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77" r:id="rId2"/>
    <p:sldId id="300" r:id="rId3"/>
    <p:sldId id="264" r:id="rId4"/>
    <p:sldId id="265" r:id="rId5"/>
    <p:sldId id="306" r:id="rId6"/>
    <p:sldId id="266" r:id="rId7"/>
    <p:sldId id="268" r:id="rId8"/>
    <p:sldId id="313" r:id="rId9"/>
    <p:sldId id="293" r:id="rId10"/>
    <p:sldId id="294" r:id="rId11"/>
    <p:sldId id="270" r:id="rId12"/>
    <p:sldId id="276" r:id="rId13"/>
    <p:sldId id="318" r:id="rId14"/>
    <p:sldId id="345" r:id="rId15"/>
    <p:sldId id="277" r:id="rId16"/>
    <p:sldId id="278" r:id="rId17"/>
    <p:sldId id="279" r:id="rId18"/>
    <p:sldId id="281" r:id="rId19"/>
    <p:sldId id="331" r:id="rId20"/>
    <p:sldId id="319" r:id="rId21"/>
    <p:sldId id="323" r:id="rId22"/>
    <p:sldId id="336" r:id="rId23"/>
    <p:sldId id="320" r:id="rId24"/>
    <p:sldId id="324" r:id="rId25"/>
    <p:sldId id="325" r:id="rId26"/>
    <p:sldId id="326" r:id="rId27"/>
    <p:sldId id="327" r:id="rId28"/>
    <p:sldId id="328" r:id="rId29"/>
    <p:sldId id="329" r:id="rId30"/>
    <p:sldId id="330" r:id="rId31"/>
    <p:sldId id="333" r:id="rId32"/>
    <p:sldId id="332" r:id="rId33"/>
    <p:sldId id="334" r:id="rId34"/>
    <p:sldId id="335" r:id="rId35"/>
    <p:sldId id="344" r:id="rId36"/>
    <p:sldId id="304" r:id="rId37"/>
    <p:sldId id="299" r:id="rId38"/>
    <p:sldId id="338" r:id="rId39"/>
    <p:sldId id="339" r:id="rId40"/>
    <p:sldId id="342" r:id="rId41"/>
    <p:sldId id="343" r:id="rId42"/>
    <p:sldId id="287" r:id="rId43"/>
    <p:sldId id="340" r:id="rId44"/>
    <p:sldId id="341" r:id="rId45"/>
    <p:sldId id="271" r:id="rId46"/>
    <p:sldId id="272" r:id="rId47"/>
    <p:sldId id="275" r:id="rId48"/>
    <p:sldId id="274" r:id="rId49"/>
    <p:sldId id="292" r:id="rId50"/>
    <p:sldId id="296" r:id="rId51"/>
    <p:sldId id="297" r:id="rId52"/>
    <p:sldId id="305" r:id="rId53"/>
    <p:sldId id="295" r:id="rId54"/>
    <p:sldId id="286" r:id="rId55"/>
    <p:sldId id="301" r:id="rId56"/>
    <p:sldId id="303" r:id="rId57"/>
  </p:sldIdLst>
  <p:sldSz cx="9144000" cy="6858000" type="screen4x3"/>
  <p:notesSz cx="6858000" cy="9144000"/>
  <p:defaultTextStyle>
    <a:defPPr>
      <a:defRPr lang="en-AU"/>
    </a:defPPr>
    <a:lvl1pPr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CC"/>
    <a:srgbClr val="99FF33"/>
    <a:srgbClr val="CCFF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74" autoAdjust="0"/>
    <p:restoredTop sz="94660"/>
  </p:normalViewPr>
  <p:slideViewPr>
    <p:cSldViewPr>
      <p:cViewPr varScale="1">
        <p:scale>
          <a:sx n="80" d="100"/>
          <a:sy n="80" d="100"/>
        </p:scale>
        <p:origin x="7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4FAD418-F057-E8E1-5F64-8AAC11054B7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AU" altLang="it-IT"/>
          </a:p>
        </p:txBody>
      </p:sp>
      <p:sp>
        <p:nvSpPr>
          <p:cNvPr id="68611" name="Rectangle 3">
            <a:extLst>
              <a:ext uri="{FF2B5EF4-FFF2-40B4-BE49-F238E27FC236}">
                <a16:creationId xmlns:a16="http://schemas.microsoft.com/office/drawing/2014/main" id="{B428802D-93F7-FFA7-5BEA-1F1E1B9CD5F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it-IT"/>
          </a:p>
        </p:txBody>
      </p:sp>
      <p:sp>
        <p:nvSpPr>
          <p:cNvPr id="68612" name="Rectangle 4">
            <a:extLst>
              <a:ext uri="{FF2B5EF4-FFF2-40B4-BE49-F238E27FC236}">
                <a16:creationId xmlns:a16="http://schemas.microsoft.com/office/drawing/2014/main" id="{641F2067-641C-8A18-F0CC-C470AC76C9AD}"/>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F0636B6-7AA4-E150-07E1-22E2A3DE7C8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68614" name="Rectangle 6">
            <a:extLst>
              <a:ext uri="{FF2B5EF4-FFF2-40B4-BE49-F238E27FC236}">
                <a16:creationId xmlns:a16="http://schemas.microsoft.com/office/drawing/2014/main" id="{B12F5AA8-DAAF-7E07-CF6B-0A7B703D6D5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AU" altLang="it-IT"/>
          </a:p>
        </p:txBody>
      </p:sp>
      <p:sp>
        <p:nvSpPr>
          <p:cNvPr id="68615" name="Rectangle 7">
            <a:extLst>
              <a:ext uri="{FF2B5EF4-FFF2-40B4-BE49-F238E27FC236}">
                <a16:creationId xmlns:a16="http://schemas.microsoft.com/office/drawing/2014/main" id="{52974018-ACAA-3146-5B9D-06E047DB43B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1EA7B5F0-F284-4B1D-9FE1-2FE1E0609385}" type="slidenum">
              <a:rPr lang="en-AU" altLang="it-IT"/>
              <a:pPr/>
              <a:t>‹N›</a:t>
            </a:fld>
            <a:endParaRPr lang="en-AU"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5A511E-C676-A447-1DF5-D62475553DF1}"/>
              </a:ext>
            </a:extLst>
          </p:cNvPr>
          <p:cNvSpPr>
            <a:spLocks noGrp="1" noChangeArrowheads="1"/>
          </p:cNvSpPr>
          <p:nvPr>
            <p:ph type="sldNum" sz="quarter" idx="5"/>
          </p:nvPr>
        </p:nvSpPr>
        <p:spPr>
          <a:ln/>
        </p:spPr>
        <p:txBody>
          <a:bodyPr/>
          <a:lstStyle/>
          <a:p>
            <a:fld id="{489FB7A2-1160-47B7-9F2E-BC8901D78717}" type="slidenum">
              <a:rPr lang="en-AU" altLang="it-IT"/>
              <a:pPr/>
              <a:t>24</a:t>
            </a:fld>
            <a:endParaRPr lang="en-AU" altLang="it-IT"/>
          </a:p>
        </p:txBody>
      </p:sp>
      <p:sp>
        <p:nvSpPr>
          <p:cNvPr id="78850" name="Rectangle 2">
            <a:extLst>
              <a:ext uri="{FF2B5EF4-FFF2-40B4-BE49-F238E27FC236}">
                <a16:creationId xmlns:a16="http://schemas.microsoft.com/office/drawing/2014/main" id="{7BB3095D-F8FE-5799-5263-47CF086AC3A9}"/>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6F338809-DCF4-275D-1471-13A6360A6BB3}"/>
              </a:ext>
            </a:extLst>
          </p:cNvPr>
          <p:cNvSpPr>
            <a:spLocks noGrp="1" noChangeArrowheads="1"/>
          </p:cNvSpPr>
          <p:nvPr>
            <p:ph type="body" idx="1"/>
          </p:nvPr>
        </p:nvSpPr>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82435-6540-F021-69DD-6A176E63A20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28E4519-3F9D-D363-D046-D19B2363AB5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E425839-4F4A-83C2-A76B-16C160C1BD8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892C7B-D24B-1C03-08EC-F5E213765A49}"/>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FF646B17-E231-818B-B1B1-7233CF0276BC}"/>
              </a:ext>
            </a:extLst>
          </p:cNvPr>
          <p:cNvSpPr>
            <a:spLocks noGrp="1"/>
          </p:cNvSpPr>
          <p:nvPr>
            <p:ph type="sldNum" sz="quarter" idx="12"/>
          </p:nvPr>
        </p:nvSpPr>
        <p:spPr/>
        <p:txBody>
          <a:bodyPr/>
          <a:lstStyle>
            <a:lvl1pPr>
              <a:defRPr/>
            </a:lvl1pPr>
          </a:lstStyle>
          <a:p>
            <a:fld id="{35864800-CB3B-400A-99C1-BD4BB252712E}" type="slidenum">
              <a:rPr lang="en-AU" altLang="it-IT"/>
              <a:pPr/>
              <a:t>‹N›</a:t>
            </a:fld>
            <a:endParaRPr lang="en-AU" altLang="it-IT"/>
          </a:p>
        </p:txBody>
      </p:sp>
    </p:spTree>
    <p:extLst>
      <p:ext uri="{BB962C8B-B14F-4D97-AF65-F5344CB8AC3E}">
        <p14:creationId xmlns:p14="http://schemas.microsoft.com/office/powerpoint/2010/main" val="318319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31D6D-6A36-9765-A25D-7852C83FA4A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38145E-52F5-DD7F-6A25-1181A24867B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14E886-0C5E-64D8-ECFA-FAD1B8583CDB}"/>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B54EA760-91AF-BF9E-4F14-EB270A341F88}"/>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C4667A1-A370-6A35-490B-6C18E38502BE}"/>
              </a:ext>
            </a:extLst>
          </p:cNvPr>
          <p:cNvSpPr>
            <a:spLocks noGrp="1"/>
          </p:cNvSpPr>
          <p:nvPr>
            <p:ph type="sldNum" sz="quarter" idx="12"/>
          </p:nvPr>
        </p:nvSpPr>
        <p:spPr/>
        <p:txBody>
          <a:bodyPr/>
          <a:lstStyle>
            <a:lvl1pPr>
              <a:defRPr/>
            </a:lvl1pPr>
          </a:lstStyle>
          <a:p>
            <a:fld id="{2B91BB42-E3F9-403A-9199-A62863EBA4E9}" type="slidenum">
              <a:rPr lang="en-AU" altLang="it-IT"/>
              <a:pPr/>
              <a:t>‹N›</a:t>
            </a:fld>
            <a:endParaRPr lang="en-AU" altLang="it-IT"/>
          </a:p>
        </p:txBody>
      </p:sp>
    </p:spTree>
    <p:extLst>
      <p:ext uri="{BB962C8B-B14F-4D97-AF65-F5344CB8AC3E}">
        <p14:creationId xmlns:p14="http://schemas.microsoft.com/office/powerpoint/2010/main" val="61177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96C7A5-3E1F-A94C-FBC3-11DECFAA12B2}"/>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FA2DBA-D2FC-81C8-5340-D2C57FE90FB7}"/>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6425C5-7145-EFB8-246F-094F2D427166}"/>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2B97F012-9C1E-A3C9-AD80-E9CECEB0D460}"/>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9E1F658-ED37-5B5D-98CD-632F597B5918}"/>
              </a:ext>
            </a:extLst>
          </p:cNvPr>
          <p:cNvSpPr>
            <a:spLocks noGrp="1"/>
          </p:cNvSpPr>
          <p:nvPr>
            <p:ph type="sldNum" sz="quarter" idx="12"/>
          </p:nvPr>
        </p:nvSpPr>
        <p:spPr/>
        <p:txBody>
          <a:bodyPr/>
          <a:lstStyle>
            <a:lvl1pPr>
              <a:defRPr/>
            </a:lvl1pPr>
          </a:lstStyle>
          <a:p>
            <a:fld id="{A2275F69-3D78-401C-8AAE-7D51DC8E3940}" type="slidenum">
              <a:rPr lang="en-AU" altLang="it-IT"/>
              <a:pPr/>
              <a:t>‹N›</a:t>
            </a:fld>
            <a:endParaRPr lang="en-AU" altLang="it-IT"/>
          </a:p>
        </p:txBody>
      </p:sp>
    </p:spTree>
    <p:extLst>
      <p:ext uri="{BB962C8B-B14F-4D97-AF65-F5344CB8AC3E}">
        <p14:creationId xmlns:p14="http://schemas.microsoft.com/office/powerpoint/2010/main" val="109631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6FFAE-8DAC-015A-B68A-93F45DFC08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4F181A-3C8F-E0A7-FB52-F0325D27CB9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F77FBA-2AFA-11EE-40E3-D9845999F4DF}"/>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25D3DE-0F5C-69DB-E42C-1525E6C2C54C}"/>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8F644D9A-BD09-F57C-0DA2-75B999170F17}"/>
              </a:ext>
            </a:extLst>
          </p:cNvPr>
          <p:cNvSpPr>
            <a:spLocks noGrp="1"/>
          </p:cNvSpPr>
          <p:nvPr>
            <p:ph type="sldNum" sz="quarter" idx="12"/>
          </p:nvPr>
        </p:nvSpPr>
        <p:spPr/>
        <p:txBody>
          <a:bodyPr/>
          <a:lstStyle>
            <a:lvl1pPr>
              <a:defRPr/>
            </a:lvl1pPr>
          </a:lstStyle>
          <a:p>
            <a:fld id="{1E3B838C-1543-41D4-A1A5-0843573B2148}" type="slidenum">
              <a:rPr lang="en-AU" altLang="it-IT"/>
              <a:pPr/>
              <a:t>‹N›</a:t>
            </a:fld>
            <a:endParaRPr lang="en-AU" altLang="it-IT"/>
          </a:p>
        </p:txBody>
      </p:sp>
    </p:spTree>
    <p:extLst>
      <p:ext uri="{BB962C8B-B14F-4D97-AF65-F5344CB8AC3E}">
        <p14:creationId xmlns:p14="http://schemas.microsoft.com/office/powerpoint/2010/main" val="207162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00F91B-D8A0-607E-4B3E-D7EFC906CD71}"/>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2C3BFE2-3802-5EC4-CE59-CF129E4F02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D20A1F6-041B-2FAC-C0A5-5EC71939739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E84E7F15-2E9C-13F9-C0E4-EC0CB8A47E5D}"/>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60FC6B26-01A8-110F-5525-B113FE5357EB}"/>
              </a:ext>
            </a:extLst>
          </p:cNvPr>
          <p:cNvSpPr>
            <a:spLocks noGrp="1"/>
          </p:cNvSpPr>
          <p:nvPr>
            <p:ph type="sldNum" sz="quarter" idx="12"/>
          </p:nvPr>
        </p:nvSpPr>
        <p:spPr/>
        <p:txBody>
          <a:bodyPr/>
          <a:lstStyle>
            <a:lvl1pPr>
              <a:defRPr/>
            </a:lvl1pPr>
          </a:lstStyle>
          <a:p>
            <a:fld id="{4AEC85DD-F672-425E-906B-CBDDA6B72185}" type="slidenum">
              <a:rPr lang="en-AU" altLang="it-IT"/>
              <a:pPr/>
              <a:t>‹N›</a:t>
            </a:fld>
            <a:endParaRPr lang="en-AU" altLang="it-IT"/>
          </a:p>
        </p:txBody>
      </p:sp>
    </p:spTree>
    <p:extLst>
      <p:ext uri="{BB962C8B-B14F-4D97-AF65-F5344CB8AC3E}">
        <p14:creationId xmlns:p14="http://schemas.microsoft.com/office/powerpoint/2010/main" val="307672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9C77B-1E4C-D84D-1AAB-3FB4067DCB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A781AA-4D2E-7D6A-A77C-85E2B92B47C3}"/>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9BA406-33DD-9BCD-886E-3FAC66748139}"/>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E85712D-C5F7-9952-C0E1-F4B19F07751E}"/>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2CD8549F-9E23-43C7-8683-F621A439DEBB}"/>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F666CB5E-E295-2053-CA94-05E5C3C141E1}"/>
              </a:ext>
            </a:extLst>
          </p:cNvPr>
          <p:cNvSpPr>
            <a:spLocks noGrp="1"/>
          </p:cNvSpPr>
          <p:nvPr>
            <p:ph type="sldNum" sz="quarter" idx="12"/>
          </p:nvPr>
        </p:nvSpPr>
        <p:spPr/>
        <p:txBody>
          <a:bodyPr/>
          <a:lstStyle>
            <a:lvl1pPr>
              <a:defRPr/>
            </a:lvl1pPr>
          </a:lstStyle>
          <a:p>
            <a:fld id="{8A74A243-EC6B-490A-ABE6-74A7BF27DFC5}" type="slidenum">
              <a:rPr lang="en-AU" altLang="it-IT"/>
              <a:pPr/>
              <a:t>‹N›</a:t>
            </a:fld>
            <a:endParaRPr lang="en-AU" altLang="it-IT"/>
          </a:p>
        </p:txBody>
      </p:sp>
    </p:spTree>
    <p:extLst>
      <p:ext uri="{BB962C8B-B14F-4D97-AF65-F5344CB8AC3E}">
        <p14:creationId xmlns:p14="http://schemas.microsoft.com/office/powerpoint/2010/main" val="26190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5ED32-B330-8B91-737A-4267A54F7E3E}"/>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7ACB01-BF76-D62B-2746-498BBCE1074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72B424E-3E48-9F9B-EF34-3AD7465F938B}"/>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D41D22-7C8D-BF77-0413-FAFACAB141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060728-3355-7FDD-5A7F-A28742E26A3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AA44988-84C6-92E5-9D67-B59C8413C013}"/>
              </a:ext>
            </a:extLst>
          </p:cNvPr>
          <p:cNvSpPr>
            <a:spLocks noGrp="1"/>
          </p:cNvSpPr>
          <p:nvPr>
            <p:ph type="dt" sz="half" idx="10"/>
          </p:nvPr>
        </p:nvSpPr>
        <p:spPr/>
        <p:txBody>
          <a:bodyPr/>
          <a:lstStyle>
            <a:lvl1pPr>
              <a:defRPr/>
            </a:lvl1pPr>
          </a:lstStyle>
          <a:p>
            <a:endParaRPr lang="en-AU" altLang="it-IT"/>
          </a:p>
        </p:txBody>
      </p:sp>
      <p:sp>
        <p:nvSpPr>
          <p:cNvPr id="8" name="Segnaposto piè di pagina 7">
            <a:extLst>
              <a:ext uri="{FF2B5EF4-FFF2-40B4-BE49-F238E27FC236}">
                <a16:creationId xmlns:a16="http://schemas.microsoft.com/office/drawing/2014/main" id="{7206CFE4-EC27-C13E-20D6-650AB92904DE}"/>
              </a:ext>
            </a:extLst>
          </p:cNvPr>
          <p:cNvSpPr>
            <a:spLocks noGrp="1"/>
          </p:cNvSpPr>
          <p:nvPr>
            <p:ph type="ftr" sz="quarter" idx="11"/>
          </p:nvPr>
        </p:nvSpPr>
        <p:spPr/>
        <p:txBody>
          <a:bodyPr/>
          <a:lstStyle>
            <a:lvl1pPr>
              <a:defRPr/>
            </a:lvl1pPr>
          </a:lstStyle>
          <a:p>
            <a:endParaRPr lang="en-AU" altLang="it-IT"/>
          </a:p>
        </p:txBody>
      </p:sp>
      <p:sp>
        <p:nvSpPr>
          <p:cNvPr id="9" name="Segnaposto numero diapositiva 8">
            <a:extLst>
              <a:ext uri="{FF2B5EF4-FFF2-40B4-BE49-F238E27FC236}">
                <a16:creationId xmlns:a16="http://schemas.microsoft.com/office/drawing/2014/main" id="{FABE619C-B3EB-D7F2-8AA5-1CCE4B30E27D}"/>
              </a:ext>
            </a:extLst>
          </p:cNvPr>
          <p:cNvSpPr>
            <a:spLocks noGrp="1"/>
          </p:cNvSpPr>
          <p:nvPr>
            <p:ph type="sldNum" sz="quarter" idx="12"/>
          </p:nvPr>
        </p:nvSpPr>
        <p:spPr/>
        <p:txBody>
          <a:bodyPr/>
          <a:lstStyle>
            <a:lvl1pPr>
              <a:defRPr/>
            </a:lvl1pPr>
          </a:lstStyle>
          <a:p>
            <a:fld id="{552DB1B6-3B12-496E-9214-BC3803A28FB0}" type="slidenum">
              <a:rPr lang="en-AU" altLang="it-IT"/>
              <a:pPr/>
              <a:t>‹N›</a:t>
            </a:fld>
            <a:endParaRPr lang="en-AU" altLang="it-IT"/>
          </a:p>
        </p:txBody>
      </p:sp>
    </p:spTree>
    <p:extLst>
      <p:ext uri="{BB962C8B-B14F-4D97-AF65-F5344CB8AC3E}">
        <p14:creationId xmlns:p14="http://schemas.microsoft.com/office/powerpoint/2010/main" val="27729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67A80-2581-4FE6-6943-17C0D80E56F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18C1FB9-0902-EB99-A331-02E1E0FE5FEF}"/>
              </a:ext>
            </a:extLst>
          </p:cNvPr>
          <p:cNvSpPr>
            <a:spLocks noGrp="1"/>
          </p:cNvSpPr>
          <p:nvPr>
            <p:ph type="dt" sz="half" idx="10"/>
          </p:nvPr>
        </p:nvSpPr>
        <p:spPr/>
        <p:txBody>
          <a:bodyPr/>
          <a:lstStyle>
            <a:lvl1pPr>
              <a:defRPr/>
            </a:lvl1pPr>
          </a:lstStyle>
          <a:p>
            <a:endParaRPr lang="en-AU" altLang="it-IT"/>
          </a:p>
        </p:txBody>
      </p:sp>
      <p:sp>
        <p:nvSpPr>
          <p:cNvPr id="4" name="Segnaposto piè di pagina 3">
            <a:extLst>
              <a:ext uri="{FF2B5EF4-FFF2-40B4-BE49-F238E27FC236}">
                <a16:creationId xmlns:a16="http://schemas.microsoft.com/office/drawing/2014/main" id="{B414DBCD-537C-5735-F735-7A2DA3972F5A}"/>
              </a:ext>
            </a:extLst>
          </p:cNvPr>
          <p:cNvSpPr>
            <a:spLocks noGrp="1"/>
          </p:cNvSpPr>
          <p:nvPr>
            <p:ph type="ftr" sz="quarter" idx="11"/>
          </p:nvPr>
        </p:nvSpPr>
        <p:spPr/>
        <p:txBody>
          <a:bodyPr/>
          <a:lstStyle>
            <a:lvl1pPr>
              <a:defRPr/>
            </a:lvl1pPr>
          </a:lstStyle>
          <a:p>
            <a:endParaRPr lang="en-AU" altLang="it-IT"/>
          </a:p>
        </p:txBody>
      </p:sp>
      <p:sp>
        <p:nvSpPr>
          <p:cNvPr id="5" name="Segnaposto numero diapositiva 4">
            <a:extLst>
              <a:ext uri="{FF2B5EF4-FFF2-40B4-BE49-F238E27FC236}">
                <a16:creationId xmlns:a16="http://schemas.microsoft.com/office/drawing/2014/main" id="{041CA2E1-E71E-E773-A1A0-0ADA370D5EF4}"/>
              </a:ext>
            </a:extLst>
          </p:cNvPr>
          <p:cNvSpPr>
            <a:spLocks noGrp="1"/>
          </p:cNvSpPr>
          <p:nvPr>
            <p:ph type="sldNum" sz="quarter" idx="12"/>
          </p:nvPr>
        </p:nvSpPr>
        <p:spPr/>
        <p:txBody>
          <a:bodyPr/>
          <a:lstStyle>
            <a:lvl1pPr>
              <a:defRPr/>
            </a:lvl1pPr>
          </a:lstStyle>
          <a:p>
            <a:fld id="{B8474C7B-1C57-4D1B-BD1B-7433E2FEAF62}" type="slidenum">
              <a:rPr lang="en-AU" altLang="it-IT"/>
              <a:pPr/>
              <a:t>‹N›</a:t>
            </a:fld>
            <a:endParaRPr lang="en-AU" altLang="it-IT"/>
          </a:p>
        </p:txBody>
      </p:sp>
    </p:spTree>
    <p:extLst>
      <p:ext uri="{BB962C8B-B14F-4D97-AF65-F5344CB8AC3E}">
        <p14:creationId xmlns:p14="http://schemas.microsoft.com/office/powerpoint/2010/main" val="280052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3271D4-D116-B042-CFCB-9779EAA48C78}"/>
              </a:ext>
            </a:extLst>
          </p:cNvPr>
          <p:cNvSpPr>
            <a:spLocks noGrp="1"/>
          </p:cNvSpPr>
          <p:nvPr>
            <p:ph type="dt" sz="half" idx="10"/>
          </p:nvPr>
        </p:nvSpPr>
        <p:spPr/>
        <p:txBody>
          <a:bodyPr/>
          <a:lstStyle>
            <a:lvl1pPr>
              <a:defRPr/>
            </a:lvl1pPr>
          </a:lstStyle>
          <a:p>
            <a:endParaRPr lang="en-AU" altLang="it-IT"/>
          </a:p>
        </p:txBody>
      </p:sp>
      <p:sp>
        <p:nvSpPr>
          <p:cNvPr id="3" name="Segnaposto piè di pagina 2">
            <a:extLst>
              <a:ext uri="{FF2B5EF4-FFF2-40B4-BE49-F238E27FC236}">
                <a16:creationId xmlns:a16="http://schemas.microsoft.com/office/drawing/2014/main" id="{E3BE0ECC-0FD3-23BE-814C-9BBD4B389C30}"/>
              </a:ext>
            </a:extLst>
          </p:cNvPr>
          <p:cNvSpPr>
            <a:spLocks noGrp="1"/>
          </p:cNvSpPr>
          <p:nvPr>
            <p:ph type="ftr" sz="quarter" idx="11"/>
          </p:nvPr>
        </p:nvSpPr>
        <p:spPr/>
        <p:txBody>
          <a:bodyPr/>
          <a:lstStyle>
            <a:lvl1pPr>
              <a:defRPr/>
            </a:lvl1pPr>
          </a:lstStyle>
          <a:p>
            <a:endParaRPr lang="en-AU" altLang="it-IT"/>
          </a:p>
        </p:txBody>
      </p:sp>
      <p:sp>
        <p:nvSpPr>
          <p:cNvPr id="4" name="Segnaposto numero diapositiva 3">
            <a:extLst>
              <a:ext uri="{FF2B5EF4-FFF2-40B4-BE49-F238E27FC236}">
                <a16:creationId xmlns:a16="http://schemas.microsoft.com/office/drawing/2014/main" id="{D5CEF439-AC4A-C311-B224-AA062C66FB8A}"/>
              </a:ext>
            </a:extLst>
          </p:cNvPr>
          <p:cNvSpPr>
            <a:spLocks noGrp="1"/>
          </p:cNvSpPr>
          <p:nvPr>
            <p:ph type="sldNum" sz="quarter" idx="12"/>
          </p:nvPr>
        </p:nvSpPr>
        <p:spPr/>
        <p:txBody>
          <a:bodyPr/>
          <a:lstStyle>
            <a:lvl1pPr>
              <a:defRPr/>
            </a:lvl1pPr>
          </a:lstStyle>
          <a:p>
            <a:fld id="{3D126818-0C5A-441F-BA36-35B737C9D846}" type="slidenum">
              <a:rPr lang="en-AU" altLang="it-IT"/>
              <a:pPr/>
              <a:t>‹N›</a:t>
            </a:fld>
            <a:endParaRPr lang="en-AU" altLang="it-IT"/>
          </a:p>
        </p:txBody>
      </p:sp>
    </p:spTree>
    <p:extLst>
      <p:ext uri="{BB962C8B-B14F-4D97-AF65-F5344CB8AC3E}">
        <p14:creationId xmlns:p14="http://schemas.microsoft.com/office/powerpoint/2010/main" val="247546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6B24E-262F-6547-9A11-E3C8716412B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90BE2A-C3D6-7998-6D05-7C3D645D32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A4CD605-344D-10E8-3628-04A721C3B3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EABACB-9F26-408D-DAAC-AC6AA582DAE0}"/>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EB67E35A-BDF0-403F-7F79-2F85BEF1C885}"/>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877BE24F-348F-AB81-123D-C5FCA2D652C7}"/>
              </a:ext>
            </a:extLst>
          </p:cNvPr>
          <p:cNvSpPr>
            <a:spLocks noGrp="1"/>
          </p:cNvSpPr>
          <p:nvPr>
            <p:ph type="sldNum" sz="quarter" idx="12"/>
          </p:nvPr>
        </p:nvSpPr>
        <p:spPr/>
        <p:txBody>
          <a:bodyPr/>
          <a:lstStyle>
            <a:lvl1pPr>
              <a:defRPr/>
            </a:lvl1pPr>
          </a:lstStyle>
          <a:p>
            <a:fld id="{6590642E-9BD2-45D8-A62F-24F73042D269}" type="slidenum">
              <a:rPr lang="en-AU" altLang="it-IT"/>
              <a:pPr/>
              <a:t>‹N›</a:t>
            </a:fld>
            <a:endParaRPr lang="en-AU" altLang="it-IT"/>
          </a:p>
        </p:txBody>
      </p:sp>
    </p:spTree>
    <p:extLst>
      <p:ext uri="{BB962C8B-B14F-4D97-AF65-F5344CB8AC3E}">
        <p14:creationId xmlns:p14="http://schemas.microsoft.com/office/powerpoint/2010/main" val="65345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CD5A3-8641-7399-B842-292CFDF9140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C31CA34-577B-EA8B-65F2-6C9DEE1B86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EBA1E69-F995-0636-9C3E-438E514628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E50050-E277-20CF-D6A5-98131C3C09CD}"/>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A60BD6AA-7FCD-CB8C-879E-C472B0012639}"/>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E097502C-549D-BB15-1DCF-9392DD6B8276}"/>
              </a:ext>
            </a:extLst>
          </p:cNvPr>
          <p:cNvSpPr>
            <a:spLocks noGrp="1"/>
          </p:cNvSpPr>
          <p:nvPr>
            <p:ph type="sldNum" sz="quarter" idx="12"/>
          </p:nvPr>
        </p:nvSpPr>
        <p:spPr/>
        <p:txBody>
          <a:bodyPr/>
          <a:lstStyle>
            <a:lvl1pPr>
              <a:defRPr/>
            </a:lvl1pPr>
          </a:lstStyle>
          <a:p>
            <a:fld id="{F77799A1-49FF-4E19-A256-FF2956685B12}" type="slidenum">
              <a:rPr lang="en-AU" altLang="it-IT"/>
              <a:pPr/>
              <a:t>‹N›</a:t>
            </a:fld>
            <a:endParaRPr lang="en-AU" altLang="it-IT"/>
          </a:p>
        </p:txBody>
      </p:sp>
    </p:spTree>
    <p:extLst>
      <p:ext uri="{BB962C8B-B14F-4D97-AF65-F5344CB8AC3E}">
        <p14:creationId xmlns:p14="http://schemas.microsoft.com/office/powerpoint/2010/main" val="254685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029817-B814-BD52-B94F-27585EFC78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518DAAFD-C02D-8B1F-050D-F5A79A5A8D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10620C8-B43A-8224-8CF4-1FCC1F5FC24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AU" altLang="it-IT"/>
          </a:p>
        </p:txBody>
      </p:sp>
      <p:sp>
        <p:nvSpPr>
          <p:cNvPr id="1029" name="Rectangle 5">
            <a:extLst>
              <a:ext uri="{FF2B5EF4-FFF2-40B4-BE49-F238E27FC236}">
                <a16:creationId xmlns:a16="http://schemas.microsoft.com/office/drawing/2014/main" id="{2B0E88E6-3A57-F5B4-380B-5A255AD9DB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it-IT"/>
          </a:p>
        </p:txBody>
      </p:sp>
      <p:sp>
        <p:nvSpPr>
          <p:cNvPr id="1030" name="Rectangle 6">
            <a:extLst>
              <a:ext uri="{FF2B5EF4-FFF2-40B4-BE49-F238E27FC236}">
                <a16:creationId xmlns:a16="http://schemas.microsoft.com/office/drawing/2014/main" id="{CA51A1DF-372C-02BE-2684-3196D01AA7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229CAC4-77BE-4A2E-8ED8-5ED0F14C1FA0}" type="slidenum">
              <a:rPr lang="en-AU" altLang="it-IT"/>
              <a:pPr/>
              <a:t>‹N›</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Digital_object_identifier" TargetMode="External"/><Relationship Id="rId2" Type="http://schemas.openxmlformats.org/officeDocument/2006/relationships/hyperlink" Target="https://en.wikipedia.org/wiki/Pedagogy" TargetMode="External"/><Relationship Id="rId1" Type="http://schemas.openxmlformats.org/officeDocument/2006/relationships/slideLayout" Target="../slideLayouts/slideLayout2.xml"/><Relationship Id="rId4" Type="http://schemas.openxmlformats.org/officeDocument/2006/relationships/hyperlink" Target="https://dx.doi.org/10.2307%2F312042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ecd.org/dataoecd/17/51/43023606.pdf" TargetMode="Externa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Senilit%C3%A0" TargetMode="External"/><Relationship Id="rId3" Type="http://schemas.openxmlformats.org/officeDocument/2006/relationships/hyperlink" Target="https://it.wikipedia.org/wiki/Educazione" TargetMode="External"/><Relationship Id="rId7" Type="http://schemas.openxmlformats.org/officeDocument/2006/relationships/hyperlink" Target="https://it.wikipedia.org/wiki/Adulto" TargetMode="External"/><Relationship Id="rId2" Type="http://schemas.openxmlformats.org/officeDocument/2006/relationships/hyperlink" Target="https://it.wikipedia.org/wiki/Scienze_sociali" TargetMode="External"/><Relationship Id="rId1" Type="http://schemas.openxmlformats.org/officeDocument/2006/relationships/slideLayout" Target="../slideLayouts/slideLayout2.xml"/><Relationship Id="rId6" Type="http://schemas.openxmlformats.org/officeDocument/2006/relationships/hyperlink" Target="https://it.wikipedia.org/wiki/Adolescenza" TargetMode="External"/><Relationship Id="rId11" Type="http://schemas.openxmlformats.org/officeDocument/2006/relationships/hyperlink" Target="https://it.wikipedia.org/wiki/Pedagogia" TargetMode="External"/><Relationship Id="rId5" Type="http://schemas.openxmlformats.org/officeDocument/2006/relationships/hyperlink" Target="https://it.wikipedia.org/wiki/Infanzia" TargetMode="External"/><Relationship Id="rId10" Type="http://schemas.openxmlformats.org/officeDocument/2006/relationships/hyperlink" Target="https://pl.wikipedia.org/wiki/Pedagogika" TargetMode="External"/><Relationship Id="rId4" Type="http://schemas.openxmlformats.org/officeDocument/2006/relationships/hyperlink" Target="https://it.wikipedia.org/wiki/Bambino" TargetMode="External"/><Relationship Id="rId9" Type="http://schemas.openxmlformats.org/officeDocument/2006/relationships/hyperlink" Target="https://it.wikipedia.org/wiki/Disabilit%C3%A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zionario-latino.com/dizionario-latino-italiano.php?lemma=EDUCO100"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ivista.ssef.it/www.rivista.ssef.it/sited9dc.html?page=20050111143715663&amp;edition=2010-02-01#_edn3" TargetMode="External"/><Relationship Id="rId2" Type="http://schemas.openxmlformats.org/officeDocument/2006/relationships/hyperlink" Target="http://www.rivista.ssef.it/www.rivista.ssef.it/sited9dc.html?page=20050111143715663&amp;edition=2010-02-01#_edn2"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pl-PL" altLang="it-IT" sz="2200" b="1" dirty="0">
                <a:solidFill>
                  <a:srgbClr val="002060"/>
                </a:solidFill>
                <a:latin typeface="Arial" panose="020B0604020202020204" pitchFamily="34" charset="0"/>
              </a:rPr>
              <a:t>Grzegorz Karwasz</a:t>
            </a:r>
          </a:p>
          <a:p>
            <a:pPr algn="l" eaLnBrk="1" hangingPunct="1">
              <a:spcBef>
                <a:spcPct val="0"/>
              </a:spcBef>
              <a:buClrTx/>
              <a:buSzTx/>
              <a:buFontTx/>
              <a:buNone/>
            </a:pPr>
            <a:r>
              <a:rPr lang="pl-PL" altLang="it-IT" sz="2200" b="1" dirty="0">
                <a:solidFill>
                  <a:srgbClr val="002060"/>
                </a:solidFill>
                <a:latin typeface="Arial" panose="020B0604020202020204" pitchFamily="34" charset="0"/>
              </a:rPr>
              <a:t>Professor in Experimental Physics</a:t>
            </a:r>
          </a:p>
          <a:p>
            <a:pPr algn="l" eaLnBrk="1" hangingPunct="1">
              <a:spcBef>
                <a:spcPct val="0"/>
              </a:spcBef>
              <a:buClrTx/>
              <a:buSzTx/>
              <a:buFontTx/>
              <a:buNone/>
            </a:pPr>
            <a:endParaRPr lang="it-IT" altLang="it-IT" sz="2200" i="1" dirty="0">
              <a:solidFill>
                <a:srgbClr val="002060"/>
              </a:solidFill>
              <a:latin typeface="Arial" panose="020B0604020202020204" pitchFamily="34" charset="0"/>
            </a:endParaRPr>
          </a:p>
          <a:p>
            <a:pPr algn="l"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dirty="0">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dirty="0">
              <a:solidFill>
                <a:srgbClr val="002060"/>
              </a:solidFill>
              <a:latin typeface="Arial" panose="020B0604020202020204" pitchFamily="34" charset="0"/>
            </a:endParaRPr>
          </a:p>
          <a:p>
            <a:pPr eaLnBrk="1" hangingPunct="1">
              <a:spcBef>
                <a:spcPct val="0"/>
              </a:spcBef>
              <a:buClrTx/>
              <a:buSzTx/>
              <a:buFontTx/>
              <a:buNone/>
            </a:pPr>
            <a:r>
              <a:rPr lang="pl-PL" altLang="it-IT" sz="2200" b="1" dirty="0">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it-IT" altLang="it-IT" sz="2600" b="1" dirty="0">
                <a:solidFill>
                  <a:srgbClr val="002060"/>
                </a:solidFill>
                <a:latin typeface="Arial" panose="020B0604020202020204" pitchFamily="34" charset="0"/>
              </a:rPr>
              <a:t>Lezione 6: Pedagogia</a:t>
            </a:r>
          </a:p>
          <a:p>
            <a:pPr algn="l" eaLnBrk="1" hangingPunct="1">
              <a:spcBef>
                <a:spcPct val="0"/>
              </a:spcBef>
              <a:buClrTx/>
              <a:buSzTx/>
              <a:buFontTx/>
              <a:buNone/>
            </a:pPr>
            <a:r>
              <a:rPr lang="it-IT" altLang="it-IT" sz="2600" b="1" dirty="0">
                <a:solidFill>
                  <a:srgbClr val="002060"/>
                </a:solidFill>
                <a:latin typeface="Arial" panose="020B0604020202020204" pitchFamily="34" charset="0"/>
              </a:rPr>
              <a:t>Parte I: Tradizioni Europee</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F7C8BC5-7293-617D-6942-4D038F80F6DF}"/>
              </a:ext>
            </a:extLst>
          </p:cNvPr>
          <p:cNvSpPr>
            <a:spLocks noGrp="1" noChangeArrowheads="1"/>
          </p:cNvSpPr>
          <p:nvPr>
            <p:ph type="title"/>
          </p:nvPr>
        </p:nvSpPr>
        <p:spPr>
          <a:xfrm>
            <a:off x="457200" y="-53975"/>
            <a:ext cx="8229600" cy="1143000"/>
          </a:xfrm>
        </p:spPr>
        <p:txBody>
          <a:bodyPr/>
          <a:lstStyle/>
          <a:p>
            <a:r>
              <a:rPr lang="pl-PL" altLang="it-IT" sz="3600"/>
              <a:t>J. H. Pestalozzi: Prorok pedagogiki</a:t>
            </a:r>
            <a:endParaRPr lang="en-AU" altLang="it-IT" sz="3600"/>
          </a:p>
        </p:txBody>
      </p:sp>
      <p:sp>
        <p:nvSpPr>
          <p:cNvPr id="43011" name="Rectangle 3">
            <a:extLst>
              <a:ext uri="{FF2B5EF4-FFF2-40B4-BE49-F238E27FC236}">
                <a16:creationId xmlns:a16="http://schemas.microsoft.com/office/drawing/2014/main" id="{42853EF3-076C-9EF9-0E19-C49979E572F3}"/>
              </a:ext>
            </a:extLst>
          </p:cNvPr>
          <p:cNvSpPr>
            <a:spLocks noGrp="1" noChangeArrowheads="1"/>
          </p:cNvSpPr>
          <p:nvPr>
            <p:ph type="body" idx="1"/>
          </p:nvPr>
        </p:nvSpPr>
        <p:spPr>
          <a:xfrm>
            <a:off x="133350" y="868363"/>
            <a:ext cx="8686800" cy="5732462"/>
          </a:xfrm>
        </p:spPr>
        <p:txBody>
          <a:bodyPr/>
          <a:lstStyle/>
          <a:p>
            <a:pPr>
              <a:lnSpc>
                <a:spcPct val="90000"/>
              </a:lnSpc>
            </a:pPr>
            <a:r>
              <a:rPr lang="pl-PL" altLang="it-IT" sz="1800"/>
              <a:t>„Spostrzeganie, jako środek kształcenia, musi wynikać z </a:t>
            </a:r>
            <a:r>
              <a:rPr lang="pl-PL" altLang="it-IT" sz="1800" u="sng"/>
              <a:t>wewnętrznego popędu do poznania</a:t>
            </a:r>
            <a:r>
              <a:rPr lang="pl-PL" altLang="it-IT" sz="1800"/>
              <a:t>; inaczej nie pozostawia śladu po sobie w duszy. Nauczanie winno kierować spostrzeganiem tak, żeby nie było ono tylko zewnętrznym, ale stało się też wewnętrznym, odpowiadało </a:t>
            </a:r>
            <a:r>
              <a:rPr lang="pl-PL" altLang="it-IT" sz="1800" u="sng"/>
              <a:t>popędowi do samorozwoju etycznego, intelek-tualnego i fizycznego</a:t>
            </a:r>
            <a:r>
              <a:rPr lang="pl-PL" altLang="it-IT" sz="1800"/>
              <a:t>. W myśl tej zasady rola wychowawcy wobec wychowańca jest taka, jak ogrodnika w stosunku do rośliny, którą hoduje. Może ją zasadzić w żyznej ziemi, może podlewać, szczepić i t. p., a przez to wpływać dodatnio na jej rozwój i wzrost, ale jego zabiegi będą tylko wtedy słuszne, jeśli roślina sama w sobie posiada warunki rozwoju i wzrostu.”</a:t>
            </a:r>
          </a:p>
          <a:p>
            <a:pPr>
              <a:lnSpc>
                <a:spcPct val="90000"/>
              </a:lnSpc>
            </a:pPr>
            <a:r>
              <a:rPr lang="pl-PL" altLang="it-IT" sz="1800"/>
              <a:t>Pestalozzi „rozróżnia kształcenie elementarne </a:t>
            </a:r>
            <a:r>
              <a:rPr lang="pl-PL" altLang="it-IT" sz="1800" u="sng"/>
              <a:t>etyczne</a:t>
            </a:r>
            <a:r>
              <a:rPr lang="pl-PL" altLang="it-IT" sz="1800"/>
              <a:t>, kształcenie elementarne </a:t>
            </a:r>
            <a:r>
              <a:rPr lang="pl-PL" altLang="it-IT" sz="1800" u="sng"/>
              <a:t>w uczeniu się</a:t>
            </a:r>
            <a:r>
              <a:rPr lang="pl-PL" altLang="it-IT" sz="1800"/>
              <a:t>, kształcenie elementarne </a:t>
            </a:r>
            <a:r>
              <a:rPr lang="pl-PL" altLang="it-IT" sz="1800" u="sng"/>
              <a:t>w pracy</a:t>
            </a:r>
            <a:r>
              <a:rPr lang="pl-PL" altLang="it-IT" sz="1800"/>
              <a:t>.”</a:t>
            </a:r>
          </a:p>
          <a:p>
            <a:pPr>
              <a:lnSpc>
                <a:spcPct val="90000"/>
              </a:lnSpc>
            </a:pPr>
            <a:r>
              <a:rPr lang="pl-PL" altLang="it-IT" sz="1800"/>
              <a:t>„Spostrzeganie w początkach rozwoju dziecka jest niejasnem, nieokreślonym przyjmowaniem wrażeń z zewnątrz przez zmysły, stopniowo zaś wyłaniają się z mgły światłą i cieniów przedmioty pojedyńcze w cechach swych charakte-rystycznych; uświadamia się </a:t>
            </a:r>
            <a:r>
              <a:rPr lang="pl-PL" altLang="it-IT" sz="1800" u="sng"/>
              <a:t>liczba jednorodnych</a:t>
            </a:r>
            <a:r>
              <a:rPr lang="pl-PL" altLang="it-IT" sz="1800"/>
              <a:t>; wiedzie ono od pierwszych wrażeń zmysłowych do niejasnych jeszcze </a:t>
            </a:r>
            <a:r>
              <a:rPr lang="pl-PL" altLang="it-IT" sz="1800" u="sng"/>
              <a:t>wyobrażeń</a:t>
            </a:r>
            <a:r>
              <a:rPr lang="pl-PL" altLang="it-IT" sz="1800"/>
              <a:t>, od niejasnych wyobrażeń do jasnych wyobrażeń, od jasnych wyobrażeń do jasnych pojęć o formie i liczbie przedmiotów, tak samo jak z nieokreślonych fal głosowych  i ciszy wyłaniają się w świadomości pojedyncze głosy, w miarę tworzenia się i zwiększania się liczby wyobrażeń i pojęć </a:t>
            </a:r>
            <a:r>
              <a:rPr lang="pl-PL" altLang="it-IT" sz="1800" u="sng"/>
              <a:t>kształtuje się mowa</a:t>
            </a:r>
            <a:r>
              <a:rPr lang="pl-PL" altLang="it-IT" sz="1800"/>
              <a:t> [...]   </a:t>
            </a:r>
          </a:p>
          <a:p>
            <a:pPr>
              <a:lnSpc>
                <a:spcPct val="80000"/>
              </a:lnSpc>
              <a:buFontTx/>
              <a:buNone/>
            </a:pPr>
            <a:r>
              <a:rPr lang="en-AU" altLang="it-IT" sz="1800">
                <a:solidFill>
                  <a:schemeClr val="accent2"/>
                </a:solidFill>
              </a:rPr>
              <a:t>→</a:t>
            </a:r>
            <a:r>
              <a:rPr lang="pl-PL" altLang="it-IT" sz="1800">
                <a:solidFill>
                  <a:schemeClr val="accent2"/>
                </a:solidFill>
              </a:rPr>
              <a:t> Wrócimy do tych kwestii przy okazji praca Jeana Piageta i N. Chomsky’ego. </a:t>
            </a:r>
            <a:endParaRPr lang="en-AU" altLang="it-IT" sz="1800">
              <a:solidFill>
                <a:schemeClr val="accent2"/>
              </a:solidFill>
            </a:endParaRPr>
          </a:p>
        </p:txBody>
      </p:sp>
      <p:sp>
        <p:nvSpPr>
          <p:cNvPr id="43012" name="Text Box 4">
            <a:extLst>
              <a:ext uri="{FF2B5EF4-FFF2-40B4-BE49-F238E27FC236}">
                <a16:creationId xmlns:a16="http://schemas.microsoft.com/office/drawing/2014/main" id="{4CD529EC-5C9B-EAA1-960B-E52977714040}"/>
              </a:ext>
            </a:extLst>
          </p:cNvPr>
          <p:cNvSpPr txBox="1">
            <a:spLocks noChangeArrowheads="1"/>
          </p:cNvSpPr>
          <p:nvPr/>
        </p:nvSpPr>
        <p:spPr bwMode="auto">
          <a:xfrm>
            <a:off x="269875" y="6350000"/>
            <a:ext cx="7243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W. Osterloff, </a:t>
            </a:r>
            <a:r>
              <a:rPr lang="pl-PL" altLang="it-IT" sz="1400" i="1"/>
              <a:t>Prorok pedagogiki nowoczesnej - Henryk Pestalozzi, </a:t>
            </a:r>
            <a:r>
              <a:rPr lang="pl-PL" altLang="it-IT" sz="1400"/>
              <a:t>Wyd. Imienia Staszica, </a:t>
            </a:r>
          </a:p>
          <a:p>
            <a:pPr algn="l"/>
            <a:r>
              <a:rPr lang="pl-PL" altLang="it-IT" sz="1400"/>
              <a:t>Warszawa, 1910, s. 168-9, </a:t>
            </a:r>
            <a:r>
              <a:rPr lang="en-AU" altLang="it-IT" sz="1400">
                <a:hlinkClick r:id="rId2"/>
              </a:rPr>
              <a:t>http://pbc.up.krakow.pl/dlibra</a:t>
            </a:r>
            <a:r>
              <a:rPr lang="pl-PL" altLang="it-IT" sz="1400"/>
              <a:t> </a:t>
            </a:r>
            <a:endParaRPr lang="en-AU"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blinds(horizontal)">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83F17-C1D3-36AA-A0B4-447BDE30B416}"/>
              </a:ext>
            </a:extLst>
          </p:cNvPr>
          <p:cNvSpPr>
            <a:spLocks noGrp="1" noChangeArrowheads="1"/>
          </p:cNvSpPr>
          <p:nvPr>
            <p:ph type="title"/>
          </p:nvPr>
        </p:nvSpPr>
        <p:spPr>
          <a:xfrm>
            <a:off x="395288" y="0"/>
            <a:ext cx="8229600" cy="1143000"/>
          </a:xfrm>
        </p:spPr>
        <p:txBody>
          <a:bodyPr/>
          <a:lstStyle/>
          <a:p>
            <a:r>
              <a:rPr lang="pl-PL" altLang="it-IT" sz="3600"/>
              <a:t>Johann F. Herbart (1776-1841)</a:t>
            </a:r>
            <a:endParaRPr lang="en-AU" altLang="it-IT" sz="3600"/>
          </a:p>
        </p:txBody>
      </p:sp>
      <p:sp>
        <p:nvSpPr>
          <p:cNvPr id="16387" name="Rectangle 3">
            <a:extLst>
              <a:ext uri="{FF2B5EF4-FFF2-40B4-BE49-F238E27FC236}">
                <a16:creationId xmlns:a16="http://schemas.microsoft.com/office/drawing/2014/main" id="{74A2C052-6DFE-3F26-6CC2-80B68B0E8873}"/>
              </a:ext>
            </a:extLst>
          </p:cNvPr>
          <p:cNvSpPr>
            <a:spLocks noGrp="1" noChangeArrowheads="1"/>
          </p:cNvSpPr>
          <p:nvPr>
            <p:ph type="body" idx="1"/>
          </p:nvPr>
        </p:nvSpPr>
        <p:spPr>
          <a:xfrm>
            <a:off x="0" y="908050"/>
            <a:ext cx="8964613" cy="4465638"/>
          </a:xfrm>
        </p:spPr>
        <p:txBody>
          <a:bodyPr/>
          <a:lstStyle/>
          <a:p>
            <a:pPr>
              <a:lnSpc>
                <a:spcPct val="90000"/>
              </a:lnSpc>
            </a:pPr>
            <a:r>
              <a:rPr lang="en-AU" altLang="it-IT" sz="1800"/>
              <a:t>founder of </a:t>
            </a:r>
            <a:r>
              <a:rPr lang="en-AU" altLang="it-IT" sz="1800">
                <a:hlinkClick r:id="rId2" tooltip="Pedagogy"/>
              </a:rPr>
              <a:t>pedagogy</a:t>
            </a:r>
            <a:r>
              <a:rPr lang="en-AU" altLang="it-IT" sz="1800"/>
              <a:t> as an academic discipline. </a:t>
            </a:r>
            <a:r>
              <a:rPr lang="pl-PL" altLang="it-IT" sz="1800"/>
              <a:t>[wiki]</a:t>
            </a:r>
          </a:p>
          <a:p>
            <a:pPr>
              <a:lnSpc>
                <a:spcPct val="90000"/>
              </a:lnSpc>
            </a:pPr>
            <a:r>
              <a:rPr lang="pl-PL" altLang="it-IT" sz="1800"/>
              <a:t>„Herbart stworzył teoretyczne podstawy dydaktyki, czyniąc z niej spoistą i wewnętrznie niesprzeczną teorię nauczania wychowującego, podporządkowaną pedagogice.” [1] </a:t>
            </a:r>
          </a:p>
          <a:p>
            <a:pPr>
              <a:lnSpc>
                <a:spcPct val="90000"/>
              </a:lnSpc>
            </a:pPr>
            <a:r>
              <a:rPr lang="pl-PL" altLang="it-IT" sz="1800"/>
              <a:t>„Wierzył, że każde dziecko rodzi z unikalnym potencjałem – swoją indywidu-alnością, ale ten potencjał pozostaje niespełniony, dopóki nie zostanie poddany analizie i transformowany przez edukację, zgodnie z tym, co jest uważane za zakumulowane wartości cywilizacji” [czyli tradycję kulturową] [2]</a:t>
            </a:r>
          </a:p>
          <a:p>
            <a:pPr>
              <a:lnSpc>
                <a:spcPct val="90000"/>
              </a:lnSpc>
            </a:pPr>
            <a:r>
              <a:rPr lang="en-AU" altLang="it-IT" sz="1000"/>
              <a:t>“He believed that every child is born with a unique potential, his Individuality, but that this potential remained unfulfilled until it was analysed and transformed by education in accordance with what he regarded as the accumulated values of civilisation”. </a:t>
            </a:r>
            <a:r>
              <a:rPr lang="pl-PL" altLang="it-IT" sz="1000"/>
              <a:t>[2] </a:t>
            </a:r>
          </a:p>
          <a:p>
            <a:pPr>
              <a:lnSpc>
                <a:spcPct val="90000"/>
              </a:lnSpc>
            </a:pPr>
            <a:r>
              <a:rPr lang="pl-PL" altLang="it-IT" sz="1800"/>
              <a:t>„Herbart nazywa to ideją wewnętrznej wolności, która opiera się na uległości woli rozsądkowi.” [3]</a:t>
            </a:r>
          </a:p>
          <a:p>
            <a:pPr>
              <a:lnSpc>
                <a:spcPct val="90000"/>
              </a:lnSpc>
            </a:pPr>
            <a:r>
              <a:rPr lang="pl-PL" altLang="it-IT" sz="1800"/>
              <a:t>„Herbartowski system pedagogiczny, będący projektem </a:t>
            </a:r>
            <a:r>
              <a:rPr lang="pl-PL" altLang="it-IT" sz="1800" b="1"/>
              <a:t>nauczania wychowu-jącego, </a:t>
            </a:r>
            <a:r>
              <a:rPr lang="pl-PL" altLang="it-IT" sz="1800"/>
              <a:t>stał się pomostem między myśleniem filozoficznym a naukowym. [4]</a:t>
            </a:r>
          </a:p>
          <a:p>
            <a:pPr>
              <a:lnSpc>
                <a:spcPct val="90000"/>
              </a:lnSpc>
            </a:pPr>
            <a:r>
              <a:rPr lang="pl-PL" altLang="it-IT" sz="1800"/>
              <a:t>„Swą teorię oparł na etyce (ta wyznacza cel wychowania) </a:t>
            </a:r>
            <a:r>
              <a:rPr lang="pl-PL" altLang="it-IT" sz="1800">
                <a:solidFill>
                  <a:srgbClr val="0033CC"/>
                </a:solidFill>
              </a:rPr>
              <a:t>[EU: </a:t>
            </a:r>
            <a:r>
              <a:rPr lang="pl-PL" altLang="it-IT" sz="1800" b="1" i="1">
                <a:solidFill>
                  <a:srgbClr val="0033CC"/>
                </a:solidFill>
              </a:rPr>
              <a:t>no student left behind</a:t>
            </a:r>
            <a:r>
              <a:rPr lang="pl-PL" altLang="it-IT" sz="1800">
                <a:solidFill>
                  <a:srgbClr val="0033CC"/>
                </a:solidFill>
              </a:rPr>
              <a:t>]  </a:t>
            </a:r>
            <a:r>
              <a:rPr lang="pl-PL" altLang="it-IT" sz="1800"/>
              <a:t>i na psychologii (ta daje i uzasadnia środki realizacji). [5] </a:t>
            </a:r>
            <a:endParaRPr lang="en-AU" altLang="it-IT" sz="1800">
              <a:solidFill>
                <a:srgbClr val="0033CC"/>
              </a:solidFill>
            </a:endParaRPr>
          </a:p>
        </p:txBody>
      </p:sp>
      <p:sp>
        <p:nvSpPr>
          <p:cNvPr id="16389" name="Text Box 5">
            <a:extLst>
              <a:ext uri="{FF2B5EF4-FFF2-40B4-BE49-F238E27FC236}">
                <a16:creationId xmlns:a16="http://schemas.microsoft.com/office/drawing/2014/main" id="{18F702E5-574F-CFAA-571D-A64E0DEBC78E}"/>
              </a:ext>
            </a:extLst>
          </p:cNvPr>
          <p:cNvSpPr txBox="1">
            <a:spLocks noChangeArrowheads="1"/>
          </p:cNvSpPr>
          <p:nvPr/>
        </p:nvSpPr>
        <p:spPr bwMode="auto">
          <a:xfrm>
            <a:off x="323850" y="5229225"/>
            <a:ext cx="856932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sz="1600"/>
              <a:t>[1] Cz. Kupisiewicz, </a:t>
            </a:r>
            <a:r>
              <a:rPr lang="pl-PL" altLang="it-IT" sz="1600" i="1"/>
              <a:t>Podstawy dydaktyki ogólnej</a:t>
            </a:r>
            <a:r>
              <a:rPr lang="pl-PL" altLang="it-IT" sz="1600"/>
              <a:t>, PWN Warszawa, 1978</a:t>
            </a:r>
          </a:p>
          <a:p>
            <a:pPr algn="l"/>
            <a:r>
              <a:rPr lang="pl-PL" altLang="it-IT" sz="1600"/>
              <a:t>[2] </a:t>
            </a:r>
            <a:r>
              <a:rPr lang="en-AU" altLang="it-IT" sz="1600"/>
              <a:t>Blyth, A. (1981).</a:t>
            </a:r>
            <a:r>
              <a:rPr lang="en-AU" altLang="it-IT" sz="1600" i="1"/>
              <a:t> "From individuality to character: the Herbartian sociology applied to education". British Journal of Educational Studies. </a:t>
            </a:r>
            <a:r>
              <a:rPr lang="en-AU" altLang="it-IT" sz="1600" b="1" i="1"/>
              <a:t>29</a:t>
            </a:r>
            <a:r>
              <a:rPr lang="en-AU" altLang="it-IT" sz="1600" i="1"/>
              <a:t> (1): 69–79. </a:t>
            </a:r>
            <a:r>
              <a:rPr lang="en-AU" altLang="it-IT" sz="1600" i="1">
                <a:hlinkClick r:id="rId3" tooltip="Digital object identifier"/>
              </a:rPr>
              <a:t>doi</a:t>
            </a:r>
            <a:r>
              <a:rPr lang="en-AU" altLang="it-IT" sz="1600" i="1"/>
              <a:t>:</a:t>
            </a:r>
            <a:r>
              <a:rPr lang="en-AU" altLang="it-IT" sz="1600" i="1">
                <a:hlinkClick r:id="rId4"/>
              </a:rPr>
              <a:t>10.2307/3120425</a:t>
            </a:r>
            <a:r>
              <a:rPr lang="en-AU" altLang="it-IT" sz="1600" i="1"/>
              <a:t>.</a:t>
            </a:r>
            <a:r>
              <a:rPr lang="en-AU" altLang="it-IT" sz="1600"/>
              <a:t> </a:t>
            </a:r>
            <a:r>
              <a:rPr lang="pl-PL" altLang="it-IT" sz="1600"/>
              <a:t>      [3] Henryk Wornic, Przypis do tłumaczenia „Wielkiej Dydaktyki” Komeńskiego, 1883, str. 170</a:t>
            </a:r>
            <a:r>
              <a:rPr lang="en-AU" altLang="it-IT" sz="1600"/>
              <a:t> </a:t>
            </a:r>
            <a:r>
              <a:rPr lang="pl-PL" altLang="it-IT" sz="1600"/>
              <a:t> </a:t>
            </a:r>
          </a:p>
          <a:p>
            <a:pPr algn="l"/>
            <a:r>
              <a:rPr lang="pl-PL" altLang="it-IT" sz="1600"/>
              <a:t>[4] Teresa Hejnicka-Bezwińska, </a:t>
            </a:r>
            <a:r>
              <a:rPr lang="pl-PL" altLang="it-IT" sz="1600" i="1"/>
              <a:t>Pedagogika </a:t>
            </a:r>
            <a:r>
              <a:rPr lang="pl-PL" altLang="it-IT" sz="1600"/>
              <a:t>pozytywistyczna, w; Pedagogika, </a:t>
            </a:r>
            <a:r>
              <a:rPr lang="pl-PL" altLang="it-IT" sz="1600" i="1"/>
              <a:t>op. cit. </a:t>
            </a:r>
            <a:r>
              <a:rPr lang="pl-PL" altLang="it-IT" sz="1600"/>
              <a:t>206</a:t>
            </a:r>
          </a:p>
          <a:p>
            <a:pPr algn="l"/>
            <a:r>
              <a:rPr lang="pl-PL" altLang="it-IT" sz="1600"/>
              <a:t>[5] Stefan Wołoszyn</a:t>
            </a:r>
            <a:r>
              <a:rPr lang="pl-PL" altLang="it-IT" sz="1600" i="1"/>
              <a:t>, Rozwój nowoczesnych systemów szkolnych w XIX wieku</a:t>
            </a:r>
            <a:r>
              <a:rPr lang="pl-PL" altLang="it-IT" sz="1600"/>
              <a:t>, Ped., s. 139</a:t>
            </a:r>
            <a:endParaRPr lang="en-AU" altLang="it-IT"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A50187-0687-D742-0243-94C17432A6A2}"/>
              </a:ext>
            </a:extLst>
          </p:cNvPr>
          <p:cNvSpPr>
            <a:spLocks noGrp="1" noChangeArrowheads="1"/>
          </p:cNvSpPr>
          <p:nvPr>
            <p:ph type="title"/>
          </p:nvPr>
        </p:nvSpPr>
        <p:spPr>
          <a:xfrm>
            <a:off x="395288" y="0"/>
            <a:ext cx="8229600" cy="1143000"/>
          </a:xfrm>
        </p:spPr>
        <p:txBody>
          <a:bodyPr/>
          <a:lstStyle/>
          <a:p>
            <a:r>
              <a:rPr lang="pl-PL" altLang="it-IT" sz="3500"/>
              <a:t>J. F. Herbart: Pedagogika i kompetencje</a:t>
            </a:r>
            <a:r>
              <a:rPr lang="pl-PL" altLang="it-IT" sz="3200"/>
              <a:t> </a:t>
            </a:r>
            <a:endParaRPr lang="en-AU" altLang="it-IT" sz="3200"/>
          </a:p>
        </p:txBody>
      </p:sp>
      <p:sp>
        <p:nvSpPr>
          <p:cNvPr id="22531" name="Rectangle 3">
            <a:extLst>
              <a:ext uri="{FF2B5EF4-FFF2-40B4-BE49-F238E27FC236}">
                <a16:creationId xmlns:a16="http://schemas.microsoft.com/office/drawing/2014/main" id="{A25F8575-AE22-FD79-9BBF-FD4B01CE4129}"/>
              </a:ext>
            </a:extLst>
          </p:cNvPr>
          <p:cNvSpPr>
            <a:spLocks noGrp="1" noChangeArrowheads="1"/>
          </p:cNvSpPr>
          <p:nvPr>
            <p:ph type="body" idx="1"/>
          </p:nvPr>
        </p:nvSpPr>
        <p:spPr>
          <a:xfrm>
            <a:off x="0" y="908050"/>
            <a:ext cx="9144000" cy="5472113"/>
          </a:xfrm>
        </p:spPr>
        <p:txBody>
          <a:bodyPr/>
          <a:lstStyle/>
          <a:p>
            <a:pPr>
              <a:lnSpc>
                <a:spcPct val="90000"/>
              </a:lnSpc>
            </a:pPr>
            <a:r>
              <a:rPr lang="pl-PL" altLang="it-IT" sz="1800"/>
              <a:t>„Na czym wychowawcy winno zależeć: to musi rozpościerać się przed jego wzrokiem jaka mapa geograficzna albo jak </a:t>
            </a:r>
            <a:r>
              <a:rPr lang="pl-PL" altLang="it-IT" sz="1800" u="sng"/>
              <a:t>plan dobrze zbudowanego miasta</a:t>
            </a:r>
            <a:r>
              <a:rPr lang="pl-PL" altLang="it-IT" sz="1800"/>
              <a:t>, gdzie kierunki podobne równomiernie się krzyżują i oko oryentuje się bez przygotowania. (s.16)    </a:t>
            </a:r>
            <a:r>
              <a:rPr lang="pl-PL" altLang="it-IT" sz="1800">
                <a:solidFill>
                  <a:srgbClr val="0033CC"/>
                </a:solidFill>
              </a:rPr>
              <a:t>→ </a:t>
            </a:r>
            <a:r>
              <a:rPr lang="pl-PL" altLang="it-IT" sz="1800" b="1">
                <a:solidFill>
                  <a:srgbClr val="0033CC"/>
                </a:solidFill>
              </a:rPr>
              <a:t>wychowanie to konstruowanie osobowości</a:t>
            </a:r>
          </a:p>
          <a:p>
            <a:pPr>
              <a:lnSpc>
                <a:spcPct val="90000"/>
              </a:lnSpc>
            </a:pPr>
            <a:r>
              <a:rPr lang="pl-PL" altLang="it-IT" sz="1800"/>
              <a:t>„Wychowanie bez nauczania. Wychowawcy, ogólnie rzecz biorąc, nie są ludźmi, którzyby posiadali najwięcej wiadomości. Są i tacy, którzy </a:t>
            </a:r>
            <a:r>
              <a:rPr lang="pl-PL" altLang="it-IT" sz="1800" u="sng"/>
              <a:t>prawie nic nie umieją</a:t>
            </a:r>
            <a:r>
              <a:rPr lang="pl-PL" altLang="it-IT" sz="1800"/>
              <a:t> lub którzy swych wiadomości zupełnie nie umieją zastosować pedagogicznie, a mimo to przystępują do rzeczy z wielkim zapałem! Jakżeż tacy postępują? Przywłaszczają sobie władzę nad stroną </a:t>
            </a:r>
            <a:r>
              <a:rPr lang="pl-PL" altLang="it-IT" sz="1800" u="sng"/>
              <a:t>uczuciową </a:t>
            </a:r>
            <a:r>
              <a:rPr lang="pl-PL" altLang="it-IT" sz="1800"/>
              <a:t>wychowanka, na tej nitce trzymają go i</a:t>
            </a:r>
            <a:r>
              <a:rPr lang="pl-PL" altLang="it-IT" sz="1800" u="sng"/>
              <a:t> szarpią</a:t>
            </a:r>
            <a:r>
              <a:rPr lang="pl-PL" altLang="it-IT" sz="1800"/>
              <a:t> tak młodocianym umysłem, że ten wkrótce </a:t>
            </a:r>
            <a:r>
              <a:rPr lang="pl-PL" altLang="it-IT" sz="1800" u="sng"/>
              <a:t>wychodzi z zawiasów</a:t>
            </a:r>
            <a:r>
              <a:rPr lang="pl-PL" altLang="it-IT" sz="1800"/>
              <a:t>. Jakże się tu może wytworzyć charakter? Charakter jest </a:t>
            </a:r>
            <a:r>
              <a:rPr lang="pl-PL" altLang="it-IT" sz="1800" u="sng"/>
              <a:t>wewnętrzną niewzruszonością</a:t>
            </a:r>
            <a:r>
              <a:rPr lang="pl-PL" altLang="it-IT" sz="1800"/>
              <a:t>. Lecz jakże człowiek może wewnętrznie konsolidować się, skoro zabraniacie liczyć na cokolwiek? skoro mu nie pozwalacie wspierać się na jego </a:t>
            </a:r>
            <a:r>
              <a:rPr lang="pl-PL" altLang="it-IT" sz="1800" u="sng"/>
              <a:t>własnej woli</a:t>
            </a:r>
            <a:r>
              <a:rPr lang="pl-PL" altLang="it-IT" sz="1800"/>
              <a:t>? </a:t>
            </a:r>
          </a:p>
          <a:p>
            <a:pPr>
              <a:lnSpc>
                <a:spcPct val="90000"/>
              </a:lnSpc>
            </a:pPr>
            <a:r>
              <a:rPr lang="pl-PL" altLang="it-IT" sz="1800"/>
              <a:t>Najczęściej dzieje się tak, że w głębi młodocianej duszy </a:t>
            </a:r>
            <a:r>
              <a:rPr lang="pl-PL" altLang="it-IT" sz="1800" u="sng"/>
              <a:t>pozostaje skrytka</a:t>
            </a:r>
            <a:r>
              <a:rPr lang="pl-PL" altLang="it-IT" sz="1800"/>
              <a:t>, do której nie potraficie wtargnąć i w której dusza, mimo waszego nękania żyje sama dla siebie, przeczuwa, roi, snuje plany, które stosuje przy pierwszej nadarzonej sposobności i które przy sprzyjających okolicznościach stworzą charakter właśnie tam, gdzie wyście nie mieli dostępu.</a:t>
            </a:r>
            <a:endParaRPr lang="en-AU" altLang="it-IT" sz="1800"/>
          </a:p>
        </p:txBody>
      </p:sp>
      <p:sp>
        <p:nvSpPr>
          <p:cNvPr id="22532" name="Text Box 4">
            <a:extLst>
              <a:ext uri="{FF2B5EF4-FFF2-40B4-BE49-F238E27FC236}">
                <a16:creationId xmlns:a16="http://schemas.microsoft.com/office/drawing/2014/main" id="{464C44EF-6ECE-369E-B2C5-E87233FB7798}"/>
              </a:ext>
            </a:extLst>
          </p:cNvPr>
          <p:cNvSpPr txBox="1">
            <a:spLocks noChangeArrowheads="1"/>
          </p:cNvSpPr>
          <p:nvPr/>
        </p:nvSpPr>
        <p:spPr bwMode="auto">
          <a:xfrm>
            <a:off x="250825" y="5849938"/>
            <a:ext cx="6581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J. F. Herbart, </a:t>
            </a:r>
            <a:r>
              <a:rPr lang="pl-PL" altLang="it-IT" sz="1600" b="1" i="1"/>
              <a:t>Pedagogika ogólna wywiedziona z celu wychowania</a:t>
            </a:r>
            <a:r>
              <a:rPr lang="pl-PL" altLang="it-IT" sz="1600"/>
              <a:t>, </a:t>
            </a:r>
          </a:p>
          <a:p>
            <a:pPr algn="l"/>
            <a:r>
              <a:rPr lang="pl-PL" altLang="it-IT" sz="1600"/>
              <a:t>Geberther i Wolff, Warszawa, 1912, s.16-18</a:t>
            </a:r>
            <a:endParaRPr lang="en-AU" altLang="it-IT" sz="1600"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6" name="Picture 10">
            <a:extLst>
              <a:ext uri="{FF2B5EF4-FFF2-40B4-BE49-F238E27FC236}">
                <a16:creationId xmlns:a16="http://schemas.microsoft.com/office/drawing/2014/main" id="{10E565A6-8A29-C5E3-F225-7AF211AF9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2001838"/>
            <a:ext cx="4392613" cy="328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5" name="Picture 9">
            <a:extLst>
              <a:ext uri="{FF2B5EF4-FFF2-40B4-BE49-F238E27FC236}">
                <a16:creationId xmlns:a16="http://schemas.microsoft.com/office/drawing/2014/main" id="{C30417E5-B752-88C4-E0ED-8BA4934D3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038350"/>
            <a:ext cx="4319588"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8" name="Rectangle 2">
            <a:extLst>
              <a:ext uri="{FF2B5EF4-FFF2-40B4-BE49-F238E27FC236}">
                <a16:creationId xmlns:a16="http://schemas.microsoft.com/office/drawing/2014/main" id="{424DCF9F-0533-5937-94B9-B54832DDC74B}"/>
              </a:ext>
            </a:extLst>
          </p:cNvPr>
          <p:cNvSpPr>
            <a:spLocks noGrp="1" noChangeArrowheads="1"/>
          </p:cNvSpPr>
          <p:nvPr>
            <p:ph type="title"/>
          </p:nvPr>
        </p:nvSpPr>
        <p:spPr>
          <a:xfrm>
            <a:off x="395288" y="0"/>
            <a:ext cx="8569325" cy="1143000"/>
          </a:xfrm>
        </p:spPr>
        <p:txBody>
          <a:bodyPr/>
          <a:lstStyle/>
          <a:p>
            <a:r>
              <a:rPr lang="pl-PL" altLang="it-IT" sz="3600"/>
              <a:t>Herbart a młodzież współczesna</a:t>
            </a:r>
            <a:endParaRPr lang="en-AU" altLang="it-IT" sz="3600"/>
          </a:p>
        </p:txBody>
      </p:sp>
      <p:sp>
        <p:nvSpPr>
          <p:cNvPr id="70659" name="Rectangle 3">
            <a:extLst>
              <a:ext uri="{FF2B5EF4-FFF2-40B4-BE49-F238E27FC236}">
                <a16:creationId xmlns:a16="http://schemas.microsoft.com/office/drawing/2014/main" id="{1A15C425-1681-6DB7-FDDE-FE723DF24CE2}"/>
              </a:ext>
            </a:extLst>
          </p:cNvPr>
          <p:cNvSpPr>
            <a:spLocks noGrp="1" noChangeArrowheads="1"/>
          </p:cNvSpPr>
          <p:nvPr>
            <p:ph type="body" idx="1"/>
          </p:nvPr>
        </p:nvSpPr>
        <p:spPr>
          <a:xfrm>
            <a:off x="0" y="692150"/>
            <a:ext cx="8964613" cy="1295400"/>
          </a:xfrm>
        </p:spPr>
        <p:txBody>
          <a:bodyPr/>
          <a:lstStyle/>
          <a:p>
            <a:pPr>
              <a:lnSpc>
                <a:spcPct val="80000"/>
              </a:lnSpc>
            </a:pPr>
            <a:endParaRPr lang="pl-PL" altLang="it-IT" sz="1800"/>
          </a:p>
          <a:p>
            <a:pPr>
              <a:lnSpc>
                <a:spcPct val="80000"/>
              </a:lnSpc>
              <a:buFontTx/>
              <a:buNone/>
            </a:pPr>
            <a:r>
              <a:rPr lang="pl-PL" altLang="it-IT" sz="1800">
                <a:solidFill>
                  <a:srgbClr val="0033CC"/>
                </a:solidFill>
              </a:rPr>
              <a:t>→ Odpowiedni przekaz treści wymaga odpowiedniej pedagogiki – brak oddziaływania pedagogicznego ze strony opiekunów niweczy najlepsze działania dydaktyczne: stracona zostaje okazja tak nowoczesnego przekazu dydaktycznego jak poszukiwanego skutku pedagogicznego - kształtowania innowacyjnej osobowości. </a:t>
            </a:r>
            <a:r>
              <a:rPr lang="pl-PL" altLang="it-IT" sz="1400"/>
              <a:t>      </a:t>
            </a:r>
            <a:endParaRPr lang="en-AU" altLang="it-IT" sz="1400"/>
          </a:p>
        </p:txBody>
      </p:sp>
      <p:sp>
        <p:nvSpPr>
          <p:cNvPr id="70662" name="Text Box 6">
            <a:extLst>
              <a:ext uri="{FF2B5EF4-FFF2-40B4-BE49-F238E27FC236}">
                <a16:creationId xmlns:a16="http://schemas.microsoft.com/office/drawing/2014/main" id="{F79AD470-216D-99B6-9D79-3B3E9ED67E92}"/>
              </a:ext>
            </a:extLst>
          </p:cNvPr>
          <p:cNvSpPr txBox="1">
            <a:spLocks noChangeArrowheads="1"/>
          </p:cNvSpPr>
          <p:nvPr/>
        </p:nvSpPr>
        <p:spPr bwMode="auto">
          <a:xfrm>
            <a:off x="7383463" y="6496050"/>
            <a:ext cx="1760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Foto Maria Karwasz</a:t>
            </a:r>
            <a:endParaRPr lang="en-AU" altLang="it-IT" sz="1400"/>
          </a:p>
        </p:txBody>
      </p:sp>
      <p:sp>
        <p:nvSpPr>
          <p:cNvPr id="70663" name="Text Box 7">
            <a:extLst>
              <a:ext uri="{FF2B5EF4-FFF2-40B4-BE49-F238E27FC236}">
                <a16:creationId xmlns:a16="http://schemas.microsoft.com/office/drawing/2014/main" id="{945FA07E-8EC1-DA51-71CA-30C8AEE3D583}"/>
              </a:ext>
            </a:extLst>
          </p:cNvPr>
          <p:cNvSpPr txBox="1">
            <a:spLocks noChangeArrowheads="1"/>
          </p:cNvSpPr>
          <p:nvPr/>
        </p:nvSpPr>
        <p:spPr bwMode="auto">
          <a:xfrm>
            <a:off x="87313" y="5313363"/>
            <a:ext cx="88773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a:t>Niezwykle ciekawa (i wypróbowana w Trydencie, Lubianie, Berlinie i Paryżu) wystawa interaktywna z fizyki współczesnej „Physics is Fun” okazała się w Gdańsku (2003 r.) pedagogiczną klęską: młodzież gimnazjalna, puszczona „samopas” przez nauczycieli, „rozniosła” eksponaty przez kilka minut. Podobne, negatywne obserwacje pedagogiczne wysunięto w Centrum „Kopernik: (informacje prywatne).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blinds(horizontal)">
                                      <p:cBhvr>
                                        <p:cTn id="7"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a:extLst>
              <a:ext uri="{FF2B5EF4-FFF2-40B4-BE49-F238E27FC236}">
                <a16:creationId xmlns:a16="http://schemas.microsoft.com/office/drawing/2014/main" id="{C4E84FF8-373B-1CFA-68BD-5EA33906D400}"/>
              </a:ext>
            </a:extLst>
          </p:cNvPr>
          <p:cNvSpPr>
            <a:spLocks noGrp="1" noChangeArrowheads="1"/>
          </p:cNvSpPr>
          <p:nvPr>
            <p:ph type="title"/>
          </p:nvPr>
        </p:nvSpPr>
        <p:spPr>
          <a:xfrm>
            <a:off x="395288" y="0"/>
            <a:ext cx="8569325" cy="1143000"/>
          </a:xfrm>
        </p:spPr>
        <p:txBody>
          <a:bodyPr/>
          <a:lstStyle/>
          <a:p>
            <a:r>
              <a:rPr lang="pl-PL" altLang="it-IT" sz="3600"/>
              <a:t>Herbart a młodzież współczesna</a:t>
            </a:r>
            <a:endParaRPr lang="en-AU" altLang="it-IT" sz="3600"/>
          </a:p>
        </p:txBody>
      </p:sp>
      <p:sp>
        <p:nvSpPr>
          <p:cNvPr id="103429" name="Rectangle 5">
            <a:extLst>
              <a:ext uri="{FF2B5EF4-FFF2-40B4-BE49-F238E27FC236}">
                <a16:creationId xmlns:a16="http://schemas.microsoft.com/office/drawing/2014/main" id="{7F6148B3-39EB-5135-D198-6F37F4BC6060}"/>
              </a:ext>
            </a:extLst>
          </p:cNvPr>
          <p:cNvSpPr>
            <a:spLocks noGrp="1" noChangeArrowheads="1"/>
          </p:cNvSpPr>
          <p:nvPr>
            <p:ph type="body" idx="1"/>
          </p:nvPr>
        </p:nvSpPr>
        <p:spPr>
          <a:xfrm>
            <a:off x="0" y="836613"/>
            <a:ext cx="8964613" cy="1295400"/>
          </a:xfrm>
        </p:spPr>
        <p:txBody>
          <a:bodyPr/>
          <a:lstStyle/>
          <a:p>
            <a:pPr>
              <a:lnSpc>
                <a:spcPct val="80000"/>
              </a:lnSpc>
            </a:pPr>
            <a:endParaRPr lang="pl-PL" altLang="it-IT" sz="1800"/>
          </a:p>
          <a:p>
            <a:pPr>
              <a:lnSpc>
                <a:spcPct val="90000"/>
              </a:lnSpc>
              <a:buFontTx/>
              <a:buNone/>
            </a:pPr>
            <a:r>
              <a:rPr lang="pl-PL" altLang="it-IT" sz="1800">
                <a:solidFill>
                  <a:srgbClr val="0033CC"/>
                </a:solidFill>
              </a:rPr>
              <a:t>→ Odpowiedni poziom treści (i wymogów) nauczania jest warunkiem skutecznej pedagogii (zob. casus polskich gimnazjów, z uczniami przerośniętymi wiekowo w stosunku do stawianych im wymogów intelektualnych)</a:t>
            </a:r>
            <a:r>
              <a:rPr lang="pl-PL" altLang="it-IT" sz="1400"/>
              <a:t>      </a:t>
            </a:r>
            <a:endParaRPr lang="en-AU" altLang="it-IT" sz="1400"/>
          </a:p>
        </p:txBody>
      </p:sp>
      <p:pic>
        <p:nvPicPr>
          <p:cNvPr id="103430" name="Picture 6">
            <a:extLst>
              <a:ext uri="{FF2B5EF4-FFF2-40B4-BE49-F238E27FC236}">
                <a16:creationId xmlns:a16="http://schemas.microsoft.com/office/drawing/2014/main" id="{9EDA1B55-8DB8-FDD6-832E-3C1F202FA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055813"/>
            <a:ext cx="43878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1" name="Text Box 7">
            <a:extLst>
              <a:ext uri="{FF2B5EF4-FFF2-40B4-BE49-F238E27FC236}">
                <a16:creationId xmlns:a16="http://schemas.microsoft.com/office/drawing/2014/main" id="{00BBD4BF-ECE8-FD7D-517A-633FFD07E641}"/>
              </a:ext>
            </a:extLst>
          </p:cNvPr>
          <p:cNvSpPr txBox="1">
            <a:spLocks noChangeArrowheads="1"/>
          </p:cNvSpPr>
          <p:nvPr/>
        </p:nvSpPr>
        <p:spPr bwMode="auto">
          <a:xfrm>
            <a:off x="7383463" y="6496050"/>
            <a:ext cx="1760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Foto Maria Karwasz</a:t>
            </a:r>
            <a:endParaRPr lang="en-AU" altLang="it-IT" sz="1400"/>
          </a:p>
        </p:txBody>
      </p:sp>
      <p:sp>
        <p:nvSpPr>
          <p:cNvPr id="103432" name="Text Box 8">
            <a:extLst>
              <a:ext uri="{FF2B5EF4-FFF2-40B4-BE49-F238E27FC236}">
                <a16:creationId xmlns:a16="http://schemas.microsoft.com/office/drawing/2014/main" id="{0FEBD935-7046-27FD-E0EE-9F86F671BE97}"/>
              </a:ext>
            </a:extLst>
          </p:cNvPr>
          <p:cNvSpPr txBox="1">
            <a:spLocks noChangeArrowheads="1"/>
          </p:cNvSpPr>
          <p:nvPr/>
        </p:nvSpPr>
        <p:spPr bwMode="auto">
          <a:xfrm>
            <a:off x="87313" y="5478463"/>
            <a:ext cx="4400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10-letnie dzieci nie mają kłopotów z </a:t>
            </a:r>
          </a:p>
          <a:p>
            <a:pPr algn="l"/>
            <a:r>
              <a:rPr lang="pl-PL" altLang="it-IT"/>
              <a:t>koncentracją uwagi, ani z dyscypliną, jeśli</a:t>
            </a:r>
          </a:p>
          <a:p>
            <a:pPr algn="l"/>
            <a:r>
              <a:rPr lang="pl-PL" altLang="it-IT"/>
              <a:t>narracja (tu o mózgu człowieka) jest  </a:t>
            </a:r>
          </a:p>
          <a:p>
            <a:pPr algn="l"/>
            <a:r>
              <a:rPr lang="pl-PL" altLang="it-IT"/>
              <a:t>zajmująca (Muzeum Nauki w Trydencie) </a:t>
            </a:r>
            <a:endParaRPr lang="en-AU" altLang="it-IT"/>
          </a:p>
        </p:txBody>
      </p:sp>
      <p:pic>
        <p:nvPicPr>
          <p:cNvPr id="103433" name="Picture 9">
            <a:extLst>
              <a:ext uri="{FF2B5EF4-FFF2-40B4-BE49-F238E27FC236}">
                <a16:creationId xmlns:a16="http://schemas.microsoft.com/office/drawing/2014/main" id="{E3456D8F-265A-03F5-FC2A-CA1EE5782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68513"/>
            <a:ext cx="4386263" cy="3289300"/>
          </a:xfrm>
          <a:prstGeom prst="rect">
            <a:avLst/>
          </a:prstGeom>
          <a:noFill/>
          <a:extLst>
            <a:ext uri="{909E8E84-426E-40DD-AFC4-6F175D3DCCD1}">
              <a14:hiddenFill xmlns:a14="http://schemas.microsoft.com/office/drawing/2010/main">
                <a:solidFill>
                  <a:srgbClr val="FFFFFF"/>
                </a:solidFill>
              </a14:hiddenFill>
            </a:ext>
          </a:extLst>
        </p:spPr>
      </p:pic>
      <p:sp>
        <p:nvSpPr>
          <p:cNvPr id="103434" name="Text Box 10">
            <a:extLst>
              <a:ext uri="{FF2B5EF4-FFF2-40B4-BE49-F238E27FC236}">
                <a16:creationId xmlns:a16="http://schemas.microsoft.com/office/drawing/2014/main" id="{268F14C2-779E-6817-DCF5-8F9A08C9FA84}"/>
              </a:ext>
            </a:extLst>
          </p:cNvPr>
          <p:cNvSpPr txBox="1">
            <a:spLocks noChangeArrowheads="1"/>
          </p:cNvSpPr>
          <p:nvPr/>
        </p:nvSpPr>
        <p:spPr bwMode="auto">
          <a:xfrm>
            <a:off x="4648200" y="5473700"/>
            <a:ext cx="3867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G. </a:t>
            </a:r>
            <a:r>
              <a:rPr lang="pl-PL" altLang="it-IT" i="1"/>
              <a:t>Karwasz O prawach </a:t>
            </a:r>
            <a:r>
              <a:rPr lang="pl-PL" altLang="it-IT"/>
              <a:t>zachowania,</a:t>
            </a:r>
          </a:p>
          <a:p>
            <a:pPr algn="l"/>
            <a:r>
              <a:rPr lang="pl-PL" altLang="it-IT"/>
              <a:t>Wykład interaktywny w mechaniki, </a:t>
            </a:r>
          </a:p>
          <a:p>
            <a:pPr algn="l"/>
            <a:r>
              <a:rPr lang="pl-PL" altLang="it-IT"/>
              <a:t>Toruń, UMK, 2008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blinds(horizontal)">
                                      <p:cBhvr>
                                        <p:cTn id="7" dur="500"/>
                                        <p:tgtEl>
                                          <p:spTgt spid="103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3432"/>
                                        </p:tgtEl>
                                        <p:attrNameLst>
                                          <p:attrName>style.visibility</p:attrName>
                                        </p:attrNameLst>
                                      </p:cBhvr>
                                      <p:to>
                                        <p:strVal val="visible"/>
                                      </p:to>
                                    </p:set>
                                    <p:animEffect transition="in" filter="blinds(horizontal)">
                                      <p:cBhvr>
                                        <p:cTn id="12" dur="500"/>
                                        <p:tgtEl>
                                          <p:spTgt spid="1034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3433"/>
                                        </p:tgtEl>
                                        <p:attrNameLst>
                                          <p:attrName>style.visibility</p:attrName>
                                        </p:attrNameLst>
                                      </p:cBhvr>
                                      <p:to>
                                        <p:strVal val="visible"/>
                                      </p:to>
                                    </p:set>
                                    <p:animEffect transition="in" filter="blinds(horizontal)">
                                      <p:cBhvr>
                                        <p:cTn id="17" dur="500"/>
                                        <p:tgtEl>
                                          <p:spTgt spid="1034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3434"/>
                                        </p:tgtEl>
                                        <p:attrNameLst>
                                          <p:attrName>style.visibility</p:attrName>
                                        </p:attrNameLst>
                                      </p:cBhvr>
                                      <p:to>
                                        <p:strVal val="visible"/>
                                      </p:to>
                                    </p:set>
                                    <p:animEffect transition="in" filter="blinds(horizontal)">
                                      <p:cBhvr>
                                        <p:cTn id="22" dur="5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p:bldP spid="1034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5BC299-8E01-85C0-4213-E4C1740371D2}"/>
              </a:ext>
            </a:extLst>
          </p:cNvPr>
          <p:cNvSpPr>
            <a:spLocks noGrp="1" noChangeArrowheads="1"/>
          </p:cNvSpPr>
          <p:nvPr>
            <p:ph type="title"/>
          </p:nvPr>
        </p:nvSpPr>
        <p:spPr>
          <a:xfrm>
            <a:off x="395288" y="0"/>
            <a:ext cx="8229600" cy="1143000"/>
          </a:xfrm>
        </p:spPr>
        <p:txBody>
          <a:bodyPr/>
          <a:lstStyle/>
          <a:p>
            <a:r>
              <a:rPr lang="pl-PL" altLang="it-IT" sz="3600"/>
              <a:t>J. F. Herbart: Narracja vs. naoczność</a:t>
            </a:r>
            <a:endParaRPr lang="en-AU" altLang="it-IT" sz="3600"/>
          </a:p>
        </p:txBody>
      </p:sp>
      <p:sp>
        <p:nvSpPr>
          <p:cNvPr id="23555" name="Rectangle 3">
            <a:extLst>
              <a:ext uri="{FF2B5EF4-FFF2-40B4-BE49-F238E27FC236}">
                <a16:creationId xmlns:a16="http://schemas.microsoft.com/office/drawing/2014/main" id="{003BA1CB-A4D3-B856-3BC5-0D63FCDD5EE0}"/>
              </a:ext>
            </a:extLst>
          </p:cNvPr>
          <p:cNvSpPr>
            <a:spLocks noGrp="1" noChangeArrowheads="1"/>
          </p:cNvSpPr>
          <p:nvPr>
            <p:ph type="body" idx="1"/>
          </p:nvPr>
        </p:nvSpPr>
        <p:spPr>
          <a:xfrm>
            <a:off x="84138" y="930275"/>
            <a:ext cx="8893175" cy="2570163"/>
          </a:xfrm>
        </p:spPr>
        <p:txBody>
          <a:bodyPr/>
          <a:lstStyle/>
          <a:p>
            <a:pPr>
              <a:lnSpc>
                <a:spcPct val="80000"/>
              </a:lnSpc>
            </a:pPr>
            <a:r>
              <a:rPr lang="pl-PL" altLang="it-IT" sz="1800"/>
              <a:t>„Nauczanie przędzie długą, cienką i delikatną nitkę, która uderzenie dzwonka przerywa i znowu nawiązuje, która w każdej chwili </a:t>
            </a:r>
            <a:r>
              <a:rPr lang="pl-PL" altLang="it-IT" sz="1800" u="sng"/>
              <a:t>tamuje</a:t>
            </a:r>
            <a:r>
              <a:rPr lang="pl-PL" altLang="it-IT" sz="1800"/>
              <a:t> swoisty kierunek duszy wychowanka i która rozwijając się według swego tempa, zakłóca ten swoisty kierunek, nie dąży za jego przeskokami i nie pozwala mu na wypoczynek. Jakże inaczej bezpośrednie </a:t>
            </a:r>
            <a:r>
              <a:rPr lang="pl-PL" altLang="it-IT" sz="1800" u="sng"/>
              <a:t>doświadczenie</a:t>
            </a:r>
            <a:r>
              <a:rPr lang="pl-PL" altLang="it-IT" sz="1800"/>
              <a:t>! Oto szeroka i obszerna równina; oko po pierwszym zdziwieniu </a:t>
            </a:r>
            <a:r>
              <a:rPr lang="pl-PL" altLang="it-IT" sz="1800" u="sng"/>
              <a:t>dzieli, łączy</a:t>
            </a:r>
            <a:r>
              <a:rPr lang="pl-PL" altLang="it-IT" sz="1800"/>
              <a:t>, biega tu i tam, zatrzymuje się, wypoczywa, wznosi się znowu – z okiem łączy się zmysł </a:t>
            </a:r>
            <a:r>
              <a:rPr lang="pl-PL" altLang="it-IT" sz="1800" u="sng"/>
              <a:t>dotyku</a:t>
            </a:r>
            <a:r>
              <a:rPr lang="pl-PL" altLang="it-IT" sz="1800"/>
              <a:t>, łączą się inne zmysły, myśli gromadzą się, zaczyna się samodzielne </a:t>
            </a:r>
            <a:r>
              <a:rPr lang="pl-PL" altLang="it-IT" sz="1800" u="sng"/>
              <a:t>eksperymentowanie</a:t>
            </a:r>
            <a:r>
              <a:rPr lang="pl-PL" altLang="it-IT" sz="1800"/>
              <a:t>, stąd wykwitają nowe formy i wyobrażenia – widzimy tutaj nieskrępowany ruch i życie, dusza napawa się daną pełnią i </a:t>
            </a:r>
            <a:r>
              <a:rPr lang="pl-PL" altLang="it-IT" sz="1800" u="sng"/>
              <a:t>nieograniczoną swobodą</a:t>
            </a:r>
            <a:r>
              <a:rPr lang="pl-PL" altLang="it-IT" sz="1800" i="1" u="sng"/>
              <a:t>. </a:t>
            </a:r>
            <a:r>
              <a:rPr lang="pl-PL" altLang="it-IT" sz="1800"/>
              <a:t> </a:t>
            </a:r>
            <a:endParaRPr lang="en-AU" altLang="it-IT" sz="1800"/>
          </a:p>
        </p:txBody>
      </p:sp>
      <p:sp>
        <p:nvSpPr>
          <p:cNvPr id="23556" name="Text Box 4">
            <a:extLst>
              <a:ext uri="{FF2B5EF4-FFF2-40B4-BE49-F238E27FC236}">
                <a16:creationId xmlns:a16="http://schemas.microsoft.com/office/drawing/2014/main" id="{07FE877F-7B5E-7763-358D-D3284A63AE1D}"/>
              </a:ext>
            </a:extLst>
          </p:cNvPr>
          <p:cNvSpPr txBox="1">
            <a:spLocks noChangeArrowheads="1"/>
          </p:cNvSpPr>
          <p:nvPr/>
        </p:nvSpPr>
        <p:spPr bwMode="auto">
          <a:xfrm>
            <a:off x="231775" y="6465888"/>
            <a:ext cx="2471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J. F. Herbart, </a:t>
            </a:r>
            <a:r>
              <a:rPr lang="pl-PL" altLang="it-IT" sz="1600" i="1"/>
              <a:t>op. cit. </a:t>
            </a:r>
            <a:r>
              <a:rPr lang="pl-PL" altLang="it-IT" sz="1600"/>
              <a:t>s.73</a:t>
            </a:r>
            <a:endParaRPr lang="en-AU" altLang="it-IT" sz="1600"/>
          </a:p>
        </p:txBody>
      </p:sp>
      <p:sp>
        <p:nvSpPr>
          <p:cNvPr id="23557" name="Rectangle 5">
            <a:extLst>
              <a:ext uri="{FF2B5EF4-FFF2-40B4-BE49-F238E27FC236}">
                <a16:creationId xmlns:a16="http://schemas.microsoft.com/office/drawing/2014/main" id="{FCE08229-A95E-2813-FE7A-CBA948F8819A}"/>
              </a:ext>
            </a:extLst>
          </p:cNvPr>
          <p:cNvSpPr>
            <a:spLocks noChangeArrowheads="1"/>
          </p:cNvSpPr>
          <p:nvPr/>
        </p:nvSpPr>
        <p:spPr bwMode="auto">
          <a:xfrm>
            <a:off x="-271463" y="3284538"/>
            <a:ext cx="5580063"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pl-PL" altLang="it-IT" sz="1800"/>
              <a:t>Któż rzeczywiście był gotów zrzec się doświad-czenia i obcowania przy nauczaniu? Znaczyłoby to wyrzec się światła dziennego i zadawalniać się świecą! – Pełnia, siła, swoista indywidualna określoność wyobrażeń – stosowanie pojęć ogólnych i ćwiczenia w tem stosowaniu, życzliwe odnoszenie się do środowiska, cierpliwość z ludźmi: wszystko to powinno być czerpane z owych praźródeł życia duchowego.” [...] </a:t>
            </a:r>
          </a:p>
          <a:p>
            <a:pPr>
              <a:lnSpc>
                <a:spcPct val="90000"/>
              </a:lnSpc>
            </a:pPr>
            <a:r>
              <a:rPr lang="pl-PL" altLang="it-IT" sz="1800" u="sng"/>
              <a:t>Nuda</a:t>
            </a:r>
            <a:r>
              <a:rPr lang="pl-PL" altLang="it-IT" sz="1800"/>
              <a:t>, to największy grzech nauczania.”</a:t>
            </a:r>
          </a:p>
          <a:p>
            <a:pPr>
              <a:lnSpc>
                <a:spcPct val="90000"/>
              </a:lnSpc>
              <a:buFontTx/>
              <a:buNone/>
            </a:pPr>
            <a:r>
              <a:rPr lang="pl-PL" altLang="it-IT" sz="1800" b="1">
                <a:solidFill>
                  <a:srgbClr val="0033CC"/>
                </a:solidFill>
              </a:rPr>
              <a:t>	→ </a:t>
            </a:r>
            <a:r>
              <a:rPr lang="pl-PL" altLang="it-IT" sz="1800">
                <a:solidFill>
                  <a:srgbClr val="0033CC"/>
                </a:solidFill>
              </a:rPr>
              <a:t>Wrócimy do zagadnienia przy okazji koncepcji</a:t>
            </a:r>
            <a:r>
              <a:rPr lang="pl-PL" altLang="it-IT" sz="1800" i="1">
                <a:solidFill>
                  <a:srgbClr val="0033CC"/>
                </a:solidFill>
              </a:rPr>
              <a:t> neo-realizmu </a:t>
            </a:r>
            <a:r>
              <a:rPr lang="pl-PL" altLang="it-IT" sz="1800">
                <a:solidFill>
                  <a:srgbClr val="0033CC"/>
                </a:solidFill>
              </a:rPr>
              <a:t>jak remedium na świat wirtualny </a:t>
            </a:r>
            <a:r>
              <a:rPr lang="pl-PL" altLang="it-IT" sz="1800"/>
              <a:t>      </a:t>
            </a:r>
            <a:endParaRPr lang="en-AU" altLang="it-IT" sz="1800"/>
          </a:p>
        </p:txBody>
      </p:sp>
      <p:pic>
        <p:nvPicPr>
          <p:cNvPr id="23558" name="Picture 6">
            <a:extLst>
              <a:ext uri="{FF2B5EF4-FFF2-40B4-BE49-F238E27FC236}">
                <a16:creationId xmlns:a16="http://schemas.microsoft.com/office/drawing/2014/main" id="{615142DC-DD02-F19F-AF7C-DD5C9EBE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416300"/>
            <a:ext cx="3773488" cy="2516188"/>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a:extLst>
              <a:ext uri="{FF2B5EF4-FFF2-40B4-BE49-F238E27FC236}">
                <a16:creationId xmlns:a16="http://schemas.microsoft.com/office/drawing/2014/main" id="{E7B03370-1574-9956-0A7F-5F9CBAF2E25E}"/>
              </a:ext>
            </a:extLst>
          </p:cNvPr>
          <p:cNvSpPr txBox="1">
            <a:spLocks noChangeArrowheads="1"/>
          </p:cNvSpPr>
          <p:nvPr/>
        </p:nvSpPr>
        <p:spPr bwMode="auto">
          <a:xfrm>
            <a:off x="5453063" y="5973763"/>
            <a:ext cx="35433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G. Karwasz, </a:t>
            </a:r>
            <a:r>
              <a:rPr lang="pl-PL" altLang="it-IT" sz="1600" i="1"/>
              <a:t>Wszystko gra</a:t>
            </a:r>
            <a:r>
              <a:rPr lang="pl-PL" altLang="it-IT" sz="1600"/>
              <a:t>, warsztaty</a:t>
            </a:r>
          </a:p>
          <a:p>
            <a:pPr algn="l"/>
            <a:r>
              <a:rPr lang="pl-PL" altLang="it-IT" sz="1600"/>
              <a:t>UMCS Lublin, 25.09.2014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12" dur="500"/>
                                        <p:tgtEl>
                                          <p:spTgt spid="235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17" dur="500"/>
                                        <p:tgtEl>
                                          <p:spTgt spid="2355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22" dur="500"/>
                                        <p:tgtEl>
                                          <p:spTgt spid="2355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23558"/>
                                        </p:tgtEl>
                                        <p:attrNameLst>
                                          <p:attrName>style.visibility</p:attrName>
                                        </p:attrNameLst>
                                      </p:cBhvr>
                                      <p:to>
                                        <p:strVal val="visible"/>
                                      </p:to>
                                    </p:set>
                                    <p:anim calcmode="lin" valueType="num">
                                      <p:cBhvr>
                                        <p:cTn id="27" dur="500" fill="hold"/>
                                        <p:tgtEl>
                                          <p:spTgt spid="23558"/>
                                        </p:tgtEl>
                                        <p:attrNameLst>
                                          <p:attrName>ppt_w</p:attrName>
                                        </p:attrNameLst>
                                      </p:cBhvr>
                                      <p:tavLst>
                                        <p:tav tm="0">
                                          <p:val>
                                            <p:fltVal val="0"/>
                                          </p:val>
                                        </p:tav>
                                        <p:tav tm="100000">
                                          <p:val>
                                            <p:strVal val="#ppt_w"/>
                                          </p:val>
                                        </p:tav>
                                      </p:tavLst>
                                    </p:anim>
                                    <p:anim calcmode="lin" valueType="num">
                                      <p:cBhvr>
                                        <p:cTn id="28" dur="5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0CD99A-B3EC-E6C2-0ED3-57190C5D4618}"/>
              </a:ext>
            </a:extLst>
          </p:cNvPr>
          <p:cNvSpPr>
            <a:spLocks noGrp="1" noChangeArrowheads="1"/>
          </p:cNvSpPr>
          <p:nvPr>
            <p:ph type="title"/>
          </p:nvPr>
        </p:nvSpPr>
        <p:spPr>
          <a:xfrm>
            <a:off x="395288" y="0"/>
            <a:ext cx="8229600" cy="1143000"/>
          </a:xfrm>
        </p:spPr>
        <p:txBody>
          <a:bodyPr/>
          <a:lstStyle/>
          <a:p>
            <a:r>
              <a:rPr lang="pl-PL" altLang="it-IT" sz="3400"/>
              <a:t>J. F. Herbart: „ Siła moralna charakteru”</a:t>
            </a:r>
            <a:r>
              <a:rPr lang="pl-PL" altLang="it-IT" sz="3200"/>
              <a:t> </a:t>
            </a:r>
            <a:endParaRPr lang="en-AU" altLang="it-IT" sz="3200"/>
          </a:p>
        </p:txBody>
      </p:sp>
      <p:sp>
        <p:nvSpPr>
          <p:cNvPr id="24579" name="Rectangle 3">
            <a:extLst>
              <a:ext uri="{FF2B5EF4-FFF2-40B4-BE49-F238E27FC236}">
                <a16:creationId xmlns:a16="http://schemas.microsoft.com/office/drawing/2014/main" id="{22CEB80F-DE03-7B2F-659B-422949EEBF6C}"/>
              </a:ext>
            </a:extLst>
          </p:cNvPr>
          <p:cNvSpPr>
            <a:spLocks noGrp="1" noChangeArrowheads="1"/>
          </p:cNvSpPr>
          <p:nvPr>
            <p:ph type="body" idx="1"/>
          </p:nvPr>
        </p:nvSpPr>
        <p:spPr>
          <a:xfrm>
            <a:off x="250825" y="952500"/>
            <a:ext cx="8893175" cy="5805488"/>
          </a:xfrm>
        </p:spPr>
        <p:txBody>
          <a:bodyPr/>
          <a:lstStyle/>
          <a:p>
            <a:pPr>
              <a:lnSpc>
                <a:spcPct val="90000"/>
              </a:lnSpc>
            </a:pPr>
            <a:r>
              <a:rPr lang="pl-PL" altLang="it-IT" sz="1800"/>
              <a:t>„Już wyżej określiliśmy </a:t>
            </a:r>
            <a:r>
              <a:rPr lang="pl-PL" altLang="it-IT" sz="1800" u="sng"/>
              <a:t>wolę</a:t>
            </a:r>
            <a:r>
              <a:rPr lang="pl-PL" altLang="it-IT" sz="1800"/>
              <a:t> jako siedzibę charakteru; oczywiście nie zmienne życzenia i zachcenia, lecz jednostajną i </a:t>
            </a:r>
            <a:r>
              <a:rPr lang="pl-PL" altLang="it-IT" sz="1800" u="sng"/>
              <a:t>stałą</a:t>
            </a:r>
            <a:r>
              <a:rPr lang="pl-PL" altLang="it-IT" sz="1800"/>
              <a:t> dążność woli, to co wolę określa,    że jest ściśle taką a nie inną. Kierunek postanawiania określimy jako charakter [osobowość]. Ten kierunek poznajemy po tem, czego człowiek </a:t>
            </a:r>
            <a:r>
              <a:rPr lang="pl-PL" altLang="it-IT" sz="1800" u="sng"/>
              <a:t>pragnie</a:t>
            </a:r>
            <a:r>
              <a:rPr lang="pl-PL" altLang="it-IT" sz="1800"/>
              <a:t> w porównaniu z tem, co odrzuca.” [...] </a:t>
            </a:r>
            <a:r>
              <a:rPr lang="pl-PL" altLang="it-IT" sz="1800">
                <a:solidFill>
                  <a:srgbClr val="0033CC"/>
                </a:solidFill>
              </a:rPr>
              <a:t>[wg psychologii: osobowość]</a:t>
            </a:r>
          </a:p>
          <a:p>
            <a:pPr>
              <a:lnSpc>
                <a:spcPct val="90000"/>
              </a:lnSpc>
            </a:pPr>
            <a:r>
              <a:rPr lang="pl-PL" altLang="it-IT" sz="1800"/>
              <a:t>„Stara to skarga, że człowiek niekiedy posiada niejako dwie dusze.” </a:t>
            </a:r>
          </a:p>
          <a:p>
            <a:pPr>
              <a:lnSpc>
                <a:spcPct val="90000"/>
              </a:lnSpc>
            </a:pPr>
            <a:r>
              <a:rPr lang="pl-PL" altLang="it-IT" sz="1800"/>
              <a:t>To jedno jest pewnem, że człowiek, którego </a:t>
            </a:r>
            <a:r>
              <a:rPr lang="pl-PL" altLang="it-IT" sz="1800" u="sng"/>
              <a:t>wola</a:t>
            </a:r>
            <a:r>
              <a:rPr lang="pl-PL" altLang="it-IT" sz="1800"/>
              <a:t> za każdorazowym działaniem tego samego </a:t>
            </a:r>
            <a:r>
              <a:rPr lang="pl-PL" altLang="it-IT" sz="1800" u="sng"/>
              <a:t>bodźca</a:t>
            </a:r>
            <a:r>
              <a:rPr lang="pl-PL" altLang="it-IT" sz="1800"/>
              <a:t> zewnętrznego natychmiast </a:t>
            </a:r>
            <a:r>
              <a:rPr lang="pl-PL" altLang="it-IT" sz="1800" u="sng"/>
              <a:t>nie objawi</a:t>
            </a:r>
            <a:r>
              <a:rPr lang="pl-PL" altLang="it-IT" sz="1800"/>
              <a:t> się ściśle w tej samej postaci, podobnie jak to ma miejsce dla wyobrażeń pamięci, którego dopiero rozwaga musi naprowadzić na to samo postępowanie – z wielką trudnością wyrobi w sobie charakter” [anty-behawioryzm: u człowieka wola, a nie odruch decyduje   o działaniu]  </a:t>
            </a:r>
          </a:p>
          <a:p>
            <a:pPr>
              <a:lnSpc>
                <a:spcPct val="90000"/>
              </a:lnSpc>
            </a:pPr>
            <a:r>
              <a:rPr lang="pl-PL" altLang="it-IT" sz="1800"/>
              <a:t>„Człowiek powinien ogarniać spojrzeniem moralnem całe swoje </a:t>
            </a:r>
            <a:r>
              <a:rPr lang="pl-PL" altLang="it-IT" sz="1800" u="sng"/>
              <a:t>stanowisko w świecie</a:t>
            </a:r>
            <a:r>
              <a:rPr lang="pl-PL" altLang="it-IT" sz="1800"/>
              <a:t>; powinien sobie zdawać sprawę, w jaki sposób jego główny cel jest popierany lub naruszany przez okoliczności. On powinien spojrzenie praktyczne uzbroić spojrzeniem teoretycznym i według niego postępować.”  </a:t>
            </a:r>
          </a:p>
          <a:p>
            <a:pPr>
              <a:lnSpc>
                <a:spcPct val="90000"/>
              </a:lnSpc>
              <a:buFontTx/>
              <a:buNone/>
            </a:pPr>
            <a:r>
              <a:rPr lang="pl-PL" altLang="it-IT" sz="1800" b="1">
                <a:solidFill>
                  <a:srgbClr val="0033CC"/>
                </a:solidFill>
              </a:rPr>
              <a:t>→ </a:t>
            </a:r>
            <a:r>
              <a:rPr lang="pl-PL" altLang="it-IT" sz="1800">
                <a:solidFill>
                  <a:srgbClr val="0033CC"/>
                </a:solidFill>
              </a:rPr>
              <a:t>Zagadnienia moralne zajmują prawie połowę traktatu Herbarta: wynika to zainteresowanie poniekąd z Kanta „niebo gwiaździste nade mną, prawo moralne we mnie”, ale wyprowadzane są szczegółowe postępowania z młodzieżą, dla zapewnienia jej </a:t>
            </a:r>
            <a:r>
              <a:rPr lang="pl-PL" altLang="it-IT" sz="1800" u="sng">
                <a:solidFill>
                  <a:srgbClr val="0033CC"/>
                </a:solidFill>
              </a:rPr>
              <a:t>harmonijnego</a:t>
            </a:r>
            <a:r>
              <a:rPr lang="pl-PL" altLang="it-IT" sz="1800">
                <a:solidFill>
                  <a:srgbClr val="0033CC"/>
                </a:solidFill>
              </a:rPr>
              <a:t> rozwoju </a:t>
            </a:r>
            <a:r>
              <a:rPr lang="pl-PL" altLang="it-IT" sz="1800" u="sng">
                <a:solidFill>
                  <a:srgbClr val="0033CC"/>
                </a:solidFill>
              </a:rPr>
              <a:t>osobowości</a:t>
            </a:r>
            <a:r>
              <a:rPr lang="pl-PL" altLang="it-IT" sz="1800">
                <a:solidFill>
                  <a:srgbClr val="0033CC"/>
                </a:solidFill>
              </a:rPr>
              <a:t>. Znika etyka wyprowadzona z religii, ale etyka pozostaje bazą wychowania!</a:t>
            </a:r>
            <a:endParaRPr lang="en-AU" altLang="it-IT" sz="1800"/>
          </a:p>
        </p:txBody>
      </p:sp>
      <p:sp>
        <p:nvSpPr>
          <p:cNvPr id="24580" name="Text Box 4">
            <a:extLst>
              <a:ext uri="{FF2B5EF4-FFF2-40B4-BE49-F238E27FC236}">
                <a16:creationId xmlns:a16="http://schemas.microsoft.com/office/drawing/2014/main" id="{F314E9A4-5607-A054-C3DA-3E1F77A52EE7}"/>
              </a:ext>
            </a:extLst>
          </p:cNvPr>
          <p:cNvSpPr txBox="1">
            <a:spLocks noChangeArrowheads="1"/>
          </p:cNvSpPr>
          <p:nvPr/>
        </p:nvSpPr>
        <p:spPr bwMode="auto">
          <a:xfrm>
            <a:off x="231775" y="6492875"/>
            <a:ext cx="3049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J. F. Herbat, </a:t>
            </a:r>
            <a:r>
              <a:rPr lang="pl-PL" altLang="it-IT" sz="1400" i="1"/>
              <a:t>op. cit. </a:t>
            </a:r>
            <a:r>
              <a:rPr lang="pl-PL" altLang="it-IT" sz="1400"/>
              <a:t> s.143, 146, 154</a:t>
            </a:r>
            <a:endParaRPr lang="en-AU" altLang="it-IT"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828A366-DD49-E1FF-7FDA-38A156B7A444}"/>
              </a:ext>
            </a:extLst>
          </p:cNvPr>
          <p:cNvSpPr>
            <a:spLocks noGrp="1" noChangeArrowheads="1"/>
          </p:cNvSpPr>
          <p:nvPr>
            <p:ph type="title"/>
          </p:nvPr>
        </p:nvSpPr>
        <p:spPr>
          <a:xfrm>
            <a:off x="0" y="0"/>
            <a:ext cx="9144000" cy="1143000"/>
          </a:xfrm>
        </p:spPr>
        <p:txBody>
          <a:bodyPr/>
          <a:lstStyle/>
          <a:p>
            <a:r>
              <a:rPr lang="pl-PL" altLang="it-IT" sz="3600">
                <a:solidFill>
                  <a:schemeClr val="tx1"/>
                </a:solidFill>
              </a:rPr>
              <a:t>Herbart: Edukacja państwowo-twórcza</a:t>
            </a:r>
            <a:endParaRPr lang="en-AU" altLang="it-IT" sz="3600">
              <a:solidFill>
                <a:schemeClr val="tx1"/>
              </a:solidFill>
            </a:endParaRPr>
          </a:p>
        </p:txBody>
      </p:sp>
      <p:sp>
        <p:nvSpPr>
          <p:cNvPr id="25603" name="Rectangle 3">
            <a:extLst>
              <a:ext uri="{FF2B5EF4-FFF2-40B4-BE49-F238E27FC236}">
                <a16:creationId xmlns:a16="http://schemas.microsoft.com/office/drawing/2014/main" id="{9EF9DE1B-2228-BEF0-390E-BCB7DF9E17FC}"/>
              </a:ext>
            </a:extLst>
          </p:cNvPr>
          <p:cNvSpPr>
            <a:spLocks noGrp="1" noChangeArrowheads="1"/>
          </p:cNvSpPr>
          <p:nvPr>
            <p:ph type="body" idx="1"/>
          </p:nvPr>
        </p:nvSpPr>
        <p:spPr>
          <a:xfrm>
            <a:off x="150813" y="1052513"/>
            <a:ext cx="8893175" cy="4464050"/>
          </a:xfrm>
        </p:spPr>
        <p:txBody>
          <a:bodyPr/>
          <a:lstStyle/>
          <a:p>
            <a:pPr>
              <a:lnSpc>
                <a:spcPct val="80000"/>
              </a:lnSpc>
            </a:pPr>
            <a:r>
              <a:rPr lang="pl-PL" altLang="it-IT" sz="1800">
                <a:solidFill>
                  <a:srgbClr val="0033CC"/>
                </a:solidFill>
              </a:rPr>
              <a:t>Podobnie jak u Pestalozziego (i ks. Staszica w Polsce)</a:t>
            </a:r>
            <a:r>
              <a:rPr lang="pl-PL" altLang="it-IT" sz="1800"/>
              <a:t> sukces idei polegał na możliwości jej praktycznej realizacji. Herbart (i Humboldt dla uniwersytetów) stworzyli systemy, który wywarły spory wpływ na szkolnictwo (i uczelnie) niemieckie, a też państw sąsiednich).</a:t>
            </a:r>
          </a:p>
          <a:p>
            <a:pPr>
              <a:lnSpc>
                <a:spcPct val="80000"/>
              </a:lnSpc>
              <a:buFontTx/>
              <a:buNone/>
            </a:pPr>
            <a:r>
              <a:rPr lang="pl-PL" altLang="it-IT" sz="1800"/>
              <a:t>Kupisiewicz (1973): -„Niesłusznie przywiązywał on wagę do zaznajamiania uczniów przede wszystkim z treściami humanistycznymi” [?!]</a:t>
            </a:r>
          </a:p>
          <a:p>
            <a:pPr>
              <a:lnSpc>
                <a:spcPct val="80000"/>
              </a:lnSpc>
              <a:buFontTx/>
              <a:buChar char="-"/>
            </a:pPr>
            <a:r>
              <a:rPr lang="pl-PL" altLang="it-IT" sz="1800"/>
              <a:t>„Nie miał racji, wymagając od nauczycieli rygorystycznego prowadzenia lekcji zgodnie z opracowana przez siebie teorią stopni formalnych, [Kantowskie nauczanie syntetyczne i analityczne], gdyż prowadziło to do rutyny i ograniczało samodzielność i </a:t>
            </a:r>
            <a:r>
              <a:rPr lang="pl-PL" altLang="it-IT" sz="1800" u="sng"/>
              <a:t>krytycyzm myślenia</a:t>
            </a:r>
            <a:r>
              <a:rPr lang="pl-PL" altLang="it-IT" sz="1800"/>
              <a:t> uczniów.”</a:t>
            </a:r>
          </a:p>
          <a:p>
            <a:pPr>
              <a:lnSpc>
                <a:spcPct val="80000"/>
              </a:lnSpc>
              <a:buFontTx/>
              <a:buChar char="-"/>
            </a:pPr>
            <a:r>
              <a:rPr lang="pl-PL" altLang="it-IT" sz="1800"/>
              <a:t>„Bezzasadnie dążył do urabiania wszystkich uczniów w klasie i szkole według jednego wzorca” [tzw. pruski dryl]</a:t>
            </a:r>
          </a:p>
          <a:p>
            <a:pPr>
              <a:lnSpc>
                <a:spcPct val="80000"/>
              </a:lnSpc>
              <a:buFontTx/>
              <a:buChar char="-"/>
            </a:pPr>
            <a:r>
              <a:rPr lang="pl-PL" altLang="it-IT" sz="1800"/>
              <a:t>„Pod względem wychowawczym szkołę tradycyjną cechuje </a:t>
            </a:r>
            <a:r>
              <a:rPr lang="pl-PL" altLang="it-IT" sz="1800" u="sng"/>
              <a:t>autorytatywizm</a:t>
            </a:r>
            <a:r>
              <a:rPr lang="pl-PL" altLang="it-IT" sz="1800"/>
              <a:t> [autorytarność], któremu dziecko musi się bezwzględnie podporządkować, a także suchy, herbartowski intelektualizm” [2] </a:t>
            </a:r>
          </a:p>
          <a:p>
            <a:pPr>
              <a:lnSpc>
                <a:spcPct val="80000"/>
              </a:lnSpc>
              <a:buFontTx/>
              <a:buChar char="-"/>
            </a:pPr>
            <a:r>
              <a:rPr lang="pl-PL" altLang="it-IT" sz="1800"/>
              <a:t> Młody Einstein uciekł z herbartowskiej szkoły w Monachium i pojechał do rodziców w Pawii – stąd jego problemy z maturą i przyjęciem na Politechnikę w Zurychu</a:t>
            </a:r>
            <a:endParaRPr lang="en-AU" altLang="it-IT" sz="2400"/>
          </a:p>
        </p:txBody>
      </p:sp>
      <p:sp>
        <p:nvSpPr>
          <p:cNvPr id="25604" name="Text Box 4">
            <a:extLst>
              <a:ext uri="{FF2B5EF4-FFF2-40B4-BE49-F238E27FC236}">
                <a16:creationId xmlns:a16="http://schemas.microsoft.com/office/drawing/2014/main" id="{B6B7B4AE-1B0A-FCB0-86C9-B53EB1F0747A}"/>
              </a:ext>
            </a:extLst>
          </p:cNvPr>
          <p:cNvSpPr txBox="1">
            <a:spLocks noChangeArrowheads="1"/>
          </p:cNvSpPr>
          <p:nvPr/>
        </p:nvSpPr>
        <p:spPr bwMode="auto">
          <a:xfrm>
            <a:off x="250825" y="6246813"/>
            <a:ext cx="796925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Cz. Kupisiewicz, </a:t>
            </a:r>
            <a:r>
              <a:rPr lang="pl-PL" altLang="it-IT" sz="1600" i="1"/>
              <a:t>op. cit</a:t>
            </a:r>
            <a:r>
              <a:rPr lang="pl-PL" altLang="it-IT" sz="1600"/>
              <a:t>. str. 44</a:t>
            </a:r>
          </a:p>
          <a:p>
            <a:pPr algn="l"/>
            <a:r>
              <a:rPr lang="pl-PL" altLang="it-IT" sz="1600"/>
              <a:t>R. Dottrens, </a:t>
            </a:r>
            <a:r>
              <a:rPr lang="pl-PL" altLang="it-IT" sz="1600" i="1"/>
              <a:t>Vom Werden der Neaue Schule</a:t>
            </a:r>
            <a:r>
              <a:rPr lang="pl-PL" altLang="it-IT" sz="1600"/>
              <a:t>, Z</a:t>
            </a:r>
            <a:r>
              <a:rPr lang="en-US" altLang="it-IT" sz="1600"/>
              <a:t>ü</a:t>
            </a:r>
            <a:r>
              <a:rPr lang="pl-PL" altLang="it-IT" sz="1600"/>
              <a:t>rich 1955, za Cz. Kupisiewicz, </a:t>
            </a:r>
            <a:r>
              <a:rPr lang="pl-PL" altLang="it-IT" sz="1600" i="1"/>
              <a:t>op. cit</a:t>
            </a:r>
            <a:r>
              <a:rPr lang="pl-PL" altLang="it-IT" i="1"/>
              <a:t>. </a:t>
            </a:r>
            <a:endParaRPr lang="en-US" altLang="it-IT"/>
          </a:p>
        </p:txBody>
      </p:sp>
      <p:sp>
        <p:nvSpPr>
          <p:cNvPr id="25605" name="Text Box 5">
            <a:extLst>
              <a:ext uri="{FF2B5EF4-FFF2-40B4-BE49-F238E27FC236}">
                <a16:creationId xmlns:a16="http://schemas.microsoft.com/office/drawing/2014/main" id="{40742F77-B126-7E67-0409-DDF5B021CE3C}"/>
              </a:ext>
            </a:extLst>
          </p:cNvPr>
          <p:cNvSpPr txBox="1">
            <a:spLocks noChangeArrowheads="1"/>
          </p:cNvSpPr>
          <p:nvPr/>
        </p:nvSpPr>
        <p:spPr bwMode="auto">
          <a:xfrm>
            <a:off x="323850" y="5445125"/>
            <a:ext cx="828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a:solidFill>
                  <a:srgbClr val="0033CC"/>
                </a:solidFill>
              </a:rPr>
              <a:t>Tu, niestety, prof. Kupisiewicz popada w myślenie typowe dla </a:t>
            </a:r>
            <a:r>
              <a:rPr lang="pl-PL" altLang="it-IT" i="1">
                <a:solidFill>
                  <a:srgbClr val="0033CC"/>
                </a:solidFill>
              </a:rPr>
              <a:t>Homo sovieticus</a:t>
            </a:r>
            <a:r>
              <a:rPr lang="pl-PL" altLang="it-IT">
                <a:solidFill>
                  <a:srgbClr val="0033CC"/>
                </a:solidFill>
              </a:rPr>
              <a:t> – prymatu nauk ścisłych nad humanistycznymi. Nic bardziej błędnego!</a:t>
            </a:r>
            <a:r>
              <a:rPr lang="pl-PL" altLang="it-IT"/>
              <a:t> </a:t>
            </a:r>
            <a:endParaRPr lang="en-AU" alt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F71F90B-5596-6154-FF0C-0F3F6ED5D361}"/>
              </a:ext>
            </a:extLst>
          </p:cNvPr>
          <p:cNvSpPr>
            <a:spLocks noGrp="1" noChangeArrowheads="1"/>
          </p:cNvSpPr>
          <p:nvPr>
            <p:ph type="title"/>
          </p:nvPr>
        </p:nvSpPr>
        <p:spPr>
          <a:xfrm>
            <a:off x="-252413" y="-171450"/>
            <a:ext cx="9396413" cy="1143000"/>
          </a:xfrm>
        </p:spPr>
        <p:txBody>
          <a:bodyPr/>
          <a:lstStyle/>
          <a:p>
            <a:r>
              <a:rPr lang="pl-PL" altLang="it-IT" sz="3600">
                <a:solidFill>
                  <a:srgbClr val="0033CC"/>
                </a:solidFill>
              </a:rPr>
              <a:t>Czy tylko szkoła Herbarta autokratyczna? </a:t>
            </a:r>
            <a:endParaRPr lang="en-AU" altLang="it-IT" sz="3600">
              <a:solidFill>
                <a:srgbClr val="0033CC"/>
              </a:solidFill>
            </a:endParaRPr>
          </a:p>
        </p:txBody>
      </p:sp>
      <p:pic>
        <p:nvPicPr>
          <p:cNvPr id="27654" name="Picture 6">
            <a:extLst>
              <a:ext uri="{FF2B5EF4-FFF2-40B4-BE49-F238E27FC236}">
                <a16:creationId xmlns:a16="http://schemas.microsoft.com/office/drawing/2014/main" id="{3ECABB9B-0859-7C94-9922-E729E631B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2000"/>
            <a:ext cx="79565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7">
            <a:extLst>
              <a:ext uri="{FF2B5EF4-FFF2-40B4-BE49-F238E27FC236}">
                <a16:creationId xmlns:a16="http://schemas.microsoft.com/office/drawing/2014/main" id="{F8399739-A0D7-D48E-70AB-2A37E56C7A79}"/>
              </a:ext>
            </a:extLst>
          </p:cNvPr>
          <p:cNvSpPr txBox="1">
            <a:spLocks noChangeArrowheads="1"/>
          </p:cNvSpPr>
          <p:nvPr/>
        </p:nvSpPr>
        <p:spPr bwMode="auto">
          <a:xfrm>
            <a:off x="38100" y="5876925"/>
            <a:ext cx="127857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u="sng"/>
              <a:t>Testy</a:t>
            </a:r>
            <a:r>
              <a:rPr lang="pl-PL" altLang="it-IT"/>
              <a:t> egzaminacyjne i </a:t>
            </a:r>
            <a:r>
              <a:rPr lang="pl-PL" altLang="it-IT" u="sng"/>
              <a:t>wyniki</a:t>
            </a:r>
            <a:r>
              <a:rPr lang="pl-PL" altLang="it-IT"/>
              <a:t> olimpiad pozostają głównym kryterium oceny szkół </a:t>
            </a:r>
          </a:p>
          <a:p>
            <a:pPr algn="l"/>
            <a:r>
              <a:rPr lang="pl-PL" altLang="it-IT"/>
              <a:t>(i nauczycieli również). Ustępujemy w tym względzie tylko Malezji, </a:t>
            </a:r>
          </a:p>
          <a:p>
            <a:pPr algn="l"/>
            <a:r>
              <a:rPr lang="pl-PL" altLang="it-IT"/>
              <a:t>a „wyprzedzamy” Meksyk, Estonię i Brazylię. </a:t>
            </a:r>
          </a:p>
        </p:txBody>
      </p:sp>
      <p:sp>
        <p:nvSpPr>
          <p:cNvPr id="27656" name="Text Box 8">
            <a:extLst>
              <a:ext uri="{FF2B5EF4-FFF2-40B4-BE49-F238E27FC236}">
                <a16:creationId xmlns:a16="http://schemas.microsoft.com/office/drawing/2014/main" id="{1C814628-5B18-82FA-9C23-0FCB29BD7453}"/>
              </a:ext>
            </a:extLst>
          </p:cNvPr>
          <p:cNvSpPr txBox="1">
            <a:spLocks noChangeArrowheads="1"/>
          </p:cNvSpPr>
          <p:nvPr/>
        </p:nvSpPr>
        <p:spPr bwMode="auto">
          <a:xfrm>
            <a:off x="5051425" y="5561013"/>
            <a:ext cx="4181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200">
                <a:hlinkClick r:id="rId3"/>
              </a:rPr>
              <a:t>http://</a:t>
            </a:r>
            <a:r>
              <a:rPr lang="pl-PL" altLang="it-IT" sz="1200">
                <a:solidFill>
                  <a:srgbClr val="0033CC"/>
                </a:solidFill>
                <a:hlinkClick r:id="rId3"/>
              </a:rPr>
              <a:t>www.oecd.org/dataoecd/17/51/43023606.pdf</a:t>
            </a:r>
            <a:r>
              <a:rPr lang="pl-PL" altLang="it-IT" sz="1200">
                <a:solidFill>
                  <a:srgbClr val="0033CC"/>
                </a:solidFill>
              </a:rPr>
              <a:t>. str. 147</a:t>
            </a:r>
            <a:endParaRPr lang="en-US" altLang="it-IT" sz="1200">
              <a:solidFill>
                <a:srgbClr val="0033CC"/>
              </a:solidFill>
            </a:endParaRPr>
          </a:p>
        </p:txBody>
      </p:sp>
      <p:sp>
        <p:nvSpPr>
          <p:cNvPr id="27657" name="Text Box 9">
            <a:extLst>
              <a:ext uri="{FF2B5EF4-FFF2-40B4-BE49-F238E27FC236}">
                <a16:creationId xmlns:a16="http://schemas.microsoft.com/office/drawing/2014/main" id="{5735A2FF-0BA3-D7CA-5EB3-B31AA76F31CF}"/>
              </a:ext>
            </a:extLst>
          </p:cNvPr>
          <p:cNvSpPr txBox="1">
            <a:spLocks noChangeArrowheads="1"/>
          </p:cNvSpPr>
          <p:nvPr/>
        </p:nvSpPr>
        <p:spPr bwMode="auto">
          <a:xfrm>
            <a:off x="5848350" y="784225"/>
            <a:ext cx="159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źródło: OECD</a:t>
            </a:r>
            <a:endParaRPr lang="en-AU" altLang="it-IT"/>
          </a:p>
        </p:txBody>
      </p:sp>
      <p:sp>
        <p:nvSpPr>
          <p:cNvPr id="27658" name="Line 10">
            <a:extLst>
              <a:ext uri="{FF2B5EF4-FFF2-40B4-BE49-F238E27FC236}">
                <a16:creationId xmlns:a16="http://schemas.microsoft.com/office/drawing/2014/main" id="{E4F9F257-F665-5B34-512C-E2317685239D}"/>
              </a:ext>
            </a:extLst>
          </p:cNvPr>
          <p:cNvSpPr>
            <a:spLocks noChangeShapeType="1"/>
          </p:cNvSpPr>
          <p:nvPr/>
        </p:nvSpPr>
        <p:spPr bwMode="auto">
          <a:xfrm>
            <a:off x="1403350" y="1125538"/>
            <a:ext cx="0" cy="1150937"/>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B37A493-DDE5-8455-EAFE-23DDCAC1D622}"/>
              </a:ext>
            </a:extLst>
          </p:cNvPr>
          <p:cNvSpPr>
            <a:spLocks noGrp="1" noChangeArrowheads="1"/>
          </p:cNvSpPr>
          <p:nvPr>
            <p:ph type="title"/>
          </p:nvPr>
        </p:nvSpPr>
        <p:spPr>
          <a:xfrm>
            <a:off x="-176213" y="33338"/>
            <a:ext cx="9396413" cy="1143000"/>
          </a:xfrm>
        </p:spPr>
        <p:txBody>
          <a:bodyPr/>
          <a:lstStyle/>
          <a:p>
            <a:r>
              <a:rPr lang="pl-PL" altLang="it-IT" sz="3500"/>
              <a:t>Francja: Ecole Normale, Ecole Politechnique</a:t>
            </a:r>
            <a:r>
              <a:rPr lang="pl-PL" altLang="it-IT" sz="4000"/>
              <a:t> </a:t>
            </a:r>
            <a:endParaRPr lang="en-AU" altLang="it-IT" sz="4000"/>
          </a:p>
        </p:txBody>
      </p:sp>
      <p:sp>
        <p:nvSpPr>
          <p:cNvPr id="87043" name="Rectangle 3">
            <a:extLst>
              <a:ext uri="{FF2B5EF4-FFF2-40B4-BE49-F238E27FC236}">
                <a16:creationId xmlns:a16="http://schemas.microsoft.com/office/drawing/2014/main" id="{32BE0F8D-5124-4ECB-DD0D-362AF7451A6E}"/>
              </a:ext>
            </a:extLst>
          </p:cNvPr>
          <p:cNvSpPr>
            <a:spLocks noGrp="1" noChangeArrowheads="1"/>
          </p:cNvSpPr>
          <p:nvPr>
            <p:ph type="body" idx="1"/>
          </p:nvPr>
        </p:nvSpPr>
        <p:spPr>
          <a:xfrm>
            <a:off x="0" y="5084763"/>
            <a:ext cx="8553450" cy="1468437"/>
          </a:xfrm>
        </p:spPr>
        <p:txBody>
          <a:bodyPr/>
          <a:lstStyle/>
          <a:p>
            <a:pPr>
              <a:lnSpc>
                <a:spcPct val="80000"/>
              </a:lnSpc>
            </a:pPr>
            <a:r>
              <a:rPr lang="pl-PL" altLang="it-IT" sz="1800">
                <a:solidFill>
                  <a:srgbClr val="0033CC"/>
                </a:solidFill>
              </a:rPr>
              <a:t>Czy istnienie elit (intelektualnych, finansowych, tradycyjnych) jest hamulcem czy motorem dobrobytu narodu?</a:t>
            </a:r>
          </a:p>
          <a:p>
            <a:pPr>
              <a:lnSpc>
                <a:spcPct val="80000"/>
              </a:lnSpc>
            </a:pPr>
            <a:r>
              <a:rPr lang="pl-PL" altLang="it-IT" sz="1800">
                <a:solidFill>
                  <a:srgbClr val="0033CC"/>
                </a:solidFill>
              </a:rPr>
              <a:t>„Na Uniwersytecie w Cambridge jest więcej absolwentów jednego tylko [elitarnego] liceum Eton, niż całkowita liczba studentów uprawniona do otrzymywania bonów żywnościowych.” [czytaj: pochodzących z rodzin ubogich]</a:t>
            </a:r>
            <a:endParaRPr lang="en-AU" altLang="it-IT" sz="1800">
              <a:solidFill>
                <a:srgbClr val="0033CC"/>
              </a:solidFill>
            </a:endParaRPr>
          </a:p>
        </p:txBody>
      </p:sp>
      <p:pic>
        <p:nvPicPr>
          <p:cNvPr id="87046" name="Picture 6">
            <a:extLst>
              <a:ext uri="{FF2B5EF4-FFF2-40B4-BE49-F238E27FC236}">
                <a16:creationId xmlns:a16="http://schemas.microsoft.com/office/drawing/2014/main" id="{D2842571-8FE8-1137-40B9-CA7885E49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196975"/>
            <a:ext cx="3163888" cy="3549650"/>
          </a:xfrm>
          <a:prstGeom prst="rect">
            <a:avLst/>
          </a:prstGeom>
          <a:noFill/>
          <a:extLst>
            <a:ext uri="{909E8E84-426E-40DD-AFC4-6F175D3DCCD1}">
              <a14:hiddenFill xmlns:a14="http://schemas.microsoft.com/office/drawing/2010/main">
                <a:solidFill>
                  <a:srgbClr val="FFFFFF"/>
                </a:solidFill>
              </a14:hiddenFill>
            </a:ext>
          </a:extLst>
        </p:spPr>
      </p:pic>
      <p:sp>
        <p:nvSpPr>
          <p:cNvPr id="87047" name="Text Box 7">
            <a:extLst>
              <a:ext uri="{FF2B5EF4-FFF2-40B4-BE49-F238E27FC236}">
                <a16:creationId xmlns:a16="http://schemas.microsoft.com/office/drawing/2014/main" id="{E49FD629-E989-665C-B3CE-705F03B114AA}"/>
              </a:ext>
            </a:extLst>
          </p:cNvPr>
          <p:cNvSpPr txBox="1">
            <a:spLocks noChangeArrowheads="1"/>
          </p:cNvSpPr>
          <p:nvPr/>
        </p:nvSpPr>
        <p:spPr bwMode="auto">
          <a:xfrm>
            <a:off x="0" y="6491288"/>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G. Karwasz, </a:t>
            </a:r>
            <a:r>
              <a:rPr lang="pl-PL" altLang="it-IT" i="1"/>
              <a:t>Normalna Szkoła nienormalna</a:t>
            </a:r>
            <a:r>
              <a:rPr lang="pl-PL" altLang="it-IT"/>
              <a:t>, Głos Uczelni, 2011</a:t>
            </a:r>
            <a:endParaRPr lang="en-AU" altLang="it-IT"/>
          </a:p>
        </p:txBody>
      </p:sp>
      <p:pic>
        <p:nvPicPr>
          <p:cNvPr id="87048" name="Picture 8">
            <a:extLst>
              <a:ext uri="{FF2B5EF4-FFF2-40B4-BE49-F238E27FC236}">
                <a16:creationId xmlns:a16="http://schemas.microsoft.com/office/drawing/2014/main" id="{3151034F-F25A-EC28-78DE-A4F26C168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 y="963613"/>
            <a:ext cx="5868987"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28B4ABF-4DCC-8904-BBCE-7566EB5A0CB1}"/>
              </a:ext>
            </a:extLst>
          </p:cNvPr>
          <p:cNvSpPr>
            <a:spLocks noGrp="1" noChangeArrowheads="1"/>
          </p:cNvSpPr>
          <p:nvPr>
            <p:ph type="title"/>
          </p:nvPr>
        </p:nvSpPr>
        <p:spPr/>
        <p:txBody>
          <a:bodyPr/>
          <a:lstStyle/>
          <a:p>
            <a:r>
              <a:rPr lang="pl-PL" altLang="it-IT"/>
              <a:t>„Pedagogika”</a:t>
            </a:r>
            <a:endParaRPr lang="en-AU" altLang="it-IT"/>
          </a:p>
        </p:txBody>
      </p:sp>
      <p:sp>
        <p:nvSpPr>
          <p:cNvPr id="50179" name="Rectangle 3">
            <a:extLst>
              <a:ext uri="{FF2B5EF4-FFF2-40B4-BE49-F238E27FC236}">
                <a16:creationId xmlns:a16="http://schemas.microsoft.com/office/drawing/2014/main" id="{56E5A2A9-3012-A90F-B67B-1C744BBD2A31}"/>
              </a:ext>
            </a:extLst>
          </p:cNvPr>
          <p:cNvSpPr>
            <a:spLocks noGrp="1" noChangeArrowheads="1"/>
          </p:cNvSpPr>
          <p:nvPr>
            <p:ph type="body" idx="1"/>
          </p:nvPr>
        </p:nvSpPr>
        <p:spPr>
          <a:xfrm>
            <a:off x="468313" y="2205038"/>
            <a:ext cx="8229600" cy="3844925"/>
          </a:xfrm>
        </p:spPr>
        <p:txBody>
          <a:bodyPr/>
          <a:lstStyle/>
          <a:p>
            <a:pPr>
              <a:lnSpc>
                <a:spcPct val="80000"/>
              </a:lnSpc>
            </a:pPr>
            <a:r>
              <a:rPr lang="pl-PL" altLang="it-IT" sz="1800" b="1"/>
              <a:t>Pedagogika</a:t>
            </a:r>
            <a:r>
              <a:rPr lang="pl-PL" altLang="it-IT" sz="1800"/>
              <a:t> &lt;gr. </a:t>
            </a:r>
            <a:r>
              <a:rPr lang="pl-PL" altLang="it-IT" sz="1800" i="1"/>
              <a:t>Paidag</a:t>
            </a:r>
            <a:r>
              <a:rPr lang="en-US" altLang="it-IT" sz="1800" i="1"/>
              <a:t>ō</a:t>
            </a:r>
            <a:r>
              <a:rPr lang="pl-PL" altLang="it-IT" sz="1800" i="1"/>
              <a:t>gik</a:t>
            </a:r>
            <a:r>
              <a:rPr lang="en-US" altLang="it-IT" sz="1800" i="1"/>
              <a:t>é</a:t>
            </a:r>
            <a:r>
              <a:rPr lang="pl-PL" altLang="it-IT" sz="1800"/>
              <a:t>&gt; wiedza teoretyczna i praktyczna dotycząca wychowania i nauczania; świadoma i celowa działalność wychowawcza [1]</a:t>
            </a:r>
            <a:endParaRPr lang="en-US" altLang="it-IT" sz="1800"/>
          </a:p>
          <a:p>
            <a:pPr>
              <a:lnSpc>
                <a:spcPct val="80000"/>
              </a:lnSpc>
            </a:pPr>
            <a:r>
              <a:rPr lang="pl-PL" altLang="it-IT" sz="1800" b="1"/>
              <a:t>Pedagogia</a:t>
            </a:r>
            <a:r>
              <a:rPr lang="pl-PL" altLang="it-IT" sz="1800"/>
              <a:t> - zespół środków i metod wychowawczych stosowanych przez nauczycieli i wychowawców; nauczanie i wychowanie [1]</a:t>
            </a:r>
          </a:p>
          <a:p>
            <a:pPr>
              <a:lnSpc>
                <a:spcPct val="80000"/>
              </a:lnSpc>
            </a:pPr>
            <a:endParaRPr lang="pl-PL" altLang="it-IT" sz="1800"/>
          </a:p>
          <a:p>
            <a:pPr>
              <a:lnSpc>
                <a:spcPct val="80000"/>
              </a:lnSpc>
              <a:buFontTx/>
              <a:buNone/>
            </a:pPr>
            <a:r>
              <a:rPr lang="pl-PL" altLang="it-IT" sz="1800"/>
              <a:t>„</a:t>
            </a:r>
            <a:r>
              <a:rPr lang="pl-PL" altLang="it-IT" sz="1800" b="1"/>
              <a:t>Edukacja jako przedmiot pedagogiki.</a:t>
            </a:r>
            <a:r>
              <a:rPr lang="pl-PL" altLang="it-IT" sz="1800"/>
              <a:t> </a:t>
            </a:r>
          </a:p>
          <a:p>
            <a:pPr>
              <a:lnSpc>
                <a:spcPct val="80000"/>
              </a:lnSpc>
            </a:pPr>
            <a:r>
              <a:rPr lang="pl-PL" altLang="it-IT" sz="1800"/>
              <a:t>W najszerszym ujęciu przez edukację rozumie się ogół oddziaływań służących formowaniu się zdolności życiowych człowieka. [...]</a:t>
            </a:r>
          </a:p>
          <a:p>
            <a:pPr>
              <a:lnSpc>
                <a:spcPct val="80000"/>
              </a:lnSpc>
            </a:pPr>
            <a:r>
              <a:rPr lang="pl-PL" altLang="it-IT" sz="1800"/>
              <a:t>Pedagogika zajmuje się także prawidłowościami rozwoju człowieka, poszerzaniem jego możliwości na różnych szczeblach edukacji. [...]</a:t>
            </a:r>
          </a:p>
          <a:p>
            <a:pPr>
              <a:lnSpc>
                <a:spcPct val="80000"/>
              </a:lnSpc>
            </a:pPr>
            <a:r>
              <a:rPr lang="pl-PL" altLang="it-IT" sz="1800"/>
              <a:t>Ważnym obszarem badań pedagogicznych są polityczne, społeczne i kulturowe uwarunkowania praktyki edukacyjnej (zwłaszcza instytucjonalnej), odkrywanie nierówności w dostępie do oświaty i diagnozowanie innych patologicznych zjawisk towarzyszących praktyce edukacyjnej.” [2]  </a:t>
            </a:r>
            <a:endParaRPr lang="en-AU" altLang="it-IT" sz="1800"/>
          </a:p>
        </p:txBody>
      </p:sp>
      <p:sp>
        <p:nvSpPr>
          <p:cNvPr id="50180" name="Text Box 4">
            <a:extLst>
              <a:ext uri="{FF2B5EF4-FFF2-40B4-BE49-F238E27FC236}">
                <a16:creationId xmlns:a16="http://schemas.microsoft.com/office/drawing/2014/main" id="{C1014EE7-EFB1-9942-54A1-AB01163DE2C1}"/>
              </a:ext>
            </a:extLst>
          </p:cNvPr>
          <p:cNvSpPr txBox="1">
            <a:spLocks noChangeArrowheads="1"/>
          </p:cNvSpPr>
          <p:nvPr/>
        </p:nvSpPr>
        <p:spPr bwMode="auto">
          <a:xfrm>
            <a:off x="-79375" y="6229350"/>
            <a:ext cx="92725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Słownik wyrazów obcych PWN, Warszawa, 1972</a:t>
            </a:r>
          </a:p>
          <a:p>
            <a:pPr algn="l"/>
            <a:r>
              <a:rPr lang="pl-PL" altLang="it-IT" sz="1600"/>
              <a:t>[2] Krzysztof Rubacha</a:t>
            </a:r>
            <a:r>
              <a:rPr lang="pl-PL" altLang="it-IT" sz="1600" i="1"/>
              <a:t>, Edukacja jako przedmiot pedagogiki i jej subdyscyplin</a:t>
            </a:r>
            <a:r>
              <a:rPr lang="pl-PL" altLang="it-IT" sz="1600"/>
              <a:t>, w: Pedagogika, </a:t>
            </a:r>
            <a:r>
              <a:rPr lang="pl-PL" altLang="it-IT" sz="1600" i="1"/>
              <a:t>op. cit </a:t>
            </a:r>
            <a:endParaRPr lang="en-AU" altLang="it-IT" sz="1600"/>
          </a:p>
        </p:txBody>
      </p:sp>
      <p:pic>
        <p:nvPicPr>
          <p:cNvPr id="50181" name="Picture 5">
            <a:extLst>
              <a:ext uri="{FF2B5EF4-FFF2-40B4-BE49-F238E27FC236}">
                <a16:creationId xmlns:a16="http://schemas.microsoft.com/office/drawing/2014/main" id="{0C6FFFA4-5E37-84D1-D100-61A6549E3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88913"/>
            <a:ext cx="1289050" cy="1798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2" dur="5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17" dur="500"/>
                                        <p:tgtEl>
                                          <p:spTgt spid="501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22" dur="500"/>
                                        <p:tgtEl>
                                          <p:spTgt spid="501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0179">
                                            <p:txEl>
                                              <p:pRg st="5" end="5"/>
                                            </p:txEl>
                                          </p:spTgt>
                                        </p:tgtEl>
                                        <p:attrNameLst>
                                          <p:attrName>style.visibility</p:attrName>
                                        </p:attrNameLst>
                                      </p:cBhvr>
                                      <p:to>
                                        <p:strVal val="visible"/>
                                      </p:to>
                                    </p:set>
                                    <p:animEffect transition="in" filter="blinds(horizontal)">
                                      <p:cBhvr>
                                        <p:cTn id="27" dur="500"/>
                                        <p:tgtEl>
                                          <p:spTgt spid="5017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0179">
                                            <p:txEl>
                                              <p:pRg st="6" end="6"/>
                                            </p:txEl>
                                          </p:spTgt>
                                        </p:tgtEl>
                                        <p:attrNameLst>
                                          <p:attrName>style.visibility</p:attrName>
                                        </p:attrNameLst>
                                      </p:cBhvr>
                                      <p:to>
                                        <p:strVal val="visible"/>
                                      </p:to>
                                    </p:set>
                                    <p:animEffect transition="in" filter="blinds(horizontal)">
                                      <p:cBhvr>
                                        <p:cTn id="32"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5FDB148-D9D3-EB68-F3AD-D7304E8D3446}"/>
              </a:ext>
            </a:extLst>
          </p:cNvPr>
          <p:cNvSpPr>
            <a:spLocks noGrp="1" noChangeArrowheads="1"/>
          </p:cNvSpPr>
          <p:nvPr>
            <p:ph type="title"/>
          </p:nvPr>
        </p:nvSpPr>
        <p:spPr>
          <a:xfrm>
            <a:off x="468313" y="0"/>
            <a:ext cx="8229600" cy="1143000"/>
          </a:xfrm>
        </p:spPr>
        <p:txBody>
          <a:bodyPr/>
          <a:lstStyle/>
          <a:p>
            <a:r>
              <a:rPr lang="pl-PL" altLang="it-IT" sz="3400"/>
              <a:t>H. Kołłątaj: „Stan oświecenia w Polsce”</a:t>
            </a:r>
            <a:endParaRPr lang="en-AU" altLang="it-IT" sz="3400"/>
          </a:p>
        </p:txBody>
      </p:sp>
      <p:sp>
        <p:nvSpPr>
          <p:cNvPr id="71683" name="Text Box 3">
            <a:extLst>
              <a:ext uri="{FF2B5EF4-FFF2-40B4-BE49-F238E27FC236}">
                <a16:creationId xmlns:a16="http://schemas.microsoft.com/office/drawing/2014/main" id="{AE820D79-1DEF-B710-9B01-15B0C5E965A4}"/>
              </a:ext>
            </a:extLst>
          </p:cNvPr>
          <p:cNvSpPr txBox="1">
            <a:spLocks noChangeArrowheads="1"/>
          </p:cNvSpPr>
          <p:nvPr/>
        </p:nvSpPr>
        <p:spPr bwMode="auto">
          <a:xfrm>
            <a:off x="179388" y="796925"/>
            <a:ext cx="8964612" cy="554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pl-PL" altLang="it-IT" sz="1700"/>
              <a:t> „Wszelako Stanisław Konarski bardzo zmniejszył zwyczaj wychowania domowego i dokazał zgromadzić młódź bogatą do szkoły, którą my z umysłu nazwaliśmy pańską, jako  w tym jedynie celu ustanowioną, żeby dzieci naszych magnatów poddać wychowaniu szkolnemu, oddzielając one od reszty szlacheckiej młodzieży,  która majątkiem dorównać nie mogła, lub tym bardziej od tych, którzy nie byli szlachtą. Od czasu więc założenia konwiktu warszawskiego pod dozorem pijarów dzielić można u nas wychowanie szkolne  na pańskie i pospolite. </a:t>
            </a:r>
          </a:p>
          <a:p>
            <a:pPr algn="l">
              <a:buFontTx/>
              <a:buChar char="•"/>
            </a:pPr>
            <a:r>
              <a:rPr lang="pl-PL" altLang="it-IT" sz="1700"/>
              <a:t> Wszystko w tej nowej szkole odpowiadało modzie, młodzież najwięcej do języka fran-cuskiego przykładana, mowa łacińska szła nieco w zaniedbanie, ale na to miejsce dobry gust przez znajomość, czytanie i tłomaczenie autorów klasycznych zaczął się wzmagać; geografia, historyja, lepsza filozofia, nauka prawa natury, politycznego, narodów, rzymskiego i krajowego – były to lekcyje, około których najusilniej pracowano. </a:t>
            </a:r>
          </a:p>
          <a:p>
            <a:pPr algn="l">
              <a:buFontTx/>
              <a:buChar char="•"/>
            </a:pPr>
            <a:r>
              <a:rPr lang="pl-PL" altLang="it-IT" sz="1700"/>
              <a:t> Konarski najpierwszy złą w łacinę i polszczyźnie wymowę starał się poprawić; zaczęto pracować około dobrego tłomaczenia dzieł łacińskich i francuskich na czystą polszczyznę; a tak przykład jednego gorliwego zakonnika obudził ducha emulacji we wszystkich innych zgromadzeniach, które zatrudniały około wychowania szkolnego.</a:t>
            </a:r>
          </a:p>
          <a:p>
            <a:pPr algn="l">
              <a:buFontTx/>
              <a:buChar char="•"/>
            </a:pPr>
            <a:r>
              <a:rPr lang="pl-PL" altLang="it-IT" sz="1700"/>
              <a:t> Każda nowość nie może ujść nagany i podejrzliwości: zaczęto mówić i pisać przeciw nowemu ustanowieniu, sama jednak krytyka dała powód do poznania się na celach Konarskiego i do naśladowania działa, które podobało się majętnym obywatelom. [...]</a:t>
            </a:r>
          </a:p>
          <a:p>
            <a:pPr algn="l">
              <a:buFontTx/>
              <a:buChar char="•"/>
            </a:pPr>
            <a:r>
              <a:rPr lang="pl-PL" altLang="it-IT" sz="1700"/>
              <a:t> [...] że pierwszy postrzegł, jak daleko Polska </a:t>
            </a:r>
            <a:r>
              <a:rPr lang="pl-PL" altLang="it-IT" sz="1700" u="sng"/>
              <a:t>została wyprzedzona</a:t>
            </a:r>
            <a:r>
              <a:rPr lang="pl-PL" altLang="it-IT" sz="1700"/>
              <a:t> w umiejętnościach od innych narodów europejskich [...]”  (s.15-16)</a:t>
            </a:r>
            <a:r>
              <a:rPr lang="pl-PL" altLang="it-IT"/>
              <a:t>   </a:t>
            </a:r>
            <a:endParaRPr lang="en-AU" altLang="it-IT"/>
          </a:p>
        </p:txBody>
      </p:sp>
      <p:sp>
        <p:nvSpPr>
          <p:cNvPr id="71685" name="Text Box 5">
            <a:extLst>
              <a:ext uri="{FF2B5EF4-FFF2-40B4-BE49-F238E27FC236}">
                <a16:creationId xmlns:a16="http://schemas.microsoft.com/office/drawing/2014/main" id="{4562F033-AF00-13F5-8F68-23B95BF900FC}"/>
              </a:ext>
            </a:extLst>
          </p:cNvPr>
          <p:cNvSpPr txBox="1">
            <a:spLocks noChangeArrowheads="1"/>
          </p:cNvSpPr>
          <p:nvPr/>
        </p:nvSpPr>
        <p:spPr bwMode="auto">
          <a:xfrm>
            <a:off x="133350" y="6321425"/>
            <a:ext cx="85264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H. Kołłątaj, </a:t>
            </a:r>
            <a:r>
              <a:rPr lang="pl-PL" altLang="it-IT" sz="1600" i="1"/>
              <a:t>Stan oświecenia w Polsce w ostatnich latach panowania Augusta III (1750-1764)</a:t>
            </a:r>
            <a:r>
              <a:rPr lang="pl-PL" altLang="it-IT" sz="1600"/>
              <a:t> </a:t>
            </a:r>
          </a:p>
          <a:p>
            <a:pPr algn="l"/>
            <a:r>
              <a:rPr lang="pl-PL" altLang="it-IT" sz="1600"/>
              <a:t>Opracował Jan Hulewicz, Ossolineum, De Agostini, Wwa, 2003</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blinds(horizontal)">
                                      <p:cBhvr>
                                        <p:cTn id="12" dur="5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blinds(horizontal)">
                                      <p:cBhvr>
                                        <p:cTn id="17" dur="5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blinds(horizontal)">
                                      <p:cBhvr>
                                        <p:cTn id="22" dur="500"/>
                                        <p:tgtEl>
                                          <p:spTgt spid="71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blinds(horizontal)">
                                      <p:cBhvr>
                                        <p:cTn id="27"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ABB30B0-2999-82B2-4731-E5D22FABC6EF}"/>
              </a:ext>
            </a:extLst>
          </p:cNvPr>
          <p:cNvSpPr>
            <a:spLocks noGrp="1" noChangeArrowheads="1"/>
          </p:cNvSpPr>
          <p:nvPr>
            <p:ph type="title"/>
          </p:nvPr>
        </p:nvSpPr>
        <p:spPr>
          <a:xfrm>
            <a:off x="-1128713" y="0"/>
            <a:ext cx="8229601" cy="1143000"/>
          </a:xfrm>
        </p:spPr>
        <p:txBody>
          <a:bodyPr/>
          <a:lstStyle/>
          <a:p>
            <a:r>
              <a:rPr lang="pl-PL" altLang="it-IT" sz="3600"/>
              <a:t>Ks. Stanisław Staszic i inni</a:t>
            </a:r>
            <a:endParaRPr lang="en-AU" altLang="it-IT" sz="3600"/>
          </a:p>
        </p:txBody>
      </p:sp>
      <p:sp>
        <p:nvSpPr>
          <p:cNvPr id="76803" name="Rectangle 3">
            <a:extLst>
              <a:ext uri="{FF2B5EF4-FFF2-40B4-BE49-F238E27FC236}">
                <a16:creationId xmlns:a16="http://schemas.microsoft.com/office/drawing/2014/main" id="{E9F85382-741E-0034-0BA1-1F4589FE4039}"/>
              </a:ext>
            </a:extLst>
          </p:cNvPr>
          <p:cNvSpPr>
            <a:spLocks noGrp="1" noChangeArrowheads="1"/>
          </p:cNvSpPr>
          <p:nvPr>
            <p:ph type="body" idx="1"/>
          </p:nvPr>
        </p:nvSpPr>
        <p:spPr>
          <a:xfrm>
            <a:off x="0" y="777875"/>
            <a:ext cx="9144000" cy="6683375"/>
          </a:xfrm>
        </p:spPr>
        <p:txBody>
          <a:bodyPr/>
          <a:lstStyle/>
          <a:p>
            <a:pPr>
              <a:lnSpc>
                <a:spcPct val="90000"/>
              </a:lnSpc>
            </a:pPr>
            <a:r>
              <a:rPr lang="pl-PL" altLang="it-IT" sz="1800"/>
              <a:t>„Takie będą Rzeczypospolite, jakie ich młodzieży chowanie” </a:t>
            </a:r>
          </a:p>
          <a:p>
            <a:pPr>
              <a:lnSpc>
                <a:spcPct val="90000"/>
              </a:lnSpc>
              <a:buFontTx/>
              <a:buNone/>
            </a:pPr>
            <a:r>
              <a:rPr lang="pl-PL" altLang="it-IT" sz="1800"/>
              <a:t>(Jan Zamojski, Aula Główna Politechniki Warszawskiej) </a:t>
            </a:r>
          </a:p>
          <a:p>
            <a:pPr>
              <a:lnSpc>
                <a:spcPct val="90000"/>
              </a:lnSpc>
            </a:pPr>
            <a:r>
              <a:rPr lang="pl-PL" altLang="it-IT" sz="1800"/>
              <a:t>Legnica – Collegium Nobile</a:t>
            </a:r>
          </a:p>
          <a:p>
            <a:pPr>
              <a:lnSpc>
                <a:spcPct val="90000"/>
              </a:lnSpc>
              <a:buFontTx/>
              <a:buNone/>
            </a:pPr>
            <a:r>
              <a:rPr lang="pl-PL" altLang="it-IT" sz="1800"/>
              <a:t> dla szlachty protestanckiej</a:t>
            </a:r>
          </a:p>
          <a:p>
            <a:pPr>
              <a:lnSpc>
                <a:spcPct val="90000"/>
              </a:lnSpc>
              <a:buFontTx/>
              <a:buNone/>
            </a:pPr>
            <a:r>
              <a:rPr lang="pl-PL" altLang="it-IT" sz="1800"/>
              <a:t>- dziś Muzeum Miedzi</a:t>
            </a:r>
          </a:p>
          <a:p>
            <a:pPr>
              <a:lnSpc>
                <a:spcPct val="90000"/>
              </a:lnSpc>
              <a:buFontTx/>
              <a:buNone/>
            </a:pPr>
            <a:r>
              <a:rPr lang="pl-PL" altLang="it-IT" sz="1800"/>
              <a:t>2009 Wystawa „Fiat Lux”</a:t>
            </a:r>
          </a:p>
          <a:p>
            <a:pPr>
              <a:lnSpc>
                <a:spcPct val="90000"/>
              </a:lnSpc>
            </a:pPr>
            <a:endParaRPr lang="pl-PL" altLang="it-IT" sz="1800"/>
          </a:p>
          <a:p>
            <a:pPr>
              <a:lnSpc>
                <a:spcPct val="90000"/>
              </a:lnSpc>
            </a:pPr>
            <a:endParaRPr lang="pl-PL" altLang="it-IT" sz="1800"/>
          </a:p>
          <a:p>
            <a:pPr>
              <a:lnSpc>
                <a:spcPct val="90000"/>
              </a:lnSpc>
            </a:pPr>
            <a:endParaRPr lang="pl-PL" altLang="it-IT" sz="1800"/>
          </a:p>
          <a:p>
            <a:pPr>
              <a:lnSpc>
                <a:spcPct val="90000"/>
              </a:lnSpc>
            </a:pPr>
            <a:endParaRPr lang="pl-PL" altLang="it-IT" sz="1800"/>
          </a:p>
          <a:p>
            <a:pPr>
              <a:lnSpc>
                <a:spcPct val="90000"/>
              </a:lnSpc>
            </a:pPr>
            <a:endParaRPr lang="pl-PL" altLang="it-IT" sz="1800"/>
          </a:p>
          <a:p>
            <a:pPr>
              <a:lnSpc>
                <a:spcPct val="90000"/>
              </a:lnSpc>
            </a:pPr>
            <a:r>
              <a:rPr lang="pl-PL" altLang="it-IT" sz="1800"/>
              <a:t>„Uniwersytet Wileński zgromadził świetnych profesorów (Jan i Jędrzej Śniadeccy), Euzebiusz Słowacki, Joachim Lelewel i inni, w tym cudzoziemcy) [...]</a:t>
            </a:r>
          </a:p>
          <a:p>
            <a:pPr>
              <a:lnSpc>
                <a:spcPct val="90000"/>
              </a:lnSpc>
              <a:buFontTx/>
              <a:buNone/>
            </a:pPr>
            <a:r>
              <a:rPr lang="pl-PL" altLang="it-IT" sz="1800">
                <a:solidFill>
                  <a:srgbClr val="0033CC"/>
                </a:solidFill>
              </a:rPr>
              <a:t>→ → 1946 Uniwersytet Mikołaja Kopernika w Toruniu</a:t>
            </a:r>
          </a:p>
          <a:p>
            <a:pPr>
              <a:lnSpc>
                <a:spcPct val="90000"/>
              </a:lnSpc>
              <a:buFontTx/>
              <a:buNone/>
            </a:pPr>
            <a:r>
              <a:rPr lang="pl-PL" altLang="it-IT" sz="1800"/>
              <a:t> takich studentów jak Adam Mickiewicz, Tomasz Zan, Jan Czeczot, Juliusz Słowacki. [...]</a:t>
            </a:r>
          </a:p>
          <a:p>
            <a:pPr>
              <a:lnSpc>
                <a:spcPct val="90000"/>
              </a:lnSpc>
              <a:buFontTx/>
              <a:buNone/>
            </a:pPr>
            <a:r>
              <a:rPr lang="pl-PL" altLang="it-IT" sz="1800"/>
              <a:t>„Stanisław Staszic (1755-1826), aktywny działacz ówczesnych władz oświatowych.  Jego </a:t>
            </a:r>
            <a:r>
              <a:rPr lang="pl-PL" altLang="it-IT" sz="1800" u="sng"/>
              <a:t>niedzielne szkoły</a:t>
            </a:r>
            <a:r>
              <a:rPr lang="pl-PL" altLang="it-IT" sz="1800"/>
              <a:t> dokształcające dla robotników i rzemieślników dają początek szkolnictwu zawodowemu. Ogromne są zasługi Staszica w rozwijaniu górnictwa        i hutnictwa oraz rolnictwa. [...] Staszic ze swoich dóbr tworzy wzorcowy ośrodek życia i pracy na wsi – Hrubieszowskie Towarzystwo Rolnicze.”  </a:t>
            </a:r>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p:txBody>
      </p:sp>
      <p:pic>
        <p:nvPicPr>
          <p:cNvPr id="76804" name="Picture 4">
            <a:extLst>
              <a:ext uri="{FF2B5EF4-FFF2-40B4-BE49-F238E27FC236}">
                <a16:creationId xmlns:a16="http://schemas.microsoft.com/office/drawing/2014/main" id="{7797E63F-6914-BF51-60D2-2B6FE6ACA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363" y="87313"/>
            <a:ext cx="2484437" cy="1141412"/>
          </a:xfrm>
          <a:prstGeom prst="rect">
            <a:avLst/>
          </a:prstGeom>
          <a:noFill/>
          <a:extLst>
            <a:ext uri="{909E8E84-426E-40DD-AFC4-6F175D3DCCD1}">
              <a14:hiddenFill xmlns:a14="http://schemas.microsoft.com/office/drawing/2010/main">
                <a:solidFill>
                  <a:srgbClr val="FFFFFF"/>
                </a:solidFill>
              </a14:hiddenFill>
            </a:ext>
          </a:extLst>
        </p:spPr>
      </p:pic>
      <p:sp>
        <p:nvSpPr>
          <p:cNvPr id="76805" name="Text Box 5">
            <a:extLst>
              <a:ext uri="{FF2B5EF4-FFF2-40B4-BE49-F238E27FC236}">
                <a16:creationId xmlns:a16="http://schemas.microsoft.com/office/drawing/2014/main" id="{1F346490-5F2A-27F0-1C94-05E08BB5777E}"/>
              </a:ext>
            </a:extLst>
          </p:cNvPr>
          <p:cNvSpPr txBox="1">
            <a:spLocks noChangeArrowheads="1"/>
          </p:cNvSpPr>
          <p:nvPr/>
        </p:nvSpPr>
        <p:spPr bwMode="auto">
          <a:xfrm>
            <a:off x="323850" y="6524625"/>
            <a:ext cx="8445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Stefan Wołoszyn, </a:t>
            </a:r>
            <a:r>
              <a:rPr lang="pl-PL" altLang="it-IT" sz="1600" i="1"/>
              <a:t> Rozwój nowoczesnych systemów szkolnych w XIX wieku</a:t>
            </a:r>
            <a:r>
              <a:rPr lang="pl-PL" altLang="it-IT" sz="1600"/>
              <a:t>, w: Pedagogika</a:t>
            </a:r>
            <a:endParaRPr lang="en-AU" altLang="it-IT" sz="1600"/>
          </a:p>
        </p:txBody>
      </p:sp>
      <p:pic>
        <p:nvPicPr>
          <p:cNvPr id="76806" name="Picture 6">
            <a:extLst>
              <a:ext uri="{FF2B5EF4-FFF2-40B4-BE49-F238E27FC236}">
                <a16:creationId xmlns:a16="http://schemas.microsoft.com/office/drawing/2014/main" id="{C0321291-B8E3-C330-EA06-53A1829D5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8" y="1738313"/>
            <a:ext cx="2982912" cy="2239962"/>
          </a:xfrm>
          <a:prstGeom prst="rect">
            <a:avLst/>
          </a:prstGeom>
          <a:noFill/>
          <a:extLst>
            <a:ext uri="{909E8E84-426E-40DD-AFC4-6F175D3DCCD1}">
              <a14:hiddenFill xmlns:a14="http://schemas.microsoft.com/office/drawing/2010/main">
                <a:solidFill>
                  <a:srgbClr val="FFFFFF"/>
                </a:solidFill>
              </a14:hiddenFill>
            </a:ext>
          </a:extLst>
        </p:spPr>
      </p:pic>
      <p:pic>
        <p:nvPicPr>
          <p:cNvPr id="76808" name="Picture 8">
            <a:extLst>
              <a:ext uri="{FF2B5EF4-FFF2-40B4-BE49-F238E27FC236}">
                <a16:creationId xmlns:a16="http://schemas.microsoft.com/office/drawing/2014/main" id="{204BC708-B93E-07AC-AA22-4F2C8D038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717675"/>
            <a:ext cx="3024187" cy="2268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9390FCC-677E-81F0-3A35-1AD19A17AAA5}"/>
              </a:ext>
            </a:extLst>
          </p:cNvPr>
          <p:cNvSpPr>
            <a:spLocks noGrp="1" noChangeArrowheads="1"/>
          </p:cNvSpPr>
          <p:nvPr>
            <p:ph type="title"/>
          </p:nvPr>
        </p:nvSpPr>
        <p:spPr>
          <a:xfrm>
            <a:off x="-396875" y="-88900"/>
            <a:ext cx="9732963" cy="1143000"/>
          </a:xfrm>
        </p:spPr>
        <p:txBody>
          <a:bodyPr/>
          <a:lstStyle/>
          <a:p>
            <a:r>
              <a:rPr lang="pl-PL" altLang="it-IT" sz="3600"/>
              <a:t>August Cieszkowski, Adolf Dygasiński,... </a:t>
            </a:r>
            <a:endParaRPr lang="en-AU" altLang="it-IT" sz="3600"/>
          </a:p>
        </p:txBody>
      </p:sp>
      <p:sp>
        <p:nvSpPr>
          <p:cNvPr id="92163" name="Rectangle 3">
            <a:extLst>
              <a:ext uri="{FF2B5EF4-FFF2-40B4-BE49-F238E27FC236}">
                <a16:creationId xmlns:a16="http://schemas.microsoft.com/office/drawing/2014/main" id="{7981F5B3-78E6-561E-15FF-ADB322BB75B0}"/>
              </a:ext>
            </a:extLst>
          </p:cNvPr>
          <p:cNvSpPr>
            <a:spLocks noGrp="1" noChangeArrowheads="1"/>
          </p:cNvSpPr>
          <p:nvPr>
            <p:ph type="body" idx="1"/>
          </p:nvPr>
        </p:nvSpPr>
        <p:spPr>
          <a:xfrm>
            <a:off x="73025" y="476250"/>
            <a:ext cx="9070975" cy="5976938"/>
          </a:xfrm>
        </p:spPr>
        <p:txBody>
          <a:bodyPr/>
          <a:lstStyle/>
          <a:p>
            <a:pPr>
              <a:lnSpc>
                <a:spcPct val="80000"/>
              </a:lnSpc>
            </a:pPr>
            <a:endParaRPr lang="pl-PL" altLang="it-IT" sz="1800"/>
          </a:p>
          <a:p>
            <a:pPr>
              <a:lnSpc>
                <a:spcPct val="80000"/>
              </a:lnSpc>
            </a:pPr>
            <a:r>
              <a:rPr lang="pl-PL" altLang="it-IT" sz="1800"/>
              <a:t>„Podobnie w twórczości filozoficznej Augusta Cieszkowskiego (1814-1894), w jego wizji „społeczeństwa opartego na nauce” </a:t>
            </a:r>
          </a:p>
          <a:p>
            <a:pPr>
              <a:lnSpc>
                <a:spcPct val="80000"/>
              </a:lnSpc>
            </a:pPr>
            <a:r>
              <a:rPr lang="pl-PL" altLang="it-IT" sz="1800">
                <a:solidFill>
                  <a:srgbClr val="0033CC"/>
                </a:solidFill>
              </a:rPr>
              <a:t>EU: Karta Lizbońska, 2000 „knowledge-based society”</a:t>
            </a:r>
            <a:r>
              <a:rPr lang="pl-PL" altLang="it-IT" sz="1800"/>
              <a:t> </a:t>
            </a:r>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r>
              <a:rPr lang="pl-PL" altLang="it-IT" sz="1800"/>
              <a:t>fundator Wyższej Szkoły Rolniczej w Żabikowie koło Poznania” [dziś Uni Przyrod.]  </a:t>
            </a:r>
          </a:p>
          <a:p>
            <a:pPr>
              <a:lnSpc>
                <a:spcPct val="80000"/>
              </a:lnSpc>
            </a:pPr>
            <a:r>
              <a:rPr lang="pl-PL" altLang="it-IT" sz="1800"/>
              <a:t>„Wybitnie zaznaczyli się na polu oświaty znakomici ówcześni pisarze polscy:     Adolf Dygasiński </a:t>
            </a:r>
            <a:r>
              <a:rPr lang="pl-PL" altLang="it-IT" sz="1800" i="1"/>
              <a:t>(Jak się uczyć i jak uczyć innych</a:t>
            </a:r>
            <a:r>
              <a:rPr lang="pl-PL" altLang="it-IT" sz="1800"/>
              <a:t>, 1889), Bolesław Prus,           Eliza Orzeszkowa - aktywna w kwestii studiów dla kobiet”</a:t>
            </a:r>
          </a:p>
          <a:p>
            <a:pPr>
              <a:lnSpc>
                <a:spcPct val="80000"/>
              </a:lnSpc>
            </a:pPr>
            <a:r>
              <a:rPr lang="pl-PL" altLang="it-IT" sz="1800">
                <a:solidFill>
                  <a:srgbClr val="0033CC"/>
                </a:solidFill>
              </a:rPr>
              <a:t>Na studia na Uniwersytecie Warszawskim w 1889 r. nie została przyjęta niejaka Maria Skłodowska, później Curie...</a:t>
            </a:r>
          </a:p>
          <a:p>
            <a:pPr>
              <a:lnSpc>
                <a:spcPct val="80000"/>
              </a:lnSpc>
              <a:buFontTx/>
              <a:buNone/>
            </a:pPr>
            <a:r>
              <a:rPr lang="pl-PL" altLang="it-IT" sz="1800" b="1">
                <a:solidFill>
                  <a:srgbClr val="0033CC"/>
                </a:solidFill>
              </a:rPr>
              <a:t>DK: wiedza ogólna i zawodowo - powszechna, ale też specjalistyczna – dla „elit” </a:t>
            </a:r>
          </a:p>
          <a:p>
            <a:pPr>
              <a:lnSpc>
                <a:spcPct val="80000"/>
              </a:lnSpc>
              <a:buFontTx/>
              <a:buNone/>
            </a:pPr>
            <a:r>
              <a:rPr lang="pl-PL" altLang="it-IT" sz="1800" b="1">
                <a:solidFill>
                  <a:srgbClr val="0033CC"/>
                </a:solidFill>
              </a:rPr>
              <a:t>-  szkolnictwo „oficjalne” i dodatkowe = różnorodność form</a:t>
            </a:r>
            <a:endParaRPr lang="en-AU" altLang="it-IT" sz="1800" b="1">
              <a:solidFill>
                <a:srgbClr val="0033CC"/>
              </a:solidFill>
            </a:endParaRPr>
          </a:p>
        </p:txBody>
      </p:sp>
      <p:sp>
        <p:nvSpPr>
          <p:cNvPr id="92165" name="Text Box 5">
            <a:extLst>
              <a:ext uri="{FF2B5EF4-FFF2-40B4-BE49-F238E27FC236}">
                <a16:creationId xmlns:a16="http://schemas.microsoft.com/office/drawing/2014/main" id="{234FA223-500E-6E06-3B9E-145EBFE28FF5}"/>
              </a:ext>
            </a:extLst>
          </p:cNvPr>
          <p:cNvSpPr txBox="1">
            <a:spLocks noChangeArrowheads="1"/>
          </p:cNvSpPr>
          <p:nvPr/>
        </p:nvSpPr>
        <p:spPr bwMode="auto">
          <a:xfrm>
            <a:off x="323850" y="6308725"/>
            <a:ext cx="8445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Stefan Wołoszyn, </a:t>
            </a:r>
            <a:r>
              <a:rPr lang="pl-PL" altLang="it-IT" sz="1600" i="1"/>
              <a:t> Rozwój nowoczesnych systemów szkolnych w XIX wieku</a:t>
            </a:r>
            <a:r>
              <a:rPr lang="pl-PL" altLang="it-IT" sz="1600"/>
              <a:t>, w: Pedagogika</a:t>
            </a:r>
            <a:endParaRPr lang="en-AU" altLang="it-IT" sz="1600"/>
          </a:p>
        </p:txBody>
      </p:sp>
      <p:pic>
        <p:nvPicPr>
          <p:cNvPr id="92167" name="Picture 7">
            <a:extLst>
              <a:ext uri="{FF2B5EF4-FFF2-40B4-BE49-F238E27FC236}">
                <a16:creationId xmlns:a16="http://schemas.microsoft.com/office/drawing/2014/main" id="{3C4A8319-CEA6-1259-D9AE-A9C5181CF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77975"/>
            <a:ext cx="3043238" cy="2282825"/>
          </a:xfrm>
          <a:prstGeom prst="rect">
            <a:avLst/>
          </a:prstGeom>
          <a:noFill/>
          <a:extLst>
            <a:ext uri="{909E8E84-426E-40DD-AFC4-6F175D3DCCD1}">
              <a14:hiddenFill xmlns:a14="http://schemas.microsoft.com/office/drawing/2010/main">
                <a:solidFill>
                  <a:srgbClr val="FFFFFF"/>
                </a:solidFill>
              </a14:hiddenFill>
            </a:ext>
          </a:extLst>
        </p:spPr>
      </p:pic>
      <p:pic>
        <p:nvPicPr>
          <p:cNvPr id="92168" name="Picture 8">
            <a:extLst>
              <a:ext uri="{FF2B5EF4-FFF2-40B4-BE49-F238E27FC236}">
                <a16:creationId xmlns:a16="http://schemas.microsoft.com/office/drawing/2014/main" id="{8D3A3CF0-4530-C4B4-8C25-309754314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25538"/>
            <a:ext cx="2305050" cy="3071812"/>
          </a:xfrm>
          <a:prstGeom prst="rect">
            <a:avLst/>
          </a:prstGeom>
          <a:noFill/>
          <a:extLst>
            <a:ext uri="{909E8E84-426E-40DD-AFC4-6F175D3DCCD1}">
              <a14:hiddenFill xmlns:a14="http://schemas.microsoft.com/office/drawing/2010/main">
                <a:solidFill>
                  <a:srgbClr val="FFFFFF"/>
                </a:solidFill>
              </a14:hiddenFill>
            </a:ext>
          </a:extLst>
        </p:spPr>
      </p:pic>
      <p:sp>
        <p:nvSpPr>
          <p:cNvPr id="92169" name="Text Box 9">
            <a:extLst>
              <a:ext uri="{FF2B5EF4-FFF2-40B4-BE49-F238E27FC236}">
                <a16:creationId xmlns:a16="http://schemas.microsoft.com/office/drawing/2014/main" id="{7B4C76FE-8875-5C8E-5A0D-283EF1A74E28}"/>
              </a:ext>
            </a:extLst>
          </p:cNvPr>
          <p:cNvSpPr txBox="1">
            <a:spLocks noChangeArrowheads="1"/>
          </p:cNvSpPr>
          <p:nvPr/>
        </p:nvSpPr>
        <p:spPr bwMode="auto">
          <a:xfrm>
            <a:off x="223838" y="3867150"/>
            <a:ext cx="5753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„Skok z kosmosu”, Poznań, Uniwersytet Przyrodniczy, X 2012</a:t>
            </a:r>
            <a:endParaRPr lang="en-AU" altLang="it-IT" sz="1600"/>
          </a:p>
        </p:txBody>
      </p:sp>
      <p:pic>
        <p:nvPicPr>
          <p:cNvPr id="92170" name="Picture 10">
            <a:extLst>
              <a:ext uri="{FF2B5EF4-FFF2-40B4-BE49-F238E27FC236}">
                <a16:creationId xmlns:a16="http://schemas.microsoft.com/office/drawing/2014/main" id="{0FF96626-B2CA-9D07-0D93-B08D3DE0C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1608138"/>
            <a:ext cx="3024187" cy="2268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2168"/>
                                        </p:tgtEl>
                                        <p:attrNameLst>
                                          <p:attrName>style.visibility</p:attrName>
                                        </p:attrNameLst>
                                      </p:cBhvr>
                                      <p:to>
                                        <p:strVal val="visible"/>
                                      </p:to>
                                    </p:set>
                                    <p:anim calcmode="lin" valueType="num">
                                      <p:cBhvr>
                                        <p:cTn id="7" dur="500" fill="hold"/>
                                        <p:tgtEl>
                                          <p:spTgt spid="92168"/>
                                        </p:tgtEl>
                                        <p:attrNameLst>
                                          <p:attrName>ppt_w</p:attrName>
                                        </p:attrNameLst>
                                      </p:cBhvr>
                                      <p:tavLst>
                                        <p:tav tm="0">
                                          <p:val>
                                            <p:fltVal val="0"/>
                                          </p:val>
                                        </p:tav>
                                        <p:tav tm="100000">
                                          <p:val>
                                            <p:strVal val="#ppt_w"/>
                                          </p:val>
                                        </p:tav>
                                      </p:tavLst>
                                    </p:anim>
                                    <p:anim calcmode="lin" valueType="num">
                                      <p:cBhvr>
                                        <p:cTn id="8" dur="500" fill="hold"/>
                                        <p:tgtEl>
                                          <p:spTgt spid="921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2167"/>
                                        </p:tgtEl>
                                        <p:attrNameLst>
                                          <p:attrName>style.visibility</p:attrName>
                                        </p:attrNameLst>
                                      </p:cBhvr>
                                      <p:to>
                                        <p:strVal val="visible"/>
                                      </p:to>
                                    </p:set>
                                    <p:anim calcmode="lin" valueType="num">
                                      <p:cBhvr>
                                        <p:cTn id="13" dur="500" fill="hold"/>
                                        <p:tgtEl>
                                          <p:spTgt spid="92167"/>
                                        </p:tgtEl>
                                        <p:attrNameLst>
                                          <p:attrName>ppt_w</p:attrName>
                                        </p:attrNameLst>
                                      </p:cBhvr>
                                      <p:tavLst>
                                        <p:tav tm="0">
                                          <p:val>
                                            <p:fltVal val="0"/>
                                          </p:val>
                                        </p:tav>
                                        <p:tav tm="100000">
                                          <p:val>
                                            <p:strVal val="#ppt_w"/>
                                          </p:val>
                                        </p:tav>
                                      </p:tavLst>
                                    </p:anim>
                                    <p:anim calcmode="lin" valueType="num">
                                      <p:cBhvr>
                                        <p:cTn id="14" dur="500" fill="hold"/>
                                        <p:tgtEl>
                                          <p:spTgt spid="9216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2170"/>
                                        </p:tgtEl>
                                        <p:attrNameLst>
                                          <p:attrName>style.visibility</p:attrName>
                                        </p:attrNameLst>
                                      </p:cBhvr>
                                      <p:to>
                                        <p:strVal val="visible"/>
                                      </p:to>
                                    </p:set>
                                    <p:anim calcmode="lin" valueType="num">
                                      <p:cBhvr>
                                        <p:cTn id="19" dur="500" fill="hold"/>
                                        <p:tgtEl>
                                          <p:spTgt spid="92170"/>
                                        </p:tgtEl>
                                        <p:attrNameLst>
                                          <p:attrName>ppt_w</p:attrName>
                                        </p:attrNameLst>
                                      </p:cBhvr>
                                      <p:tavLst>
                                        <p:tav tm="0">
                                          <p:val>
                                            <p:fltVal val="0"/>
                                          </p:val>
                                        </p:tav>
                                        <p:tav tm="100000">
                                          <p:val>
                                            <p:strVal val="#ppt_w"/>
                                          </p:val>
                                        </p:tav>
                                      </p:tavLst>
                                    </p:anim>
                                    <p:anim calcmode="lin" valueType="num">
                                      <p:cBhvr>
                                        <p:cTn id="20" dur="500" fill="hold"/>
                                        <p:tgtEl>
                                          <p:spTgt spid="92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F899812-8A69-1BAA-3F84-50159FACD566}"/>
              </a:ext>
            </a:extLst>
          </p:cNvPr>
          <p:cNvSpPr>
            <a:spLocks noGrp="1" noChangeArrowheads="1"/>
          </p:cNvSpPr>
          <p:nvPr>
            <p:ph type="title"/>
          </p:nvPr>
        </p:nvSpPr>
        <p:spPr>
          <a:xfrm>
            <a:off x="468313" y="0"/>
            <a:ext cx="8229600" cy="1143000"/>
          </a:xfrm>
        </p:spPr>
        <p:txBody>
          <a:bodyPr/>
          <a:lstStyle/>
          <a:p>
            <a:r>
              <a:rPr lang="pl-PL" altLang="it-IT" sz="3600"/>
              <a:t>Dodatek: Status nauczyciela filozofii</a:t>
            </a:r>
            <a:endParaRPr lang="en-AU" altLang="it-IT" sz="3600"/>
          </a:p>
        </p:txBody>
      </p:sp>
      <p:sp>
        <p:nvSpPr>
          <p:cNvPr id="73731" name="Text Box 3">
            <a:extLst>
              <a:ext uri="{FF2B5EF4-FFF2-40B4-BE49-F238E27FC236}">
                <a16:creationId xmlns:a16="http://schemas.microsoft.com/office/drawing/2014/main" id="{056555EB-784D-5208-7411-EDA2C3E5508C}"/>
              </a:ext>
            </a:extLst>
          </p:cNvPr>
          <p:cNvSpPr txBox="1">
            <a:spLocks noChangeArrowheads="1"/>
          </p:cNvSpPr>
          <p:nvPr/>
        </p:nvSpPr>
        <p:spPr bwMode="auto">
          <a:xfrm>
            <a:off x="134938" y="1152525"/>
            <a:ext cx="8964612"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a:t> „29. PROMOCYJE </a:t>
            </a:r>
            <a:r>
              <a:rPr lang="pl-PL" altLang="it-IT" i="1"/>
              <a:t>IN FACULTATE PHILOSOPHICA</a:t>
            </a:r>
          </a:p>
          <a:p>
            <a:pPr algn="l">
              <a:lnSpc>
                <a:spcPct val="90000"/>
              </a:lnSpc>
              <a:spcAft>
                <a:spcPct val="25000"/>
              </a:spcAft>
            </a:pPr>
            <a:r>
              <a:rPr lang="pl-PL" altLang="it-IT"/>
              <a:t>	Dobre popisywanie się na aktach rzeczonych zjednywało </a:t>
            </a:r>
            <a:r>
              <a:rPr lang="pl-PL" altLang="it-IT" i="1"/>
              <a:t>in Facultate Philosphica</a:t>
            </a:r>
            <a:r>
              <a:rPr lang="pl-PL" altLang="it-IT"/>
              <a:t> promocyją dla młodych akademików; np. bakałarz zyskiwał w pewnym czasu przeciągu stopień doktora. I wtenczas wedle przywileju Zygmunta I</a:t>
            </a:r>
            <a:r>
              <a:rPr lang="pl-PL" altLang="it-IT" baseline="30000"/>
              <a:t>1)</a:t>
            </a:r>
            <a:r>
              <a:rPr lang="pl-PL" altLang="it-IT"/>
              <a:t> wolno    mu było obrać sobie herb, co znaczyło, iż od owego czasu zyskiwał dostojeństwo szlachectwa, jeżeli nie był szlachcicem. Zrobiony doktorem zyskiwał znowu w przeciągu lat wolność używania togi akademickiej, jeżeli to drugą pracą zasłużył.</a:t>
            </a:r>
          </a:p>
          <a:p>
            <a:pPr algn="l">
              <a:lnSpc>
                <a:spcPct val="90000"/>
              </a:lnSpc>
              <a:spcAft>
                <a:spcPct val="25000"/>
              </a:spcAft>
            </a:pPr>
            <a:r>
              <a:rPr lang="pl-PL" altLang="it-IT"/>
              <a:t>Dalej otrzymywał miejsce w Kollegium Mniejszym między profesorami nauk wyzwolonych, nareszcie przechodził do Kollegium Większego, co było najwyższą       </a:t>
            </a:r>
            <a:r>
              <a:rPr lang="pl-PL" altLang="it-IT" i="1"/>
              <a:t>in Facultate Philosphica </a:t>
            </a:r>
            <a:r>
              <a:rPr lang="pl-PL" altLang="it-IT"/>
              <a:t>nadgrodą.</a:t>
            </a:r>
          </a:p>
          <a:p>
            <a:pPr algn="l">
              <a:lnSpc>
                <a:spcPct val="90000"/>
              </a:lnSpc>
              <a:spcAft>
                <a:spcPct val="25000"/>
              </a:spcAft>
            </a:pPr>
            <a:r>
              <a:rPr lang="pl-PL" altLang="it-IT"/>
              <a:t>Do promowania z pożytkiem około nauk wyzwolonych i umiejętności najbardziej przeszkadzało, że tę </a:t>
            </a:r>
            <a:r>
              <a:rPr lang="pl-PL" altLang="it-IT" i="1"/>
              <a:t>facultatem</a:t>
            </a:r>
            <a:r>
              <a:rPr lang="pl-PL" altLang="it-IT"/>
              <a:t> uważano jako niższą od trzech innych, mniej jeszcze w tej mierze szkodziła sama opinia, więcej nierównie oczywiste straty. Zawsze nauczyciel filozofii był ubogi i jeżeli chciał przyjść do </a:t>
            </a:r>
            <a:r>
              <a:rPr lang="pl-PL" altLang="it-IT" u="sng"/>
              <a:t>miernego przynajmniej sposobu</a:t>
            </a:r>
            <a:r>
              <a:rPr lang="pl-PL" altLang="it-IT"/>
              <a:t> życia, musiał filozofią lub matematykę porzucić, a udać się do teologii lub prawa. (s.67) </a:t>
            </a:r>
            <a:endParaRPr lang="en-AU" altLang="it-IT"/>
          </a:p>
        </p:txBody>
      </p:sp>
      <p:sp>
        <p:nvSpPr>
          <p:cNvPr id="73732" name="Text Box 4">
            <a:extLst>
              <a:ext uri="{FF2B5EF4-FFF2-40B4-BE49-F238E27FC236}">
                <a16:creationId xmlns:a16="http://schemas.microsoft.com/office/drawing/2014/main" id="{CC119327-2FB4-6CDF-273A-E275D41DAF57}"/>
              </a:ext>
            </a:extLst>
          </p:cNvPr>
          <p:cNvSpPr txBox="1">
            <a:spLocks noChangeArrowheads="1"/>
          </p:cNvSpPr>
          <p:nvPr/>
        </p:nvSpPr>
        <p:spPr bwMode="auto">
          <a:xfrm>
            <a:off x="88900" y="6400800"/>
            <a:ext cx="2008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b="1"/>
              <a:t>H. Kołłątaj, </a:t>
            </a:r>
            <a:r>
              <a:rPr lang="pl-PL" altLang="it-IT" sz="1600" b="1" i="1"/>
              <a:t>op. cit.</a:t>
            </a:r>
            <a:r>
              <a:rPr lang="pl-PL" altLang="it-IT" sz="1600" i="1"/>
              <a:t> </a:t>
            </a:r>
            <a:endParaRPr lang="en-AU" altLang="it-IT" sz="1600"/>
          </a:p>
        </p:txBody>
      </p:sp>
      <p:sp>
        <p:nvSpPr>
          <p:cNvPr id="73733" name="Text Box 5">
            <a:extLst>
              <a:ext uri="{FF2B5EF4-FFF2-40B4-BE49-F238E27FC236}">
                <a16:creationId xmlns:a16="http://schemas.microsoft.com/office/drawing/2014/main" id="{17717F50-4638-583B-F629-D4A6980E1B90}"/>
              </a:ext>
            </a:extLst>
          </p:cNvPr>
          <p:cNvSpPr txBox="1">
            <a:spLocks noChangeArrowheads="1"/>
          </p:cNvSpPr>
          <p:nvPr/>
        </p:nvSpPr>
        <p:spPr bwMode="auto">
          <a:xfrm>
            <a:off x="179388" y="5229225"/>
            <a:ext cx="866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sz="1600" baseline="30000"/>
              <a:t>1) </a:t>
            </a:r>
            <a:r>
              <a:rPr lang="pl-PL" altLang="it-IT" sz="1600"/>
              <a:t>W roku 1535 król Zygmunt Stary nadał Uniwersytetowi Krakowskiemu przywilej, dzięki któremu profesor po 20-letniej działalności pedagogicznej otrzymywał szlachectwo i dostę do stanowisk urzędowych, zastrzeżonych dla szlachyy. Przepis ten, z uwagi na opór szlachty, nigdy nie wszedł w życie. Sprawa pomijana też była w polskim piśmiennictwie politycznym. </a:t>
            </a:r>
            <a:endParaRPr lang="en-AU" altLang="it-IT" sz="1600" baseline="30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ACCA820-6D21-37E8-6556-7EADCCCB8F9F}"/>
              </a:ext>
            </a:extLst>
          </p:cNvPr>
          <p:cNvSpPr>
            <a:spLocks noGrp="1" noChangeArrowheads="1"/>
          </p:cNvSpPr>
          <p:nvPr>
            <p:ph type="ctrTitle"/>
          </p:nvPr>
        </p:nvSpPr>
        <p:spPr>
          <a:xfrm>
            <a:off x="323850" y="981075"/>
            <a:ext cx="8820150" cy="1470025"/>
          </a:xfrm>
        </p:spPr>
        <p:txBody>
          <a:bodyPr anchor="ctr"/>
          <a:lstStyle/>
          <a:p>
            <a:r>
              <a:rPr lang="pl-PL" altLang="it-IT" sz="3600" b="1"/>
              <a:t>Dydaktyka kognitywistyczna</a:t>
            </a:r>
            <a:r>
              <a:rPr lang="pl-PL" altLang="it-IT" sz="3600"/>
              <a:t> </a:t>
            </a:r>
            <a:br>
              <a:rPr lang="pl-PL" altLang="it-IT" sz="3600"/>
            </a:br>
            <a:r>
              <a:rPr lang="pl-PL" altLang="it-IT" sz="3600" b="1"/>
              <a:t>Wykład 3: Pedagogika</a:t>
            </a:r>
            <a:br>
              <a:rPr lang="pl-PL" altLang="it-IT" sz="3600" b="1"/>
            </a:br>
            <a:br>
              <a:rPr lang="pl-PL" altLang="it-IT" sz="3600" b="1"/>
            </a:br>
            <a:r>
              <a:rPr lang="pl-PL" altLang="it-IT" sz="3600"/>
              <a:t>Część II: Pedagogika XX (i XXI) wieku </a:t>
            </a:r>
            <a:endParaRPr lang="en-AU" altLang="it-IT" sz="3600"/>
          </a:p>
        </p:txBody>
      </p:sp>
      <p:sp>
        <p:nvSpPr>
          <p:cNvPr id="77827" name="Rectangle 3">
            <a:extLst>
              <a:ext uri="{FF2B5EF4-FFF2-40B4-BE49-F238E27FC236}">
                <a16:creationId xmlns:a16="http://schemas.microsoft.com/office/drawing/2014/main" id="{52907501-156C-1705-BBB1-DF6A38FE55D6}"/>
              </a:ext>
            </a:extLst>
          </p:cNvPr>
          <p:cNvSpPr>
            <a:spLocks noGrp="1" noChangeArrowheads="1"/>
          </p:cNvSpPr>
          <p:nvPr>
            <p:ph type="subTitle" idx="1"/>
          </p:nvPr>
        </p:nvSpPr>
        <p:spPr>
          <a:xfrm>
            <a:off x="192088" y="3179763"/>
            <a:ext cx="8748712" cy="1411287"/>
          </a:xfrm>
        </p:spPr>
        <p:txBody>
          <a:bodyPr/>
          <a:lstStyle/>
          <a:p>
            <a:r>
              <a:rPr lang="pl-PL" altLang="it-IT" sz="2600">
                <a:solidFill>
                  <a:srgbClr val="0033CC"/>
                </a:solidFill>
              </a:rPr>
              <a:t>Jak uczeń jest integralną (najważniejszą?) częścią procesu wychowania? </a:t>
            </a:r>
            <a:endParaRPr lang="en-AU" altLang="it-IT" sz="2600">
              <a:solidFill>
                <a:srgbClr val="0033CC"/>
              </a:solidFill>
            </a:endParaRPr>
          </a:p>
          <a:p>
            <a:endParaRPr lang="en-AU" altLang="it-IT" sz="2600">
              <a:solidFill>
                <a:srgbClr val="0033CC"/>
              </a:solidFill>
            </a:endParaRPr>
          </a:p>
        </p:txBody>
      </p:sp>
      <p:sp>
        <p:nvSpPr>
          <p:cNvPr id="77828" name="Text Box 4">
            <a:extLst>
              <a:ext uri="{FF2B5EF4-FFF2-40B4-BE49-F238E27FC236}">
                <a16:creationId xmlns:a16="http://schemas.microsoft.com/office/drawing/2014/main" id="{225F1742-BC93-07F9-7CB7-538A8F043A04}"/>
              </a:ext>
            </a:extLst>
          </p:cNvPr>
          <p:cNvSpPr txBox="1">
            <a:spLocks noChangeArrowheads="1"/>
          </p:cNvSpPr>
          <p:nvPr/>
        </p:nvSpPr>
        <p:spPr bwMode="auto">
          <a:xfrm>
            <a:off x="6032500" y="6140450"/>
            <a:ext cx="3079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pl-PL" altLang="it-IT"/>
          </a:p>
          <a:p>
            <a:pPr algn="l"/>
            <a:r>
              <a:rPr lang="pl-PL" altLang="it-IT"/>
              <a:t>(C) Grzegorz Karwasz, 2017</a:t>
            </a:r>
            <a:endParaRPr lang="en-AU" altLang="it-IT"/>
          </a:p>
        </p:txBody>
      </p:sp>
      <p:sp>
        <p:nvSpPr>
          <p:cNvPr id="77829" name="Text Box 5">
            <a:extLst>
              <a:ext uri="{FF2B5EF4-FFF2-40B4-BE49-F238E27FC236}">
                <a16:creationId xmlns:a16="http://schemas.microsoft.com/office/drawing/2014/main" id="{77DAFA01-FB95-AF50-A63B-E71FE563F6E2}"/>
              </a:ext>
            </a:extLst>
          </p:cNvPr>
          <p:cNvSpPr txBox="1">
            <a:spLocks noChangeArrowheads="1"/>
          </p:cNvSpPr>
          <p:nvPr/>
        </p:nvSpPr>
        <p:spPr bwMode="auto">
          <a:xfrm>
            <a:off x="1741488" y="5149850"/>
            <a:ext cx="545465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l-PL" altLang="it-IT" sz="2400" b="1" i="1"/>
              <a:t>„</a:t>
            </a:r>
            <a:r>
              <a:rPr lang="pl-PL" altLang="it-IT" sz="2200" b="1" i="1"/>
              <a:t>Pedagogika Medialna”</a:t>
            </a:r>
            <a:endParaRPr lang="en-AU" altLang="it-IT" sz="2200" b="1" i="1"/>
          </a:p>
          <a:p>
            <a:pPr algn="ctr"/>
            <a:r>
              <a:rPr lang="pl-PL" altLang="it-IT" sz="2200" i="1"/>
              <a:t>Wydział Nauk Pedagogicznych</a:t>
            </a:r>
          </a:p>
          <a:p>
            <a:pPr algn="ctr"/>
            <a:r>
              <a:rPr lang="pl-PL" altLang="it-IT" sz="2200" i="1"/>
              <a:t>Uniwersytet Mikołaja Kopernika w Toruniu</a:t>
            </a:r>
            <a:r>
              <a:rPr lang="pl-PL" altLang="it-IT"/>
              <a:t> </a:t>
            </a:r>
            <a:endParaRPr lang="en-AU" altLang="it-IT"/>
          </a:p>
        </p:txBody>
      </p:sp>
      <p:sp>
        <p:nvSpPr>
          <p:cNvPr id="77830" name="Text Box 6">
            <a:extLst>
              <a:ext uri="{FF2B5EF4-FFF2-40B4-BE49-F238E27FC236}">
                <a16:creationId xmlns:a16="http://schemas.microsoft.com/office/drawing/2014/main" id="{0AC4D9A4-F4EB-5348-B4F5-372D93D00538}"/>
              </a:ext>
            </a:extLst>
          </p:cNvPr>
          <p:cNvSpPr txBox="1">
            <a:spLocks noChangeArrowheads="1"/>
          </p:cNvSpPr>
          <p:nvPr/>
        </p:nvSpPr>
        <p:spPr bwMode="auto">
          <a:xfrm>
            <a:off x="1187450" y="4149725"/>
            <a:ext cx="68929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2400">
                <a:solidFill>
                  <a:srgbClr val="FF0000"/>
                </a:solidFill>
              </a:rPr>
              <a:t>Grzegorz Karwasz, Zakład Dydaktyki Fizyki, UMK</a:t>
            </a:r>
          </a:p>
          <a:p>
            <a:pPr algn="l"/>
            <a:r>
              <a:rPr lang="pl-PL" altLang="it-IT" sz="2400" b="1">
                <a:solidFill>
                  <a:srgbClr val="FF0000"/>
                </a:solidFill>
              </a:rPr>
              <a:t>dydaktyka.fizyka.umk.pl/Cogito</a:t>
            </a:r>
            <a:endParaRPr lang="en-AU" altLang="it-IT" sz="2400" b="1">
              <a:solidFill>
                <a:srgbClr val="FF0000"/>
              </a:solidFill>
            </a:endParaRPr>
          </a:p>
          <a:p>
            <a:pPr algn="l"/>
            <a:endParaRPr lang="en-AU" altLang="it-IT"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7" dur="500"/>
                                        <p:tgtEl>
                                          <p:spTgt spid="77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8690FA1-B4BB-7FD0-0BC8-08E2D2194976}"/>
              </a:ext>
            </a:extLst>
          </p:cNvPr>
          <p:cNvSpPr>
            <a:spLocks noGrp="1" noChangeArrowheads="1"/>
          </p:cNvSpPr>
          <p:nvPr>
            <p:ph type="title"/>
          </p:nvPr>
        </p:nvSpPr>
        <p:spPr/>
        <p:txBody>
          <a:bodyPr/>
          <a:lstStyle/>
          <a:p>
            <a:r>
              <a:rPr lang="pl-PL" altLang="it-IT" sz="4000"/>
              <a:t>XX wiek: miotani totalitarnymi ideami politycznymi</a:t>
            </a:r>
            <a:endParaRPr lang="en-AU" altLang="it-IT" sz="4000"/>
          </a:p>
        </p:txBody>
      </p:sp>
      <p:sp>
        <p:nvSpPr>
          <p:cNvPr id="80899" name="Rectangle 3">
            <a:extLst>
              <a:ext uri="{FF2B5EF4-FFF2-40B4-BE49-F238E27FC236}">
                <a16:creationId xmlns:a16="http://schemas.microsoft.com/office/drawing/2014/main" id="{017775A4-9863-535F-1EED-1007296964DC}"/>
              </a:ext>
            </a:extLst>
          </p:cNvPr>
          <p:cNvSpPr>
            <a:spLocks noGrp="1" noChangeArrowheads="1"/>
          </p:cNvSpPr>
          <p:nvPr>
            <p:ph type="body" idx="1"/>
          </p:nvPr>
        </p:nvSpPr>
        <p:spPr>
          <a:xfrm>
            <a:off x="468313" y="1989138"/>
            <a:ext cx="8229600" cy="4525962"/>
          </a:xfrm>
        </p:spPr>
        <p:txBody>
          <a:bodyPr/>
          <a:lstStyle/>
          <a:p>
            <a:pPr>
              <a:lnSpc>
                <a:spcPct val="80000"/>
              </a:lnSpc>
            </a:pPr>
            <a:r>
              <a:rPr lang="pl-PL" altLang="it-IT" sz="2400"/>
              <a:t>Demokracja USA </a:t>
            </a:r>
          </a:p>
          <a:p>
            <a:pPr>
              <a:lnSpc>
                <a:spcPct val="80000"/>
              </a:lnSpc>
            </a:pPr>
            <a:r>
              <a:rPr lang="pl-PL" altLang="it-IT" sz="2400"/>
              <a:t>Ruchy socjalizujące w Europie, USA, Polsce</a:t>
            </a:r>
          </a:p>
          <a:p>
            <a:pPr>
              <a:lnSpc>
                <a:spcPct val="80000"/>
              </a:lnSpc>
            </a:pPr>
            <a:r>
              <a:rPr lang="pl-PL" altLang="it-IT" sz="2400"/>
              <a:t>Innowacja społeczna w szkole włoskiej przełomu XIX/XX wieku</a:t>
            </a:r>
          </a:p>
          <a:p>
            <a:pPr>
              <a:lnSpc>
                <a:spcPct val="80000"/>
              </a:lnSpc>
            </a:pPr>
            <a:r>
              <a:rPr lang="pl-PL" altLang="it-IT" sz="2400"/>
              <a:t>Tradycja przedwojennej pedagogiki polskiej </a:t>
            </a:r>
          </a:p>
          <a:p>
            <a:pPr>
              <a:lnSpc>
                <a:spcPct val="80000"/>
              </a:lnSpc>
            </a:pPr>
            <a:r>
              <a:rPr lang="pl-PL" altLang="it-IT" sz="2400"/>
              <a:t>(Jeszcze raz nieszczęsny nawias pedagogiki socjalistycznej w Polsce)</a:t>
            </a:r>
          </a:p>
          <a:p>
            <a:pPr>
              <a:lnSpc>
                <a:spcPct val="80000"/>
              </a:lnSpc>
            </a:pPr>
            <a:r>
              <a:rPr lang="pl-PL" altLang="it-IT" sz="2400"/>
              <a:t>USA: Pedagogical Contents Knowledge </a:t>
            </a:r>
          </a:p>
          <a:p>
            <a:pPr>
              <a:lnSpc>
                <a:spcPct val="80000"/>
              </a:lnSpc>
            </a:pPr>
            <a:r>
              <a:rPr lang="pl-PL" altLang="it-IT" sz="2400"/>
              <a:t>EU: - inquiry-based teaching</a:t>
            </a:r>
          </a:p>
          <a:p>
            <a:pPr>
              <a:lnSpc>
                <a:spcPct val="80000"/>
              </a:lnSpc>
              <a:buFontTx/>
              <a:buNone/>
            </a:pPr>
            <a:r>
              <a:rPr lang="pl-PL" altLang="it-IT" sz="2400"/>
              <a:t>		- Long-Life-Learning</a:t>
            </a:r>
          </a:p>
          <a:p>
            <a:pPr>
              <a:lnSpc>
                <a:spcPct val="80000"/>
              </a:lnSpc>
            </a:pPr>
            <a:r>
              <a:rPr lang="pl-PL" altLang="it-IT" sz="2400"/>
              <a:t>Jeszcze jedna definicja pedagogiki</a:t>
            </a:r>
          </a:p>
          <a:p>
            <a:pPr>
              <a:lnSpc>
                <a:spcPct val="80000"/>
              </a:lnSpc>
              <a:buFontTx/>
              <a:buNone/>
            </a:pPr>
            <a:r>
              <a:rPr lang="pl-PL" altLang="it-IT" sz="2400"/>
              <a:t>	</a:t>
            </a:r>
          </a:p>
          <a:p>
            <a:pPr>
              <a:lnSpc>
                <a:spcPct val="80000"/>
              </a:lnSpc>
            </a:pPr>
            <a:endParaRPr lang="pl-PL" altLang="it-IT" sz="2400"/>
          </a:p>
          <a:p>
            <a:pPr>
              <a:lnSpc>
                <a:spcPct val="80000"/>
              </a:lnSpc>
              <a:buFontTx/>
              <a:buNone/>
            </a:pPr>
            <a:endParaRPr lang="en-AU" altLang="it-IT"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B61FB3-9952-2BAC-816A-5F07BDB29D21}"/>
              </a:ext>
            </a:extLst>
          </p:cNvPr>
          <p:cNvSpPr>
            <a:spLocks noGrp="1" noChangeArrowheads="1"/>
          </p:cNvSpPr>
          <p:nvPr>
            <p:ph type="title"/>
          </p:nvPr>
        </p:nvSpPr>
        <p:spPr>
          <a:xfrm>
            <a:off x="179388" y="0"/>
            <a:ext cx="8713787" cy="1143000"/>
          </a:xfrm>
        </p:spPr>
        <p:txBody>
          <a:bodyPr/>
          <a:lstStyle/>
          <a:p>
            <a:r>
              <a:rPr lang="pl-PL" altLang="it-IT" sz="3600"/>
              <a:t>J. Deway: „Demokracja i edukacja” (1916)</a:t>
            </a:r>
            <a:endParaRPr lang="en-AU" altLang="it-IT" sz="3600"/>
          </a:p>
        </p:txBody>
      </p:sp>
      <p:sp>
        <p:nvSpPr>
          <p:cNvPr id="81923" name="Rectangle 3">
            <a:extLst>
              <a:ext uri="{FF2B5EF4-FFF2-40B4-BE49-F238E27FC236}">
                <a16:creationId xmlns:a16="http://schemas.microsoft.com/office/drawing/2014/main" id="{1C61D351-71E2-272D-C27C-BADB90A6BEAB}"/>
              </a:ext>
            </a:extLst>
          </p:cNvPr>
          <p:cNvSpPr>
            <a:spLocks noGrp="1" noChangeArrowheads="1"/>
          </p:cNvSpPr>
          <p:nvPr>
            <p:ph type="body" idx="1"/>
          </p:nvPr>
        </p:nvSpPr>
        <p:spPr>
          <a:xfrm>
            <a:off x="179388" y="908050"/>
            <a:ext cx="8713787" cy="5949950"/>
          </a:xfrm>
        </p:spPr>
        <p:txBody>
          <a:bodyPr/>
          <a:lstStyle/>
          <a:p>
            <a:pPr>
              <a:lnSpc>
                <a:spcPct val="90000"/>
              </a:lnSpc>
            </a:pPr>
            <a:r>
              <a:rPr lang="en-AU" altLang="it-IT" sz="1800"/>
              <a:t>Dewey </a:t>
            </a:r>
            <a:r>
              <a:rPr lang="pl-PL" altLang="it-IT" sz="1800"/>
              <a:t>(1859-1952) </a:t>
            </a:r>
            <a:r>
              <a:rPr lang="en-AU" altLang="it-IT" sz="1800"/>
              <a:t>continually argues that education and learning are </a:t>
            </a:r>
            <a:r>
              <a:rPr lang="en-AU" altLang="it-IT" sz="1800" u="sng"/>
              <a:t>social and interactive processes</a:t>
            </a:r>
            <a:r>
              <a:rPr lang="en-AU" altLang="it-IT" sz="1800"/>
              <a:t>, and thus the school itself is a social institution through which </a:t>
            </a:r>
            <a:r>
              <a:rPr lang="en-AU" altLang="it-IT" sz="1800" u="sng"/>
              <a:t>social reform</a:t>
            </a:r>
            <a:r>
              <a:rPr lang="en-AU" altLang="it-IT" sz="1800"/>
              <a:t> can and should take place. In addition, he believed that students thrive in an environment where they are </a:t>
            </a:r>
            <a:r>
              <a:rPr lang="en-AU" altLang="it-IT" sz="1800" u="sng"/>
              <a:t>allowed to experience and interact</a:t>
            </a:r>
            <a:r>
              <a:rPr lang="en-AU" altLang="it-IT" sz="1800"/>
              <a:t> with the curriculum, and all students should have the opportunity to take part in their own learning.</a:t>
            </a:r>
            <a:r>
              <a:rPr lang="pl-PL" altLang="it-IT" sz="1800"/>
              <a:t> [...] </a:t>
            </a:r>
            <a:r>
              <a:rPr lang="en-AU" altLang="it-IT" sz="1800"/>
              <a:t>content must be presented in a way that allows the student to </a:t>
            </a:r>
            <a:r>
              <a:rPr lang="en-AU" altLang="it-IT" sz="1800" u="sng"/>
              <a:t>relate </a:t>
            </a:r>
            <a:r>
              <a:rPr lang="en-AU" altLang="it-IT" sz="1800"/>
              <a:t>the information </a:t>
            </a:r>
            <a:r>
              <a:rPr lang="en-AU" altLang="it-IT" sz="1800" u="sng"/>
              <a:t>to prior experiences</a:t>
            </a:r>
            <a:r>
              <a:rPr lang="en-AU" altLang="it-IT" sz="1800"/>
              <a:t> </a:t>
            </a:r>
          </a:p>
          <a:p>
            <a:pPr>
              <a:lnSpc>
                <a:spcPct val="90000"/>
              </a:lnSpc>
            </a:pPr>
            <a:r>
              <a:rPr lang="en-AU" altLang="it-IT" sz="1800"/>
              <a:t>The ideas of </a:t>
            </a:r>
            <a:r>
              <a:rPr lang="en-AU" altLang="it-IT" sz="1800" u="sng"/>
              <a:t>democracy and social reform</a:t>
            </a:r>
            <a:r>
              <a:rPr lang="en-AU" altLang="it-IT" sz="1800"/>
              <a:t> are continually discussed in Dewey's writings on education. Dewey makes a strong case for the importance of education not only as a place to gain content knowledge, but also as a place to </a:t>
            </a:r>
            <a:r>
              <a:rPr lang="en-AU" altLang="it-IT" sz="1800" u="sng"/>
              <a:t>learn how to live</a:t>
            </a:r>
            <a:r>
              <a:rPr lang="en-AU" altLang="it-IT" sz="1800"/>
              <a:t>. In his eyes, the purpose of education should not revolve around the acquisition of a pre-determined set of skills, but rather the </a:t>
            </a:r>
            <a:r>
              <a:rPr lang="en-AU" altLang="it-IT" sz="1800" u="sng"/>
              <a:t>realization of one's full potential</a:t>
            </a:r>
            <a:r>
              <a:rPr lang="en-AU" altLang="it-IT" sz="1800"/>
              <a:t> and the ability to use those skills for the greater good.</a:t>
            </a:r>
            <a:endParaRPr lang="pl-PL" altLang="it-IT" sz="1800"/>
          </a:p>
          <a:p>
            <a:pPr>
              <a:lnSpc>
                <a:spcPct val="90000"/>
              </a:lnSpc>
            </a:pPr>
            <a:r>
              <a:rPr lang="pl-PL" altLang="it-IT" sz="1800"/>
              <a:t>H</a:t>
            </a:r>
            <a:r>
              <a:rPr lang="en-AU" altLang="it-IT" sz="1800"/>
              <a:t>e argued that </a:t>
            </a:r>
            <a:r>
              <a:rPr lang="en-AU" altLang="it-IT" sz="1800" u="sng"/>
              <a:t>too much reliance on the child</a:t>
            </a:r>
            <a:r>
              <a:rPr lang="en-AU" altLang="it-IT" sz="1800"/>
              <a:t> could be equally detrimental to the learning process. In this second school of thought, "we must take our stand with the child and our departure from him. It is he and not the subject-matter which determines both quality and quantity of learning" (Dewey, 1902, p. 13–14). </a:t>
            </a:r>
            <a:endParaRPr lang="pl-PL" altLang="it-IT" sz="1800"/>
          </a:p>
          <a:p>
            <a:pPr>
              <a:lnSpc>
                <a:spcPct val="90000"/>
              </a:lnSpc>
              <a:buFontTx/>
              <a:buNone/>
            </a:pPr>
            <a:r>
              <a:rPr lang="en-AU" altLang="it-IT" sz="1800" b="1">
                <a:solidFill>
                  <a:srgbClr val="0033CC"/>
                </a:solidFill>
              </a:rPr>
              <a:t>→</a:t>
            </a:r>
            <a:r>
              <a:rPr lang="pl-PL" altLang="it-IT" sz="1800" b="1">
                <a:solidFill>
                  <a:srgbClr val="0033CC"/>
                </a:solidFill>
              </a:rPr>
              <a:t> Uwaga na uczniu, a nie treściach </a:t>
            </a:r>
            <a:r>
              <a:rPr lang="pl-PL" altLang="it-IT" sz="1800">
                <a:solidFill>
                  <a:srgbClr val="0033CC"/>
                </a:solidFill>
              </a:rPr>
              <a:t>[wrócimy, przy okazji Pedagogical Contents Knowledge, Shulman 1987)</a:t>
            </a:r>
          </a:p>
          <a:p>
            <a:pPr>
              <a:lnSpc>
                <a:spcPct val="90000"/>
              </a:lnSpc>
              <a:buFontTx/>
              <a:buNone/>
            </a:pPr>
            <a:r>
              <a:rPr lang="en-AU" altLang="it-IT" sz="1800" b="1">
                <a:solidFill>
                  <a:srgbClr val="0033CC"/>
                </a:solidFill>
              </a:rPr>
              <a:t>→</a:t>
            </a:r>
            <a:r>
              <a:rPr lang="pl-PL" altLang="it-IT" sz="1800" b="1">
                <a:solidFill>
                  <a:srgbClr val="0033CC"/>
                </a:solidFill>
              </a:rPr>
              <a:t> Edukacja i demokracja są ściśle ze sobą powiązane – dla dobra ucznia         i społeczeństwa</a:t>
            </a:r>
          </a:p>
          <a:p>
            <a:pPr>
              <a:lnSpc>
                <a:spcPct val="90000"/>
              </a:lnSpc>
              <a:buFontTx/>
              <a:buNone/>
            </a:pPr>
            <a:r>
              <a:rPr lang="en-AU" altLang="it-IT" sz="1800" b="1">
                <a:solidFill>
                  <a:srgbClr val="0033CC"/>
                </a:solidFill>
              </a:rPr>
              <a:t>→</a:t>
            </a:r>
            <a:r>
              <a:rPr lang="pl-PL" altLang="it-IT" sz="1800" b="1">
                <a:solidFill>
                  <a:srgbClr val="0033CC"/>
                </a:solidFill>
              </a:rPr>
              <a:t> Laboratoria i „prace ręczne”</a:t>
            </a:r>
            <a:endParaRPr lang="en-AU" altLang="it-IT" sz="1800" b="1">
              <a:solidFill>
                <a:srgbClr val="0033CC"/>
              </a:solidFill>
            </a:endParaRPr>
          </a:p>
        </p:txBody>
      </p:sp>
      <p:sp>
        <p:nvSpPr>
          <p:cNvPr id="81924" name="Text Box 4">
            <a:extLst>
              <a:ext uri="{FF2B5EF4-FFF2-40B4-BE49-F238E27FC236}">
                <a16:creationId xmlns:a16="http://schemas.microsoft.com/office/drawing/2014/main" id="{8F90D1B7-51BC-5B71-0EDA-7137D4E244D2}"/>
              </a:ext>
            </a:extLst>
          </p:cNvPr>
          <p:cNvSpPr txBox="1">
            <a:spLocks noChangeArrowheads="1"/>
          </p:cNvSpPr>
          <p:nvPr/>
        </p:nvSpPr>
        <p:spPr bwMode="auto">
          <a:xfrm>
            <a:off x="4643438" y="6481763"/>
            <a:ext cx="388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https://en.wikipedia.org/wiki/John_Dewey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blinds(horizontal)">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blinds(horizontal)">
                                      <p:cBhvr>
                                        <p:cTn id="17" dur="500"/>
                                        <p:tgtEl>
                                          <p:spTgt spid="81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blinds(horizontal)">
                                      <p:cBhvr>
                                        <p:cTn id="22" dur="500"/>
                                        <p:tgtEl>
                                          <p:spTgt spid="819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Effect transition="in" filter="blinds(horizontal)">
                                      <p:cBhvr>
                                        <p:cTn id="27" dur="500"/>
                                        <p:tgtEl>
                                          <p:spTgt spid="819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1923">
                                            <p:txEl>
                                              <p:pRg st="5" end="5"/>
                                            </p:txEl>
                                          </p:spTgt>
                                        </p:tgtEl>
                                        <p:attrNameLst>
                                          <p:attrName>style.visibility</p:attrName>
                                        </p:attrNameLst>
                                      </p:cBhvr>
                                      <p:to>
                                        <p:strVal val="visible"/>
                                      </p:to>
                                    </p:set>
                                    <p:animEffect transition="in" filter="blinds(horizontal)">
                                      <p:cBhvr>
                                        <p:cTn id="32" dur="500"/>
                                        <p:tgtEl>
                                          <p:spTgt spid="81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820A5D6-F34C-B216-BD4B-2B283660A20F}"/>
              </a:ext>
            </a:extLst>
          </p:cNvPr>
          <p:cNvSpPr>
            <a:spLocks noGrp="1" noChangeArrowheads="1"/>
          </p:cNvSpPr>
          <p:nvPr>
            <p:ph type="title"/>
          </p:nvPr>
        </p:nvSpPr>
        <p:spPr>
          <a:xfrm>
            <a:off x="179388" y="0"/>
            <a:ext cx="8713787" cy="1143000"/>
          </a:xfrm>
        </p:spPr>
        <p:txBody>
          <a:bodyPr/>
          <a:lstStyle/>
          <a:p>
            <a:r>
              <a:rPr lang="pl-PL" altLang="it-IT" sz="3600"/>
              <a:t>„Instrumentalizm Johna Dewaya”</a:t>
            </a:r>
            <a:endParaRPr lang="en-AU" altLang="it-IT" sz="3600"/>
          </a:p>
        </p:txBody>
      </p:sp>
      <p:sp>
        <p:nvSpPr>
          <p:cNvPr id="82947" name="Rectangle 3">
            <a:extLst>
              <a:ext uri="{FF2B5EF4-FFF2-40B4-BE49-F238E27FC236}">
                <a16:creationId xmlns:a16="http://schemas.microsoft.com/office/drawing/2014/main" id="{1429E446-3E58-65D2-DEC6-77FC81A980CE}"/>
              </a:ext>
            </a:extLst>
          </p:cNvPr>
          <p:cNvSpPr>
            <a:spLocks noGrp="1" noChangeArrowheads="1"/>
          </p:cNvSpPr>
          <p:nvPr>
            <p:ph type="body" idx="1"/>
          </p:nvPr>
        </p:nvSpPr>
        <p:spPr>
          <a:xfrm>
            <a:off x="179388" y="908050"/>
            <a:ext cx="8964612" cy="5949950"/>
          </a:xfrm>
        </p:spPr>
        <p:txBody>
          <a:bodyPr/>
          <a:lstStyle/>
          <a:p>
            <a:pPr>
              <a:lnSpc>
                <a:spcPct val="90000"/>
              </a:lnSpc>
            </a:pPr>
            <a:r>
              <a:rPr lang="pl-PL" altLang="it-IT" sz="2000"/>
              <a:t>„W okresie pobytu w Chicago (1894-1904) założył szkołę eksperymentalną, w której realizował swoje koncepcje pedagogiczne.”</a:t>
            </a:r>
          </a:p>
          <a:p>
            <a:pPr>
              <a:lnSpc>
                <a:spcPct val="90000"/>
              </a:lnSpc>
            </a:pPr>
            <a:r>
              <a:rPr lang="pl-PL" altLang="it-IT" sz="2000"/>
              <a:t>„Punktem wyjścia swoich rozważań uczynił Dewey fakt istnienia </a:t>
            </a:r>
            <a:r>
              <a:rPr lang="pl-PL" altLang="it-IT" sz="2000" u="sng"/>
              <a:t>jednostkowego</a:t>
            </a:r>
            <a:r>
              <a:rPr lang="pl-PL" altLang="it-IT" sz="2000"/>
              <a:t> organizmu w otoczeniu. Wzajemne oddziaływanie między jednostką a środowiskiem stanowi podstawę jego filozofii.</a:t>
            </a:r>
          </a:p>
          <a:p>
            <a:pPr>
              <a:lnSpc>
                <a:spcPct val="90000"/>
              </a:lnSpc>
            </a:pPr>
            <a:r>
              <a:rPr lang="pl-PL" altLang="it-IT" sz="2000"/>
              <a:t>Doświadczenie jest funkcją życia i działania, dokonuje się ono jako połączenie dwu procesów: oddziaływania otoczenia i usiłowania wprowadzenia doń pewnych zmian. Doświadczenie jest więc formą </a:t>
            </a:r>
            <a:r>
              <a:rPr lang="pl-PL" altLang="it-IT" sz="2000" u="sng"/>
              <a:t>uczestnictwa w świecie</a:t>
            </a:r>
            <a:r>
              <a:rPr lang="pl-PL" altLang="it-IT" sz="2000"/>
              <a:t>, a nie bierną obserwacją czy percepcją danych zmysłowych. [...]</a:t>
            </a:r>
          </a:p>
          <a:p>
            <a:pPr>
              <a:lnSpc>
                <a:spcPct val="90000"/>
              </a:lnSpc>
            </a:pPr>
            <a:r>
              <a:rPr lang="pl-PL" altLang="it-IT" sz="2000"/>
              <a:t>Inteligencja, myślenie, podobnie jak doświadczenie, mają swe korzenie w elementarnej, </a:t>
            </a:r>
            <a:r>
              <a:rPr lang="pl-PL" altLang="it-IT" sz="2000" u="sng"/>
              <a:t>praktycznej sytuacji</a:t>
            </a:r>
            <a:r>
              <a:rPr lang="pl-PL" altLang="it-IT" sz="2000"/>
              <a:t>. Poznanie jest więc procesem </a:t>
            </a:r>
            <a:r>
              <a:rPr lang="pl-PL" altLang="it-IT" sz="2000" u="sng"/>
              <a:t>celowym</a:t>
            </a:r>
            <a:r>
              <a:rPr lang="pl-PL" altLang="it-IT" sz="2000"/>
              <a:t>, podporządkowanym </a:t>
            </a:r>
            <a:r>
              <a:rPr lang="pl-PL" altLang="it-IT" sz="2000" u="sng"/>
              <a:t>potrzebom praktycznym.</a:t>
            </a:r>
            <a:r>
              <a:rPr lang="pl-PL" altLang="it-IT" sz="2000"/>
              <a:t> [...] pojęcia są narzędziami [instrumentami] obcowania ze światem, narzędziami działania.” </a:t>
            </a:r>
          </a:p>
          <a:p>
            <a:pPr>
              <a:lnSpc>
                <a:spcPct val="90000"/>
              </a:lnSpc>
            </a:pPr>
            <a:r>
              <a:rPr lang="pl-PL" altLang="it-IT" sz="2000"/>
              <a:t>„Doświadczenie ujmował Dewey bardzo szeroko: obejmuje ono zarówno wrażenia, jak emocje, przyjemności, pragnienia, doznania estetyczne, zachowania. Równie trudno oddzielić myśl od działania jak od sfery uczuć. </a:t>
            </a:r>
          </a:p>
          <a:p>
            <a:pPr>
              <a:lnSpc>
                <a:spcPct val="90000"/>
              </a:lnSpc>
            </a:pPr>
            <a:endParaRPr lang="en-AU" altLang="it-IT" sz="2000"/>
          </a:p>
        </p:txBody>
      </p:sp>
      <p:sp>
        <p:nvSpPr>
          <p:cNvPr id="82948" name="Text Box 4">
            <a:extLst>
              <a:ext uri="{FF2B5EF4-FFF2-40B4-BE49-F238E27FC236}">
                <a16:creationId xmlns:a16="http://schemas.microsoft.com/office/drawing/2014/main" id="{D57A6C30-E963-FF8E-3140-C8384A571209}"/>
              </a:ext>
            </a:extLst>
          </p:cNvPr>
          <p:cNvSpPr txBox="1">
            <a:spLocks noChangeArrowheads="1"/>
          </p:cNvSpPr>
          <p:nvPr/>
        </p:nvSpPr>
        <p:spPr bwMode="auto">
          <a:xfrm>
            <a:off x="107950" y="6132513"/>
            <a:ext cx="7748588"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solidFill>
                  <a:schemeClr val="accent2"/>
                </a:solidFill>
              </a:rPr>
              <a:t>Hanna Buczyńska-Garewicz, „.”, w: Filozofia XX wieku, Wiedza Powszechna, 2002, </a:t>
            </a:r>
          </a:p>
          <a:p>
            <a:pPr algn="l"/>
            <a:r>
              <a:rPr lang="pl-PL" altLang="it-IT" sz="1600">
                <a:solidFill>
                  <a:schemeClr val="accent2"/>
                </a:solidFill>
              </a:rPr>
              <a:t>Tom II, str. 321-323</a:t>
            </a:r>
            <a:r>
              <a:rPr lang="pl-PL" altLang="it-IT">
                <a:solidFill>
                  <a:schemeClr val="accent2"/>
                </a:solidFill>
              </a:rPr>
              <a:t> </a:t>
            </a:r>
            <a:endParaRPr lang="en-AU" altLang="it-IT">
              <a:solidFill>
                <a:schemeClr val="accen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C2E94CB-4674-E072-006C-6B0D4A8FDA96}"/>
              </a:ext>
            </a:extLst>
          </p:cNvPr>
          <p:cNvSpPr>
            <a:spLocks noGrp="1" noChangeArrowheads="1"/>
          </p:cNvSpPr>
          <p:nvPr>
            <p:ph type="title"/>
          </p:nvPr>
        </p:nvSpPr>
        <p:spPr>
          <a:xfrm>
            <a:off x="179388" y="0"/>
            <a:ext cx="8713787" cy="1143000"/>
          </a:xfrm>
        </p:spPr>
        <p:txBody>
          <a:bodyPr/>
          <a:lstStyle/>
          <a:p>
            <a:r>
              <a:rPr lang="pl-PL" altLang="it-IT" sz="4000"/>
              <a:t>J. Deway - pragmatyzm</a:t>
            </a:r>
            <a:endParaRPr lang="en-AU" altLang="it-IT" sz="4000"/>
          </a:p>
        </p:txBody>
      </p:sp>
      <p:sp>
        <p:nvSpPr>
          <p:cNvPr id="83971" name="Rectangle 3">
            <a:extLst>
              <a:ext uri="{FF2B5EF4-FFF2-40B4-BE49-F238E27FC236}">
                <a16:creationId xmlns:a16="http://schemas.microsoft.com/office/drawing/2014/main" id="{69F3D984-36C7-DB96-BEB1-39EC7707ADC5}"/>
              </a:ext>
            </a:extLst>
          </p:cNvPr>
          <p:cNvSpPr>
            <a:spLocks noGrp="1" noChangeArrowheads="1"/>
          </p:cNvSpPr>
          <p:nvPr>
            <p:ph type="body" idx="1"/>
          </p:nvPr>
        </p:nvSpPr>
        <p:spPr>
          <a:xfrm>
            <a:off x="179388" y="908050"/>
            <a:ext cx="8713787" cy="5949950"/>
          </a:xfrm>
        </p:spPr>
        <p:txBody>
          <a:bodyPr/>
          <a:lstStyle/>
          <a:p>
            <a:pPr>
              <a:lnSpc>
                <a:spcPct val="80000"/>
              </a:lnSpc>
            </a:pPr>
            <a:r>
              <a:rPr lang="pl-PL" altLang="it-IT" sz="1800"/>
              <a:t>„Pragmatyści widzieli główną wartość edukacji w jej </a:t>
            </a:r>
            <a:r>
              <a:rPr lang="pl-PL" altLang="it-IT" sz="1800" u="sng"/>
              <a:t>bezpośrednim związku        z życiem</a:t>
            </a:r>
            <a:r>
              <a:rPr lang="pl-PL" altLang="it-IT" sz="1800"/>
              <a:t>, przy czym nigdy nie ograniczali znaczenia edukacji do tego, co ma miejsce w szkołach. Utrzymywali, że </a:t>
            </a:r>
            <a:r>
              <a:rPr lang="en-US" altLang="it-IT" sz="1800"/>
              <a:t>«</a:t>
            </a:r>
            <a:r>
              <a:rPr lang="pl-PL" altLang="it-IT" sz="1800"/>
              <a:t>całe życie jest edukacyjne, a cała edukacja jest życiem</a:t>
            </a:r>
            <a:r>
              <a:rPr lang="en-US" altLang="it-IT" sz="1800"/>
              <a:t>»</a:t>
            </a:r>
            <a:r>
              <a:rPr lang="pl-PL" altLang="it-IT" sz="1800"/>
              <a:t>, szkoły są natomiast miejscami, gdzie uczniowie powinni </a:t>
            </a:r>
            <a:r>
              <a:rPr lang="pl-PL" altLang="it-IT" sz="1800" u="sng"/>
              <a:t>uczyć się </a:t>
            </a:r>
            <a:r>
              <a:rPr lang="en-US" altLang="it-IT" sz="1800" u="sng"/>
              <a:t>«</a:t>
            </a:r>
            <a:r>
              <a:rPr lang="pl-PL" altLang="it-IT" sz="1800" u="sng"/>
              <a:t>przez życie</a:t>
            </a:r>
            <a:r>
              <a:rPr lang="en-US" altLang="it-IT" sz="1800" u="sng"/>
              <a:t>»</a:t>
            </a:r>
            <a:r>
              <a:rPr lang="pl-PL" altLang="it-IT" sz="1800"/>
              <a:t>.</a:t>
            </a:r>
          </a:p>
          <a:p>
            <a:pPr>
              <a:lnSpc>
                <a:spcPct val="80000"/>
              </a:lnSpc>
            </a:pPr>
            <a:r>
              <a:rPr lang="pl-PL" altLang="it-IT" sz="1800"/>
              <a:t>[...] Szkoła powinna być </a:t>
            </a:r>
            <a:r>
              <a:rPr lang="en-US" altLang="it-IT" sz="1800"/>
              <a:t>«</a:t>
            </a:r>
            <a:r>
              <a:rPr lang="pl-PL" altLang="it-IT" sz="1800"/>
              <a:t>miniaturową wspólnotą społeczną, która ścisłe współdziałanie łączy z innymi, pozaszkolnymi doświadczeniami jednostek</a:t>
            </a:r>
            <a:r>
              <a:rPr lang="en-US" altLang="it-IT" sz="1800"/>
              <a:t>»</a:t>
            </a:r>
            <a:r>
              <a:rPr lang="pl-PL" altLang="it-IT" sz="1800"/>
              <a:t>. </a:t>
            </a:r>
            <a:r>
              <a:rPr lang="en-US" altLang="it-IT" sz="1800"/>
              <a:t>«</a:t>
            </a:r>
            <a:r>
              <a:rPr lang="pl-PL" altLang="it-IT" sz="1800"/>
              <a:t>Szkoła musi przedstawiać pewną formę obecnego życia, tak samo rzeczywistą i naprawdę życiową dla dziecka, jak i to życie, które prowadzi w domu, w otoczeniu sąsiedzkim lub na </a:t>
            </a:r>
            <a:r>
              <a:rPr lang="pl-PL" altLang="it-IT" sz="1800" u="sng"/>
              <a:t>boisku</a:t>
            </a:r>
            <a:r>
              <a:rPr lang="en-US" altLang="it-IT" sz="1800"/>
              <a:t>»</a:t>
            </a:r>
            <a:r>
              <a:rPr lang="pl-PL" altLang="it-IT" sz="1800"/>
              <a:t> [!]</a:t>
            </a:r>
          </a:p>
          <a:p>
            <a:pPr>
              <a:lnSpc>
                <a:spcPct val="80000"/>
              </a:lnSpc>
            </a:pPr>
            <a:r>
              <a:rPr lang="pl-PL" altLang="it-IT" sz="1800"/>
              <a:t>Nauka szkolna powinna więc zapewniać ciągłość, jednorodność z tym, co uczeń przyswaja poza szkołą [?!], powinna dotyczyć pytań, które dziecko stawia sobie odnośnie do swojego własnego życia. </a:t>
            </a:r>
            <a:r>
              <a:rPr lang="pl-PL" altLang="it-IT" sz="1800">
                <a:solidFill>
                  <a:srgbClr val="0033CC"/>
                </a:solidFill>
              </a:rPr>
              <a:t>[</a:t>
            </a:r>
            <a:r>
              <a:rPr lang="pl-PL" altLang="it-IT" sz="1800" b="1">
                <a:solidFill>
                  <a:srgbClr val="0033CC"/>
                </a:solidFill>
              </a:rPr>
              <a:t>a rola rodziny i wychowania poza-szkolnego?</a:t>
            </a:r>
            <a:r>
              <a:rPr lang="pl-PL" altLang="it-IT" sz="1800">
                <a:solidFill>
                  <a:srgbClr val="0033CC"/>
                </a:solidFill>
              </a:rPr>
              <a:t>] </a:t>
            </a:r>
          </a:p>
          <a:p>
            <a:pPr>
              <a:lnSpc>
                <a:spcPct val="80000"/>
              </a:lnSpc>
            </a:pPr>
            <a:r>
              <a:rPr lang="pl-PL" altLang="it-IT" sz="1800"/>
              <a:t>Tego typu poglądy prowadzą Dewaya do eksponowania w procesie edukacji uczenia się przez </a:t>
            </a:r>
            <a:r>
              <a:rPr lang="pl-PL" altLang="it-IT" sz="1800" u="sng"/>
              <a:t>doświadczenie i działanie</a:t>
            </a:r>
            <a:r>
              <a:rPr lang="pl-PL" altLang="it-IT" sz="1800"/>
              <a:t>. Pisał on </a:t>
            </a:r>
            <a:r>
              <a:rPr lang="en-US" altLang="it-IT" sz="1800"/>
              <a:t>«</a:t>
            </a:r>
            <a:r>
              <a:rPr lang="pl-PL" altLang="it-IT" sz="1800"/>
              <a:t>gram doświadczenia więcej waży niż tona teorii</a:t>
            </a:r>
            <a:r>
              <a:rPr lang="en-US" altLang="it-IT" sz="1800"/>
              <a:t>»</a:t>
            </a:r>
            <a:r>
              <a:rPr lang="pl-PL" altLang="it-IT" sz="1800"/>
              <a:t>.”</a:t>
            </a:r>
            <a:endParaRPr lang="en-US" altLang="it-IT" sz="1800"/>
          </a:p>
          <a:p>
            <a:pPr>
              <a:lnSpc>
                <a:spcPct val="80000"/>
              </a:lnSpc>
            </a:pPr>
            <a:r>
              <a:rPr lang="en-AU" altLang="it-IT" sz="1800" b="1">
                <a:solidFill>
                  <a:srgbClr val="0033CC"/>
                </a:solidFill>
              </a:rPr>
              <a:t>→</a:t>
            </a:r>
            <a:r>
              <a:rPr lang="pl-PL" altLang="it-IT" sz="1800" b="1">
                <a:solidFill>
                  <a:srgbClr val="0033CC"/>
                </a:solidFill>
              </a:rPr>
              <a:t> Dydaktyka „Hands-on”</a:t>
            </a:r>
            <a:endParaRPr lang="pl-PL" altLang="it-IT" sz="1800" b="1"/>
          </a:p>
          <a:p>
            <a:pPr>
              <a:lnSpc>
                <a:spcPct val="80000"/>
              </a:lnSpc>
            </a:pPr>
            <a:r>
              <a:rPr lang="pl-PL" altLang="it-IT" sz="1800"/>
              <a:t>„Dewayowska koncepcja edukacji zawiera w sobie nieodłącznie postulat </a:t>
            </a:r>
            <a:r>
              <a:rPr lang="pl-PL" altLang="it-IT" sz="1800" u="sng"/>
              <a:t>indywidualizmu pedagogicznego</a:t>
            </a:r>
            <a:r>
              <a:rPr lang="pl-PL" altLang="it-IT" sz="1800"/>
              <a:t>. Ma ono uzasadnienie subiektywne (reakcje dziecka są odmienne, w zależności od jego indywidualnego charakteru            </a:t>
            </a:r>
            <a:r>
              <a:rPr lang="pl-PL" altLang="it-IT" sz="1800">
                <a:solidFill>
                  <a:schemeClr val="accent2"/>
                </a:solidFill>
              </a:rPr>
              <a:t>[</a:t>
            </a:r>
            <a:r>
              <a:rPr lang="pl-PL" altLang="it-IT" sz="1800" b="1">
                <a:solidFill>
                  <a:srgbClr val="0033CC"/>
                </a:solidFill>
              </a:rPr>
              <a:t>→ Wykład nr 2 „Psychologia”</a:t>
            </a:r>
            <a:r>
              <a:rPr lang="pl-PL" altLang="it-IT" sz="1800"/>
              <a:t> ] i obiektywnie (warunki, w których żyje każde dziecko, są odmienne).”</a:t>
            </a:r>
            <a:endParaRPr lang="en-AU" altLang="it-IT" sz="1800" b="1">
              <a:solidFill>
                <a:srgbClr val="0033CC"/>
              </a:solidFill>
            </a:endParaRPr>
          </a:p>
        </p:txBody>
      </p:sp>
      <p:sp>
        <p:nvSpPr>
          <p:cNvPr id="83972" name="Text Box 4">
            <a:extLst>
              <a:ext uri="{FF2B5EF4-FFF2-40B4-BE49-F238E27FC236}">
                <a16:creationId xmlns:a16="http://schemas.microsoft.com/office/drawing/2014/main" id="{36110DFD-848E-9FE5-15C8-EB0F68EC3721}"/>
              </a:ext>
            </a:extLst>
          </p:cNvPr>
          <p:cNvSpPr txBox="1">
            <a:spLocks noChangeArrowheads="1"/>
          </p:cNvSpPr>
          <p:nvPr/>
        </p:nvSpPr>
        <p:spPr bwMode="auto">
          <a:xfrm>
            <a:off x="250825" y="6405563"/>
            <a:ext cx="7735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Zbyszko Melosik, </a:t>
            </a:r>
            <a:r>
              <a:rPr lang="pl-PL" altLang="it-IT" sz="1600" i="1"/>
              <a:t>Pedagogika </a:t>
            </a:r>
            <a:r>
              <a:rPr lang="pl-PL" altLang="it-IT" sz="1600"/>
              <a:t>pragmatyzmu, w: Pedagogika, PWN 2014, str. 313-5</a:t>
            </a:r>
            <a:r>
              <a:rPr lang="pl-PL" altLang="it-IT"/>
              <a:t>.</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blinds(horizontal)">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blinds(horizontal)">
                                      <p:cBhvr>
                                        <p:cTn id="17" dur="500"/>
                                        <p:tgtEl>
                                          <p:spTgt spid="83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blinds(horizontal)">
                                      <p:cBhvr>
                                        <p:cTn id="22" dur="500"/>
                                        <p:tgtEl>
                                          <p:spTgt spid="839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blinds(horizontal)">
                                      <p:cBhvr>
                                        <p:cTn id="27" dur="500"/>
                                        <p:tgtEl>
                                          <p:spTgt spid="839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3971">
                                            <p:txEl>
                                              <p:pRg st="5" end="5"/>
                                            </p:txEl>
                                          </p:spTgt>
                                        </p:tgtEl>
                                        <p:attrNameLst>
                                          <p:attrName>style.visibility</p:attrName>
                                        </p:attrNameLst>
                                      </p:cBhvr>
                                      <p:to>
                                        <p:strVal val="visible"/>
                                      </p:to>
                                    </p:set>
                                    <p:animEffect transition="in" filter="blinds(horizontal)">
                                      <p:cBhvr>
                                        <p:cTn id="32" dur="500"/>
                                        <p:tgtEl>
                                          <p:spTgt spid="83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C831876-A35A-4E4E-E4B6-C48F29CCBD30}"/>
              </a:ext>
            </a:extLst>
          </p:cNvPr>
          <p:cNvSpPr>
            <a:spLocks noGrp="1" noChangeArrowheads="1"/>
          </p:cNvSpPr>
          <p:nvPr>
            <p:ph type="title"/>
          </p:nvPr>
        </p:nvSpPr>
        <p:spPr>
          <a:xfrm>
            <a:off x="457200" y="-42863"/>
            <a:ext cx="8229600" cy="1143001"/>
          </a:xfrm>
        </p:spPr>
        <p:txBody>
          <a:bodyPr/>
          <a:lstStyle/>
          <a:p>
            <a:r>
              <a:rPr lang="pl-PL" altLang="it-IT" sz="3600"/>
              <a:t>EU LLL: Long-life-learning</a:t>
            </a:r>
            <a:endParaRPr lang="en-AU" altLang="it-IT" sz="3600"/>
          </a:p>
        </p:txBody>
      </p:sp>
      <p:pic>
        <p:nvPicPr>
          <p:cNvPr id="84995" name="Picture 3">
            <a:extLst>
              <a:ext uri="{FF2B5EF4-FFF2-40B4-BE49-F238E27FC236}">
                <a16:creationId xmlns:a16="http://schemas.microsoft.com/office/drawing/2014/main" id="{6134454B-70B9-EC73-9BAE-D71E3C5ED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92175"/>
            <a:ext cx="6299200" cy="5965825"/>
          </a:xfrm>
          <a:prstGeom prst="rect">
            <a:avLst/>
          </a:prstGeom>
          <a:noFill/>
          <a:extLst>
            <a:ext uri="{909E8E84-426E-40DD-AFC4-6F175D3DCCD1}">
              <a14:hiddenFill xmlns:a14="http://schemas.microsoft.com/office/drawing/2010/main">
                <a:solidFill>
                  <a:srgbClr val="FFFFFF"/>
                </a:solidFill>
              </a14:hiddenFill>
            </a:ext>
          </a:extLst>
        </p:spPr>
      </p:pic>
      <p:sp>
        <p:nvSpPr>
          <p:cNvPr id="84996" name="Text Box 4">
            <a:extLst>
              <a:ext uri="{FF2B5EF4-FFF2-40B4-BE49-F238E27FC236}">
                <a16:creationId xmlns:a16="http://schemas.microsoft.com/office/drawing/2014/main" id="{7AB9A094-FEAA-8FE4-BF19-48FC056393CE}"/>
              </a:ext>
            </a:extLst>
          </p:cNvPr>
          <p:cNvSpPr txBox="1">
            <a:spLocks noChangeArrowheads="1"/>
          </p:cNvSpPr>
          <p:nvPr/>
        </p:nvSpPr>
        <p:spPr bwMode="auto">
          <a:xfrm>
            <a:off x="900113" y="3141663"/>
            <a:ext cx="761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2000" b="1"/>
              <a:t>http://ec.europa.eu/education/lifelong-learning-programme_pl</a:t>
            </a:r>
          </a:p>
        </p:txBody>
      </p:sp>
      <p:sp>
        <p:nvSpPr>
          <p:cNvPr id="84997" name="Text Box 5">
            <a:extLst>
              <a:ext uri="{FF2B5EF4-FFF2-40B4-BE49-F238E27FC236}">
                <a16:creationId xmlns:a16="http://schemas.microsoft.com/office/drawing/2014/main" id="{B98AA747-E916-E487-5669-F5349924DE5D}"/>
              </a:ext>
            </a:extLst>
          </p:cNvPr>
          <p:cNvSpPr txBox="1">
            <a:spLocks noChangeArrowheads="1"/>
          </p:cNvSpPr>
          <p:nvPr/>
        </p:nvSpPr>
        <p:spPr bwMode="auto">
          <a:xfrm>
            <a:off x="4102100" y="605631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Pokolenie „Erasmus”</a:t>
            </a:r>
            <a:endParaRPr lang="en-AU" altLang="it-IT"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5C1861-100B-3322-BB48-880FC437BF4D}"/>
              </a:ext>
            </a:extLst>
          </p:cNvPr>
          <p:cNvSpPr>
            <a:spLocks noGrp="1" noChangeArrowheads="1"/>
          </p:cNvSpPr>
          <p:nvPr>
            <p:ph type="title"/>
          </p:nvPr>
        </p:nvSpPr>
        <p:spPr/>
        <p:txBody>
          <a:bodyPr/>
          <a:lstStyle/>
          <a:p>
            <a:r>
              <a:rPr lang="pl-PL" altLang="it-IT" sz="4000"/>
              <a:t>Pedagogika – nauka o tożsamości i indywidualności człowieka </a:t>
            </a:r>
            <a:endParaRPr lang="en-AU" altLang="it-IT" sz="4000"/>
          </a:p>
        </p:txBody>
      </p:sp>
      <p:sp>
        <p:nvSpPr>
          <p:cNvPr id="10243" name="Rectangle 3">
            <a:extLst>
              <a:ext uri="{FF2B5EF4-FFF2-40B4-BE49-F238E27FC236}">
                <a16:creationId xmlns:a16="http://schemas.microsoft.com/office/drawing/2014/main" id="{F0E858FE-FD61-0340-26FA-FB06F0F3BFBC}"/>
              </a:ext>
            </a:extLst>
          </p:cNvPr>
          <p:cNvSpPr>
            <a:spLocks noGrp="1" noChangeArrowheads="1"/>
          </p:cNvSpPr>
          <p:nvPr>
            <p:ph type="body" idx="1"/>
          </p:nvPr>
        </p:nvSpPr>
        <p:spPr>
          <a:xfrm>
            <a:off x="89693" y="1417638"/>
            <a:ext cx="8964613" cy="4997450"/>
          </a:xfrm>
        </p:spPr>
        <p:txBody>
          <a:bodyPr/>
          <a:lstStyle/>
          <a:p>
            <a:pPr>
              <a:lnSpc>
                <a:spcPct val="80000"/>
              </a:lnSpc>
            </a:pPr>
            <a:endParaRPr lang="pl-PL" altLang="it-IT" sz="1800" b="1" dirty="0"/>
          </a:p>
          <a:p>
            <a:pPr>
              <a:lnSpc>
                <a:spcPct val="80000"/>
              </a:lnSpc>
            </a:pPr>
            <a:r>
              <a:rPr lang="en-AU" altLang="it-IT" sz="2000" dirty="0"/>
              <a:t>La </a:t>
            </a:r>
            <a:r>
              <a:rPr lang="en-AU" altLang="it-IT" sz="2000" b="1" dirty="0" err="1"/>
              <a:t>pedagogia</a:t>
            </a:r>
            <a:r>
              <a:rPr lang="en-AU" altLang="it-IT" sz="2000" dirty="0"/>
              <a:t> è la </a:t>
            </a:r>
            <a:r>
              <a:rPr lang="en-AU" altLang="it-IT" sz="2000" dirty="0" err="1">
                <a:hlinkClick r:id="rId2" tooltip="Scienze sociali"/>
              </a:rPr>
              <a:t>scienza</a:t>
            </a:r>
            <a:r>
              <a:rPr lang="en-AU" altLang="it-IT" sz="2000" dirty="0">
                <a:hlinkClick r:id="rId2" tooltip="Scienze sociali"/>
              </a:rPr>
              <a:t> </a:t>
            </a:r>
            <a:r>
              <a:rPr lang="en-AU" altLang="it-IT" sz="2000" dirty="0" err="1">
                <a:hlinkClick r:id="rId2" tooltip="Scienze sociali"/>
              </a:rPr>
              <a:t>umana</a:t>
            </a:r>
            <a:r>
              <a:rPr lang="en-AU" altLang="it-IT" sz="2000" dirty="0"/>
              <a:t> </a:t>
            </a:r>
            <a:r>
              <a:rPr lang="en-AU" altLang="it-IT" sz="2000" dirty="0" err="1"/>
              <a:t>che</a:t>
            </a:r>
            <a:r>
              <a:rPr lang="en-AU" altLang="it-IT" sz="2000" dirty="0"/>
              <a:t> </a:t>
            </a:r>
            <a:r>
              <a:rPr lang="en-AU" altLang="it-IT" sz="2000" dirty="0" err="1"/>
              <a:t>studia</a:t>
            </a:r>
            <a:r>
              <a:rPr lang="en-AU" altLang="it-IT" sz="2000" dirty="0"/>
              <a:t> </a:t>
            </a:r>
            <a:r>
              <a:rPr lang="en-AU" altLang="it-IT" sz="2000" dirty="0" err="1"/>
              <a:t>l'</a:t>
            </a:r>
            <a:r>
              <a:rPr lang="en-AU" altLang="it-IT" sz="2000" dirty="0" err="1">
                <a:hlinkClick r:id="rId3" tooltip="Educazione"/>
              </a:rPr>
              <a:t>educazione</a:t>
            </a:r>
            <a:r>
              <a:rPr lang="en-AU" altLang="it-IT" sz="2000" dirty="0"/>
              <a:t> e la </a:t>
            </a:r>
            <a:r>
              <a:rPr lang="en-AU" altLang="it-IT" sz="2000" dirty="0" err="1"/>
              <a:t>formazione</a:t>
            </a:r>
            <a:r>
              <a:rPr lang="en-AU" altLang="it-IT" sz="2000" dirty="0"/>
              <a:t> </a:t>
            </a:r>
            <a:r>
              <a:rPr lang="en-AU" altLang="it-IT" sz="2000" dirty="0" err="1"/>
              <a:t>dell'uomo</a:t>
            </a:r>
            <a:r>
              <a:rPr lang="en-AU" altLang="it-IT" sz="2000" dirty="0"/>
              <a:t> </a:t>
            </a:r>
            <a:r>
              <a:rPr lang="en-AU" altLang="it-IT" sz="2000" dirty="0" err="1"/>
              <a:t>nella</a:t>
            </a:r>
            <a:r>
              <a:rPr lang="en-AU" altLang="it-IT" sz="2000" dirty="0"/>
              <a:t> </a:t>
            </a:r>
            <a:r>
              <a:rPr lang="en-AU" altLang="it-IT" sz="2000" dirty="0" err="1"/>
              <a:t>sua</a:t>
            </a:r>
            <a:r>
              <a:rPr lang="en-AU" altLang="it-IT" sz="2000" dirty="0"/>
              <a:t> </a:t>
            </a:r>
            <a:r>
              <a:rPr lang="en-AU" altLang="it-IT" sz="2000" dirty="0" err="1"/>
              <a:t>interezza</a:t>
            </a:r>
            <a:r>
              <a:rPr lang="en-AU" altLang="it-IT" sz="2000" dirty="0"/>
              <a:t> </a:t>
            </a:r>
            <a:r>
              <a:rPr lang="en-AU" altLang="it-IT" sz="2000" dirty="0" err="1"/>
              <a:t>ovvero</a:t>
            </a:r>
            <a:r>
              <a:rPr lang="en-AU" altLang="it-IT" sz="2000" dirty="0"/>
              <a:t> lo studio </a:t>
            </a:r>
            <a:r>
              <a:rPr lang="en-AU" altLang="it-IT" sz="2000" dirty="0" err="1"/>
              <a:t>dell'uomo</a:t>
            </a:r>
            <a:r>
              <a:rPr lang="en-AU" altLang="it-IT" sz="2000" dirty="0"/>
              <a:t> </a:t>
            </a:r>
            <a:r>
              <a:rPr lang="en-AU" altLang="it-IT" sz="2000" dirty="0" err="1"/>
              <a:t>nel</a:t>
            </a:r>
            <a:r>
              <a:rPr lang="en-AU" altLang="it-IT" sz="2000" dirty="0"/>
              <a:t> </a:t>
            </a:r>
            <a:r>
              <a:rPr lang="en-AU" altLang="it-IT" sz="2000" dirty="0" err="1"/>
              <a:t>suo</a:t>
            </a:r>
            <a:r>
              <a:rPr lang="en-AU" altLang="it-IT" sz="2000" dirty="0"/>
              <a:t> </a:t>
            </a:r>
            <a:r>
              <a:rPr lang="en-AU" altLang="it-IT" sz="2000" dirty="0" err="1"/>
              <a:t>intero</a:t>
            </a:r>
            <a:r>
              <a:rPr lang="en-AU" altLang="it-IT" sz="2000" dirty="0"/>
              <a:t> </a:t>
            </a:r>
            <a:r>
              <a:rPr lang="en-AU" altLang="it-IT" sz="2000" dirty="0" err="1"/>
              <a:t>ciclo</a:t>
            </a:r>
            <a:r>
              <a:rPr lang="en-AU" altLang="it-IT" sz="2000" dirty="0"/>
              <a:t> di vita. Non </a:t>
            </a:r>
            <a:r>
              <a:rPr lang="en-AU" altLang="it-IT" sz="2000" dirty="0" err="1"/>
              <a:t>si</a:t>
            </a:r>
            <a:r>
              <a:rPr lang="en-AU" altLang="it-IT" sz="2000" dirty="0"/>
              <a:t> </a:t>
            </a:r>
            <a:r>
              <a:rPr lang="en-AU" altLang="it-IT" sz="2000" dirty="0" err="1"/>
              <a:t>occupa</a:t>
            </a:r>
            <a:r>
              <a:rPr lang="en-AU" altLang="it-IT" sz="2000" dirty="0"/>
              <a:t> </a:t>
            </a:r>
            <a:r>
              <a:rPr lang="en-AU" altLang="it-IT" sz="2000" dirty="0" err="1"/>
              <a:t>esclusivamente</a:t>
            </a:r>
            <a:r>
              <a:rPr lang="en-AU" altLang="it-IT" sz="2000" dirty="0"/>
              <a:t> </a:t>
            </a:r>
            <a:r>
              <a:rPr lang="en-AU" altLang="it-IT" sz="2000" dirty="0" err="1"/>
              <a:t>dei</a:t>
            </a:r>
            <a:r>
              <a:rPr lang="en-AU" altLang="it-IT" sz="2000" dirty="0"/>
              <a:t> </a:t>
            </a:r>
            <a:r>
              <a:rPr lang="en-AU" altLang="it-IT" sz="2000" dirty="0">
                <a:hlinkClick r:id="rId4" tooltip="Bambino"/>
              </a:rPr>
              <a:t>bambini</a:t>
            </a:r>
            <a:r>
              <a:rPr lang="en-AU" altLang="it-IT" sz="2000" dirty="0"/>
              <a:t> e </a:t>
            </a:r>
            <a:r>
              <a:rPr lang="en-AU" altLang="it-IT" sz="2000" dirty="0" err="1"/>
              <a:t>dell'</a:t>
            </a:r>
            <a:r>
              <a:rPr lang="en-AU" altLang="it-IT" sz="2000" dirty="0" err="1">
                <a:hlinkClick r:id="rId5" tooltip="Infanzia"/>
              </a:rPr>
              <a:t>infanzia</a:t>
            </a:r>
            <a:r>
              <a:rPr lang="en-AU" altLang="it-IT" sz="2000" dirty="0"/>
              <a:t>, ma </a:t>
            </a:r>
            <a:r>
              <a:rPr lang="en-AU" altLang="it-IT" sz="2000" dirty="0" err="1"/>
              <a:t>anche</a:t>
            </a:r>
            <a:r>
              <a:rPr lang="en-AU" altLang="it-IT" sz="2000" dirty="0"/>
              <a:t> di </a:t>
            </a:r>
            <a:r>
              <a:rPr lang="en-AU" altLang="it-IT" sz="2000" dirty="0" err="1">
                <a:hlinkClick r:id="rId6" tooltip="Adolescenza"/>
              </a:rPr>
              <a:t>adolescenti</a:t>
            </a:r>
            <a:r>
              <a:rPr lang="en-AU" altLang="it-IT" sz="2000" dirty="0"/>
              <a:t>, </a:t>
            </a:r>
            <a:r>
              <a:rPr lang="en-AU" altLang="it-IT" sz="2000" dirty="0" err="1"/>
              <a:t>giovani</a:t>
            </a:r>
            <a:r>
              <a:rPr lang="en-AU" altLang="it-IT" sz="2000" dirty="0"/>
              <a:t>, </a:t>
            </a:r>
            <a:r>
              <a:rPr lang="en-AU" altLang="it-IT" sz="2000" dirty="0" err="1">
                <a:hlinkClick r:id="rId7" tooltip="Adulto"/>
              </a:rPr>
              <a:t>adulti</a:t>
            </a:r>
            <a:r>
              <a:rPr lang="en-AU" altLang="it-IT" sz="2000" dirty="0"/>
              <a:t>, </a:t>
            </a:r>
            <a:r>
              <a:rPr lang="en-AU" altLang="it-IT" sz="2000" dirty="0">
                <a:hlinkClick r:id="rId8" tooltip="Senilità"/>
              </a:rPr>
              <a:t>anziani</a:t>
            </a:r>
            <a:r>
              <a:rPr lang="en-AU" altLang="it-IT" sz="2000" dirty="0"/>
              <a:t> e </a:t>
            </a:r>
            <a:r>
              <a:rPr lang="en-AU" altLang="it-IT" sz="2000" dirty="0" err="1">
                <a:hlinkClick r:id="rId9" tooltip="Disabilità"/>
              </a:rPr>
              <a:t>disabili</a:t>
            </a:r>
            <a:r>
              <a:rPr lang="en-AU" altLang="it-IT" sz="2000" dirty="0"/>
              <a:t> </a:t>
            </a:r>
            <a:r>
              <a:rPr lang="en-AU" altLang="it-IT" sz="2000" dirty="0" err="1"/>
              <a:t>ovvero</a:t>
            </a:r>
            <a:r>
              <a:rPr lang="en-AU" altLang="it-IT" sz="2000" dirty="0"/>
              <a:t> </a:t>
            </a:r>
            <a:r>
              <a:rPr lang="en-AU" altLang="it-IT" sz="2000" dirty="0" err="1"/>
              <a:t>delle</a:t>
            </a:r>
            <a:r>
              <a:rPr lang="en-AU" altLang="it-IT" sz="2000" dirty="0"/>
              <a:t> </a:t>
            </a:r>
            <a:r>
              <a:rPr lang="en-AU" altLang="it-IT" sz="2000" dirty="0" err="1"/>
              <a:t>altre</a:t>
            </a:r>
            <a:r>
              <a:rPr lang="en-AU" altLang="it-IT" sz="2000" dirty="0"/>
              <a:t> </a:t>
            </a:r>
            <a:r>
              <a:rPr lang="en-AU" altLang="it-IT" sz="2000" dirty="0" err="1"/>
              <a:t>fasi</a:t>
            </a:r>
            <a:r>
              <a:rPr lang="en-AU" altLang="it-IT" sz="2000" dirty="0"/>
              <a:t> </a:t>
            </a:r>
            <a:r>
              <a:rPr lang="en-AU" altLang="it-IT" sz="2000" dirty="0" err="1"/>
              <a:t>della</a:t>
            </a:r>
            <a:r>
              <a:rPr lang="en-AU" altLang="it-IT" sz="2000" dirty="0"/>
              <a:t> vita. </a:t>
            </a:r>
            <a:r>
              <a:rPr lang="en-AU" altLang="it-IT" sz="2000" dirty="0" err="1"/>
              <a:t>Insieme</a:t>
            </a:r>
            <a:r>
              <a:rPr lang="en-AU" altLang="it-IT" sz="2000" dirty="0"/>
              <a:t> alle </a:t>
            </a:r>
            <a:r>
              <a:rPr lang="en-AU" altLang="it-IT" sz="2000" dirty="0" err="1"/>
              <a:t>altre</a:t>
            </a:r>
            <a:r>
              <a:rPr lang="en-AU" altLang="it-IT" sz="2000" dirty="0"/>
              <a:t> </a:t>
            </a:r>
            <a:r>
              <a:rPr lang="en-AU" altLang="it-IT" sz="2000" dirty="0" err="1"/>
              <a:t>Scienze</a:t>
            </a:r>
            <a:r>
              <a:rPr lang="en-AU" altLang="it-IT" sz="2000" dirty="0"/>
              <a:t> </a:t>
            </a:r>
            <a:r>
              <a:rPr lang="en-AU" altLang="it-IT" sz="2000" dirty="0" err="1"/>
              <a:t>Umane</a:t>
            </a:r>
            <a:r>
              <a:rPr lang="en-AU" altLang="it-IT" sz="2000" dirty="0"/>
              <a:t> </a:t>
            </a:r>
            <a:r>
              <a:rPr lang="en-AU" altLang="it-IT" sz="2000" dirty="0" err="1"/>
              <a:t>si</a:t>
            </a:r>
            <a:r>
              <a:rPr lang="en-AU" altLang="it-IT" sz="2000" dirty="0"/>
              <a:t> </a:t>
            </a:r>
            <a:r>
              <a:rPr lang="en-AU" altLang="it-IT" sz="2000" dirty="0" err="1"/>
              <a:t>rivolge</a:t>
            </a:r>
            <a:r>
              <a:rPr lang="en-AU" altLang="it-IT" sz="2000" dirty="0"/>
              <a:t> </a:t>
            </a:r>
            <a:r>
              <a:rPr lang="en-AU" altLang="it-IT" sz="2000" dirty="0" err="1"/>
              <a:t>dunque</a:t>
            </a:r>
            <a:r>
              <a:rPr lang="en-AU" altLang="it-IT" sz="2000" dirty="0"/>
              <a:t> ai </a:t>
            </a:r>
            <a:r>
              <a:rPr lang="en-AU" altLang="it-IT" sz="2000" dirty="0" err="1"/>
              <a:t>contesti</a:t>
            </a:r>
            <a:r>
              <a:rPr lang="en-AU" altLang="it-IT" sz="2000" dirty="0"/>
              <a:t> </a:t>
            </a:r>
            <a:r>
              <a:rPr lang="en-AU" altLang="it-IT" sz="2000" dirty="0" err="1"/>
              <a:t>formali</a:t>
            </a:r>
            <a:r>
              <a:rPr lang="en-AU" altLang="it-IT" sz="2000" dirty="0"/>
              <a:t>, non-</a:t>
            </a:r>
            <a:r>
              <a:rPr lang="en-AU" altLang="it-IT" sz="2000" dirty="0" err="1"/>
              <a:t>formali</a:t>
            </a:r>
            <a:r>
              <a:rPr lang="en-AU" altLang="it-IT" sz="2000" dirty="0"/>
              <a:t> e </a:t>
            </a:r>
            <a:r>
              <a:rPr lang="en-AU" altLang="it-IT" sz="2000" dirty="0" err="1"/>
              <a:t>informali</a:t>
            </a:r>
            <a:r>
              <a:rPr lang="en-AU" altLang="it-IT" sz="2000" dirty="0"/>
              <a:t> dove </a:t>
            </a:r>
            <a:r>
              <a:rPr lang="en-AU" altLang="it-IT" sz="2000" dirty="0" err="1"/>
              <a:t>avviene</a:t>
            </a:r>
            <a:r>
              <a:rPr lang="en-AU" altLang="it-IT" sz="2000" dirty="0"/>
              <a:t> il </a:t>
            </a:r>
            <a:r>
              <a:rPr lang="en-AU" altLang="it-IT" sz="2000" dirty="0" err="1"/>
              <a:t>processo</a:t>
            </a:r>
            <a:r>
              <a:rPr lang="en-AU" altLang="it-IT" sz="2000" dirty="0"/>
              <a:t> di "</a:t>
            </a:r>
            <a:r>
              <a:rPr lang="en-AU" altLang="it-IT" sz="2000" dirty="0" err="1"/>
              <a:t>trasformatività</a:t>
            </a:r>
            <a:r>
              <a:rPr lang="en-AU" altLang="it-IT" sz="2000" dirty="0"/>
              <a:t>" proprio </a:t>
            </a:r>
            <a:r>
              <a:rPr lang="en-AU" altLang="it-IT" sz="2000" dirty="0" err="1"/>
              <a:t>della</a:t>
            </a:r>
            <a:r>
              <a:rPr lang="en-AU" altLang="it-IT" sz="2000" dirty="0"/>
              <a:t> </a:t>
            </a:r>
            <a:r>
              <a:rPr lang="en-AU" altLang="it-IT" sz="2000" dirty="0" err="1"/>
              <a:t>pedagogia</a:t>
            </a:r>
            <a:r>
              <a:rPr lang="en-AU" altLang="it-IT" sz="2000" dirty="0"/>
              <a:t> </a:t>
            </a:r>
            <a:r>
              <a:rPr lang="en-AU" altLang="it-IT" sz="2000" dirty="0" err="1"/>
              <a:t>stessa</a:t>
            </a:r>
            <a:r>
              <a:rPr lang="en-AU" altLang="it-IT" sz="2000" dirty="0"/>
              <a:t>.</a:t>
            </a:r>
          </a:p>
        </p:txBody>
      </p:sp>
      <p:sp>
        <p:nvSpPr>
          <p:cNvPr id="10244" name="Text Box 4">
            <a:extLst>
              <a:ext uri="{FF2B5EF4-FFF2-40B4-BE49-F238E27FC236}">
                <a16:creationId xmlns:a16="http://schemas.microsoft.com/office/drawing/2014/main" id="{64CCED73-9437-4187-1197-B0966695C04C}"/>
              </a:ext>
            </a:extLst>
          </p:cNvPr>
          <p:cNvSpPr txBox="1">
            <a:spLocks noChangeArrowheads="1"/>
          </p:cNvSpPr>
          <p:nvPr/>
        </p:nvSpPr>
        <p:spPr bwMode="auto">
          <a:xfrm>
            <a:off x="251520" y="5505834"/>
            <a:ext cx="39989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a:t>
            </a:r>
            <a:r>
              <a:rPr lang="en-AU" altLang="it-IT" sz="1600" dirty="0">
                <a:hlinkClick r:id="rId10"/>
              </a:rPr>
              <a:t>https://pl.wikipedia.org/wiki/Pedagogika</a:t>
            </a:r>
            <a:endParaRPr lang="pl-PL" altLang="it-IT" sz="1600" dirty="0"/>
          </a:p>
          <a:p>
            <a:pPr algn="l"/>
            <a:r>
              <a:rPr lang="pl-PL" altLang="it-IT" sz="1600" dirty="0"/>
              <a:t>[2] </a:t>
            </a:r>
            <a:r>
              <a:rPr lang="en-AU" altLang="it-IT" sz="1600" dirty="0">
                <a:hlinkClick r:id="rId11"/>
              </a:rPr>
              <a:t>https://it.wikipedia.org/wiki/Pedagogia</a:t>
            </a:r>
            <a:endParaRPr lang="pl-PL" altLang="it-IT" sz="1600" dirty="0"/>
          </a:p>
          <a:p>
            <a:pPr algn="l"/>
            <a:r>
              <a:rPr lang="pl-PL" altLang="it-IT" sz="1600" dirty="0"/>
              <a:t>[3] </a:t>
            </a:r>
            <a:r>
              <a:rPr lang="en-AU" altLang="it-IT" sz="1600" dirty="0"/>
              <a:t>http://dizio.org/it/pedagogia</a:t>
            </a:r>
          </a:p>
          <a:p>
            <a:pPr algn="l"/>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65177B-DAEE-1D23-A456-3830946E4295}"/>
              </a:ext>
            </a:extLst>
          </p:cNvPr>
          <p:cNvSpPr>
            <a:spLocks noGrp="1" noChangeArrowheads="1"/>
          </p:cNvSpPr>
          <p:nvPr>
            <p:ph type="title"/>
          </p:nvPr>
        </p:nvSpPr>
        <p:spPr>
          <a:xfrm>
            <a:off x="468313" y="333375"/>
            <a:ext cx="8229600" cy="1143000"/>
          </a:xfrm>
        </p:spPr>
        <p:txBody>
          <a:bodyPr/>
          <a:lstStyle/>
          <a:p>
            <a:r>
              <a:rPr lang="pl-PL" altLang="it-IT" sz="3200"/>
              <a:t>MOSEM (C) – Minds-on Experiments of Superconductivity and Electromagnetism</a:t>
            </a:r>
            <a:endParaRPr lang="en-AU" altLang="it-IT" sz="3200"/>
          </a:p>
        </p:txBody>
      </p:sp>
      <p:sp>
        <p:nvSpPr>
          <p:cNvPr id="86019" name="Text Box 3">
            <a:extLst>
              <a:ext uri="{FF2B5EF4-FFF2-40B4-BE49-F238E27FC236}">
                <a16:creationId xmlns:a16="http://schemas.microsoft.com/office/drawing/2014/main" id="{230322C9-5B35-991E-DC8F-CD48DDDA49DC}"/>
              </a:ext>
            </a:extLst>
          </p:cNvPr>
          <p:cNvSpPr txBox="1">
            <a:spLocks noChangeArrowheads="1"/>
          </p:cNvSpPr>
          <p:nvPr/>
        </p:nvSpPr>
        <p:spPr bwMode="auto">
          <a:xfrm>
            <a:off x="158750" y="5857875"/>
            <a:ext cx="438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MOSEM – kick-off meeting, Toruń, I 2008</a:t>
            </a:r>
            <a:endParaRPr lang="en-AU" altLang="it-IT"/>
          </a:p>
        </p:txBody>
      </p:sp>
      <p:pic>
        <p:nvPicPr>
          <p:cNvPr id="86020" name="Picture 4">
            <a:extLst>
              <a:ext uri="{FF2B5EF4-FFF2-40B4-BE49-F238E27FC236}">
                <a16:creationId xmlns:a16="http://schemas.microsoft.com/office/drawing/2014/main" id="{7F78CB96-7D22-6AC4-7CC5-EF69FBE76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4356100" cy="3268662"/>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a:extLst>
              <a:ext uri="{FF2B5EF4-FFF2-40B4-BE49-F238E27FC236}">
                <a16:creationId xmlns:a16="http://schemas.microsoft.com/office/drawing/2014/main" id="{A45ECA46-2AA0-9375-E471-B1D3F715B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893888"/>
            <a:ext cx="3455987"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Text Box 6">
            <a:extLst>
              <a:ext uri="{FF2B5EF4-FFF2-40B4-BE49-F238E27FC236}">
                <a16:creationId xmlns:a16="http://schemas.microsoft.com/office/drawing/2014/main" id="{0B7F9BBE-1296-049E-9F50-3257DDADC30C}"/>
              </a:ext>
            </a:extLst>
          </p:cNvPr>
          <p:cNvSpPr txBox="1">
            <a:spLocks noChangeArrowheads="1"/>
          </p:cNvSpPr>
          <p:nvPr/>
        </p:nvSpPr>
        <p:spPr bwMode="auto">
          <a:xfrm>
            <a:off x="4067175" y="5373688"/>
            <a:ext cx="4972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Zestawy do doświadczeń z elektromagnetyzmu</a:t>
            </a:r>
          </a:p>
          <a:p>
            <a:r>
              <a:rPr lang="pl-PL" altLang="it-IT"/>
              <a:t>(C) ZDF UMK 2009</a:t>
            </a:r>
            <a:endParaRPr lang="en-AU" alt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CAF6CE8-0699-89F5-5D3B-3183FA12F7DA}"/>
              </a:ext>
            </a:extLst>
          </p:cNvPr>
          <p:cNvSpPr>
            <a:spLocks noGrp="1" noChangeArrowheads="1"/>
          </p:cNvSpPr>
          <p:nvPr>
            <p:ph type="title"/>
          </p:nvPr>
        </p:nvSpPr>
        <p:spPr>
          <a:xfrm>
            <a:off x="468313" y="0"/>
            <a:ext cx="8229600" cy="1143000"/>
          </a:xfrm>
        </p:spPr>
        <p:txBody>
          <a:bodyPr/>
          <a:lstStyle/>
          <a:p>
            <a:r>
              <a:rPr lang="pl-PL" altLang="it-IT" sz="3600"/>
              <a:t>Maria Montessori (1870-1952)</a:t>
            </a:r>
            <a:endParaRPr lang="en-AU" altLang="it-IT" sz="3600"/>
          </a:p>
        </p:txBody>
      </p:sp>
      <p:sp>
        <p:nvSpPr>
          <p:cNvPr id="89091" name="Rectangle 3">
            <a:extLst>
              <a:ext uri="{FF2B5EF4-FFF2-40B4-BE49-F238E27FC236}">
                <a16:creationId xmlns:a16="http://schemas.microsoft.com/office/drawing/2014/main" id="{F00C30B7-FFA7-FA69-53A9-62411B21BB4A}"/>
              </a:ext>
            </a:extLst>
          </p:cNvPr>
          <p:cNvSpPr>
            <a:spLocks noGrp="1" noChangeArrowheads="1"/>
          </p:cNvSpPr>
          <p:nvPr>
            <p:ph type="body" idx="1"/>
          </p:nvPr>
        </p:nvSpPr>
        <p:spPr>
          <a:xfrm>
            <a:off x="395288" y="884238"/>
            <a:ext cx="8748712" cy="5568950"/>
          </a:xfrm>
        </p:spPr>
        <p:txBody>
          <a:bodyPr/>
          <a:lstStyle/>
          <a:p>
            <a:pPr>
              <a:lnSpc>
                <a:spcPct val="80000"/>
              </a:lnSpc>
            </a:pPr>
            <a:r>
              <a:rPr lang="pl-PL" altLang="it-IT" sz="1800"/>
              <a:t>Absolwentka akademii medycznej, która jednakże nie otrzymała prawa wykonywania zawodu lekarza</a:t>
            </a:r>
          </a:p>
          <a:p>
            <a:pPr>
              <a:lnSpc>
                <a:spcPct val="80000"/>
              </a:lnSpc>
            </a:pPr>
            <a:r>
              <a:rPr lang="pl-PL" altLang="it-IT" sz="1800"/>
              <a:t>W polskim piśmiennictwie pedagogicznym pojawiały się fragmentaryczne i niejednokrotnie sprzeczne oceny dokonań MM, bez odnośników do źródeł.</a:t>
            </a:r>
          </a:p>
          <a:p>
            <a:pPr>
              <a:lnSpc>
                <a:spcPct val="80000"/>
              </a:lnSpc>
            </a:pPr>
            <a:r>
              <a:rPr lang="pl-PL" altLang="it-IT" sz="1800"/>
              <a:t>„Nie przeszkadza to w renesansie jej koncepcji pedagogicznej w wielu krajach Europy i świata, gdzie rozmaite stowarzyszenia ...” [powołują się na MM]</a:t>
            </a:r>
          </a:p>
          <a:p>
            <a:pPr>
              <a:lnSpc>
                <a:spcPct val="80000"/>
              </a:lnSpc>
            </a:pPr>
            <a:r>
              <a:rPr lang="pl-PL" altLang="it-IT" sz="1800"/>
              <a:t>„Na podstawie analiz dokonań można ją zaliczyć do pedagogiki </a:t>
            </a:r>
            <a:r>
              <a:rPr lang="en-US" altLang="it-IT" sz="1800"/>
              <a:t>«</a:t>
            </a:r>
            <a:r>
              <a:rPr lang="pl-PL" altLang="it-IT" sz="1800"/>
              <a:t>wychodzącej od dziecka</a:t>
            </a:r>
            <a:r>
              <a:rPr lang="en-US" altLang="it-IT" sz="1800"/>
              <a:t>»</a:t>
            </a:r>
            <a:r>
              <a:rPr lang="pl-PL" altLang="it-IT" sz="1800"/>
              <a:t>, indywidualizmu pedagogicznego, pedagogii eksperymentalnej, społecznej, kultury i pedagogiki religijnej” [tego rodzaju prace napisała]</a:t>
            </a:r>
          </a:p>
          <a:p>
            <a:pPr>
              <a:lnSpc>
                <a:spcPct val="80000"/>
              </a:lnSpc>
            </a:pPr>
            <a:r>
              <a:rPr lang="pl-PL" altLang="it-IT" sz="1800"/>
              <a:t>„znane dziś pomoce Montessori” [1]</a:t>
            </a:r>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r>
              <a:rPr lang="pl-PL" altLang="it-IT" sz="1800" b="1"/>
              <a:t>„Kochać dziecko – to znaczy służyć mu jak dalece to możliwe” </a:t>
            </a:r>
            <a:r>
              <a:rPr lang="pl-PL" altLang="it-IT" sz="1800"/>
              <a:t>(s. 333)</a:t>
            </a:r>
            <a:endParaRPr lang="en-AU" altLang="it-IT" sz="1800"/>
          </a:p>
        </p:txBody>
      </p:sp>
      <p:sp>
        <p:nvSpPr>
          <p:cNvPr id="89092" name="Text Box 4">
            <a:extLst>
              <a:ext uri="{FF2B5EF4-FFF2-40B4-BE49-F238E27FC236}">
                <a16:creationId xmlns:a16="http://schemas.microsoft.com/office/drawing/2014/main" id="{F3A8FD5E-CAA6-4001-D48F-E0985A9C3DEC}"/>
              </a:ext>
            </a:extLst>
          </p:cNvPr>
          <p:cNvSpPr txBox="1">
            <a:spLocks noChangeArrowheads="1"/>
          </p:cNvSpPr>
          <p:nvPr/>
        </p:nvSpPr>
        <p:spPr bwMode="auto">
          <a:xfrm>
            <a:off x="0" y="6308725"/>
            <a:ext cx="9182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[1] Ryszard Kuchta</a:t>
            </a:r>
            <a:r>
              <a:rPr lang="pl-PL" altLang="it-IT" sz="1600" i="1"/>
              <a:t>, Pedagogika Marii Montessori</a:t>
            </a:r>
            <a:r>
              <a:rPr lang="pl-PL" altLang="it-IT" sz="1600"/>
              <a:t>, w: Pedagogika, </a:t>
            </a:r>
            <a:r>
              <a:rPr lang="pl-PL" altLang="it-IT" sz="1600" i="1"/>
              <a:t>op cit.</a:t>
            </a:r>
          </a:p>
          <a:p>
            <a:pPr algn="just"/>
            <a:r>
              <a:rPr lang="pl-PL" altLang="it-IT" sz="1600"/>
              <a:t>[2] J. Kruk, w: </a:t>
            </a:r>
            <a:r>
              <a:rPr lang="pl-PL" altLang="it-IT" sz="1600" i="1"/>
              <a:t>Idee i realizacje dydaktyki interaktywnej</a:t>
            </a:r>
            <a:r>
              <a:rPr lang="pl-PL" altLang="it-IT" sz="1600"/>
              <a:t>, G. Karwasz, J. Kruk, Wyd. Nauk. UMK, 2012</a:t>
            </a:r>
            <a:endParaRPr lang="en-AU" altLang="it-IT" sz="1600"/>
          </a:p>
        </p:txBody>
      </p:sp>
      <p:pic>
        <p:nvPicPr>
          <p:cNvPr id="89093" name="Picture 5">
            <a:extLst>
              <a:ext uri="{FF2B5EF4-FFF2-40B4-BE49-F238E27FC236}">
                <a16:creationId xmlns:a16="http://schemas.microsoft.com/office/drawing/2014/main" id="{FBD6257B-23A4-F7F2-CE80-2E18D1859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467100"/>
            <a:ext cx="2952750"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6">
            <a:extLst>
              <a:ext uri="{FF2B5EF4-FFF2-40B4-BE49-F238E27FC236}">
                <a16:creationId xmlns:a16="http://schemas.microsoft.com/office/drawing/2014/main" id="{E1A4342D-89CE-358F-20B7-A39676206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3479800"/>
            <a:ext cx="2952750"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Text Box 7">
            <a:extLst>
              <a:ext uri="{FF2B5EF4-FFF2-40B4-BE49-F238E27FC236}">
                <a16:creationId xmlns:a16="http://schemas.microsoft.com/office/drawing/2014/main" id="{89D1712B-629F-E78A-ACD8-9A534CED8240}"/>
              </a:ext>
            </a:extLst>
          </p:cNvPr>
          <p:cNvSpPr txBox="1">
            <a:spLocks noChangeArrowheads="1"/>
          </p:cNvSpPr>
          <p:nvPr/>
        </p:nvSpPr>
        <p:spPr bwMode="auto">
          <a:xfrm>
            <a:off x="7072313" y="517683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Foto J. Kruk [2]</a:t>
            </a:r>
            <a:endParaRPr lang="en-AU" alt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052CB2B-6964-0E8E-C546-A67AC64ECEBE}"/>
              </a:ext>
            </a:extLst>
          </p:cNvPr>
          <p:cNvSpPr>
            <a:spLocks noGrp="1" noChangeArrowheads="1"/>
          </p:cNvSpPr>
          <p:nvPr>
            <p:ph type="title"/>
          </p:nvPr>
        </p:nvSpPr>
        <p:spPr>
          <a:xfrm>
            <a:off x="468313" y="0"/>
            <a:ext cx="8229600" cy="1143000"/>
          </a:xfrm>
        </p:spPr>
        <p:txBody>
          <a:bodyPr/>
          <a:lstStyle/>
          <a:p>
            <a:r>
              <a:rPr lang="pl-PL" altLang="it-IT" sz="3600"/>
              <a:t>Montessori: „Wychować dla wolności” </a:t>
            </a:r>
            <a:endParaRPr lang="en-AU" altLang="it-IT" sz="3600"/>
          </a:p>
        </p:txBody>
      </p:sp>
      <p:sp>
        <p:nvSpPr>
          <p:cNvPr id="88067" name="Rectangle 3">
            <a:extLst>
              <a:ext uri="{FF2B5EF4-FFF2-40B4-BE49-F238E27FC236}">
                <a16:creationId xmlns:a16="http://schemas.microsoft.com/office/drawing/2014/main" id="{48622433-CC4E-1CDF-F8AE-8084EB3F1E93}"/>
              </a:ext>
            </a:extLst>
          </p:cNvPr>
          <p:cNvSpPr>
            <a:spLocks noGrp="1" noChangeArrowheads="1"/>
          </p:cNvSpPr>
          <p:nvPr>
            <p:ph type="body" idx="1"/>
          </p:nvPr>
        </p:nvSpPr>
        <p:spPr>
          <a:xfrm>
            <a:off x="0" y="836613"/>
            <a:ext cx="9144000" cy="6913562"/>
          </a:xfrm>
        </p:spPr>
        <p:txBody>
          <a:bodyPr/>
          <a:lstStyle/>
          <a:p>
            <a:pPr>
              <a:lnSpc>
                <a:spcPct val="90000"/>
              </a:lnSpc>
            </a:pPr>
            <a:r>
              <a:rPr lang="pl-PL" altLang="it-IT" sz="1700"/>
              <a:t>„Nie można cieszyć się wolnością, jeśli nie posiada się niezależności; tak więc, dla uzyskania niezależności, przejawy aktywne wolności osobistej muszą być stymulowane od najwcześniejszego dzieciństwa. Od momentu </a:t>
            </a:r>
            <a:r>
              <a:rPr lang="pl-PL" altLang="it-IT" sz="1700" i="1"/>
              <a:t>di svezzamento</a:t>
            </a:r>
            <a:r>
              <a:rPr lang="pl-PL" altLang="it-IT" sz="1700"/>
              <a:t> [zaprzestania karmienia piersią], dzieci ruszają w długą i pełną ryzyka drogę ku niezależności.  [...]</a:t>
            </a:r>
          </a:p>
          <a:p>
            <a:pPr>
              <a:lnSpc>
                <a:spcPct val="90000"/>
              </a:lnSpc>
            </a:pPr>
            <a:r>
              <a:rPr lang="pl-PL" altLang="it-IT" sz="1700"/>
              <a:t>Jednakże, w wieku trzech lat, dziecko powinno być faktycznie w dużej mierze niezależne  i wolne [</a:t>
            </a:r>
            <a:r>
              <a:rPr lang="pl-PL" altLang="it-IT" sz="1700" i="1"/>
              <a:t>libero</a:t>
            </a:r>
            <a:r>
              <a:rPr lang="pl-PL" altLang="it-IT" sz="1700"/>
              <a:t>]. (s. 31-32)</a:t>
            </a:r>
          </a:p>
          <a:p>
            <a:pPr>
              <a:lnSpc>
                <a:spcPct val="90000"/>
              </a:lnSpc>
            </a:pPr>
            <a:r>
              <a:rPr lang="pl-PL" altLang="it-IT" sz="1700"/>
              <a:t>[Matka karmiąc dziecko łyżeczką] obraża w ten sposób </a:t>
            </a:r>
            <a:r>
              <a:rPr lang="pl-PL" altLang="it-IT" sz="1700" u="sng"/>
              <a:t>godność osobową</a:t>
            </a:r>
            <a:r>
              <a:rPr lang="pl-PL" altLang="it-IT" sz="1700"/>
              <a:t> swojego dziecka, traktując je jak kukłę, gdy natomiast jest to </a:t>
            </a:r>
            <a:r>
              <a:rPr lang="pl-PL" altLang="it-IT" sz="1700" u="sng"/>
              <a:t>człowiek</a:t>
            </a:r>
            <a:r>
              <a:rPr lang="pl-PL" altLang="it-IT" sz="1700"/>
              <a:t>, którego natura powierzyła jej w opiekę. </a:t>
            </a:r>
          </a:p>
          <a:p>
            <a:pPr>
              <a:lnSpc>
                <a:spcPct val="90000"/>
              </a:lnSpc>
            </a:pPr>
            <a:r>
              <a:rPr lang="pl-PL" altLang="it-IT" sz="1700"/>
              <a:t>„Byłoby błędem chcieć prowadzić, przed sprawdzeniem, umiejętności dzieci według ich wieku, i wyłączyć niektóre z nich, ponieważ przypuszcza się, że nie są w stanie dać żadnej pomocy.” </a:t>
            </a:r>
          </a:p>
          <a:p>
            <a:pPr>
              <a:lnSpc>
                <a:spcPct val="90000"/>
              </a:lnSpc>
            </a:pPr>
            <a:endParaRPr lang="pl-PL" altLang="it-IT" sz="1700"/>
          </a:p>
          <a:p>
            <a:pPr>
              <a:lnSpc>
                <a:spcPct val="90000"/>
              </a:lnSpc>
            </a:pPr>
            <a:endParaRPr lang="pl-PL" altLang="it-IT" sz="1700"/>
          </a:p>
          <a:p>
            <a:pPr>
              <a:lnSpc>
                <a:spcPct val="90000"/>
              </a:lnSpc>
            </a:pPr>
            <a:endParaRPr lang="pl-PL" altLang="it-IT" sz="1700"/>
          </a:p>
          <a:p>
            <a:pPr>
              <a:lnSpc>
                <a:spcPct val="90000"/>
              </a:lnSpc>
            </a:pPr>
            <a:endParaRPr lang="pl-PL" altLang="it-IT" sz="1700"/>
          </a:p>
          <a:p>
            <a:pPr>
              <a:lnSpc>
                <a:spcPct val="90000"/>
              </a:lnSpc>
            </a:pPr>
            <a:endParaRPr lang="pl-PL" altLang="it-IT" sz="1700"/>
          </a:p>
          <a:p>
            <a:pPr>
              <a:lnSpc>
                <a:spcPct val="90000"/>
              </a:lnSpc>
            </a:pPr>
            <a:endParaRPr lang="pl-PL" altLang="it-IT" sz="1700"/>
          </a:p>
          <a:p>
            <a:pPr>
              <a:lnSpc>
                <a:spcPct val="90000"/>
              </a:lnSpc>
            </a:pPr>
            <a:endParaRPr lang="pl-PL" altLang="it-IT" sz="1700"/>
          </a:p>
          <a:p>
            <a:pPr>
              <a:lnSpc>
                <a:spcPct val="90000"/>
              </a:lnSpc>
            </a:pPr>
            <a:r>
              <a:rPr lang="pl-PL" altLang="it-IT" sz="1700"/>
              <a:t>„Dzieci pracują samodzielnie, </a:t>
            </a:r>
            <a:r>
              <a:rPr lang="pl-PL" altLang="it-IT" sz="1700" i="1"/>
              <a:t>zdobywając</a:t>
            </a:r>
            <a:r>
              <a:rPr lang="pl-PL" altLang="it-IT" sz="1700"/>
              <a:t> w ten sposób zarówno umiejętność aktywnej dyscypliny, jak </a:t>
            </a:r>
            <a:r>
              <a:rPr lang="pl-PL" altLang="it-IT" sz="1700" i="1"/>
              <a:t>niezależność</a:t>
            </a:r>
            <a:r>
              <a:rPr lang="pl-PL" altLang="it-IT" sz="1700"/>
              <a:t> w życiu praktycznym i </a:t>
            </a:r>
            <a:r>
              <a:rPr lang="pl-PL" altLang="it-IT" sz="1700" i="1"/>
              <a:t>stopniowo rozwijając inteligencję</a:t>
            </a:r>
            <a:r>
              <a:rPr lang="pl-PL" altLang="it-IT" sz="1700"/>
              <a:t>. 144</a:t>
            </a:r>
          </a:p>
        </p:txBody>
      </p:sp>
      <p:sp>
        <p:nvSpPr>
          <p:cNvPr id="88068" name="Text Box 4">
            <a:extLst>
              <a:ext uri="{FF2B5EF4-FFF2-40B4-BE49-F238E27FC236}">
                <a16:creationId xmlns:a16="http://schemas.microsoft.com/office/drawing/2014/main" id="{8B7AE277-B57C-EC5A-DC55-BA5164F73A05}"/>
              </a:ext>
            </a:extLst>
          </p:cNvPr>
          <p:cNvSpPr txBox="1">
            <a:spLocks noChangeArrowheads="1"/>
          </p:cNvSpPr>
          <p:nvPr/>
        </p:nvSpPr>
        <p:spPr bwMode="auto">
          <a:xfrm>
            <a:off x="123825" y="6384925"/>
            <a:ext cx="7424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Maria Montessori, </a:t>
            </a:r>
            <a:r>
              <a:rPr lang="pl-PL" altLang="it-IT" sz="1600" i="1"/>
              <a:t>Educare alla liberta’,</a:t>
            </a:r>
            <a:r>
              <a:rPr lang="pl-PL" altLang="it-IT" sz="1600"/>
              <a:t> Oscar Mondadori, 2008</a:t>
            </a:r>
            <a:r>
              <a:rPr lang="pl-PL" altLang="it-IT" sz="1600" i="1"/>
              <a:t>, </a:t>
            </a:r>
            <a:r>
              <a:rPr lang="pl-PL" altLang="it-IT" sz="1600"/>
              <a:t>tłumaczenie GK</a:t>
            </a:r>
          </a:p>
        </p:txBody>
      </p:sp>
      <p:pic>
        <p:nvPicPr>
          <p:cNvPr id="88072" name="Picture 8">
            <a:extLst>
              <a:ext uri="{FF2B5EF4-FFF2-40B4-BE49-F238E27FC236}">
                <a16:creationId xmlns:a16="http://schemas.microsoft.com/office/drawing/2014/main" id="{71555E41-3441-4464-4E08-756F51962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686175"/>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3" name="Picture 9">
            <a:extLst>
              <a:ext uri="{FF2B5EF4-FFF2-40B4-BE49-F238E27FC236}">
                <a16:creationId xmlns:a16="http://schemas.microsoft.com/office/drawing/2014/main" id="{DBE6FAFE-6D43-BBF0-C7BA-1530F05FC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671888"/>
            <a:ext cx="2835275"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4" name="Text Box 10">
            <a:extLst>
              <a:ext uri="{FF2B5EF4-FFF2-40B4-BE49-F238E27FC236}">
                <a16:creationId xmlns:a16="http://schemas.microsoft.com/office/drawing/2014/main" id="{65F5FCCE-E6B8-D82E-DE31-F7BA0CD08924}"/>
              </a:ext>
            </a:extLst>
          </p:cNvPr>
          <p:cNvSpPr txBox="1">
            <a:spLocks noChangeArrowheads="1"/>
          </p:cNvSpPr>
          <p:nvPr/>
        </p:nvSpPr>
        <p:spPr bwMode="auto">
          <a:xfrm>
            <a:off x="250825" y="4100513"/>
            <a:ext cx="12811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Questacom,</a:t>
            </a:r>
          </a:p>
          <a:p>
            <a:pPr algn="l"/>
            <a:r>
              <a:rPr lang="pl-PL" altLang="it-IT" sz="1600"/>
              <a:t>Canberra,</a:t>
            </a:r>
          </a:p>
          <a:p>
            <a:pPr algn="l"/>
            <a:r>
              <a:rPr lang="pl-PL" altLang="it-IT" sz="1600"/>
              <a:t>Foto MK</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blinds(horizontal)">
                                      <p:cBhvr>
                                        <p:cTn id="12" dur="500"/>
                                        <p:tgtEl>
                                          <p:spTgt spid="88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blinds(horizontal)">
                                      <p:cBhvr>
                                        <p:cTn id="17" dur="500"/>
                                        <p:tgtEl>
                                          <p:spTgt spid="880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blinds(horizontal)">
                                      <p:cBhvr>
                                        <p:cTn id="22" dur="500"/>
                                        <p:tgtEl>
                                          <p:spTgt spid="880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8067">
                                            <p:txEl>
                                              <p:pRg st="11" end="11"/>
                                            </p:txEl>
                                          </p:spTgt>
                                        </p:tgtEl>
                                        <p:attrNameLst>
                                          <p:attrName>style.visibility</p:attrName>
                                        </p:attrNameLst>
                                      </p:cBhvr>
                                      <p:to>
                                        <p:strVal val="visible"/>
                                      </p:to>
                                    </p:set>
                                    <p:animEffect transition="in" filter="blinds(horizontal)">
                                      <p:cBhvr>
                                        <p:cTn id="27" dur="500"/>
                                        <p:tgtEl>
                                          <p:spTgt spid="88067">
                                            <p:txEl>
                                              <p:pRg st="11" end="1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88072"/>
                                        </p:tgtEl>
                                        <p:attrNameLst>
                                          <p:attrName>style.visibility</p:attrName>
                                        </p:attrNameLst>
                                      </p:cBhvr>
                                      <p:to>
                                        <p:strVal val="visible"/>
                                      </p:to>
                                    </p:set>
                                    <p:anim calcmode="lin" valueType="num">
                                      <p:cBhvr>
                                        <p:cTn id="32" dur="500" fill="hold"/>
                                        <p:tgtEl>
                                          <p:spTgt spid="88072"/>
                                        </p:tgtEl>
                                        <p:attrNameLst>
                                          <p:attrName>ppt_w</p:attrName>
                                        </p:attrNameLst>
                                      </p:cBhvr>
                                      <p:tavLst>
                                        <p:tav tm="0">
                                          <p:val>
                                            <p:fltVal val="0"/>
                                          </p:val>
                                        </p:tav>
                                        <p:tav tm="100000">
                                          <p:val>
                                            <p:strVal val="#ppt_w"/>
                                          </p:val>
                                        </p:tav>
                                      </p:tavLst>
                                    </p:anim>
                                    <p:anim calcmode="lin" valueType="num">
                                      <p:cBhvr>
                                        <p:cTn id="33" dur="500" fill="hold"/>
                                        <p:tgtEl>
                                          <p:spTgt spid="88072"/>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88073"/>
                                        </p:tgtEl>
                                        <p:attrNameLst>
                                          <p:attrName>style.visibility</p:attrName>
                                        </p:attrNameLst>
                                      </p:cBhvr>
                                      <p:to>
                                        <p:strVal val="visible"/>
                                      </p:to>
                                    </p:set>
                                    <p:anim calcmode="lin" valueType="num">
                                      <p:cBhvr>
                                        <p:cTn id="38" dur="500" fill="hold"/>
                                        <p:tgtEl>
                                          <p:spTgt spid="88073"/>
                                        </p:tgtEl>
                                        <p:attrNameLst>
                                          <p:attrName>ppt_w</p:attrName>
                                        </p:attrNameLst>
                                      </p:cBhvr>
                                      <p:tavLst>
                                        <p:tav tm="0">
                                          <p:val>
                                            <p:fltVal val="0"/>
                                          </p:val>
                                        </p:tav>
                                        <p:tav tm="100000">
                                          <p:val>
                                            <p:strVal val="#ppt_w"/>
                                          </p:val>
                                        </p:tav>
                                      </p:tavLst>
                                    </p:anim>
                                    <p:anim calcmode="lin" valueType="num">
                                      <p:cBhvr>
                                        <p:cTn id="39" dur="500" fill="hold"/>
                                        <p:tgtEl>
                                          <p:spTgt spid="880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A3E040A-FA34-BFE8-6210-429A33CE6209}"/>
              </a:ext>
            </a:extLst>
          </p:cNvPr>
          <p:cNvSpPr>
            <a:spLocks noGrp="1" noChangeArrowheads="1"/>
          </p:cNvSpPr>
          <p:nvPr>
            <p:ph type="title"/>
          </p:nvPr>
        </p:nvSpPr>
        <p:spPr>
          <a:xfrm>
            <a:off x="468313" y="0"/>
            <a:ext cx="8229600" cy="1143000"/>
          </a:xfrm>
        </p:spPr>
        <p:txBody>
          <a:bodyPr/>
          <a:lstStyle/>
          <a:p>
            <a:r>
              <a:rPr lang="pl-PL" altLang="it-IT" sz="3200"/>
              <a:t>Montessori: „Wychować dla wolności” (Educazione alla liberta’, 1909)</a:t>
            </a:r>
            <a:endParaRPr lang="en-AU" altLang="it-IT" sz="3200"/>
          </a:p>
        </p:txBody>
      </p:sp>
      <p:sp>
        <p:nvSpPr>
          <p:cNvPr id="90115" name="Rectangle 3">
            <a:extLst>
              <a:ext uri="{FF2B5EF4-FFF2-40B4-BE49-F238E27FC236}">
                <a16:creationId xmlns:a16="http://schemas.microsoft.com/office/drawing/2014/main" id="{D63A9F12-C998-E6E3-060A-1B5B32F2DEC0}"/>
              </a:ext>
            </a:extLst>
          </p:cNvPr>
          <p:cNvSpPr>
            <a:spLocks noGrp="1" noChangeArrowheads="1"/>
          </p:cNvSpPr>
          <p:nvPr>
            <p:ph type="body" idx="1"/>
          </p:nvPr>
        </p:nvSpPr>
        <p:spPr>
          <a:xfrm>
            <a:off x="0" y="1268413"/>
            <a:ext cx="9144000" cy="5589587"/>
          </a:xfrm>
        </p:spPr>
        <p:txBody>
          <a:bodyPr/>
          <a:lstStyle/>
          <a:p>
            <a:pPr>
              <a:lnSpc>
                <a:spcPct val="80000"/>
              </a:lnSpc>
            </a:pPr>
            <a:r>
              <a:rPr lang="pl-PL" altLang="it-IT" sz="2000"/>
              <a:t>„Trzeba uczyć wszystkiego, i wszystko trzeba łączyć z życiem; ale nie należy powstrzymywać, dyrygowaniem przez nas jedno po drugim, pracy dzieci, które nauczyły się już określonych działań i ich umiejscowienia w życiu. [...]</a:t>
            </a:r>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r>
              <a:rPr lang="pl-PL" altLang="it-IT" sz="2000"/>
              <a:t>„Tak więc dziecko, musi wiele różnych umiejętności, których nauczyło się doskonale, </a:t>
            </a:r>
            <a:r>
              <a:rPr lang="pl-PL" altLang="it-IT" sz="2000" u="sng"/>
              <a:t>używać i umiejscawiać</a:t>
            </a:r>
            <a:r>
              <a:rPr lang="pl-PL" altLang="it-IT" sz="2000"/>
              <a:t> w różnych momentach i sytuacjach życiowych. To ono decyduje: właściwe użycie jest zadaniem dla jego świadomości, ćwiczeniem jego odpowiedzialności.”   </a:t>
            </a:r>
          </a:p>
          <a:p>
            <a:pPr>
              <a:lnSpc>
                <a:spcPct val="80000"/>
              </a:lnSpc>
            </a:pPr>
            <a:endParaRPr lang="pl-PL" altLang="it-IT" sz="2000"/>
          </a:p>
          <a:p>
            <a:pPr>
              <a:lnSpc>
                <a:spcPct val="80000"/>
              </a:lnSpc>
            </a:pPr>
            <a:endParaRPr lang="pl-PL" altLang="it-IT" sz="2000" u="sng"/>
          </a:p>
        </p:txBody>
      </p:sp>
      <p:sp>
        <p:nvSpPr>
          <p:cNvPr id="90116" name="Text Box 4">
            <a:extLst>
              <a:ext uri="{FF2B5EF4-FFF2-40B4-BE49-F238E27FC236}">
                <a16:creationId xmlns:a16="http://schemas.microsoft.com/office/drawing/2014/main" id="{8C1693A9-32DF-B014-1DE4-9CC16C9D6819}"/>
              </a:ext>
            </a:extLst>
          </p:cNvPr>
          <p:cNvSpPr txBox="1">
            <a:spLocks noChangeArrowheads="1"/>
          </p:cNvSpPr>
          <p:nvPr/>
        </p:nvSpPr>
        <p:spPr bwMode="auto">
          <a:xfrm>
            <a:off x="38100" y="62706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endParaRPr lang="it-IT" altLang="it-IT" sz="1600"/>
          </a:p>
        </p:txBody>
      </p:sp>
      <p:sp>
        <p:nvSpPr>
          <p:cNvPr id="90119" name="Text Box 7">
            <a:extLst>
              <a:ext uri="{FF2B5EF4-FFF2-40B4-BE49-F238E27FC236}">
                <a16:creationId xmlns:a16="http://schemas.microsoft.com/office/drawing/2014/main" id="{E09E5C81-9289-6958-6ADE-49858E46C346}"/>
              </a:ext>
            </a:extLst>
          </p:cNvPr>
          <p:cNvSpPr txBox="1">
            <a:spLocks noChangeArrowheads="1"/>
          </p:cNvSpPr>
          <p:nvPr/>
        </p:nvSpPr>
        <p:spPr bwMode="auto">
          <a:xfrm>
            <a:off x="7092950" y="3381375"/>
            <a:ext cx="11318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La Villette,</a:t>
            </a:r>
          </a:p>
          <a:p>
            <a:pPr algn="l"/>
            <a:r>
              <a:rPr lang="pl-PL" altLang="it-IT" sz="1600"/>
              <a:t>Paris,</a:t>
            </a:r>
          </a:p>
          <a:p>
            <a:pPr algn="l"/>
            <a:r>
              <a:rPr lang="pl-PL" altLang="it-IT" sz="1600"/>
              <a:t>Foto MK</a:t>
            </a:r>
            <a:endParaRPr lang="en-AU" altLang="it-IT" sz="1600"/>
          </a:p>
        </p:txBody>
      </p:sp>
      <p:pic>
        <p:nvPicPr>
          <p:cNvPr id="90120" name="Picture 8">
            <a:extLst>
              <a:ext uri="{FF2B5EF4-FFF2-40B4-BE49-F238E27FC236}">
                <a16:creationId xmlns:a16="http://schemas.microsoft.com/office/drawing/2014/main" id="{DC392AF5-6868-A633-DBB5-4FD53A4E8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349500"/>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9">
            <a:extLst>
              <a:ext uri="{FF2B5EF4-FFF2-40B4-BE49-F238E27FC236}">
                <a16:creationId xmlns:a16="http://schemas.microsoft.com/office/drawing/2014/main" id="{72AE43F7-D7FE-82A4-FA44-C40C90570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349500"/>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 calcmode="lin" valueType="num">
                                      <p:cBhvr>
                                        <p:cTn id="7" dur="500" fill="hold"/>
                                        <p:tgtEl>
                                          <p:spTgt spid="90120"/>
                                        </p:tgtEl>
                                        <p:attrNameLst>
                                          <p:attrName>ppt_w</p:attrName>
                                        </p:attrNameLst>
                                      </p:cBhvr>
                                      <p:tavLst>
                                        <p:tav tm="0">
                                          <p:val>
                                            <p:fltVal val="0"/>
                                          </p:val>
                                        </p:tav>
                                        <p:tav tm="100000">
                                          <p:val>
                                            <p:strVal val="#ppt_w"/>
                                          </p:val>
                                        </p:tav>
                                      </p:tavLst>
                                    </p:anim>
                                    <p:anim calcmode="lin" valueType="num">
                                      <p:cBhvr>
                                        <p:cTn id="8" dur="500" fill="hold"/>
                                        <p:tgtEl>
                                          <p:spTgt spid="901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0121"/>
                                        </p:tgtEl>
                                        <p:attrNameLst>
                                          <p:attrName>style.visibility</p:attrName>
                                        </p:attrNameLst>
                                      </p:cBhvr>
                                      <p:to>
                                        <p:strVal val="visible"/>
                                      </p:to>
                                    </p:set>
                                    <p:anim calcmode="lin" valueType="num">
                                      <p:cBhvr>
                                        <p:cTn id="13" dur="500" fill="hold"/>
                                        <p:tgtEl>
                                          <p:spTgt spid="90121"/>
                                        </p:tgtEl>
                                        <p:attrNameLst>
                                          <p:attrName>ppt_w</p:attrName>
                                        </p:attrNameLst>
                                      </p:cBhvr>
                                      <p:tavLst>
                                        <p:tav tm="0">
                                          <p:val>
                                            <p:fltVal val="0"/>
                                          </p:val>
                                        </p:tav>
                                        <p:tav tm="100000">
                                          <p:val>
                                            <p:strVal val="#ppt_w"/>
                                          </p:val>
                                        </p:tav>
                                      </p:tavLst>
                                    </p:anim>
                                    <p:anim calcmode="lin" valueType="num">
                                      <p:cBhvr>
                                        <p:cTn id="14" dur="500" fill="hold"/>
                                        <p:tgtEl>
                                          <p:spTgt spid="90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B274A49-0F72-E598-C659-0F711335BA99}"/>
              </a:ext>
            </a:extLst>
          </p:cNvPr>
          <p:cNvSpPr>
            <a:spLocks noGrp="1" noChangeArrowheads="1"/>
          </p:cNvSpPr>
          <p:nvPr>
            <p:ph type="title"/>
          </p:nvPr>
        </p:nvSpPr>
        <p:spPr>
          <a:xfrm>
            <a:off x="468313" y="-171450"/>
            <a:ext cx="8229600" cy="1143000"/>
          </a:xfrm>
        </p:spPr>
        <p:txBody>
          <a:bodyPr/>
          <a:lstStyle/>
          <a:p>
            <a:r>
              <a:rPr lang="pl-PL" altLang="it-IT" sz="3600"/>
              <a:t>Montessori: „Wychowanie dla wolności” </a:t>
            </a:r>
            <a:endParaRPr lang="en-AU" altLang="it-IT" sz="3600"/>
          </a:p>
        </p:txBody>
      </p:sp>
      <p:sp>
        <p:nvSpPr>
          <p:cNvPr id="91139" name="Rectangle 3">
            <a:extLst>
              <a:ext uri="{FF2B5EF4-FFF2-40B4-BE49-F238E27FC236}">
                <a16:creationId xmlns:a16="http://schemas.microsoft.com/office/drawing/2014/main" id="{28725E22-251F-4F33-14A1-5B4F1128F262}"/>
              </a:ext>
            </a:extLst>
          </p:cNvPr>
          <p:cNvSpPr>
            <a:spLocks noGrp="1" noChangeArrowheads="1"/>
          </p:cNvSpPr>
          <p:nvPr>
            <p:ph type="body" idx="1"/>
          </p:nvPr>
        </p:nvSpPr>
        <p:spPr>
          <a:xfrm>
            <a:off x="0" y="549275"/>
            <a:ext cx="9144000" cy="6696075"/>
          </a:xfrm>
        </p:spPr>
        <p:txBody>
          <a:bodyPr/>
          <a:lstStyle/>
          <a:p>
            <a:pPr>
              <a:lnSpc>
                <a:spcPct val="80000"/>
              </a:lnSpc>
              <a:buFontTx/>
              <a:buNone/>
            </a:pPr>
            <a:endParaRPr lang="pl-PL" altLang="it-IT" sz="1800"/>
          </a:p>
          <a:p>
            <a:pPr>
              <a:lnSpc>
                <a:spcPct val="80000"/>
              </a:lnSpc>
            </a:pPr>
            <a:r>
              <a:rPr lang="pl-PL" altLang="it-IT" sz="1800"/>
              <a:t>„</a:t>
            </a:r>
            <a:r>
              <a:rPr lang="pl-PL" altLang="it-IT" sz="1800" u="sng"/>
              <a:t>Intymna</a:t>
            </a:r>
            <a:r>
              <a:rPr lang="pl-PL" altLang="it-IT" sz="1800"/>
              <a:t> praca dziecka jest swego rodzaju wstydem odczuć i przejawia się jedynie, kiedy dorosły nie interweniuje ze swoimi dyrektywami, zrobionymi z weryfikacji, porad i ocen. Zostawmy dziecku wolność w używaniu swych umiejętności a ono wykaże się zdolne do wyższych osiągnięć, niż te, którymi aktualnie dysponuje. Zachowuje się ono ze skrupulatną pracowitością w umieszczeniu każdego działania na właściwym miejscu, tak jak mniejsze dziecko (może nawet w wieku 2,5 roku) ma wewnętrzny zegar mówiący, gdzie jest miejsce każdej rzeczy.” (s. 69)  </a:t>
            </a:r>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r>
              <a:rPr lang="pl-PL" altLang="it-IT" sz="1800"/>
              <a:t>„</a:t>
            </a:r>
            <a:r>
              <a:rPr lang="pl-PL" altLang="it-IT" sz="1800" b="1"/>
              <a:t>Mały odkrywca</a:t>
            </a:r>
            <a:r>
              <a:rPr lang="pl-PL" altLang="it-IT" sz="1800"/>
              <a:t> (s. 95) Jakikolwiek obiekt chcemy                                                 użyć w edukacji sensorycznej, przedstawia on z konieczności                       różnorodność wielu cech, jak waga, chropowatość, kolor, forma, rozmiar itd. Jak należy postępować aby seria uwidaczniała tylko jedną cechę obiektu? Należy tę cechę wyizolować. Trudność tę przezwycięża się za pomocą serii i stopniowania: należy przygotować obiekty identyczne, z wyjątkiem jednej ich cechy.”</a:t>
            </a:r>
            <a:r>
              <a:rPr lang="pl-PL" altLang="it-IT" sz="1700"/>
              <a:t> </a:t>
            </a:r>
            <a:r>
              <a:rPr lang="pl-PL" altLang="it-IT" sz="1600"/>
              <a:t>   </a:t>
            </a:r>
            <a:endParaRPr lang="pl-PL" altLang="it-IT" sz="1600" u="sng"/>
          </a:p>
        </p:txBody>
      </p:sp>
      <p:sp>
        <p:nvSpPr>
          <p:cNvPr id="91141" name="Text Box 5">
            <a:extLst>
              <a:ext uri="{FF2B5EF4-FFF2-40B4-BE49-F238E27FC236}">
                <a16:creationId xmlns:a16="http://schemas.microsoft.com/office/drawing/2014/main" id="{29F466A8-B34F-2F62-A9FB-953591037F3A}"/>
              </a:ext>
            </a:extLst>
          </p:cNvPr>
          <p:cNvSpPr txBox="1">
            <a:spLocks noChangeArrowheads="1"/>
          </p:cNvSpPr>
          <p:nvPr/>
        </p:nvSpPr>
        <p:spPr bwMode="auto">
          <a:xfrm>
            <a:off x="0" y="6408738"/>
            <a:ext cx="8893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sz="1600">
                <a:solidFill>
                  <a:srgbClr val="0033CC"/>
                </a:solidFill>
              </a:rPr>
              <a:t>G. Karwasz, </a:t>
            </a:r>
            <a:r>
              <a:rPr lang="pl-PL" altLang="it-IT" sz="1600" i="1">
                <a:solidFill>
                  <a:srgbClr val="0033CC"/>
                </a:solidFill>
              </a:rPr>
              <a:t>W czasie deszczu dzieci się nudzą</a:t>
            </a:r>
            <a:r>
              <a:rPr lang="pl-PL" altLang="it-IT" sz="1600">
                <a:solidFill>
                  <a:srgbClr val="0033CC"/>
                </a:solidFill>
              </a:rPr>
              <a:t>, Wystawa interaktywna, Sopot, Molo, 2004</a:t>
            </a:r>
            <a:endParaRPr lang="en-AU" altLang="it-IT" sz="1600">
              <a:solidFill>
                <a:srgbClr val="0033CC"/>
              </a:solidFill>
            </a:endParaRPr>
          </a:p>
        </p:txBody>
      </p:sp>
      <p:pic>
        <p:nvPicPr>
          <p:cNvPr id="91144" name="Picture 8">
            <a:extLst>
              <a:ext uri="{FF2B5EF4-FFF2-40B4-BE49-F238E27FC236}">
                <a16:creationId xmlns:a16="http://schemas.microsoft.com/office/drawing/2014/main" id="{3FAA5E0A-A0BA-177C-80D8-B1A34C00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2411413"/>
            <a:ext cx="2236787"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9">
            <a:extLst>
              <a:ext uri="{FF2B5EF4-FFF2-40B4-BE49-F238E27FC236}">
                <a16:creationId xmlns:a16="http://schemas.microsoft.com/office/drawing/2014/main" id="{A7A3E105-6426-8E74-9470-56F4AFCC4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97138"/>
            <a:ext cx="3024188"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6" name="Picture 10">
            <a:extLst>
              <a:ext uri="{FF2B5EF4-FFF2-40B4-BE49-F238E27FC236}">
                <a16:creationId xmlns:a16="http://schemas.microsoft.com/office/drawing/2014/main" id="{8C6F8F58-BDD7-AD1C-F575-0F09341BF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2489200"/>
            <a:ext cx="2998787"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Effect transition="in" filter="blinds(horizontal)">
                                      <p:cBhvr>
                                        <p:cTn id="7" dur="500"/>
                                        <p:tgtEl>
                                          <p:spTgt spid="911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39">
                                            <p:txEl>
                                              <p:pRg st="11" end="11"/>
                                            </p:txEl>
                                          </p:spTgt>
                                        </p:tgtEl>
                                        <p:attrNameLst>
                                          <p:attrName>style.visibility</p:attrName>
                                        </p:attrNameLst>
                                      </p:cBhvr>
                                      <p:to>
                                        <p:strVal val="visible"/>
                                      </p:to>
                                    </p:set>
                                    <p:animEffect transition="in" filter="blinds(horizontal)">
                                      <p:cBhvr>
                                        <p:cTn id="12" dur="500"/>
                                        <p:tgtEl>
                                          <p:spTgt spid="91139">
                                            <p:txEl>
                                              <p:pRg st="11" end="1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91144"/>
                                        </p:tgtEl>
                                        <p:attrNameLst>
                                          <p:attrName>style.visibility</p:attrName>
                                        </p:attrNameLst>
                                      </p:cBhvr>
                                      <p:to>
                                        <p:strVal val="visible"/>
                                      </p:to>
                                    </p:set>
                                    <p:anim calcmode="lin" valueType="num">
                                      <p:cBhvr>
                                        <p:cTn id="17" dur="500" fill="hold"/>
                                        <p:tgtEl>
                                          <p:spTgt spid="91144"/>
                                        </p:tgtEl>
                                        <p:attrNameLst>
                                          <p:attrName>ppt_w</p:attrName>
                                        </p:attrNameLst>
                                      </p:cBhvr>
                                      <p:tavLst>
                                        <p:tav tm="0">
                                          <p:val>
                                            <p:fltVal val="0"/>
                                          </p:val>
                                        </p:tav>
                                        <p:tav tm="100000">
                                          <p:val>
                                            <p:strVal val="#ppt_w"/>
                                          </p:val>
                                        </p:tav>
                                      </p:tavLst>
                                    </p:anim>
                                    <p:anim calcmode="lin" valueType="num">
                                      <p:cBhvr>
                                        <p:cTn id="18" dur="500" fill="hold"/>
                                        <p:tgtEl>
                                          <p:spTgt spid="9114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91146"/>
                                        </p:tgtEl>
                                        <p:attrNameLst>
                                          <p:attrName>style.visibility</p:attrName>
                                        </p:attrNameLst>
                                      </p:cBhvr>
                                      <p:to>
                                        <p:strVal val="visible"/>
                                      </p:to>
                                    </p:set>
                                    <p:anim calcmode="lin" valueType="num">
                                      <p:cBhvr>
                                        <p:cTn id="23" dur="500" fill="hold"/>
                                        <p:tgtEl>
                                          <p:spTgt spid="91146"/>
                                        </p:tgtEl>
                                        <p:attrNameLst>
                                          <p:attrName>ppt_w</p:attrName>
                                        </p:attrNameLst>
                                      </p:cBhvr>
                                      <p:tavLst>
                                        <p:tav tm="0">
                                          <p:val>
                                            <p:fltVal val="0"/>
                                          </p:val>
                                        </p:tav>
                                        <p:tav tm="100000">
                                          <p:val>
                                            <p:strVal val="#ppt_w"/>
                                          </p:val>
                                        </p:tav>
                                      </p:tavLst>
                                    </p:anim>
                                    <p:anim calcmode="lin" valueType="num">
                                      <p:cBhvr>
                                        <p:cTn id="24" dur="500" fill="hold"/>
                                        <p:tgtEl>
                                          <p:spTgt spid="91146"/>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91145"/>
                                        </p:tgtEl>
                                        <p:attrNameLst>
                                          <p:attrName>style.visibility</p:attrName>
                                        </p:attrNameLst>
                                      </p:cBhvr>
                                      <p:to>
                                        <p:strVal val="visible"/>
                                      </p:to>
                                    </p:set>
                                    <p:anim calcmode="lin" valueType="num">
                                      <p:cBhvr>
                                        <p:cTn id="29" dur="500" fill="hold"/>
                                        <p:tgtEl>
                                          <p:spTgt spid="91145"/>
                                        </p:tgtEl>
                                        <p:attrNameLst>
                                          <p:attrName>ppt_w</p:attrName>
                                        </p:attrNameLst>
                                      </p:cBhvr>
                                      <p:tavLst>
                                        <p:tav tm="0">
                                          <p:val>
                                            <p:fltVal val="0"/>
                                          </p:val>
                                        </p:tav>
                                        <p:tav tm="100000">
                                          <p:val>
                                            <p:strVal val="#ppt_w"/>
                                          </p:val>
                                        </p:tav>
                                      </p:tavLst>
                                    </p:anim>
                                    <p:anim calcmode="lin" valueType="num">
                                      <p:cBhvr>
                                        <p:cTn id="30" dur="500" fill="hold"/>
                                        <p:tgtEl>
                                          <p:spTgt spid="91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CF1C75C-55FE-0F67-52BE-25B50FA00D76}"/>
              </a:ext>
            </a:extLst>
          </p:cNvPr>
          <p:cNvSpPr>
            <a:spLocks noGrp="1" noChangeArrowheads="1"/>
          </p:cNvSpPr>
          <p:nvPr>
            <p:ph type="title"/>
          </p:nvPr>
        </p:nvSpPr>
        <p:spPr/>
        <p:txBody>
          <a:bodyPr/>
          <a:lstStyle/>
          <a:p>
            <a:r>
              <a:rPr lang="pl-PL" altLang="it-IT" sz="3600"/>
              <a:t>OECD: wychowanie przedszkolne</a:t>
            </a:r>
            <a:endParaRPr lang="en-AU" altLang="it-IT" sz="3600"/>
          </a:p>
        </p:txBody>
      </p:sp>
      <p:pic>
        <p:nvPicPr>
          <p:cNvPr id="101379" name="Picture 3">
            <a:extLst>
              <a:ext uri="{FF2B5EF4-FFF2-40B4-BE49-F238E27FC236}">
                <a16:creationId xmlns:a16="http://schemas.microsoft.com/office/drawing/2014/main" id="{5D2C00E7-81CB-FE0E-EDD0-03BAC4A89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4938"/>
            <a:ext cx="90805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0" name="Rectangle 4">
            <a:extLst>
              <a:ext uri="{FF2B5EF4-FFF2-40B4-BE49-F238E27FC236}">
                <a16:creationId xmlns:a16="http://schemas.microsoft.com/office/drawing/2014/main" id="{EE54688E-1F63-884D-E78A-363F531FF801}"/>
              </a:ext>
            </a:extLst>
          </p:cNvPr>
          <p:cNvSpPr>
            <a:spLocks noChangeArrowheads="1"/>
          </p:cNvSpPr>
          <p:nvPr/>
        </p:nvSpPr>
        <p:spPr bwMode="auto">
          <a:xfrm>
            <a:off x="1819275" y="4941888"/>
            <a:ext cx="7261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http://www.oecd.org/edu/school/earlychildhoodeducationandcareindicators.htm</a:t>
            </a:r>
          </a:p>
        </p:txBody>
      </p:sp>
      <p:sp>
        <p:nvSpPr>
          <p:cNvPr id="101381" name="Line 5">
            <a:extLst>
              <a:ext uri="{FF2B5EF4-FFF2-40B4-BE49-F238E27FC236}">
                <a16:creationId xmlns:a16="http://schemas.microsoft.com/office/drawing/2014/main" id="{2A4F7823-983C-70AE-41E5-CCA42B165455}"/>
              </a:ext>
            </a:extLst>
          </p:cNvPr>
          <p:cNvSpPr>
            <a:spLocks noChangeShapeType="1"/>
          </p:cNvSpPr>
          <p:nvPr/>
        </p:nvSpPr>
        <p:spPr bwMode="auto">
          <a:xfrm>
            <a:off x="8243888" y="2276475"/>
            <a:ext cx="0" cy="108108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1382" name="Text Box 6">
            <a:extLst>
              <a:ext uri="{FF2B5EF4-FFF2-40B4-BE49-F238E27FC236}">
                <a16:creationId xmlns:a16="http://schemas.microsoft.com/office/drawing/2014/main" id="{D0CBB72A-4600-6894-74BB-005020A5619B}"/>
              </a:ext>
            </a:extLst>
          </p:cNvPr>
          <p:cNvSpPr txBox="1">
            <a:spLocks noChangeArrowheads="1"/>
          </p:cNvSpPr>
          <p:nvPr/>
        </p:nvSpPr>
        <p:spPr bwMode="auto">
          <a:xfrm>
            <a:off x="119063" y="5949950"/>
            <a:ext cx="843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solidFill>
                  <a:srgbClr val="0033CC"/>
                </a:solidFill>
              </a:rPr>
              <a:t>W „zamian”, czas spędzany przez dziecko w przedszkolu jest w Polsce jeden</a:t>
            </a:r>
          </a:p>
          <a:p>
            <a:pPr algn="l"/>
            <a:r>
              <a:rPr lang="pl-PL" altLang="it-IT">
                <a:solidFill>
                  <a:srgbClr val="0033CC"/>
                </a:solidFill>
              </a:rPr>
              <a:t>z najdłuższych, i stosunkowo duży udział kosztów jest pokrywany przez rodziców.</a:t>
            </a:r>
            <a:endParaRPr lang="en-AU" altLang="it-IT">
              <a:solidFill>
                <a:srgbClr val="0033CC"/>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5B5DFD1-D28A-440C-0FAD-EE0931A478CC}"/>
              </a:ext>
            </a:extLst>
          </p:cNvPr>
          <p:cNvSpPr>
            <a:spLocks noGrp="1" noChangeArrowheads="1"/>
          </p:cNvSpPr>
          <p:nvPr>
            <p:ph type="title"/>
          </p:nvPr>
        </p:nvSpPr>
        <p:spPr>
          <a:xfrm>
            <a:off x="468313" y="0"/>
            <a:ext cx="8229600" cy="1143000"/>
          </a:xfrm>
        </p:spPr>
        <p:txBody>
          <a:bodyPr/>
          <a:lstStyle/>
          <a:p>
            <a:r>
              <a:rPr lang="pl-PL" altLang="it-IT" sz="3600"/>
              <a:t>Przedszkole włoskie, A.D. 1986</a:t>
            </a:r>
            <a:endParaRPr lang="en-AU" altLang="it-IT" sz="3600"/>
          </a:p>
        </p:txBody>
      </p:sp>
      <p:sp>
        <p:nvSpPr>
          <p:cNvPr id="54279" name="Text Box 7">
            <a:extLst>
              <a:ext uri="{FF2B5EF4-FFF2-40B4-BE49-F238E27FC236}">
                <a16:creationId xmlns:a16="http://schemas.microsoft.com/office/drawing/2014/main" id="{9AD5E681-58B4-7754-3E6F-DDFEE73B4043}"/>
              </a:ext>
            </a:extLst>
          </p:cNvPr>
          <p:cNvSpPr txBox="1">
            <a:spLocks noChangeArrowheads="1"/>
          </p:cNvSpPr>
          <p:nvPr/>
        </p:nvSpPr>
        <p:spPr bwMode="auto">
          <a:xfrm>
            <a:off x="119063" y="981075"/>
            <a:ext cx="90249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a:solidFill>
                  <a:srgbClr val="0033CC"/>
                </a:solidFill>
              </a:rPr>
              <a:t>„ważne są [...] warunki życia fizycznego, ale o znaczeniu mniej istotnym niż warunki życia moralnego. Zdanie </a:t>
            </a:r>
            <a:r>
              <a:rPr lang="en-US" altLang="it-IT">
                <a:solidFill>
                  <a:srgbClr val="0033CC"/>
                </a:solidFill>
              </a:rPr>
              <a:t>«</a:t>
            </a:r>
            <a:r>
              <a:rPr lang="pl-PL" altLang="it-IT">
                <a:solidFill>
                  <a:srgbClr val="0033CC"/>
                </a:solidFill>
              </a:rPr>
              <a:t>szukaj Pana Boga przede wszystkim, a reszta przyjdzie sama jak obfity owoc</a:t>
            </a:r>
            <a:r>
              <a:rPr lang="en-US" altLang="it-IT">
                <a:solidFill>
                  <a:srgbClr val="0033CC"/>
                </a:solidFill>
              </a:rPr>
              <a:t>»</a:t>
            </a:r>
            <a:r>
              <a:rPr lang="pl-PL" altLang="it-IT">
                <a:solidFill>
                  <a:srgbClr val="0033CC"/>
                </a:solidFill>
              </a:rPr>
              <a:t> jest bez wątpienia bazą przekonania, wynikającą z faktów.” s.50</a:t>
            </a:r>
            <a:endParaRPr lang="en-US" altLang="it-IT">
              <a:solidFill>
                <a:srgbClr val="0033CC"/>
              </a:solidFill>
            </a:endParaRPr>
          </a:p>
        </p:txBody>
      </p:sp>
      <p:pic>
        <p:nvPicPr>
          <p:cNvPr id="54283" name="Picture 11">
            <a:extLst>
              <a:ext uri="{FF2B5EF4-FFF2-40B4-BE49-F238E27FC236}">
                <a16:creationId xmlns:a16="http://schemas.microsoft.com/office/drawing/2014/main" id="{F926ACFA-1845-C106-857C-4FBC82B7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22463"/>
            <a:ext cx="4537075" cy="3011487"/>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a:extLst>
              <a:ext uri="{FF2B5EF4-FFF2-40B4-BE49-F238E27FC236}">
                <a16:creationId xmlns:a16="http://schemas.microsoft.com/office/drawing/2014/main" id="{B325DDFB-3DED-E9A4-ADD4-BF47BB402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2492375"/>
            <a:ext cx="4391025" cy="2987675"/>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a:extLst>
              <a:ext uri="{FF2B5EF4-FFF2-40B4-BE49-F238E27FC236}">
                <a16:creationId xmlns:a16="http://schemas.microsoft.com/office/drawing/2014/main" id="{7815B0C3-0562-DA66-FB0A-95637874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429000"/>
            <a:ext cx="3960813" cy="2597150"/>
          </a:xfrm>
          <a:prstGeom prst="rect">
            <a:avLst/>
          </a:prstGeom>
          <a:noFill/>
          <a:extLst>
            <a:ext uri="{909E8E84-426E-40DD-AFC4-6F175D3DCCD1}">
              <a14:hiddenFill xmlns:a14="http://schemas.microsoft.com/office/drawing/2010/main">
                <a:solidFill>
                  <a:srgbClr val="FFFFFF"/>
                </a:solidFill>
              </a14:hiddenFill>
            </a:ext>
          </a:extLst>
        </p:spPr>
      </p:pic>
      <p:sp>
        <p:nvSpPr>
          <p:cNvPr id="54284" name="Text Box 12">
            <a:extLst>
              <a:ext uri="{FF2B5EF4-FFF2-40B4-BE49-F238E27FC236}">
                <a16:creationId xmlns:a16="http://schemas.microsoft.com/office/drawing/2014/main" id="{D2383155-D287-E83E-E91D-389B34F777D3}"/>
              </a:ext>
            </a:extLst>
          </p:cNvPr>
          <p:cNvSpPr txBox="1">
            <a:spLocks noChangeArrowheads="1"/>
          </p:cNvSpPr>
          <p:nvPr/>
        </p:nvSpPr>
        <p:spPr bwMode="auto">
          <a:xfrm>
            <a:off x="44450" y="5084763"/>
            <a:ext cx="202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atrakcyjne</a:t>
            </a:r>
            <a:endParaRPr lang="en-AU" altLang="it-IT"/>
          </a:p>
        </p:txBody>
      </p:sp>
      <p:sp>
        <p:nvSpPr>
          <p:cNvPr id="54286" name="Text Box 14">
            <a:extLst>
              <a:ext uri="{FF2B5EF4-FFF2-40B4-BE49-F238E27FC236}">
                <a16:creationId xmlns:a16="http://schemas.microsoft.com/office/drawing/2014/main" id="{E60D9ACA-2518-8D63-F932-CE8F6F19B26E}"/>
              </a:ext>
            </a:extLst>
          </p:cNvPr>
          <p:cNvSpPr txBox="1">
            <a:spLocks noChangeArrowheads="1"/>
          </p:cNvSpPr>
          <p:nvPr/>
        </p:nvSpPr>
        <p:spPr bwMode="auto">
          <a:xfrm>
            <a:off x="2268538" y="558958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zorganizowane</a:t>
            </a:r>
            <a:endParaRPr lang="en-AU" altLang="it-IT"/>
          </a:p>
        </p:txBody>
      </p:sp>
      <p:sp>
        <p:nvSpPr>
          <p:cNvPr id="54287" name="Text Box 15">
            <a:extLst>
              <a:ext uri="{FF2B5EF4-FFF2-40B4-BE49-F238E27FC236}">
                <a16:creationId xmlns:a16="http://schemas.microsoft.com/office/drawing/2014/main" id="{34E622F2-3146-8D14-DD3C-016B756C45F2}"/>
              </a:ext>
            </a:extLst>
          </p:cNvPr>
          <p:cNvSpPr txBox="1">
            <a:spLocks noChangeArrowheads="1"/>
          </p:cNvSpPr>
          <p:nvPr/>
        </p:nvSpPr>
        <p:spPr bwMode="auto">
          <a:xfrm>
            <a:off x="4787900" y="6092825"/>
            <a:ext cx="335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rozwijające manualnie, </a:t>
            </a:r>
          </a:p>
          <a:p>
            <a:pPr algn="l"/>
            <a:r>
              <a:rPr lang="pl-PL" altLang="it-IT"/>
              <a:t>intelektualnie, emocjonalnie</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linds(horizontal)">
                                      <p:cBhvr>
                                        <p:cTn id="7" dur="500"/>
                                        <p:tgtEl>
                                          <p:spTgt spid="54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blinds(horizontal)">
                                      <p:cBhvr>
                                        <p:cTn id="12" dur="500"/>
                                        <p:tgtEl>
                                          <p:spTgt spid="54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blinds(horizontal)">
                                      <p:cBhvr>
                                        <p:cTn id="17" dur="500"/>
                                        <p:tgtEl>
                                          <p:spTgt spid="542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54279"/>
                                        </p:tgtEl>
                                        <p:attrNameLst>
                                          <p:attrName>style.visibility</p:attrName>
                                        </p:attrNameLst>
                                      </p:cBhvr>
                                      <p:to>
                                        <p:strVal val="visible"/>
                                      </p:to>
                                    </p:set>
                                    <p:anim calcmode="lin" valueType="num">
                                      <p:cBhvr additive="base">
                                        <p:cTn id="22" dur="1000" fill="hold"/>
                                        <p:tgtEl>
                                          <p:spTgt spid="54279"/>
                                        </p:tgtEl>
                                        <p:attrNameLst>
                                          <p:attrName>ppt_x</p:attrName>
                                        </p:attrNameLst>
                                      </p:cBhvr>
                                      <p:tavLst>
                                        <p:tav tm="0">
                                          <p:val>
                                            <p:strVal val="1+#ppt_w/2"/>
                                          </p:val>
                                        </p:tav>
                                        <p:tav tm="100000">
                                          <p:val>
                                            <p:strVal val="#ppt_x"/>
                                          </p:val>
                                        </p:tav>
                                      </p:tavLst>
                                    </p:anim>
                                    <p:anim calcmode="lin" valueType="num">
                                      <p:cBhvr additive="base">
                                        <p:cTn id="23" dur="1000" fill="hold"/>
                                        <p:tgtEl>
                                          <p:spTgt spid="54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83AA2E0-D85D-79A6-10D3-8A1E1CFB5875}"/>
              </a:ext>
            </a:extLst>
          </p:cNvPr>
          <p:cNvSpPr>
            <a:spLocks noGrp="1" noChangeArrowheads="1"/>
          </p:cNvSpPr>
          <p:nvPr>
            <p:ph type="title"/>
          </p:nvPr>
        </p:nvSpPr>
        <p:spPr>
          <a:xfrm>
            <a:off x="-180975" y="0"/>
            <a:ext cx="8229600" cy="1143000"/>
          </a:xfrm>
        </p:spPr>
        <p:txBody>
          <a:bodyPr/>
          <a:lstStyle/>
          <a:p>
            <a:r>
              <a:rPr lang="pl-PL" altLang="it-IT" sz="3600"/>
              <a:t>Ks. Jan Bosco (1815-1888)</a:t>
            </a:r>
            <a:endParaRPr lang="en-AU" altLang="it-IT" sz="3600"/>
          </a:p>
        </p:txBody>
      </p:sp>
      <p:sp>
        <p:nvSpPr>
          <p:cNvPr id="49155" name="Rectangle 3">
            <a:extLst>
              <a:ext uri="{FF2B5EF4-FFF2-40B4-BE49-F238E27FC236}">
                <a16:creationId xmlns:a16="http://schemas.microsoft.com/office/drawing/2014/main" id="{19403AB4-200C-EF83-6900-F8234641F0AF}"/>
              </a:ext>
            </a:extLst>
          </p:cNvPr>
          <p:cNvSpPr>
            <a:spLocks noGrp="1" noChangeArrowheads="1"/>
          </p:cNvSpPr>
          <p:nvPr>
            <p:ph type="body" idx="1"/>
          </p:nvPr>
        </p:nvSpPr>
        <p:spPr>
          <a:xfrm>
            <a:off x="0" y="863600"/>
            <a:ext cx="9144000" cy="3600450"/>
          </a:xfrm>
        </p:spPr>
        <p:txBody>
          <a:bodyPr/>
          <a:lstStyle/>
          <a:p>
            <a:pPr>
              <a:lnSpc>
                <a:spcPct val="80000"/>
              </a:lnSpc>
            </a:pPr>
            <a:r>
              <a:rPr lang="pl-PL" altLang="it-IT" sz="1700"/>
              <a:t>„ksiądz i pedagog włoski” [wiki.it]. Zajmował się młodzieżą pracującą, </a:t>
            </a:r>
          </a:p>
          <a:p>
            <a:pPr>
              <a:lnSpc>
                <a:spcPct val="80000"/>
              </a:lnSpc>
              <a:buFontTx/>
              <a:buNone/>
            </a:pPr>
            <a:r>
              <a:rPr lang="pl-PL" altLang="it-IT" sz="1700"/>
              <a:t>	bezdomną, przestępcami, w Turynie w połowie XIX w., w okresie  </a:t>
            </a:r>
          </a:p>
          <a:p>
            <a:pPr>
              <a:lnSpc>
                <a:spcPct val="80000"/>
              </a:lnSpc>
              <a:buFontTx/>
              <a:buNone/>
            </a:pPr>
            <a:r>
              <a:rPr lang="pl-PL" altLang="it-IT" sz="1700"/>
              <a:t>	intensywnej industrializacji </a:t>
            </a:r>
          </a:p>
          <a:p>
            <a:pPr>
              <a:lnSpc>
                <a:spcPct val="80000"/>
              </a:lnSpc>
            </a:pPr>
            <a:r>
              <a:rPr lang="pl-PL" altLang="it-IT" sz="1700"/>
              <a:t>„Jan Bosco jest autorem tzw. „pedagogii prewencyjnej”, która uczy </a:t>
            </a:r>
            <a:r>
              <a:rPr lang="pl-PL" altLang="it-IT" sz="1700" u="sng"/>
              <a:t>miłować </a:t>
            </a:r>
          </a:p>
          <a:p>
            <a:pPr>
              <a:lnSpc>
                <a:spcPct val="80000"/>
              </a:lnSpc>
              <a:buFontTx/>
              <a:buNone/>
            </a:pPr>
            <a:r>
              <a:rPr lang="pl-PL" altLang="it-IT" sz="1700"/>
              <a:t>    </a:t>
            </a:r>
            <a:r>
              <a:rPr lang="pl-PL" altLang="it-IT" sz="1700" u="sng"/>
              <a:t>się i szanować wzajemnie</a:t>
            </a:r>
            <a:r>
              <a:rPr lang="pl-PL" altLang="it-IT" sz="1700"/>
              <a:t>, w ten sposób wydobywając pozytywne cechy dzieci.” </a:t>
            </a:r>
          </a:p>
          <a:p>
            <a:pPr>
              <a:lnSpc>
                <a:spcPct val="80000"/>
              </a:lnSpc>
              <a:buFontTx/>
              <a:buNone/>
            </a:pPr>
            <a:r>
              <a:rPr lang="pl-PL" altLang="it-IT" sz="1700"/>
              <a:t>Twórca nowoczesnej formy „oratoriów” – cywilnych form organizacji czasu wolnego dzieci i młodzieży, tworzonych przy parafiach. </a:t>
            </a:r>
          </a:p>
          <a:p>
            <a:pPr>
              <a:lnSpc>
                <a:spcPct val="80000"/>
              </a:lnSpc>
              <a:buFontTx/>
              <a:buNone/>
            </a:pPr>
            <a:r>
              <a:rPr lang="pl-PL" altLang="it-IT" sz="1700"/>
              <a:t>„Za przykładem Don Bosco, </a:t>
            </a:r>
            <a:r>
              <a:rPr lang="pl-PL" altLang="it-IT" sz="1700" u="sng"/>
              <a:t>oratorium</a:t>
            </a:r>
            <a:r>
              <a:rPr lang="pl-PL" altLang="it-IT" sz="1700"/>
              <a:t> stawało się coraz bardziej miejscem agregacji i kształtowania, tak religijnego jak humanistycznego. </a:t>
            </a:r>
            <a:r>
              <a:rPr lang="en-AU" altLang="it-IT" sz="1700"/>
              <a:t> </a:t>
            </a:r>
            <a:endParaRPr lang="pl-PL" altLang="it-IT" sz="1700"/>
          </a:p>
          <a:p>
            <a:pPr>
              <a:lnSpc>
                <a:spcPct val="80000"/>
              </a:lnSpc>
            </a:pPr>
            <a:r>
              <a:rPr lang="pl-PL" altLang="it-IT" sz="1700"/>
              <a:t>„W 2001 seria rozporządzeń prawnych na poziomie państwowym i regionalnym przyznała „funkcje społeczne i edukacyjne oratoriom prowadzonym przez parafie, promując w ten sposób budowę i restrukturyzację struktur oratoriów.”</a:t>
            </a:r>
          </a:p>
          <a:p>
            <a:pPr>
              <a:lnSpc>
                <a:spcPct val="80000"/>
              </a:lnSpc>
            </a:pPr>
            <a:r>
              <a:rPr lang="pl-PL" altLang="it-IT" sz="1700"/>
              <a:t>Teatr, miejsce zabaw, festynów, boisko, kino, sala komputerowa, pomoc w lekcjach</a:t>
            </a:r>
          </a:p>
          <a:p>
            <a:pPr>
              <a:lnSpc>
                <a:spcPct val="80000"/>
              </a:lnSpc>
            </a:pPr>
            <a:r>
              <a:rPr lang="pl-PL" altLang="it-IT" sz="1700"/>
              <a:t>We Francji podobną rolę spełniają „ludoteki” komunalne, w Katanii inicjatywy pedagogów</a:t>
            </a:r>
            <a:r>
              <a:rPr lang="pl-PL" altLang="it-IT" sz="1800"/>
              <a:t> </a:t>
            </a:r>
            <a:r>
              <a:rPr lang="en-AU" altLang="it-IT" sz="1800"/>
              <a:t>  </a:t>
            </a:r>
          </a:p>
        </p:txBody>
      </p:sp>
      <p:pic>
        <p:nvPicPr>
          <p:cNvPr id="49158" name="Picture 6">
            <a:extLst>
              <a:ext uri="{FF2B5EF4-FFF2-40B4-BE49-F238E27FC236}">
                <a16:creationId xmlns:a16="http://schemas.microsoft.com/office/drawing/2014/main" id="{0B093EAA-D221-2249-EA0B-48E1D3257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863" y="188913"/>
            <a:ext cx="1414462" cy="1573212"/>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a:extLst>
              <a:ext uri="{FF2B5EF4-FFF2-40B4-BE49-F238E27FC236}">
                <a16:creationId xmlns:a16="http://schemas.microsoft.com/office/drawing/2014/main" id="{DA525415-1677-6DFC-1B9A-C05C6F65F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4354513"/>
            <a:ext cx="2840038" cy="21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8">
            <a:extLst>
              <a:ext uri="{FF2B5EF4-FFF2-40B4-BE49-F238E27FC236}">
                <a16:creationId xmlns:a16="http://schemas.microsoft.com/office/drawing/2014/main" id="{F4D09587-149E-0A72-7803-399D17342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538" y="4352925"/>
            <a:ext cx="2835275"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1" name="Picture 9">
            <a:extLst>
              <a:ext uri="{FF2B5EF4-FFF2-40B4-BE49-F238E27FC236}">
                <a16:creationId xmlns:a16="http://schemas.microsoft.com/office/drawing/2014/main" id="{35D3F7CC-2A07-D83B-DB0C-860949E69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8" y="4341813"/>
            <a:ext cx="3163887" cy="2122487"/>
          </a:xfrm>
          <a:prstGeom prst="rect">
            <a:avLst/>
          </a:prstGeom>
          <a:noFill/>
          <a:extLst>
            <a:ext uri="{909E8E84-426E-40DD-AFC4-6F175D3DCCD1}">
              <a14:hiddenFill xmlns:a14="http://schemas.microsoft.com/office/drawing/2010/main">
                <a:solidFill>
                  <a:srgbClr val="FFFFFF"/>
                </a:solidFill>
              </a14:hiddenFill>
            </a:ext>
          </a:extLst>
        </p:spPr>
      </p:pic>
      <p:sp>
        <p:nvSpPr>
          <p:cNvPr id="49162" name="Text Box 10">
            <a:extLst>
              <a:ext uri="{FF2B5EF4-FFF2-40B4-BE49-F238E27FC236}">
                <a16:creationId xmlns:a16="http://schemas.microsoft.com/office/drawing/2014/main" id="{EC17186E-C01F-D2D8-A9B3-E2FA9C3C3191}"/>
              </a:ext>
            </a:extLst>
          </p:cNvPr>
          <p:cNvSpPr txBox="1">
            <a:spLocks noChangeArrowheads="1"/>
          </p:cNvSpPr>
          <p:nvPr/>
        </p:nvSpPr>
        <p:spPr bwMode="auto">
          <a:xfrm>
            <a:off x="109538" y="6513513"/>
            <a:ext cx="9037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Karnawał w oratorium w Trento      Ludoteka we Francji               „zabawownia” w Katanii (foto MK)</a:t>
            </a:r>
            <a:endParaRPr lang="en-AU" altLang="it-IT" sz="1600"/>
          </a:p>
        </p:txBody>
      </p:sp>
      <p:sp>
        <p:nvSpPr>
          <p:cNvPr id="49163" name="Text Box 11">
            <a:extLst>
              <a:ext uri="{FF2B5EF4-FFF2-40B4-BE49-F238E27FC236}">
                <a16:creationId xmlns:a16="http://schemas.microsoft.com/office/drawing/2014/main" id="{9F669DD1-E146-CA39-D7C2-6A69CF98E144}"/>
              </a:ext>
            </a:extLst>
          </p:cNvPr>
          <p:cNvSpPr txBox="1">
            <a:spLocks noChangeArrowheads="1"/>
          </p:cNvSpPr>
          <p:nvPr/>
        </p:nvSpPr>
        <p:spPr bwMode="auto">
          <a:xfrm>
            <a:off x="3581400" y="4346575"/>
            <a:ext cx="247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solidFill>
                  <a:srgbClr val="CCFF33"/>
                </a:solidFill>
              </a:rPr>
              <a:t>http://www.momesdazur.com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6F2F344-1EFF-859A-D5C9-4A21A6DEAE67}"/>
              </a:ext>
            </a:extLst>
          </p:cNvPr>
          <p:cNvSpPr>
            <a:spLocks noGrp="1" noChangeArrowheads="1"/>
          </p:cNvSpPr>
          <p:nvPr>
            <p:ph type="title"/>
          </p:nvPr>
        </p:nvSpPr>
        <p:spPr>
          <a:xfrm>
            <a:off x="468313" y="0"/>
            <a:ext cx="8229600" cy="1143000"/>
          </a:xfrm>
        </p:spPr>
        <p:txBody>
          <a:bodyPr/>
          <a:lstStyle/>
          <a:p>
            <a:r>
              <a:rPr lang="pl-PL" altLang="it-IT" sz="3600"/>
              <a:t>R. Steiner: Szkoła Waldorfowska</a:t>
            </a:r>
            <a:endParaRPr lang="en-AU" altLang="it-IT" sz="3600"/>
          </a:p>
        </p:txBody>
      </p:sp>
      <p:sp>
        <p:nvSpPr>
          <p:cNvPr id="94211" name="Rectangle 3">
            <a:extLst>
              <a:ext uri="{FF2B5EF4-FFF2-40B4-BE49-F238E27FC236}">
                <a16:creationId xmlns:a16="http://schemas.microsoft.com/office/drawing/2014/main" id="{93BFEDCB-D649-5176-4431-6B7C238E1919}"/>
              </a:ext>
            </a:extLst>
          </p:cNvPr>
          <p:cNvSpPr>
            <a:spLocks noGrp="1" noChangeArrowheads="1"/>
          </p:cNvSpPr>
          <p:nvPr>
            <p:ph type="body" idx="1"/>
          </p:nvPr>
        </p:nvSpPr>
        <p:spPr>
          <a:xfrm>
            <a:off x="0" y="908050"/>
            <a:ext cx="9144000" cy="6408738"/>
          </a:xfrm>
        </p:spPr>
        <p:txBody>
          <a:bodyPr/>
          <a:lstStyle/>
          <a:p>
            <a:pPr>
              <a:lnSpc>
                <a:spcPct val="90000"/>
              </a:lnSpc>
            </a:pPr>
            <a:r>
              <a:rPr lang="pl-PL" altLang="it-IT" sz="1800"/>
              <a:t>„Głównym zadaniem w pedagogiki Steinera jest żywe pielęgnowanie zrozumienia istoty człowieka i jego rozwoju w powiązaniu ze światem i społeczeństwem. Celem jest przede wszystkim wspieranie </a:t>
            </a:r>
            <a:r>
              <a:rPr lang="pl-PL" altLang="it-IT" sz="1800" u="sng"/>
              <a:t>wszechstronnego rozwoju dziecka</a:t>
            </a:r>
            <a:r>
              <a:rPr lang="pl-PL" altLang="it-IT" sz="1800"/>
              <a:t>, rozumianego jako rozwój trzech sfer: myślenia, uczuć i woli. </a:t>
            </a:r>
          </a:p>
          <a:p>
            <a:pPr>
              <a:lnSpc>
                <a:spcPct val="90000"/>
              </a:lnSpc>
            </a:pPr>
            <a:r>
              <a:rPr lang="pl-PL" altLang="it-IT" sz="1800"/>
              <a:t>Charakterystyczne jest przywiązywanie dużej wagi do działań artystycznych (malowanie, rysowanie form, śpiewanie, gra na instrumentach), a także uczenia poprzez praktyczne działanie (prace ręczne, warsztaty, pielęgnacja ogrodu). </a:t>
            </a:r>
          </a:p>
          <a:p>
            <a:pPr>
              <a:lnSpc>
                <a:spcPct val="90000"/>
              </a:lnSpc>
              <a:buFontTx/>
              <a:buNone/>
            </a:pPr>
            <a:r>
              <a:rPr lang="pl-PL" altLang="it-IT" sz="1800"/>
              <a:t>Nauczyciele w szkołach waldorfskich nie mają do dyspozycji systemu ocen. Oznacza   to konieczność wypracowania indywidualnych metod motywowania uczniów oraz informowania zarówno dzieci, jak i ich rodziców o postępach w nauce i zachowaniu. Brak ocen ma służyć rozwojowi u dzieci wewnętrznej motywacji do nauki. Jednocześnie jest on wyrazem charakterystycznego dla pedagogiki Steinera nastawienia na współpracę, a nie rywalizację </a:t>
            </a:r>
          </a:p>
          <a:p>
            <a:pPr>
              <a:lnSpc>
                <a:spcPct val="90000"/>
              </a:lnSpc>
              <a:buFontTx/>
              <a:buNone/>
            </a:pPr>
            <a:r>
              <a:rPr lang="pl-PL" altLang="it-IT" sz="1800"/>
              <a:t>Uczniowie nie korzystają z gotowych podręczników. Nauczyciel sam kształtuje program  i nauczanie w oparciu o dwa źródła: wiedzę o rozwoju dziecka i obserwację uczniów. Służy to zindywidualizowaniu kształcenia i rzeczywistym dopasowaniu go do potrzeb rozwojowych konkretnej grupy dzieci. </a:t>
            </a:r>
          </a:p>
          <a:p>
            <a:pPr>
              <a:lnSpc>
                <a:spcPct val="90000"/>
              </a:lnSpc>
              <a:buFontTx/>
              <a:buNone/>
            </a:pPr>
            <a:r>
              <a:rPr lang="pl-PL" altLang="it-IT" sz="1800"/>
              <a:t>Wychowawca uczy większości przedmiotów w ramach tzw. lekcji głównej na przestrzeni całej edukacji w szkole podstawowej. Nauczanie prowadzone jest w systemie tzw. epok. Oznacza to, że przez kilka tygodni (na ogół od dwóch do czterech) dzieci zajmują się jednym przedmiotem, np. matematyką, po czym następuje inny temat.”</a:t>
            </a:r>
            <a:r>
              <a:rPr lang="en-AU" altLang="it-IT" sz="1800"/>
              <a:t> </a:t>
            </a:r>
          </a:p>
        </p:txBody>
      </p:sp>
      <p:sp>
        <p:nvSpPr>
          <p:cNvPr id="94212" name="Text Box 4">
            <a:extLst>
              <a:ext uri="{FF2B5EF4-FFF2-40B4-BE49-F238E27FC236}">
                <a16:creationId xmlns:a16="http://schemas.microsoft.com/office/drawing/2014/main" id="{1B62D5F0-BF43-54C4-E7BB-A62E70A3FEA8}"/>
              </a:ext>
            </a:extLst>
          </p:cNvPr>
          <p:cNvSpPr txBox="1">
            <a:spLocks noChangeArrowheads="1"/>
          </p:cNvSpPr>
          <p:nvPr/>
        </p:nvSpPr>
        <p:spPr bwMode="auto">
          <a:xfrm>
            <a:off x="179388" y="6515100"/>
            <a:ext cx="479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https://pl.wikipedia.org/wiki/Pedagogika_waldorfska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blinds(horizontal)">
                                      <p:cBhvr>
                                        <p:cTn id="12" dur="500"/>
                                        <p:tgtEl>
                                          <p:spTgt spid="94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blinds(horizontal)">
                                      <p:cBhvr>
                                        <p:cTn id="17" dur="500"/>
                                        <p:tgtEl>
                                          <p:spTgt spid="942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blinds(horizontal)">
                                      <p:cBhvr>
                                        <p:cTn id="22" dur="500"/>
                                        <p:tgtEl>
                                          <p:spTgt spid="942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4211">
                                            <p:txEl>
                                              <p:pRg st="4" end="4"/>
                                            </p:txEl>
                                          </p:spTgt>
                                        </p:tgtEl>
                                        <p:attrNameLst>
                                          <p:attrName>style.visibility</p:attrName>
                                        </p:attrNameLst>
                                      </p:cBhvr>
                                      <p:to>
                                        <p:strVal val="visible"/>
                                      </p:to>
                                    </p:set>
                                    <p:animEffect transition="in" filter="blinds(horizontal)">
                                      <p:cBhvr>
                                        <p:cTn id="27" dur="500"/>
                                        <p:tgtEl>
                                          <p:spTgt spid="94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D2FCEBD-FCBA-0495-0AE0-6051C82B4B15}"/>
              </a:ext>
            </a:extLst>
          </p:cNvPr>
          <p:cNvSpPr>
            <a:spLocks noGrp="1" noChangeArrowheads="1"/>
          </p:cNvSpPr>
          <p:nvPr>
            <p:ph type="title"/>
          </p:nvPr>
        </p:nvSpPr>
        <p:spPr>
          <a:xfrm>
            <a:off x="468313" y="0"/>
            <a:ext cx="8229600" cy="1143000"/>
          </a:xfrm>
        </p:spPr>
        <p:txBody>
          <a:bodyPr/>
          <a:lstStyle/>
          <a:p>
            <a:r>
              <a:rPr lang="pl-PL" altLang="it-IT" sz="3600"/>
              <a:t>Steiner: Pedagogia mało-formalna</a:t>
            </a:r>
            <a:endParaRPr lang="en-AU" altLang="it-IT" sz="3600"/>
          </a:p>
        </p:txBody>
      </p:sp>
      <p:sp>
        <p:nvSpPr>
          <p:cNvPr id="96259" name="Rectangle 3">
            <a:extLst>
              <a:ext uri="{FF2B5EF4-FFF2-40B4-BE49-F238E27FC236}">
                <a16:creationId xmlns:a16="http://schemas.microsoft.com/office/drawing/2014/main" id="{07730E07-969E-762D-C5D9-6F2B8DF4DDAA}"/>
              </a:ext>
            </a:extLst>
          </p:cNvPr>
          <p:cNvSpPr>
            <a:spLocks noGrp="1" noChangeArrowheads="1"/>
          </p:cNvSpPr>
          <p:nvPr>
            <p:ph type="body" idx="1"/>
          </p:nvPr>
        </p:nvSpPr>
        <p:spPr>
          <a:xfrm>
            <a:off x="0" y="908050"/>
            <a:ext cx="9144000" cy="5949950"/>
          </a:xfrm>
        </p:spPr>
        <p:txBody>
          <a:bodyPr/>
          <a:lstStyle/>
          <a:p>
            <a:pPr>
              <a:lnSpc>
                <a:spcPct val="90000"/>
              </a:lnSpc>
              <a:buFontTx/>
              <a:buNone/>
            </a:pPr>
            <a:r>
              <a:rPr lang="pl-PL" altLang="it-IT" sz="1800"/>
              <a:t>1) Szkoła Steinera powstała dla kształcenia dzieci pracowników określonej fabryki,        w Republice Weimarskiej</a:t>
            </a:r>
          </a:p>
          <a:p>
            <a:pPr>
              <a:lnSpc>
                <a:spcPct val="90000"/>
              </a:lnSpc>
              <a:buFontTx/>
              <a:buNone/>
            </a:pPr>
            <a:r>
              <a:rPr lang="pl-PL" altLang="it-IT" sz="1800">
                <a:solidFill>
                  <a:srgbClr val="0033CC"/>
                </a:solidFill>
              </a:rPr>
              <a:t>= przygotowanie do praktycznego, dorosłego życia a nie jedynie „zawodu”</a:t>
            </a:r>
          </a:p>
          <a:p>
            <a:pPr>
              <a:lnSpc>
                <a:spcPct val="90000"/>
              </a:lnSpc>
              <a:buFontTx/>
              <a:buNone/>
            </a:pPr>
            <a:r>
              <a:rPr lang="pl-PL" altLang="it-IT" sz="1800"/>
              <a:t>? Czy szkoła ma przygotowywać wszystkich do kariery uniwersyteckiej (np. przez uczenie aksjomatów geometrii i nazw gramatycznych)?</a:t>
            </a:r>
          </a:p>
          <a:p>
            <a:pPr>
              <a:lnSpc>
                <a:spcPct val="90000"/>
              </a:lnSpc>
              <a:buFontTx/>
              <a:buNone/>
            </a:pPr>
            <a:r>
              <a:rPr lang="pl-PL" altLang="it-IT" sz="1800">
                <a:solidFill>
                  <a:srgbClr val="0033CC"/>
                </a:solidFill>
              </a:rPr>
              <a:t>? A może lepiej – obywateli właściwie zintegrowanych w nowoczesnym społeczeństwie (w miarę powszechnego dobrobytu)?</a:t>
            </a:r>
          </a:p>
          <a:p>
            <a:pPr>
              <a:lnSpc>
                <a:spcPct val="90000"/>
              </a:lnSpc>
              <a:buFontTx/>
              <a:buNone/>
            </a:pPr>
            <a:r>
              <a:rPr lang="en-AU" altLang="it-IT" sz="1800"/>
              <a:t> 2015</a:t>
            </a:r>
            <a:r>
              <a:rPr lang="pl-PL" altLang="it-IT" sz="1800"/>
              <a:t>: na świecie </a:t>
            </a:r>
            <a:r>
              <a:rPr lang="en-AU" altLang="it-IT" sz="1800"/>
              <a:t>1063 </a:t>
            </a:r>
            <a:r>
              <a:rPr lang="pl-PL" altLang="it-IT" sz="1800"/>
              <a:t>szkoły </a:t>
            </a:r>
            <a:r>
              <a:rPr lang="en-AU" altLang="it-IT" sz="1800"/>
              <a:t>Waldorf</a:t>
            </a:r>
            <a:r>
              <a:rPr lang="pl-PL" altLang="it-IT" sz="1800"/>
              <a:t>, </a:t>
            </a:r>
            <a:r>
              <a:rPr lang="en-AU" altLang="it-IT" sz="1800"/>
              <a:t>720 </a:t>
            </a:r>
            <a:r>
              <a:rPr lang="pl-PL" altLang="it-IT" sz="1800"/>
              <a:t>w Europie, 31 we Włoszech</a:t>
            </a:r>
          </a:p>
          <a:p>
            <a:pPr>
              <a:lnSpc>
                <a:spcPct val="90000"/>
              </a:lnSpc>
              <a:buFontTx/>
              <a:buNone/>
            </a:pPr>
            <a:r>
              <a:rPr lang="pl-PL" altLang="it-IT" sz="1800"/>
              <a:t>2) Brak ocen i indywidualny opis postępów został (na pewien czas) przyjęty do państwowej szkoły włoskiej; ze „średnim” skutkiem</a:t>
            </a:r>
          </a:p>
          <a:p>
            <a:pPr>
              <a:lnSpc>
                <a:spcPct val="90000"/>
              </a:lnSpc>
              <a:buFontTx/>
              <a:buNone/>
            </a:pPr>
            <a:r>
              <a:rPr lang="pl-PL" altLang="it-IT" sz="1800"/>
              <a:t>3) Brak jednolitego podręcznika „eksperymentujemy” w Polsce...</a:t>
            </a:r>
          </a:p>
          <a:p>
            <a:pPr>
              <a:lnSpc>
                <a:spcPct val="90000"/>
              </a:lnSpc>
              <a:buFontTx/>
              <a:buNone/>
            </a:pPr>
            <a:r>
              <a:rPr lang="pl-PL" altLang="it-IT" sz="1800"/>
              <a:t>4) Szkoła Steinera jest zakładana przez rodziców i zarządzana wspólnie przez rodziców i nauczycieli (czasem również uczniów)</a:t>
            </a:r>
          </a:p>
          <a:p>
            <a:pPr>
              <a:lnSpc>
                <a:spcPct val="90000"/>
              </a:lnSpc>
              <a:buFontTx/>
              <a:buNone/>
            </a:pPr>
            <a:r>
              <a:rPr lang="pl-PL" altLang="it-IT" sz="1800"/>
              <a:t>Szkoły „społeczne” powstawały masowo w Polsce po 1990 roku, jako reakcja na jednolitą szkołę państwową. </a:t>
            </a:r>
          </a:p>
          <a:p>
            <a:pPr>
              <a:lnSpc>
                <a:spcPct val="90000"/>
              </a:lnSpc>
              <a:buFontTx/>
              <a:buNone/>
            </a:pPr>
            <a:r>
              <a:rPr lang="pl-PL" altLang="it-IT" sz="1800"/>
              <a:t>„Szczególną rolę spełnia nauczyciel, który powinien poprzez słowo (gawędę, opis, opowiadania, dialog) rozbudzić zainteresowania uczniów, usamodzielnić ich w pracy nad sobą, stymulować ich do współodczuwania i współdoznawania. Obowiązuje żelazna zasada pierwszeństwa żywego słowa nad drukowanym, kontaktu bezpośredniego, dialogowego nad monologiem czy komunikacją pośrednią” [1]</a:t>
            </a:r>
            <a:endParaRPr lang="en-AU" altLang="it-IT" sz="1800"/>
          </a:p>
        </p:txBody>
      </p:sp>
      <p:sp>
        <p:nvSpPr>
          <p:cNvPr id="96260" name="Text Box 4">
            <a:extLst>
              <a:ext uri="{FF2B5EF4-FFF2-40B4-BE49-F238E27FC236}">
                <a16:creationId xmlns:a16="http://schemas.microsoft.com/office/drawing/2014/main" id="{4ADC8F99-4366-185F-01C2-5498D340F13F}"/>
              </a:ext>
            </a:extLst>
          </p:cNvPr>
          <p:cNvSpPr txBox="1">
            <a:spLocks noChangeArrowheads="1"/>
          </p:cNvSpPr>
          <p:nvPr/>
        </p:nvSpPr>
        <p:spPr bwMode="auto">
          <a:xfrm>
            <a:off x="179388" y="6491288"/>
            <a:ext cx="7189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Bogusław Śliwerski, </a:t>
            </a:r>
            <a:r>
              <a:rPr lang="pl-PL" altLang="it-IT" sz="1600" i="1"/>
              <a:t>Pedagogika walfdorska</a:t>
            </a:r>
            <a:r>
              <a:rPr lang="pl-PL" altLang="it-IT" sz="1600"/>
              <a:t>, w Pedagogika </a:t>
            </a:r>
            <a:r>
              <a:rPr lang="pl-PL" altLang="it-IT" sz="1600" i="1"/>
              <a:t>op. cit., </a:t>
            </a:r>
            <a:r>
              <a:rPr lang="pl-PL" altLang="it-IT" sz="1600"/>
              <a:t>s. 303</a:t>
            </a:r>
            <a:r>
              <a:rPr lang="pl-PL" altLang="it-IT" i="1"/>
              <a:t> </a:t>
            </a:r>
            <a:endParaRPr lang="en-AU" alt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F28A3D-2DEA-46C8-E972-309B11D0A26A}"/>
              </a:ext>
            </a:extLst>
          </p:cNvPr>
          <p:cNvSpPr>
            <a:spLocks noGrp="1" noChangeArrowheads="1"/>
          </p:cNvSpPr>
          <p:nvPr>
            <p:ph type="title"/>
          </p:nvPr>
        </p:nvSpPr>
        <p:spPr/>
        <p:txBody>
          <a:bodyPr/>
          <a:lstStyle/>
          <a:p>
            <a:r>
              <a:rPr lang="pl-PL" altLang="it-IT" sz="3600"/>
              <a:t>„Pedagog”</a:t>
            </a:r>
            <a:endParaRPr lang="en-AU" altLang="it-IT" sz="3600"/>
          </a:p>
        </p:txBody>
      </p:sp>
      <p:sp>
        <p:nvSpPr>
          <p:cNvPr id="11267" name="Rectangle 3">
            <a:extLst>
              <a:ext uri="{FF2B5EF4-FFF2-40B4-BE49-F238E27FC236}">
                <a16:creationId xmlns:a16="http://schemas.microsoft.com/office/drawing/2014/main" id="{A6689F60-18D4-DD2C-A0F8-05DE0D3A717A}"/>
              </a:ext>
            </a:extLst>
          </p:cNvPr>
          <p:cNvSpPr>
            <a:spLocks noGrp="1" noChangeArrowheads="1"/>
          </p:cNvSpPr>
          <p:nvPr>
            <p:ph type="body" idx="1"/>
          </p:nvPr>
        </p:nvSpPr>
        <p:spPr>
          <a:xfrm>
            <a:off x="468313" y="1196975"/>
            <a:ext cx="8229600" cy="4781550"/>
          </a:xfrm>
        </p:spPr>
        <p:txBody>
          <a:bodyPr/>
          <a:lstStyle/>
          <a:p>
            <a:pPr>
              <a:lnSpc>
                <a:spcPct val="80000"/>
              </a:lnSpc>
            </a:pPr>
            <a:r>
              <a:rPr lang="it-IT" altLang="it-IT" sz="2000" b="1" dirty="0" err="1"/>
              <a:t>Paedăgōgus</a:t>
            </a:r>
            <a:r>
              <a:rPr lang="it-IT" altLang="it-IT" sz="2000" dirty="0"/>
              <a:t> [</a:t>
            </a:r>
            <a:r>
              <a:rPr lang="it-IT" altLang="it-IT" sz="2000" dirty="0" err="1"/>
              <a:t>paedagogus</a:t>
            </a:r>
            <a:r>
              <a:rPr lang="it-IT" altLang="it-IT" sz="2000" dirty="0"/>
              <a:t>], </a:t>
            </a:r>
            <a:r>
              <a:rPr lang="it-IT" altLang="it-IT" sz="2000" dirty="0" err="1"/>
              <a:t>paedagogi</a:t>
            </a:r>
            <a:r>
              <a:rPr lang="it-IT" altLang="it-IT" sz="2000" dirty="0"/>
              <a:t> </a:t>
            </a:r>
            <a:br>
              <a:rPr lang="it-IT" altLang="it-IT" sz="2000" dirty="0"/>
            </a:br>
            <a:r>
              <a:rPr lang="it-IT" altLang="it-IT" sz="2000" dirty="0"/>
              <a:t>sostantivo maschile II declinazione</a:t>
            </a:r>
            <a:br>
              <a:rPr lang="it-IT" altLang="it-IT" sz="2000" dirty="0"/>
            </a:br>
            <a:br>
              <a:rPr lang="it-IT" altLang="it-IT" sz="2000" dirty="0"/>
            </a:br>
            <a:r>
              <a:rPr lang="it-IT" altLang="it-IT" sz="2000" b="1" dirty="0"/>
              <a:t>1</a:t>
            </a:r>
            <a:r>
              <a:rPr lang="it-IT" altLang="it-IT" sz="2000" dirty="0"/>
              <a:t> schiavo incaricato di portare i bambini a </a:t>
            </a:r>
            <a:r>
              <a:rPr lang="it-IT" altLang="it-IT" sz="2000" dirty="0" err="1"/>
              <a:t>scuol</a:t>
            </a:r>
            <a:br>
              <a:rPr lang="it-IT" altLang="it-IT" sz="2000" dirty="0">
                <a:solidFill>
                  <a:srgbClr val="0033CC"/>
                </a:solidFill>
              </a:rPr>
            </a:br>
            <a:endParaRPr lang="it-IT" altLang="it-IT" sz="2000" dirty="0">
              <a:solidFill>
                <a:srgbClr val="0033CC"/>
              </a:solidFill>
            </a:endParaRPr>
          </a:p>
          <a:p>
            <a:pPr>
              <a:lnSpc>
                <a:spcPct val="80000"/>
              </a:lnSpc>
            </a:pPr>
            <a:r>
              <a:rPr lang="it-IT" altLang="it-IT" sz="2000" b="1" dirty="0"/>
              <a:t>2</a:t>
            </a:r>
            <a:r>
              <a:rPr lang="it-IT" altLang="it-IT" sz="2000" dirty="0"/>
              <a:t> precettore, maestro, insegnante</a:t>
            </a:r>
            <a:endParaRPr lang="it-IT" altLang="it-IT" sz="2000" dirty="0">
              <a:solidFill>
                <a:srgbClr val="0033CC"/>
              </a:solidFill>
            </a:endParaRPr>
          </a:p>
          <a:p>
            <a:pPr>
              <a:lnSpc>
                <a:spcPct val="80000"/>
              </a:lnSpc>
            </a:pPr>
            <a:endParaRPr lang="it-IT" altLang="it-IT" sz="2000" dirty="0"/>
          </a:p>
          <a:p>
            <a:pPr>
              <a:lnSpc>
                <a:spcPct val="80000"/>
              </a:lnSpc>
            </a:pPr>
            <a:r>
              <a:rPr lang="it-IT" altLang="it-IT" sz="2000" b="1" dirty="0"/>
              <a:t>3</a:t>
            </a:r>
            <a:r>
              <a:rPr lang="it-IT" altLang="it-IT" sz="2000" dirty="0"/>
              <a:t> mentore, guida</a:t>
            </a:r>
          </a:p>
          <a:p>
            <a:pPr>
              <a:lnSpc>
                <a:spcPct val="80000"/>
              </a:lnSpc>
            </a:pPr>
            <a:endParaRPr lang="it-IT" altLang="it-IT" sz="2000" b="1" dirty="0"/>
          </a:p>
          <a:p>
            <a:pPr>
              <a:lnSpc>
                <a:spcPct val="80000"/>
              </a:lnSpc>
            </a:pPr>
            <a:r>
              <a:rPr lang="it-IT" altLang="it-IT" sz="2000" b="1" dirty="0"/>
              <a:t>4</a:t>
            </a:r>
            <a:r>
              <a:rPr lang="it-IT" altLang="it-IT" sz="2000" dirty="0"/>
              <a:t> (spregiativo) pedante </a:t>
            </a:r>
          </a:p>
          <a:p>
            <a:pPr>
              <a:lnSpc>
                <a:spcPct val="80000"/>
              </a:lnSpc>
            </a:pPr>
            <a:endParaRPr lang="it-IT" altLang="it-IT" sz="2000" dirty="0"/>
          </a:p>
          <a:p>
            <a:pPr>
              <a:lnSpc>
                <a:spcPct val="80000"/>
              </a:lnSpc>
            </a:pPr>
            <a:r>
              <a:rPr lang="it-IT" altLang="it-IT" sz="2000" b="1" dirty="0" err="1"/>
              <a:t>Paedăgōga</a:t>
            </a:r>
            <a:r>
              <a:rPr lang="it-IT" altLang="it-IT" sz="2000" dirty="0"/>
              <a:t> [</a:t>
            </a:r>
            <a:r>
              <a:rPr lang="it-IT" altLang="it-IT" sz="2000" dirty="0" err="1"/>
              <a:t>paedagogă</a:t>
            </a:r>
            <a:r>
              <a:rPr lang="it-IT" altLang="it-IT" sz="2000" dirty="0"/>
              <a:t>], </a:t>
            </a:r>
            <a:r>
              <a:rPr lang="it-IT" altLang="it-IT" sz="2000" dirty="0" err="1"/>
              <a:t>paedagogae</a:t>
            </a:r>
            <a:r>
              <a:rPr lang="it-IT" altLang="it-IT" sz="2000" dirty="0"/>
              <a:t> </a:t>
            </a:r>
            <a:br>
              <a:rPr lang="it-IT" altLang="it-IT" sz="2000" dirty="0"/>
            </a:br>
            <a:r>
              <a:rPr lang="it-IT" altLang="it-IT" sz="2000" dirty="0"/>
              <a:t>sostantivo femminile I declinazione</a:t>
            </a:r>
            <a:br>
              <a:rPr lang="it-IT" altLang="it-IT" sz="2000" dirty="0"/>
            </a:br>
            <a:br>
              <a:rPr lang="it-IT" altLang="it-IT" sz="2000" dirty="0"/>
            </a:br>
            <a:r>
              <a:rPr lang="it-IT" altLang="it-IT" sz="2000" b="1" dirty="0"/>
              <a:t>1</a:t>
            </a:r>
            <a:r>
              <a:rPr lang="it-IT" altLang="it-IT" sz="2000" dirty="0"/>
              <a:t> governante (di bambini</a:t>
            </a:r>
          </a:p>
          <a:p>
            <a:pPr>
              <a:lnSpc>
                <a:spcPct val="80000"/>
              </a:lnSpc>
            </a:pPr>
            <a:endParaRPr lang="it-IT" altLang="it-IT" sz="2000" dirty="0">
              <a:solidFill>
                <a:srgbClr val="0033CC"/>
              </a:solidFill>
            </a:endParaRPr>
          </a:p>
          <a:p>
            <a:pPr>
              <a:lnSpc>
                <a:spcPct val="80000"/>
              </a:lnSpc>
            </a:pPr>
            <a:r>
              <a:rPr lang="it-IT" altLang="it-IT" sz="2000" b="1" dirty="0"/>
              <a:t>2</a:t>
            </a:r>
            <a:r>
              <a:rPr lang="it-IT" altLang="it-IT" sz="2000" dirty="0"/>
              <a:t> guida </a:t>
            </a:r>
          </a:p>
          <a:p>
            <a:pPr>
              <a:lnSpc>
                <a:spcPct val="80000"/>
              </a:lnSpc>
            </a:pPr>
            <a:endParaRPr lang="en-AU" altLang="it-IT" sz="1800" dirty="0">
              <a:solidFill>
                <a:srgbClr val="0033CC"/>
              </a:solidFill>
            </a:endParaRPr>
          </a:p>
        </p:txBody>
      </p:sp>
      <p:sp>
        <p:nvSpPr>
          <p:cNvPr id="11268" name="Text Box 4">
            <a:extLst>
              <a:ext uri="{FF2B5EF4-FFF2-40B4-BE49-F238E27FC236}">
                <a16:creationId xmlns:a16="http://schemas.microsoft.com/office/drawing/2014/main" id="{A7F6EE95-6DC7-F4AD-E99A-93F18A9BFB0E}"/>
              </a:ext>
            </a:extLst>
          </p:cNvPr>
          <p:cNvSpPr txBox="1">
            <a:spLocks noChangeArrowheads="1"/>
          </p:cNvSpPr>
          <p:nvPr/>
        </p:nvSpPr>
        <p:spPr bwMode="auto">
          <a:xfrm>
            <a:off x="4319588" y="6415088"/>
            <a:ext cx="4633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a:t>
            </a:r>
            <a:r>
              <a:rPr lang="en-AU" altLang="it-IT" sz="100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058EE807-0804-B0F3-CF26-444E12DAD5C5}"/>
              </a:ext>
            </a:extLst>
          </p:cNvPr>
          <p:cNvSpPr>
            <a:spLocks noGrp="1" noChangeArrowheads="1"/>
          </p:cNvSpPr>
          <p:nvPr>
            <p:ph type="title"/>
          </p:nvPr>
        </p:nvSpPr>
        <p:spPr>
          <a:xfrm>
            <a:off x="0" y="0"/>
            <a:ext cx="9144000" cy="1143000"/>
          </a:xfrm>
        </p:spPr>
        <p:txBody>
          <a:bodyPr/>
          <a:lstStyle/>
          <a:p>
            <a:r>
              <a:rPr lang="pl-PL" altLang="it-IT" sz="3600"/>
              <a:t>J. Korczak: Jak kochać dziecko (1922)</a:t>
            </a:r>
            <a:endParaRPr lang="en-AU" altLang="it-IT" sz="3600"/>
          </a:p>
        </p:txBody>
      </p:sp>
      <p:sp>
        <p:nvSpPr>
          <p:cNvPr id="99331" name="Rectangle 3">
            <a:extLst>
              <a:ext uri="{FF2B5EF4-FFF2-40B4-BE49-F238E27FC236}">
                <a16:creationId xmlns:a16="http://schemas.microsoft.com/office/drawing/2014/main" id="{139DBA05-D330-381A-C3FB-212DC9F8446F}"/>
              </a:ext>
            </a:extLst>
          </p:cNvPr>
          <p:cNvSpPr>
            <a:spLocks noGrp="1" noChangeArrowheads="1"/>
          </p:cNvSpPr>
          <p:nvPr>
            <p:ph type="body" idx="1"/>
          </p:nvPr>
        </p:nvSpPr>
        <p:spPr>
          <a:xfrm>
            <a:off x="0" y="908050"/>
            <a:ext cx="9144000" cy="5257800"/>
          </a:xfrm>
        </p:spPr>
        <p:txBody>
          <a:bodyPr/>
          <a:lstStyle/>
          <a:p>
            <a:pPr>
              <a:lnSpc>
                <a:spcPct val="90000"/>
              </a:lnSpc>
            </a:pPr>
            <a:r>
              <a:rPr lang="pl-PL" altLang="it-IT" sz="2000"/>
              <a:t>„Oryginalna twórczość literacka dla dzieci i o dzieciach łączy humanitaryzm  i głęboką znajomość psychiki dziecięcej z liryzmem, humorem i fantazją”. </a:t>
            </a:r>
          </a:p>
          <a:p>
            <a:pPr>
              <a:lnSpc>
                <a:spcPct val="90000"/>
              </a:lnSpc>
            </a:pPr>
            <a:r>
              <a:rPr lang="pl-PL" altLang="it-IT" sz="2000"/>
              <a:t>Pedagogika J. Korczaka jest niezwykle rzadko spotykanym w literaturze pedagogicznej typem liberalnej, rodzimej refleksji  wychowaniu, ufundowanej na idei </a:t>
            </a:r>
            <a:r>
              <a:rPr lang="pl-PL" altLang="it-IT" sz="2000" u="sng"/>
              <a:t>sumienia</a:t>
            </a:r>
            <a:r>
              <a:rPr lang="pl-PL" altLang="it-IT" sz="2000"/>
              <a:t> i </a:t>
            </a:r>
            <a:r>
              <a:rPr lang="pl-PL" altLang="it-IT" sz="2000" u="sng"/>
              <a:t>autoodpowiedzialności</a:t>
            </a:r>
            <a:r>
              <a:rPr lang="pl-PL" altLang="it-IT" sz="2000"/>
              <a:t>. </a:t>
            </a:r>
            <a:r>
              <a:rPr lang="pl-PL" altLang="it-IT" sz="2000">
                <a:solidFill>
                  <a:srgbClr val="0033CC"/>
                </a:solidFill>
              </a:rPr>
              <a:t>[tzn. na wartościach „Zachodnich” demokracji] </a:t>
            </a:r>
          </a:p>
          <a:p>
            <a:pPr>
              <a:lnSpc>
                <a:spcPct val="90000"/>
              </a:lnSpc>
            </a:pPr>
            <a:r>
              <a:rPr lang="pl-PL" altLang="it-IT" sz="2000"/>
              <a:t>Stanowi ona dość ostrożny i </a:t>
            </a:r>
            <a:r>
              <a:rPr lang="pl-PL" altLang="it-IT" sz="2000" u="sng"/>
              <a:t>uwolniony od przesadnego moralizmu</a:t>
            </a:r>
            <a:r>
              <a:rPr lang="pl-PL" altLang="it-IT" sz="2000"/>
              <a:t>  typ myślenia o tym, jak pedagodzy powinni postępować wobec wychowanków, by nie naruszyć </a:t>
            </a:r>
            <a:r>
              <a:rPr lang="pl-PL" altLang="it-IT" sz="2000" u="sng"/>
              <a:t>wzajemnego</a:t>
            </a:r>
            <a:r>
              <a:rPr lang="pl-PL" altLang="it-IT" sz="2000"/>
              <a:t> prawa do </a:t>
            </a:r>
            <a:r>
              <a:rPr lang="pl-PL" altLang="it-IT" sz="2000" u="sng"/>
              <a:t>wolności</a:t>
            </a:r>
            <a:r>
              <a:rPr lang="pl-PL" altLang="it-IT" sz="2000"/>
              <a:t> i do </a:t>
            </a:r>
            <a:r>
              <a:rPr lang="pl-PL" altLang="it-IT" sz="2000" u="sng"/>
              <a:t>godnego życia</a:t>
            </a:r>
            <a:r>
              <a:rPr lang="pl-PL" altLang="it-IT" sz="2000"/>
              <a:t>. </a:t>
            </a:r>
          </a:p>
          <a:p>
            <a:pPr>
              <a:lnSpc>
                <a:spcPct val="90000"/>
              </a:lnSpc>
            </a:pPr>
            <a:r>
              <a:rPr lang="pl-PL" altLang="it-IT" sz="2000"/>
              <a:t>Radykalizm w myśleniu Korczaka, konsekwencja w działaniu oraz </a:t>
            </a:r>
            <a:r>
              <a:rPr lang="pl-PL" altLang="it-IT" sz="2000" u="sng"/>
              <a:t>miłość    w odczuwaniu</a:t>
            </a:r>
            <a:r>
              <a:rPr lang="pl-PL" altLang="it-IT" sz="2000"/>
              <a:t> i obejmowaniu wzajemnych relacji z dziećmi stworzyły niepowtarzalną koncepcję Nowego Wychowania, której istotą jest poszukiwanie gwarancji dla ludzkiej, a nade wszystko dziecięcej </a:t>
            </a:r>
            <a:r>
              <a:rPr lang="pl-PL" altLang="it-IT" sz="2000" u="sng"/>
              <a:t>wolności</a:t>
            </a:r>
            <a:r>
              <a:rPr lang="pl-PL" altLang="it-IT" sz="2000"/>
              <a:t>     i dla </a:t>
            </a:r>
            <a:r>
              <a:rPr lang="pl-PL" altLang="it-IT" sz="2000" u="sng"/>
              <a:t>sensu </a:t>
            </a:r>
            <a:r>
              <a:rPr lang="pl-PL" altLang="it-IT" sz="2000"/>
              <a:t>ludzkiego </a:t>
            </a:r>
            <a:r>
              <a:rPr lang="pl-PL" altLang="it-IT" sz="2000" u="sng"/>
              <a:t>życia</a:t>
            </a:r>
            <a:r>
              <a:rPr lang="pl-PL" altLang="it-IT" sz="2000"/>
              <a:t>.</a:t>
            </a:r>
          </a:p>
          <a:p>
            <a:pPr>
              <a:lnSpc>
                <a:spcPct val="90000"/>
              </a:lnSpc>
            </a:pPr>
            <a:r>
              <a:rPr lang="pl-PL" altLang="it-IT" sz="2000"/>
              <a:t>W jego działach zawarta jest optymistyczna </a:t>
            </a:r>
            <a:r>
              <a:rPr lang="pl-PL" altLang="it-IT" sz="2000" u="sng"/>
              <a:t>wiara w dobroć człowieka</a:t>
            </a:r>
            <a:r>
              <a:rPr lang="pl-PL" altLang="it-IT" sz="2000"/>
              <a:t>,        w jego zdolność do</a:t>
            </a:r>
            <a:r>
              <a:rPr lang="pl-PL" altLang="it-IT" sz="2000" u="sng"/>
              <a:t> swobodnego kreowania świata wartości</a:t>
            </a:r>
            <a:r>
              <a:rPr lang="pl-PL" altLang="it-IT" sz="2000"/>
              <a:t>” (s. 335-6)</a:t>
            </a:r>
            <a:r>
              <a:rPr lang="pl-PL" altLang="it-IT" sz="2000" u="sng"/>
              <a:t> </a:t>
            </a:r>
            <a:endParaRPr lang="en-AU" altLang="it-IT" sz="2000"/>
          </a:p>
        </p:txBody>
      </p:sp>
      <p:sp>
        <p:nvSpPr>
          <p:cNvPr id="99332" name="Text Box 4">
            <a:extLst>
              <a:ext uri="{FF2B5EF4-FFF2-40B4-BE49-F238E27FC236}">
                <a16:creationId xmlns:a16="http://schemas.microsoft.com/office/drawing/2014/main" id="{FBE8D3E5-0178-E937-2480-9463F1F62984}"/>
              </a:ext>
            </a:extLst>
          </p:cNvPr>
          <p:cNvSpPr txBox="1">
            <a:spLocks noChangeArrowheads="1"/>
          </p:cNvSpPr>
          <p:nvPr/>
        </p:nvSpPr>
        <p:spPr bwMode="auto">
          <a:xfrm>
            <a:off x="179388" y="6165850"/>
            <a:ext cx="7878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Bogusław Śliwerski, </a:t>
            </a:r>
            <a:r>
              <a:rPr lang="pl-PL" altLang="it-IT" sz="1600" i="1"/>
              <a:t>Pedagogika Janusza Korczaka</a:t>
            </a:r>
            <a:r>
              <a:rPr lang="pl-PL" altLang="it-IT" sz="1600"/>
              <a:t>, w Pedagogika </a:t>
            </a:r>
            <a:r>
              <a:rPr lang="pl-PL" altLang="it-IT" sz="1600" i="1"/>
              <a:t>op. cit., </a:t>
            </a:r>
            <a:r>
              <a:rPr lang="pl-PL" altLang="it-IT" sz="1600"/>
              <a:t>s. 335</a:t>
            </a:r>
            <a:r>
              <a:rPr lang="pl-PL" altLang="it-IT" i="1"/>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blinds(horizontal)">
                                      <p:cBhvr>
                                        <p:cTn id="12" dur="500"/>
                                        <p:tgtEl>
                                          <p:spTgt spid="99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blinds(horizontal)">
                                      <p:cBhvr>
                                        <p:cTn id="17" dur="500"/>
                                        <p:tgtEl>
                                          <p:spTgt spid="993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blinds(horizontal)">
                                      <p:cBhvr>
                                        <p:cTn id="22" dur="500"/>
                                        <p:tgtEl>
                                          <p:spTgt spid="993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blinds(horizontal)">
                                      <p:cBhvr>
                                        <p:cTn id="27" dur="5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5030C6B-5150-ED04-9EBF-2BCC64EC7B31}"/>
              </a:ext>
            </a:extLst>
          </p:cNvPr>
          <p:cNvSpPr>
            <a:spLocks noGrp="1" noChangeArrowheads="1"/>
          </p:cNvSpPr>
          <p:nvPr>
            <p:ph type="title"/>
          </p:nvPr>
        </p:nvSpPr>
        <p:spPr>
          <a:xfrm>
            <a:off x="0" y="0"/>
            <a:ext cx="9144000" cy="1143000"/>
          </a:xfrm>
        </p:spPr>
        <p:txBody>
          <a:bodyPr/>
          <a:lstStyle/>
          <a:p>
            <a:r>
              <a:rPr lang="pl-PL" altLang="it-IT" sz="3600"/>
              <a:t>J. Korczak (1878-1942): Prawa dziecka</a:t>
            </a:r>
            <a:endParaRPr lang="en-AU" altLang="it-IT" sz="3600"/>
          </a:p>
        </p:txBody>
      </p:sp>
      <p:sp>
        <p:nvSpPr>
          <p:cNvPr id="100355" name="Rectangle 3">
            <a:extLst>
              <a:ext uri="{FF2B5EF4-FFF2-40B4-BE49-F238E27FC236}">
                <a16:creationId xmlns:a16="http://schemas.microsoft.com/office/drawing/2014/main" id="{3706EC69-62A3-A369-98E0-49EDC9FCD049}"/>
              </a:ext>
            </a:extLst>
          </p:cNvPr>
          <p:cNvSpPr>
            <a:spLocks noGrp="1" noChangeArrowheads="1"/>
          </p:cNvSpPr>
          <p:nvPr>
            <p:ph type="body" idx="1"/>
          </p:nvPr>
        </p:nvSpPr>
        <p:spPr>
          <a:xfrm>
            <a:off x="0" y="908050"/>
            <a:ext cx="8964613" cy="3457575"/>
          </a:xfrm>
        </p:spPr>
        <p:txBody>
          <a:bodyPr/>
          <a:lstStyle/>
          <a:p>
            <a:pPr>
              <a:lnSpc>
                <a:spcPct val="95000"/>
              </a:lnSpc>
              <a:spcBef>
                <a:spcPct val="0"/>
              </a:spcBef>
              <a:buFontTx/>
              <a:buNone/>
            </a:pPr>
            <a:r>
              <a:rPr lang="pl-PL" altLang="it-IT" sz="1800"/>
              <a:t>Prawo do szacunku (dla niewiedzy, dla smutku, niepowodzeń i łez; dla misterium poprawy, dla młodego wysiłku i ufności, dla pracy poznania, dla tajemnic i wahań ciężkiej pracy wzrostu, dla własnych słabości</a:t>
            </a:r>
          </a:p>
          <a:p>
            <a:pPr>
              <a:lnSpc>
                <a:spcPct val="95000"/>
              </a:lnSpc>
              <a:spcBef>
                <a:spcPct val="0"/>
              </a:spcBef>
              <a:buFontTx/>
              <a:buNone/>
            </a:pPr>
            <a:r>
              <a:rPr lang="pl-PL" altLang="it-IT" sz="1800"/>
              <a:t>Prawo do miłości (do piersi matki, atmosfery ciepła i troskliwości) i przyjaźni</a:t>
            </a:r>
          </a:p>
          <a:p>
            <a:pPr>
              <a:lnSpc>
                <a:spcPct val="95000"/>
              </a:lnSpc>
              <a:spcBef>
                <a:spcPct val="0"/>
              </a:spcBef>
              <a:buFontTx/>
              <a:buNone/>
            </a:pPr>
            <a:r>
              <a:rPr lang="pl-PL" altLang="it-IT" sz="1800"/>
              <a:t>Prawo do tajemnicy (tajemnicy osoby, jak i własnych spraw, przeżyć i doznań);</a:t>
            </a:r>
          </a:p>
          <a:p>
            <a:pPr>
              <a:lnSpc>
                <a:spcPct val="95000"/>
              </a:lnSpc>
              <a:spcBef>
                <a:spcPct val="0"/>
              </a:spcBef>
              <a:buFontTx/>
              <a:buNone/>
            </a:pPr>
            <a:r>
              <a:rPr lang="pl-PL" altLang="it-IT" sz="1800"/>
              <a:t>Prawo do samostanowienia (antytezy, prawo do oporu, do protestu, do upominania się i żądania, do wypowiadania własnych myśli, do życia własnym wysiłkiem i własną aktywnością);</a:t>
            </a:r>
          </a:p>
          <a:p>
            <a:pPr>
              <a:lnSpc>
                <a:spcPct val="95000"/>
              </a:lnSpc>
              <a:spcBef>
                <a:spcPct val="0"/>
              </a:spcBef>
              <a:buFontTx/>
              <a:buNone/>
            </a:pPr>
            <a:r>
              <a:rPr lang="pl-PL" altLang="it-IT" sz="1800"/>
              <a:t>Prawo do własności (siebie – do samoposiadania i do swoich rzeczy);</a:t>
            </a:r>
          </a:p>
          <a:p>
            <a:pPr>
              <a:lnSpc>
                <a:spcPct val="95000"/>
              </a:lnSpc>
              <a:spcBef>
                <a:spcPct val="0"/>
              </a:spcBef>
              <a:buFontTx/>
              <a:buNone/>
            </a:pPr>
            <a:r>
              <a:rPr lang="pl-PL" altLang="it-IT" sz="1800"/>
              <a:t>Prawo do własnego rozwoju i dojrzewania;</a:t>
            </a:r>
          </a:p>
          <a:p>
            <a:pPr>
              <a:lnSpc>
                <a:spcPct val="95000"/>
              </a:lnSpc>
              <a:spcBef>
                <a:spcPct val="0"/>
              </a:spcBef>
              <a:buFontTx/>
              <a:buNone/>
            </a:pPr>
            <a:r>
              <a:rPr lang="pl-PL" altLang="it-IT" sz="1800"/>
              <a:t>Prawo </a:t>
            </a:r>
            <a:r>
              <a:rPr lang="pl-PL" altLang="it-IT" sz="1800" u="sng"/>
              <a:t>do ruchu, do zabawy</a:t>
            </a:r>
            <a:r>
              <a:rPr lang="pl-PL" altLang="it-IT" sz="1800"/>
              <a:t>, do pracy i badania;</a:t>
            </a:r>
          </a:p>
          <a:p>
            <a:pPr>
              <a:lnSpc>
                <a:spcPct val="95000"/>
              </a:lnSpc>
              <a:spcBef>
                <a:spcPct val="0"/>
              </a:spcBef>
              <a:buFontTx/>
              <a:buNone/>
            </a:pPr>
            <a:r>
              <a:rPr lang="pl-PL" altLang="it-IT" sz="1800"/>
              <a:t>Prawo do sprawiedliwości w życiu.  (</a:t>
            </a:r>
            <a:r>
              <a:rPr lang="pl-PL" altLang="it-IT" sz="1800" i="1"/>
              <a:t>Ibidem</a:t>
            </a:r>
            <a:r>
              <a:rPr lang="pl-PL" altLang="it-IT" sz="1800"/>
              <a:t>)</a:t>
            </a:r>
          </a:p>
        </p:txBody>
      </p:sp>
      <p:pic>
        <p:nvPicPr>
          <p:cNvPr id="100357" name="Picture 5">
            <a:extLst>
              <a:ext uri="{FF2B5EF4-FFF2-40B4-BE49-F238E27FC236}">
                <a16:creationId xmlns:a16="http://schemas.microsoft.com/office/drawing/2014/main" id="{E8004BEF-15B7-2308-978F-880F7D0D8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506788"/>
            <a:ext cx="4083050" cy="3062287"/>
          </a:xfrm>
          <a:prstGeom prst="rect">
            <a:avLst/>
          </a:prstGeom>
          <a:noFill/>
          <a:extLst>
            <a:ext uri="{909E8E84-426E-40DD-AFC4-6F175D3DCCD1}">
              <a14:hiddenFill xmlns:a14="http://schemas.microsoft.com/office/drawing/2010/main">
                <a:solidFill>
                  <a:srgbClr val="FFFFFF"/>
                </a:solidFill>
              </a14:hiddenFill>
            </a:ext>
          </a:extLst>
        </p:spPr>
      </p:pic>
      <p:sp>
        <p:nvSpPr>
          <p:cNvPr id="100358" name="Text Box 6">
            <a:extLst>
              <a:ext uri="{FF2B5EF4-FFF2-40B4-BE49-F238E27FC236}">
                <a16:creationId xmlns:a16="http://schemas.microsoft.com/office/drawing/2014/main" id="{DDE72E9F-4CCE-9367-5F6E-52BEF0B7346F}"/>
              </a:ext>
            </a:extLst>
          </p:cNvPr>
          <p:cNvSpPr txBox="1">
            <a:spLocks noChangeArrowheads="1"/>
          </p:cNvSpPr>
          <p:nvPr/>
        </p:nvSpPr>
        <p:spPr bwMode="auto">
          <a:xfrm>
            <a:off x="323850" y="4797425"/>
            <a:ext cx="304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Zob. wykład II „Psychologia”</a:t>
            </a:r>
          </a:p>
          <a:p>
            <a:pPr algn="l"/>
            <a:r>
              <a:rPr lang="pl-PL" altLang="it-IT"/>
              <a:t>Potrzeby wg Maslowa</a:t>
            </a:r>
            <a:endParaRPr lang="en-AU" altLang="it-IT"/>
          </a:p>
        </p:txBody>
      </p:sp>
      <p:sp>
        <p:nvSpPr>
          <p:cNvPr id="100359" name="Text Box 7">
            <a:extLst>
              <a:ext uri="{FF2B5EF4-FFF2-40B4-BE49-F238E27FC236}">
                <a16:creationId xmlns:a16="http://schemas.microsoft.com/office/drawing/2014/main" id="{76B80447-49A6-9FAE-0555-4177ED088586}"/>
              </a:ext>
            </a:extLst>
          </p:cNvPr>
          <p:cNvSpPr txBox="1">
            <a:spLocks noChangeArrowheads="1"/>
          </p:cNvSpPr>
          <p:nvPr/>
        </p:nvSpPr>
        <p:spPr bwMode="auto">
          <a:xfrm>
            <a:off x="179388" y="5876925"/>
            <a:ext cx="419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solidFill>
                  <a:srgbClr val="FF0000"/>
                </a:solidFill>
              </a:rPr>
              <a:t>„Piękny kraj Włochy, nawet dzieci mają </a:t>
            </a:r>
          </a:p>
          <a:p>
            <a:pPr algn="l"/>
            <a:r>
              <a:rPr lang="pl-PL" altLang="it-IT">
                <a:solidFill>
                  <a:srgbClr val="FF0000"/>
                </a:solidFill>
              </a:rPr>
              <a:t>prawo do roweru!”</a:t>
            </a:r>
            <a:endParaRPr lang="en-AU" altLang="it-IT">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blinds(horizontal)">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blinds(horizontal)">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blinds(horizontal)">
                                      <p:cBhvr>
                                        <p:cTn id="17" dur="500"/>
                                        <p:tgtEl>
                                          <p:spTgt spid="100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blinds(horizontal)">
                                      <p:cBhvr>
                                        <p:cTn id="22" dur="500"/>
                                        <p:tgtEl>
                                          <p:spTgt spid="100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Effect transition="in" filter="blinds(horizontal)">
                                      <p:cBhvr>
                                        <p:cTn id="27" dur="500"/>
                                        <p:tgtEl>
                                          <p:spTgt spid="100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0355">
                                            <p:txEl>
                                              <p:pRg st="5" end="5"/>
                                            </p:txEl>
                                          </p:spTgt>
                                        </p:tgtEl>
                                        <p:attrNameLst>
                                          <p:attrName>style.visibility</p:attrName>
                                        </p:attrNameLst>
                                      </p:cBhvr>
                                      <p:to>
                                        <p:strVal val="visible"/>
                                      </p:to>
                                    </p:set>
                                    <p:animEffect transition="in" filter="blinds(horizontal)">
                                      <p:cBhvr>
                                        <p:cTn id="32" dur="500"/>
                                        <p:tgtEl>
                                          <p:spTgt spid="1003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0355">
                                            <p:txEl>
                                              <p:pRg st="6" end="6"/>
                                            </p:txEl>
                                          </p:spTgt>
                                        </p:tgtEl>
                                        <p:attrNameLst>
                                          <p:attrName>style.visibility</p:attrName>
                                        </p:attrNameLst>
                                      </p:cBhvr>
                                      <p:to>
                                        <p:strVal val="visible"/>
                                      </p:to>
                                    </p:set>
                                    <p:animEffect transition="in" filter="blinds(horizontal)">
                                      <p:cBhvr>
                                        <p:cTn id="37" dur="500"/>
                                        <p:tgtEl>
                                          <p:spTgt spid="1003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0355">
                                            <p:txEl>
                                              <p:pRg st="7" end="7"/>
                                            </p:txEl>
                                          </p:spTgt>
                                        </p:tgtEl>
                                        <p:attrNameLst>
                                          <p:attrName>style.visibility</p:attrName>
                                        </p:attrNameLst>
                                      </p:cBhvr>
                                      <p:to>
                                        <p:strVal val="visible"/>
                                      </p:to>
                                    </p:set>
                                    <p:animEffect transition="in" filter="blinds(horizontal)">
                                      <p:cBhvr>
                                        <p:cTn id="42" dur="500"/>
                                        <p:tgtEl>
                                          <p:spTgt spid="1003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00357"/>
                                        </p:tgtEl>
                                        <p:attrNameLst>
                                          <p:attrName>style.visibility</p:attrName>
                                        </p:attrNameLst>
                                      </p:cBhvr>
                                      <p:to>
                                        <p:strVal val="visible"/>
                                      </p:to>
                                    </p:set>
                                    <p:animEffect transition="in" filter="checkerboard(across)">
                                      <p:cBhvr>
                                        <p:cTn id="47" dur="500"/>
                                        <p:tgtEl>
                                          <p:spTgt spid="10035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0359"/>
                                        </p:tgtEl>
                                        <p:attrNameLst>
                                          <p:attrName>style.visibility</p:attrName>
                                        </p:attrNameLst>
                                      </p:cBhvr>
                                      <p:to>
                                        <p:strVal val="visible"/>
                                      </p:to>
                                    </p:set>
                                    <p:animEffect transition="in" filter="blinds(horizontal)">
                                      <p:cBhvr>
                                        <p:cTn id="52"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FE57979-54D2-C17C-619C-0DB32331307C}"/>
              </a:ext>
            </a:extLst>
          </p:cNvPr>
          <p:cNvSpPr>
            <a:spLocks noGrp="1" noChangeArrowheads="1"/>
          </p:cNvSpPr>
          <p:nvPr>
            <p:ph type="title"/>
          </p:nvPr>
        </p:nvSpPr>
        <p:spPr>
          <a:xfrm>
            <a:off x="0" y="-76200"/>
            <a:ext cx="9144000" cy="1143000"/>
          </a:xfrm>
        </p:spPr>
        <p:txBody>
          <a:bodyPr/>
          <a:lstStyle/>
          <a:p>
            <a:r>
              <a:rPr lang="pl-PL" altLang="it-IT" sz="3500"/>
              <a:t>Konopnicka, Brzechwa, Tuwim, Makuszyński</a:t>
            </a:r>
            <a:r>
              <a:rPr lang="pl-PL" altLang="it-IT" sz="4000"/>
              <a:t> </a:t>
            </a:r>
            <a:endParaRPr lang="en-AU" altLang="it-IT" sz="4000"/>
          </a:p>
        </p:txBody>
      </p:sp>
      <p:sp>
        <p:nvSpPr>
          <p:cNvPr id="35843" name="Rectangle 3">
            <a:extLst>
              <a:ext uri="{FF2B5EF4-FFF2-40B4-BE49-F238E27FC236}">
                <a16:creationId xmlns:a16="http://schemas.microsoft.com/office/drawing/2014/main" id="{62685D80-F785-ECB3-47D3-0324F83273CB}"/>
              </a:ext>
            </a:extLst>
          </p:cNvPr>
          <p:cNvSpPr>
            <a:spLocks noGrp="1" noChangeArrowheads="1"/>
          </p:cNvSpPr>
          <p:nvPr>
            <p:ph type="body" idx="1"/>
          </p:nvPr>
        </p:nvSpPr>
        <p:spPr>
          <a:xfrm>
            <a:off x="0" y="981075"/>
            <a:ext cx="9144000" cy="5543550"/>
          </a:xfrm>
        </p:spPr>
        <p:txBody>
          <a:bodyPr/>
          <a:lstStyle/>
          <a:p>
            <a:pPr>
              <a:lnSpc>
                <a:spcPct val="80000"/>
              </a:lnSpc>
            </a:pPr>
            <a:r>
              <a:rPr lang="pl-PL" altLang="it-IT" sz="2000"/>
              <a:t>Pedagogika, która wyszła poza kanony bajkowej sprawiedliwości, ale nie weszła w relatywizm moralny Machiavelliego, nie popadając jednocześnie w masońską nieco moralizację Collodiego (Pinocchio, Lis i Kot). </a:t>
            </a:r>
          </a:p>
          <a:p>
            <a:pPr>
              <a:lnSpc>
                <a:spcPct val="80000"/>
              </a:lnSpc>
            </a:pPr>
            <a:r>
              <a:rPr lang="pl-PL" altLang="it-IT" sz="2000"/>
              <a:t>Bajkowość, która wyszła poza Edypa, La Fontaina, Kryłowa (i Krasickiego)</a:t>
            </a:r>
          </a:p>
          <a:p>
            <a:pPr>
              <a:lnSpc>
                <a:spcPct val="80000"/>
              </a:lnSpc>
            </a:pPr>
            <a:r>
              <a:rPr lang="pl-PL" altLang="it-IT" sz="2000"/>
              <a:t>Otwartość na świat („Murzynek Bambo” i idee socjalizujące, ale nie socjalistyczne - „szewc robi buty...”)</a:t>
            </a:r>
          </a:p>
          <a:p>
            <a:pPr>
              <a:lnSpc>
                <a:spcPct val="80000"/>
              </a:lnSpc>
            </a:pPr>
            <a:r>
              <a:rPr lang="pl-PL" altLang="it-IT" sz="2000"/>
              <a:t>Wiedza techniczna „Pstryczek-elektryczek”</a:t>
            </a:r>
          </a:p>
          <a:p>
            <a:pPr>
              <a:lnSpc>
                <a:spcPct val="80000"/>
              </a:lnSpc>
            </a:pPr>
            <a:r>
              <a:rPr lang="pl-PL" altLang="it-IT" sz="2000"/>
              <a:t>Kształtowanie języka narodowego</a:t>
            </a:r>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pPr>
            <a:endParaRPr lang="pl-PL" altLang="it-IT" sz="2000"/>
          </a:p>
          <a:p>
            <a:pPr>
              <a:lnSpc>
                <a:spcPct val="80000"/>
              </a:lnSpc>
              <a:buFontTx/>
              <a:buNone/>
            </a:pPr>
            <a:r>
              <a:rPr lang="pl-PL" altLang="it-IT" sz="2000">
                <a:solidFill>
                  <a:srgbClr val="0033CC"/>
                </a:solidFill>
              </a:rPr>
              <a:t>„Pstryczek-elektryczek” – poezja Tuwima jako pretekst                            Interaktywność, narracja, kształtowanie pojęć i zachowań:                            prąd elektryczny jest niebezpieczny!”</a:t>
            </a:r>
          </a:p>
          <a:p>
            <a:pPr>
              <a:lnSpc>
                <a:spcPct val="80000"/>
              </a:lnSpc>
              <a:buFontTx/>
              <a:buNone/>
            </a:pPr>
            <a:endParaRPr lang="pl-PL" altLang="it-IT" sz="2000">
              <a:solidFill>
                <a:srgbClr val="0033CC"/>
              </a:solidFill>
            </a:endParaRPr>
          </a:p>
          <a:p>
            <a:pPr>
              <a:lnSpc>
                <a:spcPct val="80000"/>
              </a:lnSpc>
            </a:pPr>
            <a:endParaRPr lang="pl-PL" altLang="it-IT" sz="2000"/>
          </a:p>
        </p:txBody>
      </p:sp>
      <p:pic>
        <p:nvPicPr>
          <p:cNvPr id="35845" name="Picture 5">
            <a:extLst>
              <a:ext uri="{FF2B5EF4-FFF2-40B4-BE49-F238E27FC236}">
                <a16:creationId xmlns:a16="http://schemas.microsoft.com/office/drawing/2014/main" id="{B1D0595B-11C3-4871-6E09-8E4A5BEB0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419350"/>
            <a:ext cx="2351088" cy="3508375"/>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a:extLst>
              <a:ext uri="{FF2B5EF4-FFF2-40B4-BE49-F238E27FC236}">
                <a16:creationId xmlns:a16="http://schemas.microsoft.com/office/drawing/2014/main" id="{4D9F3573-AD49-F5A8-B5FC-9BB5EF287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41688"/>
            <a:ext cx="300355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a:extLst>
              <a:ext uri="{FF2B5EF4-FFF2-40B4-BE49-F238E27FC236}">
                <a16:creationId xmlns:a16="http://schemas.microsoft.com/office/drawing/2014/main" id="{E9D87B74-F6E0-D1E0-BC5E-F18895574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3330575"/>
            <a:ext cx="3024187" cy="2268538"/>
          </a:xfrm>
          <a:prstGeom prst="rect">
            <a:avLst/>
          </a:prstGeom>
          <a:noFill/>
          <a:extLst>
            <a:ext uri="{909E8E84-426E-40DD-AFC4-6F175D3DCCD1}">
              <a14:hiddenFill xmlns:a14="http://schemas.microsoft.com/office/drawing/2010/main">
                <a:solidFill>
                  <a:srgbClr val="FFFFFF"/>
                </a:solidFill>
              </a14:hiddenFill>
            </a:ext>
          </a:extLst>
        </p:spPr>
      </p:pic>
      <p:sp>
        <p:nvSpPr>
          <p:cNvPr id="35849" name="Text Box 9">
            <a:extLst>
              <a:ext uri="{FF2B5EF4-FFF2-40B4-BE49-F238E27FC236}">
                <a16:creationId xmlns:a16="http://schemas.microsoft.com/office/drawing/2014/main" id="{6B5D6F72-D2AA-2788-0B33-49E0C9BCD793}"/>
              </a:ext>
            </a:extLst>
          </p:cNvPr>
          <p:cNvSpPr txBox="1">
            <a:spLocks noChangeArrowheads="1"/>
          </p:cNvSpPr>
          <p:nvPr/>
        </p:nvSpPr>
        <p:spPr bwMode="auto">
          <a:xfrm>
            <a:off x="87313" y="6481763"/>
            <a:ext cx="780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G. Karwasz</a:t>
            </a:r>
            <a:r>
              <a:rPr lang="pl-PL" altLang="it-IT" i="1"/>
              <a:t>, Pstryczek-elektyczek</a:t>
            </a:r>
            <a:r>
              <a:rPr lang="pl-PL" altLang="it-IT"/>
              <a:t>, Bytom, Kędzierzyn-Koźle, Gliwice, 2011</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blinds(horizontal)">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blinds(horizontal)">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blinds(horizontal)">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blinds(horizontal)">
                                      <p:cBhvr>
                                        <p:cTn id="27" dur="500"/>
                                        <p:tgtEl>
                                          <p:spTgt spid="35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5843">
                                            <p:txEl>
                                              <p:pRg st="13" end="13"/>
                                            </p:txEl>
                                          </p:spTgt>
                                        </p:tgtEl>
                                        <p:attrNameLst>
                                          <p:attrName>style.visibility</p:attrName>
                                        </p:attrNameLst>
                                      </p:cBhvr>
                                      <p:to>
                                        <p:strVal val="visible"/>
                                      </p:to>
                                    </p:set>
                                    <p:animEffect transition="in" filter="blinds(horizontal)">
                                      <p:cBhvr>
                                        <p:cTn id="32" dur="500"/>
                                        <p:tgtEl>
                                          <p:spTgt spid="35843">
                                            <p:txEl>
                                              <p:pRg st="13" end="1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35845"/>
                                        </p:tgtEl>
                                        <p:attrNameLst>
                                          <p:attrName>style.visibility</p:attrName>
                                        </p:attrNameLst>
                                      </p:cBhvr>
                                      <p:to>
                                        <p:strVal val="visible"/>
                                      </p:to>
                                    </p:set>
                                    <p:anim calcmode="lin" valueType="num">
                                      <p:cBhvr>
                                        <p:cTn id="37" dur="500" fill="hold"/>
                                        <p:tgtEl>
                                          <p:spTgt spid="35845"/>
                                        </p:tgtEl>
                                        <p:attrNameLst>
                                          <p:attrName>ppt_w</p:attrName>
                                        </p:attrNameLst>
                                      </p:cBhvr>
                                      <p:tavLst>
                                        <p:tav tm="0">
                                          <p:val>
                                            <p:fltVal val="0"/>
                                          </p:val>
                                        </p:tav>
                                        <p:tav tm="100000">
                                          <p:val>
                                            <p:strVal val="#ppt_w"/>
                                          </p:val>
                                        </p:tav>
                                      </p:tavLst>
                                    </p:anim>
                                    <p:anim calcmode="lin" valueType="num">
                                      <p:cBhvr>
                                        <p:cTn id="38" dur="500" fill="hold"/>
                                        <p:tgtEl>
                                          <p:spTgt spid="3584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35848"/>
                                        </p:tgtEl>
                                        <p:attrNameLst>
                                          <p:attrName>style.visibility</p:attrName>
                                        </p:attrNameLst>
                                      </p:cBhvr>
                                      <p:to>
                                        <p:strVal val="visible"/>
                                      </p:to>
                                    </p:set>
                                    <p:anim calcmode="lin" valueType="num">
                                      <p:cBhvr>
                                        <p:cTn id="43" dur="500" fill="hold"/>
                                        <p:tgtEl>
                                          <p:spTgt spid="35848"/>
                                        </p:tgtEl>
                                        <p:attrNameLst>
                                          <p:attrName>ppt_w</p:attrName>
                                        </p:attrNameLst>
                                      </p:cBhvr>
                                      <p:tavLst>
                                        <p:tav tm="0">
                                          <p:val>
                                            <p:fltVal val="0"/>
                                          </p:val>
                                        </p:tav>
                                        <p:tav tm="100000">
                                          <p:val>
                                            <p:strVal val="#ppt_w"/>
                                          </p:val>
                                        </p:tav>
                                      </p:tavLst>
                                    </p:anim>
                                    <p:anim calcmode="lin" valueType="num">
                                      <p:cBhvr>
                                        <p:cTn id="44" dur="500" fill="hold"/>
                                        <p:tgtEl>
                                          <p:spTgt spid="35848"/>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35847"/>
                                        </p:tgtEl>
                                        <p:attrNameLst>
                                          <p:attrName>style.visibility</p:attrName>
                                        </p:attrNameLst>
                                      </p:cBhvr>
                                      <p:to>
                                        <p:strVal val="visible"/>
                                      </p:to>
                                    </p:set>
                                    <p:anim calcmode="lin" valueType="num">
                                      <p:cBhvr>
                                        <p:cTn id="49" dur="500" fill="hold"/>
                                        <p:tgtEl>
                                          <p:spTgt spid="35847"/>
                                        </p:tgtEl>
                                        <p:attrNameLst>
                                          <p:attrName>ppt_w</p:attrName>
                                        </p:attrNameLst>
                                      </p:cBhvr>
                                      <p:tavLst>
                                        <p:tav tm="0">
                                          <p:val>
                                            <p:fltVal val="0"/>
                                          </p:val>
                                        </p:tav>
                                        <p:tav tm="100000">
                                          <p:val>
                                            <p:strVal val="#ppt_w"/>
                                          </p:val>
                                        </p:tav>
                                      </p:tavLst>
                                    </p:anim>
                                    <p:anim calcmode="lin" valueType="num">
                                      <p:cBhvr>
                                        <p:cTn id="50" dur="500" fill="hold"/>
                                        <p:tgtEl>
                                          <p:spTgt spid="358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9DE2AFC-C3E7-B9DC-DA53-C303BE0D046F}"/>
              </a:ext>
            </a:extLst>
          </p:cNvPr>
          <p:cNvSpPr>
            <a:spLocks noGrp="1" noChangeArrowheads="1"/>
          </p:cNvSpPr>
          <p:nvPr>
            <p:ph type="title"/>
          </p:nvPr>
        </p:nvSpPr>
        <p:spPr>
          <a:xfrm>
            <a:off x="128588" y="-153988"/>
            <a:ext cx="8686800" cy="1143001"/>
          </a:xfrm>
        </p:spPr>
        <p:txBody>
          <a:bodyPr/>
          <a:lstStyle/>
          <a:p>
            <a:r>
              <a:rPr lang="pl-PL" altLang="it-IT" sz="3200">
                <a:solidFill>
                  <a:srgbClr val="0033CC"/>
                </a:solidFill>
              </a:rPr>
              <a:t>Artefakty pedagogii: „Elementarz”  Falskiego</a:t>
            </a:r>
            <a:r>
              <a:rPr lang="pl-PL" altLang="it-IT" sz="4000"/>
              <a:t> </a:t>
            </a:r>
            <a:endParaRPr lang="en-AU" altLang="it-IT" sz="4000"/>
          </a:p>
        </p:txBody>
      </p:sp>
      <p:sp>
        <p:nvSpPr>
          <p:cNvPr id="97283" name="Text Box 3">
            <a:extLst>
              <a:ext uri="{FF2B5EF4-FFF2-40B4-BE49-F238E27FC236}">
                <a16:creationId xmlns:a16="http://schemas.microsoft.com/office/drawing/2014/main" id="{D88A897C-3361-68EC-4FE1-C6D1B26E596F}"/>
              </a:ext>
            </a:extLst>
          </p:cNvPr>
          <p:cNvSpPr txBox="1">
            <a:spLocks noChangeArrowheads="1"/>
          </p:cNvSpPr>
          <p:nvPr/>
        </p:nvSpPr>
        <p:spPr bwMode="auto">
          <a:xfrm>
            <a:off x="357188" y="6029325"/>
            <a:ext cx="81724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it-IT" sz="1600" b="1"/>
              <a:t>Marian Falski, autor kultowego "Elementarza" urodził się 130 lat temu</a:t>
            </a:r>
          </a:p>
          <a:p>
            <a:pPr algn="l"/>
            <a:r>
              <a:rPr lang="pl-PL" altLang="it-IT" sz="1600"/>
              <a:t>Mikołaj Gliński, </a:t>
            </a:r>
            <a:r>
              <a:rPr lang="en-AU" altLang="it-IT" sz="1600"/>
              <a:t>2011/12/07 http://culture.pl/pl/artykul/marian-falski-autor-kultowego-elementarza-urodzil-sie-130-lat-temu</a:t>
            </a:r>
          </a:p>
        </p:txBody>
      </p:sp>
      <p:sp>
        <p:nvSpPr>
          <p:cNvPr id="97284" name="Rectangle 4">
            <a:extLst>
              <a:ext uri="{FF2B5EF4-FFF2-40B4-BE49-F238E27FC236}">
                <a16:creationId xmlns:a16="http://schemas.microsoft.com/office/drawing/2014/main" id="{6AA3D802-D405-743C-8987-D5E55466CE50}"/>
              </a:ext>
            </a:extLst>
          </p:cNvPr>
          <p:cNvSpPr>
            <a:spLocks noGrp="1" noChangeArrowheads="1"/>
          </p:cNvSpPr>
          <p:nvPr>
            <p:ph type="body" idx="1"/>
          </p:nvPr>
        </p:nvSpPr>
        <p:spPr>
          <a:xfrm>
            <a:off x="0" y="765175"/>
            <a:ext cx="9144000" cy="5516563"/>
          </a:xfrm>
          <a:noFill/>
          <a:ln/>
        </p:spPr>
        <p:txBody>
          <a:bodyPr/>
          <a:lstStyle/>
          <a:p>
            <a:pPr marL="457200" indent="-457200">
              <a:lnSpc>
                <a:spcPct val="85000"/>
              </a:lnSpc>
            </a:pPr>
            <a:r>
              <a:rPr lang="pl-PL" altLang="it-IT" sz="1800"/>
              <a:t>"Ala ma kota" to z pewnością zdanie, które każdy automatycznie łączy z "Elementarzem" Mariana Falskiego, wydanym po raz pierwszy w 1910 roku. Nie wszyscy jednak wiedzą, że słynnego zdania w tym pierwszym wydaniu legendarnej książki wcale nie było. Zdanie to pada dopiero w wydaniach z lat 30. W najwcześniejszej wersji Ala okazuje się właścicielką psa Asa i kota, nie wymienionego jednak z imienia. </a:t>
            </a:r>
          </a:p>
          <a:p>
            <a:pPr marL="457200" indent="-457200">
              <a:lnSpc>
                <a:spcPct val="85000"/>
              </a:lnSpc>
            </a:pPr>
            <a:r>
              <a:rPr lang="pl-PL" altLang="it-IT" sz="1800"/>
              <a:t>Co ciekawe zdanie to w swojej kanonicznej postaci wytrzymało tylko do 1949 roku, kiedy to </a:t>
            </a:r>
            <a:r>
              <a:rPr lang="pl-PL" altLang="it-IT" sz="1800" b="1"/>
              <a:t>"Elementarz"</a:t>
            </a:r>
            <a:r>
              <a:rPr lang="pl-PL" altLang="it-IT" sz="1800"/>
              <a:t> został przystosowany do </a:t>
            </a:r>
            <a:r>
              <a:rPr lang="pl-PL" altLang="it-IT" sz="1800" u="sng"/>
              <a:t>nowej powojennej rzeczywistości</a:t>
            </a:r>
            <a:r>
              <a:rPr lang="pl-PL" altLang="it-IT" sz="1800"/>
              <a:t>. Jest więc szczególnie uderzające, że zdanie symbolizujące elementarz w potocznej polszczyźnie elementarz w ogóle istniało w </a:t>
            </a:r>
            <a:r>
              <a:rPr lang="pl-PL" altLang="it-IT" sz="1800" b="1"/>
              <a:t>"Elementarzu"</a:t>
            </a:r>
            <a:r>
              <a:rPr lang="pl-PL" altLang="it-IT" sz="1800"/>
              <a:t> jedynie od lat 30. do 1949.</a:t>
            </a:r>
          </a:p>
          <a:p>
            <a:pPr marL="457200" indent="-457200">
              <a:lnSpc>
                <a:spcPct val="85000"/>
              </a:lnSpc>
            </a:pPr>
            <a:r>
              <a:rPr lang="pl-PL" altLang="it-IT" sz="1800"/>
              <a:t>Nie jest to jednak aż tak dziwne, jeśli uświadomimy sobie, że </a:t>
            </a:r>
            <a:r>
              <a:rPr lang="pl-PL" altLang="it-IT" sz="1800" b="1"/>
              <a:t>"Elementarz"</a:t>
            </a:r>
            <a:r>
              <a:rPr lang="pl-PL" altLang="it-IT" sz="1800"/>
              <a:t> zmieniał się wielokrotnie. O wersji z 1949 roku, uwzględniającej elementy obowiązkowej w tym czasie ideologii komunistycznej, tak pisał Piotr Sarzyński w "Polityce": "Ta wersja czasów socrealizmu wydaje się także – wedle dzisiejszych kanonów – najbardziej niepedagogiczna. Nieszczęście goni nieszczęście, dzieci stresowane są w co drugiej czytance. </a:t>
            </a:r>
          </a:p>
          <a:p>
            <a:pPr marL="457200" indent="-457200">
              <a:lnSpc>
                <a:spcPct val="85000"/>
              </a:lnSpc>
            </a:pPr>
            <a:r>
              <a:rPr lang="pl-PL" altLang="it-IT" sz="1800"/>
              <a:t>Nowa odsłona podręcznika ukazała się potem nieprzypadkowo w 1957 roku :</a:t>
            </a:r>
          </a:p>
          <a:p>
            <a:pPr marL="457200" indent="-457200">
              <a:lnSpc>
                <a:spcPct val="85000"/>
              </a:lnSpc>
              <a:buFontTx/>
              <a:buNone/>
            </a:pPr>
            <a:r>
              <a:rPr lang="pl-PL" altLang="it-IT" sz="1800"/>
              <a:t>"Elementarz ujawnia swoje kolejne wcielenie. Mniej smutne, i mniej ideologiczne (bez Bieruta, Rokossowskiego, pionierów i Nowej Huty). Za to bardziej kolorowe i wesołe. Dzieci są pogodne, a świat wydaje się ładniejszy.”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7A2469B-67C0-3291-2599-E9B393F325CD}"/>
              </a:ext>
            </a:extLst>
          </p:cNvPr>
          <p:cNvSpPr>
            <a:spLocks noGrp="1" noChangeArrowheads="1"/>
          </p:cNvSpPr>
          <p:nvPr>
            <p:ph type="title"/>
          </p:nvPr>
        </p:nvSpPr>
        <p:spPr>
          <a:xfrm>
            <a:off x="468313" y="0"/>
            <a:ext cx="8507412" cy="1143000"/>
          </a:xfrm>
        </p:spPr>
        <p:txBody>
          <a:bodyPr/>
          <a:lstStyle/>
          <a:p>
            <a:r>
              <a:rPr lang="pl-PL" altLang="it-IT" sz="3600"/>
              <a:t>Cele wychowania wg. K. Sośnickiego</a:t>
            </a:r>
            <a:endParaRPr lang="en-AU" altLang="it-IT" sz="3600"/>
          </a:p>
        </p:txBody>
      </p:sp>
      <p:sp>
        <p:nvSpPr>
          <p:cNvPr id="98307" name="Rectangle 3">
            <a:extLst>
              <a:ext uri="{FF2B5EF4-FFF2-40B4-BE49-F238E27FC236}">
                <a16:creationId xmlns:a16="http://schemas.microsoft.com/office/drawing/2014/main" id="{72124974-0EF9-246D-1FE9-887CD227CF2E}"/>
              </a:ext>
            </a:extLst>
          </p:cNvPr>
          <p:cNvSpPr>
            <a:spLocks noGrp="1" noChangeArrowheads="1"/>
          </p:cNvSpPr>
          <p:nvPr>
            <p:ph type="body" idx="1"/>
          </p:nvPr>
        </p:nvSpPr>
        <p:spPr>
          <a:xfrm>
            <a:off x="179388" y="868363"/>
            <a:ext cx="8964612" cy="6335712"/>
          </a:xfrm>
        </p:spPr>
        <p:txBody>
          <a:bodyPr/>
          <a:lstStyle/>
          <a:p>
            <a:pPr>
              <a:lnSpc>
                <a:spcPct val="90000"/>
              </a:lnSpc>
            </a:pPr>
            <a:r>
              <a:rPr lang="pl-PL" altLang="it-IT" sz="1800">
                <a:solidFill>
                  <a:schemeClr val="accent2"/>
                </a:solidFill>
              </a:rPr>
              <a:t>Rozwój człowieka prowadzi do jego dojrzałości. Toteż wychowanie pozytywne ma ułatwić </a:t>
            </a:r>
            <a:r>
              <a:rPr lang="pl-PL" altLang="it-IT" sz="1800" b="1">
                <a:solidFill>
                  <a:schemeClr val="accent2"/>
                </a:solidFill>
              </a:rPr>
              <a:t>osiągnięcie dojrzałości</a:t>
            </a:r>
            <a:r>
              <a:rPr lang="pl-PL" altLang="it-IT" sz="1800">
                <a:solidFill>
                  <a:schemeClr val="accent2"/>
                </a:solidFill>
              </a:rPr>
              <a:t>. Na czym polega dojrzałość, jest dość trudne do określenia. Można jednak wyróżnić w niej następujące główne momenty:</a:t>
            </a:r>
          </a:p>
          <a:p>
            <a:pPr>
              <a:lnSpc>
                <a:spcPct val="90000"/>
              </a:lnSpc>
              <a:buFontTx/>
              <a:buNone/>
            </a:pPr>
            <a:r>
              <a:rPr lang="pl-PL" altLang="it-IT" sz="1800">
                <a:solidFill>
                  <a:schemeClr val="accent2"/>
                </a:solidFill>
              </a:rPr>
              <a:t>1. Polega ona na posiadaniu odpowiednich </a:t>
            </a:r>
            <a:r>
              <a:rPr lang="pl-PL" altLang="it-IT" sz="1800" u="sng">
                <a:solidFill>
                  <a:schemeClr val="accent2"/>
                </a:solidFill>
              </a:rPr>
              <a:t>treści </a:t>
            </a:r>
            <a:r>
              <a:rPr lang="pl-PL" altLang="it-IT" sz="1800">
                <a:solidFill>
                  <a:schemeClr val="accent2"/>
                </a:solidFill>
              </a:rPr>
              <a:t>życiowych, a więc odpowiedniego zasobu </a:t>
            </a:r>
            <a:r>
              <a:rPr lang="pl-PL" altLang="it-IT" sz="1800" u="sng">
                <a:solidFill>
                  <a:schemeClr val="accent2"/>
                </a:solidFill>
              </a:rPr>
              <a:t>wiadomości o życiu i jego warunkach</a:t>
            </a:r>
            <a:r>
              <a:rPr lang="pl-PL" altLang="it-IT" sz="1800">
                <a:solidFill>
                  <a:schemeClr val="accent2"/>
                </a:solidFill>
              </a:rPr>
              <a:t>, zarówno gdy idzie  życie jednostki, jak społeczeństwa, do którego jednostka należy, o jego roli w całości tego życia, o swojej pracy, prawach i obowiązkach. </a:t>
            </a:r>
          </a:p>
          <a:p>
            <a:pPr>
              <a:lnSpc>
                <a:spcPct val="90000"/>
              </a:lnSpc>
              <a:buFontTx/>
              <a:buNone/>
            </a:pPr>
            <a:r>
              <a:rPr lang="pl-PL" altLang="it-IT" sz="1800">
                <a:solidFill>
                  <a:schemeClr val="accent2"/>
                </a:solidFill>
              </a:rPr>
              <a:t>2. Na zyskaniu odpowiedniego </a:t>
            </a:r>
            <a:r>
              <a:rPr lang="pl-PL" altLang="it-IT" sz="1800" u="sng">
                <a:solidFill>
                  <a:schemeClr val="accent2"/>
                </a:solidFill>
              </a:rPr>
              <a:t>wartościowania</a:t>
            </a:r>
            <a:r>
              <a:rPr lang="pl-PL" altLang="it-IT" sz="1800">
                <a:solidFill>
                  <a:schemeClr val="accent2"/>
                </a:solidFill>
              </a:rPr>
              <a:t>, opartego o </a:t>
            </a:r>
            <a:r>
              <a:rPr lang="pl-PL" altLang="it-IT" sz="1800" u="sng">
                <a:solidFill>
                  <a:schemeClr val="accent2"/>
                </a:solidFill>
              </a:rPr>
              <a:t>pewien</a:t>
            </a:r>
            <a:r>
              <a:rPr lang="pl-PL" altLang="it-IT" sz="1800">
                <a:solidFill>
                  <a:schemeClr val="accent2"/>
                </a:solidFill>
              </a:rPr>
              <a:t> światopogląd. To wartościowanie i ten światopogląd nie muszą być już wykończone i zamknięte, ale w każdym razie powinny być tak </a:t>
            </a:r>
            <a:r>
              <a:rPr lang="pl-PL" altLang="it-IT" sz="1800" u="sng">
                <a:solidFill>
                  <a:schemeClr val="accent2"/>
                </a:solidFill>
              </a:rPr>
              <a:t>opracowane</a:t>
            </a:r>
            <a:r>
              <a:rPr lang="pl-PL" altLang="it-IT" sz="1800">
                <a:solidFill>
                  <a:schemeClr val="accent2"/>
                </a:solidFill>
              </a:rPr>
              <a:t>, aby mogły stać się podstawą </a:t>
            </a:r>
            <a:r>
              <a:rPr lang="pl-PL" altLang="it-IT" sz="1800" u="sng">
                <a:solidFill>
                  <a:schemeClr val="accent2"/>
                </a:solidFill>
              </a:rPr>
              <a:t>celowego działania</a:t>
            </a:r>
            <a:r>
              <a:rPr lang="pl-PL" altLang="it-IT" sz="1800">
                <a:solidFill>
                  <a:schemeClr val="accent2"/>
                </a:solidFill>
              </a:rPr>
              <a:t> człowieka.</a:t>
            </a:r>
          </a:p>
          <a:p>
            <a:pPr>
              <a:lnSpc>
                <a:spcPct val="90000"/>
              </a:lnSpc>
              <a:buFontTx/>
              <a:buNone/>
            </a:pPr>
            <a:r>
              <a:rPr lang="pl-PL" altLang="it-IT" sz="1800">
                <a:solidFill>
                  <a:schemeClr val="accent2"/>
                </a:solidFill>
              </a:rPr>
              <a:t>3. Z światopoglądem łączą się wytknięte </a:t>
            </a:r>
            <a:r>
              <a:rPr lang="pl-PL" altLang="it-IT" sz="1800" u="sng">
                <a:solidFill>
                  <a:schemeClr val="accent2"/>
                </a:solidFill>
              </a:rPr>
              <a:t>cele życiowe</a:t>
            </a:r>
            <a:r>
              <a:rPr lang="pl-PL" altLang="it-IT" sz="1800">
                <a:solidFill>
                  <a:schemeClr val="accent2"/>
                </a:solidFill>
              </a:rPr>
              <a:t>, do których się dąży, oraz słuszna ocena </a:t>
            </a:r>
            <a:r>
              <a:rPr lang="pl-PL" altLang="it-IT" sz="1800" u="sng">
                <a:solidFill>
                  <a:schemeClr val="accent2"/>
                </a:solidFill>
              </a:rPr>
              <a:t>możliwości</a:t>
            </a:r>
            <a:r>
              <a:rPr lang="pl-PL" altLang="it-IT" sz="1800">
                <a:solidFill>
                  <a:schemeClr val="accent2"/>
                </a:solidFill>
              </a:rPr>
              <a:t> osiągnięcia ich, oparta na znajomości siebie swoich zdolności, charakteru i indywidualności oraz warunków </a:t>
            </a:r>
            <a:r>
              <a:rPr lang="pl-PL" altLang="it-IT" sz="1800" u="sng">
                <a:solidFill>
                  <a:schemeClr val="accent2"/>
                </a:solidFill>
              </a:rPr>
              <a:t>zewnętrznych</a:t>
            </a:r>
            <a:r>
              <a:rPr lang="pl-PL" altLang="it-IT" sz="1800">
                <a:solidFill>
                  <a:schemeClr val="accent2"/>
                </a:solidFill>
              </a:rPr>
              <a:t>. Jest to tworzenie własnego „planu życiowego” i przeprowadzanie go. </a:t>
            </a:r>
          </a:p>
          <a:p>
            <a:pPr>
              <a:lnSpc>
                <a:spcPct val="90000"/>
              </a:lnSpc>
              <a:buFontTx/>
              <a:buNone/>
            </a:pPr>
            <a:r>
              <a:rPr lang="pl-PL" altLang="it-IT" sz="1800">
                <a:solidFill>
                  <a:schemeClr val="accent2"/>
                </a:solidFill>
              </a:rPr>
              <a:t>4. Dojrzałość wymaga zyskania </a:t>
            </a:r>
            <a:r>
              <a:rPr lang="pl-PL" altLang="it-IT" sz="1800" u="sng">
                <a:solidFill>
                  <a:schemeClr val="accent2"/>
                </a:solidFill>
              </a:rPr>
              <a:t>równowagi</a:t>
            </a:r>
            <a:r>
              <a:rPr lang="pl-PL" altLang="it-IT" sz="1800">
                <a:solidFill>
                  <a:schemeClr val="accent2"/>
                </a:solidFill>
              </a:rPr>
              <a:t> umysłowej, uczuciowej i woli, polegającej na należytym ustosunkowaniu się do różnych spraw życia. Równowaga ta objawia się w spokoju wewnętrznym i łączy się z poczuciem własnej </a:t>
            </a:r>
            <a:r>
              <a:rPr lang="pl-PL" altLang="it-IT" sz="1800" u="sng">
                <a:solidFill>
                  <a:schemeClr val="accent2"/>
                </a:solidFill>
              </a:rPr>
              <a:t>siły </a:t>
            </a:r>
            <a:r>
              <a:rPr lang="pl-PL" altLang="it-IT" sz="1800">
                <a:solidFill>
                  <a:schemeClr val="accent2"/>
                </a:solidFill>
              </a:rPr>
              <a:t> i </a:t>
            </a:r>
            <a:r>
              <a:rPr lang="pl-PL" altLang="it-IT" sz="1800" u="sng">
                <a:solidFill>
                  <a:schemeClr val="accent2"/>
                </a:solidFill>
              </a:rPr>
              <a:t>ważności.</a:t>
            </a:r>
            <a:r>
              <a:rPr lang="pl-PL" altLang="it-IT" sz="1800">
                <a:solidFill>
                  <a:schemeClr val="accent2"/>
                </a:solidFill>
              </a:rPr>
              <a:t> Nadaje ona powagę własnemu planu życiowemu. </a:t>
            </a:r>
          </a:p>
          <a:p>
            <a:pPr>
              <a:lnSpc>
                <a:spcPct val="90000"/>
              </a:lnSpc>
              <a:buFontTx/>
              <a:buNone/>
            </a:pPr>
            <a:r>
              <a:rPr lang="pl-PL" altLang="it-IT" sz="1800">
                <a:solidFill>
                  <a:schemeClr val="accent2"/>
                </a:solidFill>
              </a:rPr>
              <a:t>5. Ogólną cechą dojrzałości psychicznej jest z jednej strony dość duże </a:t>
            </a:r>
            <a:r>
              <a:rPr lang="pl-PL" altLang="it-IT" sz="1800" u="sng">
                <a:solidFill>
                  <a:schemeClr val="accent2"/>
                </a:solidFill>
              </a:rPr>
              <a:t>zróżnicowanie</a:t>
            </a:r>
            <a:r>
              <a:rPr lang="pl-PL" altLang="it-IT" sz="1800" i="1">
                <a:solidFill>
                  <a:schemeClr val="accent2"/>
                </a:solidFill>
              </a:rPr>
              <a:t> </a:t>
            </a:r>
            <a:r>
              <a:rPr lang="pl-PL" altLang="it-IT" sz="1800">
                <a:solidFill>
                  <a:schemeClr val="accent2"/>
                </a:solidFill>
              </a:rPr>
              <a:t>życia wewnętrznego, przy równoczesnym silnym </a:t>
            </a:r>
            <a:r>
              <a:rPr lang="pl-PL" altLang="it-IT" sz="1800" u="sng">
                <a:solidFill>
                  <a:schemeClr val="accent2"/>
                </a:solidFill>
              </a:rPr>
              <a:t>spojeniu</a:t>
            </a:r>
            <a:r>
              <a:rPr lang="pl-PL" altLang="it-IT" sz="1800">
                <a:solidFill>
                  <a:schemeClr val="accent2"/>
                </a:solidFill>
              </a:rPr>
              <a:t> tych zróżnicowanych treści.”  (s. 97-99)</a:t>
            </a:r>
          </a:p>
          <a:p>
            <a:pPr>
              <a:lnSpc>
                <a:spcPct val="80000"/>
              </a:lnSpc>
            </a:pPr>
            <a:endParaRPr lang="en-AU" altLang="it-IT" sz="1800"/>
          </a:p>
        </p:txBody>
      </p:sp>
      <p:sp>
        <p:nvSpPr>
          <p:cNvPr id="98308" name="Text Box 4">
            <a:extLst>
              <a:ext uri="{FF2B5EF4-FFF2-40B4-BE49-F238E27FC236}">
                <a16:creationId xmlns:a16="http://schemas.microsoft.com/office/drawing/2014/main" id="{237E6EAC-77C7-1551-3324-689523E86F1F}"/>
              </a:ext>
            </a:extLst>
          </p:cNvPr>
          <p:cNvSpPr txBox="1">
            <a:spLocks noChangeArrowheads="1"/>
          </p:cNvSpPr>
          <p:nvPr/>
        </p:nvSpPr>
        <p:spPr bwMode="auto">
          <a:xfrm>
            <a:off x="4914900" y="6507163"/>
            <a:ext cx="4090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800"/>
              <a:t>Kaziemierz Sośnicki, </a:t>
            </a:r>
            <a:r>
              <a:rPr lang="pl-PL" altLang="it-IT" sz="800" i="1"/>
              <a:t>Pedagogika Ogólna. Podręcznik dla użytku zakładów kształcenia</a:t>
            </a:r>
          </a:p>
          <a:p>
            <a:pPr algn="l"/>
            <a:r>
              <a:rPr lang="pl-PL" altLang="it-IT" sz="800" i="1"/>
              <a:t>nauczycieli</a:t>
            </a:r>
            <a:r>
              <a:rPr lang="pl-PL" altLang="it-IT" sz="800"/>
              <a:t>, Księgarnia Wysyłkowa „Librarium”, Inowrocław, 1946.</a:t>
            </a:r>
            <a:endParaRPr lang="en-AU" altLang="it-IT" sz="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blinds(horizontal)">
                                      <p:cBhvr>
                                        <p:cTn id="22" dur="500"/>
                                        <p:tgtEl>
                                          <p:spTgt spid="983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blinds(horizontal)">
                                      <p:cBhvr>
                                        <p:cTn id="27" dur="500"/>
                                        <p:tgtEl>
                                          <p:spTgt spid="983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8307">
                                            <p:txEl>
                                              <p:pRg st="5" end="5"/>
                                            </p:txEl>
                                          </p:spTgt>
                                        </p:tgtEl>
                                        <p:attrNameLst>
                                          <p:attrName>style.visibility</p:attrName>
                                        </p:attrNameLst>
                                      </p:cBhvr>
                                      <p:to>
                                        <p:strVal val="visible"/>
                                      </p:to>
                                    </p:set>
                                    <p:animEffect transition="in" filter="blinds(horizontal)">
                                      <p:cBhvr>
                                        <p:cTn id="32" dur="500"/>
                                        <p:tgtEl>
                                          <p:spTgt spid="98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0C4E65F-C450-0758-881B-47FC7851664F}"/>
              </a:ext>
            </a:extLst>
          </p:cNvPr>
          <p:cNvSpPr>
            <a:spLocks noGrp="1" noChangeArrowheads="1"/>
          </p:cNvSpPr>
          <p:nvPr>
            <p:ph type="title"/>
          </p:nvPr>
        </p:nvSpPr>
        <p:spPr>
          <a:xfrm>
            <a:off x="457200" y="53975"/>
            <a:ext cx="8229600" cy="1143000"/>
          </a:xfrm>
        </p:spPr>
        <p:txBody>
          <a:bodyPr/>
          <a:lstStyle/>
          <a:p>
            <a:r>
              <a:rPr lang="pl-PL" altLang="it-IT" sz="3600">
                <a:solidFill>
                  <a:srgbClr val="CC00CC"/>
                </a:solidFill>
              </a:rPr>
              <a:t>B. Suchodolski „Pedagogika dla kandydatów na nauczycieli” (1973)</a:t>
            </a:r>
            <a:r>
              <a:rPr lang="pl-PL" altLang="it-IT" sz="4000"/>
              <a:t> </a:t>
            </a:r>
            <a:endParaRPr lang="en-AU" altLang="it-IT" sz="4000"/>
          </a:p>
        </p:txBody>
      </p:sp>
      <p:sp>
        <p:nvSpPr>
          <p:cNvPr id="17411" name="Rectangle 3">
            <a:extLst>
              <a:ext uri="{FF2B5EF4-FFF2-40B4-BE49-F238E27FC236}">
                <a16:creationId xmlns:a16="http://schemas.microsoft.com/office/drawing/2014/main" id="{E561FBDC-43CE-1912-2BD8-F0D6AFEBD5CF}"/>
              </a:ext>
            </a:extLst>
          </p:cNvPr>
          <p:cNvSpPr>
            <a:spLocks noGrp="1" noChangeArrowheads="1"/>
          </p:cNvSpPr>
          <p:nvPr>
            <p:ph type="body" idx="1"/>
          </p:nvPr>
        </p:nvSpPr>
        <p:spPr>
          <a:xfrm>
            <a:off x="468313" y="1412875"/>
            <a:ext cx="8424862" cy="5068888"/>
          </a:xfrm>
        </p:spPr>
        <p:txBody>
          <a:bodyPr/>
          <a:lstStyle/>
          <a:p>
            <a:pPr>
              <a:lnSpc>
                <a:spcPct val="80000"/>
              </a:lnSpc>
            </a:pPr>
            <a:r>
              <a:rPr lang="pl-PL" altLang="it-IT" sz="1800" i="1"/>
              <a:t>„2. Koncepcja człowieka a wychowanie</a:t>
            </a:r>
          </a:p>
          <a:p>
            <a:pPr>
              <a:lnSpc>
                <a:spcPct val="80000"/>
              </a:lnSpc>
              <a:buFontTx/>
              <a:buNone/>
            </a:pPr>
            <a:r>
              <a:rPr lang="pl-PL" altLang="it-IT" sz="1800"/>
              <a:t>Można wyróżnić trzy ważniejsze koncepcja człowieka:</a:t>
            </a:r>
          </a:p>
          <a:p>
            <a:pPr>
              <a:lnSpc>
                <a:spcPct val="80000"/>
              </a:lnSpc>
              <a:buFontTx/>
              <a:buNone/>
            </a:pPr>
            <a:r>
              <a:rPr lang="pl-PL" altLang="it-IT" sz="1800"/>
              <a:t>Pierwsza z nich, metafizyczna, określała człowieka ze stanowiska wartości </a:t>
            </a:r>
            <a:r>
              <a:rPr lang="pl-PL" altLang="it-IT" sz="1800" u="sng"/>
              <a:t>absolutnych</a:t>
            </a:r>
            <a:r>
              <a:rPr lang="pl-PL" altLang="it-IT" sz="1800"/>
              <a:t> i ponadludzkich; człowiek jest istotą, która powinna być taka, jakich tego owe wartości wymagają. Platonizm i chrystianizm zajmo</a:t>
            </a:r>
            <a:r>
              <a:rPr lang="pl-PL" altLang="it-IT" sz="1800" u="sng"/>
              <a:t>wały</a:t>
            </a:r>
            <a:r>
              <a:rPr lang="pl-PL" altLang="it-IT" sz="1800"/>
              <a:t> ten punkt widzenia. </a:t>
            </a:r>
          </a:p>
          <a:p>
            <a:pPr>
              <a:lnSpc>
                <a:spcPct val="80000"/>
              </a:lnSpc>
              <a:buFontTx/>
              <a:buNone/>
            </a:pPr>
            <a:r>
              <a:rPr lang="pl-PL" altLang="it-IT" sz="1800"/>
              <a:t>Druga koncepcja opierała się na przekonaniu, iż aby określić istotę ludzką, trzeba poznać, jakim człowiek rzeczywiście jest. Różnoraka filozofia empiryczna, a następnie różne kierunki historyzmu i psychologizmu pragnęły odpowiedzieć na pytanie, jakim człowiek jest, a nie jakim powinien być. </a:t>
            </a:r>
          </a:p>
          <a:p>
            <a:pPr>
              <a:lnSpc>
                <a:spcPct val="80000"/>
              </a:lnSpc>
              <a:buFontTx/>
              <a:buNone/>
            </a:pPr>
            <a:r>
              <a:rPr lang="pl-PL" altLang="it-IT" sz="1800"/>
              <a:t>Wreszcie trzecia była koncepcja człowieka jako istoty aktywnej, stwarzającej </a:t>
            </a:r>
            <a:r>
              <a:rPr lang="pl-PL" altLang="it-IT" sz="1800" u="sng"/>
              <a:t>swą własną rzeczywistość</a:t>
            </a:r>
            <a:r>
              <a:rPr lang="pl-PL" altLang="it-IT" sz="1800"/>
              <a:t> i siebie samą. [...] </a:t>
            </a:r>
            <a:r>
              <a:rPr lang="pl-PL" altLang="it-IT" sz="1800" u="sng"/>
              <a:t>Marks,</a:t>
            </a:r>
            <a:r>
              <a:rPr lang="pl-PL" altLang="it-IT" sz="1800"/>
              <a:t> poddają krytyce materializm Feuerbacha, uczynił decydujący krok </a:t>
            </a:r>
            <a:r>
              <a:rPr lang="pl-PL" altLang="it-IT" sz="1800" u="sng"/>
              <a:t>naprzód</a:t>
            </a:r>
            <a:r>
              <a:rPr lang="pl-PL" altLang="it-IT" sz="1800"/>
              <a:t> w dziedzinie antropologii filozoficznej, ponieważ zanalizował </a:t>
            </a:r>
            <a:r>
              <a:rPr lang="pl-PL" altLang="it-IT" sz="1800" u="sng"/>
              <a:t>pracę i walkę społeczną</a:t>
            </a:r>
            <a:r>
              <a:rPr lang="pl-PL" altLang="it-IT" sz="1800"/>
              <a:t> jako elementy samostwarzania się ludzi, pokazał, iż „człowiek to świat człowieka”.  </a:t>
            </a:r>
          </a:p>
          <a:p>
            <a:pPr>
              <a:lnSpc>
                <a:spcPct val="80000"/>
              </a:lnSpc>
              <a:buFontTx/>
              <a:buNone/>
            </a:pPr>
            <a:r>
              <a:rPr lang="pl-PL" altLang="it-IT" sz="1800" i="1"/>
              <a:t>„ 8. Wyzwolenie człowieka przez rewolucję</a:t>
            </a:r>
            <a:endParaRPr lang="pl-PL" altLang="it-IT" sz="1800"/>
          </a:p>
          <a:p>
            <a:pPr>
              <a:lnSpc>
                <a:spcPct val="80000"/>
              </a:lnSpc>
              <a:buFontTx/>
              <a:buNone/>
            </a:pPr>
            <a:r>
              <a:rPr lang="pl-PL" altLang="it-IT" sz="1800" i="1"/>
              <a:t>	</a:t>
            </a:r>
            <a:r>
              <a:rPr lang="pl-PL" altLang="it-IT" sz="1800"/>
              <a:t>Marks wykazał, że rozwój człowieka możliwy jest tylko dzięki wyzwoleniu z </a:t>
            </a:r>
            <a:r>
              <a:rPr lang="pl-PL" altLang="it-IT" sz="1800" u="sng"/>
              <a:t>jarzma ciążącej tradycji ideologicznej</a:t>
            </a:r>
            <a:r>
              <a:rPr lang="pl-PL" altLang="it-IT" sz="1800"/>
              <a:t>, a to możliwe jest tylko dzięki, </a:t>
            </a:r>
            <a:r>
              <a:rPr lang="pl-PL" altLang="it-IT" sz="1800" u="sng"/>
              <a:t>obaleniu </a:t>
            </a:r>
            <a:r>
              <a:rPr lang="pl-PL" altLang="it-IT" sz="1800"/>
              <a:t>tych społecznych warunków, które są wciąż postawą tego jarzma.”</a:t>
            </a:r>
            <a:r>
              <a:rPr lang="pl-PL" altLang="it-IT" sz="1800" u="sng"/>
              <a:t> </a:t>
            </a:r>
            <a:endParaRPr lang="pl-PL" altLang="it-IT" sz="1800" i="1"/>
          </a:p>
        </p:txBody>
      </p:sp>
      <p:sp>
        <p:nvSpPr>
          <p:cNvPr id="17412" name="Text Box 4">
            <a:extLst>
              <a:ext uri="{FF2B5EF4-FFF2-40B4-BE49-F238E27FC236}">
                <a16:creationId xmlns:a16="http://schemas.microsoft.com/office/drawing/2014/main" id="{75256236-9702-1132-9A2E-F5365E467776}"/>
              </a:ext>
            </a:extLst>
          </p:cNvPr>
          <p:cNvSpPr txBox="1">
            <a:spLocks noChangeArrowheads="1"/>
          </p:cNvSpPr>
          <p:nvPr/>
        </p:nvSpPr>
        <p:spPr bwMode="auto">
          <a:xfrm>
            <a:off x="0" y="6553200"/>
            <a:ext cx="8643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B. Suchodolski, </a:t>
            </a:r>
            <a:r>
              <a:rPr lang="pl-PL" altLang="it-IT" sz="1400" i="1"/>
              <a:t>Pedagogika dla kandydatów na nauczycieli, </a:t>
            </a:r>
            <a:r>
              <a:rPr lang="pl-PL" altLang="it-IT" sz="1400"/>
              <a:t>Wyd. III, PWN Warszawa, 1973, </a:t>
            </a:r>
            <a:r>
              <a:rPr lang="pl-PL" altLang="it-IT" sz="1400" i="1"/>
              <a:t> </a:t>
            </a:r>
            <a:r>
              <a:rPr lang="pl-PL" altLang="it-IT" sz="1400"/>
              <a:t>Str. 13-14, 23</a:t>
            </a:r>
            <a:endParaRPr lang="en-AU" altLang="it-IT"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38040F1-1639-6B46-90D6-3FF394DBFFB7}"/>
              </a:ext>
            </a:extLst>
          </p:cNvPr>
          <p:cNvSpPr>
            <a:spLocks noGrp="1" noChangeArrowheads="1"/>
          </p:cNvSpPr>
          <p:nvPr>
            <p:ph type="title"/>
          </p:nvPr>
        </p:nvSpPr>
        <p:spPr>
          <a:xfrm>
            <a:off x="457200" y="146050"/>
            <a:ext cx="8229600" cy="1143000"/>
          </a:xfrm>
        </p:spPr>
        <p:txBody>
          <a:bodyPr/>
          <a:lstStyle/>
          <a:p>
            <a:r>
              <a:rPr lang="pl-PL" altLang="it-IT" sz="3600"/>
              <a:t>B. Suchodolski „Pedagogika dla kandydatów na nauczycieli” 1973</a:t>
            </a:r>
            <a:r>
              <a:rPr lang="pl-PL" altLang="it-IT" sz="4000"/>
              <a:t> </a:t>
            </a:r>
            <a:endParaRPr lang="en-AU" altLang="it-IT" sz="4000"/>
          </a:p>
        </p:txBody>
      </p:sp>
      <p:sp>
        <p:nvSpPr>
          <p:cNvPr id="18435" name="Rectangle 3">
            <a:extLst>
              <a:ext uri="{FF2B5EF4-FFF2-40B4-BE49-F238E27FC236}">
                <a16:creationId xmlns:a16="http://schemas.microsoft.com/office/drawing/2014/main" id="{DF859DAD-B7D1-8CF6-6697-A5A8568708B7}"/>
              </a:ext>
            </a:extLst>
          </p:cNvPr>
          <p:cNvSpPr>
            <a:spLocks noGrp="1" noChangeArrowheads="1"/>
          </p:cNvSpPr>
          <p:nvPr>
            <p:ph type="body" idx="1"/>
          </p:nvPr>
        </p:nvSpPr>
        <p:spPr>
          <a:xfrm>
            <a:off x="152400" y="1341438"/>
            <a:ext cx="8820150" cy="5516562"/>
          </a:xfrm>
        </p:spPr>
        <p:txBody>
          <a:bodyPr/>
          <a:lstStyle/>
          <a:p>
            <a:pPr marL="457200" indent="-457200">
              <a:lnSpc>
                <a:spcPct val="80000"/>
              </a:lnSpc>
              <a:buFontTx/>
              <a:buNone/>
            </a:pPr>
            <a:r>
              <a:rPr lang="pl-PL" altLang="it-IT" sz="1800"/>
              <a:t>II O trzech [czterech] rodzajach wychowania</a:t>
            </a:r>
          </a:p>
          <a:p>
            <a:pPr marL="457200" indent="-457200">
              <a:lnSpc>
                <a:spcPct val="80000"/>
              </a:lnSpc>
              <a:buFontTx/>
              <a:buAutoNum type="arabicPeriod"/>
            </a:pPr>
            <a:r>
              <a:rPr lang="pl-PL" altLang="it-IT" sz="1800"/>
              <a:t>Najdawniejszą, pierwotną formą wychowania było wychowanie naturalne, tj. samorzutne, które dokonywało się dzięki uczestnictwu dzieci i młodzieży w życiu społeczeństwa dorosłych [...] Rodzice widzą zazwyczaj w swych dzieciach spadkobierców i kontynuatorów własnego życia, przeważnie wychowują podświadomie swe dzieci na wzór własny, częstokroć tak, jak sami byli kiedyś wychowywani. [...] Tak np. kształtowanie jednostki przez uczestnictwo człowieka w </a:t>
            </a:r>
            <a:r>
              <a:rPr lang="pl-PL" altLang="it-IT" sz="1800" u="sng"/>
              <a:t>grupach rewolucyjnych</a:t>
            </a:r>
            <a:r>
              <a:rPr lang="pl-PL" altLang="it-IT" sz="1800"/>
              <a:t> staje się jednym z ważnych elementów postępu społecznego, jednym z ważnych elementów </a:t>
            </a:r>
            <a:r>
              <a:rPr lang="pl-PL" altLang="it-IT" sz="1800" u="sng"/>
              <a:t>walki o lepszą przyszłość.</a:t>
            </a:r>
          </a:p>
          <a:p>
            <a:pPr marL="457200" indent="-457200">
              <a:lnSpc>
                <a:spcPct val="80000"/>
              </a:lnSpc>
              <a:buFontTx/>
              <a:buAutoNum type="arabicPeriod"/>
            </a:pPr>
            <a:r>
              <a:rPr lang="pl-PL" altLang="it-IT" sz="1800" i="1"/>
              <a:t>Wychowanie organizowane świadomie i celowo </a:t>
            </a:r>
            <a:r>
              <a:rPr lang="pl-PL" altLang="it-IT" sz="1800"/>
              <a:t>tj. „poprzez uczestnictwo społeczne”. „W takim stopniu byli nauczycielami i mieli uczniów: kapłani i wojownicy, ci którzy pracowali, i ci, którzy rzucali czary.”</a:t>
            </a:r>
          </a:p>
          <a:p>
            <a:pPr marL="457200" indent="-457200">
              <a:lnSpc>
                <a:spcPct val="80000"/>
              </a:lnSpc>
              <a:buFontTx/>
              <a:buAutoNum type="arabicPeriod"/>
            </a:pPr>
            <a:r>
              <a:rPr lang="pl-PL" altLang="it-IT" sz="1800" i="1"/>
              <a:t>Wychowanie organizowane celowo w instytucjach wychowawczych </a:t>
            </a:r>
            <a:r>
              <a:rPr lang="pl-PL" altLang="it-IT" sz="1800"/>
              <a:t>„Istnienie wyraźnych </a:t>
            </a:r>
            <a:r>
              <a:rPr lang="pl-PL" altLang="it-IT" sz="1800" u="sng"/>
              <a:t>podziałów klasowych</a:t>
            </a:r>
            <a:r>
              <a:rPr lang="pl-PL" altLang="it-IT" sz="1800"/>
              <a:t> i przywilejów warstwy rządzącej prowadziło do zbierania dzieci przeznaczonych na uprzywilejowane stanowiska w zespoły izolowane od innych, do poddawania ich specjalnym wychowawczym zabiegom. W ten sposób organizowano wychowanie już w starożytnej Grecji.”</a:t>
            </a:r>
          </a:p>
          <a:p>
            <a:pPr marL="457200" indent="-457200">
              <a:lnSpc>
                <a:spcPct val="80000"/>
              </a:lnSpc>
              <a:buFontTx/>
              <a:buAutoNum type="arabicPeriod"/>
            </a:pPr>
            <a:r>
              <a:rPr lang="pl-PL" altLang="it-IT" sz="1800" i="1"/>
              <a:t>Wychowanie w społeczeństwie socjalistycznym</a:t>
            </a:r>
          </a:p>
          <a:p>
            <a:pPr marL="457200" indent="-457200">
              <a:lnSpc>
                <a:spcPct val="80000"/>
              </a:lnSpc>
              <a:buFontTx/>
              <a:buNone/>
            </a:pPr>
            <a:r>
              <a:rPr lang="pl-PL" altLang="it-IT" sz="1800" i="1"/>
              <a:t>	</a:t>
            </a:r>
            <a:r>
              <a:rPr lang="pl-PL" altLang="it-IT" sz="1800"/>
              <a:t>„Dopiero jednak </a:t>
            </a:r>
            <a:r>
              <a:rPr lang="pl-PL" altLang="it-IT" sz="1800" u="sng"/>
              <a:t>rewolucja socjalistyczna</a:t>
            </a:r>
            <a:r>
              <a:rPr lang="pl-PL" altLang="it-IT" sz="1800"/>
              <a:t> czyni po raz pierwszy w dziejach sprawę wychowania sprawą ogólnospołeczną.” [...] „Przez lat </a:t>
            </a:r>
            <a:r>
              <a:rPr lang="pl-PL" altLang="it-IT" sz="1800" u="sng"/>
              <a:t>osiem</a:t>
            </a:r>
            <a:r>
              <a:rPr lang="pl-PL" altLang="it-IT" sz="1800"/>
              <a:t>, a w wielu przypadkach przez lat dziesięć lub dwanaście [...]” </a:t>
            </a:r>
            <a:endParaRPr lang="pl-PL" altLang="it-IT" sz="1800" i="1"/>
          </a:p>
          <a:p>
            <a:pPr marL="457200" indent="-457200">
              <a:lnSpc>
                <a:spcPct val="80000"/>
              </a:lnSpc>
              <a:buFontTx/>
              <a:buNone/>
            </a:pPr>
            <a:r>
              <a:rPr lang="pl-PL" altLang="it-IT" sz="1800"/>
              <a:t> </a:t>
            </a:r>
          </a:p>
        </p:txBody>
      </p:sp>
      <p:sp>
        <p:nvSpPr>
          <p:cNvPr id="18436" name="Text Box 4">
            <a:extLst>
              <a:ext uri="{FF2B5EF4-FFF2-40B4-BE49-F238E27FC236}">
                <a16:creationId xmlns:a16="http://schemas.microsoft.com/office/drawing/2014/main" id="{605CE02C-FF74-9BA7-5683-247A950794C2}"/>
              </a:ext>
            </a:extLst>
          </p:cNvPr>
          <p:cNvSpPr txBox="1">
            <a:spLocks noChangeArrowheads="1"/>
          </p:cNvSpPr>
          <p:nvPr/>
        </p:nvSpPr>
        <p:spPr bwMode="auto">
          <a:xfrm>
            <a:off x="0" y="6553200"/>
            <a:ext cx="8348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B. Suchodolski, </a:t>
            </a:r>
            <a:r>
              <a:rPr lang="pl-PL" altLang="it-IT" sz="1400" i="1"/>
              <a:t>Pedagogika dla kandydatów na nauczycieli, </a:t>
            </a:r>
            <a:r>
              <a:rPr lang="pl-PL" altLang="it-IT" sz="1400"/>
              <a:t>Wyd. III, PWN Warszawa, 1973, </a:t>
            </a:r>
            <a:r>
              <a:rPr lang="pl-PL" altLang="it-IT" sz="1400" i="1"/>
              <a:t> </a:t>
            </a:r>
            <a:r>
              <a:rPr lang="pl-PL" altLang="it-IT" sz="1400"/>
              <a:t>Str. 32-42</a:t>
            </a:r>
            <a:endParaRPr lang="en-AU" altLang="it-IT" sz="140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2F9D76A-3C94-83DA-C974-0AA146129402}"/>
              </a:ext>
            </a:extLst>
          </p:cNvPr>
          <p:cNvSpPr>
            <a:spLocks noGrp="1" noChangeArrowheads="1"/>
          </p:cNvSpPr>
          <p:nvPr>
            <p:ph type="title"/>
          </p:nvPr>
        </p:nvSpPr>
        <p:spPr>
          <a:xfrm>
            <a:off x="250825" y="146050"/>
            <a:ext cx="8569325" cy="906463"/>
          </a:xfrm>
        </p:spPr>
        <p:txBody>
          <a:bodyPr/>
          <a:lstStyle/>
          <a:p>
            <a:r>
              <a:rPr lang="pl-PL" altLang="it-IT" sz="3600"/>
              <a:t>VI Charakter pedagogiki socjalistycznej </a:t>
            </a:r>
            <a:r>
              <a:rPr lang="pl-PL" altLang="it-IT" sz="4000"/>
              <a:t> </a:t>
            </a:r>
            <a:endParaRPr lang="en-AU" altLang="it-IT" sz="4000"/>
          </a:p>
        </p:txBody>
      </p:sp>
      <p:sp>
        <p:nvSpPr>
          <p:cNvPr id="21507" name="Rectangle 3">
            <a:extLst>
              <a:ext uri="{FF2B5EF4-FFF2-40B4-BE49-F238E27FC236}">
                <a16:creationId xmlns:a16="http://schemas.microsoft.com/office/drawing/2014/main" id="{780E00EE-5A09-CB14-BD07-88E465BE0B9C}"/>
              </a:ext>
            </a:extLst>
          </p:cNvPr>
          <p:cNvSpPr>
            <a:spLocks noGrp="1" noChangeArrowheads="1"/>
          </p:cNvSpPr>
          <p:nvPr>
            <p:ph type="body" idx="1"/>
          </p:nvPr>
        </p:nvSpPr>
        <p:spPr>
          <a:xfrm>
            <a:off x="0" y="1052513"/>
            <a:ext cx="8964613" cy="5805487"/>
          </a:xfrm>
        </p:spPr>
        <p:txBody>
          <a:bodyPr/>
          <a:lstStyle/>
          <a:p>
            <a:pPr marL="457200" indent="-457200">
              <a:lnSpc>
                <a:spcPct val="80000"/>
              </a:lnSpc>
              <a:buFontTx/>
              <a:buNone/>
            </a:pPr>
            <a:r>
              <a:rPr lang="pl-PL" altLang="it-IT" sz="2000"/>
              <a:t>„Nauka Marksa ukazywała więc zupełnie nowe zadania pracy wychowawczej w warunkach ustroju klasowego: ukazywała jej obowiązek sojuszu z </a:t>
            </a:r>
            <a:r>
              <a:rPr lang="pl-PL" altLang="it-IT" sz="2000" u="sng"/>
              <a:t>rewolucyjną praktyką ruchu robotniczego</a:t>
            </a:r>
            <a:r>
              <a:rPr lang="pl-PL" altLang="it-IT" sz="2000"/>
              <a:t> jako jedyną drogę wyjścia z alternatywy oportunizmu lub utopii, jako jedyną drogę rzeczywistego kształtowania </a:t>
            </a:r>
            <a:r>
              <a:rPr lang="pl-PL" altLang="it-IT" sz="2000" u="sng"/>
              <a:t>nowych ludzi</a:t>
            </a:r>
            <a:r>
              <a:rPr lang="pl-PL" altLang="it-IT" sz="2000"/>
              <a:t>. Oznaczało to, że należy do gruntu przebudować wiele tradycyjnych wyobrażeń o wychowaniu, wiele czysto szkolarskich ujęć pracy wychowawczej i rozwoju dziecka. Oznaczało to, że należy nasycić pracę wychowawczą </a:t>
            </a:r>
            <a:r>
              <a:rPr lang="pl-PL" altLang="it-IT" sz="2000" u="sng"/>
              <a:t>oddechem politycznej walki</a:t>
            </a:r>
            <a:r>
              <a:rPr lang="pl-PL" altLang="it-IT" sz="2000"/>
              <a:t> o wyzwolenie człowieka z </a:t>
            </a:r>
            <a:r>
              <a:rPr lang="pl-PL" altLang="it-IT" sz="2000" u="sng"/>
              <a:t>więzów klasowego ucisku</a:t>
            </a:r>
            <a:r>
              <a:rPr lang="pl-PL" altLang="it-IT" sz="2000"/>
              <a:t>, ujrzeć ją w wielkich, historycznych perspektywach radykalnego i równoczesnego przebudowania „warunków i ludzi”. [...]</a:t>
            </a:r>
          </a:p>
          <a:p>
            <a:pPr marL="457200" indent="-457200">
              <a:lnSpc>
                <a:spcPct val="80000"/>
              </a:lnSpc>
              <a:buFontTx/>
              <a:buNone/>
            </a:pPr>
            <a:r>
              <a:rPr lang="pl-PL" altLang="it-IT" sz="2000"/>
              <a:t>„zasadniczym celem, jakie nauka o rewolucji stawiała pedagogice, było </a:t>
            </a:r>
            <a:r>
              <a:rPr lang="pl-PL" altLang="it-IT" sz="2000" u="sng"/>
              <a:t>podcięcie korzeni adaptacyjnych</a:t>
            </a:r>
            <a:r>
              <a:rPr lang="pl-PL" altLang="it-IT" sz="2000"/>
              <a:t> teorii wychowania” [...]    </a:t>
            </a:r>
          </a:p>
          <a:p>
            <a:pPr marL="457200" indent="-457200">
              <a:lnSpc>
                <a:spcPct val="80000"/>
              </a:lnSpc>
              <a:buFontTx/>
              <a:buNone/>
            </a:pPr>
            <a:r>
              <a:rPr lang="pl-PL" altLang="it-IT" sz="2000"/>
              <a:t>„Następnie podjęło wychowanie zadania światopoglądowe. Zaszczepiano znajomość zasad </a:t>
            </a:r>
            <a:r>
              <a:rPr lang="pl-PL" altLang="it-IT" sz="2000" u="sng"/>
              <a:t>marksizmu</a:t>
            </a:r>
            <a:r>
              <a:rPr lang="pl-PL" altLang="it-IT" sz="2000"/>
              <a:t> na różnych szczeblach szkolnych w różny sposób: wprowadzało elementy naukowego poglądu na świat do pro-gramów i podręczników, zwłaszcza w zakresie biologii i historii; dawało nowe spojrzenie na historię ojczystą, odsłaniając </a:t>
            </a:r>
            <a:r>
              <a:rPr lang="pl-PL" altLang="it-IT" sz="2000" u="sng"/>
              <a:t>klasowy charakter rzeczypospolitej szlacheckiej</a:t>
            </a:r>
            <a:r>
              <a:rPr lang="pl-PL" altLang="it-IT" sz="2000"/>
              <a:t>, wydobywając rolę mas ludowych,  a w szczególności ruchów rewolucyjnych; poddawało krytyce poglądy i postawy fideistyczne, demaskowało </a:t>
            </a:r>
            <a:r>
              <a:rPr lang="pl-PL" altLang="it-IT" sz="2000" u="sng"/>
              <a:t>reakcyjne dążenia kościoła.  </a:t>
            </a:r>
          </a:p>
          <a:p>
            <a:pPr marL="457200" indent="-457200">
              <a:lnSpc>
                <a:spcPct val="80000"/>
              </a:lnSpc>
              <a:buFontTx/>
              <a:buNone/>
            </a:pPr>
            <a:r>
              <a:rPr lang="pl-PL" altLang="it-IT" sz="2000" u="sng"/>
              <a:t> </a:t>
            </a:r>
          </a:p>
        </p:txBody>
      </p:sp>
      <p:sp>
        <p:nvSpPr>
          <p:cNvPr id="21508" name="Text Box 4">
            <a:extLst>
              <a:ext uri="{FF2B5EF4-FFF2-40B4-BE49-F238E27FC236}">
                <a16:creationId xmlns:a16="http://schemas.microsoft.com/office/drawing/2014/main" id="{2C525DB4-882C-DEF7-5800-9BF36F1C3589}"/>
              </a:ext>
            </a:extLst>
          </p:cNvPr>
          <p:cNvSpPr txBox="1">
            <a:spLocks noChangeArrowheads="1"/>
          </p:cNvSpPr>
          <p:nvPr/>
        </p:nvSpPr>
        <p:spPr bwMode="auto">
          <a:xfrm>
            <a:off x="0" y="6553200"/>
            <a:ext cx="8545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B. Suchodolski, </a:t>
            </a:r>
            <a:r>
              <a:rPr lang="pl-PL" altLang="it-IT" sz="1400" i="1"/>
              <a:t>Pedagogika dla kandydatów na nauczycieli, </a:t>
            </a:r>
            <a:r>
              <a:rPr lang="pl-PL" altLang="it-IT" sz="1400"/>
              <a:t>Wyd. III, PWN Warszawa, 1973, </a:t>
            </a:r>
            <a:r>
              <a:rPr lang="pl-PL" altLang="it-IT" sz="1400" i="1"/>
              <a:t> </a:t>
            </a:r>
            <a:r>
              <a:rPr lang="pl-PL" altLang="it-IT" sz="1400"/>
              <a:t>Str. 144-145</a:t>
            </a:r>
            <a:endParaRPr lang="en-AU"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D004746-E7E6-FAB6-3D68-D712354B9B9C}"/>
              </a:ext>
            </a:extLst>
          </p:cNvPr>
          <p:cNvSpPr>
            <a:spLocks noGrp="1" noChangeArrowheads="1"/>
          </p:cNvSpPr>
          <p:nvPr>
            <p:ph type="title"/>
          </p:nvPr>
        </p:nvSpPr>
        <p:spPr>
          <a:xfrm>
            <a:off x="128588" y="-153988"/>
            <a:ext cx="8686800" cy="1143001"/>
          </a:xfrm>
        </p:spPr>
        <p:txBody>
          <a:bodyPr/>
          <a:lstStyle/>
          <a:p>
            <a:r>
              <a:rPr lang="pl-PL" altLang="it-IT" sz="3200">
                <a:solidFill>
                  <a:srgbClr val="0033CC"/>
                </a:solidFill>
              </a:rPr>
              <a:t>Pedagogika „socjalistyczna” - podsumowanie</a:t>
            </a:r>
            <a:r>
              <a:rPr lang="pl-PL" altLang="it-IT" sz="4000"/>
              <a:t> </a:t>
            </a:r>
            <a:endParaRPr lang="en-AU" altLang="it-IT" sz="4000"/>
          </a:p>
        </p:txBody>
      </p:sp>
      <p:sp>
        <p:nvSpPr>
          <p:cNvPr id="20484" name="Text Box 4">
            <a:extLst>
              <a:ext uri="{FF2B5EF4-FFF2-40B4-BE49-F238E27FC236}">
                <a16:creationId xmlns:a16="http://schemas.microsoft.com/office/drawing/2014/main" id="{090EF514-2461-F931-119C-EB62F50E1967}"/>
              </a:ext>
            </a:extLst>
          </p:cNvPr>
          <p:cNvSpPr txBox="1">
            <a:spLocks noChangeArrowheads="1"/>
          </p:cNvSpPr>
          <p:nvPr/>
        </p:nvSpPr>
        <p:spPr bwMode="auto">
          <a:xfrm>
            <a:off x="357188" y="6115050"/>
            <a:ext cx="81724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sz="1600"/>
              <a:t>[1] „</a:t>
            </a:r>
            <a:r>
              <a:rPr lang="en-AU" altLang="it-IT" sz="1600"/>
              <a:t>Jednostka – zerem, jednostka – bzdurą,</a:t>
            </a:r>
            <a:r>
              <a:rPr lang="pl-PL" altLang="it-IT" sz="1600"/>
              <a:t>/  </a:t>
            </a:r>
            <a:r>
              <a:rPr lang="en-AU" altLang="it-IT" sz="1600"/>
              <a:t>sama - nie ruszy pięciocalowej kłody,</a:t>
            </a:r>
            <a:br>
              <a:rPr lang="en-AU" altLang="it-IT" sz="1600"/>
            </a:br>
            <a:r>
              <a:rPr lang="en-AU" altLang="it-IT" sz="1600"/>
              <a:t>choćby i wielką była figurą,</a:t>
            </a:r>
            <a:r>
              <a:rPr lang="pl-PL" altLang="it-IT" sz="1600"/>
              <a:t>”</a:t>
            </a:r>
            <a:r>
              <a:rPr lang="en-AU" altLang="it-IT" sz="1600"/>
              <a:t> </a:t>
            </a:r>
            <a:r>
              <a:rPr lang="pl-PL" altLang="it-IT" sz="1600"/>
              <a:t>A. Majakowski, Poemat </a:t>
            </a:r>
            <a:r>
              <a:rPr lang="en-AU" altLang="it-IT" sz="1600"/>
              <a:t> </a:t>
            </a:r>
            <a:r>
              <a:rPr lang="en-AU" altLang="it-IT" sz="1600" i="1"/>
              <a:t>Włodzimierz Iljicz Lenin</a:t>
            </a:r>
            <a:r>
              <a:rPr lang="pl-PL" altLang="it-IT" sz="1600"/>
              <a:t>, wiki</a:t>
            </a:r>
            <a:r>
              <a:rPr lang="en-AU" altLang="it-IT"/>
              <a:t> </a:t>
            </a:r>
          </a:p>
        </p:txBody>
      </p:sp>
      <p:sp>
        <p:nvSpPr>
          <p:cNvPr id="20485" name="Rectangle 5">
            <a:extLst>
              <a:ext uri="{FF2B5EF4-FFF2-40B4-BE49-F238E27FC236}">
                <a16:creationId xmlns:a16="http://schemas.microsoft.com/office/drawing/2014/main" id="{1FD3D0F8-41A8-26FD-D026-81F448CB2D15}"/>
              </a:ext>
            </a:extLst>
          </p:cNvPr>
          <p:cNvSpPr>
            <a:spLocks noGrp="1" noChangeArrowheads="1"/>
          </p:cNvSpPr>
          <p:nvPr>
            <p:ph type="body" idx="1"/>
          </p:nvPr>
        </p:nvSpPr>
        <p:spPr>
          <a:xfrm>
            <a:off x="0" y="765175"/>
            <a:ext cx="9144000" cy="5516563"/>
          </a:xfrm>
          <a:noFill/>
          <a:ln/>
        </p:spPr>
        <p:txBody>
          <a:bodyPr/>
          <a:lstStyle/>
          <a:p>
            <a:pPr marL="457200" indent="-457200">
              <a:lnSpc>
                <a:spcPct val="80000"/>
              </a:lnSpc>
            </a:pPr>
            <a:r>
              <a:rPr lang="pl-PL" altLang="it-IT" sz="2000">
                <a:solidFill>
                  <a:srgbClr val="0033CC"/>
                </a:solidFill>
              </a:rPr>
              <a:t>Często przypisuje się ideologii „socjalizmu realnego” cechy </a:t>
            </a:r>
            <a:r>
              <a:rPr lang="pl-PL" altLang="it-IT" sz="2000" i="1">
                <a:solidFill>
                  <a:srgbClr val="0033CC"/>
                </a:solidFill>
              </a:rPr>
              <a:t>działania dla dobra ludzkości</a:t>
            </a:r>
            <a:r>
              <a:rPr lang="pl-PL" altLang="it-IT" sz="2000">
                <a:solidFill>
                  <a:srgbClr val="0033CC"/>
                </a:solidFill>
              </a:rPr>
              <a:t> itp. Stąd liczne fascynacje w świecie „zachodnim” tą ideologią: od egzystencjalistów we Francji, przez szkołę frankfurcką (Adorno), Gramsciego (i Mussoliniego) we Włoszech.</a:t>
            </a:r>
          </a:p>
          <a:p>
            <a:pPr marL="457200" indent="-457200">
              <a:lnSpc>
                <a:spcPct val="80000"/>
              </a:lnSpc>
            </a:pPr>
            <a:r>
              <a:rPr lang="pl-PL" altLang="it-IT" sz="2000">
                <a:solidFill>
                  <a:srgbClr val="0033CC"/>
                </a:solidFill>
              </a:rPr>
              <a:t>Nic bardziej mylnego: marksizm polegał na </a:t>
            </a:r>
            <a:r>
              <a:rPr lang="pl-PL" altLang="it-IT" sz="2000" u="sng">
                <a:solidFill>
                  <a:srgbClr val="0033CC"/>
                </a:solidFill>
              </a:rPr>
              <a:t>odrzucenia</a:t>
            </a:r>
            <a:r>
              <a:rPr lang="pl-PL" altLang="it-IT" sz="2000">
                <a:solidFill>
                  <a:srgbClr val="0033CC"/>
                </a:solidFill>
              </a:rPr>
              <a:t> wszelkich absolutnych (</a:t>
            </a:r>
            <a:r>
              <a:rPr lang="pl-PL" altLang="it-IT" sz="2000" u="sng">
                <a:solidFill>
                  <a:srgbClr val="0033CC"/>
                </a:solidFill>
              </a:rPr>
              <a:t>transcendentalnych) norm moralnych</a:t>
            </a:r>
            <a:r>
              <a:rPr lang="pl-PL" altLang="it-IT" sz="2000">
                <a:solidFill>
                  <a:srgbClr val="0033CC"/>
                </a:solidFill>
              </a:rPr>
              <a:t>, zastępując je „walką klas”, „samorealizacją”, „zmienianiem środowiska przez człowieka” itd. </a:t>
            </a:r>
          </a:p>
          <a:p>
            <a:pPr marL="457200" indent="-457200">
              <a:lnSpc>
                <a:spcPct val="80000"/>
              </a:lnSpc>
            </a:pPr>
            <a:r>
              <a:rPr lang="pl-PL" altLang="it-IT" sz="2000">
                <a:solidFill>
                  <a:srgbClr val="0033CC"/>
                </a:solidFill>
              </a:rPr>
              <a:t>Komunizm (tak nazywano ten ustrój w ZSRR) wykazał się wyjątkową agresywnością polityczną (a w tzw. III świecie również eksportem „idei” i broni), której enklawy (Korea Płn.) pozostały do dziś</a:t>
            </a:r>
          </a:p>
          <a:p>
            <a:pPr marL="457200" indent="-457200">
              <a:lnSpc>
                <a:spcPct val="80000"/>
              </a:lnSpc>
            </a:pPr>
            <a:r>
              <a:rPr lang="pl-PL" altLang="it-IT" sz="2000">
                <a:solidFill>
                  <a:srgbClr val="0033CC"/>
                </a:solidFill>
              </a:rPr>
              <a:t>Okazał się też systemem wyjątkowo </a:t>
            </a:r>
            <a:r>
              <a:rPr lang="pl-PL" altLang="it-IT" sz="2000" u="sng">
                <a:solidFill>
                  <a:srgbClr val="0033CC"/>
                </a:solidFill>
              </a:rPr>
              <a:t>ekonomicznie nieefektywnym</a:t>
            </a:r>
            <a:r>
              <a:rPr lang="pl-PL" altLang="it-IT" sz="2000">
                <a:solidFill>
                  <a:srgbClr val="0033CC"/>
                </a:solidFill>
              </a:rPr>
              <a:t>, próbując zastąpić inicjatywę in-dywidualną tzw. centralnym planowaniem: albo brakowało butów, albo sznurówek. Komunizm usunął mechanizmy autoregulacji społecznej i ekonomicznej, zastępując je system „wajhowym” [GK], który doprowadził do zapaści ekonomicznej.</a:t>
            </a:r>
          </a:p>
          <a:p>
            <a:pPr marL="457200" indent="-457200">
              <a:lnSpc>
                <a:spcPct val="80000"/>
              </a:lnSpc>
            </a:pPr>
            <a:r>
              <a:rPr lang="pl-PL" altLang="it-IT" sz="2000">
                <a:solidFill>
                  <a:srgbClr val="0033CC"/>
                </a:solidFill>
              </a:rPr>
              <a:t>Największego, i bardzo, bardzo długotrwałego </a:t>
            </a:r>
            <a:r>
              <a:rPr lang="pl-PL" altLang="it-IT" sz="2000" u="sng">
                <a:solidFill>
                  <a:srgbClr val="0033CC"/>
                </a:solidFill>
              </a:rPr>
              <a:t>spustoszenia dokonał w sferze ideologii</a:t>
            </a:r>
            <a:r>
              <a:rPr lang="pl-PL" altLang="it-IT" sz="2000">
                <a:solidFill>
                  <a:srgbClr val="0033CC"/>
                </a:solidFill>
              </a:rPr>
              <a:t>, przekreślając zdobycze tysiącleci kultury, od Grecji przez Renesans i Oświecenie, w kwestii o-soby (ucznia, studenta, pracownika) jako dobra samego w sobie</a:t>
            </a:r>
            <a:r>
              <a:rPr lang="pl-PL" altLang="it-IT" sz="2000" baseline="30000">
                <a:solidFill>
                  <a:srgbClr val="0033CC"/>
                </a:solidFill>
              </a:rPr>
              <a:t>1)</a:t>
            </a:r>
            <a:r>
              <a:rPr lang="pl-PL" altLang="it-IT" sz="2000">
                <a:solidFill>
                  <a:srgbClr val="0033CC"/>
                </a:solidFill>
              </a:rPr>
              <a:t>, zastępując je „celami społecznymi” i przekonaniem, że </a:t>
            </a:r>
            <a:r>
              <a:rPr lang="pl-PL" altLang="it-IT" sz="2000" u="sng">
                <a:solidFill>
                  <a:srgbClr val="0033CC"/>
                </a:solidFill>
              </a:rPr>
              <a:t>wybrane jednostki</a:t>
            </a:r>
            <a:r>
              <a:rPr lang="pl-PL" altLang="it-IT" sz="2000">
                <a:solidFill>
                  <a:srgbClr val="0033CC"/>
                </a:solidFill>
              </a:rPr>
              <a:t> mogą je definiować.</a:t>
            </a:r>
            <a:r>
              <a:rPr lang="pl-PL" altLang="it-IT" sz="2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blinds(horizontal)">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blinds(horizontal)">
                                      <p:cBhvr>
                                        <p:cTn id="12" dur="500"/>
                                        <p:tgtEl>
                                          <p:spTgt spid="204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blinds(horizontal)">
                                      <p:cBhvr>
                                        <p:cTn id="17" dur="500"/>
                                        <p:tgtEl>
                                          <p:spTgt spid="204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blinds(horizontal)">
                                      <p:cBhvr>
                                        <p:cTn id="22" dur="500"/>
                                        <p:tgtEl>
                                          <p:spTgt spid="204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485">
                                            <p:txEl>
                                              <p:pRg st="4" end="4"/>
                                            </p:txEl>
                                          </p:spTgt>
                                        </p:tgtEl>
                                        <p:attrNameLst>
                                          <p:attrName>style.visibility</p:attrName>
                                        </p:attrNameLst>
                                      </p:cBhvr>
                                      <p:to>
                                        <p:strVal val="visible"/>
                                      </p:to>
                                    </p:set>
                                    <p:animEffect transition="in" filter="blinds(horizontal)">
                                      <p:cBhvr>
                                        <p:cTn id="27" dur="500"/>
                                        <p:tgtEl>
                                          <p:spTgt spid="204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AB47A2D-8C09-1B15-0023-8DBD17462CFA}"/>
              </a:ext>
            </a:extLst>
          </p:cNvPr>
          <p:cNvSpPr>
            <a:spLocks noGrp="1" noChangeArrowheads="1"/>
          </p:cNvSpPr>
          <p:nvPr>
            <p:ph type="title"/>
          </p:nvPr>
        </p:nvSpPr>
        <p:spPr>
          <a:xfrm>
            <a:off x="0" y="-17463"/>
            <a:ext cx="9144000" cy="1143001"/>
          </a:xfrm>
        </p:spPr>
        <p:txBody>
          <a:bodyPr/>
          <a:lstStyle/>
          <a:p>
            <a:r>
              <a:rPr lang="pl-PL" altLang="it-IT" sz="3500"/>
              <a:t>Shulman: Pedagogical Contents Knowledge</a:t>
            </a:r>
            <a:endParaRPr lang="en-AU" altLang="it-IT" sz="3500"/>
          </a:p>
        </p:txBody>
      </p:sp>
      <p:sp>
        <p:nvSpPr>
          <p:cNvPr id="40963" name="Rectangle 3">
            <a:extLst>
              <a:ext uri="{FF2B5EF4-FFF2-40B4-BE49-F238E27FC236}">
                <a16:creationId xmlns:a16="http://schemas.microsoft.com/office/drawing/2014/main" id="{4060D678-100B-D12F-26D9-148858594D2C}"/>
              </a:ext>
            </a:extLst>
          </p:cNvPr>
          <p:cNvSpPr>
            <a:spLocks noGrp="1" noChangeArrowheads="1"/>
          </p:cNvSpPr>
          <p:nvPr>
            <p:ph type="body" idx="1"/>
          </p:nvPr>
        </p:nvSpPr>
        <p:spPr>
          <a:xfrm>
            <a:off x="323850" y="989013"/>
            <a:ext cx="8640763" cy="5589587"/>
          </a:xfrm>
        </p:spPr>
        <p:txBody>
          <a:bodyPr/>
          <a:lstStyle/>
          <a:p>
            <a:pPr>
              <a:lnSpc>
                <a:spcPct val="80000"/>
              </a:lnSpc>
            </a:pPr>
            <a:r>
              <a:rPr lang="pl-PL" altLang="it-IT" sz="1800"/>
              <a:t>Lee Shulman (1986) pisze: „Nauczyciele muszą umieć nie tylko definiować przyjęte prawdy w określonej dziedzinie. Muszą również potrafić wyjaśnić, dlaczego określone stwierdzenie zasługuje na jego przyjęcie, dlaczego warto je znać, jak wiąże się z innymi twierdzeniami, tak we własnej jak innych dziedzinach, tak w praktyce jak w teorii”. </a:t>
            </a:r>
          </a:p>
          <a:p>
            <a:pPr>
              <a:lnSpc>
                <a:spcPct val="80000"/>
              </a:lnSpc>
            </a:pPr>
            <a:r>
              <a:rPr lang="pl-PL" altLang="it-IT" sz="1800"/>
              <a:t>W pracy o epokowym dziś znaczeniu [2] pisze tak:</a:t>
            </a:r>
          </a:p>
          <a:p>
            <a:pPr>
              <a:lnSpc>
                <a:spcPct val="80000"/>
              </a:lnSpc>
              <a:buFontTx/>
              <a:buNone/>
            </a:pPr>
            <a:r>
              <a:rPr lang="pl-PL" altLang="it-IT" sz="1800"/>
              <a:t>„Działania zarówno decydentów politycznych jak i wykładowców na studiach nauczycielskich w przeszłości zgodne było z założeniem, że nauczanie wymaga pewnych umiejętności podstawowych, znajomości przedmiotu i ogólnych umiejętności pedagogicznych. W większości stanów [w USA] ocena nauczyciela ogranicza się do pewnych kombinacji testów podstawowych umiejętności, egzaminy wiedzy przedmiotowej i obserwacji zachowania klasie, dla upewnienia się, że respektowane sa pewne podstawowe zachowania nauczycielskie. W ten sposób, twierdzę, nauczanie sprowadzane jest do poziomu trywialnego, jego złożoność pomijania i wymagania pomniejszane. Nauczyciele sami mają trudność w uzmysłowieniu sobie, co potrafią a czego nie. [...]</a:t>
            </a:r>
          </a:p>
          <a:p>
            <a:pPr>
              <a:lnSpc>
                <a:spcPct val="80000"/>
              </a:lnSpc>
            </a:pPr>
            <a:r>
              <a:rPr lang="pl-PL" altLang="it-IT" sz="1800"/>
              <a:t>Najbardziej krytyczne elementy nauczenia, jak nauczany przedmiot, kontekst klasowy, fizyczne i psychologiczne cechy uczniów, czy stopień wykonanie celów, które nie są łatwe do oceny za pomocą standaryzowanych testów, są zazwyczaj ignorowane w poszukiwaniach generalnych wytycznych dla efektywnego nauczania (s. 6)</a:t>
            </a:r>
            <a:endParaRPr lang="en-AU" altLang="it-IT" sz="1800"/>
          </a:p>
        </p:txBody>
      </p:sp>
      <p:sp>
        <p:nvSpPr>
          <p:cNvPr id="40964" name="Text Box 4">
            <a:extLst>
              <a:ext uri="{FF2B5EF4-FFF2-40B4-BE49-F238E27FC236}">
                <a16:creationId xmlns:a16="http://schemas.microsoft.com/office/drawing/2014/main" id="{7BDCAFE5-E8FD-90E6-88C5-D66D4A5109EC}"/>
              </a:ext>
            </a:extLst>
          </p:cNvPr>
          <p:cNvSpPr txBox="1">
            <a:spLocks noChangeArrowheads="1"/>
          </p:cNvSpPr>
          <p:nvPr/>
        </p:nvSpPr>
        <p:spPr bwMode="auto">
          <a:xfrm>
            <a:off x="87313" y="6280150"/>
            <a:ext cx="70516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1600"/>
              <a:t>[1] L. S. Shulman, </a:t>
            </a:r>
            <a:r>
              <a:rPr lang="en-GB" altLang="it-IT" sz="1600" i="1"/>
              <a:t>Those Who Understand: Knowledge Growth in Teaching</a:t>
            </a:r>
            <a:r>
              <a:rPr lang="en-GB" altLang="it-IT" sz="1600"/>
              <a:t>, </a:t>
            </a:r>
            <a:endParaRPr lang="pl-PL" altLang="it-IT" sz="1600"/>
          </a:p>
          <a:p>
            <a:pPr algn="l"/>
            <a:r>
              <a:rPr lang="en-GB" altLang="it-IT" sz="1600"/>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24C42C-2AC3-AE87-BEC6-E902782911AE}"/>
              </a:ext>
            </a:extLst>
          </p:cNvPr>
          <p:cNvSpPr>
            <a:spLocks noGrp="1" noChangeArrowheads="1"/>
          </p:cNvSpPr>
          <p:nvPr>
            <p:ph type="title"/>
          </p:nvPr>
        </p:nvSpPr>
        <p:spPr/>
        <p:txBody>
          <a:bodyPr/>
          <a:lstStyle/>
          <a:p>
            <a:r>
              <a:rPr lang="pl-PL" altLang="it-IT" dirty="0"/>
              <a:t>„Edu</a:t>
            </a:r>
            <a:r>
              <a:rPr lang="it-IT" altLang="it-IT" dirty="0" err="1"/>
              <a:t>cazione</a:t>
            </a:r>
            <a:r>
              <a:rPr lang="pl-PL" altLang="it-IT" dirty="0"/>
              <a:t>”</a:t>
            </a:r>
            <a:endParaRPr lang="en-AU" altLang="it-IT" dirty="0"/>
          </a:p>
        </p:txBody>
      </p:sp>
      <p:sp>
        <p:nvSpPr>
          <p:cNvPr id="56323" name="Rectangle 3">
            <a:extLst>
              <a:ext uri="{FF2B5EF4-FFF2-40B4-BE49-F238E27FC236}">
                <a16:creationId xmlns:a16="http://schemas.microsoft.com/office/drawing/2014/main" id="{8D99A514-DE0D-4E4A-06E2-BC208D383651}"/>
              </a:ext>
            </a:extLst>
          </p:cNvPr>
          <p:cNvSpPr>
            <a:spLocks noGrp="1" noChangeArrowheads="1"/>
          </p:cNvSpPr>
          <p:nvPr>
            <p:ph type="body" idx="1"/>
          </p:nvPr>
        </p:nvSpPr>
        <p:spPr>
          <a:xfrm>
            <a:off x="0" y="1628775"/>
            <a:ext cx="9144000" cy="4895850"/>
          </a:xfrm>
        </p:spPr>
        <p:txBody>
          <a:bodyPr/>
          <a:lstStyle/>
          <a:p>
            <a:pPr>
              <a:lnSpc>
                <a:spcPct val="95000"/>
              </a:lnSpc>
              <a:buFontTx/>
              <a:buNone/>
            </a:pPr>
            <a:r>
              <a:rPr lang="it-IT" altLang="it-IT" sz="1800" dirty="0" err="1"/>
              <a:t>ēdūcor</a:t>
            </a:r>
            <a:r>
              <a:rPr lang="it-IT" altLang="it-IT" sz="1800" dirty="0"/>
              <a:t> [</a:t>
            </a:r>
            <a:r>
              <a:rPr lang="it-IT" altLang="it-IT" sz="1800" dirty="0" err="1"/>
              <a:t>ēdūco</a:t>
            </a:r>
            <a:r>
              <a:rPr lang="it-IT" altLang="it-IT" sz="1800" dirty="0"/>
              <a:t>], </a:t>
            </a:r>
            <a:r>
              <a:rPr lang="it-IT" altLang="it-IT" sz="1800" dirty="0" err="1"/>
              <a:t>ēdūcis</a:t>
            </a:r>
            <a:r>
              <a:rPr lang="it-IT" altLang="it-IT" sz="1800" dirty="0"/>
              <a:t>, </a:t>
            </a:r>
            <a:r>
              <a:rPr lang="it-IT" altLang="it-IT" sz="1800" dirty="0" err="1"/>
              <a:t>eduxi</a:t>
            </a:r>
            <a:r>
              <a:rPr lang="it-IT" altLang="it-IT" sz="1800" dirty="0"/>
              <a:t>, </a:t>
            </a:r>
            <a:r>
              <a:rPr lang="it-IT" altLang="it-IT" sz="1800" dirty="0" err="1"/>
              <a:t>eductum</a:t>
            </a:r>
            <a:r>
              <a:rPr lang="it-IT" altLang="it-IT" sz="1800" dirty="0"/>
              <a:t>, </a:t>
            </a:r>
            <a:r>
              <a:rPr lang="it-IT" altLang="it-IT" sz="1800" dirty="0" err="1"/>
              <a:t>ēdūcĕre</a:t>
            </a:r>
            <a:r>
              <a:rPr lang="it-IT" altLang="it-IT" sz="1800" dirty="0"/>
              <a:t> </a:t>
            </a:r>
            <a:br>
              <a:rPr lang="it-IT" altLang="it-IT" sz="1800" dirty="0"/>
            </a:br>
            <a:r>
              <a:rPr lang="it-IT" altLang="it-IT" sz="1800" dirty="0"/>
              <a:t>verbo transitivo III coniugazione</a:t>
            </a:r>
            <a:br>
              <a:rPr lang="it-IT" altLang="it-IT" sz="1800" dirty="0"/>
            </a:br>
            <a:br>
              <a:rPr lang="it-IT" altLang="it-IT" sz="1800" dirty="0"/>
            </a:br>
            <a:r>
              <a:rPr lang="it-IT" altLang="it-IT" sz="1800" b="1" dirty="0"/>
              <a:t>1</a:t>
            </a:r>
            <a:r>
              <a:rPr lang="it-IT" altLang="it-IT" sz="1800" dirty="0"/>
              <a:t> forma passiva di [</a:t>
            </a:r>
            <a:r>
              <a:rPr lang="it-IT" altLang="it-IT" sz="1800" dirty="0">
                <a:hlinkClick r:id="rId2"/>
              </a:rPr>
              <a:t>educo</a:t>
            </a:r>
            <a:r>
              <a:rPr lang="it-IT" altLang="it-IT" sz="1800" dirty="0"/>
              <a:t>]</a:t>
            </a:r>
            <a:br>
              <a:rPr lang="it-IT" altLang="it-IT" sz="1800" dirty="0"/>
            </a:br>
            <a:r>
              <a:rPr lang="it-IT" altLang="it-IT" sz="1800" b="1" dirty="0"/>
              <a:t>2</a:t>
            </a:r>
            <a:r>
              <a:rPr lang="it-IT" altLang="it-IT" sz="1800" dirty="0"/>
              <a:t> estrarre, far uscire – </a:t>
            </a:r>
            <a:r>
              <a:rPr lang="it-IT" altLang="it-IT" sz="1800" dirty="0" err="1">
                <a:solidFill>
                  <a:srgbClr val="0033CC"/>
                </a:solidFill>
              </a:rPr>
              <a:t>wyciągąć</a:t>
            </a:r>
            <a:r>
              <a:rPr lang="it-IT" altLang="it-IT" sz="1800" dirty="0">
                <a:solidFill>
                  <a:srgbClr val="0033CC"/>
                </a:solidFill>
              </a:rPr>
              <a:t>, </a:t>
            </a:r>
            <a:r>
              <a:rPr lang="it-IT" altLang="it-IT" sz="1800" dirty="0" err="1">
                <a:solidFill>
                  <a:srgbClr val="0033CC"/>
                </a:solidFill>
              </a:rPr>
              <a:t>wydobywać</a:t>
            </a:r>
            <a:br>
              <a:rPr lang="it-IT" altLang="it-IT" sz="1800" dirty="0">
                <a:solidFill>
                  <a:srgbClr val="0033CC"/>
                </a:solidFill>
              </a:rPr>
            </a:br>
            <a:r>
              <a:rPr lang="it-IT" altLang="it-IT" sz="1800" b="1" dirty="0"/>
              <a:t>3</a:t>
            </a:r>
            <a:r>
              <a:rPr lang="it-IT" altLang="it-IT" sz="1800" dirty="0"/>
              <a:t> militare condurre fuori, far marciare, schierare le truppe – </a:t>
            </a:r>
            <a:r>
              <a:rPr lang="it-IT" altLang="it-IT" sz="1800" dirty="0" err="1">
                <a:solidFill>
                  <a:srgbClr val="0033CC"/>
                </a:solidFill>
              </a:rPr>
              <a:t>wyprowadzić</a:t>
            </a:r>
            <a:r>
              <a:rPr lang="it-IT" altLang="it-IT" sz="1800" dirty="0">
                <a:solidFill>
                  <a:srgbClr val="0033CC"/>
                </a:solidFill>
              </a:rPr>
              <a:t>, </a:t>
            </a:r>
            <a:r>
              <a:rPr lang="it-IT" altLang="it-IT" sz="1800" dirty="0" err="1">
                <a:solidFill>
                  <a:srgbClr val="0033CC"/>
                </a:solidFill>
              </a:rPr>
              <a:t>prowadzić</a:t>
            </a:r>
            <a:r>
              <a:rPr lang="it-IT" altLang="it-IT" sz="1800" dirty="0"/>
              <a:t> </a:t>
            </a:r>
            <a:r>
              <a:rPr lang="it-IT" altLang="it-IT" sz="1800" b="1" dirty="0"/>
              <a:t>4</a:t>
            </a:r>
            <a:r>
              <a:rPr lang="it-IT" altLang="it-IT" sz="1800" dirty="0"/>
              <a:t> (detto di navi) salpare, condurre fuori dal porto – </a:t>
            </a:r>
            <a:r>
              <a:rPr lang="it-IT" altLang="it-IT" sz="1800" dirty="0" err="1">
                <a:solidFill>
                  <a:srgbClr val="0033CC"/>
                </a:solidFill>
              </a:rPr>
              <a:t>odcumować</a:t>
            </a:r>
            <a:r>
              <a:rPr lang="it-IT" altLang="it-IT" sz="1800" dirty="0">
                <a:solidFill>
                  <a:srgbClr val="0033CC"/>
                </a:solidFill>
              </a:rPr>
              <a:t>, </a:t>
            </a:r>
            <a:r>
              <a:rPr lang="it-IT" altLang="it-IT" sz="1800" dirty="0" err="1">
                <a:solidFill>
                  <a:srgbClr val="0033CC"/>
                </a:solidFill>
              </a:rPr>
              <a:t>odholować</a:t>
            </a:r>
            <a:br>
              <a:rPr lang="it-IT" altLang="it-IT" sz="1800" dirty="0"/>
            </a:br>
            <a:r>
              <a:rPr lang="it-IT" altLang="it-IT" sz="1800" b="1" dirty="0"/>
              <a:t>5</a:t>
            </a:r>
            <a:r>
              <a:rPr lang="it-IT" altLang="it-IT" sz="1800" dirty="0"/>
              <a:t> diritto citare in giudizio, trascinare in tribunale – </a:t>
            </a:r>
            <a:r>
              <a:rPr lang="it-IT" altLang="it-IT" sz="1800" dirty="0" err="1">
                <a:solidFill>
                  <a:srgbClr val="0033CC"/>
                </a:solidFill>
              </a:rPr>
              <a:t>powołać</a:t>
            </a:r>
            <a:r>
              <a:rPr lang="it-IT" altLang="it-IT" sz="1800" dirty="0">
                <a:solidFill>
                  <a:srgbClr val="0033CC"/>
                </a:solidFill>
              </a:rPr>
              <a:t> </a:t>
            </a:r>
            <a:r>
              <a:rPr lang="it-IT" altLang="it-IT" sz="1800" dirty="0" err="1">
                <a:solidFill>
                  <a:srgbClr val="0033CC"/>
                </a:solidFill>
              </a:rPr>
              <a:t>przed</a:t>
            </a:r>
            <a:r>
              <a:rPr lang="it-IT" altLang="it-IT" sz="1800" dirty="0">
                <a:solidFill>
                  <a:srgbClr val="0033CC"/>
                </a:solidFill>
              </a:rPr>
              <a:t> </a:t>
            </a:r>
            <a:r>
              <a:rPr lang="it-IT" altLang="it-IT" sz="1800" dirty="0" err="1">
                <a:solidFill>
                  <a:srgbClr val="0033CC"/>
                </a:solidFill>
              </a:rPr>
              <a:t>sąd</a:t>
            </a:r>
            <a:br>
              <a:rPr lang="it-IT" altLang="it-IT" sz="1800" dirty="0"/>
            </a:br>
            <a:r>
              <a:rPr lang="it-IT" altLang="it-IT" sz="1800" b="1" dirty="0"/>
              <a:t>6</a:t>
            </a:r>
            <a:r>
              <a:rPr lang="it-IT" altLang="it-IT" sz="1800" dirty="0"/>
              <a:t> dare alla luce, generare, produrre </a:t>
            </a:r>
            <a:br>
              <a:rPr lang="it-IT" altLang="it-IT" sz="1800" dirty="0"/>
            </a:br>
            <a:r>
              <a:rPr lang="it-IT" altLang="it-IT" sz="1800" b="1" dirty="0"/>
              <a:t>7</a:t>
            </a:r>
            <a:r>
              <a:rPr lang="it-IT" altLang="it-IT" sz="1800" dirty="0"/>
              <a:t> sollevare, innalzare, erigere, costruire </a:t>
            </a:r>
            <a:br>
              <a:rPr lang="it-IT" altLang="it-IT" sz="1800" dirty="0"/>
            </a:br>
            <a:r>
              <a:rPr lang="it-IT" altLang="it-IT" sz="1800" b="1" dirty="0"/>
              <a:t>8</a:t>
            </a:r>
            <a:r>
              <a:rPr lang="it-IT" altLang="it-IT" sz="1800" dirty="0"/>
              <a:t> educare, allevare, tirare su bambini –</a:t>
            </a:r>
            <a:br>
              <a:rPr lang="it-IT" altLang="it-IT" sz="1800" dirty="0"/>
            </a:br>
            <a:r>
              <a:rPr lang="it-IT" altLang="it-IT" sz="1800" b="1" dirty="0"/>
              <a:t>9</a:t>
            </a:r>
            <a:r>
              <a:rPr lang="it-IT" altLang="it-IT" sz="1800" dirty="0"/>
              <a:t> trascorrere, passare il tempo </a:t>
            </a:r>
            <a:br>
              <a:rPr lang="it-IT" altLang="it-IT" sz="1800" dirty="0">
                <a:solidFill>
                  <a:srgbClr val="0033CC"/>
                </a:solidFill>
              </a:rPr>
            </a:br>
            <a:r>
              <a:rPr lang="it-IT" altLang="it-IT" sz="1800" b="1" dirty="0"/>
              <a:t>10</a:t>
            </a:r>
            <a:r>
              <a:rPr lang="it-IT" altLang="it-IT" sz="1800" dirty="0"/>
              <a:t> tracannare, vuotare d'un fiato una coppa   </a:t>
            </a:r>
            <a:br>
              <a:rPr lang="it-IT" altLang="it-IT" sz="1800" dirty="0"/>
            </a:br>
            <a:r>
              <a:rPr lang="it-IT" altLang="it-IT" sz="1800" b="1" dirty="0"/>
              <a:t>11</a:t>
            </a:r>
            <a:r>
              <a:rPr lang="it-IT" altLang="it-IT" sz="1800" dirty="0"/>
              <a:t> (riflessivo) tirarsi fuori da </a:t>
            </a:r>
            <a:br>
              <a:rPr lang="it-IT" altLang="it-IT" sz="1800" dirty="0">
                <a:solidFill>
                  <a:srgbClr val="0033CC"/>
                </a:solidFill>
              </a:rPr>
            </a:br>
            <a:r>
              <a:rPr lang="it-IT" altLang="it-IT" sz="1800" dirty="0"/>
              <a:t> </a:t>
            </a:r>
            <a:r>
              <a:rPr lang="it-IT" altLang="it-IT" sz="1800" b="1" dirty="0"/>
              <a:t>12</a:t>
            </a:r>
            <a:r>
              <a:rPr lang="it-IT" altLang="it-IT" sz="1800" dirty="0"/>
              <a:t> (di acque) far defluire, incanalare </a:t>
            </a:r>
            <a:br>
              <a:rPr lang="it-IT" altLang="it-IT" sz="1800" dirty="0">
                <a:solidFill>
                  <a:srgbClr val="0033CC"/>
                </a:solidFill>
              </a:rPr>
            </a:br>
            <a:r>
              <a:rPr lang="it-IT" altLang="it-IT" sz="1800" b="1" dirty="0"/>
              <a:t>13</a:t>
            </a:r>
            <a:r>
              <a:rPr lang="it-IT" altLang="it-IT" sz="1800" dirty="0"/>
              <a:t> innalzare, erigere, elevare </a:t>
            </a:r>
            <a:endParaRPr lang="it-IT" altLang="it-IT" sz="1800" dirty="0">
              <a:solidFill>
                <a:srgbClr val="0033CC"/>
              </a:solidFill>
            </a:endParaRPr>
          </a:p>
        </p:txBody>
      </p:sp>
      <p:sp>
        <p:nvSpPr>
          <p:cNvPr id="56324" name="Text Box 4">
            <a:extLst>
              <a:ext uri="{FF2B5EF4-FFF2-40B4-BE49-F238E27FC236}">
                <a16:creationId xmlns:a16="http://schemas.microsoft.com/office/drawing/2014/main" id="{71CF1C83-668B-3A65-A675-100D29A65F65}"/>
              </a:ext>
            </a:extLst>
          </p:cNvPr>
          <p:cNvSpPr txBox="1">
            <a:spLocks noChangeArrowheads="1"/>
          </p:cNvSpPr>
          <p:nvPr/>
        </p:nvSpPr>
        <p:spPr bwMode="auto">
          <a:xfrm>
            <a:off x="468313" y="6532563"/>
            <a:ext cx="674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http://www.dizionario-latino.com/dizionario-latino-italiano.php?lemma=EDUCOR100</a:t>
            </a:r>
          </a:p>
        </p:txBody>
      </p:sp>
      <p:sp>
        <p:nvSpPr>
          <p:cNvPr id="56325" name="Text Box 5">
            <a:extLst>
              <a:ext uri="{FF2B5EF4-FFF2-40B4-BE49-F238E27FC236}">
                <a16:creationId xmlns:a16="http://schemas.microsoft.com/office/drawing/2014/main" id="{0FCD6BF9-CAAD-B321-143E-6EBADC22C964}"/>
              </a:ext>
            </a:extLst>
          </p:cNvPr>
          <p:cNvSpPr txBox="1">
            <a:spLocks noChangeArrowheads="1"/>
          </p:cNvSpPr>
          <p:nvPr/>
        </p:nvSpPr>
        <p:spPr bwMode="auto">
          <a:xfrm>
            <a:off x="323850" y="1196975"/>
            <a:ext cx="564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Edukacja</a:t>
            </a:r>
            <a:r>
              <a:rPr lang="pl-PL" altLang="it-IT"/>
              <a:t> &lt;łac. </a:t>
            </a:r>
            <a:r>
              <a:rPr lang="pl-PL" altLang="it-IT" i="1"/>
              <a:t>educatio</a:t>
            </a:r>
            <a:r>
              <a:rPr lang="pl-PL" altLang="it-IT"/>
              <a:t>&gt; wychowanie, wykształcenie</a:t>
            </a:r>
            <a:endParaRPr lang="en-AU" altLang="it-IT"/>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CF1921-1691-039D-3BC9-20477720D17F}"/>
              </a:ext>
            </a:extLst>
          </p:cNvPr>
          <p:cNvSpPr>
            <a:spLocks noGrp="1" noChangeArrowheads="1"/>
          </p:cNvSpPr>
          <p:nvPr>
            <p:ph type="title"/>
          </p:nvPr>
        </p:nvSpPr>
        <p:spPr>
          <a:xfrm>
            <a:off x="0" y="0"/>
            <a:ext cx="8686800" cy="1143000"/>
          </a:xfrm>
        </p:spPr>
        <p:txBody>
          <a:bodyPr/>
          <a:lstStyle/>
          <a:p>
            <a:r>
              <a:rPr lang="pl-PL" altLang="it-IT" sz="3600"/>
              <a:t>PCK – Pedagogical Contents Knowledge</a:t>
            </a:r>
            <a:endParaRPr lang="en-AU" altLang="it-IT" sz="3600"/>
          </a:p>
        </p:txBody>
      </p:sp>
      <p:sp>
        <p:nvSpPr>
          <p:cNvPr id="45059" name="Rectangle 3">
            <a:extLst>
              <a:ext uri="{FF2B5EF4-FFF2-40B4-BE49-F238E27FC236}">
                <a16:creationId xmlns:a16="http://schemas.microsoft.com/office/drawing/2014/main" id="{E136FD0D-A218-7233-752E-EDF8E78B5578}"/>
              </a:ext>
            </a:extLst>
          </p:cNvPr>
          <p:cNvSpPr>
            <a:spLocks noGrp="1" noChangeArrowheads="1"/>
          </p:cNvSpPr>
          <p:nvPr>
            <p:ph type="body" idx="1"/>
          </p:nvPr>
        </p:nvSpPr>
        <p:spPr>
          <a:xfrm>
            <a:off x="179388" y="1600200"/>
            <a:ext cx="8713787" cy="4525963"/>
          </a:xfrm>
        </p:spPr>
        <p:txBody>
          <a:bodyPr/>
          <a:lstStyle/>
          <a:p>
            <a:pPr>
              <a:lnSpc>
                <a:spcPct val="90000"/>
              </a:lnSpc>
              <a:buFontTx/>
              <a:buNone/>
            </a:pPr>
            <a:r>
              <a:rPr lang="pl-PL" altLang="it-IT" sz="1800"/>
              <a:t>Swoją definicję procesu nauczania i roli nauczyciela L. Shulman określa tak:</a:t>
            </a:r>
          </a:p>
          <a:p>
            <a:pPr>
              <a:lnSpc>
                <a:spcPct val="90000"/>
              </a:lnSpc>
            </a:pPr>
            <a:r>
              <a:rPr lang="pl-PL" altLang="it-IT" sz="1800"/>
              <a:t>„Nauczyciel zna coś, czego nie rozumieją inni, a mianowicie </a:t>
            </a:r>
            <a:r>
              <a:rPr lang="pl-PL" altLang="it-IT" sz="1800" u="sng"/>
              <a:t>swoich uczniów</a:t>
            </a:r>
            <a:r>
              <a:rPr lang="pl-PL" altLang="it-IT" sz="1800"/>
              <a:t>. Nauczyciel potrafi zamienić swą wiedzę, umiejętność prezentacji i oczekiwane zachowania lub wartości na działania i reprezentacje pedagogiczne. Są to różne sposoby mówienia, pokazywania, demonstracji i przedstawiania idei w taki sposób, że nieznający zdobywają wiedzę, nierozumiejący potrafią pojąć i rozgraniczyć, a </a:t>
            </a:r>
            <a:r>
              <a:rPr lang="pl-PL" altLang="it-IT" sz="1800" u="sng"/>
              <a:t>niesprawni stają się mistrzami</a:t>
            </a:r>
            <a:r>
              <a:rPr lang="pl-PL" altLang="it-IT" sz="1800"/>
              <a:t>. </a:t>
            </a:r>
          </a:p>
          <a:p>
            <a:pPr>
              <a:lnSpc>
                <a:spcPct val="90000"/>
              </a:lnSpc>
            </a:pPr>
            <a:r>
              <a:rPr lang="pl-PL" altLang="it-IT" sz="1800"/>
              <a:t>Tak więc, nauczanie koniecznie zaczyna się od </a:t>
            </a:r>
            <a:r>
              <a:rPr lang="pl-PL" altLang="it-IT" sz="1800" u="sng"/>
              <a:t>zrozumienia</a:t>
            </a:r>
            <a:r>
              <a:rPr lang="pl-PL" altLang="it-IT" sz="1800"/>
              <a:t> przez </a:t>
            </a:r>
            <a:r>
              <a:rPr lang="pl-PL" altLang="it-IT" sz="1800" u="sng"/>
              <a:t>nauczyciela</a:t>
            </a:r>
            <a:r>
              <a:rPr lang="pl-PL" altLang="it-IT" sz="1800"/>
              <a:t>, czego ma się uczeń nauczyć, i </a:t>
            </a:r>
            <a:r>
              <a:rPr lang="pl-PL" altLang="it-IT" sz="1800" u="sng"/>
              <a:t>jak nauczyciel ma tego dokonać</a:t>
            </a:r>
            <a:r>
              <a:rPr lang="pl-PL" altLang="it-IT" sz="1800"/>
              <a:t>. Proces ten prowadzi przez szereg działań, w czasie których uczniowie otrzymują szczegółowe instrukcje orze możliwości uczenia się, tak że nauka w końcowym rozrachunku pozostaje w odpowiedzialności ucznia. [Pestalozzi]</a:t>
            </a:r>
          </a:p>
          <a:p>
            <a:pPr>
              <a:lnSpc>
                <a:spcPct val="90000"/>
              </a:lnSpc>
            </a:pPr>
            <a:r>
              <a:rPr lang="pl-PL" altLang="it-IT" sz="1800"/>
              <a:t>Nauczanie kończy się nowym </a:t>
            </a:r>
            <a:r>
              <a:rPr lang="pl-PL" altLang="it-IT" sz="1800" u="sng"/>
              <a:t>zrozumieniem</a:t>
            </a:r>
            <a:r>
              <a:rPr lang="pl-PL" altLang="it-IT" sz="1800"/>
              <a:t>, tak przez ucznia jak przez </a:t>
            </a:r>
            <a:r>
              <a:rPr lang="pl-PL" altLang="it-IT" sz="1800" u="sng"/>
              <a:t>nauczyciela. </a:t>
            </a:r>
            <a:r>
              <a:rPr lang="pl-PL" altLang="it-IT" sz="1800"/>
              <a:t> (s. 7)</a:t>
            </a:r>
          </a:p>
          <a:p>
            <a:pPr>
              <a:lnSpc>
                <a:spcPct val="90000"/>
              </a:lnSpc>
            </a:pPr>
            <a:r>
              <a:rPr lang="pl-PL" altLang="it-IT" sz="1800"/>
              <a:t>Nauczanie musi być pojmowane jako </a:t>
            </a:r>
            <a:r>
              <a:rPr lang="pl-PL" altLang="it-IT" sz="1800" u="sng"/>
              <a:t>wzmacnianie rozumienia</a:t>
            </a:r>
            <a:r>
              <a:rPr lang="pl-PL" altLang="it-IT" sz="1800"/>
              <a:t> </a:t>
            </a:r>
            <a:r>
              <a:rPr lang="pl-PL" altLang="it-IT" sz="1800" i="1"/>
              <a:t>(enhancement   of understanding</a:t>
            </a:r>
            <a:r>
              <a:rPr lang="pl-PL" altLang="it-IT" sz="1800"/>
              <a:t>)</a:t>
            </a:r>
            <a:r>
              <a:rPr lang="pl-PL" altLang="it-IT" sz="1800" i="1"/>
              <a:t> </a:t>
            </a:r>
            <a:r>
              <a:rPr lang="pl-PL" altLang="it-IT" sz="1800"/>
              <a:t> [a nie sam przekaz informacji].  </a:t>
            </a:r>
            <a:endParaRPr lang="en-AU" altLang="it-IT" sz="1800"/>
          </a:p>
        </p:txBody>
      </p:sp>
      <p:sp>
        <p:nvSpPr>
          <p:cNvPr id="45060" name="Text Box 4">
            <a:extLst>
              <a:ext uri="{FF2B5EF4-FFF2-40B4-BE49-F238E27FC236}">
                <a16:creationId xmlns:a16="http://schemas.microsoft.com/office/drawing/2014/main" id="{19AA4E05-3AD0-5884-D20F-350D175E6AFC}"/>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2" dur="5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7" dur="500"/>
                                        <p:tgtEl>
                                          <p:spTgt spid="45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blinds(horizontal)">
                                      <p:cBhvr>
                                        <p:cTn id="22" dur="500"/>
                                        <p:tgtEl>
                                          <p:spTgt spid="45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27"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8869757-140F-776D-4BB2-2A48991F623B}"/>
              </a:ext>
            </a:extLst>
          </p:cNvPr>
          <p:cNvSpPr>
            <a:spLocks noGrp="1" noChangeArrowheads="1"/>
          </p:cNvSpPr>
          <p:nvPr>
            <p:ph type="title"/>
          </p:nvPr>
        </p:nvSpPr>
        <p:spPr/>
        <p:txBody>
          <a:bodyPr/>
          <a:lstStyle/>
          <a:p>
            <a:r>
              <a:rPr lang="pl-PL" altLang="it-IT" sz="3600"/>
              <a:t>Shulman: wymagania dla nauczycieli</a:t>
            </a:r>
            <a:endParaRPr lang="en-AU" altLang="it-IT" sz="3600"/>
          </a:p>
        </p:txBody>
      </p:sp>
      <p:sp>
        <p:nvSpPr>
          <p:cNvPr id="46083" name="Rectangle 3">
            <a:extLst>
              <a:ext uri="{FF2B5EF4-FFF2-40B4-BE49-F238E27FC236}">
                <a16:creationId xmlns:a16="http://schemas.microsoft.com/office/drawing/2014/main" id="{497B9C13-B4F1-27B8-C396-19ABA8A31AC6}"/>
              </a:ext>
            </a:extLst>
          </p:cNvPr>
          <p:cNvSpPr>
            <a:spLocks noGrp="1" noChangeArrowheads="1"/>
          </p:cNvSpPr>
          <p:nvPr>
            <p:ph type="body" idx="1"/>
          </p:nvPr>
        </p:nvSpPr>
        <p:spPr>
          <a:xfrm>
            <a:off x="323850" y="1125538"/>
            <a:ext cx="8435975" cy="5040312"/>
          </a:xfrm>
        </p:spPr>
        <p:txBody>
          <a:bodyPr/>
          <a:lstStyle/>
          <a:p>
            <a:pPr>
              <a:lnSpc>
                <a:spcPct val="90000"/>
              </a:lnSpc>
              <a:buFontTx/>
              <a:buNone/>
            </a:pPr>
            <a:r>
              <a:rPr lang="pl-PL" altLang="it-IT" sz="1800"/>
              <a:t>Jeśli wiedza nauczyciela miałaby być zorganizowana w podręcznik, encyklopedię czy inny stabelaryzowany sposób, jak wyglądałyby nagłówki? Minimum, powinny zawierać:</a:t>
            </a:r>
          </a:p>
          <a:p>
            <a:pPr>
              <a:lnSpc>
                <a:spcPct val="90000"/>
              </a:lnSpc>
            </a:pPr>
            <a:r>
              <a:rPr lang="pl-PL" altLang="it-IT" sz="1800"/>
              <a:t>wiedzę o przedmiocie (</a:t>
            </a:r>
            <a:r>
              <a:rPr lang="pl-PL" altLang="it-IT" sz="1800" i="1"/>
              <a:t>content knowledge</a:t>
            </a:r>
            <a:r>
              <a:rPr lang="pl-PL" altLang="it-IT" sz="1800"/>
              <a:t>);</a:t>
            </a:r>
          </a:p>
          <a:p>
            <a:pPr>
              <a:lnSpc>
                <a:spcPct val="90000"/>
              </a:lnSpc>
            </a:pPr>
            <a:r>
              <a:rPr lang="pl-PL" altLang="it-IT" sz="1800"/>
              <a:t>ogólną wiedzę pedagogiczną, ze specjalnym odniesieniem do tych szerokich zasad i strategii zarządzania i organizacji klasy, które są wspólne dla różnych przedmiotów; </a:t>
            </a:r>
          </a:p>
          <a:p>
            <a:pPr>
              <a:lnSpc>
                <a:spcPct val="90000"/>
              </a:lnSpc>
            </a:pPr>
            <a:r>
              <a:rPr lang="pl-PL" altLang="it-IT" sz="1800"/>
              <a:t>znajomość programów nauczania, ze szczególnym uwzględnieniem tego materiału i programów, które służą nauczycielom jako „karta przetargowa”;</a:t>
            </a:r>
          </a:p>
          <a:p>
            <a:pPr>
              <a:lnSpc>
                <a:spcPct val="90000"/>
              </a:lnSpc>
            </a:pPr>
            <a:r>
              <a:rPr lang="pl-PL" altLang="it-IT" sz="1800"/>
              <a:t>znajomość kontekstu pedagogicznego, tego specjalnego amalgamatu </a:t>
            </a:r>
            <a:r>
              <a:rPr lang="pl-PL" altLang="it-IT" sz="1800" u="sng"/>
              <a:t>treści nauczania i pedagogii</a:t>
            </a:r>
            <a:r>
              <a:rPr lang="pl-PL" altLang="it-IT" sz="1800"/>
              <a:t>, który jest dziedziną jedynie nauczycieli, ich specjalną forma rozumienia profesjonalnego  </a:t>
            </a:r>
          </a:p>
          <a:p>
            <a:pPr>
              <a:lnSpc>
                <a:spcPct val="90000"/>
              </a:lnSpc>
            </a:pPr>
            <a:r>
              <a:rPr lang="pl-PL" altLang="it-IT" sz="1800"/>
              <a:t>znajomość uczniów i ich charakterów [→ psychologia]</a:t>
            </a:r>
          </a:p>
          <a:p>
            <a:pPr>
              <a:lnSpc>
                <a:spcPct val="90000"/>
              </a:lnSpc>
            </a:pPr>
            <a:r>
              <a:rPr lang="pl-PL" altLang="it-IT" sz="1800"/>
              <a:t>znajomość kontekstu edukacyjnego, od pracy grupy czy klasy, przez zarządzanie i finansowanie szkół, do charakteru społeczności lokalnej i kultury </a:t>
            </a:r>
          </a:p>
          <a:p>
            <a:pPr>
              <a:lnSpc>
                <a:spcPct val="90000"/>
              </a:lnSpc>
            </a:pPr>
            <a:r>
              <a:rPr lang="pl-PL" altLang="it-IT" sz="1800"/>
              <a:t>znajomość punktów dojścia edukacji (</a:t>
            </a:r>
            <a:r>
              <a:rPr lang="pl-PL" altLang="it-IT" sz="1800" i="1"/>
              <a:t>educational ends</a:t>
            </a:r>
            <a:r>
              <a:rPr lang="pl-PL" altLang="it-IT" sz="1800"/>
              <a:t>), celów i wartości, i ich </a:t>
            </a:r>
            <a:r>
              <a:rPr lang="pl-PL" altLang="it-IT" sz="1800" b="1"/>
              <a:t>filozoficznych </a:t>
            </a:r>
            <a:r>
              <a:rPr lang="pl-PL" altLang="it-IT" sz="1800"/>
              <a:t>i </a:t>
            </a:r>
            <a:r>
              <a:rPr lang="pl-PL" altLang="it-IT" sz="1800" b="1"/>
              <a:t>historycznych </a:t>
            </a:r>
            <a:r>
              <a:rPr lang="pl-PL" altLang="it-IT" sz="1800"/>
              <a:t>podstaw. (s.8)</a:t>
            </a:r>
            <a:endParaRPr lang="en-AU" altLang="it-IT" sz="1800"/>
          </a:p>
        </p:txBody>
      </p:sp>
      <p:sp>
        <p:nvSpPr>
          <p:cNvPr id="46084" name="Text Box 4">
            <a:extLst>
              <a:ext uri="{FF2B5EF4-FFF2-40B4-BE49-F238E27FC236}">
                <a16:creationId xmlns:a16="http://schemas.microsoft.com/office/drawing/2014/main" id="{FD527E15-6A2B-05D7-C579-FF3CCCC18DBD}"/>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2" dur="500"/>
                                        <p:tgtEl>
                                          <p:spTgt spid="46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7" dur="500"/>
                                        <p:tgtEl>
                                          <p:spTgt spid="460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blinds(horizontal)">
                                      <p:cBhvr>
                                        <p:cTn id="32" dur="500"/>
                                        <p:tgtEl>
                                          <p:spTgt spid="460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blinds(horizontal)">
                                      <p:cBhvr>
                                        <p:cTn id="37" dur="500"/>
                                        <p:tgtEl>
                                          <p:spTgt spid="4608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6083">
                                            <p:txEl>
                                              <p:pRg st="7" end="7"/>
                                            </p:txEl>
                                          </p:spTgt>
                                        </p:tgtEl>
                                        <p:attrNameLst>
                                          <p:attrName>style.visibility</p:attrName>
                                        </p:attrNameLst>
                                      </p:cBhvr>
                                      <p:to>
                                        <p:strVal val="visible"/>
                                      </p:to>
                                    </p:set>
                                    <p:animEffect transition="in" filter="blinds(horizontal)">
                                      <p:cBhvr>
                                        <p:cTn id="42"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1820487-5EC2-BDAC-7347-7BE9DBE5ACDC}"/>
              </a:ext>
            </a:extLst>
          </p:cNvPr>
          <p:cNvSpPr>
            <a:spLocks noGrp="1" noChangeArrowheads="1"/>
          </p:cNvSpPr>
          <p:nvPr>
            <p:ph type="title"/>
          </p:nvPr>
        </p:nvSpPr>
        <p:spPr/>
        <p:txBody>
          <a:bodyPr/>
          <a:lstStyle/>
          <a:p>
            <a:r>
              <a:rPr lang="pl-PL" altLang="it-IT" sz="3600"/>
              <a:t>Shulman: inquiry-based teaching</a:t>
            </a:r>
            <a:endParaRPr lang="en-AU" altLang="it-IT" sz="3600"/>
          </a:p>
        </p:txBody>
      </p:sp>
      <p:sp>
        <p:nvSpPr>
          <p:cNvPr id="55299" name="Rectangle 3">
            <a:extLst>
              <a:ext uri="{FF2B5EF4-FFF2-40B4-BE49-F238E27FC236}">
                <a16:creationId xmlns:a16="http://schemas.microsoft.com/office/drawing/2014/main" id="{096290DC-9390-7413-5576-307067E11F3F}"/>
              </a:ext>
            </a:extLst>
          </p:cNvPr>
          <p:cNvSpPr>
            <a:spLocks noGrp="1" noChangeArrowheads="1"/>
          </p:cNvSpPr>
          <p:nvPr>
            <p:ph type="body" idx="1"/>
          </p:nvPr>
        </p:nvSpPr>
        <p:spPr>
          <a:xfrm>
            <a:off x="323850" y="1341438"/>
            <a:ext cx="8435975" cy="3743325"/>
          </a:xfrm>
        </p:spPr>
        <p:txBody>
          <a:bodyPr/>
          <a:lstStyle/>
          <a:p>
            <a:pPr>
              <a:lnSpc>
                <a:spcPct val="80000"/>
              </a:lnSpc>
            </a:pPr>
            <a:r>
              <a:rPr lang="pl-PL" altLang="it-IT" sz="1800"/>
              <a:t>„I rzeczywiście, moje poparcie dla uczenia przez odkrywanie (discovery teaching) i uczenia przez zadawanie pytań (inquiry teaching) jest tak entuzjastyczne jak dawne (1966). Ale, nawet w tych formach nauczania najbardziej nakierowanych na ucznia, gdzie sporo inicjatywy pozostaje  w rękach uczniów, mało jest miejsca na </a:t>
            </a:r>
            <a:r>
              <a:rPr lang="pl-PL" altLang="it-IT" sz="1800" u="sng"/>
              <a:t>niewiedzę nauczyciela</a:t>
            </a:r>
            <a:r>
              <a:rPr lang="pl-PL" altLang="it-IT" sz="1800"/>
              <a:t>. I rzeczywiście, mamy powody by uważać, że </a:t>
            </a:r>
            <a:r>
              <a:rPr lang="pl-PL" altLang="it-IT" sz="1800" u="sng"/>
              <a:t>wiedza nauczyciela</a:t>
            </a:r>
            <a:r>
              <a:rPr lang="pl-PL" altLang="it-IT" sz="1800"/>
              <a:t> jest nawet bardziej istotna w klasie nastawionej na nauczanie przez poszukiwanie niż w bardziej tradycyjnych, dydaktycznych alternatywach.</a:t>
            </a:r>
          </a:p>
          <a:p>
            <a:pPr>
              <a:lnSpc>
                <a:spcPct val="80000"/>
              </a:lnSpc>
            </a:pPr>
            <a:r>
              <a:rPr lang="pl-PL" altLang="it-IT" sz="1800"/>
              <a:t>Zasadniczą w mojej koncepcji nauczania są dwojakie cele uczenia się: jak rozumieć i rozwiązywać problemy, jak </a:t>
            </a:r>
            <a:r>
              <a:rPr lang="pl-PL" altLang="it-IT" sz="1800" u="sng"/>
              <a:t>myśleć krytycznie</a:t>
            </a:r>
            <a:r>
              <a:rPr lang="pl-PL" altLang="it-IT" sz="1800"/>
              <a:t> i </a:t>
            </a:r>
            <a:r>
              <a:rPr lang="pl-PL" altLang="it-IT" sz="1800" u="sng"/>
              <a:t>kreatywnie</a:t>
            </a:r>
            <a:r>
              <a:rPr lang="pl-PL" altLang="it-IT" sz="1800"/>
              <a:t> z jednej strony, a z drugiej strony – fakty, zasady, i reguły postępowania. I w końcu, rozumiem, że uczenie się określonego przedmiotu nie jest końcem samym dla siebie, a raczej </a:t>
            </a:r>
            <a:r>
              <a:rPr lang="pl-PL" altLang="it-IT" sz="1800" u="sng"/>
              <a:t>wehikułem użytym do osiągnięcia innych celów</a:t>
            </a:r>
            <a:r>
              <a:rPr lang="pl-PL" altLang="it-IT" sz="1800"/>
              <a:t>.    </a:t>
            </a:r>
            <a:endParaRPr lang="en-AU" altLang="it-IT" sz="1800"/>
          </a:p>
        </p:txBody>
      </p:sp>
      <p:sp>
        <p:nvSpPr>
          <p:cNvPr id="55300" name="Text Box 4">
            <a:extLst>
              <a:ext uri="{FF2B5EF4-FFF2-40B4-BE49-F238E27FC236}">
                <a16:creationId xmlns:a16="http://schemas.microsoft.com/office/drawing/2014/main" id="{28E50FAD-B491-94E4-A404-3DBD83D13276}"/>
              </a:ext>
            </a:extLst>
          </p:cNvPr>
          <p:cNvSpPr txBox="1">
            <a:spLocks noChangeArrowheads="1"/>
          </p:cNvSpPr>
          <p:nvPr/>
        </p:nvSpPr>
        <p:spPr bwMode="auto">
          <a:xfrm>
            <a:off x="87313" y="6280150"/>
            <a:ext cx="70516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1600"/>
              <a:t>[1] L. S. Shulman, </a:t>
            </a:r>
            <a:r>
              <a:rPr lang="en-GB" altLang="it-IT" sz="1600" i="1"/>
              <a:t>Those Who Understand: Knowledge Growth in Teaching</a:t>
            </a:r>
            <a:r>
              <a:rPr lang="en-GB" altLang="it-IT" sz="1600"/>
              <a:t>, </a:t>
            </a:r>
            <a:endParaRPr lang="pl-PL" altLang="it-IT" sz="1600"/>
          </a:p>
          <a:p>
            <a:pPr algn="l"/>
            <a:r>
              <a:rPr lang="en-GB" altLang="it-IT" sz="1600"/>
              <a:t>Educational Researcher, Vol. 15, 2/1986, s. 4-14.</a:t>
            </a:r>
            <a:r>
              <a:rPr lang="pl-PL" altLang="it-IT"/>
              <a:t> </a:t>
            </a:r>
            <a:endParaRPr lang="en-AU" altLang="it-IT"/>
          </a:p>
        </p:txBody>
      </p:sp>
      <p:sp>
        <p:nvSpPr>
          <p:cNvPr id="55301" name="Text Box 5">
            <a:extLst>
              <a:ext uri="{FF2B5EF4-FFF2-40B4-BE49-F238E27FC236}">
                <a16:creationId xmlns:a16="http://schemas.microsoft.com/office/drawing/2014/main" id="{64925F30-793A-0B29-B441-7BB4688BBBD3}"/>
              </a:ext>
            </a:extLst>
          </p:cNvPr>
          <p:cNvSpPr txBox="1">
            <a:spLocks noChangeArrowheads="1"/>
          </p:cNvSpPr>
          <p:nvPr/>
        </p:nvSpPr>
        <p:spPr bwMode="auto">
          <a:xfrm>
            <a:off x="323850" y="4581525"/>
            <a:ext cx="865981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it-IT">
                <a:solidFill>
                  <a:srgbClr val="0033CC"/>
                </a:solidFill>
              </a:rPr>
              <a:t>→</a:t>
            </a:r>
            <a:r>
              <a:rPr lang="pl-PL" altLang="it-IT">
                <a:solidFill>
                  <a:srgbClr val="0033CC"/>
                </a:solidFill>
              </a:rPr>
              <a:t> Zarówno „inquiry-based teaching” (nauczanie przez zadawanie pytań) jak „pedagogical knowledge contents” (pedagogiczna wiedza o kontekstach nauczania) </a:t>
            </a:r>
          </a:p>
          <a:p>
            <a:pPr algn="l"/>
            <a:r>
              <a:rPr lang="pl-PL" altLang="it-IT">
                <a:solidFill>
                  <a:srgbClr val="0033CC"/>
                </a:solidFill>
              </a:rPr>
              <a:t>stały się w ostatnich latach (od początku XXI wieku) </a:t>
            </a:r>
            <a:r>
              <a:rPr lang="pl-PL" altLang="it-IT" i="1">
                <a:solidFill>
                  <a:srgbClr val="0033CC"/>
                </a:solidFill>
              </a:rPr>
              <a:t>wytycznymi</a:t>
            </a:r>
            <a:r>
              <a:rPr lang="pl-PL" altLang="it-IT">
                <a:solidFill>
                  <a:srgbClr val="0033CC"/>
                </a:solidFill>
              </a:rPr>
              <a:t> dla nauczania tak w USA, jak Europie. Niestety, nawet w fizyce, postęp pedagogiczny został ograniczony do prostej interaktywności: </a:t>
            </a:r>
            <a:r>
              <a:rPr lang="pl-PL" altLang="it-IT" u="sng">
                <a:solidFill>
                  <a:srgbClr val="0033CC"/>
                </a:solidFill>
              </a:rPr>
              <a:t>bez zadawania pytań i złożonej narracji</a:t>
            </a:r>
            <a:endParaRPr lang="en-AU" altLang="it-IT" u="sng">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12"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C70072-BF4B-E52B-FA27-995B542B0692}"/>
              </a:ext>
            </a:extLst>
          </p:cNvPr>
          <p:cNvSpPr>
            <a:spLocks noGrp="1" noChangeArrowheads="1"/>
          </p:cNvSpPr>
          <p:nvPr>
            <p:ph type="title"/>
          </p:nvPr>
        </p:nvSpPr>
        <p:spPr>
          <a:xfrm>
            <a:off x="468313" y="0"/>
            <a:ext cx="8507412" cy="1143000"/>
          </a:xfrm>
        </p:spPr>
        <p:txBody>
          <a:bodyPr/>
          <a:lstStyle/>
          <a:p>
            <a:r>
              <a:rPr lang="pl-PL" altLang="it-IT" sz="3600"/>
              <a:t>W kierunku pedagogiki kognitywistycznej</a:t>
            </a:r>
            <a:endParaRPr lang="en-AU" altLang="it-IT" sz="3600"/>
          </a:p>
        </p:txBody>
      </p:sp>
      <p:sp>
        <p:nvSpPr>
          <p:cNvPr id="44035" name="Rectangle 3">
            <a:extLst>
              <a:ext uri="{FF2B5EF4-FFF2-40B4-BE49-F238E27FC236}">
                <a16:creationId xmlns:a16="http://schemas.microsoft.com/office/drawing/2014/main" id="{BE7F16BC-389B-5C6C-E9C9-BD721A06E1A8}"/>
              </a:ext>
            </a:extLst>
          </p:cNvPr>
          <p:cNvSpPr>
            <a:spLocks noGrp="1" noChangeArrowheads="1"/>
          </p:cNvSpPr>
          <p:nvPr>
            <p:ph type="body" idx="1"/>
          </p:nvPr>
        </p:nvSpPr>
        <p:spPr>
          <a:xfrm>
            <a:off x="-11113" y="914400"/>
            <a:ext cx="9144001" cy="2663825"/>
          </a:xfrm>
        </p:spPr>
        <p:txBody>
          <a:bodyPr/>
          <a:lstStyle/>
          <a:p>
            <a:pPr>
              <a:lnSpc>
                <a:spcPct val="90000"/>
              </a:lnSpc>
            </a:pPr>
            <a:r>
              <a:rPr lang="pl-PL" altLang="it-IT" sz="1800">
                <a:solidFill>
                  <a:schemeClr val="accent2"/>
                </a:solidFill>
              </a:rPr>
              <a:t>Zgodnie z PCK, działanie pedagogiczne jest </a:t>
            </a:r>
            <a:r>
              <a:rPr lang="pl-PL" altLang="it-IT" sz="1800" u="sng">
                <a:solidFill>
                  <a:schemeClr val="accent2"/>
                </a:solidFill>
              </a:rPr>
              <a:t>nie mniej ważne</a:t>
            </a:r>
            <a:r>
              <a:rPr lang="pl-PL" altLang="it-IT" sz="1800">
                <a:solidFill>
                  <a:schemeClr val="accent2"/>
                </a:solidFill>
              </a:rPr>
              <a:t> jak przekaz  dydaktyczny</a:t>
            </a:r>
          </a:p>
          <a:p>
            <a:pPr>
              <a:lnSpc>
                <a:spcPct val="90000"/>
              </a:lnSpc>
            </a:pPr>
            <a:r>
              <a:rPr lang="pl-PL" altLang="it-IT" sz="1800">
                <a:solidFill>
                  <a:schemeClr val="accent2"/>
                </a:solidFill>
              </a:rPr>
              <a:t>Możemy wręcz dobrać przekaz dydaktyczny, dla osiągnięcia </a:t>
            </a:r>
            <a:r>
              <a:rPr lang="pl-PL" altLang="it-IT" sz="1800" u="sng">
                <a:solidFill>
                  <a:schemeClr val="accent2"/>
                </a:solidFill>
              </a:rPr>
              <a:t>określonego celu pedagogicznego</a:t>
            </a:r>
            <a:r>
              <a:rPr lang="pl-PL" altLang="it-IT" sz="1800">
                <a:solidFill>
                  <a:schemeClr val="accent2"/>
                </a:solidFill>
              </a:rPr>
              <a:t> – np. współpraca lub konkurencja</a:t>
            </a:r>
          </a:p>
          <a:p>
            <a:pPr>
              <a:lnSpc>
                <a:spcPct val="90000"/>
              </a:lnSpc>
            </a:pPr>
            <a:r>
              <a:rPr lang="pl-PL" altLang="it-IT" sz="1800" b="1">
                <a:solidFill>
                  <a:schemeClr val="accent2"/>
                </a:solidFill>
              </a:rPr>
              <a:t>Zasada 9:1</a:t>
            </a:r>
          </a:p>
          <a:p>
            <a:pPr>
              <a:lnSpc>
                <a:spcPct val="90000"/>
              </a:lnSpc>
              <a:buFontTx/>
              <a:buNone/>
            </a:pPr>
            <a:r>
              <a:rPr lang="pl-PL" altLang="it-IT" sz="1800">
                <a:solidFill>
                  <a:schemeClr val="accent2"/>
                </a:solidFill>
              </a:rPr>
              <a:t>Warunkiem sukcesu jest pełna „padronanza” – doskonałe panowanie przez  nauczyciela/ wykładowcę tak nad samym zjawiskiem, jak jego przekazem dydaktycznym, i nad możliwymi reakcjami psychologicznymi ucznia – niezależnie   od wieku, sytuacji i języka</a:t>
            </a:r>
            <a:endParaRPr lang="en-AU" altLang="it-IT" sz="1800">
              <a:solidFill>
                <a:schemeClr val="accent2"/>
              </a:solidFill>
            </a:endParaRPr>
          </a:p>
        </p:txBody>
      </p:sp>
      <p:pic>
        <p:nvPicPr>
          <p:cNvPr id="44037" name="Picture 5">
            <a:extLst>
              <a:ext uri="{FF2B5EF4-FFF2-40B4-BE49-F238E27FC236}">
                <a16:creationId xmlns:a16="http://schemas.microsoft.com/office/drawing/2014/main" id="{B6A6A0A7-F05E-C4CD-2F79-BC444C894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417888"/>
            <a:ext cx="3986212" cy="2989262"/>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a:extLst>
              <a:ext uri="{FF2B5EF4-FFF2-40B4-BE49-F238E27FC236}">
                <a16:creationId xmlns:a16="http://schemas.microsoft.com/office/drawing/2014/main" id="{7CB1DA29-71EB-5512-F951-8058C77F5CA2}"/>
              </a:ext>
            </a:extLst>
          </p:cNvPr>
          <p:cNvSpPr txBox="1">
            <a:spLocks noChangeArrowheads="1"/>
          </p:cNvSpPr>
          <p:nvPr/>
        </p:nvSpPr>
        <p:spPr bwMode="auto">
          <a:xfrm>
            <a:off x="303213" y="6489700"/>
            <a:ext cx="837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G. Karwasz, </a:t>
            </a:r>
            <a:r>
              <a:rPr lang="pl-PL" altLang="it-IT" i="1"/>
              <a:t>Z górki na pazurki</a:t>
            </a:r>
            <a:r>
              <a:rPr lang="pl-PL" altLang="it-IT"/>
              <a:t>, Wykład interaktywny, Toruń 2012/ Gunsan, 2016</a:t>
            </a:r>
            <a:endParaRPr lang="en-AU" altLang="it-IT"/>
          </a:p>
        </p:txBody>
      </p:sp>
      <p:pic>
        <p:nvPicPr>
          <p:cNvPr id="44040" name="Picture 8">
            <a:extLst>
              <a:ext uri="{FF2B5EF4-FFF2-40B4-BE49-F238E27FC236}">
                <a16:creationId xmlns:a16="http://schemas.microsoft.com/office/drawing/2014/main" id="{D0BFF855-F8EE-DA73-A007-027D6C60C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400425"/>
            <a:ext cx="3997325" cy="299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 calcmode="lin" valueType="num">
                                      <p:cBhvr>
                                        <p:cTn id="27" dur="500" fill="hold"/>
                                        <p:tgtEl>
                                          <p:spTgt spid="44037"/>
                                        </p:tgtEl>
                                        <p:attrNameLst>
                                          <p:attrName>ppt_w</p:attrName>
                                        </p:attrNameLst>
                                      </p:cBhvr>
                                      <p:tavLst>
                                        <p:tav tm="0">
                                          <p:val>
                                            <p:fltVal val="0"/>
                                          </p:val>
                                        </p:tav>
                                        <p:tav tm="100000">
                                          <p:val>
                                            <p:strVal val="#ppt_w"/>
                                          </p:val>
                                        </p:tav>
                                      </p:tavLst>
                                    </p:anim>
                                    <p:anim calcmode="lin" valueType="num">
                                      <p:cBhvr>
                                        <p:cTn id="28" dur="500" fill="hold"/>
                                        <p:tgtEl>
                                          <p:spTgt spid="44037"/>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44040"/>
                                        </p:tgtEl>
                                        <p:attrNameLst>
                                          <p:attrName>style.visibility</p:attrName>
                                        </p:attrNameLst>
                                      </p:cBhvr>
                                      <p:to>
                                        <p:strVal val="visible"/>
                                      </p:to>
                                    </p:set>
                                    <p:anim calcmode="lin" valueType="num">
                                      <p:cBhvr>
                                        <p:cTn id="33" dur="500" fill="hold"/>
                                        <p:tgtEl>
                                          <p:spTgt spid="44040"/>
                                        </p:tgtEl>
                                        <p:attrNameLst>
                                          <p:attrName>ppt_w</p:attrName>
                                        </p:attrNameLst>
                                      </p:cBhvr>
                                      <p:tavLst>
                                        <p:tav tm="0">
                                          <p:val>
                                            <p:fltVal val="0"/>
                                          </p:val>
                                        </p:tav>
                                        <p:tav tm="100000">
                                          <p:val>
                                            <p:strVal val="#ppt_w"/>
                                          </p:val>
                                        </p:tav>
                                      </p:tavLst>
                                    </p:anim>
                                    <p:anim calcmode="lin" valueType="num">
                                      <p:cBhvr>
                                        <p:cTn id="34" dur="500" fill="hold"/>
                                        <p:tgtEl>
                                          <p:spTgt spid="440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p:txBody>
          <a:bodyPr/>
          <a:lstStyle/>
          <a:p>
            <a:r>
              <a:rPr lang="pl-PL" altLang="it-IT" sz="3600"/>
              <a:t>Podsumowanie</a:t>
            </a:r>
            <a:endParaRPr lang="en-AU" altLang="it-IT" sz="360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323850" y="1341438"/>
            <a:ext cx="8569325" cy="5327650"/>
          </a:xfrm>
        </p:spPr>
        <p:txBody>
          <a:bodyPr/>
          <a:lstStyle/>
          <a:p>
            <a:pPr>
              <a:lnSpc>
                <a:spcPct val="80000"/>
              </a:lnSpc>
            </a:pPr>
            <a:r>
              <a:rPr lang="pl-PL" altLang="it-IT" sz="2000"/>
              <a:t>Pedagogika jako nauka, ogólnie o człowieku, przez całe życie                i w każdej sytuacji</a:t>
            </a:r>
          </a:p>
          <a:p>
            <a:pPr>
              <a:lnSpc>
                <a:spcPct val="80000"/>
              </a:lnSpc>
            </a:pPr>
            <a:r>
              <a:rPr lang="pl-PL" altLang="it-IT" sz="2000"/>
              <a:t>To nie neurologia – elektryczne sterowanie w mózgu, lecz odpowiednie oddziaływanie pedagogiczne tak w rodzinie (zob. Maslow), w szkole, jak i w tzw. „środowisku” (czyli internecie, „na” facebooku, w TV);  szeroko pojęta pedagogika jest kluczem do zmian zachowań indywidualnych</a:t>
            </a:r>
          </a:p>
          <a:p>
            <a:pPr>
              <a:lnSpc>
                <a:spcPct val="80000"/>
              </a:lnSpc>
            </a:pPr>
            <a:r>
              <a:rPr lang="pl-PL" altLang="it-IT" sz="2000"/>
              <a:t>Poprzez sumę oddziaływań indywidualnych (plus medialne oddziaływanie tzw. „środków publicznego przekazu”) kształtowane     są sumaryczne zachowania społeczne – mody, gusty konsumpcyjne     i preferencje polityczne. → Pedagogika medialna</a:t>
            </a:r>
          </a:p>
          <a:p>
            <a:pPr>
              <a:lnSpc>
                <a:spcPct val="80000"/>
              </a:lnSpc>
            </a:pPr>
            <a:r>
              <a:rPr lang="pl-PL" altLang="it-IT" sz="2000"/>
              <a:t>Różne szkoły pedagogiczne nadawały różne proporcje komplementarnej parze   </a:t>
            </a:r>
            <a:r>
              <a:rPr lang="pl-PL" altLang="it-IT" sz="2000" b="1"/>
              <a:t>nauka ↔ wychowanie</a:t>
            </a:r>
          </a:p>
          <a:p>
            <a:pPr>
              <a:lnSpc>
                <a:spcPct val="80000"/>
              </a:lnSpc>
            </a:pPr>
            <a:r>
              <a:rPr lang="pl-PL" altLang="it-IT" sz="2000"/>
              <a:t>Tradycyjna szkoła preferuje „naukę”,</a:t>
            </a:r>
          </a:p>
          <a:p>
            <a:pPr>
              <a:lnSpc>
                <a:spcPct val="80000"/>
              </a:lnSpc>
            </a:pPr>
            <a:r>
              <a:rPr lang="pl-PL" altLang="it-IT" sz="2000"/>
              <a:t>Szereg pedagogów – od Herbarta, przez Montessori, Steinera do Korczaka i Sośnickiego podkreśla koniczność dostrzeżenia w dziecku małego, lecz dorosłego człowieka, i umożliwieniu mu rozwoju </a:t>
            </a:r>
            <a:r>
              <a:rPr lang="pl-PL" altLang="it-IT" sz="2000" u="sng"/>
              <a:t>własnej osobowości.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2" dur="500"/>
                                        <p:tgtEl>
                                          <p:spTgt spid="34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7" dur="500"/>
                                        <p:tgtEl>
                                          <p:spTgt spid="348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2"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A40AA27-D6BC-0D8B-F309-8D7E56E970A6}"/>
              </a:ext>
            </a:extLst>
          </p:cNvPr>
          <p:cNvSpPr>
            <a:spLocks noGrp="1" noChangeArrowheads="1"/>
          </p:cNvSpPr>
          <p:nvPr>
            <p:ph type="title"/>
          </p:nvPr>
        </p:nvSpPr>
        <p:spPr>
          <a:xfrm>
            <a:off x="-2147888" y="260350"/>
            <a:ext cx="8229601" cy="1143000"/>
          </a:xfrm>
        </p:spPr>
        <p:txBody>
          <a:bodyPr/>
          <a:lstStyle/>
          <a:p>
            <a:r>
              <a:rPr lang="pl-PL" altLang="it-IT" sz="4000"/>
              <a:t>Podsumowanie</a:t>
            </a:r>
            <a:endParaRPr lang="en-AU" altLang="it-IT" sz="4000"/>
          </a:p>
        </p:txBody>
      </p:sp>
      <p:sp>
        <p:nvSpPr>
          <p:cNvPr id="51203" name="Rectangle 3">
            <a:extLst>
              <a:ext uri="{FF2B5EF4-FFF2-40B4-BE49-F238E27FC236}">
                <a16:creationId xmlns:a16="http://schemas.microsoft.com/office/drawing/2014/main" id="{BD55E7F6-EC04-8099-7049-F0B695D0F794}"/>
              </a:ext>
            </a:extLst>
          </p:cNvPr>
          <p:cNvSpPr>
            <a:spLocks noGrp="1" noChangeArrowheads="1"/>
          </p:cNvSpPr>
          <p:nvPr>
            <p:ph type="body" idx="1"/>
          </p:nvPr>
        </p:nvSpPr>
        <p:spPr>
          <a:xfrm>
            <a:off x="0" y="3763963"/>
            <a:ext cx="9144000" cy="3094037"/>
          </a:xfrm>
        </p:spPr>
        <p:txBody>
          <a:bodyPr/>
          <a:lstStyle/>
          <a:p>
            <a:pPr>
              <a:lnSpc>
                <a:spcPct val="80000"/>
              </a:lnSpc>
            </a:pPr>
            <a:r>
              <a:rPr lang="pl-PL" altLang="it-IT" sz="2000">
                <a:solidFill>
                  <a:srgbClr val="0033CC"/>
                </a:solidFill>
              </a:rPr>
              <a:t>Zasadniczą </a:t>
            </a:r>
            <a:r>
              <a:rPr lang="pl-PL" altLang="it-IT" sz="2000" u="sng">
                <a:solidFill>
                  <a:srgbClr val="0033CC"/>
                </a:solidFill>
              </a:rPr>
              <a:t>funkcja </a:t>
            </a:r>
            <a:r>
              <a:rPr lang="pl-PL" altLang="it-IT" sz="2000">
                <a:solidFill>
                  <a:srgbClr val="0033CC"/>
                </a:solidFill>
              </a:rPr>
              <a:t>pedagogiczna (nie: rola pedagoga) polega na ponad-wizji (ang. supervision) całości uczenia się i rozwoju (intelektualnego, emocjonalnego) człowieka. </a:t>
            </a:r>
          </a:p>
          <a:p>
            <a:pPr>
              <a:lnSpc>
                <a:spcPct val="80000"/>
              </a:lnSpc>
            </a:pPr>
            <a:r>
              <a:rPr lang="pl-PL" altLang="it-IT" sz="2000">
                <a:solidFill>
                  <a:srgbClr val="0033CC"/>
                </a:solidFill>
              </a:rPr>
              <a:t>Wracamy tu do pierwszego rysunku: pedagog, w odróżnieniu od dydaktyka, który prowadzi jeden tylko typ lekcji, </a:t>
            </a:r>
            <a:r>
              <a:rPr lang="pl-PL" altLang="it-IT" sz="2000" u="sng">
                <a:solidFill>
                  <a:srgbClr val="0033CC"/>
                </a:solidFill>
              </a:rPr>
              <a:t>uczestniczy</a:t>
            </a:r>
            <a:r>
              <a:rPr lang="pl-PL" altLang="it-IT" sz="2000">
                <a:solidFill>
                  <a:srgbClr val="0033CC"/>
                </a:solidFill>
              </a:rPr>
              <a:t> we wszystkich lekcjach. Czyni to nie pierwszy raz, a będąc dorosłym znacznie lepiej potrafi ocenić </a:t>
            </a:r>
            <a:r>
              <a:rPr lang="pl-PL" altLang="it-IT" sz="2000" i="1">
                <a:solidFill>
                  <a:srgbClr val="0033CC"/>
                </a:solidFill>
              </a:rPr>
              <a:t>efektywność</a:t>
            </a:r>
            <a:r>
              <a:rPr lang="pl-PL" altLang="it-IT" sz="2000">
                <a:solidFill>
                  <a:srgbClr val="0033CC"/>
                </a:solidFill>
              </a:rPr>
              <a:t> lekcji niż uczeń, a może nie gorzej niż sam nauczyciel. </a:t>
            </a:r>
          </a:p>
          <a:p>
            <a:pPr>
              <a:lnSpc>
                <a:spcPct val="80000"/>
              </a:lnSpc>
            </a:pPr>
            <a:r>
              <a:rPr lang="pl-PL" altLang="it-IT" sz="2000">
                <a:solidFill>
                  <a:srgbClr val="0033CC"/>
                </a:solidFill>
              </a:rPr>
              <a:t>Pedagog musi w tym celu dysponować nie tylko wiedzą ogólną o „nauczaniu i wychowaniu”, lecz też </a:t>
            </a:r>
            <a:r>
              <a:rPr lang="pl-PL" altLang="it-IT" sz="2000" u="sng">
                <a:solidFill>
                  <a:srgbClr val="0033CC"/>
                </a:solidFill>
              </a:rPr>
              <a:t>wiedzami szczegółowymi</a:t>
            </a:r>
            <a:r>
              <a:rPr lang="pl-PL" altLang="it-IT" sz="2000">
                <a:solidFill>
                  <a:srgbClr val="0033CC"/>
                </a:solidFill>
              </a:rPr>
              <a:t>.</a:t>
            </a:r>
            <a:r>
              <a:rPr lang="pl-PL" altLang="it-IT" sz="2000"/>
              <a:t> </a:t>
            </a:r>
          </a:p>
          <a:p>
            <a:pPr>
              <a:lnSpc>
                <a:spcPct val="80000"/>
              </a:lnSpc>
            </a:pPr>
            <a:r>
              <a:rPr lang="pl-PL" altLang="it-IT" sz="2000"/>
              <a:t>Ale też </a:t>
            </a:r>
            <a:r>
              <a:rPr lang="pl-PL" altLang="it-IT" sz="2000" i="1"/>
              <a:t>vice-versa</a:t>
            </a:r>
            <a:r>
              <a:rPr lang="pl-PL" altLang="it-IT" sz="2000"/>
              <a:t>. Właściwie prowadzona dydaktyka jest </a:t>
            </a:r>
            <a:r>
              <a:rPr lang="pl-PL" altLang="it-IT" sz="2000" u="sng"/>
              <a:t>kluczem</a:t>
            </a:r>
            <a:r>
              <a:rPr lang="pl-PL" altLang="it-IT" sz="2000"/>
              <a:t> do możliwości pedagogicznych. Warto wykorzystać każdą okazję do pedagogii</a:t>
            </a:r>
            <a:endParaRPr lang="en-AU" altLang="it-IT" sz="2000"/>
          </a:p>
        </p:txBody>
      </p:sp>
      <p:pic>
        <p:nvPicPr>
          <p:cNvPr id="51204" name="Picture 4">
            <a:extLst>
              <a:ext uri="{FF2B5EF4-FFF2-40B4-BE49-F238E27FC236}">
                <a16:creationId xmlns:a16="http://schemas.microsoft.com/office/drawing/2014/main" id="{015C4514-FBB3-910D-604B-D15B2FBA1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650" y="-9525"/>
            <a:ext cx="5292725" cy="370840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a:extLst>
              <a:ext uri="{FF2B5EF4-FFF2-40B4-BE49-F238E27FC236}">
                <a16:creationId xmlns:a16="http://schemas.microsoft.com/office/drawing/2014/main" id="{511FA23F-2EB9-8FC7-E2F1-8948FF067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95375"/>
            <a:ext cx="2735263" cy="2541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13" dur="500"/>
                                        <p:tgtEl>
                                          <p:spTgt spid="5120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8" dur="500"/>
                                        <p:tgtEl>
                                          <p:spTgt spid="5120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23" dur="500"/>
                                        <p:tgtEl>
                                          <p:spTgt spid="512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28"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665C79E-9573-2B84-43D6-00FF278C7172}"/>
              </a:ext>
            </a:extLst>
          </p:cNvPr>
          <p:cNvSpPr>
            <a:spLocks noGrp="1" noChangeArrowheads="1"/>
          </p:cNvSpPr>
          <p:nvPr>
            <p:ph type="title"/>
          </p:nvPr>
        </p:nvSpPr>
        <p:spPr>
          <a:xfrm>
            <a:off x="395288" y="-171450"/>
            <a:ext cx="8229600" cy="1143000"/>
          </a:xfrm>
        </p:spPr>
        <p:txBody>
          <a:bodyPr/>
          <a:lstStyle/>
          <a:p>
            <a:r>
              <a:rPr lang="pl-PL" altLang="it-IT" sz="3600"/>
              <a:t>GK: „Droga Aleksandro” (2017)</a:t>
            </a:r>
            <a:endParaRPr lang="en-AU" altLang="it-IT" sz="3600"/>
          </a:p>
        </p:txBody>
      </p:sp>
      <p:sp>
        <p:nvSpPr>
          <p:cNvPr id="53251" name="Rectangle 3">
            <a:extLst>
              <a:ext uri="{FF2B5EF4-FFF2-40B4-BE49-F238E27FC236}">
                <a16:creationId xmlns:a16="http://schemas.microsoft.com/office/drawing/2014/main" id="{C02C5D5B-F368-548E-600F-DBB9016936ED}"/>
              </a:ext>
            </a:extLst>
          </p:cNvPr>
          <p:cNvSpPr>
            <a:spLocks noGrp="1" noChangeArrowheads="1"/>
          </p:cNvSpPr>
          <p:nvPr>
            <p:ph type="body" idx="1"/>
          </p:nvPr>
        </p:nvSpPr>
        <p:spPr>
          <a:xfrm>
            <a:off x="-95250" y="592138"/>
            <a:ext cx="9144000" cy="6840537"/>
          </a:xfrm>
        </p:spPr>
        <p:txBody>
          <a:bodyPr/>
          <a:lstStyle/>
          <a:p>
            <a:pPr>
              <a:lnSpc>
                <a:spcPct val="90000"/>
              </a:lnSpc>
              <a:spcBef>
                <a:spcPct val="0"/>
              </a:spcBef>
              <a:spcAft>
                <a:spcPct val="20000"/>
              </a:spcAft>
            </a:pPr>
            <a:r>
              <a:rPr lang="pl-PL" altLang="it-IT" sz="1600"/>
              <a:t>Czy poleciłby Pan młodzieży zostać w przyszłości profesorem/ką fizyki?</a:t>
            </a:r>
            <a:br>
              <a:rPr lang="pl-PL" altLang="it-IT" sz="1600"/>
            </a:br>
            <a:r>
              <a:rPr lang="pl-PL" altLang="it-IT" sz="1600"/>
              <a:t>-To bardzo ciężki zawód. Nawet jak się śpi, to mózg pracuje nad fizyką. Ale jeśli ktoś </a:t>
            </a:r>
            <a:r>
              <a:rPr lang="pl-PL" altLang="it-IT" sz="1600" u="sng"/>
              <a:t>lubi pracować</a:t>
            </a:r>
            <a:r>
              <a:rPr lang="pl-PL" altLang="it-IT" sz="1600"/>
              <a:t>, to jest to znakomity zawód - daje pełną swobodę myślenia i dużą swobodę działania.</a:t>
            </a:r>
          </a:p>
          <a:p>
            <a:pPr>
              <a:lnSpc>
                <a:spcPct val="90000"/>
              </a:lnSpc>
              <a:spcBef>
                <a:spcPct val="0"/>
              </a:spcBef>
              <a:spcAft>
                <a:spcPct val="20000"/>
              </a:spcAft>
            </a:pPr>
            <a:r>
              <a:rPr lang="pl-PL" altLang="it-IT" sz="1600"/>
              <a:t>Gdyby nie był Pan fizykiem to kim?</a:t>
            </a:r>
            <a:br>
              <a:rPr lang="pl-PL" altLang="it-IT" sz="1600"/>
            </a:br>
            <a:r>
              <a:rPr lang="pl-PL" altLang="it-IT" sz="1600"/>
              <a:t>Nie wiem, może matematykiem, ale mam zbyt mało abstrakcyjny umysł. Może lekarzem, ale nie potrafię podejmować szybkich decyzji o innych ludziach. Na pewno nie sportowcem, bo ku temu trzeba mieć "atomowy fizyk", jak to cię mówi po włosku ("fisico atomico"). A ja nie mam "atomowego fizyka", tylko jestem atomowym fizykiem (to taka gra słów).</a:t>
            </a:r>
          </a:p>
          <a:p>
            <a:pPr>
              <a:lnSpc>
                <a:spcPct val="90000"/>
              </a:lnSpc>
              <a:spcBef>
                <a:spcPct val="0"/>
              </a:spcBef>
              <a:spcAft>
                <a:spcPct val="20000"/>
              </a:spcAft>
            </a:pPr>
            <a:r>
              <a:rPr lang="pl-PL" altLang="it-IT" sz="1600"/>
              <a:t>Jakie rady chciałby Pan dać młodym ludziom  zainteresowanym fizyka?</a:t>
            </a:r>
            <a:br>
              <a:rPr lang="pl-PL" altLang="it-IT" sz="1600"/>
            </a:br>
            <a:r>
              <a:rPr lang="pl-PL" altLang="it-IT" sz="1600"/>
              <a:t>-Przede wszystkim </a:t>
            </a:r>
            <a:r>
              <a:rPr lang="pl-PL" altLang="it-IT" sz="1600" u="sng"/>
              <a:t>dużo, dużo czytać</a:t>
            </a:r>
            <a:r>
              <a:rPr lang="pl-PL" altLang="it-IT" sz="1600"/>
              <a:t>. Jak mówi prof. Bralczyk, "są trzy porządki, każdy człowiek to ma: porządek świata, potem nakłada na niego porządek myśli i to powinno być taką mapą, która dokładnie pokrywa wszystko, co istnieje i jest przez nas postrzegane. A na to nakładamy język, czyli sposób, w jaki nazywamy to, co spostrzegliśmy.„ Książki, pisane (i czytane) strona po stronie, tworzą właśnie taki porządek myśli. Internet, z ciągłym skakaniem po stronach wytwarza, w tym sensie, bałagan.</a:t>
            </a:r>
          </a:p>
          <a:p>
            <a:pPr>
              <a:lnSpc>
                <a:spcPct val="90000"/>
              </a:lnSpc>
              <a:spcBef>
                <a:spcPct val="0"/>
              </a:spcBef>
              <a:spcAft>
                <a:spcPct val="20000"/>
              </a:spcAft>
            </a:pPr>
            <a:r>
              <a:rPr lang="pl-PL" altLang="it-IT" sz="1600"/>
              <a:t>Książka "Fizyka dla dociekliwych" jest sprzed 50 lat. Właśnie napisałem książkę z astronomii - jest ona reklamowana dla dzieci, ale wcale taka nie jest. Ukryłem w niej mnóstwo ważnych faktów. Piękną książką, jaką pamiętam z dzieciństwa, były </a:t>
            </a:r>
            <a:r>
              <a:rPr lang="pl-PL" altLang="it-IT" sz="1600" u="sng"/>
              <a:t>„Woda żywa”</a:t>
            </a:r>
            <a:r>
              <a:rPr lang="pl-PL" altLang="it-IT" sz="1600"/>
              <a:t> Baśnie polskie". Na przykład o strzydze, zmorze kościelnych, jako że nocami obgryzała świece.</a:t>
            </a:r>
            <a:br>
              <a:rPr lang="pl-PL" altLang="it-IT" sz="1600"/>
            </a:br>
            <a:r>
              <a:rPr lang="pl-PL" altLang="it-IT" sz="1600"/>
              <a:t>-Albo </a:t>
            </a:r>
            <a:r>
              <a:rPr lang="pl-PL" altLang="it-IT" sz="1600" u="sng"/>
              <a:t>"Bajki robotów"</a:t>
            </a:r>
            <a:r>
              <a:rPr lang="pl-PL" altLang="it-IT" sz="1600"/>
              <a:t> Stanisława Lema. Te trzeba przeczytać trzy razy - pierwszy raz, aby "złapać" całość historii - o elektro-rycerzach na super zimnej planecie (dziś znamy sporo takich planet) albo o kosmogoniku na Księżycu. Drugi raz, aby "sprawdzić" Lema - jaka jest temperatura zamarzania argonu i ile energii dostarcza gram antymaterii. A trzeci raz - aby podziwiać jego "fechtowanie" językiem. Wiemy, że nie znamy 96% materii we Wszechświecie, ale tylko Lem to nazwał" "Pćmy i murkwie".</a:t>
            </a:r>
            <a:br>
              <a:rPr lang="pl-PL" altLang="it-IT" sz="1600"/>
            </a:br>
            <a:r>
              <a:rPr lang="pl-PL" altLang="it-IT" sz="1600"/>
              <a:t>- Powodzenia w nauce i zabawie! (GK) </a:t>
            </a:r>
          </a:p>
          <a:p>
            <a:pPr>
              <a:lnSpc>
                <a:spcPct val="90000"/>
              </a:lnSpc>
              <a:spcBef>
                <a:spcPct val="0"/>
              </a:spcBef>
              <a:spcAft>
                <a:spcPct val="20000"/>
              </a:spcAft>
            </a:pPr>
            <a:r>
              <a:rPr lang="pl-PL" altLang="it-IT" sz="1600"/>
              <a:t>PS. Podaj nam adres pocztowy, to wyślemy Ci nasze książki.</a:t>
            </a:r>
            <a:r>
              <a:rPr lang="en-AU" altLang="it-IT" sz="1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17" dur="500"/>
                                        <p:tgtEl>
                                          <p:spTgt spid="53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22" dur="500"/>
                                        <p:tgtEl>
                                          <p:spTgt spid="53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27"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3ECF71-C87E-B0CA-A68A-D0A2105DE888}"/>
              </a:ext>
            </a:extLst>
          </p:cNvPr>
          <p:cNvSpPr>
            <a:spLocks noGrp="1" noChangeArrowheads="1"/>
          </p:cNvSpPr>
          <p:nvPr>
            <p:ph type="title"/>
          </p:nvPr>
        </p:nvSpPr>
        <p:spPr/>
        <p:txBody>
          <a:bodyPr/>
          <a:lstStyle/>
          <a:p>
            <a:r>
              <a:rPr lang="pl-PL" altLang="it-IT"/>
              <a:t>Pedagog ↔ dydaktyk</a:t>
            </a:r>
          </a:p>
        </p:txBody>
      </p:sp>
      <p:sp>
        <p:nvSpPr>
          <p:cNvPr id="12292" name="Text Box 4">
            <a:extLst>
              <a:ext uri="{FF2B5EF4-FFF2-40B4-BE49-F238E27FC236}">
                <a16:creationId xmlns:a16="http://schemas.microsoft.com/office/drawing/2014/main" id="{226E5149-5C3F-0F7B-B3EC-AA02B1CD1A4F}"/>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400"/>
              <a:t>L’educazione nella Grecia antica: un singolare modello educativo </a:t>
            </a:r>
            <a:endParaRPr lang="pl-PL" altLang="it-IT" sz="1400"/>
          </a:p>
          <a:p>
            <a:pPr algn="l"/>
            <a:r>
              <a:rPr lang="en-AU" altLang="it-IT" sz="1400"/>
              <a:t>Amalia Margherita Cirio </a:t>
            </a:r>
          </a:p>
          <a:p>
            <a:pPr algn="l"/>
            <a:r>
              <a:rPr lang="en-AU" altLang="it-IT" sz="1400"/>
              <a:t>Docente di Lingua e letteratura greca </a:t>
            </a:r>
          </a:p>
          <a:p>
            <a:pPr algn="l"/>
            <a:r>
              <a:rPr lang="en-AU" altLang="it-IT" sz="1400"/>
              <a:t>Università di Roma “La Sapienza”</a:t>
            </a:r>
            <a:endParaRPr lang="pl-PL" altLang="it-IT" sz="1400"/>
          </a:p>
          <a:p>
            <a:pPr algn="l"/>
            <a:r>
              <a:rPr lang="en-AU" altLang="it-IT" sz="1400"/>
              <a:t>http://www.rivista.ssef.it/www.rivista.ssef.it/sited9dc.html?page=20050111143715663&amp;edition=2010-02-01</a:t>
            </a:r>
          </a:p>
        </p:txBody>
      </p:sp>
      <p:pic>
        <p:nvPicPr>
          <p:cNvPr id="12293" name="Picture 5">
            <a:extLst>
              <a:ext uri="{FF2B5EF4-FFF2-40B4-BE49-F238E27FC236}">
                <a16:creationId xmlns:a16="http://schemas.microsoft.com/office/drawing/2014/main" id="{6034B904-8509-02E6-2A24-EFC3CCACF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4F1D78AC-A327-0EFE-A5AC-75170EB64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74F20C1-9FBE-7D13-0E0E-8FA573BB2858}"/>
              </a:ext>
            </a:extLst>
          </p:cNvPr>
          <p:cNvSpPr>
            <a:spLocks noGrp="1" noChangeArrowheads="1"/>
          </p:cNvSpPr>
          <p:nvPr>
            <p:ph type="title"/>
          </p:nvPr>
        </p:nvSpPr>
        <p:spPr>
          <a:xfrm>
            <a:off x="-730250" y="333375"/>
            <a:ext cx="8229600" cy="1143000"/>
          </a:xfrm>
        </p:spPr>
        <p:txBody>
          <a:bodyPr/>
          <a:lstStyle/>
          <a:p>
            <a:r>
              <a:rPr lang="pl-PL" altLang="it-IT" sz="3600"/>
              <a:t>Pedagog w starożytnej Grecji</a:t>
            </a:r>
          </a:p>
        </p:txBody>
      </p:sp>
      <p:sp>
        <p:nvSpPr>
          <p:cNvPr id="14339" name="Text Box 3">
            <a:extLst>
              <a:ext uri="{FF2B5EF4-FFF2-40B4-BE49-F238E27FC236}">
                <a16:creationId xmlns:a16="http://schemas.microsoft.com/office/drawing/2014/main" id="{724D4BA6-BC72-4183-5894-7118CB8244A5}"/>
              </a:ext>
            </a:extLst>
          </p:cNvPr>
          <p:cNvSpPr txBox="1">
            <a:spLocks noChangeArrowheads="1"/>
          </p:cNvSpPr>
          <p:nvPr/>
        </p:nvSpPr>
        <p:spPr bwMode="auto">
          <a:xfrm>
            <a:off x="395288" y="6005513"/>
            <a:ext cx="7318375"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200"/>
              <a:t>L’educazione nella Grecia antica: un singolare modello educativo </a:t>
            </a:r>
            <a:endParaRPr lang="pl-PL" altLang="it-IT" sz="1200"/>
          </a:p>
          <a:p>
            <a:pPr algn="l"/>
            <a:r>
              <a:rPr lang="en-AU" altLang="it-IT" sz="1200"/>
              <a:t>Amalia Margherita Cirio</a:t>
            </a:r>
            <a:r>
              <a:rPr lang="pl-PL" altLang="it-IT" sz="1200"/>
              <a:t>, </a:t>
            </a:r>
            <a:r>
              <a:rPr lang="en-AU" altLang="it-IT" sz="1200"/>
              <a:t>Docente di Lingua e letteratura greca</a:t>
            </a:r>
            <a:r>
              <a:rPr lang="pl-PL" altLang="it-IT" sz="1200"/>
              <a:t>, </a:t>
            </a:r>
            <a:r>
              <a:rPr lang="en-AU" altLang="it-IT" sz="1200"/>
              <a:t>Università di Roma “La Sapienza”</a:t>
            </a:r>
            <a:endParaRPr lang="pl-PL" altLang="it-IT" sz="1200"/>
          </a:p>
          <a:p>
            <a:pPr algn="l"/>
            <a:r>
              <a:rPr lang="en-AU" altLang="it-IT" sz="1200"/>
              <a:t>http://www.rivista.ssef.it/www.rivista.ssef.it/sited9dc.html?page=20050111143715663&amp;edition=2010-02-01</a:t>
            </a:r>
          </a:p>
        </p:txBody>
      </p:sp>
      <p:sp>
        <p:nvSpPr>
          <p:cNvPr id="14342" name="Rectangle 6">
            <a:extLst>
              <a:ext uri="{FF2B5EF4-FFF2-40B4-BE49-F238E27FC236}">
                <a16:creationId xmlns:a16="http://schemas.microsoft.com/office/drawing/2014/main" id="{93CCBFEE-E2F1-ECF4-9161-9651DE99CE1A}"/>
              </a:ext>
            </a:extLst>
          </p:cNvPr>
          <p:cNvSpPr>
            <a:spLocks noChangeArrowheads="1"/>
          </p:cNvSpPr>
          <p:nvPr/>
        </p:nvSpPr>
        <p:spPr bwMode="auto">
          <a:xfrm>
            <a:off x="288147" y="1334821"/>
            <a:ext cx="787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it-IT" altLang="it-IT" sz="2000" dirty="0"/>
              <a:t>Diversamente da quanto accade nel mondo moderno presso gli antichi Greci il concetto di educazione evocava immediatamente i profondi rapporti che univano un adolescente ed un uomo adulto di pari rango sociale</a:t>
            </a:r>
            <a:r>
              <a:rPr lang="it-IT" altLang="it-IT" sz="2000" dirty="0">
                <a:hlinkClick r:id="rId2"/>
              </a:rPr>
              <a:t>[2]</a:t>
            </a:r>
            <a:r>
              <a:rPr lang="it-IT" altLang="it-IT" sz="2000" dirty="0"/>
              <a:t>: l’adulto era contemporaneamente modello per il più giovane ed iniziatore alla vita sociale e militare; il giovane ( poco più che adolescente: l’educazione era, infatti affidata per l’età infantile alla madre e alle altre donne della casa), invece, attraverso il modello educativo e la consonanza spirituale creata dalla frequentazione, nonché attraverso il processo imitativo, favorito dall’ammirazione , era colui che veniva educato</a:t>
            </a:r>
            <a:r>
              <a:rPr lang="it-IT" altLang="it-IT" sz="2000" dirty="0">
                <a:hlinkClick r:id="rId3"/>
              </a:rPr>
              <a:t>[3]</a:t>
            </a:r>
            <a:r>
              <a:rPr lang="it-IT" altLang="it-IT" sz="2000" dirty="0"/>
              <a:t>. </a:t>
            </a:r>
          </a:p>
        </p:txBody>
      </p:sp>
      <p:sp>
        <p:nvSpPr>
          <p:cNvPr id="14344" name="Text Box 8">
            <a:extLst>
              <a:ext uri="{FF2B5EF4-FFF2-40B4-BE49-F238E27FC236}">
                <a16:creationId xmlns:a16="http://schemas.microsoft.com/office/drawing/2014/main" id="{FF3B96AD-0D68-CC27-0B83-154010618A67}"/>
              </a:ext>
            </a:extLst>
          </p:cNvPr>
          <p:cNvSpPr txBox="1">
            <a:spLocks noChangeArrowheads="1"/>
          </p:cNvSpPr>
          <p:nvPr/>
        </p:nvSpPr>
        <p:spPr bwMode="auto">
          <a:xfrm>
            <a:off x="385763" y="4988079"/>
            <a:ext cx="3668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2000" b="1" dirty="0">
                <a:solidFill>
                  <a:srgbClr val="0033CC"/>
                </a:solidFill>
              </a:rPr>
              <a:t>→</a:t>
            </a:r>
            <a:r>
              <a:rPr lang="pl-PL" altLang="it-IT" sz="2000" b="1" dirty="0">
                <a:solidFill>
                  <a:srgbClr val="0033CC"/>
                </a:solidFill>
              </a:rPr>
              <a:t> Nauczyciel:</a:t>
            </a:r>
            <a:r>
              <a:rPr lang="pl-PL" altLang="it-IT" sz="2000" dirty="0">
                <a:solidFill>
                  <a:srgbClr val="0033CC"/>
                </a:solidFill>
              </a:rPr>
              <a:t> - źródło wiedzy</a:t>
            </a:r>
          </a:p>
          <a:p>
            <a:pPr algn="l">
              <a:buFontTx/>
              <a:buChar char="-"/>
            </a:pPr>
            <a:r>
              <a:rPr lang="pl-PL" altLang="it-IT" sz="2000" dirty="0">
                <a:solidFill>
                  <a:srgbClr val="0033CC"/>
                </a:solidFill>
              </a:rPr>
              <a:t> droga do świata dorosłych</a:t>
            </a:r>
          </a:p>
          <a:p>
            <a:pPr algn="l">
              <a:buFontTx/>
              <a:buChar char="-"/>
            </a:pPr>
            <a:r>
              <a:rPr lang="pl-PL" altLang="it-IT" sz="2000" dirty="0">
                <a:solidFill>
                  <a:srgbClr val="0033CC"/>
                </a:solidFill>
              </a:rPr>
              <a:t> wzorzec kulturowy</a:t>
            </a:r>
            <a:r>
              <a:rPr lang="pl-PL" altLang="it-IT" sz="2000" dirty="0"/>
              <a:t> </a:t>
            </a:r>
            <a:endParaRPr lang="en-AU" altLang="it-IT" sz="2000" dirty="0"/>
          </a:p>
        </p:txBody>
      </p:sp>
      <p:pic>
        <p:nvPicPr>
          <p:cNvPr id="14345" name="Picture 9">
            <a:extLst>
              <a:ext uri="{FF2B5EF4-FFF2-40B4-BE49-F238E27FC236}">
                <a16:creationId xmlns:a16="http://schemas.microsoft.com/office/drawing/2014/main" id="{56B191ED-EED8-40F6-64A1-B0AEC00FB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88913"/>
            <a:ext cx="1296988" cy="120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34EDF8C-44A2-7EF8-66E0-73A26FEF65B7}"/>
              </a:ext>
            </a:extLst>
          </p:cNvPr>
          <p:cNvSpPr>
            <a:spLocks noGrp="1" noChangeArrowheads="1"/>
          </p:cNvSpPr>
          <p:nvPr>
            <p:ph type="title"/>
          </p:nvPr>
        </p:nvSpPr>
        <p:spPr>
          <a:xfrm>
            <a:off x="357188" y="274638"/>
            <a:ext cx="8686800" cy="1143000"/>
          </a:xfrm>
        </p:spPr>
        <p:txBody>
          <a:bodyPr/>
          <a:lstStyle/>
          <a:p>
            <a:r>
              <a:rPr lang="pl-PL" altLang="it-IT" sz="3600"/>
              <a:t>Pedagogika, definicja, wg K. Sośnickiego</a:t>
            </a:r>
            <a:r>
              <a:rPr lang="pl-PL" altLang="it-IT" sz="4000"/>
              <a:t> </a:t>
            </a:r>
            <a:endParaRPr lang="en-AU" altLang="it-IT" sz="4000"/>
          </a:p>
        </p:txBody>
      </p:sp>
      <p:sp>
        <p:nvSpPr>
          <p:cNvPr id="63492" name="Text Box 4">
            <a:extLst>
              <a:ext uri="{FF2B5EF4-FFF2-40B4-BE49-F238E27FC236}">
                <a16:creationId xmlns:a16="http://schemas.microsoft.com/office/drawing/2014/main" id="{66C5E834-4001-833D-9E5C-6D53D17B7CFD}"/>
              </a:ext>
            </a:extLst>
          </p:cNvPr>
          <p:cNvSpPr txBox="1">
            <a:spLocks noChangeArrowheads="1"/>
          </p:cNvSpPr>
          <p:nvPr/>
        </p:nvSpPr>
        <p:spPr bwMode="auto">
          <a:xfrm>
            <a:off x="220663" y="6118225"/>
            <a:ext cx="892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Kaziemierz Sośnicki, </a:t>
            </a:r>
            <a:r>
              <a:rPr lang="pl-PL" altLang="it-IT" i="1"/>
              <a:t>Pedagogika Ogólna. Podręcznik dla użytku zakładów kształcenia</a:t>
            </a:r>
          </a:p>
          <a:p>
            <a:pPr algn="l"/>
            <a:r>
              <a:rPr lang="pl-PL" altLang="it-IT" i="1"/>
              <a:t>nauczycieli</a:t>
            </a:r>
            <a:r>
              <a:rPr lang="pl-PL" altLang="it-IT"/>
              <a:t>, Księgarnia Wysyłkowa „Librarium”, Inowrocław, 1946.</a:t>
            </a:r>
            <a:endParaRPr lang="en-AU" altLang="it-IT"/>
          </a:p>
        </p:txBody>
      </p:sp>
      <p:pic>
        <p:nvPicPr>
          <p:cNvPr id="63494" name="Picture 6">
            <a:extLst>
              <a:ext uri="{FF2B5EF4-FFF2-40B4-BE49-F238E27FC236}">
                <a16:creationId xmlns:a16="http://schemas.microsoft.com/office/drawing/2014/main" id="{F6DAB5D4-5343-1833-37F4-031089C461F0}"/>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16013" y="1412875"/>
            <a:ext cx="6986587" cy="4525963"/>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7B2603-0101-A0ED-5FD0-BDC7DF48A363}"/>
              </a:ext>
            </a:extLst>
          </p:cNvPr>
          <p:cNvSpPr>
            <a:spLocks noGrp="1" noChangeArrowheads="1"/>
          </p:cNvSpPr>
          <p:nvPr>
            <p:ph type="title"/>
          </p:nvPr>
        </p:nvSpPr>
        <p:spPr>
          <a:xfrm>
            <a:off x="457200" y="125413"/>
            <a:ext cx="8229600" cy="1143000"/>
          </a:xfrm>
        </p:spPr>
        <p:txBody>
          <a:bodyPr/>
          <a:lstStyle/>
          <a:p>
            <a:r>
              <a:rPr lang="pl-PL" altLang="it-IT" sz="3600"/>
              <a:t>J. H. Pestalozzi (1746-1827)</a:t>
            </a:r>
            <a:endParaRPr lang="en-AU" altLang="it-IT" sz="3600"/>
          </a:p>
        </p:txBody>
      </p:sp>
      <p:sp>
        <p:nvSpPr>
          <p:cNvPr id="41987" name="Rectangle 3">
            <a:extLst>
              <a:ext uri="{FF2B5EF4-FFF2-40B4-BE49-F238E27FC236}">
                <a16:creationId xmlns:a16="http://schemas.microsoft.com/office/drawing/2014/main" id="{E9156441-B227-71F1-9BF0-8FBB938A2386}"/>
              </a:ext>
            </a:extLst>
          </p:cNvPr>
          <p:cNvSpPr>
            <a:spLocks noGrp="1" noChangeArrowheads="1"/>
          </p:cNvSpPr>
          <p:nvPr>
            <p:ph type="body" idx="1"/>
          </p:nvPr>
        </p:nvSpPr>
        <p:spPr>
          <a:xfrm>
            <a:off x="71721" y="1046958"/>
            <a:ext cx="8937625" cy="4525962"/>
          </a:xfrm>
        </p:spPr>
        <p:txBody>
          <a:bodyPr/>
          <a:lstStyle/>
          <a:p>
            <a:pPr>
              <a:lnSpc>
                <a:spcPct val="90000"/>
              </a:lnSpc>
            </a:pPr>
            <a:r>
              <a:rPr lang="it-IT" altLang="it-IT" sz="1900" dirty="0"/>
              <a:t>Ha fondato diverse istituzioni educative sia nelle regioni di lingua tedesca che francese della Svizzera e ha scritto molte opere che spiegano i suoi rivoluzionari principi moderni dell'educazione. Il suo motto era "Imparare con la testa, la mano e il cuore". Grazie a Pestalozzi, l'analfabetismo nella Svizzera </a:t>
            </a:r>
            <a:r>
              <a:rPr lang="it-IT" altLang="it-IT" sz="1900"/>
              <a:t>del XVIII </a:t>
            </a:r>
            <a:r>
              <a:rPr lang="it-IT" altLang="it-IT" sz="1900" dirty="0"/>
              <a:t>secolo fu superato quasi completamente nel 1830. 
I metodi educativi di Pestalozzi erano incentrati sul bambino e basati sulle differenze individuali, sulla percezione dei sensi e sull'auto-attività dello studente. 
Il metodo di Pestalozzi è stato utilizzato dalla scuola cantonale di Aarau frequentata da Albert Einstein e che è stata accreditata per promuovere il processo di visualizzazione dei problemi di Einstein e il suo uso di "esperimenti mentali". Einstein disse della sua educazione ad Aarau: "Mi ha fatto capire chiaramente quanto sia superiore un'educazione basata sulla libera azione e sulla responsabilità personale a quella che si affida all'autorità esteriore. </a:t>
            </a:r>
            <a:endParaRPr lang="en-AU" altLang="it-IT" sz="2000" dirty="0"/>
          </a:p>
        </p:txBody>
      </p:sp>
      <p:sp>
        <p:nvSpPr>
          <p:cNvPr id="41988" name="Text Box 4">
            <a:extLst>
              <a:ext uri="{FF2B5EF4-FFF2-40B4-BE49-F238E27FC236}">
                <a16:creationId xmlns:a16="http://schemas.microsoft.com/office/drawing/2014/main" id="{D9D45F1F-9971-C7BE-4A6E-545432F300F9}"/>
              </a:ext>
            </a:extLst>
          </p:cNvPr>
          <p:cNvSpPr txBox="1">
            <a:spLocks noChangeArrowheads="1"/>
          </p:cNvSpPr>
          <p:nvPr/>
        </p:nvSpPr>
        <p:spPr bwMode="auto">
          <a:xfrm>
            <a:off x="3563938" y="6381750"/>
            <a:ext cx="5270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https://en.wikipedia.org/wiki/Johann_Heinrich_Pestalozzi</a:t>
            </a:r>
          </a:p>
        </p:txBody>
      </p:sp>
      <p:sp>
        <p:nvSpPr>
          <p:cNvPr id="41989" name="Text Box 5">
            <a:extLst>
              <a:ext uri="{FF2B5EF4-FFF2-40B4-BE49-F238E27FC236}">
                <a16:creationId xmlns:a16="http://schemas.microsoft.com/office/drawing/2014/main" id="{73144CB8-16F1-44AC-580D-A53EA7FA91BF}"/>
              </a:ext>
            </a:extLst>
          </p:cNvPr>
          <p:cNvSpPr txBox="1">
            <a:spLocks noChangeArrowheads="1"/>
          </p:cNvSpPr>
          <p:nvPr/>
        </p:nvSpPr>
        <p:spPr bwMode="auto">
          <a:xfrm>
            <a:off x="77165" y="5138229"/>
            <a:ext cx="86571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a:t>
            </a:r>
            <a:r>
              <a:rPr lang="it-IT" altLang="it-IT" dirty="0">
                <a:solidFill>
                  <a:srgbClr val="0033CC"/>
                </a:solidFill>
              </a:rPr>
              <a:t>"Imparare con la testa, le mani e il cuore"
 Lo studente è il più importante: le differenze individuali, la sua percezione e attività
Einstein, grazie al suo diploma di scuola superiore ad Aarau, ha sviluppato </a:t>
            </a:r>
          </a:p>
          <a:p>
            <a:pPr algn="l"/>
            <a:r>
              <a:rPr lang="it-IT" altLang="it-IT" dirty="0">
                <a:solidFill>
                  <a:srgbClr val="0033CC"/>
                </a:solidFill>
              </a:rPr>
              <a:t>la capacità di pensare</a:t>
            </a:r>
            <a:r>
              <a:rPr lang="it-IT" altLang="it-IT" sz="2000" b="1" dirty="0">
                <a:solidFill>
                  <a:srgbClr val="0033CC"/>
                </a:solidFill>
              </a:rPr>
              <a:t>
</a:t>
            </a:r>
            <a:endParaRPr lang="en-AU" altLang="it-IT" sz="2000" dirty="0"/>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7397</TotalTime>
  <Words>10074</Words>
  <Application>Microsoft Office PowerPoint</Application>
  <PresentationFormat>Presentazione su schermo (4:3)</PresentationFormat>
  <Paragraphs>493</Paragraphs>
  <Slides>56</Slides>
  <Notes>1</Notes>
  <HiddenSlides>1</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56</vt:i4>
      </vt:variant>
    </vt:vector>
  </HeadingPairs>
  <TitlesOfParts>
    <vt:vector size="58" baseType="lpstr">
      <vt:lpstr>Arial</vt:lpstr>
      <vt:lpstr>Projekt domyślny</vt:lpstr>
      <vt:lpstr>Inclusione e personalizzazione nell’insegnamento delle STEAM</vt:lpstr>
      <vt:lpstr>„Pedagogika”</vt:lpstr>
      <vt:lpstr>Pedagogika – nauka o tożsamości i indywidualności człowieka </vt:lpstr>
      <vt:lpstr>„Pedagog”</vt:lpstr>
      <vt:lpstr>„Educazione”</vt:lpstr>
      <vt:lpstr>Pedagog ↔ dydaktyk</vt:lpstr>
      <vt:lpstr>Pedagog w starożytnej Grecji</vt:lpstr>
      <vt:lpstr>Pedagogika, definicja, wg K. Sośnickiego </vt:lpstr>
      <vt:lpstr>J. H. Pestalozzi (1746-1827)</vt:lpstr>
      <vt:lpstr>J. H. Pestalozzi: Prorok pedagogiki</vt:lpstr>
      <vt:lpstr>Johann F. Herbart (1776-1841)</vt:lpstr>
      <vt:lpstr>J. F. Herbart: Pedagogika i kompetencje </vt:lpstr>
      <vt:lpstr>Herbart a młodzież współczesna</vt:lpstr>
      <vt:lpstr>Herbart a młodzież współczesna</vt:lpstr>
      <vt:lpstr>J. F. Herbart: Narracja vs. naoczność</vt:lpstr>
      <vt:lpstr>J. F. Herbart: „ Siła moralna charakteru” </vt:lpstr>
      <vt:lpstr>Herbart: Edukacja państwowo-twórcza</vt:lpstr>
      <vt:lpstr>Czy tylko szkoła Herbarta autokratyczna? </vt:lpstr>
      <vt:lpstr>Francja: Ecole Normale, Ecole Politechnique </vt:lpstr>
      <vt:lpstr>H. Kołłątaj: „Stan oświecenia w Polsce”</vt:lpstr>
      <vt:lpstr>Ks. Stanisław Staszic i inni</vt:lpstr>
      <vt:lpstr>August Cieszkowski, Adolf Dygasiński,... </vt:lpstr>
      <vt:lpstr>Dodatek: Status nauczyciela filozofii</vt:lpstr>
      <vt:lpstr>Dydaktyka kognitywistyczna  Wykład 3: Pedagogika  Część II: Pedagogika XX (i XXI) wieku </vt:lpstr>
      <vt:lpstr>XX wiek: miotani totalitarnymi ideami politycznymi</vt:lpstr>
      <vt:lpstr>J. Deway: „Demokracja i edukacja” (1916)</vt:lpstr>
      <vt:lpstr>„Instrumentalizm Johna Dewaya”</vt:lpstr>
      <vt:lpstr>J. Deway - pragmatyzm</vt:lpstr>
      <vt:lpstr>EU LLL: Long-life-learning</vt:lpstr>
      <vt:lpstr>MOSEM (C) – Minds-on Experiments of Superconductivity and Electromagnetism</vt:lpstr>
      <vt:lpstr>Maria Montessori (1870-1952)</vt:lpstr>
      <vt:lpstr>Montessori: „Wychować dla wolności” </vt:lpstr>
      <vt:lpstr>Montessori: „Wychować dla wolności” (Educazione alla liberta’, 1909)</vt:lpstr>
      <vt:lpstr>Montessori: „Wychowanie dla wolności” </vt:lpstr>
      <vt:lpstr>OECD: wychowanie przedszkolne</vt:lpstr>
      <vt:lpstr>Przedszkole włoskie, A.D. 1986</vt:lpstr>
      <vt:lpstr>Ks. Jan Bosco (1815-1888)</vt:lpstr>
      <vt:lpstr>R. Steiner: Szkoła Waldorfowska</vt:lpstr>
      <vt:lpstr>Steiner: Pedagogia mało-formalna</vt:lpstr>
      <vt:lpstr>J. Korczak: Jak kochać dziecko (1922)</vt:lpstr>
      <vt:lpstr>J. Korczak (1878-1942): Prawa dziecka</vt:lpstr>
      <vt:lpstr>Konopnicka, Brzechwa, Tuwim, Makuszyński </vt:lpstr>
      <vt:lpstr>Artefakty pedagogii: „Elementarz”  Falskiego </vt:lpstr>
      <vt:lpstr>Cele wychowania wg. K. Sośnickiego</vt:lpstr>
      <vt:lpstr>B. Suchodolski „Pedagogika dla kandydatów na nauczycieli” (1973) </vt:lpstr>
      <vt:lpstr>B. Suchodolski „Pedagogika dla kandydatów na nauczycieli” 1973 </vt:lpstr>
      <vt:lpstr>VI Charakter pedagogiki socjalistycznej  </vt:lpstr>
      <vt:lpstr>Pedagogika „socjalistyczna” - podsumowanie </vt:lpstr>
      <vt:lpstr>Shulman: Pedagogical Contents Knowledge</vt:lpstr>
      <vt:lpstr>PCK – Pedagogical Contents Knowledge</vt:lpstr>
      <vt:lpstr>Shulman: wymagania dla nauczycieli</vt:lpstr>
      <vt:lpstr>Shulman: inquiry-based teaching</vt:lpstr>
      <vt:lpstr>W kierunku pedagogiki kognitywistycznej</vt:lpstr>
      <vt:lpstr>Podsumowanie</vt:lpstr>
      <vt:lpstr>Podsumowanie</vt:lpstr>
      <vt:lpstr>GK: „Droga Aleksandro” (2017)</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Pedagogikia</dc:title>
  <dc:creator>Grzegorz Krwasz</dc:creator>
  <cp:lastModifiedBy>Maria Karwasz</cp:lastModifiedBy>
  <cp:revision>174</cp:revision>
  <dcterms:created xsi:type="dcterms:W3CDTF">2017-02-07T09:04:53Z</dcterms:created>
  <dcterms:modified xsi:type="dcterms:W3CDTF">2023-01-14T22:04:01Z</dcterms:modified>
</cp:coreProperties>
</file>