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99" r:id="rId4"/>
    <p:sldId id="258" r:id="rId5"/>
    <p:sldId id="259" r:id="rId6"/>
    <p:sldId id="260" r:id="rId7"/>
    <p:sldId id="301" r:id="rId8"/>
    <p:sldId id="261" r:id="rId9"/>
    <p:sldId id="262" r:id="rId10"/>
    <p:sldId id="302" r:id="rId11"/>
    <p:sldId id="303" r:id="rId12"/>
    <p:sldId id="304" r:id="rId13"/>
    <p:sldId id="305" r:id="rId14"/>
    <p:sldId id="306" r:id="rId15"/>
    <p:sldId id="307" r:id="rId16"/>
    <p:sldId id="263" r:id="rId17"/>
    <p:sldId id="310" r:id="rId18"/>
    <p:sldId id="313" r:id="rId19"/>
    <p:sldId id="309" r:id="rId20"/>
    <p:sldId id="308" r:id="rId21"/>
    <p:sldId id="264" r:id="rId22"/>
    <p:sldId id="316" r:id="rId23"/>
    <p:sldId id="265" r:id="rId24"/>
    <p:sldId id="266" r:id="rId25"/>
    <p:sldId id="317" r:id="rId26"/>
    <p:sldId id="267" r:id="rId27"/>
    <p:sldId id="268" r:id="rId28"/>
    <p:sldId id="269" r:id="rId29"/>
    <p:sldId id="298" r:id="rId30"/>
    <p:sldId id="332" r:id="rId31"/>
    <p:sldId id="333" r:id="rId32"/>
    <p:sldId id="270" r:id="rId33"/>
    <p:sldId id="271" r:id="rId34"/>
    <p:sldId id="318" r:id="rId35"/>
    <p:sldId id="319" r:id="rId36"/>
    <p:sldId id="320" r:id="rId37"/>
    <p:sldId id="272" r:id="rId38"/>
    <p:sldId id="321" r:id="rId39"/>
    <p:sldId id="273" r:id="rId40"/>
    <p:sldId id="274" r:id="rId41"/>
    <p:sldId id="322" r:id="rId42"/>
    <p:sldId id="323" r:id="rId43"/>
    <p:sldId id="275" r:id="rId44"/>
    <p:sldId id="334" r:id="rId45"/>
    <p:sldId id="276" r:id="rId46"/>
    <p:sldId id="277" r:id="rId47"/>
    <p:sldId id="336" r:id="rId48"/>
    <p:sldId id="337" r:id="rId49"/>
    <p:sldId id="335" r:id="rId50"/>
    <p:sldId id="278" r:id="rId51"/>
    <p:sldId id="338" r:id="rId52"/>
    <p:sldId id="279" r:id="rId53"/>
    <p:sldId id="280" r:id="rId54"/>
    <p:sldId id="339" r:id="rId55"/>
    <p:sldId id="340" r:id="rId56"/>
    <p:sldId id="281" r:id="rId57"/>
    <p:sldId id="282" r:id="rId58"/>
    <p:sldId id="283" r:id="rId59"/>
    <p:sldId id="324" r:id="rId60"/>
    <p:sldId id="325" r:id="rId61"/>
    <p:sldId id="326" r:id="rId62"/>
    <p:sldId id="327" r:id="rId63"/>
    <p:sldId id="328" r:id="rId64"/>
    <p:sldId id="329" r:id="rId65"/>
    <p:sldId id="330" r:id="rId66"/>
    <p:sldId id="331" r:id="rId67"/>
    <p:sldId id="284" r:id="rId68"/>
    <p:sldId id="285" r:id="rId69"/>
    <p:sldId id="341" r:id="rId70"/>
    <p:sldId id="342" r:id="rId71"/>
    <p:sldId id="343" r:id="rId72"/>
    <p:sldId id="344" r:id="rId73"/>
    <p:sldId id="345" r:id="rId74"/>
    <p:sldId id="346" r:id="rId75"/>
    <p:sldId id="357" r:id="rId76"/>
    <p:sldId id="367" r:id="rId77"/>
    <p:sldId id="368" r:id="rId78"/>
    <p:sldId id="369" r:id="rId79"/>
    <p:sldId id="370" r:id="rId80"/>
    <p:sldId id="371" r:id="rId81"/>
    <p:sldId id="363" r:id="rId82"/>
    <p:sldId id="373" r:id="rId83"/>
    <p:sldId id="374" r:id="rId84"/>
    <p:sldId id="366" r:id="rId85"/>
    <p:sldId id="375" r:id="rId86"/>
    <p:sldId id="296" r:id="rId87"/>
    <p:sldId id="297" r:id="rId8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8FC4"/>
    <a:srgbClr val="3784A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66" d="100"/>
          <a:sy n="66" d="100"/>
        </p:scale>
        <p:origin x="-636" y="36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2">
        <a:schemeClr val="bg2"/>
      </p:bgRef>
    </p:bg>
    <p:spTree>
      <p:nvGrpSpPr>
        <p:cNvPr id="1" name=""/>
        <p:cNvGrpSpPr/>
        <p:nvPr/>
      </p:nvGrpSpPr>
      <p:grpSpPr>
        <a:xfrm>
          <a:off x="0" y="0"/>
          <a:ext cx="0" cy="0"/>
          <a:chOff x="0" y="0"/>
          <a:chExt cx="0" cy="0"/>
        </a:xfrm>
      </p:grpSpPr>
      <p:sp>
        <p:nvSpPr>
          <p:cNvPr id="9" name="Prostokąt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ytuł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pl-PL" smtClean="0"/>
              <a:t>Kliknij, aby edytować styl</a:t>
            </a:r>
            <a:endParaRPr kumimoji="0" lang="en-US"/>
          </a:p>
        </p:txBody>
      </p:sp>
      <p:sp>
        <p:nvSpPr>
          <p:cNvPr id="3" name="Podtytuł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pl-PL" smtClean="0"/>
              <a:t>Kliknij, aby edytować styl wzorca podtytułu</a:t>
            </a:r>
            <a:endParaRPr kumimoji="0" lang="en-US"/>
          </a:p>
        </p:txBody>
      </p:sp>
      <p:sp>
        <p:nvSpPr>
          <p:cNvPr id="4" name="Symbol zastępczy daty 3"/>
          <p:cNvSpPr>
            <a:spLocks noGrp="1"/>
          </p:cNvSpPr>
          <p:nvPr>
            <p:ph type="dt" sz="half" idx="10"/>
          </p:nvPr>
        </p:nvSpPr>
        <p:spPr/>
        <p:txBody>
          <a:bodyPr/>
          <a:lstStyle/>
          <a:p>
            <a:fld id="{88625740-5EF5-488B-9EDF-168AF8407E4E}" type="datetimeFigureOut">
              <a:rPr lang="pl-PL" smtClean="0"/>
              <a:pPr/>
              <a:t>2014-11-10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0EEF6D5-5880-4948-9589-6CADCA6623D0}" type="slidenum">
              <a:rPr lang="pl-PL" smtClean="0"/>
              <a:pPr/>
              <a:t>‹#›</a:t>
            </a:fld>
            <a:endParaRPr lang="pl-PL"/>
          </a:p>
        </p:txBody>
      </p:sp>
      <p:sp>
        <p:nvSpPr>
          <p:cNvPr id="10" name="Prostokąt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88625740-5EF5-488B-9EDF-168AF8407E4E}" type="datetimeFigureOut">
              <a:rPr lang="pl-PL" smtClean="0"/>
              <a:pPr/>
              <a:t>2014-11-10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0EEF6D5-5880-4948-9589-6CADCA6623D0}"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9" name="Prostokąt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Prostokąt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ytuł pionowy 1"/>
          <p:cNvSpPr>
            <a:spLocks noGrp="1"/>
          </p:cNvSpPr>
          <p:nvPr>
            <p:ph type="title" orient="vert"/>
          </p:nvPr>
        </p:nvSpPr>
        <p:spPr>
          <a:xfrm>
            <a:off x="6781800" y="274640"/>
            <a:ext cx="1905000" cy="5851525"/>
          </a:xfrm>
        </p:spPr>
        <p:txBody>
          <a:bodyPr vert="eaVert"/>
          <a:lstStyle>
            <a:extLs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304800"/>
            <a:ext cx="6019800" cy="5851525"/>
          </a:xfrm>
        </p:spPr>
        <p:txBody>
          <a:bodyPr vert="eaVert"/>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88625740-5EF5-488B-9EDF-168AF8407E4E}" type="datetimeFigureOut">
              <a:rPr lang="pl-PL" smtClean="0"/>
              <a:pPr/>
              <a:t>2014-11-10</a:t>
            </a:fld>
            <a:endParaRPr lang="pl-PL"/>
          </a:p>
        </p:txBody>
      </p:sp>
      <p:sp>
        <p:nvSpPr>
          <p:cNvPr id="5" name="Symbol zastępczy stopki 4"/>
          <p:cNvSpPr>
            <a:spLocks noGrp="1"/>
          </p:cNvSpPr>
          <p:nvPr>
            <p:ph type="ftr" sz="quarter" idx="11"/>
          </p:nvPr>
        </p:nvSpPr>
        <p:spPr>
          <a:xfrm>
            <a:off x="2640597" y="6377459"/>
            <a:ext cx="3836404" cy="365125"/>
          </a:xfrm>
        </p:spPr>
        <p:txBody>
          <a:bodyPr/>
          <a:lstStyle/>
          <a:p>
            <a:endParaRPr lang="pl-PL"/>
          </a:p>
        </p:txBody>
      </p:sp>
      <p:sp>
        <p:nvSpPr>
          <p:cNvPr id="6" name="Symbol zastępczy numeru slajdu 5"/>
          <p:cNvSpPr>
            <a:spLocks noGrp="1"/>
          </p:cNvSpPr>
          <p:nvPr>
            <p:ph type="sldNum" sz="quarter" idx="12"/>
          </p:nvPr>
        </p:nvSpPr>
        <p:spPr/>
        <p:txBody>
          <a:bodyPr/>
          <a:lstStyle/>
          <a:p>
            <a:fld id="{B0EEF6D5-5880-4948-9589-6CADCA6623D0}"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155448"/>
            <a:ext cx="8229600" cy="1252728"/>
          </a:xfrm>
        </p:spPr>
        <p:txBody>
          <a:bodyPr/>
          <a:lstStyle>
            <a:extLst/>
          </a:lstStyle>
          <a:p>
            <a:r>
              <a:rPr kumimoji="0" lang="pl-PL" smtClean="0"/>
              <a:t>Kliknij, aby edytować styl</a:t>
            </a:r>
            <a:endParaRPr kumimoji="0" lang="en-US"/>
          </a:p>
        </p:txBody>
      </p:sp>
      <p:sp>
        <p:nvSpPr>
          <p:cNvPr id="3" name="Symbol zastępczy zawartości 2"/>
          <p:cNvSpPr>
            <a:spLocks noGrp="1"/>
          </p:cNvSpPr>
          <p:nvPr>
            <p:ph idx="1"/>
          </p:nvPr>
        </p:nvSpPr>
        <p:spPr/>
        <p:txBody>
          <a:bodyPr/>
          <a:lstStyle>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88625740-5EF5-488B-9EDF-168AF8407E4E}" type="datetimeFigureOut">
              <a:rPr lang="pl-PL" smtClean="0"/>
              <a:pPr/>
              <a:t>2014-11-10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0EEF6D5-5880-4948-9589-6CADCA6623D0}"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2">
        <a:schemeClr val="bg2"/>
      </p:bgRef>
    </p:bg>
    <p:spTree>
      <p:nvGrpSpPr>
        <p:cNvPr id="1" name=""/>
        <p:cNvGrpSpPr/>
        <p:nvPr/>
      </p:nvGrpSpPr>
      <p:grpSpPr>
        <a:xfrm>
          <a:off x="0" y="0"/>
          <a:ext cx="0" cy="0"/>
          <a:chOff x="0" y="0"/>
          <a:chExt cx="0" cy="0"/>
        </a:xfrm>
      </p:grpSpPr>
      <p:sp>
        <p:nvSpPr>
          <p:cNvPr id="9" name="Prostokąt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Prostokąt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ytuł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p>
            <a:fld id="{88625740-5EF5-488B-9EDF-168AF8407E4E}" type="datetimeFigureOut">
              <a:rPr lang="pl-PL" smtClean="0"/>
              <a:pPr/>
              <a:t>2014-11-10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0EEF6D5-5880-4948-9589-6CADCA6623D0}"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zawartości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88625740-5EF5-488B-9EDF-168AF8407E4E}" type="datetimeFigureOut">
              <a:rPr lang="pl-PL" smtClean="0"/>
              <a:pPr/>
              <a:t>2014-11-10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B0EEF6D5-5880-4948-9589-6CADCA6623D0}"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pl-PL" smtClean="0"/>
              <a:t>Kliknij, aby edytować style wzorca tekstu</a:t>
            </a:r>
          </a:p>
        </p:txBody>
      </p:sp>
      <p:sp>
        <p:nvSpPr>
          <p:cNvPr id="4" name="Symbol zastępczy zawartości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tekstu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pl-PL" smtClean="0"/>
              <a:t>Kliknij, aby edytować style wzorca tekstu</a:t>
            </a:r>
          </a:p>
        </p:txBody>
      </p:sp>
      <p:sp>
        <p:nvSpPr>
          <p:cNvPr id="6" name="Symbol zastępczy zawartości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p>
            <a:fld id="{88625740-5EF5-488B-9EDF-168AF8407E4E}" type="datetimeFigureOut">
              <a:rPr lang="pl-PL" smtClean="0"/>
              <a:pPr/>
              <a:t>2014-11-10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B0EEF6D5-5880-4948-9589-6CADCA6623D0}"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extLst/>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p>
            <a:fld id="{88625740-5EF5-488B-9EDF-168AF8407E4E}" type="datetimeFigureOut">
              <a:rPr lang="pl-PL" smtClean="0"/>
              <a:pPr/>
              <a:t>2014-11-10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B0EEF6D5-5880-4948-9589-6CADCA6623D0}"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88625740-5EF5-488B-9EDF-168AF8407E4E}" type="datetimeFigureOut">
              <a:rPr lang="pl-PL" smtClean="0"/>
              <a:pPr/>
              <a:t>2014-11-10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B0EEF6D5-5880-4948-9589-6CADCA6623D0}"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pl-PL" smtClean="0"/>
              <a:t>Kliknij, aby edytować styl</a:t>
            </a:r>
            <a:endParaRPr kumimoji="0" lang="en-US"/>
          </a:p>
        </p:txBody>
      </p:sp>
      <p:sp>
        <p:nvSpPr>
          <p:cNvPr id="3" name="Symbol zastępczy zawartości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tekstu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p:txBody>
          <a:bodyPr/>
          <a:lstStyle/>
          <a:p>
            <a:fld id="{88625740-5EF5-488B-9EDF-168AF8407E4E}" type="datetimeFigureOut">
              <a:rPr lang="pl-PL" smtClean="0"/>
              <a:pPr/>
              <a:t>2014-11-10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B0EEF6D5-5880-4948-9589-6CADCA6623D0}" type="slidenum">
              <a:rPr lang="pl-PL" smtClean="0"/>
              <a:pPr/>
              <a:t>‹#›</a:t>
            </a:fld>
            <a:endParaRPr lang="pl-PL"/>
          </a:p>
        </p:txBody>
      </p:sp>
      <p:sp>
        <p:nvSpPr>
          <p:cNvPr id="12" name="Prostokąt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Prostokąt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pl-PL" smtClean="0"/>
              <a:t>Kliknij, aby edytować styl</a:t>
            </a:r>
            <a:endParaRPr kumimoji="0" lang="en-US"/>
          </a:p>
        </p:txBody>
      </p:sp>
      <p:sp>
        <p:nvSpPr>
          <p:cNvPr id="3" name="Symbol zastępczy obrazu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pl-PL" smtClean="0"/>
              <a:t>Kliknij ikonę, aby dodać obraz</a:t>
            </a:r>
            <a:endParaRPr kumimoji="0" lang="en-US" dirty="0"/>
          </a:p>
        </p:txBody>
      </p:sp>
      <p:sp>
        <p:nvSpPr>
          <p:cNvPr id="4" name="Symbol zastępczy tekstu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a:xfrm>
            <a:off x="164592" y="1170432"/>
            <a:ext cx="2523744" cy="201168"/>
          </a:xfrm>
        </p:spPr>
        <p:txBody>
          <a:bodyPr/>
          <a:lstStyle/>
          <a:p>
            <a:fld id="{88625740-5EF5-488B-9EDF-168AF8407E4E}" type="datetimeFigureOut">
              <a:rPr lang="pl-PL" smtClean="0"/>
              <a:pPr/>
              <a:t>2014-11-10</a:t>
            </a:fld>
            <a:endParaRPr lang="pl-PL"/>
          </a:p>
        </p:txBody>
      </p:sp>
      <p:sp>
        <p:nvSpPr>
          <p:cNvPr id="11" name="Prostokąt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Prostokąt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Symbol zastępczy stopki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pl-PL"/>
          </a:p>
        </p:txBody>
      </p:sp>
      <p:sp>
        <p:nvSpPr>
          <p:cNvPr id="7" name="Symbol zastępczy numeru slajdu 6"/>
          <p:cNvSpPr>
            <a:spLocks noGrp="1"/>
          </p:cNvSpPr>
          <p:nvPr>
            <p:ph type="sldNum" sz="quarter" idx="12"/>
          </p:nvPr>
        </p:nvSpPr>
        <p:spPr>
          <a:xfrm>
            <a:off x="8339328" y="1170432"/>
            <a:ext cx="733864" cy="201168"/>
          </a:xfrm>
        </p:spPr>
        <p:txBody>
          <a:bodyPr/>
          <a:lstStyle/>
          <a:p>
            <a:fld id="{B0EEF6D5-5880-4948-9589-6CADCA6623D0}"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Prostokąt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Prostokąt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Symbol zastępczy tytułu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4" name="Symbol zastępczy daty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88625740-5EF5-488B-9EDF-168AF8407E4E}" type="datetimeFigureOut">
              <a:rPr lang="pl-PL" smtClean="0"/>
              <a:pPr/>
              <a:t>2014-11-10</a:t>
            </a:fld>
            <a:endParaRPr lang="pl-PL"/>
          </a:p>
        </p:txBody>
      </p:sp>
      <p:sp>
        <p:nvSpPr>
          <p:cNvPr id="5" name="Symbol zastępczy stopki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pl-PL"/>
          </a:p>
        </p:txBody>
      </p:sp>
      <p:sp>
        <p:nvSpPr>
          <p:cNvPr id="6" name="Symbol zastępczy numeru slajdu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B0EEF6D5-5880-4948-9589-6CADCA6623D0}"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media2.pl/internet/114175-Koniec-agresji-slownej-w-internecie-Rusza-Operacja-Dehejtyzacja.html"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ry-online.pl/S013.asp?ID=82825"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video.anyfiles.pl/Pu%C5%82apki+umys%C5%82u.+Si%C5%82a+perswazji./Nauka+i+technologia/video/80344"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AwWJy2r7hB8"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hyperlink" Target="http://www.youtube.com/watch?v=fpJUxrEHkYQ" TargetMode="External"/></Relationships>
</file>

<file path=ppt/slides/_rels/slide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gif"/><Relationship Id="rId4" Type="http://schemas.openxmlformats.org/officeDocument/2006/relationships/image" Target="../media/image57.jpeg"/><Relationship Id="rId9" Type="http://schemas.openxmlformats.org/officeDocument/2006/relationships/image" Target="../media/image6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urbandictionary.com/define.php?term=pre-google"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fontScale="90000"/>
          </a:bodyPr>
          <a:lstStyle/>
          <a:p>
            <a:r>
              <a:rPr lang="pl-PL" dirty="0" smtClean="0"/>
              <a:t>Internetowa tożsamość </a:t>
            </a:r>
            <a:br>
              <a:rPr lang="pl-PL" dirty="0" smtClean="0"/>
            </a:br>
            <a:r>
              <a:rPr lang="pl-PL" dirty="0" smtClean="0"/>
              <a:t>– czyli o kreowaniu własnego ID</a:t>
            </a:r>
            <a:br>
              <a:rPr lang="pl-PL" dirty="0" smtClean="0"/>
            </a:br>
            <a:endParaRPr lang="pl-PL" dirty="0"/>
          </a:p>
        </p:txBody>
      </p:sp>
      <p:sp>
        <p:nvSpPr>
          <p:cNvPr id="3" name="Podtytuł 2"/>
          <p:cNvSpPr>
            <a:spLocks noGrp="1"/>
          </p:cNvSpPr>
          <p:nvPr>
            <p:ph type="subTitle" idx="1"/>
          </p:nvPr>
        </p:nvSpPr>
        <p:spPr>
          <a:xfrm>
            <a:off x="642910" y="1785926"/>
            <a:ext cx="8077200" cy="1499616"/>
          </a:xfrm>
        </p:spPr>
        <p:txBody>
          <a:bodyPr/>
          <a:lstStyle/>
          <a:p>
            <a:r>
              <a:rPr lang="pl-PL" dirty="0" smtClean="0"/>
              <a:t>Dorota Siemieniecka</a:t>
            </a:r>
            <a:r>
              <a:rPr lang="pl-PL" baseline="30000" dirty="0" smtClean="0"/>
              <a:t>1)</a:t>
            </a:r>
            <a:r>
              <a:rPr lang="pl-PL" dirty="0" smtClean="0"/>
              <a:t>, Grzegorz Karwasz</a:t>
            </a:r>
            <a:r>
              <a:rPr lang="pl-PL" baseline="30000" dirty="0" smtClean="0"/>
              <a:t>2)</a:t>
            </a:r>
            <a:endParaRPr lang="pl-PL" dirty="0" smtClean="0"/>
          </a:p>
          <a:p>
            <a:endParaRPr lang="pl-PL" dirty="0"/>
          </a:p>
        </p:txBody>
      </p:sp>
      <p:sp>
        <p:nvSpPr>
          <p:cNvPr id="35841" name="Rectangle 1"/>
          <p:cNvSpPr>
            <a:spLocks noChangeArrowheads="1"/>
          </p:cNvSpPr>
          <p:nvPr/>
        </p:nvSpPr>
        <p:spPr bwMode="auto">
          <a:xfrm>
            <a:off x="0" y="6072206"/>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rPr>
              <a:t>1)</a:t>
            </a:r>
            <a:r>
              <a:rPr kumimoji="0" lang="pl-PL"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Wydział Nauk Pedagogicznych, Uniwersytet Mikołaja Kopernika w Toruniu, 87100 Toruń</a:t>
            </a:r>
            <a:endParaRPr kumimoji="0" lang="pl-PL" sz="11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l-PL" sz="1200" b="0" i="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rPr>
              <a:t>2)</a:t>
            </a:r>
            <a:r>
              <a:rPr kumimoji="0" lang="pl-PL"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Wydział Fizyki, Astronomii i Informatyki Stosowanej, UMK, 87100 Toruń, Grudziądzka 5/7</a:t>
            </a:r>
            <a:endParaRPr kumimoji="0" lang="pl-PL"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Personalne</a:t>
            </a:r>
            <a:endParaRPr lang="pl-PL" dirty="0">
              <a:solidFill>
                <a:schemeClr val="bg1"/>
              </a:solidFill>
            </a:endParaRPr>
          </a:p>
        </p:txBody>
      </p:sp>
      <p:sp>
        <p:nvSpPr>
          <p:cNvPr id="3" name="Symbol zastępczy zawartości 2"/>
          <p:cNvSpPr>
            <a:spLocks noGrp="1"/>
          </p:cNvSpPr>
          <p:nvPr>
            <p:ph idx="1"/>
          </p:nvPr>
        </p:nvSpPr>
        <p:spPr>
          <a:xfrm>
            <a:off x="179512" y="1772816"/>
            <a:ext cx="3682752" cy="4625609"/>
          </a:xfrm>
        </p:spPr>
        <p:txBody>
          <a:bodyPr>
            <a:normAutofit/>
          </a:bodyPr>
          <a:lstStyle/>
          <a:p>
            <a:r>
              <a:rPr lang="pl-PL" sz="2400" dirty="0"/>
              <a:t>Przedmioty są personalne: </a:t>
            </a:r>
            <a:endParaRPr lang="pl-PL" sz="2400" dirty="0" smtClean="0"/>
          </a:p>
          <a:p>
            <a:pPr marL="118872" indent="0">
              <a:buNone/>
            </a:pPr>
            <a:r>
              <a:rPr lang="pl-PL" sz="2400" dirty="0" smtClean="0"/>
              <a:t>    telewizja </a:t>
            </a:r>
            <a:r>
              <a:rPr lang="pl-PL" sz="2400" dirty="0"/>
              <a:t>osobista, </a:t>
            </a:r>
            <a:endParaRPr lang="pl-PL" sz="2400" dirty="0" smtClean="0"/>
          </a:p>
          <a:p>
            <a:pPr marL="118872" indent="0">
              <a:buNone/>
            </a:pPr>
            <a:r>
              <a:rPr lang="pl-PL" sz="2400" dirty="0" smtClean="0"/>
              <a:t>    osobisty komputer</a:t>
            </a:r>
            <a:r>
              <a:rPr lang="pl-PL" sz="2400" dirty="0"/>
              <a:t>, </a:t>
            </a:r>
            <a:endParaRPr lang="pl-PL" sz="2400" dirty="0" smtClean="0"/>
          </a:p>
          <a:p>
            <a:pPr marL="118872" indent="0">
              <a:buNone/>
            </a:pPr>
            <a:r>
              <a:rPr lang="pl-PL" sz="2400" dirty="0"/>
              <a:t> </a:t>
            </a:r>
            <a:r>
              <a:rPr lang="pl-PL" sz="2400" dirty="0" smtClean="0"/>
              <a:t>   nazwy </a:t>
            </a:r>
            <a:r>
              <a:rPr lang="pl-PL" sz="2400" dirty="0" err="1"/>
              <a:t>iPhone</a:t>
            </a:r>
            <a:r>
              <a:rPr lang="pl-PL" sz="2400" dirty="0"/>
              <a:t>, </a:t>
            </a:r>
            <a:endParaRPr lang="pl-PL" sz="2400" dirty="0" smtClean="0"/>
          </a:p>
          <a:p>
            <a:pPr marL="118872" indent="0">
              <a:buNone/>
            </a:pPr>
            <a:r>
              <a:rPr lang="pl-PL" sz="2400" dirty="0"/>
              <a:t> </a:t>
            </a:r>
            <a:r>
              <a:rPr lang="pl-PL" sz="2400" dirty="0" smtClean="0"/>
              <a:t>   iPod</a:t>
            </a:r>
            <a:r>
              <a:rPr lang="pl-PL" sz="2400" dirty="0"/>
              <a:t>, </a:t>
            </a:r>
            <a:endParaRPr lang="pl-PL" sz="2400" dirty="0" smtClean="0"/>
          </a:p>
          <a:p>
            <a:pPr marL="118872" indent="0">
              <a:buNone/>
            </a:pPr>
            <a:r>
              <a:rPr lang="pl-PL" sz="2400" dirty="0"/>
              <a:t> </a:t>
            </a:r>
            <a:r>
              <a:rPr lang="pl-PL" sz="2400" dirty="0" smtClean="0"/>
              <a:t>   </a:t>
            </a:r>
            <a:r>
              <a:rPr lang="pl-PL" sz="2400" dirty="0" err="1" smtClean="0"/>
              <a:t>iTunes</a:t>
            </a:r>
            <a:endParaRPr lang="pl-PL" sz="2400" dirty="0"/>
          </a:p>
          <a:p>
            <a:pPr marL="118872" indent="0">
              <a:buNone/>
            </a:pPr>
            <a:endParaRPr lang="pl-PL" sz="2400" dirty="0" smtClean="0"/>
          </a:p>
          <a:p>
            <a:pPr marL="118872" indent="0">
              <a:buNone/>
            </a:pPr>
            <a:endParaRPr lang="pl-PL" sz="2400" dirty="0"/>
          </a:p>
        </p:txBody>
      </p:sp>
      <p:pic>
        <p:nvPicPr>
          <p:cNvPr id="12290" name="Picture 2" descr="http://travelike.pl/wp-content/uploads/2014/01/DSCN381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67944" y="1448250"/>
            <a:ext cx="7260299" cy="544522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Objaśnienie prostokątne zaokrąglone 3"/>
          <p:cNvSpPr/>
          <p:nvPr/>
        </p:nvSpPr>
        <p:spPr>
          <a:xfrm>
            <a:off x="467544" y="4581128"/>
            <a:ext cx="3096344" cy="1944216"/>
          </a:xfrm>
          <a:prstGeom prst="wedgeRoundRectCallout">
            <a:avLst>
              <a:gd name="adj1" fmla="val 109220"/>
              <a:gd name="adj2" fmla="val -141350"/>
              <a:gd name="adj3" fmla="val 16667"/>
            </a:avLst>
          </a:prstGeom>
          <a:noFill/>
          <a:ln cmpd="sng">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8872" indent="0">
              <a:buNone/>
            </a:pPr>
            <a:r>
              <a:rPr lang="pl-PL" sz="2400" dirty="0">
                <a:solidFill>
                  <a:schemeClr val="tx1"/>
                </a:solidFill>
              </a:rPr>
              <a:t>„trzeba się ocknąć z tego     </a:t>
            </a:r>
            <a:r>
              <a:rPr lang="pl-PL" sz="2400" dirty="0" err="1">
                <a:solidFill>
                  <a:schemeClr val="tx1"/>
                </a:solidFill>
              </a:rPr>
              <a:t>iŻycia</a:t>
            </a:r>
            <a:r>
              <a:rPr lang="pl-PL" sz="2400" dirty="0">
                <a:solidFill>
                  <a:schemeClr val="tx1"/>
                </a:solidFill>
              </a:rPr>
              <a:t>” </a:t>
            </a:r>
          </a:p>
          <a:p>
            <a:pPr marL="118872" indent="0">
              <a:buNone/>
            </a:pPr>
            <a:r>
              <a:rPr lang="pl-PL" sz="2400" dirty="0">
                <a:solidFill>
                  <a:schemeClr val="tx1"/>
                </a:solidFill>
              </a:rPr>
              <a:t>pisze Elias </a:t>
            </a:r>
            <a:r>
              <a:rPr lang="pl-PL" sz="2400" dirty="0" err="1">
                <a:solidFill>
                  <a:schemeClr val="tx1"/>
                </a:solidFill>
              </a:rPr>
              <a:t>Aboujaoude</a:t>
            </a:r>
            <a:r>
              <a:rPr lang="pl-PL" sz="2400" dirty="0">
                <a:solidFill>
                  <a:schemeClr val="tx1"/>
                </a:solidFill>
              </a:rPr>
              <a:t> wyrwać się z </a:t>
            </a:r>
            <a:r>
              <a:rPr lang="pl-PL" sz="2400" dirty="0" err="1">
                <a:solidFill>
                  <a:schemeClr val="tx1"/>
                </a:solidFill>
              </a:rPr>
              <a:t>iZolacji</a:t>
            </a:r>
            <a:r>
              <a:rPr lang="pl-PL" sz="2400" dirty="0">
                <a:solidFill>
                  <a:schemeClr val="tx1"/>
                </a:solidFill>
              </a:rPr>
              <a:t>. </a:t>
            </a:r>
          </a:p>
        </p:txBody>
      </p:sp>
    </p:spTree>
    <p:extLst>
      <p:ext uri="{BB962C8B-B14F-4D97-AF65-F5344CB8AC3E}">
        <p14:creationId xmlns:p14="http://schemas.microsoft.com/office/powerpoint/2010/main" xmlns="" val="9410667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7170" name="Picture 2" descr="http://d8erc925jcb7k.cloudfront.net/8/1488/480888/7f/w/telesklep-netia.jpg"/>
          <p:cNvPicPr>
            <a:picLocks noChangeAspect="1" noChangeArrowheads="1"/>
          </p:cNvPicPr>
          <p:nvPr/>
        </p:nvPicPr>
        <p:blipFill>
          <a:blip r:embed="rId2">
            <a:extLst>
              <a:ext uri="{BEBA8EAE-BF5A-486C-A8C5-ECC9F3942E4B}">
                <a14:imgProps xmlns:a14="http://schemas.microsoft.com/office/drawing/2010/main" xmlns="">
                  <a14:imgLayer r:embed="rId3">
                    <a14:imgEffect>
                      <a14:sharpenSoften amount="50000"/>
                    </a14:imgEffect>
                    <a14:imgEffect>
                      <a14:brightnessContrast bright="2000" contrast="-12000"/>
                    </a14:imgEffect>
                  </a14:imgLayer>
                </a14:imgProps>
              </a:ext>
              <a:ext uri="{28A0092B-C50C-407E-A947-70E740481C1C}">
                <a14:useLocalDpi xmlns:a14="http://schemas.microsoft.com/office/drawing/2010/main" xmlns="" val="0"/>
              </a:ext>
            </a:extLst>
          </a:blip>
          <a:srcRect/>
          <a:stretch>
            <a:fillRect/>
          </a:stretch>
        </p:blipFill>
        <p:spPr bwMode="auto">
          <a:xfrm>
            <a:off x="-180528" y="18278"/>
            <a:ext cx="9712366" cy="68774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136088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I-Phone</a:t>
            </a:r>
            <a:endParaRPr lang="pl-PL" dirty="0">
              <a:solidFill>
                <a:schemeClr val="bg1"/>
              </a:solidFill>
            </a:endParaRPr>
          </a:p>
        </p:txBody>
      </p:sp>
      <p:sp>
        <p:nvSpPr>
          <p:cNvPr id="3" name="Symbol zastępczy zawartości 2"/>
          <p:cNvSpPr>
            <a:spLocks noGrp="1"/>
          </p:cNvSpPr>
          <p:nvPr>
            <p:ph idx="1"/>
          </p:nvPr>
        </p:nvSpPr>
        <p:spPr/>
        <p:txBody>
          <a:bodyPr/>
          <a:lstStyle/>
          <a:p>
            <a:endParaRPr lang="pl-PL"/>
          </a:p>
        </p:txBody>
      </p:sp>
      <p:sp>
        <p:nvSpPr>
          <p:cNvPr id="4" name="Prostokąt 3"/>
          <p:cNvSpPr/>
          <p:nvPr/>
        </p:nvSpPr>
        <p:spPr>
          <a:xfrm>
            <a:off x="0" y="1412777"/>
            <a:ext cx="3851920" cy="54122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196" name="Picture 4" descr="http://www.gadgetsconcept.com/wp-content/uploads/2014/05/iphone6.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2576" y="1412778"/>
            <a:ext cx="9917734" cy="55732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216876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4340200" y="1443085"/>
            <a:ext cx="4803800" cy="5414915"/>
          </a:xfrm>
          <a:prstGeom prst="rect">
            <a:avLst/>
          </a:prstGeom>
          <a:solidFill>
            <a:srgbClr val="648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p:cNvSpPr>
            <a:spLocks noGrp="1"/>
          </p:cNvSpPr>
          <p:nvPr>
            <p:ph type="title"/>
          </p:nvPr>
        </p:nvSpPr>
        <p:spPr/>
        <p:txBody>
          <a:bodyPr/>
          <a:lstStyle/>
          <a:p>
            <a:r>
              <a:rPr lang="pl-PL" dirty="0" smtClean="0">
                <a:solidFill>
                  <a:schemeClr val="bg1"/>
                </a:solidFill>
              </a:rPr>
              <a:t>I-Pad</a:t>
            </a:r>
            <a:endParaRPr lang="pl-PL" dirty="0">
              <a:solidFill>
                <a:schemeClr val="bg1"/>
              </a:solidFill>
            </a:endParaRPr>
          </a:p>
        </p:txBody>
      </p:sp>
      <p:sp>
        <p:nvSpPr>
          <p:cNvPr id="3" name="Symbol zastępczy zawartości 2"/>
          <p:cNvSpPr>
            <a:spLocks noGrp="1"/>
          </p:cNvSpPr>
          <p:nvPr>
            <p:ph idx="1"/>
          </p:nvPr>
        </p:nvSpPr>
        <p:spPr/>
        <p:txBody>
          <a:bodyPr/>
          <a:lstStyle/>
          <a:p>
            <a:endParaRPr lang="pl-PL"/>
          </a:p>
        </p:txBody>
      </p:sp>
      <p:pic>
        <p:nvPicPr>
          <p:cNvPr id="9218" name="Picture 2" descr="http://upload.wikimedia.org/wikipedia/commons/a/a4/IPad_3.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16016" y="1661886"/>
            <a:ext cx="3879271" cy="4824536"/>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http://upload.wikimedia.org/wikipedia/commons/e/e0/Steve_Jobs_with_the_Apple_iPad_no_logo_%28cropped%29.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443085"/>
            <a:ext cx="4340200" cy="54149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120319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d3nevzfk7ii3be.cloudfront.net/igi/g15uln2Nx5XsFshW"/>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28600" y="-33717"/>
            <a:ext cx="10716522" cy="803931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ytuł 1"/>
          <p:cNvSpPr>
            <a:spLocks noGrp="1"/>
          </p:cNvSpPr>
          <p:nvPr>
            <p:ph type="title"/>
          </p:nvPr>
        </p:nvSpPr>
        <p:spPr/>
        <p:txBody>
          <a:bodyPr/>
          <a:lstStyle/>
          <a:p>
            <a:r>
              <a:rPr lang="pl-PL" dirty="0" smtClean="0"/>
              <a:t>I-Pod </a:t>
            </a:r>
            <a:endParaRPr lang="pl-PL" dirty="0"/>
          </a:p>
        </p:txBody>
      </p:sp>
    </p:spTree>
    <p:extLst>
      <p:ext uri="{BB962C8B-B14F-4D97-AF65-F5344CB8AC3E}">
        <p14:creationId xmlns:p14="http://schemas.microsoft.com/office/powerpoint/2010/main" xmlns="" val="14205157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I-</a:t>
            </a:r>
            <a:r>
              <a:rPr lang="pl-PL" dirty="0" err="1" smtClean="0">
                <a:solidFill>
                  <a:schemeClr val="bg1"/>
                </a:solidFill>
              </a:rPr>
              <a:t>Tunes</a:t>
            </a:r>
            <a:endParaRPr lang="pl-PL" dirty="0">
              <a:solidFill>
                <a:schemeClr val="bg1"/>
              </a:solidFill>
            </a:endParaRPr>
          </a:p>
        </p:txBody>
      </p:sp>
      <p:pic>
        <p:nvPicPr>
          <p:cNvPr id="11266" name="Picture 2" descr="http://www.umelabel.com/wp-content/uploads/2014/02/iTune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83768" y="2348879"/>
            <a:ext cx="4362450" cy="3743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1854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116632"/>
            <a:ext cx="8229600" cy="1252728"/>
          </a:xfrm>
        </p:spPr>
        <p:txBody>
          <a:bodyPr/>
          <a:lstStyle/>
          <a:p>
            <a:r>
              <a:rPr lang="pl-PL" dirty="0" smtClean="0">
                <a:solidFill>
                  <a:schemeClr val="bg1"/>
                </a:solidFill>
              </a:rPr>
              <a:t>Internet</a:t>
            </a:r>
            <a:endParaRPr lang="pl-PL" dirty="0">
              <a:solidFill>
                <a:schemeClr val="bg1"/>
              </a:solidFill>
            </a:endParaRPr>
          </a:p>
        </p:txBody>
      </p:sp>
      <p:sp>
        <p:nvSpPr>
          <p:cNvPr id="3" name="Symbol zastępczy zawartości 2"/>
          <p:cNvSpPr>
            <a:spLocks noGrp="1"/>
          </p:cNvSpPr>
          <p:nvPr>
            <p:ph idx="1"/>
          </p:nvPr>
        </p:nvSpPr>
        <p:spPr>
          <a:xfrm>
            <a:off x="-95454" y="1340768"/>
            <a:ext cx="4285710" cy="2868255"/>
          </a:xfrm>
        </p:spPr>
        <p:txBody>
          <a:bodyPr>
            <a:noAutofit/>
          </a:bodyPr>
          <a:lstStyle/>
          <a:p>
            <a:r>
              <a:rPr lang="pl-PL" sz="2400" dirty="0" smtClean="0"/>
              <a:t>Czy sieć  stanowi wygodne miejsce, które stworzył człowiek by móc bez skrępowania uzewnętrzniać własne myśli, często nie stosując się do norm i uwarunkowań społecznych bez kontroli społecznej i ograniczeń z niej wynikających?. </a:t>
            </a:r>
          </a:p>
        </p:txBody>
      </p:sp>
      <p:pic>
        <p:nvPicPr>
          <p:cNvPr id="13314" name="Picture 2" descr="http://i1.pudelekx.pl/70160fd5de9a32bb408e2916f11736c8fea50016/enhanced-buzz-13139-1382219708-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11960" y="4995"/>
            <a:ext cx="4932040" cy="697227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Prostokąt 3"/>
          <p:cNvSpPr/>
          <p:nvPr/>
        </p:nvSpPr>
        <p:spPr>
          <a:xfrm>
            <a:off x="0" y="5257562"/>
            <a:ext cx="4211960" cy="1600438"/>
          </a:xfrm>
          <a:prstGeom prst="rect">
            <a:avLst/>
          </a:prstGeom>
        </p:spPr>
        <p:txBody>
          <a:bodyPr wrap="square">
            <a:spAutoFit/>
          </a:bodyPr>
          <a:lstStyle/>
          <a:p>
            <a:r>
              <a:rPr lang="pl-PL" sz="1400" dirty="0" smtClean="0"/>
              <a:t>E. </a:t>
            </a:r>
            <a:r>
              <a:rPr lang="pl-PL" sz="1400" dirty="0" err="1" smtClean="0"/>
              <a:t>Aboujaoude</a:t>
            </a:r>
            <a:r>
              <a:rPr lang="pl-PL" sz="1400" dirty="0" smtClean="0"/>
              <a:t>, </a:t>
            </a:r>
            <a:r>
              <a:rPr lang="pl-PL" sz="1400" i="1" dirty="0" smtClean="0"/>
              <a:t>Wirtualna osobowość naszych czasów. Mroczna strona e-osobowości</a:t>
            </a:r>
            <a:r>
              <a:rPr lang="pl-PL" sz="1400" dirty="0" smtClean="0"/>
              <a:t>, Wydawnictwo Uniwersytetu Jagiellońskiego, Kraków 2012, s. 67.</a:t>
            </a:r>
          </a:p>
          <a:p>
            <a:r>
              <a:rPr lang="pl-PL" sz="1400" dirty="0" smtClean="0"/>
              <a:t>A. </a:t>
            </a:r>
            <a:r>
              <a:rPr lang="pl-PL" sz="1400" dirty="0" err="1" smtClean="0"/>
              <a:t>Peluso</a:t>
            </a:r>
            <a:r>
              <a:rPr lang="pl-PL" sz="1400" dirty="0" smtClean="0"/>
              <a:t>, </a:t>
            </a:r>
            <a:r>
              <a:rPr lang="pl-PL" sz="1400" i="1" dirty="0" smtClean="0"/>
              <a:t>Dusza sieci. Labirynt miłości i tożsamości</a:t>
            </a:r>
            <a:r>
              <a:rPr lang="pl-PL" sz="1400" dirty="0" smtClean="0"/>
              <a:t>, [w:] </a:t>
            </a:r>
            <a:r>
              <a:rPr lang="pl-PL" sz="1400" dirty="0" err="1" smtClean="0"/>
              <a:t>T.Cantelmi</a:t>
            </a:r>
            <a:r>
              <a:rPr lang="pl-PL" sz="1400" dirty="0" smtClean="0"/>
              <a:t>, </a:t>
            </a:r>
            <a:r>
              <a:rPr lang="pl-PL" sz="1400" dirty="0" err="1" smtClean="0"/>
              <a:t>L.G.Grifo</a:t>
            </a:r>
            <a:r>
              <a:rPr lang="pl-PL" sz="1400" dirty="0" smtClean="0"/>
              <a:t>, </a:t>
            </a:r>
            <a:r>
              <a:rPr lang="pl-PL" sz="1400" i="1" dirty="0" smtClean="0"/>
              <a:t>Wirtualny umysł. Fascynacja pajęczyną Internetu</a:t>
            </a:r>
            <a:r>
              <a:rPr lang="pl-PL" sz="1400" dirty="0" smtClean="0"/>
              <a:t>, Wydawnictwo Franciszkanów „Bratni Zew”, Kraków 2003, s.167-185</a:t>
            </a:r>
            <a:r>
              <a:rPr lang="pl-PL" sz="1400" dirty="0" smtClean="0">
                <a:solidFill>
                  <a:schemeClr val="bg1"/>
                </a:solidFill>
              </a:rPr>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400" dirty="0">
                <a:solidFill>
                  <a:schemeClr val="bg1"/>
                </a:solidFill>
              </a:rPr>
              <a:t>Kampania społeczna przygotowana przez organizację (ONZ Kobiety). Jej celem jest zwrócenie uwagi na dyskryminację i prawa kobiet.</a:t>
            </a:r>
            <a:br>
              <a:rPr lang="pl-PL" sz="2400" dirty="0">
                <a:solidFill>
                  <a:schemeClr val="bg1"/>
                </a:solidFill>
              </a:rPr>
            </a:br>
            <a:endParaRPr lang="pl-PL" sz="2400" dirty="0">
              <a:solidFill>
                <a:schemeClr val="bg1"/>
              </a:solidFill>
            </a:endParaRPr>
          </a:p>
        </p:txBody>
      </p:sp>
      <p:sp>
        <p:nvSpPr>
          <p:cNvPr id="3" name="Symbol zastępczy zawartości 2"/>
          <p:cNvSpPr>
            <a:spLocks noGrp="1"/>
          </p:cNvSpPr>
          <p:nvPr>
            <p:ph idx="1"/>
          </p:nvPr>
        </p:nvSpPr>
        <p:spPr/>
        <p:txBody>
          <a:bodyPr/>
          <a:lstStyle/>
          <a:p>
            <a:endParaRPr lang="pl-PL"/>
          </a:p>
        </p:txBody>
      </p:sp>
      <p:pic>
        <p:nvPicPr>
          <p:cNvPr id="14338" name="Picture 2" descr="Co internet my&amp;sacute;li o kobietach?"/>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412776"/>
            <a:ext cx="3841317" cy="5435465"/>
          </a:xfrm>
          <a:prstGeom prst="rect">
            <a:avLst/>
          </a:prstGeom>
          <a:noFill/>
          <a:extLst>
            <a:ext uri="{909E8E84-426E-40DD-AFC4-6F175D3DCCD1}">
              <a14:hiddenFill xmlns:a14="http://schemas.microsoft.com/office/drawing/2010/main" xmlns="">
                <a:solidFill>
                  <a:srgbClr val="FFFFFF"/>
                </a:solidFill>
              </a14:hiddenFill>
            </a:ext>
          </a:extLst>
        </p:spPr>
      </p:pic>
      <p:pic>
        <p:nvPicPr>
          <p:cNvPr id="14340" name="Picture 4" descr="Co internet my&amp;sacute;li o kobietach?"/>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32040" y="1210309"/>
            <a:ext cx="4211960" cy="565425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Prostokąt 3"/>
          <p:cNvSpPr/>
          <p:nvPr/>
        </p:nvSpPr>
        <p:spPr>
          <a:xfrm>
            <a:off x="3841317" y="1412776"/>
            <a:ext cx="1466527" cy="54354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xmlns="" val="10921519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Operacja </a:t>
            </a:r>
            <a:r>
              <a:rPr lang="pl-PL" dirty="0" err="1" smtClean="0"/>
              <a:t>dehejtyzacja</a:t>
            </a:r>
            <a:endParaRPr lang="pl-PL" dirty="0"/>
          </a:p>
        </p:txBody>
      </p:sp>
      <p:pic>
        <p:nvPicPr>
          <p:cNvPr id="15362" name="Picture 2" descr="http://media2.pl/g/0/4121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243059"/>
            <a:ext cx="9252520" cy="606396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Prostokąt 3"/>
          <p:cNvSpPr/>
          <p:nvPr/>
        </p:nvSpPr>
        <p:spPr>
          <a:xfrm>
            <a:off x="6084168" y="49964"/>
            <a:ext cx="3059832" cy="1477328"/>
          </a:xfrm>
          <a:prstGeom prst="rect">
            <a:avLst/>
          </a:prstGeom>
        </p:spPr>
        <p:txBody>
          <a:bodyPr wrap="square">
            <a:spAutoFit/>
          </a:bodyPr>
          <a:lstStyle/>
          <a:p>
            <a:r>
              <a:rPr lang="pl-PL" dirty="0">
                <a:hlinkClick r:id="rId3"/>
              </a:rPr>
              <a:t>http://</a:t>
            </a:r>
            <a:r>
              <a:rPr lang="pl-PL" dirty="0" smtClean="0">
                <a:hlinkClick r:id="rId3"/>
              </a:rPr>
              <a:t>media2.pl/internet/114175-Koniec-agresji-slownej-w-internecie-Rusza-Operacja-Dehejtyzacja.html</a:t>
            </a:r>
            <a:endParaRPr lang="pl-PL" dirty="0" smtClean="0"/>
          </a:p>
          <a:p>
            <a:endParaRPr lang="pl-PL" dirty="0"/>
          </a:p>
        </p:txBody>
      </p:sp>
    </p:spTree>
    <p:extLst>
      <p:ext uri="{BB962C8B-B14F-4D97-AF65-F5344CB8AC3E}">
        <p14:creationId xmlns:p14="http://schemas.microsoft.com/office/powerpoint/2010/main" xmlns="" val="24754655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zawartości 2"/>
          <p:cNvSpPr>
            <a:spLocks noGrp="1"/>
          </p:cNvSpPr>
          <p:nvPr>
            <p:ph idx="1"/>
          </p:nvPr>
        </p:nvSpPr>
        <p:spPr>
          <a:xfrm>
            <a:off x="155575" y="332657"/>
            <a:ext cx="8520881" cy="2160240"/>
          </a:xfrm>
        </p:spPr>
        <p:txBody>
          <a:bodyPr/>
          <a:lstStyle/>
          <a:p>
            <a:pPr marL="118872" indent="0" algn="ctr">
              <a:buNone/>
            </a:pPr>
            <a:r>
              <a:rPr lang="pl-PL" dirty="0">
                <a:solidFill>
                  <a:schemeClr val="bg1"/>
                </a:solidFill>
              </a:rPr>
              <a:t>Mawia się, że </a:t>
            </a:r>
            <a:endParaRPr lang="pl-PL" dirty="0" smtClean="0">
              <a:solidFill>
                <a:schemeClr val="bg1"/>
              </a:solidFill>
            </a:endParaRPr>
          </a:p>
          <a:p>
            <a:pPr marL="118872" indent="0" algn="ctr">
              <a:buNone/>
            </a:pPr>
            <a:r>
              <a:rPr lang="pl-PL" dirty="0" smtClean="0">
                <a:solidFill>
                  <a:schemeClr val="bg1"/>
                </a:solidFill>
              </a:rPr>
              <a:t>jeśli </a:t>
            </a:r>
            <a:r>
              <a:rPr lang="pl-PL" dirty="0">
                <a:solidFill>
                  <a:schemeClr val="bg1"/>
                </a:solidFill>
              </a:rPr>
              <a:t>nie funkcjonujesz w Internecie to nie </a:t>
            </a:r>
            <a:r>
              <a:rPr lang="pl-PL" dirty="0" smtClean="0">
                <a:solidFill>
                  <a:schemeClr val="bg1"/>
                </a:solidFill>
              </a:rPr>
              <a:t>istniejesz</a:t>
            </a:r>
            <a:endParaRPr lang="pl-PL" dirty="0">
              <a:solidFill>
                <a:schemeClr val="bg1"/>
              </a:solidFill>
            </a:endParaRPr>
          </a:p>
          <a:p>
            <a:pPr algn="ctr"/>
            <a:endParaRPr lang="pl-PL" dirty="0">
              <a:solidFill>
                <a:schemeClr val="bg1"/>
              </a:solidFill>
            </a:endParaRPr>
          </a:p>
        </p:txBody>
      </p:sp>
      <p:pic>
        <p:nvPicPr>
          <p:cNvPr id="17412" name="Picture 4" descr="http://i1.memy.pl/obrazki/7468298454_nie_masz_facebook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09843" y="3080530"/>
            <a:ext cx="4834157" cy="3789979"/>
          </a:xfrm>
          <a:prstGeom prst="rect">
            <a:avLst/>
          </a:prstGeom>
          <a:noFill/>
          <a:extLst>
            <a:ext uri="{909E8E84-426E-40DD-AFC4-6F175D3DCCD1}">
              <a14:hiddenFill xmlns:a14="http://schemas.microsoft.com/office/drawing/2010/main" xmlns="">
                <a:solidFill>
                  <a:srgbClr val="FFFFFF"/>
                </a:solidFill>
              </a14:hiddenFill>
            </a:ext>
          </a:extLst>
        </p:spPr>
      </p:pic>
      <p:pic>
        <p:nvPicPr>
          <p:cNvPr id="17414" name="Picture 6" descr="http://i1.memy.pl/obrazki/1805299908_nie_masz_facebook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5575" y="3080530"/>
            <a:ext cx="3743325" cy="3743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02674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err="1" smtClean="0"/>
              <a:t>Makrowizja</a:t>
            </a:r>
            <a:r>
              <a:rPr lang="pl-PL" dirty="0" smtClean="0"/>
              <a:t/>
            </a:r>
            <a:br>
              <a:rPr lang="pl-PL" dirty="0" smtClean="0"/>
            </a:br>
            <a:endParaRPr lang="pl-PL" dirty="0"/>
          </a:p>
        </p:txBody>
      </p:sp>
      <p:sp>
        <p:nvSpPr>
          <p:cNvPr id="3" name="Symbol zastępczy zawartości 2"/>
          <p:cNvSpPr>
            <a:spLocks noGrp="1"/>
          </p:cNvSpPr>
          <p:nvPr>
            <p:ph idx="1"/>
          </p:nvPr>
        </p:nvSpPr>
        <p:spPr>
          <a:xfrm>
            <a:off x="428596" y="1928802"/>
            <a:ext cx="4900618" cy="2868255"/>
          </a:xfrm>
        </p:spPr>
        <p:txBody>
          <a:bodyPr>
            <a:noAutofit/>
          </a:bodyPr>
          <a:lstStyle/>
          <a:p>
            <a:r>
              <a:rPr lang="pl-PL" sz="2400" dirty="0" smtClean="0"/>
              <a:t>W Polsce na </a:t>
            </a:r>
            <a:r>
              <a:rPr lang="pl-PL" sz="2400" i="1" dirty="0" err="1" smtClean="0"/>
              <a:t>Facebooku</a:t>
            </a:r>
            <a:r>
              <a:rPr lang="pl-PL" sz="2400" dirty="0" smtClean="0"/>
              <a:t> zarejestrowanych jest obecnie około 10 milionów użytkowników, w 2012 roku liczba użytkowników </a:t>
            </a:r>
            <a:r>
              <a:rPr lang="pl-PL" sz="2400" i="1" dirty="0" err="1" smtClean="0"/>
              <a:t>Facebooka</a:t>
            </a:r>
            <a:r>
              <a:rPr lang="pl-PL" sz="2400" dirty="0" smtClean="0"/>
              <a:t> na świecie osiągnęła miliard. </a:t>
            </a:r>
          </a:p>
          <a:p>
            <a:pPr>
              <a:buNone/>
            </a:pPr>
            <a:endParaRPr lang="pl-PL" sz="2400" dirty="0"/>
          </a:p>
        </p:txBody>
      </p:sp>
      <p:sp>
        <p:nvSpPr>
          <p:cNvPr id="4" name="Prostokąt 3"/>
          <p:cNvSpPr/>
          <p:nvPr/>
        </p:nvSpPr>
        <p:spPr>
          <a:xfrm>
            <a:off x="357158" y="6000768"/>
            <a:ext cx="8429684" cy="523220"/>
          </a:xfrm>
          <a:prstGeom prst="rect">
            <a:avLst/>
          </a:prstGeom>
        </p:spPr>
        <p:txBody>
          <a:bodyPr wrap="square">
            <a:spAutoFit/>
          </a:bodyPr>
          <a:lstStyle/>
          <a:p>
            <a:r>
              <a:rPr lang="pl-PL" sz="1400" i="1" dirty="0" smtClean="0"/>
              <a:t>Ilu Polaków jest na </a:t>
            </a:r>
            <a:r>
              <a:rPr lang="pl-PL" sz="1400" i="1" dirty="0" err="1" smtClean="0"/>
              <a:t>Facebooku</a:t>
            </a:r>
            <a:r>
              <a:rPr lang="pl-PL" sz="1400" dirty="0" smtClean="0"/>
              <a:t>? http://www.komputerswiat.pl/nowosci/internet/2013/1/ilu-polakow-jest-na-facebooku.aspx [dostęp:19.07.2014]</a:t>
            </a:r>
            <a:endParaRPr lang="pl-PL" sz="1400" dirty="0"/>
          </a:p>
        </p:txBody>
      </p:sp>
      <p:pic>
        <p:nvPicPr>
          <p:cNvPr id="81922" name="Picture 2" descr="https://www.facebook.com/images/fb_icon_325x325.png"/>
          <p:cNvPicPr>
            <a:picLocks noChangeAspect="1" noChangeArrowheads="1"/>
          </p:cNvPicPr>
          <p:nvPr/>
        </p:nvPicPr>
        <p:blipFill>
          <a:blip r:embed="rId2"/>
          <a:srcRect/>
          <a:stretch>
            <a:fillRect/>
          </a:stretch>
        </p:blipFill>
        <p:spPr bwMode="auto">
          <a:xfrm>
            <a:off x="5572132" y="1785926"/>
            <a:ext cx="3095625" cy="309562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Realny świat</a:t>
            </a:r>
            <a:endParaRPr lang="pl-PL" dirty="0">
              <a:solidFill>
                <a:schemeClr val="bg1"/>
              </a:solidFill>
            </a:endParaRPr>
          </a:p>
        </p:txBody>
      </p:sp>
      <p:sp>
        <p:nvSpPr>
          <p:cNvPr id="3" name="Symbol zastępczy zawartości 2"/>
          <p:cNvSpPr>
            <a:spLocks noGrp="1"/>
          </p:cNvSpPr>
          <p:nvPr>
            <p:ph idx="1"/>
          </p:nvPr>
        </p:nvSpPr>
        <p:spPr>
          <a:xfrm>
            <a:off x="0" y="1772816"/>
            <a:ext cx="3419872" cy="4625609"/>
          </a:xfrm>
        </p:spPr>
        <p:txBody>
          <a:bodyPr>
            <a:normAutofit/>
          </a:bodyPr>
          <a:lstStyle/>
          <a:p>
            <a:r>
              <a:rPr lang="pl-PL" sz="2400" dirty="0"/>
              <a:t>Spotkanie, rozmowa czy konfrontacja z drugim człowiekiem w świecie realnym może wzbudzać zaniepokojenie i lęk przed ujawnieniem intymnych aspektów swojego życia i obnażeniem swoich niedoskonałości</a:t>
            </a:r>
          </a:p>
        </p:txBody>
      </p:sp>
      <p:pic>
        <p:nvPicPr>
          <p:cNvPr id="18434" name="Picture 2" descr="https://encrypted-tbn2.gstatic.com/images?q=tbn:ANd9GcR0hJ2X-9nUNVEuCn4sVuelGDD_pPoLENMSNf7klkmWV6AdcObXf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35896" y="1435990"/>
            <a:ext cx="7283167" cy="54623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448130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m.jejswiat.pl/iluzja1-d2c15adff80891b5d9a6460c,465,310,1,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85722" y="1556792"/>
            <a:ext cx="6658278" cy="4438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ytuł 1"/>
          <p:cNvSpPr>
            <a:spLocks noGrp="1"/>
          </p:cNvSpPr>
          <p:nvPr>
            <p:ph type="title"/>
          </p:nvPr>
        </p:nvSpPr>
        <p:spPr/>
        <p:txBody>
          <a:bodyPr/>
          <a:lstStyle/>
          <a:p>
            <a:r>
              <a:rPr lang="pl-PL" dirty="0" smtClean="0">
                <a:solidFill>
                  <a:schemeClr val="bg1"/>
                </a:solidFill>
              </a:rPr>
              <a:t>Zafałszowania tożsamości</a:t>
            </a:r>
            <a:endParaRPr lang="pl-PL" dirty="0">
              <a:solidFill>
                <a:schemeClr val="bg1"/>
              </a:solidFill>
            </a:endParaRPr>
          </a:p>
        </p:txBody>
      </p:sp>
      <p:sp>
        <p:nvSpPr>
          <p:cNvPr id="3" name="Symbol zastępczy zawartości 2"/>
          <p:cNvSpPr>
            <a:spLocks noGrp="1"/>
          </p:cNvSpPr>
          <p:nvPr>
            <p:ph idx="1"/>
          </p:nvPr>
        </p:nvSpPr>
        <p:spPr>
          <a:xfrm>
            <a:off x="9015" y="1772816"/>
            <a:ext cx="4527266" cy="2868255"/>
          </a:xfrm>
        </p:spPr>
        <p:txBody>
          <a:bodyPr>
            <a:noAutofit/>
          </a:bodyPr>
          <a:lstStyle/>
          <a:p>
            <a:r>
              <a:rPr lang="pl-PL" sz="2400" dirty="0" smtClean="0"/>
              <a:t>Przykładem mogą być tu badania dotyczące </a:t>
            </a:r>
            <a:r>
              <a:rPr lang="pl-PL" sz="2400" dirty="0" smtClean="0">
                <a:solidFill>
                  <a:srgbClr val="FF0000"/>
                </a:solidFill>
              </a:rPr>
              <a:t>sposobów zafałszowywania swojej tożsamości w internetowym serwisie randkowym</a:t>
            </a:r>
            <a:r>
              <a:rPr lang="pl-PL" sz="2400" dirty="0" smtClean="0"/>
              <a:t>. </a:t>
            </a:r>
          </a:p>
          <a:p>
            <a:r>
              <a:rPr lang="pl-PL" sz="2400" dirty="0" smtClean="0"/>
              <a:t>Użytkownicy często zamieszczali nie aktualne zdjęcia (starsze niż rok), przy czym kobiety robiły to częściej (46,7% badanych) niż mężczyźni (6,7%badanych). </a:t>
            </a:r>
          </a:p>
          <a:p>
            <a:endParaRPr lang="pl-PL" sz="2400" dirty="0"/>
          </a:p>
        </p:txBody>
      </p:sp>
      <p:sp>
        <p:nvSpPr>
          <p:cNvPr id="4" name="Prostokąt 3"/>
          <p:cNvSpPr/>
          <p:nvPr/>
        </p:nvSpPr>
        <p:spPr>
          <a:xfrm>
            <a:off x="285720" y="6350597"/>
            <a:ext cx="8501122" cy="307777"/>
          </a:xfrm>
          <a:prstGeom prst="rect">
            <a:avLst/>
          </a:prstGeom>
        </p:spPr>
        <p:txBody>
          <a:bodyPr wrap="square">
            <a:spAutoFit/>
          </a:bodyPr>
          <a:lstStyle/>
          <a:p>
            <a:r>
              <a:rPr lang="pl-PL" sz="1400" dirty="0" smtClean="0"/>
              <a:t>M.T. </a:t>
            </a:r>
            <a:r>
              <a:rPr lang="pl-PL" sz="1400" dirty="0" err="1" smtClean="0"/>
              <a:t>Whitty</a:t>
            </a:r>
            <a:r>
              <a:rPr lang="pl-PL" sz="1400" dirty="0" smtClean="0"/>
              <a:t>, A.N. </a:t>
            </a:r>
            <a:r>
              <a:rPr lang="pl-PL" sz="1400" dirty="0" err="1" smtClean="0"/>
              <a:t>Carr</a:t>
            </a:r>
            <a:r>
              <a:rPr lang="pl-PL" sz="1400" dirty="0" smtClean="0"/>
              <a:t>, </a:t>
            </a:r>
            <a:r>
              <a:rPr lang="pl-PL" sz="1400" i="1" dirty="0" smtClean="0"/>
              <a:t>Wszystko o romansie w sieci. Psychologia związków internetowych</a:t>
            </a:r>
            <a:r>
              <a:rPr lang="pl-PL" sz="1400" dirty="0" smtClean="0"/>
              <a:t>, GWP, Gdańsk 2009.</a:t>
            </a:r>
            <a:endParaRPr lang="pl-PL" sz="1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p:txBody>
          <a:bodyPr/>
          <a:lstStyle/>
          <a:p>
            <a:r>
              <a:rPr lang="pl-PL" dirty="0" smtClean="0">
                <a:solidFill>
                  <a:schemeClr val="bg1"/>
                </a:solidFill>
              </a:rPr>
              <a:t>Zafałszowania tożsamości</a:t>
            </a:r>
            <a:endParaRPr lang="pl-PL" dirty="0">
              <a:solidFill>
                <a:schemeClr val="bg1"/>
              </a:solidFill>
            </a:endParaRPr>
          </a:p>
        </p:txBody>
      </p:sp>
      <p:sp>
        <p:nvSpPr>
          <p:cNvPr id="3" name="Symbol zastępczy zawartości 2"/>
          <p:cNvSpPr>
            <a:spLocks noGrp="1"/>
          </p:cNvSpPr>
          <p:nvPr>
            <p:ph idx="1"/>
          </p:nvPr>
        </p:nvSpPr>
        <p:spPr/>
        <p:txBody>
          <a:bodyPr/>
          <a:lstStyle/>
          <a:p>
            <a:r>
              <a:rPr lang="pl-PL" dirty="0"/>
              <a:t>Zafałszowanie dotyczyło również </a:t>
            </a:r>
            <a:r>
              <a:rPr lang="pl-PL" dirty="0">
                <a:solidFill>
                  <a:srgbClr val="FF0000"/>
                </a:solidFill>
              </a:rPr>
              <a:t>związku i posiadania dzieci </a:t>
            </a:r>
            <a:r>
              <a:rPr lang="pl-PL" dirty="0"/>
              <a:t>(mężczyźni 13,3%, kobiety 6,7%), wieku (mężczyźni 10%,kobiety 3%), wagi (mężczyźni 6,7%, kobiety 6,7%), </a:t>
            </a:r>
            <a:endParaRPr lang="pl-PL" dirty="0" smtClean="0"/>
          </a:p>
          <a:p>
            <a:r>
              <a:rPr lang="pl-PL" dirty="0" smtClean="0">
                <a:solidFill>
                  <a:srgbClr val="FF0000"/>
                </a:solidFill>
              </a:rPr>
              <a:t>statusu </a:t>
            </a:r>
            <a:r>
              <a:rPr lang="pl-PL" dirty="0">
                <a:solidFill>
                  <a:srgbClr val="FF0000"/>
                </a:solidFill>
              </a:rPr>
              <a:t>społeczno-ekonomicznego, zawodu i wykształcenia </a:t>
            </a:r>
            <a:r>
              <a:rPr lang="pl-PL" dirty="0"/>
              <a:t>(mężczyźni 6,7%, kobiety 3,3%), zainteresowań (mężczyźni 10%, kobiety 0%).</a:t>
            </a:r>
          </a:p>
        </p:txBody>
      </p:sp>
    </p:spTree>
    <p:extLst>
      <p:ext uri="{BB962C8B-B14F-4D97-AF65-F5344CB8AC3E}">
        <p14:creationId xmlns:p14="http://schemas.microsoft.com/office/powerpoint/2010/main" xmlns="" val="11662282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marketingowepole.pl/wp-content/uploads/2014/07/maski.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6552" y="1"/>
            <a:ext cx="1055748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ytuł 1"/>
          <p:cNvSpPr>
            <a:spLocks noGrp="1"/>
          </p:cNvSpPr>
          <p:nvPr>
            <p:ph type="title"/>
          </p:nvPr>
        </p:nvSpPr>
        <p:spPr/>
        <p:txBody>
          <a:bodyPr>
            <a:normAutofit fontScale="90000"/>
          </a:bodyPr>
          <a:lstStyle/>
          <a:p>
            <a:pPr algn="ctr"/>
            <a:r>
              <a:rPr lang="pl-PL" dirty="0">
                <a:solidFill>
                  <a:schemeClr val="tx1"/>
                </a:solidFill>
              </a:rPr>
              <a:t>Tworzyli więc nową tożsamość</a:t>
            </a:r>
            <a:r>
              <a:rPr lang="pl-PL" dirty="0"/>
              <a:t/>
            </a:r>
            <a:br>
              <a:rPr lang="pl-PL" dirty="0"/>
            </a:br>
            <a:endParaRPr lang="pl-PL"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solidFill>
                  <a:schemeClr val="bg1"/>
                </a:solidFill>
              </a:rPr>
              <a:t>Ingracjacja</a:t>
            </a:r>
            <a:endParaRPr lang="pl-PL" dirty="0">
              <a:solidFill>
                <a:schemeClr val="bg1"/>
              </a:solidFill>
            </a:endParaRPr>
          </a:p>
        </p:txBody>
      </p:sp>
      <p:sp>
        <p:nvSpPr>
          <p:cNvPr id="3" name="Symbol zastępczy zawartości 2"/>
          <p:cNvSpPr>
            <a:spLocks noGrp="1"/>
          </p:cNvSpPr>
          <p:nvPr>
            <p:ph idx="1"/>
          </p:nvPr>
        </p:nvSpPr>
        <p:spPr>
          <a:xfrm>
            <a:off x="15078" y="2132856"/>
            <a:ext cx="5060978" cy="3154007"/>
          </a:xfrm>
        </p:spPr>
        <p:txBody>
          <a:bodyPr>
            <a:noAutofit/>
          </a:bodyPr>
          <a:lstStyle/>
          <a:p>
            <a:r>
              <a:rPr lang="pl-PL" sz="2400" dirty="0" smtClean="0"/>
              <a:t>Tworzeniu takiej tożsamości towarzyszy zjawisko określane w literaturze jako </a:t>
            </a:r>
            <a:r>
              <a:rPr lang="pl-PL" sz="2400" i="1" dirty="0" err="1" smtClean="0"/>
              <a:t>ingracjacja</a:t>
            </a:r>
            <a:r>
              <a:rPr lang="pl-PL" sz="2400" dirty="0" smtClean="0"/>
              <a:t> polega ona na przedstawianiu siebie jako osoby miłej i przyjemnej, co ma na celu zwiększenie własnej atrakcyjności w oczach partnerów interakcji. </a:t>
            </a:r>
          </a:p>
          <a:p>
            <a:endParaRPr lang="pl-PL" sz="2400" dirty="0"/>
          </a:p>
        </p:txBody>
      </p:sp>
      <p:sp>
        <p:nvSpPr>
          <p:cNvPr id="4" name="Prostokąt 3"/>
          <p:cNvSpPr/>
          <p:nvPr/>
        </p:nvSpPr>
        <p:spPr>
          <a:xfrm>
            <a:off x="357158" y="5877272"/>
            <a:ext cx="4574882" cy="523220"/>
          </a:xfrm>
          <a:prstGeom prst="rect">
            <a:avLst/>
          </a:prstGeom>
        </p:spPr>
        <p:txBody>
          <a:bodyPr wrap="square">
            <a:spAutoFit/>
          </a:bodyPr>
          <a:lstStyle/>
          <a:p>
            <a:r>
              <a:rPr lang="pl-PL" sz="1400" dirty="0" smtClean="0"/>
              <a:t>M. Rudy-Murza, </a:t>
            </a:r>
            <a:r>
              <a:rPr lang="pl-PL" sz="1400" i="1" dirty="0" smtClean="0"/>
              <a:t>Internetowe lustro autoprezentacji</a:t>
            </a:r>
            <a:r>
              <a:rPr lang="pl-PL" sz="1400" dirty="0" smtClean="0"/>
              <a:t>, Wydawnictwo Adam Marszałek, Toruń 2011.</a:t>
            </a:r>
            <a:endParaRPr lang="pl-PL" sz="1400" dirty="0"/>
          </a:p>
        </p:txBody>
      </p:sp>
      <p:pic>
        <p:nvPicPr>
          <p:cNvPr id="20482" name="Picture 2" descr="http://staraprasa.blox.pl/resource/cork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02693" y="1375606"/>
            <a:ext cx="4041308" cy="548239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bialystokonline.pl/gfx_artykuly/201401/7516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03848" y="2966999"/>
            <a:ext cx="6375377" cy="388843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ytuł 1"/>
          <p:cNvSpPr>
            <a:spLocks noGrp="1"/>
          </p:cNvSpPr>
          <p:nvPr>
            <p:ph type="title"/>
          </p:nvPr>
        </p:nvSpPr>
        <p:spPr/>
        <p:txBody>
          <a:bodyPr/>
          <a:lstStyle/>
          <a:p>
            <a:r>
              <a:rPr lang="pl-PL" dirty="0" smtClean="0">
                <a:solidFill>
                  <a:schemeClr val="bg1"/>
                </a:solidFill>
              </a:rPr>
              <a:t>Na portalach randkowych…</a:t>
            </a:r>
            <a:endParaRPr lang="pl-PL" dirty="0">
              <a:solidFill>
                <a:schemeClr val="bg1"/>
              </a:solidFill>
            </a:endParaRPr>
          </a:p>
        </p:txBody>
      </p:sp>
      <p:sp>
        <p:nvSpPr>
          <p:cNvPr id="3" name="Symbol zastępczy zawartości 2"/>
          <p:cNvSpPr>
            <a:spLocks noGrp="1"/>
          </p:cNvSpPr>
          <p:nvPr>
            <p:ph idx="1"/>
          </p:nvPr>
        </p:nvSpPr>
        <p:spPr>
          <a:xfrm>
            <a:off x="179512" y="1590525"/>
            <a:ext cx="4464496" cy="4903461"/>
          </a:xfrm>
        </p:spPr>
        <p:txBody>
          <a:bodyPr>
            <a:normAutofit/>
          </a:bodyPr>
          <a:lstStyle/>
          <a:p>
            <a:r>
              <a:rPr lang="pl-PL" sz="2400" dirty="0" smtClean="0"/>
              <a:t>Zazwyczaj </a:t>
            </a:r>
            <a:r>
              <a:rPr lang="pl-PL" sz="2400" dirty="0"/>
              <a:t>panowie </a:t>
            </a:r>
            <a:r>
              <a:rPr lang="pl-PL" sz="2400" dirty="0" smtClean="0"/>
              <a:t>zwracają uwagę na </a:t>
            </a:r>
            <a:r>
              <a:rPr lang="pl-PL" sz="2400" dirty="0" smtClean="0">
                <a:solidFill>
                  <a:srgbClr val="FF0000"/>
                </a:solidFill>
              </a:rPr>
              <a:t>cechy </a:t>
            </a:r>
            <a:r>
              <a:rPr lang="pl-PL" sz="2400" dirty="0">
                <a:solidFill>
                  <a:srgbClr val="FF0000"/>
                </a:solidFill>
              </a:rPr>
              <a:t>zewnętrzne </a:t>
            </a:r>
            <a:r>
              <a:rPr lang="pl-PL" sz="2400" dirty="0" smtClean="0"/>
              <a:t>kobiet, (np</a:t>
            </a:r>
            <a:r>
              <a:rPr lang="pl-PL" sz="2400" dirty="0"/>
              <a:t>. </a:t>
            </a:r>
            <a:r>
              <a:rPr lang="pl-PL" sz="2400" dirty="0" smtClean="0"/>
              <a:t>szczupła/puszysta </a:t>
            </a:r>
            <a:r>
              <a:rPr lang="pl-PL" sz="2400" dirty="0"/>
              <a:t>i </a:t>
            </a:r>
            <a:r>
              <a:rPr lang="pl-PL" sz="2400" dirty="0" smtClean="0"/>
              <a:t>wysoka/niska, blondynka/szatynka/brunetka)</a:t>
            </a:r>
          </a:p>
          <a:p>
            <a:r>
              <a:rPr lang="pl-PL" sz="2400" dirty="0" smtClean="0"/>
              <a:t>Kobiety bardziej koncentrują się na </a:t>
            </a:r>
            <a:r>
              <a:rPr lang="pl-PL" sz="2400" dirty="0" smtClean="0">
                <a:solidFill>
                  <a:srgbClr val="FF0000"/>
                </a:solidFill>
              </a:rPr>
              <a:t>charakterze </a:t>
            </a:r>
            <a:r>
              <a:rPr lang="pl-PL" sz="2400" dirty="0">
                <a:solidFill>
                  <a:srgbClr val="FF0000"/>
                </a:solidFill>
              </a:rPr>
              <a:t>mężczyzny </a:t>
            </a:r>
            <a:r>
              <a:rPr lang="pl-PL" sz="2400" dirty="0" smtClean="0"/>
              <a:t>(w anonsach wymieniają cechy takie jak: inteligencja, poczucie humoru, opiekuńczość).</a:t>
            </a:r>
          </a:p>
        </p:txBody>
      </p:sp>
      <p:sp>
        <p:nvSpPr>
          <p:cNvPr id="4" name="Prostokąt 3"/>
          <p:cNvSpPr/>
          <p:nvPr/>
        </p:nvSpPr>
        <p:spPr>
          <a:xfrm>
            <a:off x="2339752" y="6481705"/>
            <a:ext cx="2039469" cy="369332"/>
          </a:xfrm>
          <a:prstGeom prst="rect">
            <a:avLst/>
          </a:prstGeom>
        </p:spPr>
        <p:txBody>
          <a:bodyPr wrap="none">
            <a:spAutoFit/>
          </a:bodyPr>
          <a:lstStyle/>
          <a:p>
            <a:r>
              <a:rPr lang="pl-PL" dirty="0" smtClean="0"/>
              <a:t>Za: Piotr </a:t>
            </a:r>
            <a:r>
              <a:rPr lang="pl-PL" dirty="0"/>
              <a:t>Zubrzycki.</a:t>
            </a:r>
          </a:p>
        </p:txBody>
      </p:sp>
    </p:spTree>
    <p:extLst>
      <p:ext uri="{BB962C8B-B14F-4D97-AF65-F5344CB8AC3E}">
        <p14:creationId xmlns:p14="http://schemas.microsoft.com/office/powerpoint/2010/main" xmlns="" val="18950316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solidFill>
                  <a:schemeClr val="bg1"/>
                </a:solidFill>
              </a:rPr>
              <a:t>Ingracjacja</a:t>
            </a:r>
            <a:endParaRPr lang="pl-PL" dirty="0">
              <a:solidFill>
                <a:schemeClr val="bg1"/>
              </a:solidFill>
            </a:endParaRPr>
          </a:p>
        </p:txBody>
      </p:sp>
      <p:sp>
        <p:nvSpPr>
          <p:cNvPr id="3" name="Symbol zastępczy zawartości 2"/>
          <p:cNvSpPr>
            <a:spLocks noGrp="1"/>
          </p:cNvSpPr>
          <p:nvPr>
            <p:ph idx="1"/>
          </p:nvPr>
        </p:nvSpPr>
        <p:spPr>
          <a:xfrm>
            <a:off x="107504" y="1490579"/>
            <a:ext cx="8856984" cy="2082437"/>
          </a:xfrm>
        </p:spPr>
        <p:txBody>
          <a:bodyPr>
            <a:normAutofit/>
          </a:bodyPr>
          <a:lstStyle/>
          <a:p>
            <a:r>
              <a:rPr lang="pl-PL" sz="2400" dirty="0" smtClean="0"/>
              <a:t>Zjawisko to jest znane i przedstawione w literaturze m.in. przez następujących autorów: </a:t>
            </a:r>
            <a:r>
              <a:rPr lang="pl-PL" sz="2400" dirty="0" err="1" smtClean="0"/>
              <a:t>E.E.Jones</a:t>
            </a:r>
            <a:r>
              <a:rPr lang="pl-PL" sz="2400" dirty="0" smtClean="0"/>
              <a:t>, </a:t>
            </a:r>
            <a:r>
              <a:rPr lang="pl-PL" sz="2400" dirty="0" err="1" smtClean="0"/>
              <a:t>T.S.Pittman</a:t>
            </a:r>
            <a:r>
              <a:rPr lang="pl-PL" sz="2400" dirty="0" smtClean="0"/>
              <a:t>, </a:t>
            </a:r>
            <a:r>
              <a:rPr lang="pl-PL" sz="2400" dirty="0" err="1" smtClean="0"/>
              <a:t>K.A.Bohra</a:t>
            </a:r>
            <a:r>
              <a:rPr lang="pl-PL" sz="2400" dirty="0" smtClean="0"/>
              <a:t>, </a:t>
            </a:r>
            <a:r>
              <a:rPr lang="pl-PL" sz="2400" dirty="0" err="1" smtClean="0"/>
              <a:t>J.Pandey</a:t>
            </a:r>
            <a:r>
              <a:rPr lang="pl-PL" sz="2400" dirty="0" smtClean="0"/>
              <a:t>, </a:t>
            </a:r>
            <a:r>
              <a:rPr lang="pl-PL" sz="2400" dirty="0" err="1" smtClean="0"/>
              <a:t>D.K.Godfrey</a:t>
            </a:r>
            <a:r>
              <a:rPr lang="pl-PL" sz="2400" dirty="0" smtClean="0"/>
              <a:t>, </a:t>
            </a:r>
            <a:r>
              <a:rPr lang="pl-PL" sz="2400" dirty="0" err="1" smtClean="0"/>
              <a:t>Ch.G.Lord</a:t>
            </a:r>
            <a:r>
              <a:rPr lang="pl-PL" sz="2400" dirty="0" smtClean="0"/>
              <a:t>, R. A. Gordon, </a:t>
            </a:r>
            <a:r>
              <a:rPr lang="pl-PL" sz="2400" dirty="0" err="1" smtClean="0"/>
              <a:t>C.D.Cooper</a:t>
            </a:r>
            <a:r>
              <a:rPr lang="pl-PL" sz="2400" dirty="0" smtClean="0"/>
              <a:t>, </a:t>
            </a:r>
            <a:r>
              <a:rPr lang="pl-PL" sz="2400" dirty="0" err="1" smtClean="0"/>
              <a:t>K.Proost</a:t>
            </a:r>
            <a:r>
              <a:rPr lang="pl-PL" sz="2400" dirty="0" smtClean="0"/>
              <a:t>, </a:t>
            </a:r>
            <a:r>
              <a:rPr lang="pl-PL" sz="2400" dirty="0" err="1" smtClean="0"/>
              <a:t>B.Schreurs</a:t>
            </a:r>
            <a:r>
              <a:rPr lang="pl-PL" sz="2400" dirty="0" smtClean="0"/>
              <a:t>, </a:t>
            </a:r>
            <a:r>
              <a:rPr lang="pl-PL" sz="2400" dirty="0" err="1" smtClean="0"/>
              <a:t>K.Witte</a:t>
            </a:r>
            <a:r>
              <a:rPr lang="pl-PL" sz="2400" dirty="0" smtClean="0"/>
              <a:t>, </a:t>
            </a:r>
            <a:r>
              <a:rPr lang="pl-PL" sz="2400" dirty="0" err="1" smtClean="0"/>
              <a:t>E.Derous</a:t>
            </a:r>
            <a:r>
              <a:rPr lang="pl-PL" sz="2400" dirty="0" smtClean="0"/>
              <a:t>, </a:t>
            </a:r>
            <a:r>
              <a:rPr lang="pl-PL" sz="2400" dirty="0" err="1" smtClean="0"/>
              <a:t>M.Leary</a:t>
            </a:r>
            <a:r>
              <a:rPr lang="pl-PL" sz="2400" dirty="0" smtClean="0"/>
              <a:t>, M. Lis-Turlejska, </a:t>
            </a:r>
            <a:r>
              <a:rPr lang="pl-PL" sz="2400" dirty="0" err="1" smtClean="0"/>
              <a:t>E.Chlewiński</a:t>
            </a:r>
            <a:r>
              <a:rPr lang="pl-PL" sz="2400" dirty="0" smtClean="0"/>
              <a:t>. </a:t>
            </a:r>
            <a:endParaRPr lang="pl-PL" sz="2400" dirty="0"/>
          </a:p>
        </p:txBody>
      </p:sp>
      <p:sp>
        <p:nvSpPr>
          <p:cNvPr id="4" name="Prostokąt 3"/>
          <p:cNvSpPr/>
          <p:nvPr/>
        </p:nvSpPr>
        <p:spPr>
          <a:xfrm>
            <a:off x="0" y="3429000"/>
            <a:ext cx="9144000" cy="3323987"/>
          </a:xfrm>
          <a:prstGeom prst="rect">
            <a:avLst/>
          </a:prstGeom>
        </p:spPr>
        <p:txBody>
          <a:bodyPr wrap="square">
            <a:spAutoFit/>
          </a:bodyPr>
          <a:lstStyle/>
          <a:p>
            <a:r>
              <a:rPr lang="en-US" sz="1400" dirty="0" smtClean="0"/>
              <a:t>E.E. Jones, </a:t>
            </a:r>
            <a:r>
              <a:rPr lang="en-US" sz="1400" i="1" dirty="0" smtClean="0"/>
              <a:t>Ingratiation: a social psychological analysis</a:t>
            </a:r>
            <a:r>
              <a:rPr lang="en-US" sz="1400" dirty="0" smtClean="0"/>
              <a:t>. Appleton-Century-Crofts, New York 1964.</a:t>
            </a:r>
            <a:endParaRPr lang="pl-PL" sz="1400" dirty="0" smtClean="0"/>
          </a:p>
          <a:p>
            <a:r>
              <a:rPr lang="en-US" sz="1400" dirty="0" smtClean="0"/>
              <a:t>E.E. Jones, T. S. Pittman, </a:t>
            </a:r>
            <a:r>
              <a:rPr lang="en-US" sz="1400" i="1" dirty="0" smtClean="0"/>
              <a:t>Toward a general theory of strategic self-presentation</a:t>
            </a:r>
            <a:r>
              <a:rPr lang="en-US" sz="1400" dirty="0" smtClean="0"/>
              <a:t>, Hillsdale, </a:t>
            </a:r>
            <a:r>
              <a:rPr lang="en-US" sz="1400" dirty="0" err="1" smtClean="0"/>
              <a:t>Erlbaumge</a:t>
            </a:r>
            <a:r>
              <a:rPr lang="en-US" sz="1400" dirty="0" smtClean="0"/>
              <a:t>, New </a:t>
            </a:r>
            <a:r>
              <a:rPr lang="en-US" sz="1400" dirty="0" err="1" smtClean="0"/>
              <a:t>Jork</a:t>
            </a:r>
            <a:r>
              <a:rPr lang="en-US" sz="1400" dirty="0" smtClean="0"/>
              <a:t> 1982.</a:t>
            </a:r>
            <a:endParaRPr lang="pl-PL" sz="1400" dirty="0" smtClean="0"/>
          </a:p>
          <a:p>
            <a:r>
              <a:rPr lang="en-US" sz="1400" dirty="0" smtClean="0"/>
              <a:t>K.A. </a:t>
            </a:r>
            <a:r>
              <a:rPr lang="en-US" sz="1400" dirty="0" err="1" smtClean="0"/>
              <a:t>Bohra</a:t>
            </a:r>
            <a:r>
              <a:rPr lang="en-US" sz="1400" dirty="0" smtClean="0"/>
              <a:t>, J. </a:t>
            </a:r>
            <a:r>
              <a:rPr lang="en-US" sz="1400" dirty="0" err="1" smtClean="0"/>
              <a:t>Pandey</a:t>
            </a:r>
            <a:r>
              <a:rPr lang="en-US" sz="1400" dirty="0" smtClean="0"/>
              <a:t>,  </a:t>
            </a:r>
            <a:r>
              <a:rPr lang="en-US" sz="1400" i="1" dirty="0" smtClean="0"/>
              <a:t>Ingratiation toward strangers, friends, and bosses</a:t>
            </a:r>
            <a:r>
              <a:rPr lang="en-US" sz="1400" dirty="0" smtClean="0"/>
              <a:t>. “The Journal of Social Psychology” 122/ 1984, s.217–222.</a:t>
            </a:r>
            <a:endParaRPr lang="pl-PL" sz="1400" dirty="0" smtClean="0"/>
          </a:p>
          <a:p>
            <a:r>
              <a:rPr lang="en-US" sz="1400" dirty="0" smtClean="0"/>
              <a:t>D.K. Godfrey, E.E. Jones, Ch. </a:t>
            </a:r>
            <a:r>
              <a:rPr lang="en-US" sz="1400" dirty="0" err="1" smtClean="0"/>
              <a:t>G.Lord</a:t>
            </a:r>
            <a:r>
              <a:rPr lang="en-US" sz="1400" dirty="0" smtClean="0"/>
              <a:t>,  </a:t>
            </a:r>
            <a:r>
              <a:rPr lang="en-US" sz="1400" i="1" dirty="0" smtClean="0"/>
              <a:t>Self-Promotion is not Ingratiating</a:t>
            </a:r>
            <a:r>
              <a:rPr lang="en-US" sz="1400" dirty="0" smtClean="0"/>
              <a:t>. “Journal of Personality and Social Psychology”50 (1)/1986, s.106–115. </a:t>
            </a:r>
            <a:endParaRPr lang="pl-PL" sz="1400" dirty="0" smtClean="0"/>
          </a:p>
          <a:p>
            <a:r>
              <a:rPr lang="en-US" sz="1400" dirty="0" smtClean="0"/>
              <a:t>R. A. Gordon</a:t>
            </a:r>
            <a:r>
              <a:rPr lang="en-US" sz="1400" i="1" dirty="0" smtClean="0"/>
              <a:t>, Impact of ingratiation on judgments and evaluations: A meta-analytic investigation</a:t>
            </a:r>
            <a:r>
              <a:rPr lang="en-US" sz="1400" dirty="0" smtClean="0"/>
              <a:t>. “Journal of Personality and Social Psychology” 1(71)/1996, s.54–70.</a:t>
            </a:r>
            <a:endParaRPr lang="pl-PL" sz="1400" dirty="0" smtClean="0"/>
          </a:p>
          <a:p>
            <a:r>
              <a:rPr lang="en-US" sz="1400" dirty="0" smtClean="0"/>
              <a:t>K. </a:t>
            </a:r>
            <a:r>
              <a:rPr lang="en-US" sz="1400" dirty="0" err="1" smtClean="0"/>
              <a:t>Proost</a:t>
            </a:r>
            <a:r>
              <a:rPr lang="en-US" sz="1400" dirty="0" smtClean="0"/>
              <a:t>, B. </a:t>
            </a:r>
            <a:r>
              <a:rPr lang="en-US" sz="1400" dirty="0" err="1" smtClean="0"/>
              <a:t>Schreurs</a:t>
            </a:r>
            <a:r>
              <a:rPr lang="en-US" sz="1400" dirty="0" smtClean="0"/>
              <a:t>, K. De Witte, </a:t>
            </a:r>
            <a:r>
              <a:rPr lang="en-US" sz="1400" dirty="0" err="1" smtClean="0"/>
              <a:t>E.Derous</a:t>
            </a:r>
            <a:r>
              <a:rPr lang="en-US" sz="1400" dirty="0" smtClean="0"/>
              <a:t>, </a:t>
            </a:r>
            <a:r>
              <a:rPr lang="en-US" sz="1400" i="1" dirty="0" smtClean="0"/>
              <a:t>Ingratiation and Self-Promotion in the Selection Interview: The Effects of Using Single Tactics or a Combination of Tactics on Interviewer </a:t>
            </a:r>
            <a:r>
              <a:rPr lang="en-US" sz="1400" i="1" dirty="0" err="1" smtClean="0"/>
              <a:t>Judgements</a:t>
            </a:r>
            <a:r>
              <a:rPr lang="en-US" sz="1400" dirty="0" smtClean="0"/>
              <a:t>. </a:t>
            </a:r>
            <a:r>
              <a:rPr lang="pl-PL" sz="1400" dirty="0" smtClean="0"/>
              <a:t>“</a:t>
            </a:r>
            <a:r>
              <a:rPr lang="pl-PL" sz="1400" dirty="0" err="1" smtClean="0"/>
              <a:t>Journal</a:t>
            </a:r>
            <a:r>
              <a:rPr lang="pl-PL" sz="1400" dirty="0" smtClean="0"/>
              <a:t> of Applied </a:t>
            </a:r>
            <a:r>
              <a:rPr lang="pl-PL" sz="1400" dirty="0" err="1" smtClean="0"/>
              <a:t>Social</a:t>
            </a:r>
            <a:r>
              <a:rPr lang="pl-PL" sz="1400" dirty="0" smtClean="0"/>
              <a:t> </a:t>
            </a:r>
            <a:r>
              <a:rPr lang="pl-PL" sz="1400" dirty="0" err="1" smtClean="0"/>
              <a:t>Psychology</a:t>
            </a:r>
            <a:r>
              <a:rPr lang="pl-PL" sz="1400" dirty="0" smtClean="0"/>
              <a:t>” 40 (9)/2010, s. 2155–2169.</a:t>
            </a:r>
          </a:p>
          <a:p>
            <a:r>
              <a:rPr lang="pl-PL" sz="1400" dirty="0" smtClean="0"/>
              <a:t>M. </a:t>
            </a:r>
            <a:r>
              <a:rPr lang="pl-PL" sz="1400" dirty="0" err="1" smtClean="0"/>
              <a:t>Leary</a:t>
            </a:r>
            <a:r>
              <a:rPr lang="pl-PL" sz="1400" dirty="0" smtClean="0"/>
              <a:t>, </a:t>
            </a:r>
            <a:r>
              <a:rPr lang="pl-PL" sz="1400" i="1" dirty="0" smtClean="0"/>
              <a:t>Wywieranie wrażenia na innych. O sztuce autoprezentacji</a:t>
            </a:r>
            <a:r>
              <a:rPr lang="pl-PL" sz="1400" dirty="0" smtClean="0"/>
              <a:t>, Gdańskie Wydawnictwo Psychologiczne, Gdańsk 2002.</a:t>
            </a:r>
          </a:p>
          <a:p>
            <a:r>
              <a:rPr lang="pl-PL" sz="1400" dirty="0" smtClean="0"/>
              <a:t>M. Lis-Turlejska, </a:t>
            </a:r>
            <a:r>
              <a:rPr lang="pl-PL" sz="1400" i="1" dirty="0" err="1" smtClean="0"/>
              <a:t>Ingracjacja</a:t>
            </a:r>
            <a:r>
              <a:rPr lang="pl-PL" sz="1400" i="1" dirty="0" smtClean="0"/>
              <a:t>, czyli manipulowanie innymi ludźmi za pomocą zwiększania własnej atrakcyjności</a:t>
            </a:r>
            <a:r>
              <a:rPr lang="pl-PL" sz="1400" dirty="0" smtClean="0"/>
              <a:t>, [w:] </a:t>
            </a:r>
            <a:r>
              <a:rPr lang="pl-PL" sz="1400" i="1" dirty="0" smtClean="0"/>
              <a:t>Osobowość a społeczne zachowanie się ludzi</a:t>
            </a:r>
            <a:r>
              <a:rPr lang="pl-PL" sz="1400" dirty="0" smtClean="0"/>
              <a:t> , J. Reykowski (red.), Książka i Wiedza, Warszawa 1980.</a:t>
            </a:r>
          </a:p>
          <a:p>
            <a:r>
              <a:rPr lang="pl-PL" sz="1400" dirty="0" smtClean="0"/>
              <a:t>Z. </a:t>
            </a:r>
            <a:r>
              <a:rPr lang="pl-PL" sz="1400" dirty="0" err="1" smtClean="0"/>
              <a:t>Chlewiński</a:t>
            </a:r>
            <a:r>
              <a:rPr lang="pl-PL" sz="1400" dirty="0" smtClean="0"/>
              <a:t>, </a:t>
            </a:r>
            <a:r>
              <a:rPr lang="pl-PL" sz="1400" i="1" dirty="0" err="1" smtClean="0"/>
              <a:t>Ingracjacja</a:t>
            </a:r>
            <a:r>
              <a:rPr lang="pl-PL" sz="1400" i="1" dirty="0" smtClean="0"/>
              <a:t> czyli „dobrowolny przymus</a:t>
            </a:r>
            <a:r>
              <a:rPr lang="pl-PL" sz="1400" dirty="0" smtClean="0"/>
              <a:t>”. „ETHOS” 18/19/1992,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Strategie </a:t>
            </a:r>
            <a:r>
              <a:rPr lang="pl-PL" dirty="0" err="1" smtClean="0">
                <a:solidFill>
                  <a:schemeClr val="bg1"/>
                </a:solidFill>
              </a:rPr>
              <a:t>ingracjacji</a:t>
            </a:r>
            <a:endParaRPr lang="pl-PL" dirty="0">
              <a:solidFill>
                <a:schemeClr val="bg1"/>
              </a:solidFill>
            </a:endParaRPr>
          </a:p>
        </p:txBody>
      </p:sp>
      <p:sp>
        <p:nvSpPr>
          <p:cNvPr id="3" name="Symbol zastępczy zawartości 2"/>
          <p:cNvSpPr>
            <a:spLocks noGrp="1"/>
          </p:cNvSpPr>
          <p:nvPr>
            <p:ph idx="1"/>
          </p:nvPr>
        </p:nvSpPr>
        <p:spPr>
          <a:xfrm>
            <a:off x="457200" y="1775191"/>
            <a:ext cx="8229600" cy="3237985"/>
          </a:xfrm>
        </p:spPr>
        <p:txBody>
          <a:bodyPr>
            <a:normAutofit/>
          </a:bodyPr>
          <a:lstStyle/>
          <a:p>
            <a:r>
              <a:rPr lang="pl-PL" sz="2400" dirty="0" smtClean="0"/>
              <a:t>Wyróżnia się następujące </a:t>
            </a:r>
            <a:r>
              <a:rPr lang="pl-PL" sz="2400" dirty="0" smtClean="0">
                <a:solidFill>
                  <a:srgbClr val="FF0000"/>
                </a:solidFill>
              </a:rPr>
              <a:t>strategie </a:t>
            </a:r>
            <a:r>
              <a:rPr lang="pl-PL" sz="2400" dirty="0" err="1" smtClean="0">
                <a:solidFill>
                  <a:srgbClr val="FF0000"/>
                </a:solidFill>
              </a:rPr>
              <a:t>ingracjacji</a:t>
            </a:r>
            <a:r>
              <a:rPr lang="pl-PL" sz="2400" dirty="0" smtClean="0"/>
              <a:t>: </a:t>
            </a:r>
          </a:p>
          <a:p>
            <a:r>
              <a:rPr lang="pl-PL" sz="2400" dirty="0" smtClean="0"/>
              <a:t>tworzenie podobieństwa, </a:t>
            </a:r>
          </a:p>
          <a:p>
            <a:r>
              <a:rPr lang="pl-PL" sz="2400" dirty="0" smtClean="0"/>
              <a:t>wyrażanie sympatii wobec innych, </a:t>
            </a:r>
          </a:p>
          <a:p>
            <a:r>
              <a:rPr lang="pl-PL" sz="2400" dirty="0" smtClean="0"/>
              <a:t>zwiększenie własnej atrakcyjności fizycznej, </a:t>
            </a:r>
          </a:p>
          <a:p>
            <a:r>
              <a:rPr lang="pl-PL" sz="2400" dirty="0" smtClean="0"/>
              <a:t>udawania skromności, </a:t>
            </a:r>
          </a:p>
          <a:p>
            <a:r>
              <a:rPr lang="pl-PL" sz="2400" dirty="0" smtClean="0"/>
              <a:t>konformizm. </a:t>
            </a:r>
          </a:p>
          <a:p>
            <a:endParaRPr lang="pl-PL" sz="2400" dirty="0"/>
          </a:p>
        </p:txBody>
      </p:sp>
      <p:sp>
        <p:nvSpPr>
          <p:cNvPr id="4" name="Prostokąt 3"/>
          <p:cNvSpPr/>
          <p:nvPr/>
        </p:nvSpPr>
        <p:spPr>
          <a:xfrm>
            <a:off x="428596" y="6000768"/>
            <a:ext cx="8215370" cy="307777"/>
          </a:xfrm>
          <a:prstGeom prst="rect">
            <a:avLst/>
          </a:prstGeom>
        </p:spPr>
        <p:txBody>
          <a:bodyPr wrap="square">
            <a:spAutoFit/>
          </a:bodyPr>
          <a:lstStyle/>
          <a:p>
            <a:r>
              <a:rPr lang="pl-PL" sz="1400" dirty="0" smtClean="0"/>
              <a:t>M. Rudy-Murza, </a:t>
            </a:r>
            <a:r>
              <a:rPr lang="pl-PL" sz="1400" i="1" dirty="0" smtClean="0"/>
              <a:t>Internetowe lustro autoprezentacji</a:t>
            </a:r>
            <a:r>
              <a:rPr lang="pl-PL" sz="1400" dirty="0" smtClean="0"/>
              <a:t>, Wydawnictwo Adam Marszałek, Toruń 2011, s.64.</a:t>
            </a:r>
            <a:endParaRPr lang="pl-PL" sz="1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Badania</a:t>
            </a:r>
            <a:endParaRPr lang="pl-PL" dirty="0">
              <a:solidFill>
                <a:schemeClr val="bg1"/>
              </a:solidFill>
            </a:endParaRPr>
          </a:p>
        </p:txBody>
      </p:sp>
      <p:sp>
        <p:nvSpPr>
          <p:cNvPr id="3" name="Symbol zastępczy zawartości 2"/>
          <p:cNvSpPr>
            <a:spLocks noGrp="1"/>
          </p:cNvSpPr>
          <p:nvPr>
            <p:ph idx="1"/>
          </p:nvPr>
        </p:nvSpPr>
        <p:spPr>
          <a:xfrm>
            <a:off x="457200" y="1775191"/>
            <a:ext cx="3826768" cy="3939825"/>
          </a:xfrm>
        </p:spPr>
        <p:txBody>
          <a:bodyPr>
            <a:normAutofit fontScale="92500"/>
          </a:bodyPr>
          <a:lstStyle/>
          <a:p>
            <a:r>
              <a:rPr lang="pl-PL" sz="2400" dirty="0" smtClean="0"/>
              <a:t>Wyniki badań realizowanych przez Monikę Rudy-Murza prowadzonych na grupie studentów pozwalają na dokonanie </a:t>
            </a:r>
            <a:r>
              <a:rPr lang="pl-PL" sz="2400" b="1" dirty="0" smtClean="0"/>
              <a:t>charakterystyki zachowań </a:t>
            </a:r>
            <a:r>
              <a:rPr lang="pl-PL" sz="2400" b="1" dirty="0" err="1" smtClean="0"/>
              <a:t>ingracjacyjnych</a:t>
            </a:r>
            <a:r>
              <a:rPr lang="pl-PL" sz="2400" b="1" dirty="0" smtClean="0"/>
              <a:t> </a:t>
            </a:r>
            <a:r>
              <a:rPr lang="pl-PL" sz="2400" dirty="0" smtClean="0"/>
              <a:t>występujących wśród użytkowników portali </a:t>
            </a:r>
            <a:r>
              <a:rPr lang="pl-PL" sz="2400" dirty="0" err="1" smtClean="0"/>
              <a:t>społecznościowych</a:t>
            </a:r>
            <a:r>
              <a:rPr lang="pl-PL" sz="2400" dirty="0" smtClean="0"/>
              <a:t>. </a:t>
            </a:r>
            <a:endParaRPr lang="pl-PL" sz="2400" dirty="0"/>
          </a:p>
        </p:txBody>
      </p:sp>
      <p:sp>
        <p:nvSpPr>
          <p:cNvPr id="4" name="Prostokąt 3"/>
          <p:cNvSpPr/>
          <p:nvPr/>
        </p:nvSpPr>
        <p:spPr>
          <a:xfrm>
            <a:off x="500034" y="6550223"/>
            <a:ext cx="8286808" cy="307777"/>
          </a:xfrm>
          <a:prstGeom prst="rect">
            <a:avLst/>
          </a:prstGeom>
        </p:spPr>
        <p:txBody>
          <a:bodyPr wrap="square">
            <a:spAutoFit/>
          </a:bodyPr>
          <a:lstStyle/>
          <a:p>
            <a:r>
              <a:rPr lang="pl-PL" sz="1400" dirty="0" smtClean="0"/>
              <a:t>M. Rudy-Murza, </a:t>
            </a:r>
            <a:r>
              <a:rPr lang="pl-PL" sz="1400" i="1" dirty="0" smtClean="0"/>
              <a:t>Internetowe lustro autoprezentacji</a:t>
            </a:r>
            <a:r>
              <a:rPr lang="pl-PL" sz="1400" dirty="0" smtClean="0"/>
              <a:t>, Wydawnictwo Adam Marszałek, Toruń 2011, s.128.</a:t>
            </a:r>
            <a:endParaRPr lang="pl-PL" sz="1400" dirty="0"/>
          </a:p>
        </p:txBody>
      </p:sp>
      <p:pic>
        <p:nvPicPr>
          <p:cNvPr id="24578" name="Picture 2" descr="http://www.gandalf.com.pl/o/internetowe-lustro-autoprezentacji,big,31047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20072" y="1628800"/>
            <a:ext cx="3240360" cy="463076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Jak opisują siebie studenci?</a:t>
            </a:r>
            <a:endParaRPr lang="pl-PL" dirty="0">
              <a:solidFill>
                <a:schemeClr val="bg1"/>
              </a:solidFill>
            </a:endParaRPr>
          </a:p>
        </p:txBody>
      </p:sp>
      <p:sp>
        <p:nvSpPr>
          <p:cNvPr id="3" name="Symbol zastępczy zawartości 2"/>
          <p:cNvSpPr>
            <a:spLocks noGrp="1"/>
          </p:cNvSpPr>
          <p:nvPr>
            <p:ph idx="1"/>
          </p:nvPr>
        </p:nvSpPr>
        <p:spPr>
          <a:xfrm>
            <a:off x="357158" y="1500174"/>
            <a:ext cx="8229600" cy="4625609"/>
          </a:xfrm>
        </p:spPr>
        <p:txBody>
          <a:bodyPr>
            <a:normAutofit/>
          </a:bodyPr>
          <a:lstStyle/>
          <a:p>
            <a:r>
              <a:rPr lang="pl-PL" sz="2400" dirty="0" smtClean="0"/>
              <a:t>Opisując siebie studenci używają takich określeń jak: wesoły (76% ), radosny (72%), przyjazny (64%), miły (63%), inteligentny (61%), życzliwy (60%), dowcipny (56%), uczuciowy (54%), o szerokich zainteresowaniach (53%), serdeczny (51%), otwarty (49%), szczery (48%), towarzyski (47%), wrażliwy (46%), uczciwy (45%), pełen humoru (45%), pomysłowy (45%), dba o siebie (43%), troskliwy (42%), spokojny (42%). </a:t>
            </a:r>
          </a:p>
          <a:p>
            <a:pPr marL="118872" indent="0">
              <a:buNone/>
            </a:pPr>
            <a:endParaRPr lang="pl-PL" sz="2400" dirty="0"/>
          </a:p>
        </p:txBody>
      </p:sp>
      <p:sp>
        <p:nvSpPr>
          <p:cNvPr id="4" name="Prostokąt 3"/>
          <p:cNvSpPr/>
          <p:nvPr/>
        </p:nvSpPr>
        <p:spPr>
          <a:xfrm>
            <a:off x="428596" y="6000768"/>
            <a:ext cx="8215370" cy="307777"/>
          </a:xfrm>
          <a:prstGeom prst="rect">
            <a:avLst/>
          </a:prstGeom>
        </p:spPr>
        <p:txBody>
          <a:bodyPr wrap="square">
            <a:spAutoFit/>
          </a:bodyPr>
          <a:lstStyle/>
          <a:p>
            <a:r>
              <a:rPr lang="pl-PL" sz="1400" dirty="0" smtClean="0"/>
              <a:t>M. Rudy-Murza, </a:t>
            </a:r>
            <a:r>
              <a:rPr lang="pl-PL" sz="1400" i="1" dirty="0" smtClean="0"/>
              <a:t>Internetowe lustro autoprezentacji</a:t>
            </a:r>
            <a:r>
              <a:rPr lang="pl-PL" sz="1400" dirty="0" smtClean="0"/>
              <a:t>, Wydawnictwo Adam Marszałek, Toruń 2011, s.64.</a:t>
            </a:r>
            <a:endParaRPr lang="pl-PL" sz="1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Gra War of </a:t>
            </a:r>
            <a:r>
              <a:rPr lang="pl-PL" dirty="0" err="1" smtClean="0">
                <a:solidFill>
                  <a:schemeClr val="bg1"/>
                </a:solidFill>
              </a:rPr>
              <a:t>Warcraft</a:t>
            </a:r>
            <a:endParaRPr lang="pl-PL" dirty="0">
              <a:solidFill>
                <a:schemeClr val="bg1"/>
              </a:solidFill>
            </a:endParaRPr>
          </a:p>
        </p:txBody>
      </p:sp>
      <p:sp>
        <p:nvSpPr>
          <p:cNvPr id="3" name="Symbol zastępczy zawartości 2"/>
          <p:cNvSpPr>
            <a:spLocks noGrp="1"/>
          </p:cNvSpPr>
          <p:nvPr>
            <p:ph idx="1"/>
          </p:nvPr>
        </p:nvSpPr>
        <p:spPr>
          <a:xfrm>
            <a:off x="0" y="1714488"/>
            <a:ext cx="3357554" cy="4625609"/>
          </a:xfrm>
        </p:spPr>
        <p:txBody>
          <a:bodyPr>
            <a:normAutofit lnSpcReduction="10000"/>
          </a:bodyPr>
          <a:lstStyle/>
          <a:p>
            <a:r>
              <a:rPr lang="pl-PL" sz="2400" dirty="0" smtClean="0"/>
              <a:t>Gra </a:t>
            </a:r>
            <a:r>
              <a:rPr lang="pl-PL" sz="2400" i="1" dirty="0" smtClean="0"/>
              <a:t>War of </a:t>
            </a:r>
            <a:r>
              <a:rPr lang="pl-PL" sz="2400" i="1" dirty="0" err="1" smtClean="0"/>
              <a:t>Warcraft</a:t>
            </a:r>
            <a:r>
              <a:rPr lang="pl-PL" sz="2400" dirty="0" smtClean="0"/>
              <a:t> gromadzi 8,5 mln graczy. </a:t>
            </a:r>
          </a:p>
          <a:p>
            <a:r>
              <a:rPr lang="pl-PL" sz="2400" dirty="0" smtClean="0"/>
              <a:t>Uczestnictwo w portalach </a:t>
            </a:r>
            <a:r>
              <a:rPr lang="pl-PL" sz="2400" dirty="0" err="1" smtClean="0"/>
              <a:t>społecznościowych</a:t>
            </a:r>
            <a:r>
              <a:rPr lang="pl-PL" sz="2400" dirty="0" smtClean="0"/>
              <a:t> oraz grach sieciowych wymaga utworzenia własnego „konta”, co wiąże się z autoprezentacją i udostępnieniem swoich danych. </a:t>
            </a:r>
          </a:p>
          <a:p>
            <a:endParaRPr lang="pl-PL" sz="2400" dirty="0"/>
          </a:p>
        </p:txBody>
      </p:sp>
      <p:sp>
        <p:nvSpPr>
          <p:cNvPr id="4" name="Prostokąt 3"/>
          <p:cNvSpPr/>
          <p:nvPr/>
        </p:nvSpPr>
        <p:spPr>
          <a:xfrm>
            <a:off x="4357686" y="6215082"/>
            <a:ext cx="4435894" cy="646331"/>
          </a:xfrm>
          <a:prstGeom prst="rect">
            <a:avLst/>
          </a:prstGeom>
        </p:spPr>
        <p:txBody>
          <a:bodyPr wrap="none">
            <a:spAutoFit/>
          </a:bodyPr>
          <a:lstStyle/>
          <a:p>
            <a:r>
              <a:rPr lang="pl-PL" dirty="0" smtClean="0">
                <a:hlinkClick r:id="rId2"/>
              </a:rPr>
              <a:t>http://www.gry-online.pl/S013.asp?ID=82825</a:t>
            </a:r>
            <a:endParaRPr lang="pl-PL" dirty="0" smtClean="0"/>
          </a:p>
          <a:p>
            <a:endParaRPr lang="pl-PL" dirty="0"/>
          </a:p>
        </p:txBody>
      </p:sp>
      <p:pic>
        <p:nvPicPr>
          <p:cNvPr id="38914" name="Picture 2" descr="http://screenshot.it.sftcdn.net/it/scrn/57000/57291/world-of-warcraft-15.jpg"/>
          <p:cNvPicPr>
            <a:picLocks noChangeAspect="1" noChangeArrowheads="1"/>
          </p:cNvPicPr>
          <p:nvPr/>
        </p:nvPicPr>
        <p:blipFill>
          <a:blip r:embed="rId3"/>
          <a:srcRect/>
          <a:stretch>
            <a:fillRect/>
          </a:stretch>
        </p:blipFill>
        <p:spPr bwMode="auto">
          <a:xfrm>
            <a:off x="3571868" y="1714488"/>
            <a:ext cx="5387532" cy="392909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Charakterystyki</a:t>
            </a:r>
            <a:endParaRPr lang="pl-PL" dirty="0">
              <a:solidFill>
                <a:schemeClr val="bg1"/>
              </a:solidFill>
            </a:endParaRPr>
          </a:p>
        </p:txBody>
      </p:sp>
      <p:sp>
        <p:nvSpPr>
          <p:cNvPr id="3" name="Symbol zastępczy zawartości 2"/>
          <p:cNvSpPr>
            <a:spLocks noGrp="1"/>
          </p:cNvSpPr>
          <p:nvPr>
            <p:ph idx="1"/>
          </p:nvPr>
        </p:nvSpPr>
        <p:spPr>
          <a:xfrm>
            <a:off x="467544" y="1556792"/>
            <a:ext cx="7571184" cy="4625609"/>
          </a:xfrm>
        </p:spPr>
        <p:txBody>
          <a:bodyPr>
            <a:normAutofit/>
          </a:bodyPr>
          <a:lstStyle/>
          <a:p>
            <a:r>
              <a:rPr lang="pl-PL" sz="2400" dirty="0"/>
              <a:t>Takie charakterystyki spotykamy w opisach ofert matrymonialnych i serwisach randkowych. </a:t>
            </a:r>
          </a:p>
          <a:p>
            <a:r>
              <a:rPr lang="pl-PL" sz="2400" dirty="0"/>
              <a:t>Można zauważyć, że większość tych cech łączy się z chęcią zwiększenia własnej atrakcyjności towarzyskiej, a także wzbudzeniu zaufania. </a:t>
            </a:r>
          </a:p>
          <a:p>
            <a:endParaRPr lang="pl-PL" sz="2400"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19872" y="3573675"/>
            <a:ext cx="5838800" cy="3284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pole tekstowe 3"/>
          <p:cNvSpPr txBox="1"/>
          <p:nvPr/>
        </p:nvSpPr>
        <p:spPr>
          <a:xfrm>
            <a:off x="323528" y="3789040"/>
            <a:ext cx="2952328" cy="2554545"/>
          </a:xfrm>
          <a:prstGeom prst="rect">
            <a:avLst/>
          </a:prstGeom>
          <a:noFill/>
        </p:spPr>
        <p:txBody>
          <a:bodyPr wrap="square" rtlCol="0">
            <a:spAutoFit/>
          </a:bodyPr>
          <a:lstStyle/>
          <a:p>
            <a:r>
              <a:rPr lang="pl-PL" sz="2000" b="1" i="1" dirty="0" smtClean="0"/>
              <a:t>Pułapki umysłu</a:t>
            </a:r>
          </a:p>
          <a:p>
            <a:r>
              <a:rPr lang="pl-PL" sz="2000" b="1" i="1" dirty="0" smtClean="0"/>
              <a:t>Siła perswazji</a:t>
            </a:r>
          </a:p>
          <a:p>
            <a:r>
              <a:rPr lang="pl-PL" sz="2000" dirty="0">
                <a:hlinkClick r:id="rId3"/>
              </a:rPr>
              <a:t>http://video.anyfiles.pl/Pu%C5%82apki+umys%C5%82u.+Si%C5%82a+perswazji./</a:t>
            </a:r>
            <a:r>
              <a:rPr lang="pl-PL" sz="2000" dirty="0" smtClean="0">
                <a:hlinkClick r:id="rId3"/>
              </a:rPr>
              <a:t>Nauka+i+technologia/video/80344</a:t>
            </a:r>
            <a:endParaRPr lang="pl-PL" sz="2000" dirty="0" smtClean="0"/>
          </a:p>
          <a:p>
            <a:r>
              <a:rPr lang="pl-PL" sz="2000" dirty="0" smtClean="0"/>
              <a:t>15:51</a:t>
            </a:r>
            <a:endParaRPr lang="pl-PL" sz="2000" dirty="0"/>
          </a:p>
        </p:txBody>
      </p:sp>
    </p:spTree>
    <p:extLst>
      <p:ext uri="{BB962C8B-B14F-4D97-AF65-F5344CB8AC3E}">
        <p14:creationId xmlns:p14="http://schemas.microsoft.com/office/powerpoint/2010/main" xmlns="" val="13311958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6768" y="1412776"/>
            <a:ext cx="9127232" cy="54452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p:cNvSpPr>
            <a:spLocks noGrp="1"/>
          </p:cNvSpPr>
          <p:nvPr>
            <p:ph type="title"/>
          </p:nvPr>
        </p:nvSpPr>
        <p:spPr/>
        <p:txBody>
          <a:bodyPr/>
          <a:lstStyle/>
          <a:p>
            <a:r>
              <a:rPr lang="pl-PL" dirty="0" smtClean="0">
                <a:solidFill>
                  <a:schemeClr val="bg1"/>
                </a:solidFill>
              </a:rPr>
              <a:t>Eksperyment Daniela </a:t>
            </a:r>
            <a:r>
              <a:rPr lang="pl-PL" dirty="0" err="1" smtClean="0">
                <a:solidFill>
                  <a:schemeClr val="bg1"/>
                </a:solidFill>
              </a:rPr>
              <a:t>Golemana</a:t>
            </a:r>
            <a:endParaRPr lang="pl-PL" dirty="0">
              <a:solidFill>
                <a:schemeClr val="bg1"/>
              </a:solidFill>
            </a:endParaRPr>
          </a:p>
        </p:txBody>
      </p:sp>
      <p:sp>
        <p:nvSpPr>
          <p:cNvPr id="3" name="Symbol zastępczy zawartości 2"/>
          <p:cNvSpPr>
            <a:spLocks noGrp="1"/>
          </p:cNvSpPr>
          <p:nvPr>
            <p:ph idx="1"/>
          </p:nvPr>
        </p:nvSpPr>
        <p:spPr>
          <a:xfrm>
            <a:off x="457200" y="1775191"/>
            <a:ext cx="2953958" cy="1581801"/>
          </a:xfrm>
        </p:spPr>
        <p:txBody>
          <a:bodyPr>
            <a:normAutofit/>
          </a:bodyPr>
          <a:lstStyle/>
          <a:p>
            <a:r>
              <a:rPr lang="pl-PL" dirty="0" smtClean="0">
                <a:solidFill>
                  <a:schemeClr val="bg1"/>
                </a:solidFill>
              </a:rPr>
              <a:t>2 kandydatki – bliźniaczki</a:t>
            </a:r>
          </a:p>
          <a:p>
            <a:pPr marL="118872" indent="0">
              <a:buNone/>
            </a:pPr>
            <a:endParaRPr lang="pl-PL" dirty="0">
              <a:solidFill>
                <a:schemeClr val="bg1"/>
              </a:solidFill>
            </a:endParaRPr>
          </a:p>
        </p:txBody>
      </p:sp>
      <p:pic>
        <p:nvPicPr>
          <p:cNvPr id="3686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11158" y="1412775"/>
            <a:ext cx="5724525" cy="3038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Objaśnienie prostokątne zaokrąglone 4"/>
          <p:cNvSpPr/>
          <p:nvPr/>
        </p:nvSpPr>
        <p:spPr>
          <a:xfrm>
            <a:off x="683568" y="4135388"/>
            <a:ext cx="2088232" cy="2245940"/>
          </a:xfrm>
          <a:prstGeom prst="wedgeRoundRectCallout">
            <a:avLst>
              <a:gd name="adj1" fmla="val 156405"/>
              <a:gd name="adj2" fmla="val -11316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smtClean="0">
                <a:solidFill>
                  <a:schemeClr val="tx1"/>
                </a:solidFill>
              </a:rPr>
              <a:t>Jestem poważna, pracowita, kreatywna</a:t>
            </a:r>
          </a:p>
          <a:p>
            <a:pPr algn="ctr"/>
            <a:r>
              <a:rPr lang="pl-PL" dirty="0" smtClean="0">
                <a:solidFill>
                  <a:schemeClr val="tx1"/>
                </a:solidFill>
              </a:rPr>
              <a:t>Jestem też humorzasta, drobiazgowa i szczera do bólu</a:t>
            </a:r>
            <a:endParaRPr lang="pl-PL" dirty="0">
              <a:solidFill>
                <a:schemeClr val="tx1"/>
              </a:solidFill>
            </a:endParaRPr>
          </a:p>
        </p:txBody>
      </p:sp>
      <p:sp>
        <p:nvSpPr>
          <p:cNvPr id="8" name="Objaśnienie prostokątne zaokrąglone 7"/>
          <p:cNvSpPr/>
          <p:nvPr/>
        </p:nvSpPr>
        <p:spPr>
          <a:xfrm>
            <a:off x="5544194" y="4725144"/>
            <a:ext cx="2484189" cy="1813892"/>
          </a:xfrm>
          <a:prstGeom prst="wedgeRoundRectCallout">
            <a:avLst>
              <a:gd name="adj1" fmla="val 29391"/>
              <a:gd name="adj2" fmla="val -13082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solidFill>
                  <a:schemeClr val="tx1"/>
                </a:solidFill>
              </a:rPr>
              <a:t>Jestem szczera do </a:t>
            </a:r>
            <a:r>
              <a:rPr lang="pl-PL" dirty="0" smtClean="0">
                <a:solidFill>
                  <a:schemeClr val="tx1"/>
                </a:solidFill>
              </a:rPr>
              <a:t>bólu, drobiazgowa, humorzasta ale jestem też </a:t>
            </a:r>
            <a:r>
              <a:rPr lang="pl-PL" dirty="0">
                <a:solidFill>
                  <a:schemeClr val="tx1"/>
                </a:solidFill>
              </a:rPr>
              <a:t>kreatywna</a:t>
            </a:r>
          </a:p>
          <a:p>
            <a:pPr algn="ctr"/>
            <a:r>
              <a:rPr lang="pl-PL" dirty="0" smtClean="0">
                <a:solidFill>
                  <a:schemeClr val="tx1"/>
                </a:solidFill>
              </a:rPr>
              <a:t>,pracowita i poważna</a:t>
            </a:r>
            <a:endParaRPr lang="pl-PL" dirty="0">
              <a:solidFill>
                <a:schemeClr val="tx1"/>
              </a:solidFill>
            </a:endParaRPr>
          </a:p>
        </p:txBody>
      </p:sp>
    </p:spTree>
    <p:extLst>
      <p:ext uri="{BB962C8B-B14F-4D97-AF65-F5344CB8AC3E}">
        <p14:creationId xmlns:p14="http://schemas.microsoft.com/office/powerpoint/2010/main" xmlns="" val="30229060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Analizy chatu</a:t>
            </a:r>
            <a:endParaRPr lang="pl-PL" dirty="0">
              <a:solidFill>
                <a:schemeClr val="bg1"/>
              </a:solidFill>
            </a:endParaRPr>
          </a:p>
        </p:txBody>
      </p:sp>
      <p:sp>
        <p:nvSpPr>
          <p:cNvPr id="3" name="Symbol zastępczy zawartości 2"/>
          <p:cNvSpPr>
            <a:spLocks noGrp="1"/>
          </p:cNvSpPr>
          <p:nvPr>
            <p:ph idx="1"/>
          </p:nvPr>
        </p:nvSpPr>
        <p:spPr>
          <a:xfrm>
            <a:off x="457200" y="1775191"/>
            <a:ext cx="8229600" cy="3511197"/>
          </a:xfrm>
        </p:spPr>
        <p:txBody>
          <a:bodyPr>
            <a:normAutofit fontScale="77500" lnSpcReduction="20000"/>
          </a:bodyPr>
          <a:lstStyle/>
          <a:p>
            <a:r>
              <a:rPr lang="pl-PL" dirty="0" smtClean="0"/>
              <a:t>Badania realizowane przez </a:t>
            </a:r>
            <a:r>
              <a:rPr lang="pl-PL" dirty="0" err="1" smtClean="0"/>
              <a:t>M.Rudy</a:t>
            </a:r>
            <a:r>
              <a:rPr lang="pl-PL" dirty="0" smtClean="0"/>
              <a:t>-Murza objęły również analizę wypowiedzi na chatach internetowych. 20% wypowiedzi ma </a:t>
            </a:r>
            <a:r>
              <a:rPr lang="pl-PL" dirty="0" smtClean="0">
                <a:solidFill>
                  <a:srgbClr val="FF0000"/>
                </a:solidFill>
              </a:rPr>
              <a:t>charakter integrujący</a:t>
            </a:r>
            <a:r>
              <a:rPr lang="pl-PL" dirty="0" smtClean="0"/>
              <a:t>. </a:t>
            </a:r>
          </a:p>
          <a:p>
            <a:r>
              <a:rPr lang="pl-PL" dirty="0" smtClean="0"/>
              <a:t>W wypowiedziach </a:t>
            </a:r>
            <a:r>
              <a:rPr lang="pl-PL" dirty="0" smtClean="0">
                <a:solidFill>
                  <a:srgbClr val="FF0000"/>
                </a:solidFill>
              </a:rPr>
              <a:t>dominują formy autoprezentacyjne </a:t>
            </a:r>
            <a:r>
              <a:rPr lang="pl-PL" dirty="0" smtClean="0"/>
              <a:t>(opisywanie siebie), </a:t>
            </a:r>
            <a:r>
              <a:rPr lang="pl-PL" dirty="0" smtClean="0">
                <a:solidFill>
                  <a:srgbClr val="FF0000"/>
                </a:solidFill>
              </a:rPr>
              <a:t>zjednywanie rozmówcy </a:t>
            </a:r>
            <a:r>
              <a:rPr lang="pl-PL" dirty="0" smtClean="0"/>
              <a:t>(również poprzez podnoszenie wartości partnera rozmowy) oraz </a:t>
            </a:r>
            <a:r>
              <a:rPr lang="pl-PL" dirty="0" smtClean="0">
                <a:solidFill>
                  <a:srgbClr val="FF0000"/>
                </a:solidFill>
              </a:rPr>
              <a:t>formy konformistyczne </a:t>
            </a:r>
            <a:r>
              <a:rPr lang="pl-PL" dirty="0" smtClean="0"/>
              <a:t>(czyli przyznawanie racji rozmówcy). </a:t>
            </a:r>
          </a:p>
          <a:p>
            <a:r>
              <a:rPr lang="pl-PL" dirty="0" smtClean="0"/>
              <a:t>Autorka badań w analizach podkreśla istotną rolę zwrotów grzecznościowych, które łączą się z fizyczną obecnością osoby i wyrażają  sympatię. </a:t>
            </a:r>
            <a:endParaRPr lang="pl-PL" dirty="0"/>
          </a:p>
        </p:txBody>
      </p:sp>
      <p:sp>
        <p:nvSpPr>
          <p:cNvPr id="4" name="Prostokąt 3"/>
          <p:cNvSpPr/>
          <p:nvPr/>
        </p:nvSpPr>
        <p:spPr>
          <a:xfrm>
            <a:off x="214282" y="6000768"/>
            <a:ext cx="8643998" cy="646331"/>
          </a:xfrm>
          <a:prstGeom prst="rect">
            <a:avLst/>
          </a:prstGeom>
        </p:spPr>
        <p:txBody>
          <a:bodyPr wrap="square">
            <a:spAutoFit/>
          </a:bodyPr>
          <a:lstStyle/>
          <a:p>
            <a:r>
              <a:rPr lang="pl-PL" dirty="0" smtClean="0"/>
              <a:t>M. Rudy-Murza, Internetowe lustro autoprezentacji, Wydawnictwo Adam Marszałek, Toruń 2011,s.137.</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Atrakcyjność</a:t>
            </a:r>
            <a:endParaRPr lang="pl-PL" dirty="0">
              <a:solidFill>
                <a:schemeClr val="bg1"/>
              </a:solidFill>
            </a:endParaRPr>
          </a:p>
        </p:txBody>
      </p:sp>
      <p:sp>
        <p:nvSpPr>
          <p:cNvPr id="3" name="Symbol zastępczy zawartości 2"/>
          <p:cNvSpPr>
            <a:spLocks noGrp="1"/>
          </p:cNvSpPr>
          <p:nvPr>
            <p:ph idx="1"/>
          </p:nvPr>
        </p:nvSpPr>
        <p:spPr>
          <a:xfrm>
            <a:off x="323528" y="1772816"/>
            <a:ext cx="4114800" cy="4625609"/>
          </a:xfrm>
        </p:spPr>
        <p:txBody>
          <a:bodyPr>
            <a:normAutofit/>
          </a:bodyPr>
          <a:lstStyle/>
          <a:p>
            <a:r>
              <a:rPr lang="pl-PL" sz="2400" dirty="0" smtClean="0"/>
              <a:t>Uatrakcyjnianie swojej osoby przejawia się również </a:t>
            </a:r>
            <a:r>
              <a:rPr lang="pl-PL" sz="2400" dirty="0" smtClean="0">
                <a:solidFill>
                  <a:srgbClr val="FF0000"/>
                </a:solidFill>
              </a:rPr>
              <a:t>w zamieszczaniu zdjęć </a:t>
            </a:r>
            <a:r>
              <a:rPr lang="pl-PL" sz="2400" dirty="0" smtClean="0"/>
              <a:t>coraz częściej z </a:t>
            </a:r>
            <a:r>
              <a:rPr lang="pl-PL" sz="2400" dirty="0" smtClean="0">
                <a:solidFill>
                  <a:srgbClr val="FF0000"/>
                </a:solidFill>
              </a:rPr>
              <a:t>profesjonalnych sesji </a:t>
            </a:r>
            <a:r>
              <a:rPr lang="pl-PL" sz="2400" dirty="0" smtClean="0"/>
              <a:t>zdjęciowych, fotografii wzbogacanych elementami artystycznymi lub filmów nakręcanych w atrakcyjnych miejscach</a:t>
            </a:r>
            <a:endParaRPr lang="pl-PL" sz="2400" dirty="0"/>
          </a:p>
        </p:txBody>
      </p:sp>
      <p:pic>
        <p:nvPicPr>
          <p:cNvPr id="25602" name="Picture 2" descr="http://polki.pl/we-dwoje/files/Image/art_bonus_oryg/we_dwoje_1_964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54178" y="1412777"/>
            <a:ext cx="3589822" cy="545674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Przykłady</a:t>
            </a:r>
            <a:endParaRPr lang="pl-PL" dirty="0">
              <a:solidFill>
                <a:schemeClr val="bg1"/>
              </a:solidFill>
            </a:endParaRPr>
          </a:p>
        </p:txBody>
      </p:sp>
      <p:pic>
        <p:nvPicPr>
          <p:cNvPr id="26626" name="Picture 2" descr="https://fbcdn-sphotos-b-a.akamaihd.net/hphotos-ak-xap1/t31.0-8/10649025_738073926230271_5750075814520846507_o.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207" y="1196752"/>
            <a:ext cx="9324528" cy="6219388"/>
          </a:xfrm>
          <a:prstGeom prst="rect">
            <a:avLst/>
          </a:prstGeom>
          <a:noFill/>
          <a:extLst>
            <a:ext uri="{909E8E84-426E-40DD-AFC4-6F175D3DCCD1}">
              <a14:hiddenFill xmlns:a14="http://schemas.microsoft.com/office/drawing/2010/main" xmlns="">
                <a:solidFill>
                  <a:srgbClr val="FFFFFF"/>
                </a:solidFill>
              </a14:hiddenFill>
            </a:ext>
          </a:extLst>
        </p:spPr>
      </p:pic>
      <p:pic>
        <p:nvPicPr>
          <p:cNvPr id="26628" name="Picture 4" descr="https://fbcdn-sphotos-f-a.akamaihd.net/hphotos-ak-xaf1/v/t1.0-9/10615450_744074138963583_3990536760281986195_n.jpg?oh=0e800f74b06ac9f60e79449f1196c105&amp;oe=54E3D105&amp;__gda__=1424064948_bfadf4d9f412101f1f4dbc5cc45c2d9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64088" y="1188742"/>
            <a:ext cx="3785411" cy="56692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327270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27650" name="Picture 2" descr="https://fbcdn-sphotos-h-a.akamaihd.net/hphotos-ak-xpa1/t31.0-8/10295039_10203075569503793_6788068201010492899_o.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6592" y="0"/>
            <a:ext cx="10533957" cy="69746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852545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28674" name="Picture 2" descr="https://fbcdn-sphotos-g-a.akamaihd.net/hphotos-ak-xfp1/t31.0-8/414877_3102370078122_1988535092_o.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84984" y="-1611560"/>
            <a:ext cx="19507200" cy="124968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106778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Wersje on-</a:t>
            </a:r>
            <a:r>
              <a:rPr lang="pl-PL" dirty="0" err="1" smtClean="0">
                <a:solidFill>
                  <a:schemeClr val="bg1"/>
                </a:solidFill>
              </a:rPr>
              <a:t>line</a:t>
            </a:r>
            <a:endParaRPr lang="pl-PL" dirty="0">
              <a:solidFill>
                <a:schemeClr val="bg1"/>
              </a:solidFill>
            </a:endParaRPr>
          </a:p>
        </p:txBody>
      </p:sp>
      <p:sp>
        <p:nvSpPr>
          <p:cNvPr id="3" name="Symbol zastępczy zawartości 2"/>
          <p:cNvSpPr>
            <a:spLocks noGrp="1"/>
          </p:cNvSpPr>
          <p:nvPr>
            <p:ph idx="1"/>
          </p:nvPr>
        </p:nvSpPr>
        <p:spPr>
          <a:xfrm>
            <a:off x="132408" y="1484784"/>
            <a:ext cx="6311799" cy="3011131"/>
          </a:xfrm>
        </p:spPr>
        <p:txBody>
          <a:bodyPr>
            <a:noAutofit/>
          </a:bodyPr>
          <a:lstStyle/>
          <a:p>
            <a:r>
              <a:rPr lang="pl-PL" sz="2400" dirty="0" smtClean="0"/>
              <a:t>To zjawisko dobrze opisuje Elias </a:t>
            </a:r>
            <a:r>
              <a:rPr lang="pl-PL" sz="2400" dirty="0" err="1" smtClean="0"/>
              <a:t>Aboujaoude</a:t>
            </a:r>
            <a:r>
              <a:rPr lang="pl-PL" sz="2400" dirty="0" smtClean="0"/>
              <a:t> „jeśli bowiem Jan i Anna Kowalscy reprezentują nijakich, aż nazbyt realnych, </a:t>
            </a:r>
            <a:r>
              <a:rPr lang="pl-PL" sz="2400" dirty="0" smtClean="0">
                <a:solidFill>
                  <a:srgbClr val="FF0000"/>
                </a:solidFill>
              </a:rPr>
              <a:t>przeciętnych ludzi </a:t>
            </a:r>
            <a:r>
              <a:rPr lang="pl-PL" sz="2400" dirty="0" smtClean="0"/>
              <a:t>to e-Jan i e-Anna są ich </a:t>
            </a:r>
            <a:r>
              <a:rPr lang="pl-PL" sz="2400" dirty="0" smtClean="0">
                <a:solidFill>
                  <a:srgbClr val="FF0000"/>
                </a:solidFill>
              </a:rPr>
              <a:t>zmitologizowanymi</a:t>
            </a:r>
            <a:r>
              <a:rPr lang="pl-PL" sz="2400" dirty="0" smtClean="0"/>
              <a:t>, pełnymi życia wersjami </a:t>
            </a:r>
            <a:r>
              <a:rPr lang="pl-PL" sz="2400" i="1" dirty="0" err="1" smtClean="0"/>
              <a:t>on-line</a:t>
            </a:r>
            <a:r>
              <a:rPr lang="pl-PL" sz="2400" dirty="0" smtClean="0"/>
              <a:t>”. </a:t>
            </a:r>
          </a:p>
          <a:p>
            <a:endParaRPr lang="pl-PL" sz="2400" dirty="0"/>
          </a:p>
        </p:txBody>
      </p:sp>
      <p:sp>
        <p:nvSpPr>
          <p:cNvPr id="4" name="Prostokąt 3"/>
          <p:cNvSpPr/>
          <p:nvPr/>
        </p:nvSpPr>
        <p:spPr>
          <a:xfrm>
            <a:off x="3022600" y="6334780"/>
            <a:ext cx="5907086" cy="523220"/>
          </a:xfrm>
          <a:prstGeom prst="rect">
            <a:avLst/>
          </a:prstGeom>
        </p:spPr>
        <p:txBody>
          <a:bodyPr wrap="square">
            <a:spAutoFit/>
          </a:bodyPr>
          <a:lstStyle/>
          <a:p>
            <a:r>
              <a:rPr lang="pl-PL" sz="1400" dirty="0" smtClean="0"/>
              <a:t>E. </a:t>
            </a:r>
            <a:r>
              <a:rPr lang="pl-PL" sz="1400" dirty="0" err="1" smtClean="0"/>
              <a:t>Aboujaoude</a:t>
            </a:r>
            <a:r>
              <a:rPr lang="pl-PL" sz="1400" dirty="0" smtClean="0"/>
              <a:t>, </a:t>
            </a:r>
            <a:r>
              <a:rPr lang="pl-PL" sz="1400" i="1" dirty="0" smtClean="0"/>
              <a:t>Wirtualna osobowość naszych czasów. Mroczna strona e-osobowości</a:t>
            </a:r>
            <a:r>
              <a:rPr lang="pl-PL" sz="1400" dirty="0" smtClean="0"/>
              <a:t>, Wydawnictwo Uniwersytetu Jagiellońskiego, Kraków 2012. </a:t>
            </a:r>
            <a:endParaRPr lang="pl-PL" sz="1400" dirty="0"/>
          </a:p>
        </p:txBody>
      </p:sp>
      <p:sp>
        <p:nvSpPr>
          <p:cNvPr id="5" name="AutoShape 2" descr="data:image/jpeg;base64,/9j/4AAQSkZJRgABAQAAAQABAAD/2wCEAAkGBxQTEhUUExQVFhUXGBYUGBgVFBUWFhcXFxwXGBcXFBgYHCggGBwmHBYXITEhJSorLi4uFyAzODMsNygtLisBCgoKDg0OGhAQGywkHCQsLCwsLCwsLCwsLCwsLCwsLCwsLCwsLCwsLCwsLCwsLCwsLCwsLCwsLCwsLCwsLCwsLP/AABEIAQcAvwMBIgACEQEDEQH/xAAcAAACAgMBAQAAAAAAAAAAAAAFBgMEAAIHAQj/xABEEAACAQIEAwYCBwcBBgcBAAABAhEAAwQSITEFQVEGEyJhcYEykQcUI0JSocFicoKx0eHwkjNTk6Ky8RUkNEOjwtMW/8QAGQEAAwEBAQAAAAAAAAAAAAAAAAECAwQF/8QAJREAAgIDAQACAQQDAAAAAAAAAAECEQMSITFBUQQTMmFxIkKB/9oADAMBAAIRAxEAPwAK9rXWqWJQCpMQ5JmorgpIDLQqRxUdsVI1MBl7OXjlpkR5pZ4BsKZLArJvoFlbVeYkeGpc4AqvfeRQh2I/HEhjVDhzKtxS2wOtF+OprQIb10w8Ifo23+II0BRz3FW7jeH2pa4XvTEr+Gs2lZXRZ4oROtCmGtHcVYzvtUWJsKtFDKeCWDRLBsc1UVI5Ve4epmiwGWxrVpbYoSjkVvcxJFSIIXGAqlecVT+sknWpFapkBJbq0u1Q2hVq3UWAIx4aqImmG/aBqo+HFaRZLQpXVqG4amuVC9WUZaFSMK8tit22oAZOBiFozavUD4M3hFFUNZP0Rfz1sV0qqj1ZQ0IYscfTelwb028eTSlQDWunH4TIuYB/FFHDd0iq/CMJbiTE1cxeG5rtWbfS0uEDIBVHFoDWXsSQYNTC2WFMQKtCDRrhZBMVQvWMtXeBhmcKoLE8lBJ+QpNDsOvYHKqd7DGj78LuKstlXlDOs/z096p3VymGEev6HY1DtCAFzDkVlsGjF62DVF7cUk7AiW9FWreJBqhdFRAkU9UwDivNR3hVLD3TVnvqz8YCXcOtRPU9wVqBW4GtupGGlaA1IdqADXB20owj0A4WYFFA9ZP0QTV6mtvQkX6uYJmdsiKztAOVBJgkCTqIEnc6ChDXStxnalFhqa6hiuzBNp7lx+6CgsRdA0CiWZyjEAb7T61zZspgk5CSAM2bKSejFRXRjE0ZauEEa03cOMrrSthkyuMw2pns31jSonVjS4DOI2gHmt/riqKlxyTrQLHW6BlkMb91LduMzkKJ215nyG/tXRsFwtbCd1bML8Vxpys8c3bkJ5AgAeZrmnAcV3N+3d/A2v7plWjzykxT/wATxjLiLdkK0MVJc23Ks5gpqFIIUawdJPlTT+xNXxBs2bNu33t6Mo0UQRPRbaE8/STuetcv7b4zHa3UHc2BtbtDLlH4nI1c/kOQFGe22Mu4a6huNdvSCQ7ooRfJUUhemu/rUVvtBfxGBu3FtowttluAgENajxHLlgxOsHaelJtsuMUkV+y2NuXMOrXSSZIDHdlGxPU7iecVev25qnwfEM9pWYAHUaCBAMCB6UZs2wagzsE5KiuW6K4jDgVCbM6UroLB9s1Yta1lzDEV7YtHkKTaYxVvVEamujWonrURpU06VpFbqtAFzAmiAY1FwPANc20Ao5d4KRz/ACqaAFrqavfR5x5F4nctkjLdtskkiM1jxgD+E3if7VVxzdwuZuemmpjn6Uqdl3VuIs7Qqol29HLMxCwf+L+VOMbdF+Rs6v247XYd8LibFsszvZuojBRlzspCgyZBkjcRXFbGJe4YjN5Khn3yrr6a+lOmMZXDGNJ0BUgbDqNqi7FA2QWbKoJJOaJg9DW2RLGk0TjWzMw/BLn1V7+yIQApUq4k6kg/tMKk4U+opuxfFrd2wUtRd73Nak5ggOUnUjUcteW9KPDLMXWWQcpIkbGN/wA5+VZJ7K2VONBbFiBMUFxCzTHjQMtL1/SmSVbVmDXQeyF5HXvW+JItPKEgyq5WkTEAAa852kUlWLWbyHWjfB+0X1QuhzvaYBggy7xDFSeegMSBVfptrYccmroe+J2LV1ftES4BqA4DAE89aV1w97MDaZrST8C5AjRpoF1APn8hQ3it18hfDXjDGQGOgjQge9BE4lj7YU3MQFtFwknLMkM0CdNlPLmKy+aN/FYf4g/2jH9pj+dbYe/VZPENNfPep7WHrNs5X0usQwrW3Y1rFt1IGO1P1CJPqgqfDYEKJNZYWNTUly/50Qx11gcwvrVRjRDGih5WtSjZTW6mtFFepvQA59jryi2Z3k0bx2MBIAFIPDsQymB+VN3DLZIlp+VFDsAdswStvkCT76T+W/ypX7I2wuKYwWiyx2BglrYzmWAEAkcyM3MTXWP/AOPOIcXLxItBcoQmDB+KCvwk6A+h8qjs8Bwdt3CWAhyxmts7XApIMkEkwSvIcufJwdO2VLqpClinlDOXUaZCSI9SBQxMMHZCWMZtVbkIMKjgSo1B2OgjSjXHMGiW2ezc7y3rmmc6GQNQdSJ50A4VmuXMltxmgNl122zA84MTHUbTWmeScLQsKqVMPcHS3bXEXVW2xCgqyg6ZCcqHSMpLGQTqTMaCIOzdrnQztTxx8Kq2DaE3lS6XLMVK5tVQbZpXU8hHWtuCccTwyCAxyyNQG6NzHrr7Vnji2rKytXSGniF1VWXYKNBJMDXQamlfFcTzH7C13gkjO9zIjEaMUAksARv/AGm32jxWfJbtnNcPj8JiFhlLM2yjU66ncUs3+IFSAHD5RlzKGyj9lWYkttqfKurFBVcjCT7wPW8U0DNlzbFUBy9dJ1O41/lVbifEkJVC695uAssy9MwAIB9aWrzl5lmg7jO2X/TMVetYZLQhQBOpit/4XhFBLhHGO7Y55ZCCWGhYZQxzeJgWACoB0kjWBNjjvHRcKLZEogN0tAWWYRpuSQhfbr6greMs5xpow1U856e9UeH2WZsrMVX4jqsaEA/EyidTznyrlyY6lZtGb1oa8DxBh4lZh6a/PrTRwjtGrutt1CltFYMMrN+EqdVY8t5jcVz9rehUaidjzBhuURvyrU24ES0dCzEeUa6GdZ3rXJijkXV/0y8Z2VrRPlUtpAKj4fjhds27giHVW36jUHzBke1aYq4Y8MVxrFQ9kb4nEqooO+NLHnFadw5OrCpvqp6ir0YnNCtjxrQ+4KI4sVQuVmbGgr1TXi1gFAghwu+FfWuidmwLpG2Ue5MbwPTSa55wq0jXFD5sp0OWM3lE10LiOMtYHDmPA2WACZcxv8IjTmB86HOkChbsvYu5exOI7pSFw48LsAwZmGpS20xpzMb6cqLriLdr7O3kWOQ1Pv5+tIX0UcTfE3MQ115IVcgAACBi0wNgTp5mmuzwy1YuG7cukryzAbmAJyjXf11NQjagR2zSyUa+MuZYW7p8SP4IbafiHOuQccwz4S8ptNc+9dstbeCqGJEwZM6RzC6712TjuAsjB4lwWYPbciSxCzBkKdgCobbSDXJb0lVDAZlmOQI9emsz5+VXj/dX2Ka5Z1Xszew3FeHKly0CrAo6E6o6nUow25MCNQCtca4xwZ8BjHsXGJthwA/JlIDLm5A5WHvPSruB4hfwTG5h7jW51Im2VOaJkOCIJUDr4fKtMViPrBZr7m4znMzkhjm/ZbwqAIAhRsI0rojicWZSnaLrYW2yZUuETq55lRJytMaSfQ0v8SvCcgGVVMR94zzb+1H+GcQS1YRu5DMyhiVIRlO+nKB6e+9XTiLnEQbarZKquju32i3YBzKQpgAnUaTyIrVy4Z0KmFuAb/i/QVI98ySNpmP1FELnZPEprlVgdRkYbdfFE7cqEm5DFY28wR7EaGqUgotq0iRqOtQsxVgy6TIMHnv+gNQO5UnSDzU6T/QxGtTq6uNP+x6EU27VASYVSBrPiCtJBEyBrrv6io8cYA/e/Qj9RWtq8TuQYCjSNANg0c/Wtca0j0/70k/8Q+Rx7IcYy2Sh+6ZHkG1j5yfeil3jZGwPzpM7I4gFys/dP5Ef3pmv2qxm+i0RZ/8AH/2ans8WJ+7QLJRLC6CobYaIpYjaqTrRLECqV8VibFdRWGsBr00CGLsi6i6G0BAMExmLQfh08ICyZ6ganarfabF9/hnKxq3infKASB5SwUerDzpYw10qQR/nrTdwexb7kvfZVtkhBmMKzbmTyAA+cdKFDbhSlQrfR7x+9h8VbtSO4Z3UrlAMugZdYndRzg69K6Xi+I98GFu61ogwYNsE+ouI2noPeufcbw9pHW5ZXLcQq2nVSSJ67H1HrTVgSmKVboWCRJjqNx5xRmxPHTNcckwf9IPFrqYe1hkd3e+WBcsqylsA3FzKFGuZF21Bakfittrb211OWBrBE5QXXQxpPInlTv8ASLhv/SsNgLyheZnuzI8/DH8VAMLxMouVoe2Y8LDMpBiDB5eIGt8GG0pGc5daAvejLB841I8iNNaC4h/iAPIz0+Ut5c6Pdo7CKhuWhCMSpWS2RtQIkzDKJjqrcopauSVJ8o567HSdenOtpOuGNBexgrl2xbjIq3M9u2xYwWTSGABKydATpM0x8QxjDA2nQC3eti1buwAGe26hGS5G+W4g32AO1WsXwoLwpQsEpZFzw75vjcwNZknz2mlQdo1yHvUltQ0bMeflqdfnXHOUrtG8FGqZJf4ziUN3C3nOWUDhCoDKPEQGA5ggj1MgzVPEhBJQMAYjPGYddtxtTX9HmLGJe99ZtWnBNpQHto2VWF2cuYSYCj5il/tWv2xARU3zKghQys1tso9bZPqx22rbFbdv4Mp18AnEYlnaW323J5knck6kk+9VWYo2Zfccj61JXrCtaJLIvAwRMEDnMRuNdtazB2L1xL5tozKoVrhXZQc2UsNzsfSCar4K0WdbY++6JMExmIWYGp32HSuu8L4ZhcKgthcMXKBXe8+JsXLukMWtnMIJnQGNSBUZJ0kXGNnIeHd7ZuBwjSOTAqPQzrtT+l7MitG6g7zuJiedL/FbqJeuJZCKknKqMzIsDZS2sSDp+1RjgpDWVP7222/Km0tU0S7ujaKs23rwpW6rUCI8QNKpYoaUQumaqY0aVgaA+2akYVWtHWrRGlAjLIJMASToB1J2FO3HyLIt4f7ltFho0Lyc7H1OvvSz2Xtg4q1m2VjcJOw7tWuCfKUFFu0HHbTkqWQzyLZZ9GOgj/Na6fx12xMXcXeh8sQJgRy5wPLaPJ+gFXuG8Wu4Qs1ogiVYqwlGVuomQQZgiNKWuMXSjIIIIM6mdPuw3PYjYbbUx9neC4nFqDbssUIjO3gt5fEPiPxCN8snWtpuLtMaN+O8bbE5LjKECxCAkhdXJMkDcgfl0qhfs+BhzXMB5g7D2JH+mmfiHGcNw0i0tq3cNsxcuXAGus2TMcgZcqoZA0M76c2Ldpkw93ClLVrDWb7KGXxWrRBGQsS0SR44I13rKOeMeJcHrfTnWDt9/YuWRqXBZJP3lcm3/wAy/wDMaVcngHKZJHLQx5iP6074Ls3iLVtLouYcldwt9HmXMbaH4qbOBcO4Riw+ewTdBAuks6kM0+K2tu54QWzarqY1pZJx9ElZrwa33vDrcmZsidD+Hxep965bxPgly3bS5lIkOriNJtMylh1lQD5jWu6cM4bZsjurDE2QPCGZmKgzK5m3jr003BJBpwhbn1nDk/aW7huKRE7W3QCdDmVmX+LyrFNNj+DnfZDwMjBmlnSQBpBGkjmdT+dMf0icDH1S3i0Bnvrwua/duuxtt5AFY0/3lVeMcMGFxeHe2CbLhmXyNtSzITHIwRoNGHMGiWLS5fsGwzMwZSgBJKh1jIYGgh1B9q0gnbJkzmt6+XIJjQAaCNq0NaipBWqRJA66Gmjh/bFRh1tE4sXFXL4byXEuNAGYi6pZZInKpAExrS7eTQ+lUbGjA9CD8jWeSJcXQQwZa7cIALXCQAB1nxT0iPLnT5gsG1q0qEyRJMbSSTp86an4NDZsozbZsozR0mJivH4OzVG3wKhYVqntiil7gLDWpcLwgmhyCgEBVfGjSrQSq+NGlYsoE2k1qzlrW0mtWHShCN+FXVS8rPGQZs0qGGUqwMqQZ6xB2p/wvZU4gD6wgw9gQVS2wW8563Mgy2gOiknzG1JfAuF99dE6IhDOQCTE6KANZJEeQk8qa+P9sFJIFxUUaHMwU+hBgg+R1qnOUI8LhFSYSPZ/hmHKkWFuOuxus94joT3jETQztZ207tMoIBIOVFME+Z6LSjxrtVkT7PxsRIJ+EeZnUmku1eZ2Z3JZm1JJknYa+X9BSjCU3ci3rHz0NYziRunO6WmaVGZrYLDoA09SN+hqjxTEtiwAwXMuoYLr9oSYOu20DlyrW623kRPt4m/Wq2FkSJgmTPQIvxegifaujSKfhm5OhtuYTvOGYK4CSC923cHeXFFwd3bAVspBy/ZjTTSeZq/2a4ZZtSwzWxALsHbZJIbxEhYBbbrVCzisvAVe2I7rFAkETo5uJrvyIJj2ilni3aS41o24VVKjMVHxAgEjUnwzII306VhODk6+C4SSV/J1zsZi3uYK1euEF2RiTGWYkAEcj6aTNbcbwObFnJ8V6xYkaRmtPdhtecafw17gx3OAtrljLaURv8KjTczt1qHF4hhibt8apYWzh46uExOIcAx0e0Krx8IXyU7uGcYpEvaIrK4VguVWgwwI8iVO+56U04jjFhYi6nOIMj8qq4bitnErnOW1ethYdyo2MqC2hyySCDHxmua9qcf3E2lZS/iAAaTbU6gtpAYgiB5z0nf0yFjtHdRsTe7uCne3cpCqJUuxGwEjzMnzocrV4RWhp+DJ22PoapNc8gIB235nXr61OpNVHGh9DUy6CPrE2FPKvFw69K3wDhrSMNmRWHoQCKsBa5jQp4jDrl2qvhMOs7UVKCtLdgCgBCfgelV14BJ1pxyV4LFAULWF7NqDMVYxHZ5DuKPZKxVNKx0Lxwww1i6UOUkSSND0AHzPzrj3FlzOfXXnvXSu2uKxH2lu2qMCQAYaVECVJTNrP4gPKa5njMHfQy4gnkQx29tPeuxKo0QQ3LxckdAAPb/DWYQQAep/IQar3swOaNomDtGm3If3ohYZCpP3SJ/dYRP8x8hUjPESR6sV92P9M1Zi7WW25jKWGRZiTBV39PADP7w61Pw7/a2E5Z2Y7cgxHkdqDY7ib3XD6CCSoAECTJ9dgPRQKHxCY69n/HwTHr+C5aceiNbY/wDUaRcSogCRGsE7RzBjofX2p97DWy2A4koBythnZZ/EoJIE7xkGvpSHiElD5a/1qfsVnZ8JxhcUqraCraXe5eYSend2UOZh5sbfkDRTD4jC3cM9i3dBYsXYzLMxP2hDRBcyfnyFcP4XibfdxcKgjad/bnTBwfidk92iMQ6s7gwVH+yurAI2PjG45UtF7Y9n4dKwXZxlb7O4QV0i4gOZSOZEctNq599JWAFrGAeGWs22IUkgGXUb+Sj2ijeFN1W0vXhpoO+uRHpMUA7dO5xCG4SxNlAGO+UNc0PWDPzrZJ30zFVlqOKuFaia3VNDsgiqqjWiD29JFUBvWc0NH0X2LxZOAwuskWLa+6qFP/TRjv2pf+jUZuG4c+VwfK44/SmXu65WumqZD9ZasOJatzbrY2aVDs2t25ra0NanAivZFICBrWtZbtQa3dqj7w86BiF2pw4TEFwmZpMsdSs7BOYO2wE0q8Udt8wjz1B0BMASSBPKumdoOEteIa3HRgSRtsdN5GnlpSd2h7KYnMv2KMGiCGGWR+LWdPT+ld0Msa9MWuiPefMQIRj5C4CPQliw/wBNVMi22h1yq2mbcA8sw+6Ynppy6dW4X2SS2o72C3Nba5FHv8Tesj0ob2v7Oq1hmtLD2/FzYMg+NSCddNevh01iiWSLAWOzvCGv3wluBch8pPwghD8XQf1FJV/DG2xVgVKkqQdwV0IPmCCPauv/AEVcOc3XvZSqIuXXUFmGymJMbmY3XedBH0w9n+7vjEqPDe0byuqNf9SgH1VqylJOVDI24wmEGGsRA+pW7Mrlg4jES+IDSRKHOs85AI1AhIRd19R+ldh+gyGw14sJdLpRWOrBCls5QTsJnSkL6SrWTiuK82Rh/Fbtk/nNKHtCYjNbgkdNKN9nrNpvjaGaVnKTAOhII8iRVDF2/FPUT+n6V1Dh30bOBbuWbiNbdbb5bmZHUMoJEqpD7nktJ0mNAHinZPu1NyyzvbW2LkhvHtLZQFEwPelO9xAtAm4wWYzsWImJgkmBoNK+lE4cg6QOu0V884uyhdzagoXbLlIiJMBdNoinjk2JoqWrpP3fzry5djUiOVXLOmkD/VB/MUb7PcNtX8TYR2AU3EzSQZgyE/iIC/xVu7qyPksYP6OsdcRXH1ZQ6hsr3bgdQwmGC2iAROoBNan6Jcf+PCf8W7/+Ndp7mKl+rmuR5ZM21QD7BcHuYPBJYvFC6tcP2ZZlhnZhBZQfvdKPqwmvfq5iqjWiKhtjLbEVtFU1tMas5SBQBIajyVKINYVigDQLG9em1NSOs1iaUBZC9qKwMpm2x6a/hJ/v/mtb4t4QtpI2mY/Kk/G8WNpu8YloMGdPDPjyqNF2gbmdyYFNCbDeJTLIO40qt3dGMRb7xQwM6DXqp1VqEYu+lsanSqRDCfArCJayoAACSQPP+0D2qDtDwhMXZexc2YaHmrD4WHofmJHOqvZ/iau5AOh/z/PWjWIIGtJ8ZUTnH0QhsM+PsX1ym21iR+0xuof4dEM7QwO1K30w28vE287Vpv8AqX/611LG2j3ty7bEXGs6/Fr3NxGUkIQzEB3EfeEA6VzX6Yk/89m/Eoj90Lb2PMSW+daQ67E+CLf2B9f0NfTGAsZbFpfw27a/JQP0r5rw9jvCqDdmCf6tP1r6SRzSyjgCu2mKW3grwuAsHU2gu2Zn0C+m5PkDXDTcZrhtiNR90aJG+Uek/lXVfpN4jc7hbSMiBjmuMxGdVXbIDzJnXyri1m99qpBgSAZ2y7HN1Eb1ePiJl1hAYe6TB76OQDEiOrHNpTB2XPd37TIwd1ddBDRJgiQx3BiJ50D+qqzkABbakl3gDNBiNNhI2EzVrD8TVbisjIgRgVAKZ9DIJ109K3RB9GgCo+/gxVOxiAyq6klWAZdOTCQYPka9ck61wG5ee/pVezfHOqnfGpJkbUAiy2IA1qBOKqxgVVKxpUSWVnbWgRYOKhtOdWnukihF1wW0NWMJdmdaksu28bprXt++NIOpqmSpoH2m42MPlS2M2IuQqL+HNoGPmZ0pqxOkHeJcRVQUkSozXG5IOQ/eOw9+lcl7RcbN5zGiA6Dy5TVztPxPIowyNmgzdf8A3l37xP7I2A8qXRYJ86sg7dwLiSWuHYZ7h3soump8KgR66RSfxLiJvszEZbY0VRz9epqfD8Oezw6yrTme5ccqSfCCQAB00AMdWNB+LYjIAnQT78qEJhvseJZj+HT+dN2JcBZZgoHMmBSJwriaYawAdbjksBqAFWASTzMmIoHxrtEzGWubfIT06Vaxt/0GyQ94bjNu9eXD2wGzrdDNcQsg8MqrISCwPMaaL50rfTLhdMK8AEA2zG2oBAHplNC+w3EBdxlnxEr3htkglT4rbroRqPjERTV9MfDVTA2yubTEqzFmZ2OZLgksxJ5DTYcqdKLSQrbOW9lLJbF4Vd//ADFmfRXVm/5Qa+iLggVyj6LOGIWu3mUF0YJbJnwlgc5HKSMonkCepl47Q8V7myxB1MqPXmfapn2VItcVnN/pL48rXCgVSdVBB1CjqfUmueC7qNNjOlE+P4gvdJPpQsLWkvpGa+xmx1hXYbiyApCglixb4eepI5aczAma8XCANlVYP3jpI/ZB2nqaL4rh1zDpZ70Q/dIVA+7IjXqwA1/7VRw7R13510Rp9IfDrnAMUWw9iR/7VsEjaQoB05ag0YDgilL6P8UrW3tNplOdf3W3Hs3/AFUxYm+BoN64Mi0k0dEWpJMu2k0k1I1wRpQuziy0g6VOb4japsdGwvAmKsMFy+dUVtqTmkitcXcDCBv71OyKKAt6nfesIIMzzioLnELYlQ0neBB9CCKscGtm4wzlSCYBQ8vMddCa51Jy4jCpekd7GLZw5xDjQTkQ7sw016rPzpA4VjWuX7uLuGWQErP+8fw2/lq38FFvpU4vmuCynwWxGnX+1Asvd4ZE5n7Vv3n0Qeygn3rriqRRQUG4+kmTpzJp/wCD8LTDJnu5e8InWDl2hQeuvKqHY/goUC448R+DyH4v6VT7a8RYXTbX7gHQCCA0/pTit5akuX0P2Kvi5g7TgyAbv5MR+lc6X7bEGdhLn0EAD5lR70y8NxWXgVpyZJa+PneuDT5UC4JZyW87fFdIYTyQEhP9TZm9EU1VJcGLfaPtIvfPbCE907Wy07lPA2UdJBoBe4gLhAWySxMAFmck9FVYJPlrRLC8IvYzF3VtgAd47O5HhQMzGWPXoBqT5AkdQ4H2Vw+EX7I53OjXWgMw5hY+BZjwj3k6055tVRLpCT2ewV/DXcKbyBCcTacL4QQga2DmC6A76b6611L6X7Wbhl081ay3/wAiqfyY0P4twq01y2137S5aU3bdlXK94cyAF3A8KhuXODoQpBNdt0zcJxBbcYcudZ1tgOdTqfhOtJS2psa8ErsNaZMKCIGd3eTMwITT3Q1Q7b8QbM2uiKB6k6mPP+lN/ZO5b+oWMoM92CW3AYSWInQazXHu1XFXu3XEeAM0RufMxRi7OUiX9AR2zHeTRXshgBexdpCJXNmI8lBaD8o96CjQ6V1L6OeAKLJxNzwm5ogjUIDBb3bT0HnVZJVFsbCXbGwHthphlMCdyCDIXrqAfY0jMzCMxzDzrqQ4bbJykl1mYYsR5j0rm/EsCEvFHYgoSo03A2PLcQfen+LktUyGFuzWMFu4pnwkFSegMak+RAp4CTBkn9f6VyLC3rub7JdNdXHhP8gPnTt2I7SZz3Fw280eAqSZA+7DbjeCJ2iq/Jx7LZfAeDQtk6QZJ/LyNSWVMlSDM/4PlUzM3KIGgPQnpFQXbxJBOmoEzPqB8q86x/0a3QdATEnKNd69tKuhY6ajmDW2NySBmBEkjxHltK/1qF8SBqATt1osG6N7eCtwSV1SJzKpJJEwCDqeUVDiMQtq33lqC6yQgmSpBDDTaFJ9yKjwnDALpuKjKmUKFIyWwCFIfJO8iCdOtT3cILdu4fDCI58BJ1M/EdQBJ2maqKcWbOPeI5pxO3dvYhsndOSQxZlFxVDahcrAqWjcGR6aEsGBLOhW93d2NO8W3bUq42VwmkctQCPOo7F57GHN9UBdDZAQ/iJQFSfQxTinD7Hd3FsM2W45DK3/ALeYk5Vk83ygdMoHr2/tV0QypwnGi5bJiGSA0DadFI6AgR7UtfSDwZrw7+0JyrluCDOUEw46wWM+UdDW3ZXGkYo29TnDoQOiw4+WQ/M054/LlNq38d1GVVaSzZtJjkBMnbaudx0y88FGLYn8OwL/APh2Awjyoc3sQx/DZNy5cmY3ySR5sBVrHWWbQLEkEKOSiFRV8lED50d7f4pcPYt2rY1yCyCNxbWPD7kD5Cljh3EcTInQCD4kZmPP4VEg89q19KG7hXBkw9srbTLBLEmfGzasznmTPLyA0Aq2jKAZIVRJMaxAkzz0FVl4k1zUlgJGw0iBMdQTO/WtcddDh0TJmcBVnKs+JQw0HQtv1rD9K5UFKgQnFLdg/W74JZy3dW1gsVAyKuuiqJ1POBuaP9ouN214axuKct5DaIH3VxCMVP2gXNoQI66UpWV766SpUZiti0z7BLfhtgaaFiAfU+erD2msOuHwKGFe0ouOJ8IKWirBuRWC46betb0AscBxRt4E2vvWzftZhOuVmE76aEUicXx62yyrDHXloCd511p6vMFL27ajLiA19BIBW5p3ygnkQQw9xtFI/FMOLTaqCTPiAmG3Kk/iEj5itsUXFP8AlmddBFks5ALQSdoA/kK7XwHBrhMOlqGvMszIC6kkmBm21rktnhxYoCrW8xAQnQuxMAJzJmIiukcL4lnUpcBW+mTOt4NbdjsHCMoYzlBnkT6Tj+TGWtrwfoxW7GecoiCARv8A5pSD9J/D2W2mIDZoPdXCP2oKMD0kMNPxinTH4q2ERVYG6wYGG3A5hd2IkbedQJhHvqbFy3mVwVbwlTrpLGIB0GvkDXLj2jKy9DidlGZlEku+kkkkL6n/ADSnPB4dbZtf7RrifaKEElQPvP8AgU5Y3mobnZx8Jfy3BJtKQWA0yZmYXdOqz6EEcqM8LwiWmW61wZ0VMRfICkWyQrBQZgkSLSrOra6AGvTUko/2Q1Yz3+KthsM1zEhBeOXLb+NcxIlToGLBNSNACQPFyiwvEUv2+8t6E6lTqVJ1G3OD71zzjHFDibgZl8RnKmZiLabqogAljJZidSY22py7FYUIrLdbIHU3ZyliMoACD0UTA3mK4cutcK0+AnZsNlDEhuUSDB01PTnpVq9bZgD4SeQ022mCYrwW8iB7l0CdVyWmJIMQNNmPQVmJwVyTlZSZE2niR4Y1yr+zMkH1rKOMaxh6xayW4k6A7TmP/NrW2IGbD91I1XJseQgch/nSoe//AMmtxdmtU0VYn9n7qhLmHW3mdd1utme46AaoeTGNOcr1Fe4njX1SXfCXkCwC9u5aZIJA3EhZOmsa0zYjhNlpbIM5++Ac+m3imdKEcW7MHEFe8vO6gzlYMR7kMD8ta3WZpURqAcNjcOQl62mMQfEDbXODyJJVfF0Ou0iiuI7X4e7cUubiuJyk2LqkA8gxjTbSYkba0cODuhFRWQIoChcvhAGgABmI5V73eJUEfZNPVsh+ap/Ok8ifqKqvGKXGeLLeuT9ZVeU9zDgcwlyCVMaTuN5qPGcRUBe7xCIEDQpxFwTm3zL3fi12nblTRjuEd+o7+0jMu0XWJHkGIBitE4cFGX6nbI/ayMfcsKN19Co5w+KWAWvsVV+8UhLl3xamczMpjU6ba0WwvErWIllDI9saXGKrOk/wwUBiTrFOL4C3EHAJ6C1YI9ga1weDsg/+hynyw9kfmK2x54x/1E42AeG8NOIwUWnVAGBZ2aAiZZL+2vy+VrtLxq3cR72ILtYuTh0bDQGK+IyM7QDo8+3WAZvYRIYCwe7dDau2lUJK6kMuTZ1JJB8+Whpdx+Esphxh7du/e+279A65YOTJluMGII3JJyjXnsc7THQr9qMWlo2VXMyJcEBjlc2wqyGK/CxBUGNjV61wJrtlL9nEpLEnJcz+DyzlfEd5A6bmr9zscLgRrrq1zUupJA8WpCxOxnxRy2pgt8POHS0tlEbIN2gfJp8JnyqZZPEgSE9+yz3FFy3bVnUm3cdLj3lZtDzll0YDKdgAfvUR4T2dukm5ie/JAygAXJyjYM7rCL0GunIbU94M+HMV7tjuA4b8wdfyr3uAdwDrMwJkeu5o/UaDVMWuHcafMtmwlm3lBY3L1xrylpAAV5Ekj8I35aUWxPF8QWBCWsoJjxuxblp4RlM89RHImIvkTvOusEGfka1OH59Y1gfziofSlzgpdrLWIxdoI1lO9n7M2rrM2YgiCCgyrrO/IdaSMfYFoLg7dzv2zl7htgsGuKCqLb0liqlpO3jj7snr16x4SCdCCDoDIIggjnppQ2xwsWly2RbVNNFtqs+RFvLI20NO+UHyBOCdnWWwyOGtXX8feI2YgEyUuLliRETLDU+5XjuEW5cF2yjrcLL3wiC4GgNvM4UaTzHsd7Yw177zKB0VP6/pWHh7HdpkCQXJGvRSYG3Kp1QWQcSK3UyqLmZRltlXWVIgg3ATDagDWf1qPELfcKve3EgAkoiKzHXUumvQbAaDzolawRmMw1/zX+9b3eGC0wBIzHWA8k+eWZPy0o1SdjvlE5sQa8fXasrK5r6CMk1YuKOVZWVXiERLI51KtysrKqyWeG4ZqR7mgrKykmxWYblbM4bQ6+oH9Kysqk2M9z67D5f2rY3AOXz1/nWVlCkxmxcf5FbC5WVlVYHpf28xvUaP4tdfWsrKG2BIQpMxWrFfSvayjZgeso66en5VDcw6NoZg9JWfkaysqgPMPgktiFkD95yfQEmQKsJZBEHxAa+JmY/NiTWVlNAathVn9KxsEsQJHp7e35VlZQB//9k="/>
          <p:cNvSpPr>
            <a:spLocks noChangeAspect="1" noChangeArrowheads="1"/>
          </p:cNvSpPr>
          <p:nvPr/>
        </p:nvSpPr>
        <p:spPr bwMode="auto">
          <a:xfrm>
            <a:off x="155575" y="-1790700"/>
            <a:ext cx="2714625" cy="37433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6" name="AutoShape 4" descr="data:image/jpeg;base64,/9j/4AAQSkZJRgABAQAAAQABAAD/2wCEAAkGBxQTEhUUExQVFhUXGBYUGBgVFBUWFhcXFxwXGBcXFBgYHCggGBwmHBYXITEhJSorLi4uFyAzODMsNygtLisBCgoKDg0OGhAQGywkHCQsLCwsLCwsLCwsLCwsLCwsLCwsLCwsLCwsLCwsLCwsLCwsLCwsLCwsLCwsLCwsLCwsLP/AABEIAQcAvwMBIgACEQEDEQH/xAAcAAACAgMBAQAAAAAAAAAAAAAFBgMEAAIHAQj/xABEEAACAQIEAwYCBwcBBgcBAAABAhEAAwQSITEFQVEGEyJhcYEykQcUI0JSocFicoKx0eHwkjNTk6Ky8RUkNEOjwtMW/8QAGQEAAwEBAQAAAAAAAAAAAAAAAAECAwQF/8QAJREAAgIDAQACAQQDAAAAAAAAAAECEQMSITFBUQQTMmFxIkKB/9oADAMBAAIRAxEAPwAK9rXWqWJQCpMQ5JmorgpIDLQqRxUdsVI1MBl7OXjlpkR5pZ4BsKZLArJvoFlbVeYkeGpc4AqvfeRQh2I/HEhjVDhzKtxS2wOtF+OprQIb10w8Ifo23+II0BRz3FW7jeH2pa4XvTEr+Gs2lZXRZ4oROtCmGtHcVYzvtUWJsKtFDKeCWDRLBsc1UVI5Ve4epmiwGWxrVpbYoSjkVvcxJFSIIXGAqlecVT+sknWpFapkBJbq0u1Q2hVq3UWAIx4aqImmG/aBqo+HFaRZLQpXVqG4amuVC9WUZaFSMK8tit22oAZOBiFozavUD4M3hFFUNZP0Rfz1sV0qqj1ZQ0IYscfTelwb028eTSlQDWunH4TIuYB/FFHDd0iq/CMJbiTE1cxeG5rtWbfS0uEDIBVHFoDWXsSQYNTC2WFMQKtCDRrhZBMVQvWMtXeBhmcKoLE8lBJ+QpNDsOvYHKqd7DGj78LuKstlXlDOs/z096p3VymGEev6HY1DtCAFzDkVlsGjF62DVF7cUk7AiW9FWreJBqhdFRAkU9UwDivNR3hVLD3TVnvqz8YCXcOtRPU9wVqBW4GtupGGlaA1IdqADXB20owj0A4WYFFA9ZP0QTV6mtvQkX6uYJmdsiKztAOVBJgkCTqIEnc6ChDXStxnalFhqa6hiuzBNp7lx+6CgsRdA0CiWZyjEAb7T61zZspgk5CSAM2bKSejFRXRjE0ZauEEa03cOMrrSthkyuMw2pns31jSonVjS4DOI2gHmt/riqKlxyTrQLHW6BlkMb91LduMzkKJ215nyG/tXRsFwtbCd1bML8Vxpys8c3bkJ5AgAeZrmnAcV3N+3d/A2v7plWjzykxT/wATxjLiLdkK0MVJc23Ks5gpqFIIUawdJPlTT+xNXxBs2bNu33t6Mo0UQRPRbaE8/STuetcv7b4zHa3UHc2BtbtDLlH4nI1c/kOQFGe22Mu4a6huNdvSCQ7ooRfJUUhemu/rUVvtBfxGBu3FtowttluAgENajxHLlgxOsHaelJtsuMUkV+y2NuXMOrXSSZIDHdlGxPU7iecVev25qnwfEM9pWYAHUaCBAMCB6UZs2wagzsE5KiuW6K4jDgVCbM6UroLB9s1Yta1lzDEV7YtHkKTaYxVvVEamujWonrURpU06VpFbqtAFzAmiAY1FwPANc20Ao5d4KRz/ACqaAFrqavfR5x5F4nctkjLdtskkiM1jxgD+E3if7VVxzdwuZuemmpjn6Uqdl3VuIs7Qqol29HLMxCwf+L+VOMbdF+Rs6v247XYd8LibFsszvZuojBRlzspCgyZBkjcRXFbGJe4YjN5Khn3yrr6a+lOmMZXDGNJ0BUgbDqNqi7FA2QWbKoJJOaJg9DW2RLGk0TjWzMw/BLn1V7+yIQApUq4k6kg/tMKk4U+opuxfFrd2wUtRd73Nak5ggOUnUjUcteW9KPDLMXWWQcpIkbGN/wA5+VZJ7K2VONBbFiBMUFxCzTHjQMtL1/SmSVbVmDXQeyF5HXvW+JItPKEgyq5WkTEAAa852kUlWLWbyHWjfB+0X1QuhzvaYBggy7xDFSeegMSBVfptrYccmroe+J2LV1ftES4BqA4DAE89aV1w97MDaZrST8C5AjRpoF1APn8hQ3it18hfDXjDGQGOgjQge9BE4lj7YU3MQFtFwknLMkM0CdNlPLmKy+aN/FYf4g/2jH9pj+dbYe/VZPENNfPep7WHrNs5X0usQwrW3Y1rFt1IGO1P1CJPqgqfDYEKJNZYWNTUly/50Qx11gcwvrVRjRDGih5WtSjZTW6mtFFepvQA59jryi2Z3k0bx2MBIAFIPDsQymB+VN3DLZIlp+VFDsAdswStvkCT76T+W/ypX7I2wuKYwWiyx2BglrYzmWAEAkcyM3MTXWP/AOPOIcXLxItBcoQmDB+KCvwk6A+h8qjs8Bwdt3CWAhyxmts7XApIMkEkwSvIcufJwdO2VLqpClinlDOXUaZCSI9SBQxMMHZCWMZtVbkIMKjgSo1B2OgjSjXHMGiW2ezc7y3rmmc6GQNQdSJ50A4VmuXMltxmgNl122zA84MTHUbTWmeScLQsKqVMPcHS3bXEXVW2xCgqyg6ZCcqHSMpLGQTqTMaCIOzdrnQztTxx8Kq2DaE3lS6XLMVK5tVQbZpXU8hHWtuCccTwyCAxyyNQG6NzHrr7Vnji2rKytXSGniF1VWXYKNBJMDXQamlfFcTzH7C13gkjO9zIjEaMUAksARv/AGm32jxWfJbtnNcPj8JiFhlLM2yjU66ncUs3+IFSAHD5RlzKGyj9lWYkttqfKurFBVcjCT7wPW8U0DNlzbFUBy9dJ1O41/lVbifEkJVC695uAssy9MwAIB9aWrzl5lmg7jO2X/TMVetYZLQhQBOpit/4XhFBLhHGO7Y55ZCCWGhYZQxzeJgWACoB0kjWBNjjvHRcKLZEogN0tAWWYRpuSQhfbr6greMs5xpow1U856e9UeH2WZsrMVX4jqsaEA/EyidTznyrlyY6lZtGb1oa8DxBh4lZh6a/PrTRwjtGrutt1CltFYMMrN+EqdVY8t5jcVz9rehUaidjzBhuURvyrU24ES0dCzEeUa6GdZ3rXJijkXV/0y8Z2VrRPlUtpAKj4fjhds27giHVW36jUHzBke1aYq4Y8MVxrFQ9kb4nEqooO+NLHnFadw5OrCpvqp6ir0YnNCtjxrQ+4KI4sVQuVmbGgr1TXi1gFAghwu+FfWuidmwLpG2Ue5MbwPTSa55wq0jXFD5sp0OWM3lE10LiOMtYHDmPA2WACZcxv8IjTmB86HOkChbsvYu5exOI7pSFw48LsAwZmGpS20xpzMb6cqLriLdr7O3kWOQ1Pv5+tIX0UcTfE3MQ115IVcgAACBi0wNgTp5mmuzwy1YuG7cukryzAbmAJyjXf11NQjagR2zSyUa+MuZYW7p8SP4IbafiHOuQccwz4S8ptNc+9dstbeCqGJEwZM6RzC6712TjuAsjB4lwWYPbciSxCzBkKdgCobbSDXJb0lVDAZlmOQI9emsz5+VXj/dX2Ka5Z1Xszew3FeHKly0CrAo6E6o6nUow25MCNQCtca4xwZ8BjHsXGJthwA/JlIDLm5A5WHvPSruB4hfwTG5h7jW51Im2VOaJkOCIJUDr4fKtMViPrBZr7m4znMzkhjm/ZbwqAIAhRsI0rojicWZSnaLrYW2yZUuETq55lRJytMaSfQ0v8SvCcgGVVMR94zzb+1H+GcQS1YRu5DMyhiVIRlO+nKB6e+9XTiLnEQbarZKquju32i3YBzKQpgAnUaTyIrVy4Z0KmFuAb/i/QVI98ySNpmP1FELnZPEprlVgdRkYbdfFE7cqEm5DFY28wR7EaGqUgotq0iRqOtQsxVgy6TIMHnv+gNQO5UnSDzU6T/QxGtTq6uNP+x6EU27VASYVSBrPiCtJBEyBrrv6io8cYA/e/Qj9RWtq8TuQYCjSNANg0c/Wtca0j0/70k/8Q+Rx7IcYy2Sh+6ZHkG1j5yfeil3jZGwPzpM7I4gFys/dP5Ef3pmv2qxm+i0RZ/8AH/2ans8WJ+7QLJRLC6CobYaIpYjaqTrRLECqV8VibFdRWGsBr00CGLsi6i6G0BAMExmLQfh08ICyZ6ganarfabF9/hnKxq3infKASB5SwUerDzpYw10qQR/nrTdwexb7kvfZVtkhBmMKzbmTyAA+cdKFDbhSlQrfR7x+9h8VbtSO4Z3UrlAMugZdYndRzg69K6Xi+I98GFu61ogwYNsE+ouI2noPeufcbw9pHW5ZXLcQq2nVSSJ67H1HrTVgSmKVboWCRJjqNx5xRmxPHTNcckwf9IPFrqYe1hkd3e+WBcsqylsA3FzKFGuZF21Bakfittrb211OWBrBE5QXXQxpPInlTv8ASLhv/SsNgLyheZnuzI8/DH8VAMLxMouVoe2Y8LDMpBiDB5eIGt8GG0pGc5daAvejLB841I8iNNaC4h/iAPIz0+Ut5c6Pdo7CKhuWhCMSpWS2RtQIkzDKJjqrcopauSVJ8o567HSdenOtpOuGNBexgrl2xbjIq3M9u2xYwWTSGABKydATpM0x8QxjDA2nQC3eti1buwAGe26hGS5G+W4g32AO1WsXwoLwpQsEpZFzw75vjcwNZknz2mlQdo1yHvUltQ0bMeflqdfnXHOUrtG8FGqZJf4ziUN3C3nOWUDhCoDKPEQGA5ggj1MgzVPEhBJQMAYjPGYddtxtTX9HmLGJe99ZtWnBNpQHto2VWF2cuYSYCj5il/tWv2xARU3zKghQys1tso9bZPqx22rbFbdv4Mp18AnEYlnaW323J5knck6kk+9VWYo2Zfccj61JXrCtaJLIvAwRMEDnMRuNdtazB2L1xL5tozKoVrhXZQc2UsNzsfSCar4K0WdbY++6JMExmIWYGp32HSuu8L4ZhcKgthcMXKBXe8+JsXLukMWtnMIJnQGNSBUZJ0kXGNnIeHd7ZuBwjSOTAqPQzrtT+l7MitG6g7zuJiedL/FbqJeuJZCKknKqMzIsDZS2sSDp+1RjgpDWVP7222/Km0tU0S7ujaKs23rwpW6rUCI8QNKpYoaUQumaqY0aVgaA+2akYVWtHWrRGlAjLIJMASToB1J2FO3HyLIt4f7ltFho0Lyc7H1OvvSz2Xtg4q1m2VjcJOw7tWuCfKUFFu0HHbTkqWQzyLZZ9GOgj/Na6fx12xMXcXeh8sQJgRy5wPLaPJ+gFXuG8Wu4Qs1ogiVYqwlGVuomQQZgiNKWuMXSjIIIIM6mdPuw3PYjYbbUx9neC4nFqDbssUIjO3gt5fEPiPxCN8snWtpuLtMaN+O8bbE5LjKECxCAkhdXJMkDcgfl0qhfs+BhzXMB5g7D2JH+mmfiHGcNw0i0tq3cNsxcuXAGus2TMcgZcqoZA0M76c2Ldpkw93ClLVrDWb7KGXxWrRBGQsS0SR44I13rKOeMeJcHrfTnWDt9/YuWRqXBZJP3lcm3/wAy/wDMaVcngHKZJHLQx5iP6074Ls3iLVtLouYcldwt9HmXMbaH4qbOBcO4Riw+ewTdBAuks6kM0+K2tu54QWzarqY1pZJx9ElZrwa33vDrcmZsidD+Hxep965bxPgly3bS5lIkOriNJtMylh1lQD5jWu6cM4bZsjurDE2QPCGZmKgzK5m3jr003BJBpwhbn1nDk/aW7huKRE7W3QCdDmVmX+LyrFNNj+DnfZDwMjBmlnSQBpBGkjmdT+dMf0icDH1S3i0Bnvrwua/duuxtt5AFY0/3lVeMcMGFxeHe2CbLhmXyNtSzITHIwRoNGHMGiWLS5fsGwzMwZSgBJKh1jIYGgh1B9q0gnbJkzmt6+XIJjQAaCNq0NaipBWqRJA66Gmjh/bFRh1tE4sXFXL4byXEuNAGYi6pZZInKpAExrS7eTQ+lUbGjA9CD8jWeSJcXQQwZa7cIALXCQAB1nxT0iPLnT5gsG1q0qEyRJMbSSTp86an4NDZsozbZsozR0mJivH4OzVG3wKhYVqntiil7gLDWpcLwgmhyCgEBVfGjSrQSq+NGlYsoE2k1qzlrW0mtWHShCN+FXVS8rPGQZs0qGGUqwMqQZ6xB2p/wvZU4gD6wgw9gQVS2wW8563Mgy2gOiknzG1JfAuF99dE6IhDOQCTE6KANZJEeQk8qa+P9sFJIFxUUaHMwU+hBgg+R1qnOUI8LhFSYSPZ/hmHKkWFuOuxus94joT3jETQztZ207tMoIBIOVFME+Z6LSjxrtVkT7PxsRIJ+EeZnUmku1eZ2Z3JZm1JJknYa+X9BSjCU3ci3rHz0NYziRunO6WmaVGZrYLDoA09SN+hqjxTEtiwAwXMuoYLr9oSYOu20DlyrW623kRPt4m/Wq2FkSJgmTPQIvxegifaujSKfhm5OhtuYTvOGYK4CSC923cHeXFFwd3bAVspBy/ZjTTSeZq/2a4ZZtSwzWxALsHbZJIbxEhYBbbrVCzisvAVe2I7rFAkETo5uJrvyIJj2ilni3aS41o24VVKjMVHxAgEjUnwzII306VhODk6+C4SSV/J1zsZi3uYK1euEF2RiTGWYkAEcj6aTNbcbwObFnJ8V6xYkaRmtPdhtecafw17gx3OAtrljLaURv8KjTczt1qHF4hhibt8apYWzh46uExOIcAx0e0Krx8IXyU7uGcYpEvaIrK4VguVWgwwI8iVO+56U04jjFhYi6nOIMj8qq4bitnErnOW1ethYdyo2MqC2hyySCDHxmua9qcf3E2lZS/iAAaTbU6gtpAYgiB5z0nf0yFjtHdRsTe7uCne3cpCqJUuxGwEjzMnzocrV4RWhp+DJ22PoapNc8gIB235nXr61OpNVHGh9DUy6CPrE2FPKvFw69K3wDhrSMNmRWHoQCKsBa5jQp4jDrl2qvhMOs7UVKCtLdgCgBCfgelV14BJ1pxyV4LFAULWF7NqDMVYxHZ5DuKPZKxVNKx0Lxwww1i6UOUkSSND0AHzPzrj3FlzOfXXnvXSu2uKxH2lu2qMCQAYaVECVJTNrP4gPKa5njMHfQy4gnkQx29tPeuxKo0QQ3LxckdAAPb/DWYQQAep/IQar3swOaNomDtGm3If3ohYZCpP3SJ/dYRP8x8hUjPESR6sV92P9M1Zi7WW25jKWGRZiTBV39PADP7w61Pw7/a2E5Z2Y7cgxHkdqDY7ib3XD6CCSoAECTJ9dgPRQKHxCY69n/HwTHr+C5aceiNbY/wDUaRcSogCRGsE7RzBjofX2p97DWy2A4koBythnZZ/EoJIE7xkGvpSHiElD5a/1qfsVnZ8JxhcUqraCraXe5eYSend2UOZh5sbfkDRTD4jC3cM9i3dBYsXYzLMxP2hDRBcyfnyFcP4XibfdxcKgjad/bnTBwfidk92iMQ6s7gwVH+yurAI2PjG45UtF7Y9n4dKwXZxlb7O4QV0i4gOZSOZEctNq599JWAFrGAeGWs22IUkgGXUb+Sj2ijeFN1W0vXhpoO+uRHpMUA7dO5xCG4SxNlAGO+UNc0PWDPzrZJ30zFVlqOKuFaia3VNDsgiqqjWiD29JFUBvWc0NH0X2LxZOAwuskWLa+6qFP/TRjv2pf+jUZuG4c+VwfK44/SmXu65WumqZD9ZasOJatzbrY2aVDs2t25ra0NanAivZFICBrWtZbtQa3dqj7w86BiF2pw4TEFwmZpMsdSs7BOYO2wE0q8Udt8wjz1B0BMASSBPKumdoOEteIa3HRgSRtsdN5GnlpSd2h7KYnMv2KMGiCGGWR+LWdPT+ld0Msa9MWuiPefMQIRj5C4CPQliw/wBNVMi22h1yq2mbcA8sw+6Ynppy6dW4X2SS2o72C3Nba5FHv8Tesj0ob2v7Oq1hmtLD2/FzYMg+NSCddNevh01iiWSLAWOzvCGv3wluBch8pPwghD8XQf1FJV/DG2xVgVKkqQdwV0IPmCCPauv/AEVcOc3XvZSqIuXXUFmGymJMbmY3XedBH0w9n+7vjEqPDe0byuqNf9SgH1VqylJOVDI24wmEGGsRA+pW7Mrlg4jES+IDSRKHOs85AI1AhIRd19R+ldh+gyGw14sJdLpRWOrBCls5QTsJnSkL6SrWTiuK82Rh/Fbtk/nNKHtCYjNbgkdNKN9nrNpvjaGaVnKTAOhII8iRVDF2/FPUT+n6V1Dh30bOBbuWbiNbdbb5bmZHUMoJEqpD7nktJ0mNAHinZPu1NyyzvbW2LkhvHtLZQFEwPelO9xAtAm4wWYzsWImJgkmBoNK+lE4cg6QOu0V884uyhdzagoXbLlIiJMBdNoinjk2JoqWrpP3fzry5djUiOVXLOmkD/VB/MUb7PcNtX8TYR2AU3EzSQZgyE/iIC/xVu7qyPksYP6OsdcRXH1ZQ6hsr3bgdQwmGC2iAROoBNan6Jcf+PCf8W7/+Ndp7mKl+rmuR5ZM21QD7BcHuYPBJYvFC6tcP2ZZlhnZhBZQfvdKPqwmvfq5iqjWiKhtjLbEVtFU1tMas5SBQBIajyVKINYVigDQLG9em1NSOs1iaUBZC9qKwMpm2x6a/hJ/v/mtb4t4QtpI2mY/Kk/G8WNpu8YloMGdPDPjyqNF2gbmdyYFNCbDeJTLIO40qt3dGMRb7xQwM6DXqp1VqEYu+lsanSqRDCfArCJayoAACSQPP+0D2qDtDwhMXZexc2YaHmrD4WHofmJHOqvZ/iau5AOh/z/PWjWIIGtJ8ZUTnH0QhsM+PsX1ym21iR+0xuof4dEM7QwO1K30w28vE287Vpv8AqX/611LG2j3ty7bEXGs6/Fr3NxGUkIQzEB3EfeEA6VzX6Yk/89m/Eoj90Lb2PMSW+daQ67E+CLf2B9f0NfTGAsZbFpfw27a/JQP0r5rw9jvCqDdmCf6tP1r6SRzSyjgCu2mKW3grwuAsHU2gu2Zn0C+m5PkDXDTcZrhtiNR90aJG+Uek/lXVfpN4jc7hbSMiBjmuMxGdVXbIDzJnXyri1m99qpBgSAZ2y7HN1Eb1ePiJl1hAYe6TB76OQDEiOrHNpTB2XPd37TIwd1ddBDRJgiQx3BiJ50D+qqzkABbakl3gDNBiNNhI2EzVrD8TVbisjIgRgVAKZ9DIJ109K3RB9GgCo+/gxVOxiAyq6klWAZdOTCQYPka9ck61wG5ee/pVezfHOqnfGpJkbUAiy2IA1qBOKqxgVVKxpUSWVnbWgRYOKhtOdWnukihF1wW0NWMJdmdaksu28bprXt++NIOpqmSpoH2m42MPlS2M2IuQqL+HNoGPmZ0pqxOkHeJcRVQUkSozXG5IOQ/eOw9+lcl7RcbN5zGiA6Dy5TVztPxPIowyNmgzdf8A3l37xP7I2A8qXRYJ86sg7dwLiSWuHYZ7h3soump8KgR66RSfxLiJvszEZbY0VRz9epqfD8Oezw6yrTme5ccqSfCCQAB00AMdWNB+LYjIAnQT78qEJhvseJZj+HT+dN2JcBZZgoHMmBSJwriaYawAdbjksBqAFWASTzMmIoHxrtEzGWubfIT06Vaxt/0GyQ94bjNu9eXD2wGzrdDNcQsg8MqrISCwPMaaL50rfTLhdMK8AEA2zG2oBAHplNC+w3EBdxlnxEr3htkglT4rbroRqPjERTV9MfDVTA2yubTEqzFmZ2OZLgksxJ5DTYcqdKLSQrbOW9lLJbF4Vd//ADFmfRXVm/5Qa+iLggVyj6LOGIWu3mUF0YJbJnwlgc5HKSMonkCepl47Q8V7myxB1MqPXmfapn2VItcVnN/pL48rXCgVSdVBB1CjqfUmueC7qNNjOlE+P4gvdJPpQsLWkvpGa+xmx1hXYbiyApCglixb4eepI5aczAma8XCANlVYP3jpI/ZB2nqaL4rh1zDpZ70Q/dIVA+7IjXqwA1/7VRw7R13510Rp9IfDrnAMUWw9iR/7VsEjaQoB05ag0YDgilL6P8UrW3tNplOdf3W3Hs3/AFUxYm+BoN64Mi0k0dEWpJMu2k0k1I1wRpQuziy0g6VOb4japsdGwvAmKsMFy+dUVtqTmkitcXcDCBv71OyKKAt6nfesIIMzzioLnELYlQ0neBB9CCKscGtm4wzlSCYBQ8vMddCa51Jy4jCpekd7GLZw5xDjQTkQ7sw016rPzpA4VjWuX7uLuGWQErP+8fw2/lq38FFvpU4vmuCynwWxGnX+1Asvd4ZE5n7Vv3n0Qeygn3rriqRRQUG4+kmTpzJp/wCD8LTDJnu5e8InWDl2hQeuvKqHY/goUC448R+DyH4v6VT7a8RYXTbX7gHQCCA0/pTit5akuX0P2Kvi5g7TgyAbv5MR+lc6X7bEGdhLn0EAD5lR70y8NxWXgVpyZJa+PneuDT5UC4JZyW87fFdIYTyQEhP9TZm9EU1VJcGLfaPtIvfPbCE907Wy07lPA2UdJBoBe4gLhAWySxMAFmck9FVYJPlrRLC8IvYzF3VtgAd47O5HhQMzGWPXoBqT5AkdQ4H2Vw+EX7I53OjXWgMw5hY+BZjwj3k6055tVRLpCT2ewV/DXcKbyBCcTacL4QQga2DmC6A76b6611L6X7Wbhl081ay3/wAiqfyY0P4twq01y2137S5aU3bdlXK94cyAF3A8KhuXODoQpBNdt0zcJxBbcYcudZ1tgOdTqfhOtJS2psa8ErsNaZMKCIGd3eTMwITT3Q1Q7b8QbM2uiKB6k6mPP+lN/ZO5b+oWMoM92CW3AYSWInQazXHu1XFXu3XEeAM0RufMxRi7OUiX9AR2zHeTRXshgBexdpCJXNmI8lBaD8o96CjQ6V1L6OeAKLJxNzwm5ogjUIDBb3bT0HnVZJVFsbCXbGwHthphlMCdyCDIXrqAfY0jMzCMxzDzrqQ4bbJykl1mYYsR5j0rm/EsCEvFHYgoSo03A2PLcQfen+LktUyGFuzWMFu4pnwkFSegMak+RAp4CTBkn9f6VyLC3rub7JdNdXHhP8gPnTt2I7SZz3Fw280eAqSZA+7DbjeCJ2iq/Jx7LZfAeDQtk6QZJ/LyNSWVMlSDM/4PlUzM3KIGgPQnpFQXbxJBOmoEzPqB8q86x/0a3QdATEnKNd69tKuhY6ajmDW2NySBmBEkjxHltK/1qF8SBqATt1osG6N7eCtwSV1SJzKpJJEwCDqeUVDiMQtq33lqC6yQgmSpBDDTaFJ9yKjwnDALpuKjKmUKFIyWwCFIfJO8iCdOtT3cILdu4fDCI58BJ1M/EdQBJ2maqKcWbOPeI5pxO3dvYhsndOSQxZlFxVDahcrAqWjcGR6aEsGBLOhW93d2NO8W3bUq42VwmkctQCPOo7F57GHN9UBdDZAQ/iJQFSfQxTinD7Hd3FsM2W45DK3/ALeYk5Vk83ygdMoHr2/tV0QypwnGi5bJiGSA0DadFI6AgR7UtfSDwZrw7+0JyrluCDOUEw46wWM+UdDW3ZXGkYo29TnDoQOiw4+WQ/M054/LlNq38d1GVVaSzZtJjkBMnbaudx0y88FGLYn8OwL/APh2Awjyoc3sQx/DZNy5cmY3ySR5sBVrHWWbQLEkEKOSiFRV8lED50d7f4pcPYt2rY1yCyCNxbWPD7kD5Cljh3EcTInQCD4kZmPP4VEg89q19KG7hXBkw9srbTLBLEmfGzasznmTPLyA0Aq2jKAZIVRJMaxAkzz0FVl4k1zUlgJGw0iBMdQTO/WtcddDh0TJmcBVnKs+JQw0HQtv1rD9K5UFKgQnFLdg/W74JZy3dW1gsVAyKuuiqJ1POBuaP9ouN214axuKct5DaIH3VxCMVP2gXNoQI66UpWV766SpUZiti0z7BLfhtgaaFiAfU+erD2msOuHwKGFe0ouOJ8IKWirBuRWC46betb0AscBxRt4E2vvWzftZhOuVmE76aEUicXx62yyrDHXloCd511p6vMFL27ajLiA19BIBW5p3ygnkQQw9xtFI/FMOLTaqCTPiAmG3Kk/iEj5itsUXFP8AlmddBFks5ALQSdoA/kK7XwHBrhMOlqGvMszIC6kkmBm21rktnhxYoCrW8xAQnQuxMAJzJmIiukcL4lnUpcBW+mTOt4NbdjsHCMoYzlBnkT6Tj+TGWtrwfoxW7GecoiCARv8A5pSD9J/D2W2mIDZoPdXCP2oKMD0kMNPxinTH4q2ERVYG6wYGG3A5hd2IkbedQJhHvqbFy3mVwVbwlTrpLGIB0GvkDXLj2jKy9DidlGZlEku+kkkkL6n/ADSnPB4dbZtf7RrifaKEElQPvP8AgU5Y3mobnZx8Jfy3BJtKQWA0yZmYXdOqz6EEcqM8LwiWmW61wZ0VMRfICkWyQrBQZgkSLSrOra6AGvTUko/2Q1Yz3+KthsM1zEhBeOXLb+NcxIlToGLBNSNACQPFyiwvEUv2+8t6E6lTqVJ1G3OD71zzjHFDibgZl8RnKmZiLabqogAljJZidSY22py7FYUIrLdbIHU3ZyliMoACD0UTA3mK4cutcK0+AnZsNlDEhuUSDB01PTnpVq9bZgD4SeQ022mCYrwW8iB7l0CdVyWmJIMQNNmPQVmJwVyTlZSZE2niR4Y1yr+zMkH1rKOMaxh6xayW4k6A7TmP/NrW2IGbD91I1XJseQgch/nSoe//AMmtxdmtU0VYn9n7qhLmHW3mdd1utme46AaoeTGNOcr1Fe4njX1SXfCXkCwC9u5aZIJA3EhZOmsa0zYjhNlpbIM5++Ac+m3imdKEcW7MHEFe8vO6gzlYMR7kMD8ta3WZpURqAcNjcOQl62mMQfEDbXODyJJVfF0Ou0iiuI7X4e7cUubiuJyk2LqkA8gxjTbSYkba0cODuhFRWQIoChcvhAGgABmI5V73eJUEfZNPVsh+ap/Ok8ifqKqvGKXGeLLeuT9ZVeU9zDgcwlyCVMaTuN5qPGcRUBe7xCIEDQpxFwTm3zL3fi12nblTRjuEd+o7+0jMu0XWJHkGIBitE4cFGX6nbI/ayMfcsKN19Co5w+KWAWvsVV+8UhLl3xamczMpjU6ba0WwvErWIllDI9saXGKrOk/wwUBiTrFOL4C3EHAJ6C1YI9ga1weDsg/+hynyw9kfmK2x54x/1E42AeG8NOIwUWnVAGBZ2aAiZZL+2vy+VrtLxq3cR72ILtYuTh0bDQGK+IyM7QDo8+3WAZvYRIYCwe7dDau2lUJK6kMuTZ1JJB8+Whpdx+Esphxh7du/e+279A65YOTJluMGII3JJyjXnsc7THQr9qMWlo2VXMyJcEBjlc2wqyGK/CxBUGNjV61wJrtlL9nEpLEnJcz+DyzlfEd5A6bmr9zscLgRrrq1zUupJA8WpCxOxnxRy2pgt8POHS0tlEbIN2gfJp8JnyqZZPEgSE9+yz3FFy3bVnUm3cdLj3lZtDzll0YDKdgAfvUR4T2dukm5ie/JAygAXJyjYM7rCL0GunIbU94M+HMV7tjuA4b8wdfyr3uAdwDrMwJkeu5o/UaDVMWuHcafMtmwlm3lBY3L1xrylpAAV5Ekj8I35aUWxPF8QWBCWsoJjxuxblp4RlM89RHImIvkTvOusEGfka1OH59Y1gfziofSlzgpdrLWIxdoI1lO9n7M2rrM2YgiCCgyrrO/IdaSMfYFoLg7dzv2zl7htgsGuKCqLb0liqlpO3jj7snr16x4SCdCCDoDIIggjnppQ2xwsWly2RbVNNFtqs+RFvLI20NO+UHyBOCdnWWwyOGtXX8feI2YgEyUuLliRETLDU+5XjuEW5cF2yjrcLL3wiC4GgNvM4UaTzHsd7Yw177zKB0VP6/pWHh7HdpkCQXJGvRSYG3Kp1QWQcSK3UyqLmZRltlXWVIgg3ATDagDWf1qPELfcKve3EgAkoiKzHXUumvQbAaDzolawRmMw1/zX+9b3eGC0wBIzHWA8k+eWZPy0o1SdjvlE5sQa8fXasrK5r6CMk1YuKOVZWVXiERLI51KtysrKqyWeG4ZqR7mgrKykmxWYblbM4bQ6+oH9Kysqk2M9z67D5f2rY3AOXz1/nWVlCkxmxcf5FbC5WVlVYHpf28xvUaP4tdfWsrKG2BIQpMxWrFfSvayjZgeso66en5VDcw6NoZg9JWfkaysqgPMPgktiFkD95yfQEmQKsJZBEHxAa+JmY/NiTWVlNAathVn9KxsEsQJHp7e35VlZQB//9k="/>
          <p:cNvSpPr>
            <a:spLocks noChangeAspect="1" noChangeArrowheads="1"/>
          </p:cNvSpPr>
          <p:nvPr/>
        </p:nvSpPr>
        <p:spPr bwMode="auto">
          <a:xfrm>
            <a:off x="307975" y="-1638300"/>
            <a:ext cx="2714625" cy="37433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29702" name="Picture 6" descr="Do&amp;lstrok;&amp;aogon;czona grafik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85930" y="1412776"/>
            <a:ext cx="2836096" cy="4248472"/>
          </a:xfrm>
          <a:prstGeom prst="rect">
            <a:avLst/>
          </a:prstGeom>
          <a:noFill/>
          <a:extLst>
            <a:ext uri="{909E8E84-426E-40DD-AFC4-6F175D3DCCD1}">
              <a14:hiddenFill xmlns:a14="http://schemas.microsoft.com/office/drawing/2010/main" xmlns="">
                <a:solidFill>
                  <a:srgbClr val="FFFFFF"/>
                </a:solidFill>
              </a14:hiddenFill>
            </a:ext>
          </a:extLst>
        </p:spPr>
      </p:pic>
      <p:pic>
        <p:nvPicPr>
          <p:cNvPr id="29704" name="Picture 8" descr="http://img.interia.pl/rozrywka/nimg/u/e/Bono_zdobyl_sie_piekny_5332284.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97830" y="3395290"/>
            <a:ext cx="4388100" cy="2963098"/>
          </a:xfrm>
          <a:prstGeom prst="rect">
            <a:avLst/>
          </a:prstGeom>
          <a:noFill/>
          <a:extLst>
            <a:ext uri="{909E8E84-426E-40DD-AFC4-6F175D3DCCD1}">
              <a14:hiddenFill xmlns:a14="http://schemas.microsoft.com/office/drawing/2010/main" xmlns="">
                <a:solidFill>
                  <a:srgbClr val="FFFFFF"/>
                </a:solidFill>
              </a14:hiddenFill>
            </a:ext>
          </a:extLst>
        </p:spPr>
      </p:pic>
      <p:pic>
        <p:nvPicPr>
          <p:cNvPr id="29706" name="Picture 10" descr="http://merlin.pl/Bono-Swiety-i-grzeszny_Mick-Wall,images_product,25,83-60157-01-4.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3889327"/>
            <a:ext cx="1897830" cy="296867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30722" name="Picture 2" descr="http://farm4.static.flickr.com/3585/3546554428_1eb3748dc3.jpg?v=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2576" y="1803"/>
            <a:ext cx="11430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774029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Człowiek w sieci</a:t>
            </a:r>
            <a:endParaRPr lang="pl-PL" dirty="0">
              <a:solidFill>
                <a:schemeClr val="bg1"/>
              </a:solidFill>
            </a:endParaRPr>
          </a:p>
        </p:txBody>
      </p:sp>
      <p:sp>
        <p:nvSpPr>
          <p:cNvPr id="3" name="Symbol zastępczy zawartości 2"/>
          <p:cNvSpPr>
            <a:spLocks noGrp="1"/>
          </p:cNvSpPr>
          <p:nvPr>
            <p:ph idx="1"/>
          </p:nvPr>
        </p:nvSpPr>
        <p:spPr>
          <a:xfrm>
            <a:off x="457200" y="1775191"/>
            <a:ext cx="8229600" cy="3225445"/>
          </a:xfrm>
        </p:spPr>
        <p:txBody>
          <a:bodyPr>
            <a:normAutofit fontScale="92500" lnSpcReduction="20000"/>
          </a:bodyPr>
          <a:lstStyle/>
          <a:p>
            <a:r>
              <a:rPr lang="pl-PL" dirty="0" smtClean="0"/>
              <a:t>Każdy człowiek ma w swoich wyobrażeniach </a:t>
            </a:r>
            <a:r>
              <a:rPr lang="pl-PL" dirty="0" smtClean="0">
                <a:solidFill>
                  <a:srgbClr val="FF0000"/>
                </a:solidFill>
              </a:rPr>
              <a:t>idealną wersję siebie</a:t>
            </a:r>
            <a:r>
              <a:rPr lang="pl-PL" dirty="0" smtClean="0"/>
              <a:t>, każdy człowiek również </a:t>
            </a:r>
            <a:r>
              <a:rPr lang="pl-PL" dirty="0" smtClean="0">
                <a:solidFill>
                  <a:srgbClr val="FF0000"/>
                </a:solidFill>
              </a:rPr>
              <a:t>dąży do bycia akceptowanym przez innych</a:t>
            </a:r>
            <a:r>
              <a:rPr lang="pl-PL" dirty="0" smtClean="0"/>
              <a:t>. Tworzenie własnego wizerunku w sieci </a:t>
            </a:r>
            <a:r>
              <a:rPr lang="pl-PL" dirty="0" smtClean="0">
                <a:solidFill>
                  <a:srgbClr val="FF0000"/>
                </a:solidFill>
              </a:rPr>
              <a:t>może kompensować realne niedoskonałości i niedostatki</a:t>
            </a:r>
            <a:r>
              <a:rPr lang="pl-PL" dirty="0" smtClean="0"/>
              <a:t>. </a:t>
            </a:r>
          </a:p>
          <a:p>
            <a:r>
              <a:rPr lang="pl-PL" dirty="0" smtClean="0"/>
              <a:t>Wiele osób jak wskazują badania nie chce przedstawiać w sieci swojego realnego ja. </a:t>
            </a:r>
          </a:p>
          <a:p>
            <a:endParaRPr lang="pl-PL" dirty="0"/>
          </a:p>
        </p:txBody>
      </p:sp>
      <p:sp>
        <p:nvSpPr>
          <p:cNvPr id="4" name="Prostokąt 3"/>
          <p:cNvSpPr/>
          <p:nvPr/>
        </p:nvSpPr>
        <p:spPr>
          <a:xfrm>
            <a:off x="142844" y="5929330"/>
            <a:ext cx="8715436" cy="307777"/>
          </a:xfrm>
          <a:prstGeom prst="rect">
            <a:avLst/>
          </a:prstGeom>
        </p:spPr>
        <p:txBody>
          <a:bodyPr wrap="square">
            <a:spAutoFit/>
          </a:bodyPr>
          <a:lstStyle/>
          <a:p>
            <a:r>
              <a:rPr lang="pl-PL" sz="1400" dirty="0" smtClean="0"/>
              <a:t>M.T. </a:t>
            </a:r>
            <a:r>
              <a:rPr lang="pl-PL" sz="1400" dirty="0" err="1" smtClean="0"/>
              <a:t>Whitty</a:t>
            </a:r>
            <a:r>
              <a:rPr lang="pl-PL" sz="1400" dirty="0" smtClean="0"/>
              <a:t>, A.N. </a:t>
            </a:r>
            <a:r>
              <a:rPr lang="pl-PL" sz="1400" dirty="0" err="1" smtClean="0"/>
              <a:t>Carr</a:t>
            </a:r>
            <a:r>
              <a:rPr lang="pl-PL" sz="1400" dirty="0" smtClean="0"/>
              <a:t>, </a:t>
            </a:r>
            <a:r>
              <a:rPr lang="pl-PL" sz="1400" i="1" dirty="0" smtClean="0"/>
              <a:t>Wszystko o romansie w sieci. Psychologia związków internetowych</a:t>
            </a:r>
            <a:r>
              <a:rPr lang="pl-PL" sz="1400" dirty="0" smtClean="0"/>
              <a:t>, GWP, Gdańsk 2009, s.51.</a:t>
            </a:r>
            <a:endParaRPr lang="pl-PL" sz="1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Autoprezentacja - pojęcie</a:t>
            </a:r>
            <a:endParaRPr lang="pl-PL" dirty="0">
              <a:solidFill>
                <a:schemeClr val="bg1"/>
              </a:solidFill>
            </a:endParaRPr>
          </a:p>
        </p:txBody>
      </p:sp>
      <p:sp>
        <p:nvSpPr>
          <p:cNvPr id="3" name="Symbol zastępczy zawartości 2"/>
          <p:cNvSpPr>
            <a:spLocks noGrp="1"/>
          </p:cNvSpPr>
          <p:nvPr>
            <p:ph idx="1"/>
          </p:nvPr>
        </p:nvSpPr>
        <p:spPr>
          <a:xfrm>
            <a:off x="214282" y="1357298"/>
            <a:ext cx="5437838" cy="4625609"/>
          </a:xfrm>
        </p:spPr>
        <p:txBody>
          <a:bodyPr>
            <a:normAutofit/>
          </a:bodyPr>
          <a:lstStyle/>
          <a:p>
            <a:r>
              <a:rPr lang="pl-PL" sz="2400" dirty="0" smtClean="0"/>
              <a:t>Autoprezentacja definiowana jest jako:</a:t>
            </a:r>
          </a:p>
          <a:p>
            <a:pPr marL="118872" indent="0">
              <a:buNone/>
            </a:pPr>
            <a:r>
              <a:rPr lang="pl-PL" sz="2400" dirty="0" smtClean="0"/>
              <a:t> „podejmowanie działań ukierunkowanych na </a:t>
            </a:r>
            <a:r>
              <a:rPr lang="pl-PL" sz="2400" dirty="0" smtClean="0">
                <a:solidFill>
                  <a:srgbClr val="FF0000"/>
                </a:solidFill>
              </a:rPr>
              <a:t>zarządzanie wrażeniem wywieranym na partnerze</a:t>
            </a:r>
            <a:r>
              <a:rPr lang="pl-PL" sz="2400" dirty="0" smtClean="0"/>
              <a:t>, interakcji by przez to kontrolować reakcje partnera skierowane na siebie”, człowiek za pośrednictwem swoich zachowań werbalnych i niewerbalnych komunikuje innym „</a:t>
            </a:r>
            <a:r>
              <a:rPr lang="pl-PL" sz="2400" dirty="0" smtClean="0">
                <a:solidFill>
                  <a:srgbClr val="FF0000"/>
                </a:solidFill>
              </a:rPr>
              <a:t>kim jest, lub albo za kogo chciałby być uważany</a:t>
            </a:r>
            <a:r>
              <a:rPr lang="pl-PL" sz="2400" dirty="0" smtClean="0"/>
              <a:t>”. </a:t>
            </a:r>
          </a:p>
          <a:p>
            <a:endParaRPr lang="pl-PL" sz="2400" dirty="0"/>
          </a:p>
        </p:txBody>
      </p:sp>
      <p:sp>
        <p:nvSpPr>
          <p:cNvPr id="5" name="Prostokąt 4"/>
          <p:cNvSpPr/>
          <p:nvPr/>
        </p:nvSpPr>
        <p:spPr>
          <a:xfrm>
            <a:off x="0" y="6119336"/>
            <a:ext cx="8929718" cy="738664"/>
          </a:xfrm>
          <a:prstGeom prst="rect">
            <a:avLst/>
          </a:prstGeom>
        </p:spPr>
        <p:txBody>
          <a:bodyPr wrap="square">
            <a:spAutoFit/>
          </a:bodyPr>
          <a:lstStyle/>
          <a:p>
            <a:pPr marL="342900" indent="-342900"/>
            <a:r>
              <a:rPr lang="pl-PL" sz="1400" dirty="0" err="1" smtClean="0"/>
              <a:t>Szmajke</a:t>
            </a:r>
            <a:r>
              <a:rPr lang="pl-PL" sz="1400" dirty="0" smtClean="0"/>
              <a:t>, </a:t>
            </a:r>
            <a:r>
              <a:rPr lang="pl-PL" sz="1400" i="1" dirty="0" smtClean="0"/>
              <a:t>Samo utrudnianie jako sposób autoprezentacji. Czy rzucanie kłód pod nogi jest skuteczną metodą wywierania</a:t>
            </a:r>
          </a:p>
          <a:p>
            <a:pPr marL="342900" indent="-342900"/>
            <a:r>
              <a:rPr lang="pl-PL" sz="1400" i="1" dirty="0" smtClean="0"/>
              <a:t>korzystnego wrażenia na innych?, </a:t>
            </a:r>
            <a:r>
              <a:rPr lang="pl-PL" sz="1400" dirty="0" smtClean="0"/>
              <a:t>Wydawnictwo Instytutu Psychologii, Warszawa 1996, s.25. </a:t>
            </a:r>
          </a:p>
          <a:p>
            <a:pPr marL="342900" indent="-342900"/>
            <a:r>
              <a:rPr lang="pl-PL" sz="1400" dirty="0" smtClean="0"/>
              <a:t>Autoprezentacja, http://pl.wikipedia.org/wiki/Autoprezentacja [dostęp:19.07.2014].</a:t>
            </a:r>
            <a:endParaRPr lang="pl-PL" sz="1400" dirty="0"/>
          </a:p>
        </p:txBody>
      </p:sp>
      <p:pic>
        <p:nvPicPr>
          <p:cNvPr id="1026" name="Picture 2" descr="https://encrypted-tbn0.gstatic.com/images?q=tbn:ANd9GcTHCnZimbVpZ4ARNVXMsziqaqf2gORbNcV0C2Au0L4ZHShMUNxt"/>
          <p:cNvPicPr>
            <a:picLocks noChangeAspect="1" noChangeArrowheads="1"/>
          </p:cNvPicPr>
          <p:nvPr/>
        </p:nvPicPr>
        <p:blipFill>
          <a:blip r:embed="rId2">
            <a:extLst>
              <a:ext uri="{BEBA8EAE-BF5A-486C-A8C5-ECC9F3942E4B}">
                <a14:imgProps xmlns:a14="http://schemas.microsoft.com/office/drawing/2010/main" xmlns="">
                  <a14:imgLayer r:embed="rId3">
                    <a14:imgEffect>
                      <a14:sharpenSoften amount="77000"/>
                    </a14:imgEffect>
                  </a14:imgLayer>
                </a14:imgProps>
              </a:ext>
              <a:ext uri="{28A0092B-C50C-407E-A947-70E740481C1C}">
                <a14:useLocalDpi xmlns:a14="http://schemas.microsoft.com/office/drawing/2010/main" xmlns="" val="0"/>
              </a:ext>
            </a:extLst>
          </a:blip>
          <a:srcRect/>
          <a:stretch>
            <a:fillRect/>
          </a:stretch>
        </p:blipFill>
        <p:spPr bwMode="auto">
          <a:xfrm>
            <a:off x="5652120" y="1772816"/>
            <a:ext cx="2962000" cy="389653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Relacje w sieci</a:t>
            </a:r>
            <a:endParaRPr lang="pl-PL" dirty="0">
              <a:solidFill>
                <a:schemeClr val="bg1"/>
              </a:solidFill>
            </a:endParaRPr>
          </a:p>
        </p:txBody>
      </p:sp>
      <p:sp>
        <p:nvSpPr>
          <p:cNvPr id="3" name="Symbol zastępczy zawartości 2"/>
          <p:cNvSpPr>
            <a:spLocks noGrp="1"/>
          </p:cNvSpPr>
          <p:nvPr>
            <p:ph idx="1"/>
          </p:nvPr>
        </p:nvSpPr>
        <p:spPr>
          <a:xfrm>
            <a:off x="457200" y="1775191"/>
            <a:ext cx="8229600" cy="3582635"/>
          </a:xfrm>
        </p:spPr>
        <p:txBody>
          <a:bodyPr>
            <a:normAutofit/>
          </a:bodyPr>
          <a:lstStyle/>
          <a:p>
            <a:r>
              <a:rPr lang="pl-PL" sz="2400" dirty="0" smtClean="0"/>
              <a:t>Warto zauważyć również, że relacje w świecie wirtualnym </a:t>
            </a:r>
            <a:r>
              <a:rPr lang="pl-PL" sz="2400" dirty="0" smtClean="0">
                <a:solidFill>
                  <a:srgbClr val="FF0000"/>
                </a:solidFill>
              </a:rPr>
              <a:t>bardziej koncentrują się na interakcji charakteryzującej się wyrażaniem czułości, bliskości, zainteresowania znacznie bardziej niż w świecie realnym</a:t>
            </a:r>
            <a:r>
              <a:rPr lang="pl-PL" sz="2400" dirty="0" smtClean="0"/>
              <a:t>. </a:t>
            </a:r>
          </a:p>
          <a:p>
            <a:r>
              <a:rPr lang="pl-PL" sz="2400" dirty="0" smtClean="0"/>
              <a:t>Mamy również do czynienia ze </a:t>
            </a:r>
            <a:r>
              <a:rPr lang="pl-PL" sz="2400" b="1" dirty="0" smtClean="0"/>
              <a:t>zjawiskiem </a:t>
            </a:r>
            <a:r>
              <a:rPr lang="pl-PL" sz="2400" b="1" dirty="0" err="1" smtClean="0"/>
              <a:t>rekalibracji</a:t>
            </a:r>
            <a:r>
              <a:rPr lang="pl-PL" sz="2400" b="1" dirty="0" smtClean="0"/>
              <a:t> </a:t>
            </a:r>
            <a:r>
              <a:rPr lang="pl-PL" sz="2400" dirty="0" smtClean="0"/>
              <a:t>miłości i seksu.</a:t>
            </a:r>
          </a:p>
          <a:p>
            <a:endParaRPr lang="pl-PL" sz="2400" dirty="0"/>
          </a:p>
        </p:txBody>
      </p:sp>
      <p:sp>
        <p:nvSpPr>
          <p:cNvPr id="4" name="Prostokąt 3"/>
          <p:cNvSpPr/>
          <p:nvPr/>
        </p:nvSpPr>
        <p:spPr>
          <a:xfrm>
            <a:off x="214282" y="6000768"/>
            <a:ext cx="8715436" cy="307777"/>
          </a:xfrm>
          <a:prstGeom prst="rect">
            <a:avLst/>
          </a:prstGeom>
        </p:spPr>
        <p:txBody>
          <a:bodyPr wrap="square">
            <a:spAutoFit/>
          </a:bodyPr>
          <a:lstStyle/>
          <a:p>
            <a:r>
              <a:rPr lang="pl-PL" sz="1400" dirty="0" smtClean="0"/>
              <a:t>M.T. </a:t>
            </a:r>
            <a:r>
              <a:rPr lang="pl-PL" sz="1400" dirty="0" err="1" smtClean="0"/>
              <a:t>Whitty</a:t>
            </a:r>
            <a:r>
              <a:rPr lang="pl-PL" sz="1400" dirty="0" smtClean="0"/>
              <a:t>, A.N. </a:t>
            </a:r>
            <a:r>
              <a:rPr lang="pl-PL" sz="1400" dirty="0" err="1" smtClean="0"/>
              <a:t>Carr</a:t>
            </a:r>
            <a:r>
              <a:rPr lang="pl-PL" sz="1400" dirty="0" smtClean="0"/>
              <a:t>, </a:t>
            </a:r>
            <a:r>
              <a:rPr lang="pl-PL" sz="1400" i="1" dirty="0" smtClean="0"/>
              <a:t>Wszystko o romansie w sieci. Psychologia związków internetowych</a:t>
            </a:r>
            <a:r>
              <a:rPr lang="pl-PL" sz="1400" dirty="0" smtClean="0"/>
              <a:t>, GWP, Gdańsk, 2009.</a:t>
            </a:r>
            <a:endParaRPr lang="pl-PL" sz="1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Relacje w sieci</a:t>
            </a:r>
            <a:endParaRPr lang="pl-PL" dirty="0">
              <a:solidFill>
                <a:schemeClr val="bg1"/>
              </a:solidFill>
            </a:endParaRPr>
          </a:p>
        </p:txBody>
      </p:sp>
      <p:sp>
        <p:nvSpPr>
          <p:cNvPr id="3" name="Symbol zastępczy zawartości 2"/>
          <p:cNvSpPr>
            <a:spLocks noGrp="1"/>
          </p:cNvSpPr>
          <p:nvPr>
            <p:ph idx="1"/>
          </p:nvPr>
        </p:nvSpPr>
        <p:spPr/>
        <p:txBody>
          <a:bodyPr/>
          <a:lstStyle/>
          <a:p>
            <a:endParaRPr lang="pl-PL" dirty="0"/>
          </a:p>
        </p:txBody>
      </p:sp>
      <p:pic>
        <p:nvPicPr>
          <p:cNvPr id="31746" name="Picture 2" descr="http://sympatia.onet.pl/_i/sympaticon/sympaticon2012/imm1.jpg"/>
          <p:cNvPicPr>
            <a:picLocks noChangeAspect="1" noChangeArrowheads="1"/>
          </p:cNvPicPr>
          <p:nvPr/>
        </p:nvPicPr>
        <p:blipFill>
          <a:blip r:embed="rId2">
            <a:extLst>
              <a:ext uri="{BEBA8EAE-BF5A-486C-A8C5-ECC9F3942E4B}">
                <a14:imgProps xmlns:a14="http://schemas.microsoft.com/office/drawing/2010/main" xmlns="">
                  <a14:imgLayer r:embed="rId3">
                    <a14:imgEffect>
                      <a14:sharpenSoften amount="46000"/>
                    </a14:imgEffect>
                    <a14:imgEffect>
                      <a14:brightnessContrast bright="1000" contrast="-26000"/>
                    </a14:imgEffect>
                  </a14:imgLayer>
                </a14:imgProps>
              </a:ext>
              <a:ext uri="{28A0092B-C50C-407E-A947-70E740481C1C}">
                <a14:useLocalDpi xmlns:a14="http://schemas.microsoft.com/office/drawing/2010/main" xmlns="" val="0"/>
              </a:ext>
            </a:extLst>
          </a:blip>
          <a:srcRect/>
          <a:stretch>
            <a:fillRect/>
          </a:stretch>
        </p:blipFill>
        <p:spPr bwMode="auto">
          <a:xfrm>
            <a:off x="827584" y="1627058"/>
            <a:ext cx="7056784" cy="50649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485544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p:cNvSpPr>
            <a:spLocks noGrp="1"/>
          </p:cNvSpPr>
          <p:nvPr>
            <p:ph type="title"/>
          </p:nvPr>
        </p:nvSpPr>
        <p:spPr/>
        <p:txBody>
          <a:bodyPr/>
          <a:lstStyle/>
          <a:p>
            <a:r>
              <a:rPr lang="pl-PL" dirty="0" smtClean="0">
                <a:solidFill>
                  <a:schemeClr val="bg1"/>
                </a:solidFill>
              </a:rPr>
              <a:t>Relacje w sieci</a:t>
            </a:r>
            <a:endParaRPr lang="pl-PL" dirty="0">
              <a:solidFill>
                <a:schemeClr val="bg1"/>
              </a:solidFill>
            </a:endParaRPr>
          </a:p>
        </p:txBody>
      </p:sp>
      <p:sp>
        <p:nvSpPr>
          <p:cNvPr id="3" name="Symbol zastępczy zawartości 2"/>
          <p:cNvSpPr>
            <a:spLocks noGrp="1"/>
          </p:cNvSpPr>
          <p:nvPr>
            <p:ph idx="1"/>
          </p:nvPr>
        </p:nvSpPr>
        <p:spPr/>
        <p:txBody>
          <a:bodyPr/>
          <a:lstStyle/>
          <a:p>
            <a:endParaRPr lang="pl-PL" dirty="0"/>
          </a:p>
        </p:txBody>
      </p:sp>
      <p:pic>
        <p:nvPicPr>
          <p:cNvPr id="32770" name="Picture 2" descr="http://sympatia.onet.pl/_i/sympaticon/sympaticon2012/imm3.jpg"/>
          <p:cNvPicPr>
            <a:picLocks noChangeAspect="1" noChangeArrowheads="1"/>
          </p:cNvPicPr>
          <p:nvPr/>
        </p:nvPicPr>
        <p:blipFill>
          <a:blip r:embed="rId2">
            <a:extLst>
              <a:ext uri="{BEBA8EAE-BF5A-486C-A8C5-ECC9F3942E4B}">
                <a14:imgProps xmlns:a14="http://schemas.microsoft.com/office/drawing/2010/main" xmlns="">
                  <a14:imgLayer r:embed="rId3">
                    <a14:imgEffect>
                      <a14:sharpenSoften amount="49000"/>
                    </a14:imgEffect>
                    <a14:imgEffect>
                      <a14:brightnessContrast contrast="-38000"/>
                    </a14:imgEffect>
                  </a14:imgLayer>
                </a14:imgProps>
              </a:ext>
              <a:ext uri="{28A0092B-C50C-407E-A947-70E740481C1C}">
                <a14:useLocalDpi xmlns:a14="http://schemas.microsoft.com/office/drawing/2010/main" xmlns="" val="0"/>
              </a:ext>
            </a:extLst>
          </a:blip>
          <a:srcRect/>
          <a:stretch>
            <a:fillRect/>
          </a:stretch>
        </p:blipFill>
        <p:spPr bwMode="auto">
          <a:xfrm>
            <a:off x="102116" y="1628800"/>
            <a:ext cx="8574340" cy="367240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Prostokąt 3"/>
          <p:cNvSpPr/>
          <p:nvPr/>
        </p:nvSpPr>
        <p:spPr>
          <a:xfrm>
            <a:off x="68150" y="6093296"/>
            <a:ext cx="8896337" cy="307777"/>
          </a:xfrm>
          <a:prstGeom prst="rect">
            <a:avLst/>
          </a:prstGeom>
        </p:spPr>
        <p:txBody>
          <a:bodyPr wrap="square">
            <a:spAutoFit/>
          </a:bodyPr>
          <a:lstStyle/>
          <a:p>
            <a:r>
              <a:rPr lang="pl-PL" sz="1400" dirty="0"/>
              <a:t>http://sympatia.onet.pl/tips/advice/relationships/co-z-ta-czuloscia,5016388,advice-detail.html</a:t>
            </a:r>
          </a:p>
        </p:txBody>
      </p:sp>
    </p:spTree>
    <p:extLst>
      <p:ext uri="{BB962C8B-B14F-4D97-AF65-F5344CB8AC3E}">
        <p14:creationId xmlns:p14="http://schemas.microsoft.com/office/powerpoint/2010/main" xmlns="" val="33050313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08720" y="-968377"/>
            <a:ext cx="11052720" cy="81852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ytuł 1"/>
          <p:cNvSpPr>
            <a:spLocks noGrp="1"/>
          </p:cNvSpPr>
          <p:nvPr>
            <p:ph type="title"/>
          </p:nvPr>
        </p:nvSpPr>
        <p:spPr>
          <a:xfrm>
            <a:off x="395536" y="21360"/>
            <a:ext cx="8229600" cy="1252728"/>
          </a:xfrm>
        </p:spPr>
        <p:txBody>
          <a:bodyPr/>
          <a:lstStyle/>
          <a:p>
            <a:r>
              <a:rPr lang="pl-PL" dirty="0" smtClean="0">
                <a:solidFill>
                  <a:schemeClr val="bg1"/>
                </a:solidFill>
              </a:rPr>
              <a:t>Związki uczuciowe w sieci</a:t>
            </a:r>
            <a:endParaRPr lang="pl-PL" dirty="0">
              <a:solidFill>
                <a:schemeClr val="bg1"/>
              </a:solidFill>
            </a:endParaRPr>
          </a:p>
        </p:txBody>
      </p:sp>
      <p:sp>
        <p:nvSpPr>
          <p:cNvPr id="3" name="Symbol zastępczy zawartości 2"/>
          <p:cNvSpPr>
            <a:spLocks noGrp="1"/>
          </p:cNvSpPr>
          <p:nvPr>
            <p:ph idx="1"/>
          </p:nvPr>
        </p:nvSpPr>
        <p:spPr>
          <a:xfrm>
            <a:off x="4956493" y="1196752"/>
            <a:ext cx="4186808" cy="3960440"/>
          </a:xfrm>
          <a:solidFill>
            <a:schemeClr val="bg1">
              <a:alpha val="37000"/>
            </a:schemeClr>
          </a:solidFill>
        </p:spPr>
        <p:txBody>
          <a:bodyPr>
            <a:noAutofit/>
          </a:bodyPr>
          <a:lstStyle/>
          <a:p>
            <a:r>
              <a:rPr lang="pl-PL" sz="2400" dirty="0" smtClean="0"/>
              <a:t>W literaturze podaje się przykład związków uczuciowych istniejących jedynie w świecie wirtualnym, osoby </a:t>
            </a:r>
            <a:r>
              <a:rPr lang="pl-PL" sz="2400" b="1" dirty="0" smtClean="0"/>
              <a:t>żyją razem jako awatary </a:t>
            </a:r>
          </a:p>
          <a:p>
            <a:pPr marL="118872" indent="0">
              <a:buNone/>
            </a:pPr>
            <a:r>
              <a:rPr lang="pl-PL" sz="2400" dirty="0" smtClean="0"/>
              <a:t>w wirtualnym domu w </a:t>
            </a:r>
            <a:r>
              <a:rPr lang="pl-PL" sz="2400" i="1" dirty="0" smtClean="0"/>
              <a:t>Second Life</a:t>
            </a:r>
            <a:r>
              <a:rPr lang="pl-PL" sz="2400" dirty="0" smtClean="0"/>
              <a:t>, prowadząc tam życie bez zahamowani i ograniczeń. </a:t>
            </a:r>
          </a:p>
        </p:txBody>
      </p:sp>
      <p:sp>
        <p:nvSpPr>
          <p:cNvPr id="4" name="Prostokąt 3"/>
          <p:cNvSpPr/>
          <p:nvPr/>
        </p:nvSpPr>
        <p:spPr>
          <a:xfrm>
            <a:off x="1907704" y="-240250"/>
            <a:ext cx="6264696" cy="523220"/>
          </a:xfrm>
          <a:prstGeom prst="rect">
            <a:avLst/>
          </a:prstGeom>
        </p:spPr>
        <p:txBody>
          <a:bodyPr wrap="square">
            <a:spAutoFit/>
          </a:bodyPr>
          <a:lstStyle/>
          <a:p>
            <a:r>
              <a:rPr lang="pl-PL" sz="1400" dirty="0" smtClean="0"/>
              <a:t>E. </a:t>
            </a:r>
            <a:r>
              <a:rPr lang="pl-PL" sz="1400" dirty="0" err="1" smtClean="0"/>
              <a:t>Aboujaoude</a:t>
            </a:r>
            <a:r>
              <a:rPr lang="pl-PL" sz="1400" dirty="0" smtClean="0"/>
              <a:t>, </a:t>
            </a:r>
            <a:r>
              <a:rPr lang="pl-PL" sz="1400" i="1" dirty="0" smtClean="0"/>
              <a:t>Wirtualna osobowość naszych czasów. Mroczna strona e-osobowości</a:t>
            </a:r>
            <a:r>
              <a:rPr lang="pl-PL" sz="1400" dirty="0" smtClean="0"/>
              <a:t>, Wydawnictwo Uniwersytetu Jagiellońskiego, Kraków 2012, s.157, 162.</a:t>
            </a:r>
          </a:p>
        </p:txBody>
      </p:sp>
      <p:sp>
        <p:nvSpPr>
          <p:cNvPr id="5" name="Prostokąt 4"/>
          <p:cNvSpPr/>
          <p:nvPr/>
        </p:nvSpPr>
        <p:spPr>
          <a:xfrm>
            <a:off x="5364088" y="5229200"/>
            <a:ext cx="3600400" cy="1477328"/>
          </a:xfrm>
          <a:prstGeom prst="rect">
            <a:avLst/>
          </a:prstGeom>
        </p:spPr>
        <p:txBody>
          <a:bodyPr wrap="square">
            <a:spAutoFit/>
          </a:bodyPr>
          <a:lstStyle/>
          <a:p>
            <a:pPr marL="285750" indent="-285750">
              <a:buFont typeface="Arial" panose="020B0604020202020204" pitchFamily="34" charset="0"/>
              <a:buChar char="•"/>
            </a:pPr>
            <a:r>
              <a:rPr lang="pl-PL" dirty="0">
                <a:hlinkClick r:id="rId3"/>
              </a:rPr>
              <a:t>http://</a:t>
            </a:r>
            <a:r>
              <a:rPr lang="pl-PL" dirty="0" smtClean="0">
                <a:hlinkClick r:id="rId3"/>
              </a:rPr>
              <a:t>www.youtube.com/watch?v=AwWJy2r7hB8</a:t>
            </a:r>
            <a:endParaRPr lang="pl-PL" dirty="0" smtClean="0"/>
          </a:p>
          <a:p>
            <a:pPr marL="285750" indent="-285750">
              <a:buFont typeface="Arial" panose="020B0604020202020204" pitchFamily="34" charset="0"/>
              <a:buChar char="•"/>
            </a:pPr>
            <a:r>
              <a:rPr lang="pl-PL" dirty="0">
                <a:hlinkClick r:id="rId4"/>
              </a:rPr>
              <a:t>http://</a:t>
            </a:r>
            <a:r>
              <a:rPr lang="pl-PL" dirty="0" smtClean="0">
                <a:hlinkClick r:id="rId4"/>
              </a:rPr>
              <a:t>www.youtube.com/watch?v=fpJUxrEHkYQ</a:t>
            </a:r>
            <a:endParaRPr lang="pl-PL" dirty="0" smtClean="0"/>
          </a:p>
          <a:p>
            <a:endParaRPr lang="pl-PL"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alkaroundindia.files.wordpress.com/2012/12/ga4079_1itexting-in-bed.jpg?w=300&amp;h=179"/>
          <p:cNvPicPr>
            <a:picLocks noChangeAspect="1" noChangeArrowheads="1"/>
          </p:cNvPicPr>
          <p:nvPr/>
        </p:nvPicPr>
        <p:blipFill>
          <a:blip r:embed="rId2">
            <a:extLst>
              <a:ext uri="{BEBA8EAE-BF5A-486C-A8C5-ECC9F3942E4B}">
                <a14:imgProps xmlns:a14="http://schemas.microsoft.com/office/drawing/2010/main" xmlns="">
                  <a14:imgLayer r:embed="rId3">
                    <a14:imgEffect>
                      <a14:sharpenSoften amount="49000"/>
                    </a14:imgEffect>
                  </a14:imgLayer>
                </a14:imgProps>
              </a:ext>
              <a:ext uri="{28A0092B-C50C-407E-A947-70E740481C1C}">
                <a14:useLocalDpi xmlns:a14="http://schemas.microsoft.com/office/drawing/2010/main" xmlns="" val="0"/>
              </a:ext>
            </a:extLst>
          </a:blip>
          <a:srcRect/>
          <a:stretch>
            <a:fillRect/>
          </a:stretch>
        </p:blipFill>
        <p:spPr bwMode="auto">
          <a:xfrm>
            <a:off x="17895" y="-243408"/>
            <a:ext cx="9126105" cy="54452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ytuł 1"/>
          <p:cNvSpPr>
            <a:spLocks noGrp="1"/>
          </p:cNvSpPr>
          <p:nvPr>
            <p:ph type="title"/>
          </p:nvPr>
        </p:nvSpPr>
        <p:spPr/>
        <p:txBody>
          <a:bodyPr/>
          <a:lstStyle/>
          <a:p>
            <a:r>
              <a:rPr lang="pl-PL" dirty="0" err="1" smtClean="0">
                <a:solidFill>
                  <a:schemeClr val="bg1"/>
                </a:solidFill>
              </a:rPr>
              <a:t>Cyberwdowstwo</a:t>
            </a:r>
            <a:endParaRPr lang="pl-PL" dirty="0">
              <a:solidFill>
                <a:schemeClr val="bg1"/>
              </a:solidFill>
            </a:endParaRPr>
          </a:p>
        </p:txBody>
      </p:sp>
      <p:sp>
        <p:nvSpPr>
          <p:cNvPr id="3" name="Symbol zastępczy zawartości 2"/>
          <p:cNvSpPr>
            <a:spLocks noGrp="1"/>
          </p:cNvSpPr>
          <p:nvPr>
            <p:ph idx="1"/>
          </p:nvPr>
        </p:nvSpPr>
        <p:spPr>
          <a:xfrm>
            <a:off x="435315" y="5201837"/>
            <a:ext cx="8291264" cy="1537156"/>
          </a:xfrm>
        </p:spPr>
        <p:txBody>
          <a:bodyPr>
            <a:normAutofit/>
          </a:bodyPr>
          <a:lstStyle/>
          <a:p>
            <a:r>
              <a:rPr lang="pl-PL" sz="2400" dirty="0"/>
              <a:t>Znane jest zjawisko </a:t>
            </a:r>
            <a:r>
              <a:rPr lang="pl-PL" sz="2400" i="1" dirty="0" err="1"/>
              <a:t>cyberwdowstwa</a:t>
            </a:r>
            <a:r>
              <a:rPr lang="pl-PL" sz="2400" dirty="0"/>
              <a:t>, które wiąże się z rozpadem więzi w świecie realnym spowodowanym relacją zaistniałą w Internecie. </a:t>
            </a:r>
          </a:p>
          <a:p>
            <a:endParaRPr lang="pl-PL" sz="2400" dirty="0"/>
          </a:p>
        </p:txBody>
      </p:sp>
    </p:spTree>
    <p:extLst>
      <p:ext uri="{BB962C8B-B14F-4D97-AF65-F5344CB8AC3E}">
        <p14:creationId xmlns:p14="http://schemas.microsoft.com/office/powerpoint/2010/main" xmlns="" val="6427185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Autentyczne relacje</a:t>
            </a:r>
            <a:endParaRPr lang="pl-PL" dirty="0">
              <a:solidFill>
                <a:schemeClr val="bg1"/>
              </a:solidFill>
            </a:endParaRPr>
          </a:p>
        </p:txBody>
      </p:sp>
      <p:sp>
        <p:nvSpPr>
          <p:cNvPr id="3" name="Symbol zastępczy zawartości 2"/>
          <p:cNvSpPr>
            <a:spLocks noGrp="1"/>
          </p:cNvSpPr>
          <p:nvPr>
            <p:ph idx="1"/>
          </p:nvPr>
        </p:nvSpPr>
        <p:spPr>
          <a:xfrm>
            <a:off x="457200" y="1775191"/>
            <a:ext cx="8229600" cy="3225445"/>
          </a:xfrm>
        </p:spPr>
        <p:txBody>
          <a:bodyPr>
            <a:normAutofit/>
          </a:bodyPr>
          <a:lstStyle/>
          <a:p>
            <a:r>
              <a:rPr lang="pl-PL" sz="2400" dirty="0" smtClean="0"/>
              <a:t>Niektórzy badacze mówią o tym, że w świecie wirtualnym mogą zaistnieć autentyczne relacje oparte na uczuciach (badania Malcolma </a:t>
            </a:r>
            <a:r>
              <a:rPr lang="pl-PL" sz="2400" dirty="0" err="1" smtClean="0"/>
              <a:t>Parksa</a:t>
            </a:r>
            <a:r>
              <a:rPr lang="pl-PL" sz="2400" dirty="0" smtClean="0"/>
              <a:t> i Kary Floyd z 1996 roku wykazały że 2/3 z badanych internautów </a:t>
            </a:r>
            <a:r>
              <a:rPr lang="pl-PL" sz="2400" dirty="0" smtClean="0">
                <a:solidFill>
                  <a:srgbClr val="FF0000"/>
                </a:solidFill>
              </a:rPr>
              <a:t>udało się nawiązać relację z osobą w sieci Internet</a:t>
            </a:r>
            <a:r>
              <a:rPr lang="pl-PL" sz="2400" dirty="0" smtClean="0"/>
              <a:t>, blisko 8% z nich opisało tą relację jako uczuciową). </a:t>
            </a:r>
          </a:p>
          <a:p>
            <a:endParaRPr lang="pl-PL" sz="2400" dirty="0"/>
          </a:p>
        </p:txBody>
      </p:sp>
      <p:sp>
        <p:nvSpPr>
          <p:cNvPr id="4" name="Prostokąt 3"/>
          <p:cNvSpPr/>
          <p:nvPr/>
        </p:nvSpPr>
        <p:spPr>
          <a:xfrm>
            <a:off x="179512" y="6318920"/>
            <a:ext cx="8784976" cy="307777"/>
          </a:xfrm>
          <a:prstGeom prst="rect">
            <a:avLst/>
          </a:prstGeom>
        </p:spPr>
        <p:txBody>
          <a:bodyPr wrap="square">
            <a:spAutoFit/>
          </a:bodyPr>
          <a:lstStyle/>
          <a:p>
            <a:r>
              <a:rPr lang="pl-PL" sz="1400" dirty="0" smtClean="0"/>
              <a:t>M.T. </a:t>
            </a:r>
            <a:r>
              <a:rPr lang="pl-PL" sz="1400" dirty="0" err="1" smtClean="0"/>
              <a:t>Whitty</a:t>
            </a:r>
            <a:r>
              <a:rPr lang="pl-PL" sz="1400" dirty="0" smtClean="0"/>
              <a:t>, A.N. </a:t>
            </a:r>
            <a:r>
              <a:rPr lang="pl-PL" sz="1400" dirty="0" err="1" smtClean="0"/>
              <a:t>Carr</a:t>
            </a:r>
            <a:r>
              <a:rPr lang="pl-PL" sz="1400" dirty="0" smtClean="0"/>
              <a:t>, </a:t>
            </a:r>
            <a:r>
              <a:rPr lang="pl-PL" sz="1400" i="1" dirty="0" smtClean="0"/>
              <a:t>Wszystko o romansie w sieci. Psychologia związków internetowych</a:t>
            </a:r>
            <a:r>
              <a:rPr lang="pl-PL" sz="1400" dirty="0" smtClean="0"/>
              <a:t>, GWP, Gdańsk 2009.</a:t>
            </a:r>
            <a:endParaRPr lang="pl-PL" sz="1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Relacje - narzędzia</a:t>
            </a:r>
            <a:endParaRPr lang="pl-PL" dirty="0">
              <a:solidFill>
                <a:schemeClr val="bg1"/>
              </a:solidFill>
            </a:endParaRPr>
          </a:p>
        </p:txBody>
      </p:sp>
      <p:sp>
        <p:nvSpPr>
          <p:cNvPr id="3" name="Symbol zastępczy zawartości 2"/>
          <p:cNvSpPr>
            <a:spLocks noGrp="1"/>
          </p:cNvSpPr>
          <p:nvPr>
            <p:ph idx="1"/>
          </p:nvPr>
        </p:nvSpPr>
        <p:spPr>
          <a:xfrm>
            <a:off x="4627430" y="1775191"/>
            <a:ext cx="4059370" cy="3296883"/>
          </a:xfrm>
        </p:spPr>
        <p:txBody>
          <a:bodyPr>
            <a:noAutofit/>
          </a:bodyPr>
          <a:lstStyle/>
          <a:p>
            <a:r>
              <a:rPr lang="pl-PL" sz="2400" dirty="0" smtClean="0"/>
              <a:t>Nawiązywanie relacji odbywa się głównie przez fora internetowe i chaty. Poza komunikatami werbalnymi używa się również znaków. Gesty wyrażane przez animowane </a:t>
            </a:r>
            <a:r>
              <a:rPr lang="pl-PL" sz="2400" dirty="0" err="1" smtClean="0"/>
              <a:t>gify</a:t>
            </a:r>
            <a:r>
              <a:rPr lang="pl-PL" sz="2400" dirty="0" smtClean="0"/>
              <a:t> lub emotikony są ich substytutem </a:t>
            </a:r>
            <a:r>
              <a:rPr lang="pl-PL" sz="2400" dirty="0" smtClean="0">
                <a:solidFill>
                  <a:srgbClr val="FF0000"/>
                </a:solidFill>
              </a:rPr>
              <a:t>łatwym w użyciu</a:t>
            </a:r>
            <a:r>
              <a:rPr lang="pl-PL" sz="2400" dirty="0" smtClean="0"/>
              <a:t>. </a:t>
            </a:r>
          </a:p>
          <a:p>
            <a:pPr marL="118872" indent="0">
              <a:buNone/>
            </a:pPr>
            <a:endParaRPr lang="pl-PL" sz="2400" dirty="0"/>
          </a:p>
        </p:txBody>
      </p:sp>
      <p:sp>
        <p:nvSpPr>
          <p:cNvPr id="4" name="Prostokąt 3"/>
          <p:cNvSpPr/>
          <p:nvPr/>
        </p:nvSpPr>
        <p:spPr>
          <a:xfrm>
            <a:off x="395488" y="6234248"/>
            <a:ext cx="8463884" cy="523220"/>
          </a:xfrm>
          <a:prstGeom prst="rect">
            <a:avLst/>
          </a:prstGeom>
        </p:spPr>
        <p:txBody>
          <a:bodyPr wrap="square">
            <a:spAutoFit/>
          </a:bodyPr>
          <a:lstStyle/>
          <a:p>
            <a:r>
              <a:rPr lang="pl-PL" sz="1400" dirty="0" err="1" smtClean="0"/>
              <a:t>D.Siemieniecka</a:t>
            </a:r>
            <a:r>
              <a:rPr lang="pl-PL" sz="1400" dirty="0" smtClean="0"/>
              <a:t>, </a:t>
            </a:r>
            <a:r>
              <a:rPr lang="pl-PL" sz="1400" i="1" dirty="0" smtClean="0"/>
              <a:t>Język Internetu</a:t>
            </a:r>
            <a:r>
              <a:rPr lang="pl-PL" sz="1400" dirty="0" smtClean="0"/>
              <a:t>. „Rocznik Pedagogiczny" (25), 2001; </a:t>
            </a:r>
            <a:r>
              <a:rPr lang="pl-PL" sz="1400" dirty="0" err="1" smtClean="0"/>
              <a:t>D.Siemieniecka</a:t>
            </a:r>
            <a:r>
              <a:rPr lang="pl-PL" sz="1400" dirty="0" smtClean="0"/>
              <a:t>, </a:t>
            </a:r>
            <a:r>
              <a:rPr lang="pl-PL" sz="1400" i="1" dirty="0" smtClean="0"/>
              <a:t>Język Internetu – nową formą komunikacji</a:t>
            </a:r>
            <a:r>
              <a:rPr lang="pl-PL" sz="1400" dirty="0" smtClean="0"/>
              <a:t>. </a:t>
            </a:r>
            <a:r>
              <a:rPr lang="en-US" sz="1400" dirty="0" smtClean="0"/>
              <a:t>„</a:t>
            </a:r>
            <a:r>
              <a:rPr lang="en-US" sz="1400" dirty="0" err="1" smtClean="0"/>
              <a:t>Psychologia</a:t>
            </a:r>
            <a:r>
              <a:rPr lang="en-US" sz="1400" dirty="0" smtClean="0"/>
              <a:t> Rozwojowa"5(8), 2002, s.93-102.</a:t>
            </a:r>
            <a:endParaRPr lang="pl-PL" sz="1400" dirty="0" smtClean="0"/>
          </a:p>
        </p:txBody>
      </p:sp>
      <p:pic>
        <p:nvPicPr>
          <p:cNvPr id="39938" name="Picture 2" descr="http://1.bp.blogspot.com/-kIMoBqLn9ts/UaHw_7FgEaI/AAAAAAAAOvU/YejUik2nnmQ/s1600/972146_464426060299222_680221750_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1821114"/>
            <a:ext cx="4257675" cy="37433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40968" name="Picture 8" descr="http://forum.aqq.eu/index.php?app=downloads&amp;module=display&amp;section=screenshot&amp;record=2109&amp;id=109&amp;full=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16633"/>
            <a:ext cx="9417330" cy="67413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132638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41986" name="Picture 2" descr="http://img.sadistic.pl/pics/b37533ee594c.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4000"/>
                    </a14:imgEffect>
                    <a14:imgEffect>
                      <a14:brightnessContrast bright="-12000" contrast="100000"/>
                    </a14:imgEffect>
                  </a14:imgLayer>
                </a14:imgProps>
              </a:ext>
              <a:ext uri="{28A0092B-C50C-407E-A947-70E740481C1C}">
                <a14:useLocalDpi xmlns:a14="http://schemas.microsoft.com/office/drawing/2010/main" xmlns="" val="0"/>
              </a:ext>
            </a:extLst>
          </a:blip>
          <a:srcRect/>
          <a:stretch>
            <a:fillRect/>
          </a:stretch>
        </p:blipFill>
        <p:spPr bwMode="auto">
          <a:xfrm>
            <a:off x="0" y="81696"/>
            <a:ext cx="9144000" cy="67803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99184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spidersweb.pl/wp-content/uploads/2014/03/para-przy-laptopie.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460376"/>
            <a:ext cx="9971584" cy="65771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ytuł 1"/>
          <p:cNvSpPr>
            <a:spLocks noGrp="1"/>
          </p:cNvSpPr>
          <p:nvPr>
            <p:ph type="title"/>
          </p:nvPr>
        </p:nvSpPr>
        <p:spPr/>
        <p:txBody>
          <a:bodyPr>
            <a:normAutofit fontScale="90000"/>
          </a:bodyPr>
          <a:lstStyle/>
          <a:p>
            <a:r>
              <a:rPr lang="pl-PL" dirty="0" smtClean="0">
                <a:solidFill>
                  <a:schemeClr val="bg1"/>
                </a:solidFill>
              </a:rPr>
              <a:t>Tematy podejmowane przez kobiety i mężczyzn</a:t>
            </a:r>
            <a:endParaRPr lang="pl-PL" dirty="0">
              <a:solidFill>
                <a:schemeClr val="bg1"/>
              </a:solidFill>
            </a:endParaRPr>
          </a:p>
        </p:txBody>
      </p:sp>
      <p:sp>
        <p:nvSpPr>
          <p:cNvPr id="3" name="Symbol zastępczy zawartości 2"/>
          <p:cNvSpPr>
            <a:spLocks noGrp="1"/>
          </p:cNvSpPr>
          <p:nvPr>
            <p:ph idx="1"/>
          </p:nvPr>
        </p:nvSpPr>
        <p:spPr>
          <a:xfrm>
            <a:off x="107504" y="1916832"/>
            <a:ext cx="3455955" cy="4625609"/>
          </a:xfrm>
        </p:spPr>
        <p:txBody>
          <a:bodyPr>
            <a:normAutofit/>
          </a:bodyPr>
          <a:lstStyle/>
          <a:p>
            <a:r>
              <a:rPr lang="pl-PL" sz="2400" dirty="0"/>
              <a:t>Interesujące są również tematy i formy komunikowania używane przez kobiety i mężczyzn na czatach internetowych. </a:t>
            </a:r>
          </a:p>
          <a:p>
            <a:endParaRPr lang="pl-PL" sz="2400" dirty="0"/>
          </a:p>
        </p:txBody>
      </p:sp>
    </p:spTree>
    <p:extLst>
      <p:ext uri="{BB962C8B-B14F-4D97-AF65-F5344CB8AC3E}">
        <p14:creationId xmlns:p14="http://schemas.microsoft.com/office/powerpoint/2010/main" xmlns="" val="26494480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3.wikia.nocookie.net/__cb20111007092753/logopedia/images/d/d9/NICK_Splat_Logo.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51920" y="604731"/>
            <a:ext cx="5629275" cy="50101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ytuł 1"/>
          <p:cNvSpPr>
            <a:spLocks noGrp="1"/>
          </p:cNvSpPr>
          <p:nvPr>
            <p:ph type="title"/>
          </p:nvPr>
        </p:nvSpPr>
        <p:spPr/>
        <p:txBody>
          <a:bodyPr/>
          <a:lstStyle/>
          <a:p>
            <a:r>
              <a:rPr lang="pl-PL" dirty="0" smtClean="0">
                <a:solidFill>
                  <a:schemeClr val="bg1"/>
                </a:solidFill>
              </a:rPr>
              <a:t>Nick</a:t>
            </a:r>
            <a:endParaRPr lang="pl-PL" dirty="0">
              <a:solidFill>
                <a:schemeClr val="bg1"/>
              </a:solidFill>
            </a:endParaRPr>
          </a:p>
        </p:txBody>
      </p:sp>
      <p:sp>
        <p:nvSpPr>
          <p:cNvPr id="3" name="Symbol zastępczy zawartości 2"/>
          <p:cNvSpPr>
            <a:spLocks noGrp="1"/>
          </p:cNvSpPr>
          <p:nvPr>
            <p:ph idx="1"/>
          </p:nvPr>
        </p:nvSpPr>
        <p:spPr>
          <a:xfrm>
            <a:off x="179512" y="1772816"/>
            <a:ext cx="4032448" cy="3656448"/>
          </a:xfrm>
        </p:spPr>
        <p:txBody>
          <a:bodyPr>
            <a:normAutofit/>
          </a:bodyPr>
          <a:lstStyle/>
          <a:p>
            <a:r>
              <a:rPr lang="pl-PL" sz="2400" dirty="0" smtClean="0"/>
              <a:t>Pierwszą czynnością związaną z tworzeniem swojego internetowego ID jest </a:t>
            </a:r>
            <a:r>
              <a:rPr lang="pl-PL" sz="2400" i="1" dirty="0" err="1" smtClean="0">
                <a:solidFill>
                  <a:srgbClr val="FF0000"/>
                </a:solidFill>
              </a:rPr>
              <a:t>nick</a:t>
            </a:r>
            <a:r>
              <a:rPr lang="pl-PL" sz="2400" dirty="0" smtClean="0"/>
              <a:t> czyli przybranie atrakcyjnego imienia lub pseudonimu, który jest „podstawowym środkiem prezentacji jaźni”. </a:t>
            </a:r>
          </a:p>
          <a:p>
            <a:endParaRPr lang="pl-PL" sz="2400" dirty="0"/>
          </a:p>
        </p:txBody>
      </p:sp>
      <p:sp>
        <p:nvSpPr>
          <p:cNvPr id="4" name="Prostokąt 3"/>
          <p:cNvSpPr/>
          <p:nvPr/>
        </p:nvSpPr>
        <p:spPr>
          <a:xfrm>
            <a:off x="285720" y="5429264"/>
            <a:ext cx="8572560" cy="1200329"/>
          </a:xfrm>
          <a:prstGeom prst="rect">
            <a:avLst/>
          </a:prstGeom>
        </p:spPr>
        <p:txBody>
          <a:bodyPr wrap="square">
            <a:spAutoFit/>
          </a:bodyPr>
          <a:lstStyle/>
          <a:p>
            <a:r>
              <a:rPr lang="pl-PL" dirty="0" smtClean="0"/>
              <a:t>M. Rudy-Murza, </a:t>
            </a:r>
            <a:r>
              <a:rPr lang="pl-PL" i="1" dirty="0" smtClean="0"/>
              <a:t>Internetowe lustro autoprezentacji</a:t>
            </a:r>
            <a:r>
              <a:rPr lang="pl-PL" dirty="0" smtClean="0"/>
              <a:t>, Wydawnictwo Adam Marszałek, Toruń 2011, s.147 za: H. </a:t>
            </a:r>
            <a:r>
              <a:rPr lang="pl-PL" dirty="0" err="1" smtClean="0"/>
              <a:t>Bechar-Israeli</a:t>
            </a:r>
            <a:r>
              <a:rPr lang="pl-PL" dirty="0" smtClean="0"/>
              <a:t>, </a:t>
            </a:r>
            <a:r>
              <a:rPr lang="pl-PL" i="1" dirty="0" err="1" smtClean="0"/>
              <a:t>Nicknames</a:t>
            </a:r>
            <a:r>
              <a:rPr lang="pl-PL" i="1" dirty="0" smtClean="0"/>
              <a:t> play and </a:t>
            </a:r>
            <a:r>
              <a:rPr lang="pl-PL" i="1" dirty="0" err="1" smtClean="0"/>
              <a:t>identity</a:t>
            </a:r>
            <a:r>
              <a:rPr lang="pl-PL" i="1" dirty="0" smtClean="0"/>
              <a:t> on Internet </a:t>
            </a:r>
            <a:r>
              <a:rPr lang="pl-PL" i="1" dirty="0" err="1" smtClean="0"/>
              <a:t>relay</a:t>
            </a:r>
            <a:r>
              <a:rPr lang="pl-PL" i="1" dirty="0" smtClean="0"/>
              <a:t> chat</a:t>
            </a:r>
            <a:r>
              <a:rPr lang="pl-PL" dirty="0" smtClean="0"/>
              <a:t>, http://onlinelibrary.wiley.com/doi/10.1111/j.1083-6101.1995.tb00325.x/full [dostęp:19.07.2014]</a:t>
            </a:r>
            <a:endParaRPr lang="pl-PL"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solidFill>
                  <a:schemeClr val="bg1"/>
                </a:solidFill>
              </a:rPr>
              <a:t>Eksperyment przeprowadzony przez </a:t>
            </a:r>
            <a:r>
              <a:rPr lang="pl-PL" dirty="0" err="1" smtClean="0">
                <a:solidFill>
                  <a:schemeClr val="bg1"/>
                </a:solidFill>
              </a:rPr>
              <a:t>Solomona</a:t>
            </a:r>
            <a:r>
              <a:rPr lang="pl-PL" dirty="0" smtClean="0">
                <a:solidFill>
                  <a:schemeClr val="bg1"/>
                </a:solidFill>
              </a:rPr>
              <a:t> </a:t>
            </a:r>
            <a:r>
              <a:rPr lang="pl-PL" dirty="0" err="1" smtClean="0">
                <a:solidFill>
                  <a:schemeClr val="bg1"/>
                </a:solidFill>
              </a:rPr>
              <a:t>Ascha</a:t>
            </a:r>
            <a:endParaRPr lang="pl-PL" dirty="0">
              <a:solidFill>
                <a:schemeClr val="bg1"/>
              </a:solidFill>
            </a:endParaRPr>
          </a:p>
        </p:txBody>
      </p:sp>
      <p:sp>
        <p:nvSpPr>
          <p:cNvPr id="3" name="Symbol zastępczy zawartości 2"/>
          <p:cNvSpPr>
            <a:spLocks noGrp="1"/>
          </p:cNvSpPr>
          <p:nvPr>
            <p:ph idx="1"/>
          </p:nvPr>
        </p:nvSpPr>
        <p:spPr>
          <a:xfrm>
            <a:off x="265204" y="1605519"/>
            <a:ext cx="5554960" cy="4625609"/>
          </a:xfrm>
        </p:spPr>
        <p:txBody>
          <a:bodyPr>
            <a:normAutofit/>
          </a:bodyPr>
          <a:lstStyle/>
          <a:p>
            <a:r>
              <a:rPr lang="pl-PL" sz="2400" dirty="0" smtClean="0"/>
              <a:t>Czy istnieje jednak możliwość by osoby komunikujące się w ten sposób w sieci mogły się dobrze poznać i budować autentyczną relację? </a:t>
            </a:r>
          </a:p>
          <a:p>
            <a:endParaRPr lang="pl-PL" sz="2400" dirty="0"/>
          </a:p>
          <a:p>
            <a:r>
              <a:rPr lang="pl-PL" sz="2400" dirty="0" smtClean="0"/>
              <a:t>W książce </a:t>
            </a:r>
            <a:r>
              <a:rPr lang="pl-PL" sz="2400" dirty="0" err="1" smtClean="0"/>
              <a:t>Patricii</a:t>
            </a:r>
            <a:r>
              <a:rPr lang="pl-PL" sz="2400" dirty="0" smtClean="0"/>
              <a:t> </a:t>
            </a:r>
            <a:r>
              <a:rPr lang="pl-PL" sz="2400" dirty="0" err="1" smtClean="0"/>
              <a:t>Walace</a:t>
            </a:r>
            <a:r>
              <a:rPr lang="pl-PL" sz="2400" dirty="0" smtClean="0"/>
              <a:t> pt. </a:t>
            </a:r>
            <a:r>
              <a:rPr lang="pl-PL" sz="2400" i="1" dirty="0" smtClean="0"/>
              <a:t>Psychologia Internetu</a:t>
            </a:r>
            <a:r>
              <a:rPr lang="pl-PL" sz="2400" dirty="0" smtClean="0"/>
              <a:t> opisany jest eksperyment przeprowadzony przez Solomona </a:t>
            </a:r>
            <a:r>
              <a:rPr lang="pl-PL" sz="2400" dirty="0" err="1" smtClean="0"/>
              <a:t>Ascha</a:t>
            </a:r>
            <a:r>
              <a:rPr lang="pl-PL" sz="2400" dirty="0" smtClean="0"/>
              <a:t>. </a:t>
            </a:r>
            <a:endParaRPr lang="pl-PL" sz="2400" dirty="0"/>
          </a:p>
        </p:txBody>
      </p:sp>
      <p:pic>
        <p:nvPicPr>
          <p:cNvPr id="44034" name="Picture 2" descr="http://www.dobreksiazki.pl/okladki/duze/psychologia-internetu-o1716.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847931" y="1605519"/>
            <a:ext cx="3235821" cy="510713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p:txBody>
          <a:bodyPr>
            <a:normAutofit fontScale="90000"/>
          </a:bodyPr>
          <a:lstStyle/>
          <a:p>
            <a:r>
              <a:rPr lang="pl-PL" dirty="0" smtClean="0">
                <a:solidFill>
                  <a:schemeClr val="bg1"/>
                </a:solidFill>
              </a:rPr>
              <a:t>Eksperyment przeprowadzony przez </a:t>
            </a:r>
            <a:r>
              <a:rPr lang="pl-PL" dirty="0" err="1" smtClean="0">
                <a:solidFill>
                  <a:schemeClr val="bg1"/>
                </a:solidFill>
              </a:rPr>
              <a:t>Solomona</a:t>
            </a:r>
            <a:r>
              <a:rPr lang="pl-PL" dirty="0" smtClean="0">
                <a:solidFill>
                  <a:schemeClr val="bg1"/>
                </a:solidFill>
              </a:rPr>
              <a:t> </a:t>
            </a:r>
            <a:r>
              <a:rPr lang="pl-PL" dirty="0" err="1" smtClean="0">
                <a:solidFill>
                  <a:schemeClr val="bg1"/>
                </a:solidFill>
              </a:rPr>
              <a:t>Ascha</a:t>
            </a:r>
            <a:endParaRPr lang="pl-PL" dirty="0">
              <a:solidFill>
                <a:schemeClr val="bg1"/>
              </a:solidFill>
            </a:endParaRPr>
          </a:p>
        </p:txBody>
      </p:sp>
      <p:sp>
        <p:nvSpPr>
          <p:cNvPr id="3" name="Symbol zastępczy zawartości 2"/>
          <p:cNvSpPr>
            <a:spLocks noGrp="1"/>
          </p:cNvSpPr>
          <p:nvPr>
            <p:ph idx="1"/>
          </p:nvPr>
        </p:nvSpPr>
        <p:spPr/>
        <p:txBody>
          <a:bodyPr>
            <a:normAutofit/>
          </a:bodyPr>
          <a:lstStyle/>
          <a:p>
            <a:r>
              <a:rPr lang="pl-PL" sz="2400" dirty="0"/>
              <a:t>Badanym podano krótki opis przedstawiający cechy osoby (osoba inteligentna, zdolna, przedsiębiorcza, serdeczna, zdecydowana, praktyczna i ostrożna</a:t>
            </a:r>
            <a:r>
              <a:rPr lang="pl-PL" sz="2400" dirty="0" smtClean="0"/>
              <a:t>).</a:t>
            </a:r>
          </a:p>
          <a:p>
            <a:r>
              <a:rPr lang="pl-PL" sz="2400" dirty="0" smtClean="0"/>
              <a:t> </a:t>
            </a:r>
            <a:r>
              <a:rPr lang="pl-PL" sz="2400" dirty="0"/>
              <a:t>Osoby badane miały za zadanie odgadnąć i dopisać resztę cech tej osoby. </a:t>
            </a:r>
          </a:p>
          <a:p>
            <a:endParaRPr lang="pl-PL" sz="2400" dirty="0"/>
          </a:p>
        </p:txBody>
      </p:sp>
    </p:spTree>
    <p:extLst>
      <p:ext uri="{BB962C8B-B14F-4D97-AF65-F5344CB8AC3E}">
        <p14:creationId xmlns:p14="http://schemas.microsoft.com/office/powerpoint/2010/main" xmlns="" val="24770934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6" descr="http://www.iwantcovers.com/wp-content/uploads/2012/09/I-Really-Really-Like-You.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39544" y="4087772"/>
            <a:ext cx="4104456" cy="152281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ytuł 1"/>
          <p:cNvSpPr>
            <a:spLocks noGrp="1"/>
          </p:cNvSpPr>
          <p:nvPr>
            <p:ph type="title"/>
          </p:nvPr>
        </p:nvSpPr>
        <p:spPr/>
        <p:txBody>
          <a:bodyPr>
            <a:normAutofit fontScale="90000"/>
          </a:bodyPr>
          <a:lstStyle/>
          <a:p>
            <a:r>
              <a:rPr lang="pl-PL" dirty="0" smtClean="0">
                <a:solidFill>
                  <a:schemeClr val="bg1"/>
                </a:solidFill>
              </a:rPr>
              <a:t>Eksperyment przeprowadzony przez </a:t>
            </a:r>
            <a:r>
              <a:rPr lang="pl-PL" dirty="0" err="1" smtClean="0">
                <a:solidFill>
                  <a:schemeClr val="bg1"/>
                </a:solidFill>
              </a:rPr>
              <a:t>Solomona</a:t>
            </a:r>
            <a:r>
              <a:rPr lang="pl-PL" dirty="0" smtClean="0">
                <a:solidFill>
                  <a:schemeClr val="bg1"/>
                </a:solidFill>
              </a:rPr>
              <a:t> </a:t>
            </a:r>
            <a:r>
              <a:rPr lang="pl-PL" dirty="0" err="1" smtClean="0">
                <a:solidFill>
                  <a:schemeClr val="bg1"/>
                </a:solidFill>
              </a:rPr>
              <a:t>Ascha</a:t>
            </a:r>
            <a:endParaRPr lang="pl-PL" dirty="0">
              <a:solidFill>
                <a:schemeClr val="bg1"/>
              </a:solidFill>
            </a:endParaRPr>
          </a:p>
        </p:txBody>
      </p:sp>
      <p:sp>
        <p:nvSpPr>
          <p:cNvPr id="3" name="Symbol zastępczy zawartości 2"/>
          <p:cNvSpPr>
            <a:spLocks noGrp="1"/>
          </p:cNvSpPr>
          <p:nvPr>
            <p:ph idx="1"/>
          </p:nvPr>
        </p:nvSpPr>
        <p:spPr>
          <a:xfrm>
            <a:off x="4506" y="1412776"/>
            <a:ext cx="5503597" cy="4326209"/>
          </a:xfrm>
        </p:spPr>
        <p:txBody>
          <a:bodyPr>
            <a:noAutofit/>
          </a:bodyPr>
          <a:lstStyle/>
          <a:p>
            <a:r>
              <a:rPr lang="pl-PL" sz="2400" dirty="0" smtClean="0"/>
              <a:t>Prawie wszyscy badani wymieniali cechy takie jak: </a:t>
            </a:r>
            <a:r>
              <a:rPr lang="pl-PL" sz="2400" dirty="0" smtClean="0">
                <a:solidFill>
                  <a:srgbClr val="FF0000"/>
                </a:solidFill>
              </a:rPr>
              <a:t>uczciwy, uprzejmy, mądry, lubiany, towarzyski</a:t>
            </a:r>
            <a:r>
              <a:rPr lang="pl-PL" sz="2400" dirty="0" smtClean="0"/>
              <a:t>. </a:t>
            </a:r>
          </a:p>
          <a:p>
            <a:r>
              <a:rPr lang="pl-PL" sz="2400" dirty="0" smtClean="0"/>
              <a:t>Wyniki tego eksperymentu wskazują na to, że </a:t>
            </a:r>
            <a:r>
              <a:rPr lang="pl-PL" sz="2400" dirty="0" smtClean="0">
                <a:solidFill>
                  <a:srgbClr val="FF0000"/>
                </a:solidFill>
              </a:rPr>
              <a:t>powierzchowność może prowadzić do błędnych interpretacji </a:t>
            </a:r>
          </a:p>
          <a:p>
            <a:pPr marL="118872" indent="0">
              <a:buNone/>
            </a:pPr>
            <a:r>
              <a:rPr lang="pl-PL" sz="2400" dirty="0">
                <a:solidFill>
                  <a:srgbClr val="FF0000"/>
                </a:solidFill>
              </a:rPr>
              <a:t> </a:t>
            </a:r>
            <a:r>
              <a:rPr lang="pl-PL" sz="2400" dirty="0" smtClean="0">
                <a:solidFill>
                  <a:srgbClr val="FF0000"/>
                </a:solidFill>
              </a:rPr>
              <a:t>    i mylnego postrzegania danej osoby. </a:t>
            </a:r>
          </a:p>
          <a:p>
            <a:r>
              <a:rPr lang="pl-PL" sz="2400" dirty="0" smtClean="0"/>
              <a:t>Stąd może bardziej zrozumiałe wydają się być wyniki badań wskazujące na to, że </a:t>
            </a:r>
            <a:r>
              <a:rPr lang="pl-PL" sz="2400" dirty="0" smtClean="0">
                <a:solidFill>
                  <a:srgbClr val="FF0000"/>
                </a:solidFill>
              </a:rPr>
              <a:t>bardziej lubimy osoby z sieci niż te </a:t>
            </a:r>
          </a:p>
          <a:p>
            <a:pPr marL="118872" indent="0">
              <a:buNone/>
            </a:pPr>
            <a:r>
              <a:rPr lang="pl-PL" sz="2400" dirty="0">
                <a:solidFill>
                  <a:srgbClr val="FF0000"/>
                </a:solidFill>
              </a:rPr>
              <a:t> </a:t>
            </a:r>
            <a:r>
              <a:rPr lang="pl-PL" sz="2400" dirty="0" smtClean="0">
                <a:solidFill>
                  <a:srgbClr val="FF0000"/>
                </a:solidFill>
              </a:rPr>
              <a:t>    z realnego życia</a:t>
            </a:r>
            <a:r>
              <a:rPr lang="pl-PL" sz="2400" dirty="0" smtClean="0"/>
              <a:t>.</a:t>
            </a:r>
          </a:p>
          <a:p>
            <a:endParaRPr lang="pl-PL" sz="2400" dirty="0"/>
          </a:p>
        </p:txBody>
      </p:sp>
      <p:sp>
        <p:nvSpPr>
          <p:cNvPr id="4" name="Prostokąt 3"/>
          <p:cNvSpPr/>
          <p:nvPr/>
        </p:nvSpPr>
        <p:spPr>
          <a:xfrm>
            <a:off x="338968" y="6101400"/>
            <a:ext cx="8625519" cy="738664"/>
          </a:xfrm>
          <a:prstGeom prst="rect">
            <a:avLst/>
          </a:prstGeom>
        </p:spPr>
        <p:txBody>
          <a:bodyPr wrap="square">
            <a:spAutoFit/>
          </a:bodyPr>
          <a:lstStyle/>
          <a:p>
            <a:r>
              <a:rPr lang="en-US" sz="1400" dirty="0" smtClean="0"/>
              <a:t>P. Wallace, </a:t>
            </a:r>
            <a:r>
              <a:rPr lang="en-US" sz="1400" i="1" dirty="0" err="1" smtClean="0"/>
              <a:t>Psychologia</a:t>
            </a:r>
            <a:r>
              <a:rPr lang="en-US" sz="1400" i="1" dirty="0" smtClean="0"/>
              <a:t> </a:t>
            </a:r>
            <a:r>
              <a:rPr lang="en-US" sz="1400" i="1" dirty="0" err="1" smtClean="0"/>
              <a:t>Internetu</a:t>
            </a:r>
            <a:r>
              <a:rPr lang="en-US" sz="1400" dirty="0" smtClean="0"/>
              <a:t>, </a:t>
            </a:r>
            <a:r>
              <a:rPr lang="en-US" sz="1400" dirty="0" err="1" smtClean="0"/>
              <a:t>Rebis</a:t>
            </a:r>
            <a:r>
              <a:rPr lang="en-US" sz="1400" dirty="0" smtClean="0"/>
              <a:t>, </a:t>
            </a:r>
            <a:r>
              <a:rPr lang="en-US" sz="1400" dirty="0" err="1" smtClean="0"/>
              <a:t>Poznań</a:t>
            </a:r>
            <a:r>
              <a:rPr lang="en-US" sz="1400" dirty="0" smtClean="0"/>
              <a:t> 2004.</a:t>
            </a:r>
            <a:endParaRPr lang="pl-PL" sz="1400" dirty="0" smtClean="0"/>
          </a:p>
          <a:p>
            <a:r>
              <a:rPr lang="en-US" sz="1400" dirty="0" smtClean="0"/>
              <a:t>J.A. </a:t>
            </a:r>
            <a:r>
              <a:rPr lang="en-US" sz="1400" dirty="0" err="1" smtClean="0"/>
              <a:t>Bargh</a:t>
            </a:r>
            <a:r>
              <a:rPr lang="en-US" sz="1400" dirty="0" smtClean="0"/>
              <a:t>, K.Y.A </a:t>
            </a:r>
            <a:r>
              <a:rPr lang="en-US" sz="1400" dirty="0" err="1" smtClean="0"/>
              <a:t>McKenza</a:t>
            </a:r>
            <a:r>
              <a:rPr lang="en-US" sz="1400" dirty="0" smtClean="0"/>
              <a:t>, G.M. Fritz Simons, </a:t>
            </a:r>
            <a:r>
              <a:rPr lang="en-US" sz="1400" i="1" dirty="0" smtClean="0"/>
              <a:t>Can you see the real me? Activation and expression of the “True Self” on the Internet</a:t>
            </a:r>
            <a:r>
              <a:rPr lang="en-US" sz="1400" dirty="0" smtClean="0"/>
              <a:t>. http://smg.media.mit.edu/personals/chi2004/private/papers/bargh.pdf [</a:t>
            </a:r>
            <a:r>
              <a:rPr lang="en-US" sz="1400" dirty="0" err="1" smtClean="0"/>
              <a:t>dostęp</a:t>
            </a:r>
            <a:r>
              <a:rPr lang="en-US" sz="1400" dirty="0" smtClean="0"/>
              <a:t>: 19.07.2014].</a:t>
            </a:r>
            <a:endParaRPr lang="pl-PL" sz="1400" dirty="0" smtClean="0"/>
          </a:p>
        </p:txBody>
      </p:sp>
      <p:pic>
        <p:nvPicPr>
          <p:cNvPr id="45060" name="Picture 4" descr="http://www.fakt.pl/m/crop/-658/-500/faktonline/635247744032046196.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20072" y="1412776"/>
            <a:ext cx="3910112" cy="260402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Wirtualne „ja”</a:t>
            </a:r>
            <a:endParaRPr lang="pl-PL" dirty="0">
              <a:solidFill>
                <a:schemeClr val="bg1"/>
              </a:solidFill>
            </a:endParaRPr>
          </a:p>
        </p:txBody>
      </p:sp>
      <p:sp>
        <p:nvSpPr>
          <p:cNvPr id="3" name="Symbol zastępczy zawartości 2"/>
          <p:cNvSpPr>
            <a:spLocks noGrp="1"/>
          </p:cNvSpPr>
          <p:nvPr>
            <p:ph idx="1"/>
          </p:nvPr>
        </p:nvSpPr>
        <p:spPr>
          <a:xfrm>
            <a:off x="457200" y="1775191"/>
            <a:ext cx="5410944" cy="2582503"/>
          </a:xfrm>
        </p:spPr>
        <p:txBody>
          <a:bodyPr>
            <a:noAutofit/>
          </a:bodyPr>
          <a:lstStyle/>
          <a:p>
            <a:r>
              <a:rPr lang="pl-PL" sz="2400" dirty="0" smtClean="0"/>
              <a:t>Wyróżnia się 5 podstawowych „sił psychicznych” składających się na „wirtualne ja”, są to: </a:t>
            </a:r>
          </a:p>
          <a:p>
            <a:r>
              <a:rPr lang="pl-PL" sz="2400" b="1" dirty="0" smtClean="0">
                <a:solidFill>
                  <a:srgbClr val="FF0000"/>
                </a:solidFill>
              </a:rPr>
              <a:t>mania wielkości </a:t>
            </a:r>
            <a:r>
              <a:rPr lang="pl-PL" sz="2400" dirty="0" smtClean="0"/>
              <a:t>(związana z poczuciem braku jakichkolwiek ograniczeń w sieci Internet), </a:t>
            </a:r>
          </a:p>
        </p:txBody>
      </p:sp>
      <p:sp>
        <p:nvSpPr>
          <p:cNvPr id="4" name="Prostokąt 3"/>
          <p:cNvSpPr/>
          <p:nvPr/>
        </p:nvSpPr>
        <p:spPr>
          <a:xfrm>
            <a:off x="107504" y="5915507"/>
            <a:ext cx="9036496" cy="954107"/>
          </a:xfrm>
          <a:prstGeom prst="rect">
            <a:avLst/>
          </a:prstGeom>
        </p:spPr>
        <p:txBody>
          <a:bodyPr wrap="square">
            <a:spAutoFit/>
          </a:bodyPr>
          <a:lstStyle/>
          <a:p>
            <a:r>
              <a:rPr lang="en-US" sz="1400" dirty="0" err="1" smtClean="0"/>
              <a:t>L.E.Buffardi</a:t>
            </a:r>
            <a:r>
              <a:rPr lang="en-US" sz="1400" dirty="0" smtClean="0"/>
              <a:t>, </a:t>
            </a:r>
            <a:r>
              <a:rPr lang="en-US" sz="1400" dirty="0" err="1" smtClean="0"/>
              <a:t>W.K.Campbell</a:t>
            </a:r>
            <a:r>
              <a:rPr lang="en-US" sz="1400" dirty="0" smtClean="0"/>
              <a:t>, </a:t>
            </a:r>
            <a:r>
              <a:rPr lang="en-US" sz="1400" i="1" dirty="0" smtClean="0"/>
              <a:t>Narcissism and Social Networking </a:t>
            </a:r>
            <a:r>
              <a:rPr lang="en-US" sz="1400" i="1" dirty="0" err="1" smtClean="0"/>
              <a:t>WebSites</a:t>
            </a:r>
            <a:r>
              <a:rPr lang="en-US" sz="1400" dirty="0" smtClean="0"/>
              <a:t>, http://www.sakkyndig.com/psykologi/artvit/buffardi2008.pdf [</a:t>
            </a:r>
            <a:r>
              <a:rPr lang="en-US" sz="1400" dirty="0" err="1" smtClean="0"/>
              <a:t>dostęp</a:t>
            </a:r>
            <a:r>
              <a:rPr lang="en-US" sz="1400" dirty="0" smtClean="0"/>
              <a:t>: 19.07.2014].</a:t>
            </a:r>
            <a:endParaRPr lang="pl-PL" sz="1400" dirty="0" smtClean="0"/>
          </a:p>
          <a:p>
            <a:r>
              <a:rPr lang="pl-PL" sz="1400" dirty="0" smtClean="0"/>
              <a:t>E. </a:t>
            </a:r>
            <a:r>
              <a:rPr lang="pl-PL" sz="1400" dirty="0" err="1" smtClean="0"/>
              <a:t>Aboujaoude</a:t>
            </a:r>
            <a:r>
              <a:rPr lang="pl-PL" sz="1400" dirty="0" smtClean="0"/>
              <a:t>, </a:t>
            </a:r>
            <a:r>
              <a:rPr lang="pl-PL" sz="1400" i="1" dirty="0" smtClean="0"/>
              <a:t>Wirtualna osobowość naszych czasów. Mroczna strona e-osobowości</a:t>
            </a:r>
            <a:r>
              <a:rPr lang="pl-PL" sz="1400" dirty="0" smtClean="0"/>
              <a:t>, Wydawnictwo Uniwersytetu Jagiellońskiego, Kraków 2012. </a:t>
            </a:r>
          </a:p>
        </p:txBody>
      </p:sp>
      <p:pic>
        <p:nvPicPr>
          <p:cNvPr id="46082" name="Picture 2" descr="http://images.okazje.info.pl/p/filmy/6797/mania-wielkosci.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652120" y="1844824"/>
            <a:ext cx="3743325" cy="37433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4000" dirty="0">
                <a:solidFill>
                  <a:schemeClr val="bg1"/>
                </a:solidFill>
              </a:rPr>
              <a:t>5 podstawowych „sił psychicznych” składających się na „wirtualne ja”</a:t>
            </a:r>
          </a:p>
        </p:txBody>
      </p:sp>
      <p:sp>
        <p:nvSpPr>
          <p:cNvPr id="3" name="Symbol zastępczy zawartości 2"/>
          <p:cNvSpPr>
            <a:spLocks noGrp="1"/>
          </p:cNvSpPr>
          <p:nvPr>
            <p:ph idx="1"/>
          </p:nvPr>
        </p:nvSpPr>
        <p:spPr>
          <a:xfrm>
            <a:off x="457200" y="1775191"/>
            <a:ext cx="8229600" cy="2661921"/>
          </a:xfrm>
        </p:spPr>
        <p:txBody>
          <a:bodyPr>
            <a:normAutofit/>
          </a:bodyPr>
          <a:lstStyle/>
          <a:p>
            <a:r>
              <a:rPr lang="pl-PL" sz="2400" b="1" dirty="0">
                <a:solidFill>
                  <a:srgbClr val="FF0000"/>
                </a:solidFill>
              </a:rPr>
              <a:t>narcyzm</a:t>
            </a:r>
            <a:r>
              <a:rPr lang="pl-PL" sz="2400" dirty="0"/>
              <a:t> (badania robione na grupie użytkowników </a:t>
            </a:r>
            <a:r>
              <a:rPr lang="pl-PL" sz="2400" dirty="0" err="1"/>
              <a:t>Facebooka</a:t>
            </a:r>
            <a:r>
              <a:rPr lang="pl-PL" sz="2400" dirty="0"/>
              <a:t> posiadających liczne grono znajomych, długie </a:t>
            </a:r>
            <a:r>
              <a:rPr lang="pl-PL" sz="2400" dirty="0" err="1"/>
              <a:t>samoopisy</a:t>
            </a:r>
            <a:r>
              <a:rPr lang="pl-PL" sz="2400" dirty="0"/>
              <a:t> oraz przynależących do wielu wirtualnych grup, wskazują że osoby takie mają skłonności narcystyczne potwierdzają to również korelacje z wynikami skali narcyzmu NPI), mroczność, regresja i impulsywność. </a:t>
            </a:r>
          </a:p>
          <a:p>
            <a:endParaRPr lang="pl-PL" sz="2400" dirty="0"/>
          </a:p>
        </p:txBody>
      </p:sp>
    </p:spTree>
    <p:extLst>
      <p:ext uri="{BB962C8B-B14F-4D97-AF65-F5344CB8AC3E}">
        <p14:creationId xmlns:p14="http://schemas.microsoft.com/office/powerpoint/2010/main" xmlns="" val="17153237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690" y="812"/>
            <a:ext cx="2542693" cy="3829358"/>
          </a:xfrm>
        </p:spPr>
      </p:pic>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11759" y="-18774"/>
            <a:ext cx="2325403" cy="3848944"/>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25303" y="1"/>
            <a:ext cx="2314061" cy="3830169"/>
          </a:xfrm>
          <a:prstGeom prst="rect">
            <a:avLst/>
          </a:prstGeom>
        </p:spPr>
      </p:pic>
      <p:pic>
        <p:nvPicPr>
          <p:cNvPr id="7" name="Obraz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27506" y="-23597"/>
            <a:ext cx="2304232" cy="3853767"/>
          </a:xfrm>
          <a:prstGeom prst="rect">
            <a:avLst/>
          </a:prstGeom>
        </p:spPr>
      </p:pic>
      <p:pic>
        <p:nvPicPr>
          <p:cNvPr id="8" name="Obraz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3212976"/>
            <a:ext cx="2411759" cy="3645024"/>
          </a:xfrm>
          <a:prstGeom prst="rect">
            <a:avLst/>
          </a:prstGeom>
        </p:spPr>
      </p:pic>
      <p:pic>
        <p:nvPicPr>
          <p:cNvPr id="9" name="Obraz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500313" y="3212976"/>
            <a:ext cx="2202202" cy="3645024"/>
          </a:xfrm>
          <a:prstGeom prst="rect">
            <a:avLst/>
          </a:prstGeom>
        </p:spPr>
      </p:pic>
      <p:pic>
        <p:nvPicPr>
          <p:cNvPr id="10" name="Obraz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625303" y="3222043"/>
            <a:ext cx="2551175" cy="3666359"/>
          </a:xfrm>
          <a:prstGeom prst="rect">
            <a:avLst/>
          </a:prstGeom>
        </p:spPr>
      </p:pic>
      <p:pic>
        <p:nvPicPr>
          <p:cNvPr id="11" name="Obraz 10"/>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941798" y="3243378"/>
            <a:ext cx="2202202" cy="3645024"/>
          </a:xfrm>
          <a:prstGeom prst="rect">
            <a:avLst/>
          </a:prstGeom>
        </p:spPr>
      </p:pic>
      <p:sp>
        <p:nvSpPr>
          <p:cNvPr id="20" name="AutoShape 2" descr="http://sp21sosnowiec.republika.pl/zdjecia/maska.gif"/>
          <p:cNvSpPr>
            <a:spLocks noChangeAspect="1" noChangeArrowheads="1"/>
          </p:cNvSpPr>
          <p:nvPr/>
        </p:nvSpPr>
        <p:spPr bwMode="auto">
          <a:xfrm>
            <a:off x="155575" y="-966788"/>
            <a:ext cx="2228850" cy="20193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49156" name="Picture 4" descr="http://sp21sosnowiec.republika.pl/zdjecia/maska.gif"/>
          <p:cNvPicPr>
            <a:picLocks noChangeAspect="1"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a:off x="206375" y="243334"/>
            <a:ext cx="2228850" cy="2019301"/>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4" descr="http://sp21sosnowiec.republika.pl/zdjecia/maska.gif"/>
          <p:cNvPicPr>
            <a:picLocks noChangeAspect="1"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rot="20421024">
            <a:off x="2632076" y="488109"/>
            <a:ext cx="2228850" cy="2019301"/>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4" descr="http://sp21sosnowiec.republika.pl/zdjecia/maska.gif"/>
          <p:cNvPicPr>
            <a:picLocks noChangeAspect="1"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a:off x="4965646" y="1163381"/>
            <a:ext cx="1633374" cy="147981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4" descr="http://sp21sosnowiec.republika.pl/zdjecia/maska.gif"/>
          <p:cNvPicPr>
            <a:picLocks noChangeAspect="1"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a:off x="7435188" y="841250"/>
            <a:ext cx="1114426" cy="1009651"/>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4" descr="http://sp21sosnowiec.republika.pl/zdjecia/maska.gif"/>
          <p:cNvPicPr>
            <a:picLocks noChangeAspect="1"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a:off x="531288" y="3907444"/>
            <a:ext cx="1579023" cy="1430569"/>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4" descr="http://sp21sosnowiec.republika.pl/zdjecia/maska.gif"/>
          <p:cNvPicPr>
            <a:picLocks noChangeAspect="1"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a:off x="3338301" y="3408672"/>
            <a:ext cx="1398861" cy="1267345"/>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4" descr="http://sp21sosnowiec.republika.pl/zdjecia/maska.gif"/>
          <p:cNvPicPr>
            <a:picLocks noChangeAspect="1"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rot="19775204">
            <a:off x="5360341" y="3907443"/>
            <a:ext cx="1579023" cy="1430569"/>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4" descr="http://sp21sosnowiec.republika.pl/zdjecia/maska.gif"/>
          <p:cNvPicPr>
            <a:picLocks noChangeAspect="1"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a:off x="6937036" y="3426875"/>
            <a:ext cx="1809100" cy="16390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153957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Narcyzm</a:t>
            </a:r>
            <a:endParaRPr lang="pl-PL" dirty="0">
              <a:solidFill>
                <a:schemeClr val="bg1"/>
              </a:solidFill>
            </a:endParaRPr>
          </a:p>
        </p:txBody>
      </p:sp>
      <p:sp>
        <p:nvSpPr>
          <p:cNvPr id="3" name="Symbol zastępczy zawartości 2"/>
          <p:cNvSpPr>
            <a:spLocks noGrp="1"/>
          </p:cNvSpPr>
          <p:nvPr>
            <p:ph idx="1"/>
          </p:nvPr>
        </p:nvSpPr>
        <p:spPr>
          <a:xfrm>
            <a:off x="457200" y="1775191"/>
            <a:ext cx="8229600" cy="3154007"/>
          </a:xfrm>
        </p:spPr>
        <p:txBody>
          <a:bodyPr>
            <a:normAutofit fontScale="92500" lnSpcReduction="20000"/>
          </a:bodyPr>
          <a:lstStyle/>
          <a:p>
            <a:r>
              <a:rPr lang="pl-PL" b="1" dirty="0" smtClean="0">
                <a:solidFill>
                  <a:srgbClr val="FF0000"/>
                </a:solidFill>
              </a:rPr>
              <a:t>Narcyzm </a:t>
            </a:r>
            <a:r>
              <a:rPr lang="pl-PL" dirty="0" smtClean="0"/>
              <a:t>jednak  jest najbardziej jaskrawą cecha osobowości ponieważ osoby z takimi skłonnościami epatują atrakcyjnością, egocentryzmem, autoreklamą, zapatrzone w siebie rzadko udzielają informacji zwrotnych swoim rozmówcom i są mało zainteresowane informacjami pochodzącymi od tych osób a nie dotyczących ich samych. </a:t>
            </a:r>
          </a:p>
          <a:p>
            <a:endParaRPr lang="pl-PL" dirty="0"/>
          </a:p>
        </p:txBody>
      </p:sp>
      <p:sp>
        <p:nvSpPr>
          <p:cNvPr id="4" name="Prostokąt 3"/>
          <p:cNvSpPr/>
          <p:nvPr/>
        </p:nvSpPr>
        <p:spPr>
          <a:xfrm>
            <a:off x="428596" y="6000768"/>
            <a:ext cx="8429684" cy="523220"/>
          </a:xfrm>
          <a:prstGeom prst="rect">
            <a:avLst/>
          </a:prstGeom>
        </p:spPr>
        <p:txBody>
          <a:bodyPr wrap="square">
            <a:spAutoFit/>
          </a:bodyPr>
          <a:lstStyle/>
          <a:p>
            <a:r>
              <a:rPr lang="pl-PL" sz="1400" dirty="0" smtClean="0"/>
              <a:t>Por. E. </a:t>
            </a:r>
            <a:r>
              <a:rPr lang="pl-PL" sz="1400" dirty="0" err="1" smtClean="0"/>
              <a:t>Aboujaoude</a:t>
            </a:r>
            <a:r>
              <a:rPr lang="pl-PL" sz="1400" dirty="0" smtClean="0"/>
              <a:t>, </a:t>
            </a:r>
            <a:r>
              <a:rPr lang="pl-PL" sz="1400" i="1" dirty="0" smtClean="0"/>
              <a:t>Wirtualna osobowość naszych czasów. Mroczna strona e-osobowości</a:t>
            </a:r>
            <a:r>
              <a:rPr lang="pl-PL" sz="1400" dirty="0" smtClean="0"/>
              <a:t>, Wydawnictwo Uniwersytetu Jagiellońskiego, Kraków 2012.</a:t>
            </a:r>
            <a:endParaRPr lang="pl-PL" sz="1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Kryteria DSM IV</a:t>
            </a:r>
            <a:endParaRPr lang="pl-PL" dirty="0">
              <a:solidFill>
                <a:schemeClr val="bg1"/>
              </a:solidFill>
            </a:endParaRPr>
          </a:p>
        </p:txBody>
      </p:sp>
      <p:sp>
        <p:nvSpPr>
          <p:cNvPr id="3" name="Symbol zastępczy zawartości 2"/>
          <p:cNvSpPr>
            <a:spLocks noGrp="1"/>
          </p:cNvSpPr>
          <p:nvPr>
            <p:ph idx="1"/>
          </p:nvPr>
        </p:nvSpPr>
        <p:spPr>
          <a:xfrm>
            <a:off x="-5680" y="1581200"/>
            <a:ext cx="7523584" cy="3154007"/>
          </a:xfrm>
        </p:spPr>
        <p:txBody>
          <a:bodyPr>
            <a:noAutofit/>
          </a:bodyPr>
          <a:lstStyle/>
          <a:p>
            <a:r>
              <a:rPr lang="pl-PL" sz="2400" dirty="0" smtClean="0"/>
              <a:t>Kryteria diagnostyczne DSM IV opisują cechy narcyzmu kategoryzując je w zaburzeniach osobowości, osobę taką cechują: przesadne poczucie własnej wartości, fantazje o nieograniczonych możliwościach, chęć przebywania wśród osób wyjątkowych bądź zajmujących wysoką pozycję, oczekiwania przesadnego podziwu, poczucie posiadania specjalnych uprawnień, wykorzystywanie innych do osiągnięcia własnych celów, brak empatii, zazdrość wobec innych, jej zachowanie charakteryzuje także arogancja i wyniosłość. </a:t>
            </a:r>
            <a:endParaRPr lang="pl-PL" sz="2400" dirty="0"/>
          </a:p>
        </p:txBody>
      </p:sp>
      <p:sp>
        <p:nvSpPr>
          <p:cNvPr id="4" name="Prostokąt 3"/>
          <p:cNvSpPr/>
          <p:nvPr/>
        </p:nvSpPr>
        <p:spPr>
          <a:xfrm>
            <a:off x="260635" y="6220109"/>
            <a:ext cx="8643998" cy="523220"/>
          </a:xfrm>
          <a:prstGeom prst="rect">
            <a:avLst/>
          </a:prstGeom>
        </p:spPr>
        <p:txBody>
          <a:bodyPr wrap="square">
            <a:spAutoFit/>
          </a:bodyPr>
          <a:lstStyle/>
          <a:p>
            <a:r>
              <a:rPr lang="pl-PL" sz="1400" dirty="0" err="1" smtClean="0"/>
              <a:t>A.Wieczorek</a:t>
            </a:r>
            <a:r>
              <a:rPr lang="pl-PL" sz="1400" dirty="0" smtClean="0"/>
              <a:t>, </a:t>
            </a:r>
            <a:r>
              <a:rPr lang="pl-PL" sz="1400" dirty="0" err="1" smtClean="0"/>
              <a:t>B.M.Puk</a:t>
            </a:r>
            <a:r>
              <a:rPr lang="pl-PL" sz="1400" dirty="0" smtClean="0"/>
              <a:t>, </a:t>
            </a:r>
            <a:r>
              <a:rPr lang="pl-PL" sz="1400" i="1" dirty="0" smtClean="0"/>
              <a:t>Osobowość narcystyczna</a:t>
            </a:r>
            <a:r>
              <a:rPr lang="pl-PL" sz="1400" dirty="0" smtClean="0"/>
              <a:t>, http://psychiatria.mp.pl/zaburzenia_osobowosci/show.html?id=74485 [dostęp: 19.07.2014].</a:t>
            </a:r>
          </a:p>
        </p:txBody>
      </p:sp>
      <p:pic>
        <p:nvPicPr>
          <p:cNvPr id="51202" name="Picture 2" descr="http://www0.alibris-static.com/isbn/9780890420621.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257056" y="1484784"/>
            <a:ext cx="1889176" cy="278170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Charakterystyka i wygląd</a:t>
            </a:r>
            <a:endParaRPr lang="pl-PL" dirty="0">
              <a:solidFill>
                <a:schemeClr val="bg1"/>
              </a:solidFill>
            </a:endParaRPr>
          </a:p>
        </p:txBody>
      </p:sp>
      <p:sp>
        <p:nvSpPr>
          <p:cNvPr id="3" name="Symbol zastępczy zawartości 2"/>
          <p:cNvSpPr>
            <a:spLocks noGrp="1"/>
          </p:cNvSpPr>
          <p:nvPr>
            <p:ph idx="1"/>
          </p:nvPr>
        </p:nvSpPr>
        <p:spPr>
          <a:xfrm>
            <a:off x="263024" y="1700808"/>
            <a:ext cx="4978896" cy="3082569"/>
          </a:xfrm>
        </p:spPr>
        <p:txBody>
          <a:bodyPr>
            <a:noAutofit/>
          </a:bodyPr>
          <a:lstStyle/>
          <a:p>
            <a:r>
              <a:rPr lang="pl-PL" sz="2400" dirty="0" smtClean="0"/>
              <a:t>Na podstawie zamieszczanych zdjęć można również dokonać charakterystyki osoby chociażby analizując jej wygląd (analizy te mogą mieć odniesienia do interpretacji psychoanalitycznych. </a:t>
            </a:r>
          </a:p>
          <a:p>
            <a:r>
              <a:rPr lang="pl-PL" sz="2400" dirty="0" smtClean="0"/>
              <a:t>Ciekawą i dyskusyjną książką poruszającą to zagadnienie jest </a:t>
            </a:r>
            <a:r>
              <a:rPr lang="pl-PL" sz="2400" i="1" dirty="0" smtClean="0"/>
              <a:t>Zrozumieć człowieka z wyglądu</a:t>
            </a:r>
            <a:r>
              <a:rPr lang="pl-PL" sz="2400" dirty="0" smtClean="0"/>
              <a:t> autorstwa Dariusza Tarczyńskiego).  </a:t>
            </a:r>
          </a:p>
          <a:p>
            <a:endParaRPr lang="pl-PL" sz="2400" dirty="0"/>
          </a:p>
        </p:txBody>
      </p:sp>
      <p:sp>
        <p:nvSpPr>
          <p:cNvPr id="4" name="Prostokąt 3"/>
          <p:cNvSpPr/>
          <p:nvPr/>
        </p:nvSpPr>
        <p:spPr>
          <a:xfrm>
            <a:off x="285720" y="6379983"/>
            <a:ext cx="8643998" cy="307777"/>
          </a:xfrm>
          <a:prstGeom prst="rect">
            <a:avLst/>
          </a:prstGeom>
        </p:spPr>
        <p:txBody>
          <a:bodyPr wrap="square">
            <a:spAutoFit/>
          </a:bodyPr>
          <a:lstStyle/>
          <a:p>
            <a:r>
              <a:rPr lang="pl-PL" sz="1400" dirty="0" smtClean="0"/>
              <a:t>D. Tarczyński, </a:t>
            </a:r>
            <a:r>
              <a:rPr lang="pl-PL" sz="1400" i="1" dirty="0" smtClean="0"/>
              <a:t>Zrozumieć człowieka z wyglądu</a:t>
            </a:r>
            <a:r>
              <a:rPr lang="pl-PL" sz="1400" dirty="0" smtClean="0"/>
              <a:t>, Wydawnictwo Studio </a:t>
            </a:r>
            <a:r>
              <a:rPr lang="pl-PL" sz="1400" dirty="0" err="1" smtClean="0"/>
              <a:t>Astropsychologii</a:t>
            </a:r>
            <a:r>
              <a:rPr lang="pl-PL" sz="1400" dirty="0" smtClean="0"/>
              <a:t>, Warszawa 2006.</a:t>
            </a:r>
          </a:p>
        </p:txBody>
      </p:sp>
      <p:pic>
        <p:nvPicPr>
          <p:cNvPr id="48130" name="Picture 2" descr="http://www.dobreksiazki.pl/okladki/duze/zrozumiec-czlowieka-z-wygladu-o116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64088" y="1556792"/>
            <a:ext cx="3312368" cy="468259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p:txBody>
          <a:bodyPr/>
          <a:lstStyle/>
          <a:p>
            <a:r>
              <a:rPr lang="pl-PL" dirty="0">
                <a:solidFill>
                  <a:schemeClr val="bg1"/>
                </a:solidFill>
              </a:rPr>
              <a:t>Język </a:t>
            </a:r>
            <a:r>
              <a:rPr lang="pl-PL" dirty="0" smtClean="0">
                <a:solidFill>
                  <a:schemeClr val="bg1"/>
                </a:solidFill>
              </a:rPr>
              <a:t>Internetu - Płeć</a:t>
            </a:r>
            <a:endParaRPr lang="pl-PL" dirty="0">
              <a:solidFill>
                <a:schemeClr val="bg1"/>
              </a:solidFill>
            </a:endParaRPr>
          </a:p>
        </p:txBody>
      </p:sp>
      <p:sp>
        <p:nvSpPr>
          <p:cNvPr id="3" name="Symbol zastępczy zawartości 2"/>
          <p:cNvSpPr>
            <a:spLocks noGrp="1"/>
          </p:cNvSpPr>
          <p:nvPr>
            <p:ph idx="1"/>
          </p:nvPr>
        </p:nvSpPr>
        <p:spPr>
          <a:xfrm>
            <a:off x="467544" y="1628800"/>
            <a:ext cx="7772400" cy="3733800"/>
          </a:xfrm>
        </p:spPr>
        <p:txBody>
          <a:bodyPr>
            <a:noAutofit/>
          </a:bodyPr>
          <a:lstStyle/>
          <a:p>
            <a:r>
              <a:rPr lang="pl-PL" sz="2400" dirty="0"/>
              <a:t> W cyberprzestrzeni dochodzi do nieskończonej liczby interakcji jak wcześniej wspominałam często dochodzi do międzypłciowej komunikacji</a:t>
            </a:r>
            <a:r>
              <a:rPr lang="pl-PL" sz="2400" dirty="0" smtClean="0"/>
              <a:t>.</a:t>
            </a:r>
          </a:p>
          <a:p>
            <a:r>
              <a:rPr lang="pl-PL" sz="2400" dirty="0" smtClean="0"/>
              <a:t> </a:t>
            </a:r>
            <a:r>
              <a:rPr lang="pl-PL" sz="2400" dirty="0"/>
              <a:t>Twierdzi się, że komunikacja w sieci nie jest pozbawiona zakłóceń "płciowych", które uniemożliwiają sensowny kontakt. </a:t>
            </a:r>
            <a:endParaRPr lang="pl-PL" sz="2400" dirty="0" smtClean="0"/>
          </a:p>
          <a:p>
            <a:r>
              <a:rPr lang="pl-PL" sz="2400" dirty="0" smtClean="0"/>
              <a:t>Różnic </a:t>
            </a:r>
            <a:r>
              <a:rPr lang="pl-PL" sz="2400" dirty="0"/>
              <a:t>w komunikacji pomiędzy mężczyznami i kobietami upatruje się w wychowaniu (dziewczynki uczone są powściągliwości, chłopcy zaś mają pełną swobodę w używaniu języka) oraz przyczynach natury genetycznej (właściwościach budowy mózgu</a:t>
            </a:r>
            <a:r>
              <a:rPr lang="pl-PL" sz="2400" dirty="0" smtClean="0"/>
              <a:t>)</a:t>
            </a:r>
            <a:endParaRPr lang="pl-PL" sz="2400" dirty="0"/>
          </a:p>
        </p:txBody>
      </p:sp>
      <p:sp>
        <p:nvSpPr>
          <p:cNvPr id="2" name="Prostokąt 1"/>
          <p:cNvSpPr/>
          <p:nvPr/>
        </p:nvSpPr>
        <p:spPr>
          <a:xfrm>
            <a:off x="5825938" y="6165304"/>
            <a:ext cx="1954959" cy="307777"/>
          </a:xfrm>
          <a:prstGeom prst="rect">
            <a:avLst/>
          </a:prstGeom>
        </p:spPr>
        <p:txBody>
          <a:bodyPr wrap="none">
            <a:spAutoFit/>
          </a:bodyPr>
          <a:lstStyle/>
          <a:p>
            <a:r>
              <a:rPr lang="pl-PL" sz="1400" dirty="0"/>
              <a:t>(</a:t>
            </a:r>
            <a:r>
              <a:rPr lang="pl-PL" sz="1400" dirty="0" err="1"/>
              <a:t>Siemieniecki</a:t>
            </a:r>
            <a:r>
              <a:rPr lang="pl-PL" sz="1400" dirty="0"/>
              <a:t> B., 1998). </a:t>
            </a:r>
          </a:p>
        </p:txBody>
      </p:sp>
    </p:spTree>
    <p:extLst>
      <p:ext uri="{BB962C8B-B14F-4D97-AF65-F5344CB8AC3E}">
        <p14:creationId xmlns:p14="http://schemas.microsoft.com/office/powerpoint/2010/main" xmlns="" val="3108058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edarling.pl/sites/www.edarling.pl/files/pierwsza_rozmowa_telefoniczna_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57720" y="3566748"/>
            <a:ext cx="4286280" cy="329125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ytuł 1"/>
          <p:cNvSpPr>
            <a:spLocks noGrp="1"/>
          </p:cNvSpPr>
          <p:nvPr>
            <p:ph type="title"/>
          </p:nvPr>
        </p:nvSpPr>
        <p:spPr/>
        <p:txBody>
          <a:bodyPr/>
          <a:lstStyle/>
          <a:p>
            <a:r>
              <a:rPr lang="pl-PL" dirty="0" smtClean="0">
                <a:solidFill>
                  <a:schemeClr val="bg1"/>
                </a:solidFill>
              </a:rPr>
              <a:t>Google</a:t>
            </a:r>
            <a:endParaRPr lang="pl-PL" dirty="0">
              <a:solidFill>
                <a:schemeClr val="bg1"/>
              </a:solidFill>
            </a:endParaRPr>
          </a:p>
        </p:txBody>
      </p:sp>
      <p:sp>
        <p:nvSpPr>
          <p:cNvPr id="3" name="Symbol zastępczy zawartości 2"/>
          <p:cNvSpPr>
            <a:spLocks noGrp="1"/>
          </p:cNvSpPr>
          <p:nvPr>
            <p:ph idx="1"/>
          </p:nvPr>
        </p:nvSpPr>
        <p:spPr>
          <a:xfrm>
            <a:off x="3131840" y="1613272"/>
            <a:ext cx="4474840" cy="3654073"/>
          </a:xfrm>
        </p:spPr>
        <p:txBody>
          <a:bodyPr>
            <a:normAutofit/>
          </a:bodyPr>
          <a:lstStyle/>
          <a:p>
            <a:r>
              <a:rPr lang="pl-PL" sz="2400" dirty="0" smtClean="0"/>
              <a:t>Internet zmienił relacje międzyludzkie. </a:t>
            </a:r>
          </a:p>
          <a:p>
            <a:r>
              <a:rPr lang="pl-PL" sz="2400" dirty="0" smtClean="0"/>
              <a:t>Dotychczas ludzie kontaktowali się ze sobą spotykając się </a:t>
            </a:r>
            <a:r>
              <a:rPr lang="pl-PL" sz="2400" dirty="0" smtClean="0">
                <a:solidFill>
                  <a:srgbClr val="FF0000"/>
                </a:solidFill>
              </a:rPr>
              <a:t>bezpośrednio</a:t>
            </a:r>
            <a:r>
              <a:rPr lang="pl-PL" sz="2400" dirty="0" smtClean="0"/>
              <a:t> lub </a:t>
            </a:r>
            <a:r>
              <a:rPr lang="pl-PL" sz="2400" dirty="0" smtClean="0">
                <a:solidFill>
                  <a:srgbClr val="FF0000"/>
                </a:solidFill>
              </a:rPr>
              <a:t>prowadząc rozmowy telefoniczne</a:t>
            </a:r>
            <a:r>
              <a:rPr lang="pl-PL" sz="2400" dirty="0" smtClean="0"/>
              <a:t>.  </a:t>
            </a:r>
          </a:p>
        </p:txBody>
      </p:sp>
      <p:sp>
        <p:nvSpPr>
          <p:cNvPr id="4" name="Prostokąt 3"/>
          <p:cNvSpPr/>
          <p:nvPr/>
        </p:nvSpPr>
        <p:spPr>
          <a:xfrm>
            <a:off x="285720" y="6000768"/>
            <a:ext cx="4572000" cy="646331"/>
          </a:xfrm>
          <a:prstGeom prst="rect">
            <a:avLst/>
          </a:prstGeom>
        </p:spPr>
        <p:txBody>
          <a:bodyPr>
            <a:spAutoFit/>
          </a:bodyPr>
          <a:lstStyle/>
          <a:p>
            <a:r>
              <a:rPr lang="en-US" u="sng" dirty="0" smtClean="0">
                <a:hlinkClick r:id="rId3"/>
              </a:rPr>
              <a:t>http://www.urbandictionary.com/define.php?term=pre-google</a:t>
            </a:r>
            <a:r>
              <a:rPr lang="en-US" dirty="0" smtClean="0"/>
              <a:t> [dostęp:19.07.2014].</a:t>
            </a:r>
            <a:endParaRPr lang="pl-PL" dirty="0" smtClean="0"/>
          </a:p>
        </p:txBody>
      </p:sp>
      <p:pic>
        <p:nvPicPr>
          <p:cNvPr id="3074" name="Picture 2" descr="http://bi.gazeta.pl/im/4/9005/z9005804O.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9157" y="1695085"/>
            <a:ext cx="2838450" cy="37433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p:txBody>
          <a:bodyPr/>
          <a:lstStyle/>
          <a:p>
            <a:r>
              <a:rPr lang="pl-PL" dirty="0">
                <a:solidFill>
                  <a:schemeClr val="bg1"/>
                </a:solidFill>
              </a:rPr>
              <a:t>Język I</a:t>
            </a:r>
            <a:r>
              <a:rPr lang="pl-PL" dirty="0" smtClean="0">
                <a:solidFill>
                  <a:schemeClr val="bg1"/>
                </a:solidFill>
              </a:rPr>
              <a:t>nternetu</a:t>
            </a:r>
            <a:endParaRPr lang="pl-PL" dirty="0">
              <a:solidFill>
                <a:schemeClr val="bg1"/>
              </a:solidFill>
            </a:endParaRPr>
          </a:p>
        </p:txBody>
      </p:sp>
      <p:sp>
        <p:nvSpPr>
          <p:cNvPr id="3" name="Symbol zastępczy zawartości 2"/>
          <p:cNvSpPr>
            <a:spLocks noGrp="1"/>
          </p:cNvSpPr>
          <p:nvPr>
            <p:ph idx="1"/>
          </p:nvPr>
        </p:nvSpPr>
        <p:spPr/>
        <p:txBody>
          <a:bodyPr>
            <a:normAutofit/>
          </a:bodyPr>
          <a:lstStyle/>
          <a:p>
            <a:r>
              <a:rPr lang="pl-PL" sz="2400" b="1" dirty="0">
                <a:solidFill>
                  <a:srgbClr val="FF0000"/>
                </a:solidFill>
              </a:rPr>
              <a:t>Język kobiet </a:t>
            </a:r>
            <a:r>
              <a:rPr lang="pl-PL" sz="2400" dirty="0"/>
              <a:t>charakteryzuje: powściągliwa asertywność, niepewność, jasne usprawiedliwienia, pytania wprost, styl osobisty, otwartość, poparcie. </a:t>
            </a:r>
            <a:endParaRPr lang="pl-PL" sz="2400" dirty="0" smtClean="0"/>
          </a:p>
          <a:p>
            <a:r>
              <a:rPr lang="pl-PL" sz="2400" b="1" dirty="0" smtClean="0">
                <a:solidFill>
                  <a:srgbClr val="FF0000"/>
                </a:solidFill>
              </a:rPr>
              <a:t>Język </a:t>
            </a:r>
            <a:r>
              <a:rPr lang="pl-PL" sz="2400" b="1" dirty="0">
                <a:solidFill>
                  <a:srgbClr val="FF0000"/>
                </a:solidFill>
              </a:rPr>
              <a:t>mężczyzn </a:t>
            </a:r>
            <a:r>
              <a:rPr lang="pl-PL" sz="2400" dirty="0"/>
              <a:t>zaś cechuje silna asertywność, pewność siebie, narzucanie zdania innym, pytania retoryczne, egocentryzm, rywalizacja, sarkazm, dużo humoru </a:t>
            </a:r>
            <a:endParaRPr lang="pl-PL" sz="2400" dirty="0" smtClean="0"/>
          </a:p>
          <a:p>
            <a:endParaRPr lang="pl-PL" sz="2400" dirty="0"/>
          </a:p>
          <a:p>
            <a:pPr marL="118872" indent="0">
              <a:buNone/>
            </a:pPr>
            <a:endParaRPr lang="pl-PL" sz="2400" dirty="0"/>
          </a:p>
        </p:txBody>
      </p:sp>
      <p:sp>
        <p:nvSpPr>
          <p:cNvPr id="2" name="Prostokąt 1"/>
          <p:cNvSpPr/>
          <p:nvPr/>
        </p:nvSpPr>
        <p:spPr>
          <a:xfrm>
            <a:off x="251520" y="6309320"/>
            <a:ext cx="1954318" cy="307777"/>
          </a:xfrm>
          <a:prstGeom prst="rect">
            <a:avLst/>
          </a:prstGeom>
        </p:spPr>
        <p:txBody>
          <a:bodyPr wrap="none">
            <a:spAutoFit/>
          </a:bodyPr>
          <a:lstStyle/>
          <a:p>
            <a:r>
              <a:rPr lang="pl-PL" sz="1400" dirty="0"/>
              <a:t>(Serwin, 2000, s.20-21). </a:t>
            </a:r>
          </a:p>
        </p:txBody>
      </p:sp>
    </p:spTree>
    <p:extLst>
      <p:ext uri="{BB962C8B-B14F-4D97-AF65-F5344CB8AC3E}">
        <p14:creationId xmlns:p14="http://schemas.microsoft.com/office/powerpoint/2010/main" xmlns="" val="34076520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400" dirty="0" smtClean="0">
                <a:solidFill>
                  <a:schemeClr val="bg1"/>
                </a:solidFill>
              </a:rPr>
              <a:t>Tematy rozmów internetowych</a:t>
            </a:r>
            <a:br>
              <a:rPr lang="pl-PL" sz="2400" dirty="0" smtClean="0">
                <a:solidFill>
                  <a:schemeClr val="bg1"/>
                </a:solidFill>
              </a:rPr>
            </a:br>
            <a:r>
              <a:rPr lang="pl-PL" sz="2400" dirty="0" smtClean="0">
                <a:solidFill>
                  <a:schemeClr val="bg1"/>
                </a:solidFill>
              </a:rPr>
              <a:t>Różnice </a:t>
            </a:r>
            <a:r>
              <a:rPr lang="pl-PL" sz="2400" dirty="0">
                <a:solidFill>
                  <a:schemeClr val="bg1"/>
                </a:solidFill>
              </a:rPr>
              <a:t>są zauważalne również w obrębie preferowanych przez płcie typów tematów. </a:t>
            </a:r>
            <a:br>
              <a:rPr lang="pl-PL" sz="2400" dirty="0">
                <a:solidFill>
                  <a:schemeClr val="bg1"/>
                </a:solidFill>
              </a:rPr>
            </a:br>
            <a:endParaRPr lang="pl-PL" sz="2400" dirty="0">
              <a:solidFill>
                <a:schemeClr val="bg1"/>
              </a:solidFill>
            </a:endParaRPr>
          </a:p>
        </p:txBody>
      </p:sp>
      <p:sp>
        <p:nvSpPr>
          <p:cNvPr id="3" name="Symbol zastępczy zawartości 2"/>
          <p:cNvSpPr>
            <a:spLocks noGrp="1"/>
          </p:cNvSpPr>
          <p:nvPr>
            <p:ph idx="1"/>
          </p:nvPr>
        </p:nvSpPr>
        <p:spPr>
          <a:xfrm>
            <a:off x="18593" y="1556792"/>
            <a:ext cx="2302024" cy="964703"/>
          </a:xfrm>
        </p:spPr>
        <p:txBody>
          <a:bodyPr>
            <a:normAutofit/>
          </a:bodyPr>
          <a:lstStyle/>
          <a:p>
            <a:r>
              <a:rPr lang="pl-PL" sz="2800" dirty="0"/>
              <a:t>Kobieta</a:t>
            </a:r>
            <a:r>
              <a:rPr lang="pl-PL" sz="2800" dirty="0" smtClean="0"/>
              <a:t>:</a:t>
            </a:r>
            <a:endParaRPr lang="pl-PL" sz="2800" dirty="0"/>
          </a:p>
        </p:txBody>
      </p:sp>
      <p:graphicFrame>
        <p:nvGraphicFramePr>
          <p:cNvPr id="4" name="Obiekt 3"/>
          <p:cNvGraphicFramePr>
            <a:graphicFrameLocks noChangeAspect="1"/>
          </p:cNvGraphicFramePr>
          <p:nvPr>
            <p:extLst>
              <p:ext uri="{D42A27DB-BD31-4B8C-83A1-F6EECF244321}">
                <p14:modId xmlns:p14="http://schemas.microsoft.com/office/powerpoint/2010/main" xmlns="" val="1352209099"/>
              </p:ext>
            </p:extLst>
          </p:nvPr>
        </p:nvGraphicFramePr>
        <p:xfrm>
          <a:off x="130407" y="4191181"/>
          <a:ext cx="9013593" cy="2232248"/>
        </p:xfrm>
        <a:graphic>
          <a:graphicData uri="http://schemas.openxmlformats.org/presentationml/2006/ole">
            <p:oleObj spid="_x0000_s33838" r:id="rId3" imgW="4789170" imgH="925830" progId="">
              <p:embed/>
            </p:oleObj>
          </a:graphicData>
        </a:graphic>
      </p:graphicFrame>
      <p:sp>
        <p:nvSpPr>
          <p:cNvPr id="5" name="Prostokąt 4"/>
          <p:cNvSpPr/>
          <p:nvPr/>
        </p:nvSpPr>
        <p:spPr>
          <a:xfrm>
            <a:off x="179512" y="6453336"/>
            <a:ext cx="6804248" cy="307777"/>
          </a:xfrm>
          <a:prstGeom prst="rect">
            <a:avLst/>
          </a:prstGeom>
        </p:spPr>
        <p:txBody>
          <a:bodyPr wrap="square">
            <a:spAutoFit/>
          </a:bodyPr>
          <a:lstStyle/>
          <a:p>
            <a:r>
              <a:rPr lang="pl-PL" sz="1400" dirty="0"/>
              <a:t>Źródło: Serwin M., </a:t>
            </a:r>
            <a:r>
              <a:rPr lang="pl-PL" sz="1400" dirty="0" err="1"/>
              <a:t>Babinet</a:t>
            </a:r>
            <a:r>
              <a:rPr lang="pl-PL" sz="1400" dirty="0"/>
              <a:t>, w: Magazyn użytkowników .NET, nr 5 (05) sierpień 2000, s.20</a:t>
            </a:r>
          </a:p>
        </p:txBody>
      </p:sp>
      <p:pic>
        <p:nvPicPr>
          <p:cNvPr id="33819" name="Picture 27" descr="http://tapety.joe.pl/tapeta/kobiety/inne/kobieta-z-zawinietym-jezykiem.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11760" y="1484784"/>
            <a:ext cx="4075042" cy="27972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786839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smtClean="0">
                <a:solidFill>
                  <a:schemeClr val="bg1"/>
                </a:solidFill>
              </a:rPr>
              <a:t>Tematy rozmów internetowych</a:t>
            </a:r>
            <a:endParaRPr lang="pl-PL" dirty="0">
              <a:solidFill>
                <a:schemeClr val="bg1"/>
              </a:solidFill>
            </a:endParaRPr>
          </a:p>
        </p:txBody>
      </p:sp>
      <p:sp>
        <p:nvSpPr>
          <p:cNvPr id="3" name="Symbol zastępczy zawartości 2"/>
          <p:cNvSpPr>
            <a:spLocks noGrp="1"/>
          </p:cNvSpPr>
          <p:nvPr>
            <p:ph idx="1"/>
          </p:nvPr>
        </p:nvSpPr>
        <p:spPr>
          <a:xfrm>
            <a:off x="179512" y="1484784"/>
            <a:ext cx="2662064" cy="1036711"/>
          </a:xfrm>
        </p:spPr>
        <p:txBody>
          <a:bodyPr>
            <a:normAutofit/>
          </a:bodyPr>
          <a:lstStyle/>
          <a:p>
            <a:r>
              <a:rPr lang="pl-PL" sz="2800" dirty="0" smtClean="0"/>
              <a:t>Mężczyzna</a:t>
            </a:r>
            <a:endParaRPr lang="pl-PL" sz="2800" dirty="0"/>
          </a:p>
        </p:txBody>
      </p:sp>
      <p:graphicFrame>
        <p:nvGraphicFramePr>
          <p:cNvPr id="4" name="Obiekt 3"/>
          <p:cNvGraphicFramePr>
            <a:graphicFrameLocks noChangeAspect="1"/>
          </p:cNvGraphicFramePr>
          <p:nvPr>
            <p:extLst>
              <p:ext uri="{D42A27DB-BD31-4B8C-83A1-F6EECF244321}">
                <p14:modId xmlns:p14="http://schemas.microsoft.com/office/powerpoint/2010/main" xmlns="" val="1188086403"/>
              </p:ext>
            </p:extLst>
          </p:nvPr>
        </p:nvGraphicFramePr>
        <p:xfrm>
          <a:off x="179512" y="4005064"/>
          <a:ext cx="8964488" cy="2016224"/>
        </p:xfrm>
        <a:graphic>
          <a:graphicData uri="http://schemas.openxmlformats.org/presentationml/2006/ole">
            <p:oleObj spid="_x0000_s34862" r:id="rId3" imgW="4503420" imgH="925830" progId="">
              <p:embed/>
            </p:oleObj>
          </a:graphicData>
        </a:graphic>
      </p:graphicFrame>
      <p:sp>
        <p:nvSpPr>
          <p:cNvPr id="6" name="Prostokąt 5"/>
          <p:cNvSpPr/>
          <p:nvPr/>
        </p:nvSpPr>
        <p:spPr>
          <a:xfrm>
            <a:off x="179512" y="6453336"/>
            <a:ext cx="6804248" cy="307777"/>
          </a:xfrm>
          <a:prstGeom prst="rect">
            <a:avLst/>
          </a:prstGeom>
        </p:spPr>
        <p:txBody>
          <a:bodyPr wrap="square">
            <a:spAutoFit/>
          </a:bodyPr>
          <a:lstStyle/>
          <a:p>
            <a:r>
              <a:rPr lang="pl-PL" sz="1400" dirty="0"/>
              <a:t>Źródło: Serwin M., </a:t>
            </a:r>
            <a:r>
              <a:rPr lang="pl-PL" sz="1400" dirty="0" err="1"/>
              <a:t>Babinet</a:t>
            </a:r>
            <a:r>
              <a:rPr lang="pl-PL" sz="1400" dirty="0"/>
              <a:t>, w: Magazyn użytkowników .NET, nr 5 (05) sierpień 2000, s.20</a:t>
            </a:r>
          </a:p>
        </p:txBody>
      </p:sp>
      <p:pic>
        <p:nvPicPr>
          <p:cNvPr id="34844" name="Picture 28" descr="http://2.s.dziennik.pl/pliki/5033000/5033708-mezczyzna-pokazuje-jezyk-900-664.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602565" y="1412776"/>
            <a:ext cx="3808728" cy="28083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787535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539552" y="-609"/>
            <a:ext cx="7772400" cy="1143000"/>
          </a:xfrm>
        </p:spPr>
        <p:txBody>
          <a:bodyPr/>
          <a:lstStyle/>
          <a:p>
            <a:r>
              <a:rPr lang="pl-PL" dirty="0">
                <a:solidFill>
                  <a:schemeClr val="bg1"/>
                </a:solidFill>
              </a:rPr>
              <a:t>Język I</a:t>
            </a:r>
            <a:r>
              <a:rPr lang="pl-PL" dirty="0" smtClean="0">
                <a:solidFill>
                  <a:schemeClr val="bg1"/>
                </a:solidFill>
              </a:rPr>
              <a:t>nternetu</a:t>
            </a:r>
            <a:endParaRPr lang="pl-PL" dirty="0">
              <a:solidFill>
                <a:schemeClr val="bg1"/>
              </a:solidFill>
            </a:endParaRPr>
          </a:p>
        </p:txBody>
      </p:sp>
      <p:sp>
        <p:nvSpPr>
          <p:cNvPr id="3" name="Symbol zastępczy zawartości 2"/>
          <p:cNvSpPr>
            <a:spLocks noGrp="1"/>
          </p:cNvSpPr>
          <p:nvPr>
            <p:ph idx="1"/>
          </p:nvPr>
        </p:nvSpPr>
        <p:spPr>
          <a:xfrm>
            <a:off x="0" y="1700808"/>
            <a:ext cx="8676456" cy="3733800"/>
          </a:xfrm>
        </p:spPr>
        <p:txBody>
          <a:bodyPr>
            <a:noAutofit/>
          </a:bodyPr>
          <a:lstStyle/>
          <a:p>
            <a:r>
              <a:rPr lang="pl-PL" sz="2400" dirty="0"/>
              <a:t>Sieć jest więc areną komunikacji międzyludzkiej, międzypłciowej, międzypokoleniowej (różnica wieku w sieci jest niezauważalna). </a:t>
            </a:r>
            <a:endParaRPr lang="pl-PL" sz="2400" dirty="0" smtClean="0"/>
          </a:p>
          <a:p>
            <a:r>
              <a:rPr lang="pl-PL" sz="2400" dirty="0" smtClean="0"/>
              <a:t>Umożliwia </a:t>
            </a:r>
            <a:r>
              <a:rPr lang="pl-PL" sz="2400" dirty="0"/>
              <a:t>ona swobodny dostęp do jej zasobów, przełamuje bariery korzystania z wiedzy czy współtworzenia opinii. </a:t>
            </a:r>
            <a:endParaRPr lang="pl-PL" sz="2400" dirty="0" smtClean="0"/>
          </a:p>
          <a:p>
            <a:r>
              <a:rPr lang="pl-PL" sz="2400" dirty="0" smtClean="0"/>
              <a:t>Hierarchia </a:t>
            </a:r>
            <a:r>
              <a:rPr lang="pl-PL" sz="2400" dirty="0"/>
              <a:t>społeczna nie ma tu zastosowania, nie </a:t>
            </a:r>
            <a:r>
              <a:rPr lang="pl-PL" sz="2400" dirty="0" smtClean="0"/>
              <a:t>ważne </a:t>
            </a:r>
            <a:r>
              <a:rPr lang="pl-PL" sz="2400" dirty="0"/>
              <a:t>kim się jest liczy się tylko język, wiedza i </a:t>
            </a:r>
            <a:r>
              <a:rPr lang="pl-PL" sz="2400" dirty="0" smtClean="0"/>
              <a:t>poglądy</a:t>
            </a:r>
          </a:p>
          <a:p>
            <a:r>
              <a:rPr lang="pl-PL" sz="2400" dirty="0" smtClean="0"/>
              <a:t>Świadomość </a:t>
            </a:r>
            <a:r>
              <a:rPr lang="pl-PL" sz="2400" dirty="0"/>
              <a:t>właściwego korzystania z Internetu towarzyszy jednakże nie wszystkim, uważa się, że Chat, kluby dyskusyjne wielu osobom zastępują bierne spędzanie czasu  przed telewizorem.</a:t>
            </a:r>
          </a:p>
          <a:p>
            <a:endParaRPr lang="pl-PL" sz="2400" dirty="0"/>
          </a:p>
        </p:txBody>
      </p:sp>
      <p:sp>
        <p:nvSpPr>
          <p:cNvPr id="5" name="Prostokąt 4"/>
          <p:cNvSpPr/>
          <p:nvPr/>
        </p:nvSpPr>
        <p:spPr>
          <a:xfrm>
            <a:off x="179512" y="6453336"/>
            <a:ext cx="6804248" cy="307777"/>
          </a:xfrm>
          <a:prstGeom prst="rect">
            <a:avLst/>
          </a:prstGeom>
        </p:spPr>
        <p:txBody>
          <a:bodyPr wrap="square">
            <a:spAutoFit/>
          </a:bodyPr>
          <a:lstStyle/>
          <a:p>
            <a:r>
              <a:rPr lang="pl-PL" sz="1400" dirty="0"/>
              <a:t>Źródło: Serwin M., </a:t>
            </a:r>
            <a:r>
              <a:rPr lang="pl-PL" sz="1400" dirty="0" err="1"/>
              <a:t>Babinet</a:t>
            </a:r>
            <a:r>
              <a:rPr lang="pl-PL" sz="1400" dirty="0"/>
              <a:t>, w: Magazyn użytkowników .NET, nr 5 (05) sierpień 2000, s.20</a:t>
            </a:r>
          </a:p>
        </p:txBody>
      </p:sp>
    </p:spTree>
    <p:extLst>
      <p:ext uri="{BB962C8B-B14F-4D97-AF65-F5344CB8AC3E}">
        <p14:creationId xmlns:p14="http://schemas.microsoft.com/office/powerpoint/2010/main" xmlns="" val="40148016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p:txBody>
          <a:bodyPr/>
          <a:lstStyle/>
          <a:p>
            <a:r>
              <a:rPr lang="pl-PL" dirty="0">
                <a:solidFill>
                  <a:schemeClr val="bg1"/>
                </a:solidFill>
              </a:rPr>
              <a:t>Język I</a:t>
            </a:r>
            <a:r>
              <a:rPr lang="pl-PL" dirty="0" smtClean="0">
                <a:solidFill>
                  <a:schemeClr val="bg1"/>
                </a:solidFill>
              </a:rPr>
              <a:t>nternetu</a:t>
            </a:r>
            <a:endParaRPr lang="pl-PL" dirty="0">
              <a:solidFill>
                <a:schemeClr val="bg1"/>
              </a:solidFill>
            </a:endParaRPr>
          </a:p>
        </p:txBody>
      </p:sp>
      <p:sp>
        <p:nvSpPr>
          <p:cNvPr id="3" name="Symbol zastępczy zawartości 2"/>
          <p:cNvSpPr>
            <a:spLocks noGrp="1"/>
          </p:cNvSpPr>
          <p:nvPr>
            <p:ph idx="1"/>
          </p:nvPr>
        </p:nvSpPr>
        <p:spPr>
          <a:xfrm>
            <a:off x="183048" y="1700808"/>
            <a:ext cx="4462264" cy="4176464"/>
          </a:xfrm>
        </p:spPr>
        <p:txBody>
          <a:bodyPr>
            <a:normAutofit lnSpcReduction="10000"/>
          </a:bodyPr>
          <a:lstStyle/>
          <a:p>
            <a:r>
              <a:rPr lang="pl-PL" sz="2400" dirty="0"/>
              <a:t>Słowo od którego w Biblii wszystko bierze swój początek, pielęgnowane, rozwijane przez cywilizacje namaszczone przez starożytnych retorów  i współczesnych poetów staje się tracić swą dotychczasową formę i znaczenie. </a:t>
            </a:r>
            <a:endParaRPr lang="pl-PL" sz="2400" dirty="0" smtClean="0"/>
          </a:p>
          <a:p>
            <a:r>
              <a:rPr lang="pl-PL" sz="2400" dirty="0" smtClean="0"/>
              <a:t>Od </a:t>
            </a:r>
            <a:r>
              <a:rPr lang="pl-PL" sz="2400" dirty="0"/>
              <a:t>razu rodzi się pytanie o język i komunikowanie w przyszłości. </a:t>
            </a:r>
          </a:p>
        </p:txBody>
      </p:sp>
      <p:sp>
        <p:nvSpPr>
          <p:cNvPr id="5" name="AutoShape 2" descr="data:image/jpeg;base64,/9j/4AAQSkZJRgABAQAAAQABAAD/2wCEAAkGBxQTEhUUEhIWFBQXFxgYFRcUFxQVFxcUFxcWGBYWFBcYHSkgGB4nHBYWITEhJSotMC4uFx8zODMsNyguLisBCgoKDg0OGxAQGywkICQsLCwsLCwsLSwsLCwsLCwtLCwsLCwsLDQsLCwsLCwsLCwsLCwsLCwsLCwsLCwsLCwvLP/AABEIAQsAvQMBEQACEQEDEQH/xAAbAAABBQEBAAAAAAAAAAAAAAABAAIDBAUGB//EAD8QAAIBAwIEAggDBgUEAwEAAAECEQMSIQAxBBMiQTJRBQYjQlJhcYEUgpEkMzSSobEVQ2Jy0RZTVPCywcJE/8QAGQEAAwEBAQAAAAAAAAAAAAAAAAECAwQF/8QAPBEAAQMCBAMFBgUDBAIDAAAAAQACESExA0FRYRJxgQSRocHwEyIysdHhFCNCUnIzYvEkgpLSwvIForL/2gAMAwEAAhEDEQA/APIF1zL2QpuW3wnz2OwFx/pn6anibqq4kjSb4TiZwcREz9JH6jRxN1TlHlMJlT88HEEA/wBSB9To4m6oBR5LTFrT5QfO3/5Y+uNLibefV/knKQpMYhTmIwcySBH3BH2OjiAzTSFJvhPbse8kf0B/Q6OJuqAYTuW3wn9D5Xf2z9M6XENfVvmrkFI0m+E/oewuP9CD9Do4hqgoGk2ek4mcHERM/qP1GnxDVKUWot8J/Q9jB/qQPqdIObqg2QFBtrWn6Hzt/vj640cbdfV0khSYxCkzEYOZJAj7gj7HT4gM0JCk3wt27HuCR/QE/Y6OIapyiKTfCf0Pld/bP0zpcTdfVkA5JNSb4T37HsLj/Qg/Q6A4apnVA0mzKnEzg4iJn6SP1GnxDVKUjRb4T+h7GD/UgfU6OJuqSXJba0z9D52/3x9caOJuvq6Upq0mMdJzEYOZkCPOSD+h0Fw1SS5TfCe3Y9wSP1AJ+x0+JuqRKQpN8J/Q+V39s/TOjiGvq3zTBSemRuCPKQR/7uP10Ag2QoH1YWbkAdCQK6fgah5FIAU2LVhTBenSexalMBog3frB+868vFb+a41o2aEiYNNu6e6FSsVah7inD3kEcNQIfwXFbas56PL++oa0ZTSP1upeP08/UJJ9Nr2tLUgWuJu4WmAJiobmD2+6DAPy+WpI4RIDqf3nlaJTCs0uHZmhW4cvPSBS4Ul4bmXJFWLbsyYHY+WsnPa0VDoz951KRX3bx9d1SZwtFzm2mipBZn4aiqoQzQGmpuCSTEwGE4jVPe0UkknIPcSaDb1lVAQsI2bh5ExFLhTIpwkj22cVDHdgCcwNOQcnd786/t2romn1uHZVuHJdJCl6dCg6ghLAGIqZ6TEiRJ3nUte1xj3gbwXOBvP7da8tk0n4ZwoLclSRIR6HDI9rAJIBqwMAA5kRJjQMRpPu8R3DnEUr+3u1ylCaKd0zU4aCXk8rhoJD2sABVmSUUiBkQR30+Lhijsv1O0n9uU10zQnnhqpqGmaaXkmR+GoRBIctdzbbZA774+Wp9phhnHJj+buUfDM/5QmskEHmcNuvVyuGiWqggEGrIhjcRGADOMaYMj4XZ04nZD+OlBqbVQjT4Z7ZTksVF1iUOGd1CM0GBVjcmMy04nQcRsw7iE5lzgKj+P8AjZCVDh2K3TRRJCq9ShQVWKqQAC1TyLCTgnzI0Oe0Hh94nQOcTf8Aj8vkhMVDtdw4wsg0uFkBg9MXe27Bc9xcCc7USLw7PN+UH9upprBAQjxFB1AMU3VgbGThqLK0haZVSKkyQBG0wSO50mPa6akEXBeRGdad/cUlJW4VgbWbhwxJvU0uFUrdaSzzViMLkT8s6luI0iWh0ZHidWNPd8D1TTaNEvs3DywBUcnhiXLnmQoFXeVztEdhu3ODLh1P7nUin7e7Xmkm0aNQselFsEuW4WgAgDluo8zPULsTgjtpucwAVJm0PdWkft0pWK7pJClAJv4aE6lijwz3WEmUC1STBY5jMxnA0cUxR1f7nCJ1lo06IhVucBEGnGM/hKYi1YAIZwfC+5EZGdta8JN5/wCZzOw1CkqPiazLSL20vCrBWoUQWRlVARa7HC1F3Hfz02Na7EDZNzZzqEScwMx6CFQ9af3xAgAQAAKQCgKsAWHb6wfvOujsP9IfffXy+UKisRtdyzKj01nmum4A+y4fb+LpTBpk+FckKAR+advrrzMX+o/+B1138votBKt0OJlGpVWBWFRWdqTNSVlCctEtJBJOciAhiCJOTmQ4YjBW5ABANZkmRTSlzWlA0eJpFeYbSzEuKKdRpqXUZBMhnANMiApuVST0kaTHA8ImBSTmYPSkzNTQkC8oTeJhKlQVASJ6OkcsreIFSVgrZOAQQ3mxMNkvY0s61rMZVvPeNgJpSVaYp8vmowuUWlLeYFAZopkp0r10x0zALRMHSa4v4uA2NZtpWtTQ3isTCcJvDUW5cz1EEoLbTy1NMVYESCSQVja0R20PcOPbOuZmO7PnVMI8AodkVFYuACxYBWGGDcmElVzTMQYlgMSdGKeEEuNO8ZRNam9Z0J0RCh3tRFK1A0EKF5VwUCeld77pJPhAGQcXq5xlv/2vz0iIF63Can4lVV1MuaVzAmkOsMHcVCDaQCTBE+ZGATrNhJaRTigXtYRn0PQ1ICEDT9lzOWnLu2hLL7LfDbbdeDmYjtGnxfmcHEZ6zEzrMRt1lCPDIrM5BcU7lCmoOu8ugpkm0AkZJjyAMgAkeS1oFOKDMWiDOZ5DvpVChUDKOpaoWtAYDlXFYB6l3vtgg+EkYC5s/uaaRO9+dovOe5QpeOUIzh1YORIKhWY3BLRVlJZYv6YEwoPY6jCJcAWmncM5it7Vk5kaIIQ4ii3L36woLi242MagpYiSRAune4z302OHHtlzET35eCSdTp8zmclCbUNxe3mEG1gHITqWUqDqAkBZIkaRdwcPtDc5WztWhqLTWYlEJlCHqIKUqMlpUcsLfJ5cLAWyMEklvIgS3S1h466azGdbz3DYmBMqwrEtcyFLqVqrba1vLSoStpUAENJ8jm0DVNlwgUMwZvnJFZnTqM0iJU1SmqcpnQim3gKW3BLhUJohlFrWVFznv3A1mHOdxBpqLzaYj3q2kHTuKFHwqtZeVlL4hhaQpSoHaSmDcUKtEXCYGRq3lvFwg1jnmIF9JBE2pNklOtAISzNgMOWaojFnLCVA10Ja6CYwFhYPhzLy+jRlWOcyIisg99ZzFS9K8Q1SnWYyABCpejrSBq0ZQWARtgQNj9TtgMGG9gHUwQTR1az8/slS9aT7dojfsaZzau9gBHl1SfvOt+w/0h999fKngmZWKddqhIaEBdLwFT2XDw0xxdP3rrTauwKi3bzO3yz5mK38x9P0HLc7nyVK7xarTYrddDEUTVMKvMEhgKd8mciYEiTJGccMuxADEU96L0yrFO+lqFEKZ+BrOyBQzkMOWFphgkiWh1FuQIIfxZPbMDGwmgl1NZMTpQ1plFrZ0IKqcVxAdVCGKf4chmtsIhoJUHxplKeMkKcYOtmMLCS74uKgmcs9Dd2ldwqUvFVrrCqpctN4VAyAyLGpuXcggKuRuZ8RkahjOGQSYJFTXeRAzJp8k5TafFJz+Hdi5CUWFQLSkFlvBjqFwa4ZxuPszhu9liNEVcIrlTakaeiJejqxVqbPZda6i4Fktuk1AFIIJYEGQdwYEggxmgtc1sxINKG1q7ad6aPAV7KlMnFMvVLQtxVmwUpoWJhSUJkmbdzBlYrOJjgLwNpjMmM6ig6Ioq/o6sVooiS1Tn3Q6hekQsK5MBroOdih++uM3ixC51Bw5Gd7aRTee4KnLryRTlY5njtbm4e6+6+Jk2bb9u+s4d7Xjzi0iLWtO/nknKg9IVb6JV5WoOImEUMApBXLggFg1xxvfv5aYLeHEDm1HDmY3tpHdCArPG8RfUqMM0xUpskrbcyyAlRAwbJuIgjxbiQBlhM4WNabwQc4nMGCKUBkZJJnpGsS1Rksm1ENoKpbfC1SGJLENAEAbExuTWC0ANa6czqbWptWvKdBF+JTn8S6lwHpAUwaUAM1gFwuNoWDnOx+hQw3eyw2mKGtdJ2rPrZp3C1rbyypc1NJVwzgbIqIUcQGDYG4g9Qgyns4oAJgE1FN5MjIivySUVGrarISSh4YimwUO7EzBgEWr0umcgH5jVubLg4X46iYH3Nj/hCbSqTTooskCk4qEgIwvLZRiTcFVgvmQ0fJWWw97j+4RmKRfSTXmO9FTNVu5AUJco6LAyEmGphGZ3K2sKYJOcZkTGoDeHjJmDea7zAAMiY8jdIoJdWpoqAs60maoq03ANPm7qw6mDAojRkcuM5gMYTyXGAXQCSLxmLSKkTQzyRcUUnF3U1BqsrIOkrUU0iFAhVVUUshBtIBHSUj5alnC8wwVvStdySAZrOsypUPpKiBw1Zrm9ymitb+7RkiCGnF0bAb9wZvBcfbsEDMk7kHbznyAs31qea7dUwdri0dK4HSLfpnbfEnp7CIwhTwjM7nyVFYja7lBSUaSAF0vBzyeHk//wBVOM1PgX4xA/L/AMT5uJHtHx+w6anTz+qoBaPEqrVGqCmxBAJQrUpgOyICh5YleW4IggzcZ3BbnYSGBkjnINATWv7hmIiKaAKqUuAqcsIVNojK1aZcloClEQnAIeRJwexGtTjM4+IGu7TFLyTrSN+aYCa6MAyikwJBWSUDLKFTZScXrPVKCJ6YiRpggkO4hrnBrNSKGMjzmaohPr071BhWKAqRu6uyqFa0kXHpJyDPluVTXcLoqJrtANpyvtz1MkxqNS8EI0qIUsq32+yBnzOXic5O3ZhzOGCb3iYmv2nzTCmpUQhNQqAFJUmoId5eVDKDmBGbZlZkjaXOLhwA3rSwpWv3z76smVOGZC1iy8MwZArhy1tpqFmOwkxgGZAO5YxGuA4jSgg0iLxQes9AqOnQYAjlmwNICqpBPNYMHntaABOBE/Wi8EgzWMzsLdVJU54To5Ps5i+24xbddZN/zBi7fMxnWftfe9pXSd9beXSaJqu9FiFHLNhYGHVQATVUKFjtYSD2M/SNA5oJ96sZH+3PqkpKfDszKXUh4Ry1QBApWS5pkMNwBjIESQN1kva0ENNKiBWZtNPodzmJ1WgGKuFDBrVBpiXQKwuhScAgHNvvSSBumvLQWkxFa2OlfvlabCjpUqlxJRpYAOVVb7fagR5HCTGekb96c5nDANrTMTT7wmpaFK1ZNqcy1RPSxcdJcqDCmXB2ETnsTLncRipiTtF4mK23nLQMqNeFZZVaexVWtANMqS15uLEmQVAzIjtgCjiNd7xdqd8oyH05qUynw5KoHpkqMAEKKdpprBZpEMGkkyDuAc4ZeJJa6vjc2oaRYQdY1E+spFgHWaQZHCkQWsFMqzMCoEA7iYaBB2lpBkmnFBE85kRX/EmlxFuFLmeU4Ct2aUBYgBTUUWU0BnCwYEnYaBiBojiFdq84NSSNc6JQn/hn5l1SmDKmnipeJGOYOSbwLgxgwNhOMz7RnBDXZzaOnvUtnU7JRVDjoXhKqQ1xIZiyRADUVQkxgv1uVk+GRvLPCl3aGupFhXZxP/GgmmmwAs/1pJ57STviTUPur8Yj+XH2jXR2ED2Q+2+nnXrKoLCfXcFm5OXQqC6PhFIo8PiP2qnGKgnoXuxg/l/415uIfzH/AMDpqdPP6oV3jBSWoUgJTACKygNNqLYVDkAXveW8RBGMmTjh+0cziub13JmYmwgC1L6B0TKC8Q9K63iasxdSBeoMQacSCygEOfngdjpuOA3EiWt0NBz2OQ9BFSqqbYZgjRbLrTQEAlyOoBgZYZkmSMExrU7gSNpO2XXS2SArCFTY5VadxEKi07QcRBETNoJUAyGjHfMyJaCTGpM+hN6QhZXEcRZVIw6Gy4KEUOqiAAQNsnb+4x1sZxsmxrqY8fXJUFaT0rTBBKkkLAJC4MwATmcE5wJPh2IyPZ3kROfr1460WlR1fSVOCAhiTAhR8lYnM9jEe6JY5mm4GJIJPz6+p6BBanN6RQOCSzm1IcKBACAFbJEyIabhkfWUMBxbSl6Tvr4Wt4TCR9J0rLeXnyhImQPKIsHl/Xq0ewxOKZ+fq/qKI4VBxXpPM05BNwLELJUi2LcxiTNxyScYjRnZ6Q+2n3p8rdUAKWn6SpwAaZiRIhT2hyDjfJgAeIwwxEHAxJkH59PU5ChVAQn1fS1Mkm0gkGSAuSTsDiMRkyJHh3mW9meBE/P18qZqYUZ49LV3tueKYCiyQsEPHVbAIwNz85v2LuI6wK63yynP1BspafpalJJQkm3NqiRIvxJ+FYknbtkGD2bEgQdft6jvyUKtV9JLYAqkMPDhQEM5IgQ2PILuflGjcB3FJNOtfp3nJPhVj0e4NNmdgMsT00wSSynfECRntDRrPGEPDWjTM6H1rSVKs1oSFhQIL3SlF2t6TSBBBggTEmZABMA6zbLq10irhWs8+gSQoU3v6UrVaklpEM6pcpV1ImQrHNxidjvA5zOGpaBbQExUZXForHRMKXiC6VCOIesQFLTUhxztiLXIVRdPk0GJxmWBrmThBulKe7zEk06I5pvHKp4OoxQK6m3EyVd6LOMjwq4IGTMk/MvCLh2homQfIOA6kXtl0MlQ9aVIrtgjPcVBPSvxkg/lx9o1v2E/lD7b6edU1h1NdwUPRGhMWXRcEkUaBtieKp5ttnpXM3G79Bv88edimcR4n9Bz35fVC0eMLc9lVBVYMLlcc4Cymt9tgxbK77XR21zYfD7IEmBGXu3JiZ18bozVZzScrxD1+JQA7JDsvutY1wCZAzmZ/XUe0YDhNawzrQHmIM+H0YEqnR4UhAtxJMYq3mkIUkEBVMyICttkxIzrZ2IC4mO6Jvz7x8jROEa/CCqoYFZKghupmYotlnb3lGY94eWUzEOG4g62yEmZ7jrl3AWJruWiWhSjoTSnQhLQmiq6RKoNlEjQmQmHTWRSjGhOKIaalLQmp+C4bmPbNuCSYmIGP1MD76zxMTgbKkla9ZAAFHLEBqlpvK29KgqAG6iUwZxdHz1xtJJJM5CaTrtQTXkpQailzB6vEgOCqkC8tUJQ2uDbeseKMyFkDEvjdA4WtpXSlai8HTaapq4OlTQpB+IIW6Kql0CCBK01krgTuY89YfEfavhtYoYM8zE+EoQ4xruDrkEkXqTLCBdySkLuJUTP27aeGI7SwHQ5acU12PqqWSzvWhIrt0xJ+G2elc+I3fXG+2YHT2EzhCvjOuw81SxKuu0KXojQkF0PAj2VDb+Kp7CmPdGCUMn80b/XXnYv9R/8Drrv5fRNX+JdiLqkhhSp5KqhClbabkioLGZAJAOfnsvOwNBhlpOc1mo+GoBtSniQlNpjhx4KzlxZCkv03ECoEpGkgMoqznAEyY1R9sfiaIrWmVpPE7OY+6JCqzTl/a1AcBoXZQTbKhXC5txf70dzGvvwPdHfnnWWznWN8qkq23iqcwBCAsqpEKsAA4qtb0ztG052OI+FvBW9/wD1E1+lLprlLtestA6ErtEI4s0p0JSgdNCIOkmCldohHEUp0IlDTSRGkmEo0JQgRpoIhaPoCObk9v1yJ75xJ+05iDzdqn2dPXr7KSte42k5Cir0uoDOakDoID1CBti2DgYnXHAneKg2jWze+e+EkzheXJtqPZdBPkGfrucwafTuQncntGqxOOktE/alKzX+7ZJSW0JHKqs/UUhmZhb4QgLLTuFoUW3GR7upnGj32gUmgit5oXZzWBzRRD0qz/hmBmzrjoC+0FWgHUw3TaAgCxEE7RaDADfbg50zy4XQbVmsn/JazfWZfbtEb9hTHurvYST+bP3nXT2I/lD776+VPBUAsarrtCjEQGhJdFwR9lQ2/iqexpn3RkhACPzTt9dedif1H/wOuu/l9ELT4nmNxBalDMGi2BCB6SBwvNBwAFAAiJMYjXMzgGCA+g+cEx8Pnek1RWVRvoUwtGpxNRCCZenTLBA0XYYgjCqOmcD5QdoxXk4rWA7E3i2R3uiir8NxQYArLsALkEJ0BSALihkA9jkycnfWj8MgwaDW9eU3PqLIVqncFUQTgKrFh+8YXKWuglRcg2mFI+uZguPyjIUMb0Of2a5qohXB/uD/AG16QINk5TRpoCdoVpaEJaEkJ0JSjoTS0ImESdJMlDTQkdCS0PRIIYuRKhcgFQTcQFAnbqiZ7A/TXP2gggNzn/PgpK0+IDAjpa61lgVAIPSyvswJhlBzJj765GcJFxFDbnTLQwkoRxdK7Nd1VQzKUpglnJUFADaIbqJLYxsNjocLEijASYFTYVrna1O85AVxAXuqcMxqRT5ZR1UEJAGeYCg6YECdhBxrA+5DMYRWZBN+kG/LdCHGY4KsszDIM3yoXkhQJ6crBMZJHkBp4de0sOx0rPF1vbQdUZLO9Zm9u0Rv2NM9l3sAI/NJ+866exD8offfXyp0hWFi1ddoUYiQ0IFl0PBPNHhxdMcVTxddHSva0W7eZ2+WfOxBGI+n6Dlvzr4KZWj6QoK1WWYmlCOse0IU0lNExK3E9QMTb0jbOubCe5uHAHvVByrJ4tdotNc1VCVW4X0rUtW2ovOUyHamtUIcWdZUhS1xWR3X6a1xOz4cmW+6cpInWkiYvXXmgmCqtyQKbEFFta1w4BkWwpDgsVJJDbQdgBGtYd8YuZEiOelJ0+ZqkCrjcKR01E9oqQxAZrTBtZCclgIyDuo3xrEYgNWGhO3cdp8CUyuWGvVV5IDQknHQmUJ0IS0IS0JIHQklOhNHQmjoQloQr3oVJqQRcLT0xIP+4fLcfMLrn7SYZ19etJSK1eI4WVBKqKUlJe8BarHxYKggLAB26c4xrlZie8QD716RbxrN+eqlKhxTkl0qDquR7qYcNTlelVa4OWYA+YwJOIHYbQOFwtUQYg1zERA6ZwESnPxIruUZjYF8CoMVQAbbCVCgE2z4RHlGkMM4LeJorN5y1ms6xc85RdS8eCOCqXtLM3SA0+E0BVxGesgBpMj6CYwoPaW8IoBprxR4XFIKazPWh5rt1TB+K6OlceEW7bZ23xJ6uwiMIU8I13PkmFi1tdoU4iboUrpODY8nh5/8qnGah9xdgwgfl/4nzcQD2j/4HTXbz+qJWhXoBH5NyghYJdaVNeZYtSpBKmAS4tVQZ/Utg15e32kG+UmkwM7gCpJp8qF1E/pt2pzUNMUzG5qsw5bBgCjMVYkswHlaTgAaodkY18Nni6Z7gAiPOK1SJKgXi3BKhqYmCotMsxBLKyUyFUgMScRsDudaHDaRMHvyyIJkmYpWcxklKkolBLU1ARwCtwQZG5a1AQAynuYyYBgiHcRgPNReJ8ycj5VVSuWJ16qolIaEgidCooaFKOhUhoSRGhCGhFkdCEdCaGhC0fQTxU2BxOfkQRH6fYScEA65u1CWevXqM0itUlUk4V2lmawECjsWHLVTdM4BzBnBkcsOdTIUif1dSaegpQTjiDe7U5L4MSJVr0uqGXS6TBDRGdxOg4II4Wg2+dDAsYzptmhWanpGpUYLVamtoNXxsAAeqya0rdLEbDI8RETkMBjG8TAa0t0n3YMUm55IJUPpCkDwlSqvaEboVcFqNSkAQMGGa5QYm2ZOTeE4jtDWHnecnA+IEE75UBkqHrSSa7STv3NQ+6vxgAflx9o10dhA9kPtqdPOvWVQWJW7a7QliZJuqWa6TglIo8PIj9qp9qgnoXYsYP5f+NeZiEe0f/A6anTz+qYVzjQnNIe6LkxRBVvBs9zHvJImTMiREY4fF7MFuhvXPKB5eKZUqVKoZDRq8GtGR+9CKmxi8VJJG/hO5z2OpLcMgjEa8u2mekef1TWVw3M5ajM+6tIOKohGLTBEC2Z+W2M663+z4yfExF6a5/eqlO4wPZ7O6bBd2U0RS6hDSxN3M7/baJw+Hi96ImnOaWpaMvNMLnzr0U7ojQmEJ0IRJ0IQu0QiUdCEZ0k5SnQiUdCaU6ESlGhEKfgQ945Rh4aMgYtN2Tt0zrPF4OH37U+f1QtziFMCwVY9oTbN1kLeWKlVtuDk4/prhZE+9GXKaxEyZiP8qYTqbVhUcq/DhuWwBqAAZZCFQ1cCpsQDmJntpOGGWAEOiRbkamMuVJhCm4phafxDK1Tz4aFeJGS0hbZ8hHlgyYYK/lAhv91u6pnmUio+PA/CV4t8eIVgYupYYkxMziJ+gIGnhT+IZOmuzrfWY51RkqHrQpFdpBye4qD3V+MkH8uPtGujsJBwh9tTp516yqFFh1ddwU4hQGmpXRcEkUaHTE8VTzbbPQuZuN2/kN/njzcUziPr+g578qeKQWjxHFyxrQgZlkl3pMC7KlOoeuQwYoGUgCAD/t1zsw4b7OsA5AigJItERMGb+KczVN/wV1pwxRqYt6LWDHmkCXdrbSCsg97j56f4prn0kGtaZaATMzHTZPhoq6cGxkxTIxbCrAIu60ZZDSEy8jzO2tDitFK+ooZte0HQJQpaSA3JSBVVEKjctnEwCWW83CXn6kgbwJcSIc+pOdQO+NvM2VQuUjXqpo6E12vo96xo+jrKn+ZWDhqigOgqoLSjH2gtuEAHeO+vExRhjF7RxDJsQLGDWRaudEaKp6stbx1a1WpKV4gimZUqArlFYdiuPpGte2ieyM4jJlldaiT1REKr6p1HjiwrkE8K7DrtF99OGkkAHJz89a9va2cKR+sZTSDT7IiAVH6yXhOFZx7XlEtWUgip1myKi4dlW0FgTuATjVdj4S7EDfhmjdKVobAmwUlO9eahPGVASSAtKATtNGmTHlkk6X/xbQOzNjV3/wCiqN0atZj6MQSY/FONzsKSED6SSY0NaB24mP0D5lGSb6rNTpsa1YA05WjB2mtIc/lpCofqV0+3B72+zwzWrv8AjbvdHiiYWZ6T4FqFapSbdGKz5gbN9xB++urAxRi4bcQZiU6qvrRNaXoCmTVx5dgG3ZQNyIyR/bvrm7UQGV9evvkk5ahRXkgXupgsSjUzT8VuGJJn3re5J+XLJZSYByqDNpsKbTsFLghS4FrrWFMkN0mFBlnsBCSDVC9gQAMADOh2MI4hNt8hN6gE51rc2SqrFXgqlFg7vTJM0pgKLQLP81Soc2kyMi47jWbcVmK3haD+7XfIzGW8INFBx9UDhalNVgEBz1gyFejTpgCTJVVYMwxJH2vCbOO15O1tnE95IgHJMaLP9aEiu3TEn4Ss9K5HUbvrjfbMDp7CZwhXxnM7DzTWJU12hQ5IaECy6Hgl9jQ2n8VT2FMe6MEqZP5o3+uvOxD+Y/8Agddd/L6JZLT9I1ylZgabWG1FXNNreUi0gbJMqFJjE3KSRsObBYHYQINambiZJN9Z3iDEoN1U4f0UwCj2KVyTipUCySBDFSYJW09olzMkQNX9obJPvFmwnx3+QogBV1RWF5VYe0MSrOwhZDWrNpZh8xtvnWpLgeEE0mKwL65gDr4JhWa3EkiKhuqMuQS4uYr0Iq73FSnl4u8xrJrAPgoAdqVqSdJnW2Sc6rl9eoqTp0JzRdBxVJanB8Koq0g6c4urOoKio6lTHfAmBn5a85jnM7TiuLTB4YIGgqgUC0OE9LUqnHNVNRVUcOaZqObOY/J5d8HOW/oBMa58Ts2IzsowwCTxTArA4pjoPFKVk+rVoHFB6lNC3DvTW51ALlkIAPl0nO2uvtvEThlrSYcCYGUH6pZJnEVwvBjhr1dzX5gtYFaa2Wxf4ZYmcEgW502MJ7SceCBwxuaza9O9LJX/AFl4RK3FNUTiaHLZacm8SLKaK3TuT0mI3xrDsWI/CwAxzHSJy1JIr1TJqqjMv+HIl6X/AIhqhS5bghpqoMT5rtrYB34wugxwgTFJklPJN4vi2o0qNOjWjpapVNKoc1XMWtac2oqD6lo08PCbi4j34jdAJGQzrqSfBAT/AE/WWvTo1w6mqaYSutwvvpm1ahG5uWP01PZGuwXvwoPDMtOUGpHQprE13Jq56JYCpJiArSxmFxuY8/D3ywwdtY44JZA1HX1fok5bFesSozKSzAMr1QawIiYnBBWP9xxBIPG1sE62oQPd+2fLWqkptHhSCyKKSgXPUve1SsqCLjlWVjiBPntBbsQEBxk2AgVmuWYIukFIeH5BNRUDU7Iupu0GpAF5dbifi7iScDtPH7YcBMOmxAtpBjlrbqQpPSE/gqt65D4YAAdRocySO7MqsBtERPaMKPxTeE5f9o7hTndPJZPrOsV2237CmPdXewknz6oP3nXZ2I/lD776+VPBCxqmuwKXps6aldHwLeyobfxVPY0z7oyQgDD807ec683FH5j/AOB113p3fRMFaXE0mSu4p8umJm+EpKyrTRpFwtghxA94gkEba5mOa7CBfJ2qSJJGVaRXS0G6ZuqdM0WC1W4RajmTYlQ07goBaUAzIdWxB332GxGKCWDEIGpEx16EZ/VTCrUeFUALaAQBc4FJmtKmw2liBLGCAScfRTq7EJrPIVAma1jS008SiysqTYIYpC3WSEAdUAVnXwlSFpnMeKZO2sqcVpym9CagG8iT9roXNtULZYk/Uk7/AF16YaBQJhOXSK2bESk+gJPuhONNKRCbGmphLSTR0IS0JojQgIaEkdCav+iGYsVvIUqZAa0yMraTsQ0bCYuwdtc/aAA3iis6d89PGEitTilLESSzQxuCo1zm1Vpln+QSf920kDXKwhopQUpWgqSYHXu6qVFTo07ifwwdWDLCuECMCpaoWBNoGVAIgyYJwNUXPiOOCINpm8CKTN6GdQhW0YKxTh1p0gUvDF0kiA1nMcGTaQYGZOwHhyIJHFikurEQeUwIz6bzdpvGUv2Os5RUJZfctLXGixhjmBIBWTBMkmRDw3f6ljZkRrb4h45HS0JZLN9ZyOe22/Y0z2XewAj80n7zro7F/SH3318qdITCxqmu0KXph01C6Tgnmjw4umOKp4uujoXtaLdvM7fLPm4ojEfT9By3518EDzWlXov4Ms9iSFepMKisE6AWY00YKZHf6a5mub8VhJyGpE1IA4jVUoxXokSvDwWtIq2qAQkNUa8sbMOsnvMHVcGKDV9spOdBSK2PkiirBV6/YHFrHbwtfHUSOYDvcw7E9tay6nv7daZZchyzSCtVG6qhZubOQyrdcIUwEICkxPecxiWjICjYEbTa+d/U5BUuRU69cqmlOGhWLIHQkUtCSI0JhIDQgCUY0lUJHQkUNNCGhTKOkqWl6BI5uQT0n3Q0CRMzgeU/ONidc/ap4KfOPXo5KStjdYJLXP00xkg2xzLmAaM+L5k9jHFnIyFT5QJHTpmFKbw9kk8kgFjghQSEeXQJ/mkDzM9tidN/FEcWXzFDP6enPJMBSl6bMBRoNTMmoR1JNPxByadxChWXcAZwdRD2icR4OWRraKxWRzQVF6VQ/hnaZXqEBgYc1aLFyAM8wFSD/oOrwCPbgZ8socI/21HVCzfWh5rt1TB+K6OlcRaLdts7b4k9PYRGEKeEa7mUC6xquu0JYmSiOqWRXS8G00eHkk/tVPc1DHQuwYAD8s/pGvMxB+ZifwOmp08/qmPNX+NE1mZnNIlllnNOGuQT+6eOq0CCbTZkkzGGFTDAA4qGgmkHcZcprSBCrNNXhwCtH8DWqoSNngkxMA05WThsk4jHcsvJBxPataeX1g7W15A6LLpVYRWNOCCCHcU7SWSOlSygQApEeQkA5PU5vvFoPQTN9YPVSpeKrFKYCgEW2hc4up3mp0Spy7RJMRgbkThtD3ydZnkYitctOuSoLBnXeqmEVOkm06o6E7oxoThAaEBSLqStGwg2mEOuhoUoaaSQGhIBI6E4U3B1ijXAXYbGfI5xnG/27azxGhzYJj16CULa4wgATa0hkLMFIKm18XsjSC5yQNh31xYck0kWPzGQIrGqmE5FlnnhajhVLBQ0FWVkUVCVzEQIBjIOd9ImGj8wCTfWQTFfV+Sas1aYINUq3CtFvtGxHwiGWpMHy2P3ObXQeAEPGw8bEeN/AhM40EcJXWGVbxvyoJU0QIta7ANu1v0MjTw4PaGGkxvnxbRW955iCiKLP9aW9s0knPc1DHSvxgR+XH2jXR2EflD7anTzr1lMLDqa7gs3qPVLLNdLwink8PII/aqcYqD3F2LG0/l/tGvMxCPaYn8DpqdK9/1T+q0eLCGo1S1ipAYIq1EhmROjoUkWVAwIIgls5358PjDAyaik0Nia1I+IREGkUTmTKr0uFrrTCRVQDeolQZLYplVBlgDzBE7MDjOtHYmCX8VDsRpesUy+6eShp03U9KOAsWj2YBYqVcMhAtBAJtwZnuQRZLSKkVve1xBz51HQFIKc0YDKDfahUsCUDAjwEkBcF4zMCDAgkZ8Uw40kzF431y8q0TC5OdeuiZTxpLTJGNJNLQhLQhHSVInQg1QjTRCOkhLQmloSWh6CQmrje0wQwUicSJ+RIxETMiJ1z9qIGHX5T69DNIrXZMSCRE02RQAwVuo1BzBMmT89u5kcc1g85ykUih+3ShSZSouTMVFYEg2uOoEhURqg/diRJk5yY7inPYBFCNxbUxnt3ShStRfmXVqbwVsi9ieZ3ccoFovu8u2TkGA5vBw4ZGtstKwLRryskhx4VeDqLuxIJNsQqNRQZ8nN7Be0Hz08KXdoa7LnqHHwEAlAWf61KeeZB3xIqD3V+Mwfy4+0a6Own8ofbfTzr1lUsKpruCzeozqlkV0fBJFHhzaRPF08lSs9C5BuN2/kN/njzcQziPE/oOe/Knigea0OMFNarUpKoAFDLc8lUTrADKeuoXLEmAVyZ1z4ftCwPubwYFyaWNhEQKg6J0BhRUa1dqYb21QHekqXAFY5cG0lBPMM+QAznVubgtfw+6Nydb51y+yYmFXpsT4WeG8JPKAuVSzlnuhxBIDG4zOJgHQgC4FOfSkU5UHSqFOKkhmAWnchcoqhgoAPXHhyUnPmACZM5xBDTWDEkxO2ufnSiLrllGvVVgI6E0dCd0RpKgjoTS0IRjSThLQhLQhHQmloQtD0Gx5uN7Ti0NMZ2P0nvMRBmNc/aR+XX5x69HJIrWZ4EADNzs6lQ7BTaaa3Gex7zt3EHjAkyeUG1azT/HSolMo1Hugc13Jk2qpKiQyVLBJqZMEkQDIBM6pwZw5Abm+RE0jaK5kJQpqlV+ZbXqVCApeSrE8zugCEEC+7zjGBBOoDW8HFhtGl8tag5R9bIKbxxVuDqMBDAgeKblZqLQO1qMGUHMyfLTwuJvaWty8wHDvIgkIWb60JFdumJO9pWelcg3G76432zA6ewmcIV8Z12EeKaxKmu0LN6jOqWRXRcEoFHh9v4qlsKY91cEqST+aN/rrzcU/mP/gddd/L6IA+a0eNJFZls5pDrcrqjhbEUNHLS0WgrkiBdBggzz4cHCBmKXEiZO5mtc5MZiFRumc9GKVzxnEUkB2VZK4iVsgLGF28s9hXA4A4Qwmk8785mdbp9Vn0qXQqF5JgBaltgIQkQbWBJBAEeY37dDne8XAWzF78x1SVgwVVoVgAHBNxJsQKaYKwozTI6lg3d9jnYltRl3mZrXPI5JrnGaThQv0u/wDsnXpARmmEtCpHSTRGhUE8DSVgZpRoRCJGkmRCA00hCE6EpS0IRGhMK/6NglktXqU9RvxEHIUzmLcZ6h9Dz40gB02NqeqXTctHjYIE2LAZyGgAKLUwGVjJKHBPcDXNh0NJyHzORFpWaQi5ruJrIHVlUgXFmZkYIyiCRG8dwu22ivCIY0wZ5ASJmvqUlZqVIBpAtxTRd7VblA2uAAZ5geeAP0yDZPtDDBahg8rgeF0JvHG7hK7SzC8b8uAWNEiIF2QAZmNtyCdVhU7Qwbb5cW8UtaeQog2WZ6zgCu22/YUx7q72Ek+fVBz5zrp7Efyh999fKiFi1NdoUPUZ1SzXR8CRyeH2/iqWxpn3VybBcPzTt5zrzcX+o/8Agddd6d30SHmtGvWc9RuV+XTkimQQGRVVzZUBQ1EAaJ3EbwBzta34RBEnPckioqGmnqU5JqmLT4cAhK7lltAp3SFD9NQCmyKGFqrPlAJmNMuxifeYIM15WqCYqTHgnTVVlZDf7apkBWi2LRdHTDBBgC1m94g741IdT3Rr1pnSeYG+SArVTxVLxyyIFqsoKiFF13MYLi7tOJzBByHwt4TO+vSB6pSia5CdewgFOGkrCK6SoInQgpE6EyaJA6EpUhONTmtpHCmapZ3siBpJgJaEIjQmKLR9BRzck7HYqsiRM3biJMfKcxB5u1TwU9evtmk5bIJtJMgLU6aixJaP3dpZzEjwx2jEnXFSY1FRtrMN753yClRcO1OSBVci7c2yA7w7XmDSxvKzknsRq3h8Twi3yFKV4u/ZJTW0gQaNZ6hkofG8Ux0hMBJBVVgSQew76icQj8xoGeQrec85yG5SKj9Ku34V1gher3QJcVaCshIJiwBVA/1H6B4AHtwc6Z5Q6D/uqZ26prM9ZyOe0Rv2NI9l3sAI/Nn7zrr7F/SH3318qdIQsWprsCh6ZprNdHwTzR4cXTHFU8XXR0L2tFu3mdvlnzsQRiPp+g5b86+CPqtLiGd67mmEqQYtlHVA9NFIHMlYAUARtJABGdcrA1uEA+RvUEwTpWs11uapyZoqaGiirSbi7GBINRKZqBAwF0mQR4FXpk/TvufauJxG4cjQmJ9STWPo2gKtR4sNDTc2LkXlo1oXpF7JmG3Iznv4taOwy2lhkams1pOlsvkkpa1fl0gSCwttDyHmoyXgMTggBkG3ukY3MtZx4kClZi1AY+vfmnkudTXolU1OjQq5IaEkJ0JSUSdCCUtCacDpKwaJDQgIzoTlO0k4S0Jq16O4kU3uYYggwATtiJ+YH2nWWMwvbASNVs8VcpHSwaGFodRa3Swcq4IOCoPcxvidcTIcL0pWDXanWPQUKBeKpgkfiLVUMwsp3XsSoanbCyGy0sYEEADvZw3xPBJMCpiN87WpXcpK2ihianDslYBOXYyICFgLdZUwDaAMZxuRviTwjgxQW1mZN73G/wDjRckOLf8AY6y3BiGUeIkrbyVgA9jglgBJGYgaeGP9Sx0RIOV/i+WQ0tmmFm+tLTXbqmD8V0dK4i0W/TO2+JPT2ERhCnhGu5QsV9doUuTRpqOa6XhXmjw+TjiqfeoY6F2DAAfln9I15uIIxH/wOmu3n9VRg2Wh6T4e+sSzkoLaisJqsF5SNSJsIMsGIJF0QoM4J5sF/DhAAVqCLCZIN5tG015IIqqvC+lnIUhqTV1PiqUw9pAFoLlYUtJ2O6ZiQdav7M2SIIYcgYnpOXyKAq16D2ZZbUtLKxZGMrAAKkXFSZ8sjYTrWHH3wDJmDQ572B7+dEEKxxHBmCKqdYQhiQzAG0hWUnJNtgO+V7b6zZiiQWGk0trUHrOl0EELl9eomnTpKkjoTMFAHTUgpEaEEBIaEAJaEJ2kqskNCEdCqUZ0kSrnohA1TIDQpMGYPYz5QCW7ZA1j2gkMpSvr6JErYr0IVZACSyBnapTUVicbRgCADt0nsJHG18uMXoaQfd+pz5qQm0eLJl0NNg1yVL6YYW3IcKZLMzAERHYEzkN2EBDXA0giDGRzyAF0k5644gmmG9nZIRKbQKgE2FBbb8M4UQd8Sgz2I44rNyctZrOuqWyl9IT+CqXNlmlQGBHS1AVMAZIYgBsgiI+cYUfim8IsNP5R3isa3TmizfWlprtkmD3NQx0rteBH2kfaNdPYRGEPtvp5/VWsOpruCzehoSXScIDyeHmf4qnGKg9xdrjb/L/xrzcSPaYkfsOmp0r3/VL6q9X4a1jRlSyqAb1o0xeqpUqjqEKAzwoUEEExGWODH8TfaVg6EmhJAsdBLiYjwDtRNHpmo1OXNMUzb1TVJHLIMNTdmDEloHlaT2Gn+FY18Nma0pnoQBERO87pgkquvFupKhqQGLQIyxulAiEKpAfK2nsDuZ1OG01g+orJkm15GosFMqSgyi5qUlGFys3LVjbBIZhTFolSPsSIidS4OMNfcXAmOlTN/IpgrldeqnCI0KglpISUaChoSI0JkIgaEAJRoREIaEIgaEwERoTCQ0kBaPoFytQkfD5ge8sRI84+m4yBrn7UAWV9UPrwsVJotUOtPZgjsZMqgQUpChulVIb5Tm0g65Ic+4kDczN8yabxySlKjxxuDsaYYsIyCZRw4HMgtSDdjdB3GRodgiOFsxHzEWoDGdNjdKVNU46pVa2oKYtDVIuJwQWiazFS/UwgATbvG8DBZht4mzWlv+omM9ptKJKg9JUgeFqVVM4CN0BYmpSqUyDGCVdiygxME5ybwXEY7WHmK7OB8RQ6bJTSVR9ap55md8SKo91fjMH8uPtGujsMeyH230869ZTmqxHOu0JOTNNQuk4JYo8ObSJ4qnkqVnpXINxu37Ab/PHm4p/MfX9Bz35U8U5V7jinNa66Lk/c5aLcGpcNpun+mNY4XH7MRFj8XPKOnnVBUlMVbk5K8EaEj97ZZEYv5ufPwd4ntqD7ODxnE4tpnpHn0zVg6LL4cVOWvi/0mhfzT0G675WTM9tunXW/g4zb/dHDf628aojRWHBx44tW+MrybFvm7r35u2f6azHS5jXimlqabeKlc3Uj3Zj5wD/TXpCc1QomzpolIaEAynKdJUEToVGiOkiiYx0wocZSGmhGdJNCdCUo6E1f9ExcbbuZabYC+XXE48F+/wA+8a58e3vRE18vGEitXiJhbOdHtJsuusxffbK23Xz/AMa5WXPFw5XtOUTWYiPqklTFa94HC3WG3mWxN6AGlzunmbROYn5aTvZcInjicuRvw1jlSeqFPxUWH8QF5vlwsF4nuPDbPw42jEahk8X5Xw/3W+s8661QbKP0hH4WtFvjPhna6hN/aZnvO/y1WFP4hkzbydb1CWSzvWlIrt0lZMzaVnpXIJY3fXG+2YHT2EzhCvjOZ2EeKaxW12hS5KNCAJXQ8CkUqG2eKp7LTHujBKkk/mjf5nXnYp/Mf/A667+X0SDYV/iK4dzWhbiJPMajVHMZUp1TDNBFySrKQABicqvOxha32dYGkigJIsND7wIM+JJrKH+COtOHFM0xbAIrAnmECWqOqqpBUkbTcRkEaf4tjny2Z6ZbAkmZ6RKoNKiThXJLBaZ2tM7MLgzF0BRiQhk3RsTsYs4jRQk/alIMERNo2GSuE6lYwZaXgUWqGNMnqgG4LUNwlie25AnbSdxAgvubxOXQRQeZ1UOuuVI16qeSA0JAAwEY0JwiNCYQJ0JEpToRJNEtCSGhCdoVIaFKOhUtL0Ak1CMDp/8A0sR94+u25GuXtRhnrQ+vGwQVqWq5wA7qSpBZbTRkG0WM5Lb5jFxnbPLLmXoDsZ4uoFNp5KUqXAm4I4p3BhEQMuwRSaZh6luYFsdtzodjCOJsxHyEmtQJzrvkgBWKvAVKbXVOWQwNPwGCACLorgKH6WMgmLvDERm3GZiCGTSt/wDrJioGU6ygyAofSNYDhalJRGA7datIFSlTpQJybVa5gImJzgXgtJ7Q155CkZOJ8TQXjapWSzfWgRXbbfYCmPdXewknz6oOfOddPYf6Q+++vlROarGbXaEnJLoQF0XBH2VDafxVPY0z7o3sFw/N/edebif1H/wOuu9O76JrS9JVgtYhlIp9KKB7JiopotESAxBFrExbdK9sDmwWF2HINak5i5LtL5XiudU6Sq/D+iagC2pTFZj4HqLTuMC02FgGKwTju/0GtX9pYSZJ4RmBMdYpPyHNBuq1qEcxlUK1oLNcxELcCAFNpYjbb6iTrWXTwA1GQgZ86x6g0TCs8RxZIY1X6yhLAllk2m1UnKmLSYG7D5Tk3CAIDBSaW1rO1+5BErldeqiyUaFMJRoThDQkiDoTBSOhBhKNCIQOhIpA6EAlLQiycNJVzV70MwWpk2yrCSYA7mfOQCB8yNYdoBLKCa+vWiXDotbiOJ6VDMDTlnAcVGBrA4GAwgiCBt1GcHPIxnvEgVoKQPd8LZ8tVKHD8IwJRUUBbnqX1QgVLkEhmixlYgCJJwYGJH4rTDiTWggTWDkJkEfSdEAnVOHHDsahT2ZTDo+DVIi4uA14kXRBUye0aA84w4ZrNiMtIpGmo707GVL6RJPBVLlgqxCkLA6m4c1cg93ghcQI88Rgx+Jbwm4r0Do8LnMoyWV60Ec9ojfsaR91d7BI/Nn7zrr7D/SH3318qdIQVja7FKIOhUCuj4OpNGh1THFU8XXR0r2tFu3mdvlnzcQRiPp+g5b86+CJWlxAdeIZaUIxaScQ4SmhcrzSMFWUgiZgkYjXMzgdggvqI7pJj4dwb7A1TrNFTCUHVaz8K7kkkolQqGChbjkFoFyHpjB+42nGaThtxANyJjTMDI3VAqvw/CBQAAUeBc4h+krIIUuIBI+og7eHWj8QuqajIWrOsXHdzuiVJU4TmLT6mUGJQlVACLaTaxkYAN3Vhh8tIYvs3OoDvzM3HyoiVj8VwkVLElziIyST5Af2zrrZiSzidRO6K+jKvwbZMFTGbYMHDT7u/eNB7Rh6+vpvZShU9GVRPQZEyAQTAiTAM25HVt89Ax8M5+vrtdMo1PRrz0gEQssGWwEgYLk2gz2nQMdsV3pFe66lD/C6sTYdp+cTEx/7jO2dH4jDmJ9evGl0KHieEdILLAyARBUkSCAwwdux1bMRr/hP17kHdSJ6MqmOgyYgGAYMwSpMhcHq2+epOPhjP19drqbpzei6o9zfbIE5tgScmfd3+WkO0Yevr6b2VJf4c8CFlizAoPGIAyy7qN8nzE7jR7dkmTTXLvSoinoqqdlnw5DKQbtoIMH5+XeNB7Rhi59D11TUb8FUALFDAGdiVyR1gZXY7xqhisJgH78teiYKs8H6OD0y10ETjp7ETgkdu3zBncDLExyx4bHr19EpK0+JUyAHcm12DWrVLkkAJeWCkQFOJgEROuVhEEkDIRURvEE6/ZKVCnCUrjPDsytcq2VYKMCpZ5NwhRKw2DMgntocXEj4wCK1F9Ble9O4Zkq4nRdT4ZRS9nzC7MrEpAO9QhT02mREyIEHGB9+H4x4qxABv0rfWeaOSHHL+x1mttl1OQ0sG5BBE4gDBA2Jz208I/6ljZmndHF6G3VLJZvrS8126pg/EGjpURFot22ztviT09hEYQp4RmdzKeaxW12pFDQkul4J5o8PkmOKp7lzHQvZgAPyz/bXm4g/Mf8AwOmp08/qmFf4lWAtqSWNOlgsrkqEVkWBTN7JTIBIGN8TLYMINWWk5RmQTegJsJ+gpMptw58FFw5sIYhuq3NQpVNVwAFZZ8wfnpkYw+JwitKZ2kcLTcGE5Cr8tYJ5NU3TLAm0hQW6qilVgShusjHeDOkutxCmXOlBU604vnQopalTeo73OxuVbaayEAJvMAYAU7bE4OYkN/Q0QBQmSb6XvXrmKSFQNYGMowYW7cmVYBApUhQBPMn7CdsWOMgVEV13ma7ICsBt4NjqCFQ2spRSVPUudwBERKDeJGcWmoNzUVNfWdcs0VHXdQGAuqKsszA0lNwhXFp8XiMzk395k00OMTAJyr0rlamVMohCCVVuJSmZWBAKKMMaKYiWa0R+Y+emWmIcb8z/AHHkJ+WyU1UlyWzzjyombad18gRHgi6TMxOZ97UQ6fh97mbfO1OVNkKGq6kjmUzLYhijgS4osRiVYD+qjy1bQ4D3XW5jLiHT67oT6DqQoN9NWAKtNNjcwK08CLfCIjPR7sEhODpJoSLiooL871mlc5TCkZpIBN7sbWRbFUIzWrlsmZiIiWO25kCkigFZqaxJ9XpnkKvTdGtUIxJLZmmGYvcKlzRBkUhtkyY31oQ5skkeMUiIHX1CSsUqk5DlW6eYpCmEYqQysviwHIn4jsD1ZubFCJFY5iaRlkDGmeTUTshAEM1MMoDTSAYOTEoBgSnaPBkAiNWA6cgYOtI31rnrdBUdErGEKgsbm9iLTC1TaIBNpA7gQO4BAbuKanLetxvflfdJS1HjEtUQk1KYQBWwJDdIDMwWGPUIBBjBAkCa0BsZqOVZAE0sZtNaidQpIrEGi6rKkq2CVDKzzTMtUFpE9e0jvOk5ziPiBvXeIFaAV/t3yQnA0ZHKpNTIJc3Kyi2Cy1AC1S0WshutX/d20oxY99wOVINdLNrM0k8kSMk30sj/AIZmM2Q8S4aHNaiXZoXqvBQhpiAd/EXgFvtwM6ZZcLoF6RUEf4AbLN9a3mu2SYPdqhjpXa8CPoJH2jXT2AflD7anTzSN1ia7UpS0IXTcGDyeHn/yqcfvdrF+M2/y/wBo15mJHtMSP2HTXavf9Uwr/pJWWrUqI9sP7R1mOtV5h/Z58Vq+LBie+sMEtOG1jhNKA7GnxRatqi2SZNUzkcOqrTe9kJFxFQU3yJPRaQcxuQAQBkkarjxy4vbAPKR3yPPulEhVTTYAI9papQLYiop3COxb90FF4tGzAYzA1lpPE2YDo05gazSuYz1AnVXkKQ/StNiVplWJSbbGVjDACmpO4yc40miCaVJF9bzS0yY+6opUaDl6KqKfXSdkW+mAyrsWu6gTyxE56RtB0Oe0NeTNCJofCKZ1yvqEIcC/gZalqkOq3QqgySXRd2EYJIJlj5aMUXBbJpa/In0O9JHhqZd6aiHLlygqFTSCyJRXJOwukHGB56HuDWucaRExMzrG+RFe5Cg4eeWrtkGsVBU03q33XQqjfxMQWxMxuNW+OMtH7ZrIEWv0AMV7kQrBDWBOd1cwi7mdd0zddO8Ep/WIzrOnFxcNI0pGkePmhQV55ZdYA54WWNOnUuuLQynA2UmMSRO2tGxxhp/bNJIi1+8CaxzRCm4imUeopIRkZC4QqKTAHpRnkTIiAMZPcahhDmtNwZiZnnHzN+9EIce8F2NS5QUU29STcOuou69IgEAGVA2OjCEhoAg1ve1gc6+HJNF+HcVKysKfRTVnF9MhR3K25JF7TGctO+kHsLGETUmKHx2pSaW0RCNGpCsb+lqaELUKqQk2lFVTChrjBxsJInQ4SQIqCajXUnOIr9k0ykjSwuvdKN7NUKjAk3U3bDQSsTkEmPDqnFsAxALogT4gWznKOaSbSptFDNrNTJpvSKFgPCSxHgjlwT4sAeY03OBL8wDUGY16zNMvBBUiweTJVgiMQFtd4AamSqkwWhEcbwcfLUmRxRIk50GtdqkHZJCkilUq1RcGDOnLq2k1uZDuVCk01JDAKoliJAx0hLuIsZSKGRNIoL1IpUmgvuspKn4tBN9FylRxYApqOpBkwHoi4yLuwBE6zwyY4cQSBWsA9zqeYQh6QS3g66ggQ6hlmmT0miqRaboABEERsfe08I8XaWE6HX+6dq3/AMJZLL9bAee07TiRVHur8Zj+XHliNdXYI9kPtvp516yg3WINdqkJaELpeBSKXDkKRPF091K3G1diWN2/YDf5483FM4j6/oOe52p4q/qrPCoxMpKAEySjFCHANSlUqBivgLdgCASZJB1m8tA96vWtLECJvGtYyBCQUnFMgVmCAik3trQLnIi0VlAkAPdBbEhZBOBDA4kNJ+L4Zy1g8omK3il2hxwZ76aKHSmljse3tILEACfaMTvmSQNwHhQyHuMFxkDpbP8AT3U5llTcbVqVjQCCpUcKcPOXamF5gJABI5dQz1SQozOow24eEH8UATloDMeI0ztCcyouHqqeXxEgNRSwAfE0CgBjaHczGIHlGqe0jiwsnGe74vkOaBqn+i3enUR2VkDUiqcuTzEJZlwFMgcto6eynMg6WOGvYWgzBkzkaA53qM9RsgKHh+IamRWKzTao7Go0lmLqGacGTy2+Uy/kSLexrx7MGoAEDKDG2Y3imwRun0aJpWcPRUVHNUvaTvllp5g7opnaAWOJJCc4Yk4uIYER8ifE9TCNkDV/ZBRmp4vDDWQDzuX/ACkGLt/10cP+o9pS18/2z37W7k8ka1A1LqFYCmy1Q5AOwlUqZgbIyxvIVTtEprxhxi4ZkER8yPEdCT0E2txDu3OCxTWqjcxZDKUW7AAEE0x84hBiQS2saweympBEHOTG+fKapKX0kzvVqOqFwtMK3MkWIpUtEqOkmovu7FjgZ1OCGsY1pMSZEZkzGd6a6DZMptaqoNTiJBaslkHAu6hWB6cfuwZjMnadNrSQ3CyaZ/6579OiCVNwVd6Jr3ipTcopISZlEjmHBgxUQzCwS3hjUYjGYoZwwQCb7m3Kh1ml0WVbhaZQLSqKEp1KZphvMF7SwEH/ADADviFMDAOuIQ8l7TJaZjpMd21ajkBMqq1nJpqHFKk4qRuCf3pAjNrupGcm0fLTBHF7RxjiIj/x7wItQSd0lb4lqlQcMi31HUxa82vVCJSUgkDIZXg5wB5wcWBjDiOMAHMXAku3uCNPBBqq5rcymqweaGWmoWblJL1KbAhbpDLUONixBwYXXh4Hl0+7U16A5xYjnFN1kpyQQ3LKU2XpqMgV8Ee0aaY6nKirIEYmIzGdQRxyQbTI5XsAYje+SlZnHgijWDIysERSHUowtqU4uBYmTcSdhjAE56cKDiMIINTYyKg2oKCNzvRIqp61rFdukiTM2lZ6VyCWN2++N9s427AZwhXxnM7DzQ41WKp12lS0yjGkqhdHwkLRoMSoH4qmSYprACA9RUkmN5aN/rHnYknEeB+w667+X0VQFZaugp8qnylBUrVYvw81SqqKbAmoxUzee0Eg76yDHF/tHcV6CHUrUWE5DdLJOplWeWq0luvvY1UZoqU7SClxWJuypmKhOSBCPEGwGkxEDhIFDN4nShpQZSnRSolC+811lT7v4cMT/wBynNVlBkDDeV2G1JONw8IZf+Ucj7oPdyqE6JlA0WBV3VARj2nDMs3MZqgENcJmUIGYx3bvatPE0T0cDYWuIyrOtUkgtEAgVlIhgRHDguQU5ZkVunBc/wCmCB20TiGpacv3UvP6a5c881QhOZaKLalVHJMnq4enTPSYLrcWunACm3vjIKBxXmXNI/5E9KRHMT80jCDrQYK5qi4AAq54V3PyuV1W0DactsYGNMHGBLeGmo4gO4gmT3C4k1QlyqLGHr0zlzJ5NpF7WKYrXCVgzHTMZlpOLFbVrDlroJPwxfvvSiFJz6V/jNkkXczg+ZbaB4fBZ2t3j+XU8GJwWrpD4vrec5t81VFGKVFcLXp5KEkCjaFvW9c1rjCyZjqiMYiuLFdVzDnroYPwxfuvWqSKLQVWcVQWIICq3Cow+RZnZbSN4yNhIxpE4pIbw01PER3AAyO43oU0QKLgh6qIQxI6uHqU4I3Rbg1xxIYx3zgA/NaZa0mn9wPWkRyE8roTLaRwayhSEAH7OSpl7ySa2cWmffmD305xBXhM1/dW0fp5/wAcskI1zSUBUdXAGfacMiTepmmCS1xiZckCI6hEDfaE8TgR0cTY3sI5RrRJSOnD3hxXXqObvwzMD8dSKqqTM4X65bUg43Dwllv5RyHuk9TyoE6JlCnQkM9dJUKT/DyzkS5U80i4NHiEMd4gRTnYsENaaz+6gy/SKRpUd6SFOpSYsGcKGUiTV4VpN7MOeAZ8mlMiY7ToIxBBAsdHaD4fl732RRFVpKrheIpyAwBIoKKlwtjFVrRYzKQRgEkEk6ROI4guYcv3Uz/aJrB+dEqaqsr2kW1KUjqHtqVRQwp2A+0aS0lm2gE4iNakcUy06fCQbzkLWGpF5Uyo/S9em9J2HLWoVF9rUialRnoszgI7d0c7DfuZOq7Ox7cRrakTShoAHQKgajM/JIwqfrUgFdtt+y0191d7CSZ3loOfOdbdhP5Q+++vkm4LGXXapaIThpKgtXhvTLogRAoHVPTTJZiloYkpuNx/znXI/srXu4nE5ZnWdc/VKKgJUlT1hqZwom6Oiji62I6O1p/m7d5HYsOl8szvvn5IIRf1hqGYCiSY6KOJdWH+X2AI+/20DsWGIv3nSNeqE7/qKpM2rHlZS/7l/wAHl0/T9NL8EyIk950jXr6lOE1PWGoLZCmCs9FHIDMSPB3DAflH00HsWGZvnmdBv6lEI0/WGoIwpi33KWbQwPudyQft37B7Ew655nbfJACA9YKnkuwHgpbimUnweZu+o886PwWHv3nWdenqE4Rb0/U8l2PuUu6BQfBiCC31P30DsTN+86zr0ThJ/WCoboCibo6KOLrYHg7Wn+Y7dwdiwxF8szvvn5JQk/rFUM4UTMdFHEuGHudgCv3+2gdiZv3nSNeqSI9YqkzCx5WUv+5f8Hl0/T5Y0fgmREnvOka9fUpwm0/WGqLZCmCs9FLIDMSPB3DAflG+2g9iwzMTnmdt/UoRX1gqCMKYt9yl2Vgfc7kg/l79g9iYdc8zqN04SHrBUjZdo8FLfl2T4PPq+vzzo/BM37zrOvT1CAEW9P1PJdm9yl3QKD4MQQW+p++gdjZv3nWdeifChU9YKhuwom6Oili62B4O1p/mO3cHYsMRfLM775+SmEX9YqhmAokmOijiXDfB2AK/Q+WNA7EzfvOka9UJf9RVJm1Y8rKP/cv+Dy6fp8saPwLIue86Rr19SkU2n6w1BbIUkFZ6KPUFLEjwdwwH5Rv2Z7Fhmb55nbfLzQgvrDUEYU+H3KPZWB9zuSD9v0D2LDOueZ155WUlD/qCpGy7R4KW/LKT4PPq+vzzp/gsPfvOs66U9QhUvSfHGs1zKA0dRAUXGALjaozj/wBzO2DgjCHCDTrTxKFS1spTl0KgnaSpDQknDQqyR0lSR0JFIaEBI6EyloQidCDdA6EkNCSWhCOhUiNJMWSOhBR0ITDqlBSGkgIHTQkdCkpLoKbUNCSadNSv/9k="/>
          <p:cNvSpPr>
            <a:spLocks noChangeAspect="1" noChangeArrowheads="1"/>
          </p:cNvSpPr>
          <p:nvPr/>
        </p:nvSpPr>
        <p:spPr bwMode="auto">
          <a:xfrm>
            <a:off x="155575" y="-2430463"/>
            <a:ext cx="3590925" cy="507682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4340" name="Picture 4" descr="http://upload.wikimedia.org/wikipedia/commons/thumb/f/f0/Biblia_Pauperum_Cpg438.jpg/250px-Biblia_Pauperum_Cpg43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17683" y="1570343"/>
            <a:ext cx="3726227" cy="51869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753985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p:txBody>
          <a:bodyPr/>
          <a:lstStyle/>
          <a:p>
            <a:r>
              <a:rPr lang="pl-PL" dirty="0">
                <a:solidFill>
                  <a:schemeClr val="bg1"/>
                </a:solidFill>
              </a:rPr>
              <a:t>Język I</a:t>
            </a:r>
            <a:r>
              <a:rPr lang="pl-PL" dirty="0" smtClean="0">
                <a:solidFill>
                  <a:schemeClr val="bg1"/>
                </a:solidFill>
              </a:rPr>
              <a:t>nternetu</a:t>
            </a:r>
            <a:endParaRPr lang="pl-PL" dirty="0">
              <a:solidFill>
                <a:schemeClr val="bg1"/>
              </a:solidFill>
            </a:endParaRPr>
          </a:p>
        </p:txBody>
      </p:sp>
      <p:sp>
        <p:nvSpPr>
          <p:cNvPr id="3" name="Symbol zastępczy zawartości 2"/>
          <p:cNvSpPr>
            <a:spLocks noGrp="1"/>
          </p:cNvSpPr>
          <p:nvPr>
            <p:ph idx="1"/>
          </p:nvPr>
        </p:nvSpPr>
        <p:spPr>
          <a:xfrm>
            <a:off x="395536" y="1772816"/>
            <a:ext cx="7772400" cy="3733800"/>
          </a:xfrm>
        </p:spPr>
        <p:txBody>
          <a:bodyPr>
            <a:normAutofit lnSpcReduction="10000"/>
          </a:bodyPr>
          <a:lstStyle/>
          <a:p>
            <a:r>
              <a:rPr lang="pl-PL" sz="2400" dirty="0"/>
              <a:t>Ekspresja werbalna emocji, uczuć wykształcona w drodze ewolucji gatunku </a:t>
            </a:r>
            <a:r>
              <a:rPr lang="pl-PL" sz="2400" i="1" dirty="0"/>
              <a:t>homo sapiens</a:t>
            </a:r>
            <a:r>
              <a:rPr lang="pl-PL" sz="2400" dirty="0"/>
              <a:t> zatacza krąg powracając do symbolicznych przedstawień z Grot Lascaux. </a:t>
            </a:r>
            <a:endParaRPr lang="pl-PL" sz="2400" dirty="0" smtClean="0"/>
          </a:p>
          <a:p>
            <a:r>
              <a:rPr lang="pl-PL" sz="2400" dirty="0" smtClean="0"/>
              <a:t>Współczesne </a:t>
            </a:r>
            <a:r>
              <a:rPr lang="pl-PL" sz="2400" dirty="0"/>
              <a:t>komunikowanie w mediach opiera się na filmie, rysunkach, animacjach, banerach. </a:t>
            </a:r>
            <a:endParaRPr lang="pl-PL" sz="2400" dirty="0" smtClean="0"/>
          </a:p>
          <a:p>
            <a:r>
              <a:rPr lang="pl-PL" sz="2400" dirty="0" smtClean="0"/>
              <a:t>Wysyłamy </a:t>
            </a:r>
            <a:r>
              <a:rPr lang="pl-PL" sz="2400" dirty="0" err="1"/>
              <a:t>sms-y</a:t>
            </a:r>
            <a:r>
              <a:rPr lang="pl-PL" sz="2400" dirty="0"/>
              <a:t> (krótkie wiadomości tekstowe) zamiast listów, pocztówki internetowe zamiast widokówek. </a:t>
            </a:r>
            <a:endParaRPr lang="pl-PL" sz="2400" dirty="0" smtClean="0"/>
          </a:p>
          <a:p>
            <a:r>
              <a:rPr lang="pl-PL" sz="2400" dirty="0" smtClean="0"/>
              <a:t>Język </a:t>
            </a:r>
            <a:r>
              <a:rPr lang="pl-PL" sz="2400" dirty="0"/>
              <a:t>współczesny ogranicza się do szablonu, ikonicznych symboli, stał się mało komunikatywny i nieindywidualny. </a:t>
            </a:r>
          </a:p>
        </p:txBody>
      </p:sp>
    </p:spTree>
    <p:extLst>
      <p:ext uri="{BB962C8B-B14F-4D97-AF65-F5344CB8AC3E}">
        <p14:creationId xmlns:p14="http://schemas.microsoft.com/office/powerpoint/2010/main" xmlns="" val="24693888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p:txBody>
          <a:bodyPr/>
          <a:lstStyle/>
          <a:p>
            <a:r>
              <a:rPr lang="pl-PL" dirty="0">
                <a:solidFill>
                  <a:schemeClr val="bg1"/>
                </a:solidFill>
              </a:rPr>
              <a:t>Język I</a:t>
            </a:r>
            <a:r>
              <a:rPr lang="pl-PL" dirty="0" smtClean="0">
                <a:solidFill>
                  <a:schemeClr val="bg1"/>
                </a:solidFill>
              </a:rPr>
              <a:t>nternetu</a:t>
            </a:r>
            <a:endParaRPr lang="pl-PL" dirty="0">
              <a:solidFill>
                <a:schemeClr val="bg1"/>
              </a:solidFill>
            </a:endParaRPr>
          </a:p>
        </p:txBody>
      </p:sp>
      <p:sp>
        <p:nvSpPr>
          <p:cNvPr id="3" name="Symbol zastępczy zawartości 2"/>
          <p:cNvSpPr>
            <a:spLocks noGrp="1"/>
          </p:cNvSpPr>
          <p:nvPr>
            <p:ph idx="1"/>
          </p:nvPr>
        </p:nvSpPr>
        <p:spPr/>
        <p:txBody>
          <a:bodyPr>
            <a:noAutofit/>
          </a:bodyPr>
          <a:lstStyle/>
          <a:p>
            <a:r>
              <a:rPr lang="pl-PL" sz="2400" dirty="0"/>
              <a:t>Badani wskazują, że większość młodych </a:t>
            </a:r>
            <a:r>
              <a:rPr lang="pl-PL" sz="2400" dirty="0" smtClean="0"/>
              <a:t>Polaków </a:t>
            </a:r>
            <a:r>
              <a:rPr lang="pl-PL" sz="2400" dirty="0"/>
              <a:t>nie czyta żadnych książek ani czasopism, ba takie same wyniki odnoszą się do nauczycieli. </a:t>
            </a:r>
            <a:endParaRPr lang="pl-PL" sz="2400" dirty="0" smtClean="0"/>
          </a:p>
          <a:p>
            <a:r>
              <a:rPr lang="pl-PL" sz="2400" dirty="0" smtClean="0"/>
              <a:t>Sytuacja </a:t>
            </a:r>
            <a:r>
              <a:rPr lang="pl-PL" sz="2400" dirty="0"/>
              <a:t>ta powoduje, że jedynym nauczycielem i wzorcem poprawności językowej są media. </a:t>
            </a:r>
            <a:endParaRPr lang="pl-PL" sz="2400" dirty="0" smtClean="0"/>
          </a:p>
          <a:p>
            <a:r>
              <a:rPr lang="pl-PL" sz="2400" dirty="0" smtClean="0"/>
              <a:t>Poprzez </a:t>
            </a:r>
            <a:r>
              <a:rPr lang="pl-PL" sz="2400" dirty="0"/>
              <a:t>zaniechanie czytelnictwa nie rozwija się wyobraźnia, abstrakcyjne myślenie, słownictwo staje się ubogie. </a:t>
            </a:r>
            <a:endParaRPr lang="pl-PL" sz="2400" dirty="0" smtClean="0"/>
          </a:p>
          <a:p>
            <a:r>
              <a:rPr lang="pl-PL" sz="2400" dirty="0" smtClean="0"/>
              <a:t>Media </a:t>
            </a:r>
            <a:r>
              <a:rPr lang="pl-PL" sz="2400" dirty="0"/>
              <a:t>uczą dosłowności, jednowymiarowości znaczenia, nie uczą selektywności i krytyczności, nie uczą twórczego myślenia. </a:t>
            </a:r>
          </a:p>
        </p:txBody>
      </p:sp>
    </p:spTree>
    <p:extLst>
      <p:ext uri="{BB962C8B-B14F-4D97-AF65-F5344CB8AC3E}">
        <p14:creationId xmlns:p14="http://schemas.microsoft.com/office/powerpoint/2010/main" xmlns="" val="35919515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Refleksja</a:t>
            </a:r>
            <a:endParaRPr lang="pl-PL" dirty="0">
              <a:solidFill>
                <a:schemeClr val="bg1"/>
              </a:solidFill>
            </a:endParaRPr>
          </a:p>
        </p:txBody>
      </p:sp>
      <p:sp>
        <p:nvSpPr>
          <p:cNvPr id="3" name="Symbol zastępczy zawartości 2"/>
          <p:cNvSpPr>
            <a:spLocks noGrp="1"/>
          </p:cNvSpPr>
          <p:nvPr>
            <p:ph idx="1"/>
          </p:nvPr>
        </p:nvSpPr>
        <p:spPr>
          <a:xfrm>
            <a:off x="252319" y="1484784"/>
            <a:ext cx="8229600" cy="2868255"/>
          </a:xfrm>
        </p:spPr>
        <p:txBody>
          <a:bodyPr>
            <a:noAutofit/>
          </a:bodyPr>
          <a:lstStyle/>
          <a:p>
            <a:r>
              <a:rPr lang="pl-PL" sz="2400" dirty="0" smtClean="0"/>
              <a:t>Kiedy już wszystko zostanie wypowiedziane, wszystko to co powstrzymywane było, kiedy zrealizowane będą podświadome pragnienia człowieka przed ekranem monitora komputera wciąż towarzyszyć mu będzie wrażenie obecności ale bez jej pełnego zaistnienia. Może dzięki tej alternatywie człowiek staje się  „szczęśliwszy, może wyznaczać nierealistyczne cele, nieuchwytne i podejmować próby ich osiągnięcia”?. W końcu może zdobywać gwiazdy, marzyć o sławie, wierzyć w siebie, tworzyć swoją wyimaginowaną historię. </a:t>
            </a:r>
            <a:endParaRPr lang="pl-PL" sz="2400" dirty="0"/>
          </a:p>
        </p:txBody>
      </p:sp>
      <p:sp>
        <p:nvSpPr>
          <p:cNvPr id="4" name="Prostokąt 3"/>
          <p:cNvSpPr/>
          <p:nvPr/>
        </p:nvSpPr>
        <p:spPr>
          <a:xfrm>
            <a:off x="320518" y="5500702"/>
            <a:ext cx="8572528" cy="954107"/>
          </a:xfrm>
          <a:prstGeom prst="rect">
            <a:avLst/>
          </a:prstGeom>
        </p:spPr>
        <p:txBody>
          <a:bodyPr wrap="square">
            <a:spAutoFit/>
          </a:bodyPr>
          <a:lstStyle/>
          <a:p>
            <a:r>
              <a:rPr lang="pl-PL" sz="1400" dirty="0" smtClean="0"/>
              <a:t>Por. T. </a:t>
            </a:r>
            <a:r>
              <a:rPr lang="pl-PL" sz="1400" dirty="0" err="1" smtClean="0"/>
              <a:t>Cantelmi</a:t>
            </a:r>
            <a:r>
              <a:rPr lang="pl-PL" sz="1400" dirty="0" smtClean="0"/>
              <a:t>, L. G. </a:t>
            </a:r>
            <a:r>
              <a:rPr lang="pl-PL" sz="1400" dirty="0" err="1" smtClean="0"/>
              <a:t>Grifo</a:t>
            </a:r>
            <a:r>
              <a:rPr lang="pl-PL" sz="1400" dirty="0" smtClean="0"/>
              <a:t>, </a:t>
            </a:r>
            <a:r>
              <a:rPr lang="pl-PL" sz="1400" i="1" dirty="0" smtClean="0"/>
              <a:t>Wirtualny umysł. Fascynacja pajęczyną Internetu</a:t>
            </a:r>
            <a:r>
              <a:rPr lang="pl-PL" sz="1400" dirty="0" smtClean="0"/>
              <a:t>, Wydawnictwo Franciszkanów „Bratni Zew”, Kraków 2003, s.156. </a:t>
            </a:r>
          </a:p>
          <a:p>
            <a:r>
              <a:rPr lang="pl-PL" sz="1400" dirty="0" smtClean="0"/>
              <a:t>E. </a:t>
            </a:r>
            <a:r>
              <a:rPr lang="pl-PL" sz="1400" dirty="0" err="1" smtClean="0"/>
              <a:t>Aboujaoude</a:t>
            </a:r>
            <a:r>
              <a:rPr lang="pl-PL" sz="1400" dirty="0" smtClean="0"/>
              <a:t>, </a:t>
            </a:r>
            <a:r>
              <a:rPr lang="pl-PL" sz="1400" i="1" dirty="0" smtClean="0"/>
              <a:t>Wirtualna osobowość naszych czasów. Mroczna strona e-osobowości</a:t>
            </a:r>
            <a:r>
              <a:rPr lang="pl-PL" sz="1400" dirty="0" smtClean="0"/>
              <a:t>, Wydawnictwo Uniwersytetu Jagiellońskiego, Kraków  2012, s.58.</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solidFill>
              </a:rPr>
              <a:t>Refleksja na koniec</a:t>
            </a:r>
            <a:endParaRPr lang="pl-PL" dirty="0">
              <a:solidFill>
                <a:schemeClr val="bg1"/>
              </a:solidFill>
            </a:endParaRPr>
          </a:p>
        </p:txBody>
      </p:sp>
      <p:sp>
        <p:nvSpPr>
          <p:cNvPr id="3" name="Symbol zastępczy zawartości 2"/>
          <p:cNvSpPr>
            <a:spLocks noGrp="1"/>
          </p:cNvSpPr>
          <p:nvPr>
            <p:ph idx="1"/>
          </p:nvPr>
        </p:nvSpPr>
        <p:spPr>
          <a:xfrm>
            <a:off x="179512" y="1556792"/>
            <a:ext cx="8641134" cy="4625609"/>
          </a:xfrm>
        </p:spPr>
        <p:txBody>
          <a:bodyPr>
            <a:normAutofit/>
          </a:bodyPr>
          <a:lstStyle/>
          <a:p>
            <a:r>
              <a:rPr lang="pl-PL" sz="2400" dirty="0" smtClean="0"/>
              <a:t>Przypomina mi się w tym miejscu sytuacja z antykwariatu w Krakowie, w którym na sprzedaż wystawione były fotografie rodzinne z początku zeszłego wieku. </a:t>
            </a:r>
            <a:endParaRPr lang="pl-PL" sz="2400" dirty="0"/>
          </a:p>
        </p:txBody>
      </p:sp>
      <p:pic>
        <p:nvPicPr>
          <p:cNvPr id="52226" name="Picture 2" descr="http://3.bp.blogspot.com/-sk1-lm9JvEM/S_Jb9s6BlOI/AAAAAAAAC28/QWlu9I73vt4/s1600/balaszkiewicz.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536439">
            <a:off x="4561595" y="2989626"/>
            <a:ext cx="2181225" cy="3743325"/>
          </a:xfrm>
          <a:prstGeom prst="rect">
            <a:avLst/>
          </a:prstGeom>
          <a:noFill/>
          <a:extLst>
            <a:ext uri="{909E8E84-426E-40DD-AFC4-6F175D3DCCD1}">
              <a14:hiddenFill xmlns:a14="http://schemas.microsoft.com/office/drawing/2010/main" xmlns="">
                <a:solidFill>
                  <a:srgbClr val="FFFFFF"/>
                </a:solidFill>
              </a14:hiddenFill>
            </a:ext>
          </a:extLst>
        </p:spPr>
      </p:pic>
      <p:pic>
        <p:nvPicPr>
          <p:cNvPr id="52230" name="Picture 6" descr="http://ri.pinger.pl/pgr169/0dc1b73d0006b22350c85eb0/str20121211_00000+-+Kopi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967" y="3114674"/>
            <a:ext cx="2457450" cy="3743325"/>
          </a:xfrm>
          <a:prstGeom prst="rect">
            <a:avLst/>
          </a:prstGeom>
          <a:noFill/>
          <a:extLst>
            <a:ext uri="{909E8E84-426E-40DD-AFC4-6F175D3DCCD1}">
              <a14:hiddenFill xmlns:a14="http://schemas.microsoft.com/office/drawing/2010/main" xmlns="">
                <a:solidFill>
                  <a:srgbClr val="FFFFFF"/>
                </a:solidFill>
              </a14:hiddenFill>
            </a:ext>
          </a:extLst>
        </p:spPr>
      </p:pic>
      <p:pic>
        <p:nvPicPr>
          <p:cNvPr id="52228" name="Picture 4" descr="http://ri.pinger.pl/pgr369/b04aba920006c51e50c85ea8/str20121211_00001+-+Kopia+%283%29.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21157874">
            <a:off x="2292630" y="2950895"/>
            <a:ext cx="2438400" cy="3743325"/>
          </a:xfrm>
          <a:prstGeom prst="rect">
            <a:avLst/>
          </a:prstGeom>
          <a:noFill/>
          <a:extLst>
            <a:ext uri="{909E8E84-426E-40DD-AFC4-6F175D3DCCD1}">
              <a14:hiddenFill xmlns:a14="http://schemas.microsoft.com/office/drawing/2010/main" xmlns="">
                <a:solidFill>
                  <a:srgbClr val="FFFFFF"/>
                </a:solidFill>
              </a14:hiddenFill>
            </a:ext>
          </a:extLst>
        </p:spPr>
      </p:pic>
      <p:pic>
        <p:nvPicPr>
          <p:cNvPr id="52232" name="Picture 8" descr="http://2.bp.blogspot.com/-7Vv0skmFwUw/UkyhUJAJf2I/AAAAAAAAY28/qkWJgGVPG2s/s1600/HausnerStefan.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21085" y="2950895"/>
            <a:ext cx="2114550" cy="37433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p:txBody>
          <a:bodyPr/>
          <a:lstStyle/>
          <a:p>
            <a:r>
              <a:rPr lang="pl-PL" dirty="0" smtClean="0">
                <a:solidFill>
                  <a:schemeClr val="bg1"/>
                </a:solidFill>
              </a:rPr>
              <a:t>Refleksja na koniec</a:t>
            </a:r>
            <a:endParaRPr lang="pl-PL" dirty="0">
              <a:solidFill>
                <a:schemeClr val="bg1"/>
              </a:solidFill>
            </a:endParaRPr>
          </a:p>
        </p:txBody>
      </p:sp>
      <p:sp>
        <p:nvSpPr>
          <p:cNvPr id="3" name="Symbol zastępczy zawartości 2"/>
          <p:cNvSpPr>
            <a:spLocks noGrp="1"/>
          </p:cNvSpPr>
          <p:nvPr>
            <p:ph idx="1"/>
          </p:nvPr>
        </p:nvSpPr>
        <p:spPr>
          <a:xfrm>
            <a:off x="251520" y="1774844"/>
            <a:ext cx="4978896" cy="4625609"/>
          </a:xfrm>
        </p:spPr>
        <p:txBody>
          <a:bodyPr>
            <a:normAutofit/>
          </a:bodyPr>
          <a:lstStyle/>
          <a:p>
            <a:r>
              <a:rPr lang="pl-PL" sz="2400" dirty="0"/>
              <a:t>Na moje pytanie o to kto kupuje fotografie przedstawiające obcych ludzi, dawno już  nieżyjących sprzedawczyni odpowiedziała, że wiele osób kupuje je by stworzyć kochającą się i szczęśliwą rodzinę „swoich przodków”. </a:t>
            </a:r>
          </a:p>
        </p:txBody>
      </p:sp>
      <p:pic>
        <p:nvPicPr>
          <p:cNvPr id="53250" name="Picture 2" descr="https://encrypted-tbn0.gstatic.com/images?q=tbn:ANd9GcR8-VBdZz6v-xdKI6fgq4eu9OEtCWdDRbOVdHw_TlSusnTqIZu4O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93195" y="1628800"/>
            <a:ext cx="3487855" cy="48954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389908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http://www.photos-d.klubowa.pl/_cache/public/foto/0/0/0/scale/white/12990/X3VwbG9hZC9jbHVicw==/54f7538ef8c8a7f9e96375fa9ba96f48___df1cb05.jpg"/>
          <p:cNvPicPr>
            <a:picLocks noChangeAspect="1" noChangeArrowheads="1"/>
          </p:cNvPicPr>
          <p:nvPr/>
        </p:nvPicPr>
        <p:blipFill>
          <a:blip r:embed="rId2">
            <a:extLst>
              <a:ext uri="{BEBA8EAE-BF5A-486C-A8C5-ECC9F3942E4B}">
                <a14:imgProps xmlns:a14="http://schemas.microsoft.com/office/drawing/2010/main" xmlns="">
                  <a14:imgLayer r:embed="rId3">
                    <a14:imgEffect>
                      <a14:sharpenSoften amount="57000"/>
                    </a14:imgEffect>
                  </a14:imgLayer>
                </a14:imgProps>
              </a:ext>
              <a:ext uri="{28A0092B-C50C-407E-A947-70E740481C1C}">
                <a14:useLocalDpi xmlns:a14="http://schemas.microsoft.com/office/drawing/2010/main" xmlns="" val="0"/>
              </a:ext>
            </a:extLst>
          </a:blip>
          <a:srcRect/>
          <a:stretch>
            <a:fillRect/>
          </a:stretch>
        </p:blipFill>
        <p:spPr bwMode="auto">
          <a:xfrm>
            <a:off x="-2114368" y="1412776"/>
            <a:ext cx="13598990" cy="962955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ytuł 1"/>
          <p:cNvSpPr>
            <a:spLocks noGrp="1"/>
          </p:cNvSpPr>
          <p:nvPr>
            <p:ph type="title"/>
          </p:nvPr>
        </p:nvSpPr>
        <p:spPr/>
        <p:txBody>
          <a:bodyPr/>
          <a:lstStyle/>
          <a:p>
            <a:r>
              <a:rPr lang="pl-PL" dirty="0" err="1" smtClean="0">
                <a:solidFill>
                  <a:schemeClr val="bg1"/>
                </a:solidFill>
              </a:rPr>
              <a:t>Pre</a:t>
            </a:r>
            <a:r>
              <a:rPr lang="pl-PL" dirty="0" smtClean="0">
                <a:solidFill>
                  <a:schemeClr val="bg1"/>
                </a:solidFill>
              </a:rPr>
              <a:t>-Google</a:t>
            </a:r>
            <a:endParaRPr lang="pl-PL" dirty="0">
              <a:solidFill>
                <a:schemeClr val="bg1"/>
              </a:solidFill>
            </a:endParaRPr>
          </a:p>
        </p:txBody>
      </p:sp>
      <p:sp>
        <p:nvSpPr>
          <p:cNvPr id="3" name="Symbol zastępczy zawartości 2"/>
          <p:cNvSpPr>
            <a:spLocks noGrp="1"/>
          </p:cNvSpPr>
          <p:nvPr>
            <p:ph idx="1"/>
          </p:nvPr>
        </p:nvSpPr>
        <p:spPr>
          <a:xfrm>
            <a:off x="-5737" y="1429363"/>
            <a:ext cx="4690864" cy="4625609"/>
          </a:xfrm>
        </p:spPr>
        <p:txBody>
          <a:bodyPr>
            <a:normAutofit/>
          </a:bodyPr>
          <a:lstStyle/>
          <a:p>
            <a:r>
              <a:rPr lang="pl-PL" sz="2400" dirty="0"/>
              <a:t>Czasy przed powstaniem </a:t>
            </a:r>
            <a:r>
              <a:rPr lang="pl-PL" sz="2400" i="1" dirty="0"/>
              <a:t>Google</a:t>
            </a:r>
            <a:r>
              <a:rPr lang="pl-PL" sz="2400" dirty="0"/>
              <a:t> określa się jako </a:t>
            </a:r>
            <a:r>
              <a:rPr lang="pl-PL" sz="2400" i="1" dirty="0" err="1"/>
              <a:t>pre</a:t>
            </a:r>
            <a:r>
              <a:rPr lang="pl-PL" sz="2400" i="1" dirty="0"/>
              <a:t>-Google</a:t>
            </a:r>
            <a:r>
              <a:rPr lang="pl-PL" sz="2400" dirty="0"/>
              <a:t> prehistorię rewolucji w przekazie informacji. </a:t>
            </a:r>
          </a:p>
          <a:p>
            <a:r>
              <a:rPr lang="pl-PL" sz="2400" dirty="0"/>
              <a:t>Pojawienie się Internetu i portali społecznościach zmieniło całkowicie dotychczasowy styl życia i relacje między ludźmi. </a:t>
            </a:r>
            <a:r>
              <a:rPr lang="en-US" sz="2400" i="1" dirty="0"/>
              <a:t>Pre-Google Earth Era</a:t>
            </a:r>
            <a:r>
              <a:rPr lang="en-US" sz="2400" dirty="0"/>
              <a:t>, </a:t>
            </a:r>
            <a:endParaRPr lang="pl-PL" sz="2400" dirty="0"/>
          </a:p>
          <a:p>
            <a:endParaRPr lang="pl-PL" sz="2400" dirty="0"/>
          </a:p>
        </p:txBody>
      </p:sp>
      <p:sp>
        <p:nvSpPr>
          <p:cNvPr id="4" name="AutoShape 2" descr="data:image/jpeg;base64,/9j/4AAQSkZJRgABAQAAAQABAAD/2wCEAAkGBxQSEhUUExQWFRUXGRwaGRcYGB0dGBwcGxscHB0cHh0cHCggHSAlHBwcIjEhJSkrLi4uHB8zODMsNygtLisBCgoKBQUFDgUFDisZExkrKysrKysrKysrKysrKysrKysrKysrKysrKysrKysrKysrKysrKysrKysrKysrKysrK//AABEIAMwA9gMBIgACEQEDEQH/xAAcAAACAgMBAQAAAAAAAAAAAAAEBQMGAQIHAAj/xABIEAACAQIEAwYCCAMFBQcFAAABAhEAAwQSITEFQVEGEyJhcYEykQcUQqGxwdHwI1LhFTNicvE1Q3SysyQlNnN1gsIWFzSEw//EABQBAQAAAAAAAAAAAAAAAAAAAAD/xAAUEQEAAAAAAAAAAAAAAAAAAAAA/9oADAMBAAIRAxEAPwBliONcOVfH3oQeQUD2mh7nang3+Ix1cD/5VUuK4BrtlnX4EUsT1iu2dp8emDwi3u5S4Q1lcpUa946ITtuM00FIwPG+FPNxbbnTcGduRhtKHP8A2sZz4LH2LQP3sasXbTsZZv4zDd3GHe6LwuOiL4wqqRmGkkRoTtS3jnZTE4PC3Xt4lWSxbDIpsgM7ZvhY5oC7ba6mg0XEKilnIS2ug8/JRVQ4/wATRmN05bQYZQJ1McyeZirhiewNy53T4ziHc3brZFtW7Sm2HILd2haSYCnU75TUfZ3s9dwfGbNq8UuobF423AgsPADnTUBh1GhnltQc2OJS5lyOrQdYI0BH60dd4wyItu5fAHhOQ5RsCqtoBuDuddj0rp/a3sTax2PkYoWHWwv8JLalioc+Js2kEkCPLzpf2D4BiLWM4hZN63Ns2PG1nPnVg7K0FxlMGDGk0FEwWS5ZdlZGIK6g5gPEBy56z5fgRjMjsxUgAg5RrmYAxOmk6EnpVrwnZC/i8XxEHELZti8qtct2hndu5tNAUsVRQMpO5JPlS/jfYZ7eDOJw3EDdtFYdmQKBbnK7qUInKCxIMyAaBfZwClCRdtgsupJYASRGsRDEET5VjBvmud4QsKZO+SBpodoGhjnpVw4x2C4avCywFm2wsoRjMp38MXB4vtHz+1SrgHZO++Ct4jE444RXUNlt21K5bsZcxafESw0G0gcqBHiSuW42VZG0spBC6zoQSYIgidjVa4umENuAGW+N2BJk+YOkR0q8douymKwuIwyHEd7Zv3lQXTbUXLbNvKfC0gQDp+FGcZ+h2cz/AFtiMrs/8JQdASAIManeg4y95ZgMDrAPWvXCPn+Vdy7XYC8OAs5u2iv1a2cow4DRCfbz7+cVXsB9Eiixbu43Gdw9wqAqoCqlyAqlm3Ykxpz086DlBXyj3ra0nzJ0A3PoKtP0g9ibnC7qAv3tm7Pd3IgysZlYbAwdOuvSuj/QDwOz9VuYooDea61vORJVFCwqztqZMb6dKDjuCxD2CwBZO8QpBUQwPIhxqPMag7b0IUZRtp13r6OTHYXimDu28YbCt3l62FLgFcjsiOMxzBoAMjz5aVzPsb9G5xeDOMxOJ7i1BKlUDEokhnYtoBoYA5a0HPbfiOvKj8Bh2QFog7weY/f5aVdO2f0dtw/DDEWLoxFk5Q0qFuDvCApBBhlJI031+Tex9E6Lbsti8cbV26wQIqKVzsCQgJ1JgH5GgqXBOI5TcE6Oh5/aAMfMT91Vt0n9+VXvH/RxibWOw+DF0GzfzEXwsFVQSwZZjMBERoZ6TT8/Q/aF8WRj2koXZDaXPEhQwgxlkwZ8qDj6XshOoHkdR8jT3s9xKyGYsyWzHXQ61176M+zaYLHcRw2bvgi4UhmUA+IXTtU3Z3AXH4jxXunt2wt61o1kP/uV28QigoQxCvbzW3DDaQZHpUOEEtH+KrPwDsU2MvcRZsTkKYx0OW0IJyoZALab7eVbYT6PGey92xxAOylwALSm0WQkZSd50gxz2oF10+Ee1QG+UV3/AJLbN8gYNMuC9lbuKwK42/jBhlZDcyrbVraoJILM3i2GsVH2z7KXMLwy7f8ArQuEooKi0ApzkA5TmkDXSgoFrt1jioU3hG85RP3RXqrqisUHTMdbf6rf7lSloISxbdttK6/2p4ocLgxdW0t1s1lVRjlBNy4iDWDEFgduVVDtRgzdsXLNoAM6FROiydpjlSntZ2txdy0MM9rDrD2mzW7ruQbVxH2NsAmVjegb8L49i8RxfDpiLdu0qWrxFtGLnMVGpYqOUAADrvyW/S3xW+uNw1hbrpZy2mZFMBi19UOeNxHI1W8Fx27hcUmJVFuuocEO5Wc4GsgHaOnOt+0mKvcSv99etrZ/gi2otsWIObOGkqIIMUHWO3PE/q4wpFlLzvikt2w7ZQlx1cB5CsRGo22JoLvcQ3FMIMRbtIO6xGXu7rPP93M5rax99Vfh3bbEsgXFYSxiWslWW5nKnOJytlNt4eDuD1NLLnajHfXVxzWrbd3be2lhS4VVciWz5CWJIHICI6UHRbX+3Ln/AAK/9Y17s9/tXif+XC/8lyqLw3tZjruMuYwYS0sWBZZXuXAAFctnnu9v6VHhO2eNs38RjPqdoriRbH968DugyzPdzrmnWKB/wbiOMtcT4iLeFbEYVr6lmR7aulwWbc6O4zArl08tJ1FCdtezNnE8Ou4rA371lRbuXDbFxxZcLmLobUwpkN8MCd5maQ8A7ZY23i8TfW3aa3fIuPZLtCZEVSyvl3IAEFdTl9zO0Pay/esfU7OHsYS3ety7C4HIS4CzAAKqgspMnXegsfaz/wAMn/hLH/8AOmHaEj+xU/8ALwv/AFLNUzhnanFnBrhrmFwuItKi2pd2XMo0TMhQjSPunStey/bPEW8IuHv4WzibdsIqtnK6KfCGBtsDlgQRyUc6C/8Abwj/ALD/AMZZ/Oqz9PHFr+Hw1kWbr2u8dwxQwSFRjlkawar/AGi7R4zE3cPfcWrKWLgu2rMuRdIO7XMsg5TpCxv1EK+3naK5xS3bS+MPhlt5nlbrO7ErlyhMgMyd9vOg6N2y/wDDzf8AC2fwt1J9Lpb+z07pgtz6xh8jcg3eDKdjsYNcw419JN6/w84JsNbQNaW3n7wlhlC65csctp50ZwT6WHXDrYxeETFC2FysWgt3ZlSylGGYQIOmooAfpP4bxOzasHiGLTEIbhCKoHhbKZJi2s6aV0L6BLn/AHaxPPE3NhpsnSuR9te1t7id1XvBbaWwRbtqSQJ3Yk7sdqL7BdvbvC86C331hzmNstlZWiCVaCNREg9KDrHZTs9w/GWWuPgrBcXbqMzKGZ2RyC8xzNbcGj/6b/8A03HyVqpf/wB6Lqu3d4K0tojwp3kEMSSzEqsGSdgOpkzoo7F/STcwWHOFvWExFnxQC2UgPqyGVYMup5Deg6p23j+x1/y4b/qW6J+kIjNw7/1Cz/07tcn7W9ur3ErX1ZUXDWRlbKpLO+TUANAC5SA0RrA10p3wv6UrptImJwlu/ctkFbneZdQID5SjQ0E6g8z1oOi8fcf2hw3Ua/WI8/4anTrtPtUwwzf2r3mU939Uy548ObvQcs9Y1iuM4/tTcxWPw+Jxua3YtEgJhmbPazf7zMBLnNAIA20jeeh2O2vDrd0XzxQ3EyZBZaWOYkHPlVA0wI1HyoGvZ3/a/FP/AC8H/wAl2o+xX+0eL/8An2v+itc8ufSa1jHYzE4fDd5bxAtKveMUaLKsM2UA/EWOh10ons32vxiXcTiUw1lvrbo5U3XGTKgWP7voJoL39Hf97xT/ANQuf8lusfR3/wDg3v8AicX/ANZ6pHB+1mMwb4pvq1h/rF9r5/jMMuYKMo/h6/DvpUfZvtjisNZayLGGOe5duS19ljvXLR8HKYoLZwiybnZoW0Us7YF1VQJJYowgdTOlS/Sdb/7ldSIIFkEc/jQRVV7F8fwdrBfVrmPvYPEBWDBmm2rEnx2yylY1mAwortr2vw2IwYweFdsS5a2GuAHIBbZSWZ2ADExsJmaDmo4YWMhG89vzNeq02sP5V6gc9pu0YnurEknSR8R9Og86XHs/fUB2QkHcjU+hjaqti81u+GDNmjRuen4U7tdssW6lCpKrAzrbLEk+mk+dAtxujkRGu1O7GLYosEAZQZ5Adf0pd/ZtxWDYhSjNrlbf3qa3b8AVRA1mTJOv4DkOVALext0XT3bEaARoSSfbWTFWXH4i/ZskrdJuW1BukqhUMfsDw6kbnXnSexg3W4lxCQ0SPIDQufyFWjiFq1bw8TnL6KDzO5YncwdT5mgq2N7QYm7aNo3PC+8KoJjWJAGnlQfCrbN4CbxSFYohGXUGTqNyYmOnKpOGWwWAYaBZPURVo4Lhlt28z+GAS3+FR5+QoBcPgRanOfBkzOFidNlkjm35Uk4dgwzw0gROkEjKAB8QIPyqyMlq5mL4lFDGdNtB4QZ5CdutCrw1beZlureJIBt2gTcCgEkke0epoMNxdLaGbTw4iO8EH7Mj+H4TlnXzNQi5cU5kVRauEFVKrcOhyhfhj+aIA/WXj9hgq/wGVARB2GdtAIHQZR5+dCOy4gd2LbIyZQWz5tBAIIyiOes0G1201pGVrTMTEFp32gDciT91JsZhsz5gIkDQaAeg5CmtskWiuZIWWXKVDgfETJbfXbnyqJ7Y8JWYyiCYn386BKeHA8vnQ13hK9CKsHd1C1o0CJuz7mArWrh6Letg7T9pht+IrW12cutmyqvh3m7aEfO4J9qd3sNmFAY2wLaywJ1AAAkyfw9aARez16JKLG397a/DvJrNnh6R4yfRBJ/ShXvySBE/cPTzqa0r7/fH9KA61w+00G3ddHXVSw5jYiPwOlGXcOC0gABoPh+HNzgToJ5E6VDh7kDUb+X4/s1vGhMwPv8APnr6UElvB61MMJQFjiBQ5X1XkfyqwWIZZBEUCxuGq2hmo34FP+8uDyDsPbQ07FnnUgSgrDdmbZPizn1Yn8a2XsxY/kH31Z1tVq2GoEmH4DaXZB99N8DhwOVSixU9pIoJrNsV6iLNua9QULjSHMrb+KP9KjwLXZZEd1VoMKdJHM+VOuKYLwnMQB1rfg+CzW5QjXn18vSgiZrh1u3C5GknWpcHet52tky24TWXnkPzpnY4EW+NgPT/AE3qbA9k7gxa3bbW8o2DE5o1kzl6UBdnCi3bZrhAJE3G5AbAL5DYRvSG9izecO3hEQinSF5fPcmo+2/Gi0W7ZGRSAxGzGdfUDatLfaDEYm0LK4ZCZCC4CoUEjaGPh086CPs89s3Wa46oo2zGAdZEem9WLi95Xtd3YIuZ9yhkdABGm/L0rm2MJUx0kH2q49icUptG2Ce9JIUAEmDuw5aCfegMGFBwsElSWAUDcsDLGeQgHXoBQnDMKzXHyO6BVMsCZiJ1IMxIGnPSm2MQkgBSbVvSQNM27a/JPY0q4aym3cL3Bb71+7BhiBADGY2GoE/rQZ4D9ZuP/EZmiXKMS4EHwjLrs0elSm3etXLuZbenJ7chgdiJiRLb86BxGGtshksFN0ZCo1KIBMTGhlR7/I3CXrb2sls/xFgnMCFOX+IVLZtJic0eXOg0v3MwbOcO2XcBMsgZiFBUDoNJ/A1FYWbaNA1B0HLX126T0NEYm6zB3Q251HhysGYwNAxJjfounU1HhmLIrNuRB0A2J5AQKCMrWFt61My1uiUEPd1R+IcUu96TLKQYABIgDT8t66KiVXeIcMR7rZuu4+dAjwuKt3NLiQ5/3qaN7r8DesA+dOzhUtwFuJdVtiJDacih1VvLUEagnWocP2Ukkrdjpp929A8YQ2yc1zMwgqQDv677UBTjLqNun75f6iobuMXbl94/f3+9D3OId4szrGo2k/hrv8+tLg5mR8qBo7SsGCp26e3Ss8Kx72XicyHlSwYgjbUbkfvnUYclpGnOg6dZcMsjnUgt9ao+H4tctbHw/dVv4TxVLwHI0BoWshKnyiKyq0EKJUyW/wB+lbqvpW6L99Bvat+R/fvWalQCvUFB4s5KNO/4UHwsXrjpbtM2vQ6AczRmJTMD0qXs/YuKxtqYZviP8qevU7UFiw2FzPCXbvdpozBzLtzA8h1pBxPiWJw925bF+5lIjWNQfb76uSG3Yt5iIRBEcz0A8zXPeN4prt0u8Zm5DkOQ9hQR4/DE2oE/CP1rfhXCZGZl1bVZ0OnOfOmyYxisaAAamPKI9T+vStuDY+8wK+DKqlmaCTvoPiGpaABQVvtBgGtXApH2Q0DXQzE9DRXY/HmxdLagqGAEakkQBrqNTOlWPiHHr+GZFKWzmWdiPUfF99JbvFGxOJu3rgAOVYVdgAIgfdQRYLjF/K1vvLpV5zKoVpObxRm2kTtpTlb2IwuVUvBFGUshCllZgCZ8J5kk+/SiOEYO3aDjRnle8AMlV+KI82hfMzQ16w3fWxdSHe4HaQdQNT6jfUUB97CFrZXNYcZdbnfTcmZYhBIMyNNI9KgVWW4FQW7hCEkG4AsMRrObXwjYGt4IuWiqW5fPcgroFylZManQn5VpcKd0yrbtW1TxN3Mg5vEoQ+ImSx2oNL9l0DH4zBghIUzLt3bLrOqwVPXWKXJi5KmMsqZALHXMZMsSdT50wuYprasN3AKiC3hVAgItgmAJBLRzQeVJ0vB2JWYmYMQJgkKBss7CgZh51qe1++lBqdKIsxQF2xS7jNsp/FHiGgI6cgfemNs6f1re4y6BiADprttQI+Gcetc5XyiTReO4TZxYlDr1il3EeBobghviEyjSCOmlWThr2rSZVH6mg5rxHhzYa6UY7bHkaz3IYSvxDdetWrtTh++8Wxql94UPmNunpQE27atvoefWfwNH8IVBmUxPWNvOOnL+tLb2IUiRof3yoXDZw8iZoHeL4U+bwHRp8PI/5Sd+ekSPuqTB2HtakFSKK4ZxAoNdjuCJWfNTt6/fToYq3dGsK24E6H0J5Hpy6UBfBOKC4IYiRrNODVE4d4HYrIg7cv6elW7hXEVuCNj0O/vQGc/ympBWCPSvK1ATaM16tLZ869QVlUAACrmZtEU9epptheHd0oUau2rsevMnyFGcJ4Yy/wARwM77D+ReQ9eZpR2qx+SLFth3lwwTtAPLyoB+J476w4RP7q3t/iPNqrPEGm6QOtXVuCLashs8aa6b9Y8qoOIOe48cyaCxPbgBBvu3r/Tb50X2dsNmKHRc2Y6AaxoD/lEtr5UPgmORXidAfUnQD3NNb2GdUW2v95cnMfI6u3lOij+lBXu0Vw3bne65dk/ygaaeep9zQ/AOHXO/zsn8NgIMjUgiOc71P2jsPbyq4gzt/pRGKsEWVVRJkE+gEfqfYUDfiPC2KOtkDPdCh2Z4nK8xHpz8zSzEK2E1vlbl0W1Kg3GYgMwWDOwIB26mpsaoW0tsKvhtszEqJJfYTv5/Ko8PxJ8PhreRpLZm8QUgAvlWJE6wedBPw/F22e5cY5BAUKC7hQxOgZhmMxsBAB+Q9+5hrl4s6ujMcqtbJGQNpmyhJLE+LcEz7je1xG1ccm7YW5cJTOwuMoJKgL4BpopGn6moLnELCt4DoouNquWbgBVVUCREktOgoD7+J7i2GV0ugwsZWUZTLeIED4vEG6+WlV5FAJygqpMhZmAdhMDSml2+iKHuWZDBUVgxByBYkrOUmQTrM+USFlsifDMcpiY311Inb50BttvaibTUFbblNEWjQHpcPWpg/I6+USKCU1KHPlQA8QtGzLIgKMZJEDKZ5+XStLGNUnXfpTO5qpB2I1mqNxLiRBYWyQJ0neOvrQWLivFVCwYk7DmaqF/xEn7qH785g/xHnPPqKaXsCLoBRlUMJDMYA6yfLagXWMMSdOXyppYtjKQRDLr5+tXzsbwLD3cN/BYXGB/iyIcN5jcDp5Us7S8F+robgEZSAo3BJ0iPn7UFbBC2w0zckiOo6jp6UPZsXW13XoaKw/Cm7wxGkE2yTInrodPWrvwrsjib2Ri1q2DsWkL5Rm8R25AetAm4VeZE8SCB/MJ09dxTTB3rN/8Auz3dwfZBkH0E6j0qynsdfFsMj23bUEPKDTmNSY9Yrm/HHKXSly2bNwHR1+EnkdN/Wgu1jEySpjMPvogqd6oWH446kC9uIi4Onn1HQ1duH4wXFBka9NvxigNtj0r1et66CvUGvFeMZLHffzDwDmSR+ArlvGVYsHbUsTJq14tjeK6k20GVPQc6Scew0rMbEERQLbWOuMuVsU6qCALeUsMp3MzpRuHRFZ+7JdQQAxGp9vOouF4YiSVMkbdRVo4XZ7q0XVQXnLbHVyN/RRr7GgV9kMWzXTacyqElRAkMBAJPMATodqG4zxq6cSbi3CuX4SOgO5Gxk6xQ/C1urduFVbxKVLwdM2523ipsRgM7iNBtty6UGXxJvMHuXHuvM62wgyxIIgnc71YOEubtsE/aXxnSABBb8APek/EUhB0DAAeQobheKK2sSoLSVygaxqTJ6Dwj8KB5xq0623uuIFweE+3hX2ED2oPiGCdcPbdgAmQAGRqw2BHqSfahcBYc27bNL2+8KqhZzyzE5R4QJGX1b3qXD8LuixnFtmZmZQoQtEqZc9Iby8qAj6m1q4Ayoc4NxvFmUqiGIgggfLWK2sY9Gyh8Lh1RVRSSXhVuONN+UZvaosLhVsKy3kvJOUEraOqk7jTxaiD5A7UZwe6ssYg3b5JBBBCKOhEgQBy196DOM4ddxIVlNoIJS2ucloC5ZnLJJiQDt16pLlhrblHUqwO1ObfH7ht46+0yhYIDsoEKo9zJ86GwnHbV+yVaMwEieR8pmPwoBLLTRKGtV4naVispcAjxQubXkYgaRyjlTbgfdYl+7UIDlLTE7RI386AFWoizbLaAfl+NE4rGpadkyJKc4g9dqQcWxhYEK/PMuuxnWOg2IHWg9x/iirbZFDZ5Kt0H6zVHusSZprxLFZ/Efi59fQ0pagxaePTn+/KjVxDIuSdJzes0PgsC9wtkUkKCWPIADr18q2Y6DTbQ+h/Q0D7gFx7GXE2bgW4phpcAFejJ9pTrofaN6uHGuP2+InDoFfwEvcCSQW+EQSdoJOu01WOAYOFz57YkRlZJ30Gp5b+lF8T4g1hcttpZwJaI8MxlA5KTr56UFw4LgbVqWcHUkhFM+7Od25z5U5xXbG2reHLm0BgFjsefUA7iub4N7uJOVWi2Of8AXkKtOFwdm2F+EmN99dvfagfLxe5ekw0N1O/kNIqPi3C0v2WRwNZg9Dy95oWziJaQIHUDlr7e9F32ifn+X7ig5xhMLKm22jLIViNt/mDW/BMy3mQ+EgAiD4TGxHqKn4uYuOZ2O/rqfvoPs9iv46sTOuvuKDoBDV6s5510rFAkzAaRS7HY4ZWMbDTyH6mp8T+P4Uj4jd0I+f5Cgl4ZxsSFyMzsQNI1J0AE1YcJduMJFhjEicyfZ3jXX1qndnFZboYQG1VWPIkQWHos+9XfjN8WMOttNGfwjqEHxH3/ADoA7XbK3kuKqOLrAqhIEeLQmZ5Ch7KQfQQPWqvcaMQJ6j8qtt7idpFLFTAjYCdSBp99BucIGViwlUUn1IEDXzYk+xpNwrEC3busEUtJ1I1gqCB6TT/C8ZS6jsmHfIokzlA0B89TE/Ol44vhWV7a2CruIXwrEnTMYJ2UGPSgL4JxJxYUsqZZKrImYElvbaiOHcTbEqMqdzkfL/DYiZE8o/w0FirLRbtgQiqJPKXM7/IfKoOAcTt27dwglrgYsqZT4pOmo+80F87J5msOxdmzXnC5iScqMVAn2Jozi/DUuJLAyAxBBIMwRuNY3qHs4RZwdlHZcwXxAsJzHUzr1NSXuJLF0FhscuogiOXXXlvQLO2vBLd3DXiYDFAA05RoZXNyiREkaA1zns/2PujEK1xCLSDNoyuHadBI2HMyOVX7inH3a4baG06ZRKaSQw11Oh9jS/h+FWzbCI122wA1uSQfWfloaDpjYVCT4VjQ7Dp6Uh7TN3eTKACTl2HP+lBcN41ftGGXOsfEuq/hPtRfFx9aQAEKdwYJiJjSZEGg592psWO+zYjEGy8BSotswMSQQR5H7qqPG7ttWi1cNxSoIbKVMnyP72rovbrs0Lllbx8dyyhBCyMy6GYHNT91Um1wq0QrMsmB9oxt0BigrBulj1LH3Jp7wrs0NGvHT+QH8T+Q+dNrGGRPgRV9Br896IQUE1u0oXKAAo0gCB029KoN+wbblDoVP3fpEVfKXcb4X3y5l/vF28/I0CfBcRuKAAdBsDBFTJbfE3MoBLDWBpoNonbelFt953phwm4wfvFXMUIjxEba7j1+VA9wmHufC38JBMqDB9T1/OneDW2sRr5z105/1qXh/EMNizDzavRqDpB6z0or+ylVhN0R+WvSgLwrsdV1HL3it8VfCKSYgD1/KhhdVBCS0TrGg+6lPaHEkKtsbn4vTkPc0CjEqbm/Mnfz16adKO4DgDbfxKCvXnMTP7M1rhLR05gbfKd/WrbwnCh1IYATGv8AL++fWg1N2RC6AVmor1ooxVtx02PQivUFVXEAoGOsL8zyH50tw2EN05ebH+pNbLeLLlgAAnQfiaL4faJAA0Nzwg9F+03y/GgJwHDpBdfhByp/lB8Te5HyFC8Uxvf3SwPhHgT/ACruffenPafFJh8OqAhWfwDXYczUF3CYZcKH0MCFZWiQNyesmgpJfNiR0zfhVgxWGa4mRd2P39fYa1XuFrnvFuQOYxV/4dhzkJ+0/gE/4tWPsgj3oFyOLWFCDe42vXKNfv8AD99IuFnPirKyN4M+Uz+/OrYeHJiDcIuAd1pyOg1MiZWWJ9gN6p2Bu5cQxEZQSD6ajTpvQNLfHL15b6E/wSSzMEkqmYjfMNNtwah4Pw0MGbQ6SM0eEDxEz6Df1plwzGWrZu2+5kEZngiMoVWy6nXUxHX1oleK4MBrfcXEDowLKV+DKc+ubTwhhMc6BcO0uF0Iugcx4W02kbfuKxf7S4b7N0HXodiII26D7qr3G04acOzYRcQLmZQO8PhiZPPpVb7lv5W+R5+1BdsLxLCvcUNcyxsQImDIUmRAMVd7bOq58Pc74T/dllmJ2BJA0Gmu/WuI5D0PyonBYu9aINtnWOkx8tqDuWDvMTKoyNEm22h9V/ppTSxiwSJBB6xXLuC9u3UBMRbdo+0qk/dv8pqy2O11l4jT1BB++gvqwRBg8vn61T+NdmFtNnRjkZgCnNQ3Q9BO3TnUmF7XWJhmA9a14n2hVxlQz4wY2BAGkEHXxT5aCgTYrg1xNU8a8o+L5c9uVBZI0IgjTX8KsOFxukSSf5dm5cohh7VNfsWbvxgBpPiGje/9ZoK4p2ispcEbiJrbivZC4T/DxNwGCQr7Hp8Ea+xqoXeyuLBgWs0nXKymDvqDBoJ+0Vi2T3iOuf7SgzPnA56/hTfg2Ci0o2bc8tTVawfB3F3JfW5agSDl0mRGuxB8jV3wVst4TCX11kfDcUc5HyoI8VwlXUEGH6jeRr+x5UVwXGrItYgQ67N15fOpEu5hmjxTqD15xOpkGoMekww+UQ2lA3xYWysnYAljsY6cqrFpe9dmY6sZH5D5AH517tPxIsi2lOpAZz+A/E/60kwlq4NRM9fTyoLfh8Nr5bATr/SrNwvEpb3PtyiqThbV0gMVJ111gRT7BBU1fSORP5z50DrjLhsrAwdRA8qzQb3AyhuRmN/3tWKDnbYxLbkMSA0AkCY61beDKjg3V2JyIvRF5n1OvyqicZtsvxKVO+oj0pxwrHm3grhk5rjZU6AR4jQKu1+NN67mHwKYX0Gk/OgOH2yxgKGghjMxA5b86JxFiVyjoAPWnHCcF3a76tufKgI4ZgQLb3XGUSSFWPQD0pjw3jIuo7Zcv1dDpMhmcwDt1UCPI168shLY6Zj/APEe5oK864Z7llAxUMpYk+HOF1A02BP3UCDhWGe7eKKfE2YFjPM7wD1NORw0pdytkAdiPAIWF0aBvEDnUeA4ybV9wloEvlA1jX5HrTrG9pzZd0NpWKbkP6SBKcj+FAMlg5brKpYvA0E6ZpOnkFA96V28G903hbEsLRULMSzmI120kR500x3ai731h7Qy94pbIQG0+FRy5JMyKVWboceFmVnxADNPiGVJJGX4Rmfr9negVY3hCWpQtIS4Faf5isnadgKtWBbMz3rToLKp4gAoJdVZjIcSdSNtNqkfs+9y2VteMkTmJAksw3/9o386T8W4BesWrdu73dm091hnZpB0DKWgSsZd+poEt/Fm67XWgFyDoAogCBoAANACY5ya2ttWMbYFtsouJcEA5rZlNeUxuOdRqaA1H86Jt3Pel6VOjUAeO43IKKkg6HN+lb4LjRJAb5Hb2/l9vlQfGcLr3g5nxDz6j1pVQdAscUkACCBMTrlHkekbU7wnFQd1jSMy7Hntv+965hh7pXUGm9rjrbGelB0bD4vMxhgfQn8CP6UVaxakq0CV0P7/AHvVA4bxQC4rA+W+lOV4nqwmfUevv6igccQugh1cZhAaDrmT7XuBqD5UFchQTbaSkNEQWQ/aHU+fkZ2FDJjc1wMRpGUxsR5fOl68Qa2Ldxd7TFIP8jToeo/WgseMVXy3UGo0IHXkfkf0pdxfHraTM+/IdTvp+p861u31sux0FpkFzeY+XnpVI4hxQ37hZvDyVeg6evM/pFBj6yzsXZ/ETrp91H4bFsDo4Pt/WhLWHJ1EHUUfh7bAjw8zrQNsBxa5BBAnqRvEdN6sXDpYhvinqdB6D101qu4S8Sg6wdx+NWDCudI0g8ucgH8aCzYTDI65WBAmdBz/ANK9UHD9QZBg67x+9ZrFBzPtri3vX2ZgQIGRTyUbVDhLb92qsZA0UcgNzVu7d4C2Ct1tGbwqPIT+HWq/gMSuRR00PXf9KDFvDagx+zTrBWJYabb+37+6o7GJWfSirmOSwneXJClgugk9Tp+96D3CzLveaSFlteYWco9zFLOJ4Iq6k6s653gfP3MGnWD7RWbxi0LjHoE/XSvW+1WGQ+LOP/YTQV/g+CyXRdcHwy59EE/e2ntS7HhipuE+Jy0jlrBnqZJqz8T7R2oN8Asr3AiaQSlsA8+RYEn1pR2sxaXzbGHtkKIk5IJaM0keknagk4dZzskjUKiCRqIAX9dq2xNvNjbihYks+mwEKqiOsEfKjB2odXt5baMzHKJJA1A10HnUd36RLi3WUWLbZSdczCcpgHb3oBO0Nq6rEoSEyhFhiNVhmOhGyml2Fe01l2v3b2RmCoYLktBaIYkjQLr500xnFyLWEuKodnzMy7wfmNoXeqxjsqjJqHz+IGBETpA0nXqaAa2DAnc/n+96lU6dKiZq2BoCUapFahFbb3rdXoCMQmZSu0jT9+tVxqsC/rSXHJDt6z89aD1s1saiRqlmg2VyNjFG2+IsNTv1oGa8RQOcPxXXUxO9EWeIAZpaQ3uTz0pCgqZRQF8S4m10ZdlGwH59aV93+lFAeVZy8qAdM6/CxH50fh+OXE0YA6z0NRqPn++VaXEGx9jQOcP2ojZF+/n6D9aM/wDq8gZQgAgATMaHTSP0qqPYI/p+Nb22/wARI8jr+n4UFgvcfu3N7zKNYW2GUfiPxr1LMHhGukgGYEy0/lXqDrvansn9Yz33vFEtpoI0EfrXMOHHVvWR71du3fbaxewi2MMxJc/xNIgdDVUw1mFHnrQFYNZP73P9Ki7YOWy2l1CRp/iP7FH8LAzSdlH361rh8Abpe4dYEjzZzCj7xQQcAXubF25zAyD/ADMY/Wk3ExltQPL7vKrY/BWITDqwGWGbmCx8Kj/mNVntRgTZPds0vOw2j19aCXjGCnD4YW4hEBImPFc1J/CrXw3s9ZRRlIV8hUuI+0oWYmJG877VTmUsrsekfMQPkoovC4ALhQCFz3buunJFAiYmM7fdQWm7wCzZQ3TckrlyzEAkg8vJaofafhAw1xR3mcvbUnSIn3/etbXLAJvlQAVULG0lnE/cKsF/sL3q2+7xCIFUBwwmXygGIIgabUFW4fiGUWwGywT4umeAY6aLU+F4pdwwLWwvjY/GmYQpyg68/wAaxjuGNh75slhc7toJAygmAZ1kcyOe1Z4nxQNaFkLCSrjpt0j29qBTdeSSd5n5mvBqjYVmaCUPWwahy9bB6AhLnU0JxDVp8qyr1re5UEKrUiitZr00G7V4Visg0EyVvNQZq2L0Ek1nN0qHP5Voz0BIb5V67ckfvlQ6tWJoCcwI/KsWbTXGyASx2jnRvD+Dtchicqn3J+W3vVjwOCS0IQQY1Y/Eff8AIUEnBeHLaTUy53J1jyHkOteolG671igpCfFVmB0H75VXMMPH7084iNx5RQNbZHdqAR4jJ15fuKb4Zu7FpYEsTdPoPCk/j7VS+xYnvBykfeYq78StDJibuuZIRegUKP1oKk/bC5bxVx0CsmfRT5DKDI18/egMfefEXTcueFgdUynTpM7TQ3DbCnFW1IkF1kfv0q+Y/DC6CGnxXGdiIknYCY2AOlAiwSiLYImTmI8v9BT65gsM+ZXuQ1pC0BwDJ8UQd5LdPsioRw1Vt55afg5RGg5DeDVXw2GF/HujkwzXJjQwo0H3CgCwlou7hdRynnrAoji+HNth4dFQITA+LLqfnNWkYdUsWIGpa6zNpmYgJEn/ANxpTxriDXcOqsAALjbTrBjXXoOUUA31JlykKTAUxIEnmJPrSnjGHfvHY22VT4hAlVBMASNBRWPxLi4wDMADsCY+EctqBvcTulWtm4SjRIMa6g778hQAMa1mvH9/KsGg2Br1YivUHprxNeisCgjJivBq2uioRQTZqylwag1FFa0BDA8iK1KnrWtsVvQYA86zHWsisO0bdaBjgrCfaWT++VQ8RYZyFAAAA0/H761s3CRqeX6URgrIF1vIae/+tA64Pc/grptI+R/WmaMIpXbERGkUXZc9dqA5BXq0Q6CsUH//2Q=="/>
          <p:cNvSpPr>
            <a:spLocks noChangeAspect="1" noChangeArrowheads="1"/>
          </p:cNvSpPr>
          <p:nvPr/>
        </p:nvSpPr>
        <p:spPr bwMode="auto">
          <a:xfrm>
            <a:off x="155575" y="-928688"/>
            <a:ext cx="2343150" cy="19431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data:image/jpeg;base64,/9j/4AAQSkZJRgABAQAAAQABAAD/2wCEAAkGBxQSEhUUExQWFRUXGRwaGRcYGB0dGBwcGxscHB0cHh0cHCggHSAlHBwcIjEhJSkrLi4uHB8zODMsNygtLisBCgoKBQUFDgUFDisZExkrKysrKysrKysrKysrKysrKysrKysrKysrKysrKysrKysrKysrKysrKysrKysrKysrK//AABEIAMwA9gMBIgACEQEDEQH/xAAcAAACAgMBAQAAAAAAAAAAAAAEBQMGAQIHAAj/xABIEAACAQIEAwYCCAMFBQcFAAABAhEAAwQSITEFQVEGEyJhcYEykQcUQqGxwdHwI1LhFTNicvE1Q3SysyQlNnN1gsIWFzSEw//EABQBAQAAAAAAAAAAAAAAAAAAAAD/xAAUEQEAAAAAAAAAAAAAAAAAAAAA/9oADAMBAAIRAxEAPwBliONcOVfH3oQeQUD2mh7nang3+Ix1cD/5VUuK4BrtlnX4EUsT1iu2dp8emDwi3u5S4Q1lcpUa946ITtuM00FIwPG+FPNxbbnTcGduRhtKHP8A2sZz4LH2LQP3sasXbTsZZv4zDd3GHe6LwuOiL4wqqRmGkkRoTtS3jnZTE4PC3Xt4lWSxbDIpsgM7ZvhY5oC7ba6mg0XEKilnIS2ug8/JRVQ4/wATRmN05bQYZQJ1McyeZirhiewNy53T4ziHc3brZFtW7Sm2HILd2haSYCnU75TUfZ3s9dwfGbNq8UuobF423AgsPADnTUBh1GhnltQc2OJS5lyOrQdYI0BH60dd4wyItu5fAHhOQ5RsCqtoBuDuddj0rp/a3sTax2PkYoWHWwv8JLalioc+Js2kEkCPLzpf2D4BiLWM4hZN63Ns2PG1nPnVg7K0FxlMGDGk0FEwWS5ZdlZGIK6g5gPEBy56z5fgRjMjsxUgAg5RrmYAxOmk6EnpVrwnZC/i8XxEHELZti8qtct2hndu5tNAUsVRQMpO5JPlS/jfYZ7eDOJw3EDdtFYdmQKBbnK7qUInKCxIMyAaBfZwClCRdtgsupJYASRGsRDEET5VjBvmud4QsKZO+SBpodoGhjnpVw4x2C4avCywFm2wsoRjMp38MXB4vtHz+1SrgHZO++Ct4jE444RXUNlt21K5bsZcxafESw0G0gcqBHiSuW42VZG0spBC6zoQSYIgidjVa4umENuAGW+N2BJk+YOkR0q8douymKwuIwyHEd7Zv3lQXTbUXLbNvKfC0gQDp+FGcZ+h2cz/AFtiMrs/8JQdASAIManeg4y95ZgMDrAPWvXCPn+Vdy7XYC8OAs5u2iv1a2cow4DRCfbz7+cVXsB9Eiixbu43Gdw9wqAqoCqlyAqlm3Ykxpz086DlBXyj3ra0nzJ0A3PoKtP0g9ibnC7qAv3tm7Pd3IgysZlYbAwdOuvSuj/QDwOz9VuYooDea61vORJVFCwqztqZMb6dKDjuCxD2CwBZO8QpBUQwPIhxqPMag7b0IUZRtp13r6OTHYXimDu28YbCt3l62FLgFcjsiOMxzBoAMjz5aVzPsb9G5xeDOMxOJ7i1BKlUDEokhnYtoBoYA5a0HPbfiOvKj8Bh2QFog7weY/f5aVdO2f0dtw/DDEWLoxFk5Q0qFuDvCApBBhlJI031+Tex9E6Lbsti8cbV26wQIqKVzsCQgJ1JgH5GgqXBOI5TcE6Oh5/aAMfMT91Vt0n9+VXvH/RxibWOw+DF0GzfzEXwsFVQSwZZjMBERoZ6TT8/Q/aF8WRj2koXZDaXPEhQwgxlkwZ8qDj6XshOoHkdR8jT3s9xKyGYsyWzHXQ61176M+zaYLHcRw2bvgi4UhmUA+IXTtU3Z3AXH4jxXunt2wt61o1kP/uV28QigoQxCvbzW3DDaQZHpUOEEtH+KrPwDsU2MvcRZsTkKYx0OW0IJyoZALab7eVbYT6PGey92xxAOylwALSm0WQkZSd50gxz2oF10+Ee1QG+UV3/AJLbN8gYNMuC9lbuKwK42/jBhlZDcyrbVraoJILM3i2GsVH2z7KXMLwy7f8ArQuEooKi0ApzkA5TmkDXSgoFrt1jioU3hG85RP3RXqrqisUHTMdbf6rf7lSloISxbdttK6/2p4ocLgxdW0t1s1lVRjlBNy4iDWDEFgduVVDtRgzdsXLNoAM6FROiydpjlSntZ2txdy0MM9rDrD2mzW7ruQbVxH2NsAmVjegb8L49i8RxfDpiLdu0qWrxFtGLnMVGpYqOUAADrvyW/S3xW+uNw1hbrpZy2mZFMBi19UOeNxHI1W8Fx27hcUmJVFuuocEO5Wc4GsgHaOnOt+0mKvcSv99etrZ/gi2otsWIObOGkqIIMUHWO3PE/q4wpFlLzvikt2w7ZQlx1cB5CsRGo22JoLvcQ3FMIMRbtIO6xGXu7rPP93M5rax99Vfh3bbEsgXFYSxiWslWW5nKnOJytlNt4eDuD1NLLnajHfXVxzWrbd3be2lhS4VVciWz5CWJIHICI6UHRbX+3Ln/AAK/9Y17s9/tXif+XC/8lyqLw3tZjruMuYwYS0sWBZZXuXAAFctnnu9v6VHhO2eNs38RjPqdoriRbH968DugyzPdzrmnWKB/wbiOMtcT4iLeFbEYVr6lmR7aulwWbc6O4zArl08tJ1FCdtezNnE8Ou4rA371lRbuXDbFxxZcLmLobUwpkN8MCd5maQ8A7ZY23i8TfW3aa3fIuPZLtCZEVSyvl3IAEFdTl9zO0Pay/esfU7OHsYS3ety7C4HIS4CzAAKqgspMnXegsfaz/wAMn/hLH/8AOmHaEj+xU/8ALwv/AFLNUzhnanFnBrhrmFwuItKi2pd2XMo0TMhQjSPunStey/bPEW8IuHv4WzibdsIqtnK6KfCGBtsDlgQRyUc6C/8Abwj/ALD/AMZZ/Oqz9PHFr+Hw1kWbr2u8dwxQwSFRjlkawar/AGi7R4zE3cPfcWrKWLgu2rMuRdIO7XMsg5TpCxv1EK+3naK5xS3bS+MPhlt5nlbrO7ErlyhMgMyd9vOg6N2y/wDDzf8AC2fwt1J9Lpb+z07pgtz6xh8jcg3eDKdjsYNcw419JN6/w84JsNbQNaW3n7wlhlC65csctp50ZwT6WHXDrYxeETFC2FysWgt3ZlSylGGYQIOmooAfpP4bxOzasHiGLTEIbhCKoHhbKZJi2s6aV0L6BLn/AHaxPPE3NhpsnSuR9te1t7id1XvBbaWwRbtqSQJ3Yk7sdqL7BdvbvC86C331hzmNstlZWiCVaCNREg9KDrHZTs9w/GWWuPgrBcXbqMzKGZ2RyC8xzNbcGj/6b/8A03HyVqpf/wB6Lqu3d4K0tojwp3kEMSSzEqsGSdgOpkzoo7F/STcwWHOFvWExFnxQC2UgPqyGVYMup5Deg6p23j+x1/y4b/qW6J+kIjNw7/1Cz/07tcn7W9ur3ErX1ZUXDWRlbKpLO+TUANAC5SA0RrA10p3wv6UrptImJwlu/ctkFbneZdQID5SjQ0E6g8z1oOi8fcf2hw3Ua/WI8/4anTrtPtUwwzf2r3mU939Uy548ObvQcs9Y1iuM4/tTcxWPw+Jxua3YtEgJhmbPazf7zMBLnNAIA20jeeh2O2vDrd0XzxQ3EyZBZaWOYkHPlVA0wI1HyoGvZ3/a/FP/AC8H/wAl2o+xX+0eL/8An2v+itc8ufSa1jHYzE4fDd5bxAtKveMUaLKsM2UA/EWOh10ons32vxiXcTiUw1lvrbo5U3XGTKgWP7voJoL39Hf97xT/ANQuf8lusfR3/wDg3v8AicX/ANZ6pHB+1mMwb4pvq1h/rF9r5/jMMuYKMo/h6/DvpUfZvtjisNZayLGGOe5duS19ljvXLR8HKYoLZwiybnZoW0Us7YF1VQJJYowgdTOlS/Sdb/7ldSIIFkEc/jQRVV7F8fwdrBfVrmPvYPEBWDBmm2rEnx2yylY1mAwortr2vw2IwYweFdsS5a2GuAHIBbZSWZ2ADExsJmaDmo4YWMhG89vzNeq02sP5V6gc9pu0YnurEknSR8R9Og86XHs/fUB2QkHcjU+hjaqti81u+GDNmjRuen4U7tdssW6lCpKrAzrbLEk+mk+dAtxujkRGu1O7GLYosEAZQZ5Adf0pd/ZtxWDYhSjNrlbf3qa3b8AVRA1mTJOv4DkOVALext0XT3bEaARoSSfbWTFWXH4i/ZskrdJuW1BukqhUMfsDw6kbnXnSexg3W4lxCQ0SPIDQufyFWjiFq1bw8TnL6KDzO5YncwdT5mgq2N7QYm7aNo3PC+8KoJjWJAGnlQfCrbN4CbxSFYohGXUGTqNyYmOnKpOGWwWAYaBZPURVo4Lhlt28z+GAS3+FR5+QoBcPgRanOfBkzOFidNlkjm35Uk4dgwzw0gROkEjKAB8QIPyqyMlq5mL4lFDGdNtB4QZ5CdutCrw1beZlureJIBt2gTcCgEkke0epoMNxdLaGbTw4iO8EH7Mj+H4TlnXzNQi5cU5kVRauEFVKrcOhyhfhj+aIA/WXj9hgq/wGVARB2GdtAIHQZR5+dCOy4gd2LbIyZQWz5tBAIIyiOes0G1201pGVrTMTEFp32gDciT91JsZhsz5gIkDQaAeg5CmtskWiuZIWWXKVDgfETJbfXbnyqJ7Y8JWYyiCYn386BKeHA8vnQ13hK9CKsHd1C1o0CJuz7mArWrh6Letg7T9pht+IrW12cutmyqvh3m7aEfO4J9qd3sNmFAY2wLaywJ1AAAkyfw9aARez16JKLG397a/DvJrNnh6R4yfRBJ/ShXvySBE/cPTzqa0r7/fH9KA61w+00G3ddHXVSw5jYiPwOlGXcOC0gABoPh+HNzgToJ5E6VDh7kDUb+X4/s1vGhMwPv8APnr6UElvB61MMJQFjiBQ5X1XkfyqwWIZZBEUCxuGq2hmo34FP+8uDyDsPbQ07FnnUgSgrDdmbZPizn1Yn8a2XsxY/kH31Z1tVq2GoEmH4DaXZB99N8DhwOVSixU9pIoJrNsV6iLNua9QULjSHMrb+KP9KjwLXZZEd1VoMKdJHM+VOuKYLwnMQB1rfg+CzW5QjXn18vSgiZrh1u3C5GknWpcHet52tky24TWXnkPzpnY4EW+NgPT/AE3qbA9k7gxa3bbW8o2DE5o1kzl6UBdnCi3bZrhAJE3G5AbAL5DYRvSG9izecO3hEQinSF5fPcmo+2/Gi0W7ZGRSAxGzGdfUDatLfaDEYm0LK4ZCZCC4CoUEjaGPh086CPs89s3Wa46oo2zGAdZEem9WLi95Xtd3YIuZ9yhkdABGm/L0rm2MJUx0kH2q49icUptG2Ce9JIUAEmDuw5aCfegMGFBwsElSWAUDcsDLGeQgHXoBQnDMKzXHyO6BVMsCZiJ1IMxIGnPSm2MQkgBSbVvSQNM27a/JPY0q4aym3cL3Bb71+7BhiBADGY2GoE/rQZ4D9ZuP/EZmiXKMS4EHwjLrs0elSm3etXLuZbenJ7chgdiJiRLb86BxGGtshksFN0ZCo1KIBMTGhlR7/I3CXrb2sls/xFgnMCFOX+IVLZtJic0eXOg0v3MwbOcO2XcBMsgZiFBUDoNJ/A1FYWbaNA1B0HLX126T0NEYm6zB3Q251HhysGYwNAxJjfounU1HhmLIrNuRB0A2J5AQKCMrWFt61My1uiUEPd1R+IcUu96TLKQYABIgDT8t66KiVXeIcMR7rZuu4+dAjwuKt3NLiQ5/3qaN7r8DesA+dOzhUtwFuJdVtiJDacih1VvLUEagnWocP2Ukkrdjpp929A8YQ2yc1zMwgqQDv677UBTjLqNun75f6iobuMXbl94/f3+9D3OId4szrGo2k/hrv8+tLg5mR8qBo7SsGCp26e3Ss8Kx72XicyHlSwYgjbUbkfvnUYclpGnOg6dZcMsjnUgt9ao+H4tctbHw/dVv4TxVLwHI0BoWshKnyiKyq0EKJUyW/wB+lbqvpW6L99Bvat+R/fvWalQCvUFB4s5KNO/4UHwsXrjpbtM2vQ6AczRmJTMD0qXs/YuKxtqYZviP8qevU7UFiw2FzPCXbvdpozBzLtzA8h1pBxPiWJw925bF+5lIjWNQfb76uSG3Yt5iIRBEcz0A8zXPeN4prt0u8Zm5DkOQ9hQR4/DE2oE/CP1rfhXCZGZl1bVZ0OnOfOmyYxisaAAamPKI9T+vStuDY+8wK+DKqlmaCTvoPiGpaABQVvtBgGtXApH2Q0DXQzE9DRXY/HmxdLagqGAEakkQBrqNTOlWPiHHr+GZFKWzmWdiPUfF99JbvFGxOJu3rgAOVYVdgAIgfdQRYLjF/K1vvLpV5zKoVpObxRm2kTtpTlb2IwuVUvBFGUshCllZgCZ8J5kk+/SiOEYO3aDjRnle8AMlV+KI82hfMzQ16w3fWxdSHe4HaQdQNT6jfUUB97CFrZXNYcZdbnfTcmZYhBIMyNNI9KgVWW4FQW7hCEkG4AsMRrObXwjYGt4IuWiqW5fPcgroFylZManQn5VpcKd0yrbtW1TxN3Mg5vEoQ+ImSx2oNL9l0DH4zBghIUzLt3bLrOqwVPXWKXJi5KmMsqZALHXMZMsSdT50wuYprasN3AKiC3hVAgItgmAJBLRzQeVJ0vB2JWYmYMQJgkKBss7CgZh51qe1++lBqdKIsxQF2xS7jNsp/FHiGgI6cgfemNs6f1re4y6BiADprttQI+Gcetc5XyiTReO4TZxYlDr1il3EeBobghviEyjSCOmlWThr2rSZVH6mg5rxHhzYa6UY7bHkaz3IYSvxDdetWrtTh++8Wxql94UPmNunpQE27atvoefWfwNH8IVBmUxPWNvOOnL+tLb2IUiRof3yoXDZw8iZoHeL4U+bwHRp8PI/5Sd+ekSPuqTB2HtakFSKK4ZxAoNdjuCJWfNTt6/fToYq3dGsK24E6H0J5Hpy6UBfBOKC4IYiRrNODVE4d4HYrIg7cv6elW7hXEVuCNj0O/vQGc/ympBWCPSvK1ATaM16tLZ869QVlUAACrmZtEU9epptheHd0oUau2rsevMnyFGcJ4Yy/wARwM77D+ReQ9eZpR2qx+SLFth3lwwTtAPLyoB+J476w4RP7q3t/iPNqrPEGm6QOtXVuCLashs8aa6b9Y8qoOIOe48cyaCxPbgBBvu3r/Tb50X2dsNmKHRc2Y6AaxoD/lEtr5UPgmORXidAfUnQD3NNb2GdUW2v95cnMfI6u3lOij+lBXu0Vw3bne65dk/ygaaeep9zQ/AOHXO/zsn8NgIMjUgiOc71P2jsPbyq4gzt/pRGKsEWVVRJkE+gEfqfYUDfiPC2KOtkDPdCh2Z4nK8xHpz8zSzEK2E1vlbl0W1Kg3GYgMwWDOwIB26mpsaoW0tsKvhtszEqJJfYTv5/Ko8PxJ8PhreRpLZm8QUgAvlWJE6wedBPw/F22e5cY5BAUKC7hQxOgZhmMxsBAB+Q9+5hrl4s6ujMcqtbJGQNpmyhJLE+LcEz7je1xG1ccm7YW5cJTOwuMoJKgL4BpopGn6moLnELCt4DoouNquWbgBVVUCREktOgoD7+J7i2GV0ugwsZWUZTLeIED4vEG6+WlV5FAJygqpMhZmAdhMDSml2+iKHuWZDBUVgxByBYkrOUmQTrM+USFlsifDMcpiY311Inb50BttvaibTUFbblNEWjQHpcPWpg/I6+USKCU1KHPlQA8QtGzLIgKMZJEDKZ5+XStLGNUnXfpTO5qpB2I1mqNxLiRBYWyQJ0neOvrQWLivFVCwYk7DmaqF/xEn7qH785g/xHnPPqKaXsCLoBRlUMJDMYA6yfLagXWMMSdOXyppYtjKQRDLr5+tXzsbwLD3cN/BYXGB/iyIcN5jcDp5Us7S8F+robgEZSAo3BJ0iPn7UFbBC2w0zckiOo6jp6UPZsXW13XoaKw/Cm7wxGkE2yTInrodPWrvwrsjib2Ri1q2DsWkL5Rm8R25AetAm4VeZE8SCB/MJ09dxTTB3rN/8Auz3dwfZBkH0E6j0qynsdfFsMj23bUEPKDTmNSY9Yrm/HHKXSly2bNwHR1+EnkdN/Wgu1jEySpjMPvogqd6oWH446kC9uIi4Onn1HQ1duH4wXFBka9NvxigNtj0r1et66CvUGvFeMZLHffzDwDmSR+ArlvGVYsHbUsTJq14tjeK6k20GVPQc6Scew0rMbEERQLbWOuMuVsU6qCALeUsMp3MzpRuHRFZ+7JdQQAxGp9vOouF4YiSVMkbdRVo4XZ7q0XVQXnLbHVyN/RRr7GgV9kMWzXTacyqElRAkMBAJPMATodqG4zxq6cSbi3CuX4SOgO5Gxk6xQ/C1urduFVbxKVLwdM2523ipsRgM7iNBtty6UGXxJvMHuXHuvM62wgyxIIgnc71YOEubtsE/aXxnSABBb8APek/EUhB0DAAeQobheKK2sSoLSVygaxqTJ6Dwj8KB5xq0623uuIFweE+3hX2ED2oPiGCdcPbdgAmQAGRqw2BHqSfahcBYc27bNL2+8KqhZzyzE5R4QJGX1b3qXD8LuixnFtmZmZQoQtEqZc9Iby8qAj6m1q4Ayoc4NxvFmUqiGIgggfLWK2sY9Gyh8Lh1RVRSSXhVuONN+UZvaosLhVsKy3kvJOUEraOqk7jTxaiD5A7UZwe6ssYg3b5JBBBCKOhEgQBy196DOM4ddxIVlNoIJS2ucloC5ZnLJJiQDt16pLlhrblHUqwO1ObfH7ht46+0yhYIDsoEKo9zJ86GwnHbV+yVaMwEieR8pmPwoBLLTRKGtV4naVispcAjxQubXkYgaRyjlTbgfdYl+7UIDlLTE7RI386AFWoizbLaAfl+NE4rGpadkyJKc4g9dqQcWxhYEK/PMuuxnWOg2IHWg9x/iirbZFDZ5Kt0H6zVHusSZprxLFZ/Efi59fQ0pagxaePTn+/KjVxDIuSdJzes0PgsC9wtkUkKCWPIADr18q2Y6DTbQ+h/Q0D7gFx7GXE2bgW4phpcAFejJ9pTrofaN6uHGuP2+InDoFfwEvcCSQW+EQSdoJOu01WOAYOFz57YkRlZJ30Gp5b+lF8T4g1hcttpZwJaI8MxlA5KTr56UFw4LgbVqWcHUkhFM+7Od25z5U5xXbG2reHLm0BgFjsefUA7iub4N7uJOVWi2Of8AXkKtOFwdm2F+EmN99dvfagfLxe5ekw0N1O/kNIqPi3C0v2WRwNZg9Dy95oWziJaQIHUDlr7e9F32ifn+X7ig5xhMLKm22jLIViNt/mDW/BMy3mQ+EgAiD4TGxHqKn4uYuOZ2O/rqfvoPs9iv46sTOuvuKDoBDV6s5510rFAkzAaRS7HY4ZWMbDTyH6mp8T+P4Uj4jd0I+f5Cgl4ZxsSFyMzsQNI1J0AE1YcJduMJFhjEicyfZ3jXX1qndnFZboYQG1VWPIkQWHos+9XfjN8WMOttNGfwjqEHxH3/ADoA7XbK3kuKqOLrAqhIEeLQmZ5Ch7KQfQQPWqvcaMQJ6j8qtt7idpFLFTAjYCdSBp99BucIGViwlUUn1IEDXzYk+xpNwrEC3busEUtJ1I1gqCB6TT/C8ZS6jsmHfIokzlA0B89TE/Ol44vhWV7a2CruIXwrEnTMYJ2UGPSgL4JxJxYUsqZZKrImYElvbaiOHcTbEqMqdzkfL/DYiZE8o/w0FirLRbtgQiqJPKXM7/IfKoOAcTt27dwglrgYsqZT4pOmo+80F87J5msOxdmzXnC5iScqMVAn2Jozi/DUuJLAyAxBBIMwRuNY3qHs4RZwdlHZcwXxAsJzHUzr1NSXuJLF0FhscuogiOXXXlvQLO2vBLd3DXiYDFAA05RoZXNyiREkaA1zns/2PujEK1xCLSDNoyuHadBI2HMyOVX7inH3a4baG06ZRKaSQw11Oh9jS/h+FWzbCI122wA1uSQfWfloaDpjYVCT4VjQ7Dp6Uh7TN3eTKACTl2HP+lBcN41ftGGXOsfEuq/hPtRfFx9aQAEKdwYJiJjSZEGg592psWO+zYjEGy8BSotswMSQQR5H7qqPG7ttWi1cNxSoIbKVMnyP72rovbrs0Lllbx8dyyhBCyMy6GYHNT91Um1wq0QrMsmB9oxt0BigrBulj1LH3Jp7wrs0NGvHT+QH8T+Q+dNrGGRPgRV9Br896IQUE1u0oXKAAo0gCB029KoN+wbblDoVP3fpEVfKXcb4X3y5l/vF28/I0CfBcRuKAAdBsDBFTJbfE3MoBLDWBpoNonbelFt953phwm4wfvFXMUIjxEba7j1+VA9wmHufC38JBMqDB9T1/OneDW2sRr5z105/1qXh/EMNizDzavRqDpB6z0or+ylVhN0R+WvSgLwrsdV1HL3it8VfCKSYgD1/KhhdVBCS0TrGg+6lPaHEkKtsbn4vTkPc0CjEqbm/Mnfz16adKO4DgDbfxKCvXnMTP7M1rhLR05gbfKd/WrbwnCh1IYATGv8AL++fWg1N2RC6AVmor1ooxVtx02PQivUFVXEAoGOsL8zyH50tw2EN05ebH+pNbLeLLlgAAnQfiaL4faJAA0Nzwg9F+03y/GgJwHDpBdfhByp/lB8Te5HyFC8Uxvf3SwPhHgT/ACruffenPafFJh8OqAhWfwDXYczUF3CYZcKH0MCFZWiQNyesmgpJfNiR0zfhVgxWGa4mRd2P39fYa1XuFrnvFuQOYxV/4dhzkJ+0/gE/4tWPsgj3oFyOLWFCDe42vXKNfv8AD99IuFnPirKyN4M+Uz+/OrYeHJiDcIuAd1pyOg1MiZWWJ9gN6p2Bu5cQxEZQSD6ajTpvQNLfHL15b6E/wSSzMEkqmYjfMNNtwah4Pw0MGbQ6SM0eEDxEz6Df1plwzGWrZu2+5kEZngiMoVWy6nXUxHX1oleK4MBrfcXEDowLKV+DKc+ubTwhhMc6BcO0uF0Iugcx4W02kbfuKxf7S4b7N0HXodiII26D7qr3G04acOzYRcQLmZQO8PhiZPPpVb7lv5W+R5+1BdsLxLCvcUNcyxsQImDIUmRAMVd7bOq58Pc74T/dllmJ2BJA0Gmu/WuI5D0PyonBYu9aINtnWOkx8tqDuWDvMTKoyNEm22h9V/ppTSxiwSJBB6xXLuC9u3UBMRbdo+0qk/dv8pqy2O11l4jT1BB++gvqwRBg8vn61T+NdmFtNnRjkZgCnNQ3Q9BO3TnUmF7XWJhmA9a14n2hVxlQz4wY2BAGkEHXxT5aCgTYrg1xNU8a8o+L5c9uVBZI0IgjTX8KsOFxukSSf5dm5cohh7VNfsWbvxgBpPiGje/9ZoK4p2ispcEbiJrbivZC4T/DxNwGCQr7Hp8Ea+xqoXeyuLBgWs0nXKymDvqDBoJ+0Vi2T3iOuf7SgzPnA56/hTfg2Ci0o2bc8tTVawfB3F3JfW5agSDl0mRGuxB8jV3wVst4TCX11kfDcUc5HyoI8VwlXUEGH6jeRr+x5UVwXGrItYgQ67N15fOpEu5hmjxTqD15xOpkGoMekww+UQ2lA3xYWysnYAljsY6cqrFpe9dmY6sZH5D5AH517tPxIsi2lOpAZz+A/E/60kwlq4NRM9fTyoLfh8Nr5bATr/SrNwvEpb3PtyiqThbV0gMVJ111gRT7BBU1fSORP5z50DrjLhsrAwdRA8qzQb3AyhuRmN/3tWKDnbYxLbkMSA0AkCY61beDKjg3V2JyIvRF5n1OvyqicZtsvxKVO+oj0pxwrHm3grhk5rjZU6AR4jQKu1+NN67mHwKYX0Gk/OgOH2yxgKGghjMxA5b86JxFiVyjoAPWnHCcF3a76tufKgI4ZgQLb3XGUSSFWPQD0pjw3jIuo7Zcv1dDpMhmcwDt1UCPI168shLY6Zj/APEe5oK864Z7llAxUMpYk+HOF1A02BP3UCDhWGe7eKKfE2YFjPM7wD1NORw0pdytkAdiPAIWF0aBvEDnUeA4ybV9wloEvlA1jX5HrTrG9pzZd0NpWKbkP6SBKcj+FAMlg5brKpYvA0E6ZpOnkFA96V28G903hbEsLRULMSzmI120kR500x3ai731h7Qy94pbIQG0+FRy5JMyKVWboceFmVnxADNPiGVJJGX4Rmfr9negVY3hCWpQtIS4Faf5isnadgKtWBbMz3rToLKp4gAoJdVZjIcSdSNtNqkfs+9y2VteMkTmJAksw3/9o386T8W4BesWrdu73dm091hnZpB0DKWgSsZd+poEt/Fm67XWgFyDoAogCBoAANACY5ya2ttWMbYFtsouJcEA5rZlNeUxuOdRqaA1H86Jt3Pel6VOjUAeO43IKKkg6HN+lb4LjRJAb5Hb2/l9vlQfGcLr3g5nxDz6j1pVQdAscUkACCBMTrlHkekbU7wnFQd1jSMy7Hntv+965hh7pXUGm9rjrbGelB0bD4vMxhgfQn8CP6UVaxakq0CV0P7/AHvVA4bxQC4rA+W+lOV4nqwmfUevv6igccQugh1cZhAaDrmT7XuBqD5UFchQTbaSkNEQWQ/aHU+fkZ2FDJjc1wMRpGUxsR5fOl68Qa2Ldxd7TFIP8jToeo/WgseMVXy3UGo0IHXkfkf0pdxfHraTM+/IdTvp+p861u31sux0FpkFzeY+XnpVI4hxQ37hZvDyVeg6evM/pFBj6yzsXZ/ETrp91H4bFsDo4Pt/WhLWHJ1EHUUfh7bAjw8zrQNsBxa5BBAnqRvEdN6sXDpYhvinqdB6D101qu4S8Sg6wdx+NWDCudI0g8ucgH8aCzYTDI65WBAmdBz/ANK9UHD9QZBg67x+9ZrFBzPtri3vX2ZgQIGRTyUbVDhLb92qsZA0UcgNzVu7d4C2Ct1tGbwqPIT+HWq/gMSuRR00PXf9KDFvDagx+zTrBWJYabb+37+6o7GJWfSirmOSwneXJClgugk9Tp+96D3CzLveaSFlteYWco9zFLOJ4Iq6k6s653gfP3MGnWD7RWbxi0LjHoE/XSvW+1WGQ+LOP/YTQV/g+CyXRdcHwy59EE/e2ntS7HhipuE+Jy0jlrBnqZJqz8T7R2oN8Asr3AiaQSlsA8+RYEn1pR2sxaXzbGHtkKIk5IJaM0keknagk4dZzskjUKiCRqIAX9dq2xNvNjbihYks+mwEKqiOsEfKjB2odXt5baMzHKJJA1A10HnUd36RLi3WUWLbZSdczCcpgHb3oBO0Nq6rEoSEyhFhiNVhmOhGyml2Fe01l2v3b2RmCoYLktBaIYkjQLr500xnFyLWEuKodnzMy7wfmNoXeqxjsqjJqHz+IGBETpA0nXqaAa2DAnc/n+96lU6dKiZq2BoCUapFahFbb3rdXoCMQmZSu0jT9+tVxqsC/rSXHJDt6z89aD1s1saiRqlmg2VyNjFG2+IsNTv1oGa8RQOcPxXXUxO9EWeIAZpaQ3uTz0pCgqZRQF8S4m10ZdlGwH59aV93+lFAeVZy8qAdM6/CxH50fh+OXE0YA6z0NRqPn++VaXEGx9jQOcP2ojZF+/n6D9aM/wDq8gZQgAgATMaHTSP0qqPYI/p+Nb22/wARI8jr+n4UFgvcfu3N7zKNYW2GUfiPxr1LMHhGukgGYEy0/lXqDrvansn9Yz33vFEtpoI0EfrXMOHHVvWR71du3fbaxewi2MMxJc/xNIgdDVUw1mFHnrQFYNZP73P9Ki7YOWy2l1CRp/iP7FH8LAzSdlH361rh8Abpe4dYEjzZzCj7xQQcAXubF25zAyD/ADMY/Wk3ExltQPL7vKrY/BWITDqwGWGbmCx8Kj/mNVntRgTZPds0vOw2j19aCXjGCnD4YW4hEBImPFc1J/CrXw3s9ZRRlIV8hUuI+0oWYmJG877VTmUsrsekfMQPkoovC4ALhQCFz3buunJFAiYmM7fdQWm7wCzZQ3TckrlyzEAkg8vJaofafhAw1xR3mcvbUnSIn3/etbXLAJvlQAVULG0lnE/cKsF/sL3q2+7xCIFUBwwmXygGIIgabUFW4fiGUWwGywT4umeAY6aLU+F4pdwwLWwvjY/GmYQpyg68/wAaxjuGNh75slhc7toJAygmAZ1kcyOe1Z4nxQNaFkLCSrjpt0j29qBTdeSSd5n5mvBqjYVmaCUPWwahy9bB6AhLnU0JxDVp8qyr1re5UEKrUiitZr00G7V4Visg0EyVvNQZq2L0Ek1nN0qHP5Voz0BIb5V67ckfvlQ6tWJoCcwI/KsWbTXGyASx2jnRvD+Dtchicqn3J+W3vVjwOCS0IQQY1Y/Eff8AIUEnBeHLaTUy53J1jyHkOteolG671igpCfFVmB0H75VXMMPH7084iNx5RQNbZHdqAR4jJ15fuKb4Zu7FpYEsTdPoPCk/j7VS+xYnvBykfeYq78StDJibuuZIRegUKP1oKk/bC5bxVx0CsmfRT5DKDI18/egMfefEXTcueFgdUynTpM7TQ3DbCnFW1IkF1kfv0q+Y/DC6CGnxXGdiIknYCY2AOlAiwSiLYImTmI8v9BT65gsM+ZXuQ1pC0BwDJ8UQd5LdPsioRw1Vt55afg5RGg5DeDVXw2GF/HujkwzXJjQwo0H3CgCwlou7hdRynnrAoji+HNth4dFQITA+LLqfnNWkYdUsWIGpa6zNpmYgJEn/ANxpTxriDXcOqsAALjbTrBjXXoOUUA31JlykKTAUxIEnmJPrSnjGHfvHY22VT4hAlVBMASNBRWPxLi4wDMADsCY+EctqBvcTulWtm4SjRIMa6g778hQAMa1mvH9/KsGg2Br1YivUHprxNeisCgjJivBq2uioRQTZqylwag1FFa0BDA8iK1KnrWtsVvQYA86zHWsisO0bdaBjgrCfaWT++VQ8RYZyFAAAA0/H761s3CRqeX6URgrIF1vIae/+tA64Pc/grptI+R/WmaMIpXbERGkUXZc9dqA5BXq0Q6CsUH//2Q=="/>
          <p:cNvSpPr>
            <a:spLocks noChangeAspect="1" noChangeArrowheads="1"/>
          </p:cNvSpPr>
          <p:nvPr/>
        </p:nvSpPr>
        <p:spPr bwMode="auto">
          <a:xfrm>
            <a:off x="307975" y="-776288"/>
            <a:ext cx="2343150" cy="19431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4102" name="Picture 6" descr="Pre-Google world"/>
          <p:cNvPicPr>
            <a:picLocks noChangeAspect="1" noChangeArrowheads="1"/>
          </p:cNvPicPr>
          <p:nvPr/>
        </p:nvPicPr>
        <p:blipFill>
          <a:blip r:embed="rId4">
            <a:extLst>
              <a:ext uri="{BEBA8EAE-BF5A-486C-A8C5-ECC9F3942E4B}">
                <a14:imgProps xmlns:a14="http://schemas.microsoft.com/office/drawing/2010/main" xmlns="">
                  <a14:imgLayer r:embed="rId5">
                    <a14:imgEffect>
                      <a14:sharpenSoften amount="56000"/>
                    </a14:imgEffect>
                  </a14:imgLayer>
                </a14:imgProps>
              </a:ext>
              <a:ext uri="{28A0092B-C50C-407E-A947-70E740481C1C}">
                <a14:useLocalDpi xmlns:a14="http://schemas.microsoft.com/office/drawing/2010/main" xmlns="" val="0"/>
              </a:ext>
            </a:extLst>
          </a:blip>
          <a:srcRect/>
          <a:stretch>
            <a:fillRect/>
          </a:stretch>
        </p:blipFill>
        <p:spPr bwMode="auto">
          <a:xfrm>
            <a:off x="4995753" y="1412776"/>
            <a:ext cx="4164317" cy="34563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021692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p:txBody>
          <a:bodyPr/>
          <a:lstStyle/>
          <a:p>
            <a:r>
              <a:rPr lang="pl-PL" dirty="0" smtClean="0">
                <a:solidFill>
                  <a:schemeClr val="bg1"/>
                </a:solidFill>
              </a:rPr>
              <a:t>Refleksja na koniec</a:t>
            </a:r>
            <a:endParaRPr lang="pl-PL" dirty="0">
              <a:solidFill>
                <a:schemeClr val="bg1"/>
              </a:solidFill>
            </a:endParaRPr>
          </a:p>
        </p:txBody>
      </p:sp>
      <p:sp>
        <p:nvSpPr>
          <p:cNvPr id="3" name="Symbol zastępczy zawartości 2"/>
          <p:cNvSpPr>
            <a:spLocks noGrp="1"/>
          </p:cNvSpPr>
          <p:nvPr>
            <p:ph idx="1"/>
          </p:nvPr>
        </p:nvSpPr>
        <p:spPr/>
        <p:txBody>
          <a:bodyPr>
            <a:normAutofit/>
          </a:bodyPr>
          <a:lstStyle/>
          <a:p>
            <a:r>
              <a:rPr lang="pl-PL" sz="2400" dirty="0"/>
              <a:t>Te same motywy kierują osobami tworzącymi własne biografie, nowe lepsze wersje siebie w przestrzeni Internetu. </a:t>
            </a:r>
            <a:endParaRPr lang="pl-PL" sz="2400" dirty="0" smtClean="0"/>
          </a:p>
          <a:p>
            <a:r>
              <a:rPr lang="pl-PL" sz="2400" dirty="0" smtClean="0"/>
              <a:t>Istnieje </a:t>
            </a:r>
            <a:r>
              <a:rPr lang="pl-PL" sz="2400" dirty="0"/>
              <a:t>tu pewna analogia obcy ludzie, których nigdy nie poznamy w świecie realnym stają się nam „bliscy” poprzez medium, chociaż być może w rzeczywistości nigdy nie będzie nam dane się spotkać. </a:t>
            </a:r>
          </a:p>
          <a:p>
            <a:endParaRPr lang="pl-PL" sz="2400" dirty="0"/>
          </a:p>
        </p:txBody>
      </p:sp>
    </p:spTree>
    <p:extLst>
      <p:ext uri="{BB962C8B-B14F-4D97-AF65-F5344CB8AC3E}">
        <p14:creationId xmlns:p14="http://schemas.microsoft.com/office/powerpoint/2010/main" xmlns="" val="31147043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54274" name="Picture 2" descr="http://3.bp.blogspot.com/-puxXl1vp8x0/UTFlW5Xp0FI/AAAAAAAAEL8/rggA_gOzrZA/s1600/Snapshot_00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789664"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195916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56322" name="Picture 2" descr="http://upload.wikimedia.org/wikipedia/commons/6/6a/Kennedy_Family_with_Dogs_During_a_Weekend_at_Hyannisport_1963-crop.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126" y="0"/>
            <a:ext cx="9403150" cy="69073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695806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57346" name="Picture 2" descr="http://amberlynnspingflower.files.wordpress.com/2012/07/snapshot_0232.jpg?w=6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6552" y="11832"/>
            <a:ext cx="10435328"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022459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58370" name="Picture 2" descr="http://www.abcslubu.pl/images/stories/ARTYKULY/porady-ekspertow/film-foto/abcslubu_druhny_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0528" y="1"/>
            <a:ext cx="10295725"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59919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ymbol zastępczy zawartości 2"/>
          <p:cNvSpPr>
            <a:spLocks noGrp="1"/>
          </p:cNvSpPr>
          <p:nvPr>
            <p:ph idx="1"/>
          </p:nvPr>
        </p:nvSpPr>
        <p:spPr>
          <a:xfrm>
            <a:off x="428625" y="1928813"/>
            <a:ext cx="4900613" cy="2868612"/>
          </a:xfrm>
        </p:spPr>
        <p:txBody>
          <a:bodyPr/>
          <a:lstStyle/>
          <a:p>
            <a:r>
              <a:rPr lang="pl-PL" b="1" dirty="0" err="1" smtClean="0"/>
              <a:t>Avatar</a:t>
            </a:r>
            <a:r>
              <a:rPr lang="pl-PL" dirty="0" smtClean="0"/>
              <a:t> = reinkarnacja jakiegoś bóstwa we wcielenie, które personifikuje określone cechy boskie ale nie inne. </a:t>
            </a:r>
            <a:endParaRPr lang="pl-PL" sz="2400" dirty="0" smtClean="0"/>
          </a:p>
          <a:p>
            <a:pPr>
              <a:buFont typeface="Wingdings 2" pitchFamily="18" charset="2"/>
              <a:buNone/>
            </a:pPr>
            <a:endParaRPr lang="pl-PL" sz="2400" dirty="0" smtClean="0"/>
          </a:p>
        </p:txBody>
      </p:sp>
      <p:sp>
        <p:nvSpPr>
          <p:cNvPr id="14342" name="Text Box 6"/>
          <p:cNvSpPr txBox="1">
            <a:spLocks noChangeArrowheads="1"/>
          </p:cNvSpPr>
          <p:nvPr/>
        </p:nvSpPr>
        <p:spPr bwMode="auto">
          <a:xfrm>
            <a:off x="468313" y="454025"/>
            <a:ext cx="4400550" cy="641350"/>
          </a:xfrm>
          <a:prstGeom prst="rect">
            <a:avLst/>
          </a:prstGeom>
          <a:noFill/>
          <a:ln w="9525">
            <a:noFill/>
            <a:miter lim="800000"/>
            <a:headEnd/>
            <a:tailEnd/>
          </a:ln>
          <a:effectLst/>
        </p:spPr>
        <p:txBody>
          <a:bodyPr wrap="none">
            <a:spAutoFit/>
          </a:bodyPr>
          <a:lstStyle/>
          <a:p>
            <a:r>
              <a:rPr lang="pl-PL" sz="3600" b="1">
                <a:solidFill>
                  <a:srgbClr val="FDDF03"/>
                </a:solidFill>
              </a:rPr>
              <a:t>Avatar ery cyfrowej</a:t>
            </a:r>
            <a:endParaRPr lang="en-US" sz="3600" b="1">
              <a:solidFill>
                <a:srgbClr val="FDDF03"/>
              </a:solidFill>
            </a:endParaRPr>
          </a:p>
        </p:txBody>
      </p:sp>
      <p:sp>
        <p:nvSpPr>
          <p:cNvPr id="14344" name="Text Box 8"/>
          <p:cNvSpPr txBox="1">
            <a:spLocks noChangeArrowheads="1"/>
          </p:cNvSpPr>
          <p:nvPr/>
        </p:nvSpPr>
        <p:spPr bwMode="auto">
          <a:xfrm>
            <a:off x="303213" y="6113463"/>
            <a:ext cx="7181850" cy="641350"/>
          </a:xfrm>
          <a:prstGeom prst="rect">
            <a:avLst/>
          </a:prstGeom>
          <a:noFill/>
          <a:ln w="9525">
            <a:noFill/>
            <a:miter lim="800000"/>
            <a:headEnd/>
            <a:tailEnd/>
          </a:ln>
          <a:effectLst/>
        </p:spPr>
        <p:txBody>
          <a:bodyPr wrap="none">
            <a:spAutoFit/>
          </a:bodyPr>
          <a:lstStyle/>
          <a:p>
            <a:r>
              <a:rPr lang="pl-PL"/>
              <a:t>Bruno Sanguanini, z „Trentino Attualita’”, No. 264, Luty 2014, str. 36. </a:t>
            </a:r>
          </a:p>
          <a:p>
            <a:r>
              <a:rPr lang="pl-PL"/>
              <a:t>www.trentino.mese.it </a:t>
            </a:r>
            <a:endParaRPr lang="en-US"/>
          </a:p>
        </p:txBody>
      </p:sp>
      <p:pic>
        <p:nvPicPr>
          <p:cNvPr id="14345" name="Picture 9" descr="Shiva_Statue_Murdeshwara_Temple"/>
          <p:cNvPicPr>
            <a:picLocks noChangeAspect="1" noChangeArrowheads="1"/>
          </p:cNvPicPr>
          <p:nvPr/>
        </p:nvPicPr>
        <p:blipFill>
          <a:blip r:embed="rId2"/>
          <a:srcRect/>
          <a:stretch>
            <a:fillRect/>
          </a:stretch>
        </p:blipFill>
        <p:spPr bwMode="auto">
          <a:xfrm>
            <a:off x="5435600" y="1585913"/>
            <a:ext cx="3311525" cy="4262437"/>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endParaRPr lang="pl-PL"/>
          </a:p>
        </p:txBody>
      </p:sp>
      <p:sp>
        <p:nvSpPr>
          <p:cNvPr id="4" name="Symbol zastępczy zawartości 2"/>
          <p:cNvSpPr txBox="1">
            <a:spLocks/>
          </p:cNvSpPr>
          <p:nvPr/>
        </p:nvSpPr>
        <p:spPr>
          <a:xfrm>
            <a:off x="428625" y="1928813"/>
            <a:ext cx="4900613" cy="2868612"/>
          </a:xfrm>
          <a:prstGeom prst="rect">
            <a:avLst/>
          </a:prstGeom>
        </p:spPr>
        <p:txBody>
          <a:bodyPr vert="horz" lIns="54864" tIns="91440" rtlCol="0">
            <a:normAutofit fontScale="92500" lnSpcReduction="20000"/>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pl-PL" sz="3200" b="1" i="0" u="none" strike="noStrike" kern="1200" cap="none" spc="0" normalizeH="0" baseline="0" noProof="0" smtClean="0">
                <a:ln>
                  <a:noFill/>
                </a:ln>
                <a:solidFill>
                  <a:schemeClr val="tx1"/>
                </a:solidFill>
                <a:effectLst/>
                <a:uLnTx/>
                <a:uFillTx/>
                <a:latin typeface="+mn-lt"/>
                <a:ea typeface="+mn-ea"/>
                <a:cs typeface="+mn-cs"/>
              </a:rPr>
              <a:t>Walt Disney:</a:t>
            </a:r>
          </a:p>
          <a:p>
            <a:pPr marL="438912" marR="0" lvl="0" indent="-320040" algn="l" defTabSz="914400" rtl="0" eaLnBrk="1" fontAlgn="auto" latinLnBrk="0" hangingPunct="1">
              <a:lnSpc>
                <a:spcPct val="100000"/>
              </a:lnSpc>
              <a:spcBef>
                <a:spcPts val="0"/>
              </a:spcBef>
              <a:spcAft>
                <a:spcPts val="0"/>
              </a:spcAft>
              <a:buClr>
                <a:schemeClr val="accent1"/>
              </a:buClr>
              <a:buSzPct val="80000"/>
              <a:buFontTx/>
              <a:buChar char="-"/>
              <a:tabLst/>
              <a:defRPr/>
            </a:pPr>
            <a:r>
              <a:rPr kumimoji="0" lang="pl-PL" sz="3200" b="0" i="0" u="none" strike="noStrike" kern="1200" cap="none" spc="0" normalizeH="0" baseline="0" noProof="0" smtClean="0">
                <a:ln>
                  <a:noFill/>
                </a:ln>
                <a:solidFill>
                  <a:schemeClr val="tx1"/>
                </a:solidFill>
                <a:effectLst/>
                <a:uLnTx/>
                <a:uFillTx/>
                <a:latin typeface="+mn-lt"/>
                <a:ea typeface="+mn-ea"/>
                <a:cs typeface="+mn-cs"/>
              </a:rPr>
              <a:t>Dotto</a:t>
            </a:r>
          </a:p>
          <a:p>
            <a:pPr marL="438912" marR="0" lvl="0" indent="-320040" algn="l" defTabSz="914400" rtl="0" eaLnBrk="1" fontAlgn="auto" latinLnBrk="0" hangingPunct="1">
              <a:lnSpc>
                <a:spcPct val="100000"/>
              </a:lnSpc>
              <a:spcBef>
                <a:spcPts val="0"/>
              </a:spcBef>
              <a:spcAft>
                <a:spcPts val="0"/>
              </a:spcAft>
              <a:buClr>
                <a:schemeClr val="accent1"/>
              </a:buClr>
              <a:buSzPct val="80000"/>
              <a:buFontTx/>
              <a:buChar char="-"/>
              <a:tabLst/>
              <a:defRPr/>
            </a:pPr>
            <a:r>
              <a:rPr kumimoji="0" lang="pl-PL" sz="3200" b="0" i="0" u="none" strike="noStrike" kern="1200" cap="none" spc="0" normalizeH="0" baseline="0" noProof="0" smtClean="0">
                <a:ln>
                  <a:noFill/>
                </a:ln>
                <a:solidFill>
                  <a:schemeClr val="tx1"/>
                </a:solidFill>
                <a:effectLst/>
                <a:uLnTx/>
                <a:uFillTx/>
                <a:latin typeface="+mn-lt"/>
                <a:ea typeface="+mn-ea"/>
                <a:cs typeface="+mn-cs"/>
              </a:rPr>
              <a:t>Brontolo</a:t>
            </a:r>
          </a:p>
          <a:p>
            <a:pPr marL="438912" marR="0" lvl="0" indent="-320040" algn="l" defTabSz="914400" rtl="0" eaLnBrk="1" fontAlgn="auto" latinLnBrk="0" hangingPunct="1">
              <a:lnSpc>
                <a:spcPct val="100000"/>
              </a:lnSpc>
              <a:spcBef>
                <a:spcPts val="0"/>
              </a:spcBef>
              <a:spcAft>
                <a:spcPts val="0"/>
              </a:spcAft>
              <a:buClr>
                <a:schemeClr val="accent1"/>
              </a:buClr>
              <a:buSzPct val="80000"/>
              <a:buFontTx/>
              <a:buChar char="-"/>
              <a:tabLst/>
              <a:defRPr/>
            </a:pPr>
            <a:r>
              <a:rPr kumimoji="0" lang="pl-PL" sz="3200" b="0" i="0" u="none" strike="noStrike" kern="1200" cap="none" spc="0" normalizeH="0" baseline="0" noProof="0" smtClean="0">
                <a:ln>
                  <a:noFill/>
                </a:ln>
                <a:solidFill>
                  <a:schemeClr val="tx1"/>
                </a:solidFill>
                <a:effectLst/>
                <a:uLnTx/>
                <a:uFillTx/>
                <a:latin typeface="+mn-lt"/>
                <a:ea typeface="+mn-ea"/>
                <a:cs typeface="+mn-cs"/>
              </a:rPr>
              <a:t>Pisolo</a:t>
            </a:r>
          </a:p>
          <a:p>
            <a:pPr marL="438912" marR="0" lvl="0" indent="-320040" algn="l" defTabSz="914400" rtl="0" eaLnBrk="1" fontAlgn="auto" latinLnBrk="0" hangingPunct="1">
              <a:lnSpc>
                <a:spcPct val="100000"/>
              </a:lnSpc>
              <a:spcBef>
                <a:spcPts val="0"/>
              </a:spcBef>
              <a:spcAft>
                <a:spcPts val="0"/>
              </a:spcAft>
              <a:buClr>
                <a:schemeClr val="accent1"/>
              </a:buClr>
              <a:buSzPct val="80000"/>
              <a:buFontTx/>
              <a:buChar char="-"/>
              <a:tabLst/>
              <a:defRPr/>
            </a:pPr>
            <a:r>
              <a:rPr kumimoji="0" lang="pl-PL" sz="3200" b="0" i="0" u="none" strike="noStrike" kern="1200" cap="none" spc="0" normalizeH="0" baseline="0" noProof="0" smtClean="0">
                <a:ln>
                  <a:noFill/>
                </a:ln>
                <a:solidFill>
                  <a:schemeClr val="tx1"/>
                </a:solidFill>
                <a:effectLst/>
                <a:uLnTx/>
                <a:uFillTx/>
                <a:latin typeface="+mn-lt"/>
                <a:ea typeface="+mn-ea"/>
                <a:cs typeface="+mn-cs"/>
              </a:rPr>
              <a:t>Mammolo</a:t>
            </a:r>
          </a:p>
          <a:p>
            <a:pPr marL="438912" marR="0" lvl="0" indent="-320040" algn="l" defTabSz="914400" rtl="0" eaLnBrk="1" fontAlgn="auto" latinLnBrk="0" hangingPunct="1">
              <a:lnSpc>
                <a:spcPct val="100000"/>
              </a:lnSpc>
              <a:spcBef>
                <a:spcPts val="0"/>
              </a:spcBef>
              <a:spcAft>
                <a:spcPts val="0"/>
              </a:spcAft>
              <a:buClr>
                <a:schemeClr val="accent1"/>
              </a:buClr>
              <a:buSzPct val="80000"/>
              <a:buFontTx/>
              <a:buChar char="-"/>
              <a:tabLst/>
              <a:defRPr/>
            </a:pPr>
            <a:r>
              <a:rPr kumimoji="0" lang="pl-PL" sz="3200" b="0" i="0" u="none" strike="noStrike" kern="1200" cap="none" spc="0" normalizeH="0" baseline="0" noProof="0" smtClean="0">
                <a:ln>
                  <a:noFill/>
                </a:ln>
                <a:solidFill>
                  <a:schemeClr val="tx1"/>
                </a:solidFill>
                <a:effectLst/>
                <a:uLnTx/>
                <a:uFillTx/>
                <a:latin typeface="+mn-lt"/>
                <a:ea typeface="+mn-ea"/>
                <a:cs typeface="+mn-cs"/>
              </a:rPr>
              <a:t>Cucciolo</a:t>
            </a:r>
          </a:p>
          <a:p>
            <a:pPr marL="438912" marR="0" lvl="0" indent="-320040" algn="l" defTabSz="914400" rtl="0" eaLnBrk="1" fontAlgn="auto" latinLnBrk="0" hangingPunct="1">
              <a:lnSpc>
                <a:spcPct val="100000"/>
              </a:lnSpc>
              <a:spcBef>
                <a:spcPts val="0"/>
              </a:spcBef>
              <a:spcAft>
                <a:spcPts val="0"/>
              </a:spcAft>
              <a:buClr>
                <a:schemeClr val="accent1"/>
              </a:buClr>
              <a:buSzPct val="80000"/>
              <a:buFontTx/>
              <a:buChar char="-"/>
              <a:tabLst/>
              <a:defRPr/>
            </a:pPr>
            <a:r>
              <a:rPr kumimoji="0" lang="pl-PL" sz="3200" b="0" i="0" u="none" strike="noStrike" kern="1200" cap="none" spc="0" normalizeH="0" baseline="0" noProof="0" smtClean="0">
                <a:ln>
                  <a:noFill/>
                </a:ln>
                <a:solidFill>
                  <a:schemeClr val="tx1"/>
                </a:solidFill>
                <a:effectLst/>
                <a:uLnTx/>
                <a:uFillTx/>
                <a:latin typeface="+mn-lt"/>
                <a:ea typeface="+mn-ea"/>
                <a:cs typeface="+mn-cs"/>
              </a:rPr>
              <a:t>...</a:t>
            </a:r>
          </a:p>
          <a:p>
            <a:pPr marL="438912" marR="0" lvl="0" indent="-320040" algn="l" defTabSz="914400" rtl="0" eaLnBrk="1" fontAlgn="auto" latinLnBrk="0" hangingPunct="1">
              <a:lnSpc>
                <a:spcPct val="100000"/>
              </a:lnSpc>
              <a:spcBef>
                <a:spcPts val="0"/>
              </a:spcBef>
              <a:spcAft>
                <a:spcPts val="0"/>
              </a:spcAft>
              <a:buClr>
                <a:schemeClr val="accent1"/>
              </a:buClr>
              <a:buSzPct val="80000"/>
              <a:buFontTx/>
              <a:buChar char="-"/>
              <a:tabLst/>
              <a:defRPr/>
            </a:pPr>
            <a:endParaRPr kumimoji="0" lang="pl-PL" sz="2400" b="0" i="0" u="none" strike="noStrike" kern="1200" cap="none" spc="0" normalizeH="0" baseline="0" noProof="0" smtClean="0">
              <a:ln>
                <a:noFill/>
              </a:ln>
              <a:solidFill>
                <a:schemeClr val="tx1"/>
              </a:solidFill>
              <a:effectLst/>
              <a:uLnTx/>
              <a:uFillTx/>
              <a:latin typeface="+mn-lt"/>
              <a:ea typeface="+mn-ea"/>
              <a:cs typeface="+mn-cs"/>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pitchFamily="18" charset="2"/>
              <a:buNone/>
              <a:tabLst/>
              <a:defRPr/>
            </a:pPr>
            <a:endParaRPr kumimoji="0" lang="pl-PL" sz="24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5" name="Picture 5" descr="biancaneve_e_i_sette_nani"/>
          <p:cNvPicPr>
            <a:picLocks noChangeAspect="1" noChangeArrowheads="1"/>
          </p:cNvPicPr>
          <p:nvPr/>
        </p:nvPicPr>
        <p:blipFill>
          <a:blip r:embed="rId2"/>
          <a:srcRect/>
          <a:stretch>
            <a:fillRect/>
          </a:stretch>
        </p:blipFill>
        <p:spPr bwMode="auto">
          <a:xfrm>
            <a:off x="3276600" y="1844675"/>
            <a:ext cx="5448300" cy="4324350"/>
          </a:xfrm>
          <a:prstGeom prst="rect">
            <a:avLst/>
          </a:prstGeom>
          <a:noFill/>
        </p:spPr>
      </p:pic>
      <p:sp>
        <p:nvSpPr>
          <p:cNvPr id="6" name="Text Box 3"/>
          <p:cNvSpPr txBox="1">
            <a:spLocks noChangeArrowheads="1"/>
          </p:cNvSpPr>
          <p:nvPr/>
        </p:nvSpPr>
        <p:spPr bwMode="auto">
          <a:xfrm>
            <a:off x="468313" y="454025"/>
            <a:ext cx="5891934" cy="646331"/>
          </a:xfrm>
          <a:prstGeom prst="rect">
            <a:avLst/>
          </a:prstGeom>
          <a:noFill/>
          <a:ln w="9525">
            <a:noFill/>
            <a:miter lim="800000"/>
            <a:headEnd/>
            <a:tailEnd/>
          </a:ln>
          <a:effectLst/>
        </p:spPr>
        <p:txBody>
          <a:bodyPr wrap="none">
            <a:spAutoFit/>
          </a:bodyPr>
          <a:lstStyle/>
          <a:p>
            <a:r>
              <a:rPr lang="pl-PL" sz="3600" b="1" dirty="0" err="1" smtClean="0">
                <a:solidFill>
                  <a:schemeClr val="bg1"/>
                </a:solidFill>
              </a:rPr>
              <a:t>Avatary</a:t>
            </a:r>
            <a:r>
              <a:rPr lang="pl-PL" sz="3600" b="1" dirty="0" smtClean="0">
                <a:solidFill>
                  <a:schemeClr val="bg1"/>
                </a:solidFill>
              </a:rPr>
              <a:t> </a:t>
            </a:r>
            <a:r>
              <a:rPr lang="pl-PL" sz="3600" b="1" dirty="0">
                <a:solidFill>
                  <a:schemeClr val="bg1"/>
                </a:solidFill>
              </a:rPr>
              <a:t>ery kultury masowej</a:t>
            </a:r>
            <a:endParaRPr lang="en-US" sz="3600" b="1" dirty="0">
              <a:solidFill>
                <a:schemeClr val="bg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endParaRPr lang="pl-PL"/>
          </a:p>
        </p:txBody>
      </p:sp>
      <p:sp>
        <p:nvSpPr>
          <p:cNvPr id="4" name="Symbol zastępczy zawartości 2"/>
          <p:cNvSpPr txBox="1">
            <a:spLocks/>
          </p:cNvSpPr>
          <p:nvPr/>
        </p:nvSpPr>
        <p:spPr>
          <a:xfrm>
            <a:off x="428625" y="1928813"/>
            <a:ext cx="4900613" cy="2868612"/>
          </a:xfrm>
          <a:prstGeom prst="rect">
            <a:avLst/>
          </a:prstGeom>
        </p:spPr>
        <p:txBody>
          <a:bodyPr vert="horz" lIns="54864" tIns="91440" rtlCol="0">
            <a:normAutofit lnSpcReduction="10000"/>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pl-PL" sz="3200" b="1" i="0" u="none" strike="noStrike" kern="1200" cap="none" spc="0" normalizeH="0" baseline="0" noProof="0" smtClean="0">
                <a:ln>
                  <a:noFill/>
                </a:ln>
                <a:solidFill>
                  <a:schemeClr val="tx1"/>
                </a:solidFill>
                <a:effectLst/>
                <a:uLnTx/>
                <a:uFillTx/>
                <a:latin typeface="+mn-lt"/>
                <a:ea typeface="+mn-ea"/>
                <a:cs typeface="+mn-cs"/>
              </a:rPr>
              <a:t>Olimp:</a:t>
            </a:r>
          </a:p>
          <a:p>
            <a:pPr marL="438912" marR="0" lvl="0" indent="-320040" algn="l" defTabSz="914400" rtl="0" eaLnBrk="1" fontAlgn="auto" latinLnBrk="0" hangingPunct="1">
              <a:lnSpc>
                <a:spcPct val="100000"/>
              </a:lnSpc>
              <a:spcBef>
                <a:spcPts val="0"/>
              </a:spcBef>
              <a:spcAft>
                <a:spcPts val="0"/>
              </a:spcAft>
              <a:buClr>
                <a:schemeClr val="accent1"/>
              </a:buClr>
              <a:buSzPct val="80000"/>
              <a:buFontTx/>
              <a:buChar char="-"/>
              <a:tabLst/>
              <a:defRPr/>
            </a:pPr>
            <a:r>
              <a:rPr kumimoji="0" lang="pl-PL" sz="3200" b="0" i="0" u="none" strike="noStrike" kern="1200" cap="none" spc="0" normalizeH="0" baseline="0" noProof="0" smtClean="0">
                <a:ln>
                  <a:noFill/>
                </a:ln>
                <a:solidFill>
                  <a:schemeClr val="tx1"/>
                </a:solidFill>
                <a:effectLst/>
                <a:uLnTx/>
                <a:uFillTx/>
                <a:latin typeface="+mn-lt"/>
                <a:ea typeface="+mn-ea"/>
                <a:cs typeface="+mn-cs"/>
              </a:rPr>
              <a:t>Piorunujący Zeus</a:t>
            </a:r>
          </a:p>
          <a:p>
            <a:pPr marL="438912" marR="0" lvl="0" indent="-320040" algn="l" defTabSz="914400" rtl="0" eaLnBrk="1" fontAlgn="auto" latinLnBrk="0" hangingPunct="1">
              <a:lnSpc>
                <a:spcPct val="100000"/>
              </a:lnSpc>
              <a:spcBef>
                <a:spcPts val="0"/>
              </a:spcBef>
              <a:spcAft>
                <a:spcPts val="0"/>
              </a:spcAft>
              <a:buClr>
                <a:schemeClr val="accent1"/>
              </a:buClr>
              <a:buSzPct val="80000"/>
              <a:buFontTx/>
              <a:buChar char="-"/>
              <a:tabLst/>
              <a:defRPr/>
            </a:pPr>
            <a:r>
              <a:rPr kumimoji="0" lang="pl-PL" sz="3200" b="0" i="0" u="none" strike="noStrike" kern="1200" cap="none" spc="0" normalizeH="0" baseline="0" noProof="0" smtClean="0">
                <a:ln>
                  <a:noFill/>
                </a:ln>
                <a:solidFill>
                  <a:schemeClr val="tx1"/>
                </a:solidFill>
                <a:effectLst/>
                <a:uLnTx/>
                <a:uFillTx/>
                <a:latin typeface="+mn-lt"/>
                <a:ea typeface="+mn-ea"/>
                <a:cs typeface="+mn-cs"/>
              </a:rPr>
              <a:t>mądra Atena</a:t>
            </a:r>
          </a:p>
          <a:p>
            <a:pPr marL="438912" marR="0" lvl="0" indent="-320040" algn="l" defTabSz="914400" rtl="0" eaLnBrk="1" fontAlgn="auto" latinLnBrk="0" hangingPunct="1">
              <a:lnSpc>
                <a:spcPct val="100000"/>
              </a:lnSpc>
              <a:spcBef>
                <a:spcPts val="0"/>
              </a:spcBef>
              <a:spcAft>
                <a:spcPts val="0"/>
              </a:spcAft>
              <a:buClr>
                <a:schemeClr val="accent1"/>
              </a:buClr>
              <a:buSzPct val="80000"/>
              <a:buFontTx/>
              <a:buChar char="-"/>
              <a:tabLst/>
              <a:defRPr/>
            </a:pPr>
            <a:r>
              <a:rPr kumimoji="0" lang="pl-PL" sz="3200" b="0" i="0" u="none" strike="noStrike" kern="1200" cap="none" spc="0" normalizeH="0" baseline="0" noProof="0" smtClean="0">
                <a:ln>
                  <a:noFill/>
                </a:ln>
                <a:solidFill>
                  <a:schemeClr val="tx1"/>
                </a:solidFill>
                <a:effectLst/>
                <a:uLnTx/>
                <a:uFillTx/>
                <a:latin typeface="+mn-lt"/>
                <a:ea typeface="+mn-ea"/>
                <a:cs typeface="+mn-cs"/>
              </a:rPr>
              <a:t>umurosany Hefajstos</a:t>
            </a:r>
          </a:p>
          <a:p>
            <a:pPr marL="438912" marR="0" lvl="0" indent="-320040" algn="l" defTabSz="914400" rtl="0" eaLnBrk="1" fontAlgn="auto" latinLnBrk="0" hangingPunct="1">
              <a:lnSpc>
                <a:spcPct val="100000"/>
              </a:lnSpc>
              <a:spcBef>
                <a:spcPts val="0"/>
              </a:spcBef>
              <a:spcAft>
                <a:spcPts val="0"/>
              </a:spcAft>
              <a:buClr>
                <a:schemeClr val="accent1"/>
              </a:buClr>
              <a:buSzPct val="80000"/>
              <a:buFontTx/>
              <a:buChar char="-"/>
              <a:tabLst/>
              <a:defRPr/>
            </a:pPr>
            <a:r>
              <a:rPr kumimoji="0" lang="pl-PL" sz="3200" b="0" i="0" u="none" strike="noStrike" kern="1200" cap="none" spc="0" normalizeH="0" baseline="0" noProof="0" smtClean="0">
                <a:ln>
                  <a:noFill/>
                </a:ln>
                <a:solidFill>
                  <a:schemeClr val="tx1"/>
                </a:solidFill>
                <a:effectLst/>
                <a:uLnTx/>
                <a:uFillTx/>
                <a:latin typeface="+mn-lt"/>
                <a:ea typeface="+mn-ea"/>
                <a:cs typeface="+mn-cs"/>
              </a:rPr>
              <a:t>zazdrosna Hera</a:t>
            </a:r>
          </a:p>
          <a:p>
            <a:pPr marL="438912" marR="0" lvl="0" indent="-320040" algn="l" defTabSz="914400" rtl="0" eaLnBrk="1" fontAlgn="auto" latinLnBrk="0" hangingPunct="1">
              <a:lnSpc>
                <a:spcPct val="100000"/>
              </a:lnSpc>
              <a:spcBef>
                <a:spcPts val="0"/>
              </a:spcBef>
              <a:spcAft>
                <a:spcPts val="0"/>
              </a:spcAft>
              <a:buClr>
                <a:schemeClr val="accent1"/>
              </a:buClr>
              <a:buSzPct val="80000"/>
              <a:buFontTx/>
              <a:buChar char="-"/>
              <a:tabLst/>
              <a:defRPr/>
            </a:pPr>
            <a:r>
              <a:rPr kumimoji="0" lang="pl-PL" sz="3200" b="0" i="0" u="none" strike="noStrike" kern="1200" cap="none" spc="0" normalizeH="0" baseline="0" noProof="0" smtClean="0">
                <a:ln>
                  <a:noFill/>
                </a:ln>
                <a:solidFill>
                  <a:schemeClr val="tx1"/>
                </a:solidFill>
                <a:effectLst/>
                <a:uLnTx/>
                <a:uFillTx/>
                <a:latin typeface="+mn-lt"/>
                <a:ea typeface="+mn-ea"/>
                <a:cs typeface="+mn-cs"/>
              </a:rPr>
              <a:t>itd.</a:t>
            </a:r>
          </a:p>
          <a:p>
            <a:pPr marL="438912" marR="0" lvl="0" indent="-320040" algn="l" defTabSz="914400" rtl="0" eaLnBrk="1" fontAlgn="auto" latinLnBrk="0" hangingPunct="1">
              <a:lnSpc>
                <a:spcPct val="100000"/>
              </a:lnSpc>
              <a:spcBef>
                <a:spcPts val="0"/>
              </a:spcBef>
              <a:spcAft>
                <a:spcPts val="0"/>
              </a:spcAft>
              <a:buClr>
                <a:schemeClr val="accent1"/>
              </a:buClr>
              <a:buSzPct val="80000"/>
              <a:buFontTx/>
              <a:buChar char="-"/>
              <a:tabLst/>
              <a:defRPr/>
            </a:pPr>
            <a:endParaRPr kumimoji="0" lang="pl-PL" sz="2400" b="0" i="0" u="none" strike="noStrike" kern="1200" cap="none" spc="0" normalizeH="0" baseline="0" noProof="0" smtClean="0">
              <a:ln>
                <a:noFill/>
              </a:ln>
              <a:solidFill>
                <a:schemeClr val="tx1"/>
              </a:solidFill>
              <a:effectLst/>
              <a:uLnTx/>
              <a:uFillTx/>
              <a:latin typeface="+mn-lt"/>
              <a:ea typeface="+mn-ea"/>
              <a:cs typeface="+mn-cs"/>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pitchFamily="18" charset="2"/>
              <a:buNone/>
              <a:tabLst/>
              <a:defRPr/>
            </a:pPr>
            <a:endParaRPr kumimoji="0" lang="pl-PL" sz="24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5" name="Picture 5" descr="giove2"/>
          <p:cNvPicPr>
            <a:picLocks noChangeAspect="1" noChangeArrowheads="1"/>
          </p:cNvPicPr>
          <p:nvPr/>
        </p:nvPicPr>
        <p:blipFill>
          <a:blip r:embed="rId2"/>
          <a:srcRect/>
          <a:stretch>
            <a:fillRect/>
          </a:stretch>
        </p:blipFill>
        <p:spPr bwMode="auto">
          <a:xfrm>
            <a:off x="4572000" y="2349500"/>
            <a:ext cx="4175125" cy="3451225"/>
          </a:xfrm>
          <a:prstGeom prst="rect">
            <a:avLst/>
          </a:prstGeom>
          <a:noFill/>
        </p:spPr>
      </p:pic>
      <p:sp>
        <p:nvSpPr>
          <p:cNvPr id="6" name="Text Box 3"/>
          <p:cNvSpPr txBox="1">
            <a:spLocks noChangeArrowheads="1"/>
          </p:cNvSpPr>
          <p:nvPr/>
        </p:nvSpPr>
        <p:spPr bwMode="auto">
          <a:xfrm>
            <a:off x="468313" y="454025"/>
            <a:ext cx="5695950" cy="641350"/>
          </a:xfrm>
          <a:prstGeom prst="rect">
            <a:avLst/>
          </a:prstGeom>
          <a:noFill/>
          <a:ln w="9525">
            <a:noFill/>
            <a:miter lim="800000"/>
            <a:headEnd/>
            <a:tailEnd/>
          </a:ln>
          <a:effectLst/>
        </p:spPr>
        <p:txBody>
          <a:bodyPr wrap="none">
            <a:spAutoFit/>
          </a:bodyPr>
          <a:lstStyle/>
          <a:p>
            <a:r>
              <a:rPr lang="pl-PL" sz="3600" b="1">
                <a:solidFill>
                  <a:schemeClr val="bg1"/>
                </a:solidFill>
              </a:rPr>
              <a:t>Avatary Grecji klasycznej</a:t>
            </a:r>
            <a:endParaRPr lang="en-US" sz="3600" b="1">
              <a:solidFill>
                <a:schemeClr val="bg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endParaRPr lang="pl-PL"/>
          </a:p>
        </p:txBody>
      </p:sp>
      <p:pic>
        <p:nvPicPr>
          <p:cNvPr id="4" name="Picture 7" descr="article-1242409-07A207B0000005DC-353_634x348"/>
          <p:cNvPicPr>
            <a:picLocks noChangeAspect="1" noChangeArrowheads="1"/>
          </p:cNvPicPr>
          <p:nvPr/>
        </p:nvPicPr>
        <p:blipFill>
          <a:blip r:embed="rId2"/>
          <a:srcRect/>
          <a:stretch>
            <a:fillRect/>
          </a:stretch>
        </p:blipFill>
        <p:spPr bwMode="auto">
          <a:xfrm>
            <a:off x="468313" y="1989138"/>
            <a:ext cx="7991475" cy="4386262"/>
          </a:xfrm>
          <a:prstGeom prst="rect">
            <a:avLst/>
          </a:prstGeom>
          <a:noFill/>
        </p:spPr>
      </p:pic>
      <p:sp>
        <p:nvSpPr>
          <p:cNvPr id="5" name="Text Box 3"/>
          <p:cNvSpPr txBox="1">
            <a:spLocks noChangeArrowheads="1"/>
          </p:cNvSpPr>
          <p:nvPr/>
        </p:nvSpPr>
        <p:spPr bwMode="auto">
          <a:xfrm>
            <a:off x="468313" y="454025"/>
            <a:ext cx="4959350" cy="641350"/>
          </a:xfrm>
          <a:prstGeom prst="rect">
            <a:avLst/>
          </a:prstGeom>
          <a:noFill/>
          <a:ln w="9525">
            <a:noFill/>
            <a:miter lim="800000"/>
            <a:headEnd/>
            <a:tailEnd/>
          </a:ln>
          <a:effectLst/>
        </p:spPr>
        <p:txBody>
          <a:bodyPr wrap="none">
            <a:spAutoFit/>
          </a:bodyPr>
          <a:lstStyle/>
          <a:p>
            <a:r>
              <a:rPr lang="pl-PL" sz="3600" b="1">
                <a:solidFill>
                  <a:schemeClr val="bg1"/>
                </a:solidFill>
              </a:rPr>
              <a:t>Avatary futurystyczne</a:t>
            </a:r>
            <a:endParaRPr lang="en-US" sz="3600" b="1">
              <a:solidFill>
                <a:schemeClr val="bg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endParaRPr lang="pl-PL"/>
          </a:p>
        </p:txBody>
      </p:sp>
      <p:sp>
        <p:nvSpPr>
          <p:cNvPr id="4" name="Text Box 3"/>
          <p:cNvSpPr txBox="1">
            <a:spLocks noGrp="1" noChangeArrowheads="1"/>
          </p:cNvSpPr>
          <p:nvPr>
            <p:ph type="title"/>
          </p:nvPr>
        </p:nvSpPr>
        <p:spPr bwMode="auto">
          <a:prstGeom prst="rect">
            <a:avLst/>
          </a:prstGeom>
          <a:noFill/>
          <a:ln w="9525">
            <a:noFill/>
            <a:miter lim="800000"/>
            <a:headEnd/>
            <a:tailEnd/>
          </a:ln>
          <a:effectLst/>
        </p:spPr>
        <p:txBody>
          <a:bodyPr wrap="none">
            <a:spAutoFit/>
          </a:bodyPr>
          <a:lstStyle/>
          <a:p>
            <a:r>
              <a:rPr lang="pl-PL" sz="3600" b="1" dirty="0" err="1">
                <a:solidFill>
                  <a:schemeClr val="bg1"/>
                </a:solidFill>
              </a:rPr>
              <a:t>Avatary</a:t>
            </a:r>
            <a:r>
              <a:rPr lang="pl-PL" sz="3600" b="1" dirty="0">
                <a:solidFill>
                  <a:schemeClr val="bg1"/>
                </a:solidFill>
              </a:rPr>
              <a:t> futurystyczne</a:t>
            </a:r>
            <a:endParaRPr lang="en-US" sz="3600" b="1" dirty="0">
              <a:solidFill>
                <a:schemeClr val="bg1"/>
              </a:solidFill>
            </a:endParaRPr>
          </a:p>
        </p:txBody>
      </p:sp>
      <p:sp>
        <p:nvSpPr>
          <p:cNvPr id="5" name="Symbol zastępczy zawartości 2"/>
          <p:cNvSpPr txBox="1">
            <a:spLocks/>
          </p:cNvSpPr>
          <p:nvPr/>
        </p:nvSpPr>
        <p:spPr>
          <a:xfrm>
            <a:off x="428625" y="1928813"/>
            <a:ext cx="6303963" cy="1068387"/>
          </a:xfrm>
          <a:prstGeom prst="rect">
            <a:avLst/>
          </a:prstGeom>
        </p:spPr>
        <p:txBody>
          <a:bodyPr vert="horz" lIns="54864" tIns="91440" rtlCol="0">
            <a:norm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pl-PL" sz="3200" b="1" i="0" u="none" strike="noStrike" kern="1200" cap="none" spc="0" normalizeH="0" baseline="0" noProof="0" smtClean="0">
                <a:ln>
                  <a:noFill/>
                </a:ln>
                <a:solidFill>
                  <a:schemeClr val="tx1"/>
                </a:solidFill>
                <a:effectLst/>
                <a:uLnTx/>
                <a:uFillTx/>
                <a:latin typeface="+mn-lt"/>
                <a:ea typeface="+mn-ea"/>
                <a:cs typeface="+mn-cs"/>
              </a:rPr>
              <a:t>Real „reality”</a:t>
            </a:r>
            <a:endParaRPr kumimoji="0" lang="pl-PL" sz="3200" b="0" i="0" u="none" strike="noStrike" kern="1200" cap="none" spc="0" normalizeH="0" baseline="0" noProof="0" smtClean="0">
              <a:ln>
                <a:noFill/>
              </a:ln>
              <a:solidFill>
                <a:schemeClr val="tx1"/>
              </a:solidFill>
              <a:effectLst/>
              <a:uLnTx/>
              <a:uFillTx/>
              <a:latin typeface="+mn-lt"/>
              <a:ea typeface="+mn-ea"/>
              <a:cs typeface="+mn-cs"/>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Tx/>
              <a:buChar char="-"/>
              <a:tabLst/>
              <a:defRPr/>
            </a:pPr>
            <a:endParaRPr kumimoji="0" lang="pl-PL" sz="2400" b="0" i="0" u="none" strike="noStrike" kern="1200" cap="none" spc="0" normalizeH="0" baseline="0" noProof="0" smtClean="0">
              <a:ln>
                <a:noFill/>
              </a:ln>
              <a:solidFill>
                <a:schemeClr val="tx1"/>
              </a:solidFill>
              <a:effectLst/>
              <a:uLnTx/>
              <a:uFillTx/>
              <a:latin typeface="+mn-lt"/>
              <a:ea typeface="+mn-ea"/>
              <a:cs typeface="+mn-cs"/>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pitchFamily="18" charset="2"/>
              <a:buNone/>
              <a:tabLst/>
              <a:defRPr/>
            </a:pPr>
            <a:endParaRPr kumimoji="0" lang="pl-PL"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5" descr="avatar_jake"/>
          <p:cNvPicPr>
            <a:picLocks noChangeAspect="1" noChangeArrowheads="1"/>
          </p:cNvPicPr>
          <p:nvPr/>
        </p:nvPicPr>
        <p:blipFill>
          <a:blip r:embed="rId2"/>
          <a:srcRect/>
          <a:stretch>
            <a:fillRect/>
          </a:stretch>
        </p:blipFill>
        <p:spPr bwMode="auto">
          <a:xfrm>
            <a:off x="1042988" y="2565400"/>
            <a:ext cx="7091362" cy="3989388"/>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deon.pl/gfx/deon/pl/defaultaktualnosci/407/14/1/1768491199.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6552" y="1445433"/>
            <a:ext cx="11465410" cy="544522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ytuł 1"/>
          <p:cNvSpPr>
            <a:spLocks noGrp="1"/>
          </p:cNvSpPr>
          <p:nvPr>
            <p:ph type="title"/>
          </p:nvPr>
        </p:nvSpPr>
        <p:spPr/>
        <p:txBody>
          <a:bodyPr/>
          <a:lstStyle/>
          <a:p>
            <a:r>
              <a:rPr lang="pl-PL" dirty="0" smtClean="0">
                <a:solidFill>
                  <a:schemeClr val="bg1"/>
                </a:solidFill>
              </a:rPr>
              <a:t>Człowiek- twórca</a:t>
            </a:r>
            <a:endParaRPr lang="pl-PL" dirty="0">
              <a:solidFill>
                <a:schemeClr val="bg1"/>
              </a:solidFill>
            </a:endParaRPr>
          </a:p>
        </p:txBody>
      </p:sp>
      <p:sp>
        <p:nvSpPr>
          <p:cNvPr id="3" name="Symbol zastępczy zawartości 2"/>
          <p:cNvSpPr>
            <a:spLocks noGrp="1"/>
          </p:cNvSpPr>
          <p:nvPr>
            <p:ph idx="1"/>
          </p:nvPr>
        </p:nvSpPr>
        <p:spPr>
          <a:xfrm>
            <a:off x="1475656" y="1569506"/>
            <a:ext cx="4464496" cy="3803710"/>
          </a:xfrm>
          <a:solidFill>
            <a:schemeClr val="bg1">
              <a:alpha val="56000"/>
            </a:schemeClr>
          </a:solidFill>
        </p:spPr>
        <p:txBody>
          <a:bodyPr>
            <a:noAutofit/>
          </a:bodyPr>
          <a:lstStyle/>
          <a:p>
            <a:pPr algn="ctr"/>
            <a:r>
              <a:rPr lang="pl-PL" sz="2400" dirty="0" smtClean="0"/>
              <a:t>Człowiek w wirtualnych światach posiada moc sprawczą, jest Bogiem </a:t>
            </a:r>
            <a:r>
              <a:rPr lang="pl-PL" sz="2400" b="1" dirty="0" smtClean="0">
                <a:solidFill>
                  <a:srgbClr val="FF0000"/>
                </a:solidFill>
              </a:rPr>
              <a:t>tworzy byty</a:t>
            </a:r>
            <a:r>
              <a:rPr lang="pl-PL" sz="2400" dirty="0" smtClean="0"/>
              <a:t>, w tym </a:t>
            </a:r>
            <a:r>
              <a:rPr lang="pl-PL" sz="2400" b="1" dirty="0" smtClean="0">
                <a:solidFill>
                  <a:srgbClr val="FF0000"/>
                </a:solidFill>
              </a:rPr>
              <a:t>własne </a:t>
            </a:r>
            <a:r>
              <a:rPr lang="pl-PL" sz="2400" b="1" i="1" dirty="0" err="1" smtClean="0">
                <a:solidFill>
                  <a:srgbClr val="FF0000"/>
                </a:solidFill>
              </a:rPr>
              <a:t>alter-ego</a:t>
            </a:r>
            <a:r>
              <a:rPr lang="pl-PL" sz="2400" b="1" dirty="0" smtClean="0">
                <a:solidFill>
                  <a:srgbClr val="FF0000"/>
                </a:solidFill>
              </a:rPr>
              <a:t> </a:t>
            </a:r>
            <a:r>
              <a:rPr lang="pl-PL" sz="2400" dirty="0" smtClean="0"/>
              <a:t>zawierające informacje werbalne i niewerbalne. </a:t>
            </a:r>
          </a:p>
          <a:p>
            <a:pPr algn="ctr"/>
            <a:r>
              <a:rPr lang="pl-PL" sz="2400" dirty="0" smtClean="0"/>
              <a:t>Jesteśmy </a:t>
            </a:r>
            <a:r>
              <a:rPr lang="pl-PL" sz="2400" b="1" dirty="0" smtClean="0">
                <a:solidFill>
                  <a:srgbClr val="FF0000"/>
                </a:solidFill>
              </a:rPr>
              <a:t>istotami komunikującymi</a:t>
            </a:r>
            <a:r>
              <a:rPr lang="pl-PL" sz="2400" dirty="0" smtClean="0"/>
              <a:t>, cała kultura którą tworzymy jest komunikacją. </a:t>
            </a:r>
          </a:p>
          <a:p>
            <a:endParaRPr lang="pl-PL" sz="2400" dirty="0"/>
          </a:p>
        </p:txBody>
      </p:sp>
      <p:sp>
        <p:nvSpPr>
          <p:cNvPr id="4" name="Prostokąt 3"/>
          <p:cNvSpPr/>
          <p:nvPr/>
        </p:nvSpPr>
        <p:spPr>
          <a:xfrm>
            <a:off x="155575" y="5995917"/>
            <a:ext cx="9144000" cy="738664"/>
          </a:xfrm>
          <a:prstGeom prst="rect">
            <a:avLst/>
          </a:prstGeom>
        </p:spPr>
        <p:txBody>
          <a:bodyPr wrap="square">
            <a:spAutoFit/>
          </a:bodyPr>
          <a:lstStyle/>
          <a:p>
            <a:r>
              <a:rPr lang="en-US" sz="1400" dirty="0" err="1" smtClean="0">
                <a:solidFill>
                  <a:schemeClr val="bg1"/>
                </a:solidFill>
              </a:rPr>
              <a:t>E.T.Hall</a:t>
            </a:r>
            <a:r>
              <a:rPr lang="en-US" sz="1400" dirty="0" smtClean="0">
                <a:solidFill>
                  <a:schemeClr val="bg1"/>
                </a:solidFill>
              </a:rPr>
              <a:t>, </a:t>
            </a:r>
            <a:r>
              <a:rPr lang="en-US" sz="1400" i="1" dirty="0" smtClean="0">
                <a:solidFill>
                  <a:schemeClr val="bg1"/>
                </a:solidFill>
              </a:rPr>
              <a:t>Key concepts: underlying structures of culture</a:t>
            </a:r>
            <a:r>
              <a:rPr lang="en-US" sz="1400" dirty="0" smtClean="0">
                <a:solidFill>
                  <a:schemeClr val="bg1"/>
                </a:solidFill>
              </a:rPr>
              <a:t>, http://www.csun.edu/Faculty/Sheena.Malhotra/Intercultural/Key%20Concepts%20-%20Hall%20and%20Hall%20-%201.pdf [dostęp:19.07.2014].</a:t>
            </a:r>
            <a:endParaRPr lang="pl-PL" sz="1400" dirty="0">
              <a:solidFill>
                <a:schemeClr val="bg1"/>
              </a:solidFill>
            </a:endParaRPr>
          </a:p>
        </p:txBody>
      </p:sp>
      <p:sp>
        <p:nvSpPr>
          <p:cNvPr id="5" name="AutoShape 2" descr="http://www.deon.pl/gfx/deon/pl/defaultaktualnosci/407/14/1/1768491199.png"/>
          <p:cNvSpPr>
            <a:spLocks noChangeAspect="1" noChangeArrowheads="1"/>
          </p:cNvSpPr>
          <p:nvPr/>
        </p:nvSpPr>
        <p:spPr bwMode="auto">
          <a:xfrm>
            <a:off x="155575" y="-1470025"/>
            <a:ext cx="6457950" cy="30670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endParaRPr lang="pl-PL" dirty="0"/>
          </a:p>
        </p:txBody>
      </p:sp>
      <p:sp>
        <p:nvSpPr>
          <p:cNvPr id="4" name="Text Box 3"/>
          <p:cNvSpPr txBox="1">
            <a:spLocks noGrp="1" noChangeArrowheads="1"/>
          </p:cNvSpPr>
          <p:nvPr>
            <p:ph type="title"/>
          </p:nvPr>
        </p:nvSpPr>
        <p:spPr bwMode="auto">
          <a:prstGeom prst="rect">
            <a:avLst/>
          </a:prstGeom>
          <a:noFill/>
          <a:ln w="9525">
            <a:noFill/>
            <a:miter lim="800000"/>
            <a:headEnd/>
            <a:tailEnd/>
          </a:ln>
          <a:effectLst/>
        </p:spPr>
        <p:txBody>
          <a:bodyPr wrap="none">
            <a:spAutoFit/>
          </a:bodyPr>
          <a:lstStyle/>
          <a:p>
            <a:r>
              <a:rPr lang="pl-PL" sz="3600" b="1" dirty="0" err="1">
                <a:solidFill>
                  <a:schemeClr val="bg1"/>
                </a:solidFill>
              </a:rPr>
              <a:t>Avatary</a:t>
            </a:r>
            <a:r>
              <a:rPr lang="pl-PL" sz="3600" b="1" dirty="0">
                <a:solidFill>
                  <a:schemeClr val="bg1"/>
                </a:solidFill>
              </a:rPr>
              <a:t> futurystyczne</a:t>
            </a:r>
            <a:endParaRPr lang="en-US" sz="3600" b="1" dirty="0">
              <a:solidFill>
                <a:schemeClr val="bg1"/>
              </a:solidFill>
            </a:endParaRPr>
          </a:p>
        </p:txBody>
      </p:sp>
      <p:sp>
        <p:nvSpPr>
          <p:cNvPr id="5" name="Symbol zastępczy zawartości 2"/>
          <p:cNvSpPr txBox="1">
            <a:spLocks/>
          </p:cNvSpPr>
          <p:nvPr/>
        </p:nvSpPr>
        <p:spPr>
          <a:xfrm>
            <a:off x="428625" y="1928813"/>
            <a:ext cx="6303963" cy="1068387"/>
          </a:xfrm>
          <a:prstGeom prst="rect">
            <a:avLst/>
          </a:prstGeom>
        </p:spPr>
        <p:txBody>
          <a:bodyPr vert="horz" lIns="54864" tIns="91440" rtlCol="0">
            <a:norm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pl-PL" sz="3200" b="1" i="0" u="none" strike="noStrike" kern="1200" cap="none" spc="0" normalizeH="0" baseline="0" noProof="0" smtClean="0">
                <a:ln>
                  <a:noFill/>
                </a:ln>
                <a:solidFill>
                  <a:schemeClr val="tx1"/>
                </a:solidFill>
                <a:effectLst/>
                <a:uLnTx/>
                <a:uFillTx/>
                <a:latin typeface="+mn-lt"/>
                <a:ea typeface="+mn-ea"/>
                <a:cs typeface="+mn-cs"/>
              </a:rPr>
              <a:t>Augmented reality display</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pitchFamily="18" charset="2"/>
              <a:buNone/>
              <a:tabLst/>
              <a:defRPr/>
            </a:pPr>
            <a:endParaRPr kumimoji="0" lang="pl-PL" sz="3200" b="0" i="0" u="none" strike="noStrike" kern="1200" cap="none" spc="0" normalizeH="0" baseline="0" noProof="0" smtClean="0">
              <a:ln>
                <a:noFill/>
              </a:ln>
              <a:solidFill>
                <a:schemeClr val="tx1"/>
              </a:solidFill>
              <a:effectLst/>
              <a:uLnTx/>
              <a:uFillTx/>
              <a:latin typeface="+mn-lt"/>
              <a:ea typeface="+mn-ea"/>
              <a:cs typeface="+mn-cs"/>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Tx/>
              <a:buChar char="-"/>
              <a:tabLst/>
              <a:defRPr/>
            </a:pPr>
            <a:endParaRPr kumimoji="0" lang="pl-PL" sz="2400" b="0" i="0" u="none" strike="noStrike" kern="1200" cap="none" spc="0" normalizeH="0" baseline="0" noProof="0" smtClean="0">
              <a:ln>
                <a:noFill/>
              </a:ln>
              <a:solidFill>
                <a:schemeClr val="tx1"/>
              </a:solidFill>
              <a:effectLst/>
              <a:uLnTx/>
              <a:uFillTx/>
              <a:latin typeface="+mn-lt"/>
              <a:ea typeface="+mn-ea"/>
              <a:cs typeface="+mn-cs"/>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pitchFamily="18" charset="2"/>
              <a:buNone/>
              <a:tabLst/>
              <a:defRPr/>
            </a:pPr>
            <a:endParaRPr kumimoji="0" lang="pl-PL" sz="24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6" name="Picture 4" descr="Avatar-augmented-reality-display1"/>
          <p:cNvPicPr>
            <a:picLocks noChangeAspect="1" noChangeArrowheads="1"/>
          </p:cNvPicPr>
          <p:nvPr/>
        </p:nvPicPr>
        <p:blipFill>
          <a:blip r:embed="rId2">
            <a:lum bright="-6000"/>
          </a:blip>
          <a:srcRect/>
          <a:stretch>
            <a:fillRect/>
          </a:stretch>
        </p:blipFill>
        <p:spPr bwMode="auto">
          <a:xfrm>
            <a:off x="2124075" y="2636838"/>
            <a:ext cx="5761038" cy="3798887"/>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68313" y="454025"/>
            <a:ext cx="6661150" cy="641350"/>
          </a:xfrm>
          <a:prstGeom prst="rect">
            <a:avLst/>
          </a:prstGeom>
          <a:noFill/>
          <a:ln w="9525">
            <a:noFill/>
            <a:miter lim="800000"/>
            <a:headEnd/>
            <a:tailEnd/>
          </a:ln>
          <a:effectLst/>
        </p:spPr>
        <p:txBody>
          <a:bodyPr wrap="none">
            <a:spAutoFit/>
          </a:bodyPr>
          <a:lstStyle/>
          <a:p>
            <a:r>
              <a:rPr lang="pl-PL" sz="3600" b="1">
                <a:solidFill>
                  <a:schemeClr val="bg1"/>
                </a:solidFill>
              </a:rPr>
              <a:t>Avatary dzieci („adolescenti”)</a:t>
            </a:r>
            <a:endParaRPr lang="en-US" sz="3600" b="1">
              <a:solidFill>
                <a:schemeClr val="bg1"/>
              </a:solidFill>
            </a:endParaRPr>
          </a:p>
        </p:txBody>
      </p:sp>
      <p:sp>
        <p:nvSpPr>
          <p:cNvPr id="30723" name="Text Box 3"/>
          <p:cNvSpPr txBox="1">
            <a:spLocks noChangeArrowheads="1"/>
          </p:cNvSpPr>
          <p:nvPr/>
        </p:nvSpPr>
        <p:spPr bwMode="auto">
          <a:xfrm>
            <a:off x="158750" y="1720850"/>
            <a:ext cx="1695450" cy="366713"/>
          </a:xfrm>
          <a:prstGeom prst="rect">
            <a:avLst/>
          </a:prstGeom>
          <a:noFill/>
          <a:ln w="9525">
            <a:noFill/>
            <a:miter lim="800000"/>
            <a:headEnd/>
            <a:tailEnd/>
          </a:ln>
          <a:effectLst/>
        </p:spPr>
        <p:txBody>
          <a:bodyPr wrap="none">
            <a:spAutoFit/>
          </a:bodyPr>
          <a:lstStyle/>
          <a:p>
            <a:r>
              <a:rPr lang="pl-PL"/>
              <a:t>Sławek (10 lat)</a:t>
            </a:r>
            <a:endParaRPr lang="en-US"/>
          </a:p>
        </p:txBody>
      </p:sp>
      <p:pic>
        <p:nvPicPr>
          <p:cNvPr id="30725" name="Picture 5" descr="kerbal2"/>
          <p:cNvPicPr>
            <a:picLocks noChangeAspect="1" noChangeArrowheads="1"/>
          </p:cNvPicPr>
          <p:nvPr/>
        </p:nvPicPr>
        <p:blipFill>
          <a:blip r:embed="rId2"/>
          <a:srcRect/>
          <a:stretch>
            <a:fillRect/>
          </a:stretch>
        </p:blipFill>
        <p:spPr bwMode="auto">
          <a:xfrm>
            <a:off x="1908175" y="1844675"/>
            <a:ext cx="6804025" cy="4592638"/>
          </a:xfrm>
          <a:prstGeom prst="rect">
            <a:avLst/>
          </a:prstGeom>
          <a:noFill/>
        </p:spPr>
      </p:pic>
      <p:pic>
        <p:nvPicPr>
          <p:cNvPr id="30726" name="Picture 6" descr="header"/>
          <p:cNvPicPr>
            <a:picLocks noChangeAspect="1" noChangeArrowheads="1"/>
          </p:cNvPicPr>
          <p:nvPr/>
        </p:nvPicPr>
        <p:blipFill>
          <a:blip r:embed="rId3"/>
          <a:srcRect/>
          <a:stretch>
            <a:fillRect/>
          </a:stretch>
        </p:blipFill>
        <p:spPr bwMode="auto">
          <a:xfrm>
            <a:off x="0" y="2466975"/>
            <a:ext cx="9153525" cy="4391025"/>
          </a:xfrm>
          <a:prstGeom prst="rect">
            <a:avLst/>
          </a:prstGeom>
          <a:noFill/>
        </p:spPr>
      </p:pic>
      <p:sp>
        <p:nvSpPr>
          <p:cNvPr id="6" name="Prostokąt 5"/>
          <p:cNvSpPr/>
          <p:nvPr/>
        </p:nvSpPr>
        <p:spPr>
          <a:xfrm>
            <a:off x="0" y="0"/>
            <a:ext cx="9144000" cy="13572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Text Box 3"/>
          <p:cNvSpPr txBox="1">
            <a:spLocks noChangeArrowheads="1"/>
          </p:cNvSpPr>
          <p:nvPr/>
        </p:nvSpPr>
        <p:spPr bwMode="auto">
          <a:xfrm>
            <a:off x="468313" y="454025"/>
            <a:ext cx="4959350" cy="641350"/>
          </a:xfrm>
          <a:prstGeom prst="rect">
            <a:avLst/>
          </a:prstGeom>
          <a:noFill/>
          <a:ln w="9525">
            <a:noFill/>
            <a:miter lim="800000"/>
            <a:headEnd/>
            <a:tailEnd/>
          </a:ln>
          <a:effectLst/>
        </p:spPr>
        <p:txBody>
          <a:bodyPr wrap="none">
            <a:spAutoFit/>
          </a:bodyPr>
          <a:lstStyle/>
          <a:p>
            <a:r>
              <a:rPr lang="pl-PL" sz="3600" b="1" dirty="0" err="1">
                <a:solidFill>
                  <a:schemeClr val="bg1"/>
                </a:solidFill>
              </a:rPr>
              <a:t>Avatary</a:t>
            </a:r>
            <a:r>
              <a:rPr lang="pl-PL" sz="3600" b="1" dirty="0">
                <a:solidFill>
                  <a:schemeClr val="bg1"/>
                </a:solidFill>
              </a:rPr>
              <a:t> futurystyczne</a:t>
            </a:r>
            <a:endParaRPr lang="en-US" sz="3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fade">
                                      <p:cBhvr>
                                        <p:cTn id="7"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endParaRPr lang="pl-PL"/>
          </a:p>
        </p:txBody>
      </p:sp>
      <p:sp>
        <p:nvSpPr>
          <p:cNvPr id="4" name="Text Box 2"/>
          <p:cNvSpPr txBox="1">
            <a:spLocks noGrp="1" noChangeArrowheads="1"/>
          </p:cNvSpPr>
          <p:nvPr>
            <p:ph type="title"/>
          </p:nvPr>
        </p:nvSpPr>
        <p:spPr bwMode="auto">
          <a:prstGeom prst="rect">
            <a:avLst/>
          </a:prstGeom>
          <a:noFill/>
          <a:ln w="9525">
            <a:noFill/>
            <a:miter lim="800000"/>
            <a:headEnd/>
            <a:tailEnd/>
          </a:ln>
          <a:effectLst/>
        </p:spPr>
        <p:txBody>
          <a:bodyPr wrap="none">
            <a:spAutoFit/>
          </a:bodyPr>
          <a:lstStyle/>
          <a:p>
            <a:r>
              <a:rPr lang="pl-PL" sz="3600" b="1" dirty="0" err="1">
                <a:solidFill>
                  <a:schemeClr val="bg1"/>
                </a:solidFill>
              </a:rPr>
              <a:t>Avatary</a:t>
            </a:r>
            <a:r>
              <a:rPr lang="pl-PL" sz="3600" b="1" dirty="0">
                <a:solidFill>
                  <a:schemeClr val="bg1"/>
                </a:solidFill>
              </a:rPr>
              <a:t> dzieci („</a:t>
            </a:r>
            <a:r>
              <a:rPr lang="pl-PL" sz="3600" b="1" dirty="0" err="1">
                <a:solidFill>
                  <a:schemeClr val="bg1"/>
                </a:solidFill>
              </a:rPr>
              <a:t>adolescenti</a:t>
            </a:r>
            <a:r>
              <a:rPr lang="pl-PL" sz="3600" b="1" dirty="0">
                <a:solidFill>
                  <a:schemeClr val="bg1"/>
                </a:solidFill>
              </a:rPr>
              <a:t>”)</a:t>
            </a:r>
            <a:endParaRPr lang="en-US" sz="3600" b="1" dirty="0">
              <a:solidFill>
                <a:schemeClr val="bg1"/>
              </a:solidFill>
            </a:endParaRPr>
          </a:p>
        </p:txBody>
      </p:sp>
      <p:pic>
        <p:nvPicPr>
          <p:cNvPr id="5" name="Picture 6" descr="kerbal3"/>
          <p:cNvPicPr>
            <a:picLocks noChangeAspect="1" noChangeArrowheads="1"/>
          </p:cNvPicPr>
          <p:nvPr/>
        </p:nvPicPr>
        <p:blipFill>
          <a:blip r:embed="rId2"/>
          <a:srcRect/>
          <a:stretch>
            <a:fillRect/>
          </a:stretch>
        </p:blipFill>
        <p:spPr bwMode="auto">
          <a:xfrm>
            <a:off x="2165350" y="2111375"/>
            <a:ext cx="6804025" cy="4689475"/>
          </a:xfrm>
          <a:prstGeom prst="rect">
            <a:avLst/>
          </a:prstGeom>
          <a:noFill/>
        </p:spPr>
      </p:pic>
      <p:sp>
        <p:nvSpPr>
          <p:cNvPr id="6" name="Text Box 3"/>
          <p:cNvSpPr txBox="1">
            <a:spLocks noChangeArrowheads="1"/>
          </p:cNvSpPr>
          <p:nvPr/>
        </p:nvSpPr>
        <p:spPr bwMode="auto">
          <a:xfrm>
            <a:off x="158750" y="1720850"/>
            <a:ext cx="1962150" cy="366713"/>
          </a:xfrm>
          <a:prstGeom prst="rect">
            <a:avLst/>
          </a:prstGeom>
          <a:noFill/>
          <a:ln w="9525">
            <a:noFill/>
            <a:miter lim="800000"/>
            <a:headEnd/>
            <a:tailEnd/>
          </a:ln>
          <a:effectLst/>
        </p:spPr>
        <p:txBody>
          <a:bodyPr wrap="none">
            <a:spAutoFit/>
          </a:bodyPr>
          <a:lstStyle/>
          <a:p>
            <a:r>
              <a:rPr lang="pl-PL" dirty="0"/>
              <a:t>Konstancja (9 lat)</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endParaRPr lang="pl-PL"/>
          </a:p>
        </p:txBody>
      </p:sp>
      <p:sp>
        <p:nvSpPr>
          <p:cNvPr id="4" name="Text Box 2"/>
          <p:cNvSpPr txBox="1">
            <a:spLocks noGrp="1" noChangeArrowheads="1"/>
          </p:cNvSpPr>
          <p:nvPr>
            <p:ph type="title"/>
          </p:nvPr>
        </p:nvSpPr>
        <p:spPr bwMode="auto">
          <a:prstGeom prst="rect">
            <a:avLst/>
          </a:prstGeom>
          <a:noFill/>
          <a:ln w="9525">
            <a:noFill/>
            <a:miter lim="800000"/>
            <a:headEnd/>
            <a:tailEnd/>
          </a:ln>
          <a:effectLst/>
        </p:spPr>
        <p:txBody>
          <a:bodyPr wrap="none">
            <a:spAutoFit/>
          </a:bodyPr>
          <a:lstStyle/>
          <a:p>
            <a:r>
              <a:rPr lang="pl-PL" sz="3600" b="1" dirty="0" err="1">
                <a:solidFill>
                  <a:schemeClr val="bg1"/>
                </a:solidFill>
              </a:rPr>
              <a:t>Avatary</a:t>
            </a:r>
            <a:r>
              <a:rPr lang="pl-PL" sz="3600" b="1" dirty="0">
                <a:solidFill>
                  <a:schemeClr val="bg1"/>
                </a:solidFill>
              </a:rPr>
              <a:t> dzieci („</a:t>
            </a:r>
            <a:r>
              <a:rPr lang="pl-PL" sz="3600" b="1" dirty="0" err="1">
                <a:solidFill>
                  <a:schemeClr val="bg1"/>
                </a:solidFill>
              </a:rPr>
              <a:t>adolescenti</a:t>
            </a:r>
            <a:r>
              <a:rPr lang="pl-PL" sz="3600" b="1" dirty="0">
                <a:solidFill>
                  <a:schemeClr val="bg1"/>
                </a:solidFill>
              </a:rPr>
              <a:t>”)</a:t>
            </a:r>
            <a:endParaRPr lang="en-US" sz="3600" b="1" dirty="0">
              <a:solidFill>
                <a:schemeClr val="bg1"/>
              </a:solidFill>
            </a:endParaRPr>
          </a:p>
        </p:txBody>
      </p:sp>
      <p:sp>
        <p:nvSpPr>
          <p:cNvPr id="5" name="Text Box 3"/>
          <p:cNvSpPr txBox="1">
            <a:spLocks noChangeArrowheads="1"/>
          </p:cNvSpPr>
          <p:nvPr/>
        </p:nvSpPr>
        <p:spPr bwMode="auto">
          <a:xfrm>
            <a:off x="158750" y="1720850"/>
            <a:ext cx="1746250" cy="366713"/>
          </a:xfrm>
          <a:prstGeom prst="rect">
            <a:avLst/>
          </a:prstGeom>
          <a:noFill/>
          <a:ln w="9525">
            <a:noFill/>
            <a:miter lim="800000"/>
            <a:headEnd/>
            <a:tailEnd/>
          </a:ln>
          <a:effectLst/>
        </p:spPr>
        <p:txBody>
          <a:bodyPr wrap="none">
            <a:spAutoFit/>
          </a:bodyPr>
          <a:lstStyle/>
          <a:p>
            <a:r>
              <a:rPr lang="pl-PL"/>
              <a:t>Milenka (11 lat)</a:t>
            </a:r>
            <a:endParaRPr lang="en-US"/>
          </a:p>
        </p:txBody>
      </p:sp>
      <p:pic>
        <p:nvPicPr>
          <p:cNvPr id="6" name="Picture 6" descr="107704-monster-high-wallpaper-monster-high"/>
          <p:cNvPicPr>
            <a:picLocks noChangeAspect="1" noChangeArrowheads="1"/>
          </p:cNvPicPr>
          <p:nvPr/>
        </p:nvPicPr>
        <p:blipFill>
          <a:blip r:embed="rId2"/>
          <a:srcRect/>
          <a:stretch>
            <a:fillRect/>
          </a:stretch>
        </p:blipFill>
        <p:spPr bwMode="auto">
          <a:xfrm>
            <a:off x="1331913" y="2259013"/>
            <a:ext cx="7143750" cy="428625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0"/>
            <a:ext cx="9144000" cy="13572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650" name="Symbol zastępczy zawartości 2"/>
          <p:cNvSpPr>
            <a:spLocks noGrp="1"/>
          </p:cNvSpPr>
          <p:nvPr>
            <p:ph idx="4294967295"/>
          </p:nvPr>
        </p:nvSpPr>
        <p:spPr>
          <a:xfrm>
            <a:off x="157163" y="1700213"/>
            <a:ext cx="4900612" cy="2868612"/>
          </a:xfrm>
        </p:spPr>
        <p:txBody>
          <a:bodyPr>
            <a:normAutofit fontScale="85000" lnSpcReduction="20000"/>
          </a:bodyPr>
          <a:lstStyle/>
          <a:p>
            <a:r>
              <a:rPr lang="pl-PL" b="1" smtClean="0"/>
              <a:t>Avatar</a:t>
            </a:r>
            <a:r>
              <a:rPr lang="pl-PL" smtClean="0"/>
              <a:t> = odwieczna projekcja alternatywnej i/lub komplementarnej osobowości</a:t>
            </a:r>
          </a:p>
          <a:p>
            <a:r>
              <a:rPr lang="pl-PL" smtClean="0"/>
              <a:t>= zjawisko naturalne</a:t>
            </a:r>
          </a:p>
          <a:p>
            <a:r>
              <a:rPr lang="pl-PL" smtClean="0">
                <a:solidFill>
                  <a:srgbClr val="FF0000"/>
                </a:solidFill>
              </a:rPr>
              <a:t>chyba, że dotyczy projekcji relacji uczuciowych i/lub procesów poznawczych, </a:t>
            </a:r>
            <a:r>
              <a:rPr lang="pl-PL" b="1" smtClean="0">
                <a:solidFill>
                  <a:srgbClr val="FF0000"/>
                </a:solidFill>
              </a:rPr>
              <a:t>szczególnie u dzieci!</a:t>
            </a:r>
          </a:p>
          <a:p>
            <a:endParaRPr lang="pl-PL" sz="2400" b="1" smtClean="0"/>
          </a:p>
          <a:p>
            <a:pPr>
              <a:buFont typeface="Wingdings 2" pitchFamily="18" charset="2"/>
              <a:buNone/>
            </a:pPr>
            <a:endParaRPr lang="pl-PL" sz="2400" b="1" smtClean="0"/>
          </a:p>
        </p:txBody>
      </p:sp>
      <p:sp>
        <p:nvSpPr>
          <p:cNvPr id="27651" name="Text Box 3"/>
          <p:cNvSpPr txBox="1">
            <a:spLocks noChangeArrowheads="1"/>
          </p:cNvSpPr>
          <p:nvPr/>
        </p:nvSpPr>
        <p:spPr bwMode="auto">
          <a:xfrm>
            <a:off x="468313" y="454025"/>
            <a:ext cx="4400550" cy="641350"/>
          </a:xfrm>
          <a:prstGeom prst="rect">
            <a:avLst/>
          </a:prstGeom>
          <a:noFill/>
          <a:ln w="9525">
            <a:noFill/>
            <a:miter lim="800000"/>
            <a:headEnd/>
            <a:tailEnd/>
          </a:ln>
          <a:effectLst/>
        </p:spPr>
        <p:txBody>
          <a:bodyPr wrap="none">
            <a:spAutoFit/>
          </a:bodyPr>
          <a:lstStyle/>
          <a:p>
            <a:r>
              <a:rPr lang="pl-PL" sz="3600" b="1">
                <a:solidFill>
                  <a:srgbClr val="FF0000"/>
                </a:solidFill>
              </a:rPr>
              <a:t>Avatar ery cyfrowej</a:t>
            </a:r>
            <a:endParaRPr lang="en-US" sz="3600" b="1">
              <a:solidFill>
                <a:srgbClr val="FF0000"/>
              </a:solidFill>
            </a:endParaRPr>
          </a:p>
        </p:txBody>
      </p:sp>
      <p:pic>
        <p:nvPicPr>
          <p:cNvPr id="27654" name="Picture 6" descr="slawek"/>
          <p:cNvPicPr>
            <a:picLocks noChangeAspect="1" noChangeArrowheads="1"/>
          </p:cNvPicPr>
          <p:nvPr/>
        </p:nvPicPr>
        <p:blipFill>
          <a:blip r:embed="rId2"/>
          <a:srcRect/>
          <a:stretch>
            <a:fillRect/>
          </a:stretch>
        </p:blipFill>
        <p:spPr bwMode="auto">
          <a:xfrm>
            <a:off x="4945063" y="1628775"/>
            <a:ext cx="4079875" cy="4225925"/>
          </a:xfrm>
          <a:prstGeom prst="rect">
            <a:avLst/>
          </a:prstGeom>
          <a:noFill/>
        </p:spPr>
      </p:pic>
      <p:pic>
        <p:nvPicPr>
          <p:cNvPr id="27655" name="Picture 7" descr="Niusia"/>
          <p:cNvPicPr>
            <a:picLocks noChangeAspect="1" noChangeArrowheads="1"/>
          </p:cNvPicPr>
          <p:nvPr/>
        </p:nvPicPr>
        <p:blipFill>
          <a:blip r:embed="rId3"/>
          <a:srcRect/>
          <a:stretch>
            <a:fillRect/>
          </a:stretch>
        </p:blipFill>
        <p:spPr bwMode="auto">
          <a:xfrm>
            <a:off x="4873625" y="1479550"/>
            <a:ext cx="4168775" cy="44354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7650"/>
                                        </p:tgtEl>
                                        <p:attrNameLst>
                                          <p:attrName>style.visibility</p:attrName>
                                        </p:attrNameLst>
                                      </p:cBhvr>
                                      <p:to>
                                        <p:strVal val="visible"/>
                                      </p:to>
                                    </p:set>
                                    <p:anim calcmode="discrete" valueType="clr">
                                      <p:cBhvr override="childStyle">
                                        <p:cTn id="7" dur="80"/>
                                        <p:tgtEl>
                                          <p:spTgt spid="276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7650"/>
                                        </p:tgtEl>
                                        <p:attrNameLst>
                                          <p:attrName>fillcolor</p:attrName>
                                        </p:attrNameLst>
                                      </p:cBhvr>
                                      <p:tavLst>
                                        <p:tav tm="0">
                                          <p:val>
                                            <p:clrVal>
                                              <a:schemeClr val="accent2"/>
                                            </p:clrVal>
                                          </p:val>
                                        </p:tav>
                                        <p:tav tm="50000">
                                          <p:val>
                                            <p:clrVal>
                                              <a:schemeClr val="hlink"/>
                                            </p:clrVal>
                                          </p:val>
                                        </p:tav>
                                      </p:tavLst>
                                    </p:anim>
                                    <p:set>
                                      <p:cBhvr>
                                        <p:cTn id="9" dur="80"/>
                                        <p:tgtEl>
                                          <p:spTgt spid="2765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7654"/>
                                        </p:tgtEl>
                                        <p:attrNameLst>
                                          <p:attrName>style.visibility</p:attrName>
                                        </p:attrNameLst>
                                      </p:cBhvr>
                                      <p:to>
                                        <p:strVal val="visible"/>
                                      </p:to>
                                    </p:set>
                                    <p:animEffect transition="in" filter="fade">
                                      <p:cBhvr>
                                        <p:cTn id="14" dur="1000"/>
                                        <p:tgtEl>
                                          <p:spTgt spid="2765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655"/>
                                        </p:tgtEl>
                                        <p:attrNameLst>
                                          <p:attrName>style.visibility</p:attrName>
                                        </p:attrNameLst>
                                      </p:cBhvr>
                                      <p:to>
                                        <p:strVal val="visible"/>
                                      </p:to>
                                    </p:set>
                                    <p:animEffect transition="in" filter="fade">
                                      <p:cBhvr>
                                        <p:cTn id="19" dur="10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357290" y="1857364"/>
            <a:ext cx="6786610" cy="830997"/>
          </a:xfrm>
          <a:prstGeom prst="rect">
            <a:avLst/>
          </a:prstGeom>
          <a:noFill/>
        </p:spPr>
        <p:txBody>
          <a:bodyPr wrap="square" rtlCol="0">
            <a:spAutoFit/>
          </a:bodyPr>
          <a:lstStyle/>
          <a:p>
            <a:r>
              <a:rPr lang="pl-PL" sz="4800" dirty="0" smtClean="0"/>
              <a:t>Dziękujemy za uwagę</a:t>
            </a:r>
            <a:endParaRPr lang="pl-PL" sz="4800" dirty="0"/>
          </a:p>
        </p:txBody>
      </p:sp>
      <p:sp>
        <p:nvSpPr>
          <p:cNvPr id="4" name="Podtytuł 2"/>
          <p:cNvSpPr txBox="1">
            <a:spLocks/>
          </p:cNvSpPr>
          <p:nvPr/>
        </p:nvSpPr>
        <p:spPr>
          <a:xfrm>
            <a:off x="4071934" y="4071942"/>
            <a:ext cx="4576738" cy="857256"/>
          </a:xfrm>
          <a:prstGeom prst="rect">
            <a:avLst/>
          </a:prstGeom>
        </p:spPr>
        <p:txBody>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tabLst/>
              <a:defRPr/>
            </a:pPr>
            <a:r>
              <a:rPr kumimoji="0" lang="pl-PL" b="0" i="0" u="none" strike="noStrike" kern="1200" cap="none" spc="0" normalizeH="0" baseline="0" noProof="0" dirty="0" smtClean="0">
                <a:ln>
                  <a:noFill/>
                </a:ln>
                <a:solidFill>
                  <a:schemeClr val="tx1"/>
                </a:solidFill>
                <a:effectLst/>
                <a:uLnTx/>
                <a:uFillTx/>
                <a:latin typeface="+mn-lt"/>
                <a:ea typeface="+mn-ea"/>
                <a:cs typeface="+mn-cs"/>
              </a:rPr>
              <a:t>Dorota </a:t>
            </a:r>
            <a:r>
              <a:rPr kumimoji="0" lang="pl-PL" b="0" i="0" u="none" strike="noStrike" kern="1200" cap="none" spc="0" normalizeH="0" baseline="0" noProof="0" dirty="0" err="1" smtClean="0">
                <a:ln>
                  <a:noFill/>
                </a:ln>
                <a:solidFill>
                  <a:schemeClr val="tx1"/>
                </a:solidFill>
                <a:effectLst/>
                <a:uLnTx/>
                <a:uFillTx/>
                <a:latin typeface="+mn-lt"/>
                <a:ea typeface="+mn-ea"/>
                <a:cs typeface="+mn-cs"/>
              </a:rPr>
              <a:t>Siemieniecka</a:t>
            </a:r>
            <a:r>
              <a:rPr kumimoji="0" lang="pl-PL" b="0" i="0" u="none" strike="noStrike" kern="1200" cap="none" spc="0" normalizeH="0" baseline="0" noProof="0" dirty="0" smtClean="0">
                <a:ln>
                  <a:noFill/>
                </a:ln>
                <a:solidFill>
                  <a:schemeClr val="tx1"/>
                </a:solidFill>
                <a:effectLst/>
                <a:uLnTx/>
                <a:uFillTx/>
                <a:latin typeface="+mn-lt"/>
                <a:ea typeface="+mn-ea"/>
                <a:cs typeface="+mn-cs"/>
              </a:rPr>
              <a:t>, Grzegorz Karwasz</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pl-PL"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Literatura</a:t>
            </a:r>
            <a:endParaRPr lang="pl-PL" dirty="0"/>
          </a:p>
        </p:txBody>
      </p:sp>
      <p:sp>
        <p:nvSpPr>
          <p:cNvPr id="3" name="Symbol zastępczy zawartości 2"/>
          <p:cNvSpPr>
            <a:spLocks noGrp="1"/>
          </p:cNvSpPr>
          <p:nvPr>
            <p:ph idx="1"/>
          </p:nvPr>
        </p:nvSpPr>
        <p:spPr>
          <a:xfrm>
            <a:off x="0" y="1340768"/>
            <a:ext cx="9144000" cy="4625609"/>
          </a:xfrm>
        </p:spPr>
        <p:txBody>
          <a:bodyPr>
            <a:noAutofit/>
          </a:bodyPr>
          <a:lstStyle/>
          <a:p>
            <a:r>
              <a:rPr lang="pl-PL" sz="1600" dirty="0" err="1" smtClean="0"/>
              <a:t>Aboujaoude</a:t>
            </a:r>
            <a:r>
              <a:rPr lang="pl-PL" sz="1600" dirty="0" smtClean="0"/>
              <a:t> E., </a:t>
            </a:r>
            <a:r>
              <a:rPr lang="pl-PL" sz="1600" i="1" dirty="0" smtClean="0"/>
              <a:t>Wirtualna osobowość naszych czasów. Mroczna strona e-osobowości</a:t>
            </a:r>
            <a:r>
              <a:rPr lang="pl-PL" sz="1600" dirty="0" smtClean="0"/>
              <a:t>, Wydawnictwo Uniwersytetu Jagiellońskiego, Kraków 2012. </a:t>
            </a:r>
          </a:p>
          <a:p>
            <a:r>
              <a:rPr lang="pl-PL" sz="1600" dirty="0" err="1" smtClean="0"/>
              <a:t>Bargh</a:t>
            </a:r>
            <a:r>
              <a:rPr lang="pl-PL" sz="1600" dirty="0" smtClean="0"/>
              <a:t> J.A., </a:t>
            </a:r>
            <a:r>
              <a:rPr lang="pl-PL" sz="1600" dirty="0" err="1" smtClean="0"/>
              <a:t>McKenza</a:t>
            </a:r>
            <a:r>
              <a:rPr lang="pl-PL" sz="1600" dirty="0" smtClean="0"/>
              <a:t> K.Y.A,. </a:t>
            </a:r>
            <a:r>
              <a:rPr lang="en-US" sz="1600" dirty="0" smtClean="0"/>
              <a:t>Fritz Simons G.M, </a:t>
            </a:r>
            <a:r>
              <a:rPr lang="en-US" sz="1600" i="1" dirty="0" smtClean="0"/>
              <a:t>Can you see the real me? Activation and expression of the “True Self” on the Internet</a:t>
            </a:r>
            <a:r>
              <a:rPr lang="en-US" sz="1600" dirty="0" smtClean="0"/>
              <a:t>. http://smg.media.mit.edu/personals/chi2004/private/papers/bargh.pdf [</a:t>
            </a:r>
            <a:r>
              <a:rPr lang="en-US" sz="1600" dirty="0" err="1" smtClean="0"/>
              <a:t>dostęp</a:t>
            </a:r>
            <a:r>
              <a:rPr lang="en-US" sz="1600" dirty="0" smtClean="0"/>
              <a:t>: 19.07.2014].</a:t>
            </a:r>
            <a:endParaRPr lang="pl-PL" sz="1600" dirty="0" smtClean="0"/>
          </a:p>
          <a:p>
            <a:r>
              <a:rPr lang="en-US" sz="1600" dirty="0" err="1" smtClean="0"/>
              <a:t>Bechar</a:t>
            </a:r>
            <a:r>
              <a:rPr lang="en-US" sz="1600" dirty="0" smtClean="0"/>
              <a:t>-Israeli H., </a:t>
            </a:r>
            <a:r>
              <a:rPr lang="en-US" sz="1600" i="1" dirty="0" smtClean="0"/>
              <a:t>Nicknames play and identity on Internet relay chat</a:t>
            </a:r>
            <a:r>
              <a:rPr lang="en-US" sz="1600" dirty="0" smtClean="0"/>
              <a:t>, http://onlinelibrary.wiley.com/doi/10.1111/j.1083-6101.1995.tb00325.x/full [dostęp:19.07.2014]</a:t>
            </a:r>
            <a:endParaRPr lang="pl-PL" sz="1600" dirty="0" smtClean="0"/>
          </a:p>
          <a:p>
            <a:r>
              <a:rPr lang="en-US" sz="1600" dirty="0" err="1" smtClean="0"/>
              <a:t>Bohra</a:t>
            </a:r>
            <a:r>
              <a:rPr lang="en-US" sz="1600" dirty="0" smtClean="0"/>
              <a:t> K.A., </a:t>
            </a:r>
            <a:r>
              <a:rPr lang="en-US" sz="1600" dirty="0" err="1" smtClean="0"/>
              <a:t>Pandey</a:t>
            </a:r>
            <a:r>
              <a:rPr lang="en-US" sz="1600" dirty="0" smtClean="0"/>
              <a:t> J.,  </a:t>
            </a:r>
            <a:r>
              <a:rPr lang="en-US" sz="1600" i="1" dirty="0" smtClean="0"/>
              <a:t>Ingratiation toward strangers, friends, and bosses</a:t>
            </a:r>
            <a:r>
              <a:rPr lang="en-US" sz="1600" dirty="0" smtClean="0"/>
              <a:t>. “The Journal of Social Psychology” 122/ 1984, s.217–222.</a:t>
            </a:r>
            <a:endParaRPr lang="pl-PL" sz="1600" dirty="0" smtClean="0"/>
          </a:p>
          <a:p>
            <a:r>
              <a:rPr lang="en-US" sz="1600" dirty="0" err="1" smtClean="0"/>
              <a:t>Buffardi</a:t>
            </a:r>
            <a:r>
              <a:rPr lang="en-US" sz="1600" dirty="0" smtClean="0"/>
              <a:t> L.E., Campbell W.K., </a:t>
            </a:r>
            <a:r>
              <a:rPr lang="en-US" sz="1600" i="1" dirty="0" smtClean="0"/>
              <a:t>Narcissism and Social Networking </a:t>
            </a:r>
            <a:r>
              <a:rPr lang="en-US" sz="1600" i="1" dirty="0" err="1" smtClean="0"/>
              <a:t>WebSites</a:t>
            </a:r>
            <a:r>
              <a:rPr lang="en-US" sz="1600" dirty="0" smtClean="0"/>
              <a:t>, http://www.sakkyndig.com/psykologi/artvit/buffardi2008.pdf [</a:t>
            </a:r>
            <a:r>
              <a:rPr lang="en-US" sz="1600" dirty="0" err="1" smtClean="0"/>
              <a:t>dostęp</a:t>
            </a:r>
            <a:r>
              <a:rPr lang="en-US" sz="1600" dirty="0" smtClean="0"/>
              <a:t>: 19.07.2014].</a:t>
            </a:r>
            <a:endParaRPr lang="pl-PL" sz="1600" dirty="0" smtClean="0"/>
          </a:p>
          <a:p>
            <a:r>
              <a:rPr lang="pl-PL" sz="1600" dirty="0" err="1" smtClean="0"/>
              <a:t>Chlewiński</a:t>
            </a:r>
            <a:r>
              <a:rPr lang="pl-PL" sz="1600" dirty="0" smtClean="0"/>
              <a:t> Z., </a:t>
            </a:r>
            <a:r>
              <a:rPr lang="pl-PL" sz="1600" i="1" dirty="0" err="1" smtClean="0"/>
              <a:t>Ingracjacja</a:t>
            </a:r>
            <a:r>
              <a:rPr lang="pl-PL" sz="1600" i="1" dirty="0" smtClean="0"/>
              <a:t> czyli „dobrowolny przymus</a:t>
            </a:r>
            <a:r>
              <a:rPr lang="pl-PL" sz="1600" dirty="0" smtClean="0"/>
              <a:t>”. </a:t>
            </a:r>
            <a:r>
              <a:rPr lang="en-US" sz="1600" dirty="0" smtClean="0"/>
              <a:t>„ETHOS” 18/19/1992, </a:t>
            </a:r>
            <a:endParaRPr lang="pl-PL" sz="1600" dirty="0" smtClean="0"/>
          </a:p>
          <a:p>
            <a:r>
              <a:rPr lang="en-US" sz="1600" dirty="0" smtClean="0"/>
              <a:t>Godfrey D.K., Jones E.E., Lord Ch. G.,  </a:t>
            </a:r>
            <a:r>
              <a:rPr lang="en-US" sz="1600" i="1" dirty="0" smtClean="0"/>
              <a:t>Self-Promotion Is Not Ingratiating</a:t>
            </a:r>
            <a:r>
              <a:rPr lang="en-US" sz="1600" dirty="0" smtClean="0"/>
              <a:t>. “Journal of Personality and Social Psychology”50 (1)/1986, s.106–115. </a:t>
            </a:r>
            <a:endParaRPr lang="pl-PL" sz="1600" dirty="0" smtClean="0"/>
          </a:p>
          <a:p>
            <a:r>
              <a:rPr lang="en-US" sz="1600" dirty="0" smtClean="0"/>
              <a:t>Gordon R. A.</a:t>
            </a:r>
            <a:r>
              <a:rPr lang="en-US" sz="1600" i="1" dirty="0" smtClean="0"/>
              <a:t>, Impact of ingratiation on judgments and evaluations: A meta-analytic investigation</a:t>
            </a:r>
            <a:r>
              <a:rPr lang="en-US" sz="1600" dirty="0" smtClean="0"/>
              <a:t>. “Journal of Personality and Social Psychology” 1(71)/1996, s.54–70.</a:t>
            </a:r>
            <a:endParaRPr lang="pl-PL" sz="1600" dirty="0" smtClean="0"/>
          </a:p>
          <a:p>
            <a:r>
              <a:rPr lang="en-US" sz="1600" dirty="0" smtClean="0"/>
              <a:t>Hall E.T., </a:t>
            </a:r>
            <a:r>
              <a:rPr lang="en-US" sz="1600" i="1" dirty="0" smtClean="0"/>
              <a:t>Key concepts: underlying structures of culture</a:t>
            </a:r>
            <a:r>
              <a:rPr lang="en-US" sz="1600" dirty="0" smtClean="0"/>
              <a:t>, http://www.csun.edu/Faculty/Sheena.Malhotra/Intercultural/Key%20Concepts%20-%20Hall%20and%20Hall%20-%201.pdf [dostęp:19.07.2014].</a:t>
            </a:r>
            <a:endParaRPr lang="pl-PL" sz="1600" dirty="0" smtClean="0"/>
          </a:p>
          <a:p>
            <a:r>
              <a:rPr lang="pl-PL" sz="1600" i="1" dirty="0" smtClean="0"/>
              <a:t>Ilu Polaków jest na </a:t>
            </a:r>
            <a:r>
              <a:rPr lang="pl-PL" sz="1600" i="1" dirty="0" err="1" smtClean="0"/>
              <a:t>Facebooku</a:t>
            </a:r>
            <a:r>
              <a:rPr lang="pl-PL" sz="1600" dirty="0" smtClean="0"/>
              <a:t>? http://www.komputerswiat.pl/nowosci/internet/2013/1/ilu-polakow-jest-na-facebooku.aspx [dostęp:19.07.2014]</a:t>
            </a:r>
          </a:p>
          <a:p>
            <a:endParaRPr lang="pl-PL" sz="16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Literatura</a:t>
            </a:r>
            <a:endParaRPr lang="pl-PL" dirty="0"/>
          </a:p>
        </p:txBody>
      </p:sp>
      <p:sp>
        <p:nvSpPr>
          <p:cNvPr id="3" name="Symbol zastępczy zawartości 2"/>
          <p:cNvSpPr>
            <a:spLocks noGrp="1"/>
          </p:cNvSpPr>
          <p:nvPr>
            <p:ph idx="1"/>
          </p:nvPr>
        </p:nvSpPr>
        <p:spPr/>
        <p:txBody>
          <a:bodyPr>
            <a:normAutofit fontScale="40000" lnSpcReduction="20000"/>
          </a:bodyPr>
          <a:lstStyle/>
          <a:p>
            <a:r>
              <a:rPr lang="en-US" dirty="0" smtClean="0"/>
              <a:t>Jones E. E., </a:t>
            </a:r>
            <a:r>
              <a:rPr lang="en-US" i="1" dirty="0" smtClean="0"/>
              <a:t>Ingratiation: a social psychological analysis</a:t>
            </a:r>
            <a:r>
              <a:rPr lang="en-US" dirty="0" smtClean="0"/>
              <a:t>. Appleton-Century-Crofts, New York 1964.</a:t>
            </a:r>
            <a:endParaRPr lang="pl-PL" dirty="0" smtClean="0"/>
          </a:p>
          <a:p>
            <a:r>
              <a:rPr lang="en-US" dirty="0" smtClean="0"/>
              <a:t>Jones E.E., Pittman T. S., </a:t>
            </a:r>
            <a:r>
              <a:rPr lang="en-US" i="1" dirty="0" smtClean="0"/>
              <a:t>Toward a general theory of strategic self-presentation</a:t>
            </a:r>
            <a:r>
              <a:rPr lang="en-US" dirty="0" smtClean="0"/>
              <a:t>, Hillsdale, </a:t>
            </a:r>
            <a:r>
              <a:rPr lang="en-US" dirty="0" err="1" smtClean="0"/>
              <a:t>Erlbaumge</a:t>
            </a:r>
            <a:r>
              <a:rPr lang="en-US" dirty="0" smtClean="0"/>
              <a:t>, New York 1982.</a:t>
            </a:r>
            <a:endParaRPr lang="pl-PL" dirty="0" smtClean="0"/>
          </a:p>
          <a:p>
            <a:r>
              <a:rPr lang="pl-PL" dirty="0" err="1" smtClean="0"/>
              <a:t>Kirwil</a:t>
            </a:r>
            <a:r>
              <a:rPr lang="pl-PL" dirty="0" smtClean="0"/>
              <a:t> L., </a:t>
            </a:r>
            <a:r>
              <a:rPr lang="pl-PL" i="1" dirty="0" smtClean="0"/>
              <a:t>Zagrożenie i bezpieczeństwo w Internecie – z perspektywy dzieci w  Europie.  </a:t>
            </a:r>
            <a:r>
              <a:rPr lang="pl-PL" dirty="0" smtClean="0"/>
              <a:t>Częściowy raport z badań EU </a:t>
            </a:r>
            <a:r>
              <a:rPr lang="pl-PL" dirty="0" err="1" smtClean="0"/>
              <a:t>Kids</a:t>
            </a:r>
            <a:r>
              <a:rPr lang="pl-PL" dirty="0" smtClean="0"/>
              <a:t> </a:t>
            </a:r>
            <a:r>
              <a:rPr lang="pl-PL" dirty="0" err="1" smtClean="0"/>
              <a:t>Online</a:t>
            </a:r>
            <a:r>
              <a:rPr lang="pl-PL" dirty="0" smtClean="0"/>
              <a:t> II przeprowadzonych wśród dzieci w wieku 9-16 lat i ich rodziców, Szkoła Wyższa Psychologii Społecznej, Warszawa 2011</a:t>
            </a:r>
          </a:p>
          <a:p>
            <a:r>
              <a:rPr lang="pl-PL" dirty="0" err="1" smtClean="0"/>
              <a:t>Leary</a:t>
            </a:r>
            <a:r>
              <a:rPr lang="pl-PL" dirty="0" smtClean="0"/>
              <a:t> M., </a:t>
            </a:r>
            <a:r>
              <a:rPr lang="pl-PL" i="1" dirty="0" smtClean="0"/>
              <a:t>Wywieranie wrażenia na innych. O sztuce autoprezentacji</a:t>
            </a:r>
            <a:r>
              <a:rPr lang="pl-PL" dirty="0" smtClean="0"/>
              <a:t>, Gdańskie Wydawnictwo Psychologiczne, Gdańsk 2002</a:t>
            </a:r>
          </a:p>
          <a:p>
            <a:r>
              <a:rPr lang="pl-PL" dirty="0" smtClean="0"/>
              <a:t>Lis-Turlejska M., </a:t>
            </a:r>
            <a:r>
              <a:rPr lang="pl-PL" i="1" dirty="0" err="1" smtClean="0"/>
              <a:t>Ingracjacja</a:t>
            </a:r>
            <a:r>
              <a:rPr lang="pl-PL" i="1" dirty="0" smtClean="0"/>
              <a:t>, czyli manipulowanie innymi ludźmi za pomocą zwiększania własnej atrakcyjności</a:t>
            </a:r>
            <a:r>
              <a:rPr lang="pl-PL" dirty="0" smtClean="0"/>
              <a:t>, [w:] </a:t>
            </a:r>
            <a:r>
              <a:rPr lang="pl-PL" i="1" dirty="0" smtClean="0"/>
              <a:t>Osobowość a społeczne zachowanie się ludzi</a:t>
            </a:r>
            <a:r>
              <a:rPr lang="pl-PL" dirty="0" smtClean="0"/>
              <a:t> , J. Reykowski (red.), Książka i Wiedza, Warszawa 1980.</a:t>
            </a:r>
          </a:p>
          <a:p>
            <a:r>
              <a:rPr lang="pl-PL" dirty="0" err="1" smtClean="0"/>
              <a:t>Peluso</a:t>
            </a:r>
            <a:r>
              <a:rPr lang="pl-PL" dirty="0" smtClean="0"/>
              <a:t> A., </a:t>
            </a:r>
            <a:r>
              <a:rPr lang="pl-PL" i="1" dirty="0" smtClean="0"/>
              <a:t>Dusza sieci. Labirynt miłości i tożsamości</a:t>
            </a:r>
            <a:r>
              <a:rPr lang="pl-PL" dirty="0" smtClean="0"/>
              <a:t>, [w:] T. </a:t>
            </a:r>
            <a:r>
              <a:rPr lang="pl-PL" dirty="0" err="1" smtClean="0"/>
              <a:t>Cantelmi</a:t>
            </a:r>
            <a:r>
              <a:rPr lang="pl-PL" dirty="0" smtClean="0"/>
              <a:t>, L.G. </a:t>
            </a:r>
            <a:r>
              <a:rPr lang="pl-PL" dirty="0" err="1" smtClean="0"/>
              <a:t>Grifo</a:t>
            </a:r>
            <a:r>
              <a:rPr lang="pl-PL" dirty="0" smtClean="0"/>
              <a:t>, </a:t>
            </a:r>
            <a:r>
              <a:rPr lang="pl-PL" i="1" dirty="0" smtClean="0"/>
              <a:t>Wirtualny umysł. </a:t>
            </a:r>
            <a:r>
              <a:rPr lang="en-US" i="1" dirty="0" err="1" smtClean="0"/>
              <a:t>Fascynacja</a:t>
            </a:r>
            <a:r>
              <a:rPr lang="en-US" i="1" dirty="0" smtClean="0"/>
              <a:t> </a:t>
            </a:r>
            <a:r>
              <a:rPr lang="en-US" i="1" dirty="0" err="1" smtClean="0"/>
              <a:t>pajęczyną</a:t>
            </a:r>
            <a:r>
              <a:rPr lang="en-US" i="1" dirty="0" smtClean="0"/>
              <a:t> </a:t>
            </a:r>
            <a:r>
              <a:rPr lang="en-US" i="1" dirty="0" err="1" smtClean="0"/>
              <a:t>Internetu</a:t>
            </a:r>
            <a:r>
              <a:rPr lang="en-US" dirty="0" smtClean="0"/>
              <a:t>, </a:t>
            </a:r>
            <a:r>
              <a:rPr lang="en-US" dirty="0" err="1" smtClean="0"/>
              <a:t>Wydawnictwo</a:t>
            </a:r>
            <a:r>
              <a:rPr lang="en-US" dirty="0" smtClean="0"/>
              <a:t> </a:t>
            </a:r>
            <a:r>
              <a:rPr lang="en-US" dirty="0" err="1" smtClean="0"/>
              <a:t>Franciszkanów</a:t>
            </a:r>
            <a:r>
              <a:rPr lang="en-US" dirty="0" smtClean="0"/>
              <a:t> „</a:t>
            </a:r>
            <a:r>
              <a:rPr lang="en-US" dirty="0" err="1" smtClean="0"/>
              <a:t>Bratni</a:t>
            </a:r>
            <a:r>
              <a:rPr lang="en-US" dirty="0" smtClean="0"/>
              <a:t> </a:t>
            </a:r>
            <a:r>
              <a:rPr lang="en-US" dirty="0" err="1" smtClean="0"/>
              <a:t>Zew</a:t>
            </a:r>
            <a:r>
              <a:rPr lang="en-US" dirty="0" smtClean="0"/>
              <a:t>”, </a:t>
            </a:r>
            <a:r>
              <a:rPr lang="en-US" dirty="0" err="1" smtClean="0"/>
              <a:t>Kraków</a:t>
            </a:r>
            <a:r>
              <a:rPr lang="en-US" dirty="0" smtClean="0"/>
              <a:t> 2003, s.167-185.</a:t>
            </a:r>
            <a:endParaRPr lang="pl-PL" dirty="0" smtClean="0"/>
          </a:p>
          <a:p>
            <a:r>
              <a:rPr lang="en-US" dirty="0" err="1" smtClean="0"/>
              <a:t>Proost</a:t>
            </a:r>
            <a:r>
              <a:rPr lang="en-US" dirty="0" smtClean="0"/>
              <a:t> K., </a:t>
            </a:r>
            <a:r>
              <a:rPr lang="en-US" dirty="0" err="1" smtClean="0"/>
              <a:t>Schreurs</a:t>
            </a:r>
            <a:r>
              <a:rPr lang="en-US" dirty="0" smtClean="0"/>
              <a:t> B., De Witte K., </a:t>
            </a:r>
            <a:r>
              <a:rPr lang="en-US" dirty="0" err="1" smtClean="0"/>
              <a:t>Derous</a:t>
            </a:r>
            <a:r>
              <a:rPr lang="en-US" dirty="0" smtClean="0"/>
              <a:t> E., </a:t>
            </a:r>
            <a:r>
              <a:rPr lang="en-US" i="1" dirty="0" smtClean="0"/>
              <a:t>Ingratiation and Self-Promotion in the Selection Interview: The Effects of Using Single Tactics or a Combination of Tactics on Interviewer </a:t>
            </a:r>
            <a:r>
              <a:rPr lang="en-US" i="1" dirty="0" err="1" smtClean="0"/>
              <a:t>Judgements</a:t>
            </a:r>
            <a:r>
              <a:rPr lang="en-US" dirty="0" smtClean="0"/>
              <a:t>. </a:t>
            </a:r>
            <a:r>
              <a:rPr lang="pl-PL" dirty="0" smtClean="0"/>
              <a:t>“</a:t>
            </a:r>
            <a:r>
              <a:rPr lang="pl-PL" dirty="0" err="1" smtClean="0"/>
              <a:t>Journal</a:t>
            </a:r>
            <a:r>
              <a:rPr lang="pl-PL" dirty="0" smtClean="0"/>
              <a:t> of Applied </a:t>
            </a:r>
            <a:r>
              <a:rPr lang="pl-PL" dirty="0" err="1" smtClean="0"/>
              <a:t>Social</a:t>
            </a:r>
            <a:r>
              <a:rPr lang="pl-PL" dirty="0" smtClean="0"/>
              <a:t> </a:t>
            </a:r>
            <a:r>
              <a:rPr lang="pl-PL" dirty="0" err="1" smtClean="0"/>
              <a:t>Psychology</a:t>
            </a:r>
            <a:r>
              <a:rPr lang="pl-PL" dirty="0" smtClean="0"/>
              <a:t>” 40 (9)/2010, s. 2155–2169.</a:t>
            </a:r>
          </a:p>
          <a:p>
            <a:r>
              <a:rPr lang="pl-PL" dirty="0" smtClean="0"/>
              <a:t>Rudy-Murza M., </a:t>
            </a:r>
            <a:r>
              <a:rPr lang="pl-PL" i="1" dirty="0" smtClean="0"/>
              <a:t>Internetowe lustro autoprezentacji</a:t>
            </a:r>
            <a:r>
              <a:rPr lang="pl-PL" dirty="0" smtClean="0"/>
              <a:t>, Wydawnictwo Adam Marszałek, Toruń 2011.</a:t>
            </a:r>
          </a:p>
          <a:p>
            <a:r>
              <a:rPr lang="pl-PL" dirty="0" err="1" smtClean="0"/>
              <a:t>Siemieniecka</a:t>
            </a:r>
            <a:r>
              <a:rPr lang="pl-PL" dirty="0" smtClean="0"/>
              <a:t> D., </a:t>
            </a:r>
            <a:r>
              <a:rPr lang="pl-PL" i="1" dirty="0" smtClean="0"/>
              <a:t>Język Internetu – nową formą komunikacji</a:t>
            </a:r>
            <a:r>
              <a:rPr lang="pl-PL" dirty="0" smtClean="0"/>
              <a:t>. „Psychologia Rozwojowa"5(8), 2002, s.93-102.</a:t>
            </a:r>
          </a:p>
          <a:p>
            <a:r>
              <a:rPr lang="pl-PL" dirty="0" err="1" smtClean="0"/>
              <a:t>Siemieniecka</a:t>
            </a:r>
            <a:r>
              <a:rPr lang="pl-PL" dirty="0" smtClean="0"/>
              <a:t> D., </a:t>
            </a:r>
            <a:r>
              <a:rPr lang="pl-PL" i="1" dirty="0" smtClean="0"/>
              <a:t>Język Internetu</a:t>
            </a:r>
            <a:r>
              <a:rPr lang="pl-PL" dirty="0" smtClean="0"/>
              <a:t>. „Rocznik Pedagogiczny" (25), 2001. </a:t>
            </a:r>
          </a:p>
          <a:p>
            <a:r>
              <a:rPr lang="pl-PL" dirty="0" err="1" smtClean="0"/>
              <a:t>Szmajke</a:t>
            </a:r>
            <a:r>
              <a:rPr lang="pl-PL" dirty="0" smtClean="0"/>
              <a:t> A., </a:t>
            </a:r>
            <a:r>
              <a:rPr lang="pl-PL" i="1" dirty="0" smtClean="0"/>
              <a:t>Samo utrudnianie jako sposób autoprezentacji. Czy rzucanie kłód pod nogi jest skuteczną metodą wywierania korzystnego wrażenia na innych?, </a:t>
            </a:r>
            <a:r>
              <a:rPr lang="pl-PL" dirty="0" smtClean="0"/>
              <a:t>Wydawnictwo Instytutu Psychologii, Warszawa 1996, s.25.</a:t>
            </a:r>
          </a:p>
          <a:p>
            <a:r>
              <a:rPr lang="pl-PL" dirty="0" smtClean="0"/>
              <a:t>Tarczyński D., </a:t>
            </a:r>
            <a:r>
              <a:rPr lang="pl-PL" i="1" dirty="0" smtClean="0"/>
              <a:t>Zrozumieć człowieka z wyglądu</a:t>
            </a:r>
            <a:r>
              <a:rPr lang="pl-PL" dirty="0" smtClean="0"/>
              <a:t>, Wydawnictwo Studio </a:t>
            </a:r>
            <a:r>
              <a:rPr lang="pl-PL" dirty="0" err="1" smtClean="0"/>
              <a:t>Astropsychologii</a:t>
            </a:r>
            <a:r>
              <a:rPr lang="pl-PL" dirty="0" smtClean="0"/>
              <a:t>, Warszawa 2006.</a:t>
            </a:r>
          </a:p>
          <a:p>
            <a:r>
              <a:rPr lang="pl-PL" dirty="0" smtClean="0"/>
              <a:t>Wallace P., </a:t>
            </a:r>
            <a:r>
              <a:rPr lang="pl-PL" i="1" dirty="0" smtClean="0"/>
              <a:t>Psychologia Internetu</a:t>
            </a:r>
            <a:r>
              <a:rPr lang="pl-PL" dirty="0" smtClean="0"/>
              <a:t>, </a:t>
            </a:r>
            <a:r>
              <a:rPr lang="pl-PL" dirty="0" err="1" smtClean="0"/>
              <a:t>Rebis</a:t>
            </a:r>
            <a:r>
              <a:rPr lang="pl-PL" dirty="0" smtClean="0"/>
              <a:t>, Poznań 2004. </a:t>
            </a:r>
          </a:p>
          <a:p>
            <a:r>
              <a:rPr lang="pl-PL" dirty="0" err="1" smtClean="0"/>
              <a:t>Whitty</a:t>
            </a:r>
            <a:r>
              <a:rPr lang="pl-PL" dirty="0" smtClean="0"/>
              <a:t> M.T., </a:t>
            </a:r>
            <a:r>
              <a:rPr lang="pl-PL" dirty="0" err="1" smtClean="0"/>
              <a:t>Carr</a:t>
            </a:r>
            <a:r>
              <a:rPr lang="pl-PL" dirty="0" smtClean="0"/>
              <a:t> A.N., </a:t>
            </a:r>
            <a:r>
              <a:rPr lang="pl-PL" i="1" dirty="0" smtClean="0"/>
              <a:t>Wszystko o romansie w sieci. Psychologia związków internetowych</a:t>
            </a:r>
            <a:r>
              <a:rPr lang="pl-PL" dirty="0" smtClean="0"/>
              <a:t>, GWP, Gdańsk 2009.</a:t>
            </a:r>
          </a:p>
          <a:p>
            <a:r>
              <a:rPr lang="pl-PL" dirty="0" smtClean="0"/>
              <a:t>Wieczorek A., Puk B.M., </a:t>
            </a:r>
            <a:r>
              <a:rPr lang="pl-PL" i="1" dirty="0" smtClean="0"/>
              <a:t>Osobowość narcystyczna</a:t>
            </a:r>
            <a:r>
              <a:rPr lang="pl-PL" dirty="0" smtClean="0"/>
              <a:t>, http://psychiatria.mp.pl/zaburzenia_osobowosci/show.html?id=74485 [dostęp: 19.07.2014].</a:t>
            </a:r>
          </a:p>
          <a:p>
            <a:endParaRPr lang="pl-PL"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1475656" y="19697"/>
            <a:ext cx="1755755" cy="1467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p:cNvSpPr>
            <a:spLocks noGrp="1"/>
          </p:cNvSpPr>
          <p:nvPr>
            <p:ph type="title"/>
          </p:nvPr>
        </p:nvSpPr>
        <p:spPr>
          <a:xfrm>
            <a:off x="3713764" y="160049"/>
            <a:ext cx="5455389" cy="1252728"/>
          </a:xfrm>
        </p:spPr>
        <p:txBody>
          <a:bodyPr/>
          <a:lstStyle/>
          <a:p>
            <a:r>
              <a:rPr lang="pl-PL" dirty="0" smtClean="0">
                <a:solidFill>
                  <a:schemeClr val="bg1"/>
                </a:solidFill>
              </a:rPr>
              <a:t>Internet-lustrem</a:t>
            </a:r>
            <a:endParaRPr lang="pl-PL" dirty="0">
              <a:solidFill>
                <a:schemeClr val="bg1"/>
              </a:solidFill>
            </a:endParaRPr>
          </a:p>
        </p:txBody>
      </p:sp>
      <p:sp>
        <p:nvSpPr>
          <p:cNvPr id="3" name="Symbol zastępczy zawartości 2"/>
          <p:cNvSpPr>
            <a:spLocks noGrp="1"/>
          </p:cNvSpPr>
          <p:nvPr>
            <p:ph idx="1"/>
          </p:nvPr>
        </p:nvSpPr>
        <p:spPr>
          <a:xfrm>
            <a:off x="17465" y="1486920"/>
            <a:ext cx="3213946" cy="3581069"/>
          </a:xfrm>
        </p:spPr>
        <p:txBody>
          <a:bodyPr>
            <a:noAutofit/>
          </a:bodyPr>
          <a:lstStyle/>
          <a:p>
            <a:r>
              <a:rPr lang="pl-PL" sz="2400" dirty="0" smtClean="0"/>
              <a:t>Internet jest </a:t>
            </a:r>
            <a:r>
              <a:rPr lang="pl-PL" sz="2400" dirty="0" smtClean="0">
                <a:solidFill>
                  <a:srgbClr val="FF0000"/>
                </a:solidFill>
              </a:rPr>
              <a:t>rodzajem lustra</a:t>
            </a:r>
            <a:r>
              <a:rPr lang="pl-PL" sz="2400" dirty="0" smtClean="0"/>
              <a:t>, w którym przegląda się człowiek mówiąc  „oto ja”. </a:t>
            </a:r>
          </a:p>
          <a:p>
            <a:r>
              <a:rPr lang="pl-PL" sz="2400" dirty="0" smtClean="0"/>
              <a:t>Słowo </a:t>
            </a:r>
            <a:r>
              <a:rPr lang="pl-PL" sz="2400" dirty="0" smtClean="0">
                <a:solidFill>
                  <a:srgbClr val="FF0000"/>
                </a:solidFill>
              </a:rPr>
              <a:t>„ja” </a:t>
            </a:r>
            <a:r>
              <a:rPr lang="pl-PL" sz="2400" dirty="0" smtClean="0"/>
              <a:t>stanowi klucz do dzisiejszego </a:t>
            </a:r>
            <a:r>
              <a:rPr lang="pl-PL" sz="2400" dirty="0" err="1" smtClean="0"/>
              <a:t>indywidualistyczego</a:t>
            </a:r>
            <a:r>
              <a:rPr lang="pl-PL" sz="2400" dirty="0" smtClean="0"/>
              <a:t> świata. </a:t>
            </a:r>
          </a:p>
        </p:txBody>
      </p:sp>
      <p:sp>
        <p:nvSpPr>
          <p:cNvPr id="4" name="Prostokąt 3"/>
          <p:cNvSpPr/>
          <p:nvPr/>
        </p:nvSpPr>
        <p:spPr>
          <a:xfrm>
            <a:off x="81991" y="5589240"/>
            <a:ext cx="3278770" cy="954107"/>
          </a:xfrm>
          <a:prstGeom prst="rect">
            <a:avLst/>
          </a:prstGeom>
        </p:spPr>
        <p:txBody>
          <a:bodyPr wrap="square">
            <a:spAutoFit/>
          </a:bodyPr>
          <a:lstStyle/>
          <a:p>
            <a:r>
              <a:rPr lang="pl-PL" sz="1400" dirty="0" smtClean="0"/>
              <a:t>E. </a:t>
            </a:r>
            <a:r>
              <a:rPr lang="pl-PL" sz="1400" dirty="0" err="1" smtClean="0"/>
              <a:t>Aboujaoude</a:t>
            </a:r>
            <a:r>
              <a:rPr lang="pl-PL" sz="1400" dirty="0" smtClean="0"/>
              <a:t>, </a:t>
            </a:r>
            <a:r>
              <a:rPr lang="pl-PL" sz="1400" i="1" dirty="0" smtClean="0"/>
              <a:t>Wirtualna osobowość naszych czasów. Mroczna strona e-osobowości</a:t>
            </a:r>
            <a:r>
              <a:rPr lang="pl-PL" sz="1400" dirty="0" smtClean="0"/>
              <a:t>, Wydawnictwo Uniwersytetu Jagiellońskiego, Kraków 2012, s. 67.</a:t>
            </a:r>
            <a:endParaRPr lang="pl-PL" sz="1400" dirty="0"/>
          </a:p>
        </p:txBody>
      </p:sp>
      <p:pic>
        <p:nvPicPr>
          <p:cNvPr id="6146" name="Picture 2" descr="http://tdint.pl/wp-content/uploads/2012/09/internet-mirror.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1411" y="1412777"/>
            <a:ext cx="5912590" cy="5441798"/>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http://samfit.files.wordpress.com/2011/06/j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9698"/>
            <a:ext cx="1475657" cy="146722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ł">
  <a:themeElements>
    <a:clrScheme name="Moduł">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ł">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ł">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609</TotalTime>
  <Words>4033</Words>
  <Application>Microsoft Office PowerPoint</Application>
  <PresentationFormat>Pokaz na ekranie (4:3)</PresentationFormat>
  <Paragraphs>292</Paragraphs>
  <Slides>87</Slides>
  <Notes>0</Notes>
  <HiddenSlides>0</HiddenSlides>
  <MMClips>0</MMClips>
  <ScaleCrop>false</ScaleCrop>
  <HeadingPairs>
    <vt:vector size="6" baseType="variant">
      <vt:variant>
        <vt:lpstr>Motyw</vt:lpstr>
      </vt:variant>
      <vt:variant>
        <vt:i4>1</vt:i4>
      </vt:variant>
      <vt:variant>
        <vt:lpstr>Osadzone serwery OLE</vt:lpstr>
      </vt:variant>
      <vt:variant>
        <vt:i4>0</vt:i4>
      </vt:variant>
      <vt:variant>
        <vt:lpstr>Tytuły slajdów</vt:lpstr>
      </vt:variant>
      <vt:variant>
        <vt:i4>87</vt:i4>
      </vt:variant>
    </vt:vector>
  </HeadingPairs>
  <TitlesOfParts>
    <vt:vector size="88" baseType="lpstr">
      <vt:lpstr>Moduł</vt:lpstr>
      <vt:lpstr>Internetowa tożsamość  – czyli o kreowaniu własnego ID </vt:lpstr>
      <vt:lpstr>Makrowizja </vt:lpstr>
      <vt:lpstr>Gra War of Warcraft</vt:lpstr>
      <vt:lpstr>Autoprezentacja - pojęcie</vt:lpstr>
      <vt:lpstr>Nick</vt:lpstr>
      <vt:lpstr>Google</vt:lpstr>
      <vt:lpstr>Pre-Google</vt:lpstr>
      <vt:lpstr>Człowiek- twórca</vt:lpstr>
      <vt:lpstr>Internet-lustrem</vt:lpstr>
      <vt:lpstr>Personalne</vt:lpstr>
      <vt:lpstr>Slajd 11</vt:lpstr>
      <vt:lpstr>I-Phone</vt:lpstr>
      <vt:lpstr>I-Pad</vt:lpstr>
      <vt:lpstr>I-Pod </vt:lpstr>
      <vt:lpstr>I-Tunes</vt:lpstr>
      <vt:lpstr>Internet</vt:lpstr>
      <vt:lpstr>Kampania społeczna przygotowana przez organizację (ONZ Kobiety). Jej celem jest zwrócenie uwagi na dyskryminację i prawa kobiet. </vt:lpstr>
      <vt:lpstr>Operacja dehejtyzacja</vt:lpstr>
      <vt:lpstr>Slajd 19</vt:lpstr>
      <vt:lpstr>Realny świat</vt:lpstr>
      <vt:lpstr>Zafałszowania tożsamości</vt:lpstr>
      <vt:lpstr>Zafałszowania tożsamości</vt:lpstr>
      <vt:lpstr>Tworzyli więc nową tożsamość </vt:lpstr>
      <vt:lpstr>Ingracjacja</vt:lpstr>
      <vt:lpstr>Na portalach randkowych…</vt:lpstr>
      <vt:lpstr>Ingracjacja</vt:lpstr>
      <vt:lpstr>Strategie ingracjacji</vt:lpstr>
      <vt:lpstr>Badania</vt:lpstr>
      <vt:lpstr>Jak opisują siebie studenci?</vt:lpstr>
      <vt:lpstr>Charakterystyki</vt:lpstr>
      <vt:lpstr>Eksperyment Daniela Golemana</vt:lpstr>
      <vt:lpstr>Analizy chatu</vt:lpstr>
      <vt:lpstr>Atrakcyjność</vt:lpstr>
      <vt:lpstr>Przykłady</vt:lpstr>
      <vt:lpstr>Slajd 35</vt:lpstr>
      <vt:lpstr>Slajd 36</vt:lpstr>
      <vt:lpstr>Wersje on-line</vt:lpstr>
      <vt:lpstr>Slajd 38</vt:lpstr>
      <vt:lpstr>Człowiek w sieci</vt:lpstr>
      <vt:lpstr>Relacje w sieci</vt:lpstr>
      <vt:lpstr>Relacje w sieci</vt:lpstr>
      <vt:lpstr>Relacje w sieci</vt:lpstr>
      <vt:lpstr>Związki uczuciowe w sieci</vt:lpstr>
      <vt:lpstr>Cyberwdowstwo</vt:lpstr>
      <vt:lpstr>Autentyczne relacje</vt:lpstr>
      <vt:lpstr>Relacje - narzędzia</vt:lpstr>
      <vt:lpstr>Slajd 47</vt:lpstr>
      <vt:lpstr>Slajd 48</vt:lpstr>
      <vt:lpstr>Tematy podejmowane przez kobiety i mężczyzn</vt:lpstr>
      <vt:lpstr>Eksperyment przeprowadzony przez Solomona Ascha</vt:lpstr>
      <vt:lpstr>Eksperyment przeprowadzony przez Solomona Ascha</vt:lpstr>
      <vt:lpstr>Eksperyment przeprowadzony przez Solomona Ascha</vt:lpstr>
      <vt:lpstr>Wirtualne „ja”</vt:lpstr>
      <vt:lpstr>5 podstawowych „sił psychicznych” składających się na „wirtualne ja”</vt:lpstr>
      <vt:lpstr>Slajd 55</vt:lpstr>
      <vt:lpstr>Narcyzm</vt:lpstr>
      <vt:lpstr>Kryteria DSM IV</vt:lpstr>
      <vt:lpstr>Charakterystyka i wygląd</vt:lpstr>
      <vt:lpstr>Język Internetu - Płeć</vt:lpstr>
      <vt:lpstr>Język Internetu</vt:lpstr>
      <vt:lpstr>Tematy rozmów internetowych Różnice są zauważalne również w obrębie preferowanych przez płcie typów tematów.  </vt:lpstr>
      <vt:lpstr>Tematy rozmów internetowych</vt:lpstr>
      <vt:lpstr>Język Internetu</vt:lpstr>
      <vt:lpstr>Język Internetu</vt:lpstr>
      <vt:lpstr>Język Internetu</vt:lpstr>
      <vt:lpstr>Język Internetu</vt:lpstr>
      <vt:lpstr>Refleksja</vt:lpstr>
      <vt:lpstr>Refleksja na koniec</vt:lpstr>
      <vt:lpstr>Refleksja na koniec</vt:lpstr>
      <vt:lpstr>Refleksja na koniec</vt:lpstr>
      <vt:lpstr>Slajd 71</vt:lpstr>
      <vt:lpstr>Slajd 72</vt:lpstr>
      <vt:lpstr>Slajd 73</vt:lpstr>
      <vt:lpstr>Slajd 74</vt:lpstr>
      <vt:lpstr>Slajd 75</vt:lpstr>
      <vt:lpstr>Slajd 76</vt:lpstr>
      <vt:lpstr>Slajd 77</vt:lpstr>
      <vt:lpstr>Slajd 78</vt:lpstr>
      <vt:lpstr>Avatary futurystyczne</vt:lpstr>
      <vt:lpstr>Avatary futurystyczne</vt:lpstr>
      <vt:lpstr>Slajd 81</vt:lpstr>
      <vt:lpstr>Avatary dzieci („adolescenti”)</vt:lpstr>
      <vt:lpstr>Avatary dzieci („adolescenti”)</vt:lpstr>
      <vt:lpstr>Slajd 84</vt:lpstr>
      <vt:lpstr>Slajd 85</vt:lpstr>
      <vt:lpstr>Literatura</vt:lpstr>
      <vt:lpstr>Literatura</vt:lpstr>
    </vt:vector>
  </TitlesOfParts>
  <Company>Uniwersytet Mikołaja Kopernika w Toruniu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Internetowa tożsamość  – czyli o kreowaniu własnego ID</dc:title>
  <dc:creator>Dorota Siemieniecka</dc:creator>
  <cp:lastModifiedBy>PACARD BELL</cp:lastModifiedBy>
  <cp:revision>84</cp:revision>
  <dcterms:created xsi:type="dcterms:W3CDTF">2014-10-07T10:37:44Z</dcterms:created>
  <dcterms:modified xsi:type="dcterms:W3CDTF">2014-11-10T14:28:09Z</dcterms:modified>
</cp:coreProperties>
</file>