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70" r:id="rId10"/>
    <p:sldId id="278" r:id="rId11"/>
    <p:sldId id="268" r:id="rId12"/>
    <p:sldId id="273" r:id="rId13"/>
    <p:sldId id="274" r:id="rId14"/>
    <p:sldId id="272" r:id="rId15"/>
    <p:sldId id="271" r:id="rId16"/>
    <p:sldId id="275" r:id="rId17"/>
    <p:sldId id="276" r:id="rId18"/>
    <p:sldId id="265" r:id="rId19"/>
    <p:sldId id="277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DDF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1FE1B42C-FB41-4F16-A770-56B736B79791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5FE36EEC-A676-45E8-896E-1131530541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BA60-1283-45B8-9F2E-2ADB6734F741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795A-5A6B-4994-B43B-1BEC6CC1EC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F400-B5E2-404F-9A37-9BECE5D9CA7F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5394-4580-40EC-95C7-86483EDC25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C917-3AAB-405A-A28C-4AFD185E66F7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6811-67B2-42F3-950C-51048B2B49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B165-7831-4FCE-9203-FA308373FF1B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DB70-805E-4008-9B58-0F61807045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7068386F-6D37-47E4-82FD-1D1447DF8D9E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DC40F501-6C14-44B2-B24F-16E53F0947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E066-2CE9-49C6-B9B9-258622F70CEF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72BA-5B5F-4CC9-9796-ED9CB75054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85D8-3540-4C11-AB27-C20495105E4E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479D-E9A5-47D5-8258-E30817B99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8B14-413B-4185-AF47-87E035A0F031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42DE-AA81-4D5B-BE56-EF6BF48F57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5882-0761-4A26-8D4C-644615BF8E74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68D5-4D18-40E0-A6BE-A1916BC4F7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9F66-1E04-4FA5-9208-A0E45F0CB4C8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1275-C1DB-4FA0-A2B2-D04D4819F0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57A7-EEC2-4035-9190-B71B195F588E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BBD5-B095-41CF-A469-59504E3A63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594D82-0E9F-4EAA-B3AF-2A1D25CBC521}" type="datetimeFigureOut">
              <a:rPr lang="pl-PL"/>
              <a:pPr>
                <a:defRPr/>
              </a:pPr>
              <a:t>2015-01-26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5984C0-DE3D-44F6-837C-2EB038932E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5" r:id="rId7"/>
    <p:sldLayoutId id="2147483676" r:id="rId8"/>
    <p:sldLayoutId id="2147483677" r:id="rId9"/>
    <p:sldLayoutId id="2147483671" r:id="rId10"/>
    <p:sldLayoutId id="2147483678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fxspeak.com/wp-content/uploads/2010/04/Avatar-augmented-reality-display1-300x19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shots.en.sftcdn.net/en/scrn/324000/324551/kerbal-space-program-02-700x412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kerbal-space-program.en.softonic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estarplanet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lee.wikia.com/wiki/File:107704-monster-high-wallpaper-monster-high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ry-online.pl/S013.asp?ID=828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pedia.info/images/thumb/d/dc/Shiva_Statue_Murdeshwara_Temple.jp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nionline.com/gif/CARTOON/disney/biancaneve/miniature/biancaneve_e_i_sette_nan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odos.it/images/giove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1242409/The-Avatar-effect-Movie-goers-feel-depressed-suicidal-able-visit-utopian-alien-planet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.dailymail.co.uk/i/pix/2010/01/12/article-1242409-07A207B0000005DC-353_634x34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XO0CsBWBa-w/TM4azb0lKuI/AAAAAAAAABM/-2ydY1CU_XM/s1600/jake-sully-avata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>Internetowa tożsamość </a:t>
            </a:r>
            <a:b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>– czyli o kreowaniu własnego ID</a:t>
            </a:r>
            <a:b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l-P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pl-PL" smtClean="0"/>
              <a:t>Dorota Siemieniecka</a:t>
            </a:r>
            <a:r>
              <a:rPr lang="pl-PL" baseline="30000" smtClean="0"/>
              <a:t>1)</a:t>
            </a:r>
            <a:r>
              <a:rPr lang="pl-PL" smtClean="0"/>
              <a:t>, Grzegorz Karwasz</a:t>
            </a:r>
            <a:r>
              <a:rPr lang="pl-PL" baseline="30000" smtClean="0"/>
              <a:t>2)</a:t>
            </a:r>
            <a:endParaRPr lang="pl-PL" smtClean="0"/>
          </a:p>
          <a:p>
            <a:pPr eaLnBrk="1" hangingPunct="1"/>
            <a:endParaRPr lang="pl-PL" smtClean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60721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1200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pl-PL"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Wydział Nauk Pedagogicznych, Uniwersytet Mikołaja Kopernika w Toruniu, 87100 Toruń</a:t>
            </a:r>
            <a:endParaRPr lang="pl-PL" sz="1100">
              <a:solidFill>
                <a:srgbClr val="FFFFFF"/>
              </a:solidFill>
            </a:endParaRPr>
          </a:p>
          <a:p>
            <a:pPr algn="ctr" eaLnBrk="0" hangingPunct="0"/>
            <a:r>
              <a:rPr lang="pl-PL" sz="1200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pl-PL"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Wydział Fizyki, Astronomii i Informatyki Stosowanej, UMK, 87100 Toruń, Grudziądzka 5/7</a:t>
            </a:r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1528763"/>
            <a:ext cx="6303963" cy="1068387"/>
          </a:xfrm>
        </p:spPr>
        <p:txBody>
          <a:bodyPr/>
          <a:lstStyle/>
          <a:p>
            <a:pPr eaLnBrk="1" hangingPunct="1"/>
            <a:r>
              <a:rPr lang="pl-PL" b="1" smtClean="0"/>
              <a:t>Augmented reality display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  <a:p>
            <a:pPr eaLnBrk="1" hangingPunct="1">
              <a:buFontTx/>
              <a:buChar char="-"/>
            </a:pPr>
            <a:endParaRPr lang="pl-PL" sz="2400" smtClean="0"/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futurystyczne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3555" name="Picture 4" descr="Avatar-augmented-reality-display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124075" y="2222500"/>
            <a:ext cx="576103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3038" y="6296025"/>
            <a:ext cx="8926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/>
              <a:t>Prawie niemożliwe jest znalezienie w Internecie </a:t>
            </a:r>
            <a:r>
              <a:rPr lang="pl-PL" sz="1400" i="1"/>
              <a:t>oryginału </a:t>
            </a:r>
            <a:r>
              <a:rPr lang="pl-PL" sz="1400"/>
              <a:t>Avatara: sparaliżowanego amerykańskiego żołnierza.</a:t>
            </a:r>
            <a:endParaRPr lang="en-US" sz="14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3388" y="6049963"/>
            <a:ext cx="678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3"/>
              </a:rPr>
              <a:t>http://gfxspeak.com/wp-content/uploads/2010/04/Avatar-augmented-reality-display1-300x197.jpg</a:t>
            </a:r>
            <a:r>
              <a:rPr lang="en-US" sz="1000"/>
              <a:t>  © 20th Century 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58750" y="172085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Sławek (10 lat)</a:t>
            </a:r>
            <a:endParaRPr lang="en-US"/>
          </a:p>
        </p:txBody>
      </p:sp>
      <p:pic>
        <p:nvPicPr>
          <p:cNvPr id="30726" name="Picture 6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939925"/>
            <a:ext cx="889317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96888" y="6205538"/>
            <a:ext cx="55705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3"/>
              </a:rPr>
              <a:t>http://screenshots.en.sftcdn.net/en/scrn/324000/324551/kerbal-space-program-02-700x412.png</a:t>
            </a:r>
            <a:endParaRPr lang="en-US" sz="1000"/>
          </a:p>
          <a:p>
            <a:r>
              <a:rPr lang="en-US" sz="1000">
                <a:hlinkClick r:id="rId4"/>
              </a:rPr>
              <a:t>http://kerbal-space-program.en.softonic.com/</a:t>
            </a:r>
            <a:endParaRPr lang="en-US" sz="1000"/>
          </a:p>
          <a:p>
            <a:r>
              <a:rPr lang="en-US" sz="1000"/>
              <a:t>Retreived 27/11/2014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8750" y="172085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Sławek (11 lat)</a:t>
            </a:r>
            <a:endParaRPr lang="en-US"/>
          </a:p>
        </p:txBody>
      </p:sp>
      <p:pic>
        <p:nvPicPr>
          <p:cNvPr id="25603" name="Picture 5" descr="kerb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184400"/>
            <a:ext cx="4103687" cy="27701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23850" y="5229225"/>
            <a:ext cx="85979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1600">
                <a:latin typeface="Arial Unicode MS" pitchFamily="34" charset="-128"/>
              </a:rPr>
              <a:t>Oczywiście, można by wyłączyć laptopta taty i zresetować grę, ale to Sławkowi nawet nie przejdzie przez głowę. „Kerbal Space Program” to świat realny. Dzięki niemu Sławek zna takie słowa jak perapsa i apapsa, wie, ile misji załogowych wylądowało na Księżycu, wie, że w łaziku Apollo 18 eksplodowała antena, wie, że w locie na Marsa hamowanie trwałoby kilka miesięcy. </a:t>
            </a:r>
            <a:endParaRPr lang="en-US" sz="1600">
              <a:latin typeface="Arial Unicode MS" pitchFamily="34" charset="-128"/>
            </a:endParaRPr>
          </a:p>
        </p:txBody>
      </p:sp>
      <p:pic>
        <p:nvPicPr>
          <p:cNvPr id="25607" name="Picture 6" descr="slaw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197100"/>
            <a:ext cx="2690813" cy="27876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1484313"/>
            <a:ext cx="687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Konstancja (9 lat ):  Moviestar Planet: Fame, Fortune and Friends </a:t>
            </a:r>
          </a:p>
          <a:p>
            <a:r>
              <a:rPr lang="pl-PL" b="1"/>
              <a:t>    </a:t>
            </a:r>
            <a:r>
              <a:rPr lang="pl-PL" b="1" i="1"/>
              <a:t>sława </a:t>
            </a:r>
            <a:r>
              <a:rPr lang="pl-PL" b="1" i="1">
                <a:latin typeface="Times New Roman" pitchFamily="18" charset="0"/>
              </a:rPr>
              <a:t>→ </a:t>
            </a:r>
            <a:r>
              <a:rPr lang="pl-PL" b="1" i="1"/>
              <a:t>powodzenie </a:t>
            </a:r>
            <a:r>
              <a:rPr lang="pl-PL" b="1" i="1">
                <a:latin typeface="Times New Roman" pitchFamily="18" charset="0"/>
              </a:rPr>
              <a:t>→</a:t>
            </a:r>
            <a:r>
              <a:rPr lang="pl-PL" b="1" i="1"/>
              <a:t>przyjaciele </a:t>
            </a:r>
            <a:endParaRPr lang="en-US" b="1" i="1"/>
          </a:p>
        </p:txBody>
      </p:sp>
      <p:pic>
        <p:nvPicPr>
          <p:cNvPr id="34821" name="Picture 5" descr="movie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05643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71550" y="6308725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Źródło: </a:t>
            </a:r>
            <a:r>
              <a:rPr lang="pl-PL" sz="800">
                <a:hlinkClick r:id="rId3"/>
              </a:rPr>
              <a:t>http://www.moviestarplanet.com/</a:t>
            </a:r>
            <a:r>
              <a:rPr lang="en-US" sz="800"/>
              <a:t>  ©MovieStarPlanet 2014   Retreived 27/11/2014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1484313"/>
            <a:ext cx="687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Konstancja (9 lat ):  Moviestar Planet: Fame, Fortune and Friends </a:t>
            </a:r>
          </a:p>
          <a:p>
            <a:r>
              <a:rPr lang="pl-PL" b="1"/>
              <a:t>    </a:t>
            </a:r>
            <a:r>
              <a:rPr lang="pl-PL" b="1" i="1"/>
              <a:t>sława </a:t>
            </a:r>
            <a:r>
              <a:rPr lang="pl-PL" b="1" i="1">
                <a:latin typeface="Times New Roman" pitchFamily="18" charset="0"/>
              </a:rPr>
              <a:t>→ </a:t>
            </a:r>
            <a:r>
              <a:rPr lang="pl-PL" b="1" i="1"/>
              <a:t>powodzenie </a:t>
            </a:r>
            <a:r>
              <a:rPr lang="pl-PL" b="1" i="1">
                <a:latin typeface="Times New Roman" pitchFamily="18" charset="0"/>
              </a:rPr>
              <a:t>→</a:t>
            </a:r>
            <a:r>
              <a:rPr lang="pl-PL" b="1" i="1"/>
              <a:t>przyjaciele </a:t>
            </a:r>
            <a:endParaRPr lang="en-US" b="1" i="1"/>
          </a:p>
        </p:txBody>
      </p:sp>
      <p:pic>
        <p:nvPicPr>
          <p:cNvPr id="27651" name="Picture 6" descr="kerba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492375"/>
            <a:ext cx="4606925" cy="3175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9375" y="5922963"/>
            <a:ext cx="8893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Konusia nie lubi „Kerbala”, bo wczoraj Sławek o północy pokłócił się z tatą o przerwane ładowanie nowej wersji i zbudzili Konusię. Ona mieszka w „Movie_star_ planet.pl”. Można tam poznać wielu ludzi, zaprzyjaźnić się, można mieć własnego pieska... </a:t>
            </a:r>
            <a:endParaRPr lang="en-US" sz="1600"/>
          </a:p>
        </p:txBody>
      </p:sp>
      <p:pic>
        <p:nvPicPr>
          <p:cNvPr id="27654" name="Picture 7" descr="Niu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30146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58750" y="172085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Milenka (11 lat)</a:t>
            </a:r>
            <a:endParaRPr lang="en-US"/>
          </a:p>
        </p:txBody>
      </p:sp>
      <p:pic>
        <p:nvPicPr>
          <p:cNvPr id="28675" name="Picture 6" descr="107704-monster-high-wallpaper-monster-hi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70199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516688" y="5300663"/>
            <a:ext cx="1462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Źródło zdjęcia: internet</a:t>
            </a:r>
            <a:endParaRPr lang="en-US" sz="1000"/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58750" y="6273800"/>
            <a:ext cx="379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http://glee.wikia.com/wiki/File:107704-monster-high-wallpaper-monster-high.jpg</a:t>
            </a:r>
            <a:endParaRPr lang="en-US" sz="800"/>
          </a:p>
          <a:p>
            <a:r>
              <a:rPr lang="en-US" sz="800"/>
              <a:t>xmp.did:CE3E666E4EA3E0119C088F733B64C653; Retrieved 27/11/2014</a:t>
            </a:r>
          </a:p>
          <a:p>
            <a:r>
              <a:rPr lang="en-US" sz="800"/>
              <a:t>Creative Commons Attribution-Share Alike License 3.0</a:t>
            </a:r>
          </a:p>
          <a:p>
            <a:r>
              <a:rPr lang="en-US" sz="800"/>
              <a:t>Original features: Matell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58750" y="172085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Milenka (11 lat)</a:t>
            </a:r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50825" y="5605463"/>
            <a:ext cx="82089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Milenka, lat 11, ma kolekcję potworkowatych, ale realnych Monster-High. </a:t>
            </a:r>
          </a:p>
          <a:p>
            <a:r>
              <a:rPr lang="pl-PL" sz="1400"/>
              <a:t>Ich 30-osobową rodzię, Drrakulorra, SelinDior, Frankiesztai itd. wymienia bez błędu, ale na plaży nadal zbiera kamienie i muszle.</a:t>
            </a:r>
          </a:p>
          <a:p>
            <a:r>
              <a:rPr lang="pl-PL" sz="1400"/>
              <a:t>Również ona, ze starszym od niej o kilka lat bratem, lubi pograć w Monster internetową. </a:t>
            </a:r>
            <a:endParaRPr lang="en-US" sz="1400"/>
          </a:p>
        </p:txBody>
      </p:sp>
      <p:pic>
        <p:nvPicPr>
          <p:cNvPr id="29700" name="Picture 8" descr="mimmi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662113"/>
            <a:ext cx="29162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mile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628775"/>
            <a:ext cx="309245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58750" y="172085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Innymi słowy</a:t>
            </a:r>
            <a:endParaRPr lang="en-US" b="1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208963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Tzw. dzieci, a właściwie </a:t>
            </a:r>
            <a:r>
              <a:rPr lang="pl-PL" sz="1600" i="1"/>
              <a:t>adolescenti</a:t>
            </a:r>
            <a:r>
              <a:rPr lang="pl-PL" sz="1600"/>
              <a:t>, w czasach współczesnych – rodziców wiecznie nieobecnych, bo zapracowanych, uciekają w świat wyimaginowany. </a:t>
            </a:r>
          </a:p>
          <a:p>
            <a:endParaRPr lang="pl-PL" sz="1600"/>
          </a:p>
          <a:p>
            <a:r>
              <a:rPr lang="pl-PL" sz="1600"/>
              <a:t>Nie jest to zjawisko samo w sobie negatywne, jako że świat fantazji jest niezbędny dla wytworzenia umiejętności </a:t>
            </a:r>
            <a:r>
              <a:rPr lang="pl-PL" sz="1600" i="1"/>
              <a:t>twórczego </a:t>
            </a:r>
            <a:r>
              <a:rPr lang="pl-PL" sz="1600"/>
              <a:t>myślenia w wieku dorosłym, czytaj: sukcesu zawodowego.</a:t>
            </a:r>
          </a:p>
          <a:p>
            <a:endParaRPr lang="pl-PL" sz="1600"/>
          </a:p>
          <a:p>
            <a:pPr>
              <a:spcAft>
                <a:spcPct val="20000"/>
              </a:spcAft>
            </a:pPr>
            <a:r>
              <a:rPr lang="pl-PL" sz="1600"/>
              <a:t>Problemem jest, gdy ten </a:t>
            </a:r>
            <a:r>
              <a:rPr lang="pl-PL" sz="1600" b="1"/>
              <a:t>internetowy</a:t>
            </a:r>
            <a:r>
              <a:rPr lang="pl-PL" sz="1600"/>
              <a:t> świat, tworzony przez dorosłych i głównie w celach komercyjnych (piesek w grze komputerowej kosztuje 20 zł)  staje się głównym:</a:t>
            </a:r>
          </a:p>
          <a:p>
            <a:r>
              <a:rPr lang="pl-PL" sz="1600"/>
              <a:t>- źródłem poznania, jak wiedza o astronomii i lotach kosmicznych u „Sławka”</a:t>
            </a:r>
          </a:p>
          <a:p>
            <a:pPr>
              <a:buFontTx/>
              <a:buChar char="-"/>
            </a:pPr>
            <a:r>
              <a:rPr lang="pl-PL" sz="1600"/>
              <a:t> zastępczym źródłem afektywności. </a:t>
            </a:r>
          </a:p>
          <a:p>
            <a:pPr>
              <a:buFontTx/>
              <a:buChar char="-"/>
            </a:pPr>
            <a:endParaRPr lang="pl-PL" sz="1600"/>
          </a:p>
          <a:p>
            <a:r>
              <a:rPr lang="pl-PL" sz="1600"/>
              <a:t>Winę, oczywiście, ponoszą dorośli – środowisko (szkoła, parafia, podwórko), </a:t>
            </a:r>
          </a:p>
          <a:p>
            <a:r>
              <a:rPr lang="pl-PL" sz="1600"/>
              <a:t>które tych (ciągle jeszcze) dzieci nie </a:t>
            </a:r>
            <a:r>
              <a:rPr lang="pl-PL" sz="1600" i="1"/>
              <a:t>przygarnia</a:t>
            </a:r>
            <a:r>
              <a:rPr lang="pl-PL" sz="1600"/>
              <a:t>, </a:t>
            </a:r>
          </a:p>
          <a:p>
            <a:r>
              <a:rPr lang="pl-PL" sz="1600"/>
              <a:t>w wieku, w którym tego najbardziej potrzebują...</a:t>
            </a:r>
          </a:p>
          <a:p>
            <a:r>
              <a:rPr lang="pl-PL" sz="1400"/>
              <a:t>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zawartości 2"/>
          <p:cNvSpPr>
            <a:spLocks noGrp="1"/>
          </p:cNvSpPr>
          <p:nvPr>
            <p:ph idx="4294967295"/>
          </p:nvPr>
        </p:nvSpPr>
        <p:spPr>
          <a:xfrm>
            <a:off x="157163" y="1700213"/>
            <a:ext cx="4900612" cy="2868612"/>
          </a:xfrm>
        </p:spPr>
        <p:txBody>
          <a:bodyPr/>
          <a:lstStyle/>
          <a:p>
            <a:pPr eaLnBrk="1" hangingPunct="1"/>
            <a:r>
              <a:rPr lang="pl-PL" b="1" smtClean="0"/>
              <a:t>Avatar</a:t>
            </a:r>
            <a:r>
              <a:rPr lang="pl-PL" smtClean="0"/>
              <a:t> = odwieczna projekcja alternatywnej i/lub komplementarnej osobowości</a:t>
            </a:r>
          </a:p>
          <a:p>
            <a:pPr eaLnBrk="1" hangingPunct="1"/>
            <a:r>
              <a:rPr lang="pl-PL" smtClean="0"/>
              <a:t>= zjawisko naturalne</a:t>
            </a:r>
          </a:p>
          <a:p>
            <a:pPr eaLnBrk="1" hangingPunct="1"/>
            <a:r>
              <a:rPr lang="pl-PL" smtClean="0">
                <a:solidFill>
                  <a:srgbClr val="FF0000"/>
                </a:solidFill>
              </a:rPr>
              <a:t>chyba, że dotyczy procesów poznawczych, </a:t>
            </a:r>
            <a:endParaRPr lang="pl-PL" sz="2400" b="1" smtClean="0"/>
          </a:p>
          <a:p>
            <a:pPr eaLnBrk="1" hangingPunct="1">
              <a:buFont typeface="Wingdings 2" pitchFamily="18" charset="2"/>
              <a:buNone/>
            </a:pPr>
            <a:endParaRPr lang="pl-PL" sz="2400" b="1" smtClean="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rgbClr val="FF0000"/>
                </a:solidFill>
              </a:rPr>
              <a:t>Avatar ery cyfrowej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31747" name="Picture 6" descr="slaw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063" y="1628775"/>
            <a:ext cx="407987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zawartości 2"/>
          <p:cNvSpPr>
            <a:spLocks noGrp="1"/>
          </p:cNvSpPr>
          <p:nvPr>
            <p:ph idx="4294967295"/>
          </p:nvPr>
        </p:nvSpPr>
        <p:spPr>
          <a:xfrm>
            <a:off x="157163" y="1700213"/>
            <a:ext cx="4900612" cy="2868612"/>
          </a:xfrm>
        </p:spPr>
        <p:txBody>
          <a:bodyPr/>
          <a:lstStyle/>
          <a:p>
            <a:pPr eaLnBrk="1" hangingPunct="1"/>
            <a:r>
              <a:rPr lang="pl-PL" b="1" smtClean="0"/>
              <a:t>Avatar</a:t>
            </a:r>
            <a:r>
              <a:rPr lang="pl-PL" smtClean="0"/>
              <a:t> = odwieczna projekcja alternatywnej i/lub komplementarnej osobowości</a:t>
            </a:r>
          </a:p>
          <a:p>
            <a:pPr eaLnBrk="1" hangingPunct="1"/>
            <a:r>
              <a:rPr lang="pl-PL" smtClean="0"/>
              <a:t>= zjawisko naturalne</a:t>
            </a:r>
          </a:p>
          <a:p>
            <a:pPr eaLnBrk="1" hangingPunct="1"/>
            <a:r>
              <a:rPr lang="pl-PL" smtClean="0">
                <a:solidFill>
                  <a:srgbClr val="FF0000"/>
                </a:solidFill>
              </a:rPr>
              <a:t>chyba, że dotyczy projekcji procesów poznawczych i/lub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mtClean="0">
                <a:solidFill>
                  <a:srgbClr val="FF0000"/>
                </a:solidFill>
              </a:rPr>
              <a:t>    relacji uczuciowych, </a:t>
            </a:r>
            <a:r>
              <a:rPr lang="pl-PL" b="1" smtClean="0">
                <a:solidFill>
                  <a:srgbClr val="FF0000"/>
                </a:solidFill>
              </a:rPr>
              <a:t>szczególnie u dzieci!</a:t>
            </a:r>
          </a:p>
          <a:p>
            <a:pPr eaLnBrk="1" hangingPunct="1"/>
            <a:endParaRPr lang="pl-PL" sz="2400" b="1" smtClean="0"/>
          </a:p>
          <a:p>
            <a:pPr eaLnBrk="1" hangingPunct="1">
              <a:buFont typeface="Wingdings 2" pitchFamily="18" charset="2"/>
              <a:buNone/>
            </a:pPr>
            <a:endParaRPr lang="pl-PL" sz="2400" b="1" smtClean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rgbClr val="FF0000"/>
                </a:solidFill>
              </a:rPr>
              <a:t>Avatar ery cyfrowej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32772" name="Picture 7" descr="Niu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25" y="1479550"/>
            <a:ext cx="359092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654550" y="5516563"/>
            <a:ext cx="4489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Dziękujemy za uwagę!</a:t>
            </a:r>
          </a:p>
          <a:p>
            <a:endParaRPr lang="pl-PL"/>
          </a:p>
          <a:p>
            <a:r>
              <a:rPr lang="pl-PL"/>
              <a:t>Szczególne podziękowania dla Konstancji,</a:t>
            </a:r>
          </a:p>
          <a:p>
            <a:r>
              <a:rPr lang="pl-PL"/>
              <a:t>Milenki i Sławka (i ich rodziców)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accent1">
                    <a:satMod val="150000"/>
                  </a:schemeClr>
                </a:solidFill>
              </a:rPr>
              <a:t>Makrowizja</a:t>
            </a: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pl-P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1928813"/>
            <a:ext cx="4900613" cy="2868612"/>
          </a:xfrm>
        </p:spPr>
        <p:txBody>
          <a:bodyPr/>
          <a:lstStyle/>
          <a:p>
            <a:pPr eaLnBrk="1" hangingPunct="1"/>
            <a:r>
              <a:rPr lang="pl-PL" sz="2400" smtClean="0"/>
              <a:t>W Polsce na </a:t>
            </a:r>
            <a:r>
              <a:rPr lang="pl-PL" sz="2400" i="1" smtClean="0"/>
              <a:t>Facebooku</a:t>
            </a:r>
            <a:r>
              <a:rPr lang="pl-PL" sz="2400" smtClean="0"/>
              <a:t> zarejestrowanych jest obecnie około 10 milionów użytkowników, w 2012 roku liczba użytkowników </a:t>
            </a:r>
            <a:r>
              <a:rPr lang="pl-PL" sz="2400" i="1" smtClean="0"/>
              <a:t>Facebooka</a:t>
            </a:r>
            <a:r>
              <a:rPr lang="pl-PL" sz="2400" smtClean="0"/>
              <a:t> na świecie osiągnęła miliard. </a:t>
            </a:r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15363" name="Prostokąt 3"/>
          <p:cNvSpPr>
            <a:spLocks noChangeArrowheads="1"/>
          </p:cNvSpPr>
          <p:nvPr/>
        </p:nvSpPr>
        <p:spPr bwMode="auto">
          <a:xfrm>
            <a:off x="357188" y="600075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i="1">
                <a:solidFill>
                  <a:srgbClr val="000000"/>
                </a:solidFill>
                <a:latin typeface="Corbel" pitchFamily="34" charset="0"/>
              </a:rPr>
              <a:t>Ilu Polaków jest na Facebooku</a:t>
            </a:r>
            <a:r>
              <a:rPr lang="pl-PL" sz="1400">
                <a:solidFill>
                  <a:srgbClr val="000000"/>
                </a:solidFill>
                <a:latin typeface="Corbel" pitchFamily="34" charset="0"/>
              </a:rPr>
              <a:t>? http://www.komputerswiat.pl/nowosci/internet/2013/1/ilu-polakow-jest-na-facebooku.aspx [dostęp:19.07.2014]</a:t>
            </a:r>
          </a:p>
        </p:txBody>
      </p:sp>
      <p:pic>
        <p:nvPicPr>
          <p:cNvPr id="1536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78593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Gra War of </a:t>
            </a:r>
            <a:r>
              <a:rPr lang="pl-PL" dirty="0" err="1" smtClean="0">
                <a:solidFill>
                  <a:schemeClr val="bg1"/>
                </a:solidFill>
              </a:rPr>
              <a:t>Warcraft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14500"/>
            <a:ext cx="3357563" cy="4625975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l-PL" sz="2400" dirty="0" smtClean="0"/>
              <a:t>Gra </a:t>
            </a:r>
            <a:r>
              <a:rPr lang="pl-PL" sz="2400" i="1" dirty="0" smtClean="0"/>
              <a:t>War of </a:t>
            </a:r>
            <a:r>
              <a:rPr lang="pl-PL" sz="2400" i="1" dirty="0" err="1" smtClean="0"/>
              <a:t>Warcraft</a:t>
            </a:r>
            <a:r>
              <a:rPr lang="pl-PL" sz="2400" dirty="0" smtClean="0"/>
              <a:t> gromadzi 8,5 mln graczy.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l-PL" sz="2400" dirty="0" smtClean="0"/>
              <a:t>Uczestnictwo w portalach </a:t>
            </a:r>
            <a:r>
              <a:rPr lang="pl-PL" sz="2400" dirty="0" err="1" smtClean="0"/>
              <a:t>społecznościowych</a:t>
            </a:r>
            <a:r>
              <a:rPr lang="pl-PL" sz="2400" dirty="0" smtClean="0"/>
              <a:t> oraz grach sieciowych wymaga utworzenia własnego „konta”, co wiąże się z autoprezentacją i udostępnieniem swoich danych.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l-PL" sz="2400" dirty="0"/>
          </a:p>
        </p:txBody>
      </p:sp>
      <p:sp>
        <p:nvSpPr>
          <p:cNvPr id="16387" name="Prostokąt 3"/>
          <p:cNvSpPr>
            <a:spLocks noChangeArrowheads="1"/>
          </p:cNvSpPr>
          <p:nvPr/>
        </p:nvSpPr>
        <p:spPr bwMode="auto">
          <a:xfrm>
            <a:off x="4357688" y="6215063"/>
            <a:ext cx="4435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orbel" pitchFamily="34" charset="0"/>
                <a:hlinkClick r:id="rId2"/>
              </a:rPr>
              <a:t>http://www.gry-online.pl/S013.asp?ID=82825</a:t>
            </a:r>
            <a:endParaRPr lang="pl-PL">
              <a:solidFill>
                <a:srgbClr val="000000"/>
              </a:solidFill>
              <a:latin typeface="Corbel" pitchFamily="34" charset="0"/>
            </a:endParaRPr>
          </a:p>
          <a:p>
            <a:endParaRPr lang="pl-PL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16388" name="Picture 2" descr="http://screenshot.it.sftcdn.net/it/scrn/57000/57291/world-of-warcraft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714500"/>
            <a:ext cx="53879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Autoprezentacja - pojęcie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357313"/>
            <a:ext cx="5437187" cy="4625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l-PL" sz="2400" dirty="0" smtClean="0"/>
              <a:t>Autoprezentacja definiowana jest jako: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/>
              <a:t> „podejmowanie działań ukierunkowanych na </a:t>
            </a:r>
            <a:r>
              <a:rPr lang="pl-PL" sz="2400" dirty="0" smtClean="0">
                <a:solidFill>
                  <a:srgbClr val="FF0000"/>
                </a:solidFill>
              </a:rPr>
              <a:t>zarządzanie wrażeniem wywieranym na partnerze</a:t>
            </a:r>
            <a:r>
              <a:rPr lang="pl-PL" sz="2400" dirty="0" smtClean="0"/>
              <a:t>, interakcji by przez to kontrolować reakcje partnera skierowane na siebie”, człowiek za pośrednictwem swoich zachowań werbalnych i niewerbalnych komunikuje innym „</a:t>
            </a:r>
            <a:r>
              <a:rPr lang="pl-PL" sz="2400" dirty="0" smtClean="0">
                <a:solidFill>
                  <a:srgbClr val="FF0000"/>
                </a:solidFill>
              </a:rPr>
              <a:t>kim jest, lub albo za kogo chciałby być uważany</a:t>
            </a:r>
            <a:r>
              <a:rPr lang="pl-PL" sz="2400" dirty="0" smtClean="0"/>
              <a:t>”.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l-PL" sz="2400" dirty="0"/>
          </a:p>
        </p:txBody>
      </p:sp>
      <p:sp>
        <p:nvSpPr>
          <p:cNvPr id="17411" name="Prostokąt 4"/>
          <p:cNvSpPr>
            <a:spLocks noChangeArrowheads="1"/>
          </p:cNvSpPr>
          <p:nvPr/>
        </p:nvSpPr>
        <p:spPr bwMode="auto">
          <a:xfrm>
            <a:off x="0" y="6119813"/>
            <a:ext cx="8929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1400">
                <a:solidFill>
                  <a:srgbClr val="000000"/>
                </a:solidFill>
                <a:latin typeface="Corbel" pitchFamily="34" charset="0"/>
              </a:rPr>
              <a:t>Szmajke, </a:t>
            </a:r>
            <a:r>
              <a:rPr lang="pl-PL" sz="1400" i="1">
                <a:solidFill>
                  <a:srgbClr val="000000"/>
                </a:solidFill>
                <a:latin typeface="Corbel" pitchFamily="34" charset="0"/>
              </a:rPr>
              <a:t>Samo utrudnianie jako sposób autoprezentacji. Czy rzucanie kłód pod nogi jest skuteczną metodą wywierania</a:t>
            </a:r>
          </a:p>
          <a:p>
            <a:pPr marL="342900" indent="-342900"/>
            <a:r>
              <a:rPr lang="pl-PL" sz="1400" i="1">
                <a:solidFill>
                  <a:srgbClr val="000000"/>
                </a:solidFill>
                <a:latin typeface="Corbel" pitchFamily="34" charset="0"/>
              </a:rPr>
              <a:t>korzystnego wrażenia na innych?, </a:t>
            </a:r>
            <a:r>
              <a:rPr lang="pl-PL" sz="1400">
                <a:solidFill>
                  <a:srgbClr val="000000"/>
                </a:solidFill>
                <a:latin typeface="Corbel" pitchFamily="34" charset="0"/>
              </a:rPr>
              <a:t>Wydawnictwo Instytutu Psychologii, Warszawa 1996, s.25. </a:t>
            </a:r>
          </a:p>
          <a:p>
            <a:pPr marL="342900" indent="-342900"/>
            <a:r>
              <a:rPr lang="pl-PL" sz="1400">
                <a:solidFill>
                  <a:srgbClr val="000000"/>
                </a:solidFill>
                <a:latin typeface="Corbel" pitchFamily="34" charset="0"/>
              </a:rPr>
              <a:t>Autoprezentacja, http://pl.wikipedia.org/wiki/Autoprezentacja [dostęp:19.07.2014].</a:t>
            </a:r>
          </a:p>
        </p:txBody>
      </p:sp>
      <p:pic>
        <p:nvPicPr>
          <p:cNvPr id="17412" name="Picture 2" descr="https://encrypted-tbn0.gstatic.com/images?q=tbn:ANd9GcTHCnZimbVpZ4ARNVXMsziqaqf2gORbNcV0C2Au0L4ZHShMUN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73238"/>
            <a:ext cx="2962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928813"/>
            <a:ext cx="4900613" cy="2868612"/>
          </a:xfrm>
        </p:spPr>
        <p:txBody>
          <a:bodyPr/>
          <a:lstStyle/>
          <a:p>
            <a:pPr eaLnBrk="1" hangingPunct="1"/>
            <a:r>
              <a:rPr lang="pl-PL" b="1" smtClean="0"/>
              <a:t>Avatar</a:t>
            </a:r>
            <a:r>
              <a:rPr lang="pl-PL" smtClean="0"/>
              <a:t> = reinkarnacja jakiegoś bóstwa we wcielenie, które personifikuje określone cechy boskie ale nie inne</a:t>
            </a:r>
          </a:p>
          <a:p>
            <a:pPr eaLnBrk="1" hangingPunct="1"/>
            <a:r>
              <a:rPr lang="pl-PL" smtClean="0"/>
              <a:t>Słowo wprowadzne do obiegu globalnego przez film J. Camerona (2009).</a:t>
            </a:r>
            <a:endParaRPr lang="pl-PL" sz="2400" smtClean="0"/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68313" y="454025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rgbClr val="FDDF03"/>
                </a:solidFill>
              </a:rPr>
              <a:t>Avatar ery cyfrowej</a:t>
            </a:r>
            <a:endParaRPr lang="en-US" sz="3600" b="1">
              <a:solidFill>
                <a:srgbClr val="FDDF03"/>
              </a:solidFill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303213" y="6113463"/>
            <a:ext cx="858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Idea za: Bruno Sanguanini „Trentino Attualita’”, No. 264, Luty 2014, str. 36. </a:t>
            </a:r>
          </a:p>
          <a:p>
            <a:r>
              <a:rPr lang="pl-PL"/>
              <a:t>www.trentino.mese.it </a:t>
            </a:r>
            <a:endParaRPr lang="en-US"/>
          </a:p>
        </p:txBody>
      </p:sp>
      <p:pic>
        <p:nvPicPr>
          <p:cNvPr id="18436" name="Picture 9" descr="Shiva_Statue_Murdeshwara_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585913"/>
            <a:ext cx="32226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068888" y="5732463"/>
            <a:ext cx="4133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http://www.esopedia.info/images/thumb/d/dc/Shiva_Statue_Murdeshwara_Temple.jpg/</a:t>
            </a:r>
            <a:endParaRPr lang="en-US" sz="800"/>
          </a:p>
          <a:p>
            <a:r>
              <a:rPr lang="en-US" sz="800"/>
              <a:t>Retrieved 27/11/2014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1928813"/>
            <a:ext cx="4900613" cy="2868612"/>
          </a:xfrm>
        </p:spPr>
        <p:txBody>
          <a:bodyPr/>
          <a:lstStyle/>
          <a:p>
            <a:pPr eaLnBrk="1" hangingPunct="1"/>
            <a:r>
              <a:rPr lang="pl-PL" b="1" smtClean="0"/>
              <a:t>Walt Disney:</a:t>
            </a:r>
          </a:p>
          <a:p>
            <a:pPr eaLnBrk="1" hangingPunct="1">
              <a:buFontTx/>
              <a:buChar char="-"/>
            </a:pPr>
            <a:r>
              <a:rPr lang="pl-PL" smtClean="0"/>
              <a:t>Dotto</a:t>
            </a:r>
          </a:p>
          <a:p>
            <a:pPr eaLnBrk="1" hangingPunct="1">
              <a:buFontTx/>
              <a:buChar char="-"/>
            </a:pPr>
            <a:r>
              <a:rPr lang="pl-PL" smtClean="0"/>
              <a:t>Brontolo</a:t>
            </a:r>
          </a:p>
          <a:p>
            <a:pPr eaLnBrk="1" hangingPunct="1">
              <a:buFontTx/>
              <a:buChar char="-"/>
            </a:pPr>
            <a:r>
              <a:rPr lang="pl-PL" smtClean="0"/>
              <a:t>Pisolo</a:t>
            </a:r>
          </a:p>
          <a:p>
            <a:pPr eaLnBrk="1" hangingPunct="1">
              <a:buFontTx/>
              <a:buChar char="-"/>
            </a:pPr>
            <a:r>
              <a:rPr lang="pl-PL" smtClean="0"/>
              <a:t>Mammolo</a:t>
            </a:r>
          </a:p>
          <a:p>
            <a:pPr eaLnBrk="1" hangingPunct="1">
              <a:buFontTx/>
              <a:buChar char="-"/>
            </a:pPr>
            <a:r>
              <a:rPr lang="pl-PL" smtClean="0"/>
              <a:t>Cucciolo</a:t>
            </a:r>
          </a:p>
          <a:p>
            <a:pPr eaLnBrk="1" hangingPunct="1">
              <a:buFontTx/>
              <a:buChar char="-"/>
            </a:pPr>
            <a:r>
              <a:rPr lang="pl-PL" smtClean="0"/>
              <a:t>...</a:t>
            </a:r>
          </a:p>
          <a:p>
            <a:pPr eaLnBrk="1" hangingPunct="1">
              <a:buFontTx/>
              <a:buChar char="-"/>
            </a:pPr>
            <a:endParaRPr lang="pl-PL" sz="2400" smtClean="0"/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612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 ery kultury masowej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19459" name="Picture 5" descr="biancaneve_e_i_sette_n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44675"/>
            <a:ext cx="5040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276600" y="5805488"/>
            <a:ext cx="4975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http://www.cartonionline.com/gif/CARTOON/disney/biancaneve/miniature/biancaneve_e_i_sette_nani.jpg</a:t>
            </a:r>
            <a:endParaRPr lang="en-US" sz="800"/>
          </a:p>
          <a:p>
            <a:r>
              <a:rPr lang="en-US" sz="800"/>
              <a:t>Retrieved: 27/11/2014  ©Walt Disney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73038" y="6094413"/>
            <a:ext cx="8575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Dla dzieci włoskich imiona (i cechy – „mądrala”, „narzekacz”, „śpioch”, „maminsynek”, „maluch”), powielane </a:t>
            </a:r>
          </a:p>
          <a:p>
            <a:r>
              <a:rPr lang="pl-PL" sz="1400"/>
              <a:t>w setkach książek, komiksów, filmów animowanych, stanowią integralną część ich </a:t>
            </a:r>
            <a:r>
              <a:rPr lang="pl-PL" sz="1400" b="1"/>
              <a:t>kultury</a:t>
            </a:r>
            <a:r>
              <a:rPr lang="pl-PL" sz="1400"/>
              <a:t>, dużo bardziej niż tradycyjne postacie z narodowych lub regionalnych baśni.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1928813"/>
            <a:ext cx="4900613" cy="2868612"/>
          </a:xfrm>
        </p:spPr>
        <p:txBody>
          <a:bodyPr/>
          <a:lstStyle/>
          <a:p>
            <a:pPr eaLnBrk="1" hangingPunct="1"/>
            <a:r>
              <a:rPr lang="pl-PL" b="1" smtClean="0"/>
              <a:t>Olimp:</a:t>
            </a:r>
          </a:p>
          <a:p>
            <a:pPr eaLnBrk="1" hangingPunct="1">
              <a:buFontTx/>
              <a:buChar char="-"/>
            </a:pPr>
            <a:r>
              <a:rPr lang="en-US" smtClean="0"/>
              <a:t>p</a:t>
            </a:r>
            <a:r>
              <a:rPr lang="pl-PL" smtClean="0"/>
              <a:t>iorunujący Zeus</a:t>
            </a:r>
          </a:p>
          <a:p>
            <a:pPr eaLnBrk="1" hangingPunct="1">
              <a:buFontTx/>
              <a:buChar char="-"/>
            </a:pPr>
            <a:r>
              <a:rPr lang="pl-PL" smtClean="0"/>
              <a:t>mądra Atena</a:t>
            </a:r>
          </a:p>
          <a:p>
            <a:pPr eaLnBrk="1" hangingPunct="1">
              <a:buFontTx/>
              <a:buChar char="-"/>
            </a:pPr>
            <a:r>
              <a:rPr lang="pl-PL" smtClean="0"/>
              <a:t>umorusany Hefajstos</a:t>
            </a:r>
          </a:p>
          <a:p>
            <a:pPr eaLnBrk="1" hangingPunct="1">
              <a:buFontTx/>
              <a:buChar char="-"/>
            </a:pPr>
            <a:r>
              <a:rPr lang="pl-PL" smtClean="0"/>
              <a:t>zazdrosna Hera</a:t>
            </a:r>
          </a:p>
          <a:p>
            <a:pPr eaLnBrk="1" hangingPunct="1">
              <a:buFontTx/>
              <a:buChar char="-"/>
            </a:pPr>
            <a:r>
              <a:rPr lang="pl-PL" smtClean="0"/>
              <a:t>itd.</a:t>
            </a:r>
          </a:p>
          <a:p>
            <a:pPr eaLnBrk="1" hangingPunct="1">
              <a:buFontTx/>
              <a:buChar char="-"/>
            </a:pPr>
            <a:endParaRPr lang="pl-PL" sz="2400" smtClean="0"/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569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Grecji klasycznej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0483" name="Picture 5" descr="gio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92325"/>
            <a:ext cx="41751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421188" y="5524500"/>
            <a:ext cx="473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>
                <a:hlinkClick r:id="rId3"/>
              </a:rPr>
              <a:t>http://www.parodos.it/images/giove2.jpg</a:t>
            </a:r>
            <a:r>
              <a:rPr lang="en-US" sz="1000"/>
              <a:t>  Retrieved 27/11/2014</a:t>
            </a:r>
          </a:p>
          <a:p>
            <a:r>
              <a:rPr lang="en-US" sz="1000"/>
              <a:t>All graphics, logos, advertisements and promotions are Copyright  Parodos 2009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9050" y="5922963"/>
            <a:ext cx="9232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Avatary nie są, bynajmniej, pomysłem współczesnym. „Już starożytni Grecy” przypisywali swoim bogom określone a nie inne cechy – jeden bóg był pracowity a inny szybki.</a:t>
            </a:r>
          </a:p>
          <a:p>
            <a:r>
              <a:rPr lang="pl-PL" sz="1400"/>
              <a:t>Była to swego rodzaju wysublimowana projekcja indywidualnych cech ludzkich: ukryty sposób na samo-realizację.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futurystyczne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1506" name="Picture 7" descr="article-1242409-07A207B0000005DC-353_634x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773238"/>
            <a:ext cx="74025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88950" y="5876925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3038" y="6194425"/>
            <a:ext cx="7991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/>
              <a:t>Tak wygląda Avatar z filmu J. Camerona, w wizerunku w tysiącach wersji znajdowany w internecie: </a:t>
            </a:r>
          </a:p>
          <a:p>
            <a:r>
              <a:rPr lang="pl-PL" sz="1400"/>
              <a:t>elegancki, bohaterski, rycerski</a:t>
            </a:r>
            <a:endParaRPr lang="en-US" sz="1400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73038" y="5827713"/>
            <a:ext cx="804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Uploaded from </a:t>
            </a:r>
            <a:r>
              <a:rPr lang="en-US" sz="800">
                <a:hlinkClick r:id="rId3"/>
              </a:rPr>
              <a:t>http://www.dailymail.co.uk/news/article-1242409/The-Avatar-effect-Movie-goers-feel-depressed-suicidal-able-visit-utopian-alien-planet.html</a:t>
            </a:r>
            <a:endParaRPr lang="en-US" sz="800"/>
          </a:p>
          <a:p>
            <a:r>
              <a:rPr lang="en-US" sz="800">
                <a:hlinkClick r:id="rId4"/>
              </a:rPr>
              <a:t>http://i.dailymail.co.uk/i/pix/2010/01/12/article-1242409-07A207B0000005DC-353_634x348.jpg</a:t>
            </a:r>
            <a:r>
              <a:rPr lang="en-US" sz="800"/>
              <a:t>  Retrieved 27/11/2014  ©AP   “Avatar” Director  J. Cameron,  20</a:t>
            </a:r>
            <a:r>
              <a:rPr lang="en-US" sz="800" baseline="30000"/>
              <a:t>th</a:t>
            </a:r>
            <a:r>
              <a:rPr lang="en-US" sz="800"/>
              <a:t> Century 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1514475"/>
            <a:ext cx="6303963" cy="1068388"/>
          </a:xfrm>
        </p:spPr>
        <p:txBody>
          <a:bodyPr/>
          <a:lstStyle/>
          <a:p>
            <a:pPr eaLnBrk="1" hangingPunct="1"/>
            <a:r>
              <a:rPr lang="pl-PL" b="1" smtClean="0"/>
              <a:t>Real „reality”</a:t>
            </a:r>
            <a:endParaRPr lang="pl-PL" smtClean="0"/>
          </a:p>
          <a:p>
            <a:pPr eaLnBrk="1" hangingPunct="1">
              <a:buFontTx/>
              <a:buChar char="-"/>
            </a:pPr>
            <a:endParaRPr lang="pl-PL" sz="2400" smtClean="0"/>
          </a:p>
          <a:p>
            <a:pPr eaLnBrk="1" hangingPunct="1">
              <a:buFont typeface="Wingdings 2" pitchFamily="18" charset="2"/>
              <a:buNone/>
            </a:pPr>
            <a:endParaRPr lang="pl-PL" sz="2400" smtClean="0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futurystyczne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2531" name="Picture 5" descr="avatar_j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08213"/>
            <a:ext cx="6697662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57263" y="6037263"/>
            <a:ext cx="7921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3"/>
              </a:rPr>
              <a:t>http://2.bp.blogspot.com/_XO0CsBWBa-w/TM4azb0lKuI/AAAAAAAAABM/-2ydY1CU_XM/s1600/jake-sully-avatar.jpg</a:t>
            </a:r>
            <a:r>
              <a:rPr lang="en-US" sz="1000"/>
              <a:t> © 20th Century Fox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73038" y="6296025"/>
            <a:ext cx="7843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/>
              <a:t>W rzeczywistości, avatar jest produktem przyspieszonej produkcji bionicznej w czasie lotu z Ziemi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ł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ł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778</Words>
  <Application>Microsoft Office PowerPoint</Application>
  <PresentationFormat>Pokaz na ekranie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Szablon projektu</vt:lpstr>
      </vt:variant>
      <vt:variant>
        <vt:i4>7</vt:i4>
      </vt:variant>
      <vt:variant>
        <vt:lpstr>Tytuły slajdów</vt:lpstr>
      </vt:variant>
      <vt:variant>
        <vt:i4>19</vt:i4>
      </vt:variant>
    </vt:vector>
  </HeadingPairs>
  <TitlesOfParts>
    <vt:vector size="34" baseType="lpstr">
      <vt:lpstr>Arial</vt:lpstr>
      <vt:lpstr>Corbel</vt:lpstr>
      <vt:lpstr>Wingdings 2</vt:lpstr>
      <vt:lpstr>Wingdings</vt:lpstr>
      <vt:lpstr>Wingdings 3</vt:lpstr>
      <vt:lpstr>Calibri</vt:lpstr>
      <vt:lpstr>Times New Roman</vt:lpstr>
      <vt:lpstr>Arial Unicode MS</vt:lpstr>
      <vt:lpstr>Moduł</vt:lpstr>
      <vt:lpstr>Moduł</vt:lpstr>
      <vt:lpstr>Moduł</vt:lpstr>
      <vt:lpstr>Moduł</vt:lpstr>
      <vt:lpstr>Moduł</vt:lpstr>
      <vt:lpstr>Moduł</vt:lpstr>
      <vt:lpstr>Moduł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Internetowa tożsamość  – czyli o kreowaniu własnego ID</dc:title>
  <dc:creator>UMK</dc:creator>
  <cp:lastModifiedBy>Grzegorz Krwasz</cp:lastModifiedBy>
  <cp:revision>30</cp:revision>
  <dcterms:created xsi:type="dcterms:W3CDTF">2014-11-02T15:48:58Z</dcterms:created>
  <dcterms:modified xsi:type="dcterms:W3CDTF">2015-01-26T11:16:28Z</dcterms:modified>
</cp:coreProperties>
</file>