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10" r:id="rId2"/>
    <p:sldId id="257" r:id="rId3"/>
    <p:sldId id="297" r:id="rId4"/>
    <p:sldId id="258" r:id="rId5"/>
    <p:sldId id="265" r:id="rId6"/>
    <p:sldId id="259" r:id="rId7"/>
    <p:sldId id="308" r:id="rId8"/>
    <p:sldId id="293" r:id="rId9"/>
    <p:sldId id="306" r:id="rId10"/>
    <p:sldId id="273" r:id="rId11"/>
    <p:sldId id="307" r:id="rId12"/>
    <p:sldId id="268" r:id="rId13"/>
    <p:sldId id="309" r:id="rId14"/>
    <p:sldId id="266" r:id="rId15"/>
    <p:sldId id="301" r:id="rId16"/>
    <p:sldId id="302" r:id="rId17"/>
    <p:sldId id="313" r:id="rId18"/>
    <p:sldId id="312" r:id="rId19"/>
    <p:sldId id="314" r:id="rId20"/>
    <p:sldId id="311" r:id="rId21"/>
    <p:sldId id="315" r:id="rId22"/>
    <p:sldId id="304" r:id="rId23"/>
    <p:sldId id="286" r:id="rId24"/>
    <p:sldId id="298" r:id="rId25"/>
    <p:sldId id="299" r:id="rId26"/>
    <p:sldId id="300" r:id="rId27"/>
    <p:sldId id="325" r:id="rId28"/>
    <p:sldId id="289" r:id="rId29"/>
    <p:sldId id="291" r:id="rId30"/>
    <p:sldId id="290" r:id="rId31"/>
    <p:sldId id="282" r:id="rId32"/>
    <p:sldId id="316" r:id="rId33"/>
    <p:sldId id="323" r:id="rId34"/>
    <p:sldId id="318" r:id="rId35"/>
    <p:sldId id="317" r:id="rId36"/>
    <p:sldId id="319" r:id="rId37"/>
    <p:sldId id="320" r:id="rId38"/>
    <p:sldId id="321" r:id="rId39"/>
    <p:sldId id="322" r:id="rId40"/>
    <p:sldId id="324" r:id="rId41"/>
    <p:sldId id="295" r:id="rId42"/>
    <p:sldId id="326" r:id="rId43"/>
    <p:sldId id="327" r:id="rId44"/>
    <p:sldId id="264" r:id="rId45"/>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EBBB4"/>
    <a:srgbClr val="FD44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7773" autoAdjust="0"/>
    <p:restoredTop sz="73768" autoAdjust="0"/>
  </p:normalViewPr>
  <p:slideViewPr>
    <p:cSldViewPr>
      <p:cViewPr varScale="1">
        <p:scale>
          <a:sx n="77" d="100"/>
          <a:sy n="77" d="100"/>
        </p:scale>
        <p:origin x="15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4DB0A4A0-03F3-AE7C-9E58-E62D1BFFEC2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ltLang="it-IT"/>
          </a:p>
        </p:txBody>
      </p:sp>
      <p:sp>
        <p:nvSpPr>
          <p:cNvPr id="50179" name="Rectangle 3">
            <a:extLst>
              <a:ext uri="{FF2B5EF4-FFF2-40B4-BE49-F238E27FC236}">
                <a16:creationId xmlns:a16="http://schemas.microsoft.com/office/drawing/2014/main" id="{B3C752FD-FFC0-00B1-DE87-7B5C4B0ED653}"/>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ltLang="it-IT"/>
          </a:p>
        </p:txBody>
      </p:sp>
      <p:sp>
        <p:nvSpPr>
          <p:cNvPr id="50180" name="Rectangle 4">
            <a:extLst>
              <a:ext uri="{FF2B5EF4-FFF2-40B4-BE49-F238E27FC236}">
                <a16:creationId xmlns:a16="http://schemas.microsoft.com/office/drawing/2014/main" id="{BD2707A3-C95A-9A66-56C2-80D5182445F6}"/>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181" name="Rectangle 5">
            <a:extLst>
              <a:ext uri="{FF2B5EF4-FFF2-40B4-BE49-F238E27FC236}">
                <a16:creationId xmlns:a16="http://schemas.microsoft.com/office/drawing/2014/main" id="{E442FED0-A24D-8AB3-6775-FF6689FEDEA1}"/>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50182" name="Rectangle 6">
            <a:extLst>
              <a:ext uri="{FF2B5EF4-FFF2-40B4-BE49-F238E27FC236}">
                <a16:creationId xmlns:a16="http://schemas.microsoft.com/office/drawing/2014/main" id="{8139828B-76AA-7944-113A-70B0CB81EE56}"/>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altLang="it-IT"/>
          </a:p>
        </p:txBody>
      </p:sp>
      <p:sp>
        <p:nvSpPr>
          <p:cNvPr id="50183" name="Rectangle 7">
            <a:extLst>
              <a:ext uri="{FF2B5EF4-FFF2-40B4-BE49-F238E27FC236}">
                <a16:creationId xmlns:a16="http://schemas.microsoft.com/office/drawing/2014/main" id="{6E3AC24C-86B6-035C-1BE7-47AE70998465}"/>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5B1552A-9562-4C63-8202-6F2CC359505A}" type="slidenum">
              <a:rPr lang="en-AU" altLang="it-IT"/>
              <a:pPr/>
              <a:t>‹N›</a:t>
            </a:fld>
            <a:endParaRPr lang="en-AU" alt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A4CD293-7C9F-C13B-FB53-CA603D1D0DA3}"/>
              </a:ext>
            </a:extLst>
          </p:cNvPr>
          <p:cNvSpPr>
            <a:spLocks noGrp="1" noChangeArrowheads="1"/>
          </p:cNvSpPr>
          <p:nvPr>
            <p:ph type="sldNum" sz="quarter" idx="5"/>
          </p:nvPr>
        </p:nvSpPr>
        <p:spPr>
          <a:ln/>
        </p:spPr>
        <p:txBody>
          <a:bodyPr/>
          <a:lstStyle/>
          <a:p>
            <a:fld id="{6E5F34A6-C6FB-428B-8C02-92C477052AAE}" type="slidenum">
              <a:rPr lang="en-AU" altLang="it-IT"/>
              <a:pPr/>
              <a:t>1</a:t>
            </a:fld>
            <a:endParaRPr lang="en-AU" altLang="it-IT"/>
          </a:p>
        </p:txBody>
      </p:sp>
      <p:sp>
        <p:nvSpPr>
          <p:cNvPr id="64514" name="Rectangle 2">
            <a:extLst>
              <a:ext uri="{FF2B5EF4-FFF2-40B4-BE49-F238E27FC236}">
                <a16:creationId xmlns:a16="http://schemas.microsoft.com/office/drawing/2014/main" id="{91DEEE41-55D5-EBA4-BDDD-52A80AF52B07}"/>
              </a:ext>
            </a:extLst>
          </p:cNvPr>
          <p:cNvSpPr>
            <a:spLocks noRot="1" noChangeArrowheads="1" noTextEdit="1"/>
          </p:cNvSpPr>
          <p:nvPr>
            <p:ph type="sldImg"/>
          </p:nvPr>
        </p:nvSpPr>
        <p:spPr>
          <a:ln/>
        </p:spPr>
      </p:sp>
      <p:sp>
        <p:nvSpPr>
          <p:cNvPr id="64515" name="Rectangle 3">
            <a:extLst>
              <a:ext uri="{FF2B5EF4-FFF2-40B4-BE49-F238E27FC236}">
                <a16:creationId xmlns:a16="http://schemas.microsoft.com/office/drawing/2014/main" id="{A36EB6C8-F51F-BE30-3B81-C0A04D9513BD}"/>
              </a:ext>
            </a:extLst>
          </p:cNvPr>
          <p:cNvSpPr>
            <a:spLocks noGrp="1" noChangeArrowheads="1"/>
          </p:cNvSpPr>
          <p:nvPr>
            <p:ph type="body" idx="1"/>
          </p:nvPr>
        </p:nvSpPr>
        <p:spPr/>
        <p:txBody>
          <a:bodyPr/>
          <a:lstStyle/>
          <a:p>
            <a:endParaRPr lang="pl-PL"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3DBCA5D-D85D-1D7D-9EFF-28D038297828}"/>
              </a:ext>
            </a:extLst>
          </p:cNvPr>
          <p:cNvSpPr>
            <a:spLocks noGrp="1" noChangeArrowheads="1"/>
          </p:cNvSpPr>
          <p:nvPr>
            <p:ph type="sldNum" sz="quarter" idx="5"/>
          </p:nvPr>
        </p:nvSpPr>
        <p:spPr>
          <a:ln/>
        </p:spPr>
        <p:txBody>
          <a:bodyPr/>
          <a:lstStyle/>
          <a:p>
            <a:fld id="{1DC1C8F9-087C-4AC4-8071-BCEE0870EA94}" type="slidenum">
              <a:rPr lang="en-AU" altLang="it-IT"/>
              <a:pPr/>
              <a:t>16</a:t>
            </a:fld>
            <a:endParaRPr lang="en-AU" altLang="it-IT"/>
          </a:p>
        </p:txBody>
      </p:sp>
      <p:sp>
        <p:nvSpPr>
          <p:cNvPr id="54274" name="Rectangle 2">
            <a:extLst>
              <a:ext uri="{FF2B5EF4-FFF2-40B4-BE49-F238E27FC236}">
                <a16:creationId xmlns:a16="http://schemas.microsoft.com/office/drawing/2014/main" id="{76CAD4C2-F7D6-5473-521C-D95F4EF02387}"/>
              </a:ext>
            </a:extLst>
          </p:cNvPr>
          <p:cNvSpPr>
            <a:spLocks noRot="1" noChangeArrowheads="1" noTextEdit="1"/>
          </p:cNvSpPr>
          <p:nvPr>
            <p:ph type="sldImg"/>
          </p:nvPr>
        </p:nvSpPr>
        <p:spPr>
          <a:ln/>
        </p:spPr>
      </p:sp>
      <p:sp>
        <p:nvSpPr>
          <p:cNvPr id="54275" name="Rectangle 3">
            <a:extLst>
              <a:ext uri="{FF2B5EF4-FFF2-40B4-BE49-F238E27FC236}">
                <a16:creationId xmlns:a16="http://schemas.microsoft.com/office/drawing/2014/main" id="{19E9C0E7-C5B4-A7C8-639C-778B15633443}"/>
              </a:ext>
            </a:extLst>
          </p:cNvPr>
          <p:cNvSpPr>
            <a:spLocks noGrp="1" noChangeArrowheads="1"/>
          </p:cNvSpPr>
          <p:nvPr>
            <p:ph type="body" idx="1"/>
          </p:nvPr>
        </p:nvSpPr>
        <p:spPr/>
        <p:txBody>
          <a:bodyPr/>
          <a:lstStyle/>
          <a:p>
            <a:endParaRPr lang="pl-PL"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CF97222-BEE1-AFBD-7772-A3E736816F54}"/>
              </a:ext>
            </a:extLst>
          </p:cNvPr>
          <p:cNvSpPr>
            <a:spLocks noGrp="1" noChangeArrowheads="1"/>
          </p:cNvSpPr>
          <p:nvPr>
            <p:ph type="sldNum" sz="quarter" idx="5"/>
          </p:nvPr>
        </p:nvSpPr>
        <p:spPr>
          <a:ln/>
        </p:spPr>
        <p:txBody>
          <a:bodyPr/>
          <a:lstStyle/>
          <a:p>
            <a:fld id="{93DCFAA0-2203-4CCC-AAFE-6F85A070394C}" type="slidenum">
              <a:rPr lang="en-AU" altLang="it-IT"/>
              <a:pPr/>
              <a:t>18</a:t>
            </a:fld>
            <a:endParaRPr lang="en-AU" altLang="it-IT"/>
          </a:p>
        </p:txBody>
      </p:sp>
      <p:sp>
        <p:nvSpPr>
          <p:cNvPr id="67586" name="Rectangle 2">
            <a:extLst>
              <a:ext uri="{FF2B5EF4-FFF2-40B4-BE49-F238E27FC236}">
                <a16:creationId xmlns:a16="http://schemas.microsoft.com/office/drawing/2014/main" id="{73C7BDF2-825B-FC30-F20D-86E0291C0A0F}"/>
              </a:ext>
            </a:extLst>
          </p:cNvPr>
          <p:cNvSpPr>
            <a:spLocks noRot="1" noChangeArrowheads="1" noTextEdit="1"/>
          </p:cNvSpPr>
          <p:nvPr>
            <p:ph type="sldImg"/>
          </p:nvPr>
        </p:nvSpPr>
        <p:spPr>
          <a:ln/>
        </p:spPr>
      </p:sp>
      <p:sp>
        <p:nvSpPr>
          <p:cNvPr id="67587" name="Rectangle 3">
            <a:extLst>
              <a:ext uri="{FF2B5EF4-FFF2-40B4-BE49-F238E27FC236}">
                <a16:creationId xmlns:a16="http://schemas.microsoft.com/office/drawing/2014/main" id="{8D8D7A0F-A9B6-41B8-5ED5-951C0238312F}"/>
              </a:ext>
            </a:extLst>
          </p:cNvPr>
          <p:cNvSpPr>
            <a:spLocks noGrp="1" noChangeArrowheads="1"/>
          </p:cNvSpPr>
          <p:nvPr>
            <p:ph type="body" idx="1"/>
          </p:nvPr>
        </p:nvSpPr>
        <p:spPr/>
        <p:txBody>
          <a:bodyPr/>
          <a:lstStyle/>
          <a:p>
            <a:endParaRPr lang="pl-PL"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940BA66-8749-6819-330E-BA682056A04B}"/>
              </a:ext>
            </a:extLst>
          </p:cNvPr>
          <p:cNvSpPr>
            <a:spLocks noGrp="1" noChangeArrowheads="1"/>
          </p:cNvSpPr>
          <p:nvPr>
            <p:ph type="sldNum" sz="quarter" idx="5"/>
          </p:nvPr>
        </p:nvSpPr>
        <p:spPr>
          <a:ln/>
        </p:spPr>
        <p:txBody>
          <a:bodyPr/>
          <a:lstStyle/>
          <a:p>
            <a:fld id="{554008D0-EA4F-4652-ACF5-A00A015BC1B7}" type="slidenum">
              <a:rPr lang="en-AU" altLang="it-IT"/>
              <a:pPr/>
              <a:t>19</a:t>
            </a:fld>
            <a:endParaRPr lang="en-AU" altLang="it-IT"/>
          </a:p>
        </p:txBody>
      </p:sp>
      <p:sp>
        <p:nvSpPr>
          <p:cNvPr id="70658" name="Rectangle 2">
            <a:extLst>
              <a:ext uri="{FF2B5EF4-FFF2-40B4-BE49-F238E27FC236}">
                <a16:creationId xmlns:a16="http://schemas.microsoft.com/office/drawing/2014/main" id="{5E14C5A2-0527-EC53-DB05-4CDD8932C8BA}"/>
              </a:ext>
            </a:extLst>
          </p:cNvPr>
          <p:cNvSpPr>
            <a:spLocks noRot="1" noChangeArrowheads="1" noTextEdit="1"/>
          </p:cNvSpPr>
          <p:nvPr>
            <p:ph type="sldImg"/>
          </p:nvPr>
        </p:nvSpPr>
        <p:spPr>
          <a:ln/>
        </p:spPr>
      </p:sp>
      <p:sp>
        <p:nvSpPr>
          <p:cNvPr id="70659" name="Rectangle 3">
            <a:extLst>
              <a:ext uri="{FF2B5EF4-FFF2-40B4-BE49-F238E27FC236}">
                <a16:creationId xmlns:a16="http://schemas.microsoft.com/office/drawing/2014/main" id="{EA8EA1F5-1EEF-73A5-AB5B-3F8BBD89BC81}"/>
              </a:ext>
            </a:extLst>
          </p:cNvPr>
          <p:cNvSpPr>
            <a:spLocks noGrp="1" noChangeArrowheads="1"/>
          </p:cNvSpPr>
          <p:nvPr>
            <p:ph type="body" idx="1"/>
          </p:nvPr>
        </p:nvSpPr>
        <p:spPr/>
        <p:txBody>
          <a:bodyPr/>
          <a:lstStyle/>
          <a:p>
            <a:endParaRPr lang="pl-PL"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0A47A4D-01D0-AF2F-8699-D080C767BCE8}"/>
              </a:ext>
            </a:extLst>
          </p:cNvPr>
          <p:cNvSpPr>
            <a:spLocks noGrp="1" noChangeArrowheads="1"/>
          </p:cNvSpPr>
          <p:nvPr>
            <p:ph type="sldNum" sz="quarter" idx="5"/>
          </p:nvPr>
        </p:nvSpPr>
        <p:spPr>
          <a:ln/>
        </p:spPr>
        <p:txBody>
          <a:bodyPr/>
          <a:lstStyle/>
          <a:p>
            <a:fld id="{4C75ABDC-5AA7-4CF5-87E0-035939E2FEBF}" type="slidenum">
              <a:rPr lang="en-AU" altLang="it-IT"/>
              <a:pPr/>
              <a:t>22</a:t>
            </a:fld>
            <a:endParaRPr lang="en-AU" altLang="it-IT"/>
          </a:p>
        </p:txBody>
      </p:sp>
      <p:sp>
        <p:nvSpPr>
          <p:cNvPr id="57346" name="Rectangle 2">
            <a:extLst>
              <a:ext uri="{FF2B5EF4-FFF2-40B4-BE49-F238E27FC236}">
                <a16:creationId xmlns:a16="http://schemas.microsoft.com/office/drawing/2014/main" id="{D472E67B-F062-8037-04C7-332F4C1F1CAC}"/>
              </a:ext>
            </a:extLst>
          </p:cNvPr>
          <p:cNvSpPr>
            <a:spLocks noRot="1" noChangeArrowheads="1" noTextEdit="1"/>
          </p:cNvSpPr>
          <p:nvPr>
            <p:ph type="sldImg"/>
          </p:nvPr>
        </p:nvSpPr>
        <p:spPr>
          <a:ln/>
        </p:spPr>
      </p:sp>
      <p:sp>
        <p:nvSpPr>
          <p:cNvPr id="57347" name="Rectangle 3">
            <a:extLst>
              <a:ext uri="{FF2B5EF4-FFF2-40B4-BE49-F238E27FC236}">
                <a16:creationId xmlns:a16="http://schemas.microsoft.com/office/drawing/2014/main" id="{8E166A13-1222-63DC-F8AE-81A3D31D3692}"/>
              </a:ext>
            </a:extLst>
          </p:cNvPr>
          <p:cNvSpPr>
            <a:spLocks noGrp="1" noChangeArrowheads="1"/>
          </p:cNvSpPr>
          <p:nvPr>
            <p:ph type="body" idx="1"/>
          </p:nvPr>
        </p:nvSpPr>
        <p:spPr/>
        <p:txBody>
          <a:bodyPr/>
          <a:lstStyle/>
          <a:p>
            <a:endParaRPr lang="pl-PL"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8DE3B9-FD0B-A769-DF11-5DD04F06A1D2}"/>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8A0FD9D-5101-2E3C-11A0-41EEA657CCC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77A7CE3-4A0A-8863-B668-A8617E4ED898}"/>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897EA776-0AB6-AA72-D0B0-E208F92C617E}"/>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0721CDE8-A4F7-25AC-9626-234A33A7C06F}"/>
              </a:ext>
            </a:extLst>
          </p:cNvPr>
          <p:cNvSpPr>
            <a:spLocks noGrp="1"/>
          </p:cNvSpPr>
          <p:nvPr>
            <p:ph type="sldNum" sz="quarter" idx="12"/>
          </p:nvPr>
        </p:nvSpPr>
        <p:spPr/>
        <p:txBody>
          <a:bodyPr/>
          <a:lstStyle>
            <a:lvl1pPr>
              <a:defRPr/>
            </a:lvl1pPr>
          </a:lstStyle>
          <a:p>
            <a:fld id="{44273A74-B988-4CA5-AAF1-F8B8FB2EE943}" type="slidenum">
              <a:rPr lang="en-AU" altLang="it-IT"/>
              <a:pPr/>
              <a:t>‹N›</a:t>
            </a:fld>
            <a:endParaRPr lang="en-AU" altLang="it-IT"/>
          </a:p>
        </p:txBody>
      </p:sp>
    </p:spTree>
    <p:extLst>
      <p:ext uri="{BB962C8B-B14F-4D97-AF65-F5344CB8AC3E}">
        <p14:creationId xmlns:p14="http://schemas.microsoft.com/office/powerpoint/2010/main" val="2429813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C1261A-DFC9-5467-B254-1810D0FC81B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B5D55EE-13BC-54B9-B537-CE6D53A35FB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D6A8DDD-4702-C376-626D-8FE389A0944B}"/>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75C69A1B-061A-9C3C-EA0F-B0F8B40F4A84}"/>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96CDA973-1FFA-FAA9-53FB-F67F13063EC8}"/>
              </a:ext>
            </a:extLst>
          </p:cNvPr>
          <p:cNvSpPr>
            <a:spLocks noGrp="1"/>
          </p:cNvSpPr>
          <p:nvPr>
            <p:ph type="sldNum" sz="quarter" idx="12"/>
          </p:nvPr>
        </p:nvSpPr>
        <p:spPr/>
        <p:txBody>
          <a:bodyPr/>
          <a:lstStyle>
            <a:lvl1pPr>
              <a:defRPr/>
            </a:lvl1pPr>
          </a:lstStyle>
          <a:p>
            <a:fld id="{4508B6FC-EB82-493E-A8D1-6D9954A2DCB0}" type="slidenum">
              <a:rPr lang="en-AU" altLang="it-IT"/>
              <a:pPr/>
              <a:t>‹N›</a:t>
            </a:fld>
            <a:endParaRPr lang="en-AU" altLang="it-IT"/>
          </a:p>
        </p:txBody>
      </p:sp>
    </p:spTree>
    <p:extLst>
      <p:ext uri="{BB962C8B-B14F-4D97-AF65-F5344CB8AC3E}">
        <p14:creationId xmlns:p14="http://schemas.microsoft.com/office/powerpoint/2010/main" val="1857719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4154E73-887A-1A64-24BF-2A0A3F5F3A3B}"/>
              </a:ext>
            </a:extLst>
          </p:cNvPr>
          <p:cNvSpPr>
            <a:spLocks noGrp="1"/>
          </p:cNvSpPr>
          <p:nvPr>
            <p:ph type="title" orient="vert"/>
          </p:nvPr>
        </p:nvSpPr>
        <p:spPr>
          <a:xfrm>
            <a:off x="6629400" y="274638"/>
            <a:ext cx="2057400" cy="5851525"/>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5232A0C-2746-51CF-6BBD-74CCF6884477}"/>
              </a:ext>
            </a:extLst>
          </p:cNvPr>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0509355-37F5-69CC-E3C7-71E61CA0C7AE}"/>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5FF96839-0346-E7C2-6597-4445A81A591C}"/>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9C14CA50-0C34-BA19-7BF7-116C5A1057A4}"/>
              </a:ext>
            </a:extLst>
          </p:cNvPr>
          <p:cNvSpPr>
            <a:spLocks noGrp="1"/>
          </p:cNvSpPr>
          <p:nvPr>
            <p:ph type="sldNum" sz="quarter" idx="12"/>
          </p:nvPr>
        </p:nvSpPr>
        <p:spPr/>
        <p:txBody>
          <a:bodyPr/>
          <a:lstStyle>
            <a:lvl1pPr>
              <a:defRPr/>
            </a:lvl1pPr>
          </a:lstStyle>
          <a:p>
            <a:fld id="{AE0D4F53-970E-414F-8179-22D6465C40EF}" type="slidenum">
              <a:rPr lang="en-AU" altLang="it-IT"/>
              <a:pPr/>
              <a:t>‹N›</a:t>
            </a:fld>
            <a:endParaRPr lang="en-AU" altLang="it-IT"/>
          </a:p>
        </p:txBody>
      </p:sp>
    </p:spTree>
    <p:extLst>
      <p:ext uri="{BB962C8B-B14F-4D97-AF65-F5344CB8AC3E}">
        <p14:creationId xmlns:p14="http://schemas.microsoft.com/office/powerpoint/2010/main" val="971471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reserve="1">
  <p:cSld name="Titolo, contenuto 2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8CB04A-3C22-98D3-F6FB-E81CC6B1164A}"/>
              </a:ext>
            </a:extLst>
          </p:cNvPr>
          <p:cNvSpPr>
            <a:spLocks noGrp="1"/>
          </p:cNvSpPr>
          <p:nvPr>
            <p:ph type="title"/>
          </p:nvPr>
        </p:nvSpPr>
        <p:spPr>
          <a:xfrm>
            <a:off x="457200" y="274638"/>
            <a:ext cx="8229600" cy="1143000"/>
          </a:xfr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BEF4FE9-3571-461D-01B2-153AAFDA7F3E}"/>
              </a:ext>
            </a:extLst>
          </p:cNvPr>
          <p:cNvSpPr>
            <a:spLocks noGrp="1"/>
          </p:cNvSpPr>
          <p:nvPr>
            <p:ph sz="quarter" idx="1"/>
          </p:nvPr>
        </p:nvSpPr>
        <p:spPr>
          <a:xfrm>
            <a:off x="457200" y="1600200"/>
            <a:ext cx="4038600" cy="21859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C627748-BA68-33B8-C471-ED66C1BDAE1A}"/>
              </a:ext>
            </a:extLst>
          </p:cNvPr>
          <p:cNvSpPr>
            <a:spLocks noGrp="1"/>
          </p:cNvSpPr>
          <p:nvPr>
            <p:ph sz="quarter" idx="2"/>
          </p:nvPr>
        </p:nvSpPr>
        <p:spPr>
          <a:xfrm>
            <a:off x="457200" y="3938588"/>
            <a:ext cx="4038600" cy="218757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a:extLst>
              <a:ext uri="{FF2B5EF4-FFF2-40B4-BE49-F238E27FC236}">
                <a16:creationId xmlns:a16="http://schemas.microsoft.com/office/drawing/2014/main" id="{651BF972-3718-6216-35A5-96EDED3389F7}"/>
              </a:ext>
            </a:extLst>
          </p:cNvPr>
          <p:cNvSpPr>
            <a:spLocks noGrp="1"/>
          </p:cNvSpPr>
          <p:nvPr>
            <p:ph sz="half" idx="3"/>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data 5">
            <a:extLst>
              <a:ext uri="{FF2B5EF4-FFF2-40B4-BE49-F238E27FC236}">
                <a16:creationId xmlns:a16="http://schemas.microsoft.com/office/drawing/2014/main" id="{050E5643-F60A-F972-403C-A2E85FE29EF3}"/>
              </a:ext>
            </a:extLst>
          </p:cNvPr>
          <p:cNvSpPr>
            <a:spLocks noGrp="1"/>
          </p:cNvSpPr>
          <p:nvPr>
            <p:ph type="dt" sz="half" idx="10"/>
          </p:nvPr>
        </p:nvSpPr>
        <p:spPr>
          <a:xfrm>
            <a:off x="457200" y="6245225"/>
            <a:ext cx="2133600" cy="476250"/>
          </a:xfrm>
        </p:spPr>
        <p:txBody>
          <a:bodyPr/>
          <a:lstStyle>
            <a:lvl1pPr>
              <a:defRPr/>
            </a:lvl1pPr>
          </a:lstStyle>
          <a:p>
            <a:endParaRPr lang="en-AU" altLang="it-IT"/>
          </a:p>
        </p:txBody>
      </p:sp>
      <p:sp>
        <p:nvSpPr>
          <p:cNvPr id="7" name="Segnaposto piè di pagina 6">
            <a:extLst>
              <a:ext uri="{FF2B5EF4-FFF2-40B4-BE49-F238E27FC236}">
                <a16:creationId xmlns:a16="http://schemas.microsoft.com/office/drawing/2014/main" id="{2754FB7C-677A-C253-6BFC-E75B797F777E}"/>
              </a:ext>
            </a:extLst>
          </p:cNvPr>
          <p:cNvSpPr>
            <a:spLocks noGrp="1"/>
          </p:cNvSpPr>
          <p:nvPr>
            <p:ph type="ftr" sz="quarter" idx="11"/>
          </p:nvPr>
        </p:nvSpPr>
        <p:spPr>
          <a:xfrm>
            <a:off x="3124200" y="6245225"/>
            <a:ext cx="2895600" cy="476250"/>
          </a:xfrm>
        </p:spPr>
        <p:txBody>
          <a:bodyPr/>
          <a:lstStyle>
            <a:lvl1pPr>
              <a:defRPr/>
            </a:lvl1pPr>
          </a:lstStyle>
          <a:p>
            <a:endParaRPr lang="en-AU" altLang="it-IT"/>
          </a:p>
        </p:txBody>
      </p:sp>
      <p:sp>
        <p:nvSpPr>
          <p:cNvPr id="8" name="Segnaposto numero diapositiva 7">
            <a:extLst>
              <a:ext uri="{FF2B5EF4-FFF2-40B4-BE49-F238E27FC236}">
                <a16:creationId xmlns:a16="http://schemas.microsoft.com/office/drawing/2014/main" id="{10890BB5-1C57-FEC1-B787-9D3631EA31DE}"/>
              </a:ext>
            </a:extLst>
          </p:cNvPr>
          <p:cNvSpPr>
            <a:spLocks noGrp="1"/>
          </p:cNvSpPr>
          <p:nvPr>
            <p:ph type="sldNum" sz="quarter" idx="12"/>
          </p:nvPr>
        </p:nvSpPr>
        <p:spPr>
          <a:xfrm>
            <a:off x="6553200" y="6245225"/>
            <a:ext cx="2133600" cy="476250"/>
          </a:xfrm>
        </p:spPr>
        <p:txBody>
          <a:bodyPr/>
          <a:lstStyle>
            <a:lvl1pPr>
              <a:defRPr/>
            </a:lvl1pPr>
          </a:lstStyle>
          <a:p>
            <a:fld id="{8ADE91B2-AA41-4A13-B3C8-205DD2F316B7}" type="slidenum">
              <a:rPr lang="en-AU" altLang="it-IT"/>
              <a:pPr/>
              <a:t>‹N›</a:t>
            </a:fld>
            <a:endParaRPr lang="en-AU" altLang="it-IT"/>
          </a:p>
        </p:txBody>
      </p:sp>
    </p:spTree>
    <p:extLst>
      <p:ext uri="{BB962C8B-B14F-4D97-AF65-F5344CB8AC3E}">
        <p14:creationId xmlns:p14="http://schemas.microsoft.com/office/powerpoint/2010/main" val="4158578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C56CA4-885C-DD3B-7656-DB0DB2367BE1}"/>
              </a:ext>
            </a:extLst>
          </p:cNvPr>
          <p:cNvSpPr>
            <a:spLocks noGrp="1"/>
          </p:cNvSpPr>
          <p:nvPr>
            <p:ph type="title"/>
          </p:nvPr>
        </p:nvSpPr>
        <p:spPr>
          <a:xfrm>
            <a:off x="457200" y="274638"/>
            <a:ext cx="8229600" cy="1143000"/>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A2F0BB9-33C5-447E-6B3F-521983DA2339}"/>
              </a:ext>
            </a:extLst>
          </p:cNvPr>
          <p:cNvSpPr>
            <a:spLocks noGrp="1"/>
          </p:cNvSpPr>
          <p:nvPr>
            <p:ph type="body"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40AC0AAA-17B8-EFA3-7722-2A61584931C3}"/>
              </a:ext>
            </a:extLst>
          </p:cNvPr>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8AD944D-AB4E-7BF2-AD29-1DAE923F8D14}"/>
              </a:ext>
            </a:extLst>
          </p:cNvPr>
          <p:cNvSpPr>
            <a:spLocks noGrp="1"/>
          </p:cNvSpPr>
          <p:nvPr>
            <p:ph type="dt" sz="half" idx="10"/>
          </p:nvPr>
        </p:nvSpPr>
        <p:spPr>
          <a:xfrm>
            <a:off x="457200" y="6245225"/>
            <a:ext cx="2133600" cy="476250"/>
          </a:xfrm>
        </p:spPr>
        <p:txBody>
          <a:bodyPr/>
          <a:lstStyle>
            <a:lvl1pPr>
              <a:defRPr/>
            </a:lvl1pPr>
          </a:lstStyle>
          <a:p>
            <a:endParaRPr lang="en-AU" altLang="it-IT"/>
          </a:p>
        </p:txBody>
      </p:sp>
      <p:sp>
        <p:nvSpPr>
          <p:cNvPr id="6" name="Segnaposto piè di pagina 5">
            <a:extLst>
              <a:ext uri="{FF2B5EF4-FFF2-40B4-BE49-F238E27FC236}">
                <a16:creationId xmlns:a16="http://schemas.microsoft.com/office/drawing/2014/main" id="{81B0D74A-FA3E-1119-9230-208072E0FE10}"/>
              </a:ext>
            </a:extLst>
          </p:cNvPr>
          <p:cNvSpPr>
            <a:spLocks noGrp="1"/>
          </p:cNvSpPr>
          <p:nvPr>
            <p:ph type="ftr" sz="quarter" idx="11"/>
          </p:nvPr>
        </p:nvSpPr>
        <p:spPr>
          <a:xfrm>
            <a:off x="3124200" y="6245225"/>
            <a:ext cx="2895600" cy="476250"/>
          </a:xfrm>
        </p:spPr>
        <p:txBody>
          <a:bodyPr/>
          <a:lstStyle>
            <a:lvl1pPr>
              <a:defRPr/>
            </a:lvl1pPr>
          </a:lstStyle>
          <a:p>
            <a:endParaRPr lang="en-AU" altLang="it-IT"/>
          </a:p>
        </p:txBody>
      </p:sp>
      <p:sp>
        <p:nvSpPr>
          <p:cNvPr id="7" name="Segnaposto numero diapositiva 6">
            <a:extLst>
              <a:ext uri="{FF2B5EF4-FFF2-40B4-BE49-F238E27FC236}">
                <a16:creationId xmlns:a16="http://schemas.microsoft.com/office/drawing/2014/main" id="{7BE3F0D1-FFC5-541F-F28B-3F54065871FB}"/>
              </a:ext>
            </a:extLst>
          </p:cNvPr>
          <p:cNvSpPr>
            <a:spLocks noGrp="1"/>
          </p:cNvSpPr>
          <p:nvPr>
            <p:ph type="sldNum" sz="quarter" idx="12"/>
          </p:nvPr>
        </p:nvSpPr>
        <p:spPr>
          <a:xfrm>
            <a:off x="6553200" y="6245225"/>
            <a:ext cx="2133600" cy="476250"/>
          </a:xfrm>
        </p:spPr>
        <p:txBody>
          <a:bodyPr/>
          <a:lstStyle>
            <a:lvl1pPr>
              <a:defRPr/>
            </a:lvl1pPr>
          </a:lstStyle>
          <a:p>
            <a:fld id="{B8FA1D53-301F-4CDB-9760-A5B0B04FFF0F}" type="slidenum">
              <a:rPr lang="en-AU" altLang="it-IT"/>
              <a:pPr/>
              <a:t>‹N›</a:t>
            </a:fld>
            <a:endParaRPr lang="en-AU" altLang="it-IT"/>
          </a:p>
        </p:txBody>
      </p:sp>
    </p:spTree>
    <p:extLst>
      <p:ext uri="{BB962C8B-B14F-4D97-AF65-F5344CB8AC3E}">
        <p14:creationId xmlns:p14="http://schemas.microsoft.com/office/powerpoint/2010/main" val="2992212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524DA0-5149-26DF-07C3-CD46420E13D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F9169FA-41AA-8974-192B-C5138071E49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1483674-2D6D-A8A5-2D9B-618A8015AFFA}"/>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B8C75ABE-1804-1494-9D9E-8FD06E63141F}"/>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059137B4-1875-674F-5714-DBC259D99595}"/>
              </a:ext>
            </a:extLst>
          </p:cNvPr>
          <p:cNvSpPr>
            <a:spLocks noGrp="1"/>
          </p:cNvSpPr>
          <p:nvPr>
            <p:ph type="sldNum" sz="quarter" idx="12"/>
          </p:nvPr>
        </p:nvSpPr>
        <p:spPr/>
        <p:txBody>
          <a:bodyPr/>
          <a:lstStyle>
            <a:lvl1pPr>
              <a:defRPr/>
            </a:lvl1pPr>
          </a:lstStyle>
          <a:p>
            <a:fld id="{F83AB744-A584-461B-A25D-FFA77973FEC4}" type="slidenum">
              <a:rPr lang="en-AU" altLang="it-IT"/>
              <a:pPr/>
              <a:t>‹N›</a:t>
            </a:fld>
            <a:endParaRPr lang="en-AU" altLang="it-IT"/>
          </a:p>
        </p:txBody>
      </p:sp>
    </p:spTree>
    <p:extLst>
      <p:ext uri="{BB962C8B-B14F-4D97-AF65-F5344CB8AC3E}">
        <p14:creationId xmlns:p14="http://schemas.microsoft.com/office/powerpoint/2010/main" val="2815868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00D956-ACA2-A010-C9DE-829CBFDB96EB}"/>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46D3033-2D3C-EC10-A635-1D2D1208F94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AF9F643-0E34-1F79-E6B8-AD3E12A5E413}"/>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818E56DB-E8D7-25D0-E40E-25DCF8A1F3FD}"/>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3629BB4C-51C6-3BB2-AA73-BFC1A3782C49}"/>
              </a:ext>
            </a:extLst>
          </p:cNvPr>
          <p:cNvSpPr>
            <a:spLocks noGrp="1"/>
          </p:cNvSpPr>
          <p:nvPr>
            <p:ph type="sldNum" sz="quarter" idx="12"/>
          </p:nvPr>
        </p:nvSpPr>
        <p:spPr/>
        <p:txBody>
          <a:bodyPr/>
          <a:lstStyle>
            <a:lvl1pPr>
              <a:defRPr/>
            </a:lvl1pPr>
          </a:lstStyle>
          <a:p>
            <a:fld id="{CE275E2A-7F60-4595-97C8-74E9762A5FC3}" type="slidenum">
              <a:rPr lang="en-AU" altLang="it-IT"/>
              <a:pPr/>
              <a:t>‹N›</a:t>
            </a:fld>
            <a:endParaRPr lang="en-AU" altLang="it-IT"/>
          </a:p>
        </p:txBody>
      </p:sp>
    </p:spTree>
    <p:extLst>
      <p:ext uri="{BB962C8B-B14F-4D97-AF65-F5344CB8AC3E}">
        <p14:creationId xmlns:p14="http://schemas.microsoft.com/office/powerpoint/2010/main" val="226020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89E2B5-24E3-A0FA-00DA-6760B56FC4B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F60E25B-DFDA-8BD2-CA94-F397D0AD8F5D}"/>
              </a:ext>
            </a:extLst>
          </p:cNvPr>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25A99D7-82ED-5119-A7B0-69A80D4F7759}"/>
              </a:ext>
            </a:extLst>
          </p:cNvPr>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029DAD6-1F1B-9A51-50DC-ABBDC7506C0F}"/>
              </a:ext>
            </a:extLst>
          </p:cNvPr>
          <p:cNvSpPr>
            <a:spLocks noGrp="1"/>
          </p:cNvSpPr>
          <p:nvPr>
            <p:ph type="dt" sz="half" idx="10"/>
          </p:nvPr>
        </p:nvSpPr>
        <p:spPr/>
        <p:txBody>
          <a:bodyPr/>
          <a:lstStyle>
            <a:lvl1pPr>
              <a:defRPr/>
            </a:lvl1pPr>
          </a:lstStyle>
          <a:p>
            <a:endParaRPr lang="en-AU" altLang="it-IT"/>
          </a:p>
        </p:txBody>
      </p:sp>
      <p:sp>
        <p:nvSpPr>
          <p:cNvPr id="6" name="Segnaposto piè di pagina 5">
            <a:extLst>
              <a:ext uri="{FF2B5EF4-FFF2-40B4-BE49-F238E27FC236}">
                <a16:creationId xmlns:a16="http://schemas.microsoft.com/office/drawing/2014/main" id="{55542F2E-864A-5104-6FE0-4ECCB0A1DF13}"/>
              </a:ext>
            </a:extLst>
          </p:cNvPr>
          <p:cNvSpPr>
            <a:spLocks noGrp="1"/>
          </p:cNvSpPr>
          <p:nvPr>
            <p:ph type="ftr" sz="quarter" idx="11"/>
          </p:nvPr>
        </p:nvSpPr>
        <p:spPr/>
        <p:txBody>
          <a:bodyPr/>
          <a:lstStyle>
            <a:lvl1pPr>
              <a:defRPr/>
            </a:lvl1pPr>
          </a:lstStyle>
          <a:p>
            <a:endParaRPr lang="en-AU" altLang="it-IT"/>
          </a:p>
        </p:txBody>
      </p:sp>
      <p:sp>
        <p:nvSpPr>
          <p:cNvPr id="7" name="Segnaposto numero diapositiva 6">
            <a:extLst>
              <a:ext uri="{FF2B5EF4-FFF2-40B4-BE49-F238E27FC236}">
                <a16:creationId xmlns:a16="http://schemas.microsoft.com/office/drawing/2014/main" id="{072E6B28-61F3-9442-67B3-B02DD03473AA}"/>
              </a:ext>
            </a:extLst>
          </p:cNvPr>
          <p:cNvSpPr>
            <a:spLocks noGrp="1"/>
          </p:cNvSpPr>
          <p:nvPr>
            <p:ph type="sldNum" sz="quarter" idx="12"/>
          </p:nvPr>
        </p:nvSpPr>
        <p:spPr/>
        <p:txBody>
          <a:bodyPr/>
          <a:lstStyle>
            <a:lvl1pPr>
              <a:defRPr/>
            </a:lvl1pPr>
          </a:lstStyle>
          <a:p>
            <a:fld id="{AC365E5C-39FE-44E3-87BD-0007D6F8D69A}" type="slidenum">
              <a:rPr lang="en-AU" altLang="it-IT"/>
              <a:pPr/>
              <a:t>‹N›</a:t>
            </a:fld>
            <a:endParaRPr lang="en-AU" altLang="it-IT"/>
          </a:p>
        </p:txBody>
      </p:sp>
    </p:spTree>
    <p:extLst>
      <p:ext uri="{BB962C8B-B14F-4D97-AF65-F5344CB8AC3E}">
        <p14:creationId xmlns:p14="http://schemas.microsoft.com/office/powerpoint/2010/main" val="2884176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E0E851-EC48-FAB3-AFB2-42313867A59F}"/>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85F4430-EF3D-172F-B99F-4D854771336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8E327D2-196B-944A-80CD-BE0576F12B89}"/>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A2C7DD1-D7A8-F02C-03B4-E5D6B86ECFB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7A2BEE4-4F04-C451-C664-8932FDDFCB8C}"/>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DED93772-D07C-6C9C-0F68-7155B56D46B3}"/>
              </a:ext>
            </a:extLst>
          </p:cNvPr>
          <p:cNvSpPr>
            <a:spLocks noGrp="1"/>
          </p:cNvSpPr>
          <p:nvPr>
            <p:ph type="dt" sz="half" idx="10"/>
          </p:nvPr>
        </p:nvSpPr>
        <p:spPr/>
        <p:txBody>
          <a:bodyPr/>
          <a:lstStyle>
            <a:lvl1pPr>
              <a:defRPr/>
            </a:lvl1pPr>
          </a:lstStyle>
          <a:p>
            <a:endParaRPr lang="en-AU" altLang="it-IT"/>
          </a:p>
        </p:txBody>
      </p:sp>
      <p:sp>
        <p:nvSpPr>
          <p:cNvPr id="8" name="Segnaposto piè di pagina 7">
            <a:extLst>
              <a:ext uri="{FF2B5EF4-FFF2-40B4-BE49-F238E27FC236}">
                <a16:creationId xmlns:a16="http://schemas.microsoft.com/office/drawing/2014/main" id="{0ED0974C-CFC1-FF87-813B-8EE52770FEC9}"/>
              </a:ext>
            </a:extLst>
          </p:cNvPr>
          <p:cNvSpPr>
            <a:spLocks noGrp="1"/>
          </p:cNvSpPr>
          <p:nvPr>
            <p:ph type="ftr" sz="quarter" idx="11"/>
          </p:nvPr>
        </p:nvSpPr>
        <p:spPr/>
        <p:txBody>
          <a:bodyPr/>
          <a:lstStyle>
            <a:lvl1pPr>
              <a:defRPr/>
            </a:lvl1pPr>
          </a:lstStyle>
          <a:p>
            <a:endParaRPr lang="en-AU" altLang="it-IT"/>
          </a:p>
        </p:txBody>
      </p:sp>
      <p:sp>
        <p:nvSpPr>
          <p:cNvPr id="9" name="Segnaposto numero diapositiva 8">
            <a:extLst>
              <a:ext uri="{FF2B5EF4-FFF2-40B4-BE49-F238E27FC236}">
                <a16:creationId xmlns:a16="http://schemas.microsoft.com/office/drawing/2014/main" id="{13A14081-2A04-6086-0BDE-F57BE78FD854}"/>
              </a:ext>
            </a:extLst>
          </p:cNvPr>
          <p:cNvSpPr>
            <a:spLocks noGrp="1"/>
          </p:cNvSpPr>
          <p:nvPr>
            <p:ph type="sldNum" sz="quarter" idx="12"/>
          </p:nvPr>
        </p:nvSpPr>
        <p:spPr/>
        <p:txBody>
          <a:bodyPr/>
          <a:lstStyle>
            <a:lvl1pPr>
              <a:defRPr/>
            </a:lvl1pPr>
          </a:lstStyle>
          <a:p>
            <a:fld id="{BEA999E2-02B8-4CB6-B222-74AA355F5CCA}" type="slidenum">
              <a:rPr lang="en-AU" altLang="it-IT"/>
              <a:pPr/>
              <a:t>‹N›</a:t>
            </a:fld>
            <a:endParaRPr lang="en-AU" altLang="it-IT"/>
          </a:p>
        </p:txBody>
      </p:sp>
    </p:spTree>
    <p:extLst>
      <p:ext uri="{BB962C8B-B14F-4D97-AF65-F5344CB8AC3E}">
        <p14:creationId xmlns:p14="http://schemas.microsoft.com/office/powerpoint/2010/main" val="76516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2701CA-7467-7ED4-AA9D-D431A3BCC31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6DA6B47-3477-7D79-F8D6-723D7EE4D68E}"/>
              </a:ext>
            </a:extLst>
          </p:cNvPr>
          <p:cNvSpPr>
            <a:spLocks noGrp="1"/>
          </p:cNvSpPr>
          <p:nvPr>
            <p:ph type="dt" sz="half" idx="10"/>
          </p:nvPr>
        </p:nvSpPr>
        <p:spPr/>
        <p:txBody>
          <a:bodyPr/>
          <a:lstStyle>
            <a:lvl1pPr>
              <a:defRPr/>
            </a:lvl1pPr>
          </a:lstStyle>
          <a:p>
            <a:endParaRPr lang="en-AU" altLang="it-IT"/>
          </a:p>
        </p:txBody>
      </p:sp>
      <p:sp>
        <p:nvSpPr>
          <p:cNvPr id="4" name="Segnaposto piè di pagina 3">
            <a:extLst>
              <a:ext uri="{FF2B5EF4-FFF2-40B4-BE49-F238E27FC236}">
                <a16:creationId xmlns:a16="http://schemas.microsoft.com/office/drawing/2014/main" id="{37B9E93B-D9BB-F4C3-60E7-5ED3A413EB33}"/>
              </a:ext>
            </a:extLst>
          </p:cNvPr>
          <p:cNvSpPr>
            <a:spLocks noGrp="1"/>
          </p:cNvSpPr>
          <p:nvPr>
            <p:ph type="ftr" sz="quarter" idx="11"/>
          </p:nvPr>
        </p:nvSpPr>
        <p:spPr/>
        <p:txBody>
          <a:bodyPr/>
          <a:lstStyle>
            <a:lvl1pPr>
              <a:defRPr/>
            </a:lvl1pPr>
          </a:lstStyle>
          <a:p>
            <a:endParaRPr lang="en-AU" altLang="it-IT"/>
          </a:p>
        </p:txBody>
      </p:sp>
      <p:sp>
        <p:nvSpPr>
          <p:cNvPr id="5" name="Segnaposto numero diapositiva 4">
            <a:extLst>
              <a:ext uri="{FF2B5EF4-FFF2-40B4-BE49-F238E27FC236}">
                <a16:creationId xmlns:a16="http://schemas.microsoft.com/office/drawing/2014/main" id="{F7CE625A-62F5-D7FA-4B94-BCE95FFD1707}"/>
              </a:ext>
            </a:extLst>
          </p:cNvPr>
          <p:cNvSpPr>
            <a:spLocks noGrp="1"/>
          </p:cNvSpPr>
          <p:nvPr>
            <p:ph type="sldNum" sz="quarter" idx="12"/>
          </p:nvPr>
        </p:nvSpPr>
        <p:spPr/>
        <p:txBody>
          <a:bodyPr/>
          <a:lstStyle>
            <a:lvl1pPr>
              <a:defRPr/>
            </a:lvl1pPr>
          </a:lstStyle>
          <a:p>
            <a:fld id="{E0A714AC-4C11-4AAE-80D5-3E27DDEFC157}" type="slidenum">
              <a:rPr lang="en-AU" altLang="it-IT"/>
              <a:pPr/>
              <a:t>‹N›</a:t>
            </a:fld>
            <a:endParaRPr lang="en-AU" altLang="it-IT"/>
          </a:p>
        </p:txBody>
      </p:sp>
    </p:spTree>
    <p:extLst>
      <p:ext uri="{BB962C8B-B14F-4D97-AF65-F5344CB8AC3E}">
        <p14:creationId xmlns:p14="http://schemas.microsoft.com/office/powerpoint/2010/main" val="135991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5FB6BD5-B737-64E4-5A29-525085F7B8CB}"/>
              </a:ext>
            </a:extLst>
          </p:cNvPr>
          <p:cNvSpPr>
            <a:spLocks noGrp="1"/>
          </p:cNvSpPr>
          <p:nvPr>
            <p:ph type="dt" sz="half" idx="10"/>
          </p:nvPr>
        </p:nvSpPr>
        <p:spPr/>
        <p:txBody>
          <a:bodyPr/>
          <a:lstStyle>
            <a:lvl1pPr>
              <a:defRPr/>
            </a:lvl1pPr>
          </a:lstStyle>
          <a:p>
            <a:endParaRPr lang="en-AU" altLang="it-IT"/>
          </a:p>
        </p:txBody>
      </p:sp>
      <p:sp>
        <p:nvSpPr>
          <p:cNvPr id="3" name="Segnaposto piè di pagina 2">
            <a:extLst>
              <a:ext uri="{FF2B5EF4-FFF2-40B4-BE49-F238E27FC236}">
                <a16:creationId xmlns:a16="http://schemas.microsoft.com/office/drawing/2014/main" id="{F402E368-690C-A5CE-9093-D99FDB51D2A0}"/>
              </a:ext>
            </a:extLst>
          </p:cNvPr>
          <p:cNvSpPr>
            <a:spLocks noGrp="1"/>
          </p:cNvSpPr>
          <p:nvPr>
            <p:ph type="ftr" sz="quarter" idx="11"/>
          </p:nvPr>
        </p:nvSpPr>
        <p:spPr/>
        <p:txBody>
          <a:bodyPr/>
          <a:lstStyle>
            <a:lvl1pPr>
              <a:defRPr/>
            </a:lvl1pPr>
          </a:lstStyle>
          <a:p>
            <a:endParaRPr lang="en-AU" altLang="it-IT"/>
          </a:p>
        </p:txBody>
      </p:sp>
      <p:sp>
        <p:nvSpPr>
          <p:cNvPr id="4" name="Segnaposto numero diapositiva 3">
            <a:extLst>
              <a:ext uri="{FF2B5EF4-FFF2-40B4-BE49-F238E27FC236}">
                <a16:creationId xmlns:a16="http://schemas.microsoft.com/office/drawing/2014/main" id="{257C23BE-5C3F-EA3F-EE01-2A9E5C016918}"/>
              </a:ext>
            </a:extLst>
          </p:cNvPr>
          <p:cNvSpPr>
            <a:spLocks noGrp="1"/>
          </p:cNvSpPr>
          <p:nvPr>
            <p:ph type="sldNum" sz="quarter" idx="12"/>
          </p:nvPr>
        </p:nvSpPr>
        <p:spPr/>
        <p:txBody>
          <a:bodyPr/>
          <a:lstStyle>
            <a:lvl1pPr>
              <a:defRPr/>
            </a:lvl1pPr>
          </a:lstStyle>
          <a:p>
            <a:fld id="{50BE2663-62F0-493F-8FF6-B947F4023FDE}" type="slidenum">
              <a:rPr lang="en-AU" altLang="it-IT"/>
              <a:pPr/>
              <a:t>‹N›</a:t>
            </a:fld>
            <a:endParaRPr lang="en-AU" altLang="it-IT"/>
          </a:p>
        </p:txBody>
      </p:sp>
    </p:spTree>
    <p:extLst>
      <p:ext uri="{BB962C8B-B14F-4D97-AF65-F5344CB8AC3E}">
        <p14:creationId xmlns:p14="http://schemas.microsoft.com/office/powerpoint/2010/main" val="905955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0D378B-D092-7AEB-5F9D-65B2D3A32FC4}"/>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E69D661-FD5D-9635-5928-28BC7129122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E149471-54DB-496F-3271-5E062C37B12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1FB030A-6C8E-6E2E-BA76-37F35E50E0E9}"/>
              </a:ext>
            </a:extLst>
          </p:cNvPr>
          <p:cNvSpPr>
            <a:spLocks noGrp="1"/>
          </p:cNvSpPr>
          <p:nvPr>
            <p:ph type="dt" sz="half" idx="10"/>
          </p:nvPr>
        </p:nvSpPr>
        <p:spPr/>
        <p:txBody>
          <a:bodyPr/>
          <a:lstStyle>
            <a:lvl1pPr>
              <a:defRPr/>
            </a:lvl1pPr>
          </a:lstStyle>
          <a:p>
            <a:endParaRPr lang="en-AU" altLang="it-IT"/>
          </a:p>
        </p:txBody>
      </p:sp>
      <p:sp>
        <p:nvSpPr>
          <p:cNvPr id="6" name="Segnaposto piè di pagina 5">
            <a:extLst>
              <a:ext uri="{FF2B5EF4-FFF2-40B4-BE49-F238E27FC236}">
                <a16:creationId xmlns:a16="http://schemas.microsoft.com/office/drawing/2014/main" id="{38D59B40-6E75-1D65-C3CE-C2C659EBB00F}"/>
              </a:ext>
            </a:extLst>
          </p:cNvPr>
          <p:cNvSpPr>
            <a:spLocks noGrp="1"/>
          </p:cNvSpPr>
          <p:nvPr>
            <p:ph type="ftr" sz="quarter" idx="11"/>
          </p:nvPr>
        </p:nvSpPr>
        <p:spPr/>
        <p:txBody>
          <a:bodyPr/>
          <a:lstStyle>
            <a:lvl1pPr>
              <a:defRPr/>
            </a:lvl1pPr>
          </a:lstStyle>
          <a:p>
            <a:endParaRPr lang="en-AU" altLang="it-IT"/>
          </a:p>
        </p:txBody>
      </p:sp>
      <p:sp>
        <p:nvSpPr>
          <p:cNvPr id="7" name="Segnaposto numero diapositiva 6">
            <a:extLst>
              <a:ext uri="{FF2B5EF4-FFF2-40B4-BE49-F238E27FC236}">
                <a16:creationId xmlns:a16="http://schemas.microsoft.com/office/drawing/2014/main" id="{F5DBED06-C3E7-22CA-0418-4294AADDCF1C}"/>
              </a:ext>
            </a:extLst>
          </p:cNvPr>
          <p:cNvSpPr>
            <a:spLocks noGrp="1"/>
          </p:cNvSpPr>
          <p:nvPr>
            <p:ph type="sldNum" sz="quarter" idx="12"/>
          </p:nvPr>
        </p:nvSpPr>
        <p:spPr/>
        <p:txBody>
          <a:bodyPr/>
          <a:lstStyle>
            <a:lvl1pPr>
              <a:defRPr/>
            </a:lvl1pPr>
          </a:lstStyle>
          <a:p>
            <a:fld id="{DAD9A00E-0DE9-4FD9-BF4D-80BDFD4173A4}" type="slidenum">
              <a:rPr lang="en-AU" altLang="it-IT"/>
              <a:pPr/>
              <a:t>‹N›</a:t>
            </a:fld>
            <a:endParaRPr lang="en-AU" altLang="it-IT"/>
          </a:p>
        </p:txBody>
      </p:sp>
    </p:spTree>
    <p:extLst>
      <p:ext uri="{BB962C8B-B14F-4D97-AF65-F5344CB8AC3E}">
        <p14:creationId xmlns:p14="http://schemas.microsoft.com/office/powerpoint/2010/main" val="1232004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C1903E-5E3C-D4D9-C400-B601AECFE0B9}"/>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C6330CE-8046-7B73-E3A8-0E9BD0B4A19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B3CF5489-92D5-6569-35DC-91A939DB0FF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6446A40-739D-38DA-FBE8-78934B835FD0}"/>
              </a:ext>
            </a:extLst>
          </p:cNvPr>
          <p:cNvSpPr>
            <a:spLocks noGrp="1"/>
          </p:cNvSpPr>
          <p:nvPr>
            <p:ph type="dt" sz="half" idx="10"/>
          </p:nvPr>
        </p:nvSpPr>
        <p:spPr/>
        <p:txBody>
          <a:bodyPr/>
          <a:lstStyle>
            <a:lvl1pPr>
              <a:defRPr/>
            </a:lvl1pPr>
          </a:lstStyle>
          <a:p>
            <a:endParaRPr lang="en-AU" altLang="it-IT"/>
          </a:p>
        </p:txBody>
      </p:sp>
      <p:sp>
        <p:nvSpPr>
          <p:cNvPr id="6" name="Segnaposto piè di pagina 5">
            <a:extLst>
              <a:ext uri="{FF2B5EF4-FFF2-40B4-BE49-F238E27FC236}">
                <a16:creationId xmlns:a16="http://schemas.microsoft.com/office/drawing/2014/main" id="{38FA6752-9411-C442-6A73-712F1D468BBD}"/>
              </a:ext>
            </a:extLst>
          </p:cNvPr>
          <p:cNvSpPr>
            <a:spLocks noGrp="1"/>
          </p:cNvSpPr>
          <p:nvPr>
            <p:ph type="ftr" sz="quarter" idx="11"/>
          </p:nvPr>
        </p:nvSpPr>
        <p:spPr/>
        <p:txBody>
          <a:bodyPr/>
          <a:lstStyle>
            <a:lvl1pPr>
              <a:defRPr/>
            </a:lvl1pPr>
          </a:lstStyle>
          <a:p>
            <a:endParaRPr lang="en-AU" altLang="it-IT"/>
          </a:p>
        </p:txBody>
      </p:sp>
      <p:sp>
        <p:nvSpPr>
          <p:cNvPr id="7" name="Segnaposto numero diapositiva 6">
            <a:extLst>
              <a:ext uri="{FF2B5EF4-FFF2-40B4-BE49-F238E27FC236}">
                <a16:creationId xmlns:a16="http://schemas.microsoft.com/office/drawing/2014/main" id="{E44EA9E5-116E-8529-90AE-A54A29A9DC5E}"/>
              </a:ext>
            </a:extLst>
          </p:cNvPr>
          <p:cNvSpPr>
            <a:spLocks noGrp="1"/>
          </p:cNvSpPr>
          <p:nvPr>
            <p:ph type="sldNum" sz="quarter" idx="12"/>
          </p:nvPr>
        </p:nvSpPr>
        <p:spPr/>
        <p:txBody>
          <a:bodyPr/>
          <a:lstStyle>
            <a:lvl1pPr>
              <a:defRPr/>
            </a:lvl1pPr>
          </a:lstStyle>
          <a:p>
            <a:fld id="{F48731D8-023E-43C4-9279-E4F49F846AC1}" type="slidenum">
              <a:rPr lang="en-AU" altLang="it-IT"/>
              <a:pPr/>
              <a:t>‹N›</a:t>
            </a:fld>
            <a:endParaRPr lang="en-AU" altLang="it-IT"/>
          </a:p>
        </p:txBody>
      </p:sp>
    </p:spTree>
    <p:extLst>
      <p:ext uri="{BB962C8B-B14F-4D97-AF65-F5344CB8AC3E}">
        <p14:creationId xmlns:p14="http://schemas.microsoft.com/office/powerpoint/2010/main" val="1289059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EBBB4"/>
            </a:gs>
            <a:gs pos="50000">
              <a:schemeClr val="bg1"/>
            </a:gs>
            <a:gs pos="100000">
              <a:srgbClr val="FEBBB4"/>
            </a:gs>
          </a:gsLst>
          <a:lin ang="27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E0DC25A-256A-4DB0-5B8A-3ADE9A2C632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it-IT"/>
              <a:t>Kliknij, aby edytować styl wzorca tytułu</a:t>
            </a:r>
          </a:p>
        </p:txBody>
      </p:sp>
      <p:sp>
        <p:nvSpPr>
          <p:cNvPr id="1027" name="Rectangle 3">
            <a:extLst>
              <a:ext uri="{FF2B5EF4-FFF2-40B4-BE49-F238E27FC236}">
                <a16:creationId xmlns:a16="http://schemas.microsoft.com/office/drawing/2014/main" id="{89AEAAA2-10EF-822C-15F4-E60C5565BC4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1028" name="Rectangle 4">
            <a:extLst>
              <a:ext uri="{FF2B5EF4-FFF2-40B4-BE49-F238E27FC236}">
                <a16:creationId xmlns:a16="http://schemas.microsoft.com/office/drawing/2014/main" id="{36F0437A-9144-CB5A-43F8-575766BE77F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AU" altLang="it-IT"/>
          </a:p>
        </p:txBody>
      </p:sp>
      <p:sp>
        <p:nvSpPr>
          <p:cNvPr id="1029" name="Rectangle 5">
            <a:extLst>
              <a:ext uri="{FF2B5EF4-FFF2-40B4-BE49-F238E27FC236}">
                <a16:creationId xmlns:a16="http://schemas.microsoft.com/office/drawing/2014/main" id="{4B74B2F1-CBF8-D52A-E584-E11931C77AA0}"/>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AU" altLang="it-IT"/>
          </a:p>
        </p:txBody>
      </p:sp>
      <p:sp>
        <p:nvSpPr>
          <p:cNvPr id="1030" name="Rectangle 6">
            <a:extLst>
              <a:ext uri="{FF2B5EF4-FFF2-40B4-BE49-F238E27FC236}">
                <a16:creationId xmlns:a16="http://schemas.microsoft.com/office/drawing/2014/main" id="{8A9926A5-B9E3-665F-31A3-235829D0E4C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43A457A-90B8-4EBD-8609-10903E47120F}" type="slidenum">
              <a:rPr lang="en-AU" altLang="it-IT"/>
              <a:pPr/>
              <a:t>‹N›</a:t>
            </a:fld>
            <a:endParaRPr lang="en-AU"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pbc.up.krakow.pl/dlibra"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pbc.up.krakow.pl/dlibr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pl.wikipedia.org/wiki/Aksjologia" TargetMode="External"/><Relationship Id="rId2" Type="http://schemas.openxmlformats.org/officeDocument/2006/relationships/hyperlink" Target="https://pl.wikipedia.org/wiki/J%C4%99zyk_grecki"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oleObject" Target="../embeddings/oleObject1.bin"/><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A4699AEE-2CCA-1580-38F6-D9349ACEC03D}"/>
              </a:ext>
            </a:extLst>
          </p:cNvPr>
          <p:cNvSpPr>
            <a:spLocks noGrp="1" noChangeArrowheads="1"/>
          </p:cNvSpPr>
          <p:nvPr>
            <p:ph type="ctrTitle"/>
          </p:nvPr>
        </p:nvSpPr>
        <p:spPr>
          <a:xfrm>
            <a:off x="323850" y="981075"/>
            <a:ext cx="8820150" cy="1470025"/>
          </a:xfrm>
        </p:spPr>
        <p:txBody>
          <a:bodyPr anchor="ctr"/>
          <a:lstStyle/>
          <a:p>
            <a:r>
              <a:rPr lang="pl-PL" altLang="it-IT" sz="3600" b="1"/>
              <a:t>Dydaktyka kognitywistyczna</a:t>
            </a:r>
            <a:r>
              <a:rPr lang="pl-PL" altLang="it-IT" sz="3600"/>
              <a:t> </a:t>
            </a:r>
            <a:br>
              <a:rPr lang="pl-PL" altLang="it-IT" sz="3600"/>
            </a:br>
            <a:r>
              <a:rPr lang="pl-PL" altLang="it-IT" sz="3600" b="1"/>
              <a:t>Wykład 5: Aksjologia </a:t>
            </a:r>
            <a:br>
              <a:rPr lang="pl-PL" altLang="it-IT" sz="3600" b="1"/>
            </a:br>
            <a:br>
              <a:rPr lang="pl-PL" altLang="it-IT" sz="3600" b="1"/>
            </a:br>
            <a:r>
              <a:rPr lang="pl-PL" altLang="it-IT" sz="3600"/>
              <a:t>czyli nauka o skali wartości</a:t>
            </a:r>
            <a:endParaRPr lang="en-AU" altLang="it-IT" sz="3600"/>
          </a:p>
        </p:txBody>
      </p:sp>
      <p:sp>
        <p:nvSpPr>
          <p:cNvPr id="63491" name="Rectangle 3">
            <a:extLst>
              <a:ext uri="{FF2B5EF4-FFF2-40B4-BE49-F238E27FC236}">
                <a16:creationId xmlns:a16="http://schemas.microsoft.com/office/drawing/2014/main" id="{B0A09862-8DA5-2180-2ABC-ED0C14957999}"/>
              </a:ext>
            </a:extLst>
          </p:cNvPr>
          <p:cNvSpPr>
            <a:spLocks noGrp="1" noChangeArrowheads="1"/>
          </p:cNvSpPr>
          <p:nvPr>
            <p:ph type="subTitle" idx="1"/>
          </p:nvPr>
        </p:nvSpPr>
        <p:spPr>
          <a:xfrm>
            <a:off x="192088" y="3179763"/>
            <a:ext cx="8748712" cy="1411287"/>
          </a:xfrm>
        </p:spPr>
        <p:txBody>
          <a:bodyPr/>
          <a:lstStyle/>
          <a:p>
            <a:r>
              <a:rPr lang="pl-PL" altLang="it-IT" sz="2600">
                <a:solidFill>
                  <a:srgbClr val="0033CC"/>
                </a:solidFill>
              </a:rPr>
              <a:t>Część I: Od Hammurabiego do współczesności </a:t>
            </a:r>
            <a:endParaRPr lang="en-AU" altLang="it-IT" sz="2600">
              <a:solidFill>
                <a:srgbClr val="0033CC"/>
              </a:solidFill>
            </a:endParaRPr>
          </a:p>
          <a:p>
            <a:endParaRPr lang="en-AU" altLang="it-IT" sz="2600">
              <a:solidFill>
                <a:srgbClr val="0033CC"/>
              </a:solidFill>
            </a:endParaRPr>
          </a:p>
        </p:txBody>
      </p:sp>
      <p:sp>
        <p:nvSpPr>
          <p:cNvPr id="63492" name="Text Box 4">
            <a:extLst>
              <a:ext uri="{FF2B5EF4-FFF2-40B4-BE49-F238E27FC236}">
                <a16:creationId xmlns:a16="http://schemas.microsoft.com/office/drawing/2014/main" id="{B18E2F59-02F2-34D7-31BC-DDB2FE119AB4}"/>
              </a:ext>
            </a:extLst>
          </p:cNvPr>
          <p:cNvSpPr txBox="1">
            <a:spLocks noChangeArrowheads="1"/>
          </p:cNvSpPr>
          <p:nvPr/>
        </p:nvSpPr>
        <p:spPr bwMode="auto">
          <a:xfrm>
            <a:off x="6032500" y="6140450"/>
            <a:ext cx="3079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l-PL" altLang="it-IT"/>
          </a:p>
          <a:p>
            <a:r>
              <a:rPr lang="pl-PL" altLang="it-IT"/>
              <a:t>(C) Grzegorz Karwasz, 2017</a:t>
            </a:r>
            <a:endParaRPr lang="en-AU" altLang="it-IT"/>
          </a:p>
        </p:txBody>
      </p:sp>
      <p:sp>
        <p:nvSpPr>
          <p:cNvPr id="63493" name="Text Box 5">
            <a:extLst>
              <a:ext uri="{FF2B5EF4-FFF2-40B4-BE49-F238E27FC236}">
                <a16:creationId xmlns:a16="http://schemas.microsoft.com/office/drawing/2014/main" id="{1FF5E2B6-62E6-7A62-764E-C7A54D0FDABA}"/>
              </a:ext>
            </a:extLst>
          </p:cNvPr>
          <p:cNvSpPr txBox="1">
            <a:spLocks noChangeArrowheads="1"/>
          </p:cNvSpPr>
          <p:nvPr/>
        </p:nvSpPr>
        <p:spPr bwMode="auto">
          <a:xfrm>
            <a:off x="1763713" y="5300663"/>
            <a:ext cx="545465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pl-PL" altLang="it-IT" sz="2200" b="1" i="1"/>
              <a:t>„Pedagogika Medialna”</a:t>
            </a:r>
            <a:endParaRPr lang="en-AU" altLang="it-IT" sz="2200" b="1" i="1"/>
          </a:p>
          <a:p>
            <a:pPr algn="ctr"/>
            <a:r>
              <a:rPr lang="pl-PL" altLang="it-IT" sz="2200" i="1"/>
              <a:t>Wydział Nauk Pedagogicznych</a:t>
            </a:r>
          </a:p>
          <a:p>
            <a:pPr algn="ctr"/>
            <a:r>
              <a:rPr lang="pl-PL" altLang="it-IT" sz="2200" i="1"/>
              <a:t>Uniwersytet Mikołaja Kopernika w Toruniu</a:t>
            </a:r>
            <a:r>
              <a:rPr lang="pl-PL" altLang="it-IT"/>
              <a:t> </a:t>
            </a:r>
            <a:endParaRPr lang="en-AU" altLang="it-IT"/>
          </a:p>
        </p:txBody>
      </p:sp>
      <p:sp>
        <p:nvSpPr>
          <p:cNvPr id="63494" name="Text Box 6">
            <a:extLst>
              <a:ext uri="{FF2B5EF4-FFF2-40B4-BE49-F238E27FC236}">
                <a16:creationId xmlns:a16="http://schemas.microsoft.com/office/drawing/2014/main" id="{2C54DCD4-5A8A-29B7-E35C-D3AE8885BE83}"/>
              </a:ext>
            </a:extLst>
          </p:cNvPr>
          <p:cNvSpPr txBox="1">
            <a:spLocks noChangeArrowheads="1"/>
          </p:cNvSpPr>
          <p:nvPr/>
        </p:nvSpPr>
        <p:spPr bwMode="auto">
          <a:xfrm>
            <a:off x="1187450" y="4149725"/>
            <a:ext cx="68929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sz="2400">
                <a:solidFill>
                  <a:srgbClr val="FF0000"/>
                </a:solidFill>
              </a:rPr>
              <a:t>Grzegorz Karwasz, Zakład Dydaktyki Fizyki, UMK</a:t>
            </a:r>
          </a:p>
          <a:p>
            <a:r>
              <a:rPr lang="pl-PL" altLang="it-IT" sz="2400" b="1">
                <a:solidFill>
                  <a:srgbClr val="FF0000"/>
                </a:solidFill>
              </a:rPr>
              <a:t>dydaktyka.fizyka.umk.pl/Cogito</a:t>
            </a:r>
            <a:endParaRPr lang="en-AU" altLang="it-IT" sz="24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blinds(horizontal)">
                                      <p:cBhvr>
                                        <p:cTn id="7" dur="500"/>
                                        <p:tgtEl>
                                          <p:spTgt spid="634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9A28839-7D99-3024-86F4-44198C0D7978}"/>
              </a:ext>
            </a:extLst>
          </p:cNvPr>
          <p:cNvSpPr>
            <a:spLocks noGrp="1" noChangeArrowheads="1"/>
          </p:cNvSpPr>
          <p:nvPr>
            <p:ph type="title"/>
          </p:nvPr>
        </p:nvSpPr>
        <p:spPr>
          <a:xfrm>
            <a:off x="457200" y="160338"/>
            <a:ext cx="8229600" cy="1143000"/>
          </a:xfrm>
        </p:spPr>
        <p:txBody>
          <a:bodyPr/>
          <a:lstStyle/>
          <a:p>
            <a:r>
              <a:rPr lang="pl-PL" altLang="it-IT" sz="3600"/>
              <a:t>Chrześcijaństwo – nieoczekiwana, nowa etyka</a:t>
            </a:r>
            <a:endParaRPr lang="en-AU" altLang="it-IT" sz="3600"/>
          </a:p>
        </p:txBody>
      </p:sp>
      <p:sp>
        <p:nvSpPr>
          <p:cNvPr id="19459" name="Rectangle 3">
            <a:extLst>
              <a:ext uri="{FF2B5EF4-FFF2-40B4-BE49-F238E27FC236}">
                <a16:creationId xmlns:a16="http://schemas.microsoft.com/office/drawing/2014/main" id="{4F5E1CD0-D4CA-81F4-5EFA-1D648072ED29}"/>
              </a:ext>
            </a:extLst>
          </p:cNvPr>
          <p:cNvSpPr>
            <a:spLocks noGrp="1" noChangeArrowheads="1"/>
          </p:cNvSpPr>
          <p:nvPr>
            <p:ph type="body" idx="1"/>
          </p:nvPr>
        </p:nvSpPr>
        <p:spPr>
          <a:xfrm>
            <a:off x="250825" y="1212850"/>
            <a:ext cx="8713788" cy="3527425"/>
          </a:xfrm>
        </p:spPr>
        <p:txBody>
          <a:bodyPr/>
          <a:lstStyle/>
          <a:p>
            <a:pPr>
              <a:lnSpc>
                <a:spcPct val="90000"/>
              </a:lnSpc>
              <a:buFontTx/>
              <a:buNone/>
            </a:pPr>
            <a:r>
              <a:rPr lang="pl-PL" altLang="it-IT" sz="1800"/>
              <a:t>V „Słyszeliście, że powiedziano przodkom: </a:t>
            </a:r>
            <a:r>
              <a:rPr lang="pl-PL" altLang="it-IT" sz="1800" i="1"/>
              <a:t>Nie zabijaj!</a:t>
            </a:r>
            <a:r>
              <a:rPr lang="pl-PL" altLang="it-IT" sz="1800"/>
              <a:t>; a kto by się dopuścił zabójstwa, podlega sądowi. A Ja wam powiadam: Każdy, kto się gniewa na swego brata, podlega sądowi (Mt 5, 21-22)”</a:t>
            </a:r>
          </a:p>
          <a:p>
            <a:pPr>
              <a:lnSpc>
                <a:spcPct val="90000"/>
              </a:lnSpc>
              <a:buFontTx/>
              <a:buNone/>
            </a:pPr>
            <a:r>
              <a:rPr lang="pl-PL" altLang="it-IT" sz="1800"/>
              <a:t>VI „Słyszeliście, że powiedziano: </a:t>
            </a:r>
            <a:r>
              <a:rPr lang="pl-PL" altLang="it-IT" sz="1800" i="1"/>
              <a:t>Nie cudzołóż!</a:t>
            </a:r>
            <a:r>
              <a:rPr lang="pl-PL" altLang="it-IT" sz="1800"/>
              <a:t> A Ja wam powiadam: Każdy, kto pożądliwie patrzy na kobietę, już się w swoim sercu dopuścił z nią cudzołóstwa.” (Mt, 5, 27-28) [EU, USA: stalking]</a:t>
            </a:r>
          </a:p>
          <a:p>
            <a:pPr>
              <a:lnSpc>
                <a:spcPct val="90000"/>
              </a:lnSpc>
              <a:buFontTx/>
              <a:buNone/>
            </a:pPr>
            <a:r>
              <a:rPr lang="pl-PL" altLang="it-IT" sz="1800"/>
              <a:t>VIII „Słyszeliście również, że powiedziano przodkom: </a:t>
            </a:r>
            <a:r>
              <a:rPr lang="pl-PL" altLang="it-IT" sz="1800" i="1"/>
              <a:t>Nie będziesz fałszywie przysięgał, lecz dotrzymasz swej przysięgi</a:t>
            </a:r>
            <a:r>
              <a:rPr lang="pl-PL" altLang="it-IT" sz="1800"/>
              <a:t>. A Ja wam powiadam: Wcale nie przysięgajcie – ani na niebo, bo jest tronem Bożym, ani na ziemię, bo jest podnóżkiem stóp Jego; ani na Jerozolimę, bo jest miastem wielkiego Króla. Ani na swoją głowę nie przysięgaj, bo nie możesz nawet jednego włosa uczynić białym albo czarnym. Niech wasza mowa będzie: Tak, tak; nie, nie. A co nadto jest, od Złego pochodzi. (Mt, 5, 33-37)</a:t>
            </a:r>
            <a:endParaRPr lang="en-AU" altLang="it-IT" sz="1800"/>
          </a:p>
        </p:txBody>
      </p:sp>
      <p:pic>
        <p:nvPicPr>
          <p:cNvPr id="19460" name="Picture 4">
            <a:extLst>
              <a:ext uri="{FF2B5EF4-FFF2-40B4-BE49-F238E27FC236}">
                <a16:creationId xmlns:a16="http://schemas.microsoft.com/office/drawing/2014/main" id="{C58B4499-F3E5-550A-445C-9A568DAE2A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4708525"/>
            <a:ext cx="4498975" cy="2000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500" fill="hold"/>
                                        <p:tgtEl>
                                          <p:spTgt spid="19460"/>
                                        </p:tgtEl>
                                        <p:attrNameLst>
                                          <p:attrName>ppt_w</p:attrName>
                                        </p:attrNameLst>
                                      </p:cBhvr>
                                      <p:tavLst>
                                        <p:tav tm="0">
                                          <p:val>
                                            <p:fltVal val="0"/>
                                          </p:val>
                                        </p:tav>
                                        <p:tav tm="100000">
                                          <p:val>
                                            <p:strVal val="#ppt_w"/>
                                          </p:val>
                                        </p:tav>
                                      </p:tavLst>
                                    </p:anim>
                                    <p:anim calcmode="lin" valueType="num">
                                      <p:cBhvr>
                                        <p:cTn id="8" dur="500" fill="hold"/>
                                        <p:tgtEl>
                                          <p:spTgt spid="1946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342973DB-302B-737B-CAF2-56C1BA11210C}"/>
              </a:ext>
            </a:extLst>
          </p:cNvPr>
          <p:cNvSpPr>
            <a:spLocks noGrp="1" noChangeArrowheads="1"/>
          </p:cNvSpPr>
          <p:nvPr>
            <p:ph type="title"/>
          </p:nvPr>
        </p:nvSpPr>
        <p:spPr/>
        <p:txBody>
          <a:bodyPr/>
          <a:lstStyle/>
          <a:p>
            <a:r>
              <a:rPr lang="pl-PL" altLang="it-IT" sz="3600"/>
              <a:t>Blais Pascal: „Penses”</a:t>
            </a:r>
            <a:endParaRPr lang="en-AU" altLang="it-IT" sz="3600"/>
          </a:p>
        </p:txBody>
      </p:sp>
      <p:sp>
        <p:nvSpPr>
          <p:cNvPr id="60419" name="Rectangle 3">
            <a:extLst>
              <a:ext uri="{FF2B5EF4-FFF2-40B4-BE49-F238E27FC236}">
                <a16:creationId xmlns:a16="http://schemas.microsoft.com/office/drawing/2014/main" id="{A5E44555-39E0-F1CC-812A-8EC56672A239}"/>
              </a:ext>
            </a:extLst>
          </p:cNvPr>
          <p:cNvSpPr>
            <a:spLocks noGrp="1" noChangeArrowheads="1"/>
          </p:cNvSpPr>
          <p:nvPr>
            <p:ph type="body" idx="1"/>
          </p:nvPr>
        </p:nvSpPr>
        <p:spPr>
          <a:xfrm>
            <a:off x="182563" y="1341438"/>
            <a:ext cx="8675687" cy="4421187"/>
          </a:xfrm>
        </p:spPr>
        <p:txBody>
          <a:bodyPr/>
          <a:lstStyle/>
          <a:p>
            <a:pPr>
              <a:lnSpc>
                <a:spcPct val="90000"/>
              </a:lnSpc>
            </a:pPr>
            <a:r>
              <a:rPr lang="it-IT" altLang="it-IT" sz="1800" b="1"/>
              <a:t>72. </a:t>
            </a:r>
            <a:r>
              <a:rPr lang="it-IT" altLang="it-IT" sz="1800" i="1"/>
              <a:t>Niepropocjonalność człowieka</a:t>
            </a:r>
            <a:endParaRPr lang="pl-PL" altLang="it-IT" sz="1800"/>
          </a:p>
          <a:p>
            <a:pPr>
              <a:lnSpc>
                <a:spcPct val="90000"/>
              </a:lnSpc>
            </a:pPr>
            <a:r>
              <a:rPr lang="pl-PL" altLang="it-IT" sz="1800"/>
              <a:t>[...] Niech człowiek podziwia więc całą przyrodę w jej wysublimowanym i pełnym mistrzostwie; a oderwie wzrok od rzeczy, który ma w pobliżu. Niech patrzy w to oślepiające światło, które zostało umieszczone jako wieczna lampa, aby rozjaśniało wszechświat; i niech Ziemia jawi się mu jak punkt wobec ogromnego okręgu, jaki ta gwiazda zatacza, i niech się zadziwi, że ten wielki krąg jest jedynie maleńką częścią tego, co zataczają wszystkie inne gwiazdy krążące po firmamencie.  </a:t>
            </a:r>
          </a:p>
          <a:p>
            <a:pPr>
              <a:lnSpc>
                <a:spcPct val="90000"/>
              </a:lnSpc>
            </a:pPr>
            <a:r>
              <a:rPr lang="pl-PL" altLang="it-IT" sz="1800"/>
              <a:t>Ale jeśli nasz wzrok się tam zatrzyma, wyobraźnia musi podążyć dalej; i szybciej ona się zmęczy niż przyroda, która ją woła. Cały ten świat widzialny jest jedynie niepostrzegalnym fragmentem wielkiego okręgu przyrody. Żadna idea do niego się nie przybliża. Mamy ochotę aby nadąć nasze wyobraźnie poza przestrzeń wyobrażalną; potrafimy jedynie spłodzić pojedyncze atomy w porównaniu z rzeczywistością świata. Jest to sfera nieskończona, której środek jest wszędzie  i której brzeg nie ma nigdzie umiejscowienia. A w końcu, największym namacalnym dowodem wszechmocy Boga jest fakt, że </a:t>
            </a:r>
            <a:r>
              <a:rPr lang="pl-PL" altLang="it-IT" sz="1800" u="sng"/>
              <a:t>nasza wyobraźnia</a:t>
            </a:r>
            <a:r>
              <a:rPr lang="pl-PL" altLang="it-IT" sz="1800"/>
              <a:t> błądzi wśród tych myśli.    [...] str. 18-19 </a:t>
            </a:r>
            <a:endParaRPr lang="en-AU" altLang="it-IT" sz="1800"/>
          </a:p>
        </p:txBody>
      </p:sp>
      <p:sp>
        <p:nvSpPr>
          <p:cNvPr id="60420" name="Text Box 4">
            <a:extLst>
              <a:ext uri="{FF2B5EF4-FFF2-40B4-BE49-F238E27FC236}">
                <a16:creationId xmlns:a16="http://schemas.microsoft.com/office/drawing/2014/main" id="{60AF7537-E994-C977-FEED-31142D17C813}"/>
              </a:ext>
            </a:extLst>
          </p:cNvPr>
          <p:cNvSpPr txBox="1">
            <a:spLocks noChangeArrowheads="1"/>
          </p:cNvSpPr>
          <p:nvPr/>
        </p:nvSpPr>
        <p:spPr bwMode="auto">
          <a:xfrm>
            <a:off x="323850" y="5826125"/>
            <a:ext cx="8154988"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lang="pl-PL" altLang="it-IT" sz="1600" b="1"/>
              <a:t>Dio o il mondo? (Bóg czy świat)</a:t>
            </a:r>
            <a:endParaRPr lang="it-IT" altLang="it-IT" sz="1600"/>
          </a:p>
          <a:p>
            <a:pPr>
              <a:lnSpc>
                <a:spcPct val="85000"/>
              </a:lnSpc>
            </a:pPr>
            <a:r>
              <a:rPr lang="it-IT" altLang="it-IT" sz="1600"/>
              <a:t>(C) 2008 Anroldo Mondadori Editore, S. p. A. Milano</a:t>
            </a:r>
          </a:p>
          <a:p>
            <a:pPr>
              <a:lnSpc>
                <a:spcPct val="85000"/>
              </a:lnSpc>
            </a:pPr>
            <a:r>
              <a:rPr lang="it-IT" altLang="it-IT" sz="1600"/>
              <a:t>Teksty wybrane z „Myśli” Pascala, przez Gennaro Aulettę, edizioni Paoline, Milano, 1987</a:t>
            </a:r>
          </a:p>
          <a:p>
            <a:pPr>
              <a:lnSpc>
                <a:spcPct val="85000"/>
              </a:lnSpc>
            </a:pPr>
            <a:r>
              <a:rPr lang="it-IT" altLang="it-IT" sz="1600"/>
              <a:t>Tłumaczenie z włoskiego GK</a:t>
            </a:r>
            <a:r>
              <a:rPr lang="pl-PL" altLang="it-IT"/>
              <a:t> </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blinds(horizontal)">
                                      <p:cBhvr>
                                        <p:cTn id="7" dur="500"/>
                                        <p:tgtEl>
                                          <p:spTgt spid="604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blinds(horizontal)">
                                      <p:cBhvr>
                                        <p:cTn id="12" dur="500"/>
                                        <p:tgtEl>
                                          <p:spTgt spid="604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0419">
                                            <p:txEl>
                                              <p:pRg st="2" end="2"/>
                                            </p:txEl>
                                          </p:spTgt>
                                        </p:tgtEl>
                                        <p:attrNameLst>
                                          <p:attrName>style.visibility</p:attrName>
                                        </p:attrNameLst>
                                      </p:cBhvr>
                                      <p:to>
                                        <p:strVal val="visible"/>
                                      </p:to>
                                    </p:set>
                                    <p:animEffect transition="in" filter="blinds(horizontal)">
                                      <p:cBhvr>
                                        <p:cTn id="17" dur="500"/>
                                        <p:tgtEl>
                                          <p:spTgt spid="604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a:extLst>
              <a:ext uri="{FF2B5EF4-FFF2-40B4-BE49-F238E27FC236}">
                <a16:creationId xmlns:a16="http://schemas.microsoft.com/office/drawing/2014/main" id="{5396EE42-039E-1E70-84E3-74238D4A6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713"/>
            <a:ext cx="8820150" cy="462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8" name="Rectangle 2">
            <a:extLst>
              <a:ext uri="{FF2B5EF4-FFF2-40B4-BE49-F238E27FC236}">
                <a16:creationId xmlns:a16="http://schemas.microsoft.com/office/drawing/2014/main" id="{7925B5D9-0D80-1665-1328-BD4C036D4B1B}"/>
              </a:ext>
            </a:extLst>
          </p:cNvPr>
          <p:cNvSpPr>
            <a:spLocks noGrp="1" noChangeArrowheads="1"/>
          </p:cNvSpPr>
          <p:nvPr>
            <p:ph type="title"/>
          </p:nvPr>
        </p:nvSpPr>
        <p:spPr>
          <a:xfrm>
            <a:off x="395288" y="-158750"/>
            <a:ext cx="8229600" cy="1143000"/>
          </a:xfrm>
        </p:spPr>
        <p:txBody>
          <a:bodyPr/>
          <a:lstStyle/>
          <a:p>
            <a:r>
              <a:rPr lang="pl-PL" altLang="it-IT" sz="3600"/>
              <a:t>„Wielka Dydaktyka” J. Komeński</a:t>
            </a:r>
            <a:r>
              <a:rPr lang="pl-PL" altLang="it-IT"/>
              <a:t> </a:t>
            </a:r>
            <a:endParaRPr lang="en-AU" altLang="it-IT"/>
          </a:p>
        </p:txBody>
      </p:sp>
      <p:sp>
        <p:nvSpPr>
          <p:cNvPr id="14341" name="Text Box 5">
            <a:extLst>
              <a:ext uri="{FF2B5EF4-FFF2-40B4-BE49-F238E27FC236}">
                <a16:creationId xmlns:a16="http://schemas.microsoft.com/office/drawing/2014/main" id="{6727C292-9CFA-CDA4-3768-9EA0AA4A2D67}"/>
              </a:ext>
            </a:extLst>
          </p:cNvPr>
          <p:cNvSpPr txBox="1">
            <a:spLocks noChangeArrowheads="1"/>
          </p:cNvSpPr>
          <p:nvPr/>
        </p:nvSpPr>
        <p:spPr bwMode="auto">
          <a:xfrm>
            <a:off x="3276600" y="6583363"/>
            <a:ext cx="49212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sz="1200"/>
              <a:t>J. Komeński, </a:t>
            </a:r>
            <a:r>
              <a:rPr lang="pl-PL" altLang="it-IT" sz="1200" i="1"/>
              <a:t>Wielka Dydaktyka</a:t>
            </a:r>
            <a:r>
              <a:rPr lang="pl-PL" altLang="it-IT" sz="1200"/>
              <a:t>,</a:t>
            </a:r>
            <a:r>
              <a:rPr lang="pl-PL" altLang="it-IT" sz="1200" i="1"/>
              <a:t> </a:t>
            </a:r>
            <a:r>
              <a:rPr lang="en-AU" altLang="it-IT" sz="1200">
                <a:hlinkClick r:id="rId3"/>
              </a:rPr>
              <a:t>http://pbc.up.krakow.pl/dlibra</a:t>
            </a:r>
            <a:r>
              <a:rPr lang="pl-PL" altLang="it-IT" sz="1200"/>
              <a:t>, str. 168</a:t>
            </a:r>
            <a:endParaRPr lang="en-AU" altLang="it-IT" sz="1200"/>
          </a:p>
        </p:txBody>
      </p:sp>
      <p:sp>
        <p:nvSpPr>
          <p:cNvPr id="14342" name="Line 6">
            <a:extLst>
              <a:ext uri="{FF2B5EF4-FFF2-40B4-BE49-F238E27FC236}">
                <a16:creationId xmlns:a16="http://schemas.microsoft.com/office/drawing/2014/main" id="{EE5EE7E2-AD1D-4A4B-80AB-A10470ACF371}"/>
              </a:ext>
            </a:extLst>
          </p:cNvPr>
          <p:cNvSpPr>
            <a:spLocks noChangeShapeType="1"/>
          </p:cNvSpPr>
          <p:nvPr/>
        </p:nvSpPr>
        <p:spPr bwMode="auto">
          <a:xfrm>
            <a:off x="2411413" y="5229225"/>
            <a:ext cx="5040312"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343" name="Line 7">
            <a:extLst>
              <a:ext uri="{FF2B5EF4-FFF2-40B4-BE49-F238E27FC236}">
                <a16:creationId xmlns:a16="http://schemas.microsoft.com/office/drawing/2014/main" id="{F89B855A-E7AE-A563-25E4-8AC66A2C8A24}"/>
              </a:ext>
            </a:extLst>
          </p:cNvPr>
          <p:cNvSpPr>
            <a:spLocks noChangeShapeType="1"/>
          </p:cNvSpPr>
          <p:nvPr/>
        </p:nvSpPr>
        <p:spPr bwMode="auto">
          <a:xfrm>
            <a:off x="2555875" y="4941888"/>
            <a:ext cx="5040313"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a:extLst>
              <a:ext uri="{FF2B5EF4-FFF2-40B4-BE49-F238E27FC236}">
                <a16:creationId xmlns:a16="http://schemas.microsoft.com/office/drawing/2014/main" id="{71D746B4-09D3-DFAE-2F98-D428BBB9F350}"/>
              </a:ext>
            </a:extLst>
          </p:cNvPr>
          <p:cNvSpPr>
            <a:spLocks noGrp="1" noChangeArrowheads="1"/>
          </p:cNvSpPr>
          <p:nvPr>
            <p:ph type="title"/>
          </p:nvPr>
        </p:nvSpPr>
        <p:spPr>
          <a:xfrm>
            <a:off x="468313" y="260350"/>
            <a:ext cx="8229600" cy="1143000"/>
          </a:xfrm>
        </p:spPr>
        <p:txBody>
          <a:bodyPr/>
          <a:lstStyle/>
          <a:p>
            <a:r>
              <a:rPr lang="pl-PL" altLang="it-IT" sz="3600"/>
              <a:t>„Wielka Dydaktyka” J. Komeński (1657)</a:t>
            </a:r>
            <a:r>
              <a:rPr lang="pl-PL" altLang="it-IT"/>
              <a:t> </a:t>
            </a:r>
            <a:endParaRPr lang="en-AU" altLang="it-IT"/>
          </a:p>
        </p:txBody>
      </p:sp>
      <p:sp>
        <p:nvSpPr>
          <p:cNvPr id="62468" name="Text Box 4">
            <a:extLst>
              <a:ext uri="{FF2B5EF4-FFF2-40B4-BE49-F238E27FC236}">
                <a16:creationId xmlns:a16="http://schemas.microsoft.com/office/drawing/2014/main" id="{CC976E73-F693-6F70-D7B9-DD6B7480A80B}"/>
              </a:ext>
            </a:extLst>
          </p:cNvPr>
          <p:cNvSpPr txBox="1">
            <a:spLocks noChangeArrowheads="1"/>
          </p:cNvSpPr>
          <p:nvPr/>
        </p:nvSpPr>
        <p:spPr bwMode="auto">
          <a:xfrm>
            <a:off x="3276600" y="6583363"/>
            <a:ext cx="49212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sz="1200"/>
              <a:t>J. Komeński, </a:t>
            </a:r>
            <a:r>
              <a:rPr lang="pl-PL" altLang="it-IT" sz="1200" i="1"/>
              <a:t>Wielka Dydaktyka</a:t>
            </a:r>
            <a:r>
              <a:rPr lang="pl-PL" altLang="it-IT" sz="1200"/>
              <a:t>,</a:t>
            </a:r>
            <a:r>
              <a:rPr lang="pl-PL" altLang="it-IT" sz="1200" i="1"/>
              <a:t> </a:t>
            </a:r>
            <a:r>
              <a:rPr lang="en-AU" altLang="it-IT" sz="1200">
                <a:hlinkClick r:id="rId2"/>
              </a:rPr>
              <a:t>http://pbc.up.krakow.pl/dlibra</a:t>
            </a:r>
            <a:r>
              <a:rPr lang="pl-PL" altLang="it-IT" sz="1200"/>
              <a:t>, str. 168</a:t>
            </a:r>
            <a:endParaRPr lang="en-AU" altLang="it-IT" sz="1200"/>
          </a:p>
        </p:txBody>
      </p:sp>
      <p:sp>
        <p:nvSpPr>
          <p:cNvPr id="62469" name="Line 5">
            <a:extLst>
              <a:ext uri="{FF2B5EF4-FFF2-40B4-BE49-F238E27FC236}">
                <a16:creationId xmlns:a16="http://schemas.microsoft.com/office/drawing/2014/main" id="{345F07DC-8A90-A39B-025B-57FB4C12879B}"/>
              </a:ext>
            </a:extLst>
          </p:cNvPr>
          <p:cNvSpPr>
            <a:spLocks noChangeShapeType="1"/>
          </p:cNvSpPr>
          <p:nvPr/>
        </p:nvSpPr>
        <p:spPr bwMode="auto">
          <a:xfrm>
            <a:off x="2411413" y="5229225"/>
            <a:ext cx="5040312"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70" name="Line 6">
            <a:extLst>
              <a:ext uri="{FF2B5EF4-FFF2-40B4-BE49-F238E27FC236}">
                <a16:creationId xmlns:a16="http://schemas.microsoft.com/office/drawing/2014/main" id="{2BBAF934-52BE-898F-C9CB-9ECA43CE6907}"/>
              </a:ext>
            </a:extLst>
          </p:cNvPr>
          <p:cNvSpPr>
            <a:spLocks noChangeShapeType="1"/>
          </p:cNvSpPr>
          <p:nvPr/>
        </p:nvSpPr>
        <p:spPr bwMode="auto">
          <a:xfrm>
            <a:off x="2555875" y="4941888"/>
            <a:ext cx="5040313"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pic>
        <p:nvPicPr>
          <p:cNvPr id="62471" name="Picture 7">
            <a:extLst>
              <a:ext uri="{FF2B5EF4-FFF2-40B4-BE49-F238E27FC236}">
                <a16:creationId xmlns:a16="http://schemas.microsoft.com/office/drawing/2014/main" id="{D4E43C65-3887-2DC5-6FB1-6A521595C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3238"/>
            <a:ext cx="9175750" cy="384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F326C9C-1169-F46C-5CAC-230E031842CB}"/>
              </a:ext>
            </a:extLst>
          </p:cNvPr>
          <p:cNvSpPr>
            <a:spLocks noGrp="1" noChangeArrowheads="1"/>
          </p:cNvSpPr>
          <p:nvPr>
            <p:ph type="title"/>
          </p:nvPr>
        </p:nvSpPr>
        <p:spPr>
          <a:xfrm>
            <a:off x="0" y="274638"/>
            <a:ext cx="9144000" cy="1143000"/>
          </a:xfrm>
        </p:spPr>
        <p:txBody>
          <a:bodyPr/>
          <a:lstStyle/>
          <a:p>
            <a:r>
              <a:rPr lang="pl-PL" altLang="it-IT" sz="3600"/>
              <a:t>Le Mettrie: „Człowiek – maszyna” (1747)</a:t>
            </a:r>
            <a:endParaRPr lang="en-AU" altLang="it-IT" sz="3600"/>
          </a:p>
        </p:txBody>
      </p:sp>
      <p:sp>
        <p:nvSpPr>
          <p:cNvPr id="12291" name="Rectangle 3">
            <a:extLst>
              <a:ext uri="{FF2B5EF4-FFF2-40B4-BE49-F238E27FC236}">
                <a16:creationId xmlns:a16="http://schemas.microsoft.com/office/drawing/2014/main" id="{FEDF6CA1-A347-6CF7-A9D8-E0C246BCD74F}"/>
              </a:ext>
            </a:extLst>
          </p:cNvPr>
          <p:cNvSpPr>
            <a:spLocks noGrp="1" noChangeArrowheads="1"/>
          </p:cNvSpPr>
          <p:nvPr>
            <p:ph type="body" idx="1"/>
          </p:nvPr>
        </p:nvSpPr>
        <p:spPr/>
        <p:txBody>
          <a:bodyPr/>
          <a:lstStyle/>
          <a:p>
            <a:pPr>
              <a:lnSpc>
                <a:spcPct val="90000"/>
              </a:lnSpc>
            </a:pPr>
            <a:r>
              <a:rPr lang="pl-PL" altLang="it-IT" sz="2000" b="1"/>
              <a:t>Warunki sprzyjające rozwojowi wyobraźni</a:t>
            </a:r>
          </a:p>
          <a:p>
            <a:pPr>
              <a:lnSpc>
                <a:spcPct val="90000"/>
              </a:lnSpc>
            </a:pPr>
            <a:endParaRPr lang="pl-PL" altLang="it-IT" sz="2000"/>
          </a:p>
          <a:p>
            <a:pPr>
              <a:lnSpc>
                <a:spcPct val="90000"/>
              </a:lnSpc>
            </a:pPr>
            <a:r>
              <a:rPr lang="pl-PL" altLang="it-IT" sz="2000"/>
              <a:t>Pierwszą zaletą człowieka jest jego </a:t>
            </a:r>
            <a:r>
              <a:rPr lang="pl-PL" altLang="it-IT" sz="2000" u="sng"/>
              <a:t>ustrój wewnętrzny</a:t>
            </a:r>
            <a:r>
              <a:rPr lang="pl-PL" altLang="it-IT" sz="2000"/>
              <a:t>; niesłusznie wszyscy moraliści nie zaliczają do cennych zalet tych przymiotów, które nam dała natura, lecz tylko talenty nabyte przez rozmyślania i wysiłek. Skąd bowiem, pytam, bierze się nasza zręczność, wiedza i cnota, jeśli nie z pewnych </a:t>
            </a:r>
            <a:r>
              <a:rPr lang="pl-PL" altLang="it-IT" sz="2000" u="sng"/>
              <a:t>przyrodzonych skłonności</a:t>
            </a:r>
            <a:r>
              <a:rPr lang="pl-PL" altLang="it-IT" sz="2000"/>
              <a:t>, które czynią nas zręcznymi, uczonymi i cnotliwymi? I dalej, skądże się biorą te skłonności, jeśli nie są one darem natury? [...]</a:t>
            </a:r>
          </a:p>
          <a:p>
            <a:pPr>
              <a:lnSpc>
                <a:spcPct val="90000"/>
              </a:lnSpc>
            </a:pPr>
            <a:r>
              <a:rPr lang="pl-PL" altLang="it-IT" sz="2000"/>
              <a:t>Ludzie, których natura obsypała najcenniejszymi swymi darami, powinni litować [wł. </a:t>
            </a:r>
            <a:r>
              <a:rPr lang="pl-PL" altLang="it-IT" sz="2000" i="1"/>
              <a:t>compassione</a:t>
            </a:r>
            <a:r>
              <a:rPr lang="pl-PL" altLang="it-IT" sz="2000"/>
              <a:t>]</a:t>
            </a:r>
            <a:r>
              <a:rPr lang="pl-PL" altLang="it-IT" sz="2000" i="1"/>
              <a:t> </a:t>
            </a:r>
            <a:r>
              <a:rPr lang="pl-PL" altLang="it-IT" sz="2000"/>
              <a:t>się nad tymi, którym ich odmówiła; mają prawo odczuwać swoją wyższość, </a:t>
            </a:r>
            <a:r>
              <a:rPr lang="pl-PL" altLang="it-IT" sz="2000" u="sng"/>
              <a:t>ale bez pychy</a:t>
            </a:r>
            <a:r>
              <a:rPr lang="pl-PL" altLang="it-IT" sz="2000"/>
              <a:t>, ze zrozumieniem rzeczy. </a:t>
            </a:r>
          </a:p>
        </p:txBody>
      </p:sp>
      <p:sp>
        <p:nvSpPr>
          <p:cNvPr id="12292" name="Text Box 4">
            <a:extLst>
              <a:ext uri="{FF2B5EF4-FFF2-40B4-BE49-F238E27FC236}">
                <a16:creationId xmlns:a16="http://schemas.microsoft.com/office/drawing/2014/main" id="{47FDB17A-6018-2BC7-55B7-2C7E48F52911}"/>
              </a:ext>
            </a:extLst>
          </p:cNvPr>
          <p:cNvSpPr txBox="1">
            <a:spLocks noChangeArrowheads="1"/>
          </p:cNvSpPr>
          <p:nvPr/>
        </p:nvSpPr>
        <p:spPr bwMode="auto">
          <a:xfrm>
            <a:off x="250825" y="5900738"/>
            <a:ext cx="8569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sz="1600"/>
              <a:t>Julien Offray de La Mettrie, </a:t>
            </a:r>
            <a:r>
              <a:rPr lang="pl-PL" altLang="it-IT" sz="1600" i="1"/>
              <a:t>Człowiek – maszyna</a:t>
            </a:r>
            <a:r>
              <a:rPr lang="pl-PL" altLang="it-IT" sz="1600"/>
              <a:t>, tłum. Stefan Rudniański, PWN 1984, str. 42</a:t>
            </a:r>
            <a:endParaRPr lang="en-AU" altLang="it-IT" sz="1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9764FC17-B1EA-D17B-54AF-03A862CC1B71}"/>
              </a:ext>
            </a:extLst>
          </p:cNvPr>
          <p:cNvSpPr>
            <a:spLocks noGrp="1" noChangeArrowheads="1"/>
          </p:cNvSpPr>
          <p:nvPr>
            <p:ph type="title"/>
          </p:nvPr>
        </p:nvSpPr>
        <p:spPr>
          <a:xfrm>
            <a:off x="395288" y="0"/>
            <a:ext cx="8229600" cy="1143000"/>
          </a:xfrm>
        </p:spPr>
        <p:txBody>
          <a:bodyPr/>
          <a:lstStyle/>
          <a:p>
            <a:r>
              <a:rPr lang="pl-PL" altLang="it-IT" sz="3500"/>
              <a:t>J. F. Herbart: Pedagogika i kompetencje</a:t>
            </a:r>
            <a:r>
              <a:rPr lang="pl-PL" altLang="it-IT" sz="3200"/>
              <a:t> </a:t>
            </a:r>
            <a:endParaRPr lang="en-AU" altLang="it-IT" sz="3200"/>
          </a:p>
        </p:txBody>
      </p:sp>
      <p:sp>
        <p:nvSpPr>
          <p:cNvPr id="52227" name="Rectangle 3">
            <a:extLst>
              <a:ext uri="{FF2B5EF4-FFF2-40B4-BE49-F238E27FC236}">
                <a16:creationId xmlns:a16="http://schemas.microsoft.com/office/drawing/2014/main" id="{E772043B-398E-6885-2EC2-E13F88A5B3A2}"/>
              </a:ext>
            </a:extLst>
          </p:cNvPr>
          <p:cNvSpPr>
            <a:spLocks noGrp="1" noChangeArrowheads="1"/>
          </p:cNvSpPr>
          <p:nvPr>
            <p:ph type="body" idx="1"/>
          </p:nvPr>
        </p:nvSpPr>
        <p:spPr>
          <a:xfrm>
            <a:off x="0" y="908050"/>
            <a:ext cx="9144000" cy="5472113"/>
          </a:xfrm>
        </p:spPr>
        <p:txBody>
          <a:bodyPr/>
          <a:lstStyle/>
          <a:p>
            <a:pPr>
              <a:lnSpc>
                <a:spcPct val="90000"/>
              </a:lnSpc>
            </a:pPr>
            <a:r>
              <a:rPr lang="pl-PL" altLang="it-IT" sz="1800">
                <a:solidFill>
                  <a:schemeClr val="bg2"/>
                </a:solidFill>
              </a:rPr>
              <a:t>„Na czym wychowawcy winno zależeć: to musi rozpościerać się przed jego wzrokiem jaka mapa geograficzna albo jak </a:t>
            </a:r>
            <a:r>
              <a:rPr lang="pl-PL" altLang="it-IT" sz="1800" u="sng">
                <a:solidFill>
                  <a:schemeClr val="bg2"/>
                </a:solidFill>
              </a:rPr>
              <a:t>plan dobrze zbudowanego miasta</a:t>
            </a:r>
            <a:r>
              <a:rPr lang="pl-PL" altLang="it-IT" sz="1800">
                <a:solidFill>
                  <a:schemeClr val="bg2"/>
                </a:solidFill>
              </a:rPr>
              <a:t>, gdzie kierunki podobne równomiernie się krzyżują i oko oryentuje się bez przygotowania. (s.16)</a:t>
            </a:r>
            <a:r>
              <a:rPr lang="pl-PL" altLang="it-IT" sz="1800"/>
              <a:t>    </a:t>
            </a:r>
            <a:r>
              <a:rPr lang="pl-PL" altLang="it-IT" sz="1800">
                <a:solidFill>
                  <a:srgbClr val="0033CC"/>
                </a:solidFill>
              </a:rPr>
              <a:t>→ </a:t>
            </a:r>
            <a:r>
              <a:rPr lang="pl-PL" altLang="it-IT" sz="1800" b="1">
                <a:solidFill>
                  <a:srgbClr val="0033CC"/>
                </a:solidFill>
              </a:rPr>
              <a:t>wychowanie to konstruowanie osobowości</a:t>
            </a:r>
          </a:p>
          <a:p>
            <a:pPr>
              <a:lnSpc>
                <a:spcPct val="90000"/>
              </a:lnSpc>
            </a:pPr>
            <a:endParaRPr lang="pl-PL" altLang="it-IT" sz="1800">
              <a:solidFill>
                <a:schemeClr val="bg2"/>
              </a:solidFill>
            </a:endParaRPr>
          </a:p>
          <a:p>
            <a:pPr>
              <a:lnSpc>
                <a:spcPct val="90000"/>
              </a:lnSpc>
            </a:pPr>
            <a:r>
              <a:rPr lang="pl-PL" altLang="it-IT" sz="1800">
                <a:solidFill>
                  <a:schemeClr val="bg2"/>
                </a:solidFill>
              </a:rPr>
              <a:t>„Wychowanie bez nauczania. Wychowawcy, ogólnie rzecz biorąc, nie są ludźmi, którzyby posiadali najwięcej wiadomości. Są i tacy, którzy </a:t>
            </a:r>
            <a:r>
              <a:rPr lang="pl-PL" altLang="it-IT" sz="1800" u="sng">
                <a:solidFill>
                  <a:schemeClr val="bg2"/>
                </a:solidFill>
              </a:rPr>
              <a:t>prawie nic nie umieją</a:t>
            </a:r>
            <a:r>
              <a:rPr lang="pl-PL" altLang="it-IT" sz="1800">
                <a:solidFill>
                  <a:schemeClr val="bg2"/>
                </a:solidFill>
              </a:rPr>
              <a:t> lub którzy swych wiadomości zupełnie nie umieją zastosować pedagogicznie, a mimo to przystępują do rzeczy z wielkim zapałem! Jakżeż tacy postępują?</a:t>
            </a:r>
            <a:r>
              <a:rPr lang="pl-PL" altLang="it-IT" sz="1800"/>
              <a:t> Przywłaszczają sobie władzę nad stroną </a:t>
            </a:r>
            <a:r>
              <a:rPr lang="pl-PL" altLang="it-IT" sz="1800" u="sng"/>
              <a:t>uczuciową </a:t>
            </a:r>
            <a:r>
              <a:rPr lang="pl-PL" altLang="it-IT" sz="1800"/>
              <a:t>wychowanka, na tej nitce trzymają go i</a:t>
            </a:r>
            <a:r>
              <a:rPr lang="pl-PL" altLang="it-IT" sz="1800" u="sng"/>
              <a:t> szarpią</a:t>
            </a:r>
            <a:r>
              <a:rPr lang="pl-PL" altLang="it-IT" sz="1800"/>
              <a:t> tak młodocianym umysłem, że ten wkrótce </a:t>
            </a:r>
            <a:r>
              <a:rPr lang="pl-PL" altLang="it-IT" sz="1800" u="sng"/>
              <a:t>wychodzi z zawiasów</a:t>
            </a:r>
            <a:r>
              <a:rPr lang="pl-PL" altLang="it-IT" sz="1800"/>
              <a:t>. Jakże się tu może wytworzyć charakter? </a:t>
            </a:r>
            <a:r>
              <a:rPr lang="pl-PL" altLang="it-IT" sz="1800" b="1"/>
              <a:t>Charakter jest </a:t>
            </a:r>
            <a:r>
              <a:rPr lang="pl-PL" altLang="it-IT" sz="1800" b="1" u="sng"/>
              <a:t>wewnętrzną niewzruszonością</a:t>
            </a:r>
            <a:r>
              <a:rPr lang="pl-PL" altLang="it-IT" sz="1800"/>
              <a:t>. Lecz jakże człowiek może wewnętrznie konsolidować się, skoro zabraniacie liczyć na cokolwiek? skoro mu nie pozwalacie wspierać się na jego </a:t>
            </a:r>
            <a:r>
              <a:rPr lang="pl-PL" altLang="it-IT" sz="1800" u="sng"/>
              <a:t>własnej woli</a:t>
            </a:r>
            <a:r>
              <a:rPr lang="pl-PL" altLang="it-IT" sz="1800"/>
              <a:t>? </a:t>
            </a:r>
          </a:p>
          <a:p>
            <a:pPr>
              <a:lnSpc>
                <a:spcPct val="90000"/>
              </a:lnSpc>
              <a:buFontTx/>
              <a:buNone/>
            </a:pPr>
            <a:endParaRPr lang="pl-PL" altLang="it-IT" sz="1800"/>
          </a:p>
          <a:p>
            <a:pPr>
              <a:lnSpc>
                <a:spcPct val="90000"/>
              </a:lnSpc>
            </a:pPr>
            <a:r>
              <a:rPr lang="pl-PL" altLang="it-IT" sz="1600">
                <a:solidFill>
                  <a:schemeClr val="bg2"/>
                </a:solidFill>
              </a:rPr>
              <a:t>Najczęściej dzieje się tak, że w głębi młodocianej duszy </a:t>
            </a:r>
            <a:r>
              <a:rPr lang="pl-PL" altLang="it-IT" sz="1600" u="sng">
                <a:solidFill>
                  <a:schemeClr val="bg2"/>
                </a:solidFill>
              </a:rPr>
              <a:t>pozostaje skrytka</a:t>
            </a:r>
            <a:r>
              <a:rPr lang="pl-PL" altLang="it-IT" sz="1600">
                <a:solidFill>
                  <a:schemeClr val="bg2"/>
                </a:solidFill>
              </a:rPr>
              <a:t>, do której nie potraficie wtargnąć i w której dusza, mimo waszego nękania żyje sama dla siebie, przeczuwa, roi, snuje plany, które stosuje przy pierwszej nadarzonej sposobności i które przy sprzyjających okolicznościach stworzą charakter właśnie tam, gdzie wyście nie mieli dostępu.</a:t>
            </a:r>
            <a:endParaRPr lang="en-AU" altLang="it-IT" sz="1600">
              <a:solidFill>
                <a:schemeClr val="bg2"/>
              </a:solidFill>
            </a:endParaRPr>
          </a:p>
        </p:txBody>
      </p:sp>
      <p:sp>
        <p:nvSpPr>
          <p:cNvPr id="52228" name="Text Box 4">
            <a:extLst>
              <a:ext uri="{FF2B5EF4-FFF2-40B4-BE49-F238E27FC236}">
                <a16:creationId xmlns:a16="http://schemas.microsoft.com/office/drawing/2014/main" id="{2378207D-BD9A-F169-9B38-F4B00B44A506}"/>
              </a:ext>
            </a:extLst>
          </p:cNvPr>
          <p:cNvSpPr txBox="1">
            <a:spLocks noChangeArrowheads="1"/>
          </p:cNvSpPr>
          <p:nvPr/>
        </p:nvSpPr>
        <p:spPr bwMode="auto">
          <a:xfrm>
            <a:off x="250825" y="5849938"/>
            <a:ext cx="65817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sz="1600"/>
              <a:t>J. F. Herbart, </a:t>
            </a:r>
            <a:r>
              <a:rPr lang="pl-PL" altLang="it-IT" sz="1600" b="1" i="1"/>
              <a:t>Pedagogika ogólna wywiedziona z celu wychowania</a:t>
            </a:r>
            <a:r>
              <a:rPr lang="pl-PL" altLang="it-IT" sz="1600"/>
              <a:t>, </a:t>
            </a:r>
          </a:p>
          <a:p>
            <a:r>
              <a:rPr lang="pl-PL" altLang="it-IT" sz="1600"/>
              <a:t>Geberther i Wolff, Warszawa, 1912, s.16-18</a:t>
            </a:r>
            <a:endParaRPr lang="en-AU" altLang="it-IT" sz="1600" baseline="30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CAAAE0C1-6E75-6AB0-5729-05A5E5B85C42}"/>
              </a:ext>
            </a:extLst>
          </p:cNvPr>
          <p:cNvSpPr>
            <a:spLocks noGrp="1" noChangeArrowheads="1"/>
          </p:cNvSpPr>
          <p:nvPr>
            <p:ph type="title"/>
          </p:nvPr>
        </p:nvSpPr>
        <p:spPr/>
        <p:txBody>
          <a:bodyPr/>
          <a:lstStyle/>
          <a:p>
            <a:r>
              <a:rPr lang="pl-PL" altLang="it-IT" sz="3600"/>
              <a:t>Psychologia: Definicje osobowości</a:t>
            </a:r>
            <a:br>
              <a:rPr lang="pl-PL" altLang="it-IT" sz="3600"/>
            </a:br>
            <a:endParaRPr lang="en-AU" altLang="it-IT" sz="2800"/>
          </a:p>
        </p:txBody>
      </p:sp>
      <p:sp>
        <p:nvSpPr>
          <p:cNvPr id="53251" name="Rectangle 3">
            <a:extLst>
              <a:ext uri="{FF2B5EF4-FFF2-40B4-BE49-F238E27FC236}">
                <a16:creationId xmlns:a16="http://schemas.microsoft.com/office/drawing/2014/main" id="{AA043DED-747F-8402-9EA5-4DEB19C5E061}"/>
              </a:ext>
            </a:extLst>
          </p:cNvPr>
          <p:cNvSpPr>
            <a:spLocks noGrp="1" noChangeArrowheads="1"/>
          </p:cNvSpPr>
          <p:nvPr>
            <p:ph type="body" idx="1"/>
          </p:nvPr>
        </p:nvSpPr>
        <p:spPr>
          <a:xfrm>
            <a:off x="179388" y="1341438"/>
            <a:ext cx="8713787" cy="5111750"/>
          </a:xfrm>
        </p:spPr>
        <p:txBody>
          <a:bodyPr/>
          <a:lstStyle/>
          <a:p>
            <a:pPr>
              <a:lnSpc>
                <a:spcPct val="90000"/>
              </a:lnSpc>
            </a:pPr>
            <a:r>
              <a:rPr lang="pl-PL" altLang="it-IT" sz="1800"/>
              <a:t>„</a:t>
            </a:r>
            <a:r>
              <a:rPr lang="pl-PL" altLang="it-IT" sz="1800">
                <a:solidFill>
                  <a:schemeClr val="bg2"/>
                </a:solidFill>
              </a:rPr>
              <a:t>Definicja, którą można określić jako definicję-worek, albo </a:t>
            </a:r>
            <a:r>
              <a:rPr lang="pl-PL" altLang="it-IT" sz="1800" i="1">
                <a:solidFill>
                  <a:schemeClr val="bg2"/>
                </a:solidFill>
              </a:rPr>
              <a:t>definicję zbiorczą</a:t>
            </a:r>
            <a:r>
              <a:rPr lang="pl-PL" altLang="it-IT" sz="1800">
                <a:solidFill>
                  <a:schemeClr val="bg2"/>
                </a:solidFill>
              </a:rPr>
              <a:t>. Definicja ta ujmuje osobowość przez wyliczenie. [w matematyce i fizyce definicje też mają charakter wyliczeń]. W tym zastosowaniu termin „osobowość” zawiera wszystko, co da się powiedzieć o człowieku”.</a:t>
            </a:r>
          </a:p>
          <a:p>
            <a:pPr>
              <a:lnSpc>
                <a:spcPct val="90000"/>
              </a:lnSpc>
            </a:pPr>
            <a:r>
              <a:rPr lang="pl-PL" altLang="it-IT" sz="1800"/>
              <a:t>„Inne definicja kładą nacisk na </a:t>
            </a:r>
            <a:r>
              <a:rPr lang="pl-PL" altLang="it-IT" sz="1800" u="sng"/>
              <a:t>integrującą czy organizującą funkcję osobowości</a:t>
            </a:r>
            <a:r>
              <a:rPr lang="pl-PL" altLang="it-IT" sz="1800"/>
              <a:t>. Osobowość jest tym, co nadaje porządek i spójność wszystkim rodzajom działań podejmowanych przez człowieka.”</a:t>
            </a:r>
          </a:p>
          <a:p>
            <a:pPr>
              <a:lnSpc>
                <a:spcPct val="90000"/>
              </a:lnSpc>
            </a:pPr>
            <a:r>
              <a:rPr lang="pl-PL" altLang="it-IT" sz="1800"/>
              <a:t>„W jeszcze innych definicjach osobowość odnoszona jest do niepowtarzalnych czy indywidualnych aspektów zachowania. Oznacza ona te własności jednostki, które odróżniają ją od innych osób”. </a:t>
            </a:r>
          </a:p>
          <a:p>
            <a:pPr>
              <a:lnSpc>
                <a:spcPct val="90000"/>
              </a:lnSpc>
            </a:pPr>
            <a:r>
              <a:rPr lang="pl-PL" altLang="it-IT" sz="1800">
                <a:solidFill>
                  <a:srgbClr val="0033CC"/>
                </a:solidFill>
              </a:rPr>
              <a:t>Tak! Osobowość to jest to, co odróżnia, a jeszcze bardziej – to co </a:t>
            </a:r>
            <a:r>
              <a:rPr lang="pl-PL" altLang="it-IT" sz="1800" i="1">
                <a:solidFill>
                  <a:srgbClr val="0033CC"/>
                </a:solidFill>
              </a:rPr>
              <a:t>charakteryzuje </a:t>
            </a:r>
            <a:r>
              <a:rPr lang="pl-PL" altLang="it-IT" sz="1800">
                <a:solidFill>
                  <a:srgbClr val="0033CC"/>
                </a:solidFill>
              </a:rPr>
              <a:t> o-sobę, jako jednostkę, in.-dywiduo – </a:t>
            </a:r>
            <a:r>
              <a:rPr lang="pl-PL" altLang="it-IT" sz="1800" b="1">
                <a:solidFill>
                  <a:srgbClr val="0033CC"/>
                </a:solidFill>
              </a:rPr>
              <a:t>tożsamość ontologiczną. </a:t>
            </a:r>
            <a:r>
              <a:rPr lang="pl-PL" altLang="it-IT" sz="1800"/>
              <a:t>  </a:t>
            </a:r>
          </a:p>
          <a:p>
            <a:pPr>
              <a:lnSpc>
                <a:spcPct val="90000"/>
              </a:lnSpc>
            </a:pPr>
            <a:r>
              <a:rPr lang="pl-PL" altLang="it-IT" sz="1800">
                <a:solidFill>
                  <a:schemeClr val="bg2"/>
                </a:solidFill>
              </a:rPr>
              <a:t>„Niektórzy uczeni traktowali osobowość jako </a:t>
            </a:r>
            <a:r>
              <a:rPr lang="pl-PL" altLang="it-IT" sz="1800" i="1">
                <a:solidFill>
                  <a:schemeClr val="bg2"/>
                </a:solidFill>
              </a:rPr>
              <a:t>istotę </a:t>
            </a:r>
            <a:r>
              <a:rPr lang="pl-PL" altLang="it-IT" sz="1800">
                <a:solidFill>
                  <a:schemeClr val="bg2"/>
                </a:solidFill>
              </a:rPr>
              <a:t>kondycji ludzkiej.</a:t>
            </a:r>
            <a:r>
              <a:rPr lang="pl-PL" altLang="it-IT" sz="1800"/>
              <a:t> Osobowość odnosi się do tej części człowieka, która jest dla niego jako osoby najbardziej charakterystyczna, nie tylko z powodu, że odróżnia go od innych, ale  - co ważniejsze – ponieważ część ta konstytuuje to, czym on rzeczywiście jest. </a:t>
            </a:r>
            <a:r>
              <a:rPr lang="pl-PL" altLang="it-IT" sz="1800">
                <a:solidFill>
                  <a:schemeClr val="bg2"/>
                </a:solidFill>
              </a:rPr>
              <a:t>Według Allporta </a:t>
            </a:r>
            <a:r>
              <a:rPr lang="en-US" altLang="it-IT" sz="1800">
                <a:solidFill>
                  <a:schemeClr val="bg2"/>
                </a:solidFill>
              </a:rPr>
              <a:t>«</a:t>
            </a:r>
            <a:r>
              <a:rPr lang="pl-PL" altLang="it-IT" sz="1800">
                <a:solidFill>
                  <a:schemeClr val="bg2"/>
                </a:solidFill>
              </a:rPr>
              <a:t>osobowość to jest to, czym naprawdę jest człowiek</a:t>
            </a:r>
            <a:r>
              <a:rPr lang="en-US" altLang="it-IT" sz="1800">
                <a:solidFill>
                  <a:schemeClr val="bg2"/>
                </a:solidFill>
              </a:rPr>
              <a:t>»</a:t>
            </a:r>
            <a:r>
              <a:rPr lang="pl-PL" altLang="it-IT" sz="1800">
                <a:solidFill>
                  <a:schemeClr val="bg2"/>
                </a:solidFill>
              </a:rPr>
              <a:t>. Na osobowość składa się to, co w ostatecznej analizie jest najbardziej charakterystyczne i co stanowi </a:t>
            </a:r>
            <a:r>
              <a:rPr lang="pl-PL" altLang="it-IT" sz="1800" u="sng">
                <a:solidFill>
                  <a:schemeClr val="bg2"/>
                </a:solidFill>
              </a:rPr>
              <a:t>najgłębszą naturę człowieka</a:t>
            </a:r>
            <a:r>
              <a:rPr lang="pl-PL" altLang="it-IT" sz="1800">
                <a:solidFill>
                  <a:schemeClr val="bg2"/>
                </a:solidFill>
              </a:rPr>
              <a:t>.”  </a:t>
            </a:r>
            <a:endParaRPr lang="pl-PL" altLang="it-IT" sz="900" b="1">
              <a:solidFill>
                <a:schemeClr val="bg2"/>
              </a:solidFill>
            </a:endParaRPr>
          </a:p>
          <a:p>
            <a:pPr>
              <a:lnSpc>
                <a:spcPct val="80000"/>
              </a:lnSpc>
            </a:pPr>
            <a:endParaRPr lang="pl-PL" altLang="it-IT" sz="900">
              <a:solidFill>
                <a:schemeClr val="bg2"/>
              </a:solidFill>
            </a:endParaRPr>
          </a:p>
          <a:p>
            <a:pPr>
              <a:lnSpc>
                <a:spcPct val="80000"/>
              </a:lnSpc>
            </a:pPr>
            <a:endParaRPr lang="en-US" altLang="it-IT" sz="900">
              <a:solidFill>
                <a:schemeClr val="bg2"/>
              </a:solidFill>
            </a:endParaRPr>
          </a:p>
          <a:p>
            <a:pPr>
              <a:lnSpc>
                <a:spcPct val="80000"/>
              </a:lnSpc>
            </a:pPr>
            <a:endParaRPr lang="en-US" altLang="it-IT" sz="1800"/>
          </a:p>
        </p:txBody>
      </p:sp>
      <p:sp>
        <p:nvSpPr>
          <p:cNvPr id="53252" name="Text Box 4">
            <a:extLst>
              <a:ext uri="{FF2B5EF4-FFF2-40B4-BE49-F238E27FC236}">
                <a16:creationId xmlns:a16="http://schemas.microsoft.com/office/drawing/2014/main" id="{A1037BB4-7006-4389-439B-02661378AE28}"/>
              </a:ext>
            </a:extLst>
          </p:cNvPr>
          <p:cNvSpPr txBox="1">
            <a:spLocks noChangeArrowheads="1"/>
          </p:cNvSpPr>
          <p:nvPr/>
        </p:nvSpPr>
        <p:spPr bwMode="auto">
          <a:xfrm>
            <a:off x="250825" y="6570663"/>
            <a:ext cx="8010525"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0000"/>
              </a:lnSpc>
            </a:pPr>
            <a:r>
              <a:rPr lang="pl-PL" altLang="it-IT" sz="1600"/>
              <a:t>Calvin S. Hall, Gardner Lindzey, Teorie osobowości, PWN, Warszawa, 1990, str. 13-18</a:t>
            </a:r>
            <a:endParaRPr lang="en-AU" altLang="it-IT" sz="1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CD7594D5-8FEB-175E-78BB-0F8D995B98E2}"/>
              </a:ext>
            </a:extLst>
          </p:cNvPr>
          <p:cNvSpPr>
            <a:spLocks noGrp="1" noChangeArrowheads="1"/>
          </p:cNvSpPr>
          <p:nvPr>
            <p:ph type="title"/>
          </p:nvPr>
        </p:nvSpPr>
        <p:spPr>
          <a:xfrm>
            <a:off x="468313" y="0"/>
            <a:ext cx="8507412" cy="1143000"/>
          </a:xfrm>
        </p:spPr>
        <p:txBody>
          <a:bodyPr/>
          <a:lstStyle/>
          <a:p>
            <a:r>
              <a:rPr lang="pl-PL" altLang="it-IT" sz="3600"/>
              <a:t>Cele wychowania wg. K. Sośnickiego</a:t>
            </a:r>
            <a:endParaRPr lang="en-AU" altLang="it-IT" sz="3600"/>
          </a:p>
        </p:txBody>
      </p:sp>
      <p:sp>
        <p:nvSpPr>
          <p:cNvPr id="68611" name="Rectangle 3">
            <a:extLst>
              <a:ext uri="{FF2B5EF4-FFF2-40B4-BE49-F238E27FC236}">
                <a16:creationId xmlns:a16="http://schemas.microsoft.com/office/drawing/2014/main" id="{3F6179E7-1F9A-894A-C5FD-693BA8740DDA}"/>
              </a:ext>
            </a:extLst>
          </p:cNvPr>
          <p:cNvSpPr>
            <a:spLocks noGrp="1" noChangeArrowheads="1"/>
          </p:cNvSpPr>
          <p:nvPr>
            <p:ph type="body" idx="1"/>
          </p:nvPr>
        </p:nvSpPr>
        <p:spPr>
          <a:xfrm>
            <a:off x="127000" y="868363"/>
            <a:ext cx="8964613" cy="6335712"/>
          </a:xfrm>
        </p:spPr>
        <p:txBody>
          <a:bodyPr/>
          <a:lstStyle/>
          <a:p>
            <a:pPr>
              <a:lnSpc>
                <a:spcPct val="90000"/>
              </a:lnSpc>
            </a:pPr>
            <a:r>
              <a:rPr lang="pl-PL" altLang="it-IT" sz="1800"/>
              <a:t>Rozwój człowieka prowadzi do jego dojrzałości. Toteż wychowanie pozytywne ma ułatwić </a:t>
            </a:r>
            <a:r>
              <a:rPr lang="pl-PL" altLang="it-IT" sz="1800" b="1"/>
              <a:t>osiągnięcie dojrzałości</a:t>
            </a:r>
            <a:r>
              <a:rPr lang="pl-PL" altLang="it-IT" sz="1800"/>
              <a:t>. </a:t>
            </a:r>
            <a:r>
              <a:rPr lang="pl-PL" altLang="it-IT" sz="1800">
                <a:solidFill>
                  <a:schemeClr val="bg2"/>
                </a:solidFill>
              </a:rPr>
              <a:t>Na czym polega dojrzałość, jest dość trudne do określenia. Można jednak wyróżnić w niej następujące główne momenty:</a:t>
            </a:r>
          </a:p>
          <a:p>
            <a:pPr>
              <a:lnSpc>
                <a:spcPct val="90000"/>
              </a:lnSpc>
              <a:buFontTx/>
              <a:buNone/>
            </a:pPr>
            <a:r>
              <a:rPr lang="pl-PL" altLang="it-IT" sz="1800"/>
              <a:t>1. Polega ona na posiadaniu odpowiednich </a:t>
            </a:r>
            <a:r>
              <a:rPr lang="pl-PL" altLang="it-IT" sz="1800" u="sng"/>
              <a:t>treści </a:t>
            </a:r>
            <a:r>
              <a:rPr lang="pl-PL" altLang="it-IT" sz="1800"/>
              <a:t>życiowych, a więc odpowiedniego zasobu </a:t>
            </a:r>
            <a:r>
              <a:rPr lang="pl-PL" altLang="it-IT" sz="1800" u="sng"/>
              <a:t>wiadomości o życiu i jego warunkach</a:t>
            </a:r>
            <a:r>
              <a:rPr lang="pl-PL" altLang="it-IT" sz="1800"/>
              <a:t>, zarówno gdy idzie o życie jednostki, jak społeczeństwa, do którego jednostka należy, o jego roli w całości tego życia, o swojej pracy, prawach i obowiązkach. </a:t>
            </a:r>
          </a:p>
          <a:p>
            <a:pPr>
              <a:lnSpc>
                <a:spcPct val="90000"/>
              </a:lnSpc>
              <a:buFontTx/>
              <a:buNone/>
            </a:pPr>
            <a:r>
              <a:rPr lang="pl-PL" altLang="it-IT" sz="1800"/>
              <a:t>2. Na zyskaniu odpowiedniego </a:t>
            </a:r>
            <a:r>
              <a:rPr lang="pl-PL" altLang="it-IT" sz="1800" u="sng"/>
              <a:t>wartościowania</a:t>
            </a:r>
            <a:r>
              <a:rPr lang="pl-PL" altLang="it-IT" sz="1800"/>
              <a:t>, opartego o pewien światopogląd. To wartościowanie i ten światopogląd </a:t>
            </a:r>
            <a:r>
              <a:rPr lang="pl-PL" altLang="it-IT" sz="1800" u="sng"/>
              <a:t>nie muszą być już wykończone</a:t>
            </a:r>
            <a:r>
              <a:rPr lang="pl-PL" altLang="it-IT" sz="1800"/>
              <a:t> i zamknięte, ale w każdym razie powinny być tak </a:t>
            </a:r>
            <a:r>
              <a:rPr lang="pl-PL" altLang="it-IT" sz="1800" u="sng"/>
              <a:t>opracowane</a:t>
            </a:r>
            <a:r>
              <a:rPr lang="pl-PL" altLang="it-IT" sz="1800"/>
              <a:t>, aby mogły stać się podstawą </a:t>
            </a:r>
            <a:r>
              <a:rPr lang="pl-PL" altLang="it-IT" sz="1800" u="sng"/>
              <a:t>celowego działania</a:t>
            </a:r>
            <a:r>
              <a:rPr lang="pl-PL" altLang="it-IT" sz="1800"/>
              <a:t> człowieka.</a:t>
            </a:r>
          </a:p>
          <a:p>
            <a:pPr>
              <a:lnSpc>
                <a:spcPct val="90000"/>
              </a:lnSpc>
              <a:buFontTx/>
              <a:buNone/>
            </a:pPr>
            <a:r>
              <a:rPr lang="pl-PL" altLang="it-IT" sz="1800"/>
              <a:t>3. Z światopoglądem łączą się wytknięte </a:t>
            </a:r>
            <a:r>
              <a:rPr lang="pl-PL" altLang="it-IT" sz="1800" u="sng"/>
              <a:t>cele życiowe</a:t>
            </a:r>
            <a:r>
              <a:rPr lang="pl-PL" altLang="it-IT" sz="1800"/>
              <a:t>, do których się dąży, oraz słuszna ocena </a:t>
            </a:r>
            <a:r>
              <a:rPr lang="pl-PL" altLang="it-IT" sz="1800" u="sng"/>
              <a:t>możliwości</a:t>
            </a:r>
            <a:r>
              <a:rPr lang="pl-PL" altLang="it-IT" sz="1800"/>
              <a:t> osiągnięcia ich, oparta na znajomości siebie swoich zdolności, charakteru i indywidualności oraz warunków </a:t>
            </a:r>
            <a:r>
              <a:rPr lang="pl-PL" altLang="it-IT" sz="1800" u="sng"/>
              <a:t>zewnętrznych</a:t>
            </a:r>
            <a:r>
              <a:rPr lang="pl-PL" altLang="it-IT" sz="1800"/>
              <a:t>. Jest to tworzenie własnego „planu życiowego” i przeprowadzanie go. </a:t>
            </a:r>
          </a:p>
          <a:p>
            <a:pPr>
              <a:lnSpc>
                <a:spcPct val="90000"/>
              </a:lnSpc>
              <a:buFontTx/>
              <a:buNone/>
            </a:pPr>
            <a:r>
              <a:rPr lang="pl-PL" altLang="it-IT" sz="1800"/>
              <a:t>4. Dojrzałość wymaga zyskania </a:t>
            </a:r>
            <a:r>
              <a:rPr lang="pl-PL" altLang="it-IT" sz="1800" u="sng"/>
              <a:t>równowagi</a:t>
            </a:r>
            <a:r>
              <a:rPr lang="pl-PL" altLang="it-IT" sz="1800"/>
              <a:t> umysłowej, uczuciowej i woli, polegającej na należytym ustosunkowaniu się do różnych spraw życia. Równowaga ta objawia się w spokoju wewnętrznym i łączy się z poczuciem własnej </a:t>
            </a:r>
            <a:r>
              <a:rPr lang="pl-PL" altLang="it-IT" sz="1800" u="sng"/>
              <a:t>siły </a:t>
            </a:r>
            <a:r>
              <a:rPr lang="pl-PL" altLang="it-IT" sz="1800"/>
              <a:t> i </a:t>
            </a:r>
            <a:r>
              <a:rPr lang="pl-PL" altLang="it-IT" sz="1800" u="sng"/>
              <a:t>ważności.</a:t>
            </a:r>
            <a:r>
              <a:rPr lang="pl-PL" altLang="it-IT" sz="1800"/>
              <a:t> Nadaje ona powagę własnemu planu życiowemu. </a:t>
            </a:r>
          </a:p>
          <a:p>
            <a:pPr>
              <a:lnSpc>
                <a:spcPct val="90000"/>
              </a:lnSpc>
              <a:buFontTx/>
              <a:buNone/>
            </a:pPr>
            <a:r>
              <a:rPr lang="pl-PL" altLang="it-IT" sz="1800"/>
              <a:t>5. Ogólną cechą dojrzałości psychicznej jest z jednej strony dość duże </a:t>
            </a:r>
            <a:r>
              <a:rPr lang="pl-PL" altLang="it-IT" sz="1800" u="sng"/>
              <a:t>zróżnicowanie</a:t>
            </a:r>
            <a:r>
              <a:rPr lang="pl-PL" altLang="it-IT" sz="1800" i="1"/>
              <a:t> </a:t>
            </a:r>
            <a:r>
              <a:rPr lang="pl-PL" altLang="it-IT" sz="1800"/>
              <a:t>życia wewnętrznego, przy równoczesnym silnym </a:t>
            </a:r>
            <a:r>
              <a:rPr lang="pl-PL" altLang="it-IT" sz="1800" u="sng"/>
              <a:t>spojeniu</a:t>
            </a:r>
            <a:r>
              <a:rPr lang="pl-PL" altLang="it-IT" sz="1800"/>
              <a:t> tych zróżnicowanych treści.”  (s. 97-99)</a:t>
            </a:r>
          </a:p>
          <a:p>
            <a:pPr>
              <a:lnSpc>
                <a:spcPct val="80000"/>
              </a:lnSpc>
            </a:pPr>
            <a:endParaRPr lang="en-AU" altLang="it-IT" sz="1800"/>
          </a:p>
        </p:txBody>
      </p:sp>
      <p:sp>
        <p:nvSpPr>
          <p:cNvPr id="68612" name="Text Box 4">
            <a:extLst>
              <a:ext uri="{FF2B5EF4-FFF2-40B4-BE49-F238E27FC236}">
                <a16:creationId xmlns:a16="http://schemas.microsoft.com/office/drawing/2014/main" id="{68E11379-B0A6-E942-1812-63DFCFAE6341}"/>
              </a:ext>
            </a:extLst>
          </p:cNvPr>
          <p:cNvSpPr txBox="1">
            <a:spLocks noChangeArrowheads="1"/>
          </p:cNvSpPr>
          <p:nvPr/>
        </p:nvSpPr>
        <p:spPr bwMode="auto">
          <a:xfrm>
            <a:off x="3779838" y="6453188"/>
            <a:ext cx="5226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it-IT" sz="1000"/>
              <a:t>Kaziemierz Sośnicki, </a:t>
            </a:r>
            <a:r>
              <a:rPr lang="pl-PL" altLang="it-IT" sz="1000" i="1"/>
              <a:t>Pedagogika Ogólna. Podręcznik dla użytku zakładów kształcenia</a:t>
            </a:r>
          </a:p>
          <a:p>
            <a:r>
              <a:rPr lang="pl-PL" altLang="it-IT" sz="1000" i="1"/>
              <a:t>nauczycieli</a:t>
            </a:r>
            <a:r>
              <a:rPr lang="pl-PL" altLang="it-IT" sz="1000"/>
              <a:t>, Księgarnia Wysyłkowa „Librarium”, Inowrocław, 1946.</a:t>
            </a:r>
            <a:endParaRPr lang="en-AU" altLang="it-IT" sz="1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blinds(horizontal)">
                                      <p:cBhvr>
                                        <p:cTn id="7" dur="500"/>
                                        <p:tgtEl>
                                          <p:spTgt spid="686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blinds(horizontal)">
                                      <p:cBhvr>
                                        <p:cTn id="12" dur="500"/>
                                        <p:tgtEl>
                                          <p:spTgt spid="686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blinds(horizontal)">
                                      <p:cBhvr>
                                        <p:cTn id="17" dur="500"/>
                                        <p:tgtEl>
                                          <p:spTgt spid="686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Effect transition="in" filter="blinds(horizontal)">
                                      <p:cBhvr>
                                        <p:cTn id="22" dur="500"/>
                                        <p:tgtEl>
                                          <p:spTgt spid="686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8611">
                                            <p:txEl>
                                              <p:pRg st="4" end="4"/>
                                            </p:txEl>
                                          </p:spTgt>
                                        </p:tgtEl>
                                        <p:attrNameLst>
                                          <p:attrName>style.visibility</p:attrName>
                                        </p:attrNameLst>
                                      </p:cBhvr>
                                      <p:to>
                                        <p:strVal val="visible"/>
                                      </p:to>
                                    </p:set>
                                    <p:animEffect transition="in" filter="blinds(horizontal)">
                                      <p:cBhvr>
                                        <p:cTn id="27" dur="500"/>
                                        <p:tgtEl>
                                          <p:spTgt spid="6861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68611">
                                            <p:txEl>
                                              <p:pRg st="5" end="5"/>
                                            </p:txEl>
                                          </p:spTgt>
                                        </p:tgtEl>
                                        <p:attrNameLst>
                                          <p:attrName>style.visibility</p:attrName>
                                        </p:attrNameLst>
                                      </p:cBhvr>
                                      <p:to>
                                        <p:strVal val="visible"/>
                                      </p:to>
                                    </p:set>
                                    <p:animEffect transition="in" filter="blinds(horizontal)">
                                      <p:cBhvr>
                                        <p:cTn id="32" dur="500"/>
                                        <p:tgtEl>
                                          <p:spTgt spid="686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41042328-F4D5-F08F-6B0C-FA2FA6EF9EC2}"/>
              </a:ext>
            </a:extLst>
          </p:cNvPr>
          <p:cNvSpPr>
            <a:spLocks noGrp="1" noChangeArrowheads="1"/>
          </p:cNvSpPr>
          <p:nvPr>
            <p:ph type="title"/>
          </p:nvPr>
        </p:nvSpPr>
        <p:spPr>
          <a:xfrm>
            <a:off x="0" y="274638"/>
            <a:ext cx="8748713" cy="1143000"/>
          </a:xfrm>
        </p:spPr>
        <p:txBody>
          <a:bodyPr/>
          <a:lstStyle/>
          <a:p>
            <a:r>
              <a:rPr lang="pl-PL" altLang="it-IT" sz="3600"/>
              <a:t>Aksjologia = porządkowanie osobowości</a:t>
            </a:r>
            <a:br>
              <a:rPr lang="pl-PL" altLang="it-IT" sz="3600"/>
            </a:br>
            <a:endParaRPr lang="en-AU" altLang="it-IT" sz="2800"/>
          </a:p>
        </p:txBody>
      </p:sp>
      <p:sp>
        <p:nvSpPr>
          <p:cNvPr id="66563" name="Rectangle 3">
            <a:extLst>
              <a:ext uri="{FF2B5EF4-FFF2-40B4-BE49-F238E27FC236}">
                <a16:creationId xmlns:a16="http://schemas.microsoft.com/office/drawing/2014/main" id="{63EA7658-881F-DA9D-8D21-AEEF9060F437}"/>
              </a:ext>
            </a:extLst>
          </p:cNvPr>
          <p:cNvSpPr>
            <a:spLocks noGrp="1" noChangeArrowheads="1"/>
          </p:cNvSpPr>
          <p:nvPr>
            <p:ph type="body" idx="1"/>
          </p:nvPr>
        </p:nvSpPr>
        <p:spPr>
          <a:xfrm>
            <a:off x="179388" y="1341438"/>
            <a:ext cx="8713787" cy="5327650"/>
          </a:xfrm>
        </p:spPr>
        <p:txBody>
          <a:bodyPr/>
          <a:lstStyle/>
          <a:p>
            <a:pPr>
              <a:lnSpc>
                <a:spcPct val="90000"/>
              </a:lnSpc>
            </a:pPr>
            <a:r>
              <a:rPr lang="pl-PL" altLang="it-IT" sz="2400">
                <a:solidFill>
                  <a:schemeClr val="accent2"/>
                </a:solidFill>
              </a:rPr>
              <a:t>Aksjologia jest więc częścią pedagogiki, a tym bardziej jej odmiany nazywanej przez nas konstruktywistyczną, czyli taką, w której cele nie są narzucane ale </a:t>
            </a:r>
            <a:r>
              <a:rPr lang="pl-PL" altLang="it-IT" sz="2400" u="sng">
                <a:solidFill>
                  <a:schemeClr val="accent2"/>
                </a:solidFill>
              </a:rPr>
              <a:t>uzgadniane</a:t>
            </a:r>
            <a:r>
              <a:rPr lang="pl-PL" altLang="it-IT" sz="2400">
                <a:solidFill>
                  <a:schemeClr val="accent2"/>
                </a:solidFill>
              </a:rPr>
              <a:t> z uczniem/ studentem: nie jest możliwe definiowanie akcji wychowawczej, gdy nie znamy punktu dojścia.</a:t>
            </a:r>
          </a:p>
          <a:p>
            <a:pPr>
              <a:lnSpc>
                <a:spcPct val="90000"/>
              </a:lnSpc>
            </a:pPr>
            <a:r>
              <a:rPr lang="pl-PL" altLang="it-IT" sz="2400">
                <a:solidFill>
                  <a:schemeClr val="accent2"/>
                </a:solidFill>
              </a:rPr>
              <a:t>Brak jasno zdefiniowanych skal wartości powoduje poważne kłopoty, tak indywidualne jak w całości społeczeństw.</a:t>
            </a:r>
          </a:p>
          <a:p>
            <a:pPr>
              <a:lnSpc>
                <a:spcPct val="90000"/>
              </a:lnSpc>
            </a:pPr>
            <a:r>
              <a:rPr lang="pl-PL" altLang="it-IT" sz="2400">
                <a:solidFill>
                  <a:schemeClr val="accent2"/>
                </a:solidFill>
              </a:rPr>
              <a:t>Uwaga! relatywizm aksjologiczny, po raz pierwszy usankcjonowany traktatami po wojnie 30-letniej (Westfalia, 1648) a rozwinięty niebywale do XX wieku (Majakowski: „jednostka niczym”) doprowadził ludzkość na skraj zagłady biologicznej.    </a:t>
            </a:r>
          </a:p>
          <a:p>
            <a:pPr>
              <a:lnSpc>
                <a:spcPct val="90000"/>
              </a:lnSpc>
            </a:pPr>
            <a:r>
              <a:rPr lang="pl-PL" altLang="it-IT" sz="2400">
                <a:solidFill>
                  <a:schemeClr val="accent2"/>
                </a:solidFill>
              </a:rPr>
              <a:t>XX wiek zaczął poszukiwać skal wartości, i omówimy to na przykładzie (polskiej) filozofii, pedagogiki i teologii.</a:t>
            </a:r>
          </a:p>
          <a:p>
            <a:pPr>
              <a:lnSpc>
                <a:spcPct val="90000"/>
              </a:lnSpc>
            </a:pPr>
            <a:r>
              <a:rPr lang="pl-PL" altLang="it-IT" sz="2400">
                <a:solidFill>
                  <a:schemeClr val="accent2"/>
                </a:solidFill>
              </a:rPr>
              <a:t>Ale to w drugiej części wykładu...</a:t>
            </a:r>
          </a:p>
          <a:p>
            <a:endParaRPr lang="pl-PL" altLang="it-IT" sz="1400" b="1">
              <a:solidFill>
                <a:schemeClr val="bg2"/>
              </a:solidFill>
            </a:endParaRPr>
          </a:p>
          <a:p>
            <a:pPr>
              <a:lnSpc>
                <a:spcPct val="80000"/>
              </a:lnSpc>
            </a:pPr>
            <a:endParaRPr lang="pl-PL" altLang="it-IT" sz="1400">
              <a:solidFill>
                <a:schemeClr val="bg2"/>
              </a:solidFill>
            </a:endParaRPr>
          </a:p>
          <a:p>
            <a:pPr>
              <a:lnSpc>
                <a:spcPct val="80000"/>
              </a:lnSpc>
            </a:pPr>
            <a:endParaRPr lang="en-US" altLang="it-IT" sz="1400">
              <a:solidFill>
                <a:schemeClr val="bg2"/>
              </a:solidFill>
            </a:endParaRPr>
          </a:p>
          <a:p>
            <a:pPr>
              <a:lnSpc>
                <a:spcPct val="80000"/>
              </a:lnSpc>
            </a:pPr>
            <a:endParaRPr lang="en-US" altLang="it-IT"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1861C936-F453-14D1-5A4C-CDC46EB71BDF}"/>
              </a:ext>
            </a:extLst>
          </p:cNvPr>
          <p:cNvSpPr>
            <a:spLocks noGrp="1" noChangeArrowheads="1"/>
          </p:cNvSpPr>
          <p:nvPr>
            <p:ph type="ctrTitle"/>
          </p:nvPr>
        </p:nvSpPr>
        <p:spPr>
          <a:xfrm>
            <a:off x="323850" y="981075"/>
            <a:ext cx="8820150" cy="1470025"/>
          </a:xfrm>
        </p:spPr>
        <p:txBody>
          <a:bodyPr anchor="ctr"/>
          <a:lstStyle/>
          <a:p>
            <a:r>
              <a:rPr lang="pl-PL" altLang="it-IT" sz="3600" b="1"/>
              <a:t>Dydaktyka kognitywistyczna</a:t>
            </a:r>
            <a:r>
              <a:rPr lang="pl-PL" altLang="it-IT" sz="3600"/>
              <a:t> </a:t>
            </a:r>
            <a:br>
              <a:rPr lang="pl-PL" altLang="it-IT" sz="3600"/>
            </a:br>
            <a:r>
              <a:rPr lang="pl-PL" altLang="it-IT" sz="3600" b="1"/>
              <a:t>Wykład 5: Aksjologia </a:t>
            </a:r>
            <a:br>
              <a:rPr lang="pl-PL" altLang="it-IT" sz="3600" b="1"/>
            </a:br>
            <a:br>
              <a:rPr lang="pl-PL" altLang="it-IT" sz="3600" b="1"/>
            </a:br>
            <a:r>
              <a:rPr lang="pl-PL" altLang="it-IT" sz="3600"/>
              <a:t>czyli nauka o skali wartości</a:t>
            </a:r>
            <a:endParaRPr lang="en-AU" altLang="it-IT" sz="3600"/>
          </a:p>
        </p:txBody>
      </p:sp>
      <p:sp>
        <p:nvSpPr>
          <p:cNvPr id="69635" name="Rectangle 3">
            <a:extLst>
              <a:ext uri="{FF2B5EF4-FFF2-40B4-BE49-F238E27FC236}">
                <a16:creationId xmlns:a16="http://schemas.microsoft.com/office/drawing/2014/main" id="{B918D918-D7C6-31C4-E775-65E98429C5EF}"/>
              </a:ext>
            </a:extLst>
          </p:cNvPr>
          <p:cNvSpPr>
            <a:spLocks noGrp="1" noChangeArrowheads="1"/>
          </p:cNvSpPr>
          <p:nvPr>
            <p:ph type="subTitle" idx="1"/>
          </p:nvPr>
        </p:nvSpPr>
        <p:spPr>
          <a:xfrm>
            <a:off x="192088" y="3179763"/>
            <a:ext cx="8748712" cy="1411287"/>
          </a:xfrm>
        </p:spPr>
        <p:txBody>
          <a:bodyPr/>
          <a:lstStyle/>
          <a:p>
            <a:r>
              <a:rPr lang="pl-PL" altLang="it-IT" sz="2600">
                <a:solidFill>
                  <a:srgbClr val="0033CC"/>
                </a:solidFill>
              </a:rPr>
              <a:t>Część II: Aksjologia współczesna – wytyczne Unii Europejskiej w zakresie edukacji </a:t>
            </a:r>
            <a:endParaRPr lang="en-AU" altLang="it-IT" sz="2600">
              <a:solidFill>
                <a:srgbClr val="0033CC"/>
              </a:solidFill>
            </a:endParaRPr>
          </a:p>
          <a:p>
            <a:endParaRPr lang="en-AU" altLang="it-IT" sz="2600">
              <a:solidFill>
                <a:srgbClr val="0033CC"/>
              </a:solidFill>
            </a:endParaRPr>
          </a:p>
        </p:txBody>
      </p:sp>
      <p:sp>
        <p:nvSpPr>
          <p:cNvPr id="69636" name="Text Box 4">
            <a:extLst>
              <a:ext uri="{FF2B5EF4-FFF2-40B4-BE49-F238E27FC236}">
                <a16:creationId xmlns:a16="http://schemas.microsoft.com/office/drawing/2014/main" id="{104E8D9D-0E3A-E38D-C450-D121838B4B08}"/>
              </a:ext>
            </a:extLst>
          </p:cNvPr>
          <p:cNvSpPr txBox="1">
            <a:spLocks noChangeArrowheads="1"/>
          </p:cNvSpPr>
          <p:nvPr/>
        </p:nvSpPr>
        <p:spPr bwMode="auto">
          <a:xfrm>
            <a:off x="6032500" y="6140450"/>
            <a:ext cx="3079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l-PL" altLang="it-IT"/>
          </a:p>
          <a:p>
            <a:r>
              <a:rPr lang="pl-PL" altLang="it-IT"/>
              <a:t>(C) Grzegorz Karwasz, 2017</a:t>
            </a:r>
            <a:endParaRPr lang="en-AU" altLang="it-IT"/>
          </a:p>
        </p:txBody>
      </p:sp>
      <p:sp>
        <p:nvSpPr>
          <p:cNvPr id="69637" name="Text Box 5">
            <a:extLst>
              <a:ext uri="{FF2B5EF4-FFF2-40B4-BE49-F238E27FC236}">
                <a16:creationId xmlns:a16="http://schemas.microsoft.com/office/drawing/2014/main" id="{C11A6416-074F-6145-7ACE-64EF46687299}"/>
              </a:ext>
            </a:extLst>
          </p:cNvPr>
          <p:cNvSpPr txBox="1">
            <a:spLocks noChangeArrowheads="1"/>
          </p:cNvSpPr>
          <p:nvPr/>
        </p:nvSpPr>
        <p:spPr bwMode="auto">
          <a:xfrm>
            <a:off x="1763713" y="5300663"/>
            <a:ext cx="545465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pl-PL" altLang="it-IT" sz="2200" b="1" i="1"/>
              <a:t>„Pedagogika Medialna”</a:t>
            </a:r>
            <a:endParaRPr lang="en-AU" altLang="it-IT" sz="2200" b="1" i="1"/>
          </a:p>
          <a:p>
            <a:pPr algn="ctr"/>
            <a:r>
              <a:rPr lang="pl-PL" altLang="it-IT" sz="2200" i="1"/>
              <a:t>Wydział Nauk Pedagogicznych</a:t>
            </a:r>
          </a:p>
          <a:p>
            <a:pPr algn="ctr"/>
            <a:r>
              <a:rPr lang="pl-PL" altLang="it-IT" sz="2200" i="1"/>
              <a:t>Uniwersytet Mikołaja Kopernika w Toruniu</a:t>
            </a:r>
            <a:r>
              <a:rPr lang="pl-PL" altLang="it-IT"/>
              <a:t> </a:t>
            </a:r>
            <a:endParaRPr lang="en-AU" altLang="it-IT"/>
          </a:p>
        </p:txBody>
      </p:sp>
      <p:sp>
        <p:nvSpPr>
          <p:cNvPr id="69638" name="Text Box 6">
            <a:extLst>
              <a:ext uri="{FF2B5EF4-FFF2-40B4-BE49-F238E27FC236}">
                <a16:creationId xmlns:a16="http://schemas.microsoft.com/office/drawing/2014/main" id="{F2FF6A01-43A5-0047-54CC-CF6354AE6BF9}"/>
              </a:ext>
            </a:extLst>
          </p:cNvPr>
          <p:cNvSpPr txBox="1">
            <a:spLocks noChangeArrowheads="1"/>
          </p:cNvSpPr>
          <p:nvPr/>
        </p:nvSpPr>
        <p:spPr bwMode="auto">
          <a:xfrm>
            <a:off x="1187450" y="4149725"/>
            <a:ext cx="68929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sz="2400">
                <a:solidFill>
                  <a:srgbClr val="FF0000"/>
                </a:solidFill>
              </a:rPr>
              <a:t>Grzegorz Karwasz, Zakład Dydaktyki Fizyki, UMK</a:t>
            </a:r>
          </a:p>
          <a:p>
            <a:r>
              <a:rPr lang="pl-PL" altLang="it-IT" sz="2400" b="1">
                <a:solidFill>
                  <a:srgbClr val="FF0000"/>
                </a:solidFill>
              </a:rPr>
              <a:t>dydaktyka.fizyka.umk.pl/Cogito</a:t>
            </a:r>
            <a:endParaRPr lang="en-AU" altLang="it-IT" sz="24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blinds(horizontal)">
                                      <p:cBhvr>
                                        <p:cTn id="7" dur="500"/>
                                        <p:tgtEl>
                                          <p:spTgt spid="696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0521B79-3E8D-F0FD-038C-003376BA8C14}"/>
              </a:ext>
            </a:extLst>
          </p:cNvPr>
          <p:cNvSpPr>
            <a:spLocks noGrp="1" noChangeArrowheads="1"/>
          </p:cNvSpPr>
          <p:nvPr>
            <p:ph type="title"/>
          </p:nvPr>
        </p:nvSpPr>
        <p:spPr/>
        <p:txBody>
          <a:bodyPr/>
          <a:lstStyle/>
          <a:p>
            <a:r>
              <a:rPr lang="pl-PL" altLang="it-IT"/>
              <a:t>„Aksjologia”</a:t>
            </a:r>
            <a:endParaRPr lang="en-AU" altLang="it-IT"/>
          </a:p>
        </p:txBody>
      </p:sp>
      <p:sp>
        <p:nvSpPr>
          <p:cNvPr id="3075" name="Rectangle 3">
            <a:extLst>
              <a:ext uri="{FF2B5EF4-FFF2-40B4-BE49-F238E27FC236}">
                <a16:creationId xmlns:a16="http://schemas.microsoft.com/office/drawing/2014/main" id="{ABAFA0FF-17C3-C539-5616-58EFCA334872}"/>
              </a:ext>
            </a:extLst>
          </p:cNvPr>
          <p:cNvSpPr>
            <a:spLocks noGrp="1" noChangeArrowheads="1"/>
          </p:cNvSpPr>
          <p:nvPr>
            <p:ph type="body" idx="1"/>
          </p:nvPr>
        </p:nvSpPr>
        <p:spPr>
          <a:xfrm>
            <a:off x="457200" y="1600200"/>
            <a:ext cx="8229600" cy="4781550"/>
          </a:xfrm>
        </p:spPr>
        <p:txBody>
          <a:bodyPr/>
          <a:lstStyle/>
          <a:p>
            <a:pPr>
              <a:lnSpc>
                <a:spcPct val="90000"/>
              </a:lnSpc>
            </a:pPr>
            <a:r>
              <a:rPr lang="pl-PL" altLang="it-IT" sz="1800" b="1"/>
              <a:t>Aksjologia</a:t>
            </a:r>
            <a:r>
              <a:rPr lang="pl-PL" altLang="it-IT" sz="1800" b="1" i="1"/>
              <a:t> </a:t>
            </a:r>
            <a:r>
              <a:rPr lang="pl-PL" altLang="it-IT" sz="1800" i="1"/>
              <a:t>&lt;</a:t>
            </a:r>
            <a:r>
              <a:rPr lang="pl-PL" altLang="it-IT" sz="1800"/>
              <a:t>gr. </a:t>
            </a:r>
            <a:r>
              <a:rPr lang="pl-PL" altLang="it-IT" sz="1800" i="1"/>
              <a:t>áksios = </a:t>
            </a:r>
            <a:r>
              <a:rPr lang="pl-PL" altLang="it-IT" sz="1800"/>
              <a:t>godny, cenny + </a:t>
            </a:r>
            <a:r>
              <a:rPr lang="pl-PL" altLang="it-IT" sz="1800" i="1"/>
              <a:t>lógos</a:t>
            </a:r>
            <a:r>
              <a:rPr lang="pl-PL" altLang="it-IT" sz="1800"/>
              <a:t> = słowo&gt; </a:t>
            </a:r>
            <a:r>
              <a:rPr lang="pl-PL" altLang="it-IT" sz="1800" i="1"/>
              <a:t>filoz.</a:t>
            </a:r>
            <a:r>
              <a:rPr lang="pl-PL" altLang="it-IT" sz="1800"/>
              <a:t> nauka o wartościach zajmująca się badaniem natury wartości, podstawami i kryteriami wartościowania; także: określona teoria wartości</a:t>
            </a:r>
          </a:p>
          <a:p>
            <a:pPr>
              <a:lnSpc>
                <a:spcPct val="90000"/>
              </a:lnSpc>
              <a:buFontTx/>
              <a:buNone/>
            </a:pPr>
            <a:r>
              <a:rPr lang="pl-PL" altLang="it-IT" sz="1800"/>
              <a:t>Słownik wyrazów obcych PWN, Warszawa, 1972</a:t>
            </a:r>
          </a:p>
          <a:p>
            <a:pPr>
              <a:lnSpc>
                <a:spcPct val="90000"/>
              </a:lnSpc>
            </a:pPr>
            <a:endParaRPr lang="pl-PL" altLang="it-IT" sz="1800"/>
          </a:p>
          <a:p>
            <a:pPr>
              <a:lnSpc>
                <a:spcPct val="90000"/>
              </a:lnSpc>
            </a:pPr>
            <a:r>
              <a:rPr lang="pl-PL" altLang="it-IT" sz="1800" b="1"/>
              <a:t>Aksjologia</a:t>
            </a:r>
            <a:r>
              <a:rPr lang="pl-PL" altLang="it-IT" sz="1800"/>
              <a:t> (gr</a:t>
            </a:r>
            <a:r>
              <a:rPr lang="pl-PL" altLang="it-IT" sz="1800">
                <a:hlinkClick r:id="rId2" tooltip="Język grecki"/>
              </a:rPr>
              <a:t>.</a:t>
            </a:r>
            <a:r>
              <a:rPr lang="pl-PL" altLang="it-IT" sz="1800"/>
              <a:t> </a:t>
            </a:r>
            <a:r>
              <a:rPr lang="pl-PL" altLang="it-IT" sz="1800" i="1"/>
              <a:t>αξιοs</a:t>
            </a:r>
            <a:r>
              <a:rPr lang="pl-PL" altLang="it-IT" sz="1800"/>
              <a:t> - godny, cenny + </a:t>
            </a:r>
            <a:r>
              <a:rPr lang="pl-PL" altLang="it-IT" sz="1800" i="1"/>
              <a:t>λογοs</a:t>
            </a:r>
            <a:r>
              <a:rPr lang="pl-PL" altLang="it-IT" sz="1800"/>
              <a:t> - nauka)</a:t>
            </a:r>
            <a:endParaRPr lang="pl-PL" altLang="it-IT" sz="1800" b="1"/>
          </a:p>
          <a:p>
            <a:pPr>
              <a:lnSpc>
                <a:spcPct val="90000"/>
              </a:lnSpc>
            </a:pPr>
            <a:r>
              <a:rPr lang="pl-PL" altLang="it-IT" sz="1800" b="1"/>
              <a:t>1. W węższym znaczeniu</a:t>
            </a:r>
            <a:r>
              <a:rPr lang="pl-PL" altLang="it-IT" sz="1800"/>
              <a:t> — szczegółowa teoria wartości, wchodząca w skład poszczególnych dyscyplin naukowych; dziedzina rozważań nad wartościami określonego rodzaju, np. moralnymi, estetycznymi, poznawczymi, ekonomicznymi, religijnymi.</a:t>
            </a:r>
            <a:endParaRPr lang="pl-PL" altLang="it-IT" sz="1800" b="1"/>
          </a:p>
          <a:p>
            <a:pPr>
              <a:lnSpc>
                <a:spcPct val="90000"/>
              </a:lnSpc>
            </a:pPr>
            <a:r>
              <a:rPr lang="pl-PL" altLang="it-IT" sz="1800" b="1"/>
              <a:t>2. W szerokim znaczeniu</a:t>
            </a:r>
            <a:r>
              <a:rPr lang="pl-PL" altLang="it-IT" sz="1800"/>
              <a:t> — dział filozofii, ogólna teoria wartości, nauka o wartościach, wieloaspektowe rozważania teoretyczne dotyczące pojęcia wartości, wywodzące się z etycznych koncepcji dobra</a:t>
            </a:r>
            <a:r>
              <a:rPr lang="en-AU" altLang="it-IT" sz="1800"/>
              <a:t>.</a:t>
            </a:r>
            <a:endParaRPr lang="pl-PL" altLang="it-IT" sz="1800"/>
          </a:p>
          <a:p>
            <a:pPr>
              <a:lnSpc>
                <a:spcPct val="90000"/>
              </a:lnSpc>
              <a:buFontTx/>
              <a:buNone/>
            </a:pPr>
            <a:r>
              <a:rPr lang="pl-PL" altLang="it-IT" sz="1800">
                <a:hlinkClick r:id="rId3"/>
              </a:rPr>
              <a:t>https://pl.wikipedia.org/wiki/Aksjologia</a:t>
            </a:r>
            <a:endParaRPr lang="pl-PL" altLang="it-IT" sz="1800"/>
          </a:p>
          <a:p>
            <a:pPr>
              <a:lnSpc>
                <a:spcPct val="90000"/>
              </a:lnSpc>
              <a:buFontTx/>
              <a:buNone/>
            </a:pPr>
            <a:endParaRPr lang="pl-PL" altLang="it-IT" sz="1800"/>
          </a:p>
          <a:p>
            <a:pPr>
              <a:lnSpc>
                <a:spcPct val="90000"/>
              </a:lnSpc>
              <a:buFontTx/>
              <a:buNone/>
            </a:pPr>
            <a:r>
              <a:rPr lang="pl-PL" altLang="it-IT" sz="1800"/>
              <a:t>Wł. </a:t>
            </a:r>
            <a:r>
              <a:rPr lang="pl-PL" altLang="it-IT" sz="1800" i="1"/>
              <a:t>asse</a:t>
            </a:r>
            <a:r>
              <a:rPr lang="pl-PL" altLang="it-IT" sz="1800"/>
              <a:t> – oś (obrotu, geograficzna, astronomiczna, symetrii itd.), pal, deska</a:t>
            </a:r>
            <a:endParaRPr lang="en-US" altLang="it-IT" sz="1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C39E787-1FBB-AD4E-8E12-2007726B9BAA}"/>
              </a:ext>
            </a:extLst>
          </p:cNvPr>
          <p:cNvSpPr>
            <a:spLocks noGrp="1" noChangeArrowheads="1"/>
          </p:cNvSpPr>
          <p:nvPr>
            <p:ph type="title"/>
          </p:nvPr>
        </p:nvSpPr>
        <p:spPr>
          <a:xfrm>
            <a:off x="-138113" y="74613"/>
            <a:ext cx="9324976" cy="1143000"/>
          </a:xfrm>
        </p:spPr>
        <p:txBody>
          <a:bodyPr/>
          <a:lstStyle/>
          <a:p>
            <a:r>
              <a:rPr lang="pl-PL" altLang="it-IT" sz="4000"/>
              <a:t>XIX wiek: Inne, niesprzeczne geometrie </a:t>
            </a:r>
            <a:endParaRPr lang="en-AU" altLang="it-IT" sz="4000"/>
          </a:p>
        </p:txBody>
      </p:sp>
      <p:sp>
        <p:nvSpPr>
          <p:cNvPr id="65539" name="Rectangle 3">
            <a:extLst>
              <a:ext uri="{FF2B5EF4-FFF2-40B4-BE49-F238E27FC236}">
                <a16:creationId xmlns:a16="http://schemas.microsoft.com/office/drawing/2014/main" id="{61A02D9E-382E-6F25-C0E9-09A782A29A79}"/>
              </a:ext>
            </a:extLst>
          </p:cNvPr>
          <p:cNvSpPr>
            <a:spLocks noGrp="1" noChangeArrowheads="1"/>
          </p:cNvSpPr>
          <p:nvPr>
            <p:ph type="body" sz="half" idx="1"/>
          </p:nvPr>
        </p:nvSpPr>
        <p:spPr>
          <a:xfrm>
            <a:off x="457200" y="1171575"/>
            <a:ext cx="8507413" cy="4525963"/>
          </a:xfrm>
        </p:spPr>
        <p:txBody>
          <a:bodyPr/>
          <a:lstStyle/>
          <a:p>
            <a:pPr>
              <a:lnSpc>
                <a:spcPct val="90000"/>
              </a:lnSpc>
            </a:pPr>
            <a:r>
              <a:rPr lang="pl-PL" altLang="it-IT" sz="1800"/>
              <a:t>Euklides, aksjomat nr xx: „przez dowolny punkt położony poza prostą przechodzi dokładnie („jedna i tylko jedna”) prosta równoległa.</a:t>
            </a:r>
          </a:p>
          <a:p>
            <a:pPr>
              <a:lnSpc>
                <a:spcPct val="90000"/>
              </a:lnSpc>
            </a:pPr>
            <a:r>
              <a:rPr lang="pl-PL" altLang="it-IT" sz="1800"/>
              <a:t>Jak pokazują przykłady geometrii Łobaczewskiego i Bolai’a, możliwe są różne </a:t>
            </a:r>
            <a:r>
              <a:rPr lang="pl-PL" altLang="it-IT" sz="1800" u="sng"/>
              <a:t>systemy</a:t>
            </a:r>
            <a:r>
              <a:rPr lang="pl-PL" altLang="it-IT" sz="1800"/>
              <a:t> geometrii, wewnętrznie </a:t>
            </a:r>
            <a:r>
              <a:rPr lang="pl-PL" altLang="it-IT" sz="1800" u="sng"/>
              <a:t>spójne</a:t>
            </a:r>
            <a:r>
              <a:rPr lang="pl-PL" altLang="it-IT" sz="1800" i="1"/>
              <a:t> </a:t>
            </a:r>
            <a:r>
              <a:rPr lang="pl-PL" altLang="it-IT" sz="1800"/>
              <a:t>i pozwalające na cały zestaw analogicznych twierdzeń. Zestaw aksjomatów jest jednak niezamienialny: różne systemy aksjomatów tworzą rozłącznie różne geometrie.</a:t>
            </a:r>
          </a:p>
          <a:p>
            <a:pPr>
              <a:lnSpc>
                <a:spcPct val="90000"/>
              </a:lnSpc>
            </a:pPr>
            <a:r>
              <a:rPr lang="pl-PL" altLang="it-IT" sz="1800"/>
              <a:t>Łobaczewski: ani jedna prosta równoległa</a:t>
            </a:r>
          </a:p>
          <a:p>
            <a:pPr>
              <a:lnSpc>
                <a:spcPct val="90000"/>
              </a:lnSpc>
              <a:buFontTx/>
              <a:buNone/>
            </a:pPr>
            <a:r>
              <a:rPr lang="pl-PL" altLang="it-IT" sz="1800"/>
              <a:t>Bolyai: nieskończenie wiele prostych równoległych [zapytać matematyków]</a:t>
            </a:r>
          </a:p>
          <a:p>
            <a:pPr>
              <a:lnSpc>
                <a:spcPct val="90000"/>
              </a:lnSpc>
            </a:pPr>
            <a:r>
              <a:rPr lang="pl-PL" altLang="it-IT" sz="1800"/>
              <a:t>Einstein (1916) – Ogólna teoria względności (w raczej ogólności): Geometria wszechświata zależy od obecności masy, czyli nie musi być Euklidesowa</a:t>
            </a:r>
          </a:p>
          <a:p>
            <a:pPr>
              <a:lnSpc>
                <a:spcPct val="90000"/>
              </a:lnSpc>
            </a:pPr>
            <a:r>
              <a:rPr lang="pl-PL" altLang="it-IT" sz="1800"/>
              <a:t>→ zastosowane do geometrii wszechświata daje wszechświaty otwarte lub zamknięte: </a:t>
            </a:r>
            <a:r>
              <a:rPr lang="en-US" altLang="it-IT" sz="1800"/>
              <a:t>~</a:t>
            </a:r>
            <a:r>
              <a:rPr lang="pl-PL" altLang="it-IT" sz="1800"/>
              <a:t> wszystkie promienie światła wysłane w różnych kierunkach spotkają się kiedyś ponownie w jednym punkcie/ żaden z promieni światła wysłanych, nawet w tym samym kierunku, nigdy się nie spotka (twierdzenia dokładne znają kosmolodzy). </a:t>
            </a:r>
          </a:p>
          <a:p>
            <a:pPr>
              <a:lnSpc>
                <a:spcPct val="80000"/>
              </a:lnSpc>
            </a:pPr>
            <a:endParaRPr lang="en-AU" altLang="it-IT" sz="1800"/>
          </a:p>
        </p:txBody>
      </p:sp>
      <p:grpSp>
        <p:nvGrpSpPr>
          <p:cNvPr id="65540" name="Group 4">
            <a:extLst>
              <a:ext uri="{FF2B5EF4-FFF2-40B4-BE49-F238E27FC236}">
                <a16:creationId xmlns:a16="http://schemas.microsoft.com/office/drawing/2014/main" id="{D4183E98-FF43-733C-A2C7-2A2888DE334C}"/>
              </a:ext>
            </a:extLst>
          </p:cNvPr>
          <p:cNvGrpSpPr>
            <a:grpSpLocks/>
          </p:cNvGrpSpPr>
          <p:nvPr/>
        </p:nvGrpSpPr>
        <p:grpSpPr bwMode="auto">
          <a:xfrm>
            <a:off x="900113" y="5314950"/>
            <a:ext cx="2339975" cy="1123950"/>
            <a:chOff x="2235" y="8524"/>
            <a:chExt cx="5909" cy="3323"/>
          </a:xfrm>
        </p:grpSpPr>
        <p:grpSp>
          <p:nvGrpSpPr>
            <p:cNvPr id="65541" name="Group 5">
              <a:extLst>
                <a:ext uri="{FF2B5EF4-FFF2-40B4-BE49-F238E27FC236}">
                  <a16:creationId xmlns:a16="http://schemas.microsoft.com/office/drawing/2014/main" id="{30943353-8BA8-35E4-88F5-CA743A4B64FE}"/>
                </a:ext>
              </a:extLst>
            </p:cNvPr>
            <p:cNvGrpSpPr>
              <a:grpSpLocks/>
            </p:cNvGrpSpPr>
            <p:nvPr/>
          </p:nvGrpSpPr>
          <p:grpSpPr bwMode="auto">
            <a:xfrm>
              <a:off x="2235" y="11047"/>
              <a:ext cx="805" cy="800"/>
              <a:chOff x="3514" y="20440"/>
              <a:chExt cx="1789" cy="1778"/>
            </a:xfrm>
          </p:grpSpPr>
          <p:sp>
            <p:nvSpPr>
              <p:cNvPr id="65542" name="Oval 6">
                <a:extLst>
                  <a:ext uri="{FF2B5EF4-FFF2-40B4-BE49-F238E27FC236}">
                    <a16:creationId xmlns:a16="http://schemas.microsoft.com/office/drawing/2014/main" id="{DAC9A040-F309-9999-332B-BD37E01E3B46}"/>
                  </a:ext>
                </a:extLst>
              </p:cNvPr>
              <p:cNvSpPr>
                <a:spLocks noChangeArrowheads="1"/>
              </p:cNvSpPr>
              <p:nvPr/>
            </p:nvSpPr>
            <p:spPr bwMode="auto">
              <a:xfrm>
                <a:off x="3514" y="20440"/>
                <a:ext cx="1778" cy="1778"/>
              </a:xfrm>
              <a:prstGeom prst="ellipse">
                <a:avLst/>
              </a:prstGeom>
              <a:gradFill rotWithShape="1">
                <a:gsLst>
                  <a:gs pos="0">
                    <a:srgbClr val="00FFFF"/>
                  </a:gs>
                  <a:gs pos="100000">
                    <a:srgbClr val="00FFFF">
                      <a:gamma/>
                      <a:shade val="96078"/>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5543" name="Freeform 7">
                <a:extLst>
                  <a:ext uri="{FF2B5EF4-FFF2-40B4-BE49-F238E27FC236}">
                    <a16:creationId xmlns:a16="http://schemas.microsoft.com/office/drawing/2014/main" id="{DDA7C441-E72F-214D-1256-6F4284EF8293}"/>
                  </a:ext>
                </a:extLst>
              </p:cNvPr>
              <p:cNvSpPr>
                <a:spLocks/>
              </p:cNvSpPr>
              <p:nvPr/>
            </p:nvSpPr>
            <p:spPr bwMode="auto">
              <a:xfrm>
                <a:off x="4069" y="21129"/>
                <a:ext cx="557" cy="823"/>
              </a:xfrm>
              <a:custGeom>
                <a:avLst/>
                <a:gdLst>
                  <a:gd name="T0" fmla="*/ 0 w 557"/>
                  <a:gd name="T1" fmla="*/ 137 h 823"/>
                  <a:gd name="T2" fmla="*/ 100 w 557"/>
                  <a:gd name="T3" fmla="*/ 0 h 823"/>
                  <a:gd name="T4" fmla="*/ 237 w 557"/>
                  <a:gd name="T5" fmla="*/ 9 h 823"/>
                  <a:gd name="T6" fmla="*/ 365 w 557"/>
                  <a:gd name="T7" fmla="*/ 28 h 823"/>
                  <a:gd name="T8" fmla="*/ 521 w 557"/>
                  <a:gd name="T9" fmla="*/ 156 h 823"/>
                  <a:gd name="T10" fmla="*/ 557 w 557"/>
                  <a:gd name="T11" fmla="*/ 320 h 823"/>
                  <a:gd name="T12" fmla="*/ 411 w 557"/>
                  <a:gd name="T13" fmla="*/ 485 h 823"/>
                  <a:gd name="T14" fmla="*/ 347 w 557"/>
                  <a:gd name="T15" fmla="*/ 613 h 823"/>
                  <a:gd name="T16" fmla="*/ 292 w 557"/>
                  <a:gd name="T17" fmla="*/ 805 h 823"/>
                  <a:gd name="T18" fmla="*/ 237 w 557"/>
                  <a:gd name="T19" fmla="*/ 823 h 823"/>
                  <a:gd name="T20" fmla="*/ 201 w 557"/>
                  <a:gd name="T21" fmla="*/ 759 h 823"/>
                  <a:gd name="T22" fmla="*/ 173 w 557"/>
                  <a:gd name="T23" fmla="*/ 658 h 823"/>
                  <a:gd name="T24" fmla="*/ 192 w 557"/>
                  <a:gd name="T25" fmla="*/ 466 h 823"/>
                  <a:gd name="T26" fmla="*/ 82 w 557"/>
                  <a:gd name="T27" fmla="*/ 402 h 823"/>
                  <a:gd name="T28" fmla="*/ 0 w 557"/>
                  <a:gd name="T29" fmla="*/ 311 h 823"/>
                  <a:gd name="T30" fmla="*/ 0 w 557"/>
                  <a:gd name="T31" fmla="*/ 13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7" h="823">
                    <a:moveTo>
                      <a:pt x="0" y="137"/>
                    </a:moveTo>
                    <a:lnTo>
                      <a:pt x="100" y="0"/>
                    </a:lnTo>
                    <a:lnTo>
                      <a:pt x="237" y="9"/>
                    </a:lnTo>
                    <a:lnTo>
                      <a:pt x="365" y="28"/>
                    </a:lnTo>
                    <a:lnTo>
                      <a:pt x="521" y="156"/>
                    </a:lnTo>
                    <a:lnTo>
                      <a:pt x="557" y="320"/>
                    </a:lnTo>
                    <a:lnTo>
                      <a:pt x="411" y="485"/>
                    </a:lnTo>
                    <a:lnTo>
                      <a:pt x="347" y="613"/>
                    </a:lnTo>
                    <a:lnTo>
                      <a:pt x="292" y="805"/>
                    </a:lnTo>
                    <a:lnTo>
                      <a:pt x="237" y="823"/>
                    </a:lnTo>
                    <a:lnTo>
                      <a:pt x="201" y="759"/>
                    </a:lnTo>
                    <a:lnTo>
                      <a:pt x="173" y="658"/>
                    </a:lnTo>
                    <a:lnTo>
                      <a:pt x="192" y="466"/>
                    </a:lnTo>
                    <a:lnTo>
                      <a:pt x="82" y="402"/>
                    </a:lnTo>
                    <a:lnTo>
                      <a:pt x="0" y="311"/>
                    </a:lnTo>
                    <a:lnTo>
                      <a:pt x="0" y="137"/>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5544" name="Freeform 8">
                <a:extLst>
                  <a:ext uri="{FF2B5EF4-FFF2-40B4-BE49-F238E27FC236}">
                    <a16:creationId xmlns:a16="http://schemas.microsoft.com/office/drawing/2014/main" id="{6C1B0FB4-350C-D27C-6BA6-52C75D8537F5}"/>
                  </a:ext>
                </a:extLst>
              </p:cNvPr>
              <p:cNvSpPr>
                <a:spLocks/>
              </p:cNvSpPr>
              <p:nvPr/>
            </p:nvSpPr>
            <p:spPr bwMode="auto">
              <a:xfrm>
                <a:off x="4014" y="20507"/>
                <a:ext cx="768" cy="604"/>
              </a:xfrm>
              <a:custGeom>
                <a:avLst/>
                <a:gdLst>
                  <a:gd name="T0" fmla="*/ 173 w 768"/>
                  <a:gd name="T1" fmla="*/ 604 h 604"/>
                  <a:gd name="T2" fmla="*/ 100 w 768"/>
                  <a:gd name="T3" fmla="*/ 522 h 604"/>
                  <a:gd name="T4" fmla="*/ 82 w 768"/>
                  <a:gd name="T5" fmla="*/ 421 h 604"/>
                  <a:gd name="T6" fmla="*/ 119 w 768"/>
                  <a:gd name="T7" fmla="*/ 366 h 604"/>
                  <a:gd name="T8" fmla="*/ 55 w 768"/>
                  <a:gd name="T9" fmla="*/ 311 h 604"/>
                  <a:gd name="T10" fmla="*/ 9 w 768"/>
                  <a:gd name="T11" fmla="*/ 229 h 604"/>
                  <a:gd name="T12" fmla="*/ 0 w 768"/>
                  <a:gd name="T13" fmla="*/ 92 h 604"/>
                  <a:gd name="T14" fmla="*/ 128 w 768"/>
                  <a:gd name="T15" fmla="*/ 0 h 604"/>
                  <a:gd name="T16" fmla="*/ 347 w 768"/>
                  <a:gd name="T17" fmla="*/ 0 h 604"/>
                  <a:gd name="T18" fmla="*/ 402 w 768"/>
                  <a:gd name="T19" fmla="*/ 28 h 604"/>
                  <a:gd name="T20" fmla="*/ 393 w 768"/>
                  <a:gd name="T21" fmla="*/ 128 h 604"/>
                  <a:gd name="T22" fmla="*/ 375 w 768"/>
                  <a:gd name="T23" fmla="*/ 183 h 604"/>
                  <a:gd name="T24" fmla="*/ 439 w 768"/>
                  <a:gd name="T25" fmla="*/ 238 h 604"/>
                  <a:gd name="T26" fmla="*/ 530 w 768"/>
                  <a:gd name="T27" fmla="*/ 211 h 604"/>
                  <a:gd name="T28" fmla="*/ 567 w 768"/>
                  <a:gd name="T29" fmla="*/ 92 h 604"/>
                  <a:gd name="T30" fmla="*/ 658 w 768"/>
                  <a:gd name="T31" fmla="*/ 74 h 604"/>
                  <a:gd name="T32" fmla="*/ 768 w 768"/>
                  <a:gd name="T33" fmla="*/ 147 h 604"/>
                  <a:gd name="T34" fmla="*/ 713 w 768"/>
                  <a:gd name="T35" fmla="*/ 211 h 604"/>
                  <a:gd name="T36" fmla="*/ 658 w 768"/>
                  <a:gd name="T37" fmla="*/ 238 h 604"/>
                  <a:gd name="T38" fmla="*/ 594 w 768"/>
                  <a:gd name="T39" fmla="*/ 320 h 604"/>
                  <a:gd name="T40" fmla="*/ 530 w 768"/>
                  <a:gd name="T41" fmla="*/ 467 h 604"/>
                  <a:gd name="T42" fmla="*/ 475 w 768"/>
                  <a:gd name="T43" fmla="*/ 595 h 604"/>
                  <a:gd name="T44" fmla="*/ 457 w 768"/>
                  <a:gd name="T45" fmla="*/ 549 h 604"/>
                  <a:gd name="T46" fmla="*/ 356 w 768"/>
                  <a:gd name="T47" fmla="*/ 531 h 604"/>
                  <a:gd name="T48" fmla="*/ 237 w 768"/>
                  <a:gd name="T49" fmla="*/ 549 h 604"/>
                  <a:gd name="T50" fmla="*/ 173 w 768"/>
                  <a:gd name="T51" fmla="*/ 6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8" h="604">
                    <a:moveTo>
                      <a:pt x="173" y="604"/>
                    </a:moveTo>
                    <a:lnTo>
                      <a:pt x="100" y="522"/>
                    </a:lnTo>
                    <a:lnTo>
                      <a:pt x="82" y="421"/>
                    </a:lnTo>
                    <a:lnTo>
                      <a:pt x="119" y="366"/>
                    </a:lnTo>
                    <a:lnTo>
                      <a:pt x="55" y="311"/>
                    </a:lnTo>
                    <a:lnTo>
                      <a:pt x="9" y="229"/>
                    </a:lnTo>
                    <a:lnTo>
                      <a:pt x="0" y="92"/>
                    </a:lnTo>
                    <a:lnTo>
                      <a:pt x="128" y="0"/>
                    </a:lnTo>
                    <a:lnTo>
                      <a:pt x="347" y="0"/>
                    </a:lnTo>
                    <a:lnTo>
                      <a:pt x="402" y="28"/>
                    </a:lnTo>
                    <a:lnTo>
                      <a:pt x="393" y="128"/>
                    </a:lnTo>
                    <a:lnTo>
                      <a:pt x="375" y="183"/>
                    </a:lnTo>
                    <a:lnTo>
                      <a:pt x="439" y="238"/>
                    </a:lnTo>
                    <a:lnTo>
                      <a:pt x="530" y="211"/>
                    </a:lnTo>
                    <a:lnTo>
                      <a:pt x="567" y="92"/>
                    </a:lnTo>
                    <a:lnTo>
                      <a:pt x="658" y="74"/>
                    </a:lnTo>
                    <a:lnTo>
                      <a:pt x="768" y="147"/>
                    </a:lnTo>
                    <a:lnTo>
                      <a:pt x="713" y="211"/>
                    </a:lnTo>
                    <a:lnTo>
                      <a:pt x="658" y="238"/>
                    </a:lnTo>
                    <a:lnTo>
                      <a:pt x="594" y="320"/>
                    </a:lnTo>
                    <a:lnTo>
                      <a:pt x="530" y="467"/>
                    </a:lnTo>
                    <a:lnTo>
                      <a:pt x="475" y="595"/>
                    </a:lnTo>
                    <a:lnTo>
                      <a:pt x="457" y="549"/>
                    </a:lnTo>
                    <a:lnTo>
                      <a:pt x="356" y="531"/>
                    </a:lnTo>
                    <a:lnTo>
                      <a:pt x="237" y="549"/>
                    </a:lnTo>
                    <a:lnTo>
                      <a:pt x="173" y="604"/>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5545" name="Freeform 9">
                <a:extLst>
                  <a:ext uri="{FF2B5EF4-FFF2-40B4-BE49-F238E27FC236}">
                    <a16:creationId xmlns:a16="http://schemas.microsoft.com/office/drawing/2014/main" id="{8DF09A9F-CE6B-8243-8E53-ED2D889CF587}"/>
                  </a:ext>
                </a:extLst>
              </p:cNvPr>
              <p:cNvSpPr>
                <a:spLocks/>
              </p:cNvSpPr>
              <p:nvPr/>
            </p:nvSpPr>
            <p:spPr bwMode="auto">
              <a:xfrm>
                <a:off x="4882" y="20590"/>
                <a:ext cx="293" cy="265"/>
              </a:xfrm>
              <a:custGeom>
                <a:avLst/>
                <a:gdLst>
                  <a:gd name="T0" fmla="*/ 19 w 293"/>
                  <a:gd name="T1" fmla="*/ 0 h 265"/>
                  <a:gd name="T2" fmla="*/ 0 w 293"/>
                  <a:gd name="T3" fmla="*/ 64 h 265"/>
                  <a:gd name="T4" fmla="*/ 37 w 293"/>
                  <a:gd name="T5" fmla="*/ 119 h 265"/>
                  <a:gd name="T6" fmla="*/ 156 w 293"/>
                  <a:gd name="T7" fmla="*/ 210 h 265"/>
                  <a:gd name="T8" fmla="*/ 220 w 293"/>
                  <a:gd name="T9" fmla="*/ 247 h 265"/>
                  <a:gd name="T10" fmla="*/ 293 w 293"/>
                  <a:gd name="T11" fmla="*/ 265 h 265"/>
                  <a:gd name="T12" fmla="*/ 211 w 293"/>
                  <a:gd name="T13" fmla="*/ 174 h 265"/>
                  <a:gd name="T14" fmla="*/ 119 w 293"/>
                  <a:gd name="T15" fmla="*/ 82 h 265"/>
                  <a:gd name="T16" fmla="*/ 19 w 293"/>
                  <a:gd name="T17"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 h="265">
                    <a:moveTo>
                      <a:pt x="19" y="0"/>
                    </a:moveTo>
                    <a:lnTo>
                      <a:pt x="0" y="64"/>
                    </a:lnTo>
                    <a:lnTo>
                      <a:pt x="37" y="119"/>
                    </a:lnTo>
                    <a:lnTo>
                      <a:pt x="156" y="210"/>
                    </a:lnTo>
                    <a:lnTo>
                      <a:pt x="220" y="247"/>
                    </a:lnTo>
                    <a:lnTo>
                      <a:pt x="293" y="265"/>
                    </a:lnTo>
                    <a:lnTo>
                      <a:pt x="211" y="174"/>
                    </a:lnTo>
                    <a:lnTo>
                      <a:pt x="119" y="82"/>
                    </a:lnTo>
                    <a:lnTo>
                      <a:pt x="19"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5546" name="Freeform 10">
                <a:extLst>
                  <a:ext uri="{FF2B5EF4-FFF2-40B4-BE49-F238E27FC236}">
                    <a16:creationId xmlns:a16="http://schemas.microsoft.com/office/drawing/2014/main" id="{13000670-A8AC-7371-A18E-08EF20376148}"/>
                  </a:ext>
                </a:extLst>
              </p:cNvPr>
              <p:cNvSpPr>
                <a:spLocks/>
              </p:cNvSpPr>
              <p:nvPr/>
            </p:nvSpPr>
            <p:spPr bwMode="auto">
              <a:xfrm>
                <a:off x="5111" y="21266"/>
                <a:ext cx="192" cy="476"/>
              </a:xfrm>
              <a:custGeom>
                <a:avLst/>
                <a:gdLst>
                  <a:gd name="T0" fmla="*/ 183 w 192"/>
                  <a:gd name="T1" fmla="*/ 0 h 476"/>
                  <a:gd name="T2" fmla="*/ 36 w 192"/>
                  <a:gd name="T3" fmla="*/ 92 h 476"/>
                  <a:gd name="T4" fmla="*/ 0 w 192"/>
                  <a:gd name="T5" fmla="*/ 256 h 476"/>
                  <a:gd name="T6" fmla="*/ 27 w 192"/>
                  <a:gd name="T7" fmla="*/ 348 h 476"/>
                  <a:gd name="T8" fmla="*/ 45 w 192"/>
                  <a:gd name="T9" fmla="*/ 430 h 476"/>
                  <a:gd name="T10" fmla="*/ 91 w 192"/>
                  <a:gd name="T11" fmla="*/ 476 h 476"/>
                  <a:gd name="T12" fmla="*/ 137 w 192"/>
                  <a:gd name="T13" fmla="*/ 348 h 476"/>
                  <a:gd name="T14" fmla="*/ 183 w 192"/>
                  <a:gd name="T15" fmla="*/ 201 h 476"/>
                  <a:gd name="T16" fmla="*/ 192 w 192"/>
                  <a:gd name="T17" fmla="*/ 83 h 476"/>
                  <a:gd name="T18" fmla="*/ 183 w 192"/>
                  <a:gd name="T19"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476">
                    <a:moveTo>
                      <a:pt x="183" y="0"/>
                    </a:moveTo>
                    <a:lnTo>
                      <a:pt x="36" y="92"/>
                    </a:lnTo>
                    <a:lnTo>
                      <a:pt x="0" y="256"/>
                    </a:lnTo>
                    <a:lnTo>
                      <a:pt x="27" y="348"/>
                    </a:lnTo>
                    <a:lnTo>
                      <a:pt x="45" y="430"/>
                    </a:lnTo>
                    <a:lnTo>
                      <a:pt x="91" y="476"/>
                    </a:lnTo>
                    <a:lnTo>
                      <a:pt x="137" y="348"/>
                    </a:lnTo>
                    <a:lnTo>
                      <a:pt x="183" y="201"/>
                    </a:lnTo>
                    <a:lnTo>
                      <a:pt x="192" y="83"/>
                    </a:lnTo>
                    <a:lnTo>
                      <a:pt x="183"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5547" name="Freeform 11">
                <a:extLst>
                  <a:ext uri="{FF2B5EF4-FFF2-40B4-BE49-F238E27FC236}">
                    <a16:creationId xmlns:a16="http://schemas.microsoft.com/office/drawing/2014/main" id="{D180618A-17E6-B65C-1E65-4ECC06FE58A6}"/>
                  </a:ext>
                </a:extLst>
              </p:cNvPr>
              <p:cNvSpPr>
                <a:spLocks/>
              </p:cNvSpPr>
              <p:nvPr/>
            </p:nvSpPr>
            <p:spPr bwMode="auto">
              <a:xfrm>
                <a:off x="4123" y="22126"/>
                <a:ext cx="512" cy="91"/>
              </a:xfrm>
              <a:custGeom>
                <a:avLst/>
                <a:gdLst>
                  <a:gd name="T0" fmla="*/ 37 w 512"/>
                  <a:gd name="T1" fmla="*/ 54 h 91"/>
                  <a:gd name="T2" fmla="*/ 0 w 512"/>
                  <a:gd name="T3" fmla="*/ 27 h 91"/>
                  <a:gd name="T4" fmla="*/ 202 w 512"/>
                  <a:gd name="T5" fmla="*/ 0 h 91"/>
                  <a:gd name="T6" fmla="*/ 403 w 512"/>
                  <a:gd name="T7" fmla="*/ 27 h 91"/>
                  <a:gd name="T8" fmla="*/ 512 w 512"/>
                  <a:gd name="T9" fmla="*/ 64 h 91"/>
                  <a:gd name="T10" fmla="*/ 412 w 512"/>
                  <a:gd name="T11" fmla="*/ 91 h 91"/>
                  <a:gd name="T12" fmla="*/ 302 w 512"/>
                  <a:gd name="T13" fmla="*/ 91 h 91"/>
                  <a:gd name="T14" fmla="*/ 202 w 512"/>
                  <a:gd name="T15" fmla="*/ 91 h 91"/>
                  <a:gd name="T16" fmla="*/ 119 w 512"/>
                  <a:gd name="T17" fmla="*/ 73 h 91"/>
                  <a:gd name="T18" fmla="*/ 37 w 512"/>
                  <a:gd name="T19" fmla="*/ 5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91">
                    <a:moveTo>
                      <a:pt x="37" y="54"/>
                    </a:moveTo>
                    <a:lnTo>
                      <a:pt x="0" y="27"/>
                    </a:lnTo>
                    <a:lnTo>
                      <a:pt x="202" y="0"/>
                    </a:lnTo>
                    <a:lnTo>
                      <a:pt x="403" y="27"/>
                    </a:lnTo>
                    <a:lnTo>
                      <a:pt x="512" y="64"/>
                    </a:lnTo>
                    <a:lnTo>
                      <a:pt x="412" y="91"/>
                    </a:lnTo>
                    <a:lnTo>
                      <a:pt x="302" y="91"/>
                    </a:lnTo>
                    <a:lnTo>
                      <a:pt x="202" y="91"/>
                    </a:lnTo>
                    <a:lnTo>
                      <a:pt x="119" y="73"/>
                    </a:lnTo>
                    <a:lnTo>
                      <a:pt x="37" y="54"/>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65548" name="Oval 12">
              <a:extLst>
                <a:ext uri="{FF2B5EF4-FFF2-40B4-BE49-F238E27FC236}">
                  <a16:creationId xmlns:a16="http://schemas.microsoft.com/office/drawing/2014/main" id="{E7341132-E090-288D-35AE-58AC243F3F6C}"/>
                </a:ext>
              </a:extLst>
            </p:cNvPr>
            <p:cNvSpPr>
              <a:spLocks noChangeArrowheads="1"/>
            </p:cNvSpPr>
            <p:nvPr/>
          </p:nvSpPr>
          <p:spPr bwMode="auto">
            <a:xfrm>
              <a:off x="4696" y="10417"/>
              <a:ext cx="1085" cy="1085"/>
            </a:xfrm>
            <a:prstGeom prst="ellipse">
              <a:avLst/>
            </a:prstGeom>
            <a:gradFill rotWithShape="1">
              <a:gsLst>
                <a:gs pos="0">
                  <a:srgbClr val="FFFF99"/>
                </a:gs>
                <a:gs pos="100000">
                  <a:srgbClr val="FFFF99">
                    <a:gamma/>
                    <a:shade val="8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5549" name="AutoShape 13">
              <a:extLst>
                <a:ext uri="{FF2B5EF4-FFF2-40B4-BE49-F238E27FC236}">
                  <a16:creationId xmlns:a16="http://schemas.microsoft.com/office/drawing/2014/main" id="{F705D522-44F9-280C-2E16-2AFE5CD5DCDE}"/>
                </a:ext>
              </a:extLst>
            </p:cNvPr>
            <p:cNvSpPr>
              <a:spLocks noChangeArrowheads="1"/>
            </p:cNvSpPr>
            <p:nvPr/>
          </p:nvSpPr>
          <p:spPr bwMode="auto">
            <a:xfrm>
              <a:off x="7648" y="10797"/>
              <a:ext cx="496" cy="437"/>
            </a:xfrm>
            <a:prstGeom prst="star5">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5550" name="Freeform 14">
              <a:extLst>
                <a:ext uri="{FF2B5EF4-FFF2-40B4-BE49-F238E27FC236}">
                  <a16:creationId xmlns:a16="http://schemas.microsoft.com/office/drawing/2014/main" id="{F100BF5F-568C-F325-571F-180B197A8053}"/>
                </a:ext>
              </a:extLst>
            </p:cNvPr>
            <p:cNvSpPr>
              <a:spLocks/>
            </p:cNvSpPr>
            <p:nvPr/>
          </p:nvSpPr>
          <p:spPr bwMode="auto">
            <a:xfrm>
              <a:off x="3222" y="10125"/>
              <a:ext cx="4334" cy="981"/>
            </a:xfrm>
            <a:custGeom>
              <a:avLst/>
              <a:gdLst>
                <a:gd name="T0" fmla="*/ 0 w 4554"/>
                <a:gd name="T1" fmla="*/ 981 h 981"/>
                <a:gd name="T2" fmla="*/ 972 w 4554"/>
                <a:gd name="T3" fmla="*/ 477 h 981"/>
                <a:gd name="T4" fmla="*/ 1692 w 4554"/>
                <a:gd name="T5" fmla="*/ 117 h 981"/>
                <a:gd name="T6" fmla="*/ 2232 w 4554"/>
                <a:gd name="T7" fmla="*/ 9 h 981"/>
                <a:gd name="T8" fmla="*/ 2664 w 4554"/>
                <a:gd name="T9" fmla="*/ 63 h 981"/>
                <a:gd name="T10" fmla="*/ 3294 w 4554"/>
                <a:gd name="T11" fmla="*/ 225 h 981"/>
                <a:gd name="T12" fmla="*/ 4554 w 4554"/>
                <a:gd name="T13" fmla="*/ 693 h 981"/>
              </a:gdLst>
              <a:ahLst/>
              <a:cxnLst>
                <a:cxn ang="0">
                  <a:pos x="T0" y="T1"/>
                </a:cxn>
                <a:cxn ang="0">
                  <a:pos x="T2" y="T3"/>
                </a:cxn>
                <a:cxn ang="0">
                  <a:pos x="T4" y="T5"/>
                </a:cxn>
                <a:cxn ang="0">
                  <a:pos x="T6" y="T7"/>
                </a:cxn>
                <a:cxn ang="0">
                  <a:pos x="T8" y="T9"/>
                </a:cxn>
                <a:cxn ang="0">
                  <a:pos x="T10" y="T11"/>
                </a:cxn>
                <a:cxn ang="0">
                  <a:pos x="T12" y="T13"/>
                </a:cxn>
              </a:cxnLst>
              <a:rect l="0" t="0" r="r" b="b"/>
              <a:pathLst>
                <a:path w="4554" h="981">
                  <a:moveTo>
                    <a:pt x="0" y="981"/>
                  </a:moveTo>
                  <a:cubicBezTo>
                    <a:pt x="162" y="900"/>
                    <a:pt x="690" y="621"/>
                    <a:pt x="972" y="477"/>
                  </a:cubicBezTo>
                  <a:cubicBezTo>
                    <a:pt x="1254" y="333"/>
                    <a:pt x="1482" y="195"/>
                    <a:pt x="1692" y="117"/>
                  </a:cubicBezTo>
                  <a:cubicBezTo>
                    <a:pt x="1902" y="39"/>
                    <a:pt x="2070" y="18"/>
                    <a:pt x="2232" y="9"/>
                  </a:cubicBezTo>
                  <a:cubicBezTo>
                    <a:pt x="2394" y="0"/>
                    <a:pt x="2487" y="27"/>
                    <a:pt x="2664" y="63"/>
                  </a:cubicBezTo>
                  <a:cubicBezTo>
                    <a:pt x="2841" y="99"/>
                    <a:pt x="2979" y="120"/>
                    <a:pt x="3294" y="225"/>
                  </a:cubicBezTo>
                  <a:cubicBezTo>
                    <a:pt x="3609" y="330"/>
                    <a:pt x="4081" y="511"/>
                    <a:pt x="4554" y="69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5551" name="Line 15">
              <a:extLst>
                <a:ext uri="{FF2B5EF4-FFF2-40B4-BE49-F238E27FC236}">
                  <a16:creationId xmlns:a16="http://schemas.microsoft.com/office/drawing/2014/main" id="{A8FE4A54-AC45-7F26-0B65-5F9A40B3CF35}"/>
                </a:ext>
              </a:extLst>
            </p:cNvPr>
            <p:cNvSpPr>
              <a:spLocks noChangeShapeType="1"/>
            </p:cNvSpPr>
            <p:nvPr/>
          </p:nvSpPr>
          <p:spPr bwMode="auto">
            <a:xfrm flipV="1">
              <a:off x="4786" y="8880"/>
              <a:ext cx="2650" cy="1371"/>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5552" name="AutoShape 16">
              <a:extLst>
                <a:ext uri="{FF2B5EF4-FFF2-40B4-BE49-F238E27FC236}">
                  <a16:creationId xmlns:a16="http://schemas.microsoft.com/office/drawing/2014/main" id="{7F55FD54-6799-D2CF-BEB7-7DF6B1E66073}"/>
                </a:ext>
              </a:extLst>
            </p:cNvPr>
            <p:cNvSpPr>
              <a:spLocks noChangeArrowheads="1"/>
            </p:cNvSpPr>
            <p:nvPr/>
          </p:nvSpPr>
          <p:spPr bwMode="auto">
            <a:xfrm>
              <a:off x="7460" y="8524"/>
              <a:ext cx="496" cy="437"/>
            </a:xfrm>
            <a:prstGeom prst="star5">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aphicFrame>
        <p:nvGraphicFramePr>
          <p:cNvPr id="65553" name="Object 17">
            <a:extLst>
              <a:ext uri="{FF2B5EF4-FFF2-40B4-BE49-F238E27FC236}">
                <a16:creationId xmlns:a16="http://schemas.microsoft.com/office/drawing/2014/main" id="{2DC25B60-E805-3728-9DA4-331702E0EDEB}"/>
              </a:ext>
            </a:extLst>
          </p:cNvPr>
          <p:cNvGraphicFramePr>
            <a:graphicFrameLocks noChangeAspect="1"/>
          </p:cNvGraphicFramePr>
          <p:nvPr>
            <p:ph sz="half" idx="2"/>
          </p:nvPr>
        </p:nvGraphicFramePr>
        <p:xfrm>
          <a:off x="6623050" y="5246688"/>
          <a:ext cx="1352550" cy="1320800"/>
        </p:xfrm>
        <a:graphic>
          <a:graphicData uri="http://schemas.openxmlformats.org/presentationml/2006/ole">
            <mc:AlternateContent xmlns:mc="http://schemas.openxmlformats.org/markup-compatibility/2006">
              <mc:Choice xmlns:v="urn:schemas-microsoft-com:vml" Requires="v">
                <p:oleObj name="Fotografia Photo Editor" r:id="rId2" imgW="3247619" imgH="3172268" progId="MSPhotoEd.3">
                  <p:embed/>
                </p:oleObj>
              </mc:Choice>
              <mc:Fallback>
                <p:oleObj name="Fotografia Photo Editor" r:id="rId2" imgW="3247619" imgH="3172268" progId="MSPhotoEd.3">
                  <p:embed/>
                  <p:pic>
                    <p:nvPicPr>
                      <p:cNvPr id="0" name="Object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3050" y="5246688"/>
                        <a:ext cx="135255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5555" name="Picture 19">
            <a:extLst>
              <a:ext uri="{FF2B5EF4-FFF2-40B4-BE49-F238E27FC236}">
                <a16:creationId xmlns:a16="http://schemas.microsoft.com/office/drawing/2014/main" id="{A624329D-928C-F3EB-8808-0460B55D2B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7325" y="5221288"/>
            <a:ext cx="1511300" cy="1293812"/>
          </a:xfrm>
          <a:prstGeom prst="rect">
            <a:avLst/>
          </a:prstGeom>
          <a:noFill/>
          <a:extLst>
            <a:ext uri="{909E8E84-426E-40DD-AFC4-6F175D3DCCD1}">
              <a14:hiddenFill xmlns:a14="http://schemas.microsoft.com/office/drawing/2010/main">
                <a:solidFill>
                  <a:srgbClr val="FFFFFF"/>
                </a:solidFill>
              </a14:hiddenFill>
            </a:ext>
          </a:extLst>
        </p:spPr>
      </p:pic>
      <p:sp>
        <p:nvSpPr>
          <p:cNvPr id="65556" name="Text Box 20">
            <a:extLst>
              <a:ext uri="{FF2B5EF4-FFF2-40B4-BE49-F238E27FC236}">
                <a16:creationId xmlns:a16="http://schemas.microsoft.com/office/drawing/2014/main" id="{53188824-A533-BA48-F967-EDFB82821EA7}"/>
              </a:ext>
            </a:extLst>
          </p:cNvPr>
          <p:cNvSpPr txBox="1">
            <a:spLocks noChangeArrowheads="1"/>
          </p:cNvSpPr>
          <p:nvPr/>
        </p:nvSpPr>
        <p:spPr bwMode="auto">
          <a:xfrm>
            <a:off x="250825" y="6519863"/>
            <a:ext cx="8445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it-IT" sz="1600"/>
              <a:t>G. Karwasz, </a:t>
            </a:r>
            <a:r>
              <a:rPr lang="pl-PL" altLang="it-IT" sz="1600" i="1"/>
              <a:t> E pur si muove, </a:t>
            </a:r>
            <a:r>
              <a:rPr lang="pl-PL" altLang="it-IT" sz="1600"/>
              <a:t>w: On the Track of Modern Physics, EU  Project S&amp;S 027721</a:t>
            </a:r>
            <a:endParaRPr lang="en-AU" altLang="it-IT" sz="1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EAA0301A-03AE-78DC-D6F9-41D2A7D73594}"/>
              </a:ext>
            </a:extLst>
          </p:cNvPr>
          <p:cNvSpPr>
            <a:spLocks noGrp="1" noChangeArrowheads="1"/>
          </p:cNvSpPr>
          <p:nvPr>
            <p:ph type="title"/>
          </p:nvPr>
        </p:nvSpPr>
        <p:spPr>
          <a:xfrm>
            <a:off x="395288" y="0"/>
            <a:ext cx="8229600" cy="1143000"/>
          </a:xfrm>
        </p:spPr>
        <p:txBody>
          <a:bodyPr/>
          <a:lstStyle/>
          <a:p>
            <a:r>
              <a:rPr lang="pl-PL" altLang="it-IT" sz="3600"/>
              <a:t>Inne wszechświaty?</a:t>
            </a:r>
            <a:endParaRPr lang="en-AU" altLang="it-IT" sz="3600"/>
          </a:p>
        </p:txBody>
      </p:sp>
      <p:pic>
        <p:nvPicPr>
          <p:cNvPr id="71684" name="Picture 4">
            <a:extLst>
              <a:ext uri="{FF2B5EF4-FFF2-40B4-BE49-F238E27FC236}">
                <a16:creationId xmlns:a16="http://schemas.microsoft.com/office/drawing/2014/main" id="{6C8E1599-E5AB-8718-2786-5124601C78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981075"/>
            <a:ext cx="8713787" cy="466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85" name="Text Box 5">
            <a:extLst>
              <a:ext uri="{FF2B5EF4-FFF2-40B4-BE49-F238E27FC236}">
                <a16:creationId xmlns:a16="http://schemas.microsoft.com/office/drawing/2014/main" id="{A5B1398E-21A2-1701-4AE9-04AF1C5D8110}"/>
              </a:ext>
            </a:extLst>
          </p:cNvPr>
          <p:cNvSpPr txBox="1">
            <a:spLocks noChangeArrowheads="1"/>
          </p:cNvSpPr>
          <p:nvPr/>
        </p:nvSpPr>
        <p:spPr bwMode="auto">
          <a:xfrm>
            <a:off x="303213" y="5897563"/>
            <a:ext cx="84455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it-IT" sz="1600"/>
              <a:t>G. Karwasz, T. Wróblewski</a:t>
            </a:r>
            <a:r>
              <a:rPr lang="pl-PL" altLang="it-IT" sz="1600" i="1"/>
              <a:t>, In the beginning</a:t>
            </a:r>
            <a:r>
              <a:rPr lang="pl-PL" altLang="it-IT" sz="1600"/>
              <a:t>, w: On the Track of Modern Physics, </a:t>
            </a:r>
          </a:p>
          <a:p>
            <a:r>
              <a:rPr lang="pl-PL" altLang="it-IT" sz="1600"/>
              <a:t>EU Science &amp; Society Project, S&amp;S 027721, 2005</a:t>
            </a:r>
            <a:endParaRPr lang="en-AU" altLang="it-IT" sz="16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742DE918-AFC4-4C85-698E-AE48A7538D61}"/>
              </a:ext>
            </a:extLst>
          </p:cNvPr>
          <p:cNvSpPr>
            <a:spLocks noGrp="1" noChangeArrowheads="1"/>
          </p:cNvSpPr>
          <p:nvPr>
            <p:ph type="title"/>
          </p:nvPr>
        </p:nvSpPr>
        <p:spPr/>
        <p:txBody>
          <a:bodyPr/>
          <a:lstStyle/>
          <a:p>
            <a:pPr algn="l"/>
            <a:r>
              <a:rPr lang="pl-PL" altLang="it-IT" sz="3600"/>
              <a:t>Niestety, nawet XX wiek</a:t>
            </a:r>
            <a:br>
              <a:rPr lang="pl-PL" altLang="it-IT" sz="3600"/>
            </a:br>
            <a:endParaRPr lang="en-AU" altLang="it-IT" sz="2800"/>
          </a:p>
        </p:txBody>
      </p:sp>
      <p:sp>
        <p:nvSpPr>
          <p:cNvPr id="56323" name="Rectangle 3">
            <a:extLst>
              <a:ext uri="{FF2B5EF4-FFF2-40B4-BE49-F238E27FC236}">
                <a16:creationId xmlns:a16="http://schemas.microsoft.com/office/drawing/2014/main" id="{26067A18-703C-D3CB-CCC8-B029E53C61D0}"/>
              </a:ext>
            </a:extLst>
          </p:cNvPr>
          <p:cNvSpPr>
            <a:spLocks noGrp="1" noChangeArrowheads="1"/>
          </p:cNvSpPr>
          <p:nvPr>
            <p:ph type="body" idx="1"/>
          </p:nvPr>
        </p:nvSpPr>
        <p:spPr>
          <a:xfrm>
            <a:off x="179388" y="1341438"/>
            <a:ext cx="8713787" cy="5111750"/>
          </a:xfrm>
        </p:spPr>
        <p:txBody>
          <a:bodyPr/>
          <a:lstStyle/>
          <a:p>
            <a:pPr>
              <a:buFontTx/>
              <a:buNone/>
            </a:pPr>
            <a:endParaRPr lang="pl-PL" altLang="it-IT" sz="1600" b="1">
              <a:solidFill>
                <a:schemeClr val="bg2"/>
              </a:solidFill>
            </a:endParaRPr>
          </a:p>
          <a:p>
            <a:pPr>
              <a:lnSpc>
                <a:spcPct val="80000"/>
              </a:lnSpc>
            </a:pPr>
            <a:endParaRPr lang="pl-PL" altLang="it-IT" sz="1600">
              <a:solidFill>
                <a:schemeClr val="bg2"/>
              </a:solidFill>
            </a:endParaRPr>
          </a:p>
          <a:p>
            <a:pPr>
              <a:lnSpc>
                <a:spcPct val="80000"/>
              </a:lnSpc>
            </a:pPr>
            <a:endParaRPr lang="en-US" altLang="it-IT" sz="1600">
              <a:solidFill>
                <a:schemeClr val="bg2"/>
              </a:solidFill>
            </a:endParaRPr>
          </a:p>
          <a:p>
            <a:pPr>
              <a:lnSpc>
                <a:spcPct val="80000"/>
              </a:lnSpc>
            </a:pPr>
            <a:endParaRPr lang="en-US" altLang="it-IT"/>
          </a:p>
        </p:txBody>
      </p:sp>
      <p:sp>
        <p:nvSpPr>
          <p:cNvPr id="56324" name="Text Box 4">
            <a:extLst>
              <a:ext uri="{FF2B5EF4-FFF2-40B4-BE49-F238E27FC236}">
                <a16:creationId xmlns:a16="http://schemas.microsoft.com/office/drawing/2014/main" id="{FD78C54E-B772-CB92-C7B7-30B385D9B9E2}"/>
              </a:ext>
            </a:extLst>
          </p:cNvPr>
          <p:cNvSpPr txBox="1">
            <a:spLocks noChangeArrowheads="1"/>
          </p:cNvSpPr>
          <p:nvPr/>
        </p:nvSpPr>
        <p:spPr bwMode="auto">
          <a:xfrm>
            <a:off x="250825" y="6570663"/>
            <a:ext cx="63436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0000"/>
              </a:lnSpc>
            </a:pPr>
            <a:r>
              <a:rPr lang="pl-PL" altLang="it-IT" sz="1600"/>
              <a:t>George Edward Moore, </a:t>
            </a:r>
            <a:r>
              <a:rPr lang="pl-PL" altLang="it-IT" sz="1600" i="1"/>
              <a:t>Etyka</a:t>
            </a:r>
            <a:r>
              <a:rPr lang="pl-PL" altLang="it-IT" sz="1600"/>
              <a:t>, PWN 1980, Oxford Univ. Press, 1966</a:t>
            </a:r>
            <a:endParaRPr lang="en-AU" altLang="it-IT" sz="1600"/>
          </a:p>
        </p:txBody>
      </p:sp>
      <p:sp>
        <p:nvSpPr>
          <p:cNvPr id="56325" name="Text Box 5">
            <a:extLst>
              <a:ext uri="{FF2B5EF4-FFF2-40B4-BE49-F238E27FC236}">
                <a16:creationId xmlns:a16="http://schemas.microsoft.com/office/drawing/2014/main" id="{6529D169-060F-F380-5460-2BC178257524}"/>
              </a:ext>
            </a:extLst>
          </p:cNvPr>
          <p:cNvSpPr txBox="1">
            <a:spLocks noChangeArrowheads="1"/>
          </p:cNvSpPr>
          <p:nvPr/>
        </p:nvSpPr>
        <p:spPr bwMode="auto">
          <a:xfrm>
            <a:off x="423863" y="941388"/>
            <a:ext cx="8916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sz="2400"/>
              <a:t>nie przyniósł specjalnego postępu w zakresie rozumienia etyki.   </a:t>
            </a:r>
            <a:endParaRPr lang="en-AU" altLang="it-IT" sz="2400"/>
          </a:p>
        </p:txBody>
      </p:sp>
      <p:sp>
        <p:nvSpPr>
          <p:cNvPr id="56326" name="Text Box 6">
            <a:extLst>
              <a:ext uri="{FF2B5EF4-FFF2-40B4-BE49-F238E27FC236}">
                <a16:creationId xmlns:a16="http://schemas.microsoft.com/office/drawing/2014/main" id="{1B25049F-D513-00C5-310F-B4BB0F660A9C}"/>
              </a:ext>
            </a:extLst>
          </p:cNvPr>
          <p:cNvSpPr txBox="1">
            <a:spLocks noChangeArrowheads="1"/>
          </p:cNvSpPr>
          <p:nvPr/>
        </p:nvSpPr>
        <p:spPr bwMode="auto">
          <a:xfrm>
            <a:off x="250825" y="3413125"/>
            <a:ext cx="860425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it-IT"/>
              <a:t>[...] do twierdzenia, że rozstrzygnięcie problemu słuszności lub niesłuszności czynu </a:t>
            </a:r>
            <a:r>
              <a:rPr lang="pl-PL" altLang="it-IT" i="1"/>
              <a:t>nie </a:t>
            </a:r>
            <a:r>
              <a:rPr lang="pl-PL" altLang="it-IT"/>
              <a:t>zależy od jego </a:t>
            </a:r>
            <a:r>
              <a:rPr lang="pl-PL" altLang="it-IT" i="1"/>
              <a:t>rzeczywistych</a:t>
            </a:r>
            <a:r>
              <a:rPr lang="pl-PL" altLang="it-IT"/>
              <a:t> skutków, ilekroć bowiem skutki te, </a:t>
            </a:r>
            <a:r>
              <a:rPr lang="pl-PL" altLang="it-IT" i="1"/>
              <a:t>w tej mierze, w jakiej osoba działająca może to przewidzieć, wydają się</a:t>
            </a:r>
            <a:r>
              <a:rPr lang="pl-PL" altLang="it-IT"/>
              <a:t> najlepsze z możliwych, czyn ten jest zawsze </a:t>
            </a:r>
            <a:r>
              <a:rPr lang="pl-PL" altLang="it-IT" u="sng"/>
              <a:t>słuszny</a:t>
            </a:r>
            <a:r>
              <a:rPr lang="pl-PL" altLang="it-IT"/>
              <a:t>, jeśli nawet nie są to </a:t>
            </a:r>
            <a:r>
              <a:rPr lang="pl-PL" altLang="it-IT" i="1"/>
              <a:t>w istocie rzeczy</a:t>
            </a:r>
            <a:r>
              <a:rPr lang="pl-PL" altLang="it-IT"/>
              <a:t> skutki najlepsze z możliwych. Innymi słowy, zastrzeżenie to opierało się na przekonaniu, że słuszność i niesłuszność zależą w pewnym sensie od tego, co osoba działająca </a:t>
            </a:r>
            <a:r>
              <a:rPr lang="pl-PL" altLang="it-IT" i="1"/>
              <a:t>może wiedzieć</a:t>
            </a:r>
            <a:r>
              <a:rPr lang="pl-PL" altLang="it-IT"/>
              <a:t>. W niniejszym zaś rozdziale chciałbym rozważyć te zastrzeżenia które, inaczej niż poprzednio, opierają się na przekonaniu, że słuszność i niesłuszność zależą od tego, co osoba działająca </a:t>
            </a:r>
            <a:r>
              <a:rPr lang="pl-PL" altLang="it-IT" i="1"/>
              <a:t>może uczynić</a:t>
            </a:r>
            <a:r>
              <a:rPr lang="pl-PL" altLang="it-IT"/>
              <a:t>. (str. 131)</a:t>
            </a:r>
            <a:endParaRPr lang="en-AU" altLang="it-IT"/>
          </a:p>
        </p:txBody>
      </p:sp>
      <p:sp>
        <p:nvSpPr>
          <p:cNvPr id="56327" name="Text Box 7">
            <a:extLst>
              <a:ext uri="{FF2B5EF4-FFF2-40B4-BE49-F238E27FC236}">
                <a16:creationId xmlns:a16="http://schemas.microsoft.com/office/drawing/2014/main" id="{49B9A504-F394-46CA-67FD-F8B08E276F1F}"/>
              </a:ext>
            </a:extLst>
          </p:cNvPr>
          <p:cNvSpPr txBox="1">
            <a:spLocks noChangeArrowheads="1"/>
          </p:cNvSpPr>
          <p:nvPr/>
        </p:nvSpPr>
        <p:spPr bwMode="auto">
          <a:xfrm>
            <a:off x="323850" y="6021388"/>
            <a:ext cx="7689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b="1">
                <a:solidFill>
                  <a:schemeClr val="accent2"/>
                </a:solidFill>
              </a:rPr>
              <a:t>Innymi słowy – człowiek, powoli, powoli, staje się miarą własnej etyki</a:t>
            </a:r>
            <a:endParaRPr lang="en-AU" altLang="it-IT" b="1">
              <a:solidFill>
                <a:schemeClr val="accent2"/>
              </a:solidFill>
            </a:endParaRPr>
          </a:p>
        </p:txBody>
      </p:sp>
      <p:sp>
        <p:nvSpPr>
          <p:cNvPr id="56328" name="Text Box 8">
            <a:extLst>
              <a:ext uri="{FF2B5EF4-FFF2-40B4-BE49-F238E27FC236}">
                <a16:creationId xmlns:a16="http://schemas.microsoft.com/office/drawing/2014/main" id="{2125047F-C483-3DC1-F013-10AB68C01DFF}"/>
              </a:ext>
            </a:extLst>
          </p:cNvPr>
          <p:cNvSpPr txBox="1">
            <a:spLocks noChangeArrowheads="1"/>
          </p:cNvSpPr>
          <p:nvPr/>
        </p:nvSpPr>
        <p:spPr bwMode="auto">
          <a:xfrm>
            <a:off x="250825" y="1585913"/>
            <a:ext cx="86042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it-IT"/>
              <a:t>[...] teoria nasza ustala trzy zasady. Stwierdza ona, że wszelka w ogóle rzecz, czy to będzie pojedyncze następstwo, czy też ogół następstw, czy też cały Świat, jest </a:t>
            </a:r>
            <a:r>
              <a:rPr lang="pl-PL" altLang="it-IT" i="1"/>
              <a:t>wewnętrznie dobra</a:t>
            </a:r>
            <a:r>
              <a:rPr lang="pl-PL" altLang="it-IT"/>
              <a:t> zawsze i tylko wtedy, gdy albo stanowi, albo tez zawiera przewagę przyjemności na cierpieniem. [...] </a:t>
            </a:r>
          </a:p>
          <a:p>
            <a:r>
              <a:rPr lang="pl-PL" altLang="it-IT"/>
              <a:t>I niezależnie, czy jest to teoria prawdziwa czy fałszywa, jest to, myślę, przynajmniej teoria doskonale jasna i zrozumiała. (str. 42-43)</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6328"/>
                                        </p:tgtEl>
                                        <p:attrNameLst>
                                          <p:attrName>style.visibility</p:attrName>
                                        </p:attrNameLst>
                                      </p:cBhvr>
                                      <p:to>
                                        <p:strVal val="visible"/>
                                      </p:to>
                                    </p:set>
                                    <p:animEffect transition="in" filter="blinds(horizontal)">
                                      <p:cBhvr>
                                        <p:cTn id="7" dur="500"/>
                                        <p:tgtEl>
                                          <p:spTgt spid="563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6326"/>
                                        </p:tgtEl>
                                        <p:attrNameLst>
                                          <p:attrName>style.visibility</p:attrName>
                                        </p:attrNameLst>
                                      </p:cBhvr>
                                      <p:to>
                                        <p:strVal val="visible"/>
                                      </p:to>
                                    </p:set>
                                    <p:animEffect transition="in" filter="blinds(horizontal)">
                                      <p:cBhvr>
                                        <p:cTn id="12" dur="500"/>
                                        <p:tgtEl>
                                          <p:spTgt spid="563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6327"/>
                                        </p:tgtEl>
                                        <p:attrNameLst>
                                          <p:attrName>style.visibility</p:attrName>
                                        </p:attrNameLst>
                                      </p:cBhvr>
                                      <p:to>
                                        <p:strVal val="visible"/>
                                      </p:to>
                                    </p:set>
                                    <p:animEffect transition="in" filter="blinds(horizontal)">
                                      <p:cBhvr>
                                        <p:cTn id="17" dur="500"/>
                                        <p:tgtEl>
                                          <p:spTgt spid="56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6" grpId="0"/>
      <p:bldP spid="56327" grpId="0"/>
      <p:bldP spid="563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D759E12-D4B1-1838-0EB1-09C8BA12F9C0}"/>
              </a:ext>
            </a:extLst>
          </p:cNvPr>
          <p:cNvSpPr>
            <a:spLocks noGrp="1" noChangeArrowheads="1"/>
          </p:cNvSpPr>
          <p:nvPr>
            <p:ph type="title"/>
          </p:nvPr>
        </p:nvSpPr>
        <p:spPr>
          <a:xfrm>
            <a:off x="0" y="0"/>
            <a:ext cx="9144000" cy="1143000"/>
          </a:xfrm>
        </p:spPr>
        <p:txBody>
          <a:bodyPr/>
          <a:lstStyle/>
          <a:p>
            <a:r>
              <a:rPr lang="pl-PL" altLang="it-IT" sz="3600"/>
              <a:t>T. Kotarbiński: Medytacje o życiu godziwym</a:t>
            </a:r>
            <a:endParaRPr lang="en-AU" altLang="it-IT" sz="3600"/>
          </a:p>
        </p:txBody>
      </p:sp>
      <p:sp>
        <p:nvSpPr>
          <p:cNvPr id="32771" name="Rectangle 3">
            <a:extLst>
              <a:ext uri="{FF2B5EF4-FFF2-40B4-BE49-F238E27FC236}">
                <a16:creationId xmlns:a16="http://schemas.microsoft.com/office/drawing/2014/main" id="{2B5C6EB9-F368-B5B8-21FB-E832795AE43D}"/>
              </a:ext>
            </a:extLst>
          </p:cNvPr>
          <p:cNvSpPr>
            <a:spLocks noGrp="1" noChangeArrowheads="1"/>
          </p:cNvSpPr>
          <p:nvPr>
            <p:ph type="body" idx="1"/>
          </p:nvPr>
        </p:nvSpPr>
        <p:spPr>
          <a:xfrm>
            <a:off x="457200" y="1125538"/>
            <a:ext cx="8229600" cy="5256212"/>
          </a:xfrm>
        </p:spPr>
        <p:txBody>
          <a:bodyPr/>
          <a:lstStyle/>
          <a:p>
            <a:pPr>
              <a:lnSpc>
                <a:spcPct val="90000"/>
              </a:lnSpc>
              <a:buFontTx/>
              <a:buNone/>
            </a:pPr>
            <a:r>
              <a:rPr lang="pl-PL" altLang="it-IT" sz="1800" b="1"/>
              <a:t>„Trud i posłannictwo rodziców</a:t>
            </a:r>
          </a:p>
          <a:p>
            <a:pPr>
              <a:lnSpc>
                <a:spcPct val="90000"/>
              </a:lnSpc>
              <a:buFontTx/>
              <a:buNone/>
            </a:pPr>
            <a:endParaRPr lang="pl-PL" altLang="it-IT" sz="1800"/>
          </a:p>
          <a:p>
            <a:pPr>
              <a:lnSpc>
                <a:spcPct val="90000"/>
              </a:lnSpc>
              <a:buFontTx/>
              <a:buNone/>
            </a:pPr>
            <a:r>
              <a:rPr lang="pl-PL" altLang="it-IT" sz="1800"/>
              <a:t>Ale człowiek jest nie tylko </a:t>
            </a:r>
            <a:r>
              <a:rPr lang="pl-PL" altLang="it-IT" sz="1800" u="sng"/>
              <a:t>wytworem i składnikiem przyrody</a:t>
            </a:r>
            <a:r>
              <a:rPr lang="pl-PL" altLang="it-IT" sz="1800"/>
              <a:t>, lecz także produktem dziejów społecznych i artefaktem kultury. Rodzina w postaciach historycznie ustalonych to nie gniazdo, miejsce i forma rozrodu przedludzkich, ahistorycznych gatunków; i dynamika życia w rodzinach ulega różnym impulsom, pośród których </a:t>
            </a:r>
            <a:r>
              <a:rPr lang="pl-PL" altLang="it-IT" sz="1800" u="sng"/>
              <a:t>naturalne impulsy ojcowsko-macierzyńskie</a:t>
            </a:r>
            <a:r>
              <a:rPr lang="pl-PL" altLang="it-IT" sz="1800"/>
              <a:t> mają wprawdzie pewną skalę uczestnictwa, lecz bynajmniej nie wyznaczają jak zachować się w sposób zawsze przemożny. Stąd paradoks tak bardzo częstych zaburzeń w dziedzinie sentymentów i opieki, jeśli chodzi o stosunek rodziców (za zwłaszcza bodaj ojców) do dzieci: prawo i administracja muszą przychodzić z pomocą dziecku, którego rodzice – jakże pod presją </a:t>
            </a:r>
            <a:r>
              <a:rPr lang="pl-PL" altLang="it-IT" sz="1800" u="sng"/>
              <a:t>naturalnych instynktów rozrodczych</a:t>
            </a:r>
            <a:r>
              <a:rPr lang="pl-PL" altLang="it-IT" sz="1800"/>
              <a:t> właśnie zbuntowani przeciwko ich skrępowaniu – działają na przekór takim porywom, jakie każą parze wróbli lub jaskółek karmić własne pisklęta.  </a:t>
            </a:r>
          </a:p>
          <a:p>
            <a:pPr>
              <a:lnSpc>
                <a:spcPct val="90000"/>
              </a:lnSpc>
              <a:buFontTx/>
              <a:buNone/>
            </a:pPr>
            <a:r>
              <a:rPr lang="pl-PL" altLang="it-IT" sz="1800"/>
              <a:t>[...]</a:t>
            </a:r>
          </a:p>
          <a:p>
            <a:pPr>
              <a:lnSpc>
                <a:spcPct val="90000"/>
              </a:lnSpc>
              <a:buFontTx/>
              <a:buNone/>
            </a:pPr>
            <a:r>
              <a:rPr lang="pl-PL" altLang="it-IT" sz="1800" b="1"/>
              <a:t>Wychowanie moralne w programie socjalistycznym”</a:t>
            </a:r>
          </a:p>
          <a:p>
            <a:pPr>
              <a:lnSpc>
                <a:spcPct val="90000"/>
              </a:lnSpc>
              <a:buFontTx/>
              <a:buNone/>
            </a:pPr>
            <a:endParaRPr lang="en-AU" altLang="it-IT" sz="1800"/>
          </a:p>
        </p:txBody>
      </p:sp>
      <p:sp>
        <p:nvSpPr>
          <p:cNvPr id="32772" name="Text Box 4">
            <a:extLst>
              <a:ext uri="{FF2B5EF4-FFF2-40B4-BE49-F238E27FC236}">
                <a16:creationId xmlns:a16="http://schemas.microsoft.com/office/drawing/2014/main" id="{6BECEC5B-142B-6B9A-69F6-A9672AA4597E}"/>
              </a:ext>
            </a:extLst>
          </p:cNvPr>
          <p:cNvSpPr txBox="1">
            <a:spLocks noChangeArrowheads="1"/>
          </p:cNvSpPr>
          <p:nvPr/>
        </p:nvSpPr>
        <p:spPr bwMode="auto">
          <a:xfrm>
            <a:off x="250825" y="6276975"/>
            <a:ext cx="72723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sz="1600"/>
              <a:t>Tadeusz Kotarbiński, </a:t>
            </a:r>
            <a:r>
              <a:rPr lang="pl-PL" altLang="it-IT" sz="1600" i="1"/>
              <a:t>Medytacje o życiu godziwym</a:t>
            </a:r>
            <a:r>
              <a:rPr lang="pl-PL" altLang="it-IT" sz="1600"/>
              <a:t>, Wiedza Powszechna, 1966</a:t>
            </a:r>
          </a:p>
          <a:p>
            <a:r>
              <a:rPr lang="pl-PL" altLang="it-IT" sz="1600"/>
              <a:t>Wyd. V, 1986, str. 96</a:t>
            </a:r>
            <a:endParaRPr lang="en-AU" altLang="it-IT" sz="1600"/>
          </a:p>
        </p:txBody>
      </p:sp>
      <p:sp>
        <p:nvSpPr>
          <p:cNvPr id="32773" name="Text Box 5">
            <a:extLst>
              <a:ext uri="{FF2B5EF4-FFF2-40B4-BE49-F238E27FC236}">
                <a16:creationId xmlns:a16="http://schemas.microsoft.com/office/drawing/2014/main" id="{9D52DA27-32CB-9716-C0BD-A5D098D9ACF8}"/>
              </a:ext>
            </a:extLst>
          </p:cNvPr>
          <p:cNvSpPr txBox="1">
            <a:spLocks noChangeArrowheads="1"/>
          </p:cNvSpPr>
          <p:nvPr/>
        </p:nvSpPr>
        <p:spPr bwMode="auto">
          <a:xfrm>
            <a:off x="231775" y="5753100"/>
            <a:ext cx="8604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a:solidFill>
                  <a:schemeClr val="accent2"/>
                </a:solidFill>
              </a:rPr>
              <a:t>Koniec końców, nawet wybitni filozofowie współuczestniczyli w „nowej” mentalności</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4ED6653D-8119-7BAC-9ECA-318E76F48974}"/>
              </a:ext>
            </a:extLst>
          </p:cNvPr>
          <p:cNvSpPr>
            <a:spLocks noGrp="1" noChangeArrowheads="1"/>
          </p:cNvSpPr>
          <p:nvPr>
            <p:ph type="title"/>
          </p:nvPr>
        </p:nvSpPr>
        <p:spPr/>
        <p:txBody>
          <a:bodyPr/>
          <a:lstStyle/>
          <a:p>
            <a:r>
              <a:rPr lang="pl-PL" altLang="it-IT" sz="3600"/>
              <a:t>B. Suchodolski „Pedagogika dla kandydatów na nauczycieli” 1973</a:t>
            </a:r>
            <a:r>
              <a:rPr lang="pl-PL" altLang="it-IT" sz="4000"/>
              <a:t> </a:t>
            </a:r>
            <a:endParaRPr lang="en-AU" altLang="it-IT" sz="4000"/>
          </a:p>
        </p:txBody>
      </p:sp>
      <p:sp>
        <p:nvSpPr>
          <p:cNvPr id="45059" name="Rectangle 3">
            <a:extLst>
              <a:ext uri="{FF2B5EF4-FFF2-40B4-BE49-F238E27FC236}">
                <a16:creationId xmlns:a16="http://schemas.microsoft.com/office/drawing/2014/main" id="{C8277022-43D9-458E-CB8B-CD92AC567394}"/>
              </a:ext>
            </a:extLst>
          </p:cNvPr>
          <p:cNvSpPr>
            <a:spLocks noGrp="1" noChangeArrowheads="1"/>
          </p:cNvSpPr>
          <p:nvPr>
            <p:ph type="body" idx="1"/>
          </p:nvPr>
        </p:nvSpPr>
        <p:spPr>
          <a:xfrm>
            <a:off x="468313" y="1498600"/>
            <a:ext cx="8229600" cy="5257800"/>
          </a:xfrm>
        </p:spPr>
        <p:txBody>
          <a:bodyPr/>
          <a:lstStyle/>
          <a:p>
            <a:pPr>
              <a:lnSpc>
                <a:spcPct val="90000"/>
              </a:lnSpc>
            </a:pPr>
            <a:r>
              <a:rPr lang="pl-PL" altLang="it-IT" sz="1800" b="1"/>
              <a:t>I Człowiek twórcą własnego świata i siebie samego</a:t>
            </a:r>
          </a:p>
          <a:p>
            <a:pPr>
              <a:lnSpc>
                <a:spcPct val="90000"/>
              </a:lnSpc>
              <a:buFontTx/>
              <a:buNone/>
            </a:pPr>
            <a:r>
              <a:rPr lang="pl-PL" altLang="it-IT" sz="1800"/>
              <a:t>Wszystkie istoty żywe podlegają </a:t>
            </a:r>
            <a:r>
              <a:rPr lang="pl-PL" altLang="it-IT" sz="1800" u="sng"/>
              <a:t>prawom natury</a:t>
            </a:r>
            <a:r>
              <a:rPr lang="pl-PL" altLang="it-IT" sz="1800"/>
              <a:t>, które </a:t>
            </a:r>
            <a:r>
              <a:rPr lang="pl-PL" altLang="it-IT" sz="1800" u="sng"/>
              <a:t>wyznaczają im różne środowiska </a:t>
            </a:r>
            <a:r>
              <a:rPr lang="pl-PL" altLang="it-IT" sz="1800"/>
              <a:t>i różne formy istnienia. Spośród stworzeń [?] żywych człowiek jest jedyną istotą, która stwarza swe własne środowisko życia i organizuje świadomie własną działalność. Gdy zwierzęta, zgodnie z ich biologiczną strukturą, muszą w środowisku zastanym odnaleźć możliwości życia [nie! bobry same budują tamy], a sposób ich zachowania się wyznaczony jest nieodmiennie przez ich instynktowne wyposażenie, ludzie uniezależniają się w znacznym stopniu od środowiska zastanego, a ich postępowanie jest zmienne i plastyczne, zależnie od okoliczności i zamierzeń. [...]</a:t>
            </a:r>
          </a:p>
          <a:p>
            <a:pPr>
              <a:lnSpc>
                <a:spcPct val="90000"/>
              </a:lnSpc>
              <a:buFontTx/>
              <a:buNone/>
            </a:pPr>
            <a:r>
              <a:rPr lang="pl-PL" altLang="it-IT" sz="1800" b="1">
                <a:solidFill>
                  <a:schemeClr val="accent2"/>
                </a:solidFill>
              </a:rPr>
              <a:t>→ Skrajny (darwinowski) determinizm biologiczno-środowiskowy</a:t>
            </a:r>
            <a:r>
              <a:rPr lang="pl-PL" altLang="it-IT" sz="1800"/>
              <a:t> </a:t>
            </a:r>
          </a:p>
          <a:p>
            <a:pPr>
              <a:lnSpc>
                <a:spcPct val="90000"/>
              </a:lnSpc>
              <a:buFontTx/>
              <a:buNone/>
            </a:pPr>
            <a:r>
              <a:rPr lang="pl-PL" altLang="it-IT" sz="1800"/>
              <a:t>„Rozwój pracy ludzkiej prowadził do coraz bardziej złożonego podziału czynności, a w związku z tym do społecznego zróżnicowania” [...]</a:t>
            </a:r>
          </a:p>
          <a:p>
            <a:pPr>
              <a:lnSpc>
                <a:spcPct val="90000"/>
              </a:lnSpc>
              <a:buFontTx/>
              <a:buNone/>
            </a:pPr>
            <a:r>
              <a:rPr lang="pl-PL" altLang="it-IT" sz="1800">
                <a:solidFill>
                  <a:schemeClr val="accent2"/>
                </a:solidFill>
              </a:rPr>
              <a:t>→</a:t>
            </a:r>
            <a:r>
              <a:rPr lang="pl-PL" altLang="it-IT" sz="1800" b="1">
                <a:solidFill>
                  <a:schemeClr val="accent2"/>
                </a:solidFill>
              </a:rPr>
              <a:t> Marksistowska</a:t>
            </a:r>
            <a:r>
              <a:rPr lang="pl-PL" altLang="it-IT" sz="1800">
                <a:solidFill>
                  <a:schemeClr val="accent2"/>
                </a:solidFill>
              </a:rPr>
              <a:t> (tj. klasowa, ekonomiczno-społeczna) koncepcja człowieka</a:t>
            </a:r>
          </a:p>
          <a:p>
            <a:pPr>
              <a:lnSpc>
                <a:spcPct val="90000"/>
              </a:lnSpc>
              <a:buFontTx/>
              <a:buNone/>
            </a:pPr>
            <a:r>
              <a:rPr lang="pl-PL" altLang="it-IT" sz="1800"/>
              <a:t>„Człowiek, - </a:t>
            </a:r>
            <a:r>
              <a:rPr lang="pl-PL" altLang="it-IT" sz="1800" u="sng"/>
              <a:t>jak zauważył Marks</a:t>
            </a:r>
            <a:r>
              <a:rPr lang="pl-PL" altLang="it-IT" sz="1800"/>
              <a:t> – nie tylko produkuje to, co mu potrzebne do życia, ale produkuje zgodnie z wymaganiami piękna; i dba nie tylko o korzyści, które może osiągnąć z przyrody, ale i o prawdę [!], jaką potrafi zdobyć w toku jej poznawania.”  </a:t>
            </a:r>
          </a:p>
        </p:txBody>
      </p:sp>
      <p:sp>
        <p:nvSpPr>
          <p:cNvPr id="45060" name="Text Box 4">
            <a:extLst>
              <a:ext uri="{FF2B5EF4-FFF2-40B4-BE49-F238E27FC236}">
                <a16:creationId xmlns:a16="http://schemas.microsoft.com/office/drawing/2014/main" id="{E28136D1-4C81-DF17-42B4-57ED0603D7E6}"/>
              </a:ext>
            </a:extLst>
          </p:cNvPr>
          <p:cNvSpPr txBox="1">
            <a:spLocks noChangeArrowheads="1"/>
          </p:cNvSpPr>
          <p:nvPr/>
        </p:nvSpPr>
        <p:spPr bwMode="auto">
          <a:xfrm>
            <a:off x="0" y="6394450"/>
            <a:ext cx="8348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sz="1400"/>
              <a:t>B. Suchodolski, </a:t>
            </a:r>
            <a:r>
              <a:rPr lang="pl-PL" altLang="it-IT" sz="1400" i="1"/>
              <a:t>Pedagogika dla kandydatów na nauczycieli, </a:t>
            </a:r>
            <a:r>
              <a:rPr lang="pl-PL" altLang="it-IT" sz="1400"/>
              <a:t>Wyd. III, PWN Warszawa, 1973, </a:t>
            </a:r>
            <a:r>
              <a:rPr lang="pl-PL" altLang="it-IT" sz="1400" i="1"/>
              <a:t> </a:t>
            </a:r>
            <a:r>
              <a:rPr lang="pl-PL" altLang="it-IT" sz="1400"/>
              <a:t>Str. 11-12</a:t>
            </a:r>
            <a:endParaRPr lang="en-AU" altLang="it-IT" sz="1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BD6A40DC-EAC0-9278-A21D-C6C868A11ADC}"/>
              </a:ext>
            </a:extLst>
          </p:cNvPr>
          <p:cNvSpPr>
            <a:spLocks noGrp="1" noChangeArrowheads="1"/>
          </p:cNvSpPr>
          <p:nvPr>
            <p:ph type="title"/>
          </p:nvPr>
        </p:nvSpPr>
        <p:spPr>
          <a:xfrm>
            <a:off x="468313" y="188913"/>
            <a:ext cx="8229600" cy="1143000"/>
          </a:xfrm>
        </p:spPr>
        <p:txBody>
          <a:bodyPr/>
          <a:lstStyle/>
          <a:p>
            <a:r>
              <a:rPr lang="pl-PL" altLang="it-IT" sz="3600"/>
              <a:t>B. Suchodolski, c.d. </a:t>
            </a:r>
            <a:endParaRPr lang="en-AU" altLang="it-IT" sz="4000"/>
          </a:p>
        </p:txBody>
      </p:sp>
      <p:sp>
        <p:nvSpPr>
          <p:cNvPr id="46083" name="Rectangle 3">
            <a:extLst>
              <a:ext uri="{FF2B5EF4-FFF2-40B4-BE49-F238E27FC236}">
                <a16:creationId xmlns:a16="http://schemas.microsoft.com/office/drawing/2014/main" id="{277E1983-972B-7C15-0091-06BE8A0D5146}"/>
              </a:ext>
            </a:extLst>
          </p:cNvPr>
          <p:cNvSpPr>
            <a:spLocks noGrp="1" noChangeArrowheads="1"/>
          </p:cNvSpPr>
          <p:nvPr>
            <p:ph type="body" idx="1"/>
          </p:nvPr>
        </p:nvSpPr>
        <p:spPr>
          <a:xfrm>
            <a:off x="468313" y="1357313"/>
            <a:ext cx="8496300" cy="5400675"/>
          </a:xfrm>
        </p:spPr>
        <p:txBody>
          <a:bodyPr/>
          <a:lstStyle/>
          <a:p>
            <a:pPr>
              <a:lnSpc>
                <a:spcPct val="90000"/>
              </a:lnSpc>
            </a:pPr>
            <a:r>
              <a:rPr lang="pl-PL" altLang="it-IT" sz="1800" i="1"/>
              <a:t>„2. Koncepcja człowieka a wychowanie</a:t>
            </a:r>
          </a:p>
          <a:p>
            <a:pPr>
              <a:lnSpc>
                <a:spcPct val="90000"/>
              </a:lnSpc>
              <a:buFontTx/>
              <a:buNone/>
            </a:pPr>
            <a:r>
              <a:rPr lang="pl-PL" altLang="it-IT" sz="1800"/>
              <a:t>Można wyróżnić trzy ważniejsze koncepcja człowieka:</a:t>
            </a:r>
          </a:p>
          <a:p>
            <a:pPr>
              <a:lnSpc>
                <a:spcPct val="90000"/>
              </a:lnSpc>
              <a:buFontTx/>
              <a:buNone/>
            </a:pPr>
            <a:r>
              <a:rPr lang="pl-PL" altLang="it-IT" sz="1800"/>
              <a:t>Pierwsza z nich, metafizyczna, określała człowieka ze stanowiska wartości </a:t>
            </a:r>
            <a:r>
              <a:rPr lang="pl-PL" altLang="it-IT" sz="1800" u="sng"/>
              <a:t>absolutnych</a:t>
            </a:r>
            <a:r>
              <a:rPr lang="pl-PL" altLang="it-IT" sz="1800"/>
              <a:t> i ponadludzkich; człowiek jest istotą, która powinna być taka, jakich tego owe wartości wymagają. Platonizm i chrystianizm zajmo</a:t>
            </a:r>
            <a:r>
              <a:rPr lang="pl-PL" altLang="it-IT" sz="1800" u="sng"/>
              <a:t>wały</a:t>
            </a:r>
            <a:r>
              <a:rPr lang="pl-PL" altLang="it-IT" sz="1800"/>
              <a:t> ten punkt widzenia. </a:t>
            </a:r>
          </a:p>
          <a:p>
            <a:pPr>
              <a:lnSpc>
                <a:spcPct val="90000"/>
              </a:lnSpc>
              <a:buFontTx/>
              <a:buNone/>
            </a:pPr>
            <a:r>
              <a:rPr lang="pl-PL" altLang="it-IT" sz="1800"/>
              <a:t>Druga koncepcja opierała się na przekonaniu, iż aby określić istotę ludzką, trzeba poznać, jakim człowiek rzeczywiści jest. Różnoraka filozofia empiryczna, a następnie różne kierunki historyzmu i psychologizmu pragnęły odpowiedzieć na pytanie, jakim człowiek jest, a nie jakim powinien być. </a:t>
            </a:r>
          </a:p>
          <a:p>
            <a:pPr>
              <a:lnSpc>
                <a:spcPct val="90000"/>
              </a:lnSpc>
              <a:buFontTx/>
              <a:buNone/>
            </a:pPr>
            <a:r>
              <a:rPr lang="pl-PL" altLang="it-IT" sz="1800"/>
              <a:t>Wreszcie trzecia była koncepcja człowieka jako istoty aktywnej, stwarzającej swą własną rzeczywistość i siebie samą. [...] </a:t>
            </a:r>
            <a:r>
              <a:rPr lang="pl-PL" altLang="it-IT" sz="1800" u="sng"/>
              <a:t>Marks,</a:t>
            </a:r>
            <a:r>
              <a:rPr lang="pl-PL" altLang="it-IT" sz="1800"/>
              <a:t> poddając krytyce materializm Feuerbacha, uczynił decydujący krok </a:t>
            </a:r>
            <a:r>
              <a:rPr lang="pl-PL" altLang="it-IT" sz="1800" u="sng"/>
              <a:t>naprzód</a:t>
            </a:r>
            <a:r>
              <a:rPr lang="pl-PL" altLang="it-IT" sz="1800"/>
              <a:t> w dziedzinie antropologii filozoficznej, ponieważ zanalizował </a:t>
            </a:r>
            <a:r>
              <a:rPr lang="pl-PL" altLang="it-IT" sz="1800" u="sng"/>
              <a:t>pracę i walkę społeczną</a:t>
            </a:r>
            <a:r>
              <a:rPr lang="pl-PL" altLang="it-IT" sz="1800"/>
              <a:t> jako elementy samostwarzania się ludzi, pokazał, iż „człowiek to świat człowieka”.  </a:t>
            </a:r>
          </a:p>
          <a:p>
            <a:pPr>
              <a:lnSpc>
                <a:spcPct val="90000"/>
              </a:lnSpc>
              <a:buFontTx/>
              <a:buNone/>
            </a:pPr>
            <a:r>
              <a:rPr lang="pl-PL" altLang="it-IT" sz="1800" i="1"/>
              <a:t>„ 8. </a:t>
            </a:r>
            <a:r>
              <a:rPr lang="pl-PL" altLang="it-IT" sz="1800" i="1" u="sng"/>
              <a:t>Wyzwolenie człowieka przez rewolucję</a:t>
            </a:r>
            <a:endParaRPr lang="pl-PL" altLang="it-IT" sz="1800" u="sng"/>
          </a:p>
          <a:p>
            <a:pPr>
              <a:lnSpc>
                <a:spcPct val="90000"/>
              </a:lnSpc>
              <a:buFontTx/>
              <a:buNone/>
            </a:pPr>
            <a:r>
              <a:rPr lang="pl-PL" altLang="it-IT" sz="1800" i="1"/>
              <a:t>	</a:t>
            </a:r>
            <a:r>
              <a:rPr lang="pl-PL" altLang="it-IT" sz="1800"/>
              <a:t>Marks wykazał, że rozwój człowieka możliwy jest tylko dzięki wyzwoleniu z </a:t>
            </a:r>
            <a:r>
              <a:rPr lang="pl-PL" altLang="it-IT" sz="1800" u="sng"/>
              <a:t>jarzma ciążącej tradycji ideologicznej</a:t>
            </a:r>
            <a:r>
              <a:rPr lang="pl-PL" altLang="it-IT" sz="1800"/>
              <a:t>, a to możliwe jest tylko dzięki </a:t>
            </a:r>
            <a:r>
              <a:rPr lang="pl-PL" altLang="it-IT" sz="1800" u="sng"/>
              <a:t>obaleniu </a:t>
            </a:r>
            <a:r>
              <a:rPr lang="pl-PL" altLang="it-IT" sz="1800"/>
              <a:t>tych społecznych warunków, które są wciąż postawą tego jarzma.”</a:t>
            </a:r>
            <a:r>
              <a:rPr lang="pl-PL" altLang="it-IT" sz="1800" u="sng"/>
              <a:t> </a:t>
            </a:r>
            <a:endParaRPr lang="pl-PL" altLang="it-IT" sz="1800" i="1"/>
          </a:p>
        </p:txBody>
      </p:sp>
      <p:sp>
        <p:nvSpPr>
          <p:cNvPr id="46084" name="Text Box 4">
            <a:extLst>
              <a:ext uri="{FF2B5EF4-FFF2-40B4-BE49-F238E27FC236}">
                <a16:creationId xmlns:a16="http://schemas.microsoft.com/office/drawing/2014/main" id="{75A4DEF3-98B9-13D1-8305-57A6C912606C}"/>
              </a:ext>
            </a:extLst>
          </p:cNvPr>
          <p:cNvSpPr txBox="1">
            <a:spLocks noChangeArrowheads="1"/>
          </p:cNvSpPr>
          <p:nvPr/>
        </p:nvSpPr>
        <p:spPr bwMode="auto">
          <a:xfrm>
            <a:off x="0" y="6553200"/>
            <a:ext cx="86439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sz="1400"/>
              <a:t>B. Suchodolski, </a:t>
            </a:r>
            <a:r>
              <a:rPr lang="pl-PL" altLang="it-IT" sz="1400" i="1"/>
              <a:t>Pedagogika dla kandydatów na nauczycieli, </a:t>
            </a:r>
            <a:r>
              <a:rPr lang="pl-PL" altLang="it-IT" sz="1400"/>
              <a:t>Wyd. III, PWN Warszawa, 1973, </a:t>
            </a:r>
            <a:r>
              <a:rPr lang="pl-PL" altLang="it-IT" sz="1400" i="1"/>
              <a:t> </a:t>
            </a:r>
            <a:r>
              <a:rPr lang="pl-PL" altLang="it-IT" sz="1400"/>
              <a:t>Str. 13-14, 23</a:t>
            </a:r>
            <a:endParaRPr lang="en-AU" altLang="it-IT" sz="1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C21EFE96-4B06-2993-4179-A212B0EFFC3B}"/>
              </a:ext>
            </a:extLst>
          </p:cNvPr>
          <p:cNvSpPr>
            <a:spLocks noGrp="1" noChangeArrowheads="1"/>
          </p:cNvSpPr>
          <p:nvPr>
            <p:ph type="title"/>
          </p:nvPr>
        </p:nvSpPr>
        <p:spPr/>
        <p:txBody>
          <a:bodyPr/>
          <a:lstStyle/>
          <a:p>
            <a:r>
              <a:rPr lang="pl-PL" altLang="it-IT" sz="3600"/>
              <a:t>B. Suchodolski: c.d. - Socjalizm a dobrobyt</a:t>
            </a:r>
            <a:endParaRPr lang="en-AU" altLang="it-IT" sz="3600"/>
          </a:p>
        </p:txBody>
      </p:sp>
      <p:sp>
        <p:nvSpPr>
          <p:cNvPr id="47107" name="Rectangle 3">
            <a:extLst>
              <a:ext uri="{FF2B5EF4-FFF2-40B4-BE49-F238E27FC236}">
                <a16:creationId xmlns:a16="http://schemas.microsoft.com/office/drawing/2014/main" id="{0DFBD6FF-48FA-3CF2-D50F-BA2676D8DBCF}"/>
              </a:ext>
            </a:extLst>
          </p:cNvPr>
          <p:cNvSpPr>
            <a:spLocks noGrp="1" noChangeArrowheads="1"/>
          </p:cNvSpPr>
          <p:nvPr>
            <p:ph type="body" idx="1"/>
          </p:nvPr>
        </p:nvSpPr>
        <p:spPr>
          <a:xfrm>
            <a:off x="395288" y="1557338"/>
            <a:ext cx="8229600" cy="5068887"/>
          </a:xfrm>
        </p:spPr>
        <p:txBody>
          <a:bodyPr/>
          <a:lstStyle/>
          <a:p>
            <a:pPr>
              <a:lnSpc>
                <a:spcPct val="90000"/>
              </a:lnSpc>
            </a:pPr>
            <a:r>
              <a:rPr lang="pl-PL" altLang="it-IT" sz="1800"/>
              <a:t>„Tymczasem jest oczywiste, iż </a:t>
            </a:r>
            <a:r>
              <a:rPr lang="pl-PL" altLang="it-IT" sz="1800" u="sng"/>
              <a:t>socjalizm</a:t>
            </a:r>
            <a:r>
              <a:rPr lang="pl-PL" altLang="it-IT" sz="1800"/>
              <a:t>, aczkolwiek zmierza do powszechnego podniesienia dobrobytu, realizuje równocześnie </a:t>
            </a:r>
            <a:r>
              <a:rPr lang="pl-PL" altLang="it-IT" sz="1800" u="sng"/>
              <a:t>szersze plany rozwoju ludzi.</a:t>
            </a:r>
            <a:r>
              <a:rPr lang="pl-PL" altLang="it-IT" sz="1800"/>
              <a:t> Jest jasne, że </a:t>
            </a:r>
            <a:r>
              <a:rPr lang="pl-PL" altLang="it-IT" sz="1800" u="sng"/>
              <a:t>socjalistyczna rewolucja</a:t>
            </a:r>
            <a:r>
              <a:rPr lang="pl-PL" altLang="it-IT" sz="1800"/>
              <a:t> w naszym kraju, likwidując nędzę i bezrobocie, znosząc panowania </a:t>
            </a:r>
            <a:r>
              <a:rPr lang="pl-PL" altLang="it-IT" sz="1800" u="sng"/>
              <a:t>klas wyzyskujących</a:t>
            </a:r>
            <a:r>
              <a:rPr lang="pl-PL" altLang="it-IT" sz="1800"/>
              <a:t>, rozbudziła w szerokich kołach </a:t>
            </a:r>
            <a:r>
              <a:rPr lang="pl-PL" altLang="it-IT" sz="1800" u="sng"/>
              <a:t>roszczenia</a:t>
            </a:r>
            <a:r>
              <a:rPr lang="pl-PL" altLang="it-IT" sz="1800"/>
              <a:t> [oczekiwania?], by żyć lepiej i wygodniej, zwłaszcza, iż polityka PRL zmierza konsekwentnie do zapewnienia coraz wyższej </a:t>
            </a:r>
            <a:r>
              <a:rPr lang="pl-PL" altLang="it-IT" sz="1800" u="sng"/>
              <a:t>stopy życiowej</a:t>
            </a:r>
            <a:r>
              <a:rPr lang="pl-PL" altLang="it-IT" sz="1800"/>
              <a:t> wszystkim obywatelom kraju. [...]</a:t>
            </a:r>
          </a:p>
          <a:p>
            <a:pPr>
              <a:lnSpc>
                <a:spcPct val="90000"/>
              </a:lnSpc>
            </a:pPr>
            <a:r>
              <a:rPr lang="pl-PL" altLang="it-IT" sz="1800"/>
              <a:t>Chodzi tylko o to, by ten ideał „dorabiania się” nie zachęcał do stosowania metod niezgodnych ze </a:t>
            </a:r>
            <a:r>
              <a:rPr lang="pl-PL" altLang="it-IT" sz="1800" u="sng"/>
              <a:t>społecznym interesem</a:t>
            </a:r>
            <a:r>
              <a:rPr lang="pl-PL" altLang="it-IT" sz="1800"/>
              <a:t>, to szukania łatwych i nieuczciwych zarobków. Chodzi o to, by wiązał się z pracą i miał charakter </a:t>
            </a:r>
            <a:r>
              <a:rPr lang="pl-PL" altLang="it-IT" sz="1800" u="sng"/>
              <a:t>słusznej nagrody</a:t>
            </a:r>
            <a:r>
              <a:rPr lang="pl-PL" altLang="it-IT" sz="1800"/>
              <a:t> za rzetelny wysiłek i trud, [stimulus → response] za osobiste zaangażowanie w prowadzoną działalność, za wykształcenie i kwalifikacje, odpowiednio spożytkowane. [...]</a:t>
            </a:r>
          </a:p>
          <a:p>
            <a:pPr>
              <a:lnSpc>
                <a:spcPct val="90000"/>
              </a:lnSpc>
            </a:pPr>
            <a:r>
              <a:rPr lang="pl-PL" altLang="it-IT" sz="1800"/>
              <a:t>Niekiedy ważny jest apel do ambicji; niekiedy do zamiłowań o realizacji planów i projektów; niekiedy porywa ludzi </a:t>
            </a:r>
            <a:r>
              <a:rPr lang="pl-PL" altLang="it-IT" sz="1800" u="sng"/>
              <a:t>obowiązek społecznej służby</a:t>
            </a:r>
            <a:r>
              <a:rPr lang="pl-PL" altLang="it-IT" sz="1800"/>
              <a:t> wedle najlepszych swych umiejętności i sił; innym razem mają znaczenie </a:t>
            </a:r>
            <a:r>
              <a:rPr lang="pl-PL" altLang="it-IT" sz="1800" u="sng"/>
              <a:t>wielkie ideały socjalizmu</a:t>
            </a:r>
            <a:r>
              <a:rPr lang="pl-PL" altLang="it-IT" sz="1800"/>
              <a:t>, którym pragnie się służyć, intensywność uczuć patriotycznych.”  </a:t>
            </a:r>
            <a:r>
              <a:rPr lang="pl-PL" altLang="it-IT" sz="1800" u="sng"/>
              <a:t> </a:t>
            </a:r>
            <a:endParaRPr lang="pl-PL" altLang="it-IT" sz="1800"/>
          </a:p>
        </p:txBody>
      </p:sp>
      <p:sp>
        <p:nvSpPr>
          <p:cNvPr id="47108" name="Text Box 4">
            <a:extLst>
              <a:ext uri="{FF2B5EF4-FFF2-40B4-BE49-F238E27FC236}">
                <a16:creationId xmlns:a16="http://schemas.microsoft.com/office/drawing/2014/main" id="{2489116C-B149-1A8C-CB2D-E7CE8765C663}"/>
              </a:ext>
            </a:extLst>
          </p:cNvPr>
          <p:cNvSpPr txBox="1">
            <a:spLocks noChangeArrowheads="1"/>
          </p:cNvSpPr>
          <p:nvPr/>
        </p:nvSpPr>
        <p:spPr bwMode="auto">
          <a:xfrm>
            <a:off x="0" y="6553200"/>
            <a:ext cx="8348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sz="1400"/>
              <a:t>B. Suchodolski, </a:t>
            </a:r>
            <a:r>
              <a:rPr lang="pl-PL" altLang="it-IT" sz="1400" i="1"/>
              <a:t>Pedagogika dla kandydatów na nauczycieli, </a:t>
            </a:r>
            <a:r>
              <a:rPr lang="pl-PL" altLang="it-IT" sz="1400"/>
              <a:t>Wyd. III, PWN Warszawa, 1973, </a:t>
            </a:r>
            <a:r>
              <a:rPr lang="pl-PL" altLang="it-IT" sz="1400" i="1"/>
              <a:t> </a:t>
            </a:r>
            <a:r>
              <a:rPr lang="pl-PL" altLang="it-IT" sz="1400"/>
              <a:t>Str. 29-30</a:t>
            </a:r>
            <a:endParaRPr lang="en-AU" altLang="it-IT" sz="1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5045C977-14D8-98D5-FC91-DCE5CAA05092}"/>
              </a:ext>
            </a:extLst>
          </p:cNvPr>
          <p:cNvSpPr>
            <a:spLocks noGrp="1" noChangeArrowheads="1"/>
          </p:cNvSpPr>
          <p:nvPr>
            <p:ph type="title"/>
          </p:nvPr>
        </p:nvSpPr>
        <p:spPr>
          <a:xfrm>
            <a:off x="0" y="-171450"/>
            <a:ext cx="9144000" cy="1143000"/>
          </a:xfrm>
        </p:spPr>
        <p:txBody>
          <a:bodyPr/>
          <a:lstStyle/>
          <a:p>
            <a:r>
              <a:rPr lang="pl-PL" altLang="it-IT" sz="3600"/>
              <a:t>Wł. Tatarkiewicz: „O szczęściu”</a:t>
            </a:r>
            <a:endParaRPr lang="en-AU" altLang="it-IT" sz="3600"/>
          </a:p>
        </p:txBody>
      </p:sp>
      <p:sp>
        <p:nvSpPr>
          <p:cNvPr id="83971" name="Rectangle 3">
            <a:extLst>
              <a:ext uri="{FF2B5EF4-FFF2-40B4-BE49-F238E27FC236}">
                <a16:creationId xmlns:a16="http://schemas.microsoft.com/office/drawing/2014/main" id="{5AC263BF-2448-C80D-D875-3A1DB6DCEC8F}"/>
              </a:ext>
            </a:extLst>
          </p:cNvPr>
          <p:cNvSpPr>
            <a:spLocks noGrp="1" noChangeArrowheads="1"/>
          </p:cNvSpPr>
          <p:nvPr>
            <p:ph type="body" idx="1"/>
          </p:nvPr>
        </p:nvSpPr>
        <p:spPr>
          <a:xfrm>
            <a:off x="468313" y="765175"/>
            <a:ext cx="8496300" cy="5616575"/>
          </a:xfrm>
        </p:spPr>
        <p:txBody>
          <a:bodyPr/>
          <a:lstStyle/>
          <a:p>
            <a:pPr>
              <a:lnSpc>
                <a:spcPct val="85000"/>
              </a:lnSpc>
              <a:buFontTx/>
              <a:buNone/>
            </a:pPr>
            <a:r>
              <a:rPr lang="pl-PL" altLang="it-IT" sz="1800" b="1"/>
              <a:t>„Źródła szczęścia</a:t>
            </a:r>
          </a:p>
          <a:p>
            <a:pPr>
              <a:lnSpc>
                <a:spcPct val="85000"/>
              </a:lnSpc>
              <a:buFontTx/>
              <a:buNone/>
            </a:pPr>
            <a:r>
              <a:rPr lang="pl-PL" altLang="it-IT" sz="1800"/>
              <a:t>U pisarzy protestanckich argumentacja ma charakter podobny [...] Do szczęścia trzeba czegoś innego: ponad wszystko trzeba </a:t>
            </a:r>
            <a:r>
              <a:rPr lang="pl-PL" altLang="it-IT" sz="1800" u="sng"/>
              <a:t>wiary w moralny ustrój świata</a:t>
            </a:r>
            <a:r>
              <a:rPr lang="pl-PL" altLang="it-IT" sz="1800"/>
              <a:t>; ta zaś jest równoznaczną z wiarą w boskie kierownictwo świata. Tylko przy niej ludzkie czynności, praca, upodobania, przyjemności, nabierają sensu i wartości. [...]  </a:t>
            </a:r>
          </a:p>
          <a:p>
            <a:pPr>
              <a:lnSpc>
                <a:spcPct val="85000"/>
              </a:lnSpc>
              <a:buFontTx/>
              <a:buNone/>
            </a:pPr>
            <a:r>
              <a:rPr lang="pl-PL" altLang="it-IT" sz="1800"/>
              <a:t>Niektóre źródła niezmiernie potęgują radości, choć nie są to radości niezmieszane ani nieprzerwane. Taką jest </a:t>
            </a:r>
            <a:r>
              <a:rPr lang="pl-PL" altLang="it-IT" sz="1800" u="sng"/>
              <a:t>przede wszystkim miłość</a:t>
            </a:r>
            <a:r>
              <a:rPr lang="pl-PL" altLang="it-IT" sz="1800"/>
              <a:t>. Cechuje ją zdolność całkowitego pochłaniania umysłu. Kto w miłości doznaje radości, temu ona wypełnia całą świadomość, ale kto w niej doznaje zmartwień, w tego świadomości nie ma miejsca na nic poza zmartwieniami. Mechanizm zdaje się być taki: kochający przenosi swe uczucia na każda rzecz, która jest związana z kochanym, wszystko to wypełnia swym uczuciem tak, iż wydaje mu się przyjemne, piękne, ważne. Jego uczucia, odbiwszy się jak w lustrze we wszystkich tych rzeczach, wracają doń z powrotem </a:t>
            </a:r>
            <a:r>
              <a:rPr lang="pl-PL" altLang="it-IT" sz="1800" u="sng"/>
              <a:t>uwielokrotnione, wzmocnione, utrwalone</a:t>
            </a:r>
            <a:r>
              <a:rPr lang="pl-PL" altLang="it-IT" sz="1800"/>
              <a:t>.   [...]</a:t>
            </a:r>
          </a:p>
          <a:p>
            <a:pPr>
              <a:lnSpc>
                <a:spcPct val="85000"/>
              </a:lnSpc>
              <a:buFontTx/>
              <a:buNone/>
            </a:pPr>
            <a:r>
              <a:rPr lang="pl-PL" altLang="it-IT" sz="1800"/>
              <a:t>Istnieją dwa style życia, dwa sposoby na szczęście: na jednej podstawie i na wielu podstawach. Sposób, który buduje na wielu, jest bardziej ludzki, ten zaś, który </a:t>
            </a:r>
            <a:r>
              <a:rPr lang="pl-PL" altLang="it-IT" sz="1800" u="sng"/>
              <a:t>buduje na jednej</a:t>
            </a:r>
            <a:r>
              <a:rPr lang="pl-PL" altLang="it-IT" sz="1800"/>
              <a:t>, jest trudniejszy, wymagający nieraz przezwyciężenia własnej natury, ale za to pewniej idący do celu.”  </a:t>
            </a:r>
          </a:p>
          <a:p>
            <a:pPr>
              <a:lnSpc>
                <a:spcPct val="85000"/>
              </a:lnSpc>
              <a:buFontTx/>
              <a:buNone/>
            </a:pPr>
            <a:r>
              <a:rPr lang="pl-PL" altLang="it-IT" sz="1800" b="1">
                <a:solidFill>
                  <a:schemeClr val="accent2"/>
                </a:solidFill>
              </a:rPr>
              <a:t>  Jednoznaczność przyjętej aksjologii, w tym samym czasie, kiedy  Kotarbiński i Suchodolski pisali o „moralności socjalistycznej”.</a:t>
            </a:r>
          </a:p>
          <a:p>
            <a:pPr>
              <a:lnSpc>
                <a:spcPct val="80000"/>
              </a:lnSpc>
              <a:buFontTx/>
              <a:buNone/>
            </a:pPr>
            <a:endParaRPr lang="en-AU" altLang="it-IT" sz="1800" b="1">
              <a:solidFill>
                <a:schemeClr val="accent2"/>
              </a:solidFill>
            </a:endParaRPr>
          </a:p>
        </p:txBody>
      </p:sp>
      <p:sp>
        <p:nvSpPr>
          <p:cNvPr id="83972" name="Text Box 4">
            <a:extLst>
              <a:ext uri="{FF2B5EF4-FFF2-40B4-BE49-F238E27FC236}">
                <a16:creationId xmlns:a16="http://schemas.microsoft.com/office/drawing/2014/main" id="{923B6AA6-13A2-8BA3-56BA-9364EE0E2A88}"/>
              </a:ext>
            </a:extLst>
          </p:cNvPr>
          <p:cNvSpPr txBox="1">
            <a:spLocks noChangeArrowheads="1"/>
          </p:cNvSpPr>
          <p:nvPr/>
        </p:nvSpPr>
        <p:spPr bwMode="auto">
          <a:xfrm>
            <a:off x="323850" y="6276975"/>
            <a:ext cx="48196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sz="1600"/>
              <a:t>Władysław Tatarkiewicz, </a:t>
            </a:r>
            <a:r>
              <a:rPr lang="pl-PL" altLang="it-IT" sz="1600" i="1"/>
              <a:t>O szczęściu </a:t>
            </a:r>
            <a:r>
              <a:rPr lang="pl-PL" altLang="it-IT" sz="1600"/>
              <a:t>(1939-1947) </a:t>
            </a:r>
          </a:p>
          <a:p>
            <a:r>
              <a:rPr lang="pl-PL" altLang="it-IT" sz="1600"/>
              <a:t>PWN Warszawa, 1962, Wyd. VI, 1975, str. 312-317</a:t>
            </a:r>
            <a:endParaRPr lang="en-AU" altLang="it-IT"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blinds(horizontal)">
                                      <p:cBhvr>
                                        <p:cTn id="7" dur="500"/>
                                        <p:tgtEl>
                                          <p:spTgt spid="839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3971">
                                            <p:txEl>
                                              <p:pRg st="1" end="1"/>
                                            </p:txEl>
                                          </p:spTgt>
                                        </p:tgtEl>
                                        <p:attrNameLst>
                                          <p:attrName>style.visibility</p:attrName>
                                        </p:attrNameLst>
                                      </p:cBhvr>
                                      <p:to>
                                        <p:strVal val="visible"/>
                                      </p:to>
                                    </p:set>
                                    <p:animEffect transition="in" filter="blinds(horizontal)">
                                      <p:cBhvr>
                                        <p:cTn id="12" dur="500"/>
                                        <p:tgtEl>
                                          <p:spTgt spid="839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3971">
                                            <p:txEl>
                                              <p:pRg st="2" end="2"/>
                                            </p:txEl>
                                          </p:spTgt>
                                        </p:tgtEl>
                                        <p:attrNameLst>
                                          <p:attrName>style.visibility</p:attrName>
                                        </p:attrNameLst>
                                      </p:cBhvr>
                                      <p:to>
                                        <p:strVal val="visible"/>
                                      </p:to>
                                    </p:set>
                                    <p:animEffect transition="in" filter="blinds(horizontal)">
                                      <p:cBhvr>
                                        <p:cTn id="17" dur="500"/>
                                        <p:tgtEl>
                                          <p:spTgt spid="839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3971">
                                            <p:txEl>
                                              <p:pRg st="3" end="3"/>
                                            </p:txEl>
                                          </p:spTgt>
                                        </p:tgtEl>
                                        <p:attrNameLst>
                                          <p:attrName>style.visibility</p:attrName>
                                        </p:attrNameLst>
                                      </p:cBhvr>
                                      <p:to>
                                        <p:strVal val="visible"/>
                                      </p:to>
                                    </p:set>
                                    <p:animEffect transition="in" filter="blinds(horizontal)">
                                      <p:cBhvr>
                                        <p:cTn id="22" dur="500"/>
                                        <p:tgtEl>
                                          <p:spTgt spid="839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83971">
                                            <p:txEl>
                                              <p:pRg st="4" end="4"/>
                                            </p:txEl>
                                          </p:spTgt>
                                        </p:tgtEl>
                                        <p:attrNameLst>
                                          <p:attrName>style.visibility</p:attrName>
                                        </p:attrNameLst>
                                      </p:cBhvr>
                                      <p:to>
                                        <p:strVal val="visible"/>
                                      </p:to>
                                    </p:set>
                                    <p:animEffect transition="in" filter="blinds(horizontal)">
                                      <p:cBhvr>
                                        <p:cTn id="27" dur="500"/>
                                        <p:tgtEl>
                                          <p:spTgt spid="839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91FCA6E-92A8-F2F6-5F2F-A6381B5932F3}"/>
              </a:ext>
            </a:extLst>
          </p:cNvPr>
          <p:cNvSpPr>
            <a:spLocks noGrp="1" noChangeArrowheads="1"/>
          </p:cNvSpPr>
          <p:nvPr>
            <p:ph type="title"/>
          </p:nvPr>
        </p:nvSpPr>
        <p:spPr/>
        <p:txBody>
          <a:bodyPr/>
          <a:lstStyle/>
          <a:p>
            <a:r>
              <a:rPr lang="pl-PL" altLang="it-IT" sz="3600"/>
              <a:t>Z. Kwieciński: „I cóż po pedagogu w tych zbójeckich czasach?”</a:t>
            </a:r>
            <a:endParaRPr lang="en-AU" altLang="it-IT" sz="3600"/>
          </a:p>
        </p:txBody>
      </p:sp>
      <p:sp>
        <p:nvSpPr>
          <p:cNvPr id="35843" name="Rectangle 3">
            <a:extLst>
              <a:ext uri="{FF2B5EF4-FFF2-40B4-BE49-F238E27FC236}">
                <a16:creationId xmlns:a16="http://schemas.microsoft.com/office/drawing/2014/main" id="{1199C243-B59F-90EC-2FCB-1C8066B49CD8}"/>
              </a:ext>
            </a:extLst>
          </p:cNvPr>
          <p:cNvSpPr>
            <a:spLocks noGrp="1" noChangeArrowheads="1"/>
          </p:cNvSpPr>
          <p:nvPr>
            <p:ph type="body" idx="1"/>
          </p:nvPr>
        </p:nvSpPr>
        <p:spPr>
          <a:xfrm>
            <a:off x="0" y="1484313"/>
            <a:ext cx="9144000" cy="4781550"/>
          </a:xfrm>
        </p:spPr>
        <p:txBody>
          <a:bodyPr/>
          <a:lstStyle/>
          <a:p>
            <a:pPr>
              <a:lnSpc>
                <a:spcPct val="90000"/>
              </a:lnSpc>
            </a:pPr>
            <a:r>
              <a:rPr lang="pl-PL" altLang="it-IT" sz="1800"/>
              <a:t>„Poziom i jakość uzyskanego wykształcenia jest najsilniej uwidaczniającym się korelatem orientacji w świecie, poczucia </a:t>
            </a:r>
            <a:r>
              <a:rPr lang="pl-PL" altLang="it-IT" sz="1800" u="sng"/>
              <a:t>tożsamości</a:t>
            </a:r>
            <a:r>
              <a:rPr lang="pl-PL" altLang="it-IT" sz="1800"/>
              <a:t> i</a:t>
            </a:r>
            <a:r>
              <a:rPr lang="pl-PL" altLang="it-IT" sz="1800" u="sng"/>
              <a:t> odrębności</a:t>
            </a:r>
            <a:r>
              <a:rPr lang="pl-PL" altLang="it-IT" sz="1800"/>
              <a:t>, poczucia satysfakcji życiowej, gęstości i zakresu subiektywnej przestrzeni życia, jakości życia rodzinnego, siły i jakości dążeń życiowych swoich i własnych dzieci, orientacji i aktywności obywatelskiej, stosunku do religii, etosu pracy i kompetencji do działania.</a:t>
            </a:r>
          </a:p>
          <a:p>
            <a:pPr>
              <a:lnSpc>
                <a:spcPct val="90000"/>
              </a:lnSpc>
            </a:pPr>
            <a:r>
              <a:rPr lang="pl-PL" altLang="it-IT" sz="1800"/>
              <a:t>Ludzie nisko wykształceni są – przy mniejszej aktywności – bardziej nastawieni na otrzymywanie, posiadanie, poziom materialny życia i jego wygodę, bardziej podatni na oferty ideologiczne i standardy zachowań społecznych i tradycje obyczajowe, oczekują przywilejów dzięki zaradności i sprytowi, są bardziej agresywni, choć mniej skłonni do merytorycznej konkurencji zawodowej. </a:t>
            </a:r>
          </a:p>
          <a:p>
            <a:pPr>
              <a:lnSpc>
                <a:spcPct val="90000"/>
              </a:lnSpc>
            </a:pPr>
            <a:r>
              <a:rPr lang="pl-PL" altLang="it-IT" sz="1800"/>
              <a:t>Im mniej ludzie wiedzą i potrafią, tym więcej oczekują dostać i mieć w życiu. [...] Warto podkreślić, że im młodzi ludzie są mniej wykształceni i niższe mają aspiracje (ich motywacje do działania), tym w większym stopniu celem ich życia jest </a:t>
            </a:r>
            <a:r>
              <a:rPr lang="pl-PL" altLang="it-IT" sz="1800" u="sng"/>
              <a:t>dobrobyt</a:t>
            </a:r>
            <a:r>
              <a:rPr lang="pl-PL" altLang="it-IT" sz="1800"/>
              <a:t>, dla którego </a:t>
            </a:r>
            <a:r>
              <a:rPr lang="pl-PL" altLang="it-IT" sz="1800" u="sng"/>
              <a:t>nie mają</a:t>
            </a:r>
            <a:r>
              <a:rPr lang="pl-PL" altLang="it-IT" sz="1800"/>
              <a:t> instrumentalnych możliwości. Jest to potwierdzenie masowego występowania mechanizmu</a:t>
            </a:r>
            <a:r>
              <a:rPr lang="pl-PL" altLang="it-IT" sz="1800" u="sng"/>
              <a:t> wyuczonej bezradności</a:t>
            </a:r>
            <a:r>
              <a:rPr lang="pl-PL" altLang="it-IT" sz="1800"/>
              <a:t>: oczekiwania dobrobytu i pomyślności bez własnego wysiłku, który miałby to zapewnić.    </a:t>
            </a:r>
            <a:endParaRPr lang="en-AU" altLang="it-IT" sz="1800"/>
          </a:p>
        </p:txBody>
      </p:sp>
      <p:sp>
        <p:nvSpPr>
          <p:cNvPr id="35844" name="Text Box 4">
            <a:extLst>
              <a:ext uri="{FF2B5EF4-FFF2-40B4-BE49-F238E27FC236}">
                <a16:creationId xmlns:a16="http://schemas.microsoft.com/office/drawing/2014/main" id="{39377A90-22BF-96F3-2852-5F30AA40349F}"/>
              </a:ext>
            </a:extLst>
          </p:cNvPr>
          <p:cNvSpPr txBox="1">
            <a:spLocks noChangeArrowheads="1"/>
          </p:cNvSpPr>
          <p:nvPr/>
        </p:nvSpPr>
        <p:spPr bwMode="auto">
          <a:xfrm>
            <a:off x="468313" y="5949950"/>
            <a:ext cx="84455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pPr>
            <a:r>
              <a:rPr lang="pl-PL" altLang="it-IT" sz="1600"/>
              <a:t>Studia Edukacyjne 1996, nr 2, Wykład na IX Letniej Szkole Młodych Pedagogów, 1995, Zacisze, w: str. 164, 166; w: Tropy – ślady – próby; Poznań – Olsztyn, 2000; </a:t>
            </a:r>
          </a:p>
          <a:p>
            <a:pPr>
              <a:lnSpc>
                <a:spcPct val="85000"/>
              </a:lnSpc>
            </a:pPr>
            <a:r>
              <a:rPr lang="pl-PL" altLang="it-IT" sz="1600"/>
              <a:t>Z. K, </a:t>
            </a:r>
            <a:r>
              <a:rPr lang="pl-PL" altLang="it-IT" sz="1600" i="1"/>
              <a:t>Ideologie i kompetencje edukacyjne w świadomości potocznej, </a:t>
            </a:r>
            <a:r>
              <a:rPr lang="pl-PL" altLang="it-IT" sz="1600"/>
              <a:t>tamże, </a:t>
            </a:r>
            <a:r>
              <a:rPr lang="pl-PL" altLang="it-IT" sz="1600" i="1"/>
              <a:t> </a:t>
            </a:r>
            <a:r>
              <a:rPr lang="pl-PL" altLang="it-IT" sz="1600"/>
              <a:t>str 190</a:t>
            </a:r>
            <a:endParaRPr lang="en-AU" altLang="it-IT"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blinds(horizontal)">
                                      <p:cBhvr>
                                        <p:cTn id="7" dur="5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blinds(horizontal)">
                                      <p:cBhvr>
                                        <p:cTn id="12" dur="500"/>
                                        <p:tgtEl>
                                          <p:spTgt spid="358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blinds(horizontal)">
                                      <p:cBhvr>
                                        <p:cTn id="17" dur="500"/>
                                        <p:tgtEl>
                                          <p:spTgt spid="35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3F198A8-BAAA-46DC-2C8A-C69E6740BAEB}"/>
              </a:ext>
            </a:extLst>
          </p:cNvPr>
          <p:cNvSpPr>
            <a:spLocks noGrp="1" noChangeArrowheads="1"/>
          </p:cNvSpPr>
          <p:nvPr>
            <p:ph type="title"/>
          </p:nvPr>
        </p:nvSpPr>
        <p:spPr>
          <a:xfrm>
            <a:off x="0" y="0"/>
            <a:ext cx="9144000" cy="1143000"/>
          </a:xfrm>
        </p:spPr>
        <p:txBody>
          <a:bodyPr/>
          <a:lstStyle/>
          <a:p>
            <a:r>
              <a:rPr lang="pl-PL" altLang="it-IT" sz="3500"/>
              <a:t>Z. Kwieciński: „odwrócony etos protestancki”</a:t>
            </a:r>
            <a:endParaRPr lang="en-AU" altLang="it-IT" sz="3500"/>
          </a:p>
        </p:txBody>
      </p:sp>
      <p:sp>
        <p:nvSpPr>
          <p:cNvPr id="37891" name="Rectangle 3">
            <a:extLst>
              <a:ext uri="{FF2B5EF4-FFF2-40B4-BE49-F238E27FC236}">
                <a16:creationId xmlns:a16="http://schemas.microsoft.com/office/drawing/2014/main" id="{E349281A-F898-1FDB-BBC6-6AB298812A87}"/>
              </a:ext>
            </a:extLst>
          </p:cNvPr>
          <p:cNvSpPr>
            <a:spLocks noGrp="1" noChangeArrowheads="1"/>
          </p:cNvSpPr>
          <p:nvPr>
            <p:ph type="body" idx="1"/>
          </p:nvPr>
        </p:nvSpPr>
        <p:spPr>
          <a:xfrm>
            <a:off x="0" y="1114425"/>
            <a:ext cx="9144000" cy="5616575"/>
          </a:xfrm>
        </p:spPr>
        <p:txBody>
          <a:bodyPr/>
          <a:lstStyle/>
          <a:p>
            <a:pPr>
              <a:lnSpc>
                <a:spcPct val="90000"/>
              </a:lnSpc>
            </a:pPr>
            <a:r>
              <a:rPr lang="pl-PL" altLang="it-IT" sz="1800"/>
              <a:t>„[...] w sytuacji, gdy rodząca się gospodarka rynkowa nie ma oparcia w etosie protestanckim </a:t>
            </a:r>
            <a:r>
              <a:rPr lang="pl-PL" altLang="it-IT" sz="1800" u="sng"/>
              <a:t>pracowitości, oszczędności i codziennej uczciwości</a:t>
            </a:r>
            <a:r>
              <a:rPr lang="pl-PL" altLang="it-IT" sz="1800"/>
              <a:t>, Kościół za nowego przeciwnika obrał sobie zachodni liberalizm. </a:t>
            </a:r>
          </a:p>
          <a:p>
            <a:pPr>
              <a:lnSpc>
                <a:spcPct val="90000"/>
              </a:lnSpc>
            </a:pPr>
            <a:r>
              <a:rPr lang="pl-PL" altLang="it-IT" sz="1800"/>
              <a:t>Polacy mają </a:t>
            </a:r>
            <a:r>
              <a:rPr lang="pl-PL" altLang="it-IT" sz="1800" u="sng"/>
              <a:t>odwrócony</a:t>
            </a:r>
            <a:r>
              <a:rPr lang="pl-PL" altLang="it-IT" sz="1800"/>
              <a:t> etos protestancki u progu budowania kapitalizmu, co udowodnił D. Doliński, a P. Sztompka uznał brak takiego etosu za przeszkodę w rozwoju wydajnej gospodarki w naszym kraju. </a:t>
            </a:r>
          </a:p>
          <a:p>
            <a:pPr>
              <a:lnSpc>
                <a:spcPct val="90000"/>
              </a:lnSpc>
            </a:pPr>
            <a:r>
              <a:rPr lang="pl-PL" altLang="it-IT" sz="1800"/>
              <a:t>Podobny pogląd wyraził H. Juros z Akademii Teologii Katolickiej. W badaniach nad wykorzystaniem czasu w przebiegu lekcji szkolnych udało mu się wyodrębnić ilość czasu, który można ocenić jako pożyteczny dla rozwoju większości uczniów: było to przeciętnie 6,5 minuty na 45 minut lekcji w ósmej klasie typowej szkoły podstawowej. Szkoła podstawowa jest zatem okazją do wćwiczania w kulturę </a:t>
            </a:r>
            <a:r>
              <a:rPr lang="pl-PL" altLang="it-IT" sz="1800" u="sng"/>
              <a:t>pozorowania pracy</a:t>
            </a:r>
            <a:r>
              <a:rPr lang="pl-PL" altLang="it-IT" sz="1800"/>
              <a:t>, przetrwania nudy w długim oczekiwaniu na końcowe świadectwo, którego oceny są bez pokrycia w wynoszonych ze szkoły kompetencjach. </a:t>
            </a:r>
          </a:p>
          <a:p>
            <a:pPr>
              <a:lnSpc>
                <a:spcPct val="90000"/>
              </a:lnSpc>
            </a:pPr>
            <a:r>
              <a:rPr lang="pl-PL" altLang="it-IT" sz="1800"/>
              <a:t>[...] udowodniły niezbicie, że w sytuacji braku kontroli młodzież polska z liceów w 100 procentach ulega pokusie, czyli mówiąc potocznie: kradnie. Ulega tej pokusie w tym większym stopniu po przywołaniu normy „nie kradnij” do świadomości. </a:t>
            </a:r>
          </a:p>
          <a:p>
            <a:pPr>
              <a:lnSpc>
                <a:spcPct val="90000"/>
              </a:lnSpc>
              <a:buFontTx/>
              <a:buNone/>
            </a:pPr>
            <a:r>
              <a:rPr lang="pl-PL" altLang="it-IT" sz="1800"/>
              <a:t>Budowany z takim opóźnieniem kapitalizm wzmacnia zamykanie się ludzi przed sobą, fragmentaryzacje i atomizację życia, usprawiedliwia rywalizację, nędzę i bezrobocie, bożkiem czyni pieniądz, także ten brudny pieniądz, wzmacnia patriarchalizm i usprawiedliwia </a:t>
            </a:r>
            <a:r>
              <a:rPr lang="pl-PL" altLang="it-IT" sz="1800" u="sng"/>
              <a:t>instrumentalne </a:t>
            </a:r>
            <a:r>
              <a:rPr lang="pl-PL" altLang="it-IT" sz="1800"/>
              <a:t> traktowanie ludzi.” [również studentów, dopisek GK]</a:t>
            </a:r>
            <a:endParaRPr lang="en-AU" altLang="it-IT" sz="1800"/>
          </a:p>
        </p:txBody>
      </p:sp>
      <p:sp>
        <p:nvSpPr>
          <p:cNvPr id="37892" name="Text Box 4">
            <a:extLst>
              <a:ext uri="{FF2B5EF4-FFF2-40B4-BE49-F238E27FC236}">
                <a16:creationId xmlns:a16="http://schemas.microsoft.com/office/drawing/2014/main" id="{64808795-7B01-CFAA-41B0-4623EE7170BA}"/>
              </a:ext>
            </a:extLst>
          </p:cNvPr>
          <p:cNvSpPr txBox="1">
            <a:spLocks noChangeArrowheads="1"/>
          </p:cNvSpPr>
          <p:nvPr/>
        </p:nvSpPr>
        <p:spPr bwMode="auto">
          <a:xfrm>
            <a:off x="395288" y="6524625"/>
            <a:ext cx="8445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it-IT" sz="1600"/>
              <a:t>Ibidem, str. 171-172</a:t>
            </a:r>
            <a:endParaRPr lang="en-AU" altLang="it-IT"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blinds(horizontal)">
                                      <p:cBhvr>
                                        <p:cTn id="7" dur="5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blinds(horizontal)">
                                      <p:cBhvr>
                                        <p:cTn id="12" dur="500"/>
                                        <p:tgtEl>
                                          <p:spTgt spid="378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blinds(horizontal)">
                                      <p:cBhvr>
                                        <p:cTn id="17" dur="500"/>
                                        <p:tgtEl>
                                          <p:spTgt spid="378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7891">
                                            <p:txEl>
                                              <p:pRg st="3" end="3"/>
                                            </p:txEl>
                                          </p:spTgt>
                                        </p:tgtEl>
                                        <p:attrNameLst>
                                          <p:attrName>style.visibility</p:attrName>
                                        </p:attrNameLst>
                                      </p:cBhvr>
                                      <p:to>
                                        <p:strVal val="visible"/>
                                      </p:to>
                                    </p:set>
                                    <p:animEffect transition="in" filter="blinds(horizontal)">
                                      <p:cBhvr>
                                        <p:cTn id="22" dur="500"/>
                                        <p:tgtEl>
                                          <p:spTgt spid="378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7891">
                                            <p:txEl>
                                              <p:pRg st="4" end="4"/>
                                            </p:txEl>
                                          </p:spTgt>
                                        </p:tgtEl>
                                        <p:attrNameLst>
                                          <p:attrName>style.visibility</p:attrName>
                                        </p:attrNameLst>
                                      </p:cBhvr>
                                      <p:to>
                                        <p:strVal val="visible"/>
                                      </p:to>
                                    </p:set>
                                    <p:animEffect transition="in" filter="blinds(horizontal)">
                                      <p:cBhvr>
                                        <p:cTn id="27" dur="500"/>
                                        <p:tgtEl>
                                          <p:spTgt spid="378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C9DEF54A-9748-0471-7B4C-852B73601E25}"/>
              </a:ext>
            </a:extLst>
          </p:cNvPr>
          <p:cNvSpPr>
            <a:spLocks noGrp="1" noChangeArrowheads="1"/>
          </p:cNvSpPr>
          <p:nvPr>
            <p:ph type="title"/>
          </p:nvPr>
        </p:nvSpPr>
        <p:spPr>
          <a:xfrm>
            <a:off x="457200" y="152400"/>
            <a:ext cx="8229600" cy="1143000"/>
          </a:xfrm>
        </p:spPr>
        <p:txBody>
          <a:bodyPr/>
          <a:lstStyle/>
          <a:p>
            <a:r>
              <a:rPr lang="pl-PL" altLang="it-IT"/>
              <a:t>Dydaktyka</a:t>
            </a:r>
          </a:p>
        </p:txBody>
      </p:sp>
      <p:sp>
        <p:nvSpPr>
          <p:cNvPr id="44035" name="Rectangle 3">
            <a:extLst>
              <a:ext uri="{FF2B5EF4-FFF2-40B4-BE49-F238E27FC236}">
                <a16:creationId xmlns:a16="http://schemas.microsoft.com/office/drawing/2014/main" id="{AA5EBA34-8782-A275-DA66-997FB96F7B31}"/>
              </a:ext>
            </a:extLst>
          </p:cNvPr>
          <p:cNvSpPr>
            <a:spLocks noGrp="1" noChangeArrowheads="1"/>
          </p:cNvSpPr>
          <p:nvPr>
            <p:ph type="body" idx="4294967295"/>
          </p:nvPr>
        </p:nvSpPr>
        <p:spPr>
          <a:xfrm>
            <a:off x="0" y="2971800"/>
            <a:ext cx="7467600" cy="4389438"/>
          </a:xfrm>
        </p:spPr>
        <p:txBody>
          <a:bodyPr/>
          <a:lstStyle/>
          <a:p>
            <a:pPr algn="ctr">
              <a:buFontTx/>
              <a:buNone/>
            </a:pPr>
            <a:r>
              <a:rPr lang="pl-PL" altLang="it-IT" sz="3700"/>
              <a:t>Cele</a:t>
            </a:r>
          </a:p>
          <a:p>
            <a:pPr algn="ctr">
              <a:buFontTx/>
              <a:buNone/>
            </a:pPr>
            <a:r>
              <a:rPr lang="pl-PL" altLang="it-IT" sz="3700"/>
              <a:t>↓</a:t>
            </a:r>
          </a:p>
          <a:p>
            <a:pPr algn="ctr">
              <a:buFontTx/>
              <a:buNone/>
            </a:pPr>
            <a:r>
              <a:rPr lang="pl-PL" altLang="it-IT" sz="3700"/>
              <a:t>Treści</a:t>
            </a:r>
          </a:p>
          <a:p>
            <a:pPr algn="ctr">
              <a:buFontTx/>
              <a:buNone/>
            </a:pPr>
            <a:r>
              <a:rPr lang="pl-PL" altLang="it-IT" sz="3700"/>
              <a:t>↓</a:t>
            </a:r>
          </a:p>
          <a:p>
            <a:pPr algn="r">
              <a:buFontTx/>
              <a:buNone/>
            </a:pPr>
            <a:r>
              <a:rPr lang="pl-PL" altLang="it-IT" sz="3700"/>
              <a:t>Metody → podręczniki   </a:t>
            </a:r>
          </a:p>
        </p:txBody>
      </p:sp>
      <p:sp>
        <p:nvSpPr>
          <p:cNvPr id="44036" name="Rectangle 4">
            <a:extLst>
              <a:ext uri="{FF2B5EF4-FFF2-40B4-BE49-F238E27FC236}">
                <a16:creationId xmlns:a16="http://schemas.microsoft.com/office/drawing/2014/main" id="{CE6FE6DD-51CB-02AF-134A-1F0D082F68D0}"/>
              </a:ext>
            </a:extLst>
          </p:cNvPr>
          <p:cNvSpPr>
            <a:spLocks/>
          </p:cNvSpPr>
          <p:nvPr/>
        </p:nvSpPr>
        <p:spPr bwMode="auto">
          <a:xfrm>
            <a:off x="0" y="1752600"/>
            <a:ext cx="7467600"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FontTx/>
              <a:buNone/>
            </a:pPr>
            <a:r>
              <a:rPr lang="pl-PL" altLang="it-IT" sz="3700"/>
              <a:t>Wartości</a:t>
            </a:r>
          </a:p>
          <a:p>
            <a:pPr algn="ctr">
              <a:buFontTx/>
              <a:buNone/>
            </a:pPr>
            <a:r>
              <a:rPr lang="pl-PL" altLang="it-IT" sz="3700"/>
              <a:t>↓</a:t>
            </a:r>
          </a:p>
          <a:p>
            <a:pPr algn="ctr">
              <a:buFontTx/>
              <a:buNone/>
            </a:pPr>
            <a:endParaRPr lang="pl-PL" altLang="it-IT" sz="37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anim calcmode="lin" valueType="num">
                                      <p:cBhvr additive="base">
                                        <p:cTn id="7" dur="1000" fill="hold"/>
                                        <p:tgtEl>
                                          <p:spTgt spid="4403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403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577BCD1-49A1-8A63-1803-D6C391F48E0B}"/>
              </a:ext>
            </a:extLst>
          </p:cNvPr>
          <p:cNvSpPr>
            <a:spLocks noGrp="1" noChangeArrowheads="1"/>
          </p:cNvSpPr>
          <p:nvPr>
            <p:ph type="title"/>
          </p:nvPr>
        </p:nvSpPr>
        <p:spPr>
          <a:xfrm>
            <a:off x="457200" y="195263"/>
            <a:ext cx="8229600" cy="1143000"/>
          </a:xfrm>
        </p:spPr>
        <p:txBody>
          <a:bodyPr/>
          <a:lstStyle/>
          <a:p>
            <a:r>
              <a:rPr lang="pl-PL" altLang="it-IT" sz="3600"/>
              <a:t>Z. Kwieciński: Religia jako źródło wartości etycznych (?)</a:t>
            </a:r>
            <a:endParaRPr lang="en-AU" altLang="it-IT" sz="3600"/>
          </a:p>
        </p:txBody>
      </p:sp>
      <p:sp>
        <p:nvSpPr>
          <p:cNvPr id="36867" name="Rectangle 3">
            <a:extLst>
              <a:ext uri="{FF2B5EF4-FFF2-40B4-BE49-F238E27FC236}">
                <a16:creationId xmlns:a16="http://schemas.microsoft.com/office/drawing/2014/main" id="{976CF4D2-DD89-EC73-FB67-65051F4E4CE6}"/>
              </a:ext>
            </a:extLst>
          </p:cNvPr>
          <p:cNvSpPr>
            <a:spLocks noGrp="1" noChangeArrowheads="1"/>
          </p:cNvSpPr>
          <p:nvPr>
            <p:ph type="body" idx="1"/>
          </p:nvPr>
        </p:nvSpPr>
        <p:spPr>
          <a:xfrm>
            <a:off x="179388" y="1425575"/>
            <a:ext cx="8785225" cy="5172075"/>
          </a:xfrm>
        </p:spPr>
        <p:txBody>
          <a:bodyPr/>
          <a:lstStyle/>
          <a:p>
            <a:pPr>
              <a:lnSpc>
                <a:spcPct val="90000"/>
              </a:lnSpc>
            </a:pPr>
            <a:r>
              <a:rPr lang="pl-PL" altLang="it-IT" sz="1800"/>
              <a:t>„Na 4831 respondentów 95,3% zdeklarowało, że są katolikami, 0,6% wskazało na inne obrządki i wyznania religijne, do obojętności religijnej przyznało się 3,6% tej zbiorowości, a 0,5% odmówiło odpowiedzi. </a:t>
            </a:r>
          </a:p>
          <a:p>
            <a:pPr>
              <a:lnSpc>
                <a:spcPct val="90000"/>
              </a:lnSpc>
            </a:pPr>
            <a:r>
              <a:rPr lang="pl-PL" altLang="it-IT" sz="1800"/>
              <a:t>Na pytanie o bliższe związki z wiarą i praktykowanie kościelne 5,6% określiło się jako „głęboko wierzący i regularnie praktykujący”, zaś 31,1% jako „wierzący i praktykujący”; podstawowa część tej zbiorowości (46,5%) uznała się za „nieregularnie praktykujących” a dalszych 10,9% za </a:t>
            </a:r>
            <a:r>
              <a:rPr lang="pl-PL" altLang="it-IT" sz="1800" u="sng"/>
              <a:t>szczególną polską</a:t>
            </a:r>
            <a:r>
              <a:rPr lang="pl-PL" altLang="it-IT" sz="1800"/>
              <a:t> kategorię „niewierzących ale praktykujących” i odwrotnie. Ponadto 0,9% to „prawie niewierzący”, 2% to „niewierzący”, 0,2% - to przeciwnicy religii” i 2,2% „obojętni religijnie” (nie odpowiedzieli lub nie umieli odpowiedzieć 0,7%). </a:t>
            </a:r>
          </a:p>
          <a:p>
            <a:pPr>
              <a:lnSpc>
                <a:spcPct val="90000"/>
              </a:lnSpc>
            </a:pPr>
            <a:r>
              <a:rPr lang="pl-PL" altLang="it-IT" sz="1800"/>
              <a:t>Gdy zapytaliśmy  znaczenie religii w życiu, to dla 30,7% (!) respondentów było to poza jakąkolwiek możliwością odpowiedzi, 28,7% odwoływało się do tradycji, dla 27,2% była to „potrzeba”, dla 7,1%  „wzory zachowań” a tylko dla 4,2% „źródło refleksji” i dla 2,1% (!!) „źródło zasad etycznych”. </a:t>
            </a:r>
          </a:p>
          <a:p>
            <a:pPr>
              <a:lnSpc>
                <a:spcPct val="90000"/>
              </a:lnSpc>
            </a:pPr>
            <a:r>
              <a:rPr lang="pl-PL" altLang="it-IT" sz="1800">
                <a:solidFill>
                  <a:schemeClr val="accent2"/>
                </a:solidFill>
              </a:rPr>
              <a:t>Polacy, </a:t>
            </a:r>
            <a:r>
              <a:rPr lang="pl-PL" altLang="it-IT" sz="1800" u="sng">
                <a:solidFill>
                  <a:schemeClr val="accent2"/>
                </a:solidFill>
              </a:rPr>
              <a:t>w większości wierzą, ale nie bardzo wiedzą w co</a:t>
            </a:r>
            <a:r>
              <a:rPr lang="pl-PL" altLang="it-IT" sz="1800">
                <a:solidFill>
                  <a:schemeClr val="accent2"/>
                </a:solidFill>
              </a:rPr>
              <a:t>, a w szczególności </a:t>
            </a:r>
            <a:r>
              <a:rPr lang="pl-PL" altLang="it-IT" sz="1800" u="sng">
                <a:solidFill>
                  <a:schemeClr val="accent2"/>
                </a:solidFill>
              </a:rPr>
              <a:t>po co</a:t>
            </a:r>
            <a:r>
              <a:rPr lang="pl-PL" altLang="it-IT" sz="1800">
                <a:solidFill>
                  <a:schemeClr val="accent2"/>
                </a:solidFill>
              </a:rPr>
              <a:t>. Włosi, dla przykładu, w większości deklarują się, że nie wierzą, ale znakomicie wiedzą, w co nie wierzą. </a:t>
            </a:r>
            <a:endParaRPr lang="pl-PL" altLang="it-IT" sz="1800"/>
          </a:p>
          <a:p>
            <a:pPr>
              <a:lnSpc>
                <a:spcPct val="90000"/>
              </a:lnSpc>
            </a:pPr>
            <a:r>
              <a:rPr lang="pl-PL" altLang="it-IT" sz="1800">
                <a:solidFill>
                  <a:schemeClr val="accent2"/>
                </a:solidFill>
              </a:rPr>
              <a:t>Wyniki badań prof. Kwiecińskiego są porażające: wiara (czyli coś więcej niż „religia”) nie jest w Polsce źródłem zasad etycznych!   </a:t>
            </a:r>
            <a:endParaRPr lang="en-AU" altLang="it-IT" sz="1800">
              <a:solidFill>
                <a:schemeClr val="accent2"/>
              </a:solidFill>
            </a:endParaRPr>
          </a:p>
        </p:txBody>
      </p:sp>
      <p:sp>
        <p:nvSpPr>
          <p:cNvPr id="36868" name="Text Box 4">
            <a:extLst>
              <a:ext uri="{FF2B5EF4-FFF2-40B4-BE49-F238E27FC236}">
                <a16:creationId xmlns:a16="http://schemas.microsoft.com/office/drawing/2014/main" id="{2CC78954-432F-EAC8-82D4-49958AFECFE2}"/>
              </a:ext>
            </a:extLst>
          </p:cNvPr>
          <p:cNvSpPr txBox="1">
            <a:spLocks noChangeArrowheads="1"/>
          </p:cNvSpPr>
          <p:nvPr/>
        </p:nvSpPr>
        <p:spPr bwMode="auto">
          <a:xfrm>
            <a:off x="395288" y="6451600"/>
            <a:ext cx="8445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it-IT" sz="1600"/>
              <a:t>Ibidem, str. 169-170</a:t>
            </a:r>
            <a:endParaRPr lang="en-AU" altLang="it-IT"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blinds(horizontal)">
                                      <p:cBhvr>
                                        <p:cTn id="7" dur="500"/>
                                        <p:tgtEl>
                                          <p:spTgt spid="36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blinds(horizontal)">
                                      <p:cBhvr>
                                        <p:cTn id="12" dur="500"/>
                                        <p:tgtEl>
                                          <p:spTgt spid="368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blinds(horizontal)">
                                      <p:cBhvr>
                                        <p:cTn id="17" dur="500"/>
                                        <p:tgtEl>
                                          <p:spTgt spid="368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blinds(horizontal)">
                                      <p:cBhvr>
                                        <p:cTn id="22" dur="500"/>
                                        <p:tgtEl>
                                          <p:spTgt spid="368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6867">
                                            <p:txEl>
                                              <p:pRg st="4" end="4"/>
                                            </p:txEl>
                                          </p:spTgt>
                                        </p:tgtEl>
                                        <p:attrNameLst>
                                          <p:attrName>style.visibility</p:attrName>
                                        </p:attrNameLst>
                                      </p:cBhvr>
                                      <p:to>
                                        <p:strVal val="visible"/>
                                      </p:to>
                                    </p:set>
                                    <p:animEffect transition="in" filter="blinds(horizontal)">
                                      <p:cBhvr>
                                        <p:cTn id="27" dur="500"/>
                                        <p:tgtEl>
                                          <p:spTgt spid="36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533F557-8645-3FE3-C9B4-B24387B05255}"/>
              </a:ext>
            </a:extLst>
          </p:cNvPr>
          <p:cNvSpPr>
            <a:spLocks noGrp="1" noChangeArrowheads="1"/>
          </p:cNvSpPr>
          <p:nvPr>
            <p:ph type="title"/>
          </p:nvPr>
        </p:nvSpPr>
        <p:spPr/>
        <p:txBody>
          <a:bodyPr/>
          <a:lstStyle/>
          <a:p>
            <a:r>
              <a:rPr lang="pl-PL" altLang="it-IT" sz="3600"/>
              <a:t>Deklaracja lizbońska: </a:t>
            </a:r>
            <a:br>
              <a:rPr lang="pl-PL" altLang="it-IT" sz="3600"/>
            </a:br>
            <a:r>
              <a:rPr lang="pl-PL" altLang="it-IT" sz="3600"/>
              <a:t>Konstytucja  Europy</a:t>
            </a:r>
            <a:r>
              <a:rPr lang="pl-PL" altLang="it-IT" sz="4000"/>
              <a:t> </a:t>
            </a:r>
            <a:endParaRPr lang="en-AU" altLang="it-IT" sz="4000"/>
          </a:p>
        </p:txBody>
      </p:sp>
      <p:pic>
        <p:nvPicPr>
          <p:cNvPr id="28675" name="Picture 3">
            <a:extLst>
              <a:ext uri="{FF2B5EF4-FFF2-40B4-BE49-F238E27FC236}">
                <a16:creationId xmlns:a16="http://schemas.microsoft.com/office/drawing/2014/main" id="{991C223B-A71C-1BCB-B859-9264328E28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860800"/>
            <a:ext cx="7178675" cy="271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6" name="Text Box 4">
            <a:extLst>
              <a:ext uri="{FF2B5EF4-FFF2-40B4-BE49-F238E27FC236}">
                <a16:creationId xmlns:a16="http://schemas.microsoft.com/office/drawing/2014/main" id="{79B5A441-0A6C-0F68-50DD-BB5FB62D9CFF}"/>
              </a:ext>
            </a:extLst>
          </p:cNvPr>
          <p:cNvSpPr txBox="1">
            <a:spLocks noChangeArrowheads="1"/>
          </p:cNvSpPr>
          <p:nvPr/>
        </p:nvSpPr>
        <p:spPr bwMode="auto">
          <a:xfrm>
            <a:off x="250825" y="1484313"/>
            <a:ext cx="8569325"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it-IT"/>
              <a:t>CZERPIĄC INSPIRACJĘ z dziedzictwa kulturowego, </a:t>
            </a:r>
            <a:r>
              <a:rPr lang="pl-PL" altLang="it-IT" u="sng"/>
              <a:t>religijnego</a:t>
            </a:r>
            <a:r>
              <a:rPr lang="pl-PL" altLang="it-IT"/>
              <a:t> i humanistycznego Europy, z których wyprowadzono uniwersalne wartości nienaruszalnych i niezbywalnych praw osoby ludzkiej, wolności, demokracji, równości i rządów prawa,</a:t>
            </a:r>
          </a:p>
          <a:p>
            <a:r>
              <a:rPr lang="pl-PL" altLang="it-IT"/>
              <a:t>PRZYWOŁUJĄC historyczną wagę </a:t>
            </a:r>
            <a:r>
              <a:rPr lang="pl-PL" altLang="it-IT" u="sng"/>
              <a:t>zakończenia podziału kontynentu</a:t>
            </a:r>
            <a:r>
              <a:rPr lang="pl-PL" altLang="it-IT"/>
              <a:t> Europejskiego i potrzebę stworzenia trwałej bazy dla budowania przyszłej Europy,</a:t>
            </a:r>
          </a:p>
          <a:p>
            <a:r>
              <a:rPr lang="pl-PL" altLang="it-IT"/>
              <a:t>POTWIERDZAJĄC nasze przywiązanie do zasad wolności, demokracji i poszanowania praw człowieka i podstawowych wolności i rządów prawa…	  </a:t>
            </a:r>
            <a:endParaRPr lang="en-AU" altLang="it-IT"/>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5A59CED6-A6CA-787A-A7F2-CAA692FF4FE9}"/>
              </a:ext>
            </a:extLst>
          </p:cNvPr>
          <p:cNvSpPr>
            <a:spLocks noGrp="1" noChangeArrowheads="1"/>
          </p:cNvSpPr>
          <p:nvPr>
            <p:ph type="title"/>
          </p:nvPr>
        </p:nvSpPr>
        <p:spPr>
          <a:xfrm>
            <a:off x="468313" y="0"/>
            <a:ext cx="8229600" cy="1143000"/>
          </a:xfrm>
        </p:spPr>
        <p:txBody>
          <a:bodyPr/>
          <a:lstStyle/>
          <a:p>
            <a:r>
              <a:rPr lang="pl-PL" altLang="it-IT" sz="3600"/>
              <a:t>EU: no student left behind</a:t>
            </a:r>
            <a:endParaRPr lang="en-AU" altLang="it-IT" sz="3600"/>
          </a:p>
        </p:txBody>
      </p:sp>
      <p:pic>
        <p:nvPicPr>
          <p:cNvPr id="74758" name="Picture 6">
            <a:extLst>
              <a:ext uri="{FF2B5EF4-FFF2-40B4-BE49-F238E27FC236}">
                <a16:creationId xmlns:a16="http://schemas.microsoft.com/office/drawing/2014/main" id="{3DAC7A33-C186-19A8-6E6A-AF08CE241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981075"/>
            <a:ext cx="7956550" cy="4787900"/>
          </a:xfrm>
          <a:prstGeom prst="rect">
            <a:avLst/>
          </a:prstGeom>
          <a:noFill/>
          <a:extLst>
            <a:ext uri="{909E8E84-426E-40DD-AFC4-6F175D3DCCD1}">
              <a14:hiddenFill xmlns:a14="http://schemas.microsoft.com/office/drawing/2010/main">
                <a:solidFill>
                  <a:srgbClr val="FFFFFF"/>
                </a:solidFill>
              </a14:hiddenFill>
            </a:ext>
          </a:extLst>
        </p:spPr>
      </p:pic>
      <p:sp>
        <p:nvSpPr>
          <p:cNvPr id="74757" name="Text Box 5">
            <a:extLst>
              <a:ext uri="{FF2B5EF4-FFF2-40B4-BE49-F238E27FC236}">
                <a16:creationId xmlns:a16="http://schemas.microsoft.com/office/drawing/2014/main" id="{18CED191-9633-6D4B-6D06-D13BD5B9DAB0}"/>
              </a:ext>
            </a:extLst>
          </p:cNvPr>
          <p:cNvSpPr txBox="1">
            <a:spLocks noChangeArrowheads="1"/>
          </p:cNvSpPr>
          <p:nvPr/>
        </p:nvSpPr>
        <p:spPr bwMode="auto">
          <a:xfrm>
            <a:off x="339725" y="5437188"/>
            <a:ext cx="8026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sz="1400">
                <a:solidFill>
                  <a:srgbClr val="FFFF00"/>
                </a:solidFill>
              </a:rPr>
              <a:t>http://www.edweek.org/ew/section/multimedia/no-child-left-behind-overview-definition-summary.html</a:t>
            </a:r>
          </a:p>
        </p:txBody>
      </p:sp>
      <p:sp>
        <p:nvSpPr>
          <p:cNvPr id="74761" name="Text Box 9">
            <a:extLst>
              <a:ext uri="{FF2B5EF4-FFF2-40B4-BE49-F238E27FC236}">
                <a16:creationId xmlns:a16="http://schemas.microsoft.com/office/drawing/2014/main" id="{8A930868-14DE-811C-4299-69808E034D93}"/>
              </a:ext>
            </a:extLst>
          </p:cNvPr>
          <p:cNvSpPr txBox="1">
            <a:spLocks noChangeArrowheads="1"/>
          </p:cNvSpPr>
          <p:nvPr/>
        </p:nvSpPr>
        <p:spPr bwMode="auto">
          <a:xfrm>
            <a:off x="303213" y="6113463"/>
            <a:ext cx="8840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it-IT"/>
              <a:t>USA – program wprowadzony w 2003, niedostatecznie wypracowany (niedobór środków, nadmierna parametryzacja ocen), zmieniony w 2016</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EE801419-82E5-35D2-FFFA-9EE9171880D2}"/>
              </a:ext>
            </a:extLst>
          </p:cNvPr>
          <p:cNvSpPr>
            <a:spLocks noGrp="1" noChangeArrowheads="1"/>
          </p:cNvSpPr>
          <p:nvPr>
            <p:ph type="title"/>
          </p:nvPr>
        </p:nvSpPr>
        <p:spPr/>
        <p:txBody>
          <a:bodyPr/>
          <a:lstStyle/>
          <a:p>
            <a:r>
              <a:rPr lang="pl-PL" altLang="it-IT"/>
              <a:t>Aksjologia pedagogiki UE</a:t>
            </a:r>
            <a:endParaRPr lang="en-AU" altLang="it-IT"/>
          </a:p>
        </p:txBody>
      </p:sp>
      <p:pic>
        <p:nvPicPr>
          <p:cNvPr id="81923" name="Picture 3">
            <a:extLst>
              <a:ext uri="{FF2B5EF4-FFF2-40B4-BE49-F238E27FC236}">
                <a16:creationId xmlns:a16="http://schemas.microsoft.com/office/drawing/2014/main" id="{78E62C59-FE26-935C-4D32-A633CDF943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729163"/>
            <a:ext cx="8713787" cy="140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4" name="Picture 4">
            <a:extLst>
              <a:ext uri="{FF2B5EF4-FFF2-40B4-BE49-F238E27FC236}">
                <a16:creationId xmlns:a16="http://schemas.microsoft.com/office/drawing/2014/main" id="{242D4223-7931-A3D8-D1BB-077830B79E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217613"/>
            <a:ext cx="7929562" cy="277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5" name="Text Box 5">
            <a:extLst>
              <a:ext uri="{FF2B5EF4-FFF2-40B4-BE49-F238E27FC236}">
                <a16:creationId xmlns:a16="http://schemas.microsoft.com/office/drawing/2014/main" id="{78DE3E08-0A88-E747-982D-74844825581E}"/>
              </a:ext>
            </a:extLst>
          </p:cNvPr>
          <p:cNvSpPr txBox="1">
            <a:spLocks noChangeArrowheads="1"/>
          </p:cNvSpPr>
          <p:nvPr/>
        </p:nvSpPr>
        <p:spPr bwMode="auto">
          <a:xfrm>
            <a:off x="179388" y="6237288"/>
            <a:ext cx="8551862"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sz="1600"/>
              <a:t>G. Karwasz, Post konstruktywizm a korzenie kulturowe Europy, Acta Univ. Nicolai Copernici: </a:t>
            </a:r>
          </a:p>
          <a:p>
            <a:r>
              <a:rPr lang="pl-PL" altLang="it-IT" sz="1600"/>
              <a:t>Pedagogika, XXVII zeszyt 401, 2011, 75 - 82</a:t>
            </a:r>
            <a:br>
              <a:rPr lang="pl-PL" altLang="it-IT" sz="1600"/>
            </a:br>
            <a:endParaRPr lang="en-AU" altLang="it-IT" sz="1600"/>
          </a:p>
        </p:txBody>
      </p:sp>
      <p:sp>
        <p:nvSpPr>
          <p:cNvPr id="81926" name="Text Box 6">
            <a:extLst>
              <a:ext uri="{FF2B5EF4-FFF2-40B4-BE49-F238E27FC236}">
                <a16:creationId xmlns:a16="http://schemas.microsoft.com/office/drawing/2014/main" id="{9AA65CF1-7360-C170-4E1F-5CD5FF122FB6}"/>
              </a:ext>
            </a:extLst>
          </p:cNvPr>
          <p:cNvSpPr txBox="1">
            <a:spLocks noChangeArrowheads="1"/>
          </p:cNvSpPr>
          <p:nvPr/>
        </p:nvSpPr>
        <p:spPr bwMode="auto">
          <a:xfrm>
            <a:off x="231775" y="3665538"/>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a:t>[...]</a:t>
            </a:r>
            <a:endParaRPr lang="en-AU" altLang="it-IT"/>
          </a:p>
        </p:txBody>
      </p:sp>
      <p:sp>
        <p:nvSpPr>
          <p:cNvPr id="81927" name="Text Box 7">
            <a:extLst>
              <a:ext uri="{FF2B5EF4-FFF2-40B4-BE49-F238E27FC236}">
                <a16:creationId xmlns:a16="http://schemas.microsoft.com/office/drawing/2014/main" id="{612E1EC1-1AD4-9E1E-F8E8-FDADA4560C20}"/>
              </a:ext>
            </a:extLst>
          </p:cNvPr>
          <p:cNvSpPr txBox="1">
            <a:spLocks noChangeArrowheads="1"/>
          </p:cNvSpPr>
          <p:nvPr/>
        </p:nvSpPr>
        <p:spPr bwMode="auto">
          <a:xfrm>
            <a:off x="87313" y="4097338"/>
            <a:ext cx="88058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it-IT"/>
              <a:t>Zawieszenie ucznia nieposłusznego w prawach ucznia, z zakazem wstępu do szkoły jest karą dotkliwą: rodzice muszą, pod rygorem karnym, zapewnić naukę w domu.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C50DDC3A-31BD-9CE5-D8FD-0D9298701943}"/>
              </a:ext>
            </a:extLst>
          </p:cNvPr>
          <p:cNvSpPr>
            <a:spLocks noGrp="1" noChangeArrowheads="1"/>
          </p:cNvSpPr>
          <p:nvPr>
            <p:ph type="title"/>
          </p:nvPr>
        </p:nvSpPr>
        <p:spPr>
          <a:xfrm>
            <a:off x="395288" y="0"/>
            <a:ext cx="8229600" cy="1143000"/>
          </a:xfrm>
        </p:spPr>
        <p:txBody>
          <a:bodyPr/>
          <a:lstStyle/>
          <a:p>
            <a:r>
              <a:rPr lang="pl-PL" altLang="it-IT" sz="3600"/>
              <a:t>„Myśliwy i pies” – czyli anty-bulizm w dydaktyce fizyki (i nie tylko)</a:t>
            </a:r>
            <a:endParaRPr lang="en-AU" altLang="it-IT" sz="3600"/>
          </a:p>
        </p:txBody>
      </p:sp>
      <p:sp>
        <p:nvSpPr>
          <p:cNvPr id="76803" name="Rectangle 3">
            <a:extLst>
              <a:ext uri="{FF2B5EF4-FFF2-40B4-BE49-F238E27FC236}">
                <a16:creationId xmlns:a16="http://schemas.microsoft.com/office/drawing/2014/main" id="{7E5FA32D-0606-AA0A-5A9A-25CCB3C4285D}"/>
              </a:ext>
            </a:extLst>
          </p:cNvPr>
          <p:cNvSpPr>
            <a:spLocks noGrp="1" noChangeArrowheads="1"/>
          </p:cNvSpPr>
          <p:nvPr>
            <p:ph type="body" idx="1"/>
          </p:nvPr>
        </p:nvSpPr>
        <p:spPr>
          <a:xfrm>
            <a:off x="323850" y="1916113"/>
            <a:ext cx="8229600" cy="5184775"/>
          </a:xfrm>
        </p:spPr>
        <p:txBody>
          <a:bodyPr/>
          <a:lstStyle/>
          <a:p>
            <a:pPr>
              <a:lnSpc>
                <a:spcPct val="90000"/>
              </a:lnSpc>
            </a:pPr>
            <a:r>
              <a:rPr lang="pl-PL" altLang="it-IT" sz="1800"/>
              <a:t>Dwa rodzaje zadań z fizyki/ matematyki/ polskiego:</a:t>
            </a:r>
          </a:p>
          <a:p>
            <a:pPr>
              <a:lnSpc>
                <a:spcPct val="90000"/>
              </a:lnSpc>
            </a:pPr>
            <a:r>
              <a:rPr lang="pl-PL" altLang="it-IT" sz="1800" u="sng"/>
              <a:t>Dydaktyczne,</a:t>
            </a:r>
            <a:r>
              <a:rPr lang="pl-PL" altLang="it-IT" sz="1800"/>
              <a:t> czyli te, które mają na celu przekazanie określonych treści przedmiotowych w uczniu wyrobienie przeświadczenia, że ten przedmiot rozumie (a przez to lubi)</a:t>
            </a:r>
          </a:p>
          <a:p>
            <a:pPr>
              <a:lnSpc>
                <a:spcPct val="90000"/>
              </a:lnSpc>
            </a:pPr>
            <a:r>
              <a:rPr lang="pl-PL" altLang="it-IT" sz="1800" u="sng"/>
              <a:t>Sadystyczne</a:t>
            </a:r>
            <a:r>
              <a:rPr lang="pl-PL" altLang="it-IT" sz="1800"/>
              <a:t>, które mają na celu pokazanie, że uczeń „to on nic nie wie”, a nauczycieli jest „panem życia i śmierci”, przynajmniej do końca lekcji (zob. Herbart, 1806, o „targaniu duszą” w wykładzie nr 3 – Pedagogika): </a:t>
            </a:r>
          </a:p>
          <a:p>
            <a:pPr>
              <a:lnSpc>
                <a:spcPct val="90000"/>
              </a:lnSpc>
            </a:pPr>
            <a:r>
              <a:rPr lang="pl-PL" altLang="it-IT" sz="1800" u="sng"/>
              <a:t>Sadystyczne</a:t>
            </a:r>
            <a:r>
              <a:rPr lang="pl-PL" altLang="it-IT" sz="1800"/>
              <a:t>: „jeśli jeden kran napełnia wannę w 30 minut a drugi w 15 minut, to ile czasu zajmie napełnienie wanny za pomocą dwóch kranów jednocześnie?” </a:t>
            </a:r>
          </a:p>
          <a:p>
            <a:pPr>
              <a:lnSpc>
                <a:spcPct val="90000"/>
              </a:lnSpc>
            </a:pPr>
            <a:r>
              <a:rPr lang="pl-PL" altLang="it-IT" sz="1800"/>
              <a:t>??</a:t>
            </a:r>
          </a:p>
          <a:p>
            <a:pPr>
              <a:lnSpc>
                <a:spcPct val="90000"/>
              </a:lnSpc>
            </a:pPr>
            <a:r>
              <a:rPr lang="pl-PL" altLang="it-IT" sz="1800" u="sng"/>
              <a:t>Dydaktyczne</a:t>
            </a:r>
            <a:r>
              <a:rPr lang="pl-PL" altLang="it-IT" sz="1800"/>
              <a:t>: „Wanna ma pojemność 600 litrów. Jeden kran dostarcza 20 litrów na minutę a drugi 40 litrów na minutę. Ile czasu potrzeba, aby napełnić wannę za pomocą dwóch kranów naraz?”</a:t>
            </a:r>
          </a:p>
          <a:p>
            <a:pPr>
              <a:lnSpc>
                <a:spcPct val="90000"/>
              </a:lnSpc>
            </a:pPr>
            <a:r>
              <a:rPr lang="pl-PL" altLang="it-IT" sz="1800"/>
              <a:t>Zadania sadystyczne poznaje się po tym, że są niezrozumiałe, sformułowane w sposób (celowo) zawiły, nie wiadomo do jakiego działu odnoszą się, i nie dają wyników, które są prostymi liczbami całkowitymi. </a:t>
            </a:r>
            <a:endParaRPr lang="en-AU" altLang="it-IT" sz="1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9F4595F8-F57A-F137-75F3-EE48E8E53C8C}"/>
              </a:ext>
            </a:extLst>
          </p:cNvPr>
          <p:cNvSpPr>
            <a:spLocks noGrp="1" noChangeArrowheads="1"/>
          </p:cNvSpPr>
          <p:nvPr>
            <p:ph type="title"/>
          </p:nvPr>
        </p:nvSpPr>
        <p:spPr>
          <a:xfrm>
            <a:off x="468313" y="-133350"/>
            <a:ext cx="8229600" cy="1143000"/>
          </a:xfrm>
        </p:spPr>
        <p:txBody>
          <a:bodyPr/>
          <a:lstStyle/>
          <a:p>
            <a:r>
              <a:rPr lang="pl-PL" altLang="it-IT" sz="3600"/>
              <a:t>Fizyka kognitywistyczna</a:t>
            </a:r>
          </a:p>
        </p:txBody>
      </p:sp>
      <p:pic>
        <p:nvPicPr>
          <p:cNvPr id="75781" name="Picture 5">
            <a:extLst>
              <a:ext uri="{FF2B5EF4-FFF2-40B4-BE49-F238E27FC236}">
                <a16:creationId xmlns:a16="http://schemas.microsoft.com/office/drawing/2014/main" id="{00BFEA4E-F081-2113-7294-A4299E962E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765175"/>
            <a:ext cx="7402512" cy="294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82" name="Picture 6">
            <a:extLst>
              <a:ext uri="{FF2B5EF4-FFF2-40B4-BE49-F238E27FC236}">
                <a16:creationId xmlns:a16="http://schemas.microsoft.com/office/drawing/2014/main" id="{77CC2520-17E4-8128-7882-BD779B634F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5675" y="3760788"/>
            <a:ext cx="6049963"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83" name="Text Box 7">
            <a:extLst>
              <a:ext uri="{FF2B5EF4-FFF2-40B4-BE49-F238E27FC236}">
                <a16:creationId xmlns:a16="http://schemas.microsoft.com/office/drawing/2014/main" id="{8E325A8D-608D-9086-218F-EDA6946E3C25}"/>
              </a:ext>
            </a:extLst>
          </p:cNvPr>
          <p:cNvSpPr txBox="1">
            <a:spLocks noChangeArrowheads="1"/>
          </p:cNvSpPr>
          <p:nvPr/>
        </p:nvSpPr>
        <p:spPr bwMode="auto">
          <a:xfrm>
            <a:off x="231775" y="6281738"/>
            <a:ext cx="80343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sz="1600"/>
              <a:t>G. Karwasz, M. Sadowska, K. Rochowicz, </a:t>
            </a:r>
            <a:r>
              <a:rPr lang="pl-PL" altLang="it-IT" sz="1600" i="1"/>
              <a:t>Toruński poręcznik do fizyki. Mechanika</a:t>
            </a:r>
            <a:r>
              <a:rPr lang="pl-PL" altLang="it-IT" sz="1600"/>
              <a:t>. </a:t>
            </a:r>
          </a:p>
          <a:p>
            <a:r>
              <a:rPr lang="pl-PL" altLang="it-IT" sz="1600"/>
              <a:t>Wyd. Naukowe UMK, 2010. Opracowania: K. Wyborska i M. Sadowska, Wrocław, 2013</a:t>
            </a:r>
          </a:p>
        </p:txBody>
      </p:sp>
      <p:sp>
        <p:nvSpPr>
          <p:cNvPr id="75784" name="Line 8">
            <a:extLst>
              <a:ext uri="{FF2B5EF4-FFF2-40B4-BE49-F238E27FC236}">
                <a16:creationId xmlns:a16="http://schemas.microsoft.com/office/drawing/2014/main" id="{A2F89AF1-6E6A-578C-962D-A6D8055DD63B}"/>
              </a:ext>
            </a:extLst>
          </p:cNvPr>
          <p:cNvSpPr>
            <a:spLocks noChangeShapeType="1"/>
          </p:cNvSpPr>
          <p:nvPr/>
        </p:nvSpPr>
        <p:spPr bwMode="auto">
          <a:xfrm>
            <a:off x="1908175" y="1989138"/>
            <a:ext cx="1295400" cy="0"/>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5785" name="Line 9">
            <a:extLst>
              <a:ext uri="{FF2B5EF4-FFF2-40B4-BE49-F238E27FC236}">
                <a16:creationId xmlns:a16="http://schemas.microsoft.com/office/drawing/2014/main" id="{5977978C-4BCB-99ED-B692-6EF449D96313}"/>
              </a:ext>
            </a:extLst>
          </p:cNvPr>
          <p:cNvSpPr>
            <a:spLocks noChangeShapeType="1"/>
          </p:cNvSpPr>
          <p:nvPr/>
        </p:nvSpPr>
        <p:spPr bwMode="auto">
          <a:xfrm flipH="1">
            <a:off x="4572000" y="1196975"/>
            <a:ext cx="792163" cy="215900"/>
          </a:xfrm>
          <a:prstGeom prst="line">
            <a:avLst/>
          </a:prstGeom>
          <a:noFill/>
          <a:ln w="222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5786" name="Line 10">
            <a:extLst>
              <a:ext uri="{FF2B5EF4-FFF2-40B4-BE49-F238E27FC236}">
                <a16:creationId xmlns:a16="http://schemas.microsoft.com/office/drawing/2014/main" id="{3A0426E6-CD94-6EE6-6219-5F412D989E97}"/>
              </a:ext>
            </a:extLst>
          </p:cNvPr>
          <p:cNvSpPr>
            <a:spLocks noChangeShapeType="1"/>
          </p:cNvSpPr>
          <p:nvPr/>
        </p:nvSpPr>
        <p:spPr bwMode="auto">
          <a:xfrm flipH="1">
            <a:off x="6156325" y="4292600"/>
            <a:ext cx="792163" cy="215900"/>
          </a:xfrm>
          <a:prstGeom prst="line">
            <a:avLst/>
          </a:prstGeom>
          <a:noFill/>
          <a:ln w="222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5787" name="Line 11">
            <a:extLst>
              <a:ext uri="{FF2B5EF4-FFF2-40B4-BE49-F238E27FC236}">
                <a16:creationId xmlns:a16="http://schemas.microsoft.com/office/drawing/2014/main" id="{84852CB2-FB6F-6BF3-5CE5-822196A5C8E8}"/>
              </a:ext>
            </a:extLst>
          </p:cNvPr>
          <p:cNvSpPr>
            <a:spLocks noChangeShapeType="1"/>
          </p:cNvSpPr>
          <p:nvPr/>
        </p:nvSpPr>
        <p:spPr bwMode="auto">
          <a:xfrm flipH="1">
            <a:off x="4211638" y="4365625"/>
            <a:ext cx="792162" cy="215900"/>
          </a:xfrm>
          <a:prstGeom prst="line">
            <a:avLst/>
          </a:prstGeom>
          <a:noFill/>
          <a:ln w="222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6B179D0A-5379-700F-6B59-BD57C8F8AFA5}"/>
              </a:ext>
            </a:extLst>
          </p:cNvPr>
          <p:cNvSpPr>
            <a:spLocks noGrp="1" noChangeArrowheads="1"/>
          </p:cNvSpPr>
          <p:nvPr>
            <p:ph type="title"/>
          </p:nvPr>
        </p:nvSpPr>
        <p:spPr>
          <a:xfrm>
            <a:off x="468313" y="0"/>
            <a:ext cx="8229600" cy="1143000"/>
          </a:xfrm>
        </p:spPr>
        <p:txBody>
          <a:bodyPr/>
          <a:lstStyle/>
          <a:p>
            <a:r>
              <a:rPr lang="pl-PL" altLang="it-IT" sz="3600"/>
              <a:t>Cztery cnoty kardynalne</a:t>
            </a:r>
            <a:endParaRPr lang="en-AU" altLang="it-IT" sz="3600"/>
          </a:p>
        </p:txBody>
      </p:sp>
      <p:sp>
        <p:nvSpPr>
          <p:cNvPr id="77827" name="Rectangle 3">
            <a:extLst>
              <a:ext uri="{FF2B5EF4-FFF2-40B4-BE49-F238E27FC236}">
                <a16:creationId xmlns:a16="http://schemas.microsoft.com/office/drawing/2014/main" id="{53569501-9388-3FCC-783E-8F925B5978D3}"/>
              </a:ext>
            </a:extLst>
          </p:cNvPr>
          <p:cNvSpPr>
            <a:spLocks noGrp="1" noChangeArrowheads="1"/>
          </p:cNvSpPr>
          <p:nvPr>
            <p:ph type="body" idx="1"/>
          </p:nvPr>
        </p:nvSpPr>
        <p:spPr>
          <a:xfrm>
            <a:off x="395288" y="1052513"/>
            <a:ext cx="8229600" cy="1871662"/>
          </a:xfrm>
        </p:spPr>
        <p:txBody>
          <a:bodyPr/>
          <a:lstStyle/>
          <a:p>
            <a:pPr>
              <a:lnSpc>
                <a:spcPct val="90000"/>
              </a:lnSpc>
              <a:spcBef>
                <a:spcPct val="10000"/>
              </a:spcBef>
              <a:buFontTx/>
              <a:buNone/>
            </a:pPr>
            <a:r>
              <a:rPr lang="pl-PL" altLang="it-IT" sz="2000"/>
              <a:t>Wyróżnia się [wiki] 4 cnoty kardynalne:</a:t>
            </a:r>
          </a:p>
          <a:p>
            <a:pPr>
              <a:lnSpc>
                <a:spcPct val="90000"/>
              </a:lnSpc>
              <a:spcBef>
                <a:spcPct val="10000"/>
              </a:spcBef>
            </a:pPr>
            <a:r>
              <a:rPr lang="pl-PL" altLang="it-IT" sz="2000"/>
              <a:t>roztropność, </a:t>
            </a:r>
          </a:p>
          <a:p>
            <a:pPr>
              <a:lnSpc>
                <a:spcPct val="90000"/>
              </a:lnSpc>
              <a:spcBef>
                <a:spcPct val="10000"/>
              </a:spcBef>
            </a:pPr>
            <a:r>
              <a:rPr lang="pl-PL" altLang="it-IT" sz="2000"/>
              <a:t>sprawiedliwość, </a:t>
            </a:r>
          </a:p>
          <a:p>
            <a:pPr>
              <a:lnSpc>
                <a:spcPct val="90000"/>
              </a:lnSpc>
              <a:spcBef>
                <a:spcPct val="10000"/>
              </a:spcBef>
            </a:pPr>
            <a:r>
              <a:rPr lang="pl-PL" altLang="it-IT" sz="2000"/>
              <a:t>umiarkowanie </a:t>
            </a:r>
          </a:p>
          <a:p>
            <a:pPr>
              <a:lnSpc>
                <a:spcPct val="90000"/>
              </a:lnSpc>
              <a:spcBef>
                <a:spcPct val="10000"/>
              </a:spcBef>
            </a:pPr>
            <a:r>
              <a:rPr lang="pl-PL" altLang="it-IT" sz="2000"/>
              <a:t>męstwo.</a:t>
            </a:r>
          </a:p>
        </p:txBody>
      </p:sp>
      <p:sp>
        <p:nvSpPr>
          <p:cNvPr id="77828" name="Text Box 4">
            <a:extLst>
              <a:ext uri="{FF2B5EF4-FFF2-40B4-BE49-F238E27FC236}">
                <a16:creationId xmlns:a16="http://schemas.microsoft.com/office/drawing/2014/main" id="{72590F22-E36A-1573-747F-83AA9A5795AD}"/>
              </a:ext>
            </a:extLst>
          </p:cNvPr>
          <p:cNvSpPr txBox="1">
            <a:spLocks noChangeArrowheads="1"/>
          </p:cNvSpPr>
          <p:nvPr/>
        </p:nvSpPr>
        <p:spPr bwMode="auto">
          <a:xfrm>
            <a:off x="234950" y="5589588"/>
            <a:ext cx="8909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a:solidFill>
                  <a:schemeClr val="tx2"/>
                </a:solidFill>
              </a:rPr>
              <a:t>Św. Jan Paweł II, Dzieła zebrane, tom VI, Katechezy, część I. 25.10.1978</a:t>
            </a:r>
          </a:p>
          <a:p>
            <a:r>
              <a:rPr lang="pl-PL" altLang="it-IT" i="1">
                <a:solidFill>
                  <a:schemeClr val="tx2"/>
                </a:solidFill>
              </a:rPr>
              <a:t>Horyzonty aksjologiczne życia chrześcijańskiego. 1. Roztropność</a:t>
            </a:r>
            <a:r>
              <a:rPr lang="pl-PL" altLang="it-IT">
                <a:solidFill>
                  <a:schemeClr val="tx2"/>
                </a:solidFill>
              </a:rPr>
              <a:t>, WAM, Kraków 2007</a:t>
            </a:r>
            <a:endParaRPr lang="en-AU" altLang="it-IT">
              <a:solidFill>
                <a:schemeClr val="tx2"/>
              </a:solidFill>
            </a:endParaRPr>
          </a:p>
        </p:txBody>
      </p:sp>
      <p:sp>
        <p:nvSpPr>
          <p:cNvPr id="77829" name="Text Box 5">
            <a:extLst>
              <a:ext uri="{FF2B5EF4-FFF2-40B4-BE49-F238E27FC236}">
                <a16:creationId xmlns:a16="http://schemas.microsoft.com/office/drawing/2014/main" id="{A661EF2C-FBCC-1ECD-D6AE-6A29416A58AC}"/>
              </a:ext>
            </a:extLst>
          </p:cNvPr>
          <p:cNvSpPr txBox="1">
            <a:spLocks noChangeArrowheads="1"/>
          </p:cNvSpPr>
          <p:nvPr/>
        </p:nvSpPr>
        <p:spPr bwMode="auto">
          <a:xfrm>
            <a:off x="376238" y="2708275"/>
            <a:ext cx="8767762"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it-IT"/>
              <a:t>[...] „krótko o cnocie roztropności. O tej cnocie niemało mówili już starożytni. Jesteśmy im za to winni głębokie uznanie i roztropność. W pewnym wymiarze uczyli nas, że wartość człowieka należy mierzyć </a:t>
            </a:r>
            <a:r>
              <a:rPr lang="pl-PL" altLang="it-IT" u="sng"/>
              <a:t>miarą dobra moralnego</a:t>
            </a:r>
            <a:r>
              <a:rPr lang="pl-PL" altLang="it-IT"/>
              <a:t>, które on urzeczywistnia w swoim życiu. To właśnie na pierwszym miejscu zapewnia cecha roztropności. Człowiek roztropny, który zabiega o to wszystko, co jest naprawdę dobre, stara się mierzyć każdą rzecz, każdą sytuację i całe swoje działania według miary </a:t>
            </a:r>
            <a:r>
              <a:rPr lang="pl-PL" altLang="it-IT" u="sng"/>
              <a:t>dobra moralnego</a:t>
            </a:r>
            <a:r>
              <a:rPr lang="pl-PL" altLang="it-IT"/>
              <a:t>. Roztropny nie jest zatem ten, kto – jak często się uważa – potrafi radzić sobie w życiu</a:t>
            </a:r>
            <a:r>
              <a:rPr lang="pl-PL" altLang="it-IT" baseline="30000"/>
              <a:t>1</a:t>
            </a:r>
            <a:r>
              <a:rPr lang="pl-PL" altLang="it-IT"/>
              <a:t>) i czerpać z niego jak najwięcej korzyści, lecz ten, kto całe swoje życie potrafi układać zgodnie z głosem prawego sumienia i zgodnie z wymaganiami właściwej moralności.”   </a:t>
            </a:r>
            <a:endParaRPr lang="en-AU" altLang="it-IT"/>
          </a:p>
        </p:txBody>
      </p:sp>
      <p:sp>
        <p:nvSpPr>
          <p:cNvPr id="77830" name="Text Box 6">
            <a:extLst>
              <a:ext uri="{FF2B5EF4-FFF2-40B4-BE49-F238E27FC236}">
                <a16:creationId xmlns:a16="http://schemas.microsoft.com/office/drawing/2014/main" id="{66C2F3A4-60B0-480D-EF4D-06139A160888}"/>
              </a:ext>
            </a:extLst>
          </p:cNvPr>
          <p:cNvSpPr txBox="1">
            <a:spLocks noChangeArrowheads="1"/>
          </p:cNvSpPr>
          <p:nvPr/>
        </p:nvSpPr>
        <p:spPr bwMode="auto">
          <a:xfrm>
            <a:off x="158750" y="6424613"/>
            <a:ext cx="8775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sz="1600" baseline="30000"/>
              <a:t>1)</a:t>
            </a:r>
            <a:r>
              <a:rPr lang="pl-PL" altLang="it-IT" sz="1600"/>
              <a:t> Odsyłamy do wykładu nr 2 „Psychologia”, a w nim o inteligencji „egzystencjalnej” H. Gardnera</a:t>
            </a:r>
            <a:endParaRPr lang="en-AU" altLang="it-IT" sz="1600" baseline="300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D69D10CB-CCE7-546E-C558-F0C644EE9449}"/>
              </a:ext>
            </a:extLst>
          </p:cNvPr>
          <p:cNvSpPr>
            <a:spLocks noGrp="1" noChangeArrowheads="1"/>
          </p:cNvSpPr>
          <p:nvPr>
            <p:ph type="title"/>
          </p:nvPr>
        </p:nvSpPr>
        <p:spPr>
          <a:xfrm>
            <a:off x="468313" y="0"/>
            <a:ext cx="8229600" cy="1143000"/>
          </a:xfrm>
        </p:spPr>
        <p:txBody>
          <a:bodyPr/>
          <a:lstStyle/>
          <a:p>
            <a:r>
              <a:rPr lang="pl-PL" altLang="it-IT" sz="3600"/>
              <a:t>1. Roztropność</a:t>
            </a:r>
            <a:endParaRPr lang="en-AU" altLang="it-IT" sz="3600"/>
          </a:p>
        </p:txBody>
      </p:sp>
      <p:sp>
        <p:nvSpPr>
          <p:cNvPr id="78851" name="Text Box 3">
            <a:extLst>
              <a:ext uri="{FF2B5EF4-FFF2-40B4-BE49-F238E27FC236}">
                <a16:creationId xmlns:a16="http://schemas.microsoft.com/office/drawing/2014/main" id="{94916854-30A6-3C77-2C06-BB104EF0496F}"/>
              </a:ext>
            </a:extLst>
          </p:cNvPr>
          <p:cNvSpPr txBox="1">
            <a:spLocks noChangeArrowheads="1"/>
          </p:cNvSpPr>
          <p:nvPr/>
        </p:nvSpPr>
        <p:spPr bwMode="auto">
          <a:xfrm>
            <a:off x="250825" y="6021388"/>
            <a:ext cx="8909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a:solidFill>
                  <a:schemeClr val="tx2"/>
                </a:solidFill>
              </a:rPr>
              <a:t>Św. Jan Paweł II, Dzieła zebrane, tom VI, Katechezy, część I. 25.10.1978. </a:t>
            </a:r>
          </a:p>
          <a:p>
            <a:r>
              <a:rPr lang="pl-PL" altLang="it-IT" i="1">
                <a:solidFill>
                  <a:schemeClr val="tx2"/>
                </a:solidFill>
              </a:rPr>
              <a:t>Horyzonty aksjologiczne życia chrześcijańskiego. 1. Roztropność</a:t>
            </a:r>
            <a:r>
              <a:rPr lang="pl-PL" altLang="it-IT">
                <a:solidFill>
                  <a:schemeClr val="tx2"/>
                </a:solidFill>
              </a:rPr>
              <a:t>, WAM, Kraków 2007</a:t>
            </a:r>
            <a:endParaRPr lang="en-AU" altLang="it-IT">
              <a:solidFill>
                <a:schemeClr val="tx2"/>
              </a:solidFill>
            </a:endParaRPr>
          </a:p>
        </p:txBody>
      </p:sp>
      <p:sp>
        <p:nvSpPr>
          <p:cNvPr id="78852" name="Text Box 4">
            <a:extLst>
              <a:ext uri="{FF2B5EF4-FFF2-40B4-BE49-F238E27FC236}">
                <a16:creationId xmlns:a16="http://schemas.microsoft.com/office/drawing/2014/main" id="{BD1E65CB-513F-DD1D-50FB-8830A1BABD64}"/>
              </a:ext>
            </a:extLst>
          </p:cNvPr>
          <p:cNvSpPr txBox="1">
            <a:spLocks noChangeArrowheads="1"/>
          </p:cNvSpPr>
          <p:nvPr/>
        </p:nvSpPr>
        <p:spPr bwMode="auto">
          <a:xfrm>
            <a:off x="179388" y="1268413"/>
            <a:ext cx="8767762" cy="366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it-IT"/>
              <a:t>[...] „Proszę teraz, by każdy ze słuchających mnie w tym świetle pomyślał teraz o własnym życiu. Czy jestem roztropny? Czy żyję w sposób konsekwentny, odpowiedzialny? Czy program, który urzeczywistniam, służy prawdziwemu dobru?</a:t>
            </a:r>
          </a:p>
          <a:p>
            <a:endParaRPr lang="pl-PL" altLang="it-IT"/>
          </a:p>
          <a:p>
            <a:r>
              <a:rPr lang="pl-PL" altLang="it-IT"/>
              <a:t>[...] Jeżeli słucha mnie dzisiaj student lub studentka, syn lub córka, niech w tym świetle popatrzy na swoje zadania szkolne, lektury, zainteresowania, rozrywki, środowisko przyjaciół i przyjaciółek. Jeżeli mnie słucha ojciec lub matka rodziny, niech pomyśli przez chwilę o swoich obowiązkach małżeńskich i rodzicielskich. Jeżeli mnie słucha minister lub mąż stanu, niech popatrzy na zasięg swoich obowiązków i swojej odpowiedzialności. Czy szuka prawdziwego dobra społeczeństwa, narodu, ludzkości? Czy tylko stronniczych i częściowych interesów? Jeżeli mnie słucha dziennikarz, publicysta, człowiek wywierający wpływ na opinię publiczną, niech zastanowi się nad wartością i modelem tego swojego wpływu.” </a:t>
            </a:r>
            <a:endParaRPr lang="en-AU" altLang="it-IT"/>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410620D7-DED1-E25D-8A49-7EFCDD688924}"/>
              </a:ext>
            </a:extLst>
          </p:cNvPr>
          <p:cNvSpPr>
            <a:spLocks noGrp="1" noChangeArrowheads="1"/>
          </p:cNvSpPr>
          <p:nvPr>
            <p:ph type="title"/>
          </p:nvPr>
        </p:nvSpPr>
        <p:spPr>
          <a:xfrm>
            <a:off x="0" y="-242888"/>
            <a:ext cx="9144000" cy="1143001"/>
          </a:xfrm>
        </p:spPr>
        <p:txBody>
          <a:bodyPr/>
          <a:lstStyle/>
          <a:p>
            <a:r>
              <a:rPr lang="pl-PL" altLang="it-IT" sz="4000"/>
              <a:t>2. „Bez sprawiedliwości nie ma miłości”</a:t>
            </a:r>
            <a:endParaRPr lang="en-AU" altLang="it-IT" sz="4000"/>
          </a:p>
        </p:txBody>
      </p:sp>
      <p:sp>
        <p:nvSpPr>
          <p:cNvPr id="79875" name="Text Box 3">
            <a:extLst>
              <a:ext uri="{FF2B5EF4-FFF2-40B4-BE49-F238E27FC236}">
                <a16:creationId xmlns:a16="http://schemas.microsoft.com/office/drawing/2014/main" id="{026DB32F-6490-F3A1-5278-01D29F9057E4}"/>
              </a:ext>
            </a:extLst>
          </p:cNvPr>
          <p:cNvSpPr txBox="1">
            <a:spLocks noChangeArrowheads="1"/>
          </p:cNvSpPr>
          <p:nvPr/>
        </p:nvSpPr>
        <p:spPr bwMode="auto">
          <a:xfrm>
            <a:off x="1419225" y="6299200"/>
            <a:ext cx="74326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sz="1600">
                <a:solidFill>
                  <a:schemeClr val="tx2"/>
                </a:solidFill>
              </a:rPr>
              <a:t>Św. Jan Paweł II, Dzieła zebrane, tom VI, Katechezy, część I. 8.11.1978. </a:t>
            </a:r>
          </a:p>
          <a:p>
            <a:r>
              <a:rPr lang="pl-PL" altLang="it-IT" sz="1600" i="1">
                <a:solidFill>
                  <a:schemeClr val="tx2"/>
                </a:solidFill>
              </a:rPr>
              <a:t>Horyzonty aksjologiczne życia chrześcijańskiego. </a:t>
            </a:r>
            <a:r>
              <a:rPr lang="pl-PL" altLang="it-IT" sz="1600">
                <a:solidFill>
                  <a:schemeClr val="tx2"/>
                </a:solidFill>
              </a:rPr>
              <a:t>WAM, Kraków 2007, str. 21-22</a:t>
            </a:r>
            <a:endParaRPr lang="en-AU" altLang="it-IT" sz="1600">
              <a:solidFill>
                <a:schemeClr val="tx2"/>
              </a:solidFill>
            </a:endParaRPr>
          </a:p>
        </p:txBody>
      </p:sp>
      <p:sp>
        <p:nvSpPr>
          <p:cNvPr id="79876" name="Text Box 4">
            <a:extLst>
              <a:ext uri="{FF2B5EF4-FFF2-40B4-BE49-F238E27FC236}">
                <a16:creationId xmlns:a16="http://schemas.microsoft.com/office/drawing/2014/main" id="{83933AF4-938C-8D4A-BB6E-72FABB33E0EB}"/>
              </a:ext>
            </a:extLst>
          </p:cNvPr>
          <p:cNvSpPr txBox="1">
            <a:spLocks noChangeArrowheads="1"/>
          </p:cNvSpPr>
          <p:nvPr/>
        </p:nvSpPr>
        <p:spPr bwMode="auto">
          <a:xfrm>
            <a:off x="179388" y="765175"/>
            <a:ext cx="8964612" cy="531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it-IT"/>
              <a:t>2. „Dziś wypada mi mówić o sprawiedliwości. Może nawet dobrze, że taki jest temat pierwszej katechezy w listopadzie. Ten bowiem miesiąc skłania nas do utkwienia wzroku na życiu każdego człowieka i równocześnie na życiu całej ludzkości w perspektywie ostatecznej sprawiedliwości. Może tyle razy słyszane słowa: „Nie ma sprawiedliwości na tym świecie” są owocem zbyt łatwego uproszczenia. Jednakże jest w nich również podstawa głębokiej prawdy. Sprawiedliwość jest w pewien sposób większa od człowieka, od wymiarów jego życia ziemskiego, od możliwości ustalenia w tym życiu stosunków w pełni sprawiedliwych między ludźmi, środowiskami, społeczeństwami i grupami społecznymi, narodami itd. Każdy człowiek żyje i umiera z pewnym uczuciem nienasycenia sprawiedliwością, ponieważ świat nie jest w stanie zadowolić w pełni istoty stworzonej na obraz Boży, ani w głębi jej osoby, ani w różnych aspektach jej życia ludzkiego. [...] Sprawiedliwość jest podstawową zasadą egzystencji i koegzystencji ludzi, jak również wspólnot ludzkich, społeczeństw i narodów. </a:t>
            </a:r>
          </a:p>
          <a:p>
            <a:r>
              <a:rPr lang="pl-PL" altLang="it-IT"/>
              <a:t>[...] sprawiedliwość ma podstawowe znaczenie dla porządku moralnego między ludźmi w relacjach społecznych i międzynarodowych. Można powiedzieć, że sam sens egzystencji człowieka na ziemi jest związany ze sprawiedliwością. Określić poprawnie „co jest należne” każdemu od wszystkich i jednocześnie wszystkim od każdego, „to co jest należne”(</a:t>
            </a:r>
            <a:r>
              <a:rPr lang="pl-PL" altLang="it-IT" i="1"/>
              <a:t>debitum</a:t>
            </a:r>
            <a:r>
              <a:rPr lang="pl-PL" altLang="it-IT"/>
              <a:t>) człowiekowi od człowieka w różnych relacjach – jest wielką rzeczą, dzięki której każdy człowiek żyje i dzięki której życie ma sens. ” </a:t>
            </a:r>
            <a:endParaRPr lang="en-AU" altLang="it-IT"/>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52C3CCAB-A8C3-4CB7-F3B8-C0A4B76D75CE}"/>
              </a:ext>
            </a:extLst>
          </p:cNvPr>
          <p:cNvSpPr>
            <a:spLocks noGrp="1" noChangeArrowheads="1"/>
          </p:cNvSpPr>
          <p:nvPr>
            <p:ph type="title"/>
          </p:nvPr>
        </p:nvSpPr>
        <p:spPr>
          <a:xfrm>
            <a:off x="0" y="-242888"/>
            <a:ext cx="9144000" cy="1143001"/>
          </a:xfrm>
        </p:spPr>
        <p:txBody>
          <a:bodyPr/>
          <a:lstStyle/>
          <a:p>
            <a:r>
              <a:rPr lang="pl-PL" altLang="it-IT" sz="4000"/>
              <a:t>3. Męstwo</a:t>
            </a:r>
            <a:endParaRPr lang="en-AU" altLang="it-IT" sz="4000"/>
          </a:p>
        </p:txBody>
      </p:sp>
      <p:sp>
        <p:nvSpPr>
          <p:cNvPr id="80899" name="Text Box 3">
            <a:extLst>
              <a:ext uri="{FF2B5EF4-FFF2-40B4-BE49-F238E27FC236}">
                <a16:creationId xmlns:a16="http://schemas.microsoft.com/office/drawing/2014/main" id="{0BCA4FC7-AD31-EA68-D41F-8E997217FD2D}"/>
              </a:ext>
            </a:extLst>
          </p:cNvPr>
          <p:cNvSpPr txBox="1">
            <a:spLocks noChangeArrowheads="1"/>
          </p:cNvSpPr>
          <p:nvPr/>
        </p:nvSpPr>
        <p:spPr bwMode="auto">
          <a:xfrm>
            <a:off x="1474788" y="5876925"/>
            <a:ext cx="72739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it-IT" sz="1600">
                <a:solidFill>
                  <a:schemeClr val="tx2"/>
                </a:solidFill>
              </a:rPr>
              <a:t>Pismo Święte Starego i Nowego Testamentu w przekładzie z języków oryginalnych, Opracował Zespół Biblistów Polskich, Pallotinum, Poznań 1980 </a:t>
            </a:r>
          </a:p>
          <a:p>
            <a:r>
              <a:rPr lang="pl-PL" altLang="it-IT" sz="1600">
                <a:solidFill>
                  <a:schemeClr val="tx2"/>
                </a:solidFill>
              </a:rPr>
              <a:t>Zob. też Księga Psalmów, tłumaczył z hebrajskiego Czesław Miłosz, </a:t>
            </a:r>
            <a:r>
              <a:rPr lang="en-US" altLang="it-IT" sz="1600">
                <a:solidFill>
                  <a:schemeClr val="tx2"/>
                </a:solidFill>
              </a:rPr>
              <a:t>É</a:t>
            </a:r>
            <a:r>
              <a:rPr lang="pl-PL" altLang="it-IT" sz="1600">
                <a:solidFill>
                  <a:schemeClr val="tx2"/>
                </a:solidFill>
              </a:rPr>
              <a:t>ditions du Dialogue, Paris, 1981</a:t>
            </a:r>
            <a:endParaRPr lang="en-US" altLang="it-IT" sz="1600">
              <a:solidFill>
                <a:schemeClr val="tx2"/>
              </a:solidFill>
            </a:endParaRPr>
          </a:p>
        </p:txBody>
      </p:sp>
      <p:sp>
        <p:nvSpPr>
          <p:cNvPr id="80900" name="Text Box 4">
            <a:extLst>
              <a:ext uri="{FF2B5EF4-FFF2-40B4-BE49-F238E27FC236}">
                <a16:creationId xmlns:a16="http://schemas.microsoft.com/office/drawing/2014/main" id="{4F88CCE2-C686-6BC5-7635-78EBC974BFD0}"/>
              </a:ext>
            </a:extLst>
          </p:cNvPr>
          <p:cNvSpPr txBox="1">
            <a:spLocks noChangeArrowheads="1"/>
          </p:cNvSpPr>
          <p:nvPr/>
        </p:nvSpPr>
        <p:spPr bwMode="auto">
          <a:xfrm>
            <a:off x="179388" y="765175"/>
            <a:ext cx="8964612"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pl-PL" altLang="it-IT"/>
              <a:t> W pojęciu męstwa zawiera się umiejętność cierpliwego znoszenia upokorzeń [autor nieznany]</a:t>
            </a:r>
          </a:p>
          <a:p>
            <a:pPr>
              <a:buFontTx/>
              <a:buChar char="•"/>
            </a:pPr>
            <a:endParaRPr lang="pl-PL" altLang="it-IT"/>
          </a:p>
          <a:p>
            <a:r>
              <a:rPr lang="pl-PL" altLang="it-IT" b="1"/>
              <a:t>Wołanie o pomoc przeciw niewdzięcznikom </a:t>
            </a:r>
            <a:r>
              <a:rPr lang="pl-PL" altLang="it-IT"/>
              <a:t>(Psalm 35)</a:t>
            </a:r>
          </a:p>
          <a:p>
            <a:endParaRPr lang="pl-PL" altLang="it-IT"/>
          </a:p>
          <a:p>
            <a:r>
              <a:rPr lang="pl-PL" altLang="it-IT"/>
              <a:t>„Wystąp, Panie, przeciw tym, co walczą ze mną,</a:t>
            </a:r>
          </a:p>
          <a:p>
            <a:r>
              <a:rPr lang="pl-PL" altLang="it-IT"/>
              <a:t>uderz na moich napastników!</a:t>
            </a:r>
          </a:p>
          <a:p>
            <a:r>
              <a:rPr lang="pl-PL" altLang="it-IT"/>
              <a:t>Pochwyć tarczę i puklerz </a:t>
            </a:r>
          </a:p>
          <a:p>
            <a:r>
              <a:rPr lang="pl-PL" altLang="it-IT"/>
              <a:t>i powstań mi na pomoc.</a:t>
            </a:r>
          </a:p>
          <a:p>
            <a:r>
              <a:rPr lang="pl-PL" altLang="it-IT"/>
              <a:t>Rzuć włócznią i toporem</a:t>
            </a:r>
          </a:p>
          <a:p>
            <a:r>
              <a:rPr lang="pl-PL" altLang="it-IT"/>
              <a:t>na moich prześladowców;</a:t>
            </a:r>
          </a:p>
          <a:p>
            <a:r>
              <a:rPr lang="pl-PL" altLang="it-IT"/>
              <a:t>powiedz mojej duszy:</a:t>
            </a:r>
          </a:p>
          <a:p>
            <a:r>
              <a:rPr lang="en-US" altLang="it-IT"/>
              <a:t>«</a:t>
            </a:r>
            <a:r>
              <a:rPr lang="pl-PL" altLang="it-IT"/>
              <a:t>Jam twoim zbawieniem</a:t>
            </a:r>
            <a:r>
              <a:rPr lang="en-US" altLang="it-IT"/>
              <a:t>»</a:t>
            </a:r>
            <a:r>
              <a:rPr lang="pl-PL" altLang="it-IT"/>
              <a:t>.</a:t>
            </a:r>
          </a:p>
          <a:p>
            <a:r>
              <a:rPr lang="pl-PL" altLang="it-IT"/>
              <a:t>Niech się zmieszają i niech się zawstydzą</a:t>
            </a:r>
          </a:p>
          <a:p>
            <a:r>
              <a:rPr lang="pl-PL" altLang="it-IT"/>
              <a:t>ci, co na życie me czyhają;</a:t>
            </a:r>
          </a:p>
          <a:p>
            <a:r>
              <a:rPr lang="pl-PL" altLang="it-IT"/>
              <a:t>niech się cofną zawstydzeni</a:t>
            </a:r>
          </a:p>
          <a:p>
            <a:r>
              <a:rPr lang="pl-PL" altLang="it-IT"/>
              <a:t>ci, którzy zamierzają mi szkodzić” [...] </a:t>
            </a:r>
            <a:endParaRPr lang="pl-PL" altLang="it-IT" b="1"/>
          </a:p>
          <a:p>
            <a:endParaRPr lang="en-AU" altLang="it-IT"/>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50F4E16-1F3F-ADF7-CBC7-AA0799E4EA66}"/>
              </a:ext>
            </a:extLst>
          </p:cNvPr>
          <p:cNvSpPr>
            <a:spLocks noGrp="1" noChangeArrowheads="1"/>
          </p:cNvSpPr>
          <p:nvPr>
            <p:ph type="title"/>
          </p:nvPr>
        </p:nvSpPr>
        <p:spPr/>
        <p:txBody>
          <a:bodyPr/>
          <a:lstStyle/>
          <a:p>
            <a:r>
              <a:rPr lang="pl-PL" altLang="it-IT"/>
              <a:t>„Aksjologia”</a:t>
            </a:r>
            <a:endParaRPr lang="en-AU" altLang="it-IT"/>
          </a:p>
        </p:txBody>
      </p:sp>
      <p:sp>
        <p:nvSpPr>
          <p:cNvPr id="4099" name="Rectangle 3">
            <a:extLst>
              <a:ext uri="{FF2B5EF4-FFF2-40B4-BE49-F238E27FC236}">
                <a16:creationId xmlns:a16="http://schemas.microsoft.com/office/drawing/2014/main" id="{C61DFADE-2997-E9CE-5CC9-A0B6706CDF18}"/>
              </a:ext>
            </a:extLst>
          </p:cNvPr>
          <p:cNvSpPr>
            <a:spLocks noGrp="1" noChangeArrowheads="1"/>
          </p:cNvSpPr>
          <p:nvPr>
            <p:ph type="body" idx="1"/>
          </p:nvPr>
        </p:nvSpPr>
        <p:spPr>
          <a:xfrm>
            <a:off x="457200" y="1600200"/>
            <a:ext cx="8229600" cy="4924425"/>
          </a:xfrm>
        </p:spPr>
        <p:txBody>
          <a:bodyPr/>
          <a:lstStyle/>
          <a:p>
            <a:pPr>
              <a:lnSpc>
                <a:spcPct val="90000"/>
              </a:lnSpc>
            </a:pPr>
            <a:r>
              <a:rPr lang="pl-PL" altLang="it-IT" sz="2400"/>
              <a:t>Skala wartości: co w życiu jest ważne? </a:t>
            </a:r>
          </a:p>
          <a:p>
            <a:pPr>
              <a:lnSpc>
                <a:spcPct val="90000"/>
              </a:lnSpc>
            </a:pPr>
            <a:r>
              <a:rPr lang="pl-PL" altLang="it-IT" sz="2400"/>
              <a:t>Uzasadnienie – dlaczego to robimy?</a:t>
            </a:r>
          </a:p>
          <a:p>
            <a:pPr>
              <a:lnSpc>
                <a:spcPct val="90000"/>
              </a:lnSpc>
            </a:pPr>
            <a:r>
              <a:rPr lang="pl-PL" altLang="it-IT" sz="2400"/>
              <a:t>Motywacja – dlaczego poświęcamy określoną ilość czasu i środków?</a:t>
            </a:r>
          </a:p>
          <a:p>
            <a:pPr>
              <a:lnSpc>
                <a:spcPct val="90000"/>
              </a:lnSpc>
            </a:pPr>
            <a:r>
              <a:rPr lang="pl-PL" altLang="it-IT" sz="2400"/>
              <a:t>Skala celów -  w jakiej kolejności (tzn. według jakiej drabinki priorytetów)  realizujemy określone zadania?</a:t>
            </a:r>
          </a:p>
          <a:p>
            <a:pPr>
              <a:lnSpc>
                <a:spcPct val="90000"/>
              </a:lnSpc>
            </a:pPr>
            <a:r>
              <a:rPr lang="pl-PL" altLang="it-IT" sz="2400"/>
              <a:t>Konieczność wyrzeczeń: jakie cele jesteśmy w stanie „poświęcić” dla realizacji innych ?</a:t>
            </a:r>
          </a:p>
          <a:p>
            <a:pPr>
              <a:lnSpc>
                <a:spcPct val="90000"/>
              </a:lnSpc>
            </a:pPr>
            <a:r>
              <a:rPr lang="pl-PL" altLang="it-IT" sz="2400"/>
              <a:t>Kompromis: z jakich wartości nie zamierzamy/ nie możemy rezygnować?</a:t>
            </a:r>
          </a:p>
          <a:p>
            <a:pPr>
              <a:lnSpc>
                <a:spcPct val="90000"/>
              </a:lnSpc>
            </a:pPr>
            <a:r>
              <a:rPr lang="pl-PL" altLang="it-IT" sz="2400"/>
              <a:t>„virtu’ pubbliche e vizi privati” (cnoty publiczne a wady prywatne) – jednorodność i niezmienność postaw życiowych  </a:t>
            </a:r>
          </a:p>
          <a:p>
            <a:pPr>
              <a:lnSpc>
                <a:spcPct val="90000"/>
              </a:lnSpc>
            </a:pPr>
            <a:endParaRPr lang="pl-PL" altLang="it-IT" sz="2400"/>
          </a:p>
          <a:p>
            <a:pPr>
              <a:lnSpc>
                <a:spcPct val="90000"/>
              </a:lnSpc>
            </a:pPr>
            <a:endParaRPr lang="pl-PL" altLang="it-IT" sz="2400"/>
          </a:p>
          <a:p>
            <a:pPr>
              <a:lnSpc>
                <a:spcPct val="90000"/>
              </a:lnSpc>
            </a:pPr>
            <a:endParaRPr lang="en-US" altLang="it-IT" sz="2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0511FD6A-3CFB-93F7-F280-838AEFBE98A7}"/>
              </a:ext>
            </a:extLst>
          </p:cNvPr>
          <p:cNvSpPr>
            <a:spLocks noGrp="1" noChangeArrowheads="1"/>
          </p:cNvSpPr>
          <p:nvPr>
            <p:ph type="title"/>
          </p:nvPr>
        </p:nvSpPr>
        <p:spPr>
          <a:xfrm>
            <a:off x="468313" y="-101600"/>
            <a:ext cx="8229600" cy="1143000"/>
          </a:xfrm>
        </p:spPr>
        <p:txBody>
          <a:bodyPr/>
          <a:lstStyle/>
          <a:p>
            <a:r>
              <a:rPr lang="pl-PL" altLang="it-IT" sz="3600"/>
              <a:t>K. Sośnicki: osobowość wychowawcy</a:t>
            </a:r>
            <a:endParaRPr lang="en-AU" altLang="it-IT" sz="3600"/>
          </a:p>
        </p:txBody>
      </p:sp>
      <p:sp>
        <p:nvSpPr>
          <p:cNvPr id="82947" name="Rectangle 3">
            <a:extLst>
              <a:ext uri="{FF2B5EF4-FFF2-40B4-BE49-F238E27FC236}">
                <a16:creationId xmlns:a16="http://schemas.microsoft.com/office/drawing/2014/main" id="{5B99E95B-C267-B35B-12CE-883BEE995F69}"/>
              </a:ext>
            </a:extLst>
          </p:cNvPr>
          <p:cNvSpPr>
            <a:spLocks noGrp="1" noChangeArrowheads="1"/>
          </p:cNvSpPr>
          <p:nvPr>
            <p:ph type="body" idx="1"/>
          </p:nvPr>
        </p:nvSpPr>
        <p:spPr>
          <a:xfrm>
            <a:off x="0" y="736600"/>
            <a:ext cx="8964613" cy="6769100"/>
          </a:xfrm>
        </p:spPr>
        <p:txBody>
          <a:bodyPr/>
          <a:lstStyle/>
          <a:p>
            <a:pPr>
              <a:lnSpc>
                <a:spcPct val="85000"/>
              </a:lnSpc>
              <a:buFontTx/>
              <a:buNone/>
            </a:pPr>
            <a:r>
              <a:rPr lang="pl-PL" altLang="it-IT" sz="1800"/>
              <a:t>Osobowość nauczyciela jest jednym z ważnych środków wpływania na psychiczną stronę młodzieży. Dzieje się to przez jego autorytet moralny, dzięki któremu działa on głównie sugestywnie na życie psychiczne młodzieży. </a:t>
            </a:r>
          </a:p>
          <a:p>
            <a:pPr>
              <a:lnSpc>
                <a:spcPct val="85000"/>
              </a:lnSpc>
            </a:pPr>
            <a:r>
              <a:rPr lang="pl-PL" altLang="it-IT" sz="1800">
                <a:solidFill>
                  <a:schemeClr val="bg2"/>
                </a:solidFill>
              </a:rPr>
              <a:t>1. Nauczyciel powinien mieć normalny wygląd zewnętrzny, [...] brak automatyzmów powiedzeniowych (np. „panie dobrodzieju” ), oraz czystość i porządek w ubraniu.</a:t>
            </a:r>
          </a:p>
          <a:p>
            <a:pPr>
              <a:lnSpc>
                <a:spcPct val="85000"/>
              </a:lnSpc>
            </a:pPr>
            <a:r>
              <a:rPr lang="pl-PL" altLang="it-IT" sz="1800">
                <a:solidFill>
                  <a:schemeClr val="bg2"/>
                </a:solidFill>
              </a:rPr>
              <a:t>2. Nauczyciel musi być wolny od takich wad psychicznych, które objawiałyby się w jego obcowaniu z uczniami, lub któreby go dyskwalifikowały w opinii publicznej; tak np. skąpstwo, zachłanność, przesadna interesowność, awanturniczość, karierowiczostwo, pijaństwo, karciarstwo,</a:t>
            </a:r>
            <a:r>
              <a:rPr lang="pl-PL" altLang="it-IT" sz="1800"/>
              <a:t> anormalne życie rodzinne itp. wady wywołują lekceważenie i brak szacunku u młodzieży. </a:t>
            </a:r>
          </a:p>
          <a:p>
            <a:pPr>
              <a:lnSpc>
                <a:spcPct val="85000"/>
              </a:lnSpc>
            </a:pPr>
            <a:r>
              <a:rPr lang="pl-PL" altLang="it-IT" sz="1800">
                <a:solidFill>
                  <a:schemeClr val="bg2"/>
                </a:solidFill>
              </a:rPr>
              <a:t>3. Młodzież oczekuje od nauczyciela stałości postępowania i równości uczuć i woli. Powinien on być zawsze jednakowo spokojny i poważny, co jednak nie wyklucza naturalnej wesołości, zrównoważony i pogodny w swoim usposobieniu.</a:t>
            </a:r>
          </a:p>
          <a:p>
            <a:pPr>
              <a:lnSpc>
                <a:spcPct val="85000"/>
              </a:lnSpc>
            </a:pPr>
            <a:r>
              <a:rPr lang="pl-PL" altLang="it-IT" sz="1800">
                <a:solidFill>
                  <a:schemeClr val="bg2"/>
                </a:solidFill>
              </a:rPr>
              <a:t>4. Powinien mieć takt i rzeczowość w stosunku do młodzieży, znać swoich uczniów nie tylko z imienia i twarzy, ale z ich usposobienia, zdolności i zamiłowań, znać ich stosunki domowe i środowiskowe warunki ich życia. W znajomości prywatnych stosunków młodzieży powinien zachować dyskrecję [...]</a:t>
            </a:r>
          </a:p>
          <a:p>
            <a:pPr>
              <a:lnSpc>
                <a:spcPct val="85000"/>
              </a:lnSpc>
            </a:pPr>
            <a:r>
              <a:rPr lang="pl-PL" altLang="it-IT" sz="1800"/>
              <a:t>5. Młodzież jest bardzo czuła na sprawiedliwość nauczyciela</a:t>
            </a:r>
          </a:p>
          <a:p>
            <a:pPr>
              <a:lnSpc>
                <a:spcPct val="85000"/>
              </a:lnSpc>
            </a:pPr>
            <a:r>
              <a:rPr lang="pl-PL" altLang="it-IT" sz="1800"/>
              <a:t>6. </a:t>
            </a:r>
            <a:r>
              <a:rPr lang="pl-PL" altLang="it-IT" sz="1800">
                <a:solidFill>
                  <a:schemeClr val="bg2"/>
                </a:solidFill>
              </a:rPr>
              <a:t>Nauczyciel powinien okazywać zaradność życiową i dostateczną energię. Nieporadność, niezdecydowanie i niedołęstwo budzą lekceważenie .</a:t>
            </a:r>
          </a:p>
          <a:p>
            <a:pPr>
              <a:lnSpc>
                <a:spcPct val="85000"/>
              </a:lnSpc>
            </a:pPr>
            <a:r>
              <a:rPr lang="pl-PL" altLang="it-IT" sz="1800"/>
              <a:t>8. Młodzież wymaga od nauczyciela gruntownej wiedzy, sumienności, obowiązkowości i pracowitości.</a:t>
            </a:r>
          </a:p>
          <a:p>
            <a:pPr>
              <a:lnSpc>
                <a:spcPct val="85000"/>
              </a:lnSpc>
            </a:pPr>
            <a:r>
              <a:rPr lang="pl-PL" altLang="it-IT" sz="1800">
                <a:solidFill>
                  <a:schemeClr val="bg2"/>
                </a:solidFill>
              </a:rPr>
              <a:t>Zagadnienie, czy posiada się „talent" wychowawczy „z urodzenia" czy też nabywa się go własną pracą, może być sprawą dyskusji.</a:t>
            </a:r>
            <a:r>
              <a:rPr lang="en-AU" altLang="it-IT" sz="1800">
                <a:solidFill>
                  <a:schemeClr val="bg2"/>
                </a:solidFill>
              </a:rPr>
              <a:t> </a:t>
            </a:r>
          </a:p>
        </p:txBody>
      </p:sp>
      <p:sp>
        <p:nvSpPr>
          <p:cNvPr id="82948" name="Text Box 4">
            <a:extLst>
              <a:ext uri="{FF2B5EF4-FFF2-40B4-BE49-F238E27FC236}">
                <a16:creationId xmlns:a16="http://schemas.microsoft.com/office/drawing/2014/main" id="{4075BEC7-5059-B256-4649-3052E81DAD2E}"/>
              </a:ext>
            </a:extLst>
          </p:cNvPr>
          <p:cNvSpPr txBox="1">
            <a:spLocks noChangeArrowheads="1"/>
          </p:cNvSpPr>
          <p:nvPr/>
        </p:nvSpPr>
        <p:spPr bwMode="auto">
          <a:xfrm>
            <a:off x="6588125" y="6553200"/>
            <a:ext cx="22748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sz="1400"/>
              <a:t>K. Sośnicki, </a:t>
            </a:r>
            <a:r>
              <a:rPr lang="pl-PL" altLang="it-IT" sz="1400" i="1"/>
              <a:t>op cit.</a:t>
            </a:r>
            <a:r>
              <a:rPr lang="pl-PL" altLang="it-IT" sz="1400"/>
              <a:t> str. 109</a:t>
            </a:r>
            <a:endParaRPr lang="en-AU" altLang="it-IT" sz="140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1DBC2541-B38E-2BB3-1A03-C1CB947EE2B5}"/>
              </a:ext>
            </a:extLst>
          </p:cNvPr>
          <p:cNvSpPr>
            <a:spLocks noGrp="1" noChangeArrowheads="1"/>
          </p:cNvSpPr>
          <p:nvPr>
            <p:ph type="title"/>
          </p:nvPr>
        </p:nvSpPr>
        <p:spPr/>
        <p:txBody>
          <a:bodyPr/>
          <a:lstStyle/>
          <a:p>
            <a:r>
              <a:rPr lang="pl-PL" altLang="it-IT"/>
              <a:t>Persona i pedagogia</a:t>
            </a:r>
            <a:endParaRPr lang="en-AU" altLang="it-IT"/>
          </a:p>
        </p:txBody>
      </p:sp>
      <p:sp>
        <p:nvSpPr>
          <p:cNvPr id="41987" name="Rectangle 3">
            <a:extLst>
              <a:ext uri="{FF2B5EF4-FFF2-40B4-BE49-F238E27FC236}">
                <a16:creationId xmlns:a16="http://schemas.microsoft.com/office/drawing/2014/main" id="{A0457EEA-D84C-EE78-6043-3852651B2D08}"/>
              </a:ext>
            </a:extLst>
          </p:cNvPr>
          <p:cNvSpPr>
            <a:spLocks noGrp="1" noChangeArrowheads="1"/>
          </p:cNvSpPr>
          <p:nvPr>
            <p:ph type="body" idx="1"/>
          </p:nvPr>
        </p:nvSpPr>
        <p:spPr>
          <a:xfrm>
            <a:off x="179388" y="1412875"/>
            <a:ext cx="8713787" cy="4781550"/>
          </a:xfrm>
        </p:spPr>
        <p:txBody>
          <a:bodyPr/>
          <a:lstStyle/>
          <a:p>
            <a:pPr>
              <a:lnSpc>
                <a:spcPct val="90000"/>
              </a:lnSpc>
            </a:pPr>
            <a:r>
              <a:rPr lang="pl-PL" altLang="it-IT" sz="1800"/>
              <a:t>„W perspektywie wychowania osoby, edukacja jest prawdziwa, gdy dąży do integralnej aktywacji istoty ludzkiej, dla skierowania jej na sens globalny samej siebie i rzeczywistości, dla jej całościowego pielęgnowania jako podmiotu zrelacjonowanego, unikając ryzyka separacji jej poszczególnych wymiarów składnikowych, tj. cielesności, racjonalności, uczuciowości, </a:t>
            </a:r>
            <a:r>
              <a:rPr lang="pl-PL" altLang="it-IT" sz="1800" u="sng"/>
              <a:t>duchowości</a:t>
            </a:r>
            <a:r>
              <a:rPr lang="pl-PL" altLang="it-IT" sz="1800"/>
              <a:t>, i wspomagając harmonię i wzajemną owocność.”  [1] </a:t>
            </a:r>
          </a:p>
          <a:p>
            <a:pPr>
              <a:lnSpc>
                <a:spcPct val="90000"/>
              </a:lnSpc>
            </a:pPr>
            <a:r>
              <a:rPr lang="pl-PL" altLang="it-IT" sz="1800">
                <a:solidFill>
                  <a:schemeClr val="accent2"/>
                </a:solidFill>
              </a:rPr>
              <a:t>Innymi słowy, i konkretnie, lekcja fizyki i biologii nie może się różnić </a:t>
            </a:r>
            <a:r>
              <a:rPr lang="pl-PL" altLang="it-IT" sz="1800" i="1">
                <a:solidFill>
                  <a:schemeClr val="accent2"/>
                </a:solidFill>
              </a:rPr>
              <a:t>światopoglądowo</a:t>
            </a:r>
            <a:r>
              <a:rPr lang="pl-PL" altLang="it-IT" sz="1800">
                <a:solidFill>
                  <a:schemeClr val="accent2"/>
                </a:solidFill>
              </a:rPr>
              <a:t> od lekcji religii i „wychowania obywatelskiego” [przeżytek czasów PRL] bo albo powoduje rozdwojenie jaźni (gr. schizofrenię), jeśli obie potraktowane serio, albo powoduje alienację ucznia od przekazywanych mu treści (przypadek polskiego gimnazjum).</a:t>
            </a:r>
            <a:r>
              <a:rPr lang="pl-PL" altLang="it-IT" sz="1800"/>
              <a:t>  </a:t>
            </a:r>
          </a:p>
          <a:p>
            <a:pPr>
              <a:lnSpc>
                <a:spcPct val="90000"/>
              </a:lnSpc>
            </a:pPr>
            <a:r>
              <a:rPr lang="pl-PL" altLang="it-IT" sz="1800"/>
              <a:t>W drabince aksjologii, to nauczyciel, w swej integralności prywatnej (= też publicznej) musi ustalić własną skalę wartości. „Nie musi być ona zupełnie wykończona, ale musi stanowić drogowskaz w dorosłym życiu”. (K. Sośnicki)</a:t>
            </a:r>
          </a:p>
          <a:p>
            <a:pPr>
              <a:lnSpc>
                <a:spcPct val="90000"/>
              </a:lnSpc>
            </a:pPr>
            <a:endParaRPr lang="pl-PL" altLang="it-IT" sz="1200"/>
          </a:p>
          <a:p>
            <a:pPr>
              <a:lnSpc>
                <a:spcPct val="90000"/>
              </a:lnSpc>
            </a:pPr>
            <a:r>
              <a:rPr lang="en-AU" altLang="it-IT" sz="1200"/>
              <a:t>Nella prospettiva della pedagogia della persona l’educazione è autentica</a:t>
            </a:r>
            <a:r>
              <a:rPr lang="pl-PL" altLang="it-IT" sz="1200"/>
              <a:t> </a:t>
            </a:r>
            <a:r>
              <a:rPr lang="en-AU" altLang="it-IT" sz="1200"/>
              <a:t>quando mira all’attivazione integrale dell’essere umano, ad orientarlo verso</a:t>
            </a:r>
            <a:r>
              <a:rPr lang="pl-PL" altLang="it-IT" sz="1200"/>
              <a:t> </a:t>
            </a:r>
            <a:r>
              <a:rPr lang="en-AU" altLang="it-IT" sz="1200"/>
              <a:t>il senso globale di se stesso e della realtà, a coltivarsi integralmente come soggetto</a:t>
            </a:r>
            <a:r>
              <a:rPr lang="pl-PL" altLang="it-IT" sz="1200"/>
              <a:t> </a:t>
            </a:r>
            <a:r>
              <a:rPr lang="en-AU" altLang="it-IT" sz="1200"/>
              <a:t>in relazione evitando il rischio della separazione tra le sue dimensioni</a:t>
            </a:r>
            <a:r>
              <a:rPr lang="pl-PL" altLang="it-IT" sz="1200"/>
              <a:t> </a:t>
            </a:r>
            <a:r>
              <a:rPr lang="en-AU" altLang="it-IT" sz="1200"/>
              <a:t>costitutive cioè tra la corporeità, la razionalità, l’affettività, la spiritualità e favorendo</a:t>
            </a:r>
            <a:r>
              <a:rPr lang="pl-PL" altLang="it-IT" sz="1200"/>
              <a:t> </a:t>
            </a:r>
            <a:r>
              <a:rPr lang="en-AU" altLang="it-IT" sz="1200"/>
              <a:t>l’armonia e la loro reciproca fecondazione.</a:t>
            </a:r>
          </a:p>
        </p:txBody>
      </p:sp>
      <p:sp>
        <p:nvSpPr>
          <p:cNvPr id="41988" name="Text Box 4">
            <a:extLst>
              <a:ext uri="{FF2B5EF4-FFF2-40B4-BE49-F238E27FC236}">
                <a16:creationId xmlns:a16="http://schemas.microsoft.com/office/drawing/2014/main" id="{985878BE-09BE-D61D-E993-6EB5860A0BCF}"/>
              </a:ext>
            </a:extLst>
          </p:cNvPr>
          <p:cNvSpPr txBox="1">
            <a:spLocks noChangeArrowheads="1"/>
          </p:cNvSpPr>
          <p:nvPr/>
        </p:nvSpPr>
        <p:spPr bwMode="auto">
          <a:xfrm>
            <a:off x="0" y="6308725"/>
            <a:ext cx="7461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sz="1600"/>
              <a:t>  [1] Sira Serenella Machietti, </a:t>
            </a:r>
            <a:r>
              <a:rPr lang="pl-PL" altLang="it-IT" sz="1600" i="1"/>
              <a:t>Persona</a:t>
            </a:r>
            <a:r>
              <a:rPr lang="pl-PL" altLang="it-IT" sz="1600"/>
              <a:t>, Studium Educationis, No. 3, 2012, p. 137 </a:t>
            </a:r>
            <a:endParaRPr lang="en-AU" altLang="it-IT"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blinds(horizontal)">
                                      <p:cBhvr>
                                        <p:cTn id="7" dur="500"/>
                                        <p:tgtEl>
                                          <p:spTgt spid="41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blinds(horizontal)">
                                      <p:cBhvr>
                                        <p:cTn id="12" dur="500"/>
                                        <p:tgtEl>
                                          <p:spTgt spid="419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blinds(horizontal)">
                                      <p:cBhvr>
                                        <p:cTn id="17" dur="500"/>
                                        <p:tgtEl>
                                          <p:spTgt spid="4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A5F1B8BE-F4C7-7231-7DBA-2B797A6F3344}"/>
              </a:ext>
            </a:extLst>
          </p:cNvPr>
          <p:cNvSpPr>
            <a:spLocks noGrp="1" noChangeArrowheads="1"/>
          </p:cNvSpPr>
          <p:nvPr>
            <p:ph type="title"/>
          </p:nvPr>
        </p:nvSpPr>
        <p:spPr>
          <a:xfrm>
            <a:off x="468313" y="0"/>
            <a:ext cx="8229600" cy="1143000"/>
          </a:xfrm>
        </p:spPr>
        <p:txBody>
          <a:bodyPr/>
          <a:lstStyle/>
          <a:p>
            <a:r>
              <a:rPr lang="pl-PL" altLang="it-IT" sz="3600"/>
              <a:t>Wnioski (K. Sośnicki</a:t>
            </a:r>
            <a:r>
              <a:rPr lang="pl-PL" altLang="it-IT"/>
              <a:t>)</a:t>
            </a:r>
            <a:endParaRPr lang="en-AU" altLang="it-IT"/>
          </a:p>
        </p:txBody>
      </p:sp>
      <p:sp>
        <p:nvSpPr>
          <p:cNvPr id="84995" name="Rectangle 3">
            <a:extLst>
              <a:ext uri="{FF2B5EF4-FFF2-40B4-BE49-F238E27FC236}">
                <a16:creationId xmlns:a16="http://schemas.microsoft.com/office/drawing/2014/main" id="{1953276F-D018-D74E-DE5A-C7EA19D80D27}"/>
              </a:ext>
            </a:extLst>
          </p:cNvPr>
          <p:cNvSpPr>
            <a:spLocks noGrp="1" noChangeArrowheads="1"/>
          </p:cNvSpPr>
          <p:nvPr>
            <p:ph type="body" idx="1"/>
          </p:nvPr>
        </p:nvSpPr>
        <p:spPr>
          <a:xfrm>
            <a:off x="395288" y="1052513"/>
            <a:ext cx="8748712" cy="5373687"/>
          </a:xfrm>
        </p:spPr>
        <p:txBody>
          <a:bodyPr/>
          <a:lstStyle/>
          <a:p>
            <a:pPr>
              <a:lnSpc>
                <a:spcPct val="80000"/>
              </a:lnSpc>
              <a:buFontTx/>
              <a:buNone/>
            </a:pPr>
            <a:r>
              <a:rPr lang="pl-PL" altLang="it-IT" sz="1800" b="1"/>
              <a:t>Aksjologia</a:t>
            </a:r>
            <a:r>
              <a:rPr lang="pl-PL" altLang="it-IT" sz="1800"/>
              <a:t>, w pedagogice/ dydaktyce ma zapewnić psychologiczną, „wewnętrzną niezmienność” wg Herbarta, albo wg Sośnickiego </a:t>
            </a:r>
            <a:r>
              <a:rPr lang="pl-PL" altLang="it-IT" sz="1800" b="1">
                <a:solidFill>
                  <a:schemeClr val="accent2"/>
                </a:solidFill>
              </a:rPr>
              <a:t>osiągnięcie dojrzałości</a:t>
            </a:r>
            <a:r>
              <a:rPr lang="pl-PL" altLang="it-IT" sz="1800">
                <a:solidFill>
                  <a:schemeClr val="accent2"/>
                </a:solidFill>
              </a:rPr>
              <a:t>. </a:t>
            </a:r>
          </a:p>
          <a:p>
            <a:pPr>
              <a:lnSpc>
                <a:spcPct val="80000"/>
              </a:lnSpc>
              <a:buFontTx/>
              <a:buNone/>
            </a:pPr>
            <a:r>
              <a:rPr lang="pl-PL" altLang="it-IT" sz="1800">
                <a:solidFill>
                  <a:schemeClr val="bg2"/>
                </a:solidFill>
              </a:rPr>
              <a:t>1. Polega ona na posiadaniu odpowiednich </a:t>
            </a:r>
            <a:r>
              <a:rPr lang="pl-PL" altLang="it-IT" sz="1800" u="sng">
                <a:solidFill>
                  <a:schemeClr val="bg2"/>
                </a:solidFill>
              </a:rPr>
              <a:t>treści </a:t>
            </a:r>
            <a:r>
              <a:rPr lang="pl-PL" altLang="it-IT" sz="1800">
                <a:solidFill>
                  <a:schemeClr val="bg2"/>
                </a:solidFill>
              </a:rPr>
              <a:t>życiowych, a więc odpowiedniego zasobu </a:t>
            </a:r>
            <a:r>
              <a:rPr lang="pl-PL" altLang="it-IT" sz="1800" u="sng">
                <a:solidFill>
                  <a:schemeClr val="bg2"/>
                </a:solidFill>
              </a:rPr>
              <a:t>wiadomości o życiu i jego warunkach</a:t>
            </a:r>
            <a:r>
              <a:rPr lang="pl-PL" altLang="it-IT" sz="1800">
                <a:solidFill>
                  <a:schemeClr val="bg2"/>
                </a:solidFill>
              </a:rPr>
              <a:t>, zarówno gdy idzie  życie jednostki, jak społeczeństwa, do którego jednostka należy, o jego roli w całości tego życia, o swojej pracy, prawach i obowiązkach.</a:t>
            </a:r>
            <a:r>
              <a:rPr lang="pl-PL" altLang="it-IT" sz="1800">
                <a:solidFill>
                  <a:schemeClr val="accent2"/>
                </a:solidFill>
              </a:rPr>
              <a:t> </a:t>
            </a:r>
          </a:p>
          <a:p>
            <a:pPr>
              <a:lnSpc>
                <a:spcPct val="80000"/>
              </a:lnSpc>
              <a:buFontTx/>
              <a:buNone/>
            </a:pPr>
            <a:r>
              <a:rPr lang="pl-PL" altLang="it-IT" sz="1800"/>
              <a:t>2. Na zyskaniu odpowiedniego </a:t>
            </a:r>
            <a:r>
              <a:rPr lang="pl-PL" altLang="it-IT" sz="1800" u="sng"/>
              <a:t>wartościowania</a:t>
            </a:r>
            <a:r>
              <a:rPr lang="pl-PL" altLang="it-IT" sz="1800"/>
              <a:t>, opartego o </a:t>
            </a:r>
            <a:r>
              <a:rPr lang="pl-PL" altLang="it-IT" sz="1800" u="sng"/>
              <a:t>pewien</a:t>
            </a:r>
            <a:r>
              <a:rPr lang="pl-PL" altLang="it-IT" sz="1800"/>
              <a:t> światopogląd. To wartościowanie i ten światopogląd nie muszą być już wykończone i zamknięte, ale w każdym razie powinny być tak </a:t>
            </a:r>
            <a:r>
              <a:rPr lang="pl-PL" altLang="it-IT" sz="1800" u="sng"/>
              <a:t>opracowane</a:t>
            </a:r>
            <a:r>
              <a:rPr lang="pl-PL" altLang="it-IT" sz="1800"/>
              <a:t>, aby mogły stać się podstawą </a:t>
            </a:r>
            <a:r>
              <a:rPr lang="pl-PL" altLang="it-IT" sz="1800" u="sng"/>
              <a:t>celowego działania</a:t>
            </a:r>
            <a:r>
              <a:rPr lang="pl-PL" altLang="it-IT" sz="1800"/>
              <a:t> człowieka.</a:t>
            </a:r>
          </a:p>
          <a:p>
            <a:pPr>
              <a:lnSpc>
                <a:spcPct val="80000"/>
              </a:lnSpc>
              <a:buFontTx/>
              <a:buNone/>
            </a:pPr>
            <a:r>
              <a:rPr lang="pl-PL" altLang="it-IT" sz="1800"/>
              <a:t>3. Z światopoglądem łączą się wytknięte </a:t>
            </a:r>
            <a:r>
              <a:rPr lang="pl-PL" altLang="it-IT" sz="1800" u="sng"/>
              <a:t>cele życiowe</a:t>
            </a:r>
            <a:r>
              <a:rPr lang="pl-PL" altLang="it-IT" sz="1800"/>
              <a:t>, do których się dąży, oraz słuszna ocena </a:t>
            </a:r>
            <a:r>
              <a:rPr lang="pl-PL" altLang="it-IT" sz="1800" u="sng"/>
              <a:t>możliwości</a:t>
            </a:r>
            <a:r>
              <a:rPr lang="pl-PL" altLang="it-IT" sz="1800"/>
              <a:t> osiągnięcia ich, oparta na znajomości siebie swoich zdolności, charakteru i indywidualności oraz warunków </a:t>
            </a:r>
            <a:r>
              <a:rPr lang="pl-PL" altLang="it-IT" sz="1800" u="sng"/>
              <a:t>zewnętrznych</a:t>
            </a:r>
            <a:r>
              <a:rPr lang="pl-PL" altLang="it-IT" sz="1800"/>
              <a:t>. Jest to tworzenie własnego „planu życiowego” i przeprowadzanie go. </a:t>
            </a:r>
          </a:p>
          <a:p>
            <a:pPr>
              <a:lnSpc>
                <a:spcPct val="80000"/>
              </a:lnSpc>
              <a:buFontTx/>
              <a:buNone/>
            </a:pPr>
            <a:r>
              <a:rPr lang="pl-PL" altLang="it-IT" sz="1800"/>
              <a:t>4. Dojrzałość wymaga zyskania </a:t>
            </a:r>
            <a:r>
              <a:rPr lang="pl-PL" altLang="it-IT" sz="1800" u="sng"/>
              <a:t>równowagi</a:t>
            </a:r>
            <a:r>
              <a:rPr lang="pl-PL" altLang="it-IT" sz="1800"/>
              <a:t> umysłowej, uczuciowej i woli, polegającej na należytym ustosunkowaniu się do różnych spraw życia. Równowaga ta objawia się w spokoju wewnętrznym i łączy się z poczuciem własnej </a:t>
            </a:r>
            <a:r>
              <a:rPr lang="pl-PL" altLang="it-IT" sz="1800" u="sng"/>
              <a:t>siły </a:t>
            </a:r>
            <a:r>
              <a:rPr lang="pl-PL" altLang="it-IT" sz="1800"/>
              <a:t> i </a:t>
            </a:r>
            <a:r>
              <a:rPr lang="pl-PL" altLang="it-IT" sz="1800" u="sng"/>
              <a:t>ważności.</a:t>
            </a:r>
            <a:r>
              <a:rPr lang="pl-PL" altLang="it-IT" sz="1800"/>
              <a:t> Nadaje ona powagę własnemu planu życiowemu. </a:t>
            </a:r>
          </a:p>
          <a:p>
            <a:pPr>
              <a:lnSpc>
                <a:spcPct val="80000"/>
              </a:lnSpc>
              <a:buFontTx/>
              <a:buNone/>
            </a:pPr>
            <a:endParaRPr lang="pl-PL" altLang="it-IT" sz="1800"/>
          </a:p>
          <a:p>
            <a:pPr>
              <a:lnSpc>
                <a:spcPct val="80000"/>
              </a:lnSpc>
              <a:buFontTx/>
              <a:buNone/>
            </a:pPr>
            <a:r>
              <a:rPr lang="pl-PL" altLang="it-IT" sz="1800" b="1">
                <a:solidFill>
                  <a:schemeClr val="accent2"/>
                </a:solidFill>
              </a:rPr>
              <a:t>Brak jednoznacznej aksjologii powoduje „rozdwojenie jaźni” a według Tatarkiewicza jest prostą drogą do braku szczęścia.</a:t>
            </a:r>
          </a:p>
          <a:p>
            <a:pPr>
              <a:lnSpc>
                <a:spcPct val="80000"/>
              </a:lnSpc>
            </a:pPr>
            <a:endParaRPr lang="en-AU" altLang="it-IT" sz="18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3E090F4-C65F-2F24-371F-3EEED7D9D766}"/>
              </a:ext>
            </a:extLst>
          </p:cNvPr>
          <p:cNvSpPr>
            <a:spLocks noGrp="1" noChangeArrowheads="1"/>
          </p:cNvSpPr>
          <p:nvPr>
            <p:ph type="title"/>
          </p:nvPr>
        </p:nvSpPr>
        <p:spPr>
          <a:xfrm>
            <a:off x="468313" y="0"/>
            <a:ext cx="8229600" cy="1143000"/>
          </a:xfrm>
        </p:spPr>
        <p:txBody>
          <a:bodyPr/>
          <a:lstStyle/>
          <a:p>
            <a:r>
              <a:rPr lang="pl-PL" altLang="it-IT" sz="3600"/>
              <a:t>Podsumowanie</a:t>
            </a:r>
            <a:endParaRPr lang="en-AU" altLang="it-IT" sz="3600"/>
          </a:p>
        </p:txBody>
      </p:sp>
      <p:sp>
        <p:nvSpPr>
          <p:cNvPr id="86019" name="Rectangle 3">
            <a:extLst>
              <a:ext uri="{FF2B5EF4-FFF2-40B4-BE49-F238E27FC236}">
                <a16:creationId xmlns:a16="http://schemas.microsoft.com/office/drawing/2014/main" id="{4DE35351-E48A-B480-5A66-802BE45C963A}"/>
              </a:ext>
            </a:extLst>
          </p:cNvPr>
          <p:cNvSpPr>
            <a:spLocks noGrp="1" noChangeArrowheads="1"/>
          </p:cNvSpPr>
          <p:nvPr>
            <p:ph type="body" idx="1"/>
          </p:nvPr>
        </p:nvSpPr>
        <p:spPr>
          <a:xfrm>
            <a:off x="0" y="908050"/>
            <a:ext cx="9144000" cy="5949950"/>
          </a:xfrm>
        </p:spPr>
        <p:txBody>
          <a:bodyPr/>
          <a:lstStyle/>
          <a:p>
            <a:pPr>
              <a:lnSpc>
                <a:spcPct val="80000"/>
              </a:lnSpc>
            </a:pPr>
            <a:r>
              <a:rPr lang="pl-PL" altLang="it-IT" sz="1900">
                <a:solidFill>
                  <a:schemeClr val="accent2"/>
                </a:solidFill>
              </a:rPr>
              <a:t>Wybitni pedagodzy, tak polscy (Korczak, Sośnicki, Kwieciński, Siemieniecki)   jak obcy (Komeński, Herbart, Montessori) wskazują na za zasadniczą rolę jaką odgrywa aksjologia w ustalaniu nie tylko ogólnie pojętych celów wychowania, ale także postaw osobistych wychowawcy i jego stosunku do ucznia.</a:t>
            </a:r>
          </a:p>
          <a:p>
            <a:pPr>
              <a:lnSpc>
                <a:spcPct val="80000"/>
              </a:lnSpc>
            </a:pPr>
            <a:r>
              <a:rPr lang="pl-PL" altLang="it-IT" sz="1900">
                <a:solidFill>
                  <a:schemeClr val="accent2"/>
                </a:solidFill>
              </a:rPr>
              <a:t>Źródeł aksjologii trzeba szukać zarówno w filozofii, jak w obowiązujących systemach prawnych.</a:t>
            </a:r>
          </a:p>
          <a:p>
            <a:pPr>
              <a:lnSpc>
                <a:spcPct val="80000"/>
              </a:lnSpc>
            </a:pPr>
            <a:r>
              <a:rPr lang="pl-PL" altLang="it-IT" sz="1900">
                <a:solidFill>
                  <a:schemeClr val="accent2"/>
                </a:solidFill>
              </a:rPr>
              <a:t>Filozofia, na przestrzeni wieków, wytworzyła dwa nurty:</a:t>
            </a:r>
          </a:p>
          <a:p>
            <a:pPr>
              <a:lnSpc>
                <a:spcPct val="80000"/>
              </a:lnSpc>
            </a:pPr>
            <a:r>
              <a:rPr lang="pl-PL" altLang="it-IT" sz="1900">
                <a:solidFill>
                  <a:schemeClr val="accent2"/>
                </a:solidFill>
              </a:rPr>
              <a:t>Pierwszy, bardziej materialistyczny, który możemy wyprowadzić od Arystotelesa, przez Marka Aureliusza, de La Mettrie aż po nurty pragmatyzmu (George Moore), ideologię socjalizmu (Kotarbiński) i „realnego” socjalizmu (Suchodolski). Źródłem aksjologii w tym ujęciu jest sam człowiek, ugoda społeczna, lub tzw. społeczeństwo. Spora jest, historycznie, skłonność do dewiacji politycznych przy tej aksjologii.</a:t>
            </a:r>
          </a:p>
          <a:p>
            <a:pPr>
              <a:lnSpc>
                <a:spcPct val="80000"/>
              </a:lnSpc>
            </a:pPr>
            <a:r>
              <a:rPr lang="pl-PL" altLang="it-IT" sz="1900">
                <a:solidFill>
                  <a:schemeClr val="accent2"/>
                </a:solidFill>
              </a:rPr>
              <a:t>Drugi, odnoszący się </a:t>
            </a:r>
            <a:r>
              <a:rPr lang="pl-PL" altLang="it-IT" sz="1900" i="1">
                <a:solidFill>
                  <a:schemeClr val="accent2"/>
                </a:solidFill>
              </a:rPr>
              <a:t>nie tylko</a:t>
            </a:r>
            <a:r>
              <a:rPr lang="pl-PL" altLang="it-IT" sz="1900">
                <a:solidFill>
                  <a:schemeClr val="accent2"/>
                </a:solidFill>
              </a:rPr>
              <a:t> do materii, obecny już u Platona, podjęty przez Pascala, a pięknie rozwinięty przez Wł. Tatarkiewicza w jego traktacie o Szczęściu. Aksjologia ta wywodzi źródła moralności </a:t>
            </a:r>
            <a:r>
              <a:rPr lang="pl-PL" altLang="it-IT" sz="1900" i="1">
                <a:solidFill>
                  <a:schemeClr val="accent2"/>
                </a:solidFill>
              </a:rPr>
              <a:t>spoza</a:t>
            </a:r>
            <a:r>
              <a:rPr lang="pl-PL" altLang="it-IT" sz="1900">
                <a:solidFill>
                  <a:schemeClr val="accent2"/>
                </a:solidFill>
              </a:rPr>
              <a:t> świata tworzonego przez człowieka lub społeczeństwo.</a:t>
            </a:r>
          </a:p>
          <a:p>
            <a:pPr>
              <a:lnSpc>
                <a:spcPct val="80000"/>
              </a:lnSpc>
            </a:pPr>
            <a:r>
              <a:rPr lang="pl-PL" altLang="it-IT" sz="1900">
                <a:solidFill>
                  <a:schemeClr val="accent2"/>
                </a:solidFill>
              </a:rPr>
              <a:t>„Zachodnie” systemy kulturowe odniosły cywilizacyjny sukces z „tradycji religijnych, humanistycznych i prawnych”: w centrum uwagi jest pojedynczy człowiek.</a:t>
            </a:r>
          </a:p>
          <a:p>
            <a:pPr>
              <a:lnSpc>
                <a:spcPct val="80000"/>
              </a:lnSpc>
            </a:pPr>
            <a:r>
              <a:rPr lang="pl-PL" altLang="it-IT" sz="1900" b="1">
                <a:solidFill>
                  <a:schemeClr val="accent2"/>
                </a:solidFill>
              </a:rPr>
              <a:t>Jak to się mówi przed puszczeniem ruletki w kasynie: „Faite vous jeu</a:t>
            </a:r>
            <a:r>
              <a:rPr lang="pl-PL" altLang="it-IT" sz="1900" b="1"/>
              <a:t>!”</a:t>
            </a:r>
            <a:r>
              <a:rPr lang="pl-PL" altLang="it-IT" sz="2000"/>
              <a:t>  </a:t>
            </a:r>
          </a:p>
          <a:p>
            <a:pPr>
              <a:lnSpc>
                <a:spcPct val="80000"/>
              </a:lnSpc>
              <a:buFontTx/>
              <a:buNone/>
            </a:pPr>
            <a:endParaRPr lang="pl-PL" altLang="it-IT" sz="2000"/>
          </a:p>
          <a:p>
            <a:pPr>
              <a:lnSpc>
                <a:spcPct val="80000"/>
              </a:lnSpc>
              <a:buFontTx/>
              <a:buNone/>
            </a:pPr>
            <a:endParaRPr lang="pl-PL" altLang="it-IT" sz="2000" b="1">
              <a:solidFill>
                <a:schemeClr val="accent2"/>
              </a:solidFill>
            </a:endParaRPr>
          </a:p>
          <a:p>
            <a:pPr>
              <a:lnSpc>
                <a:spcPct val="80000"/>
              </a:lnSpc>
            </a:pPr>
            <a:endParaRPr lang="en-AU" altLang="it-IT" sz="20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CC14E2C-469B-0EA6-B861-3FD03BE47AEF}"/>
              </a:ext>
            </a:extLst>
          </p:cNvPr>
          <p:cNvSpPr>
            <a:spLocks noGrp="1" noChangeArrowheads="1"/>
          </p:cNvSpPr>
          <p:nvPr>
            <p:ph type="title"/>
          </p:nvPr>
        </p:nvSpPr>
        <p:spPr/>
        <p:txBody>
          <a:bodyPr/>
          <a:lstStyle/>
          <a:p>
            <a:r>
              <a:rPr lang="pl-PL" altLang="it-IT"/>
              <a:t>Literatura</a:t>
            </a:r>
            <a:endParaRPr lang="en-AU" altLang="it-IT"/>
          </a:p>
        </p:txBody>
      </p:sp>
      <p:sp>
        <p:nvSpPr>
          <p:cNvPr id="10243" name="Rectangle 3">
            <a:extLst>
              <a:ext uri="{FF2B5EF4-FFF2-40B4-BE49-F238E27FC236}">
                <a16:creationId xmlns:a16="http://schemas.microsoft.com/office/drawing/2014/main" id="{C9EACD26-C774-53E3-1A1F-ECC15FF6D7E1}"/>
              </a:ext>
            </a:extLst>
          </p:cNvPr>
          <p:cNvSpPr>
            <a:spLocks noGrp="1" noChangeArrowheads="1"/>
          </p:cNvSpPr>
          <p:nvPr>
            <p:ph type="body" idx="1"/>
          </p:nvPr>
        </p:nvSpPr>
        <p:spPr/>
        <p:txBody>
          <a:bodyPr/>
          <a:lstStyle/>
          <a:p>
            <a:pPr>
              <a:lnSpc>
                <a:spcPct val="80000"/>
              </a:lnSpc>
            </a:pPr>
            <a:r>
              <a:rPr lang="pl-PL" altLang="it-IT" sz="1800"/>
              <a:t>Władysław Tatarkiewicz, </a:t>
            </a:r>
            <a:r>
              <a:rPr lang="pl-PL" altLang="it-IT" sz="1800" i="1"/>
              <a:t>O szczęściu</a:t>
            </a:r>
            <a:r>
              <a:rPr lang="pl-PL" altLang="it-IT" sz="1800"/>
              <a:t>, PWN, 1962</a:t>
            </a:r>
          </a:p>
          <a:p>
            <a:pPr>
              <a:lnSpc>
                <a:spcPct val="80000"/>
              </a:lnSpc>
            </a:pPr>
            <a:r>
              <a:rPr lang="pl-PL" altLang="it-IT" sz="1800"/>
              <a:t>Arystoteles, </a:t>
            </a:r>
            <a:r>
              <a:rPr lang="pl-PL" altLang="it-IT" sz="1800" i="1"/>
              <a:t>Etyka nikomachejska</a:t>
            </a:r>
          </a:p>
          <a:p>
            <a:pPr>
              <a:lnSpc>
                <a:spcPct val="80000"/>
              </a:lnSpc>
            </a:pPr>
            <a:r>
              <a:rPr lang="pl-PL" altLang="it-IT" sz="1800"/>
              <a:t>Marek Aureliusz, Medytacje (do samego siebie)  przekład z języka greckiego Krzysztof Łapiński, Wyd. Czarna Owca, Warszawa 2016, str. 108-115</a:t>
            </a:r>
          </a:p>
          <a:p>
            <a:pPr>
              <a:lnSpc>
                <a:spcPct val="80000"/>
              </a:lnSpc>
            </a:pPr>
            <a:r>
              <a:rPr lang="pl-PL" altLang="it-IT" sz="1800"/>
              <a:t>Blais Pascal, Myśli</a:t>
            </a:r>
            <a:r>
              <a:rPr lang="pl-PL" altLang="it-IT" sz="1800" i="1"/>
              <a:t>, </a:t>
            </a:r>
          </a:p>
          <a:p>
            <a:pPr>
              <a:lnSpc>
                <a:spcPct val="80000"/>
              </a:lnSpc>
            </a:pPr>
            <a:r>
              <a:rPr lang="pl-PL" altLang="it-IT" sz="1800"/>
              <a:t>Kazimierz Sośnicki, </a:t>
            </a:r>
            <a:r>
              <a:rPr lang="pl-PL" altLang="it-IT" sz="1800" i="1"/>
              <a:t>Pedagogika Ogólna. Podręcznik dla użytku zakładów kształcenia nauczycieli</a:t>
            </a:r>
            <a:r>
              <a:rPr lang="pl-PL" altLang="it-IT" sz="1800"/>
              <a:t>, Księgarnia Wysyłkowa „Librarium”, Inowrocław, 1946.</a:t>
            </a:r>
          </a:p>
          <a:p>
            <a:pPr>
              <a:lnSpc>
                <a:spcPct val="80000"/>
              </a:lnSpc>
            </a:pPr>
            <a:r>
              <a:rPr lang="pl-PL" altLang="it-IT" sz="1800"/>
              <a:t>Zbigniew Kwieciński, Tropy – ślady – próby; Poznań – Olsztyn, 2000</a:t>
            </a:r>
          </a:p>
          <a:p>
            <a:pPr>
              <a:lnSpc>
                <a:spcPct val="80000"/>
              </a:lnSpc>
            </a:pPr>
            <a:r>
              <a:rPr lang="pl-PL" altLang="it-IT" sz="1800"/>
              <a:t>Jan Paweł II: Dzieła Zebrane, WAM, Kraków, 2007, Tom V: Katechezy</a:t>
            </a:r>
          </a:p>
          <a:p>
            <a:pPr>
              <a:lnSpc>
                <a:spcPct val="80000"/>
              </a:lnSpc>
            </a:pPr>
            <a:r>
              <a:rPr lang="pl-PL" altLang="it-IT" sz="1800"/>
              <a:t>G. Karwasz, Post konstruktywizm a korzenie kulturowe Europy, Acta Univ. Nicolai Copernici: Pedagogika, XXVII zeszyt 401, 2011, 75 - 82</a:t>
            </a:r>
            <a:br>
              <a:rPr lang="pl-PL" altLang="it-IT" sz="1800"/>
            </a:br>
            <a:r>
              <a:rPr lang="pl-PL" altLang="it-IT" sz="1800"/>
              <a:t>http://dydaktyka.fizyka.umk.pl/Publikacje_2011/Pedagogika_2011.pdf</a:t>
            </a:r>
            <a:br>
              <a:rPr lang="pl-PL" altLang="it-IT" sz="1800"/>
            </a:br>
            <a:endParaRPr lang="en-AU" altLang="it-IT" sz="1800"/>
          </a:p>
          <a:p>
            <a:pPr>
              <a:lnSpc>
                <a:spcPct val="80000"/>
              </a:lnSpc>
              <a:spcBef>
                <a:spcPct val="0"/>
              </a:spcBef>
              <a:buFontTx/>
              <a:buNone/>
            </a:pPr>
            <a:endParaRPr lang="en-AU" altLang="it-IT"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6E05CAA-839C-94D0-8FF0-9BD88B54F461}"/>
              </a:ext>
            </a:extLst>
          </p:cNvPr>
          <p:cNvSpPr>
            <a:spLocks noGrp="1" noChangeArrowheads="1"/>
          </p:cNvSpPr>
          <p:nvPr>
            <p:ph type="title"/>
          </p:nvPr>
        </p:nvSpPr>
        <p:spPr/>
        <p:txBody>
          <a:bodyPr/>
          <a:lstStyle/>
          <a:p>
            <a:r>
              <a:rPr lang="pl-PL" altLang="it-IT" sz="3600"/>
              <a:t>Cele wychowania</a:t>
            </a:r>
            <a:endParaRPr lang="en-AU" altLang="it-IT" sz="3600"/>
          </a:p>
        </p:txBody>
      </p:sp>
      <p:pic>
        <p:nvPicPr>
          <p:cNvPr id="11268" name="Picture 4">
            <a:extLst>
              <a:ext uri="{FF2B5EF4-FFF2-40B4-BE49-F238E27FC236}">
                <a16:creationId xmlns:a16="http://schemas.microsoft.com/office/drawing/2014/main" id="{08E075AA-887B-0247-0C62-2EFC03CFB9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268413"/>
            <a:ext cx="6769100" cy="5099050"/>
          </a:xfrm>
          <a:prstGeom prst="rect">
            <a:avLst/>
          </a:prstGeom>
          <a:noFill/>
          <a:extLst>
            <a:ext uri="{909E8E84-426E-40DD-AFC4-6F175D3DCCD1}">
              <a14:hiddenFill xmlns:a14="http://schemas.microsoft.com/office/drawing/2010/main">
                <a:solidFill>
                  <a:srgbClr val="FFFFFF"/>
                </a:solidFill>
              </a14:hiddenFill>
            </a:ext>
          </a:extLst>
        </p:spPr>
      </p:pic>
      <p:sp>
        <p:nvSpPr>
          <p:cNvPr id="11269" name="Text Box 5">
            <a:extLst>
              <a:ext uri="{FF2B5EF4-FFF2-40B4-BE49-F238E27FC236}">
                <a16:creationId xmlns:a16="http://schemas.microsoft.com/office/drawing/2014/main" id="{9F0DF746-4230-2746-9193-137540D770F1}"/>
              </a:ext>
            </a:extLst>
          </p:cNvPr>
          <p:cNvSpPr txBox="1">
            <a:spLocks noChangeArrowheads="1"/>
          </p:cNvSpPr>
          <p:nvPr/>
        </p:nvSpPr>
        <p:spPr bwMode="auto">
          <a:xfrm>
            <a:off x="231775" y="6400800"/>
            <a:ext cx="6254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a:t>Podręcznik dydaktyki ogólnej wydany w Polsce w 2007 roku</a:t>
            </a:r>
          </a:p>
        </p:txBody>
      </p:sp>
      <p:sp>
        <p:nvSpPr>
          <p:cNvPr id="11271" name="Line 7">
            <a:extLst>
              <a:ext uri="{FF2B5EF4-FFF2-40B4-BE49-F238E27FC236}">
                <a16:creationId xmlns:a16="http://schemas.microsoft.com/office/drawing/2014/main" id="{0AE9E034-11B7-E7A2-9394-6A0100164A50}"/>
              </a:ext>
            </a:extLst>
          </p:cNvPr>
          <p:cNvSpPr>
            <a:spLocks noChangeShapeType="1"/>
          </p:cNvSpPr>
          <p:nvPr/>
        </p:nvSpPr>
        <p:spPr bwMode="auto">
          <a:xfrm>
            <a:off x="2878138" y="2098675"/>
            <a:ext cx="151130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272" name="Line 8">
            <a:extLst>
              <a:ext uri="{FF2B5EF4-FFF2-40B4-BE49-F238E27FC236}">
                <a16:creationId xmlns:a16="http://schemas.microsoft.com/office/drawing/2014/main" id="{F5AFC5C2-66E2-6893-3351-5D3F5E05C9F4}"/>
              </a:ext>
            </a:extLst>
          </p:cNvPr>
          <p:cNvSpPr>
            <a:spLocks noChangeShapeType="1"/>
          </p:cNvSpPr>
          <p:nvPr/>
        </p:nvSpPr>
        <p:spPr bwMode="auto">
          <a:xfrm>
            <a:off x="5026025" y="2098675"/>
            <a:ext cx="1871663"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A432A44-258A-456E-EF75-41677C36AF46}"/>
              </a:ext>
            </a:extLst>
          </p:cNvPr>
          <p:cNvSpPr>
            <a:spLocks noGrp="1" noChangeArrowheads="1"/>
          </p:cNvSpPr>
          <p:nvPr>
            <p:ph type="title"/>
          </p:nvPr>
        </p:nvSpPr>
        <p:spPr>
          <a:xfrm>
            <a:off x="457200" y="134938"/>
            <a:ext cx="8229600" cy="1143000"/>
          </a:xfrm>
        </p:spPr>
        <p:txBody>
          <a:bodyPr/>
          <a:lstStyle/>
          <a:p>
            <a:r>
              <a:rPr lang="pl-PL" altLang="it-IT" sz="3600"/>
              <a:t>Aksjologia, 1750 lat p.n.e.: „Nie zabijaj!”</a:t>
            </a:r>
            <a:r>
              <a:rPr lang="pl-PL" altLang="it-IT"/>
              <a:t> </a:t>
            </a:r>
            <a:endParaRPr lang="en-AU" altLang="it-IT"/>
          </a:p>
        </p:txBody>
      </p:sp>
      <p:sp>
        <p:nvSpPr>
          <p:cNvPr id="5123" name="Rectangle 3">
            <a:extLst>
              <a:ext uri="{FF2B5EF4-FFF2-40B4-BE49-F238E27FC236}">
                <a16:creationId xmlns:a16="http://schemas.microsoft.com/office/drawing/2014/main" id="{BC0F9964-E2A8-9A89-5B2D-C6DE0F5EE878}"/>
              </a:ext>
            </a:extLst>
          </p:cNvPr>
          <p:cNvSpPr>
            <a:spLocks noGrp="1" noChangeArrowheads="1"/>
          </p:cNvSpPr>
          <p:nvPr>
            <p:ph type="body" idx="1"/>
          </p:nvPr>
        </p:nvSpPr>
        <p:spPr>
          <a:xfrm>
            <a:off x="241300" y="1316038"/>
            <a:ext cx="6732588" cy="5516562"/>
          </a:xfrm>
        </p:spPr>
        <p:txBody>
          <a:bodyPr/>
          <a:lstStyle/>
          <a:p>
            <a:pPr>
              <a:lnSpc>
                <a:spcPct val="80000"/>
              </a:lnSpc>
            </a:pPr>
            <a:r>
              <a:rPr lang="pl-PL" altLang="it-IT" sz="1800"/>
              <a:t>Przykład: </a:t>
            </a:r>
            <a:r>
              <a:rPr lang="pl-PL" altLang="it-IT" sz="1800" b="1"/>
              <a:t>„Nie zabijaj!”</a:t>
            </a:r>
          </a:p>
          <a:p>
            <a:pPr>
              <a:lnSpc>
                <a:spcPct val="80000"/>
              </a:lnSpc>
            </a:pPr>
            <a:endParaRPr lang="pl-PL" altLang="it-IT" sz="1800" b="1"/>
          </a:p>
          <a:p>
            <a:pPr>
              <a:lnSpc>
                <a:spcPct val="80000"/>
              </a:lnSpc>
            </a:pPr>
            <a:r>
              <a:rPr lang="en-AU" altLang="it-IT" sz="1800"/>
              <a:t>§ 1 Jeśli ktoś kogoś oskarżył i rzucił nań podejrzenie o zabójstwo, zaś tego mu nie udowodnił, ten, kto go oskarżył, poniesie karę śmierci. </a:t>
            </a:r>
          </a:p>
          <a:p>
            <a:pPr>
              <a:lnSpc>
                <a:spcPct val="80000"/>
              </a:lnSpc>
            </a:pPr>
            <a:r>
              <a:rPr lang="en-AU" altLang="it-IT" sz="1800"/>
              <a:t>§ 22 Jeśli obywatel rabunku dokonał i został złapany, człowiek ten zostanie zabity. </a:t>
            </a:r>
            <a:endParaRPr lang="pl-PL" altLang="it-IT" sz="1800"/>
          </a:p>
          <a:p>
            <a:pPr>
              <a:lnSpc>
                <a:spcPct val="80000"/>
              </a:lnSpc>
            </a:pPr>
            <a:r>
              <a:rPr lang="en-AU" altLang="it-IT" sz="1800"/>
              <a:t>§ 221 Jeśli lekarz kość obywatela złamaną wyleczył lub mięsień bolący uzdrowił, ranny lekarzowi 5 szekli srebra da. (1 szekiel to około 10,5g.) </a:t>
            </a:r>
          </a:p>
          <a:p>
            <a:pPr>
              <a:lnSpc>
                <a:spcPct val="80000"/>
              </a:lnSpc>
            </a:pPr>
            <a:r>
              <a:rPr lang="en-AU" altLang="it-IT" sz="1800"/>
              <a:t>§ 218 Jeśli lekarz obywatelowi operację ciężką nożem z brązu wykonał i spowodował śmierć obywatela lub łuk brwiowy obywatela nożem z brązu otworzył i oka obywatela pozbawił, rękę utną mu. </a:t>
            </a:r>
          </a:p>
          <a:p>
            <a:pPr>
              <a:lnSpc>
                <a:spcPct val="80000"/>
              </a:lnSpc>
            </a:pPr>
            <a:r>
              <a:rPr lang="en-AU" altLang="it-IT" sz="1800"/>
              <a:t>§ 229 Jeśli budowniczy wybudował komuś dom, a dzieła swego nie wykonał trwale i dom, który wybudował, zawali się i zabije właściciela, budowniczy poniesie karę śmierci. </a:t>
            </a:r>
            <a:endParaRPr lang="pl-PL" altLang="it-IT" sz="1800"/>
          </a:p>
          <a:p>
            <a:pPr>
              <a:lnSpc>
                <a:spcPct val="80000"/>
              </a:lnSpc>
            </a:pPr>
            <a:endParaRPr lang="pl-PL" altLang="it-IT" sz="1800"/>
          </a:p>
          <a:p>
            <a:pPr>
              <a:lnSpc>
                <a:spcPct val="80000"/>
              </a:lnSpc>
            </a:pPr>
            <a:r>
              <a:rPr lang="pl-PL" altLang="it-IT" sz="1800"/>
              <a:t>Cytat (z artykułu myśliciela w XXI w.) : „Nie wolno zabić żadnego człowieka, który nie popełnił zabójstwa.”</a:t>
            </a:r>
            <a:endParaRPr lang="en-AU" altLang="it-IT" sz="1800"/>
          </a:p>
        </p:txBody>
      </p:sp>
      <p:sp>
        <p:nvSpPr>
          <p:cNvPr id="5124" name="Text Box 4">
            <a:extLst>
              <a:ext uri="{FF2B5EF4-FFF2-40B4-BE49-F238E27FC236}">
                <a16:creationId xmlns:a16="http://schemas.microsoft.com/office/drawing/2014/main" id="{ADD9CDDC-E7A8-89F2-9411-9958C2F192B3}"/>
              </a:ext>
            </a:extLst>
          </p:cNvPr>
          <p:cNvSpPr txBox="1">
            <a:spLocks noChangeArrowheads="1"/>
          </p:cNvSpPr>
          <p:nvPr/>
        </p:nvSpPr>
        <p:spPr bwMode="auto">
          <a:xfrm>
            <a:off x="8459788" y="5734050"/>
            <a:ext cx="4572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sz="800"/>
              <a:t>Gulen</a:t>
            </a:r>
            <a:endParaRPr lang="en-AU" altLang="it-IT" sz="800"/>
          </a:p>
        </p:txBody>
      </p:sp>
      <p:pic>
        <p:nvPicPr>
          <p:cNvPr id="5125" name="Picture 5">
            <a:extLst>
              <a:ext uri="{FF2B5EF4-FFF2-40B4-BE49-F238E27FC236}">
                <a16:creationId xmlns:a16="http://schemas.microsoft.com/office/drawing/2014/main" id="{746C7E48-CE08-8004-F88F-AA77D77A52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1052513"/>
            <a:ext cx="1562100" cy="5113337"/>
          </a:xfrm>
          <a:prstGeom prst="rect">
            <a:avLst/>
          </a:prstGeom>
          <a:noFill/>
          <a:extLst>
            <a:ext uri="{909E8E84-426E-40DD-AFC4-6F175D3DCCD1}">
              <a14:hiddenFill xmlns:a14="http://schemas.microsoft.com/office/drawing/2010/main">
                <a:solidFill>
                  <a:srgbClr val="FFFFFF"/>
                </a:solidFill>
              </a14:hiddenFill>
            </a:ext>
          </a:extLst>
        </p:spPr>
      </p:pic>
      <p:sp>
        <p:nvSpPr>
          <p:cNvPr id="5126" name="Text Box 6">
            <a:extLst>
              <a:ext uri="{FF2B5EF4-FFF2-40B4-BE49-F238E27FC236}">
                <a16:creationId xmlns:a16="http://schemas.microsoft.com/office/drawing/2014/main" id="{FCA70FE5-6E3D-4F46-97F7-29D7FA0ABA02}"/>
              </a:ext>
            </a:extLst>
          </p:cNvPr>
          <p:cNvSpPr txBox="1">
            <a:spLocks noChangeArrowheads="1"/>
          </p:cNvSpPr>
          <p:nvPr/>
        </p:nvSpPr>
        <p:spPr bwMode="auto">
          <a:xfrm>
            <a:off x="4932363" y="6308725"/>
            <a:ext cx="405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a:t>Kodeks Hammurabbiego (1750 p.n.e.)</a:t>
            </a:r>
            <a:endParaRPr lang="en-AU" altLang="it-IT"/>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D4294101-B86C-25D1-0312-555C4FEE3E11}"/>
              </a:ext>
            </a:extLst>
          </p:cNvPr>
          <p:cNvSpPr>
            <a:spLocks noGrp="1" noChangeArrowheads="1"/>
          </p:cNvSpPr>
          <p:nvPr>
            <p:ph type="title"/>
          </p:nvPr>
        </p:nvSpPr>
        <p:spPr>
          <a:xfrm>
            <a:off x="395288" y="0"/>
            <a:ext cx="8229600" cy="1143000"/>
          </a:xfrm>
        </p:spPr>
        <p:txBody>
          <a:bodyPr/>
          <a:lstStyle/>
          <a:p>
            <a:r>
              <a:rPr lang="pl-PL" altLang="it-IT" sz="3600"/>
              <a:t>Arystoteles: Etyka (Nikomachejska) </a:t>
            </a:r>
            <a:endParaRPr lang="en-AU" altLang="it-IT" sz="3600"/>
          </a:p>
        </p:txBody>
      </p:sp>
      <p:sp>
        <p:nvSpPr>
          <p:cNvPr id="61444" name="Text Box 4">
            <a:extLst>
              <a:ext uri="{FF2B5EF4-FFF2-40B4-BE49-F238E27FC236}">
                <a16:creationId xmlns:a16="http://schemas.microsoft.com/office/drawing/2014/main" id="{D435A0C6-303D-AE71-7E14-529BF4471D46}"/>
              </a:ext>
            </a:extLst>
          </p:cNvPr>
          <p:cNvSpPr txBox="1">
            <a:spLocks noChangeArrowheads="1"/>
          </p:cNvSpPr>
          <p:nvPr/>
        </p:nvSpPr>
        <p:spPr bwMode="auto">
          <a:xfrm>
            <a:off x="303213" y="5373688"/>
            <a:ext cx="884078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it-IT" sz="2000">
                <a:solidFill>
                  <a:schemeClr val="accent2"/>
                </a:solidFill>
              </a:rPr>
              <a:t>Tym razem Arystoteles, genialny w intuicjach fizyki, astronomii, zoologii, metafizyki, wydaje się błądzić po manowcach: dokonuje szczegółowych klasyfikacji, ale wyraźnie brakuje mu myśli przewodniej.</a:t>
            </a:r>
            <a:endParaRPr lang="en-AU" altLang="it-IT" sz="2000">
              <a:solidFill>
                <a:schemeClr val="accent2"/>
              </a:solidFill>
            </a:endParaRPr>
          </a:p>
        </p:txBody>
      </p:sp>
      <p:sp>
        <p:nvSpPr>
          <p:cNvPr id="61445" name="Text Box 5">
            <a:extLst>
              <a:ext uri="{FF2B5EF4-FFF2-40B4-BE49-F238E27FC236}">
                <a16:creationId xmlns:a16="http://schemas.microsoft.com/office/drawing/2014/main" id="{58902258-D287-D226-352A-061ADB320C0F}"/>
              </a:ext>
            </a:extLst>
          </p:cNvPr>
          <p:cNvSpPr txBox="1">
            <a:spLocks noChangeArrowheads="1"/>
          </p:cNvSpPr>
          <p:nvPr/>
        </p:nvSpPr>
        <p:spPr bwMode="auto">
          <a:xfrm>
            <a:off x="3059113" y="6491288"/>
            <a:ext cx="5886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sz="1600"/>
              <a:t>Arystoteles, </a:t>
            </a:r>
            <a:r>
              <a:rPr lang="pl-PL" altLang="it-IT" sz="1600" i="1"/>
              <a:t>Etyka Nikomachejska</a:t>
            </a:r>
            <a:r>
              <a:rPr lang="pl-PL" altLang="it-IT" sz="1600"/>
              <a:t>, L I, 1. tłum. z włoskiego GK</a:t>
            </a:r>
            <a:r>
              <a:rPr lang="pl-PL" altLang="it-IT"/>
              <a:t> </a:t>
            </a:r>
            <a:endParaRPr lang="en-AU" altLang="it-IT"/>
          </a:p>
        </p:txBody>
      </p:sp>
      <p:sp>
        <p:nvSpPr>
          <p:cNvPr id="61446" name="Text Box 6">
            <a:extLst>
              <a:ext uri="{FF2B5EF4-FFF2-40B4-BE49-F238E27FC236}">
                <a16:creationId xmlns:a16="http://schemas.microsoft.com/office/drawing/2014/main" id="{BF8CB510-7A92-172A-60E2-86250BE006E0}"/>
              </a:ext>
            </a:extLst>
          </p:cNvPr>
          <p:cNvSpPr txBox="1">
            <a:spLocks noChangeArrowheads="1"/>
          </p:cNvSpPr>
          <p:nvPr/>
        </p:nvSpPr>
        <p:spPr bwMode="auto">
          <a:xfrm>
            <a:off x="180975" y="930275"/>
            <a:ext cx="8863013"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it-IT" b="1"/>
              <a:t>I. Dobro i cel</a:t>
            </a:r>
          </a:p>
          <a:p>
            <a:r>
              <a:rPr lang="pl-PL" altLang="it-IT"/>
              <a:t>Powszechnie przyznaje się, że każda sztuka wykonywana według określonej metody czy też każde działanie przeprowadzone według pewnej decyzji, mają na celu </a:t>
            </a:r>
            <a:r>
              <a:rPr lang="pl-PL" altLang="it-IT" u="sng"/>
              <a:t>dobro</a:t>
            </a:r>
            <a:r>
              <a:rPr lang="pl-PL" altLang="it-IT"/>
              <a:t>: tak więc słusznie stwierdza się, że dobro jest „tym, do czego każda rzecz dąży”. Ale między rezultatami są wyraźne różnice: jedne są działaniami, inne dziełami, które z tych działań wynikają. Jeśli istnieją wyniki poza samymi działaniami, dzieła są z natury rzeczy największą wartością działalności. A ponieważ jest wiele różnych działań, sztuk i nauk, różne są też dzieła: i tak o ile celem medycyny jest zdrowie, celem szkutnictwa jest statek, strategii – zwycięstwo, ekonomii – bogactwo. Wszystkie działania tego typu są podporządkowane jednej, określonej umiejętności: jak wytwarzanie uprzęży i wszystkich innych przyrządów służącym koniom jest podporządkowane jeździectwu, a to z kolei i inne działania wojskowe są podporządkowane strategii, tak w ten sam sposób i inne działania są wzajemnie podporządkowane. We wszystkich jednakże cele działań architektonicznych są przed tymi, podporządkowanymi: cele tych ostatnich będą realizowane w wizji tych pierwszych.  </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446"/>
                                        </p:tgtEl>
                                        <p:attrNameLst>
                                          <p:attrName>style.visibility</p:attrName>
                                        </p:attrNameLst>
                                      </p:cBhvr>
                                      <p:to>
                                        <p:strVal val="visible"/>
                                      </p:to>
                                    </p:set>
                                    <p:animEffect transition="in" filter="blinds(horizontal)">
                                      <p:cBhvr>
                                        <p:cTn id="7" dur="500"/>
                                        <p:tgtEl>
                                          <p:spTgt spid="614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1444"/>
                                        </p:tgtEl>
                                        <p:attrNameLst>
                                          <p:attrName>style.visibility</p:attrName>
                                        </p:attrNameLst>
                                      </p:cBhvr>
                                      <p:to>
                                        <p:strVal val="visible"/>
                                      </p:to>
                                    </p:set>
                                    <p:animEffect transition="in" filter="blinds(horizontal)">
                                      <p:cBhvr>
                                        <p:cTn id="12" dur="500"/>
                                        <p:tgtEl>
                                          <p:spTgt spid="61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p:bldP spid="614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CC9DDB3-C554-475C-4518-13FE23C0B2D8}"/>
              </a:ext>
            </a:extLst>
          </p:cNvPr>
          <p:cNvSpPr>
            <a:spLocks noGrp="1" noChangeArrowheads="1"/>
          </p:cNvSpPr>
          <p:nvPr>
            <p:ph type="title"/>
          </p:nvPr>
        </p:nvSpPr>
        <p:spPr>
          <a:xfrm>
            <a:off x="250825" y="0"/>
            <a:ext cx="8229600" cy="1143000"/>
          </a:xfrm>
        </p:spPr>
        <p:txBody>
          <a:bodyPr/>
          <a:lstStyle/>
          <a:p>
            <a:r>
              <a:rPr lang="pl-PL" altLang="it-IT" sz="3600"/>
              <a:t>Platon: Fedon</a:t>
            </a:r>
            <a:endParaRPr lang="en-AU" altLang="it-IT" sz="3600"/>
          </a:p>
        </p:txBody>
      </p:sp>
      <p:sp>
        <p:nvSpPr>
          <p:cNvPr id="39939" name="Text Box 3">
            <a:extLst>
              <a:ext uri="{FF2B5EF4-FFF2-40B4-BE49-F238E27FC236}">
                <a16:creationId xmlns:a16="http://schemas.microsoft.com/office/drawing/2014/main" id="{2999C664-D0F9-1F1F-1195-1BEA310E6151}"/>
              </a:ext>
            </a:extLst>
          </p:cNvPr>
          <p:cNvSpPr txBox="1">
            <a:spLocks noChangeArrowheads="1"/>
          </p:cNvSpPr>
          <p:nvPr/>
        </p:nvSpPr>
        <p:spPr bwMode="auto">
          <a:xfrm>
            <a:off x="323850" y="927100"/>
            <a:ext cx="6985000" cy="476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pl-PL" altLang="it-IT"/>
              <a:t>”- Więc to – powiada – ludzie moi godzi się wziąć pod uwagę, że jeśli dusza jest nieśmiertelna, to dbać należy nie tylko o ten czas, który nazywamy życiem, ale o cały czas; i niebezpieczeństwo teraz zagraża i może wydawać się wielkie, jeżeli ktoś duszy zaniedba. Gdyby śmierć stanowiła zerwanie ze wszystkim w ogóle, byłoby to jak znalazł dla ludzi złych: pozbyć się ciała a wraz z duszą zbyć się i swoich złości. Ale teraz, skoro dusza zdaje się być nieśmiertelna, to chyba nie masz dla niej innej ucieczki od zła ani innego zbawienia, chyba to jedno: stać się najlepszą i najrozumniejszą. Bo ona do Hadesu pójdzie, nic innego ze sobą nie biorąc oprócz kultury i tego czym się żywiła; to jej powiadają, najwięcej pomoże albo zaszkodzi po śmierci zaraz na początku drogi w tamte strony.</a:t>
            </a:r>
          </a:p>
          <a:p>
            <a:pPr algn="just"/>
            <a:endParaRPr lang="pl-PL" altLang="it-IT"/>
          </a:p>
          <a:p>
            <a:pPr algn="just"/>
            <a:r>
              <a:rPr lang="pl-PL" altLang="it-IT"/>
              <a:t>A powiadają tak, że jak człowiek umrze, wówczas jego duch opiekuńczy, jak mu towarzyszył za życia, tak i teraz bierze i prowadzi kędyś na owo miejsce [...] (Fedon LVIII)</a:t>
            </a:r>
          </a:p>
          <a:p>
            <a:pPr algn="just"/>
            <a:endParaRPr lang="en-AU" altLang="it-IT"/>
          </a:p>
        </p:txBody>
      </p:sp>
      <p:sp>
        <p:nvSpPr>
          <p:cNvPr id="39943" name="Line 7">
            <a:extLst>
              <a:ext uri="{FF2B5EF4-FFF2-40B4-BE49-F238E27FC236}">
                <a16:creationId xmlns:a16="http://schemas.microsoft.com/office/drawing/2014/main" id="{4F92EF5E-30B2-0A27-3AC2-BEE92E8CB644}"/>
              </a:ext>
            </a:extLst>
          </p:cNvPr>
          <p:cNvSpPr>
            <a:spLocks noChangeShapeType="1"/>
          </p:cNvSpPr>
          <p:nvPr/>
        </p:nvSpPr>
        <p:spPr bwMode="auto">
          <a:xfrm>
            <a:off x="3132138" y="3179763"/>
            <a:ext cx="3960812" cy="0"/>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pic>
        <p:nvPicPr>
          <p:cNvPr id="39944" name="Picture 8">
            <a:extLst>
              <a:ext uri="{FF2B5EF4-FFF2-40B4-BE49-F238E27FC236}">
                <a16:creationId xmlns:a16="http://schemas.microsoft.com/office/drawing/2014/main" id="{073D6909-F289-FCD8-119F-A3B663752B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052513"/>
            <a:ext cx="1452563" cy="18716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E22E5364-3249-813C-D0F5-14FE5FC410B4}"/>
              </a:ext>
            </a:extLst>
          </p:cNvPr>
          <p:cNvSpPr>
            <a:spLocks noGrp="1" noChangeArrowheads="1"/>
          </p:cNvSpPr>
          <p:nvPr>
            <p:ph type="title"/>
          </p:nvPr>
        </p:nvSpPr>
        <p:spPr/>
        <p:txBody>
          <a:bodyPr/>
          <a:lstStyle/>
          <a:p>
            <a:r>
              <a:rPr lang="pl-PL" altLang="it-IT" sz="3600"/>
              <a:t>Marek Aureliusz: „Rozmyślania (do siebie samego)”</a:t>
            </a:r>
            <a:endParaRPr lang="en-AU" altLang="it-IT" sz="3600"/>
          </a:p>
        </p:txBody>
      </p:sp>
      <p:sp>
        <p:nvSpPr>
          <p:cNvPr id="59395" name="Rectangle 3">
            <a:extLst>
              <a:ext uri="{FF2B5EF4-FFF2-40B4-BE49-F238E27FC236}">
                <a16:creationId xmlns:a16="http://schemas.microsoft.com/office/drawing/2014/main" id="{694759DE-07E7-C10A-C31B-CE235CBD2120}"/>
              </a:ext>
            </a:extLst>
          </p:cNvPr>
          <p:cNvSpPr>
            <a:spLocks noGrp="1" noChangeArrowheads="1"/>
          </p:cNvSpPr>
          <p:nvPr>
            <p:ph type="body" idx="1"/>
          </p:nvPr>
        </p:nvSpPr>
        <p:spPr>
          <a:xfrm>
            <a:off x="457200" y="1600200"/>
            <a:ext cx="8229600" cy="4133850"/>
          </a:xfrm>
        </p:spPr>
        <p:txBody>
          <a:bodyPr/>
          <a:lstStyle/>
          <a:p>
            <a:pPr>
              <a:lnSpc>
                <a:spcPct val="90000"/>
              </a:lnSpc>
            </a:pPr>
            <a:r>
              <a:rPr lang="pl-PL" altLang="it-IT" sz="1800"/>
              <a:t>6.1 Substancja wszechcałości łatwa do przekonania i do zwrotu, a zarządzający nią rozum nie ma w sobie żadnej przyczyny, za sprawą której miałby wyrządzać zło, nie ma bowiem żadnej wady. Sam nie czyni zła ani od niego nie doznaje szkody. Wszystkie rzeczy zgodnie z nim rodzą się i </a:t>
            </a:r>
            <a:r>
              <a:rPr lang="pl-PL" altLang="it-IT" sz="1800" u="sng"/>
              <a:t>osiągają kres</a:t>
            </a:r>
            <a:r>
              <a:rPr lang="pl-PL" altLang="it-IT" sz="1800"/>
              <a:t>. </a:t>
            </a:r>
          </a:p>
          <a:p>
            <a:pPr>
              <a:lnSpc>
                <a:spcPct val="90000"/>
              </a:lnSpc>
            </a:pPr>
            <a:r>
              <a:rPr lang="pl-PL" altLang="it-IT" sz="1800"/>
              <a:t>6.4 Wszystkie istniejące rzeczy szybko zmieniają się, czy to spalając się w dym o ile jednoczy je ich substancja, czy to rozpadając się. </a:t>
            </a:r>
          </a:p>
          <a:p>
            <a:pPr>
              <a:lnSpc>
                <a:spcPct val="90000"/>
              </a:lnSpc>
            </a:pPr>
            <a:r>
              <a:rPr lang="pl-PL" altLang="it-IT" sz="1800"/>
              <a:t>6.9 </a:t>
            </a:r>
            <a:r>
              <a:rPr lang="pl-PL" altLang="it-IT" sz="1800" u="sng"/>
              <a:t>Każda rzecz osiąga kres</a:t>
            </a:r>
            <a:r>
              <a:rPr lang="pl-PL" altLang="it-IT" sz="1800"/>
              <a:t> zgodnie z naturą wszechcałości. Nie w zgodzie z jakąś inną naturą, czy to obejmującą ją z zewnątrz, czy zawartą wewnątrz, czy na zewnątrz odrębną. </a:t>
            </a:r>
          </a:p>
          <a:p>
            <a:pPr>
              <a:lnSpc>
                <a:spcPct val="90000"/>
              </a:lnSpc>
            </a:pPr>
            <a:r>
              <a:rPr lang="pl-PL" altLang="it-IT" sz="1800"/>
              <a:t>6.10 Albo mieszanina – splątanie atomów i rozpraszanie – albo jednia, ład i opatrzność.</a:t>
            </a:r>
          </a:p>
          <a:p>
            <a:pPr>
              <a:lnSpc>
                <a:spcPct val="90000"/>
              </a:lnSpc>
            </a:pPr>
            <a:r>
              <a:rPr lang="pl-PL" altLang="it-IT" sz="1800"/>
              <a:t>6.24 Aleksander Macedoński i jego mulnik po śmierci znaleźli się w tym samym stanie. Albo zostali przyjęci do tych samych rozumów zarodkowych, albo tak samo </a:t>
            </a:r>
            <a:r>
              <a:rPr lang="pl-PL" altLang="it-IT" sz="1800" u="sng"/>
              <a:t>rozproszeni na atomy</a:t>
            </a:r>
            <a:r>
              <a:rPr lang="pl-PL" altLang="it-IT" sz="1800"/>
              <a:t>.</a:t>
            </a:r>
            <a:r>
              <a:rPr lang="pl-PL" altLang="it-IT" sz="2000"/>
              <a:t>   </a:t>
            </a:r>
            <a:endParaRPr lang="en-AU" altLang="it-IT" sz="2000"/>
          </a:p>
        </p:txBody>
      </p:sp>
      <p:sp>
        <p:nvSpPr>
          <p:cNvPr id="59396" name="Text Box 4">
            <a:extLst>
              <a:ext uri="{FF2B5EF4-FFF2-40B4-BE49-F238E27FC236}">
                <a16:creationId xmlns:a16="http://schemas.microsoft.com/office/drawing/2014/main" id="{B50E70C4-3CA8-E116-A489-372B7C0EB0F4}"/>
              </a:ext>
            </a:extLst>
          </p:cNvPr>
          <p:cNvSpPr txBox="1">
            <a:spLocks noChangeArrowheads="1"/>
          </p:cNvSpPr>
          <p:nvPr/>
        </p:nvSpPr>
        <p:spPr bwMode="auto">
          <a:xfrm>
            <a:off x="323850" y="5805488"/>
            <a:ext cx="6178550" cy="85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a:t>„Nowy przekład jednej z najważniejszych książek w historii”</a:t>
            </a:r>
          </a:p>
          <a:p>
            <a:r>
              <a:rPr lang="pl-PL" altLang="it-IT" sz="1600"/>
              <a:t>Przekład z języka greckiego Krzysztof Łapiński, </a:t>
            </a:r>
          </a:p>
          <a:p>
            <a:r>
              <a:rPr lang="pl-PL" altLang="it-IT" sz="1600"/>
              <a:t>Wyd. Czarna Owca, Warszawa 2016, str. 108-115</a:t>
            </a:r>
            <a:endParaRPr lang="en-AU" altLang="it-IT"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blinds(horizontal)">
                                      <p:cBhvr>
                                        <p:cTn id="7" dur="500"/>
                                        <p:tgtEl>
                                          <p:spTgt spid="593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blinds(horizontal)">
                                      <p:cBhvr>
                                        <p:cTn id="12" dur="500"/>
                                        <p:tgtEl>
                                          <p:spTgt spid="593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animEffect transition="in" filter="blinds(horizontal)">
                                      <p:cBhvr>
                                        <p:cTn id="17" dur="500"/>
                                        <p:tgtEl>
                                          <p:spTgt spid="593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9395">
                                            <p:txEl>
                                              <p:pRg st="3" end="3"/>
                                            </p:txEl>
                                          </p:spTgt>
                                        </p:tgtEl>
                                        <p:attrNameLst>
                                          <p:attrName>style.visibility</p:attrName>
                                        </p:attrNameLst>
                                      </p:cBhvr>
                                      <p:to>
                                        <p:strVal val="visible"/>
                                      </p:to>
                                    </p:set>
                                    <p:animEffect transition="in" filter="blinds(horizontal)">
                                      <p:cBhvr>
                                        <p:cTn id="22" dur="500"/>
                                        <p:tgtEl>
                                          <p:spTgt spid="593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9395">
                                            <p:txEl>
                                              <p:pRg st="4" end="4"/>
                                            </p:txEl>
                                          </p:spTgt>
                                        </p:tgtEl>
                                        <p:attrNameLst>
                                          <p:attrName>style.visibility</p:attrName>
                                        </p:attrNameLst>
                                      </p:cBhvr>
                                      <p:to>
                                        <p:strVal val="visible"/>
                                      </p:to>
                                    </p:set>
                                    <p:animEffect transition="in" filter="blinds(horizontal)">
                                      <p:cBhvr>
                                        <p:cTn id="27" dur="500"/>
                                        <p:tgtEl>
                                          <p:spTgt spid="59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1728</TotalTime>
  <Words>7630</Words>
  <Application>Microsoft Office PowerPoint</Application>
  <PresentationFormat>Presentazione su schermo (4:3)</PresentationFormat>
  <Paragraphs>323</Paragraphs>
  <Slides>44</Slides>
  <Notes>5</Notes>
  <HiddenSlides>0</HiddenSlides>
  <MMClips>0</MMClips>
  <ScaleCrop>false</ScaleCrop>
  <HeadingPairs>
    <vt:vector size="8" baseType="variant">
      <vt:variant>
        <vt:lpstr>Caratteri utilizzati</vt:lpstr>
      </vt:variant>
      <vt:variant>
        <vt:i4>1</vt:i4>
      </vt:variant>
      <vt:variant>
        <vt:lpstr>Tema</vt:lpstr>
      </vt:variant>
      <vt:variant>
        <vt:i4>1</vt:i4>
      </vt:variant>
      <vt:variant>
        <vt:lpstr>Server OLE incorporati</vt:lpstr>
      </vt:variant>
      <vt:variant>
        <vt:i4>1</vt:i4>
      </vt:variant>
      <vt:variant>
        <vt:lpstr>Titoli diapositive</vt:lpstr>
      </vt:variant>
      <vt:variant>
        <vt:i4>44</vt:i4>
      </vt:variant>
    </vt:vector>
  </HeadingPairs>
  <TitlesOfParts>
    <vt:vector size="47" baseType="lpstr">
      <vt:lpstr>Arial</vt:lpstr>
      <vt:lpstr>Projekt domyślny</vt:lpstr>
      <vt:lpstr>Fotografia Microsoft Photo Editor 3.0</vt:lpstr>
      <vt:lpstr>Dydaktyka kognitywistyczna  Wykład 5: Aksjologia   czyli nauka o skali wartości</vt:lpstr>
      <vt:lpstr>„Aksjologia”</vt:lpstr>
      <vt:lpstr>Dydaktyka</vt:lpstr>
      <vt:lpstr>„Aksjologia”</vt:lpstr>
      <vt:lpstr>Cele wychowania</vt:lpstr>
      <vt:lpstr>Aksjologia, 1750 lat p.n.e.: „Nie zabijaj!” </vt:lpstr>
      <vt:lpstr>Arystoteles: Etyka (Nikomachejska) </vt:lpstr>
      <vt:lpstr>Platon: Fedon</vt:lpstr>
      <vt:lpstr>Marek Aureliusz: „Rozmyślania (do siebie samego)”</vt:lpstr>
      <vt:lpstr>Chrześcijaństwo – nieoczekiwana, nowa etyka</vt:lpstr>
      <vt:lpstr>Blais Pascal: „Penses”</vt:lpstr>
      <vt:lpstr>„Wielka Dydaktyka” J. Komeński </vt:lpstr>
      <vt:lpstr>„Wielka Dydaktyka” J. Komeński (1657) </vt:lpstr>
      <vt:lpstr>Le Mettrie: „Człowiek – maszyna” (1747)</vt:lpstr>
      <vt:lpstr>J. F. Herbart: Pedagogika i kompetencje </vt:lpstr>
      <vt:lpstr>Psychologia: Definicje osobowości </vt:lpstr>
      <vt:lpstr>Cele wychowania wg. K. Sośnickiego</vt:lpstr>
      <vt:lpstr>Aksjologia = porządkowanie osobowości </vt:lpstr>
      <vt:lpstr>Dydaktyka kognitywistyczna  Wykład 5: Aksjologia   czyli nauka o skali wartości</vt:lpstr>
      <vt:lpstr>XIX wiek: Inne, niesprzeczne geometrie </vt:lpstr>
      <vt:lpstr>Inne wszechświaty?</vt:lpstr>
      <vt:lpstr>Niestety, nawet XX wiek </vt:lpstr>
      <vt:lpstr>T. Kotarbiński: Medytacje o życiu godziwym</vt:lpstr>
      <vt:lpstr>B. Suchodolski „Pedagogika dla kandydatów na nauczycieli” 1973 </vt:lpstr>
      <vt:lpstr>B. Suchodolski, c.d. </vt:lpstr>
      <vt:lpstr>B. Suchodolski: c.d. - Socjalizm a dobrobyt</vt:lpstr>
      <vt:lpstr>Wł. Tatarkiewicz: „O szczęściu”</vt:lpstr>
      <vt:lpstr>Z. Kwieciński: „I cóż po pedagogu w tych zbójeckich czasach?”</vt:lpstr>
      <vt:lpstr>Z. Kwieciński: „odwrócony etos protestancki”</vt:lpstr>
      <vt:lpstr>Z. Kwieciński: Religia jako źródło wartości etycznych (?)</vt:lpstr>
      <vt:lpstr>Deklaracja lizbońska:  Konstytucja  Europy </vt:lpstr>
      <vt:lpstr>EU: no student left behind</vt:lpstr>
      <vt:lpstr>Aksjologia pedagogiki UE</vt:lpstr>
      <vt:lpstr>„Myśliwy i pies” – czyli anty-bulizm w dydaktyce fizyki (i nie tylko)</vt:lpstr>
      <vt:lpstr>Fizyka kognitywistyczna</vt:lpstr>
      <vt:lpstr>Cztery cnoty kardynalne</vt:lpstr>
      <vt:lpstr>1. Roztropność</vt:lpstr>
      <vt:lpstr>2. „Bez sprawiedliwości nie ma miłości”</vt:lpstr>
      <vt:lpstr>3. Męstwo</vt:lpstr>
      <vt:lpstr>K. Sośnicki: osobowość wychowawcy</vt:lpstr>
      <vt:lpstr>Persona i pedagogia</vt:lpstr>
      <vt:lpstr>Wnioski (K. Sośnicki)</vt:lpstr>
      <vt:lpstr>Podsumowanie</vt:lpstr>
      <vt:lpstr>Literatura</vt:lpstr>
    </vt:vector>
  </TitlesOfParts>
  <Company>UMK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Aksjologia, czyli definiowanie skali wartości</dc:title>
  <dc:creator>Grzegorz Krwasz</dc:creator>
  <cp:lastModifiedBy>Maria Karwasz</cp:lastModifiedBy>
  <cp:revision>85</cp:revision>
  <dcterms:created xsi:type="dcterms:W3CDTF">2017-02-01T16:32:24Z</dcterms:created>
  <dcterms:modified xsi:type="dcterms:W3CDTF">2023-01-08T10:59:36Z</dcterms:modified>
</cp:coreProperties>
</file>