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79" r:id="rId2"/>
    <p:sldId id="341" r:id="rId3"/>
    <p:sldId id="303" r:id="rId4"/>
    <p:sldId id="342" r:id="rId5"/>
    <p:sldId id="298" r:id="rId6"/>
    <p:sldId id="305" r:id="rId7"/>
    <p:sldId id="350" r:id="rId8"/>
    <p:sldId id="343" r:id="rId9"/>
    <p:sldId id="344" r:id="rId10"/>
    <p:sldId id="278" r:id="rId11"/>
    <p:sldId id="266" r:id="rId12"/>
    <p:sldId id="268" r:id="rId13"/>
    <p:sldId id="351" r:id="rId14"/>
    <p:sldId id="260" r:id="rId15"/>
    <p:sldId id="265" r:id="rId16"/>
    <p:sldId id="345" r:id="rId17"/>
    <p:sldId id="346" r:id="rId18"/>
    <p:sldId id="347" r:id="rId19"/>
    <p:sldId id="352" r:id="rId20"/>
    <p:sldId id="353" r:id="rId21"/>
    <p:sldId id="354" r:id="rId22"/>
    <p:sldId id="355" r:id="rId23"/>
    <p:sldId id="356" r:id="rId24"/>
    <p:sldId id="348" r:id="rId25"/>
    <p:sldId id="349" r:id="rId26"/>
    <p:sldId id="304" r:id="rId27"/>
  </p:sldIdLst>
  <p:sldSz cx="9144000" cy="6858000" type="screen4x3"/>
  <p:notesSz cx="7102475" cy="10233025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9933"/>
    <a:srgbClr val="33CCFF"/>
    <a:srgbClr val="660066"/>
    <a:srgbClr val="008000"/>
    <a:srgbClr val="990099"/>
    <a:srgbClr val="003300"/>
    <a:srgbClr val="FFFFCC"/>
    <a:srgbClr val="FFFF9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376" autoAdjust="0"/>
    <p:restoredTop sz="94718" autoAdjust="0"/>
  </p:normalViewPr>
  <p:slideViewPr>
    <p:cSldViewPr>
      <p:cViewPr varScale="1">
        <p:scale>
          <a:sx n="81" d="100"/>
          <a:sy n="81" d="100"/>
        </p:scale>
        <p:origin x="12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9T20:17:51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9T20:18:36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9T20:18:37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9T20:18:40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9T20:18:41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68C4C294-8E9C-3698-6CBA-68BD88755E0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9057" tIns="49528" rIns="99057" bIns="49528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C04B854C-D029-6BFA-E0FB-244B152A166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8163" cy="5111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9057" tIns="49528" rIns="99057" bIns="49528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83040641-DF91-D853-1624-B43C78E3853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989" name="Rectangle 5">
            <a:extLst>
              <a:ext uri="{FF2B5EF4-FFF2-40B4-BE49-F238E27FC236}">
                <a16:creationId xmlns:a16="http://schemas.microsoft.com/office/drawing/2014/main" id="{805B1E59-1AAA-D247-29F0-9A394C46C6E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3250" cy="46053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9057" tIns="49528" rIns="99057" bIns="495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it-IT" noProof="0"/>
              <a:t>Kliknij, aby edytować style wzorca tekstu</a:t>
            </a:r>
          </a:p>
          <a:p>
            <a:pPr lvl="1"/>
            <a:r>
              <a:rPr lang="pl-PL" altLang="it-IT" noProof="0"/>
              <a:t>Drugi poziom</a:t>
            </a:r>
          </a:p>
          <a:p>
            <a:pPr lvl="2"/>
            <a:r>
              <a:rPr lang="pl-PL" altLang="it-IT" noProof="0"/>
              <a:t>Trzeci poziom</a:t>
            </a:r>
          </a:p>
          <a:p>
            <a:pPr lvl="3"/>
            <a:r>
              <a:rPr lang="pl-PL" altLang="it-IT" noProof="0"/>
              <a:t>Czwarty poziom</a:t>
            </a:r>
          </a:p>
          <a:p>
            <a:pPr lvl="4"/>
            <a:r>
              <a:rPr lang="pl-PL" altLang="it-IT" noProof="0"/>
              <a:t>Piąty poziom</a:t>
            </a:r>
          </a:p>
        </p:txBody>
      </p:sp>
      <p:sp>
        <p:nvSpPr>
          <p:cNvPr id="41990" name="Rectangle 6">
            <a:extLst>
              <a:ext uri="{FF2B5EF4-FFF2-40B4-BE49-F238E27FC236}">
                <a16:creationId xmlns:a16="http://schemas.microsoft.com/office/drawing/2014/main" id="{0311A4C5-0530-B86A-3498-4B4A5218AF6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263"/>
            <a:ext cx="3078163" cy="5111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9057" tIns="49528" rIns="99057" bIns="49528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41991" name="Rectangle 7">
            <a:extLst>
              <a:ext uri="{FF2B5EF4-FFF2-40B4-BE49-F238E27FC236}">
                <a16:creationId xmlns:a16="http://schemas.microsoft.com/office/drawing/2014/main" id="{9D30F461-045A-095E-41BA-4ED71CD89F3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0263"/>
            <a:ext cx="3078163" cy="5111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9057" tIns="49528" rIns="99057" bIns="49528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/>
            </a:lvl1pPr>
          </a:lstStyle>
          <a:p>
            <a:pPr>
              <a:defRPr/>
            </a:pPr>
            <a:fld id="{E510A8C2-6FFB-4A2E-A726-94B4D6ACE594}" type="slidenum">
              <a:rPr lang="pl-PL" altLang="it-IT"/>
              <a:pPr>
                <a:defRPr/>
              </a:pPr>
              <a:t>‹N›</a:t>
            </a:fld>
            <a:endParaRPr lang="pl-PL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A3E5455-1D85-66AA-C9A0-1AA567DF35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3CCAEE0-C62C-641C-BFB1-F15B016724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1167473-B9E5-5634-3CB7-E72787A14E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D5BA81-A68C-4715-BF39-521780F27853}" type="slidenum">
              <a:rPr lang="pl-PL" altLang="it-IT"/>
              <a:pPr>
                <a:defRPr/>
              </a:pPr>
              <a:t>‹N›</a:t>
            </a:fld>
            <a:endParaRPr lang="pl-PL" altLang="it-IT"/>
          </a:p>
        </p:txBody>
      </p:sp>
    </p:spTree>
    <p:extLst>
      <p:ext uri="{BB962C8B-B14F-4D97-AF65-F5344CB8AC3E}">
        <p14:creationId xmlns:p14="http://schemas.microsoft.com/office/powerpoint/2010/main" val="1570829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3D2ACD3-D266-5591-2B3A-16F5BDC009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1859C69-F77F-3055-FCA0-CF7813EEBD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02075FE-C408-FACE-F72B-69A9E5FC34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EF0732-D885-4070-8972-6C5D8D878505}" type="slidenum">
              <a:rPr lang="pl-PL" altLang="it-IT"/>
              <a:pPr>
                <a:defRPr/>
              </a:pPr>
              <a:t>‹N›</a:t>
            </a:fld>
            <a:endParaRPr lang="pl-PL" altLang="it-IT"/>
          </a:p>
        </p:txBody>
      </p:sp>
    </p:spTree>
    <p:extLst>
      <p:ext uri="{BB962C8B-B14F-4D97-AF65-F5344CB8AC3E}">
        <p14:creationId xmlns:p14="http://schemas.microsoft.com/office/powerpoint/2010/main" val="2362726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A28085A-519A-7D23-4C82-F6EDA89C3D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93B2290-1495-D370-BC5A-CB62DA6DA6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944062F-328E-046C-F039-CD7CFB8AF5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BD7437-7FF4-4A50-BAFD-E190DD75A4D4}" type="slidenum">
              <a:rPr lang="pl-PL" altLang="it-IT"/>
              <a:pPr>
                <a:defRPr/>
              </a:pPr>
              <a:t>‹N›</a:t>
            </a:fld>
            <a:endParaRPr lang="pl-PL" altLang="it-IT"/>
          </a:p>
        </p:txBody>
      </p:sp>
    </p:spTree>
    <p:extLst>
      <p:ext uri="{BB962C8B-B14F-4D97-AF65-F5344CB8AC3E}">
        <p14:creationId xmlns:p14="http://schemas.microsoft.com/office/powerpoint/2010/main" val="34386146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olo e  contenu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98EFAE8-94AB-869C-A263-A4E1A14343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B4410AA-BDBF-96B3-EEE7-0DF70BBD80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EC02AAA-C9B5-34A9-9A16-CB14462A4F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19233D-EE71-42B1-8E42-27479F289770}" type="slidenum">
              <a:rPr lang="pl-PL" altLang="it-IT"/>
              <a:pPr>
                <a:defRPr/>
              </a:pPr>
              <a:t>‹N›</a:t>
            </a:fld>
            <a:endParaRPr lang="pl-PL" altLang="it-IT"/>
          </a:p>
        </p:txBody>
      </p:sp>
    </p:spTree>
    <p:extLst>
      <p:ext uri="{BB962C8B-B14F-4D97-AF65-F5344CB8AC3E}">
        <p14:creationId xmlns:p14="http://schemas.microsoft.com/office/powerpoint/2010/main" val="203475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0F50FE6-FC42-CB3F-A119-D7E25037ED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0C33265-F1D8-D427-F04F-8CB3F1B549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A47573D-8BD5-9B2C-A927-603CB7B84F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E84233-B08B-43D4-BD40-E694B617C94B}" type="slidenum">
              <a:rPr lang="pl-PL" altLang="it-IT"/>
              <a:pPr>
                <a:defRPr/>
              </a:pPr>
              <a:t>‹N›</a:t>
            </a:fld>
            <a:endParaRPr lang="pl-PL" altLang="it-IT"/>
          </a:p>
        </p:txBody>
      </p:sp>
    </p:spTree>
    <p:extLst>
      <p:ext uri="{BB962C8B-B14F-4D97-AF65-F5344CB8AC3E}">
        <p14:creationId xmlns:p14="http://schemas.microsoft.com/office/powerpoint/2010/main" val="3511449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2575833-C6BF-3AAC-0ADD-B31148DD0F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00F1BB5-DF7E-22CD-54A7-786B4AD246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61AA0EB-73BF-BBF5-BBB8-D264D3EE60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BBE8F6-1F7A-4312-9C72-D08524159558}" type="slidenum">
              <a:rPr lang="pl-PL" altLang="it-IT"/>
              <a:pPr>
                <a:defRPr/>
              </a:pPr>
              <a:t>‹N›</a:t>
            </a:fld>
            <a:endParaRPr lang="pl-PL" altLang="it-IT"/>
          </a:p>
        </p:txBody>
      </p:sp>
    </p:spTree>
    <p:extLst>
      <p:ext uri="{BB962C8B-B14F-4D97-AF65-F5344CB8AC3E}">
        <p14:creationId xmlns:p14="http://schemas.microsoft.com/office/powerpoint/2010/main" val="186242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095831-8080-C313-A0C9-17FE53D958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A7B8F4D-3460-56C9-8C26-ABA85C45F1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A7D6E1-0DE8-0241-EE56-DE5BAF0216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A84EE8-9D1C-4A1B-A862-AA395965E0C2}" type="slidenum">
              <a:rPr lang="pl-PL" altLang="it-IT"/>
              <a:pPr>
                <a:defRPr/>
              </a:pPr>
              <a:t>‹N›</a:t>
            </a:fld>
            <a:endParaRPr lang="pl-PL" altLang="it-IT"/>
          </a:p>
        </p:txBody>
      </p:sp>
    </p:spTree>
    <p:extLst>
      <p:ext uri="{BB962C8B-B14F-4D97-AF65-F5344CB8AC3E}">
        <p14:creationId xmlns:p14="http://schemas.microsoft.com/office/powerpoint/2010/main" val="697551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2136FEF-08CC-A163-81B1-E160DDDF8A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387C37A-45D9-06A5-BDC1-0E2A9D498A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6ECD4E3-3BC4-9C87-EA22-8BB0E1417E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632972-CBE7-4832-8CEA-5F0B02F006C5}" type="slidenum">
              <a:rPr lang="pl-PL" altLang="it-IT"/>
              <a:pPr>
                <a:defRPr/>
              </a:pPr>
              <a:t>‹N›</a:t>
            </a:fld>
            <a:endParaRPr lang="pl-PL" altLang="it-IT"/>
          </a:p>
        </p:txBody>
      </p:sp>
    </p:spTree>
    <p:extLst>
      <p:ext uri="{BB962C8B-B14F-4D97-AF65-F5344CB8AC3E}">
        <p14:creationId xmlns:p14="http://schemas.microsoft.com/office/powerpoint/2010/main" val="3118165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E8FCC50-CCA9-B32F-4D2F-63D209A81F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B3245CA-8CED-F0DC-4C02-5188BD17EF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C71BACB-6733-4716-9DAF-BD9E95FA78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E2E62A-9F61-424C-940B-6F201FB90AD7}" type="slidenum">
              <a:rPr lang="pl-PL" altLang="it-IT"/>
              <a:pPr>
                <a:defRPr/>
              </a:pPr>
              <a:t>‹N›</a:t>
            </a:fld>
            <a:endParaRPr lang="pl-PL" altLang="it-IT"/>
          </a:p>
        </p:txBody>
      </p:sp>
    </p:spTree>
    <p:extLst>
      <p:ext uri="{BB962C8B-B14F-4D97-AF65-F5344CB8AC3E}">
        <p14:creationId xmlns:p14="http://schemas.microsoft.com/office/powerpoint/2010/main" val="3282098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564C52C-5C3E-40C2-8175-27DA379D7F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03C544A-462B-50AF-1238-749C80B29C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EFEE014-DBB5-AF2B-984F-4C23BBA313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0DB902-350E-4B0B-B948-77B40A6541E5}" type="slidenum">
              <a:rPr lang="pl-PL" altLang="it-IT"/>
              <a:pPr>
                <a:defRPr/>
              </a:pPr>
              <a:t>‹N›</a:t>
            </a:fld>
            <a:endParaRPr lang="pl-PL" altLang="it-IT"/>
          </a:p>
        </p:txBody>
      </p:sp>
    </p:spTree>
    <p:extLst>
      <p:ext uri="{BB962C8B-B14F-4D97-AF65-F5344CB8AC3E}">
        <p14:creationId xmlns:p14="http://schemas.microsoft.com/office/powerpoint/2010/main" val="3508362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C12F0DD-AC7D-0BF0-0057-38966394B5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E4D7CDA-575D-36FD-D5F6-9508FCFF2A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74AB09-DB8A-EB29-F1DA-1E772B8C20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97CE2B-8F8B-4DC0-8486-CE82557E13A5}" type="slidenum">
              <a:rPr lang="pl-PL" altLang="it-IT"/>
              <a:pPr>
                <a:defRPr/>
              </a:pPr>
              <a:t>‹N›</a:t>
            </a:fld>
            <a:endParaRPr lang="pl-PL" altLang="it-IT"/>
          </a:p>
        </p:txBody>
      </p:sp>
    </p:spTree>
    <p:extLst>
      <p:ext uri="{BB962C8B-B14F-4D97-AF65-F5344CB8AC3E}">
        <p14:creationId xmlns:p14="http://schemas.microsoft.com/office/powerpoint/2010/main" val="4235196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00A806-F5D6-38C5-C675-78A45A23F6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1451A30-3678-EB49-3735-66C07AD2A4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64B668-52D7-70B3-1A3D-D3D729DDE3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3AB62A-B766-42B6-B5F8-372B288894C2}" type="slidenum">
              <a:rPr lang="pl-PL" altLang="it-IT"/>
              <a:pPr>
                <a:defRPr/>
              </a:pPr>
              <a:t>‹N›</a:t>
            </a:fld>
            <a:endParaRPr lang="pl-PL" altLang="it-IT"/>
          </a:p>
        </p:txBody>
      </p:sp>
    </p:spTree>
    <p:extLst>
      <p:ext uri="{BB962C8B-B14F-4D97-AF65-F5344CB8AC3E}">
        <p14:creationId xmlns:p14="http://schemas.microsoft.com/office/powerpoint/2010/main" val="44421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BB814B0-20B7-6441-9B91-882A2CD524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it-IT"/>
              <a:t>Kliknij, aby edytować styl wzorca tytułu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E4AAA5B-C52F-023A-67EC-329C9A645F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it-IT"/>
              <a:t>Kliknij, aby edytować style wzorca tekstu</a:t>
            </a:r>
          </a:p>
          <a:p>
            <a:pPr lvl="1"/>
            <a:r>
              <a:rPr lang="pl-PL" altLang="it-IT"/>
              <a:t>Drugi poziom</a:t>
            </a:r>
          </a:p>
          <a:p>
            <a:pPr lvl="2"/>
            <a:r>
              <a:rPr lang="pl-PL" altLang="it-IT"/>
              <a:t>Trzeci poziom</a:t>
            </a:r>
          </a:p>
          <a:p>
            <a:pPr lvl="3"/>
            <a:r>
              <a:rPr lang="pl-PL" altLang="it-IT"/>
              <a:t>Czwarty poziom</a:t>
            </a:r>
          </a:p>
          <a:p>
            <a:pPr lvl="4"/>
            <a:r>
              <a:rPr lang="pl-PL" altLang="it-IT"/>
              <a:t>Piąty poziom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241D0CE-EB20-4BFA-5159-7827D1E64C2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922A5F7-C3CC-5005-B556-274ACF90AA0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B953975-F018-D71A-247E-71027F1060D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B3B16643-B2D7-46D5-A804-77B8946D5E20}" type="slidenum">
              <a:rPr lang="pl-PL" altLang="it-IT"/>
              <a:pPr>
                <a:defRPr/>
              </a:pPr>
              <a:t>‹N›</a:t>
            </a:fld>
            <a:endParaRPr lang="pl-PL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5.xml"/><Relationship Id="rId3" Type="http://schemas.openxmlformats.org/officeDocument/2006/relationships/customXml" Target="../ink/ink1.xml"/><Relationship Id="rId7" Type="http://schemas.openxmlformats.org/officeDocument/2006/relationships/customXml" Target="../ink/ink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3.xml"/><Relationship Id="rId5" Type="http://schemas.openxmlformats.org/officeDocument/2006/relationships/customXml" Target="../ink/ink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2A8CE3BB-1DA4-6502-3918-186F9D4E875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9552" y="404664"/>
            <a:ext cx="8281292" cy="1470025"/>
          </a:xfrm>
        </p:spPr>
        <p:txBody>
          <a:bodyPr anchor="ctr"/>
          <a:lstStyle/>
          <a:p>
            <a:pPr eaLnBrk="1" hangingPunct="1"/>
            <a:r>
              <a:rPr lang="it-IT" altLang="it-IT" sz="4000" b="1" dirty="0">
                <a:solidFill>
                  <a:schemeClr val="tx1"/>
                </a:solidFill>
              </a:rPr>
              <a:t>Inclusione e personalizzazione nell’insegnamento delle STEAM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0DACBF7E-9FA6-2666-1323-19560C1EE6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2" y="3991123"/>
            <a:ext cx="7920037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2200" b="1" dirty="0">
                <a:solidFill>
                  <a:srgbClr val="002060"/>
                </a:solidFill>
              </a:rPr>
              <a:t>Grzegorz Karwasz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2200" b="1" dirty="0">
                <a:solidFill>
                  <a:srgbClr val="002060"/>
                </a:solidFill>
              </a:rPr>
              <a:t>Professor in Experimental Physics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200" i="1" dirty="0">
              <a:solidFill>
                <a:srgbClr val="00206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200" i="1" dirty="0">
                <a:solidFill>
                  <a:srgbClr val="002060"/>
                </a:solidFill>
              </a:rPr>
              <a:t>- Facoltà di Fisica, Astronomia e Informatica Applicata</a:t>
            </a:r>
            <a:r>
              <a:rPr lang="pl-PL" altLang="it-IT" sz="2200" i="1" dirty="0">
                <a:solidFill>
                  <a:srgbClr val="002060"/>
                </a:solidFill>
              </a:rPr>
              <a:t>, Universita’ Nicolao Copernico, Torun, Polonia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it-IT" sz="2200" i="1" dirty="0">
              <a:solidFill>
                <a:srgbClr val="00206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2200" b="1" dirty="0">
                <a:solidFill>
                  <a:srgbClr val="002060"/>
                </a:solidFill>
              </a:rPr>
              <a:t>karwasz@fizyka.umk.pl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D4E1EE21-FF2A-F032-FBC5-6C4716B3E7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354" y="2661488"/>
            <a:ext cx="7920037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600" b="1" dirty="0">
                <a:solidFill>
                  <a:srgbClr val="002060"/>
                </a:solidFill>
              </a:rPr>
              <a:t>Lezione 9: Individualizzazione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600" b="1" dirty="0">
                <a:solidFill>
                  <a:srgbClr val="002060"/>
                </a:solidFill>
              </a:rPr>
              <a:t>Parte II: Sistemi di equazioni di primo grado</a:t>
            </a:r>
            <a:endParaRPr lang="pl-PL" altLang="it-IT" sz="2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4634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C7230B28-8CCA-453B-2F4C-02EF84B048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-96838"/>
            <a:ext cx="8229600" cy="1143001"/>
          </a:xfrm>
        </p:spPr>
        <p:txBody>
          <a:bodyPr/>
          <a:lstStyle/>
          <a:p>
            <a:pPr eaLnBrk="1" hangingPunct="1"/>
            <a:r>
              <a:rPr lang="pl-PL" altLang="it-IT" sz="3600"/>
              <a:t>„Matema</a:t>
            </a:r>
            <a:r>
              <a:rPr lang="it-IT" altLang="it-IT" sz="3600"/>
              <a:t>tica per cittadini</a:t>
            </a:r>
            <a:r>
              <a:rPr lang="pl-PL" altLang="it-IT" sz="3600"/>
              <a:t>”</a:t>
            </a:r>
            <a:endParaRPr lang="en-AU" altLang="it-IT" sz="3600"/>
          </a:p>
        </p:txBody>
      </p:sp>
      <p:sp>
        <p:nvSpPr>
          <p:cNvPr id="18435" name="Text Box 3">
            <a:extLst>
              <a:ext uri="{FF2B5EF4-FFF2-40B4-BE49-F238E27FC236}">
                <a16:creationId xmlns:a16="http://schemas.microsoft.com/office/drawing/2014/main" id="{A430B718-7B6D-A5CF-172E-69F8F945D6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510213"/>
            <a:ext cx="872331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1600"/>
              <a:t>Barozzi, Bergamini, Boni, Cerani, Pagani, </a:t>
            </a:r>
            <a:r>
              <a:rPr lang="pl-PL" altLang="it-IT" sz="1600" i="1"/>
              <a:t>La matematica per il cittadini,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1600"/>
              <a:t>Zanichelli, Bologna, 2008, str. 12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1200" b="1"/>
              <a:t>English:</a:t>
            </a:r>
            <a:r>
              <a:rPr lang="pl-PL" altLang="it-IT" sz="1200"/>
              <a:t> The "Mystic Tablet". According to Carus' explanation, it contains, on the shield of a tortoise (alluding to the animal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1200"/>
              <a:t>that has revealed the </a:t>
            </a:r>
            <a:r>
              <a:rPr lang="pl-PL" altLang="it-IT" sz="1200" i="1"/>
              <a:t>Eight Trigrams</a:t>
            </a:r>
            <a:r>
              <a:rPr lang="pl-PL" altLang="it-IT" sz="1200"/>
              <a:t> to Fu Xi, and which was, in more canonical accounts, a "dragon horse") a chart with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1200"/>
              <a:t>the 8 Trigrams, the 12 figures of Chinese animal cycle, etc. The centerpiece is another, smaller, tortoise, the one that revealed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1200"/>
              <a:t>the </a:t>
            </a:r>
            <a:r>
              <a:rPr lang="pl-PL" altLang="it-IT" sz="1200" i="1"/>
              <a:t>Luoshu</a:t>
            </a:r>
            <a:r>
              <a:rPr lang="pl-PL" altLang="it-IT" sz="1200"/>
              <a:t> magic square to Yu the Great. </a:t>
            </a:r>
            <a:r>
              <a:rPr lang="pl-PL" altLang="it-IT" sz="1200" u="sng"/>
              <a:t>https://en.wikipedia.org/wiki/Lo_Shu_Square#/media/File:Carus-p48-Mystic-table.jpg</a:t>
            </a:r>
          </a:p>
        </p:txBody>
      </p:sp>
      <p:sp>
        <p:nvSpPr>
          <p:cNvPr id="18436" name="Rectangle 4">
            <a:extLst>
              <a:ext uri="{FF2B5EF4-FFF2-40B4-BE49-F238E27FC236}">
                <a16:creationId xmlns:a16="http://schemas.microsoft.com/office/drawing/2014/main" id="{8973E06D-0554-3267-4306-BBAFA32751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84137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it-IT" altLang="it-IT" sz="2400"/>
              <a:t>Quadrato magico</a:t>
            </a:r>
            <a:r>
              <a:rPr lang="pl-PL" altLang="it-IT" sz="2400"/>
              <a:t> (Cin</a:t>
            </a:r>
            <a:r>
              <a:rPr lang="it-IT" altLang="it-IT" sz="2400"/>
              <a:t>a</a:t>
            </a:r>
            <a:r>
              <a:rPr lang="pl-PL" altLang="it-IT" sz="2400"/>
              <a:t>, IV </a:t>
            </a:r>
            <a:r>
              <a:rPr lang="it-IT" altLang="it-IT" sz="2400"/>
              <a:t>secolo AC</a:t>
            </a:r>
            <a:r>
              <a:rPr lang="pl-PL" altLang="it-IT" sz="2400"/>
              <a:t>: </a:t>
            </a:r>
            <a:r>
              <a:rPr lang="it-IT" altLang="it-IT" sz="2400"/>
              <a:t>le somme nelle righe, nelle collonne e lungo le diagonali sono identiche</a:t>
            </a:r>
            <a:endParaRPr lang="pl-PL" altLang="it-IT" sz="2400"/>
          </a:p>
        </p:txBody>
      </p:sp>
      <p:pic>
        <p:nvPicPr>
          <p:cNvPr id="18437" name="Picture 5">
            <a:extLst>
              <a:ext uri="{FF2B5EF4-FFF2-40B4-BE49-F238E27FC236}">
                <a16:creationId xmlns:a16="http://schemas.microsoft.com/office/drawing/2014/main" id="{5D3465E6-4FB2-D80F-3AB3-337C87F4E9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557338"/>
            <a:ext cx="5040313" cy="391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Line 6">
            <a:extLst>
              <a:ext uri="{FF2B5EF4-FFF2-40B4-BE49-F238E27FC236}">
                <a16:creationId xmlns:a16="http://schemas.microsoft.com/office/drawing/2014/main" id="{041D7B93-2363-FC19-3B9C-578D016A49B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42988" y="3644900"/>
            <a:ext cx="2592387" cy="11525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0A8C159D-67D2-118C-C994-4FE83BDF9E91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it-IT" altLang="it-IT" sz="3600" dirty="0"/>
              <a:t>Quadrato magico</a:t>
            </a:r>
            <a:endParaRPr lang="en-AU" altLang="it-IT" sz="3600" dirty="0"/>
          </a:p>
        </p:txBody>
      </p:sp>
      <p:graphicFrame>
        <p:nvGraphicFramePr>
          <p:cNvPr id="20483" name="Group 3">
            <a:extLst>
              <a:ext uri="{FF2B5EF4-FFF2-40B4-BE49-F238E27FC236}">
                <a16:creationId xmlns:a16="http://schemas.microsoft.com/office/drawing/2014/main" id="{1CCCB23A-1617-8896-9CB7-C53B2116944F}"/>
              </a:ext>
            </a:extLst>
          </p:cNvPr>
          <p:cNvGraphicFramePr>
            <a:graphicFrameLocks noGrp="1"/>
          </p:cNvGraphicFramePr>
          <p:nvPr>
            <p:ph sz="quarter" idx="1"/>
          </p:nvPr>
        </p:nvGraphicFramePr>
        <p:xfrm>
          <a:off x="250825" y="1557338"/>
          <a:ext cx="2444750" cy="2185986"/>
        </p:xfrm>
        <a:graphic>
          <a:graphicData uri="http://schemas.openxmlformats.org/drawingml/2006/table">
            <a:tbl>
              <a:tblPr/>
              <a:tblGrid>
                <a:gridCol w="814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5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43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866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866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866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0502" name="Group 22">
            <a:extLst>
              <a:ext uri="{FF2B5EF4-FFF2-40B4-BE49-F238E27FC236}">
                <a16:creationId xmlns:a16="http://schemas.microsoft.com/office/drawing/2014/main" id="{9FFB1BFA-9802-2806-246B-8AAE42B63B84}"/>
              </a:ext>
            </a:extLst>
          </p:cNvPr>
          <p:cNvGraphicFramePr>
            <a:graphicFrameLocks noGrp="1"/>
          </p:cNvGraphicFramePr>
          <p:nvPr>
            <p:ph sz="quarter" idx="2"/>
          </p:nvPr>
        </p:nvGraphicFramePr>
        <p:xfrm>
          <a:off x="3059113" y="1557338"/>
          <a:ext cx="2371725" cy="2185986"/>
        </p:xfrm>
        <a:graphic>
          <a:graphicData uri="http://schemas.openxmlformats.org/drawingml/2006/table">
            <a:tbl>
              <a:tblPr/>
              <a:tblGrid>
                <a:gridCol w="790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866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866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866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0524" name="Group 44">
            <a:extLst>
              <a:ext uri="{FF2B5EF4-FFF2-40B4-BE49-F238E27FC236}">
                <a16:creationId xmlns:a16="http://schemas.microsoft.com/office/drawing/2014/main" id="{A442332F-A13C-31E6-2B72-CAFFB96B3AB2}"/>
              </a:ext>
            </a:extLst>
          </p:cNvPr>
          <p:cNvGraphicFramePr>
            <a:graphicFrameLocks noGrp="1"/>
          </p:cNvGraphicFramePr>
          <p:nvPr>
            <p:ph sz="quarter" idx="3"/>
          </p:nvPr>
        </p:nvGraphicFramePr>
        <p:xfrm>
          <a:off x="6443663" y="1557338"/>
          <a:ext cx="2386012" cy="2187576"/>
        </p:xfrm>
        <a:graphic>
          <a:graphicData uri="http://schemas.openxmlformats.org/drawingml/2006/table">
            <a:tbl>
              <a:tblPr/>
              <a:tblGrid>
                <a:gridCol w="7953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53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53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866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025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866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0521" name="Text Box 41">
            <a:extLst>
              <a:ext uri="{FF2B5EF4-FFF2-40B4-BE49-F238E27FC236}">
                <a16:creationId xmlns:a16="http://schemas.microsoft.com/office/drawing/2014/main" id="{0B581A74-E552-8619-F283-529309DDE1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5600" y="2349500"/>
            <a:ext cx="7889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2800"/>
              <a:t>=15</a:t>
            </a:r>
          </a:p>
        </p:txBody>
      </p:sp>
      <p:graphicFrame>
        <p:nvGraphicFramePr>
          <p:cNvPr id="20563" name="Group 83">
            <a:extLst>
              <a:ext uri="{FF2B5EF4-FFF2-40B4-BE49-F238E27FC236}">
                <a16:creationId xmlns:a16="http://schemas.microsoft.com/office/drawing/2014/main" id="{D23873F0-17A5-9571-9F4B-ECA706249A18}"/>
              </a:ext>
            </a:extLst>
          </p:cNvPr>
          <p:cNvGraphicFramePr>
            <a:graphicFrameLocks noGrp="1"/>
          </p:cNvGraphicFramePr>
          <p:nvPr>
            <p:ph sz="quarter" idx="4"/>
          </p:nvPr>
        </p:nvGraphicFramePr>
        <p:xfrm>
          <a:off x="323850" y="4076700"/>
          <a:ext cx="2303463" cy="2114551"/>
        </p:xfrm>
        <a:graphic>
          <a:graphicData uri="http://schemas.openxmlformats.org/drawingml/2006/table">
            <a:tbl>
              <a:tblPr/>
              <a:tblGrid>
                <a:gridCol w="766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99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67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563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025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866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0564" name="Group 84">
            <a:extLst>
              <a:ext uri="{FF2B5EF4-FFF2-40B4-BE49-F238E27FC236}">
                <a16:creationId xmlns:a16="http://schemas.microsoft.com/office/drawing/2014/main" id="{D19B4A63-2441-EC1E-0779-D09CDDD89D9E}"/>
              </a:ext>
            </a:extLst>
          </p:cNvPr>
          <p:cNvGraphicFramePr>
            <a:graphicFrameLocks noGrp="1"/>
          </p:cNvGraphicFramePr>
          <p:nvPr/>
        </p:nvGraphicFramePr>
        <p:xfrm>
          <a:off x="3132138" y="4076700"/>
          <a:ext cx="2303462" cy="2114551"/>
        </p:xfrm>
        <a:graphic>
          <a:graphicData uri="http://schemas.openxmlformats.org/drawingml/2006/table">
            <a:tbl>
              <a:tblPr/>
              <a:tblGrid>
                <a:gridCol w="7667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99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67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563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025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866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9550" name="Text Box 102">
            <a:extLst>
              <a:ext uri="{FF2B5EF4-FFF2-40B4-BE49-F238E27FC236}">
                <a16:creationId xmlns:a16="http://schemas.microsoft.com/office/drawing/2014/main" id="{2E49C933-2FEF-F4D5-A93C-7E3BE96496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233" y="804613"/>
            <a:ext cx="72866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2000" dirty="0"/>
              <a:t>Lo Shu: u</a:t>
            </a:r>
            <a:r>
              <a:rPr lang="it-IT" altLang="it-IT" sz="2000" dirty="0"/>
              <a:t>sa tutte le cifre, da </a:t>
            </a:r>
            <a:r>
              <a:rPr lang="pl-PL" altLang="it-IT" sz="2000" dirty="0"/>
              <a:t>1 </a:t>
            </a:r>
            <a:r>
              <a:rPr lang="it-IT" altLang="it-IT" sz="2000" dirty="0"/>
              <a:t>a</a:t>
            </a:r>
            <a:r>
              <a:rPr lang="pl-PL" altLang="it-IT" sz="2000" dirty="0"/>
              <a:t> 9 </a:t>
            </a:r>
            <a:r>
              <a:rPr lang="it-IT" altLang="it-IT" sz="2000" dirty="0"/>
              <a:t>e la somma è eguale a </a:t>
            </a:r>
            <a:r>
              <a:rPr lang="pl-PL" altLang="it-IT" sz="2000" dirty="0"/>
              <a:t>15</a:t>
            </a:r>
          </a:p>
        </p:txBody>
      </p:sp>
      <p:graphicFrame>
        <p:nvGraphicFramePr>
          <p:cNvPr id="20584" name="Group 104">
            <a:extLst>
              <a:ext uri="{FF2B5EF4-FFF2-40B4-BE49-F238E27FC236}">
                <a16:creationId xmlns:a16="http://schemas.microsoft.com/office/drawing/2014/main" id="{A94BC749-2204-B25A-2ECF-25BF1E2D6A62}"/>
              </a:ext>
            </a:extLst>
          </p:cNvPr>
          <p:cNvGraphicFramePr>
            <a:graphicFrameLocks noGrp="1"/>
          </p:cNvGraphicFramePr>
          <p:nvPr/>
        </p:nvGraphicFramePr>
        <p:xfrm>
          <a:off x="6170613" y="4078288"/>
          <a:ext cx="2303462" cy="2114551"/>
        </p:xfrm>
        <a:graphic>
          <a:graphicData uri="http://schemas.openxmlformats.org/drawingml/2006/table">
            <a:tbl>
              <a:tblPr/>
              <a:tblGrid>
                <a:gridCol w="7667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99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67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563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025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866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0602" name="Text Box 122">
            <a:extLst>
              <a:ext uri="{FF2B5EF4-FFF2-40B4-BE49-F238E27FC236}">
                <a16:creationId xmlns:a16="http://schemas.microsoft.com/office/drawing/2014/main" id="{5D36776D-44F3-47A7-C323-4DFC0255DB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788" y="6235700"/>
            <a:ext cx="200025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>
                <a:solidFill>
                  <a:schemeClr val="accent2"/>
                </a:solidFill>
              </a:rPr>
              <a:t>quasi bene</a:t>
            </a:r>
            <a:r>
              <a:rPr lang="pl-PL" altLang="it-IT" sz="2400" dirty="0">
                <a:solidFill>
                  <a:schemeClr val="accent2"/>
                </a:solidFill>
              </a:rPr>
              <a:t>…</a:t>
            </a:r>
          </a:p>
        </p:txBody>
      </p:sp>
      <p:sp>
        <p:nvSpPr>
          <p:cNvPr id="2" name="Text Box 122">
            <a:extLst>
              <a:ext uri="{FF2B5EF4-FFF2-40B4-BE49-F238E27FC236}">
                <a16:creationId xmlns:a16="http://schemas.microsoft.com/office/drawing/2014/main" id="{ED3950AA-D64D-C386-FEAA-D39DAAB410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7143" y="1119337"/>
            <a:ext cx="244329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>
                <a:solidFill>
                  <a:schemeClr val="accent2"/>
                </a:solidFill>
              </a:rPr>
              <a:t>Il primo tentativo</a:t>
            </a:r>
            <a:endParaRPr lang="pl-PL" altLang="it-IT" sz="24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20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0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1000"/>
                                        <p:tgtEl>
                                          <p:spTgt spid="20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1000"/>
                                        <p:tgtEl>
                                          <p:spTgt spid="20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1000"/>
                                        <p:tgtEl>
                                          <p:spTgt spid="20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2" dur="1000"/>
                                        <p:tgtEl>
                                          <p:spTgt spid="20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206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206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206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1" grpId="0"/>
      <p:bldP spid="20602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751CD8B6-34CC-7B71-08CC-87682CE3B4DB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it-IT" altLang="it-IT" sz="3600"/>
              <a:t>Quadrato magico</a:t>
            </a:r>
            <a:endParaRPr lang="en-AU" altLang="it-IT" sz="3600"/>
          </a:p>
        </p:txBody>
      </p:sp>
      <p:graphicFrame>
        <p:nvGraphicFramePr>
          <p:cNvPr id="24579" name="Group 3">
            <a:extLst>
              <a:ext uri="{FF2B5EF4-FFF2-40B4-BE49-F238E27FC236}">
                <a16:creationId xmlns:a16="http://schemas.microsoft.com/office/drawing/2014/main" id="{5B2794D6-ECF6-056E-EFA7-7AE764E1B0A9}"/>
              </a:ext>
            </a:extLst>
          </p:cNvPr>
          <p:cNvGraphicFramePr>
            <a:graphicFrameLocks noGrp="1"/>
          </p:cNvGraphicFramePr>
          <p:nvPr>
            <p:ph sz="quarter" idx="1"/>
          </p:nvPr>
        </p:nvGraphicFramePr>
        <p:xfrm>
          <a:off x="250825" y="1557338"/>
          <a:ext cx="2444750" cy="2185986"/>
        </p:xfrm>
        <a:graphic>
          <a:graphicData uri="http://schemas.openxmlformats.org/drawingml/2006/table">
            <a:tbl>
              <a:tblPr/>
              <a:tblGrid>
                <a:gridCol w="814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5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43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866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866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866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4597" name="Group 21">
            <a:extLst>
              <a:ext uri="{FF2B5EF4-FFF2-40B4-BE49-F238E27FC236}">
                <a16:creationId xmlns:a16="http://schemas.microsoft.com/office/drawing/2014/main" id="{0A3F3657-D284-CE41-1623-B98E17BA6092}"/>
              </a:ext>
            </a:extLst>
          </p:cNvPr>
          <p:cNvGraphicFramePr>
            <a:graphicFrameLocks noGrp="1"/>
          </p:cNvGraphicFramePr>
          <p:nvPr>
            <p:ph sz="quarter" idx="2"/>
          </p:nvPr>
        </p:nvGraphicFramePr>
        <p:xfrm>
          <a:off x="3059113" y="1557338"/>
          <a:ext cx="2371725" cy="2185986"/>
        </p:xfrm>
        <a:graphic>
          <a:graphicData uri="http://schemas.openxmlformats.org/drawingml/2006/table">
            <a:tbl>
              <a:tblPr/>
              <a:tblGrid>
                <a:gridCol w="790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866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866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866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4615" name="Group 39">
            <a:extLst>
              <a:ext uri="{FF2B5EF4-FFF2-40B4-BE49-F238E27FC236}">
                <a16:creationId xmlns:a16="http://schemas.microsoft.com/office/drawing/2014/main" id="{600F830F-809C-4CA8-8122-7B18BF114407}"/>
              </a:ext>
            </a:extLst>
          </p:cNvPr>
          <p:cNvGraphicFramePr>
            <a:graphicFrameLocks noGrp="1"/>
          </p:cNvGraphicFramePr>
          <p:nvPr>
            <p:ph sz="quarter" idx="3"/>
          </p:nvPr>
        </p:nvGraphicFramePr>
        <p:xfrm>
          <a:off x="6443663" y="1557338"/>
          <a:ext cx="2386012" cy="2187576"/>
        </p:xfrm>
        <a:graphic>
          <a:graphicData uri="http://schemas.openxmlformats.org/drawingml/2006/table">
            <a:tbl>
              <a:tblPr/>
              <a:tblGrid>
                <a:gridCol w="7953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53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53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866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025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866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4633" name="Text Box 57">
            <a:extLst>
              <a:ext uri="{FF2B5EF4-FFF2-40B4-BE49-F238E27FC236}">
                <a16:creationId xmlns:a16="http://schemas.microsoft.com/office/drawing/2014/main" id="{CEB33197-C7D7-118C-59C7-20D2E3B092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5600" y="2349500"/>
            <a:ext cx="7889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2800"/>
              <a:t>=15</a:t>
            </a:r>
          </a:p>
        </p:txBody>
      </p:sp>
      <p:graphicFrame>
        <p:nvGraphicFramePr>
          <p:cNvPr id="24634" name="Group 58">
            <a:extLst>
              <a:ext uri="{FF2B5EF4-FFF2-40B4-BE49-F238E27FC236}">
                <a16:creationId xmlns:a16="http://schemas.microsoft.com/office/drawing/2014/main" id="{638282FE-26AB-8F1D-4914-0AE5DBC0BBD8}"/>
              </a:ext>
            </a:extLst>
          </p:cNvPr>
          <p:cNvGraphicFramePr>
            <a:graphicFrameLocks noGrp="1"/>
          </p:cNvGraphicFramePr>
          <p:nvPr>
            <p:ph sz="quarter" idx="4"/>
          </p:nvPr>
        </p:nvGraphicFramePr>
        <p:xfrm>
          <a:off x="323850" y="4076700"/>
          <a:ext cx="2303463" cy="2114551"/>
        </p:xfrm>
        <a:graphic>
          <a:graphicData uri="http://schemas.openxmlformats.org/drawingml/2006/table">
            <a:tbl>
              <a:tblPr/>
              <a:tblGrid>
                <a:gridCol w="766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99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67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563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025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866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4652" name="Group 76">
            <a:extLst>
              <a:ext uri="{FF2B5EF4-FFF2-40B4-BE49-F238E27FC236}">
                <a16:creationId xmlns:a16="http://schemas.microsoft.com/office/drawing/2014/main" id="{43B08778-8421-A696-D9A7-B1351761B1D8}"/>
              </a:ext>
            </a:extLst>
          </p:cNvPr>
          <p:cNvGraphicFramePr>
            <a:graphicFrameLocks noGrp="1"/>
          </p:cNvGraphicFramePr>
          <p:nvPr/>
        </p:nvGraphicFramePr>
        <p:xfrm>
          <a:off x="3132138" y="4076700"/>
          <a:ext cx="2303462" cy="2114551"/>
        </p:xfrm>
        <a:graphic>
          <a:graphicData uri="http://schemas.openxmlformats.org/drawingml/2006/table">
            <a:tbl>
              <a:tblPr/>
              <a:tblGrid>
                <a:gridCol w="7667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99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67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563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025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866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4671" name="Group 95">
            <a:extLst>
              <a:ext uri="{FF2B5EF4-FFF2-40B4-BE49-F238E27FC236}">
                <a16:creationId xmlns:a16="http://schemas.microsoft.com/office/drawing/2014/main" id="{D9B2C1F3-EF9C-A0B2-FEC4-3895EC39F83E}"/>
              </a:ext>
            </a:extLst>
          </p:cNvPr>
          <p:cNvGraphicFramePr>
            <a:graphicFrameLocks noGrp="1"/>
          </p:cNvGraphicFramePr>
          <p:nvPr/>
        </p:nvGraphicFramePr>
        <p:xfrm>
          <a:off x="6156325" y="4076700"/>
          <a:ext cx="2303463" cy="2114551"/>
        </p:xfrm>
        <a:graphic>
          <a:graphicData uri="http://schemas.openxmlformats.org/drawingml/2006/table">
            <a:tbl>
              <a:tblPr/>
              <a:tblGrid>
                <a:gridCol w="766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99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67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563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025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866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4689" name="Text Box 113">
            <a:extLst>
              <a:ext uri="{FF2B5EF4-FFF2-40B4-BE49-F238E27FC236}">
                <a16:creationId xmlns:a16="http://schemas.microsoft.com/office/drawing/2014/main" id="{FE0D42C0-38CF-9430-1D60-A61BF76EBD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0263" y="6243638"/>
            <a:ext cx="3113087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>
                <a:solidFill>
                  <a:schemeClr val="accent2"/>
                </a:solidFill>
              </a:rPr>
              <a:t>anche questo bene</a:t>
            </a:r>
            <a:r>
              <a:rPr lang="pl-PL" altLang="it-IT" sz="2400" dirty="0">
                <a:solidFill>
                  <a:schemeClr val="accent2"/>
                </a:solidFill>
              </a:rPr>
              <a:t>…</a:t>
            </a:r>
          </a:p>
        </p:txBody>
      </p:sp>
      <p:sp>
        <p:nvSpPr>
          <p:cNvPr id="24690" name="Text Box 114">
            <a:extLst>
              <a:ext uri="{FF2B5EF4-FFF2-40B4-BE49-F238E27FC236}">
                <a16:creationId xmlns:a16="http://schemas.microsoft.com/office/drawing/2014/main" id="{65A503B3-6D0F-7D38-7FCB-5553F62643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200" y="6165850"/>
            <a:ext cx="7889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2800"/>
              <a:t>=15</a:t>
            </a:r>
          </a:p>
        </p:txBody>
      </p:sp>
      <p:sp>
        <p:nvSpPr>
          <p:cNvPr id="2" name="Text Box 122">
            <a:extLst>
              <a:ext uri="{FF2B5EF4-FFF2-40B4-BE49-F238E27FC236}">
                <a16:creationId xmlns:a16="http://schemas.microsoft.com/office/drawing/2014/main" id="{98C1940B-BF33-5102-D38F-53EF0B2036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8502" y="928190"/>
            <a:ext cx="25987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>
                <a:solidFill>
                  <a:schemeClr val="accent2"/>
                </a:solidFill>
              </a:rPr>
              <a:t>secondo tentativo</a:t>
            </a:r>
            <a:endParaRPr lang="pl-PL" altLang="it-IT" sz="24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24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4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1000"/>
                                        <p:tgtEl>
                                          <p:spTgt spid="24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1000"/>
                                        <p:tgtEl>
                                          <p:spTgt spid="24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1000"/>
                                        <p:tgtEl>
                                          <p:spTgt spid="24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24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7" dur="1000"/>
                                        <p:tgtEl>
                                          <p:spTgt spid="24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246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246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246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33" grpId="0"/>
      <p:bldP spid="24689" grpId="0"/>
      <p:bldP spid="24690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751CD8B6-34CC-7B71-08CC-87682CE3B4DB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>
          <a:xfrm>
            <a:off x="457200" y="-26197"/>
            <a:ext cx="8229600" cy="1143000"/>
          </a:xfrm>
        </p:spPr>
        <p:txBody>
          <a:bodyPr/>
          <a:lstStyle/>
          <a:p>
            <a:pPr eaLnBrk="1" hangingPunct="1"/>
            <a:r>
              <a:rPr lang="it-IT" altLang="it-IT" sz="3600" dirty="0"/>
              <a:t>Oggi si chiama sudoku</a:t>
            </a:r>
            <a:endParaRPr lang="en-AU" altLang="it-IT" sz="3600" dirty="0"/>
          </a:p>
        </p:txBody>
      </p:sp>
      <p:graphicFrame>
        <p:nvGraphicFramePr>
          <p:cNvPr id="24615" name="Group 39">
            <a:extLst>
              <a:ext uri="{FF2B5EF4-FFF2-40B4-BE49-F238E27FC236}">
                <a16:creationId xmlns:a16="http://schemas.microsoft.com/office/drawing/2014/main" id="{600F830F-809C-4CA8-8122-7B18BF114407}"/>
              </a:ext>
            </a:extLst>
          </p:cNvPr>
          <p:cNvGraphicFramePr>
            <a:graphicFrameLocks noGrp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2808559886"/>
              </p:ext>
            </p:extLst>
          </p:nvPr>
        </p:nvGraphicFramePr>
        <p:xfrm>
          <a:off x="3407933" y="2344242"/>
          <a:ext cx="2386012" cy="2187576"/>
        </p:xfrm>
        <a:graphic>
          <a:graphicData uri="http://schemas.openxmlformats.org/drawingml/2006/table">
            <a:tbl>
              <a:tblPr/>
              <a:tblGrid>
                <a:gridCol w="7953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53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53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866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kumimoji="0" lang="pl-PL" altLang="it-IT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025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it-IT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kumimoji="0" lang="pl-PL" altLang="it-IT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kumimoji="0" lang="pl-PL" altLang="it-IT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866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it-IT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it-IT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4671" name="Group 95">
            <a:extLst>
              <a:ext uri="{FF2B5EF4-FFF2-40B4-BE49-F238E27FC236}">
                <a16:creationId xmlns:a16="http://schemas.microsoft.com/office/drawing/2014/main" id="{D9B2C1F3-EF9C-A0B2-FEC4-3895EC39F8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93594"/>
              </p:ext>
            </p:extLst>
          </p:nvPr>
        </p:nvGraphicFramePr>
        <p:xfrm>
          <a:off x="6121915" y="2335212"/>
          <a:ext cx="2386011" cy="2187576"/>
        </p:xfrm>
        <a:graphic>
          <a:graphicData uri="http://schemas.openxmlformats.org/drawingml/2006/table">
            <a:tbl>
              <a:tblPr/>
              <a:tblGrid>
                <a:gridCol w="7942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75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42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828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it-IT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kumimoji="0" lang="pl-PL" altLang="it-IT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kumimoji="0" lang="pl-PL" altLang="it-IT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5469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kumimoji="0" lang="pl-PL" altLang="it-IT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kumimoji="0" lang="pl-PL" altLang="it-IT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it-IT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3827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kumimoji="0" lang="pl-PL" altLang="it-IT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kumimoji="0" lang="pl-PL" altLang="it-IT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it-IT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4689" name="Text Box 113">
            <a:extLst>
              <a:ext uri="{FF2B5EF4-FFF2-40B4-BE49-F238E27FC236}">
                <a16:creationId xmlns:a16="http://schemas.microsoft.com/office/drawing/2014/main" id="{FE0D42C0-38CF-9430-1D60-A61BF76EBD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1261" y="5006480"/>
            <a:ext cx="420980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>
                <a:solidFill>
                  <a:schemeClr val="accent2"/>
                </a:solidFill>
              </a:rPr>
              <a:t>che non possiamo ignorare</a:t>
            </a:r>
            <a:r>
              <a:rPr lang="pl-PL" altLang="it-IT" sz="2400" dirty="0">
                <a:solidFill>
                  <a:schemeClr val="accent2"/>
                </a:solidFill>
              </a:rPr>
              <a:t>…</a:t>
            </a:r>
          </a:p>
        </p:txBody>
      </p:sp>
      <p:sp>
        <p:nvSpPr>
          <p:cNvPr id="2" name="Text Box 122">
            <a:extLst>
              <a:ext uri="{FF2B5EF4-FFF2-40B4-BE49-F238E27FC236}">
                <a16:creationId xmlns:a16="http://schemas.microsoft.com/office/drawing/2014/main" id="{98C1940B-BF33-5102-D38F-53EF0B2036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2945" y="1259827"/>
            <a:ext cx="328487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>
                <a:solidFill>
                  <a:schemeClr val="accent2"/>
                </a:solidFill>
              </a:rPr>
              <a:t>ed è fenomeno sociale</a:t>
            </a:r>
            <a:endParaRPr lang="pl-PL" altLang="it-IT" sz="2400" dirty="0">
              <a:solidFill>
                <a:schemeClr val="accent2"/>
              </a:solidFill>
            </a:endParaRPr>
          </a:p>
        </p:txBody>
      </p:sp>
      <p:pic>
        <p:nvPicPr>
          <p:cNvPr id="10" name="Immagine 9" descr="Immagine che contiene testo&#10;&#10;Descrizione generata automaticamente">
            <a:extLst>
              <a:ext uri="{FF2B5EF4-FFF2-40B4-BE49-F238E27FC236}">
                <a16:creationId xmlns:a16="http://schemas.microsoft.com/office/drawing/2014/main" id="{EC4F6595-2427-87DA-1C1D-0FD788225C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35150" y="2230598"/>
            <a:ext cx="4293094" cy="241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348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24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1000"/>
                                        <p:tgtEl>
                                          <p:spTgt spid="24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246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246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246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89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DA675D67-4885-547C-A1AB-17BAA09483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pl-PL" altLang="it-IT" sz="3600"/>
              <a:t>Opera</a:t>
            </a:r>
            <a:r>
              <a:rPr lang="it-IT" altLang="it-IT" sz="3600"/>
              <a:t>zioni di</a:t>
            </a:r>
            <a:r>
              <a:rPr lang="pl-PL" altLang="it-IT" sz="3600"/>
              <a:t> s</a:t>
            </a:r>
            <a:r>
              <a:rPr lang="it-IT" altLang="it-IT" sz="3600"/>
              <a:t>ime</a:t>
            </a:r>
            <a:r>
              <a:rPr lang="pl-PL" altLang="it-IT" sz="3600"/>
              <a:t>tri</a:t>
            </a:r>
            <a:r>
              <a:rPr lang="it-IT" altLang="it-IT" sz="3600"/>
              <a:t>a  </a:t>
            </a:r>
            <a:endParaRPr lang="en-AU" altLang="it-IT" sz="3600"/>
          </a:p>
        </p:txBody>
      </p:sp>
      <p:graphicFrame>
        <p:nvGraphicFramePr>
          <p:cNvPr id="6147" name="Group 3">
            <a:extLst>
              <a:ext uri="{FF2B5EF4-FFF2-40B4-BE49-F238E27FC236}">
                <a16:creationId xmlns:a16="http://schemas.microsoft.com/office/drawing/2014/main" id="{ADCCAA49-900D-9420-6CF1-B56B35A530C5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6516688" y="1196975"/>
          <a:ext cx="2376487" cy="2233614"/>
        </p:xfrm>
        <a:graphic>
          <a:graphicData uri="http://schemas.openxmlformats.org/drawingml/2006/table">
            <a:tbl>
              <a:tblPr/>
              <a:tblGrid>
                <a:gridCol w="7921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21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4453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453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453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1525" name="Text Box 21">
            <a:extLst>
              <a:ext uri="{FF2B5EF4-FFF2-40B4-BE49-F238E27FC236}">
                <a16:creationId xmlns:a16="http://schemas.microsoft.com/office/drawing/2014/main" id="{6394A23D-D6C7-2D21-0E02-BC51DBA074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045" y="767834"/>
            <a:ext cx="442941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dirty="0"/>
              <a:t>Le colonne/ righe  si possono </a:t>
            </a:r>
            <a:r>
              <a:rPr lang="it-IT" altLang="it-IT" sz="1800" i="1" dirty="0"/>
              <a:t>permutare</a:t>
            </a:r>
            <a:r>
              <a:rPr lang="it-IT" altLang="it-IT" sz="1800" dirty="0"/>
              <a:t>  </a:t>
            </a:r>
            <a:endParaRPr lang="pl-PL" altLang="it-IT" sz="1800" dirty="0"/>
          </a:p>
        </p:txBody>
      </p:sp>
      <p:sp>
        <p:nvSpPr>
          <p:cNvPr id="21526" name="Text Box 98">
            <a:extLst>
              <a:ext uri="{FF2B5EF4-FFF2-40B4-BE49-F238E27FC236}">
                <a16:creationId xmlns:a16="http://schemas.microsoft.com/office/drawing/2014/main" id="{D9675B89-5DA4-A8CC-C804-6F6891FAF2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4613" y="431323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AU" altLang="it-IT" sz="1800"/>
          </a:p>
        </p:txBody>
      </p:sp>
      <p:pic>
        <p:nvPicPr>
          <p:cNvPr id="6301" name="Picture 157">
            <a:extLst>
              <a:ext uri="{FF2B5EF4-FFF2-40B4-BE49-F238E27FC236}">
                <a16:creationId xmlns:a16="http://schemas.microsoft.com/office/drawing/2014/main" id="{8407E6B9-F51A-6DB9-91E4-4C64E66FC0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488531" y="3804444"/>
            <a:ext cx="2238375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04" name="Picture 160">
            <a:extLst>
              <a:ext uri="{FF2B5EF4-FFF2-40B4-BE49-F238E27FC236}">
                <a16:creationId xmlns:a16="http://schemas.microsoft.com/office/drawing/2014/main" id="{01A2534E-08EC-7E38-4CA7-4150C5A6A7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1188" y="3873500"/>
            <a:ext cx="2376487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367" name="Group 223">
            <a:extLst>
              <a:ext uri="{FF2B5EF4-FFF2-40B4-BE49-F238E27FC236}">
                <a16:creationId xmlns:a16="http://schemas.microsoft.com/office/drawing/2014/main" id="{C7C003D6-8020-193F-B70A-AA5F38C2F184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3492500" y="1196975"/>
          <a:ext cx="2303463" cy="2232026"/>
        </p:xfrm>
        <a:graphic>
          <a:graphicData uri="http://schemas.openxmlformats.org/drawingml/2006/table">
            <a:tbl>
              <a:tblPr/>
              <a:tblGrid>
                <a:gridCol w="766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99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67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4295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453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453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1547" name="Picture 358">
            <a:extLst>
              <a:ext uri="{FF2B5EF4-FFF2-40B4-BE49-F238E27FC236}">
                <a16:creationId xmlns:a16="http://schemas.microsoft.com/office/drawing/2014/main" id="{3193D725-DD0D-A0EB-4ED2-A3022E1E05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196975"/>
            <a:ext cx="2417762" cy="227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03" name="Text Box 359">
            <a:extLst>
              <a:ext uri="{FF2B5EF4-FFF2-40B4-BE49-F238E27FC236}">
                <a16:creationId xmlns:a16="http://schemas.microsoft.com/office/drawing/2014/main" id="{AFB6A024-3883-C6DF-ECFB-DED5C4E0C1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0425" y="1990725"/>
            <a:ext cx="531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it-IT" sz="2400">
                <a:solidFill>
                  <a:srgbClr val="FF0000"/>
                </a:solidFill>
              </a:rPr>
              <a:t>+1</a:t>
            </a:r>
          </a:p>
        </p:txBody>
      </p:sp>
      <p:sp>
        <p:nvSpPr>
          <p:cNvPr id="6504" name="Text Box 360">
            <a:extLst>
              <a:ext uri="{FF2B5EF4-FFF2-40B4-BE49-F238E27FC236}">
                <a16:creationId xmlns:a16="http://schemas.microsoft.com/office/drawing/2014/main" id="{36A3D471-4EBD-62EA-5313-B473D3DC5C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5113" y="3644900"/>
            <a:ext cx="701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it-IT" sz="2400">
                <a:solidFill>
                  <a:srgbClr val="FF0000"/>
                </a:solidFill>
              </a:rPr>
              <a:t>=18</a:t>
            </a:r>
          </a:p>
        </p:txBody>
      </p:sp>
      <p:sp>
        <p:nvSpPr>
          <p:cNvPr id="2" name="Text Box 21">
            <a:extLst>
              <a:ext uri="{FF2B5EF4-FFF2-40B4-BE49-F238E27FC236}">
                <a16:creationId xmlns:a16="http://schemas.microsoft.com/office/drawing/2014/main" id="{59A18ACC-C4B6-2855-D475-6431E4ADFC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956" y="3445153"/>
            <a:ext cx="514762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dirty="0"/>
              <a:t>L’intera tavoletta si può ruotare oppure riflettere  </a:t>
            </a:r>
            <a:endParaRPr lang="pl-PL" altLang="it-IT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3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5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5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5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5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F08C3A16-E687-D4E1-55E7-61A57C1C49A7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it-IT" altLang="it-IT" sz="3600"/>
              <a:t>La matematica</a:t>
            </a:r>
            <a:r>
              <a:rPr lang="pl-PL" altLang="it-IT" sz="3600"/>
              <a:t>: </a:t>
            </a:r>
            <a:r>
              <a:rPr lang="it-IT" altLang="it-IT" sz="3600"/>
              <a:t>il regno di si</a:t>
            </a:r>
            <a:r>
              <a:rPr lang="pl-PL" altLang="it-IT" sz="3600"/>
              <a:t>mboli</a:t>
            </a:r>
            <a:endParaRPr lang="en-AU" altLang="it-IT" sz="3600"/>
          </a:p>
        </p:txBody>
      </p:sp>
      <p:graphicFrame>
        <p:nvGraphicFramePr>
          <p:cNvPr id="19459" name="Group 3">
            <a:extLst>
              <a:ext uri="{FF2B5EF4-FFF2-40B4-BE49-F238E27FC236}">
                <a16:creationId xmlns:a16="http://schemas.microsoft.com/office/drawing/2014/main" id="{52D8463C-894F-C076-94AC-4C03046F3C35}"/>
              </a:ext>
            </a:extLst>
          </p:cNvPr>
          <p:cNvGraphicFramePr>
            <a:graphicFrameLocks noGrp="1"/>
          </p:cNvGraphicFramePr>
          <p:nvPr>
            <p:ph sz="quarter" idx="1"/>
          </p:nvPr>
        </p:nvGraphicFramePr>
        <p:xfrm>
          <a:off x="742950" y="1484313"/>
          <a:ext cx="2339975" cy="2185986"/>
        </p:xfrm>
        <a:graphic>
          <a:graphicData uri="http://schemas.openxmlformats.org/drawingml/2006/table">
            <a:tbl>
              <a:tblPr/>
              <a:tblGrid>
                <a:gridCol w="7794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1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94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866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866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866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2549" name="Text Box 39">
            <a:extLst>
              <a:ext uri="{FF2B5EF4-FFF2-40B4-BE49-F238E27FC236}">
                <a16:creationId xmlns:a16="http://schemas.microsoft.com/office/drawing/2014/main" id="{39FF604E-97E6-38DA-4CF8-3CD144EEAB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6216650"/>
            <a:ext cx="7550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1800"/>
              <a:t>Barozzi, Bergamini, Boni, Cerani, Pagani, </a:t>
            </a:r>
            <a:r>
              <a:rPr lang="pl-PL" altLang="it-IT" sz="1800" i="1"/>
              <a:t>La matematica per il cittadino,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1800"/>
              <a:t>Zanichelli, Bologna, 2008, str. 12</a:t>
            </a:r>
          </a:p>
        </p:txBody>
      </p:sp>
      <p:sp>
        <p:nvSpPr>
          <p:cNvPr id="22550" name="Text Box 40">
            <a:extLst>
              <a:ext uri="{FF2B5EF4-FFF2-40B4-BE49-F238E27FC236}">
                <a16:creationId xmlns:a16="http://schemas.microsoft.com/office/drawing/2014/main" id="{0D6247AE-C5A0-9329-C268-79E73F2919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4613" y="431323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19500" name="Text Box 44">
            <a:extLst>
              <a:ext uri="{FF2B5EF4-FFF2-40B4-BE49-F238E27FC236}">
                <a16:creationId xmlns:a16="http://schemas.microsoft.com/office/drawing/2014/main" id="{CDD1EF6B-6AFB-834D-2B1C-440815B056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6775" y="1427163"/>
            <a:ext cx="1912938" cy="27813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2200"/>
              <a:t>a + b + c = 15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2200"/>
              <a:t>d + e = 10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2200"/>
              <a:t>f + g + h = 10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2200"/>
              <a:t>a + d + f = 15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2200"/>
              <a:t>b + g =10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2200"/>
              <a:t>c + e + h = 15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2200"/>
              <a:t>a + h = 10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2200"/>
              <a:t>c + f = 10</a:t>
            </a:r>
          </a:p>
        </p:txBody>
      </p:sp>
      <p:sp>
        <p:nvSpPr>
          <p:cNvPr id="19501" name="Text Box 45">
            <a:extLst>
              <a:ext uri="{FF2B5EF4-FFF2-40B4-BE49-F238E27FC236}">
                <a16:creationId xmlns:a16="http://schemas.microsoft.com/office/drawing/2014/main" id="{FD5033C1-D8AD-8C58-A43D-CF4C11D0E1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5600" y="1457325"/>
            <a:ext cx="3417888" cy="11080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2200">
                <a:solidFill>
                  <a:srgbClr val="FF0000"/>
                </a:solidFill>
              </a:rPr>
              <a:t>8 </a:t>
            </a:r>
            <a:r>
              <a:rPr lang="it-IT" altLang="it-IT" sz="2200">
                <a:solidFill>
                  <a:srgbClr val="FF0000"/>
                </a:solidFill>
              </a:rPr>
              <a:t>equazioni</a:t>
            </a:r>
            <a:r>
              <a:rPr lang="pl-PL" altLang="it-IT" sz="2200">
                <a:solidFill>
                  <a:srgbClr val="FF0000"/>
                </a:solidFill>
              </a:rPr>
              <a:t>,</a:t>
            </a:r>
            <a:r>
              <a:rPr lang="it-IT" altLang="it-IT" sz="2200">
                <a:solidFill>
                  <a:srgbClr val="FF0000"/>
                </a:solidFill>
              </a:rPr>
              <a:t> </a:t>
            </a:r>
            <a:r>
              <a:rPr lang="pl-PL" altLang="it-IT" sz="2200">
                <a:solidFill>
                  <a:srgbClr val="FF0000"/>
                </a:solidFill>
              </a:rPr>
              <a:t>9 </a:t>
            </a:r>
            <a:r>
              <a:rPr lang="it-IT" altLang="it-IT" sz="2200">
                <a:solidFill>
                  <a:srgbClr val="FF0000"/>
                </a:solidFill>
              </a:rPr>
              <a:t>incognite</a:t>
            </a:r>
            <a:r>
              <a:rPr lang="pl-PL" altLang="it-IT" sz="2200">
                <a:solidFill>
                  <a:srgbClr val="FF0000"/>
                </a:solidFill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2200">
                <a:solidFill>
                  <a:srgbClr val="FF0000"/>
                </a:solidFill>
              </a:rPr>
              <a:t>→ </a:t>
            </a:r>
            <a:r>
              <a:rPr lang="it-IT" altLang="it-IT" sz="2200">
                <a:solidFill>
                  <a:srgbClr val="FF0000"/>
                </a:solidFill>
              </a:rPr>
              <a:t>il sistema di equazioni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200">
                <a:solidFill>
                  <a:srgbClr val="FF0000"/>
                </a:solidFill>
              </a:rPr>
              <a:t>ha più di una soluzione </a:t>
            </a:r>
            <a:endParaRPr lang="pl-PL" altLang="it-IT" sz="2200">
              <a:solidFill>
                <a:srgbClr val="FF0000"/>
              </a:solidFill>
            </a:endParaRPr>
          </a:p>
        </p:txBody>
      </p:sp>
      <p:sp>
        <p:nvSpPr>
          <p:cNvPr id="19502" name="Text Box 46">
            <a:extLst>
              <a:ext uri="{FF2B5EF4-FFF2-40B4-BE49-F238E27FC236}">
                <a16:creationId xmlns:a16="http://schemas.microsoft.com/office/drawing/2014/main" id="{FCFAC2F6-A492-1DE1-8BF5-E78FED546A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4797425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200"/>
              <a:t>La soluzione generale produce la condizione che la somma di «controllo» deve essere uguale a </a:t>
            </a:r>
            <a:r>
              <a:rPr lang="pl-PL" altLang="it-IT" sz="2200"/>
              <a:t>3</a:t>
            </a:r>
            <a:r>
              <a:rPr lang="pl-PL" altLang="it-IT" sz="2200" i="1"/>
              <a:t>k</a:t>
            </a:r>
            <a:r>
              <a:rPr lang="pl-PL" altLang="it-IT" sz="2200"/>
              <a:t>,</a:t>
            </a:r>
            <a:r>
              <a:rPr lang="it-IT" altLang="it-IT" sz="2200"/>
              <a:t> che </a:t>
            </a:r>
            <a:r>
              <a:rPr lang="pl-PL" altLang="it-IT" sz="2200" i="1"/>
              <a:t>k</a:t>
            </a:r>
            <a:r>
              <a:rPr lang="pl-PL" altLang="it-IT" sz="2200"/>
              <a:t> </a:t>
            </a:r>
            <a:r>
              <a:rPr lang="it-IT" altLang="it-IT" sz="2200"/>
              <a:t>è il numero nella cella centrale</a:t>
            </a:r>
            <a:r>
              <a:rPr lang="pl-PL" altLang="it-IT" sz="1800"/>
              <a:t>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it-IT" sz="1800" i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195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195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195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19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19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19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00" grpId="0" animBg="1"/>
      <p:bldP spid="1950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5EA599B-07DE-2AD8-8DDA-E0437EFEC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r>
              <a:rPr lang="it-IT" sz="3400" dirty="0"/>
              <a:t>Proviamo di applicare le operazioni che hanno funzionato per il quadrato magico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348877F-8E95-53EE-C5F4-22AE15867802}"/>
              </a:ext>
            </a:extLst>
          </p:cNvPr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it-IT" sz="2200" dirty="0"/>
              <a:t>Si possono aggiungere i numeri (gli stessi) alle righe</a:t>
            </a:r>
          </a:p>
          <a:p>
            <a:pPr>
              <a:buFontTx/>
              <a:buChar char="-"/>
            </a:pPr>
            <a:r>
              <a:rPr lang="it-IT" sz="2200" dirty="0"/>
              <a:t>Si possono anche moltiplicare le righe per gli stessi numeri</a:t>
            </a:r>
          </a:p>
          <a:p>
            <a:pPr marL="0" indent="0">
              <a:buNone/>
            </a:pPr>
            <a:r>
              <a:rPr lang="it-IT" sz="2200" dirty="0"/>
              <a:t>(1) 3</a:t>
            </a:r>
            <a:r>
              <a:rPr lang="it-IT" sz="2200" i="1" dirty="0"/>
              <a:t>x</a:t>
            </a:r>
            <a:r>
              <a:rPr lang="it-IT" sz="2200" dirty="0"/>
              <a:t> + </a:t>
            </a:r>
            <a:r>
              <a:rPr lang="it-IT" sz="2200" i="1" dirty="0"/>
              <a:t>y</a:t>
            </a:r>
            <a:r>
              <a:rPr lang="it-IT" sz="2200" dirty="0"/>
              <a:t> = 18</a:t>
            </a:r>
          </a:p>
          <a:p>
            <a:pPr marL="0" indent="0">
              <a:buNone/>
            </a:pPr>
            <a:r>
              <a:rPr lang="it-IT" sz="2200" dirty="0"/>
              <a:t>(2) </a:t>
            </a:r>
            <a:r>
              <a:rPr lang="it-IT" sz="2200" i="1" dirty="0"/>
              <a:t>x</a:t>
            </a:r>
            <a:r>
              <a:rPr lang="it-IT" sz="2200" dirty="0"/>
              <a:t> + 3</a:t>
            </a:r>
            <a:r>
              <a:rPr lang="it-IT" sz="2200" i="1" dirty="0"/>
              <a:t>y</a:t>
            </a:r>
            <a:r>
              <a:rPr lang="it-IT" sz="2200" dirty="0"/>
              <a:t> = 22</a:t>
            </a:r>
          </a:p>
          <a:p>
            <a:pPr marL="0" indent="0">
              <a:buNone/>
            </a:pPr>
            <a:r>
              <a:rPr lang="it-IT" sz="2200" dirty="0"/>
              <a:t>Allora proviamo (improvvisando un po’) che (1) equivale a </a:t>
            </a:r>
          </a:p>
          <a:p>
            <a:pPr marL="0" indent="0">
              <a:buNone/>
            </a:pPr>
            <a:r>
              <a:rPr lang="it-IT" sz="2200" dirty="0"/>
              <a:t>(1) 9</a:t>
            </a:r>
            <a:r>
              <a:rPr lang="it-IT" sz="2200" i="1" dirty="0"/>
              <a:t>x</a:t>
            </a:r>
            <a:r>
              <a:rPr lang="it-IT" sz="2200" dirty="0"/>
              <a:t> + 3</a:t>
            </a:r>
            <a:r>
              <a:rPr lang="it-IT" sz="2200" i="1" dirty="0"/>
              <a:t>y</a:t>
            </a:r>
            <a:r>
              <a:rPr lang="it-IT" sz="2200" dirty="0"/>
              <a:t> = 54</a:t>
            </a:r>
          </a:p>
          <a:p>
            <a:pPr marL="0" indent="0">
              <a:buNone/>
            </a:pPr>
            <a:r>
              <a:rPr lang="it-IT" sz="2200" dirty="0"/>
              <a:t>(2) </a:t>
            </a:r>
            <a:r>
              <a:rPr lang="it-IT" sz="2200" i="1" dirty="0"/>
              <a:t>x</a:t>
            </a:r>
            <a:r>
              <a:rPr lang="it-IT" sz="2200" dirty="0"/>
              <a:t> + 3</a:t>
            </a:r>
            <a:r>
              <a:rPr lang="it-IT" sz="2200" i="1" dirty="0"/>
              <a:t>y</a:t>
            </a:r>
            <a:r>
              <a:rPr lang="it-IT" sz="2200" dirty="0"/>
              <a:t> = 22</a:t>
            </a:r>
          </a:p>
          <a:p>
            <a:pPr marL="0" indent="0">
              <a:buNone/>
            </a:pPr>
            <a:r>
              <a:rPr lang="it-IT" sz="2200" dirty="0"/>
              <a:t>Facciamo adesso un’altra operazione, un po’ «azzardata»: </a:t>
            </a:r>
          </a:p>
          <a:p>
            <a:pPr marL="0" indent="0">
              <a:buNone/>
            </a:pPr>
            <a:r>
              <a:rPr lang="it-IT" sz="2200" dirty="0"/>
              <a:t>la differenza tra le due equazioni. Si ottiene:</a:t>
            </a:r>
          </a:p>
          <a:p>
            <a:pPr marL="0" indent="0">
              <a:buNone/>
            </a:pPr>
            <a:r>
              <a:rPr lang="it-IT" sz="2200" dirty="0"/>
              <a:t>8</a:t>
            </a:r>
            <a:r>
              <a:rPr lang="it-IT" sz="2200" i="1" dirty="0"/>
              <a:t>x</a:t>
            </a:r>
            <a:r>
              <a:rPr lang="it-IT" sz="2200" dirty="0"/>
              <a:t> = 54 – 22 = 32</a:t>
            </a:r>
          </a:p>
          <a:p>
            <a:pPr marL="0" indent="0">
              <a:buNone/>
            </a:pPr>
            <a:r>
              <a:rPr lang="it-IT" sz="2200" dirty="0"/>
              <a:t>Da qui è chiaro che </a:t>
            </a:r>
            <a:r>
              <a:rPr lang="it-IT" sz="2200" i="1" dirty="0"/>
              <a:t>x</a:t>
            </a:r>
            <a:r>
              <a:rPr lang="it-IT" sz="2200" dirty="0"/>
              <a:t> = 4  </a:t>
            </a:r>
          </a:p>
          <a:p>
            <a:pPr>
              <a:buFontTx/>
              <a:buChar char="-"/>
            </a:pPr>
            <a:endParaRPr lang="it-IT" sz="2200" dirty="0"/>
          </a:p>
        </p:txBody>
      </p:sp>
    </p:spTree>
    <p:extLst>
      <p:ext uri="{BB962C8B-B14F-4D97-AF65-F5344CB8AC3E}">
        <p14:creationId xmlns:p14="http://schemas.microsoft.com/office/powerpoint/2010/main" val="2310431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5EA599B-07DE-2AD8-8DDA-E0437EFEC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r>
              <a:rPr lang="it-IT" sz="3400" dirty="0"/>
              <a:t>Ma ancora la percentuale di «improvvisare» e «indovinare»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348877F-8E95-53EE-C5F4-22AE15867802}"/>
              </a:ext>
            </a:extLst>
          </p:cNvPr>
          <p:cNvSpPr txBox="1">
            <a:spLocks/>
          </p:cNvSpPr>
          <p:nvPr/>
        </p:nvSpPr>
        <p:spPr>
          <a:xfrm>
            <a:off x="457200" y="1435877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400" dirty="0"/>
              <a:t>rimane ancora alta</a:t>
            </a:r>
          </a:p>
          <a:p>
            <a:pPr marL="0" indent="0">
              <a:buNone/>
            </a:pPr>
            <a:endParaRPr lang="it-IT" sz="2100" dirty="0"/>
          </a:p>
          <a:p>
            <a:pPr marL="0" indent="0">
              <a:buNone/>
            </a:pPr>
            <a:r>
              <a:rPr lang="it-IT" sz="2100" dirty="0"/>
              <a:t>Ci sarebbe un modo più «regolare» di risolvere questo problema (1) (1)  3</a:t>
            </a:r>
            <a:r>
              <a:rPr lang="it-IT" sz="2100" i="1" dirty="0"/>
              <a:t>x</a:t>
            </a:r>
            <a:r>
              <a:rPr lang="it-IT" sz="2100" dirty="0"/>
              <a:t> + </a:t>
            </a:r>
            <a:r>
              <a:rPr lang="it-IT" sz="2100" i="1" dirty="0"/>
              <a:t>y</a:t>
            </a:r>
            <a:r>
              <a:rPr lang="it-IT" sz="2100" dirty="0"/>
              <a:t> = 18</a:t>
            </a:r>
          </a:p>
          <a:p>
            <a:pPr marL="0" indent="0">
              <a:buNone/>
            </a:pPr>
            <a:r>
              <a:rPr lang="it-IT" sz="2100" dirty="0"/>
              <a:t>(2) </a:t>
            </a:r>
            <a:r>
              <a:rPr lang="it-IT" sz="2100" i="1" dirty="0"/>
              <a:t> x</a:t>
            </a:r>
            <a:r>
              <a:rPr lang="it-IT" sz="2100" dirty="0"/>
              <a:t> + 3</a:t>
            </a:r>
            <a:r>
              <a:rPr lang="it-IT" sz="2100" i="1" dirty="0"/>
              <a:t>y</a:t>
            </a:r>
            <a:r>
              <a:rPr lang="it-IT" sz="2100" dirty="0"/>
              <a:t> = 22</a:t>
            </a:r>
          </a:p>
          <a:p>
            <a:pPr marL="0" indent="0">
              <a:buNone/>
            </a:pPr>
            <a:r>
              <a:rPr lang="it-IT" sz="2100" dirty="0"/>
              <a:t>Dalla equazione (1) possiamo ottenere </a:t>
            </a:r>
            <a:r>
              <a:rPr lang="it-IT" sz="2100" i="1" dirty="0"/>
              <a:t>y</a:t>
            </a:r>
            <a:r>
              <a:rPr lang="it-IT" sz="2100" dirty="0"/>
              <a:t> = 18 – 3</a:t>
            </a:r>
            <a:r>
              <a:rPr lang="it-IT" sz="2100" i="1" dirty="0"/>
              <a:t>x</a:t>
            </a:r>
            <a:r>
              <a:rPr lang="it-IT" sz="2100" dirty="0"/>
              <a:t> (una operazione simile a quelle che si fa su un abaco) </a:t>
            </a:r>
          </a:p>
          <a:p>
            <a:pPr marL="0" indent="0">
              <a:buNone/>
            </a:pPr>
            <a:r>
              <a:rPr lang="it-IT" sz="2100" dirty="0"/>
              <a:t>E poi inserire questo valore alla seconda equazione, ottenendo</a:t>
            </a:r>
          </a:p>
          <a:p>
            <a:pPr marL="0" indent="0">
              <a:buNone/>
            </a:pPr>
            <a:r>
              <a:rPr lang="it-IT" sz="2100" dirty="0"/>
              <a:t>(2) </a:t>
            </a:r>
            <a:r>
              <a:rPr lang="it-IT" sz="2100" i="1" dirty="0"/>
              <a:t> x</a:t>
            </a:r>
            <a:r>
              <a:rPr lang="it-IT" sz="2100" dirty="0"/>
              <a:t> + 3(18 – 3</a:t>
            </a:r>
            <a:r>
              <a:rPr lang="it-IT" sz="2100" i="1" dirty="0"/>
              <a:t>x</a:t>
            </a:r>
            <a:r>
              <a:rPr lang="it-IT" sz="2100" dirty="0"/>
              <a:t>) = </a:t>
            </a:r>
            <a:r>
              <a:rPr lang="it-IT" sz="2100" i="1" dirty="0"/>
              <a:t>x</a:t>
            </a:r>
            <a:r>
              <a:rPr lang="it-IT" sz="2100" dirty="0"/>
              <a:t> + 54 – 9</a:t>
            </a:r>
            <a:r>
              <a:rPr lang="it-IT" sz="2100" i="1" dirty="0"/>
              <a:t>x</a:t>
            </a:r>
            <a:r>
              <a:rPr lang="it-IT" sz="2100" dirty="0"/>
              <a:t> = 22</a:t>
            </a:r>
            <a:endParaRPr lang="it-IT" sz="2100" i="1" dirty="0"/>
          </a:p>
          <a:p>
            <a:pPr marL="0" indent="0">
              <a:buNone/>
            </a:pPr>
            <a:r>
              <a:rPr lang="it-IT" sz="2100" dirty="0"/>
              <a:t>Dobbiamo raggruppare i termini</a:t>
            </a:r>
          </a:p>
          <a:p>
            <a:pPr marL="0" indent="0">
              <a:buNone/>
            </a:pPr>
            <a:r>
              <a:rPr lang="it-IT" sz="2100" dirty="0"/>
              <a:t>-8</a:t>
            </a:r>
            <a:r>
              <a:rPr lang="it-IT" sz="2100" i="1" dirty="0"/>
              <a:t>x</a:t>
            </a:r>
            <a:r>
              <a:rPr lang="it-IT" sz="2100" dirty="0"/>
              <a:t> = 22 - 54 = -32</a:t>
            </a:r>
          </a:p>
          <a:p>
            <a:pPr marL="0" indent="0">
              <a:buNone/>
            </a:pPr>
            <a:r>
              <a:rPr lang="it-IT" sz="2100" dirty="0"/>
              <a:t>cioè </a:t>
            </a:r>
            <a:r>
              <a:rPr lang="it-IT" sz="2100" i="1" dirty="0"/>
              <a:t>x = </a:t>
            </a:r>
            <a:r>
              <a:rPr lang="it-IT" sz="2100" dirty="0"/>
              <a:t>8 </a:t>
            </a:r>
          </a:p>
          <a:p>
            <a:pPr marL="0" indent="0">
              <a:buNone/>
            </a:pPr>
            <a:r>
              <a:rPr lang="it-IT" sz="2000" dirty="0">
                <a:solidFill>
                  <a:schemeClr val="accent2"/>
                </a:solidFill>
              </a:rPr>
              <a:t>È andata bene, anche se per il momento avevamo i numeri negativi.</a:t>
            </a:r>
          </a:p>
        </p:txBody>
      </p:sp>
    </p:spTree>
    <p:extLst>
      <p:ext uri="{BB962C8B-B14F-4D97-AF65-F5344CB8AC3E}">
        <p14:creationId xmlns:p14="http://schemas.microsoft.com/office/powerpoint/2010/main" val="29424970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F08C3A16-E687-D4E1-55E7-61A57C1C49A7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>
          <a:xfrm>
            <a:off x="248444" y="19844"/>
            <a:ext cx="8229600" cy="1143000"/>
          </a:xfrm>
        </p:spPr>
        <p:txBody>
          <a:bodyPr/>
          <a:lstStyle/>
          <a:p>
            <a:pPr eaLnBrk="1" hangingPunct="1"/>
            <a:r>
              <a:rPr lang="it-IT" altLang="it-IT" sz="3600" dirty="0"/>
              <a:t>Tutto sommato, per risolvere il nostro quadrato</a:t>
            </a:r>
            <a:endParaRPr lang="en-AU" altLang="it-IT" sz="3600" dirty="0"/>
          </a:p>
        </p:txBody>
      </p:sp>
      <p:graphicFrame>
        <p:nvGraphicFramePr>
          <p:cNvPr id="19459" name="Group 3">
            <a:extLst>
              <a:ext uri="{FF2B5EF4-FFF2-40B4-BE49-F238E27FC236}">
                <a16:creationId xmlns:a16="http://schemas.microsoft.com/office/drawing/2014/main" id="{52D8463C-894F-C076-94AC-4C03046F3C35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676073694"/>
              </p:ext>
            </p:extLst>
          </p:nvPr>
        </p:nvGraphicFramePr>
        <p:xfrm>
          <a:off x="755576" y="1405164"/>
          <a:ext cx="2339975" cy="2185986"/>
        </p:xfrm>
        <a:graphic>
          <a:graphicData uri="http://schemas.openxmlformats.org/drawingml/2006/table">
            <a:tbl>
              <a:tblPr/>
              <a:tblGrid>
                <a:gridCol w="7794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1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94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866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866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866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2550" name="Text Box 40">
            <a:extLst>
              <a:ext uri="{FF2B5EF4-FFF2-40B4-BE49-F238E27FC236}">
                <a16:creationId xmlns:a16="http://schemas.microsoft.com/office/drawing/2014/main" id="{0D6247AE-C5A0-9329-C268-79E73F2919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4613" y="431323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19500" name="Text Box 44">
            <a:extLst>
              <a:ext uri="{FF2B5EF4-FFF2-40B4-BE49-F238E27FC236}">
                <a16:creationId xmlns:a16="http://schemas.microsoft.com/office/drawing/2014/main" id="{CDD1EF6B-6AFB-834D-2B1C-440815B056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6775" y="1427163"/>
            <a:ext cx="1912938" cy="27813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2200"/>
              <a:t>a + b + c = 15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2200"/>
              <a:t>d + e = 10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2200"/>
              <a:t>f + g + h = 10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2200"/>
              <a:t>a + d + f = 15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2200"/>
              <a:t>b + g =10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2200"/>
              <a:t>c + e + h = 15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2200"/>
              <a:t>a + h = 10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2200"/>
              <a:t>c + f = 10</a:t>
            </a:r>
          </a:p>
        </p:txBody>
      </p:sp>
      <p:sp>
        <p:nvSpPr>
          <p:cNvPr id="19501" name="Text Box 45">
            <a:extLst>
              <a:ext uri="{FF2B5EF4-FFF2-40B4-BE49-F238E27FC236}">
                <a16:creationId xmlns:a16="http://schemas.microsoft.com/office/drawing/2014/main" id="{FD5033C1-D8AD-8C58-A43D-CF4C11D0E1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5600" y="1457325"/>
            <a:ext cx="3417888" cy="11080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2200">
                <a:solidFill>
                  <a:srgbClr val="FF0000"/>
                </a:solidFill>
              </a:rPr>
              <a:t>8 </a:t>
            </a:r>
            <a:r>
              <a:rPr lang="it-IT" altLang="it-IT" sz="2200">
                <a:solidFill>
                  <a:srgbClr val="FF0000"/>
                </a:solidFill>
              </a:rPr>
              <a:t>equazioni</a:t>
            </a:r>
            <a:r>
              <a:rPr lang="pl-PL" altLang="it-IT" sz="2200">
                <a:solidFill>
                  <a:srgbClr val="FF0000"/>
                </a:solidFill>
              </a:rPr>
              <a:t>,</a:t>
            </a:r>
            <a:r>
              <a:rPr lang="it-IT" altLang="it-IT" sz="2200">
                <a:solidFill>
                  <a:srgbClr val="FF0000"/>
                </a:solidFill>
              </a:rPr>
              <a:t> </a:t>
            </a:r>
            <a:r>
              <a:rPr lang="pl-PL" altLang="it-IT" sz="2200">
                <a:solidFill>
                  <a:srgbClr val="FF0000"/>
                </a:solidFill>
              </a:rPr>
              <a:t>9 </a:t>
            </a:r>
            <a:r>
              <a:rPr lang="it-IT" altLang="it-IT" sz="2200">
                <a:solidFill>
                  <a:srgbClr val="FF0000"/>
                </a:solidFill>
              </a:rPr>
              <a:t>incognite</a:t>
            </a:r>
            <a:r>
              <a:rPr lang="pl-PL" altLang="it-IT" sz="2200">
                <a:solidFill>
                  <a:srgbClr val="FF0000"/>
                </a:solidFill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2200">
                <a:solidFill>
                  <a:srgbClr val="FF0000"/>
                </a:solidFill>
              </a:rPr>
              <a:t>→ </a:t>
            </a:r>
            <a:r>
              <a:rPr lang="it-IT" altLang="it-IT" sz="2200">
                <a:solidFill>
                  <a:srgbClr val="FF0000"/>
                </a:solidFill>
              </a:rPr>
              <a:t>il sistema di equazioni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200">
                <a:solidFill>
                  <a:srgbClr val="FF0000"/>
                </a:solidFill>
              </a:rPr>
              <a:t>ha più di una soluzione </a:t>
            </a:r>
            <a:endParaRPr lang="pl-PL" altLang="it-IT" sz="2200">
              <a:solidFill>
                <a:srgbClr val="FF0000"/>
              </a:solidFill>
            </a:endParaRPr>
          </a:p>
        </p:txBody>
      </p:sp>
      <p:sp>
        <p:nvSpPr>
          <p:cNvPr id="19502" name="Text Box 46">
            <a:extLst>
              <a:ext uri="{FF2B5EF4-FFF2-40B4-BE49-F238E27FC236}">
                <a16:creationId xmlns:a16="http://schemas.microsoft.com/office/drawing/2014/main" id="{FCFAC2F6-A492-1DE1-8BF5-E78FED546A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404190"/>
            <a:ext cx="82296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200" dirty="0"/>
              <a:t>i metodi proposti sembrano </a:t>
            </a:r>
            <a:r>
              <a:rPr lang="it-IT" altLang="it-IT" sz="2200" i="1" dirty="0"/>
              <a:t>senza speranza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200" dirty="0"/>
              <a:t>Ci vuole qualche metodo più generale.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200" dirty="0"/>
              <a:t>Fu inventato da Kramer (e </a:t>
            </a:r>
            <a:r>
              <a:rPr lang="it-IT" altLang="it-IT" sz="2200" dirty="0" err="1"/>
              <a:t>Krönig</a:t>
            </a:r>
            <a:r>
              <a:rPr lang="it-IT" altLang="it-IT" sz="2200" dirty="0"/>
              <a:t>)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it-IT" sz="1800" i="1" dirty="0"/>
          </a:p>
        </p:txBody>
      </p:sp>
    </p:spTree>
    <p:extLst>
      <p:ext uri="{BB962C8B-B14F-4D97-AF65-F5344CB8AC3E}">
        <p14:creationId xmlns:p14="http://schemas.microsoft.com/office/powerpoint/2010/main" val="1941731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195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195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195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19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19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19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195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195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195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195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195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195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00" grpId="0" animBg="1"/>
      <p:bldP spid="1950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D63C5D5-B270-BA36-A289-058F6B6EC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dirty="0"/>
              <a:t>Cosa dicono i libri?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E851C419-A3EB-45B6-DD75-C6FC05DC29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58" y="1268760"/>
            <a:ext cx="8878750" cy="4536504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C0CCF944-C682-34E3-5363-A33BC5EB0E2C}"/>
              </a:ext>
            </a:extLst>
          </p:cNvPr>
          <p:cNvSpPr txBox="1"/>
          <p:nvPr/>
        </p:nvSpPr>
        <p:spPr>
          <a:xfrm>
            <a:off x="457200" y="6021288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0" i="0" dirty="0">
                <a:solidFill>
                  <a:srgbClr val="212121"/>
                </a:solidFill>
                <a:effectLst/>
                <a:latin typeface="robotoregular"/>
              </a:rPr>
              <a:t>DeAgostini, Colori della matematica edizione BIANCA - Algebra 2, p.141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70129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1F0B843-3B8F-7067-26C4-F9E255CC8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dirty="0"/>
              <a:t>Didattica tradizionale vs didattica cognitivista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16599F3-0A56-A6A8-2512-64FFEAFD086C}"/>
              </a:ext>
            </a:extLst>
          </p:cNvPr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200" dirty="0"/>
              <a:t>Nella didattica tradizionale l’insegnante </a:t>
            </a:r>
            <a:r>
              <a:rPr lang="it-IT" sz="2200" i="1" dirty="0"/>
              <a:t>trasmette</a:t>
            </a:r>
            <a:r>
              <a:rPr lang="it-IT" sz="2200" dirty="0"/>
              <a:t> questo che lui/lei sa </a:t>
            </a:r>
          </a:p>
          <a:p>
            <a:r>
              <a:rPr lang="it-IT" sz="2200" dirty="0"/>
              <a:t>Il programma in vigore (cv) definisce i contenuti che </a:t>
            </a:r>
            <a:r>
              <a:rPr lang="it-IT" sz="2200" i="1" dirty="0"/>
              <a:t>bisogna</a:t>
            </a:r>
            <a:r>
              <a:rPr lang="it-IT" sz="2200" dirty="0"/>
              <a:t> trasmettere</a:t>
            </a:r>
          </a:p>
          <a:p>
            <a:r>
              <a:rPr lang="it-IT" sz="2200" dirty="0"/>
              <a:t>Nella didattica programmata l’insegnante dovrebbe determinare i contenuti da </a:t>
            </a:r>
            <a:r>
              <a:rPr lang="it-IT" sz="2200" i="1" dirty="0"/>
              <a:t>far assorbire</a:t>
            </a:r>
            <a:r>
              <a:rPr lang="it-IT" sz="2200" dirty="0"/>
              <a:t> dall’</a:t>
            </a:r>
            <a:r>
              <a:rPr lang="it-IT" sz="2200" dirty="0" err="1"/>
              <a:t>allunno</a:t>
            </a:r>
            <a:endParaRPr lang="it-IT" sz="2200" dirty="0"/>
          </a:p>
          <a:p>
            <a:r>
              <a:rPr lang="it-IT" sz="2200" dirty="0"/>
              <a:t>Nelle didattica cognitivista la trasmissione viene sostituita da un processo di scoperta individuale, pur guidata dall’insegnante</a:t>
            </a:r>
          </a:p>
        </p:txBody>
      </p:sp>
    </p:spTree>
    <p:extLst>
      <p:ext uri="{BB962C8B-B14F-4D97-AF65-F5344CB8AC3E}">
        <p14:creationId xmlns:p14="http://schemas.microsoft.com/office/powerpoint/2010/main" val="27076427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D63C5D5-B270-BA36-A289-058F6B6EC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276" y="-18256"/>
            <a:ext cx="8229600" cy="1143000"/>
          </a:xfrm>
        </p:spPr>
        <p:txBody>
          <a:bodyPr/>
          <a:lstStyle/>
          <a:p>
            <a:r>
              <a:rPr lang="it-IT" sz="3600" dirty="0"/>
              <a:t>Cosa dicono i libri?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C0CCF944-C682-34E3-5363-A33BC5EB0E2C}"/>
              </a:ext>
            </a:extLst>
          </p:cNvPr>
          <p:cNvSpPr txBox="1"/>
          <p:nvPr/>
        </p:nvSpPr>
        <p:spPr>
          <a:xfrm>
            <a:off x="457200" y="6021288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0" i="0" dirty="0">
                <a:solidFill>
                  <a:srgbClr val="212121"/>
                </a:solidFill>
                <a:effectLst/>
                <a:latin typeface="robotoregular"/>
              </a:rPr>
              <a:t>DeAgostini, Colori della matematica edizione BIANCA - Algebra 2, p.141</a:t>
            </a:r>
            <a:endParaRPr lang="it-IT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00EDE232-D641-BE4B-6745-CF7A3B6648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98" y="859196"/>
            <a:ext cx="9106494" cy="5808423"/>
          </a:xfrm>
          <a:prstGeom prst="rect">
            <a:avLst/>
          </a:prstGeom>
        </p:spPr>
      </p:pic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116FD3B0-BFAC-6316-7D26-158A9BB2978C}"/>
              </a:ext>
            </a:extLst>
          </p:cNvPr>
          <p:cNvCxnSpPr/>
          <p:nvPr/>
        </p:nvCxnSpPr>
        <p:spPr>
          <a:xfrm flipH="1" flipV="1">
            <a:off x="1187624" y="4797152"/>
            <a:ext cx="72008" cy="79208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2AA17369-8B03-1065-D7DF-3DA98EA1F12A}"/>
              </a:ext>
            </a:extLst>
          </p:cNvPr>
          <p:cNvSpPr txBox="1"/>
          <p:nvPr/>
        </p:nvSpPr>
        <p:spPr>
          <a:xfrm>
            <a:off x="197173" y="5589240"/>
            <a:ext cx="457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0" i="0" dirty="0">
                <a:solidFill>
                  <a:srgbClr val="FF0000"/>
                </a:solidFill>
                <a:effectLst/>
                <a:latin typeface="robotoregular"/>
              </a:rPr>
              <a:t>Parole «riservate»</a:t>
            </a:r>
          </a:p>
          <a:p>
            <a:r>
              <a:rPr lang="it-IT" dirty="0">
                <a:solidFill>
                  <a:srgbClr val="FF0000"/>
                </a:solidFill>
                <a:latin typeface="robotoregular"/>
              </a:rPr>
              <a:t>che sembrano </a:t>
            </a:r>
          </a:p>
          <a:p>
            <a:r>
              <a:rPr lang="it-IT" dirty="0">
                <a:solidFill>
                  <a:srgbClr val="FF0000"/>
                </a:solidFill>
                <a:latin typeface="robotoregular"/>
              </a:rPr>
              <a:t>t</a:t>
            </a:r>
            <a:r>
              <a:rPr lang="it-IT" b="0" i="0" dirty="0">
                <a:solidFill>
                  <a:srgbClr val="FF0000"/>
                </a:solidFill>
                <a:effectLst/>
                <a:latin typeface="robotoregular"/>
              </a:rPr>
              <a:t>autologie</a:t>
            </a:r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4438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759DB8A-45ED-1679-36B5-2D892D57F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dirty="0"/>
              <a:t>Tutto bene, finché le incognite sono solo due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B60334B-FDD5-D470-C803-985D208D50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155" y="1133005"/>
            <a:ext cx="7488832" cy="5724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2313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759DB8A-45ED-1679-36B5-2D892D57F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266"/>
            <a:ext cx="8229600" cy="1143000"/>
          </a:xfrm>
        </p:spPr>
        <p:txBody>
          <a:bodyPr/>
          <a:lstStyle/>
          <a:p>
            <a:r>
              <a:rPr lang="it-IT" sz="3200" dirty="0"/>
              <a:t>Problemi nascono già con tre incognite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6B1AABD-3A99-730E-494E-21ACCD00BB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996622"/>
            <a:ext cx="7488832" cy="5861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5373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2F95719-2E8F-9C1C-69AA-43A93D061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it-IT" sz="3200" dirty="0"/>
              <a:t>Poi, un po’ all’improvviso compare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7E7F8087-49AC-30D3-5C91-9E5399FDE0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980728"/>
            <a:ext cx="7124854" cy="5420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5008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FD2D9DF-5A3F-B18B-780B-806A2F987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dirty="0">
                <a:solidFill>
                  <a:srgbClr val="FF0000"/>
                </a:solidFill>
              </a:rPr>
              <a:t>Due tipi di esercizi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5D52933-7A78-8430-626A-70D9954BA993}"/>
              </a:ext>
            </a:extLst>
          </p:cNvPr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it-IT" sz="2200" b="1" dirty="0"/>
              <a:t>Didattici</a:t>
            </a:r>
            <a:r>
              <a:rPr lang="it-IT" sz="2200" dirty="0"/>
              <a:t>: servono a insegnare qualcosa (= un bit d’informazione o un bit delle capacità); anche lo studente più debole esce con l’impressione «com’è semplice questo esercizio!»</a:t>
            </a:r>
          </a:p>
          <a:p>
            <a:pPr>
              <a:buFontTx/>
              <a:buChar char="-"/>
            </a:pPr>
            <a:r>
              <a:rPr lang="it-IT" sz="2200" b="1" dirty="0"/>
              <a:t>Sadici</a:t>
            </a:r>
            <a:r>
              <a:rPr lang="it-IT" sz="2200" dirty="0"/>
              <a:t>: «adesso ti faccio sapere chi governa qua!» – dice l’insegnante / ministro / autore del libro di testo</a:t>
            </a:r>
          </a:p>
          <a:p>
            <a:pPr>
              <a:buFontTx/>
              <a:buChar char="-"/>
            </a:pPr>
            <a:endParaRPr lang="it-IT" sz="2200" dirty="0"/>
          </a:p>
          <a:p>
            <a:pPr marL="0" indent="0">
              <a:buNone/>
            </a:pPr>
            <a:r>
              <a:rPr lang="it-IT" sz="2200" dirty="0"/>
              <a:t>Nel esercizio (1) (2) avevo scelto inizialmente «4» e «5» ma 3</a:t>
            </a:r>
            <a: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  <a:t>·4+5=17, allora i calcoli coinvolgevano i numeri dispari («caffi» come li chiamava Galileo). </a:t>
            </a:r>
          </a:p>
          <a:p>
            <a:pPr marL="0" indent="0">
              <a:buNone/>
            </a:pPr>
            <a: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  <a:t>Osserviamo inoltre, che è molto più facile inventare un esercizio («scegli due numeri a caso») che risolverlo.</a:t>
            </a:r>
          </a:p>
          <a:p>
            <a:pPr marL="0" indent="0">
              <a:buNone/>
            </a:pPr>
            <a:endParaRPr lang="it-IT" sz="2200" dirty="0"/>
          </a:p>
        </p:txBody>
      </p:sp>
    </p:spTree>
    <p:extLst>
      <p:ext uri="{BB962C8B-B14F-4D97-AF65-F5344CB8AC3E}">
        <p14:creationId xmlns:p14="http://schemas.microsoft.com/office/powerpoint/2010/main" val="23769356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FD2D9DF-5A3F-B18B-780B-806A2F987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dirty="0">
                <a:solidFill>
                  <a:srgbClr val="FF0000"/>
                </a:solidFill>
              </a:rPr>
              <a:t>Le tre funzioni dell’insegnamento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5D52933-7A78-8430-626A-70D9954BA993}"/>
              </a:ext>
            </a:extLst>
          </p:cNvPr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it-IT" sz="2200" b="1" dirty="0"/>
              <a:t>Ludica: </a:t>
            </a:r>
            <a:r>
              <a:rPr lang="it-IT" sz="2200" dirty="0"/>
              <a:t>uno spettatore qualsiasi esce coll’impressione «Ma come divertente è questo oggetto!»</a:t>
            </a:r>
            <a:endParaRPr lang="it-IT" sz="2200" b="1" dirty="0"/>
          </a:p>
          <a:p>
            <a:pPr>
              <a:buFontTx/>
              <a:buChar char="-"/>
            </a:pPr>
            <a:r>
              <a:rPr lang="it-IT" sz="2200" b="1" dirty="0"/>
              <a:t>Didattica</a:t>
            </a:r>
            <a:r>
              <a:rPr lang="it-IT" sz="2200" dirty="0"/>
              <a:t>: lo studente, anche il più debole esce con l’impressione «Com’è semplice questo esercizio!»</a:t>
            </a:r>
          </a:p>
          <a:p>
            <a:pPr>
              <a:buFontTx/>
              <a:buChar char="-"/>
            </a:pPr>
            <a:r>
              <a:rPr lang="it-IT" sz="2200" b="1" dirty="0"/>
              <a:t>Scientifico</a:t>
            </a:r>
            <a:r>
              <a:rPr lang="it-IT" sz="2200" dirty="0"/>
              <a:t>: il ricercatore universitario / professore universitario / titolare della cattedra al liceo esce con un pensiero «O dio! Non so niente in questa materia. Devo darmi da fare!»</a:t>
            </a:r>
          </a:p>
          <a:p>
            <a:pPr>
              <a:buFontTx/>
              <a:buChar char="-"/>
            </a:pPr>
            <a:endParaRPr lang="it-IT" sz="2200" dirty="0"/>
          </a:p>
          <a:p>
            <a:pPr marL="0" indent="0">
              <a:buNone/>
            </a:pPr>
            <a:endParaRPr lang="it-IT" sz="2200" dirty="0"/>
          </a:p>
        </p:txBody>
      </p:sp>
    </p:spTree>
    <p:extLst>
      <p:ext uri="{BB962C8B-B14F-4D97-AF65-F5344CB8AC3E}">
        <p14:creationId xmlns:p14="http://schemas.microsoft.com/office/powerpoint/2010/main" val="27571409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839B6DD-7B43-318A-DE0C-F52CD5CBA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dirty="0"/>
              <a:t>Il principio didattico «9:1»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A317805-AD74-5307-B2F6-F1332D8603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109" y="1392373"/>
            <a:ext cx="8686800" cy="4525963"/>
          </a:xfrm>
        </p:spPr>
        <p:txBody>
          <a:bodyPr/>
          <a:lstStyle/>
          <a:p>
            <a:r>
              <a:rPr lang="it-IT" sz="2400" dirty="0">
                <a:solidFill>
                  <a:srgbClr val="FF0000"/>
                </a:solidFill>
              </a:rPr>
              <a:t>L’insegnante deve sapere 9 volte di più di quello che deve trasmettere ai ragazzi</a:t>
            </a:r>
          </a:p>
          <a:p>
            <a:pPr marL="0" indent="0">
              <a:buNone/>
            </a:pPr>
            <a:r>
              <a:rPr lang="it-IT" sz="2400" dirty="0">
                <a:solidFill>
                  <a:schemeClr val="tx2"/>
                </a:solidFill>
              </a:rPr>
              <a:t>Siamo partiti da un esercizio al livello della II elementare, abbiamo finito con il problema che ha superato le possibilità pure di Einstein.</a:t>
            </a:r>
          </a:p>
          <a:p>
            <a:pPr marL="0" indent="0">
              <a:buNone/>
            </a:pPr>
            <a:r>
              <a:rPr lang="it-IT" sz="2400" dirty="0">
                <a:solidFill>
                  <a:schemeClr val="tx2"/>
                </a:solidFill>
              </a:rPr>
              <a:t>Il metodo di Kramer sta esattamente a metà di questo percorso.</a:t>
            </a:r>
          </a:p>
          <a:p>
            <a:pPr marL="0" indent="0">
              <a:buNone/>
            </a:pPr>
            <a:r>
              <a:rPr lang="it-IT" sz="2400" dirty="0">
                <a:solidFill>
                  <a:schemeClr val="tx2"/>
                </a:solidFill>
              </a:rPr>
              <a:t>Inoltre, abbiamo presentato tante applicazioni prattiche e ingegneristiche di un problema che sembrava «un piccolo cavillo mentale».</a:t>
            </a:r>
          </a:p>
          <a:p>
            <a:pPr marL="0" indent="0">
              <a:buNone/>
            </a:pPr>
            <a:r>
              <a:rPr lang="it-IT" sz="2400" dirty="0">
                <a:solidFill>
                  <a:schemeClr val="tx2"/>
                </a:solidFill>
              </a:rPr>
              <a:t>Questo è proprio il senso della scienza: uno sviluppo a piccoli passo, ma costante</a:t>
            </a:r>
          </a:p>
          <a:p>
            <a:pPr marL="0" indent="0">
              <a:buNone/>
            </a:pPr>
            <a:endParaRPr lang="it-IT" sz="26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it-IT" sz="2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781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839B6DD-7B43-318A-DE0C-F52CD5CBA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dirty="0"/>
              <a:t>Domanda di lavoro: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A317805-AD74-5307-B2F6-F1332D8603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2200" dirty="0"/>
              <a:t>Come insegnare (nella classe II del liceo scientifico) il metodo di Kramer per risolvere </a:t>
            </a:r>
          </a:p>
          <a:p>
            <a:r>
              <a:rPr lang="it-IT" sz="2200" dirty="0"/>
              <a:t>Domanda di aiuto: ma studenti/ insegnanti sono convinti sull’utilità delle equazioni lineari e del metodo Kramer in particolare?</a:t>
            </a:r>
          </a:p>
          <a:p>
            <a:r>
              <a:rPr lang="it-IT" sz="2200" dirty="0"/>
              <a:t>Sappiamo dare qualche esempio di applicazioni «palpabili» di sistemi di equazioni di primo grado?</a:t>
            </a:r>
          </a:p>
        </p:txBody>
      </p:sp>
    </p:spTree>
    <p:extLst>
      <p:ext uri="{BB962C8B-B14F-4D97-AF65-F5344CB8AC3E}">
        <p14:creationId xmlns:p14="http://schemas.microsoft.com/office/powerpoint/2010/main" val="1316209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839B6DD-7B43-318A-DE0C-F52CD5CBA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dirty="0"/>
              <a:t>La strategia: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A317805-AD74-5307-B2F6-F1332D8603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2200" dirty="0"/>
              <a:t>Far vedere gli «utilizzi» delle equazioni lineari seguendo il principio didattico della </a:t>
            </a:r>
            <a:r>
              <a:rPr lang="it-IT" sz="2200" i="1" dirty="0"/>
              <a:t>difficoltà crescente</a:t>
            </a:r>
          </a:p>
          <a:p>
            <a:r>
              <a:rPr lang="it-IT" sz="2200" dirty="0"/>
              <a:t>In didattica cognitivista/ personalizzata si tratta di fare un percorso cognitivo insieme, fermandosi per affermare i punti «fissi»</a:t>
            </a:r>
          </a:p>
          <a:p>
            <a:r>
              <a:rPr lang="it-IT" sz="2200" dirty="0"/>
              <a:t>Il ragionamento vuol dire applicare determinate operazioni mentali (esemplificare, indovinare, dedurre, </a:t>
            </a:r>
            <a:r>
              <a:rPr lang="it-IT" sz="2200" dirty="0" err="1"/>
              <a:t>generalizare</a:t>
            </a:r>
            <a:r>
              <a:rPr lang="it-IT" sz="2200" dirty="0"/>
              <a:t>) </a:t>
            </a:r>
          </a:p>
          <a:p>
            <a:pPr marL="0" indent="0">
              <a:buNone/>
            </a:pPr>
            <a:endParaRPr lang="it-IT" sz="2200" dirty="0"/>
          </a:p>
        </p:txBody>
      </p:sp>
    </p:spTree>
    <p:extLst>
      <p:ext uri="{BB962C8B-B14F-4D97-AF65-F5344CB8AC3E}">
        <p14:creationId xmlns:p14="http://schemas.microsoft.com/office/powerpoint/2010/main" val="1382757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65548E07-156B-E271-3911-DEEB92843B8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9750" y="404813"/>
            <a:ext cx="7772400" cy="1470025"/>
          </a:xfrm>
        </p:spPr>
        <p:txBody>
          <a:bodyPr anchor="ctr"/>
          <a:lstStyle/>
          <a:p>
            <a:pPr eaLnBrk="1" hangingPunct="1"/>
            <a:r>
              <a:rPr lang="it-IT" altLang="it-IT" sz="3200" dirty="0"/>
              <a:t>Leggere il coreano: indovinare/ decifrare/ trovare la chiave d’accesso</a:t>
            </a:r>
            <a:endParaRPr lang="en-AU" altLang="it-IT" sz="3200" dirty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317AB88E-DA42-F4BA-1169-CD7BF9206E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524" y="2798962"/>
            <a:ext cx="4594019" cy="738548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E84F8456-8A8D-7645-F7D3-2F37D2172E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750" y="2115752"/>
            <a:ext cx="5246238" cy="738548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80FCFA15-8154-247A-76E3-7B349B58D8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4600" y="4708056"/>
            <a:ext cx="432526" cy="273174"/>
          </a:xfrm>
          <a:prstGeom prst="rect">
            <a:avLst/>
          </a:prstGeom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68E407EC-4BBC-84BA-93F5-4C1D81DB4D04}"/>
              </a:ext>
            </a:extLst>
          </p:cNvPr>
          <p:cNvSpPr txBox="1"/>
          <p:nvPr/>
        </p:nvSpPr>
        <p:spPr>
          <a:xfrm flipH="1">
            <a:off x="2480336" y="3873234"/>
            <a:ext cx="96239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/>
              <a:t>n</a:t>
            </a:r>
          </a:p>
          <a:p>
            <a:endParaRPr lang="it-IT" sz="2200" dirty="0"/>
          </a:p>
          <a:p>
            <a:r>
              <a:rPr lang="it-IT" sz="2200" dirty="0"/>
              <a:t>ng</a:t>
            </a:r>
          </a:p>
          <a:p>
            <a:endParaRPr lang="it-IT" sz="2200" dirty="0"/>
          </a:p>
          <a:p>
            <a:r>
              <a:rPr lang="it-IT" sz="2200" dirty="0"/>
              <a:t>s</a:t>
            </a:r>
          </a:p>
        </p:txBody>
      </p:sp>
      <p:pic>
        <p:nvPicPr>
          <p:cNvPr id="20" name="Immagine 19">
            <a:extLst>
              <a:ext uri="{FF2B5EF4-FFF2-40B4-BE49-F238E27FC236}">
                <a16:creationId xmlns:a16="http://schemas.microsoft.com/office/drawing/2014/main" id="{A1303515-58E7-0075-816F-14C2F0BA0F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2419" y="5204985"/>
            <a:ext cx="354707" cy="405379"/>
          </a:xfrm>
          <a:prstGeom prst="rect">
            <a:avLst/>
          </a:prstGeom>
        </p:spPr>
      </p:pic>
      <p:pic>
        <p:nvPicPr>
          <p:cNvPr id="22" name="Immagine 21">
            <a:extLst>
              <a:ext uri="{FF2B5EF4-FFF2-40B4-BE49-F238E27FC236}">
                <a16:creationId xmlns:a16="http://schemas.microsoft.com/office/drawing/2014/main" id="{5A68D320-9CE2-A5F4-FD3C-7B7D316702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19364" y="4088013"/>
            <a:ext cx="469578" cy="26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379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AE66003-0598-CD43-6B05-9166CFE70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609"/>
            <a:ext cx="8229600" cy="1143000"/>
          </a:xfrm>
        </p:spPr>
        <p:txBody>
          <a:bodyPr/>
          <a:lstStyle/>
          <a:p>
            <a:r>
              <a:rPr lang="it-IT" sz="3800" dirty="0"/>
              <a:t>Imparare russo?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4C7EEDA-FEED-553D-A5C6-47D788A348C0}"/>
              </a:ext>
            </a:extLst>
          </p:cNvPr>
          <p:cNvSpPr txBox="1"/>
          <p:nvPr/>
        </p:nvSpPr>
        <p:spPr>
          <a:xfrm>
            <a:off x="290186" y="942336"/>
            <a:ext cx="91440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200" b="1" dirty="0" err="1"/>
              <a:t>Attention-catching</a:t>
            </a:r>
            <a:r>
              <a:rPr lang="it-IT" sz="2200" b="1" dirty="0"/>
              <a:t> story:</a:t>
            </a:r>
          </a:p>
          <a:p>
            <a:r>
              <a:rPr lang="it-IT" sz="2200" dirty="0"/>
              <a:t>Lo zar era molto severo, e il povero tipografo – analfabeta</a:t>
            </a:r>
          </a:p>
          <a:p>
            <a:r>
              <a:rPr lang="it-IT" sz="2200" dirty="0"/>
              <a:t>Dalla paura inciampò sulla soglia della stanza, e…</a:t>
            </a:r>
          </a:p>
        </p:txBody>
      </p:sp>
      <p:pic>
        <p:nvPicPr>
          <p:cNvPr id="1028" name="Picture 4" descr="Interdialog - ALFABETO RUSSO: guida pratica all'uso! E se la ...">
            <a:extLst>
              <a:ext uri="{FF2B5EF4-FFF2-40B4-BE49-F238E27FC236}">
                <a16:creationId xmlns:a16="http://schemas.microsoft.com/office/drawing/2014/main" id="{1B28CF52-76BD-226D-2651-A967134409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89" y="2237249"/>
            <a:ext cx="3704803" cy="304825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5E0352AD-B62E-E6FD-4320-1CB56E4E3D98}"/>
              </a:ext>
            </a:extLst>
          </p:cNvPr>
          <p:cNvSpPr txBox="1"/>
          <p:nvPr/>
        </p:nvSpPr>
        <p:spPr>
          <a:xfrm>
            <a:off x="4355976" y="2264418"/>
            <a:ext cx="4526160" cy="290079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it-IT" sz="2470" b="1" dirty="0">
                <a:solidFill>
                  <a:srgbClr val="FF0000"/>
                </a:solidFill>
              </a:rPr>
              <a:t>B = V     </a:t>
            </a:r>
            <a:r>
              <a:rPr lang="it-IT" sz="2470" b="1" dirty="0">
                <a:solidFill>
                  <a:srgbClr val="990099"/>
                </a:solidFill>
              </a:rPr>
              <a:t>Γ = G </a:t>
            </a:r>
            <a:r>
              <a:rPr lang="it-IT" sz="2470" b="1" dirty="0">
                <a:solidFill>
                  <a:srgbClr val="FF0000"/>
                </a:solidFill>
              </a:rPr>
              <a:t>      </a:t>
            </a:r>
            <a:r>
              <a:rPr lang="it-IT" sz="2470" b="1" dirty="0">
                <a:solidFill>
                  <a:srgbClr val="C00000"/>
                </a:solidFill>
                <a:highlight>
                  <a:srgbClr val="FFFF00"/>
                </a:highlight>
              </a:rPr>
              <a:t>E = IE</a:t>
            </a:r>
          </a:p>
          <a:p>
            <a:pPr>
              <a:spcAft>
                <a:spcPts val="1800"/>
              </a:spcAft>
            </a:pPr>
            <a:r>
              <a:rPr lang="it-IT" sz="2470" b="1" dirty="0">
                <a:solidFill>
                  <a:schemeClr val="accent2"/>
                </a:solidFill>
                <a:highlight>
                  <a:srgbClr val="C0C0C0"/>
                </a:highlight>
              </a:rPr>
              <a:t>И = I       </a:t>
            </a:r>
            <a:r>
              <a:rPr lang="it-IT" sz="2470" b="1" dirty="0">
                <a:solidFill>
                  <a:srgbClr val="FF9933"/>
                </a:solidFill>
                <a:highlight>
                  <a:srgbClr val="C0C0C0"/>
                </a:highlight>
              </a:rPr>
              <a:t>3 = E   </a:t>
            </a:r>
            <a:r>
              <a:rPr lang="it-IT" sz="2470" b="1" dirty="0">
                <a:solidFill>
                  <a:srgbClr val="FF9933"/>
                </a:solidFill>
              </a:rPr>
              <a:t>     </a:t>
            </a:r>
            <a:r>
              <a:rPr lang="el-GR" sz="2470" b="1" dirty="0">
                <a:solidFill>
                  <a:srgbClr val="008000"/>
                </a:solidFill>
              </a:rPr>
              <a:t>Λ</a:t>
            </a:r>
            <a:r>
              <a:rPr lang="it-IT" sz="2470" b="1" dirty="0">
                <a:solidFill>
                  <a:srgbClr val="008000"/>
                </a:solidFill>
              </a:rPr>
              <a:t> = L</a:t>
            </a:r>
          </a:p>
          <a:p>
            <a:pPr>
              <a:spcAft>
                <a:spcPts val="1800"/>
              </a:spcAft>
            </a:pPr>
            <a:r>
              <a:rPr lang="it-IT" sz="2470" b="1" dirty="0">
                <a:solidFill>
                  <a:srgbClr val="C00000"/>
                </a:solidFill>
                <a:highlight>
                  <a:srgbClr val="33CCFF"/>
                </a:highlight>
              </a:rPr>
              <a:t>H = N     </a:t>
            </a:r>
            <a:r>
              <a:rPr lang="it-IT" sz="2470" b="1" dirty="0">
                <a:solidFill>
                  <a:srgbClr val="008000"/>
                </a:solidFill>
                <a:highlight>
                  <a:srgbClr val="33CCFF"/>
                </a:highlight>
              </a:rPr>
              <a:t>P = R     </a:t>
            </a:r>
            <a:r>
              <a:rPr lang="it-IT" sz="2470" b="1" dirty="0">
                <a:solidFill>
                  <a:srgbClr val="FFC000"/>
                </a:solidFill>
                <a:highlight>
                  <a:srgbClr val="33CCFF"/>
                </a:highlight>
              </a:rPr>
              <a:t>C = S   </a:t>
            </a:r>
            <a:r>
              <a:rPr lang="it-IT" sz="2470" b="1" dirty="0">
                <a:solidFill>
                  <a:srgbClr val="0070C0"/>
                </a:solidFill>
                <a:highlight>
                  <a:srgbClr val="33CCFF"/>
                </a:highlight>
              </a:rPr>
              <a:t>Y = U</a:t>
            </a:r>
          </a:p>
          <a:p>
            <a:pPr>
              <a:spcAft>
                <a:spcPts val="1800"/>
              </a:spcAft>
            </a:pPr>
            <a:r>
              <a:rPr lang="az-Cyrl-AZ" sz="2470" b="1" dirty="0">
                <a:solidFill>
                  <a:srgbClr val="0070C0"/>
                </a:solidFill>
              </a:rPr>
              <a:t>Ц</a:t>
            </a:r>
            <a:r>
              <a:rPr lang="it-IT" sz="2470" b="1" dirty="0">
                <a:solidFill>
                  <a:srgbClr val="0070C0"/>
                </a:solidFill>
              </a:rPr>
              <a:t> = C(Z)    </a:t>
            </a:r>
            <a:r>
              <a:rPr lang="az-Cyrl-AZ" sz="2470" b="1" dirty="0">
                <a:solidFill>
                  <a:srgbClr val="FF9933"/>
                </a:solidFill>
                <a:highlight>
                  <a:srgbClr val="FFFF00"/>
                </a:highlight>
              </a:rPr>
              <a:t>Ш</a:t>
            </a:r>
            <a:r>
              <a:rPr lang="it-IT" sz="2470" b="1" dirty="0">
                <a:solidFill>
                  <a:srgbClr val="FF9933"/>
                </a:solidFill>
                <a:highlight>
                  <a:srgbClr val="FFFF00"/>
                </a:highlight>
              </a:rPr>
              <a:t> = SC</a:t>
            </a:r>
          </a:p>
          <a:p>
            <a:pPr>
              <a:spcAft>
                <a:spcPts val="1800"/>
              </a:spcAft>
            </a:pPr>
            <a:r>
              <a:rPr lang="it-IT" sz="2470" b="1" dirty="0">
                <a:solidFill>
                  <a:srgbClr val="0070C0"/>
                </a:solidFill>
                <a:highlight>
                  <a:srgbClr val="FFFF00"/>
                </a:highlight>
              </a:rPr>
              <a:t>Ю = IU</a:t>
            </a:r>
            <a:r>
              <a:rPr lang="it-IT" sz="2470" b="1" dirty="0">
                <a:solidFill>
                  <a:srgbClr val="0070C0"/>
                </a:solidFill>
              </a:rPr>
              <a:t>       </a:t>
            </a:r>
            <a:r>
              <a:rPr lang="az-Cyrl-AZ" sz="2470" b="1" dirty="0">
                <a:solidFill>
                  <a:srgbClr val="00B050"/>
                </a:solidFill>
                <a:highlight>
                  <a:srgbClr val="C0C0C0"/>
                </a:highlight>
              </a:rPr>
              <a:t>Я</a:t>
            </a:r>
            <a:r>
              <a:rPr lang="it-IT" sz="2470" b="1" dirty="0">
                <a:solidFill>
                  <a:srgbClr val="00B050"/>
                </a:solidFill>
                <a:highlight>
                  <a:srgbClr val="C0C0C0"/>
                </a:highlight>
              </a:rPr>
              <a:t> = IA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52BE8C5D-2562-71AC-9A22-67C527532C1E}"/>
              </a:ext>
            </a:extLst>
          </p:cNvPr>
          <p:cNvSpPr txBox="1"/>
          <p:nvPr/>
        </p:nvSpPr>
        <p:spPr>
          <a:xfrm>
            <a:off x="290186" y="6329056"/>
            <a:ext cx="9144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000" dirty="0"/>
              <a:t>https://m.facebook.com/interdialog/photos/alfabeto-russo-guida-pratica-alluso-e-se-la-nostra-guida-non-fosse-sufficiente-h/310561266395070/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DB39A780-FEA7-78C4-D9AF-E3982DB9E5DC}"/>
              </a:ext>
            </a:extLst>
          </p:cNvPr>
          <p:cNvSpPr txBox="1"/>
          <p:nvPr/>
        </p:nvSpPr>
        <p:spPr>
          <a:xfrm>
            <a:off x="2302327" y="5348749"/>
            <a:ext cx="9144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b="1" dirty="0"/>
              <a:t>Operazioni dell’algebra:</a:t>
            </a:r>
          </a:p>
          <a:p>
            <a:r>
              <a:rPr lang="it-IT" sz="2000" b="1" dirty="0">
                <a:solidFill>
                  <a:srgbClr val="660066"/>
                </a:solidFill>
                <a:highlight>
                  <a:srgbClr val="33CCFF"/>
                </a:highlight>
              </a:rPr>
              <a:t>sostituzioni</a:t>
            </a:r>
            <a:r>
              <a:rPr lang="it-IT" sz="2000" b="1" dirty="0">
                <a:highlight>
                  <a:srgbClr val="C0C0C0"/>
                </a:highlight>
              </a:rPr>
              <a:t>, inversioni</a:t>
            </a:r>
            <a:r>
              <a:rPr lang="it-IT" sz="2000" b="1" dirty="0"/>
              <a:t>, </a:t>
            </a:r>
            <a:r>
              <a:rPr lang="it-IT" sz="2000" b="1" dirty="0">
                <a:highlight>
                  <a:srgbClr val="FFFF00"/>
                </a:highlight>
              </a:rPr>
              <a:t>diatoni</a:t>
            </a:r>
            <a:r>
              <a:rPr lang="it-IT" sz="2000" b="1" dirty="0"/>
              <a:t> </a:t>
            </a:r>
            <a:r>
              <a:rPr lang="it-IT" sz="2000" dirty="0"/>
              <a:t>(</a:t>
            </a:r>
            <a:r>
              <a:rPr lang="it-IT" sz="2000" dirty="0" err="1"/>
              <a:t>nihil</a:t>
            </a:r>
            <a:r>
              <a:rPr lang="it-IT" sz="2000" dirty="0"/>
              <a:t> </a:t>
            </a:r>
            <a:r>
              <a:rPr lang="it-IT" sz="2000" dirty="0" err="1"/>
              <a:t>novae</a:t>
            </a:r>
            <a:r>
              <a:rPr lang="it-IT" sz="2000" dirty="0"/>
              <a:t> sub sole…)</a:t>
            </a:r>
            <a:r>
              <a:rPr lang="it-IT" sz="2000" b="1" dirty="0"/>
              <a:t>  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put penna 2">
                <a:extLst>
                  <a:ext uri="{FF2B5EF4-FFF2-40B4-BE49-F238E27FC236}">
                    <a16:creationId xmlns:a16="http://schemas.microsoft.com/office/drawing/2014/main" id="{FCC2EE1E-368E-4676-017D-FE8A1F836D71}"/>
                  </a:ext>
                </a:extLst>
              </p14:cNvPr>
              <p14:cNvContentPartPr/>
              <p14:nvPr/>
            </p14:nvContentPartPr>
            <p14:xfrm>
              <a:off x="4584269" y="3855172"/>
              <a:ext cx="360" cy="360"/>
            </p14:xfrm>
          </p:contentPart>
        </mc:Choice>
        <mc:Fallback xmlns="">
          <p:pic>
            <p:nvPicPr>
              <p:cNvPr id="3" name="Input penna 2">
                <a:extLst>
                  <a:ext uri="{FF2B5EF4-FFF2-40B4-BE49-F238E27FC236}">
                    <a16:creationId xmlns:a16="http://schemas.microsoft.com/office/drawing/2014/main" id="{FCC2EE1E-368E-4676-017D-FE8A1F836D7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75269" y="384617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" name="Input penna 12">
                <a:extLst>
                  <a:ext uri="{FF2B5EF4-FFF2-40B4-BE49-F238E27FC236}">
                    <a16:creationId xmlns:a16="http://schemas.microsoft.com/office/drawing/2014/main" id="{81D49AEA-79B8-BC76-FFEE-8026C00F6666}"/>
                  </a:ext>
                </a:extLst>
              </p14:cNvPr>
              <p14:cNvContentPartPr/>
              <p14:nvPr/>
            </p14:nvContentPartPr>
            <p14:xfrm>
              <a:off x="7401629" y="6240172"/>
              <a:ext cx="360" cy="360"/>
            </p14:xfrm>
          </p:contentPart>
        </mc:Choice>
        <mc:Fallback xmlns="">
          <p:pic>
            <p:nvPicPr>
              <p:cNvPr id="13" name="Input penna 12">
                <a:extLst>
                  <a:ext uri="{FF2B5EF4-FFF2-40B4-BE49-F238E27FC236}">
                    <a16:creationId xmlns:a16="http://schemas.microsoft.com/office/drawing/2014/main" id="{81D49AEA-79B8-BC76-FFEE-8026C00F666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392989" y="623117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4" name="Input penna 13">
                <a:extLst>
                  <a:ext uri="{FF2B5EF4-FFF2-40B4-BE49-F238E27FC236}">
                    <a16:creationId xmlns:a16="http://schemas.microsoft.com/office/drawing/2014/main" id="{4D6CECC8-F063-8EC1-072A-F389BF75DA9D}"/>
                  </a:ext>
                </a:extLst>
              </p14:cNvPr>
              <p14:cNvContentPartPr/>
              <p14:nvPr/>
            </p14:nvContentPartPr>
            <p14:xfrm>
              <a:off x="3583469" y="5955772"/>
              <a:ext cx="360" cy="360"/>
            </p14:xfrm>
          </p:contentPart>
        </mc:Choice>
        <mc:Fallback xmlns="">
          <p:pic>
            <p:nvPicPr>
              <p:cNvPr id="14" name="Input penna 13">
                <a:extLst>
                  <a:ext uri="{FF2B5EF4-FFF2-40B4-BE49-F238E27FC236}">
                    <a16:creationId xmlns:a16="http://schemas.microsoft.com/office/drawing/2014/main" id="{4D6CECC8-F063-8EC1-072A-F389BF75DA9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74469" y="594677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5" name="Input penna 14">
                <a:extLst>
                  <a:ext uri="{FF2B5EF4-FFF2-40B4-BE49-F238E27FC236}">
                    <a16:creationId xmlns:a16="http://schemas.microsoft.com/office/drawing/2014/main" id="{1BB4560E-B58F-3994-06BE-7230F3DFBC5A}"/>
                  </a:ext>
                </a:extLst>
              </p14:cNvPr>
              <p14:cNvContentPartPr/>
              <p14:nvPr/>
            </p14:nvContentPartPr>
            <p14:xfrm>
              <a:off x="889589" y="5165212"/>
              <a:ext cx="360" cy="360"/>
            </p14:xfrm>
          </p:contentPart>
        </mc:Choice>
        <mc:Fallback xmlns="">
          <p:pic>
            <p:nvPicPr>
              <p:cNvPr id="15" name="Input penna 14">
                <a:extLst>
                  <a:ext uri="{FF2B5EF4-FFF2-40B4-BE49-F238E27FC236}">
                    <a16:creationId xmlns:a16="http://schemas.microsoft.com/office/drawing/2014/main" id="{1BB4560E-B58F-3994-06BE-7230F3DFBC5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80589" y="515621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6" name="Input penna 15">
                <a:extLst>
                  <a:ext uri="{FF2B5EF4-FFF2-40B4-BE49-F238E27FC236}">
                    <a16:creationId xmlns:a16="http://schemas.microsoft.com/office/drawing/2014/main" id="{D34BFE4A-1180-F0C1-B464-B7D663648EE5}"/>
                  </a:ext>
                </a:extLst>
              </p14:cNvPr>
              <p14:cNvContentPartPr/>
              <p14:nvPr/>
            </p14:nvContentPartPr>
            <p14:xfrm>
              <a:off x="1667909" y="1754212"/>
              <a:ext cx="360" cy="360"/>
            </p14:xfrm>
          </p:contentPart>
        </mc:Choice>
        <mc:Fallback xmlns="">
          <p:pic>
            <p:nvPicPr>
              <p:cNvPr id="16" name="Input penna 15">
                <a:extLst>
                  <a:ext uri="{FF2B5EF4-FFF2-40B4-BE49-F238E27FC236}">
                    <a16:creationId xmlns:a16="http://schemas.microsoft.com/office/drawing/2014/main" id="{D34BFE4A-1180-F0C1-B464-B7D663648EE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59269" y="1745572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52531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5EA599B-07DE-2AD8-8DDA-E0437EFEC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dirty="0"/>
              <a:t>Indovinello per bambini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348877F-8E95-53EE-C5F4-22AE15867802}"/>
              </a:ext>
            </a:extLst>
          </p:cNvPr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200" dirty="0"/>
              <a:t>Abbiamo due numeri: </a:t>
            </a:r>
          </a:p>
          <a:p>
            <a:pPr marL="0" indent="0">
              <a:buNone/>
            </a:pPr>
            <a:r>
              <a:rPr lang="it-IT" sz="2200" dirty="0"/>
              <a:t>(1) la somma di questi numeri è pari a 10</a:t>
            </a:r>
          </a:p>
          <a:p>
            <a:pPr marL="0" indent="0">
              <a:buNone/>
            </a:pPr>
            <a:r>
              <a:rPr lang="it-IT" sz="2200" dirty="0"/>
              <a:t>(2) la differenza di questi numeri è pari a 2</a:t>
            </a:r>
          </a:p>
          <a:p>
            <a:r>
              <a:rPr lang="it-IT" sz="2200" dirty="0"/>
              <a:t>Quali sono questi numeri?</a:t>
            </a:r>
          </a:p>
          <a:p>
            <a:endParaRPr lang="it-IT" sz="2200" dirty="0"/>
          </a:p>
          <a:p>
            <a:pPr marL="0" indent="0">
              <a:buNone/>
            </a:pPr>
            <a:r>
              <a:rPr lang="it-IT" sz="2200" dirty="0"/>
              <a:t>…   …  Sì! </a:t>
            </a:r>
          </a:p>
          <a:p>
            <a:pPr marL="0" indent="0">
              <a:buNone/>
            </a:pPr>
            <a:r>
              <a:rPr lang="it-IT" sz="2200" dirty="0"/>
              <a:t>Ma come l’avete fatto?</a:t>
            </a:r>
          </a:p>
          <a:p>
            <a:pPr marL="0" indent="0">
              <a:buNone/>
            </a:pPr>
            <a:r>
              <a:rPr lang="it-IT" sz="2200" dirty="0">
                <a:solidFill>
                  <a:schemeClr val="accent2"/>
                </a:solidFill>
              </a:rPr>
              <a:t>Indovinato? Provato? Sostituito? Invertito? Memorizzato? Usato schemi pronti? Oppure: «lo sapevamo, e basta!»</a:t>
            </a:r>
          </a:p>
          <a:p>
            <a:pPr marL="0" indent="0">
              <a:buNone/>
            </a:pPr>
            <a:r>
              <a:rPr lang="it-IT" sz="2200" dirty="0"/>
              <a:t>[L’analisi metodologica si chiama la </a:t>
            </a:r>
            <a:r>
              <a:rPr lang="it-IT" sz="2200" i="1" dirty="0"/>
              <a:t>metacognizione</a:t>
            </a:r>
            <a:r>
              <a:rPr lang="it-IT" sz="2200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662915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5EA599B-07DE-2AD8-8DDA-E0437EFEC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dirty="0"/>
              <a:t>Indovinello per bambini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348877F-8E95-53EE-C5F4-22AE15867802}"/>
              </a:ext>
            </a:extLst>
          </p:cNvPr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200" dirty="0"/>
              <a:t>Abbiamo due numeri: </a:t>
            </a:r>
          </a:p>
          <a:p>
            <a:pPr marL="0" indent="0">
              <a:buNone/>
            </a:pPr>
            <a:r>
              <a:rPr lang="it-IT" sz="2200" dirty="0"/>
              <a:t>(1) il triplo del primo numero più il secondo numero fa 18</a:t>
            </a:r>
          </a:p>
          <a:p>
            <a:pPr marL="0" indent="0">
              <a:buNone/>
            </a:pPr>
            <a:r>
              <a:rPr lang="it-IT" sz="2200" dirty="0"/>
              <a:t>(2) il triplo del secondo numero più il primo numero fa 22</a:t>
            </a:r>
          </a:p>
          <a:p>
            <a:r>
              <a:rPr lang="it-IT" sz="2200" dirty="0"/>
              <a:t>Quali sono questi numeri?</a:t>
            </a:r>
          </a:p>
          <a:p>
            <a:endParaRPr lang="it-IT" sz="2200" dirty="0"/>
          </a:p>
          <a:p>
            <a:pPr marL="0" indent="0">
              <a:buNone/>
            </a:pPr>
            <a:r>
              <a:rPr lang="it-IT" sz="2200" dirty="0"/>
              <a:t>Soluzione «d’ordine» zero: il numeri non sono grandi, visto che circa il quattro volte il loro valore non supera 22</a:t>
            </a:r>
          </a:p>
          <a:p>
            <a:pPr>
              <a:buFontTx/>
              <a:buChar char="-"/>
            </a:pPr>
            <a:r>
              <a:rPr lang="it-IT" sz="2200" dirty="0"/>
              <a:t>Ipotesi: se uno di loro ammonta a 4, quanto vale l’altro?</a:t>
            </a:r>
          </a:p>
          <a:p>
            <a:pPr>
              <a:buFontTx/>
              <a:buChar char="-"/>
            </a:pPr>
            <a:r>
              <a:rPr lang="it-IT" sz="2200" dirty="0"/>
              <a:t>Usiamo la condizione (1): il primo numero vale 18 – (3x4) = 6</a:t>
            </a:r>
          </a:p>
          <a:p>
            <a:pPr>
              <a:buFontTx/>
              <a:buChar char="-"/>
            </a:pPr>
            <a:r>
              <a:rPr lang="it-IT" sz="2200" dirty="0"/>
              <a:t>Controlliamo la condizione (2): (3 x 6) + 4 = 22</a:t>
            </a:r>
          </a:p>
          <a:p>
            <a:pPr marL="0" indent="0">
              <a:buNone/>
            </a:pPr>
            <a:r>
              <a:rPr lang="it-IT" sz="2200" dirty="0"/>
              <a:t>OK! Congratulazioni! </a:t>
            </a:r>
          </a:p>
          <a:p>
            <a:pPr>
              <a:buFontTx/>
              <a:buChar char="-"/>
            </a:pPr>
            <a:endParaRPr lang="it-IT" sz="2200" dirty="0"/>
          </a:p>
        </p:txBody>
      </p:sp>
    </p:spTree>
    <p:extLst>
      <p:ext uri="{BB962C8B-B14F-4D97-AF65-F5344CB8AC3E}">
        <p14:creationId xmlns:p14="http://schemas.microsoft.com/office/powerpoint/2010/main" val="475058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5EA599B-07DE-2AD8-8DDA-E0437EFEC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dirty="0"/>
              <a:t>In pratica, abbiamo risolto un sistema di due condizioni (equazioni),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348877F-8E95-53EE-C5F4-22AE15867802}"/>
              </a:ext>
            </a:extLst>
          </p:cNvPr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200" dirty="0"/>
              <a:t>ma in modo che si sarebbe fatto ancora nel XIV secolo, i.e. prima della introduzione delle incognite </a:t>
            </a:r>
            <a:r>
              <a:rPr lang="it-IT" sz="2200" i="1" dirty="0"/>
              <a:t>x</a:t>
            </a:r>
            <a:r>
              <a:rPr lang="it-IT" sz="2200" dirty="0"/>
              <a:t> e </a:t>
            </a:r>
            <a:r>
              <a:rPr lang="it-IT" sz="2200" i="1" dirty="0"/>
              <a:t>y</a:t>
            </a:r>
            <a:r>
              <a:rPr lang="it-IT" sz="2200" dirty="0"/>
              <a:t> </a:t>
            </a:r>
          </a:p>
          <a:p>
            <a:pPr marL="0" indent="0">
              <a:buNone/>
            </a:pPr>
            <a:endParaRPr lang="it-IT" sz="2200" dirty="0"/>
          </a:p>
          <a:p>
            <a:pPr marL="0" indent="0">
              <a:buNone/>
            </a:pPr>
            <a:r>
              <a:rPr lang="it-IT" sz="2200" dirty="0"/>
              <a:t>Oggi le due condizioni si possono scrivere come </a:t>
            </a:r>
          </a:p>
          <a:p>
            <a:pPr marL="457200" indent="-457200">
              <a:buAutoNum type="arabicParenBoth"/>
            </a:pPr>
            <a:r>
              <a:rPr lang="it-IT" sz="2200" dirty="0"/>
              <a:t>3</a:t>
            </a:r>
            <a:r>
              <a:rPr lang="it-IT" sz="2200" i="1" dirty="0"/>
              <a:t>x</a:t>
            </a:r>
            <a:r>
              <a:rPr lang="it-IT" sz="2200" dirty="0"/>
              <a:t> + </a:t>
            </a:r>
            <a:r>
              <a:rPr lang="it-IT" sz="2200" i="1" dirty="0"/>
              <a:t>y</a:t>
            </a:r>
            <a:r>
              <a:rPr lang="it-IT" sz="2200" dirty="0"/>
              <a:t> = 18</a:t>
            </a:r>
          </a:p>
          <a:p>
            <a:pPr marL="0" indent="0">
              <a:buNone/>
            </a:pPr>
            <a:r>
              <a:rPr lang="it-IT" sz="2200" dirty="0"/>
              <a:t>(2) </a:t>
            </a:r>
            <a:r>
              <a:rPr lang="it-IT" sz="2200" i="1" dirty="0"/>
              <a:t>x</a:t>
            </a:r>
            <a:r>
              <a:rPr lang="it-IT" sz="2200" dirty="0"/>
              <a:t> + 3</a:t>
            </a:r>
            <a:r>
              <a:rPr lang="it-IT" sz="2200" i="1" dirty="0"/>
              <a:t>y</a:t>
            </a:r>
            <a:r>
              <a:rPr lang="it-IT" sz="2200" dirty="0"/>
              <a:t> = 22</a:t>
            </a:r>
          </a:p>
          <a:p>
            <a:pPr marL="0" indent="0">
              <a:buNone/>
            </a:pPr>
            <a:endParaRPr lang="it-IT" sz="2200" dirty="0"/>
          </a:p>
          <a:p>
            <a:pPr marL="0" indent="0">
              <a:buNone/>
            </a:pPr>
            <a:r>
              <a:rPr lang="it-IT" sz="2200" dirty="0"/>
              <a:t>Ma questo modo di descrivere il problema cambia poco: ancora on sappiamo come trovare i due numeri</a:t>
            </a:r>
          </a:p>
          <a:p>
            <a:pPr marL="0" indent="0">
              <a:buNone/>
            </a:pPr>
            <a:endParaRPr lang="it-IT" sz="2200" dirty="0"/>
          </a:p>
          <a:p>
            <a:pPr marL="0" indent="0">
              <a:buNone/>
            </a:pPr>
            <a:r>
              <a:rPr lang="it-IT" sz="2200" dirty="0"/>
              <a:t>In caso generale, </a:t>
            </a:r>
            <a:r>
              <a:rPr lang="it-IT" sz="2200" i="1" dirty="0"/>
              <a:t>indovinare a caso</a:t>
            </a:r>
            <a:r>
              <a:rPr lang="it-IT" sz="2200" dirty="0"/>
              <a:t> non è molto efficace.   </a:t>
            </a:r>
          </a:p>
          <a:p>
            <a:pPr>
              <a:buFontTx/>
              <a:buChar char="-"/>
            </a:pPr>
            <a:endParaRPr lang="it-IT" sz="2200" dirty="0"/>
          </a:p>
        </p:txBody>
      </p:sp>
    </p:spTree>
    <p:extLst>
      <p:ext uri="{BB962C8B-B14F-4D97-AF65-F5344CB8AC3E}">
        <p14:creationId xmlns:p14="http://schemas.microsoft.com/office/powerpoint/2010/main" val="1088180735"/>
      </p:ext>
    </p:extLst>
  </p:cSld>
  <p:clrMapOvr>
    <a:masterClrMapping/>
  </p:clrMapOvr>
</p:sld>
</file>

<file path=ppt/theme/theme1.xml><?xml version="1.0" encoding="utf-8"?>
<a:theme xmlns:a="http://schemas.openxmlformats.org/drawingml/2006/main" name="Projekt domyślny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ojekt domyślny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8188</TotalTime>
  <Words>1781</Words>
  <Application>Microsoft Office PowerPoint</Application>
  <PresentationFormat>Presentazione su schermo (4:3)</PresentationFormat>
  <Paragraphs>288</Paragraphs>
  <Slides>26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26</vt:i4>
      </vt:variant>
    </vt:vector>
  </HeadingPairs>
  <TitlesOfParts>
    <vt:vector size="29" baseType="lpstr">
      <vt:lpstr>Arial</vt:lpstr>
      <vt:lpstr>robotoregular</vt:lpstr>
      <vt:lpstr>Projekt domyślny</vt:lpstr>
      <vt:lpstr>Inclusione e personalizzazione nell’insegnamento delle STEAM</vt:lpstr>
      <vt:lpstr>Didattica tradizionale vs didattica cognitivista</vt:lpstr>
      <vt:lpstr>Domanda di lavoro:</vt:lpstr>
      <vt:lpstr>La strategia:</vt:lpstr>
      <vt:lpstr>Leggere il coreano: indovinare/ decifrare/ trovare la chiave d’accesso</vt:lpstr>
      <vt:lpstr>Imparare russo?</vt:lpstr>
      <vt:lpstr>Indovinello per bambini</vt:lpstr>
      <vt:lpstr>Indovinello per bambini</vt:lpstr>
      <vt:lpstr>In pratica, abbiamo risolto un sistema di due condizioni (equazioni),</vt:lpstr>
      <vt:lpstr>„Matematica per cittadini”</vt:lpstr>
      <vt:lpstr>Quadrato magico</vt:lpstr>
      <vt:lpstr>Quadrato magico</vt:lpstr>
      <vt:lpstr>Oggi si chiama sudoku</vt:lpstr>
      <vt:lpstr>Operazioni di simetria  </vt:lpstr>
      <vt:lpstr>La matematica: il regno di simboli</vt:lpstr>
      <vt:lpstr>Proviamo di applicare le operazioni che hanno funzionato per il quadrato magico</vt:lpstr>
      <vt:lpstr>Ma ancora la percentuale di «improvvisare» e «indovinare»</vt:lpstr>
      <vt:lpstr>Tutto sommato, per risolvere il nostro quadrato</vt:lpstr>
      <vt:lpstr>Cosa dicono i libri?</vt:lpstr>
      <vt:lpstr>Cosa dicono i libri?</vt:lpstr>
      <vt:lpstr>Tutto bene, finché le incognite sono solo due</vt:lpstr>
      <vt:lpstr>Problemi nascono già con tre incognite</vt:lpstr>
      <vt:lpstr>Poi, un po’ all’improvviso compare</vt:lpstr>
      <vt:lpstr>Due tipi di esercizi</vt:lpstr>
      <vt:lpstr>Le tre funzioni dell’insegnamento</vt:lpstr>
      <vt:lpstr>Il principio didattico «9:1» </vt:lpstr>
    </vt:vector>
  </TitlesOfParts>
  <Company>PAP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principio…</dc:title>
  <dc:creator>GK</dc:creator>
  <cp:lastModifiedBy>Maria Karwasz</cp:lastModifiedBy>
  <cp:revision>183</cp:revision>
  <dcterms:created xsi:type="dcterms:W3CDTF">2006-02-09T22:46:12Z</dcterms:created>
  <dcterms:modified xsi:type="dcterms:W3CDTF">2022-12-11T19:51:26Z</dcterms:modified>
</cp:coreProperties>
</file>