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9" r:id="rId2"/>
    <p:sldId id="341" r:id="rId3"/>
    <p:sldId id="303" r:id="rId4"/>
    <p:sldId id="342" r:id="rId5"/>
    <p:sldId id="298" r:id="rId6"/>
    <p:sldId id="305" r:id="rId7"/>
    <p:sldId id="350" r:id="rId8"/>
    <p:sldId id="343" r:id="rId9"/>
    <p:sldId id="344" r:id="rId10"/>
    <p:sldId id="278" r:id="rId11"/>
    <p:sldId id="266" r:id="rId12"/>
    <p:sldId id="268" r:id="rId13"/>
    <p:sldId id="351" r:id="rId14"/>
    <p:sldId id="260" r:id="rId15"/>
    <p:sldId id="265" r:id="rId16"/>
    <p:sldId id="345" r:id="rId17"/>
    <p:sldId id="346" r:id="rId18"/>
    <p:sldId id="347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48" r:id="rId30"/>
    <p:sldId id="349" r:id="rId31"/>
    <p:sldId id="304" r:id="rId32"/>
  </p:sldIdLst>
  <p:sldSz cx="9144000" cy="6858000" type="screen4x3"/>
  <p:notesSz cx="7102475" cy="102330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33CCFF"/>
    <a:srgbClr val="660066"/>
    <a:srgbClr val="008000"/>
    <a:srgbClr val="990099"/>
    <a:srgbClr val="003300"/>
    <a:srgbClr val="FFFFCC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4718" autoAdjust="0"/>
  </p:normalViewPr>
  <p:slideViewPr>
    <p:cSldViewPr>
      <p:cViewPr varScale="1">
        <p:scale>
          <a:sx n="81" d="100"/>
          <a:sy n="81" d="100"/>
        </p:scale>
        <p:origin x="1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7:5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3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4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0:18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C4C294-8E9C-3698-6CBA-68BD88755E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04B854C-D029-6BFA-E0FB-244B152A16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040641-DF91-D853-1624-B43C78E385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05B1E59-1AAA-D247-29F0-9A394C46C6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311A4C5-0530-B86A-3498-4B4A5218AF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D30F461-045A-095E-41BA-4ED71CD89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E510A8C2-6FFB-4A2E-A726-94B4D6ACE59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E5455-1D85-66AA-C9A0-1AA567DF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CAEE0-C62C-641C-BFB1-F15B01672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67473-B9E5-5634-3CB7-E72787A14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A81-A68C-4715-BF39-521780F27853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57082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2ACD3-D266-5591-2B3A-16F5BDC00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59C69-F77F-3055-FCA0-CF7813EEB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075FE-C408-FACE-F72B-69A9E5FC3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0732-D885-4070-8972-6C5D8D87850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36272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8085A-519A-7D23-4C82-F6EDA89C3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B2290-1495-D370-BC5A-CB62DA6DA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4062F-328E-046C-F039-CD7CFB8AF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7437-7FF4-4A50-BAFD-E190DD75A4D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43861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8EFAE8-94AB-869C-A263-A4E1A143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4410AA-BDBF-96B3-EEE7-0DF70BBD8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C02AAA-C9B5-34A9-9A16-CB14462A4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233D-EE71-42B1-8E42-27479F28977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034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50FE6-FC42-CB3F-A119-D7E25037E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33265-F1D8-D427-F04F-8CB3F1B54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7573D-8BD5-9B2C-A927-603CB7B84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233-B08B-43D4-BD40-E694B617C94B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114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75833-C6BF-3AAC-0ADD-B31148DD0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F1BB5-DF7E-22CD-54A7-786B4AD24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AA0EB-73BF-BBF5-BBB8-D264D3EE6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8F6-1F7A-4312-9C72-D08524159558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862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95831-8080-C313-A0C9-17FE53D95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B8F4D-3460-56C9-8C26-ABA85C45F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7D6E1-0DE8-0241-EE56-DE5BAF021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4EE8-9D1C-4A1B-A862-AA395965E0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975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136FEF-08CC-A163-81B1-E160DDDF8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7C37A-45D9-06A5-BDC1-0E2A9D498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ECD4E3-3BC4-9C87-EA22-8BB0E1417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972-CBE7-4832-8CEA-5F0B02F006C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11816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8FCC50-CCA9-B32F-4D2F-63D209A81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245CA-8CED-F0DC-4C02-5188BD17E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71BACB-6733-4716-9DAF-BD9E95FA7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E62A-9F61-424C-940B-6F201FB90AD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2820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64C52C-5C3E-40C2-8175-27DA379D7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C544A-462B-50AF-1238-749C80B29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EE014-DBB5-AF2B-984F-4C23BBA31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B902-350E-4B0B-B948-77B40A6541E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0836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2F0DD-AC7D-0BF0-0057-38966394B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D7CDA-575D-36FD-D5F6-9508FCFF2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4AB09-DB8A-EB29-F1DA-1E772B8C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7CE2B-8F8B-4DC0-8486-CE82557E13A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2351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0A806-F5D6-38C5-C675-78A45A23F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51A30-3678-EB49-3735-66C07AD2A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4B668-52D7-70B3-1A3D-D3D729DDE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B62A-B766-42B6-B5F8-372B288894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442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B814B0-20B7-6441-9B91-882A2CD52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4AAA5B-C52F-023A-67EC-329C9A645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1D0CE-EB20-4BFA-5159-7827D1E64C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22A5F7-C3CC-5005-B556-274ACF90AA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53975-F018-D71A-247E-71027F1060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B16643-B2D7-46D5-A804-77B8946D5E2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8CE3BB-1DA4-6502-3918-186F9D4E87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8281292" cy="1470025"/>
          </a:xfrm>
        </p:spPr>
        <p:txBody>
          <a:bodyPr anchor="ctr"/>
          <a:lstStyle/>
          <a:p>
            <a:pPr eaLnBrk="1" hangingPunct="1"/>
            <a:r>
              <a:rPr lang="it-IT" altLang="it-IT" sz="4000" b="1" dirty="0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ACBF7E-9FA6-2666-1323-19560C1E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991123"/>
            <a:ext cx="79200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Grzegorz Karwasz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Professor in Experimental Physics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2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i="1" dirty="0">
                <a:solidFill>
                  <a:srgbClr val="002060"/>
                </a:solidFill>
              </a:rPr>
              <a:t>- Facoltà di Fisica, Astronomia e Informatica Applicata</a:t>
            </a:r>
            <a:r>
              <a:rPr lang="pl-PL" altLang="it-IT" sz="2200" i="1" dirty="0">
                <a:solidFill>
                  <a:srgbClr val="002060"/>
                </a:solidFill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2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 b="1" dirty="0">
                <a:solidFill>
                  <a:srgbClr val="002060"/>
                </a:solidFill>
              </a:rPr>
              <a:t>karwasz@fizyka.umk.pl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4E1EE21-FF2A-F032-FBC5-6C4716B3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4" y="2661488"/>
            <a:ext cx="79200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Lezione 9: Individualizzazione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Parte II: Sistemi di equazioni di primo grado</a:t>
            </a:r>
            <a:endParaRPr lang="pl-PL" altLang="it-IT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6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230B28-8CCA-453B-2F4C-02EF84B04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96838"/>
            <a:ext cx="8229600" cy="1143001"/>
          </a:xfrm>
        </p:spPr>
        <p:txBody>
          <a:bodyPr/>
          <a:lstStyle/>
          <a:p>
            <a:pPr eaLnBrk="1" hangingPunct="1"/>
            <a:r>
              <a:rPr lang="pl-PL" altLang="it-IT" sz="3600"/>
              <a:t>„Matema</a:t>
            </a:r>
            <a:r>
              <a:rPr lang="it-IT" altLang="it-IT" sz="3600"/>
              <a:t>tica per cittadini</a:t>
            </a:r>
            <a:r>
              <a:rPr lang="pl-PL" altLang="it-IT" sz="3600"/>
              <a:t>”</a:t>
            </a:r>
            <a:endParaRPr lang="en-AU" altLang="it-IT" sz="36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A430B718-7B6D-A5CF-172E-69F8F945D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0213"/>
            <a:ext cx="87233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Barozzi, Bergamini, Boni, Cerani, Pagani, </a:t>
            </a:r>
            <a:r>
              <a:rPr lang="pl-PL" altLang="it-IT" sz="1600" i="1"/>
              <a:t>La matematica per il cittadini,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600"/>
              <a:t>Zanichelli, Bologna, 2008, str.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 b="1"/>
              <a:t>English:</a:t>
            </a:r>
            <a:r>
              <a:rPr lang="pl-PL" altLang="it-IT" sz="1200"/>
              <a:t> The "Mystic Tablet". According to Carus' explanation, it contains, on the shield of a tortoise (alluding to the animal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that has revealed the </a:t>
            </a:r>
            <a:r>
              <a:rPr lang="pl-PL" altLang="it-IT" sz="1200" i="1"/>
              <a:t>Eight Trigrams</a:t>
            </a:r>
            <a:r>
              <a:rPr lang="pl-PL" altLang="it-IT" sz="1200"/>
              <a:t> to Fu Xi, and which was, in more canonical accounts, a "dragon horse") a chart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 8 Trigrams, the 12 figures of Chinese animal cycle, etc. The centerpiece is another, smaller, tortoise, the one that revealed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200"/>
              <a:t>the </a:t>
            </a:r>
            <a:r>
              <a:rPr lang="pl-PL" altLang="it-IT" sz="1200" i="1"/>
              <a:t>Luoshu</a:t>
            </a:r>
            <a:r>
              <a:rPr lang="pl-PL" altLang="it-IT" sz="1200"/>
              <a:t> magic square to Yu the Great. </a:t>
            </a:r>
            <a:r>
              <a:rPr lang="pl-PL" altLang="it-IT" sz="1200" u="sng"/>
              <a:t>https://en.wikipedia.org/wiki/Lo_Shu_Square#/media/File:Carus-p48-Mystic-table.jpg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973E06D-0554-3267-4306-BBAFA327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413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sz="2400"/>
              <a:t>Quadrato magico</a:t>
            </a:r>
            <a:r>
              <a:rPr lang="pl-PL" altLang="it-IT" sz="2400"/>
              <a:t> (Cin</a:t>
            </a:r>
            <a:r>
              <a:rPr lang="it-IT" altLang="it-IT" sz="2400"/>
              <a:t>a</a:t>
            </a:r>
            <a:r>
              <a:rPr lang="pl-PL" altLang="it-IT" sz="2400"/>
              <a:t>, IV </a:t>
            </a:r>
            <a:r>
              <a:rPr lang="it-IT" altLang="it-IT" sz="2400"/>
              <a:t>secolo AC</a:t>
            </a:r>
            <a:r>
              <a:rPr lang="pl-PL" altLang="it-IT" sz="2400"/>
              <a:t>: </a:t>
            </a:r>
            <a:r>
              <a:rPr lang="it-IT" altLang="it-IT" sz="2400"/>
              <a:t>le somme nelle righe, nelle collonne e lungo le diagonali sono identiche</a:t>
            </a:r>
            <a:endParaRPr lang="pl-PL" altLang="it-IT" sz="2400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5D3465E6-4FB2-D80F-3AB3-337C87F4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040313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6">
            <a:extLst>
              <a:ext uri="{FF2B5EF4-FFF2-40B4-BE49-F238E27FC236}">
                <a16:creationId xmlns:a16="http://schemas.microsoft.com/office/drawing/2014/main" id="{041D7B93-2363-FC19-3B9C-578D016A4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2988" y="3644900"/>
            <a:ext cx="2592387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8C159D-67D2-118C-C994-4FE83BDF9E9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Quadrato magico</a:t>
            </a:r>
            <a:endParaRPr lang="en-AU" altLang="it-IT" sz="3600" dirty="0"/>
          </a:p>
        </p:txBody>
      </p:sp>
      <p:graphicFrame>
        <p:nvGraphicFramePr>
          <p:cNvPr id="20483" name="Group 3">
            <a:extLst>
              <a:ext uri="{FF2B5EF4-FFF2-40B4-BE49-F238E27FC236}">
                <a16:creationId xmlns:a16="http://schemas.microsoft.com/office/drawing/2014/main" id="{1CCCB23A-1617-8896-9CB7-C53B2116944F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02" name="Group 22">
            <a:extLst>
              <a:ext uri="{FF2B5EF4-FFF2-40B4-BE49-F238E27FC236}">
                <a16:creationId xmlns:a16="http://schemas.microsoft.com/office/drawing/2014/main" id="{9FFB1BFA-9802-2806-246B-8AAE42B63B84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24" name="Group 44">
            <a:extLst>
              <a:ext uri="{FF2B5EF4-FFF2-40B4-BE49-F238E27FC236}">
                <a16:creationId xmlns:a16="http://schemas.microsoft.com/office/drawing/2014/main" id="{A442332F-A13C-31E6-2B72-CAFFB96B3AB2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21" name="Text Box 41">
            <a:extLst>
              <a:ext uri="{FF2B5EF4-FFF2-40B4-BE49-F238E27FC236}">
                <a16:creationId xmlns:a16="http://schemas.microsoft.com/office/drawing/2014/main" id="{0B581A74-E552-8619-F283-529309DD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0563" name="Group 83">
            <a:extLst>
              <a:ext uri="{FF2B5EF4-FFF2-40B4-BE49-F238E27FC236}">
                <a16:creationId xmlns:a16="http://schemas.microsoft.com/office/drawing/2014/main" id="{D23873F0-17A5-9571-9F4B-ECA706249A1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64" name="Group 84">
            <a:extLst>
              <a:ext uri="{FF2B5EF4-FFF2-40B4-BE49-F238E27FC236}">
                <a16:creationId xmlns:a16="http://schemas.microsoft.com/office/drawing/2014/main" id="{D19B4A63-2441-EC1E-0779-D09CDDD89D9E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50" name="Text Box 102">
            <a:extLst>
              <a:ext uri="{FF2B5EF4-FFF2-40B4-BE49-F238E27FC236}">
                <a16:creationId xmlns:a16="http://schemas.microsoft.com/office/drawing/2014/main" id="{2E49C933-2FEF-F4D5-A93C-7E3BE964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33" y="804613"/>
            <a:ext cx="7286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dirty="0"/>
              <a:t>Lo Shu: u</a:t>
            </a:r>
            <a:r>
              <a:rPr lang="it-IT" altLang="it-IT" sz="2000" dirty="0"/>
              <a:t>sa tutte le cifre, da </a:t>
            </a:r>
            <a:r>
              <a:rPr lang="pl-PL" altLang="it-IT" sz="2000" dirty="0"/>
              <a:t>1 </a:t>
            </a:r>
            <a:r>
              <a:rPr lang="it-IT" altLang="it-IT" sz="2000" dirty="0"/>
              <a:t>a</a:t>
            </a:r>
            <a:r>
              <a:rPr lang="pl-PL" altLang="it-IT" sz="2000" dirty="0"/>
              <a:t> 9 </a:t>
            </a:r>
            <a:r>
              <a:rPr lang="it-IT" altLang="it-IT" sz="2000" dirty="0"/>
              <a:t>e la somma è eguale a </a:t>
            </a:r>
            <a:r>
              <a:rPr lang="pl-PL" altLang="it-IT" sz="2000" dirty="0"/>
              <a:t>15</a:t>
            </a:r>
          </a:p>
        </p:txBody>
      </p:sp>
      <p:graphicFrame>
        <p:nvGraphicFramePr>
          <p:cNvPr id="20584" name="Group 104">
            <a:extLst>
              <a:ext uri="{FF2B5EF4-FFF2-40B4-BE49-F238E27FC236}">
                <a16:creationId xmlns:a16="http://schemas.microsoft.com/office/drawing/2014/main" id="{A94BC749-2204-B25A-2ECF-25BF1E2D6A62}"/>
              </a:ext>
            </a:extLst>
          </p:cNvPr>
          <p:cNvGraphicFramePr>
            <a:graphicFrameLocks noGrp="1"/>
          </p:cNvGraphicFramePr>
          <p:nvPr/>
        </p:nvGraphicFramePr>
        <p:xfrm>
          <a:off x="6170613" y="4078288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02" name="Text Box 122">
            <a:extLst>
              <a:ext uri="{FF2B5EF4-FFF2-40B4-BE49-F238E27FC236}">
                <a16:creationId xmlns:a16="http://schemas.microsoft.com/office/drawing/2014/main" id="{5D36776D-44F3-47A7-C323-4DFC0255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235700"/>
            <a:ext cx="2000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quasi bene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ED3950AA-D64D-C386-FEAA-D39DAAB41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43" y="1119337"/>
            <a:ext cx="24432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Il primo tentativo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2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1" grpId="0"/>
      <p:bldP spid="2060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/>
              <a:t>Quadrato magico</a:t>
            </a:r>
            <a:endParaRPr lang="en-AU" altLang="it-IT" sz="3600"/>
          </a:p>
        </p:txBody>
      </p:sp>
      <p:graphicFrame>
        <p:nvGraphicFramePr>
          <p:cNvPr id="24579" name="Group 3">
            <a:extLst>
              <a:ext uri="{FF2B5EF4-FFF2-40B4-BE49-F238E27FC236}">
                <a16:creationId xmlns:a16="http://schemas.microsoft.com/office/drawing/2014/main" id="{5B2794D6-ECF6-056E-EFA7-7AE764E1B0A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50825" y="1557338"/>
          <a:ext cx="2444750" cy="2185986"/>
        </p:xfrm>
        <a:graphic>
          <a:graphicData uri="http://schemas.openxmlformats.org/drawingml/2006/table">
            <a:tbl>
              <a:tblPr/>
              <a:tblGrid>
                <a:gridCol w="81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597" name="Group 21">
            <a:extLst>
              <a:ext uri="{FF2B5EF4-FFF2-40B4-BE49-F238E27FC236}">
                <a16:creationId xmlns:a16="http://schemas.microsoft.com/office/drawing/2014/main" id="{0A3F3657-D284-CE41-1623-B98E17BA6092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3059113" y="1557338"/>
          <a:ext cx="2371725" cy="218598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443663" y="1557338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33" name="Text Box 57">
            <a:extLst>
              <a:ext uri="{FF2B5EF4-FFF2-40B4-BE49-F238E27FC236}">
                <a16:creationId xmlns:a16="http://schemas.microsoft.com/office/drawing/2014/main" id="{CEB33197-C7D7-118C-59C7-20D2E3B0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3495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graphicFrame>
        <p:nvGraphicFramePr>
          <p:cNvPr id="24634" name="Group 58">
            <a:extLst>
              <a:ext uri="{FF2B5EF4-FFF2-40B4-BE49-F238E27FC236}">
                <a16:creationId xmlns:a16="http://schemas.microsoft.com/office/drawing/2014/main" id="{638282FE-26AB-8F1D-4914-0AE5DBC0BBD8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323850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52" name="Group 76">
            <a:extLst>
              <a:ext uri="{FF2B5EF4-FFF2-40B4-BE49-F238E27FC236}">
                <a16:creationId xmlns:a16="http://schemas.microsoft.com/office/drawing/2014/main" id="{43B08778-8421-A696-D9A7-B1351761B1D8}"/>
              </a:ext>
            </a:extLst>
          </p:cNvPr>
          <p:cNvGraphicFramePr>
            <a:graphicFrameLocks noGrp="1"/>
          </p:cNvGraphicFramePr>
          <p:nvPr/>
        </p:nvGraphicFramePr>
        <p:xfrm>
          <a:off x="3132138" y="4076700"/>
          <a:ext cx="2303462" cy="2114551"/>
        </p:xfrm>
        <a:graphic>
          <a:graphicData uri="http://schemas.openxmlformats.org/drawingml/2006/table">
            <a:tbl>
              <a:tblPr/>
              <a:tblGrid>
                <a:gridCol w="76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/>
        </p:nvGraphicFramePr>
        <p:xfrm>
          <a:off x="6156325" y="4076700"/>
          <a:ext cx="2303463" cy="2114551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6243638"/>
            <a:ext cx="31130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anche questo bene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4690" name="Text Box 114">
            <a:extLst>
              <a:ext uri="{FF2B5EF4-FFF2-40B4-BE49-F238E27FC236}">
                <a16:creationId xmlns:a16="http://schemas.microsoft.com/office/drawing/2014/main" id="{65A503B3-6D0F-7D38-7FCB-5553F626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16585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800"/>
              <a:t>=15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98C1940B-BF33-5102-D38F-53EF0B20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502" y="928190"/>
            <a:ext cx="25987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secondo tentativo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  <p:bldP spid="24689" grpId="0"/>
      <p:bldP spid="2469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1CD8B6-34CC-7B71-08CC-87682CE3B4D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-26197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Oggi si chiama sudoku</a:t>
            </a:r>
            <a:endParaRPr lang="en-AU" altLang="it-IT" sz="3600" dirty="0"/>
          </a:p>
        </p:txBody>
      </p:sp>
      <p:graphicFrame>
        <p:nvGraphicFramePr>
          <p:cNvPr id="24615" name="Group 39">
            <a:extLst>
              <a:ext uri="{FF2B5EF4-FFF2-40B4-BE49-F238E27FC236}">
                <a16:creationId xmlns:a16="http://schemas.microsoft.com/office/drawing/2014/main" id="{600F830F-809C-4CA8-8122-7B18BF114407}"/>
              </a:ext>
            </a:extLst>
          </p:cNvPr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08559886"/>
              </p:ext>
            </p:extLst>
          </p:nvPr>
        </p:nvGraphicFramePr>
        <p:xfrm>
          <a:off x="3407933" y="2344242"/>
          <a:ext cx="2386012" cy="2187576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2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71" name="Group 95">
            <a:extLst>
              <a:ext uri="{FF2B5EF4-FFF2-40B4-BE49-F238E27FC236}">
                <a16:creationId xmlns:a16="http://schemas.microsoft.com/office/drawing/2014/main" id="{D9B2C1F3-EF9C-A0B2-FEC4-3895EC39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3594"/>
              </p:ext>
            </p:extLst>
          </p:nvPr>
        </p:nvGraphicFramePr>
        <p:xfrm>
          <a:off x="6121915" y="2335212"/>
          <a:ext cx="2386011" cy="2187576"/>
        </p:xfrm>
        <a:graphic>
          <a:graphicData uri="http://schemas.openxmlformats.org/drawingml/2006/table">
            <a:tbl>
              <a:tblPr/>
              <a:tblGrid>
                <a:gridCol w="79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2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6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89" name="Text Box 113">
            <a:extLst>
              <a:ext uri="{FF2B5EF4-FFF2-40B4-BE49-F238E27FC236}">
                <a16:creationId xmlns:a16="http://schemas.microsoft.com/office/drawing/2014/main" id="{FE0D42C0-38CF-9430-1D60-A61BF76EB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61" y="5006480"/>
            <a:ext cx="4209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che non possiamo ignorare</a:t>
            </a:r>
            <a:r>
              <a:rPr lang="pl-PL" altLang="it-IT" sz="2400" dirty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98C1940B-BF33-5102-D38F-53EF0B20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945" y="1259827"/>
            <a:ext cx="3284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</a:rPr>
              <a:t>ed è fenomeno sociale</a:t>
            </a:r>
            <a:endParaRPr lang="pl-PL" altLang="it-IT" sz="2400" dirty="0">
              <a:solidFill>
                <a:schemeClr val="accent2"/>
              </a:solidFill>
            </a:endParaRPr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EC4F6595-2427-87DA-1C1D-0FD788225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5150" y="2230598"/>
            <a:ext cx="4293094" cy="24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4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A675D67-4885-547C-A1AB-17BAA0948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600"/>
              <a:t>Opera</a:t>
            </a:r>
            <a:r>
              <a:rPr lang="it-IT" altLang="it-IT" sz="3600"/>
              <a:t>zioni di</a:t>
            </a:r>
            <a:r>
              <a:rPr lang="pl-PL" altLang="it-IT" sz="3600"/>
              <a:t> s</a:t>
            </a:r>
            <a:r>
              <a:rPr lang="it-IT" altLang="it-IT" sz="3600"/>
              <a:t>ime</a:t>
            </a:r>
            <a:r>
              <a:rPr lang="pl-PL" altLang="it-IT" sz="3600"/>
              <a:t>tri</a:t>
            </a:r>
            <a:r>
              <a:rPr lang="it-IT" altLang="it-IT" sz="3600"/>
              <a:t>a  </a:t>
            </a:r>
            <a:endParaRPr lang="en-AU" altLang="it-IT" sz="3600"/>
          </a:p>
        </p:txBody>
      </p:sp>
      <p:graphicFrame>
        <p:nvGraphicFramePr>
          <p:cNvPr id="6147" name="Group 3">
            <a:extLst>
              <a:ext uri="{FF2B5EF4-FFF2-40B4-BE49-F238E27FC236}">
                <a16:creationId xmlns:a16="http://schemas.microsoft.com/office/drawing/2014/main" id="{ADCCAA49-900D-9420-6CF1-B56B35A530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16688" y="1196975"/>
          <a:ext cx="2376487" cy="2233614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5" name="Text Box 21">
            <a:extLst>
              <a:ext uri="{FF2B5EF4-FFF2-40B4-BE49-F238E27FC236}">
                <a16:creationId xmlns:a16="http://schemas.microsoft.com/office/drawing/2014/main" id="{6394A23D-D6C7-2D21-0E02-BC51DBA0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45" y="767834"/>
            <a:ext cx="4429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Le colonne/ righe  si possono </a:t>
            </a:r>
            <a:r>
              <a:rPr lang="it-IT" altLang="it-IT" sz="1800" i="1" dirty="0"/>
              <a:t>permutare</a:t>
            </a:r>
            <a:r>
              <a:rPr lang="it-IT" altLang="it-IT" sz="1800" dirty="0"/>
              <a:t>  </a:t>
            </a:r>
            <a:endParaRPr lang="pl-PL" altLang="it-IT" sz="1800" dirty="0"/>
          </a:p>
        </p:txBody>
      </p:sp>
      <p:sp>
        <p:nvSpPr>
          <p:cNvPr id="21526" name="Text Box 98">
            <a:extLst>
              <a:ext uri="{FF2B5EF4-FFF2-40B4-BE49-F238E27FC236}">
                <a16:creationId xmlns:a16="http://schemas.microsoft.com/office/drawing/2014/main" id="{D9675B89-5DA4-A8CC-C804-6F6891FA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it-IT" sz="1800"/>
          </a:p>
        </p:txBody>
      </p:sp>
      <p:pic>
        <p:nvPicPr>
          <p:cNvPr id="6301" name="Picture 157">
            <a:extLst>
              <a:ext uri="{FF2B5EF4-FFF2-40B4-BE49-F238E27FC236}">
                <a16:creationId xmlns:a16="http://schemas.microsoft.com/office/drawing/2014/main" id="{8407E6B9-F51A-6DB9-91E4-4C64E66F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8531" y="3804444"/>
            <a:ext cx="2238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04" name="Picture 160">
            <a:extLst>
              <a:ext uri="{FF2B5EF4-FFF2-40B4-BE49-F238E27FC236}">
                <a16:creationId xmlns:a16="http://schemas.microsoft.com/office/drawing/2014/main" id="{01A2534E-08EC-7E38-4CA7-4150C5A6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188" y="3873500"/>
            <a:ext cx="2376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67" name="Group 223">
            <a:extLst>
              <a:ext uri="{FF2B5EF4-FFF2-40B4-BE49-F238E27FC236}">
                <a16:creationId xmlns:a16="http://schemas.microsoft.com/office/drawing/2014/main" id="{C7C003D6-8020-193F-B70A-AA5F38C2F18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492500" y="1196975"/>
          <a:ext cx="2303463" cy="2232026"/>
        </p:xfrm>
        <a:graphic>
          <a:graphicData uri="http://schemas.openxmlformats.org/drawingml/2006/table">
            <a:tbl>
              <a:tblPr/>
              <a:tblGrid>
                <a:gridCol w="76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547" name="Picture 358">
            <a:extLst>
              <a:ext uri="{FF2B5EF4-FFF2-40B4-BE49-F238E27FC236}">
                <a16:creationId xmlns:a16="http://schemas.microsoft.com/office/drawing/2014/main" id="{3193D725-DD0D-A0EB-4ED2-A3022E1E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417762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03" name="Text Box 359">
            <a:extLst>
              <a:ext uri="{FF2B5EF4-FFF2-40B4-BE49-F238E27FC236}">
                <a16:creationId xmlns:a16="http://schemas.microsoft.com/office/drawing/2014/main" id="{AFB6A024-3883-C6DF-ECFB-DED5C4E0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1990725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6504" name="Text Box 360">
            <a:extLst>
              <a:ext uri="{FF2B5EF4-FFF2-40B4-BE49-F238E27FC236}">
                <a16:creationId xmlns:a16="http://schemas.microsoft.com/office/drawing/2014/main" id="{36A3D471-4EBD-62EA-5313-B473D3DC5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6449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it-IT" sz="2400">
                <a:solidFill>
                  <a:srgbClr val="FF0000"/>
                </a:solidFill>
              </a:rPr>
              <a:t>=18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59A18ACC-C4B6-2855-D475-6431E4AD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56" y="3445153"/>
            <a:ext cx="51476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L’intera tavoletta si può ruotare oppure riflettere  </a:t>
            </a:r>
            <a:endParaRPr lang="pl-PL" alt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it-IT" altLang="it-IT" sz="3600"/>
              <a:t>La matematica</a:t>
            </a:r>
            <a:r>
              <a:rPr lang="pl-PL" altLang="it-IT" sz="3600"/>
              <a:t>: </a:t>
            </a:r>
            <a:r>
              <a:rPr lang="it-IT" altLang="it-IT" sz="3600"/>
              <a:t>il regno di si</a:t>
            </a:r>
            <a:r>
              <a:rPr lang="pl-PL" altLang="it-IT" sz="3600"/>
              <a:t>mboli</a:t>
            </a:r>
            <a:endParaRPr lang="en-AU" altLang="it-IT" sz="360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742950" y="1484313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49" name="Text Box 39">
            <a:extLst>
              <a:ext uri="{FF2B5EF4-FFF2-40B4-BE49-F238E27FC236}">
                <a16:creationId xmlns:a16="http://schemas.microsoft.com/office/drawing/2014/main" id="{39FF604E-97E6-38DA-4CF8-3CD144EE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16650"/>
            <a:ext cx="755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Barozzi, Bergamini, Boni, Cerani, Pagani, </a:t>
            </a:r>
            <a:r>
              <a:rPr lang="pl-PL" altLang="it-IT" sz="1800" i="1"/>
              <a:t>La matematica per il cittadino,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1800"/>
              <a:t>Zanichelli, Bologna, 2008, str. 12</a:t>
            </a:r>
          </a:p>
        </p:txBody>
      </p:sp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8 </a:t>
            </a:r>
            <a:r>
              <a:rPr lang="it-IT" altLang="it-IT" sz="2200">
                <a:solidFill>
                  <a:srgbClr val="FF0000"/>
                </a:solidFill>
              </a:rPr>
              <a:t>equazioni</a:t>
            </a:r>
            <a:r>
              <a:rPr lang="pl-PL" altLang="it-IT" sz="2200">
                <a:solidFill>
                  <a:srgbClr val="FF0000"/>
                </a:solidFill>
              </a:rPr>
              <a:t>,</a:t>
            </a:r>
            <a:r>
              <a:rPr lang="it-IT" altLang="it-IT" sz="2200">
                <a:solidFill>
                  <a:srgbClr val="FF0000"/>
                </a:solidFill>
              </a:rPr>
              <a:t> </a:t>
            </a:r>
            <a:r>
              <a:rPr lang="pl-PL" altLang="it-IT" sz="2200">
                <a:solidFill>
                  <a:srgbClr val="FF0000"/>
                </a:solidFill>
              </a:rPr>
              <a:t>9 </a:t>
            </a:r>
            <a:r>
              <a:rPr lang="it-IT" altLang="it-IT" sz="2200">
                <a:solidFill>
                  <a:srgbClr val="FF0000"/>
                </a:solidFill>
              </a:rPr>
              <a:t>incognite</a:t>
            </a:r>
            <a:r>
              <a:rPr lang="pl-PL" altLang="it-IT" sz="22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→ </a:t>
            </a:r>
            <a:r>
              <a:rPr lang="it-IT" altLang="it-IT" sz="220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</a:rPr>
              <a:t>ha più di una soluzione </a:t>
            </a:r>
            <a:endParaRPr lang="pl-PL" altLang="it-IT" sz="220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/>
              <a:t>La soluzione generale produce la condizione che la somma di «controllo» deve essere uguale a </a:t>
            </a:r>
            <a:r>
              <a:rPr lang="pl-PL" altLang="it-IT" sz="2200"/>
              <a:t>3</a:t>
            </a:r>
            <a:r>
              <a:rPr lang="pl-PL" altLang="it-IT" sz="2200" i="1"/>
              <a:t>k</a:t>
            </a:r>
            <a:r>
              <a:rPr lang="pl-PL" altLang="it-IT" sz="2200"/>
              <a:t>,</a:t>
            </a:r>
            <a:r>
              <a:rPr lang="it-IT" altLang="it-IT" sz="2200"/>
              <a:t> che </a:t>
            </a:r>
            <a:r>
              <a:rPr lang="pl-PL" altLang="it-IT" sz="2200" i="1"/>
              <a:t>k</a:t>
            </a:r>
            <a:r>
              <a:rPr lang="pl-PL" altLang="it-IT" sz="2200"/>
              <a:t> </a:t>
            </a:r>
            <a:r>
              <a:rPr lang="it-IT" altLang="it-IT" sz="2200"/>
              <a:t>è il numero nella cella centrale</a:t>
            </a:r>
            <a:r>
              <a:rPr lang="pl-PL" altLang="it-IT" sz="180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Proviamo di applicare le operazioni che hanno funzionato per il quadrato magico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dirty="0"/>
              <a:t>Si possono aggiungere i numeri (gli stessi) alle righe</a:t>
            </a:r>
          </a:p>
          <a:p>
            <a:pPr>
              <a:buFontTx/>
              <a:buChar char="-"/>
            </a:pPr>
            <a:r>
              <a:rPr lang="it-IT" sz="2200" dirty="0"/>
              <a:t>Si possono anche moltiplicare le righe per gli stessi numeri</a:t>
            </a:r>
          </a:p>
          <a:p>
            <a:pPr marL="0" indent="0">
              <a:buNone/>
            </a:pPr>
            <a:r>
              <a:rPr lang="it-IT" sz="2200" dirty="0"/>
              <a:t>(1) 3</a:t>
            </a:r>
            <a:r>
              <a:rPr lang="it-IT" sz="2200" i="1" dirty="0"/>
              <a:t>x</a:t>
            </a:r>
            <a:r>
              <a:rPr lang="it-IT" sz="2200" dirty="0"/>
              <a:t> + </a:t>
            </a:r>
            <a:r>
              <a:rPr lang="it-IT" sz="2200" i="1" dirty="0"/>
              <a:t>y</a:t>
            </a:r>
            <a:r>
              <a:rPr lang="it-IT" sz="2200" dirty="0"/>
              <a:t> = 18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r>
              <a:rPr lang="it-IT" sz="2200" dirty="0"/>
              <a:t>Allora proviamo (improvvisando un po’) che (1) equivale a </a:t>
            </a:r>
          </a:p>
          <a:p>
            <a:pPr marL="0" indent="0">
              <a:buNone/>
            </a:pPr>
            <a:r>
              <a:rPr lang="it-IT" sz="2200" dirty="0"/>
              <a:t>(1) 9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54</a:t>
            </a:r>
          </a:p>
          <a:p>
            <a:pPr marL="0" indent="0">
              <a:buNone/>
            </a:pPr>
            <a:r>
              <a:rPr lang="it-IT" sz="2200" dirty="0"/>
              <a:t>(2) </a:t>
            </a:r>
            <a:r>
              <a:rPr lang="it-IT" sz="2200" i="1" dirty="0"/>
              <a:t>x</a:t>
            </a:r>
            <a:r>
              <a:rPr lang="it-IT" sz="2200" dirty="0"/>
              <a:t> + 3</a:t>
            </a:r>
            <a:r>
              <a:rPr lang="it-IT" sz="2200" i="1" dirty="0"/>
              <a:t>y</a:t>
            </a:r>
            <a:r>
              <a:rPr lang="it-IT" sz="2200" dirty="0"/>
              <a:t> = 22</a:t>
            </a:r>
          </a:p>
          <a:p>
            <a:pPr marL="0" indent="0">
              <a:buNone/>
            </a:pPr>
            <a:r>
              <a:rPr lang="it-IT" sz="2200" dirty="0"/>
              <a:t>Facciamo adesso un’altra operazione, un po’ «azzardata»: </a:t>
            </a:r>
          </a:p>
          <a:p>
            <a:pPr marL="0" indent="0">
              <a:buNone/>
            </a:pPr>
            <a:r>
              <a:rPr lang="it-IT" sz="2200" dirty="0"/>
              <a:t>la differenza tra le due equazioni. Si ottiene:</a:t>
            </a:r>
          </a:p>
          <a:p>
            <a:pPr marL="0" indent="0">
              <a:buNone/>
            </a:pPr>
            <a:r>
              <a:rPr lang="it-IT" sz="2200" dirty="0"/>
              <a:t>8</a:t>
            </a:r>
            <a:r>
              <a:rPr lang="it-IT" sz="2200" i="1" dirty="0"/>
              <a:t>x</a:t>
            </a:r>
            <a:r>
              <a:rPr lang="it-IT" sz="2200" dirty="0"/>
              <a:t> = 54 – 22 = 32</a:t>
            </a:r>
          </a:p>
          <a:p>
            <a:pPr marL="0" indent="0">
              <a:buNone/>
            </a:pPr>
            <a:r>
              <a:rPr lang="it-IT" sz="2200" dirty="0"/>
              <a:t>Da qui è chiaro che </a:t>
            </a:r>
            <a:r>
              <a:rPr lang="it-IT" sz="2200" i="1" dirty="0"/>
              <a:t>x</a:t>
            </a:r>
            <a:r>
              <a:rPr lang="it-IT" sz="2200" dirty="0"/>
              <a:t> = 4 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104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it-IT" sz="3400" dirty="0"/>
              <a:t>Ma ancora la percentuale di «improvvisare» e «indovinare»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43587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rimane ancora alta</a:t>
            </a:r>
          </a:p>
          <a:p>
            <a:pPr marL="0" indent="0">
              <a:buNone/>
            </a:pPr>
            <a:endParaRPr lang="it-IT" sz="2100" dirty="0"/>
          </a:p>
          <a:p>
            <a:pPr marL="0" indent="0">
              <a:buNone/>
            </a:pPr>
            <a:r>
              <a:rPr lang="it-IT" sz="2100" dirty="0"/>
              <a:t>Ci sarebbe un modo più «regolare» di risolvere questo problema (1) (1)  3</a:t>
            </a:r>
            <a:r>
              <a:rPr lang="it-IT" sz="2100" i="1" dirty="0"/>
              <a:t>x</a:t>
            </a:r>
            <a:r>
              <a:rPr lang="it-IT" sz="2100" dirty="0"/>
              <a:t> + </a:t>
            </a:r>
            <a:r>
              <a:rPr lang="it-IT" sz="2100" i="1" dirty="0"/>
              <a:t>y</a:t>
            </a:r>
            <a:r>
              <a:rPr lang="it-IT" sz="2100" dirty="0"/>
              <a:t> = 18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</a:t>
            </a:r>
            <a:r>
              <a:rPr lang="it-IT" sz="2100" i="1" dirty="0"/>
              <a:t>y</a:t>
            </a:r>
            <a:r>
              <a:rPr lang="it-IT" sz="2100" dirty="0"/>
              <a:t> = 22</a:t>
            </a:r>
          </a:p>
          <a:p>
            <a:pPr marL="0" indent="0">
              <a:buNone/>
            </a:pPr>
            <a:r>
              <a:rPr lang="it-IT" sz="2100" dirty="0"/>
              <a:t>Dalla equazione (1) possiamo ottenere </a:t>
            </a:r>
            <a:r>
              <a:rPr lang="it-IT" sz="2100" i="1" dirty="0"/>
              <a:t>y</a:t>
            </a:r>
            <a:r>
              <a:rPr lang="it-IT" sz="2100" dirty="0"/>
              <a:t> = 18 – 3</a:t>
            </a:r>
            <a:r>
              <a:rPr lang="it-IT" sz="2100" i="1" dirty="0"/>
              <a:t>x</a:t>
            </a:r>
            <a:r>
              <a:rPr lang="it-IT" sz="2100" dirty="0"/>
              <a:t> (una operazione simile a quelle che si fa su un abaco) </a:t>
            </a:r>
          </a:p>
          <a:p>
            <a:pPr marL="0" indent="0">
              <a:buNone/>
            </a:pPr>
            <a:r>
              <a:rPr lang="it-IT" sz="2100" dirty="0"/>
              <a:t>E poi inserire questo valore alla seconda equazione, ottenendo</a:t>
            </a:r>
          </a:p>
          <a:p>
            <a:pPr marL="0" indent="0">
              <a:buNone/>
            </a:pPr>
            <a:r>
              <a:rPr lang="it-IT" sz="2100" dirty="0"/>
              <a:t>(2) </a:t>
            </a:r>
            <a:r>
              <a:rPr lang="it-IT" sz="2100" i="1" dirty="0"/>
              <a:t> x</a:t>
            </a:r>
            <a:r>
              <a:rPr lang="it-IT" sz="2100" dirty="0"/>
              <a:t> + 3(18 – 3</a:t>
            </a:r>
            <a:r>
              <a:rPr lang="it-IT" sz="2100" i="1" dirty="0"/>
              <a:t>x</a:t>
            </a:r>
            <a:r>
              <a:rPr lang="it-IT" sz="2100" dirty="0"/>
              <a:t>) = </a:t>
            </a:r>
            <a:r>
              <a:rPr lang="it-IT" sz="2100" i="1" dirty="0"/>
              <a:t>x</a:t>
            </a:r>
            <a:r>
              <a:rPr lang="it-IT" sz="2100" dirty="0"/>
              <a:t> + 54 – 9</a:t>
            </a:r>
            <a:r>
              <a:rPr lang="it-IT" sz="2100" i="1" dirty="0"/>
              <a:t>x</a:t>
            </a:r>
            <a:r>
              <a:rPr lang="it-IT" sz="2100" dirty="0"/>
              <a:t> = 22</a:t>
            </a:r>
            <a:endParaRPr lang="it-IT" sz="2100" i="1" dirty="0"/>
          </a:p>
          <a:p>
            <a:pPr marL="0" indent="0">
              <a:buNone/>
            </a:pPr>
            <a:r>
              <a:rPr lang="it-IT" sz="2100" dirty="0"/>
              <a:t>Dobbiamo raggruppare i termini</a:t>
            </a:r>
          </a:p>
          <a:p>
            <a:pPr marL="0" indent="0">
              <a:buNone/>
            </a:pPr>
            <a:r>
              <a:rPr lang="it-IT" sz="2100" dirty="0"/>
              <a:t>-8</a:t>
            </a:r>
            <a:r>
              <a:rPr lang="it-IT" sz="2100" i="1" dirty="0"/>
              <a:t>x</a:t>
            </a:r>
            <a:r>
              <a:rPr lang="it-IT" sz="2100" dirty="0"/>
              <a:t> = 22 - 54 = -32</a:t>
            </a:r>
          </a:p>
          <a:p>
            <a:pPr marL="0" indent="0">
              <a:buNone/>
            </a:pPr>
            <a:r>
              <a:rPr lang="it-IT" sz="2100" dirty="0"/>
              <a:t>cioè </a:t>
            </a:r>
            <a:r>
              <a:rPr lang="it-IT" sz="2100" i="1" dirty="0"/>
              <a:t>x = </a:t>
            </a:r>
            <a:r>
              <a:rPr lang="it-IT" sz="2100" dirty="0"/>
              <a:t>8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accent2"/>
                </a:solidFill>
              </a:rPr>
              <a:t>È andata bene, anche se per il momento avevamo i numeri negativi.</a:t>
            </a:r>
          </a:p>
        </p:txBody>
      </p:sp>
    </p:spTree>
    <p:extLst>
      <p:ext uri="{BB962C8B-B14F-4D97-AF65-F5344CB8AC3E}">
        <p14:creationId xmlns:p14="http://schemas.microsoft.com/office/powerpoint/2010/main" val="2942497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08C3A16-E687-D4E1-55E7-61A57C1C49A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48444" y="1984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Tutto sommato, per risolvere il nostro quadrato</a:t>
            </a:r>
            <a:endParaRPr lang="en-AU" altLang="it-IT" sz="3600" dirty="0"/>
          </a:p>
        </p:txBody>
      </p:sp>
      <p:graphicFrame>
        <p:nvGraphicFramePr>
          <p:cNvPr id="19459" name="Group 3">
            <a:extLst>
              <a:ext uri="{FF2B5EF4-FFF2-40B4-BE49-F238E27FC236}">
                <a16:creationId xmlns:a16="http://schemas.microsoft.com/office/drawing/2014/main" id="{52D8463C-894F-C076-94AC-4C03046F3C3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6073694"/>
              </p:ext>
            </p:extLst>
          </p:nvPr>
        </p:nvGraphicFramePr>
        <p:xfrm>
          <a:off x="755576" y="1405164"/>
          <a:ext cx="2339975" cy="2185986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Text Box 40">
            <a:extLst>
              <a:ext uri="{FF2B5EF4-FFF2-40B4-BE49-F238E27FC236}">
                <a16:creationId xmlns:a16="http://schemas.microsoft.com/office/drawing/2014/main" id="{0D6247AE-C5A0-9329-C268-79E73F29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4313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9500" name="Text Box 44">
            <a:extLst>
              <a:ext uri="{FF2B5EF4-FFF2-40B4-BE49-F238E27FC236}">
                <a16:creationId xmlns:a16="http://schemas.microsoft.com/office/drawing/2014/main" id="{CDD1EF6B-6AFB-834D-2B1C-440815B0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1427163"/>
            <a:ext cx="1912938" cy="278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b + c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d + e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f + g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d + f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b + g =10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e + h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a + h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/>
              <a:t>c + f = 10</a:t>
            </a:r>
          </a:p>
        </p:txBody>
      </p:sp>
      <p:sp>
        <p:nvSpPr>
          <p:cNvPr id="19501" name="Text Box 45">
            <a:extLst>
              <a:ext uri="{FF2B5EF4-FFF2-40B4-BE49-F238E27FC236}">
                <a16:creationId xmlns:a16="http://schemas.microsoft.com/office/drawing/2014/main" id="{FD5033C1-D8AD-8C58-A43D-CF4C11D0E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457325"/>
            <a:ext cx="341788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8 </a:t>
            </a:r>
            <a:r>
              <a:rPr lang="it-IT" altLang="it-IT" sz="2200">
                <a:solidFill>
                  <a:srgbClr val="FF0000"/>
                </a:solidFill>
              </a:rPr>
              <a:t>equazioni</a:t>
            </a:r>
            <a:r>
              <a:rPr lang="pl-PL" altLang="it-IT" sz="2200">
                <a:solidFill>
                  <a:srgbClr val="FF0000"/>
                </a:solidFill>
              </a:rPr>
              <a:t>,</a:t>
            </a:r>
            <a:r>
              <a:rPr lang="it-IT" altLang="it-IT" sz="2200">
                <a:solidFill>
                  <a:srgbClr val="FF0000"/>
                </a:solidFill>
              </a:rPr>
              <a:t> </a:t>
            </a:r>
            <a:r>
              <a:rPr lang="pl-PL" altLang="it-IT" sz="2200">
                <a:solidFill>
                  <a:srgbClr val="FF0000"/>
                </a:solidFill>
              </a:rPr>
              <a:t>9 </a:t>
            </a:r>
            <a:r>
              <a:rPr lang="it-IT" altLang="it-IT" sz="2200">
                <a:solidFill>
                  <a:srgbClr val="FF0000"/>
                </a:solidFill>
              </a:rPr>
              <a:t>incognite</a:t>
            </a:r>
            <a:r>
              <a:rPr lang="pl-PL" altLang="it-IT" sz="2200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200">
                <a:solidFill>
                  <a:srgbClr val="FF0000"/>
                </a:solidFill>
              </a:rPr>
              <a:t>→ </a:t>
            </a:r>
            <a:r>
              <a:rPr lang="it-IT" altLang="it-IT" sz="2200">
                <a:solidFill>
                  <a:srgbClr val="FF0000"/>
                </a:solidFill>
              </a:rPr>
              <a:t>il sistema di equazioni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00"/>
                </a:solidFill>
              </a:rPr>
              <a:t>ha più di una soluzione </a:t>
            </a:r>
            <a:endParaRPr lang="pl-PL" altLang="it-IT" sz="2200">
              <a:solidFill>
                <a:srgbClr val="FF0000"/>
              </a:solidFill>
            </a:endParaRPr>
          </a:p>
        </p:txBody>
      </p:sp>
      <p:sp>
        <p:nvSpPr>
          <p:cNvPr id="19502" name="Text Box 46">
            <a:extLst>
              <a:ext uri="{FF2B5EF4-FFF2-40B4-BE49-F238E27FC236}">
                <a16:creationId xmlns:a16="http://schemas.microsoft.com/office/drawing/2014/main" id="{FCFAC2F6-A492-1DE1-8BF5-E78FED546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04190"/>
            <a:ext cx="822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i metodi proposti sembrano </a:t>
            </a:r>
            <a:r>
              <a:rPr lang="it-IT" altLang="it-IT" sz="2200" i="1" dirty="0"/>
              <a:t>senza speranza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Ci vuole qualche metodo più generale.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 dirty="0"/>
              <a:t>Fu inventato da Kramer (e </a:t>
            </a:r>
            <a:r>
              <a:rPr lang="it-IT" altLang="it-IT" sz="2200" dirty="0" err="1"/>
              <a:t>Krönig</a:t>
            </a:r>
            <a:r>
              <a:rPr lang="it-IT" altLang="it-IT" sz="2200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9417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3C5D5-B270-BA36-A289-058F6B6E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Cosa dicono i libri?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51C419-A3EB-45B6-DD75-C6FC05DC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8" y="1268760"/>
            <a:ext cx="8878750" cy="45365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F944-C682-34E3-5363-A33BC5EB0E2C}"/>
              </a:ext>
            </a:extLst>
          </p:cNvPr>
          <p:cNvSpPr txBox="1"/>
          <p:nvPr/>
        </p:nvSpPr>
        <p:spPr>
          <a:xfrm>
            <a:off x="457200" y="60212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12121"/>
                </a:solidFill>
                <a:effectLst/>
                <a:latin typeface="robotoregular"/>
              </a:rPr>
              <a:t>DeAgostini, Colori della matematica edizione BIANCA - Algebra 2, p.141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12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F0B843-3B8F-7067-26C4-F9E255CC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Didattica tradizionale vs didattica cognitivista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6599F3-0A56-A6A8-2512-64FFEAFD086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/>
              <a:t>Nella didattica tradizionale l’insegnante </a:t>
            </a:r>
            <a:r>
              <a:rPr lang="it-IT" sz="2200" i="1" dirty="0"/>
              <a:t>trasmette</a:t>
            </a:r>
            <a:r>
              <a:rPr lang="it-IT" sz="2200" dirty="0"/>
              <a:t> questo che lui/lei sa </a:t>
            </a:r>
          </a:p>
          <a:p>
            <a:r>
              <a:rPr lang="it-IT" sz="2200" dirty="0"/>
              <a:t>Il programma in vigore (cv) definisce i contenuti che </a:t>
            </a:r>
            <a:r>
              <a:rPr lang="it-IT" sz="2200" i="1" dirty="0"/>
              <a:t>bisogna</a:t>
            </a:r>
            <a:r>
              <a:rPr lang="it-IT" sz="2200" dirty="0"/>
              <a:t> trasmettere</a:t>
            </a:r>
          </a:p>
          <a:p>
            <a:r>
              <a:rPr lang="it-IT" sz="2200" dirty="0"/>
              <a:t>Nella didattica programmata l’insegnante dovrebbe determinare i contenuti da </a:t>
            </a:r>
            <a:r>
              <a:rPr lang="it-IT" sz="2200" i="1" dirty="0"/>
              <a:t>far assorbire</a:t>
            </a:r>
            <a:r>
              <a:rPr lang="it-IT" sz="2200" dirty="0"/>
              <a:t> dall’</a:t>
            </a:r>
            <a:r>
              <a:rPr lang="it-IT" sz="2200" dirty="0" err="1"/>
              <a:t>allunno</a:t>
            </a:r>
            <a:endParaRPr lang="it-IT" sz="2200" dirty="0"/>
          </a:p>
          <a:p>
            <a:r>
              <a:rPr lang="it-IT" sz="2200" dirty="0"/>
              <a:t>Nelle didattica cognitivista la trasmissione viene sostituita da un processo di scoperta individuale, pur guidata dall’insegnante</a:t>
            </a:r>
          </a:p>
        </p:txBody>
      </p:sp>
    </p:spTree>
    <p:extLst>
      <p:ext uri="{BB962C8B-B14F-4D97-AF65-F5344CB8AC3E}">
        <p14:creationId xmlns:p14="http://schemas.microsoft.com/office/powerpoint/2010/main" val="270764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3C5D5-B270-BA36-A289-058F6B6E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6" y="-18256"/>
            <a:ext cx="8229600" cy="1143000"/>
          </a:xfrm>
        </p:spPr>
        <p:txBody>
          <a:bodyPr/>
          <a:lstStyle/>
          <a:p>
            <a:r>
              <a:rPr lang="it-IT" sz="3600" dirty="0"/>
              <a:t>Cosa dicono i libri?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CCF944-C682-34E3-5363-A33BC5EB0E2C}"/>
              </a:ext>
            </a:extLst>
          </p:cNvPr>
          <p:cNvSpPr txBox="1"/>
          <p:nvPr/>
        </p:nvSpPr>
        <p:spPr>
          <a:xfrm>
            <a:off x="457200" y="60212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212121"/>
                </a:solidFill>
                <a:effectLst/>
                <a:latin typeface="robotoregular"/>
              </a:rPr>
              <a:t>DeAgostini, Colori della matematica edizione BIANCA - Algebra 2, p.141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EDE232-D641-BE4B-6745-CF7A3B664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8" y="859196"/>
            <a:ext cx="9106494" cy="5808423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16FD3B0-BFAC-6316-7D26-158A9BB2978C}"/>
              </a:ext>
            </a:extLst>
          </p:cNvPr>
          <p:cNvCxnSpPr/>
          <p:nvPr/>
        </p:nvCxnSpPr>
        <p:spPr>
          <a:xfrm flipH="1" flipV="1">
            <a:off x="1187624" y="4797152"/>
            <a:ext cx="72008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A17369-8B03-1065-D7DF-3DA98EA1F12A}"/>
              </a:ext>
            </a:extLst>
          </p:cNvPr>
          <p:cNvSpPr txBox="1"/>
          <p:nvPr/>
        </p:nvSpPr>
        <p:spPr>
          <a:xfrm>
            <a:off x="197173" y="558924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FF0000"/>
                </a:solidFill>
                <a:effectLst/>
                <a:latin typeface="robotoregular"/>
              </a:rPr>
              <a:t>Parole «riservate»</a:t>
            </a:r>
          </a:p>
          <a:p>
            <a:r>
              <a:rPr lang="it-IT" dirty="0">
                <a:solidFill>
                  <a:srgbClr val="FF0000"/>
                </a:solidFill>
                <a:latin typeface="robotoregular"/>
              </a:rPr>
              <a:t>che sembrano </a:t>
            </a:r>
          </a:p>
          <a:p>
            <a:r>
              <a:rPr lang="it-IT" dirty="0">
                <a:solidFill>
                  <a:srgbClr val="FF0000"/>
                </a:solidFill>
                <a:latin typeface="robotoregular"/>
              </a:rPr>
              <a:t>t</a:t>
            </a:r>
            <a:r>
              <a:rPr lang="it-IT" b="0" i="0" dirty="0">
                <a:solidFill>
                  <a:srgbClr val="FF0000"/>
                </a:solidFill>
                <a:effectLst/>
                <a:latin typeface="robotoregular"/>
              </a:rPr>
              <a:t>autologie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4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9DB8A-45ED-1679-36B5-2D892D57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Tutto bene, finché le incognite sono solo due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60334B-FDD5-D470-C803-985D208D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55" y="1133005"/>
            <a:ext cx="7488832" cy="57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31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9DB8A-45ED-1679-36B5-2D892D57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/>
          <a:lstStyle/>
          <a:p>
            <a:r>
              <a:rPr lang="it-IT" sz="3200" dirty="0"/>
              <a:t>Problemi nascono già con tre incognite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B1AABD-3A99-730E-494E-21ACCD00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96622"/>
            <a:ext cx="7488832" cy="58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F95719-2E8F-9C1C-69AA-43A93D06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200" dirty="0"/>
              <a:t>Poi, un po’ all’improvviso compare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7F8087-49AC-30D3-5C91-9E5399FD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7124854" cy="54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0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545"/>
            <a:ext cx="8229600" cy="1143000"/>
          </a:xfrm>
        </p:spPr>
        <p:txBody>
          <a:bodyPr/>
          <a:lstStyle/>
          <a:p>
            <a:r>
              <a:rPr lang="it-IT" sz="3600" dirty="0"/>
              <a:t>O Dio! Cosa dobbiamo fare?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9B28F7-8D8A-2AB0-0638-65B1203C6765}"/>
              </a:ext>
            </a:extLst>
          </p:cNvPr>
          <p:cNvSpPr txBox="1"/>
          <p:nvPr/>
        </p:nvSpPr>
        <p:spPr>
          <a:xfrm>
            <a:off x="182002" y="868221"/>
            <a:ext cx="85072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FF0000"/>
                </a:solidFill>
                <a:latin typeface="robotoregular"/>
              </a:rPr>
              <a:t>In primo luogo non stressarsi (e non stressare i ragazzi)</a:t>
            </a:r>
            <a:endParaRPr lang="it-IT" sz="2200" b="0" i="0" dirty="0">
              <a:solidFill>
                <a:srgbClr val="FF0000"/>
              </a:solidFill>
              <a:effectLst/>
              <a:latin typeface="robotoregular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8350E25-2F35-286E-7B42-9D0BF508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08517"/>
            <a:ext cx="6696744" cy="51687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E7066A-1B33-36A2-F03F-60514AB51D15}"/>
              </a:ext>
            </a:extLst>
          </p:cNvPr>
          <p:cNvSpPr txBox="1"/>
          <p:nvPr/>
        </p:nvSpPr>
        <p:spPr>
          <a:xfrm>
            <a:off x="1835696" y="4149080"/>
            <a:ext cx="4968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Esistono infiniti siti web che lo faranno per noi</a:t>
            </a:r>
          </a:p>
        </p:txBody>
      </p:sp>
    </p:spTree>
    <p:extLst>
      <p:ext uri="{BB962C8B-B14F-4D97-AF65-F5344CB8AC3E}">
        <p14:creationId xmlns:p14="http://schemas.microsoft.com/office/powerpoint/2010/main" val="2176664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45"/>
            <a:ext cx="9144000" cy="1143000"/>
          </a:xfrm>
        </p:spPr>
        <p:txBody>
          <a:bodyPr/>
          <a:lstStyle/>
          <a:p>
            <a:r>
              <a:rPr lang="it-IT" sz="3000" dirty="0"/>
              <a:t>Poi, tolto lo stress possiamo cominciare a ragionare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9187D-FFC7-0FC1-BB93-B2BEDCF079EF}"/>
              </a:ext>
            </a:extLst>
          </p:cNvPr>
          <p:cNvSpPr txBox="1"/>
          <p:nvPr/>
        </p:nvSpPr>
        <p:spPr>
          <a:xfrm>
            <a:off x="467544" y="1412776"/>
            <a:ext cx="849694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Abbiamo un sistema di due equazioni lineari (di primo grado) </a:t>
            </a:r>
          </a:p>
          <a:p>
            <a:pPr marL="457200" indent="-457200">
              <a:buAutoNum type="arabicParenBoth"/>
            </a:pPr>
            <a:r>
              <a:rPr lang="it-IT" sz="2000" dirty="0"/>
              <a:t>3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y</a:t>
            </a:r>
            <a:r>
              <a:rPr lang="it-IT" sz="2000" dirty="0"/>
              <a:t> = 18          	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baseline="-25000" dirty="0"/>
              <a:t>1 </a:t>
            </a:r>
            <a:r>
              <a:rPr lang="it-IT" sz="2000" i="1" dirty="0"/>
              <a:t>y  = c</a:t>
            </a:r>
            <a:r>
              <a:rPr lang="it-IT" sz="2000" baseline="-25000" dirty="0"/>
              <a:t>1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(2) </a:t>
            </a:r>
            <a:r>
              <a:rPr lang="it-IT" sz="2000" i="1" dirty="0"/>
              <a:t>x</a:t>
            </a:r>
            <a:r>
              <a:rPr lang="it-IT" sz="2000" dirty="0"/>
              <a:t> + 3</a:t>
            </a:r>
            <a:r>
              <a:rPr lang="it-IT" sz="2000" i="1" dirty="0"/>
              <a:t>y</a:t>
            </a:r>
            <a:r>
              <a:rPr lang="it-IT" sz="2000" dirty="0"/>
              <a:t> = 22		</a:t>
            </a:r>
            <a:r>
              <a:rPr lang="it-IT" sz="2000" i="1" dirty="0"/>
              <a:t>a</a:t>
            </a:r>
            <a:r>
              <a:rPr lang="it-IT" sz="2000" i="1" baseline="-25000" dirty="0"/>
              <a:t>2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i="1" baseline="-25000" dirty="0"/>
              <a:t>2 </a:t>
            </a:r>
            <a:r>
              <a:rPr lang="it-IT" sz="2000" i="1" dirty="0"/>
              <a:t>y  = c</a:t>
            </a:r>
            <a:r>
              <a:rPr lang="it-IT" sz="2000" i="1" baseline="-25000" dirty="0"/>
              <a:t>2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In un sistema c’è sempre qualche </a:t>
            </a:r>
            <a:r>
              <a:rPr lang="it-IT" sz="2000" i="1" dirty="0"/>
              <a:t>x</a:t>
            </a:r>
            <a:r>
              <a:rPr lang="it-IT" sz="2000" dirty="0"/>
              <a:t> e qualche </a:t>
            </a:r>
            <a:r>
              <a:rPr lang="it-IT" sz="2000" i="1" dirty="0"/>
              <a:t>y. </a:t>
            </a:r>
          </a:p>
          <a:p>
            <a:pPr marL="0" indent="0">
              <a:buNone/>
            </a:pPr>
            <a:r>
              <a:rPr lang="it-IT" sz="2000" dirty="0"/>
              <a:t>Allora non ha senso riportali nei calcoli. </a:t>
            </a:r>
          </a:p>
          <a:p>
            <a:pPr marL="0" indent="0">
              <a:buNone/>
            </a:pPr>
            <a:r>
              <a:rPr lang="it-IT" sz="2000" dirty="0"/>
              <a:t>Questo che conta sono i coefficienti numerici.</a:t>
            </a:r>
          </a:p>
          <a:p>
            <a:pPr marL="0" indent="0">
              <a:buNone/>
            </a:pPr>
            <a:r>
              <a:rPr lang="it-IT" sz="2000" dirty="0"/>
              <a:t>In primo luogo, i coefficienti </a:t>
            </a:r>
            <a:r>
              <a:rPr lang="it-IT" sz="2000" i="1" dirty="0"/>
              <a:t>determinanti</a:t>
            </a:r>
            <a:r>
              <a:rPr lang="it-IT" sz="2000" dirty="0"/>
              <a:t> per la soluzione quelli che stanno con </a:t>
            </a:r>
            <a:r>
              <a:rPr lang="it-IT" sz="2000" i="1" dirty="0"/>
              <a:t>x</a:t>
            </a:r>
            <a:r>
              <a:rPr lang="it-IT" sz="2000" dirty="0"/>
              <a:t> e </a:t>
            </a:r>
            <a:r>
              <a:rPr lang="it-IT" sz="2000" i="1" dirty="0"/>
              <a:t>y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1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	        = D</a:t>
            </a:r>
            <a:r>
              <a:rPr lang="it-IT" sz="2000" dirty="0"/>
              <a:t> = 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b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i="1" dirty="0"/>
              <a:t>b</a:t>
            </a:r>
            <a:r>
              <a:rPr lang="it-IT" sz="2000" baseline="-25000" dirty="0"/>
              <a:t>1    </a:t>
            </a:r>
            <a:r>
              <a:rPr lang="it-IT" sz="2000" i="1" baseline="-25000" dirty="0"/>
              <a:t> </a:t>
            </a:r>
            <a:r>
              <a:rPr lang="it-IT" sz="2000" dirty="0"/>
              <a:t>[abbiamo moltiplicato «le diagonali]</a:t>
            </a:r>
            <a:r>
              <a:rPr lang="it-IT" sz="2000" i="1" baseline="-25000" dirty="0"/>
              <a:t>  </a:t>
            </a:r>
            <a:r>
              <a:rPr lang="it-IT" sz="2000" baseline="-25000" dirty="0"/>
              <a:t> 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2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EF4766D-9F19-3869-E6C5-700B02244572}"/>
              </a:ext>
            </a:extLst>
          </p:cNvPr>
          <p:cNvCxnSpPr/>
          <p:nvPr/>
        </p:nvCxnSpPr>
        <p:spPr>
          <a:xfrm>
            <a:off x="899592" y="4509120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BF499-C1CC-0105-352E-B1CD3DEF767D}"/>
              </a:ext>
            </a:extLst>
          </p:cNvPr>
          <p:cNvCxnSpPr/>
          <p:nvPr/>
        </p:nvCxnSpPr>
        <p:spPr>
          <a:xfrm>
            <a:off x="1837830" y="4484406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527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45"/>
            <a:ext cx="9144000" cy="1143000"/>
          </a:xfrm>
        </p:spPr>
        <p:txBody>
          <a:bodyPr/>
          <a:lstStyle/>
          <a:p>
            <a:r>
              <a:rPr lang="it-IT" sz="3000" dirty="0"/>
              <a:t>La matematica consiste nell’astrazione </a:t>
            </a:r>
            <a:br>
              <a:rPr lang="it-IT" sz="3000" dirty="0"/>
            </a:br>
            <a:r>
              <a:rPr lang="it-IT" sz="3000" dirty="0"/>
              <a:t>(cioè l’eliminazione di dettagli non essenziali)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9187D-FFC7-0FC1-BB93-B2BEDCF079EF}"/>
              </a:ext>
            </a:extLst>
          </p:cNvPr>
          <p:cNvSpPr txBox="1"/>
          <p:nvPr/>
        </p:nvSpPr>
        <p:spPr>
          <a:xfrm>
            <a:off x="467544" y="1412776"/>
            <a:ext cx="84969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Possiamo tenere solo i simboli, piuttosto che le cifre </a:t>
            </a:r>
          </a:p>
          <a:p>
            <a:pPr marL="457200" indent="-457200">
              <a:buAutoNum type="arabicParenBoth"/>
            </a:pPr>
            <a:r>
              <a:rPr lang="it-IT" sz="2000" dirty="0"/>
              <a:t> 	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baseline="-25000" dirty="0"/>
              <a:t>1 </a:t>
            </a:r>
            <a:r>
              <a:rPr lang="it-IT" sz="2000" i="1" dirty="0"/>
              <a:t>y  = c</a:t>
            </a:r>
            <a:r>
              <a:rPr lang="it-IT" sz="2000" baseline="-25000" dirty="0"/>
              <a:t>1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(2) 	</a:t>
            </a:r>
            <a:r>
              <a:rPr lang="it-IT" sz="2000" i="1" dirty="0"/>
              <a:t>a</a:t>
            </a:r>
            <a:r>
              <a:rPr lang="it-IT" sz="2000" i="1" baseline="-25000" dirty="0"/>
              <a:t>2 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b</a:t>
            </a:r>
            <a:r>
              <a:rPr lang="it-IT" sz="2000" i="1" baseline="-25000" dirty="0"/>
              <a:t>2 </a:t>
            </a:r>
            <a:r>
              <a:rPr lang="it-IT" sz="2000" i="1" dirty="0"/>
              <a:t>y  = c</a:t>
            </a:r>
            <a:r>
              <a:rPr lang="it-IT" sz="2000" i="1" baseline="-25000" dirty="0"/>
              <a:t>2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Abbiamo già definito un </a:t>
            </a:r>
            <a:r>
              <a:rPr lang="it-IT" sz="2000" i="1" dirty="0"/>
              <a:t>determinante </a:t>
            </a:r>
            <a:r>
              <a:rPr lang="it-IT" sz="2000" dirty="0"/>
              <a:t>(dell’equazione) </a:t>
            </a:r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1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	        = D</a:t>
            </a:r>
            <a:r>
              <a:rPr lang="it-IT" sz="2000" dirty="0"/>
              <a:t> = 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b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i="1" dirty="0"/>
              <a:t>b</a:t>
            </a:r>
            <a:r>
              <a:rPr lang="it-IT" sz="2000" baseline="-25000" dirty="0"/>
              <a:t>1    </a:t>
            </a:r>
            <a:r>
              <a:rPr lang="it-IT" sz="2000" i="1" baseline="-25000" dirty="0"/>
              <a:t>   </a:t>
            </a:r>
            <a:r>
              <a:rPr lang="it-IT" sz="2000" baseline="-25000" dirty="0"/>
              <a:t> 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      a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2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Scriviamo in modo analogo [mantenendo l’ordine </a:t>
            </a:r>
            <a:r>
              <a:rPr lang="it-IT" sz="2000" i="1" dirty="0"/>
              <a:t>ab</a:t>
            </a:r>
            <a:r>
              <a:rPr lang="it-IT" sz="2000" i="1" strike="dblStrike" dirty="0"/>
              <a:t>c</a:t>
            </a:r>
            <a:r>
              <a:rPr lang="it-IT" sz="2000" dirty="0"/>
              <a:t>, </a:t>
            </a:r>
            <a:r>
              <a:rPr lang="it-IT" sz="2000" i="1" dirty="0"/>
              <a:t>c</a:t>
            </a:r>
            <a:r>
              <a:rPr lang="it-IT" sz="2000" i="1" strike="dblStrike" dirty="0"/>
              <a:t>a</a:t>
            </a:r>
            <a:r>
              <a:rPr lang="it-IT" sz="2000" i="1" dirty="0"/>
              <a:t>b</a:t>
            </a:r>
            <a:r>
              <a:rPr lang="it-IT" sz="2000" dirty="0"/>
              <a:t>, </a:t>
            </a:r>
            <a:r>
              <a:rPr lang="it-IT" sz="2000" i="1" dirty="0"/>
              <a:t>a</a:t>
            </a:r>
            <a:r>
              <a:rPr lang="it-IT" sz="2000" i="1" strike="dblStrike" dirty="0"/>
              <a:t>b</a:t>
            </a:r>
            <a:r>
              <a:rPr lang="it-IT" sz="2000" i="1" dirty="0"/>
              <a:t>c </a:t>
            </a:r>
            <a:r>
              <a:rPr lang="it-IT" sz="2000" dirty="0"/>
              <a:t>]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	c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1			 	</a:t>
            </a:r>
            <a:r>
              <a:rPr lang="it-IT" sz="2000" i="1" dirty="0"/>
              <a:t>     a</a:t>
            </a:r>
            <a:r>
              <a:rPr lang="it-IT" sz="2000" baseline="-25000" dirty="0"/>
              <a:t>1 </a:t>
            </a:r>
            <a:r>
              <a:rPr lang="it-IT" sz="2000" dirty="0"/>
              <a:t>  </a:t>
            </a:r>
            <a:r>
              <a:rPr lang="it-IT" sz="2000" i="1" dirty="0"/>
              <a:t>c</a:t>
            </a:r>
            <a:r>
              <a:rPr lang="it-IT" sz="2000" baseline="-25000" dirty="0"/>
              <a:t>1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D</a:t>
            </a:r>
            <a:r>
              <a:rPr lang="it-IT" sz="2000" baseline="-25000" dirty="0"/>
              <a:t>x</a:t>
            </a:r>
            <a:r>
              <a:rPr lang="it-IT" sz="2000" dirty="0"/>
              <a:t> = 		=  </a:t>
            </a:r>
            <a:r>
              <a:rPr lang="it-IT" sz="2000" i="1" dirty="0"/>
              <a:t>c</a:t>
            </a:r>
            <a:r>
              <a:rPr lang="it-IT" sz="2000" baseline="-25000" dirty="0"/>
              <a:t>1 </a:t>
            </a:r>
            <a:r>
              <a:rPr lang="it-IT" sz="2000" i="1" dirty="0"/>
              <a:t>b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c</a:t>
            </a:r>
            <a:r>
              <a:rPr lang="it-IT" sz="2000" baseline="-25000" dirty="0"/>
              <a:t>2 </a:t>
            </a:r>
            <a:r>
              <a:rPr lang="it-IT" sz="2000" i="1" dirty="0"/>
              <a:t>b</a:t>
            </a:r>
            <a:r>
              <a:rPr lang="it-IT" sz="2000" baseline="-25000" dirty="0"/>
              <a:t>1    </a:t>
            </a:r>
            <a:r>
              <a:rPr lang="it-IT" sz="2000" i="1" baseline="-25000" dirty="0"/>
              <a:t>   </a:t>
            </a:r>
            <a:r>
              <a:rPr lang="it-IT" sz="2000" baseline="-25000" dirty="0"/>
              <a:t>   </a:t>
            </a:r>
            <a:r>
              <a:rPr lang="it-IT" sz="2000" dirty="0"/>
              <a:t>e </a:t>
            </a:r>
            <a:r>
              <a:rPr lang="it-IT" sz="2000" i="1" dirty="0"/>
              <a:t> D</a:t>
            </a:r>
            <a:r>
              <a:rPr lang="it-IT" sz="2000" i="1" baseline="-25000" dirty="0"/>
              <a:t>y</a:t>
            </a:r>
            <a:r>
              <a:rPr lang="it-IT" sz="2000" dirty="0"/>
              <a:t> = </a:t>
            </a:r>
            <a:r>
              <a:rPr lang="it-IT" sz="2000" baseline="-25000" dirty="0"/>
              <a:t>	</a:t>
            </a:r>
            <a:r>
              <a:rPr lang="it-IT" sz="2000" i="1" dirty="0"/>
              <a:t>      </a:t>
            </a:r>
            <a:r>
              <a:rPr lang="it-IT" sz="2000" dirty="0"/>
              <a:t>=  </a:t>
            </a:r>
            <a:r>
              <a:rPr lang="it-IT" sz="2000" i="1" dirty="0"/>
              <a:t>a</a:t>
            </a:r>
            <a:r>
              <a:rPr lang="it-IT" sz="2000" baseline="-25000" dirty="0"/>
              <a:t>1 </a:t>
            </a:r>
            <a:r>
              <a:rPr lang="it-IT" sz="2000" i="1" dirty="0"/>
              <a:t>c</a:t>
            </a:r>
            <a:r>
              <a:rPr lang="it-IT" sz="2000" baseline="-25000" dirty="0"/>
              <a:t>2 </a:t>
            </a:r>
            <a:r>
              <a:rPr lang="it-IT" sz="2400" i="1" dirty="0"/>
              <a:t>–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i="1" dirty="0"/>
              <a:t>c</a:t>
            </a:r>
            <a:r>
              <a:rPr lang="it-IT" sz="2000" baseline="-25000" dirty="0"/>
              <a:t>1 </a:t>
            </a:r>
            <a:endParaRPr lang="it-IT" sz="2000" i="1" dirty="0"/>
          </a:p>
          <a:p>
            <a:r>
              <a:rPr lang="it-IT" sz="2000" i="1" dirty="0"/>
              <a:t>      	c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b</a:t>
            </a:r>
            <a:r>
              <a:rPr lang="it-IT" sz="2000" baseline="-25000" dirty="0"/>
              <a:t>2				        </a:t>
            </a:r>
            <a:r>
              <a:rPr lang="it-IT" sz="2000" i="1" dirty="0"/>
              <a:t>a</a:t>
            </a:r>
            <a:r>
              <a:rPr lang="it-IT" sz="2000" baseline="-25000" dirty="0"/>
              <a:t>2 </a:t>
            </a:r>
            <a:r>
              <a:rPr lang="it-IT" sz="2000" dirty="0"/>
              <a:t>  </a:t>
            </a:r>
            <a:r>
              <a:rPr lang="it-IT" sz="2000" i="1" dirty="0"/>
              <a:t>c</a:t>
            </a:r>
            <a:r>
              <a:rPr lang="it-IT" sz="2000" baseline="-25000" dirty="0"/>
              <a:t>2</a:t>
            </a:r>
            <a:endParaRPr lang="it-IT" sz="2000" i="1" dirty="0"/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EF4766D-9F19-3869-E6C5-700B02244572}"/>
              </a:ext>
            </a:extLst>
          </p:cNvPr>
          <p:cNvCxnSpPr/>
          <p:nvPr/>
        </p:nvCxnSpPr>
        <p:spPr>
          <a:xfrm>
            <a:off x="899592" y="3103897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BF499-C1CC-0105-352E-B1CD3DEF767D}"/>
              </a:ext>
            </a:extLst>
          </p:cNvPr>
          <p:cNvCxnSpPr/>
          <p:nvPr/>
        </p:nvCxnSpPr>
        <p:spPr>
          <a:xfrm>
            <a:off x="1800759" y="3088094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9326877-368C-5BD7-8A75-37F244991A51}"/>
              </a:ext>
            </a:extLst>
          </p:cNvPr>
          <p:cNvCxnSpPr/>
          <p:nvPr/>
        </p:nvCxnSpPr>
        <p:spPr>
          <a:xfrm>
            <a:off x="1403648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CA38D83-6948-918D-1104-C9CDE9257FC2}"/>
              </a:ext>
            </a:extLst>
          </p:cNvPr>
          <p:cNvCxnSpPr/>
          <p:nvPr/>
        </p:nvCxnSpPr>
        <p:spPr>
          <a:xfrm>
            <a:off x="6228184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9443761-D52D-0568-57B1-274D5022D91B}"/>
              </a:ext>
            </a:extLst>
          </p:cNvPr>
          <p:cNvCxnSpPr/>
          <p:nvPr/>
        </p:nvCxnSpPr>
        <p:spPr>
          <a:xfrm>
            <a:off x="5436096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D3A97B5-EE41-F7F1-C6F4-170F3AC5C67E}"/>
              </a:ext>
            </a:extLst>
          </p:cNvPr>
          <p:cNvCxnSpPr/>
          <p:nvPr/>
        </p:nvCxnSpPr>
        <p:spPr>
          <a:xfrm>
            <a:off x="2195736" y="494116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78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1A36D-0241-4B9A-D437-121CC3EC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604"/>
            <a:ext cx="9144000" cy="1143000"/>
          </a:xfrm>
        </p:spPr>
        <p:txBody>
          <a:bodyPr/>
          <a:lstStyle/>
          <a:p>
            <a:r>
              <a:rPr lang="it-IT" sz="3000" dirty="0"/>
              <a:t>e, adesso, magia, magia!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9187D-FFC7-0FC1-BB93-B2BEDCF079EF}"/>
              </a:ext>
            </a:extLst>
          </p:cNvPr>
          <p:cNvSpPr txBox="1"/>
          <p:nvPr/>
        </p:nvSpPr>
        <p:spPr>
          <a:xfrm>
            <a:off x="467544" y="620688"/>
            <a:ext cx="849694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Possiamo tenere solo i simboli, piuttosto che le cifre </a:t>
            </a:r>
          </a:p>
          <a:p>
            <a:r>
              <a:rPr lang="it-IT" sz="2000" baseline="-25000" dirty="0"/>
              <a:t> </a:t>
            </a:r>
            <a:r>
              <a:rPr lang="it-IT" sz="2000" i="1" dirty="0"/>
              <a:t>x</a:t>
            </a:r>
            <a:r>
              <a:rPr lang="it-IT" sz="2000" dirty="0"/>
              <a:t> </a:t>
            </a:r>
            <a:r>
              <a:rPr lang="it-IT" sz="2000" i="1" dirty="0"/>
              <a:t> = D</a:t>
            </a:r>
            <a:r>
              <a:rPr lang="it-IT" sz="2000" baseline="-25000" dirty="0"/>
              <a:t>x </a:t>
            </a:r>
            <a:r>
              <a:rPr lang="it-IT" sz="2000" dirty="0"/>
              <a:t>/ D </a:t>
            </a:r>
          </a:p>
          <a:p>
            <a:pPr marL="0" indent="0">
              <a:buNone/>
            </a:pPr>
            <a:r>
              <a:rPr lang="it-IT" sz="2000" i="1" dirty="0"/>
              <a:t> y</a:t>
            </a:r>
            <a:r>
              <a:rPr lang="it-IT" sz="2000" dirty="0"/>
              <a:t> </a:t>
            </a:r>
            <a:r>
              <a:rPr lang="it-IT" sz="2000" i="1" dirty="0"/>
              <a:t> = D</a:t>
            </a:r>
            <a:r>
              <a:rPr lang="it-IT" sz="2000" i="1" baseline="-25000" dirty="0"/>
              <a:t>y </a:t>
            </a:r>
            <a:r>
              <a:rPr lang="it-IT" sz="2000" dirty="0"/>
              <a:t>/ D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Quasi, quasi, troppo bello per essere vero. Verifichiamolo  </a:t>
            </a:r>
          </a:p>
          <a:p>
            <a:r>
              <a:rPr lang="it-IT" sz="2000" dirty="0"/>
              <a:t>3</a:t>
            </a:r>
            <a:r>
              <a:rPr lang="it-IT" sz="2000" i="1" dirty="0"/>
              <a:t>x</a:t>
            </a:r>
            <a:r>
              <a:rPr lang="it-IT" sz="2000" dirty="0"/>
              <a:t> + </a:t>
            </a:r>
            <a:r>
              <a:rPr lang="it-IT" sz="2000" i="1" dirty="0"/>
              <a:t>y</a:t>
            </a:r>
            <a:r>
              <a:rPr lang="it-IT" sz="2000" dirty="0"/>
              <a:t> = 18</a:t>
            </a:r>
          </a:p>
          <a:p>
            <a:pPr marL="0" indent="0">
              <a:buNone/>
            </a:pPr>
            <a:r>
              <a:rPr lang="it-IT" sz="2000" i="1" dirty="0"/>
              <a:t>x</a:t>
            </a:r>
            <a:r>
              <a:rPr lang="it-IT" sz="2000" dirty="0"/>
              <a:t> + 3</a:t>
            </a:r>
            <a:r>
              <a:rPr lang="it-IT" sz="2000" i="1" dirty="0"/>
              <a:t>y</a:t>
            </a:r>
            <a:r>
              <a:rPr lang="it-IT" sz="2000" dirty="0"/>
              <a:t> = 22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      </a:t>
            </a:r>
            <a:r>
              <a:rPr lang="it-IT" sz="2000" dirty="0"/>
              <a:t>3</a:t>
            </a:r>
            <a:r>
              <a:rPr lang="it-IT" sz="2000" baseline="-25000" dirty="0"/>
              <a:t> </a:t>
            </a:r>
            <a:r>
              <a:rPr lang="it-IT" sz="2000" dirty="0"/>
              <a:t>  1</a:t>
            </a:r>
          </a:p>
          <a:p>
            <a:pPr marL="0" indent="0">
              <a:buNone/>
            </a:pPr>
            <a:r>
              <a:rPr lang="it-IT" sz="2000" i="1" dirty="0"/>
              <a:t>D </a:t>
            </a:r>
            <a:r>
              <a:rPr lang="it-IT" sz="2000" dirty="0"/>
              <a:t>=</a:t>
            </a:r>
            <a:r>
              <a:rPr lang="it-IT" sz="2000" i="1" dirty="0"/>
              <a:t>      	     = </a:t>
            </a:r>
            <a:r>
              <a:rPr lang="it-IT" sz="2000" dirty="0"/>
              <a:t>9 – 1 = 8</a:t>
            </a:r>
            <a:r>
              <a:rPr lang="it-IT" sz="2000" baseline="-25000" dirty="0"/>
              <a:t>    </a:t>
            </a:r>
            <a:r>
              <a:rPr lang="it-IT" sz="2000" i="1" baseline="-25000" dirty="0"/>
              <a:t>   </a:t>
            </a:r>
            <a:r>
              <a:rPr lang="it-IT" sz="2000" baseline="-25000" dirty="0"/>
              <a:t> 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/>
              <a:t>       </a:t>
            </a:r>
            <a:r>
              <a:rPr lang="it-IT" sz="2000" dirty="0"/>
              <a:t>1</a:t>
            </a:r>
            <a:r>
              <a:rPr lang="it-IT" sz="2000" baseline="-25000" dirty="0"/>
              <a:t> </a:t>
            </a:r>
            <a:r>
              <a:rPr lang="it-IT" sz="2000" dirty="0"/>
              <a:t>  3</a:t>
            </a:r>
            <a:endParaRPr lang="it-IT" sz="2000" baseline="-25000" dirty="0"/>
          </a:p>
          <a:p>
            <a:pPr marL="0" indent="0">
              <a:buNone/>
            </a:pPr>
            <a:r>
              <a:rPr lang="it-IT" sz="2000" dirty="0"/>
              <a:t>Scriviamo in modo analogo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 	</a:t>
            </a:r>
            <a:r>
              <a:rPr lang="it-IT" sz="2000" dirty="0"/>
              <a:t>18</a:t>
            </a:r>
            <a:r>
              <a:rPr lang="it-IT" sz="2000" baseline="-25000" dirty="0"/>
              <a:t> </a:t>
            </a:r>
            <a:r>
              <a:rPr lang="it-IT" sz="2000" dirty="0"/>
              <a:t>  1</a:t>
            </a:r>
            <a:r>
              <a:rPr lang="it-IT" sz="2000" baseline="-25000" dirty="0"/>
              <a:t>			 	</a:t>
            </a:r>
            <a:r>
              <a:rPr lang="it-IT" sz="2000" i="1" dirty="0"/>
              <a:t>     </a:t>
            </a:r>
            <a:r>
              <a:rPr lang="it-IT" sz="2000" dirty="0"/>
              <a:t>3    18</a:t>
            </a:r>
          </a:p>
          <a:p>
            <a:pPr marL="0" indent="0">
              <a:buNone/>
            </a:pPr>
            <a:r>
              <a:rPr lang="it-IT" sz="2000" i="1" dirty="0"/>
              <a:t>   D</a:t>
            </a:r>
            <a:r>
              <a:rPr lang="it-IT" sz="2000" baseline="-25000" dirty="0"/>
              <a:t>x</a:t>
            </a:r>
            <a:r>
              <a:rPr lang="it-IT" sz="2000" dirty="0"/>
              <a:t> = 		= 54 – 22 = 32</a:t>
            </a:r>
            <a:r>
              <a:rPr lang="it-IT" sz="2000" i="1" baseline="-25000" dirty="0"/>
              <a:t>  </a:t>
            </a:r>
            <a:r>
              <a:rPr lang="it-IT" sz="2000" baseline="-25000" dirty="0"/>
              <a:t>   </a:t>
            </a:r>
            <a:r>
              <a:rPr lang="it-IT" sz="2000" dirty="0"/>
              <a:t> </a:t>
            </a:r>
            <a:r>
              <a:rPr lang="it-IT" sz="2000" i="1" dirty="0"/>
              <a:t> D</a:t>
            </a:r>
            <a:r>
              <a:rPr lang="it-IT" sz="2000" i="1" baseline="-25000" dirty="0"/>
              <a:t>y</a:t>
            </a:r>
            <a:r>
              <a:rPr lang="it-IT" sz="2000" dirty="0"/>
              <a:t> = </a:t>
            </a:r>
            <a:r>
              <a:rPr lang="it-IT" sz="2000" baseline="-25000" dirty="0"/>
              <a:t>	</a:t>
            </a:r>
            <a:r>
              <a:rPr lang="it-IT" sz="2000" i="1" dirty="0"/>
              <a:t>                    </a:t>
            </a:r>
            <a:r>
              <a:rPr lang="it-IT" sz="2000" dirty="0"/>
              <a:t>= 66 – 18 = 48</a:t>
            </a:r>
            <a:r>
              <a:rPr lang="it-IT" sz="2000" baseline="-25000" dirty="0"/>
              <a:t> </a:t>
            </a:r>
            <a:endParaRPr lang="it-IT" sz="2000" i="1" dirty="0"/>
          </a:p>
          <a:p>
            <a:r>
              <a:rPr lang="it-IT" sz="2000" i="1" dirty="0"/>
              <a:t>      	</a:t>
            </a:r>
            <a:r>
              <a:rPr lang="it-IT" sz="2000" dirty="0"/>
              <a:t>22</a:t>
            </a:r>
            <a:r>
              <a:rPr lang="it-IT" sz="2000" baseline="-25000" dirty="0"/>
              <a:t> </a:t>
            </a:r>
            <a:r>
              <a:rPr lang="it-IT" sz="2000" dirty="0"/>
              <a:t>  3</a:t>
            </a:r>
            <a:r>
              <a:rPr lang="it-IT" sz="2000" baseline="-25000" dirty="0"/>
              <a:t>				        </a:t>
            </a:r>
            <a:r>
              <a:rPr lang="it-IT" sz="2000" dirty="0"/>
              <a:t>1</a:t>
            </a:r>
            <a:r>
              <a:rPr lang="it-IT" sz="2000" baseline="-25000" dirty="0"/>
              <a:t> </a:t>
            </a:r>
            <a:r>
              <a:rPr lang="it-IT" sz="2000" dirty="0"/>
              <a:t>   22</a:t>
            </a:r>
          </a:p>
          <a:p>
            <a:endParaRPr lang="it-IT" sz="2000" dirty="0"/>
          </a:p>
          <a:p>
            <a:r>
              <a:rPr lang="it-IT" sz="2000" dirty="0">
                <a:solidFill>
                  <a:schemeClr val="accent2"/>
                </a:solidFill>
              </a:rPr>
              <a:t>Adesso, magia, magia, </a:t>
            </a:r>
            <a:r>
              <a:rPr lang="it-IT" sz="2000" i="1" dirty="0">
                <a:solidFill>
                  <a:schemeClr val="accent2"/>
                </a:solidFill>
              </a:rPr>
              <a:t>x</a:t>
            </a:r>
            <a:r>
              <a:rPr lang="it-IT" sz="2000" dirty="0">
                <a:solidFill>
                  <a:schemeClr val="accent2"/>
                </a:solidFill>
              </a:rPr>
              <a:t> = 32 / 8 = 4          </a:t>
            </a:r>
            <a:r>
              <a:rPr lang="it-IT" sz="2000" i="1" dirty="0">
                <a:solidFill>
                  <a:schemeClr val="accent2"/>
                </a:solidFill>
              </a:rPr>
              <a:t>y</a:t>
            </a:r>
            <a:r>
              <a:rPr lang="it-IT" sz="2000" dirty="0">
                <a:solidFill>
                  <a:schemeClr val="accent2"/>
                </a:solidFill>
              </a:rPr>
              <a:t> = 48 / 8</a:t>
            </a:r>
            <a:r>
              <a:rPr lang="it-IT" sz="2000" i="1" dirty="0">
                <a:solidFill>
                  <a:schemeClr val="accent2"/>
                </a:solidFill>
              </a:rPr>
              <a:t> = </a:t>
            </a:r>
            <a:r>
              <a:rPr lang="it-IT" sz="2000" dirty="0">
                <a:solidFill>
                  <a:schemeClr val="accent2"/>
                </a:solidFill>
              </a:rPr>
              <a:t>6 </a:t>
            </a:r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EF4766D-9F19-3869-E6C5-700B02244572}"/>
              </a:ext>
            </a:extLst>
          </p:cNvPr>
          <p:cNvCxnSpPr/>
          <p:nvPr/>
        </p:nvCxnSpPr>
        <p:spPr>
          <a:xfrm>
            <a:off x="970842" y="308671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2ABF499-C1CC-0105-352E-B1CD3DEF767D}"/>
              </a:ext>
            </a:extLst>
          </p:cNvPr>
          <p:cNvCxnSpPr/>
          <p:nvPr/>
        </p:nvCxnSpPr>
        <p:spPr>
          <a:xfrm>
            <a:off x="1618914" y="308671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9326877-368C-5BD7-8A75-37F244991A51}"/>
              </a:ext>
            </a:extLst>
          </p:cNvPr>
          <p:cNvCxnSpPr/>
          <p:nvPr/>
        </p:nvCxnSpPr>
        <p:spPr>
          <a:xfrm>
            <a:off x="1403648" y="46112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CA38D83-6948-918D-1104-C9CDE9257FC2}"/>
              </a:ext>
            </a:extLst>
          </p:cNvPr>
          <p:cNvCxnSpPr/>
          <p:nvPr/>
        </p:nvCxnSpPr>
        <p:spPr>
          <a:xfrm>
            <a:off x="6228184" y="46112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9443761-D52D-0568-57B1-274D5022D91B}"/>
              </a:ext>
            </a:extLst>
          </p:cNvPr>
          <p:cNvCxnSpPr/>
          <p:nvPr/>
        </p:nvCxnSpPr>
        <p:spPr>
          <a:xfrm>
            <a:off x="5436096" y="461127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D3A97B5-EE41-F7F1-C6F4-170F3AC5C67E}"/>
              </a:ext>
            </a:extLst>
          </p:cNvPr>
          <p:cNvCxnSpPr/>
          <p:nvPr/>
        </p:nvCxnSpPr>
        <p:spPr>
          <a:xfrm>
            <a:off x="2195736" y="4725144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39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ED916-53D0-7961-C895-B91B35D3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Il metodo è facilmente applicabile anche ai sistemi di più equazioni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D1F124-5680-B377-876A-14F44527388D}"/>
              </a:ext>
            </a:extLst>
          </p:cNvPr>
          <p:cNvSpPr txBox="1"/>
          <p:nvPr/>
        </p:nvSpPr>
        <p:spPr>
          <a:xfrm>
            <a:off x="683568" y="1484784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/>
              <a:t>a</a:t>
            </a:r>
            <a:r>
              <a:rPr lang="it-IT" sz="1800" baseline="-25000" dirty="0"/>
              <a:t>1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1 </a:t>
            </a:r>
            <a:r>
              <a:rPr lang="it-IT" sz="1800" i="1" dirty="0"/>
              <a:t>y + c</a:t>
            </a:r>
            <a:r>
              <a:rPr lang="it-IT" sz="1800" baseline="-25000" dirty="0"/>
              <a:t>1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1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i="1" dirty="0"/>
              <a:t>y + c</a:t>
            </a:r>
            <a:r>
              <a:rPr lang="it-IT" sz="1800" i="1" baseline="-25000" dirty="0"/>
              <a:t>2</a:t>
            </a:r>
            <a:r>
              <a:rPr lang="it-IT" baseline="-25000" dirty="0"/>
              <a:t> </a:t>
            </a:r>
            <a:r>
              <a:rPr lang="it-IT" sz="1800" i="1" dirty="0"/>
              <a:t>z  = d</a:t>
            </a:r>
            <a:r>
              <a:rPr lang="it-IT" baseline="-25000" dirty="0"/>
              <a:t>2</a:t>
            </a:r>
          </a:p>
          <a:p>
            <a:r>
              <a:rPr lang="it-IT" sz="1800" i="1" dirty="0"/>
              <a:t>a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x</a:t>
            </a:r>
            <a:r>
              <a:rPr lang="it-IT" sz="1800" dirty="0"/>
              <a:t> + </a:t>
            </a:r>
            <a:r>
              <a:rPr lang="it-IT" sz="1800" i="1" dirty="0"/>
              <a:t>b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y +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i="1" dirty="0"/>
              <a:t>z  </a:t>
            </a:r>
            <a:r>
              <a:rPr lang="it-IT" dirty="0"/>
              <a:t>= </a:t>
            </a:r>
            <a:r>
              <a:rPr lang="it-IT" i="1" dirty="0"/>
              <a:t>d</a:t>
            </a:r>
            <a:r>
              <a:rPr lang="it-IT" baseline="-25000" dirty="0"/>
              <a:t>3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endParaRPr lang="it-IT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53D2F5-9CEB-9C61-593C-68C554E5BE70}"/>
              </a:ext>
            </a:extLst>
          </p:cNvPr>
          <p:cNvSpPr txBox="1"/>
          <p:nvPr/>
        </p:nvSpPr>
        <p:spPr>
          <a:xfrm>
            <a:off x="1475656" y="2686403"/>
            <a:ext cx="48600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/>
              <a:t>a</a:t>
            </a:r>
            <a:r>
              <a:rPr lang="it-IT" sz="1800" baseline="-25000" dirty="0"/>
              <a:t>1 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sz="1800" baseline="-25000" dirty="0"/>
              <a:t>1      </a:t>
            </a:r>
            <a:r>
              <a:rPr lang="it-IT" sz="1800" i="1" dirty="0"/>
              <a:t>c</a:t>
            </a:r>
            <a:r>
              <a:rPr lang="it-IT" sz="1800" baseline="-25000" dirty="0"/>
              <a:t>1 </a:t>
            </a:r>
            <a:r>
              <a:rPr lang="it-IT" sz="1800" dirty="0"/>
              <a:t> </a:t>
            </a:r>
          </a:p>
          <a:p>
            <a:pPr marL="0" indent="0">
              <a:buNone/>
            </a:pPr>
            <a:r>
              <a:rPr lang="it-IT" sz="1800" i="1" dirty="0"/>
              <a:t>a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</a:t>
            </a:r>
            <a:r>
              <a:rPr lang="it-IT" sz="1800" dirty="0"/>
              <a:t>   </a:t>
            </a:r>
            <a:r>
              <a:rPr lang="it-IT" sz="1800" i="1" dirty="0"/>
              <a:t>b</a:t>
            </a:r>
            <a:r>
              <a:rPr lang="it-IT" sz="1800" baseline="-25000" dirty="0"/>
              <a:t>2</a:t>
            </a:r>
            <a:r>
              <a:rPr lang="it-IT" sz="1800" i="1" baseline="-25000" dirty="0"/>
              <a:t>  </a:t>
            </a:r>
            <a:r>
              <a:rPr lang="it-IT" sz="1800" i="1" dirty="0"/>
              <a:t>   </a:t>
            </a:r>
            <a:r>
              <a:rPr lang="it-IT" sz="1800" dirty="0"/>
              <a:t>c</a:t>
            </a:r>
            <a:r>
              <a:rPr lang="it-IT" sz="1800" i="1" baseline="-25000" dirty="0"/>
              <a:t>2</a:t>
            </a:r>
            <a:r>
              <a:rPr lang="it-IT" baseline="-25000" dirty="0"/>
              <a:t> </a:t>
            </a:r>
            <a:endParaRPr lang="it-IT" i="1" baseline="-25000" dirty="0"/>
          </a:p>
          <a:p>
            <a:r>
              <a:rPr lang="it-IT" sz="1800" i="1" dirty="0"/>
              <a:t>a</a:t>
            </a:r>
            <a:r>
              <a:rPr lang="it-IT" baseline="-25000" dirty="0"/>
              <a:t>3</a:t>
            </a:r>
            <a:r>
              <a:rPr lang="it-IT" sz="1800" baseline="-25000" dirty="0"/>
              <a:t>   </a:t>
            </a:r>
            <a:r>
              <a:rPr lang="it-IT" sz="1800" dirty="0"/>
              <a:t>  </a:t>
            </a:r>
            <a:r>
              <a:rPr lang="it-IT" sz="1800" i="1" dirty="0"/>
              <a:t>b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i="1" dirty="0"/>
              <a:t>   c</a:t>
            </a:r>
            <a:r>
              <a:rPr lang="it-IT" baseline="-25000" dirty="0"/>
              <a:t>3</a:t>
            </a:r>
            <a:r>
              <a:rPr lang="it-IT" sz="1800" baseline="-25000" dirty="0"/>
              <a:t> </a:t>
            </a:r>
            <a:r>
              <a:rPr lang="it-IT" sz="1800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2C0769-04AB-CDE9-3A2C-9B91B4C590C2}"/>
              </a:ext>
            </a:extLst>
          </p:cNvPr>
          <p:cNvSpPr txBox="1"/>
          <p:nvPr/>
        </p:nvSpPr>
        <p:spPr>
          <a:xfrm>
            <a:off x="703630" y="3030680"/>
            <a:ext cx="7845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D</a:t>
            </a:r>
            <a:r>
              <a:rPr lang="it-IT" dirty="0"/>
              <a:t> =                               = </a:t>
            </a:r>
            <a:r>
              <a:rPr lang="it-IT" i="1" dirty="0"/>
              <a:t>a</a:t>
            </a:r>
            <a:r>
              <a:rPr lang="it-IT" baseline="-25000" dirty="0"/>
              <a:t>1</a:t>
            </a:r>
            <a:r>
              <a:rPr lang="it-IT" i="1" dirty="0"/>
              <a:t>b</a:t>
            </a:r>
            <a:r>
              <a:rPr lang="it-IT" baseline="-25000" dirty="0"/>
              <a:t>2</a:t>
            </a:r>
            <a:r>
              <a:rPr lang="it-IT" i="1" dirty="0"/>
              <a:t>c</a:t>
            </a:r>
            <a:r>
              <a:rPr lang="it-IT" baseline="-25000" dirty="0"/>
              <a:t>3</a:t>
            </a:r>
            <a:r>
              <a:rPr lang="it-IT" dirty="0"/>
              <a:t> +  </a:t>
            </a:r>
            <a:r>
              <a:rPr lang="it-IT" i="1" dirty="0"/>
              <a:t>b</a:t>
            </a:r>
            <a:r>
              <a:rPr lang="it-IT" baseline="-25000" dirty="0"/>
              <a:t>1</a:t>
            </a:r>
            <a:r>
              <a:rPr lang="it-IT" i="1" dirty="0"/>
              <a:t>c</a:t>
            </a:r>
            <a:r>
              <a:rPr lang="it-IT" baseline="-25000" dirty="0"/>
              <a:t>2</a:t>
            </a:r>
            <a:r>
              <a:rPr lang="it-IT" i="1" dirty="0"/>
              <a:t>a</a:t>
            </a:r>
            <a:r>
              <a:rPr lang="it-IT" baseline="-25000" dirty="0"/>
              <a:t>3</a:t>
            </a:r>
            <a:r>
              <a:rPr lang="it-IT" dirty="0"/>
              <a:t> + </a:t>
            </a:r>
            <a:r>
              <a:rPr lang="it-IT" i="1" dirty="0"/>
              <a:t>c</a:t>
            </a:r>
            <a:r>
              <a:rPr lang="it-IT" baseline="-25000" dirty="0"/>
              <a:t>1</a:t>
            </a:r>
            <a:r>
              <a:rPr lang="it-IT" i="1" dirty="0"/>
              <a:t>a</a:t>
            </a:r>
            <a:r>
              <a:rPr lang="it-IT" baseline="-25000" dirty="0"/>
              <a:t>2</a:t>
            </a:r>
            <a:r>
              <a:rPr lang="it-IT" i="1" dirty="0"/>
              <a:t>b</a:t>
            </a:r>
            <a:r>
              <a:rPr lang="it-IT" baseline="-25000" dirty="0"/>
              <a:t>3   </a:t>
            </a:r>
            <a:r>
              <a:rPr lang="it-IT" dirty="0"/>
              <a:t>- </a:t>
            </a:r>
            <a:r>
              <a:rPr lang="it-IT" i="1" dirty="0"/>
              <a:t>a</a:t>
            </a:r>
            <a:r>
              <a:rPr lang="it-IT" i="1" baseline="-25000" dirty="0"/>
              <a:t>3</a:t>
            </a:r>
            <a:r>
              <a:rPr lang="it-IT" i="1" dirty="0"/>
              <a:t>b</a:t>
            </a:r>
            <a:r>
              <a:rPr lang="it-IT" baseline="-25000" dirty="0"/>
              <a:t>2</a:t>
            </a:r>
            <a:r>
              <a:rPr lang="it-IT" i="1" dirty="0"/>
              <a:t>c</a:t>
            </a:r>
            <a:r>
              <a:rPr lang="it-IT" i="1" baseline="-25000" dirty="0"/>
              <a:t>1</a:t>
            </a:r>
            <a:r>
              <a:rPr lang="it-IT" i="1" dirty="0"/>
              <a:t>   - ….</a:t>
            </a:r>
          </a:p>
          <a:p>
            <a:endParaRPr lang="it-IT" i="1" dirty="0"/>
          </a:p>
          <a:p>
            <a:endParaRPr lang="it-IT" i="1" dirty="0"/>
          </a:p>
          <a:p>
            <a:r>
              <a:rPr lang="it-IT" dirty="0"/>
              <a:t>Il resto si trova nei libri di matematica – al liceo o universitari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Chiedo scusa per aver superato i limiti di pazienza di «non addetti ai lavori»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9330689-A2E0-30CE-9F98-4453DF226385}"/>
              </a:ext>
            </a:extLst>
          </p:cNvPr>
          <p:cNvCxnSpPr/>
          <p:nvPr/>
        </p:nvCxnSpPr>
        <p:spPr>
          <a:xfrm>
            <a:off x="1475656" y="2745637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EAF959F-0F16-9942-4BE5-AD4096D1F04C}"/>
              </a:ext>
            </a:extLst>
          </p:cNvPr>
          <p:cNvCxnSpPr/>
          <p:nvPr/>
        </p:nvCxnSpPr>
        <p:spPr>
          <a:xfrm>
            <a:off x="2771800" y="2716020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D4A2D08-DE5D-14C4-A45C-2A56274E5AC6}"/>
              </a:ext>
            </a:extLst>
          </p:cNvPr>
          <p:cNvCxnSpPr/>
          <p:nvPr/>
        </p:nvCxnSpPr>
        <p:spPr>
          <a:xfrm>
            <a:off x="1619672" y="2852936"/>
            <a:ext cx="1349896" cy="93610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CE88787-F230-17E0-B88C-3405FC268B1C}"/>
              </a:ext>
            </a:extLst>
          </p:cNvPr>
          <p:cNvCxnSpPr>
            <a:cxnSpLocks/>
          </p:cNvCxnSpPr>
          <p:nvPr/>
        </p:nvCxnSpPr>
        <p:spPr>
          <a:xfrm>
            <a:off x="2045869" y="2810545"/>
            <a:ext cx="941955" cy="618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2E7725E-C31B-DC0E-7DE8-C4E3AC36CA70}"/>
              </a:ext>
            </a:extLst>
          </p:cNvPr>
          <p:cNvCxnSpPr>
            <a:cxnSpLocks/>
          </p:cNvCxnSpPr>
          <p:nvPr/>
        </p:nvCxnSpPr>
        <p:spPr>
          <a:xfrm>
            <a:off x="1397796" y="3250807"/>
            <a:ext cx="581916" cy="358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4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2D9DF-5A3F-B18B-780B-806A2F98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Due tipi di esercizi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52933-7A78-8430-626A-70D9954BA99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b="1" dirty="0"/>
              <a:t>Didattici</a:t>
            </a:r>
            <a:r>
              <a:rPr lang="it-IT" sz="2200" dirty="0"/>
              <a:t>: servono a insegnare qualcosa (= un bit d’informazione o un bit delle capacità); anche lo studente più debole esce con l’impressione «com’è semplice questo esercizio!»</a:t>
            </a:r>
          </a:p>
          <a:p>
            <a:pPr>
              <a:buFontTx/>
              <a:buChar char="-"/>
            </a:pPr>
            <a:r>
              <a:rPr lang="it-IT" sz="2200" b="1" dirty="0"/>
              <a:t>Sadici</a:t>
            </a:r>
            <a:r>
              <a:rPr lang="it-IT" sz="2200" dirty="0"/>
              <a:t>: «adesso ti faccio sapere chi governa qua!» – dice l’insegnante / ministro / autore del libro di testo</a:t>
            </a:r>
          </a:p>
          <a:p>
            <a:pPr>
              <a:buFontTx/>
              <a:buChar char="-"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Nel esercizio (1) (2) avevo scelto inizialmente «4» e «5» ma 3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·4+5=17, allora i calcoli coinvolgevano i numeri dispari («caffi» come li chiamava Galileo). </a:t>
            </a:r>
          </a:p>
          <a:p>
            <a:pPr marL="0" indent="0">
              <a:buNone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Osserviamo inoltre, che è molto più facile inventare un esercizio («scegli due numeri a caso») che risolverlo.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37693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Domanda di lavoro: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Come insegnare (nella classe II del liceo scientifico) il metodo di Kramer per risolvere </a:t>
            </a:r>
          </a:p>
          <a:p>
            <a:r>
              <a:rPr lang="it-IT" sz="2200" dirty="0"/>
              <a:t>Domanda di aiuto: ma studenti/ insegnanti sono convinti sull’utilità delle equazioni lineari e del metodo Kramer in particolare?</a:t>
            </a:r>
          </a:p>
          <a:p>
            <a:r>
              <a:rPr lang="it-IT" sz="2200" dirty="0"/>
              <a:t>Sappiamo dare qualche esempio di applicazioni «palpabili» di sistemi di equazioni di primo grado?</a:t>
            </a:r>
          </a:p>
        </p:txBody>
      </p:sp>
    </p:spTree>
    <p:extLst>
      <p:ext uri="{BB962C8B-B14F-4D97-AF65-F5344CB8AC3E}">
        <p14:creationId xmlns:p14="http://schemas.microsoft.com/office/powerpoint/2010/main" val="1316209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2D9DF-5A3F-B18B-780B-806A2F98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FF0000"/>
                </a:solidFill>
              </a:rPr>
              <a:t>Le tre funzioni dell’insegnamento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52933-7A78-8430-626A-70D9954BA99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2200" b="1" dirty="0"/>
              <a:t>Ludica: </a:t>
            </a:r>
            <a:r>
              <a:rPr lang="it-IT" sz="2200" dirty="0"/>
              <a:t>uno spettatore qualsiasi esce coll’impressione «Ma come divertente è questo oggetto!»</a:t>
            </a:r>
            <a:endParaRPr lang="it-IT" sz="2200" b="1" dirty="0"/>
          </a:p>
          <a:p>
            <a:pPr>
              <a:buFontTx/>
              <a:buChar char="-"/>
            </a:pPr>
            <a:r>
              <a:rPr lang="it-IT" sz="2200" b="1" dirty="0"/>
              <a:t>Didattica</a:t>
            </a:r>
            <a:r>
              <a:rPr lang="it-IT" sz="2200" dirty="0"/>
              <a:t>: lo studente, anche il più debole esce con l’impressione «Com’è semplice questo esercizio!»</a:t>
            </a:r>
          </a:p>
          <a:p>
            <a:pPr>
              <a:buFontTx/>
              <a:buChar char="-"/>
            </a:pPr>
            <a:r>
              <a:rPr lang="it-IT" sz="2200" b="1" dirty="0"/>
              <a:t>Scientifico</a:t>
            </a:r>
            <a:r>
              <a:rPr lang="it-IT" sz="2200" dirty="0"/>
              <a:t>: il ricercatore universitario / professore universitario / titolare della cattedra al liceo esce con un pensiero «O dio! Non so niente in questa materia. Devo darmi da fare!»</a:t>
            </a:r>
          </a:p>
          <a:p>
            <a:pPr>
              <a:buFontTx/>
              <a:buChar char="-"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57140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Il principio didattico «9:1»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09" y="1392373"/>
            <a:ext cx="8686800" cy="4525963"/>
          </a:xfrm>
        </p:spPr>
        <p:txBody>
          <a:bodyPr/>
          <a:lstStyle/>
          <a:p>
            <a:r>
              <a:rPr lang="it-IT" sz="2400" dirty="0">
                <a:solidFill>
                  <a:srgbClr val="FF0000"/>
                </a:solidFill>
              </a:rPr>
              <a:t>L’insegnante deve sapere 9 volte di più di quello che deve trasmettere ai ragazzi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Siamo partiti da un esercizio al livello della II elementare, abbiamo finito con il problema che ha superato le possibilità pure di Einstein.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Il metodo di Kramer sta esattamente a metà di questo percorso.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Inoltre, abbiamo presentato tante applicazioni prattiche e ingegneristiche di un problema che sembrava «un piccolo cavillo mentale».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2"/>
                </a:solidFill>
              </a:rPr>
              <a:t>Questo è proprio il senso della scienza: uno sviluppo a piccoli passo, ma costante</a:t>
            </a:r>
          </a:p>
          <a:p>
            <a:pPr marL="0" indent="0">
              <a:buNone/>
            </a:pPr>
            <a:endParaRPr lang="it-IT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8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39B6DD-7B43-318A-DE0C-F52CD5CB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La strategia: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317805-AD74-5307-B2F6-F1332D86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Far vedere gli «utilizzi» delle equazioni lineari seguendo il principio didattico della </a:t>
            </a:r>
            <a:r>
              <a:rPr lang="it-IT" sz="2200" i="1" dirty="0"/>
              <a:t>difficoltà crescente</a:t>
            </a:r>
          </a:p>
          <a:p>
            <a:r>
              <a:rPr lang="it-IT" sz="2200" dirty="0"/>
              <a:t>In didattica cognitivista/ personalizzata si tratta di fare un percorso cognitivo insieme, fermandosi per affermare i punti «fissi»</a:t>
            </a:r>
          </a:p>
          <a:p>
            <a:r>
              <a:rPr lang="it-IT" sz="2200" dirty="0"/>
              <a:t>Il ragionamento vuol dire applicare determinate operazioni mentali (esemplificare, indovinare, dedurre, </a:t>
            </a:r>
            <a:r>
              <a:rPr lang="it-IT" sz="2200" dirty="0" err="1"/>
              <a:t>generalizare</a:t>
            </a:r>
            <a:r>
              <a:rPr lang="it-IT" sz="2200" dirty="0"/>
              <a:t>) 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8275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5548E07-156B-E271-3911-DEEB92843B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it-IT" altLang="it-IT" sz="3200" dirty="0"/>
              <a:t>Leggere il coreano: indovinare/ decifrare/ trovare la chiave d’accesso</a:t>
            </a:r>
            <a:endParaRPr lang="en-AU" altLang="it-IT" sz="32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17AB88E-DA42-F4BA-1169-CD7BF920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24" y="2798962"/>
            <a:ext cx="4594019" cy="7385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84F8456-8A8D-7645-F7D3-2F37D217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115752"/>
            <a:ext cx="5246238" cy="73854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0FCFA15-8154-247A-76E3-7B349B58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600" y="4708056"/>
            <a:ext cx="432526" cy="27317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8E407EC-4BBC-84BA-93F5-4C1D81DB4D04}"/>
              </a:ext>
            </a:extLst>
          </p:cNvPr>
          <p:cNvSpPr txBox="1"/>
          <p:nvPr/>
        </p:nvSpPr>
        <p:spPr>
          <a:xfrm flipH="1">
            <a:off x="2480336" y="3873234"/>
            <a:ext cx="9623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n</a:t>
            </a:r>
          </a:p>
          <a:p>
            <a:endParaRPr lang="it-IT" sz="2200" dirty="0"/>
          </a:p>
          <a:p>
            <a:r>
              <a:rPr lang="it-IT" sz="2200" dirty="0"/>
              <a:t>ng</a:t>
            </a:r>
          </a:p>
          <a:p>
            <a:endParaRPr lang="it-IT" sz="2200" dirty="0"/>
          </a:p>
          <a:p>
            <a:r>
              <a:rPr lang="it-IT" sz="2200" dirty="0"/>
              <a:t>s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303515-58E7-0075-816F-14C2F0BA0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419" y="5204985"/>
            <a:ext cx="354707" cy="40537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A68D320-9CE2-A5F4-FD3C-7B7D31670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364" y="4088013"/>
            <a:ext cx="469578" cy="2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E66003-0598-CD43-6B05-9166CFE7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1143000"/>
          </a:xfrm>
        </p:spPr>
        <p:txBody>
          <a:bodyPr/>
          <a:lstStyle/>
          <a:p>
            <a:r>
              <a:rPr lang="it-IT" sz="3800" dirty="0"/>
              <a:t>Imparare russo?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C7EEDA-FEED-553D-A5C6-47D788A348C0}"/>
              </a:ext>
            </a:extLst>
          </p:cNvPr>
          <p:cNvSpPr txBox="1"/>
          <p:nvPr/>
        </p:nvSpPr>
        <p:spPr>
          <a:xfrm>
            <a:off x="290186" y="942336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 err="1"/>
              <a:t>Attention-catching</a:t>
            </a:r>
            <a:r>
              <a:rPr lang="it-IT" sz="2200" b="1" dirty="0"/>
              <a:t> story:</a:t>
            </a:r>
          </a:p>
          <a:p>
            <a:r>
              <a:rPr lang="it-IT" sz="2200" dirty="0"/>
              <a:t>Lo zar era molto severo, e il povero tipografo – analfabeta</a:t>
            </a:r>
          </a:p>
          <a:p>
            <a:r>
              <a:rPr lang="it-IT" sz="2200" dirty="0"/>
              <a:t>Dalla paura inciampò sulla soglia della stanza, e…</a:t>
            </a:r>
          </a:p>
        </p:txBody>
      </p:sp>
      <p:pic>
        <p:nvPicPr>
          <p:cNvPr id="1028" name="Picture 4" descr="Interdialog - ALFABETO RUSSO: guida pratica all'uso! E se la ...">
            <a:extLst>
              <a:ext uri="{FF2B5EF4-FFF2-40B4-BE49-F238E27FC236}">
                <a16:creationId xmlns:a16="http://schemas.microsoft.com/office/drawing/2014/main" id="{1B28CF52-76BD-226D-2651-A9671344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9" y="2237249"/>
            <a:ext cx="3704803" cy="3048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0352AD-B62E-E6FD-4320-1CB56E4E3D98}"/>
              </a:ext>
            </a:extLst>
          </p:cNvPr>
          <p:cNvSpPr txBox="1"/>
          <p:nvPr/>
        </p:nvSpPr>
        <p:spPr>
          <a:xfrm>
            <a:off x="4355976" y="2264418"/>
            <a:ext cx="4526160" cy="2900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FF0000"/>
                </a:solidFill>
              </a:rPr>
              <a:t>B = V     </a:t>
            </a:r>
            <a:r>
              <a:rPr lang="it-IT" sz="2470" b="1" dirty="0">
                <a:solidFill>
                  <a:srgbClr val="990099"/>
                </a:solidFill>
              </a:rPr>
              <a:t>Γ = G </a:t>
            </a:r>
            <a:r>
              <a:rPr lang="it-IT" sz="2470" b="1" dirty="0">
                <a:solidFill>
                  <a:srgbClr val="FF0000"/>
                </a:solidFill>
              </a:rPr>
              <a:t>      </a:t>
            </a:r>
            <a:r>
              <a:rPr lang="it-IT" sz="2470" b="1" dirty="0">
                <a:solidFill>
                  <a:srgbClr val="C00000"/>
                </a:solidFill>
                <a:highlight>
                  <a:srgbClr val="FFFF00"/>
                </a:highlight>
              </a:rPr>
              <a:t>E = IE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chemeClr val="accent2"/>
                </a:solidFill>
                <a:highlight>
                  <a:srgbClr val="C0C0C0"/>
                </a:highlight>
              </a:rPr>
              <a:t>И = I       </a:t>
            </a:r>
            <a:r>
              <a:rPr lang="it-IT" sz="2470" b="1" dirty="0">
                <a:solidFill>
                  <a:srgbClr val="FF9933"/>
                </a:solidFill>
                <a:highlight>
                  <a:srgbClr val="C0C0C0"/>
                </a:highlight>
              </a:rPr>
              <a:t>3 = E   </a:t>
            </a:r>
            <a:r>
              <a:rPr lang="it-IT" sz="2470" b="1" dirty="0">
                <a:solidFill>
                  <a:srgbClr val="FF9933"/>
                </a:solidFill>
              </a:rPr>
              <a:t>     </a:t>
            </a:r>
            <a:r>
              <a:rPr lang="el-GR" sz="2470" b="1" dirty="0">
                <a:solidFill>
                  <a:srgbClr val="008000"/>
                </a:solidFill>
              </a:rPr>
              <a:t>Λ</a:t>
            </a:r>
            <a:r>
              <a:rPr lang="it-IT" sz="2470" b="1" dirty="0">
                <a:solidFill>
                  <a:srgbClr val="008000"/>
                </a:solidFill>
              </a:rPr>
              <a:t> = L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C00000"/>
                </a:solidFill>
                <a:highlight>
                  <a:srgbClr val="33CCFF"/>
                </a:highlight>
              </a:rPr>
              <a:t>H = N     </a:t>
            </a:r>
            <a:r>
              <a:rPr lang="it-IT" sz="2470" b="1" dirty="0">
                <a:solidFill>
                  <a:srgbClr val="008000"/>
                </a:solidFill>
                <a:highlight>
                  <a:srgbClr val="33CCFF"/>
                </a:highlight>
              </a:rPr>
              <a:t>P = R     </a:t>
            </a:r>
            <a:r>
              <a:rPr lang="it-IT" sz="2470" b="1" dirty="0">
                <a:solidFill>
                  <a:srgbClr val="FFC000"/>
                </a:solidFill>
                <a:highlight>
                  <a:srgbClr val="33CCFF"/>
                </a:highlight>
              </a:rPr>
              <a:t>C = S   </a:t>
            </a:r>
            <a:r>
              <a:rPr lang="it-IT" sz="2470" b="1" dirty="0">
                <a:solidFill>
                  <a:srgbClr val="0070C0"/>
                </a:solidFill>
                <a:highlight>
                  <a:srgbClr val="33CCFF"/>
                </a:highlight>
              </a:rPr>
              <a:t>Y = U</a:t>
            </a:r>
          </a:p>
          <a:p>
            <a:pPr>
              <a:spcAft>
                <a:spcPts val="1800"/>
              </a:spcAft>
            </a:pPr>
            <a:r>
              <a:rPr lang="az-Cyrl-AZ" sz="2470" b="1" dirty="0">
                <a:solidFill>
                  <a:srgbClr val="0070C0"/>
                </a:solidFill>
              </a:rPr>
              <a:t>Ц</a:t>
            </a:r>
            <a:r>
              <a:rPr lang="it-IT" sz="2470" b="1" dirty="0">
                <a:solidFill>
                  <a:srgbClr val="0070C0"/>
                </a:solidFill>
              </a:rPr>
              <a:t> = C(Z)    </a:t>
            </a:r>
            <a:r>
              <a:rPr lang="az-Cyrl-AZ" sz="2470" b="1" dirty="0">
                <a:solidFill>
                  <a:srgbClr val="FF9933"/>
                </a:solidFill>
                <a:highlight>
                  <a:srgbClr val="FFFF00"/>
                </a:highlight>
              </a:rPr>
              <a:t>Ш</a:t>
            </a:r>
            <a:r>
              <a:rPr lang="it-IT" sz="2470" b="1" dirty="0">
                <a:solidFill>
                  <a:srgbClr val="FF9933"/>
                </a:solidFill>
                <a:highlight>
                  <a:srgbClr val="FFFF00"/>
                </a:highlight>
              </a:rPr>
              <a:t> = SC</a:t>
            </a:r>
          </a:p>
          <a:p>
            <a:pPr>
              <a:spcAft>
                <a:spcPts val="1800"/>
              </a:spcAft>
            </a:pPr>
            <a:r>
              <a:rPr lang="it-IT" sz="2470" b="1" dirty="0">
                <a:solidFill>
                  <a:srgbClr val="0070C0"/>
                </a:solidFill>
                <a:highlight>
                  <a:srgbClr val="FFFF00"/>
                </a:highlight>
              </a:rPr>
              <a:t>Ю = IU</a:t>
            </a:r>
            <a:r>
              <a:rPr lang="it-IT" sz="2470" b="1" dirty="0">
                <a:solidFill>
                  <a:srgbClr val="0070C0"/>
                </a:solidFill>
              </a:rPr>
              <a:t>       </a:t>
            </a:r>
            <a:r>
              <a:rPr lang="az-Cyrl-AZ" sz="2470" b="1" dirty="0">
                <a:solidFill>
                  <a:srgbClr val="00B050"/>
                </a:solidFill>
                <a:highlight>
                  <a:srgbClr val="C0C0C0"/>
                </a:highlight>
              </a:rPr>
              <a:t>Я</a:t>
            </a:r>
            <a:r>
              <a:rPr lang="it-IT" sz="2470" b="1" dirty="0">
                <a:solidFill>
                  <a:srgbClr val="00B050"/>
                </a:solidFill>
                <a:highlight>
                  <a:srgbClr val="C0C0C0"/>
                </a:highlight>
              </a:rPr>
              <a:t> = 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BE8C5D-2562-71AC-9A22-67C527532C1E}"/>
              </a:ext>
            </a:extLst>
          </p:cNvPr>
          <p:cNvSpPr txBox="1"/>
          <p:nvPr/>
        </p:nvSpPr>
        <p:spPr>
          <a:xfrm>
            <a:off x="290186" y="6329056"/>
            <a:ext cx="9144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https://m.facebook.com/interdialog/photos/alfabeto-russo-guida-pratica-alluso-e-se-la-nostra-guida-non-fosse-sufficiente-h/310561266395070/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39A780-FEA7-78C4-D9AF-E3982DB9E5DC}"/>
              </a:ext>
            </a:extLst>
          </p:cNvPr>
          <p:cNvSpPr txBox="1"/>
          <p:nvPr/>
        </p:nvSpPr>
        <p:spPr>
          <a:xfrm>
            <a:off x="2302327" y="534874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Operazioni dell’algebra:</a:t>
            </a:r>
          </a:p>
          <a:p>
            <a:r>
              <a:rPr lang="it-IT" sz="2000" b="1" dirty="0">
                <a:solidFill>
                  <a:srgbClr val="660066"/>
                </a:solidFill>
                <a:highlight>
                  <a:srgbClr val="33CCFF"/>
                </a:highlight>
              </a:rPr>
              <a:t>sostituzioni</a:t>
            </a:r>
            <a:r>
              <a:rPr lang="it-IT" sz="2000" b="1" dirty="0">
                <a:highlight>
                  <a:srgbClr val="C0C0C0"/>
                </a:highlight>
              </a:rPr>
              <a:t>, inversioni</a:t>
            </a:r>
            <a:r>
              <a:rPr lang="it-IT" sz="2000" b="1" dirty="0"/>
              <a:t>, </a:t>
            </a:r>
            <a:r>
              <a:rPr lang="it-IT" sz="2000" b="1" dirty="0">
                <a:highlight>
                  <a:srgbClr val="FFFF00"/>
                </a:highlight>
              </a:rPr>
              <a:t>diatoni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dirty="0" err="1"/>
              <a:t>nihil</a:t>
            </a:r>
            <a:r>
              <a:rPr lang="it-IT" sz="2000" dirty="0"/>
              <a:t> </a:t>
            </a:r>
            <a:r>
              <a:rPr lang="it-IT" sz="2000" dirty="0" err="1"/>
              <a:t>novae</a:t>
            </a:r>
            <a:r>
              <a:rPr lang="it-IT" sz="2000" dirty="0"/>
              <a:t> sub sole…)</a:t>
            </a:r>
            <a:r>
              <a:rPr lang="it-IT" sz="2000" b="1" dirty="0"/>
              <a:t>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FCC2EE1E-368E-4676-017D-FE8A1F836D71}"/>
                  </a:ext>
                </a:extLst>
              </p14:cNvPr>
              <p14:cNvContentPartPr/>
              <p14:nvPr/>
            </p14:nvContentPartPr>
            <p14:xfrm>
              <a:off x="4584269" y="3855172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FCC2EE1E-368E-4676-017D-FE8A1F836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5269" y="38461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1D49AEA-79B8-BC76-FFEE-8026C00F6666}"/>
                  </a:ext>
                </a:extLst>
              </p14:cNvPr>
              <p14:cNvContentPartPr/>
              <p14:nvPr/>
            </p14:nvContentPartPr>
            <p14:xfrm>
              <a:off x="7401629" y="6240172"/>
              <a:ext cx="360" cy="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1D49AEA-79B8-BC76-FFEE-8026C00F66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989" y="62311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4D6CECC8-F063-8EC1-072A-F389BF75DA9D}"/>
                  </a:ext>
                </a:extLst>
              </p14:cNvPr>
              <p14:cNvContentPartPr/>
              <p14:nvPr/>
            </p14:nvContentPartPr>
            <p14:xfrm>
              <a:off x="3583469" y="5955772"/>
              <a:ext cx="360" cy="3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4D6CECC8-F063-8EC1-072A-F389BF75D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4469" y="59467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BB4560E-B58F-3994-06BE-7230F3DFBC5A}"/>
                  </a:ext>
                </a:extLst>
              </p14:cNvPr>
              <p14:cNvContentPartPr/>
              <p14:nvPr/>
            </p14:nvContentPartPr>
            <p14:xfrm>
              <a:off x="889589" y="5165212"/>
              <a:ext cx="360" cy="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BB4560E-B58F-3994-06BE-7230F3DFB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0589" y="51562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34BFE4A-1180-F0C1-B464-B7D663648EE5}"/>
                  </a:ext>
                </a:extLst>
              </p14:cNvPr>
              <p14:cNvContentPartPr/>
              <p14:nvPr/>
            </p14:nvContentPartPr>
            <p14:xfrm>
              <a:off x="1667909" y="1754212"/>
              <a:ext cx="3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34BFE4A-1180-F0C1-B464-B7D663648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9269" y="174557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53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Indovinello per bambini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Abbiamo due numeri: </a:t>
            </a:r>
          </a:p>
          <a:p>
            <a:pPr marL="0" indent="0">
              <a:buNone/>
            </a:pPr>
            <a:r>
              <a:rPr lang="it-IT" sz="2200" dirty="0"/>
              <a:t>(1) la somma di questi numeri è pari a 10</a:t>
            </a:r>
          </a:p>
          <a:p>
            <a:pPr marL="0" indent="0">
              <a:buNone/>
            </a:pPr>
            <a:r>
              <a:rPr lang="it-IT" sz="2200" dirty="0"/>
              <a:t>(2) la differenza di questi numeri è pari a 2</a:t>
            </a:r>
          </a:p>
          <a:p>
            <a:r>
              <a:rPr lang="it-IT" sz="2200" dirty="0"/>
              <a:t>Quali sono questi numeri?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…   …  Sì! </a:t>
            </a:r>
          </a:p>
          <a:p>
            <a:pPr marL="0" indent="0">
              <a:buNone/>
            </a:pPr>
            <a:r>
              <a:rPr lang="it-IT" sz="2200" dirty="0"/>
              <a:t>Ma come l’avete fatto?</a:t>
            </a:r>
          </a:p>
          <a:p>
            <a:pPr marL="0" indent="0">
              <a:buNone/>
            </a:pPr>
            <a:r>
              <a:rPr lang="it-IT" sz="2200" dirty="0">
                <a:solidFill>
                  <a:schemeClr val="accent2"/>
                </a:solidFill>
              </a:rPr>
              <a:t>Indovinato? Provato? Sostituito? Invertito? Memorizzato? Usato schemi pronti? Oppure: «lo sapevamo, e basta!»</a:t>
            </a:r>
          </a:p>
          <a:p>
            <a:pPr marL="0" indent="0">
              <a:buNone/>
            </a:pPr>
            <a:r>
              <a:rPr lang="it-IT" sz="2200" dirty="0"/>
              <a:t>[L’analisi metodologica si chiama la </a:t>
            </a:r>
            <a:r>
              <a:rPr lang="it-IT" sz="2200" i="1" dirty="0"/>
              <a:t>metacognizione</a:t>
            </a:r>
            <a:r>
              <a:rPr lang="it-IT"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6291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Indovinello per bambini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Abbiamo due numeri: </a:t>
            </a:r>
          </a:p>
          <a:p>
            <a:pPr marL="0" indent="0">
              <a:buNone/>
            </a:pPr>
            <a:r>
              <a:rPr lang="it-IT" sz="2200" dirty="0"/>
              <a:t>(1) il triplo del primo numero più il secondo numero fa 18</a:t>
            </a:r>
          </a:p>
          <a:p>
            <a:pPr marL="0" indent="0">
              <a:buNone/>
            </a:pPr>
            <a:r>
              <a:rPr lang="it-IT" sz="2200" dirty="0"/>
              <a:t>(2) il triplo del secondo numero più il primo numero fa 22</a:t>
            </a:r>
          </a:p>
          <a:p>
            <a:r>
              <a:rPr lang="it-IT" sz="2200" dirty="0"/>
              <a:t>Quali sono questi numeri?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/>
              <a:t>Soluzione «d’ordine» zero: il numeri non sono grandi, visto che circa il quattro volte il loro valore non supera 22</a:t>
            </a:r>
          </a:p>
          <a:p>
            <a:pPr>
              <a:buFontTx/>
              <a:buChar char="-"/>
            </a:pPr>
            <a:r>
              <a:rPr lang="it-IT" sz="2200" dirty="0"/>
              <a:t>Ipotesi: se uno di loro ammonta a 4, quanto vale l’altro?</a:t>
            </a:r>
          </a:p>
          <a:p>
            <a:pPr>
              <a:buFontTx/>
              <a:buChar char="-"/>
            </a:pPr>
            <a:r>
              <a:rPr lang="it-IT" sz="2200" dirty="0"/>
              <a:t>Usiamo la condizione (1): il primo numero vale 18 – (3x4) = 6</a:t>
            </a:r>
          </a:p>
          <a:p>
            <a:pPr>
              <a:buFontTx/>
              <a:buChar char="-"/>
            </a:pPr>
            <a:r>
              <a:rPr lang="it-IT" sz="2200" dirty="0"/>
              <a:t>Controlliamo la condizione (2): (3 x 6) + 4 = 22</a:t>
            </a:r>
          </a:p>
          <a:p>
            <a:pPr marL="0" indent="0">
              <a:buNone/>
            </a:pPr>
            <a:r>
              <a:rPr lang="it-IT" sz="2200" dirty="0"/>
              <a:t>OK! Congratulazioni!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750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A599B-07DE-2AD8-8DDA-E0437EFE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In pratica, abbiamo risolto un sistema di due condizioni (equazioni),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48877F-8E95-53EE-C5F4-22AE1586780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/>
              <a:t>ma in modo che si sarebbe fatto ancora nel XIV secolo, i.e. prima della introduzione delle incognite </a:t>
            </a:r>
            <a:r>
              <a:rPr lang="it-IT" sz="2200" i="1" dirty="0"/>
              <a:t>x</a:t>
            </a:r>
            <a:r>
              <a:rPr lang="it-IT" sz="2200" dirty="0"/>
              <a:t> e </a:t>
            </a:r>
            <a:r>
              <a:rPr lang="it-IT" sz="2200" i="1" dirty="0"/>
              <a:t>y</a:t>
            </a:r>
            <a:r>
              <a:rPr lang="it-IT" sz="2200" dirty="0"/>
              <a:t> 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Oggi le due condizioni si possono scrivere come 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Ma questo modo di descrivere il problema cambia poco: ancora on sappiamo come trovare i due numeri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In caso generale, </a:t>
            </a:r>
            <a:r>
              <a:rPr lang="it-IT" sz="2200" i="1" dirty="0"/>
              <a:t>indovinare a caso</a:t>
            </a:r>
            <a:r>
              <a:rPr lang="it-IT" sz="2200" dirty="0"/>
              <a:t> non è molto efficace.   </a:t>
            </a:r>
          </a:p>
          <a:p>
            <a:pPr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088180735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8282</TotalTime>
  <Words>2267</Words>
  <Application>Microsoft Office PowerPoint</Application>
  <PresentationFormat>Presentazione su schermo (4:3)</PresentationFormat>
  <Paragraphs>349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4" baseType="lpstr">
      <vt:lpstr>Arial</vt:lpstr>
      <vt:lpstr>robotoregular</vt:lpstr>
      <vt:lpstr>Projekt domyślny</vt:lpstr>
      <vt:lpstr>Inclusione e personalizzazione nell’insegnamento delle STEAM</vt:lpstr>
      <vt:lpstr>Didattica tradizionale vs didattica cognitivista</vt:lpstr>
      <vt:lpstr>Domanda di lavoro:</vt:lpstr>
      <vt:lpstr>La strategia:</vt:lpstr>
      <vt:lpstr>Leggere il coreano: indovinare/ decifrare/ trovare la chiave d’accesso</vt:lpstr>
      <vt:lpstr>Imparare russo?</vt:lpstr>
      <vt:lpstr>Indovinello per bambini</vt:lpstr>
      <vt:lpstr>Indovinello per bambini</vt:lpstr>
      <vt:lpstr>In pratica, abbiamo risolto un sistema di due condizioni (equazioni),</vt:lpstr>
      <vt:lpstr>„Matematica per cittadini”</vt:lpstr>
      <vt:lpstr>Quadrato magico</vt:lpstr>
      <vt:lpstr>Quadrato magico</vt:lpstr>
      <vt:lpstr>Oggi si chiama sudoku</vt:lpstr>
      <vt:lpstr>Operazioni di simetria  </vt:lpstr>
      <vt:lpstr>La matematica: il regno di simboli</vt:lpstr>
      <vt:lpstr>Proviamo di applicare le operazioni che hanno funzionato per il quadrato magico</vt:lpstr>
      <vt:lpstr>Ma ancora la percentuale di «improvvisare» e «indovinare»</vt:lpstr>
      <vt:lpstr>Tutto sommato, per risolvere il nostro quadrato</vt:lpstr>
      <vt:lpstr>Cosa dicono i libri?</vt:lpstr>
      <vt:lpstr>Cosa dicono i libri?</vt:lpstr>
      <vt:lpstr>Tutto bene, finché le incognite sono solo due</vt:lpstr>
      <vt:lpstr>Problemi nascono già con tre incognite</vt:lpstr>
      <vt:lpstr>Poi, un po’ all’improvviso compare</vt:lpstr>
      <vt:lpstr>O Dio! Cosa dobbiamo fare?</vt:lpstr>
      <vt:lpstr>Poi, tolto lo stress possiamo cominciare a ragionare</vt:lpstr>
      <vt:lpstr>La matematica consiste nell’astrazione  (cioè l’eliminazione di dettagli non essenziali) </vt:lpstr>
      <vt:lpstr>e, adesso, magia, magia!</vt:lpstr>
      <vt:lpstr>Il metodo è facilmente applicabile anche ai sistemi di più equazioni</vt:lpstr>
      <vt:lpstr>Due tipi di esercizi</vt:lpstr>
      <vt:lpstr>Le tre funzioni dell’insegnamento</vt:lpstr>
      <vt:lpstr>Il principio didattico «9:1» 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principio…</dc:title>
  <dc:creator>GK</dc:creator>
  <cp:lastModifiedBy>Maria Karwasz</cp:lastModifiedBy>
  <cp:revision>187</cp:revision>
  <dcterms:created xsi:type="dcterms:W3CDTF">2006-02-09T22:46:12Z</dcterms:created>
  <dcterms:modified xsi:type="dcterms:W3CDTF">2022-12-11T21:25:51Z</dcterms:modified>
</cp:coreProperties>
</file>