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10" r:id="rId2"/>
    <p:sldId id="257" r:id="rId3"/>
    <p:sldId id="297" r:id="rId4"/>
    <p:sldId id="258" r:id="rId5"/>
    <p:sldId id="259" r:id="rId6"/>
    <p:sldId id="308" r:id="rId7"/>
    <p:sldId id="293" r:id="rId8"/>
    <p:sldId id="306" r:id="rId9"/>
    <p:sldId id="273" r:id="rId10"/>
    <p:sldId id="307" r:id="rId11"/>
    <p:sldId id="268" r:id="rId12"/>
    <p:sldId id="309" r:id="rId13"/>
    <p:sldId id="313" r:id="rId14"/>
    <p:sldId id="312" r:id="rId15"/>
    <p:sldId id="325" r:id="rId16"/>
    <p:sldId id="282" r:id="rId17"/>
    <p:sldId id="316" r:id="rId18"/>
    <p:sldId id="323" r:id="rId19"/>
    <p:sldId id="324" r:id="rId20"/>
    <p:sldId id="295" r:id="rId21"/>
    <p:sldId id="327" r:id="rId22"/>
    <p:sldId id="264" r:id="rId23"/>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EBBB4"/>
    <a:srgbClr val="FD4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732" autoAdjust="0"/>
    <p:restoredTop sz="73768" autoAdjust="0"/>
  </p:normalViewPr>
  <p:slideViewPr>
    <p:cSldViewPr>
      <p:cViewPr varScale="1">
        <p:scale>
          <a:sx n="61" d="100"/>
          <a:sy n="61" d="100"/>
        </p:scale>
        <p:origin x="60" y="4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DB0A4A0-03F3-AE7C-9E58-E62D1BFFEC2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ltLang="it-IT"/>
          </a:p>
        </p:txBody>
      </p:sp>
      <p:sp>
        <p:nvSpPr>
          <p:cNvPr id="50179" name="Rectangle 3">
            <a:extLst>
              <a:ext uri="{FF2B5EF4-FFF2-40B4-BE49-F238E27FC236}">
                <a16:creationId xmlns:a16="http://schemas.microsoft.com/office/drawing/2014/main" id="{B3C752FD-FFC0-00B1-DE87-7B5C4B0ED65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ltLang="it-IT"/>
          </a:p>
        </p:txBody>
      </p:sp>
      <p:sp>
        <p:nvSpPr>
          <p:cNvPr id="50180" name="Rectangle 4">
            <a:extLst>
              <a:ext uri="{FF2B5EF4-FFF2-40B4-BE49-F238E27FC236}">
                <a16:creationId xmlns:a16="http://schemas.microsoft.com/office/drawing/2014/main" id="{BD2707A3-C95A-9A66-56C2-80D5182445F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a:extLst>
              <a:ext uri="{FF2B5EF4-FFF2-40B4-BE49-F238E27FC236}">
                <a16:creationId xmlns:a16="http://schemas.microsoft.com/office/drawing/2014/main" id="{E442FED0-A24D-8AB3-6775-FF6689FEDEA1}"/>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50182" name="Rectangle 6">
            <a:extLst>
              <a:ext uri="{FF2B5EF4-FFF2-40B4-BE49-F238E27FC236}">
                <a16:creationId xmlns:a16="http://schemas.microsoft.com/office/drawing/2014/main" id="{8139828B-76AA-7944-113A-70B0CB81EE5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ltLang="it-IT"/>
          </a:p>
        </p:txBody>
      </p:sp>
      <p:sp>
        <p:nvSpPr>
          <p:cNvPr id="50183" name="Rectangle 7">
            <a:extLst>
              <a:ext uri="{FF2B5EF4-FFF2-40B4-BE49-F238E27FC236}">
                <a16:creationId xmlns:a16="http://schemas.microsoft.com/office/drawing/2014/main" id="{6E3AC24C-86B6-035C-1BE7-47AE7099846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5B1552A-9562-4C63-8202-6F2CC359505A}" type="slidenum">
              <a:rPr lang="en-AU" altLang="it-IT"/>
              <a:pPr/>
              <a:t>‹N›</a:t>
            </a:fld>
            <a:endParaRPr lang="en-AU"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A4CD293-7C9F-C13B-FB53-CA603D1D0DA3}"/>
              </a:ext>
            </a:extLst>
          </p:cNvPr>
          <p:cNvSpPr>
            <a:spLocks noGrp="1" noChangeArrowheads="1"/>
          </p:cNvSpPr>
          <p:nvPr>
            <p:ph type="sldNum" sz="quarter" idx="5"/>
          </p:nvPr>
        </p:nvSpPr>
        <p:spPr>
          <a:ln/>
        </p:spPr>
        <p:txBody>
          <a:bodyPr/>
          <a:lstStyle/>
          <a:p>
            <a:fld id="{6E5F34A6-C6FB-428B-8C02-92C477052AAE}" type="slidenum">
              <a:rPr lang="en-AU" altLang="it-IT"/>
              <a:pPr/>
              <a:t>1</a:t>
            </a:fld>
            <a:endParaRPr lang="en-AU" altLang="it-IT"/>
          </a:p>
        </p:txBody>
      </p:sp>
      <p:sp>
        <p:nvSpPr>
          <p:cNvPr id="64514" name="Rectangle 2">
            <a:extLst>
              <a:ext uri="{FF2B5EF4-FFF2-40B4-BE49-F238E27FC236}">
                <a16:creationId xmlns:a16="http://schemas.microsoft.com/office/drawing/2014/main" id="{91DEEE41-55D5-EBA4-BDDD-52A80AF52B07}"/>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A36EB6C8-F51F-BE30-3B81-C0A04D9513BD}"/>
              </a:ext>
            </a:extLst>
          </p:cNvPr>
          <p:cNvSpPr>
            <a:spLocks noGrp="1" noChangeArrowheads="1"/>
          </p:cNvSpPr>
          <p:nvPr>
            <p:ph type="body" idx="1"/>
          </p:nvPr>
        </p:nvSpPr>
        <p:spPr/>
        <p:txBody>
          <a:bodyPr/>
          <a:lstStyle/>
          <a:p>
            <a:endParaRPr lang="pl-PL"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CF97222-BEE1-AFBD-7772-A3E736816F54}"/>
              </a:ext>
            </a:extLst>
          </p:cNvPr>
          <p:cNvSpPr>
            <a:spLocks noGrp="1" noChangeArrowheads="1"/>
          </p:cNvSpPr>
          <p:nvPr>
            <p:ph type="sldNum" sz="quarter" idx="5"/>
          </p:nvPr>
        </p:nvSpPr>
        <p:spPr>
          <a:ln/>
        </p:spPr>
        <p:txBody>
          <a:bodyPr/>
          <a:lstStyle/>
          <a:p>
            <a:fld id="{93DCFAA0-2203-4CCC-AAFE-6F85A070394C}" type="slidenum">
              <a:rPr lang="en-AU" altLang="it-IT"/>
              <a:pPr/>
              <a:t>14</a:t>
            </a:fld>
            <a:endParaRPr lang="en-AU" altLang="it-IT"/>
          </a:p>
        </p:txBody>
      </p:sp>
      <p:sp>
        <p:nvSpPr>
          <p:cNvPr id="67586" name="Rectangle 2">
            <a:extLst>
              <a:ext uri="{FF2B5EF4-FFF2-40B4-BE49-F238E27FC236}">
                <a16:creationId xmlns:a16="http://schemas.microsoft.com/office/drawing/2014/main" id="{73C7BDF2-825B-FC30-F20D-86E0291C0A0F}"/>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8D8D7A0F-A9B6-41B8-5ED5-951C0238312F}"/>
              </a:ext>
            </a:extLst>
          </p:cNvPr>
          <p:cNvSpPr>
            <a:spLocks noGrp="1" noChangeArrowheads="1"/>
          </p:cNvSpPr>
          <p:nvPr>
            <p:ph type="body" idx="1"/>
          </p:nvPr>
        </p:nvSpPr>
        <p:spPr/>
        <p:txBody>
          <a:bodyPr/>
          <a:lstStyle/>
          <a:p>
            <a:endParaRPr lang="pl-PL"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8DE3B9-FD0B-A769-DF11-5DD04F06A1D2}"/>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8A0FD9D-5101-2E3C-11A0-41EEA657CCC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77A7CE3-4A0A-8863-B668-A8617E4ED898}"/>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897EA776-0AB6-AA72-D0B0-E208F92C617E}"/>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0721CDE8-A4F7-25AC-9626-234A33A7C06F}"/>
              </a:ext>
            </a:extLst>
          </p:cNvPr>
          <p:cNvSpPr>
            <a:spLocks noGrp="1"/>
          </p:cNvSpPr>
          <p:nvPr>
            <p:ph type="sldNum" sz="quarter" idx="12"/>
          </p:nvPr>
        </p:nvSpPr>
        <p:spPr/>
        <p:txBody>
          <a:bodyPr/>
          <a:lstStyle>
            <a:lvl1pPr>
              <a:defRPr/>
            </a:lvl1pPr>
          </a:lstStyle>
          <a:p>
            <a:fld id="{44273A74-B988-4CA5-AAF1-F8B8FB2EE943}" type="slidenum">
              <a:rPr lang="en-AU" altLang="it-IT"/>
              <a:pPr/>
              <a:t>‹N›</a:t>
            </a:fld>
            <a:endParaRPr lang="en-AU" altLang="it-IT"/>
          </a:p>
        </p:txBody>
      </p:sp>
    </p:spTree>
    <p:extLst>
      <p:ext uri="{BB962C8B-B14F-4D97-AF65-F5344CB8AC3E}">
        <p14:creationId xmlns:p14="http://schemas.microsoft.com/office/powerpoint/2010/main" val="242981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C1261A-DFC9-5467-B254-1810D0FC81B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B5D55EE-13BC-54B9-B537-CE6D53A35FB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6A8DDD-4702-C376-626D-8FE389A0944B}"/>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75C69A1B-061A-9C3C-EA0F-B0F8B40F4A84}"/>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96CDA973-1FFA-FAA9-53FB-F67F13063EC8}"/>
              </a:ext>
            </a:extLst>
          </p:cNvPr>
          <p:cNvSpPr>
            <a:spLocks noGrp="1"/>
          </p:cNvSpPr>
          <p:nvPr>
            <p:ph type="sldNum" sz="quarter" idx="12"/>
          </p:nvPr>
        </p:nvSpPr>
        <p:spPr/>
        <p:txBody>
          <a:bodyPr/>
          <a:lstStyle>
            <a:lvl1pPr>
              <a:defRPr/>
            </a:lvl1pPr>
          </a:lstStyle>
          <a:p>
            <a:fld id="{4508B6FC-EB82-493E-A8D1-6D9954A2DCB0}" type="slidenum">
              <a:rPr lang="en-AU" altLang="it-IT"/>
              <a:pPr/>
              <a:t>‹N›</a:t>
            </a:fld>
            <a:endParaRPr lang="en-AU" altLang="it-IT"/>
          </a:p>
        </p:txBody>
      </p:sp>
    </p:spTree>
    <p:extLst>
      <p:ext uri="{BB962C8B-B14F-4D97-AF65-F5344CB8AC3E}">
        <p14:creationId xmlns:p14="http://schemas.microsoft.com/office/powerpoint/2010/main" val="185771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4154E73-887A-1A64-24BF-2A0A3F5F3A3B}"/>
              </a:ext>
            </a:extLst>
          </p:cNvPr>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5232A0C-2746-51CF-6BBD-74CCF6884477}"/>
              </a:ext>
            </a:extLst>
          </p:cNvPr>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0509355-37F5-69CC-E3C7-71E61CA0C7AE}"/>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5FF96839-0346-E7C2-6597-4445A81A591C}"/>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9C14CA50-0C34-BA19-7BF7-116C5A1057A4}"/>
              </a:ext>
            </a:extLst>
          </p:cNvPr>
          <p:cNvSpPr>
            <a:spLocks noGrp="1"/>
          </p:cNvSpPr>
          <p:nvPr>
            <p:ph type="sldNum" sz="quarter" idx="12"/>
          </p:nvPr>
        </p:nvSpPr>
        <p:spPr/>
        <p:txBody>
          <a:bodyPr/>
          <a:lstStyle>
            <a:lvl1pPr>
              <a:defRPr/>
            </a:lvl1pPr>
          </a:lstStyle>
          <a:p>
            <a:fld id="{AE0D4F53-970E-414F-8179-22D6465C40EF}" type="slidenum">
              <a:rPr lang="en-AU" altLang="it-IT"/>
              <a:pPr/>
              <a:t>‹N›</a:t>
            </a:fld>
            <a:endParaRPr lang="en-AU" altLang="it-IT"/>
          </a:p>
        </p:txBody>
      </p:sp>
    </p:spTree>
    <p:extLst>
      <p:ext uri="{BB962C8B-B14F-4D97-AF65-F5344CB8AC3E}">
        <p14:creationId xmlns:p14="http://schemas.microsoft.com/office/powerpoint/2010/main" val="971471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olo, contenuto 2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8CB04A-3C22-98D3-F6FB-E81CC6B1164A}"/>
              </a:ext>
            </a:extLst>
          </p:cNvPr>
          <p:cNvSpPr>
            <a:spLocks noGrp="1"/>
          </p:cNvSpPr>
          <p:nvPr>
            <p:ph type="title"/>
          </p:nvPr>
        </p:nvSpPr>
        <p:spPr>
          <a:xfrm>
            <a:off x="457200" y="274638"/>
            <a:ext cx="8229600" cy="1143000"/>
          </a:xfr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BEF4FE9-3571-461D-01B2-153AAFDA7F3E}"/>
              </a:ext>
            </a:extLst>
          </p:cNvPr>
          <p:cNvSpPr>
            <a:spLocks noGrp="1"/>
          </p:cNvSpPr>
          <p:nvPr>
            <p:ph sz="quarter" idx="1"/>
          </p:nvPr>
        </p:nvSpPr>
        <p:spPr>
          <a:xfrm>
            <a:off x="457200" y="1600200"/>
            <a:ext cx="4038600" cy="21859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C627748-BA68-33B8-C471-ED66C1BDAE1A}"/>
              </a:ext>
            </a:extLst>
          </p:cNvPr>
          <p:cNvSpPr>
            <a:spLocks noGrp="1"/>
          </p:cNvSpPr>
          <p:nvPr>
            <p:ph sz="quarter" idx="2"/>
          </p:nvPr>
        </p:nvSpPr>
        <p:spPr>
          <a:xfrm>
            <a:off x="457200" y="3938588"/>
            <a:ext cx="4038600" cy="21875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a:extLst>
              <a:ext uri="{FF2B5EF4-FFF2-40B4-BE49-F238E27FC236}">
                <a16:creationId xmlns:a16="http://schemas.microsoft.com/office/drawing/2014/main" id="{651BF972-3718-6216-35A5-96EDED3389F7}"/>
              </a:ext>
            </a:extLst>
          </p:cNvPr>
          <p:cNvSpPr>
            <a:spLocks noGrp="1"/>
          </p:cNvSpPr>
          <p:nvPr>
            <p:ph sz="half" idx="3"/>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a:extLst>
              <a:ext uri="{FF2B5EF4-FFF2-40B4-BE49-F238E27FC236}">
                <a16:creationId xmlns:a16="http://schemas.microsoft.com/office/drawing/2014/main" id="{050E5643-F60A-F972-403C-A2E85FE29EF3}"/>
              </a:ext>
            </a:extLst>
          </p:cNvPr>
          <p:cNvSpPr>
            <a:spLocks noGrp="1"/>
          </p:cNvSpPr>
          <p:nvPr>
            <p:ph type="dt" sz="half" idx="10"/>
          </p:nvPr>
        </p:nvSpPr>
        <p:spPr>
          <a:xfrm>
            <a:off x="457200" y="6245225"/>
            <a:ext cx="2133600" cy="476250"/>
          </a:xfrm>
        </p:spPr>
        <p:txBody>
          <a:bodyPr/>
          <a:lstStyle>
            <a:lvl1pPr>
              <a:defRPr/>
            </a:lvl1pPr>
          </a:lstStyle>
          <a:p>
            <a:endParaRPr lang="en-AU" altLang="it-IT"/>
          </a:p>
        </p:txBody>
      </p:sp>
      <p:sp>
        <p:nvSpPr>
          <p:cNvPr id="7" name="Segnaposto piè di pagina 6">
            <a:extLst>
              <a:ext uri="{FF2B5EF4-FFF2-40B4-BE49-F238E27FC236}">
                <a16:creationId xmlns:a16="http://schemas.microsoft.com/office/drawing/2014/main" id="{2754FB7C-677A-C253-6BFC-E75B797F777E}"/>
              </a:ext>
            </a:extLst>
          </p:cNvPr>
          <p:cNvSpPr>
            <a:spLocks noGrp="1"/>
          </p:cNvSpPr>
          <p:nvPr>
            <p:ph type="ftr" sz="quarter" idx="11"/>
          </p:nvPr>
        </p:nvSpPr>
        <p:spPr>
          <a:xfrm>
            <a:off x="3124200" y="6245225"/>
            <a:ext cx="2895600" cy="476250"/>
          </a:xfrm>
        </p:spPr>
        <p:txBody>
          <a:bodyPr/>
          <a:lstStyle>
            <a:lvl1pPr>
              <a:defRPr/>
            </a:lvl1pPr>
          </a:lstStyle>
          <a:p>
            <a:endParaRPr lang="en-AU" altLang="it-IT"/>
          </a:p>
        </p:txBody>
      </p:sp>
      <p:sp>
        <p:nvSpPr>
          <p:cNvPr id="8" name="Segnaposto numero diapositiva 7">
            <a:extLst>
              <a:ext uri="{FF2B5EF4-FFF2-40B4-BE49-F238E27FC236}">
                <a16:creationId xmlns:a16="http://schemas.microsoft.com/office/drawing/2014/main" id="{10890BB5-1C57-FEC1-B787-9D3631EA31DE}"/>
              </a:ext>
            </a:extLst>
          </p:cNvPr>
          <p:cNvSpPr>
            <a:spLocks noGrp="1"/>
          </p:cNvSpPr>
          <p:nvPr>
            <p:ph type="sldNum" sz="quarter" idx="12"/>
          </p:nvPr>
        </p:nvSpPr>
        <p:spPr>
          <a:xfrm>
            <a:off x="6553200" y="6245225"/>
            <a:ext cx="2133600" cy="476250"/>
          </a:xfrm>
        </p:spPr>
        <p:txBody>
          <a:bodyPr/>
          <a:lstStyle>
            <a:lvl1pPr>
              <a:defRPr/>
            </a:lvl1pPr>
          </a:lstStyle>
          <a:p>
            <a:fld id="{8ADE91B2-AA41-4A13-B3C8-205DD2F316B7}" type="slidenum">
              <a:rPr lang="en-AU" altLang="it-IT"/>
              <a:pPr/>
              <a:t>‹N›</a:t>
            </a:fld>
            <a:endParaRPr lang="en-AU" altLang="it-IT"/>
          </a:p>
        </p:txBody>
      </p:sp>
    </p:spTree>
    <p:extLst>
      <p:ext uri="{BB962C8B-B14F-4D97-AF65-F5344CB8AC3E}">
        <p14:creationId xmlns:p14="http://schemas.microsoft.com/office/powerpoint/2010/main" val="4158578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C56CA4-885C-DD3B-7656-DB0DB2367BE1}"/>
              </a:ext>
            </a:extLst>
          </p:cNvPr>
          <p:cNvSpPr>
            <a:spLocks noGrp="1"/>
          </p:cNvSpPr>
          <p:nvPr>
            <p:ph type="title"/>
          </p:nvPr>
        </p:nvSpPr>
        <p:spPr>
          <a:xfrm>
            <a:off x="457200" y="274638"/>
            <a:ext cx="8229600" cy="1143000"/>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A2F0BB9-33C5-447E-6B3F-521983DA2339}"/>
              </a:ext>
            </a:extLst>
          </p:cNvPr>
          <p:cNvSpPr>
            <a:spLocks noGrp="1"/>
          </p:cNvSpPr>
          <p:nvPr>
            <p:ph type="body"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0AC0AAA-17B8-EFA3-7722-2A61584931C3}"/>
              </a:ext>
            </a:extLst>
          </p:cNvPr>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8AD944D-AB4E-7BF2-AD29-1DAE923F8D14}"/>
              </a:ext>
            </a:extLst>
          </p:cNvPr>
          <p:cNvSpPr>
            <a:spLocks noGrp="1"/>
          </p:cNvSpPr>
          <p:nvPr>
            <p:ph type="dt" sz="half" idx="10"/>
          </p:nvPr>
        </p:nvSpPr>
        <p:spPr>
          <a:xfrm>
            <a:off x="457200" y="6245225"/>
            <a:ext cx="2133600" cy="476250"/>
          </a:xfrm>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81B0D74A-FA3E-1119-9230-208072E0FE10}"/>
              </a:ext>
            </a:extLst>
          </p:cNvPr>
          <p:cNvSpPr>
            <a:spLocks noGrp="1"/>
          </p:cNvSpPr>
          <p:nvPr>
            <p:ph type="ftr" sz="quarter" idx="11"/>
          </p:nvPr>
        </p:nvSpPr>
        <p:spPr>
          <a:xfrm>
            <a:off x="3124200" y="6245225"/>
            <a:ext cx="2895600" cy="476250"/>
          </a:xfrm>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7BE3F0D1-FFC5-541F-F28B-3F54065871FB}"/>
              </a:ext>
            </a:extLst>
          </p:cNvPr>
          <p:cNvSpPr>
            <a:spLocks noGrp="1"/>
          </p:cNvSpPr>
          <p:nvPr>
            <p:ph type="sldNum" sz="quarter" idx="12"/>
          </p:nvPr>
        </p:nvSpPr>
        <p:spPr>
          <a:xfrm>
            <a:off x="6553200" y="6245225"/>
            <a:ext cx="2133600" cy="476250"/>
          </a:xfrm>
        </p:spPr>
        <p:txBody>
          <a:bodyPr/>
          <a:lstStyle>
            <a:lvl1pPr>
              <a:defRPr/>
            </a:lvl1pPr>
          </a:lstStyle>
          <a:p>
            <a:fld id="{B8FA1D53-301F-4CDB-9760-A5B0B04FFF0F}" type="slidenum">
              <a:rPr lang="en-AU" altLang="it-IT"/>
              <a:pPr/>
              <a:t>‹N›</a:t>
            </a:fld>
            <a:endParaRPr lang="en-AU" altLang="it-IT"/>
          </a:p>
        </p:txBody>
      </p:sp>
    </p:spTree>
    <p:extLst>
      <p:ext uri="{BB962C8B-B14F-4D97-AF65-F5344CB8AC3E}">
        <p14:creationId xmlns:p14="http://schemas.microsoft.com/office/powerpoint/2010/main" val="299221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24DA0-5149-26DF-07C3-CD46420E13D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F9169FA-41AA-8974-192B-C5138071E49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1483674-2D6D-A8A5-2D9B-618A8015AFFA}"/>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B8C75ABE-1804-1494-9D9E-8FD06E63141F}"/>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059137B4-1875-674F-5714-DBC259D99595}"/>
              </a:ext>
            </a:extLst>
          </p:cNvPr>
          <p:cNvSpPr>
            <a:spLocks noGrp="1"/>
          </p:cNvSpPr>
          <p:nvPr>
            <p:ph type="sldNum" sz="quarter" idx="12"/>
          </p:nvPr>
        </p:nvSpPr>
        <p:spPr/>
        <p:txBody>
          <a:bodyPr/>
          <a:lstStyle>
            <a:lvl1pPr>
              <a:defRPr/>
            </a:lvl1pPr>
          </a:lstStyle>
          <a:p>
            <a:fld id="{F83AB744-A584-461B-A25D-FFA77973FEC4}" type="slidenum">
              <a:rPr lang="en-AU" altLang="it-IT"/>
              <a:pPr/>
              <a:t>‹N›</a:t>
            </a:fld>
            <a:endParaRPr lang="en-AU" altLang="it-IT"/>
          </a:p>
        </p:txBody>
      </p:sp>
    </p:spTree>
    <p:extLst>
      <p:ext uri="{BB962C8B-B14F-4D97-AF65-F5344CB8AC3E}">
        <p14:creationId xmlns:p14="http://schemas.microsoft.com/office/powerpoint/2010/main" val="281586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00D956-ACA2-A010-C9DE-829CBFDB96EB}"/>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46D3033-2D3C-EC10-A635-1D2D1208F94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AF9F643-0E34-1F79-E6B8-AD3E12A5E413}"/>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818E56DB-E8D7-25D0-E40E-25DCF8A1F3FD}"/>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3629BB4C-51C6-3BB2-AA73-BFC1A3782C49}"/>
              </a:ext>
            </a:extLst>
          </p:cNvPr>
          <p:cNvSpPr>
            <a:spLocks noGrp="1"/>
          </p:cNvSpPr>
          <p:nvPr>
            <p:ph type="sldNum" sz="quarter" idx="12"/>
          </p:nvPr>
        </p:nvSpPr>
        <p:spPr/>
        <p:txBody>
          <a:bodyPr/>
          <a:lstStyle>
            <a:lvl1pPr>
              <a:defRPr/>
            </a:lvl1pPr>
          </a:lstStyle>
          <a:p>
            <a:fld id="{CE275E2A-7F60-4595-97C8-74E9762A5FC3}" type="slidenum">
              <a:rPr lang="en-AU" altLang="it-IT"/>
              <a:pPr/>
              <a:t>‹N›</a:t>
            </a:fld>
            <a:endParaRPr lang="en-AU" altLang="it-IT"/>
          </a:p>
        </p:txBody>
      </p:sp>
    </p:spTree>
    <p:extLst>
      <p:ext uri="{BB962C8B-B14F-4D97-AF65-F5344CB8AC3E}">
        <p14:creationId xmlns:p14="http://schemas.microsoft.com/office/powerpoint/2010/main" val="22602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89E2B5-24E3-A0FA-00DA-6760B56FC4B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60E25B-DFDA-8BD2-CA94-F397D0AD8F5D}"/>
              </a:ext>
            </a:extLst>
          </p:cNvPr>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25A99D7-82ED-5119-A7B0-69A80D4F7759}"/>
              </a:ext>
            </a:extLst>
          </p:cNvPr>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029DAD6-1F1B-9A51-50DC-ABBDC7506C0F}"/>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55542F2E-864A-5104-6FE0-4ECCB0A1DF13}"/>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072E6B28-61F3-9442-67B3-B02DD03473AA}"/>
              </a:ext>
            </a:extLst>
          </p:cNvPr>
          <p:cNvSpPr>
            <a:spLocks noGrp="1"/>
          </p:cNvSpPr>
          <p:nvPr>
            <p:ph type="sldNum" sz="quarter" idx="12"/>
          </p:nvPr>
        </p:nvSpPr>
        <p:spPr/>
        <p:txBody>
          <a:bodyPr/>
          <a:lstStyle>
            <a:lvl1pPr>
              <a:defRPr/>
            </a:lvl1pPr>
          </a:lstStyle>
          <a:p>
            <a:fld id="{AC365E5C-39FE-44E3-87BD-0007D6F8D69A}" type="slidenum">
              <a:rPr lang="en-AU" altLang="it-IT"/>
              <a:pPr/>
              <a:t>‹N›</a:t>
            </a:fld>
            <a:endParaRPr lang="en-AU" altLang="it-IT"/>
          </a:p>
        </p:txBody>
      </p:sp>
    </p:spTree>
    <p:extLst>
      <p:ext uri="{BB962C8B-B14F-4D97-AF65-F5344CB8AC3E}">
        <p14:creationId xmlns:p14="http://schemas.microsoft.com/office/powerpoint/2010/main" val="288417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E0E851-EC48-FAB3-AFB2-42313867A59F}"/>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85F4430-EF3D-172F-B99F-4D854771336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8E327D2-196B-944A-80CD-BE0576F12B89}"/>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A2C7DD1-D7A8-F02C-03B4-E5D6B86ECF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7A2BEE4-4F04-C451-C664-8932FDDFCB8C}"/>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ED93772-D07C-6C9C-0F68-7155B56D46B3}"/>
              </a:ext>
            </a:extLst>
          </p:cNvPr>
          <p:cNvSpPr>
            <a:spLocks noGrp="1"/>
          </p:cNvSpPr>
          <p:nvPr>
            <p:ph type="dt" sz="half" idx="10"/>
          </p:nvPr>
        </p:nvSpPr>
        <p:spPr/>
        <p:txBody>
          <a:bodyPr/>
          <a:lstStyle>
            <a:lvl1pPr>
              <a:defRPr/>
            </a:lvl1pPr>
          </a:lstStyle>
          <a:p>
            <a:endParaRPr lang="en-AU" altLang="it-IT"/>
          </a:p>
        </p:txBody>
      </p:sp>
      <p:sp>
        <p:nvSpPr>
          <p:cNvPr id="8" name="Segnaposto piè di pagina 7">
            <a:extLst>
              <a:ext uri="{FF2B5EF4-FFF2-40B4-BE49-F238E27FC236}">
                <a16:creationId xmlns:a16="http://schemas.microsoft.com/office/drawing/2014/main" id="{0ED0974C-CFC1-FF87-813B-8EE52770FEC9}"/>
              </a:ext>
            </a:extLst>
          </p:cNvPr>
          <p:cNvSpPr>
            <a:spLocks noGrp="1"/>
          </p:cNvSpPr>
          <p:nvPr>
            <p:ph type="ftr" sz="quarter" idx="11"/>
          </p:nvPr>
        </p:nvSpPr>
        <p:spPr/>
        <p:txBody>
          <a:bodyPr/>
          <a:lstStyle>
            <a:lvl1pPr>
              <a:defRPr/>
            </a:lvl1pPr>
          </a:lstStyle>
          <a:p>
            <a:endParaRPr lang="en-AU" altLang="it-IT"/>
          </a:p>
        </p:txBody>
      </p:sp>
      <p:sp>
        <p:nvSpPr>
          <p:cNvPr id="9" name="Segnaposto numero diapositiva 8">
            <a:extLst>
              <a:ext uri="{FF2B5EF4-FFF2-40B4-BE49-F238E27FC236}">
                <a16:creationId xmlns:a16="http://schemas.microsoft.com/office/drawing/2014/main" id="{13A14081-2A04-6086-0BDE-F57BE78FD854}"/>
              </a:ext>
            </a:extLst>
          </p:cNvPr>
          <p:cNvSpPr>
            <a:spLocks noGrp="1"/>
          </p:cNvSpPr>
          <p:nvPr>
            <p:ph type="sldNum" sz="quarter" idx="12"/>
          </p:nvPr>
        </p:nvSpPr>
        <p:spPr/>
        <p:txBody>
          <a:bodyPr/>
          <a:lstStyle>
            <a:lvl1pPr>
              <a:defRPr/>
            </a:lvl1pPr>
          </a:lstStyle>
          <a:p>
            <a:fld id="{BEA999E2-02B8-4CB6-B222-74AA355F5CCA}" type="slidenum">
              <a:rPr lang="en-AU" altLang="it-IT"/>
              <a:pPr/>
              <a:t>‹N›</a:t>
            </a:fld>
            <a:endParaRPr lang="en-AU" altLang="it-IT"/>
          </a:p>
        </p:txBody>
      </p:sp>
    </p:spTree>
    <p:extLst>
      <p:ext uri="{BB962C8B-B14F-4D97-AF65-F5344CB8AC3E}">
        <p14:creationId xmlns:p14="http://schemas.microsoft.com/office/powerpoint/2010/main" val="76516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2701CA-7467-7ED4-AA9D-D431A3BCC31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6DA6B47-3477-7D79-F8D6-723D7EE4D68E}"/>
              </a:ext>
            </a:extLst>
          </p:cNvPr>
          <p:cNvSpPr>
            <a:spLocks noGrp="1"/>
          </p:cNvSpPr>
          <p:nvPr>
            <p:ph type="dt" sz="half" idx="10"/>
          </p:nvPr>
        </p:nvSpPr>
        <p:spPr/>
        <p:txBody>
          <a:bodyPr/>
          <a:lstStyle>
            <a:lvl1pPr>
              <a:defRPr/>
            </a:lvl1pPr>
          </a:lstStyle>
          <a:p>
            <a:endParaRPr lang="en-AU" altLang="it-IT"/>
          </a:p>
        </p:txBody>
      </p:sp>
      <p:sp>
        <p:nvSpPr>
          <p:cNvPr id="4" name="Segnaposto piè di pagina 3">
            <a:extLst>
              <a:ext uri="{FF2B5EF4-FFF2-40B4-BE49-F238E27FC236}">
                <a16:creationId xmlns:a16="http://schemas.microsoft.com/office/drawing/2014/main" id="{37B9E93B-D9BB-F4C3-60E7-5ED3A413EB33}"/>
              </a:ext>
            </a:extLst>
          </p:cNvPr>
          <p:cNvSpPr>
            <a:spLocks noGrp="1"/>
          </p:cNvSpPr>
          <p:nvPr>
            <p:ph type="ftr" sz="quarter" idx="11"/>
          </p:nvPr>
        </p:nvSpPr>
        <p:spPr/>
        <p:txBody>
          <a:bodyPr/>
          <a:lstStyle>
            <a:lvl1pPr>
              <a:defRPr/>
            </a:lvl1pPr>
          </a:lstStyle>
          <a:p>
            <a:endParaRPr lang="en-AU" altLang="it-IT"/>
          </a:p>
        </p:txBody>
      </p:sp>
      <p:sp>
        <p:nvSpPr>
          <p:cNvPr id="5" name="Segnaposto numero diapositiva 4">
            <a:extLst>
              <a:ext uri="{FF2B5EF4-FFF2-40B4-BE49-F238E27FC236}">
                <a16:creationId xmlns:a16="http://schemas.microsoft.com/office/drawing/2014/main" id="{F7CE625A-62F5-D7FA-4B94-BCE95FFD1707}"/>
              </a:ext>
            </a:extLst>
          </p:cNvPr>
          <p:cNvSpPr>
            <a:spLocks noGrp="1"/>
          </p:cNvSpPr>
          <p:nvPr>
            <p:ph type="sldNum" sz="quarter" idx="12"/>
          </p:nvPr>
        </p:nvSpPr>
        <p:spPr/>
        <p:txBody>
          <a:bodyPr/>
          <a:lstStyle>
            <a:lvl1pPr>
              <a:defRPr/>
            </a:lvl1pPr>
          </a:lstStyle>
          <a:p>
            <a:fld id="{E0A714AC-4C11-4AAE-80D5-3E27DDEFC157}" type="slidenum">
              <a:rPr lang="en-AU" altLang="it-IT"/>
              <a:pPr/>
              <a:t>‹N›</a:t>
            </a:fld>
            <a:endParaRPr lang="en-AU" altLang="it-IT"/>
          </a:p>
        </p:txBody>
      </p:sp>
    </p:spTree>
    <p:extLst>
      <p:ext uri="{BB962C8B-B14F-4D97-AF65-F5344CB8AC3E}">
        <p14:creationId xmlns:p14="http://schemas.microsoft.com/office/powerpoint/2010/main" val="135991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5FB6BD5-B737-64E4-5A29-525085F7B8CB}"/>
              </a:ext>
            </a:extLst>
          </p:cNvPr>
          <p:cNvSpPr>
            <a:spLocks noGrp="1"/>
          </p:cNvSpPr>
          <p:nvPr>
            <p:ph type="dt" sz="half" idx="10"/>
          </p:nvPr>
        </p:nvSpPr>
        <p:spPr/>
        <p:txBody>
          <a:bodyPr/>
          <a:lstStyle>
            <a:lvl1pPr>
              <a:defRPr/>
            </a:lvl1pPr>
          </a:lstStyle>
          <a:p>
            <a:endParaRPr lang="en-AU" altLang="it-IT"/>
          </a:p>
        </p:txBody>
      </p:sp>
      <p:sp>
        <p:nvSpPr>
          <p:cNvPr id="3" name="Segnaposto piè di pagina 2">
            <a:extLst>
              <a:ext uri="{FF2B5EF4-FFF2-40B4-BE49-F238E27FC236}">
                <a16:creationId xmlns:a16="http://schemas.microsoft.com/office/drawing/2014/main" id="{F402E368-690C-A5CE-9093-D99FDB51D2A0}"/>
              </a:ext>
            </a:extLst>
          </p:cNvPr>
          <p:cNvSpPr>
            <a:spLocks noGrp="1"/>
          </p:cNvSpPr>
          <p:nvPr>
            <p:ph type="ftr" sz="quarter" idx="11"/>
          </p:nvPr>
        </p:nvSpPr>
        <p:spPr/>
        <p:txBody>
          <a:bodyPr/>
          <a:lstStyle>
            <a:lvl1pPr>
              <a:defRPr/>
            </a:lvl1pPr>
          </a:lstStyle>
          <a:p>
            <a:endParaRPr lang="en-AU" altLang="it-IT"/>
          </a:p>
        </p:txBody>
      </p:sp>
      <p:sp>
        <p:nvSpPr>
          <p:cNvPr id="4" name="Segnaposto numero diapositiva 3">
            <a:extLst>
              <a:ext uri="{FF2B5EF4-FFF2-40B4-BE49-F238E27FC236}">
                <a16:creationId xmlns:a16="http://schemas.microsoft.com/office/drawing/2014/main" id="{257C23BE-5C3F-EA3F-EE01-2A9E5C016918}"/>
              </a:ext>
            </a:extLst>
          </p:cNvPr>
          <p:cNvSpPr>
            <a:spLocks noGrp="1"/>
          </p:cNvSpPr>
          <p:nvPr>
            <p:ph type="sldNum" sz="quarter" idx="12"/>
          </p:nvPr>
        </p:nvSpPr>
        <p:spPr/>
        <p:txBody>
          <a:bodyPr/>
          <a:lstStyle>
            <a:lvl1pPr>
              <a:defRPr/>
            </a:lvl1pPr>
          </a:lstStyle>
          <a:p>
            <a:fld id="{50BE2663-62F0-493F-8FF6-B947F4023FDE}" type="slidenum">
              <a:rPr lang="en-AU" altLang="it-IT"/>
              <a:pPr/>
              <a:t>‹N›</a:t>
            </a:fld>
            <a:endParaRPr lang="en-AU" altLang="it-IT"/>
          </a:p>
        </p:txBody>
      </p:sp>
    </p:spTree>
    <p:extLst>
      <p:ext uri="{BB962C8B-B14F-4D97-AF65-F5344CB8AC3E}">
        <p14:creationId xmlns:p14="http://schemas.microsoft.com/office/powerpoint/2010/main" val="90595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0D378B-D092-7AEB-5F9D-65B2D3A32FC4}"/>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E69D661-FD5D-9635-5928-28BC7129122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E149471-54DB-496F-3271-5E062C37B1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1FB030A-6C8E-6E2E-BA76-37F35E50E0E9}"/>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38D59B40-6E75-1D65-C3CE-C2C659EBB00F}"/>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F5DBED06-C3E7-22CA-0418-4294AADDCF1C}"/>
              </a:ext>
            </a:extLst>
          </p:cNvPr>
          <p:cNvSpPr>
            <a:spLocks noGrp="1"/>
          </p:cNvSpPr>
          <p:nvPr>
            <p:ph type="sldNum" sz="quarter" idx="12"/>
          </p:nvPr>
        </p:nvSpPr>
        <p:spPr/>
        <p:txBody>
          <a:bodyPr/>
          <a:lstStyle>
            <a:lvl1pPr>
              <a:defRPr/>
            </a:lvl1pPr>
          </a:lstStyle>
          <a:p>
            <a:fld id="{DAD9A00E-0DE9-4FD9-BF4D-80BDFD4173A4}" type="slidenum">
              <a:rPr lang="en-AU" altLang="it-IT"/>
              <a:pPr/>
              <a:t>‹N›</a:t>
            </a:fld>
            <a:endParaRPr lang="en-AU" altLang="it-IT"/>
          </a:p>
        </p:txBody>
      </p:sp>
    </p:spTree>
    <p:extLst>
      <p:ext uri="{BB962C8B-B14F-4D97-AF65-F5344CB8AC3E}">
        <p14:creationId xmlns:p14="http://schemas.microsoft.com/office/powerpoint/2010/main" val="123200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C1903E-5E3C-D4D9-C400-B601AECFE0B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C6330CE-8046-7B73-E3A8-0E9BD0B4A19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3CF5489-92D5-6569-35DC-91A939DB0F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6446A40-739D-38DA-FBE8-78934B835FD0}"/>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38FA6752-9411-C442-6A73-712F1D468BBD}"/>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E44EA9E5-116E-8529-90AE-A54A29A9DC5E}"/>
              </a:ext>
            </a:extLst>
          </p:cNvPr>
          <p:cNvSpPr>
            <a:spLocks noGrp="1"/>
          </p:cNvSpPr>
          <p:nvPr>
            <p:ph type="sldNum" sz="quarter" idx="12"/>
          </p:nvPr>
        </p:nvSpPr>
        <p:spPr/>
        <p:txBody>
          <a:bodyPr/>
          <a:lstStyle>
            <a:lvl1pPr>
              <a:defRPr/>
            </a:lvl1pPr>
          </a:lstStyle>
          <a:p>
            <a:fld id="{F48731D8-023E-43C4-9279-E4F49F846AC1}" type="slidenum">
              <a:rPr lang="en-AU" altLang="it-IT"/>
              <a:pPr/>
              <a:t>‹N›</a:t>
            </a:fld>
            <a:endParaRPr lang="en-AU" altLang="it-IT"/>
          </a:p>
        </p:txBody>
      </p:sp>
    </p:spTree>
    <p:extLst>
      <p:ext uri="{BB962C8B-B14F-4D97-AF65-F5344CB8AC3E}">
        <p14:creationId xmlns:p14="http://schemas.microsoft.com/office/powerpoint/2010/main" val="128905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EBBB4"/>
            </a:gs>
            <a:gs pos="50000">
              <a:schemeClr val="bg1"/>
            </a:gs>
            <a:gs pos="100000">
              <a:srgbClr val="FEBBB4"/>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E0DC25A-256A-4DB0-5B8A-3ADE9A2C632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89AEAAA2-10EF-822C-15F4-E60C5565BC4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36F0437A-9144-CB5A-43F8-575766BE77F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AU" altLang="it-IT"/>
          </a:p>
        </p:txBody>
      </p:sp>
      <p:sp>
        <p:nvSpPr>
          <p:cNvPr id="1029" name="Rectangle 5">
            <a:extLst>
              <a:ext uri="{FF2B5EF4-FFF2-40B4-BE49-F238E27FC236}">
                <a16:creationId xmlns:a16="http://schemas.microsoft.com/office/drawing/2014/main" id="{4B74B2F1-CBF8-D52A-E584-E11931C77AA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it-IT"/>
          </a:p>
        </p:txBody>
      </p:sp>
      <p:sp>
        <p:nvSpPr>
          <p:cNvPr id="1030" name="Rectangle 6">
            <a:extLst>
              <a:ext uri="{FF2B5EF4-FFF2-40B4-BE49-F238E27FC236}">
                <a16:creationId xmlns:a16="http://schemas.microsoft.com/office/drawing/2014/main" id="{8A9926A5-B9E3-665F-31A3-235829D0E4C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43A457A-90B8-4EBD-8609-10903E47120F}" type="slidenum">
              <a:rPr lang="en-AU" altLang="it-IT"/>
              <a:pPr/>
              <a:t>‹N›</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bc.up.krakow.pl/dlibr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pbc.up.krakow.pl/dlibr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l.wikipedia.org/wiki/Aksjologi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4699AEE-2CCA-1580-38F6-D9349ACEC03D}"/>
              </a:ext>
            </a:extLst>
          </p:cNvPr>
          <p:cNvSpPr>
            <a:spLocks noGrp="1" noChangeArrowheads="1"/>
          </p:cNvSpPr>
          <p:nvPr>
            <p:ph type="ctrTitle"/>
          </p:nvPr>
        </p:nvSpPr>
        <p:spPr>
          <a:xfrm>
            <a:off x="323850" y="981075"/>
            <a:ext cx="8820150" cy="1470025"/>
          </a:xfrm>
        </p:spPr>
        <p:txBody>
          <a:bodyPr anchor="ctr"/>
          <a:lstStyle/>
          <a:p>
            <a:r>
              <a:rPr lang="it-IT" altLang="it-IT" sz="3600" b="1" dirty="0"/>
              <a:t>Didattica cognitivista</a:t>
            </a:r>
            <a:br>
              <a:rPr lang="it-IT" altLang="it-IT" sz="3600" b="1" dirty="0"/>
            </a:br>
            <a:br>
              <a:rPr lang="it-IT" altLang="it-IT" sz="3600" b="1" dirty="0"/>
            </a:br>
            <a:r>
              <a:rPr lang="it-IT" altLang="it-IT" sz="3600" b="1" dirty="0"/>
              <a:t> Lezione 5: Assiologia o scienza della scala dei valori
</a:t>
            </a:r>
            <a:endParaRPr lang="en-AU" altLang="it-IT" sz="3600" dirty="0"/>
          </a:p>
        </p:txBody>
      </p:sp>
      <p:sp>
        <p:nvSpPr>
          <p:cNvPr id="63491" name="Rectangle 3">
            <a:extLst>
              <a:ext uri="{FF2B5EF4-FFF2-40B4-BE49-F238E27FC236}">
                <a16:creationId xmlns:a16="http://schemas.microsoft.com/office/drawing/2014/main" id="{B0A09862-8DA5-2180-2ABC-ED0C14957999}"/>
              </a:ext>
            </a:extLst>
          </p:cNvPr>
          <p:cNvSpPr>
            <a:spLocks noGrp="1" noChangeArrowheads="1"/>
          </p:cNvSpPr>
          <p:nvPr>
            <p:ph type="subTitle" idx="1"/>
          </p:nvPr>
        </p:nvSpPr>
        <p:spPr>
          <a:xfrm>
            <a:off x="192088" y="3179763"/>
            <a:ext cx="8748712" cy="1411287"/>
          </a:xfrm>
        </p:spPr>
        <p:txBody>
          <a:bodyPr/>
          <a:lstStyle/>
          <a:p>
            <a:r>
              <a:rPr lang="it-IT" altLang="it-IT" sz="2600" dirty="0">
                <a:solidFill>
                  <a:srgbClr val="0033CC"/>
                </a:solidFill>
              </a:rPr>
              <a:t>Parte I: Da Hammurabi ad oggi 
</a:t>
            </a:r>
            <a:endParaRPr lang="en-AU" altLang="it-IT" sz="2600" dirty="0">
              <a:solidFill>
                <a:srgbClr val="0033CC"/>
              </a:solidFill>
            </a:endParaRPr>
          </a:p>
        </p:txBody>
      </p:sp>
      <p:sp>
        <p:nvSpPr>
          <p:cNvPr id="63492" name="Text Box 4">
            <a:extLst>
              <a:ext uri="{FF2B5EF4-FFF2-40B4-BE49-F238E27FC236}">
                <a16:creationId xmlns:a16="http://schemas.microsoft.com/office/drawing/2014/main" id="{B18E2F59-02F2-34D7-31BC-DDB2FE119AB4}"/>
              </a:ext>
            </a:extLst>
          </p:cNvPr>
          <p:cNvSpPr txBox="1">
            <a:spLocks noChangeArrowheads="1"/>
          </p:cNvSpPr>
          <p:nvPr/>
        </p:nvSpPr>
        <p:spPr bwMode="auto">
          <a:xfrm>
            <a:off x="6032500" y="6140450"/>
            <a:ext cx="3079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l-PL" altLang="it-IT"/>
          </a:p>
          <a:p>
            <a:r>
              <a:rPr lang="pl-PL" altLang="it-IT"/>
              <a:t>(C) Grzegorz Karwasz, 2017</a:t>
            </a:r>
            <a:endParaRPr lang="en-AU" altLang="it-IT"/>
          </a:p>
        </p:txBody>
      </p:sp>
      <p:sp>
        <p:nvSpPr>
          <p:cNvPr id="63493" name="Text Box 5">
            <a:extLst>
              <a:ext uri="{FF2B5EF4-FFF2-40B4-BE49-F238E27FC236}">
                <a16:creationId xmlns:a16="http://schemas.microsoft.com/office/drawing/2014/main" id="{1FF5E2B6-62E6-7A62-764E-C7A54D0FDABA}"/>
              </a:ext>
            </a:extLst>
          </p:cNvPr>
          <p:cNvSpPr txBox="1">
            <a:spLocks noChangeArrowheads="1"/>
          </p:cNvSpPr>
          <p:nvPr/>
        </p:nvSpPr>
        <p:spPr bwMode="auto">
          <a:xfrm>
            <a:off x="1763713" y="5300663"/>
            <a:ext cx="54546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l-PL" altLang="it-IT" sz="2200" b="1" i="1"/>
              <a:t>„Pedagogika Medialna”</a:t>
            </a:r>
            <a:endParaRPr lang="en-AU" altLang="it-IT" sz="2200" b="1" i="1"/>
          </a:p>
          <a:p>
            <a:pPr algn="ctr"/>
            <a:r>
              <a:rPr lang="pl-PL" altLang="it-IT" sz="2200" i="1"/>
              <a:t>Wydział Nauk Pedagogicznych</a:t>
            </a:r>
          </a:p>
          <a:p>
            <a:pPr algn="ctr"/>
            <a:r>
              <a:rPr lang="pl-PL" altLang="it-IT" sz="2200" i="1"/>
              <a:t>Uniwersytet Mikołaja Kopernika w Toruniu</a:t>
            </a:r>
            <a:r>
              <a:rPr lang="pl-PL" altLang="it-IT"/>
              <a:t> </a:t>
            </a:r>
            <a:endParaRPr lang="en-AU" altLang="it-IT"/>
          </a:p>
        </p:txBody>
      </p:sp>
      <p:sp>
        <p:nvSpPr>
          <p:cNvPr id="63494" name="Text Box 6">
            <a:extLst>
              <a:ext uri="{FF2B5EF4-FFF2-40B4-BE49-F238E27FC236}">
                <a16:creationId xmlns:a16="http://schemas.microsoft.com/office/drawing/2014/main" id="{2C54DCD4-5A8A-29B7-E35C-D3AE8885BE83}"/>
              </a:ext>
            </a:extLst>
          </p:cNvPr>
          <p:cNvSpPr txBox="1">
            <a:spLocks noChangeArrowheads="1"/>
          </p:cNvSpPr>
          <p:nvPr/>
        </p:nvSpPr>
        <p:spPr bwMode="auto">
          <a:xfrm>
            <a:off x="1187450" y="4149725"/>
            <a:ext cx="6892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2400">
                <a:solidFill>
                  <a:srgbClr val="FF0000"/>
                </a:solidFill>
              </a:rPr>
              <a:t>Grzegorz Karwasz, Zakład Dydaktyki Fizyki, UMK</a:t>
            </a:r>
          </a:p>
          <a:p>
            <a:r>
              <a:rPr lang="pl-PL" altLang="it-IT" sz="2400" b="1">
                <a:solidFill>
                  <a:srgbClr val="FF0000"/>
                </a:solidFill>
              </a:rPr>
              <a:t>dydaktyka.fizyka.umk.pl/Cogito</a:t>
            </a:r>
            <a:endParaRPr lang="en-AU" altLang="it-IT"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blinds(horizontal)">
                                      <p:cBhvr>
                                        <p:cTn id="7" dur="500"/>
                                        <p:tgtEl>
                                          <p:spTgt spid="63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42973DB-302B-737B-CAF2-56C1BA11210C}"/>
              </a:ext>
            </a:extLst>
          </p:cNvPr>
          <p:cNvSpPr>
            <a:spLocks noGrp="1" noChangeArrowheads="1"/>
          </p:cNvSpPr>
          <p:nvPr>
            <p:ph type="title"/>
          </p:nvPr>
        </p:nvSpPr>
        <p:spPr>
          <a:xfrm>
            <a:off x="457200" y="-47625"/>
            <a:ext cx="8229600" cy="1143000"/>
          </a:xfrm>
        </p:spPr>
        <p:txBody>
          <a:bodyPr/>
          <a:lstStyle/>
          <a:p>
            <a:r>
              <a:rPr lang="pl-PL" altLang="it-IT" sz="3600" dirty="0"/>
              <a:t>Blais Pascal: „Penses”</a:t>
            </a:r>
            <a:endParaRPr lang="en-AU" altLang="it-IT" sz="3600" dirty="0"/>
          </a:p>
        </p:txBody>
      </p:sp>
      <p:sp>
        <p:nvSpPr>
          <p:cNvPr id="60419" name="Rectangle 3">
            <a:extLst>
              <a:ext uri="{FF2B5EF4-FFF2-40B4-BE49-F238E27FC236}">
                <a16:creationId xmlns:a16="http://schemas.microsoft.com/office/drawing/2014/main" id="{A5E44555-39E0-F1CC-812A-8EC56672A239}"/>
              </a:ext>
            </a:extLst>
          </p:cNvPr>
          <p:cNvSpPr>
            <a:spLocks noGrp="1" noChangeArrowheads="1"/>
          </p:cNvSpPr>
          <p:nvPr>
            <p:ph type="body" idx="1"/>
          </p:nvPr>
        </p:nvSpPr>
        <p:spPr>
          <a:xfrm>
            <a:off x="63500" y="764704"/>
            <a:ext cx="8675687" cy="4421187"/>
          </a:xfrm>
        </p:spPr>
        <p:txBody>
          <a:bodyPr/>
          <a:lstStyle/>
          <a:p>
            <a:pPr>
              <a:lnSpc>
                <a:spcPct val="90000"/>
              </a:lnSpc>
            </a:pPr>
            <a:r>
              <a:rPr lang="it-IT" altLang="it-IT" sz="2000" dirty="0"/>
              <a:t>72. Non propositività umana
[...] L'uomo, dunque, ammiri tutta la natura nella sua sublime e completa maestria; E distoglierà gli occhi dalle cose che ha nelle vicinanze. Guardi in quella luce accecante che è stata posta come lampada eterna per illuminare l'universo; e che la terra gli appaia come un punto in relazione al vasto cerchio che questa stella fa, e si stupisca che questo grande cerchio sia solo una piccola parte di ciò che tutte le altre stelle circolano nel firmamento stanno facendo un cerchio.  
Ma se il nostro sguardo si ferma lì, l'immaginazione deve andare oltre; E si stancherà più velocemente di quanto la natura la chiami. Tutto questo mondo visibile non è che un frammento impercettibile del grande cerchio della natura. Nessuna idea si avvicina a lui. Abbiamo voglia di gonfiare la nostra immaginazione oltre lo spazio immaginabile; Possiamo solo generare singoli atomi rispetto alla realtà del mondo. È una sfera infinita, il cui centro è ovunque e il cui bordo non ha posizione da nessuna parte. Infine, la più grande prova tangibile dell'onnipotenza di Dio è il fatto che la nostra immaginazione vaga tra questi pensieri.    [...] pp. 18-19 </a:t>
            </a:r>
            <a:r>
              <a:rPr lang="it-IT" altLang="it-IT" sz="1800" b="1" dirty="0"/>
              <a:t>
</a:t>
            </a:r>
            <a:endParaRPr lang="en-AU" altLang="it-IT" sz="1800" dirty="0"/>
          </a:p>
        </p:txBody>
      </p:sp>
      <p:sp>
        <p:nvSpPr>
          <p:cNvPr id="60420" name="Text Box 4">
            <a:extLst>
              <a:ext uri="{FF2B5EF4-FFF2-40B4-BE49-F238E27FC236}">
                <a16:creationId xmlns:a16="http://schemas.microsoft.com/office/drawing/2014/main" id="{60AF7537-E994-C977-FEED-31142D17C813}"/>
              </a:ext>
            </a:extLst>
          </p:cNvPr>
          <p:cNvSpPr txBox="1">
            <a:spLocks noChangeArrowheads="1"/>
          </p:cNvSpPr>
          <p:nvPr/>
        </p:nvSpPr>
        <p:spPr bwMode="auto">
          <a:xfrm>
            <a:off x="292318" y="5968018"/>
            <a:ext cx="8069389" cy="7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pl-PL" altLang="it-IT" sz="1600" b="1" dirty="0"/>
              <a:t>Dio o il mondo? </a:t>
            </a:r>
            <a:r>
              <a:rPr lang="it-IT" altLang="it-IT" sz="1600" dirty="0"/>
              <a:t>(C) 2008 </a:t>
            </a:r>
            <a:r>
              <a:rPr lang="it-IT" altLang="it-IT" sz="1600" dirty="0" err="1"/>
              <a:t>Anroldo</a:t>
            </a:r>
            <a:r>
              <a:rPr lang="it-IT" altLang="it-IT" sz="1600" dirty="0"/>
              <a:t> Mondadori Editore, S. p. A. Milano</a:t>
            </a:r>
          </a:p>
          <a:p>
            <a:pPr>
              <a:lnSpc>
                <a:spcPct val="85000"/>
              </a:lnSpc>
            </a:pPr>
            <a:r>
              <a:rPr lang="it-IT" altLang="it-IT" sz="1600" dirty="0"/>
              <a:t>Testi scelti dalle «</a:t>
            </a:r>
            <a:r>
              <a:rPr lang="it-IT" altLang="it-IT" sz="1600" dirty="0" err="1"/>
              <a:t>Penses</a:t>
            </a:r>
            <a:r>
              <a:rPr lang="it-IT" altLang="it-IT" sz="1600" dirty="0"/>
              <a:t>» di Pascal, Gennaro Auletta, edizioni Paoline, Milano, 1987</a:t>
            </a:r>
          </a:p>
          <a:p>
            <a:pPr>
              <a:lnSpc>
                <a:spcPct val="85000"/>
              </a:lnSpc>
            </a:pPr>
            <a:r>
              <a:rPr lang="it-IT" altLang="it-IT" sz="1600" dirty="0" err="1"/>
              <a:t>Tłumaczenie</a:t>
            </a:r>
            <a:r>
              <a:rPr lang="it-IT" altLang="it-IT" sz="1600" dirty="0"/>
              <a:t> z </a:t>
            </a:r>
            <a:r>
              <a:rPr lang="it-IT" altLang="it-IT" sz="1600" dirty="0" err="1"/>
              <a:t>włoskiego</a:t>
            </a:r>
            <a:r>
              <a:rPr lang="it-IT" altLang="it-IT" sz="1600" dirty="0"/>
              <a:t> GK</a:t>
            </a:r>
            <a:r>
              <a:rPr lang="pl-PL" altLang="it-IT" dirty="0"/>
              <a:t> </a:t>
            </a:r>
            <a:endParaRPr lang="en-AU" alt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7" dur="500"/>
                                        <p:tgtEl>
                                          <p:spTgt spid="60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a:extLst>
              <a:ext uri="{FF2B5EF4-FFF2-40B4-BE49-F238E27FC236}">
                <a16:creationId xmlns:a16="http://schemas.microsoft.com/office/drawing/2014/main" id="{5396EE42-039E-1E70-84E3-74238D4A6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8820150"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Rectangle 2">
            <a:extLst>
              <a:ext uri="{FF2B5EF4-FFF2-40B4-BE49-F238E27FC236}">
                <a16:creationId xmlns:a16="http://schemas.microsoft.com/office/drawing/2014/main" id="{7925B5D9-0D80-1665-1328-BD4C036D4B1B}"/>
              </a:ext>
            </a:extLst>
          </p:cNvPr>
          <p:cNvSpPr>
            <a:spLocks noGrp="1" noChangeArrowheads="1"/>
          </p:cNvSpPr>
          <p:nvPr>
            <p:ph type="title"/>
          </p:nvPr>
        </p:nvSpPr>
        <p:spPr>
          <a:xfrm>
            <a:off x="395288" y="-158750"/>
            <a:ext cx="8229600" cy="1143000"/>
          </a:xfrm>
        </p:spPr>
        <p:txBody>
          <a:bodyPr/>
          <a:lstStyle/>
          <a:p>
            <a:r>
              <a:rPr lang="pl-PL" altLang="it-IT" sz="3600"/>
              <a:t>„Wielka Dydaktyka” J. Komeński</a:t>
            </a:r>
            <a:r>
              <a:rPr lang="pl-PL" altLang="it-IT"/>
              <a:t> </a:t>
            </a:r>
            <a:endParaRPr lang="en-AU" altLang="it-IT"/>
          </a:p>
        </p:txBody>
      </p:sp>
      <p:sp>
        <p:nvSpPr>
          <p:cNvPr id="14341" name="Text Box 5">
            <a:extLst>
              <a:ext uri="{FF2B5EF4-FFF2-40B4-BE49-F238E27FC236}">
                <a16:creationId xmlns:a16="http://schemas.microsoft.com/office/drawing/2014/main" id="{6727C292-9CFA-CDA4-3768-9EA0AA4A2D67}"/>
              </a:ext>
            </a:extLst>
          </p:cNvPr>
          <p:cNvSpPr txBox="1">
            <a:spLocks noChangeArrowheads="1"/>
          </p:cNvSpPr>
          <p:nvPr/>
        </p:nvSpPr>
        <p:spPr bwMode="auto">
          <a:xfrm>
            <a:off x="3276600" y="6583363"/>
            <a:ext cx="4921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200"/>
              <a:t>J. Komeński, </a:t>
            </a:r>
            <a:r>
              <a:rPr lang="pl-PL" altLang="it-IT" sz="1200" i="1"/>
              <a:t>Wielka Dydaktyka</a:t>
            </a:r>
            <a:r>
              <a:rPr lang="pl-PL" altLang="it-IT" sz="1200"/>
              <a:t>,</a:t>
            </a:r>
            <a:r>
              <a:rPr lang="pl-PL" altLang="it-IT" sz="1200" i="1"/>
              <a:t> </a:t>
            </a:r>
            <a:r>
              <a:rPr lang="en-AU" altLang="it-IT" sz="1200">
                <a:hlinkClick r:id="rId3"/>
              </a:rPr>
              <a:t>http://pbc.up.krakow.pl/dlibra</a:t>
            </a:r>
            <a:r>
              <a:rPr lang="pl-PL" altLang="it-IT" sz="1200"/>
              <a:t>, str. 168</a:t>
            </a:r>
            <a:endParaRPr lang="en-AU" altLang="it-IT" sz="1200"/>
          </a:p>
        </p:txBody>
      </p:sp>
      <p:sp>
        <p:nvSpPr>
          <p:cNvPr id="14342" name="Line 6">
            <a:extLst>
              <a:ext uri="{FF2B5EF4-FFF2-40B4-BE49-F238E27FC236}">
                <a16:creationId xmlns:a16="http://schemas.microsoft.com/office/drawing/2014/main" id="{EE5EE7E2-AD1D-4A4B-80AB-A10470ACF371}"/>
              </a:ext>
            </a:extLst>
          </p:cNvPr>
          <p:cNvSpPr>
            <a:spLocks noChangeShapeType="1"/>
          </p:cNvSpPr>
          <p:nvPr/>
        </p:nvSpPr>
        <p:spPr bwMode="auto">
          <a:xfrm>
            <a:off x="2411413" y="5229225"/>
            <a:ext cx="504031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343" name="Line 7">
            <a:extLst>
              <a:ext uri="{FF2B5EF4-FFF2-40B4-BE49-F238E27FC236}">
                <a16:creationId xmlns:a16="http://schemas.microsoft.com/office/drawing/2014/main" id="{F89B855A-E7AE-A563-25E4-8AC66A2C8A24}"/>
              </a:ext>
            </a:extLst>
          </p:cNvPr>
          <p:cNvSpPr>
            <a:spLocks noChangeShapeType="1"/>
          </p:cNvSpPr>
          <p:nvPr/>
        </p:nvSpPr>
        <p:spPr bwMode="auto">
          <a:xfrm>
            <a:off x="2555875" y="4941888"/>
            <a:ext cx="504031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71D746B4-09D3-DFAE-2F98-D428BBB9F350}"/>
              </a:ext>
            </a:extLst>
          </p:cNvPr>
          <p:cNvSpPr>
            <a:spLocks noGrp="1" noChangeArrowheads="1"/>
          </p:cNvSpPr>
          <p:nvPr>
            <p:ph type="title"/>
          </p:nvPr>
        </p:nvSpPr>
        <p:spPr>
          <a:xfrm>
            <a:off x="468313" y="260350"/>
            <a:ext cx="8229600" cy="1143000"/>
          </a:xfrm>
        </p:spPr>
        <p:txBody>
          <a:bodyPr/>
          <a:lstStyle/>
          <a:p>
            <a:r>
              <a:rPr lang="pl-PL" altLang="it-IT" sz="3600"/>
              <a:t>„Wielka Dydaktyka” J. Komeński (1657)</a:t>
            </a:r>
            <a:r>
              <a:rPr lang="pl-PL" altLang="it-IT"/>
              <a:t> </a:t>
            </a:r>
            <a:endParaRPr lang="en-AU" altLang="it-IT"/>
          </a:p>
        </p:txBody>
      </p:sp>
      <p:sp>
        <p:nvSpPr>
          <p:cNvPr id="62468" name="Text Box 4">
            <a:extLst>
              <a:ext uri="{FF2B5EF4-FFF2-40B4-BE49-F238E27FC236}">
                <a16:creationId xmlns:a16="http://schemas.microsoft.com/office/drawing/2014/main" id="{CC976E73-F693-6F70-D7B9-DD6B7480A80B}"/>
              </a:ext>
            </a:extLst>
          </p:cNvPr>
          <p:cNvSpPr txBox="1">
            <a:spLocks noChangeArrowheads="1"/>
          </p:cNvSpPr>
          <p:nvPr/>
        </p:nvSpPr>
        <p:spPr bwMode="auto">
          <a:xfrm>
            <a:off x="3276600" y="6583363"/>
            <a:ext cx="4921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200"/>
              <a:t>J. Komeński, </a:t>
            </a:r>
            <a:r>
              <a:rPr lang="pl-PL" altLang="it-IT" sz="1200" i="1"/>
              <a:t>Wielka Dydaktyka</a:t>
            </a:r>
            <a:r>
              <a:rPr lang="pl-PL" altLang="it-IT" sz="1200"/>
              <a:t>,</a:t>
            </a:r>
            <a:r>
              <a:rPr lang="pl-PL" altLang="it-IT" sz="1200" i="1"/>
              <a:t> </a:t>
            </a:r>
            <a:r>
              <a:rPr lang="en-AU" altLang="it-IT" sz="1200">
                <a:hlinkClick r:id="rId2"/>
              </a:rPr>
              <a:t>http://pbc.up.krakow.pl/dlibra</a:t>
            </a:r>
            <a:r>
              <a:rPr lang="pl-PL" altLang="it-IT" sz="1200"/>
              <a:t>, str. 168</a:t>
            </a:r>
            <a:endParaRPr lang="en-AU" altLang="it-IT" sz="1200"/>
          </a:p>
        </p:txBody>
      </p:sp>
      <p:sp>
        <p:nvSpPr>
          <p:cNvPr id="62469" name="Line 5">
            <a:extLst>
              <a:ext uri="{FF2B5EF4-FFF2-40B4-BE49-F238E27FC236}">
                <a16:creationId xmlns:a16="http://schemas.microsoft.com/office/drawing/2014/main" id="{345F07DC-8A90-A39B-025B-57FB4C12879B}"/>
              </a:ext>
            </a:extLst>
          </p:cNvPr>
          <p:cNvSpPr>
            <a:spLocks noChangeShapeType="1"/>
          </p:cNvSpPr>
          <p:nvPr/>
        </p:nvSpPr>
        <p:spPr bwMode="auto">
          <a:xfrm>
            <a:off x="2411413" y="5229225"/>
            <a:ext cx="504031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0" name="Line 6">
            <a:extLst>
              <a:ext uri="{FF2B5EF4-FFF2-40B4-BE49-F238E27FC236}">
                <a16:creationId xmlns:a16="http://schemas.microsoft.com/office/drawing/2014/main" id="{2BBAF934-52BE-898F-C9CB-9ECA43CE6907}"/>
              </a:ext>
            </a:extLst>
          </p:cNvPr>
          <p:cNvSpPr>
            <a:spLocks noChangeShapeType="1"/>
          </p:cNvSpPr>
          <p:nvPr/>
        </p:nvSpPr>
        <p:spPr bwMode="auto">
          <a:xfrm>
            <a:off x="2555875" y="4941888"/>
            <a:ext cx="504031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62471" name="Picture 7">
            <a:extLst>
              <a:ext uri="{FF2B5EF4-FFF2-40B4-BE49-F238E27FC236}">
                <a16:creationId xmlns:a16="http://schemas.microsoft.com/office/drawing/2014/main" id="{D4E43C65-3887-2DC5-6FB1-6A521595C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175750" cy="384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D7594D5-8FEB-175E-78BB-0F8D995B98E2}"/>
              </a:ext>
            </a:extLst>
          </p:cNvPr>
          <p:cNvSpPr>
            <a:spLocks noGrp="1" noChangeArrowheads="1"/>
          </p:cNvSpPr>
          <p:nvPr>
            <p:ph type="title"/>
          </p:nvPr>
        </p:nvSpPr>
        <p:spPr>
          <a:xfrm>
            <a:off x="468313" y="0"/>
            <a:ext cx="8507412" cy="1143000"/>
          </a:xfrm>
        </p:spPr>
        <p:txBody>
          <a:bodyPr/>
          <a:lstStyle/>
          <a:p>
            <a:r>
              <a:rPr lang="pl-PL" altLang="it-IT" sz="3600"/>
              <a:t>Cele wychowania wg. K. Sośnickiego</a:t>
            </a:r>
            <a:endParaRPr lang="en-AU" altLang="it-IT" sz="3600"/>
          </a:p>
        </p:txBody>
      </p:sp>
      <p:sp>
        <p:nvSpPr>
          <p:cNvPr id="68611" name="Rectangle 3">
            <a:extLst>
              <a:ext uri="{FF2B5EF4-FFF2-40B4-BE49-F238E27FC236}">
                <a16:creationId xmlns:a16="http://schemas.microsoft.com/office/drawing/2014/main" id="{3F6179E7-1F9A-894A-C5FD-693BA8740DDA}"/>
              </a:ext>
            </a:extLst>
          </p:cNvPr>
          <p:cNvSpPr>
            <a:spLocks noGrp="1" noChangeArrowheads="1"/>
          </p:cNvSpPr>
          <p:nvPr>
            <p:ph type="body" idx="1"/>
          </p:nvPr>
        </p:nvSpPr>
        <p:spPr>
          <a:xfrm>
            <a:off x="127000" y="868363"/>
            <a:ext cx="8964613" cy="6335712"/>
          </a:xfrm>
        </p:spPr>
        <p:txBody>
          <a:bodyPr/>
          <a:lstStyle/>
          <a:p>
            <a:pPr>
              <a:lnSpc>
                <a:spcPct val="90000"/>
              </a:lnSpc>
            </a:pPr>
            <a:r>
              <a:rPr lang="pl-PL" altLang="it-IT" sz="1800"/>
              <a:t>Rozwój człowieka prowadzi do jego dojrzałości. Toteż wychowanie pozytywne ma ułatwić </a:t>
            </a:r>
            <a:r>
              <a:rPr lang="pl-PL" altLang="it-IT" sz="1800" b="1"/>
              <a:t>osiągnięcie dojrzałości</a:t>
            </a:r>
            <a:r>
              <a:rPr lang="pl-PL" altLang="it-IT" sz="1800"/>
              <a:t>. </a:t>
            </a:r>
            <a:r>
              <a:rPr lang="pl-PL" altLang="it-IT" sz="1800">
                <a:solidFill>
                  <a:schemeClr val="bg2"/>
                </a:solidFill>
              </a:rPr>
              <a:t>Na czym polega dojrzałość, jest dość trudne do określenia. Można jednak wyróżnić w niej następujące główne momenty:</a:t>
            </a:r>
          </a:p>
          <a:p>
            <a:pPr>
              <a:lnSpc>
                <a:spcPct val="90000"/>
              </a:lnSpc>
              <a:buFontTx/>
              <a:buNone/>
            </a:pPr>
            <a:r>
              <a:rPr lang="pl-PL" altLang="it-IT" sz="1800"/>
              <a:t>1. Polega ona na posiadaniu odpowiednich </a:t>
            </a:r>
            <a:r>
              <a:rPr lang="pl-PL" altLang="it-IT" sz="1800" u="sng"/>
              <a:t>treści </a:t>
            </a:r>
            <a:r>
              <a:rPr lang="pl-PL" altLang="it-IT" sz="1800"/>
              <a:t>życiowych, a więc odpowiedniego zasobu </a:t>
            </a:r>
            <a:r>
              <a:rPr lang="pl-PL" altLang="it-IT" sz="1800" u="sng"/>
              <a:t>wiadomości o życiu i jego warunkach</a:t>
            </a:r>
            <a:r>
              <a:rPr lang="pl-PL" altLang="it-IT" sz="1800"/>
              <a:t>, zarówno gdy idzie o życie jednostki, jak społeczeństwa, do którego jednostka należy, o jego roli w całości tego życia, o swojej pracy, prawach i obowiązkach. </a:t>
            </a:r>
          </a:p>
          <a:p>
            <a:pPr>
              <a:lnSpc>
                <a:spcPct val="90000"/>
              </a:lnSpc>
              <a:buFontTx/>
              <a:buNone/>
            </a:pPr>
            <a:r>
              <a:rPr lang="pl-PL" altLang="it-IT" sz="1800"/>
              <a:t>2. Na zyskaniu odpowiedniego </a:t>
            </a:r>
            <a:r>
              <a:rPr lang="pl-PL" altLang="it-IT" sz="1800" u="sng"/>
              <a:t>wartościowania</a:t>
            </a:r>
            <a:r>
              <a:rPr lang="pl-PL" altLang="it-IT" sz="1800"/>
              <a:t>, opartego o pewien światopogląd. To wartościowanie i ten światopogląd </a:t>
            </a:r>
            <a:r>
              <a:rPr lang="pl-PL" altLang="it-IT" sz="1800" u="sng"/>
              <a:t>nie muszą być już wykończone</a:t>
            </a:r>
            <a:r>
              <a:rPr lang="pl-PL" altLang="it-IT" sz="1800"/>
              <a:t> i zamknięte, ale w każdym razie powinny być tak </a:t>
            </a:r>
            <a:r>
              <a:rPr lang="pl-PL" altLang="it-IT" sz="1800" u="sng"/>
              <a:t>opracowane</a:t>
            </a:r>
            <a:r>
              <a:rPr lang="pl-PL" altLang="it-IT" sz="1800"/>
              <a:t>, aby mogły stać się podstawą </a:t>
            </a:r>
            <a:r>
              <a:rPr lang="pl-PL" altLang="it-IT" sz="1800" u="sng"/>
              <a:t>celowego działania</a:t>
            </a:r>
            <a:r>
              <a:rPr lang="pl-PL" altLang="it-IT" sz="1800"/>
              <a:t> człowieka.</a:t>
            </a:r>
          </a:p>
          <a:p>
            <a:pPr>
              <a:lnSpc>
                <a:spcPct val="90000"/>
              </a:lnSpc>
              <a:buFontTx/>
              <a:buNone/>
            </a:pPr>
            <a:r>
              <a:rPr lang="pl-PL" altLang="it-IT" sz="1800"/>
              <a:t>3. Z światopoglądem łączą się wytknięte </a:t>
            </a:r>
            <a:r>
              <a:rPr lang="pl-PL" altLang="it-IT" sz="1800" u="sng"/>
              <a:t>cele życiowe</a:t>
            </a:r>
            <a:r>
              <a:rPr lang="pl-PL" altLang="it-IT" sz="1800"/>
              <a:t>, do których się dąży, oraz słuszna ocena </a:t>
            </a:r>
            <a:r>
              <a:rPr lang="pl-PL" altLang="it-IT" sz="1800" u="sng"/>
              <a:t>możliwości</a:t>
            </a:r>
            <a:r>
              <a:rPr lang="pl-PL" altLang="it-IT" sz="1800"/>
              <a:t> osiągnięcia ich, oparta na znajomości siebie swoich zdolności, charakteru i indywidualności oraz warunków </a:t>
            </a:r>
            <a:r>
              <a:rPr lang="pl-PL" altLang="it-IT" sz="1800" u="sng"/>
              <a:t>zewnętrznych</a:t>
            </a:r>
            <a:r>
              <a:rPr lang="pl-PL" altLang="it-IT" sz="1800"/>
              <a:t>. Jest to tworzenie własnego „planu życiowego” i przeprowadzanie go. </a:t>
            </a:r>
          </a:p>
          <a:p>
            <a:pPr>
              <a:lnSpc>
                <a:spcPct val="90000"/>
              </a:lnSpc>
              <a:buFontTx/>
              <a:buNone/>
            </a:pPr>
            <a:r>
              <a:rPr lang="pl-PL" altLang="it-IT" sz="1800"/>
              <a:t>4. Dojrzałość wymaga zyskania </a:t>
            </a:r>
            <a:r>
              <a:rPr lang="pl-PL" altLang="it-IT" sz="1800" u="sng"/>
              <a:t>równowagi</a:t>
            </a:r>
            <a:r>
              <a:rPr lang="pl-PL" altLang="it-IT" sz="1800"/>
              <a:t> umysłowej, uczuciowej i woli, polegającej na należytym ustosunkowaniu się do różnych spraw życia. Równowaga ta objawia się w spokoju wewnętrznym i łączy się z poczuciem własnej </a:t>
            </a:r>
            <a:r>
              <a:rPr lang="pl-PL" altLang="it-IT" sz="1800" u="sng"/>
              <a:t>siły </a:t>
            </a:r>
            <a:r>
              <a:rPr lang="pl-PL" altLang="it-IT" sz="1800"/>
              <a:t> i </a:t>
            </a:r>
            <a:r>
              <a:rPr lang="pl-PL" altLang="it-IT" sz="1800" u="sng"/>
              <a:t>ważności.</a:t>
            </a:r>
            <a:r>
              <a:rPr lang="pl-PL" altLang="it-IT" sz="1800"/>
              <a:t> Nadaje ona powagę własnemu planu życiowemu. </a:t>
            </a:r>
          </a:p>
          <a:p>
            <a:pPr>
              <a:lnSpc>
                <a:spcPct val="90000"/>
              </a:lnSpc>
              <a:buFontTx/>
              <a:buNone/>
            </a:pPr>
            <a:r>
              <a:rPr lang="pl-PL" altLang="it-IT" sz="1800"/>
              <a:t>5. Ogólną cechą dojrzałości psychicznej jest z jednej strony dość duże </a:t>
            </a:r>
            <a:r>
              <a:rPr lang="pl-PL" altLang="it-IT" sz="1800" u="sng"/>
              <a:t>zróżnicowanie</a:t>
            </a:r>
            <a:r>
              <a:rPr lang="pl-PL" altLang="it-IT" sz="1800" i="1"/>
              <a:t> </a:t>
            </a:r>
            <a:r>
              <a:rPr lang="pl-PL" altLang="it-IT" sz="1800"/>
              <a:t>życia wewnętrznego, przy równoczesnym silnym </a:t>
            </a:r>
            <a:r>
              <a:rPr lang="pl-PL" altLang="it-IT" sz="1800" u="sng"/>
              <a:t>spojeniu</a:t>
            </a:r>
            <a:r>
              <a:rPr lang="pl-PL" altLang="it-IT" sz="1800"/>
              <a:t> tych zróżnicowanych treści.”  (s. 97-99)</a:t>
            </a:r>
          </a:p>
          <a:p>
            <a:pPr>
              <a:lnSpc>
                <a:spcPct val="80000"/>
              </a:lnSpc>
            </a:pPr>
            <a:endParaRPr lang="en-AU" altLang="it-IT" sz="1800"/>
          </a:p>
        </p:txBody>
      </p:sp>
      <p:sp>
        <p:nvSpPr>
          <p:cNvPr id="68612" name="Text Box 4">
            <a:extLst>
              <a:ext uri="{FF2B5EF4-FFF2-40B4-BE49-F238E27FC236}">
                <a16:creationId xmlns:a16="http://schemas.microsoft.com/office/drawing/2014/main" id="{68E11379-B0A6-E942-1812-63DFCFAE6341}"/>
              </a:ext>
            </a:extLst>
          </p:cNvPr>
          <p:cNvSpPr txBox="1">
            <a:spLocks noChangeArrowheads="1"/>
          </p:cNvSpPr>
          <p:nvPr/>
        </p:nvSpPr>
        <p:spPr bwMode="auto">
          <a:xfrm>
            <a:off x="3779838" y="6453188"/>
            <a:ext cx="5226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sz="1000"/>
              <a:t>Kaziemierz Sośnicki, </a:t>
            </a:r>
            <a:r>
              <a:rPr lang="pl-PL" altLang="it-IT" sz="1000" i="1"/>
              <a:t>Pedagogika Ogólna. Podręcznik dla użytku zakładów kształcenia</a:t>
            </a:r>
          </a:p>
          <a:p>
            <a:r>
              <a:rPr lang="pl-PL" altLang="it-IT" sz="1000" i="1"/>
              <a:t>nauczycieli</a:t>
            </a:r>
            <a:r>
              <a:rPr lang="pl-PL" altLang="it-IT" sz="1000"/>
              <a:t>, Księgarnia Wysyłkowa „Librarium”, Inowrocław, 1946.</a:t>
            </a:r>
            <a:endParaRPr lang="en-AU" altLang="it-IT"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blinds(horizontal)">
                                      <p:cBhvr>
                                        <p:cTn id="12" dur="500"/>
                                        <p:tgtEl>
                                          <p:spTgt spid="68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blinds(horizontal)">
                                      <p:cBhvr>
                                        <p:cTn id="17" dur="500"/>
                                        <p:tgtEl>
                                          <p:spTgt spid="686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blinds(horizontal)">
                                      <p:cBhvr>
                                        <p:cTn id="22" dur="500"/>
                                        <p:tgtEl>
                                          <p:spTgt spid="686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blinds(horizontal)">
                                      <p:cBhvr>
                                        <p:cTn id="27" dur="500"/>
                                        <p:tgtEl>
                                          <p:spTgt spid="686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8611">
                                            <p:txEl>
                                              <p:pRg st="5" end="5"/>
                                            </p:txEl>
                                          </p:spTgt>
                                        </p:tgtEl>
                                        <p:attrNameLst>
                                          <p:attrName>style.visibility</p:attrName>
                                        </p:attrNameLst>
                                      </p:cBhvr>
                                      <p:to>
                                        <p:strVal val="visible"/>
                                      </p:to>
                                    </p:set>
                                    <p:animEffect transition="in" filter="blinds(horizontal)">
                                      <p:cBhvr>
                                        <p:cTn id="32" dur="500"/>
                                        <p:tgtEl>
                                          <p:spTgt spid="6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1042328-F4D5-F08F-6B0C-FA2FA6EF9EC2}"/>
              </a:ext>
            </a:extLst>
          </p:cNvPr>
          <p:cNvSpPr>
            <a:spLocks noGrp="1" noChangeArrowheads="1"/>
          </p:cNvSpPr>
          <p:nvPr>
            <p:ph type="title"/>
          </p:nvPr>
        </p:nvSpPr>
        <p:spPr>
          <a:xfrm>
            <a:off x="0" y="274638"/>
            <a:ext cx="8748713" cy="1143000"/>
          </a:xfrm>
        </p:spPr>
        <p:txBody>
          <a:bodyPr/>
          <a:lstStyle/>
          <a:p>
            <a:r>
              <a:rPr lang="pl-PL" altLang="it-IT" sz="3600"/>
              <a:t>Aksjologia = porządkowanie osobowości</a:t>
            </a:r>
            <a:br>
              <a:rPr lang="pl-PL" altLang="it-IT" sz="3600"/>
            </a:br>
            <a:endParaRPr lang="en-AU" altLang="it-IT" sz="2800"/>
          </a:p>
        </p:txBody>
      </p:sp>
      <p:sp>
        <p:nvSpPr>
          <p:cNvPr id="66563" name="Rectangle 3">
            <a:extLst>
              <a:ext uri="{FF2B5EF4-FFF2-40B4-BE49-F238E27FC236}">
                <a16:creationId xmlns:a16="http://schemas.microsoft.com/office/drawing/2014/main" id="{63EA7658-881F-DA9D-8D21-AEEF9060F437}"/>
              </a:ext>
            </a:extLst>
          </p:cNvPr>
          <p:cNvSpPr>
            <a:spLocks noGrp="1" noChangeArrowheads="1"/>
          </p:cNvSpPr>
          <p:nvPr>
            <p:ph type="body" idx="1"/>
          </p:nvPr>
        </p:nvSpPr>
        <p:spPr>
          <a:xfrm>
            <a:off x="179388" y="1341438"/>
            <a:ext cx="8713787" cy="5327650"/>
          </a:xfrm>
        </p:spPr>
        <p:txBody>
          <a:bodyPr/>
          <a:lstStyle/>
          <a:p>
            <a:pPr>
              <a:lnSpc>
                <a:spcPct val="90000"/>
              </a:lnSpc>
            </a:pPr>
            <a:r>
              <a:rPr lang="pl-PL" altLang="it-IT" sz="2400">
                <a:solidFill>
                  <a:schemeClr val="accent2"/>
                </a:solidFill>
              </a:rPr>
              <a:t>Aksjologia jest więc częścią pedagogiki, a tym bardziej jej odmiany nazywanej przez nas konstruktywistyczną, czyli taką, w której cele nie są narzucane ale </a:t>
            </a:r>
            <a:r>
              <a:rPr lang="pl-PL" altLang="it-IT" sz="2400" u="sng">
                <a:solidFill>
                  <a:schemeClr val="accent2"/>
                </a:solidFill>
              </a:rPr>
              <a:t>uzgadniane</a:t>
            </a:r>
            <a:r>
              <a:rPr lang="pl-PL" altLang="it-IT" sz="2400">
                <a:solidFill>
                  <a:schemeClr val="accent2"/>
                </a:solidFill>
              </a:rPr>
              <a:t> z uczniem/ studentem: nie jest możliwe definiowanie akcji wychowawczej, gdy nie znamy punktu dojścia.</a:t>
            </a:r>
          </a:p>
          <a:p>
            <a:pPr>
              <a:lnSpc>
                <a:spcPct val="90000"/>
              </a:lnSpc>
            </a:pPr>
            <a:r>
              <a:rPr lang="pl-PL" altLang="it-IT" sz="2400">
                <a:solidFill>
                  <a:schemeClr val="accent2"/>
                </a:solidFill>
              </a:rPr>
              <a:t>Brak jasno zdefiniowanych skal wartości powoduje poważne kłopoty, tak indywidualne jak w całości społeczeństw.</a:t>
            </a:r>
          </a:p>
          <a:p>
            <a:pPr>
              <a:lnSpc>
                <a:spcPct val="90000"/>
              </a:lnSpc>
            </a:pPr>
            <a:r>
              <a:rPr lang="pl-PL" altLang="it-IT" sz="2400">
                <a:solidFill>
                  <a:schemeClr val="accent2"/>
                </a:solidFill>
              </a:rPr>
              <a:t>Uwaga! relatywizm aksjologiczny, po raz pierwszy usankcjonowany traktatami po wojnie 30-letniej (Westfalia, 1648) a rozwinięty niebywale do XX wieku (Majakowski: „jednostka niczym”) doprowadził ludzkość na skraj zagłady biologicznej.    </a:t>
            </a:r>
          </a:p>
          <a:p>
            <a:pPr>
              <a:lnSpc>
                <a:spcPct val="90000"/>
              </a:lnSpc>
            </a:pPr>
            <a:r>
              <a:rPr lang="pl-PL" altLang="it-IT" sz="2400">
                <a:solidFill>
                  <a:schemeClr val="accent2"/>
                </a:solidFill>
              </a:rPr>
              <a:t>XX wiek zaczął poszukiwać skal wartości, i omówimy to na przykładzie (polskiej) filozofii, pedagogiki i teologii.</a:t>
            </a:r>
          </a:p>
          <a:p>
            <a:pPr>
              <a:lnSpc>
                <a:spcPct val="90000"/>
              </a:lnSpc>
            </a:pPr>
            <a:r>
              <a:rPr lang="pl-PL" altLang="it-IT" sz="2400">
                <a:solidFill>
                  <a:schemeClr val="accent2"/>
                </a:solidFill>
              </a:rPr>
              <a:t>Ale to w drugiej części wykładu...</a:t>
            </a:r>
          </a:p>
          <a:p>
            <a:endParaRPr lang="pl-PL" altLang="it-IT" sz="1400" b="1">
              <a:solidFill>
                <a:schemeClr val="bg2"/>
              </a:solidFill>
            </a:endParaRPr>
          </a:p>
          <a:p>
            <a:pPr>
              <a:lnSpc>
                <a:spcPct val="80000"/>
              </a:lnSpc>
            </a:pPr>
            <a:endParaRPr lang="pl-PL" altLang="it-IT" sz="1400">
              <a:solidFill>
                <a:schemeClr val="bg2"/>
              </a:solidFill>
            </a:endParaRPr>
          </a:p>
          <a:p>
            <a:pPr>
              <a:lnSpc>
                <a:spcPct val="80000"/>
              </a:lnSpc>
            </a:pPr>
            <a:endParaRPr lang="en-US" altLang="it-IT" sz="1400">
              <a:solidFill>
                <a:schemeClr val="bg2"/>
              </a:solidFill>
            </a:endParaRPr>
          </a:p>
          <a:p>
            <a:pPr>
              <a:lnSpc>
                <a:spcPct val="80000"/>
              </a:lnSpc>
            </a:pPr>
            <a:endParaRPr lang="en-US" altLang="it-IT"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045C977-14D8-98D5-FC91-DCE5CAA05092}"/>
              </a:ext>
            </a:extLst>
          </p:cNvPr>
          <p:cNvSpPr>
            <a:spLocks noGrp="1" noChangeArrowheads="1"/>
          </p:cNvSpPr>
          <p:nvPr>
            <p:ph type="title"/>
          </p:nvPr>
        </p:nvSpPr>
        <p:spPr>
          <a:xfrm>
            <a:off x="0" y="-171450"/>
            <a:ext cx="9144000" cy="1143000"/>
          </a:xfrm>
        </p:spPr>
        <p:txBody>
          <a:bodyPr/>
          <a:lstStyle/>
          <a:p>
            <a:r>
              <a:rPr lang="pl-PL" altLang="it-IT" sz="3600" dirty="0"/>
              <a:t>Wł. Tatarkiewicz: „</a:t>
            </a:r>
            <a:r>
              <a:rPr lang="it-IT" altLang="it-IT" sz="3600" dirty="0"/>
              <a:t>Sulla felicità</a:t>
            </a:r>
            <a:r>
              <a:rPr lang="pl-PL" altLang="it-IT" sz="3600" dirty="0"/>
              <a:t>”</a:t>
            </a:r>
            <a:endParaRPr lang="en-AU" altLang="it-IT" sz="3600" dirty="0"/>
          </a:p>
        </p:txBody>
      </p:sp>
      <p:sp>
        <p:nvSpPr>
          <p:cNvPr id="83971" name="Rectangle 3">
            <a:extLst>
              <a:ext uri="{FF2B5EF4-FFF2-40B4-BE49-F238E27FC236}">
                <a16:creationId xmlns:a16="http://schemas.microsoft.com/office/drawing/2014/main" id="{5AC263BF-2448-C80D-D875-3A1DB6DCEC8F}"/>
              </a:ext>
            </a:extLst>
          </p:cNvPr>
          <p:cNvSpPr>
            <a:spLocks noGrp="1" noChangeArrowheads="1"/>
          </p:cNvSpPr>
          <p:nvPr>
            <p:ph type="body" idx="1"/>
          </p:nvPr>
        </p:nvSpPr>
        <p:spPr>
          <a:xfrm>
            <a:off x="468313" y="765175"/>
            <a:ext cx="8496300" cy="5616575"/>
          </a:xfrm>
        </p:spPr>
        <p:txBody>
          <a:bodyPr/>
          <a:lstStyle/>
          <a:p>
            <a:pPr>
              <a:lnSpc>
                <a:spcPct val="85000"/>
              </a:lnSpc>
              <a:buFontTx/>
              <a:buNone/>
            </a:pPr>
            <a:r>
              <a:rPr lang="it-IT" altLang="it-IT" sz="2000" dirty="0"/>
              <a:t>"Fonti di felicità
Negli scrittori protestanti, l'argomento è simile [...] La felicità richiede qualcos'altro: è necessaria soprattutto la fede nell'ordine morale del mondo; Questo, a sua volta, equivale alla fede nella direzione divina del mondo. Solo con essa le attività umane, il lavoro, i gusti, i piaceri acquistano senso e valore. [...]  
Alcune sorgenti aumentano notevolmente le gioie, anche se non sono mescolate o ininterrotte. Questo è amore, soprattutto. È caratterizzato dalla capacità di assorbire completamente la mente. Colui che sperimenta la gioia nell'amore riempie tutta la coscienza, ma colui che sperimenta dolori in essa non ha posto in questa coscienza per nient'altro che per la preoccupazione. Il meccanismo sembra essere questo: l'amante trasferisce i suoi sentimenti a ogni cosa che è legata all'amato, riempie tutto questo con il suo affetto in modo che sembri piacevole, bello, importante. I suoi sentimenti, riflessi come in uno specchio in tutte queste cose, tornano a lui moltiplicati, rinforzati, fissi.   [...]
Ci sono due stili di vita, due modi per essere felici: su una base e su molte basi. Il modo in cui si costruisce su molti è più umano, e il modo in cui si costruisce su uno è più difficile, a volte richiede il superamento della propria natura, ma più fiducioso nel suo obiettivo.  </a:t>
            </a:r>
            <a:r>
              <a:rPr lang="it-IT" altLang="it-IT" sz="1800" b="1" dirty="0"/>
              <a:t>
</a:t>
            </a:r>
            <a:endParaRPr lang="en-AU" altLang="it-IT" sz="1800" b="1" dirty="0">
              <a:solidFill>
                <a:schemeClr val="accent2"/>
              </a:solidFill>
            </a:endParaRPr>
          </a:p>
        </p:txBody>
      </p:sp>
      <p:sp>
        <p:nvSpPr>
          <p:cNvPr id="83972" name="Text Box 4">
            <a:extLst>
              <a:ext uri="{FF2B5EF4-FFF2-40B4-BE49-F238E27FC236}">
                <a16:creationId xmlns:a16="http://schemas.microsoft.com/office/drawing/2014/main" id="{923B6AA6-13A2-8BA3-56BA-9364EE0E2A88}"/>
              </a:ext>
            </a:extLst>
          </p:cNvPr>
          <p:cNvSpPr txBox="1">
            <a:spLocks noChangeArrowheads="1"/>
          </p:cNvSpPr>
          <p:nvPr/>
        </p:nvSpPr>
        <p:spPr bwMode="auto">
          <a:xfrm>
            <a:off x="323850" y="6276975"/>
            <a:ext cx="48196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a:t>Władysław Tatarkiewicz, </a:t>
            </a:r>
            <a:r>
              <a:rPr lang="pl-PL" altLang="it-IT" sz="1600" i="1"/>
              <a:t>O szczęściu </a:t>
            </a:r>
            <a:r>
              <a:rPr lang="pl-PL" altLang="it-IT" sz="1600"/>
              <a:t>(1939-1947) </a:t>
            </a:r>
          </a:p>
          <a:p>
            <a:r>
              <a:rPr lang="pl-PL" altLang="it-IT" sz="1600"/>
              <a:t>PWN Warszawa, 1962, Wyd. VI, 1975, str. 312-317</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linds(horizontal)">
                                      <p:cBhvr>
                                        <p:cTn id="7" dur="500"/>
                                        <p:tgtEl>
                                          <p:spTgt spid="83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533F557-8645-3FE3-C9B4-B24387B05255}"/>
              </a:ext>
            </a:extLst>
          </p:cNvPr>
          <p:cNvSpPr>
            <a:spLocks noGrp="1" noChangeArrowheads="1"/>
          </p:cNvSpPr>
          <p:nvPr>
            <p:ph type="title"/>
          </p:nvPr>
        </p:nvSpPr>
        <p:spPr>
          <a:xfrm>
            <a:off x="457200" y="322317"/>
            <a:ext cx="8229600" cy="1143000"/>
          </a:xfrm>
        </p:spPr>
        <p:txBody>
          <a:bodyPr/>
          <a:lstStyle/>
          <a:p>
            <a:r>
              <a:rPr lang="it-IT" altLang="it-IT" sz="3600" dirty="0"/>
              <a:t>Dichiarazione di Lisbona: </a:t>
            </a:r>
            <a:br>
              <a:rPr lang="it-IT" altLang="it-IT" sz="3600" dirty="0"/>
            </a:br>
            <a:r>
              <a:rPr lang="it-IT" altLang="it-IT" sz="3600" dirty="0"/>
              <a:t>Costituzione d'Europa 
</a:t>
            </a:r>
            <a:endParaRPr lang="en-AU" altLang="it-IT" sz="4000" dirty="0"/>
          </a:p>
        </p:txBody>
      </p:sp>
      <p:pic>
        <p:nvPicPr>
          <p:cNvPr id="28675" name="Picture 3">
            <a:extLst>
              <a:ext uri="{FF2B5EF4-FFF2-40B4-BE49-F238E27FC236}">
                <a16:creationId xmlns:a16="http://schemas.microsoft.com/office/drawing/2014/main" id="{991C223B-A71C-1BCB-B859-9264328E2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860800"/>
            <a:ext cx="7178675"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Text Box 4">
            <a:extLst>
              <a:ext uri="{FF2B5EF4-FFF2-40B4-BE49-F238E27FC236}">
                <a16:creationId xmlns:a16="http://schemas.microsoft.com/office/drawing/2014/main" id="{79B5A441-0A6C-0F68-50DD-BB5FB62D9CFF}"/>
              </a:ext>
            </a:extLst>
          </p:cNvPr>
          <p:cNvSpPr txBox="1">
            <a:spLocks noChangeArrowheads="1"/>
          </p:cNvSpPr>
          <p:nvPr/>
        </p:nvSpPr>
        <p:spPr bwMode="auto">
          <a:xfrm>
            <a:off x="250825" y="1484313"/>
            <a:ext cx="85693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dirty="0"/>
              <a:t>ISPIRANDOSI al patrimonio culturale, religioso e umanistico dell'Europa, da cui derivano i valori universali dei diritti inviolabili e inalienabili della persona umana, della libertà, della democrazia, dell'uguaglianza e dello Stato di diritto,
RAMMENTANDO l'importanza storica di porre fine alla divisione del continente europeo e la necessità di creare una solida base per la costruzione della futura Europa,
RIAFFERMANDO il nostro impegno a favore dei principi di libertà, democrazia e rispetto dei diritti dell'uomo e delle libertà fondamentali e dello Stato di diritto...</a:t>
            </a:r>
            <a:r>
              <a:rPr lang="pl-PL" altLang="it-IT" dirty="0"/>
              <a:t>	  </a:t>
            </a:r>
            <a:endParaRPr lang="en-AU" alt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A59CED6-A6CA-787A-A7F2-CAA692FF4FE9}"/>
              </a:ext>
            </a:extLst>
          </p:cNvPr>
          <p:cNvSpPr>
            <a:spLocks noGrp="1" noChangeArrowheads="1"/>
          </p:cNvSpPr>
          <p:nvPr>
            <p:ph type="title"/>
          </p:nvPr>
        </p:nvSpPr>
        <p:spPr>
          <a:xfrm>
            <a:off x="468313" y="0"/>
            <a:ext cx="8229600" cy="1143000"/>
          </a:xfrm>
        </p:spPr>
        <p:txBody>
          <a:bodyPr/>
          <a:lstStyle/>
          <a:p>
            <a:r>
              <a:rPr lang="pl-PL" altLang="it-IT" sz="3600"/>
              <a:t>EU: no student left behind</a:t>
            </a:r>
            <a:endParaRPr lang="en-AU" altLang="it-IT" sz="3600"/>
          </a:p>
        </p:txBody>
      </p:sp>
      <p:pic>
        <p:nvPicPr>
          <p:cNvPr id="74758" name="Picture 6">
            <a:extLst>
              <a:ext uri="{FF2B5EF4-FFF2-40B4-BE49-F238E27FC236}">
                <a16:creationId xmlns:a16="http://schemas.microsoft.com/office/drawing/2014/main" id="{3DAC7A33-C186-19A8-6E6A-AF08CE241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81075"/>
            <a:ext cx="7956550" cy="4787900"/>
          </a:xfrm>
          <a:prstGeom prst="rect">
            <a:avLst/>
          </a:prstGeom>
          <a:noFill/>
          <a:extLst>
            <a:ext uri="{909E8E84-426E-40DD-AFC4-6F175D3DCCD1}">
              <a14:hiddenFill xmlns:a14="http://schemas.microsoft.com/office/drawing/2010/main">
                <a:solidFill>
                  <a:srgbClr val="FFFFFF"/>
                </a:solidFill>
              </a14:hiddenFill>
            </a:ext>
          </a:extLst>
        </p:spPr>
      </p:pic>
      <p:sp>
        <p:nvSpPr>
          <p:cNvPr id="74757" name="Text Box 5">
            <a:extLst>
              <a:ext uri="{FF2B5EF4-FFF2-40B4-BE49-F238E27FC236}">
                <a16:creationId xmlns:a16="http://schemas.microsoft.com/office/drawing/2014/main" id="{18CED191-9633-6D4B-6D06-D13BD5B9DAB0}"/>
              </a:ext>
            </a:extLst>
          </p:cNvPr>
          <p:cNvSpPr txBox="1">
            <a:spLocks noChangeArrowheads="1"/>
          </p:cNvSpPr>
          <p:nvPr/>
        </p:nvSpPr>
        <p:spPr bwMode="auto">
          <a:xfrm>
            <a:off x="339725" y="5437188"/>
            <a:ext cx="802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400">
                <a:solidFill>
                  <a:srgbClr val="FFFF00"/>
                </a:solidFill>
              </a:rPr>
              <a:t>http://www.edweek.org/ew/section/multimedia/no-child-left-behind-overview-definition-summary.html</a:t>
            </a:r>
          </a:p>
        </p:txBody>
      </p:sp>
      <p:sp>
        <p:nvSpPr>
          <p:cNvPr id="74761" name="Text Box 9">
            <a:extLst>
              <a:ext uri="{FF2B5EF4-FFF2-40B4-BE49-F238E27FC236}">
                <a16:creationId xmlns:a16="http://schemas.microsoft.com/office/drawing/2014/main" id="{8A930868-14DE-811C-4299-69808E034D93}"/>
              </a:ext>
            </a:extLst>
          </p:cNvPr>
          <p:cNvSpPr txBox="1">
            <a:spLocks noChangeArrowheads="1"/>
          </p:cNvSpPr>
          <p:nvPr/>
        </p:nvSpPr>
        <p:spPr bwMode="auto">
          <a:xfrm>
            <a:off x="303213" y="6113463"/>
            <a:ext cx="8840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a:t>USA – program wprowadzony w 2003, niedostatecznie wypracowany (niedobór środków, nadmierna parametryzacja ocen), zmieniony w 2016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E801419-82E5-35D2-FFFA-9EE9171880D2}"/>
              </a:ext>
            </a:extLst>
          </p:cNvPr>
          <p:cNvSpPr>
            <a:spLocks noGrp="1" noChangeArrowheads="1"/>
          </p:cNvSpPr>
          <p:nvPr>
            <p:ph type="title"/>
          </p:nvPr>
        </p:nvSpPr>
        <p:spPr/>
        <p:txBody>
          <a:bodyPr/>
          <a:lstStyle/>
          <a:p>
            <a:r>
              <a:rPr lang="pl-PL" altLang="it-IT"/>
              <a:t>Aksjologia pedagogiki UE</a:t>
            </a:r>
            <a:endParaRPr lang="en-AU" altLang="it-IT"/>
          </a:p>
        </p:txBody>
      </p:sp>
      <p:pic>
        <p:nvPicPr>
          <p:cNvPr id="81924" name="Picture 4">
            <a:extLst>
              <a:ext uri="{FF2B5EF4-FFF2-40B4-BE49-F238E27FC236}">
                <a16:creationId xmlns:a16="http://schemas.microsoft.com/office/drawing/2014/main" id="{242D4223-7931-A3D8-D1BB-077830B79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17613"/>
            <a:ext cx="7929562" cy="27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5" name="Text Box 5">
            <a:extLst>
              <a:ext uri="{FF2B5EF4-FFF2-40B4-BE49-F238E27FC236}">
                <a16:creationId xmlns:a16="http://schemas.microsoft.com/office/drawing/2014/main" id="{78DE3E08-0A88-E747-982D-74844825581E}"/>
              </a:ext>
            </a:extLst>
          </p:cNvPr>
          <p:cNvSpPr txBox="1">
            <a:spLocks noChangeArrowheads="1"/>
          </p:cNvSpPr>
          <p:nvPr/>
        </p:nvSpPr>
        <p:spPr bwMode="auto">
          <a:xfrm>
            <a:off x="179388" y="6237288"/>
            <a:ext cx="85518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a:t>G. Karwasz, Post konstruktywizm a korzenie kulturowe Europy, Acta Univ. Nicolai Copernici: </a:t>
            </a:r>
          </a:p>
          <a:p>
            <a:r>
              <a:rPr lang="pl-PL" altLang="it-IT" sz="1600"/>
              <a:t>Pedagogika, XXVII zeszyt 401, 2011, 75 - 82</a:t>
            </a:r>
            <a:br>
              <a:rPr lang="pl-PL" altLang="it-IT" sz="1600"/>
            </a:br>
            <a:endParaRPr lang="en-AU" altLang="it-IT" sz="1600"/>
          </a:p>
        </p:txBody>
      </p:sp>
      <p:sp>
        <p:nvSpPr>
          <p:cNvPr id="81926" name="Text Box 6">
            <a:extLst>
              <a:ext uri="{FF2B5EF4-FFF2-40B4-BE49-F238E27FC236}">
                <a16:creationId xmlns:a16="http://schemas.microsoft.com/office/drawing/2014/main" id="{9AA65CF1-7360-C170-4E1F-5CD5FF122FB6}"/>
              </a:ext>
            </a:extLst>
          </p:cNvPr>
          <p:cNvSpPr txBox="1">
            <a:spLocks noChangeArrowheads="1"/>
          </p:cNvSpPr>
          <p:nvPr/>
        </p:nvSpPr>
        <p:spPr bwMode="auto">
          <a:xfrm>
            <a:off x="231775" y="366553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a:t>[...]</a:t>
            </a:r>
            <a:endParaRPr lang="en-AU" altLang="it-IT"/>
          </a:p>
        </p:txBody>
      </p:sp>
      <p:sp>
        <p:nvSpPr>
          <p:cNvPr id="4" name="CasellaDiTesto 3">
            <a:extLst>
              <a:ext uri="{FF2B5EF4-FFF2-40B4-BE49-F238E27FC236}">
                <a16:creationId xmlns:a16="http://schemas.microsoft.com/office/drawing/2014/main" id="{3CB6CA99-F333-F42A-6CA5-60D5609D2EAA}"/>
              </a:ext>
            </a:extLst>
          </p:cNvPr>
          <p:cNvSpPr txBox="1"/>
          <p:nvPr/>
        </p:nvSpPr>
        <p:spPr>
          <a:xfrm>
            <a:off x="318009" y="4296255"/>
            <a:ext cx="8507982" cy="1477328"/>
          </a:xfrm>
          <a:prstGeom prst="rect">
            <a:avLst/>
          </a:prstGeom>
          <a:noFill/>
        </p:spPr>
        <p:txBody>
          <a:bodyPr wrap="square">
            <a:spAutoFit/>
          </a:bodyPr>
          <a:lstStyle/>
          <a:p>
            <a:pPr>
              <a:lnSpc>
                <a:spcPct val="90000"/>
              </a:lnSpc>
            </a:pPr>
            <a:r>
              <a:rPr lang="it-IT" altLang="it-IT" sz="2000" dirty="0"/>
              <a:t>Le tradizioni culturali dell’Europa, per la prassi scolastica significano:</a:t>
            </a:r>
          </a:p>
          <a:p>
            <a:pPr marL="342900" indent="-342900">
              <a:lnSpc>
                <a:spcPct val="90000"/>
              </a:lnSpc>
              <a:buAutoNum type="arabicParenR"/>
            </a:pPr>
            <a:r>
              <a:rPr lang="it-IT" altLang="it-IT" sz="2000" dirty="0"/>
              <a:t>la responsabilità individuale</a:t>
            </a:r>
          </a:p>
          <a:p>
            <a:pPr marL="342900" indent="-342900">
              <a:lnSpc>
                <a:spcPct val="90000"/>
              </a:lnSpc>
              <a:buAutoNum type="arabicParenR"/>
            </a:pPr>
            <a:r>
              <a:rPr lang="it-IT" altLang="it-IT" sz="2000" dirty="0"/>
              <a:t>la visibilità individuale</a:t>
            </a:r>
          </a:p>
          <a:p>
            <a:pPr marL="342900" indent="-342900">
              <a:lnSpc>
                <a:spcPct val="90000"/>
              </a:lnSpc>
              <a:buAutoNum type="arabicParenR"/>
            </a:pPr>
            <a:r>
              <a:rPr lang="it-IT" altLang="it-IT" sz="2000" dirty="0"/>
              <a:t>la “decisionalità” individuale</a:t>
            </a:r>
          </a:p>
          <a:p>
            <a:pPr marL="342900" indent="-342900">
              <a:lnSpc>
                <a:spcPct val="90000"/>
              </a:lnSpc>
              <a:buAutoNum type="arabicParenR"/>
            </a:pPr>
            <a:r>
              <a:rPr lang="it-IT" altLang="it-IT" sz="2000" dirty="0"/>
              <a:t>il rigore supremo della legge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511FD6A-3CFB-93F7-F280-838AEFBE98A7}"/>
              </a:ext>
            </a:extLst>
          </p:cNvPr>
          <p:cNvSpPr>
            <a:spLocks noGrp="1" noChangeArrowheads="1"/>
          </p:cNvSpPr>
          <p:nvPr>
            <p:ph type="title"/>
          </p:nvPr>
        </p:nvSpPr>
        <p:spPr>
          <a:xfrm>
            <a:off x="468313" y="-101600"/>
            <a:ext cx="8229600" cy="1143000"/>
          </a:xfrm>
        </p:spPr>
        <p:txBody>
          <a:bodyPr/>
          <a:lstStyle/>
          <a:p>
            <a:r>
              <a:rPr lang="it-IT" altLang="it-IT" sz="3200" dirty="0"/>
              <a:t>K. </a:t>
            </a:r>
            <a:r>
              <a:rPr lang="it-IT" altLang="it-IT" sz="3200" dirty="0" err="1"/>
              <a:t>Sośnicki</a:t>
            </a:r>
            <a:r>
              <a:rPr lang="it-IT" altLang="it-IT" sz="3200" dirty="0"/>
              <a:t>: la personalità dell'educatore</a:t>
            </a:r>
            <a:r>
              <a:rPr lang="it-IT" altLang="it-IT" sz="3600" dirty="0"/>
              <a:t>
</a:t>
            </a:r>
            <a:endParaRPr lang="en-AU" altLang="it-IT" sz="3600" dirty="0"/>
          </a:p>
        </p:txBody>
      </p:sp>
      <p:sp>
        <p:nvSpPr>
          <p:cNvPr id="82947" name="Rectangle 3">
            <a:extLst>
              <a:ext uri="{FF2B5EF4-FFF2-40B4-BE49-F238E27FC236}">
                <a16:creationId xmlns:a16="http://schemas.microsoft.com/office/drawing/2014/main" id="{5B99E95B-C267-B35B-12CE-883BEE995F69}"/>
              </a:ext>
            </a:extLst>
          </p:cNvPr>
          <p:cNvSpPr>
            <a:spLocks noGrp="1" noChangeArrowheads="1"/>
          </p:cNvSpPr>
          <p:nvPr>
            <p:ph type="body" idx="1"/>
          </p:nvPr>
        </p:nvSpPr>
        <p:spPr>
          <a:xfrm>
            <a:off x="0" y="673536"/>
            <a:ext cx="9144000" cy="6769100"/>
          </a:xfrm>
        </p:spPr>
        <p:txBody>
          <a:bodyPr/>
          <a:lstStyle/>
          <a:p>
            <a:pPr>
              <a:lnSpc>
                <a:spcPct val="85000"/>
              </a:lnSpc>
              <a:buFontTx/>
              <a:buNone/>
            </a:pPr>
            <a:r>
              <a:rPr lang="it-IT" altLang="it-IT" sz="1800" dirty="0"/>
              <a:t>La personalità dell'insegnante è uno dei mezzi importanti per influenzare il lato psicologico della gioventù. Ciò è dovuto alla sua autorità morale, grazie alla quale agisce principalmente in modo suggestivo sulla vita mentale dei giovani. 
1. L'insegnante dovrebbe avere un aspetto normale, [...] nessun automatismo di detti (ad esempio «sì, signore»), tenere la pulizia e ordine nei vestiti.
2. L'insegnante deve essere libero da quei difetti mentali che si manifesterebbero nella sua associazione con i suoi allievi o che lo squalificherebbero nell'opinione pubblica; Ad esempio, avarizia, avidità, eccessivo interesse personale, avventurismo, carrierismo, ubriachezza, gioco di carte, vita familiare anormale, ecc. I difetti provocano disprezzo e mancanza di rispetto nei giovani. 
3. I giovani si aspettano dall'insegnante costanza di condotta e uguaglianza di affetto e di volontà. Dovrebbe sempre essere ugualmente calmo e serio, ma questo non esclude l'allegria naturale, equilibrata e allegra nella sua disposizione.
4. Dovrebbe avere tatto e concretezza nei confronti dei giovani, conoscere i suoi studenti non solo per nome e volto, ma per la loro disposizione, capacità e passioni, conoscere le loro relazioni domestiche e le condizioni ambientali della loro vita. Nella conoscenza delle relazioni private dei giovani dovrebbe esercitare discrezione [...]
5. I giovani sono molto sensibili alla giustizia dell'insegnante
6. L'insegnante dovrebbe mostrare intraprendenza nella vita e sufficiente energia. L'imbarazzo, l'indecisione e l'infermità suscitano disprezzo.
8. I giovani esigono dall'insegnante conoscenze approfondite, coscienziosità, doverosità e diligenza.
La questione se si possiede un "talento" educativo "per nascita" o lo si acquisisce con il proprio lavoro può essere oggetto di dibattito. 
</a:t>
            </a:r>
            <a:endParaRPr lang="en-AU" altLang="it-IT" sz="1800" dirty="0">
              <a:solidFill>
                <a:schemeClr val="bg2"/>
              </a:solidFill>
            </a:endParaRPr>
          </a:p>
        </p:txBody>
      </p:sp>
      <p:sp>
        <p:nvSpPr>
          <p:cNvPr id="82948" name="Text Box 4">
            <a:extLst>
              <a:ext uri="{FF2B5EF4-FFF2-40B4-BE49-F238E27FC236}">
                <a16:creationId xmlns:a16="http://schemas.microsoft.com/office/drawing/2014/main" id="{4075BEC7-5059-B256-4649-3052E81DAD2E}"/>
              </a:ext>
            </a:extLst>
          </p:cNvPr>
          <p:cNvSpPr txBox="1">
            <a:spLocks noChangeArrowheads="1"/>
          </p:cNvSpPr>
          <p:nvPr/>
        </p:nvSpPr>
        <p:spPr bwMode="auto">
          <a:xfrm>
            <a:off x="6588125" y="6553200"/>
            <a:ext cx="2274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400"/>
              <a:t>K. Sośnicki, </a:t>
            </a:r>
            <a:r>
              <a:rPr lang="pl-PL" altLang="it-IT" sz="1400" i="1"/>
              <a:t>op cit.</a:t>
            </a:r>
            <a:r>
              <a:rPr lang="pl-PL" altLang="it-IT" sz="1400"/>
              <a:t> str. 109</a:t>
            </a:r>
            <a:endParaRPr lang="en-AU" altLang="it-IT" sz="140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0521B79-3E8D-F0FD-038C-003376BA8C14}"/>
              </a:ext>
            </a:extLst>
          </p:cNvPr>
          <p:cNvSpPr>
            <a:spLocks noGrp="1" noChangeArrowheads="1"/>
          </p:cNvSpPr>
          <p:nvPr>
            <p:ph type="title"/>
          </p:nvPr>
        </p:nvSpPr>
        <p:spPr/>
        <p:txBody>
          <a:bodyPr/>
          <a:lstStyle/>
          <a:p>
            <a:r>
              <a:rPr lang="pl-PL" altLang="it-IT"/>
              <a:t>„Aksjologia”</a:t>
            </a:r>
            <a:endParaRPr lang="en-AU" altLang="it-IT"/>
          </a:p>
        </p:txBody>
      </p:sp>
      <p:sp>
        <p:nvSpPr>
          <p:cNvPr id="3075" name="Rectangle 3">
            <a:extLst>
              <a:ext uri="{FF2B5EF4-FFF2-40B4-BE49-F238E27FC236}">
                <a16:creationId xmlns:a16="http://schemas.microsoft.com/office/drawing/2014/main" id="{ABAFA0FF-17C3-C539-5616-58EFCA334872}"/>
              </a:ext>
            </a:extLst>
          </p:cNvPr>
          <p:cNvSpPr>
            <a:spLocks noGrp="1" noChangeArrowheads="1"/>
          </p:cNvSpPr>
          <p:nvPr>
            <p:ph type="body" idx="1"/>
          </p:nvPr>
        </p:nvSpPr>
        <p:spPr>
          <a:xfrm>
            <a:off x="457200" y="1600200"/>
            <a:ext cx="8229600" cy="4781550"/>
          </a:xfrm>
        </p:spPr>
        <p:txBody>
          <a:bodyPr/>
          <a:lstStyle/>
          <a:p>
            <a:pPr marL="0" indent="0">
              <a:lnSpc>
                <a:spcPct val="90000"/>
              </a:lnSpc>
              <a:buNone/>
            </a:pPr>
            <a:r>
              <a:rPr lang="it-IT" altLang="it-IT" sz="2000" dirty="0"/>
              <a:t>Assiologia &lt;greco </a:t>
            </a:r>
            <a:r>
              <a:rPr lang="it-IT" altLang="it-IT" sz="2000" dirty="0" err="1"/>
              <a:t>áksios</a:t>
            </a:r>
            <a:r>
              <a:rPr lang="it-IT" altLang="it-IT" sz="2000" dirty="0"/>
              <a:t> = degno, prezioso + </a:t>
            </a:r>
            <a:r>
              <a:rPr lang="it-IT" altLang="it-IT" sz="2000" dirty="0" err="1"/>
              <a:t>lógos</a:t>
            </a:r>
            <a:r>
              <a:rPr lang="it-IT" altLang="it-IT" sz="2000" dirty="0"/>
              <a:t> = parola&gt; filo. la scienza dei valori che si occupa dello studio della natura dei valori, dei fondamenti e dei criteri di valutazione; inoltre: una teoria definita del valore
</a:t>
            </a:r>
            <a:r>
              <a:rPr lang="it-IT" altLang="it-IT" sz="2000" dirty="0" err="1"/>
              <a:t>Słownik</a:t>
            </a:r>
            <a:r>
              <a:rPr lang="it-IT" altLang="it-IT" sz="2000" dirty="0"/>
              <a:t> </a:t>
            </a:r>
            <a:r>
              <a:rPr lang="it-IT" altLang="it-IT" sz="2000" dirty="0" err="1"/>
              <a:t>słów</a:t>
            </a:r>
            <a:r>
              <a:rPr lang="it-IT" altLang="it-IT" sz="2000" dirty="0"/>
              <a:t> </a:t>
            </a:r>
            <a:r>
              <a:rPr lang="it-IT" altLang="it-IT" sz="2000" dirty="0" err="1"/>
              <a:t>obcych</a:t>
            </a:r>
            <a:r>
              <a:rPr lang="it-IT" altLang="it-IT" sz="2000" dirty="0"/>
              <a:t> PWN, Varsavia, 1972</a:t>
            </a:r>
          </a:p>
          <a:p>
            <a:pPr marL="0" indent="0">
              <a:lnSpc>
                <a:spcPct val="90000"/>
              </a:lnSpc>
              <a:buNone/>
            </a:pPr>
            <a:r>
              <a:rPr lang="it-IT" altLang="it-IT" sz="2000" dirty="0"/>
              <a:t>
Assiologia (greco: α</a:t>
            </a:r>
            <a:r>
              <a:rPr lang="it-IT" altLang="it-IT" sz="2000" dirty="0" err="1"/>
              <a:t>ξιοs</a:t>
            </a:r>
            <a:r>
              <a:rPr lang="it-IT" altLang="it-IT" sz="2000" dirty="0"/>
              <a:t> - degno, prezioso + </a:t>
            </a:r>
            <a:r>
              <a:rPr lang="it-IT" altLang="it-IT" sz="2000" dirty="0" err="1"/>
              <a:t>λογοs</a:t>
            </a:r>
            <a:r>
              <a:rPr lang="it-IT" altLang="it-IT" sz="2000" dirty="0"/>
              <a:t> - scienza)
1. In senso stretto, una teoria dettagliata del valore, che fa parte delle singole discipline scientifiche; Il campo di riflessione su valori di un certo tipo, ad esempio morale, estetico, cognitivo, economico, religioso.
2. In senso lato: la branca della filosofia, la teoria generale dei valori, la scienza dei valori, le molteplici considerazioni teoriche riguardanti il concetto di valore, derivate da concetti etici di bene</a:t>
            </a:r>
            <a:r>
              <a:rPr lang="it-IT" altLang="it-IT" sz="2000" b="1" dirty="0"/>
              <a:t>.
</a:t>
            </a:r>
            <a:r>
              <a:rPr lang="pl-PL" altLang="it-IT" sz="2000" dirty="0">
                <a:hlinkClick r:id="rId2"/>
              </a:rPr>
              <a:t>https://pl.wikipedia.org/wiki/Aksjologia</a:t>
            </a:r>
            <a:endParaRPr lang="pl-PL" altLang="it-IT" sz="2000" dirty="0"/>
          </a:p>
          <a:p>
            <a:pPr>
              <a:lnSpc>
                <a:spcPct val="90000"/>
              </a:lnSpc>
              <a:buFontTx/>
              <a:buNone/>
            </a:pPr>
            <a:endParaRPr lang="pl-PL" altLang="it-IT" sz="1800" dirty="0"/>
          </a:p>
          <a:p>
            <a:pPr>
              <a:lnSpc>
                <a:spcPct val="90000"/>
              </a:lnSpc>
              <a:buFontTx/>
              <a:buNone/>
            </a:pPr>
            <a:r>
              <a:rPr lang="it-IT" altLang="it-IT" sz="1800" i="1" dirty="0"/>
              <a:t>Ita</a:t>
            </a:r>
            <a:r>
              <a:rPr lang="pl-PL" altLang="it-IT" sz="1800" i="1" dirty="0"/>
              <a:t>. asse</a:t>
            </a:r>
            <a:r>
              <a:rPr lang="pl-PL" altLang="it-IT" sz="1800" dirty="0"/>
              <a:t> – oś (obrotu, geograficzna, astronomiczna, symetrii itd.), pal, deska</a:t>
            </a:r>
            <a:endParaRPr lang="en-US" altLang="it-IT"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DBC2541-B38E-2BB3-1A03-C1CB947EE2B5}"/>
              </a:ext>
            </a:extLst>
          </p:cNvPr>
          <p:cNvSpPr>
            <a:spLocks noGrp="1" noChangeArrowheads="1"/>
          </p:cNvSpPr>
          <p:nvPr>
            <p:ph type="title"/>
          </p:nvPr>
        </p:nvSpPr>
        <p:spPr/>
        <p:txBody>
          <a:bodyPr/>
          <a:lstStyle/>
          <a:p>
            <a:r>
              <a:rPr lang="pl-PL" altLang="it-IT"/>
              <a:t>Persona i pedagogia</a:t>
            </a:r>
            <a:endParaRPr lang="en-AU" altLang="it-IT"/>
          </a:p>
        </p:txBody>
      </p:sp>
      <p:sp>
        <p:nvSpPr>
          <p:cNvPr id="41987" name="Rectangle 3">
            <a:extLst>
              <a:ext uri="{FF2B5EF4-FFF2-40B4-BE49-F238E27FC236}">
                <a16:creationId xmlns:a16="http://schemas.microsoft.com/office/drawing/2014/main" id="{A0457EEA-D84C-EE78-6043-3852651B2D08}"/>
              </a:ext>
            </a:extLst>
          </p:cNvPr>
          <p:cNvSpPr>
            <a:spLocks noGrp="1" noChangeArrowheads="1"/>
          </p:cNvSpPr>
          <p:nvPr>
            <p:ph type="body" idx="1"/>
          </p:nvPr>
        </p:nvSpPr>
        <p:spPr>
          <a:xfrm>
            <a:off x="179388" y="1412875"/>
            <a:ext cx="8713787" cy="4781550"/>
          </a:xfrm>
        </p:spPr>
        <p:txBody>
          <a:bodyPr/>
          <a:lstStyle/>
          <a:p>
            <a:pPr>
              <a:lnSpc>
                <a:spcPct val="90000"/>
              </a:lnSpc>
            </a:pPr>
            <a:r>
              <a:rPr lang="it-IT" altLang="it-IT" sz="2000" dirty="0"/>
              <a:t>«Nella prospettiva della pedagogia della persona l’educazione è autentica quando mira all’attivazione integrale dell’essere umano, ad orientarlo verso il senso globale di se stesso e della realtà, a coltivarsi integralmente come soggetto in relazione evitando il rischio della separazione tra le sue dimensioni costitutive cioè tra la corporeità, la razionalità, l’affettività, la spiritualità e favorendo l’armonia e la loro reciproca fecondazione.» [1]</a:t>
            </a:r>
          </a:p>
          <a:p>
            <a:pPr>
              <a:lnSpc>
                <a:spcPct val="90000"/>
              </a:lnSpc>
            </a:pPr>
            <a:r>
              <a:rPr lang="it-IT" altLang="it-IT" sz="2000" dirty="0"/>
              <a:t>„</a:t>
            </a:r>
          </a:p>
          <a:p>
            <a:pPr>
              <a:lnSpc>
                <a:spcPct val="90000"/>
              </a:lnSpc>
            </a:pPr>
            <a:r>
              <a:rPr lang="it-IT" altLang="it-IT" sz="2000" dirty="0"/>
              <a:t>Nella scala dell'assiologia, è l'insegnante, nella sua integrità privata (= anche pubblica) che deve stabilire la propria scala di valori. "Non deve essere completamente finito, ma deve essere un segnale nella vita adulta". (K. </a:t>
            </a:r>
            <a:r>
              <a:rPr lang="it-IT" altLang="it-IT" sz="2000" dirty="0" err="1"/>
              <a:t>Sośnicki</a:t>
            </a:r>
            <a:r>
              <a:rPr lang="it-IT" altLang="it-IT" sz="1800" dirty="0"/>
              <a:t>)
</a:t>
            </a:r>
            <a:endParaRPr lang="pl-PL" altLang="it-IT" sz="1200" dirty="0"/>
          </a:p>
        </p:txBody>
      </p:sp>
      <p:sp>
        <p:nvSpPr>
          <p:cNvPr id="41988" name="Text Box 4">
            <a:extLst>
              <a:ext uri="{FF2B5EF4-FFF2-40B4-BE49-F238E27FC236}">
                <a16:creationId xmlns:a16="http://schemas.microsoft.com/office/drawing/2014/main" id="{985878BE-09BE-D61D-E993-6EB5860A0BCF}"/>
              </a:ext>
            </a:extLst>
          </p:cNvPr>
          <p:cNvSpPr txBox="1">
            <a:spLocks noChangeArrowheads="1"/>
          </p:cNvSpPr>
          <p:nvPr/>
        </p:nvSpPr>
        <p:spPr bwMode="auto">
          <a:xfrm>
            <a:off x="0" y="6308725"/>
            <a:ext cx="7461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a:t>  [1] Sira Serenella Machietti, </a:t>
            </a:r>
            <a:r>
              <a:rPr lang="pl-PL" altLang="it-IT" sz="1600" i="1"/>
              <a:t>Persona</a:t>
            </a:r>
            <a:r>
              <a:rPr lang="pl-PL" altLang="it-IT" sz="1600"/>
              <a:t>, Studium Educationis, No. 3, 2012, p. 137 </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12" dur="5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3E090F4-C65F-2F24-371F-3EEED7D9D766}"/>
              </a:ext>
            </a:extLst>
          </p:cNvPr>
          <p:cNvSpPr>
            <a:spLocks noGrp="1" noChangeArrowheads="1"/>
          </p:cNvSpPr>
          <p:nvPr>
            <p:ph type="title"/>
          </p:nvPr>
        </p:nvSpPr>
        <p:spPr>
          <a:xfrm>
            <a:off x="468313" y="0"/>
            <a:ext cx="8229600" cy="1143000"/>
          </a:xfrm>
        </p:spPr>
        <p:txBody>
          <a:bodyPr/>
          <a:lstStyle/>
          <a:p>
            <a:r>
              <a:rPr lang="pl-PL" altLang="it-IT" sz="3600"/>
              <a:t>Podsumowanie</a:t>
            </a:r>
            <a:endParaRPr lang="en-AU" altLang="it-IT" sz="3600"/>
          </a:p>
        </p:txBody>
      </p:sp>
      <p:sp>
        <p:nvSpPr>
          <p:cNvPr id="86019" name="Rectangle 3">
            <a:extLst>
              <a:ext uri="{FF2B5EF4-FFF2-40B4-BE49-F238E27FC236}">
                <a16:creationId xmlns:a16="http://schemas.microsoft.com/office/drawing/2014/main" id="{4DE35351-E48A-B480-5A66-802BE45C963A}"/>
              </a:ext>
            </a:extLst>
          </p:cNvPr>
          <p:cNvSpPr>
            <a:spLocks noGrp="1" noChangeArrowheads="1"/>
          </p:cNvSpPr>
          <p:nvPr>
            <p:ph type="body" idx="1"/>
          </p:nvPr>
        </p:nvSpPr>
        <p:spPr>
          <a:xfrm>
            <a:off x="0" y="908050"/>
            <a:ext cx="9144000" cy="5949950"/>
          </a:xfrm>
        </p:spPr>
        <p:txBody>
          <a:bodyPr/>
          <a:lstStyle/>
          <a:p>
            <a:pPr>
              <a:lnSpc>
                <a:spcPct val="80000"/>
              </a:lnSpc>
            </a:pPr>
            <a:r>
              <a:rPr lang="it-IT" altLang="it-IT" sz="1900" dirty="0">
                <a:solidFill>
                  <a:schemeClr val="accent2"/>
                </a:solidFill>
              </a:rPr>
              <a:t>Educatori eccezionali, sia polacchi (</a:t>
            </a:r>
            <a:r>
              <a:rPr lang="it-IT" altLang="it-IT" sz="1900" dirty="0" err="1">
                <a:solidFill>
                  <a:schemeClr val="accent2"/>
                </a:solidFill>
              </a:rPr>
              <a:t>Korczak</a:t>
            </a:r>
            <a:r>
              <a:rPr lang="it-IT" altLang="it-IT" sz="1900" dirty="0">
                <a:solidFill>
                  <a:schemeClr val="accent2"/>
                </a:solidFill>
              </a:rPr>
              <a:t>, </a:t>
            </a:r>
            <a:r>
              <a:rPr lang="it-IT" altLang="it-IT" sz="1900" dirty="0" err="1">
                <a:solidFill>
                  <a:schemeClr val="accent2"/>
                </a:solidFill>
              </a:rPr>
              <a:t>Sośnicki</a:t>
            </a:r>
            <a:r>
              <a:rPr lang="it-IT" altLang="it-IT" sz="1900" dirty="0">
                <a:solidFill>
                  <a:schemeClr val="accent2"/>
                </a:solidFill>
              </a:rPr>
              <a:t>, </a:t>
            </a:r>
            <a:r>
              <a:rPr lang="it-IT" altLang="it-IT" sz="1900" dirty="0" err="1">
                <a:solidFill>
                  <a:schemeClr val="accent2"/>
                </a:solidFill>
              </a:rPr>
              <a:t>Kwieciński</a:t>
            </a:r>
            <a:r>
              <a:rPr lang="it-IT" altLang="it-IT" sz="1900" dirty="0">
                <a:solidFill>
                  <a:schemeClr val="accent2"/>
                </a:solidFill>
              </a:rPr>
              <a:t>, </a:t>
            </a:r>
            <a:r>
              <a:rPr lang="it-IT" altLang="it-IT" sz="1900" dirty="0" err="1">
                <a:solidFill>
                  <a:schemeClr val="accent2"/>
                </a:solidFill>
              </a:rPr>
              <a:t>Siemieniecki</a:t>
            </a:r>
            <a:r>
              <a:rPr lang="it-IT" altLang="it-IT" sz="1900" dirty="0">
                <a:solidFill>
                  <a:schemeClr val="accent2"/>
                </a:solidFill>
              </a:rPr>
              <a:t>) che stranieri (Comenius, </a:t>
            </a:r>
            <a:r>
              <a:rPr lang="it-IT" altLang="it-IT" sz="1900" dirty="0" err="1">
                <a:solidFill>
                  <a:schemeClr val="accent2"/>
                </a:solidFill>
              </a:rPr>
              <a:t>Herbart</a:t>
            </a:r>
            <a:r>
              <a:rPr lang="it-IT" altLang="it-IT" sz="1900" dirty="0">
                <a:solidFill>
                  <a:schemeClr val="accent2"/>
                </a:solidFill>
              </a:rPr>
              <a:t>, Montessori) sottolineano il ruolo fondamentale svolto dall'assiologia nel determinare non solo gli obiettivi generalmente compresi dell'educazione, ma anche gli atteggiamenti personali dell'educatore e il suo atteggiamento verso lo studente.
Le fonti dell'assiologia devono essere ricercate sia nella filosofia che negli attuali ordinamenti giuridici.
La filosofia, nel corso dei secoli, ha prodotto due correnti:
Il primo, più materialistico, che possiamo derivare da Aristotele, attraverso Marco Aurelio, de La Mettrie alle correnti del pragmatismo (George Moore), dell'ideologia del socialismo (</a:t>
            </a:r>
            <a:r>
              <a:rPr lang="it-IT" altLang="it-IT" sz="1900" dirty="0" err="1">
                <a:solidFill>
                  <a:schemeClr val="accent2"/>
                </a:solidFill>
              </a:rPr>
              <a:t>Kotarbiński</a:t>
            </a:r>
            <a:r>
              <a:rPr lang="it-IT" altLang="it-IT" sz="1900" dirty="0">
                <a:solidFill>
                  <a:schemeClr val="accent2"/>
                </a:solidFill>
              </a:rPr>
              <a:t>) e del socialismo "reale" (</a:t>
            </a:r>
            <a:r>
              <a:rPr lang="it-IT" altLang="it-IT" sz="1900" dirty="0" err="1">
                <a:solidFill>
                  <a:schemeClr val="accent2"/>
                </a:solidFill>
              </a:rPr>
              <a:t>Suchodolski</a:t>
            </a:r>
            <a:r>
              <a:rPr lang="it-IT" altLang="it-IT" sz="1900" dirty="0">
                <a:solidFill>
                  <a:schemeClr val="accent2"/>
                </a:solidFill>
              </a:rPr>
              <a:t>). La fonte dell'assiologia in questo approccio è l'uomo stesso, l'accordo sociale o la cosiddetta società. Storicamente, c'è una notevole tendenza alle deviazioni politiche in questa assiologia.
Il secondo, riferito non solo alla materia, già presente in Platone, ripreso da Pascal e splendidamente sviluppato da </a:t>
            </a:r>
            <a:r>
              <a:rPr lang="it-IT" altLang="it-IT" sz="1900" dirty="0" err="1">
                <a:solidFill>
                  <a:schemeClr val="accent2"/>
                </a:solidFill>
              </a:rPr>
              <a:t>Vl</a:t>
            </a:r>
            <a:r>
              <a:rPr lang="it-IT" altLang="it-IT" sz="1900" dirty="0">
                <a:solidFill>
                  <a:schemeClr val="accent2"/>
                </a:solidFill>
              </a:rPr>
              <a:t>. </a:t>
            </a:r>
            <a:r>
              <a:rPr lang="it-IT" altLang="it-IT" sz="1900" dirty="0" err="1">
                <a:solidFill>
                  <a:schemeClr val="accent2"/>
                </a:solidFill>
              </a:rPr>
              <a:t>Tatarkiewicz</a:t>
            </a:r>
            <a:r>
              <a:rPr lang="it-IT" altLang="it-IT" sz="1900" dirty="0">
                <a:solidFill>
                  <a:schemeClr val="accent2"/>
                </a:solidFill>
              </a:rPr>
              <a:t> nel suo trattato sulla felicità. Questa assiologia deriva le fonti della moralità dall'esterno del mondo creato dall'uomo o dalla società.
I sistemi culturali "occidentali" hanno raggiunto il successo della civiltà da "tradizioni religiose, umanistiche e legali": l'attenzione è rivolta all'individuo.
Come si dice prima di giocare alla roulette in un casinò: </a:t>
            </a:r>
            <a:r>
              <a:rPr lang="pl-PL" altLang="it-IT" sz="1900" b="1" dirty="0">
                <a:solidFill>
                  <a:schemeClr val="accent2"/>
                </a:solidFill>
              </a:rPr>
              <a:t>„Faite vous jeu</a:t>
            </a:r>
            <a:r>
              <a:rPr lang="pl-PL" altLang="it-IT" sz="1900" b="1" dirty="0"/>
              <a:t>!”</a:t>
            </a:r>
            <a:r>
              <a:rPr lang="pl-PL" altLang="it-IT" sz="2000" dirty="0"/>
              <a:t>  </a:t>
            </a:r>
          </a:p>
          <a:p>
            <a:pPr>
              <a:lnSpc>
                <a:spcPct val="80000"/>
              </a:lnSpc>
              <a:buFontTx/>
              <a:buNone/>
            </a:pPr>
            <a:endParaRPr lang="pl-PL" altLang="it-IT" sz="2000" dirty="0"/>
          </a:p>
          <a:p>
            <a:pPr>
              <a:lnSpc>
                <a:spcPct val="80000"/>
              </a:lnSpc>
              <a:buFontTx/>
              <a:buNone/>
            </a:pPr>
            <a:endParaRPr lang="pl-PL" altLang="it-IT" sz="2000" b="1" dirty="0">
              <a:solidFill>
                <a:schemeClr val="accent2"/>
              </a:solidFill>
            </a:endParaRPr>
          </a:p>
          <a:p>
            <a:pPr>
              <a:lnSpc>
                <a:spcPct val="80000"/>
              </a:lnSpc>
            </a:pPr>
            <a:endParaRPr lang="en-AU" altLang="it-IT"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CC14E2C-469B-0EA6-B861-3FD03BE47AEF}"/>
              </a:ext>
            </a:extLst>
          </p:cNvPr>
          <p:cNvSpPr>
            <a:spLocks noGrp="1" noChangeArrowheads="1"/>
          </p:cNvSpPr>
          <p:nvPr>
            <p:ph type="title"/>
          </p:nvPr>
        </p:nvSpPr>
        <p:spPr/>
        <p:txBody>
          <a:bodyPr/>
          <a:lstStyle/>
          <a:p>
            <a:r>
              <a:rPr lang="pl-PL" altLang="it-IT" dirty="0"/>
              <a:t>Literatura</a:t>
            </a:r>
            <a:endParaRPr lang="en-AU" altLang="it-IT" dirty="0"/>
          </a:p>
        </p:txBody>
      </p:sp>
      <p:sp>
        <p:nvSpPr>
          <p:cNvPr id="10243" name="Rectangle 3">
            <a:extLst>
              <a:ext uri="{FF2B5EF4-FFF2-40B4-BE49-F238E27FC236}">
                <a16:creationId xmlns:a16="http://schemas.microsoft.com/office/drawing/2014/main" id="{C9EACD26-C774-53E3-1A1F-ECC15FF6D7E1}"/>
              </a:ext>
            </a:extLst>
          </p:cNvPr>
          <p:cNvSpPr>
            <a:spLocks noGrp="1" noChangeArrowheads="1"/>
          </p:cNvSpPr>
          <p:nvPr>
            <p:ph type="body" idx="1"/>
          </p:nvPr>
        </p:nvSpPr>
        <p:spPr/>
        <p:txBody>
          <a:bodyPr/>
          <a:lstStyle/>
          <a:p>
            <a:pPr>
              <a:lnSpc>
                <a:spcPct val="80000"/>
              </a:lnSpc>
            </a:pPr>
            <a:r>
              <a:rPr lang="pl-PL" altLang="it-IT" sz="1800" dirty="0"/>
              <a:t>Władysław Tatarkiewicz, </a:t>
            </a:r>
            <a:r>
              <a:rPr lang="it-IT" altLang="it-IT" sz="1800" dirty="0"/>
              <a:t>La felicità, Ed. Sci. Polonia</a:t>
            </a:r>
            <a:r>
              <a:rPr lang="pl-PL" altLang="it-IT" sz="1800" dirty="0"/>
              <a:t> 1962
Aristotele, Etica Nicomachea
Marco Aurelio, Meditazioni (a se stesso) tradotto dal greco Krzysztof Łapiński, GMG. Czarna Owca, Varsavia 2016, pp. 108-115
Blais Pascal, Pensieri, 
Kazimierz Sośnicki, Pedagogia generale. Manuale per l'uso degli istituti di formazione degli insegnanti, Księgarnia Wymailowa "Librarium", Inowrocław, 1946
Giovanni Paolo II: Opere raccolte, WAM, Cracovia, 2007, Volume V: Catechesi
G. Karwasz, Post-costruttivismo e radici culturali dell'Europa, Acta Univ. Nicolai Copernici: Pedagogia, XXVII numero 401, 2011, 75 - 82</a:t>
            </a:r>
            <a:br>
              <a:rPr lang="pl-PL" altLang="it-IT" sz="1800" dirty="0"/>
            </a:br>
            <a:r>
              <a:rPr lang="pl-PL" altLang="it-IT" sz="1800" dirty="0"/>
              <a:t>http://dydaktyka.fizyka.umk.pl/Publikacje_2011/Pedagogika_2011.pdf</a:t>
            </a:r>
            <a:br>
              <a:rPr lang="pl-PL" altLang="it-IT" sz="1800" dirty="0"/>
            </a:br>
            <a:endParaRPr lang="en-AU" altLang="it-IT" sz="1800" dirty="0"/>
          </a:p>
          <a:p>
            <a:pPr>
              <a:lnSpc>
                <a:spcPct val="80000"/>
              </a:lnSpc>
              <a:spcBef>
                <a:spcPct val="0"/>
              </a:spcBef>
              <a:buFontTx/>
              <a:buNone/>
            </a:pPr>
            <a:endParaRPr lang="en-AU" altLang="it-IT"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9DEF54A-9748-0471-7B4C-852B73601E25}"/>
              </a:ext>
            </a:extLst>
          </p:cNvPr>
          <p:cNvSpPr>
            <a:spLocks noGrp="1" noChangeArrowheads="1"/>
          </p:cNvSpPr>
          <p:nvPr>
            <p:ph type="title"/>
          </p:nvPr>
        </p:nvSpPr>
        <p:spPr>
          <a:xfrm>
            <a:off x="457200" y="152400"/>
            <a:ext cx="8229600" cy="1143000"/>
          </a:xfrm>
        </p:spPr>
        <p:txBody>
          <a:bodyPr/>
          <a:lstStyle/>
          <a:p>
            <a:r>
              <a:rPr lang="pl-PL" altLang="it-IT" dirty="0"/>
              <a:t>Didattica
</a:t>
            </a:r>
          </a:p>
        </p:txBody>
      </p:sp>
      <p:sp>
        <p:nvSpPr>
          <p:cNvPr id="44035" name="Rectangle 3">
            <a:extLst>
              <a:ext uri="{FF2B5EF4-FFF2-40B4-BE49-F238E27FC236}">
                <a16:creationId xmlns:a16="http://schemas.microsoft.com/office/drawing/2014/main" id="{AA5EBA34-8782-A275-DA66-997FB96F7B31}"/>
              </a:ext>
            </a:extLst>
          </p:cNvPr>
          <p:cNvSpPr>
            <a:spLocks noGrp="1" noChangeArrowheads="1"/>
          </p:cNvSpPr>
          <p:nvPr>
            <p:ph type="body" idx="4294967295"/>
          </p:nvPr>
        </p:nvSpPr>
        <p:spPr>
          <a:xfrm>
            <a:off x="0" y="2971800"/>
            <a:ext cx="7467600" cy="4389438"/>
          </a:xfrm>
        </p:spPr>
        <p:txBody>
          <a:bodyPr/>
          <a:lstStyle/>
          <a:p>
            <a:pPr algn="ctr">
              <a:buFontTx/>
              <a:buNone/>
            </a:pPr>
            <a:r>
              <a:rPr lang="pl-PL" altLang="it-IT" sz="3700" dirty="0"/>
              <a:t>Obiettivi
↓
Contenuto
↓
Metodi → </a:t>
            </a:r>
            <a:r>
              <a:rPr lang="it-IT" altLang="it-IT" sz="3700" dirty="0"/>
              <a:t>libri di testo</a:t>
            </a:r>
            <a:r>
              <a:rPr lang="pl-PL" altLang="it-IT" sz="3700" dirty="0"/>
              <a:t>   
</a:t>
            </a:r>
          </a:p>
        </p:txBody>
      </p:sp>
      <p:sp>
        <p:nvSpPr>
          <p:cNvPr id="44036" name="Rectangle 4">
            <a:extLst>
              <a:ext uri="{FF2B5EF4-FFF2-40B4-BE49-F238E27FC236}">
                <a16:creationId xmlns:a16="http://schemas.microsoft.com/office/drawing/2014/main" id="{CE6FE6DD-51CB-02AF-134A-1F0D082F68D0}"/>
              </a:ext>
            </a:extLst>
          </p:cNvPr>
          <p:cNvSpPr>
            <a:spLocks/>
          </p:cNvSpPr>
          <p:nvPr/>
        </p:nvSpPr>
        <p:spPr bwMode="auto">
          <a:xfrm>
            <a:off x="0" y="1752600"/>
            <a:ext cx="74676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pl-PL" altLang="it-IT" sz="3700" dirty="0"/>
              <a:t>Valori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calcmode="lin" valueType="num">
                                      <p:cBhvr additive="base">
                                        <p:cTn id="7" dur="1000" fill="hold"/>
                                        <p:tgtEl>
                                          <p:spTgt spid="4403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403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50F4E16-1F3F-ADF7-CBC7-AA0799E4EA66}"/>
              </a:ext>
            </a:extLst>
          </p:cNvPr>
          <p:cNvSpPr>
            <a:spLocks noGrp="1" noChangeArrowheads="1"/>
          </p:cNvSpPr>
          <p:nvPr>
            <p:ph type="title"/>
          </p:nvPr>
        </p:nvSpPr>
        <p:spPr/>
        <p:txBody>
          <a:bodyPr/>
          <a:lstStyle/>
          <a:p>
            <a:r>
              <a:rPr lang="pl-PL" altLang="it-IT"/>
              <a:t>„Aksjologia”</a:t>
            </a:r>
            <a:endParaRPr lang="en-AU" altLang="it-IT"/>
          </a:p>
        </p:txBody>
      </p:sp>
      <p:sp>
        <p:nvSpPr>
          <p:cNvPr id="4099" name="Rectangle 3">
            <a:extLst>
              <a:ext uri="{FF2B5EF4-FFF2-40B4-BE49-F238E27FC236}">
                <a16:creationId xmlns:a16="http://schemas.microsoft.com/office/drawing/2014/main" id="{C61DFADE-2997-E9CE-5CC9-A0B6706CDF18}"/>
              </a:ext>
            </a:extLst>
          </p:cNvPr>
          <p:cNvSpPr>
            <a:spLocks noGrp="1" noChangeArrowheads="1"/>
          </p:cNvSpPr>
          <p:nvPr>
            <p:ph type="body" idx="1"/>
          </p:nvPr>
        </p:nvSpPr>
        <p:spPr>
          <a:xfrm>
            <a:off x="457200" y="1600200"/>
            <a:ext cx="8229600" cy="4924425"/>
          </a:xfrm>
        </p:spPr>
        <p:txBody>
          <a:bodyPr/>
          <a:lstStyle/>
          <a:p>
            <a:pPr>
              <a:lnSpc>
                <a:spcPct val="90000"/>
              </a:lnSpc>
            </a:pPr>
            <a:r>
              <a:rPr lang="it-IT" altLang="it-IT" sz="2400" dirty="0"/>
              <a:t>Scala del valore: cosa è importante nella vita? 
Giustificazione: perché lo facciamo?
Motivazione: perché dedichiamo una certa quantità di tempo e risorse?
Scala degli obiettivi - in quale ordine (cioè secondo quale scala di priorità) svolgiamo compiti specifici?
La necessità dei sacrifici: quali obiettivi siamo in grado di "sacrificare" per la realizzazione degli altri?
Compromesso: a quali valori non rinunceremo noi?
"virtu' pubbliche e vizi privati" – omogeneità e immutabilità degli atteggiamenti di vita  
</a:t>
            </a:r>
            <a:endParaRPr lang="pl-PL" altLang="it-IT" sz="2400" dirty="0"/>
          </a:p>
          <a:p>
            <a:pPr>
              <a:lnSpc>
                <a:spcPct val="90000"/>
              </a:lnSpc>
            </a:pPr>
            <a:endParaRPr lang="pl-PL" altLang="it-IT" sz="2400" dirty="0"/>
          </a:p>
          <a:p>
            <a:pPr>
              <a:lnSpc>
                <a:spcPct val="90000"/>
              </a:lnSpc>
            </a:pPr>
            <a:endParaRPr lang="en-US" altLang="it-IT"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A432A44-258A-456E-EF75-41677C36AF46}"/>
              </a:ext>
            </a:extLst>
          </p:cNvPr>
          <p:cNvSpPr>
            <a:spLocks noGrp="1" noChangeArrowheads="1"/>
          </p:cNvSpPr>
          <p:nvPr>
            <p:ph type="title"/>
          </p:nvPr>
        </p:nvSpPr>
        <p:spPr>
          <a:xfrm>
            <a:off x="457200" y="134938"/>
            <a:ext cx="8229600" cy="1143000"/>
          </a:xfrm>
        </p:spPr>
        <p:txBody>
          <a:bodyPr/>
          <a:lstStyle/>
          <a:p>
            <a:r>
              <a:rPr lang="it-IT" altLang="it-IT" sz="3600" dirty="0"/>
              <a:t>Assiologia, 1750 a.C.: "Non uccidere!" 
</a:t>
            </a:r>
            <a:endParaRPr lang="en-AU" altLang="it-IT" dirty="0"/>
          </a:p>
        </p:txBody>
      </p:sp>
      <p:sp>
        <p:nvSpPr>
          <p:cNvPr id="5123" name="Rectangle 3">
            <a:extLst>
              <a:ext uri="{FF2B5EF4-FFF2-40B4-BE49-F238E27FC236}">
                <a16:creationId xmlns:a16="http://schemas.microsoft.com/office/drawing/2014/main" id="{BC0F9964-E2A8-9A89-5B2D-C6DE0F5EE878}"/>
              </a:ext>
            </a:extLst>
          </p:cNvPr>
          <p:cNvSpPr>
            <a:spLocks noGrp="1" noChangeArrowheads="1"/>
          </p:cNvSpPr>
          <p:nvPr>
            <p:ph type="body" idx="1"/>
          </p:nvPr>
        </p:nvSpPr>
        <p:spPr>
          <a:xfrm>
            <a:off x="241300" y="732710"/>
            <a:ext cx="6732588" cy="5516562"/>
          </a:xfrm>
        </p:spPr>
        <p:txBody>
          <a:bodyPr/>
          <a:lstStyle/>
          <a:p>
            <a:pPr>
              <a:lnSpc>
                <a:spcPct val="80000"/>
              </a:lnSpc>
            </a:pPr>
            <a:r>
              <a:rPr lang="it-IT" altLang="it-IT" sz="2000" dirty="0"/>
              <a:t>Esempio: "Non uccidere!"
§ 1 Se qualcuno accusa qualcuno e gli pone il sospetto di omicidio, e non glielo prova, colui che lo ha accusato sarà condannato a pena di morte. 
§ 22 Se un cittadino ha commesso una rapina ed è catturato, quell'uomo sarà ucciso. 
 § 221 Se il medico guarisce l'osso rotto del cittadino o guarisce il muscolo dolorante, il medico ferito darà 5 sicli d'argento. (1 grillo è di circa 10,5 g.) 
 § 218 Se un medico ha compiuto e causato la morte di un cittadino con un pesante coltello di bronzo, o ha aperto il sopracciglio di un cittadino con un coltello di bronzo e ha privato l'occhio del cittadino, la sua mano sarà tagliata. 
 § 229 Se un costruttore ha costruito una casa per qualcuno e non ha fatto il suo lavoro in modo permanente, e la casa che ha costruito crolla e uccide il suo proprietario, il costruttore sopporta la pena di morte. 
Citazione (da un articolo di un pensatore nel XXI secolo): "Nessun uomo può essere ucciso se non ha commesso omicidio".</a:t>
            </a:r>
            <a:r>
              <a:rPr lang="it-IT" altLang="it-IT" sz="1800" dirty="0"/>
              <a:t>
</a:t>
            </a:r>
            <a:endParaRPr lang="en-AU" altLang="it-IT" sz="1800" dirty="0"/>
          </a:p>
        </p:txBody>
      </p:sp>
      <p:sp>
        <p:nvSpPr>
          <p:cNvPr id="5124" name="Text Box 4">
            <a:extLst>
              <a:ext uri="{FF2B5EF4-FFF2-40B4-BE49-F238E27FC236}">
                <a16:creationId xmlns:a16="http://schemas.microsoft.com/office/drawing/2014/main" id="{ADD9CDDC-E7A8-89F2-9411-9958C2F192B3}"/>
              </a:ext>
            </a:extLst>
          </p:cNvPr>
          <p:cNvSpPr txBox="1">
            <a:spLocks noChangeArrowheads="1"/>
          </p:cNvSpPr>
          <p:nvPr/>
        </p:nvSpPr>
        <p:spPr bwMode="auto">
          <a:xfrm>
            <a:off x="8459788" y="5734050"/>
            <a:ext cx="457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800"/>
              <a:t>Gulen</a:t>
            </a:r>
            <a:endParaRPr lang="en-AU" altLang="it-IT" sz="800"/>
          </a:p>
        </p:txBody>
      </p:sp>
      <p:pic>
        <p:nvPicPr>
          <p:cNvPr id="5125" name="Picture 5">
            <a:extLst>
              <a:ext uri="{FF2B5EF4-FFF2-40B4-BE49-F238E27FC236}">
                <a16:creationId xmlns:a16="http://schemas.microsoft.com/office/drawing/2014/main" id="{746C7E48-CE08-8004-F88F-AA77D77A5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052513"/>
            <a:ext cx="1562100" cy="5113337"/>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a:extLst>
              <a:ext uri="{FF2B5EF4-FFF2-40B4-BE49-F238E27FC236}">
                <a16:creationId xmlns:a16="http://schemas.microsoft.com/office/drawing/2014/main" id="{FCA70FE5-6E3D-4F46-97F7-29D7FA0ABA02}"/>
              </a:ext>
            </a:extLst>
          </p:cNvPr>
          <p:cNvSpPr txBox="1">
            <a:spLocks noChangeArrowheads="1"/>
          </p:cNvSpPr>
          <p:nvPr/>
        </p:nvSpPr>
        <p:spPr bwMode="auto">
          <a:xfrm>
            <a:off x="4932363" y="6308725"/>
            <a:ext cx="405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a:t>Kodeks Hammurabbiego (1750 p.n.e.)</a:t>
            </a:r>
            <a:endParaRPr lang="en-AU" alt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4294101-B86C-25D1-0312-555C4FEE3E11}"/>
              </a:ext>
            </a:extLst>
          </p:cNvPr>
          <p:cNvSpPr>
            <a:spLocks noGrp="1" noChangeArrowheads="1"/>
          </p:cNvSpPr>
          <p:nvPr>
            <p:ph type="title"/>
          </p:nvPr>
        </p:nvSpPr>
        <p:spPr>
          <a:xfrm>
            <a:off x="395288" y="0"/>
            <a:ext cx="8229600" cy="1143000"/>
          </a:xfrm>
        </p:spPr>
        <p:txBody>
          <a:bodyPr/>
          <a:lstStyle/>
          <a:p>
            <a:r>
              <a:rPr lang="pl-PL" altLang="it-IT" sz="3600" dirty="0"/>
              <a:t>Aristotele: Etica (Nicomacheo) 
</a:t>
            </a:r>
            <a:endParaRPr lang="en-AU" altLang="it-IT" sz="3600" dirty="0"/>
          </a:p>
        </p:txBody>
      </p:sp>
      <p:sp>
        <p:nvSpPr>
          <p:cNvPr id="61444" name="Text Box 4">
            <a:extLst>
              <a:ext uri="{FF2B5EF4-FFF2-40B4-BE49-F238E27FC236}">
                <a16:creationId xmlns:a16="http://schemas.microsoft.com/office/drawing/2014/main" id="{D435A0C6-303D-AE71-7E14-529BF4471D46}"/>
              </a:ext>
            </a:extLst>
          </p:cNvPr>
          <p:cNvSpPr txBox="1">
            <a:spLocks noChangeArrowheads="1"/>
          </p:cNvSpPr>
          <p:nvPr/>
        </p:nvSpPr>
        <p:spPr bwMode="auto">
          <a:xfrm>
            <a:off x="303213" y="5373688"/>
            <a:ext cx="88407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2000" dirty="0">
                <a:solidFill>
                  <a:schemeClr val="accent2"/>
                </a:solidFill>
              </a:rPr>
              <a:t>Questa volta Aristotele, geniale nelle intuizioni della fisica, dell'astronomia, della zoologia, della metafisica, sembra vagare fuori strada: fa classificazioni dettagliate, ma chiaramente gli manca un'idea guida.
</a:t>
            </a:r>
            <a:endParaRPr lang="en-AU" altLang="it-IT" sz="2000" dirty="0">
              <a:solidFill>
                <a:schemeClr val="accent2"/>
              </a:solidFill>
            </a:endParaRPr>
          </a:p>
        </p:txBody>
      </p:sp>
      <p:sp>
        <p:nvSpPr>
          <p:cNvPr id="61445" name="Text Box 5">
            <a:extLst>
              <a:ext uri="{FF2B5EF4-FFF2-40B4-BE49-F238E27FC236}">
                <a16:creationId xmlns:a16="http://schemas.microsoft.com/office/drawing/2014/main" id="{58902258-D287-D226-352A-061ADB320C0F}"/>
              </a:ext>
            </a:extLst>
          </p:cNvPr>
          <p:cNvSpPr txBox="1">
            <a:spLocks noChangeArrowheads="1"/>
          </p:cNvSpPr>
          <p:nvPr/>
        </p:nvSpPr>
        <p:spPr bwMode="auto">
          <a:xfrm>
            <a:off x="3059113" y="6491288"/>
            <a:ext cx="588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a:t>Arystoteles, </a:t>
            </a:r>
            <a:r>
              <a:rPr lang="pl-PL" altLang="it-IT" sz="1600" i="1"/>
              <a:t>Etyka Nikomachejska</a:t>
            </a:r>
            <a:r>
              <a:rPr lang="pl-PL" altLang="it-IT" sz="1600"/>
              <a:t>, L I, 1. tłum. z włoskiego GK</a:t>
            </a:r>
            <a:r>
              <a:rPr lang="pl-PL" altLang="it-IT"/>
              <a:t> </a:t>
            </a:r>
            <a:endParaRPr lang="en-AU" altLang="it-IT"/>
          </a:p>
        </p:txBody>
      </p:sp>
      <p:sp>
        <p:nvSpPr>
          <p:cNvPr id="61446" name="Text Box 6">
            <a:extLst>
              <a:ext uri="{FF2B5EF4-FFF2-40B4-BE49-F238E27FC236}">
                <a16:creationId xmlns:a16="http://schemas.microsoft.com/office/drawing/2014/main" id="{BF8CB510-7A92-172A-60E2-86250BE006E0}"/>
              </a:ext>
            </a:extLst>
          </p:cNvPr>
          <p:cNvSpPr txBox="1">
            <a:spLocks noChangeArrowheads="1"/>
          </p:cNvSpPr>
          <p:nvPr/>
        </p:nvSpPr>
        <p:spPr bwMode="auto">
          <a:xfrm>
            <a:off x="180975" y="703762"/>
            <a:ext cx="8863013"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900" dirty="0"/>
              <a:t>I. Bene e scopo
È generalmente ammesso che ogni arte compiuta secondo un certo metodo, o ogni azione compiuta secondo una certa decisione, è per il buon fine: così si afferma giustamente che il bene è "ciò a cui ogni cosa tende". Ma ci sono chiare differenze tra i risultati: alcune sono azioni, altre sono opere che derivano da queste azioni. Se ci sono risultati al di là delle azioni stesse, le opere sono intrinsecamente il più grande valore dell'attività. E poiché ci sono molte attività, arti e scienze diverse, lo sono anche le opere: e così, se l'obiettivo della medicina è la salute, l'obiettivo della costruzione navale è la nave, la strategia è la vittoria, l'economia è la ricchezza. Tutte le operazioni di questo tipo sono subordinate a un'abilità definita: proprio come la fabbricazione di finimenti e tutti gli altri strumenti per il servizio dei cavalli è subordinata all'equitazione, e questo a sua volta altre attività militari sono subordinate alla strategia, così allo stesso modo altre azioni sono subordinate l'una all'altra. In tutte, tuttavia, le finalità delle attività architettoniche sono subordinate a quelle: le finalità di queste ultime si realizzeranno nella visione della prima</a:t>
            </a:r>
            <a:r>
              <a:rPr lang="it-IT" altLang="it-IT" b="1" dirty="0"/>
              <a:t>.  
</a:t>
            </a:r>
            <a:endParaRPr lang="en-AU" alt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blinds(horizontal)">
                                      <p:cBhvr>
                                        <p:cTn id="7" dur="500"/>
                                        <p:tgtEl>
                                          <p:spTgt spid="61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44"/>
                                        </p:tgtEl>
                                        <p:attrNameLst>
                                          <p:attrName>style.visibility</p:attrName>
                                        </p:attrNameLst>
                                      </p:cBhvr>
                                      <p:to>
                                        <p:strVal val="visible"/>
                                      </p:to>
                                    </p:set>
                                    <p:animEffect transition="in" filter="blinds(horizontal)">
                                      <p:cBhvr>
                                        <p:cTn id="12"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CC9DDB3-C554-475C-4518-13FE23C0B2D8}"/>
              </a:ext>
            </a:extLst>
          </p:cNvPr>
          <p:cNvSpPr>
            <a:spLocks noGrp="1" noChangeArrowheads="1"/>
          </p:cNvSpPr>
          <p:nvPr>
            <p:ph type="title"/>
          </p:nvPr>
        </p:nvSpPr>
        <p:spPr>
          <a:xfrm>
            <a:off x="250825" y="0"/>
            <a:ext cx="8229600" cy="1143000"/>
          </a:xfrm>
        </p:spPr>
        <p:txBody>
          <a:bodyPr/>
          <a:lstStyle/>
          <a:p>
            <a:r>
              <a:rPr lang="pl-PL" altLang="it-IT" sz="3600"/>
              <a:t>Platon: Fedon</a:t>
            </a:r>
            <a:endParaRPr lang="en-AU" altLang="it-IT" sz="3600"/>
          </a:p>
        </p:txBody>
      </p:sp>
      <p:sp>
        <p:nvSpPr>
          <p:cNvPr id="39939" name="Text Box 3">
            <a:extLst>
              <a:ext uri="{FF2B5EF4-FFF2-40B4-BE49-F238E27FC236}">
                <a16:creationId xmlns:a16="http://schemas.microsoft.com/office/drawing/2014/main" id="{2999C664-D0F9-1F1F-1195-1BEA310E6151}"/>
              </a:ext>
            </a:extLst>
          </p:cNvPr>
          <p:cNvSpPr txBox="1">
            <a:spLocks noChangeArrowheads="1"/>
          </p:cNvSpPr>
          <p:nvPr/>
        </p:nvSpPr>
        <p:spPr bwMode="auto">
          <a:xfrm>
            <a:off x="323850" y="927100"/>
            <a:ext cx="6985000"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dirty="0"/>
              <a:t>Questo, dice, i miei uomini sono d'accordo, per tener conto che se l'anima è immortale, è necessario prendersi cura non solo di quel tempo che chiamiamo vita, ma di tutti i tempi; E il pericolo ora minaccia, e può sembrare grande, se si trascura l'anima. Se la morte fosse una rottura con tutto in generale, sarebbe come se trovasse cose cattive per gli uomini: liberarsi del corpo, e con l'anima liberarsi anche della sua rabbia. Ma ora, poiché l'anima sembra essere immortale, immagino che tu non abbia altra via di fuga dal male o qualsiasi altra salvezza per essa, immagino che sia una cosa: diventare il migliore e il più intelligente. Perché andrà nell'Ade, non portando con sé altro che la cultura e ciò che ha mangiato; Questo è ciò che le dicono, lei aiuterà o danneggerà di più dopo la morte proprio all'inizio della strada in quelle direzioni.
E si dice che come un uomo muore, allora il suo spirito guardiano, come lo ha accompagnato nella vita, così ora prende e conduce da qualche parte in quel luogo [...] (Fedone LVIII)</a:t>
            </a:r>
          </a:p>
          <a:p>
            <a:pPr algn="just"/>
            <a:endParaRPr lang="en-AU" altLang="it-IT" dirty="0"/>
          </a:p>
        </p:txBody>
      </p:sp>
      <p:sp>
        <p:nvSpPr>
          <p:cNvPr id="39943" name="Line 7">
            <a:extLst>
              <a:ext uri="{FF2B5EF4-FFF2-40B4-BE49-F238E27FC236}">
                <a16:creationId xmlns:a16="http://schemas.microsoft.com/office/drawing/2014/main" id="{4F92EF5E-30B2-0A27-3AC2-BEE92E8CB644}"/>
              </a:ext>
            </a:extLst>
          </p:cNvPr>
          <p:cNvSpPr>
            <a:spLocks noChangeShapeType="1"/>
          </p:cNvSpPr>
          <p:nvPr/>
        </p:nvSpPr>
        <p:spPr bwMode="auto">
          <a:xfrm>
            <a:off x="1949715" y="4283362"/>
            <a:ext cx="3960812"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39944" name="Picture 8">
            <a:extLst>
              <a:ext uri="{FF2B5EF4-FFF2-40B4-BE49-F238E27FC236}">
                <a16:creationId xmlns:a16="http://schemas.microsoft.com/office/drawing/2014/main" id="{073D6909-F289-FCD8-119F-A3B663752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052513"/>
            <a:ext cx="1452563" cy="1871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22E5364-3249-813C-D0F5-14FE5FC410B4}"/>
              </a:ext>
            </a:extLst>
          </p:cNvPr>
          <p:cNvSpPr>
            <a:spLocks noGrp="1" noChangeArrowheads="1"/>
          </p:cNvSpPr>
          <p:nvPr>
            <p:ph type="title"/>
          </p:nvPr>
        </p:nvSpPr>
        <p:spPr/>
        <p:txBody>
          <a:bodyPr/>
          <a:lstStyle/>
          <a:p>
            <a:r>
              <a:rPr lang="it-IT" altLang="it-IT" sz="3600" dirty="0"/>
              <a:t>Marco Aurelio: "Meditazioni (a se stesso)"
</a:t>
            </a:r>
            <a:endParaRPr lang="en-AU" altLang="it-IT" sz="3600" dirty="0"/>
          </a:p>
        </p:txBody>
      </p:sp>
      <p:sp>
        <p:nvSpPr>
          <p:cNvPr id="59395" name="Rectangle 3">
            <a:extLst>
              <a:ext uri="{FF2B5EF4-FFF2-40B4-BE49-F238E27FC236}">
                <a16:creationId xmlns:a16="http://schemas.microsoft.com/office/drawing/2014/main" id="{694759DE-07E7-C10A-C31B-CE235CBD2120}"/>
              </a:ext>
            </a:extLst>
          </p:cNvPr>
          <p:cNvSpPr>
            <a:spLocks noGrp="1" noChangeArrowheads="1"/>
          </p:cNvSpPr>
          <p:nvPr>
            <p:ph type="body" idx="1"/>
          </p:nvPr>
        </p:nvSpPr>
        <p:spPr>
          <a:xfrm>
            <a:off x="457200" y="1600200"/>
            <a:ext cx="8229600" cy="4133850"/>
          </a:xfrm>
        </p:spPr>
        <p:txBody>
          <a:bodyPr/>
          <a:lstStyle/>
          <a:p>
            <a:pPr>
              <a:lnSpc>
                <a:spcPct val="90000"/>
              </a:lnSpc>
            </a:pPr>
            <a:r>
              <a:rPr lang="it-IT" altLang="it-IT" sz="2000" dirty="0"/>
              <a:t>6.1 La sostanza dell'universale è facile da convincere e da restituire, e la ragione che la governa non ha motivo di male, perché non ha difetti. Egli stesso non fa il male, né ne è danneggiato. Tutte le cose secondo esso nascono e giungono alla fine. 
6.4 Tutte le cose esistenti cambiano rapidamente, o bruciando in fumo finché la loro sostanza le unisce, o disintegrandosi. 
6.9 Ogni cosa giunge alla fine secondo la natura del tutto-tutto. Non in armonia con qualche altra natura, sia che la abbracci dall'esterno, o contenuta all'interno, o separata dall'esterno. 
6.10 O mescolanza – intreccio di atomi e dispersione – o unità, ordine e provvidenza.
6.24 Alessandro di Macedonia e il suo mulo si trovarono nelle stesse condizioni dopo la morte. O erano accettati nelle stesse menti embrionali, o erano ugualmente dispersi in atomi.   </a:t>
            </a:r>
            <a:r>
              <a:rPr lang="it-IT" altLang="it-IT" sz="1800" dirty="0"/>
              <a:t>
</a:t>
            </a:r>
            <a:endParaRPr lang="en-AU" altLang="it-IT" sz="2000" dirty="0"/>
          </a:p>
        </p:txBody>
      </p:sp>
      <p:sp>
        <p:nvSpPr>
          <p:cNvPr id="59396" name="Text Box 4">
            <a:extLst>
              <a:ext uri="{FF2B5EF4-FFF2-40B4-BE49-F238E27FC236}">
                <a16:creationId xmlns:a16="http://schemas.microsoft.com/office/drawing/2014/main" id="{B50E70C4-3CA8-E116-A489-372B7C0EB0F4}"/>
              </a:ext>
            </a:extLst>
          </p:cNvPr>
          <p:cNvSpPr txBox="1">
            <a:spLocks noChangeArrowheads="1"/>
          </p:cNvSpPr>
          <p:nvPr/>
        </p:nvSpPr>
        <p:spPr bwMode="auto">
          <a:xfrm>
            <a:off x="323850" y="5805488"/>
            <a:ext cx="617855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dirty="0"/>
              <a:t>„Nowy przekład jednej z najważniejszych książek w historii”</a:t>
            </a:r>
          </a:p>
          <a:p>
            <a:r>
              <a:rPr lang="pl-PL" altLang="it-IT" sz="1600" dirty="0"/>
              <a:t>Przekład z języka greckiego Krzysztof Łapiński, </a:t>
            </a:r>
          </a:p>
          <a:p>
            <a:r>
              <a:rPr lang="pl-PL" altLang="it-IT" sz="1600" dirty="0"/>
              <a:t>Wyd. Czarna Owca, Warszawa 2016, str. 108-115</a:t>
            </a:r>
            <a:endParaRPr lang="en-AU" altLang="it-IT"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blinds(horizontal)">
                                      <p:cBhvr>
                                        <p:cTn id="7" dur="5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9A28839-7D99-3024-86F4-44198C0D7978}"/>
              </a:ext>
            </a:extLst>
          </p:cNvPr>
          <p:cNvSpPr>
            <a:spLocks noGrp="1" noChangeArrowheads="1"/>
          </p:cNvSpPr>
          <p:nvPr>
            <p:ph type="title"/>
          </p:nvPr>
        </p:nvSpPr>
        <p:spPr>
          <a:xfrm>
            <a:off x="457200" y="160338"/>
            <a:ext cx="8229600" cy="1143000"/>
          </a:xfrm>
        </p:spPr>
        <p:txBody>
          <a:bodyPr/>
          <a:lstStyle/>
          <a:p>
            <a:r>
              <a:rPr lang="it-IT" altLang="it-IT" sz="3600" dirty="0"/>
              <a:t>Il cristianesimo – una nuova etica inaspettata
</a:t>
            </a:r>
            <a:endParaRPr lang="en-AU" altLang="it-IT" sz="3600" dirty="0"/>
          </a:p>
        </p:txBody>
      </p:sp>
      <p:sp>
        <p:nvSpPr>
          <p:cNvPr id="19459" name="Rectangle 3">
            <a:extLst>
              <a:ext uri="{FF2B5EF4-FFF2-40B4-BE49-F238E27FC236}">
                <a16:creationId xmlns:a16="http://schemas.microsoft.com/office/drawing/2014/main" id="{4F5E1CD0-D4CA-81F4-5EFA-1D648072ED29}"/>
              </a:ext>
            </a:extLst>
          </p:cNvPr>
          <p:cNvSpPr>
            <a:spLocks noGrp="1" noChangeArrowheads="1"/>
          </p:cNvSpPr>
          <p:nvPr>
            <p:ph type="body" idx="1"/>
          </p:nvPr>
        </p:nvSpPr>
        <p:spPr>
          <a:xfrm>
            <a:off x="250825" y="1212850"/>
            <a:ext cx="8713788" cy="3527425"/>
          </a:xfrm>
        </p:spPr>
        <p:txBody>
          <a:bodyPr/>
          <a:lstStyle/>
          <a:p>
            <a:pPr>
              <a:lnSpc>
                <a:spcPct val="90000"/>
              </a:lnSpc>
              <a:buFontTx/>
              <a:buNone/>
            </a:pPr>
            <a:r>
              <a:rPr lang="it-IT" altLang="it-IT" sz="1800" dirty="0"/>
              <a:t>V "Avete inteso che fu detto agli antenati: 'Non uccidere!; E chi commette un omicidio è soggetto al tribunale. E io vi dico: chi è adirato con suo fratello è soggetto al giudizio (Mt 5,21-22)".
VI "Avete inteso che fu detto: Non commettere adulterio. E io vi dico: chi guarda una donna con lussuria ha già commesso adulterio con lei nel suo cuore". (Mt 5,27-28) [UE, USA: stalking]
VIII "Avete anche udito che fu detto agli antenati: Non giurare il falso, ma osserva il tuo giuramento. E io vi dico: Non giurate affatto, né al cielo, perché è il trono di Dio, né alla terra, perché è lo sgabello dei Suoi piedi; né a Gerusalemme, perché è la città del grande Re. Non giurare per la tua testa, perché non puoi rendere un solo capello bianco o nero. Lascia che il tuo discorso sia: Sì, sì; No, non è così. E per di più, viene dal Maligno. (Mt 5,33-37)
</a:t>
            </a:r>
            <a:endParaRPr lang="en-AU" altLang="it-IT" sz="1800" dirty="0"/>
          </a:p>
        </p:txBody>
      </p:sp>
      <p:pic>
        <p:nvPicPr>
          <p:cNvPr id="19460" name="Picture 4">
            <a:extLst>
              <a:ext uri="{FF2B5EF4-FFF2-40B4-BE49-F238E27FC236}">
                <a16:creationId xmlns:a16="http://schemas.microsoft.com/office/drawing/2014/main" id="{C58B4499-F3E5-550A-445C-9A568DAE2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4708525"/>
            <a:ext cx="4498975" cy="200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3600</Words>
  <Application>Microsoft Office PowerPoint</Application>
  <PresentationFormat>Presentazione su schermo (4:3)</PresentationFormat>
  <Paragraphs>95</Paragraphs>
  <Slides>22</Slides>
  <Notes>2</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22</vt:i4>
      </vt:variant>
    </vt:vector>
  </HeadingPairs>
  <TitlesOfParts>
    <vt:vector size="24" baseType="lpstr">
      <vt:lpstr>Arial</vt:lpstr>
      <vt:lpstr>Projekt domyślny</vt:lpstr>
      <vt:lpstr>Didattica cognitivista   Lezione 5: Assiologia o scienza della scala dei valori
</vt:lpstr>
      <vt:lpstr>„Aksjologia”</vt:lpstr>
      <vt:lpstr>Didattica
</vt:lpstr>
      <vt:lpstr>„Aksjologia”</vt:lpstr>
      <vt:lpstr>Assiologia, 1750 a.C.: "Non uccidere!" 
</vt:lpstr>
      <vt:lpstr>Aristotele: Etica (Nicomacheo) 
</vt:lpstr>
      <vt:lpstr>Platon: Fedon</vt:lpstr>
      <vt:lpstr>Marco Aurelio: "Meditazioni (a se stesso)"
</vt:lpstr>
      <vt:lpstr>Il cristianesimo – una nuova etica inaspettata
</vt:lpstr>
      <vt:lpstr>Blais Pascal: „Penses”</vt:lpstr>
      <vt:lpstr>„Wielka Dydaktyka” J. Komeński </vt:lpstr>
      <vt:lpstr>„Wielka Dydaktyka” J. Komeński (1657) </vt:lpstr>
      <vt:lpstr>Cele wychowania wg. K. Sośnickiego</vt:lpstr>
      <vt:lpstr>Aksjologia = porządkowanie osobowości </vt:lpstr>
      <vt:lpstr>Wł. Tatarkiewicz: „Sulla felicità”</vt:lpstr>
      <vt:lpstr>Dichiarazione di Lisbona:  Costituzione d'Europa 
</vt:lpstr>
      <vt:lpstr>EU: no student left behind</vt:lpstr>
      <vt:lpstr>Aksjologia pedagogiki UE</vt:lpstr>
      <vt:lpstr>K. Sośnicki: la personalità dell'educatore
</vt:lpstr>
      <vt:lpstr>Persona i pedagogia</vt:lpstr>
      <vt:lpstr>Podsumowanie</vt:lpstr>
      <vt:lpstr>Literatura</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Aksjologia, czyli definiowanie skali wartości</dc:title>
  <dc:creator>Grzegorz Krwasz</dc:creator>
  <cp:lastModifiedBy>Maria Karwasz</cp:lastModifiedBy>
  <cp:revision>91</cp:revision>
  <dcterms:created xsi:type="dcterms:W3CDTF">2017-02-01T16:32:24Z</dcterms:created>
  <dcterms:modified xsi:type="dcterms:W3CDTF">2023-01-11T10:11:36Z</dcterms:modified>
</cp:coreProperties>
</file>