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15"/>
  </p:notesMasterIdLst>
  <p:handoutMasterIdLst>
    <p:handoutMasterId r:id="rId16"/>
  </p:handoutMasterIdLst>
  <p:sldIdLst>
    <p:sldId id="377" r:id="rId2"/>
    <p:sldId id="395" r:id="rId3"/>
    <p:sldId id="390" r:id="rId4"/>
    <p:sldId id="392" r:id="rId5"/>
    <p:sldId id="394" r:id="rId6"/>
    <p:sldId id="391" r:id="rId7"/>
    <p:sldId id="398" r:id="rId8"/>
    <p:sldId id="396" r:id="rId9"/>
    <p:sldId id="397" r:id="rId10"/>
    <p:sldId id="400" r:id="rId11"/>
    <p:sldId id="399" r:id="rId12"/>
    <p:sldId id="401" r:id="rId13"/>
    <p:sldId id="402" r:id="rId14"/>
  </p:sldIdLst>
  <p:sldSz cx="9144000" cy="6858000" type="screen4x3"/>
  <p:notesSz cx="6858000" cy="9144000"/>
  <p:defaultTextStyle>
    <a:defPPr>
      <a:defRPr lang="en-AU"/>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625" autoAdjust="0"/>
    <p:restoredTop sz="94859" autoAdjust="0"/>
  </p:normalViewPr>
  <p:slideViewPr>
    <p:cSldViewPr>
      <p:cViewPr varScale="1">
        <p:scale>
          <a:sx n="63" d="100"/>
          <a:sy n="63" d="100"/>
        </p:scale>
        <p:origin x="48" y="3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FC40BA54-BEFA-B194-1D0D-1B8977C61212}"/>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AU" altLang="it-IT"/>
          </a:p>
        </p:txBody>
      </p:sp>
      <p:sp>
        <p:nvSpPr>
          <p:cNvPr id="27651" name="Rectangle 3">
            <a:extLst>
              <a:ext uri="{FF2B5EF4-FFF2-40B4-BE49-F238E27FC236}">
                <a16:creationId xmlns:a16="http://schemas.microsoft.com/office/drawing/2014/main" id="{38111CE2-84DB-E7F4-AD85-8E45ADFD3E66}"/>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AU" altLang="it-IT"/>
          </a:p>
        </p:txBody>
      </p:sp>
      <p:sp>
        <p:nvSpPr>
          <p:cNvPr id="27652" name="Rectangle 4">
            <a:extLst>
              <a:ext uri="{FF2B5EF4-FFF2-40B4-BE49-F238E27FC236}">
                <a16:creationId xmlns:a16="http://schemas.microsoft.com/office/drawing/2014/main" id="{181BE15E-2E3E-C700-C639-81828FBE062D}"/>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AU" altLang="it-IT"/>
          </a:p>
        </p:txBody>
      </p:sp>
      <p:sp>
        <p:nvSpPr>
          <p:cNvPr id="27653" name="Rectangle 5">
            <a:extLst>
              <a:ext uri="{FF2B5EF4-FFF2-40B4-BE49-F238E27FC236}">
                <a16:creationId xmlns:a16="http://schemas.microsoft.com/office/drawing/2014/main" id="{52D88819-3ADF-4BC6-7B72-94E09D30A912}"/>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9EE3EF9D-B1AB-4BCF-B571-1AB7327DCB8C}" type="slidenum">
              <a:rPr lang="en-AU" altLang="it-IT"/>
              <a:pPr>
                <a:defRPr/>
              </a:pPr>
              <a:t>‹N›</a:t>
            </a:fld>
            <a:endParaRPr lang="en-AU"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0EF2136-68B6-BC44-916C-2DE98517D23E}"/>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AU" altLang="it-IT"/>
          </a:p>
        </p:txBody>
      </p:sp>
      <p:sp>
        <p:nvSpPr>
          <p:cNvPr id="28675" name="Rectangle 3">
            <a:extLst>
              <a:ext uri="{FF2B5EF4-FFF2-40B4-BE49-F238E27FC236}">
                <a16:creationId xmlns:a16="http://schemas.microsoft.com/office/drawing/2014/main" id="{EF7C2416-2474-63D4-D6EB-04C5EA601B89}"/>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AU" altLang="it-IT"/>
          </a:p>
        </p:txBody>
      </p:sp>
      <p:sp>
        <p:nvSpPr>
          <p:cNvPr id="3076" name="Rectangle 4">
            <a:extLst>
              <a:ext uri="{FF2B5EF4-FFF2-40B4-BE49-F238E27FC236}">
                <a16:creationId xmlns:a16="http://schemas.microsoft.com/office/drawing/2014/main" id="{55B7B536-F2DA-BCC7-4954-B97BEFECDAE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a:extLst>
              <a:ext uri="{FF2B5EF4-FFF2-40B4-BE49-F238E27FC236}">
                <a16:creationId xmlns:a16="http://schemas.microsoft.com/office/drawing/2014/main" id="{BADBAA94-C564-CA46-A0A8-C1412EB99FD6}"/>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AU" altLang="it-IT" noProof="0"/>
              <a:t>Kliknij, aby edytować style wzorca tekstu</a:t>
            </a:r>
          </a:p>
          <a:p>
            <a:pPr lvl="1"/>
            <a:r>
              <a:rPr lang="en-AU" altLang="it-IT" noProof="0"/>
              <a:t>Drugi poziom</a:t>
            </a:r>
          </a:p>
          <a:p>
            <a:pPr lvl="2"/>
            <a:r>
              <a:rPr lang="en-AU" altLang="it-IT" noProof="0"/>
              <a:t>Trzeci poziom</a:t>
            </a:r>
          </a:p>
          <a:p>
            <a:pPr lvl="3"/>
            <a:r>
              <a:rPr lang="en-AU" altLang="it-IT" noProof="0"/>
              <a:t>Czwarty poziom</a:t>
            </a:r>
          </a:p>
          <a:p>
            <a:pPr lvl="4"/>
            <a:r>
              <a:rPr lang="en-AU" altLang="it-IT" noProof="0"/>
              <a:t>Piąty poziom</a:t>
            </a:r>
          </a:p>
        </p:txBody>
      </p:sp>
      <p:sp>
        <p:nvSpPr>
          <p:cNvPr id="28678" name="Rectangle 6">
            <a:extLst>
              <a:ext uri="{FF2B5EF4-FFF2-40B4-BE49-F238E27FC236}">
                <a16:creationId xmlns:a16="http://schemas.microsoft.com/office/drawing/2014/main" id="{9B3FF32E-4362-A6EE-76C7-1A01BA7E006B}"/>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AU" altLang="it-IT"/>
          </a:p>
        </p:txBody>
      </p:sp>
      <p:sp>
        <p:nvSpPr>
          <p:cNvPr id="28679" name="Rectangle 7">
            <a:extLst>
              <a:ext uri="{FF2B5EF4-FFF2-40B4-BE49-F238E27FC236}">
                <a16:creationId xmlns:a16="http://schemas.microsoft.com/office/drawing/2014/main" id="{6A52A894-4CF7-0CDC-2BD3-C1537F6D32FB}"/>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0D371C8E-8910-44F4-956D-333F8024A6A9}" type="slidenum">
              <a:rPr lang="en-AU" altLang="it-IT"/>
              <a:pPr>
                <a:defRPr/>
              </a:pPr>
              <a:t>‹N›</a:t>
            </a:fld>
            <a:endParaRPr lang="en-AU"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3F182E8C-B281-FBE3-C68C-4866BBC48AA3}"/>
              </a:ext>
            </a:extLst>
          </p:cNvPr>
          <p:cNvGrpSpPr>
            <a:grpSpLocks/>
          </p:cNvGrpSpPr>
          <p:nvPr/>
        </p:nvGrpSpPr>
        <p:grpSpPr bwMode="auto">
          <a:xfrm>
            <a:off x="-3222625" y="304800"/>
            <a:ext cx="11909425" cy="4724400"/>
            <a:chOff x="-2030" y="192"/>
            <a:chExt cx="7502" cy="2976"/>
          </a:xfrm>
        </p:grpSpPr>
        <p:sp>
          <p:nvSpPr>
            <p:cNvPr id="3" name="Line 3">
              <a:extLst>
                <a:ext uri="{FF2B5EF4-FFF2-40B4-BE49-F238E27FC236}">
                  <a16:creationId xmlns:a16="http://schemas.microsoft.com/office/drawing/2014/main" id="{A48B9571-5090-6DAC-F0B6-B29D8D130DF8}"/>
                </a:ext>
              </a:extLst>
            </p:cNvPr>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 name="AutoShape 4">
              <a:extLst>
                <a:ext uri="{FF2B5EF4-FFF2-40B4-BE49-F238E27FC236}">
                  <a16:creationId xmlns:a16="http://schemas.microsoft.com/office/drawing/2014/main" id="{05B5F488-B724-BD87-2C90-21FF57CEE9E1}"/>
                </a:ext>
              </a:extLst>
            </p:cNvPr>
            <p:cNvSpPr>
              <a:spLocks noChangeArrowheads="1"/>
            </p:cNvSpPr>
            <p:nvPr/>
          </p:nvSpPr>
          <p:spPr bwMode="auto">
            <a:xfrm>
              <a:off x="-1584" y="864"/>
              <a:ext cx="2304" cy="2304"/>
            </a:xfrm>
            <a:custGeom>
              <a:avLst/>
              <a:gdLst>
                <a:gd name="T0" fmla="*/ 57 w 64000"/>
                <a:gd name="T1" fmla="*/ -38 h 64000"/>
                <a:gd name="T2" fmla="*/ 83 w 64000"/>
                <a:gd name="T3" fmla="*/ 0 h 64000"/>
                <a:gd name="T4" fmla="*/ 57 w 64000"/>
                <a:gd name="T5" fmla="*/ 38 h 64000"/>
                <a:gd name="T6" fmla="*/ 57 w 64000"/>
                <a:gd name="T7" fmla="*/ 38 h 64000"/>
                <a:gd name="T8" fmla="*/ 57 w 64000"/>
                <a:gd name="T9" fmla="*/ 38 h 64000"/>
                <a:gd name="T10" fmla="*/ 57 w 64000"/>
                <a:gd name="T11" fmla="*/ 38 h 64000"/>
                <a:gd name="T12" fmla="*/ 57 w 64000"/>
                <a:gd name="T13" fmla="*/ -38 h 64000"/>
                <a:gd name="T14" fmla="*/ 57 w 64000"/>
                <a:gd name="T15" fmla="*/ -38 h 64000"/>
                <a:gd name="T16" fmla="*/ 57 w 64000"/>
                <a:gd name="T17" fmla="*/ -38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5" name="AutoShape 5">
              <a:extLst>
                <a:ext uri="{FF2B5EF4-FFF2-40B4-BE49-F238E27FC236}">
                  <a16:creationId xmlns:a16="http://schemas.microsoft.com/office/drawing/2014/main" id="{199CB41F-1E45-676B-AF33-B9AC54E24166}"/>
                </a:ext>
              </a:extLst>
            </p:cNvPr>
            <p:cNvSpPr>
              <a:spLocks noChangeArrowheads="1"/>
            </p:cNvSpPr>
            <p:nvPr/>
          </p:nvSpPr>
          <p:spPr bwMode="auto">
            <a:xfrm>
              <a:off x="-2030" y="192"/>
              <a:ext cx="2544" cy="2544"/>
            </a:xfrm>
            <a:custGeom>
              <a:avLst/>
              <a:gdLst>
                <a:gd name="T0" fmla="*/ 81 w 64000"/>
                <a:gd name="T1" fmla="*/ -41 h 64000"/>
                <a:gd name="T2" fmla="*/ 101 w 64000"/>
                <a:gd name="T3" fmla="*/ 0 h 64000"/>
                <a:gd name="T4" fmla="*/ 81 w 64000"/>
                <a:gd name="T5" fmla="*/ 41 h 64000"/>
                <a:gd name="T6" fmla="*/ 81 w 64000"/>
                <a:gd name="T7" fmla="*/ 41 h 64000"/>
                <a:gd name="T8" fmla="*/ 81 w 64000"/>
                <a:gd name="T9" fmla="*/ 41 h 64000"/>
                <a:gd name="T10" fmla="*/ 81 w 64000"/>
                <a:gd name="T11" fmla="*/ 41 h 64000"/>
                <a:gd name="T12" fmla="*/ 81 w 64000"/>
                <a:gd name="T13" fmla="*/ -41 h 64000"/>
                <a:gd name="T14" fmla="*/ 81 w 64000"/>
                <a:gd name="T15" fmla="*/ -41 h 64000"/>
                <a:gd name="T16" fmla="*/ 81 w 64000"/>
                <a:gd name="T17" fmla="*/ -41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grpSp>
      <p:sp>
        <p:nvSpPr>
          <p:cNvPr id="15366" name="Rectangle 6"/>
          <p:cNvSpPr>
            <a:spLocks noGrp="1" noChangeArrowheads="1"/>
          </p:cNvSpPr>
          <p:nvPr>
            <p:ph type="ctrTitle"/>
          </p:nvPr>
        </p:nvSpPr>
        <p:spPr>
          <a:xfrm>
            <a:off x="1443038" y="985838"/>
            <a:ext cx="7239000" cy="1444625"/>
          </a:xfrm>
        </p:spPr>
        <p:txBody>
          <a:bodyPr/>
          <a:lstStyle>
            <a:lvl1pPr>
              <a:defRPr sz="4000"/>
            </a:lvl1pPr>
          </a:lstStyle>
          <a:p>
            <a:pPr lvl="0"/>
            <a:r>
              <a:rPr lang="en-AU" altLang="it-IT" noProof="0"/>
              <a:t>Kliknij, aby edytować styl wzorca tytułu</a:t>
            </a:r>
          </a:p>
        </p:txBody>
      </p:sp>
      <p:sp>
        <p:nvSpPr>
          <p:cNvPr id="15367" name="Rectangle 7"/>
          <p:cNvSpPr>
            <a:spLocks noGrp="1" noChangeArrowheads="1"/>
          </p:cNvSpPr>
          <p:nvPr>
            <p:ph type="subTitle" idx="1"/>
          </p:nvPr>
        </p:nvSpPr>
        <p:spPr>
          <a:xfrm>
            <a:off x="1443038" y="3427413"/>
            <a:ext cx="7239000" cy="1752600"/>
          </a:xfrm>
        </p:spPr>
        <p:txBody>
          <a:bodyPr/>
          <a:lstStyle>
            <a:lvl1pPr marL="0" indent="0">
              <a:buFont typeface="Wingdings" panose="05000000000000000000" pitchFamily="2" charset="2"/>
              <a:buNone/>
              <a:defRPr/>
            </a:lvl1pPr>
          </a:lstStyle>
          <a:p>
            <a:pPr lvl="0"/>
            <a:r>
              <a:rPr lang="en-AU" altLang="it-IT" noProof="0"/>
              <a:t>Kliknij, aby edytować styl wzorca podtytułu</a:t>
            </a:r>
          </a:p>
        </p:txBody>
      </p:sp>
      <p:sp>
        <p:nvSpPr>
          <p:cNvPr id="6" name="Rectangle 8">
            <a:extLst>
              <a:ext uri="{FF2B5EF4-FFF2-40B4-BE49-F238E27FC236}">
                <a16:creationId xmlns:a16="http://schemas.microsoft.com/office/drawing/2014/main" id="{D158EA7B-5899-FD03-C6A2-74771447698A}"/>
              </a:ext>
            </a:extLst>
          </p:cNvPr>
          <p:cNvSpPr>
            <a:spLocks noGrp="1" noChangeArrowheads="1"/>
          </p:cNvSpPr>
          <p:nvPr>
            <p:ph type="dt" sz="half" idx="10"/>
          </p:nvPr>
        </p:nvSpPr>
        <p:spPr/>
        <p:txBody>
          <a:bodyPr/>
          <a:lstStyle>
            <a:lvl1pPr>
              <a:defRPr/>
            </a:lvl1pPr>
          </a:lstStyle>
          <a:p>
            <a:pPr>
              <a:defRPr/>
            </a:pPr>
            <a:endParaRPr lang="en-AU" altLang="it-IT"/>
          </a:p>
        </p:txBody>
      </p:sp>
      <p:sp>
        <p:nvSpPr>
          <p:cNvPr id="7" name="Rectangle 9">
            <a:extLst>
              <a:ext uri="{FF2B5EF4-FFF2-40B4-BE49-F238E27FC236}">
                <a16:creationId xmlns:a16="http://schemas.microsoft.com/office/drawing/2014/main" id="{0DA7B9EE-44BA-4E00-3BA1-DA4703B1375E}"/>
              </a:ext>
            </a:extLst>
          </p:cNvPr>
          <p:cNvSpPr>
            <a:spLocks noGrp="1" noChangeArrowheads="1"/>
          </p:cNvSpPr>
          <p:nvPr>
            <p:ph type="ftr" sz="quarter" idx="11"/>
          </p:nvPr>
        </p:nvSpPr>
        <p:spPr/>
        <p:txBody>
          <a:bodyPr/>
          <a:lstStyle>
            <a:lvl1pPr>
              <a:defRPr/>
            </a:lvl1pPr>
          </a:lstStyle>
          <a:p>
            <a:pPr>
              <a:defRPr/>
            </a:pPr>
            <a:endParaRPr lang="en-AU" altLang="it-IT"/>
          </a:p>
        </p:txBody>
      </p:sp>
      <p:sp>
        <p:nvSpPr>
          <p:cNvPr id="8" name="Rectangle 10">
            <a:extLst>
              <a:ext uri="{FF2B5EF4-FFF2-40B4-BE49-F238E27FC236}">
                <a16:creationId xmlns:a16="http://schemas.microsoft.com/office/drawing/2014/main" id="{160BFB01-F18D-989B-363F-C57960598370}"/>
              </a:ext>
            </a:extLst>
          </p:cNvPr>
          <p:cNvSpPr>
            <a:spLocks noGrp="1" noChangeArrowheads="1"/>
          </p:cNvSpPr>
          <p:nvPr>
            <p:ph type="sldNum" sz="quarter" idx="12"/>
          </p:nvPr>
        </p:nvSpPr>
        <p:spPr/>
        <p:txBody>
          <a:bodyPr/>
          <a:lstStyle>
            <a:lvl1pPr>
              <a:defRPr/>
            </a:lvl1pPr>
          </a:lstStyle>
          <a:p>
            <a:pPr>
              <a:defRPr/>
            </a:pPr>
            <a:fld id="{8B122911-D3EE-47B8-A7FB-AD95326BB445}" type="slidenum">
              <a:rPr lang="en-AU" altLang="it-IT"/>
              <a:pPr>
                <a:defRPr/>
              </a:pPr>
              <a:t>‹N›</a:t>
            </a:fld>
            <a:endParaRPr lang="en-AU" altLang="it-IT"/>
          </a:p>
        </p:txBody>
      </p:sp>
    </p:spTree>
    <p:extLst>
      <p:ext uri="{BB962C8B-B14F-4D97-AF65-F5344CB8AC3E}">
        <p14:creationId xmlns:p14="http://schemas.microsoft.com/office/powerpoint/2010/main" val="1680693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a:extLst>
              <a:ext uri="{FF2B5EF4-FFF2-40B4-BE49-F238E27FC236}">
                <a16:creationId xmlns:a16="http://schemas.microsoft.com/office/drawing/2014/main" id="{B8757CD6-CC09-E5E1-CC59-6FEAD43563C8}"/>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9">
            <a:extLst>
              <a:ext uri="{FF2B5EF4-FFF2-40B4-BE49-F238E27FC236}">
                <a16:creationId xmlns:a16="http://schemas.microsoft.com/office/drawing/2014/main" id="{44C10630-5024-449E-22D5-1C8127B42454}"/>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10">
            <a:extLst>
              <a:ext uri="{FF2B5EF4-FFF2-40B4-BE49-F238E27FC236}">
                <a16:creationId xmlns:a16="http://schemas.microsoft.com/office/drawing/2014/main" id="{B6FEEB0C-A179-4B20-FAA3-C143730C1AFA}"/>
              </a:ext>
            </a:extLst>
          </p:cNvPr>
          <p:cNvSpPr>
            <a:spLocks noGrp="1" noChangeArrowheads="1"/>
          </p:cNvSpPr>
          <p:nvPr>
            <p:ph type="sldNum" sz="quarter" idx="12"/>
          </p:nvPr>
        </p:nvSpPr>
        <p:spPr>
          <a:ln/>
        </p:spPr>
        <p:txBody>
          <a:bodyPr/>
          <a:lstStyle>
            <a:lvl1pPr>
              <a:defRPr/>
            </a:lvl1pPr>
          </a:lstStyle>
          <a:p>
            <a:pPr>
              <a:defRPr/>
            </a:pPr>
            <a:fld id="{113979AD-14D2-40F9-A5AA-1E19F8AC9127}" type="slidenum">
              <a:rPr lang="en-AU" altLang="it-IT"/>
              <a:pPr>
                <a:defRPr/>
              </a:pPr>
              <a:t>‹N›</a:t>
            </a:fld>
            <a:endParaRPr lang="en-AU" altLang="it-IT"/>
          </a:p>
        </p:txBody>
      </p:sp>
    </p:spTree>
    <p:extLst>
      <p:ext uri="{BB962C8B-B14F-4D97-AF65-F5344CB8AC3E}">
        <p14:creationId xmlns:p14="http://schemas.microsoft.com/office/powerpoint/2010/main" val="2253637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6413" y="301625"/>
            <a:ext cx="1827212" cy="5640388"/>
          </a:xfrm>
        </p:spPr>
        <p:txBody>
          <a:bodyPr vert="eaVert"/>
          <a:lstStyle/>
          <a:p>
            <a:r>
              <a:rPr lang="it-IT"/>
              <a:t>Fare clic per modificare lo stile del titolo dello schema</a:t>
            </a:r>
          </a:p>
        </p:txBody>
      </p:sp>
      <p:sp>
        <p:nvSpPr>
          <p:cNvPr id="3" name="Segnaposto testo verticale 2"/>
          <p:cNvSpPr>
            <a:spLocks noGrp="1"/>
          </p:cNvSpPr>
          <p:nvPr>
            <p:ph type="body" orient="vert" idx="1"/>
          </p:nvPr>
        </p:nvSpPr>
        <p:spPr>
          <a:xfrm>
            <a:off x="1370013" y="301625"/>
            <a:ext cx="5334000" cy="564038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a:extLst>
              <a:ext uri="{FF2B5EF4-FFF2-40B4-BE49-F238E27FC236}">
                <a16:creationId xmlns:a16="http://schemas.microsoft.com/office/drawing/2014/main" id="{1A1573E8-7633-5F76-3C99-549FCB8F5E4B}"/>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9">
            <a:extLst>
              <a:ext uri="{FF2B5EF4-FFF2-40B4-BE49-F238E27FC236}">
                <a16:creationId xmlns:a16="http://schemas.microsoft.com/office/drawing/2014/main" id="{A8E0939B-9977-14DD-D38C-2421227F3807}"/>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10">
            <a:extLst>
              <a:ext uri="{FF2B5EF4-FFF2-40B4-BE49-F238E27FC236}">
                <a16:creationId xmlns:a16="http://schemas.microsoft.com/office/drawing/2014/main" id="{760433C8-158A-CC0C-98F6-949CD4C23CD7}"/>
              </a:ext>
            </a:extLst>
          </p:cNvPr>
          <p:cNvSpPr>
            <a:spLocks noGrp="1" noChangeArrowheads="1"/>
          </p:cNvSpPr>
          <p:nvPr>
            <p:ph type="sldNum" sz="quarter" idx="12"/>
          </p:nvPr>
        </p:nvSpPr>
        <p:spPr>
          <a:ln/>
        </p:spPr>
        <p:txBody>
          <a:bodyPr/>
          <a:lstStyle>
            <a:lvl1pPr>
              <a:defRPr/>
            </a:lvl1pPr>
          </a:lstStyle>
          <a:p>
            <a:pPr>
              <a:defRPr/>
            </a:pPr>
            <a:fld id="{AB66393C-F16F-482B-B0D0-DE491E4D5C2A}" type="slidenum">
              <a:rPr lang="en-AU" altLang="it-IT"/>
              <a:pPr>
                <a:defRPr/>
              </a:pPr>
              <a:t>‹N›</a:t>
            </a:fld>
            <a:endParaRPr lang="en-AU" altLang="it-IT"/>
          </a:p>
        </p:txBody>
      </p:sp>
    </p:spTree>
    <p:extLst>
      <p:ext uri="{BB962C8B-B14F-4D97-AF65-F5344CB8AC3E}">
        <p14:creationId xmlns:p14="http://schemas.microsoft.com/office/powerpoint/2010/main" val="85863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1370013" y="301625"/>
            <a:ext cx="7313612" cy="1143000"/>
          </a:xfrm>
        </p:spPr>
        <p:txBody>
          <a:bodyPr/>
          <a:lstStyle/>
          <a:p>
            <a:r>
              <a:rPr lang="it-IT"/>
              <a:t>Fare clic per modificare lo stile del titolo dello schema</a:t>
            </a:r>
          </a:p>
        </p:txBody>
      </p:sp>
      <p:sp>
        <p:nvSpPr>
          <p:cNvPr id="3" name="Segnaposto tabella 2"/>
          <p:cNvSpPr>
            <a:spLocks noGrp="1"/>
          </p:cNvSpPr>
          <p:nvPr>
            <p:ph type="tbl" idx="1"/>
          </p:nvPr>
        </p:nvSpPr>
        <p:spPr>
          <a:xfrm>
            <a:off x="1370013" y="1827213"/>
            <a:ext cx="7313612" cy="4114800"/>
          </a:xfrm>
        </p:spPr>
        <p:txBody>
          <a:bodyPr/>
          <a:lstStyle/>
          <a:p>
            <a:pPr lvl="0"/>
            <a:endParaRPr lang="it-IT" noProof="0"/>
          </a:p>
        </p:txBody>
      </p:sp>
      <p:sp>
        <p:nvSpPr>
          <p:cNvPr id="4" name="Rectangle 8">
            <a:extLst>
              <a:ext uri="{FF2B5EF4-FFF2-40B4-BE49-F238E27FC236}">
                <a16:creationId xmlns:a16="http://schemas.microsoft.com/office/drawing/2014/main" id="{2438119C-0CF1-DAD5-F606-552CE3D5190E}"/>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9">
            <a:extLst>
              <a:ext uri="{FF2B5EF4-FFF2-40B4-BE49-F238E27FC236}">
                <a16:creationId xmlns:a16="http://schemas.microsoft.com/office/drawing/2014/main" id="{BFB016B6-E93D-BDE2-C8AB-FEBA03A9CD16}"/>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10">
            <a:extLst>
              <a:ext uri="{FF2B5EF4-FFF2-40B4-BE49-F238E27FC236}">
                <a16:creationId xmlns:a16="http://schemas.microsoft.com/office/drawing/2014/main" id="{BFD9EDAC-6944-6A0B-E921-F150A474CA26}"/>
              </a:ext>
            </a:extLst>
          </p:cNvPr>
          <p:cNvSpPr>
            <a:spLocks noGrp="1" noChangeArrowheads="1"/>
          </p:cNvSpPr>
          <p:nvPr>
            <p:ph type="sldNum" sz="quarter" idx="12"/>
          </p:nvPr>
        </p:nvSpPr>
        <p:spPr>
          <a:ln/>
        </p:spPr>
        <p:txBody>
          <a:bodyPr/>
          <a:lstStyle>
            <a:lvl1pPr>
              <a:defRPr/>
            </a:lvl1pPr>
          </a:lstStyle>
          <a:p>
            <a:pPr>
              <a:defRPr/>
            </a:pPr>
            <a:fld id="{A276ECA9-1AEC-47EF-ABAD-F1C455FCEC65}" type="slidenum">
              <a:rPr lang="en-AU" altLang="it-IT"/>
              <a:pPr>
                <a:defRPr/>
              </a:pPr>
              <a:t>‹N›</a:t>
            </a:fld>
            <a:endParaRPr lang="en-AU" altLang="it-IT"/>
          </a:p>
        </p:txBody>
      </p:sp>
    </p:spTree>
    <p:extLst>
      <p:ext uri="{BB962C8B-B14F-4D97-AF65-F5344CB8AC3E}">
        <p14:creationId xmlns:p14="http://schemas.microsoft.com/office/powerpoint/2010/main" val="1620675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a:extLst>
              <a:ext uri="{FF2B5EF4-FFF2-40B4-BE49-F238E27FC236}">
                <a16:creationId xmlns:a16="http://schemas.microsoft.com/office/drawing/2014/main" id="{FA6ABA2C-E827-879D-F0C4-FF3A63BF31AB}"/>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9">
            <a:extLst>
              <a:ext uri="{FF2B5EF4-FFF2-40B4-BE49-F238E27FC236}">
                <a16:creationId xmlns:a16="http://schemas.microsoft.com/office/drawing/2014/main" id="{A1D3F6D2-C279-29D5-9880-5B47BB9C662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10">
            <a:extLst>
              <a:ext uri="{FF2B5EF4-FFF2-40B4-BE49-F238E27FC236}">
                <a16:creationId xmlns:a16="http://schemas.microsoft.com/office/drawing/2014/main" id="{BE5E5A07-3722-5719-BAE9-C041B0A79E41}"/>
              </a:ext>
            </a:extLst>
          </p:cNvPr>
          <p:cNvSpPr>
            <a:spLocks noGrp="1" noChangeArrowheads="1"/>
          </p:cNvSpPr>
          <p:nvPr>
            <p:ph type="sldNum" sz="quarter" idx="12"/>
          </p:nvPr>
        </p:nvSpPr>
        <p:spPr>
          <a:ln/>
        </p:spPr>
        <p:txBody>
          <a:bodyPr/>
          <a:lstStyle>
            <a:lvl1pPr>
              <a:defRPr/>
            </a:lvl1pPr>
          </a:lstStyle>
          <a:p>
            <a:pPr>
              <a:defRPr/>
            </a:pPr>
            <a:fld id="{329C95FE-73D0-4EA2-8147-51AE5ACA622F}" type="slidenum">
              <a:rPr lang="en-AU" altLang="it-IT"/>
              <a:pPr>
                <a:defRPr/>
              </a:pPr>
              <a:t>‹N›</a:t>
            </a:fld>
            <a:endParaRPr lang="en-AU" altLang="it-IT"/>
          </a:p>
        </p:txBody>
      </p:sp>
    </p:spTree>
    <p:extLst>
      <p:ext uri="{BB962C8B-B14F-4D97-AF65-F5344CB8AC3E}">
        <p14:creationId xmlns:p14="http://schemas.microsoft.com/office/powerpoint/2010/main" val="3778282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lstStyle>
            <a:lvl1pPr>
              <a:defRPr sz="6000"/>
            </a:lvl1pPr>
          </a:lstStyle>
          <a:p>
            <a:r>
              <a:rPr lang="it-IT"/>
              <a:t>Fare clic per modificare lo stile del titolo dello schema</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Rectangle 8">
            <a:extLst>
              <a:ext uri="{FF2B5EF4-FFF2-40B4-BE49-F238E27FC236}">
                <a16:creationId xmlns:a16="http://schemas.microsoft.com/office/drawing/2014/main" id="{0D0C56AF-ECBF-4B04-64DF-42679C4E8F7C}"/>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9">
            <a:extLst>
              <a:ext uri="{FF2B5EF4-FFF2-40B4-BE49-F238E27FC236}">
                <a16:creationId xmlns:a16="http://schemas.microsoft.com/office/drawing/2014/main" id="{900605BC-F3A6-8968-41A2-720100C33474}"/>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10">
            <a:extLst>
              <a:ext uri="{FF2B5EF4-FFF2-40B4-BE49-F238E27FC236}">
                <a16:creationId xmlns:a16="http://schemas.microsoft.com/office/drawing/2014/main" id="{8754784B-4CEC-4132-6604-B6E363176407}"/>
              </a:ext>
            </a:extLst>
          </p:cNvPr>
          <p:cNvSpPr>
            <a:spLocks noGrp="1" noChangeArrowheads="1"/>
          </p:cNvSpPr>
          <p:nvPr>
            <p:ph type="sldNum" sz="quarter" idx="12"/>
          </p:nvPr>
        </p:nvSpPr>
        <p:spPr>
          <a:ln/>
        </p:spPr>
        <p:txBody>
          <a:bodyPr/>
          <a:lstStyle>
            <a:lvl1pPr>
              <a:defRPr/>
            </a:lvl1pPr>
          </a:lstStyle>
          <a:p>
            <a:pPr>
              <a:defRPr/>
            </a:pPr>
            <a:fld id="{5F6A121D-9FE8-4585-8C01-3CD763117550}" type="slidenum">
              <a:rPr lang="en-AU" altLang="it-IT"/>
              <a:pPr>
                <a:defRPr/>
              </a:pPr>
              <a:t>‹N›</a:t>
            </a:fld>
            <a:endParaRPr lang="en-AU" altLang="it-IT"/>
          </a:p>
        </p:txBody>
      </p:sp>
    </p:spTree>
    <p:extLst>
      <p:ext uri="{BB962C8B-B14F-4D97-AF65-F5344CB8AC3E}">
        <p14:creationId xmlns:p14="http://schemas.microsoft.com/office/powerpoint/2010/main" val="3293683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sz="half" idx="1"/>
          </p:nvPr>
        </p:nvSpPr>
        <p:spPr>
          <a:xfrm>
            <a:off x="1370013" y="1827213"/>
            <a:ext cx="3579812" cy="411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102225" y="1827213"/>
            <a:ext cx="3581400" cy="411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8">
            <a:extLst>
              <a:ext uri="{FF2B5EF4-FFF2-40B4-BE49-F238E27FC236}">
                <a16:creationId xmlns:a16="http://schemas.microsoft.com/office/drawing/2014/main" id="{12184536-67DA-C2C0-2793-66598AD116EA}"/>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9">
            <a:extLst>
              <a:ext uri="{FF2B5EF4-FFF2-40B4-BE49-F238E27FC236}">
                <a16:creationId xmlns:a16="http://schemas.microsoft.com/office/drawing/2014/main" id="{3C58C856-8607-BFA2-D107-2BD3AD181119}"/>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10">
            <a:extLst>
              <a:ext uri="{FF2B5EF4-FFF2-40B4-BE49-F238E27FC236}">
                <a16:creationId xmlns:a16="http://schemas.microsoft.com/office/drawing/2014/main" id="{2172D132-4B1B-1749-8B1B-25C035BFB119}"/>
              </a:ext>
            </a:extLst>
          </p:cNvPr>
          <p:cNvSpPr>
            <a:spLocks noGrp="1" noChangeArrowheads="1"/>
          </p:cNvSpPr>
          <p:nvPr>
            <p:ph type="sldNum" sz="quarter" idx="12"/>
          </p:nvPr>
        </p:nvSpPr>
        <p:spPr>
          <a:ln/>
        </p:spPr>
        <p:txBody>
          <a:bodyPr/>
          <a:lstStyle>
            <a:lvl1pPr>
              <a:defRPr/>
            </a:lvl1pPr>
          </a:lstStyle>
          <a:p>
            <a:pPr>
              <a:defRPr/>
            </a:pPr>
            <a:fld id="{CE358DCA-5984-46F4-8085-EEB66D9A5374}" type="slidenum">
              <a:rPr lang="en-AU" altLang="it-IT"/>
              <a:pPr>
                <a:defRPr/>
              </a:pPr>
              <a:t>‹N›</a:t>
            </a:fld>
            <a:endParaRPr lang="en-AU" altLang="it-IT"/>
          </a:p>
        </p:txBody>
      </p:sp>
    </p:spTree>
    <p:extLst>
      <p:ext uri="{BB962C8B-B14F-4D97-AF65-F5344CB8AC3E}">
        <p14:creationId xmlns:p14="http://schemas.microsoft.com/office/powerpoint/2010/main" val="4089631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8">
            <a:extLst>
              <a:ext uri="{FF2B5EF4-FFF2-40B4-BE49-F238E27FC236}">
                <a16:creationId xmlns:a16="http://schemas.microsoft.com/office/drawing/2014/main" id="{8E9A4886-6B50-4A2E-B660-D5EE9597905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8" name="Rectangle 9">
            <a:extLst>
              <a:ext uri="{FF2B5EF4-FFF2-40B4-BE49-F238E27FC236}">
                <a16:creationId xmlns:a16="http://schemas.microsoft.com/office/drawing/2014/main" id="{A1A66A17-D53E-60B0-F196-4767E2C4BA22}"/>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9" name="Rectangle 10">
            <a:extLst>
              <a:ext uri="{FF2B5EF4-FFF2-40B4-BE49-F238E27FC236}">
                <a16:creationId xmlns:a16="http://schemas.microsoft.com/office/drawing/2014/main" id="{D282F765-4F97-3C55-1A04-D9DEEEE5EE72}"/>
              </a:ext>
            </a:extLst>
          </p:cNvPr>
          <p:cNvSpPr>
            <a:spLocks noGrp="1" noChangeArrowheads="1"/>
          </p:cNvSpPr>
          <p:nvPr>
            <p:ph type="sldNum" sz="quarter" idx="12"/>
          </p:nvPr>
        </p:nvSpPr>
        <p:spPr>
          <a:ln/>
        </p:spPr>
        <p:txBody>
          <a:bodyPr/>
          <a:lstStyle>
            <a:lvl1pPr>
              <a:defRPr/>
            </a:lvl1pPr>
          </a:lstStyle>
          <a:p>
            <a:pPr>
              <a:defRPr/>
            </a:pPr>
            <a:fld id="{ED51D66A-D1FC-463E-A85E-0907ECEF001A}" type="slidenum">
              <a:rPr lang="en-AU" altLang="it-IT"/>
              <a:pPr>
                <a:defRPr/>
              </a:pPr>
              <a:t>‹N›</a:t>
            </a:fld>
            <a:endParaRPr lang="en-AU" altLang="it-IT"/>
          </a:p>
        </p:txBody>
      </p:sp>
    </p:spTree>
    <p:extLst>
      <p:ext uri="{BB962C8B-B14F-4D97-AF65-F5344CB8AC3E}">
        <p14:creationId xmlns:p14="http://schemas.microsoft.com/office/powerpoint/2010/main" val="3429484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Rectangle 8">
            <a:extLst>
              <a:ext uri="{FF2B5EF4-FFF2-40B4-BE49-F238E27FC236}">
                <a16:creationId xmlns:a16="http://schemas.microsoft.com/office/drawing/2014/main" id="{BADBAB0E-078B-5B71-5F0A-BC3AF7E7DC96}"/>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4" name="Rectangle 9">
            <a:extLst>
              <a:ext uri="{FF2B5EF4-FFF2-40B4-BE49-F238E27FC236}">
                <a16:creationId xmlns:a16="http://schemas.microsoft.com/office/drawing/2014/main" id="{FCC8334C-4807-C961-515B-D39CC0BF44AB}"/>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5" name="Rectangle 10">
            <a:extLst>
              <a:ext uri="{FF2B5EF4-FFF2-40B4-BE49-F238E27FC236}">
                <a16:creationId xmlns:a16="http://schemas.microsoft.com/office/drawing/2014/main" id="{84FA88CF-174E-C0F0-FED0-2D4B2C999328}"/>
              </a:ext>
            </a:extLst>
          </p:cNvPr>
          <p:cNvSpPr>
            <a:spLocks noGrp="1" noChangeArrowheads="1"/>
          </p:cNvSpPr>
          <p:nvPr>
            <p:ph type="sldNum" sz="quarter" idx="12"/>
          </p:nvPr>
        </p:nvSpPr>
        <p:spPr>
          <a:ln/>
        </p:spPr>
        <p:txBody>
          <a:bodyPr/>
          <a:lstStyle>
            <a:lvl1pPr>
              <a:defRPr/>
            </a:lvl1pPr>
          </a:lstStyle>
          <a:p>
            <a:pPr>
              <a:defRPr/>
            </a:pPr>
            <a:fld id="{FC58A2CA-0A75-47DA-AC9E-B5EC95DCC9B5}" type="slidenum">
              <a:rPr lang="en-AU" altLang="it-IT"/>
              <a:pPr>
                <a:defRPr/>
              </a:pPr>
              <a:t>‹N›</a:t>
            </a:fld>
            <a:endParaRPr lang="en-AU" altLang="it-IT"/>
          </a:p>
        </p:txBody>
      </p:sp>
    </p:spTree>
    <p:extLst>
      <p:ext uri="{BB962C8B-B14F-4D97-AF65-F5344CB8AC3E}">
        <p14:creationId xmlns:p14="http://schemas.microsoft.com/office/powerpoint/2010/main" val="1527870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51AD24C8-D790-409C-4EC1-F7F5690772B4}"/>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3" name="Rectangle 9">
            <a:extLst>
              <a:ext uri="{FF2B5EF4-FFF2-40B4-BE49-F238E27FC236}">
                <a16:creationId xmlns:a16="http://schemas.microsoft.com/office/drawing/2014/main" id="{6AA0C46B-3AE1-5280-B881-85AF37AEA9DE}"/>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4" name="Rectangle 10">
            <a:extLst>
              <a:ext uri="{FF2B5EF4-FFF2-40B4-BE49-F238E27FC236}">
                <a16:creationId xmlns:a16="http://schemas.microsoft.com/office/drawing/2014/main" id="{D73D5A15-8418-3D69-92F1-478E6AEC6666}"/>
              </a:ext>
            </a:extLst>
          </p:cNvPr>
          <p:cNvSpPr>
            <a:spLocks noGrp="1" noChangeArrowheads="1"/>
          </p:cNvSpPr>
          <p:nvPr>
            <p:ph type="sldNum" sz="quarter" idx="12"/>
          </p:nvPr>
        </p:nvSpPr>
        <p:spPr>
          <a:ln/>
        </p:spPr>
        <p:txBody>
          <a:bodyPr/>
          <a:lstStyle>
            <a:lvl1pPr>
              <a:defRPr/>
            </a:lvl1pPr>
          </a:lstStyle>
          <a:p>
            <a:pPr>
              <a:defRPr/>
            </a:pPr>
            <a:fld id="{D59BF3C5-45BD-4F08-BA75-EE4ABC73C8F3}" type="slidenum">
              <a:rPr lang="en-AU" altLang="it-IT"/>
              <a:pPr>
                <a:defRPr/>
              </a:pPr>
              <a:t>‹N›</a:t>
            </a:fld>
            <a:endParaRPr lang="en-AU" altLang="it-IT"/>
          </a:p>
        </p:txBody>
      </p:sp>
    </p:spTree>
    <p:extLst>
      <p:ext uri="{BB962C8B-B14F-4D97-AF65-F5344CB8AC3E}">
        <p14:creationId xmlns:p14="http://schemas.microsoft.com/office/powerpoint/2010/main" val="3277890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lstStyle>
            <a:lvl1pPr>
              <a:defRPr sz="3200"/>
            </a:lvl1pPr>
          </a:lstStyle>
          <a:p>
            <a:r>
              <a:rPr lang="it-IT"/>
              <a:t>Fare clic per modificare lo stile del titolo dello schema</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8">
            <a:extLst>
              <a:ext uri="{FF2B5EF4-FFF2-40B4-BE49-F238E27FC236}">
                <a16:creationId xmlns:a16="http://schemas.microsoft.com/office/drawing/2014/main" id="{F1D135A8-1D68-C471-C337-81FD570E912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9">
            <a:extLst>
              <a:ext uri="{FF2B5EF4-FFF2-40B4-BE49-F238E27FC236}">
                <a16:creationId xmlns:a16="http://schemas.microsoft.com/office/drawing/2014/main" id="{A00EAE10-44B4-F7CE-DF25-FE3C01594773}"/>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10">
            <a:extLst>
              <a:ext uri="{FF2B5EF4-FFF2-40B4-BE49-F238E27FC236}">
                <a16:creationId xmlns:a16="http://schemas.microsoft.com/office/drawing/2014/main" id="{15943D53-4E7D-4058-9540-0846D1EEBD8E}"/>
              </a:ext>
            </a:extLst>
          </p:cNvPr>
          <p:cNvSpPr>
            <a:spLocks noGrp="1" noChangeArrowheads="1"/>
          </p:cNvSpPr>
          <p:nvPr>
            <p:ph type="sldNum" sz="quarter" idx="12"/>
          </p:nvPr>
        </p:nvSpPr>
        <p:spPr>
          <a:ln/>
        </p:spPr>
        <p:txBody>
          <a:bodyPr/>
          <a:lstStyle>
            <a:lvl1pPr>
              <a:defRPr/>
            </a:lvl1pPr>
          </a:lstStyle>
          <a:p>
            <a:pPr>
              <a:defRPr/>
            </a:pPr>
            <a:fld id="{5739E930-6C64-4372-BD9F-0D80A3BB7901}" type="slidenum">
              <a:rPr lang="en-AU" altLang="it-IT"/>
              <a:pPr>
                <a:defRPr/>
              </a:pPr>
              <a:t>‹N›</a:t>
            </a:fld>
            <a:endParaRPr lang="en-AU" altLang="it-IT"/>
          </a:p>
        </p:txBody>
      </p:sp>
    </p:spTree>
    <p:extLst>
      <p:ext uri="{BB962C8B-B14F-4D97-AF65-F5344CB8AC3E}">
        <p14:creationId xmlns:p14="http://schemas.microsoft.com/office/powerpoint/2010/main" val="1010411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lstStyle>
            <a:lvl1pPr>
              <a:defRPr sz="3200"/>
            </a:lvl1pPr>
          </a:lstStyle>
          <a:p>
            <a:r>
              <a:rPr lang="it-IT"/>
              <a:t>Fare clic per modificare lo stile del titolo dello schema</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8">
            <a:extLst>
              <a:ext uri="{FF2B5EF4-FFF2-40B4-BE49-F238E27FC236}">
                <a16:creationId xmlns:a16="http://schemas.microsoft.com/office/drawing/2014/main" id="{4695EF70-1312-0CF7-0ACE-830E6ECE50A3}"/>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9">
            <a:extLst>
              <a:ext uri="{FF2B5EF4-FFF2-40B4-BE49-F238E27FC236}">
                <a16:creationId xmlns:a16="http://schemas.microsoft.com/office/drawing/2014/main" id="{6BD7E5A8-4A73-5EA3-C224-2C1F7EEB2D9B}"/>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10">
            <a:extLst>
              <a:ext uri="{FF2B5EF4-FFF2-40B4-BE49-F238E27FC236}">
                <a16:creationId xmlns:a16="http://schemas.microsoft.com/office/drawing/2014/main" id="{358997E8-316A-A4C9-F070-410250C63840}"/>
              </a:ext>
            </a:extLst>
          </p:cNvPr>
          <p:cNvSpPr>
            <a:spLocks noGrp="1" noChangeArrowheads="1"/>
          </p:cNvSpPr>
          <p:nvPr>
            <p:ph type="sldNum" sz="quarter" idx="12"/>
          </p:nvPr>
        </p:nvSpPr>
        <p:spPr>
          <a:ln/>
        </p:spPr>
        <p:txBody>
          <a:bodyPr/>
          <a:lstStyle>
            <a:lvl1pPr>
              <a:defRPr/>
            </a:lvl1pPr>
          </a:lstStyle>
          <a:p>
            <a:pPr>
              <a:defRPr/>
            </a:pPr>
            <a:fld id="{EC2DF1AD-09DB-4270-A4D8-801212CE8B40}" type="slidenum">
              <a:rPr lang="en-AU" altLang="it-IT"/>
              <a:pPr>
                <a:defRPr/>
              </a:pPr>
              <a:t>‹N›</a:t>
            </a:fld>
            <a:endParaRPr lang="en-AU" altLang="it-IT"/>
          </a:p>
        </p:txBody>
      </p:sp>
    </p:spTree>
    <p:extLst>
      <p:ext uri="{BB962C8B-B14F-4D97-AF65-F5344CB8AC3E}">
        <p14:creationId xmlns:p14="http://schemas.microsoft.com/office/powerpoint/2010/main" val="334817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BB3857C9-2FBC-2DA6-41D9-F785AB2F7A3A}"/>
              </a:ext>
            </a:extLst>
          </p:cNvPr>
          <p:cNvGrpSpPr>
            <a:grpSpLocks/>
          </p:cNvGrpSpPr>
          <p:nvPr/>
        </p:nvGrpSpPr>
        <p:grpSpPr bwMode="auto">
          <a:xfrm>
            <a:off x="-3238500" y="0"/>
            <a:ext cx="11925300" cy="3810000"/>
            <a:chOff x="-2040" y="0"/>
            <a:chExt cx="7512" cy="2400"/>
          </a:xfrm>
        </p:grpSpPr>
        <p:sp>
          <p:nvSpPr>
            <p:cNvPr id="1032" name="AutoShape 3">
              <a:extLst>
                <a:ext uri="{FF2B5EF4-FFF2-40B4-BE49-F238E27FC236}">
                  <a16:creationId xmlns:a16="http://schemas.microsoft.com/office/drawing/2014/main" id="{76EDE510-E510-4D6E-100C-AD2AFD29CEDF}"/>
                </a:ext>
              </a:extLst>
            </p:cNvPr>
            <p:cNvSpPr>
              <a:spLocks noChangeArrowheads="1"/>
            </p:cNvSpPr>
            <p:nvPr/>
          </p:nvSpPr>
          <p:spPr bwMode="auto">
            <a:xfrm>
              <a:off x="-2040" y="432"/>
              <a:ext cx="2592" cy="1968"/>
            </a:xfrm>
            <a:custGeom>
              <a:avLst/>
              <a:gdLst>
                <a:gd name="T0" fmla="*/ 82 w 64000"/>
                <a:gd name="T1" fmla="*/ -25 h 64000"/>
                <a:gd name="T2" fmla="*/ 105 w 64000"/>
                <a:gd name="T3" fmla="*/ 0 h 64000"/>
                <a:gd name="T4" fmla="*/ 82 w 64000"/>
                <a:gd name="T5" fmla="*/ 25 h 64000"/>
                <a:gd name="T6" fmla="*/ 82 w 64000"/>
                <a:gd name="T7" fmla="*/ 25 h 64000"/>
                <a:gd name="T8" fmla="*/ 82 w 64000"/>
                <a:gd name="T9" fmla="*/ 25 h 64000"/>
                <a:gd name="T10" fmla="*/ 82 w 64000"/>
                <a:gd name="T11" fmla="*/ 25 h 64000"/>
                <a:gd name="T12" fmla="*/ 82 w 64000"/>
                <a:gd name="T13" fmla="*/ -25 h 64000"/>
                <a:gd name="T14" fmla="*/ 82 w 64000"/>
                <a:gd name="T15" fmla="*/ -25 h 64000"/>
                <a:gd name="T16" fmla="*/ 82 w 64000"/>
                <a:gd name="T17" fmla="*/ -25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1033" name="AutoShape 4">
              <a:extLst>
                <a:ext uri="{FF2B5EF4-FFF2-40B4-BE49-F238E27FC236}">
                  <a16:creationId xmlns:a16="http://schemas.microsoft.com/office/drawing/2014/main" id="{D85C903D-7E63-1901-67F1-E57A0AE6AE5F}"/>
                </a:ext>
              </a:extLst>
            </p:cNvPr>
            <p:cNvSpPr>
              <a:spLocks noChangeArrowheads="1"/>
            </p:cNvSpPr>
            <p:nvPr/>
          </p:nvSpPr>
          <p:spPr bwMode="auto">
            <a:xfrm>
              <a:off x="-1528" y="0"/>
              <a:ext cx="1949" cy="1987"/>
            </a:xfrm>
            <a:custGeom>
              <a:avLst/>
              <a:gdLst>
                <a:gd name="T0" fmla="*/ 46 w 64000"/>
                <a:gd name="T1" fmla="*/ -25 h 64000"/>
                <a:gd name="T2" fmla="*/ 59 w 64000"/>
                <a:gd name="T3" fmla="*/ 0 h 64000"/>
                <a:gd name="T4" fmla="*/ 46 w 64000"/>
                <a:gd name="T5" fmla="*/ 25 h 64000"/>
                <a:gd name="T6" fmla="*/ 46 w 64000"/>
                <a:gd name="T7" fmla="*/ 25 h 64000"/>
                <a:gd name="T8" fmla="*/ 46 w 64000"/>
                <a:gd name="T9" fmla="*/ 25 h 64000"/>
                <a:gd name="T10" fmla="*/ 46 w 64000"/>
                <a:gd name="T11" fmla="*/ 25 h 64000"/>
                <a:gd name="T12" fmla="*/ 46 w 64000"/>
                <a:gd name="T13" fmla="*/ -25 h 64000"/>
                <a:gd name="T14" fmla="*/ 46 w 64000"/>
                <a:gd name="T15" fmla="*/ -25 h 64000"/>
                <a:gd name="T16" fmla="*/ 46 w 64000"/>
                <a:gd name="T17" fmla="*/ -25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1034" name="Line 5">
              <a:extLst>
                <a:ext uri="{FF2B5EF4-FFF2-40B4-BE49-F238E27FC236}">
                  <a16:creationId xmlns:a16="http://schemas.microsoft.com/office/drawing/2014/main" id="{8604E54E-E379-D427-32DF-B76879AEAA4B}"/>
                </a:ext>
              </a:extLst>
            </p:cNvPr>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1027" name="Rectangle 6">
            <a:extLst>
              <a:ext uri="{FF2B5EF4-FFF2-40B4-BE49-F238E27FC236}">
                <a16:creationId xmlns:a16="http://schemas.microsoft.com/office/drawing/2014/main" id="{AB49E192-E62E-BADB-02B3-7EC81CFBD91B}"/>
              </a:ext>
            </a:extLst>
          </p:cNvPr>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AU" altLang="it-IT"/>
              <a:t>Kliknij, aby edytować styl wzorca tytułu</a:t>
            </a:r>
          </a:p>
        </p:txBody>
      </p:sp>
      <p:sp>
        <p:nvSpPr>
          <p:cNvPr id="1028" name="Rectangle 7">
            <a:extLst>
              <a:ext uri="{FF2B5EF4-FFF2-40B4-BE49-F238E27FC236}">
                <a16:creationId xmlns:a16="http://schemas.microsoft.com/office/drawing/2014/main" id="{E2F32876-BC1F-5B5A-494F-608DD6BFFAC4}"/>
              </a:ext>
            </a:extLst>
          </p:cNvPr>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14344" name="Rectangle 8">
            <a:extLst>
              <a:ext uri="{FF2B5EF4-FFF2-40B4-BE49-F238E27FC236}">
                <a16:creationId xmlns:a16="http://schemas.microsoft.com/office/drawing/2014/main" id="{56F62726-42D5-52AA-979A-71EDC73AFC83}"/>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AU" altLang="it-IT"/>
          </a:p>
        </p:txBody>
      </p:sp>
      <p:sp>
        <p:nvSpPr>
          <p:cNvPr id="14345" name="Rectangle 9">
            <a:extLst>
              <a:ext uri="{FF2B5EF4-FFF2-40B4-BE49-F238E27FC236}">
                <a16:creationId xmlns:a16="http://schemas.microsoft.com/office/drawing/2014/main" id="{967B9912-513E-177E-B339-15678D6BE8B4}"/>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AU" altLang="it-IT"/>
          </a:p>
        </p:txBody>
      </p:sp>
      <p:sp>
        <p:nvSpPr>
          <p:cNvPr id="14346" name="Rectangle 10">
            <a:extLst>
              <a:ext uri="{FF2B5EF4-FFF2-40B4-BE49-F238E27FC236}">
                <a16:creationId xmlns:a16="http://schemas.microsoft.com/office/drawing/2014/main" id="{37BDBA4B-54FD-9D8A-A74B-633516820783}"/>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F1D5DC8-F40D-46D8-A08F-0B4A2A998987}" type="slidenum">
              <a:rPr lang="en-AU" altLang="it-IT"/>
              <a:pPr>
                <a:defRPr/>
              </a:pPr>
              <a:t>‹N›</a:t>
            </a:fld>
            <a:endParaRPr lang="en-AU" altLang="it-IT"/>
          </a:p>
        </p:txBody>
      </p:sp>
    </p:spTree>
  </p:cSld>
  <p:clrMap bg1="lt1" tx1="dk1" bg2="lt2" tx2="dk2" accent1="accent1" accent2="accent2" accent3="accent3" accent4="accent4" accent5="accent5" accent6="accent6" hlink="hlink" folHlink="folHlink"/>
  <p:sldLayoutIdLst>
    <p:sldLayoutId id="2147483697"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s://www.cdc.gov/ncbddd/autism/treatment.html"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www.vanillamagazine.it/john-nash-la-beatiful-mind-di-un-premio-nobel-schizofrenico-1/"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15948BE-8F90-4BBD-8B0C-35245BE58718}"/>
              </a:ext>
            </a:extLst>
          </p:cNvPr>
          <p:cNvSpPr>
            <a:spLocks noGrp="1" noChangeArrowheads="1"/>
          </p:cNvSpPr>
          <p:nvPr>
            <p:ph type="ctrTitle"/>
          </p:nvPr>
        </p:nvSpPr>
        <p:spPr>
          <a:xfrm>
            <a:off x="539750" y="404813"/>
            <a:ext cx="8280400" cy="1470025"/>
          </a:xfrm>
        </p:spPr>
        <p:txBody>
          <a:bodyPr anchor="ctr"/>
          <a:lstStyle/>
          <a:p>
            <a:pPr eaLnBrk="1" hangingPunct="1"/>
            <a:r>
              <a:rPr lang="it-IT" altLang="it-IT" b="1">
                <a:solidFill>
                  <a:schemeClr val="tx1"/>
                </a:solidFill>
              </a:rPr>
              <a:t>Inclusione e personalizzazione nell’insegnamento delle STEAM</a:t>
            </a:r>
          </a:p>
        </p:txBody>
      </p:sp>
      <p:sp>
        <p:nvSpPr>
          <p:cNvPr id="5123" name="Rectangle 3">
            <a:extLst>
              <a:ext uri="{FF2B5EF4-FFF2-40B4-BE49-F238E27FC236}">
                <a16:creationId xmlns:a16="http://schemas.microsoft.com/office/drawing/2014/main" id="{7CAEDE87-9488-2089-14DD-B2CF315453C8}"/>
              </a:ext>
            </a:extLst>
          </p:cNvPr>
          <p:cNvSpPr>
            <a:spLocks noChangeArrowheads="1"/>
          </p:cNvSpPr>
          <p:nvPr/>
        </p:nvSpPr>
        <p:spPr bwMode="auto">
          <a:xfrm>
            <a:off x="539750" y="3990975"/>
            <a:ext cx="7920038"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pl-PL" altLang="it-IT" sz="2200" b="1">
                <a:solidFill>
                  <a:srgbClr val="002060"/>
                </a:solidFill>
                <a:latin typeface="Arial" panose="020B0604020202020204" pitchFamily="34" charset="0"/>
              </a:rPr>
              <a:t>Grzegorz Karwasz</a:t>
            </a:r>
          </a:p>
          <a:p>
            <a:pPr eaLnBrk="1" hangingPunct="1">
              <a:spcBef>
                <a:spcPct val="0"/>
              </a:spcBef>
              <a:buClrTx/>
              <a:buSzTx/>
              <a:buFontTx/>
              <a:buNone/>
            </a:pPr>
            <a:r>
              <a:rPr lang="pl-PL" altLang="it-IT" sz="2200" b="1">
                <a:solidFill>
                  <a:srgbClr val="002060"/>
                </a:solidFill>
                <a:latin typeface="Arial" panose="020B0604020202020204" pitchFamily="34" charset="0"/>
              </a:rPr>
              <a:t>Professor in Experimental Physics</a:t>
            </a:r>
          </a:p>
          <a:p>
            <a:pPr eaLnBrk="1" hangingPunct="1">
              <a:spcBef>
                <a:spcPct val="0"/>
              </a:spcBef>
              <a:buClrTx/>
              <a:buSzTx/>
              <a:buFontTx/>
              <a:buNone/>
            </a:pPr>
            <a:endParaRPr lang="it-IT" altLang="it-IT" sz="2200" i="1">
              <a:solidFill>
                <a:srgbClr val="002060"/>
              </a:solidFill>
              <a:latin typeface="Arial" panose="020B0604020202020204" pitchFamily="34" charset="0"/>
            </a:endParaRPr>
          </a:p>
          <a:p>
            <a:pPr eaLnBrk="1" hangingPunct="1">
              <a:spcBef>
                <a:spcPct val="0"/>
              </a:spcBef>
              <a:buClrTx/>
              <a:buSzTx/>
              <a:buFontTx/>
              <a:buNone/>
            </a:pPr>
            <a:r>
              <a:rPr lang="it-IT" altLang="it-IT" sz="2200" i="1">
                <a:solidFill>
                  <a:srgbClr val="002060"/>
                </a:solidFill>
                <a:latin typeface="Arial" panose="020B0604020202020204" pitchFamily="34" charset="0"/>
              </a:rPr>
              <a:t>- Facoltà di Fisica, Astronomia e Informatica Applicata</a:t>
            </a:r>
            <a:r>
              <a:rPr lang="pl-PL" altLang="it-IT" sz="2200" i="1">
                <a:solidFill>
                  <a:srgbClr val="002060"/>
                </a:solidFill>
                <a:latin typeface="Arial" panose="020B0604020202020204" pitchFamily="34" charset="0"/>
              </a:rPr>
              <a:t>, Universita’ Nicolao Copernico, Torun, Polonia</a:t>
            </a:r>
          </a:p>
          <a:p>
            <a:pPr eaLnBrk="1" hangingPunct="1">
              <a:spcBef>
                <a:spcPct val="0"/>
              </a:spcBef>
              <a:buClrTx/>
              <a:buSzTx/>
              <a:buFontTx/>
              <a:buNone/>
            </a:pPr>
            <a:endParaRPr lang="pl-PL" altLang="it-IT" sz="2200" i="1">
              <a:solidFill>
                <a:srgbClr val="002060"/>
              </a:solidFill>
              <a:latin typeface="Arial" panose="020B0604020202020204" pitchFamily="34" charset="0"/>
            </a:endParaRPr>
          </a:p>
          <a:p>
            <a:pPr eaLnBrk="1" hangingPunct="1">
              <a:spcBef>
                <a:spcPct val="0"/>
              </a:spcBef>
              <a:buClrTx/>
              <a:buSzTx/>
              <a:buFontTx/>
              <a:buNone/>
            </a:pPr>
            <a:r>
              <a:rPr lang="pl-PL" altLang="it-IT" sz="2200" b="1">
                <a:solidFill>
                  <a:srgbClr val="002060"/>
                </a:solidFill>
                <a:latin typeface="Arial" panose="020B0604020202020204" pitchFamily="34" charset="0"/>
              </a:rPr>
              <a:t>karwasz@fizyka.umk.pl</a:t>
            </a:r>
          </a:p>
        </p:txBody>
      </p:sp>
      <p:sp>
        <p:nvSpPr>
          <p:cNvPr id="5124" name="Rectangle 3">
            <a:extLst>
              <a:ext uri="{FF2B5EF4-FFF2-40B4-BE49-F238E27FC236}">
                <a16:creationId xmlns:a16="http://schemas.microsoft.com/office/drawing/2014/main" id="{1D5FD243-E86D-FDA2-8914-4F2EE5E50F11}"/>
              </a:ext>
            </a:extLst>
          </p:cNvPr>
          <p:cNvSpPr>
            <a:spLocks noChangeArrowheads="1"/>
          </p:cNvSpPr>
          <p:nvPr/>
        </p:nvSpPr>
        <p:spPr bwMode="auto">
          <a:xfrm>
            <a:off x="203200" y="2662238"/>
            <a:ext cx="7920038"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it-IT" altLang="it-IT" sz="2600" b="1" dirty="0">
                <a:solidFill>
                  <a:srgbClr val="002060"/>
                </a:solidFill>
                <a:latin typeface="Arial" panose="020B0604020202020204" pitchFamily="34" charset="0"/>
              </a:rPr>
              <a:t>Lezione 7: Talenti speciali</a:t>
            </a:r>
          </a:p>
          <a:p>
            <a:pPr eaLnBrk="1" hangingPunct="1">
              <a:spcBef>
                <a:spcPct val="0"/>
              </a:spcBef>
              <a:buClrTx/>
              <a:buSzTx/>
              <a:buFontTx/>
              <a:buNone/>
            </a:pPr>
            <a:r>
              <a:rPr lang="it-IT" altLang="it-IT" sz="2600" b="1" dirty="0">
                <a:solidFill>
                  <a:srgbClr val="002060"/>
                </a:solidFill>
                <a:latin typeface="Arial" panose="020B0604020202020204" pitchFamily="34" charset="0"/>
              </a:rPr>
              <a:t>Parte II: Lo spettro dell’autismo</a:t>
            </a:r>
            <a:endParaRPr lang="pl-PL" altLang="it-IT" sz="2600" b="1" dirty="0">
              <a:solidFill>
                <a:srgbClr val="002060"/>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1145EC-82B9-145E-D713-4DC1C61DD404}"/>
              </a:ext>
            </a:extLst>
          </p:cNvPr>
          <p:cNvSpPr>
            <a:spLocks noGrp="1"/>
          </p:cNvSpPr>
          <p:nvPr>
            <p:ph type="title"/>
          </p:nvPr>
        </p:nvSpPr>
        <p:spPr>
          <a:xfrm>
            <a:off x="1403648" y="-243408"/>
            <a:ext cx="7313612" cy="1143000"/>
          </a:xfrm>
        </p:spPr>
        <p:txBody>
          <a:bodyPr/>
          <a:lstStyle/>
          <a:p>
            <a:r>
              <a:rPr lang="it-IT" dirty="0"/>
              <a:t>Basi neurologiche</a:t>
            </a:r>
          </a:p>
        </p:txBody>
      </p:sp>
    </p:spTree>
    <p:extLst>
      <p:ext uri="{BB962C8B-B14F-4D97-AF65-F5344CB8AC3E}">
        <p14:creationId xmlns:p14="http://schemas.microsoft.com/office/powerpoint/2010/main" val="729813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1145EC-82B9-145E-D713-4DC1C61DD404}"/>
              </a:ext>
            </a:extLst>
          </p:cNvPr>
          <p:cNvSpPr>
            <a:spLocks noGrp="1"/>
          </p:cNvSpPr>
          <p:nvPr>
            <p:ph type="title"/>
          </p:nvPr>
        </p:nvSpPr>
        <p:spPr>
          <a:xfrm>
            <a:off x="4139952" y="-266342"/>
            <a:ext cx="7313612" cy="1143000"/>
          </a:xfrm>
        </p:spPr>
        <p:txBody>
          <a:bodyPr/>
          <a:lstStyle/>
          <a:p>
            <a:r>
              <a:rPr lang="it-IT" dirty="0"/>
              <a:t>Trattamenti di ASD</a:t>
            </a:r>
          </a:p>
        </p:txBody>
      </p:sp>
      <p:sp>
        <p:nvSpPr>
          <p:cNvPr id="4" name="CasellaDiTesto 3">
            <a:extLst>
              <a:ext uri="{FF2B5EF4-FFF2-40B4-BE49-F238E27FC236}">
                <a16:creationId xmlns:a16="http://schemas.microsoft.com/office/drawing/2014/main" id="{2F30E7CA-C535-A0E6-1A36-175B9FED7A77}"/>
              </a:ext>
            </a:extLst>
          </p:cNvPr>
          <p:cNvSpPr txBox="1"/>
          <p:nvPr/>
        </p:nvSpPr>
        <p:spPr>
          <a:xfrm>
            <a:off x="4139952" y="6412567"/>
            <a:ext cx="6858000" cy="307777"/>
          </a:xfrm>
          <a:prstGeom prst="rect">
            <a:avLst/>
          </a:prstGeom>
          <a:noFill/>
        </p:spPr>
        <p:txBody>
          <a:bodyPr wrap="square">
            <a:spAutoFit/>
          </a:bodyPr>
          <a:lstStyle/>
          <a:p>
            <a:r>
              <a:rPr lang="it-IT" sz="1400" dirty="0"/>
              <a:t>https://www.cdc.gov/ncbddd/autism/treatment.html</a:t>
            </a:r>
          </a:p>
        </p:txBody>
      </p:sp>
      <p:sp>
        <p:nvSpPr>
          <p:cNvPr id="6" name="CasellaDiTesto 5">
            <a:extLst>
              <a:ext uri="{FF2B5EF4-FFF2-40B4-BE49-F238E27FC236}">
                <a16:creationId xmlns:a16="http://schemas.microsoft.com/office/drawing/2014/main" id="{02D64181-3CF5-396A-3D66-3DB6181D49E8}"/>
              </a:ext>
            </a:extLst>
          </p:cNvPr>
          <p:cNvSpPr txBox="1"/>
          <p:nvPr/>
        </p:nvSpPr>
        <p:spPr>
          <a:xfrm>
            <a:off x="179512" y="723826"/>
            <a:ext cx="8393732" cy="5909310"/>
          </a:xfrm>
          <a:prstGeom prst="rect">
            <a:avLst/>
          </a:prstGeom>
          <a:noFill/>
        </p:spPr>
        <p:txBody>
          <a:bodyPr wrap="square">
            <a:spAutoFit/>
          </a:bodyPr>
          <a:lstStyle/>
          <a:p>
            <a:r>
              <a:rPr lang="it-IT" b="1" dirty="0"/>
              <a:t>Approcci comportamentali</a:t>
            </a:r>
            <a:r>
              <a:rPr lang="it-IT" dirty="0"/>
              <a:t>
Gli approcci comportamentali si concentrano sul cambiamento dei comportamenti comprendendo cosa succede prima e dopo il comportamento. Gli approcci comportamentali sono diventati ampiamente accettati tra gli educatori e gli operatori sanitari e sono utilizzati in molte scuole e cliniche di trattamento. Un trattamento comportamentale notevole per le persone con ASD è chiamato Analisi comportamentale applicata (ABA). L'ABA </a:t>
            </a:r>
            <a:r>
              <a:rPr lang="it-IT" u="sng" dirty="0"/>
              <a:t>incoraggia</a:t>
            </a:r>
            <a:r>
              <a:rPr lang="it-IT" dirty="0"/>
              <a:t> i comportamenti desiderati e scoraggia i comportamenti indesiderati per migliorare una </a:t>
            </a:r>
            <a:r>
              <a:rPr lang="it-IT" u="sng" dirty="0"/>
              <a:t>varietà di abilità</a:t>
            </a:r>
            <a:r>
              <a:rPr lang="it-IT" dirty="0"/>
              <a:t>. </a:t>
            </a:r>
          </a:p>
          <a:p>
            <a:r>
              <a:rPr lang="it-IT" b="1" dirty="0"/>
              <a:t>Discrete Trial Training (DTT</a:t>
            </a:r>
            <a:r>
              <a:rPr lang="it-IT" dirty="0"/>
              <a:t>) 
DTT utilizza istruzioni passo-passo per insegnare un comportamento o una risposta desiderati. Le lezioni sono suddivise nelle loro parti più </a:t>
            </a:r>
            <a:r>
              <a:rPr lang="it-IT" u="sng" dirty="0"/>
              <a:t>semplici</a:t>
            </a:r>
            <a:r>
              <a:rPr lang="it-IT" dirty="0"/>
              <a:t> e le risposte e i comportamenti desiderati vengono </a:t>
            </a:r>
            <a:r>
              <a:rPr lang="it-IT" u="sng" dirty="0"/>
              <a:t>premiati. </a:t>
            </a:r>
            <a:r>
              <a:rPr lang="it-IT" dirty="0"/>
              <a:t>Le risposte e i comportamenti indesiderati </a:t>
            </a:r>
            <a:r>
              <a:rPr lang="it-IT" u="sng" dirty="0"/>
              <a:t>vengono ignorati</a:t>
            </a:r>
            <a:r>
              <a:rPr lang="it-IT" dirty="0"/>
              <a:t>.</a:t>
            </a:r>
          </a:p>
          <a:p>
            <a:r>
              <a:rPr lang="it-IT" b="1" dirty="0" err="1"/>
              <a:t>Pivotal</a:t>
            </a:r>
            <a:r>
              <a:rPr lang="it-IT" b="1" dirty="0"/>
              <a:t> </a:t>
            </a:r>
            <a:r>
              <a:rPr lang="it-IT" b="1" dirty="0" err="1"/>
              <a:t>Response</a:t>
            </a:r>
            <a:r>
              <a:rPr lang="it-IT" b="1" dirty="0"/>
              <a:t> Training (PRT). </a:t>
            </a:r>
            <a:r>
              <a:rPr lang="it-IT" dirty="0"/>
              <a:t>
La PRT si svolge in un </a:t>
            </a:r>
            <a:r>
              <a:rPr lang="it-IT" u="sng" dirty="0"/>
              <a:t>ambiente naturale </a:t>
            </a:r>
            <a:r>
              <a:rPr lang="it-IT" dirty="0"/>
              <a:t>piuttosto che in un ambiente clinico. L'obiettivo del PRT è quello di migliorare alcune "</a:t>
            </a:r>
            <a:r>
              <a:rPr lang="it-IT" u="sng" dirty="0"/>
              <a:t>abilità fondamentali</a:t>
            </a:r>
            <a:r>
              <a:rPr lang="it-IT" dirty="0"/>
              <a:t>" che aiuteranno la persona ad apprendere molte altre abilità. Un esempio di abilità fondamentale è quello di avviare la </a:t>
            </a:r>
            <a:r>
              <a:rPr lang="it-IT" u="sng" dirty="0"/>
              <a:t>comunicazione con gli altri</a:t>
            </a:r>
            <a:r>
              <a:rPr lang="it-IT" dirty="0"/>
              <a:t>.</a:t>
            </a:r>
            <a:endParaRPr lang="en-US" dirty="0"/>
          </a:p>
        </p:txBody>
      </p:sp>
    </p:spTree>
    <p:extLst>
      <p:ext uri="{BB962C8B-B14F-4D97-AF65-F5344CB8AC3E}">
        <p14:creationId xmlns:p14="http://schemas.microsoft.com/office/powerpoint/2010/main" val="3850512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1145EC-82B9-145E-D713-4DC1C61DD404}"/>
              </a:ext>
            </a:extLst>
          </p:cNvPr>
          <p:cNvSpPr>
            <a:spLocks noGrp="1"/>
          </p:cNvSpPr>
          <p:nvPr>
            <p:ph type="title"/>
          </p:nvPr>
        </p:nvSpPr>
        <p:spPr>
          <a:xfrm>
            <a:off x="4139952" y="-266342"/>
            <a:ext cx="7313612" cy="1143000"/>
          </a:xfrm>
        </p:spPr>
        <p:txBody>
          <a:bodyPr/>
          <a:lstStyle/>
          <a:p>
            <a:r>
              <a:rPr lang="it-IT" dirty="0"/>
              <a:t>Trattamenti di ASD</a:t>
            </a:r>
          </a:p>
        </p:txBody>
      </p:sp>
      <p:sp>
        <p:nvSpPr>
          <p:cNvPr id="4" name="CasellaDiTesto 3">
            <a:extLst>
              <a:ext uri="{FF2B5EF4-FFF2-40B4-BE49-F238E27FC236}">
                <a16:creationId xmlns:a16="http://schemas.microsoft.com/office/drawing/2014/main" id="{2F30E7CA-C535-A0E6-1A36-175B9FED7A77}"/>
              </a:ext>
            </a:extLst>
          </p:cNvPr>
          <p:cNvSpPr txBox="1"/>
          <p:nvPr/>
        </p:nvSpPr>
        <p:spPr>
          <a:xfrm>
            <a:off x="4139952" y="6412567"/>
            <a:ext cx="6858000" cy="307777"/>
          </a:xfrm>
          <a:prstGeom prst="rect">
            <a:avLst/>
          </a:prstGeom>
          <a:noFill/>
        </p:spPr>
        <p:txBody>
          <a:bodyPr wrap="square">
            <a:spAutoFit/>
          </a:bodyPr>
          <a:lstStyle/>
          <a:p>
            <a:r>
              <a:rPr lang="it-IT" sz="1400" dirty="0"/>
              <a:t>https://www.cdc.gov/ncbddd/autism/treatment.html</a:t>
            </a:r>
          </a:p>
        </p:txBody>
      </p:sp>
      <p:sp>
        <p:nvSpPr>
          <p:cNvPr id="6" name="CasellaDiTesto 5">
            <a:extLst>
              <a:ext uri="{FF2B5EF4-FFF2-40B4-BE49-F238E27FC236}">
                <a16:creationId xmlns:a16="http://schemas.microsoft.com/office/drawing/2014/main" id="{02D64181-3CF5-396A-3D66-3DB6181D49E8}"/>
              </a:ext>
            </a:extLst>
          </p:cNvPr>
          <p:cNvSpPr txBox="1"/>
          <p:nvPr/>
        </p:nvSpPr>
        <p:spPr>
          <a:xfrm>
            <a:off x="179512" y="723826"/>
            <a:ext cx="8784976" cy="5816977"/>
          </a:xfrm>
          <a:prstGeom prst="rect">
            <a:avLst/>
          </a:prstGeom>
          <a:noFill/>
        </p:spPr>
        <p:txBody>
          <a:bodyPr wrap="square">
            <a:spAutoFit/>
          </a:bodyPr>
          <a:lstStyle/>
          <a:p>
            <a:pPr>
              <a:spcAft>
                <a:spcPts val="600"/>
              </a:spcAft>
            </a:pPr>
            <a:r>
              <a:rPr lang="it-IT" b="1" dirty="0"/>
              <a:t>Azioni per lo sviluppo</a:t>
            </a:r>
            <a:r>
              <a:rPr lang="it-IT" dirty="0"/>
              <a:t>
Gli approcci evolutivi si concentrano sul miglioramento di specifiche abilità di sviluppo, come le </a:t>
            </a:r>
            <a:r>
              <a:rPr lang="it-IT" u="sng" dirty="0"/>
              <a:t>abilità linguistiche o fisiche</a:t>
            </a:r>
            <a:r>
              <a:rPr lang="it-IT" dirty="0"/>
              <a:t>, o una gamma più ampia di abilità di sviluppo interconnesse. Gli approcci di sviluppo sono spesso combinati con approcci comportamentali.</a:t>
            </a:r>
          </a:p>
          <a:p>
            <a:pPr>
              <a:spcAft>
                <a:spcPts val="600"/>
              </a:spcAft>
            </a:pPr>
            <a:r>
              <a:rPr lang="it-IT" dirty="0"/>
              <a:t>La terapia dello sviluppo più comune per le persone con ASD è la </a:t>
            </a:r>
            <a:r>
              <a:rPr lang="it-IT" u="sng" dirty="0"/>
              <a:t>logopedia</a:t>
            </a:r>
            <a:r>
              <a:rPr lang="it-IT" dirty="0"/>
              <a:t>. La logopedia aiuta a migliorare la comprensione e l'uso della parola e del linguaggio da parte della persona. Alcune persone con ASD comunicano verbalmente. Altri possono comunicare attraverso l'uso di </a:t>
            </a:r>
            <a:r>
              <a:rPr lang="it-IT" u="sng" dirty="0"/>
              <a:t>segni, gesti, immagini </a:t>
            </a:r>
            <a:r>
              <a:rPr lang="it-IT" dirty="0"/>
              <a:t>o un dispositivo di comunicazione elettronica.
La </a:t>
            </a:r>
            <a:r>
              <a:rPr lang="it-IT" u="sng" dirty="0"/>
              <a:t>terapia occupazionale </a:t>
            </a:r>
            <a:r>
              <a:rPr lang="it-IT" dirty="0"/>
              <a:t>insegna abilità che aiutano la persona a vivere nel modo più indipendente possibile. Le abilità possono includere vestirsi, mangiare, fare il bagno e relazionarsi con le persone. La terapia occupazionale può anche includere:
Terapia di </a:t>
            </a:r>
            <a:r>
              <a:rPr lang="it-IT" u="sng" dirty="0"/>
              <a:t>integrazione sensoriale </a:t>
            </a:r>
            <a:r>
              <a:rPr lang="it-IT" dirty="0"/>
              <a:t>per aiutare a migliorare le risposte agli input sensoriali che possono essere restrittivi o travolgenti.
La </a:t>
            </a:r>
            <a:r>
              <a:rPr lang="it-IT" u="sng" dirty="0"/>
              <a:t>terapia fisica </a:t>
            </a:r>
            <a:r>
              <a:rPr lang="it-IT" dirty="0"/>
              <a:t>può aiutare a migliorare le capacità fisiche, come i movimenti fini delle dita o movimenti più grandi del tronco e del corpo.</a:t>
            </a:r>
            <a:r>
              <a:rPr lang="it-IT" b="1" dirty="0"/>
              <a:t>
</a:t>
            </a:r>
            <a:endParaRPr lang="en-US" dirty="0"/>
          </a:p>
        </p:txBody>
      </p:sp>
    </p:spTree>
    <p:extLst>
      <p:ext uri="{BB962C8B-B14F-4D97-AF65-F5344CB8AC3E}">
        <p14:creationId xmlns:p14="http://schemas.microsoft.com/office/powerpoint/2010/main" val="3049245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1145EC-82B9-145E-D713-4DC1C61DD404}"/>
              </a:ext>
            </a:extLst>
          </p:cNvPr>
          <p:cNvSpPr>
            <a:spLocks noGrp="1"/>
          </p:cNvSpPr>
          <p:nvPr>
            <p:ph type="title"/>
          </p:nvPr>
        </p:nvSpPr>
        <p:spPr>
          <a:xfrm>
            <a:off x="4139952" y="-266342"/>
            <a:ext cx="7313612" cy="1143000"/>
          </a:xfrm>
        </p:spPr>
        <p:txBody>
          <a:bodyPr/>
          <a:lstStyle/>
          <a:p>
            <a:r>
              <a:rPr lang="it-IT" dirty="0"/>
              <a:t>Trattamenti di ASD</a:t>
            </a:r>
          </a:p>
        </p:txBody>
      </p:sp>
      <p:sp>
        <p:nvSpPr>
          <p:cNvPr id="4" name="CasellaDiTesto 3">
            <a:extLst>
              <a:ext uri="{FF2B5EF4-FFF2-40B4-BE49-F238E27FC236}">
                <a16:creationId xmlns:a16="http://schemas.microsoft.com/office/drawing/2014/main" id="{2F30E7CA-C535-A0E6-1A36-175B9FED7A77}"/>
              </a:ext>
            </a:extLst>
          </p:cNvPr>
          <p:cNvSpPr txBox="1"/>
          <p:nvPr/>
        </p:nvSpPr>
        <p:spPr>
          <a:xfrm>
            <a:off x="168380" y="5872564"/>
            <a:ext cx="6858000" cy="738664"/>
          </a:xfrm>
          <a:prstGeom prst="rect">
            <a:avLst/>
          </a:prstGeom>
          <a:noFill/>
        </p:spPr>
        <p:txBody>
          <a:bodyPr wrap="square">
            <a:spAutoFit/>
          </a:bodyPr>
          <a:lstStyle/>
          <a:p>
            <a:r>
              <a:rPr lang="it-IT" sz="1400" dirty="0">
                <a:hlinkClick r:id="rId2"/>
              </a:rPr>
              <a:t>https://www.cdc.gov/ncbddd/autism/treatment.html</a:t>
            </a:r>
            <a:endParaRPr lang="it-IT" sz="1400" dirty="0"/>
          </a:p>
          <a:p>
            <a:r>
              <a:rPr lang="it-IT" sz="1400" dirty="0"/>
              <a:t>G. Karwasz, </a:t>
            </a:r>
            <a:r>
              <a:rPr lang="it-IT" sz="1400" i="1" dirty="0"/>
              <a:t>Andando giù, </a:t>
            </a:r>
            <a:r>
              <a:rPr lang="it-IT" sz="1400" dirty="0"/>
              <a:t>Lezioni interattive per bambini,</a:t>
            </a:r>
          </a:p>
          <a:p>
            <a:r>
              <a:rPr lang="it-IT" sz="1400" dirty="0" err="1"/>
              <a:t>Gorzòw</a:t>
            </a:r>
            <a:r>
              <a:rPr lang="it-IT" sz="1400" dirty="0"/>
              <a:t>, 2011, foto Maria Karwasz </a:t>
            </a:r>
            <a:endParaRPr lang="it-IT" sz="1400" i="1" dirty="0"/>
          </a:p>
        </p:txBody>
      </p:sp>
      <p:sp>
        <p:nvSpPr>
          <p:cNvPr id="6" name="CasellaDiTesto 5">
            <a:extLst>
              <a:ext uri="{FF2B5EF4-FFF2-40B4-BE49-F238E27FC236}">
                <a16:creationId xmlns:a16="http://schemas.microsoft.com/office/drawing/2014/main" id="{02D64181-3CF5-396A-3D66-3DB6181D49E8}"/>
              </a:ext>
            </a:extLst>
          </p:cNvPr>
          <p:cNvSpPr txBox="1"/>
          <p:nvPr/>
        </p:nvSpPr>
        <p:spPr>
          <a:xfrm>
            <a:off x="179512" y="723826"/>
            <a:ext cx="8784976" cy="5616922"/>
          </a:xfrm>
          <a:prstGeom prst="rect">
            <a:avLst/>
          </a:prstGeom>
          <a:noFill/>
        </p:spPr>
        <p:txBody>
          <a:bodyPr wrap="square">
            <a:spAutoFit/>
          </a:bodyPr>
          <a:lstStyle/>
          <a:p>
            <a:r>
              <a:rPr lang="it-IT" sz="1900" b="1" dirty="0"/>
              <a:t>Approcci educativi</a:t>
            </a:r>
            <a:r>
              <a:rPr lang="it-IT" sz="1900" dirty="0"/>
              <a:t>
I trattamenti educativi sono dati in un ambiente scolastico. Un tipo di approccio educativo è l'approccio TEACCH (Trattamento ed educazione dei bambini autistici e correlati con handicap di comunicazione). </a:t>
            </a:r>
          </a:p>
          <a:p>
            <a:endParaRPr lang="it-IT" sz="1900" dirty="0"/>
          </a:p>
          <a:p>
            <a:r>
              <a:rPr lang="it-IT" sz="1900" dirty="0"/>
              <a:t>TEACCH si basa sull'idea che le persone con autismo prosperano sulla coerenza e sull'apprendimento visivo. Fornisce agli insegnanti modi per regolare la struttura della classe e migliorare i risultati accademici e di altro tipo. </a:t>
            </a:r>
          </a:p>
          <a:p>
            <a:endParaRPr lang="it-IT" sz="1900" dirty="0"/>
          </a:p>
          <a:p>
            <a:r>
              <a:rPr lang="it-IT" sz="1900" dirty="0"/>
              <a:t>Ad esempio, le routine quotidiane possono essere scritte o disegnate e messe in bella vista. I confini possono essere impostati attorno alle stazioni di apprendimento.</a:t>
            </a:r>
          </a:p>
          <a:p>
            <a:r>
              <a:rPr lang="it-IT" sz="1900" dirty="0"/>
              <a:t> </a:t>
            </a:r>
          </a:p>
          <a:p>
            <a:r>
              <a:rPr lang="it-IT" sz="1900" dirty="0"/>
              <a:t>Le istruzioni verbali possono essere </a:t>
            </a:r>
          </a:p>
          <a:p>
            <a:r>
              <a:rPr lang="it-IT" sz="1900" dirty="0"/>
              <a:t>completate con istruzioni visive </a:t>
            </a:r>
          </a:p>
          <a:p>
            <a:r>
              <a:rPr lang="it-IT" sz="1900" dirty="0"/>
              <a:t>o dimostrazioni fisiche.</a:t>
            </a:r>
            <a:r>
              <a:rPr lang="it-IT" b="1" dirty="0"/>
              <a:t>
</a:t>
            </a:r>
            <a:endParaRPr lang="en-US" dirty="0"/>
          </a:p>
        </p:txBody>
      </p:sp>
      <p:pic>
        <p:nvPicPr>
          <p:cNvPr id="8" name="Immagine 7">
            <a:extLst>
              <a:ext uri="{FF2B5EF4-FFF2-40B4-BE49-F238E27FC236}">
                <a16:creationId xmlns:a16="http://schemas.microsoft.com/office/drawing/2014/main" id="{5F72FFC5-D140-3211-94DB-2C27CB759D92}"/>
              </a:ext>
            </a:extLst>
          </p:cNvPr>
          <p:cNvPicPr>
            <a:picLocks noChangeAspect="1"/>
          </p:cNvPicPr>
          <p:nvPr/>
        </p:nvPicPr>
        <p:blipFill>
          <a:blip r:embed="rId3"/>
          <a:stretch>
            <a:fillRect/>
          </a:stretch>
        </p:blipFill>
        <p:spPr>
          <a:xfrm>
            <a:off x="5546621" y="4367976"/>
            <a:ext cx="3108270" cy="2298249"/>
          </a:xfrm>
          <a:prstGeom prst="rect">
            <a:avLst/>
          </a:prstGeom>
        </p:spPr>
      </p:pic>
    </p:spTree>
    <p:extLst>
      <p:ext uri="{BB962C8B-B14F-4D97-AF65-F5344CB8AC3E}">
        <p14:creationId xmlns:p14="http://schemas.microsoft.com/office/powerpoint/2010/main" val="2068854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E382D9-9DA6-C11A-C86C-CDBFCE1CD3C6}"/>
              </a:ext>
            </a:extLst>
          </p:cNvPr>
          <p:cNvSpPr>
            <a:spLocks noGrp="1"/>
          </p:cNvSpPr>
          <p:nvPr>
            <p:ph type="title"/>
          </p:nvPr>
        </p:nvSpPr>
        <p:spPr/>
        <p:txBody>
          <a:bodyPr/>
          <a:lstStyle/>
          <a:p>
            <a:r>
              <a:rPr lang="it-IT" dirty="0"/>
              <a:t>«Neuroni specchio»</a:t>
            </a:r>
          </a:p>
        </p:txBody>
      </p:sp>
      <p:sp>
        <p:nvSpPr>
          <p:cNvPr id="3" name="Rectangle 3">
            <a:extLst>
              <a:ext uri="{FF2B5EF4-FFF2-40B4-BE49-F238E27FC236}">
                <a16:creationId xmlns:a16="http://schemas.microsoft.com/office/drawing/2014/main" id="{F062672E-A7A2-02DD-7A19-4257E07CEB80}"/>
              </a:ext>
            </a:extLst>
          </p:cNvPr>
          <p:cNvSpPr txBox="1">
            <a:spLocks noChangeArrowheads="1"/>
          </p:cNvSpPr>
          <p:nvPr/>
        </p:nvSpPr>
        <p:spPr>
          <a:xfrm>
            <a:off x="181642" y="1772816"/>
            <a:ext cx="8934067" cy="4554538"/>
          </a:xfrm>
          <a:prstGeom prst="rect">
            <a:avLst/>
          </a:prstGeom>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800" dirty="0"/>
              <a:t>La scoperta dei neuroni specchio, la cui caratteristica è quella di attivarsi sia quando l’individuo compie una certa azione sia quando la osserva in altri, ci ha permesso di conoscere il meccanismo neurobiologico alla base di una varietà di comportamenti sociali molto importanti, come la capacità    (p.97)
</a:t>
            </a:r>
            <a:endParaRPr lang="en-AU" altLang="it-IT" sz="2500" dirty="0">
              <a:solidFill>
                <a:srgbClr val="000066"/>
              </a:solidFill>
              <a:ea typeface="Arial Unicode MS" pitchFamily="34" charset="-128"/>
            </a:endParaRPr>
          </a:p>
        </p:txBody>
      </p:sp>
    </p:spTree>
    <p:extLst>
      <p:ext uri="{BB962C8B-B14F-4D97-AF65-F5344CB8AC3E}">
        <p14:creationId xmlns:p14="http://schemas.microsoft.com/office/powerpoint/2010/main" val="413767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C15CD6-1B41-EB39-0553-BC734B41E930}"/>
              </a:ext>
            </a:extLst>
          </p:cNvPr>
          <p:cNvSpPr>
            <a:spLocks noGrp="1"/>
          </p:cNvSpPr>
          <p:nvPr>
            <p:ph type="title"/>
          </p:nvPr>
        </p:nvSpPr>
        <p:spPr>
          <a:xfrm>
            <a:off x="1290638" y="674687"/>
            <a:ext cx="7313612" cy="1143000"/>
          </a:xfrm>
        </p:spPr>
        <p:txBody>
          <a:bodyPr/>
          <a:lstStyle/>
          <a:p>
            <a:r>
              <a:rPr lang="en-US" b="1" dirty="0"/>
              <a:t>Signs and Symptoms of Autism Spectrum Disorder</a:t>
            </a:r>
            <a:br>
              <a:rPr lang="en-US" b="1" dirty="0"/>
            </a:br>
            <a:endParaRPr lang="it-IT" dirty="0"/>
          </a:p>
        </p:txBody>
      </p:sp>
      <p:sp>
        <p:nvSpPr>
          <p:cNvPr id="3" name="Rectangle 3">
            <a:extLst>
              <a:ext uri="{FF2B5EF4-FFF2-40B4-BE49-F238E27FC236}">
                <a16:creationId xmlns:a16="http://schemas.microsoft.com/office/drawing/2014/main" id="{CF7053C0-6CAB-88AC-24E6-002C8EAD3D51}"/>
              </a:ext>
            </a:extLst>
          </p:cNvPr>
          <p:cNvSpPr txBox="1">
            <a:spLocks noChangeArrowheads="1"/>
          </p:cNvSpPr>
          <p:nvPr/>
        </p:nvSpPr>
        <p:spPr>
          <a:xfrm>
            <a:off x="107504" y="1246187"/>
            <a:ext cx="8934067" cy="4554538"/>
          </a:xfrm>
          <a:prstGeom prst="rect">
            <a:avLst/>
          </a:prstGeom>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800" dirty="0"/>
              <a:t>Evita o non mantiene il contatto visivo
Non risponde al nome entro i 9 mesi di età
Non mostra espressioni facciali come felice, triste, arrabbiato e sorpreso a 9 mesi di età
Non gioca a semplici giochi interattivi come </a:t>
            </a:r>
            <a:r>
              <a:rPr lang="it-IT" sz="1800" dirty="0" err="1"/>
              <a:t>pat</a:t>
            </a:r>
            <a:r>
              <a:rPr lang="it-IT" sz="1800" dirty="0"/>
              <a:t>-a-cake da 12 mesi 
Usa pochi o nessun gesto entro i 12 mesi di età (ad es., non saluta)
Non condivide interessi con gli altri entro i 15 mesi di età (ad esempio, ti mostra un oggetto che gli piace)
Non punta a mostrarti qualcosa di interessante entro i 18 mesi di età
Non si accorge quando gli altri sono feriti o turbati entro i 24 mesi di età
Non si accorge degli altri bambini e si unisce a loro nel gioco a 36 mesi 
Non pretende di essere qualcos'altro, come un insegnante o un supereroe, durante il gioco a 48 mesi di età
Non canta, balla o recita per te a 60 mesi di età
</a:t>
            </a:r>
            <a:endParaRPr lang="en-AU" altLang="it-IT" sz="2500" dirty="0">
              <a:solidFill>
                <a:srgbClr val="000066"/>
              </a:solidFill>
              <a:ea typeface="Arial Unicode MS" pitchFamily="34" charset="-128"/>
            </a:endParaRPr>
          </a:p>
        </p:txBody>
      </p:sp>
      <p:sp>
        <p:nvSpPr>
          <p:cNvPr id="5" name="CasellaDiTesto 4">
            <a:extLst>
              <a:ext uri="{FF2B5EF4-FFF2-40B4-BE49-F238E27FC236}">
                <a16:creationId xmlns:a16="http://schemas.microsoft.com/office/drawing/2014/main" id="{9C92088F-A05C-72DB-CEF1-07A4F8EE1CAF}"/>
              </a:ext>
            </a:extLst>
          </p:cNvPr>
          <p:cNvSpPr txBox="1"/>
          <p:nvPr/>
        </p:nvSpPr>
        <p:spPr>
          <a:xfrm>
            <a:off x="3275856" y="6372225"/>
            <a:ext cx="6642565" cy="307777"/>
          </a:xfrm>
          <a:prstGeom prst="rect">
            <a:avLst/>
          </a:prstGeom>
          <a:noFill/>
        </p:spPr>
        <p:txBody>
          <a:bodyPr wrap="square">
            <a:spAutoFit/>
          </a:bodyPr>
          <a:lstStyle/>
          <a:p>
            <a:r>
              <a:rPr lang="it-IT" sz="1400" dirty="0"/>
              <a:t>https://www.cdc.gov/ncbddd/autism/signs.html</a:t>
            </a:r>
          </a:p>
        </p:txBody>
      </p:sp>
    </p:spTree>
    <p:extLst>
      <p:ext uri="{BB962C8B-B14F-4D97-AF65-F5344CB8AC3E}">
        <p14:creationId xmlns:p14="http://schemas.microsoft.com/office/powerpoint/2010/main" val="266628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C15CD6-1B41-EB39-0553-BC734B41E930}"/>
              </a:ext>
            </a:extLst>
          </p:cNvPr>
          <p:cNvSpPr>
            <a:spLocks noGrp="1"/>
          </p:cNvSpPr>
          <p:nvPr>
            <p:ph type="title"/>
          </p:nvPr>
        </p:nvSpPr>
        <p:spPr>
          <a:xfrm>
            <a:off x="915194" y="388937"/>
            <a:ext cx="7313612" cy="1143000"/>
          </a:xfrm>
        </p:spPr>
        <p:txBody>
          <a:bodyPr/>
          <a:lstStyle/>
          <a:p>
            <a:r>
              <a:rPr lang="en-US" b="1" dirty="0" err="1"/>
              <a:t>Comportamenti</a:t>
            </a:r>
            <a:r>
              <a:rPr lang="en-US" b="1" dirty="0"/>
              <a:t> “</a:t>
            </a:r>
            <a:r>
              <a:rPr lang="en-US" b="1" dirty="0" err="1"/>
              <a:t>compensativi</a:t>
            </a:r>
            <a:r>
              <a:rPr lang="en-US" b="1" dirty="0"/>
              <a:t>”</a:t>
            </a:r>
            <a:br>
              <a:rPr lang="en-US" b="1" dirty="0"/>
            </a:br>
            <a:endParaRPr lang="it-IT" dirty="0"/>
          </a:p>
        </p:txBody>
      </p:sp>
      <p:sp>
        <p:nvSpPr>
          <p:cNvPr id="3" name="Rectangle 3">
            <a:extLst>
              <a:ext uri="{FF2B5EF4-FFF2-40B4-BE49-F238E27FC236}">
                <a16:creationId xmlns:a16="http://schemas.microsoft.com/office/drawing/2014/main" id="{CF7053C0-6CAB-88AC-24E6-002C8EAD3D51}"/>
              </a:ext>
            </a:extLst>
          </p:cNvPr>
          <p:cNvSpPr txBox="1">
            <a:spLocks noChangeArrowheads="1"/>
          </p:cNvSpPr>
          <p:nvPr/>
        </p:nvSpPr>
        <p:spPr>
          <a:xfrm>
            <a:off x="107504" y="1246187"/>
            <a:ext cx="8934067" cy="4554538"/>
          </a:xfrm>
          <a:prstGeom prst="rect">
            <a:avLst/>
          </a:prstGeom>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dirty="0"/>
              <a:t>Allinea giocattoli o altri oggetti e si arrabbia quando l'ordine viene modificato
Ripete parole o frasi più e più volte (chiamata ecolalia)
Gioca con i giocattoli allo stesso modo ogni volta
È focalizzato su parti di oggetti (ad esempio, ruote)
Si arrabbia per modifiche minori
Ha interessi ossessivi
Deve seguire determinate routine
Sfiora le mani, dondola il corpo o girando in tondo
Ha reazioni insolite al modo in cui le cose suonano, odorano, sapono, guardano o si sentono</a:t>
            </a:r>
            <a:r>
              <a:rPr lang="it-IT" sz="1800" dirty="0"/>
              <a:t>
</a:t>
            </a:r>
            <a:endParaRPr lang="en-AU" altLang="it-IT" sz="2500" dirty="0">
              <a:solidFill>
                <a:srgbClr val="000066"/>
              </a:solidFill>
              <a:ea typeface="Arial Unicode MS" pitchFamily="34" charset="-128"/>
            </a:endParaRPr>
          </a:p>
        </p:txBody>
      </p:sp>
      <p:sp>
        <p:nvSpPr>
          <p:cNvPr id="5" name="CasellaDiTesto 4">
            <a:extLst>
              <a:ext uri="{FF2B5EF4-FFF2-40B4-BE49-F238E27FC236}">
                <a16:creationId xmlns:a16="http://schemas.microsoft.com/office/drawing/2014/main" id="{9C92088F-A05C-72DB-CEF1-07A4F8EE1CAF}"/>
              </a:ext>
            </a:extLst>
          </p:cNvPr>
          <p:cNvSpPr txBox="1"/>
          <p:nvPr/>
        </p:nvSpPr>
        <p:spPr>
          <a:xfrm>
            <a:off x="3275856" y="6372225"/>
            <a:ext cx="6642565" cy="307777"/>
          </a:xfrm>
          <a:prstGeom prst="rect">
            <a:avLst/>
          </a:prstGeom>
          <a:noFill/>
        </p:spPr>
        <p:txBody>
          <a:bodyPr wrap="square">
            <a:spAutoFit/>
          </a:bodyPr>
          <a:lstStyle/>
          <a:p>
            <a:r>
              <a:rPr lang="it-IT" sz="1400" dirty="0"/>
              <a:t>https://www.cdc.gov/ncbddd/autism/signs.html</a:t>
            </a:r>
          </a:p>
        </p:txBody>
      </p:sp>
    </p:spTree>
    <p:extLst>
      <p:ext uri="{BB962C8B-B14F-4D97-AF65-F5344CB8AC3E}">
        <p14:creationId xmlns:p14="http://schemas.microsoft.com/office/powerpoint/2010/main" val="309115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C15CD6-1B41-EB39-0553-BC734B41E930}"/>
              </a:ext>
            </a:extLst>
          </p:cNvPr>
          <p:cNvSpPr>
            <a:spLocks noGrp="1"/>
          </p:cNvSpPr>
          <p:nvPr>
            <p:ph type="title"/>
          </p:nvPr>
        </p:nvSpPr>
        <p:spPr>
          <a:xfrm>
            <a:off x="915194" y="388937"/>
            <a:ext cx="7313612" cy="1143000"/>
          </a:xfrm>
        </p:spPr>
        <p:txBody>
          <a:bodyPr/>
          <a:lstStyle/>
          <a:p>
            <a:r>
              <a:rPr lang="en-US" dirty="0" err="1"/>
              <a:t>Talenti</a:t>
            </a:r>
            <a:r>
              <a:rPr lang="en-US" dirty="0"/>
              <a:t> “</a:t>
            </a:r>
            <a:r>
              <a:rPr lang="en-US" dirty="0" err="1"/>
              <a:t>compensativi</a:t>
            </a:r>
            <a:r>
              <a:rPr lang="en-US" dirty="0"/>
              <a:t>”</a:t>
            </a:r>
            <a:br>
              <a:rPr lang="en-US" dirty="0"/>
            </a:br>
            <a:endParaRPr lang="it-IT" dirty="0"/>
          </a:p>
        </p:txBody>
      </p:sp>
      <p:sp>
        <p:nvSpPr>
          <p:cNvPr id="3" name="Rectangle 3">
            <a:extLst>
              <a:ext uri="{FF2B5EF4-FFF2-40B4-BE49-F238E27FC236}">
                <a16:creationId xmlns:a16="http://schemas.microsoft.com/office/drawing/2014/main" id="{CF7053C0-6CAB-88AC-24E6-002C8EAD3D51}"/>
              </a:ext>
            </a:extLst>
          </p:cNvPr>
          <p:cNvSpPr txBox="1">
            <a:spLocks noChangeArrowheads="1"/>
          </p:cNvSpPr>
          <p:nvPr/>
        </p:nvSpPr>
        <p:spPr>
          <a:xfrm>
            <a:off x="107504" y="1246187"/>
            <a:ext cx="8934067" cy="4554538"/>
          </a:xfrm>
          <a:prstGeom prst="rect">
            <a:avLst/>
          </a:prstGeom>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100" dirty="0"/>
              <a:t>Ritardo delle competenze linguistiche
Capacità di movimento ritardato
Capacità cognitive o di apprendimento ritardate
Comportamento iperattivo, impulsivo e/o disattento
Epilessia o disturbo convulsivo
Abitudini alimentari e di sonno insolite
Problemi gastrointestinali (ad esempio, costipazione)
Umore insolito o reazioni emotive
Ansia, stress o preoccupazione eccessiva [progettare e fissare prossimi appuntamenti e le attività]
Mancanza di paura o più paura del previsto</a:t>
            </a:r>
            <a:endParaRPr lang="en-AU" altLang="it-IT" sz="2100" dirty="0">
              <a:solidFill>
                <a:srgbClr val="000066"/>
              </a:solidFill>
              <a:ea typeface="Arial Unicode MS" pitchFamily="34" charset="-128"/>
            </a:endParaRPr>
          </a:p>
        </p:txBody>
      </p:sp>
      <p:sp>
        <p:nvSpPr>
          <p:cNvPr id="5" name="CasellaDiTesto 4">
            <a:extLst>
              <a:ext uri="{FF2B5EF4-FFF2-40B4-BE49-F238E27FC236}">
                <a16:creationId xmlns:a16="http://schemas.microsoft.com/office/drawing/2014/main" id="{9C92088F-A05C-72DB-CEF1-07A4F8EE1CAF}"/>
              </a:ext>
            </a:extLst>
          </p:cNvPr>
          <p:cNvSpPr txBox="1"/>
          <p:nvPr/>
        </p:nvSpPr>
        <p:spPr>
          <a:xfrm>
            <a:off x="3275856" y="6372225"/>
            <a:ext cx="6642565" cy="307777"/>
          </a:xfrm>
          <a:prstGeom prst="rect">
            <a:avLst/>
          </a:prstGeom>
          <a:noFill/>
        </p:spPr>
        <p:txBody>
          <a:bodyPr wrap="square">
            <a:spAutoFit/>
          </a:bodyPr>
          <a:lstStyle/>
          <a:p>
            <a:r>
              <a:rPr lang="it-IT" sz="1400" dirty="0"/>
              <a:t>https://www.cdc.gov/ncbddd/autism/signs.html</a:t>
            </a:r>
          </a:p>
        </p:txBody>
      </p:sp>
      <p:sp>
        <p:nvSpPr>
          <p:cNvPr id="6" name="CasellaDiTesto 5">
            <a:extLst>
              <a:ext uri="{FF2B5EF4-FFF2-40B4-BE49-F238E27FC236}">
                <a16:creationId xmlns:a16="http://schemas.microsoft.com/office/drawing/2014/main" id="{0D0E6DA7-E237-330B-4395-F817ECDC4681}"/>
              </a:ext>
            </a:extLst>
          </p:cNvPr>
          <p:cNvSpPr txBox="1"/>
          <p:nvPr/>
        </p:nvSpPr>
        <p:spPr>
          <a:xfrm>
            <a:off x="102429" y="5477559"/>
            <a:ext cx="8934066" cy="1061829"/>
          </a:xfrm>
          <a:prstGeom prst="rect">
            <a:avLst/>
          </a:prstGeom>
          <a:noFill/>
        </p:spPr>
        <p:txBody>
          <a:bodyPr wrap="square">
            <a:spAutoFit/>
          </a:bodyPr>
          <a:lstStyle/>
          <a:p>
            <a:r>
              <a:rPr lang="it-IT" sz="2100" dirty="0"/>
              <a:t>È importante notare che i bambini con ASD potrebbero non avere tutti o alcuni dei comportamenti elencati come esempi qui.
</a:t>
            </a:r>
          </a:p>
        </p:txBody>
      </p:sp>
    </p:spTree>
    <p:extLst>
      <p:ext uri="{BB962C8B-B14F-4D97-AF65-F5344CB8AC3E}">
        <p14:creationId xmlns:p14="http://schemas.microsoft.com/office/powerpoint/2010/main" val="305633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C15CD6-1B41-EB39-0553-BC734B41E930}"/>
              </a:ext>
            </a:extLst>
          </p:cNvPr>
          <p:cNvSpPr>
            <a:spLocks noGrp="1"/>
          </p:cNvSpPr>
          <p:nvPr>
            <p:ph type="title"/>
          </p:nvPr>
        </p:nvSpPr>
        <p:spPr>
          <a:xfrm>
            <a:off x="1331640" y="-171400"/>
            <a:ext cx="7313612" cy="1143000"/>
          </a:xfrm>
        </p:spPr>
        <p:txBody>
          <a:bodyPr/>
          <a:lstStyle/>
          <a:p>
            <a:r>
              <a:rPr lang="it-IT" dirty="0"/>
              <a:t>«Beautiful mind» (John Nash)</a:t>
            </a:r>
          </a:p>
        </p:txBody>
      </p:sp>
      <p:sp>
        <p:nvSpPr>
          <p:cNvPr id="3" name="Rectangle 3">
            <a:extLst>
              <a:ext uri="{FF2B5EF4-FFF2-40B4-BE49-F238E27FC236}">
                <a16:creationId xmlns:a16="http://schemas.microsoft.com/office/drawing/2014/main" id="{CF7053C0-6CAB-88AC-24E6-002C8EAD3D51}"/>
              </a:ext>
            </a:extLst>
          </p:cNvPr>
          <p:cNvSpPr txBox="1">
            <a:spLocks noChangeArrowheads="1"/>
          </p:cNvSpPr>
          <p:nvPr/>
        </p:nvSpPr>
        <p:spPr>
          <a:xfrm>
            <a:off x="306148" y="995536"/>
            <a:ext cx="8837852" cy="4554538"/>
          </a:xfrm>
          <a:prstGeom prst="rect">
            <a:avLst/>
          </a:prstGeom>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95000"/>
              </a:lnSpc>
              <a:buNone/>
              <a:defRPr/>
            </a:pPr>
            <a:r>
              <a:rPr lang="it-IT" sz="1800" dirty="0"/>
              <a:t>«ma neanche con la sorella si aprì al rapporto con altri bambini.      John preferiva restare in salotto a leggere, e i giochi all’aperto non lo entusiasmavano. Quando fu il momento di andare a scuola la situazione peggiorò ancora, e non fece amicizia con nessun bambino.»</a:t>
            </a:r>
          </a:p>
          <a:p>
            <a:pPr eaLnBrk="1" hangingPunct="1">
              <a:lnSpc>
                <a:spcPct val="95000"/>
              </a:lnSpc>
              <a:defRPr/>
            </a:pPr>
            <a:r>
              <a:rPr lang="it-IT" altLang="it-IT" sz="2000" dirty="0">
                <a:solidFill>
                  <a:srgbClr val="0000CC"/>
                </a:solidFill>
                <a:latin typeface="+mj-lt"/>
              </a:rPr>
              <a:t>Poche, e mal riuscite relazioni sociali all’università.</a:t>
            </a:r>
          </a:p>
          <a:p>
            <a:pPr eaLnBrk="1" hangingPunct="1">
              <a:lnSpc>
                <a:spcPct val="95000"/>
              </a:lnSpc>
              <a:defRPr/>
            </a:pPr>
            <a:r>
              <a:rPr lang="it-IT" altLang="it-IT" sz="2000" dirty="0">
                <a:solidFill>
                  <a:srgbClr val="0000CC"/>
                </a:solidFill>
                <a:latin typeface="+mj-lt"/>
              </a:rPr>
              <a:t>Il lavoro per servizi segreti, nella situazione di forte tensione internazionale</a:t>
            </a:r>
          </a:p>
          <a:p>
            <a:pPr eaLnBrk="1" hangingPunct="1">
              <a:lnSpc>
                <a:spcPct val="95000"/>
              </a:lnSpc>
              <a:defRPr/>
            </a:pPr>
            <a:r>
              <a:rPr lang="it-IT" altLang="it-IT" sz="2000" dirty="0">
                <a:solidFill>
                  <a:srgbClr val="0000CC"/>
                </a:solidFill>
                <a:latin typeface="+mj-lt"/>
              </a:rPr>
              <a:t>Trattato in modo orrendo negli ospedali psichiatrici</a:t>
            </a:r>
          </a:p>
          <a:p>
            <a:pPr eaLnBrk="1" hangingPunct="1">
              <a:lnSpc>
                <a:spcPct val="95000"/>
              </a:lnSpc>
              <a:defRPr/>
            </a:pPr>
            <a:r>
              <a:rPr lang="it-IT" altLang="it-IT" sz="2000" dirty="0">
                <a:solidFill>
                  <a:srgbClr val="0000CC"/>
                </a:solidFill>
                <a:latin typeface="+mj-lt"/>
              </a:rPr>
              <a:t>Le sue proteste legali non portano nessun risultato</a:t>
            </a:r>
          </a:p>
          <a:p>
            <a:pPr eaLnBrk="1" hangingPunct="1">
              <a:lnSpc>
                <a:spcPct val="95000"/>
              </a:lnSpc>
              <a:defRPr/>
            </a:pPr>
            <a:r>
              <a:rPr lang="it-IT" altLang="it-IT" sz="2000" dirty="0">
                <a:solidFill>
                  <a:srgbClr val="0000CC"/>
                </a:solidFill>
                <a:latin typeface="+mj-lt"/>
              </a:rPr>
              <a:t>Tenta di ottenere l’asilo politico in Europa</a:t>
            </a:r>
          </a:p>
          <a:p>
            <a:pPr eaLnBrk="1" hangingPunct="1">
              <a:lnSpc>
                <a:spcPct val="95000"/>
              </a:lnSpc>
              <a:defRPr/>
            </a:pPr>
            <a:r>
              <a:rPr lang="it-IT" altLang="it-IT" sz="2000" dirty="0">
                <a:solidFill>
                  <a:srgbClr val="0000CC"/>
                </a:solidFill>
                <a:latin typeface="+mj-lt"/>
              </a:rPr>
              <a:t>A certo punto decide di «lavorare su se stesso»: migliora notevolmente</a:t>
            </a:r>
          </a:p>
          <a:p>
            <a:pPr eaLnBrk="1" hangingPunct="1">
              <a:lnSpc>
                <a:spcPct val="95000"/>
              </a:lnSpc>
              <a:defRPr/>
            </a:pPr>
            <a:r>
              <a:rPr lang="it-IT" altLang="it-IT" sz="2000" dirty="0">
                <a:solidFill>
                  <a:srgbClr val="0000CC"/>
                </a:solidFill>
                <a:latin typeface="+mj-lt"/>
              </a:rPr>
              <a:t>Il Premio Nobel riceve per la teoria di giochi che richiedono collaborazioni sociali</a:t>
            </a:r>
          </a:p>
          <a:p>
            <a:pPr eaLnBrk="1" hangingPunct="1">
              <a:lnSpc>
                <a:spcPct val="95000"/>
              </a:lnSpc>
              <a:defRPr/>
            </a:pPr>
            <a:r>
              <a:rPr lang="it-IT" altLang="it-IT" sz="2000" dirty="0">
                <a:solidFill>
                  <a:srgbClr val="0000CC"/>
                </a:solidFill>
                <a:latin typeface="+mj-lt"/>
              </a:rPr>
              <a:t>Muore, con la moglie, tornando da Oslo, in un incidente taxi, perché non indossavano le cinture. </a:t>
            </a:r>
          </a:p>
          <a:p>
            <a:pPr marL="0" indent="0" eaLnBrk="1" hangingPunct="1">
              <a:lnSpc>
                <a:spcPct val="95000"/>
              </a:lnSpc>
              <a:buNone/>
              <a:defRPr/>
            </a:pPr>
            <a:r>
              <a:rPr lang="it-IT" altLang="it-IT" sz="2500" dirty="0"/>
              <a:t>
</a:t>
            </a:r>
            <a:endParaRPr lang="en-AU" altLang="it-IT" sz="2500" dirty="0">
              <a:solidFill>
                <a:srgbClr val="000066"/>
              </a:solidFill>
              <a:ea typeface="Arial Unicode MS" pitchFamily="34" charset="-128"/>
            </a:endParaRPr>
          </a:p>
        </p:txBody>
      </p:sp>
      <p:sp>
        <p:nvSpPr>
          <p:cNvPr id="5" name="CasellaDiTesto 4">
            <a:extLst>
              <a:ext uri="{FF2B5EF4-FFF2-40B4-BE49-F238E27FC236}">
                <a16:creationId xmlns:a16="http://schemas.microsoft.com/office/drawing/2014/main" id="{972261C4-FF53-7FF2-080E-980C14871816}"/>
              </a:ext>
            </a:extLst>
          </p:cNvPr>
          <p:cNvSpPr txBox="1"/>
          <p:nvPr/>
        </p:nvSpPr>
        <p:spPr>
          <a:xfrm>
            <a:off x="270156" y="5818591"/>
            <a:ext cx="8590825" cy="830997"/>
          </a:xfrm>
          <a:prstGeom prst="rect">
            <a:avLst/>
          </a:prstGeom>
          <a:noFill/>
        </p:spPr>
        <p:txBody>
          <a:bodyPr wrap="square">
            <a:spAutoFit/>
          </a:bodyPr>
          <a:lstStyle/>
          <a:p>
            <a:r>
              <a:rPr lang="it-IT" sz="1600" dirty="0">
                <a:hlinkClick r:id="rId2"/>
              </a:rPr>
              <a:t>https://www.vanillamagazine.it/john-nash-la-beatiful-mind-di-un-premio-nobel-schizofrenico-1/</a:t>
            </a:r>
            <a:endParaRPr lang="it-IT" sz="1600" dirty="0"/>
          </a:p>
          <a:p>
            <a:r>
              <a:rPr lang="it-IT" sz="1600" dirty="0"/>
              <a:t>https://www.nobelprize.org/prizes/economic-sciences/1994/nash/biographical/</a:t>
            </a:r>
          </a:p>
        </p:txBody>
      </p:sp>
    </p:spTree>
    <p:extLst>
      <p:ext uri="{BB962C8B-B14F-4D97-AF65-F5344CB8AC3E}">
        <p14:creationId xmlns:p14="http://schemas.microsoft.com/office/powerpoint/2010/main" val="288945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DD8127-5A05-54A1-9948-9DF9E098E1BE}"/>
              </a:ext>
            </a:extLst>
          </p:cNvPr>
          <p:cNvSpPr>
            <a:spLocks noGrp="1"/>
          </p:cNvSpPr>
          <p:nvPr>
            <p:ph type="title"/>
          </p:nvPr>
        </p:nvSpPr>
        <p:spPr>
          <a:xfrm>
            <a:off x="1403648" y="-243408"/>
            <a:ext cx="7313612" cy="1143000"/>
          </a:xfrm>
        </p:spPr>
        <p:txBody>
          <a:bodyPr/>
          <a:lstStyle/>
          <a:p>
            <a:r>
              <a:rPr lang="it-IT" dirty="0"/>
              <a:t>Menti celebri</a:t>
            </a:r>
          </a:p>
        </p:txBody>
      </p:sp>
      <p:sp>
        <p:nvSpPr>
          <p:cNvPr id="3" name="Rectangle 3">
            <a:extLst>
              <a:ext uri="{FF2B5EF4-FFF2-40B4-BE49-F238E27FC236}">
                <a16:creationId xmlns:a16="http://schemas.microsoft.com/office/drawing/2014/main" id="{7FA3391F-8A4D-07E7-6B0E-0E78AB18721A}"/>
              </a:ext>
            </a:extLst>
          </p:cNvPr>
          <p:cNvSpPr txBox="1">
            <a:spLocks noChangeArrowheads="1"/>
          </p:cNvSpPr>
          <p:nvPr/>
        </p:nvSpPr>
        <p:spPr>
          <a:xfrm>
            <a:off x="107504" y="1246187"/>
            <a:ext cx="8934067" cy="4554538"/>
          </a:xfrm>
          <a:prstGeom prst="rect">
            <a:avLst/>
          </a:prstGeom>
        </p:spPr>
        <p:txBody>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altLang="it-IT" sz="2100" dirty="0">
                <a:ea typeface="Arial Unicode MS" pitchFamily="34" charset="-128"/>
              </a:rPr>
              <a:t>«In realtà nel corso della storia diverse personalità di spicco hanno mostrato tratti autistici:</a:t>
            </a:r>
          </a:p>
          <a:p>
            <a:pPr>
              <a:buFontTx/>
              <a:buChar char="-"/>
            </a:pPr>
            <a:r>
              <a:rPr lang="it-IT" altLang="it-IT" sz="2100" dirty="0">
                <a:ea typeface="Arial Unicode MS" pitchFamily="34" charset="-128"/>
              </a:rPr>
              <a:t>Lewis </a:t>
            </a:r>
            <a:r>
              <a:rPr lang="it-IT" altLang="it-IT" sz="2100" dirty="0" err="1">
                <a:ea typeface="Arial Unicode MS" pitchFamily="34" charset="-128"/>
              </a:rPr>
              <a:t>Caroll</a:t>
            </a:r>
            <a:r>
              <a:rPr lang="it-IT" altLang="it-IT" sz="2100" dirty="0">
                <a:ea typeface="Arial Unicode MS" pitchFamily="34" charset="-128"/>
              </a:rPr>
              <a:t>, matematico, autore di </a:t>
            </a:r>
            <a:r>
              <a:rPr lang="it-IT" altLang="it-IT" sz="2100" i="1" dirty="0">
                <a:ea typeface="Arial Unicode MS" pitchFamily="34" charset="-128"/>
              </a:rPr>
              <a:t>Alice nel paese delle meraviglie</a:t>
            </a:r>
          </a:p>
          <a:p>
            <a:pPr>
              <a:buFontTx/>
              <a:buChar char="-"/>
            </a:pPr>
            <a:r>
              <a:rPr lang="it-IT" altLang="it-IT" sz="2100" dirty="0">
                <a:ea typeface="Arial Unicode MS" pitchFamily="34" charset="-128"/>
              </a:rPr>
              <a:t>Il celeberrimo compositore e genio musicale Wolfgang Amadeus Mozart</a:t>
            </a:r>
          </a:p>
          <a:p>
            <a:pPr>
              <a:buFontTx/>
              <a:buChar char="-"/>
            </a:pPr>
            <a:r>
              <a:rPr lang="it-IT" altLang="it-IT" sz="2100" dirty="0">
                <a:ea typeface="Arial Unicode MS" pitchFamily="34" charset="-128"/>
              </a:rPr>
              <a:t>Il maestoso scultore rinascimentale Michelangelo Buonarroti</a:t>
            </a:r>
          </a:p>
          <a:p>
            <a:pPr>
              <a:buFontTx/>
              <a:buChar char="-"/>
            </a:pPr>
            <a:r>
              <a:rPr lang="it-IT" altLang="it-IT" sz="2100" dirty="0">
                <a:ea typeface="Arial Unicode MS" pitchFamily="34" charset="-128"/>
              </a:rPr>
              <a:t>e persino Albert Einstein stesso. </a:t>
            </a:r>
          </a:p>
          <a:p>
            <a:pPr>
              <a:buFontTx/>
              <a:buChar char="-"/>
            </a:pPr>
            <a:r>
              <a:rPr lang="it-IT" altLang="it-IT" sz="2100" dirty="0">
                <a:ea typeface="Arial Unicode MS" pitchFamily="34" charset="-128"/>
              </a:rPr>
              <a:t>Chissà, forse anche nel XXI secolo le menti illuminate che trasformeranno il futuro della scienza e della cultura avranno ancor caratteristiche di questo tipo.</a:t>
            </a:r>
          </a:p>
          <a:p>
            <a:pPr marL="0" indent="0">
              <a:buNone/>
            </a:pPr>
            <a:endParaRPr lang="it-IT" altLang="it-IT" sz="2100" dirty="0">
              <a:solidFill>
                <a:srgbClr val="000066"/>
              </a:solidFill>
              <a:ea typeface="Arial Unicode MS" pitchFamily="34" charset="-128"/>
            </a:endParaRPr>
          </a:p>
          <a:p>
            <a:pPr marL="0" indent="0">
              <a:buNone/>
            </a:pPr>
            <a:r>
              <a:rPr lang="it-IT" altLang="it-IT" sz="1600" dirty="0">
                <a:solidFill>
                  <a:srgbClr val="000066"/>
                </a:solidFill>
                <a:ea typeface="Arial Unicode MS" pitchFamily="34" charset="-128"/>
              </a:rPr>
              <a:t>«Neuroni specchio» (p. 107)  </a:t>
            </a:r>
          </a:p>
        </p:txBody>
      </p:sp>
    </p:spTree>
    <p:extLst>
      <p:ext uri="{BB962C8B-B14F-4D97-AF65-F5344CB8AC3E}">
        <p14:creationId xmlns:p14="http://schemas.microsoft.com/office/powerpoint/2010/main" val="427600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3E8C74-318C-E578-5FBF-66A9D7565EB0}"/>
              </a:ext>
            </a:extLst>
          </p:cNvPr>
          <p:cNvSpPr>
            <a:spLocks noGrp="1"/>
          </p:cNvSpPr>
          <p:nvPr>
            <p:ph type="title"/>
          </p:nvPr>
        </p:nvSpPr>
        <p:spPr>
          <a:xfrm>
            <a:off x="472328" y="476672"/>
            <a:ext cx="7313612" cy="1143000"/>
          </a:xfrm>
        </p:spPr>
        <p:txBody>
          <a:bodyPr/>
          <a:lstStyle/>
          <a:p>
            <a:r>
              <a:rPr lang="it-IT" dirty="0"/>
              <a:t>«Albert </a:t>
            </a:r>
            <a:br>
              <a:rPr lang="it-IT" dirty="0"/>
            </a:br>
            <a:r>
              <a:rPr lang="it-IT" dirty="0"/>
              <a:t>e </a:t>
            </a:r>
            <a:r>
              <a:rPr lang="it-IT" dirty="0" err="1"/>
              <a:t>Mileva</a:t>
            </a:r>
            <a:r>
              <a:rPr lang="it-IT" dirty="0"/>
              <a:t>»</a:t>
            </a:r>
          </a:p>
        </p:txBody>
      </p:sp>
      <p:sp>
        <p:nvSpPr>
          <p:cNvPr id="4" name="CasellaDiTesto 3">
            <a:extLst>
              <a:ext uri="{FF2B5EF4-FFF2-40B4-BE49-F238E27FC236}">
                <a16:creationId xmlns:a16="http://schemas.microsoft.com/office/drawing/2014/main" id="{80D57EB7-31B2-76FF-31DF-E102AE9D5222}"/>
              </a:ext>
            </a:extLst>
          </p:cNvPr>
          <p:cNvSpPr txBox="1"/>
          <p:nvPr/>
        </p:nvSpPr>
        <p:spPr>
          <a:xfrm>
            <a:off x="449288" y="3309080"/>
            <a:ext cx="8515200" cy="3754874"/>
          </a:xfrm>
          <a:prstGeom prst="rect">
            <a:avLst/>
          </a:prstGeom>
          <a:noFill/>
        </p:spPr>
        <p:txBody>
          <a:bodyPr wrap="square">
            <a:spAutoFit/>
          </a:bodyPr>
          <a:lstStyle/>
          <a:p>
            <a:pPr algn="just"/>
            <a:r>
              <a:rPr lang="it-IT" sz="2000" dirty="0">
                <a:solidFill>
                  <a:srgbClr val="000000"/>
                </a:solidFill>
                <a:latin typeface="Trebuchet MS" panose="020B0603020202020204" pitchFamily="34" charset="0"/>
              </a:rPr>
              <a:t>Albert, come ha detto la sorella Maia di due anni più giovane, ha imparato a parlare tardi. Era solito "disegnare" frasi come contestarle. La madre, Paulina, gli insegnava a suonare il violoncello, lo zio Jacob insegnava algebra e un amico più anziano, uno studente di medicina, gli prendeva in prestito libri di divulgazione scientifica. All'età di 15 anni, studiò da solo il calcolo differenziale.
Quando Albert aveva un anno, l'azienda di suo padre stava per chiudere, così la famiglia si trasferì da Ulma a Monaco di Baviera. Il sistema scolastico di Bismarck, gli insegnanti di mentalità chiusa e lo studio come il </a:t>
            </a:r>
            <a:r>
              <a:rPr lang="it-IT" sz="2000" i="1" dirty="0">
                <a:solidFill>
                  <a:srgbClr val="000000"/>
                </a:solidFill>
                <a:latin typeface="Trebuchet MS" panose="020B0603020202020204" pitchFamily="34" charset="0"/>
              </a:rPr>
              <a:t>must</a:t>
            </a:r>
            <a:r>
              <a:rPr lang="it-IT" sz="2000" dirty="0">
                <a:solidFill>
                  <a:srgbClr val="000000"/>
                </a:solidFill>
                <a:latin typeface="Trebuchet MS" panose="020B0603020202020204" pitchFamily="34" charset="0"/>
              </a:rPr>
              <a:t>, trasformarono la scuola in un incubo. In Italia, dove il padre si trasferì poco prima della laurea (maturità) di Albert, si rianimò.</a:t>
            </a:r>
            <a:r>
              <a:rPr lang="it-IT" dirty="0">
                <a:solidFill>
                  <a:srgbClr val="000000"/>
                </a:solidFill>
                <a:latin typeface="Trebuchet MS" panose="020B0603020202020204" pitchFamily="34" charset="0"/>
              </a:rPr>
              <a:t>
</a:t>
            </a:r>
            <a:endParaRPr lang="en-US" b="0" i="0" dirty="0">
              <a:solidFill>
                <a:srgbClr val="000000"/>
              </a:solidFill>
              <a:effectLst/>
              <a:latin typeface="Trebuchet MS" panose="020B0603020202020204" pitchFamily="34" charset="0"/>
            </a:endParaRPr>
          </a:p>
        </p:txBody>
      </p:sp>
      <p:pic>
        <p:nvPicPr>
          <p:cNvPr id="1028" name="Picture 4">
            <a:extLst>
              <a:ext uri="{FF2B5EF4-FFF2-40B4-BE49-F238E27FC236}">
                <a16:creationId xmlns:a16="http://schemas.microsoft.com/office/drawing/2014/main" id="{FFA1EBE5-0B21-C926-0C51-A157CA465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1056" y="226575"/>
            <a:ext cx="3772039" cy="3058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371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3E8C74-318C-E578-5FBF-66A9D7565EB0}"/>
              </a:ext>
            </a:extLst>
          </p:cNvPr>
          <p:cNvSpPr>
            <a:spLocks noGrp="1"/>
          </p:cNvSpPr>
          <p:nvPr>
            <p:ph type="title"/>
          </p:nvPr>
        </p:nvSpPr>
        <p:spPr/>
        <p:txBody>
          <a:bodyPr/>
          <a:lstStyle/>
          <a:p>
            <a:r>
              <a:rPr lang="it-IT" dirty="0"/>
              <a:t>«Albert e </a:t>
            </a:r>
            <a:r>
              <a:rPr lang="it-IT" dirty="0" err="1"/>
              <a:t>Mileva</a:t>
            </a:r>
            <a:r>
              <a:rPr lang="it-IT" dirty="0"/>
              <a:t>»</a:t>
            </a:r>
          </a:p>
        </p:txBody>
      </p:sp>
      <p:sp>
        <p:nvSpPr>
          <p:cNvPr id="4" name="CasellaDiTesto 3">
            <a:extLst>
              <a:ext uri="{FF2B5EF4-FFF2-40B4-BE49-F238E27FC236}">
                <a16:creationId xmlns:a16="http://schemas.microsoft.com/office/drawing/2014/main" id="{80D57EB7-31B2-76FF-31DF-E102AE9D5222}"/>
              </a:ext>
            </a:extLst>
          </p:cNvPr>
          <p:cNvSpPr txBox="1"/>
          <p:nvPr/>
        </p:nvSpPr>
        <p:spPr>
          <a:xfrm>
            <a:off x="179512" y="1305341"/>
            <a:ext cx="8712968" cy="5324535"/>
          </a:xfrm>
          <a:prstGeom prst="rect">
            <a:avLst/>
          </a:prstGeom>
          <a:noFill/>
        </p:spPr>
        <p:txBody>
          <a:bodyPr wrap="square">
            <a:spAutoFit/>
          </a:bodyPr>
          <a:lstStyle/>
          <a:p>
            <a:pPr algn="just"/>
            <a:r>
              <a:rPr lang="it-IT" sz="2000" dirty="0">
                <a:solidFill>
                  <a:srgbClr val="000000"/>
                </a:solidFill>
                <a:latin typeface="Trebuchet MS" panose="020B0603020202020204" pitchFamily="34" charset="0"/>
              </a:rPr>
              <a:t>
I suoi genitori volevano che Albert studiasse al Politecnico di Zurigo, la migliore scuola superiore fuori dalla Germania. Senza maturazione doveva superare gli esami di ammissione. Si è innamorato del tedesco e della filosofia. Seguendo il consiglio di Rettore, Albert rimase un anno in Svizzera, dove finalmente raggiunse la maturità. Ma contro la volontà di suo padre, Albert decise di diventare uno scienziato, non un ingegnere.</a:t>
            </a:r>
          </a:p>
          <a:p>
            <a:pPr algn="just"/>
            <a:r>
              <a:rPr lang="it-IT" sz="2000" dirty="0">
                <a:solidFill>
                  <a:srgbClr val="000000"/>
                </a:solidFill>
                <a:latin typeface="Trebuchet MS" panose="020B0603020202020204" pitchFamily="34" charset="0"/>
              </a:rPr>
              <a:t>
Ancora una volta Albert non seguirà suo padre: quando si innamorò di </a:t>
            </a:r>
            <a:r>
              <a:rPr lang="it-IT" sz="2000" dirty="0" err="1">
                <a:solidFill>
                  <a:srgbClr val="000000"/>
                </a:solidFill>
                <a:latin typeface="Trebuchet MS" panose="020B0603020202020204" pitchFamily="34" charset="0"/>
              </a:rPr>
              <a:t>Mileva</a:t>
            </a:r>
            <a:r>
              <a:rPr lang="it-IT" sz="2000" dirty="0">
                <a:solidFill>
                  <a:srgbClr val="000000"/>
                </a:solidFill>
                <a:latin typeface="Trebuchet MS" panose="020B0603020202020204" pitchFamily="34" charset="0"/>
              </a:rPr>
              <a:t> Maric, una studentessa di matematica serba (sotto l'Austria all'epoca). Nel 1901 ebbero un figlio che morì presto. </a:t>
            </a:r>
            <a:r>
              <a:rPr lang="it-IT" sz="2000" dirty="0" err="1">
                <a:solidFill>
                  <a:srgbClr val="000000"/>
                </a:solidFill>
                <a:latin typeface="Trebuchet MS" panose="020B0603020202020204" pitchFamily="34" charset="0"/>
              </a:rPr>
              <a:t>Mileva</a:t>
            </a:r>
            <a:r>
              <a:rPr lang="it-IT" sz="2000" dirty="0">
                <a:solidFill>
                  <a:srgbClr val="000000"/>
                </a:solidFill>
                <a:latin typeface="Trebuchet MS" panose="020B0603020202020204" pitchFamily="34" charset="0"/>
              </a:rPr>
              <a:t> ha fallito l'esame di laurea ed è rimasta senza lavoro. Solo dopo la morte del padre, </a:t>
            </a:r>
            <a:r>
              <a:rPr lang="it-IT" sz="2000" dirty="0" err="1">
                <a:solidFill>
                  <a:srgbClr val="000000"/>
                </a:solidFill>
                <a:latin typeface="Trebuchet MS" panose="020B0603020202020204" pitchFamily="34" charset="0"/>
              </a:rPr>
              <a:t>Alberts</a:t>
            </a:r>
            <a:r>
              <a:rPr lang="it-IT" sz="2000" dirty="0">
                <a:solidFill>
                  <a:srgbClr val="000000"/>
                </a:solidFill>
                <a:latin typeface="Trebuchet MS" panose="020B0603020202020204" pitchFamily="34" charset="0"/>
              </a:rPr>
              <a:t> si sposò con </a:t>
            </a:r>
            <a:r>
              <a:rPr lang="it-IT" sz="2000" dirty="0" err="1">
                <a:solidFill>
                  <a:srgbClr val="000000"/>
                </a:solidFill>
                <a:latin typeface="Trebuchet MS" panose="020B0603020202020204" pitchFamily="34" charset="0"/>
              </a:rPr>
              <a:t>Mileva</a:t>
            </a:r>
            <a:r>
              <a:rPr lang="it-IT" sz="2000" dirty="0">
                <a:solidFill>
                  <a:srgbClr val="000000"/>
                </a:solidFill>
                <a:latin typeface="Trebuchet MS" panose="020B0603020202020204" pitchFamily="34" charset="0"/>
              </a:rPr>
              <a:t>. La posizione di ricercatore universitario, promessagli, va a un'altra persona: anche Albert rimane senza lavoro. Il suo amico lo trova per un posto come consulente in materia di brevetti a Berna. In breve tempo, prima del 1906, pubblicò 6 opere
(testo GK, sulla base delle ricerca dettagliata)</a:t>
            </a:r>
            <a:endParaRPr lang="en-US" sz="2000" b="0" i="0" dirty="0">
              <a:solidFill>
                <a:srgbClr val="000000"/>
              </a:solidFill>
              <a:effectLst/>
              <a:latin typeface="Trebuchet MS" panose="020B0603020202020204" pitchFamily="34" charset="0"/>
            </a:endParaRPr>
          </a:p>
        </p:txBody>
      </p:sp>
    </p:spTree>
    <p:extLst>
      <p:ext uri="{BB962C8B-B14F-4D97-AF65-F5344CB8AC3E}">
        <p14:creationId xmlns:p14="http://schemas.microsoft.com/office/powerpoint/2010/main" val="4016432585"/>
      </p:ext>
    </p:extLst>
  </p:cSld>
  <p:clrMapOvr>
    <a:masterClrMapping/>
  </p:clrMapOvr>
</p:sld>
</file>

<file path=ppt/theme/theme1.xml><?xml version="1.0" encoding="utf-8"?>
<a:theme xmlns:a="http://schemas.openxmlformats.org/drawingml/2006/main" name="Zaćmienie">
  <a:themeElements>
    <a:clrScheme name="Zaćmieni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Zaćmieni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Zaćmieni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Zaćmieni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Zaćmieni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Zaćmieni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Zaćmieni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Zaćmieni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Zaćmieni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Zaćmieni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Zaćmieni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Zaćmieni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Eclipse</Template>
  <TotalTime>4835</TotalTime>
  <Words>1742</Words>
  <Application>Microsoft Office PowerPoint</Application>
  <PresentationFormat>Presentazione su schermo (4:3)</PresentationFormat>
  <Paragraphs>71</Paragraphs>
  <Slides>13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Arial</vt:lpstr>
      <vt:lpstr>Trebuchet MS</vt:lpstr>
      <vt:lpstr>Verdana</vt:lpstr>
      <vt:lpstr>Wingdings</vt:lpstr>
      <vt:lpstr>Zaćmienie</vt:lpstr>
      <vt:lpstr>Inclusione e personalizzazione nell’insegnamento delle STEAM</vt:lpstr>
      <vt:lpstr>«Neuroni specchio»</vt:lpstr>
      <vt:lpstr>Signs and Symptoms of Autism Spectrum Disorder </vt:lpstr>
      <vt:lpstr>Comportamenti “compensativi” </vt:lpstr>
      <vt:lpstr>Talenti “compensativi” </vt:lpstr>
      <vt:lpstr>«Beautiful mind» (John Nash)</vt:lpstr>
      <vt:lpstr>Menti celebri</vt:lpstr>
      <vt:lpstr>«Albert  e Mileva»</vt:lpstr>
      <vt:lpstr>«Albert e Mileva»</vt:lpstr>
      <vt:lpstr>Basi neurologiche</vt:lpstr>
      <vt:lpstr>Trattamenti di ASD</vt:lpstr>
      <vt:lpstr>Trattamenti di ASD</vt:lpstr>
      <vt:lpstr>Trattamenti di ASD</vt:lpstr>
    </vt:vector>
  </TitlesOfParts>
  <Company>UMK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Dydaktyka kognitywistyczna</dc:title>
  <dc:creator>GK</dc:creator>
  <cp:lastModifiedBy>Maria Karwasz</cp:lastModifiedBy>
  <cp:revision>54</cp:revision>
  <dcterms:created xsi:type="dcterms:W3CDTF">2017-06-07T18:11:07Z</dcterms:created>
  <dcterms:modified xsi:type="dcterms:W3CDTF">2023-01-05T10:52:56Z</dcterms:modified>
</cp:coreProperties>
</file>