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80" r:id="rId3"/>
    <p:sldId id="283" r:id="rId4"/>
    <p:sldId id="282" r:id="rId5"/>
    <p:sldId id="301" r:id="rId6"/>
    <p:sldId id="302" r:id="rId7"/>
    <p:sldId id="363" r:id="rId8"/>
    <p:sldId id="375" r:id="rId9"/>
    <p:sldId id="376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299" r:id="rId19"/>
    <p:sldId id="377" r:id="rId20"/>
    <p:sldId id="379" r:id="rId21"/>
    <p:sldId id="381" r:id="rId22"/>
    <p:sldId id="380" r:id="rId23"/>
    <p:sldId id="382" r:id="rId24"/>
    <p:sldId id="383" r:id="rId25"/>
    <p:sldId id="378" r:id="rId26"/>
    <p:sldId id="384" r:id="rId27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49324F59-0AEE-469E-BD19-9BB2376BDFD0}">
          <p14:sldIdLst>
            <p14:sldId id="279"/>
            <p14:sldId id="280"/>
            <p14:sldId id="283"/>
          </p14:sldIdLst>
        </p14:section>
        <p14:section name="Sezione senza titolo" id="{31522A7A-D6DF-45B4-88F6-CA98E49B0C85}">
          <p14:sldIdLst>
            <p14:sldId id="282"/>
            <p14:sldId id="301"/>
            <p14:sldId id="302"/>
            <p14:sldId id="363"/>
            <p14:sldId id="375"/>
            <p14:sldId id="376"/>
            <p14:sldId id="292"/>
            <p14:sldId id="293"/>
            <p14:sldId id="294"/>
            <p14:sldId id="295"/>
            <p14:sldId id="296"/>
            <p14:sldId id="297"/>
            <p14:sldId id="298"/>
            <p14:sldId id="300"/>
            <p14:sldId id="299"/>
            <p14:sldId id="377"/>
            <p14:sldId id="379"/>
            <p14:sldId id="381"/>
            <p14:sldId id="380"/>
            <p14:sldId id="382"/>
            <p14:sldId id="383"/>
            <p14:sldId id="378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3300"/>
    <a:srgbClr val="FFFFCC"/>
    <a:srgbClr val="FFFF99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718" autoAdjust="0"/>
  </p:normalViewPr>
  <p:slideViewPr>
    <p:cSldViewPr>
      <p:cViewPr varScale="1">
        <p:scale>
          <a:sx n="75" d="100"/>
          <a:sy n="75" d="100"/>
        </p:scale>
        <p:origin x="1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46A4492-C99A-B420-4A72-6F521780BA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6083B42-16B4-D7C6-507E-CB4D756FCC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1F911C3-6F24-2694-5392-049F5F5EEB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B394ED0-EC24-DAB2-D382-BF984514E3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63F3A13-6B0F-D7BC-6A79-F0A8F7F4E7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8901E23-311F-6C76-8422-FE3FD7B97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9EE50FD-72BF-4858-AE0A-7AF73C89D1C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F73890-F091-7419-CD58-85D2ABA03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3A851-508D-4B74-9C54-4C74068C7C8B}" type="slidenum">
              <a:rPr lang="en-AU" altLang="it-IT"/>
              <a:pPr/>
              <a:t>10</a:t>
            </a:fld>
            <a:endParaRPr lang="en-AU" altLang="it-IT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D702522-2B77-3A2B-E188-5F9E2F1C4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3314BBB-5A4C-5659-F40B-4FCD9A807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8B8C7F-83E1-988A-5344-52876C74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D424E-4651-4C93-B01C-76322501C1C2}" type="slidenum">
              <a:rPr lang="en-AU" altLang="it-IT"/>
              <a:pPr/>
              <a:t>11</a:t>
            </a:fld>
            <a:endParaRPr lang="en-AU" altLang="it-IT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833102C-254C-71C1-9149-1EA453F83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25C2CDA-3F34-C9FC-7E4B-C2CFC6587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E50FD-72BF-4858-AE0A-7AF73C89D1C0}" type="slidenum">
              <a:rPr lang="pl-PL" altLang="it-IT" smtClean="0"/>
              <a:pPr>
                <a:defRPr/>
              </a:pPr>
              <a:t>16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5318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E50FD-72BF-4858-AE0A-7AF73C89D1C0}" type="slidenum">
              <a:rPr lang="pl-PL" altLang="it-IT" smtClean="0"/>
              <a:pPr>
                <a:defRPr/>
              </a:pPr>
              <a:t>17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8279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D05878-B0E5-8E71-91AA-F1C66AA2B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E0FBB-8639-32A6-E831-06F6F3D2E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E08B7-18B9-D29B-6D1A-D627D84C9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6F74-0325-4814-A803-428A796B07E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17557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C50143-722D-7330-1A27-303AA5780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DEECA5-A0EA-1763-EB33-333584616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1DCFED-E046-D75F-BB3E-CA419CC6E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573-DFBA-440C-85EC-3E6845FBBC7A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73821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4EB72-474B-7E8C-446C-CA7BE0D3F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5851A-9C82-EF18-22BC-27EBAF7E6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58F2C7-92AE-40BE-049B-7759610E8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9D46-CEE4-4A83-BD7A-C7624C011CC6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80840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F57409-A144-14B0-8716-E896F8A43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6C981-F0D6-EA90-0BA8-AD5AB2A37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789A6-5D63-0126-5193-63762609B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6561A-9213-4F2B-AE72-0DE36AA191D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14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E0150-BA25-710F-824F-A51A14E17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FF426-3902-5E30-F539-096112DB6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37F2A-7977-8736-7B6E-41457E8DA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A6F4-73E3-4573-ABD5-6D8FB10ED0DF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72814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FF994-5E3D-BF22-A6B4-477EBC3DA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EA202-E292-CB3C-C7EF-3B1A45366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7BCE6-096A-1CE3-214A-7F54285D4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8C47-D346-41B0-9896-08D655E930F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0915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EB1B0E-D475-07D2-28FF-344BB48B7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06119E-02BD-B757-CC98-4D79B0D2D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24CFB5-8198-A503-1A9E-17EF650DB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D937-49AF-4527-9A7E-9EDE5160CC7C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68890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B19182-0FB9-F4AF-5EC5-143486241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D939C-48A7-8949-CD44-F8A012BDF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1E7D08-ABEB-5106-411F-A569672CA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BE1E-AA63-4C8D-8750-13B2AD3E3F06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098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35ABAC-0812-04AE-8F70-207E2D7C0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4631D7-4289-B254-D878-D5C89FD0E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54151-2003-8881-6F2E-A88F21D56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B77D-DEDA-4E79-9422-570AA8DA87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98441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7E820-F824-12A5-9301-9E9F2380F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D0C54-D21F-CA7E-4DF3-A8A870127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AF183-3735-C699-6996-A112BD829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CF5F-199F-4DE4-9934-87C6C0EA7A7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936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7588EE-7E05-9B93-D148-8BA2DBCB4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71786-2D3E-2217-23FE-90248ED77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B6811-8D30-FC92-9A70-BF093B523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FA7B-D47C-49D1-886A-4EEC192BF19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6121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349BDB-C69F-7B1D-F5AC-85A51F38B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9D9D96-BA25-A3E2-9BA4-4C3AB1A05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7FAF64-B059-6D70-4FA7-18163A073A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CD166B-8674-EDEF-6673-88A7FD352F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B2AA55-7852-C1CF-0E12-79845B2937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B7CF44-11C4-4842-988D-1104289AC1B9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alameo.com/books/00714371630a41cfb0a69" TargetMode="Externa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alameo.com/books/00714371630a41cfb0a69" TargetMode="Externa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ibs.it/libri/autori/anna-oliverio-ferrari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lardi.it/catalogo/scheda/pdf-larte-di-insegnare-nuova-edizione-ebook_1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108017-4366-2D04-A97B-920BC9400F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8280400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5CB3F57-B130-C57A-BEE7-E4814B5C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90975"/>
            <a:ext cx="79200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>
                <a:solidFill>
                  <a:srgbClr val="002060"/>
                </a:solidFill>
              </a:rPr>
              <a:t>- Facoltà di Fisica, Astronomia e Informatica Applicata</a:t>
            </a:r>
            <a:r>
              <a:rPr lang="pl-PL" altLang="it-IT" sz="2200" i="1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0A66BF99-DB71-4B7C-9741-1B9FAB0D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662238"/>
            <a:ext cx="792003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6: Pedagogia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 Anna Oliviero Ferraris: «La costruzione dell’identità»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5BBE411-75C4-55A4-821B-E4E86D6A3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l-PL" altLang="it-IT" sz="3600"/>
              <a:t>„Pojęcie osobowości” </a:t>
            </a:r>
            <a:br>
              <a:rPr lang="pl-PL" altLang="it-IT" sz="3600"/>
            </a:br>
            <a:r>
              <a:rPr lang="pl-PL" altLang="it-IT" sz="2800"/>
              <a:t>Calvin S. Hall, Gardner Lindzey (1957)</a:t>
            </a:r>
            <a:endParaRPr lang="en-AU" altLang="it-IT" sz="28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0B21147-3188-D0DB-F307-41C2A3607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pl-PL" altLang="it-IT" sz="1800"/>
              <a:t>„Omówienie rozwoju teorii osobowości musi oczywiście zaczynać od koncepcji człowieka stworzonych przez wielkich filozofów klasycznych, takich jak Hipokrates, Platon i Arystoteles a także poglądów dziesiątków myślicieli, jak </a:t>
            </a:r>
            <a:r>
              <a:rPr lang="pl-PL" altLang="it-IT" sz="1800">
                <a:solidFill>
                  <a:schemeClr val="accent2"/>
                </a:solidFill>
              </a:rPr>
              <a:t> </a:t>
            </a:r>
            <a:r>
              <a:rPr lang="pl-PL" altLang="it-IT" sz="1800"/>
              <a:t>Św. Tomasz z Akwinu, Locke, Nietsche, Machiavelli...”</a:t>
            </a:r>
          </a:p>
          <a:p>
            <a:pPr>
              <a:lnSpc>
                <a:spcPct val="85000"/>
              </a:lnSpc>
            </a:pPr>
            <a:r>
              <a:rPr lang="pl-PL" altLang="it-IT" sz="1800">
                <a:solidFill>
                  <a:schemeClr val="accent2"/>
                </a:solidFill>
              </a:rPr>
              <a:t>Ujmowanie jednostki, jako niepodzielnej całości: in-dywiduo, a-tomos, o-soba</a:t>
            </a:r>
          </a:p>
          <a:p>
            <a:pPr>
              <a:lnSpc>
                <a:spcPct val="85000"/>
              </a:lnSpc>
            </a:pPr>
            <a:r>
              <a:rPr lang="pl-PL" altLang="it-IT" sz="1800"/>
              <a:t>„Z zainteresowaniem zmiennymi motywacjami i problemami funkcjonalności wiązało się przekonanie teoretyków osobowości, iż </a:t>
            </a:r>
            <a:r>
              <a:rPr lang="pl-PL" altLang="it-IT" sz="1800" i="1"/>
              <a:t>zrozumienie ludzkiego zachowania może wynikać z traktowania i badania człowieka w sposób całościowy.</a:t>
            </a:r>
            <a:r>
              <a:rPr lang="pl-PL" altLang="it-IT" sz="1800"/>
              <a:t>” </a:t>
            </a:r>
            <a:endParaRPr lang="pl-PL" altLang="it-IT" sz="1800" i="1"/>
          </a:p>
          <a:p>
            <a:pPr>
              <a:lnSpc>
                <a:spcPct val="85000"/>
              </a:lnSpc>
            </a:pPr>
            <a:r>
              <a:rPr lang="pl-PL" altLang="it-IT" sz="1800"/>
              <a:t>„Psychologowie osobowości utrzymywali, iż właściwe zrozumienie zachowań człowieka osiągnąć można jedynie badając je w </a:t>
            </a:r>
            <a:r>
              <a:rPr lang="pl-PL" altLang="it-IT" sz="1800" u="sng"/>
              <a:t>szerszym kontekście</a:t>
            </a:r>
            <a:r>
              <a:rPr lang="pl-PL" altLang="it-IT" sz="1800"/>
              <a:t>, obejmującym całość aktywności jednostki. Dla teoretyków osobowości podstawowym problemem empirycznym i teoretycznym była </a:t>
            </a:r>
            <a:r>
              <a:rPr lang="pl-PL" altLang="it-IT" sz="1800" u="sng"/>
              <a:t>motywacja</a:t>
            </a:r>
            <a:r>
              <a:rPr lang="pl-PL" altLang="it-IT" sz="1800"/>
              <a:t>, wyjaśnienie sił napędowych i pobudek zachowania, dla psychologów eksperymentalnych problem ten był jednym z wielu problemów i ujmowali go w kategoriach procesów </a:t>
            </a:r>
            <a:r>
              <a:rPr lang="pl-PL" altLang="it-IT" sz="1800" u="sng"/>
              <a:t>fizjologicznych</a:t>
            </a:r>
            <a:r>
              <a:rPr lang="pl-PL" altLang="it-IT" sz="1800"/>
              <a:t>, odwołując się do niewielkiej ilości pojęć.”</a:t>
            </a:r>
          </a:p>
          <a:p>
            <a:pPr>
              <a:lnSpc>
                <a:spcPct val="85000"/>
              </a:lnSpc>
            </a:pPr>
            <a:r>
              <a:rPr lang="pl-PL" altLang="it-IT" sz="1800"/>
              <a:t>„W pierwszym zastosowaniu termin </a:t>
            </a:r>
            <a:r>
              <a:rPr lang="en-US" altLang="it-IT" sz="1800"/>
              <a:t>«</a:t>
            </a:r>
            <a:r>
              <a:rPr lang="pl-PL" altLang="it-IT" sz="1800"/>
              <a:t>osobowość</a:t>
            </a:r>
            <a:r>
              <a:rPr lang="en-US" altLang="it-IT" sz="1800"/>
              <a:t>»</a:t>
            </a:r>
            <a:r>
              <a:rPr lang="pl-PL" altLang="it-IT" sz="1800"/>
              <a:t> (ang. </a:t>
            </a:r>
            <a:r>
              <a:rPr lang="pl-PL" altLang="it-IT" sz="1800" i="1"/>
              <a:t>personality</a:t>
            </a:r>
            <a:r>
              <a:rPr lang="pl-PL" altLang="it-IT" sz="1800"/>
              <a:t>) oznacza umiejętność czy zręczność w kontaktach społecznych. Osobowość jednostki oceniana jest ze względu na jej zdolności wzbudzania pozytywnych reakcji u różnych osób w różnych okolicznościach”.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pl-PL" altLang="it-IT" sz="1800" b="1">
                <a:solidFill>
                  <a:srgbClr val="0033CC"/>
                </a:solidFill>
              </a:rPr>
              <a:t>→ Zdecydowanie</a:t>
            </a:r>
            <a:r>
              <a:rPr lang="pl-PL" altLang="it-IT" sz="1800">
                <a:solidFill>
                  <a:srgbClr val="0033CC"/>
                </a:solidFill>
              </a:rPr>
              <a:t>, nie jest to znaczenie, które na interesuje. Ba, w dydaktyce i pedagogice, uczeń który „</a:t>
            </a:r>
            <a:r>
              <a:rPr lang="pl-PL" altLang="it-IT" sz="1800" b="1">
                <a:solidFill>
                  <a:srgbClr val="0033CC"/>
                </a:solidFill>
              </a:rPr>
              <a:t>robi dobre wrażenie”</a:t>
            </a:r>
            <a:r>
              <a:rPr lang="pl-PL" altLang="it-IT" sz="1800">
                <a:solidFill>
                  <a:srgbClr val="0033CC"/>
                </a:solidFill>
              </a:rPr>
              <a:t> jest dla jego, własnego rozwoju, najgorszym przypadkiem, jaki się może zdarzyć. </a:t>
            </a:r>
            <a:r>
              <a:rPr lang="pl-PL" altLang="it-IT" sz="1800"/>
              <a:t> </a:t>
            </a:r>
          </a:p>
          <a:p>
            <a:pPr>
              <a:lnSpc>
                <a:spcPct val="80000"/>
              </a:lnSpc>
            </a:pPr>
            <a:endParaRPr lang="pl-PL" altLang="it-IT" sz="9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pl-PL" altLang="it-IT" sz="900"/>
          </a:p>
          <a:p>
            <a:pPr>
              <a:lnSpc>
                <a:spcPct val="80000"/>
              </a:lnSpc>
            </a:pPr>
            <a:endParaRPr lang="en-US" altLang="it-IT" sz="900"/>
          </a:p>
          <a:p>
            <a:pPr>
              <a:lnSpc>
                <a:spcPct val="80000"/>
              </a:lnSpc>
            </a:pPr>
            <a:endParaRPr lang="en-US" altLang="it-IT" sz="1800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228B4AD9-6848-4C75-423D-83283159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542088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it-IT" sz="1400"/>
              <a:t>Str. 13-18</a:t>
            </a:r>
            <a:endParaRPr lang="en-AU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9FE3354-4348-E74A-47CB-B4C38730A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it-IT" sz="3600"/>
              <a:t>„Definicje osobowości”, c.d. </a:t>
            </a:r>
            <a:br>
              <a:rPr lang="pl-PL" altLang="it-IT" sz="3600"/>
            </a:br>
            <a:endParaRPr lang="en-AU" altLang="it-IT" sz="28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99D5627-7D6B-954D-0564-0910FDA4B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it-IT" sz="1800"/>
              <a:t>„Definicja, którą można określić jako definicję-worek, albo </a:t>
            </a:r>
            <a:r>
              <a:rPr lang="pl-PL" altLang="it-IT" sz="1800" i="1"/>
              <a:t>definicję zbiorczą</a:t>
            </a:r>
            <a:r>
              <a:rPr lang="pl-PL" altLang="it-IT" sz="1800"/>
              <a:t>. Definicja ta ujmuje osobowość przez wyliczenie. [w matematyce i fizyce definicje też mają charakter wyliczeń]. W tym zastosowaniu termin „osobowość” zawiera wszystko, co da się powiedzieć o człowieku”.</a:t>
            </a:r>
          </a:p>
          <a:p>
            <a:pPr>
              <a:lnSpc>
                <a:spcPct val="90000"/>
              </a:lnSpc>
            </a:pPr>
            <a:r>
              <a:rPr lang="pl-PL" altLang="it-IT" sz="1800"/>
              <a:t>„Inne definicja kładą nacisk na integrującą czy organizującą funkcję osobowości. Osobowość jest tym, co nadaje porządek i spójność wszystkim rodzajom działań podejmowanych przez człowieka.”</a:t>
            </a:r>
          </a:p>
          <a:p>
            <a:pPr>
              <a:lnSpc>
                <a:spcPct val="90000"/>
              </a:lnSpc>
            </a:pPr>
            <a:r>
              <a:rPr lang="pl-PL" altLang="it-IT" sz="1800"/>
              <a:t>„W jeszcze innych definicjach osobowość odnoszona jest do niepowtarzalnych czy indywidualnych aspektów zachowania. Oznacza ona te własności jednostki, które odróżniają ją od innych osób”. </a:t>
            </a:r>
          </a:p>
          <a:p>
            <a:pPr>
              <a:lnSpc>
                <a:spcPct val="90000"/>
              </a:lnSpc>
            </a:pPr>
            <a:r>
              <a:rPr lang="pl-PL" altLang="it-IT" sz="1800">
                <a:solidFill>
                  <a:srgbClr val="0033CC"/>
                </a:solidFill>
              </a:rPr>
              <a:t>Tak! Osobowość to jest to, co odróżnia, a jeszcze bardziej – to co </a:t>
            </a:r>
            <a:r>
              <a:rPr lang="pl-PL" altLang="it-IT" sz="1800" i="1">
                <a:solidFill>
                  <a:srgbClr val="0033CC"/>
                </a:solidFill>
              </a:rPr>
              <a:t>charakteryzuje </a:t>
            </a:r>
            <a:r>
              <a:rPr lang="pl-PL" altLang="it-IT" sz="1800">
                <a:solidFill>
                  <a:srgbClr val="0033CC"/>
                </a:solidFill>
              </a:rPr>
              <a:t> o-sobę, jako jednostkę, in.-dywiduo – </a:t>
            </a:r>
            <a:r>
              <a:rPr lang="pl-PL" altLang="it-IT" sz="1800" b="1">
                <a:solidFill>
                  <a:srgbClr val="0033CC"/>
                </a:solidFill>
              </a:rPr>
              <a:t>tożsamość ontologiczną. </a:t>
            </a:r>
            <a:r>
              <a:rPr lang="pl-PL" altLang="it-IT" sz="1800"/>
              <a:t>  </a:t>
            </a:r>
          </a:p>
          <a:p>
            <a:pPr>
              <a:lnSpc>
                <a:spcPct val="90000"/>
              </a:lnSpc>
            </a:pPr>
            <a:r>
              <a:rPr lang="pl-PL" altLang="it-IT" sz="1800"/>
              <a:t>„Niektórzy uczeni traktowali osobowość jako </a:t>
            </a:r>
            <a:r>
              <a:rPr lang="pl-PL" altLang="it-IT" sz="1800" i="1"/>
              <a:t>istotę </a:t>
            </a:r>
            <a:r>
              <a:rPr lang="pl-PL" altLang="it-IT" sz="1800"/>
              <a:t>kondycji ludzkiej. Osobowość odnosi się do tej części człowieka, która jest dla niego jako osoby najbardziej charakterystyczna, nie tylko z powodu, że odróżnia go od innych, ale  - co ważniejsze – ponieważ część ta konstytuuje to, czym on rzeczywiście jest. Według Allporta </a:t>
            </a:r>
            <a:r>
              <a:rPr lang="en-US" altLang="it-IT" sz="1800"/>
              <a:t>«</a:t>
            </a:r>
            <a:r>
              <a:rPr lang="pl-PL" altLang="it-IT" sz="1800"/>
              <a:t>osobowość to jest to, czym naprawdę jest człowiek</a:t>
            </a:r>
            <a:r>
              <a:rPr lang="en-US" altLang="it-IT" sz="1800"/>
              <a:t>»</a:t>
            </a:r>
            <a:r>
              <a:rPr lang="pl-PL" altLang="it-IT" sz="1800"/>
              <a:t>. Na osobowość składa się to, co w ostatecznej analizie jest najbardziej charakterystyczne i co stanowi </a:t>
            </a:r>
            <a:r>
              <a:rPr lang="pl-PL" altLang="it-IT" sz="1800" u="sng"/>
              <a:t>najgłębszą naturę człowieka</a:t>
            </a:r>
            <a:r>
              <a:rPr lang="pl-PL" altLang="it-IT" sz="1800"/>
              <a:t>.”  </a:t>
            </a:r>
            <a:endParaRPr lang="pl-PL" altLang="it-IT" sz="9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pl-PL" altLang="it-IT" sz="900"/>
          </a:p>
          <a:p>
            <a:pPr>
              <a:lnSpc>
                <a:spcPct val="80000"/>
              </a:lnSpc>
            </a:pPr>
            <a:endParaRPr lang="en-US" altLang="it-IT" sz="900"/>
          </a:p>
          <a:p>
            <a:pPr>
              <a:lnSpc>
                <a:spcPct val="80000"/>
              </a:lnSpc>
            </a:pPr>
            <a:endParaRPr lang="en-US" altLang="it-IT" sz="1800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3F0C33C-2AC2-4A95-D28E-0E27F7D3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542088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it-IT" sz="1400"/>
              <a:t>Str. 13-18</a:t>
            </a:r>
            <a:endParaRPr lang="en-AU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200" dirty="0"/>
              <a:t>«Il cervello del bambino spiegato ai genitori»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1" y="908720"/>
            <a:ext cx="468052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600" dirty="0"/>
              <a:t>«In questo libro il neuropsicologo </a:t>
            </a:r>
            <a:r>
              <a:rPr lang="it-IT" sz="1600" dirty="0" err="1"/>
              <a:t>Álvaro</a:t>
            </a:r>
            <a:r>
              <a:rPr lang="it-IT" sz="1600" dirty="0"/>
              <a:t> Bilbao affronta i temi principali del percorso educativo illustrando i meccanismi di funzionamento del cervello e offre strumenti e strategie da applicare nella vita di tutti i giorni, per coltivare nei propri figli tanto l’intelligenza emotiva quanto quella razionale, l’autocontrollo, la creatività, la memoria, l’empatia. </a:t>
            </a:r>
          </a:p>
          <a:p>
            <a:endParaRPr lang="it-IT" sz="1600" dirty="0"/>
          </a:p>
          <a:p>
            <a:r>
              <a:rPr lang="it-IT" sz="1600" dirty="0"/>
              <a:t>Un prezioso manuale, profondo e affascinante, che a partire dai fondamenti della neuroscienza, spiega in maniera chiara come costruire un rapporto soddisfacente e duraturo tra genitori e figli, perché «educare non è altro che sostenere il bambino nel suo sviluppo cerebrale, affinché un giorno quel cervello gli permetta di essere autonomo, di raggiungere i suoi obiettivi e di sentirsi bene con se stesso».</a:t>
            </a:r>
          </a:p>
          <a:p>
            <a:endParaRPr lang="it-IT" sz="1600" dirty="0"/>
          </a:p>
          <a:p>
            <a:r>
              <a:rPr lang="it-IT" sz="1600" dirty="0"/>
              <a:t>«Sedetevi sul tappeto e giocate con i vostri bambini.» El Mundo </a:t>
            </a:r>
            <a:endParaRPr lang="it-IT" alt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434B63-E614-A560-FC86-8F8586C1D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7" y="983110"/>
            <a:ext cx="3123567" cy="460376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8D7E6B-39F4-C318-4ABF-FA0E5D5E3A57}"/>
              </a:ext>
            </a:extLst>
          </p:cNvPr>
          <p:cNvSpPr txBox="1"/>
          <p:nvPr/>
        </p:nvSpPr>
        <p:spPr>
          <a:xfrm>
            <a:off x="437456" y="6193918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https://www.ibs.it/cervello-del-bambino-spiegato-ai-ebook-alvaro-bilbao/e/9788893812238</a:t>
            </a:r>
          </a:p>
        </p:txBody>
      </p:sp>
    </p:spTree>
    <p:extLst>
      <p:ext uri="{BB962C8B-B14F-4D97-AF65-F5344CB8AC3E}">
        <p14:creationId xmlns:p14="http://schemas.microsoft.com/office/powerpoint/2010/main" val="300208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600" dirty="0"/>
              <a:t>Emozioni, </a:t>
            </a:r>
            <a:r>
              <a:rPr lang="it-IT" sz="3600" b="1" dirty="0"/>
              <a:t>fiducia</a:t>
            </a:r>
            <a:r>
              <a:rPr lang="it-IT" sz="3600" dirty="0"/>
              <a:t>, responsabilità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24" y="908720"/>
            <a:ext cx="8564563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«Mio padre mi ha fatto il miglior regalo che si possa fare a un figlio.         Ha creduto in me» Jim </a:t>
            </a:r>
            <a:r>
              <a:rPr lang="it-IT" altLang="it-IT" sz="2000" dirty="0" err="1"/>
              <a:t>Valvano</a:t>
            </a:r>
            <a:endParaRPr lang="it-IT" altLang="it-IT" sz="2000" dirty="0"/>
          </a:p>
          <a:p>
            <a:pPr>
              <a:spcAft>
                <a:spcPts val="600"/>
              </a:spcAft>
            </a:pPr>
            <a:r>
              <a:rPr lang="it-IT" altLang="it-IT" sz="2000" dirty="0"/>
              <a:t>Non c’è niente che faccia arrivare più lontano una persona che il sentirsi capace di ottenere quello che si propone.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Il bambino che cresce nella fiducia diventerà un adulto che sta bene con se stesso e con gli altri, sicuro delle decisioni che prende, e ha una forza interiore che deriva dalla consapevolezza di poter raggiungere qualsiasi obiettivo si proponga nella vita.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Sappiamo che la fiducia ha una componente genetica (il cromosoma 17). Tuttavia, è un fatto sorprendente come, in condizioni </a:t>
            </a:r>
            <a:r>
              <a:rPr lang="it-IT" altLang="it-IT" sz="2000" u="sng" dirty="0"/>
              <a:t>favorevoli</a:t>
            </a:r>
            <a:r>
              <a:rPr lang="it-IT" altLang="it-IT" sz="2000" dirty="0"/>
              <a:t>, </a:t>
            </a:r>
            <a:r>
              <a:rPr lang="it-IT" altLang="it-IT" sz="2000" u="sng" dirty="0"/>
              <a:t>ogni bambino</a:t>
            </a:r>
            <a:r>
              <a:rPr lang="it-IT" altLang="it-IT" sz="2000" dirty="0"/>
              <a:t> sia in grado di acquisire fiducia.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Un’altra valida strategia per costruire la fiducia nel bambino è offrirgli messaggi positivi. I messaggi negativi («Sei pigro», «Lo stai facendo male») non aiutano il bambino a fare meglio le cose, anzi, al contrario possono provocare l’ansia e minare la sua autostima.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(p. 152, 160)</a:t>
            </a:r>
          </a:p>
          <a:p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18142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600" dirty="0"/>
              <a:t>Emozioni, fiducia, </a:t>
            </a:r>
            <a:r>
              <a:rPr lang="it-IT" sz="3600" b="1" dirty="0"/>
              <a:t>responsabilità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92" y="1136948"/>
            <a:ext cx="80814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La responsabilità è inscindibile dall’esistenza.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Dal mio punto di vista, responsabilità non è altro che occuparsi di se stessi ed educare alla responsabilità è una magnifica occasione per insegnare ai bambini a badare a se stessi e cavarsela da soli.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È anche un ottimo modo per sviluppare la fiducia. Ogni bambino può essere responsabile di molte attività che riguardano la sua educazione e il prendersi cura di sé. Prima comincerà a occuparsene, meno gli sembrerà pesante e più acquisirà fiducia nelle proprie capacità. La cosa più interessante è che ai bambini piace avere la responsabilità. Per loro è una occasione di scoprire cose nuove e di imparare a dominare l’ambiente che li circonda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(Alvaro Bilbao, op. cit. p.163)</a:t>
            </a:r>
          </a:p>
          <a:p>
            <a:pPr>
              <a:spcAft>
                <a:spcPts val="600"/>
              </a:spcAft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7587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9D085-EAEF-70E5-C194-B8552426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Montessori: «Educare alla libertà»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4E68D1-54EA-9F1F-161D-896C5154665D}"/>
              </a:ext>
            </a:extLst>
          </p:cNvPr>
          <p:cNvSpPr txBox="1"/>
          <p:nvPr/>
        </p:nvSpPr>
        <p:spPr>
          <a:xfrm>
            <a:off x="457200" y="1268760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altLang="it-IT" sz="2000" dirty="0"/>
              <a:t>Crediamo che i bimbi siano simili a fantocci inanimati: li laviamo, li imbocchiamo come essi fanno con la bambola. Non pensiamo mai che il nostro dovere verso il bambino, il quale </a:t>
            </a:r>
            <a:r>
              <a:rPr lang="it-IT" altLang="it-IT" sz="2000" i="1" dirty="0"/>
              <a:t>non fa</a:t>
            </a:r>
            <a:r>
              <a:rPr lang="it-IT" altLang="it-IT" sz="2000" dirty="0"/>
              <a:t>, non </a:t>
            </a:r>
            <a:r>
              <a:rPr lang="it-IT" altLang="it-IT" sz="2000" i="1" dirty="0"/>
              <a:t>sa fare</a:t>
            </a:r>
            <a:r>
              <a:rPr lang="it-IT" altLang="it-IT" sz="2000" dirty="0"/>
              <a:t>, ma dovrà poi fare ed ha i mezzi </a:t>
            </a:r>
            <a:r>
              <a:rPr lang="it-IT" altLang="it-IT" sz="2000" dirty="0" err="1"/>
              <a:t>fisio</a:t>
            </a:r>
            <a:r>
              <a:rPr lang="it-IT" altLang="it-IT" sz="2000" dirty="0"/>
              <a:t>-psicologici per imparare a fare, è senza eccezione quello di </a:t>
            </a:r>
            <a:r>
              <a:rPr lang="it-IT" altLang="it-IT" sz="2000" i="1" dirty="0"/>
              <a:t>aiutarlo</a:t>
            </a:r>
            <a:r>
              <a:rPr lang="it-IT" altLang="it-IT" sz="2000" dirty="0"/>
              <a:t> alla conquista di atti utili.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La madre che imbocca il bambino senza compiere il minimo sforzo per insegnarli a tenere il cucchiaio e a cercare la propria bocca, o che almeno non mangia ella stessa invitandolo a guardare come fa, non è una buona madre.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Ella offende la dignità umana di suo figlio, lo tratta come un fantoccio, mentre è un uomo affidato alle sue cure. Chi non comprende che </a:t>
            </a:r>
            <a:r>
              <a:rPr lang="it-IT" sz="2000" i="1" dirty="0"/>
              <a:t>insegnare</a:t>
            </a:r>
            <a:r>
              <a:rPr lang="it-IT" sz="2000" dirty="0"/>
              <a:t> a un bambino a mangiare, a lavarsi e a vestirsi, è lavoro ben più lungo, difficile a paziente che imboccarlo, lavarlo e vestirlo?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Maria Montessori, </a:t>
            </a:r>
            <a:r>
              <a:rPr lang="it-IT" sz="2000" i="1" dirty="0"/>
              <a:t>Educare alla libertà</a:t>
            </a:r>
            <a:r>
              <a:rPr lang="it-IT" sz="2000" dirty="0"/>
              <a:t>, Oscar Mondadori, 2016, p. 33.</a:t>
            </a:r>
          </a:p>
        </p:txBody>
      </p:sp>
    </p:spTree>
    <p:extLst>
      <p:ext uri="{BB962C8B-B14F-4D97-AF65-F5344CB8AC3E}">
        <p14:creationId xmlns:p14="http://schemas.microsoft.com/office/powerpoint/2010/main" val="275993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200" dirty="0"/>
              <a:t>Valorizza i suoi sentimenti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92" y="1136948"/>
            <a:ext cx="808141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Abbiamo già visto l’importanza dell’empatia nel far capire al bambino che tutti i suoi sentimenti sono importanti.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Sapere che possiamo essere arrabbiati, contenti o frustrati in diverse situazioni – sempre rispettando i diritti degli altri – è un’ottima fonte di fiducia i se stessi. (A. Bilbao, op. cit. p.165)</a:t>
            </a:r>
          </a:p>
          <a:p>
            <a:pPr>
              <a:spcAft>
                <a:spcPts val="600"/>
              </a:spcAft>
            </a:pPr>
            <a:endParaRPr lang="it-IT" alt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34BA9D-5FA6-0859-042D-F4518B925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20" y="2924944"/>
            <a:ext cx="4118632" cy="37747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8ED6A9-3455-D855-2DE0-28D6C96E9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84" y="2996952"/>
            <a:ext cx="4381210" cy="37027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E17F0D-B0F2-625B-CD52-9F0CFCDA8E77}"/>
              </a:ext>
            </a:extLst>
          </p:cNvPr>
          <p:cNvSpPr txBox="1"/>
          <p:nvPr/>
        </p:nvSpPr>
        <p:spPr>
          <a:xfrm>
            <a:off x="303990" y="28788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linkClick r:id="rId5"/>
              </a:rPr>
              <a:t>Anna Llenas</a:t>
            </a:r>
            <a:r>
              <a:rPr lang="es-ES" b="1" i="1" dirty="0">
                <a:hlinkClick r:id="rId5"/>
              </a:rPr>
              <a:t> El Monstruo De Colores</a:t>
            </a:r>
            <a:endParaRPr lang="es-ES" b="1" dirty="0">
              <a:hlinkClick r:id="rId5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E9C2EE-1B57-669D-A413-61FD0D357168}"/>
              </a:ext>
            </a:extLst>
          </p:cNvPr>
          <p:cNvSpPr txBox="1"/>
          <p:nvPr/>
        </p:nvSpPr>
        <p:spPr>
          <a:xfrm>
            <a:off x="2267744" y="5752256"/>
            <a:ext cx="34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gioia e contagiosa,</a:t>
            </a:r>
          </a:p>
          <a:p>
            <a:r>
              <a:rPr lang="it-IT" dirty="0"/>
              <a:t>salta, ride, balla </a:t>
            </a:r>
          </a:p>
        </p:txBody>
      </p:sp>
    </p:spTree>
    <p:extLst>
      <p:ext uri="{BB962C8B-B14F-4D97-AF65-F5344CB8AC3E}">
        <p14:creationId xmlns:p14="http://schemas.microsoft.com/office/powerpoint/2010/main" val="292435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200" dirty="0"/>
              <a:t>Valorizza i suoi sentimenti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6" y="806996"/>
            <a:ext cx="8081416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Un legame positivo e sicuro è necessario per lo sviluppo cerebrale del bambino. La fiducia i se stesso e nel mondo in cui vive è la base di una buona intelligenza emotiva. Per incoraggiarlo abbraccialo e bacialo spesso, trascorri insieme a lui del tempo di qualità e intrattieni con lui conversazioni impostate sulla reciprocità, evita di tradire la sua fiducia e fallo sentire una persona importante ed eccezionale (p.151)</a:t>
            </a:r>
          </a:p>
          <a:p>
            <a:pPr>
              <a:spcAft>
                <a:spcPts val="600"/>
              </a:spcAft>
            </a:pPr>
            <a:endParaRPr lang="it-IT" alt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50F733-EC9C-488F-EA63-9A8A2BF4B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24" y="2736304"/>
            <a:ext cx="4093497" cy="3429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EFD0671-D236-02F8-DC0D-0811DBB43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83" y="2731492"/>
            <a:ext cx="4093497" cy="346558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7E880D-E659-22D4-F5B7-7F683CC3D4FE}"/>
              </a:ext>
            </a:extLst>
          </p:cNvPr>
          <p:cNvSpPr txBox="1"/>
          <p:nvPr/>
        </p:nvSpPr>
        <p:spPr>
          <a:xfrm>
            <a:off x="971600" y="63093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linkClick r:id="rId5"/>
              </a:rPr>
              <a:t>Anna Llenas</a:t>
            </a:r>
            <a:r>
              <a:rPr lang="es-ES" b="1" i="1" dirty="0">
                <a:hlinkClick r:id="rId5"/>
              </a:rPr>
              <a:t> El Monstruo De Colores</a:t>
            </a:r>
            <a:endParaRPr lang="es-ES" b="1" dirty="0">
              <a:hlinkClick r:id="rId5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8D07E4-4A7C-FC91-0F5B-73422AE5C74B}"/>
              </a:ext>
            </a:extLst>
          </p:cNvPr>
          <p:cNvSpPr txBox="1"/>
          <p:nvPr/>
        </p:nvSpPr>
        <p:spPr>
          <a:xfrm>
            <a:off x="287879" y="5606868"/>
            <a:ext cx="286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/>
              <a:t>La tristezza è soave, come un giorno di pioggia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21EC19-47E5-61A8-676F-DD4D4B606EE7}"/>
              </a:ext>
            </a:extLst>
          </p:cNvPr>
          <p:cNvSpPr txBox="1"/>
          <p:nvPr/>
        </p:nvSpPr>
        <p:spPr>
          <a:xfrm>
            <a:off x="5543600" y="6145460"/>
            <a:ext cx="34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/>
              <a:t>Quando senti un’ingiustizia, scatta la rabbia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70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6052"/>
            <a:ext cx="8487544" cy="1143000"/>
          </a:xfrm>
        </p:spPr>
        <p:txBody>
          <a:bodyPr/>
          <a:lstStyle/>
          <a:p>
            <a:r>
              <a:rPr lang="it-IT" sz="3200" dirty="0"/>
              <a:t>Valorizza i suoi sentimenti e le sue </a:t>
            </a:r>
            <a:r>
              <a:rPr lang="it-IT" sz="3200" b="1" dirty="0"/>
              <a:t>decisioni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84" y="827375"/>
            <a:ext cx="885698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Un’altra area importante per lo sviluppo della fiducia, dove a volte i genitori zoppicano un po’, è prendere decisioni.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Ecco un esempio tipico: «Paola, cosa vuoi per tuo compleanno?», «Un pacchetto di gomma da masticare alla fragola, mamma», «Ma Paola, …».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Molte persone si sentono insicure al momento di prendere decisioni. Non sanno che indossare, sono indecise si che cosa ordinare al ristorante, …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Una parte del loro cervello sa molto bene cosa vuole, ma ce n’è un’altra che le fa esitare: è in atto una discussione tra il cervello razionale e quell’emotivo</a:t>
            </a:r>
          </a:p>
          <a:p>
            <a:pPr>
              <a:spcAft>
                <a:spcPts val="600"/>
              </a:spcAft>
            </a:pPr>
            <a:endParaRPr lang="it-IT" alt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D7488C-A6D4-DAA8-7C11-FF22A130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611701"/>
            <a:ext cx="3760210" cy="31700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9250B0-236A-6424-D905-A10F313FB64B}"/>
              </a:ext>
            </a:extLst>
          </p:cNvPr>
          <p:cNvSpPr txBox="1"/>
          <p:nvPr/>
        </p:nvSpPr>
        <p:spPr>
          <a:xfrm>
            <a:off x="1709936" y="4408680"/>
            <a:ext cx="2862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/>
              <a:t>La paura è codarda.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41B9650-F23A-78AD-4A70-289B2D359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85" y="3619590"/>
            <a:ext cx="3448675" cy="31497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A0FC24-5F66-0976-2333-DE5A7737F593}"/>
              </a:ext>
            </a:extLst>
          </p:cNvPr>
          <p:cNvSpPr txBox="1"/>
          <p:nvPr/>
        </p:nvSpPr>
        <p:spPr>
          <a:xfrm>
            <a:off x="6243874" y="3687588"/>
            <a:ext cx="286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Quando sono ordinate,</a:t>
            </a:r>
          </a:p>
          <a:p>
            <a:r>
              <a:rPr lang="it-IT" dirty="0"/>
              <a:t>stanno meglio</a:t>
            </a:r>
          </a:p>
        </p:txBody>
      </p:sp>
    </p:spTree>
    <p:extLst>
      <p:ext uri="{BB962C8B-B14F-4D97-AF65-F5344CB8AC3E}">
        <p14:creationId xmlns:p14="http://schemas.microsoft.com/office/powerpoint/2010/main" val="393792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A150A-8D42-03C5-833A-8DE6738C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Silvio Crosera: «Migliora la tua autostima»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2C52CF-9800-8024-886D-5B4628955F9F}"/>
              </a:ext>
            </a:extLst>
          </p:cNvPr>
          <p:cNvSpPr txBox="1"/>
          <p:nvPr/>
        </p:nvSpPr>
        <p:spPr>
          <a:xfrm>
            <a:off x="5032648" y="1124744"/>
            <a:ext cx="38598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Un manuale scritto da un esperto psicologo per stimarsi e farsi stimare di più. I difetti di autostima infatti sono responsabili di buona parte degli insuccessi o delle insoddisfazioni sul lavoro, perché inconsciamente si proiettano all'esterno i dubbi che si hanno sulle proprie capacità. A quel punto diventa inevitabile che gli altri si facciano un'opinione sbagliata e in questo modo si alimenta un circuito da cui è difficile uscire. Ecco qui una guida per ritrovare l'equilibrio con se stessi, imparare ad apprezzarsi, trovare i propri punti di forza e comunicarli adeguatamente ai colleghi, agli interlocutori in genere e ai superiori.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5A0A25-EAEA-8881-2BE9-F019EF7963EF}"/>
              </a:ext>
            </a:extLst>
          </p:cNvPr>
          <p:cNvSpPr txBox="1"/>
          <p:nvPr/>
        </p:nvSpPr>
        <p:spPr>
          <a:xfrm>
            <a:off x="2411760" y="6429473"/>
            <a:ext cx="8418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https://www.ibs.it/migliorare-autostima-ebook-silvio-crosera/e/9788841240519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D04D9F-0D7F-A524-9859-A0EB21F5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9" y="1268760"/>
            <a:ext cx="35327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>
            <a:extLst>
              <a:ext uri="{FF2B5EF4-FFF2-40B4-BE49-F238E27FC236}">
                <a16:creationId xmlns:a16="http://schemas.microsoft.com/office/drawing/2014/main" id="{6E06C091-64EB-80B8-A4F9-365D7555D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1" y="897250"/>
            <a:ext cx="46656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sz="2000" b="1" dirty="0"/>
          </a:p>
          <a:p>
            <a:r>
              <a:rPr lang="it-IT" sz="2000" dirty="0"/>
              <a:t>Anna Oliverio Ferraris è psicologa, psicoterapeuta e professore ordinario di Psicologia dello sviluppo all’Università della Sapienza di Roma. Dirige la rivista degli psicologi italiani «Psicologia Contemporanea» ed è autrice di saggi, articoli scientifici e testi scolastici. </a:t>
            </a:r>
          </a:p>
          <a:p>
            <a:endParaRPr lang="it-IT" altLang="it-IT" sz="2000" dirty="0"/>
          </a:p>
        </p:txBody>
      </p:sp>
      <p:sp>
        <p:nvSpPr>
          <p:cNvPr id="4099" name="CasellaDiTesto 2">
            <a:extLst>
              <a:ext uri="{FF2B5EF4-FFF2-40B4-BE49-F238E27FC236}">
                <a16:creationId xmlns:a16="http://schemas.microsoft.com/office/drawing/2014/main" id="{10B8C6EE-B16E-0130-1626-BDAC82C4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96" y="6250285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200" dirty="0">
                <a:hlinkClick r:id="rId2"/>
              </a:rPr>
              <a:t>https://www.ibs.it/libri/autori/anna-oliverio-ferraris</a:t>
            </a:r>
            <a:r>
              <a:rPr lang="it-IT" altLang="it-IT" sz="1200" dirty="0"/>
              <a:t> </a:t>
            </a:r>
          </a:p>
          <a:p>
            <a:endParaRPr lang="it-IT" altLang="it-IT" sz="1200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B6D658-184F-FFD9-5941-A8CFEE8BF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4" y="689620"/>
            <a:ext cx="3667755" cy="54064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E4140E-3514-B752-DD4B-77B500ECE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96" y="4191099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A150A-8D42-03C5-833A-8DE6738C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Silvio Crosera: «Migliora la tua autostima»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2C52CF-9800-8024-886D-5B4628955F9F}"/>
              </a:ext>
            </a:extLst>
          </p:cNvPr>
          <p:cNvSpPr txBox="1"/>
          <p:nvPr/>
        </p:nvSpPr>
        <p:spPr>
          <a:xfrm>
            <a:off x="251520" y="1232972"/>
            <a:ext cx="878497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dirty="0"/>
              <a:t>È importante essere consapevoli di ciò che si è. Ma occorre evitare di </a:t>
            </a:r>
            <a:r>
              <a:rPr lang="it-IT" sz="2000" u="sng" dirty="0"/>
              <a:t>autodefinirsi</a:t>
            </a:r>
            <a:r>
              <a:rPr lang="it-IT" sz="2000" dirty="0"/>
              <a:t>, perché si rischia di rimanere prigionieri di una cliché, id un’immagine, di un ruolo, di una definizione riduttiva che ci impedirà di cambiare la cose che si fanno male.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Darsi il giusto valore, stimarsi, vuol dire farsi carico tanto dei propri punti di forza quanto delle proprie debolezze. Perché? Per un motivo molto semplice: avere una buona concezione di sé consente di ritrovare in ogni istante la migliore immagine di sé, quella che ci consente riconoscere i nostri pregi, </a:t>
            </a:r>
            <a:r>
              <a:rPr lang="it-IT" sz="2000" strike="sngStrike" dirty="0"/>
              <a:t>i nostri difetti, i nostri errori </a:t>
            </a:r>
            <a:r>
              <a:rPr lang="it-IT" sz="2000" dirty="0"/>
              <a:t>e ci permette di gestirli. (p. 51)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Se si immette un filtro negativo a livello mentale, si corre il rischio di contaminare in modo altrettanto negativo i pensieri relativi a tutto ciò che riguarda la propria persona. (p. 72)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solidFill>
                  <a:schemeClr val="accent2"/>
                </a:solidFill>
              </a:rPr>
              <a:t>È particolarmente importante «circolare» negli ambienti, che stimano delle individualità, apprezzano i tratti particolari, non criticano nella fase di crescita e di ricerca della propria identità.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5A0A25-EAEA-8881-2BE9-F019EF7963EF}"/>
              </a:ext>
            </a:extLst>
          </p:cNvPr>
          <p:cNvSpPr txBox="1"/>
          <p:nvPr/>
        </p:nvSpPr>
        <p:spPr>
          <a:xfrm>
            <a:off x="2051720" y="6321752"/>
            <a:ext cx="8418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☺ Silvio Crosera: «Migliora la tua autostima»</a:t>
            </a:r>
          </a:p>
          <a:p>
            <a:r>
              <a:rPr lang="it-IT" sz="1400" dirty="0"/>
              <a:t>https://www.ibs.it/migliorare-autostima-ebook-silvio-crosera/e/9788841240519</a:t>
            </a:r>
          </a:p>
        </p:txBody>
      </p:sp>
    </p:spTree>
    <p:extLst>
      <p:ext uri="{BB962C8B-B14F-4D97-AF65-F5344CB8AC3E}">
        <p14:creationId xmlns:p14="http://schemas.microsoft.com/office/powerpoint/2010/main" val="3635057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A1C0E-EACE-D92F-AEB2-BC437969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sz="3200" dirty="0"/>
              <a:t>Essere consapevoli delle proprie caratteristiche positive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☺☺</a:t>
            </a:r>
            <a:r>
              <a:rPr lang="it-IT" sz="3200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68675F-2D25-D38E-EA24-B1FFBB06D67A}"/>
              </a:ext>
            </a:extLst>
          </p:cNvPr>
          <p:cNvSpPr txBox="1"/>
          <p:nvPr/>
        </p:nvSpPr>
        <p:spPr>
          <a:xfrm>
            <a:off x="353717" y="1255732"/>
            <a:ext cx="87896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Affidabilità </a:t>
            </a:r>
            <a:r>
              <a:rPr lang="it-IT" dirty="0"/>
              <a:t>richiama l’aggettivo latino </a:t>
            </a:r>
            <a:r>
              <a:rPr lang="it-IT" i="1" dirty="0" err="1"/>
              <a:t>fidus</a:t>
            </a:r>
            <a:r>
              <a:rPr lang="it-IT" dirty="0"/>
              <a:t> che significa «fedele»</a:t>
            </a:r>
            <a:endParaRPr lang="it-IT" b="1" dirty="0"/>
          </a:p>
          <a:p>
            <a:r>
              <a:rPr lang="it-IT" b="1" dirty="0"/>
              <a:t>Responsabilità </a:t>
            </a:r>
            <a:r>
              <a:rPr lang="it-IT" dirty="0"/>
              <a:t>Assumersi responsabilità è segno di maturità </a:t>
            </a:r>
            <a:endParaRPr lang="it-IT" b="1" dirty="0"/>
          </a:p>
          <a:p>
            <a:pPr marL="180000" indent="-457200"/>
            <a:r>
              <a:rPr lang="it-IT" b="1" dirty="0"/>
              <a:t>Adeguatezza </a:t>
            </a:r>
            <a:r>
              <a:rPr lang="it-IT" dirty="0"/>
              <a:t>Essere in sintonia con le esigenze del momento (flessibilità)</a:t>
            </a:r>
          </a:p>
          <a:p>
            <a:pPr marL="180000" indent="-457200"/>
            <a:r>
              <a:rPr lang="it-IT" b="1" dirty="0"/>
              <a:t>Comunicazione </a:t>
            </a:r>
            <a:r>
              <a:rPr lang="it-IT" dirty="0"/>
              <a:t>Esprimere con chiarezza le proprie esigenze, di trasmettere         pensieri e desideri</a:t>
            </a:r>
          </a:p>
          <a:p>
            <a:pPr marL="180000" indent="-457200"/>
            <a:r>
              <a:rPr lang="it-IT" b="1" dirty="0"/>
              <a:t>Organizzazione </a:t>
            </a:r>
            <a:r>
              <a:rPr lang="it-IT" dirty="0"/>
              <a:t>Sapere ciò che si vuole fare, darsi obiettivi chiari</a:t>
            </a:r>
            <a:endParaRPr lang="it-IT" b="1" dirty="0"/>
          </a:p>
          <a:p>
            <a:pPr marL="180000" indent="-457200"/>
            <a:r>
              <a:rPr lang="it-IT" b="1" dirty="0"/>
              <a:t>Successo </a:t>
            </a:r>
            <a:r>
              <a:rPr lang="it-IT" dirty="0"/>
              <a:t>I piccoli successi quotidiani aumentano il proprio livello di autostima</a:t>
            </a:r>
            <a:endParaRPr lang="it-IT" b="1" dirty="0"/>
          </a:p>
          <a:p>
            <a:pPr marL="180000" indent="-457200"/>
            <a:r>
              <a:rPr lang="it-IT" b="1" dirty="0"/>
              <a:t>Puntualità </a:t>
            </a:r>
            <a:r>
              <a:rPr lang="it-IT" dirty="0"/>
              <a:t>rispetto della persona che ci sta aspettando</a:t>
            </a:r>
          </a:p>
          <a:p>
            <a:pPr marL="180000" indent="-457200"/>
            <a:r>
              <a:rPr lang="it-IT" b="1" dirty="0"/>
              <a:t>Amabilità-affabilità </a:t>
            </a:r>
            <a:r>
              <a:rPr lang="it-IT" dirty="0"/>
              <a:t>Essere in grado di rapportarsi agli altri con gentilezza</a:t>
            </a:r>
          </a:p>
          <a:p>
            <a:pPr marL="180000" indent="-457200"/>
            <a:r>
              <a:rPr lang="it-IT" b="1" dirty="0"/>
              <a:t>Estroversione </a:t>
            </a:r>
            <a:r>
              <a:rPr lang="it-IT" dirty="0"/>
              <a:t>non significa raccontare tutto di sé, ma fare il primo passo per creare rapporti, nella convinzione che ognuno abbia qualcosa da dire interessante</a:t>
            </a:r>
          </a:p>
          <a:p>
            <a:pPr marL="180000" indent="-457200"/>
            <a:r>
              <a:rPr lang="it-IT" b="1" dirty="0"/>
              <a:t>Capacità</a:t>
            </a:r>
            <a:r>
              <a:rPr lang="it-IT" dirty="0"/>
              <a:t> di sorridere, dare consigli, rendersi utili, aiutare gli altri, avere inventiva</a:t>
            </a:r>
          </a:p>
          <a:p>
            <a:pPr marL="180000" indent="-457200"/>
            <a:r>
              <a:rPr lang="it-IT" b="1" dirty="0"/>
              <a:t>Assertività </a:t>
            </a:r>
            <a:r>
              <a:rPr lang="it-IT" dirty="0"/>
              <a:t>nel comunicare con decisione e convinzione le proprie opinioni, essere sicuri di sé senza sensi di inferiorità né atteggiamenti aggressivi</a:t>
            </a:r>
          </a:p>
          <a:p>
            <a:pPr marL="180000" indent="-457200"/>
            <a:r>
              <a:rPr lang="it-IT" b="1" dirty="0"/>
              <a:t>Approvazione </a:t>
            </a:r>
            <a:r>
              <a:rPr lang="it-IT" dirty="0"/>
              <a:t>può venire da noi stessi o dagli altri</a:t>
            </a:r>
          </a:p>
          <a:p>
            <a:pPr marL="180000" indent="-457200"/>
            <a:r>
              <a:rPr lang="it-IT" b="1" dirty="0"/>
              <a:t>Decisione</a:t>
            </a:r>
            <a:r>
              <a:rPr lang="it-IT" dirty="0"/>
              <a:t> In latino </a:t>
            </a:r>
            <a:r>
              <a:rPr lang="it-IT" i="1" dirty="0"/>
              <a:t>decidere</a:t>
            </a:r>
            <a:r>
              <a:rPr lang="it-IT" dirty="0"/>
              <a:t> significa «togliere via» ciò che non serve e tenere ciò che importante</a:t>
            </a:r>
          </a:p>
          <a:p>
            <a:pPr marL="180000" indent="-457200"/>
            <a:r>
              <a:rPr lang="it-IT" b="1" dirty="0"/>
              <a:t>Scelta </a:t>
            </a:r>
            <a:r>
              <a:rPr lang="it-IT" dirty="0"/>
              <a:t>Essere capaci di sceglier significa avere un quadro di riferimento (p. 53)</a:t>
            </a:r>
          </a:p>
          <a:p>
            <a:pPr marL="180000" indent="-457200"/>
            <a:r>
              <a:rPr lang="it-IT" b="1"/>
              <a:t>Perseveranza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3356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FD9189D-5344-CE52-F7E8-1DB7E1DB8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/>
              <a:t>«Intelligenza emotiva»</a:t>
            </a:r>
          </a:p>
        </p:txBody>
      </p:sp>
      <p:sp>
        <p:nvSpPr>
          <p:cNvPr id="4099" name="CasellaDiTesto 2">
            <a:extLst>
              <a:ext uri="{FF2B5EF4-FFF2-40B4-BE49-F238E27FC236}">
                <a16:creationId xmlns:a16="http://schemas.microsoft.com/office/drawing/2014/main" id="{72880964-82B4-F86D-04F6-D95DAA1A2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33278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000" dirty="0"/>
              <a:t>Che cos’è?</a:t>
            </a:r>
          </a:p>
          <a:p>
            <a:r>
              <a:rPr lang="it-IT" altLang="it-IT" sz="2000" dirty="0"/>
              <a:t>Perché può renderci felici?</a:t>
            </a:r>
          </a:p>
          <a:p>
            <a:endParaRPr lang="it-IT" altLang="it-IT" dirty="0"/>
          </a:p>
          <a:p>
            <a:r>
              <a:rPr lang="it-IT" altLang="it-IT" dirty="0"/>
              <a:t>Perché persone assunte sulla base di classici test d’intelligenza si possono rivelare inadatte al loro lavoro?</a:t>
            </a:r>
          </a:p>
          <a:p>
            <a:r>
              <a:rPr lang="it-IT" altLang="it-IT" dirty="0"/>
              <a:t>(Perché un matrimonio può andare a rotoli anche se il quoziente intellettivo di entrambi coniugi è altissimo?) </a:t>
            </a:r>
          </a:p>
          <a:p>
            <a:endParaRPr lang="it-IT" altLang="it-IT" dirty="0"/>
          </a:p>
          <a:p>
            <a:r>
              <a:rPr lang="it-IT" altLang="it-IT" dirty="0"/>
              <a:t>La facoltà che governa settori così decisivi dell’esistenza non è l’intelligenza astratta dei soliti test, ma una complessa miscela in cui hanno un ruolo predominante fattori come l’autocontrollo, la perseveranza, l’empatia e l’attenzione agli altri.</a:t>
            </a:r>
          </a:p>
          <a:p>
            <a:endParaRPr lang="it-IT" altLang="it-IT" dirty="0"/>
          </a:p>
          <a:p>
            <a:r>
              <a:rPr lang="it-IT" altLang="it-IT" dirty="0"/>
              <a:t>Intelligenza emotiva si può apprendere, perfezionare e insegnare agli bambini, rimuovendo alla radice le cause di molti e gravi squilibri caratteriali. </a:t>
            </a:r>
          </a:p>
          <a:p>
            <a:endParaRPr lang="it-IT" altLang="it-IT" sz="1600" dirty="0"/>
          </a:p>
          <a:p>
            <a:r>
              <a:rPr lang="it-IT" sz="1600" dirty="0"/>
              <a:t>☺☺ </a:t>
            </a:r>
            <a:r>
              <a:rPr lang="it-IT" altLang="it-IT" sz="1600" dirty="0"/>
              <a:t>Daniel </a:t>
            </a:r>
            <a:r>
              <a:rPr lang="it-IT" altLang="it-IT" sz="1600" dirty="0" err="1"/>
              <a:t>Goleman</a:t>
            </a:r>
            <a:r>
              <a:rPr lang="it-IT" altLang="it-IT" sz="1600" dirty="0"/>
              <a:t>, </a:t>
            </a:r>
            <a:r>
              <a:rPr lang="it-IT" altLang="it-IT" sz="1600" i="1" dirty="0"/>
              <a:t>Intelligenza emotiva</a:t>
            </a:r>
            <a:r>
              <a:rPr lang="it-IT" altLang="it-IT" sz="1600" dirty="0"/>
              <a:t>, BUR, 2000, copertina retro</a:t>
            </a:r>
          </a:p>
          <a:p>
            <a:endParaRPr lang="it-IT" alt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FD9189D-5344-CE52-F7E8-1DB7E1DB8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/>
              <a:t>«Intelligenza emotiva»</a:t>
            </a:r>
          </a:p>
        </p:txBody>
      </p:sp>
      <p:sp>
        <p:nvSpPr>
          <p:cNvPr id="4099" name="CasellaDiTesto 2">
            <a:extLst>
              <a:ext uri="{FF2B5EF4-FFF2-40B4-BE49-F238E27FC236}">
                <a16:creationId xmlns:a16="http://schemas.microsoft.com/office/drawing/2014/main" id="{72880964-82B4-F86D-04F6-D95DAA1A2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88" y="1412330"/>
            <a:ext cx="8332788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Quando le emozioni sopraffanno la concentrazione, quel che viene effettivamente annientato è una capacità mentale che scienziati cognitivi chiamano «memoria di lavoro», ossia l’abilità di tenera a mente tutte le informazioni rilevanti a portare a termina ciò a cui ci stiamo dedicando.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Passeremo ora invece a considerare l’effetto di una motivazione positiva – la prevalenza di sentimenti di entusiasmo, fervore e fiducia i se stessi – ai fini della realizzazione dei propri obiettivi. Studi condotti su atleti olimpionici, musicisti di fama mondiale e grandi maestri di scacchi hanno messo in evidenza che l’aspetto comune a tutti questi individui è la capacità di </a:t>
            </a:r>
            <a:r>
              <a:rPr lang="it-IT" altLang="it-IT" sz="2000" u="sng" dirty="0"/>
              <a:t>auto-motivarsi</a:t>
            </a:r>
            <a:r>
              <a:rPr lang="it-IT" altLang="it-IT" sz="2000" dirty="0"/>
              <a:t> in modo da sopportare durissimi programmi di studio o allenamento.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Ancora, nella misura in cui le nostre azioni sono motivate da sentimenti di entusiasmo e di piacer – o anche da un grado ottimale di ansia – sono proprio tali sentimenti a spingerci verso la </a:t>
            </a:r>
            <a:r>
              <a:rPr lang="it-IT" altLang="it-IT" sz="2000" u="sng" dirty="0"/>
              <a:t>realizzazione</a:t>
            </a:r>
            <a:r>
              <a:rPr lang="it-IT" altLang="it-IT" sz="2000" dirty="0"/>
              <a:t>. (p. 105-6) </a:t>
            </a:r>
          </a:p>
          <a:p>
            <a:endParaRPr lang="it-IT" sz="1600" dirty="0"/>
          </a:p>
          <a:p>
            <a:r>
              <a:rPr lang="it-IT" sz="1600" dirty="0"/>
              <a:t>☺☺ </a:t>
            </a:r>
            <a:r>
              <a:rPr lang="it-IT" altLang="it-IT" sz="1600" dirty="0"/>
              <a:t>Daniel </a:t>
            </a:r>
            <a:r>
              <a:rPr lang="it-IT" altLang="it-IT" sz="1600" dirty="0" err="1"/>
              <a:t>Goleman</a:t>
            </a:r>
            <a:r>
              <a:rPr lang="it-IT" altLang="it-IT" sz="1600" dirty="0"/>
              <a:t>, </a:t>
            </a:r>
            <a:r>
              <a:rPr lang="it-IT" altLang="it-IT" sz="1600" i="1" dirty="0"/>
              <a:t>Intelligenza emotiva</a:t>
            </a:r>
            <a:r>
              <a:rPr lang="it-IT" altLang="it-IT" sz="1600" dirty="0"/>
              <a:t>, BUR, 2000, p. 104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1802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2FD9189D-5344-CE52-F7E8-1DB7E1DB8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dirty="0"/>
              <a:t>«Intelligenza emotiva»</a:t>
            </a:r>
          </a:p>
        </p:txBody>
      </p:sp>
      <p:sp>
        <p:nvSpPr>
          <p:cNvPr id="4099" name="CasellaDiTesto 2">
            <a:extLst>
              <a:ext uri="{FF2B5EF4-FFF2-40B4-BE49-F238E27FC236}">
                <a16:creationId xmlns:a16="http://schemas.microsoft.com/office/drawing/2014/main" id="{72880964-82B4-F86D-04F6-D95DAA1A2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24744"/>
            <a:ext cx="8332788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Il cervello degli esseri umani è quello che impiega di più per maturare completamente. Se è vero che durante l’infanzia ogni area del cervello si sviluppa a velocità diversa, l’inizio delle pubertà segna, invece, uno dei periodi di più drastica «potatura». Fra le aree cerebrali più lente a maturare, ce ne sono diverse fondamentali per la vita emotiva. Mentre le aree sensoriali maturano nella prima infanzia, e il sistema limbico entro la pubertà, i lobi frontali – sede dell’autocontrollo emotivo, della comprensione e della reazione corticale perfezionata – continuano a svilupparsi alla fine dell’adolescenza, a volte fino a un periodo compreso tra i 16 e i 18 anni di età.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le abitudini acquisite da bambini vengono installate nella cablatura sinaptica fondamentale dell’architettura neuronale, e in seguito sono più difficili da modificare.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Genitori riescono a modificare […] parlando ai bambini dei propri sentimenti, evitando di essere critici e di emettere i giudizi, guidandoli sul da farsi, […] e quali sono le alternative al chiudersi quando si è tristi. </a:t>
            </a:r>
          </a:p>
          <a:p>
            <a:endParaRPr lang="it-IT" sz="1600" dirty="0"/>
          </a:p>
          <a:p>
            <a:r>
              <a:rPr lang="it-IT" sz="1600" dirty="0"/>
              <a:t>☺☺ </a:t>
            </a:r>
            <a:r>
              <a:rPr lang="it-IT" altLang="it-IT" sz="1600" dirty="0"/>
              <a:t>Daniel </a:t>
            </a:r>
            <a:r>
              <a:rPr lang="it-IT" altLang="it-IT" sz="1600" dirty="0" err="1"/>
              <a:t>Goleman</a:t>
            </a:r>
            <a:r>
              <a:rPr lang="it-IT" altLang="it-IT" sz="1600" dirty="0"/>
              <a:t>, </a:t>
            </a:r>
            <a:r>
              <a:rPr lang="it-IT" altLang="it-IT" sz="1600" i="1" dirty="0"/>
              <a:t>Intelligenza emotiva</a:t>
            </a:r>
            <a:r>
              <a:rPr lang="it-IT" altLang="it-IT" sz="1600" dirty="0"/>
              <a:t>, BUR, 2000, p. 266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0450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673E9-8194-D725-035E-3E8DD1E5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Didattica differenziata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B04CC6-55F3-FC90-F494-63D371FB03A5}"/>
              </a:ext>
            </a:extLst>
          </p:cNvPr>
          <p:cNvSpPr txBox="1"/>
          <p:nvPr/>
        </p:nvSpPr>
        <p:spPr>
          <a:xfrm>
            <a:off x="173566" y="1133356"/>
            <a:ext cx="85324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☺☺☺</a:t>
            </a:r>
          </a:p>
          <a:p>
            <a:r>
              <a:rPr lang="it-IT" b="1" dirty="0"/>
              <a:t>Leonardo Povia</a:t>
            </a:r>
          </a:p>
          <a:p>
            <a:r>
              <a:rPr lang="it-IT" dirty="0"/>
              <a:t>«Bisogna tenere presente che per garantire il diritto allo studio, all’integrazione degli alunni diversamente abili sono previste particolari procedure e tutele, regolate dalla normativa, che interessano tutto il percorso scolastico e che entrano anche nel campo specifico della valutazione.» </a:t>
            </a:r>
          </a:p>
          <a:p>
            <a:endParaRPr lang="it-IT" dirty="0"/>
          </a:p>
          <a:p>
            <a:r>
              <a:rPr lang="it-IT" dirty="0"/>
              <a:t>«Poiché al centro dell’attività scolastica rimane sempre e comunque l’alunno e il </a:t>
            </a:r>
            <a:r>
              <a:rPr lang="it-IT" u="sng" dirty="0"/>
              <a:t>suo progetto di vita</a:t>
            </a:r>
            <a:r>
              <a:rPr lang="it-IT" dirty="0"/>
              <a:t>, per una adeguata maturazione si può collegialmente decidere di dedicare maggior tempo-scuola alle materie caratterizzanti il suo percorso di studio. È altresì possibile prevedere gli obbiettivi minimi fino alla qualifica e proseguire nell’ultimo biennio con la programmazione differenziata.</a:t>
            </a:r>
          </a:p>
          <a:p>
            <a:endParaRPr lang="it-IT" dirty="0"/>
          </a:p>
          <a:p>
            <a:r>
              <a:rPr lang="it-IT" dirty="0"/>
              <a:t>Ciò si rende utile quando non sussistono i presupposti di apprendimento riconducibili globalmente ai programmi ministeriali e risulta importante che l’alunno maturi maggiormente le competenze acquisite, </a:t>
            </a:r>
            <a:r>
              <a:rPr lang="it-IT" u="sng" dirty="0"/>
              <a:t>consolidi la stima nelle proprie capacità</a:t>
            </a:r>
            <a:r>
              <a:rPr lang="it-IT" dirty="0"/>
              <a:t>, </a:t>
            </a:r>
            <a:r>
              <a:rPr lang="it-IT" u="sng" dirty="0"/>
              <a:t>sviluppo la sua crescita personale</a:t>
            </a:r>
            <a:r>
              <a:rPr lang="it-IT" dirty="0"/>
              <a:t> ed accresca una maggiore socializzazione.»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589FA8-9632-C9E5-AA05-E691A65110D3}"/>
              </a:ext>
            </a:extLst>
          </p:cNvPr>
          <p:cNvSpPr txBox="1"/>
          <p:nvPr/>
        </p:nvSpPr>
        <p:spPr>
          <a:xfrm>
            <a:off x="611560" y="6211669"/>
            <a:ext cx="8208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https://didatticapersuasiva.com/sostegno/la-valutazione-degli-alunni-disabili</a:t>
            </a:r>
          </a:p>
        </p:txBody>
      </p:sp>
    </p:spTree>
    <p:extLst>
      <p:ext uri="{BB962C8B-B14F-4D97-AF65-F5344CB8AC3E}">
        <p14:creationId xmlns:p14="http://schemas.microsoft.com/office/powerpoint/2010/main" val="403226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1748A-E5E7-7500-9D20-F2C630D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Conclusioni: «in America…»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519BF2-DF0B-319C-33B6-90FC1F4C3BC7}"/>
              </a:ext>
            </a:extLst>
          </p:cNvPr>
          <p:cNvSpPr txBox="1"/>
          <p:nvPr/>
        </p:nvSpPr>
        <p:spPr>
          <a:xfrm>
            <a:off x="457200" y="1433538"/>
            <a:ext cx="85792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sono stato prima del dottorato. Di meccanica quantistica non ho imparato granché. Ma ho imparato che in America tutto è meglio dell’altro! </a:t>
            </a:r>
          </a:p>
          <a:p>
            <a:r>
              <a:rPr lang="it-IT" sz="2000" dirty="0"/>
              <a:t>Non ci sono le uova piccole, medie e grandi. Ci sono </a:t>
            </a:r>
            <a:r>
              <a:rPr lang="it-IT" sz="2000" i="1" dirty="0"/>
              <a:t>large</a:t>
            </a:r>
            <a:r>
              <a:rPr lang="it-IT" sz="2000" dirty="0"/>
              <a:t>, </a:t>
            </a:r>
            <a:r>
              <a:rPr lang="it-IT" sz="2000" i="1" dirty="0"/>
              <a:t>extra-large</a:t>
            </a:r>
            <a:r>
              <a:rPr lang="it-IT" sz="2000" dirty="0"/>
              <a:t> e </a:t>
            </a:r>
            <a:r>
              <a:rPr lang="it-IT" sz="2000" i="1" dirty="0" err="1"/>
              <a:t>elephant</a:t>
            </a:r>
            <a:r>
              <a:rPr lang="it-IT" sz="2000" dirty="0"/>
              <a:t>, anche se sono in dimensioni come le nostre.</a:t>
            </a:r>
          </a:p>
          <a:p>
            <a:endParaRPr lang="it-IT" sz="2000" dirty="0"/>
          </a:p>
          <a:p>
            <a:r>
              <a:rPr lang="it-IT" sz="2000" dirty="0"/>
              <a:t>Per forza: l’America è cresciuta non sulle basi di secoli di sviluppo culturale, collettivo e interlacciato ma sulle capacità </a:t>
            </a:r>
            <a:r>
              <a:rPr lang="it-IT" sz="2000" i="1" dirty="0"/>
              <a:t>individuali</a:t>
            </a:r>
            <a:r>
              <a:rPr lang="it-IT" sz="2000" dirty="0"/>
              <a:t>, cioè personali, dei «pionieri». Che potevano contare solo su </a:t>
            </a:r>
            <a:r>
              <a:rPr lang="it-IT" sz="2000" i="1" dirty="0"/>
              <a:t>se stessi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/>
              <a:t>A noi, in Europa, manca un po’ questa capacità di auto-stima, di certezza che «ce la faccio, assolutamente». </a:t>
            </a:r>
          </a:p>
          <a:p>
            <a:endParaRPr lang="it-IT" sz="2000" dirty="0"/>
          </a:p>
          <a:p>
            <a:r>
              <a:rPr lang="it-IT" sz="2000" dirty="0"/>
              <a:t>Per questo motivo ho dedicato una lezione separata al concetto della persone, i.e. del ruolo che siamo capaci (e destinati) a svolgere, nella società, ognuno secondo i suoi </a:t>
            </a:r>
            <a:r>
              <a:rPr lang="it-IT" sz="2000" i="1" dirty="0"/>
              <a:t>talenti</a:t>
            </a:r>
            <a:r>
              <a:rPr lang="it-IT" sz="2000" dirty="0"/>
              <a:t>.  </a:t>
            </a:r>
          </a:p>
          <a:p>
            <a:r>
              <a:rPr lang="it-IT" sz="2000" dirty="0"/>
              <a:t>				</a:t>
            </a:r>
            <a:r>
              <a:rPr lang="it-IT" sz="2000" b="1" dirty="0"/>
              <a:t>Grazie per la Vs attenzione!</a:t>
            </a: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33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E25DD682-643F-52A8-A213-39DBC8EBD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it-IT" sz="3600" dirty="0"/>
              <a:t>L’identità</a:t>
            </a: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00C368BC-5B99-EF54-206A-AF99AF40F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764704"/>
            <a:ext cx="8764067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000" dirty="0"/>
              <a:t>Tra le dimensioni della psiche, l'identità è forse la più complessa da affrontare e descrivere. 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Ogni qual volta che si cerca di definirne le componenti, ci si imbatte in qualcosa di analogo a quando un biologo osserva una cellula al microscopio: appena, manovrando l'obiettivo, riesce a mettere a fuoco una struttura, deve rinunciare a vederne altre, che man mano si sfocano e indietreggiano per poi svanire del tutto. 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Ma soprattutto perché oggi, in un mondo mutevole e liberato dai ruoli assegnati dalla tradizione, dalla famiglia e dall'assetto sociale, l'individuo sperimenta una fatica nuova nel realizzare la propria identità in maniera autentica e senza perdere sé stesso. Sfuggente e polimorfa, l'«identità» si vuole da un lato permanente e stabile, nonostante tutte le trasformazioni, le influenze e gli scossoni cui è sottoposta., 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Anna Oliverio Ferraris ci racconta in questo libro questa sfida difficile e decisiva. Cercando di mostrarci le ragioni e gli argomenti di una verità preziosa: che la costruzione dell'identità è simile alla costruzione della memoria, con cui va di pari passo. Un impegno che dura tutta la vita. </a:t>
            </a:r>
            <a:endParaRPr lang="it-IT" alt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7B1541-6321-CD62-AB88-179672FEFDB1}"/>
              </a:ext>
            </a:extLst>
          </p:cNvPr>
          <p:cNvSpPr txBox="1"/>
          <p:nvPr/>
        </p:nvSpPr>
        <p:spPr>
          <a:xfrm>
            <a:off x="251520" y="6464087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400" dirty="0">
                <a:hlinkClick r:id="rId2"/>
              </a:rPr>
              <a:t>https://www.vallardi.it/catalogo/scheda/pdf-larte-di-insegnare-nuova-edizione-ebook_1.html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349126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600" dirty="0"/>
              <a:t>L’individuo e la persona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04" y="1412776"/>
            <a:ext cx="856456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it-IT" altLang="it-IT" sz="2000" dirty="0"/>
              <a:t>Socrate: «conoscere sé stessi»</a:t>
            </a:r>
          </a:p>
          <a:p>
            <a:pPr marL="342900" indent="-342900">
              <a:buFontTx/>
              <a:buChar char="-"/>
            </a:pPr>
            <a:r>
              <a:rPr lang="it-IT" altLang="it-IT" sz="2000" dirty="0"/>
              <a:t>Plinio: «stabilire un dialogo con sé stessi»</a:t>
            </a:r>
          </a:p>
          <a:p>
            <a:pPr marL="342900" indent="-342900">
              <a:buFontTx/>
              <a:buChar char="-"/>
            </a:pPr>
            <a:r>
              <a:rPr lang="it-IT" altLang="it-IT" sz="2000" dirty="0"/>
              <a:t>Marco Aurelio: «apprendere l’arte di governare sé stessi con la temperanza, l’amicizia e la serenità»</a:t>
            </a:r>
          </a:p>
          <a:p>
            <a:pPr marL="342900" indent="-342900">
              <a:buFontTx/>
              <a:buChar char="-"/>
            </a:pPr>
            <a:r>
              <a:rPr lang="it-IT" altLang="it-IT" sz="2000" dirty="0"/>
              <a:t>Epitteto: «prendere sé stessi come oggetto di studio»</a:t>
            </a:r>
          </a:p>
          <a:p>
            <a:pPr marL="342900" indent="-342900">
              <a:buFontTx/>
              <a:buChar char="-"/>
            </a:pPr>
            <a:r>
              <a:rPr lang="it-IT" altLang="it-IT" sz="2000" dirty="0"/>
              <a:t>«Innanzi tutto dì a te stesso chi vuoi essere; poi fa ogni cosa di conseguenza.»</a:t>
            </a:r>
          </a:p>
          <a:p>
            <a:endParaRPr lang="it-IT" altLang="it-IT" sz="2000" dirty="0"/>
          </a:p>
          <a:p>
            <a:r>
              <a:rPr lang="it-IT" altLang="it-IT" sz="2000" dirty="0"/>
              <a:t>Illuminante è la distinzione operata da romani [Greci] tra </a:t>
            </a:r>
            <a:r>
              <a:rPr lang="it-IT" altLang="it-IT" sz="2000" i="1" dirty="0"/>
              <a:t>individuo</a:t>
            </a:r>
            <a:r>
              <a:rPr lang="it-IT" altLang="it-IT" sz="2000" dirty="0"/>
              <a:t> e </a:t>
            </a:r>
            <a:r>
              <a:rPr lang="it-IT" altLang="it-IT" sz="2000" i="1" dirty="0"/>
              <a:t>persona</a:t>
            </a:r>
            <a:r>
              <a:rPr lang="it-IT" altLang="it-IT" sz="2000" dirty="0"/>
              <a:t>. Mentre l’in-dividuo (come dice il termine stesso) è «non-divisibile» [</a:t>
            </a:r>
            <a:r>
              <a:rPr lang="it-IT" altLang="it-IT" sz="2000" i="1" dirty="0"/>
              <a:t>a-</a:t>
            </a:r>
            <a:r>
              <a:rPr lang="it-IT" altLang="it-IT" sz="2000" i="1" dirty="0" err="1"/>
              <a:t>tomos</a:t>
            </a:r>
            <a:r>
              <a:rPr lang="it-IT" altLang="it-IT" sz="2000" dirty="0"/>
              <a:t>, per Greci], la «persona» (o maschera) indica invece   i vari ruoli che, sul palcoscenico sociale, siamo portati ad indossare nei rapporti con altri a seconda dei casi e delle circostanze.</a:t>
            </a:r>
          </a:p>
          <a:p>
            <a:endParaRPr lang="it-IT" altLang="it-IT" sz="2000" dirty="0"/>
          </a:p>
          <a:p>
            <a:r>
              <a:rPr lang="it-IT" altLang="it-IT" sz="1600" dirty="0"/>
              <a:t>A. Oliviero Ferraris, </a:t>
            </a:r>
            <a:r>
              <a:rPr lang="it-IT" altLang="it-IT" sz="1600" i="1" dirty="0"/>
              <a:t>La costruzione dell’identità, </a:t>
            </a:r>
            <a:r>
              <a:rPr lang="it-IT" altLang="it-IT" sz="1600" dirty="0"/>
              <a:t>Bollati Boringhieri, 2022, p. 12 </a:t>
            </a:r>
          </a:p>
        </p:txBody>
      </p:sp>
    </p:spTree>
    <p:extLst>
      <p:ext uri="{BB962C8B-B14F-4D97-AF65-F5344CB8AC3E}">
        <p14:creationId xmlns:p14="http://schemas.microsoft.com/office/powerpoint/2010/main" val="14672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24" y="260028"/>
            <a:ext cx="8229600" cy="1143000"/>
          </a:xfrm>
        </p:spPr>
        <p:txBody>
          <a:bodyPr/>
          <a:lstStyle/>
          <a:p>
            <a:r>
              <a:rPr lang="it-IT" altLang="it-IT" sz="3600" dirty="0"/>
              <a:t>L’identità nell’infanzia </a:t>
            </a:r>
            <a:br>
              <a:rPr lang="it-IT" altLang="it-IT" sz="3600" b="1" dirty="0"/>
            </a:br>
            <a:endParaRPr lang="it-IT" sz="3600" dirty="0"/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20" y="1034602"/>
            <a:ext cx="856456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000" dirty="0"/>
              <a:t>Affinché l’identità possa emergere serenamente nei primi anni bisogna che il bambino trovi persone che lo sostengono in questo compito evolutivo. In che modo? Accogliendolo con affetto e inviandoli dei messaggi incoraggianti. </a:t>
            </a:r>
          </a:p>
          <a:p>
            <a:endParaRPr lang="it-IT" altLang="it-IT" sz="2000" dirty="0"/>
          </a:p>
          <a:p>
            <a:r>
              <a:rPr lang="it-IT" altLang="it-IT" sz="2000" dirty="0"/>
              <a:t>Tradotti in parole, questi messaggi (che provengono anche dagli atteggiamenti, dai gesti, dai sorrisi, dal tono della voce) direbbero:</a:t>
            </a:r>
          </a:p>
          <a:p>
            <a:endParaRPr lang="it-IT" altLang="it-IT" sz="2000" dirty="0"/>
          </a:p>
          <a:p>
            <a:r>
              <a:rPr lang="it-IT" altLang="it-IT" sz="2000" dirty="0"/>
              <a:t>«Ti vedo, ti sento, ti tocco.</a:t>
            </a:r>
          </a:p>
          <a:p>
            <a:r>
              <a:rPr lang="it-IT" altLang="it-IT" sz="2000" dirty="0"/>
              <a:t>Mi piaci. Mi piace stare con te.</a:t>
            </a:r>
          </a:p>
          <a:p>
            <a:r>
              <a:rPr lang="it-IT" altLang="it-IT" sz="2000" dirty="0"/>
              <a:t>Mi piace quello che fai.</a:t>
            </a:r>
          </a:p>
          <a:p>
            <a:r>
              <a:rPr lang="it-IT" altLang="it-IT" sz="2000" dirty="0"/>
              <a:t>Sei diverso da me.</a:t>
            </a:r>
          </a:p>
          <a:p>
            <a:r>
              <a:rPr lang="it-IT" altLang="it-IT" sz="2000" dirty="0"/>
              <a:t>Sono contento che tu sia quello </a:t>
            </a:r>
          </a:p>
          <a:p>
            <a:r>
              <a:rPr lang="it-IT" altLang="it-IT" sz="2000" dirty="0"/>
              <a:t>che sei».  (p. 52)</a:t>
            </a:r>
          </a:p>
          <a:p>
            <a:endParaRPr lang="it-IT" altLang="it-IT" sz="2000" dirty="0"/>
          </a:p>
          <a:p>
            <a:endParaRPr lang="it-IT" altLang="it-IT" sz="2000" dirty="0"/>
          </a:p>
          <a:p>
            <a:endParaRPr lang="it-IT" altLang="it-IT" sz="2000" dirty="0"/>
          </a:p>
          <a:p>
            <a:r>
              <a:rPr lang="it-IT" altLang="it-IT" sz="1600" dirty="0"/>
              <a:t>				</a:t>
            </a:r>
          </a:p>
          <a:p>
            <a:r>
              <a:rPr lang="it-IT" altLang="it-IT" sz="1600" dirty="0"/>
              <a:t>				https://www.youtube.com/watch?v=5-kqgQU2Rmo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FB8976-20DE-D4CF-04D1-E7F92EC0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276476"/>
            <a:ext cx="4104456" cy="31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3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132F0-7F94-7E62-2559-166ECE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6" y="-6052"/>
            <a:ext cx="8229600" cy="1143000"/>
          </a:xfrm>
        </p:spPr>
        <p:txBody>
          <a:bodyPr/>
          <a:lstStyle/>
          <a:p>
            <a:r>
              <a:rPr lang="it-IT" sz="3600" dirty="0"/>
              <a:t>La costruzione dell’identità nell’adolescenza</a:t>
            </a:r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6D255297-D0B8-000E-F1E3-AB36915D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20" y="1136948"/>
            <a:ext cx="835416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altLang="it-IT" sz="2000" dirty="0"/>
              <a:t>Identificarsi con i propri famigliari, come avviene nell’infanzia, non è più sufficiente. Col sopraggiungere dell’adolescenza si avverte il bisogno di esprimere la propria singolarità, e tuttavia, in un mondo complesso come il nostro, popolato da molte diverse identità, senza una collocazione definita nel contesto sociale e con un percorso formativo in evoluzione,   i ragazzi si guardano intorno e fanno delle prove.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In una sorta di </a:t>
            </a:r>
            <a:r>
              <a:rPr lang="it-IT" altLang="it-IT" sz="2000" i="1" dirty="0"/>
              <a:t>moratoria</a:t>
            </a:r>
            <a:r>
              <a:rPr lang="it-IT" altLang="it-IT" sz="2000" dirty="0"/>
              <a:t> esplora identità diverse, senza tuttavia impegnarsi in scelte definitive che lo limiterebbero. </a:t>
            </a:r>
          </a:p>
          <a:p>
            <a:pPr>
              <a:spcAft>
                <a:spcPts val="600"/>
              </a:spcAft>
            </a:pPr>
            <a:r>
              <a:rPr lang="it-IT" altLang="it-IT" sz="2000" dirty="0"/>
              <a:t>Questa esplorazione può esprimersi in comportamenti, atteggiamenti, abbigliamento, linguaggio; ma può anche esprimersi in tante altre forme: dalle scelte musicali all’«innamoramento» verso idoli dello sport e dello spettacolo, dalla politica allo sport fatto in prima persona, fino a interessi culturali «forti» di varia natura. Non solo, può realizzarsi anche nella fantasia, introspettivamente, in sogni a occhi aperti [e anche nella fuga nel «</a:t>
            </a:r>
            <a:r>
              <a:rPr lang="it-IT" altLang="it-IT" sz="2000" dirty="0" err="1"/>
              <a:t>Metaverso</a:t>
            </a:r>
            <a:r>
              <a:rPr lang="it-IT" altLang="it-IT" sz="2000" dirty="0"/>
              <a:t>»].</a:t>
            </a:r>
          </a:p>
          <a:p>
            <a:pPr>
              <a:spcAft>
                <a:spcPts val="600"/>
              </a:spcAft>
            </a:pPr>
            <a:endParaRPr lang="it-IT" altLang="it-IT" sz="2000" dirty="0"/>
          </a:p>
          <a:p>
            <a:r>
              <a:rPr lang="it-IT" altLang="it-IT" sz="1600" dirty="0"/>
              <a:t>A. Oliviero Ferraris, </a:t>
            </a:r>
            <a:r>
              <a:rPr lang="it-IT" altLang="it-IT" sz="1600" i="1" dirty="0"/>
              <a:t>La costruzione dell’identità, </a:t>
            </a:r>
            <a:r>
              <a:rPr lang="it-IT" altLang="it-IT" sz="1600" dirty="0"/>
              <a:t>Bollati Boringhieri, 2022, p. 61 </a:t>
            </a:r>
          </a:p>
        </p:txBody>
      </p:sp>
    </p:spTree>
    <p:extLst>
      <p:ext uri="{BB962C8B-B14F-4D97-AF65-F5344CB8AC3E}">
        <p14:creationId xmlns:p14="http://schemas.microsoft.com/office/powerpoint/2010/main" val="314908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45" y="3299643"/>
            <a:ext cx="9153525" cy="4391025"/>
          </a:xfrm>
          <a:prstGeom prst="rect">
            <a:avLst/>
          </a:prstGeom>
          <a:noFill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01035" y="1626657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/>
              <a:t>Sławek (10 </a:t>
            </a:r>
            <a:r>
              <a:rPr lang="it-IT" dirty="0"/>
              <a:t>anni) </a:t>
            </a:r>
            <a:endParaRPr lang="en-US" dirty="0"/>
          </a:p>
        </p:txBody>
      </p:sp>
      <p:pic>
        <p:nvPicPr>
          <p:cNvPr id="30725" name="Picture 5" descr="kerba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044" y="1422238"/>
            <a:ext cx="3355912" cy="226520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6194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Avatar</a:t>
            </a:r>
            <a:r>
              <a:rPr lang="it-IT" sz="3600" b="1" dirty="0">
                <a:solidFill>
                  <a:schemeClr val="bg1"/>
                </a:solidFill>
              </a:rPr>
              <a:t> – identità sostitutiva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, portatile, persona, computer&#10;&#10;Descrizione generata automaticamente">
            <a:extLst>
              <a:ext uri="{FF2B5EF4-FFF2-40B4-BE49-F238E27FC236}">
                <a16:creationId xmlns:a16="http://schemas.microsoft.com/office/drawing/2014/main" id="{126E7F5F-DE63-AA53-81E2-7D1BC595A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" y="1428312"/>
            <a:ext cx="2354029" cy="243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62830" y="1626657"/>
            <a:ext cx="2582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Costanza, alias Morelia</a:t>
            </a:r>
          </a:p>
          <a:p>
            <a:r>
              <a:rPr lang="it-IT" dirty="0"/>
              <a:t>(9</a:t>
            </a:r>
            <a:r>
              <a:rPr lang="pl-PL" dirty="0"/>
              <a:t> </a:t>
            </a:r>
            <a:r>
              <a:rPr lang="it-IT" dirty="0"/>
              <a:t>anni)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6194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Avatar</a:t>
            </a:r>
            <a:r>
              <a:rPr lang="it-IT" sz="3600" b="1" dirty="0">
                <a:solidFill>
                  <a:schemeClr val="bg1"/>
                </a:solidFill>
              </a:rPr>
              <a:t> – identità sostitutiva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6" descr="kerbal3">
            <a:extLst>
              <a:ext uri="{FF2B5EF4-FFF2-40B4-BE49-F238E27FC236}">
                <a16:creationId xmlns:a16="http://schemas.microsoft.com/office/drawing/2014/main" id="{84C4AFD7-8593-254B-4491-63214A09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111" y="1364812"/>
            <a:ext cx="3286613" cy="2265202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08F2054-CA0E-93D7-F373-533D9B19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66" y="3583364"/>
            <a:ext cx="5763558" cy="3253800"/>
          </a:xfrm>
          <a:prstGeom prst="rect">
            <a:avLst/>
          </a:prstGeom>
        </p:spPr>
      </p:pic>
      <p:pic>
        <p:nvPicPr>
          <p:cNvPr id="9" name="Immagine 8" descr="Immagine che contiene persona, ragazza, esterni&#10;&#10;Descrizione generata automaticamente">
            <a:extLst>
              <a:ext uri="{FF2B5EF4-FFF2-40B4-BE49-F238E27FC236}">
                <a16:creationId xmlns:a16="http://schemas.microsoft.com/office/drawing/2014/main" id="{C1116972-6F6E-C54C-25B8-330BAADBE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1" y="1635784"/>
            <a:ext cx="2768623" cy="29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6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454025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600" b="1">
                <a:solidFill>
                  <a:schemeClr val="bg1"/>
                </a:solidFill>
              </a:rPr>
              <a:t>Avatary dzieci („adolescenti”)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0166" y="1626657"/>
            <a:ext cx="1821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Milena</a:t>
            </a:r>
            <a:r>
              <a:rPr lang="pl-PL" dirty="0"/>
              <a:t> (</a:t>
            </a:r>
            <a:r>
              <a:rPr lang="it-IT" dirty="0"/>
              <a:t>11</a:t>
            </a:r>
            <a:r>
              <a:rPr lang="pl-PL" dirty="0"/>
              <a:t> </a:t>
            </a:r>
            <a:r>
              <a:rPr lang="it-IT" dirty="0"/>
              <a:t>anni)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454025"/>
            <a:ext cx="6194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Avatar</a:t>
            </a:r>
            <a:r>
              <a:rPr lang="it-IT" sz="3600" b="1" dirty="0">
                <a:solidFill>
                  <a:schemeClr val="bg1"/>
                </a:solidFill>
              </a:rPr>
              <a:t> – identità sostitutiva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ersona, occhiali, interni&#10;&#10;Descrizione generata automaticamente">
            <a:extLst>
              <a:ext uri="{FF2B5EF4-FFF2-40B4-BE49-F238E27FC236}">
                <a16:creationId xmlns:a16="http://schemas.microsoft.com/office/drawing/2014/main" id="{8077A7CE-ADF8-C599-D82F-AD71C2D51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4" y="1412910"/>
            <a:ext cx="1821846" cy="2311860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E17986-E4C8-394B-742E-7D349EE28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0" y="1670745"/>
            <a:ext cx="3743298" cy="4991065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7DAF79-A4AD-E8BE-BB26-CC5A7FC5C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6538"/>
            <a:ext cx="4716016" cy="28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143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13091</TotalTime>
  <Words>3721</Words>
  <Application>Microsoft Office PowerPoint</Application>
  <PresentationFormat>Presentazione su schermo (4:3)</PresentationFormat>
  <Paragraphs>195</Paragraphs>
  <Slides>26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Arial</vt:lpstr>
      <vt:lpstr>Projekt domyślny</vt:lpstr>
      <vt:lpstr>Inclusione e personalizzazione nell’insegnamento delle STEAM</vt:lpstr>
      <vt:lpstr>Presentazione standard di PowerPoint</vt:lpstr>
      <vt:lpstr>L’identità</vt:lpstr>
      <vt:lpstr>L’individuo e la persona</vt:lpstr>
      <vt:lpstr>L’identità nell’infanzia  </vt:lpstr>
      <vt:lpstr>La costruzione dell’identità nell’adolescenza</vt:lpstr>
      <vt:lpstr>Presentazione standard di PowerPoint</vt:lpstr>
      <vt:lpstr>Presentazione standard di PowerPoint</vt:lpstr>
      <vt:lpstr>Presentazione standard di PowerPoint</vt:lpstr>
      <vt:lpstr>„Pojęcie osobowości”  Calvin S. Hall, Gardner Lindzey (1957)</vt:lpstr>
      <vt:lpstr>„Definicje osobowości”, c.d.  </vt:lpstr>
      <vt:lpstr>«Il cervello del bambino spiegato ai genitori»</vt:lpstr>
      <vt:lpstr>Emozioni, fiducia, responsabilità</vt:lpstr>
      <vt:lpstr>Emozioni, fiducia, responsabilità</vt:lpstr>
      <vt:lpstr>Montessori: «Educare alla libertà»</vt:lpstr>
      <vt:lpstr>Valorizza i suoi sentimenti</vt:lpstr>
      <vt:lpstr>Valorizza i suoi sentimenti</vt:lpstr>
      <vt:lpstr>Valorizza i suoi sentimenti e le sue decisioni</vt:lpstr>
      <vt:lpstr>Silvio Crosera: «Migliora la tua autostima»</vt:lpstr>
      <vt:lpstr>Silvio Crosera: «Migliora la tua autostima»</vt:lpstr>
      <vt:lpstr>Essere consapevoli delle proprie caratteristiche positive☺☺ </vt:lpstr>
      <vt:lpstr>«Intelligenza emotiva»</vt:lpstr>
      <vt:lpstr>«Intelligenza emotiva»</vt:lpstr>
      <vt:lpstr>«Intelligenza emotiva»</vt:lpstr>
      <vt:lpstr>Didattica differenziata</vt:lpstr>
      <vt:lpstr>Conclusioni: «in America…»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240</cp:revision>
  <cp:lastPrinted>2023-01-04T12:34:26Z</cp:lastPrinted>
  <dcterms:created xsi:type="dcterms:W3CDTF">2006-02-09T22:46:12Z</dcterms:created>
  <dcterms:modified xsi:type="dcterms:W3CDTF">2023-01-12T21:26:39Z</dcterms:modified>
</cp:coreProperties>
</file>