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80" r:id="rId3"/>
    <p:sldId id="281" r:id="rId4"/>
    <p:sldId id="282" r:id="rId5"/>
    <p:sldId id="308" r:id="rId6"/>
    <p:sldId id="283" r:id="rId7"/>
    <p:sldId id="284" r:id="rId8"/>
    <p:sldId id="287" r:id="rId9"/>
    <p:sldId id="285" r:id="rId10"/>
    <p:sldId id="286" r:id="rId11"/>
    <p:sldId id="288" r:id="rId12"/>
  </p:sldIdLst>
  <p:sldSz cx="9144000" cy="6858000" type="screen4x3"/>
  <p:notesSz cx="7102475" cy="102330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3300"/>
    <a:srgbClr val="FFFFCC"/>
    <a:srgbClr val="FFFF99"/>
    <a:srgbClr val="33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94718" autoAdjust="0"/>
  </p:normalViewPr>
  <p:slideViewPr>
    <p:cSldViewPr>
      <p:cViewPr varScale="1">
        <p:scale>
          <a:sx n="75" d="100"/>
          <a:sy n="75" d="100"/>
        </p:scale>
        <p:origin x="7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8C4C294-8E9C-3698-6CBA-68BD88755E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04B854C-D029-6BFA-E0FB-244B152A16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040641-DF91-D853-1624-B43C78E385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805B1E59-1AAA-D247-29F0-9A394C46C6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 noProof="0"/>
              <a:t>Kliknij, aby edytować style wzorca tekstu</a:t>
            </a:r>
          </a:p>
          <a:p>
            <a:pPr lvl="1"/>
            <a:r>
              <a:rPr lang="pl-PL" altLang="it-IT" noProof="0"/>
              <a:t>Drugi poziom</a:t>
            </a:r>
          </a:p>
          <a:p>
            <a:pPr lvl="2"/>
            <a:r>
              <a:rPr lang="pl-PL" altLang="it-IT" noProof="0"/>
              <a:t>Trzeci poziom</a:t>
            </a:r>
          </a:p>
          <a:p>
            <a:pPr lvl="3"/>
            <a:r>
              <a:rPr lang="pl-PL" altLang="it-IT" noProof="0"/>
              <a:t>Czwarty poziom</a:t>
            </a:r>
          </a:p>
          <a:p>
            <a:pPr lvl="4"/>
            <a:r>
              <a:rPr lang="pl-PL" altLang="it-IT" noProof="0"/>
              <a:t>Piąty poziom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0311A4C5-0530-B86A-3498-4B4A5218AF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9D30F461-045A-095E-41BA-4ED71CD89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E510A8C2-6FFB-4A2E-A726-94B4D6ACE594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B7E2E61-A56D-21B5-C3B1-A5EF4E36D8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E1D2FCA-5A91-49E6-8462-1E7F79E88EBF}" type="slidenum">
              <a:rPr lang="en-AU" altLang="it-IT" smtClean="0">
                <a:latin typeface="Arial" panose="020B0604020202020204" pitchFamily="34" charset="0"/>
              </a:rPr>
              <a:pPr/>
              <a:t>5</a:t>
            </a:fld>
            <a:endParaRPr lang="en-AU" altLang="it-IT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77F1BE2-5EE4-9715-2C9B-7D201258C9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AF4CAB4-B500-755A-2475-DFA7AE73E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3E5455-1D85-66AA-C9A0-1AA567DF35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CCAEE0-C62C-641C-BFB1-F15B01672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167473-B9E5-5634-3CB7-E72787A14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BA81-A68C-4715-BF39-521780F27853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57082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2ACD3-D266-5591-2B3A-16F5BDC00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859C69-F77F-3055-FCA0-CF7813EEBD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2075FE-C408-FACE-F72B-69A9E5F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0732-D885-4070-8972-6C5D8D87850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36272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28085A-519A-7D23-4C82-F6EDA89C3D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3B2290-1495-D370-BC5A-CB62DA6DA6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44062F-328E-046C-F039-CD7CFB8AF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D7437-7FF4-4A50-BAFD-E190DD75A4D4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43861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F50FE6-FC42-CB3F-A119-D7E25037E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C33265-F1D8-D427-F04F-8CB3F1B54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47573D-8BD5-9B2C-A927-603CB7B84F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4233-B08B-43D4-BD40-E694B617C94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51144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575833-C6BF-3AAC-0ADD-B31148DD0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0F1BB5-DF7E-22CD-54A7-786B4AD24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1AA0EB-73BF-BBF5-BBB8-D264D3EE6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E8F6-1F7A-4312-9C72-D08524159558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8624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95831-8080-C313-A0C9-17FE53D95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7B8F4D-3460-56C9-8C26-ABA85C45F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7D6E1-0DE8-0241-EE56-DE5BAF0216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84EE8-9D1C-4A1B-A862-AA395965E0C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69755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136FEF-08CC-A163-81B1-E160DDDF8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87C37A-45D9-06A5-BDC1-0E2A9D498A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ECD4E3-3BC4-9C87-EA22-8BB0E1417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32972-CBE7-4832-8CEA-5F0B02F006C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11816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8FCC50-CCA9-B32F-4D2F-63D209A81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3245CA-8CED-F0DC-4C02-5188BD17E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71BACB-6733-4716-9DAF-BD9E95FA7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2E62A-9F61-424C-940B-6F201FB90AD7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28209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64C52C-5C3E-40C2-8175-27DA379D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3C544A-462B-50AF-1238-749C80B29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FEE014-DBB5-AF2B-984F-4C23BBA31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B902-350E-4B0B-B948-77B40A6541E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5083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2F0DD-AC7D-0BF0-0057-38966394B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4D7CDA-575D-36FD-D5F6-9508FCFF2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74AB09-DB8A-EB29-F1DA-1E772B8C2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7CE2B-8F8B-4DC0-8486-CE82557E13A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23519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00A806-F5D6-38C5-C675-78A45A23F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451A30-3678-EB49-3735-66C07AD2A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4B668-52D7-70B3-1A3D-D3D729DDE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B62A-B766-42B6-B5F8-372B288894C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4421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B814B0-20B7-6441-9B91-882A2CD52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4AAA5B-C52F-023A-67EC-329C9A645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style wzorca tekstu</a:t>
            </a:r>
          </a:p>
          <a:p>
            <a:pPr lvl="1"/>
            <a:r>
              <a:rPr lang="pl-PL" altLang="it-IT"/>
              <a:t>Drugi poziom</a:t>
            </a:r>
          </a:p>
          <a:p>
            <a:pPr lvl="2"/>
            <a:r>
              <a:rPr lang="pl-PL" altLang="it-IT"/>
              <a:t>Trzeci poziom</a:t>
            </a:r>
          </a:p>
          <a:p>
            <a:pPr lvl="3"/>
            <a:r>
              <a:rPr lang="pl-PL" altLang="it-IT"/>
              <a:t>Czwarty poziom</a:t>
            </a:r>
          </a:p>
          <a:p>
            <a:pPr lvl="4"/>
            <a:r>
              <a:rPr lang="pl-PL" altLang="it-IT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41D0CE-EB20-4BFA-5159-7827D1E64C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22A5F7-C3CC-5005-B556-274ACF90AA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953975-F018-D71A-247E-71027F1060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B16643-B2D7-46D5-A804-77B8946D5E20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A8CE3BB-1DA4-6502-3918-186F9D4E87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404664"/>
            <a:ext cx="8281292" cy="1470025"/>
          </a:xfrm>
        </p:spPr>
        <p:txBody>
          <a:bodyPr anchor="ctr"/>
          <a:lstStyle/>
          <a:p>
            <a:pPr eaLnBrk="1" hangingPunct="1"/>
            <a:r>
              <a:rPr lang="it-IT" altLang="it-IT" sz="4000" b="1" dirty="0">
                <a:solidFill>
                  <a:schemeClr val="tx1"/>
                </a:solidFill>
              </a:rPr>
              <a:t>Inclusione e personalizzazione nell’insegnamento delle STEAM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DACBF7E-9FA6-2666-1323-19560C1EE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991123"/>
            <a:ext cx="792003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Grzegorz Karwasz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Professor in Experimental Physics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i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i="1" dirty="0">
                <a:solidFill>
                  <a:srgbClr val="002060"/>
                </a:solidFill>
              </a:rPr>
              <a:t>- Facoltà di Fisica, Astronomia e Informatica Applicata</a:t>
            </a:r>
            <a:r>
              <a:rPr lang="pl-PL" altLang="it-IT" sz="2200" i="1" dirty="0">
                <a:solidFill>
                  <a:srgbClr val="002060"/>
                </a:solidFill>
              </a:rPr>
              <a:t>, Universita’ Nicolao Copernico, Torun, Polonia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it-IT" sz="2200" i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karwasz@fizyka.umk.pl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4E1EE21-FF2A-F032-FBC5-6C4716B3E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54" y="2661488"/>
            <a:ext cx="792003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600" b="1" dirty="0">
                <a:solidFill>
                  <a:srgbClr val="002060"/>
                </a:solidFill>
              </a:rPr>
              <a:t>Lezione 2: Teoria e prassi dell’educazione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</a:rPr>
              <a:t>Parte II Isabella Milani: «L’arte di insegnare»</a:t>
            </a:r>
            <a:endParaRPr lang="pl-PL" altLang="it-IT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63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F5C58-DE5C-05EC-25D9-37A3ECCC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it-IT" sz="3600" dirty="0"/>
              <a:t>L’iper-costruttivismo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5DED08-3140-2237-E06A-5E97025DB3A7}"/>
              </a:ext>
            </a:extLst>
          </p:cNvPr>
          <p:cNvSpPr txBox="1"/>
          <p:nvPr/>
        </p:nvSpPr>
        <p:spPr>
          <a:xfrm>
            <a:off x="174452" y="980728"/>
            <a:ext cx="857401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I contenuti sono importanti, ma solo se vengono legati ai metodi ai metodi e si bisogni che li rendono </a:t>
            </a:r>
            <a:r>
              <a:rPr lang="it-IT" sz="2000" b="1" dirty="0"/>
              <a:t>necessari</a:t>
            </a:r>
            <a:r>
              <a:rPr lang="it-IT" sz="2000" dirty="0"/>
              <a:t>. Per </a:t>
            </a:r>
            <a:r>
              <a:rPr lang="it-IT" sz="2000" b="1" dirty="0"/>
              <a:t>suscitare</a:t>
            </a:r>
            <a:r>
              <a:rPr lang="it-IT" sz="2000" dirty="0"/>
              <a:t> il bisogno del sapere, non basta dire agli alunni che è importante sapere, che può servire loro in futuro ecc., ma bisogna fare delle </a:t>
            </a:r>
            <a:r>
              <a:rPr lang="it-IT" sz="2000" b="1" dirty="0"/>
              <a:t>attività</a:t>
            </a:r>
            <a:r>
              <a:rPr lang="it-IT" sz="2000" dirty="0"/>
              <a:t> e delle riflessioni che li </a:t>
            </a:r>
            <a:r>
              <a:rPr lang="it-IT" sz="2000" b="1" dirty="0"/>
              <a:t>portino</a:t>
            </a:r>
            <a:r>
              <a:rPr lang="it-IT" sz="2000" dirty="0"/>
              <a:t> a desiderare di sapere. (p. 119)</a:t>
            </a:r>
          </a:p>
          <a:p>
            <a:pPr>
              <a:spcAft>
                <a:spcPts val="600"/>
              </a:spcAft>
            </a:pPr>
            <a:r>
              <a:rPr lang="it-IT" sz="2000" dirty="0">
                <a:solidFill>
                  <a:schemeClr val="accent2"/>
                </a:solidFill>
              </a:rPr>
              <a:t>L’insegnante non deve insegnare questo cha sa. L’insegnante deve insegnare quello, che tra un attimo, sarà, per ragazzi, proprio necessario (desiderato).</a:t>
            </a:r>
          </a:p>
          <a:p>
            <a:pPr>
              <a:spcAft>
                <a:spcPts val="600"/>
              </a:spcAft>
            </a:pPr>
            <a:r>
              <a:rPr lang="it-IT" sz="2000" dirty="0">
                <a:solidFill>
                  <a:schemeClr val="accent2"/>
                </a:solidFill>
              </a:rPr>
              <a:t>Non c’è il più grande successo didattico che la situazione, quando l’allievo fa la domanda, alla quale troviamo la risposta sulla diapositiva successive (che è già pronta in largo anticipo).    </a:t>
            </a:r>
          </a:p>
          <a:p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3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F5C58-DE5C-05EC-25D9-37A3ECCC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it-IT" sz="3600" dirty="0"/>
              <a:t>Conclusioni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5DED08-3140-2237-E06A-5E97025DB3A7}"/>
              </a:ext>
            </a:extLst>
          </p:cNvPr>
          <p:cNvSpPr txBox="1"/>
          <p:nvPr/>
        </p:nvSpPr>
        <p:spPr>
          <a:xfrm>
            <a:off x="323528" y="1484784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Abbiamo guardato il punto di vista di una insegnante della scuola media (e una blogger)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Lei, pur esprimendosi nel modo semplice, ripete i concetti della didattica che abbiamo già visto. 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L’insegnare (anzi – l’educare) deve essere interessante, coinvolgente, motivante e deve servire per sviluppare le capacità per la vita adulta di ragazzi. 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L’insegnamento, in ogni caso, deve essere personalizzato: l’insegnante deve sapere che cosa riesce a fare il ragazzo, e che cosa </a:t>
            </a:r>
            <a:r>
              <a:rPr lang="it-IT" sz="2000"/>
              <a:t>non riesce. </a:t>
            </a:r>
            <a:endParaRPr lang="it-IT" sz="2000" dirty="0"/>
          </a:p>
          <a:p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6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50962C3-6836-3C27-2E18-F29CC7E9A906}"/>
              </a:ext>
            </a:extLst>
          </p:cNvPr>
          <p:cNvSpPr txBox="1"/>
          <p:nvPr/>
        </p:nvSpPr>
        <p:spPr>
          <a:xfrm>
            <a:off x="4355976" y="385343"/>
            <a:ext cx="466508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Quando ha aperto il suo blog Isabella Milani – pseudonimo dietro cui si nasconde un’insegnante delle medie – non si aspettava di arrivare a oltre 400mila visitatori virtuali, con centinaia di mail inviate ogni mese da professori di tutte le età, genitori infuriati, studenti spaesati. “ </a:t>
            </a:r>
            <a:r>
              <a:rPr lang="it-IT" sz="2000" dirty="0" err="1"/>
              <a:t>laprofessoressavirisponde</a:t>
            </a:r>
            <a:r>
              <a:rPr lang="it-IT" sz="2000" dirty="0"/>
              <a:t>” , come si intitola la sua pagina web, è invasa dagli </a:t>
            </a:r>
            <a:r>
              <a:rPr lang="it-IT" sz="2000" dirty="0" err="1"/>
              <a:t>s.o.s.</a:t>
            </a:r>
            <a:r>
              <a:rPr lang="it-IT" sz="2000" dirty="0"/>
              <a:t> «Siamo soli a sopperire a tutto quello che manca nell’educazione», sostiene lei: «E il disagio dei docenti rischia di ripercuotersi sulla scuola e gli studenti». Una situazione disastrosa, spiega, che l’ha spinta a condividere la sua esperienza, sul blog e in un libro – «L’arte di insegnare».</a:t>
            </a:r>
          </a:p>
          <a:p>
            <a:r>
              <a:rPr lang="it-IT" sz="2000" dirty="0"/>
              <a:t>(«L’Espresso»)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AFAA2E-65A9-A77D-C68D-240408195C04}"/>
              </a:ext>
            </a:extLst>
          </p:cNvPr>
          <p:cNvSpPr txBox="1"/>
          <p:nvPr/>
        </p:nvSpPr>
        <p:spPr>
          <a:xfrm>
            <a:off x="611560" y="6434557"/>
            <a:ext cx="74168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/>
              <a:t>https://www.vallardi.it/catalogo/scheda/pdf-larte-di-insegnare-nuova-edizione-ebook_1.html</a:t>
            </a:r>
          </a:p>
        </p:txBody>
      </p:sp>
      <p:pic>
        <p:nvPicPr>
          <p:cNvPr id="6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D5A4B709-5AD6-C701-38C5-3CA3397B1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19150"/>
            <a:ext cx="3322854" cy="505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9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F5C58-DE5C-05EC-25D9-37A3ECCC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it-IT" sz="3600" dirty="0"/>
              <a:t>Non c’è un solo modo di insegnare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5DED08-3140-2237-E06A-5E97025DB3A7}"/>
              </a:ext>
            </a:extLst>
          </p:cNvPr>
          <p:cNvSpPr txBox="1"/>
          <p:nvPr/>
        </p:nvSpPr>
        <p:spPr>
          <a:xfrm>
            <a:off x="174452" y="980728"/>
            <a:ext cx="89644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L’esperienza è essenziale. Si impara dagli errori e, pur essendo le classi tutte diverse, ci sono atteggiamenti, problemi e soluzioni che si ripetono. Bisogna essere preparati a tutte le evenienze, saper reagire a ogni imprevisto.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Bisogna conoscere bene la psicologia degli alunni. Pensare ai casi difficili che ci si presentano, cercare di capire perché quel certo bambino o ragazzo si comporta così. È importante convincersi del fatto che è nostro dovere aiutarlo. Un alunno che si comporta male non è un nemico da combattere, ma un uccellino sperduto o ferito da soccorrere. (p. 10-11)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Dobbiamo interessarci a tutto quello che in qualche modo ci può fornire materiale per catturare l’attenzione dei nostri alunni: un disegno, ona scarpa spaiata, un tweet, ecc.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Dobbiamo essere preparati a colpire la fantasia degli studenti, a suscitare il loro interesse; dobbiamo stupirli, coinvolgerli, affascinarli. Come? Studiando. Provando, leggendo. Riflettendo. (p. 12)</a:t>
            </a:r>
          </a:p>
          <a:p>
            <a:endParaRPr lang="it-IT" sz="2000" dirty="0">
              <a:solidFill>
                <a:schemeClr val="accent2"/>
              </a:solidFill>
            </a:endParaRPr>
          </a:p>
          <a:p>
            <a:r>
              <a:rPr lang="it-IT" sz="2000" dirty="0">
                <a:solidFill>
                  <a:schemeClr val="accent2"/>
                </a:solidFill>
              </a:rPr>
              <a:t>«Il principio 9:1» L’insegnante deve sapere 9x di più che ha da trasmettere</a:t>
            </a:r>
          </a:p>
        </p:txBody>
      </p:sp>
    </p:spTree>
    <p:extLst>
      <p:ext uri="{BB962C8B-B14F-4D97-AF65-F5344CB8AC3E}">
        <p14:creationId xmlns:p14="http://schemas.microsoft.com/office/powerpoint/2010/main" val="214241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F5C58-DE5C-05EC-25D9-37A3ECCC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64"/>
            <a:ext cx="8229600" cy="1143000"/>
          </a:xfrm>
        </p:spPr>
        <p:txBody>
          <a:bodyPr/>
          <a:lstStyle/>
          <a:p>
            <a:r>
              <a:rPr lang="it-IT" sz="3600" dirty="0"/>
              <a:t>Siate interessanti per ragazzi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5DED08-3140-2237-E06A-5E97025DB3A7}"/>
              </a:ext>
            </a:extLst>
          </p:cNvPr>
          <p:cNvSpPr txBox="1"/>
          <p:nvPr/>
        </p:nvSpPr>
        <p:spPr>
          <a:xfrm>
            <a:off x="157188" y="1412776"/>
            <a:ext cx="8964488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Meritate davvero di essere ascoltati? Avete un ricco bagaglio di attività e conoscenze che possano rendervi interessanti e divertenti ai loro occhi? </a:t>
            </a:r>
          </a:p>
          <a:p>
            <a:pPr>
              <a:spcAft>
                <a:spcPts val="600"/>
              </a:spcAft>
            </a:pPr>
            <a:r>
              <a:rPr lang="it-IT" sz="2000" dirty="0">
                <a:solidFill>
                  <a:schemeClr val="bg1">
                    <a:lumMod val="50000"/>
                  </a:schemeClr>
                </a:solidFill>
              </a:rPr>
              <a:t>Anche noi insegnanti ci distraiamo durante certi corsi di aggiornamento. 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Aggiornatevi sui giochi che fanno, sui loro gusti, sul loro linguaggio. Non possiamo basarci sulle informazioni che avevamo anche solo 5 anni fa.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Dobbiamo rinnovare e aggiornare la nostra biblioteca con la stessa velocità del mondo che circonda noi e i nostri alunni.  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Più cose avremo nel nostro bagaglio e più potremo tirarne fuori durante (le lezioni (p. 13-14)</a:t>
            </a:r>
          </a:p>
          <a:p>
            <a:endParaRPr lang="it-IT" sz="2000" dirty="0">
              <a:solidFill>
                <a:schemeClr val="accent2"/>
              </a:solidFill>
            </a:endParaRPr>
          </a:p>
          <a:p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8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>
            <a:extLst>
              <a:ext uri="{FF2B5EF4-FFF2-40B4-BE49-F238E27FC236}">
                <a16:creationId xmlns:a16="http://schemas.microsoft.com/office/drawing/2014/main" id="{89EFA574-2C5E-0801-E7E4-EA9E84DA9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3238"/>
            <a:ext cx="51847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2">
            <a:extLst>
              <a:ext uri="{FF2B5EF4-FFF2-40B4-BE49-F238E27FC236}">
                <a16:creationId xmlns:a16="http://schemas.microsoft.com/office/drawing/2014/main" id="{93308512-40E4-B5F4-F4A4-816AA99EC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Imparare porta gioia </a:t>
            </a:r>
            <a:br>
              <a:rPr lang="it-IT" altLang="it-IT"/>
            </a:br>
            <a:r>
              <a:rPr lang="it-IT" altLang="it-IT"/>
              <a:t>(l’emozione cognitiva)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F5C58-DE5C-05EC-25D9-37A3ECCC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t-IT" sz="3600" dirty="0"/>
              <a:t>Definizioni della didattica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5DED08-3140-2237-E06A-5E97025DB3A7}"/>
              </a:ext>
            </a:extLst>
          </p:cNvPr>
          <p:cNvSpPr txBox="1"/>
          <p:nvPr/>
        </p:nvSpPr>
        <p:spPr>
          <a:xfrm>
            <a:off x="179512" y="1556792"/>
            <a:ext cx="896448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«Insegnare» deriva dal latino </a:t>
            </a:r>
            <a:r>
              <a:rPr lang="it-IT" sz="2000" i="1" dirty="0"/>
              <a:t>in </a:t>
            </a:r>
            <a:r>
              <a:rPr lang="it-IT" sz="2000" i="1" dirty="0" err="1"/>
              <a:t>signare</a:t>
            </a:r>
            <a:r>
              <a:rPr lang="it-IT" sz="2000" dirty="0"/>
              <a:t>, cioè «tracciare dei segni, delle indicazioni». Per essere un buon insegnante, poi, non basta «insegnare». Bisogna anche «educare».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Educare significa «guidare nella crescita intellettuale e morale»: deriva dal latino </a:t>
            </a:r>
            <a:r>
              <a:rPr lang="it-IT" sz="2000" i="1" dirty="0"/>
              <a:t>ex ducere</a:t>
            </a:r>
            <a:r>
              <a:rPr lang="it-IT" sz="2000" dirty="0"/>
              <a:t>, che significa letteralmente «tirare fuori, condurre fuori, guidare fuori». Significa quindi </a:t>
            </a:r>
            <a:r>
              <a:rPr lang="it-IT" sz="2000" b="1" dirty="0"/>
              <a:t>tirar fuori </a:t>
            </a:r>
            <a:r>
              <a:rPr lang="it-IT" sz="2000" dirty="0"/>
              <a:t>dal bambino e dal ragazzo ciò cha ha dentro di buono, di positivo. Significa guidarlo verso la cultura e verso la vita.  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Educare è molto più difficile che insegnare. (p. 19)</a:t>
            </a:r>
          </a:p>
          <a:p>
            <a:r>
              <a:rPr lang="it-IT" sz="2000" dirty="0">
                <a:solidFill>
                  <a:schemeClr val="accent2"/>
                </a:solidFill>
              </a:rPr>
              <a:t>Ci ricordiamo la definizione letteraria dalla prima lezione? Stirare, rompere, allargare, disgiungere ecc. </a:t>
            </a:r>
          </a:p>
          <a:p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8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F5C58-DE5C-05EC-25D9-37A3ECCC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it-IT" sz="3600" dirty="0"/>
              <a:t>Didattica, pedagogia, cultura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5DED08-3140-2237-E06A-5E97025DB3A7}"/>
              </a:ext>
            </a:extLst>
          </p:cNvPr>
          <p:cNvSpPr txBox="1"/>
          <p:nvPr/>
        </p:nvSpPr>
        <p:spPr>
          <a:xfrm>
            <a:off x="178768" y="1196752"/>
            <a:ext cx="8964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Molti insegnanti hanno la tendenza a seguire il libro [= insegnamento trasmissivo], specialmente alla Superiori, dove c’è l’esame di Stato che li dissuade dal «saltare» gli argomenti [e la personalizzazione dell’insegna- mento?]. A mio parere, invece, ogni insegnante deve prima di tutto individuare quali sono, secondo lui, </a:t>
            </a:r>
            <a:r>
              <a:rPr lang="it-IT" sz="2000" b="1" dirty="0"/>
              <a:t>gli strumenti culturali di base</a:t>
            </a:r>
            <a:r>
              <a:rPr lang="it-IT" sz="2000" dirty="0"/>
              <a:t>, i prerequisiti che </a:t>
            </a:r>
            <a:r>
              <a:rPr lang="it-IT" sz="2000" b="1" dirty="0"/>
              <a:t>permettano</a:t>
            </a:r>
            <a:r>
              <a:rPr lang="it-IT" sz="2000" dirty="0"/>
              <a:t> ai ragazzi di studiare e di approfondire tutto ciò che </a:t>
            </a:r>
            <a:r>
              <a:rPr lang="it-IT" sz="2000" b="1" dirty="0"/>
              <a:t>nella vita può servire</a:t>
            </a:r>
            <a:r>
              <a:rPr lang="it-IT" sz="2000" dirty="0"/>
              <a:t> [Comenius, 1657]. 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Poi deve porsi nella posizione di </a:t>
            </a:r>
            <a:r>
              <a:rPr lang="it-IT" sz="2000" b="1" dirty="0"/>
              <a:t>guida</a:t>
            </a:r>
            <a:r>
              <a:rPr lang="it-IT" sz="2000" dirty="0"/>
              <a:t> [iper-costruttivismo] e </a:t>
            </a:r>
            <a:r>
              <a:rPr lang="it-IT" sz="2000" b="1" dirty="0"/>
              <a:t>insegnare a studiare</a:t>
            </a:r>
            <a:r>
              <a:rPr lang="it-IT" sz="2000" dirty="0"/>
              <a:t> [</a:t>
            </a:r>
            <a:r>
              <a:rPr lang="it-IT" sz="2000" dirty="0" err="1"/>
              <a:t>Pietrasinski</a:t>
            </a:r>
            <a:r>
              <a:rPr lang="it-IT" sz="2000" dirty="0"/>
              <a:t>] </a:t>
            </a:r>
            <a:r>
              <a:rPr lang="it-IT" sz="2000" b="1" dirty="0"/>
              <a:t>qualcosa</a:t>
            </a:r>
            <a:r>
              <a:rPr lang="it-IT" sz="2000" dirty="0"/>
              <a:t> [!] che serva davvero nella [loro] vita e nel lavoro, rendendo chiaro agli alunni perché quell’argomento deve essere studiato e perché è </a:t>
            </a:r>
            <a:r>
              <a:rPr lang="it-IT" sz="2000" b="1" dirty="0"/>
              <a:t>utile</a:t>
            </a:r>
            <a:r>
              <a:rPr lang="it-IT" sz="2000" dirty="0"/>
              <a:t>, importante per </a:t>
            </a:r>
            <a:r>
              <a:rPr lang="it-IT" sz="2000" b="1" dirty="0"/>
              <a:t>loro</a:t>
            </a:r>
            <a:r>
              <a:rPr lang="it-IT" sz="2000" dirty="0"/>
              <a:t>. (p. 119)</a:t>
            </a:r>
          </a:p>
          <a:p>
            <a:endParaRPr lang="it-IT" sz="2000" dirty="0">
              <a:solidFill>
                <a:schemeClr val="accent2"/>
              </a:solidFill>
            </a:endParaRPr>
          </a:p>
          <a:p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9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F5C58-DE5C-05EC-25D9-37A3ECCC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it-IT" sz="3600" dirty="0" err="1"/>
              <a:t>Pedagogical</a:t>
            </a:r>
            <a:r>
              <a:rPr lang="it-IT" sz="3600" dirty="0"/>
              <a:t> </a:t>
            </a:r>
            <a:r>
              <a:rPr lang="it-IT" sz="3600" dirty="0" err="1"/>
              <a:t>Contents</a:t>
            </a:r>
            <a:r>
              <a:rPr lang="it-IT" sz="3600" dirty="0"/>
              <a:t> Knowledge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5DED08-3140-2237-E06A-5E97025DB3A7}"/>
              </a:ext>
            </a:extLst>
          </p:cNvPr>
          <p:cNvSpPr txBox="1"/>
          <p:nvPr/>
        </p:nvSpPr>
        <p:spPr>
          <a:xfrm>
            <a:off x="174452" y="980728"/>
            <a:ext cx="89644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Ma ci sono alcuni concetti – basilari – che credo possano essere validi delle Elementari all’Università. Principalmente sono questi: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Bisogna conoscere bambini/ ragazzi, in generale: sapere quello che possono fare, e soprattutto, quello che non sono in grado di fare.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Bisogna conoscere benissimo la materia che insegniamo, aggiornandosi sempre e mettendo in discussione tutto.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Bisogna essere in grado di prevedere i problemi che possono sorgere: saper individuare, analizzare e capire il problema </a:t>
            </a:r>
            <a:r>
              <a:rPr lang="it-IT" sz="2000" i="1" dirty="0"/>
              <a:t>specifico</a:t>
            </a:r>
            <a:r>
              <a:rPr lang="it-IT" sz="2000" dirty="0"/>
              <a:t> per quell’alunno e per quella classe [= individualizzazione], e, solo dopo, trovare delle strategie mirate per risolverlo.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Bisogna conoscere le strategie per una comunicazione efficace: saper </a:t>
            </a:r>
            <a:r>
              <a:rPr lang="it-IT" sz="2000" i="1" dirty="0"/>
              <a:t>catturare</a:t>
            </a:r>
            <a:r>
              <a:rPr lang="it-IT" sz="2000" dirty="0"/>
              <a:t> la loro attenzione, saper mantenere alto l’interesse, saper comunicare che riteniamo, in mondo che venga recepito [= cognitivismo]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Bisogna imparare a emozionare, a coinvolgere, a entusiasmare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Bisogna interessarsi dagli alunni e delle loro vita.   (p. 30)</a:t>
            </a:r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7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F5C58-DE5C-05EC-25D9-37A3ECCC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it-IT" sz="3600" dirty="0"/>
              <a:t>Il costruttivismo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5DED08-3140-2237-E06A-5E97025DB3A7}"/>
              </a:ext>
            </a:extLst>
          </p:cNvPr>
          <p:cNvSpPr txBox="1"/>
          <p:nvPr/>
        </p:nvSpPr>
        <p:spPr>
          <a:xfrm>
            <a:off x="171872" y="1124744"/>
            <a:ext cx="880025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[…] prima di spiegare, di qualunque argomento si tratti, per catturare l’attenzione […] 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ragionare insieme a loro, per trovare insieme i motivi […]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È molto importante coinvolgerli continuamente nella lezione, che sia dedicata a spiegare un argomento nuovo o a interrogare. 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non bisogna mai perdere il controllo della loro attenzione, nemmeno quando compiliamo il registro. </a:t>
            </a:r>
            <a:r>
              <a:rPr lang="it-IT" sz="2000"/>
              <a:t>(p. 154-5</a:t>
            </a:r>
            <a:r>
              <a:rPr lang="it-IT" sz="2000" dirty="0"/>
              <a:t>)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Cercate, quindi, di controllare se ci sono momenti in cui leggete nei loro occhi l’entusiasmo, l’interesse di chi sta scoprendo qualcosa per la prima volta nelle sua vita. (p. 83)</a:t>
            </a:r>
          </a:p>
          <a:p>
            <a:pPr>
              <a:spcAft>
                <a:spcPts val="600"/>
              </a:spcAft>
            </a:pPr>
            <a:r>
              <a:rPr lang="it-IT" sz="2000" dirty="0"/>
              <a:t>Fateli sentire utili. Chiedete loro dei piccoli favori: spiegarvi qualcosa che on sapete sulle automobili. Insegnerete loro il concetto che si può fare qualcosa per favore; mostrate che credete nel fatto che loro vi faranno un favore in cambio di nulla e non perché siete l’insegnante. Soprattutto, chiedetelo ai ragazzi più difficili. (p. 96) </a:t>
            </a:r>
          </a:p>
          <a:p>
            <a:pPr>
              <a:spcAft>
                <a:spcPts val="600"/>
              </a:spcAft>
            </a:pPr>
            <a:endParaRPr lang="it-IT" sz="2000" dirty="0">
              <a:solidFill>
                <a:schemeClr val="accent2"/>
              </a:solidFill>
            </a:endParaRPr>
          </a:p>
          <a:p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882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9668</TotalTime>
  <Words>1349</Words>
  <Application>Microsoft Office PowerPoint</Application>
  <PresentationFormat>Presentazione su schermo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Arial</vt:lpstr>
      <vt:lpstr>Projekt domyślny</vt:lpstr>
      <vt:lpstr>Inclusione e personalizzazione nell’insegnamento delle STEAM</vt:lpstr>
      <vt:lpstr>Presentazione standard di PowerPoint</vt:lpstr>
      <vt:lpstr>Non c’è un solo modo di insegnare</vt:lpstr>
      <vt:lpstr>Siate interessanti per ragazzi</vt:lpstr>
      <vt:lpstr>Imparare porta gioia  (l’emozione cognitiva) </vt:lpstr>
      <vt:lpstr>Definizioni della didattica</vt:lpstr>
      <vt:lpstr>Didattica, pedagogia, cultura</vt:lpstr>
      <vt:lpstr>Pedagogical Contents Knowledge</vt:lpstr>
      <vt:lpstr>Il costruttivismo</vt:lpstr>
      <vt:lpstr>L’iper-costruttivismo</vt:lpstr>
      <vt:lpstr>Conclusioni</vt:lpstr>
    </vt:vector>
  </TitlesOfParts>
  <Company>PAP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principio…</dc:title>
  <dc:creator>GK</dc:creator>
  <cp:lastModifiedBy>Maria Karwasz</cp:lastModifiedBy>
  <cp:revision>210</cp:revision>
  <dcterms:created xsi:type="dcterms:W3CDTF">2006-02-09T22:46:12Z</dcterms:created>
  <dcterms:modified xsi:type="dcterms:W3CDTF">2022-12-24T08:45:53Z</dcterms:modified>
</cp:coreProperties>
</file>