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9" r:id="rId2"/>
    <p:sldId id="280" r:id="rId3"/>
    <p:sldId id="281" r:id="rId4"/>
    <p:sldId id="282" r:id="rId5"/>
    <p:sldId id="284" r:id="rId6"/>
    <p:sldId id="285" r:id="rId7"/>
    <p:sldId id="286" r:id="rId8"/>
    <p:sldId id="287" r:id="rId9"/>
    <p:sldId id="289" r:id="rId10"/>
    <p:sldId id="290" r:id="rId11"/>
    <p:sldId id="291" r:id="rId12"/>
    <p:sldId id="292" r:id="rId13"/>
    <p:sldId id="288" r:id="rId14"/>
    <p:sldId id="293" r:id="rId15"/>
    <p:sldId id="294" r:id="rId16"/>
    <p:sldId id="295" r:id="rId17"/>
    <p:sldId id="283" r:id="rId18"/>
  </p:sldIdLst>
  <p:sldSz cx="9144000" cy="6858000" type="screen4x3"/>
  <p:notesSz cx="7102475" cy="10233025"/>
  <p:defaultTextStyle>
    <a:defPPr>
      <a:defRPr lang="pl-P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8000"/>
    <a:srgbClr val="003300"/>
    <a:srgbClr val="FFFFCC"/>
    <a:srgbClr val="FFFF99"/>
    <a:srgbClr val="33CC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94718" autoAdjust="0"/>
  </p:normalViewPr>
  <p:slideViewPr>
    <p:cSldViewPr>
      <p:cViewPr varScale="1">
        <p:scale>
          <a:sx n="59" d="100"/>
          <a:sy n="59" d="100"/>
        </p:scale>
        <p:origin x="72"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2:35:04.947"/>
    </inkml:context>
    <inkml:brush xml:id="br0">
      <inkml:brushProperty name="width" value="0.025" units="cm"/>
      <inkml:brushProperty name="height" value="0.025" units="cm"/>
      <inkml:brushProperty name="color" value="#E71224"/>
    </inkml:brush>
  </inkml:definitions>
  <inkml:trace contextRef="#ctx0" brushRef="#br0">208 261 24575,'3036'0'0,"-3031"0"0,0 0 0,-1 0 0,1 0 0,0 1 0,0 0 0,-1 0 0,1 0 0,0 0 0,-1 1 0,0-1 0,1 1 0,-1 0 0,0 0 0,7 6 0,-8-5 0,0 0 0,0 1 0,-1-1 0,0 1 0,1 0 0,-1 0 0,0 0 0,-1 0 0,1 0 0,-1 0 0,0 0 0,0 1 0,0-1 0,-1 0 0,1 1 0,-1 5 0,2 38 0,-3-28 0,2 0 0,1 0 0,0 0 0,2 0 0,0 0 0,8 23 0,-3-15 0,-2 0 0,-1 0 0,-1 1 0,-2-1 0,0 1 0,-3 47 0,3 34 0,12-5 0,-9-70 0,4 56 0,-11-4 0,-1-59 0,2 0 0,0 0 0,2 0 0,1-1 0,8 31 0,-1-9 0,-2 1 0,-3 0 0,-1 1 0,-3-1 0,-6 57 0,2 11 0,3 1300 0,0-1413 0,1-1 0,-1 1 0,-1 0 0,1 0 0,-1-1 0,0 1 0,0 0 0,0-1 0,-1 1 0,0-1 0,0 1 0,0-1 0,0 0 0,-5 7 0,4-8 0,-1 0 0,1 0 0,-1-1 0,0 1 0,0-1 0,0 0 0,0 0 0,0-1 0,0 1 0,0-1 0,0 0 0,-1 0 0,1 0 0,-1 0 0,1-1 0,-7 0 0,-231 0 0,139-3 0,-118 13 0,142-2 0,10-2 0,2 3 0,-106 28 0,114-22 0,-85 10 0,96-17 0,-250 24 0,177-21 0,-227-7 0,171-7 0,94 4 0,-97-3 0,166-1 0,0 0 0,0-1 0,1-1 0,-1 0 0,1 0 0,0-2 0,-13-8 0,-38-17 0,5 6 0,2-3 0,-63-41 0,94 56 0,0 1 0,-33-11 0,8 3 0,32 15 0,0 1 0,-1 1 0,0 0 0,0 1 0,0 2 0,0 0 0,0 1 0,-24 3 0,-61-3 0,102-1 0,-1 1 0,1-1 0,0 0 0,0 1 0,0-1 0,-1-1 0,1 1 0,0 0 0,0-1 0,1 0 0,-1 1 0,0-1 0,1 0 0,-1-1 0,1 1 0,-1 0 0,1-1 0,0 1 0,0-1 0,0 0 0,0 1 0,1-1 0,-1 0 0,1 0 0,0 0 0,-1-1 0,1 1 0,1 0 0,-1 0 0,0-6 0,-2-11 0,2 1 0,0-1 0,2 0 0,2-23 0,0 6 0,2-942 0,-7 536 0,2 406 0,19-671 0,-5 48-103,-15 451-1159,1 181-5564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2:35:21.029"/>
    </inkml:context>
    <inkml:brush xml:id="br0">
      <inkml:brushProperty name="width" value="0.025" units="cm"/>
      <inkml:brushProperty name="height" value="0.025" units="cm"/>
      <inkml:brushProperty name="color" value="#E71224"/>
    </inkml:brush>
  </inkml:definitions>
  <inkml:trace contextRef="#ctx0" brushRef="#br0">472 202 24575,'41'-3'0,"-1"-1"0,1-2 0,48-14 0,-40 9 0,77-9 0,373 15 0,-267 8 0,198-24 0,-241 1 0,93-13 0,-155 7 0,-85 15 0,0 2 0,61-4 0,405 11 0,-247 5 0,2871-3 0,-3106 1 0,0 2 0,0 1 0,-1 1 0,43 15 0,-40-12 0,0 0 0,0-2 0,50 5 0,489-9 0,-277-4 0,-284 1 0,-1 1 0,1 1 0,0-1 0,-1 1 0,1 0 0,-1 0 0,0 0 0,1 1 0,8 4 0,-11-4 0,0 0 0,0 0 0,0 1 0,-1-1 0,1 1 0,-1 0 0,1 0 0,-1 0 0,0 0 0,0 0 0,-1 0 0,1 0 0,-1 1 0,1-1 0,1 7 0,12 35 0,-2 0 0,-2 1 0,-1 1 0,-3 0 0,1 56 0,-10 425 0,3-520 0,-1-1 0,-1 0 0,1 1 0,-1-1 0,-1 0 0,1 1 0,-1-1 0,-1 0 0,1 0 0,-6 10 0,5-13 0,1-1 0,-1 0 0,0 1 0,0-1 0,0-1 0,0 1 0,-1 0 0,1-1 0,-1 0 0,1 1 0,-1-1 0,0-1 0,0 1 0,0-1 0,0 1 0,0-1 0,0 0 0,0 0 0,-8 0 0,-13-1 0,0-1 0,0-1 0,0-2 0,0 0 0,1-1 0,0-2 0,-32-12 0,1-7 0,46 20 0,0 1 0,0 1 0,-1 0 0,0 0 0,1 1 0,-20-4 0,-158-13 0,-247 5 0,-729 15 0,1131 2 0,1 1 0,-40 9 0,37-5 0,-57 3 0,-337-11 0,382-2 0,0-2 0,0-3 0,-78-22 0,15 3 0,-293-72 0,368 90 0,0 2 0,-1 1 0,-59-2 0,-109 10 0,72 1 0,-1899-3 0,1991 2 0,0 2 0,0 2 0,-51 15 0,47-11 0,0-1 0,-57 4 0,-405-10 0,249-6 0,-337 3 0,592 0 0,0 0 0,-1 0 0,1 1 0,-1-1 0,1 0 0,0-1 0,-1 1 0,1 0 0,-1 0 0,1 0 0,0-1 0,-1 1 0,1-1 0,0 1 0,-1-1 0,1 0 0,0 1 0,0-1 0,-1 0 0,1 0 0,0 0 0,0 0 0,0 0 0,0 0 0,0 0 0,0 0 0,1 0 0,-1 0 0,0-1 0,1 1 0,-1 0 0,0-1 0,1 1 0,0 0 0,-1-1 0,1 1 0,0 0 0,0-1 0,-1 1 0,1-1 0,0 1 0,1-3 0,0-6 0,2 0 0,-1 0 0,1 0 0,1 0 0,5-11 0,2-6 0,6-31 0,-8 25 0,2 1 0,28-61 0,-12 40 0,39-110 0,-57 142 0,0 0 0,1 1 0,17-25 0,10-19 0,-35 60 0,1 0 0,-1 1 0,0-1 0,1 1 0,0-1 0,0 1 0,0 0 0,0 0 0,1 0 0,-1 1 0,1-1 0,0 1 0,-1 0 0,7-3 0,-1 2 0,-1 0 0,1 1 0,0 0 0,0 0 0,0 1 0,14 0 0,9 1 0,-1 3 0,62 11 0,-86-12 0,155 18 0,-105-15 0,-31 0-1365,-5 2-5461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2:35:28.947"/>
    </inkml:context>
    <inkml:brush xml:id="br0">
      <inkml:brushProperty name="width" value="0.025" units="cm"/>
      <inkml:brushProperty name="height" value="0.025" units="cm"/>
      <inkml:brushProperty name="color" value="#E71224"/>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2:35:32.167"/>
    </inkml:context>
    <inkml:brush xml:id="br0">
      <inkml:brushProperty name="width" value="0.025" units="cm"/>
      <inkml:brushProperty name="height" value="0.025" units="cm"/>
      <inkml:brushProperty name="color" value="#E71224"/>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4T12:35:33.281"/>
    </inkml:context>
    <inkml:brush xml:id="br0">
      <inkml:brushProperty name="width" value="0.025" units="cm"/>
      <inkml:brushProperty name="height" value="0.02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8C4C294-8E9C-3698-6CBA-68BD88755E0A}"/>
              </a:ext>
            </a:extLst>
          </p:cNvPr>
          <p:cNvSpPr>
            <a:spLocks noGrp="1" noChangeArrowheads="1"/>
          </p:cNvSpPr>
          <p:nvPr>
            <p:ph type="hdr" sz="quarter"/>
          </p:nvPr>
        </p:nvSpPr>
        <p:spPr bwMode="auto">
          <a:xfrm>
            <a:off x="0"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defTabSz="990600" eaLnBrk="1" hangingPunct="1">
              <a:defRPr sz="1300"/>
            </a:lvl1pPr>
          </a:lstStyle>
          <a:p>
            <a:pPr>
              <a:defRPr/>
            </a:pPr>
            <a:endParaRPr lang="pl-PL" altLang="it-IT"/>
          </a:p>
        </p:txBody>
      </p:sp>
      <p:sp>
        <p:nvSpPr>
          <p:cNvPr id="41987" name="Rectangle 3">
            <a:extLst>
              <a:ext uri="{FF2B5EF4-FFF2-40B4-BE49-F238E27FC236}">
                <a16:creationId xmlns:a16="http://schemas.microsoft.com/office/drawing/2014/main" id="{C04B854C-D029-6BFA-E0FB-244B152A1668}"/>
              </a:ext>
            </a:extLst>
          </p:cNvPr>
          <p:cNvSpPr>
            <a:spLocks noGrp="1" noChangeArrowheads="1"/>
          </p:cNvSpPr>
          <p:nvPr>
            <p:ph type="dt" idx="1"/>
          </p:nvPr>
        </p:nvSpPr>
        <p:spPr bwMode="auto">
          <a:xfrm>
            <a:off x="4022725"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algn="r" defTabSz="990600" eaLnBrk="1" hangingPunct="1">
              <a:defRPr sz="1300"/>
            </a:lvl1pPr>
          </a:lstStyle>
          <a:p>
            <a:pPr>
              <a:defRPr/>
            </a:pPr>
            <a:endParaRPr lang="pl-PL" altLang="it-IT"/>
          </a:p>
        </p:txBody>
      </p:sp>
      <p:sp>
        <p:nvSpPr>
          <p:cNvPr id="2052" name="Rectangle 4">
            <a:extLst>
              <a:ext uri="{FF2B5EF4-FFF2-40B4-BE49-F238E27FC236}">
                <a16:creationId xmlns:a16="http://schemas.microsoft.com/office/drawing/2014/main" id="{83040641-DF91-D853-1624-B43C78E3853E}"/>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a:extLst>
              <a:ext uri="{FF2B5EF4-FFF2-40B4-BE49-F238E27FC236}">
                <a16:creationId xmlns:a16="http://schemas.microsoft.com/office/drawing/2014/main" id="{805B1E59-1AAA-D247-29F0-9A394C46C6E0}"/>
              </a:ext>
            </a:extLst>
          </p:cNvPr>
          <p:cNvSpPr>
            <a:spLocks noGrp="1" noChangeArrowheads="1"/>
          </p:cNvSpPr>
          <p:nvPr>
            <p:ph type="body" sz="quarter" idx="3"/>
          </p:nvPr>
        </p:nvSpPr>
        <p:spPr bwMode="auto">
          <a:xfrm>
            <a:off x="709613" y="4860925"/>
            <a:ext cx="5683250" cy="4605338"/>
          </a:xfrm>
          <a:prstGeom prst="rect">
            <a:avLst/>
          </a:prstGeom>
          <a:noFill/>
          <a:ln>
            <a:noFill/>
          </a:ln>
          <a:effectLst/>
        </p:spPr>
        <p:txBody>
          <a:bodyPr vert="horz" wrap="square" lIns="99057" tIns="49528" rIns="99057" bIns="49528"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41990" name="Rectangle 6">
            <a:extLst>
              <a:ext uri="{FF2B5EF4-FFF2-40B4-BE49-F238E27FC236}">
                <a16:creationId xmlns:a16="http://schemas.microsoft.com/office/drawing/2014/main" id="{0311A4C5-0530-B86A-3498-4B4A5218AF68}"/>
              </a:ext>
            </a:extLst>
          </p:cNvPr>
          <p:cNvSpPr>
            <a:spLocks noGrp="1" noChangeArrowheads="1"/>
          </p:cNvSpPr>
          <p:nvPr>
            <p:ph type="ftr" sz="quarter" idx="4"/>
          </p:nvPr>
        </p:nvSpPr>
        <p:spPr bwMode="auto">
          <a:xfrm>
            <a:off x="0"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defTabSz="990600" eaLnBrk="1" hangingPunct="1">
              <a:defRPr sz="1300"/>
            </a:lvl1pPr>
          </a:lstStyle>
          <a:p>
            <a:pPr>
              <a:defRPr/>
            </a:pPr>
            <a:endParaRPr lang="pl-PL" altLang="it-IT"/>
          </a:p>
        </p:txBody>
      </p:sp>
      <p:sp>
        <p:nvSpPr>
          <p:cNvPr id="41991" name="Rectangle 7">
            <a:extLst>
              <a:ext uri="{FF2B5EF4-FFF2-40B4-BE49-F238E27FC236}">
                <a16:creationId xmlns:a16="http://schemas.microsoft.com/office/drawing/2014/main" id="{9D30F461-045A-095E-41BA-4ED71CD89F33}"/>
              </a:ext>
            </a:extLst>
          </p:cNvPr>
          <p:cNvSpPr>
            <a:spLocks noGrp="1" noChangeArrowheads="1"/>
          </p:cNvSpPr>
          <p:nvPr>
            <p:ph type="sldNum" sz="quarter" idx="5"/>
          </p:nvPr>
        </p:nvSpPr>
        <p:spPr bwMode="auto">
          <a:xfrm>
            <a:off x="4022725"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algn="r" defTabSz="990600" eaLnBrk="1" hangingPunct="1">
              <a:defRPr sz="1300"/>
            </a:lvl1pPr>
          </a:lstStyle>
          <a:p>
            <a:pPr>
              <a:defRPr/>
            </a:pPr>
            <a:fld id="{E510A8C2-6FFB-4A2E-A726-94B4D6ACE594}"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1A3E5455-1D85-66AA-C9A0-1AA567DF3588}"/>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D3CCAEE0-C62C-641C-BFB1-F15B016724D4}"/>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C1167473-B9E5-5634-3CB7-E72787A14EBF}"/>
              </a:ext>
            </a:extLst>
          </p:cNvPr>
          <p:cNvSpPr>
            <a:spLocks noGrp="1" noChangeArrowheads="1"/>
          </p:cNvSpPr>
          <p:nvPr>
            <p:ph type="sldNum" sz="quarter" idx="12"/>
          </p:nvPr>
        </p:nvSpPr>
        <p:spPr>
          <a:ln/>
        </p:spPr>
        <p:txBody>
          <a:bodyPr/>
          <a:lstStyle>
            <a:lvl1pPr>
              <a:defRPr/>
            </a:lvl1pPr>
          </a:lstStyle>
          <a:p>
            <a:pPr>
              <a:defRPr/>
            </a:pPr>
            <a:fld id="{DBD5BA81-A68C-4715-BF39-521780F27853}" type="slidenum">
              <a:rPr lang="pl-PL" altLang="it-IT"/>
              <a:pPr>
                <a:defRPr/>
              </a:pPr>
              <a:t>‹N›</a:t>
            </a:fld>
            <a:endParaRPr lang="pl-PL" altLang="it-IT"/>
          </a:p>
        </p:txBody>
      </p:sp>
    </p:spTree>
    <p:extLst>
      <p:ext uri="{BB962C8B-B14F-4D97-AF65-F5344CB8AC3E}">
        <p14:creationId xmlns:p14="http://schemas.microsoft.com/office/powerpoint/2010/main" val="1570829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A3D2ACD3-D266-5591-2B3A-16F5BDC009C2}"/>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41859C69-F77F-3055-FCA0-CF7813EEBD4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102075FE-C408-FACE-F72B-69A9E5FC34B1}"/>
              </a:ext>
            </a:extLst>
          </p:cNvPr>
          <p:cNvSpPr>
            <a:spLocks noGrp="1" noChangeArrowheads="1"/>
          </p:cNvSpPr>
          <p:nvPr>
            <p:ph type="sldNum" sz="quarter" idx="12"/>
          </p:nvPr>
        </p:nvSpPr>
        <p:spPr>
          <a:ln/>
        </p:spPr>
        <p:txBody>
          <a:bodyPr/>
          <a:lstStyle>
            <a:lvl1pPr>
              <a:defRPr/>
            </a:lvl1pPr>
          </a:lstStyle>
          <a:p>
            <a:pPr>
              <a:defRPr/>
            </a:pPr>
            <a:fld id="{C1EF0732-D885-4070-8972-6C5D8D878505}" type="slidenum">
              <a:rPr lang="pl-PL" altLang="it-IT"/>
              <a:pPr>
                <a:defRPr/>
              </a:pPr>
              <a:t>‹N›</a:t>
            </a:fld>
            <a:endParaRPr lang="pl-PL" altLang="it-IT"/>
          </a:p>
        </p:txBody>
      </p:sp>
    </p:spTree>
    <p:extLst>
      <p:ext uri="{BB962C8B-B14F-4D97-AF65-F5344CB8AC3E}">
        <p14:creationId xmlns:p14="http://schemas.microsoft.com/office/powerpoint/2010/main" val="2362726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A28085A-519A-7D23-4C82-F6EDA89C3DC4}"/>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593B2290-1495-D370-BC5A-CB62DA6DA67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3944062F-328E-046C-F039-CD7CFB8AF5AB}"/>
              </a:ext>
            </a:extLst>
          </p:cNvPr>
          <p:cNvSpPr>
            <a:spLocks noGrp="1" noChangeArrowheads="1"/>
          </p:cNvSpPr>
          <p:nvPr>
            <p:ph type="sldNum" sz="quarter" idx="12"/>
          </p:nvPr>
        </p:nvSpPr>
        <p:spPr>
          <a:ln/>
        </p:spPr>
        <p:txBody>
          <a:bodyPr/>
          <a:lstStyle>
            <a:lvl1pPr>
              <a:defRPr/>
            </a:lvl1pPr>
          </a:lstStyle>
          <a:p>
            <a:pPr>
              <a:defRPr/>
            </a:pPr>
            <a:fld id="{E4BD7437-7FF4-4A50-BAFD-E190DD75A4D4}" type="slidenum">
              <a:rPr lang="pl-PL" altLang="it-IT"/>
              <a:pPr>
                <a:defRPr/>
              </a:pPr>
              <a:t>‹N›</a:t>
            </a:fld>
            <a:endParaRPr lang="pl-PL" altLang="it-IT"/>
          </a:p>
        </p:txBody>
      </p:sp>
    </p:spTree>
    <p:extLst>
      <p:ext uri="{BB962C8B-B14F-4D97-AF65-F5344CB8AC3E}">
        <p14:creationId xmlns:p14="http://schemas.microsoft.com/office/powerpoint/2010/main" val="3438614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0F50FE6-FC42-CB3F-A119-D7E25037ED86}"/>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C0C33265-F1D8-D427-F04F-8CB3F1B549F9}"/>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EA47573D-8BD5-9B2C-A927-603CB7B84FCF}"/>
              </a:ext>
            </a:extLst>
          </p:cNvPr>
          <p:cNvSpPr>
            <a:spLocks noGrp="1" noChangeArrowheads="1"/>
          </p:cNvSpPr>
          <p:nvPr>
            <p:ph type="sldNum" sz="quarter" idx="12"/>
          </p:nvPr>
        </p:nvSpPr>
        <p:spPr>
          <a:ln/>
        </p:spPr>
        <p:txBody>
          <a:bodyPr/>
          <a:lstStyle>
            <a:lvl1pPr>
              <a:defRPr/>
            </a:lvl1pPr>
          </a:lstStyle>
          <a:p>
            <a:pPr>
              <a:defRPr/>
            </a:pPr>
            <a:fld id="{48E84233-B08B-43D4-BD40-E694B617C94B}" type="slidenum">
              <a:rPr lang="pl-PL" altLang="it-IT"/>
              <a:pPr>
                <a:defRPr/>
              </a:pPr>
              <a:t>‹N›</a:t>
            </a:fld>
            <a:endParaRPr lang="pl-PL" altLang="it-IT"/>
          </a:p>
        </p:txBody>
      </p:sp>
    </p:spTree>
    <p:extLst>
      <p:ext uri="{BB962C8B-B14F-4D97-AF65-F5344CB8AC3E}">
        <p14:creationId xmlns:p14="http://schemas.microsoft.com/office/powerpoint/2010/main" val="3511449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32575833-C6BF-3AAC-0ADD-B31148DD0FAB}"/>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600F1BB5-DF7E-22CD-54A7-786B4AD2463F}"/>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661AA0EB-73BF-BBF5-BBB8-D264D3EE6051}"/>
              </a:ext>
            </a:extLst>
          </p:cNvPr>
          <p:cNvSpPr>
            <a:spLocks noGrp="1" noChangeArrowheads="1"/>
          </p:cNvSpPr>
          <p:nvPr>
            <p:ph type="sldNum" sz="quarter" idx="12"/>
          </p:nvPr>
        </p:nvSpPr>
        <p:spPr>
          <a:ln/>
        </p:spPr>
        <p:txBody>
          <a:bodyPr/>
          <a:lstStyle>
            <a:lvl1pPr>
              <a:defRPr/>
            </a:lvl1pPr>
          </a:lstStyle>
          <a:p>
            <a:pPr>
              <a:defRPr/>
            </a:pPr>
            <a:fld id="{CFBBE8F6-1F7A-4312-9C72-D08524159558}" type="slidenum">
              <a:rPr lang="pl-PL" altLang="it-IT"/>
              <a:pPr>
                <a:defRPr/>
              </a:pPr>
              <a:t>‹N›</a:t>
            </a:fld>
            <a:endParaRPr lang="pl-PL" altLang="it-IT"/>
          </a:p>
        </p:txBody>
      </p:sp>
    </p:spTree>
    <p:extLst>
      <p:ext uri="{BB962C8B-B14F-4D97-AF65-F5344CB8AC3E}">
        <p14:creationId xmlns:p14="http://schemas.microsoft.com/office/powerpoint/2010/main" val="186242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3D095831-8080-C313-A0C9-17FE53D958C2}"/>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6A7B8F4D-3460-56C9-8C26-ABA85C45F1E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DBA7D6E1-0DE8-0241-EE56-DE5BAF02163E}"/>
              </a:ext>
            </a:extLst>
          </p:cNvPr>
          <p:cNvSpPr>
            <a:spLocks noGrp="1" noChangeArrowheads="1"/>
          </p:cNvSpPr>
          <p:nvPr>
            <p:ph type="sldNum" sz="quarter" idx="12"/>
          </p:nvPr>
        </p:nvSpPr>
        <p:spPr>
          <a:ln/>
        </p:spPr>
        <p:txBody>
          <a:bodyPr/>
          <a:lstStyle>
            <a:lvl1pPr>
              <a:defRPr/>
            </a:lvl1pPr>
          </a:lstStyle>
          <a:p>
            <a:pPr>
              <a:defRPr/>
            </a:pPr>
            <a:fld id="{7AA84EE8-9D1C-4A1B-A862-AA395965E0C2}" type="slidenum">
              <a:rPr lang="pl-PL" altLang="it-IT"/>
              <a:pPr>
                <a:defRPr/>
              </a:pPr>
              <a:t>‹N›</a:t>
            </a:fld>
            <a:endParaRPr lang="pl-PL" altLang="it-IT"/>
          </a:p>
        </p:txBody>
      </p:sp>
    </p:spTree>
    <p:extLst>
      <p:ext uri="{BB962C8B-B14F-4D97-AF65-F5344CB8AC3E}">
        <p14:creationId xmlns:p14="http://schemas.microsoft.com/office/powerpoint/2010/main" val="697551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82136FEF-08CC-A163-81B1-E160DDDF8A78}"/>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8" name="Rectangle 5">
            <a:extLst>
              <a:ext uri="{FF2B5EF4-FFF2-40B4-BE49-F238E27FC236}">
                <a16:creationId xmlns:a16="http://schemas.microsoft.com/office/drawing/2014/main" id="{B387C37A-45D9-06A5-BDC1-0E2A9D498A9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9" name="Rectangle 6">
            <a:extLst>
              <a:ext uri="{FF2B5EF4-FFF2-40B4-BE49-F238E27FC236}">
                <a16:creationId xmlns:a16="http://schemas.microsoft.com/office/drawing/2014/main" id="{96ECD4E3-3BC4-9C87-EA22-8BB0E1417EDB}"/>
              </a:ext>
            </a:extLst>
          </p:cNvPr>
          <p:cNvSpPr>
            <a:spLocks noGrp="1" noChangeArrowheads="1"/>
          </p:cNvSpPr>
          <p:nvPr>
            <p:ph type="sldNum" sz="quarter" idx="12"/>
          </p:nvPr>
        </p:nvSpPr>
        <p:spPr>
          <a:ln/>
        </p:spPr>
        <p:txBody>
          <a:bodyPr/>
          <a:lstStyle>
            <a:lvl1pPr>
              <a:defRPr/>
            </a:lvl1pPr>
          </a:lstStyle>
          <a:p>
            <a:pPr>
              <a:defRPr/>
            </a:pPr>
            <a:fld id="{AF632972-CBE7-4832-8CEA-5F0B02F006C5}" type="slidenum">
              <a:rPr lang="pl-PL" altLang="it-IT"/>
              <a:pPr>
                <a:defRPr/>
              </a:pPr>
              <a:t>‹N›</a:t>
            </a:fld>
            <a:endParaRPr lang="pl-PL" altLang="it-IT"/>
          </a:p>
        </p:txBody>
      </p:sp>
    </p:spTree>
    <p:extLst>
      <p:ext uri="{BB962C8B-B14F-4D97-AF65-F5344CB8AC3E}">
        <p14:creationId xmlns:p14="http://schemas.microsoft.com/office/powerpoint/2010/main" val="3118165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BE8FCC50-CCA9-B32F-4D2F-63D209A81F5B}"/>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4" name="Rectangle 5">
            <a:extLst>
              <a:ext uri="{FF2B5EF4-FFF2-40B4-BE49-F238E27FC236}">
                <a16:creationId xmlns:a16="http://schemas.microsoft.com/office/drawing/2014/main" id="{0B3245CA-8CED-F0DC-4C02-5188BD17EF1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5" name="Rectangle 6">
            <a:extLst>
              <a:ext uri="{FF2B5EF4-FFF2-40B4-BE49-F238E27FC236}">
                <a16:creationId xmlns:a16="http://schemas.microsoft.com/office/drawing/2014/main" id="{EC71BACB-6733-4716-9DAF-BD9E95FA7877}"/>
              </a:ext>
            </a:extLst>
          </p:cNvPr>
          <p:cNvSpPr>
            <a:spLocks noGrp="1" noChangeArrowheads="1"/>
          </p:cNvSpPr>
          <p:nvPr>
            <p:ph type="sldNum" sz="quarter" idx="12"/>
          </p:nvPr>
        </p:nvSpPr>
        <p:spPr>
          <a:ln/>
        </p:spPr>
        <p:txBody>
          <a:bodyPr/>
          <a:lstStyle>
            <a:lvl1pPr>
              <a:defRPr/>
            </a:lvl1pPr>
          </a:lstStyle>
          <a:p>
            <a:pPr>
              <a:defRPr/>
            </a:pPr>
            <a:fld id="{62E2E62A-9F61-424C-940B-6F201FB90AD7}" type="slidenum">
              <a:rPr lang="pl-PL" altLang="it-IT"/>
              <a:pPr>
                <a:defRPr/>
              </a:pPr>
              <a:t>‹N›</a:t>
            </a:fld>
            <a:endParaRPr lang="pl-PL" altLang="it-IT"/>
          </a:p>
        </p:txBody>
      </p:sp>
    </p:spTree>
    <p:extLst>
      <p:ext uri="{BB962C8B-B14F-4D97-AF65-F5344CB8AC3E}">
        <p14:creationId xmlns:p14="http://schemas.microsoft.com/office/powerpoint/2010/main" val="3282098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564C52C-5C3E-40C2-8175-27DA379D7FD5}"/>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3" name="Rectangle 5">
            <a:extLst>
              <a:ext uri="{FF2B5EF4-FFF2-40B4-BE49-F238E27FC236}">
                <a16:creationId xmlns:a16="http://schemas.microsoft.com/office/drawing/2014/main" id="{803C544A-462B-50AF-1238-749C80B29CCA}"/>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4" name="Rectangle 6">
            <a:extLst>
              <a:ext uri="{FF2B5EF4-FFF2-40B4-BE49-F238E27FC236}">
                <a16:creationId xmlns:a16="http://schemas.microsoft.com/office/drawing/2014/main" id="{DEFEE014-DBB5-AF2B-984F-4C23BBA3134F}"/>
              </a:ext>
            </a:extLst>
          </p:cNvPr>
          <p:cNvSpPr>
            <a:spLocks noGrp="1" noChangeArrowheads="1"/>
          </p:cNvSpPr>
          <p:nvPr>
            <p:ph type="sldNum" sz="quarter" idx="12"/>
          </p:nvPr>
        </p:nvSpPr>
        <p:spPr>
          <a:ln/>
        </p:spPr>
        <p:txBody>
          <a:bodyPr/>
          <a:lstStyle>
            <a:lvl1pPr>
              <a:defRPr/>
            </a:lvl1pPr>
          </a:lstStyle>
          <a:p>
            <a:pPr>
              <a:defRPr/>
            </a:pPr>
            <a:fld id="{390DB902-350E-4B0B-B948-77B40A6541E5}" type="slidenum">
              <a:rPr lang="pl-PL" altLang="it-IT"/>
              <a:pPr>
                <a:defRPr/>
              </a:pPr>
              <a:t>‹N›</a:t>
            </a:fld>
            <a:endParaRPr lang="pl-PL" altLang="it-IT"/>
          </a:p>
        </p:txBody>
      </p:sp>
    </p:spTree>
    <p:extLst>
      <p:ext uri="{BB962C8B-B14F-4D97-AF65-F5344CB8AC3E}">
        <p14:creationId xmlns:p14="http://schemas.microsoft.com/office/powerpoint/2010/main" val="3508362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DC12F0DD-AC7D-0BF0-0057-38966394B533}"/>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AE4D7CDA-575D-36FD-D5F6-9508FCFF2A1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D974AB09-DB8A-EB29-F1DA-1E772B8C2054}"/>
              </a:ext>
            </a:extLst>
          </p:cNvPr>
          <p:cNvSpPr>
            <a:spLocks noGrp="1" noChangeArrowheads="1"/>
          </p:cNvSpPr>
          <p:nvPr>
            <p:ph type="sldNum" sz="quarter" idx="12"/>
          </p:nvPr>
        </p:nvSpPr>
        <p:spPr>
          <a:ln/>
        </p:spPr>
        <p:txBody>
          <a:bodyPr/>
          <a:lstStyle>
            <a:lvl1pPr>
              <a:defRPr/>
            </a:lvl1pPr>
          </a:lstStyle>
          <a:p>
            <a:pPr>
              <a:defRPr/>
            </a:pPr>
            <a:fld id="{CB97CE2B-8F8B-4DC0-8486-CE82557E13A5}" type="slidenum">
              <a:rPr lang="pl-PL" altLang="it-IT"/>
              <a:pPr>
                <a:defRPr/>
              </a:pPr>
              <a:t>‹N›</a:t>
            </a:fld>
            <a:endParaRPr lang="pl-PL" altLang="it-IT"/>
          </a:p>
        </p:txBody>
      </p:sp>
    </p:spTree>
    <p:extLst>
      <p:ext uri="{BB962C8B-B14F-4D97-AF65-F5344CB8AC3E}">
        <p14:creationId xmlns:p14="http://schemas.microsoft.com/office/powerpoint/2010/main" val="4235196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9100A806-F5D6-38C5-C675-78A45A23F6C7}"/>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41451A30-3678-EB49-3735-66C07AD2A41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5B64B668-52D7-70B3-1A3D-D3D729DDE39C}"/>
              </a:ext>
            </a:extLst>
          </p:cNvPr>
          <p:cNvSpPr>
            <a:spLocks noGrp="1" noChangeArrowheads="1"/>
          </p:cNvSpPr>
          <p:nvPr>
            <p:ph type="sldNum" sz="quarter" idx="12"/>
          </p:nvPr>
        </p:nvSpPr>
        <p:spPr>
          <a:ln/>
        </p:spPr>
        <p:txBody>
          <a:bodyPr/>
          <a:lstStyle>
            <a:lvl1pPr>
              <a:defRPr/>
            </a:lvl1pPr>
          </a:lstStyle>
          <a:p>
            <a:pPr>
              <a:defRPr/>
            </a:pPr>
            <a:fld id="{B23AB62A-B766-42B6-B5F8-372B288894C2}" type="slidenum">
              <a:rPr lang="pl-PL" altLang="it-IT"/>
              <a:pPr>
                <a:defRPr/>
              </a:pPr>
              <a:t>‹N›</a:t>
            </a:fld>
            <a:endParaRPr lang="pl-PL" altLang="it-IT"/>
          </a:p>
        </p:txBody>
      </p:sp>
    </p:spTree>
    <p:extLst>
      <p:ext uri="{BB962C8B-B14F-4D97-AF65-F5344CB8AC3E}">
        <p14:creationId xmlns:p14="http://schemas.microsoft.com/office/powerpoint/2010/main" val="44421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BB814B0-20B7-6441-9B91-882A2CD524C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it-IT"/>
              <a:t>Kliknij, aby edytować styl wzorca tytułu</a:t>
            </a:r>
          </a:p>
        </p:txBody>
      </p:sp>
      <p:sp>
        <p:nvSpPr>
          <p:cNvPr id="1027" name="Rectangle 3">
            <a:extLst>
              <a:ext uri="{FF2B5EF4-FFF2-40B4-BE49-F238E27FC236}">
                <a16:creationId xmlns:a16="http://schemas.microsoft.com/office/drawing/2014/main" id="{6E4AAA5B-C52F-023A-67EC-329C9A645FA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1028" name="Rectangle 4">
            <a:extLst>
              <a:ext uri="{FF2B5EF4-FFF2-40B4-BE49-F238E27FC236}">
                <a16:creationId xmlns:a16="http://schemas.microsoft.com/office/drawing/2014/main" id="{8241D0CE-EB20-4BFA-5159-7827D1E64C29}"/>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pl-PL" altLang="it-IT"/>
          </a:p>
        </p:txBody>
      </p:sp>
      <p:sp>
        <p:nvSpPr>
          <p:cNvPr id="1029" name="Rectangle 5">
            <a:extLst>
              <a:ext uri="{FF2B5EF4-FFF2-40B4-BE49-F238E27FC236}">
                <a16:creationId xmlns:a16="http://schemas.microsoft.com/office/drawing/2014/main" id="{B922A5F7-C3CC-5005-B556-274ACF90AA0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pl-PL" altLang="it-IT"/>
          </a:p>
        </p:txBody>
      </p:sp>
      <p:sp>
        <p:nvSpPr>
          <p:cNvPr id="1030" name="Rectangle 6">
            <a:extLst>
              <a:ext uri="{FF2B5EF4-FFF2-40B4-BE49-F238E27FC236}">
                <a16:creationId xmlns:a16="http://schemas.microsoft.com/office/drawing/2014/main" id="{5B953975-F018-D71A-247E-71027F1060D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3B16643-B2D7-46D5-A804-77B8946D5E20}"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3.jpg"/><Relationship Id="rId5" Type="http://schemas.openxmlformats.org/officeDocument/2006/relationships/customXml" Target="../ink/ink2.xml"/><Relationship Id="rId10" Type="http://schemas.openxmlformats.org/officeDocument/2006/relationships/customXml" Target="../ink/ink5.xml"/><Relationship Id="rId4" Type="http://schemas.openxmlformats.org/officeDocument/2006/relationships/image" Target="../media/image10.png"/><Relationship Id="rId9" Type="http://schemas.openxmlformats.org/officeDocument/2006/relationships/customXml" Target="../ink/ink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A8CE3BB-1DA4-6502-3918-186F9D4E8750}"/>
              </a:ext>
            </a:extLst>
          </p:cNvPr>
          <p:cNvSpPr>
            <a:spLocks noGrp="1" noChangeArrowheads="1"/>
          </p:cNvSpPr>
          <p:nvPr>
            <p:ph type="ctrTitle"/>
          </p:nvPr>
        </p:nvSpPr>
        <p:spPr>
          <a:xfrm>
            <a:off x="539552" y="404664"/>
            <a:ext cx="8281292" cy="1470025"/>
          </a:xfrm>
        </p:spPr>
        <p:txBody>
          <a:bodyPr anchor="ctr"/>
          <a:lstStyle/>
          <a:p>
            <a:pPr eaLnBrk="1" hangingPunct="1"/>
            <a:r>
              <a:rPr lang="it-IT" altLang="it-IT" sz="4000" b="1" dirty="0">
                <a:solidFill>
                  <a:schemeClr val="tx1"/>
                </a:solidFill>
              </a:rPr>
              <a:t>Inclusione e personalizzazione nell’insegnamento delle STEAM</a:t>
            </a:r>
          </a:p>
        </p:txBody>
      </p:sp>
      <p:sp>
        <p:nvSpPr>
          <p:cNvPr id="3075" name="Rectangle 3">
            <a:extLst>
              <a:ext uri="{FF2B5EF4-FFF2-40B4-BE49-F238E27FC236}">
                <a16:creationId xmlns:a16="http://schemas.microsoft.com/office/drawing/2014/main" id="{0DACBF7E-9FA6-2666-1323-19560C1EE6D0}"/>
              </a:ext>
            </a:extLst>
          </p:cNvPr>
          <p:cNvSpPr>
            <a:spLocks noChangeArrowheads="1"/>
          </p:cNvSpPr>
          <p:nvPr/>
        </p:nvSpPr>
        <p:spPr bwMode="auto">
          <a:xfrm>
            <a:off x="539552" y="3991123"/>
            <a:ext cx="7920037"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b="1" dirty="0">
                <a:solidFill>
                  <a:srgbClr val="002060"/>
                </a:solidFill>
              </a:rPr>
              <a:t>Grzegorz Karwasz</a:t>
            </a:r>
          </a:p>
          <a:p>
            <a:pPr eaLnBrk="1" hangingPunct="1">
              <a:spcBef>
                <a:spcPct val="0"/>
              </a:spcBef>
              <a:buFontTx/>
              <a:buNone/>
            </a:pPr>
            <a:r>
              <a:rPr lang="pl-PL" altLang="it-IT" sz="2200" b="1" dirty="0">
                <a:solidFill>
                  <a:srgbClr val="002060"/>
                </a:solidFill>
              </a:rPr>
              <a:t>Professor in Experimental Physics</a:t>
            </a:r>
          </a:p>
          <a:p>
            <a:pPr eaLnBrk="1" hangingPunct="1">
              <a:spcBef>
                <a:spcPct val="0"/>
              </a:spcBef>
              <a:buFontTx/>
              <a:buNone/>
            </a:pPr>
            <a:endParaRPr lang="it-IT" altLang="it-IT" sz="2200" i="1" dirty="0">
              <a:solidFill>
                <a:srgbClr val="002060"/>
              </a:solidFill>
            </a:endParaRPr>
          </a:p>
          <a:p>
            <a:pPr eaLnBrk="1" hangingPunct="1">
              <a:spcBef>
                <a:spcPct val="0"/>
              </a:spcBef>
              <a:buFontTx/>
              <a:buNone/>
            </a:pPr>
            <a:r>
              <a:rPr lang="it-IT" altLang="it-IT" sz="2200" i="1" dirty="0">
                <a:solidFill>
                  <a:srgbClr val="002060"/>
                </a:solidFill>
              </a:rPr>
              <a:t>- Facoltà di Fisica, Astronomia e Informatica Applicata</a:t>
            </a:r>
            <a:r>
              <a:rPr lang="pl-PL" altLang="it-IT" sz="2200" i="1" dirty="0">
                <a:solidFill>
                  <a:srgbClr val="002060"/>
                </a:solidFill>
              </a:rPr>
              <a:t>, Universita’ Nicolao Copernico, Torun, Polonia</a:t>
            </a:r>
          </a:p>
          <a:p>
            <a:pPr eaLnBrk="1" hangingPunct="1">
              <a:spcBef>
                <a:spcPct val="0"/>
              </a:spcBef>
              <a:buFontTx/>
              <a:buNone/>
            </a:pPr>
            <a:endParaRPr lang="pl-PL" altLang="it-IT" sz="2200" i="1" dirty="0">
              <a:solidFill>
                <a:srgbClr val="002060"/>
              </a:solidFill>
            </a:endParaRPr>
          </a:p>
          <a:p>
            <a:pPr eaLnBrk="1" hangingPunct="1">
              <a:spcBef>
                <a:spcPct val="0"/>
              </a:spcBef>
              <a:buFontTx/>
              <a:buNone/>
            </a:pPr>
            <a:r>
              <a:rPr lang="pl-PL" altLang="it-IT" sz="2200" b="1" dirty="0">
                <a:solidFill>
                  <a:srgbClr val="002060"/>
                </a:solidFill>
              </a:rPr>
              <a:t>karwasz@fizyka.umk.pl</a:t>
            </a:r>
          </a:p>
        </p:txBody>
      </p:sp>
      <p:sp>
        <p:nvSpPr>
          <p:cNvPr id="2" name="Rectangle 3">
            <a:extLst>
              <a:ext uri="{FF2B5EF4-FFF2-40B4-BE49-F238E27FC236}">
                <a16:creationId xmlns:a16="http://schemas.microsoft.com/office/drawing/2014/main" id="{D4E1EE21-FF2A-F032-FBC5-6C4716B3E7FC}"/>
              </a:ext>
            </a:extLst>
          </p:cNvPr>
          <p:cNvSpPr>
            <a:spLocks noChangeArrowheads="1"/>
          </p:cNvSpPr>
          <p:nvPr/>
        </p:nvSpPr>
        <p:spPr bwMode="auto">
          <a:xfrm>
            <a:off x="203354" y="2661488"/>
            <a:ext cx="7920037"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None/>
            </a:pPr>
            <a:r>
              <a:rPr lang="it-IT" altLang="it-IT" sz="2600" b="1" dirty="0">
                <a:solidFill>
                  <a:srgbClr val="002060"/>
                </a:solidFill>
              </a:rPr>
              <a:t>Lezione 2: Filosofia e teoria dell’educazione</a:t>
            </a:r>
          </a:p>
          <a:p>
            <a:pPr eaLnBrk="1" hangingPunct="1">
              <a:spcBef>
                <a:spcPct val="0"/>
              </a:spcBef>
              <a:buFontTx/>
              <a:buNone/>
            </a:pPr>
            <a:r>
              <a:rPr lang="it-IT" altLang="it-IT" sz="2600" b="1" dirty="0">
                <a:solidFill>
                  <a:srgbClr val="002060"/>
                </a:solidFill>
              </a:rPr>
              <a:t>Parte II «Tutta un’altra scuola»</a:t>
            </a:r>
            <a:endParaRPr lang="pl-PL" altLang="it-IT" sz="2600" b="1" dirty="0">
              <a:solidFill>
                <a:srgbClr val="002060"/>
              </a:solidFill>
            </a:endParaRPr>
          </a:p>
        </p:txBody>
      </p:sp>
    </p:spTree>
    <p:extLst>
      <p:ext uri="{BB962C8B-B14F-4D97-AF65-F5344CB8AC3E}">
        <p14:creationId xmlns:p14="http://schemas.microsoft.com/office/powerpoint/2010/main" val="571463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0"/>
            <a:ext cx="8229600" cy="1143000"/>
          </a:xfrm>
        </p:spPr>
        <p:txBody>
          <a:bodyPr/>
          <a:lstStyle/>
          <a:p>
            <a:r>
              <a:rPr lang="it-IT" sz="3600" dirty="0"/>
              <a:t>Torniamo a «Marco»</a:t>
            </a:r>
          </a:p>
        </p:txBody>
      </p:sp>
      <p:sp>
        <p:nvSpPr>
          <p:cNvPr id="5" name="CasellaDiTesto 4">
            <a:extLst>
              <a:ext uri="{FF2B5EF4-FFF2-40B4-BE49-F238E27FC236}">
                <a16:creationId xmlns:a16="http://schemas.microsoft.com/office/drawing/2014/main" id="{20623D54-40F7-6D23-6F93-F6E7CE6500D1}"/>
              </a:ext>
            </a:extLst>
          </p:cNvPr>
          <p:cNvSpPr txBox="1"/>
          <p:nvPr/>
        </p:nvSpPr>
        <p:spPr>
          <a:xfrm>
            <a:off x="143508" y="836712"/>
            <a:ext cx="8856984" cy="5632311"/>
          </a:xfrm>
          <a:prstGeom prst="rect">
            <a:avLst/>
          </a:prstGeom>
          <a:noFill/>
        </p:spPr>
        <p:txBody>
          <a:bodyPr wrap="square">
            <a:spAutoFit/>
          </a:bodyPr>
          <a:lstStyle/>
          <a:p>
            <a:r>
              <a:rPr lang="it-IT" sz="2000" dirty="0">
                <a:solidFill>
                  <a:schemeClr val="accent2"/>
                </a:solidFill>
              </a:rPr>
              <a:t>Possiamo identificare due soluzioni didattiche: </a:t>
            </a:r>
          </a:p>
          <a:p>
            <a:pPr marL="342900" indent="-342900">
              <a:buFontTx/>
              <a:buChar char="-"/>
            </a:pPr>
            <a:r>
              <a:rPr lang="it-IT" sz="2000" dirty="0">
                <a:solidFill>
                  <a:schemeClr val="accent2"/>
                </a:solidFill>
              </a:rPr>
              <a:t>l’individualizzazione</a:t>
            </a:r>
          </a:p>
          <a:p>
            <a:pPr marL="342900" indent="-342900">
              <a:buFontTx/>
              <a:buChar char="-"/>
            </a:pPr>
            <a:r>
              <a:rPr lang="it-IT" sz="2000" dirty="0">
                <a:solidFill>
                  <a:schemeClr val="accent2"/>
                </a:solidFill>
              </a:rPr>
              <a:t>la personalizzazione</a:t>
            </a:r>
          </a:p>
          <a:p>
            <a:pPr marL="457200" indent="-457200">
              <a:buAutoNum type="arabicPeriod"/>
            </a:pPr>
            <a:r>
              <a:rPr lang="it-IT" sz="2000" dirty="0">
                <a:solidFill>
                  <a:schemeClr val="accent2"/>
                </a:solidFill>
              </a:rPr>
              <a:t>L’individualizzazione potrebbe essere qualche esercizio in più che sviluppi il orientamento</a:t>
            </a:r>
          </a:p>
          <a:p>
            <a:r>
              <a:rPr lang="it-IT" sz="2000" dirty="0">
                <a:solidFill>
                  <a:schemeClr val="accent2"/>
                </a:solidFill>
              </a:rPr>
              <a:t>destra – sinistra per </a:t>
            </a:r>
          </a:p>
          <a:p>
            <a:r>
              <a:rPr lang="it-IT" sz="2000" dirty="0">
                <a:solidFill>
                  <a:schemeClr val="accent2"/>
                </a:solidFill>
              </a:rPr>
              <a:t>esempio come qua:</a:t>
            </a:r>
          </a:p>
          <a:p>
            <a:endParaRPr lang="it-IT" sz="2000" dirty="0">
              <a:solidFill>
                <a:schemeClr val="accent2"/>
              </a:solidFill>
            </a:endParaRPr>
          </a:p>
          <a:p>
            <a:r>
              <a:rPr lang="it-IT" sz="2000" dirty="0">
                <a:solidFill>
                  <a:schemeClr val="accent2"/>
                </a:solidFill>
              </a:rPr>
              <a:t>Ricordiamo, che i mancini</a:t>
            </a:r>
          </a:p>
          <a:p>
            <a:r>
              <a:rPr lang="it-IT" sz="2000" dirty="0">
                <a:solidFill>
                  <a:schemeClr val="accent2"/>
                </a:solidFill>
              </a:rPr>
              <a:t>venivano penalizzati (nei</a:t>
            </a:r>
          </a:p>
          <a:p>
            <a:r>
              <a:rPr lang="it-IT" sz="2000" dirty="0">
                <a:solidFill>
                  <a:schemeClr val="accent2"/>
                </a:solidFill>
              </a:rPr>
              <a:t>tempi che su scriveva con</a:t>
            </a:r>
          </a:p>
          <a:p>
            <a:r>
              <a:rPr lang="it-IT" sz="2000" dirty="0">
                <a:solidFill>
                  <a:schemeClr val="accent2"/>
                </a:solidFill>
              </a:rPr>
              <a:t>l’inchiostro e la penna d’oca)</a:t>
            </a:r>
          </a:p>
          <a:p>
            <a:endParaRPr lang="it-IT" sz="2000" dirty="0">
              <a:solidFill>
                <a:schemeClr val="accent2"/>
              </a:solidFill>
            </a:endParaRPr>
          </a:p>
          <a:p>
            <a:r>
              <a:rPr lang="it-IT" sz="2000" dirty="0">
                <a:solidFill>
                  <a:schemeClr val="accent2"/>
                </a:solidFill>
              </a:rPr>
              <a:t>Invece la scrittura araba è da</a:t>
            </a:r>
          </a:p>
          <a:p>
            <a:r>
              <a:rPr lang="it-IT" sz="2000" dirty="0">
                <a:solidFill>
                  <a:schemeClr val="accent2"/>
                </a:solidFill>
              </a:rPr>
              <a:t>destra a sinistra…</a:t>
            </a:r>
          </a:p>
          <a:p>
            <a:r>
              <a:rPr lang="it-IT" sz="2000" dirty="0">
                <a:solidFill>
                  <a:schemeClr val="accent2"/>
                </a:solidFill>
              </a:rPr>
              <a:t>2. La personalizzazione potrebbe essere «lasciar perdere», cioè valorizzare intanto qualche altra virtù di Marco, per esempio una sensibilità ai colori superiore alla media. Ma il tempo dell’insegnante è sufficiente?</a:t>
            </a:r>
            <a:endParaRPr lang="it-IT" sz="2000" dirty="0"/>
          </a:p>
        </p:txBody>
      </p:sp>
      <p:pic>
        <p:nvPicPr>
          <p:cNvPr id="3" name="Picture 4">
            <a:extLst>
              <a:ext uri="{FF2B5EF4-FFF2-40B4-BE49-F238E27FC236}">
                <a16:creationId xmlns:a16="http://schemas.microsoft.com/office/drawing/2014/main" id="{B8A26946-06E0-7BC1-D85C-61F7E5192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204864"/>
            <a:ext cx="2395678" cy="304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7B7FB690-A0C4-47D3-9B79-945062402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5" y="2204864"/>
            <a:ext cx="2423669" cy="304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A897E783-EB86-9DD9-3469-E92214CC7807}"/>
              </a:ext>
            </a:extLst>
          </p:cNvPr>
          <p:cNvSpPr txBox="1"/>
          <p:nvPr/>
        </p:nvSpPr>
        <p:spPr>
          <a:xfrm>
            <a:off x="2627784" y="6383978"/>
            <a:ext cx="7542584" cy="461665"/>
          </a:xfrm>
          <a:prstGeom prst="rect">
            <a:avLst/>
          </a:prstGeom>
          <a:noFill/>
        </p:spPr>
        <p:txBody>
          <a:bodyPr wrap="square">
            <a:spAutoFit/>
          </a:bodyPr>
          <a:lstStyle/>
          <a:p>
            <a:pPr eaLnBrk="1" hangingPunct="1">
              <a:spcBef>
                <a:spcPct val="0"/>
              </a:spcBef>
              <a:buFontTx/>
              <a:buNone/>
            </a:pPr>
            <a:r>
              <a:rPr lang="pl-PL" altLang="it-IT" sz="1200" dirty="0"/>
              <a:t>Zdzisław Nowak, </a:t>
            </a:r>
            <a:r>
              <a:rPr lang="it-IT" altLang="it-IT" sz="1200" i="1" dirty="0"/>
              <a:t>Cercando la ragione nella testa</a:t>
            </a:r>
            <a:r>
              <a:rPr lang="pl-PL" altLang="it-IT" sz="1200" dirty="0"/>
              <a:t> (</a:t>
            </a:r>
            <a:r>
              <a:rPr lang="it-IT" altLang="it-IT" sz="1200" i="1" dirty="0"/>
              <a:t>la logica divertente</a:t>
            </a:r>
            <a:r>
              <a:rPr lang="pl-PL" altLang="it-IT" sz="1200" dirty="0"/>
              <a:t>).</a:t>
            </a:r>
            <a:r>
              <a:rPr lang="pl-PL" altLang="it-IT" sz="1200" i="1" dirty="0"/>
              <a:t> </a:t>
            </a:r>
          </a:p>
          <a:p>
            <a:pPr eaLnBrk="1" hangingPunct="1">
              <a:spcBef>
                <a:spcPct val="0"/>
              </a:spcBef>
              <a:buFontTx/>
              <a:buNone/>
            </a:pPr>
            <a:r>
              <a:rPr lang="pl-PL" altLang="it-IT" sz="1200" i="1" dirty="0"/>
              <a:t>Zagadki, algebrafy, anegdoty, łamigłówki</a:t>
            </a:r>
            <a:r>
              <a:rPr lang="pl-PL" altLang="it-IT" sz="1200" dirty="0"/>
              <a:t>. Wydawnictwo Harcerskie, Warszawa,1970</a:t>
            </a:r>
          </a:p>
        </p:txBody>
      </p:sp>
    </p:spTree>
    <p:extLst>
      <p:ext uri="{BB962C8B-B14F-4D97-AF65-F5344CB8AC3E}">
        <p14:creationId xmlns:p14="http://schemas.microsoft.com/office/powerpoint/2010/main" val="60985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a:extLst>
              <a:ext uri="{FF2B5EF4-FFF2-40B4-BE49-F238E27FC236}">
                <a16:creationId xmlns:a16="http://schemas.microsoft.com/office/drawing/2014/main" id="{99C3D3D5-85CD-D0DB-2492-3439A86C8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863" y="404813"/>
            <a:ext cx="2498725"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a:extLst>
              <a:ext uri="{FF2B5EF4-FFF2-40B4-BE49-F238E27FC236}">
                <a16:creationId xmlns:a16="http://schemas.microsoft.com/office/drawing/2014/main" id="{58B2948F-8311-2E87-1F72-8E60F1EAC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060575"/>
            <a:ext cx="5543550" cy="3057525"/>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8917" name="Text Box 5">
            <a:extLst>
              <a:ext uri="{FF2B5EF4-FFF2-40B4-BE49-F238E27FC236}">
                <a16:creationId xmlns:a16="http://schemas.microsoft.com/office/drawing/2014/main" id="{9B566675-7E2D-964D-8B8C-770FE631CD8D}"/>
              </a:ext>
            </a:extLst>
          </p:cNvPr>
          <p:cNvSpPr txBox="1">
            <a:spLocks noChangeArrowheads="1"/>
          </p:cNvSpPr>
          <p:nvPr/>
        </p:nvSpPr>
        <p:spPr bwMode="auto">
          <a:xfrm>
            <a:off x="6372225" y="4724400"/>
            <a:ext cx="466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l-PL" altLang="it-IT" sz="4000">
                <a:solidFill>
                  <a:srgbClr val="FF0000"/>
                </a:solidFill>
              </a:rPr>
              <a:t>?</a:t>
            </a:r>
          </a:p>
        </p:txBody>
      </p:sp>
      <p:sp>
        <p:nvSpPr>
          <p:cNvPr id="38918" name="Text Box 6">
            <a:extLst>
              <a:ext uri="{FF2B5EF4-FFF2-40B4-BE49-F238E27FC236}">
                <a16:creationId xmlns:a16="http://schemas.microsoft.com/office/drawing/2014/main" id="{305C0EE9-8948-2F05-4FEE-3527E2EF97F4}"/>
              </a:ext>
            </a:extLst>
          </p:cNvPr>
          <p:cNvSpPr txBox="1">
            <a:spLocks noChangeArrowheads="1"/>
          </p:cNvSpPr>
          <p:nvPr/>
        </p:nvSpPr>
        <p:spPr bwMode="auto">
          <a:xfrm>
            <a:off x="395288" y="5157788"/>
            <a:ext cx="8569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000" dirty="0"/>
              <a:t>Forse per Marco, un bambino di 6 anni, questo esercizio è troppo difficile.</a:t>
            </a:r>
          </a:p>
          <a:p>
            <a:r>
              <a:rPr lang="it-IT" altLang="it-IT" sz="2000" dirty="0"/>
              <a:t>Sicuramente, nella (infinita) letteratura sui disagi educativi qualche esercizio adatto per Marco è già pronto. </a:t>
            </a:r>
            <a:endParaRPr lang="pl-PL" altLang="it-IT" sz="2000" dirty="0"/>
          </a:p>
        </p:txBody>
      </p:sp>
      <p:sp>
        <p:nvSpPr>
          <p:cNvPr id="2" name="Rectangle 2">
            <a:extLst>
              <a:ext uri="{FF2B5EF4-FFF2-40B4-BE49-F238E27FC236}">
                <a16:creationId xmlns:a16="http://schemas.microsoft.com/office/drawing/2014/main" id="{BDFEF995-5BF3-9BEB-6691-E3147117C49E}"/>
              </a:ext>
            </a:extLst>
          </p:cNvPr>
          <p:cNvSpPr>
            <a:spLocks noGrp="1" noChangeArrowheads="1"/>
          </p:cNvSpPr>
          <p:nvPr>
            <p:ph type="title"/>
          </p:nvPr>
        </p:nvSpPr>
        <p:spPr>
          <a:xfrm>
            <a:off x="468313" y="549275"/>
            <a:ext cx="8229600" cy="1143000"/>
          </a:xfrm>
        </p:spPr>
        <p:txBody>
          <a:bodyPr/>
          <a:lstStyle/>
          <a:p>
            <a:pPr algn="l"/>
            <a:r>
              <a:rPr lang="pl-PL" altLang="it-IT" sz="3600" dirty="0">
                <a:solidFill>
                  <a:schemeClr val="accent2"/>
                </a:solidFill>
              </a:rPr>
              <a:t> „</a:t>
            </a:r>
            <a:r>
              <a:rPr lang="it-IT" altLang="it-IT" sz="3600" dirty="0">
                <a:solidFill>
                  <a:schemeClr val="accent2"/>
                </a:solidFill>
              </a:rPr>
              <a:t>La buona logica</a:t>
            </a:r>
            <a:br>
              <a:rPr lang="pl-PL" altLang="it-IT" sz="3600" dirty="0">
                <a:solidFill>
                  <a:schemeClr val="accent2"/>
                </a:solidFill>
              </a:rPr>
            </a:br>
            <a:r>
              <a:rPr lang="it-IT" altLang="it-IT" sz="3600" dirty="0">
                <a:solidFill>
                  <a:schemeClr val="accent2"/>
                </a:solidFill>
              </a:rPr>
              <a:t>Imparare a pensare</a:t>
            </a:r>
            <a:r>
              <a:rPr lang="pl-PL" altLang="it-IT" sz="3600" dirty="0">
                <a:solidFill>
                  <a:schemeClr val="accent2"/>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500" fill="hold"/>
                                        <p:tgtEl>
                                          <p:spTgt spid="38916"/>
                                        </p:tgtEl>
                                        <p:attrNameLst>
                                          <p:attrName>ppt_w</p:attrName>
                                        </p:attrNameLst>
                                      </p:cBhvr>
                                      <p:tavLst>
                                        <p:tav tm="0">
                                          <p:val>
                                            <p:fltVal val="0"/>
                                          </p:val>
                                        </p:tav>
                                        <p:tav tm="100000">
                                          <p:val>
                                            <p:strVal val="#ppt_w"/>
                                          </p:val>
                                        </p:tav>
                                      </p:tavLst>
                                    </p:anim>
                                    <p:anim calcmode="lin" valueType="num">
                                      <p:cBhvr>
                                        <p:cTn id="8" dur="500" fill="hold"/>
                                        <p:tgtEl>
                                          <p:spTgt spid="3891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38917">
                                            <p:txEl>
                                              <p:pRg st="0" end="0"/>
                                            </p:txEl>
                                          </p:spTgt>
                                        </p:tgtEl>
                                        <p:attrNameLst>
                                          <p:attrName>style.visibility</p:attrName>
                                        </p:attrNameLst>
                                      </p:cBhvr>
                                      <p:to>
                                        <p:strVal val="visible"/>
                                      </p:to>
                                    </p:set>
                                    <p:anim calcmode="lin" valueType="num">
                                      <p:cBhvr>
                                        <p:cTn id="13" dur="500" fill="hold"/>
                                        <p:tgtEl>
                                          <p:spTgt spid="3891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891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38918">
                                            <p:txEl>
                                              <p:pRg st="0" end="0"/>
                                            </p:txEl>
                                          </p:spTgt>
                                        </p:tgtEl>
                                        <p:attrNameLst>
                                          <p:attrName>style.visibility</p:attrName>
                                        </p:attrNameLst>
                                      </p:cBhvr>
                                      <p:to>
                                        <p:strVal val="visible"/>
                                      </p:to>
                                    </p:set>
                                    <p:anim calcmode="discrete" valueType="clr">
                                      <p:cBhvr override="childStyle">
                                        <p:cTn id="19" dur="80"/>
                                        <p:tgtEl>
                                          <p:spTgt spid="389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8918">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38918">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38918">
                                            <p:txEl>
                                              <p:pRg st="1" end="1"/>
                                            </p:txEl>
                                          </p:spTgt>
                                        </p:tgtEl>
                                        <p:attrNameLst>
                                          <p:attrName>style.visibility</p:attrName>
                                        </p:attrNameLst>
                                      </p:cBhvr>
                                      <p:to>
                                        <p:strVal val="visible"/>
                                      </p:to>
                                    </p:set>
                                    <p:anim calcmode="discrete" valueType="clr">
                                      <p:cBhvr override="childStyle">
                                        <p:cTn id="26" dur="80"/>
                                        <p:tgtEl>
                                          <p:spTgt spid="389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38918">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3891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295241" y="0"/>
            <a:ext cx="8229600" cy="840112"/>
          </a:xfrm>
        </p:spPr>
        <p:txBody>
          <a:bodyPr/>
          <a:lstStyle/>
          <a:p>
            <a:r>
              <a:rPr lang="it-IT" sz="3600" dirty="0"/>
              <a:t>Le tabelline</a:t>
            </a:r>
          </a:p>
        </p:txBody>
      </p:sp>
      <p:sp>
        <p:nvSpPr>
          <p:cNvPr id="4" name="CasellaDiTesto 3">
            <a:extLst>
              <a:ext uri="{FF2B5EF4-FFF2-40B4-BE49-F238E27FC236}">
                <a16:creationId xmlns:a16="http://schemas.microsoft.com/office/drawing/2014/main" id="{C12FCAA0-09FD-1A36-348E-3AA54DE657B3}"/>
              </a:ext>
            </a:extLst>
          </p:cNvPr>
          <p:cNvSpPr txBox="1"/>
          <p:nvPr/>
        </p:nvSpPr>
        <p:spPr>
          <a:xfrm>
            <a:off x="265976" y="6190360"/>
            <a:ext cx="8841550" cy="523220"/>
          </a:xfrm>
          <a:prstGeom prst="rect">
            <a:avLst/>
          </a:prstGeom>
          <a:noFill/>
        </p:spPr>
        <p:txBody>
          <a:bodyPr wrap="square">
            <a:spAutoFit/>
          </a:bodyPr>
          <a:lstStyle/>
          <a:p>
            <a:r>
              <a:rPr lang="it-IT" sz="1400" dirty="0"/>
              <a:t>Giacomo Stella, </a:t>
            </a:r>
            <a:r>
              <a:rPr lang="it-IT" sz="1400" i="1" dirty="0"/>
              <a:t>Tutto un’altra scuola</a:t>
            </a:r>
            <a:r>
              <a:rPr lang="it-IT" sz="1400" dirty="0"/>
              <a:t>, Giunti Editore, 2016, p. 29</a:t>
            </a:r>
          </a:p>
          <a:p>
            <a:r>
              <a:rPr lang="it-IT" sz="1400" dirty="0"/>
              <a:t>https://psicomamme.it/la-comprensione-del-testo-non-e-unattivita-tanto-elementare/</a:t>
            </a:r>
          </a:p>
        </p:txBody>
      </p:sp>
      <p:sp>
        <p:nvSpPr>
          <p:cNvPr id="6" name="CasellaDiTesto 5">
            <a:extLst>
              <a:ext uri="{FF2B5EF4-FFF2-40B4-BE49-F238E27FC236}">
                <a16:creationId xmlns:a16="http://schemas.microsoft.com/office/drawing/2014/main" id="{26514946-0160-3863-B649-FB4B91656E51}"/>
              </a:ext>
            </a:extLst>
          </p:cNvPr>
          <p:cNvSpPr txBox="1"/>
          <p:nvPr/>
        </p:nvSpPr>
        <p:spPr>
          <a:xfrm>
            <a:off x="151225" y="692696"/>
            <a:ext cx="8841550" cy="3477875"/>
          </a:xfrm>
          <a:prstGeom prst="rect">
            <a:avLst/>
          </a:prstGeom>
          <a:noFill/>
        </p:spPr>
        <p:txBody>
          <a:bodyPr wrap="square">
            <a:spAutoFit/>
          </a:bodyPr>
          <a:lstStyle/>
          <a:p>
            <a:r>
              <a:rPr lang="it-IT" sz="2000" dirty="0"/>
              <a:t>13/02/2012, II elementare, comunicazione scritta alla famiglia: «quando facciamo le tabelline Lucrezia piange o nasconde la testa tra le braccia. Io la richiamo, ma lei non alza la teste e rimane così anche per mezz’ora. Siete pregati di farle studiare meglio le tabelline e di spiegar che non deve comportarsi così in classe.»</a:t>
            </a:r>
          </a:p>
          <a:p>
            <a:r>
              <a:rPr lang="it-IT" sz="2000" dirty="0">
                <a:solidFill>
                  <a:schemeClr val="accent2"/>
                </a:solidFill>
              </a:rPr>
              <a:t>Il dilemma </a:t>
            </a:r>
            <a:r>
              <a:rPr lang="it-IT" sz="2000" i="1" dirty="0">
                <a:solidFill>
                  <a:schemeClr val="accent2"/>
                </a:solidFill>
              </a:rPr>
              <a:t>dispensativo</a:t>
            </a:r>
            <a:r>
              <a:rPr lang="it-IT" sz="2000" dirty="0">
                <a:solidFill>
                  <a:schemeClr val="accent2"/>
                </a:solidFill>
              </a:rPr>
              <a:t>: «farli avere le tabelline pitagoriche?»</a:t>
            </a:r>
          </a:p>
          <a:p>
            <a:r>
              <a:rPr lang="it-IT" sz="2000" dirty="0">
                <a:solidFill>
                  <a:schemeClr val="accent2"/>
                </a:solidFill>
              </a:rPr>
              <a:t>Un dilemma falso: «veloci, veloci, cari corsisti! – quanto fa 7 per 8?»</a:t>
            </a:r>
          </a:p>
          <a:p>
            <a:r>
              <a:rPr lang="it-IT" sz="2000" dirty="0">
                <a:solidFill>
                  <a:schemeClr val="accent2"/>
                </a:solidFill>
              </a:rPr>
              <a:t>In altre parole, facciamo imparare a Lucrezia solo </a:t>
            </a:r>
          </a:p>
          <a:p>
            <a:r>
              <a:rPr lang="it-IT" sz="2000" dirty="0">
                <a:solidFill>
                  <a:schemeClr val="accent2"/>
                </a:solidFill>
              </a:rPr>
              <a:t>un piccolo riquadro, o due versi. </a:t>
            </a:r>
          </a:p>
          <a:p>
            <a:r>
              <a:rPr lang="it-IT" sz="2000" dirty="0"/>
              <a:t> </a:t>
            </a:r>
          </a:p>
          <a:p>
            <a:endParaRPr lang="it-IT" sz="2000" dirty="0"/>
          </a:p>
        </p:txBody>
      </p:sp>
      <p:pic>
        <p:nvPicPr>
          <p:cNvPr id="2050" name="Picture 2" descr="Psicomamme: genitorialità, consapevolezza e creatività | La tavola  pitagorica passepartout di moltiplicazioni e divisioni">
            <a:extLst>
              <a:ext uri="{FF2B5EF4-FFF2-40B4-BE49-F238E27FC236}">
                <a16:creationId xmlns:a16="http://schemas.microsoft.com/office/drawing/2014/main" id="{ED9D5151-111F-37F7-D36D-417F9FAA6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596" y="3567123"/>
            <a:ext cx="2592288" cy="25922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3">
            <p14:nvContentPartPr>
              <p14:cNvPr id="5" name="Input penna 4">
                <a:extLst>
                  <a:ext uri="{FF2B5EF4-FFF2-40B4-BE49-F238E27FC236}">
                    <a16:creationId xmlns:a16="http://schemas.microsoft.com/office/drawing/2014/main" id="{881094A8-6A4F-581A-B1A6-DDCF226307F6}"/>
                  </a:ext>
                </a:extLst>
              </p14:cNvPr>
              <p14:cNvContentPartPr/>
              <p14:nvPr/>
            </p14:nvContentPartPr>
            <p14:xfrm>
              <a:off x="666273" y="3385501"/>
              <a:ext cx="1253160" cy="1294560"/>
            </p14:xfrm>
          </p:contentPart>
        </mc:Choice>
        <mc:Fallback>
          <p:pic>
            <p:nvPicPr>
              <p:cNvPr id="5" name="Input penna 4">
                <a:extLst>
                  <a:ext uri="{FF2B5EF4-FFF2-40B4-BE49-F238E27FC236}">
                    <a16:creationId xmlns:a16="http://schemas.microsoft.com/office/drawing/2014/main" id="{881094A8-6A4F-581A-B1A6-DDCF226307F6}"/>
                  </a:ext>
                </a:extLst>
              </p:cNvPr>
              <p:cNvPicPr/>
              <p:nvPr/>
            </p:nvPicPr>
            <p:blipFill>
              <a:blip r:embed="rId4"/>
              <a:stretch>
                <a:fillRect/>
              </a:stretch>
            </p:blipFill>
            <p:spPr>
              <a:xfrm>
                <a:off x="661953" y="3381181"/>
                <a:ext cx="1261800" cy="13032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put penna 6">
                <a:extLst>
                  <a:ext uri="{FF2B5EF4-FFF2-40B4-BE49-F238E27FC236}">
                    <a16:creationId xmlns:a16="http://schemas.microsoft.com/office/drawing/2014/main" id="{30914144-E949-A40E-96D0-5CF42AEAD52F}"/>
                  </a:ext>
                </a:extLst>
              </p14:cNvPr>
              <p14:cNvContentPartPr/>
              <p14:nvPr/>
            </p14:nvContentPartPr>
            <p14:xfrm>
              <a:off x="580760" y="4825737"/>
              <a:ext cx="2901960" cy="406440"/>
            </p14:xfrm>
          </p:contentPart>
        </mc:Choice>
        <mc:Fallback>
          <p:pic>
            <p:nvPicPr>
              <p:cNvPr id="7" name="Input penna 6">
                <a:extLst>
                  <a:ext uri="{FF2B5EF4-FFF2-40B4-BE49-F238E27FC236}">
                    <a16:creationId xmlns:a16="http://schemas.microsoft.com/office/drawing/2014/main" id="{30914144-E949-A40E-96D0-5CF42AEAD52F}"/>
                  </a:ext>
                </a:extLst>
              </p:cNvPr>
              <p:cNvPicPr/>
              <p:nvPr/>
            </p:nvPicPr>
            <p:blipFill>
              <a:blip r:embed="rId6"/>
              <a:stretch>
                <a:fillRect/>
              </a:stretch>
            </p:blipFill>
            <p:spPr>
              <a:xfrm>
                <a:off x="576440" y="4821417"/>
                <a:ext cx="2910600" cy="4150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8" name="Input penna 7">
                <a:extLst>
                  <a:ext uri="{FF2B5EF4-FFF2-40B4-BE49-F238E27FC236}">
                    <a16:creationId xmlns:a16="http://schemas.microsoft.com/office/drawing/2014/main" id="{48493A6A-08D9-C330-D3C3-1B0275844413}"/>
                  </a:ext>
                </a:extLst>
              </p14:cNvPr>
              <p14:cNvContentPartPr/>
              <p14:nvPr/>
            </p14:nvContentPartPr>
            <p14:xfrm>
              <a:off x="4714654" y="2778901"/>
              <a:ext cx="360" cy="360"/>
            </p14:xfrm>
          </p:contentPart>
        </mc:Choice>
        <mc:Fallback>
          <p:pic>
            <p:nvPicPr>
              <p:cNvPr id="8" name="Input penna 7">
                <a:extLst>
                  <a:ext uri="{FF2B5EF4-FFF2-40B4-BE49-F238E27FC236}">
                    <a16:creationId xmlns:a16="http://schemas.microsoft.com/office/drawing/2014/main" id="{48493A6A-08D9-C330-D3C3-1B0275844413}"/>
                  </a:ext>
                </a:extLst>
              </p:cNvPr>
              <p:cNvPicPr/>
              <p:nvPr/>
            </p:nvPicPr>
            <p:blipFill>
              <a:blip r:embed="rId8"/>
              <a:stretch>
                <a:fillRect/>
              </a:stretch>
            </p:blipFill>
            <p:spPr>
              <a:xfrm>
                <a:off x="4710334" y="2774581"/>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9" name="Input penna 8">
                <a:extLst>
                  <a:ext uri="{FF2B5EF4-FFF2-40B4-BE49-F238E27FC236}">
                    <a16:creationId xmlns:a16="http://schemas.microsoft.com/office/drawing/2014/main" id="{EA0FB9A3-987A-0281-B8DF-F2E6FCEB0F4D}"/>
                  </a:ext>
                </a:extLst>
              </p14:cNvPr>
              <p14:cNvContentPartPr/>
              <p14:nvPr/>
            </p14:nvContentPartPr>
            <p14:xfrm>
              <a:off x="676894" y="2861701"/>
              <a:ext cx="360" cy="360"/>
            </p14:xfrm>
          </p:contentPart>
        </mc:Choice>
        <mc:Fallback>
          <p:pic>
            <p:nvPicPr>
              <p:cNvPr id="9" name="Input penna 8">
                <a:extLst>
                  <a:ext uri="{FF2B5EF4-FFF2-40B4-BE49-F238E27FC236}">
                    <a16:creationId xmlns:a16="http://schemas.microsoft.com/office/drawing/2014/main" id="{EA0FB9A3-987A-0281-B8DF-F2E6FCEB0F4D}"/>
                  </a:ext>
                </a:extLst>
              </p:cNvPr>
              <p:cNvPicPr/>
              <p:nvPr/>
            </p:nvPicPr>
            <p:blipFill>
              <a:blip r:embed="rId8"/>
              <a:stretch>
                <a:fillRect/>
              </a:stretch>
            </p:blipFill>
            <p:spPr>
              <a:xfrm>
                <a:off x="672574" y="2857381"/>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0" name="Input penna 9">
                <a:extLst>
                  <a:ext uri="{FF2B5EF4-FFF2-40B4-BE49-F238E27FC236}">
                    <a16:creationId xmlns:a16="http://schemas.microsoft.com/office/drawing/2014/main" id="{C148E5FD-9F7B-435F-4FDB-74BAF97771B8}"/>
                  </a:ext>
                </a:extLst>
              </p14:cNvPr>
              <p14:cNvContentPartPr/>
              <p14:nvPr/>
            </p14:nvContentPartPr>
            <p14:xfrm>
              <a:off x="5688094" y="4619581"/>
              <a:ext cx="360" cy="360"/>
            </p14:xfrm>
          </p:contentPart>
        </mc:Choice>
        <mc:Fallback>
          <p:pic>
            <p:nvPicPr>
              <p:cNvPr id="10" name="Input penna 9">
                <a:extLst>
                  <a:ext uri="{FF2B5EF4-FFF2-40B4-BE49-F238E27FC236}">
                    <a16:creationId xmlns:a16="http://schemas.microsoft.com/office/drawing/2014/main" id="{C148E5FD-9F7B-435F-4FDB-74BAF97771B8}"/>
                  </a:ext>
                </a:extLst>
              </p:cNvPr>
              <p:cNvPicPr/>
              <p:nvPr/>
            </p:nvPicPr>
            <p:blipFill>
              <a:blip r:embed="rId8"/>
              <a:stretch>
                <a:fillRect/>
              </a:stretch>
            </p:blipFill>
            <p:spPr>
              <a:xfrm>
                <a:off x="5683774" y="4615261"/>
                <a:ext cx="9000" cy="9000"/>
              </a:xfrm>
              <a:prstGeom prst="rect">
                <a:avLst/>
              </a:prstGeom>
            </p:spPr>
          </p:pic>
        </mc:Fallback>
      </mc:AlternateContent>
      <p:pic>
        <p:nvPicPr>
          <p:cNvPr id="12" name="Immagine 11" descr="Immagine che contiene testo&#10;&#10;Descrizione generata automaticamente">
            <a:extLst>
              <a:ext uri="{FF2B5EF4-FFF2-40B4-BE49-F238E27FC236}">
                <a16:creationId xmlns:a16="http://schemas.microsoft.com/office/drawing/2014/main" id="{262B3DEB-A09F-0B3B-C273-4D3B133F87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5674604" y="3734883"/>
            <a:ext cx="3477873" cy="1956304"/>
          </a:xfrm>
          <a:prstGeom prst="rect">
            <a:avLst/>
          </a:prstGeom>
        </p:spPr>
      </p:pic>
      <p:pic>
        <p:nvPicPr>
          <p:cNvPr id="16" name="Immagine 15">
            <a:extLst>
              <a:ext uri="{FF2B5EF4-FFF2-40B4-BE49-F238E27FC236}">
                <a16:creationId xmlns:a16="http://schemas.microsoft.com/office/drawing/2014/main" id="{91868F98-FF71-4BC6-3FA7-15354D9EB639}"/>
              </a:ext>
            </a:extLst>
          </p:cNvPr>
          <p:cNvPicPr>
            <a:picLocks noChangeAspect="1"/>
          </p:cNvPicPr>
          <p:nvPr/>
        </p:nvPicPr>
        <p:blipFill>
          <a:blip r:embed="rId12"/>
          <a:stretch>
            <a:fillRect/>
          </a:stretch>
        </p:blipFill>
        <p:spPr>
          <a:xfrm>
            <a:off x="3625274" y="3526618"/>
            <a:ext cx="1699992" cy="525074"/>
          </a:xfrm>
          <a:prstGeom prst="rect">
            <a:avLst/>
          </a:prstGeom>
        </p:spPr>
      </p:pic>
      <p:sp>
        <p:nvSpPr>
          <p:cNvPr id="18" name="CasellaDiTesto 17">
            <a:extLst>
              <a:ext uri="{FF2B5EF4-FFF2-40B4-BE49-F238E27FC236}">
                <a16:creationId xmlns:a16="http://schemas.microsoft.com/office/drawing/2014/main" id="{1CFBC955-93CB-B03A-6C16-C8D98449A95D}"/>
              </a:ext>
            </a:extLst>
          </p:cNvPr>
          <p:cNvSpPr txBox="1"/>
          <p:nvPr/>
        </p:nvSpPr>
        <p:spPr>
          <a:xfrm>
            <a:off x="3576857" y="4431205"/>
            <a:ext cx="2590488" cy="1323439"/>
          </a:xfrm>
          <a:prstGeom prst="rect">
            <a:avLst/>
          </a:prstGeom>
          <a:noFill/>
          <a:ln>
            <a:solidFill>
              <a:srgbClr val="FF0000"/>
            </a:solidFill>
          </a:ln>
        </p:spPr>
        <p:txBody>
          <a:bodyPr wrap="square">
            <a:spAutoFit/>
          </a:bodyPr>
          <a:lstStyle/>
          <a:p>
            <a:r>
              <a:rPr lang="it-IT" sz="1600" dirty="0"/>
              <a:t>Divisione in 60-esimi,</a:t>
            </a:r>
          </a:p>
          <a:p>
            <a:r>
              <a:rPr lang="it-IT" sz="1600" dirty="0"/>
              <a:t>inventato in Mesopotamia, </a:t>
            </a:r>
          </a:p>
          <a:p>
            <a:r>
              <a:rPr lang="it-IT" sz="1600" dirty="0"/>
              <a:t>usato nell’orologio, e nelle espressioni tipo «una </a:t>
            </a:r>
            <a:r>
              <a:rPr lang="it-IT" sz="1600" i="1" dirty="0"/>
              <a:t>dozzina» </a:t>
            </a:r>
            <a:endParaRPr lang="it-IT" sz="1600" dirty="0"/>
          </a:p>
        </p:txBody>
      </p:sp>
    </p:spTree>
    <p:extLst>
      <p:ext uri="{BB962C8B-B14F-4D97-AF65-F5344CB8AC3E}">
        <p14:creationId xmlns:p14="http://schemas.microsoft.com/office/powerpoint/2010/main" val="2813276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p:txBody>
          <a:bodyPr/>
          <a:lstStyle/>
          <a:p>
            <a:r>
              <a:rPr lang="it-IT" sz="3600" dirty="0"/>
              <a:t>Star male alle medie</a:t>
            </a:r>
          </a:p>
        </p:txBody>
      </p:sp>
      <p:sp>
        <p:nvSpPr>
          <p:cNvPr id="4" name="CasellaDiTesto 3">
            <a:extLst>
              <a:ext uri="{FF2B5EF4-FFF2-40B4-BE49-F238E27FC236}">
                <a16:creationId xmlns:a16="http://schemas.microsoft.com/office/drawing/2014/main" id="{C12FCAA0-09FD-1A36-348E-3AA54DE657B3}"/>
              </a:ext>
            </a:extLst>
          </p:cNvPr>
          <p:cNvSpPr txBox="1"/>
          <p:nvPr/>
        </p:nvSpPr>
        <p:spPr>
          <a:xfrm>
            <a:off x="295241" y="6351744"/>
            <a:ext cx="8841550" cy="307777"/>
          </a:xfrm>
          <a:prstGeom prst="rect">
            <a:avLst/>
          </a:prstGeom>
          <a:noFill/>
        </p:spPr>
        <p:txBody>
          <a:bodyPr wrap="square">
            <a:spAutoFit/>
          </a:bodyPr>
          <a:lstStyle/>
          <a:p>
            <a:r>
              <a:rPr lang="it-IT" sz="1400" dirty="0"/>
              <a:t>Giacomo Stella, </a:t>
            </a:r>
            <a:r>
              <a:rPr lang="it-IT" sz="1400" i="1" dirty="0"/>
              <a:t>Tutto un’altra scuola</a:t>
            </a:r>
            <a:r>
              <a:rPr lang="it-IT" sz="1400" dirty="0"/>
              <a:t>, Giunti Editore, 2016, p. 29</a:t>
            </a:r>
          </a:p>
        </p:txBody>
      </p:sp>
      <p:sp>
        <p:nvSpPr>
          <p:cNvPr id="6" name="CasellaDiTesto 5">
            <a:extLst>
              <a:ext uri="{FF2B5EF4-FFF2-40B4-BE49-F238E27FC236}">
                <a16:creationId xmlns:a16="http://schemas.microsoft.com/office/drawing/2014/main" id="{26514946-0160-3863-B649-FB4B91656E51}"/>
              </a:ext>
            </a:extLst>
          </p:cNvPr>
          <p:cNvSpPr txBox="1"/>
          <p:nvPr/>
        </p:nvSpPr>
        <p:spPr>
          <a:xfrm>
            <a:off x="151225" y="1395629"/>
            <a:ext cx="8841550" cy="5324535"/>
          </a:xfrm>
          <a:prstGeom prst="rect">
            <a:avLst/>
          </a:prstGeom>
          <a:noFill/>
        </p:spPr>
        <p:txBody>
          <a:bodyPr wrap="square">
            <a:spAutoFit/>
          </a:bodyPr>
          <a:lstStyle/>
          <a:p>
            <a:r>
              <a:rPr lang="it-IT" sz="2000" dirty="0"/>
              <a:t>Alle elementari i bambini non hanno strumenti per reagire; il loro modo per manifestare il disagio è il pianto in classe, oppure il malessere psico-somatico: mal di pancia e disturbi del sonno che scompaiono </a:t>
            </a:r>
            <a:r>
              <a:rPr lang="it-IT" sz="2000" i="1" dirty="0"/>
              <a:t>per incanto</a:t>
            </a:r>
            <a:r>
              <a:rPr lang="it-IT" sz="2000" dirty="0"/>
              <a:t> nei periodi di vacanza e si ripresentano quando la scuola ricomincia.</a:t>
            </a:r>
          </a:p>
          <a:p>
            <a:endParaRPr lang="it-IT" sz="2000" dirty="0"/>
          </a:p>
          <a:p>
            <a:r>
              <a:rPr lang="it-IT" sz="2000" dirty="0"/>
              <a:t>La situazione è più diversificata nella scuola media: c’è chi sta male con l’insegnante di matematica che gli dice che non capisce niente, c’è chi viene rimproverato per gli errori, chi non capisce le consegne, chi non riesce a scrivere quello che gli insegnanti dettano. </a:t>
            </a:r>
          </a:p>
          <a:p>
            <a:endParaRPr lang="it-IT" sz="2000" dirty="0"/>
          </a:p>
          <a:p>
            <a:r>
              <a:rPr lang="it-IT" sz="2000" dirty="0"/>
              <a:t>Nella scuola media e alle superiori i ragazzi anziché manifestare qualche </a:t>
            </a:r>
            <a:r>
              <a:rPr lang="it-IT" sz="2000" i="1" dirty="0"/>
              <a:t>diversità</a:t>
            </a:r>
            <a:r>
              <a:rPr lang="it-IT" sz="2000" dirty="0"/>
              <a:t> preferiscono mascherarsi dietro l’atteggiamento antagonistico nei confronti degli insegnanti. Nessuno vuole aiuto o strumenti compensativi. </a:t>
            </a:r>
          </a:p>
          <a:p>
            <a:r>
              <a:rPr lang="it-IT" sz="2000" dirty="0"/>
              <a:t>Le difficoltà scolastiche diventano la prima matrice della ribellione. «Gli insegnanti sono tutti autoritari. Perché debbo studiare?» (p.32)   </a:t>
            </a:r>
          </a:p>
          <a:p>
            <a:endParaRPr lang="it-IT" sz="2000" dirty="0"/>
          </a:p>
          <a:p>
            <a:endParaRPr lang="it-IT" sz="2000" dirty="0"/>
          </a:p>
        </p:txBody>
      </p:sp>
    </p:spTree>
    <p:extLst>
      <p:ext uri="{BB962C8B-B14F-4D97-AF65-F5344CB8AC3E}">
        <p14:creationId xmlns:p14="http://schemas.microsoft.com/office/powerpoint/2010/main" val="3811006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162272"/>
            <a:ext cx="8229600" cy="1143000"/>
          </a:xfrm>
        </p:spPr>
        <p:txBody>
          <a:bodyPr/>
          <a:lstStyle/>
          <a:p>
            <a:r>
              <a:rPr lang="it-IT" sz="3600" dirty="0"/>
              <a:t>«mascherarsi»</a:t>
            </a:r>
          </a:p>
        </p:txBody>
      </p:sp>
      <p:sp>
        <p:nvSpPr>
          <p:cNvPr id="6" name="CasellaDiTesto 5">
            <a:extLst>
              <a:ext uri="{FF2B5EF4-FFF2-40B4-BE49-F238E27FC236}">
                <a16:creationId xmlns:a16="http://schemas.microsoft.com/office/drawing/2014/main" id="{26514946-0160-3863-B649-FB4B91656E51}"/>
              </a:ext>
            </a:extLst>
          </p:cNvPr>
          <p:cNvSpPr txBox="1"/>
          <p:nvPr/>
        </p:nvSpPr>
        <p:spPr>
          <a:xfrm>
            <a:off x="151225" y="692696"/>
            <a:ext cx="8841550" cy="2759730"/>
          </a:xfrm>
          <a:prstGeom prst="rect">
            <a:avLst/>
          </a:prstGeom>
          <a:noFill/>
        </p:spPr>
        <p:txBody>
          <a:bodyPr wrap="square">
            <a:spAutoFit/>
          </a:bodyPr>
          <a:lstStyle/>
          <a:p>
            <a:r>
              <a:rPr lang="it-IT" sz="2000" dirty="0"/>
              <a:t>Nella scuola media e alle superiori i ragazzi anziché manifestare qualche </a:t>
            </a:r>
            <a:r>
              <a:rPr lang="it-IT" sz="2000" i="1" dirty="0"/>
              <a:t>diversità</a:t>
            </a:r>
            <a:r>
              <a:rPr lang="it-IT" sz="2000" dirty="0"/>
              <a:t> preferiscono mascherarsi dietro l’atteggiamento antagonistico nei confronti degli insegnanti. (p.32)   </a:t>
            </a:r>
          </a:p>
          <a:p>
            <a:r>
              <a:rPr lang="it-IT" sz="2000" dirty="0"/>
              <a:t>«A sedici anni un ragazzo preferisce restare in silenzio, dire una parola in meno invece una di troppo. Perché tra tante cose che potrebbe sbagliare, preferisce sbagliarne, appunto, una in meno»</a:t>
            </a:r>
            <a:r>
              <a:rPr lang="it-IT" sz="2000" baseline="30000" dirty="0"/>
              <a:t>1)</a:t>
            </a:r>
          </a:p>
          <a:p>
            <a:endParaRPr lang="it-IT" sz="2000" baseline="-25000" dirty="0"/>
          </a:p>
          <a:p>
            <a:r>
              <a:rPr lang="it-IT" sz="2000" dirty="0">
                <a:solidFill>
                  <a:schemeClr val="accent2"/>
                </a:solidFill>
              </a:rPr>
              <a:t>Solo un atteggiamento è peggiore: (un’apparente) mancanza d’individualità</a:t>
            </a:r>
          </a:p>
          <a:p>
            <a:endParaRPr lang="it-IT" sz="2000" dirty="0"/>
          </a:p>
        </p:txBody>
      </p:sp>
      <p:sp>
        <p:nvSpPr>
          <p:cNvPr id="4" name="CasellaDiTesto 3">
            <a:extLst>
              <a:ext uri="{FF2B5EF4-FFF2-40B4-BE49-F238E27FC236}">
                <a16:creationId xmlns:a16="http://schemas.microsoft.com/office/drawing/2014/main" id="{C12FCAA0-09FD-1A36-348E-3AA54DE657B3}"/>
              </a:ext>
            </a:extLst>
          </p:cNvPr>
          <p:cNvSpPr txBox="1"/>
          <p:nvPr/>
        </p:nvSpPr>
        <p:spPr>
          <a:xfrm>
            <a:off x="295241" y="6351744"/>
            <a:ext cx="8841550" cy="523220"/>
          </a:xfrm>
          <a:prstGeom prst="rect">
            <a:avLst/>
          </a:prstGeom>
          <a:noFill/>
        </p:spPr>
        <p:txBody>
          <a:bodyPr wrap="square">
            <a:spAutoFit/>
          </a:bodyPr>
          <a:lstStyle/>
          <a:p>
            <a:r>
              <a:rPr lang="it-IT" sz="1400" baseline="30000" dirty="0"/>
              <a:t>1) </a:t>
            </a:r>
            <a:r>
              <a:rPr lang="it-IT" sz="1400" dirty="0"/>
              <a:t>A. Bajani, </a:t>
            </a:r>
            <a:r>
              <a:rPr lang="it-IT" sz="1400" i="1" dirty="0"/>
              <a:t>La scuola non serva a niente, </a:t>
            </a:r>
            <a:r>
              <a:rPr lang="it-IT" sz="1400" dirty="0"/>
              <a:t>2014, p. 7</a:t>
            </a:r>
            <a:endParaRPr lang="it-IT" sz="1400" baseline="30000" dirty="0"/>
          </a:p>
          <a:p>
            <a:r>
              <a:rPr lang="it-IT" sz="1400" dirty="0"/>
              <a:t>Giacomo Stella, </a:t>
            </a:r>
            <a:r>
              <a:rPr lang="it-IT" sz="1400" i="1" dirty="0"/>
              <a:t>Tutto un’altra scuola</a:t>
            </a:r>
            <a:r>
              <a:rPr lang="it-IT" sz="1400" dirty="0"/>
              <a:t>, Giunti Editore, 2016, p. 29</a:t>
            </a:r>
          </a:p>
        </p:txBody>
      </p:sp>
      <p:pic>
        <p:nvPicPr>
          <p:cNvPr id="5" name="Immagine 4">
            <a:extLst>
              <a:ext uri="{FF2B5EF4-FFF2-40B4-BE49-F238E27FC236}">
                <a16:creationId xmlns:a16="http://schemas.microsoft.com/office/drawing/2014/main" id="{3DFC0F9C-A6BE-1F80-878D-418BAAD29E1B}"/>
              </a:ext>
            </a:extLst>
          </p:cNvPr>
          <p:cNvPicPr>
            <a:picLocks noChangeAspect="1"/>
          </p:cNvPicPr>
          <p:nvPr/>
        </p:nvPicPr>
        <p:blipFill>
          <a:blip r:embed="rId2"/>
          <a:stretch>
            <a:fillRect/>
          </a:stretch>
        </p:blipFill>
        <p:spPr>
          <a:xfrm>
            <a:off x="985731" y="3284984"/>
            <a:ext cx="3733733" cy="2694481"/>
          </a:xfrm>
          <a:prstGeom prst="rect">
            <a:avLst/>
          </a:prstGeom>
        </p:spPr>
      </p:pic>
      <p:pic>
        <p:nvPicPr>
          <p:cNvPr id="8" name="Immagine 7">
            <a:extLst>
              <a:ext uri="{FF2B5EF4-FFF2-40B4-BE49-F238E27FC236}">
                <a16:creationId xmlns:a16="http://schemas.microsoft.com/office/drawing/2014/main" id="{FBB6F4BC-7774-3DAB-0545-EC488253DE65}"/>
              </a:ext>
            </a:extLst>
          </p:cNvPr>
          <p:cNvPicPr>
            <a:picLocks noChangeAspect="1"/>
          </p:cNvPicPr>
          <p:nvPr/>
        </p:nvPicPr>
        <p:blipFill>
          <a:blip r:embed="rId3"/>
          <a:stretch>
            <a:fillRect/>
          </a:stretch>
        </p:blipFill>
        <p:spPr>
          <a:xfrm>
            <a:off x="5652120" y="3284984"/>
            <a:ext cx="2553801" cy="3099149"/>
          </a:xfrm>
          <a:prstGeom prst="rect">
            <a:avLst/>
          </a:prstGeom>
        </p:spPr>
      </p:pic>
    </p:spTree>
    <p:extLst>
      <p:ext uri="{BB962C8B-B14F-4D97-AF65-F5344CB8AC3E}">
        <p14:creationId xmlns:p14="http://schemas.microsoft.com/office/powerpoint/2010/main" val="4193391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162272"/>
            <a:ext cx="8229600" cy="1143000"/>
          </a:xfrm>
        </p:spPr>
        <p:txBody>
          <a:bodyPr/>
          <a:lstStyle/>
          <a:p>
            <a:r>
              <a:rPr lang="it-IT" sz="3600" dirty="0"/>
              <a:t>Il ruolo didattico dell’errore </a:t>
            </a:r>
          </a:p>
        </p:txBody>
      </p:sp>
      <p:sp>
        <p:nvSpPr>
          <p:cNvPr id="6" name="CasellaDiTesto 5">
            <a:extLst>
              <a:ext uri="{FF2B5EF4-FFF2-40B4-BE49-F238E27FC236}">
                <a16:creationId xmlns:a16="http://schemas.microsoft.com/office/drawing/2014/main" id="{26514946-0160-3863-B649-FB4B91656E51}"/>
              </a:ext>
            </a:extLst>
          </p:cNvPr>
          <p:cNvSpPr txBox="1"/>
          <p:nvPr/>
        </p:nvSpPr>
        <p:spPr>
          <a:xfrm>
            <a:off x="151225" y="692696"/>
            <a:ext cx="8841550" cy="707886"/>
          </a:xfrm>
          <a:prstGeom prst="rect">
            <a:avLst/>
          </a:prstGeom>
          <a:noFill/>
        </p:spPr>
        <p:txBody>
          <a:bodyPr wrap="square">
            <a:spAutoFit/>
          </a:bodyPr>
          <a:lstStyle/>
          <a:p>
            <a:endParaRPr lang="it-IT" sz="2000" dirty="0"/>
          </a:p>
          <a:p>
            <a:endParaRPr lang="it-IT" sz="2000" dirty="0"/>
          </a:p>
        </p:txBody>
      </p:sp>
      <p:sp>
        <p:nvSpPr>
          <p:cNvPr id="4" name="CasellaDiTesto 3">
            <a:extLst>
              <a:ext uri="{FF2B5EF4-FFF2-40B4-BE49-F238E27FC236}">
                <a16:creationId xmlns:a16="http://schemas.microsoft.com/office/drawing/2014/main" id="{C12FCAA0-09FD-1A36-348E-3AA54DE657B3}"/>
              </a:ext>
            </a:extLst>
          </p:cNvPr>
          <p:cNvSpPr txBox="1"/>
          <p:nvPr/>
        </p:nvSpPr>
        <p:spPr>
          <a:xfrm>
            <a:off x="302450" y="6374546"/>
            <a:ext cx="8841550" cy="451406"/>
          </a:xfrm>
          <a:prstGeom prst="rect">
            <a:avLst/>
          </a:prstGeom>
          <a:noFill/>
        </p:spPr>
        <p:txBody>
          <a:bodyPr wrap="square">
            <a:spAutoFit/>
          </a:bodyPr>
          <a:lstStyle/>
          <a:p>
            <a:endParaRPr lang="it-IT" sz="1400" baseline="30000" dirty="0"/>
          </a:p>
          <a:p>
            <a:r>
              <a:rPr lang="it-IT" sz="1400" dirty="0"/>
              <a:t>Giacomo Stella, </a:t>
            </a:r>
            <a:r>
              <a:rPr lang="it-IT" sz="1400" i="1" dirty="0"/>
              <a:t>Tutto un’altra scuola</a:t>
            </a:r>
            <a:r>
              <a:rPr lang="it-IT" sz="1400" dirty="0"/>
              <a:t>, Giunti Editore, 2016, p. 53</a:t>
            </a:r>
          </a:p>
        </p:txBody>
      </p:sp>
      <p:sp>
        <p:nvSpPr>
          <p:cNvPr id="3" name="CasellaDiTesto 2">
            <a:extLst>
              <a:ext uri="{FF2B5EF4-FFF2-40B4-BE49-F238E27FC236}">
                <a16:creationId xmlns:a16="http://schemas.microsoft.com/office/drawing/2014/main" id="{71590A0C-7BB7-ADB1-5899-0573BC658A18}"/>
              </a:ext>
            </a:extLst>
          </p:cNvPr>
          <p:cNvSpPr txBox="1"/>
          <p:nvPr/>
        </p:nvSpPr>
        <p:spPr>
          <a:xfrm>
            <a:off x="168163" y="920621"/>
            <a:ext cx="8841550" cy="5016758"/>
          </a:xfrm>
          <a:prstGeom prst="rect">
            <a:avLst/>
          </a:prstGeom>
          <a:noFill/>
        </p:spPr>
        <p:txBody>
          <a:bodyPr wrap="square">
            <a:spAutoFit/>
          </a:bodyPr>
          <a:lstStyle/>
          <a:p>
            <a:r>
              <a:rPr lang="it-IT" sz="2000" dirty="0"/>
              <a:t>Jean Piaget, il grande psicologo svizzero, ha costruito la sua teoria sull’apprendimento osservando le risposte «ingenue» dei bambini, quelle che noi adulti consideriamo «errori». </a:t>
            </a:r>
          </a:p>
          <a:p>
            <a:r>
              <a:rPr lang="it-IT" sz="2000" dirty="0"/>
              <a:t>Gli «errori» sono sempre il risultato di «teorie» o di ipotesi che noi costruiamo, anche implicitamente, nella nostra mente e quindi ogni risposta è utile per capire quali sono le ipotesi o le teorie della mante di ciascuno studente e quanto sono distanti dalla teoria corretta [i.e. attuale].</a:t>
            </a:r>
          </a:p>
          <a:p>
            <a:endParaRPr lang="it-IT" sz="2000" dirty="0"/>
          </a:p>
          <a:p>
            <a:r>
              <a:rPr lang="it-IT" sz="2000" dirty="0">
                <a:solidFill>
                  <a:schemeClr val="accent2"/>
                </a:solidFill>
              </a:rPr>
              <a:t>Anche Jerome Bruner scriveva: «Quando bambino risponde nel modo sbagliato, verosimilmente risponde a un’altra domanda di quella che avete posto»</a:t>
            </a:r>
          </a:p>
          <a:p>
            <a:endParaRPr lang="it-IT" sz="2000" dirty="0">
              <a:solidFill>
                <a:schemeClr val="accent2"/>
              </a:solidFill>
            </a:endParaRPr>
          </a:p>
          <a:p>
            <a:r>
              <a:rPr lang="it-IT" sz="2000" dirty="0">
                <a:solidFill>
                  <a:schemeClr val="accent2"/>
                </a:solidFill>
              </a:rPr>
              <a:t>GK: Non esistono le risposte sbagliate</a:t>
            </a:r>
          </a:p>
          <a:p>
            <a:r>
              <a:rPr lang="it-IT" sz="2000" dirty="0">
                <a:solidFill>
                  <a:schemeClr val="accent2"/>
                </a:solidFill>
              </a:rPr>
              <a:t>degli studenti, ma solo le domande </a:t>
            </a:r>
          </a:p>
          <a:p>
            <a:r>
              <a:rPr lang="it-IT" sz="2000" dirty="0">
                <a:solidFill>
                  <a:schemeClr val="accent2"/>
                </a:solidFill>
              </a:rPr>
              <a:t>sbagliate degli insegnanti.</a:t>
            </a:r>
          </a:p>
          <a:p>
            <a:endParaRPr lang="it-IT" sz="2000" dirty="0"/>
          </a:p>
        </p:txBody>
      </p:sp>
      <p:pic>
        <p:nvPicPr>
          <p:cNvPr id="10" name="Immagine 9">
            <a:extLst>
              <a:ext uri="{FF2B5EF4-FFF2-40B4-BE49-F238E27FC236}">
                <a16:creationId xmlns:a16="http://schemas.microsoft.com/office/drawing/2014/main" id="{60E7CD47-055E-B0A1-4B19-D99A0DA9FC03}"/>
              </a:ext>
            </a:extLst>
          </p:cNvPr>
          <p:cNvPicPr>
            <a:picLocks noChangeAspect="1"/>
          </p:cNvPicPr>
          <p:nvPr/>
        </p:nvPicPr>
        <p:blipFill>
          <a:blip r:embed="rId2"/>
          <a:stretch>
            <a:fillRect/>
          </a:stretch>
        </p:blipFill>
        <p:spPr>
          <a:xfrm>
            <a:off x="5076056" y="4141771"/>
            <a:ext cx="3401413" cy="2433326"/>
          </a:xfrm>
          <a:prstGeom prst="rect">
            <a:avLst/>
          </a:prstGeom>
        </p:spPr>
      </p:pic>
    </p:spTree>
    <p:extLst>
      <p:ext uri="{BB962C8B-B14F-4D97-AF65-F5344CB8AC3E}">
        <p14:creationId xmlns:p14="http://schemas.microsoft.com/office/powerpoint/2010/main" val="1875785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162272"/>
            <a:ext cx="8229600" cy="1143000"/>
          </a:xfrm>
        </p:spPr>
        <p:txBody>
          <a:bodyPr/>
          <a:lstStyle/>
          <a:p>
            <a:r>
              <a:rPr lang="it-IT" sz="3600" dirty="0"/>
              <a:t>Riformulare il percorso mentale </a:t>
            </a:r>
          </a:p>
        </p:txBody>
      </p:sp>
      <p:sp>
        <p:nvSpPr>
          <p:cNvPr id="6" name="CasellaDiTesto 5">
            <a:extLst>
              <a:ext uri="{FF2B5EF4-FFF2-40B4-BE49-F238E27FC236}">
                <a16:creationId xmlns:a16="http://schemas.microsoft.com/office/drawing/2014/main" id="{26514946-0160-3863-B649-FB4B91656E51}"/>
              </a:ext>
            </a:extLst>
          </p:cNvPr>
          <p:cNvSpPr txBox="1"/>
          <p:nvPr/>
        </p:nvSpPr>
        <p:spPr>
          <a:xfrm>
            <a:off x="151225" y="692696"/>
            <a:ext cx="8841550" cy="707886"/>
          </a:xfrm>
          <a:prstGeom prst="rect">
            <a:avLst/>
          </a:prstGeom>
          <a:noFill/>
        </p:spPr>
        <p:txBody>
          <a:bodyPr wrap="square">
            <a:spAutoFit/>
          </a:bodyPr>
          <a:lstStyle/>
          <a:p>
            <a:endParaRPr lang="it-IT" sz="2000" dirty="0"/>
          </a:p>
          <a:p>
            <a:endParaRPr lang="it-IT" sz="2000" dirty="0"/>
          </a:p>
        </p:txBody>
      </p:sp>
      <p:sp>
        <p:nvSpPr>
          <p:cNvPr id="4" name="CasellaDiTesto 3">
            <a:extLst>
              <a:ext uri="{FF2B5EF4-FFF2-40B4-BE49-F238E27FC236}">
                <a16:creationId xmlns:a16="http://schemas.microsoft.com/office/drawing/2014/main" id="{C12FCAA0-09FD-1A36-348E-3AA54DE657B3}"/>
              </a:ext>
            </a:extLst>
          </p:cNvPr>
          <p:cNvSpPr txBox="1"/>
          <p:nvPr/>
        </p:nvSpPr>
        <p:spPr>
          <a:xfrm>
            <a:off x="302450" y="6374546"/>
            <a:ext cx="8841550" cy="451406"/>
          </a:xfrm>
          <a:prstGeom prst="rect">
            <a:avLst/>
          </a:prstGeom>
          <a:noFill/>
        </p:spPr>
        <p:txBody>
          <a:bodyPr wrap="square">
            <a:spAutoFit/>
          </a:bodyPr>
          <a:lstStyle/>
          <a:p>
            <a:endParaRPr lang="it-IT" sz="1400" baseline="30000" dirty="0"/>
          </a:p>
          <a:p>
            <a:r>
              <a:rPr lang="it-IT" sz="1400" dirty="0"/>
              <a:t>Giacomo Stella, </a:t>
            </a:r>
            <a:r>
              <a:rPr lang="it-IT" sz="1400" i="1" dirty="0"/>
              <a:t>Tutto un’altra scuola</a:t>
            </a:r>
            <a:r>
              <a:rPr lang="it-IT" sz="1400" dirty="0"/>
              <a:t>, Giunti Editore, 2016, p. 53</a:t>
            </a:r>
          </a:p>
        </p:txBody>
      </p:sp>
      <p:sp>
        <p:nvSpPr>
          <p:cNvPr id="3" name="CasellaDiTesto 2">
            <a:extLst>
              <a:ext uri="{FF2B5EF4-FFF2-40B4-BE49-F238E27FC236}">
                <a16:creationId xmlns:a16="http://schemas.microsoft.com/office/drawing/2014/main" id="{71590A0C-7BB7-ADB1-5899-0573BC658A18}"/>
              </a:ext>
            </a:extLst>
          </p:cNvPr>
          <p:cNvSpPr txBox="1"/>
          <p:nvPr/>
        </p:nvSpPr>
        <p:spPr>
          <a:xfrm>
            <a:off x="168163" y="920621"/>
            <a:ext cx="8841550" cy="3785652"/>
          </a:xfrm>
          <a:prstGeom prst="rect">
            <a:avLst/>
          </a:prstGeom>
          <a:noFill/>
        </p:spPr>
        <p:txBody>
          <a:bodyPr wrap="square">
            <a:spAutoFit/>
          </a:bodyPr>
          <a:lstStyle/>
          <a:p>
            <a:r>
              <a:rPr lang="it-IT" sz="2000" dirty="0"/>
              <a:t>Il ruolo del docente è quello di modificare la teoria dello studente accompagnandolo verso il modello </a:t>
            </a:r>
            <a:r>
              <a:rPr lang="it-IT" sz="2000" i="1" dirty="0"/>
              <a:t>condiviso</a:t>
            </a:r>
            <a:r>
              <a:rPr lang="it-IT" sz="2000" dirty="0"/>
              <a:t>, non quello di rifiutarla («hai sbagliato» e sostituirla con la «teoria corretta». </a:t>
            </a:r>
          </a:p>
          <a:p>
            <a:r>
              <a:rPr lang="it-IT" sz="2000" dirty="0"/>
              <a:t>Nell’insegnamento diretto e frontale spesso i ragazzi imparano delle teorie </a:t>
            </a:r>
            <a:r>
              <a:rPr lang="it-IT" sz="2000" i="1" dirty="0"/>
              <a:t>senza</a:t>
            </a:r>
            <a:r>
              <a:rPr lang="it-IT" sz="2000" dirty="0"/>
              <a:t> modificare le lore precedenti idee su un fenomeno, perché quelle proposte dal docente non vengono nemmeno riconosciute come vicine alle loro idee sul mondo. </a:t>
            </a:r>
          </a:p>
          <a:p>
            <a:endParaRPr lang="it-IT" sz="2000" dirty="0"/>
          </a:p>
          <a:p>
            <a:r>
              <a:rPr lang="it-IT" sz="2000" dirty="0">
                <a:solidFill>
                  <a:schemeClr val="accent2"/>
                </a:solidFill>
              </a:rPr>
              <a:t>La teoria, nozioni nuove, le vie di percorso mentale che procedono ivi, bisogna costruire insieme con i ragazzi (= costruttivismo), e </a:t>
            </a:r>
            <a:r>
              <a:rPr lang="it-IT" sz="2000" i="1" dirty="0">
                <a:solidFill>
                  <a:schemeClr val="accent2"/>
                </a:solidFill>
              </a:rPr>
              <a:t>conviene</a:t>
            </a:r>
            <a:r>
              <a:rPr lang="it-IT" sz="2000" dirty="0">
                <a:solidFill>
                  <a:schemeClr val="accent2"/>
                </a:solidFill>
              </a:rPr>
              <a:t> costruire sulle nozioni già possedute </a:t>
            </a:r>
          </a:p>
          <a:p>
            <a:r>
              <a:rPr lang="it-IT" sz="2000" dirty="0">
                <a:solidFill>
                  <a:schemeClr val="accent2"/>
                </a:solidFill>
              </a:rPr>
              <a:t>da loro (= </a:t>
            </a:r>
            <a:r>
              <a:rPr lang="it-IT" sz="2000">
                <a:solidFill>
                  <a:schemeClr val="accent2"/>
                </a:solidFill>
              </a:rPr>
              <a:t>iper-costruttivismo)</a:t>
            </a:r>
            <a:endParaRPr lang="it-IT" sz="2000" dirty="0"/>
          </a:p>
        </p:txBody>
      </p:sp>
      <p:pic>
        <p:nvPicPr>
          <p:cNvPr id="5" name="Immagine 4">
            <a:extLst>
              <a:ext uri="{FF2B5EF4-FFF2-40B4-BE49-F238E27FC236}">
                <a16:creationId xmlns:a16="http://schemas.microsoft.com/office/drawing/2014/main" id="{3BE3D906-A8BB-9837-5C1C-DA12C8EF9A5C}"/>
              </a:ext>
            </a:extLst>
          </p:cNvPr>
          <p:cNvPicPr>
            <a:picLocks noChangeAspect="1"/>
          </p:cNvPicPr>
          <p:nvPr/>
        </p:nvPicPr>
        <p:blipFill>
          <a:blip r:embed="rId2"/>
          <a:stretch>
            <a:fillRect/>
          </a:stretch>
        </p:blipFill>
        <p:spPr>
          <a:xfrm>
            <a:off x="5148064" y="4049462"/>
            <a:ext cx="3295430" cy="2325084"/>
          </a:xfrm>
          <a:prstGeom prst="rect">
            <a:avLst/>
          </a:prstGeom>
        </p:spPr>
      </p:pic>
    </p:spTree>
    <p:extLst>
      <p:ext uri="{BB962C8B-B14F-4D97-AF65-F5344CB8AC3E}">
        <p14:creationId xmlns:p14="http://schemas.microsoft.com/office/powerpoint/2010/main" val="2647792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p:txBody>
          <a:bodyPr/>
          <a:lstStyle/>
          <a:p>
            <a:pPr algn="r"/>
            <a:r>
              <a:rPr lang="it-IT" sz="3600" dirty="0"/>
              <a:t>«Rovesciamo l’ora di lezione»</a:t>
            </a:r>
          </a:p>
        </p:txBody>
      </p:sp>
      <p:pic>
        <p:nvPicPr>
          <p:cNvPr id="1026" name="Picture 2" descr="Tutta un'altra scuola! Quella di oggi ha i giorni contati - Giacomo Stella - copertina">
            <a:extLst>
              <a:ext uri="{FF2B5EF4-FFF2-40B4-BE49-F238E27FC236}">
                <a16:creationId xmlns:a16="http://schemas.microsoft.com/office/drawing/2014/main" id="{079E192D-33C4-3E6C-2678-62033C23B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6651"/>
            <a:ext cx="1001571" cy="153214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50962C3-6836-3C27-2E18-F29CC7E9A906}"/>
              </a:ext>
            </a:extLst>
          </p:cNvPr>
          <p:cNvSpPr txBox="1"/>
          <p:nvPr/>
        </p:nvSpPr>
        <p:spPr>
          <a:xfrm>
            <a:off x="1171789" y="1196752"/>
            <a:ext cx="7890070" cy="5016758"/>
          </a:xfrm>
          <a:prstGeom prst="rect">
            <a:avLst/>
          </a:prstGeom>
          <a:noFill/>
        </p:spPr>
        <p:txBody>
          <a:bodyPr wrap="square" rtlCol="0">
            <a:spAutoFit/>
          </a:bodyPr>
          <a:lstStyle/>
          <a:p>
            <a:r>
              <a:rPr lang="it-IT" sz="2000" b="0" i="0" dirty="0">
                <a:solidFill>
                  <a:srgbClr val="263238"/>
                </a:solidFill>
                <a:effectLst/>
                <a:latin typeface="Raleway" pitchFamily="2" charset="0"/>
              </a:rPr>
              <a:t>Per cambiare la scuola Stella ha una proposta secca e precisa: trasformare la classe in una comunità di discussione e di confronto in cui il docente non è più un oracolo che fornisce risposte o soluzioni, ma indirizza gli allievi alla ricerca individuale e collettiva del sapere. </a:t>
            </a:r>
          </a:p>
          <a:p>
            <a:endParaRPr lang="it-IT" sz="2000" dirty="0">
              <a:solidFill>
                <a:srgbClr val="263238"/>
              </a:solidFill>
              <a:latin typeface="Raleway" pitchFamily="2" charset="0"/>
            </a:endParaRPr>
          </a:p>
          <a:p>
            <a:r>
              <a:rPr lang="it-IT" sz="2000" b="0" i="0" dirty="0">
                <a:solidFill>
                  <a:srgbClr val="263238"/>
                </a:solidFill>
                <a:effectLst/>
                <a:latin typeface="Raleway" pitchFamily="2" charset="0"/>
              </a:rPr>
              <a:t>È un compito che richiede novità coraggiose ed efficaci: niente più compiti a casa, un nuovo sistema di valutazione che cancelli la paura di sbagliare, sollecitare gli studenti al lavoro in gruppo, liberarli dalla tirannia del look alla moda, diffondere un modello di conoscenza con l'aiuto dell'informatica. </a:t>
            </a:r>
          </a:p>
          <a:p>
            <a:endParaRPr lang="it-IT" sz="2000" dirty="0">
              <a:solidFill>
                <a:srgbClr val="263238"/>
              </a:solidFill>
              <a:latin typeface="Raleway" pitchFamily="2" charset="0"/>
            </a:endParaRPr>
          </a:p>
          <a:p>
            <a:r>
              <a:rPr lang="it-IT" sz="2000" b="0" i="0" dirty="0">
                <a:solidFill>
                  <a:srgbClr val="263238"/>
                </a:solidFill>
                <a:effectLst/>
                <a:latin typeface="Raleway" pitchFamily="2" charset="0"/>
              </a:rPr>
              <a:t>Cominciamo eliminando la cattedra come monumento immobile davanti allo schieramento dei banchi e diamo a bambini e ragazzi gli strumenti per ragionare e affrontare il mondo che li aspetta. Rovesciamo l'ora di lezione.</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179512" y="6368266"/>
            <a:ext cx="8841550" cy="369332"/>
          </a:xfrm>
          <a:prstGeom prst="rect">
            <a:avLst/>
          </a:prstGeom>
          <a:noFill/>
        </p:spPr>
        <p:txBody>
          <a:bodyPr wrap="square">
            <a:spAutoFit/>
          </a:bodyPr>
          <a:lstStyle/>
          <a:p>
            <a:r>
              <a:rPr lang="it-IT" dirty="0"/>
              <a:t>https://www.ibs.it/tutta-altra-scuola-quella-di-libro-giacomo-stella/e/9788809823815</a:t>
            </a:r>
          </a:p>
        </p:txBody>
      </p:sp>
    </p:spTree>
    <p:extLst>
      <p:ext uri="{BB962C8B-B14F-4D97-AF65-F5344CB8AC3E}">
        <p14:creationId xmlns:p14="http://schemas.microsoft.com/office/powerpoint/2010/main" val="856015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p:txBody>
          <a:bodyPr/>
          <a:lstStyle/>
          <a:p>
            <a:r>
              <a:rPr lang="it-IT" sz="3600" dirty="0"/>
              <a:t>«Quella di oggi ha i giorni contati»</a:t>
            </a:r>
          </a:p>
        </p:txBody>
      </p:sp>
      <p:pic>
        <p:nvPicPr>
          <p:cNvPr id="1026" name="Picture 2" descr="Tutta un'altra scuola! Quella di oggi ha i giorni contati - Giacomo Stella - copertina">
            <a:extLst>
              <a:ext uri="{FF2B5EF4-FFF2-40B4-BE49-F238E27FC236}">
                <a16:creationId xmlns:a16="http://schemas.microsoft.com/office/drawing/2014/main" id="{079E192D-33C4-3E6C-2678-62033C23B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16716"/>
            <a:ext cx="3324204" cy="508518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50962C3-6836-3C27-2E18-F29CC7E9A906}"/>
              </a:ext>
            </a:extLst>
          </p:cNvPr>
          <p:cNvSpPr txBox="1"/>
          <p:nvPr/>
        </p:nvSpPr>
        <p:spPr>
          <a:xfrm>
            <a:off x="4074690" y="1228397"/>
            <a:ext cx="4946372" cy="5324535"/>
          </a:xfrm>
          <a:prstGeom prst="rect">
            <a:avLst/>
          </a:prstGeom>
          <a:noFill/>
        </p:spPr>
        <p:txBody>
          <a:bodyPr wrap="square" rtlCol="0">
            <a:spAutoFit/>
          </a:bodyPr>
          <a:lstStyle/>
          <a:p>
            <a:r>
              <a:rPr lang="it-IT" sz="2000" dirty="0"/>
              <a:t>Della scuola si dice tutto: che ha sempre funzionato, che non funziona, che non è mai cambiata, che cambia troppo in fretta, che ogni ministro fa la sua riforma, che nessuno ha mai fatto una vera riforma. </a:t>
            </a:r>
          </a:p>
          <a:p>
            <a:r>
              <a:rPr lang="it-IT" sz="2000" dirty="0">
                <a:solidFill>
                  <a:schemeClr val="accent2"/>
                </a:solidFill>
              </a:rPr>
              <a:t>…</a:t>
            </a:r>
            <a:r>
              <a:rPr lang="it-IT" sz="2000" dirty="0"/>
              <a:t>  </a:t>
            </a:r>
          </a:p>
          <a:p>
            <a:r>
              <a:rPr lang="it-IT" sz="2000" dirty="0">
                <a:solidFill>
                  <a:schemeClr val="accent2"/>
                </a:solidFill>
              </a:rPr>
              <a:t>Sulla scuola tutti siamo esperti: tutti l’abbiamo frequentata. </a:t>
            </a:r>
          </a:p>
          <a:p>
            <a:endParaRPr lang="it-IT" sz="2000" dirty="0">
              <a:solidFill>
                <a:schemeClr val="accent2"/>
              </a:solidFill>
            </a:endParaRPr>
          </a:p>
          <a:p>
            <a:r>
              <a:rPr lang="it-IT" sz="2000" dirty="0">
                <a:solidFill>
                  <a:schemeClr val="accent2"/>
                </a:solidFill>
              </a:rPr>
              <a:t>Chi di voi ha mai provato di otturarsi un dente? Tutti siamo stati da un dentista, vero? </a:t>
            </a:r>
          </a:p>
          <a:p>
            <a:endParaRPr lang="it-IT" sz="2000" dirty="0">
              <a:solidFill>
                <a:schemeClr val="accent2"/>
              </a:solidFill>
            </a:endParaRPr>
          </a:p>
          <a:p>
            <a:r>
              <a:rPr lang="it-IT" sz="2000" dirty="0">
                <a:solidFill>
                  <a:schemeClr val="accent2"/>
                </a:solidFill>
              </a:rPr>
              <a:t>Io sì. Avevo 8 anni, avevo un molare tutto cariato, ho preso un trappano, l’avevo girato. Dal dolore ho visto le stelle!</a:t>
            </a:r>
          </a:p>
          <a:p>
            <a:r>
              <a:rPr lang="it-IT" sz="2000" dirty="0">
                <a:solidFill>
                  <a:schemeClr val="accent2"/>
                </a:solidFill>
              </a:rPr>
              <a:t>Da allora vado dal dentista.</a:t>
            </a:r>
          </a:p>
        </p:txBody>
      </p:sp>
    </p:spTree>
    <p:extLst>
      <p:ext uri="{BB962C8B-B14F-4D97-AF65-F5344CB8AC3E}">
        <p14:creationId xmlns:p14="http://schemas.microsoft.com/office/powerpoint/2010/main" val="2710394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p:txBody>
          <a:bodyPr/>
          <a:lstStyle/>
          <a:p>
            <a:r>
              <a:rPr lang="it-IT" sz="3600" dirty="0"/>
              <a:t>«Una lucida diagnosi»</a:t>
            </a:r>
          </a:p>
        </p:txBody>
      </p:sp>
      <p:pic>
        <p:nvPicPr>
          <p:cNvPr id="1026" name="Picture 2" descr="Tutta un'altra scuola! Quella di oggi ha i giorni contati - Giacomo Stella - copertina">
            <a:extLst>
              <a:ext uri="{FF2B5EF4-FFF2-40B4-BE49-F238E27FC236}">
                <a16:creationId xmlns:a16="http://schemas.microsoft.com/office/drawing/2014/main" id="{079E192D-33C4-3E6C-2678-62033C23B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35" y="1124744"/>
            <a:ext cx="3324204" cy="508518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50962C3-6836-3C27-2E18-F29CC7E9A906}"/>
              </a:ext>
            </a:extLst>
          </p:cNvPr>
          <p:cNvSpPr txBox="1"/>
          <p:nvPr/>
        </p:nvSpPr>
        <p:spPr>
          <a:xfrm>
            <a:off x="4547936" y="1228397"/>
            <a:ext cx="3953694" cy="4401205"/>
          </a:xfrm>
          <a:prstGeom prst="rect">
            <a:avLst/>
          </a:prstGeom>
          <a:noFill/>
        </p:spPr>
        <p:txBody>
          <a:bodyPr wrap="square" rtlCol="0">
            <a:spAutoFit/>
          </a:bodyPr>
          <a:lstStyle/>
          <a:p>
            <a:r>
              <a:rPr lang="it-IT" sz="2000" b="0" i="0" dirty="0">
                <a:solidFill>
                  <a:srgbClr val="263238"/>
                </a:solidFill>
                <a:effectLst/>
                <a:latin typeface="Raleway" pitchFamily="2" charset="0"/>
              </a:rPr>
              <a:t>Con una lucida diagnosi dell'esperienza formativa più importante della nostra vita, Giacomo Stella individua le ragioni che hanno reso la scuola di oggi un contenitore del crescente disagio di allievi, insegnanti, famiglie: il voto come unità di misura delle competenze, il modo in cui si insegna e si impara, l'uso inadeguato delle tecnologie digitali, la gestione dei deficit di apprendimento...</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179512" y="6368266"/>
            <a:ext cx="8841550" cy="369332"/>
          </a:xfrm>
          <a:prstGeom prst="rect">
            <a:avLst/>
          </a:prstGeom>
          <a:noFill/>
        </p:spPr>
        <p:txBody>
          <a:bodyPr wrap="square">
            <a:spAutoFit/>
          </a:bodyPr>
          <a:lstStyle/>
          <a:p>
            <a:r>
              <a:rPr lang="it-IT" dirty="0"/>
              <a:t>https://www.ibs.it/tutta-altra-scuola-quella-di-libro-giacomo-stella/e/9788809823815</a:t>
            </a:r>
          </a:p>
        </p:txBody>
      </p:sp>
    </p:spTree>
    <p:extLst>
      <p:ext uri="{BB962C8B-B14F-4D97-AF65-F5344CB8AC3E}">
        <p14:creationId xmlns:p14="http://schemas.microsoft.com/office/powerpoint/2010/main" val="3276440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p:txBody>
          <a:bodyPr/>
          <a:lstStyle/>
          <a:p>
            <a:pPr algn="r"/>
            <a:r>
              <a:rPr lang="it-IT" sz="3600" dirty="0"/>
              <a:t>«Quella di oggi ha i giorni contati»</a:t>
            </a:r>
          </a:p>
        </p:txBody>
      </p:sp>
      <p:sp>
        <p:nvSpPr>
          <p:cNvPr id="5" name="CasellaDiTesto 4">
            <a:extLst>
              <a:ext uri="{FF2B5EF4-FFF2-40B4-BE49-F238E27FC236}">
                <a16:creationId xmlns:a16="http://schemas.microsoft.com/office/drawing/2014/main" id="{650962C3-6836-3C27-2E18-F29CC7E9A906}"/>
              </a:ext>
            </a:extLst>
          </p:cNvPr>
          <p:cNvSpPr txBox="1"/>
          <p:nvPr/>
        </p:nvSpPr>
        <p:spPr>
          <a:xfrm>
            <a:off x="1171789" y="1196752"/>
            <a:ext cx="7890070" cy="400110"/>
          </a:xfrm>
          <a:prstGeom prst="rect">
            <a:avLst/>
          </a:prstGeom>
          <a:noFill/>
        </p:spPr>
        <p:txBody>
          <a:bodyPr wrap="square" rtlCol="0">
            <a:spAutoFit/>
          </a:bodyPr>
          <a:lstStyle/>
          <a:p>
            <a:r>
              <a:rPr lang="it-IT" sz="2000" b="0" i="0" dirty="0">
                <a:solidFill>
                  <a:srgbClr val="263238"/>
                </a:solidFill>
                <a:effectLst/>
                <a:latin typeface="Raleway" pitchFamily="2" charset="0"/>
              </a:rPr>
              <a:t>.</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287107" y="1237946"/>
            <a:ext cx="8841550" cy="5016758"/>
          </a:xfrm>
          <a:prstGeom prst="rect">
            <a:avLst/>
          </a:prstGeom>
          <a:noFill/>
        </p:spPr>
        <p:txBody>
          <a:bodyPr wrap="square">
            <a:spAutoFit/>
          </a:bodyPr>
          <a:lstStyle/>
          <a:p>
            <a:r>
              <a:rPr lang="it-IT" sz="2000" dirty="0"/>
              <a:t>La maggior parte di noi porta i figli in una scuola che non ha nulla di diverso: gli stessi edifici che riconosciamo per la loro struttura austera o tetra, anni 50</a:t>
            </a:r>
          </a:p>
          <a:p>
            <a:endParaRPr lang="it-IT" sz="2000" dirty="0"/>
          </a:p>
          <a:p>
            <a:r>
              <a:rPr lang="it-IT" sz="2000" dirty="0"/>
              <a:t>Il contenitore è rimasto identico, ma i nomi sono cambiati: non più le medie e superiori ma la seconda di primo grado, e secondaria di secondo grado, secondo un criterio di complessità lessicale che esprime bene la confusione </a:t>
            </a:r>
            <a:r>
              <a:rPr lang="it-IT" sz="2000" i="1" dirty="0"/>
              <a:t>cervellotica</a:t>
            </a:r>
            <a:r>
              <a:rPr lang="it-IT" sz="2000" dirty="0"/>
              <a:t> delle amministrazioni […]</a:t>
            </a:r>
          </a:p>
          <a:p>
            <a:endParaRPr lang="it-IT" sz="2000" dirty="0"/>
          </a:p>
          <a:p>
            <a:r>
              <a:rPr lang="it-IT" sz="2000" dirty="0"/>
              <a:t>Anche i nomi le materie sono cambiate. Ginnastica o educazione fisica sia chiama «scienze motorie e sportive» […] (p.8)</a:t>
            </a:r>
          </a:p>
          <a:p>
            <a:endParaRPr lang="it-IT" sz="2000" dirty="0"/>
          </a:p>
          <a:p>
            <a:r>
              <a:rPr lang="it-IT" sz="2000" dirty="0"/>
              <a:t>Inoltre le  materie si sono moltiplicate. In 27 ore settimanali fin dalla prima elementare sono previste 11 materie: italiano, inglese, storia, geografia, matematica, scienze, tecnologia e informatica, musica, arte e immagine, scienza motorie e sportive, religione. 50 anni fa c’erano 24 ore e solo due materie […]</a:t>
            </a:r>
          </a:p>
        </p:txBody>
      </p:sp>
      <p:sp>
        <p:nvSpPr>
          <p:cNvPr id="3" name="CasellaDiTesto 2">
            <a:extLst>
              <a:ext uri="{FF2B5EF4-FFF2-40B4-BE49-F238E27FC236}">
                <a16:creationId xmlns:a16="http://schemas.microsoft.com/office/drawing/2014/main" id="{751CD704-CF56-8314-4B2C-B2FA09787CDF}"/>
              </a:ext>
            </a:extLst>
          </p:cNvPr>
          <p:cNvSpPr txBox="1"/>
          <p:nvPr/>
        </p:nvSpPr>
        <p:spPr>
          <a:xfrm>
            <a:off x="331912" y="6520666"/>
            <a:ext cx="8841550" cy="369332"/>
          </a:xfrm>
          <a:prstGeom prst="rect">
            <a:avLst/>
          </a:prstGeom>
          <a:noFill/>
        </p:spPr>
        <p:txBody>
          <a:bodyPr wrap="square">
            <a:spAutoFit/>
          </a:bodyPr>
          <a:lstStyle/>
          <a:p>
            <a:r>
              <a:rPr lang="it-IT" dirty="0"/>
              <a:t>Giacomo Stella, </a:t>
            </a:r>
            <a:r>
              <a:rPr lang="it-IT" i="1" dirty="0"/>
              <a:t>Tutto un’altra scuola</a:t>
            </a:r>
            <a:r>
              <a:rPr lang="it-IT" dirty="0"/>
              <a:t>, Giunti Editore, 2016</a:t>
            </a:r>
          </a:p>
        </p:txBody>
      </p:sp>
    </p:spTree>
    <p:extLst>
      <p:ext uri="{BB962C8B-B14F-4D97-AF65-F5344CB8AC3E}">
        <p14:creationId xmlns:p14="http://schemas.microsoft.com/office/powerpoint/2010/main" val="3608799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p:txBody>
          <a:bodyPr/>
          <a:lstStyle/>
          <a:p>
            <a:r>
              <a:rPr lang="it-IT" sz="3600" dirty="0"/>
              <a:t>«Obbligo scolastico»</a:t>
            </a:r>
          </a:p>
        </p:txBody>
      </p:sp>
      <p:sp>
        <p:nvSpPr>
          <p:cNvPr id="5" name="CasellaDiTesto 4">
            <a:extLst>
              <a:ext uri="{FF2B5EF4-FFF2-40B4-BE49-F238E27FC236}">
                <a16:creationId xmlns:a16="http://schemas.microsoft.com/office/drawing/2014/main" id="{650962C3-6836-3C27-2E18-F29CC7E9A906}"/>
              </a:ext>
            </a:extLst>
          </p:cNvPr>
          <p:cNvSpPr txBox="1"/>
          <p:nvPr/>
        </p:nvSpPr>
        <p:spPr>
          <a:xfrm>
            <a:off x="1171789" y="1196752"/>
            <a:ext cx="7890070" cy="400110"/>
          </a:xfrm>
          <a:prstGeom prst="rect">
            <a:avLst/>
          </a:prstGeom>
          <a:noFill/>
        </p:spPr>
        <p:txBody>
          <a:bodyPr wrap="square" rtlCol="0">
            <a:spAutoFit/>
          </a:bodyPr>
          <a:lstStyle/>
          <a:p>
            <a:r>
              <a:rPr lang="it-IT" sz="2000" b="0" i="0" dirty="0">
                <a:solidFill>
                  <a:srgbClr val="263238"/>
                </a:solidFill>
                <a:effectLst/>
                <a:latin typeface="Raleway" pitchFamily="2" charset="0"/>
              </a:rPr>
              <a:t>.</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287107" y="1237946"/>
            <a:ext cx="8841550" cy="5016758"/>
          </a:xfrm>
          <a:prstGeom prst="rect">
            <a:avLst/>
          </a:prstGeom>
          <a:noFill/>
        </p:spPr>
        <p:txBody>
          <a:bodyPr wrap="square">
            <a:spAutoFit/>
          </a:bodyPr>
          <a:lstStyle/>
          <a:p>
            <a:r>
              <a:rPr lang="it-IT" sz="2000" dirty="0"/>
              <a:t>L’obbligo scolastico esiste da molti anni, ma la scuola lo ha interpretato come vincolo burocratico e non come cambiamento di ruolo della scuola nella società. </a:t>
            </a:r>
          </a:p>
          <a:p>
            <a:r>
              <a:rPr lang="it-IT" sz="2000" dirty="0"/>
              <a:t>[</a:t>
            </a:r>
            <a:r>
              <a:rPr lang="it-IT" sz="2000" dirty="0">
                <a:solidFill>
                  <a:schemeClr val="accent2"/>
                </a:solidFill>
              </a:rPr>
              <a:t>Pure l’università viene considerata un’istituzione per fare la ricerca, anzi – pubblicazioni, in secondo ordine – «produrre» laureati, ma solo marginalmente come </a:t>
            </a:r>
            <a:r>
              <a:rPr lang="it-IT" sz="2000" i="1" dirty="0">
                <a:solidFill>
                  <a:schemeClr val="accent2"/>
                </a:solidFill>
              </a:rPr>
              <a:t>l’agora</a:t>
            </a:r>
            <a:r>
              <a:rPr lang="it-IT" sz="2000" dirty="0">
                <a:solidFill>
                  <a:schemeClr val="accent2"/>
                </a:solidFill>
              </a:rPr>
              <a:t> che crei la sapienza e costituisca un luogo (loco) di aggregazione culturale</a:t>
            </a:r>
            <a:r>
              <a:rPr lang="it-IT" sz="2000" dirty="0"/>
              <a:t>.  </a:t>
            </a:r>
          </a:p>
          <a:p>
            <a:endParaRPr lang="it-IT" sz="2000" dirty="0"/>
          </a:p>
          <a:p>
            <a:r>
              <a:rPr lang="it-IT" sz="2000" dirty="0"/>
              <a:t>Poteva e doveva essere l’occasione per rivoltare l’ottica selezionante ed educativa, di promozione del futuro cittadino e invece è stata interpretata come il servizio militare obbligatorio (p.22)</a:t>
            </a:r>
          </a:p>
          <a:p>
            <a:endParaRPr lang="it-IT" sz="2000" dirty="0"/>
          </a:p>
          <a:p>
            <a:r>
              <a:rPr lang="it-IT" sz="2000" dirty="0"/>
              <a:t>«l’individualizzazione» (p. 24, 1-5)</a:t>
            </a:r>
          </a:p>
          <a:p>
            <a:endParaRPr lang="it-IT" sz="2000" dirty="0"/>
          </a:p>
          <a:p>
            <a:r>
              <a:rPr lang="it-IT" sz="2000" dirty="0"/>
              <a:t>A scuola si insegna, a casa si impara</a:t>
            </a:r>
          </a:p>
          <a:p>
            <a:r>
              <a:rPr lang="it-IT" sz="2000" dirty="0"/>
              <a:t>Se il ragazzo non impara il problema è della famiglia (p.26)</a:t>
            </a:r>
          </a:p>
        </p:txBody>
      </p:sp>
      <p:sp>
        <p:nvSpPr>
          <p:cNvPr id="3" name="CasellaDiTesto 2">
            <a:extLst>
              <a:ext uri="{FF2B5EF4-FFF2-40B4-BE49-F238E27FC236}">
                <a16:creationId xmlns:a16="http://schemas.microsoft.com/office/drawing/2014/main" id="{751CD704-CF56-8314-4B2C-B2FA09787CDF}"/>
              </a:ext>
            </a:extLst>
          </p:cNvPr>
          <p:cNvSpPr txBox="1"/>
          <p:nvPr/>
        </p:nvSpPr>
        <p:spPr>
          <a:xfrm>
            <a:off x="331912" y="6520666"/>
            <a:ext cx="8841550" cy="369332"/>
          </a:xfrm>
          <a:prstGeom prst="rect">
            <a:avLst/>
          </a:prstGeom>
          <a:noFill/>
        </p:spPr>
        <p:txBody>
          <a:bodyPr wrap="square">
            <a:spAutoFit/>
          </a:bodyPr>
          <a:lstStyle/>
          <a:p>
            <a:r>
              <a:rPr lang="it-IT" dirty="0"/>
              <a:t>Giacomo Stella, </a:t>
            </a:r>
            <a:r>
              <a:rPr lang="it-IT" i="1" dirty="0"/>
              <a:t>Tutto un’altra scuola</a:t>
            </a:r>
            <a:r>
              <a:rPr lang="it-IT" dirty="0"/>
              <a:t>, Giunti Editore, 2016</a:t>
            </a:r>
          </a:p>
        </p:txBody>
      </p:sp>
    </p:spTree>
    <p:extLst>
      <p:ext uri="{BB962C8B-B14F-4D97-AF65-F5344CB8AC3E}">
        <p14:creationId xmlns:p14="http://schemas.microsoft.com/office/powerpoint/2010/main" val="355317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p:txBody>
          <a:bodyPr/>
          <a:lstStyle/>
          <a:p>
            <a:r>
              <a:rPr lang="it-IT" sz="3600" dirty="0">
                <a:solidFill>
                  <a:schemeClr val="accent2"/>
                </a:solidFill>
              </a:rPr>
              <a:t>GK: «la didattica è la capacità di…» </a:t>
            </a:r>
          </a:p>
        </p:txBody>
      </p:sp>
      <p:sp>
        <p:nvSpPr>
          <p:cNvPr id="5" name="CasellaDiTesto 4">
            <a:extLst>
              <a:ext uri="{FF2B5EF4-FFF2-40B4-BE49-F238E27FC236}">
                <a16:creationId xmlns:a16="http://schemas.microsoft.com/office/drawing/2014/main" id="{650962C3-6836-3C27-2E18-F29CC7E9A906}"/>
              </a:ext>
            </a:extLst>
          </p:cNvPr>
          <p:cNvSpPr txBox="1"/>
          <p:nvPr/>
        </p:nvSpPr>
        <p:spPr>
          <a:xfrm>
            <a:off x="1171789" y="1196752"/>
            <a:ext cx="7890070" cy="400110"/>
          </a:xfrm>
          <a:prstGeom prst="rect">
            <a:avLst/>
          </a:prstGeom>
          <a:noFill/>
        </p:spPr>
        <p:txBody>
          <a:bodyPr wrap="square" rtlCol="0">
            <a:spAutoFit/>
          </a:bodyPr>
          <a:lstStyle/>
          <a:p>
            <a:r>
              <a:rPr lang="it-IT" sz="2000" b="0" i="0" dirty="0">
                <a:solidFill>
                  <a:srgbClr val="263238"/>
                </a:solidFill>
                <a:effectLst/>
                <a:latin typeface="Raleway" pitchFamily="2" charset="0"/>
              </a:rPr>
              <a:t>.</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287107" y="1237946"/>
            <a:ext cx="8841550" cy="5016758"/>
          </a:xfrm>
          <a:prstGeom prst="rect">
            <a:avLst/>
          </a:prstGeom>
          <a:noFill/>
        </p:spPr>
        <p:txBody>
          <a:bodyPr wrap="square">
            <a:spAutoFit/>
          </a:bodyPr>
          <a:lstStyle/>
          <a:p>
            <a:r>
              <a:rPr lang="it-IT" sz="2000" dirty="0">
                <a:solidFill>
                  <a:schemeClr val="accent2"/>
                </a:solidFill>
              </a:rPr>
              <a:t>individuare le difficoltà nel processo di apprendimento e fornire delle ricette operative come superare queste difficoltà</a:t>
            </a:r>
          </a:p>
          <a:p>
            <a:endParaRPr lang="it-IT" sz="2000" dirty="0"/>
          </a:p>
          <a:p>
            <a:r>
              <a:rPr lang="it-IT" sz="2000" dirty="0"/>
              <a:t>Eppure gli allievi che hanno difficoltà dovrebbero essere il principale interesse della scuola e degli insegnanti per almeno due motivi </a:t>
            </a:r>
          </a:p>
          <a:p>
            <a:pPr marL="457200" indent="-457200">
              <a:buAutoNum type="arabicPeriod"/>
            </a:pPr>
            <a:r>
              <a:rPr lang="it-IT" sz="2000" dirty="0"/>
              <a:t>I processi di apprendimento si scoprono osservando chi ha delle difficoltà e non chi li acquisisce senza sforzo.   </a:t>
            </a:r>
          </a:p>
          <a:p>
            <a:pPr marL="457200" indent="-457200">
              <a:buAutoNum type="arabicPeriod"/>
            </a:pPr>
            <a:r>
              <a:rPr lang="it-IT" sz="2000" dirty="0"/>
              <a:t>Coloro che non apprendono spontaneamente hanno più bisogno dell’aiuto del docente. </a:t>
            </a:r>
          </a:p>
          <a:p>
            <a:r>
              <a:rPr lang="it-IT" sz="2000" dirty="0"/>
              <a:t>La recente ricerca dell’università di Yale ha mostrato che, quando la didattica parte dai bisogni dei più deboli, quando gli insegnanti dedicano maggior attenzione ai bambini più penti, tutta la casse ne ricava dei vantaggi: si riduce il bullismo, nelle fasce più deboli diminuisce il tasso di devianza, addirittura sembra che in questi studenti risulti meno frequente in età adulta la tendenza alla conflittualità sociale i il ricorso all’uso delle armi.</a:t>
            </a:r>
          </a:p>
          <a:p>
            <a:r>
              <a:rPr lang="it-IT" sz="2000" dirty="0"/>
              <a:t>Potenza della scuola! (p.28)</a:t>
            </a:r>
          </a:p>
        </p:txBody>
      </p:sp>
      <p:sp>
        <p:nvSpPr>
          <p:cNvPr id="3" name="CasellaDiTesto 2">
            <a:extLst>
              <a:ext uri="{FF2B5EF4-FFF2-40B4-BE49-F238E27FC236}">
                <a16:creationId xmlns:a16="http://schemas.microsoft.com/office/drawing/2014/main" id="{751CD704-CF56-8314-4B2C-B2FA09787CDF}"/>
              </a:ext>
            </a:extLst>
          </p:cNvPr>
          <p:cNvSpPr txBox="1"/>
          <p:nvPr/>
        </p:nvSpPr>
        <p:spPr>
          <a:xfrm>
            <a:off x="331912" y="6520666"/>
            <a:ext cx="8841550" cy="369332"/>
          </a:xfrm>
          <a:prstGeom prst="rect">
            <a:avLst/>
          </a:prstGeom>
          <a:noFill/>
        </p:spPr>
        <p:txBody>
          <a:bodyPr wrap="square">
            <a:spAutoFit/>
          </a:bodyPr>
          <a:lstStyle/>
          <a:p>
            <a:r>
              <a:rPr lang="it-IT" dirty="0"/>
              <a:t>Giacomo Stella, </a:t>
            </a:r>
            <a:r>
              <a:rPr lang="it-IT" i="1" dirty="0"/>
              <a:t>Tutto un’altra scuola</a:t>
            </a:r>
            <a:r>
              <a:rPr lang="it-IT" dirty="0"/>
              <a:t>, Giunti Editore, 2016</a:t>
            </a:r>
          </a:p>
        </p:txBody>
      </p:sp>
    </p:spTree>
    <p:extLst>
      <p:ext uri="{BB962C8B-B14F-4D97-AF65-F5344CB8AC3E}">
        <p14:creationId xmlns:p14="http://schemas.microsoft.com/office/powerpoint/2010/main" val="1952889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8BD55-D0D0-8534-64CF-D818EFFA919E}"/>
              </a:ext>
            </a:extLst>
          </p:cNvPr>
          <p:cNvSpPr>
            <a:spLocks noGrp="1"/>
          </p:cNvSpPr>
          <p:nvPr>
            <p:ph type="title"/>
          </p:nvPr>
        </p:nvSpPr>
        <p:spPr>
          <a:xfrm>
            <a:off x="457200" y="-34208"/>
            <a:ext cx="8229600" cy="1143000"/>
          </a:xfrm>
        </p:spPr>
        <p:txBody>
          <a:bodyPr/>
          <a:lstStyle/>
          <a:p>
            <a:r>
              <a:rPr lang="it-IT" sz="3600" dirty="0"/>
              <a:t>Come si manifesta il disagio</a:t>
            </a:r>
          </a:p>
        </p:txBody>
      </p:sp>
      <p:sp>
        <p:nvSpPr>
          <p:cNvPr id="5" name="CasellaDiTesto 4">
            <a:extLst>
              <a:ext uri="{FF2B5EF4-FFF2-40B4-BE49-F238E27FC236}">
                <a16:creationId xmlns:a16="http://schemas.microsoft.com/office/drawing/2014/main" id="{650962C3-6836-3C27-2E18-F29CC7E9A906}"/>
              </a:ext>
            </a:extLst>
          </p:cNvPr>
          <p:cNvSpPr txBox="1"/>
          <p:nvPr/>
        </p:nvSpPr>
        <p:spPr>
          <a:xfrm>
            <a:off x="1171789" y="1196752"/>
            <a:ext cx="7890070" cy="400110"/>
          </a:xfrm>
          <a:prstGeom prst="rect">
            <a:avLst/>
          </a:prstGeom>
          <a:noFill/>
        </p:spPr>
        <p:txBody>
          <a:bodyPr wrap="square" rtlCol="0">
            <a:spAutoFit/>
          </a:bodyPr>
          <a:lstStyle/>
          <a:p>
            <a:r>
              <a:rPr lang="it-IT" sz="2000" b="0" i="0" dirty="0">
                <a:solidFill>
                  <a:srgbClr val="263238"/>
                </a:solidFill>
                <a:effectLst/>
                <a:latin typeface="Raleway" pitchFamily="2" charset="0"/>
              </a:rPr>
              <a:t>.</a:t>
            </a:r>
            <a:endParaRPr lang="it-IT" sz="2000" dirty="0">
              <a:solidFill>
                <a:schemeClr val="accent2"/>
              </a:solidFill>
            </a:endParaRPr>
          </a:p>
        </p:txBody>
      </p:sp>
      <p:sp>
        <p:nvSpPr>
          <p:cNvPr id="4" name="CasellaDiTesto 3">
            <a:extLst>
              <a:ext uri="{FF2B5EF4-FFF2-40B4-BE49-F238E27FC236}">
                <a16:creationId xmlns:a16="http://schemas.microsoft.com/office/drawing/2014/main" id="{C1EB2D86-10D8-3044-CF59-DC4C2A865795}"/>
              </a:ext>
            </a:extLst>
          </p:cNvPr>
          <p:cNvSpPr txBox="1"/>
          <p:nvPr/>
        </p:nvSpPr>
        <p:spPr>
          <a:xfrm>
            <a:off x="220309" y="919844"/>
            <a:ext cx="8841550" cy="1938992"/>
          </a:xfrm>
          <a:prstGeom prst="rect">
            <a:avLst/>
          </a:prstGeom>
          <a:noFill/>
        </p:spPr>
        <p:txBody>
          <a:bodyPr wrap="square">
            <a:spAutoFit/>
          </a:bodyPr>
          <a:lstStyle/>
          <a:p>
            <a:r>
              <a:rPr lang="it-IT" sz="2000" dirty="0"/>
              <a:t>Si comincia in prima elementare: Marco di sei anni legge stentatamente, i compagni ridacchiano e lo prendono in giro. La maestra invita bambini a non fare così, ma poi lo fa stare in classe durante la ricreazione perché non riesce mai a finire di copiare dalla lavagna. Marco scrive il tre talvolta a  rovescio, anche nella stessa pagina in cui c’è il modello scritto dalla maestra. </a:t>
            </a:r>
          </a:p>
          <a:p>
            <a:endParaRPr lang="it-IT" sz="2000" dirty="0"/>
          </a:p>
        </p:txBody>
      </p:sp>
      <p:sp>
        <p:nvSpPr>
          <p:cNvPr id="3" name="CasellaDiTesto 2">
            <a:extLst>
              <a:ext uri="{FF2B5EF4-FFF2-40B4-BE49-F238E27FC236}">
                <a16:creationId xmlns:a16="http://schemas.microsoft.com/office/drawing/2014/main" id="{751CD704-CF56-8314-4B2C-B2FA09787CDF}"/>
              </a:ext>
            </a:extLst>
          </p:cNvPr>
          <p:cNvSpPr txBox="1"/>
          <p:nvPr/>
        </p:nvSpPr>
        <p:spPr>
          <a:xfrm>
            <a:off x="295241" y="6351744"/>
            <a:ext cx="8841550" cy="523220"/>
          </a:xfrm>
          <a:prstGeom prst="rect">
            <a:avLst/>
          </a:prstGeom>
          <a:noFill/>
        </p:spPr>
        <p:txBody>
          <a:bodyPr wrap="square">
            <a:spAutoFit/>
          </a:bodyPr>
          <a:lstStyle/>
          <a:p>
            <a:r>
              <a:rPr lang="it-IT" sz="1400" dirty="0"/>
              <a:t>Giacomo Stella, </a:t>
            </a:r>
            <a:r>
              <a:rPr lang="it-IT" sz="1400" i="1" dirty="0"/>
              <a:t>Tutto un’altra scuola</a:t>
            </a:r>
            <a:r>
              <a:rPr lang="it-IT" sz="1400" dirty="0"/>
              <a:t>, Giunti Editore, 2016, p. 29</a:t>
            </a:r>
          </a:p>
          <a:p>
            <a:r>
              <a:rPr lang="it-IT" sz="1400" dirty="0"/>
              <a:t>https://it.wikipedia.org/wiki/51_Pegasi_b</a:t>
            </a:r>
          </a:p>
        </p:txBody>
      </p:sp>
      <p:sp>
        <p:nvSpPr>
          <p:cNvPr id="7" name="CasellaDiTesto 6">
            <a:extLst>
              <a:ext uri="{FF2B5EF4-FFF2-40B4-BE49-F238E27FC236}">
                <a16:creationId xmlns:a16="http://schemas.microsoft.com/office/drawing/2014/main" id="{8A6B227E-5861-4C71-339F-2EBE7583B47F}"/>
              </a:ext>
            </a:extLst>
          </p:cNvPr>
          <p:cNvSpPr txBox="1"/>
          <p:nvPr/>
        </p:nvSpPr>
        <p:spPr>
          <a:xfrm>
            <a:off x="331912" y="2545970"/>
            <a:ext cx="5104184" cy="3693319"/>
          </a:xfrm>
          <a:prstGeom prst="rect">
            <a:avLst/>
          </a:prstGeom>
          <a:noFill/>
        </p:spPr>
        <p:txBody>
          <a:bodyPr wrap="square">
            <a:spAutoFit/>
          </a:bodyPr>
          <a:lstStyle/>
          <a:p>
            <a:r>
              <a:rPr lang="it-IT" sz="1800" dirty="0">
                <a:solidFill>
                  <a:schemeClr val="accent2"/>
                </a:solidFill>
              </a:rPr>
              <a:t>Alessandro (4 anni, appena compiuti) sa scrivere il suo nome, ma non distingue «L» a destra da quella a sinistra: la corretta funzione nel cervello sta facendo «la coda» per pro-seguire quando la mera forma ad angolo di «L» si fissi bene nella mente. </a:t>
            </a:r>
          </a:p>
          <a:p>
            <a:endParaRPr lang="it-IT" dirty="0">
              <a:solidFill>
                <a:schemeClr val="accent2"/>
              </a:solidFill>
            </a:endParaRPr>
          </a:p>
          <a:p>
            <a:r>
              <a:rPr lang="it-IT" sz="1800" dirty="0">
                <a:solidFill>
                  <a:schemeClr val="accent2"/>
                </a:solidFill>
              </a:rPr>
              <a:t>Vedi anche la lettera «E», che </a:t>
            </a:r>
            <a:r>
              <a:rPr lang="it-IT" sz="1800" b="1" dirty="0" err="1">
                <a:solidFill>
                  <a:schemeClr val="accent2"/>
                </a:solidFill>
              </a:rPr>
              <a:t>é</a:t>
            </a:r>
            <a:r>
              <a:rPr lang="it-IT" sz="1800" dirty="0">
                <a:solidFill>
                  <a:schemeClr val="accent2"/>
                </a:solidFill>
              </a:rPr>
              <a:t> corretta ma non segue ancora il calcolo giusto.</a:t>
            </a:r>
          </a:p>
          <a:p>
            <a:endParaRPr lang="it-IT" dirty="0">
              <a:solidFill>
                <a:schemeClr val="accent2"/>
              </a:solidFill>
            </a:endParaRPr>
          </a:p>
          <a:p>
            <a:r>
              <a:rPr lang="it-IT" sz="1800" dirty="0">
                <a:solidFill>
                  <a:schemeClr val="accent2"/>
                </a:solidFill>
              </a:rPr>
              <a:t>Poi, tutti i disegni di ALF hanno due Soli, come visto su una pianeta della stella binaria (tipo </a:t>
            </a:r>
            <a:r>
              <a:rPr lang="it-IT" sz="1800" dirty="0" err="1">
                <a:solidFill>
                  <a:schemeClr val="accent2"/>
                </a:solidFill>
              </a:rPr>
              <a:t>Pegasus</a:t>
            </a:r>
            <a:r>
              <a:rPr lang="it-IT" sz="1800" dirty="0">
                <a:solidFill>
                  <a:schemeClr val="accent2"/>
                </a:solidFill>
              </a:rPr>
              <a:t> B51) </a:t>
            </a:r>
          </a:p>
        </p:txBody>
      </p:sp>
      <p:pic>
        <p:nvPicPr>
          <p:cNvPr id="9" name="Immagine 8" descr="Immagine che contiene testo, tessuto&#10;&#10;Descrizione generata automaticamente">
            <a:extLst>
              <a:ext uri="{FF2B5EF4-FFF2-40B4-BE49-F238E27FC236}">
                <a16:creationId xmlns:a16="http://schemas.microsoft.com/office/drawing/2014/main" id="{D5EDD9B7-F1A3-9DE4-A1F8-F0FB0D292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7918" y="2521629"/>
            <a:ext cx="3128882" cy="4306814"/>
          </a:xfrm>
          <a:prstGeom prst="rect">
            <a:avLst/>
          </a:prstGeom>
          <a:ln>
            <a:solidFill>
              <a:srgbClr val="008000"/>
            </a:solidFill>
          </a:ln>
        </p:spPr>
      </p:pic>
    </p:spTree>
    <p:extLst>
      <p:ext uri="{BB962C8B-B14F-4D97-AF65-F5344CB8AC3E}">
        <p14:creationId xmlns:p14="http://schemas.microsoft.com/office/powerpoint/2010/main" val="2189475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0"/>
            <a:ext cx="8229600" cy="1143000"/>
          </a:xfrm>
        </p:spPr>
        <p:txBody>
          <a:bodyPr/>
          <a:lstStyle/>
          <a:p>
            <a:r>
              <a:rPr lang="it-IT" sz="3600" dirty="0"/>
              <a:t>Qui tocchiamo una cosa seria delle neuroscienze</a:t>
            </a:r>
          </a:p>
        </p:txBody>
      </p:sp>
      <p:sp>
        <p:nvSpPr>
          <p:cNvPr id="5" name="CasellaDiTesto 4">
            <a:extLst>
              <a:ext uri="{FF2B5EF4-FFF2-40B4-BE49-F238E27FC236}">
                <a16:creationId xmlns:a16="http://schemas.microsoft.com/office/drawing/2014/main" id="{20623D54-40F7-6D23-6F93-F6E7CE6500D1}"/>
              </a:ext>
            </a:extLst>
          </p:cNvPr>
          <p:cNvSpPr txBox="1"/>
          <p:nvPr/>
        </p:nvSpPr>
        <p:spPr>
          <a:xfrm>
            <a:off x="143508" y="1228397"/>
            <a:ext cx="8856984" cy="4770537"/>
          </a:xfrm>
          <a:prstGeom prst="rect">
            <a:avLst/>
          </a:prstGeom>
          <a:noFill/>
        </p:spPr>
        <p:txBody>
          <a:bodyPr wrap="square">
            <a:spAutoFit/>
          </a:bodyPr>
          <a:lstStyle/>
          <a:p>
            <a:r>
              <a:rPr lang="it-IT" sz="1900" dirty="0">
                <a:solidFill>
                  <a:schemeClr val="accent2"/>
                </a:solidFill>
              </a:rPr>
              <a:t>Vi ricordate l’osservazione di Comenius che l’educazione bisogna cominciare presto, «prima che le menti vengano corrotte da altre cose».</a:t>
            </a:r>
          </a:p>
          <a:p>
            <a:endParaRPr lang="it-IT" sz="1900" dirty="0">
              <a:solidFill>
                <a:schemeClr val="accent2"/>
              </a:solidFill>
            </a:endParaRPr>
          </a:p>
          <a:p>
            <a:r>
              <a:rPr lang="it-IT" sz="1900" dirty="0">
                <a:solidFill>
                  <a:schemeClr val="accent2"/>
                </a:solidFill>
              </a:rPr>
              <a:t>Si la psicologia dello sviluppo, sia le neuroscienze dicono, che determinate funzioni (tipo il pensiero astratto) si formano nell’età ben determinata (18 anni).</a:t>
            </a:r>
          </a:p>
          <a:p>
            <a:endParaRPr lang="it-IT" sz="1900" dirty="0">
              <a:solidFill>
                <a:schemeClr val="accent2"/>
              </a:solidFill>
            </a:endParaRPr>
          </a:p>
          <a:p>
            <a:r>
              <a:rPr lang="it-IT" sz="1900" dirty="0">
                <a:solidFill>
                  <a:schemeClr val="accent2"/>
                </a:solidFill>
              </a:rPr>
              <a:t>Sappiamo bene che bambini imparano a parlare all’età di due anni: possono frequentare la scuola materna. </a:t>
            </a:r>
          </a:p>
          <a:p>
            <a:endParaRPr lang="it-IT" sz="1900" dirty="0">
              <a:solidFill>
                <a:schemeClr val="accent2"/>
              </a:solidFill>
            </a:endParaRPr>
          </a:p>
          <a:p>
            <a:r>
              <a:rPr lang="it-IT" sz="1900" dirty="0">
                <a:solidFill>
                  <a:schemeClr val="accent2"/>
                </a:solidFill>
              </a:rPr>
              <a:t>Se la capacità di parlare non si sviluppa in questo periodo, si può recuperare più tardi. (Il caso del bambino «selvaggio» di </a:t>
            </a:r>
            <a:r>
              <a:rPr lang="it-IT" sz="1900" dirty="0" err="1">
                <a:solidFill>
                  <a:schemeClr val="accent2"/>
                </a:solidFill>
              </a:rPr>
              <a:t>Itard</a:t>
            </a:r>
            <a:r>
              <a:rPr lang="it-IT" sz="1900" dirty="0">
                <a:solidFill>
                  <a:schemeClr val="accent2"/>
                </a:solidFill>
              </a:rPr>
              <a:t> nei tempi di Rivoluzione 1798). </a:t>
            </a:r>
          </a:p>
          <a:p>
            <a:endParaRPr lang="it-IT" sz="1900" dirty="0">
              <a:solidFill>
                <a:schemeClr val="accent2"/>
              </a:solidFill>
            </a:endParaRPr>
          </a:p>
          <a:p>
            <a:r>
              <a:rPr lang="it-IT" sz="1900" dirty="0">
                <a:solidFill>
                  <a:schemeClr val="accent2"/>
                </a:solidFill>
              </a:rPr>
              <a:t>Ma le lezioni sulla architettura del computer ci insegnano, che per un </a:t>
            </a:r>
            <a:r>
              <a:rPr lang="it-IT" sz="1900" i="1" dirty="0">
                <a:solidFill>
                  <a:schemeClr val="accent2"/>
                </a:solidFill>
              </a:rPr>
              <a:t>fluido</a:t>
            </a:r>
            <a:r>
              <a:rPr lang="it-IT" sz="1900" dirty="0">
                <a:solidFill>
                  <a:schemeClr val="accent2"/>
                </a:solidFill>
              </a:rPr>
              <a:t> funzionamento, i compiti più basilari (tipo il sistema operativo) devono occupare le celle di memoria sufficientemente basse; caricando il sistema nelle celle alte non assicura un funzionamento </a:t>
            </a:r>
            <a:r>
              <a:rPr lang="it-IT" sz="1900" i="1" dirty="0">
                <a:solidFill>
                  <a:schemeClr val="accent2"/>
                </a:solidFill>
              </a:rPr>
              <a:t>fluido </a:t>
            </a:r>
            <a:r>
              <a:rPr lang="it-IT" sz="1900" dirty="0">
                <a:solidFill>
                  <a:schemeClr val="accent2"/>
                </a:solidFill>
              </a:rPr>
              <a:t>del intero computer.    </a:t>
            </a:r>
          </a:p>
        </p:txBody>
      </p:sp>
    </p:spTree>
    <p:extLst>
      <p:ext uri="{BB962C8B-B14F-4D97-AF65-F5344CB8AC3E}">
        <p14:creationId xmlns:p14="http://schemas.microsoft.com/office/powerpoint/2010/main" val="3835364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B98BE-AF2C-942D-C181-B60602B2970B}"/>
              </a:ext>
            </a:extLst>
          </p:cNvPr>
          <p:cNvSpPr>
            <a:spLocks noGrp="1"/>
          </p:cNvSpPr>
          <p:nvPr>
            <p:ph type="title"/>
          </p:nvPr>
        </p:nvSpPr>
        <p:spPr>
          <a:xfrm>
            <a:off x="457200" y="0"/>
            <a:ext cx="8229600" cy="1143000"/>
          </a:xfrm>
        </p:spPr>
        <p:txBody>
          <a:bodyPr/>
          <a:lstStyle/>
          <a:p>
            <a:r>
              <a:rPr lang="it-IT" sz="3600" dirty="0"/>
              <a:t>Qui tocchiamo una cosa seria delle neuroscienze e di psicologia di sviluppo</a:t>
            </a:r>
          </a:p>
        </p:txBody>
      </p:sp>
      <p:sp>
        <p:nvSpPr>
          <p:cNvPr id="5" name="CasellaDiTesto 4">
            <a:extLst>
              <a:ext uri="{FF2B5EF4-FFF2-40B4-BE49-F238E27FC236}">
                <a16:creationId xmlns:a16="http://schemas.microsoft.com/office/drawing/2014/main" id="{20623D54-40F7-6D23-6F93-F6E7CE6500D1}"/>
              </a:ext>
            </a:extLst>
          </p:cNvPr>
          <p:cNvSpPr txBox="1"/>
          <p:nvPr/>
        </p:nvSpPr>
        <p:spPr>
          <a:xfrm>
            <a:off x="143508" y="1182231"/>
            <a:ext cx="8856984" cy="677108"/>
          </a:xfrm>
          <a:prstGeom prst="rect">
            <a:avLst/>
          </a:prstGeom>
          <a:noFill/>
        </p:spPr>
        <p:txBody>
          <a:bodyPr wrap="square">
            <a:spAutoFit/>
          </a:bodyPr>
          <a:lstStyle/>
          <a:p>
            <a:r>
              <a:rPr lang="it-IT" sz="1900" dirty="0">
                <a:solidFill>
                  <a:schemeClr val="accent2"/>
                </a:solidFill>
              </a:rPr>
              <a:t>Da bambino mi sembrava strano il modo di disegnare di miei amici: fare prima il contorno e poi riempirlo di colore. Finché non ho letto </a:t>
            </a:r>
            <a:r>
              <a:rPr lang="it-IT" sz="1900" i="1" dirty="0">
                <a:solidFill>
                  <a:schemeClr val="accent2"/>
                </a:solidFill>
              </a:rPr>
              <a:t>De anima</a:t>
            </a:r>
            <a:r>
              <a:rPr lang="it-IT" sz="1900" dirty="0">
                <a:solidFill>
                  <a:schemeClr val="accent2"/>
                </a:solidFill>
              </a:rPr>
              <a:t> di Aristotele.</a:t>
            </a:r>
          </a:p>
        </p:txBody>
      </p:sp>
      <p:sp>
        <p:nvSpPr>
          <p:cNvPr id="4" name="CasellaDiTesto 3">
            <a:extLst>
              <a:ext uri="{FF2B5EF4-FFF2-40B4-BE49-F238E27FC236}">
                <a16:creationId xmlns:a16="http://schemas.microsoft.com/office/drawing/2014/main" id="{B717A5FB-4B63-99A9-00ED-8368678006BC}"/>
              </a:ext>
            </a:extLst>
          </p:cNvPr>
          <p:cNvSpPr txBox="1"/>
          <p:nvPr/>
        </p:nvSpPr>
        <p:spPr>
          <a:xfrm>
            <a:off x="143508" y="1872783"/>
            <a:ext cx="8856984" cy="1200329"/>
          </a:xfrm>
          <a:prstGeom prst="rect">
            <a:avLst/>
          </a:prstGeom>
          <a:noFill/>
        </p:spPr>
        <p:txBody>
          <a:bodyPr wrap="square">
            <a:spAutoFit/>
          </a:bodyPr>
          <a:lstStyle/>
          <a:p>
            <a:r>
              <a:rPr lang="it-IT" sz="1800" dirty="0"/>
              <a:t>«Oggetto della vista è il visibile. Visibile è il colore e inoltre ciò che può essere espresso con un discorso [fosforescenza]. Il visibile è il colore, ed il colore è ciò che si trova sul visibile per sé [in quanto oggetto colorato]. Pertanto il colore non è visibile senza la luce, ma ogni colore di ciascuna cosa si vede nella luce» (418b, 20-30)  </a:t>
            </a:r>
          </a:p>
        </p:txBody>
      </p:sp>
      <p:pic>
        <p:nvPicPr>
          <p:cNvPr id="6" name="Picture 4">
            <a:extLst>
              <a:ext uri="{FF2B5EF4-FFF2-40B4-BE49-F238E27FC236}">
                <a16:creationId xmlns:a16="http://schemas.microsoft.com/office/drawing/2014/main" id="{A6E9502A-44DB-3CD4-078B-5CD7CB586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72" y="3413618"/>
            <a:ext cx="6369052" cy="292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31307EBB-0E1B-C023-66CB-CBAD06CAB64A}"/>
              </a:ext>
            </a:extLst>
          </p:cNvPr>
          <p:cNvPicPr>
            <a:picLocks noChangeAspect="1"/>
          </p:cNvPicPr>
          <p:nvPr/>
        </p:nvPicPr>
        <p:blipFill>
          <a:blip r:embed="rId3">
            <a:extLst>
              <a:ext uri="{BEBA8EAE-BF5A-486C-A8C5-ECC9F3942E4B}">
                <a14:imgProps xmlns:a14="http://schemas.microsoft.com/office/drawing/2010/main">
                  <a14:imgLayer r:embed="rId4">
                    <a14:imgEffect>
                      <a14:saturation sat="103000"/>
                    </a14:imgEffect>
                    <a14:imgEffect>
                      <a14:brightnessContrast bright="24000" contrast="3000"/>
                    </a14:imgEffect>
                  </a14:imgLayer>
                </a14:imgProps>
              </a:ext>
            </a:extLst>
          </a:blip>
          <a:stretch>
            <a:fillRect/>
          </a:stretch>
        </p:blipFill>
        <p:spPr>
          <a:xfrm>
            <a:off x="7050956" y="3212976"/>
            <a:ext cx="1949536" cy="2987600"/>
          </a:xfrm>
          <a:prstGeom prst="rect">
            <a:avLst/>
          </a:prstGeom>
        </p:spPr>
      </p:pic>
      <p:sp>
        <p:nvSpPr>
          <p:cNvPr id="9" name="CasellaDiTesto 8">
            <a:extLst>
              <a:ext uri="{FF2B5EF4-FFF2-40B4-BE49-F238E27FC236}">
                <a16:creationId xmlns:a16="http://schemas.microsoft.com/office/drawing/2014/main" id="{C4E5E47F-66AE-53B1-494C-6B07B5910B93}"/>
              </a:ext>
            </a:extLst>
          </p:cNvPr>
          <p:cNvSpPr txBox="1"/>
          <p:nvPr/>
        </p:nvSpPr>
        <p:spPr>
          <a:xfrm>
            <a:off x="219172" y="6200576"/>
            <a:ext cx="8705656" cy="369332"/>
          </a:xfrm>
          <a:prstGeom prst="rect">
            <a:avLst/>
          </a:prstGeom>
          <a:noFill/>
        </p:spPr>
        <p:txBody>
          <a:bodyPr wrap="square" rtlCol="0">
            <a:spAutoFit/>
          </a:bodyPr>
          <a:lstStyle/>
          <a:p>
            <a:r>
              <a:rPr lang="it-IT" dirty="0"/>
              <a:t>I bastoncelli intervengono nella visione notturna b/n e sono 100 x più sensibili </a:t>
            </a:r>
          </a:p>
        </p:txBody>
      </p:sp>
    </p:spTree>
    <p:extLst>
      <p:ext uri="{BB962C8B-B14F-4D97-AF65-F5344CB8AC3E}">
        <p14:creationId xmlns:p14="http://schemas.microsoft.com/office/powerpoint/2010/main" val="235247195"/>
      </p:ext>
    </p:extLst>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7435</TotalTime>
  <Words>2319</Words>
  <Application>Microsoft Office PowerPoint</Application>
  <PresentationFormat>Presentazione su schermo (4:3)</PresentationFormat>
  <Paragraphs>152</Paragraphs>
  <Slides>17</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17</vt:i4>
      </vt:variant>
    </vt:vector>
  </HeadingPairs>
  <TitlesOfParts>
    <vt:vector size="20" baseType="lpstr">
      <vt:lpstr>Arial</vt:lpstr>
      <vt:lpstr>Raleway</vt:lpstr>
      <vt:lpstr>Projekt domyślny</vt:lpstr>
      <vt:lpstr>Inclusione e personalizzazione nell’insegnamento delle STEAM</vt:lpstr>
      <vt:lpstr>«Quella di oggi ha i giorni contati»</vt:lpstr>
      <vt:lpstr>«Una lucida diagnosi»</vt:lpstr>
      <vt:lpstr>«Quella di oggi ha i giorni contati»</vt:lpstr>
      <vt:lpstr>«Obbligo scolastico»</vt:lpstr>
      <vt:lpstr>GK: «la didattica è la capacità di…» </vt:lpstr>
      <vt:lpstr>Come si manifesta il disagio</vt:lpstr>
      <vt:lpstr>Qui tocchiamo una cosa seria delle neuroscienze</vt:lpstr>
      <vt:lpstr>Qui tocchiamo una cosa seria delle neuroscienze e di psicologia di sviluppo</vt:lpstr>
      <vt:lpstr>Torniamo a «Marco»</vt:lpstr>
      <vt:lpstr> „La buona logica Imparare a pensare”</vt:lpstr>
      <vt:lpstr>Le tabelline</vt:lpstr>
      <vt:lpstr>Star male alle medie</vt:lpstr>
      <vt:lpstr>«mascherarsi»</vt:lpstr>
      <vt:lpstr>Il ruolo didattico dell’errore </vt:lpstr>
      <vt:lpstr>Riformulare il percorso mentale </vt:lpstr>
      <vt:lpstr>«Rovesciamo l’ora di lezione»</vt:lpstr>
    </vt:vector>
  </TitlesOfParts>
  <Company>PAP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principio…</dc:title>
  <dc:creator>GK</dc:creator>
  <cp:lastModifiedBy>Maria Karwasz</cp:lastModifiedBy>
  <cp:revision>182</cp:revision>
  <dcterms:created xsi:type="dcterms:W3CDTF">2006-02-09T22:46:12Z</dcterms:created>
  <dcterms:modified xsi:type="dcterms:W3CDTF">2022-12-04T21:41:22Z</dcterms:modified>
</cp:coreProperties>
</file>