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78" r:id="rId2"/>
    <p:sldId id="341" r:id="rId3"/>
    <p:sldId id="356" r:id="rId4"/>
    <p:sldId id="359" r:id="rId5"/>
    <p:sldId id="355" r:id="rId6"/>
    <p:sldId id="297" r:id="rId7"/>
    <p:sldId id="308" r:id="rId8"/>
    <p:sldId id="258" r:id="rId9"/>
    <p:sldId id="273" r:id="rId10"/>
    <p:sldId id="274" r:id="rId11"/>
    <p:sldId id="473" r:id="rId12"/>
    <p:sldId id="288" r:id="rId13"/>
    <p:sldId id="289" r:id="rId14"/>
    <p:sldId id="480" r:id="rId15"/>
    <p:sldId id="481" r:id="rId16"/>
    <p:sldId id="482" r:id="rId17"/>
    <p:sldId id="281" r:id="rId18"/>
    <p:sldId id="282" r:id="rId19"/>
    <p:sldId id="283" r:id="rId20"/>
    <p:sldId id="286" r:id="rId21"/>
    <p:sldId id="287" r:id="rId22"/>
    <p:sldId id="275" r:id="rId23"/>
    <p:sldId id="259" r:id="rId24"/>
    <p:sldId id="260" r:id="rId25"/>
    <p:sldId id="277" r:id="rId26"/>
    <p:sldId id="261" r:id="rId27"/>
    <p:sldId id="272" r:id="rId28"/>
    <p:sldId id="262" r:id="rId29"/>
    <p:sldId id="263" r:id="rId30"/>
    <p:sldId id="264" r:id="rId31"/>
    <p:sldId id="265" r:id="rId32"/>
    <p:sldId id="266" r:id="rId33"/>
    <p:sldId id="271" r:id="rId34"/>
    <p:sldId id="267" r:id="rId35"/>
    <p:sldId id="269" r:id="rId36"/>
    <p:sldId id="270" r:id="rId37"/>
    <p:sldId id="474" r:id="rId38"/>
    <p:sldId id="380" r:id="rId39"/>
    <p:sldId id="366" r:id="rId40"/>
    <p:sldId id="361" r:id="rId41"/>
    <p:sldId id="334" r:id="rId42"/>
    <p:sldId id="362" r:id="rId43"/>
    <p:sldId id="363" r:id="rId44"/>
    <p:sldId id="364" r:id="rId45"/>
    <p:sldId id="365" r:id="rId46"/>
    <p:sldId id="475" r:id="rId47"/>
    <p:sldId id="381" r:id="rId48"/>
    <p:sldId id="280" r:id="rId49"/>
    <p:sldId id="465" r:id="rId50"/>
    <p:sldId id="360" r:id="rId51"/>
    <p:sldId id="466" r:id="rId52"/>
    <p:sldId id="472" r:id="rId53"/>
    <p:sldId id="478" r:id="rId54"/>
    <p:sldId id="394" r:id="rId55"/>
    <p:sldId id="395" r:id="rId56"/>
    <p:sldId id="396" r:id="rId57"/>
    <p:sldId id="399" r:id="rId58"/>
    <p:sldId id="397" r:id="rId59"/>
    <p:sldId id="398" r:id="rId60"/>
    <p:sldId id="303" r:id="rId61"/>
    <p:sldId id="349" r:id="rId62"/>
    <p:sldId id="388" r:id="rId63"/>
    <p:sldId id="479" r:id="rId64"/>
    <p:sldId id="368" r:id="rId65"/>
    <p:sldId id="391" r:id="rId66"/>
    <p:sldId id="372" r:id="rId67"/>
    <p:sldId id="373" r:id="rId68"/>
    <p:sldId id="476" r:id="rId69"/>
    <p:sldId id="279" r:id="rId70"/>
    <p:sldId id="477" r:id="rId71"/>
    <p:sldId id="386" r:id="rId72"/>
    <p:sldId id="387" r:id="rId73"/>
    <p:sldId id="385" r:id="rId74"/>
    <p:sldId id="369" r:id="rId75"/>
    <p:sldId id="374" r:id="rId76"/>
    <p:sldId id="375" r:id="rId77"/>
    <p:sldId id="370" r:id="rId78"/>
    <p:sldId id="376" r:id="rId79"/>
    <p:sldId id="377" r:id="rId80"/>
    <p:sldId id="378" r:id="rId81"/>
    <p:sldId id="379" r:id="rId82"/>
    <p:sldId id="257" r:id="rId83"/>
    <p:sldId id="471" r:id="rId84"/>
  </p:sldIdLst>
  <p:sldSz cx="9144000" cy="6858000" type="screen4x3"/>
  <p:notesSz cx="7102475" cy="10233025"/>
  <p:defaultTextStyle>
    <a:defPPr>
      <a:defRPr lang="pl-P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a:srgbClr val="003300"/>
    <a:srgbClr val="008000"/>
    <a:srgbClr val="33CCFF"/>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76" autoAdjust="0"/>
    <p:restoredTop sz="94718" autoAdjust="0"/>
  </p:normalViewPr>
  <p:slideViewPr>
    <p:cSldViewPr>
      <p:cViewPr varScale="1">
        <p:scale>
          <a:sx n="81" d="100"/>
          <a:sy n="81" d="100"/>
        </p:scale>
        <p:origin x="8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68C4C294-8E9C-3698-6CBA-68BD88755E0A}"/>
              </a:ext>
            </a:extLst>
          </p:cNvPr>
          <p:cNvSpPr>
            <a:spLocks noGrp="1" noChangeArrowheads="1"/>
          </p:cNvSpPr>
          <p:nvPr>
            <p:ph type="hdr" sz="quarter"/>
          </p:nvPr>
        </p:nvSpPr>
        <p:spPr bwMode="auto">
          <a:xfrm>
            <a:off x="0"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defTabSz="990600" eaLnBrk="1" hangingPunct="1">
              <a:defRPr sz="1300"/>
            </a:lvl1pPr>
          </a:lstStyle>
          <a:p>
            <a:pPr>
              <a:defRPr/>
            </a:pPr>
            <a:endParaRPr lang="pl-PL" altLang="it-IT"/>
          </a:p>
        </p:txBody>
      </p:sp>
      <p:sp>
        <p:nvSpPr>
          <p:cNvPr id="41987" name="Rectangle 3">
            <a:extLst>
              <a:ext uri="{FF2B5EF4-FFF2-40B4-BE49-F238E27FC236}">
                <a16:creationId xmlns:a16="http://schemas.microsoft.com/office/drawing/2014/main" id="{C04B854C-D029-6BFA-E0FB-244B152A1668}"/>
              </a:ext>
            </a:extLst>
          </p:cNvPr>
          <p:cNvSpPr>
            <a:spLocks noGrp="1" noChangeArrowheads="1"/>
          </p:cNvSpPr>
          <p:nvPr>
            <p:ph type="dt" idx="1"/>
          </p:nvPr>
        </p:nvSpPr>
        <p:spPr bwMode="auto">
          <a:xfrm>
            <a:off x="4022725"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algn="r" defTabSz="990600" eaLnBrk="1" hangingPunct="1">
              <a:defRPr sz="1300"/>
            </a:lvl1pPr>
          </a:lstStyle>
          <a:p>
            <a:pPr>
              <a:defRPr/>
            </a:pPr>
            <a:endParaRPr lang="pl-PL" altLang="it-IT"/>
          </a:p>
        </p:txBody>
      </p:sp>
      <p:sp>
        <p:nvSpPr>
          <p:cNvPr id="2052" name="Rectangle 4">
            <a:extLst>
              <a:ext uri="{FF2B5EF4-FFF2-40B4-BE49-F238E27FC236}">
                <a16:creationId xmlns:a16="http://schemas.microsoft.com/office/drawing/2014/main" id="{83040641-DF91-D853-1624-B43C78E3853E}"/>
              </a:ext>
            </a:extLst>
          </p:cNvPr>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989" name="Rectangle 5">
            <a:extLst>
              <a:ext uri="{FF2B5EF4-FFF2-40B4-BE49-F238E27FC236}">
                <a16:creationId xmlns:a16="http://schemas.microsoft.com/office/drawing/2014/main" id="{805B1E59-1AAA-D247-29F0-9A394C46C6E0}"/>
              </a:ext>
            </a:extLst>
          </p:cNvPr>
          <p:cNvSpPr>
            <a:spLocks noGrp="1" noChangeArrowheads="1"/>
          </p:cNvSpPr>
          <p:nvPr>
            <p:ph type="body" sz="quarter" idx="3"/>
          </p:nvPr>
        </p:nvSpPr>
        <p:spPr bwMode="auto">
          <a:xfrm>
            <a:off x="709613" y="4860925"/>
            <a:ext cx="5683250" cy="4605338"/>
          </a:xfrm>
          <a:prstGeom prst="rect">
            <a:avLst/>
          </a:prstGeom>
          <a:noFill/>
          <a:ln>
            <a:noFill/>
          </a:ln>
          <a:effectLst/>
        </p:spPr>
        <p:txBody>
          <a:bodyPr vert="horz" wrap="square" lIns="99057" tIns="49528" rIns="99057" bIns="49528" numCol="1" anchor="t" anchorCtr="0" compatLnSpc="1">
            <a:prstTxWarp prst="textNoShape">
              <a:avLst/>
            </a:prstTxWarp>
          </a:bodyPr>
          <a:lstStyle/>
          <a:p>
            <a:pPr lvl="0"/>
            <a:r>
              <a:rPr lang="pl-PL" altLang="it-IT" noProof="0"/>
              <a:t>Kliknij, aby edytować style wzorca tekstu</a:t>
            </a:r>
          </a:p>
          <a:p>
            <a:pPr lvl="1"/>
            <a:r>
              <a:rPr lang="pl-PL" altLang="it-IT" noProof="0"/>
              <a:t>Drugi poziom</a:t>
            </a:r>
          </a:p>
          <a:p>
            <a:pPr lvl="2"/>
            <a:r>
              <a:rPr lang="pl-PL" altLang="it-IT" noProof="0"/>
              <a:t>Trzeci poziom</a:t>
            </a:r>
          </a:p>
          <a:p>
            <a:pPr lvl="3"/>
            <a:r>
              <a:rPr lang="pl-PL" altLang="it-IT" noProof="0"/>
              <a:t>Czwarty poziom</a:t>
            </a:r>
          </a:p>
          <a:p>
            <a:pPr lvl="4"/>
            <a:r>
              <a:rPr lang="pl-PL" altLang="it-IT" noProof="0"/>
              <a:t>Piąty poziom</a:t>
            </a:r>
          </a:p>
        </p:txBody>
      </p:sp>
      <p:sp>
        <p:nvSpPr>
          <p:cNvPr id="41990" name="Rectangle 6">
            <a:extLst>
              <a:ext uri="{FF2B5EF4-FFF2-40B4-BE49-F238E27FC236}">
                <a16:creationId xmlns:a16="http://schemas.microsoft.com/office/drawing/2014/main" id="{0311A4C5-0530-B86A-3498-4B4A5218AF68}"/>
              </a:ext>
            </a:extLst>
          </p:cNvPr>
          <p:cNvSpPr>
            <a:spLocks noGrp="1" noChangeArrowheads="1"/>
          </p:cNvSpPr>
          <p:nvPr>
            <p:ph type="ftr" sz="quarter" idx="4"/>
          </p:nvPr>
        </p:nvSpPr>
        <p:spPr bwMode="auto">
          <a:xfrm>
            <a:off x="0"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defTabSz="990600" eaLnBrk="1" hangingPunct="1">
              <a:defRPr sz="1300"/>
            </a:lvl1pPr>
          </a:lstStyle>
          <a:p>
            <a:pPr>
              <a:defRPr/>
            </a:pPr>
            <a:endParaRPr lang="pl-PL" altLang="it-IT"/>
          </a:p>
        </p:txBody>
      </p:sp>
      <p:sp>
        <p:nvSpPr>
          <p:cNvPr id="41991" name="Rectangle 7">
            <a:extLst>
              <a:ext uri="{FF2B5EF4-FFF2-40B4-BE49-F238E27FC236}">
                <a16:creationId xmlns:a16="http://schemas.microsoft.com/office/drawing/2014/main" id="{9D30F461-045A-095E-41BA-4ED71CD89F33}"/>
              </a:ext>
            </a:extLst>
          </p:cNvPr>
          <p:cNvSpPr>
            <a:spLocks noGrp="1" noChangeArrowheads="1"/>
          </p:cNvSpPr>
          <p:nvPr>
            <p:ph type="sldNum" sz="quarter" idx="5"/>
          </p:nvPr>
        </p:nvSpPr>
        <p:spPr bwMode="auto">
          <a:xfrm>
            <a:off x="4022725"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algn="r" defTabSz="990600" eaLnBrk="1" hangingPunct="1">
              <a:defRPr sz="1300"/>
            </a:lvl1pPr>
          </a:lstStyle>
          <a:p>
            <a:pPr>
              <a:defRPr/>
            </a:pPr>
            <a:fld id="{E510A8C2-6FFB-4A2E-A726-94B4D6ACE594}"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58B23B51-08CB-612F-9EE1-2A87FD56CCC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16DC18-EFB3-4442-ADA8-25D0FA58C08A}" type="slidenum">
              <a:rPr lang="en-AU" altLang="it-IT" smtClean="0"/>
              <a:pPr/>
              <a:t>8</a:t>
            </a:fld>
            <a:endParaRPr lang="en-AU" altLang="it-IT"/>
          </a:p>
        </p:txBody>
      </p:sp>
      <p:sp>
        <p:nvSpPr>
          <p:cNvPr id="11267" name="Rectangle 2">
            <a:extLst>
              <a:ext uri="{FF2B5EF4-FFF2-40B4-BE49-F238E27FC236}">
                <a16:creationId xmlns:a16="http://schemas.microsoft.com/office/drawing/2014/main" id="{44BDD558-83AF-DE85-C1BB-61F9551D9C98}"/>
              </a:ext>
            </a:extLst>
          </p:cNvPr>
          <p:cNvSpPr>
            <a:spLocks noRot="1" noChangeArrowheads="1" noTextEdit="1"/>
          </p:cNvSpPr>
          <p:nvPr>
            <p:ph type="sldImg"/>
          </p:nvPr>
        </p:nvSpPr>
        <p:spPr>
          <a:ln/>
        </p:spPr>
      </p:sp>
      <p:sp>
        <p:nvSpPr>
          <p:cNvPr id="11268" name="Rectangle 3">
            <a:extLst>
              <a:ext uri="{FF2B5EF4-FFF2-40B4-BE49-F238E27FC236}">
                <a16:creationId xmlns:a16="http://schemas.microsoft.com/office/drawing/2014/main" id="{EDC5F7D5-C23B-EA57-4BAB-B67F1914A14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5AA8C223-7115-255B-AFE7-764B92539F4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C48D6E1-5572-473F-84AE-8C92EB1779C1}" type="slidenum">
              <a:rPr lang="en-AU" altLang="it-IT" smtClean="0"/>
              <a:pPr/>
              <a:t>17</a:t>
            </a:fld>
            <a:endParaRPr lang="en-AU" altLang="it-IT"/>
          </a:p>
        </p:txBody>
      </p:sp>
      <p:sp>
        <p:nvSpPr>
          <p:cNvPr id="29699" name="Rectangle 2">
            <a:extLst>
              <a:ext uri="{FF2B5EF4-FFF2-40B4-BE49-F238E27FC236}">
                <a16:creationId xmlns:a16="http://schemas.microsoft.com/office/drawing/2014/main" id="{DD7B4996-351D-8652-47AA-F94F4343D3E4}"/>
              </a:ext>
            </a:extLst>
          </p:cNvPr>
          <p:cNvSpPr>
            <a:spLocks noRot="1" noChangeArrowheads="1" noTextEdit="1"/>
          </p:cNvSpPr>
          <p:nvPr>
            <p:ph type="sldImg"/>
          </p:nvPr>
        </p:nvSpPr>
        <p:spPr>
          <a:ln/>
        </p:spPr>
      </p:sp>
      <p:sp>
        <p:nvSpPr>
          <p:cNvPr id="29700" name="Rectangle 3">
            <a:extLst>
              <a:ext uri="{FF2B5EF4-FFF2-40B4-BE49-F238E27FC236}">
                <a16:creationId xmlns:a16="http://schemas.microsoft.com/office/drawing/2014/main" id="{03AD4158-720C-0CFD-C80A-D6AFABDB754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B6EC0B0E-9674-E2C5-8FFE-A8DC4FAB500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196D73-E248-465C-9D5F-697660F70FB8}" type="slidenum">
              <a:rPr lang="en-AU" altLang="it-IT" smtClean="0"/>
              <a:pPr/>
              <a:t>18</a:t>
            </a:fld>
            <a:endParaRPr lang="en-AU" altLang="it-IT"/>
          </a:p>
        </p:txBody>
      </p:sp>
      <p:sp>
        <p:nvSpPr>
          <p:cNvPr id="31747" name="Rectangle 2">
            <a:extLst>
              <a:ext uri="{FF2B5EF4-FFF2-40B4-BE49-F238E27FC236}">
                <a16:creationId xmlns:a16="http://schemas.microsoft.com/office/drawing/2014/main" id="{C32D3036-1688-3599-F4E1-F16B56FFB2AF}"/>
              </a:ext>
            </a:extLst>
          </p:cNvPr>
          <p:cNvSpPr>
            <a:spLocks noRot="1" noChangeArrowheads="1" noTextEdit="1"/>
          </p:cNvSpPr>
          <p:nvPr>
            <p:ph type="sldImg"/>
          </p:nvPr>
        </p:nvSpPr>
        <p:spPr>
          <a:ln/>
        </p:spPr>
      </p:sp>
      <p:sp>
        <p:nvSpPr>
          <p:cNvPr id="31748" name="Rectangle 3">
            <a:extLst>
              <a:ext uri="{FF2B5EF4-FFF2-40B4-BE49-F238E27FC236}">
                <a16:creationId xmlns:a16="http://schemas.microsoft.com/office/drawing/2014/main" id="{C2639904-61DF-9FE0-1B74-EBEA470E50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6CE72939-2AC7-5E97-C229-96F2CF61641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F1D87BC-926E-4383-99C3-6251029314AA}" type="slidenum">
              <a:rPr lang="en-AU" altLang="it-IT" smtClean="0"/>
              <a:pPr/>
              <a:t>19</a:t>
            </a:fld>
            <a:endParaRPr lang="en-AU" altLang="it-IT"/>
          </a:p>
        </p:txBody>
      </p:sp>
      <p:sp>
        <p:nvSpPr>
          <p:cNvPr id="33795" name="Rectangle 2">
            <a:extLst>
              <a:ext uri="{FF2B5EF4-FFF2-40B4-BE49-F238E27FC236}">
                <a16:creationId xmlns:a16="http://schemas.microsoft.com/office/drawing/2014/main" id="{7DC1A73A-76B6-2FA6-1946-5907757EA8AF}"/>
              </a:ext>
            </a:extLst>
          </p:cNvPr>
          <p:cNvSpPr>
            <a:spLocks noRot="1" noChangeArrowheads="1" noTextEdit="1"/>
          </p:cNvSpPr>
          <p:nvPr>
            <p:ph type="sldImg"/>
          </p:nvPr>
        </p:nvSpPr>
        <p:spPr>
          <a:ln/>
        </p:spPr>
      </p:sp>
      <p:sp>
        <p:nvSpPr>
          <p:cNvPr id="33796" name="Rectangle 3">
            <a:extLst>
              <a:ext uri="{FF2B5EF4-FFF2-40B4-BE49-F238E27FC236}">
                <a16:creationId xmlns:a16="http://schemas.microsoft.com/office/drawing/2014/main" id="{EE74FF0F-7AAD-FAEB-F10A-DC67800B9B8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9D31D194-1DE2-CBCF-2E7C-5DB9A7D9B55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A558A8-B9B6-4151-ACA2-DAF0FF31D97B}" type="slidenum">
              <a:rPr lang="en-AU" altLang="it-IT" smtClean="0"/>
              <a:pPr/>
              <a:t>20</a:t>
            </a:fld>
            <a:endParaRPr lang="en-AU" altLang="it-IT"/>
          </a:p>
        </p:txBody>
      </p:sp>
      <p:sp>
        <p:nvSpPr>
          <p:cNvPr id="35843" name="Rectangle 2">
            <a:extLst>
              <a:ext uri="{FF2B5EF4-FFF2-40B4-BE49-F238E27FC236}">
                <a16:creationId xmlns:a16="http://schemas.microsoft.com/office/drawing/2014/main" id="{597E805A-AF53-D4AA-2A8C-08FCD4006055}"/>
              </a:ext>
            </a:extLst>
          </p:cNvPr>
          <p:cNvSpPr>
            <a:spLocks noRot="1" noChangeArrowheads="1" noTextEdit="1"/>
          </p:cNvSpPr>
          <p:nvPr>
            <p:ph type="sldImg"/>
          </p:nvPr>
        </p:nvSpPr>
        <p:spPr>
          <a:ln/>
        </p:spPr>
      </p:sp>
      <p:sp>
        <p:nvSpPr>
          <p:cNvPr id="35844" name="Rectangle 3">
            <a:extLst>
              <a:ext uri="{FF2B5EF4-FFF2-40B4-BE49-F238E27FC236}">
                <a16:creationId xmlns:a16="http://schemas.microsoft.com/office/drawing/2014/main" id="{2F58F9D6-C9E9-E465-85AA-431E5BA01F9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7C79BFCF-18CC-FEEB-F154-C7DCA9E2220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754CD59-EA80-4B5D-B6F4-DA035A124E12}" type="slidenum">
              <a:rPr lang="en-AU" altLang="it-IT" smtClean="0"/>
              <a:pPr/>
              <a:t>21</a:t>
            </a:fld>
            <a:endParaRPr lang="en-AU" altLang="it-IT"/>
          </a:p>
        </p:txBody>
      </p:sp>
      <p:sp>
        <p:nvSpPr>
          <p:cNvPr id="37891" name="Rectangle 2">
            <a:extLst>
              <a:ext uri="{FF2B5EF4-FFF2-40B4-BE49-F238E27FC236}">
                <a16:creationId xmlns:a16="http://schemas.microsoft.com/office/drawing/2014/main" id="{6F3C952E-A7ED-9418-88D4-F21869BED461}"/>
              </a:ext>
            </a:extLst>
          </p:cNvPr>
          <p:cNvSpPr>
            <a:spLocks noRot="1" noChangeArrowheads="1" noTextEdit="1"/>
          </p:cNvSpPr>
          <p:nvPr>
            <p:ph type="sldImg"/>
          </p:nvPr>
        </p:nvSpPr>
        <p:spPr>
          <a:ln/>
        </p:spPr>
      </p:sp>
      <p:sp>
        <p:nvSpPr>
          <p:cNvPr id="37892" name="Rectangle 3">
            <a:extLst>
              <a:ext uri="{FF2B5EF4-FFF2-40B4-BE49-F238E27FC236}">
                <a16:creationId xmlns:a16="http://schemas.microsoft.com/office/drawing/2014/main" id="{D0BEF83D-5103-3ADD-6A3A-75EBD7B750A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EBCE74BE-1198-3B2A-8568-52B293101B3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33F7363-58F3-4653-8D62-F6A3E101FB29}" type="slidenum">
              <a:rPr lang="en-AU" altLang="it-IT" smtClean="0"/>
              <a:pPr/>
              <a:t>22</a:t>
            </a:fld>
            <a:endParaRPr lang="en-AU" altLang="it-IT"/>
          </a:p>
        </p:txBody>
      </p:sp>
      <p:sp>
        <p:nvSpPr>
          <p:cNvPr id="39939" name="Rectangle 2">
            <a:extLst>
              <a:ext uri="{FF2B5EF4-FFF2-40B4-BE49-F238E27FC236}">
                <a16:creationId xmlns:a16="http://schemas.microsoft.com/office/drawing/2014/main" id="{C4ACDD47-251E-167F-21AB-3F869ADECE38}"/>
              </a:ext>
            </a:extLst>
          </p:cNvPr>
          <p:cNvSpPr>
            <a:spLocks noRot="1" noChangeArrowheads="1" noTextEdit="1"/>
          </p:cNvSpPr>
          <p:nvPr>
            <p:ph type="sldImg"/>
          </p:nvPr>
        </p:nvSpPr>
        <p:spPr>
          <a:ln/>
        </p:spPr>
      </p:sp>
      <p:sp>
        <p:nvSpPr>
          <p:cNvPr id="39940" name="Rectangle 3">
            <a:extLst>
              <a:ext uri="{FF2B5EF4-FFF2-40B4-BE49-F238E27FC236}">
                <a16:creationId xmlns:a16="http://schemas.microsoft.com/office/drawing/2014/main" id="{DDF5E23B-031D-F886-65D2-809B15EAC59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E7137CD9-3792-7938-57A9-19F8CB33DC6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459DB3-C558-4EB1-AED7-830FC0EA4042}" type="slidenum">
              <a:rPr lang="en-AU" altLang="it-IT" smtClean="0"/>
              <a:pPr/>
              <a:t>23</a:t>
            </a:fld>
            <a:endParaRPr lang="en-AU" altLang="it-IT"/>
          </a:p>
        </p:txBody>
      </p:sp>
      <p:sp>
        <p:nvSpPr>
          <p:cNvPr id="41987" name="Rectangle 2">
            <a:extLst>
              <a:ext uri="{FF2B5EF4-FFF2-40B4-BE49-F238E27FC236}">
                <a16:creationId xmlns:a16="http://schemas.microsoft.com/office/drawing/2014/main" id="{08F46934-8526-A5F0-C64F-DC67CE0B62BA}"/>
              </a:ext>
            </a:extLst>
          </p:cNvPr>
          <p:cNvSpPr>
            <a:spLocks noRot="1" noChangeArrowheads="1" noTextEdit="1"/>
          </p:cNvSpPr>
          <p:nvPr>
            <p:ph type="sldImg"/>
          </p:nvPr>
        </p:nvSpPr>
        <p:spPr>
          <a:ln/>
        </p:spPr>
      </p:sp>
      <p:sp>
        <p:nvSpPr>
          <p:cNvPr id="41988" name="Rectangle 3">
            <a:extLst>
              <a:ext uri="{FF2B5EF4-FFF2-40B4-BE49-F238E27FC236}">
                <a16:creationId xmlns:a16="http://schemas.microsoft.com/office/drawing/2014/main" id="{F8471F18-A072-A2B7-05D6-DA2D8957B95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7100B0BA-2D08-05AC-AD66-BA35E36A282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9D24738-1CF2-4378-8059-707578EF237E}" type="slidenum">
              <a:rPr lang="en-AU" altLang="it-IT" smtClean="0"/>
              <a:pPr/>
              <a:t>24</a:t>
            </a:fld>
            <a:endParaRPr lang="en-AU" altLang="it-IT"/>
          </a:p>
        </p:txBody>
      </p:sp>
      <p:sp>
        <p:nvSpPr>
          <p:cNvPr id="44035" name="Rectangle 2">
            <a:extLst>
              <a:ext uri="{FF2B5EF4-FFF2-40B4-BE49-F238E27FC236}">
                <a16:creationId xmlns:a16="http://schemas.microsoft.com/office/drawing/2014/main" id="{96C173DC-7565-F333-F616-91CB155DB32E}"/>
              </a:ext>
            </a:extLst>
          </p:cNvPr>
          <p:cNvSpPr>
            <a:spLocks noRot="1" noChangeArrowheads="1" noTextEdit="1"/>
          </p:cNvSpPr>
          <p:nvPr>
            <p:ph type="sldImg"/>
          </p:nvPr>
        </p:nvSpPr>
        <p:spPr>
          <a:ln/>
        </p:spPr>
      </p:sp>
      <p:sp>
        <p:nvSpPr>
          <p:cNvPr id="44036" name="Rectangle 3">
            <a:extLst>
              <a:ext uri="{FF2B5EF4-FFF2-40B4-BE49-F238E27FC236}">
                <a16:creationId xmlns:a16="http://schemas.microsoft.com/office/drawing/2014/main" id="{FF3748A6-A6B0-167A-DDE5-78B38984E41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C11B353D-959C-1A5A-2228-466CF5CD955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85D445-FB77-43A9-93DC-5DAC42DDD31D}" type="slidenum">
              <a:rPr lang="en-AU" altLang="it-IT" smtClean="0"/>
              <a:pPr/>
              <a:t>25</a:t>
            </a:fld>
            <a:endParaRPr lang="en-AU" altLang="it-IT"/>
          </a:p>
        </p:txBody>
      </p:sp>
      <p:sp>
        <p:nvSpPr>
          <p:cNvPr id="46083" name="Rectangle 2">
            <a:extLst>
              <a:ext uri="{FF2B5EF4-FFF2-40B4-BE49-F238E27FC236}">
                <a16:creationId xmlns:a16="http://schemas.microsoft.com/office/drawing/2014/main" id="{31438C15-482C-D157-BFEB-FB0CE7BCFD6F}"/>
              </a:ext>
            </a:extLst>
          </p:cNvPr>
          <p:cNvSpPr>
            <a:spLocks noRot="1" noChangeArrowheads="1" noTextEdit="1"/>
          </p:cNvSpPr>
          <p:nvPr>
            <p:ph type="sldImg"/>
          </p:nvPr>
        </p:nvSpPr>
        <p:spPr>
          <a:ln/>
        </p:spPr>
      </p:sp>
      <p:sp>
        <p:nvSpPr>
          <p:cNvPr id="46084" name="Rectangle 3">
            <a:extLst>
              <a:ext uri="{FF2B5EF4-FFF2-40B4-BE49-F238E27FC236}">
                <a16:creationId xmlns:a16="http://schemas.microsoft.com/office/drawing/2014/main" id="{39371045-FA45-C287-3BEA-9A95FC7607F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EEF697D-9D88-16D3-5083-4E2E83C8042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28F626A-49EF-4A6D-B1A8-94F7F4F6B021}" type="slidenum">
              <a:rPr lang="en-AU" altLang="it-IT" smtClean="0"/>
              <a:pPr/>
              <a:t>26</a:t>
            </a:fld>
            <a:endParaRPr lang="en-AU" altLang="it-IT"/>
          </a:p>
        </p:txBody>
      </p:sp>
      <p:sp>
        <p:nvSpPr>
          <p:cNvPr id="48131" name="Rectangle 2">
            <a:extLst>
              <a:ext uri="{FF2B5EF4-FFF2-40B4-BE49-F238E27FC236}">
                <a16:creationId xmlns:a16="http://schemas.microsoft.com/office/drawing/2014/main" id="{2BE15D47-10A0-48A4-6FFD-863861CF08EE}"/>
              </a:ext>
            </a:extLst>
          </p:cNvPr>
          <p:cNvSpPr>
            <a:spLocks noRot="1" noChangeArrowheads="1" noTextEdit="1"/>
          </p:cNvSpPr>
          <p:nvPr>
            <p:ph type="sldImg"/>
          </p:nvPr>
        </p:nvSpPr>
        <p:spPr>
          <a:ln/>
        </p:spPr>
      </p:sp>
      <p:sp>
        <p:nvSpPr>
          <p:cNvPr id="48132" name="Rectangle 3">
            <a:extLst>
              <a:ext uri="{FF2B5EF4-FFF2-40B4-BE49-F238E27FC236}">
                <a16:creationId xmlns:a16="http://schemas.microsoft.com/office/drawing/2014/main" id="{E5E2F0B9-A020-5C52-A869-A2C9F2A004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59BF1DA2-1D18-4A53-F4D9-82C6597E6AF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BF1D9EB-3167-445A-AFFE-098A039B4933}" type="slidenum">
              <a:rPr lang="en-AU" altLang="it-IT" smtClean="0"/>
              <a:pPr/>
              <a:t>9</a:t>
            </a:fld>
            <a:endParaRPr lang="en-AU" altLang="it-IT"/>
          </a:p>
        </p:txBody>
      </p:sp>
      <p:sp>
        <p:nvSpPr>
          <p:cNvPr id="13315" name="Rectangle 2">
            <a:extLst>
              <a:ext uri="{FF2B5EF4-FFF2-40B4-BE49-F238E27FC236}">
                <a16:creationId xmlns:a16="http://schemas.microsoft.com/office/drawing/2014/main" id="{0AFAF8F3-93D2-DE53-2113-74C086A734C5}"/>
              </a:ext>
            </a:extLst>
          </p:cNvPr>
          <p:cNvSpPr>
            <a:spLocks noRot="1" noChangeArrowheads="1" noTextEdit="1"/>
          </p:cNvSpPr>
          <p:nvPr>
            <p:ph type="sldImg"/>
          </p:nvPr>
        </p:nvSpPr>
        <p:spPr>
          <a:ln/>
        </p:spPr>
      </p:sp>
      <p:sp>
        <p:nvSpPr>
          <p:cNvPr id="13316" name="Rectangle 3">
            <a:extLst>
              <a:ext uri="{FF2B5EF4-FFF2-40B4-BE49-F238E27FC236}">
                <a16:creationId xmlns:a16="http://schemas.microsoft.com/office/drawing/2014/main" id="{C9BC73A8-3A37-E5DA-EEBD-64A99D7BD31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7FF60E3B-BAD0-5C57-9651-119A0AF22A8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C42186B-B499-456F-A077-C633B1E77604}" type="slidenum">
              <a:rPr lang="en-AU" altLang="it-IT" smtClean="0"/>
              <a:pPr/>
              <a:t>27</a:t>
            </a:fld>
            <a:endParaRPr lang="en-AU" altLang="it-IT"/>
          </a:p>
        </p:txBody>
      </p:sp>
      <p:sp>
        <p:nvSpPr>
          <p:cNvPr id="50179" name="Rectangle 2">
            <a:extLst>
              <a:ext uri="{FF2B5EF4-FFF2-40B4-BE49-F238E27FC236}">
                <a16:creationId xmlns:a16="http://schemas.microsoft.com/office/drawing/2014/main" id="{40C3F69E-C5D2-51BB-B214-02D41572B638}"/>
              </a:ext>
            </a:extLst>
          </p:cNvPr>
          <p:cNvSpPr>
            <a:spLocks noRot="1" noChangeArrowheads="1" noTextEdit="1"/>
          </p:cNvSpPr>
          <p:nvPr>
            <p:ph type="sldImg"/>
          </p:nvPr>
        </p:nvSpPr>
        <p:spPr>
          <a:ln/>
        </p:spPr>
      </p:sp>
      <p:sp>
        <p:nvSpPr>
          <p:cNvPr id="50180" name="Rectangle 3">
            <a:extLst>
              <a:ext uri="{FF2B5EF4-FFF2-40B4-BE49-F238E27FC236}">
                <a16:creationId xmlns:a16="http://schemas.microsoft.com/office/drawing/2014/main" id="{58E4AD59-ED4F-0719-F3F3-E92A24EC963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EF6CB4C2-ABAE-03A5-ACA6-416794E55CF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9D8C5A-222C-4D56-8A91-F13150DE68B1}" type="slidenum">
              <a:rPr lang="en-AU" altLang="it-IT" smtClean="0"/>
              <a:pPr/>
              <a:t>28</a:t>
            </a:fld>
            <a:endParaRPr lang="en-AU" altLang="it-IT"/>
          </a:p>
        </p:txBody>
      </p:sp>
      <p:sp>
        <p:nvSpPr>
          <p:cNvPr id="52227" name="Rectangle 2">
            <a:extLst>
              <a:ext uri="{FF2B5EF4-FFF2-40B4-BE49-F238E27FC236}">
                <a16:creationId xmlns:a16="http://schemas.microsoft.com/office/drawing/2014/main" id="{3D8AE575-582E-9A1F-EAC4-F7F9B7ED424C}"/>
              </a:ext>
            </a:extLst>
          </p:cNvPr>
          <p:cNvSpPr>
            <a:spLocks noRot="1" noChangeArrowheads="1" noTextEdit="1"/>
          </p:cNvSpPr>
          <p:nvPr>
            <p:ph type="sldImg"/>
          </p:nvPr>
        </p:nvSpPr>
        <p:spPr>
          <a:ln/>
        </p:spPr>
      </p:sp>
      <p:sp>
        <p:nvSpPr>
          <p:cNvPr id="52228" name="Rectangle 3">
            <a:extLst>
              <a:ext uri="{FF2B5EF4-FFF2-40B4-BE49-F238E27FC236}">
                <a16:creationId xmlns:a16="http://schemas.microsoft.com/office/drawing/2014/main" id="{50439481-895E-B063-CBBA-24B609AFF62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54257F0-825D-DE73-AB28-FAA797C9F70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56149A-A57D-4460-8479-46E009797443}" type="slidenum">
              <a:rPr lang="en-AU" altLang="it-IT" smtClean="0"/>
              <a:pPr/>
              <a:t>29</a:t>
            </a:fld>
            <a:endParaRPr lang="en-AU" altLang="it-IT"/>
          </a:p>
        </p:txBody>
      </p:sp>
      <p:sp>
        <p:nvSpPr>
          <p:cNvPr id="54275" name="Rectangle 2">
            <a:extLst>
              <a:ext uri="{FF2B5EF4-FFF2-40B4-BE49-F238E27FC236}">
                <a16:creationId xmlns:a16="http://schemas.microsoft.com/office/drawing/2014/main" id="{6F6230A8-061D-F274-DBC0-CB6194E0D172}"/>
              </a:ext>
            </a:extLst>
          </p:cNvPr>
          <p:cNvSpPr>
            <a:spLocks noRot="1" noChangeArrowheads="1" noTextEdit="1"/>
          </p:cNvSpPr>
          <p:nvPr>
            <p:ph type="sldImg"/>
          </p:nvPr>
        </p:nvSpPr>
        <p:spPr>
          <a:ln/>
        </p:spPr>
      </p:sp>
      <p:sp>
        <p:nvSpPr>
          <p:cNvPr id="54276" name="Rectangle 3">
            <a:extLst>
              <a:ext uri="{FF2B5EF4-FFF2-40B4-BE49-F238E27FC236}">
                <a16:creationId xmlns:a16="http://schemas.microsoft.com/office/drawing/2014/main" id="{61936D08-676B-5BAF-ECC7-81EE18FDDFF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5D1949DF-E85D-FE56-2B1C-4E1DFA8D198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B28F519-026A-4FD7-84E0-75B595E513AC}" type="slidenum">
              <a:rPr lang="en-AU" altLang="it-IT" smtClean="0"/>
              <a:pPr/>
              <a:t>30</a:t>
            </a:fld>
            <a:endParaRPr lang="en-AU" altLang="it-IT"/>
          </a:p>
        </p:txBody>
      </p:sp>
      <p:sp>
        <p:nvSpPr>
          <p:cNvPr id="56323" name="Rectangle 2">
            <a:extLst>
              <a:ext uri="{FF2B5EF4-FFF2-40B4-BE49-F238E27FC236}">
                <a16:creationId xmlns:a16="http://schemas.microsoft.com/office/drawing/2014/main" id="{8D02D62E-744D-48B8-F1C7-715D53E883A8}"/>
              </a:ext>
            </a:extLst>
          </p:cNvPr>
          <p:cNvSpPr>
            <a:spLocks noRot="1" noChangeArrowheads="1" noTextEdit="1"/>
          </p:cNvSpPr>
          <p:nvPr>
            <p:ph type="sldImg"/>
          </p:nvPr>
        </p:nvSpPr>
        <p:spPr>
          <a:ln/>
        </p:spPr>
      </p:sp>
      <p:sp>
        <p:nvSpPr>
          <p:cNvPr id="56324" name="Rectangle 3">
            <a:extLst>
              <a:ext uri="{FF2B5EF4-FFF2-40B4-BE49-F238E27FC236}">
                <a16:creationId xmlns:a16="http://schemas.microsoft.com/office/drawing/2014/main" id="{ED99EF1B-CA04-4CD6-8CE0-B6FA1EBA6F5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0527FD6A-13A3-36B6-C48D-2FF31884048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EAC742-349C-4EF5-8D74-1981A1AE3CA9}" type="slidenum">
              <a:rPr lang="en-AU" altLang="it-IT" smtClean="0"/>
              <a:pPr/>
              <a:t>31</a:t>
            </a:fld>
            <a:endParaRPr lang="en-AU" altLang="it-IT"/>
          </a:p>
        </p:txBody>
      </p:sp>
      <p:sp>
        <p:nvSpPr>
          <p:cNvPr id="58371" name="Rectangle 2">
            <a:extLst>
              <a:ext uri="{FF2B5EF4-FFF2-40B4-BE49-F238E27FC236}">
                <a16:creationId xmlns:a16="http://schemas.microsoft.com/office/drawing/2014/main" id="{B1DC5695-0F37-85E6-923F-F11F67D68670}"/>
              </a:ext>
            </a:extLst>
          </p:cNvPr>
          <p:cNvSpPr>
            <a:spLocks noRot="1" noChangeArrowheads="1" noTextEdit="1"/>
          </p:cNvSpPr>
          <p:nvPr>
            <p:ph type="sldImg"/>
          </p:nvPr>
        </p:nvSpPr>
        <p:spPr>
          <a:ln/>
        </p:spPr>
      </p:sp>
      <p:sp>
        <p:nvSpPr>
          <p:cNvPr id="58372" name="Rectangle 3">
            <a:extLst>
              <a:ext uri="{FF2B5EF4-FFF2-40B4-BE49-F238E27FC236}">
                <a16:creationId xmlns:a16="http://schemas.microsoft.com/office/drawing/2014/main" id="{0041F921-A4E0-9593-543D-BDCA936818B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81EB8AB2-9049-3BC3-5327-682BEA7EDAE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304FA65-94B2-4427-98AF-5A9F53FDDA29}" type="slidenum">
              <a:rPr lang="en-AU" altLang="it-IT" smtClean="0"/>
              <a:pPr/>
              <a:t>32</a:t>
            </a:fld>
            <a:endParaRPr lang="en-AU" altLang="it-IT"/>
          </a:p>
        </p:txBody>
      </p:sp>
      <p:sp>
        <p:nvSpPr>
          <p:cNvPr id="60419" name="Rectangle 2">
            <a:extLst>
              <a:ext uri="{FF2B5EF4-FFF2-40B4-BE49-F238E27FC236}">
                <a16:creationId xmlns:a16="http://schemas.microsoft.com/office/drawing/2014/main" id="{5D4A0440-ED2F-F59A-4F18-E9E6257A9D90}"/>
              </a:ext>
            </a:extLst>
          </p:cNvPr>
          <p:cNvSpPr>
            <a:spLocks noRot="1" noChangeArrowheads="1" noTextEdit="1"/>
          </p:cNvSpPr>
          <p:nvPr>
            <p:ph type="sldImg"/>
          </p:nvPr>
        </p:nvSpPr>
        <p:spPr>
          <a:ln/>
        </p:spPr>
      </p:sp>
      <p:sp>
        <p:nvSpPr>
          <p:cNvPr id="60420" name="Rectangle 3">
            <a:extLst>
              <a:ext uri="{FF2B5EF4-FFF2-40B4-BE49-F238E27FC236}">
                <a16:creationId xmlns:a16="http://schemas.microsoft.com/office/drawing/2014/main" id="{4D8898B3-A5EE-CF60-298C-27E09882E03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13377494-8DA0-3FB0-DAE7-42474A5E25B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D8CB9E-EE80-4E17-95E4-A2EF752EAA51}" type="slidenum">
              <a:rPr lang="en-AU" altLang="it-IT" smtClean="0"/>
              <a:pPr/>
              <a:t>33</a:t>
            </a:fld>
            <a:endParaRPr lang="en-AU" altLang="it-IT"/>
          </a:p>
        </p:txBody>
      </p:sp>
      <p:sp>
        <p:nvSpPr>
          <p:cNvPr id="62467" name="Rectangle 2">
            <a:extLst>
              <a:ext uri="{FF2B5EF4-FFF2-40B4-BE49-F238E27FC236}">
                <a16:creationId xmlns:a16="http://schemas.microsoft.com/office/drawing/2014/main" id="{47F2EDF4-2EAA-136A-46FB-B93B23DA5321}"/>
              </a:ext>
            </a:extLst>
          </p:cNvPr>
          <p:cNvSpPr>
            <a:spLocks noRot="1" noChangeArrowheads="1" noTextEdit="1"/>
          </p:cNvSpPr>
          <p:nvPr>
            <p:ph type="sldImg"/>
          </p:nvPr>
        </p:nvSpPr>
        <p:spPr>
          <a:ln/>
        </p:spPr>
      </p:sp>
      <p:sp>
        <p:nvSpPr>
          <p:cNvPr id="62468" name="Rectangle 3">
            <a:extLst>
              <a:ext uri="{FF2B5EF4-FFF2-40B4-BE49-F238E27FC236}">
                <a16:creationId xmlns:a16="http://schemas.microsoft.com/office/drawing/2014/main" id="{ABF1BE67-067E-B775-BFC2-F08B6969D7C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D6334BB5-997F-BD53-1E02-AD45A0E2105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730F6D9-001B-44D7-93B5-F33C41CDA6C1}" type="slidenum">
              <a:rPr lang="en-AU" altLang="it-IT" smtClean="0"/>
              <a:pPr/>
              <a:t>34</a:t>
            </a:fld>
            <a:endParaRPr lang="en-AU" altLang="it-IT"/>
          </a:p>
        </p:txBody>
      </p:sp>
      <p:sp>
        <p:nvSpPr>
          <p:cNvPr id="64515" name="Rectangle 2">
            <a:extLst>
              <a:ext uri="{FF2B5EF4-FFF2-40B4-BE49-F238E27FC236}">
                <a16:creationId xmlns:a16="http://schemas.microsoft.com/office/drawing/2014/main" id="{64816EEF-1BA7-5E8D-CA2F-023CF3CBACE2}"/>
              </a:ext>
            </a:extLst>
          </p:cNvPr>
          <p:cNvSpPr>
            <a:spLocks noRot="1" noChangeArrowheads="1" noTextEdit="1"/>
          </p:cNvSpPr>
          <p:nvPr>
            <p:ph type="sldImg"/>
          </p:nvPr>
        </p:nvSpPr>
        <p:spPr>
          <a:ln/>
        </p:spPr>
      </p:sp>
      <p:sp>
        <p:nvSpPr>
          <p:cNvPr id="64516" name="Rectangle 3">
            <a:extLst>
              <a:ext uri="{FF2B5EF4-FFF2-40B4-BE49-F238E27FC236}">
                <a16:creationId xmlns:a16="http://schemas.microsoft.com/office/drawing/2014/main" id="{499B93EE-D7FF-D440-17DA-C701EB8F46C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9927C5D0-58F3-BC7E-F152-2D104B7790D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9ED4A1C-53FB-4DBE-9A45-65E8AB280AD0}" type="slidenum">
              <a:rPr lang="en-AU" altLang="it-IT" smtClean="0"/>
              <a:pPr/>
              <a:t>35</a:t>
            </a:fld>
            <a:endParaRPr lang="en-AU" altLang="it-IT"/>
          </a:p>
        </p:txBody>
      </p:sp>
      <p:sp>
        <p:nvSpPr>
          <p:cNvPr id="66563" name="Rectangle 2">
            <a:extLst>
              <a:ext uri="{FF2B5EF4-FFF2-40B4-BE49-F238E27FC236}">
                <a16:creationId xmlns:a16="http://schemas.microsoft.com/office/drawing/2014/main" id="{20922A25-A6AC-AB08-9636-CDD26DA61CAE}"/>
              </a:ext>
            </a:extLst>
          </p:cNvPr>
          <p:cNvSpPr>
            <a:spLocks noRot="1" noChangeArrowheads="1" noTextEdit="1"/>
          </p:cNvSpPr>
          <p:nvPr>
            <p:ph type="sldImg"/>
          </p:nvPr>
        </p:nvSpPr>
        <p:spPr>
          <a:ln/>
        </p:spPr>
      </p:sp>
      <p:sp>
        <p:nvSpPr>
          <p:cNvPr id="66564" name="Rectangle 3">
            <a:extLst>
              <a:ext uri="{FF2B5EF4-FFF2-40B4-BE49-F238E27FC236}">
                <a16:creationId xmlns:a16="http://schemas.microsoft.com/office/drawing/2014/main" id="{19F11891-4D47-EC71-8913-4BBFE1A6C2B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BA3742D8-659F-15A5-4F7A-35E10193306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5A42412-D1F4-41A4-9BEA-13F202147E06}" type="slidenum">
              <a:rPr lang="en-AU" altLang="it-IT" smtClean="0"/>
              <a:pPr/>
              <a:t>36</a:t>
            </a:fld>
            <a:endParaRPr lang="en-AU" altLang="it-IT"/>
          </a:p>
        </p:txBody>
      </p:sp>
      <p:sp>
        <p:nvSpPr>
          <p:cNvPr id="68611" name="Rectangle 2">
            <a:extLst>
              <a:ext uri="{FF2B5EF4-FFF2-40B4-BE49-F238E27FC236}">
                <a16:creationId xmlns:a16="http://schemas.microsoft.com/office/drawing/2014/main" id="{F1145534-8600-20A1-707E-EC780268935D}"/>
              </a:ext>
            </a:extLst>
          </p:cNvPr>
          <p:cNvSpPr>
            <a:spLocks noRot="1" noChangeArrowheads="1" noTextEdit="1"/>
          </p:cNvSpPr>
          <p:nvPr>
            <p:ph type="sldImg"/>
          </p:nvPr>
        </p:nvSpPr>
        <p:spPr>
          <a:ln/>
        </p:spPr>
      </p:sp>
      <p:sp>
        <p:nvSpPr>
          <p:cNvPr id="68612" name="Rectangle 3">
            <a:extLst>
              <a:ext uri="{FF2B5EF4-FFF2-40B4-BE49-F238E27FC236}">
                <a16:creationId xmlns:a16="http://schemas.microsoft.com/office/drawing/2014/main" id="{8B234A1B-316F-65AD-FF61-E4A4819ED27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DE2245FA-6B0A-17CC-E4B6-FF502BDCE77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79D1288-8A6E-4A0B-A0A6-2EA5DAD1DF2A}" type="slidenum">
              <a:rPr lang="en-AU" altLang="it-IT" smtClean="0"/>
              <a:pPr/>
              <a:t>10</a:t>
            </a:fld>
            <a:endParaRPr lang="en-AU" altLang="it-IT"/>
          </a:p>
        </p:txBody>
      </p:sp>
      <p:sp>
        <p:nvSpPr>
          <p:cNvPr id="15363" name="Rectangle 2">
            <a:extLst>
              <a:ext uri="{FF2B5EF4-FFF2-40B4-BE49-F238E27FC236}">
                <a16:creationId xmlns:a16="http://schemas.microsoft.com/office/drawing/2014/main" id="{A2A961B0-4538-994B-E888-52B662BAFE14}"/>
              </a:ext>
            </a:extLst>
          </p:cNvPr>
          <p:cNvSpPr>
            <a:spLocks noRot="1" noChangeArrowheads="1" noTextEdit="1"/>
          </p:cNvSpPr>
          <p:nvPr>
            <p:ph type="sldImg"/>
          </p:nvPr>
        </p:nvSpPr>
        <p:spPr>
          <a:ln/>
        </p:spPr>
      </p:sp>
      <p:sp>
        <p:nvSpPr>
          <p:cNvPr id="15364" name="Rectangle 3">
            <a:extLst>
              <a:ext uri="{FF2B5EF4-FFF2-40B4-BE49-F238E27FC236}">
                <a16:creationId xmlns:a16="http://schemas.microsoft.com/office/drawing/2014/main" id="{1ECDEA92-A3E2-159F-E390-3B00B35A340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DAC9CBBB-CFBF-8F77-756E-CADC97014F67}"/>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41AB7B25-FBDB-EF15-72E9-DDAC9DF45A3B}"/>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2FA14558-F3C2-1FE8-5E78-E32103CE2CDD}"/>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7153F804-FB4F-A3C7-CAF4-7789A126AF8E}"/>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21909919-2EF4-F901-9405-210FB0C85C40}"/>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E5B289FC-2B92-CACF-3087-F5003721CF32}"/>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69E29D29-4363-ECF4-6A41-7DCCAF794188}"/>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9A2C57D9-F24B-D874-E10B-0A5D1252ED47}"/>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C9FF2CBE-F4CE-F4CA-16CF-70F631B6EE09}"/>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5283ADF3-D5D5-3835-4F81-5EF0B3470752}"/>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A828ABD0-CADE-178D-7931-96D58D270905}"/>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54971309-918C-B2AE-EA11-098FA7CF2AD8}"/>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741A50D9-322B-AC2D-70B7-A6A81868DD93}"/>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8D92C429-47CF-829E-80D5-AB6DC7020D98}"/>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A3060704-5A50-8946-3AF6-495088C4F437}"/>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11138082-9263-4BB6-DDF9-BA8BC388249C}"/>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35931F44-A638-D5E7-B340-24A260AA4BF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CF9B2C2-1300-4D01-A92B-003F0A271A37}" type="slidenum">
              <a:rPr lang="en-AU" altLang="it-IT" smtClean="0"/>
              <a:pPr/>
              <a:t>53</a:t>
            </a:fld>
            <a:endParaRPr lang="en-AU" altLang="it-IT"/>
          </a:p>
        </p:txBody>
      </p:sp>
      <p:sp>
        <p:nvSpPr>
          <p:cNvPr id="95235" name="Rectangle 2">
            <a:extLst>
              <a:ext uri="{FF2B5EF4-FFF2-40B4-BE49-F238E27FC236}">
                <a16:creationId xmlns:a16="http://schemas.microsoft.com/office/drawing/2014/main" id="{3E76D940-D318-DD7C-41A7-3D0A7B541D3F}"/>
              </a:ext>
            </a:extLst>
          </p:cNvPr>
          <p:cNvSpPr>
            <a:spLocks noRot="1" noChangeArrowheads="1" noTextEdit="1"/>
          </p:cNvSpPr>
          <p:nvPr>
            <p:ph type="sldImg"/>
          </p:nvPr>
        </p:nvSpPr>
        <p:spPr>
          <a:ln/>
        </p:spPr>
      </p:sp>
      <p:sp>
        <p:nvSpPr>
          <p:cNvPr id="95236" name="Rectangle 3">
            <a:extLst>
              <a:ext uri="{FF2B5EF4-FFF2-40B4-BE49-F238E27FC236}">
                <a16:creationId xmlns:a16="http://schemas.microsoft.com/office/drawing/2014/main" id="{B3C78AFC-C62C-A003-642A-3DB65436B1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2EB3C78C-24D3-1D0F-B79D-B308E9920F5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1205E86-C788-4CA4-A36E-5CC4F5469859}" type="slidenum">
              <a:rPr lang="en-AU" altLang="it-IT" smtClean="0"/>
              <a:pPr/>
              <a:t>54</a:t>
            </a:fld>
            <a:endParaRPr lang="en-AU" altLang="it-IT"/>
          </a:p>
        </p:txBody>
      </p:sp>
      <p:sp>
        <p:nvSpPr>
          <p:cNvPr id="97283" name="Rectangle 2">
            <a:extLst>
              <a:ext uri="{FF2B5EF4-FFF2-40B4-BE49-F238E27FC236}">
                <a16:creationId xmlns:a16="http://schemas.microsoft.com/office/drawing/2014/main" id="{17AFB1DB-AA63-C8DE-F612-432BADAF3F24}"/>
              </a:ext>
            </a:extLst>
          </p:cNvPr>
          <p:cNvSpPr>
            <a:spLocks noRot="1" noChangeArrowheads="1" noTextEdit="1"/>
          </p:cNvSpPr>
          <p:nvPr>
            <p:ph type="sldImg"/>
          </p:nvPr>
        </p:nvSpPr>
        <p:spPr>
          <a:ln/>
        </p:spPr>
      </p:sp>
      <p:sp>
        <p:nvSpPr>
          <p:cNvPr id="97284" name="Rectangle 3">
            <a:extLst>
              <a:ext uri="{FF2B5EF4-FFF2-40B4-BE49-F238E27FC236}">
                <a16:creationId xmlns:a16="http://schemas.microsoft.com/office/drawing/2014/main" id="{F9E39B96-CAD2-8C65-D0CE-DBDADDDCC52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01838E85-EA61-4399-3D76-757A90F3313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15BCCA5-F0CF-408F-83C0-0A6C1049A160}" type="slidenum">
              <a:rPr lang="en-AU" altLang="it-IT" smtClean="0"/>
              <a:pPr/>
              <a:t>11</a:t>
            </a:fld>
            <a:endParaRPr lang="en-AU" altLang="it-IT"/>
          </a:p>
        </p:txBody>
      </p:sp>
      <p:sp>
        <p:nvSpPr>
          <p:cNvPr id="17411" name="Rectangle 2">
            <a:extLst>
              <a:ext uri="{FF2B5EF4-FFF2-40B4-BE49-F238E27FC236}">
                <a16:creationId xmlns:a16="http://schemas.microsoft.com/office/drawing/2014/main" id="{5D2EE75F-2B44-FCCB-9734-33B350103A6B}"/>
              </a:ext>
            </a:extLst>
          </p:cNvPr>
          <p:cNvSpPr>
            <a:spLocks noRot="1" noChangeArrowheads="1" noTextEdit="1"/>
          </p:cNvSpPr>
          <p:nvPr>
            <p:ph type="sldImg"/>
          </p:nvPr>
        </p:nvSpPr>
        <p:spPr>
          <a:ln/>
        </p:spPr>
      </p:sp>
      <p:sp>
        <p:nvSpPr>
          <p:cNvPr id="17412" name="Rectangle 3">
            <a:extLst>
              <a:ext uri="{FF2B5EF4-FFF2-40B4-BE49-F238E27FC236}">
                <a16:creationId xmlns:a16="http://schemas.microsoft.com/office/drawing/2014/main" id="{32CF5ED4-0592-1553-CF51-296D0B041B5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654C4149-4C47-A248-7544-D76CE4AC6B1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839A20-155F-4029-9537-588C665EC48C}" type="slidenum">
              <a:rPr lang="en-AU" altLang="it-IT" smtClean="0"/>
              <a:pPr/>
              <a:t>55</a:t>
            </a:fld>
            <a:endParaRPr lang="en-AU" altLang="it-IT"/>
          </a:p>
        </p:txBody>
      </p:sp>
      <p:sp>
        <p:nvSpPr>
          <p:cNvPr id="99331" name="Rectangle 2">
            <a:extLst>
              <a:ext uri="{FF2B5EF4-FFF2-40B4-BE49-F238E27FC236}">
                <a16:creationId xmlns:a16="http://schemas.microsoft.com/office/drawing/2014/main" id="{71BBB6EA-5888-B044-9D26-EF067F39BB8D}"/>
              </a:ext>
            </a:extLst>
          </p:cNvPr>
          <p:cNvSpPr>
            <a:spLocks noRot="1" noChangeArrowheads="1" noTextEdit="1"/>
          </p:cNvSpPr>
          <p:nvPr>
            <p:ph type="sldImg"/>
          </p:nvPr>
        </p:nvSpPr>
        <p:spPr>
          <a:ln/>
        </p:spPr>
      </p:sp>
      <p:sp>
        <p:nvSpPr>
          <p:cNvPr id="99332" name="Rectangle 3">
            <a:extLst>
              <a:ext uri="{FF2B5EF4-FFF2-40B4-BE49-F238E27FC236}">
                <a16:creationId xmlns:a16="http://schemas.microsoft.com/office/drawing/2014/main" id="{40163D2A-51D9-0FDC-E02B-1A37551B48A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7530AFF0-5EF6-1207-1BFC-5FDC8714053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0C4D674-2576-4CDB-8F0D-9FA555B073EE}" type="slidenum">
              <a:rPr lang="en-AU" altLang="it-IT" smtClean="0"/>
              <a:pPr/>
              <a:t>56</a:t>
            </a:fld>
            <a:endParaRPr lang="en-AU" altLang="it-IT"/>
          </a:p>
        </p:txBody>
      </p:sp>
      <p:sp>
        <p:nvSpPr>
          <p:cNvPr id="101379" name="Rectangle 2">
            <a:extLst>
              <a:ext uri="{FF2B5EF4-FFF2-40B4-BE49-F238E27FC236}">
                <a16:creationId xmlns:a16="http://schemas.microsoft.com/office/drawing/2014/main" id="{075F8218-30BA-F61D-DF5A-9E0B27752C11}"/>
              </a:ext>
            </a:extLst>
          </p:cNvPr>
          <p:cNvSpPr>
            <a:spLocks noRot="1" noChangeArrowheads="1" noTextEdit="1"/>
          </p:cNvSpPr>
          <p:nvPr>
            <p:ph type="sldImg"/>
          </p:nvPr>
        </p:nvSpPr>
        <p:spPr>
          <a:ln/>
        </p:spPr>
      </p:sp>
      <p:sp>
        <p:nvSpPr>
          <p:cNvPr id="101380" name="Rectangle 3">
            <a:extLst>
              <a:ext uri="{FF2B5EF4-FFF2-40B4-BE49-F238E27FC236}">
                <a16:creationId xmlns:a16="http://schemas.microsoft.com/office/drawing/2014/main" id="{7B5A4CC7-A2A7-ACB8-F389-9939751491B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F6760509-7845-F968-3B3D-59B413860D6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64A35D-BC4C-4B55-924F-03D1A6340E2D}" type="slidenum">
              <a:rPr lang="en-AU" altLang="it-IT" smtClean="0"/>
              <a:pPr/>
              <a:t>57</a:t>
            </a:fld>
            <a:endParaRPr lang="en-AU" altLang="it-IT"/>
          </a:p>
        </p:txBody>
      </p:sp>
      <p:sp>
        <p:nvSpPr>
          <p:cNvPr id="103427" name="Rectangle 2">
            <a:extLst>
              <a:ext uri="{FF2B5EF4-FFF2-40B4-BE49-F238E27FC236}">
                <a16:creationId xmlns:a16="http://schemas.microsoft.com/office/drawing/2014/main" id="{C540809C-28EB-6D33-273F-C5463964C716}"/>
              </a:ext>
            </a:extLst>
          </p:cNvPr>
          <p:cNvSpPr>
            <a:spLocks noRot="1" noChangeArrowheads="1" noTextEdit="1"/>
          </p:cNvSpPr>
          <p:nvPr>
            <p:ph type="sldImg"/>
          </p:nvPr>
        </p:nvSpPr>
        <p:spPr>
          <a:ln/>
        </p:spPr>
      </p:sp>
      <p:sp>
        <p:nvSpPr>
          <p:cNvPr id="103428" name="Rectangle 3">
            <a:extLst>
              <a:ext uri="{FF2B5EF4-FFF2-40B4-BE49-F238E27FC236}">
                <a16:creationId xmlns:a16="http://schemas.microsoft.com/office/drawing/2014/main" id="{15E00344-DA9C-75FB-DCD2-EE92AF064AE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5B4131D0-D7AF-9822-4B27-CC4A5CF524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E859A98-76CB-4DB5-B09B-BDDAE5FAF4AD}" type="slidenum">
              <a:rPr lang="en-AU" altLang="it-IT" smtClean="0"/>
              <a:pPr/>
              <a:t>58</a:t>
            </a:fld>
            <a:endParaRPr lang="en-AU" altLang="it-IT"/>
          </a:p>
        </p:txBody>
      </p:sp>
      <p:sp>
        <p:nvSpPr>
          <p:cNvPr id="105475" name="Rectangle 2">
            <a:extLst>
              <a:ext uri="{FF2B5EF4-FFF2-40B4-BE49-F238E27FC236}">
                <a16:creationId xmlns:a16="http://schemas.microsoft.com/office/drawing/2014/main" id="{B4EF8A50-D099-04AE-4B18-B47813C19F0C}"/>
              </a:ext>
            </a:extLst>
          </p:cNvPr>
          <p:cNvSpPr>
            <a:spLocks noRot="1" noChangeArrowheads="1" noTextEdit="1"/>
          </p:cNvSpPr>
          <p:nvPr>
            <p:ph type="sldImg"/>
          </p:nvPr>
        </p:nvSpPr>
        <p:spPr>
          <a:ln/>
        </p:spPr>
      </p:sp>
      <p:sp>
        <p:nvSpPr>
          <p:cNvPr id="105476" name="Rectangle 3">
            <a:extLst>
              <a:ext uri="{FF2B5EF4-FFF2-40B4-BE49-F238E27FC236}">
                <a16:creationId xmlns:a16="http://schemas.microsoft.com/office/drawing/2014/main" id="{AB19D9D1-0DC5-460E-2114-36FA8A9FCE2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B3D06248-9043-FFA5-8FBF-2B40224E5C7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8166FFC-AD6E-4A5D-8788-CB7E8A730AD7}" type="slidenum">
              <a:rPr lang="en-AU" altLang="it-IT" smtClean="0"/>
              <a:pPr/>
              <a:t>59</a:t>
            </a:fld>
            <a:endParaRPr lang="en-AU" altLang="it-IT"/>
          </a:p>
        </p:txBody>
      </p:sp>
      <p:sp>
        <p:nvSpPr>
          <p:cNvPr id="107523" name="Rectangle 2">
            <a:extLst>
              <a:ext uri="{FF2B5EF4-FFF2-40B4-BE49-F238E27FC236}">
                <a16:creationId xmlns:a16="http://schemas.microsoft.com/office/drawing/2014/main" id="{B6698CE2-6AEC-9837-C655-4EB4B815EB4A}"/>
              </a:ext>
            </a:extLst>
          </p:cNvPr>
          <p:cNvSpPr>
            <a:spLocks noRot="1" noChangeArrowheads="1" noTextEdit="1"/>
          </p:cNvSpPr>
          <p:nvPr>
            <p:ph type="sldImg"/>
          </p:nvPr>
        </p:nvSpPr>
        <p:spPr>
          <a:ln/>
        </p:spPr>
      </p:sp>
      <p:sp>
        <p:nvSpPr>
          <p:cNvPr id="107524" name="Rectangle 3">
            <a:extLst>
              <a:ext uri="{FF2B5EF4-FFF2-40B4-BE49-F238E27FC236}">
                <a16:creationId xmlns:a16="http://schemas.microsoft.com/office/drawing/2014/main" id="{3A20FED3-6AB4-8DC5-C0F4-76642B2B586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6E036E66-5447-AED6-8CEB-08D4A94FB1E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646B6A6-F0AE-4DC8-A782-7D2FC06C7FEA}" type="slidenum">
              <a:rPr lang="en-AU" altLang="it-IT" smtClean="0"/>
              <a:pPr/>
              <a:t>60</a:t>
            </a:fld>
            <a:endParaRPr lang="en-AU" altLang="it-IT"/>
          </a:p>
        </p:txBody>
      </p:sp>
      <p:sp>
        <p:nvSpPr>
          <p:cNvPr id="109571" name="Rectangle 2">
            <a:extLst>
              <a:ext uri="{FF2B5EF4-FFF2-40B4-BE49-F238E27FC236}">
                <a16:creationId xmlns:a16="http://schemas.microsoft.com/office/drawing/2014/main" id="{90F92A41-8992-A95A-A188-71B7CA3AE498}"/>
              </a:ext>
            </a:extLst>
          </p:cNvPr>
          <p:cNvSpPr>
            <a:spLocks noRot="1" noChangeArrowheads="1" noTextEdit="1"/>
          </p:cNvSpPr>
          <p:nvPr>
            <p:ph type="sldImg"/>
          </p:nvPr>
        </p:nvSpPr>
        <p:spPr>
          <a:ln/>
        </p:spPr>
      </p:sp>
      <p:sp>
        <p:nvSpPr>
          <p:cNvPr id="109572" name="Rectangle 3">
            <a:extLst>
              <a:ext uri="{FF2B5EF4-FFF2-40B4-BE49-F238E27FC236}">
                <a16:creationId xmlns:a16="http://schemas.microsoft.com/office/drawing/2014/main" id="{3DA2AE64-5507-310C-86BC-CA3E2798CEB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DDB6CDB4-08F4-7DF5-2ED9-D5499445921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4767C82-CB9A-49DF-A0D9-A3A28BB8EE56}" type="slidenum">
              <a:rPr lang="en-AU" altLang="it-IT" smtClean="0"/>
              <a:pPr/>
              <a:t>61</a:t>
            </a:fld>
            <a:endParaRPr lang="en-AU" altLang="it-IT"/>
          </a:p>
        </p:txBody>
      </p:sp>
      <p:sp>
        <p:nvSpPr>
          <p:cNvPr id="111619" name="Rectangle 2">
            <a:extLst>
              <a:ext uri="{FF2B5EF4-FFF2-40B4-BE49-F238E27FC236}">
                <a16:creationId xmlns:a16="http://schemas.microsoft.com/office/drawing/2014/main" id="{B57FDF3E-E042-3754-6D52-F91AA4009DF4}"/>
              </a:ext>
            </a:extLst>
          </p:cNvPr>
          <p:cNvSpPr>
            <a:spLocks noRot="1" noChangeArrowheads="1" noTextEdit="1"/>
          </p:cNvSpPr>
          <p:nvPr>
            <p:ph type="sldImg"/>
          </p:nvPr>
        </p:nvSpPr>
        <p:spPr>
          <a:ln/>
        </p:spPr>
      </p:sp>
      <p:sp>
        <p:nvSpPr>
          <p:cNvPr id="111620" name="Rectangle 3">
            <a:extLst>
              <a:ext uri="{FF2B5EF4-FFF2-40B4-BE49-F238E27FC236}">
                <a16:creationId xmlns:a16="http://schemas.microsoft.com/office/drawing/2014/main" id="{1978A742-9E25-8357-72B5-85FFABE3501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3C9ABC85-DFBD-B187-D3FD-69E864D9FB14}"/>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2146F72D-A6C9-5AF7-5C5E-63D9AF5607EA}"/>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D4E121D8-5DBF-885B-F2DE-E4AE84CC00CA}"/>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5B493427-31F6-BDAC-C209-32C52C15B127}"/>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7344C43F-DAE3-BF34-2E1D-37ECA552BDE3}"/>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1AFE8F09-991A-FEC4-05C8-A97A9E5CEED1}"/>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41DAB9B1-FAC3-50E4-CB60-FDF1A092CEF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08FDFA2-CBCC-4644-9A1A-E6BBE40CA0AA}" type="slidenum">
              <a:rPr lang="en-AU" altLang="it-IT" smtClean="0"/>
              <a:pPr/>
              <a:t>12</a:t>
            </a:fld>
            <a:endParaRPr lang="en-AU" altLang="it-IT"/>
          </a:p>
        </p:txBody>
      </p:sp>
      <p:sp>
        <p:nvSpPr>
          <p:cNvPr id="19459" name="Rectangle 2">
            <a:extLst>
              <a:ext uri="{FF2B5EF4-FFF2-40B4-BE49-F238E27FC236}">
                <a16:creationId xmlns:a16="http://schemas.microsoft.com/office/drawing/2014/main" id="{3BC2A5EC-F1C0-96ED-94E8-E00011EBB234}"/>
              </a:ext>
            </a:extLst>
          </p:cNvPr>
          <p:cNvSpPr>
            <a:spLocks noRot="1" noChangeArrowheads="1" noTextEdit="1"/>
          </p:cNvSpPr>
          <p:nvPr>
            <p:ph type="sldImg"/>
          </p:nvPr>
        </p:nvSpPr>
        <p:spPr>
          <a:ln/>
        </p:spPr>
      </p:sp>
      <p:sp>
        <p:nvSpPr>
          <p:cNvPr id="19460" name="Rectangle 3">
            <a:extLst>
              <a:ext uri="{FF2B5EF4-FFF2-40B4-BE49-F238E27FC236}">
                <a16:creationId xmlns:a16="http://schemas.microsoft.com/office/drawing/2014/main" id="{8720F0E2-C319-58A9-9689-2C0CA548AC6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9A63D630-CD58-031F-93E7-28D1B9997E78}"/>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4E4A8887-7259-5C4A-148D-212F77660A69}"/>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910D865E-DC1E-7E07-B356-CF1ABF92FD5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A2A3FE6-95BD-410E-9D6B-88D23B0E53F3}" type="slidenum">
              <a:rPr lang="en-AU" altLang="it-IT" smtClean="0"/>
              <a:pPr/>
              <a:t>13</a:t>
            </a:fld>
            <a:endParaRPr lang="en-AU" altLang="it-IT"/>
          </a:p>
        </p:txBody>
      </p:sp>
      <p:sp>
        <p:nvSpPr>
          <p:cNvPr id="21507" name="Rectangle 2">
            <a:extLst>
              <a:ext uri="{FF2B5EF4-FFF2-40B4-BE49-F238E27FC236}">
                <a16:creationId xmlns:a16="http://schemas.microsoft.com/office/drawing/2014/main" id="{051FA51F-461C-20E0-A25C-E950715CBC1E}"/>
              </a:ext>
            </a:extLst>
          </p:cNvPr>
          <p:cNvSpPr>
            <a:spLocks noRot="1" noChangeArrowheads="1" noTextEdit="1"/>
          </p:cNvSpPr>
          <p:nvPr>
            <p:ph type="sldImg"/>
          </p:nvPr>
        </p:nvSpPr>
        <p:spPr>
          <a:ln/>
        </p:spPr>
      </p:sp>
      <p:sp>
        <p:nvSpPr>
          <p:cNvPr id="21508" name="Rectangle 3">
            <a:extLst>
              <a:ext uri="{FF2B5EF4-FFF2-40B4-BE49-F238E27FC236}">
                <a16:creationId xmlns:a16="http://schemas.microsoft.com/office/drawing/2014/main" id="{BD79F693-C90E-D20E-F05E-C0D1DC473C9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23AAF7CE-FBE9-E825-2D05-98C7A70E355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A220A6B-E24D-4B23-BB75-1A2D9C886D8F}" type="slidenum">
              <a:rPr lang="en-AU" altLang="it-IT" smtClean="0"/>
              <a:pPr/>
              <a:t>14</a:t>
            </a:fld>
            <a:endParaRPr lang="en-AU" altLang="it-IT"/>
          </a:p>
        </p:txBody>
      </p:sp>
      <p:sp>
        <p:nvSpPr>
          <p:cNvPr id="23555" name="Rectangle 2">
            <a:extLst>
              <a:ext uri="{FF2B5EF4-FFF2-40B4-BE49-F238E27FC236}">
                <a16:creationId xmlns:a16="http://schemas.microsoft.com/office/drawing/2014/main" id="{6D396AF5-2B4B-E02A-1381-D7735D27BF9A}"/>
              </a:ext>
            </a:extLst>
          </p:cNvPr>
          <p:cNvSpPr>
            <a:spLocks noRot="1" noChangeArrowheads="1" noTextEdit="1"/>
          </p:cNvSpPr>
          <p:nvPr>
            <p:ph type="sldImg"/>
          </p:nvPr>
        </p:nvSpPr>
        <p:spPr>
          <a:ln/>
        </p:spPr>
      </p:sp>
      <p:sp>
        <p:nvSpPr>
          <p:cNvPr id="23556" name="Rectangle 3">
            <a:extLst>
              <a:ext uri="{FF2B5EF4-FFF2-40B4-BE49-F238E27FC236}">
                <a16:creationId xmlns:a16="http://schemas.microsoft.com/office/drawing/2014/main" id="{E4EDC321-19F1-CEA9-B3A7-B15CB4ACF2B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B79173AE-7C6C-0B25-B38E-04157A5A909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AE982DB-AC0C-4D89-ACA0-AA00C96A5FF3}" type="slidenum">
              <a:rPr lang="en-AU" altLang="it-IT" smtClean="0"/>
              <a:pPr/>
              <a:t>15</a:t>
            </a:fld>
            <a:endParaRPr lang="en-AU" altLang="it-IT"/>
          </a:p>
        </p:txBody>
      </p:sp>
      <p:sp>
        <p:nvSpPr>
          <p:cNvPr id="25603" name="Rectangle 2">
            <a:extLst>
              <a:ext uri="{FF2B5EF4-FFF2-40B4-BE49-F238E27FC236}">
                <a16:creationId xmlns:a16="http://schemas.microsoft.com/office/drawing/2014/main" id="{00697BF5-ADCA-C1FC-EE45-0F9E32FFACD4}"/>
              </a:ext>
            </a:extLst>
          </p:cNvPr>
          <p:cNvSpPr>
            <a:spLocks noRot="1" noChangeArrowheads="1" noTextEdit="1"/>
          </p:cNvSpPr>
          <p:nvPr>
            <p:ph type="sldImg"/>
          </p:nvPr>
        </p:nvSpPr>
        <p:spPr>
          <a:ln/>
        </p:spPr>
      </p:sp>
      <p:sp>
        <p:nvSpPr>
          <p:cNvPr id="25604" name="Rectangle 3">
            <a:extLst>
              <a:ext uri="{FF2B5EF4-FFF2-40B4-BE49-F238E27FC236}">
                <a16:creationId xmlns:a16="http://schemas.microsoft.com/office/drawing/2014/main" id="{94EA497F-38E6-9811-C09C-F1F4AE1C73C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3BBABC7B-D7FD-0891-2E31-2C7D59E093E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DE19C1D-A9BF-42B4-9BC1-2D8F04696ED7}" type="slidenum">
              <a:rPr lang="en-AU" altLang="it-IT" smtClean="0"/>
              <a:pPr/>
              <a:t>16</a:t>
            </a:fld>
            <a:endParaRPr lang="en-AU" altLang="it-IT"/>
          </a:p>
        </p:txBody>
      </p:sp>
      <p:sp>
        <p:nvSpPr>
          <p:cNvPr id="27651" name="Rectangle 2">
            <a:extLst>
              <a:ext uri="{FF2B5EF4-FFF2-40B4-BE49-F238E27FC236}">
                <a16:creationId xmlns:a16="http://schemas.microsoft.com/office/drawing/2014/main" id="{236C1D5F-0D20-9F98-02A7-F209248AB249}"/>
              </a:ext>
            </a:extLst>
          </p:cNvPr>
          <p:cNvSpPr>
            <a:spLocks noRot="1" noChangeArrowheads="1" noTextEdit="1"/>
          </p:cNvSpPr>
          <p:nvPr>
            <p:ph type="sldImg"/>
          </p:nvPr>
        </p:nvSpPr>
        <p:spPr>
          <a:ln/>
        </p:spPr>
      </p:sp>
      <p:sp>
        <p:nvSpPr>
          <p:cNvPr id="27652" name="Rectangle 3">
            <a:extLst>
              <a:ext uri="{FF2B5EF4-FFF2-40B4-BE49-F238E27FC236}">
                <a16:creationId xmlns:a16="http://schemas.microsoft.com/office/drawing/2014/main" id="{9AA0F190-F5C3-4477-C9AD-72F05B2F332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1A3E5455-1D85-66AA-C9A0-1AA567DF3588}"/>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D3CCAEE0-C62C-641C-BFB1-F15B016724D4}"/>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C1167473-B9E5-5634-3CB7-E72787A14EBF}"/>
              </a:ext>
            </a:extLst>
          </p:cNvPr>
          <p:cNvSpPr>
            <a:spLocks noGrp="1" noChangeArrowheads="1"/>
          </p:cNvSpPr>
          <p:nvPr>
            <p:ph type="sldNum" sz="quarter" idx="12"/>
          </p:nvPr>
        </p:nvSpPr>
        <p:spPr>
          <a:ln/>
        </p:spPr>
        <p:txBody>
          <a:bodyPr/>
          <a:lstStyle>
            <a:lvl1pPr>
              <a:defRPr/>
            </a:lvl1pPr>
          </a:lstStyle>
          <a:p>
            <a:pPr>
              <a:defRPr/>
            </a:pPr>
            <a:fld id="{DBD5BA81-A68C-4715-BF39-521780F27853}" type="slidenum">
              <a:rPr lang="pl-PL" altLang="it-IT"/>
              <a:pPr>
                <a:defRPr/>
              </a:pPr>
              <a:t>‹N›</a:t>
            </a:fld>
            <a:endParaRPr lang="pl-PL" altLang="it-IT"/>
          </a:p>
        </p:txBody>
      </p:sp>
    </p:spTree>
    <p:extLst>
      <p:ext uri="{BB962C8B-B14F-4D97-AF65-F5344CB8AC3E}">
        <p14:creationId xmlns:p14="http://schemas.microsoft.com/office/powerpoint/2010/main" val="1570829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A3D2ACD3-D266-5591-2B3A-16F5BDC009C2}"/>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41859C69-F77F-3055-FCA0-CF7813EEBD4C}"/>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102075FE-C408-FACE-F72B-69A9E5FC34B1}"/>
              </a:ext>
            </a:extLst>
          </p:cNvPr>
          <p:cNvSpPr>
            <a:spLocks noGrp="1" noChangeArrowheads="1"/>
          </p:cNvSpPr>
          <p:nvPr>
            <p:ph type="sldNum" sz="quarter" idx="12"/>
          </p:nvPr>
        </p:nvSpPr>
        <p:spPr>
          <a:ln/>
        </p:spPr>
        <p:txBody>
          <a:bodyPr/>
          <a:lstStyle>
            <a:lvl1pPr>
              <a:defRPr/>
            </a:lvl1pPr>
          </a:lstStyle>
          <a:p>
            <a:pPr>
              <a:defRPr/>
            </a:pPr>
            <a:fld id="{C1EF0732-D885-4070-8972-6C5D8D878505}" type="slidenum">
              <a:rPr lang="pl-PL" altLang="it-IT"/>
              <a:pPr>
                <a:defRPr/>
              </a:pPr>
              <a:t>‹N›</a:t>
            </a:fld>
            <a:endParaRPr lang="pl-PL" altLang="it-IT"/>
          </a:p>
        </p:txBody>
      </p:sp>
    </p:spTree>
    <p:extLst>
      <p:ext uri="{BB962C8B-B14F-4D97-AF65-F5344CB8AC3E}">
        <p14:creationId xmlns:p14="http://schemas.microsoft.com/office/powerpoint/2010/main" val="2362726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A28085A-519A-7D23-4C82-F6EDA89C3DC4}"/>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593B2290-1495-D370-BC5A-CB62DA6DA67C}"/>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3944062F-328E-046C-F039-CD7CFB8AF5AB}"/>
              </a:ext>
            </a:extLst>
          </p:cNvPr>
          <p:cNvSpPr>
            <a:spLocks noGrp="1" noChangeArrowheads="1"/>
          </p:cNvSpPr>
          <p:nvPr>
            <p:ph type="sldNum" sz="quarter" idx="12"/>
          </p:nvPr>
        </p:nvSpPr>
        <p:spPr>
          <a:ln/>
        </p:spPr>
        <p:txBody>
          <a:bodyPr/>
          <a:lstStyle>
            <a:lvl1pPr>
              <a:defRPr/>
            </a:lvl1pPr>
          </a:lstStyle>
          <a:p>
            <a:pPr>
              <a:defRPr/>
            </a:pPr>
            <a:fld id="{E4BD7437-7FF4-4A50-BAFD-E190DD75A4D4}" type="slidenum">
              <a:rPr lang="pl-PL" altLang="it-IT"/>
              <a:pPr>
                <a:defRPr/>
              </a:pPr>
              <a:t>‹N›</a:t>
            </a:fld>
            <a:endParaRPr lang="pl-PL" altLang="it-IT"/>
          </a:p>
        </p:txBody>
      </p:sp>
    </p:spTree>
    <p:extLst>
      <p:ext uri="{BB962C8B-B14F-4D97-AF65-F5344CB8AC3E}">
        <p14:creationId xmlns:p14="http://schemas.microsoft.com/office/powerpoint/2010/main" val="3438614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30F50FE6-FC42-CB3F-A119-D7E25037ED86}"/>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C0C33265-F1D8-D427-F04F-8CB3F1B549F9}"/>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EA47573D-8BD5-9B2C-A927-603CB7B84FCF}"/>
              </a:ext>
            </a:extLst>
          </p:cNvPr>
          <p:cNvSpPr>
            <a:spLocks noGrp="1" noChangeArrowheads="1"/>
          </p:cNvSpPr>
          <p:nvPr>
            <p:ph type="sldNum" sz="quarter" idx="12"/>
          </p:nvPr>
        </p:nvSpPr>
        <p:spPr>
          <a:ln/>
        </p:spPr>
        <p:txBody>
          <a:bodyPr/>
          <a:lstStyle>
            <a:lvl1pPr>
              <a:defRPr/>
            </a:lvl1pPr>
          </a:lstStyle>
          <a:p>
            <a:pPr>
              <a:defRPr/>
            </a:pPr>
            <a:fld id="{48E84233-B08B-43D4-BD40-E694B617C94B}" type="slidenum">
              <a:rPr lang="pl-PL" altLang="it-IT"/>
              <a:pPr>
                <a:defRPr/>
              </a:pPr>
              <a:t>‹N›</a:t>
            </a:fld>
            <a:endParaRPr lang="pl-PL" altLang="it-IT"/>
          </a:p>
        </p:txBody>
      </p:sp>
    </p:spTree>
    <p:extLst>
      <p:ext uri="{BB962C8B-B14F-4D97-AF65-F5344CB8AC3E}">
        <p14:creationId xmlns:p14="http://schemas.microsoft.com/office/powerpoint/2010/main" val="3511449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32575833-C6BF-3AAC-0ADD-B31148DD0FAB}"/>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600F1BB5-DF7E-22CD-54A7-786B4AD2463F}"/>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661AA0EB-73BF-BBF5-BBB8-D264D3EE6051}"/>
              </a:ext>
            </a:extLst>
          </p:cNvPr>
          <p:cNvSpPr>
            <a:spLocks noGrp="1" noChangeArrowheads="1"/>
          </p:cNvSpPr>
          <p:nvPr>
            <p:ph type="sldNum" sz="quarter" idx="12"/>
          </p:nvPr>
        </p:nvSpPr>
        <p:spPr>
          <a:ln/>
        </p:spPr>
        <p:txBody>
          <a:bodyPr/>
          <a:lstStyle>
            <a:lvl1pPr>
              <a:defRPr/>
            </a:lvl1pPr>
          </a:lstStyle>
          <a:p>
            <a:pPr>
              <a:defRPr/>
            </a:pPr>
            <a:fld id="{CFBBE8F6-1F7A-4312-9C72-D08524159558}" type="slidenum">
              <a:rPr lang="pl-PL" altLang="it-IT"/>
              <a:pPr>
                <a:defRPr/>
              </a:pPr>
              <a:t>‹N›</a:t>
            </a:fld>
            <a:endParaRPr lang="pl-PL" altLang="it-IT"/>
          </a:p>
        </p:txBody>
      </p:sp>
    </p:spTree>
    <p:extLst>
      <p:ext uri="{BB962C8B-B14F-4D97-AF65-F5344CB8AC3E}">
        <p14:creationId xmlns:p14="http://schemas.microsoft.com/office/powerpoint/2010/main" val="186242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3D095831-8080-C313-A0C9-17FE53D958C2}"/>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6A7B8F4D-3460-56C9-8C26-ABA85C45F1EC}"/>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DBA7D6E1-0DE8-0241-EE56-DE5BAF02163E}"/>
              </a:ext>
            </a:extLst>
          </p:cNvPr>
          <p:cNvSpPr>
            <a:spLocks noGrp="1" noChangeArrowheads="1"/>
          </p:cNvSpPr>
          <p:nvPr>
            <p:ph type="sldNum" sz="quarter" idx="12"/>
          </p:nvPr>
        </p:nvSpPr>
        <p:spPr>
          <a:ln/>
        </p:spPr>
        <p:txBody>
          <a:bodyPr/>
          <a:lstStyle>
            <a:lvl1pPr>
              <a:defRPr/>
            </a:lvl1pPr>
          </a:lstStyle>
          <a:p>
            <a:pPr>
              <a:defRPr/>
            </a:pPr>
            <a:fld id="{7AA84EE8-9D1C-4A1B-A862-AA395965E0C2}" type="slidenum">
              <a:rPr lang="pl-PL" altLang="it-IT"/>
              <a:pPr>
                <a:defRPr/>
              </a:pPr>
              <a:t>‹N›</a:t>
            </a:fld>
            <a:endParaRPr lang="pl-PL" altLang="it-IT"/>
          </a:p>
        </p:txBody>
      </p:sp>
    </p:spTree>
    <p:extLst>
      <p:ext uri="{BB962C8B-B14F-4D97-AF65-F5344CB8AC3E}">
        <p14:creationId xmlns:p14="http://schemas.microsoft.com/office/powerpoint/2010/main" val="697551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82136FEF-08CC-A163-81B1-E160DDDF8A78}"/>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8" name="Rectangle 5">
            <a:extLst>
              <a:ext uri="{FF2B5EF4-FFF2-40B4-BE49-F238E27FC236}">
                <a16:creationId xmlns:a16="http://schemas.microsoft.com/office/drawing/2014/main" id="{B387C37A-45D9-06A5-BDC1-0E2A9D498A9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9" name="Rectangle 6">
            <a:extLst>
              <a:ext uri="{FF2B5EF4-FFF2-40B4-BE49-F238E27FC236}">
                <a16:creationId xmlns:a16="http://schemas.microsoft.com/office/drawing/2014/main" id="{96ECD4E3-3BC4-9C87-EA22-8BB0E1417EDB}"/>
              </a:ext>
            </a:extLst>
          </p:cNvPr>
          <p:cNvSpPr>
            <a:spLocks noGrp="1" noChangeArrowheads="1"/>
          </p:cNvSpPr>
          <p:nvPr>
            <p:ph type="sldNum" sz="quarter" idx="12"/>
          </p:nvPr>
        </p:nvSpPr>
        <p:spPr>
          <a:ln/>
        </p:spPr>
        <p:txBody>
          <a:bodyPr/>
          <a:lstStyle>
            <a:lvl1pPr>
              <a:defRPr/>
            </a:lvl1pPr>
          </a:lstStyle>
          <a:p>
            <a:pPr>
              <a:defRPr/>
            </a:pPr>
            <a:fld id="{AF632972-CBE7-4832-8CEA-5F0B02F006C5}" type="slidenum">
              <a:rPr lang="pl-PL" altLang="it-IT"/>
              <a:pPr>
                <a:defRPr/>
              </a:pPr>
              <a:t>‹N›</a:t>
            </a:fld>
            <a:endParaRPr lang="pl-PL" altLang="it-IT"/>
          </a:p>
        </p:txBody>
      </p:sp>
    </p:spTree>
    <p:extLst>
      <p:ext uri="{BB962C8B-B14F-4D97-AF65-F5344CB8AC3E}">
        <p14:creationId xmlns:p14="http://schemas.microsoft.com/office/powerpoint/2010/main" val="3118165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4">
            <a:extLst>
              <a:ext uri="{FF2B5EF4-FFF2-40B4-BE49-F238E27FC236}">
                <a16:creationId xmlns:a16="http://schemas.microsoft.com/office/drawing/2014/main" id="{BE8FCC50-CCA9-B32F-4D2F-63D209A81F5B}"/>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4" name="Rectangle 5">
            <a:extLst>
              <a:ext uri="{FF2B5EF4-FFF2-40B4-BE49-F238E27FC236}">
                <a16:creationId xmlns:a16="http://schemas.microsoft.com/office/drawing/2014/main" id="{0B3245CA-8CED-F0DC-4C02-5188BD17EF11}"/>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5" name="Rectangle 6">
            <a:extLst>
              <a:ext uri="{FF2B5EF4-FFF2-40B4-BE49-F238E27FC236}">
                <a16:creationId xmlns:a16="http://schemas.microsoft.com/office/drawing/2014/main" id="{EC71BACB-6733-4716-9DAF-BD9E95FA7877}"/>
              </a:ext>
            </a:extLst>
          </p:cNvPr>
          <p:cNvSpPr>
            <a:spLocks noGrp="1" noChangeArrowheads="1"/>
          </p:cNvSpPr>
          <p:nvPr>
            <p:ph type="sldNum" sz="quarter" idx="12"/>
          </p:nvPr>
        </p:nvSpPr>
        <p:spPr>
          <a:ln/>
        </p:spPr>
        <p:txBody>
          <a:bodyPr/>
          <a:lstStyle>
            <a:lvl1pPr>
              <a:defRPr/>
            </a:lvl1pPr>
          </a:lstStyle>
          <a:p>
            <a:pPr>
              <a:defRPr/>
            </a:pPr>
            <a:fld id="{62E2E62A-9F61-424C-940B-6F201FB90AD7}" type="slidenum">
              <a:rPr lang="pl-PL" altLang="it-IT"/>
              <a:pPr>
                <a:defRPr/>
              </a:pPr>
              <a:t>‹N›</a:t>
            </a:fld>
            <a:endParaRPr lang="pl-PL" altLang="it-IT"/>
          </a:p>
        </p:txBody>
      </p:sp>
    </p:spTree>
    <p:extLst>
      <p:ext uri="{BB962C8B-B14F-4D97-AF65-F5344CB8AC3E}">
        <p14:creationId xmlns:p14="http://schemas.microsoft.com/office/powerpoint/2010/main" val="3282098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564C52C-5C3E-40C2-8175-27DA379D7FD5}"/>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3" name="Rectangle 5">
            <a:extLst>
              <a:ext uri="{FF2B5EF4-FFF2-40B4-BE49-F238E27FC236}">
                <a16:creationId xmlns:a16="http://schemas.microsoft.com/office/drawing/2014/main" id="{803C544A-462B-50AF-1238-749C80B29CCA}"/>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4" name="Rectangle 6">
            <a:extLst>
              <a:ext uri="{FF2B5EF4-FFF2-40B4-BE49-F238E27FC236}">
                <a16:creationId xmlns:a16="http://schemas.microsoft.com/office/drawing/2014/main" id="{DEFEE014-DBB5-AF2B-984F-4C23BBA3134F}"/>
              </a:ext>
            </a:extLst>
          </p:cNvPr>
          <p:cNvSpPr>
            <a:spLocks noGrp="1" noChangeArrowheads="1"/>
          </p:cNvSpPr>
          <p:nvPr>
            <p:ph type="sldNum" sz="quarter" idx="12"/>
          </p:nvPr>
        </p:nvSpPr>
        <p:spPr>
          <a:ln/>
        </p:spPr>
        <p:txBody>
          <a:bodyPr/>
          <a:lstStyle>
            <a:lvl1pPr>
              <a:defRPr/>
            </a:lvl1pPr>
          </a:lstStyle>
          <a:p>
            <a:pPr>
              <a:defRPr/>
            </a:pPr>
            <a:fld id="{390DB902-350E-4B0B-B948-77B40A6541E5}" type="slidenum">
              <a:rPr lang="pl-PL" altLang="it-IT"/>
              <a:pPr>
                <a:defRPr/>
              </a:pPr>
              <a:t>‹N›</a:t>
            </a:fld>
            <a:endParaRPr lang="pl-PL" altLang="it-IT"/>
          </a:p>
        </p:txBody>
      </p:sp>
    </p:spTree>
    <p:extLst>
      <p:ext uri="{BB962C8B-B14F-4D97-AF65-F5344CB8AC3E}">
        <p14:creationId xmlns:p14="http://schemas.microsoft.com/office/powerpoint/2010/main" val="3508362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DC12F0DD-AC7D-0BF0-0057-38966394B533}"/>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AE4D7CDA-575D-36FD-D5F6-9508FCFF2A1C}"/>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D974AB09-DB8A-EB29-F1DA-1E772B8C2054}"/>
              </a:ext>
            </a:extLst>
          </p:cNvPr>
          <p:cNvSpPr>
            <a:spLocks noGrp="1" noChangeArrowheads="1"/>
          </p:cNvSpPr>
          <p:nvPr>
            <p:ph type="sldNum" sz="quarter" idx="12"/>
          </p:nvPr>
        </p:nvSpPr>
        <p:spPr>
          <a:ln/>
        </p:spPr>
        <p:txBody>
          <a:bodyPr/>
          <a:lstStyle>
            <a:lvl1pPr>
              <a:defRPr/>
            </a:lvl1pPr>
          </a:lstStyle>
          <a:p>
            <a:pPr>
              <a:defRPr/>
            </a:pPr>
            <a:fld id="{CB97CE2B-8F8B-4DC0-8486-CE82557E13A5}" type="slidenum">
              <a:rPr lang="pl-PL" altLang="it-IT"/>
              <a:pPr>
                <a:defRPr/>
              </a:pPr>
              <a:t>‹N›</a:t>
            </a:fld>
            <a:endParaRPr lang="pl-PL" altLang="it-IT"/>
          </a:p>
        </p:txBody>
      </p:sp>
    </p:spTree>
    <p:extLst>
      <p:ext uri="{BB962C8B-B14F-4D97-AF65-F5344CB8AC3E}">
        <p14:creationId xmlns:p14="http://schemas.microsoft.com/office/powerpoint/2010/main" val="4235196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9100A806-F5D6-38C5-C675-78A45A23F6C7}"/>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41451A30-3678-EB49-3735-66C07AD2A41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5B64B668-52D7-70B3-1A3D-D3D729DDE39C}"/>
              </a:ext>
            </a:extLst>
          </p:cNvPr>
          <p:cNvSpPr>
            <a:spLocks noGrp="1" noChangeArrowheads="1"/>
          </p:cNvSpPr>
          <p:nvPr>
            <p:ph type="sldNum" sz="quarter" idx="12"/>
          </p:nvPr>
        </p:nvSpPr>
        <p:spPr>
          <a:ln/>
        </p:spPr>
        <p:txBody>
          <a:bodyPr/>
          <a:lstStyle>
            <a:lvl1pPr>
              <a:defRPr/>
            </a:lvl1pPr>
          </a:lstStyle>
          <a:p>
            <a:pPr>
              <a:defRPr/>
            </a:pPr>
            <a:fld id="{B23AB62A-B766-42B6-B5F8-372B288894C2}" type="slidenum">
              <a:rPr lang="pl-PL" altLang="it-IT"/>
              <a:pPr>
                <a:defRPr/>
              </a:pPr>
              <a:t>‹N›</a:t>
            </a:fld>
            <a:endParaRPr lang="pl-PL" altLang="it-IT"/>
          </a:p>
        </p:txBody>
      </p:sp>
    </p:spTree>
    <p:extLst>
      <p:ext uri="{BB962C8B-B14F-4D97-AF65-F5344CB8AC3E}">
        <p14:creationId xmlns:p14="http://schemas.microsoft.com/office/powerpoint/2010/main" val="44421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BB814B0-20B7-6441-9B91-882A2CD524C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it-IT"/>
              <a:t>Kliknij, aby edytować styl wzorca tytułu</a:t>
            </a:r>
          </a:p>
        </p:txBody>
      </p:sp>
      <p:sp>
        <p:nvSpPr>
          <p:cNvPr id="1027" name="Rectangle 3">
            <a:extLst>
              <a:ext uri="{FF2B5EF4-FFF2-40B4-BE49-F238E27FC236}">
                <a16:creationId xmlns:a16="http://schemas.microsoft.com/office/drawing/2014/main" id="{6E4AAA5B-C52F-023A-67EC-329C9A645FAE}"/>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it-IT"/>
              <a:t>Kliknij, aby edytować style wzorca tekstu</a:t>
            </a:r>
          </a:p>
          <a:p>
            <a:pPr lvl="1"/>
            <a:r>
              <a:rPr lang="pl-PL" altLang="it-IT"/>
              <a:t>Drugi poziom</a:t>
            </a:r>
          </a:p>
          <a:p>
            <a:pPr lvl="2"/>
            <a:r>
              <a:rPr lang="pl-PL" altLang="it-IT"/>
              <a:t>Trzeci poziom</a:t>
            </a:r>
          </a:p>
          <a:p>
            <a:pPr lvl="3"/>
            <a:r>
              <a:rPr lang="pl-PL" altLang="it-IT"/>
              <a:t>Czwarty poziom</a:t>
            </a:r>
          </a:p>
          <a:p>
            <a:pPr lvl="4"/>
            <a:r>
              <a:rPr lang="pl-PL" altLang="it-IT"/>
              <a:t>Piąty poziom</a:t>
            </a:r>
          </a:p>
        </p:txBody>
      </p:sp>
      <p:sp>
        <p:nvSpPr>
          <p:cNvPr id="1028" name="Rectangle 4">
            <a:extLst>
              <a:ext uri="{FF2B5EF4-FFF2-40B4-BE49-F238E27FC236}">
                <a16:creationId xmlns:a16="http://schemas.microsoft.com/office/drawing/2014/main" id="{8241D0CE-EB20-4BFA-5159-7827D1E64C29}"/>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pl-PL" altLang="it-IT"/>
          </a:p>
        </p:txBody>
      </p:sp>
      <p:sp>
        <p:nvSpPr>
          <p:cNvPr id="1029" name="Rectangle 5">
            <a:extLst>
              <a:ext uri="{FF2B5EF4-FFF2-40B4-BE49-F238E27FC236}">
                <a16:creationId xmlns:a16="http://schemas.microsoft.com/office/drawing/2014/main" id="{B922A5F7-C3CC-5005-B556-274ACF90AA0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pl-PL" altLang="it-IT"/>
          </a:p>
        </p:txBody>
      </p:sp>
      <p:sp>
        <p:nvSpPr>
          <p:cNvPr id="1030" name="Rectangle 6">
            <a:extLst>
              <a:ext uri="{FF2B5EF4-FFF2-40B4-BE49-F238E27FC236}">
                <a16:creationId xmlns:a16="http://schemas.microsoft.com/office/drawing/2014/main" id="{5B953975-F018-D71A-247E-71027F1060D6}"/>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3B16643-B2D7-46D5-A804-77B8946D5E20}"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rchive.org/details/cu31924031053709/page/n7"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hyperlink" Target="https://archive.org/details/cu31924031053709/page/n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dydaktyka.fizyka.umk.pl/nowa_strona/?q=node/550"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dydaktyka.fizyka.umk.pl/nowa_strona/?q=node/86"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dydaktyka.fizyka.umk.pl/zabawki1/"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j-zczJXSxnw"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www.youtube.com/watch?v=25Lt6ulrdtg" TargetMode="External"/><Relationship Id="rId4" Type="http://schemas.openxmlformats.org/officeDocument/2006/relationships/hyperlink" Target="https://www.youtube.com/watch?v=qPNxMGu9XlI"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1.wmf"/><Relationship Id="rId5" Type="http://schemas.openxmlformats.org/officeDocument/2006/relationships/image" Target="../media/image30.wmf"/><Relationship Id="rId4" Type="http://schemas.openxmlformats.org/officeDocument/2006/relationships/image" Target="../media/image29.wmf"/></Relationships>
</file>

<file path=ppt/slides/_rels/slide4.xml.rels><?xml version="1.0" encoding="UTF-8" standalone="yes"?>
<Relationships xmlns="http://schemas.openxmlformats.org/package/2006/relationships"><Relationship Id="rId3" Type="http://schemas.openxmlformats.org/officeDocument/2006/relationships/hyperlink" Target="http://dydaktyka.fizyka.umk.pl/zabawki1/index-it.html"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wmf"/><Relationship Id="rId1" Type="http://schemas.openxmlformats.org/officeDocument/2006/relationships/slideLayout" Target="../slideLayouts/slideLayout2.xml"/><Relationship Id="rId4" Type="http://schemas.openxmlformats.org/officeDocument/2006/relationships/image" Target="../media/image36.wmf"/></Relationships>
</file>

<file path=ppt/slides/_rels/slide42.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5.emf"/></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image" Target="../media/image53.jpeg"/></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image" Target="../media/image53.jpeg"/></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hyperlink" Target="http://dydaktyka.fizyka.umk.pl/zabawki/files/mech/marsjanin1.html"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wmf"/><Relationship Id="rId1" Type="http://schemas.openxmlformats.org/officeDocument/2006/relationships/slideLayout" Target="../slideLayouts/slideLayout2.xml"/><Relationship Id="rId4" Type="http://schemas.openxmlformats.org/officeDocument/2006/relationships/image" Target="../media/image63.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youtube.com/watch?v=0DpkqGFVSjw" TargetMode="External"/><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hyperlink" Target="https://www.youtube.com/channel/UCwURvf4cO5cACr3Pep0nm4A"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archive.org/details/cu31924031053709/page/n7"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CC"/>
            </a:gs>
            <a:gs pos="74001">
              <a:srgbClr val="E0F1F2"/>
            </a:gs>
            <a:gs pos="83000">
              <a:srgbClr val="E0F1F2"/>
            </a:gs>
            <a:gs pos="100000">
              <a:srgbClr val="EBF6F7"/>
            </a:gs>
          </a:gsLst>
          <a:lin ang="5400000" scaled="1"/>
        </a:gra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A8CE3BB-1DA4-6502-3918-186F9D4E8750}"/>
              </a:ext>
            </a:extLst>
          </p:cNvPr>
          <p:cNvSpPr>
            <a:spLocks noGrp="1" noChangeArrowheads="1"/>
          </p:cNvSpPr>
          <p:nvPr>
            <p:ph type="ctrTitle"/>
          </p:nvPr>
        </p:nvSpPr>
        <p:spPr>
          <a:xfrm>
            <a:off x="611188" y="692150"/>
            <a:ext cx="7772400" cy="1470025"/>
          </a:xfrm>
        </p:spPr>
        <p:txBody>
          <a:bodyPr anchor="ctr"/>
          <a:lstStyle/>
          <a:p>
            <a:pPr eaLnBrk="1" hangingPunct="1"/>
            <a:r>
              <a:rPr lang="it-IT" altLang="it-IT" sz="4000" b="1">
                <a:solidFill>
                  <a:schemeClr val="tx1"/>
                </a:solidFill>
              </a:rPr>
              <a:t>Individualizzazione ed la personalizzazione dell’insegnamento </a:t>
            </a:r>
          </a:p>
        </p:txBody>
      </p:sp>
      <p:sp>
        <p:nvSpPr>
          <p:cNvPr id="3075" name="Rectangle 3">
            <a:extLst>
              <a:ext uri="{FF2B5EF4-FFF2-40B4-BE49-F238E27FC236}">
                <a16:creationId xmlns:a16="http://schemas.microsoft.com/office/drawing/2014/main" id="{0DACBF7E-9FA6-2666-1323-19560C1EE6D0}"/>
              </a:ext>
            </a:extLst>
          </p:cNvPr>
          <p:cNvSpPr>
            <a:spLocks noChangeArrowheads="1"/>
          </p:cNvSpPr>
          <p:nvPr/>
        </p:nvSpPr>
        <p:spPr bwMode="auto">
          <a:xfrm>
            <a:off x="179388" y="2852738"/>
            <a:ext cx="7920037" cy="347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b="1">
                <a:solidFill>
                  <a:srgbClr val="002060"/>
                </a:solidFill>
              </a:rPr>
              <a:t>Grzegorz Karwasz</a:t>
            </a:r>
          </a:p>
          <a:p>
            <a:pPr eaLnBrk="1" hangingPunct="1">
              <a:spcBef>
                <a:spcPct val="0"/>
              </a:spcBef>
              <a:buFontTx/>
              <a:buNone/>
            </a:pPr>
            <a:r>
              <a:rPr lang="pl-PL" altLang="it-IT" sz="2200" b="1">
                <a:solidFill>
                  <a:srgbClr val="002060"/>
                </a:solidFill>
              </a:rPr>
              <a:t>Professor in Experimental Physics</a:t>
            </a:r>
          </a:p>
          <a:p>
            <a:pPr eaLnBrk="1" hangingPunct="1">
              <a:spcBef>
                <a:spcPct val="0"/>
              </a:spcBef>
              <a:buFontTx/>
              <a:buNone/>
            </a:pPr>
            <a:endParaRPr lang="it-IT" altLang="it-IT" sz="2200" i="1">
              <a:solidFill>
                <a:srgbClr val="002060"/>
              </a:solidFill>
            </a:endParaRPr>
          </a:p>
          <a:p>
            <a:pPr eaLnBrk="1" hangingPunct="1">
              <a:spcBef>
                <a:spcPct val="0"/>
              </a:spcBef>
              <a:buFontTx/>
              <a:buNone/>
            </a:pPr>
            <a:r>
              <a:rPr lang="it-IT" altLang="it-IT" sz="2200" i="1">
                <a:solidFill>
                  <a:srgbClr val="002060"/>
                </a:solidFill>
              </a:rPr>
              <a:t>- Dipartimento di Fisica Tecnica e Matematica Applicata, Politecnico di Danzica</a:t>
            </a:r>
            <a:endParaRPr lang="pl-PL" altLang="it-IT" sz="2200" i="1">
              <a:solidFill>
                <a:srgbClr val="002060"/>
              </a:solidFill>
            </a:endParaRPr>
          </a:p>
          <a:p>
            <a:pPr eaLnBrk="1" hangingPunct="1">
              <a:spcBef>
                <a:spcPct val="0"/>
              </a:spcBef>
              <a:buFontTx/>
              <a:buNone/>
            </a:pPr>
            <a:r>
              <a:rPr lang="it-IT" altLang="it-IT" sz="2200" i="1">
                <a:solidFill>
                  <a:srgbClr val="002060"/>
                </a:solidFill>
              </a:rPr>
              <a:t>- </a:t>
            </a:r>
            <a:r>
              <a:rPr lang="pl-PL" altLang="it-IT" sz="2200" i="1">
                <a:solidFill>
                  <a:srgbClr val="002060"/>
                </a:solidFill>
              </a:rPr>
              <a:t>Dipartimento di Fisica, Universita’ di Trento</a:t>
            </a:r>
          </a:p>
          <a:p>
            <a:pPr eaLnBrk="1" hangingPunct="1">
              <a:spcBef>
                <a:spcPct val="0"/>
              </a:spcBef>
              <a:buFontTx/>
              <a:buNone/>
            </a:pPr>
            <a:r>
              <a:rPr lang="it-IT" altLang="it-IT" sz="2200" i="1">
                <a:solidFill>
                  <a:srgbClr val="002060"/>
                </a:solidFill>
              </a:rPr>
              <a:t>- Facoltà di Fisica, Astronomia e Informatica Applicata</a:t>
            </a:r>
            <a:r>
              <a:rPr lang="pl-PL" altLang="it-IT" sz="2200" i="1">
                <a:solidFill>
                  <a:srgbClr val="002060"/>
                </a:solidFill>
              </a:rPr>
              <a:t>, Universita’ Nicolao Copernico, Torun, Polonia</a:t>
            </a:r>
          </a:p>
          <a:p>
            <a:pPr eaLnBrk="1" hangingPunct="1">
              <a:spcBef>
                <a:spcPct val="0"/>
              </a:spcBef>
              <a:buFontTx/>
              <a:buNone/>
            </a:pPr>
            <a:endParaRPr lang="pl-PL" altLang="it-IT" sz="2200" i="1">
              <a:solidFill>
                <a:srgbClr val="002060"/>
              </a:solidFill>
            </a:endParaRPr>
          </a:p>
          <a:p>
            <a:pPr eaLnBrk="1" hangingPunct="1">
              <a:spcBef>
                <a:spcPct val="0"/>
              </a:spcBef>
              <a:buFontTx/>
              <a:buNone/>
            </a:pPr>
            <a:r>
              <a:rPr lang="pl-PL" altLang="it-IT" sz="2200" b="1">
                <a:solidFill>
                  <a:srgbClr val="002060"/>
                </a:solidFill>
              </a:rPr>
              <a:t>karwasz@fizyka.umk.pl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1AA416D-CFFA-856A-FC2C-FF7D299AE468}"/>
              </a:ext>
            </a:extLst>
          </p:cNvPr>
          <p:cNvSpPr>
            <a:spLocks noGrp="1" noChangeArrowheads="1"/>
          </p:cNvSpPr>
          <p:nvPr>
            <p:ph type="title"/>
          </p:nvPr>
        </p:nvSpPr>
        <p:spPr>
          <a:xfrm>
            <a:off x="395288" y="0"/>
            <a:ext cx="8229600" cy="1143000"/>
          </a:xfrm>
        </p:spPr>
        <p:txBody>
          <a:bodyPr/>
          <a:lstStyle/>
          <a:p>
            <a:pPr eaLnBrk="1" hangingPunct="1"/>
            <a:r>
              <a:rPr lang="pl-PL" altLang="it-IT" sz="3600"/>
              <a:t>„Great Didactic”</a:t>
            </a:r>
            <a:endParaRPr lang="it-IT" altLang="it-IT" sz="3600"/>
          </a:p>
        </p:txBody>
      </p:sp>
      <p:sp>
        <p:nvSpPr>
          <p:cNvPr id="14339" name="Text Box 3">
            <a:extLst>
              <a:ext uri="{FF2B5EF4-FFF2-40B4-BE49-F238E27FC236}">
                <a16:creationId xmlns:a16="http://schemas.microsoft.com/office/drawing/2014/main" id="{CD223C84-123F-AB05-C539-9D6520F2EE1A}"/>
              </a:ext>
            </a:extLst>
          </p:cNvPr>
          <p:cNvSpPr txBox="1">
            <a:spLocks noChangeArrowheads="1"/>
          </p:cNvSpPr>
          <p:nvPr/>
        </p:nvSpPr>
        <p:spPr bwMode="auto">
          <a:xfrm>
            <a:off x="0" y="6491288"/>
            <a:ext cx="575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hlinkClick r:id="rId3"/>
              </a:rPr>
              <a:t>https://archive.org/details/cu31924031053709/page/n7</a:t>
            </a:r>
            <a:r>
              <a:rPr lang="it-IT" altLang="it-IT" sz="1800"/>
              <a:t> </a:t>
            </a:r>
          </a:p>
        </p:txBody>
      </p:sp>
      <p:pic>
        <p:nvPicPr>
          <p:cNvPr id="21511" name="Picture 7">
            <a:extLst>
              <a:ext uri="{FF2B5EF4-FFF2-40B4-BE49-F238E27FC236}">
                <a16:creationId xmlns:a16="http://schemas.microsoft.com/office/drawing/2014/main" id="{AB40AC91-33A5-D2E2-0338-041AE15F8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5" y="1165225"/>
            <a:ext cx="6502400" cy="3632200"/>
          </a:xfrm>
          <a:prstGeom prst="rect">
            <a:avLst/>
          </a:prstGeom>
          <a:noFill/>
          <a:ln w="9525">
            <a:solidFill>
              <a:srgbClr val="CCFFFF"/>
            </a:solidFill>
            <a:miter lim="800000"/>
            <a:headEnd/>
            <a:tailEnd/>
          </a:ln>
          <a:extLst>
            <a:ext uri="{909E8E84-426E-40DD-AFC4-6F175D3DCCD1}">
              <a14:hiddenFill xmlns:a14="http://schemas.microsoft.com/office/drawing/2010/main">
                <a:solidFill>
                  <a:srgbClr val="FFFFFF"/>
                </a:solidFill>
              </a14:hiddenFill>
            </a:ext>
          </a:extLst>
        </p:spPr>
      </p:pic>
      <p:sp>
        <p:nvSpPr>
          <p:cNvPr id="14341" name="CasellaDiTesto 1">
            <a:extLst>
              <a:ext uri="{FF2B5EF4-FFF2-40B4-BE49-F238E27FC236}">
                <a16:creationId xmlns:a16="http://schemas.microsoft.com/office/drawing/2014/main" id="{7E9A226F-D13C-63F5-9BE3-874B5D452F08}"/>
              </a:ext>
            </a:extLst>
          </p:cNvPr>
          <p:cNvSpPr txBox="1">
            <a:spLocks noChangeArrowheads="1"/>
          </p:cNvSpPr>
          <p:nvPr/>
        </p:nvSpPr>
        <p:spPr bwMode="auto">
          <a:xfrm>
            <a:off x="323850" y="4941888"/>
            <a:ext cx="7920038"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solidFill>
                  <a:schemeClr val="accent2"/>
                </a:solidFill>
              </a:rPr>
              <a:t>Trovare un modo d’insegnare che l’insegnante insegni meno ma gli studenti imparino di più, che la scuola sia luogo di meno rumore, aversione e di lavoro inutile ma di più tempo libero, piacere, e di solido progresso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15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0E61DFA-1364-56F3-0F20-07EF28464FFA}"/>
              </a:ext>
            </a:extLst>
          </p:cNvPr>
          <p:cNvSpPr>
            <a:spLocks noGrp="1" noChangeArrowheads="1"/>
          </p:cNvSpPr>
          <p:nvPr>
            <p:ph type="title"/>
          </p:nvPr>
        </p:nvSpPr>
        <p:spPr>
          <a:xfrm>
            <a:off x="395288" y="0"/>
            <a:ext cx="8229600" cy="1143000"/>
          </a:xfrm>
        </p:spPr>
        <p:txBody>
          <a:bodyPr/>
          <a:lstStyle/>
          <a:p>
            <a:pPr eaLnBrk="1" hangingPunct="1"/>
            <a:r>
              <a:rPr lang="pl-PL" altLang="it-IT" sz="3600"/>
              <a:t>„Great Didactic”</a:t>
            </a:r>
            <a:endParaRPr lang="it-IT" altLang="it-IT" sz="3600"/>
          </a:p>
        </p:txBody>
      </p:sp>
      <p:sp>
        <p:nvSpPr>
          <p:cNvPr id="16387" name="Text Box 3">
            <a:extLst>
              <a:ext uri="{FF2B5EF4-FFF2-40B4-BE49-F238E27FC236}">
                <a16:creationId xmlns:a16="http://schemas.microsoft.com/office/drawing/2014/main" id="{7D362B3F-B59D-6351-A7D5-AFF72AF5F0BA}"/>
              </a:ext>
            </a:extLst>
          </p:cNvPr>
          <p:cNvSpPr txBox="1">
            <a:spLocks noChangeArrowheads="1"/>
          </p:cNvSpPr>
          <p:nvPr/>
        </p:nvSpPr>
        <p:spPr bwMode="auto">
          <a:xfrm>
            <a:off x="0" y="6491288"/>
            <a:ext cx="575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hlinkClick r:id="rId3"/>
              </a:rPr>
              <a:t>https://archive.org/details/cu31924031053709/page/n7</a:t>
            </a:r>
            <a:r>
              <a:rPr lang="it-IT" altLang="it-IT" sz="1800"/>
              <a:t> </a:t>
            </a:r>
          </a:p>
        </p:txBody>
      </p:sp>
      <p:pic>
        <p:nvPicPr>
          <p:cNvPr id="21512" name="Picture 8">
            <a:extLst>
              <a:ext uri="{FF2B5EF4-FFF2-40B4-BE49-F238E27FC236}">
                <a16:creationId xmlns:a16="http://schemas.microsoft.com/office/drawing/2014/main" id="{3398C971-E177-4CBB-90F2-C55A5A1E5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5" y="1703388"/>
            <a:ext cx="6692900" cy="4203700"/>
          </a:xfrm>
          <a:prstGeom prst="rect">
            <a:avLst/>
          </a:prstGeom>
          <a:noFill/>
          <a:ln w="9525">
            <a:solidFill>
              <a:srgbClr val="CCFFFF"/>
            </a:solidFill>
            <a:miter lim="800000"/>
            <a:headEnd/>
            <a:tailEnd/>
          </a:ln>
          <a:extLst>
            <a:ext uri="{909E8E84-426E-40DD-AFC4-6F175D3DCCD1}">
              <a14:hiddenFill xmlns:a14="http://schemas.microsoft.com/office/drawing/2010/main">
                <a:solidFill>
                  <a:srgbClr val="FFFFFF"/>
                </a:solidFill>
              </a14:hiddenFill>
            </a:ext>
          </a:extLst>
        </p:spPr>
      </p:pic>
      <p:sp>
        <p:nvSpPr>
          <p:cNvPr id="21513" name="Line 9">
            <a:extLst>
              <a:ext uri="{FF2B5EF4-FFF2-40B4-BE49-F238E27FC236}">
                <a16:creationId xmlns:a16="http://schemas.microsoft.com/office/drawing/2014/main" id="{14B73A24-98A4-E4D8-E1CE-FDC672069764}"/>
              </a:ext>
            </a:extLst>
          </p:cNvPr>
          <p:cNvSpPr>
            <a:spLocks noChangeShapeType="1"/>
          </p:cNvSpPr>
          <p:nvPr/>
        </p:nvSpPr>
        <p:spPr bwMode="auto">
          <a:xfrm>
            <a:off x="5651500" y="2852738"/>
            <a:ext cx="252095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1514" name="Line 10">
            <a:extLst>
              <a:ext uri="{FF2B5EF4-FFF2-40B4-BE49-F238E27FC236}">
                <a16:creationId xmlns:a16="http://schemas.microsoft.com/office/drawing/2014/main" id="{7167D4B7-7EE0-0752-A581-C43281EA906B}"/>
              </a:ext>
            </a:extLst>
          </p:cNvPr>
          <p:cNvSpPr>
            <a:spLocks noChangeShapeType="1"/>
          </p:cNvSpPr>
          <p:nvPr/>
        </p:nvSpPr>
        <p:spPr bwMode="auto">
          <a:xfrm>
            <a:off x="5075238" y="3644900"/>
            <a:ext cx="252095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1515" name="Line 11">
            <a:extLst>
              <a:ext uri="{FF2B5EF4-FFF2-40B4-BE49-F238E27FC236}">
                <a16:creationId xmlns:a16="http://schemas.microsoft.com/office/drawing/2014/main" id="{13D3A04A-9879-D1BF-3821-0F7EEB89E7AC}"/>
              </a:ext>
            </a:extLst>
          </p:cNvPr>
          <p:cNvSpPr>
            <a:spLocks noChangeShapeType="1"/>
          </p:cNvSpPr>
          <p:nvPr/>
        </p:nvSpPr>
        <p:spPr bwMode="auto">
          <a:xfrm>
            <a:off x="3130550" y="4221163"/>
            <a:ext cx="252095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392" name="CasellaDiTesto 1">
            <a:extLst>
              <a:ext uri="{FF2B5EF4-FFF2-40B4-BE49-F238E27FC236}">
                <a16:creationId xmlns:a16="http://schemas.microsoft.com/office/drawing/2014/main" id="{9E18B106-B21A-EF82-DA66-9DE0B0912272}"/>
              </a:ext>
            </a:extLst>
          </p:cNvPr>
          <p:cNvSpPr txBox="1">
            <a:spLocks noChangeArrowheads="1"/>
          </p:cNvSpPr>
          <p:nvPr/>
        </p:nvSpPr>
        <p:spPr bwMode="auto">
          <a:xfrm>
            <a:off x="395288" y="844550"/>
            <a:ext cx="8353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a:solidFill>
                  <a:schemeClr val="accent2"/>
                </a:solidFill>
              </a:rPr>
              <a:t>Insegnare in modo piacevole, senza noia o l’avversione, ma con gioia</a:t>
            </a:r>
          </a:p>
          <a:p>
            <a:pPr>
              <a:spcBef>
                <a:spcPct val="0"/>
              </a:spcBef>
              <a:buFontTx/>
              <a:buNone/>
            </a:pPr>
            <a:r>
              <a:rPr lang="it-IT" altLang="it-IT" sz="2000">
                <a:solidFill>
                  <a:schemeClr val="accent2"/>
                </a:solidFill>
              </a:rPr>
              <a:t>Insegnare in modo preciso, non superficialmente o vistosamente  </a:t>
            </a:r>
          </a:p>
        </p:txBody>
      </p:sp>
      <p:sp>
        <p:nvSpPr>
          <p:cNvPr id="16393" name="CasellaDiTesto 9">
            <a:extLst>
              <a:ext uri="{FF2B5EF4-FFF2-40B4-BE49-F238E27FC236}">
                <a16:creationId xmlns:a16="http://schemas.microsoft.com/office/drawing/2014/main" id="{EA29B9C3-B02C-2F90-804C-85E9FC1AB265}"/>
              </a:ext>
            </a:extLst>
          </p:cNvPr>
          <p:cNvSpPr txBox="1">
            <a:spLocks noChangeArrowheads="1"/>
          </p:cNvSpPr>
          <p:nvPr/>
        </p:nvSpPr>
        <p:spPr bwMode="auto">
          <a:xfrm>
            <a:off x="395288" y="5834063"/>
            <a:ext cx="835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a:solidFill>
                  <a:schemeClr val="accent2"/>
                </a:solidFill>
              </a:rPr>
              <a:t>Per arrivare alla vera sapienza, morale gentile, e profonda carità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animEffect transition="in" filter="blinds(horizontal)">
                                      <p:cBhvr>
                                        <p:cTn id="7" dur="500"/>
                                        <p:tgtEl>
                                          <p:spTgt spid="215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21513"/>
                                        </p:tgtEl>
                                        <p:attrNameLst>
                                          <p:attrName>style.visibility</p:attrName>
                                        </p:attrNameLst>
                                      </p:cBhvr>
                                      <p:to>
                                        <p:strVal val="visible"/>
                                      </p:to>
                                    </p:set>
                                    <p:anim calcmode="lin" valueType="num">
                                      <p:cBhvr>
                                        <p:cTn id="12" dur="1000" fill="hold"/>
                                        <p:tgtEl>
                                          <p:spTgt spid="21513"/>
                                        </p:tgtEl>
                                        <p:attrNameLst>
                                          <p:attrName>ppt_w</p:attrName>
                                        </p:attrNameLst>
                                      </p:cBhvr>
                                      <p:tavLst>
                                        <p:tav tm="0">
                                          <p:val>
                                            <p:strVal val="#ppt_w*0.70"/>
                                          </p:val>
                                        </p:tav>
                                        <p:tav tm="100000">
                                          <p:val>
                                            <p:strVal val="#ppt_w"/>
                                          </p:val>
                                        </p:tav>
                                      </p:tavLst>
                                    </p:anim>
                                    <p:anim calcmode="lin" valueType="num">
                                      <p:cBhvr>
                                        <p:cTn id="13" dur="1000" fill="hold"/>
                                        <p:tgtEl>
                                          <p:spTgt spid="21513"/>
                                        </p:tgtEl>
                                        <p:attrNameLst>
                                          <p:attrName>ppt_h</p:attrName>
                                        </p:attrNameLst>
                                      </p:cBhvr>
                                      <p:tavLst>
                                        <p:tav tm="0">
                                          <p:val>
                                            <p:strVal val="#ppt_h"/>
                                          </p:val>
                                        </p:tav>
                                        <p:tav tm="100000">
                                          <p:val>
                                            <p:strVal val="#ppt_h"/>
                                          </p:val>
                                        </p:tav>
                                      </p:tavLst>
                                    </p:anim>
                                    <p:animEffect transition="in" filter="fade">
                                      <p:cBhvr>
                                        <p:cTn id="14" dur="1000"/>
                                        <p:tgtEl>
                                          <p:spTgt spid="2151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21514"/>
                                        </p:tgtEl>
                                        <p:attrNameLst>
                                          <p:attrName>style.visibility</p:attrName>
                                        </p:attrNameLst>
                                      </p:cBhvr>
                                      <p:to>
                                        <p:strVal val="visible"/>
                                      </p:to>
                                    </p:set>
                                    <p:anim calcmode="lin" valueType="num">
                                      <p:cBhvr>
                                        <p:cTn id="19" dur="1000" fill="hold"/>
                                        <p:tgtEl>
                                          <p:spTgt spid="21514"/>
                                        </p:tgtEl>
                                        <p:attrNameLst>
                                          <p:attrName>ppt_w</p:attrName>
                                        </p:attrNameLst>
                                      </p:cBhvr>
                                      <p:tavLst>
                                        <p:tav tm="0">
                                          <p:val>
                                            <p:strVal val="#ppt_w*0.70"/>
                                          </p:val>
                                        </p:tav>
                                        <p:tav tm="100000">
                                          <p:val>
                                            <p:strVal val="#ppt_w"/>
                                          </p:val>
                                        </p:tav>
                                      </p:tavLst>
                                    </p:anim>
                                    <p:anim calcmode="lin" valueType="num">
                                      <p:cBhvr>
                                        <p:cTn id="20" dur="1000" fill="hold"/>
                                        <p:tgtEl>
                                          <p:spTgt spid="21514"/>
                                        </p:tgtEl>
                                        <p:attrNameLst>
                                          <p:attrName>ppt_h</p:attrName>
                                        </p:attrNameLst>
                                      </p:cBhvr>
                                      <p:tavLst>
                                        <p:tav tm="0">
                                          <p:val>
                                            <p:strVal val="#ppt_h"/>
                                          </p:val>
                                        </p:tav>
                                        <p:tav tm="100000">
                                          <p:val>
                                            <p:strVal val="#ppt_h"/>
                                          </p:val>
                                        </p:tav>
                                      </p:tavLst>
                                    </p:anim>
                                    <p:animEffect transition="in" filter="fade">
                                      <p:cBhvr>
                                        <p:cTn id="21" dur="1000"/>
                                        <p:tgtEl>
                                          <p:spTgt spid="2151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nodeType="clickEffect">
                                  <p:stCondLst>
                                    <p:cond delay="0"/>
                                  </p:stCondLst>
                                  <p:childTnLst>
                                    <p:set>
                                      <p:cBhvr>
                                        <p:cTn id="25" dur="1" fill="hold">
                                          <p:stCondLst>
                                            <p:cond delay="0"/>
                                          </p:stCondLst>
                                        </p:cTn>
                                        <p:tgtEl>
                                          <p:spTgt spid="21515"/>
                                        </p:tgtEl>
                                        <p:attrNameLst>
                                          <p:attrName>style.visibility</p:attrName>
                                        </p:attrNameLst>
                                      </p:cBhvr>
                                      <p:to>
                                        <p:strVal val="visible"/>
                                      </p:to>
                                    </p:set>
                                    <p:anim calcmode="lin" valueType="num">
                                      <p:cBhvr>
                                        <p:cTn id="26" dur="1000" fill="hold"/>
                                        <p:tgtEl>
                                          <p:spTgt spid="21515"/>
                                        </p:tgtEl>
                                        <p:attrNameLst>
                                          <p:attrName>ppt_w</p:attrName>
                                        </p:attrNameLst>
                                      </p:cBhvr>
                                      <p:tavLst>
                                        <p:tav tm="0">
                                          <p:val>
                                            <p:strVal val="#ppt_w*0.70"/>
                                          </p:val>
                                        </p:tav>
                                        <p:tav tm="100000">
                                          <p:val>
                                            <p:strVal val="#ppt_w"/>
                                          </p:val>
                                        </p:tav>
                                      </p:tavLst>
                                    </p:anim>
                                    <p:anim calcmode="lin" valueType="num">
                                      <p:cBhvr>
                                        <p:cTn id="27" dur="1000" fill="hold"/>
                                        <p:tgtEl>
                                          <p:spTgt spid="21515"/>
                                        </p:tgtEl>
                                        <p:attrNameLst>
                                          <p:attrName>ppt_h</p:attrName>
                                        </p:attrNameLst>
                                      </p:cBhvr>
                                      <p:tavLst>
                                        <p:tav tm="0">
                                          <p:val>
                                            <p:strVal val="#ppt_h"/>
                                          </p:val>
                                        </p:tav>
                                        <p:tav tm="100000">
                                          <p:val>
                                            <p:strVal val="#ppt_h"/>
                                          </p:val>
                                        </p:tav>
                                      </p:tavLst>
                                    </p:anim>
                                    <p:animEffect transition="in" filter="fade">
                                      <p:cBhvr>
                                        <p:cTn id="28" dur="1000"/>
                                        <p:tgtEl>
                                          <p:spTgt spid="21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BD3A82A-F485-AA2C-E36B-36C033262862}"/>
              </a:ext>
            </a:extLst>
          </p:cNvPr>
          <p:cNvSpPr>
            <a:spLocks noGrp="1" noChangeArrowheads="1"/>
          </p:cNvSpPr>
          <p:nvPr>
            <p:ph type="title"/>
          </p:nvPr>
        </p:nvSpPr>
        <p:spPr>
          <a:xfrm>
            <a:off x="468313" y="0"/>
            <a:ext cx="8229600" cy="1143000"/>
          </a:xfrm>
        </p:spPr>
        <p:txBody>
          <a:bodyPr/>
          <a:lstStyle/>
          <a:p>
            <a:pPr eaLnBrk="1" hangingPunct="1"/>
            <a:r>
              <a:rPr lang="pl-PL" altLang="it-IT" sz="3600">
                <a:solidFill>
                  <a:schemeClr val="accent2"/>
                </a:solidFill>
              </a:rPr>
              <a:t>„John Amos Comenius”</a:t>
            </a:r>
            <a:endParaRPr lang="en-AU" altLang="it-IT" sz="3600">
              <a:solidFill>
                <a:schemeClr val="accent2"/>
              </a:solidFill>
            </a:endParaRPr>
          </a:p>
        </p:txBody>
      </p:sp>
      <p:sp>
        <p:nvSpPr>
          <p:cNvPr id="18435" name="Rectangle 3">
            <a:extLst>
              <a:ext uri="{FF2B5EF4-FFF2-40B4-BE49-F238E27FC236}">
                <a16:creationId xmlns:a16="http://schemas.microsoft.com/office/drawing/2014/main" id="{A557D0BE-22F8-CE00-44A6-125EEF571C2A}"/>
              </a:ext>
            </a:extLst>
          </p:cNvPr>
          <p:cNvSpPr>
            <a:spLocks noGrp="1" noChangeArrowheads="1"/>
          </p:cNvSpPr>
          <p:nvPr>
            <p:ph type="body" idx="1"/>
          </p:nvPr>
        </p:nvSpPr>
        <p:spPr>
          <a:xfrm>
            <a:off x="468313" y="1052513"/>
            <a:ext cx="8229600" cy="5040312"/>
          </a:xfrm>
        </p:spPr>
        <p:txBody>
          <a:bodyPr/>
          <a:lstStyle/>
          <a:p>
            <a:pPr eaLnBrk="1" hangingPunct="1">
              <a:lnSpc>
                <a:spcPct val="90000"/>
              </a:lnSpc>
            </a:pPr>
            <a:r>
              <a:rPr lang="en-AU" altLang="it-IT" sz="2000"/>
              <a:t>applied effective teaching based on the natural gradual growth from simple to more comprehensive concepts, supported </a:t>
            </a:r>
            <a:r>
              <a:rPr lang="en-AU" altLang="it-IT" sz="2000" u="sng"/>
              <a:t>lifelong learning</a:t>
            </a:r>
            <a:r>
              <a:rPr lang="en-AU" altLang="it-IT" sz="2000"/>
              <a:t> and development of </a:t>
            </a:r>
            <a:r>
              <a:rPr lang="en-AU" altLang="it-IT" sz="2000" u="sng"/>
              <a:t>logical thinking</a:t>
            </a:r>
            <a:r>
              <a:rPr lang="en-AU" altLang="it-IT" sz="2000"/>
              <a:t> by moving from dull memorization, presented and supported the idea of </a:t>
            </a:r>
            <a:r>
              <a:rPr lang="en-AU" altLang="it-IT" sz="2000" u="sng"/>
              <a:t>equal opportunity</a:t>
            </a:r>
            <a:r>
              <a:rPr lang="en-AU" altLang="it-IT" sz="2000"/>
              <a:t> for impoverished children, opened doors to education for women, made instruction universal and practical.</a:t>
            </a:r>
            <a:endParaRPr lang="pl-PL" altLang="it-IT" sz="2000"/>
          </a:p>
          <a:p>
            <a:pPr eaLnBrk="1" hangingPunct="1">
              <a:lnSpc>
                <a:spcPct val="90000"/>
              </a:lnSpc>
            </a:pPr>
            <a:r>
              <a:rPr lang="en-AU" altLang="it-IT" sz="2000"/>
              <a:t>These texts were all based on the same fundamental ideas:</a:t>
            </a:r>
            <a:endParaRPr lang="pl-PL" altLang="it-IT" sz="2000"/>
          </a:p>
          <a:p>
            <a:pPr eaLnBrk="1" hangingPunct="1">
              <a:lnSpc>
                <a:spcPct val="90000"/>
              </a:lnSpc>
              <a:buFontTx/>
              <a:buNone/>
            </a:pPr>
            <a:r>
              <a:rPr lang="en-AU" altLang="it-IT" sz="2000"/>
              <a:t> (1) learning foreign languages through the vernacular; </a:t>
            </a:r>
            <a:endParaRPr lang="pl-PL" altLang="it-IT" sz="2000"/>
          </a:p>
          <a:p>
            <a:pPr eaLnBrk="1" hangingPunct="1">
              <a:lnSpc>
                <a:spcPct val="90000"/>
              </a:lnSpc>
              <a:buFontTx/>
              <a:buNone/>
            </a:pPr>
            <a:r>
              <a:rPr lang="en-AU" altLang="it-IT" sz="2000"/>
              <a:t>(2) obtaining ideas through objects rather than words; </a:t>
            </a:r>
            <a:endParaRPr lang="pl-PL" altLang="it-IT" sz="2000"/>
          </a:p>
          <a:p>
            <a:pPr eaLnBrk="1" hangingPunct="1">
              <a:lnSpc>
                <a:spcPct val="90000"/>
              </a:lnSpc>
              <a:buFontTx/>
              <a:buNone/>
            </a:pPr>
            <a:r>
              <a:rPr lang="en-AU" altLang="it-IT" sz="2000"/>
              <a:t>(3) starting </a:t>
            </a:r>
            <a:r>
              <a:rPr lang="en-AU" altLang="it-IT" sz="2000" u="sng"/>
              <a:t>with objects most familiar</a:t>
            </a:r>
            <a:r>
              <a:rPr lang="en-AU" altLang="it-IT" sz="2000"/>
              <a:t> to the child to introduce him to both the new language and the more remote world of objects; </a:t>
            </a:r>
            <a:endParaRPr lang="pl-PL" altLang="it-IT" sz="2000"/>
          </a:p>
          <a:p>
            <a:pPr eaLnBrk="1" hangingPunct="1">
              <a:lnSpc>
                <a:spcPct val="90000"/>
              </a:lnSpc>
              <a:buFontTx/>
              <a:buNone/>
            </a:pPr>
            <a:r>
              <a:rPr lang="pl-PL" altLang="it-IT" sz="2000" b="1">
                <a:solidFill>
                  <a:schemeClr val="accent2"/>
                </a:solidFill>
              </a:rPr>
              <a:t>[GK: neo-realism, hyper-constructivism]</a:t>
            </a:r>
          </a:p>
          <a:p>
            <a:pPr eaLnBrk="1" hangingPunct="1">
              <a:lnSpc>
                <a:spcPct val="90000"/>
              </a:lnSpc>
              <a:buFontTx/>
              <a:buNone/>
            </a:pPr>
            <a:r>
              <a:rPr lang="en-AU" altLang="it-IT" sz="2000"/>
              <a:t>(4) giving the child a comprehensive knowledge of his environment, </a:t>
            </a:r>
            <a:r>
              <a:rPr lang="en-AU" altLang="it-IT" sz="2000" u="sng"/>
              <a:t>physical</a:t>
            </a:r>
            <a:r>
              <a:rPr lang="en-AU" altLang="it-IT" sz="2000"/>
              <a:t> and social, as well as instruction in </a:t>
            </a:r>
            <a:r>
              <a:rPr lang="en-AU" altLang="it-IT" sz="2000" u="sng"/>
              <a:t>religious, moral, and classical subjects</a:t>
            </a:r>
            <a:r>
              <a:rPr lang="en-AU" altLang="it-IT" sz="2000"/>
              <a:t>; </a:t>
            </a:r>
            <a:endParaRPr lang="pl-PL" altLang="it-IT" sz="2000"/>
          </a:p>
          <a:p>
            <a:pPr eaLnBrk="1" hangingPunct="1">
              <a:lnSpc>
                <a:spcPct val="90000"/>
              </a:lnSpc>
              <a:buFontTx/>
              <a:buNone/>
            </a:pPr>
            <a:r>
              <a:rPr lang="en-AU" altLang="it-IT" sz="2000"/>
              <a:t>(5) making this acquisition of a compendium of knowledge </a:t>
            </a:r>
            <a:r>
              <a:rPr lang="en-AU" altLang="it-IT" sz="2000" u="sng"/>
              <a:t>a pleasure</a:t>
            </a:r>
            <a:r>
              <a:rPr lang="en-AU" altLang="it-IT" sz="2000"/>
              <a:t> rather than a task; and </a:t>
            </a:r>
            <a:endParaRPr lang="pl-PL" altLang="it-IT" sz="2000"/>
          </a:p>
          <a:p>
            <a:pPr eaLnBrk="1" hangingPunct="1">
              <a:lnSpc>
                <a:spcPct val="90000"/>
              </a:lnSpc>
              <a:buFontTx/>
              <a:buNone/>
            </a:pPr>
            <a:r>
              <a:rPr lang="en-AU" altLang="it-IT" sz="2000"/>
              <a:t>(6) making </a:t>
            </a:r>
            <a:r>
              <a:rPr lang="en-AU" altLang="it-IT" sz="2000" u="sng"/>
              <a:t>instruction universal</a:t>
            </a:r>
            <a:r>
              <a:rPr lang="en-AU" altLang="it-IT" sz="2000"/>
              <a:t>.  </a:t>
            </a:r>
          </a:p>
        </p:txBody>
      </p:sp>
      <p:sp>
        <p:nvSpPr>
          <p:cNvPr id="18436" name="Text Box 4">
            <a:extLst>
              <a:ext uri="{FF2B5EF4-FFF2-40B4-BE49-F238E27FC236}">
                <a16:creationId xmlns:a16="http://schemas.microsoft.com/office/drawing/2014/main" id="{946DE785-0875-B0C0-48FD-CE22E2037B31}"/>
              </a:ext>
            </a:extLst>
          </p:cNvPr>
          <p:cNvSpPr txBox="1">
            <a:spLocks noChangeArrowheads="1"/>
          </p:cNvSpPr>
          <p:nvPr/>
        </p:nvSpPr>
        <p:spPr bwMode="auto">
          <a:xfrm>
            <a:off x="5456238" y="6237288"/>
            <a:ext cx="3625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600"/>
              <a:t>https://en.wikipedia.org/wiki/</a:t>
            </a:r>
            <a:r>
              <a:rPr lang="pl-PL" altLang="it-IT" sz="1600"/>
              <a:t>Comenius</a:t>
            </a:r>
            <a:endParaRPr lang="en-AU" altLang="it-IT" sz="1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AB8D677-13B3-2759-7E4A-B5FB32E69174}"/>
              </a:ext>
            </a:extLst>
          </p:cNvPr>
          <p:cNvSpPr>
            <a:spLocks noGrp="1" noChangeArrowheads="1"/>
          </p:cNvSpPr>
          <p:nvPr>
            <p:ph type="title"/>
          </p:nvPr>
        </p:nvSpPr>
        <p:spPr>
          <a:xfrm>
            <a:off x="395288" y="0"/>
            <a:ext cx="8497887" cy="1143000"/>
          </a:xfrm>
        </p:spPr>
        <p:txBody>
          <a:bodyPr/>
          <a:lstStyle/>
          <a:p>
            <a:pPr eaLnBrk="1" hangingPunct="1"/>
            <a:r>
              <a:rPr lang="pl-PL" altLang="it-IT" sz="3800">
                <a:solidFill>
                  <a:srgbClr val="990000"/>
                </a:solidFill>
              </a:rPr>
              <a:t>Leszno: a forgotten cultural heritage</a:t>
            </a:r>
            <a:endParaRPr lang="en-AU" altLang="it-IT" sz="3800">
              <a:solidFill>
                <a:srgbClr val="990000"/>
              </a:solidFill>
            </a:endParaRPr>
          </a:p>
        </p:txBody>
      </p:sp>
      <p:pic>
        <p:nvPicPr>
          <p:cNvPr id="20483" name="Picture 3">
            <a:extLst>
              <a:ext uri="{FF2B5EF4-FFF2-40B4-BE49-F238E27FC236}">
                <a16:creationId xmlns:a16="http://schemas.microsoft.com/office/drawing/2014/main" id="{7A053CAB-CFA4-A4C3-7EEA-508A4A8F6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52513"/>
            <a:ext cx="3527425"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4">
            <a:extLst>
              <a:ext uri="{FF2B5EF4-FFF2-40B4-BE49-F238E27FC236}">
                <a16:creationId xmlns:a16="http://schemas.microsoft.com/office/drawing/2014/main" id="{66F6CF14-AA26-140D-4B14-3F866AA60F7D}"/>
              </a:ext>
            </a:extLst>
          </p:cNvPr>
          <p:cNvSpPr txBox="1">
            <a:spLocks noChangeArrowheads="1"/>
          </p:cNvSpPr>
          <p:nvPr/>
        </p:nvSpPr>
        <p:spPr bwMode="auto">
          <a:xfrm>
            <a:off x="136525" y="4745038"/>
            <a:ext cx="3241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Leszno, a „sleeping” town</a:t>
            </a:r>
            <a:endParaRPr lang="en-AU" altLang="it-IT" sz="1800"/>
          </a:p>
        </p:txBody>
      </p:sp>
      <p:sp>
        <p:nvSpPr>
          <p:cNvPr id="20485" name="Text Box 6">
            <a:extLst>
              <a:ext uri="{FF2B5EF4-FFF2-40B4-BE49-F238E27FC236}">
                <a16:creationId xmlns:a16="http://schemas.microsoft.com/office/drawing/2014/main" id="{20BE8F8B-4AC7-D99A-40CA-1ED977C9BA5B}"/>
              </a:ext>
            </a:extLst>
          </p:cNvPr>
          <p:cNvSpPr txBox="1">
            <a:spLocks noChangeArrowheads="1"/>
          </p:cNvSpPr>
          <p:nvPr/>
        </p:nvSpPr>
        <p:spPr bwMode="auto">
          <a:xfrm>
            <a:off x="3851275" y="1052513"/>
            <a:ext cx="4752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Nancy, the capital of Lotaryngia of Prince  Stanisław Leszczyński</a:t>
            </a:r>
            <a:endParaRPr lang="en-AU" altLang="it-IT" sz="1800"/>
          </a:p>
        </p:txBody>
      </p:sp>
      <p:sp>
        <p:nvSpPr>
          <p:cNvPr id="20486" name="Text Box 8">
            <a:extLst>
              <a:ext uri="{FF2B5EF4-FFF2-40B4-BE49-F238E27FC236}">
                <a16:creationId xmlns:a16="http://schemas.microsoft.com/office/drawing/2014/main" id="{6EBD87DC-86F5-B776-0529-B6F3CB132A07}"/>
              </a:ext>
            </a:extLst>
          </p:cNvPr>
          <p:cNvSpPr txBox="1">
            <a:spLocks noChangeArrowheads="1"/>
          </p:cNvSpPr>
          <p:nvPr/>
        </p:nvSpPr>
        <p:spPr bwMode="auto">
          <a:xfrm>
            <a:off x="3419475" y="6021388"/>
            <a:ext cx="4752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PWSZ im. Komeńskiego in Leszno</a:t>
            </a:r>
            <a:endParaRPr lang="en-AU" altLang="it-IT" sz="1800"/>
          </a:p>
        </p:txBody>
      </p:sp>
      <p:sp>
        <p:nvSpPr>
          <p:cNvPr id="20487" name="Text Box 9">
            <a:extLst>
              <a:ext uri="{FF2B5EF4-FFF2-40B4-BE49-F238E27FC236}">
                <a16:creationId xmlns:a16="http://schemas.microsoft.com/office/drawing/2014/main" id="{5C07D666-A4BC-F1EA-90BB-CFB9BC910D94}"/>
              </a:ext>
            </a:extLst>
          </p:cNvPr>
          <p:cNvSpPr txBox="1">
            <a:spLocks noChangeArrowheads="1"/>
          </p:cNvSpPr>
          <p:nvPr/>
        </p:nvSpPr>
        <p:spPr bwMode="auto">
          <a:xfrm>
            <a:off x="0" y="6521450"/>
            <a:ext cx="4752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a:t>Foto Maria Karwasz</a:t>
            </a:r>
            <a:endParaRPr lang="en-AU" altLang="it-IT" sz="1600"/>
          </a:p>
        </p:txBody>
      </p:sp>
      <p:sp>
        <p:nvSpPr>
          <p:cNvPr id="20488" name="Text Box 11">
            <a:extLst>
              <a:ext uri="{FF2B5EF4-FFF2-40B4-BE49-F238E27FC236}">
                <a16:creationId xmlns:a16="http://schemas.microsoft.com/office/drawing/2014/main" id="{94271FC7-98AA-6717-D0C3-97DAA822C16C}"/>
              </a:ext>
            </a:extLst>
          </p:cNvPr>
          <p:cNvSpPr txBox="1">
            <a:spLocks noChangeArrowheads="1"/>
          </p:cNvSpPr>
          <p:nvPr/>
        </p:nvSpPr>
        <p:spPr bwMode="auto">
          <a:xfrm>
            <a:off x="7021513" y="6448425"/>
            <a:ext cx="2736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„Going downhill”</a:t>
            </a:r>
            <a:endParaRPr lang="en-AU" altLang="it-IT" sz="1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B8345AED-F888-C0EF-3860-A4B4748A2CD5}"/>
              </a:ext>
            </a:extLst>
          </p:cNvPr>
          <p:cNvSpPr>
            <a:spLocks noGrp="1" noChangeArrowheads="1"/>
          </p:cNvSpPr>
          <p:nvPr>
            <p:ph type="title"/>
          </p:nvPr>
        </p:nvSpPr>
        <p:spPr>
          <a:xfrm>
            <a:off x="395288" y="0"/>
            <a:ext cx="8497887" cy="1143000"/>
          </a:xfrm>
        </p:spPr>
        <p:txBody>
          <a:bodyPr/>
          <a:lstStyle/>
          <a:p>
            <a:pPr eaLnBrk="1" hangingPunct="1"/>
            <a:r>
              <a:rPr lang="pl-PL" altLang="it-IT" sz="3800">
                <a:solidFill>
                  <a:srgbClr val="990000"/>
                </a:solidFill>
              </a:rPr>
              <a:t>Leszno: a forgotten cultural heritage</a:t>
            </a:r>
            <a:endParaRPr lang="en-AU" altLang="it-IT" sz="3800">
              <a:solidFill>
                <a:srgbClr val="990000"/>
              </a:solidFill>
            </a:endParaRPr>
          </a:p>
        </p:txBody>
      </p:sp>
      <p:pic>
        <p:nvPicPr>
          <p:cNvPr id="22531" name="Picture 3">
            <a:extLst>
              <a:ext uri="{FF2B5EF4-FFF2-40B4-BE49-F238E27FC236}">
                <a16:creationId xmlns:a16="http://schemas.microsoft.com/office/drawing/2014/main" id="{87CCBA31-A389-AB72-ECD5-6D9AF4A31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52513"/>
            <a:ext cx="3527425"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a:extLst>
              <a:ext uri="{FF2B5EF4-FFF2-40B4-BE49-F238E27FC236}">
                <a16:creationId xmlns:a16="http://schemas.microsoft.com/office/drawing/2014/main" id="{43A5683E-6243-AB54-8E0B-79270CB1EC8D}"/>
              </a:ext>
            </a:extLst>
          </p:cNvPr>
          <p:cNvSpPr txBox="1">
            <a:spLocks noChangeArrowheads="1"/>
          </p:cNvSpPr>
          <p:nvPr/>
        </p:nvSpPr>
        <p:spPr bwMode="auto">
          <a:xfrm>
            <a:off x="136525" y="4745038"/>
            <a:ext cx="3241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Leszno, a „sleeping” town</a:t>
            </a:r>
            <a:endParaRPr lang="en-AU" altLang="it-IT" sz="1800"/>
          </a:p>
        </p:txBody>
      </p:sp>
      <p:pic>
        <p:nvPicPr>
          <p:cNvPr id="72709" name="Picture 5">
            <a:extLst>
              <a:ext uri="{FF2B5EF4-FFF2-40B4-BE49-F238E27FC236}">
                <a16:creationId xmlns:a16="http://schemas.microsoft.com/office/drawing/2014/main" id="{BFA66461-31FC-6E08-8838-AB918B0431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288" y="1773238"/>
            <a:ext cx="479742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6">
            <a:extLst>
              <a:ext uri="{FF2B5EF4-FFF2-40B4-BE49-F238E27FC236}">
                <a16:creationId xmlns:a16="http://schemas.microsoft.com/office/drawing/2014/main" id="{703CBBC5-710A-9131-D8EB-F6A67DCA7E97}"/>
              </a:ext>
            </a:extLst>
          </p:cNvPr>
          <p:cNvSpPr txBox="1">
            <a:spLocks noChangeArrowheads="1"/>
          </p:cNvSpPr>
          <p:nvPr/>
        </p:nvSpPr>
        <p:spPr bwMode="auto">
          <a:xfrm>
            <a:off x="3851275" y="1052513"/>
            <a:ext cx="4752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Nancy, the capital of Lotaryngia of Prince  Stanisław Leszczyński</a:t>
            </a:r>
            <a:endParaRPr lang="en-AU" altLang="it-IT" sz="1800"/>
          </a:p>
        </p:txBody>
      </p:sp>
      <p:sp>
        <p:nvSpPr>
          <p:cNvPr id="22535" name="Text Box 8">
            <a:extLst>
              <a:ext uri="{FF2B5EF4-FFF2-40B4-BE49-F238E27FC236}">
                <a16:creationId xmlns:a16="http://schemas.microsoft.com/office/drawing/2014/main" id="{2F362BB9-BC23-A092-F64E-7277DAAD8B49}"/>
              </a:ext>
            </a:extLst>
          </p:cNvPr>
          <p:cNvSpPr txBox="1">
            <a:spLocks noChangeArrowheads="1"/>
          </p:cNvSpPr>
          <p:nvPr/>
        </p:nvSpPr>
        <p:spPr bwMode="auto">
          <a:xfrm>
            <a:off x="3419475" y="6021388"/>
            <a:ext cx="4752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PWSZ im. Komeńskiego in Leszno</a:t>
            </a:r>
            <a:endParaRPr lang="en-AU" altLang="it-IT" sz="1800"/>
          </a:p>
        </p:txBody>
      </p:sp>
      <p:sp>
        <p:nvSpPr>
          <p:cNvPr id="22536" name="Text Box 9">
            <a:extLst>
              <a:ext uri="{FF2B5EF4-FFF2-40B4-BE49-F238E27FC236}">
                <a16:creationId xmlns:a16="http://schemas.microsoft.com/office/drawing/2014/main" id="{E8C861A6-4F6C-1EAF-B2E7-FF8BF37781FA}"/>
              </a:ext>
            </a:extLst>
          </p:cNvPr>
          <p:cNvSpPr txBox="1">
            <a:spLocks noChangeArrowheads="1"/>
          </p:cNvSpPr>
          <p:nvPr/>
        </p:nvSpPr>
        <p:spPr bwMode="auto">
          <a:xfrm>
            <a:off x="0" y="6521450"/>
            <a:ext cx="4752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a:t>Foto Maria Karwasz</a:t>
            </a:r>
            <a:endParaRPr lang="en-AU" altLang="it-IT" sz="1600"/>
          </a:p>
        </p:txBody>
      </p:sp>
      <p:sp>
        <p:nvSpPr>
          <p:cNvPr id="22537" name="Text Box 11">
            <a:extLst>
              <a:ext uri="{FF2B5EF4-FFF2-40B4-BE49-F238E27FC236}">
                <a16:creationId xmlns:a16="http://schemas.microsoft.com/office/drawing/2014/main" id="{F20DF8E1-4CF5-9862-CD79-4704A5C33FE3}"/>
              </a:ext>
            </a:extLst>
          </p:cNvPr>
          <p:cNvSpPr txBox="1">
            <a:spLocks noChangeArrowheads="1"/>
          </p:cNvSpPr>
          <p:nvPr/>
        </p:nvSpPr>
        <p:spPr bwMode="auto">
          <a:xfrm>
            <a:off x="7021513" y="6448425"/>
            <a:ext cx="2736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„Going downhill”</a:t>
            </a:r>
            <a:endParaRPr lang="en-AU" altLang="it-IT"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2709"/>
                                        </p:tgtEl>
                                        <p:attrNameLst>
                                          <p:attrName>style.visibility</p:attrName>
                                        </p:attrNameLst>
                                      </p:cBhvr>
                                      <p:to>
                                        <p:strVal val="visible"/>
                                      </p:to>
                                    </p:set>
                                    <p:animEffect transition="in" filter="fade">
                                      <p:cBhvr>
                                        <p:cTn id="7" dur="500"/>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0C751E8-565B-D03F-BCC7-2857228E64FE}"/>
              </a:ext>
            </a:extLst>
          </p:cNvPr>
          <p:cNvSpPr>
            <a:spLocks noGrp="1" noChangeArrowheads="1"/>
          </p:cNvSpPr>
          <p:nvPr>
            <p:ph type="title"/>
          </p:nvPr>
        </p:nvSpPr>
        <p:spPr>
          <a:xfrm>
            <a:off x="395288" y="0"/>
            <a:ext cx="8497887" cy="1143000"/>
          </a:xfrm>
        </p:spPr>
        <p:txBody>
          <a:bodyPr/>
          <a:lstStyle/>
          <a:p>
            <a:pPr eaLnBrk="1" hangingPunct="1"/>
            <a:r>
              <a:rPr lang="pl-PL" altLang="it-IT" sz="3800">
                <a:solidFill>
                  <a:srgbClr val="990000"/>
                </a:solidFill>
              </a:rPr>
              <a:t>Leszno: a forgotten cultural heritage</a:t>
            </a:r>
            <a:endParaRPr lang="en-AU" altLang="it-IT" sz="3800">
              <a:solidFill>
                <a:srgbClr val="990000"/>
              </a:solidFill>
            </a:endParaRPr>
          </a:p>
        </p:txBody>
      </p:sp>
      <p:pic>
        <p:nvPicPr>
          <p:cNvPr id="24579" name="Picture 3">
            <a:extLst>
              <a:ext uri="{FF2B5EF4-FFF2-40B4-BE49-F238E27FC236}">
                <a16:creationId xmlns:a16="http://schemas.microsoft.com/office/drawing/2014/main" id="{F9CD52A6-F98F-E60E-CE23-7D017B2D7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52513"/>
            <a:ext cx="3527425"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4">
            <a:extLst>
              <a:ext uri="{FF2B5EF4-FFF2-40B4-BE49-F238E27FC236}">
                <a16:creationId xmlns:a16="http://schemas.microsoft.com/office/drawing/2014/main" id="{02AFF522-FE90-1201-3BF3-4BA7C495DB6F}"/>
              </a:ext>
            </a:extLst>
          </p:cNvPr>
          <p:cNvSpPr txBox="1">
            <a:spLocks noChangeArrowheads="1"/>
          </p:cNvSpPr>
          <p:nvPr/>
        </p:nvSpPr>
        <p:spPr bwMode="auto">
          <a:xfrm>
            <a:off x="136525" y="4745038"/>
            <a:ext cx="3241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Leszno, a „sleeping” town</a:t>
            </a:r>
            <a:endParaRPr lang="en-AU" altLang="it-IT" sz="1800"/>
          </a:p>
        </p:txBody>
      </p:sp>
      <p:pic>
        <p:nvPicPr>
          <p:cNvPr id="72709" name="Picture 5">
            <a:extLst>
              <a:ext uri="{FF2B5EF4-FFF2-40B4-BE49-F238E27FC236}">
                <a16:creationId xmlns:a16="http://schemas.microsoft.com/office/drawing/2014/main" id="{757C172E-059A-C9E3-C814-02D4193293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288" y="1773238"/>
            <a:ext cx="479742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6">
            <a:extLst>
              <a:ext uri="{FF2B5EF4-FFF2-40B4-BE49-F238E27FC236}">
                <a16:creationId xmlns:a16="http://schemas.microsoft.com/office/drawing/2014/main" id="{040122B4-1D24-32F9-B046-6EBCE4D554BD}"/>
              </a:ext>
            </a:extLst>
          </p:cNvPr>
          <p:cNvSpPr txBox="1">
            <a:spLocks noChangeArrowheads="1"/>
          </p:cNvSpPr>
          <p:nvPr/>
        </p:nvSpPr>
        <p:spPr bwMode="auto">
          <a:xfrm>
            <a:off x="3851275" y="1052513"/>
            <a:ext cx="4752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Nancy, the capital of Lotaryngia of Prince  Stanisław Leszczyński</a:t>
            </a:r>
            <a:endParaRPr lang="en-AU" altLang="it-IT" sz="1800"/>
          </a:p>
        </p:txBody>
      </p:sp>
      <p:pic>
        <p:nvPicPr>
          <p:cNvPr id="72711" name="Picture 7">
            <a:extLst>
              <a:ext uri="{FF2B5EF4-FFF2-40B4-BE49-F238E27FC236}">
                <a16:creationId xmlns:a16="http://schemas.microsoft.com/office/drawing/2014/main" id="{1D6784BD-1D92-CA1F-1AD5-9EAC460B8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2349500"/>
            <a:ext cx="479742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 Box 8">
            <a:extLst>
              <a:ext uri="{FF2B5EF4-FFF2-40B4-BE49-F238E27FC236}">
                <a16:creationId xmlns:a16="http://schemas.microsoft.com/office/drawing/2014/main" id="{E1570A99-314A-07F9-02CA-B0D3DFD5E641}"/>
              </a:ext>
            </a:extLst>
          </p:cNvPr>
          <p:cNvSpPr txBox="1">
            <a:spLocks noChangeArrowheads="1"/>
          </p:cNvSpPr>
          <p:nvPr/>
        </p:nvSpPr>
        <p:spPr bwMode="auto">
          <a:xfrm>
            <a:off x="3419475" y="6021388"/>
            <a:ext cx="4752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PWSZ im. Komeńskiego in Leszno</a:t>
            </a:r>
            <a:endParaRPr lang="en-AU" altLang="it-IT" sz="1800"/>
          </a:p>
        </p:txBody>
      </p:sp>
      <p:sp>
        <p:nvSpPr>
          <p:cNvPr id="24585" name="Text Box 9">
            <a:extLst>
              <a:ext uri="{FF2B5EF4-FFF2-40B4-BE49-F238E27FC236}">
                <a16:creationId xmlns:a16="http://schemas.microsoft.com/office/drawing/2014/main" id="{8EEF27F2-F1E3-E761-1486-2A2BFEC70FB9}"/>
              </a:ext>
            </a:extLst>
          </p:cNvPr>
          <p:cNvSpPr txBox="1">
            <a:spLocks noChangeArrowheads="1"/>
          </p:cNvSpPr>
          <p:nvPr/>
        </p:nvSpPr>
        <p:spPr bwMode="auto">
          <a:xfrm>
            <a:off x="0" y="6521450"/>
            <a:ext cx="4752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a:t>Foto Maria Karwasz</a:t>
            </a:r>
            <a:endParaRPr lang="en-AU" altLang="it-IT" sz="1600"/>
          </a:p>
        </p:txBody>
      </p:sp>
      <p:pic>
        <p:nvPicPr>
          <p:cNvPr id="72714" name="Picture 10">
            <a:extLst>
              <a:ext uri="{FF2B5EF4-FFF2-40B4-BE49-F238E27FC236}">
                <a16:creationId xmlns:a16="http://schemas.microsoft.com/office/drawing/2014/main" id="{B96FA18A-75A3-0897-E1A4-BC61B447BB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4550" y="3916363"/>
            <a:ext cx="18351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Text Box 11">
            <a:extLst>
              <a:ext uri="{FF2B5EF4-FFF2-40B4-BE49-F238E27FC236}">
                <a16:creationId xmlns:a16="http://schemas.microsoft.com/office/drawing/2014/main" id="{CF7B7128-8993-BDA8-8667-721B0011CD4A}"/>
              </a:ext>
            </a:extLst>
          </p:cNvPr>
          <p:cNvSpPr txBox="1">
            <a:spLocks noChangeArrowheads="1"/>
          </p:cNvSpPr>
          <p:nvPr/>
        </p:nvSpPr>
        <p:spPr bwMode="auto">
          <a:xfrm>
            <a:off x="7021513" y="6448425"/>
            <a:ext cx="2736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„Going downhill”</a:t>
            </a:r>
            <a:endParaRPr lang="en-AU" altLang="it-IT"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2709"/>
                                        </p:tgtEl>
                                        <p:attrNameLst>
                                          <p:attrName>style.visibility</p:attrName>
                                        </p:attrNameLst>
                                      </p:cBhvr>
                                      <p:to>
                                        <p:strVal val="visible"/>
                                      </p:to>
                                    </p:set>
                                    <p:animEffect transition="in" filter="fade">
                                      <p:cBhvr>
                                        <p:cTn id="7" dur="500"/>
                                        <p:tgtEl>
                                          <p:spTgt spid="72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2711"/>
                                        </p:tgtEl>
                                        <p:attrNameLst>
                                          <p:attrName>style.visibility</p:attrName>
                                        </p:attrNameLst>
                                      </p:cBhvr>
                                      <p:to>
                                        <p:strVal val="visible"/>
                                      </p:to>
                                    </p:set>
                                    <p:animEffect transition="in" filter="fade">
                                      <p:cBhvr>
                                        <p:cTn id="12" dur="500"/>
                                        <p:tgtEl>
                                          <p:spTgt spid="727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2714"/>
                                        </p:tgtEl>
                                        <p:attrNameLst>
                                          <p:attrName>style.visibility</p:attrName>
                                        </p:attrNameLst>
                                      </p:cBhvr>
                                      <p:to>
                                        <p:strVal val="visible"/>
                                      </p:to>
                                    </p:set>
                                    <p:animEffect transition="in" filter="fade">
                                      <p:cBhvr>
                                        <p:cTn id="17" dur="500"/>
                                        <p:tgtEl>
                                          <p:spTgt spid="72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54166EA-FEED-2207-D955-C060871B31C2}"/>
              </a:ext>
            </a:extLst>
          </p:cNvPr>
          <p:cNvSpPr>
            <a:spLocks noGrp="1" noChangeArrowheads="1"/>
          </p:cNvSpPr>
          <p:nvPr>
            <p:ph type="title"/>
          </p:nvPr>
        </p:nvSpPr>
        <p:spPr>
          <a:xfrm>
            <a:off x="395288" y="0"/>
            <a:ext cx="8497887" cy="1143000"/>
          </a:xfrm>
        </p:spPr>
        <p:txBody>
          <a:bodyPr/>
          <a:lstStyle/>
          <a:p>
            <a:pPr eaLnBrk="1" hangingPunct="1"/>
            <a:r>
              <a:rPr lang="pl-PL" altLang="it-IT" sz="3800">
                <a:solidFill>
                  <a:srgbClr val="990000"/>
                </a:solidFill>
              </a:rPr>
              <a:t>Leszno: a forgotten cultural heritage</a:t>
            </a:r>
            <a:endParaRPr lang="en-AU" altLang="it-IT" sz="3800">
              <a:solidFill>
                <a:srgbClr val="990000"/>
              </a:solidFill>
            </a:endParaRPr>
          </a:p>
        </p:txBody>
      </p:sp>
      <p:pic>
        <p:nvPicPr>
          <p:cNvPr id="26627" name="Picture 3">
            <a:extLst>
              <a:ext uri="{FF2B5EF4-FFF2-40B4-BE49-F238E27FC236}">
                <a16:creationId xmlns:a16="http://schemas.microsoft.com/office/drawing/2014/main" id="{7D92E1B7-1837-DF34-93F2-421BF3D5A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52513"/>
            <a:ext cx="3527425"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4">
            <a:extLst>
              <a:ext uri="{FF2B5EF4-FFF2-40B4-BE49-F238E27FC236}">
                <a16:creationId xmlns:a16="http://schemas.microsoft.com/office/drawing/2014/main" id="{4DA94E76-EE9B-648E-3D1C-EDF0079C30F4}"/>
              </a:ext>
            </a:extLst>
          </p:cNvPr>
          <p:cNvSpPr txBox="1">
            <a:spLocks noChangeArrowheads="1"/>
          </p:cNvSpPr>
          <p:nvPr/>
        </p:nvSpPr>
        <p:spPr bwMode="auto">
          <a:xfrm>
            <a:off x="136525" y="4745038"/>
            <a:ext cx="3241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Leszno, a „sleeping” town</a:t>
            </a:r>
            <a:endParaRPr lang="en-AU" altLang="it-IT" sz="1800"/>
          </a:p>
        </p:txBody>
      </p:sp>
      <p:pic>
        <p:nvPicPr>
          <p:cNvPr id="72709" name="Picture 5">
            <a:extLst>
              <a:ext uri="{FF2B5EF4-FFF2-40B4-BE49-F238E27FC236}">
                <a16:creationId xmlns:a16="http://schemas.microsoft.com/office/drawing/2014/main" id="{B6AED680-311B-D142-0421-148DBB7632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288" y="1773238"/>
            <a:ext cx="479742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a:extLst>
              <a:ext uri="{FF2B5EF4-FFF2-40B4-BE49-F238E27FC236}">
                <a16:creationId xmlns:a16="http://schemas.microsoft.com/office/drawing/2014/main" id="{E7200E25-D6B1-5E73-F7C7-8A5A3869E6D4}"/>
              </a:ext>
            </a:extLst>
          </p:cNvPr>
          <p:cNvSpPr txBox="1">
            <a:spLocks noChangeArrowheads="1"/>
          </p:cNvSpPr>
          <p:nvPr/>
        </p:nvSpPr>
        <p:spPr bwMode="auto">
          <a:xfrm>
            <a:off x="3851275" y="1052513"/>
            <a:ext cx="4752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Nancy, the capital of Lotaryngia of Prince  Stanisław Leszczyński</a:t>
            </a:r>
            <a:endParaRPr lang="en-AU" altLang="it-IT" sz="1800"/>
          </a:p>
        </p:txBody>
      </p:sp>
      <p:pic>
        <p:nvPicPr>
          <p:cNvPr id="72711" name="Picture 7">
            <a:extLst>
              <a:ext uri="{FF2B5EF4-FFF2-40B4-BE49-F238E27FC236}">
                <a16:creationId xmlns:a16="http://schemas.microsoft.com/office/drawing/2014/main" id="{25CA4429-B6DA-CCB1-ED60-9A10274372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2349500"/>
            <a:ext cx="479742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 Box 8">
            <a:extLst>
              <a:ext uri="{FF2B5EF4-FFF2-40B4-BE49-F238E27FC236}">
                <a16:creationId xmlns:a16="http://schemas.microsoft.com/office/drawing/2014/main" id="{17D820CD-DD79-CFE4-293E-261DABABFC38}"/>
              </a:ext>
            </a:extLst>
          </p:cNvPr>
          <p:cNvSpPr txBox="1">
            <a:spLocks noChangeArrowheads="1"/>
          </p:cNvSpPr>
          <p:nvPr/>
        </p:nvSpPr>
        <p:spPr bwMode="auto">
          <a:xfrm>
            <a:off x="3419475" y="6021388"/>
            <a:ext cx="4752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PWSZ im. Komeńskiego in Leszno</a:t>
            </a:r>
            <a:endParaRPr lang="en-AU" altLang="it-IT" sz="1800"/>
          </a:p>
        </p:txBody>
      </p:sp>
      <p:sp>
        <p:nvSpPr>
          <p:cNvPr id="26633" name="Text Box 9">
            <a:extLst>
              <a:ext uri="{FF2B5EF4-FFF2-40B4-BE49-F238E27FC236}">
                <a16:creationId xmlns:a16="http://schemas.microsoft.com/office/drawing/2014/main" id="{6418D71B-2BD9-F925-8347-6E802D601FC2}"/>
              </a:ext>
            </a:extLst>
          </p:cNvPr>
          <p:cNvSpPr txBox="1">
            <a:spLocks noChangeArrowheads="1"/>
          </p:cNvSpPr>
          <p:nvPr/>
        </p:nvSpPr>
        <p:spPr bwMode="auto">
          <a:xfrm>
            <a:off x="0" y="6521450"/>
            <a:ext cx="4752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a:t>Foto Maria Karwasz</a:t>
            </a:r>
            <a:endParaRPr lang="en-AU" altLang="it-IT" sz="1600"/>
          </a:p>
        </p:txBody>
      </p:sp>
      <p:pic>
        <p:nvPicPr>
          <p:cNvPr id="72714" name="Picture 10">
            <a:extLst>
              <a:ext uri="{FF2B5EF4-FFF2-40B4-BE49-F238E27FC236}">
                <a16:creationId xmlns:a16="http://schemas.microsoft.com/office/drawing/2014/main" id="{07E2A4FA-780B-6CCF-8AA2-7BACBFCF80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4550" y="3916363"/>
            <a:ext cx="18351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5" name="Text Box 11">
            <a:extLst>
              <a:ext uri="{FF2B5EF4-FFF2-40B4-BE49-F238E27FC236}">
                <a16:creationId xmlns:a16="http://schemas.microsoft.com/office/drawing/2014/main" id="{3D78EC53-B372-D367-ADEB-ABF5045716D8}"/>
              </a:ext>
            </a:extLst>
          </p:cNvPr>
          <p:cNvSpPr txBox="1">
            <a:spLocks noChangeArrowheads="1"/>
          </p:cNvSpPr>
          <p:nvPr/>
        </p:nvSpPr>
        <p:spPr bwMode="auto">
          <a:xfrm>
            <a:off x="7021513" y="6448425"/>
            <a:ext cx="2736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„Going downhill”</a:t>
            </a:r>
            <a:endParaRPr lang="en-AU" altLang="it-IT" sz="1800"/>
          </a:p>
        </p:txBody>
      </p:sp>
      <p:sp>
        <p:nvSpPr>
          <p:cNvPr id="72716" name="Text Box 12">
            <a:extLst>
              <a:ext uri="{FF2B5EF4-FFF2-40B4-BE49-F238E27FC236}">
                <a16:creationId xmlns:a16="http://schemas.microsoft.com/office/drawing/2014/main" id="{5F2E63CF-E1A6-F740-7668-3EC66D59EFCA}"/>
              </a:ext>
            </a:extLst>
          </p:cNvPr>
          <p:cNvSpPr txBox="1">
            <a:spLocks noChangeArrowheads="1"/>
          </p:cNvSpPr>
          <p:nvPr/>
        </p:nvSpPr>
        <p:spPr bwMode="auto">
          <a:xfrm rot="-2100000">
            <a:off x="-325438" y="3557588"/>
            <a:ext cx="9423401"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2800" b="1">
                <a:solidFill>
                  <a:srgbClr val="FF3300"/>
                </a:solidFill>
              </a:rPr>
              <a:t>Neo-realism/  hyper-constructivism/ inter-disciplinarity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2709"/>
                                        </p:tgtEl>
                                        <p:attrNameLst>
                                          <p:attrName>style.visibility</p:attrName>
                                        </p:attrNameLst>
                                      </p:cBhvr>
                                      <p:to>
                                        <p:strVal val="visible"/>
                                      </p:to>
                                    </p:set>
                                    <p:animEffect transition="in" filter="fade">
                                      <p:cBhvr>
                                        <p:cTn id="7" dur="500"/>
                                        <p:tgtEl>
                                          <p:spTgt spid="72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2711"/>
                                        </p:tgtEl>
                                        <p:attrNameLst>
                                          <p:attrName>style.visibility</p:attrName>
                                        </p:attrNameLst>
                                      </p:cBhvr>
                                      <p:to>
                                        <p:strVal val="visible"/>
                                      </p:to>
                                    </p:set>
                                    <p:animEffect transition="in" filter="fade">
                                      <p:cBhvr>
                                        <p:cTn id="12" dur="500"/>
                                        <p:tgtEl>
                                          <p:spTgt spid="727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2714"/>
                                        </p:tgtEl>
                                        <p:attrNameLst>
                                          <p:attrName>style.visibility</p:attrName>
                                        </p:attrNameLst>
                                      </p:cBhvr>
                                      <p:to>
                                        <p:strVal val="visible"/>
                                      </p:to>
                                    </p:set>
                                    <p:animEffect transition="in" filter="fade">
                                      <p:cBhvr>
                                        <p:cTn id="17" dur="500"/>
                                        <p:tgtEl>
                                          <p:spTgt spid="727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10" fill="hold" nodeType="clickEffect">
                                  <p:stCondLst>
                                    <p:cond delay="0"/>
                                  </p:stCondLst>
                                  <p:childTnLst>
                                    <p:set>
                                      <p:cBhvr>
                                        <p:cTn id="21" dur="1" fill="hold">
                                          <p:stCondLst>
                                            <p:cond delay="0"/>
                                          </p:stCondLst>
                                        </p:cTn>
                                        <p:tgtEl>
                                          <p:spTgt spid="72716">
                                            <p:txEl>
                                              <p:pRg st="0" end="0"/>
                                            </p:txEl>
                                          </p:spTgt>
                                        </p:tgtEl>
                                        <p:attrNameLst>
                                          <p:attrName>style.visibility</p:attrName>
                                        </p:attrNameLst>
                                      </p:cBhvr>
                                      <p:to>
                                        <p:strVal val="visible"/>
                                      </p:to>
                                    </p:set>
                                    <p:anim calcmode="lin" valueType="num">
                                      <p:cBhvr>
                                        <p:cTn id="22" dur="500" fill="hold"/>
                                        <p:tgtEl>
                                          <p:spTgt spid="7271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72716">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C1D36930-ED8B-32F9-741F-D3AC3E87060A}"/>
              </a:ext>
            </a:extLst>
          </p:cNvPr>
          <p:cNvSpPr>
            <a:spLocks noGrp="1" noChangeArrowheads="1"/>
          </p:cNvSpPr>
          <p:nvPr>
            <p:ph type="title"/>
          </p:nvPr>
        </p:nvSpPr>
        <p:spPr/>
        <p:txBody>
          <a:bodyPr/>
          <a:lstStyle/>
          <a:p>
            <a:pPr eaLnBrk="1" hangingPunct="1"/>
            <a:r>
              <a:rPr lang="pl-PL" altLang="it-IT" sz="3600"/>
              <a:t>In </a:t>
            </a:r>
            <a:r>
              <a:rPr lang="it-IT" altLang="it-IT" sz="3600"/>
              <a:t>ogni scienza dobbiamo definire:</a:t>
            </a:r>
          </a:p>
        </p:txBody>
      </p:sp>
      <p:sp>
        <p:nvSpPr>
          <p:cNvPr id="28675" name="Rectangle 3">
            <a:extLst>
              <a:ext uri="{FF2B5EF4-FFF2-40B4-BE49-F238E27FC236}">
                <a16:creationId xmlns:a16="http://schemas.microsoft.com/office/drawing/2014/main" id="{3105F476-3475-1F20-2683-109047FEE1CC}"/>
              </a:ext>
            </a:extLst>
          </p:cNvPr>
          <p:cNvSpPr>
            <a:spLocks noGrp="1" noChangeArrowheads="1"/>
          </p:cNvSpPr>
          <p:nvPr>
            <p:ph type="body" idx="1"/>
          </p:nvPr>
        </p:nvSpPr>
        <p:spPr/>
        <p:txBody>
          <a:bodyPr/>
          <a:lstStyle/>
          <a:p>
            <a:pPr eaLnBrk="1" hangingPunct="1"/>
            <a:r>
              <a:rPr lang="it-IT" altLang="it-IT" sz="2400" b="1"/>
              <a:t>Il ricercatore </a:t>
            </a:r>
            <a:r>
              <a:rPr lang="it-IT" altLang="it-IT" sz="2400"/>
              <a:t>(il soggetto: professore, studente, allievo, medico, un amatore etc.) </a:t>
            </a:r>
          </a:p>
          <a:p>
            <a:pPr eaLnBrk="1" hangingPunct="1"/>
            <a:r>
              <a:rPr lang="it-IT" altLang="it-IT" sz="2400" b="1"/>
              <a:t>L’oggetto </a:t>
            </a:r>
            <a:r>
              <a:rPr lang="it-IT" altLang="it-IT" sz="2400"/>
              <a:t>di ricerca (un atomo, una galassia, una piante, un manoscritto medioevale etc.)</a:t>
            </a:r>
          </a:p>
          <a:p>
            <a:pPr eaLnBrk="1" hangingPunct="1"/>
            <a:r>
              <a:rPr lang="it-IT" altLang="it-IT" sz="2400" b="1"/>
              <a:t>Lo strumento</a:t>
            </a:r>
            <a:r>
              <a:rPr lang="it-IT" altLang="it-IT" sz="2400"/>
              <a:t> (microscopio, scanner, UV camera, acceleratore di particelle, etc.)</a:t>
            </a:r>
          </a:p>
          <a:p>
            <a:pPr eaLnBrk="1" hangingPunct="1"/>
            <a:r>
              <a:rPr lang="it-IT" altLang="it-IT" sz="2400"/>
              <a:t>Il metodo (deduttivo, osservazione della natura, tessuti artificiali, induzione, comparazione, tomo-grafia, tracciamento radioattivo etc.)</a:t>
            </a:r>
            <a:endParaRPr lang="it-IT" altLang="it-IT"/>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05BEE74-6E2E-2EBB-70F9-20D26B4FF1F8}"/>
              </a:ext>
            </a:extLst>
          </p:cNvPr>
          <p:cNvSpPr>
            <a:spLocks noGrp="1" noChangeArrowheads="1"/>
          </p:cNvSpPr>
          <p:nvPr>
            <p:ph type="title"/>
          </p:nvPr>
        </p:nvSpPr>
        <p:spPr/>
        <p:txBody>
          <a:bodyPr/>
          <a:lstStyle/>
          <a:p>
            <a:pPr eaLnBrk="1" hangingPunct="1"/>
            <a:r>
              <a:rPr lang="it-IT" altLang="it-IT" sz="3200">
                <a:solidFill>
                  <a:schemeClr val="accent2"/>
                </a:solidFill>
              </a:rPr>
              <a:t>Nella didattica vigono le stesse regole come nelle scienze (umanistiche ed ‘esatte’) </a:t>
            </a:r>
          </a:p>
        </p:txBody>
      </p:sp>
      <p:sp>
        <p:nvSpPr>
          <p:cNvPr id="30723" name="Rectangle 3">
            <a:extLst>
              <a:ext uri="{FF2B5EF4-FFF2-40B4-BE49-F238E27FC236}">
                <a16:creationId xmlns:a16="http://schemas.microsoft.com/office/drawing/2014/main" id="{94B07A95-CA86-347C-500A-BC5468104C55}"/>
              </a:ext>
            </a:extLst>
          </p:cNvPr>
          <p:cNvSpPr>
            <a:spLocks noGrp="1" noChangeArrowheads="1"/>
          </p:cNvSpPr>
          <p:nvPr>
            <p:ph type="body" idx="1"/>
          </p:nvPr>
        </p:nvSpPr>
        <p:spPr>
          <a:xfrm>
            <a:off x="468313" y="1412875"/>
            <a:ext cx="8229600" cy="4525963"/>
          </a:xfrm>
        </p:spPr>
        <p:txBody>
          <a:bodyPr/>
          <a:lstStyle/>
          <a:p>
            <a:pPr eaLnBrk="1" hangingPunct="1"/>
            <a:r>
              <a:rPr lang="it-IT" altLang="it-IT" sz="2200"/>
              <a:t>Il </a:t>
            </a:r>
            <a:r>
              <a:rPr lang="it-IT" altLang="it-IT" sz="2200" b="1"/>
              <a:t>ricercatore: </a:t>
            </a:r>
            <a:r>
              <a:rPr lang="it-IT" altLang="it-IT" sz="2200"/>
              <a:t>di solito l’insegnante, o il direttore, ma anche l’ispettore scolastico, istituto di studi sul Sistema di educations, dipertimento delle didattica dell’università, il dipartimento dell’OCSE (test PISA) etc. </a:t>
            </a:r>
          </a:p>
          <a:p>
            <a:pPr eaLnBrk="1" hangingPunct="1"/>
            <a:r>
              <a:rPr lang="it-IT" altLang="it-IT" sz="2200"/>
              <a:t>e l’oggetto (??)</a:t>
            </a:r>
          </a:p>
        </p:txBody>
      </p:sp>
      <p:pic>
        <p:nvPicPr>
          <p:cNvPr id="30724" name="Picture 5">
            <a:extLst>
              <a:ext uri="{FF2B5EF4-FFF2-40B4-BE49-F238E27FC236}">
                <a16:creationId xmlns:a16="http://schemas.microsoft.com/office/drawing/2014/main" id="{EF2C30A1-FD5A-53D0-0544-59625F63E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2781300"/>
            <a:ext cx="3246438"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6">
            <a:extLst>
              <a:ext uri="{FF2B5EF4-FFF2-40B4-BE49-F238E27FC236}">
                <a16:creationId xmlns:a16="http://schemas.microsoft.com/office/drawing/2014/main" id="{E3E01C79-BC0E-9601-E908-3FCFEFA87FC6}"/>
              </a:ext>
            </a:extLst>
          </p:cNvPr>
          <p:cNvSpPr>
            <a:spLocks noChangeArrowheads="1"/>
          </p:cNvSpPr>
          <p:nvPr/>
        </p:nvSpPr>
        <p:spPr bwMode="auto">
          <a:xfrm>
            <a:off x="250825" y="6308725"/>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hlinkClick r:id="rId4"/>
              </a:rPr>
              <a:t>http://dydaktyka.fizyka.umk.pl/nowa_strona/?q=node/550</a:t>
            </a:r>
            <a:r>
              <a:rPr lang="en-AU" altLang="it-IT" sz="1800"/>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98C6517F-CD4B-E4FD-86A3-A8E3F7A020FE}"/>
              </a:ext>
            </a:extLst>
          </p:cNvPr>
          <p:cNvSpPr>
            <a:spLocks noGrp="1" noChangeArrowheads="1"/>
          </p:cNvSpPr>
          <p:nvPr>
            <p:ph type="title"/>
          </p:nvPr>
        </p:nvSpPr>
        <p:spPr/>
        <p:txBody>
          <a:bodyPr/>
          <a:lstStyle/>
          <a:p>
            <a:pPr eaLnBrk="1" hangingPunct="1"/>
            <a:r>
              <a:rPr lang="it-IT" altLang="it-IT" sz="3600">
                <a:solidFill>
                  <a:schemeClr val="accent2"/>
                </a:solidFill>
              </a:rPr>
              <a:t>L’oggetto dello studio della didattica è</a:t>
            </a:r>
          </a:p>
        </p:txBody>
      </p:sp>
      <p:sp>
        <p:nvSpPr>
          <p:cNvPr id="32771" name="Rectangle 3">
            <a:extLst>
              <a:ext uri="{FF2B5EF4-FFF2-40B4-BE49-F238E27FC236}">
                <a16:creationId xmlns:a16="http://schemas.microsoft.com/office/drawing/2014/main" id="{C5AEA8FE-C038-79B2-0A54-3B573E8CDF97}"/>
              </a:ext>
            </a:extLst>
          </p:cNvPr>
          <p:cNvSpPr>
            <a:spLocks noGrp="1" noChangeArrowheads="1"/>
          </p:cNvSpPr>
          <p:nvPr>
            <p:ph type="body" idx="1"/>
          </p:nvPr>
        </p:nvSpPr>
        <p:spPr/>
        <p:txBody>
          <a:bodyPr/>
          <a:lstStyle/>
          <a:p>
            <a:pPr eaLnBrk="1" hangingPunct="1"/>
            <a:r>
              <a:rPr lang="it-IT" altLang="it-IT" sz="2400"/>
              <a:t>L’</a:t>
            </a:r>
            <a:r>
              <a:rPr lang="it-IT" altLang="it-IT" sz="2400" b="1"/>
              <a:t>oggetto</a:t>
            </a:r>
            <a:r>
              <a:rPr lang="it-IT" altLang="it-IT" sz="2400"/>
              <a:t> è: - le conoscenze acuisite dallo studente </a:t>
            </a:r>
          </a:p>
          <a:p>
            <a:pPr eaLnBrk="1" hangingPunct="1">
              <a:buFontTx/>
              <a:buChar char="-"/>
            </a:pPr>
            <a:r>
              <a:rPr lang="it-IT" altLang="it-IT" sz="2400"/>
              <a:t>Il percorso didattico che ha condotto alle conoscenze attuali</a:t>
            </a:r>
          </a:p>
          <a:p>
            <a:pPr eaLnBrk="1" hangingPunct="1">
              <a:buFontTx/>
              <a:buChar char="-"/>
            </a:pPr>
            <a:r>
              <a:rPr lang="it-IT" altLang="it-IT" sz="2400"/>
              <a:t>Le limitazioni sociali del presente modo di pensare</a:t>
            </a:r>
          </a:p>
          <a:p>
            <a:pPr eaLnBrk="1" hangingPunct="1">
              <a:buFontTx/>
              <a:buChar char="-"/>
            </a:pPr>
            <a:r>
              <a:rPr lang="it-IT" altLang="it-IT" sz="2400"/>
              <a:t>i.e. nella sua totalità = studente + società</a:t>
            </a:r>
          </a:p>
          <a:p>
            <a:pPr eaLnBrk="1" hangingPunct="1"/>
            <a:endParaRPr lang="it-IT" altLang="it-IT" sz="2400"/>
          </a:p>
          <a:p>
            <a:pPr eaLnBrk="1" hangingPunct="1"/>
            <a:r>
              <a:rPr lang="it-IT" altLang="it-IT" sz="2400"/>
              <a:t>Allora la didattica, anche delle scienze, è una disciplina  profondamente </a:t>
            </a:r>
            <a:r>
              <a:rPr lang="it-IT" altLang="it-IT" sz="2400" i="1">
                <a:solidFill>
                  <a:srgbClr val="990000"/>
                </a:solidFill>
              </a:rPr>
              <a:t>umanistica</a:t>
            </a:r>
            <a:r>
              <a:rPr lang="it-IT" altLang="it-IT" sz="2400"/>
              <a:t>: richiede competenze nella psicologia, pedagogia, cultura, filosofia, storia etc.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asellaDiTesto 1">
            <a:extLst>
              <a:ext uri="{FF2B5EF4-FFF2-40B4-BE49-F238E27FC236}">
                <a16:creationId xmlns:a16="http://schemas.microsoft.com/office/drawing/2014/main" id="{412CDFD0-F5A8-FD33-66B0-5560D9514D59}"/>
              </a:ext>
            </a:extLst>
          </p:cNvPr>
          <p:cNvSpPr txBox="1">
            <a:spLocks noChangeArrowheads="1"/>
          </p:cNvSpPr>
          <p:nvPr/>
        </p:nvSpPr>
        <p:spPr bwMode="auto">
          <a:xfrm flipH="1">
            <a:off x="1042988" y="519113"/>
            <a:ext cx="7659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3600"/>
              <a:t>http://dydaktyka.fizyka.umk.pl</a:t>
            </a:r>
          </a:p>
        </p:txBody>
      </p:sp>
      <p:pic>
        <p:nvPicPr>
          <p:cNvPr id="4099" name="Immagine 3" descr="Immagine che contiene testo&#10;&#10;Descrizione generata automaticamente">
            <a:extLst>
              <a:ext uri="{FF2B5EF4-FFF2-40B4-BE49-F238E27FC236}">
                <a16:creationId xmlns:a16="http://schemas.microsoft.com/office/drawing/2014/main" id="{7833FCBA-6B5D-2DEC-0932-2D0E7DEE3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412875"/>
            <a:ext cx="89662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CasellaDiTesto 3">
            <a:extLst>
              <a:ext uri="{FF2B5EF4-FFF2-40B4-BE49-F238E27FC236}">
                <a16:creationId xmlns:a16="http://schemas.microsoft.com/office/drawing/2014/main" id="{CC018532-6273-9780-5E54-C2C57CC3E04D}"/>
              </a:ext>
            </a:extLst>
          </p:cNvPr>
          <p:cNvSpPr txBox="1">
            <a:spLocks noChangeArrowheads="1"/>
          </p:cNvSpPr>
          <p:nvPr/>
        </p:nvSpPr>
        <p:spPr bwMode="auto">
          <a:xfrm>
            <a:off x="3121025" y="5186363"/>
            <a:ext cx="3503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3 mln di visitatori dal 2009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889F180-D66A-7B7C-6166-A84A8FF2BD8F}"/>
              </a:ext>
            </a:extLst>
          </p:cNvPr>
          <p:cNvSpPr>
            <a:spLocks noGrp="1" noChangeArrowheads="1"/>
          </p:cNvSpPr>
          <p:nvPr>
            <p:ph type="ctrTitle"/>
          </p:nvPr>
        </p:nvSpPr>
        <p:spPr>
          <a:xfrm>
            <a:off x="395288" y="0"/>
            <a:ext cx="8280400" cy="1470025"/>
          </a:xfrm>
        </p:spPr>
        <p:txBody>
          <a:bodyPr anchor="ctr"/>
          <a:lstStyle/>
          <a:p>
            <a:pPr eaLnBrk="1" hangingPunct="1"/>
            <a:r>
              <a:rPr lang="pl-PL" altLang="it-IT" sz="4800">
                <a:solidFill>
                  <a:schemeClr val="bg1"/>
                </a:solidFill>
              </a:rPr>
              <a:t>Tele-scop</a:t>
            </a:r>
            <a:r>
              <a:rPr lang="it-IT" altLang="it-IT" sz="4800">
                <a:solidFill>
                  <a:schemeClr val="bg1"/>
                </a:solidFill>
              </a:rPr>
              <a:t>io</a:t>
            </a:r>
            <a:endParaRPr lang="pl-PL" altLang="it-IT" sz="4400">
              <a:solidFill>
                <a:schemeClr val="bg1"/>
              </a:solidFill>
            </a:endParaRPr>
          </a:p>
        </p:txBody>
      </p:sp>
      <p:sp>
        <p:nvSpPr>
          <p:cNvPr id="34819" name="Text Box 3">
            <a:extLst>
              <a:ext uri="{FF2B5EF4-FFF2-40B4-BE49-F238E27FC236}">
                <a16:creationId xmlns:a16="http://schemas.microsoft.com/office/drawing/2014/main" id="{8465DDA9-3047-6E3B-2BE6-422E5140980B}"/>
              </a:ext>
            </a:extLst>
          </p:cNvPr>
          <p:cNvSpPr txBox="1">
            <a:spLocks noChangeArrowheads="1"/>
          </p:cNvSpPr>
          <p:nvPr/>
        </p:nvSpPr>
        <p:spPr bwMode="auto">
          <a:xfrm>
            <a:off x="3255963" y="6184900"/>
            <a:ext cx="498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rgbClr val="FFFF00"/>
                </a:solidFill>
              </a:rPr>
              <a:t>Museo Civico Rovereto, Monte Zugna, Trentino</a:t>
            </a:r>
            <a:endParaRPr lang="en-US" altLang="it-IT" sz="1800">
              <a:solidFill>
                <a:srgbClr val="FFFF00"/>
              </a:solidFill>
            </a:endParaRPr>
          </a:p>
        </p:txBody>
      </p:sp>
      <p:pic>
        <p:nvPicPr>
          <p:cNvPr id="34820" name="Picture 4">
            <a:extLst>
              <a:ext uri="{FF2B5EF4-FFF2-40B4-BE49-F238E27FC236}">
                <a16:creationId xmlns:a16="http://schemas.microsoft.com/office/drawing/2014/main" id="{FF11FDD7-C6D6-780C-1F8F-C516859B3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84313"/>
            <a:ext cx="5681663"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a:extLst>
              <a:ext uri="{FF2B5EF4-FFF2-40B4-BE49-F238E27FC236}">
                <a16:creationId xmlns:a16="http://schemas.microsoft.com/office/drawing/2014/main" id="{A1E32D95-85C4-E2EC-07F9-624DFAD32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1916113"/>
            <a:ext cx="5970587" cy="41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6">
            <a:extLst>
              <a:ext uri="{FF2B5EF4-FFF2-40B4-BE49-F238E27FC236}">
                <a16:creationId xmlns:a16="http://schemas.microsoft.com/office/drawing/2014/main" id="{44790CD0-BBC8-99B5-80C6-9170E2482CF1}"/>
              </a:ext>
            </a:extLst>
          </p:cNvPr>
          <p:cNvSpPr txBox="1">
            <a:spLocks noChangeArrowheads="1"/>
          </p:cNvSpPr>
          <p:nvPr/>
        </p:nvSpPr>
        <p:spPr bwMode="auto">
          <a:xfrm>
            <a:off x="309563" y="6442075"/>
            <a:ext cx="23352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solidFill>
                  <a:srgbClr val="FFFF00"/>
                </a:solidFill>
                <a:latin typeface="Times New Roman" panose="02020603050405020304" pitchFamily="18" charset="0"/>
              </a:rPr>
              <a:t>Foto</a:t>
            </a:r>
            <a:r>
              <a:rPr lang="pl-PL" altLang="it-IT" sz="1400">
                <a:solidFill>
                  <a:srgbClr val="FFFF00"/>
                </a:solidFill>
                <a:latin typeface="Times New Roman" panose="02020603050405020304" pitchFamily="18" charset="0"/>
              </a:rPr>
              <a:t>: Museo Civivo Rovereto</a:t>
            </a:r>
            <a:endParaRPr lang="en-US" altLang="it-IT" sz="1400">
              <a:solidFill>
                <a:srgbClr val="FFFF0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fade">
                                      <p:cBhvr>
                                        <p:cTn id="7" dur="5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4B28EE76-4374-A3F0-F429-B700A0D3CCF5}"/>
              </a:ext>
            </a:extLst>
          </p:cNvPr>
          <p:cNvSpPr>
            <a:spLocks noGrp="1" noChangeArrowheads="1"/>
          </p:cNvSpPr>
          <p:nvPr>
            <p:ph type="ctrTitle"/>
          </p:nvPr>
        </p:nvSpPr>
        <p:spPr>
          <a:xfrm>
            <a:off x="395288" y="0"/>
            <a:ext cx="8280400" cy="1470025"/>
          </a:xfrm>
        </p:spPr>
        <p:txBody>
          <a:bodyPr anchor="ctr"/>
          <a:lstStyle/>
          <a:p>
            <a:pPr eaLnBrk="1" hangingPunct="1"/>
            <a:r>
              <a:rPr lang="pl-PL" altLang="it-IT" sz="4400">
                <a:solidFill>
                  <a:schemeClr val="bg1"/>
                </a:solidFill>
              </a:rPr>
              <a:t>S</a:t>
            </a:r>
            <a:r>
              <a:rPr lang="it-IT" altLang="it-IT" sz="4400">
                <a:solidFill>
                  <a:schemeClr val="bg1"/>
                </a:solidFill>
              </a:rPr>
              <a:t>oggetto</a:t>
            </a:r>
            <a:r>
              <a:rPr lang="pl-PL" altLang="it-IT" sz="4400">
                <a:solidFill>
                  <a:schemeClr val="bg1"/>
                </a:solidFill>
              </a:rPr>
              <a:t> ↔ O</a:t>
            </a:r>
            <a:r>
              <a:rPr lang="it-IT" altLang="it-IT" sz="4400">
                <a:solidFill>
                  <a:schemeClr val="bg1"/>
                </a:solidFill>
              </a:rPr>
              <a:t>ggetto</a:t>
            </a:r>
            <a:endParaRPr lang="pl-PL" altLang="it-IT" sz="4400">
              <a:solidFill>
                <a:schemeClr val="bg1"/>
              </a:solidFill>
            </a:endParaRPr>
          </a:p>
        </p:txBody>
      </p:sp>
      <p:pic>
        <p:nvPicPr>
          <p:cNvPr id="36867" name="Picture 3">
            <a:extLst>
              <a:ext uri="{FF2B5EF4-FFF2-40B4-BE49-F238E27FC236}">
                <a16:creationId xmlns:a16="http://schemas.microsoft.com/office/drawing/2014/main" id="{4B13A26D-DD66-C0E5-3397-E7F6FEB1C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268413"/>
            <a:ext cx="6119813"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a:extLst>
              <a:ext uri="{FF2B5EF4-FFF2-40B4-BE49-F238E27FC236}">
                <a16:creationId xmlns:a16="http://schemas.microsoft.com/office/drawing/2014/main" id="{060410A5-AADD-2126-0775-091E65021AB1}"/>
              </a:ext>
            </a:extLst>
          </p:cNvPr>
          <p:cNvSpPr txBox="1">
            <a:spLocks noChangeArrowheads="1"/>
          </p:cNvSpPr>
          <p:nvPr/>
        </p:nvSpPr>
        <p:spPr bwMode="auto">
          <a:xfrm>
            <a:off x="323850" y="6378575"/>
            <a:ext cx="14747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FFFF00"/>
                </a:solidFill>
                <a:latin typeface="Times New Roman" panose="02020603050405020304" pitchFamily="18" charset="0"/>
              </a:rPr>
              <a:t>Foto: M. Karwasz</a:t>
            </a:r>
            <a:endParaRPr lang="en-US" altLang="it-IT" sz="1400">
              <a:solidFill>
                <a:srgbClr val="FFFF00"/>
              </a:solidFill>
              <a:latin typeface="Times New Roman" panose="02020603050405020304" pitchFamily="18" charset="0"/>
            </a:endParaRPr>
          </a:p>
        </p:txBody>
      </p:sp>
      <p:sp>
        <p:nvSpPr>
          <p:cNvPr id="36869" name="Text Box 5">
            <a:extLst>
              <a:ext uri="{FF2B5EF4-FFF2-40B4-BE49-F238E27FC236}">
                <a16:creationId xmlns:a16="http://schemas.microsoft.com/office/drawing/2014/main" id="{14FD28F2-1EF2-DFD6-5271-842734F1DF1B}"/>
              </a:ext>
            </a:extLst>
          </p:cNvPr>
          <p:cNvSpPr txBox="1">
            <a:spLocks noChangeArrowheads="1"/>
          </p:cNvSpPr>
          <p:nvPr/>
        </p:nvSpPr>
        <p:spPr bwMode="auto">
          <a:xfrm>
            <a:off x="2555875" y="5942013"/>
            <a:ext cx="6469063"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b="1">
                <a:solidFill>
                  <a:srgbClr val="FFFF00"/>
                </a:solidFill>
              </a:rPr>
              <a:t>Liceum Rosmini </a:t>
            </a:r>
            <a:r>
              <a:rPr lang="it-IT" altLang="it-IT" sz="1800" b="1">
                <a:solidFill>
                  <a:srgbClr val="FFFF00"/>
                </a:solidFill>
              </a:rPr>
              <a:t>di</a:t>
            </a:r>
            <a:r>
              <a:rPr lang="pl-PL" altLang="it-IT" sz="1800" b="1">
                <a:solidFill>
                  <a:srgbClr val="FFFF00"/>
                </a:solidFill>
              </a:rPr>
              <a:t> Trento „</a:t>
            </a:r>
            <a:r>
              <a:rPr lang="it-IT" altLang="it-IT" sz="1800" b="1">
                <a:solidFill>
                  <a:srgbClr val="FFFF00"/>
                </a:solidFill>
              </a:rPr>
              <a:t>Sulle orme del </a:t>
            </a:r>
            <a:r>
              <a:rPr lang="pl-PL" altLang="it-IT" sz="1800" b="1">
                <a:solidFill>
                  <a:srgbClr val="FFFF00"/>
                </a:solidFill>
              </a:rPr>
              <a:t>Copernic</a:t>
            </a:r>
            <a:r>
              <a:rPr lang="it-IT" altLang="it-IT" sz="1800" b="1">
                <a:solidFill>
                  <a:srgbClr val="FFFF00"/>
                </a:solidFill>
              </a:rPr>
              <a:t>o</a:t>
            </a:r>
            <a:r>
              <a:rPr lang="pl-PL" altLang="it-IT" sz="1800" b="1">
                <a:solidFill>
                  <a:srgbClr val="FFFF00"/>
                </a:solidFill>
              </a:rPr>
              <a:t>”</a:t>
            </a:r>
          </a:p>
          <a:p>
            <a:pPr eaLnBrk="1" hangingPunct="1">
              <a:spcBef>
                <a:spcPct val="0"/>
              </a:spcBef>
              <a:buFontTx/>
              <a:buNone/>
            </a:pPr>
            <a:r>
              <a:rPr lang="pl-PL" altLang="it-IT" sz="1800" b="1">
                <a:solidFill>
                  <a:srgbClr val="FFFF00"/>
                </a:solidFill>
              </a:rPr>
              <a:t>P</a:t>
            </a:r>
            <a:r>
              <a:rPr lang="pl-PL" altLang="it-IT" sz="1800">
                <a:solidFill>
                  <a:srgbClr val="FFFF00"/>
                </a:solidFill>
              </a:rPr>
              <a:t>ro</a:t>
            </a:r>
            <a:r>
              <a:rPr lang="it-IT" altLang="it-IT" sz="1800">
                <a:solidFill>
                  <a:srgbClr val="FFFF00"/>
                </a:solidFill>
              </a:rPr>
              <a:t>ggetto e l’implementazione</a:t>
            </a:r>
            <a:r>
              <a:rPr lang="pl-PL" altLang="it-IT" sz="1800">
                <a:solidFill>
                  <a:srgbClr val="FFFF00"/>
                </a:solidFill>
              </a:rPr>
              <a:t>: Maria Moser, Maria Karwasz, </a:t>
            </a:r>
            <a:endParaRPr lang="it-IT" altLang="it-IT" sz="1800">
              <a:solidFill>
                <a:srgbClr val="FFFF00"/>
              </a:solidFill>
            </a:endParaRPr>
          </a:p>
          <a:p>
            <a:pPr eaLnBrk="1" hangingPunct="1">
              <a:spcBef>
                <a:spcPct val="0"/>
              </a:spcBef>
              <a:buFontTx/>
              <a:buNone/>
            </a:pPr>
            <a:r>
              <a:rPr lang="pl-PL" altLang="it-IT" sz="1800">
                <a:solidFill>
                  <a:srgbClr val="FFFF00"/>
                </a:solidFill>
              </a:rPr>
              <a:t>G. Karwasz</a:t>
            </a:r>
            <a:r>
              <a:rPr lang="it-IT" altLang="it-IT" sz="1800">
                <a:solidFill>
                  <a:srgbClr val="FFFF00"/>
                </a:solidFill>
              </a:rPr>
              <a:t>, Lezione</a:t>
            </a:r>
            <a:r>
              <a:rPr lang="pl-PL" altLang="it-IT" sz="1800">
                <a:solidFill>
                  <a:srgbClr val="FFFF00"/>
                </a:solidFill>
              </a:rPr>
              <a:t>: A. Strobel)</a:t>
            </a:r>
            <a:endParaRPr lang="en-US" altLang="it-IT" sz="1800">
              <a:solidFill>
                <a:srgbClr val="FFFF00"/>
              </a:solidFill>
            </a:endParaRPr>
          </a:p>
        </p:txBody>
      </p:sp>
      <p:sp>
        <p:nvSpPr>
          <p:cNvPr id="36870" name="Rectangle 6">
            <a:extLst>
              <a:ext uri="{FF2B5EF4-FFF2-40B4-BE49-F238E27FC236}">
                <a16:creationId xmlns:a16="http://schemas.microsoft.com/office/drawing/2014/main" id="{4180AED4-AC48-9C3C-A327-FBEE1A087197}"/>
              </a:ext>
            </a:extLst>
          </p:cNvPr>
          <p:cNvSpPr>
            <a:spLocks noChangeArrowheads="1"/>
          </p:cNvSpPr>
          <p:nvPr/>
        </p:nvSpPr>
        <p:spPr bwMode="auto">
          <a:xfrm>
            <a:off x="6877050" y="4724400"/>
            <a:ext cx="1924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b="1">
                <a:solidFill>
                  <a:srgbClr val="FFFF00"/>
                </a:solidFill>
              </a:rPr>
              <a:t>Piwnice, III 2011</a:t>
            </a:r>
            <a:endParaRPr lang="en-US" altLang="it-IT" sz="1800" b="1">
              <a:solidFill>
                <a:srgbClr val="FFFF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A5D8CFB5-C60E-B292-3FCA-2E7FD31D5CBF}"/>
              </a:ext>
            </a:extLst>
          </p:cNvPr>
          <p:cNvSpPr>
            <a:spLocks noGrp="1" noChangeArrowheads="1"/>
          </p:cNvSpPr>
          <p:nvPr>
            <p:ph type="title"/>
          </p:nvPr>
        </p:nvSpPr>
        <p:spPr/>
        <p:txBody>
          <a:bodyPr/>
          <a:lstStyle/>
          <a:p>
            <a:pPr eaLnBrk="1" hangingPunct="1"/>
            <a:r>
              <a:rPr lang="pl-PL" altLang="it-IT" sz="3600">
                <a:solidFill>
                  <a:schemeClr val="accent2"/>
                </a:solidFill>
              </a:rPr>
              <a:t>In </a:t>
            </a:r>
            <a:r>
              <a:rPr lang="it-IT" altLang="it-IT" sz="3600">
                <a:solidFill>
                  <a:schemeClr val="accent2"/>
                </a:solidFill>
              </a:rPr>
              <a:t>didattica vengono definiti</a:t>
            </a:r>
            <a:r>
              <a:rPr lang="pl-PL" altLang="it-IT" sz="3600">
                <a:solidFill>
                  <a:schemeClr val="accent2"/>
                </a:solidFill>
              </a:rPr>
              <a:t>:</a:t>
            </a:r>
            <a:endParaRPr lang="it-IT" altLang="it-IT" sz="3600">
              <a:solidFill>
                <a:schemeClr val="accent2"/>
              </a:solidFill>
            </a:endParaRPr>
          </a:p>
        </p:txBody>
      </p:sp>
      <p:sp>
        <p:nvSpPr>
          <p:cNvPr id="38915" name="Rectangle 3">
            <a:extLst>
              <a:ext uri="{FF2B5EF4-FFF2-40B4-BE49-F238E27FC236}">
                <a16:creationId xmlns:a16="http://schemas.microsoft.com/office/drawing/2014/main" id="{F1E96520-BF9C-C8F0-B14D-D4CF8E0C7181}"/>
              </a:ext>
            </a:extLst>
          </p:cNvPr>
          <p:cNvSpPr>
            <a:spLocks noGrp="1" noChangeArrowheads="1"/>
          </p:cNvSpPr>
          <p:nvPr>
            <p:ph type="body" idx="1"/>
          </p:nvPr>
        </p:nvSpPr>
        <p:spPr>
          <a:xfrm>
            <a:off x="457200" y="1600200"/>
            <a:ext cx="8229600" cy="4924425"/>
          </a:xfrm>
        </p:spPr>
        <p:txBody>
          <a:bodyPr/>
          <a:lstStyle/>
          <a:p>
            <a:pPr eaLnBrk="1" hangingPunct="1">
              <a:spcAft>
                <a:spcPct val="20000"/>
              </a:spcAft>
            </a:pPr>
            <a:r>
              <a:rPr lang="it-IT" altLang="it-IT" sz="2200"/>
              <a:t>Principi: (i) andare per passi, della difficoltà crescente,         (ii) riferimenti alle applicazioni prattiche, (iii) illustrazione,     (iv) approccio individuale, (v) collaborazione di gruppo, etc.</a:t>
            </a:r>
          </a:p>
          <a:p>
            <a:pPr eaLnBrk="1" hangingPunct="1">
              <a:spcAft>
                <a:spcPct val="20000"/>
              </a:spcAft>
            </a:pPr>
            <a:r>
              <a:rPr lang="it-IT" altLang="it-IT" sz="2200"/>
              <a:t>Metodi: lezione frontale, laboratorio, esercitazioni, lezione interattiva, teatro, gita scolastica, conversatorio etc. </a:t>
            </a:r>
          </a:p>
          <a:p>
            <a:pPr eaLnBrk="1" hangingPunct="1">
              <a:spcAft>
                <a:spcPct val="20000"/>
              </a:spcAft>
            </a:pPr>
            <a:r>
              <a:rPr lang="it-IT" altLang="it-IT" sz="2200"/>
              <a:t>Mezzi (sussidi): lavagna e gesso, presentazione multimediale, collezione di rocce, video, strumentazione di laboratorio etc.</a:t>
            </a:r>
          </a:p>
          <a:p>
            <a:pPr eaLnBrk="1" hangingPunct="1">
              <a:spcAft>
                <a:spcPct val="20000"/>
              </a:spcAft>
            </a:pPr>
            <a:r>
              <a:rPr lang="it-IT" altLang="it-IT" sz="2200"/>
              <a:t>Oggettivi: d’élite, vocazionale (professionale), generale (liceo), livello di base etc. – ogni paese, ogni istituzione e in ogni periodo definisce gli oggettivi diversi.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0B09B8C-0805-D717-03D9-3750131172D6}"/>
              </a:ext>
            </a:extLst>
          </p:cNvPr>
          <p:cNvSpPr>
            <a:spLocks noGrp="1" noChangeArrowheads="1"/>
          </p:cNvSpPr>
          <p:nvPr>
            <p:ph type="title"/>
          </p:nvPr>
        </p:nvSpPr>
        <p:spPr/>
        <p:txBody>
          <a:bodyPr/>
          <a:lstStyle/>
          <a:p>
            <a:pPr eaLnBrk="1" hangingPunct="1"/>
            <a:r>
              <a:rPr lang="it-IT" altLang="it-IT" sz="3200">
                <a:solidFill>
                  <a:schemeClr val="accent2"/>
                </a:solidFill>
              </a:rPr>
              <a:t>Riassumendo, la didattica, come ogni attività umana definisce i suoi:</a:t>
            </a:r>
          </a:p>
        </p:txBody>
      </p:sp>
      <p:sp>
        <p:nvSpPr>
          <p:cNvPr id="40963" name="Rectangle 3">
            <a:extLst>
              <a:ext uri="{FF2B5EF4-FFF2-40B4-BE49-F238E27FC236}">
                <a16:creationId xmlns:a16="http://schemas.microsoft.com/office/drawing/2014/main" id="{1198A320-74FA-F8AC-3326-E87CB18A24DB}"/>
              </a:ext>
            </a:extLst>
          </p:cNvPr>
          <p:cNvSpPr>
            <a:spLocks noGrp="1" noChangeArrowheads="1"/>
          </p:cNvSpPr>
          <p:nvPr>
            <p:ph type="body" idx="1"/>
          </p:nvPr>
        </p:nvSpPr>
        <p:spPr>
          <a:xfrm>
            <a:off x="468313" y="1341438"/>
            <a:ext cx="8229600" cy="4525962"/>
          </a:xfrm>
        </p:spPr>
        <p:txBody>
          <a:bodyPr/>
          <a:lstStyle/>
          <a:p>
            <a:pPr eaLnBrk="1" hangingPunct="1"/>
            <a:r>
              <a:rPr lang="pl-PL" altLang="it-IT" sz="2400"/>
              <a:t>Princip</a:t>
            </a:r>
            <a:r>
              <a:rPr lang="it-IT" altLang="it-IT" sz="2400"/>
              <a:t>i</a:t>
            </a:r>
            <a:endParaRPr lang="pl-PL" altLang="it-IT" sz="2400"/>
          </a:p>
          <a:p>
            <a:pPr eaLnBrk="1" hangingPunct="1"/>
            <a:r>
              <a:rPr lang="pl-PL" altLang="it-IT" sz="2400"/>
              <a:t>Met</a:t>
            </a:r>
            <a:r>
              <a:rPr lang="it-IT" altLang="it-IT" sz="2400"/>
              <a:t>odi</a:t>
            </a:r>
            <a:endParaRPr lang="pl-PL" altLang="it-IT" sz="2400"/>
          </a:p>
          <a:p>
            <a:pPr eaLnBrk="1" hangingPunct="1"/>
            <a:r>
              <a:rPr lang="pl-PL" altLang="it-IT" sz="2400"/>
              <a:t>Me</a:t>
            </a:r>
            <a:r>
              <a:rPr lang="it-IT" altLang="it-IT" sz="2400"/>
              <a:t>zzi</a:t>
            </a:r>
            <a:r>
              <a:rPr lang="pl-PL" altLang="it-IT" sz="2400"/>
              <a:t> (</a:t>
            </a:r>
            <a:r>
              <a:rPr lang="it-IT" altLang="it-IT" sz="2400"/>
              <a:t>dispositivi</a:t>
            </a:r>
            <a:r>
              <a:rPr lang="pl-PL" altLang="it-IT" sz="2400"/>
              <a:t>)</a:t>
            </a:r>
            <a:endParaRPr lang="en-AU" altLang="it-IT" sz="2400"/>
          </a:p>
        </p:txBody>
      </p:sp>
      <p:sp>
        <p:nvSpPr>
          <p:cNvPr id="40964" name="Text Box 4">
            <a:extLst>
              <a:ext uri="{FF2B5EF4-FFF2-40B4-BE49-F238E27FC236}">
                <a16:creationId xmlns:a16="http://schemas.microsoft.com/office/drawing/2014/main" id="{04685C2F-7B92-40ED-1CE0-01CE4C4CD738}"/>
              </a:ext>
            </a:extLst>
          </p:cNvPr>
          <p:cNvSpPr txBox="1">
            <a:spLocks noChangeArrowheads="1"/>
          </p:cNvSpPr>
          <p:nvPr/>
        </p:nvSpPr>
        <p:spPr bwMode="auto">
          <a:xfrm>
            <a:off x="433388" y="2884488"/>
            <a:ext cx="8497887"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t>Quest’è il cosiddetto paradigma di ogni scienza: </a:t>
            </a:r>
          </a:p>
          <a:p>
            <a:pPr eaLnBrk="1" hangingPunct="1">
              <a:spcBef>
                <a:spcPct val="0"/>
              </a:spcBef>
              <a:buFontTx/>
              <a:buNone/>
            </a:pPr>
            <a:r>
              <a:rPr lang="it-IT" altLang="it-IT" sz="2200"/>
              <a:t>l’oggetto e il metodo </a:t>
            </a:r>
          </a:p>
          <a:p>
            <a:pPr eaLnBrk="1" hangingPunct="1">
              <a:spcBef>
                <a:spcPct val="0"/>
              </a:spcBef>
              <a:buFontTx/>
              <a:buNone/>
            </a:pPr>
            <a:endParaRPr lang="it-IT" altLang="it-IT" sz="2200">
              <a:solidFill>
                <a:schemeClr val="bg2"/>
              </a:solidFill>
            </a:endParaRPr>
          </a:p>
          <a:p>
            <a:pPr eaLnBrk="1" hangingPunct="1">
              <a:spcBef>
                <a:spcPct val="0"/>
              </a:spcBef>
              <a:buFontTx/>
              <a:buNone/>
            </a:pPr>
            <a:r>
              <a:rPr lang="it-IT" altLang="it-IT" sz="2200"/>
              <a:t>In pedagogia viene distinta la </a:t>
            </a:r>
            <a:r>
              <a:rPr lang="it-IT" altLang="it-IT" sz="2200" i="1"/>
              <a:t>pedagogia</a:t>
            </a:r>
            <a:r>
              <a:rPr lang="it-IT" altLang="it-IT" sz="2200"/>
              <a:t>, i.e. la scienza sull’educazione e la </a:t>
            </a:r>
            <a:r>
              <a:rPr lang="it-IT" altLang="it-IT" sz="2200" i="1"/>
              <a:t>pedagogìa, </a:t>
            </a:r>
            <a:r>
              <a:rPr lang="it-IT" altLang="it-IT" sz="2200"/>
              <a:t>i.e. la prassi dell’educazione</a:t>
            </a:r>
          </a:p>
          <a:p>
            <a:pPr eaLnBrk="1" hangingPunct="1">
              <a:spcBef>
                <a:spcPct val="0"/>
              </a:spcBef>
              <a:buFontTx/>
              <a:buNone/>
            </a:pPr>
            <a:endParaRPr lang="it-IT" altLang="it-IT" sz="2200" i="1">
              <a:solidFill>
                <a:schemeClr val="bg2"/>
              </a:solidFill>
            </a:endParaRPr>
          </a:p>
          <a:p>
            <a:pPr eaLnBrk="1" hangingPunct="1">
              <a:spcBef>
                <a:spcPct val="0"/>
              </a:spcBef>
              <a:buFontTx/>
              <a:buNone/>
            </a:pPr>
            <a:r>
              <a:rPr lang="it-IT" altLang="it-IT" sz="2200"/>
              <a:t>Nella didattica non c’è questa distinzione – forse la teoria della didattica si dovrebbe chiamare </a:t>
            </a:r>
            <a:r>
              <a:rPr lang="it-IT" altLang="it-IT" sz="2200" i="1"/>
              <a:t>didagogia</a:t>
            </a:r>
            <a:r>
              <a:rPr lang="it-IT" altLang="it-IT" sz="2200"/>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73FACF06-406C-C89B-945C-A2E73AE165E7}"/>
              </a:ext>
            </a:extLst>
          </p:cNvPr>
          <p:cNvSpPr>
            <a:spLocks noGrp="1" noChangeArrowheads="1"/>
          </p:cNvSpPr>
          <p:nvPr>
            <p:ph type="title"/>
          </p:nvPr>
        </p:nvSpPr>
        <p:spPr/>
        <p:txBody>
          <a:bodyPr/>
          <a:lstStyle/>
          <a:p>
            <a:pPr eaLnBrk="1" hangingPunct="1"/>
            <a:r>
              <a:rPr lang="it-IT" altLang="it-IT" sz="3200">
                <a:solidFill>
                  <a:schemeClr val="accent2"/>
                </a:solidFill>
              </a:rPr>
              <a:t>I principi della didattica sono, per esempio</a:t>
            </a:r>
            <a:r>
              <a:rPr lang="pl-PL" altLang="it-IT" sz="3200">
                <a:solidFill>
                  <a:schemeClr val="accent2"/>
                </a:solidFill>
              </a:rPr>
              <a:t>,</a:t>
            </a:r>
            <a:endParaRPr lang="en-AU" altLang="it-IT" sz="3200">
              <a:solidFill>
                <a:schemeClr val="accent2"/>
              </a:solidFill>
            </a:endParaRPr>
          </a:p>
        </p:txBody>
      </p:sp>
      <p:sp>
        <p:nvSpPr>
          <p:cNvPr id="43011" name="Rectangle 5">
            <a:extLst>
              <a:ext uri="{FF2B5EF4-FFF2-40B4-BE49-F238E27FC236}">
                <a16:creationId xmlns:a16="http://schemas.microsoft.com/office/drawing/2014/main" id="{BC58096A-6E25-F897-7FFA-0C1C5CAD4150}"/>
              </a:ext>
            </a:extLst>
          </p:cNvPr>
          <p:cNvSpPr>
            <a:spLocks noChangeArrowheads="1"/>
          </p:cNvSpPr>
          <p:nvPr/>
        </p:nvSpPr>
        <p:spPr bwMode="auto">
          <a:xfrm>
            <a:off x="209550" y="1350963"/>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r>
              <a:rPr lang="it-IT" altLang="it-IT" sz="2400"/>
              <a:t>Della difficoltà crescente </a:t>
            </a:r>
          </a:p>
          <a:p>
            <a:pPr eaLnBrk="1" hangingPunct="1"/>
            <a:r>
              <a:rPr lang="it-IT" altLang="it-IT" sz="2400"/>
              <a:t>Di semplicità (accessibilità)</a:t>
            </a:r>
          </a:p>
          <a:p>
            <a:pPr eaLnBrk="1" hangingPunct="1"/>
            <a:r>
              <a:rPr lang="it-IT" altLang="it-IT" sz="2400"/>
              <a:t>Dell’illustrazione</a:t>
            </a:r>
          </a:p>
          <a:p>
            <a:pPr eaLnBrk="1" hangingPunct="1"/>
            <a:r>
              <a:rPr lang="it-IT" altLang="it-IT" sz="2400"/>
              <a:t>Dell’attività dello studente </a:t>
            </a:r>
          </a:p>
          <a:p>
            <a:pPr eaLnBrk="1" hangingPunct="1"/>
            <a:r>
              <a:rPr lang="it-IT" altLang="it-IT" sz="2400"/>
              <a:t>Del collegamento tra la teoria e la prattica</a:t>
            </a:r>
          </a:p>
          <a:p>
            <a:pPr eaLnBrk="1" hangingPunct="1"/>
            <a:r>
              <a:rPr lang="it-IT" altLang="it-IT" sz="2400"/>
              <a:t>Dell’efficienza</a:t>
            </a:r>
          </a:p>
          <a:p>
            <a:pPr eaLnBrk="1" hangingPunct="1"/>
            <a:r>
              <a:rPr lang="it-IT" altLang="it-IT" sz="2400"/>
              <a:t>D’individualizzazione e di collaborazione di gruppo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9094467-0AD0-2CE9-0AA3-7D75DCEF0A0C}"/>
              </a:ext>
            </a:extLst>
          </p:cNvPr>
          <p:cNvSpPr>
            <a:spLocks noGrp="1" noChangeArrowheads="1"/>
          </p:cNvSpPr>
          <p:nvPr>
            <p:ph type="title"/>
          </p:nvPr>
        </p:nvSpPr>
        <p:spPr/>
        <p:txBody>
          <a:bodyPr/>
          <a:lstStyle/>
          <a:p>
            <a:pPr eaLnBrk="1" hangingPunct="1"/>
            <a:r>
              <a:rPr lang="pl-PL" altLang="it-IT" sz="4000"/>
              <a:t>Didactics, as every (human) research activity defines its:</a:t>
            </a:r>
            <a:endParaRPr lang="en-AU" altLang="it-IT" sz="4000"/>
          </a:p>
        </p:txBody>
      </p:sp>
      <p:sp>
        <p:nvSpPr>
          <p:cNvPr id="24579" name="Rectangle 3">
            <a:extLst>
              <a:ext uri="{FF2B5EF4-FFF2-40B4-BE49-F238E27FC236}">
                <a16:creationId xmlns:a16="http://schemas.microsoft.com/office/drawing/2014/main" id="{0B9091A4-7E41-DE02-10F3-CEFF616B9E46}"/>
              </a:ext>
            </a:extLst>
          </p:cNvPr>
          <p:cNvSpPr>
            <a:spLocks noGrp="1" noChangeArrowheads="1"/>
          </p:cNvSpPr>
          <p:nvPr>
            <p:ph type="body" idx="1"/>
          </p:nvPr>
        </p:nvSpPr>
        <p:spPr>
          <a:xfrm>
            <a:off x="395288" y="1628775"/>
            <a:ext cx="8229600" cy="4525963"/>
          </a:xfrm>
        </p:spPr>
        <p:txBody>
          <a:bodyPr/>
          <a:lstStyle/>
          <a:p>
            <a:pPr eaLnBrk="1" hangingPunct="1"/>
            <a:r>
              <a:rPr lang="en-AU" altLang="it-IT" sz="2400">
                <a:solidFill>
                  <a:srgbClr val="990000"/>
                </a:solidFill>
              </a:rPr>
              <a:t>Objects (who performs the research)</a:t>
            </a:r>
          </a:p>
          <a:p>
            <a:pPr eaLnBrk="1" hangingPunct="1"/>
            <a:r>
              <a:rPr lang="en-AU" altLang="it-IT" sz="2400">
                <a:solidFill>
                  <a:srgbClr val="990000"/>
                </a:solidFill>
              </a:rPr>
              <a:t>Subject (on whom the research is performed)</a:t>
            </a:r>
          </a:p>
          <a:p>
            <a:pPr eaLnBrk="1" hangingPunct="1"/>
            <a:r>
              <a:rPr lang="en-AU" altLang="it-IT" sz="2400">
                <a:solidFill>
                  <a:srgbClr val="990000"/>
                </a:solidFill>
              </a:rPr>
              <a:t>Instruments (microscope, telescope etc.)</a:t>
            </a:r>
          </a:p>
        </p:txBody>
      </p:sp>
      <p:sp>
        <p:nvSpPr>
          <p:cNvPr id="24582" name="Text Box 6">
            <a:extLst>
              <a:ext uri="{FF2B5EF4-FFF2-40B4-BE49-F238E27FC236}">
                <a16:creationId xmlns:a16="http://schemas.microsoft.com/office/drawing/2014/main" id="{CBCBF507-026F-D61A-F24C-F707C1197626}"/>
              </a:ext>
            </a:extLst>
          </p:cNvPr>
          <p:cNvSpPr txBox="1">
            <a:spLocks noChangeArrowheads="1"/>
          </p:cNvSpPr>
          <p:nvPr/>
        </p:nvSpPr>
        <p:spPr bwMode="auto">
          <a:xfrm>
            <a:off x="268288" y="3178175"/>
            <a:ext cx="8875712" cy="357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spcAft>
                <a:spcPct val="35000"/>
              </a:spcAft>
              <a:buFont typeface="Wingdings" panose="05000000000000000000" pitchFamily="2" charset="2"/>
              <a:buChar char="Ø"/>
            </a:pPr>
            <a:r>
              <a:rPr lang="pl-PL" altLang="it-IT" sz="2200"/>
              <a:t> </a:t>
            </a:r>
            <a:r>
              <a:rPr lang="en-AU" altLang="it-IT" sz="2200">
                <a:solidFill>
                  <a:schemeClr val="accent2"/>
                </a:solidFill>
              </a:rPr>
              <a:t>Didactics of physics (DoP) differs from physics: the subject of Physics is the external (i.e. physical) world: atoms, crystals, galaxies.</a:t>
            </a:r>
          </a:p>
          <a:p>
            <a:pPr eaLnBrk="1" hangingPunct="1">
              <a:spcBef>
                <a:spcPct val="0"/>
              </a:spcBef>
              <a:spcAft>
                <a:spcPct val="35000"/>
              </a:spcAft>
              <a:buFont typeface="Wingdings" panose="05000000000000000000" pitchFamily="2" charset="2"/>
              <a:buChar char="Ø"/>
            </a:pPr>
            <a:r>
              <a:rPr lang="en-AU" altLang="it-IT" sz="2200">
                <a:solidFill>
                  <a:schemeClr val="accent2"/>
                </a:solidFill>
              </a:rPr>
              <a:t>A class</a:t>
            </a:r>
            <a:r>
              <a:rPr lang="pl-PL" altLang="it-IT" sz="2200">
                <a:solidFill>
                  <a:schemeClr val="accent2"/>
                </a:solidFill>
              </a:rPr>
              <a:t>i</a:t>
            </a:r>
            <a:r>
              <a:rPr lang="en-AU" altLang="it-IT" sz="2200">
                <a:solidFill>
                  <a:schemeClr val="accent2"/>
                </a:solidFill>
              </a:rPr>
              <a:t>cal definition would say, that the subject of activity of DoP is the </a:t>
            </a:r>
            <a:r>
              <a:rPr lang="en-AU" altLang="it-IT" sz="2200" i="1">
                <a:solidFill>
                  <a:schemeClr val="accent2"/>
                </a:solidFill>
              </a:rPr>
              <a:t>knowledge</a:t>
            </a:r>
            <a:r>
              <a:rPr lang="en-AU" altLang="it-IT" sz="2200">
                <a:solidFill>
                  <a:schemeClr val="accent2"/>
                </a:solidFill>
              </a:rPr>
              <a:t> of physics (by students): that is correct – we check this knowledge</a:t>
            </a:r>
          </a:p>
          <a:p>
            <a:pPr eaLnBrk="1" hangingPunct="1">
              <a:spcBef>
                <a:spcPct val="0"/>
              </a:spcBef>
              <a:spcAft>
                <a:spcPct val="35000"/>
              </a:spcAft>
              <a:buFont typeface="Wingdings" panose="05000000000000000000" pitchFamily="2" charset="2"/>
              <a:buChar char="Ø"/>
            </a:pPr>
            <a:r>
              <a:rPr lang="en-AU" altLang="it-IT" sz="2200">
                <a:solidFill>
                  <a:schemeClr val="accent2"/>
                </a:solidFill>
              </a:rPr>
              <a:t>But it is more: the subject is the</a:t>
            </a:r>
            <a:r>
              <a:rPr lang="en-AU" altLang="it-IT" sz="2200" i="1">
                <a:solidFill>
                  <a:schemeClr val="accent2"/>
                </a:solidFill>
              </a:rPr>
              <a:t> image</a:t>
            </a:r>
            <a:r>
              <a:rPr lang="en-AU" altLang="it-IT" sz="2200">
                <a:solidFill>
                  <a:schemeClr val="accent2"/>
                </a:solidFill>
              </a:rPr>
              <a:t> of physics in the </a:t>
            </a:r>
            <a:r>
              <a:rPr lang="en-AU" altLang="it-IT" sz="2200" i="1">
                <a:solidFill>
                  <a:schemeClr val="accent2"/>
                </a:solidFill>
              </a:rPr>
              <a:t>mind</a:t>
            </a:r>
            <a:r>
              <a:rPr lang="en-AU" altLang="it-IT" sz="2200">
                <a:solidFill>
                  <a:schemeClr val="accent2"/>
                </a:solidFill>
              </a:rPr>
              <a:t> of the student </a:t>
            </a:r>
          </a:p>
          <a:p>
            <a:pPr eaLnBrk="1" hangingPunct="1">
              <a:spcBef>
                <a:spcPct val="0"/>
              </a:spcBef>
              <a:spcAft>
                <a:spcPct val="35000"/>
              </a:spcAft>
              <a:buFont typeface="Wingdings" panose="05000000000000000000" pitchFamily="2" charset="2"/>
              <a:buChar char="Ø"/>
            </a:pPr>
            <a:r>
              <a:rPr lang="en-AU" altLang="it-IT" sz="2200">
                <a:solidFill>
                  <a:schemeClr val="accent2"/>
                </a:solidFill>
              </a:rPr>
              <a:t>Even more: </a:t>
            </a:r>
            <a:r>
              <a:rPr lang="pl-PL" altLang="it-IT" sz="2200">
                <a:solidFill>
                  <a:schemeClr val="accent2"/>
                </a:solidFill>
              </a:rPr>
              <a:t>it is </a:t>
            </a:r>
            <a:r>
              <a:rPr lang="en-AU" altLang="it-IT" sz="2200">
                <a:solidFill>
                  <a:schemeClr val="accent2"/>
                </a:solidFill>
              </a:rPr>
              <a:t>the </a:t>
            </a:r>
            <a:r>
              <a:rPr lang="en-AU" altLang="it-IT" sz="2200" i="1">
                <a:solidFill>
                  <a:schemeClr val="accent2"/>
                </a:solidFill>
              </a:rPr>
              <a:t>process</a:t>
            </a:r>
            <a:r>
              <a:rPr lang="en-AU" altLang="it-IT" sz="2200">
                <a:solidFill>
                  <a:schemeClr val="accent2"/>
                </a:solidFill>
              </a:rPr>
              <a:t> of gaining knowledge by student</a:t>
            </a:r>
          </a:p>
          <a:p>
            <a:pPr eaLnBrk="1" hangingPunct="1">
              <a:spcBef>
                <a:spcPct val="0"/>
              </a:spcBef>
              <a:spcAft>
                <a:spcPct val="35000"/>
              </a:spcAft>
              <a:buFont typeface="Wingdings" panose="05000000000000000000" pitchFamily="2" charset="2"/>
              <a:buChar char="Ø"/>
            </a:pPr>
            <a:r>
              <a:rPr lang="en-AU" altLang="it-IT" sz="2200">
                <a:solidFill>
                  <a:schemeClr val="accent2"/>
                </a:solidFill>
              </a:rPr>
              <a:t>Or: the whole </a:t>
            </a:r>
            <a:r>
              <a:rPr lang="en-AU" altLang="it-IT" sz="2200" i="1">
                <a:solidFill>
                  <a:schemeClr val="accent2"/>
                </a:solidFill>
              </a:rPr>
              <a:t>mind </a:t>
            </a:r>
            <a:r>
              <a:rPr lang="en-AU" altLang="it-IT" sz="2200">
                <a:solidFill>
                  <a:schemeClr val="accent2"/>
                </a:solidFill>
              </a:rPr>
              <a:t> of the student (what and why he knows wrong)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579">
                                            <p:txEl>
                                              <p:pRg st="0" end="0"/>
                                            </p:txEl>
                                          </p:spTgt>
                                        </p:tgtEl>
                                        <p:attrNameLst>
                                          <p:attrName>style.visibility</p:attrName>
                                        </p:attrNameLst>
                                      </p:cBhvr>
                                      <p:to>
                                        <p:strVal val="visible"/>
                                      </p:to>
                                    </p:set>
                                    <p:anim calcmode="discrete" valueType="clr">
                                      <p:cBhvr override="childStyle">
                                        <p:cTn id="7" dur="80"/>
                                        <p:tgtEl>
                                          <p:spTgt spid="2457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57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457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4579">
                                            <p:txEl>
                                              <p:pRg st="1" end="1"/>
                                            </p:txEl>
                                          </p:spTgt>
                                        </p:tgtEl>
                                        <p:attrNameLst>
                                          <p:attrName>style.visibility</p:attrName>
                                        </p:attrNameLst>
                                      </p:cBhvr>
                                      <p:to>
                                        <p:strVal val="visible"/>
                                      </p:to>
                                    </p:set>
                                    <p:anim calcmode="discrete" valueType="clr">
                                      <p:cBhvr override="childStyle">
                                        <p:cTn id="14" dur="80"/>
                                        <p:tgtEl>
                                          <p:spTgt spid="2457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4579">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24579">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24579">
                                            <p:txEl>
                                              <p:pRg st="2" end="2"/>
                                            </p:txEl>
                                          </p:spTgt>
                                        </p:tgtEl>
                                        <p:attrNameLst>
                                          <p:attrName>style.visibility</p:attrName>
                                        </p:attrNameLst>
                                      </p:cBhvr>
                                      <p:to>
                                        <p:strVal val="visible"/>
                                      </p:to>
                                    </p:set>
                                    <p:anim calcmode="discrete" valueType="clr">
                                      <p:cBhvr override="childStyle">
                                        <p:cTn id="21" dur="80"/>
                                        <p:tgtEl>
                                          <p:spTgt spid="2457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4579">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24579">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24582">
                                            <p:txEl>
                                              <p:pRg st="0" end="0"/>
                                            </p:txEl>
                                          </p:spTgt>
                                        </p:tgtEl>
                                        <p:attrNameLst>
                                          <p:attrName>style.visibility</p:attrName>
                                        </p:attrNameLst>
                                      </p:cBhvr>
                                      <p:to>
                                        <p:strVal val="visible"/>
                                      </p:to>
                                    </p:set>
                                    <p:animEffect transition="in" filter="blinds(horizontal)">
                                      <p:cBhvr>
                                        <p:cTn id="28" dur="500"/>
                                        <p:tgtEl>
                                          <p:spTgt spid="24582">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p:stCondLst>
                                    <p:cond delay="0"/>
                                  </p:stCondLst>
                                  <p:childTnLst>
                                    <p:set>
                                      <p:cBhvr>
                                        <p:cTn id="32" dur="1" fill="hold">
                                          <p:stCondLst>
                                            <p:cond delay="0"/>
                                          </p:stCondLst>
                                        </p:cTn>
                                        <p:tgtEl>
                                          <p:spTgt spid="24582">
                                            <p:txEl>
                                              <p:pRg st="1" end="1"/>
                                            </p:txEl>
                                          </p:spTgt>
                                        </p:tgtEl>
                                        <p:attrNameLst>
                                          <p:attrName>style.visibility</p:attrName>
                                        </p:attrNameLst>
                                      </p:cBhvr>
                                      <p:to>
                                        <p:strVal val="visible"/>
                                      </p:to>
                                    </p:set>
                                    <p:animEffect transition="in" filter="blinds(horizontal)">
                                      <p:cBhvr>
                                        <p:cTn id="33" dur="500"/>
                                        <p:tgtEl>
                                          <p:spTgt spid="24582">
                                            <p:txEl>
                                              <p:pRg st="1" end="1"/>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24582">
                                            <p:txEl>
                                              <p:pRg st="2" end="2"/>
                                            </p:txEl>
                                          </p:spTgt>
                                        </p:tgtEl>
                                        <p:attrNameLst>
                                          <p:attrName>style.visibility</p:attrName>
                                        </p:attrNameLst>
                                      </p:cBhvr>
                                      <p:to>
                                        <p:strVal val="visible"/>
                                      </p:to>
                                    </p:set>
                                    <p:animEffect transition="in" filter="blinds(horizontal)">
                                      <p:cBhvr>
                                        <p:cTn id="38" dur="500"/>
                                        <p:tgtEl>
                                          <p:spTgt spid="24582">
                                            <p:txEl>
                                              <p:pRg st="2" end="2"/>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24582">
                                            <p:txEl>
                                              <p:pRg st="3" end="3"/>
                                            </p:txEl>
                                          </p:spTgt>
                                        </p:tgtEl>
                                        <p:attrNameLst>
                                          <p:attrName>style.visibility</p:attrName>
                                        </p:attrNameLst>
                                      </p:cBhvr>
                                      <p:to>
                                        <p:strVal val="visible"/>
                                      </p:to>
                                    </p:set>
                                    <p:animEffect transition="in" filter="blinds(horizontal)">
                                      <p:cBhvr>
                                        <p:cTn id="43" dur="500"/>
                                        <p:tgtEl>
                                          <p:spTgt spid="24582">
                                            <p:txEl>
                                              <p:pRg st="3" end="3"/>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nodeType="clickEffect">
                                  <p:stCondLst>
                                    <p:cond delay="0"/>
                                  </p:stCondLst>
                                  <p:childTnLst>
                                    <p:set>
                                      <p:cBhvr>
                                        <p:cTn id="47" dur="1" fill="hold">
                                          <p:stCondLst>
                                            <p:cond delay="0"/>
                                          </p:stCondLst>
                                        </p:cTn>
                                        <p:tgtEl>
                                          <p:spTgt spid="24582">
                                            <p:txEl>
                                              <p:pRg st="4" end="4"/>
                                            </p:txEl>
                                          </p:spTgt>
                                        </p:tgtEl>
                                        <p:attrNameLst>
                                          <p:attrName>style.visibility</p:attrName>
                                        </p:attrNameLst>
                                      </p:cBhvr>
                                      <p:to>
                                        <p:strVal val="visible"/>
                                      </p:to>
                                    </p:set>
                                    <p:animEffect transition="in" filter="blinds(horizontal)">
                                      <p:cBhvr>
                                        <p:cTn id="48" dur="500"/>
                                        <p:tgtEl>
                                          <p:spTgt spid="245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835A8095-46EF-E24F-6868-C5AF9EAC0B36}"/>
              </a:ext>
            </a:extLst>
          </p:cNvPr>
          <p:cNvSpPr>
            <a:spLocks noGrp="1" noChangeArrowheads="1"/>
          </p:cNvSpPr>
          <p:nvPr>
            <p:ph type="title"/>
          </p:nvPr>
        </p:nvSpPr>
        <p:spPr/>
        <p:txBody>
          <a:bodyPr/>
          <a:lstStyle/>
          <a:p>
            <a:pPr eaLnBrk="1" hangingPunct="1"/>
            <a:r>
              <a:rPr lang="it-IT" altLang="it-IT" sz="3200">
                <a:solidFill>
                  <a:schemeClr val="accent2"/>
                </a:solidFill>
              </a:rPr>
              <a:t>I m</a:t>
            </a:r>
            <a:r>
              <a:rPr lang="pl-PL" altLang="it-IT" sz="3200">
                <a:solidFill>
                  <a:schemeClr val="accent2"/>
                </a:solidFill>
              </a:rPr>
              <a:t>etod</a:t>
            </a:r>
            <a:r>
              <a:rPr lang="it-IT" altLang="it-IT" sz="3200">
                <a:solidFill>
                  <a:schemeClr val="accent2"/>
                </a:solidFill>
              </a:rPr>
              <a:t>i</a:t>
            </a:r>
            <a:r>
              <a:rPr lang="pl-PL" altLang="it-IT" sz="3200">
                <a:solidFill>
                  <a:schemeClr val="accent2"/>
                </a:solidFill>
              </a:rPr>
              <a:t> </a:t>
            </a:r>
            <a:r>
              <a:rPr lang="it-IT" altLang="it-IT" sz="3200">
                <a:solidFill>
                  <a:schemeClr val="accent2"/>
                </a:solidFill>
              </a:rPr>
              <a:t>della</a:t>
            </a:r>
            <a:r>
              <a:rPr lang="pl-PL" altLang="it-IT" sz="3200">
                <a:solidFill>
                  <a:schemeClr val="accent2"/>
                </a:solidFill>
              </a:rPr>
              <a:t> dida</a:t>
            </a:r>
            <a:r>
              <a:rPr lang="it-IT" altLang="it-IT" sz="3200">
                <a:solidFill>
                  <a:schemeClr val="accent2"/>
                </a:solidFill>
              </a:rPr>
              <a:t>ttica sono, per esempio</a:t>
            </a:r>
            <a:r>
              <a:rPr lang="pl-PL" altLang="it-IT" sz="3200">
                <a:solidFill>
                  <a:schemeClr val="accent2"/>
                </a:solidFill>
              </a:rPr>
              <a:t>:</a:t>
            </a:r>
            <a:endParaRPr lang="en-AU" altLang="it-IT" sz="3200">
              <a:solidFill>
                <a:schemeClr val="accent2"/>
              </a:solidFill>
            </a:endParaRPr>
          </a:p>
        </p:txBody>
      </p:sp>
      <p:sp>
        <p:nvSpPr>
          <p:cNvPr id="47107" name="Rectangle 3">
            <a:extLst>
              <a:ext uri="{FF2B5EF4-FFF2-40B4-BE49-F238E27FC236}">
                <a16:creationId xmlns:a16="http://schemas.microsoft.com/office/drawing/2014/main" id="{CC1CB8AE-4F92-8D66-BA6B-0CD992836081}"/>
              </a:ext>
            </a:extLst>
          </p:cNvPr>
          <p:cNvSpPr>
            <a:spLocks noGrp="1" noChangeArrowheads="1"/>
          </p:cNvSpPr>
          <p:nvPr>
            <p:ph type="body" idx="1"/>
          </p:nvPr>
        </p:nvSpPr>
        <p:spPr>
          <a:xfrm>
            <a:off x="468313" y="1628775"/>
            <a:ext cx="8229600" cy="4781550"/>
          </a:xfrm>
        </p:spPr>
        <p:txBody>
          <a:bodyPr/>
          <a:lstStyle/>
          <a:p>
            <a:pPr eaLnBrk="1" hangingPunct="1">
              <a:lnSpc>
                <a:spcPct val="80000"/>
              </a:lnSpc>
            </a:pPr>
            <a:r>
              <a:rPr lang="pl-PL" altLang="it-IT" sz="2400"/>
              <a:t>Le</a:t>
            </a:r>
            <a:r>
              <a:rPr lang="it-IT" altLang="it-IT" sz="2400"/>
              <a:t>zione</a:t>
            </a:r>
            <a:endParaRPr lang="pl-PL" altLang="it-IT" sz="2400"/>
          </a:p>
          <a:p>
            <a:pPr eaLnBrk="1" hangingPunct="1">
              <a:lnSpc>
                <a:spcPct val="80000"/>
              </a:lnSpc>
            </a:pPr>
            <a:r>
              <a:rPr lang="it-IT" altLang="it-IT" sz="2400"/>
              <a:t>Narrazione</a:t>
            </a:r>
            <a:endParaRPr lang="pl-PL" altLang="it-IT" sz="2400"/>
          </a:p>
          <a:p>
            <a:pPr eaLnBrk="1" hangingPunct="1">
              <a:lnSpc>
                <a:spcPct val="80000"/>
              </a:lnSpc>
            </a:pPr>
            <a:r>
              <a:rPr lang="pl-PL" altLang="it-IT" sz="2400"/>
              <a:t>Seminar</a:t>
            </a:r>
            <a:r>
              <a:rPr lang="it-IT" altLang="it-IT" sz="2400"/>
              <a:t>io</a:t>
            </a:r>
            <a:endParaRPr lang="pl-PL" altLang="it-IT" sz="2400"/>
          </a:p>
          <a:p>
            <a:pPr eaLnBrk="1" hangingPunct="1">
              <a:lnSpc>
                <a:spcPct val="80000"/>
              </a:lnSpc>
            </a:pPr>
            <a:r>
              <a:rPr lang="pl-PL" altLang="it-IT" sz="2400"/>
              <a:t>Laborator</a:t>
            </a:r>
            <a:r>
              <a:rPr lang="it-IT" altLang="it-IT" sz="2400"/>
              <a:t>io</a:t>
            </a:r>
            <a:endParaRPr lang="pl-PL" altLang="it-IT" sz="2400"/>
          </a:p>
          <a:p>
            <a:pPr eaLnBrk="1" hangingPunct="1">
              <a:lnSpc>
                <a:spcPct val="80000"/>
              </a:lnSpc>
            </a:pPr>
            <a:r>
              <a:rPr lang="pl-PL" altLang="it-IT" sz="2400"/>
              <a:t>Workshop</a:t>
            </a:r>
          </a:p>
          <a:p>
            <a:pPr eaLnBrk="1" hangingPunct="1">
              <a:lnSpc>
                <a:spcPct val="80000"/>
              </a:lnSpc>
            </a:pPr>
            <a:r>
              <a:rPr lang="pl-PL" altLang="it-IT" sz="2400"/>
              <a:t>Metod</a:t>
            </a:r>
            <a:r>
              <a:rPr lang="it-IT" altLang="it-IT" sz="2400"/>
              <a:t>o del progetto</a:t>
            </a:r>
            <a:endParaRPr lang="pl-PL" altLang="it-IT" sz="2400"/>
          </a:p>
          <a:p>
            <a:pPr eaLnBrk="1" hangingPunct="1">
              <a:lnSpc>
                <a:spcPct val="80000"/>
              </a:lnSpc>
            </a:pPr>
            <a:r>
              <a:rPr lang="it-IT" altLang="it-IT" sz="2400"/>
              <a:t>Presentazioni di studenti</a:t>
            </a:r>
            <a:endParaRPr lang="pl-PL" altLang="it-IT" sz="2400"/>
          </a:p>
          <a:p>
            <a:pPr eaLnBrk="1" hangingPunct="1">
              <a:lnSpc>
                <a:spcPct val="80000"/>
              </a:lnSpc>
            </a:pPr>
            <a:r>
              <a:rPr lang="it-IT" altLang="it-IT" sz="2400"/>
              <a:t>Teatro didattico</a:t>
            </a:r>
            <a:endParaRPr lang="pl-PL" altLang="it-IT" sz="2400"/>
          </a:p>
          <a:p>
            <a:pPr eaLnBrk="1" hangingPunct="1">
              <a:lnSpc>
                <a:spcPct val="80000"/>
              </a:lnSpc>
              <a:buFontTx/>
              <a:buNone/>
            </a:pPr>
            <a:r>
              <a:rPr lang="it-IT" altLang="it-IT" sz="2400">
                <a:hlinkClick r:id="rId3"/>
              </a:rPr>
              <a:t>http://dydaktyka.fizyka.umk.pl/nowa_strona/?q=node/86</a:t>
            </a:r>
            <a:r>
              <a:rPr lang="it-IT" altLang="it-IT" sz="2400"/>
              <a:t> </a:t>
            </a:r>
            <a:endParaRPr lang="pl-PL" altLang="it-IT" sz="2400"/>
          </a:p>
          <a:p>
            <a:pPr eaLnBrk="1" hangingPunct="1">
              <a:lnSpc>
                <a:spcPct val="80000"/>
              </a:lnSpc>
            </a:pPr>
            <a:r>
              <a:rPr lang="it-IT" altLang="it-IT" sz="2400"/>
              <a:t>Libro programmato (narrazione i</a:t>
            </a:r>
            <a:r>
              <a:rPr lang="pl-PL" altLang="it-IT" sz="2400"/>
              <a:t>per-constru</a:t>
            </a:r>
            <a:r>
              <a:rPr lang="it-IT" altLang="it-IT" sz="2400"/>
              <a:t>ttivista)</a:t>
            </a:r>
            <a:endParaRPr lang="pl-PL" altLang="it-IT" sz="2400"/>
          </a:p>
          <a:p>
            <a:pPr eaLnBrk="1" hangingPunct="1">
              <a:lnSpc>
                <a:spcPct val="80000"/>
              </a:lnSpc>
            </a:pPr>
            <a:r>
              <a:rPr lang="pl-PL" altLang="it-IT" sz="2400"/>
              <a:t>Le</a:t>
            </a:r>
            <a:r>
              <a:rPr lang="it-IT" altLang="it-IT" sz="2400"/>
              <a:t>zione con esperimenti interattivi</a:t>
            </a:r>
            <a:endParaRPr lang="pl-PL" altLang="it-IT" sz="2400"/>
          </a:p>
          <a:p>
            <a:pPr eaLnBrk="1" hangingPunct="1">
              <a:lnSpc>
                <a:spcPct val="80000"/>
              </a:lnSpc>
            </a:pPr>
            <a:r>
              <a:rPr lang="pl-PL" altLang="it-IT" sz="2400"/>
              <a:t>etc.</a:t>
            </a:r>
            <a:endParaRPr lang="en-AU" altLang="it-IT" sz="2400"/>
          </a:p>
        </p:txBody>
      </p:sp>
      <p:pic>
        <p:nvPicPr>
          <p:cNvPr id="7173" name="Picture 5">
            <a:extLst>
              <a:ext uri="{FF2B5EF4-FFF2-40B4-BE49-F238E27FC236}">
                <a16:creationId xmlns:a16="http://schemas.microsoft.com/office/drawing/2014/main" id="{AF8869AA-8E26-84B0-9235-ED00014C2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1844675"/>
            <a:ext cx="3381375"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p:cTn id="7" dur="500" fill="hold"/>
                                        <p:tgtEl>
                                          <p:spTgt spid="7173"/>
                                        </p:tgtEl>
                                        <p:attrNameLst>
                                          <p:attrName>ppt_w</p:attrName>
                                        </p:attrNameLst>
                                      </p:cBhvr>
                                      <p:tavLst>
                                        <p:tav tm="0">
                                          <p:val>
                                            <p:fltVal val="0"/>
                                          </p:val>
                                        </p:tav>
                                        <p:tav tm="100000">
                                          <p:val>
                                            <p:strVal val="#ppt_w"/>
                                          </p:val>
                                        </p:tav>
                                      </p:tavLst>
                                    </p:anim>
                                    <p:anim calcmode="lin" valueType="num">
                                      <p:cBhvr>
                                        <p:cTn id="8" dur="500" fill="hold"/>
                                        <p:tgtEl>
                                          <p:spTgt spid="71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7FDD94AE-783C-F70A-D35F-3648D8B6C28D}"/>
              </a:ext>
            </a:extLst>
          </p:cNvPr>
          <p:cNvSpPr>
            <a:spLocks noGrp="1" noChangeArrowheads="1"/>
          </p:cNvSpPr>
          <p:nvPr>
            <p:ph type="title"/>
          </p:nvPr>
        </p:nvSpPr>
        <p:spPr/>
        <p:txBody>
          <a:bodyPr/>
          <a:lstStyle/>
          <a:p>
            <a:pPr eaLnBrk="1" hangingPunct="1"/>
            <a:r>
              <a:rPr lang="pl-PL" altLang="it-IT" sz="3600">
                <a:solidFill>
                  <a:schemeClr val="accent2"/>
                </a:solidFill>
              </a:rPr>
              <a:t>and many, many more, depending on the local/ instant idea and the subject</a:t>
            </a:r>
            <a:endParaRPr lang="en-AU" altLang="it-IT" sz="3600">
              <a:solidFill>
                <a:schemeClr val="accent2"/>
              </a:solidFill>
            </a:endParaRPr>
          </a:p>
        </p:txBody>
      </p:sp>
      <p:sp>
        <p:nvSpPr>
          <p:cNvPr id="49155" name="Text Box 5">
            <a:extLst>
              <a:ext uri="{FF2B5EF4-FFF2-40B4-BE49-F238E27FC236}">
                <a16:creationId xmlns:a16="http://schemas.microsoft.com/office/drawing/2014/main" id="{611232DC-C37E-66C0-199E-335FFB3EF2C1}"/>
              </a:ext>
            </a:extLst>
          </p:cNvPr>
          <p:cNvSpPr txBox="1">
            <a:spLocks noChangeArrowheads="1"/>
          </p:cNvSpPr>
          <p:nvPr/>
        </p:nvSpPr>
        <p:spPr bwMode="auto">
          <a:xfrm>
            <a:off x="7812088" y="6308725"/>
            <a:ext cx="923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 UMK</a:t>
            </a:r>
            <a:endParaRPr lang="en-AU" altLang="it-IT" sz="1800"/>
          </a:p>
        </p:txBody>
      </p:sp>
      <p:pic>
        <p:nvPicPr>
          <p:cNvPr id="49156" name="Picture 7">
            <a:extLst>
              <a:ext uri="{FF2B5EF4-FFF2-40B4-BE49-F238E27FC236}">
                <a16:creationId xmlns:a16="http://schemas.microsoft.com/office/drawing/2014/main" id="{7BC82D19-390F-120A-A63C-8F7D9FC55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213"/>
            <a:ext cx="9144000" cy="41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8">
            <a:extLst>
              <a:ext uri="{FF2B5EF4-FFF2-40B4-BE49-F238E27FC236}">
                <a16:creationId xmlns:a16="http://schemas.microsoft.com/office/drawing/2014/main" id="{B9346B9D-18A6-1B55-1798-745256FC4098}"/>
              </a:ext>
            </a:extLst>
          </p:cNvPr>
          <p:cNvSpPr txBox="1">
            <a:spLocks noChangeArrowheads="1"/>
          </p:cNvSpPr>
          <p:nvPr/>
        </p:nvSpPr>
        <p:spPr bwMode="auto">
          <a:xfrm>
            <a:off x="592138" y="6088063"/>
            <a:ext cx="5300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000" b="1">
                <a:solidFill>
                  <a:srgbClr val="FF3300"/>
                </a:solidFill>
              </a:rPr>
              <a:t>You are expected to practice </a:t>
            </a:r>
            <a:r>
              <a:rPr lang="pl-PL" altLang="it-IT" sz="2000" b="1" i="1">
                <a:solidFill>
                  <a:srgbClr val="FF3300"/>
                </a:solidFill>
              </a:rPr>
              <a:t>all </a:t>
            </a:r>
            <a:r>
              <a:rPr lang="pl-PL" altLang="it-IT" sz="2000" b="1">
                <a:solidFill>
                  <a:srgbClr val="FF3300"/>
                </a:solidFill>
              </a:rPr>
              <a:t> of them…</a:t>
            </a:r>
            <a:endParaRPr lang="it-IT" altLang="it-IT" sz="2000" b="1">
              <a:solidFill>
                <a:srgbClr val="FF33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EA2E9525-534A-F336-C96C-2481AF186F1E}"/>
              </a:ext>
            </a:extLst>
          </p:cNvPr>
          <p:cNvSpPr>
            <a:spLocks noGrp="1" noChangeArrowheads="1"/>
          </p:cNvSpPr>
          <p:nvPr>
            <p:ph type="title"/>
          </p:nvPr>
        </p:nvSpPr>
        <p:spPr/>
        <p:txBody>
          <a:bodyPr/>
          <a:lstStyle/>
          <a:p>
            <a:pPr eaLnBrk="1" hangingPunct="1"/>
            <a:r>
              <a:rPr lang="pl-PL" altLang="it-IT" sz="3600">
                <a:solidFill>
                  <a:schemeClr val="accent2"/>
                </a:solidFill>
              </a:rPr>
              <a:t>Didactical measures (means, subsidies) are, for example</a:t>
            </a:r>
            <a:endParaRPr lang="en-AU" altLang="it-IT" sz="3600">
              <a:solidFill>
                <a:schemeClr val="accent2"/>
              </a:solidFill>
            </a:endParaRPr>
          </a:p>
        </p:txBody>
      </p:sp>
      <p:sp>
        <p:nvSpPr>
          <p:cNvPr id="51203" name="Rectangle 3">
            <a:extLst>
              <a:ext uri="{FF2B5EF4-FFF2-40B4-BE49-F238E27FC236}">
                <a16:creationId xmlns:a16="http://schemas.microsoft.com/office/drawing/2014/main" id="{9FFBD3FA-1F68-F9DB-0230-15FE425F4A49}"/>
              </a:ext>
            </a:extLst>
          </p:cNvPr>
          <p:cNvSpPr>
            <a:spLocks noGrp="1" noChangeArrowheads="1"/>
          </p:cNvSpPr>
          <p:nvPr>
            <p:ph type="body" idx="1"/>
          </p:nvPr>
        </p:nvSpPr>
        <p:spPr/>
        <p:txBody>
          <a:bodyPr/>
          <a:lstStyle/>
          <a:p>
            <a:pPr eaLnBrk="1" hangingPunct="1">
              <a:lnSpc>
                <a:spcPct val="90000"/>
              </a:lnSpc>
            </a:pPr>
            <a:r>
              <a:rPr lang="en-AU" altLang="it-IT" sz="2400"/>
              <a:t>Textbook</a:t>
            </a:r>
          </a:p>
          <a:p>
            <a:pPr eaLnBrk="1" hangingPunct="1">
              <a:lnSpc>
                <a:spcPct val="90000"/>
              </a:lnSpc>
            </a:pPr>
            <a:r>
              <a:rPr lang="en-AU" altLang="it-IT" sz="2400"/>
              <a:t>Script</a:t>
            </a:r>
          </a:p>
          <a:p>
            <a:pPr eaLnBrk="1" hangingPunct="1">
              <a:lnSpc>
                <a:spcPct val="90000"/>
              </a:lnSpc>
            </a:pPr>
            <a:r>
              <a:rPr lang="en-AU" altLang="it-IT" sz="2400"/>
              <a:t>Collection of solved problems</a:t>
            </a:r>
          </a:p>
          <a:p>
            <a:pPr eaLnBrk="1" hangingPunct="1">
              <a:lnSpc>
                <a:spcPct val="90000"/>
              </a:lnSpc>
            </a:pPr>
            <a:r>
              <a:rPr lang="en-AU" altLang="it-IT" sz="2400"/>
              <a:t>Didactical posters</a:t>
            </a:r>
          </a:p>
          <a:p>
            <a:pPr eaLnBrk="1" hangingPunct="1">
              <a:lnSpc>
                <a:spcPct val="90000"/>
              </a:lnSpc>
            </a:pPr>
            <a:r>
              <a:rPr lang="en-AU" altLang="it-IT" sz="2400"/>
              <a:t>Measurement equipment</a:t>
            </a:r>
          </a:p>
          <a:p>
            <a:pPr eaLnBrk="1" hangingPunct="1">
              <a:lnSpc>
                <a:spcPct val="90000"/>
              </a:lnSpc>
            </a:pPr>
            <a:r>
              <a:rPr lang="en-AU" altLang="it-IT" sz="2400"/>
              <a:t>Computer</a:t>
            </a:r>
          </a:p>
          <a:p>
            <a:pPr eaLnBrk="1" hangingPunct="1">
              <a:lnSpc>
                <a:spcPct val="90000"/>
              </a:lnSpc>
            </a:pPr>
            <a:r>
              <a:rPr lang="en-AU" altLang="it-IT" sz="2400"/>
              <a:t>Herbarium</a:t>
            </a:r>
          </a:p>
          <a:p>
            <a:pPr eaLnBrk="1" hangingPunct="1">
              <a:lnSpc>
                <a:spcPct val="90000"/>
              </a:lnSpc>
            </a:pPr>
            <a:r>
              <a:rPr lang="en-AU" altLang="it-IT" sz="2400"/>
              <a:t>Compass</a:t>
            </a:r>
          </a:p>
          <a:p>
            <a:pPr eaLnBrk="1" hangingPunct="1">
              <a:lnSpc>
                <a:spcPct val="90000"/>
              </a:lnSpc>
            </a:pPr>
            <a:r>
              <a:rPr lang="en-AU" altLang="it-IT" sz="2400"/>
              <a:t>Multimedia (files, collections, didactical paths, encyclopedia, mul</a:t>
            </a:r>
            <a:r>
              <a:rPr lang="pl-PL" altLang="it-IT" sz="2400"/>
              <a:t>t</a:t>
            </a:r>
            <a:r>
              <a:rPr lang="en-AU" altLang="it-IT" sz="2400"/>
              <a:t>imedia textbooks, video lessons etc.</a:t>
            </a:r>
            <a:r>
              <a:rPr lang="pl-PL" altLang="it-IT" sz="2400"/>
              <a:t>  </a:t>
            </a:r>
            <a:endParaRPr lang="en-AU" altLang="it-IT" sz="2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723054ED-F86C-5B74-CFB2-71D194F74CA7}"/>
              </a:ext>
            </a:extLst>
          </p:cNvPr>
          <p:cNvSpPr>
            <a:spLocks noGrp="1" noChangeArrowheads="1"/>
          </p:cNvSpPr>
          <p:nvPr>
            <p:ph type="title"/>
          </p:nvPr>
        </p:nvSpPr>
        <p:spPr/>
        <p:txBody>
          <a:bodyPr/>
          <a:lstStyle/>
          <a:p>
            <a:pPr eaLnBrk="1" hangingPunct="1"/>
            <a:r>
              <a:rPr lang="pl-PL" altLang="it-IT" sz="3600">
                <a:solidFill>
                  <a:schemeClr val="accent2"/>
                </a:solidFill>
              </a:rPr>
              <a:t>But both the principles, methods and means are subjected to the </a:t>
            </a:r>
            <a:r>
              <a:rPr lang="pl-PL" altLang="it-IT" sz="3600">
                <a:solidFill>
                  <a:srgbClr val="990000"/>
                </a:solidFill>
              </a:rPr>
              <a:t>goal</a:t>
            </a:r>
            <a:endParaRPr lang="en-AU" altLang="it-IT" sz="3600">
              <a:solidFill>
                <a:srgbClr val="990000"/>
              </a:solidFill>
            </a:endParaRPr>
          </a:p>
        </p:txBody>
      </p:sp>
      <p:sp>
        <p:nvSpPr>
          <p:cNvPr id="53251" name="Rectangle 3">
            <a:extLst>
              <a:ext uri="{FF2B5EF4-FFF2-40B4-BE49-F238E27FC236}">
                <a16:creationId xmlns:a16="http://schemas.microsoft.com/office/drawing/2014/main" id="{0400FD03-CD88-C86C-978D-0698F44CA0FB}"/>
              </a:ext>
            </a:extLst>
          </p:cNvPr>
          <p:cNvSpPr>
            <a:spLocks noGrp="1" noChangeArrowheads="1"/>
          </p:cNvSpPr>
          <p:nvPr>
            <p:ph type="body" idx="1"/>
          </p:nvPr>
        </p:nvSpPr>
        <p:spPr/>
        <p:txBody>
          <a:bodyPr/>
          <a:lstStyle/>
          <a:p>
            <a:pPr eaLnBrk="1" hangingPunct="1"/>
            <a:r>
              <a:rPr lang="en-AU" altLang="it-IT" sz="2400"/>
              <a:t>that is to give the young people the eduction (i.e. the knowledge plus formation)</a:t>
            </a:r>
          </a:p>
          <a:p>
            <a:pPr eaLnBrk="1" hangingPunct="1"/>
            <a:r>
              <a:rPr lang="en-AU" altLang="it-IT" sz="2400"/>
              <a:t>-------</a:t>
            </a:r>
          </a:p>
          <a:p>
            <a:pPr eaLnBrk="1" hangingPunct="1"/>
            <a:r>
              <a:rPr lang="en-AU" altLang="it-IT" sz="2400"/>
              <a:t>This, obviously, is a noble goal, so very general i.e. enigmatic</a:t>
            </a:r>
          </a:p>
          <a:p>
            <a:pPr eaLnBrk="1" hangingPunct="1"/>
            <a:r>
              <a:rPr lang="en-AU" altLang="it-IT" sz="2400"/>
              <a:t>(In Polish one says that with good intents the hell is paved)</a:t>
            </a:r>
          </a:p>
          <a:p>
            <a:pPr eaLnBrk="1" hangingPunct="1"/>
            <a:r>
              <a:rPr lang="en-AU" altLang="it-IT" sz="2400"/>
              <a:t>In the real life, different goals are defined in different </a:t>
            </a:r>
            <a:r>
              <a:rPr lang="en-AU" altLang="it-IT" sz="2400" i="1"/>
              <a:t>realities</a:t>
            </a:r>
            <a:r>
              <a:rPr lang="pl-PL" altLang="it-IT" sz="2400"/>
              <a:t>. </a:t>
            </a:r>
            <a:endParaRPr lang="en-AU" altLang="it-IT"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a:extLst>
              <a:ext uri="{FF2B5EF4-FFF2-40B4-BE49-F238E27FC236}">
                <a16:creationId xmlns:a16="http://schemas.microsoft.com/office/drawing/2014/main" id="{D7FDEA1D-E22F-6702-820E-104A9215A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08050"/>
            <a:ext cx="8480425" cy="523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CasellaDiTesto 1">
            <a:extLst>
              <a:ext uri="{FF2B5EF4-FFF2-40B4-BE49-F238E27FC236}">
                <a16:creationId xmlns:a16="http://schemas.microsoft.com/office/drawing/2014/main" id="{9F1A9500-F894-D125-584D-C8CEEA7F8464}"/>
              </a:ext>
            </a:extLst>
          </p:cNvPr>
          <p:cNvSpPr txBox="1">
            <a:spLocks noChangeArrowheads="1"/>
          </p:cNvSpPr>
          <p:nvPr/>
        </p:nvSpPr>
        <p:spPr bwMode="auto">
          <a:xfrm flipH="1">
            <a:off x="757238" y="333375"/>
            <a:ext cx="76596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3600"/>
              <a:t>Physics and T</a:t>
            </a:r>
            <a:r>
              <a:rPr lang="it-IT" altLang="it-IT" sz="3600"/>
              <a:t>o</a:t>
            </a:r>
            <a:r>
              <a:rPr lang="pl-PL" altLang="it-IT" sz="3600"/>
              <a:t>ys</a:t>
            </a:r>
            <a:endParaRPr lang="it-IT" altLang="it-IT" sz="3600"/>
          </a:p>
        </p:txBody>
      </p:sp>
      <p:sp>
        <p:nvSpPr>
          <p:cNvPr id="5124" name="Rectangle 5">
            <a:extLst>
              <a:ext uri="{FF2B5EF4-FFF2-40B4-BE49-F238E27FC236}">
                <a16:creationId xmlns:a16="http://schemas.microsoft.com/office/drawing/2014/main" id="{5786512C-9278-FAFF-7B17-EBE2E18C3B67}"/>
              </a:ext>
            </a:extLst>
          </p:cNvPr>
          <p:cNvSpPr>
            <a:spLocks noChangeArrowheads="1"/>
          </p:cNvSpPr>
          <p:nvPr/>
        </p:nvSpPr>
        <p:spPr bwMode="auto">
          <a:xfrm>
            <a:off x="1042988" y="5876925"/>
            <a:ext cx="424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hlinkClick r:id="rId3"/>
              </a:rPr>
              <a:t>http://dydaktyka.fizyka.umk.pl/zabawki1/</a:t>
            </a:r>
            <a:endParaRPr lang="pl-PL" altLang="it-IT" sz="1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15190C6B-1E72-C6E0-946E-37DF63284897}"/>
              </a:ext>
            </a:extLst>
          </p:cNvPr>
          <p:cNvSpPr>
            <a:spLocks noGrp="1" noChangeArrowheads="1"/>
          </p:cNvSpPr>
          <p:nvPr>
            <p:ph type="title"/>
          </p:nvPr>
        </p:nvSpPr>
        <p:spPr/>
        <p:txBody>
          <a:bodyPr/>
          <a:lstStyle/>
          <a:p>
            <a:pPr eaLnBrk="1" hangingPunct="1"/>
            <a:r>
              <a:rPr lang="pl-PL" altLang="it-IT" sz="3600">
                <a:solidFill>
                  <a:schemeClr val="accent2"/>
                </a:solidFill>
              </a:rPr>
              <a:t>and so these real, instant goals may be very different</a:t>
            </a:r>
            <a:endParaRPr lang="en-AU" altLang="it-IT" sz="3600">
              <a:solidFill>
                <a:schemeClr val="accent2"/>
              </a:solidFill>
            </a:endParaRPr>
          </a:p>
        </p:txBody>
      </p:sp>
      <p:sp>
        <p:nvSpPr>
          <p:cNvPr id="55299" name="Rectangle 3">
            <a:extLst>
              <a:ext uri="{FF2B5EF4-FFF2-40B4-BE49-F238E27FC236}">
                <a16:creationId xmlns:a16="http://schemas.microsoft.com/office/drawing/2014/main" id="{E49561A9-2872-6B7A-474B-B15790718CBA}"/>
              </a:ext>
            </a:extLst>
          </p:cNvPr>
          <p:cNvSpPr>
            <a:spLocks noGrp="1" noChangeArrowheads="1"/>
          </p:cNvSpPr>
          <p:nvPr>
            <p:ph type="body" idx="1"/>
          </p:nvPr>
        </p:nvSpPr>
        <p:spPr/>
        <p:txBody>
          <a:bodyPr/>
          <a:lstStyle/>
          <a:p>
            <a:pPr eaLnBrk="1" hangingPunct="1"/>
            <a:r>
              <a:rPr lang="en-AU" altLang="it-IT" sz="2400"/>
              <a:t>that as many as possible pupils pass the entrance exam to the university (= high level, to everybody)</a:t>
            </a:r>
          </a:p>
          <a:p>
            <a:pPr eaLnBrk="1" hangingPunct="1"/>
            <a:r>
              <a:rPr lang="en-AU" altLang="it-IT" sz="2400"/>
              <a:t>that school „produced” as many as possible laureates from Olympian games</a:t>
            </a:r>
          </a:p>
          <a:p>
            <a:pPr eaLnBrk="1" hangingPunct="1"/>
            <a:r>
              <a:rPr lang="en-AU" altLang="it-IT" sz="2400"/>
              <a:t>that school achieves 100% rate of maturity exam</a:t>
            </a:r>
          </a:p>
          <a:p>
            <a:pPr eaLnBrk="1" hangingPunct="1"/>
            <a:r>
              <a:rPr lang="en-AU" altLang="it-IT" sz="2400"/>
              <a:t>that the school is well classified in rankings [who organizes these rankings and what kind of qualification he/she represents in pedagogy, didactics, science?]</a:t>
            </a:r>
          </a:p>
          <a:p>
            <a:pPr eaLnBrk="1" hangingPunct="1"/>
            <a:r>
              <a:rPr lang="en-AU" altLang="it-IT" sz="2400"/>
              <a:t>that the teacher gets job for the next year what is not the best from the point of view of the pupil/ parent/ society”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ED5ADD56-A20D-4501-698C-A00517603D2B}"/>
              </a:ext>
            </a:extLst>
          </p:cNvPr>
          <p:cNvSpPr>
            <a:spLocks noGrp="1" noChangeArrowheads="1"/>
          </p:cNvSpPr>
          <p:nvPr>
            <p:ph type="title"/>
          </p:nvPr>
        </p:nvSpPr>
        <p:spPr/>
        <p:txBody>
          <a:bodyPr/>
          <a:lstStyle/>
          <a:p>
            <a:pPr eaLnBrk="1" hangingPunct="1"/>
            <a:r>
              <a:rPr lang="pl-PL" altLang="it-IT" sz="3600">
                <a:solidFill>
                  <a:schemeClr val="accent2"/>
                </a:solidFill>
              </a:rPr>
              <a:t>A much better goal would be:</a:t>
            </a:r>
            <a:endParaRPr lang="en-AU" altLang="it-IT" sz="3600">
              <a:solidFill>
                <a:schemeClr val="accent2"/>
              </a:solidFill>
            </a:endParaRPr>
          </a:p>
        </p:txBody>
      </p:sp>
      <p:sp>
        <p:nvSpPr>
          <p:cNvPr id="57347" name="Rectangle 3">
            <a:extLst>
              <a:ext uri="{FF2B5EF4-FFF2-40B4-BE49-F238E27FC236}">
                <a16:creationId xmlns:a16="http://schemas.microsoft.com/office/drawing/2014/main" id="{EE39A202-EB99-D02B-4993-EEBB80190B36}"/>
              </a:ext>
            </a:extLst>
          </p:cNvPr>
          <p:cNvSpPr>
            <a:spLocks noGrp="1" noChangeArrowheads="1"/>
          </p:cNvSpPr>
          <p:nvPr>
            <p:ph type="body" idx="1"/>
          </p:nvPr>
        </p:nvSpPr>
        <p:spPr>
          <a:xfrm>
            <a:off x="468313" y="1341438"/>
            <a:ext cx="8229600" cy="5257800"/>
          </a:xfrm>
        </p:spPr>
        <p:txBody>
          <a:bodyPr/>
          <a:lstStyle/>
          <a:p>
            <a:pPr eaLnBrk="1" hangingPunct="1"/>
            <a:r>
              <a:rPr lang="en-AU" altLang="it-IT" sz="2400"/>
              <a:t>assure the student, in his</a:t>
            </a:r>
            <a:r>
              <a:rPr lang="pl-PL" altLang="it-IT" sz="2400"/>
              <a:t>/her</a:t>
            </a:r>
            <a:r>
              <a:rPr lang="en-AU" altLang="it-IT" sz="2400"/>
              <a:t> adult life, a civilisation success, wher</a:t>
            </a:r>
            <a:r>
              <a:rPr lang="pl-PL" altLang="it-IT" sz="2400"/>
              <a:t>e</a:t>
            </a:r>
            <a:r>
              <a:rPr lang="en-AU" altLang="it-IT" sz="2400"/>
              <a:t> by „civilisation” we understand both: </a:t>
            </a:r>
          </a:p>
          <a:p>
            <a:pPr eaLnBrk="1" hangingPunct="1">
              <a:buFontTx/>
              <a:buChar char="-"/>
            </a:pPr>
            <a:r>
              <a:rPr lang="en-AU" altLang="it-IT" sz="2400"/>
              <a:t>economic </a:t>
            </a:r>
            <a:r>
              <a:rPr lang="pl-PL" altLang="it-IT" sz="2400"/>
              <a:t>one </a:t>
            </a:r>
            <a:r>
              <a:rPr lang="en-AU" altLang="it-IT" sz="2400"/>
              <a:t>(i..e. the possibility of welfare for her/him and their family), and </a:t>
            </a:r>
          </a:p>
          <a:p>
            <a:pPr eaLnBrk="1" hangingPunct="1">
              <a:buFontTx/>
              <a:buChar char="-"/>
            </a:pPr>
            <a:r>
              <a:rPr lang="en-AU" altLang="it-IT" sz="2400"/>
              <a:t>cultural</a:t>
            </a:r>
            <a:r>
              <a:rPr lang="pl-PL" altLang="it-IT" sz="2400"/>
              <a:t> one</a:t>
            </a:r>
            <a:r>
              <a:rPr lang="en-AU" altLang="it-IT" sz="2400"/>
              <a:t>, i.e. ability to participate, support, and possibly creat</a:t>
            </a:r>
            <a:r>
              <a:rPr lang="pl-PL" altLang="it-IT" sz="2400"/>
              <a:t>e</a:t>
            </a:r>
            <a:r>
              <a:rPr lang="en-AU" altLang="it-IT" sz="2400"/>
              <a:t> cultural goods</a:t>
            </a:r>
            <a:r>
              <a:rPr lang="pl-PL" altLang="it-IT" sz="2400"/>
              <a:t>: </a:t>
            </a:r>
            <a:r>
              <a:rPr lang="en-AU" altLang="it-IT" sz="2400"/>
              <a:t>artifacts – arts, music, literature etc.   </a:t>
            </a:r>
          </a:p>
          <a:p>
            <a:pPr eaLnBrk="1" hangingPunct="1">
              <a:buFontTx/>
              <a:buNone/>
            </a:pPr>
            <a:r>
              <a:rPr lang="en-AU" altLang="it-IT" sz="2400"/>
              <a:t>In other words, the individual, particular goal of the pupil and his/her parents, coincides with the broade</a:t>
            </a:r>
            <a:r>
              <a:rPr lang="pl-PL" altLang="it-IT" sz="2400"/>
              <a:t>r</a:t>
            </a:r>
            <a:r>
              <a:rPr lang="en-AU" altLang="it-IT" sz="2400"/>
              <a:t>, </a:t>
            </a:r>
            <a:r>
              <a:rPr lang="pl-PL" altLang="it-IT" sz="2400"/>
              <a:t>global and </a:t>
            </a:r>
            <a:r>
              <a:rPr lang="en-AU" altLang="it-IT" sz="2400"/>
              <a:t>social goal.</a:t>
            </a:r>
          </a:p>
          <a:p>
            <a:pPr eaLnBrk="1" hangingPunct="1">
              <a:buFontTx/>
              <a:buNone/>
            </a:pPr>
            <a:r>
              <a:rPr lang="en-AU" altLang="it-IT" sz="2400"/>
              <a:t>Never in the education the go</a:t>
            </a:r>
            <a:r>
              <a:rPr lang="pl-PL" altLang="it-IT" sz="2400"/>
              <a:t>a</a:t>
            </a:r>
            <a:r>
              <a:rPr lang="en-AU" altLang="it-IT" sz="2400"/>
              <a:t>l can be: </a:t>
            </a:r>
            <a:r>
              <a:rPr lang="pl-PL" altLang="it-IT" sz="2400"/>
              <a:t>„</a:t>
            </a:r>
            <a:r>
              <a:rPr lang="en-AU" altLang="it-IT" sz="2400"/>
              <a:t>we want more students to enter Physics Faculty (see Weber’s law of sociology)</a:t>
            </a:r>
            <a:r>
              <a:rPr lang="pl-PL" altLang="it-IT" sz="2400"/>
              <a:t>” or „we want more scientists”. </a:t>
            </a:r>
            <a:endParaRPr lang="en-AU" altLang="it-IT" sz="2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9D0CD1EA-599F-9AE3-3859-8C0C7BFC7111}"/>
              </a:ext>
            </a:extLst>
          </p:cNvPr>
          <p:cNvSpPr>
            <a:spLocks noGrp="1" noChangeArrowheads="1"/>
          </p:cNvSpPr>
          <p:nvPr>
            <p:ph type="title"/>
          </p:nvPr>
        </p:nvSpPr>
        <p:spPr/>
        <p:txBody>
          <a:bodyPr/>
          <a:lstStyle/>
          <a:p>
            <a:pPr eaLnBrk="1" hangingPunct="1"/>
            <a:r>
              <a:rPr lang="pl-PL" altLang="it-IT" sz="3600">
                <a:solidFill>
                  <a:schemeClr val="accent2"/>
                </a:solidFill>
              </a:rPr>
              <a:t>And didactics of physics has smth in common with all these principles?</a:t>
            </a:r>
            <a:endParaRPr lang="en-AU" altLang="it-IT" sz="3600">
              <a:solidFill>
                <a:schemeClr val="accent2"/>
              </a:solidFill>
            </a:endParaRPr>
          </a:p>
        </p:txBody>
      </p:sp>
      <p:sp>
        <p:nvSpPr>
          <p:cNvPr id="12291" name="Rectangle 3">
            <a:extLst>
              <a:ext uri="{FF2B5EF4-FFF2-40B4-BE49-F238E27FC236}">
                <a16:creationId xmlns:a16="http://schemas.microsoft.com/office/drawing/2014/main" id="{8AF80BF3-3088-0A3C-22E6-0E5B05154107}"/>
              </a:ext>
            </a:extLst>
          </p:cNvPr>
          <p:cNvSpPr>
            <a:spLocks noGrp="1" noChangeArrowheads="1"/>
          </p:cNvSpPr>
          <p:nvPr>
            <p:ph type="body" idx="1"/>
          </p:nvPr>
        </p:nvSpPr>
        <p:spPr>
          <a:xfrm>
            <a:off x="468313" y="1563688"/>
            <a:ext cx="8229600" cy="5294312"/>
          </a:xfrm>
        </p:spPr>
        <p:txBody>
          <a:bodyPr/>
          <a:lstStyle/>
          <a:p>
            <a:pPr eaLnBrk="1" hangingPunct="1">
              <a:lnSpc>
                <a:spcPct val="90000"/>
              </a:lnSpc>
              <a:buFontTx/>
              <a:buNone/>
            </a:pPr>
            <a:r>
              <a:rPr lang="en-AU" altLang="it-IT" sz="1900"/>
              <a:t>Quite a lot! The aim is not to teach Newton’s laws themselves, but practical ability to „use” them in  practical life: like it is done by an infant as soon as he/she starts to understand the law of gravity, of the center of mass, of the point of support, of the dynamic and static friction – i.e. as soon as he starts practicing a bi-pedal, vertical locomotion position. </a:t>
            </a:r>
          </a:p>
          <a:p>
            <a:pPr eaLnBrk="1" hangingPunct="1">
              <a:lnSpc>
                <a:spcPct val="90000"/>
              </a:lnSpc>
              <a:buFontTx/>
              <a:buNone/>
            </a:pPr>
            <a:r>
              <a:rPr lang="en-AU" altLang="it-IT" sz="1900"/>
              <a:t>In a way, that he/she understands that on the curve the the centrifugal force rises as the square of the velocity </a:t>
            </a:r>
            <a:r>
              <a:rPr lang="en-AU" altLang="it-IT" sz="1900" i="1"/>
              <a:t>F</a:t>
            </a:r>
            <a:r>
              <a:rPr lang="en-AU" altLang="it-IT" sz="1900"/>
              <a:t>=</a:t>
            </a:r>
            <a:r>
              <a:rPr lang="en-AU" altLang="it-IT" sz="1900" i="1"/>
              <a:t>mv</a:t>
            </a:r>
            <a:r>
              <a:rPr lang="en-AU" altLang="it-IT" sz="1900" baseline="30000"/>
              <a:t>2</a:t>
            </a:r>
            <a:r>
              <a:rPr lang="en-AU" altLang="it-IT" sz="1900"/>
              <a:t>/r</a:t>
            </a:r>
          </a:p>
          <a:p>
            <a:pPr eaLnBrk="1" hangingPunct="1">
              <a:lnSpc>
                <a:spcPct val="90000"/>
              </a:lnSpc>
              <a:buFontTx/>
              <a:buNone/>
            </a:pPr>
            <a:r>
              <a:rPr lang="en-AU" altLang="it-IT" sz="1900"/>
              <a:t>that the coefficient of friction is less than 1, so the breaking path is linger </a:t>
            </a:r>
          </a:p>
          <a:p>
            <a:pPr eaLnBrk="1" hangingPunct="1">
              <a:lnSpc>
                <a:spcPct val="90000"/>
              </a:lnSpc>
              <a:buFontTx/>
              <a:buNone/>
            </a:pPr>
            <a:r>
              <a:rPr lang="en-AU" altLang="it-IT" sz="1900"/>
              <a:t>that frozen, winter air is dry, so it is worth opening the window in winter not in summer; but for a short time only, to exchange the air, and in this way to pump-out water vapour, but open for a short time, not to make the walls cold, what would bring an opposite effect. </a:t>
            </a:r>
          </a:p>
          <a:p>
            <a:pPr eaLnBrk="1" hangingPunct="1">
              <a:lnSpc>
                <a:spcPct val="90000"/>
              </a:lnSpc>
              <a:buFontTx/>
              <a:buNone/>
            </a:pPr>
            <a:r>
              <a:rPr lang="en-AU" altLang="it-IT" sz="1900"/>
              <a:t>that a microwave oven does not worm-up dry food, so it can be even damaged, if there is not enough (liquid) water inside </a:t>
            </a:r>
          </a:p>
          <a:p>
            <a:pPr eaLnBrk="1" hangingPunct="1">
              <a:lnSpc>
                <a:spcPct val="90000"/>
              </a:lnSpc>
              <a:buFontTx/>
              <a:buNone/>
            </a:pPr>
            <a:r>
              <a:rPr lang="en-AU" altLang="it-IT" sz="1900"/>
              <a:t>that the traces on the sky behind the airplanes do forecast the change of the weather (in upper atmosphere wet air is arriving) </a:t>
            </a:r>
          </a:p>
          <a:p>
            <a:pPr eaLnBrk="1" hangingPunct="1">
              <a:lnSpc>
                <a:spcPct val="90000"/>
              </a:lnSpc>
              <a:buFontTx/>
              <a:buNone/>
            </a:pPr>
            <a:r>
              <a:rPr lang="en-AU" altLang="it-IT" sz="1900"/>
              <a:t>that in sauna one can die suffocated as the total pressure, according to Dalton’s law) is the sum of partial pressures, etc</a:t>
            </a:r>
            <a:r>
              <a:rPr lang="en-AU" altLang="it-IT" sz="180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blinds(horizontal)">
                                      <p:cBhvr>
                                        <p:cTn id="7" dur="500"/>
                                        <p:tgtEl>
                                          <p:spTgt spid="12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blinds(horizontal)">
                                      <p:cBhvr>
                                        <p:cTn id="12" dur="500"/>
                                        <p:tgtEl>
                                          <p:spTgt spid="122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Effect transition="in" filter="blinds(horizontal)">
                                      <p:cBhvr>
                                        <p:cTn id="17" dur="500"/>
                                        <p:tgtEl>
                                          <p:spTgt spid="122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2291">
                                            <p:txEl>
                                              <p:pRg st="3" end="3"/>
                                            </p:txEl>
                                          </p:spTgt>
                                        </p:tgtEl>
                                        <p:attrNameLst>
                                          <p:attrName>style.visibility</p:attrName>
                                        </p:attrNameLst>
                                      </p:cBhvr>
                                      <p:to>
                                        <p:strVal val="visible"/>
                                      </p:to>
                                    </p:set>
                                    <p:animEffect transition="in" filter="blinds(horizontal)">
                                      <p:cBhvr>
                                        <p:cTn id="22" dur="500"/>
                                        <p:tgtEl>
                                          <p:spTgt spid="122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2291">
                                            <p:txEl>
                                              <p:pRg st="4" end="4"/>
                                            </p:txEl>
                                          </p:spTgt>
                                        </p:tgtEl>
                                        <p:attrNameLst>
                                          <p:attrName>style.visibility</p:attrName>
                                        </p:attrNameLst>
                                      </p:cBhvr>
                                      <p:to>
                                        <p:strVal val="visible"/>
                                      </p:to>
                                    </p:set>
                                    <p:animEffect transition="in" filter="blinds(horizontal)">
                                      <p:cBhvr>
                                        <p:cTn id="27" dur="500"/>
                                        <p:tgtEl>
                                          <p:spTgt spid="1229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2291">
                                            <p:txEl>
                                              <p:pRg st="5" end="5"/>
                                            </p:txEl>
                                          </p:spTgt>
                                        </p:tgtEl>
                                        <p:attrNameLst>
                                          <p:attrName>style.visibility</p:attrName>
                                        </p:attrNameLst>
                                      </p:cBhvr>
                                      <p:to>
                                        <p:strVal val="visible"/>
                                      </p:to>
                                    </p:set>
                                    <p:animEffect transition="in" filter="blinds(horizontal)">
                                      <p:cBhvr>
                                        <p:cTn id="32" dur="500"/>
                                        <p:tgtEl>
                                          <p:spTgt spid="1229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2291">
                                            <p:txEl>
                                              <p:pRg st="6" end="6"/>
                                            </p:txEl>
                                          </p:spTgt>
                                        </p:tgtEl>
                                        <p:attrNameLst>
                                          <p:attrName>style.visibility</p:attrName>
                                        </p:attrNameLst>
                                      </p:cBhvr>
                                      <p:to>
                                        <p:strVal val="visible"/>
                                      </p:to>
                                    </p:set>
                                    <p:animEffect transition="in" filter="blinds(horizontal)">
                                      <p:cBhvr>
                                        <p:cTn id="37" dur="500"/>
                                        <p:tgtEl>
                                          <p:spTgt spid="122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36899CE4-6A31-4605-B4A5-5B65F7F18A58}"/>
              </a:ext>
            </a:extLst>
          </p:cNvPr>
          <p:cNvSpPr>
            <a:spLocks noGrp="1" noChangeArrowheads="1"/>
          </p:cNvSpPr>
          <p:nvPr>
            <p:ph type="title"/>
          </p:nvPr>
        </p:nvSpPr>
        <p:spPr>
          <a:xfrm>
            <a:off x="0" y="274638"/>
            <a:ext cx="8964613" cy="1143000"/>
          </a:xfrm>
        </p:spPr>
        <p:txBody>
          <a:bodyPr/>
          <a:lstStyle/>
          <a:p>
            <a:pPr eaLnBrk="1" hangingPunct="1"/>
            <a:r>
              <a:rPr lang="en-AU" altLang="it-IT" sz="3400">
                <a:solidFill>
                  <a:schemeClr val="accent2"/>
                </a:solidFill>
              </a:rPr>
              <a:t>Didactics of physics, both for triggering the research interest and for knowledge transmission and for opening minds may</a:t>
            </a:r>
            <a:r>
              <a:rPr lang="en-AU" altLang="it-IT" sz="4000"/>
              <a:t>,</a:t>
            </a:r>
          </a:p>
        </p:txBody>
      </p:sp>
      <p:sp>
        <p:nvSpPr>
          <p:cNvPr id="61443" name="Rectangle 3">
            <a:extLst>
              <a:ext uri="{FF2B5EF4-FFF2-40B4-BE49-F238E27FC236}">
                <a16:creationId xmlns:a16="http://schemas.microsoft.com/office/drawing/2014/main" id="{EC394ACD-BD7A-5255-9D18-24397325D66E}"/>
              </a:ext>
            </a:extLst>
          </p:cNvPr>
          <p:cNvSpPr>
            <a:spLocks noGrp="1" noChangeArrowheads="1"/>
          </p:cNvSpPr>
          <p:nvPr>
            <p:ph type="body" idx="1"/>
          </p:nvPr>
        </p:nvSpPr>
        <p:spPr>
          <a:xfrm>
            <a:off x="250825" y="1844675"/>
            <a:ext cx="8642350" cy="1079500"/>
          </a:xfrm>
        </p:spPr>
        <p:txBody>
          <a:bodyPr/>
          <a:lstStyle/>
          <a:p>
            <a:pPr eaLnBrk="1" hangingPunct="1">
              <a:lnSpc>
                <a:spcPct val="90000"/>
              </a:lnSpc>
              <a:buFontTx/>
              <a:buNone/>
            </a:pPr>
            <a:r>
              <a:rPr lang="en-AU" altLang="it-IT" sz="2200"/>
              <a:t>use all different achievements of the „professional” physics, like the scientific research in subject of washing clothes (in cold water)</a:t>
            </a:r>
          </a:p>
        </p:txBody>
      </p:sp>
      <p:pic>
        <p:nvPicPr>
          <p:cNvPr id="61444" name="Picture 4">
            <a:extLst>
              <a:ext uri="{FF2B5EF4-FFF2-40B4-BE49-F238E27FC236}">
                <a16:creationId xmlns:a16="http://schemas.microsoft.com/office/drawing/2014/main" id="{BB708924-77C7-8B88-BC1D-D40162830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708275"/>
            <a:ext cx="5645150" cy="380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5" name="Rectangle 5">
            <a:extLst>
              <a:ext uri="{FF2B5EF4-FFF2-40B4-BE49-F238E27FC236}">
                <a16:creationId xmlns:a16="http://schemas.microsoft.com/office/drawing/2014/main" id="{6443B49D-3417-65D2-4388-60719AD2E163}"/>
              </a:ext>
            </a:extLst>
          </p:cNvPr>
          <p:cNvSpPr>
            <a:spLocks noChangeArrowheads="1"/>
          </p:cNvSpPr>
          <p:nvPr/>
        </p:nvSpPr>
        <p:spPr bwMode="auto">
          <a:xfrm>
            <a:off x="2987675" y="6542088"/>
            <a:ext cx="5910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400"/>
              <a:t>https://physicsworld.com/a/clothes-washing-mystery-solved-by-physicists</a:t>
            </a:r>
            <a:endParaRPr lang="en-AU" altLang="it-IT" sz="1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03518208-0516-E82A-0649-1CFFC07D1FE6}"/>
              </a:ext>
            </a:extLst>
          </p:cNvPr>
          <p:cNvSpPr>
            <a:spLocks noGrp="1" noChangeArrowheads="1"/>
          </p:cNvSpPr>
          <p:nvPr>
            <p:ph type="title"/>
          </p:nvPr>
        </p:nvSpPr>
        <p:spPr>
          <a:xfrm>
            <a:off x="0" y="260350"/>
            <a:ext cx="8229600" cy="1143000"/>
          </a:xfrm>
        </p:spPr>
        <p:txBody>
          <a:bodyPr/>
          <a:lstStyle/>
          <a:p>
            <a:pPr eaLnBrk="1" hangingPunct="1"/>
            <a:r>
              <a:rPr lang="pl-PL" altLang="it-IT" sz="3600">
                <a:solidFill>
                  <a:schemeClr val="accent2"/>
                </a:solidFill>
              </a:rPr>
              <a:t>So, didactix of physics should also assure three kinds of competences:</a:t>
            </a:r>
            <a:endParaRPr lang="en-AU" altLang="it-IT" sz="3600">
              <a:solidFill>
                <a:schemeClr val="accent2"/>
              </a:solidFill>
            </a:endParaRPr>
          </a:p>
        </p:txBody>
      </p:sp>
      <p:sp>
        <p:nvSpPr>
          <p:cNvPr id="63491" name="Rectangle 3">
            <a:extLst>
              <a:ext uri="{FF2B5EF4-FFF2-40B4-BE49-F238E27FC236}">
                <a16:creationId xmlns:a16="http://schemas.microsoft.com/office/drawing/2014/main" id="{F673C873-FD0C-F70E-9322-DF58DAD22E44}"/>
              </a:ext>
            </a:extLst>
          </p:cNvPr>
          <p:cNvSpPr>
            <a:spLocks noGrp="1" noChangeArrowheads="1"/>
          </p:cNvSpPr>
          <p:nvPr>
            <p:ph type="body" idx="1"/>
          </p:nvPr>
        </p:nvSpPr>
        <p:spPr>
          <a:xfrm>
            <a:off x="395288" y="1484313"/>
            <a:ext cx="8229600" cy="4652962"/>
          </a:xfrm>
        </p:spPr>
        <p:txBody>
          <a:bodyPr/>
          <a:lstStyle/>
          <a:p>
            <a:pPr eaLnBrk="1" hangingPunct="1">
              <a:lnSpc>
                <a:spcPct val="95000"/>
              </a:lnSpc>
              <a:spcBef>
                <a:spcPct val="25000"/>
              </a:spcBef>
              <a:spcAft>
                <a:spcPct val="25000"/>
              </a:spcAft>
            </a:pPr>
            <a:r>
              <a:rPr lang="en-AU" altLang="it-IT" sz="2000" b="1"/>
              <a:t>knowledge</a:t>
            </a:r>
            <a:r>
              <a:rPr lang="en-AU" altLang="it-IT" sz="2000"/>
              <a:t>: the friction depends on the on the coefficient </a:t>
            </a:r>
            <a:r>
              <a:rPr lang="en-AU" altLang="it-IT" sz="2000" i="1"/>
              <a:t>f</a:t>
            </a:r>
            <a:r>
              <a:rPr lang="en-AU" altLang="it-IT" sz="2000"/>
              <a:t> and the force of the pressure; in other words, for the truck and for the automobile the path of breaking is exactly the same; and as the coefficient of the friction is smaller than 1, the path of breaking can not be smaller than  _ _ _</a:t>
            </a:r>
          </a:p>
          <a:p>
            <a:pPr eaLnBrk="1" hangingPunct="1">
              <a:lnSpc>
                <a:spcPct val="95000"/>
              </a:lnSpc>
              <a:spcBef>
                <a:spcPct val="25000"/>
              </a:spcBef>
              <a:spcAft>
                <a:spcPct val="25000"/>
              </a:spcAft>
            </a:pPr>
            <a:r>
              <a:rPr lang="en-AU" altLang="it-IT" sz="2000" b="1"/>
              <a:t>abilities</a:t>
            </a:r>
            <a:r>
              <a:rPr lang="en-AU" altLang="it-IT" sz="2000"/>
              <a:t>: find the force components on the ropes and supports of a bridge; finding the systems of breaking that taking into account that the coefficient of the static friction is higher than the coefficient of the dinamic friction (i.e. an ABS system) </a:t>
            </a:r>
          </a:p>
          <a:p>
            <a:pPr eaLnBrk="1" hangingPunct="1">
              <a:lnSpc>
                <a:spcPct val="95000"/>
              </a:lnSpc>
              <a:spcBef>
                <a:spcPct val="25000"/>
              </a:spcBef>
              <a:spcAft>
                <a:spcPct val="25000"/>
              </a:spcAft>
            </a:pPr>
            <a:r>
              <a:rPr lang="en-AU" altLang="it-IT" sz="2000" b="1"/>
              <a:t>social competences</a:t>
            </a:r>
            <a:r>
              <a:rPr lang="en-AU" altLang="it-IT" sz="2000"/>
              <a:t>: nothings will save us from „falling out” from the curve, if we do not reduce the velocity down to the value indicated on the road sign (especially with the rain) and not obeying it we risk not only own life but also of the passengers</a:t>
            </a:r>
            <a:r>
              <a:rPr lang="pl-PL" altLang="it-IT" sz="2000"/>
              <a:t>.  </a:t>
            </a:r>
            <a:endParaRPr lang="en-AU" altLang="it-IT" sz="2800"/>
          </a:p>
        </p:txBody>
      </p:sp>
      <p:sp>
        <p:nvSpPr>
          <p:cNvPr id="63492" name="Text Box 4">
            <a:extLst>
              <a:ext uri="{FF2B5EF4-FFF2-40B4-BE49-F238E27FC236}">
                <a16:creationId xmlns:a16="http://schemas.microsoft.com/office/drawing/2014/main" id="{031A14D7-9C15-1D05-BABB-28B848B0450D}"/>
              </a:ext>
            </a:extLst>
          </p:cNvPr>
          <p:cNvSpPr txBox="1">
            <a:spLocks noChangeArrowheads="1"/>
          </p:cNvSpPr>
          <p:nvPr/>
        </p:nvSpPr>
        <p:spPr bwMode="auto">
          <a:xfrm>
            <a:off x="611188" y="5661025"/>
            <a:ext cx="5283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hlinkClick r:id="rId3"/>
              </a:rPr>
              <a:t>https://www.youtube.com/watch?v=j-zczJXSxnw</a:t>
            </a:r>
            <a:r>
              <a:rPr lang="en-AU" altLang="it-IT" sz="1800"/>
              <a:t> </a:t>
            </a:r>
            <a:endParaRPr lang="pl-PL" altLang="it-IT" sz="1800"/>
          </a:p>
          <a:p>
            <a:pPr eaLnBrk="1" hangingPunct="1">
              <a:spcBef>
                <a:spcPct val="0"/>
              </a:spcBef>
              <a:buFontTx/>
              <a:buNone/>
            </a:pPr>
            <a:r>
              <a:rPr lang="en-AU" altLang="it-IT" sz="1800">
                <a:hlinkClick r:id="rId4"/>
              </a:rPr>
              <a:t>https://www.youtube.com/watch?v=qPNxMGu9XlI</a:t>
            </a:r>
            <a:r>
              <a:rPr lang="en-AU" altLang="it-IT" sz="1800"/>
              <a:t> </a:t>
            </a:r>
            <a:endParaRPr lang="pl-PL" altLang="it-IT" sz="1800"/>
          </a:p>
          <a:p>
            <a:pPr eaLnBrk="1" hangingPunct="1">
              <a:spcBef>
                <a:spcPct val="0"/>
              </a:spcBef>
              <a:buFontTx/>
              <a:buNone/>
            </a:pPr>
            <a:r>
              <a:rPr lang="en-AU" altLang="it-IT" sz="1800">
                <a:hlinkClick r:id="rId5"/>
              </a:rPr>
              <a:t>https://www.youtube.com/watch?v=25Lt6ulrdtg</a:t>
            </a:r>
            <a:r>
              <a:rPr lang="en-AU" altLang="it-IT" sz="1800"/>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B8D70D1B-877D-7D0B-D0D6-25EBA8874B58}"/>
              </a:ext>
            </a:extLst>
          </p:cNvPr>
          <p:cNvSpPr>
            <a:spLocks noGrp="1" noChangeArrowheads="1"/>
          </p:cNvSpPr>
          <p:nvPr>
            <p:ph type="title"/>
          </p:nvPr>
        </p:nvSpPr>
        <p:spPr>
          <a:xfrm>
            <a:off x="395288" y="404813"/>
            <a:ext cx="8229600" cy="1143000"/>
          </a:xfrm>
        </p:spPr>
        <p:txBody>
          <a:bodyPr/>
          <a:lstStyle/>
          <a:p>
            <a:pPr eaLnBrk="1" hangingPunct="1"/>
            <a:r>
              <a:rPr lang="en-AU" altLang="it-IT" sz="3400">
                <a:solidFill>
                  <a:schemeClr val="accent2"/>
                </a:solidFill>
              </a:rPr>
              <a:t>The fundamental requirement of effective didaxis, i.e. practical teaching based on a re</a:t>
            </a:r>
            <a:r>
              <a:rPr lang="pl-PL" altLang="it-IT" sz="3400">
                <a:solidFill>
                  <a:schemeClr val="accent2"/>
                </a:solidFill>
              </a:rPr>
              <a:t>a</a:t>
            </a:r>
            <a:r>
              <a:rPr lang="en-AU" altLang="it-IT" sz="3400">
                <a:solidFill>
                  <a:schemeClr val="accent2"/>
                </a:solidFill>
              </a:rPr>
              <a:t>sonable didactics is teaching:</a:t>
            </a:r>
          </a:p>
        </p:txBody>
      </p:sp>
      <p:sp>
        <p:nvSpPr>
          <p:cNvPr id="65539" name="Rectangle 3">
            <a:extLst>
              <a:ext uri="{FF2B5EF4-FFF2-40B4-BE49-F238E27FC236}">
                <a16:creationId xmlns:a16="http://schemas.microsoft.com/office/drawing/2014/main" id="{5186315F-F808-E26B-D70F-0BA7C69DFCA9}"/>
              </a:ext>
            </a:extLst>
          </p:cNvPr>
          <p:cNvSpPr>
            <a:spLocks noGrp="1" noChangeArrowheads="1"/>
          </p:cNvSpPr>
          <p:nvPr>
            <p:ph type="body" idx="1"/>
          </p:nvPr>
        </p:nvSpPr>
        <p:spPr>
          <a:xfrm>
            <a:off x="468313" y="1916113"/>
            <a:ext cx="8229600" cy="4752975"/>
          </a:xfrm>
        </p:spPr>
        <p:txBody>
          <a:bodyPr/>
          <a:lstStyle/>
          <a:p>
            <a:pPr eaLnBrk="1" hangingPunct="1">
              <a:lnSpc>
                <a:spcPct val="90000"/>
              </a:lnSpc>
            </a:pPr>
            <a:r>
              <a:rPr lang="en-AU" altLang="it-IT" sz="2400"/>
              <a:t>such subjects and questions</a:t>
            </a:r>
          </a:p>
          <a:p>
            <a:pPr eaLnBrk="1" hangingPunct="1">
              <a:lnSpc>
                <a:spcPct val="90000"/>
              </a:lnSpc>
            </a:pPr>
            <a:r>
              <a:rPr lang="en-AU" altLang="it-IT" sz="2400"/>
              <a:t>with such methods</a:t>
            </a:r>
          </a:p>
          <a:p>
            <a:pPr eaLnBrk="1" hangingPunct="1">
              <a:lnSpc>
                <a:spcPct val="90000"/>
              </a:lnSpc>
            </a:pPr>
            <a:r>
              <a:rPr lang="en-AU" altLang="it-IT" sz="2400"/>
              <a:t>and with using such measures (means),</a:t>
            </a:r>
          </a:p>
          <a:p>
            <a:pPr eaLnBrk="1" hangingPunct="1">
              <a:lnSpc>
                <a:spcPct val="90000"/>
              </a:lnSpc>
              <a:buFontTx/>
              <a:buNone/>
            </a:pPr>
            <a:r>
              <a:rPr lang="en-AU" altLang="it-IT" sz="2400"/>
              <a:t>→ that will allow  </a:t>
            </a:r>
          </a:p>
          <a:p>
            <a:pPr eaLnBrk="1" hangingPunct="1">
              <a:lnSpc>
                <a:spcPct val="90000"/>
              </a:lnSpc>
              <a:buFontTx/>
              <a:buChar char="-"/>
            </a:pPr>
            <a:r>
              <a:rPr lang="en-AU" altLang="it-IT" sz="2400"/>
              <a:t>formation in the student’s mind the knowledge which is durable, useful and linked to positive emotions during the process of learning.</a:t>
            </a:r>
          </a:p>
          <a:p>
            <a:pPr eaLnBrk="1" hangingPunct="1">
              <a:lnSpc>
                <a:spcPct val="90000"/>
              </a:lnSpc>
              <a:buFontTx/>
              <a:buNone/>
            </a:pPr>
            <a:r>
              <a:rPr lang="en-AU" altLang="it-IT" sz="2400"/>
              <a:t>At the same time, no subject may gain sucha place in (always limited) curriculum of the students that no place is left for other subjects and/or the emotional/ intelectual/ physical harmony in his/her development is compomised. This requirement is a part of so-called Pedagogical Contents Knowledge (Shulman, 1987).</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12208361-E0BB-DF7F-E7C5-211C410FD5C4}"/>
              </a:ext>
            </a:extLst>
          </p:cNvPr>
          <p:cNvSpPr>
            <a:spLocks noGrp="1" noChangeArrowheads="1"/>
          </p:cNvSpPr>
          <p:nvPr>
            <p:ph type="title"/>
          </p:nvPr>
        </p:nvSpPr>
        <p:spPr>
          <a:xfrm>
            <a:off x="468313" y="476250"/>
            <a:ext cx="8229600" cy="1143000"/>
          </a:xfrm>
        </p:spPr>
        <p:txBody>
          <a:bodyPr/>
          <a:lstStyle/>
          <a:p>
            <a:pPr eaLnBrk="1" hangingPunct="1"/>
            <a:r>
              <a:rPr lang="pl-PL" altLang="it-IT" sz="3400">
                <a:solidFill>
                  <a:schemeClr val="accent2"/>
                </a:solidFill>
              </a:rPr>
              <a:t>Resuming, didactics is not an enigmatic science on teaching  </a:t>
            </a:r>
            <a:br>
              <a:rPr lang="pl-PL" altLang="it-IT" sz="3400">
                <a:solidFill>
                  <a:schemeClr val="accent2"/>
                </a:solidFill>
              </a:rPr>
            </a:br>
            <a:r>
              <a:rPr lang="pl-PL" altLang="it-IT" sz="3400">
                <a:solidFill>
                  <a:schemeClr val="accent2"/>
                </a:solidFill>
              </a:rPr>
              <a:t>(in Polish: „nauka o nauczaniu”)</a:t>
            </a:r>
            <a:endParaRPr lang="en-AU" altLang="it-IT" sz="3600"/>
          </a:p>
        </p:txBody>
      </p:sp>
      <p:sp>
        <p:nvSpPr>
          <p:cNvPr id="67587" name="Rectangle 3">
            <a:extLst>
              <a:ext uri="{FF2B5EF4-FFF2-40B4-BE49-F238E27FC236}">
                <a16:creationId xmlns:a16="http://schemas.microsoft.com/office/drawing/2014/main" id="{20320A1C-2FF2-B994-88E2-49D50298D7C8}"/>
              </a:ext>
            </a:extLst>
          </p:cNvPr>
          <p:cNvSpPr>
            <a:spLocks noGrp="1" noChangeArrowheads="1"/>
          </p:cNvSpPr>
          <p:nvPr>
            <p:ph type="body" idx="1"/>
          </p:nvPr>
        </p:nvSpPr>
        <p:spPr>
          <a:xfrm>
            <a:off x="468313" y="2060575"/>
            <a:ext cx="8229600" cy="4464050"/>
          </a:xfrm>
        </p:spPr>
        <p:txBody>
          <a:bodyPr/>
          <a:lstStyle/>
          <a:p>
            <a:pPr eaLnBrk="1" hangingPunct="1"/>
            <a:r>
              <a:rPr lang="en-AU" altLang="it-IT" sz="2400"/>
              <a:t>about some general and everywhere applicable methods, as these are well defined already from times of Comenius (it is worth consulting him, anyhow) </a:t>
            </a:r>
          </a:p>
          <a:p>
            <a:pPr eaLnBrk="1" hangingPunct="1"/>
            <a:r>
              <a:rPr lang="en-AU" altLang="it-IT" sz="2400"/>
              <a:t>but practical, concrete, current and local capacity of diagnosis of educational difficulties (of the pupil, student, teacher, and the whole national system).</a:t>
            </a:r>
          </a:p>
          <a:p>
            <a:pPr eaLnBrk="1" hangingPunct="1"/>
            <a:r>
              <a:rPr lang="en-AU" altLang="it-IT" sz="2400"/>
              <a:t>However, diagnosis in itself is completely useless, and even irritating: a recipe (i.e. a medicine) must be given, i.e. concrete measures (methods, means, hierarchy of principles) to solve these local and current problems.  </a:t>
            </a:r>
          </a:p>
          <a:p>
            <a:pPr eaLnBrk="1" hangingPunct="1">
              <a:buFontTx/>
              <a:buNone/>
            </a:pPr>
            <a:r>
              <a:rPr lang="en-AU" altLang="it-IT" sz="2400"/>
              <a:t>  </a:t>
            </a:r>
          </a:p>
        </p:txBody>
      </p:sp>
      <p:sp>
        <p:nvSpPr>
          <p:cNvPr id="17412" name="Text Box 4">
            <a:extLst>
              <a:ext uri="{FF2B5EF4-FFF2-40B4-BE49-F238E27FC236}">
                <a16:creationId xmlns:a16="http://schemas.microsoft.com/office/drawing/2014/main" id="{213BEF94-3ABF-21E0-F2F9-61A937FD75BA}"/>
              </a:ext>
            </a:extLst>
          </p:cNvPr>
          <p:cNvSpPr txBox="1">
            <a:spLocks noChangeArrowheads="1"/>
          </p:cNvSpPr>
          <p:nvPr/>
        </p:nvSpPr>
        <p:spPr bwMode="auto">
          <a:xfrm>
            <a:off x="3563938" y="6092825"/>
            <a:ext cx="50117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800" b="1">
                <a:solidFill>
                  <a:srgbClr val="FF3300"/>
                </a:solidFill>
                <a:ea typeface="Arial Unicode MS" pitchFamily="34" charset="-128"/>
              </a:rPr>
              <a:t>Thank you for your attention</a:t>
            </a:r>
            <a:endParaRPr lang="en-AU" altLang="it-IT" sz="2800" b="1">
              <a:solidFill>
                <a:srgbClr val="FF3300"/>
              </a:solidFill>
              <a:ea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 calcmode="lin" valueType="num">
                                      <p:cBhvr additive="base">
                                        <p:cTn id="7" dur="1000" fill="hold"/>
                                        <p:tgtEl>
                                          <p:spTgt spid="17412">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74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ytuł 1">
            <a:extLst>
              <a:ext uri="{FF2B5EF4-FFF2-40B4-BE49-F238E27FC236}">
                <a16:creationId xmlns:a16="http://schemas.microsoft.com/office/drawing/2014/main" id="{FD3B6655-81D4-26DA-FA8E-0ACAD076A745}"/>
              </a:ext>
            </a:extLst>
          </p:cNvPr>
          <p:cNvSpPr>
            <a:spLocks noGrp="1" noChangeArrowheads="1"/>
          </p:cNvSpPr>
          <p:nvPr>
            <p:ph type="ctrTitle"/>
          </p:nvPr>
        </p:nvSpPr>
        <p:spPr>
          <a:xfrm>
            <a:off x="323850" y="2130425"/>
            <a:ext cx="8424863" cy="1470025"/>
          </a:xfrm>
        </p:spPr>
        <p:txBody>
          <a:bodyPr/>
          <a:lstStyle/>
          <a:p>
            <a:r>
              <a:rPr lang="pl-PL" altLang="it-IT" i="1"/>
              <a:t>La tête bien faite*</a:t>
            </a:r>
            <a:br>
              <a:rPr lang="pl-PL" altLang="it-IT" i="1"/>
            </a:br>
            <a:r>
              <a:rPr lang="pl-PL" altLang="it-IT" i="1"/>
              <a:t>Teaching Science in XXI Century</a:t>
            </a:r>
            <a:endParaRPr lang="en-AU" altLang="it-IT" i="1"/>
          </a:p>
        </p:txBody>
      </p:sp>
      <p:sp>
        <p:nvSpPr>
          <p:cNvPr id="69635" name="Podtytuł 2">
            <a:extLst>
              <a:ext uri="{FF2B5EF4-FFF2-40B4-BE49-F238E27FC236}">
                <a16:creationId xmlns:a16="http://schemas.microsoft.com/office/drawing/2014/main" id="{E3CE9359-5B84-A33F-DE32-0169F164465D}"/>
              </a:ext>
            </a:extLst>
          </p:cNvPr>
          <p:cNvSpPr>
            <a:spLocks noGrp="1" noChangeArrowheads="1"/>
          </p:cNvSpPr>
          <p:nvPr>
            <p:ph type="subTitle" idx="1"/>
          </p:nvPr>
        </p:nvSpPr>
        <p:spPr/>
        <p:txBody>
          <a:bodyPr/>
          <a:lstStyle/>
          <a:p>
            <a:r>
              <a:rPr lang="pl-PL" altLang="it-IT">
                <a:solidFill>
                  <a:srgbClr val="898989"/>
                </a:solidFill>
              </a:rPr>
              <a:t>Grzegorz Karwasz</a:t>
            </a:r>
          </a:p>
          <a:p>
            <a:r>
              <a:rPr lang="pl-PL" altLang="it-IT">
                <a:solidFill>
                  <a:srgbClr val="898989"/>
                </a:solidFill>
              </a:rPr>
              <a:t>Zakład Dydaktyki Fizyki UMK</a:t>
            </a:r>
            <a:endParaRPr lang="en-AU" altLang="it-IT">
              <a:solidFill>
                <a:srgbClr val="898989"/>
              </a:solidFill>
            </a:endParaRPr>
          </a:p>
        </p:txBody>
      </p:sp>
      <p:pic>
        <p:nvPicPr>
          <p:cNvPr id="69636" name="Picture 2">
            <a:extLst>
              <a:ext uri="{FF2B5EF4-FFF2-40B4-BE49-F238E27FC236}">
                <a16:creationId xmlns:a16="http://schemas.microsoft.com/office/drawing/2014/main" id="{D55AB9C0-A955-1929-ED60-166EB8CE6F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325" y="260350"/>
            <a:ext cx="673576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5">
            <a:extLst>
              <a:ext uri="{FF2B5EF4-FFF2-40B4-BE49-F238E27FC236}">
                <a16:creationId xmlns:a16="http://schemas.microsoft.com/office/drawing/2014/main" id="{F42BD1FF-F760-FD16-320F-57A783025345}"/>
              </a:ext>
            </a:extLst>
          </p:cNvPr>
          <p:cNvSpPr>
            <a:spLocks noChangeArrowheads="1"/>
          </p:cNvSpPr>
          <p:nvPr/>
        </p:nvSpPr>
        <p:spPr bwMode="auto">
          <a:xfrm>
            <a:off x="395288" y="5876925"/>
            <a:ext cx="8375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t> *Edgar Morin, </a:t>
            </a:r>
            <a:r>
              <a:rPr lang="pl-PL" altLang="it-IT" sz="1800" i="1"/>
              <a:t>La tête bien faite</a:t>
            </a:r>
            <a:r>
              <a:rPr lang="pl-PL" altLang="it-IT" sz="1800"/>
              <a:t> </a:t>
            </a:r>
          </a:p>
          <a:p>
            <a:pPr>
              <a:spcBef>
                <a:spcPct val="0"/>
              </a:spcBef>
              <a:buFontTx/>
              <a:buNone/>
            </a:pPr>
            <a:r>
              <a:rPr lang="pl-PL" altLang="it-IT" sz="1800"/>
              <a:t>„</a:t>
            </a:r>
            <a:r>
              <a:rPr lang="pl-PL" altLang="it-IT" sz="1800" i="1"/>
              <a:t>Głowa dobrze zrobiona. Reforma edukacji i reforma myślenia” </a:t>
            </a:r>
            <a:r>
              <a:rPr lang="pl-PL" altLang="it-IT" sz="1800"/>
              <a:t>Seuil, Paris, 1999</a:t>
            </a:r>
            <a:endParaRPr lang="en-AU" altLang="it-IT" sz="1800" i="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78E427B4-2B54-FE5D-3FB4-CA310402622F}"/>
              </a:ext>
            </a:extLst>
          </p:cNvPr>
          <p:cNvSpPr>
            <a:spLocks noGrp="1" noChangeArrowheads="1"/>
          </p:cNvSpPr>
          <p:nvPr>
            <p:ph type="title"/>
          </p:nvPr>
        </p:nvSpPr>
        <p:spPr/>
        <p:txBody>
          <a:bodyPr/>
          <a:lstStyle/>
          <a:p>
            <a:r>
              <a:rPr lang="pl-PL" altLang="it-IT" sz="3600">
                <a:solidFill>
                  <a:schemeClr val="accent2"/>
                </a:solidFill>
              </a:rPr>
              <a:t>R + D Global shares</a:t>
            </a:r>
            <a:endParaRPr lang="en-US" altLang="it-IT" sz="3600">
              <a:solidFill>
                <a:schemeClr val="accent2"/>
              </a:solidFill>
            </a:endParaRPr>
          </a:p>
        </p:txBody>
      </p:sp>
      <p:sp>
        <p:nvSpPr>
          <p:cNvPr id="70659" name="Rectangle 3">
            <a:extLst>
              <a:ext uri="{FF2B5EF4-FFF2-40B4-BE49-F238E27FC236}">
                <a16:creationId xmlns:a16="http://schemas.microsoft.com/office/drawing/2014/main" id="{5E527D7F-C1FB-3CA5-1B04-A8FA94AF0854}"/>
              </a:ext>
            </a:extLst>
          </p:cNvPr>
          <p:cNvSpPr>
            <a:spLocks noChangeArrowheads="1"/>
          </p:cNvSpPr>
          <p:nvPr/>
        </p:nvSpPr>
        <p:spPr bwMode="auto">
          <a:xfrm>
            <a:off x="2339975" y="6613525"/>
            <a:ext cx="61626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1000"/>
              <a:t>http://ec.europa.eu/research/era/docs/en/facts&amp;figures-european-commission-key-figures2008-2009-en.pdf</a:t>
            </a:r>
          </a:p>
        </p:txBody>
      </p:sp>
      <p:pic>
        <p:nvPicPr>
          <p:cNvPr id="70660" name="Picture 4">
            <a:extLst>
              <a:ext uri="{FF2B5EF4-FFF2-40B4-BE49-F238E27FC236}">
                <a16:creationId xmlns:a16="http://schemas.microsoft.com/office/drawing/2014/main" id="{D66ABAAF-1FA2-9EF4-EBFC-57DAE7E82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241425"/>
            <a:ext cx="8208962" cy="448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1" name="Oval 5">
            <a:extLst>
              <a:ext uri="{FF2B5EF4-FFF2-40B4-BE49-F238E27FC236}">
                <a16:creationId xmlns:a16="http://schemas.microsoft.com/office/drawing/2014/main" id="{9CF1F8A0-CDE8-E722-C181-4274B4B249A5}"/>
              </a:ext>
            </a:extLst>
          </p:cNvPr>
          <p:cNvSpPr>
            <a:spLocks noChangeArrowheads="1"/>
          </p:cNvSpPr>
          <p:nvPr/>
        </p:nvSpPr>
        <p:spPr bwMode="auto">
          <a:xfrm>
            <a:off x="1547813" y="5373688"/>
            <a:ext cx="936625" cy="431800"/>
          </a:xfrm>
          <a:prstGeom prst="ellipse">
            <a:avLst/>
          </a:prstGeom>
          <a:solidFill>
            <a:schemeClr val="accent1">
              <a:alpha val="0"/>
            </a:schemeClr>
          </a:solidFill>
          <a:ln w="222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sp>
        <p:nvSpPr>
          <p:cNvPr id="70662" name="Text Box 6">
            <a:extLst>
              <a:ext uri="{FF2B5EF4-FFF2-40B4-BE49-F238E27FC236}">
                <a16:creationId xmlns:a16="http://schemas.microsoft.com/office/drawing/2014/main" id="{D35D85AF-89AB-CCD5-B7ED-E6231D33023B}"/>
              </a:ext>
            </a:extLst>
          </p:cNvPr>
          <p:cNvSpPr txBox="1">
            <a:spLocks noChangeArrowheads="1"/>
          </p:cNvSpPr>
          <p:nvPr/>
        </p:nvSpPr>
        <p:spPr bwMode="auto">
          <a:xfrm>
            <a:off x="3563938" y="5949950"/>
            <a:ext cx="4972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800" b="1">
                <a:solidFill>
                  <a:srgbClr val="FF3300"/>
                </a:solidFill>
              </a:rPr>
              <a:t>L’Europa deve darsi da fare!</a:t>
            </a:r>
            <a:endParaRPr lang="en-US" altLang="it-IT" sz="2800" b="1">
              <a:solidFill>
                <a:srgbClr val="FF3300"/>
              </a:solidFill>
            </a:endParaRPr>
          </a:p>
        </p:txBody>
      </p:sp>
      <p:sp>
        <p:nvSpPr>
          <p:cNvPr id="70663" name="Rectangle 7">
            <a:extLst>
              <a:ext uri="{FF2B5EF4-FFF2-40B4-BE49-F238E27FC236}">
                <a16:creationId xmlns:a16="http://schemas.microsoft.com/office/drawing/2014/main" id="{DBB96C24-5886-D310-1442-80993A21E94D}"/>
              </a:ext>
            </a:extLst>
          </p:cNvPr>
          <p:cNvSpPr>
            <a:spLocks noChangeArrowheads="1"/>
          </p:cNvSpPr>
          <p:nvPr/>
        </p:nvSpPr>
        <p:spPr bwMode="auto">
          <a:xfrm>
            <a:off x="468313" y="2603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pl-PL" altLang="it-IT" sz="3600">
                <a:solidFill>
                  <a:schemeClr val="accent2"/>
                </a:solidFill>
              </a:rPr>
              <a:t>R + D Global shares</a:t>
            </a:r>
            <a:endParaRPr lang="en-US" altLang="it-IT" sz="3600">
              <a:solidFill>
                <a:schemeClr val="accent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A41F57A1-B451-3F12-EC26-9A0E0A7882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333375"/>
            <a:ext cx="4910138" cy="269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3" name="Picture 3">
            <a:extLst>
              <a:ext uri="{FF2B5EF4-FFF2-40B4-BE49-F238E27FC236}">
                <a16:creationId xmlns:a16="http://schemas.microsoft.com/office/drawing/2014/main" id="{010719D4-0DE5-971A-0C5E-401A6E9A6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9400" y="3184525"/>
            <a:ext cx="5003800" cy="355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4" name="Picture 4">
            <a:extLst>
              <a:ext uri="{FF2B5EF4-FFF2-40B4-BE49-F238E27FC236}">
                <a16:creationId xmlns:a16="http://schemas.microsoft.com/office/drawing/2014/main" id="{AC4035C0-015A-BCAE-AD01-3A13EBC142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333375"/>
            <a:ext cx="414020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5" name="Picture 5">
            <a:extLst>
              <a:ext uri="{FF2B5EF4-FFF2-40B4-BE49-F238E27FC236}">
                <a16:creationId xmlns:a16="http://schemas.microsoft.com/office/drawing/2014/main" id="{B2892248-4B37-1251-7822-0865E5B7B5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 y="3170238"/>
            <a:ext cx="3971925"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6" name="Text Box 6">
            <a:extLst>
              <a:ext uri="{FF2B5EF4-FFF2-40B4-BE49-F238E27FC236}">
                <a16:creationId xmlns:a16="http://schemas.microsoft.com/office/drawing/2014/main" id="{B63CE7F9-693F-5A2D-7228-7D8BE915D68B}"/>
              </a:ext>
            </a:extLst>
          </p:cNvPr>
          <p:cNvSpPr txBox="1">
            <a:spLocks noChangeArrowheads="1"/>
          </p:cNvSpPr>
          <p:nvPr/>
        </p:nvSpPr>
        <p:spPr bwMode="auto">
          <a:xfrm>
            <a:off x="179388" y="333375"/>
            <a:ext cx="4679950"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solidFill>
                  <a:srgbClr val="FF0000"/>
                </a:solidFill>
              </a:rPr>
              <a:t>L’interesse per la fisica e chimica nella scuola media in Inghilterra casca a picco</a:t>
            </a:r>
          </a:p>
          <a:p>
            <a:pPr>
              <a:spcBef>
                <a:spcPct val="0"/>
              </a:spcBef>
              <a:buFontTx/>
              <a:buNone/>
            </a:pPr>
            <a:r>
              <a:rPr lang="pl-PL" altLang="it-IT" sz="1800">
                <a:solidFill>
                  <a:srgbClr val="FF0000"/>
                </a:solidFill>
              </a:rPr>
              <a:t>nei primi due anni d’insegnamento</a:t>
            </a:r>
          </a:p>
        </p:txBody>
      </p:sp>
      <p:sp>
        <p:nvSpPr>
          <p:cNvPr id="71687" name="Oval 7">
            <a:extLst>
              <a:ext uri="{FF2B5EF4-FFF2-40B4-BE49-F238E27FC236}">
                <a16:creationId xmlns:a16="http://schemas.microsoft.com/office/drawing/2014/main" id="{E11BB159-B067-15FE-B9B8-B0107BB2B3CC}"/>
              </a:ext>
            </a:extLst>
          </p:cNvPr>
          <p:cNvSpPr>
            <a:spLocks noChangeArrowheads="1"/>
          </p:cNvSpPr>
          <p:nvPr/>
        </p:nvSpPr>
        <p:spPr bwMode="auto">
          <a:xfrm>
            <a:off x="4859338" y="1628775"/>
            <a:ext cx="3744912" cy="720725"/>
          </a:xfrm>
          <a:prstGeom prst="ellipse">
            <a:avLst/>
          </a:prstGeom>
          <a:noFill/>
          <a:ln w="222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asellaDiTesto 1">
            <a:extLst>
              <a:ext uri="{FF2B5EF4-FFF2-40B4-BE49-F238E27FC236}">
                <a16:creationId xmlns:a16="http://schemas.microsoft.com/office/drawing/2014/main" id="{D98A92DC-E3C5-8A2F-6849-E716816C0691}"/>
              </a:ext>
            </a:extLst>
          </p:cNvPr>
          <p:cNvSpPr txBox="1">
            <a:spLocks noChangeArrowheads="1"/>
          </p:cNvSpPr>
          <p:nvPr/>
        </p:nvSpPr>
        <p:spPr bwMode="auto">
          <a:xfrm flipH="1">
            <a:off x="757238" y="282575"/>
            <a:ext cx="76596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3600"/>
              <a:t>Fisica e giocattoli</a:t>
            </a:r>
          </a:p>
        </p:txBody>
      </p:sp>
      <p:pic>
        <p:nvPicPr>
          <p:cNvPr id="6147" name="Immagine 4">
            <a:extLst>
              <a:ext uri="{FF2B5EF4-FFF2-40B4-BE49-F238E27FC236}">
                <a16:creationId xmlns:a16="http://schemas.microsoft.com/office/drawing/2014/main" id="{78A22F85-8505-2288-FEE3-5B2B183AA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4450"/>
            <a:ext cx="914400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4">
            <a:extLst>
              <a:ext uri="{FF2B5EF4-FFF2-40B4-BE49-F238E27FC236}">
                <a16:creationId xmlns:a16="http://schemas.microsoft.com/office/drawing/2014/main" id="{B9F0E045-5283-41FA-DBDE-476B1BEB4771}"/>
              </a:ext>
            </a:extLst>
          </p:cNvPr>
          <p:cNvSpPr>
            <a:spLocks noChangeArrowheads="1"/>
          </p:cNvSpPr>
          <p:nvPr/>
        </p:nvSpPr>
        <p:spPr bwMode="auto">
          <a:xfrm>
            <a:off x="2987675" y="981075"/>
            <a:ext cx="548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hlinkClick r:id="rId3"/>
              </a:rPr>
              <a:t>http://dydaktyka.fizyka.umk.pl/zabawki1/index-it.html</a:t>
            </a:r>
            <a:endParaRPr lang="pl-PL" altLang="it-IT" sz="1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ytuł 1">
            <a:extLst>
              <a:ext uri="{FF2B5EF4-FFF2-40B4-BE49-F238E27FC236}">
                <a16:creationId xmlns:a16="http://schemas.microsoft.com/office/drawing/2014/main" id="{53A79C70-87D8-55BE-1021-9EEED83C15F4}"/>
              </a:ext>
            </a:extLst>
          </p:cNvPr>
          <p:cNvSpPr>
            <a:spLocks noGrp="1" noChangeArrowheads="1"/>
          </p:cNvSpPr>
          <p:nvPr>
            <p:ph type="ctrTitle" idx="4294967295"/>
          </p:nvPr>
        </p:nvSpPr>
        <p:spPr>
          <a:xfrm>
            <a:off x="1228725" y="476250"/>
            <a:ext cx="8424863" cy="1470025"/>
          </a:xfrm>
        </p:spPr>
        <p:txBody>
          <a:bodyPr/>
          <a:lstStyle/>
          <a:p>
            <a:r>
              <a:rPr lang="pl-PL" altLang="it-IT" sz="3600">
                <a:solidFill>
                  <a:schemeClr val="hlink"/>
                </a:solidFill>
              </a:rPr>
              <a:t>1. EU (2007) „Rocards’ Report”</a:t>
            </a:r>
            <a:endParaRPr lang="en-AU" altLang="it-IT" sz="3600">
              <a:solidFill>
                <a:schemeClr val="hlink"/>
              </a:solidFill>
            </a:endParaRPr>
          </a:p>
        </p:txBody>
      </p:sp>
      <p:pic>
        <p:nvPicPr>
          <p:cNvPr id="73731" name="Picture 3">
            <a:extLst>
              <a:ext uri="{FF2B5EF4-FFF2-40B4-BE49-F238E27FC236}">
                <a16:creationId xmlns:a16="http://schemas.microsoft.com/office/drawing/2014/main" id="{F4B138CD-4696-245D-70B5-E0C24291D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687513"/>
            <a:ext cx="6624637" cy="414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2" name="Picture 4">
            <a:extLst>
              <a:ext uri="{FF2B5EF4-FFF2-40B4-BE49-F238E27FC236}">
                <a16:creationId xmlns:a16="http://schemas.microsoft.com/office/drawing/2014/main" id="{57F70683-FE1D-D965-8AFE-880F88E42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822950"/>
            <a:ext cx="3276600"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8C6FC68B-9D20-045D-7E0D-B98DB62C4CB1}"/>
              </a:ext>
            </a:extLst>
          </p:cNvPr>
          <p:cNvSpPr>
            <a:spLocks noGrp="1" noChangeArrowheads="1"/>
          </p:cNvSpPr>
          <p:nvPr>
            <p:ph type="title"/>
          </p:nvPr>
        </p:nvSpPr>
        <p:spPr/>
        <p:txBody>
          <a:bodyPr/>
          <a:lstStyle/>
          <a:p>
            <a:r>
              <a:rPr lang="pl-PL" altLang="it-IT" sz="3600">
                <a:solidFill>
                  <a:schemeClr val="accent2"/>
                </a:solidFill>
                <a:ea typeface="Arial Unicode MS" pitchFamily="34" charset="-128"/>
              </a:rPr>
              <a:t>„Nowy uniwersytet potrzebny od zaraz”</a:t>
            </a:r>
            <a:endParaRPr lang="en-AU" altLang="it-IT" sz="3600">
              <a:solidFill>
                <a:schemeClr val="accent2"/>
              </a:solidFill>
              <a:ea typeface="Arial Unicode MS" pitchFamily="34" charset="-128"/>
            </a:endParaRPr>
          </a:p>
        </p:txBody>
      </p:sp>
      <p:pic>
        <p:nvPicPr>
          <p:cNvPr id="75779" name="Picture 4">
            <a:extLst>
              <a:ext uri="{FF2B5EF4-FFF2-40B4-BE49-F238E27FC236}">
                <a16:creationId xmlns:a16="http://schemas.microsoft.com/office/drawing/2014/main" id="{F77DE9F8-2452-31E8-D9F6-24AB2B6315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260475"/>
            <a:ext cx="3311525" cy="2066925"/>
          </a:xfrm>
          <a:prstGeom prst="rect">
            <a:avLst/>
          </a:prstGeom>
          <a:noFill/>
          <a:ln w="9525">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0" name="Picture 5">
            <a:extLst>
              <a:ext uri="{FF2B5EF4-FFF2-40B4-BE49-F238E27FC236}">
                <a16:creationId xmlns:a16="http://schemas.microsoft.com/office/drawing/2014/main" id="{08697D90-8473-AE47-108E-F5C70A063A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500438"/>
            <a:ext cx="3455987" cy="309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1" name="Picture 6">
            <a:extLst>
              <a:ext uri="{FF2B5EF4-FFF2-40B4-BE49-F238E27FC236}">
                <a16:creationId xmlns:a16="http://schemas.microsoft.com/office/drawing/2014/main" id="{DB64281C-55D9-9C9A-6336-A01FAE214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188" y="1211263"/>
            <a:ext cx="5003800" cy="3551237"/>
          </a:xfrm>
          <a:prstGeom prst="rect">
            <a:avLst/>
          </a:prstGeom>
          <a:noFill/>
          <a:ln w="9525">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2" name="Line 7">
            <a:extLst>
              <a:ext uri="{FF2B5EF4-FFF2-40B4-BE49-F238E27FC236}">
                <a16:creationId xmlns:a16="http://schemas.microsoft.com/office/drawing/2014/main" id="{802CDACE-74E5-CCF5-D305-67AD9DC72B26}"/>
              </a:ext>
            </a:extLst>
          </p:cNvPr>
          <p:cNvSpPr>
            <a:spLocks noChangeShapeType="1"/>
          </p:cNvSpPr>
          <p:nvPr/>
        </p:nvSpPr>
        <p:spPr bwMode="auto">
          <a:xfrm flipV="1">
            <a:off x="6372225" y="2708275"/>
            <a:ext cx="0" cy="230505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5783" name="Text Box 8">
            <a:extLst>
              <a:ext uri="{FF2B5EF4-FFF2-40B4-BE49-F238E27FC236}">
                <a16:creationId xmlns:a16="http://schemas.microsoft.com/office/drawing/2014/main" id="{267FA09C-EC4E-212D-9C98-D79054817E3B}"/>
              </a:ext>
            </a:extLst>
          </p:cNvPr>
          <p:cNvSpPr txBox="1">
            <a:spLocks noChangeArrowheads="1"/>
          </p:cNvSpPr>
          <p:nvPr/>
        </p:nvSpPr>
        <p:spPr bwMode="auto">
          <a:xfrm>
            <a:off x="4038600" y="4941888"/>
            <a:ext cx="4529138"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000"/>
              <a:t>- Zmiana systemu nauczania na </a:t>
            </a:r>
          </a:p>
          <a:p>
            <a:pPr>
              <a:spcBef>
                <a:spcPct val="0"/>
              </a:spcBef>
              <a:buFontTx/>
              <a:buNone/>
            </a:pPr>
            <a:r>
              <a:rPr lang="pl-PL" altLang="it-IT" sz="2000"/>
              <a:t>„zdecydowanie” boloński</a:t>
            </a:r>
          </a:p>
          <a:p>
            <a:pPr>
              <a:spcBef>
                <a:spcPct val="0"/>
              </a:spcBef>
              <a:buFontTx/>
              <a:buNone/>
            </a:pPr>
            <a:r>
              <a:rPr lang="pl-PL" altLang="it-IT" sz="2000"/>
              <a:t>- Działania dla podniesienia wiedzy </a:t>
            </a:r>
          </a:p>
          <a:p>
            <a:pPr>
              <a:spcBef>
                <a:spcPct val="0"/>
              </a:spcBef>
              <a:buFontTx/>
              <a:buNone/>
            </a:pPr>
            <a:r>
              <a:rPr lang="pl-PL" altLang="it-IT" sz="2000"/>
              <a:t>matematyczno-przyrodniczej w szkole </a:t>
            </a:r>
          </a:p>
          <a:p>
            <a:pPr>
              <a:spcBef>
                <a:spcPct val="0"/>
              </a:spcBef>
              <a:buFontTx/>
              <a:buNone/>
            </a:pPr>
            <a:r>
              <a:rPr lang="pl-PL" altLang="it-IT" sz="2000"/>
              <a:t>średniej</a:t>
            </a:r>
            <a:endParaRPr lang="en-AU" altLang="it-IT" sz="20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ytuł 1">
            <a:extLst>
              <a:ext uri="{FF2B5EF4-FFF2-40B4-BE49-F238E27FC236}">
                <a16:creationId xmlns:a16="http://schemas.microsoft.com/office/drawing/2014/main" id="{4AE5F89F-C029-348D-96DA-AD9A61E3C1A6}"/>
              </a:ext>
            </a:extLst>
          </p:cNvPr>
          <p:cNvSpPr>
            <a:spLocks noGrp="1" noChangeArrowheads="1"/>
          </p:cNvSpPr>
          <p:nvPr>
            <p:ph type="ctrTitle" idx="4294967295"/>
          </p:nvPr>
        </p:nvSpPr>
        <p:spPr>
          <a:xfrm>
            <a:off x="1403350" y="404813"/>
            <a:ext cx="8424863" cy="1470025"/>
          </a:xfrm>
        </p:spPr>
        <p:txBody>
          <a:bodyPr/>
          <a:lstStyle/>
          <a:p>
            <a:r>
              <a:rPr lang="pl-PL" altLang="it-IT" sz="3600">
                <a:solidFill>
                  <a:schemeClr val="hlink"/>
                </a:solidFill>
              </a:rPr>
              <a:t>UE (2007): Rocard’s Report</a:t>
            </a:r>
            <a:endParaRPr lang="en-AU" altLang="it-IT" sz="3600">
              <a:solidFill>
                <a:schemeClr val="hlink"/>
              </a:solidFill>
            </a:endParaRPr>
          </a:p>
        </p:txBody>
      </p:sp>
      <p:pic>
        <p:nvPicPr>
          <p:cNvPr id="76803" name="Picture 3">
            <a:extLst>
              <a:ext uri="{FF2B5EF4-FFF2-40B4-BE49-F238E27FC236}">
                <a16:creationId xmlns:a16="http://schemas.microsoft.com/office/drawing/2014/main" id="{4A69C974-7504-D265-9F11-2B0A3754E7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773238"/>
            <a:ext cx="6480175"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4" name="Text Box 4">
            <a:extLst>
              <a:ext uri="{FF2B5EF4-FFF2-40B4-BE49-F238E27FC236}">
                <a16:creationId xmlns:a16="http://schemas.microsoft.com/office/drawing/2014/main" id="{46196527-1D24-7938-BF36-9BD8082DCB6F}"/>
              </a:ext>
            </a:extLst>
          </p:cNvPr>
          <p:cNvSpPr txBox="1">
            <a:spLocks noChangeArrowheads="1"/>
          </p:cNvSpPr>
          <p:nvPr/>
        </p:nvSpPr>
        <p:spPr bwMode="auto">
          <a:xfrm>
            <a:off x="6156325" y="6308725"/>
            <a:ext cx="198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New pedagogy (!)</a:t>
            </a:r>
            <a:endParaRPr lang="en-AU" altLang="it-IT" sz="18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A3BC7FA3-8DCC-2E1A-29A2-E2AD6609EEFE}"/>
              </a:ext>
            </a:extLst>
          </p:cNvPr>
          <p:cNvSpPr>
            <a:spLocks noGrp="1" noChangeArrowheads="1"/>
          </p:cNvSpPr>
          <p:nvPr>
            <p:ph type="title"/>
          </p:nvPr>
        </p:nvSpPr>
        <p:spPr>
          <a:xfrm>
            <a:off x="1258888" y="0"/>
            <a:ext cx="7313612" cy="1143000"/>
          </a:xfrm>
        </p:spPr>
        <p:txBody>
          <a:bodyPr/>
          <a:lstStyle/>
          <a:p>
            <a:r>
              <a:rPr lang="pl-PL" altLang="it-IT" sz="4000">
                <a:latin typeface="Verdana" panose="020B0604030504040204" pitchFamily="34" charset="0"/>
              </a:rPr>
              <a:t>1. EU Treaty (2010</a:t>
            </a:r>
            <a:r>
              <a:rPr lang="pl-PL" altLang="it-IT" sz="3600"/>
              <a:t>)</a:t>
            </a:r>
            <a:r>
              <a:rPr lang="pl-PL" altLang="it-IT" sz="4000"/>
              <a:t> </a:t>
            </a:r>
            <a:endParaRPr lang="en-AU" altLang="it-IT" sz="4000"/>
          </a:p>
        </p:txBody>
      </p:sp>
      <p:pic>
        <p:nvPicPr>
          <p:cNvPr id="78851" name="Picture 3">
            <a:extLst>
              <a:ext uri="{FF2B5EF4-FFF2-40B4-BE49-F238E27FC236}">
                <a16:creationId xmlns:a16="http://schemas.microsoft.com/office/drawing/2014/main" id="{5C3C316F-7A63-D64F-89B8-0CBA2BD3C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2708275"/>
            <a:ext cx="8280400" cy="313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2" name="Line 4">
            <a:extLst>
              <a:ext uri="{FF2B5EF4-FFF2-40B4-BE49-F238E27FC236}">
                <a16:creationId xmlns:a16="http://schemas.microsoft.com/office/drawing/2014/main" id="{F202E261-0661-5807-B243-01FFF7854997}"/>
              </a:ext>
            </a:extLst>
          </p:cNvPr>
          <p:cNvSpPr>
            <a:spLocks noChangeShapeType="1"/>
          </p:cNvSpPr>
          <p:nvPr/>
        </p:nvSpPr>
        <p:spPr bwMode="auto">
          <a:xfrm>
            <a:off x="2124075" y="3644900"/>
            <a:ext cx="67691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36805A72-CF19-B9E8-E9A5-8DFD957B44C2}"/>
              </a:ext>
            </a:extLst>
          </p:cNvPr>
          <p:cNvSpPr>
            <a:spLocks noGrp="1" noChangeArrowheads="1"/>
          </p:cNvSpPr>
          <p:nvPr>
            <p:ph type="title"/>
          </p:nvPr>
        </p:nvSpPr>
        <p:spPr>
          <a:xfrm>
            <a:off x="1258888" y="404813"/>
            <a:ext cx="8229600" cy="1143000"/>
          </a:xfrm>
        </p:spPr>
        <p:txBody>
          <a:bodyPr/>
          <a:lstStyle/>
          <a:p>
            <a:r>
              <a:rPr lang="pl-PL" altLang="it-IT" sz="4000">
                <a:solidFill>
                  <a:schemeClr val="hlink"/>
                </a:solidFill>
              </a:rPr>
              <a:t>1. USA: no student left behind</a:t>
            </a:r>
            <a:endParaRPr lang="en-AU" altLang="it-IT" sz="4000">
              <a:solidFill>
                <a:schemeClr val="hlink"/>
              </a:solidFill>
            </a:endParaRPr>
          </a:p>
        </p:txBody>
      </p:sp>
      <p:pic>
        <p:nvPicPr>
          <p:cNvPr id="80899" name="Picture 3">
            <a:extLst>
              <a:ext uri="{FF2B5EF4-FFF2-40B4-BE49-F238E27FC236}">
                <a16:creationId xmlns:a16="http://schemas.microsoft.com/office/drawing/2014/main" id="{DF38384D-1F67-F96F-08D0-DAB0AA827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700213"/>
            <a:ext cx="6842125"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4">
            <a:extLst>
              <a:ext uri="{FF2B5EF4-FFF2-40B4-BE49-F238E27FC236}">
                <a16:creationId xmlns:a16="http://schemas.microsoft.com/office/drawing/2014/main" id="{4B867597-1DD7-D039-DA27-292CC77BBCEF}"/>
              </a:ext>
            </a:extLst>
          </p:cNvPr>
          <p:cNvSpPr txBox="1">
            <a:spLocks noChangeArrowheads="1"/>
          </p:cNvSpPr>
          <p:nvPr/>
        </p:nvSpPr>
        <p:spPr bwMode="auto">
          <a:xfrm>
            <a:off x="1476375" y="5575300"/>
            <a:ext cx="69040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200">
                <a:solidFill>
                  <a:srgbClr val="FFFF00"/>
                </a:solidFill>
                <a:ea typeface="Arial Unicode MS" pitchFamily="34" charset="-128"/>
              </a:rPr>
              <a:t>http://www.edweek.org/ew/section/multimedia/no-child-left-behind-overview-definition-summary.html</a:t>
            </a:r>
          </a:p>
        </p:txBody>
      </p:sp>
      <p:sp>
        <p:nvSpPr>
          <p:cNvPr id="80901" name="Text Box 5">
            <a:extLst>
              <a:ext uri="{FF2B5EF4-FFF2-40B4-BE49-F238E27FC236}">
                <a16:creationId xmlns:a16="http://schemas.microsoft.com/office/drawing/2014/main" id="{E5054D9D-7963-618C-544A-4354D3A4A6D8}"/>
              </a:ext>
            </a:extLst>
          </p:cNvPr>
          <p:cNvSpPr txBox="1">
            <a:spLocks noChangeArrowheads="1"/>
          </p:cNvSpPr>
          <p:nvPr/>
        </p:nvSpPr>
        <p:spPr bwMode="auto">
          <a:xfrm>
            <a:off x="808038" y="6069013"/>
            <a:ext cx="8040687" cy="61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en-AU" altLang="it-IT" sz="1700">
                <a:latin typeface="Verdana" panose="020B0604030504040204" pitchFamily="34" charset="0"/>
              </a:rPr>
              <a:t>S. Goldman (1999): teaching that include</a:t>
            </a:r>
            <a:r>
              <a:rPr lang="pl-PL" altLang="it-IT" sz="1700">
                <a:latin typeface="Verdana" panose="020B0604030504040204" pitchFamily="34" charset="0"/>
              </a:rPr>
              <a:t>s</a:t>
            </a:r>
            <a:r>
              <a:rPr lang="en-AU" altLang="it-IT" sz="1700">
                <a:latin typeface="Verdana" panose="020B0604030504040204" pitchFamily="34" charset="0"/>
              </a:rPr>
              <a:t> active involvement of pupils,</a:t>
            </a:r>
          </a:p>
          <a:p>
            <a:pPr eaLnBrk="1" hangingPunct="1">
              <a:lnSpc>
                <a:spcPct val="90000"/>
              </a:lnSpc>
              <a:buClr>
                <a:schemeClr val="tx2"/>
              </a:buClr>
              <a:buSzPct val="70000"/>
              <a:buFontTx/>
              <a:buNone/>
            </a:pPr>
            <a:r>
              <a:rPr lang="en-AU" altLang="it-IT" sz="1700">
                <a:latin typeface="Verdana" panose="020B0604030504040204" pitchFamily="34" charset="0"/>
              </a:rPr>
              <a:t>previously reserved </a:t>
            </a:r>
            <a:r>
              <a:rPr lang="pl-PL" altLang="it-IT" sz="1700">
                <a:latin typeface="Verdana" panose="020B0604030504040204" pitchFamily="34" charset="0"/>
              </a:rPr>
              <a:t>only for selected </a:t>
            </a:r>
            <a:r>
              <a:rPr lang="en-AU" altLang="it-IT" sz="1700">
                <a:latin typeface="Verdana" panose="020B0604030504040204" pitchFamily="34" charset="0"/>
              </a:rPr>
              <a:t>schools, become available to all</a:t>
            </a:r>
            <a:r>
              <a:rPr lang="pl-PL" altLang="it-IT" sz="1700">
                <a:latin typeface="Verdana" panose="020B0604030504040204" pitchFamily="34" charset="0"/>
              </a:rPr>
              <a:t>.</a:t>
            </a:r>
            <a:endParaRPr lang="en-AU" altLang="it-IT" sz="1700">
              <a:latin typeface="Verdana" panose="020B060403050404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8508CD28-6BC6-F51A-9869-CB03888BE8B9}"/>
              </a:ext>
            </a:extLst>
          </p:cNvPr>
          <p:cNvSpPr>
            <a:spLocks noGrp="1" noChangeArrowheads="1"/>
          </p:cNvSpPr>
          <p:nvPr>
            <p:ph type="title"/>
          </p:nvPr>
        </p:nvSpPr>
        <p:spPr>
          <a:xfrm>
            <a:off x="2916238" y="404813"/>
            <a:ext cx="8229600" cy="1143000"/>
          </a:xfrm>
        </p:spPr>
        <p:txBody>
          <a:bodyPr/>
          <a:lstStyle/>
          <a:p>
            <a:r>
              <a:rPr lang="pl-PL" altLang="it-IT" sz="3600">
                <a:solidFill>
                  <a:schemeClr val="hlink"/>
                </a:solidFill>
                <a:latin typeface="Verdana" panose="020B0604030504040204" pitchFamily="34" charset="0"/>
              </a:rPr>
              <a:t>Elettrostatica</a:t>
            </a:r>
            <a:r>
              <a:rPr lang="pl-PL" altLang="it-IT" sz="3600">
                <a:solidFill>
                  <a:schemeClr val="accent2"/>
                </a:solidFill>
              </a:rPr>
              <a:t> </a:t>
            </a:r>
            <a:endParaRPr lang="en-AU" altLang="it-IT" sz="3600">
              <a:solidFill>
                <a:schemeClr val="accent2"/>
              </a:solidFill>
            </a:endParaRPr>
          </a:p>
        </p:txBody>
      </p:sp>
      <p:pic>
        <p:nvPicPr>
          <p:cNvPr id="82947" name="Picture 3">
            <a:extLst>
              <a:ext uri="{FF2B5EF4-FFF2-40B4-BE49-F238E27FC236}">
                <a16:creationId xmlns:a16="http://schemas.microsoft.com/office/drawing/2014/main" id="{577CDBC2-1A3C-886B-A619-E83FEE278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260350"/>
            <a:ext cx="458787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4">
            <a:extLst>
              <a:ext uri="{FF2B5EF4-FFF2-40B4-BE49-F238E27FC236}">
                <a16:creationId xmlns:a16="http://schemas.microsoft.com/office/drawing/2014/main" id="{C7356AA2-BF20-1AAB-D08D-C1AD78318F49}"/>
              </a:ext>
            </a:extLst>
          </p:cNvPr>
          <p:cNvSpPr txBox="1">
            <a:spLocks noChangeArrowheads="1"/>
          </p:cNvSpPr>
          <p:nvPr/>
        </p:nvSpPr>
        <p:spPr bwMode="auto">
          <a:xfrm>
            <a:off x="5632450" y="2584450"/>
            <a:ext cx="3187700" cy="207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(Troppo) dettagliato percorso</a:t>
            </a:r>
          </a:p>
          <a:p>
            <a:pPr eaLnBrk="1" hangingPunct="1">
              <a:spcBef>
                <a:spcPct val="0"/>
              </a:spcBef>
              <a:buFontTx/>
              <a:buNone/>
            </a:pPr>
            <a:r>
              <a:rPr lang="pl-PL" altLang="it-IT" sz="1800"/>
              <a:t>sperimentale (anzi, storico)</a:t>
            </a:r>
          </a:p>
          <a:p>
            <a:pPr eaLnBrk="1" hangingPunct="1">
              <a:spcBef>
                <a:spcPct val="0"/>
              </a:spcBef>
              <a:buFontTx/>
              <a:buNone/>
            </a:pPr>
            <a:r>
              <a:rPr lang="pl-PL" altLang="it-IT" sz="1800"/>
              <a:t>senza deduzione</a:t>
            </a:r>
          </a:p>
          <a:p>
            <a:pPr eaLnBrk="1" hangingPunct="1">
              <a:spcBef>
                <a:spcPct val="0"/>
              </a:spcBef>
              <a:buFontTx/>
              <a:buNone/>
            </a:pPr>
            <a:endParaRPr lang="pl-PL" altLang="it-IT" sz="1800">
              <a:solidFill>
                <a:srgbClr val="0000CC"/>
              </a:solidFill>
            </a:endParaRPr>
          </a:p>
          <a:p>
            <a:pPr eaLnBrk="1" hangingPunct="1">
              <a:spcBef>
                <a:spcPct val="0"/>
              </a:spcBef>
              <a:buFontTx/>
              <a:buNone/>
            </a:pPr>
            <a:r>
              <a:rPr lang="pl-PL" altLang="it-IT" sz="2000">
                <a:solidFill>
                  <a:srgbClr val="0000CC"/>
                </a:solidFill>
              </a:rPr>
              <a:t>„Troppa esemplificazione</a:t>
            </a:r>
          </a:p>
          <a:p>
            <a:pPr eaLnBrk="1" hangingPunct="1">
              <a:spcBef>
                <a:spcPct val="0"/>
              </a:spcBef>
              <a:buFontTx/>
              <a:buNone/>
            </a:pPr>
            <a:r>
              <a:rPr lang="pl-PL" altLang="it-IT" sz="2000">
                <a:solidFill>
                  <a:srgbClr val="0000CC"/>
                </a:solidFill>
              </a:rPr>
              <a:t>porta all’infantilismo</a:t>
            </a:r>
            <a:r>
              <a:rPr lang="pl-PL" altLang="it-IT" sz="2000">
                <a:solidFill>
                  <a:srgbClr val="FF0000"/>
                </a:solidFill>
              </a:rPr>
              <a:t>” </a:t>
            </a:r>
          </a:p>
          <a:p>
            <a:pPr eaLnBrk="1" hangingPunct="1">
              <a:spcBef>
                <a:spcPct val="0"/>
              </a:spcBef>
              <a:buFontTx/>
              <a:buNone/>
            </a:pPr>
            <a:endParaRPr lang="en-AU" altLang="it-IT" sz="1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ytuł 1">
            <a:extLst>
              <a:ext uri="{FF2B5EF4-FFF2-40B4-BE49-F238E27FC236}">
                <a16:creationId xmlns:a16="http://schemas.microsoft.com/office/drawing/2014/main" id="{BEFD9CF9-EB2D-6475-7005-437080B05297}"/>
              </a:ext>
            </a:extLst>
          </p:cNvPr>
          <p:cNvSpPr>
            <a:spLocks noGrp="1" noChangeArrowheads="1"/>
          </p:cNvSpPr>
          <p:nvPr>
            <p:ph type="ctrTitle"/>
          </p:nvPr>
        </p:nvSpPr>
        <p:spPr>
          <a:xfrm>
            <a:off x="323850" y="908050"/>
            <a:ext cx="8424863" cy="1470025"/>
          </a:xfrm>
        </p:spPr>
        <p:txBody>
          <a:bodyPr/>
          <a:lstStyle/>
          <a:p>
            <a:r>
              <a:rPr lang="pl-PL" altLang="it-IT" sz="3600">
                <a:solidFill>
                  <a:schemeClr val="hlink"/>
                </a:solidFill>
              </a:rPr>
              <a:t>Karl Popper: Kubłowa teoria umysłu</a:t>
            </a:r>
            <a:endParaRPr lang="en-AU" altLang="it-IT" sz="3600">
              <a:solidFill>
                <a:schemeClr val="hlink"/>
              </a:solidFill>
            </a:endParaRPr>
          </a:p>
        </p:txBody>
      </p:sp>
      <p:pic>
        <p:nvPicPr>
          <p:cNvPr id="84995" name="Picture 2">
            <a:extLst>
              <a:ext uri="{FF2B5EF4-FFF2-40B4-BE49-F238E27FC236}">
                <a16:creationId xmlns:a16="http://schemas.microsoft.com/office/drawing/2014/main" id="{F88223EA-DB8C-804F-EFC2-A04B966DE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325" y="260350"/>
            <a:ext cx="673576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5">
            <a:extLst>
              <a:ext uri="{FF2B5EF4-FFF2-40B4-BE49-F238E27FC236}">
                <a16:creationId xmlns:a16="http://schemas.microsoft.com/office/drawing/2014/main" id="{74D07F66-5EE4-8F1B-37FF-4503F2B5C88F}"/>
              </a:ext>
            </a:extLst>
          </p:cNvPr>
          <p:cNvSpPr txBox="1">
            <a:spLocks noChangeArrowheads="1"/>
          </p:cNvSpPr>
          <p:nvPr/>
        </p:nvSpPr>
        <p:spPr bwMode="auto">
          <a:xfrm>
            <a:off x="468313" y="2060575"/>
            <a:ext cx="79406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t>„Nasze różne zmysły są więc </a:t>
            </a:r>
            <a:r>
              <a:rPr lang="pl-PL" altLang="it-IT" sz="1800" i="1"/>
              <a:t>źródłem naszej wiedzy – </a:t>
            </a:r>
            <a:r>
              <a:rPr lang="pl-PL" altLang="it-IT" sz="1800"/>
              <a:t>są one źródłami albo wejściami do naszego umysłu. Teorii tej nadałem nazwę kubłowej teorii umysłu. Kubłową teorię umysłu najlepiej przedstawia poniższy rysunek.</a:t>
            </a:r>
            <a:endParaRPr lang="en-AU" altLang="it-IT" sz="1800"/>
          </a:p>
        </p:txBody>
      </p:sp>
      <p:pic>
        <p:nvPicPr>
          <p:cNvPr id="14342" name="Picture 6">
            <a:extLst>
              <a:ext uri="{FF2B5EF4-FFF2-40B4-BE49-F238E27FC236}">
                <a16:creationId xmlns:a16="http://schemas.microsoft.com/office/drawing/2014/main" id="{3ED5029B-B2EC-9F6C-2AB8-C151D48DD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3073400"/>
            <a:ext cx="2447925" cy="22987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00FF00"/>
                </a:solidFill>
              </a14:hiddenFill>
            </a:ext>
          </a:extLst>
        </p:spPr>
      </p:pic>
      <p:sp>
        <p:nvSpPr>
          <p:cNvPr id="14343" name="Text Box 7">
            <a:extLst>
              <a:ext uri="{FF2B5EF4-FFF2-40B4-BE49-F238E27FC236}">
                <a16:creationId xmlns:a16="http://schemas.microsoft.com/office/drawing/2014/main" id="{AF656E2E-4554-37E2-C20C-72BFC3E7DAD8}"/>
              </a:ext>
            </a:extLst>
          </p:cNvPr>
          <p:cNvSpPr txBox="1">
            <a:spLocks noChangeArrowheads="1"/>
          </p:cNvSpPr>
          <p:nvPr/>
        </p:nvSpPr>
        <p:spPr bwMode="auto">
          <a:xfrm>
            <a:off x="250825" y="5389563"/>
            <a:ext cx="84963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t>„Nasz umysł jest kubłem z początku pustym albo prawie pustym, do którego wpada poprzez zmysły (albo poprzez lejek do napełniania go od góry [zwany szkołą]) materiał, który gromadzi się tam i podlega procesowi trawienia. </a:t>
            </a:r>
            <a:endParaRPr lang="en-AU" altLang="it-IT" sz="1800"/>
          </a:p>
        </p:txBody>
      </p:sp>
      <p:sp>
        <p:nvSpPr>
          <p:cNvPr id="84999" name="Text Box 8">
            <a:extLst>
              <a:ext uri="{FF2B5EF4-FFF2-40B4-BE49-F238E27FC236}">
                <a16:creationId xmlns:a16="http://schemas.microsoft.com/office/drawing/2014/main" id="{C7CF0663-06F9-ECD0-2895-37A15DE44F3D}"/>
              </a:ext>
            </a:extLst>
          </p:cNvPr>
          <p:cNvSpPr txBox="1">
            <a:spLocks noChangeArrowheads="1"/>
          </p:cNvSpPr>
          <p:nvPr/>
        </p:nvSpPr>
        <p:spPr bwMode="auto">
          <a:xfrm>
            <a:off x="87313" y="6403975"/>
            <a:ext cx="82216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600"/>
              <a:t>Karl Popper, </a:t>
            </a:r>
            <a:r>
              <a:rPr lang="pl-PL" altLang="it-IT" sz="1600" i="1"/>
              <a:t>Wiedza obiektywna. Ewolucyjna teoria epistemologiczna</a:t>
            </a:r>
            <a:r>
              <a:rPr lang="pl-PL" altLang="it-IT" sz="1600"/>
              <a:t>, PWN 2010, str. 81</a:t>
            </a:r>
            <a:endParaRPr lang="en-AU" altLang="it-IT" sz="1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animEffect transition="in" filter="fade">
                                      <p:cBhvr>
                                        <p:cTn id="7" dur="2000"/>
                                        <p:tgtEl>
                                          <p:spTgt spid="143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343"/>
                                        </p:tgtEl>
                                        <p:attrNameLst>
                                          <p:attrName>style.visibility</p:attrName>
                                        </p:attrNameLst>
                                      </p:cBhvr>
                                      <p:to>
                                        <p:strVal val="visible"/>
                                      </p:to>
                                    </p:set>
                                    <p:animEffect transition="in" filter="blinds(horizontal)">
                                      <p:cBhvr>
                                        <p:cTn id="12" dur="500"/>
                                        <p:tgtEl>
                                          <p:spTgt spid="1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3630B9AA-122D-D30F-4759-E26C9CC32999}"/>
              </a:ext>
            </a:extLst>
          </p:cNvPr>
          <p:cNvSpPr>
            <a:spLocks noGrp="1" noChangeArrowheads="1"/>
          </p:cNvSpPr>
          <p:nvPr>
            <p:ph type="title"/>
          </p:nvPr>
        </p:nvSpPr>
        <p:spPr>
          <a:xfrm>
            <a:off x="395288" y="0"/>
            <a:ext cx="8229600" cy="1143000"/>
          </a:xfrm>
        </p:spPr>
        <p:txBody>
          <a:bodyPr/>
          <a:lstStyle/>
          <a:p>
            <a:r>
              <a:rPr lang="pl-PL" altLang="it-IT" sz="3600"/>
              <a:t>Edgar Morin: „La testa ben fatta”</a:t>
            </a:r>
          </a:p>
        </p:txBody>
      </p:sp>
      <p:sp>
        <p:nvSpPr>
          <p:cNvPr id="86019" name="Rectangle 3">
            <a:extLst>
              <a:ext uri="{FF2B5EF4-FFF2-40B4-BE49-F238E27FC236}">
                <a16:creationId xmlns:a16="http://schemas.microsoft.com/office/drawing/2014/main" id="{71E129D4-8038-1462-5682-BA7133A9D41C}"/>
              </a:ext>
            </a:extLst>
          </p:cNvPr>
          <p:cNvSpPr>
            <a:spLocks noGrp="1" noChangeArrowheads="1"/>
          </p:cNvSpPr>
          <p:nvPr>
            <p:ph type="body" idx="1"/>
          </p:nvPr>
        </p:nvSpPr>
        <p:spPr>
          <a:xfrm>
            <a:off x="468313" y="1196975"/>
            <a:ext cx="8229600" cy="5256213"/>
          </a:xfrm>
        </p:spPr>
        <p:txBody>
          <a:bodyPr/>
          <a:lstStyle/>
          <a:p>
            <a:r>
              <a:rPr lang="it-IT" altLang="it-IT" sz="2000"/>
              <a:t>C’è un’inadeguatezza sempre più ampia, profonda e grave tra i nostri saperi disgiunti, frazionati, suddivisi in discipline da una parte, e realtà o problemi sempre più polidisciplinari, trasversali, multidimensionali, transnazionali, globali planetari dall’altra. </a:t>
            </a:r>
          </a:p>
          <a:p>
            <a:r>
              <a:rPr lang="it-IT" altLang="it-IT" sz="2000"/>
              <a:t>In queste condizioni, i giovani perdono le loro attitudini naturali a contestualizzare i saperi e a integrarli nei loro insiemi. </a:t>
            </a:r>
          </a:p>
          <a:p>
            <a:r>
              <a:rPr lang="it-IT" altLang="it-IT" sz="2000"/>
              <a:t>Di</a:t>
            </a:r>
            <a:r>
              <a:rPr lang="pl-PL" altLang="it-IT" sz="2000"/>
              <a:t>e</a:t>
            </a:r>
            <a:r>
              <a:rPr lang="it-IT" altLang="it-IT" sz="2000"/>
              <a:t>tro alla sfida del globale e del complesso si nasconde un’altra sfida, quella dell’espansione incontrollata del sapere. L’accrescimento ininterrotto delle conoscenze edifica una gigantesca torre di Babele, rumoreggiante di linguaggi discordanti. La torre ci domina perché noi non possiamo dominare i nostri saperi. Eliot diceva: ”Dov’è la conoscenza che periamo nell’informazione?”</a:t>
            </a:r>
          </a:p>
          <a:p>
            <a:r>
              <a:rPr lang="it-IT" altLang="it-IT" sz="2000"/>
              <a:t>[…] Non riusciamo e integrare le nostre conoscenze per indirizzare le nostre vite. Da ció emerge il senso della seconda parte della frase di Eliot: „ Dov’è la saggezza che perdiamo nella conoscenza</a:t>
            </a:r>
            <a:r>
              <a:rPr lang="pl-PL" altLang="it-IT" sz="2000"/>
              <a:t>?”</a:t>
            </a:r>
            <a:endParaRPr lang="en-US" altLang="it-IT" sz="20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a:extLst>
              <a:ext uri="{FF2B5EF4-FFF2-40B4-BE49-F238E27FC236}">
                <a16:creationId xmlns:a16="http://schemas.microsoft.com/office/drawing/2014/main" id="{1F0E6918-A0A9-6D86-FC71-2383EA018A17}"/>
              </a:ext>
            </a:extLst>
          </p:cNvPr>
          <p:cNvSpPr>
            <a:spLocks noGrp="1" noChangeArrowheads="1"/>
          </p:cNvSpPr>
          <p:nvPr>
            <p:ph type="title"/>
          </p:nvPr>
        </p:nvSpPr>
        <p:spPr>
          <a:xfrm>
            <a:off x="457200" y="579438"/>
            <a:ext cx="8229600" cy="1143000"/>
          </a:xfrm>
        </p:spPr>
        <p:txBody>
          <a:bodyPr/>
          <a:lstStyle/>
          <a:p>
            <a:pPr algn="l"/>
            <a:r>
              <a:rPr lang="pl-PL" altLang="it-IT" sz="3600">
                <a:solidFill>
                  <a:schemeClr val="accent2"/>
                </a:solidFill>
              </a:rPr>
              <a:t>Edgar Morin: „Głowa </a:t>
            </a:r>
            <a:br>
              <a:rPr lang="pl-PL" altLang="it-IT" sz="3600">
                <a:solidFill>
                  <a:schemeClr val="accent2"/>
                </a:solidFill>
              </a:rPr>
            </a:br>
            <a:r>
              <a:rPr lang="pl-PL" altLang="it-IT" sz="3600">
                <a:solidFill>
                  <a:schemeClr val="accent2"/>
                </a:solidFill>
              </a:rPr>
              <a:t>dobrze zrobiona”:</a:t>
            </a:r>
            <a:br>
              <a:rPr lang="pl-PL" altLang="it-IT" sz="3600">
                <a:solidFill>
                  <a:schemeClr val="accent2"/>
                </a:solidFill>
              </a:rPr>
            </a:br>
            <a:r>
              <a:rPr lang="pl-PL" altLang="it-IT" sz="3600">
                <a:solidFill>
                  <a:schemeClr val="accent2"/>
                </a:solidFill>
              </a:rPr>
              <a:t>wieża Babel wiedzy</a:t>
            </a:r>
            <a:r>
              <a:rPr lang="pl-PL" altLang="it-IT" sz="4000"/>
              <a:t> </a:t>
            </a:r>
            <a:endParaRPr lang="en-AU" altLang="it-IT" sz="4000"/>
          </a:p>
        </p:txBody>
      </p:sp>
      <p:sp>
        <p:nvSpPr>
          <p:cNvPr id="87043" name="Text Box 4">
            <a:extLst>
              <a:ext uri="{FF2B5EF4-FFF2-40B4-BE49-F238E27FC236}">
                <a16:creationId xmlns:a16="http://schemas.microsoft.com/office/drawing/2014/main" id="{CCBDFCBE-FC57-A2E1-7DB2-DEFE302A090C}"/>
              </a:ext>
            </a:extLst>
          </p:cNvPr>
          <p:cNvSpPr txBox="1">
            <a:spLocks noChangeArrowheads="1"/>
          </p:cNvSpPr>
          <p:nvPr/>
        </p:nvSpPr>
        <p:spPr bwMode="auto">
          <a:xfrm>
            <a:off x="187325" y="6213475"/>
            <a:ext cx="88931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600"/>
              <a:t> Edgar Morin, </a:t>
            </a:r>
            <a:r>
              <a:rPr lang="pl-PL" altLang="it-IT" sz="1600" i="1"/>
              <a:t>La tête bien faite</a:t>
            </a:r>
            <a:r>
              <a:rPr lang="pl-PL" altLang="it-IT" sz="1600"/>
              <a:t>, (Głowa dobrze zrobiona. Reforma edukacji i reforma myślenia) Seuil, Paris, 1999, wyd. włoskie Raffaello Cortina, Milano, 2000, str. 9 (tłum. GK) </a:t>
            </a:r>
            <a:endParaRPr lang="en-AU" altLang="it-IT" sz="1600"/>
          </a:p>
        </p:txBody>
      </p:sp>
      <p:pic>
        <p:nvPicPr>
          <p:cNvPr id="87044" name="Picture 7">
            <a:extLst>
              <a:ext uri="{FF2B5EF4-FFF2-40B4-BE49-F238E27FC236}">
                <a16:creationId xmlns:a16="http://schemas.microsoft.com/office/drawing/2014/main" id="{669E8FA8-DEDF-A6DF-319D-9CD1ABCDA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60350"/>
            <a:ext cx="439261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 Box 8">
            <a:extLst>
              <a:ext uri="{FF2B5EF4-FFF2-40B4-BE49-F238E27FC236}">
                <a16:creationId xmlns:a16="http://schemas.microsoft.com/office/drawing/2014/main" id="{BC8827F5-D4CD-4250-A3C7-0EF6BB131776}"/>
              </a:ext>
            </a:extLst>
          </p:cNvPr>
          <p:cNvSpPr txBox="1">
            <a:spLocks noChangeArrowheads="1"/>
          </p:cNvSpPr>
          <p:nvPr/>
        </p:nvSpPr>
        <p:spPr bwMode="auto">
          <a:xfrm>
            <a:off x="0" y="3448050"/>
            <a:ext cx="8893175"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90000"/>
              </a:lnSpc>
              <a:buFontTx/>
              <a:buNone/>
            </a:pPr>
            <a:r>
              <a:rPr lang="pl-PL" altLang="it-IT" sz="1800"/>
              <a:t>„Bezustanne narastanie wiedzy buduje gigantyczną wieżę Babel, hałaśliwą wieloma, niezgodnymi językami. Wieża góruje na nami, bo my nie jesteśmy w stanie górować nad naszą wiedzą. Eliot pisał: </a:t>
            </a:r>
            <a:r>
              <a:rPr lang="pl-PL" altLang="it-IT" sz="1800" b="1"/>
              <a:t>Gdzie jest wiedza, którą gubimy w informacji?</a:t>
            </a:r>
          </a:p>
          <a:p>
            <a:pPr>
              <a:lnSpc>
                <a:spcPct val="90000"/>
              </a:lnSpc>
              <a:buFontTx/>
              <a:buNone/>
            </a:pPr>
            <a:r>
              <a:rPr lang="pl-PL" altLang="it-IT" sz="1800"/>
              <a:t>Co więcej, wiedze fragmentaryczne służy jedynie zastosowaniom technicznym. Nie potrafią łączyć się, aby stać się pożywką dla myśli, która potrafi rozważać sytuację człowieka, w łonie życia, na Ziemi, na świecie, i która potrafi sprostać wielkim wyznaniom naszych czasów.</a:t>
            </a:r>
          </a:p>
          <a:p>
            <a:pPr>
              <a:lnSpc>
                <a:spcPct val="90000"/>
              </a:lnSpc>
              <a:buFontTx/>
              <a:buNone/>
            </a:pPr>
            <a:r>
              <a:rPr lang="pl-PL" altLang="it-IT" sz="1800"/>
              <a:t>Nie jesteśmy w stanie zintegrować naszej wiedzy, aby ukierunkować nasze życie. Z tego wynika sens drugiego zdania Eliota: </a:t>
            </a:r>
            <a:r>
              <a:rPr lang="pl-PL" altLang="it-IT" sz="1800" b="1"/>
              <a:t>Gdzie mądrość, którą gubimy w wiedzy? </a:t>
            </a:r>
            <a:endParaRPr lang="en-AU" altLang="it-IT" sz="1800" b="1"/>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Immagine 7">
            <a:extLst>
              <a:ext uri="{FF2B5EF4-FFF2-40B4-BE49-F238E27FC236}">
                <a16:creationId xmlns:a16="http://schemas.microsoft.com/office/drawing/2014/main" id="{BC355EB9-4348-8E84-8443-8EAF1524D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341438"/>
            <a:ext cx="6308725"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itolo 3">
            <a:extLst>
              <a:ext uri="{FF2B5EF4-FFF2-40B4-BE49-F238E27FC236}">
                <a16:creationId xmlns:a16="http://schemas.microsoft.com/office/drawing/2014/main" id="{44892597-7A98-FEEE-0631-32AC9F51C320}"/>
              </a:ext>
            </a:extLst>
          </p:cNvPr>
          <p:cNvSpPr>
            <a:spLocks noGrp="1" noChangeArrowheads="1"/>
          </p:cNvSpPr>
          <p:nvPr>
            <p:ph type="title" idx="4294967295"/>
          </p:nvPr>
        </p:nvSpPr>
        <p:spPr/>
        <p:txBody>
          <a:bodyPr/>
          <a:lstStyle/>
          <a:p>
            <a:r>
              <a:rPr lang="it-IT" altLang="it-IT" sz="4000"/>
              <a:t>Le tre funzioni cognitive</a:t>
            </a:r>
          </a:p>
        </p:txBody>
      </p:sp>
      <p:sp>
        <p:nvSpPr>
          <p:cNvPr id="88068" name="CasellaDiTesto 4">
            <a:extLst>
              <a:ext uri="{FF2B5EF4-FFF2-40B4-BE49-F238E27FC236}">
                <a16:creationId xmlns:a16="http://schemas.microsoft.com/office/drawing/2014/main" id="{55071AA6-B911-03AD-35ED-65604F0AB6E3}"/>
              </a:ext>
            </a:extLst>
          </p:cNvPr>
          <p:cNvSpPr txBox="1">
            <a:spLocks noChangeArrowheads="1"/>
          </p:cNvSpPr>
          <p:nvPr/>
        </p:nvSpPr>
        <p:spPr bwMode="auto">
          <a:xfrm>
            <a:off x="457200" y="1417638"/>
            <a:ext cx="25209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AutoNum type="arabicPeriod"/>
            </a:pPr>
            <a:r>
              <a:rPr lang="it-IT" altLang="it-IT" sz="2200"/>
              <a:t>Interrogarsi</a:t>
            </a:r>
          </a:p>
          <a:p>
            <a:pPr>
              <a:spcBef>
                <a:spcPct val="0"/>
              </a:spcBef>
              <a:buFontTx/>
              <a:buAutoNum type="arabicPeriod"/>
            </a:pPr>
            <a:r>
              <a:rPr lang="it-IT" altLang="it-IT" sz="2200"/>
              <a:t>Capire</a:t>
            </a:r>
          </a:p>
          <a:p>
            <a:pPr>
              <a:spcBef>
                <a:spcPct val="0"/>
              </a:spcBef>
              <a:buFontTx/>
              <a:buAutoNum type="arabicPeriod"/>
            </a:pPr>
            <a:r>
              <a:rPr lang="it-IT" altLang="it-IT" sz="2200"/>
              <a:t>Divertirsi</a:t>
            </a:r>
          </a:p>
        </p:txBody>
      </p:sp>
      <p:sp>
        <p:nvSpPr>
          <p:cNvPr id="88069" name="CasellaDiTesto 5">
            <a:extLst>
              <a:ext uri="{FF2B5EF4-FFF2-40B4-BE49-F238E27FC236}">
                <a16:creationId xmlns:a16="http://schemas.microsoft.com/office/drawing/2014/main" id="{CFC81848-5AE2-098C-42FB-A8A859EA9173}"/>
              </a:ext>
            </a:extLst>
          </p:cNvPr>
          <p:cNvSpPr txBox="1">
            <a:spLocks noChangeArrowheads="1"/>
          </p:cNvSpPr>
          <p:nvPr/>
        </p:nvSpPr>
        <p:spPr bwMode="auto">
          <a:xfrm>
            <a:off x="250825" y="4292600"/>
            <a:ext cx="841375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AutoNum type="arabicPeriod"/>
            </a:pPr>
            <a:r>
              <a:rPr lang="it-IT" altLang="it-IT" sz="2200"/>
              <a:t>Ludica: Che beeello!</a:t>
            </a:r>
            <a:r>
              <a:rPr lang="pl-PL" altLang="it-IT" sz="2200"/>
              <a:t>  [Musei  di sc</a:t>
            </a:r>
            <a:r>
              <a:rPr lang="it-IT" altLang="it-IT" sz="2200"/>
              <a:t>i</a:t>
            </a:r>
            <a:r>
              <a:rPr lang="pl-PL" altLang="it-IT" sz="2200"/>
              <a:t>enza]</a:t>
            </a:r>
            <a:endParaRPr lang="it-IT" altLang="it-IT" sz="2200"/>
          </a:p>
          <a:p>
            <a:pPr>
              <a:spcBef>
                <a:spcPct val="0"/>
              </a:spcBef>
              <a:buFontTx/>
              <a:buAutoNum type="arabicPeriod"/>
            </a:pPr>
            <a:r>
              <a:rPr lang="it-IT" altLang="it-IT" sz="2200"/>
              <a:t>Didattica: Ma, come semplice!</a:t>
            </a:r>
            <a:r>
              <a:rPr lang="pl-PL" altLang="it-IT" sz="2200"/>
              <a:t> [S</a:t>
            </a:r>
            <a:r>
              <a:rPr lang="it-IT" altLang="it-IT" sz="2200"/>
              <a:t>c</a:t>
            </a:r>
            <a:r>
              <a:rPr lang="pl-PL" altLang="it-IT" sz="2200"/>
              <a:t>uo</a:t>
            </a:r>
            <a:r>
              <a:rPr lang="it-IT" altLang="it-IT" sz="2200"/>
              <a:t>l</a:t>
            </a:r>
            <a:r>
              <a:rPr lang="pl-PL" altLang="it-IT" sz="2200"/>
              <a:t>a]</a:t>
            </a:r>
            <a:endParaRPr lang="it-IT" altLang="it-IT" sz="2200"/>
          </a:p>
          <a:p>
            <a:pPr>
              <a:spcBef>
                <a:spcPct val="0"/>
              </a:spcBef>
              <a:buFontTx/>
              <a:buAutoNum type="arabicPeriod"/>
            </a:pPr>
            <a:r>
              <a:rPr lang="it-IT" altLang="it-IT" sz="2200"/>
              <a:t>Para-scientifica: Oh Dio! Non capisco nient</a:t>
            </a:r>
            <a:r>
              <a:rPr lang="pl-PL" altLang="it-IT" sz="2200"/>
              <a:t>e! [Univers</a:t>
            </a:r>
            <a:r>
              <a:rPr lang="it-IT" altLang="it-IT" sz="2200"/>
              <a:t>i</a:t>
            </a:r>
            <a:r>
              <a:rPr lang="pl-PL" altLang="it-IT" sz="2200"/>
              <a:t>ta’]</a:t>
            </a:r>
          </a:p>
          <a:p>
            <a:pPr>
              <a:spcBef>
                <a:spcPct val="0"/>
              </a:spcBef>
              <a:buFontTx/>
              <a:buNone/>
            </a:pPr>
            <a:endParaRPr lang="pl-PL" altLang="it-IT" sz="2200"/>
          </a:p>
          <a:p>
            <a:pPr>
              <a:spcBef>
                <a:spcPct val="0"/>
              </a:spcBef>
              <a:buFontTx/>
              <a:buNone/>
            </a:pPr>
            <a:r>
              <a:rPr lang="pl-PL" altLang="it-IT" sz="2200"/>
              <a:t>Attual</a:t>
            </a:r>
            <a:r>
              <a:rPr lang="it-IT" altLang="it-IT" sz="2200"/>
              <a:t>m</a:t>
            </a:r>
            <a:r>
              <a:rPr lang="pl-PL" altLang="it-IT" sz="2200"/>
              <a:t>ente le tre funzioni</a:t>
            </a:r>
            <a:r>
              <a:rPr lang="it-IT" altLang="it-IT" sz="2200"/>
              <a:t> </a:t>
            </a:r>
            <a:r>
              <a:rPr lang="pl-PL" altLang="it-IT" sz="2200"/>
              <a:t>(</a:t>
            </a:r>
            <a:r>
              <a:rPr lang="it-IT" altLang="it-IT" sz="2200"/>
              <a:t>n</a:t>
            </a:r>
            <a:r>
              <a:rPr lang="pl-PL" altLang="it-IT" sz="2200"/>
              <a:t>ella scuola, all’univer</a:t>
            </a:r>
            <a:r>
              <a:rPr lang="it-IT" altLang="it-IT" sz="2200"/>
              <a:t>s</a:t>
            </a:r>
            <a:r>
              <a:rPr lang="pl-PL" altLang="it-IT" sz="2200"/>
              <a:t>ita’ etc.</a:t>
            </a:r>
            <a:r>
              <a:rPr lang="it-IT" altLang="it-IT" sz="2200"/>
              <a:t>)</a:t>
            </a:r>
            <a:r>
              <a:rPr lang="pl-PL" altLang="it-IT" sz="2200">
                <a:solidFill>
                  <a:srgbClr val="FF0000"/>
                </a:solidFill>
              </a:rPr>
              <a:t> </a:t>
            </a:r>
          </a:p>
          <a:p>
            <a:pPr>
              <a:spcBef>
                <a:spcPct val="0"/>
              </a:spcBef>
              <a:buFontTx/>
              <a:buNone/>
            </a:pPr>
            <a:r>
              <a:rPr lang="pl-PL" altLang="it-IT" sz="2200">
                <a:solidFill>
                  <a:srgbClr val="FF0000"/>
                </a:solidFill>
              </a:rPr>
              <a:t>sono disgiunte </a:t>
            </a:r>
            <a:endParaRPr lang="it-IT" altLang="it-IT" sz="1800">
              <a:solidFill>
                <a:srgbClr val="FF0000"/>
              </a:solidFill>
            </a:endParaRPr>
          </a:p>
        </p:txBody>
      </p:sp>
      <p:sp>
        <p:nvSpPr>
          <p:cNvPr id="88070" name="CasellaDiTesto 8">
            <a:extLst>
              <a:ext uri="{FF2B5EF4-FFF2-40B4-BE49-F238E27FC236}">
                <a16:creationId xmlns:a16="http://schemas.microsoft.com/office/drawing/2014/main" id="{7377E3B3-18B2-6AD8-56CE-E01A260DD311}"/>
              </a:ext>
            </a:extLst>
          </p:cNvPr>
          <p:cNvSpPr txBox="1">
            <a:spLocks noChangeArrowheads="1"/>
          </p:cNvSpPr>
          <p:nvPr/>
        </p:nvSpPr>
        <p:spPr bwMode="auto">
          <a:xfrm>
            <a:off x="233363" y="6457950"/>
            <a:ext cx="8447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400"/>
              <a:t>G. Karwasz, J. Kruk, Introduzione alla didattica interattiva, Ed. Sci. UMK, 2011 (in polacco)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asellaDiTesto 1">
            <a:extLst>
              <a:ext uri="{FF2B5EF4-FFF2-40B4-BE49-F238E27FC236}">
                <a16:creationId xmlns:a16="http://schemas.microsoft.com/office/drawing/2014/main" id="{56B0ABE3-69DC-8755-AD74-A3ACD5E61A6F}"/>
              </a:ext>
            </a:extLst>
          </p:cNvPr>
          <p:cNvSpPr txBox="1">
            <a:spLocks noChangeArrowheads="1"/>
          </p:cNvSpPr>
          <p:nvPr/>
        </p:nvSpPr>
        <p:spPr bwMode="auto">
          <a:xfrm flipH="1">
            <a:off x="684213" y="188913"/>
            <a:ext cx="8045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3600"/>
              <a:t>Lezioni e laboratori, mostre interattive</a:t>
            </a:r>
          </a:p>
        </p:txBody>
      </p:sp>
      <p:pic>
        <p:nvPicPr>
          <p:cNvPr id="7171" name="Immagine 4">
            <a:extLst>
              <a:ext uri="{FF2B5EF4-FFF2-40B4-BE49-F238E27FC236}">
                <a16:creationId xmlns:a16="http://schemas.microsoft.com/office/drawing/2014/main" id="{A7102B0C-5854-BC97-26B7-B04369445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3" y="833438"/>
            <a:ext cx="853281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Immagine 6">
            <a:extLst>
              <a:ext uri="{FF2B5EF4-FFF2-40B4-BE49-F238E27FC236}">
                <a16:creationId xmlns:a16="http://schemas.microsoft.com/office/drawing/2014/main" id="{A5DCC400-198A-3751-4A14-AC1F1F404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3017838"/>
            <a:ext cx="5453062"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Immagine 8">
            <a:extLst>
              <a:ext uri="{FF2B5EF4-FFF2-40B4-BE49-F238E27FC236}">
                <a16:creationId xmlns:a16="http://schemas.microsoft.com/office/drawing/2014/main" id="{A5539225-70EE-C120-1190-50A2AA935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638" y="4854575"/>
            <a:ext cx="7588250"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15998993-FBCE-80FB-50EC-DEB2727D55E7}"/>
              </a:ext>
            </a:extLst>
          </p:cNvPr>
          <p:cNvSpPr>
            <a:spLocks noChangeArrowheads="1"/>
          </p:cNvSpPr>
          <p:nvPr/>
        </p:nvSpPr>
        <p:spPr bwMode="auto">
          <a:xfrm>
            <a:off x="1670050" y="2876550"/>
            <a:ext cx="12223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sp>
        <p:nvSpPr>
          <p:cNvPr id="89091" name="Rectangle 3">
            <a:extLst>
              <a:ext uri="{FF2B5EF4-FFF2-40B4-BE49-F238E27FC236}">
                <a16:creationId xmlns:a16="http://schemas.microsoft.com/office/drawing/2014/main" id="{AC180A39-7AAA-3DA2-1F97-275F119EA65C}"/>
              </a:ext>
            </a:extLst>
          </p:cNvPr>
          <p:cNvSpPr>
            <a:spLocks noChangeArrowheads="1"/>
          </p:cNvSpPr>
          <p:nvPr/>
        </p:nvSpPr>
        <p:spPr bwMode="auto">
          <a:xfrm>
            <a:off x="1670050" y="2876550"/>
            <a:ext cx="11699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pic>
        <p:nvPicPr>
          <p:cNvPr id="89092" name="Picture 4">
            <a:extLst>
              <a:ext uri="{FF2B5EF4-FFF2-40B4-BE49-F238E27FC236}">
                <a16:creationId xmlns:a16="http://schemas.microsoft.com/office/drawing/2014/main" id="{5BE6587F-B57C-72DD-FA4D-DC092FA36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2788" y="6021388"/>
            <a:ext cx="696912"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a:extLst>
              <a:ext uri="{FF2B5EF4-FFF2-40B4-BE49-F238E27FC236}">
                <a16:creationId xmlns:a16="http://schemas.microsoft.com/office/drawing/2014/main" id="{0BAF8C33-62AC-C9E2-F7B5-C420A1D70C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990600"/>
            <a:ext cx="763270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xt Box 6">
            <a:extLst>
              <a:ext uri="{FF2B5EF4-FFF2-40B4-BE49-F238E27FC236}">
                <a16:creationId xmlns:a16="http://schemas.microsoft.com/office/drawing/2014/main" id="{D490B026-0E83-4330-3DC5-E9EDBD2C4F23}"/>
              </a:ext>
            </a:extLst>
          </p:cNvPr>
          <p:cNvSpPr txBox="1">
            <a:spLocks noChangeArrowheads="1"/>
          </p:cNvSpPr>
          <p:nvPr/>
        </p:nvSpPr>
        <p:spPr bwMode="auto">
          <a:xfrm>
            <a:off x="323850" y="5661025"/>
            <a:ext cx="8337550" cy="91598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La scuola Italiana, secondo l’esperto Europeo (GK) e’ tra le migliori in Europa.</a:t>
            </a:r>
          </a:p>
          <a:p>
            <a:pPr eaLnBrk="1" hangingPunct="1">
              <a:spcBef>
                <a:spcPct val="0"/>
              </a:spcBef>
              <a:buFontTx/>
              <a:buNone/>
            </a:pPr>
            <a:r>
              <a:rPr lang="pl-PL" altLang="it-IT" sz="1800"/>
              <a:t>L’unica statistica, dove l’Italia rimane </a:t>
            </a:r>
            <a:r>
              <a:rPr lang="pl-PL" altLang="it-IT" sz="1800" i="1"/>
              <a:t>dopo</a:t>
            </a:r>
            <a:r>
              <a:rPr lang="pl-PL" altLang="it-IT" sz="1800"/>
              <a:t> paesi meno rinomati, e’ sull’approccio</a:t>
            </a:r>
          </a:p>
          <a:p>
            <a:pPr eaLnBrk="1" hangingPunct="1">
              <a:spcBef>
                <a:spcPct val="0"/>
              </a:spcBef>
              <a:buFontTx/>
              <a:buNone/>
            </a:pPr>
            <a:r>
              <a:rPr lang="pl-PL" altLang="it-IT" sz="1800"/>
              <a:t>costruttivista.</a:t>
            </a:r>
          </a:p>
        </p:txBody>
      </p:sp>
      <p:sp>
        <p:nvSpPr>
          <p:cNvPr id="89095" name="Text Box 7">
            <a:extLst>
              <a:ext uri="{FF2B5EF4-FFF2-40B4-BE49-F238E27FC236}">
                <a16:creationId xmlns:a16="http://schemas.microsoft.com/office/drawing/2014/main" id="{12B036DE-CA4C-B8FD-BDEB-02BC87C5DE06}"/>
              </a:ext>
            </a:extLst>
          </p:cNvPr>
          <p:cNvSpPr txBox="1">
            <a:spLocks noChangeArrowheads="1"/>
          </p:cNvSpPr>
          <p:nvPr/>
        </p:nvSpPr>
        <p:spPr bwMode="auto">
          <a:xfrm>
            <a:off x="2392363" y="201613"/>
            <a:ext cx="3638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3600"/>
              <a:t>„Construttivismo”</a:t>
            </a:r>
          </a:p>
        </p:txBody>
      </p:sp>
      <p:sp>
        <p:nvSpPr>
          <p:cNvPr id="89096" name="Text Box 8">
            <a:extLst>
              <a:ext uri="{FF2B5EF4-FFF2-40B4-BE49-F238E27FC236}">
                <a16:creationId xmlns:a16="http://schemas.microsoft.com/office/drawing/2014/main" id="{64F1ABEE-9016-FDA3-4D99-2EC3C1CDBB79}"/>
              </a:ext>
            </a:extLst>
          </p:cNvPr>
          <p:cNvSpPr txBox="1">
            <a:spLocks noChangeArrowheads="1"/>
          </p:cNvSpPr>
          <p:nvPr/>
        </p:nvSpPr>
        <p:spPr bwMode="auto">
          <a:xfrm>
            <a:off x="303213" y="1720850"/>
            <a:ext cx="311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t>Raporto TALIS, OECD, 2011</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olo 3">
            <a:extLst>
              <a:ext uri="{FF2B5EF4-FFF2-40B4-BE49-F238E27FC236}">
                <a16:creationId xmlns:a16="http://schemas.microsoft.com/office/drawing/2014/main" id="{C335937C-D44D-856E-45F7-32A5A9A2D8CD}"/>
              </a:ext>
            </a:extLst>
          </p:cNvPr>
          <p:cNvSpPr>
            <a:spLocks noGrp="1" noChangeArrowheads="1"/>
          </p:cNvSpPr>
          <p:nvPr>
            <p:ph type="title" idx="4294967295"/>
          </p:nvPr>
        </p:nvSpPr>
        <p:spPr>
          <a:xfrm>
            <a:off x="457200" y="98425"/>
            <a:ext cx="8229600" cy="1143000"/>
          </a:xfrm>
        </p:spPr>
        <p:txBody>
          <a:bodyPr/>
          <a:lstStyle/>
          <a:p>
            <a:r>
              <a:rPr lang="it-IT" altLang="it-IT" sz="4000"/>
              <a:t>Due concetti didattici (GK)</a:t>
            </a:r>
          </a:p>
        </p:txBody>
      </p:sp>
      <p:sp>
        <p:nvSpPr>
          <p:cNvPr id="91139" name="CasellaDiTesto 4">
            <a:extLst>
              <a:ext uri="{FF2B5EF4-FFF2-40B4-BE49-F238E27FC236}">
                <a16:creationId xmlns:a16="http://schemas.microsoft.com/office/drawing/2014/main" id="{5C63DF41-4BFC-058F-649E-24F50AD51D2D}"/>
              </a:ext>
            </a:extLst>
          </p:cNvPr>
          <p:cNvSpPr txBox="1">
            <a:spLocks noChangeArrowheads="1"/>
          </p:cNvSpPr>
          <p:nvPr/>
        </p:nvSpPr>
        <p:spPr bwMode="auto">
          <a:xfrm>
            <a:off x="414338" y="1268413"/>
            <a:ext cx="4114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a:solidFill>
                  <a:srgbClr val="002060"/>
                </a:solidFill>
              </a:rPr>
              <a:t>1. </a:t>
            </a:r>
            <a:r>
              <a:rPr lang="it-IT" altLang="it-IT">
                <a:solidFill>
                  <a:srgbClr val="002060"/>
                </a:solidFill>
              </a:rPr>
              <a:t>Iper-costruttivismo</a:t>
            </a:r>
          </a:p>
        </p:txBody>
      </p:sp>
      <p:sp>
        <p:nvSpPr>
          <p:cNvPr id="91140" name="CasellaDiTesto 5">
            <a:extLst>
              <a:ext uri="{FF2B5EF4-FFF2-40B4-BE49-F238E27FC236}">
                <a16:creationId xmlns:a16="http://schemas.microsoft.com/office/drawing/2014/main" id="{45193226-82EF-53E8-9230-2A8455DD1C87}"/>
              </a:ext>
            </a:extLst>
          </p:cNvPr>
          <p:cNvSpPr txBox="1">
            <a:spLocks noChangeArrowheads="1"/>
          </p:cNvSpPr>
          <p:nvPr/>
        </p:nvSpPr>
        <p:spPr bwMode="auto">
          <a:xfrm>
            <a:off x="165100" y="3975100"/>
            <a:ext cx="8755063"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t> Per insegnare non ho bisogno di nessun libro ne dispositivo: la mia classe già sa tutto</a:t>
            </a:r>
            <a:r>
              <a:rPr lang="pl-PL" altLang="it-IT" sz="2200"/>
              <a:t>. Basta individuare, chi nella classe lo sa. (E l resto sa lo zio google). </a:t>
            </a:r>
          </a:p>
          <a:p>
            <a:pPr>
              <a:spcBef>
                <a:spcPct val="0"/>
              </a:spcBef>
              <a:buFontTx/>
              <a:buNone/>
            </a:pPr>
            <a:r>
              <a:rPr lang="pl-PL" altLang="it-IT" sz="2200"/>
              <a:t>Jerome Bruner: „quando l’allievo da’ una risposta sbagliata, probabilmente ha risposto a un’altra domanda (i.e. non ha capito la domanda, o quella ricevuta era troppo difficile per lui)</a:t>
            </a:r>
          </a:p>
          <a:p>
            <a:pPr>
              <a:spcBef>
                <a:spcPct val="0"/>
              </a:spcBef>
              <a:buFontTx/>
              <a:buNone/>
            </a:pPr>
            <a:r>
              <a:rPr lang="it-IT" altLang="it-IT" sz="2200"/>
              <a:t> </a:t>
            </a:r>
            <a:r>
              <a:rPr lang="pl-PL" altLang="it-IT" sz="2200"/>
              <a:t>L</a:t>
            </a:r>
            <a:r>
              <a:rPr lang="it-IT" altLang="it-IT" sz="2200"/>
              <a:t>a lezione come in percorso sulle pala</a:t>
            </a:r>
            <a:r>
              <a:rPr lang="pl-PL" altLang="it-IT" sz="2200"/>
              <a:t>f</a:t>
            </a:r>
            <a:r>
              <a:rPr lang="it-IT" altLang="it-IT" sz="2200"/>
              <a:t>fiti</a:t>
            </a:r>
            <a:r>
              <a:rPr lang="it-IT" altLang="it-IT" sz="2000"/>
              <a:t>.  </a:t>
            </a:r>
          </a:p>
        </p:txBody>
      </p:sp>
      <p:pic>
        <p:nvPicPr>
          <p:cNvPr id="91141" name="Immagine 2">
            <a:extLst>
              <a:ext uri="{FF2B5EF4-FFF2-40B4-BE49-F238E27FC236}">
                <a16:creationId xmlns:a16="http://schemas.microsoft.com/office/drawing/2014/main" id="{F23CC1C3-934E-2E2E-5013-7829162A8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1116013"/>
            <a:ext cx="3816350"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CasellaDiTesto 6">
            <a:extLst>
              <a:ext uri="{FF2B5EF4-FFF2-40B4-BE49-F238E27FC236}">
                <a16:creationId xmlns:a16="http://schemas.microsoft.com/office/drawing/2014/main" id="{A7AEAF0E-0FB1-809D-C104-F6572DC4CC00}"/>
              </a:ext>
            </a:extLst>
          </p:cNvPr>
          <p:cNvSpPr txBox="1">
            <a:spLocks noChangeArrowheads="1"/>
          </p:cNvSpPr>
          <p:nvPr/>
        </p:nvSpPr>
        <p:spPr bwMode="auto">
          <a:xfrm>
            <a:off x="4508500" y="2028825"/>
            <a:ext cx="3557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Lago di Ledro (TN)</a:t>
            </a:r>
          </a:p>
        </p:txBody>
      </p:sp>
      <p:pic>
        <p:nvPicPr>
          <p:cNvPr id="114695" name="Picture 7">
            <a:extLst>
              <a:ext uri="{FF2B5EF4-FFF2-40B4-BE49-F238E27FC236}">
                <a16:creationId xmlns:a16="http://schemas.microsoft.com/office/drawing/2014/main" id="{8FC35862-1EEF-237F-ACAE-00390FEB8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916113"/>
            <a:ext cx="360045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14695"/>
                                        </p:tgtEl>
                                        <p:attrNameLst>
                                          <p:attrName>style.visibility</p:attrName>
                                        </p:attrNameLst>
                                      </p:cBhvr>
                                      <p:to>
                                        <p:strVal val="visible"/>
                                      </p:to>
                                    </p:set>
                                    <p:anim calcmode="lin" valueType="num">
                                      <p:cBhvr>
                                        <p:cTn id="7" dur="500" fill="hold"/>
                                        <p:tgtEl>
                                          <p:spTgt spid="114695"/>
                                        </p:tgtEl>
                                        <p:attrNameLst>
                                          <p:attrName>ppt_w</p:attrName>
                                        </p:attrNameLst>
                                      </p:cBhvr>
                                      <p:tavLst>
                                        <p:tav tm="0">
                                          <p:val>
                                            <p:fltVal val="0"/>
                                          </p:val>
                                        </p:tav>
                                        <p:tav tm="100000">
                                          <p:val>
                                            <p:strVal val="#ppt_w"/>
                                          </p:val>
                                        </p:tav>
                                      </p:tavLst>
                                    </p:anim>
                                    <p:anim calcmode="lin" valueType="num">
                                      <p:cBhvr>
                                        <p:cTn id="8" dur="500" fill="hold"/>
                                        <p:tgtEl>
                                          <p:spTgt spid="1146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2">
            <a:extLst>
              <a:ext uri="{FF2B5EF4-FFF2-40B4-BE49-F238E27FC236}">
                <a16:creationId xmlns:a16="http://schemas.microsoft.com/office/drawing/2014/main" id="{90C05C84-FC16-6A7D-5C67-A8BD409E6980}"/>
              </a:ext>
            </a:extLst>
          </p:cNvPr>
          <p:cNvGrpSpPr>
            <a:grpSpLocks/>
          </p:cNvGrpSpPr>
          <p:nvPr/>
        </p:nvGrpSpPr>
        <p:grpSpPr bwMode="auto">
          <a:xfrm>
            <a:off x="179388" y="908050"/>
            <a:ext cx="8424862" cy="3600450"/>
            <a:chOff x="1417" y="2857"/>
            <a:chExt cx="7560" cy="3240"/>
          </a:xfrm>
        </p:grpSpPr>
        <p:pic>
          <p:nvPicPr>
            <p:cNvPr id="92165" name="Picture 3">
              <a:extLst>
                <a:ext uri="{FF2B5EF4-FFF2-40B4-BE49-F238E27FC236}">
                  <a16:creationId xmlns:a16="http://schemas.microsoft.com/office/drawing/2014/main" id="{EF419361-7458-70F0-C78E-3B3ACE02D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7" y="2857"/>
              <a:ext cx="3870" cy="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4">
              <a:extLst>
                <a:ext uri="{FF2B5EF4-FFF2-40B4-BE49-F238E27FC236}">
                  <a16:creationId xmlns:a16="http://schemas.microsoft.com/office/drawing/2014/main" id="{F1CC8BBA-791B-D4F8-4C7A-E290767EF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 y="2857"/>
              <a:ext cx="2505"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5">
              <a:extLst>
                <a:ext uri="{FF2B5EF4-FFF2-40B4-BE49-F238E27FC236}">
                  <a16:creationId xmlns:a16="http://schemas.microsoft.com/office/drawing/2014/main" id="{6F14CB65-0510-4C78-4E1E-8037BBE9C7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 y="5017"/>
              <a:ext cx="1620" cy="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6">
              <a:extLst>
                <a:ext uri="{FF2B5EF4-FFF2-40B4-BE49-F238E27FC236}">
                  <a16:creationId xmlns:a16="http://schemas.microsoft.com/office/drawing/2014/main" id="{D35099EC-D99F-C2A8-7409-D0ADC85F15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7" y="4117"/>
              <a:ext cx="1260" cy="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163" name="Rectangle 7">
            <a:extLst>
              <a:ext uri="{FF2B5EF4-FFF2-40B4-BE49-F238E27FC236}">
                <a16:creationId xmlns:a16="http://schemas.microsoft.com/office/drawing/2014/main" id="{A29B4987-E9C5-6E17-8502-3D79CD861DF7}"/>
              </a:ext>
            </a:extLst>
          </p:cNvPr>
          <p:cNvSpPr>
            <a:spLocks noGrp="1" noChangeArrowheads="1"/>
          </p:cNvSpPr>
          <p:nvPr>
            <p:ph type="title"/>
          </p:nvPr>
        </p:nvSpPr>
        <p:spPr>
          <a:xfrm>
            <a:off x="-184150" y="-155575"/>
            <a:ext cx="9467850" cy="1143000"/>
          </a:xfrm>
        </p:spPr>
        <p:txBody>
          <a:bodyPr/>
          <a:lstStyle/>
          <a:p>
            <a:r>
              <a:rPr lang="pl-PL" altLang="it-IT" sz="2900">
                <a:solidFill>
                  <a:srgbClr val="0033CC"/>
                </a:solidFill>
                <a:latin typeface="Verdana" panose="020B0604030504040204" pitchFamily="34" charset="0"/>
              </a:rPr>
              <a:t>Strategies for Cognitive Pedagogy: Neo-realism</a:t>
            </a:r>
            <a:endParaRPr lang="en-US" altLang="it-IT" sz="2900">
              <a:solidFill>
                <a:srgbClr val="0033CC"/>
              </a:solidFill>
            </a:endParaRPr>
          </a:p>
        </p:txBody>
      </p:sp>
      <p:sp>
        <p:nvSpPr>
          <p:cNvPr id="92164" name="CasellaDiTesto 5">
            <a:extLst>
              <a:ext uri="{FF2B5EF4-FFF2-40B4-BE49-F238E27FC236}">
                <a16:creationId xmlns:a16="http://schemas.microsoft.com/office/drawing/2014/main" id="{C49A5E60-E52C-44DB-1A81-937A22681C0C}"/>
              </a:ext>
            </a:extLst>
          </p:cNvPr>
          <p:cNvSpPr txBox="1">
            <a:spLocks noChangeArrowheads="1"/>
          </p:cNvSpPr>
          <p:nvPr/>
        </p:nvSpPr>
        <p:spPr bwMode="auto">
          <a:xfrm>
            <a:off x="0" y="4451350"/>
            <a:ext cx="8755063"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t>Nel mondo «virtuale» un vero oggetto da toccare diventa una prelibatezza</a:t>
            </a:r>
            <a:r>
              <a:rPr lang="pl-PL" altLang="it-IT" sz="2200"/>
              <a:t> </a:t>
            </a:r>
          </a:p>
          <a:p>
            <a:pPr>
              <a:spcBef>
                <a:spcPct val="0"/>
              </a:spcBef>
              <a:buFontTx/>
              <a:buNone/>
            </a:pPr>
            <a:r>
              <a:rPr lang="it-IT" altLang="it-IT" sz="2200"/>
              <a:t>Tutto che si può mostrare, bisogna mostrare, e anche di più.</a:t>
            </a:r>
            <a:r>
              <a:rPr lang="pl-PL" altLang="it-IT" sz="2200"/>
              <a:t> </a:t>
            </a:r>
            <a:r>
              <a:rPr lang="it-IT" altLang="it-IT" sz="2200"/>
              <a:t> </a:t>
            </a:r>
            <a:endParaRPr lang="pl-PL" altLang="it-IT" sz="2200"/>
          </a:p>
          <a:p>
            <a:pPr>
              <a:spcBef>
                <a:spcPct val="0"/>
              </a:spcBef>
              <a:buFontTx/>
              <a:buNone/>
            </a:pPr>
            <a:endParaRPr lang="pl-PL" altLang="it-IT" sz="2200"/>
          </a:p>
          <a:p>
            <a:pPr>
              <a:spcBef>
                <a:spcPct val="0"/>
              </a:spcBef>
              <a:buFontTx/>
              <a:buNone/>
            </a:pPr>
            <a:r>
              <a:rPr lang="pl-PL" altLang="it-IT" sz="2200">
                <a:solidFill>
                  <a:srgbClr val="FF0000"/>
                </a:solidFill>
              </a:rPr>
              <a:t>E’ un valore di autenticita’:</a:t>
            </a:r>
            <a:r>
              <a:rPr lang="pl-PL" altLang="it-IT" sz="2200"/>
              <a:t> imparare provando, con le mani proprie (non per „sentito dire”)</a:t>
            </a:r>
            <a:endParaRPr lang="it-IT" altLang="it-IT" sz="2200"/>
          </a:p>
          <a:p>
            <a:pPr>
              <a:spcBef>
                <a:spcPct val="0"/>
              </a:spcBef>
              <a:buFontTx/>
              <a:buNone/>
            </a:pPr>
            <a:r>
              <a:rPr lang="it-IT" altLang="it-IT" sz="2000"/>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6B01C286-9758-DFF8-70F6-66010F364E23}"/>
              </a:ext>
            </a:extLst>
          </p:cNvPr>
          <p:cNvSpPr>
            <a:spLocks noGrp="1" noChangeArrowheads="1"/>
          </p:cNvSpPr>
          <p:nvPr>
            <p:ph type="title"/>
          </p:nvPr>
        </p:nvSpPr>
        <p:spPr/>
        <p:txBody>
          <a:bodyPr/>
          <a:lstStyle/>
          <a:p>
            <a:r>
              <a:rPr lang="pl-PL" altLang="it-IT" sz="3600">
                <a:solidFill>
                  <a:schemeClr val="accent2"/>
                </a:solidFill>
              </a:rPr>
              <a:t>Hyper-konstruktywizm ↔ pedagogika</a:t>
            </a:r>
          </a:p>
        </p:txBody>
      </p:sp>
      <p:pic>
        <p:nvPicPr>
          <p:cNvPr id="94211" name="Picture 3">
            <a:extLst>
              <a:ext uri="{FF2B5EF4-FFF2-40B4-BE49-F238E27FC236}">
                <a16:creationId xmlns:a16="http://schemas.microsoft.com/office/drawing/2014/main" id="{2FF1A67F-EBA7-1ACF-2A14-53308DD87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84313"/>
            <a:ext cx="45370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FF92D595-E0F3-464F-5730-E17E1B80A5C3}"/>
              </a:ext>
            </a:extLst>
          </p:cNvPr>
          <p:cNvSpPr>
            <a:spLocks noGrp="1" noChangeArrowheads="1"/>
          </p:cNvSpPr>
          <p:nvPr>
            <p:ph type="title"/>
          </p:nvPr>
        </p:nvSpPr>
        <p:spPr/>
        <p:txBody>
          <a:bodyPr/>
          <a:lstStyle/>
          <a:p>
            <a:r>
              <a:rPr lang="pl-PL" altLang="it-IT" sz="3600">
                <a:solidFill>
                  <a:schemeClr val="accent2"/>
                </a:solidFill>
              </a:rPr>
              <a:t>Hyper-konstruktywizm ↔ pedagogika</a:t>
            </a:r>
          </a:p>
        </p:txBody>
      </p:sp>
      <p:pic>
        <p:nvPicPr>
          <p:cNvPr id="96259" name="Picture 3">
            <a:extLst>
              <a:ext uri="{FF2B5EF4-FFF2-40B4-BE49-F238E27FC236}">
                <a16:creationId xmlns:a16="http://schemas.microsoft.com/office/drawing/2014/main" id="{8A2E1D51-6E12-247E-9947-CD6B2EA56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84313"/>
            <a:ext cx="45370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0" name="Picture 4">
            <a:extLst>
              <a:ext uri="{FF2B5EF4-FFF2-40B4-BE49-F238E27FC236}">
                <a16:creationId xmlns:a16="http://schemas.microsoft.com/office/drawing/2014/main" id="{E79F9D2C-ADB1-7F37-0B85-892A112C47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2420938"/>
            <a:ext cx="4618037"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73060"/>
                                        </p:tgtEl>
                                        <p:attrNameLst>
                                          <p:attrName>style.visibility</p:attrName>
                                        </p:attrNameLst>
                                      </p:cBhvr>
                                      <p:to>
                                        <p:strVal val="visible"/>
                                      </p:to>
                                    </p:set>
                                    <p:anim calcmode="lin" valueType="num">
                                      <p:cBhvr additive="base">
                                        <p:cTn id="7" dur="500" fill="hold"/>
                                        <p:tgtEl>
                                          <p:spTgt spid="173060"/>
                                        </p:tgtEl>
                                        <p:attrNameLst>
                                          <p:attrName>ppt_x</p:attrName>
                                        </p:attrNameLst>
                                      </p:cBhvr>
                                      <p:tavLst>
                                        <p:tav tm="0">
                                          <p:val>
                                            <p:strVal val="1+#ppt_w/2"/>
                                          </p:val>
                                        </p:tav>
                                        <p:tav tm="100000">
                                          <p:val>
                                            <p:strVal val="#ppt_x"/>
                                          </p:val>
                                        </p:tav>
                                      </p:tavLst>
                                    </p:anim>
                                    <p:anim calcmode="lin" valueType="num">
                                      <p:cBhvr additive="base">
                                        <p:cTn id="8" dur="500" fill="hold"/>
                                        <p:tgtEl>
                                          <p:spTgt spid="1730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68FECA11-4CD6-F67A-8C50-38ADEAA43D72}"/>
              </a:ext>
            </a:extLst>
          </p:cNvPr>
          <p:cNvSpPr>
            <a:spLocks noGrp="1" noChangeArrowheads="1"/>
          </p:cNvSpPr>
          <p:nvPr>
            <p:ph type="title"/>
          </p:nvPr>
        </p:nvSpPr>
        <p:spPr/>
        <p:txBody>
          <a:bodyPr/>
          <a:lstStyle/>
          <a:p>
            <a:r>
              <a:rPr lang="pl-PL" altLang="it-IT" sz="3600">
                <a:solidFill>
                  <a:schemeClr val="accent2"/>
                </a:solidFill>
              </a:rPr>
              <a:t>Hyper-konstruktywizm ↔ pedagogika</a:t>
            </a:r>
          </a:p>
        </p:txBody>
      </p:sp>
      <p:pic>
        <p:nvPicPr>
          <p:cNvPr id="98307" name="Picture 3">
            <a:extLst>
              <a:ext uri="{FF2B5EF4-FFF2-40B4-BE49-F238E27FC236}">
                <a16:creationId xmlns:a16="http://schemas.microsoft.com/office/drawing/2014/main" id="{C80E019D-3FB7-ED3E-C464-553F0E85F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84313"/>
            <a:ext cx="45370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8" name="Picture 4">
            <a:extLst>
              <a:ext uri="{FF2B5EF4-FFF2-40B4-BE49-F238E27FC236}">
                <a16:creationId xmlns:a16="http://schemas.microsoft.com/office/drawing/2014/main" id="{C0F5F0A2-193F-757E-5420-F3133D676C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2420938"/>
            <a:ext cx="4618037"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9" name="Picture 5">
            <a:extLst>
              <a:ext uri="{FF2B5EF4-FFF2-40B4-BE49-F238E27FC236}">
                <a16:creationId xmlns:a16="http://schemas.microsoft.com/office/drawing/2014/main" id="{5FACF95D-100A-5729-C434-1A53325E3F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3213100"/>
            <a:ext cx="4484688"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75108"/>
                                        </p:tgtEl>
                                        <p:attrNameLst>
                                          <p:attrName>style.visibility</p:attrName>
                                        </p:attrNameLst>
                                      </p:cBhvr>
                                      <p:to>
                                        <p:strVal val="visible"/>
                                      </p:to>
                                    </p:set>
                                    <p:anim calcmode="lin" valueType="num">
                                      <p:cBhvr additive="base">
                                        <p:cTn id="7" dur="500" fill="hold"/>
                                        <p:tgtEl>
                                          <p:spTgt spid="175108"/>
                                        </p:tgtEl>
                                        <p:attrNameLst>
                                          <p:attrName>ppt_x</p:attrName>
                                        </p:attrNameLst>
                                      </p:cBhvr>
                                      <p:tavLst>
                                        <p:tav tm="0">
                                          <p:val>
                                            <p:strVal val="1+#ppt_w/2"/>
                                          </p:val>
                                        </p:tav>
                                        <p:tav tm="100000">
                                          <p:val>
                                            <p:strVal val="#ppt_x"/>
                                          </p:val>
                                        </p:tav>
                                      </p:tavLst>
                                    </p:anim>
                                    <p:anim calcmode="lin" valueType="num">
                                      <p:cBhvr additive="base">
                                        <p:cTn id="8" dur="500" fill="hold"/>
                                        <p:tgtEl>
                                          <p:spTgt spid="17510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75109"/>
                                        </p:tgtEl>
                                        <p:attrNameLst>
                                          <p:attrName>style.visibility</p:attrName>
                                        </p:attrNameLst>
                                      </p:cBhvr>
                                      <p:to>
                                        <p:strVal val="visible"/>
                                      </p:to>
                                    </p:set>
                                    <p:anim calcmode="lin" valueType="num">
                                      <p:cBhvr additive="base">
                                        <p:cTn id="13" dur="500" fill="hold"/>
                                        <p:tgtEl>
                                          <p:spTgt spid="175109"/>
                                        </p:tgtEl>
                                        <p:attrNameLst>
                                          <p:attrName>ppt_x</p:attrName>
                                        </p:attrNameLst>
                                      </p:cBhvr>
                                      <p:tavLst>
                                        <p:tav tm="0">
                                          <p:val>
                                            <p:strVal val="1+#ppt_w/2"/>
                                          </p:val>
                                        </p:tav>
                                        <p:tav tm="100000">
                                          <p:val>
                                            <p:strVal val="#ppt_x"/>
                                          </p:val>
                                        </p:tav>
                                      </p:tavLst>
                                    </p:anim>
                                    <p:anim calcmode="lin" valueType="num">
                                      <p:cBhvr additive="base">
                                        <p:cTn id="14" dur="500" fill="hold"/>
                                        <p:tgtEl>
                                          <p:spTgt spid="1751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B139CB8E-7B0F-1527-A0D3-7CB693F2CDD2}"/>
              </a:ext>
            </a:extLst>
          </p:cNvPr>
          <p:cNvSpPr>
            <a:spLocks noGrp="1" noChangeArrowheads="1"/>
          </p:cNvSpPr>
          <p:nvPr>
            <p:ph type="title"/>
          </p:nvPr>
        </p:nvSpPr>
        <p:spPr/>
        <p:txBody>
          <a:bodyPr/>
          <a:lstStyle/>
          <a:p>
            <a:r>
              <a:rPr lang="pl-PL" altLang="it-IT" sz="3600">
                <a:solidFill>
                  <a:schemeClr val="accent2"/>
                </a:solidFill>
              </a:rPr>
              <a:t>Hyper-konstruktywizm ↔ pedagogika</a:t>
            </a:r>
          </a:p>
        </p:txBody>
      </p:sp>
      <p:pic>
        <p:nvPicPr>
          <p:cNvPr id="100355" name="Picture 3">
            <a:extLst>
              <a:ext uri="{FF2B5EF4-FFF2-40B4-BE49-F238E27FC236}">
                <a16:creationId xmlns:a16="http://schemas.microsoft.com/office/drawing/2014/main" id="{12904A31-9F1A-FEC2-1D6A-1FE63F137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84313"/>
            <a:ext cx="45370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6" name="Picture 4">
            <a:extLst>
              <a:ext uri="{FF2B5EF4-FFF2-40B4-BE49-F238E27FC236}">
                <a16:creationId xmlns:a16="http://schemas.microsoft.com/office/drawing/2014/main" id="{D3EAF8CD-3C58-5502-F3A8-8024F840AD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2420938"/>
            <a:ext cx="4618037"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7" name="Picture 5">
            <a:extLst>
              <a:ext uri="{FF2B5EF4-FFF2-40B4-BE49-F238E27FC236}">
                <a16:creationId xmlns:a16="http://schemas.microsoft.com/office/drawing/2014/main" id="{68E61841-0134-0276-5F34-DB332315CC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3213100"/>
            <a:ext cx="4484688"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77156"/>
                                        </p:tgtEl>
                                        <p:attrNameLst>
                                          <p:attrName>style.visibility</p:attrName>
                                        </p:attrNameLst>
                                      </p:cBhvr>
                                      <p:to>
                                        <p:strVal val="visible"/>
                                      </p:to>
                                    </p:set>
                                    <p:anim calcmode="lin" valueType="num">
                                      <p:cBhvr additive="base">
                                        <p:cTn id="7" dur="500" fill="hold"/>
                                        <p:tgtEl>
                                          <p:spTgt spid="177156"/>
                                        </p:tgtEl>
                                        <p:attrNameLst>
                                          <p:attrName>ppt_x</p:attrName>
                                        </p:attrNameLst>
                                      </p:cBhvr>
                                      <p:tavLst>
                                        <p:tav tm="0">
                                          <p:val>
                                            <p:strVal val="1+#ppt_w/2"/>
                                          </p:val>
                                        </p:tav>
                                        <p:tav tm="100000">
                                          <p:val>
                                            <p:strVal val="#ppt_x"/>
                                          </p:val>
                                        </p:tav>
                                      </p:tavLst>
                                    </p:anim>
                                    <p:anim calcmode="lin" valueType="num">
                                      <p:cBhvr additive="base">
                                        <p:cTn id="8" dur="500" fill="hold"/>
                                        <p:tgtEl>
                                          <p:spTgt spid="1771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77157"/>
                                        </p:tgtEl>
                                        <p:attrNameLst>
                                          <p:attrName>style.visibility</p:attrName>
                                        </p:attrNameLst>
                                      </p:cBhvr>
                                      <p:to>
                                        <p:strVal val="visible"/>
                                      </p:to>
                                    </p:set>
                                    <p:anim calcmode="lin" valueType="num">
                                      <p:cBhvr additive="base">
                                        <p:cTn id="13" dur="500" fill="hold"/>
                                        <p:tgtEl>
                                          <p:spTgt spid="177157"/>
                                        </p:tgtEl>
                                        <p:attrNameLst>
                                          <p:attrName>ppt_x</p:attrName>
                                        </p:attrNameLst>
                                      </p:cBhvr>
                                      <p:tavLst>
                                        <p:tav tm="0">
                                          <p:val>
                                            <p:strVal val="1+#ppt_w/2"/>
                                          </p:val>
                                        </p:tav>
                                        <p:tav tm="100000">
                                          <p:val>
                                            <p:strVal val="#ppt_x"/>
                                          </p:val>
                                        </p:tav>
                                      </p:tavLst>
                                    </p:anim>
                                    <p:anim calcmode="lin" valueType="num">
                                      <p:cBhvr additive="base">
                                        <p:cTn id="14" dur="500" fill="hold"/>
                                        <p:tgtEl>
                                          <p:spTgt spid="1771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46962166-59D4-E9DC-316A-7E387A781734}"/>
              </a:ext>
            </a:extLst>
          </p:cNvPr>
          <p:cNvSpPr>
            <a:spLocks noGrp="1" noChangeArrowheads="1"/>
          </p:cNvSpPr>
          <p:nvPr>
            <p:ph type="title"/>
          </p:nvPr>
        </p:nvSpPr>
        <p:spPr>
          <a:xfrm>
            <a:off x="457200" y="223838"/>
            <a:ext cx="8229600" cy="1143000"/>
          </a:xfrm>
        </p:spPr>
        <p:txBody>
          <a:bodyPr/>
          <a:lstStyle/>
          <a:p>
            <a:r>
              <a:rPr lang="pl-PL" altLang="it-IT" sz="3600">
                <a:solidFill>
                  <a:schemeClr val="hlink"/>
                </a:solidFill>
              </a:rPr>
              <a:t>Uniwersytety Dziecięce UniKids </a:t>
            </a:r>
            <a:br>
              <a:rPr lang="pl-PL" altLang="it-IT" sz="3600">
                <a:solidFill>
                  <a:schemeClr val="hlink"/>
                </a:solidFill>
              </a:rPr>
            </a:br>
            <a:r>
              <a:rPr lang="pl-PL" altLang="it-IT" sz="3600">
                <a:solidFill>
                  <a:schemeClr val="hlink"/>
                </a:solidFill>
              </a:rPr>
              <a:t>– odbiorca niezwykle wymagający</a:t>
            </a:r>
          </a:p>
        </p:txBody>
      </p:sp>
      <p:pic>
        <p:nvPicPr>
          <p:cNvPr id="102403" name="Picture 3">
            <a:extLst>
              <a:ext uri="{FF2B5EF4-FFF2-40B4-BE49-F238E27FC236}">
                <a16:creationId xmlns:a16="http://schemas.microsoft.com/office/drawing/2014/main" id="{135CBEB5-C082-0F73-66ED-807AD1CD0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41438"/>
            <a:ext cx="3970337"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7">
            <a:extLst>
              <a:ext uri="{FF2B5EF4-FFF2-40B4-BE49-F238E27FC236}">
                <a16:creationId xmlns:a16="http://schemas.microsoft.com/office/drawing/2014/main" id="{E0AFAC57-7C2A-53DE-6E3E-FA24F862607E}"/>
              </a:ext>
            </a:extLst>
          </p:cNvPr>
          <p:cNvSpPr txBox="1">
            <a:spLocks noChangeArrowheads="1"/>
          </p:cNvSpPr>
          <p:nvPr/>
        </p:nvSpPr>
        <p:spPr bwMode="auto">
          <a:xfrm>
            <a:off x="0" y="6491288"/>
            <a:ext cx="779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solidFill>
                  <a:srgbClr val="FF0000"/>
                </a:solidFill>
              </a:rPr>
              <a:t>G. Karwasz, </a:t>
            </a:r>
            <a:r>
              <a:rPr lang="pl-PL" altLang="it-IT" sz="1800" i="1">
                <a:solidFill>
                  <a:srgbClr val="FF0000"/>
                </a:solidFill>
              </a:rPr>
              <a:t>Mały astronom. Przewodnik dla dzieci</a:t>
            </a:r>
            <a:r>
              <a:rPr lang="pl-PL" altLang="it-IT" sz="1800">
                <a:solidFill>
                  <a:srgbClr val="FF0000"/>
                </a:solidFill>
              </a:rPr>
              <a:t>, Publicat, Poznań, 2016</a:t>
            </a:r>
            <a:endParaRPr lang="en-AU" altLang="it-IT" sz="1800">
              <a:solidFill>
                <a:srgbClr val="FF0000"/>
              </a:solidFill>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CAE4CD4D-8111-EE4E-43C1-6F7FEBC8702C}"/>
              </a:ext>
            </a:extLst>
          </p:cNvPr>
          <p:cNvSpPr>
            <a:spLocks noGrp="1" noChangeArrowheads="1"/>
          </p:cNvSpPr>
          <p:nvPr>
            <p:ph type="title"/>
          </p:nvPr>
        </p:nvSpPr>
        <p:spPr>
          <a:xfrm>
            <a:off x="457200" y="223838"/>
            <a:ext cx="8229600" cy="1143000"/>
          </a:xfrm>
        </p:spPr>
        <p:txBody>
          <a:bodyPr/>
          <a:lstStyle/>
          <a:p>
            <a:r>
              <a:rPr lang="pl-PL" altLang="it-IT" sz="3600">
                <a:solidFill>
                  <a:schemeClr val="hlink"/>
                </a:solidFill>
              </a:rPr>
              <a:t>Uniwersytety Dziecięce UniKids </a:t>
            </a:r>
            <a:br>
              <a:rPr lang="pl-PL" altLang="it-IT" sz="3600">
                <a:solidFill>
                  <a:schemeClr val="hlink"/>
                </a:solidFill>
              </a:rPr>
            </a:br>
            <a:r>
              <a:rPr lang="pl-PL" altLang="it-IT" sz="3600">
                <a:solidFill>
                  <a:schemeClr val="hlink"/>
                </a:solidFill>
              </a:rPr>
              <a:t>– odbiorca niezwykle wymagający</a:t>
            </a:r>
          </a:p>
        </p:txBody>
      </p:sp>
      <p:pic>
        <p:nvPicPr>
          <p:cNvPr id="104451" name="Picture 3">
            <a:extLst>
              <a:ext uri="{FF2B5EF4-FFF2-40B4-BE49-F238E27FC236}">
                <a16:creationId xmlns:a16="http://schemas.microsoft.com/office/drawing/2014/main" id="{84A3C8B8-E9E0-37E0-5F1C-F4AA30282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41438"/>
            <a:ext cx="3970337"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4" name="Picture 4">
            <a:extLst>
              <a:ext uri="{FF2B5EF4-FFF2-40B4-BE49-F238E27FC236}">
                <a16:creationId xmlns:a16="http://schemas.microsoft.com/office/drawing/2014/main" id="{52405D4A-3919-BB9B-2DDD-730CFDA936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2133600"/>
            <a:ext cx="3754437"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 Box 7">
            <a:extLst>
              <a:ext uri="{FF2B5EF4-FFF2-40B4-BE49-F238E27FC236}">
                <a16:creationId xmlns:a16="http://schemas.microsoft.com/office/drawing/2014/main" id="{FF592DB3-F776-E748-9614-668C3355585F}"/>
              </a:ext>
            </a:extLst>
          </p:cNvPr>
          <p:cNvSpPr txBox="1">
            <a:spLocks noChangeArrowheads="1"/>
          </p:cNvSpPr>
          <p:nvPr/>
        </p:nvSpPr>
        <p:spPr bwMode="auto">
          <a:xfrm>
            <a:off x="0" y="6491288"/>
            <a:ext cx="779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solidFill>
                  <a:srgbClr val="FF0000"/>
                </a:solidFill>
              </a:rPr>
              <a:t>G. Karwasz, </a:t>
            </a:r>
            <a:r>
              <a:rPr lang="pl-PL" altLang="it-IT" sz="1800" i="1">
                <a:solidFill>
                  <a:srgbClr val="FF0000"/>
                </a:solidFill>
              </a:rPr>
              <a:t>Mały astronom. Przewodnik dla dzieci</a:t>
            </a:r>
            <a:r>
              <a:rPr lang="pl-PL" altLang="it-IT" sz="1800">
                <a:solidFill>
                  <a:srgbClr val="FF0000"/>
                </a:solidFill>
              </a:rPr>
              <a:t>, Publicat, Poznań, 2016</a:t>
            </a:r>
            <a:endParaRPr lang="en-AU" altLang="it-IT" sz="180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9204"/>
                                        </p:tgtEl>
                                        <p:attrNameLst>
                                          <p:attrName>style.visibility</p:attrName>
                                        </p:attrNameLst>
                                      </p:cBhvr>
                                      <p:to>
                                        <p:strVal val="visible"/>
                                      </p:to>
                                    </p:set>
                                    <p:animEffect transition="in" filter="fade">
                                      <p:cBhvr>
                                        <p:cTn id="7" dur="500"/>
                                        <p:tgtEl>
                                          <p:spTgt spid="179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C0E11B36-34D6-6677-1C06-7B463F6A27D0}"/>
              </a:ext>
            </a:extLst>
          </p:cNvPr>
          <p:cNvSpPr>
            <a:spLocks noGrp="1" noChangeArrowheads="1"/>
          </p:cNvSpPr>
          <p:nvPr>
            <p:ph type="title"/>
          </p:nvPr>
        </p:nvSpPr>
        <p:spPr>
          <a:xfrm>
            <a:off x="457200" y="223838"/>
            <a:ext cx="8229600" cy="1143000"/>
          </a:xfrm>
        </p:spPr>
        <p:txBody>
          <a:bodyPr/>
          <a:lstStyle/>
          <a:p>
            <a:r>
              <a:rPr lang="pl-PL" altLang="it-IT" sz="3600">
                <a:solidFill>
                  <a:schemeClr val="hlink"/>
                </a:solidFill>
              </a:rPr>
              <a:t>Uniwersytety Dziecięce UniKids </a:t>
            </a:r>
            <a:br>
              <a:rPr lang="pl-PL" altLang="it-IT" sz="3600">
                <a:solidFill>
                  <a:schemeClr val="hlink"/>
                </a:solidFill>
              </a:rPr>
            </a:br>
            <a:r>
              <a:rPr lang="pl-PL" altLang="it-IT" sz="3600">
                <a:solidFill>
                  <a:schemeClr val="hlink"/>
                </a:solidFill>
              </a:rPr>
              <a:t>– odbiorca niezwykle wymagający</a:t>
            </a:r>
          </a:p>
        </p:txBody>
      </p:sp>
      <p:pic>
        <p:nvPicPr>
          <p:cNvPr id="106499" name="Picture 3">
            <a:extLst>
              <a:ext uri="{FF2B5EF4-FFF2-40B4-BE49-F238E27FC236}">
                <a16:creationId xmlns:a16="http://schemas.microsoft.com/office/drawing/2014/main" id="{2074B85F-0221-7C34-D5EF-B42514F46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41438"/>
            <a:ext cx="3970337"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2" name="Picture 4">
            <a:extLst>
              <a:ext uri="{FF2B5EF4-FFF2-40B4-BE49-F238E27FC236}">
                <a16:creationId xmlns:a16="http://schemas.microsoft.com/office/drawing/2014/main" id="{B655DED4-C59E-98E9-A86A-DFEF356B9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2133600"/>
            <a:ext cx="3754437"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3" name="Picture 5">
            <a:extLst>
              <a:ext uri="{FF2B5EF4-FFF2-40B4-BE49-F238E27FC236}">
                <a16:creationId xmlns:a16="http://schemas.microsoft.com/office/drawing/2014/main" id="{89D76401-9214-9C48-9EAB-65FA72526F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2852738"/>
            <a:ext cx="4103687"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Text Box 7">
            <a:extLst>
              <a:ext uri="{FF2B5EF4-FFF2-40B4-BE49-F238E27FC236}">
                <a16:creationId xmlns:a16="http://schemas.microsoft.com/office/drawing/2014/main" id="{A350C881-6B9D-93BB-8CC8-A1F3F5F79C10}"/>
              </a:ext>
            </a:extLst>
          </p:cNvPr>
          <p:cNvSpPr txBox="1">
            <a:spLocks noChangeArrowheads="1"/>
          </p:cNvSpPr>
          <p:nvPr/>
        </p:nvSpPr>
        <p:spPr bwMode="auto">
          <a:xfrm>
            <a:off x="0" y="6491288"/>
            <a:ext cx="779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solidFill>
                  <a:srgbClr val="FF0000"/>
                </a:solidFill>
              </a:rPr>
              <a:t>G. Karwasz, </a:t>
            </a:r>
            <a:r>
              <a:rPr lang="pl-PL" altLang="it-IT" sz="1800" i="1">
                <a:solidFill>
                  <a:srgbClr val="FF0000"/>
                </a:solidFill>
              </a:rPr>
              <a:t>Mały astronom. Przewodnik dla dzieci</a:t>
            </a:r>
            <a:r>
              <a:rPr lang="pl-PL" altLang="it-IT" sz="1800">
                <a:solidFill>
                  <a:srgbClr val="FF0000"/>
                </a:solidFill>
              </a:rPr>
              <a:t>, Publicat, Poznań, 2016</a:t>
            </a:r>
            <a:endParaRPr lang="en-AU" altLang="it-IT" sz="180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1252"/>
                                        </p:tgtEl>
                                        <p:attrNameLst>
                                          <p:attrName>style.visibility</p:attrName>
                                        </p:attrNameLst>
                                      </p:cBhvr>
                                      <p:to>
                                        <p:strVal val="visible"/>
                                      </p:to>
                                    </p:set>
                                    <p:animEffect transition="in" filter="fade">
                                      <p:cBhvr>
                                        <p:cTn id="7" dur="500"/>
                                        <p:tgtEl>
                                          <p:spTgt spid="1812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1253"/>
                                        </p:tgtEl>
                                        <p:attrNameLst>
                                          <p:attrName>style.visibility</p:attrName>
                                        </p:attrNameLst>
                                      </p:cBhvr>
                                      <p:to>
                                        <p:strVal val="visible"/>
                                      </p:to>
                                    </p:set>
                                    <p:animEffect transition="in" filter="fade">
                                      <p:cBhvr>
                                        <p:cTn id="12" dur="500"/>
                                        <p:tgtEl>
                                          <p:spTgt spid="181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5548E07-156B-E271-3911-DEEB92843B85}"/>
              </a:ext>
            </a:extLst>
          </p:cNvPr>
          <p:cNvSpPr>
            <a:spLocks noGrp="1" noChangeArrowheads="1"/>
          </p:cNvSpPr>
          <p:nvPr>
            <p:ph type="ctrTitle"/>
          </p:nvPr>
        </p:nvSpPr>
        <p:spPr>
          <a:xfrm>
            <a:off x="539750" y="404813"/>
            <a:ext cx="7772400" cy="1470025"/>
          </a:xfrm>
        </p:spPr>
        <p:txBody>
          <a:bodyPr anchor="ctr"/>
          <a:lstStyle/>
          <a:p>
            <a:pPr eaLnBrk="1" hangingPunct="1"/>
            <a:r>
              <a:rPr lang="pl-PL" altLang="it-IT" sz="3600"/>
              <a:t>Physics is Fun:</a:t>
            </a:r>
            <a:br>
              <a:rPr lang="pl-PL" altLang="it-IT" sz="3600"/>
            </a:br>
            <a:r>
              <a:rPr lang="pl-PL" altLang="it-IT" sz="3600"/>
              <a:t>Why do objects fall?</a:t>
            </a:r>
            <a:endParaRPr lang="en-AU" altLang="it-IT" sz="3600"/>
          </a:p>
        </p:txBody>
      </p:sp>
      <p:sp>
        <p:nvSpPr>
          <p:cNvPr id="8195" name="Rectangle 3">
            <a:extLst>
              <a:ext uri="{FF2B5EF4-FFF2-40B4-BE49-F238E27FC236}">
                <a16:creationId xmlns:a16="http://schemas.microsoft.com/office/drawing/2014/main" id="{A0893125-FADE-9039-819D-E5733A00F604}"/>
              </a:ext>
            </a:extLst>
          </p:cNvPr>
          <p:cNvSpPr>
            <a:spLocks noGrp="1" noChangeArrowheads="1"/>
          </p:cNvSpPr>
          <p:nvPr>
            <p:ph type="subTitle" idx="1"/>
          </p:nvPr>
        </p:nvSpPr>
        <p:spPr>
          <a:xfrm>
            <a:off x="1331913" y="2492375"/>
            <a:ext cx="6400800" cy="1752600"/>
          </a:xfrm>
        </p:spPr>
        <p:txBody>
          <a:bodyPr/>
          <a:lstStyle/>
          <a:p>
            <a:pPr eaLnBrk="1" hangingPunct="1">
              <a:lnSpc>
                <a:spcPct val="80000"/>
              </a:lnSpc>
            </a:pPr>
            <a:r>
              <a:rPr lang="pl-PL" altLang="it-IT"/>
              <a:t>Grzegorz Karwasz</a:t>
            </a:r>
          </a:p>
          <a:p>
            <a:pPr eaLnBrk="1" hangingPunct="1">
              <a:lnSpc>
                <a:spcPct val="80000"/>
              </a:lnSpc>
            </a:pPr>
            <a:r>
              <a:rPr lang="pl-PL" altLang="it-IT" i="1"/>
              <a:t>Didactics of Physics Division</a:t>
            </a:r>
          </a:p>
          <a:p>
            <a:pPr eaLnBrk="1" hangingPunct="1">
              <a:lnSpc>
                <a:spcPct val="80000"/>
              </a:lnSpc>
            </a:pPr>
            <a:r>
              <a:rPr lang="pl-PL" altLang="it-IT" i="1">
                <a:solidFill>
                  <a:srgbClr val="FF0000"/>
                </a:solidFill>
              </a:rPr>
              <a:t>Nicolaus Copernicus University</a:t>
            </a:r>
          </a:p>
          <a:p>
            <a:pPr eaLnBrk="1" hangingPunct="1">
              <a:lnSpc>
                <a:spcPct val="80000"/>
              </a:lnSpc>
            </a:pPr>
            <a:r>
              <a:rPr lang="pl-PL" altLang="it-IT" i="1"/>
              <a:t>Toruń, Poland</a:t>
            </a:r>
          </a:p>
          <a:p>
            <a:pPr eaLnBrk="1" hangingPunct="1">
              <a:lnSpc>
                <a:spcPct val="80000"/>
              </a:lnSpc>
            </a:pPr>
            <a:endParaRPr lang="pl-PL" altLang="it-IT" sz="3200"/>
          </a:p>
          <a:p>
            <a:pPr eaLnBrk="1" hangingPunct="1">
              <a:lnSpc>
                <a:spcPct val="80000"/>
              </a:lnSpc>
            </a:pPr>
            <a:r>
              <a:rPr lang="en-AU" altLang="it-IT" sz="3200"/>
              <a:t>송미영</a:t>
            </a:r>
            <a:endParaRPr lang="pl-PL" altLang="it-IT" sz="3200"/>
          </a:p>
          <a:p>
            <a:pPr eaLnBrk="1" hangingPunct="1"/>
            <a:r>
              <a:rPr lang="en-AU" altLang="it-IT" sz="2000" b="1"/>
              <a:t>선임 연구원</a:t>
            </a:r>
          </a:p>
          <a:p>
            <a:pPr eaLnBrk="1" hangingPunct="1"/>
            <a:r>
              <a:rPr lang="en-AU" altLang="it-IT" sz="2000" b="1"/>
              <a:t>플라즈마물성데이터 센터</a:t>
            </a:r>
          </a:p>
          <a:p>
            <a:pPr eaLnBrk="1" hangingPunct="1"/>
            <a:r>
              <a:rPr lang="en-AU" altLang="it-IT" sz="2000" b="1"/>
              <a:t>플라즈마물성연구팀 / 원천기술연구부/</a:t>
            </a:r>
          </a:p>
          <a:p>
            <a:pPr eaLnBrk="1" hangingPunct="1"/>
            <a:r>
              <a:rPr lang="en-AU" altLang="it-IT" sz="2000" b="1"/>
              <a:t>플라즈마기술연구센터 /국가핵융합연구소</a:t>
            </a:r>
            <a:r>
              <a:rPr lang="en-AU" altLang="it-IT" sz="3200"/>
              <a:t> </a:t>
            </a:r>
          </a:p>
        </p:txBody>
      </p:sp>
      <p:pic>
        <p:nvPicPr>
          <p:cNvPr id="8196" name="Picture 2">
            <a:extLst>
              <a:ext uri="{FF2B5EF4-FFF2-40B4-BE49-F238E27FC236}">
                <a16:creationId xmlns:a16="http://schemas.microsoft.com/office/drawing/2014/main" id="{195E9413-51A2-8AD0-108A-1022E8568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3573463"/>
            <a:ext cx="228282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a:extLst>
              <a:ext uri="{FF2B5EF4-FFF2-40B4-BE49-F238E27FC236}">
                <a16:creationId xmlns:a16="http://schemas.microsoft.com/office/drawing/2014/main" id="{AB094573-2D1C-0F65-D5FD-F19EC9BEE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3573463"/>
            <a:ext cx="27781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58A8D453-AB97-5D61-0204-9F4583AA9E68}"/>
              </a:ext>
            </a:extLst>
          </p:cNvPr>
          <p:cNvSpPr>
            <a:spLocks noGrp="1" noChangeArrowheads="1"/>
          </p:cNvSpPr>
          <p:nvPr>
            <p:ph type="title"/>
          </p:nvPr>
        </p:nvSpPr>
        <p:spPr>
          <a:xfrm>
            <a:off x="457200" y="223838"/>
            <a:ext cx="8229600" cy="1143000"/>
          </a:xfrm>
        </p:spPr>
        <p:txBody>
          <a:bodyPr/>
          <a:lstStyle/>
          <a:p>
            <a:r>
              <a:rPr lang="pl-PL" altLang="it-IT" sz="3600">
                <a:solidFill>
                  <a:schemeClr val="hlink"/>
                </a:solidFill>
              </a:rPr>
              <a:t>Uniwersytety Dziecięce UniKids </a:t>
            </a:r>
            <a:br>
              <a:rPr lang="pl-PL" altLang="it-IT" sz="3600">
                <a:solidFill>
                  <a:schemeClr val="hlink"/>
                </a:solidFill>
              </a:rPr>
            </a:br>
            <a:r>
              <a:rPr lang="pl-PL" altLang="it-IT" sz="3600">
                <a:solidFill>
                  <a:schemeClr val="hlink"/>
                </a:solidFill>
              </a:rPr>
              <a:t>– odbiorca niezwykle wymagający</a:t>
            </a:r>
          </a:p>
        </p:txBody>
      </p:sp>
      <p:pic>
        <p:nvPicPr>
          <p:cNvPr id="108547" name="Picture 3">
            <a:extLst>
              <a:ext uri="{FF2B5EF4-FFF2-40B4-BE49-F238E27FC236}">
                <a16:creationId xmlns:a16="http://schemas.microsoft.com/office/drawing/2014/main" id="{DCB67302-2C45-CBE9-7786-CC96A9849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41438"/>
            <a:ext cx="3970337"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a:extLst>
              <a:ext uri="{FF2B5EF4-FFF2-40B4-BE49-F238E27FC236}">
                <a16:creationId xmlns:a16="http://schemas.microsoft.com/office/drawing/2014/main" id="{4B0B588B-F9A4-54FF-E161-5E11F8DE4D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2133600"/>
            <a:ext cx="3754437"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a:extLst>
              <a:ext uri="{FF2B5EF4-FFF2-40B4-BE49-F238E27FC236}">
                <a16:creationId xmlns:a16="http://schemas.microsoft.com/office/drawing/2014/main" id="{17B765D1-756A-3049-60C3-F3A014D811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2852738"/>
            <a:ext cx="4103687"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a:extLst>
              <a:ext uri="{FF2B5EF4-FFF2-40B4-BE49-F238E27FC236}">
                <a16:creationId xmlns:a16="http://schemas.microsoft.com/office/drawing/2014/main" id="{504487EF-E70A-5E45-024A-FC03CF1CA4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3357563"/>
            <a:ext cx="3970337"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1" name="Text Box 7">
            <a:extLst>
              <a:ext uri="{FF2B5EF4-FFF2-40B4-BE49-F238E27FC236}">
                <a16:creationId xmlns:a16="http://schemas.microsoft.com/office/drawing/2014/main" id="{4C8C8637-83F3-3E0B-EEDF-3E27C34FF796}"/>
              </a:ext>
            </a:extLst>
          </p:cNvPr>
          <p:cNvSpPr txBox="1">
            <a:spLocks noChangeArrowheads="1"/>
          </p:cNvSpPr>
          <p:nvPr/>
        </p:nvSpPr>
        <p:spPr bwMode="auto">
          <a:xfrm>
            <a:off x="0" y="6491288"/>
            <a:ext cx="779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solidFill>
                  <a:srgbClr val="FF0000"/>
                </a:solidFill>
              </a:rPr>
              <a:t>G. Karwasz, </a:t>
            </a:r>
            <a:r>
              <a:rPr lang="pl-PL" altLang="it-IT" sz="1800" i="1">
                <a:solidFill>
                  <a:srgbClr val="FF0000"/>
                </a:solidFill>
              </a:rPr>
              <a:t>Mały astronom. Przewodnik dla dzieci</a:t>
            </a:r>
            <a:r>
              <a:rPr lang="pl-PL" altLang="it-IT" sz="1800">
                <a:solidFill>
                  <a:srgbClr val="FF0000"/>
                </a:solidFill>
              </a:rPr>
              <a:t>, Publicat, Poznań, 2016</a:t>
            </a:r>
            <a:endParaRPr lang="en-AU" altLang="it-IT" sz="180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fade">
                                      <p:cBhvr>
                                        <p:cTn id="7" dur="500"/>
                                        <p:tgtEl>
                                          <p:spTgt spid="55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5301"/>
                                        </p:tgtEl>
                                        <p:attrNameLst>
                                          <p:attrName>style.visibility</p:attrName>
                                        </p:attrNameLst>
                                      </p:cBhvr>
                                      <p:to>
                                        <p:strVal val="visible"/>
                                      </p:to>
                                    </p:set>
                                    <p:animEffect transition="in" filter="fade">
                                      <p:cBhvr>
                                        <p:cTn id="12" dur="500"/>
                                        <p:tgtEl>
                                          <p:spTgt spid="553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5302"/>
                                        </p:tgtEl>
                                        <p:attrNameLst>
                                          <p:attrName>style.visibility</p:attrName>
                                        </p:attrNameLst>
                                      </p:cBhvr>
                                      <p:to>
                                        <p:strVal val="visible"/>
                                      </p:to>
                                    </p:set>
                                    <p:animEffect transition="in" filter="fade">
                                      <p:cBhvr>
                                        <p:cTn id="17" dur="500"/>
                                        <p:tgtEl>
                                          <p:spTgt spid="55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D5803384-6C36-C40A-CF32-8788F0C21F77}"/>
              </a:ext>
            </a:extLst>
          </p:cNvPr>
          <p:cNvSpPr>
            <a:spLocks noGrp="1" noChangeArrowheads="1"/>
          </p:cNvSpPr>
          <p:nvPr>
            <p:ph type="title"/>
          </p:nvPr>
        </p:nvSpPr>
        <p:spPr>
          <a:xfrm>
            <a:off x="468313" y="57150"/>
            <a:ext cx="8229600" cy="1143000"/>
          </a:xfrm>
        </p:spPr>
        <p:txBody>
          <a:bodyPr/>
          <a:lstStyle/>
          <a:p>
            <a:r>
              <a:rPr lang="pl-PL" altLang="it-IT" sz="4000"/>
              <a:t>Świat obiektów realnych </a:t>
            </a:r>
            <a:br>
              <a:rPr lang="pl-PL" altLang="it-IT" sz="4000"/>
            </a:br>
            <a:r>
              <a:rPr lang="pl-PL" altLang="it-IT" sz="4000"/>
              <a:t>(i ich wirtualnych zwierciadeł)</a:t>
            </a:r>
          </a:p>
        </p:txBody>
      </p:sp>
      <p:pic>
        <p:nvPicPr>
          <p:cNvPr id="110595" name="Picture 3">
            <a:extLst>
              <a:ext uri="{FF2B5EF4-FFF2-40B4-BE49-F238E27FC236}">
                <a16:creationId xmlns:a16="http://schemas.microsoft.com/office/drawing/2014/main" id="{7E026DE9-D138-4CED-6595-3DB38DBDD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363663"/>
            <a:ext cx="7704137" cy="501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DBA3EED7-3700-32DD-B524-9F1CC5675C18}"/>
              </a:ext>
            </a:extLst>
          </p:cNvPr>
          <p:cNvSpPr txBox="1">
            <a:spLocks noChangeArrowheads="1"/>
          </p:cNvSpPr>
          <p:nvPr/>
        </p:nvSpPr>
        <p:spPr bwMode="auto">
          <a:xfrm>
            <a:off x="158750" y="6400800"/>
            <a:ext cx="556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hlinkClick r:id="rId4"/>
              </a:rPr>
              <a:t>G. Karwasz i in. „Fizyka i zabawki” PAP Słupsk, 2004</a:t>
            </a:r>
            <a:endParaRPr lang="en-US" altLang="it-IT" sz="18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98CEDC9D-303F-CD42-761F-F4C4E1D9E708}"/>
              </a:ext>
            </a:extLst>
          </p:cNvPr>
          <p:cNvSpPr>
            <a:spLocks noGrp="1" noChangeArrowheads="1"/>
          </p:cNvSpPr>
          <p:nvPr>
            <p:ph type="title"/>
          </p:nvPr>
        </p:nvSpPr>
        <p:spPr/>
        <p:txBody>
          <a:bodyPr/>
          <a:lstStyle/>
          <a:p>
            <a:r>
              <a:rPr lang="pl-PL" altLang="it-IT" sz="3600">
                <a:solidFill>
                  <a:schemeClr val="accent2"/>
                </a:solidFill>
              </a:rPr>
              <a:t>Zaczepić uwagę, a później pociągnąć</a:t>
            </a:r>
            <a:endParaRPr lang="en-AU" altLang="it-IT" sz="3600">
              <a:solidFill>
                <a:schemeClr val="accent2"/>
              </a:solidFill>
            </a:endParaRPr>
          </a:p>
        </p:txBody>
      </p:sp>
      <p:pic>
        <p:nvPicPr>
          <p:cNvPr id="112643" name="Picture 4">
            <a:extLst>
              <a:ext uri="{FF2B5EF4-FFF2-40B4-BE49-F238E27FC236}">
                <a16:creationId xmlns:a16="http://schemas.microsoft.com/office/drawing/2014/main" id="{2C6EC33A-E9A0-CDDA-C5EB-BAB11760C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341438"/>
            <a:ext cx="78263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09D1E81A-D2D9-EE19-9940-1BA42B3A3B46}"/>
              </a:ext>
            </a:extLst>
          </p:cNvPr>
          <p:cNvSpPr>
            <a:spLocks noGrp="1" noChangeArrowheads="1"/>
          </p:cNvSpPr>
          <p:nvPr>
            <p:ph type="title"/>
          </p:nvPr>
        </p:nvSpPr>
        <p:spPr/>
        <p:txBody>
          <a:bodyPr/>
          <a:lstStyle/>
          <a:p>
            <a:r>
              <a:rPr lang="pl-PL" altLang="it-IT"/>
              <a:t>Neo-realizm</a:t>
            </a:r>
            <a:endParaRPr lang="en-AU" altLang="it-IT"/>
          </a:p>
        </p:txBody>
      </p:sp>
      <p:sp>
        <p:nvSpPr>
          <p:cNvPr id="113667" name="Rectangle 3">
            <a:extLst>
              <a:ext uri="{FF2B5EF4-FFF2-40B4-BE49-F238E27FC236}">
                <a16:creationId xmlns:a16="http://schemas.microsoft.com/office/drawing/2014/main" id="{5D6826E5-9693-3FD9-C555-E7162B2E69B7}"/>
              </a:ext>
            </a:extLst>
          </p:cNvPr>
          <p:cNvSpPr>
            <a:spLocks noGrp="1" noChangeArrowheads="1"/>
          </p:cNvSpPr>
          <p:nvPr>
            <p:ph type="body" idx="1"/>
          </p:nvPr>
        </p:nvSpPr>
        <p:spPr>
          <a:xfrm>
            <a:off x="395288" y="1268413"/>
            <a:ext cx="8229600" cy="4525962"/>
          </a:xfrm>
        </p:spPr>
        <p:txBody>
          <a:bodyPr/>
          <a:lstStyle/>
          <a:p>
            <a:r>
              <a:rPr lang="pl-PL" altLang="it-IT" sz="2400">
                <a:solidFill>
                  <a:schemeClr val="accent2"/>
                </a:solidFill>
              </a:rPr>
              <a:t>Wszystko może zostać pokazane, i to na wiele sposobów („mediów”): doświadczenie, model, schemat </a:t>
            </a:r>
            <a:endParaRPr lang="en-AU" altLang="it-IT" sz="2400">
              <a:solidFill>
                <a:schemeClr val="accent2"/>
              </a:solidFill>
            </a:endParaRPr>
          </a:p>
        </p:txBody>
      </p:sp>
      <p:pic>
        <p:nvPicPr>
          <p:cNvPr id="113668" name="Picture 4">
            <a:extLst>
              <a:ext uri="{FF2B5EF4-FFF2-40B4-BE49-F238E27FC236}">
                <a16:creationId xmlns:a16="http://schemas.microsoft.com/office/drawing/2014/main" id="{A6849B15-6B22-4BAE-0AB6-D4318E4C7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060575"/>
            <a:ext cx="8424862" cy="351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69" name="Picture 5">
            <a:extLst>
              <a:ext uri="{FF2B5EF4-FFF2-40B4-BE49-F238E27FC236}">
                <a16:creationId xmlns:a16="http://schemas.microsoft.com/office/drawing/2014/main" id="{D2E74B8D-F495-6898-1C4F-A4257AAE3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650" y="188913"/>
            <a:ext cx="992188"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70" name="Picture 6">
            <a:extLst>
              <a:ext uri="{FF2B5EF4-FFF2-40B4-BE49-F238E27FC236}">
                <a16:creationId xmlns:a16="http://schemas.microsoft.com/office/drawing/2014/main" id="{31417D79-08E5-8138-25D7-849BE45329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5386388"/>
            <a:ext cx="3798888"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olo 1">
            <a:extLst>
              <a:ext uri="{FF2B5EF4-FFF2-40B4-BE49-F238E27FC236}">
                <a16:creationId xmlns:a16="http://schemas.microsoft.com/office/drawing/2014/main" id="{44A6E530-823F-4632-5418-CA0B4EF76E78}"/>
              </a:ext>
            </a:extLst>
          </p:cNvPr>
          <p:cNvSpPr>
            <a:spLocks noGrp="1" noChangeArrowheads="1"/>
          </p:cNvSpPr>
          <p:nvPr>
            <p:ph type="title" idx="4294967295"/>
          </p:nvPr>
        </p:nvSpPr>
        <p:spPr/>
        <p:txBody>
          <a:bodyPr/>
          <a:lstStyle/>
          <a:p>
            <a:r>
              <a:rPr lang="it-IT" altLang="it-IT"/>
              <a:t>«La didattica»</a:t>
            </a:r>
          </a:p>
        </p:txBody>
      </p:sp>
      <p:sp>
        <p:nvSpPr>
          <p:cNvPr id="114691" name="CasellaDiTesto 2">
            <a:extLst>
              <a:ext uri="{FF2B5EF4-FFF2-40B4-BE49-F238E27FC236}">
                <a16:creationId xmlns:a16="http://schemas.microsoft.com/office/drawing/2014/main" id="{2AE09836-6597-78D2-DD64-75769E219F5A}"/>
              </a:ext>
            </a:extLst>
          </p:cNvPr>
          <p:cNvSpPr txBox="1">
            <a:spLocks noChangeArrowheads="1"/>
          </p:cNvSpPr>
          <p:nvPr/>
        </p:nvSpPr>
        <p:spPr bwMode="auto">
          <a:xfrm>
            <a:off x="323850" y="1773238"/>
            <a:ext cx="7920038"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it-IT" altLang="it-IT" sz="2400"/>
              <a:t>La didattica non è una scienza (e prassi) dell’insegnare ed imparare</a:t>
            </a:r>
          </a:p>
          <a:p>
            <a:pPr>
              <a:spcBef>
                <a:spcPct val="0"/>
              </a:spcBef>
            </a:pPr>
            <a:r>
              <a:rPr lang="it-IT" altLang="it-IT" sz="2400"/>
              <a:t>La didattica è una scienza (e prassi) capace di individuare (e risolvere) i </a:t>
            </a:r>
            <a:r>
              <a:rPr lang="it-IT" altLang="it-IT" sz="2400" i="1"/>
              <a:t>problemi</a:t>
            </a:r>
            <a:r>
              <a:rPr lang="it-IT" altLang="it-IT" sz="2400"/>
              <a:t> nel percorso d’insegnamento e </a:t>
            </a:r>
            <a:r>
              <a:rPr lang="pl-PL" altLang="it-IT" sz="2400"/>
              <a:t>dello </a:t>
            </a:r>
            <a:r>
              <a:rPr lang="it-IT" altLang="it-IT" sz="2400"/>
              <a:t>studio</a:t>
            </a:r>
          </a:p>
          <a:p>
            <a:pPr>
              <a:spcBef>
                <a:spcPct val="0"/>
              </a:spcBef>
            </a:pPr>
            <a:r>
              <a:rPr lang="it-IT" altLang="it-IT" sz="2800"/>
              <a:t>Didattica innovativa: </a:t>
            </a:r>
            <a:br>
              <a:rPr lang="it-IT" altLang="it-IT" sz="2400"/>
            </a:br>
            <a:r>
              <a:rPr lang="it-IT" altLang="it-IT" sz="2400"/>
              <a:t>digitale, interdisciplinare, personalizzata</a:t>
            </a:r>
            <a:endParaRPr lang="pl-PL" altLang="it-IT" sz="2400"/>
          </a:p>
          <a:p>
            <a:pPr>
              <a:spcBef>
                <a:spcPct val="0"/>
              </a:spcBef>
              <a:buFontTx/>
              <a:buNone/>
            </a:pPr>
            <a:r>
              <a:rPr lang="it-IT" altLang="it-IT" sz="2400"/>
              <a:t> </a:t>
            </a:r>
            <a:endParaRPr lang="pl-PL" altLang="it-IT" sz="2400"/>
          </a:p>
          <a:p>
            <a:pPr>
              <a:spcBef>
                <a:spcPct val="0"/>
              </a:spcBef>
              <a:buFontTx/>
              <a:buNone/>
            </a:pPr>
            <a:r>
              <a:rPr lang="pl-PL" altLang="it-IT" sz="2400"/>
              <a:t>(sorprendente, innovativa, innaspettata)</a:t>
            </a:r>
            <a:endParaRPr lang="it-IT" altLang="it-IT" sz="2400"/>
          </a:p>
          <a:p>
            <a:pPr>
              <a:spcBef>
                <a:spcPct val="0"/>
              </a:spcBef>
              <a:buFontTx/>
              <a:buNone/>
            </a:pPr>
            <a:endParaRPr lang="it-IT" altLang="it-IT" sz="18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a:extLst>
              <a:ext uri="{FF2B5EF4-FFF2-40B4-BE49-F238E27FC236}">
                <a16:creationId xmlns:a16="http://schemas.microsoft.com/office/drawing/2014/main" id="{643D70E4-A70F-510A-E23B-3D9BF8504364}"/>
              </a:ext>
            </a:extLst>
          </p:cNvPr>
          <p:cNvSpPr>
            <a:spLocks noGrp="1" noChangeArrowheads="1"/>
          </p:cNvSpPr>
          <p:nvPr>
            <p:ph type="title"/>
          </p:nvPr>
        </p:nvSpPr>
        <p:spPr>
          <a:xfrm>
            <a:off x="303213" y="61913"/>
            <a:ext cx="8229600" cy="1143000"/>
          </a:xfrm>
        </p:spPr>
        <p:txBody>
          <a:bodyPr/>
          <a:lstStyle/>
          <a:p>
            <a:r>
              <a:rPr lang="pl-PL" altLang="it-IT" sz="3200">
                <a:solidFill>
                  <a:schemeClr val="accent2"/>
                </a:solidFill>
              </a:rPr>
              <a:t>P</a:t>
            </a:r>
            <a:r>
              <a:rPr lang="it-IT" altLang="it-IT" sz="3200">
                <a:solidFill>
                  <a:schemeClr val="accent2"/>
                </a:solidFill>
              </a:rPr>
              <a:t>edagogical </a:t>
            </a:r>
            <a:r>
              <a:rPr lang="pl-PL" altLang="it-IT" sz="3200">
                <a:solidFill>
                  <a:schemeClr val="accent2"/>
                </a:solidFill>
              </a:rPr>
              <a:t>C</a:t>
            </a:r>
            <a:r>
              <a:rPr lang="it-IT" altLang="it-IT" sz="3200">
                <a:solidFill>
                  <a:schemeClr val="accent2"/>
                </a:solidFill>
              </a:rPr>
              <a:t>ontents </a:t>
            </a:r>
            <a:r>
              <a:rPr lang="pl-PL" altLang="it-IT" sz="3200">
                <a:solidFill>
                  <a:schemeClr val="accent2"/>
                </a:solidFill>
              </a:rPr>
              <a:t>K</a:t>
            </a:r>
            <a:r>
              <a:rPr lang="it-IT" altLang="it-IT" sz="3200">
                <a:solidFill>
                  <a:schemeClr val="accent2"/>
                </a:solidFill>
              </a:rPr>
              <a:t>nowledge</a:t>
            </a:r>
            <a:r>
              <a:rPr lang="pl-PL" altLang="it-IT" sz="3200">
                <a:solidFill>
                  <a:schemeClr val="accent2"/>
                </a:solidFill>
              </a:rPr>
              <a:t> </a:t>
            </a:r>
            <a:br>
              <a:rPr lang="it-IT" altLang="it-IT" sz="3200">
                <a:solidFill>
                  <a:schemeClr val="accent2"/>
                </a:solidFill>
              </a:rPr>
            </a:br>
            <a:r>
              <a:rPr lang="it-IT" altLang="it-IT" sz="3200">
                <a:solidFill>
                  <a:schemeClr val="accent2"/>
                </a:solidFill>
              </a:rPr>
              <a:t>Lee </a:t>
            </a:r>
            <a:r>
              <a:rPr lang="pl-PL" altLang="it-IT" sz="3200">
                <a:solidFill>
                  <a:schemeClr val="accent2"/>
                </a:solidFill>
              </a:rPr>
              <a:t>Shulman </a:t>
            </a:r>
            <a:r>
              <a:rPr lang="it-IT" altLang="it-IT" sz="3200">
                <a:solidFill>
                  <a:schemeClr val="accent2"/>
                </a:solidFill>
              </a:rPr>
              <a:t>(</a:t>
            </a:r>
            <a:r>
              <a:rPr lang="pl-PL" altLang="it-IT" sz="3200">
                <a:solidFill>
                  <a:schemeClr val="accent2"/>
                </a:solidFill>
              </a:rPr>
              <a:t>1987</a:t>
            </a:r>
            <a:r>
              <a:rPr lang="it-IT" altLang="it-IT" sz="3200">
                <a:solidFill>
                  <a:schemeClr val="accent2"/>
                </a:solidFill>
              </a:rPr>
              <a:t>)</a:t>
            </a:r>
            <a:endParaRPr lang="en-AU" altLang="it-IT" sz="3200">
              <a:solidFill>
                <a:schemeClr val="accent2"/>
              </a:solidFill>
            </a:endParaRPr>
          </a:p>
        </p:txBody>
      </p:sp>
      <p:pic>
        <p:nvPicPr>
          <p:cNvPr id="115715" name="Picture 6">
            <a:extLst>
              <a:ext uri="{FF2B5EF4-FFF2-40B4-BE49-F238E27FC236}">
                <a16:creationId xmlns:a16="http://schemas.microsoft.com/office/drawing/2014/main" id="{EB99A596-1703-1F2A-F9B7-A8FDA1AFD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484313"/>
            <a:ext cx="8497888" cy="47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6" name="Line 8">
            <a:extLst>
              <a:ext uri="{FF2B5EF4-FFF2-40B4-BE49-F238E27FC236}">
                <a16:creationId xmlns:a16="http://schemas.microsoft.com/office/drawing/2014/main" id="{9E78AB69-B233-1E37-211B-C1A7D78F2890}"/>
              </a:ext>
            </a:extLst>
          </p:cNvPr>
          <p:cNvSpPr>
            <a:spLocks noChangeShapeType="1"/>
          </p:cNvSpPr>
          <p:nvPr/>
        </p:nvSpPr>
        <p:spPr bwMode="auto">
          <a:xfrm>
            <a:off x="900113" y="2536825"/>
            <a:ext cx="2951162" cy="0"/>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5717" name="Line 9">
            <a:extLst>
              <a:ext uri="{FF2B5EF4-FFF2-40B4-BE49-F238E27FC236}">
                <a16:creationId xmlns:a16="http://schemas.microsoft.com/office/drawing/2014/main" id="{FDFB122E-30B7-12CB-676C-C16BC4AA845D}"/>
              </a:ext>
            </a:extLst>
          </p:cNvPr>
          <p:cNvSpPr>
            <a:spLocks noChangeShapeType="1"/>
          </p:cNvSpPr>
          <p:nvPr/>
        </p:nvSpPr>
        <p:spPr bwMode="auto">
          <a:xfrm>
            <a:off x="5364163" y="4149725"/>
            <a:ext cx="2951162" cy="0"/>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5718" name="Line 10">
            <a:extLst>
              <a:ext uri="{FF2B5EF4-FFF2-40B4-BE49-F238E27FC236}">
                <a16:creationId xmlns:a16="http://schemas.microsoft.com/office/drawing/2014/main" id="{B6074421-49C0-F420-FFC2-3AD91D7DB942}"/>
              </a:ext>
            </a:extLst>
          </p:cNvPr>
          <p:cNvSpPr>
            <a:spLocks noChangeShapeType="1"/>
          </p:cNvSpPr>
          <p:nvPr/>
        </p:nvSpPr>
        <p:spPr bwMode="auto">
          <a:xfrm>
            <a:off x="3492500" y="5907088"/>
            <a:ext cx="5040313" cy="0"/>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89167831-25FB-C94A-744F-2CE6EFDE8B8F}"/>
              </a:ext>
            </a:extLst>
          </p:cNvPr>
          <p:cNvSpPr>
            <a:spLocks noGrp="1" noChangeArrowheads="1"/>
          </p:cNvSpPr>
          <p:nvPr>
            <p:ph type="title"/>
          </p:nvPr>
        </p:nvSpPr>
        <p:spPr/>
        <p:txBody>
          <a:bodyPr/>
          <a:lstStyle/>
          <a:p>
            <a:r>
              <a:rPr lang="pl-PL" altLang="it-IT" sz="3600"/>
              <a:t>Creare cv didattico via le competenze </a:t>
            </a:r>
            <a:endParaRPr lang="en-AU" altLang="it-IT"/>
          </a:p>
        </p:txBody>
      </p:sp>
      <p:pic>
        <p:nvPicPr>
          <p:cNvPr id="116739" name="Picture 3">
            <a:extLst>
              <a:ext uri="{FF2B5EF4-FFF2-40B4-BE49-F238E27FC236}">
                <a16:creationId xmlns:a16="http://schemas.microsoft.com/office/drawing/2014/main" id="{ED825EA4-74FE-11AC-BABD-A67C0ACA9E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25538"/>
            <a:ext cx="80645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Rectangle 4">
            <a:extLst>
              <a:ext uri="{FF2B5EF4-FFF2-40B4-BE49-F238E27FC236}">
                <a16:creationId xmlns:a16="http://schemas.microsoft.com/office/drawing/2014/main" id="{E2C05A79-CE5D-3FF0-4F53-626DD07C707C}"/>
              </a:ext>
            </a:extLst>
          </p:cNvPr>
          <p:cNvSpPr>
            <a:spLocks noChangeArrowheads="1"/>
          </p:cNvSpPr>
          <p:nvPr/>
        </p:nvSpPr>
        <p:spPr bwMode="auto">
          <a:xfrm>
            <a:off x="323850" y="6032500"/>
            <a:ext cx="677068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600">
                <a:hlinkClick r:id="rId3"/>
              </a:rPr>
              <a:t>https://www.youtube.com/watch?v=0DpkqGFVSjw</a:t>
            </a:r>
            <a:endParaRPr lang="pl-PL" altLang="it-IT" sz="1600"/>
          </a:p>
          <a:p>
            <a:pPr eaLnBrk="1" hangingPunct="1">
              <a:spcBef>
                <a:spcPct val="0"/>
              </a:spcBef>
              <a:buFontTx/>
              <a:buNone/>
            </a:pPr>
            <a:r>
              <a:rPr lang="pl-PL" altLang="it-IT" sz="1600" b="1"/>
              <a:t>Franca Da Re: </a:t>
            </a:r>
            <a:r>
              <a:rPr lang="en-AU" altLang="it-IT" sz="1600" b="1"/>
              <a:t>Webinar "Costruzione del curricolo per competenze "</a:t>
            </a:r>
          </a:p>
          <a:p>
            <a:pPr eaLnBrk="1" hangingPunct="1">
              <a:spcBef>
                <a:spcPct val="0"/>
              </a:spcBef>
              <a:buFontTx/>
              <a:buNone/>
            </a:pPr>
            <a:r>
              <a:rPr lang="en-AU" altLang="it-IT" sz="1600">
                <a:hlinkClick r:id="rId4"/>
              </a:rPr>
              <a:t>I.C. Volta Mandello del Lario</a:t>
            </a:r>
            <a:r>
              <a:rPr lang="en-AU" altLang="it-IT" sz="1600"/>
              <a:t>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138072F9-DB35-51FB-6EDC-BE51A000E827}"/>
              </a:ext>
            </a:extLst>
          </p:cNvPr>
          <p:cNvSpPr>
            <a:spLocks noGrp="1" noChangeArrowheads="1"/>
          </p:cNvSpPr>
          <p:nvPr>
            <p:ph type="title"/>
          </p:nvPr>
        </p:nvSpPr>
        <p:spPr/>
        <p:txBody>
          <a:bodyPr/>
          <a:lstStyle/>
          <a:p>
            <a:r>
              <a:rPr lang="pl-PL" altLang="it-IT" sz="3600"/>
              <a:t>Piero Crispiani: „Didattica cognitivista”</a:t>
            </a:r>
          </a:p>
        </p:txBody>
      </p:sp>
      <p:sp>
        <p:nvSpPr>
          <p:cNvPr id="117763" name="Rectangle 3">
            <a:extLst>
              <a:ext uri="{FF2B5EF4-FFF2-40B4-BE49-F238E27FC236}">
                <a16:creationId xmlns:a16="http://schemas.microsoft.com/office/drawing/2014/main" id="{697651BD-A75F-4EA6-6AEA-F82384F0A83A}"/>
              </a:ext>
            </a:extLst>
          </p:cNvPr>
          <p:cNvSpPr>
            <a:spLocks noGrp="1" noChangeArrowheads="1"/>
          </p:cNvSpPr>
          <p:nvPr>
            <p:ph type="body" idx="1"/>
          </p:nvPr>
        </p:nvSpPr>
        <p:spPr>
          <a:xfrm>
            <a:off x="457200" y="1125538"/>
            <a:ext cx="8229600" cy="5183187"/>
          </a:xfrm>
        </p:spPr>
        <p:txBody>
          <a:bodyPr/>
          <a:lstStyle/>
          <a:p>
            <a:r>
              <a:rPr lang="it-IT" altLang="it-IT" sz="2000"/>
              <a:t>Una concezione attiva e plastica della mente (pensiero, intelligenza, processi cognitivi) e delle sue espressioni (cultura, linguaggi, comportamenti) costituisce lo sfondo di consapevolezze sulle quali ricucendo le più fondate connessioni scientifiche con il razionalismo filosofico per un verso ed il cognitivismo psicologico per l’altro, nella seconda metà del ‘900 prende forma una visione tendenzialmente nuova sia del lavoro mentale che delle procedure educative e terapiche. </a:t>
            </a:r>
          </a:p>
          <a:p>
            <a:r>
              <a:rPr lang="it-IT" altLang="it-IT" sz="2000"/>
              <a:t>Tali espressioni veicolano luoghi teorici nel segno della complessità, pluralità, imprevedibilità, produttività, protagonismo e responsabilità, che si congiungono in una pratica dell’educazione, dell’insegnamento dell’organizzazione didattica che meglio si configura in riferimento ad un insieme di paradigmi che esibiscono un unitario collante nella valorizzazione dell’attività mentale autentica ed individuale del soggetto pensante.</a:t>
            </a:r>
            <a:r>
              <a:rPr lang="pl-PL" altLang="it-IT" sz="2000"/>
              <a:t> (p.11)</a:t>
            </a:r>
            <a:endParaRPr lang="it-IT" altLang="it-IT" sz="20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AB593E70-BCA4-D61D-25F4-1E19E2A2F6E4}"/>
              </a:ext>
            </a:extLst>
          </p:cNvPr>
          <p:cNvSpPr>
            <a:spLocks noGrp="1" noChangeArrowheads="1"/>
          </p:cNvSpPr>
          <p:nvPr>
            <p:ph type="title"/>
          </p:nvPr>
        </p:nvSpPr>
        <p:spPr/>
        <p:txBody>
          <a:bodyPr/>
          <a:lstStyle/>
          <a:p>
            <a:r>
              <a:rPr lang="pl-PL" altLang="it-IT"/>
              <a:t>Secolo XXI </a:t>
            </a:r>
            <a:endParaRPr lang="en-US" altLang="it-IT"/>
          </a:p>
        </p:txBody>
      </p:sp>
      <p:pic>
        <p:nvPicPr>
          <p:cNvPr id="118787" name="Picture 3">
            <a:extLst>
              <a:ext uri="{FF2B5EF4-FFF2-40B4-BE49-F238E27FC236}">
                <a16:creationId xmlns:a16="http://schemas.microsoft.com/office/drawing/2014/main" id="{BD653B57-1ADB-5DE4-E74C-42D6DBA2C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341438"/>
            <a:ext cx="77470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BE7FB665-8C8E-1E78-F20E-24591C8AE996}"/>
              </a:ext>
            </a:extLst>
          </p:cNvPr>
          <p:cNvSpPr>
            <a:spLocks noGrp="1" noChangeArrowheads="1"/>
          </p:cNvSpPr>
          <p:nvPr>
            <p:ph type="title"/>
          </p:nvPr>
        </p:nvSpPr>
        <p:spPr/>
        <p:txBody>
          <a:bodyPr/>
          <a:lstStyle/>
          <a:p>
            <a:r>
              <a:rPr lang="pl-PL" altLang="it-IT" sz="3600">
                <a:solidFill>
                  <a:schemeClr val="hlink"/>
                </a:solidFill>
              </a:rPr>
              <a:t>XXI Century Science</a:t>
            </a:r>
            <a:endParaRPr lang="en-US" altLang="it-IT" sz="3600">
              <a:solidFill>
                <a:schemeClr val="hlink"/>
              </a:solidFill>
            </a:endParaRPr>
          </a:p>
        </p:txBody>
      </p:sp>
      <p:pic>
        <p:nvPicPr>
          <p:cNvPr id="119811" name="Picture 3">
            <a:extLst>
              <a:ext uri="{FF2B5EF4-FFF2-40B4-BE49-F238E27FC236}">
                <a16:creationId xmlns:a16="http://schemas.microsoft.com/office/drawing/2014/main" id="{8FD9156C-CF83-8EDA-AE2E-9136A860A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450975"/>
            <a:ext cx="9145588" cy="499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6C3AD008-89D8-3703-4F5C-AADBC829523E}"/>
              </a:ext>
            </a:extLst>
          </p:cNvPr>
          <p:cNvSpPr>
            <a:spLocks noGrp="1" noChangeArrowheads="1"/>
          </p:cNvSpPr>
          <p:nvPr>
            <p:ph type="title"/>
          </p:nvPr>
        </p:nvSpPr>
        <p:spPr/>
        <p:txBody>
          <a:bodyPr/>
          <a:lstStyle/>
          <a:p>
            <a:r>
              <a:rPr lang="pl-PL" altLang="it-IT" sz="3600"/>
              <a:t>„D</a:t>
            </a:r>
            <a:r>
              <a:rPr lang="it-IT" altLang="it-IT" sz="3600"/>
              <a:t>idattica</a:t>
            </a:r>
            <a:r>
              <a:rPr lang="pl-PL" altLang="it-IT" sz="3600"/>
              <a:t>”</a:t>
            </a:r>
            <a:endParaRPr lang="en-AU" altLang="it-IT" sz="3600"/>
          </a:p>
        </p:txBody>
      </p:sp>
      <p:sp>
        <p:nvSpPr>
          <p:cNvPr id="9219" name="Rectangle 3">
            <a:extLst>
              <a:ext uri="{FF2B5EF4-FFF2-40B4-BE49-F238E27FC236}">
                <a16:creationId xmlns:a16="http://schemas.microsoft.com/office/drawing/2014/main" id="{FC6E4C53-847F-1A1A-8659-C49D482EDD46}"/>
              </a:ext>
            </a:extLst>
          </p:cNvPr>
          <p:cNvSpPr>
            <a:spLocks noGrp="1" noChangeArrowheads="1"/>
          </p:cNvSpPr>
          <p:nvPr>
            <p:ph type="body" idx="1"/>
          </p:nvPr>
        </p:nvSpPr>
        <p:spPr>
          <a:xfrm>
            <a:off x="447675" y="1290638"/>
            <a:ext cx="8372475" cy="4276725"/>
          </a:xfrm>
        </p:spPr>
        <p:txBody>
          <a:bodyPr/>
          <a:lstStyle/>
          <a:p>
            <a:pPr>
              <a:lnSpc>
                <a:spcPct val="80000"/>
              </a:lnSpc>
            </a:pPr>
            <a:r>
              <a:rPr lang="it-IT" altLang="it-IT" sz="2000"/>
              <a:t>Didacto (gr.) „insegno”</a:t>
            </a:r>
          </a:p>
          <a:p>
            <a:pPr>
              <a:lnSpc>
                <a:spcPct val="80000"/>
              </a:lnSpc>
            </a:pPr>
            <a:r>
              <a:rPr lang="it-IT" altLang="it-IT" sz="2000" b="1"/>
              <a:t>Didattica</a:t>
            </a:r>
            <a:r>
              <a:rPr lang="it-IT" altLang="it-IT" sz="2000"/>
              <a:t> &lt;gr. </a:t>
            </a:r>
            <a:r>
              <a:rPr lang="it-IT" altLang="it-IT" sz="2000" i="1"/>
              <a:t>didaktikós</a:t>
            </a:r>
            <a:r>
              <a:rPr lang="it-IT" altLang="it-IT" sz="2000"/>
              <a:t> = insegnante, correttivo&gt; </a:t>
            </a:r>
          </a:p>
          <a:p>
            <a:pPr>
              <a:lnSpc>
                <a:spcPct val="80000"/>
              </a:lnSpc>
              <a:buFontTx/>
              <a:buAutoNum type="arabicPeriod"/>
            </a:pPr>
            <a:r>
              <a:rPr lang="it-IT" altLang="it-IT" sz="2000"/>
              <a:t>Una disciplina della pedagogia – scienza su metodi di insegnare ed imparare.  </a:t>
            </a:r>
          </a:p>
          <a:p>
            <a:pPr>
              <a:lnSpc>
                <a:spcPct val="80000"/>
              </a:lnSpc>
              <a:buFontTx/>
              <a:buAutoNum type="arabicPeriod"/>
            </a:pPr>
            <a:r>
              <a:rPr lang="it-IT" altLang="it-IT" sz="2000"/>
              <a:t>correggere, moralizzare </a:t>
            </a:r>
          </a:p>
          <a:p>
            <a:pPr>
              <a:lnSpc>
                <a:spcPct val="80000"/>
              </a:lnSpc>
            </a:pPr>
            <a:r>
              <a:rPr lang="it-IT" altLang="it-IT" sz="2000"/>
              <a:t>Didassia – i metodi applicati, cioè la prassi d’insegnare</a:t>
            </a:r>
          </a:p>
          <a:p>
            <a:pPr>
              <a:lnSpc>
                <a:spcPct val="80000"/>
              </a:lnSpc>
            </a:pPr>
            <a:endParaRPr lang="it-IT" altLang="it-IT" sz="2000" b="1"/>
          </a:p>
          <a:p>
            <a:r>
              <a:rPr lang="it-IT" altLang="it-IT" sz="2000"/>
              <a:t>dīdūco [dīdūco], dīdūcis, diduxi, diductum, dīdūcĕre </a:t>
            </a:r>
            <a:br>
              <a:rPr lang="it-IT" altLang="it-IT" sz="2000"/>
            </a:br>
            <a:r>
              <a:rPr lang="it-IT" altLang="it-IT" sz="2000"/>
              <a:t>verbo transitivo III coniugazione</a:t>
            </a:r>
            <a:br>
              <a:rPr lang="it-IT" altLang="it-IT" sz="2000"/>
            </a:br>
            <a:br>
              <a:rPr lang="it-IT" altLang="it-IT" sz="2000"/>
            </a:br>
            <a:r>
              <a:rPr lang="it-IT" altLang="it-IT" sz="2000" b="1"/>
              <a:t>1</a:t>
            </a:r>
            <a:r>
              <a:rPr lang="it-IT" altLang="it-IT" sz="2000"/>
              <a:t> allargare, aprire, staccare, distendere</a:t>
            </a:r>
            <a:br>
              <a:rPr lang="it-IT" altLang="it-IT" sz="2000"/>
            </a:br>
            <a:r>
              <a:rPr lang="it-IT" altLang="it-IT" sz="2000" b="1"/>
              <a:t>2</a:t>
            </a:r>
            <a:r>
              <a:rPr lang="it-IT" altLang="it-IT" sz="2000"/>
              <a:t> disgiungere, separare, dividere</a:t>
            </a:r>
            <a:br>
              <a:rPr lang="it-IT" altLang="it-IT" sz="2000"/>
            </a:br>
            <a:r>
              <a:rPr lang="it-IT" altLang="it-IT" sz="2000" b="1"/>
              <a:t>3</a:t>
            </a:r>
            <a:r>
              <a:rPr lang="it-IT" altLang="it-IT" sz="2000"/>
              <a:t> sciogliere, disfare, rompere, strappare</a:t>
            </a:r>
          </a:p>
          <a:p>
            <a:endParaRPr lang="it-IT" altLang="it-IT" sz="2000" b="1"/>
          </a:p>
          <a:p>
            <a:r>
              <a:rPr lang="it-IT" altLang="it-IT" sz="2200">
                <a:solidFill>
                  <a:srgbClr val="FF0000"/>
                </a:solidFill>
              </a:rPr>
              <a:t>In altre parole: insegnare = dividere, analizzare, allargare</a:t>
            </a:r>
          </a:p>
          <a:p>
            <a:endParaRPr lang="pl-PL" altLang="it-IT" sz="1800" b="1"/>
          </a:p>
          <a:p>
            <a:pPr>
              <a:lnSpc>
                <a:spcPct val="80000"/>
              </a:lnSpc>
            </a:pPr>
            <a:endParaRPr lang="en-AU" altLang="it-IT" sz="1800"/>
          </a:p>
        </p:txBody>
      </p:sp>
      <p:sp>
        <p:nvSpPr>
          <p:cNvPr id="9220" name="Text Box 4">
            <a:extLst>
              <a:ext uri="{FF2B5EF4-FFF2-40B4-BE49-F238E27FC236}">
                <a16:creationId xmlns:a16="http://schemas.microsoft.com/office/drawing/2014/main" id="{475504FA-BD0A-9B9A-81BA-587BA767EA95}"/>
              </a:ext>
            </a:extLst>
          </p:cNvPr>
          <p:cNvSpPr txBox="1">
            <a:spLocks noChangeArrowheads="1"/>
          </p:cNvSpPr>
          <p:nvPr/>
        </p:nvSpPr>
        <p:spPr bwMode="auto">
          <a:xfrm>
            <a:off x="447675" y="6283325"/>
            <a:ext cx="30321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000"/>
              <a:t>Dizionario parole straniere</a:t>
            </a:r>
            <a:r>
              <a:rPr lang="pl-PL" altLang="it-IT" sz="1000"/>
              <a:t> PWN, Warszawa, 1972</a:t>
            </a:r>
          </a:p>
          <a:p>
            <a:pPr>
              <a:spcBef>
                <a:spcPct val="0"/>
              </a:spcBef>
              <a:buFontTx/>
              <a:buNone/>
            </a:pPr>
            <a:r>
              <a:rPr lang="pl-PL" altLang="it-IT" sz="1000"/>
              <a:t>Dizionario l</a:t>
            </a:r>
            <a:r>
              <a:rPr lang="it-IT" altLang="it-IT" sz="1000"/>
              <a:t>i</a:t>
            </a:r>
            <a:r>
              <a:rPr lang="pl-PL" altLang="it-IT" sz="1000"/>
              <a:t>ngua latina</a:t>
            </a:r>
            <a:endParaRPr lang="en-AU" altLang="it-IT" sz="10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DFA22F5E-13FE-66E9-4897-A39F1E4C8B71}"/>
              </a:ext>
            </a:extLst>
          </p:cNvPr>
          <p:cNvSpPr>
            <a:spLocks noGrp="1" noChangeArrowheads="1"/>
          </p:cNvSpPr>
          <p:nvPr>
            <p:ph type="title"/>
          </p:nvPr>
        </p:nvSpPr>
        <p:spPr>
          <a:xfrm>
            <a:off x="457200" y="-196850"/>
            <a:ext cx="8229600" cy="1143000"/>
          </a:xfrm>
        </p:spPr>
        <p:txBody>
          <a:bodyPr/>
          <a:lstStyle/>
          <a:p>
            <a:r>
              <a:rPr lang="pl-PL" altLang="it-IT" sz="3200">
                <a:solidFill>
                  <a:schemeClr val="hlink"/>
                </a:solidFill>
              </a:rPr>
              <a:t>Rob Tiplis (2015): Learning to Teach Science </a:t>
            </a:r>
            <a:endParaRPr lang="en-US" altLang="it-IT" sz="3200">
              <a:solidFill>
                <a:schemeClr val="hlink"/>
              </a:solidFill>
            </a:endParaRPr>
          </a:p>
        </p:txBody>
      </p:sp>
      <p:pic>
        <p:nvPicPr>
          <p:cNvPr id="56324" name="Picture 4">
            <a:extLst>
              <a:ext uri="{FF2B5EF4-FFF2-40B4-BE49-F238E27FC236}">
                <a16:creationId xmlns:a16="http://schemas.microsoft.com/office/drawing/2014/main" id="{0E8DFA82-4DDA-87CB-867E-24DF825727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438150" y="746125"/>
            <a:ext cx="3762375"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a:extLst>
              <a:ext uri="{FF2B5EF4-FFF2-40B4-BE49-F238E27FC236}">
                <a16:creationId xmlns:a16="http://schemas.microsoft.com/office/drawing/2014/main" id="{1A69BCFD-0904-B66F-9FDD-344DAF84A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792163"/>
            <a:ext cx="3773487"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blinds(horizontal)">
                                      <p:cBhvr>
                                        <p:cTn id="7" dur="500"/>
                                        <p:tgtEl>
                                          <p:spTgt spid="563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6325"/>
                                        </p:tgtEl>
                                        <p:attrNameLst>
                                          <p:attrName>style.visibility</p:attrName>
                                        </p:attrNameLst>
                                      </p:cBhvr>
                                      <p:to>
                                        <p:strVal val="visible"/>
                                      </p:to>
                                    </p:set>
                                    <p:animEffect transition="in" filter="blinds(horizontal)">
                                      <p:cBhvr>
                                        <p:cTn id="12"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0763B6FF-CF97-5687-B251-0EA895314356}"/>
              </a:ext>
            </a:extLst>
          </p:cNvPr>
          <p:cNvSpPr>
            <a:spLocks noGrp="1" noChangeArrowheads="1"/>
          </p:cNvSpPr>
          <p:nvPr>
            <p:ph type="title"/>
          </p:nvPr>
        </p:nvSpPr>
        <p:spPr/>
        <p:txBody>
          <a:bodyPr/>
          <a:lstStyle/>
          <a:p>
            <a:r>
              <a:rPr lang="it-IT" altLang="it-IT" sz="3600">
                <a:solidFill>
                  <a:schemeClr val="accent2"/>
                </a:solidFill>
              </a:rPr>
              <a:t>Riferimento alla sensibilità sociale</a:t>
            </a:r>
            <a:r>
              <a:rPr lang="it-IT" altLang="it-IT"/>
              <a:t> </a:t>
            </a:r>
          </a:p>
        </p:txBody>
      </p:sp>
      <p:pic>
        <p:nvPicPr>
          <p:cNvPr id="121859" name="Picture 4">
            <a:extLst>
              <a:ext uri="{FF2B5EF4-FFF2-40B4-BE49-F238E27FC236}">
                <a16:creationId xmlns:a16="http://schemas.microsoft.com/office/drawing/2014/main" id="{6C223418-AAD9-026C-20F8-8ED7C3093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12875"/>
            <a:ext cx="36322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7">
            <a:extLst>
              <a:ext uri="{FF2B5EF4-FFF2-40B4-BE49-F238E27FC236}">
                <a16:creationId xmlns:a16="http://schemas.microsoft.com/office/drawing/2014/main" id="{9F3D2ADF-B678-3B9C-7DEE-1F26000D3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75" y="3860800"/>
            <a:ext cx="550862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58B57467-38B3-2ACF-FC17-5DB269016A77}"/>
              </a:ext>
            </a:extLst>
          </p:cNvPr>
          <p:cNvSpPr>
            <a:spLocks noGrp="1" noChangeArrowheads="1"/>
          </p:cNvSpPr>
          <p:nvPr>
            <p:ph type="title"/>
          </p:nvPr>
        </p:nvSpPr>
        <p:spPr/>
        <p:txBody>
          <a:bodyPr/>
          <a:lstStyle/>
          <a:p>
            <a:r>
              <a:rPr lang="pl-PL" altLang="it-IT" sz="3600">
                <a:solidFill>
                  <a:schemeClr val="accent2"/>
                </a:solidFill>
              </a:rPr>
              <a:t>Tranversal competences</a:t>
            </a:r>
            <a:r>
              <a:rPr lang="pl-PL" altLang="it-IT"/>
              <a:t> </a:t>
            </a:r>
            <a:endParaRPr lang="en-AU" altLang="it-IT"/>
          </a:p>
        </p:txBody>
      </p:sp>
      <p:pic>
        <p:nvPicPr>
          <p:cNvPr id="122883" name="Picture 4">
            <a:extLst>
              <a:ext uri="{FF2B5EF4-FFF2-40B4-BE49-F238E27FC236}">
                <a16:creationId xmlns:a16="http://schemas.microsoft.com/office/drawing/2014/main" id="{C4F9C154-D908-7234-6196-4CBDE80EF8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 y="1341438"/>
            <a:ext cx="4146550"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5">
            <a:extLst>
              <a:ext uri="{FF2B5EF4-FFF2-40B4-BE49-F238E27FC236}">
                <a16:creationId xmlns:a16="http://schemas.microsoft.com/office/drawing/2014/main" id="{00096704-8952-A170-A6B8-23449F50D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4221163"/>
            <a:ext cx="46212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6">
            <a:extLst>
              <a:ext uri="{FF2B5EF4-FFF2-40B4-BE49-F238E27FC236}">
                <a16:creationId xmlns:a16="http://schemas.microsoft.com/office/drawing/2014/main" id="{FBD7501F-620B-0105-77A5-2E7F1E68AA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7213" y="1528763"/>
            <a:ext cx="45974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4869"/>
                                        </p:tgtEl>
                                        <p:attrNameLst>
                                          <p:attrName>style.visibility</p:attrName>
                                        </p:attrNameLst>
                                      </p:cBhvr>
                                      <p:to>
                                        <p:strVal val="visible"/>
                                      </p:to>
                                    </p:set>
                                    <p:animEffect transition="in" filter="blinds(horizontal)">
                                      <p:cBhvr>
                                        <p:cTn id="7" dur="500"/>
                                        <p:tgtEl>
                                          <p:spTgt spid="164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338C2040-32C8-5A07-9EF3-8F86A56D1884}"/>
              </a:ext>
            </a:extLst>
          </p:cNvPr>
          <p:cNvSpPr>
            <a:spLocks noGrp="1" noChangeArrowheads="1"/>
          </p:cNvSpPr>
          <p:nvPr>
            <p:ph type="title"/>
          </p:nvPr>
        </p:nvSpPr>
        <p:spPr>
          <a:xfrm>
            <a:off x="0" y="274638"/>
            <a:ext cx="8964613" cy="1143000"/>
          </a:xfrm>
        </p:spPr>
        <p:txBody>
          <a:bodyPr/>
          <a:lstStyle/>
          <a:p>
            <a:r>
              <a:rPr lang="it-IT" altLang="it-IT" sz="3200">
                <a:solidFill>
                  <a:schemeClr val="accent2"/>
                </a:solidFill>
              </a:rPr>
              <a:t>Richiedere solo questo che abbiamo insegnato</a:t>
            </a:r>
            <a:r>
              <a:rPr lang="it-IT" altLang="it-IT" sz="3200"/>
              <a:t> </a:t>
            </a:r>
          </a:p>
        </p:txBody>
      </p:sp>
      <p:pic>
        <p:nvPicPr>
          <p:cNvPr id="123907" name="Picture 4">
            <a:extLst>
              <a:ext uri="{FF2B5EF4-FFF2-40B4-BE49-F238E27FC236}">
                <a16:creationId xmlns:a16="http://schemas.microsoft.com/office/drawing/2014/main" id="{8F28B53B-D18A-4F50-A092-B3FC7EA7F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1438"/>
            <a:ext cx="310515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5">
            <a:extLst>
              <a:ext uri="{FF2B5EF4-FFF2-40B4-BE49-F238E27FC236}">
                <a16:creationId xmlns:a16="http://schemas.microsoft.com/office/drawing/2014/main" id="{3AAC7151-4301-6473-D633-A8D42EA14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1268413"/>
            <a:ext cx="5184775"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6">
            <a:extLst>
              <a:ext uri="{FF2B5EF4-FFF2-40B4-BE49-F238E27FC236}">
                <a16:creationId xmlns:a16="http://schemas.microsoft.com/office/drawing/2014/main" id="{E453E4F6-8204-62B1-445D-843AC38F7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8550" y="2738438"/>
            <a:ext cx="1169988"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Picture 7">
            <a:extLst>
              <a:ext uri="{FF2B5EF4-FFF2-40B4-BE49-F238E27FC236}">
                <a16:creationId xmlns:a16="http://schemas.microsoft.com/office/drawing/2014/main" id="{65B5BF8B-6CC6-489D-4865-CD39A8151A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525" y="2768600"/>
            <a:ext cx="1800225"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a:extLst>
              <a:ext uri="{FF2B5EF4-FFF2-40B4-BE49-F238E27FC236}">
                <a16:creationId xmlns:a16="http://schemas.microsoft.com/office/drawing/2014/main" id="{60CAF26F-75EC-672C-7B22-A1E05EA33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773238"/>
            <a:ext cx="518477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3">
            <a:extLst>
              <a:ext uri="{FF2B5EF4-FFF2-40B4-BE49-F238E27FC236}">
                <a16:creationId xmlns:a16="http://schemas.microsoft.com/office/drawing/2014/main" id="{2D68734E-267E-1BAE-BDF2-5DF233730188}"/>
              </a:ext>
            </a:extLst>
          </p:cNvPr>
          <p:cNvSpPr>
            <a:spLocks noGrp="1" noChangeArrowheads="1"/>
          </p:cNvSpPr>
          <p:nvPr>
            <p:ph type="title"/>
          </p:nvPr>
        </p:nvSpPr>
        <p:spPr/>
        <p:txBody>
          <a:bodyPr/>
          <a:lstStyle/>
          <a:p>
            <a:r>
              <a:rPr lang="pl-PL" altLang="it-IT" sz="3600"/>
              <a:t>Imparare porta gioia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a:extLst>
              <a:ext uri="{FF2B5EF4-FFF2-40B4-BE49-F238E27FC236}">
                <a16:creationId xmlns:a16="http://schemas.microsoft.com/office/drawing/2014/main" id="{02ABE983-1CC1-0E6E-CAD3-B159EC752D9A}"/>
              </a:ext>
            </a:extLst>
          </p:cNvPr>
          <p:cNvSpPr>
            <a:spLocks noGrp="1" noChangeArrowheads="1"/>
          </p:cNvSpPr>
          <p:nvPr>
            <p:ph type="title"/>
          </p:nvPr>
        </p:nvSpPr>
        <p:spPr/>
        <p:txBody>
          <a:bodyPr/>
          <a:lstStyle/>
          <a:p>
            <a:r>
              <a:rPr lang="pl-PL" altLang="it-IT" sz="3600"/>
              <a:t>Imparare porta gioia</a:t>
            </a:r>
          </a:p>
        </p:txBody>
      </p:sp>
      <p:pic>
        <p:nvPicPr>
          <p:cNvPr id="126979" name="Picture 4">
            <a:extLst>
              <a:ext uri="{FF2B5EF4-FFF2-40B4-BE49-F238E27FC236}">
                <a16:creationId xmlns:a16="http://schemas.microsoft.com/office/drawing/2014/main" id="{E08C7674-6A0F-979D-4C04-334B4299D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913" y="2089150"/>
            <a:ext cx="4681537"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a:extLst>
              <a:ext uri="{FF2B5EF4-FFF2-40B4-BE49-F238E27FC236}">
                <a16:creationId xmlns:a16="http://schemas.microsoft.com/office/drawing/2014/main" id="{6A709213-663A-0884-C68C-97D309832D2E}"/>
              </a:ext>
            </a:extLst>
          </p:cNvPr>
          <p:cNvSpPr>
            <a:spLocks noGrp="1" noChangeArrowheads="1"/>
          </p:cNvSpPr>
          <p:nvPr>
            <p:ph type="title"/>
          </p:nvPr>
        </p:nvSpPr>
        <p:spPr/>
        <p:txBody>
          <a:bodyPr/>
          <a:lstStyle/>
          <a:p>
            <a:r>
              <a:rPr lang="pl-PL" altLang="it-IT" sz="3600"/>
              <a:t>Imparare porta gioia</a:t>
            </a:r>
          </a:p>
        </p:txBody>
      </p:sp>
      <p:pic>
        <p:nvPicPr>
          <p:cNvPr id="129027" name="Picture 5">
            <a:extLst>
              <a:ext uri="{FF2B5EF4-FFF2-40B4-BE49-F238E27FC236}">
                <a16:creationId xmlns:a16="http://schemas.microsoft.com/office/drawing/2014/main" id="{AE5C7771-DAFD-1335-38B5-AB13EA729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565400"/>
            <a:ext cx="489585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3">
            <a:extLst>
              <a:ext uri="{FF2B5EF4-FFF2-40B4-BE49-F238E27FC236}">
                <a16:creationId xmlns:a16="http://schemas.microsoft.com/office/drawing/2014/main" id="{D1B037C4-AD9F-A1C7-7CC4-C5D203CF5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44675"/>
            <a:ext cx="479742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 Box 4">
            <a:extLst>
              <a:ext uri="{FF2B5EF4-FFF2-40B4-BE49-F238E27FC236}">
                <a16:creationId xmlns:a16="http://schemas.microsoft.com/office/drawing/2014/main" id="{5884034D-55E7-9EF2-C764-245573E7C0DC}"/>
              </a:ext>
            </a:extLst>
          </p:cNvPr>
          <p:cNvSpPr txBox="1">
            <a:spLocks noChangeArrowheads="1"/>
          </p:cNvSpPr>
          <p:nvPr/>
        </p:nvSpPr>
        <p:spPr bwMode="auto">
          <a:xfrm>
            <a:off x="231775" y="5603875"/>
            <a:ext cx="33147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pl-PL" altLang="it-IT" sz="2000">
                <a:solidFill>
                  <a:srgbClr val="333399"/>
                </a:solidFill>
                <a:latin typeface="Verdana" panose="020B0604030504040204" pitchFamily="34" charset="0"/>
                <a:ea typeface="Arial Unicode MS" pitchFamily="34" charset="-128"/>
              </a:rPr>
              <a:t>The teacher is happy</a:t>
            </a:r>
          </a:p>
          <a:p>
            <a:pPr eaLnBrk="1" hangingPunct="1">
              <a:lnSpc>
                <a:spcPct val="90000"/>
              </a:lnSpc>
              <a:buClr>
                <a:schemeClr val="tx2"/>
              </a:buClr>
              <a:buSzPct val="70000"/>
              <a:buFontTx/>
              <a:buNone/>
            </a:pPr>
            <a:r>
              <a:rPr lang="pl-PL" altLang="it-IT" sz="2000">
                <a:solidFill>
                  <a:srgbClr val="333399"/>
                </a:solidFill>
                <a:latin typeface="Verdana" panose="020B0604030504040204" pitchFamily="34" charset="0"/>
                <a:ea typeface="Arial Unicode MS" pitchFamily="34" charset="-128"/>
              </a:rPr>
              <a:t>that smbd undertook</a:t>
            </a:r>
          </a:p>
          <a:p>
            <a:pPr eaLnBrk="1" hangingPunct="1">
              <a:lnSpc>
                <a:spcPct val="90000"/>
              </a:lnSpc>
              <a:buClr>
                <a:schemeClr val="tx2"/>
              </a:buClr>
              <a:buSzPct val="70000"/>
              <a:buFontTx/>
              <a:buNone/>
            </a:pPr>
            <a:r>
              <a:rPr lang="pl-PL" altLang="it-IT" sz="2000">
                <a:solidFill>
                  <a:srgbClr val="333399"/>
                </a:solidFill>
                <a:latin typeface="Verdana" panose="020B0604030504040204" pitchFamily="34" charset="0"/>
                <a:ea typeface="Arial Unicode MS" pitchFamily="34" charset="-128"/>
              </a:rPr>
              <a:t>the pedagogical function</a:t>
            </a:r>
            <a:endParaRPr lang="en-AU" altLang="it-IT" sz="2000">
              <a:solidFill>
                <a:srgbClr val="333399"/>
              </a:solidFill>
              <a:latin typeface="Verdana" panose="020B0604030504040204" pitchFamily="34" charset="0"/>
              <a:ea typeface="Arial Unicode MS" pitchFamily="34" charset="-128"/>
            </a:endParaRPr>
          </a:p>
        </p:txBody>
      </p:sp>
      <p:sp>
        <p:nvSpPr>
          <p:cNvPr id="131076" name="Text Box 7">
            <a:extLst>
              <a:ext uri="{FF2B5EF4-FFF2-40B4-BE49-F238E27FC236}">
                <a16:creationId xmlns:a16="http://schemas.microsoft.com/office/drawing/2014/main" id="{93C09065-2FB7-C57D-6C01-37B063897ECF}"/>
              </a:ext>
            </a:extLst>
          </p:cNvPr>
          <p:cNvSpPr txBox="1">
            <a:spLocks noChangeArrowheads="1"/>
          </p:cNvSpPr>
          <p:nvPr/>
        </p:nvSpPr>
        <p:spPr bwMode="auto">
          <a:xfrm>
            <a:off x="4551363" y="6354763"/>
            <a:ext cx="4383087"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pl-PL" altLang="it-IT" sz="1800">
                <a:latin typeface="Verdana" panose="020B0604030504040204" pitchFamily="34" charset="0"/>
                <a:ea typeface="Arial Unicode MS" pitchFamily="34" charset="-128"/>
              </a:rPr>
              <a:t>Hewelianum, Gdańsk, 2011, foto MK</a:t>
            </a:r>
            <a:endParaRPr lang="en-AU" altLang="it-IT" sz="1800">
              <a:latin typeface="Verdana" panose="020B0604030504040204" pitchFamily="34" charset="0"/>
              <a:ea typeface="Arial Unicode MS" pitchFamily="34" charset="-128"/>
            </a:endParaRPr>
          </a:p>
        </p:txBody>
      </p:sp>
      <p:sp>
        <p:nvSpPr>
          <p:cNvPr id="131077" name="Rectangle 9">
            <a:extLst>
              <a:ext uri="{FF2B5EF4-FFF2-40B4-BE49-F238E27FC236}">
                <a16:creationId xmlns:a16="http://schemas.microsoft.com/office/drawing/2014/main" id="{7C4A18FA-0189-3E45-2187-A55491F4F049}"/>
              </a:ext>
            </a:extLst>
          </p:cNvPr>
          <p:cNvSpPr>
            <a:spLocks noGrp="1" noChangeArrowheads="1"/>
          </p:cNvSpPr>
          <p:nvPr>
            <p:ph type="title"/>
          </p:nvPr>
        </p:nvSpPr>
        <p:spPr>
          <a:noFill/>
        </p:spPr>
        <p:txBody>
          <a:bodyPr/>
          <a:lstStyle/>
          <a:p>
            <a:r>
              <a:rPr lang="pl-PL" altLang="it-IT" sz="3600"/>
              <a:t>Una sequenza di esperimenti diventa una storia narrativa</a:t>
            </a:r>
            <a:endParaRPr lang="en-AU" altLang="it-IT" sz="36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4">
            <a:extLst>
              <a:ext uri="{FF2B5EF4-FFF2-40B4-BE49-F238E27FC236}">
                <a16:creationId xmlns:a16="http://schemas.microsoft.com/office/drawing/2014/main" id="{6611A081-8E7D-8753-6D35-A7A61421DD97}"/>
              </a:ext>
            </a:extLst>
          </p:cNvPr>
          <p:cNvSpPr txBox="1">
            <a:spLocks noChangeArrowheads="1"/>
          </p:cNvSpPr>
          <p:nvPr/>
        </p:nvSpPr>
        <p:spPr bwMode="auto">
          <a:xfrm>
            <a:off x="231775" y="5603875"/>
            <a:ext cx="33147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pl-PL" altLang="it-IT" sz="2000">
                <a:solidFill>
                  <a:srgbClr val="333399"/>
                </a:solidFill>
                <a:latin typeface="Verdana" panose="020B0604030504040204" pitchFamily="34" charset="0"/>
                <a:ea typeface="Arial Unicode MS" pitchFamily="34" charset="-128"/>
              </a:rPr>
              <a:t>The teacher is happy</a:t>
            </a:r>
          </a:p>
          <a:p>
            <a:pPr eaLnBrk="1" hangingPunct="1">
              <a:lnSpc>
                <a:spcPct val="90000"/>
              </a:lnSpc>
              <a:buClr>
                <a:schemeClr val="tx2"/>
              </a:buClr>
              <a:buSzPct val="70000"/>
              <a:buFontTx/>
              <a:buNone/>
            </a:pPr>
            <a:r>
              <a:rPr lang="pl-PL" altLang="it-IT" sz="2000">
                <a:solidFill>
                  <a:srgbClr val="333399"/>
                </a:solidFill>
                <a:latin typeface="Verdana" panose="020B0604030504040204" pitchFamily="34" charset="0"/>
                <a:ea typeface="Arial Unicode MS" pitchFamily="34" charset="-128"/>
              </a:rPr>
              <a:t>that smbd undertook</a:t>
            </a:r>
          </a:p>
          <a:p>
            <a:pPr eaLnBrk="1" hangingPunct="1">
              <a:lnSpc>
                <a:spcPct val="90000"/>
              </a:lnSpc>
              <a:buClr>
                <a:schemeClr val="tx2"/>
              </a:buClr>
              <a:buSzPct val="70000"/>
              <a:buFontTx/>
              <a:buNone/>
            </a:pPr>
            <a:r>
              <a:rPr lang="pl-PL" altLang="it-IT" sz="2000">
                <a:solidFill>
                  <a:srgbClr val="333399"/>
                </a:solidFill>
                <a:latin typeface="Verdana" panose="020B0604030504040204" pitchFamily="34" charset="0"/>
                <a:ea typeface="Arial Unicode MS" pitchFamily="34" charset="-128"/>
              </a:rPr>
              <a:t>the pedagogical function</a:t>
            </a:r>
            <a:endParaRPr lang="en-AU" altLang="it-IT" sz="2000">
              <a:solidFill>
                <a:srgbClr val="333399"/>
              </a:solidFill>
              <a:latin typeface="Verdana" panose="020B0604030504040204" pitchFamily="34" charset="0"/>
              <a:ea typeface="Arial Unicode MS" pitchFamily="34" charset="-128"/>
            </a:endParaRPr>
          </a:p>
        </p:txBody>
      </p:sp>
      <p:pic>
        <p:nvPicPr>
          <p:cNvPr id="132099" name="Picture 5">
            <a:extLst>
              <a:ext uri="{FF2B5EF4-FFF2-40B4-BE49-F238E27FC236}">
                <a16:creationId xmlns:a16="http://schemas.microsoft.com/office/drawing/2014/main" id="{5D885B94-ABCE-27B8-85FD-E028AA05B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2060575"/>
            <a:ext cx="479742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Text Box 7">
            <a:extLst>
              <a:ext uri="{FF2B5EF4-FFF2-40B4-BE49-F238E27FC236}">
                <a16:creationId xmlns:a16="http://schemas.microsoft.com/office/drawing/2014/main" id="{A9CB8DF4-AD02-D829-51E0-0097F3AA90D1}"/>
              </a:ext>
            </a:extLst>
          </p:cNvPr>
          <p:cNvSpPr txBox="1">
            <a:spLocks noChangeArrowheads="1"/>
          </p:cNvSpPr>
          <p:nvPr/>
        </p:nvSpPr>
        <p:spPr bwMode="auto">
          <a:xfrm>
            <a:off x="4551363" y="6354763"/>
            <a:ext cx="4383087"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pl-PL" altLang="it-IT" sz="1800">
                <a:latin typeface="Verdana" panose="020B0604030504040204" pitchFamily="34" charset="0"/>
                <a:ea typeface="Arial Unicode MS" pitchFamily="34" charset="-128"/>
              </a:rPr>
              <a:t>Hewelianum, Gdańsk, 2011, foto MK</a:t>
            </a:r>
            <a:endParaRPr lang="en-AU" altLang="it-IT" sz="1800">
              <a:latin typeface="Verdana" panose="020B0604030504040204" pitchFamily="34" charset="0"/>
              <a:ea typeface="Arial Unicode MS" pitchFamily="34" charset="-128"/>
            </a:endParaRPr>
          </a:p>
        </p:txBody>
      </p:sp>
      <p:sp>
        <p:nvSpPr>
          <p:cNvPr id="132101" name="Rectangle 9">
            <a:extLst>
              <a:ext uri="{FF2B5EF4-FFF2-40B4-BE49-F238E27FC236}">
                <a16:creationId xmlns:a16="http://schemas.microsoft.com/office/drawing/2014/main" id="{E17A9567-BF7E-20A5-68EC-3E56C8B698FA}"/>
              </a:ext>
            </a:extLst>
          </p:cNvPr>
          <p:cNvSpPr>
            <a:spLocks noGrp="1" noChangeArrowheads="1"/>
          </p:cNvSpPr>
          <p:nvPr>
            <p:ph type="title"/>
          </p:nvPr>
        </p:nvSpPr>
        <p:spPr>
          <a:noFill/>
        </p:spPr>
        <p:txBody>
          <a:bodyPr/>
          <a:lstStyle/>
          <a:p>
            <a:r>
              <a:rPr lang="pl-PL" altLang="it-IT" sz="3600"/>
              <a:t>Una sequenza di esperimenti diventa una storia narrativa</a:t>
            </a:r>
            <a:endParaRPr lang="en-AU" altLang="it-IT" sz="36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62F6BD73-552F-4A11-7100-03283A063703}"/>
              </a:ext>
            </a:extLst>
          </p:cNvPr>
          <p:cNvSpPr>
            <a:spLocks noGrp="1" noChangeArrowheads="1"/>
          </p:cNvSpPr>
          <p:nvPr>
            <p:ph type="title"/>
          </p:nvPr>
        </p:nvSpPr>
        <p:spPr/>
        <p:txBody>
          <a:bodyPr/>
          <a:lstStyle/>
          <a:p>
            <a:r>
              <a:rPr lang="pl-PL" altLang="it-IT" sz="3600"/>
              <a:t>Una sequenza di esperimenti diventa una storia narrativa</a:t>
            </a:r>
            <a:endParaRPr lang="en-AU" altLang="it-IT" sz="3600"/>
          </a:p>
        </p:txBody>
      </p:sp>
      <p:sp>
        <p:nvSpPr>
          <p:cNvPr id="133123" name="Text Box 4">
            <a:extLst>
              <a:ext uri="{FF2B5EF4-FFF2-40B4-BE49-F238E27FC236}">
                <a16:creationId xmlns:a16="http://schemas.microsoft.com/office/drawing/2014/main" id="{D933B751-E0FF-A880-3D0E-990F38EC5A7A}"/>
              </a:ext>
            </a:extLst>
          </p:cNvPr>
          <p:cNvSpPr txBox="1">
            <a:spLocks noChangeArrowheads="1"/>
          </p:cNvSpPr>
          <p:nvPr/>
        </p:nvSpPr>
        <p:spPr bwMode="auto">
          <a:xfrm>
            <a:off x="231775" y="5603875"/>
            <a:ext cx="33147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pl-PL" altLang="it-IT" sz="2000">
                <a:solidFill>
                  <a:srgbClr val="333399"/>
                </a:solidFill>
                <a:latin typeface="Verdana" panose="020B0604030504040204" pitchFamily="34" charset="0"/>
                <a:ea typeface="Arial Unicode MS" pitchFamily="34" charset="-128"/>
              </a:rPr>
              <a:t>The teacher is happy</a:t>
            </a:r>
          </a:p>
          <a:p>
            <a:pPr eaLnBrk="1" hangingPunct="1">
              <a:lnSpc>
                <a:spcPct val="90000"/>
              </a:lnSpc>
              <a:buClr>
                <a:schemeClr val="tx2"/>
              </a:buClr>
              <a:buSzPct val="70000"/>
              <a:buFontTx/>
              <a:buNone/>
            </a:pPr>
            <a:r>
              <a:rPr lang="pl-PL" altLang="it-IT" sz="2000">
                <a:solidFill>
                  <a:srgbClr val="333399"/>
                </a:solidFill>
                <a:latin typeface="Verdana" panose="020B0604030504040204" pitchFamily="34" charset="0"/>
                <a:ea typeface="Arial Unicode MS" pitchFamily="34" charset="-128"/>
              </a:rPr>
              <a:t>that smbd undertook</a:t>
            </a:r>
          </a:p>
          <a:p>
            <a:pPr eaLnBrk="1" hangingPunct="1">
              <a:lnSpc>
                <a:spcPct val="90000"/>
              </a:lnSpc>
              <a:buClr>
                <a:schemeClr val="tx2"/>
              </a:buClr>
              <a:buSzPct val="70000"/>
              <a:buFontTx/>
              <a:buNone/>
            </a:pPr>
            <a:r>
              <a:rPr lang="pl-PL" altLang="it-IT" sz="2000">
                <a:solidFill>
                  <a:srgbClr val="333399"/>
                </a:solidFill>
                <a:latin typeface="Verdana" panose="020B0604030504040204" pitchFamily="34" charset="0"/>
                <a:ea typeface="Arial Unicode MS" pitchFamily="34" charset="-128"/>
              </a:rPr>
              <a:t>the pedagogical function</a:t>
            </a:r>
            <a:endParaRPr lang="en-AU" altLang="it-IT" sz="2000">
              <a:solidFill>
                <a:srgbClr val="333399"/>
              </a:solidFill>
              <a:latin typeface="Verdana" panose="020B0604030504040204" pitchFamily="34" charset="0"/>
              <a:ea typeface="Arial Unicode MS" pitchFamily="34" charset="-128"/>
            </a:endParaRPr>
          </a:p>
        </p:txBody>
      </p:sp>
      <p:pic>
        <p:nvPicPr>
          <p:cNvPr id="133124" name="Picture 6">
            <a:extLst>
              <a:ext uri="{FF2B5EF4-FFF2-40B4-BE49-F238E27FC236}">
                <a16:creationId xmlns:a16="http://schemas.microsoft.com/office/drawing/2014/main" id="{CB012EEF-AB91-DE34-D583-791F9000D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2636838"/>
            <a:ext cx="479742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Text Box 7">
            <a:extLst>
              <a:ext uri="{FF2B5EF4-FFF2-40B4-BE49-F238E27FC236}">
                <a16:creationId xmlns:a16="http://schemas.microsoft.com/office/drawing/2014/main" id="{070890C2-4FFE-0B9C-0A90-B28ADA7FA3E7}"/>
              </a:ext>
            </a:extLst>
          </p:cNvPr>
          <p:cNvSpPr txBox="1">
            <a:spLocks noChangeArrowheads="1"/>
          </p:cNvSpPr>
          <p:nvPr/>
        </p:nvSpPr>
        <p:spPr bwMode="auto">
          <a:xfrm>
            <a:off x="4551363" y="6354763"/>
            <a:ext cx="4383087"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pl-PL" altLang="it-IT" sz="1800">
                <a:latin typeface="Verdana" panose="020B0604030504040204" pitchFamily="34" charset="0"/>
                <a:ea typeface="Arial Unicode MS" pitchFamily="34" charset="-128"/>
              </a:rPr>
              <a:t>Hewelianum, Gdańsk, 2011, foto MK</a:t>
            </a:r>
            <a:endParaRPr lang="en-AU" altLang="it-IT" sz="1800">
              <a:latin typeface="Verdana" panose="020B0604030504040204" pitchFamily="34" charset="0"/>
              <a:ea typeface="Arial Unicode MS"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93031C6-B741-C2C3-E733-0CB1856B7932}"/>
              </a:ext>
            </a:extLst>
          </p:cNvPr>
          <p:cNvSpPr>
            <a:spLocks noGrp="1" noChangeArrowheads="1"/>
          </p:cNvSpPr>
          <p:nvPr>
            <p:ph type="title"/>
          </p:nvPr>
        </p:nvSpPr>
        <p:spPr/>
        <p:txBody>
          <a:bodyPr/>
          <a:lstStyle/>
          <a:p>
            <a:pPr eaLnBrk="1" hangingPunct="1"/>
            <a:r>
              <a:rPr lang="pl-PL" altLang="it-IT" sz="3600">
                <a:solidFill>
                  <a:schemeClr val="accent2"/>
                </a:solidFill>
              </a:rPr>
              <a:t>Jan Amos Comenius  in „Didactica Magna” (1657) defined it differently</a:t>
            </a:r>
            <a:r>
              <a:rPr lang="pl-PL" altLang="it-IT" sz="3600"/>
              <a:t>:</a:t>
            </a:r>
            <a:endParaRPr lang="en-AU" altLang="it-IT" sz="3600"/>
          </a:p>
        </p:txBody>
      </p:sp>
      <p:sp>
        <p:nvSpPr>
          <p:cNvPr id="10243" name="Rectangle 3">
            <a:extLst>
              <a:ext uri="{FF2B5EF4-FFF2-40B4-BE49-F238E27FC236}">
                <a16:creationId xmlns:a16="http://schemas.microsoft.com/office/drawing/2014/main" id="{9F086C3F-34DB-DA86-F13B-2289B939F7BD}"/>
              </a:ext>
            </a:extLst>
          </p:cNvPr>
          <p:cNvSpPr>
            <a:spLocks noGrp="1" noChangeArrowheads="1"/>
          </p:cNvSpPr>
          <p:nvPr>
            <p:ph type="body" idx="1"/>
          </p:nvPr>
        </p:nvSpPr>
        <p:spPr>
          <a:xfrm>
            <a:off x="468313" y="1628775"/>
            <a:ext cx="8229600" cy="2160588"/>
          </a:xfrm>
        </p:spPr>
        <p:txBody>
          <a:bodyPr/>
          <a:lstStyle/>
          <a:p>
            <a:pPr eaLnBrk="1" hangingPunct="1">
              <a:lnSpc>
                <a:spcPct val="80000"/>
              </a:lnSpc>
            </a:pPr>
            <a:r>
              <a:rPr lang="en-AU" altLang="it-IT" sz="2400"/>
              <a:t>„DIDACTIC signifies the art of teaching”</a:t>
            </a:r>
          </a:p>
          <a:p>
            <a:pPr eaLnBrk="1" hangingPunct="1">
              <a:lnSpc>
                <a:spcPct val="80000"/>
              </a:lnSpc>
            </a:pPr>
            <a:r>
              <a:rPr lang="en-AU" altLang="it-IT" sz="2400"/>
              <a:t>Didactics is such a teaching that is:</a:t>
            </a:r>
          </a:p>
          <a:p>
            <a:pPr eaLnBrk="1" hangingPunct="1">
              <a:lnSpc>
                <a:spcPct val="80000"/>
              </a:lnSpc>
              <a:buFontTx/>
              <a:buNone/>
            </a:pPr>
            <a:r>
              <a:rPr lang="en-AU" altLang="it-IT" sz="2400"/>
              <a:t>-  durable</a:t>
            </a:r>
          </a:p>
          <a:p>
            <a:pPr eaLnBrk="1" hangingPunct="1">
              <a:lnSpc>
                <a:spcPct val="80000"/>
              </a:lnSpc>
              <a:buFontTx/>
              <a:buChar char="-"/>
            </a:pPr>
            <a:r>
              <a:rPr lang="en-AU" altLang="it-IT" sz="2400"/>
              <a:t>efficient (i.e. fast and cheap)</a:t>
            </a:r>
          </a:p>
          <a:p>
            <a:pPr eaLnBrk="1" hangingPunct="1">
              <a:lnSpc>
                <a:spcPct val="80000"/>
              </a:lnSpc>
              <a:buFontTx/>
              <a:buChar char="-"/>
            </a:pPr>
            <a:r>
              <a:rPr lang="en-AU" altLang="it-IT" sz="2400"/>
              <a:t>pleasant</a:t>
            </a:r>
          </a:p>
        </p:txBody>
      </p:sp>
      <p:pic>
        <p:nvPicPr>
          <p:cNvPr id="10244" name="Picture 5">
            <a:extLst>
              <a:ext uri="{FF2B5EF4-FFF2-40B4-BE49-F238E27FC236}">
                <a16:creationId xmlns:a16="http://schemas.microsoft.com/office/drawing/2014/main" id="{18EDD439-1CDB-8455-4D63-B2B0CC592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3717925"/>
            <a:ext cx="929005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6">
            <a:extLst>
              <a:ext uri="{FF2B5EF4-FFF2-40B4-BE49-F238E27FC236}">
                <a16:creationId xmlns:a16="http://schemas.microsoft.com/office/drawing/2014/main" id="{783DD4E9-FC26-D69A-6EF5-27466BE707F8}"/>
              </a:ext>
            </a:extLst>
          </p:cNvPr>
          <p:cNvSpPr txBox="1">
            <a:spLocks noChangeArrowheads="1"/>
          </p:cNvSpPr>
          <p:nvPr/>
        </p:nvSpPr>
        <p:spPr bwMode="auto">
          <a:xfrm>
            <a:off x="519113" y="6113463"/>
            <a:ext cx="1797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Chapt. XVIII/ 18</a:t>
            </a:r>
            <a:endParaRPr lang="it-IT" altLang="it-IT" sz="1800"/>
          </a:p>
        </p:txBody>
      </p:sp>
      <p:sp>
        <p:nvSpPr>
          <p:cNvPr id="10246" name="Line 7">
            <a:extLst>
              <a:ext uri="{FF2B5EF4-FFF2-40B4-BE49-F238E27FC236}">
                <a16:creationId xmlns:a16="http://schemas.microsoft.com/office/drawing/2014/main" id="{FAC0F63F-98A0-A541-6468-94F9A2E202D0}"/>
              </a:ext>
            </a:extLst>
          </p:cNvPr>
          <p:cNvSpPr>
            <a:spLocks noChangeShapeType="1"/>
          </p:cNvSpPr>
          <p:nvPr/>
        </p:nvSpPr>
        <p:spPr bwMode="auto">
          <a:xfrm>
            <a:off x="3708400" y="4868863"/>
            <a:ext cx="2808288"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247" name="Line 8">
            <a:extLst>
              <a:ext uri="{FF2B5EF4-FFF2-40B4-BE49-F238E27FC236}">
                <a16:creationId xmlns:a16="http://schemas.microsoft.com/office/drawing/2014/main" id="{0B6A72AC-55FF-7441-71FF-BA5035989DDB}"/>
              </a:ext>
            </a:extLst>
          </p:cNvPr>
          <p:cNvSpPr>
            <a:spLocks noChangeShapeType="1"/>
          </p:cNvSpPr>
          <p:nvPr/>
        </p:nvSpPr>
        <p:spPr bwMode="auto">
          <a:xfrm>
            <a:off x="1763713" y="4540250"/>
            <a:ext cx="2808287"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BCDFA460-4051-E489-84AC-A110DAEA1320}"/>
              </a:ext>
            </a:extLst>
          </p:cNvPr>
          <p:cNvSpPr>
            <a:spLocks noGrp="1" noChangeArrowheads="1"/>
          </p:cNvSpPr>
          <p:nvPr>
            <p:ph type="title"/>
          </p:nvPr>
        </p:nvSpPr>
        <p:spPr>
          <a:xfrm>
            <a:off x="1403350" y="333375"/>
            <a:ext cx="7313613" cy="1143000"/>
          </a:xfrm>
        </p:spPr>
        <p:txBody>
          <a:bodyPr/>
          <a:lstStyle/>
          <a:p>
            <a:r>
              <a:rPr lang="pl-PL" altLang="it-IT" sz="3600"/>
              <a:t>Divertirsi ad ogni livello</a:t>
            </a:r>
            <a:endParaRPr lang="en-AU" altLang="it-IT" sz="3600"/>
          </a:p>
        </p:txBody>
      </p:sp>
      <p:pic>
        <p:nvPicPr>
          <p:cNvPr id="134147" name="Picture 3">
            <a:extLst>
              <a:ext uri="{FF2B5EF4-FFF2-40B4-BE49-F238E27FC236}">
                <a16:creationId xmlns:a16="http://schemas.microsoft.com/office/drawing/2014/main" id="{518BA70D-7170-D7CE-9F7A-8C8F8FF20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205038"/>
            <a:ext cx="4392613"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4">
            <a:extLst>
              <a:ext uri="{FF2B5EF4-FFF2-40B4-BE49-F238E27FC236}">
                <a16:creationId xmlns:a16="http://schemas.microsoft.com/office/drawing/2014/main" id="{70DB1F43-31EF-D5D1-6E98-B06BD8D22E1E}"/>
              </a:ext>
            </a:extLst>
          </p:cNvPr>
          <p:cNvSpPr txBox="1">
            <a:spLocks noChangeArrowheads="1"/>
          </p:cNvSpPr>
          <p:nvPr/>
        </p:nvSpPr>
        <p:spPr bwMode="auto">
          <a:xfrm>
            <a:off x="1023938" y="1670050"/>
            <a:ext cx="6475412"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pl-PL" altLang="it-IT" sz="2400">
                <a:solidFill>
                  <a:srgbClr val="333399"/>
                </a:solidFill>
                <a:latin typeface="Verdana" panose="020B0604030504040204" pitchFamily="34" charset="0"/>
                <a:ea typeface="Arial Unicode MS" pitchFamily="34" charset="-128"/>
              </a:rPr>
              <a:t>Sappiamo bene: perche’ oggetti cadono?</a:t>
            </a:r>
            <a:endParaRPr lang="en-AU" altLang="it-IT" sz="2400">
              <a:solidFill>
                <a:srgbClr val="333399"/>
              </a:solidFill>
              <a:latin typeface="Verdana" panose="020B0604030504040204" pitchFamily="34" charset="0"/>
              <a:ea typeface="Arial Unicode MS" pitchFamily="34" charset="-128"/>
            </a:endParaRPr>
          </a:p>
        </p:txBody>
      </p:sp>
      <p:pic>
        <p:nvPicPr>
          <p:cNvPr id="134149" name="Picture 5">
            <a:extLst>
              <a:ext uri="{FF2B5EF4-FFF2-40B4-BE49-F238E27FC236}">
                <a16:creationId xmlns:a16="http://schemas.microsoft.com/office/drawing/2014/main" id="{1D48042F-F765-F0B3-0270-66E2B5D84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2205038"/>
            <a:ext cx="27019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Text Box 6">
            <a:extLst>
              <a:ext uri="{FF2B5EF4-FFF2-40B4-BE49-F238E27FC236}">
                <a16:creationId xmlns:a16="http://schemas.microsoft.com/office/drawing/2014/main" id="{F10BCC83-2526-D135-4726-EE0534D055CE}"/>
              </a:ext>
            </a:extLst>
          </p:cNvPr>
          <p:cNvSpPr txBox="1">
            <a:spLocks noChangeArrowheads="1"/>
          </p:cNvSpPr>
          <p:nvPr/>
        </p:nvSpPr>
        <p:spPr bwMode="auto">
          <a:xfrm>
            <a:off x="-92075" y="5603875"/>
            <a:ext cx="4681538"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20000"/>
              </a:spcBef>
              <a:buClr>
                <a:schemeClr val="tx2"/>
              </a:buClr>
              <a:buSzPct val="70000"/>
              <a:buFontTx/>
              <a:buAutoNum type="arabicPeriod"/>
            </a:pPr>
            <a:r>
              <a:rPr lang="pl-PL" altLang="it-IT" sz="2400">
                <a:solidFill>
                  <a:srgbClr val="333399"/>
                </a:solidFill>
                <a:latin typeface="Verdana" panose="020B0604030504040204" pitchFamily="34" charset="0"/>
                <a:ea typeface="Arial Unicode MS" pitchFamily="34" charset="-128"/>
              </a:rPr>
              <a:t>Esposizione del problema</a:t>
            </a:r>
          </a:p>
          <a:p>
            <a:pPr eaLnBrk="1" hangingPunct="1">
              <a:lnSpc>
                <a:spcPct val="90000"/>
              </a:lnSpc>
              <a:spcBef>
                <a:spcPct val="20000"/>
              </a:spcBef>
              <a:buClr>
                <a:schemeClr val="tx2"/>
              </a:buClr>
              <a:buSzPct val="70000"/>
              <a:buFontTx/>
              <a:buAutoNum type="arabicPeriod"/>
            </a:pPr>
            <a:r>
              <a:rPr lang="pl-PL" altLang="it-IT" sz="2400">
                <a:solidFill>
                  <a:srgbClr val="333399"/>
                </a:solidFill>
                <a:latin typeface="Verdana" panose="020B0604030504040204" pitchFamily="34" charset="0"/>
                <a:ea typeface="Arial Unicode MS" pitchFamily="34" charset="-128"/>
              </a:rPr>
              <a:t>Esperimento interattivo</a:t>
            </a:r>
          </a:p>
          <a:p>
            <a:pPr eaLnBrk="1" hangingPunct="1">
              <a:lnSpc>
                <a:spcPct val="90000"/>
              </a:lnSpc>
              <a:spcBef>
                <a:spcPct val="20000"/>
              </a:spcBef>
              <a:buClr>
                <a:schemeClr val="tx2"/>
              </a:buClr>
              <a:buSzPct val="70000"/>
              <a:buFontTx/>
              <a:buAutoNum type="arabicPeriod"/>
            </a:pPr>
            <a:endParaRPr lang="en-AU" altLang="it-IT" sz="2400">
              <a:solidFill>
                <a:srgbClr val="333399"/>
              </a:solidFill>
              <a:latin typeface="Verdana" panose="020B0604030504040204" pitchFamily="34" charset="0"/>
              <a:ea typeface="Arial Unicode MS" pitchFamily="34" charset="-128"/>
            </a:endParaRPr>
          </a:p>
        </p:txBody>
      </p:sp>
      <p:sp>
        <p:nvSpPr>
          <p:cNvPr id="134151" name="Text Box 8">
            <a:extLst>
              <a:ext uri="{FF2B5EF4-FFF2-40B4-BE49-F238E27FC236}">
                <a16:creationId xmlns:a16="http://schemas.microsoft.com/office/drawing/2014/main" id="{24C7A5A4-DE5A-FFAE-406F-9111759728BF}"/>
              </a:ext>
            </a:extLst>
          </p:cNvPr>
          <p:cNvSpPr txBox="1">
            <a:spLocks noChangeArrowheads="1"/>
          </p:cNvSpPr>
          <p:nvPr/>
        </p:nvSpPr>
        <p:spPr bwMode="auto">
          <a:xfrm>
            <a:off x="5703888" y="6418263"/>
            <a:ext cx="210026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pl-PL" altLang="it-IT" sz="1800">
                <a:solidFill>
                  <a:srgbClr val="333399"/>
                </a:solidFill>
                <a:latin typeface="Verdana" panose="020B0604030504040204" pitchFamily="34" charset="0"/>
                <a:ea typeface="Arial Unicode MS" pitchFamily="34" charset="-128"/>
              </a:rPr>
              <a:t>Macerata (2015)</a:t>
            </a:r>
            <a:endParaRPr lang="en-AU" altLang="it-IT" sz="1800">
              <a:solidFill>
                <a:srgbClr val="333399"/>
              </a:solidFill>
              <a:latin typeface="Verdana" panose="020B0604030504040204" pitchFamily="34" charset="0"/>
              <a:ea typeface="Arial Unicode MS" pitchFamily="34" charset="-128"/>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4">
            <a:extLst>
              <a:ext uri="{FF2B5EF4-FFF2-40B4-BE49-F238E27FC236}">
                <a16:creationId xmlns:a16="http://schemas.microsoft.com/office/drawing/2014/main" id="{FB48A0F8-941D-146C-457A-E2EC7A435A12}"/>
              </a:ext>
            </a:extLst>
          </p:cNvPr>
          <p:cNvSpPr txBox="1">
            <a:spLocks noChangeArrowheads="1"/>
          </p:cNvSpPr>
          <p:nvPr/>
        </p:nvSpPr>
        <p:spPr bwMode="auto">
          <a:xfrm>
            <a:off x="1023938" y="1670050"/>
            <a:ext cx="6657975"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pl-PL" altLang="it-IT" sz="2400">
                <a:solidFill>
                  <a:srgbClr val="333399"/>
                </a:solidFill>
                <a:latin typeface="Verdana" panose="020B0604030504040204" pitchFamily="34" charset="0"/>
                <a:ea typeface="Arial Unicode MS" pitchFamily="34" charset="-128"/>
              </a:rPr>
              <a:t>Well known question: why do objects fall?</a:t>
            </a:r>
            <a:endParaRPr lang="en-AU" altLang="it-IT" sz="2400">
              <a:solidFill>
                <a:srgbClr val="333399"/>
              </a:solidFill>
              <a:latin typeface="Verdana" panose="020B0604030504040204" pitchFamily="34" charset="0"/>
              <a:ea typeface="Arial Unicode MS" pitchFamily="34" charset="-128"/>
            </a:endParaRPr>
          </a:p>
        </p:txBody>
      </p:sp>
      <p:pic>
        <p:nvPicPr>
          <p:cNvPr id="135171" name="Picture 7">
            <a:extLst>
              <a:ext uri="{FF2B5EF4-FFF2-40B4-BE49-F238E27FC236}">
                <a16:creationId xmlns:a16="http://schemas.microsoft.com/office/drawing/2014/main" id="{DE1F343D-F78C-1030-1907-AAE57DD24A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2151063"/>
            <a:ext cx="5256213"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8">
            <a:extLst>
              <a:ext uri="{FF2B5EF4-FFF2-40B4-BE49-F238E27FC236}">
                <a16:creationId xmlns:a16="http://schemas.microsoft.com/office/drawing/2014/main" id="{1F919039-7EAD-F1A7-5508-60D48BD3FB0D}"/>
              </a:ext>
            </a:extLst>
          </p:cNvPr>
          <p:cNvSpPr txBox="1">
            <a:spLocks noChangeArrowheads="1"/>
          </p:cNvSpPr>
          <p:nvPr/>
        </p:nvSpPr>
        <p:spPr bwMode="auto">
          <a:xfrm>
            <a:off x="5703888" y="6418263"/>
            <a:ext cx="210026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pl-PL" altLang="it-IT" sz="1800">
                <a:solidFill>
                  <a:srgbClr val="333399"/>
                </a:solidFill>
                <a:latin typeface="Verdana" panose="020B0604030504040204" pitchFamily="34" charset="0"/>
                <a:ea typeface="Arial Unicode MS" pitchFamily="34" charset="-128"/>
              </a:rPr>
              <a:t>Macerata (2015)</a:t>
            </a:r>
            <a:endParaRPr lang="en-AU" altLang="it-IT" sz="1800">
              <a:solidFill>
                <a:srgbClr val="333399"/>
              </a:solidFill>
              <a:latin typeface="Verdana" panose="020B0604030504040204" pitchFamily="34" charset="0"/>
              <a:ea typeface="Arial Unicode MS" pitchFamily="34" charset="-128"/>
            </a:endParaRPr>
          </a:p>
        </p:txBody>
      </p:sp>
      <p:sp>
        <p:nvSpPr>
          <p:cNvPr id="135173" name="Text Box 9">
            <a:extLst>
              <a:ext uri="{FF2B5EF4-FFF2-40B4-BE49-F238E27FC236}">
                <a16:creationId xmlns:a16="http://schemas.microsoft.com/office/drawing/2014/main" id="{C14A47E5-2C1C-65B5-54EA-7A54D5C86D76}"/>
              </a:ext>
            </a:extLst>
          </p:cNvPr>
          <p:cNvSpPr txBox="1">
            <a:spLocks noChangeArrowheads="1"/>
          </p:cNvSpPr>
          <p:nvPr/>
        </p:nvSpPr>
        <p:spPr bwMode="auto">
          <a:xfrm>
            <a:off x="-92075" y="5603875"/>
            <a:ext cx="4681538"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20000"/>
              </a:spcBef>
              <a:buClr>
                <a:schemeClr val="tx2"/>
              </a:buClr>
              <a:buSzPct val="70000"/>
              <a:buFontTx/>
              <a:buAutoNum type="arabicPeriod"/>
            </a:pPr>
            <a:r>
              <a:rPr lang="pl-PL" altLang="it-IT" sz="2400">
                <a:solidFill>
                  <a:srgbClr val="333399"/>
                </a:solidFill>
                <a:latin typeface="Verdana" panose="020B0604030504040204" pitchFamily="34" charset="0"/>
                <a:ea typeface="Arial Unicode MS" pitchFamily="34" charset="-128"/>
              </a:rPr>
              <a:t>Esposizione del problema</a:t>
            </a:r>
          </a:p>
          <a:p>
            <a:pPr eaLnBrk="1" hangingPunct="1">
              <a:lnSpc>
                <a:spcPct val="90000"/>
              </a:lnSpc>
              <a:spcBef>
                <a:spcPct val="20000"/>
              </a:spcBef>
              <a:buClr>
                <a:schemeClr val="tx2"/>
              </a:buClr>
              <a:buSzPct val="70000"/>
              <a:buFontTx/>
              <a:buAutoNum type="arabicPeriod"/>
            </a:pPr>
            <a:r>
              <a:rPr lang="pl-PL" altLang="it-IT" sz="2400">
                <a:solidFill>
                  <a:srgbClr val="333399"/>
                </a:solidFill>
                <a:latin typeface="Verdana" panose="020B0604030504040204" pitchFamily="34" charset="0"/>
                <a:ea typeface="Arial Unicode MS" pitchFamily="34" charset="-128"/>
              </a:rPr>
              <a:t>Esperimento interattivo</a:t>
            </a:r>
          </a:p>
          <a:p>
            <a:pPr eaLnBrk="1" hangingPunct="1">
              <a:lnSpc>
                <a:spcPct val="90000"/>
              </a:lnSpc>
              <a:spcBef>
                <a:spcPct val="20000"/>
              </a:spcBef>
              <a:buClr>
                <a:schemeClr val="tx2"/>
              </a:buClr>
              <a:buSzPct val="70000"/>
              <a:buFontTx/>
              <a:buAutoNum type="arabicPeriod"/>
            </a:pPr>
            <a:r>
              <a:rPr lang="pl-PL" altLang="it-IT" sz="2400">
                <a:solidFill>
                  <a:srgbClr val="333399"/>
                </a:solidFill>
                <a:latin typeface="Verdana" panose="020B0604030504040204" pitchFamily="34" charset="0"/>
                <a:ea typeface="Arial Unicode MS" pitchFamily="34" charset="-128"/>
              </a:rPr>
              <a:t>Spiegazione „da soli”</a:t>
            </a:r>
          </a:p>
          <a:p>
            <a:pPr eaLnBrk="1" hangingPunct="1">
              <a:lnSpc>
                <a:spcPct val="90000"/>
              </a:lnSpc>
              <a:spcBef>
                <a:spcPct val="20000"/>
              </a:spcBef>
              <a:buClr>
                <a:schemeClr val="tx2"/>
              </a:buClr>
              <a:buSzPct val="70000"/>
              <a:buFontTx/>
              <a:buAutoNum type="arabicPeriod"/>
            </a:pPr>
            <a:endParaRPr lang="en-AU" altLang="it-IT" sz="2400">
              <a:solidFill>
                <a:srgbClr val="333399"/>
              </a:solidFill>
              <a:latin typeface="Verdana" panose="020B0604030504040204" pitchFamily="34" charset="0"/>
              <a:ea typeface="Arial Unicode MS" pitchFamily="34" charset="-128"/>
            </a:endParaRPr>
          </a:p>
        </p:txBody>
      </p:sp>
      <p:sp>
        <p:nvSpPr>
          <p:cNvPr id="135174" name="Rectangle 13">
            <a:extLst>
              <a:ext uri="{FF2B5EF4-FFF2-40B4-BE49-F238E27FC236}">
                <a16:creationId xmlns:a16="http://schemas.microsoft.com/office/drawing/2014/main" id="{20D2E7CC-D2A2-56B4-AF5A-F27569364359}"/>
              </a:ext>
            </a:extLst>
          </p:cNvPr>
          <p:cNvSpPr>
            <a:spLocks noGrp="1" noChangeArrowheads="1"/>
          </p:cNvSpPr>
          <p:nvPr>
            <p:ph type="title"/>
          </p:nvPr>
        </p:nvSpPr>
        <p:spPr>
          <a:xfrm>
            <a:off x="1403350" y="333375"/>
            <a:ext cx="7313613" cy="1143000"/>
          </a:xfrm>
          <a:noFill/>
        </p:spPr>
        <p:txBody>
          <a:bodyPr/>
          <a:lstStyle/>
          <a:p>
            <a:r>
              <a:rPr lang="pl-PL" altLang="it-IT" sz="3600"/>
              <a:t>Divertirsi ad ogni livello</a:t>
            </a:r>
            <a:endParaRPr lang="en-AU" altLang="it-IT" sz="36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CD691FAA-48DA-F16D-AFF2-2F62D712B98D}"/>
              </a:ext>
            </a:extLst>
          </p:cNvPr>
          <p:cNvSpPr>
            <a:spLocks noGrp="1" noChangeArrowheads="1"/>
          </p:cNvSpPr>
          <p:nvPr>
            <p:ph type="title"/>
          </p:nvPr>
        </p:nvSpPr>
        <p:spPr/>
        <p:txBody>
          <a:bodyPr/>
          <a:lstStyle/>
          <a:p>
            <a:pPr eaLnBrk="1" hangingPunct="1"/>
            <a:r>
              <a:rPr lang="it-IT" altLang="it-IT"/>
              <a:t>«Didattica cognitivista»</a:t>
            </a:r>
            <a:endParaRPr lang="en-AU" altLang="it-IT"/>
          </a:p>
        </p:txBody>
      </p:sp>
      <p:sp>
        <p:nvSpPr>
          <p:cNvPr id="16387" name="Rectangle 3">
            <a:extLst>
              <a:ext uri="{FF2B5EF4-FFF2-40B4-BE49-F238E27FC236}">
                <a16:creationId xmlns:a16="http://schemas.microsoft.com/office/drawing/2014/main" id="{F53383C0-5255-A681-D5D5-0D9C3753553F}"/>
              </a:ext>
            </a:extLst>
          </p:cNvPr>
          <p:cNvSpPr>
            <a:spLocks noGrp="1" noChangeArrowheads="1"/>
          </p:cNvSpPr>
          <p:nvPr>
            <p:ph type="body" idx="1"/>
          </p:nvPr>
        </p:nvSpPr>
        <p:spPr>
          <a:xfrm>
            <a:off x="971550" y="1827213"/>
            <a:ext cx="8172450" cy="4114800"/>
          </a:xfrm>
        </p:spPr>
        <p:txBody>
          <a:bodyPr/>
          <a:lstStyle/>
          <a:p>
            <a:pPr eaLnBrk="1" hangingPunct="1">
              <a:lnSpc>
                <a:spcPct val="80000"/>
              </a:lnSpc>
              <a:buFont typeface="Wingdings" panose="05000000000000000000" pitchFamily="2" charset="2"/>
              <a:buChar char="Ø"/>
            </a:pPr>
            <a:r>
              <a:rPr lang="it-IT" altLang="it-IT" sz="2500"/>
              <a:t>Didattica tradizionale = insegnare (e studiare)</a:t>
            </a:r>
          </a:p>
          <a:p>
            <a:pPr eaLnBrk="1" hangingPunct="1">
              <a:lnSpc>
                <a:spcPct val="80000"/>
              </a:lnSpc>
              <a:buFont typeface="Wingdings" panose="05000000000000000000" pitchFamily="2" charset="2"/>
              <a:buChar char="Ø"/>
            </a:pPr>
            <a:r>
              <a:rPr lang="it-IT" altLang="it-IT" sz="2500"/>
              <a:t> Lo scopo della didattica tradizionale: far sapere (i.e. un insieme delle informazioni, chiamato «sapienza»)</a:t>
            </a:r>
          </a:p>
          <a:p>
            <a:pPr eaLnBrk="1" hangingPunct="1">
              <a:lnSpc>
                <a:spcPct val="80000"/>
              </a:lnSpc>
              <a:buFont typeface="Wingdings" panose="05000000000000000000" pitchFamily="2" charset="2"/>
              <a:buChar char="Ø"/>
            </a:pPr>
            <a:r>
              <a:rPr lang="it-IT" altLang="it-IT" sz="2500"/>
              <a:t>Nel mondo odierno (AD 2022) le informazioni sono pan-disponibili, i.e. sempre, su ogni cosa ed ovunque. Non ha senso insegnare le informazioni</a:t>
            </a:r>
          </a:p>
          <a:p>
            <a:pPr eaLnBrk="1" hangingPunct="1">
              <a:lnSpc>
                <a:spcPct val="80000"/>
              </a:lnSpc>
              <a:buFont typeface="Wingdings" panose="05000000000000000000" pitchFamily="2" charset="2"/>
              <a:buChar char="Ø"/>
            </a:pPr>
            <a:r>
              <a:rPr lang="it-IT" altLang="it-IT" sz="2500"/>
              <a:t>Ma diventa sempre più difficile «districarsi» nella giungla delle informazioni. Così le stesse si rendono non solo </a:t>
            </a:r>
            <a:r>
              <a:rPr lang="it-IT" altLang="it-IT" sz="2500" i="1"/>
              <a:t>inutili</a:t>
            </a:r>
            <a:r>
              <a:rPr lang="it-IT" altLang="it-IT" sz="2500"/>
              <a:t> ma addirittura </a:t>
            </a:r>
            <a:r>
              <a:rPr lang="it-IT" altLang="it-IT" sz="2500" i="1"/>
              <a:t>disturbanti</a:t>
            </a:r>
          </a:p>
          <a:p>
            <a:pPr eaLnBrk="1" hangingPunct="1">
              <a:lnSpc>
                <a:spcPct val="80000"/>
              </a:lnSpc>
              <a:buFont typeface="Wingdings" panose="05000000000000000000" pitchFamily="2" charset="2"/>
              <a:buChar char="Ø"/>
            </a:pPr>
            <a:r>
              <a:rPr lang="it-IT" altLang="it-IT" sz="2500"/>
              <a:t>Lo scopo allora non è la sapienza, ma la saggezza</a:t>
            </a:r>
            <a:endParaRPr lang="en-AU" altLang="it-IT" sz="2500">
              <a:solidFill>
                <a:srgbClr val="000066"/>
              </a:solidFill>
              <a:ea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blinds(horizontal)">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blinds(horizontal)">
                                      <p:cBhvr>
                                        <p:cTn id="12" dur="500"/>
                                        <p:tgtEl>
                                          <p:spTgt spid="16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blinds(horizontal)">
                                      <p:cBhvr>
                                        <p:cTn id="17" dur="500"/>
                                        <p:tgtEl>
                                          <p:spTgt spid="163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387">
                                            <p:txEl>
                                              <p:pRg st="3" end="3"/>
                                            </p:txEl>
                                          </p:spTgt>
                                        </p:tgtEl>
                                        <p:attrNameLst>
                                          <p:attrName>style.visibility</p:attrName>
                                        </p:attrNameLst>
                                      </p:cBhvr>
                                      <p:to>
                                        <p:strVal val="visible"/>
                                      </p:to>
                                    </p:set>
                                    <p:animEffect transition="in" filter="blinds(horizontal)">
                                      <p:cBhvr>
                                        <p:cTn id="22" dur="500"/>
                                        <p:tgtEl>
                                          <p:spTgt spid="1638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387">
                                            <p:txEl>
                                              <p:pRg st="4" end="4"/>
                                            </p:txEl>
                                          </p:spTgt>
                                        </p:tgtEl>
                                        <p:attrNameLst>
                                          <p:attrName>style.visibility</p:attrName>
                                        </p:attrNameLst>
                                      </p:cBhvr>
                                      <p:to>
                                        <p:strVal val="visible"/>
                                      </p:to>
                                    </p:set>
                                    <p:animEffect transition="in" filter="blinds(horizontal)">
                                      <p:cBhvr>
                                        <p:cTn id="27" dur="500"/>
                                        <p:tgtEl>
                                          <p:spTgt spid="163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4">
            <a:extLst>
              <a:ext uri="{FF2B5EF4-FFF2-40B4-BE49-F238E27FC236}">
                <a16:creationId xmlns:a16="http://schemas.microsoft.com/office/drawing/2014/main" id="{1A8493FD-02E7-F63C-E7A1-D82ED3644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0713"/>
            <a:ext cx="6911975"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FF00"/>
                </a:solidFill>
                <a:miter lim="800000"/>
                <a:headEnd/>
                <a:tailEnd/>
              </a14:hiddenLine>
            </a:ext>
          </a:extLst>
        </p:spPr>
      </p:pic>
      <p:sp>
        <p:nvSpPr>
          <p:cNvPr id="137219" name="Rectangle 2">
            <a:extLst>
              <a:ext uri="{FF2B5EF4-FFF2-40B4-BE49-F238E27FC236}">
                <a16:creationId xmlns:a16="http://schemas.microsoft.com/office/drawing/2014/main" id="{10C92CE2-94AD-0A20-010A-59DEC1760A32}"/>
              </a:ext>
            </a:extLst>
          </p:cNvPr>
          <p:cNvSpPr>
            <a:spLocks noGrp="1" noChangeArrowheads="1"/>
          </p:cNvSpPr>
          <p:nvPr>
            <p:ph type="title"/>
          </p:nvPr>
        </p:nvSpPr>
        <p:spPr>
          <a:xfrm>
            <a:off x="457200" y="-55563"/>
            <a:ext cx="8229600" cy="1143001"/>
          </a:xfrm>
        </p:spPr>
        <p:txBody>
          <a:bodyPr/>
          <a:lstStyle/>
          <a:p>
            <a:r>
              <a:rPr lang="pl-PL" altLang="it-IT"/>
              <a:t>OECD: „AHELO”</a:t>
            </a:r>
            <a:endParaRPr lang="en-US" altLang="it-IT"/>
          </a:p>
        </p:txBody>
      </p:sp>
      <p:sp>
        <p:nvSpPr>
          <p:cNvPr id="137220" name="Rectangle 3">
            <a:extLst>
              <a:ext uri="{FF2B5EF4-FFF2-40B4-BE49-F238E27FC236}">
                <a16:creationId xmlns:a16="http://schemas.microsoft.com/office/drawing/2014/main" id="{4183B606-BA84-90E8-7CE7-9FB254B9B03B}"/>
              </a:ext>
            </a:extLst>
          </p:cNvPr>
          <p:cNvSpPr>
            <a:spLocks noChangeArrowheads="1"/>
          </p:cNvSpPr>
          <p:nvPr/>
        </p:nvSpPr>
        <p:spPr bwMode="auto">
          <a:xfrm>
            <a:off x="395288" y="6264275"/>
            <a:ext cx="8424862"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i="1"/>
              <a:t>Testing student and university performance globally: OECD’s AHELO, </a:t>
            </a:r>
            <a:r>
              <a:rPr lang="pl-PL" altLang="it-IT" sz="1600"/>
              <a:t>OECD 2010</a:t>
            </a:r>
            <a:endParaRPr lang="pl-PL" altLang="it-IT" sz="1600" b="1"/>
          </a:p>
          <a:p>
            <a:pPr eaLnBrk="1" hangingPunct="1">
              <a:spcBef>
                <a:spcPct val="0"/>
              </a:spcBef>
              <a:buFontTx/>
              <a:buNone/>
            </a:pPr>
            <a:r>
              <a:rPr lang="pl-PL" altLang="it-IT" sz="1600"/>
              <a:t>http://www.oecd.org/document/22/0,3746,en_2649_35961291_40624662_1_1_1_1,00.html</a:t>
            </a:r>
            <a:r>
              <a:rPr lang="pl-PL" altLang="it-IT" sz="1200"/>
              <a:t> </a:t>
            </a:r>
          </a:p>
        </p:txBody>
      </p:sp>
      <p:sp>
        <p:nvSpPr>
          <p:cNvPr id="137221" name="CasellaDiTesto 1">
            <a:extLst>
              <a:ext uri="{FF2B5EF4-FFF2-40B4-BE49-F238E27FC236}">
                <a16:creationId xmlns:a16="http://schemas.microsoft.com/office/drawing/2014/main" id="{E7E66211-E3FA-4FAA-A4CE-228AD9FF880D}"/>
              </a:ext>
            </a:extLst>
          </p:cNvPr>
          <p:cNvSpPr txBox="1">
            <a:spLocks noChangeArrowheads="1"/>
          </p:cNvSpPr>
          <p:nvPr/>
        </p:nvSpPr>
        <p:spPr bwMode="auto">
          <a:xfrm>
            <a:off x="1692275" y="3840163"/>
            <a:ext cx="7056438"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AutoNum type="arabicPeriod"/>
            </a:pPr>
            <a:r>
              <a:rPr lang="it-IT" altLang="it-IT" sz="2400">
                <a:solidFill>
                  <a:srgbClr val="002060"/>
                </a:solidFill>
              </a:rPr>
              <a:t>Fare le domande</a:t>
            </a:r>
          </a:p>
          <a:p>
            <a:pPr>
              <a:spcBef>
                <a:spcPct val="0"/>
              </a:spcBef>
              <a:buFontTx/>
              <a:buAutoNum type="arabicPeriod"/>
            </a:pPr>
            <a:r>
              <a:rPr lang="it-IT" altLang="it-IT" sz="2400">
                <a:solidFill>
                  <a:srgbClr val="002060"/>
                </a:solidFill>
              </a:rPr>
              <a:t>Fare le domande</a:t>
            </a:r>
          </a:p>
          <a:p>
            <a:pPr>
              <a:spcBef>
                <a:spcPct val="0"/>
              </a:spcBef>
              <a:buFontTx/>
              <a:buAutoNum type="arabicPeriod"/>
            </a:pPr>
            <a:r>
              <a:rPr lang="it-IT" altLang="it-IT" sz="2400">
                <a:solidFill>
                  <a:srgbClr val="002060"/>
                </a:solidFill>
              </a:rPr>
              <a:t>…</a:t>
            </a:r>
            <a:endParaRPr lang="pl-PL" altLang="it-IT" sz="2400">
              <a:solidFill>
                <a:srgbClr val="002060"/>
              </a:solidFill>
            </a:endParaRPr>
          </a:p>
          <a:p>
            <a:pPr>
              <a:spcBef>
                <a:spcPct val="0"/>
              </a:spcBef>
              <a:buFontTx/>
              <a:buNone/>
            </a:pPr>
            <a:endParaRPr lang="pl-PL" altLang="it-IT" sz="2400">
              <a:solidFill>
                <a:srgbClr val="FF0000"/>
              </a:solidFill>
            </a:endParaRPr>
          </a:p>
          <a:p>
            <a:pPr>
              <a:spcBef>
                <a:spcPct val="0"/>
              </a:spcBef>
              <a:buFontTx/>
              <a:buNone/>
            </a:pPr>
            <a:r>
              <a:rPr lang="pl-PL" altLang="it-IT" sz="2400">
                <a:solidFill>
                  <a:srgbClr val="FF0000"/>
                </a:solidFill>
              </a:rPr>
              <a:t>→ Saper indurre l’allievo a fare domande</a:t>
            </a:r>
            <a:r>
              <a:rPr lang="pl-PL" altLang="it-IT" sz="2800">
                <a:solidFill>
                  <a:srgbClr val="002060"/>
                </a:solidFill>
              </a:rPr>
              <a:t> </a:t>
            </a:r>
            <a:endParaRPr lang="it-IT" altLang="it-IT" sz="2800">
              <a:solidFill>
                <a:srgbClr val="002060"/>
              </a:solidFill>
            </a:endParaRPr>
          </a:p>
          <a:p>
            <a:pPr>
              <a:spcBef>
                <a:spcPct val="0"/>
              </a:spcBef>
              <a:buFontTx/>
              <a:buNone/>
            </a:pPr>
            <a:endParaRPr lang="it-IT" altLang="it-IT" sz="2800">
              <a:solidFill>
                <a:srgbClr val="00206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862B49B-47B7-D7E2-8B10-D2675D697452}"/>
              </a:ext>
            </a:extLst>
          </p:cNvPr>
          <p:cNvSpPr>
            <a:spLocks noGrp="1" noChangeArrowheads="1"/>
          </p:cNvSpPr>
          <p:nvPr>
            <p:ph type="title"/>
          </p:nvPr>
        </p:nvSpPr>
        <p:spPr>
          <a:xfrm>
            <a:off x="395288" y="0"/>
            <a:ext cx="8229600" cy="1143000"/>
          </a:xfrm>
        </p:spPr>
        <p:txBody>
          <a:bodyPr/>
          <a:lstStyle/>
          <a:p>
            <a:pPr eaLnBrk="1" hangingPunct="1"/>
            <a:r>
              <a:rPr lang="pl-PL" altLang="it-IT" sz="3600">
                <a:solidFill>
                  <a:schemeClr val="accent2"/>
                </a:solidFill>
              </a:rPr>
              <a:t>„Great Didactic”</a:t>
            </a:r>
            <a:endParaRPr lang="it-IT" altLang="it-IT" sz="3600">
              <a:solidFill>
                <a:schemeClr val="accent2"/>
              </a:solidFill>
            </a:endParaRPr>
          </a:p>
        </p:txBody>
      </p:sp>
      <p:sp>
        <p:nvSpPr>
          <p:cNvPr id="12291" name="Text Box 4">
            <a:extLst>
              <a:ext uri="{FF2B5EF4-FFF2-40B4-BE49-F238E27FC236}">
                <a16:creationId xmlns:a16="http://schemas.microsoft.com/office/drawing/2014/main" id="{D52E4D70-9FB6-66AE-56F1-0024DCAA409B}"/>
              </a:ext>
            </a:extLst>
          </p:cNvPr>
          <p:cNvSpPr txBox="1">
            <a:spLocks noChangeArrowheads="1"/>
          </p:cNvSpPr>
          <p:nvPr/>
        </p:nvSpPr>
        <p:spPr bwMode="auto">
          <a:xfrm>
            <a:off x="158750" y="6332538"/>
            <a:ext cx="575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hlinkClick r:id="rId3"/>
              </a:rPr>
              <a:t>https://archive.org/details/cu31924031053709/page/n7</a:t>
            </a:r>
            <a:r>
              <a:rPr lang="it-IT" altLang="it-IT" sz="1800"/>
              <a:t> </a:t>
            </a:r>
          </a:p>
        </p:txBody>
      </p:sp>
      <p:pic>
        <p:nvPicPr>
          <p:cNvPr id="20485" name="Picture 5">
            <a:extLst>
              <a:ext uri="{FF2B5EF4-FFF2-40B4-BE49-F238E27FC236}">
                <a16:creationId xmlns:a16="http://schemas.microsoft.com/office/drawing/2014/main" id="{AAEA3EC3-5268-A10B-F4E5-C4F0A77EE0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268413"/>
            <a:ext cx="6550025" cy="4919662"/>
          </a:xfrm>
          <a:prstGeom prst="rect">
            <a:avLst/>
          </a:prstGeom>
          <a:noFill/>
          <a:ln w="9525">
            <a:solidFill>
              <a:srgbClr val="CCFFFF"/>
            </a:solidFill>
            <a:miter lim="800000"/>
            <a:headEnd/>
            <a:tailEnd/>
          </a:ln>
          <a:extLst>
            <a:ext uri="{909E8E84-426E-40DD-AFC4-6F175D3DCCD1}">
              <a14:hiddenFill xmlns:a14="http://schemas.microsoft.com/office/drawing/2010/main">
                <a:solidFill>
                  <a:srgbClr val="FFFFFF"/>
                </a:solidFill>
              </a14:hiddenFill>
            </a:ext>
          </a:extLst>
        </p:spPr>
      </p:pic>
      <p:pic>
        <p:nvPicPr>
          <p:cNvPr id="20486" name="Picture 6">
            <a:extLst>
              <a:ext uri="{FF2B5EF4-FFF2-40B4-BE49-F238E27FC236}">
                <a16:creationId xmlns:a16="http://schemas.microsoft.com/office/drawing/2014/main" id="{E901B697-85D3-A348-2BF6-25D31596D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1196975"/>
            <a:ext cx="47498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a:extLst>
              <a:ext uri="{FF2B5EF4-FFF2-40B4-BE49-F238E27FC236}">
                <a16:creationId xmlns:a16="http://schemas.microsoft.com/office/drawing/2014/main" id="{2C33F0C3-0AAD-E0BA-40B7-5191FD56F0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1196975"/>
            <a:ext cx="7035800" cy="5080000"/>
          </a:xfrm>
          <a:prstGeom prst="rect">
            <a:avLst/>
          </a:prstGeom>
          <a:noFill/>
          <a:ln w="9525">
            <a:solidFill>
              <a:srgbClr val="CC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0485"/>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20486"/>
                                        </p:tgtEl>
                                        <p:attrNameLst>
                                          <p:attrName>style.visibility</p:attrName>
                                        </p:attrNameLst>
                                      </p:cBhvr>
                                      <p:to>
                                        <p:strVal val="visible"/>
                                      </p:to>
                                    </p:set>
                                    <p:animEffect transition="in" filter="blinds(horizontal)">
                                      <p:cBhvr>
                                        <p:cTn id="11" dur="500"/>
                                        <p:tgtEl>
                                          <p:spTgt spid="2048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xit" presetSubtype="0" fill="hold" nodeType="clickEffect">
                                  <p:stCondLst>
                                    <p:cond delay="0"/>
                                  </p:stCondLst>
                                  <p:childTnLst>
                                    <p:set>
                                      <p:cBhvr>
                                        <p:cTn id="15" dur="1" fill="hold">
                                          <p:stCondLst>
                                            <p:cond delay="0"/>
                                          </p:stCondLst>
                                        </p:cTn>
                                        <p:tgtEl>
                                          <p:spTgt spid="20486"/>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0487"/>
                                        </p:tgtEl>
                                        <p:attrNameLst>
                                          <p:attrName>style.visibility</p:attrName>
                                        </p:attrNameLst>
                                      </p:cBhvr>
                                      <p:to>
                                        <p:strVal val="visible"/>
                                      </p:to>
                                    </p:set>
                                    <p:animEffect transition="in" filter="blinds(horizontal)">
                                      <p:cBhvr>
                                        <p:cTn id="20"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4526</TotalTime>
  <Words>4437</Words>
  <Application>Microsoft Office PowerPoint</Application>
  <PresentationFormat>Presentazione su schermo (4:3)</PresentationFormat>
  <Paragraphs>416</Paragraphs>
  <Slides>83</Slides>
  <Notes>50</Notes>
  <HiddenSlides>4</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83</vt:i4>
      </vt:variant>
    </vt:vector>
  </HeadingPairs>
  <TitlesOfParts>
    <vt:vector size="89" baseType="lpstr">
      <vt:lpstr>Arial</vt:lpstr>
      <vt:lpstr>Times New Roman</vt:lpstr>
      <vt:lpstr>Wingdings</vt:lpstr>
      <vt:lpstr>Arial Unicode MS</vt:lpstr>
      <vt:lpstr>Verdana</vt:lpstr>
      <vt:lpstr>Projekt domyślny</vt:lpstr>
      <vt:lpstr>Individualizzazione ed la personalizzazione dell’insegnamento </vt:lpstr>
      <vt:lpstr>Presentazione standard di PowerPoint</vt:lpstr>
      <vt:lpstr>Presentazione standard di PowerPoint</vt:lpstr>
      <vt:lpstr>Presentazione standard di PowerPoint</vt:lpstr>
      <vt:lpstr>Presentazione standard di PowerPoint</vt:lpstr>
      <vt:lpstr>Physics is Fun: Why do objects fall?</vt:lpstr>
      <vt:lpstr>„Didattica”</vt:lpstr>
      <vt:lpstr>Jan Amos Comenius  in „Didactica Magna” (1657) defined it differently:</vt:lpstr>
      <vt:lpstr>„Great Didactic”</vt:lpstr>
      <vt:lpstr>„Great Didactic”</vt:lpstr>
      <vt:lpstr>„Great Didactic”</vt:lpstr>
      <vt:lpstr>„John Amos Comenius”</vt:lpstr>
      <vt:lpstr>Leszno: a forgotten cultural heritage</vt:lpstr>
      <vt:lpstr>Leszno: a forgotten cultural heritage</vt:lpstr>
      <vt:lpstr>Leszno: a forgotten cultural heritage</vt:lpstr>
      <vt:lpstr>Leszno: a forgotten cultural heritage</vt:lpstr>
      <vt:lpstr>In ogni scienza dobbiamo definire:</vt:lpstr>
      <vt:lpstr>Nella didattica vigono le stesse regole come nelle scienze (umanistiche ed ‘esatte’) </vt:lpstr>
      <vt:lpstr>L’oggetto dello studio della didattica è</vt:lpstr>
      <vt:lpstr>Tele-scopio</vt:lpstr>
      <vt:lpstr>Soggetto ↔ Oggetto</vt:lpstr>
      <vt:lpstr>In didattica vengono definiti:</vt:lpstr>
      <vt:lpstr>Riassumendo, la didattica, come ogni attività umana definisce i suoi:</vt:lpstr>
      <vt:lpstr>I principi della didattica sono, per esempio,</vt:lpstr>
      <vt:lpstr>Didactics, as every (human) research activity defines its:</vt:lpstr>
      <vt:lpstr>I metodi della didattica sono, per esempio:</vt:lpstr>
      <vt:lpstr>and many, many more, depending on the local/ instant idea and the subject</vt:lpstr>
      <vt:lpstr>Didactical measures (means, subsidies) are, for example</vt:lpstr>
      <vt:lpstr>But both the principles, methods and means are subjected to the goal</vt:lpstr>
      <vt:lpstr>and so these real, instant goals may be very different</vt:lpstr>
      <vt:lpstr>A much better goal would be:</vt:lpstr>
      <vt:lpstr>And didactics of physics has smth in common with all these principles?</vt:lpstr>
      <vt:lpstr>Didactics of physics, both for triggering the research interest and for knowledge transmission and for opening minds may,</vt:lpstr>
      <vt:lpstr>So, didactix of physics should also assure three kinds of competences:</vt:lpstr>
      <vt:lpstr>The fundamental requirement of effective didaxis, i.e. practical teaching based on a reasonable didactics is teaching:</vt:lpstr>
      <vt:lpstr>Resuming, didactics is not an enigmatic science on teaching   (in Polish: „nauka o nauczaniu”)</vt:lpstr>
      <vt:lpstr>La tête bien faite* Teaching Science in XXI Century</vt:lpstr>
      <vt:lpstr>R + D Global shares</vt:lpstr>
      <vt:lpstr>Presentazione standard di PowerPoint</vt:lpstr>
      <vt:lpstr>1. EU (2007) „Rocards’ Report”</vt:lpstr>
      <vt:lpstr>„Nowy uniwersytet potrzebny od zaraz”</vt:lpstr>
      <vt:lpstr>UE (2007): Rocard’s Report</vt:lpstr>
      <vt:lpstr>1. EU Treaty (2010) </vt:lpstr>
      <vt:lpstr>1. USA: no student left behind</vt:lpstr>
      <vt:lpstr>Elettrostatica </vt:lpstr>
      <vt:lpstr>Karl Popper: Kubłowa teoria umysłu</vt:lpstr>
      <vt:lpstr>Edgar Morin: „La testa ben fatta”</vt:lpstr>
      <vt:lpstr>Edgar Morin: „Głowa  dobrze zrobiona”: wieża Babel wiedzy </vt:lpstr>
      <vt:lpstr>Le tre funzioni cognitive</vt:lpstr>
      <vt:lpstr>Presentazione standard di PowerPoint</vt:lpstr>
      <vt:lpstr>Due concetti didattici (GK)</vt:lpstr>
      <vt:lpstr>Strategies for Cognitive Pedagogy: Neo-realism</vt:lpstr>
      <vt:lpstr>Hyper-konstruktywizm ↔ pedagogika</vt:lpstr>
      <vt:lpstr>Hyper-konstruktywizm ↔ pedagogika</vt:lpstr>
      <vt:lpstr>Hyper-konstruktywizm ↔ pedagogika</vt:lpstr>
      <vt:lpstr>Hyper-konstruktywizm ↔ pedagogika</vt:lpstr>
      <vt:lpstr>Uniwersytety Dziecięce UniKids  – odbiorca niezwykle wymagający</vt:lpstr>
      <vt:lpstr>Uniwersytety Dziecięce UniKids  – odbiorca niezwykle wymagający</vt:lpstr>
      <vt:lpstr>Uniwersytety Dziecięce UniKids  – odbiorca niezwykle wymagający</vt:lpstr>
      <vt:lpstr>Uniwersytety Dziecięce UniKids  – odbiorca niezwykle wymagający</vt:lpstr>
      <vt:lpstr>Świat obiektów realnych  (i ich wirtualnych zwierciadeł)</vt:lpstr>
      <vt:lpstr>Zaczepić uwagę, a później pociągnąć</vt:lpstr>
      <vt:lpstr>Neo-realizm</vt:lpstr>
      <vt:lpstr>«La didattica»</vt:lpstr>
      <vt:lpstr>Pedagogical Contents Knowledge  Lee Shulman (1987)</vt:lpstr>
      <vt:lpstr>Creare cv didattico via le competenze </vt:lpstr>
      <vt:lpstr>Piero Crispiani: „Didattica cognitivista”</vt:lpstr>
      <vt:lpstr>Secolo XXI </vt:lpstr>
      <vt:lpstr>XXI Century Science</vt:lpstr>
      <vt:lpstr>Rob Tiplis (2015): Learning to Teach Science </vt:lpstr>
      <vt:lpstr>Riferimento alla sensibilità sociale </vt:lpstr>
      <vt:lpstr>Tranversal competences </vt:lpstr>
      <vt:lpstr>Richiedere solo questo che abbiamo insegnato </vt:lpstr>
      <vt:lpstr>Imparare porta gioia</vt:lpstr>
      <vt:lpstr>Imparare porta gioia</vt:lpstr>
      <vt:lpstr>Imparare porta gioia</vt:lpstr>
      <vt:lpstr>Una sequenza di esperimenti diventa una storia narrativa</vt:lpstr>
      <vt:lpstr>Una sequenza di esperimenti diventa una storia narrativa</vt:lpstr>
      <vt:lpstr>Una sequenza di esperimenti diventa una storia narrativa</vt:lpstr>
      <vt:lpstr>Divertirsi ad ogni livello</vt:lpstr>
      <vt:lpstr>Divertirsi ad ogni livello</vt:lpstr>
      <vt:lpstr>«Didattica cognitivista»</vt:lpstr>
      <vt:lpstr>OECD: „AHELO”</vt:lpstr>
    </vt:vector>
  </TitlesOfParts>
  <Company>PAP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principio…</dc:title>
  <dc:creator>GK</dc:creator>
  <cp:lastModifiedBy>Maria Karwasz</cp:lastModifiedBy>
  <cp:revision>141</cp:revision>
  <dcterms:created xsi:type="dcterms:W3CDTF">2006-02-09T22:46:12Z</dcterms:created>
  <dcterms:modified xsi:type="dcterms:W3CDTF">2022-11-11T21:43:59Z</dcterms:modified>
</cp:coreProperties>
</file>