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46" autoAdjust="0"/>
    <p:restoredTop sz="94660"/>
  </p:normalViewPr>
  <p:slideViewPr>
    <p:cSldViewPr>
      <p:cViewPr varScale="1">
        <p:scale>
          <a:sx n="76" d="100"/>
          <a:sy n="76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ADB1B83B-471D-2757-28BA-D654DB4AEE94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59E2B86B-D4D5-BF0E-86EE-54C83C7DB7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A5634C5D-8AC1-A5A2-16BD-A83737891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1B286158-0FF6-FA0D-FA4F-CBD605C55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AU" altLang="it-IT" noProof="0"/>
              <a:t>Kliknij, aby edytować styl wzorca tytułu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it-IT" noProof="0"/>
              <a:t>Kliknij, aby edytować styl wzorca podtytułu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AC9554E-1AA2-80FD-5EAF-D0BB4B085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FDEE05-324D-41EE-6C1E-76C92E133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E12EC84-4927-5BDA-DA8F-7064E4946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A916-5AC3-405A-8C57-F2B87BD84DDB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7964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8B82621-4F29-7BD2-673C-A9811679D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170196B-C227-F2F8-569A-6D74C373DB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49B53-18E2-E069-8F76-82D5494967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285F7-8C47-46A4-807A-1A986E9E3944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2410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6FEF317-9772-F1D2-131B-1AA94A362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F2DA1D2-5225-8E9C-54DB-02BB9FC49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44CC9CB-6383-B1CF-B2E6-D701163FF7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5CC8F-9CC2-456E-8A87-6E8500DBC301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105672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F04206B-8263-0BC2-EA2C-F13FA921D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34ACE58-E1E0-F496-6739-2B6AE1524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CD6BC84-8B0D-6B6A-F6BB-C836FC9F0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5648-ED91-44D6-9CA3-E2969F52EF4D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57522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4255A18-F7F4-3AEC-79B7-DC12F15A0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3AFD19-EDFB-6A5E-658F-2ED23D792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51033B5-B52A-705D-F1F9-74005A02A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A462-8BE4-413F-8C58-90894FAFFB24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43598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98A3501-1196-A74B-5101-FA3A8F943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61B11D7-9F13-EDE1-0859-A09DCED46B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BB98A5D-B062-46B8-82E3-95E0CFC50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71AF-540A-4CBF-B55A-8E4A9320FF09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68223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0B41F6D-0AF9-D386-8061-269B5CD638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D790169-EBC5-6CA5-DB30-2D428DE8C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34CB1FB-797C-7536-200D-4DD8F82D8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4E1C-2A09-4BE7-86D2-97B72B824F16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0020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A66AE82-3B92-800B-21AE-DA3193D97D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00A9635-04B3-EDAB-C4FC-9637F1C555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F8847A3-7DAE-5256-7C6D-D23AAED96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7F14-E70F-4CDF-8175-A105DFEFD98D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313350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A8FC8A46-ADE6-6E9D-09E4-C55792919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15D0FB5-AAF0-EE2D-197C-8DE1AAE90F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054D8D3-2A2A-13C8-BC19-36FDBBF98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8FD26-8C0C-488B-A311-9A7AAAF51B92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400755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7BC56C9-229A-E06C-CF91-EF0616D1AE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6F4BC06-505E-FFE4-1215-A83277C4A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17A984F-BB8F-3C66-A1B3-034649DE7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33E5-456F-4A2E-A9E2-8AA511ADD8FE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68079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3E23135-11DA-8365-6667-F99B8BB33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447C7A-80E1-A29C-6A70-FABB5109A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BBD451F-B3D0-5877-A738-3C1C91AEC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BAA3-DB50-4F56-8460-B3F837710068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  <p:extLst>
      <p:ext uri="{BB962C8B-B14F-4D97-AF65-F5344CB8AC3E}">
        <p14:creationId xmlns:p14="http://schemas.microsoft.com/office/powerpoint/2010/main" val="185324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5C0FC63-CF18-3D25-E7B7-B99A9464FD2A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C2523A49-29EE-222D-81EE-1D2EF086E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0563F63C-94E2-F343-9B1E-68BD79C2A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6E989EB7-C7A4-AF3D-8D6D-6E79AA867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004905F4-F129-2A1F-4D53-332F8C055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 wzorca tytułu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0C415B65-D843-587E-B372-DDC865870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style wzorca tekstu</a:t>
            </a:r>
          </a:p>
          <a:p>
            <a:pPr lvl="1"/>
            <a:r>
              <a:rPr lang="en-AU" altLang="it-IT"/>
              <a:t>Drugi poziom</a:t>
            </a:r>
          </a:p>
          <a:p>
            <a:pPr lvl="2"/>
            <a:r>
              <a:rPr lang="en-AU" altLang="it-IT"/>
              <a:t>Trzeci poziom</a:t>
            </a:r>
          </a:p>
          <a:p>
            <a:pPr lvl="3"/>
            <a:r>
              <a:rPr lang="en-AU" altLang="it-IT"/>
              <a:t>Czwarty poziom</a:t>
            </a:r>
          </a:p>
          <a:p>
            <a:pPr lvl="4"/>
            <a:r>
              <a:rPr lang="en-AU" altLang="it-IT"/>
              <a:t>Piąty poziom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F7265B0-DDBE-6478-2096-9982DA04D1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D8B3B433-52B8-547A-B31D-0C6268F584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 altLang="it-IT" dirty="0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96BD4D3C-ECE8-B6F8-E0E3-504EE6ACFA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8F7DBB-1B30-4FFA-BA42-F66FE162EA6C}" type="slidenum">
              <a:rPr lang="en-AU" altLang="it-IT"/>
              <a:pPr>
                <a:defRPr/>
              </a:pPr>
              <a:t>‹N›</a:t>
            </a:fld>
            <a:endParaRPr lang="en-AU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9F05AF-C324-F693-5862-C1CBED4740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Personalizzazione della didattica</a:t>
            </a:r>
            <a:endParaRPr lang="en-AU" altLang="it-IT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DCC6A7-7829-0BD5-22BD-F1A2697EFC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it-IT" sz="2500"/>
              <a:t>Prof. dr hab. ing. Grzegorz Karwasz</a:t>
            </a:r>
          </a:p>
          <a:p>
            <a:pPr eaLnBrk="1" hangingPunct="1">
              <a:lnSpc>
                <a:spcPct val="90000"/>
              </a:lnSpc>
            </a:pPr>
            <a:r>
              <a:rPr lang="pl-PL" altLang="it-IT" sz="2500"/>
              <a:t>Divisione </a:t>
            </a:r>
            <a:r>
              <a:rPr lang="it-IT" altLang="it-IT" sz="2500" dirty="0"/>
              <a:t>della </a:t>
            </a:r>
            <a:r>
              <a:rPr lang="pl-PL" altLang="it-IT" sz="2500"/>
              <a:t>Didattica di Fisica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it-IT" sz="2500"/>
              <a:t>Universit</a:t>
            </a:r>
            <a:r>
              <a:rPr lang="en-US" altLang="it-IT" sz="2500" dirty="0"/>
              <a:t>à</a:t>
            </a:r>
            <a:r>
              <a:rPr lang="pl-PL" altLang="it-IT" sz="2500"/>
              <a:t> </a:t>
            </a:r>
            <a:r>
              <a:rPr lang="it-IT" altLang="it-IT" sz="2500" dirty="0"/>
              <a:t>di </a:t>
            </a:r>
            <a:r>
              <a:rPr lang="pl-PL" altLang="it-IT" sz="2500"/>
              <a:t>Nicolao Copernico, Toruń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/>
              <a:t>(</a:t>
            </a:r>
            <a:r>
              <a:rPr lang="pl-PL" altLang="it-IT" sz="2500"/>
              <a:t>Universit</a:t>
            </a:r>
            <a:r>
              <a:rPr lang="en-US" altLang="it-IT" sz="2500" dirty="0"/>
              <a:t>à</a:t>
            </a:r>
            <a:r>
              <a:rPr lang="pl-PL" altLang="it-IT" sz="2500"/>
              <a:t> degli Studi di Trento)</a:t>
            </a:r>
            <a:endParaRPr lang="en-US" altLang="it-IT" sz="2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51AD7C-56BE-A6C2-BFA3-2D5679F6F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301625"/>
            <a:ext cx="7776864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E tutto questo dovrebbe indurre</a:t>
            </a:r>
            <a:r>
              <a:rPr lang="pl-PL" altLang="it-IT" dirty="0"/>
              <a:t>…</a:t>
            </a:r>
            <a:endParaRPr lang="en-AU" altLang="it-IT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3C2F818-1DFD-0808-5A08-80575E639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827213"/>
            <a:ext cx="828092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la formazione di futuri adulti, che nella (ormai prossima) vita indipendente otterranno il </a:t>
            </a:r>
            <a:r>
              <a:rPr lang="it-IT" altLang="it-IT" sz="2100" b="1" dirty="0"/>
              <a:t>successo di civiltà</a:t>
            </a:r>
            <a:r>
              <a:rPr lang="pl-PL" altLang="it-IT" sz="2100" dirty="0"/>
              <a:t>, </a:t>
            </a:r>
            <a:r>
              <a:rPr lang="it-IT" altLang="it-IT" sz="2100" dirty="0"/>
              <a:t>dove la parola «di civiltà» sta sia per il successo economico che culturale. 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Come scrive uno di più influenti intellettuali della fine</a:t>
            </a:r>
            <a:r>
              <a:rPr lang="pl-PL" altLang="it-IT" sz="2100" dirty="0"/>
              <a:t> XX</a:t>
            </a:r>
            <a:r>
              <a:rPr lang="it-IT" altLang="it-IT" sz="2100" dirty="0"/>
              <a:t>/ inizio XXI secolo, </a:t>
            </a:r>
            <a:r>
              <a:rPr lang="pl-PL" altLang="it-IT" sz="2100" dirty="0"/>
              <a:t>E</a:t>
            </a:r>
            <a:r>
              <a:rPr lang="it-IT" altLang="it-IT" sz="2100" dirty="0" err="1"/>
              <a:t>dgar</a:t>
            </a:r>
            <a:r>
              <a:rPr lang="pl-PL" altLang="it-IT" sz="2100" dirty="0"/>
              <a:t> Morin (1999), </a:t>
            </a:r>
            <a:r>
              <a:rPr lang="it-IT" altLang="it-IT" sz="2100" dirty="0"/>
              <a:t>lo scopo è il cambiamento non solo del sistema dell’educazione ma anche il </a:t>
            </a:r>
            <a:r>
              <a:rPr lang="it-IT" altLang="it-IT" sz="2100" b="1" dirty="0"/>
              <a:t>sistema del pensiero</a:t>
            </a:r>
            <a:r>
              <a:rPr lang="pl-PL" altLang="it-IT" sz="21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Lo scopo non è la testa «ben riempita», come era nella teoria del cestino di </a:t>
            </a:r>
            <a:r>
              <a:rPr lang="pl-PL" altLang="it-IT" sz="2100" dirty="0"/>
              <a:t>K</a:t>
            </a:r>
            <a:r>
              <a:rPr lang="it-IT" altLang="it-IT" sz="2100" dirty="0" err="1"/>
              <a:t>arl</a:t>
            </a:r>
            <a:r>
              <a:rPr lang="pl-PL" altLang="it-IT" sz="2100" dirty="0"/>
              <a:t> Popper, </a:t>
            </a:r>
            <a:r>
              <a:rPr lang="it-IT" altLang="it-IT" sz="2100" dirty="0"/>
              <a:t>ma la </a:t>
            </a:r>
            <a:r>
              <a:rPr lang="pl-PL" altLang="it-IT" sz="2100" dirty="0"/>
              <a:t>„t</a:t>
            </a:r>
            <a:r>
              <a:rPr lang="en-US" altLang="it-IT" sz="2100" dirty="0"/>
              <a:t>ê</a:t>
            </a:r>
            <a:r>
              <a:rPr lang="pl-PL" altLang="it-IT" sz="2100" dirty="0"/>
              <a:t>te bien faite” – </a:t>
            </a:r>
            <a:r>
              <a:rPr lang="it-IT" altLang="it-IT" sz="2100" b="1" dirty="0"/>
              <a:t>la testa ben fatta</a:t>
            </a:r>
            <a:r>
              <a:rPr lang="pl-PL" altLang="it-IT" sz="21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E tutto questo succede tenendo conto di una chiara assiologia: della eredità culturale, religiosa e di civiltà dell’Europa </a:t>
            </a:r>
            <a:r>
              <a:rPr lang="pl-PL" altLang="it-IT" sz="2100" dirty="0"/>
              <a:t>(</a:t>
            </a:r>
            <a:r>
              <a:rPr lang="pl-PL" altLang="it-IT" sz="2100" b="1" dirty="0"/>
              <a:t>Tra</a:t>
            </a:r>
            <a:r>
              <a:rPr lang="it-IT" altLang="it-IT" sz="2100" b="1" dirty="0" err="1"/>
              <a:t>ttato</a:t>
            </a:r>
            <a:r>
              <a:rPr lang="it-IT" altLang="it-IT" sz="2100" b="1" dirty="0"/>
              <a:t> dell’</a:t>
            </a:r>
            <a:r>
              <a:rPr lang="pl-PL" altLang="it-IT" sz="2100" b="1" dirty="0"/>
              <a:t>UE, 2010</a:t>
            </a:r>
            <a:r>
              <a:rPr lang="pl-PL" altLang="it-IT" sz="2100" dirty="0"/>
              <a:t>)</a:t>
            </a:r>
            <a:endParaRPr lang="en-US" altLang="it-IT" sz="2100" dirty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0B23AC9B-8C3F-68EF-513A-49BA0BF7A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6127750"/>
            <a:ext cx="81259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AU" altLang="it-IT" sz="1800" b="1">
                <a:solidFill>
                  <a:srgbClr val="0000CC"/>
                </a:solidFill>
                <a:ea typeface="Arial Unicode MS" pitchFamily="34" charset="-128"/>
              </a:rPr>
              <a:t>http://dydaktyka.fizyka.umk.pl/nowa_strona/?q=node/999</a:t>
            </a:r>
            <a:endParaRPr lang="en-AU" altLang="it-IT" sz="1800" b="1" dirty="0">
              <a:solidFill>
                <a:srgbClr val="0000CC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150C6F-CE62-2DC0-FFEF-6E8B294D2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«Cognitivismo»</a:t>
            </a:r>
            <a:endParaRPr lang="en-AU" altLang="it-IT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592ABCD-CB78-45B6-6CD1-8DF464838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8172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Didattica tradizionale = insegnare (e studiare)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Lo scopo della didattica sono le nozioni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Psicologia che studia, tra altri, i comportamenti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Pedagogia che si occupa della «formazione»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Neurofisiologia che studia le correnti elettriche nel cervello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500" dirty="0"/>
              <a:t>Linguistica, che studia la lingua come lo spettro della mente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500" dirty="0">
                <a:solidFill>
                  <a:srgbClr val="000066"/>
                </a:solidFill>
                <a:ea typeface="Arial Unicode MS" pitchFamily="34" charset="-128"/>
              </a:rPr>
              <a:t>Ma la mente umana è più complessa che le sue estenuazioni («emissioni verso esterno»)</a:t>
            </a:r>
            <a:r>
              <a:rPr lang="pl-PL" altLang="it-IT" sz="2500" dirty="0">
                <a:solidFill>
                  <a:srgbClr val="000066"/>
                </a:solidFill>
                <a:ea typeface="Arial Unicode MS" pitchFamily="34" charset="-128"/>
              </a:rPr>
              <a:t> 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8CF078B-3FA0-A5B0-D925-FF217714F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«Didattica cognitivista»</a:t>
            </a:r>
            <a:endParaRPr lang="en-AU" altLang="it-IT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51E646C-9124-6A95-4321-48796B469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81724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Didattica tradizionale = insegnare (e studiare)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 Lo scopo della didattica tradizionale: far sapere (i.e. un insieme delle informazioni, chiamato «sapienza»)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Nel mondo odierno (AD 2022) le informazioni sono pan-disponibili, i.e. sempre, su ogni cosa ed ovunque. Non ha senso insegnare le informazioni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Ma diventa sempre più difficile «districarsi» nella giungla delle informazioni. Così le stesse si rendono non solo </a:t>
            </a:r>
            <a:r>
              <a:rPr lang="it-IT" altLang="it-IT" sz="2400" i="1" dirty="0"/>
              <a:t>inutili</a:t>
            </a:r>
            <a:r>
              <a:rPr lang="it-IT" altLang="it-IT" sz="2400" dirty="0"/>
              <a:t> ma addirittura </a:t>
            </a:r>
            <a:r>
              <a:rPr lang="it-IT" altLang="it-IT" sz="2400" i="1" dirty="0"/>
              <a:t>disturbanti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400" dirty="0"/>
              <a:t>Lo scopo allora non è la sapienza, ma la saggezza</a:t>
            </a:r>
            <a:endParaRPr lang="en-AU" altLang="it-IT" sz="2400" dirty="0">
              <a:solidFill>
                <a:srgbClr val="000066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60DB22F-04F2-CB9F-4D2D-E3EA8560F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it-IT"/>
              <a:t>Come cambia la didattica?</a:t>
            </a:r>
            <a:endParaRPr lang="en-AU" altLang="it-I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C07201-DDE9-55D6-94A8-105A6BAFF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770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/>
              <a:t>Insegnamento non è più la </a:t>
            </a:r>
            <a:r>
              <a:rPr lang="it-IT" altLang="it-IT" sz="2100" i="1"/>
              <a:t>trasmissione</a:t>
            </a:r>
            <a:r>
              <a:rPr lang="it-IT" altLang="it-IT" sz="2100"/>
              <a:t> delle nozioni da una generazione all’altre, come era dai tempi di Omero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Insegniamo, osservando attentamente che cosa succede nella mente dell’allievo (l’espressione in polacco: «ha parlato il vecchio al quadro, e il quadro poco niente».)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L’insegnare diventa, in gran parte un’individuale costruire della conoscenza, competenze prattiche e le capacità sociali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Studiare diventa uno scoprire, passo per passo, e con lo stupore, del mondo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100"/>
              <a:t>L’insegnante divento „pedagogo”, cioè uno che cammina insieme con l’allievo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DCD4FD2-CB80-9C74-F26F-83DC81042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0463" y="301625"/>
            <a:ext cx="7523162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Come cambia il ruolo dell’insegnante?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44D55E2-4CD0-3644-FFD7-34EF469F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70050"/>
            <a:ext cx="8353623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L’insegnante deve aver le conoscenze della materia (per es. le leggi di Newton), le conoscenze metodologiche (i.e. sapere perché le leggi sono formulate in questo e non in altro modo), ma anche conoscenza sui </a:t>
            </a:r>
            <a:r>
              <a:rPr lang="it-IT" altLang="it-IT" sz="2000" i="1" dirty="0"/>
              <a:t>metodi della costruzione</a:t>
            </a:r>
            <a:r>
              <a:rPr lang="it-IT" altLang="it-IT" sz="2000" dirty="0"/>
              <a:t> di conoscenze giuste nella </a:t>
            </a:r>
            <a:r>
              <a:rPr lang="it-IT" altLang="it-IT" sz="2000" i="1" dirty="0"/>
              <a:t>mente</a:t>
            </a:r>
            <a:r>
              <a:rPr lang="it-IT" altLang="it-IT" sz="2000" dirty="0"/>
              <a:t> dell’allievo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Lee</a:t>
            </a:r>
            <a:r>
              <a:rPr lang="pl-PL" altLang="it-IT" sz="2000" dirty="0"/>
              <a:t> Shulman </a:t>
            </a:r>
            <a:r>
              <a:rPr lang="it-IT" altLang="it-IT" sz="2000" dirty="0"/>
              <a:t>in </a:t>
            </a:r>
            <a:r>
              <a:rPr lang="pl-PL" altLang="it-IT" sz="2000" dirty="0"/>
              <a:t>1987 </a:t>
            </a:r>
            <a:r>
              <a:rPr lang="it-IT" altLang="it-IT" sz="2000" dirty="0"/>
              <a:t>aveva chiamato queste competenze </a:t>
            </a:r>
            <a:r>
              <a:rPr lang="pl-PL" altLang="it-IT" sz="2000" dirty="0"/>
              <a:t> „Pedagogical knowledge contents”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Noi le chiamiamo «il principio </a:t>
            </a:r>
            <a:r>
              <a:rPr lang="pl-PL" altLang="it-IT" sz="2000" dirty="0"/>
              <a:t>9:1</a:t>
            </a:r>
            <a:r>
              <a:rPr lang="it-IT" altLang="it-IT" sz="2000" dirty="0"/>
              <a:t>»</a:t>
            </a:r>
            <a:r>
              <a:rPr lang="pl-PL" altLang="it-IT" sz="2000" dirty="0"/>
              <a:t> – </a:t>
            </a:r>
            <a:r>
              <a:rPr lang="it-IT" altLang="it-IT" sz="2000" dirty="0"/>
              <a:t>l’insegnante deve sapere della sua materia </a:t>
            </a:r>
            <a:r>
              <a:rPr lang="pl-PL" altLang="it-IT" sz="2000" dirty="0"/>
              <a:t>9 </a:t>
            </a:r>
            <a:r>
              <a:rPr lang="it-IT" altLang="it-IT" sz="2000" dirty="0"/>
              <a:t>volte di più che ha da trasmettere all’allievo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L’insegnante deve saper non solo la risposta giusta, ma sapere tante diverse risposte sbagliate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Inoltre l’insegnante deve sapere perché lo studente dà questa, e non altra risposta sbagliata.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Nel senso della didattica cognitivista, nessuna delle risposte è sbagliata: tutte sono utili</a:t>
            </a:r>
            <a:r>
              <a:rPr lang="pl-PL" altLang="it-IT" sz="2000" dirty="0"/>
              <a:t>. </a:t>
            </a:r>
            <a:endParaRPr lang="en-AU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A5E7758-C06E-16B9-58B4-A70820BE1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Che cosa dobbiamo insegnare</a:t>
            </a:r>
            <a:r>
              <a:rPr lang="pl-PL" altLang="it-IT" dirty="0"/>
              <a:t>?</a:t>
            </a:r>
            <a:endParaRPr lang="en-AU" altLang="it-IT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76CD844-5564-32CE-F05D-ABB02AF73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4588" y="1743075"/>
            <a:ext cx="7313612" cy="5200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200" dirty="0"/>
              <a:t>Indicazioni OCSE sono chiare</a:t>
            </a:r>
            <a:r>
              <a:rPr lang="pl-PL" altLang="it-IT" sz="2200" dirty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pensiero critico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ragionamento analitico 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capacità di risolvere problemi </a:t>
            </a:r>
            <a:endParaRPr lang="pl-PL" altLang="it-IT" sz="22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it-IT" altLang="it-IT" sz="2200" b="1" dirty="0"/>
              <a:t>comunicazione per l’iscritto </a:t>
            </a:r>
            <a:endParaRPr lang="pl-PL" altLang="it-IT" sz="22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200" dirty="0"/>
              <a:t>Uno di fondatori del cognitivismo</a:t>
            </a:r>
            <a:r>
              <a:rPr lang="pl-PL" altLang="it-IT" sz="2200" dirty="0"/>
              <a:t>, Jerome Bruner </a:t>
            </a:r>
            <a:r>
              <a:rPr lang="it-IT" altLang="it-IT" sz="2200" dirty="0"/>
              <a:t>lo aveva definito in modo seguente </a:t>
            </a:r>
            <a:r>
              <a:rPr lang="pl-PL" altLang="it-IT" sz="2200" dirty="0"/>
              <a:t>(1966):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200" dirty="0"/>
              <a:t>„</a:t>
            </a:r>
            <a:r>
              <a:rPr lang="it-IT" altLang="it-IT" sz="2200" dirty="0"/>
              <a:t>Lo scopo dell’insegnamento non è il produrre le piccole enciclopedie ambulanti, ma indurre l’allievo al pensiero indipendente</a:t>
            </a:r>
            <a:r>
              <a:rPr lang="pl-PL" altLang="it-IT" sz="2200" dirty="0"/>
              <a:t> […]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22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it-IT" altLang="it-IT" sz="2200" dirty="0"/>
              <a:t>Il didattico polacco </a:t>
            </a:r>
            <a:r>
              <a:rPr lang="pl-PL" altLang="it-IT" sz="2200" dirty="0"/>
              <a:t>Z. Pietrasiński </a:t>
            </a:r>
            <a:r>
              <a:rPr lang="it-IT" altLang="it-IT" sz="2200" dirty="0"/>
              <a:t>lo definì così</a:t>
            </a:r>
            <a:r>
              <a:rPr lang="pl-PL" altLang="it-IT" sz="2200" dirty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l-PL" altLang="it-IT" sz="2200" dirty="0"/>
              <a:t>„</a:t>
            </a:r>
            <a:r>
              <a:rPr lang="it-IT" altLang="it-IT" sz="2200" dirty="0"/>
              <a:t>Il pensare non è solo la condizione dello studio ma anche il suo risultato più importante.</a:t>
            </a:r>
            <a:r>
              <a:rPr lang="pl-PL" altLang="it-IT" sz="2200" dirty="0"/>
              <a:t>”</a:t>
            </a:r>
          </a:p>
          <a:p>
            <a:pPr eaLnBrk="1" hangingPunct="1">
              <a:lnSpc>
                <a:spcPct val="80000"/>
              </a:lnSpc>
            </a:pPr>
            <a:endParaRPr lang="en-AU" altLang="it-IT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A8FFBB2-4858-13F5-6071-69BF833FE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59" y="0"/>
            <a:ext cx="8353053" cy="1143000"/>
          </a:xfrm>
        </p:spPr>
        <p:txBody>
          <a:bodyPr/>
          <a:lstStyle/>
          <a:p>
            <a:pPr eaLnBrk="1" hangingPunct="1"/>
            <a:r>
              <a:rPr lang="it-IT" altLang="it-IT" dirty="0"/>
              <a:t>Quali sono gli scopi di questa didattica</a:t>
            </a:r>
            <a:r>
              <a:rPr lang="pl-PL" altLang="it-IT" dirty="0"/>
              <a:t>?</a:t>
            </a:r>
            <a:endParaRPr lang="en-AU" altLang="it-IT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092989F-21A0-A126-F582-874BC84DA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700213"/>
            <a:ext cx="8353053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La definizione degli scopi sta alla base non solo dell’educazione ma di interi sistemi sociali. Di questo si occupa una intera branca della filosofia chiamata Assiologia</a:t>
            </a:r>
            <a:r>
              <a:rPr lang="pl-PL" altLang="it-IT" sz="20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 certi sistemi d’educazione lo scopo è formare delle élite (politiche, scientifiche, economiche, militari).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In altri – la formazione «della classe proletaria e contadina» e «l’alleanza della medesima con l’intellighenzia laboriosa</a:t>
            </a:r>
            <a:r>
              <a:rPr lang="pl-PL" altLang="it-IT" sz="2000" dirty="0"/>
              <a:t>”</a:t>
            </a:r>
          </a:p>
          <a:p>
            <a:pPr eaLnBrk="1" hangingPunct="1">
              <a:lnSpc>
                <a:spcPct val="90000"/>
              </a:lnSpc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La Carta di Lisbona dell’</a:t>
            </a:r>
            <a:r>
              <a:rPr lang="pl-PL" altLang="it-IT" sz="2000" dirty="0"/>
              <a:t>UE (2003) </a:t>
            </a:r>
            <a:r>
              <a:rPr lang="it-IT" altLang="it-IT" sz="2000" dirty="0"/>
              <a:t>definisce lo scopo: </a:t>
            </a:r>
            <a:r>
              <a:rPr lang="it-IT" altLang="it-IT" sz="2000" b="1" dirty="0"/>
              <a:t>la società che si basa sulla sapienza</a:t>
            </a:r>
            <a:r>
              <a:rPr lang="pl-PL" altLang="it-IT" sz="2000" b="1" dirty="0"/>
              <a:t>. </a:t>
            </a:r>
            <a:endParaRPr lang="pl-PL" altLang="it-IT" sz="2000" dirty="0"/>
          </a:p>
          <a:p>
            <a:pPr eaLnBrk="1" hangingPunct="1">
              <a:lnSpc>
                <a:spcPct val="90000"/>
              </a:lnSpc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Nell XXI sec. sia negli USA che in UE è comparsa la formula</a:t>
            </a:r>
            <a:r>
              <a:rPr lang="pl-PL" altLang="it-IT" sz="2000" dirty="0"/>
              <a:t>: „</a:t>
            </a:r>
            <a:r>
              <a:rPr lang="pl-PL" altLang="it-IT" sz="2000" b="1" dirty="0"/>
              <a:t>no student left behind”</a:t>
            </a:r>
            <a:r>
              <a:rPr lang="pl-PL" altLang="it-IT" sz="2000" dirty="0"/>
              <a:t> – n</a:t>
            </a:r>
            <a:r>
              <a:rPr lang="it-IT" altLang="it-IT" sz="2000" dirty="0" err="1"/>
              <a:t>essuno</a:t>
            </a:r>
            <a:r>
              <a:rPr lang="it-IT" altLang="it-IT" sz="2000" dirty="0"/>
              <a:t> può essere lasciato senza accesso alle conquiste dalla civiltà [tecnologica]</a:t>
            </a:r>
            <a:r>
              <a:rPr lang="pl-PL" altLang="it-IT" sz="2000" dirty="0"/>
              <a:t> </a:t>
            </a:r>
            <a:endParaRPr lang="en-AU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E58E82-6934-1D3C-0C52-A3E08457E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696" y="260350"/>
            <a:ext cx="8929687" cy="1143000"/>
          </a:xfrm>
        </p:spPr>
        <p:txBody>
          <a:bodyPr/>
          <a:lstStyle/>
          <a:p>
            <a:pPr eaLnBrk="1" hangingPunct="1"/>
            <a:r>
              <a:rPr lang="it-IT" altLang="it-IT" sz="3200" dirty="0"/>
              <a:t>Quali sono i principi di questa didattica?</a:t>
            </a:r>
            <a:endParaRPr lang="en-AU" altLang="it-IT" sz="3200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0F6A1F5-B25E-7BBF-CB94-AC108D406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1" y="1700213"/>
            <a:ext cx="8532440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1950" dirty="0"/>
              <a:t>Simili alla didattica tradizionale, ma completamente diversi</a:t>
            </a:r>
            <a:r>
              <a:rPr lang="pl-PL" altLang="it-IT" sz="195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L’attività individuale dello studente si sostituisce con </a:t>
            </a:r>
            <a:r>
              <a:rPr lang="it-IT" altLang="it-IT" sz="1950" i="1" dirty="0"/>
              <a:t>il costruire indipendente</a:t>
            </a:r>
            <a:r>
              <a:rPr lang="it-IT" altLang="it-IT" sz="1950" dirty="0"/>
              <a:t> – individuale ma inserito nel gruppo della classe/ fuori la classe – delle nozioni che furono programmate dall’insegnante/ trainer.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Gli studenti costruiscono queste nozioni da soli, sulla base delle risorse in possesso (informazioni già note, esperimenti fatti da loro/ mostrati dall’insegnante, internet).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L’insegnante solamente </a:t>
            </a:r>
            <a:r>
              <a:rPr lang="it-IT" altLang="it-IT" sz="1950" i="1" dirty="0"/>
              <a:t>indirizza</a:t>
            </a:r>
            <a:r>
              <a:rPr lang="it-IT" altLang="it-IT" sz="1950" dirty="0"/>
              <a:t> (delicatamente) il loro (i.e. del gruppo) percorso mentale nella direzione pianificata. </a:t>
            </a:r>
            <a:endParaRPr lang="pl-PL" altLang="it-IT" sz="195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Nel caso delle difficoltà non dice: «Siediti, insufficienza» ma riformula le domande in modo di </a:t>
            </a:r>
            <a:r>
              <a:rPr lang="it-IT" altLang="it-IT" sz="1950" i="1" dirty="0"/>
              <a:t>indurre</a:t>
            </a:r>
            <a:r>
              <a:rPr lang="it-IT" altLang="it-IT" sz="1950" dirty="0"/>
              <a:t> lo studente alle risposte giuste, i.e. che lui (o i suoi compagni trovino l’errore).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1950" dirty="0"/>
              <a:t>Ovviamente, questo richiede una enorme sapienza, esperienza (e pazienza) dell’insegnante, nonché una ampia gamma di esperimenti/ libri/ siti internet a disposizione. </a:t>
            </a:r>
            <a:r>
              <a:rPr lang="pl-PL" altLang="it-IT" sz="1950" dirty="0"/>
              <a:t> </a:t>
            </a:r>
            <a:endParaRPr lang="en-AU" altLang="it-IT" sz="19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8E66A66-56EF-996F-660A-AE8B82298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/>
              <a:t>Questi due principi</a:t>
            </a:r>
            <a:r>
              <a:rPr lang="pl-PL" altLang="it-IT" dirty="0"/>
              <a:t>…</a:t>
            </a:r>
            <a:endParaRPr lang="en-AU" altLang="it-IT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A68A15-BB2B-4904-4056-F694B8D6B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616" y="1827213"/>
            <a:ext cx="8028383" cy="448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100" dirty="0"/>
              <a:t>Questi due principi</a:t>
            </a:r>
            <a:r>
              <a:rPr lang="pl-PL" altLang="it-IT" sz="21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100" dirty="0"/>
              <a:t>1) </a:t>
            </a:r>
            <a:r>
              <a:rPr lang="it-IT" altLang="it-IT" sz="2100" dirty="0"/>
              <a:t>costruire le nozioni indipendentemente dagli studenti, ma sotto una stretta (e saggia) «sorveglianza» dalla parte dell’insegnante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it-IT" sz="2100" dirty="0"/>
              <a:t>2) </a:t>
            </a:r>
            <a:r>
              <a:rPr lang="it-IT" altLang="it-IT" sz="2100" dirty="0"/>
              <a:t>uso delle risorse «sotto mano» – oggetti reali, esperimenti, ma anche modelli, simulazioni, video, 3D, suoni etc. (i.e. multi-media), nonché i libri e internet </a:t>
            </a:r>
            <a:r>
              <a:rPr lang="pl-PL" altLang="it-IT" sz="21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it-IT" sz="2100" dirty="0"/>
              <a:t>definiamo come</a:t>
            </a:r>
            <a:r>
              <a:rPr lang="pl-PL" altLang="it-IT" sz="2100" dirty="0"/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it-IT" altLang="it-IT" sz="2100" b="1" dirty="0"/>
              <a:t>iper-costruttivismo</a:t>
            </a:r>
            <a:r>
              <a:rPr lang="pl-PL" altLang="it-IT" sz="2100" dirty="0"/>
              <a:t> (</a:t>
            </a:r>
            <a:r>
              <a:rPr lang="it-IT" altLang="it-IT" sz="2100" dirty="0"/>
              <a:t>i.e. uscire oltre il costruttivismo sociale, dove la sapienza è un compromesso sociale)</a:t>
            </a:r>
            <a:endParaRPr lang="pl-PL" altLang="it-IT" sz="21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it-IT" sz="2100" b="1" dirty="0"/>
              <a:t>neo-reali</a:t>
            </a:r>
            <a:r>
              <a:rPr lang="it-IT" altLang="it-IT" sz="2100" b="1" dirty="0" err="1"/>
              <a:t>smo</a:t>
            </a:r>
            <a:r>
              <a:rPr lang="pl-PL" altLang="it-IT" sz="2100" dirty="0"/>
              <a:t> – </a:t>
            </a:r>
            <a:r>
              <a:rPr lang="it-IT" altLang="it-IT" sz="2100" dirty="0"/>
              <a:t>tutto che si può mostrare (illustrare, toccare) bisogna mostrare </a:t>
            </a:r>
            <a:r>
              <a:rPr lang="pl-PL" altLang="it-IT" sz="2100" dirty="0"/>
              <a:t>(GK</a:t>
            </a:r>
            <a:r>
              <a:rPr lang="pl-PL" altLang="it-IT" sz="2100" dirty="0">
                <a:latin typeface="Arial" panose="020B0604020202020204" pitchFamily="34" charset="0"/>
              </a:rPr>
              <a:t>↔A. Einstein)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Zaćmienie">
  <a:themeElements>
    <a:clrScheme name="Zaćmieni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ćmieni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ćmieni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2323</TotalTime>
  <Words>1109</Words>
  <Application>Microsoft Office PowerPoint</Application>
  <PresentationFormat>Presentazione su schermo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Verdana</vt:lpstr>
      <vt:lpstr>Wingdings</vt:lpstr>
      <vt:lpstr>Zaćmienie</vt:lpstr>
      <vt:lpstr>Personalizzazione della didattica</vt:lpstr>
      <vt:lpstr>«Cognitivismo»</vt:lpstr>
      <vt:lpstr>«Didattica cognitivista»</vt:lpstr>
      <vt:lpstr>Come cambia la didattica?</vt:lpstr>
      <vt:lpstr>Come cambia il ruolo dell’insegnante?</vt:lpstr>
      <vt:lpstr>Che cosa dobbiamo insegnare?</vt:lpstr>
      <vt:lpstr>Quali sono gli scopi di questa didattica?</vt:lpstr>
      <vt:lpstr>Quali sono i principi di questa didattica?</vt:lpstr>
      <vt:lpstr>Questi due principi…</vt:lpstr>
      <vt:lpstr>E tutto questo dovrebbe indurre…</vt:lpstr>
    </vt:vector>
  </TitlesOfParts>
  <Company>UMK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Dydaktyka kognitywistyczna</dc:title>
  <dc:creator>GK</dc:creator>
  <cp:lastModifiedBy>Maria Karwasz</cp:lastModifiedBy>
  <cp:revision>24</cp:revision>
  <dcterms:created xsi:type="dcterms:W3CDTF">2017-06-07T18:11:07Z</dcterms:created>
  <dcterms:modified xsi:type="dcterms:W3CDTF">2022-11-30T10:41:55Z</dcterms:modified>
</cp:coreProperties>
</file>