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1" r:id="rId2"/>
    <p:sldId id="380" r:id="rId3"/>
    <p:sldId id="378" r:id="rId4"/>
    <p:sldId id="379" r:id="rId5"/>
    <p:sldId id="338" r:id="rId6"/>
    <p:sldId id="339" r:id="rId7"/>
    <p:sldId id="352" r:id="rId8"/>
    <p:sldId id="375" r:id="rId9"/>
    <p:sldId id="334" r:id="rId10"/>
    <p:sldId id="342" r:id="rId11"/>
    <p:sldId id="335" r:id="rId12"/>
    <p:sldId id="336" r:id="rId13"/>
    <p:sldId id="337" r:id="rId14"/>
    <p:sldId id="340" r:id="rId15"/>
    <p:sldId id="341" r:id="rId16"/>
    <p:sldId id="343" r:id="rId17"/>
    <p:sldId id="347" r:id="rId18"/>
    <p:sldId id="349" r:id="rId19"/>
    <p:sldId id="350" r:id="rId20"/>
    <p:sldId id="363" r:id="rId21"/>
    <p:sldId id="364" r:id="rId22"/>
    <p:sldId id="365" r:id="rId23"/>
    <p:sldId id="366" r:id="rId24"/>
    <p:sldId id="367" r:id="rId25"/>
    <p:sldId id="368" r:id="rId26"/>
    <p:sldId id="355" r:id="rId27"/>
    <p:sldId id="356" r:id="rId28"/>
    <p:sldId id="351" r:id="rId29"/>
    <p:sldId id="311" r:id="rId30"/>
    <p:sldId id="327" r:id="rId31"/>
    <p:sldId id="328" r:id="rId32"/>
    <p:sldId id="361" r:id="rId33"/>
    <p:sldId id="382" r:id="rId34"/>
    <p:sldId id="376" r:id="rId35"/>
    <p:sldId id="357" r:id="rId36"/>
    <p:sldId id="370" r:id="rId37"/>
    <p:sldId id="359" r:id="rId38"/>
    <p:sldId id="377" r:id="rId39"/>
    <p:sldId id="373" r:id="rId40"/>
    <p:sldId id="383" r:id="rId41"/>
    <p:sldId id="381"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3" autoAdjust="0"/>
    <p:restoredTop sz="94660"/>
  </p:normalViewPr>
  <p:slideViewPr>
    <p:cSldViewPr snapToGrid="0">
      <p:cViewPr varScale="1">
        <p:scale>
          <a:sx n="52" d="100"/>
          <a:sy n="52" d="100"/>
        </p:scale>
        <p:origin x="102"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8C1FC-0AA1-4277-8197-32C47B142F48}" type="datetimeFigureOut">
              <a:rPr lang="it-IT" smtClean="0"/>
              <a:t>16/11/2022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8E70B2-07FD-4FCD-9F8F-49A45E69CBA4}" type="slidenum">
              <a:rPr lang="it-IT" smtClean="0"/>
              <a:t>‹N›</a:t>
            </a:fld>
            <a:endParaRPr lang="it-IT"/>
          </a:p>
        </p:txBody>
      </p:sp>
    </p:spTree>
    <p:extLst>
      <p:ext uri="{BB962C8B-B14F-4D97-AF65-F5344CB8AC3E}">
        <p14:creationId xmlns:p14="http://schemas.microsoft.com/office/powerpoint/2010/main" val="6841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B1DC541-01F1-38DC-027B-6B40D3F8FFA7}"/>
              </a:ext>
            </a:extLst>
          </p:cNvPr>
          <p:cNvSpPr>
            <a:spLocks noGrp="1" noChangeArrowheads="1"/>
          </p:cNvSpPr>
          <p:nvPr>
            <p:ph type="sldNum" sz="quarter" idx="5"/>
          </p:nvPr>
        </p:nvSpPr>
        <p:spPr>
          <a:ln/>
        </p:spPr>
        <p:txBody>
          <a:bodyPr/>
          <a:lstStyle/>
          <a:p>
            <a:fld id="{BAB7E927-6465-463F-B0B7-858BC5DE782C}" type="slidenum">
              <a:rPr lang="en-AU" altLang="it-IT"/>
              <a:pPr/>
              <a:t>5</a:t>
            </a:fld>
            <a:endParaRPr lang="en-AU" altLang="it-IT"/>
          </a:p>
        </p:txBody>
      </p:sp>
      <p:sp>
        <p:nvSpPr>
          <p:cNvPr id="116738" name="Rectangle 2">
            <a:extLst>
              <a:ext uri="{FF2B5EF4-FFF2-40B4-BE49-F238E27FC236}">
                <a16:creationId xmlns:a16="http://schemas.microsoft.com/office/drawing/2014/main" id="{09F80F9D-2CFF-A484-BF62-2D95320332C4}"/>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711A0D47-8F73-65F6-F689-C33BC7C48F2F}"/>
              </a:ext>
            </a:extLst>
          </p:cNvPr>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69528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F9A93A9-BC36-C97A-E3B3-262F2650D524}"/>
              </a:ext>
            </a:extLst>
          </p:cNvPr>
          <p:cNvSpPr>
            <a:spLocks noGrp="1" noChangeArrowheads="1"/>
          </p:cNvSpPr>
          <p:nvPr>
            <p:ph type="sldNum" sz="quarter" idx="5"/>
          </p:nvPr>
        </p:nvSpPr>
        <p:spPr>
          <a:ln/>
        </p:spPr>
        <p:txBody>
          <a:bodyPr/>
          <a:lstStyle/>
          <a:p>
            <a:fld id="{94288381-6470-475B-881D-D62237BB1669}" type="slidenum">
              <a:rPr lang="en-AU" altLang="it-IT"/>
              <a:pPr/>
              <a:t>6</a:t>
            </a:fld>
            <a:endParaRPr lang="en-AU" altLang="it-IT"/>
          </a:p>
        </p:txBody>
      </p:sp>
      <p:sp>
        <p:nvSpPr>
          <p:cNvPr id="118786" name="Rectangle 2">
            <a:extLst>
              <a:ext uri="{FF2B5EF4-FFF2-40B4-BE49-F238E27FC236}">
                <a16:creationId xmlns:a16="http://schemas.microsoft.com/office/drawing/2014/main" id="{CB51FAF0-759F-CDAE-C3A5-C56DAD3D63C5}"/>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19148DFB-BC22-869F-19CA-AF9677E56E60}"/>
              </a:ext>
            </a:extLst>
          </p:cNvPr>
          <p:cNvSpPr>
            <a:spLocks noGrp="1" noChangeArrowheads="1"/>
          </p:cNvSpPr>
          <p:nvPr>
            <p:ph type="body" idx="1"/>
          </p:nvPr>
        </p:nvSpPr>
        <p:spPr/>
        <p:txBody>
          <a:bodyP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58750C1-EE82-D4DD-3A82-817F2C04E19A}"/>
              </a:ext>
            </a:extLst>
          </p:cNvPr>
          <p:cNvSpPr>
            <a:spLocks noGrp="1" noChangeArrowheads="1"/>
          </p:cNvSpPr>
          <p:nvPr>
            <p:ph type="sldNum" sz="quarter" idx="5"/>
          </p:nvPr>
        </p:nvSpPr>
        <p:spPr>
          <a:ln/>
        </p:spPr>
        <p:txBody>
          <a:bodyPr/>
          <a:lstStyle/>
          <a:p>
            <a:fld id="{38DA5230-C7CF-464F-AF01-1BCFFF4E5B55}" type="slidenum">
              <a:rPr lang="en-AU" altLang="it-IT"/>
              <a:pPr/>
              <a:t>28</a:t>
            </a:fld>
            <a:endParaRPr lang="en-AU" altLang="it-IT"/>
          </a:p>
        </p:txBody>
      </p:sp>
      <p:sp>
        <p:nvSpPr>
          <p:cNvPr id="132098" name="Rectangle 2">
            <a:extLst>
              <a:ext uri="{FF2B5EF4-FFF2-40B4-BE49-F238E27FC236}">
                <a16:creationId xmlns:a16="http://schemas.microsoft.com/office/drawing/2014/main" id="{4ECF6E70-0686-65C1-28DA-736CE8B32BEA}"/>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7FEF0E0B-775D-757C-2086-0E9277679446}"/>
              </a:ext>
            </a:extLst>
          </p:cNvPr>
          <p:cNvSpPr>
            <a:spLocks noGrp="1" noChangeArrowheads="1"/>
          </p:cNvSpPr>
          <p:nvPr>
            <p:ph type="body" idx="1"/>
          </p:nvPr>
        </p:nvSpPr>
        <p:spPr/>
        <p:txBody>
          <a:bodyPr/>
          <a:lstStyle/>
          <a:p>
            <a:endParaRPr lang="en-US"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9A9D10E-2F0F-15D2-E9A7-0F3D6BC98F16}"/>
              </a:ext>
            </a:extLst>
          </p:cNvPr>
          <p:cNvSpPr>
            <a:spLocks noGrp="1" noChangeArrowheads="1"/>
          </p:cNvSpPr>
          <p:nvPr>
            <p:ph type="sldNum" sz="quarter" idx="5"/>
          </p:nvPr>
        </p:nvSpPr>
        <p:spPr>
          <a:ln/>
        </p:spPr>
        <p:txBody>
          <a:bodyPr/>
          <a:lstStyle/>
          <a:p>
            <a:fld id="{BB774199-2D63-4C2A-9400-A0009DB27F9A}" type="slidenum">
              <a:rPr lang="en-AU" altLang="it-IT"/>
              <a:pPr/>
              <a:t>29</a:t>
            </a:fld>
            <a:endParaRPr lang="en-AU" altLang="it-IT"/>
          </a:p>
        </p:txBody>
      </p:sp>
      <p:sp>
        <p:nvSpPr>
          <p:cNvPr id="76802" name="Rectangle 7">
            <a:extLst>
              <a:ext uri="{FF2B5EF4-FFF2-40B4-BE49-F238E27FC236}">
                <a16:creationId xmlns:a16="http://schemas.microsoft.com/office/drawing/2014/main" id="{C53D0485-1CFA-EE2F-6479-4687502F116D}"/>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Arial" panose="020B0604020202020204" pitchFamily="34" charset="0"/>
                <a:cs typeface="Arial" panose="020B0604020202020204" pitchFamily="34" charset="0"/>
              </a:defRPr>
            </a:lvl1pPr>
            <a:lvl2pPr marL="804863" indent="-309563" defTabSz="990600">
              <a:defRPr>
                <a:solidFill>
                  <a:schemeClr val="tx1"/>
                </a:solidFill>
                <a:latin typeface="Arial" panose="020B0604020202020204" pitchFamily="34" charset="0"/>
                <a:cs typeface="Arial" panose="020B0604020202020204" pitchFamily="34" charset="0"/>
              </a:defRPr>
            </a:lvl2pPr>
            <a:lvl3pPr marL="1238250" indent="-247650" defTabSz="990600">
              <a:defRPr>
                <a:solidFill>
                  <a:schemeClr val="tx1"/>
                </a:solidFill>
                <a:latin typeface="Arial" panose="020B0604020202020204" pitchFamily="34" charset="0"/>
                <a:cs typeface="Arial" panose="020B0604020202020204" pitchFamily="34" charset="0"/>
              </a:defRPr>
            </a:lvl3pPr>
            <a:lvl4pPr marL="1733550" indent="-247650" defTabSz="990600">
              <a:defRPr>
                <a:solidFill>
                  <a:schemeClr val="tx1"/>
                </a:solidFill>
                <a:latin typeface="Arial" panose="020B0604020202020204" pitchFamily="34" charset="0"/>
                <a:cs typeface="Arial" panose="020B0604020202020204" pitchFamily="34" charset="0"/>
              </a:defRPr>
            </a:lvl4pPr>
            <a:lvl5pPr marL="2228850" indent="-247650" defTabSz="990600">
              <a:defRPr>
                <a:solidFill>
                  <a:schemeClr val="tx1"/>
                </a:solidFill>
                <a:latin typeface="Arial" panose="020B0604020202020204" pitchFamily="34" charset="0"/>
                <a:cs typeface="Arial" panose="020B0604020202020204" pitchFamily="34" charset="0"/>
              </a:defRPr>
            </a:lvl5pPr>
            <a:lvl6pPr marL="26860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1432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004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6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6BEC6D6-C5C4-4E8A-A3B9-63FF12C6D3DF}" type="slidenum">
              <a:rPr lang="en-US" altLang="it-IT" sz="1300"/>
              <a:pPr algn="r"/>
              <a:t>29</a:t>
            </a:fld>
            <a:endParaRPr lang="en-US" altLang="it-IT" sz="1300"/>
          </a:p>
        </p:txBody>
      </p:sp>
      <p:sp>
        <p:nvSpPr>
          <p:cNvPr id="76803" name="Rectangle 2">
            <a:extLst>
              <a:ext uri="{FF2B5EF4-FFF2-40B4-BE49-F238E27FC236}">
                <a16:creationId xmlns:a16="http://schemas.microsoft.com/office/drawing/2014/main" id="{8002C4C0-7769-9330-33B6-68D148404397}"/>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02C7120C-B55A-088E-D486-4C7361836C44}"/>
              </a:ext>
            </a:extLst>
          </p:cNvPr>
          <p:cNvSpPr>
            <a:spLocks noGrp="1" noChangeArrowheads="1"/>
          </p:cNvSpPr>
          <p:nvPr>
            <p:ph type="body" idx="1"/>
          </p:nvPr>
        </p:nvSpPr>
        <p:spPr/>
        <p:txBody>
          <a:bodyPr/>
          <a:lstStyle/>
          <a:p>
            <a:endParaRPr lang="pl-PL"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570E12A-0078-59B4-956C-39289248E2A8}"/>
              </a:ext>
            </a:extLst>
          </p:cNvPr>
          <p:cNvSpPr>
            <a:spLocks noGrp="1" noChangeArrowheads="1"/>
          </p:cNvSpPr>
          <p:nvPr>
            <p:ph type="sldNum" sz="quarter" idx="5"/>
          </p:nvPr>
        </p:nvSpPr>
        <p:spPr>
          <a:ln/>
        </p:spPr>
        <p:txBody>
          <a:bodyPr/>
          <a:lstStyle/>
          <a:p>
            <a:fld id="{13FC44A0-04C2-4B2B-B416-A54174046785}" type="slidenum">
              <a:rPr lang="en-AU" altLang="it-IT"/>
              <a:pPr/>
              <a:t>30</a:t>
            </a:fld>
            <a:endParaRPr lang="en-AU" altLang="it-IT"/>
          </a:p>
        </p:txBody>
      </p:sp>
      <p:sp>
        <p:nvSpPr>
          <p:cNvPr id="100354" name="Rectangle 7">
            <a:extLst>
              <a:ext uri="{FF2B5EF4-FFF2-40B4-BE49-F238E27FC236}">
                <a16:creationId xmlns:a16="http://schemas.microsoft.com/office/drawing/2014/main" id="{B05E26DB-9845-F4B0-A7F7-61C95B06A196}"/>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Arial" panose="020B0604020202020204" pitchFamily="34" charset="0"/>
                <a:cs typeface="Arial" panose="020B0604020202020204" pitchFamily="34" charset="0"/>
              </a:defRPr>
            </a:lvl1pPr>
            <a:lvl2pPr marL="804863" indent="-309563" defTabSz="990600">
              <a:defRPr>
                <a:solidFill>
                  <a:schemeClr val="tx1"/>
                </a:solidFill>
                <a:latin typeface="Arial" panose="020B0604020202020204" pitchFamily="34" charset="0"/>
                <a:cs typeface="Arial" panose="020B0604020202020204" pitchFamily="34" charset="0"/>
              </a:defRPr>
            </a:lvl2pPr>
            <a:lvl3pPr marL="1238250" indent="-247650" defTabSz="990600">
              <a:defRPr>
                <a:solidFill>
                  <a:schemeClr val="tx1"/>
                </a:solidFill>
                <a:latin typeface="Arial" panose="020B0604020202020204" pitchFamily="34" charset="0"/>
                <a:cs typeface="Arial" panose="020B0604020202020204" pitchFamily="34" charset="0"/>
              </a:defRPr>
            </a:lvl3pPr>
            <a:lvl4pPr marL="1733550" indent="-247650" defTabSz="990600">
              <a:defRPr>
                <a:solidFill>
                  <a:schemeClr val="tx1"/>
                </a:solidFill>
                <a:latin typeface="Arial" panose="020B0604020202020204" pitchFamily="34" charset="0"/>
                <a:cs typeface="Arial" panose="020B0604020202020204" pitchFamily="34" charset="0"/>
              </a:defRPr>
            </a:lvl4pPr>
            <a:lvl5pPr marL="2228850" indent="-247650" defTabSz="990600">
              <a:defRPr>
                <a:solidFill>
                  <a:schemeClr val="tx1"/>
                </a:solidFill>
                <a:latin typeface="Arial" panose="020B0604020202020204" pitchFamily="34" charset="0"/>
                <a:cs typeface="Arial" panose="020B0604020202020204" pitchFamily="34" charset="0"/>
              </a:defRPr>
            </a:lvl5pPr>
            <a:lvl6pPr marL="26860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1432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004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6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FEEEA806-6E14-42E9-9AE4-25C28A922341}" type="slidenum">
              <a:rPr lang="en-US" altLang="it-IT" sz="1300"/>
              <a:pPr algn="r"/>
              <a:t>30</a:t>
            </a:fld>
            <a:endParaRPr lang="en-US" altLang="it-IT" sz="1300"/>
          </a:p>
        </p:txBody>
      </p:sp>
      <p:sp>
        <p:nvSpPr>
          <p:cNvPr id="100355" name="Rectangle 2">
            <a:extLst>
              <a:ext uri="{FF2B5EF4-FFF2-40B4-BE49-F238E27FC236}">
                <a16:creationId xmlns:a16="http://schemas.microsoft.com/office/drawing/2014/main" id="{39A8198A-CD83-0846-A5E8-370DC4ECB374}"/>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A44F3703-CD1C-0AD1-2CE9-6F0ADB932451}"/>
              </a:ext>
            </a:extLst>
          </p:cNvPr>
          <p:cNvSpPr>
            <a:spLocks noGrp="1" noChangeArrowheads="1"/>
          </p:cNvSpPr>
          <p:nvPr>
            <p:ph type="body" idx="1"/>
          </p:nvPr>
        </p:nvSpPr>
        <p:spPr/>
        <p:txBody>
          <a:bodyPr/>
          <a:lstStyle/>
          <a:p>
            <a:endParaRPr lang="pl-PL"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459B2C-7142-F6B1-2747-8069133BFE90}"/>
              </a:ext>
            </a:extLst>
          </p:cNvPr>
          <p:cNvSpPr>
            <a:spLocks noGrp="1" noChangeArrowheads="1"/>
          </p:cNvSpPr>
          <p:nvPr>
            <p:ph type="sldNum" sz="quarter" idx="5"/>
          </p:nvPr>
        </p:nvSpPr>
        <p:spPr>
          <a:ln/>
        </p:spPr>
        <p:txBody>
          <a:bodyPr/>
          <a:lstStyle/>
          <a:p>
            <a:fld id="{FEAF4BAB-4A57-4F4F-9955-EAC049349EE6}" type="slidenum">
              <a:rPr lang="en-AU" altLang="it-IT"/>
              <a:pPr/>
              <a:t>31</a:t>
            </a:fld>
            <a:endParaRPr lang="en-AU" altLang="it-IT"/>
          </a:p>
        </p:txBody>
      </p:sp>
      <p:sp>
        <p:nvSpPr>
          <p:cNvPr id="102402" name="Rectangle 7">
            <a:extLst>
              <a:ext uri="{FF2B5EF4-FFF2-40B4-BE49-F238E27FC236}">
                <a16:creationId xmlns:a16="http://schemas.microsoft.com/office/drawing/2014/main" id="{84438C82-0190-21E0-C299-C6AB16CF10D5}"/>
              </a:ext>
            </a:extLst>
          </p:cNvPr>
          <p:cNvSpPr txBox="1">
            <a:spLocks noGrp="1" noChangeArrowheads="1"/>
          </p:cNvSpPr>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57" tIns="49528" rIns="99057" bIns="49528" anchor="b"/>
          <a:lstStyle>
            <a:lvl1pPr defTabSz="990600">
              <a:defRPr>
                <a:solidFill>
                  <a:schemeClr val="tx1"/>
                </a:solidFill>
                <a:latin typeface="Arial" panose="020B0604020202020204" pitchFamily="34" charset="0"/>
                <a:cs typeface="Arial" panose="020B0604020202020204" pitchFamily="34" charset="0"/>
              </a:defRPr>
            </a:lvl1pPr>
            <a:lvl2pPr marL="804863" indent="-309563" defTabSz="990600">
              <a:defRPr>
                <a:solidFill>
                  <a:schemeClr val="tx1"/>
                </a:solidFill>
                <a:latin typeface="Arial" panose="020B0604020202020204" pitchFamily="34" charset="0"/>
                <a:cs typeface="Arial" panose="020B0604020202020204" pitchFamily="34" charset="0"/>
              </a:defRPr>
            </a:lvl2pPr>
            <a:lvl3pPr marL="1238250" indent="-247650" defTabSz="990600">
              <a:defRPr>
                <a:solidFill>
                  <a:schemeClr val="tx1"/>
                </a:solidFill>
                <a:latin typeface="Arial" panose="020B0604020202020204" pitchFamily="34" charset="0"/>
                <a:cs typeface="Arial" panose="020B0604020202020204" pitchFamily="34" charset="0"/>
              </a:defRPr>
            </a:lvl3pPr>
            <a:lvl4pPr marL="1733550" indent="-247650" defTabSz="990600">
              <a:defRPr>
                <a:solidFill>
                  <a:schemeClr val="tx1"/>
                </a:solidFill>
                <a:latin typeface="Arial" panose="020B0604020202020204" pitchFamily="34" charset="0"/>
                <a:cs typeface="Arial" panose="020B0604020202020204" pitchFamily="34" charset="0"/>
              </a:defRPr>
            </a:lvl4pPr>
            <a:lvl5pPr marL="2228850" indent="-247650" defTabSz="990600">
              <a:defRPr>
                <a:solidFill>
                  <a:schemeClr val="tx1"/>
                </a:solidFill>
                <a:latin typeface="Arial" panose="020B0604020202020204" pitchFamily="34" charset="0"/>
                <a:cs typeface="Arial" panose="020B0604020202020204" pitchFamily="34" charset="0"/>
              </a:defRPr>
            </a:lvl5pPr>
            <a:lvl6pPr marL="26860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1432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6004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650" indent="-247650" defTabSz="990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2F65751-719F-4A3D-ACA2-C93581A5E515}" type="slidenum">
              <a:rPr lang="en-US" altLang="it-IT" sz="1300"/>
              <a:pPr algn="r"/>
              <a:t>31</a:t>
            </a:fld>
            <a:endParaRPr lang="en-US" altLang="it-IT" sz="1300"/>
          </a:p>
        </p:txBody>
      </p:sp>
      <p:sp>
        <p:nvSpPr>
          <p:cNvPr id="102403" name="Rectangle 2">
            <a:extLst>
              <a:ext uri="{FF2B5EF4-FFF2-40B4-BE49-F238E27FC236}">
                <a16:creationId xmlns:a16="http://schemas.microsoft.com/office/drawing/2014/main" id="{21D788F2-0E2C-E52B-0BEC-6225246F0AEA}"/>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599EB12A-ECA9-4E72-6CF4-45596D407464}"/>
              </a:ext>
            </a:extLst>
          </p:cNvPr>
          <p:cNvSpPr>
            <a:spLocks noGrp="1" noChangeArrowheads="1"/>
          </p:cNvSpPr>
          <p:nvPr>
            <p:ph type="body" idx="1"/>
          </p:nvPr>
        </p:nvSpPr>
        <p:spPr/>
        <p:txBody>
          <a:bodyPr/>
          <a:lstStyle/>
          <a:p>
            <a:endParaRPr lang="pl-PL"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A91938-E41E-F26E-D13D-CE7971C769C1}"/>
              </a:ext>
            </a:extLst>
          </p:cNvPr>
          <p:cNvSpPr>
            <a:spLocks noGrp="1" noChangeArrowheads="1"/>
          </p:cNvSpPr>
          <p:nvPr>
            <p:ph type="sldNum" sz="quarter" idx="5"/>
          </p:nvPr>
        </p:nvSpPr>
        <p:spPr>
          <a:ln/>
        </p:spPr>
        <p:txBody>
          <a:bodyPr/>
          <a:lstStyle/>
          <a:p>
            <a:fld id="{C4B5BFD7-78FA-4089-8395-D31A51726453}" type="slidenum">
              <a:rPr lang="en-AU" altLang="it-IT"/>
              <a:pPr/>
              <a:t>35</a:t>
            </a:fld>
            <a:endParaRPr lang="en-AU" altLang="it-IT"/>
          </a:p>
        </p:txBody>
      </p:sp>
      <p:sp>
        <p:nvSpPr>
          <p:cNvPr id="139266" name="Rectangle 2">
            <a:extLst>
              <a:ext uri="{FF2B5EF4-FFF2-40B4-BE49-F238E27FC236}">
                <a16:creationId xmlns:a16="http://schemas.microsoft.com/office/drawing/2014/main" id="{583E2243-E0A3-E5F3-21AA-134592AFACBB}"/>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4422698A-2502-19F8-89F6-EBC25342D9D4}"/>
              </a:ext>
            </a:extLst>
          </p:cNvPr>
          <p:cNvSpPr>
            <a:spLocks noGrp="1" noChangeArrowheads="1"/>
          </p:cNvSpPr>
          <p:nvPr>
            <p:ph type="body" idx="1"/>
          </p:nvPr>
        </p:nvSpPr>
        <p:spPr/>
        <p:txBody>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428097-98D2-238A-C8E8-50001091DF2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49F603E-6EAD-B2B4-9175-A73510F0A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65C58D1-5ECE-781C-87CB-40A113E80D27}"/>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5" name="Segnaposto piè di pagina 4">
            <a:extLst>
              <a:ext uri="{FF2B5EF4-FFF2-40B4-BE49-F238E27FC236}">
                <a16:creationId xmlns:a16="http://schemas.microsoft.com/office/drawing/2014/main" id="{1BBC5620-96D7-8416-BD44-7E5DDBBD92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09C4B6-38C2-EAEE-3F6A-24400EB897CC}"/>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156712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C6770-189F-F93D-9C9E-D3D6CA1117E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BAC415F-4941-FA6D-9ABF-2B1508719EB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D3AD311-11DE-A325-13AF-9ED6F1AB7AA9}"/>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5" name="Segnaposto piè di pagina 4">
            <a:extLst>
              <a:ext uri="{FF2B5EF4-FFF2-40B4-BE49-F238E27FC236}">
                <a16:creationId xmlns:a16="http://schemas.microsoft.com/office/drawing/2014/main" id="{DCA6362F-DA0B-9024-DDAA-AB7C42724A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0AC55EA-E03A-2873-7ADC-99FED6F2EEC3}"/>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3529756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8681778-D136-498C-0C5A-780BAF53AFC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4F28F01-AB73-DB98-5BBB-3040FE9E75B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AD7E26-F99D-CD4D-C1B2-3F1CF2C17018}"/>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5" name="Segnaposto piè di pagina 4">
            <a:extLst>
              <a:ext uri="{FF2B5EF4-FFF2-40B4-BE49-F238E27FC236}">
                <a16:creationId xmlns:a16="http://schemas.microsoft.com/office/drawing/2014/main" id="{DC23DBCB-50EF-7873-A67D-29307FFC64D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4F33C4-12D1-3D3E-FB19-C0A0581860D2}"/>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55783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7F47B2-729E-9975-A669-8000E5BDEDC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75A64E9-EC5A-0372-25EE-400877E028C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6D9920-A784-21D5-E523-5EC0080F0AE3}"/>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5" name="Segnaposto piè di pagina 4">
            <a:extLst>
              <a:ext uri="{FF2B5EF4-FFF2-40B4-BE49-F238E27FC236}">
                <a16:creationId xmlns:a16="http://schemas.microsoft.com/office/drawing/2014/main" id="{67E054DE-576F-36DF-556C-72EC6A7C39A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8FE576-873B-7BF8-A3D7-5E6EA33533CF}"/>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1688074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277EBD-09BD-363C-9DDD-DE9820EE824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6A063B9-6754-A1CA-913C-8B44194A11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9D8C202-DDF7-12F2-E19C-C9BFBD1DF220}"/>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5" name="Segnaposto piè di pagina 4">
            <a:extLst>
              <a:ext uri="{FF2B5EF4-FFF2-40B4-BE49-F238E27FC236}">
                <a16:creationId xmlns:a16="http://schemas.microsoft.com/office/drawing/2014/main" id="{1B77333F-AE85-E885-E1FF-D001376E39C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21D679-DE2B-2CFC-EC0B-AEE91CAB7830}"/>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66862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2E9B8B-D8C0-E712-D84D-2C541E383B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33030F2-AE04-ECFF-B54A-9B0D84FE4BA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796B661-0B54-A445-E0C7-76D5BB3B143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4988937-E538-27A6-167C-8C25FE0D84D6}"/>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6" name="Segnaposto piè di pagina 5">
            <a:extLst>
              <a:ext uri="{FF2B5EF4-FFF2-40B4-BE49-F238E27FC236}">
                <a16:creationId xmlns:a16="http://schemas.microsoft.com/office/drawing/2014/main" id="{2FE8BF0E-FC37-9C38-CF3F-989A5676020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BF6EA6C-2133-2643-D9C8-C82E13CFE6BE}"/>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333675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7E8181-136D-A8FE-3409-3F3793D040D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B559173-4059-8F7D-92EF-2C654EFC2F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D3FEDC9-DB25-21C2-7499-483BAF87EB9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36A9824-A412-8CDF-0E51-A87BE18B0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26B9E2C-6D4D-7759-E0EE-CC2BEBEFF68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817AEFF-283D-1516-B15B-004B454F5707}"/>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8" name="Segnaposto piè di pagina 7">
            <a:extLst>
              <a:ext uri="{FF2B5EF4-FFF2-40B4-BE49-F238E27FC236}">
                <a16:creationId xmlns:a16="http://schemas.microsoft.com/office/drawing/2014/main" id="{C47C38E0-AEA4-2510-E60A-26EDEFD5F82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410413A-EC26-C2EB-153A-02B04F8B84C0}"/>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373667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B1AF3F-E07E-3ABD-A230-93347A07B5A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76B3716-08EA-4D87-41C1-D344844EE81A}"/>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4" name="Segnaposto piè di pagina 3">
            <a:extLst>
              <a:ext uri="{FF2B5EF4-FFF2-40B4-BE49-F238E27FC236}">
                <a16:creationId xmlns:a16="http://schemas.microsoft.com/office/drawing/2014/main" id="{D3E2CAAA-5F1F-E275-EE2D-78F9C890897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77100E4-538D-9E17-627E-140CCB0FE493}"/>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42373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57D62C2-448F-ACFB-4F90-3CCA34EFB7EA}"/>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3" name="Segnaposto piè di pagina 2">
            <a:extLst>
              <a:ext uri="{FF2B5EF4-FFF2-40B4-BE49-F238E27FC236}">
                <a16:creationId xmlns:a16="http://schemas.microsoft.com/office/drawing/2014/main" id="{7CBF6E01-98FB-6044-9B53-CFC1B72028B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D4DD267-1129-8A92-4305-B734EFBD1DC7}"/>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660833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8407B5-6892-C54A-02E9-241E458A807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067DA0F-483F-715D-6ACE-005ED8C7F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ADE7CF3-1EFA-2634-9819-4298C6313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F191BF5-46E7-7760-FA62-85CED43B26D5}"/>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6" name="Segnaposto piè di pagina 5">
            <a:extLst>
              <a:ext uri="{FF2B5EF4-FFF2-40B4-BE49-F238E27FC236}">
                <a16:creationId xmlns:a16="http://schemas.microsoft.com/office/drawing/2014/main" id="{21758AD8-D3B8-A3C3-FD4C-483C92B04FD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99399DB-085C-E6B9-E2D8-7C6C052D4E8E}"/>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275068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BB11F3-9BC9-3F40-2FA8-2D688D5FDFB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DE678B1-58A9-59ED-DBE1-3377ED0882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3E9F98A-1EE8-C376-005A-02CE4F774B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1A2DC34-C2EE-16F7-6F68-01CB65455B24}"/>
              </a:ext>
            </a:extLst>
          </p:cNvPr>
          <p:cNvSpPr>
            <a:spLocks noGrp="1"/>
          </p:cNvSpPr>
          <p:nvPr>
            <p:ph type="dt" sz="half" idx="10"/>
          </p:nvPr>
        </p:nvSpPr>
        <p:spPr/>
        <p:txBody>
          <a:bodyPr/>
          <a:lstStyle/>
          <a:p>
            <a:fld id="{1A44D2B3-8598-4E97-B01B-6421985658C7}" type="datetimeFigureOut">
              <a:rPr lang="it-IT" smtClean="0"/>
              <a:t>16/11/2022</a:t>
            </a:fld>
            <a:endParaRPr lang="it-IT"/>
          </a:p>
        </p:txBody>
      </p:sp>
      <p:sp>
        <p:nvSpPr>
          <p:cNvPr id="6" name="Segnaposto piè di pagina 5">
            <a:extLst>
              <a:ext uri="{FF2B5EF4-FFF2-40B4-BE49-F238E27FC236}">
                <a16:creationId xmlns:a16="http://schemas.microsoft.com/office/drawing/2014/main" id="{0F2E9460-37F0-0005-2064-1AD3B200DD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6A7928D-26CB-D684-A160-CC260AB514EB}"/>
              </a:ext>
            </a:extLst>
          </p:cNvPr>
          <p:cNvSpPr>
            <a:spLocks noGrp="1"/>
          </p:cNvSpPr>
          <p:nvPr>
            <p:ph type="sldNum" sz="quarter" idx="12"/>
          </p:nvPr>
        </p:nvSpPr>
        <p:spPr/>
        <p:txBody>
          <a:bodyPr/>
          <a:lstStyle/>
          <a:p>
            <a:fld id="{F7313277-F8F6-4309-A3C1-9DB549F503B0}" type="slidenum">
              <a:rPr lang="it-IT" smtClean="0"/>
              <a:t>‹N›</a:t>
            </a:fld>
            <a:endParaRPr lang="it-IT"/>
          </a:p>
        </p:txBody>
      </p:sp>
    </p:spTree>
    <p:extLst>
      <p:ext uri="{BB962C8B-B14F-4D97-AF65-F5344CB8AC3E}">
        <p14:creationId xmlns:p14="http://schemas.microsoft.com/office/powerpoint/2010/main" val="136292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0460857-2143-604A-0DA0-4062743C20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5EA5EAF-64CC-1118-A901-7DFADD3C8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8D7BEB-3722-A298-D82B-BB0FF13D6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44D2B3-8598-4E97-B01B-6421985658C7}" type="datetimeFigureOut">
              <a:rPr lang="it-IT" smtClean="0"/>
              <a:t>16/11/2022</a:t>
            </a:fld>
            <a:endParaRPr lang="it-IT"/>
          </a:p>
        </p:txBody>
      </p:sp>
      <p:sp>
        <p:nvSpPr>
          <p:cNvPr id="5" name="Segnaposto piè di pagina 4">
            <a:extLst>
              <a:ext uri="{FF2B5EF4-FFF2-40B4-BE49-F238E27FC236}">
                <a16:creationId xmlns:a16="http://schemas.microsoft.com/office/drawing/2014/main" id="{ECD87DD5-6562-C71A-F7E1-C2D24CA4A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F40325-DD37-9502-D9D1-5B6C3B511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13277-F8F6-4309-A3C1-9DB549F503B0}" type="slidenum">
              <a:rPr lang="it-IT" smtClean="0"/>
              <a:t>‹N›</a:t>
            </a:fld>
            <a:endParaRPr lang="it-IT"/>
          </a:p>
        </p:txBody>
      </p:sp>
    </p:spTree>
    <p:extLst>
      <p:ext uri="{BB962C8B-B14F-4D97-AF65-F5344CB8AC3E}">
        <p14:creationId xmlns:p14="http://schemas.microsoft.com/office/powerpoint/2010/main" val="1026210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slideLayout" Target="../slideLayouts/slideLayout6.xml"/><Relationship Id="rId4" Type="http://schemas.openxmlformats.org/officeDocument/2006/relationships/video" Target="../media/media2.mov"/></Relationships>
</file>

<file path=ppt/slides/_rels/slide3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dydaktyka.fizyka.umk.pl/Physics_is_fun/conf/UDINE/udine.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2207515" y="476250"/>
            <a:ext cx="7417415"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5400" i="1" dirty="0">
                <a:solidFill>
                  <a:srgbClr val="002060"/>
                </a:solidFill>
                <a:latin typeface="Arial" panose="020B0604020202020204" pitchFamily="34" charset="0"/>
              </a:rPr>
              <a:t>Insegnare STEAM </a:t>
            </a:r>
          </a:p>
          <a:p>
            <a:r>
              <a:rPr lang="it-IT" altLang="it-IT" sz="5400" i="1" dirty="0">
                <a:solidFill>
                  <a:srgbClr val="002060"/>
                </a:solidFill>
                <a:latin typeface="Arial" panose="020B0604020202020204" pitchFamily="34" charset="0"/>
              </a:rPr>
              <a:t>con la realtà aumentata</a:t>
            </a:r>
          </a:p>
          <a:p>
            <a:endParaRPr lang="pl-PL" altLang="it-IT" sz="2800" dirty="0">
              <a:solidFill>
                <a:srgbClr val="FF0000"/>
              </a:solidFill>
              <a:latin typeface="Arial" panose="020B0604020202020204" pitchFamily="34" charset="0"/>
            </a:endParaRP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2063750" y="3517064"/>
            <a:ext cx="6941259"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endParaRPr lang="it-IT" altLang="it-IT" sz="2800" i="1" dirty="0">
              <a:solidFill>
                <a:srgbClr val="002060"/>
              </a:solidFill>
            </a:endParaRPr>
          </a:p>
          <a:p>
            <a:r>
              <a:rPr lang="it-IT" altLang="it-IT" sz="2800" i="1" dirty="0">
                <a:solidFill>
                  <a:srgbClr val="002060"/>
                </a:solidFill>
                <a:latin typeface="Arial" panose="020B0604020202020204" pitchFamily="34" charset="0"/>
              </a:rPr>
              <a:t>Lezione 8: Computer-</a:t>
            </a:r>
            <a:r>
              <a:rPr lang="it-IT" altLang="it-IT" sz="2800" i="1" dirty="0" err="1">
                <a:solidFill>
                  <a:srgbClr val="002060"/>
                </a:solidFill>
                <a:latin typeface="Arial" panose="020B0604020202020204" pitchFamily="34" charset="0"/>
              </a:rPr>
              <a:t>guided</a:t>
            </a:r>
            <a:r>
              <a:rPr lang="it-IT" altLang="it-IT" sz="2800" i="1" dirty="0">
                <a:solidFill>
                  <a:srgbClr val="002060"/>
                </a:solidFill>
                <a:latin typeface="Arial" panose="020B0604020202020204" pitchFamily="34" charset="0"/>
              </a:rPr>
              <a:t> </a:t>
            </a:r>
            <a:r>
              <a:rPr lang="it-IT" altLang="it-IT" sz="2800" i="1" dirty="0" err="1">
                <a:solidFill>
                  <a:srgbClr val="002060"/>
                </a:solidFill>
                <a:latin typeface="Arial" panose="020B0604020202020204" pitchFamily="34" charset="0"/>
              </a:rPr>
              <a:t>experiments</a:t>
            </a:r>
            <a:endParaRPr lang="pl-PL" altLang="it-IT" sz="2800" i="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2A0ED360-5F12-06E9-7C08-59D3B2723880}"/>
              </a:ext>
            </a:extLst>
          </p:cNvPr>
          <p:cNvSpPr>
            <a:spLocks noGrp="1" noChangeArrowheads="1"/>
          </p:cNvSpPr>
          <p:nvPr>
            <p:ph type="ctrTitle"/>
          </p:nvPr>
        </p:nvSpPr>
        <p:spPr>
          <a:xfrm>
            <a:off x="2424113" y="260351"/>
            <a:ext cx="7772400" cy="1470025"/>
          </a:xfrm>
        </p:spPr>
        <p:txBody>
          <a:bodyPr anchor="ctr"/>
          <a:lstStyle/>
          <a:p>
            <a:r>
              <a:rPr lang="pl-PL" altLang="it-IT" sz="4000"/>
              <a:t>Mathematical (Boole’s) logic</a:t>
            </a:r>
            <a:r>
              <a:rPr lang="pl-PL" altLang="it-IT" sz="4400"/>
              <a:t> </a:t>
            </a:r>
            <a:endParaRPr lang="en-US" altLang="it-IT" sz="4400"/>
          </a:p>
        </p:txBody>
      </p:sp>
      <p:pic>
        <p:nvPicPr>
          <p:cNvPr id="121859" name="Picture 3">
            <a:extLst>
              <a:ext uri="{FF2B5EF4-FFF2-40B4-BE49-F238E27FC236}">
                <a16:creationId xmlns:a16="http://schemas.microsoft.com/office/drawing/2014/main" id="{85C74DD6-4761-7041-C89F-0758131AC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1390651"/>
            <a:ext cx="7129463" cy="5121275"/>
          </a:xfrm>
          <a:prstGeom prst="rect">
            <a:avLst/>
          </a:prstGeom>
          <a:noFill/>
          <a:extLst>
            <a:ext uri="{909E8E84-426E-40DD-AFC4-6F175D3DCCD1}">
              <a14:hiddenFill xmlns:a14="http://schemas.microsoft.com/office/drawing/2010/main">
                <a:solidFill>
                  <a:srgbClr val="FFFFFF"/>
                </a:solidFill>
              </a14:hiddenFill>
            </a:ext>
          </a:extLst>
        </p:spPr>
      </p:pic>
      <p:sp>
        <p:nvSpPr>
          <p:cNvPr id="121860" name="Oval 4">
            <a:extLst>
              <a:ext uri="{FF2B5EF4-FFF2-40B4-BE49-F238E27FC236}">
                <a16:creationId xmlns:a16="http://schemas.microsoft.com/office/drawing/2014/main" id="{75BD8E62-E995-E473-0003-5A072CCA66A3}"/>
              </a:ext>
            </a:extLst>
          </p:cNvPr>
          <p:cNvSpPr>
            <a:spLocks noChangeArrowheads="1"/>
          </p:cNvSpPr>
          <p:nvPr/>
        </p:nvSpPr>
        <p:spPr bwMode="auto">
          <a:xfrm>
            <a:off x="8612188" y="3187700"/>
            <a:ext cx="215900" cy="2159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181236D-20B3-1F51-3234-E9060B35241C}"/>
              </a:ext>
            </a:extLst>
          </p:cNvPr>
          <p:cNvSpPr>
            <a:spLocks noGrp="1" noChangeArrowheads="1"/>
          </p:cNvSpPr>
          <p:nvPr>
            <p:ph type="ctrTitle"/>
          </p:nvPr>
        </p:nvSpPr>
        <p:spPr>
          <a:xfrm>
            <a:off x="2424113" y="692151"/>
            <a:ext cx="7772400" cy="1470025"/>
          </a:xfrm>
        </p:spPr>
        <p:txBody>
          <a:bodyPr anchor="ctr"/>
          <a:lstStyle/>
          <a:p>
            <a:r>
              <a:rPr lang="pl-PL" altLang="it-IT" sz="4000"/>
              <a:t>Transistor in digital circuits</a:t>
            </a:r>
            <a:endParaRPr lang="en-US" altLang="it-IT" sz="4000"/>
          </a:p>
        </p:txBody>
      </p:sp>
      <p:pic>
        <p:nvPicPr>
          <p:cNvPr id="110595" name="Picture 3">
            <a:extLst>
              <a:ext uri="{FF2B5EF4-FFF2-40B4-BE49-F238E27FC236}">
                <a16:creationId xmlns:a16="http://schemas.microsoft.com/office/drawing/2014/main" id="{AD1C51EB-2FD9-E65E-BEE0-EBF514216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2492375"/>
            <a:ext cx="3609975"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10596" name="Picture 4">
            <a:extLst>
              <a:ext uri="{FF2B5EF4-FFF2-40B4-BE49-F238E27FC236}">
                <a16:creationId xmlns:a16="http://schemas.microsoft.com/office/drawing/2014/main" id="{CB93CDFD-E2D6-4808-C464-8F7DE6916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2492376"/>
            <a:ext cx="3524250" cy="3305175"/>
          </a:xfrm>
          <a:prstGeom prst="rect">
            <a:avLst/>
          </a:prstGeom>
          <a:noFill/>
          <a:extLst>
            <a:ext uri="{909E8E84-426E-40DD-AFC4-6F175D3DCCD1}">
              <a14:hiddenFill xmlns:a14="http://schemas.microsoft.com/office/drawing/2010/main">
                <a:solidFill>
                  <a:srgbClr val="FFFFFF"/>
                </a:solidFill>
              </a14:hiddenFill>
            </a:ext>
          </a:extLst>
        </p:spPr>
      </p:pic>
      <p:sp>
        <p:nvSpPr>
          <p:cNvPr id="110597" name="AutoShape 5">
            <a:extLst>
              <a:ext uri="{FF2B5EF4-FFF2-40B4-BE49-F238E27FC236}">
                <a16:creationId xmlns:a16="http://schemas.microsoft.com/office/drawing/2014/main" id="{0834F4B6-1413-500A-20DC-4FFF7BFD5C93}"/>
              </a:ext>
            </a:extLst>
          </p:cNvPr>
          <p:cNvSpPr>
            <a:spLocks noChangeArrowheads="1"/>
          </p:cNvSpPr>
          <p:nvPr/>
        </p:nvSpPr>
        <p:spPr bwMode="auto">
          <a:xfrm>
            <a:off x="4079875" y="3716338"/>
            <a:ext cx="503238" cy="925512"/>
          </a:xfrm>
          <a:prstGeom prst="curvedRightArrow">
            <a:avLst>
              <a:gd name="adj1" fmla="val 36782"/>
              <a:gd name="adj2" fmla="val 7356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0598" name="Text Box 6">
            <a:extLst>
              <a:ext uri="{FF2B5EF4-FFF2-40B4-BE49-F238E27FC236}">
                <a16:creationId xmlns:a16="http://schemas.microsoft.com/office/drawing/2014/main" id="{3C5C883B-7A79-B7FC-4998-E80449478A87}"/>
              </a:ext>
            </a:extLst>
          </p:cNvPr>
          <p:cNvSpPr txBox="1">
            <a:spLocks noChangeArrowheads="1"/>
          </p:cNvSpPr>
          <p:nvPr/>
        </p:nvSpPr>
        <p:spPr bwMode="auto">
          <a:xfrm>
            <a:off x="2835275" y="6040438"/>
            <a:ext cx="124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sz="2400"/>
              <a:t>R</a:t>
            </a:r>
            <a:r>
              <a:rPr lang="pl-PL" altLang="it-IT" sz="2400" baseline="-25000"/>
              <a:t>tranz</a:t>
            </a:r>
            <a:r>
              <a:rPr lang="pl-PL" altLang="it-IT" sz="2400"/>
              <a:t>=0</a:t>
            </a:r>
            <a:endParaRPr lang="en-US" altLang="it-IT" sz="2400"/>
          </a:p>
        </p:txBody>
      </p:sp>
      <p:sp>
        <p:nvSpPr>
          <p:cNvPr id="110599" name="Text Box 7">
            <a:extLst>
              <a:ext uri="{FF2B5EF4-FFF2-40B4-BE49-F238E27FC236}">
                <a16:creationId xmlns:a16="http://schemas.microsoft.com/office/drawing/2014/main" id="{FCC9F221-53D6-5808-45C1-EDAA5B1C86BB}"/>
              </a:ext>
            </a:extLst>
          </p:cNvPr>
          <p:cNvSpPr txBox="1">
            <a:spLocks noChangeArrowheads="1"/>
          </p:cNvSpPr>
          <p:nvPr/>
        </p:nvSpPr>
        <p:spPr bwMode="auto">
          <a:xfrm>
            <a:off x="7104064" y="6165850"/>
            <a:ext cx="2160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it-IT" sz="2400"/>
              <a:t>R</a:t>
            </a:r>
            <a:r>
              <a:rPr lang="pl-PL" altLang="it-IT" sz="2400" baseline="-25000"/>
              <a:t>tranz</a:t>
            </a:r>
            <a:r>
              <a:rPr lang="pl-PL" altLang="it-IT" sz="240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BBE2225-C833-9E38-8093-339EB52523B7}"/>
              </a:ext>
            </a:extLst>
          </p:cNvPr>
          <p:cNvSpPr>
            <a:spLocks noGrp="1" noChangeArrowheads="1"/>
          </p:cNvSpPr>
          <p:nvPr>
            <p:ph type="ctrTitle"/>
          </p:nvPr>
        </p:nvSpPr>
        <p:spPr>
          <a:xfrm>
            <a:off x="2351088" y="260351"/>
            <a:ext cx="7772400" cy="1470025"/>
          </a:xfrm>
        </p:spPr>
        <p:txBody>
          <a:bodyPr anchor="ctr"/>
          <a:lstStyle/>
          <a:p>
            <a:r>
              <a:rPr lang="pl-PL" altLang="it-IT" sz="4000"/>
              <a:t>states „0” &amp; „1”</a:t>
            </a:r>
            <a:r>
              <a:rPr lang="pl-PL" altLang="it-IT" sz="4400"/>
              <a:t> </a:t>
            </a:r>
            <a:endParaRPr lang="en-US" altLang="it-IT" sz="4400"/>
          </a:p>
        </p:txBody>
      </p:sp>
      <p:pic>
        <p:nvPicPr>
          <p:cNvPr id="111619" name="Picture 3">
            <a:extLst>
              <a:ext uri="{FF2B5EF4-FFF2-40B4-BE49-F238E27FC236}">
                <a16:creationId xmlns:a16="http://schemas.microsoft.com/office/drawing/2014/main" id="{10ACD7DA-5E16-A630-A944-747E2E2E5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916113"/>
            <a:ext cx="6059488" cy="4533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5CDCD07-272F-E0AA-5BC7-D26F32FEEB41}"/>
              </a:ext>
            </a:extLst>
          </p:cNvPr>
          <p:cNvSpPr>
            <a:spLocks noGrp="1" noChangeArrowheads="1"/>
          </p:cNvSpPr>
          <p:nvPr>
            <p:ph type="ctrTitle"/>
          </p:nvPr>
        </p:nvSpPr>
        <p:spPr>
          <a:xfrm>
            <a:off x="2424113" y="476251"/>
            <a:ext cx="7772400" cy="1470025"/>
          </a:xfrm>
        </p:spPr>
        <p:txBody>
          <a:bodyPr anchor="ctr"/>
          <a:lstStyle/>
          <a:p>
            <a:r>
              <a:rPr lang="pl-PL" altLang="it-IT" sz="3600"/>
              <a:t>Universal gate, i.e. „NAND” = no-and</a:t>
            </a:r>
            <a:endParaRPr lang="en-US" altLang="it-IT" sz="3600"/>
          </a:p>
        </p:txBody>
      </p:sp>
      <p:pic>
        <p:nvPicPr>
          <p:cNvPr id="112643" name="Picture 3">
            <a:extLst>
              <a:ext uri="{FF2B5EF4-FFF2-40B4-BE49-F238E27FC236}">
                <a16:creationId xmlns:a16="http://schemas.microsoft.com/office/drawing/2014/main" id="{F8C28AD8-0FC0-B2FC-B672-6B3336CE2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1665288"/>
            <a:ext cx="6048375" cy="4540250"/>
          </a:xfrm>
          <a:prstGeom prst="rect">
            <a:avLst/>
          </a:prstGeom>
          <a:noFill/>
          <a:extLst>
            <a:ext uri="{909E8E84-426E-40DD-AFC4-6F175D3DCCD1}">
              <a14:hiddenFill xmlns:a14="http://schemas.microsoft.com/office/drawing/2010/main">
                <a:solidFill>
                  <a:srgbClr val="FFFFFF"/>
                </a:solidFill>
              </a14:hiddenFill>
            </a:ext>
          </a:extLst>
        </p:spPr>
      </p:pic>
      <p:sp>
        <p:nvSpPr>
          <p:cNvPr id="112644" name="Rectangle 4">
            <a:extLst>
              <a:ext uri="{FF2B5EF4-FFF2-40B4-BE49-F238E27FC236}">
                <a16:creationId xmlns:a16="http://schemas.microsoft.com/office/drawing/2014/main" id="{3D456C28-268F-D5E7-98BC-D1B4C2322F5B}"/>
              </a:ext>
            </a:extLst>
          </p:cNvPr>
          <p:cNvSpPr>
            <a:spLocks noChangeArrowheads="1"/>
          </p:cNvSpPr>
          <p:nvPr/>
        </p:nvSpPr>
        <p:spPr bwMode="auto">
          <a:xfrm>
            <a:off x="2782888" y="6381751"/>
            <a:ext cx="64144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a:t>http://www.scs.carleton.ca/~sivarama/org_book/org_book_web/slides/chap_1_versions/ch2_1.pdf</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2EF1597F-2C5D-83EB-BD73-DFE770F0BBC1}"/>
              </a:ext>
            </a:extLst>
          </p:cNvPr>
          <p:cNvSpPr>
            <a:spLocks noGrp="1" noChangeArrowheads="1"/>
          </p:cNvSpPr>
          <p:nvPr>
            <p:ph type="ctrTitle"/>
          </p:nvPr>
        </p:nvSpPr>
        <p:spPr>
          <a:xfrm>
            <a:off x="2424113" y="1"/>
            <a:ext cx="7772400" cy="1470025"/>
          </a:xfrm>
        </p:spPr>
        <p:txBody>
          <a:bodyPr anchor="ctr"/>
          <a:lstStyle/>
          <a:p>
            <a:r>
              <a:rPr lang="pl-PL" altLang="it-IT" sz="3600"/>
              <a:t>NAND &amp; other gates</a:t>
            </a:r>
            <a:endParaRPr lang="en-US" altLang="it-IT" sz="3600"/>
          </a:p>
        </p:txBody>
      </p:sp>
      <p:pic>
        <p:nvPicPr>
          <p:cNvPr id="119811" name="Picture 3">
            <a:extLst>
              <a:ext uri="{FF2B5EF4-FFF2-40B4-BE49-F238E27FC236}">
                <a16:creationId xmlns:a16="http://schemas.microsoft.com/office/drawing/2014/main" id="{B2DEFE42-6D7F-060B-FEF0-DD934E2EE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1412876"/>
            <a:ext cx="6892925" cy="4956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F40022A3-3750-0542-C197-4DC6864A1C30}"/>
              </a:ext>
            </a:extLst>
          </p:cNvPr>
          <p:cNvSpPr>
            <a:spLocks noGrp="1" noChangeArrowheads="1"/>
          </p:cNvSpPr>
          <p:nvPr>
            <p:ph type="ctrTitle"/>
          </p:nvPr>
        </p:nvSpPr>
        <p:spPr>
          <a:xfrm>
            <a:off x="2208213" y="1"/>
            <a:ext cx="7772400" cy="1470025"/>
          </a:xfrm>
        </p:spPr>
        <p:txBody>
          <a:bodyPr anchor="ctr"/>
          <a:lstStyle/>
          <a:p>
            <a:r>
              <a:rPr lang="pl-PL" altLang="it-IT" sz="3600"/>
              <a:t>1</a:t>
            </a:r>
            <a:r>
              <a:rPr lang="en-US" altLang="it-IT" sz="3600"/>
              <a:t>°</a:t>
            </a:r>
            <a:r>
              <a:rPr lang="pl-PL" altLang="it-IT" sz="3600"/>
              <a:t> goal: burning sensor </a:t>
            </a:r>
            <a:br>
              <a:rPr lang="pl-PL" altLang="it-IT" sz="3600"/>
            </a:br>
            <a:r>
              <a:rPr lang="pl-PL" altLang="it-IT" sz="3600"/>
              <a:t>(min. two signals OK!)</a:t>
            </a:r>
            <a:endParaRPr lang="en-US" altLang="it-IT" sz="3600"/>
          </a:p>
        </p:txBody>
      </p:sp>
      <p:pic>
        <p:nvPicPr>
          <p:cNvPr id="120835" name="Picture 3">
            <a:extLst>
              <a:ext uri="{FF2B5EF4-FFF2-40B4-BE49-F238E27FC236}">
                <a16:creationId xmlns:a16="http://schemas.microsoft.com/office/drawing/2014/main" id="{7D7079CB-0A61-52A6-751F-78655F21F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989138"/>
            <a:ext cx="54102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a:extLst>
              <a:ext uri="{FF2B5EF4-FFF2-40B4-BE49-F238E27FC236}">
                <a16:creationId xmlns:a16="http://schemas.microsoft.com/office/drawing/2014/main" id="{552B0E8E-AEE2-0DAE-BAAA-4AEA7D40D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1557338"/>
            <a:ext cx="30099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20837" name="Rectangle 5">
            <a:extLst>
              <a:ext uri="{FF2B5EF4-FFF2-40B4-BE49-F238E27FC236}">
                <a16:creationId xmlns:a16="http://schemas.microsoft.com/office/drawing/2014/main" id="{6BF3CCD9-24FF-9DC3-7CD1-F541C6EE415D}"/>
              </a:ext>
            </a:extLst>
          </p:cNvPr>
          <p:cNvSpPr>
            <a:spLocks noChangeArrowheads="1"/>
          </p:cNvSpPr>
          <p:nvPr/>
        </p:nvSpPr>
        <p:spPr bwMode="auto">
          <a:xfrm>
            <a:off x="3143250" y="6491288"/>
            <a:ext cx="641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t>http://openbookproject.net//electricCircuits/Digital/DIGI_7.html</a:t>
            </a:r>
          </a:p>
        </p:txBody>
      </p:sp>
      <p:pic>
        <p:nvPicPr>
          <p:cNvPr id="120838" name="Picture 6">
            <a:extLst>
              <a:ext uri="{FF2B5EF4-FFF2-40B4-BE49-F238E27FC236}">
                <a16:creationId xmlns:a16="http://schemas.microsoft.com/office/drawing/2014/main" id="{71D30047-FFD2-672E-773E-659C52561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964" y="4581525"/>
            <a:ext cx="3095625" cy="18621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F941F413-60E9-85E7-F204-0C0D61352F41}"/>
              </a:ext>
            </a:extLst>
          </p:cNvPr>
          <p:cNvSpPr>
            <a:spLocks noGrp="1" noChangeArrowheads="1"/>
          </p:cNvSpPr>
          <p:nvPr>
            <p:ph type="ctrTitle"/>
          </p:nvPr>
        </p:nvSpPr>
        <p:spPr>
          <a:xfrm>
            <a:off x="2208213" y="1"/>
            <a:ext cx="7772400" cy="1470025"/>
          </a:xfrm>
        </p:spPr>
        <p:txBody>
          <a:bodyPr anchor="ctr"/>
          <a:lstStyle/>
          <a:p>
            <a:r>
              <a:rPr lang="pl-PL" altLang="it-IT" sz="3600"/>
              <a:t>Integrated circuits = black „bugs”,</a:t>
            </a:r>
            <a:endParaRPr lang="en-US" altLang="it-IT" sz="4000"/>
          </a:p>
        </p:txBody>
      </p:sp>
      <p:pic>
        <p:nvPicPr>
          <p:cNvPr id="122883" name="Picture 3">
            <a:extLst>
              <a:ext uri="{FF2B5EF4-FFF2-40B4-BE49-F238E27FC236}">
                <a16:creationId xmlns:a16="http://schemas.microsoft.com/office/drawing/2014/main" id="{33FEFC3F-8838-C9DC-41D2-1C50B35C0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1152525"/>
            <a:ext cx="7058025" cy="5418138"/>
          </a:xfrm>
          <a:prstGeom prst="rect">
            <a:avLst/>
          </a:prstGeom>
          <a:noFill/>
          <a:extLst>
            <a:ext uri="{909E8E84-426E-40DD-AFC4-6F175D3DCCD1}">
              <a14:hiddenFill xmlns:a14="http://schemas.microsoft.com/office/drawing/2010/main">
                <a:solidFill>
                  <a:srgbClr val="FFFFFF"/>
                </a:solidFill>
              </a14:hiddenFill>
            </a:ext>
          </a:extLst>
        </p:spPr>
      </p:pic>
      <p:sp>
        <p:nvSpPr>
          <p:cNvPr id="122884" name="Rectangle 4">
            <a:extLst>
              <a:ext uri="{FF2B5EF4-FFF2-40B4-BE49-F238E27FC236}">
                <a16:creationId xmlns:a16="http://schemas.microsoft.com/office/drawing/2014/main" id="{3B54610B-C075-963B-5B2D-AB055ED10638}"/>
              </a:ext>
            </a:extLst>
          </p:cNvPr>
          <p:cNvSpPr>
            <a:spLocks noChangeArrowheads="1"/>
          </p:cNvSpPr>
          <p:nvPr/>
        </p:nvSpPr>
        <p:spPr bwMode="auto">
          <a:xfrm>
            <a:off x="1847850" y="6532564"/>
            <a:ext cx="64144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a:t>http://www.scs.carleton.ca/~sivarama/org_book/org_book_web/slides/chap_1_versions/ch2_1.pdf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179538A7-869D-F2B9-5BA6-8BEF0D6F907F}"/>
              </a:ext>
            </a:extLst>
          </p:cNvPr>
          <p:cNvSpPr>
            <a:spLocks noGrp="1" noChangeArrowheads="1"/>
          </p:cNvSpPr>
          <p:nvPr>
            <p:ph type="ctrTitle"/>
          </p:nvPr>
        </p:nvSpPr>
        <p:spPr>
          <a:xfrm>
            <a:off x="2424113" y="1"/>
            <a:ext cx="7772400" cy="1470025"/>
          </a:xfrm>
        </p:spPr>
        <p:txBody>
          <a:bodyPr anchor="ctr"/>
          <a:lstStyle/>
          <a:p>
            <a:r>
              <a:rPr lang="pl-PL" altLang="it-IT" sz="3600"/>
              <a:t>Position counter</a:t>
            </a:r>
            <a:endParaRPr lang="en-US" altLang="it-IT" sz="3600"/>
          </a:p>
        </p:txBody>
      </p:sp>
      <p:pic>
        <p:nvPicPr>
          <p:cNvPr id="126979" name="Picture 3">
            <a:extLst>
              <a:ext uri="{FF2B5EF4-FFF2-40B4-BE49-F238E27FC236}">
                <a16:creationId xmlns:a16="http://schemas.microsoft.com/office/drawing/2014/main" id="{E2732074-476A-4C6B-597B-4A8304451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196976"/>
            <a:ext cx="8316913" cy="2854325"/>
          </a:xfrm>
          <a:prstGeom prst="rect">
            <a:avLst/>
          </a:prstGeom>
          <a:noFill/>
          <a:extLst>
            <a:ext uri="{909E8E84-426E-40DD-AFC4-6F175D3DCCD1}">
              <a14:hiddenFill xmlns:a14="http://schemas.microsoft.com/office/drawing/2010/main">
                <a:solidFill>
                  <a:srgbClr val="FFFFFF"/>
                </a:solidFill>
              </a14:hiddenFill>
            </a:ext>
          </a:extLst>
        </p:spPr>
      </p:pic>
      <p:pic>
        <p:nvPicPr>
          <p:cNvPr id="126980" name="Picture 4">
            <a:extLst>
              <a:ext uri="{FF2B5EF4-FFF2-40B4-BE49-F238E27FC236}">
                <a16:creationId xmlns:a16="http://schemas.microsoft.com/office/drawing/2014/main" id="{9A3DE70A-A450-93B5-15CE-10A0A6EBD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4221164"/>
            <a:ext cx="5467350" cy="2409825"/>
          </a:xfrm>
          <a:prstGeom prst="rect">
            <a:avLst/>
          </a:prstGeom>
          <a:noFill/>
          <a:extLst>
            <a:ext uri="{909E8E84-426E-40DD-AFC4-6F175D3DCCD1}">
              <a14:hiddenFill xmlns:a14="http://schemas.microsoft.com/office/drawing/2010/main">
                <a:solidFill>
                  <a:srgbClr val="FFFFFF"/>
                </a:solidFill>
              </a14:hiddenFill>
            </a:ext>
          </a:extLst>
        </p:spPr>
      </p:pic>
      <p:sp>
        <p:nvSpPr>
          <p:cNvPr id="126981" name="Rectangle 5">
            <a:extLst>
              <a:ext uri="{FF2B5EF4-FFF2-40B4-BE49-F238E27FC236}">
                <a16:creationId xmlns:a16="http://schemas.microsoft.com/office/drawing/2014/main" id="{802FBB05-3A87-40B9-12AB-320436D4820E}"/>
              </a:ext>
            </a:extLst>
          </p:cNvPr>
          <p:cNvSpPr>
            <a:spLocks noChangeArrowheads="1"/>
          </p:cNvSpPr>
          <p:nvPr/>
        </p:nvSpPr>
        <p:spPr bwMode="auto">
          <a:xfrm>
            <a:off x="6024563" y="6381750"/>
            <a:ext cx="44180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200"/>
              <a:t>http://openbookproject.net//electricCircuits/Digital/DIGI_10.html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B30C70DB-22D4-36EC-68E6-B7822116C2A2}"/>
              </a:ext>
            </a:extLst>
          </p:cNvPr>
          <p:cNvSpPr>
            <a:spLocks noGrp="1" noChangeArrowheads="1"/>
          </p:cNvSpPr>
          <p:nvPr>
            <p:ph type="title"/>
          </p:nvPr>
        </p:nvSpPr>
        <p:spPr/>
        <p:txBody>
          <a:bodyPr/>
          <a:lstStyle/>
          <a:p>
            <a:r>
              <a:rPr lang="pl-PL" altLang="it-IT" sz="3600"/>
              <a:t>C64 (1984): two clocks, sound generator, AD converters (paddles) etc.</a:t>
            </a:r>
            <a:r>
              <a:rPr lang="pl-PL" altLang="it-IT" sz="4000"/>
              <a:t> </a:t>
            </a:r>
            <a:endParaRPr lang="en-AU" altLang="it-IT" sz="4000"/>
          </a:p>
        </p:txBody>
      </p:sp>
      <p:pic>
        <p:nvPicPr>
          <p:cNvPr id="129027" name="Picture 3">
            <a:extLst>
              <a:ext uri="{FF2B5EF4-FFF2-40B4-BE49-F238E27FC236}">
                <a16:creationId xmlns:a16="http://schemas.microsoft.com/office/drawing/2014/main" id="{E44FC8E4-0DC7-1669-BBCA-6CC0455CB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700213"/>
            <a:ext cx="8713787"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8" name="Picture 4" descr="C64 hardware">
            <a:extLst>
              <a:ext uri="{FF2B5EF4-FFF2-40B4-BE49-F238E27FC236}">
                <a16:creationId xmlns:a16="http://schemas.microsoft.com/office/drawing/2014/main" id="{46103FEC-5394-80EF-AD25-F046F84E5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2997201"/>
            <a:ext cx="3600450" cy="2041525"/>
          </a:xfrm>
          <a:prstGeom prst="rect">
            <a:avLst/>
          </a:prstGeom>
          <a:noFill/>
          <a:extLst>
            <a:ext uri="{909E8E84-426E-40DD-AFC4-6F175D3DCCD1}">
              <a14:hiddenFill xmlns:a14="http://schemas.microsoft.com/office/drawing/2010/main">
                <a:solidFill>
                  <a:srgbClr val="FFFFFF"/>
                </a:solidFill>
              </a14:hiddenFill>
            </a:ext>
          </a:extLst>
        </p:spPr>
      </p:pic>
      <p:sp>
        <p:nvSpPr>
          <p:cNvPr id="129029" name="Rectangle 5">
            <a:extLst>
              <a:ext uri="{FF2B5EF4-FFF2-40B4-BE49-F238E27FC236}">
                <a16:creationId xmlns:a16="http://schemas.microsoft.com/office/drawing/2014/main" id="{A648C9E2-55C8-75AF-BFCA-F1402F90F1D9}"/>
              </a:ext>
            </a:extLst>
          </p:cNvPr>
          <p:cNvSpPr>
            <a:spLocks noChangeArrowheads="1"/>
          </p:cNvSpPr>
          <p:nvPr/>
        </p:nvSpPr>
        <p:spPr bwMode="auto">
          <a:xfrm>
            <a:off x="5159375" y="6491288"/>
            <a:ext cx="4667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a:t>https://en.wikipedia.org/wiki/Commodore_64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FBD76778-11E0-1031-F1BD-052823C81786}"/>
              </a:ext>
            </a:extLst>
          </p:cNvPr>
          <p:cNvSpPr>
            <a:spLocks noGrp="1" noChangeArrowheads="1"/>
          </p:cNvSpPr>
          <p:nvPr>
            <p:ph type="title"/>
          </p:nvPr>
        </p:nvSpPr>
        <p:spPr/>
        <p:txBody>
          <a:bodyPr/>
          <a:lstStyle/>
          <a:p>
            <a:r>
              <a:rPr lang="pl-PL" altLang="it-IT" sz="3600"/>
              <a:t>Commodore 64 (cont.ed)</a:t>
            </a:r>
            <a:endParaRPr lang="en-AU" altLang="it-IT" sz="3600"/>
          </a:p>
        </p:txBody>
      </p:sp>
      <p:pic>
        <p:nvPicPr>
          <p:cNvPr id="130051" name="Picture 3">
            <a:extLst>
              <a:ext uri="{FF2B5EF4-FFF2-40B4-BE49-F238E27FC236}">
                <a16:creationId xmlns:a16="http://schemas.microsoft.com/office/drawing/2014/main" id="{7104CED2-2689-AC82-EFF2-FCDF8F2F7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016954"/>
            <a:ext cx="8280400" cy="5856287"/>
          </a:xfrm>
          <a:prstGeom prst="rect">
            <a:avLst/>
          </a:prstGeom>
          <a:noFill/>
          <a:extLst>
            <a:ext uri="{909E8E84-426E-40DD-AFC4-6F175D3DCCD1}">
              <a14:hiddenFill xmlns:a14="http://schemas.microsoft.com/office/drawing/2010/main">
                <a:solidFill>
                  <a:srgbClr val="FFFFFF"/>
                </a:solidFill>
              </a14:hiddenFill>
            </a:ext>
          </a:extLst>
        </p:spPr>
      </p:pic>
      <p:sp>
        <p:nvSpPr>
          <p:cNvPr id="130052" name="Text Box 4">
            <a:extLst>
              <a:ext uri="{FF2B5EF4-FFF2-40B4-BE49-F238E27FC236}">
                <a16:creationId xmlns:a16="http://schemas.microsoft.com/office/drawing/2014/main" id="{3E4F29F2-F68A-944A-5E16-9F8D10141CB7}"/>
              </a:ext>
            </a:extLst>
          </p:cNvPr>
          <p:cNvSpPr txBox="1">
            <a:spLocks noChangeArrowheads="1"/>
          </p:cNvSpPr>
          <p:nvPr/>
        </p:nvSpPr>
        <p:spPr bwMode="auto">
          <a:xfrm>
            <a:off x="4278313" y="6088063"/>
            <a:ext cx="4342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000">
                <a:solidFill>
                  <a:srgbClr val="FF0000"/>
                </a:solidFill>
              </a:rPr>
              <a:t>C64 was able to prepare morning coffee</a:t>
            </a:r>
          </a:p>
          <a:p>
            <a:r>
              <a:rPr lang="pl-PL" altLang="it-IT" sz="2000">
                <a:solidFill>
                  <a:srgbClr val="FF0000"/>
                </a:solidFill>
              </a:rPr>
              <a:t>and speak</a:t>
            </a:r>
            <a:endParaRPr lang="en-AU" altLang="it-IT" sz="20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E1E183-BA91-009B-6519-4188E9392E37}"/>
              </a:ext>
            </a:extLst>
          </p:cNvPr>
          <p:cNvSpPr>
            <a:spLocks noGrp="1"/>
          </p:cNvSpPr>
          <p:nvPr>
            <p:ph type="title"/>
          </p:nvPr>
        </p:nvSpPr>
        <p:spPr/>
        <p:txBody>
          <a:bodyPr/>
          <a:lstStyle/>
          <a:p>
            <a:r>
              <a:rPr lang="it-IT" dirty="0"/>
              <a:t>Internet interattivo</a:t>
            </a:r>
          </a:p>
        </p:txBody>
      </p:sp>
      <p:pic>
        <p:nvPicPr>
          <p:cNvPr id="4" name="Immagine 3">
            <a:extLst>
              <a:ext uri="{FF2B5EF4-FFF2-40B4-BE49-F238E27FC236}">
                <a16:creationId xmlns:a16="http://schemas.microsoft.com/office/drawing/2014/main" id="{C8F4DF92-813A-F3C2-10C4-5C0A450321DE}"/>
              </a:ext>
            </a:extLst>
          </p:cNvPr>
          <p:cNvPicPr>
            <a:picLocks noChangeAspect="1"/>
          </p:cNvPicPr>
          <p:nvPr/>
        </p:nvPicPr>
        <p:blipFill>
          <a:blip r:embed="rId2"/>
          <a:stretch>
            <a:fillRect/>
          </a:stretch>
        </p:blipFill>
        <p:spPr>
          <a:xfrm>
            <a:off x="944880" y="1417119"/>
            <a:ext cx="8761828" cy="4926123"/>
          </a:xfrm>
          <a:prstGeom prst="rect">
            <a:avLst/>
          </a:prstGeom>
        </p:spPr>
      </p:pic>
      <p:sp>
        <p:nvSpPr>
          <p:cNvPr id="6" name="CasellaDiTesto 5">
            <a:extLst>
              <a:ext uri="{FF2B5EF4-FFF2-40B4-BE49-F238E27FC236}">
                <a16:creationId xmlns:a16="http://schemas.microsoft.com/office/drawing/2014/main" id="{52D90F83-8A03-5725-6ACD-89C81F37D750}"/>
              </a:ext>
            </a:extLst>
          </p:cNvPr>
          <p:cNvSpPr txBox="1"/>
          <p:nvPr/>
        </p:nvSpPr>
        <p:spPr>
          <a:xfrm>
            <a:off x="1390652" y="6488668"/>
            <a:ext cx="6093068" cy="369332"/>
          </a:xfrm>
          <a:prstGeom prst="rect">
            <a:avLst/>
          </a:prstGeom>
          <a:noFill/>
        </p:spPr>
        <p:txBody>
          <a:bodyPr wrap="square">
            <a:spAutoFit/>
          </a:bodyPr>
          <a:lstStyle/>
          <a:p>
            <a:r>
              <a:rPr lang="it-IT" dirty="0"/>
              <a:t>https://solarsystem.nasa.gov/planets/jupiter/in-depth/</a:t>
            </a:r>
          </a:p>
        </p:txBody>
      </p:sp>
    </p:spTree>
    <p:extLst>
      <p:ext uri="{BB962C8B-B14F-4D97-AF65-F5344CB8AC3E}">
        <p14:creationId xmlns:p14="http://schemas.microsoft.com/office/powerpoint/2010/main" val="1104405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a:extLst>
              <a:ext uri="{FF2B5EF4-FFF2-40B4-BE49-F238E27FC236}">
                <a16:creationId xmlns:a16="http://schemas.microsoft.com/office/drawing/2014/main" id="{4F3663BC-0270-D860-A239-85FF9C5BBEEB}"/>
              </a:ext>
            </a:extLst>
          </p:cNvPr>
          <p:cNvSpPr txBox="1">
            <a:spLocks noChangeArrowheads="1"/>
          </p:cNvSpPr>
          <p:nvPr/>
        </p:nvSpPr>
        <p:spPr bwMode="auto">
          <a:xfrm>
            <a:off x="2925763" y="685801"/>
            <a:ext cx="6049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sz="2400" b="1">
                <a:solidFill>
                  <a:srgbClr val="FF0000"/>
                </a:solidFill>
                <a:latin typeface="Tahoma" panose="020B0604030504040204" pitchFamily="34" charset="0"/>
              </a:rPr>
              <a:t>VALUE OF USING ON-LINE SENSORS IN DIDACTIC LABORATORY</a:t>
            </a:r>
            <a:endParaRPr lang="it-IT" altLang="it-IT" sz="2400" b="1">
              <a:solidFill>
                <a:srgbClr val="FF0000"/>
              </a:solidFill>
              <a:latin typeface="Tahoma" panose="020B0604030504040204" pitchFamily="34" charset="0"/>
            </a:endParaRPr>
          </a:p>
        </p:txBody>
      </p:sp>
      <p:sp>
        <p:nvSpPr>
          <p:cNvPr id="150531" name="Text Box 3">
            <a:extLst>
              <a:ext uri="{FF2B5EF4-FFF2-40B4-BE49-F238E27FC236}">
                <a16:creationId xmlns:a16="http://schemas.microsoft.com/office/drawing/2014/main" id="{4729E3A3-1500-C8C6-E8E4-8ADA3626B886}"/>
              </a:ext>
            </a:extLst>
          </p:cNvPr>
          <p:cNvSpPr txBox="1">
            <a:spLocks noChangeArrowheads="1"/>
          </p:cNvSpPr>
          <p:nvPr/>
        </p:nvSpPr>
        <p:spPr bwMode="auto">
          <a:xfrm>
            <a:off x="2495551" y="1916113"/>
            <a:ext cx="7993063" cy="6413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GB" altLang="it-IT">
                <a:latin typeface="Tahoma" panose="020B0604030504040204" pitchFamily="34" charset="0"/>
              </a:rPr>
              <a:t>Social, methodological-disciplinary and practical reasons lead to the using of  computer in school laboratory:</a:t>
            </a:r>
          </a:p>
        </p:txBody>
      </p:sp>
      <p:sp>
        <p:nvSpPr>
          <p:cNvPr id="150532" name="Text Box 4">
            <a:extLst>
              <a:ext uri="{FF2B5EF4-FFF2-40B4-BE49-F238E27FC236}">
                <a16:creationId xmlns:a16="http://schemas.microsoft.com/office/drawing/2014/main" id="{DCDFCCBC-31D1-A947-3BC7-58D6D3D3AA10}"/>
              </a:ext>
            </a:extLst>
          </p:cNvPr>
          <p:cNvSpPr txBox="1">
            <a:spLocks noChangeArrowheads="1"/>
          </p:cNvSpPr>
          <p:nvPr/>
        </p:nvSpPr>
        <p:spPr bwMode="auto">
          <a:xfrm>
            <a:off x="2495551" y="2781301"/>
            <a:ext cx="7993063" cy="11906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buFontTx/>
              <a:buChar char="•"/>
            </a:pPr>
            <a:r>
              <a:rPr lang="en-GB" altLang="it-IT">
                <a:latin typeface="Tahoma" panose="020B0604030504040204" pitchFamily="34" charset="0"/>
              </a:rPr>
              <a:t>Our everyday life is full of computerized objects and I</a:t>
            </a:r>
            <a:r>
              <a:rPr lang="pl-PL" altLang="it-IT">
                <a:latin typeface="Tahoma" panose="020B0604030504040204" pitchFamily="34" charset="0"/>
              </a:rPr>
              <a:t>T</a:t>
            </a:r>
            <a:r>
              <a:rPr lang="en-GB" altLang="it-IT">
                <a:latin typeface="Tahoma" panose="020B0604030504040204" pitchFamily="34" charset="0"/>
              </a:rPr>
              <a:t> is important, on social level, to prepare young students to this continue evolution, with information, adequate experiences, methodologies and critical instruments to understand and use such apparatuses. </a:t>
            </a:r>
            <a:endParaRPr lang="it-IT" altLang="it-IT">
              <a:latin typeface="Tahoma" panose="020B0604030504040204" pitchFamily="34" charset="0"/>
            </a:endParaRPr>
          </a:p>
        </p:txBody>
      </p:sp>
      <p:sp>
        <p:nvSpPr>
          <p:cNvPr id="150533" name="Text Box 5">
            <a:extLst>
              <a:ext uri="{FF2B5EF4-FFF2-40B4-BE49-F238E27FC236}">
                <a16:creationId xmlns:a16="http://schemas.microsoft.com/office/drawing/2014/main" id="{30D384E9-86DF-287D-B628-A7B34149784E}"/>
              </a:ext>
            </a:extLst>
          </p:cNvPr>
          <p:cNvSpPr txBox="1">
            <a:spLocks noChangeArrowheads="1"/>
          </p:cNvSpPr>
          <p:nvPr/>
        </p:nvSpPr>
        <p:spPr bwMode="auto">
          <a:xfrm>
            <a:off x="2495551" y="4221164"/>
            <a:ext cx="7993063" cy="915987"/>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buFontTx/>
              <a:buChar char="•"/>
            </a:pPr>
            <a:r>
              <a:rPr lang="en-GB" altLang="it-IT">
                <a:latin typeface="Tahoma" panose="020B0604030504040204" pitchFamily="34" charset="0"/>
              </a:rPr>
              <a:t>In research laboratories computers manage data and are integral part of  the investigation. So on-line experiments may allow students to understand contents and methods characterizing physics. </a:t>
            </a:r>
            <a:endParaRPr lang="it-IT" altLang="it-IT">
              <a:latin typeface="Tahoma" panose="020B0604030504040204" pitchFamily="34" charset="0"/>
            </a:endParaRPr>
          </a:p>
        </p:txBody>
      </p:sp>
      <p:sp>
        <p:nvSpPr>
          <p:cNvPr id="150534" name="Text Box 6">
            <a:extLst>
              <a:ext uri="{FF2B5EF4-FFF2-40B4-BE49-F238E27FC236}">
                <a16:creationId xmlns:a16="http://schemas.microsoft.com/office/drawing/2014/main" id="{9CC18B19-1E91-9CF7-3A45-2E62B8F1B958}"/>
              </a:ext>
            </a:extLst>
          </p:cNvPr>
          <p:cNvSpPr txBox="1">
            <a:spLocks noChangeArrowheads="1"/>
          </p:cNvSpPr>
          <p:nvPr/>
        </p:nvSpPr>
        <p:spPr bwMode="auto">
          <a:xfrm>
            <a:off x="2460625" y="5373688"/>
            <a:ext cx="8027988" cy="146526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buFontTx/>
              <a:buChar char="•"/>
            </a:pPr>
            <a:r>
              <a:rPr lang="en-GB" altLang="it-IT">
                <a:latin typeface="Tahoma" panose="020B0604030504040204" pitchFamily="34" charset="0"/>
              </a:rPr>
              <a:t>On practical level, on-line experiments offer efficiency, time-saving, reliability, precision, reproducibility of data, all with quite cheap instruments. Moreover they allow an immediate and direct contact with the phenomenon, advancing a laboratory open to the personal construction of ideas and new occasion of learning, thanks to the following potentialities: </a:t>
            </a:r>
            <a:endParaRPr lang="it-IT" altLang="it-IT">
              <a:latin typeface="Tahoma" panose="020B0604030504040204" pitchFamily="34" charset="0"/>
            </a:endParaRPr>
          </a:p>
        </p:txBody>
      </p:sp>
      <p:sp>
        <p:nvSpPr>
          <p:cNvPr id="150535" name="Line 7">
            <a:extLst>
              <a:ext uri="{FF2B5EF4-FFF2-40B4-BE49-F238E27FC236}">
                <a16:creationId xmlns:a16="http://schemas.microsoft.com/office/drawing/2014/main" id="{7E0ED4EE-66F0-56A3-3A17-EF2A035C1006}"/>
              </a:ext>
            </a:extLst>
          </p:cNvPr>
          <p:cNvSpPr>
            <a:spLocks noChangeShapeType="1"/>
          </p:cNvSpPr>
          <p:nvPr/>
        </p:nvSpPr>
        <p:spPr bwMode="auto">
          <a:xfrm>
            <a:off x="5735639" y="3141663"/>
            <a:ext cx="129698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0536" name="Line 8">
            <a:extLst>
              <a:ext uri="{FF2B5EF4-FFF2-40B4-BE49-F238E27FC236}">
                <a16:creationId xmlns:a16="http://schemas.microsoft.com/office/drawing/2014/main" id="{1453ABF2-981C-47FD-D09E-298A3EBC1E44}"/>
              </a:ext>
            </a:extLst>
          </p:cNvPr>
          <p:cNvSpPr>
            <a:spLocks noChangeShapeType="1"/>
          </p:cNvSpPr>
          <p:nvPr/>
        </p:nvSpPr>
        <p:spPr bwMode="auto">
          <a:xfrm>
            <a:off x="3143250" y="4551363"/>
            <a:ext cx="1296988"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0537" name="Line 9">
            <a:extLst>
              <a:ext uri="{FF2B5EF4-FFF2-40B4-BE49-F238E27FC236}">
                <a16:creationId xmlns:a16="http://schemas.microsoft.com/office/drawing/2014/main" id="{FBBC5214-AEBF-1F63-E633-BF1EFBF84AC9}"/>
              </a:ext>
            </a:extLst>
          </p:cNvPr>
          <p:cNvSpPr>
            <a:spLocks noChangeShapeType="1"/>
          </p:cNvSpPr>
          <p:nvPr/>
        </p:nvSpPr>
        <p:spPr bwMode="auto">
          <a:xfrm>
            <a:off x="9090025" y="5705475"/>
            <a:ext cx="1296988"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0538" name="Line 10">
            <a:extLst>
              <a:ext uri="{FF2B5EF4-FFF2-40B4-BE49-F238E27FC236}">
                <a16:creationId xmlns:a16="http://schemas.microsoft.com/office/drawing/2014/main" id="{E0E717BB-C243-5D1E-BAEC-B063CD6C8DB0}"/>
              </a:ext>
            </a:extLst>
          </p:cNvPr>
          <p:cNvSpPr>
            <a:spLocks noChangeShapeType="1"/>
          </p:cNvSpPr>
          <p:nvPr/>
        </p:nvSpPr>
        <p:spPr bwMode="auto">
          <a:xfrm>
            <a:off x="5148264" y="5992813"/>
            <a:ext cx="129698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a:extLst>
              <a:ext uri="{FF2B5EF4-FFF2-40B4-BE49-F238E27FC236}">
                <a16:creationId xmlns:a16="http://schemas.microsoft.com/office/drawing/2014/main" id="{FCA8E29C-6335-349E-0746-574610BE4AE9}"/>
              </a:ext>
            </a:extLst>
          </p:cNvPr>
          <p:cNvSpPr txBox="1">
            <a:spLocks noChangeArrowheads="1"/>
          </p:cNvSpPr>
          <p:nvPr/>
        </p:nvSpPr>
        <p:spPr bwMode="auto">
          <a:xfrm>
            <a:off x="2495551" y="1916113"/>
            <a:ext cx="7561263"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GB" altLang="it-IT">
                <a:latin typeface="Tahoma" panose="020B0604030504040204" pitchFamily="34" charset="0"/>
              </a:rPr>
              <a:t>- Extension of the possibility of </a:t>
            </a:r>
            <a:endParaRPr lang="it-IT" altLang="it-IT">
              <a:latin typeface="Tahoma" panose="020B0604030504040204" pitchFamily="34" charset="0"/>
            </a:endParaRPr>
          </a:p>
        </p:txBody>
      </p:sp>
      <p:sp>
        <p:nvSpPr>
          <p:cNvPr id="151555" name="Text Box 3">
            <a:extLst>
              <a:ext uri="{FF2B5EF4-FFF2-40B4-BE49-F238E27FC236}">
                <a16:creationId xmlns:a16="http://schemas.microsoft.com/office/drawing/2014/main" id="{981DB2B0-E2DC-439F-A4F2-76CC3D5EDF8C}"/>
              </a:ext>
            </a:extLst>
          </p:cNvPr>
          <p:cNvSpPr txBox="1">
            <a:spLocks noChangeArrowheads="1"/>
          </p:cNvSpPr>
          <p:nvPr/>
        </p:nvSpPr>
        <p:spPr bwMode="auto">
          <a:xfrm>
            <a:off x="2495550" y="2492376"/>
            <a:ext cx="8172450"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buFontTx/>
              <a:buAutoNum type="arabicPeriod"/>
            </a:pPr>
            <a:r>
              <a:rPr lang="en-GB" altLang="it-IT">
                <a:latin typeface="Tahoma" panose="020B0604030504040204" pitchFamily="34" charset="0"/>
              </a:rPr>
              <a:t>observation of events too much quick or slow as regards manual measures </a:t>
            </a:r>
            <a:endParaRPr lang="it-IT" altLang="it-IT">
              <a:latin typeface="Tahoma" panose="020B0604030504040204" pitchFamily="34" charset="0"/>
            </a:endParaRPr>
          </a:p>
        </p:txBody>
      </p:sp>
      <p:sp>
        <p:nvSpPr>
          <p:cNvPr id="151556" name="Text Box 4">
            <a:extLst>
              <a:ext uri="{FF2B5EF4-FFF2-40B4-BE49-F238E27FC236}">
                <a16:creationId xmlns:a16="http://schemas.microsoft.com/office/drawing/2014/main" id="{BBA714E3-2576-09D2-C563-C4B9C3994A52}"/>
              </a:ext>
            </a:extLst>
          </p:cNvPr>
          <p:cNvSpPr txBox="1">
            <a:spLocks noChangeArrowheads="1"/>
          </p:cNvSpPr>
          <p:nvPr/>
        </p:nvSpPr>
        <p:spPr bwMode="auto">
          <a:xfrm>
            <a:off x="2495551" y="3068638"/>
            <a:ext cx="7921625"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2.  measures in rather inaccessible places </a:t>
            </a:r>
            <a:endParaRPr lang="it-IT" altLang="it-IT">
              <a:latin typeface="Tahoma" panose="020B0604030504040204" pitchFamily="34" charset="0"/>
            </a:endParaRPr>
          </a:p>
        </p:txBody>
      </p:sp>
      <p:sp>
        <p:nvSpPr>
          <p:cNvPr id="151557" name="Text Box 5">
            <a:extLst>
              <a:ext uri="{FF2B5EF4-FFF2-40B4-BE49-F238E27FC236}">
                <a16:creationId xmlns:a16="http://schemas.microsoft.com/office/drawing/2014/main" id="{A34E971C-E817-F4B2-94A6-F9AF7BC6A6A1}"/>
              </a:ext>
            </a:extLst>
          </p:cNvPr>
          <p:cNvSpPr txBox="1">
            <a:spLocks noChangeArrowheads="1"/>
          </p:cNvSpPr>
          <p:nvPr/>
        </p:nvSpPr>
        <p:spPr bwMode="auto">
          <a:xfrm>
            <a:off x="2495550" y="3644900"/>
            <a:ext cx="8064500" cy="91598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3. collecting data easily, favouring in this way the comparison of diagrams and graphs, the search of characteristics and initial conditions, various considerations about the analyzed system (e.g. energetic) </a:t>
            </a:r>
            <a:endParaRPr lang="it-IT" altLang="it-IT">
              <a:latin typeface="Tahoma" panose="020B0604030504040204" pitchFamily="34" charset="0"/>
            </a:endParaRPr>
          </a:p>
        </p:txBody>
      </p:sp>
      <p:sp>
        <p:nvSpPr>
          <p:cNvPr id="151558" name="Text Box 6">
            <a:extLst>
              <a:ext uri="{FF2B5EF4-FFF2-40B4-BE49-F238E27FC236}">
                <a16:creationId xmlns:a16="http://schemas.microsoft.com/office/drawing/2014/main" id="{CB6BBE30-486C-C787-E487-8BDA5359D809}"/>
              </a:ext>
            </a:extLst>
          </p:cNvPr>
          <p:cNvSpPr txBox="1">
            <a:spLocks noChangeArrowheads="1"/>
          </p:cNvSpPr>
          <p:nvPr/>
        </p:nvSpPr>
        <p:spPr bwMode="auto">
          <a:xfrm>
            <a:off x="2925763" y="685801"/>
            <a:ext cx="6049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sz="2400" b="1">
                <a:solidFill>
                  <a:srgbClr val="FF0000"/>
                </a:solidFill>
                <a:latin typeface="Tahoma" panose="020B0604030504040204" pitchFamily="34" charset="0"/>
              </a:rPr>
              <a:t>VALUE OF USING ON-LINE SENSORS IN DIDACTIC LABORATORY</a:t>
            </a:r>
            <a:endParaRPr lang="it-IT" altLang="it-IT" sz="2400" b="1">
              <a:solidFill>
                <a:srgbClr val="FF0000"/>
              </a:solidFill>
              <a:latin typeface="Tahoma" panose="020B0604030504040204" pitchFamily="34" charset="0"/>
            </a:endParaRPr>
          </a:p>
        </p:txBody>
      </p:sp>
      <p:sp>
        <p:nvSpPr>
          <p:cNvPr id="151559" name="Text Box 7">
            <a:extLst>
              <a:ext uri="{FF2B5EF4-FFF2-40B4-BE49-F238E27FC236}">
                <a16:creationId xmlns:a16="http://schemas.microsoft.com/office/drawing/2014/main" id="{E380575B-6CCE-53E3-7DDF-3F69464582D4}"/>
              </a:ext>
            </a:extLst>
          </p:cNvPr>
          <p:cNvSpPr txBox="1">
            <a:spLocks noChangeArrowheads="1"/>
          </p:cNvSpPr>
          <p:nvPr/>
        </p:nvSpPr>
        <p:spPr bwMode="auto">
          <a:xfrm>
            <a:off x="4800601" y="1477963"/>
            <a:ext cx="2232025"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latin typeface="Tahoma" panose="020B0604030504040204" pitchFamily="34" charset="0"/>
              </a:rPr>
              <a:t>POTENTIALITIES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a:extLst>
              <a:ext uri="{FF2B5EF4-FFF2-40B4-BE49-F238E27FC236}">
                <a16:creationId xmlns:a16="http://schemas.microsoft.com/office/drawing/2014/main" id="{AD3447C8-60FF-A14A-85BC-736A121226F0}"/>
              </a:ext>
            </a:extLst>
          </p:cNvPr>
          <p:cNvSpPr txBox="1">
            <a:spLocks noChangeArrowheads="1"/>
          </p:cNvSpPr>
          <p:nvPr/>
        </p:nvSpPr>
        <p:spPr bwMode="auto">
          <a:xfrm>
            <a:off x="2495551" y="4149725"/>
            <a:ext cx="7993063" cy="91598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GB" altLang="it-IT">
                <a:latin typeface="Tahoma" panose="020B0604030504040204" pitchFamily="34" charset="0"/>
              </a:rPr>
              <a:t>These possibilities make the experimentation in school closer to the reality and, thus, more interesting and stimulating, so that phenomena may be analyzed in their completeness and interpretative models easily understood</a:t>
            </a:r>
            <a:endParaRPr lang="it-IT" altLang="it-IT">
              <a:latin typeface="Tahoma" panose="020B0604030504040204" pitchFamily="34" charset="0"/>
            </a:endParaRPr>
          </a:p>
        </p:txBody>
      </p:sp>
      <p:sp>
        <p:nvSpPr>
          <p:cNvPr id="152579" name="Text Box 3">
            <a:extLst>
              <a:ext uri="{FF2B5EF4-FFF2-40B4-BE49-F238E27FC236}">
                <a16:creationId xmlns:a16="http://schemas.microsoft.com/office/drawing/2014/main" id="{87802FD1-C006-A2CF-C839-B79DAA5A7ADB}"/>
              </a:ext>
            </a:extLst>
          </p:cNvPr>
          <p:cNvSpPr txBox="1">
            <a:spLocks noChangeArrowheads="1"/>
          </p:cNvSpPr>
          <p:nvPr/>
        </p:nvSpPr>
        <p:spPr bwMode="auto">
          <a:xfrm>
            <a:off x="2495551" y="2205038"/>
            <a:ext cx="7921625" cy="173990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4. study of non linear processes, like the transitory in several types of phenomena, thanks to the quick data acquisition (not possible in traditional laboratory, where measures regards the variation of quantities in initial and final equilibrium states). This allows familiarity with experimental situations and theoretical closely examination based on experimental evidence</a:t>
            </a:r>
            <a:r>
              <a:rPr lang="it-IT" altLang="it-IT">
                <a:latin typeface="Tahoma" panose="020B0604030504040204" pitchFamily="34" charset="0"/>
              </a:rPr>
              <a:t> </a:t>
            </a:r>
          </a:p>
        </p:txBody>
      </p:sp>
      <p:sp>
        <p:nvSpPr>
          <p:cNvPr id="152580" name="Text Box 4">
            <a:extLst>
              <a:ext uri="{FF2B5EF4-FFF2-40B4-BE49-F238E27FC236}">
                <a16:creationId xmlns:a16="http://schemas.microsoft.com/office/drawing/2014/main" id="{58F3526A-1236-298E-D4D9-1E84403EF69E}"/>
              </a:ext>
            </a:extLst>
          </p:cNvPr>
          <p:cNvSpPr txBox="1">
            <a:spLocks noChangeArrowheads="1"/>
          </p:cNvSpPr>
          <p:nvPr/>
        </p:nvSpPr>
        <p:spPr bwMode="auto">
          <a:xfrm>
            <a:off x="2925763" y="685801"/>
            <a:ext cx="6049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sz="2400" b="1">
                <a:solidFill>
                  <a:srgbClr val="FF0000"/>
                </a:solidFill>
                <a:latin typeface="Tahoma" panose="020B0604030504040204" pitchFamily="34" charset="0"/>
              </a:rPr>
              <a:t>VALUE OF USING ON-LINE SENSORS IN DIDACTIC LABORATORY</a:t>
            </a:r>
            <a:endParaRPr lang="it-IT" altLang="it-IT" sz="2400" b="1">
              <a:solidFill>
                <a:srgbClr val="FF0000"/>
              </a:solidFill>
              <a:latin typeface="Tahoma" panose="020B0604030504040204" pitchFamily="34" charset="0"/>
            </a:endParaRPr>
          </a:p>
        </p:txBody>
      </p:sp>
      <p:sp>
        <p:nvSpPr>
          <p:cNvPr id="152581" name="Text Box 5">
            <a:extLst>
              <a:ext uri="{FF2B5EF4-FFF2-40B4-BE49-F238E27FC236}">
                <a16:creationId xmlns:a16="http://schemas.microsoft.com/office/drawing/2014/main" id="{F3703BA2-510C-D1D9-F50E-5DC2468F3C85}"/>
              </a:ext>
            </a:extLst>
          </p:cNvPr>
          <p:cNvSpPr txBox="1">
            <a:spLocks noChangeArrowheads="1"/>
          </p:cNvSpPr>
          <p:nvPr/>
        </p:nvSpPr>
        <p:spPr bwMode="auto">
          <a:xfrm>
            <a:off x="4800601" y="1477963"/>
            <a:ext cx="2232025"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latin typeface="Tahoma" panose="020B0604030504040204" pitchFamily="34" charset="0"/>
              </a:rPr>
              <a:t>POTENTIALITIES</a:t>
            </a:r>
          </a:p>
        </p:txBody>
      </p:sp>
      <p:sp>
        <p:nvSpPr>
          <p:cNvPr id="152582" name="Line 6">
            <a:extLst>
              <a:ext uri="{FF2B5EF4-FFF2-40B4-BE49-F238E27FC236}">
                <a16:creationId xmlns:a16="http://schemas.microsoft.com/office/drawing/2014/main" id="{EA616A80-A830-A23B-F0EA-39D9106C24EB}"/>
              </a:ext>
            </a:extLst>
          </p:cNvPr>
          <p:cNvSpPr>
            <a:spLocks noChangeShapeType="1"/>
          </p:cNvSpPr>
          <p:nvPr/>
        </p:nvSpPr>
        <p:spPr bwMode="auto">
          <a:xfrm>
            <a:off x="4411664" y="4767263"/>
            <a:ext cx="129698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a:extLst>
              <a:ext uri="{FF2B5EF4-FFF2-40B4-BE49-F238E27FC236}">
                <a16:creationId xmlns:a16="http://schemas.microsoft.com/office/drawing/2014/main" id="{7AEB6864-2631-96B9-5BD6-7A7C580C8946}"/>
              </a:ext>
            </a:extLst>
          </p:cNvPr>
          <p:cNvSpPr txBox="1">
            <a:spLocks noChangeArrowheads="1"/>
          </p:cNvSpPr>
          <p:nvPr/>
        </p:nvSpPr>
        <p:spPr bwMode="auto">
          <a:xfrm>
            <a:off x="2495551" y="2133601"/>
            <a:ext cx="7993063" cy="11906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 Improving of quality of measures, in reliability and sensitivity, that allows both advanced and base experiments, these last in several deeper ways, to encounter the interests of students, so that the laboratory becomes culturally stimulating. </a:t>
            </a:r>
            <a:endParaRPr lang="it-IT" altLang="it-IT">
              <a:latin typeface="Tahoma" panose="020B0604030504040204" pitchFamily="34" charset="0"/>
            </a:endParaRPr>
          </a:p>
        </p:txBody>
      </p:sp>
      <p:sp>
        <p:nvSpPr>
          <p:cNvPr id="153603" name="Text Box 3">
            <a:extLst>
              <a:ext uri="{FF2B5EF4-FFF2-40B4-BE49-F238E27FC236}">
                <a16:creationId xmlns:a16="http://schemas.microsoft.com/office/drawing/2014/main" id="{CA466BF5-4B51-AC21-713B-AABAA088C21E}"/>
              </a:ext>
            </a:extLst>
          </p:cNvPr>
          <p:cNvSpPr txBox="1">
            <a:spLocks noChangeArrowheads="1"/>
          </p:cNvSpPr>
          <p:nvPr/>
        </p:nvSpPr>
        <p:spPr bwMode="auto">
          <a:xfrm>
            <a:off x="2925763" y="685801"/>
            <a:ext cx="6049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sz="2400" b="1">
                <a:solidFill>
                  <a:srgbClr val="FF0000"/>
                </a:solidFill>
                <a:latin typeface="Tahoma" panose="020B0604030504040204" pitchFamily="34" charset="0"/>
              </a:rPr>
              <a:t>VALUE OF USING ON-LINE SENSORS IN DIDACTIC LABORATORY</a:t>
            </a:r>
            <a:endParaRPr lang="it-IT" altLang="it-IT" sz="2400" b="1">
              <a:solidFill>
                <a:srgbClr val="FF0000"/>
              </a:solidFill>
              <a:latin typeface="Tahoma" panose="020B0604030504040204" pitchFamily="34" charset="0"/>
            </a:endParaRPr>
          </a:p>
        </p:txBody>
      </p:sp>
      <p:sp>
        <p:nvSpPr>
          <p:cNvPr id="153604" name="Text Box 4">
            <a:extLst>
              <a:ext uri="{FF2B5EF4-FFF2-40B4-BE49-F238E27FC236}">
                <a16:creationId xmlns:a16="http://schemas.microsoft.com/office/drawing/2014/main" id="{DC298CDC-F3D3-0485-292E-6474F755A0CF}"/>
              </a:ext>
            </a:extLst>
          </p:cNvPr>
          <p:cNvSpPr txBox="1">
            <a:spLocks noChangeArrowheads="1"/>
          </p:cNvSpPr>
          <p:nvPr/>
        </p:nvSpPr>
        <p:spPr bwMode="auto">
          <a:xfrm>
            <a:off x="2495551" y="3644901"/>
            <a:ext cx="7993063" cy="146526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 Time-saving (collecting quickly data on-line) and good reproducibility, that favour the conceptualization and the focusing of the attention on data, on planning and manual aspects (choose of the experiment and Its assembly), on physic problem, on the description of the characteristics of phenomena, on the comparison between different experimental situations. </a:t>
            </a:r>
            <a:endParaRPr lang="it-IT" altLang="it-IT">
              <a:latin typeface="Tahoma" panose="020B0604030504040204" pitchFamily="34" charset="0"/>
            </a:endParaRPr>
          </a:p>
        </p:txBody>
      </p:sp>
      <p:sp>
        <p:nvSpPr>
          <p:cNvPr id="153605" name="Text Box 5">
            <a:extLst>
              <a:ext uri="{FF2B5EF4-FFF2-40B4-BE49-F238E27FC236}">
                <a16:creationId xmlns:a16="http://schemas.microsoft.com/office/drawing/2014/main" id="{652CF35F-1896-F047-7D65-9D8B208BEE32}"/>
              </a:ext>
            </a:extLst>
          </p:cNvPr>
          <p:cNvSpPr txBox="1">
            <a:spLocks noChangeArrowheads="1"/>
          </p:cNvSpPr>
          <p:nvPr/>
        </p:nvSpPr>
        <p:spPr bwMode="auto">
          <a:xfrm>
            <a:off x="2495551" y="5373688"/>
            <a:ext cx="7993063" cy="6413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 Collecting a lot of data, that limits the introduction of hypothesis and allows the use of statistic methods </a:t>
            </a:r>
            <a:endParaRPr lang="it-IT" altLang="it-IT">
              <a:latin typeface="Tahoma" panose="020B0604030504040204" pitchFamily="34" charset="0"/>
            </a:endParaRPr>
          </a:p>
        </p:txBody>
      </p:sp>
      <p:sp>
        <p:nvSpPr>
          <p:cNvPr id="153606" name="Text Box 6">
            <a:extLst>
              <a:ext uri="{FF2B5EF4-FFF2-40B4-BE49-F238E27FC236}">
                <a16:creationId xmlns:a16="http://schemas.microsoft.com/office/drawing/2014/main" id="{69DBA12F-7A70-46E3-5A81-CFF5B073552B}"/>
              </a:ext>
            </a:extLst>
          </p:cNvPr>
          <p:cNvSpPr txBox="1">
            <a:spLocks noChangeArrowheads="1"/>
          </p:cNvSpPr>
          <p:nvPr/>
        </p:nvSpPr>
        <p:spPr bwMode="auto">
          <a:xfrm>
            <a:off x="4800601" y="1477963"/>
            <a:ext cx="2232025"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latin typeface="Tahoma" panose="020B0604030504040204" pitchFamily="34" charset="0"/>
              </a:rPr>
              <a:t>POTENTIALITIES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ppt_x"/>
                                          </p:val>
                                        </p:tav>
                                        <p:tav tm="100000">
                                          <p:val>
                                            <p:strVal val="#ppt_x"/>
                                          </p:val>
                                        </p:tav>
                                      </p:tavLst>
                                    </p:anim>
                                    <p:anim calcmode="lin" valueType="num">
                                      <p:cBhvr additive="base">
                                        <p:cTn id="8" dur="500" fill="hold"/>
                                        <p:tgtEl>
                                          <p:spTgt spid="1536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ppt_x"/>
                                          </p:val>
                                        </p:tav>
                                        <p:tav tm="100000">
                                          <p:val>
                                            <p:strVal val="#ppt_x"/>
                                          </p:val>
                                        </p:tav>
                                      </p:tavLst>
                                    </p:anim>
                                    <p:anim calcmode="lin" valueType="num">
                                      <p:cBhvr additive="base">
                                        <p:cTn id="14" dur="500" fill="hold"/>
                                        <p:tgtEl>
                                          <p:spTgt spid="153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p:bldP spid="1536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a:extLst>
              <a:ext uri="{FF2B5EF4-FFF2-40B4-BE49-F238E27FC236}">
                <a16:creationId xmlns:a16="http://schemas.microsoft.com/office/drawing/2014/main" id="{12FB92A7-4271-3DCD-1EA9-720A6F563481}"/>
              </a:ext>
            </a:extLst>
          </p:cNvPr>
          <p:cNvSpPr txBox="1">
            <a:spLocks noChangeArrowheads="1"/>
          </p:cNvSpPr>
          <p:nvPr/>
        </p:nvSpPr>
        <p:spPr bwMode="auto">
          <a:xfrm>
            <a:off x="2925763" y="685801"/>
            <a:ext cx="6049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sz="2400" b="1">
                <a:solidFill>
                  <a:srgbClr val="FF0000"/>
                </a:solidFill>
                <a:latin typeface="Tahoma" panose="020B0604030504040204" pitchFamily="34" charset="0"/>
              </a:rPr>
              <a:t>VALUE OF USING ON-LINE SENSORS IN DIDACTIC LABORATORY</a:t>
            </a:r>
            <a:endParaRPr lang="it-IT" altLang="it-IT" sz="2400" b="1">
              <a:solidFill>
                <a:srgbClr val="FF0000"/>
              </a:solidFill>
              <a:latin typeface="Tahoma" panose="020B0604030504040204" pitchFamily="34" charset="0"/>
            </a:endParaRPr>
          </a:p>
        </p:txBody>
      </p:sp>
      <p:sp>
        <p:nvSpPr>
          <p:cNvPr id="154627" name="Text Box 3">
            <a:extLst>
              <a:ext uri="{FF2B5EF4-FFF2-40B4-BE49-F238E27FC236}">
                <a16:creationId xmlns:a16="http://schemas.microsoft.com/office/drawing/2014/main" id="{F03871DF-3123-6B1D-0DDF-FC28077EA016}"/>
              </a:ext>
            </a:extLst>
          </p:cNvPr>
          <p:cNvSpPr txBox="1">
            <a:spLocks noChangeArrowheads="1"/>
          </p:cNvSpPr>
          <p:nvPr/>
        </p:nvSpPr>
        <p:spPr bwMode="auto">
          <a:xfrm>
            <a:off x="2532063" y="1916114"/>
            <a:ext cx="7956550" cy="915987"/>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 Attention to conceptual aspects of procedure of measurement: setting and calibration of the system, chose of measure interval, sensitivity, resolution, time of data acquisition. </a:t>
            </a:r>
            <a:endParaRPr lang="it-IT" altLang="it-IT">
              <a:latin typeface="Tahoma" panose="020B0604030504040204" pitchFamily="34" charset="0"/>
            </a:endParaRPr>
          </a:p>
        </p:txBody>
      </p:sp>
      <p:sp>
        <p:nvSpPr>
          <p:cNvPr id="154628" name="Text Box 4">
            <a:extLst>
              <a:ext uri="{FF2B5EF4-FFF2-40B4-BE49-F238E27FC236}">
                <a16:creationId xmlns:a16="http://schemas.microsoft.com/office/drawing/2014/main" id="{CB218726-2402-7DC3-468D-A9DBF568D0D0}"/>
              </a:ext>
            </a:extLst>
          </p:cNvPr>
          <p:cNvSpPr txBox="1">
            <a:spLocks noChangeArrowheads="1"/>
          </p:cNvSpPr>
          <p:nvPr/>
        </p:nvSpPr>
        <p:spPr bwMode="auto">
          <a:xfrm>
            <a:off x="2495551" y="2997201"/>
            <a:ext cx="7993063" cy="11906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 Real time graphs of time depending (and not) phenomena, whose understanding (of role and meaning) may help in overcoming some cognitive problems (e.g. lacking in capability of execution and use of graphs) thanks to the following potentialities:</a:t>
            </a:r>
            <a:endParaRPr lang="it-IT" altLang="it-IT">
              <a:latin typeface="Tahoma" panose="020B0604030504040204" pitchFamily="34" charset="0"/>
            </a:endParaRPr>
          </a:p>
        </p:txBody>
      </p:sp>
      <p:sp>
        <p:nvSpPr>
          <p:cNvPr id="154629" name="Text Box 5">
            <a:extLst>
              <a:ext uri="{FF2B5EF4-FFF2-40B4-BE49-F238E27FC236}">
                <a16:creationId xmlns:a16="http://schemas.microsoft.com/office/drawing/2014/main" id="{E11A8D46-48F1-098B-B89F-EB1CB31D210F}"/>
              </a:ext>
            </a:extLst>
          </p:cNvPr>
          <p:cNvSpPr txBox="1">
            <a:spLocks noChangeArrowheads="1"/>
          </p:cNvSpPr>
          <p:nvPr/>
        </p:nvSpPr>
        <p:spPr bwMode="auto">
          <a:xfrm>
            <a:off x="2424113" y="4508501"/>
            <a:ext cx="8064500" cy="36671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buFontTx/>
              <a:buAutoNum type="arabicPeriod"/>
            </a:pPr>
            <a:r>
              <a:rPr lang="en-GB" altLang="it-IT">
                <a:latin typeface="Tahoma" panose="020B0604030504040204" pitchFamily="34" charset="0"/>
              </a:rPr>
              <a:t>visual impact favours the analysis of the phenomenon </a:t>
            </a:r>
            <a:endParaRPr lang="it-IT" altLang="it-IT">
              <a:latin typeface="Tahoma" panose="020B0604030504040204" pitchFamily="34" charset="0"/>
            </a:endParaRPr>
          </a:p>
        </p:txBody>
      </p:sp>
      <p:sp>
        <p:nvSpPr>
          <p:cNvPr id="154630" name="Text Box 6">
            <a:extLst>
              <a:ext uri="{FF2B5EF4-FFF2-40B4-BE49-F238E27FC236}">
                <a16:creationId xmlns:a16="http://schemas.microsoft.com/office/drawing/2014/main" id="{55E53387-93E9-36AA-A6D7-6419FE2B0FF6}"/>
              </a:ext>
            </a:extLst>
          </p:cNvPr>
          <p:cNvSpPr txBox="1">
            <a:spLocks noChangeArrowheads="1"/>
          </p:cNvSpPr>
          <p:nvPr/>
        </p:nvSpPr>
        <p:spPr bwMode="auto">
          <a:xfrm>
            <a:off x="2424113" y="5229226"/>
            <a:ext cx="8064500" cy="146526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2. the possibility to follow, in real time, the evolution of the phenomenon and/or the characteristics of collected data stimulates the search of interpretations, common discussion, the comparison of ideas, analysis and selection of meaningful parts, the determination of questions and problems to test. </a:t>
            </a:r>
            <a:endParaRPr lang="it-IT" altLang="it-IT">
              <a:latin typeface="Tahoma" panose="020B0604030504040204" pitchFamily="34" charset="0"/>
            </a:endParaRPr>
          </a:p>
        </p:txBody>
      </p:sp>
      <p:sp>
        <p:nvSpPr>
          <p:cNvPr id="154631" name="Text Box 7">
            <a:extLst>
              <a:ext uri="{FF2B5EF4-FFF2-40B4-BE49-F238E27FC236}">
                <a16:creationId xmlns:a16="http://schemas.microsoft.com/office/drawing/2014/main" id="{F6BEDA25-5C7A-1F3E-5AD2-6971239EB689}"/>
              </a:ext>
            </a:extLst>
          </p:cNvPr>
          <p:cNvSpPr txBox="1">
            <a:spLocks noChangeArrowheads="1"/>
          </p:cNvSpPr>
          <p:nvPr/>
        </p:nvSpPr>
        <p:spPr bwMode="auto">
          <a:xfrm>
            <a:off x="4800601" y="1477963"/>
            <a:ext cx="2232025"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latin typeface="Tahoma" panose="020B0604030504040204" pitchFamily="34" charset="0"/>
              </a:rPr>
              <a:t>POTENTIALITIES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4628">
                                            <p:txEl>
                                              <p:pRg st="0" end="0"/>
                                            </p:txEl>
                                          </p:spTgt>
                                        </p:tgtEl>
                                        <p:attrNameLst>
                                          <p:attrName>style.visibility</p:attrName>
                                        </p:attrNameLst>
                                      </p:cBhvr>
                                      <p:to>
                                        <p:strVal val="visible"/>
                                      </p:to>
                                    </p:set>
                                    <p:anim calcmode="lin" valueType="num">
                                      <p:cBhvr additive="base">
                                        <p:cTn id="7" dur="500" fill="hold"/>
                                        <p:tgtEl>
                                          <p:spTgt spid="15462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46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4629"/>
                                        </p:tgtEl>
                                        <p:attrNameLst>
                                          <p:attrName>style.visibility</p:attrName>
                                        </p:attrNameLst>
                                      </p:cBhvr>
                                      <p:to>
                                        <p:strVal val="visible"/>
                                      </p:to>
                                    </p:set>
                                    <p:anim calcmode="lin" valueType="num">
                                      <p:cBhvr additive="base">
                                        <p:cTn id="13" dur="500" fill="hold"/>
                                        <p:tgtEl>
                                          <p:spTgt spid="154629"/>
                                        </p:tgtEl>
                                        <p:attrNameLst>
                                          <p:attrName>ppt_x</p:attrName>
                                        </p:attrNameLst>
                                      </p:cBhvr>
                                      <p:tavLst>
                                        <p:tav tm="0">
                                          <p:val>
                                            <p:strVal val="#ppt_x"/>
                                          </p:val>
                                        </p:tav>
                                        <p:tav tm="100000">
                                          <p:val>
                                            <p:strVal val="#ppt_x"/>
                                          </p:val>
                                        </p:tav>
                                      </p:tavLst>
                                    </p:anim>
                                    <p:anim calcmode="lin" valueType="num">
                                      <p:cBhvr additive="base">
                                        <p:cTn id="14" dur="500" fill="hold"/>
                                        <p:tgtEl>
                                          <p:spTgt spid="15462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4630"/>
                                        </p:tgtEl>
                                        <p:attrNameLst>
                                          <p:attrName>style.visibility</p:attrName>
                                        </p:attrNameLst>
                                      </p:cBhvr>
                                      <p:to>
                                        <p:strVal val="visible"/>
                                      </p:to>
                                    </p:set>
                                    <p:anim calcmode="lin" valueType="num">
                                      <p:cBhvr additive="base">
                                        <p:cTn id="19" dur="500" fill="hold"/>
                                        <p:tgtEl>
                                          <p:spTgt spid="154630"/>
                                        </p:tgtEl>
                                        <p:attrNameLst>
                                          <p:attrName>ppt_x</p:attrName>
                                        </p:attrNameLst>
                                      </p:cBhvr>
                                      <p:tavLst>
                                        <p:tav tm="0">
                                          <p:val>
                                            <p:strVal val="#ppt_x"/>
                                          </p:val>
                                        </p:tav>
                                        <p:tav tm="100000">
                                          <p:val>
                                            <p:strVal val="#ppt_x"/>
                                          </p:val>
                                        </p:tav>
                                      </p:tavLst>
                                    </p:anim>
                                    <p:anim calcmode="lin" valueType="num">
                                      <p:cBhvr additive="base">
                                        <p:cTn id="20" dur="500" fill="hold"/>
                                        <p:tgtEl>
                                          <p:spTgt spid="1546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p:bldP spid="1546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a:extLst>
              <a:ext uri="{FF2B5EF4-FFF2-40B4-BE49-F238E27FC236}">
                <a16:creationId xmlns:a16="http://schemas.microsoft.com/office/drawing/2014/main" id="{9E3538F0-9522-73C9-323D-94B894208ED3}"/>
              </a:ext>
            </a:extLst>
          </p:cNvPr>
          <p:cNvSpPr txBox="1">
            <a:spLocks noChangeArrowheads="1"/>
          </p:cNvSpPr>
          <p:nvPr/>
        </p:nvSpPr>
        <p:spPr bwMode="auto">
          <a:xfrm>
            <a:off x="2925763" y="685801"/>
            <a:ext cx="60499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sz="2400" b="1">
                <a:solidFill>
                  <a:srgbClr val="FF0000"/>
                </a:solidFill>
                <a:latin typeface="Tahoma" panose="020B0604030504040204" pitchFamily="34" charset="0"/>
              </a:rPr>
              <a:t>VALUE OF USING ON-LINE SENSORS IN DIDACTIC LABORATORY</a:t>
            </a:r>
            <a:endParaRPr lang="it-IT" altLang="it-IT" sz="2400" b="1">
              <a:solidFill>
                <a:srgbClr val="FF0000"/>
              </a:solidFill>
              <a:latin typeface="Tahoma" panose="020B0604030504040204" pitchFamily="34" charset="0"/>
            </a:endParaRPr>
          </a:p>
        </p:txBody>
      </p:sp>
      <p:sp>
        <p:nvSpPr>
          <p:cNvPr id="155651" name="Text Box 3">
            <a:extLst>
              <a:ext uri="{FF2B5EF4-FFF2-40B4-BE49-F238E27FC236}">
                <a16:creationId xmlns:a16="http://schemas.microsoft.com/office/drawing/2014/main" id="{EA90B5EA-33D2-AEB9-F803-F85EAC33EDB9}"/>
              </a:ext>
            </a:extLst>
          </p:cNvPr>
          <p:cNvSpPr txBox="1">
            <a:spLocks noChangeArrowheads="1"/>
          </p:cNvSpPr>
          <p:nvPr/>
        </p:nvSpPr>
        <p:spPr bwMode="auto">
          <a:xfrm>
            <a:off x="2424113" y="2133600"/>
            <a:ext cx="8064500" cy="91598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0363" indent="-360363">
              <a:defRPr>
                <a:solidFill>
                  <a:schemeClr val="tx1"/>
                </a:solidFill>
                <a:latin typeface="Arial" panose="020B0604020202020204" pitchFamily="34" charset="0"/>
                <a:cs typeface="Arial" panose="020B0604020202020204" pitchFamily="34" charset="0"/>
              </a:defRPr>
            </a:lvl1pPr>
            <a:lvl2pPr marL="882650" indent="-342900">
              <a:defRPr>
                <a:solidFill>
                  <a:schemeClr val="tx1"/>
                </a:solidFill>
                <a:latin typeface="Arial" panose="020B0604020202020204" pitchFamily="34" charset="0"/>
                <a:cs typeface="Arial" panose="020B0604020202020204" pitchFamily="34" charset="0"/>
              </a:defRPr>
            </a:lvl2pPr>
            <a:lvl3pPr marL="1404938" indent="-342900">
              <a:defRPr>
                <a:solidFill>
                  <a:schemeClr val="tx1"/>
                </a:solidFill>
                <a:latin typeface="Arial" panose="020B0604020202020204" pitchFamily="34" charset="0"/>
                <a:cs typeface="Arial" panose="020B0604020202020204" pitchFamily="34" charset="0"/>
              </a:defRPr>
            </a:lvl3pPr>
            <a:lvl4pPr marL="1927225" indent="-342900">
              <a:defRPr>
                <a:solidFill>
                  <a:schemeClr val="tx1"/>
                </a:solidFill>
                <a:latin typeface="Arial" panose="020B0604020202020204" pitchFamily="34" charset="0"/>
                <a:cs typeface="Arial" panose="020B0604020202020204" pitchFamily="34" charset="0"/>
              </a:defRPr>
            </a:lvl4pPr>
            <a:lvl5pPr marL="2449513" indent="-342900">
              <a:defRPr>
                <a:solidFill>
                  <a:schemeClr val="tx1"/>
                </a:solidFill>
                <a:latin typeface="Arial" panose="020B0604020202020204" pitchFamily="34" charset="0"/>
                <a:cs typeface="Arial" panose="020B0604020202020204" pitchFamily="34" charset="0"/>
              </a:defRPr>
            </a:lvl5pPr>
            <a:lvl6pPr marL="29067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3639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8211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278313"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3.  in explorative activities, in which student compares sensorial information with signals collected by the sensors, the graph favours the rationalization of sensations and the enucleation of interpretative hypothesis.</a:t>
            </a:r>
            <a:endParaRPr lang="it-IT" altLang="it-IT">
              <a:latin typeface="Tahoma" panose="020B0604030504040204" pitchFamily="34" charset="0"/>
            </a:endParaRPr>
          </a:p>
        </p:txBody>
      </p:sp>
      <p:sp>
        <p:nvSpPr>
          <p:cNvPr id="155652" name="Text Box 4">
            <a:extLst>
              <a:ext uri="{FF2B5EF4-FFF2-40B4-BE49-F238E27FC236}">
                <a16:creationId xmlns:a16="http://schemas.microsoft.com/office/drawing/2014/main" id="{4400FBF2-69B5-3886-E7E2-A09C769A232D}"/>
              </a:ext>
            </a:extLst>
          </p:cNvPr>
          <p:cNvSpPr txBox="1">
            <a:spLocks noChangeArrowheads="1"/>
          </p:cNvSpPr>
          <p:nvPr/>
        </p:nvSpPr>
        <p:spPr bwMode="auto">
          <a:xfrm>
            <a:off x="2424113" y="3213100"/>
            <a:ext cx="8064500" cy="6413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4. collecting several graphs for each event makes graph a familiar representative tool. </a:t>
            </a:r>
            <a:endParaRPr lang="it-IT" altLang="it-IT">
              <a:latin typeface="Tahoma" panose="020B0604030504040204" pitchFamily="34" charset="0"/>
            </a:endParaRPr>
          </a:p>
        </p:txBody>
      </p:sp>
      <p:sp>
        <p:nvSpPr>
          <p:cNvPr id="155653" name="Text Box 5">
            <a:extLst>
              <a:ext uri="{FF2B5EF4-FFF2-40B4-BE49-F238E27FC236}">
                <a16:creationId xmlns:a16="http://schemas.microsoft.com/office/drawing/2014/main" id="{63266AF9-26AE-A551-A94C-C62A5DEFB840}"/>
              </a:ext>
            </a:extLst>
          </p:cNvPr>
          <p:cNvSpPr txBox="1">
            <a:spLocks noChangeArrowheads="1"/>
          </p:cNvSpPr>
          <p:nvPr/>
        </p:nvSpPr>
        <p:spPr bwMode="auto">
          <a:xfrm>
            <a:off x="4800601" y="1477963"/>
            <a:ext cx="2232025"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latin typeface="Tahoma" panose="020B0604030504040204" pitchFamily="34" charset="0"/>
              </a:rPr>
              <a:t>POTENTIALITIES</a:t>
            </a:r>
          </a:p>
        </p:txBody>
      </p:sp>
      <p:sp>
        <p:nvSpPr>
          <p:cNvPr id="155654" name="Text Box 6">
            <a:extLst>
              <a:ext uri="{FF2B5EF4-FFF2-40B4-BE49-F238E27FC236}">
                <a16:creationId xmlns:a16="http://schemas.microsoft.com/office/drawing/2014/main" id="{1B5E1FEE-FD39-D156-8B8D-1D88A15A5972}"/>
              </a:ext>
            </a:extLst>
          </p:cNvPr>
          <p:cNvSpPr txBox="1">
            <a:spLocks noChangeArrowheads="1"/>
          </p:cNvSpPr>
          <p:nvPr/>
        </p:nvSpPr>
        <p:spPr bwMode="auto">
          <a:xfrm>
            <a:off x="2424113" y="4076700"/>
            <a:ext cx="8064500" cy="91598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GB" altLang="it-IT">
                <a:latin typeface="Tahoma" panose="020B0604030504040204" pitchFamily="34" charset="0"/>
              </a:rPr>
              <a:t>- Developing of planning capability, comparison between data collected in different times and conditions, comparison between phenomena describable through similar formal relations. </a:t>
            </a:r>
            <a:endParaRPr lang="it-IT" altLang="it-IT">
              <a:latin typeface="Tahoma" panose="020B0604030504040204" pitchFamily="34" charset="0"/>
            </a:endParaRPr>
          </a:p>
        </p:txBody>
      </p:sp>
      <p:sp>
        <p:nvSpPr>
          <p:cNvPr id="155655" name="Text Box 7">
            <a:extLst>
              <a:ext uri="{FF2B5EF4-FFF2-40B4-BE49-F238E27FC236}">
                <a16:creationId xmlns:a16="http://schemas.microsoft.com/office/drawing/2014/main" id="{67F9AE96-95BC-2363-7122-AC983FA0EFCF}"/>
              </a:ext>
            </a:extLst>
          </p:cNvPr>
          <p:cNvSpPr txBox="1">
            <a:spLocks noChangeArrowheads="1"/>
          </p:cNvSpPr>
          <p:nvPr/>
        </p:nvSpPr>
        <p:spPr bwMode="auto">
          <a:xfrm>
            <a:off x="7391400" y="5589589"/>
            <a:ext cx="16129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a:solidFill>
                  <a:srgbClr val="FF0000"/>
                </a:solidFill>
              </a:rPr>
              <a:t>and so on…</a:t>
            </a:r>
            <a:endParaRPr lang="en-AU" altLang="it-IT" sz="2400">
              <a:solidFill>
                <a:srgbClr val="FF0000"/>
              </a:solidFill>
            </a:endParaRPr>
          </a:p>
        </p:txBody>
      </p:sp>
      <p:sp>
        <p:nvSpPr>
          <p:cNvPr id="155656" name="Line 8">
            <a:extLst>
              <a:ext uri="{FF2B5EF4-FFF2-40B4-BE49-F238E27FC236}">
                <a16:creationId xmlns:a16="http://schemas.microsoft.com/office/drawing/2014/main" id="{5D345EDB-C734-A509-E779-4441C0689355}"/>
              </a:ext>
            </a:extLst>
          </p:cNvPr>
          <p:cNvSpPr>
            <a:spLocks noChangeShapeType="1"/>
          </p:cNvSpPr>
          <p:nvPr/>
        </p:nvSpPr>
        <p:spPr bwMode="auto">
          <a:xfrm>
            <a:off x="8975725" y="2736850"/>
            <a:ext cx="1296988"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5657" name="Line 9">
            <a:extLst>
              <a:ext uri="{FF2B5EF4-FFF2-40B4-BE49-F238E27FC236}">
                <a16:creationId xmlns:a16="http://schemas.microsoft.com/office/drawing/2014/main" id="{A522ABA8-730D-7ED6-91F4-C1A0E3E1B352}"/>
              </a:ext>
            </a:extLst>
          </p:cNvPr>
          <p:cNvSpPr>
            <a:spLocks noChangeShapeType="1"/>
          </p:cNvSpPr>
          <p:nvPr/>
        </p:nvSpPr>
        <p:spPr bwMode="auto">
          <a:xfrm>
            <a:off x="2927350" y="3803650"/>
            <a:ext cx="1296988"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5658" name="Line 10">
            <a:extLst>
              <a:ext uri="{FF2B5EF4-FFF2-40B4-BE49-F238E27FC236}">
                <a16:creationId xmlns:a16="http://schemas.microsoft.com/office/drawing/2014/main" id="{A8A8882B-F096-290C-16F9-8B72B80A4F33}"/>
              </a:ext>
            </a:extLst>
          </p:cNvPr>
          <p:cNvSpPr>
            <a:spLocks noChangeShapeType="1"/>
          </p:cNvSpPr>
          <p:nvPr/>
        </p:nvSpPr>
        <p:spPr bwMode="auto">
          <a:xfrm>
            <a:off x="4367214" y="4437063"/>
            <a:ext cx="1296987"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51DAEC2A-BD78-0BDC-9F80-8D7F608BBB34}"/>
              </a:ext>
            </a:extLst>
          </p:cNvPr>
          <p:cNvSpPr>
            <a:spLocks noGrp="1" noChangeArrowheads="1"/>
          </p:cNvSpPr>
          <p:nvPr>
            <p:ph type="title"/>
          </p:nvPr>
        </p:nvSpPr>
        <p:spPr/>
        <p:txBody>
          <a:bodyPr/>
          <a:lstStyle/>
          <a:p>
            <a:r>
              <a:rPr lang="pl-PL" altLang="it-IT" sz="4000"/>
              <a:t>Many different standards</a:t>
            </a:r>
            <a:endParaRPr lang="en-AU" altLang="it-IT" sz="4000"/>
          </a:p>
        </p:txBody>
      </p:sp>
      <p:pic>
        <p:nvPicPr>
          <p:cNvPr id="136196" name="Picture 4">
            <a:extLst>
              <a:ext uri="{FF2B5EF4-FFF2-40B4-BE49-F238E27FC236}">
                <a16:creationId xmlns:a16="http://schemas.microsoft.com/office/drawing/2014/main" id="{5FD5FD3D-D2AB-B7B3-BA9E-C66E4F0F1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988" y="1196976"/>
            <a:ext cx="8863012" cy="530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D9EC9A38-879B-6D74-6130-F360A4D92B44}"/>
              </a:ext>
            </a:extLst>
          </p:cNvPr>
          <p:cNvSpPr>
            <a:spLocks noGrp="1" noChangeArrowheads="1"/>
          </p:cNvSpPr>
          <p:nvPr>
            <p:ph type="title"/>
          </p:nvPr>
        </p:nvSpPr>
        <p:spPr/>
        <p:txBody>
          <a:bodyPr/>
          <a:lstStyle/>
          <a:p>
            <a:r>
              <a:rPr lang="pl-PL" altLang="it-IT" sz="4000"/>
              <a:t>Didactical packages</a:t>
            </a:r>
            <a:endParaRPr lang="en-AU" altLang="it-IT" sz="4000"/>
          </a:p>
        </p:txBody>
      </p:sp>
      <p:pic>
        <p:nvPicPr>
          <p:cNvPr id="137220" name="Picture 4">
            <a:extLst>
              <a:ext uri="{FF2B5EF4-FFF2-40B4-BE49-F238E27FC236}">
                <a16:creationId xmlns:a16="http://schemas.microsoft.com/office/drawing/2014/main" id="{300CE652-A610-4F43-0972-72548B3BA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341438"/>
            <a:ext cx="8578850" cy="501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4D36A6C-64B3-9806-3836-F04B40218894}"/>
              </a:ext>
            </a:extLst>
          </p:cNvPr>
          <p:cNvSpPr>
            <a:spLocks noGrp="1" noChangeArrowheads="1"/>
          </p:cNvSpPr>
          <p:nvPr>
            <p:ph type="title"/>
          </p:nvPr>
        </p:nvSpPr>
        <p:spPr>
          <a:xfrm>
            <a:off x="1992313" y="0"/>
            <a:ext cx="8229600" cy="1143000"/>
          </a:xfrm>
        </p:spPr>
        <p:txBody>
          <a:bodyPr/>
          <a:lstStyle/>
          <a:p>
            <a:r>
              <a:rPr lang="pl-PL" altLang="it-IT" sz="3200">
                <a:solidFill>
                  <a:schemeClr val="accent2"/>
                </a:solidFill>
              </a:rPr>
              <a:t>From measurement to representation</a:t>
            </a:r>
          </a:p>
        </p:txBody>
      </p:sp>
      <p:pic>
        <p:nvPicPr>
          <p:cNvPr id="131075" name="Obraz 10">
            <a:extLst>
              <a:ext uri="{FF2B5EF4-FFF2-40B4-BE49-F238E27FC236}">
                <a16:creationId xmlns:a16="http://schemas.microsoft.com/office/drawing/2014/main" id="{1820D9C1-A691-B356-8257-25C167F9E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9" y="1341439"/>
            <a:ext cx="2105025"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31076" name="Obraz 13">
            <a:extLst>
              <a:ext uri="{FF2B5EF4-FFF2-40B4-BE49-F238E27FC236}">
                <a16:creationId xmlns:a16="http://schemas.microsoft.com/office/drawing/2014/main" id="{3F07D159-808A-83E1-50D1-1C9D4D4B2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6" y="1916113"/>
            <a:ext cx="279082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Obraz 16">
            <a:extLst>
              <a:ext uri="{FF2B5EF4-FFF2-40B4-BE49-F238E27FC236}">
                <a16:creationId xmlns:a16="http://schemas.microsoft.com/office/drawing/2014/main" id="{CA759F3B-735E-2990-0235-C8F03DC3A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963" y="1989139"/>
            <a:ext cx="2819400" cy="4352925"/>
          </a:xfrm>
          <a:prstGeom prst="rect">
            <a:avLst/>
          </a:prstGeom>
          <a:noFill/>
          <a:extLst>
            <a:ext uri="{909E8E84-426E-40DD-AFC4-6F175D3DCCD1}">
              <a14:hiddenFill xmlns:a14="http://schemas.microsoft.com/office/drawing/2010/main">
                <a:solidFill>
                  <a:srgbClr val="FFFFFF"/>
                </a:solidFill>
              </a14:hiddenFill>
            </a:ext>
          </a:extLst>
        </p:spPr>
      </p:pic>
      <p:sp>
        <p:nvSpPr>
          <p:cNvPr id="131078" name="Text Box 6">
            <a:extLst>
              <a:ext uri="{FF2B5EF4-FFF2-40B4-BE49-F238E27FC236}">
                <a16:creationId xmlns:a16="http://schemas.microsoft.com/office/drawing/2014/main" id="{43808BF2-0F24-FCDF-8203-315FEE6D308F}"/>
              </a:ext>
            </a:extLst>
          </p:cNvPr>
          <p:cNvSpPr txBox="1">
            <a:spLocks noChangeArrowheads="1"/>
          </p:cNvSpPr>
          <p:nvPr/>
        </p:nvSpPr>
        <p:spPr bwMode="auto">
          <a:xfrm>
            <a:off x="7104064" y="1196976"/>
            <a:ext cx="24987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a:solidFill>
                  <a:srgbClr val="FF0000"/>
                </a:solidFill>
              </a:rPr>
              <a:t>3rd law of Newton</a:t>
            </a:r>
            <a:endParaRPr lang="en-AU" altLang="it-IT" sz="2400">
              <a:solidFill>
                <a:srgbClr val="FF0000"/>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EC964108-E7A9-1B34-D2B2-E2A388589FAA}"/>
              </a:ext>
            </a:extLst>
          </p:cNvPr>
          <p:cNvSpPr>
            <a:spLocks noGrp="1" noChangeArrowheads="1"/>
          </p:cNvSpPr>
          <p:nvPr>
            <p:ph type="title" idx="4294967295"/>
          </p:nvPr>
        </p:nvSpPr>
        <p:spPr/>
        <p:txBody>
          <a:bodyPr/>
          <a:lstStyle/>
          <a:p>
            <a:r>
              <a:rPr lang="pl-PL" altLang="it-IT" sz="4000"/>
              <a:t>From a real experiment to its mathematical abstraction </a:t>
            </a:r>
          </a:p>
        </p:txBody>
      </p:sp>
      <p:pic>
        <p:nvPicPr>
          <p:cNvPr id="225284" name="Picture 4" descr="256a">
            <a:extLst>
              <a:ext uri="{FF2B5EF4-FFF2-40B4-BE49-F238E27FC236}">
                <a16:creationId xmlns:a16="http://schemas.microsoft.com/office/drawing/2014/main" id="{3E234CE3-18E8-7B0E-778B-2158966F5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700213"/>
            <a:ext cx="554355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a:extLst>
              <a:ext uri="{FF2B5EF4-FFF2-40B4-BE49-F238E27FC236}">
                <a16:creationId xmlns:a16="http://schemas.microsoft.com/office/drawing/2014/main" id="{DA111A4C-9C40-1A30-D3A6-0EE29A5EE9B3}"/>
              </a:ext>
            </a:extLst>
          </p:cNvPr>
          <p:cNvSpPr txBox="1">
            <a:spLocks noChangeArrowheads="1"/>
          </p:cNvSpPr>
          <p:nvPr/>
        </p:nvSpPr>
        <p:spPr bwMode="auto">
          <a:xfrm>
            <a:off x="1581150" y="6405563"/>
            <a:ext cx="302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a:t>VIII LO Toruń, fot. J. Kosicki</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FC1519-237E-4882-4988-0E2D5E6CA340}"/>
              </a:ext>
            </a:extLst>
          </p:cNvPr>
          <p:cNvSpPr>
            <a:spLocks noGrp="1"/>
          </p:cNvSpPr>
          <p:nvPr>
            <p:ph type="title"/>
          </p:nvPr>
        </p:nvSpPr>
        <p:spPr>
          <a:xfrm>
            <a:off x="731520" y="0"/>
            <a:ext cx="10515600" cy="1325563"/>
          </a:xfrm>
        </p:spPr>
        <p:txBody>
          <a:bodyPr/>
          <a:lstStyle/>
          <a:p>
            <a:r>
              <a:rPr lang="it-IT" dirty="0"/>
              <a:t>Partiamo dalla fine, cioè da Android</a:t>
            </a:r>
          </a:p>
        </p:txBody>
      </p:sp>
      <p:pic>
        <p:nvPicPr>
          <p:cNvPr id="4" name="Immagine 3">
            <a:extLst>
              <a:ext uri="{FF2B5EF4-FFF2-40B4-BE49-F238E27FC236}">
                <a16:creationId xmlns:a16="http://schemas.microsoft.com/office/drawing/2014/main" id="{4787EB00-4411-FCED-0DC4-744F172F0F2C}"/>
              </a:ext>
            </a:extLst>
          </p:cNvPr>
          <p:cNvPicPr>
            <a:picLocks noChangeAspect="1"/>
          </p:cNvPicPr>
          <p:nvPr/>
        </p:nvPicPr>
        <p:blipFill>
          <a:blip r:embed="rId2"/>
          <a:stretch>
            <a:fillRect/>
          </a:stretch>
        </p:blipFill>
        <p:spPr>
          <a:xfrm>
            <a:off x="1325880" y="1220048"/>
            <a:ext cx="10027920" cy="5637952"/>
          </a:xfrm>
          <a:prstGeom prst="rect">
            <a:avLst/>
          </a:prstGeom>
        </p:spPr>
      </p:pic>
    </p:spTree>
    <p:extLst>
      <p:ext uri="{BB962C8B-B14F-4D97-AF65-F5344CB8AC3E}">
        <p14:creationId xmlns:p14="http://schemas.microsoft.com/office/powerpoint/2010/main" val="3548188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68DD48AB-887F-F957-2A68-6D7D1E7E03EE}"/>
              </a:ext>
            </a:extLst>
          </p:cNvPr>
          <p:cNvSpPr>
            <a:spLocks noGrp="1" noChangeArrowheads="1"/>
          </p:cNvSpPr>
          <p:nvPr>
            <p:ph type="title" idx="4294967295"/>
          </p:nvPr>
        </p:nvSpPr>
        <p:spPr/>
        <p:txBody>
          <a:bodyPr/>
          <a:lstStyle/>
          <a:p>
            <a:r>
              <a:rPr lang="pl-PL" altLang="it-IT" sz="4000"/>
              <a:t>From a real experiment to its mathematical abstraction </a:t>
            </a:r>
          </a:p>
        </p:txBody>
      </p:sp>
      <p:pic>
        <p:nvPicPr>
          <p:cNvPr id="225283" name="Picture 3" descr="254a">
            <a:extLst>
              <a:ext uri="{FF2B5EF4-FFF2-40B4-BE49-F238E27FC236}">
                <a16:creationId xmlns:a16="http://schemas.microsoft.com/office/drawing/2014/main" id="{071BAE04-B7B4-868C-8D5D-1CAEC6480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3" y="1989139"/>
            <a:ext cx="5472112"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a:extLst>
              <a:ext uri="{FF2B5EF4-FFF2-40B4-BE49-F238E27FC236}">
                <a16:creationId xmlns:a16="http://schemas.microsoft.com/office/drawing/2014/main" id="{39F0958D-9ED8-BCF6-D8AD-19C08C851B16}"/>
              </a:ext>
            </a:extLst>
          </p:cNvPr>
          <p:cNvSpPr txBox="1">
            <a:spLocks noChangeArrowheads="1"/>
          </p:cNvSpPr>
          <p:nvPr/>
        </p:nvSpPr>
        <p:spPr bwMode="auto">
          <a:xfrm>
            <a:off x="1581150" y="6405563"/>
            <a:ext cx="302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a:t>VIII LO Toruń, fot. J. Kosicki</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E634C6A-1747-B412-5797-68A8D1550085}"/>
              </a:ext>
            </a:extLst>
          </p:cNvPr>
          <p:cNvSpPr>
            <a:spLocks noGrp="1" noChangeArrowheads="1"/>
          </p:cNvSpPr>
          <p:nvPr>
            <p:ph type="title" idx="4294967295"/>
          </p:nvPr>
        </p:nvSpPr>
        <p:spPr/>
        <p:txBody>
          <a:bodyPr/>
          <a:lstStyle/>
          <a:p>
            <a:r>
              <a:rPr lang="pl-PL" altLang="it-IT" sz="4000"/>
              <a:t>From a real experiment to its mathematical abstraction </a:t>
            </a:r>
          </a:p>
        </p:txBody>
      </p:sp>
      <p:sp>
        <p:nvSpPr>
          <p:cNvPr id="101381" name="Text Box 5">
            <a:extLst>
              <a:ext uri="{FF2B5EF4-FFF2-40B4-BE49-F238E27FC236}">
                <a16:creationId xmlns:a16="http://schemas.microsoft.com/office/drawing/2014/main" id="{E393F13D-93DE-E56A-7A9A-99F6EF8972E5}"/>
              </a:ext>
            </a:extLst>
          </p:cNvPr>
          <p:cNvSpPr txBox="1">
            <a:spLocks noChangeArrowheads="1"/>
          </p:cNvSpPr>
          <p:nvPr/>
        </p:nvSpPr>
        <p:spPr bwMode="auto">
          <a:xfrm>
            <a:off x="1581150" y="6405563"/>
            <a:ext cx="346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l-PL" altLang="it-IT"/>
              <a:t>G. Karwasz, Univerista’ di Udine</a:t>
            </a:r>
          </a:p>
        </p:txBody>
      </p:sp>
      <p:pic>
        <p:nvPicPr>
          <p:cNvPr id="101382" name="Picture 6">
            <a:extLst>
              <a:ext uri="{FF2B5EF4-FFF2-40B4-BE49-F238E27FC236}">
                <a16:creationId xmlns:a16="http://schemas.microsoft.com/office/drawing/2014/main" id="{6D30B864-FBD5-672D-2BA7-0A7001EAE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6" y="1700213"/>
            <a:ext cx="5903913"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6281381F-DAC9-164C-CE0B-C9891D9089DE}"/>
              </a:ext>
            </a:extLst>
          </p:cNvPr>
          <p:cNvSpPr>
            <a:spLocks noGrp="1" noChangeArrowheads="1"/>
          </p:cNvSpPr>
          <p:nvPr>
            <p:ph type="title"/>
          </p:nvPr>
        </p:nvSpPr>
        <p:spPr>
          <a:xfrm>
            <a:off x="838200" y="0"/>
            <a:ext cx="10515600" cy="1325563"/>
          </a:xfrm>
        </p:spPr>
        <p:txBody>
          <a:bodyPr/>
          <a:lstStyle/>
          <a:p>
            <a:r>
              <a:rPr lang="pl-PL" altLang="it-IT" sz="4000" dirty="0"/>
              <a:t>Instructions (Pasco)</a:t>
            </a:r>
            <a:endParaRPr lang="en-AU" altLang="it-IT" sz="4000" dirty="0"/>
          </a:p>
        </p:txBody>
      </p:sp>
      <p:pic>
        <p:nvPicPr>
          <p:cNvPr id="143364" name="Picture 4">
            <a:extLst>
              <a:ext uri="{FF2B5EF4-FFF2-40B4-BE49-F238E27FC236}">
                <a16:creationId xmlns:a16="http://schemas.microsoft.com/office/drawing/2014/main" id="{746C5071-77D9-4380-039F-E106087BB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23951"/>
            <a:ext cx="698500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5" name="Picture 5">
            <a:extLst>
              <a:ext uri="{FF2B5EF4-FFF2-40B4-BE49-F238E27FC236}">
                <a16:creationId xmlns:a16="http://schemas.microsoft.com/office/drawing/2014/main" id="{22CC27ED-5888-F7FD-8CDC-BAE1CC08D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4183063"/>
            <a:ext cx="6335712"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03FD6C-6F8D-26B1-D5CE-098A962F66CE}"/>
              </a:ext>
            </a:extLst>
          </p:cNvPr>
          <p:cNvSpPr>
            <a:spLocks noGrp="1"/>
          </p:cNvSpPr>
          <p:nvPr>
            <p:ph type="title"/>
          </p:nvPr>
        </p:nvSpPr>
        <p:spPr/>
        <p:txBody>
          <a:bodyPr/>
          <a:lstStyle/>
          <a:p>
            <a:r>
              <a:rPr lang="it-IT" dirty="0"/>
              <a:t>Moti oscillatori, moti accoppiati</a:t>
            </a:r>
          </a:p>
        </p:txBody>
      </p:sp>
      <p:pic>
        <p:nvPicPr>
          <p:cNvPr id="3" name="Clip0001">
            <a:hlinkClick r:id="" action="ppaction://media"/>
            <a:extLst>
              <a:ext uri="{FF2B5EF4-FFF2-40B4-BE49-F238E27FC236}">
                <a16:creationId xmlns:a16="http://schemas.microsoft.com/office/drawing/2014/main" id="{D32FA44F-15D1-4133-C884-2C56193DEA0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5903" y="1690688"/>
            <a:ext cx="4039560" cy="3435948"/>
          </a:xfrm>
          <a:prstGeom prst="rect">
            <a:avLst/>
          </a:prstGeom>
        </p:spPr>
      </p:pic>
      <p:pic>
        <p:nvPicPr>
          <p:cNvPr id="4" name="Dscn0244">
            <a:hlinkClick r:id="" action="ppaction://media"/>
            <a:extLst>
              <a:ext uri="{FF2B5EF4-FFF2-40B4-BE49-F238E27FC236}">
                <a16:creationId xmlns:a16="http://schemas.microsoft.com/office/drawing/2014/main" id="{39FB0721-0E7D-BD87-9D41-21E0A987ACE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512937" y="1690688"/>
            <a:ext cx="4309110" cy="3231832"/>
          </a:xfrm>
          <a:prstGeom prst="rect">
            <a:avLst/>
          </a:prstGeom>
        </p:spPr>
      </p:pic>
    </p:spTree>
    <p:extLst>
      <p:ext uri="{BB962C8B-B14F-4D97-AF65-F5344CB8AC3E}">
        <p14:creationId xmlns:p14="http://schemas.microsoft.com/office/powerpoint/2010/main" val="7515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298C1849-B9B0-D7CD-2472-D481FB63AB89}"/>
              </a:ext>
            </a:extLst>
          </p:cNvPr>
          <p:cNvSpPr>
            <a:spLocks noGrp="1" noChangeArrowheads="1"/>
          </p:cNvSpPr>
          <p:nvPr>
            <p:ph type="title"/>
          </p:nvPr>
        </p:nvSpPr>
        <p:spPr>
          <a:xfrm>
            <a:off x="1992313" y="-306388"/>
            <a:ext cx="8229600" cy="1143001"/>
          </a:xfrm>
        </p:spPr>
        <p:txBody>
          <a:bodyPr/>
          <a:lstStyle/>
          <a:p>
            <a:r>
              <a:rPr lang="pl-PL" altLang="it-IT" sz="3200"/>
              <a:t>Implementation in lower secondary</a:t>
            </a:r>
            <a:endParaRPr lang="en-AU" altLang="it-IT" sz="3200"/>
          </a:p>
        </p:txBody>
      </p:sp>
      <p:pic>
        <p:nvPicPr>
          <p:cNvPr id="163845" name="Picture 5">
            <a:extLst>
              <a:ext uri="{FF2B5EF4-FFF2-40B4-BE49-F238E27FC236}">
                <a16:creationId xmlns:a16="http://schemas.microsoft.com/office/drawing/2014/main" id="{045A4D0A-C204-2ED4-91C0-1C53F353B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493714"/>
            <a:ext cx="8208962"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6" name="Picture 6">
            <a:extLst>
              <a:ext uri="{FF2B5EF4-FFF2-40B4-BE49-F238E27FC236}">
                <a16:creationId xmlns:a16="http://schemas.microsoft.com/office/drawing/2014/main" id="{DEB1C09F-2646-F4E0-7FA8-758914E62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883"/>
          <a:stretch>
            <a:fillRect/>
          </a:stretch>
        </p:blipFill>
        <p:spPr bwMode="auto">
          <a:xfrm>
            <a:off x="2135188" y="3429000"/>
            <a:ext cx="8075612" cy="342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a:extLst>
              <a:ext uri="{FF2B5EF4-FFF2-40B4-BE49-F238E27FC236}">
                <a16:creationId xmlns:a16="http://schemas.microsoft.com/office/drawing/2014/main" id="{09444F7F-42DA-1116-47C4-61B75964595D}"/>
              </a:ext>
            </a:extLst>
          </p:cNvPr>
          <p:cNvSpPr txBox="1">
            <a:spLocks noChangeArrowheads="1"/>
          </p:cNvSpPr>
          <p:nvPr/>
        </p:nvSpPr>
        <p:spPr bwMode="auto">
          <a:xfrm>
            <a:off x="2424113" y="404813"/>
            <a:ext cx="7848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l-PL" altLang="it-IT" sz="3200"/>
              <a:t>R</a:t>
            </a:r>
            <a:r>
              <a:rPr lang="en-GB" altLang="it-IT" sz="3200"/>
              <a:t>eal-time temperature vs time measurement with termocrono</a:t>
            </a:r>
            <a:r>
              <a:rPr lang="pl-PL" altLang="it-IT" sz="3200"/>
              <a:t>          (UniUdine/ UMK)</a:t>
            </a:r>
            <a:r>
              <a:rPr lang="en-GB" altLang="it-IT" sz="2400" b="1">
                <a:solidFill>
                  <a:srgbClr val="FF0000"/>
                </a:solidFill>
              </a:rPr>
              <a:t> </a:t>
            </a:r>
            <a:r>
              <a:rPr lang="en-GB" altLang="it-IT"/>
              <a:t> </a:t>
            </a:r>
            <a:r>
              <a:rPr lang="en-GB" altLang="it-IT" sz="2400" b="1">
                <a:solidFill>
                  <a:srgbClr val="FF0000"/>
                </a:solidFill>
              </a:rPr>
              <a:t> </a:t>
            </a:r>
            <a:endParaRPr lang="it-IT" altLang="it-IT" sz="2400" b="1">
              <a:solidFill>
                <a:srgbClr val="FF0000"/>
              </a:solidFill>
            </a:endParaRPr>
          </a:p>
        </p:txBody>
      </p:sp>
      <p:sp>
        <p:nvSpPr>
          <p:cNvPr id="138243" name="Text Box 3">
            <a:extLst>
              <a:ext uri="{FF2B5EF4-FFF2-40B4-BE49-F238E27FC236}">
                <a16:creationId xmlns:a16="http://schemas.microsoft.com/office/drawing/2014/main" id="{2E450B6B-B4FA-1D03-D3DD-D3DA55494417}"/>
              </a:ext>
            </a:extLst>
          </p:cNvPr>
          <p:cNvSpPr txBox="1">
            <a:spLocks noChangeArrowheads="1"/>
          </p:cNvSpPr>
          <p:nvPr/>
        </p:nvSpPr>
        <p:spPr bwMode="auto">
          <a:xfrm>
            <a:off x="2495550" y="1916114"/>
            <a:ext cx="8064500" cy="119062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altLang="it-IT">
                <a:latin typeface="Tahoma" panose="020B0604030504040204" pitchFamily="34" charset="0"/>
              </a:rPr>
              <a:t>Termocrono is a system based on on-line sensors to make four contemporary real-time measures of temperature that allows to follow thermodynamic processes. The connection to the computer is via USB. </a:t>
            </a:r>
          </a:p>
          <a:p>
            <a:pPr algn="just"/>
            <a:r>
              <a:rPr lang="en-GB" altLang="it-IT">
                <a:latin typeface="Tahoma" panose="020B0604030504040204" pitchFamily="34" charset="0"/>
              </a:rPr>
              <a:t>The system consists of an hardware and a software part. </a:t>
            </a:r>
            <a:endParaRPr lang="it-IT" altLang="it-IT">
              <a:latin typeface="Tahoma" panose="020B0604030504040204" pitchFamily="34" charset="0"/>
            </a:endParaRPr>
          </a:p>
        </p:txBody>
      </p:sp>
      <p:pic>
        <p:nvPicPr>
          <p:cNvPr id="138244" name="Picture 4">
            <a:extLst>
              <a:ext uri="{FF2B5EF4-FFF2-40B4-BE49-F238E27FC236}">
                <a16:creationId xmlns:a16="http://schemas.microsoft.com/office/drawing/2014/main" id="{44E601B5-5962-8C7C-F31B-DF948594B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4508501"/>
            <a:ext cx="2789237" cy="2092325"/>
          </a:xfrm>
          <a:prstGeom prst="rect">
            <a:avLst/>
          </a:prstGeom>
          <a:noFill/>
          <a:extLst>
            <a:ext uri="{909E8E84-426E-40DD-AFC4-6F175D3DCCD1}">
              <a14:hiddenFill xmlns:a14="http://schemas.microsoft.com/office/drawing/2010/main">
                <a:solidFill>
                  <a:srgbClr val="FFFFFF"/>
                </a:solidFill>
              </a14:hiddenFill>
            </a:ext>
          </a:extLst>
        </p:spPr>
      </p:pic>
      <p:pic>
        <p:nvPicPr>
          <p:cNvPr id="138245" name="Picture 5">
            <a:extLst>
              <a:ext uri="{FF2B5EF4-FFF2-40B4-BE49-F238E27FC236}">
                <a16:creationId xmlns:a16="http://schemas.microsoft.com/office/drawing/2014/main" id="{18863166-3744-AC89-00CD-1BCEAD664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5143500"/>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38246" name="Picture 6">
            <a:extLst>
              <a:ext uri="{FF2B5EF4-FFF2-40B4-BE49-F238E27FC236}">
                <a16:creationId xmlns:a16="http://schemas.microsoft.com/office/drawing/2014/main" id="{55B48FB2-D113-74A4-53DC-AAC594BB5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6" y="3357564"/>
            <a:ext cx="2881313" cy="2162175"/>
          </a:xfrm>
          <a:prstGeom prst="rect">
            <a:avLst/>
          </a:prstGeom>
          <a:noFill/>
          <a:extLst>
            <a:ext uri="{909E8E84-426E-40DD-AFC4-6F175D3DCCD1}">
              <a14:hiddenFill xmlns:a14="http://schemas.microsoft.com/office/drawing/2010/main">
                <a:solidFill>
                  <a:srgbClr val="FFFFFF"/>
                </a:solidFill>
              </a14:hiddenFill>
            </a:ext>
          </a:extLst>
        </p:spPr>
      </p:pic>
      <p:pic>
        <p:nvPicPr>
          <p:cNvPr id="138247" name="Picture 7">
            <a:extLst>
              <a:ext uri="{FF2B5EF4-FFF2-40B4-BE49-F238E27FC236}">
                <a16:creationId xmlns:a16="http://schemas.microsoft.com/office/drawing/2014/main" id="{37671BF8-F8AE-96B1-3BDE-40AEF10C44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550" y="3068639"/>
            <a:ext cx="3024188" cy="2270125"/>
          </a:xfrm>
          <a:prstGeom prst="rect">
            <a:avLst/>
          </a:prstGeom>
          <a:noFill/>
          <a:extLst>
            <a:ext uri="{909E8E84-426E-40DD-AFC4-6F175D3DCCD1}">
              <a14:hiddenFill xmlns:a14="http://schemas.microsoft.com/office/drawing/2010/main">
                <a:solidFill>
                  <a:srgbClr val="FFFFFF"/>
                </a:solidFill>
              </a14:hiddenFill>
            </a:ext>
          </a:extLst>
        </p:spPr>
      </p:pic>
      <p:sp>
        <p:nvSpPr>
          <p:cNvPr id="138248" name="Text Box 8">
            <a:extLst>
              <a:ext uri="{FF2B5EF4-FFF2-40B4-BE49-F238E27FC236}">
                <a16:creationId xmlns:a16="http://schemas.microsoft.com/office/drawing/2014/main" id="{4F4B147D-F638-188A-6B9D-E2AA55940812}"/>
              </a:ext>
            </a:extLst>
          </p:cNvPr>
          <p:cNvSpPr txBox="1">
            <a:spLocks noChangeArrowheads="1"/>
          </p:cNvSpPr>
          <p:nvPr/>
        </p:nvSpPr>
        <p:spPr bwMode="auto">
          <a:xfrm>
            <a:off x="5716589" y="6513513"/>
            <a:ext cx="36326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Michelini, Postępy Fizyki, Nr 6 (2009)</a:t>
            </a:r>
            <a:endParaRPr lang="en-US" altLang="it-IT"/>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a:extLst>
              <a:ext uri="{FF2B5EF4-FFF2-40B4-BE49-F238E27FC236}">
                <a16:creationId xmlns:a16="http://schemas.microsoft.com/office/drawing/2014/main" id="{1CD84A65-4A70-C2A1-C535-5C652B9A6268}"/>
              </a:ext>
            </a:extLst>
          </p:cNvPr>
          <p:cNvSpPr txBox="1">
            <a:spLocks noChangeArrowheads="1"/>
          </p:cNvSpPr>
          <p:nvPr/>
        </p:nvSpPr>
        <p:spPr bwMode="auto">
          <a:xfrm>
            <a:off x="3216276" y="692151"/>
            <a:ext cx="60499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it-IT" sz="2400" b="1">
                <a:solidFill>
                  <a:srgbClr val="FF0000"/>
                </a:solidFill>
                <a:latin typeface="Tahoma" panose="020B0604030504040204" pitchFamily="34" charset="0"/>
              </a:rPr>
              <a:t>REAL-TIME TEMPERATURE VS TIME MEASUREMENT WITH TERMOCRONO </a:t>
            </a:r>
            <a:r>
              <a:rPr lang="en-GB" altLang="it-IT">
                <a:latin typeface="Tahoma" panose="020B0604030504040204" pitchFamily="34" charset="0"/>
              </a:rPr>
              <a:t> </a:t>
            </a:r>
            <a:r>
              <a:rPr lang="en-GB" altLang="it-IT" sz="2400" b="1">
                <a:solidFill>
                  <a:srgbClr val="FF0000"/>
                </a:solidFill>
                <a:latin typeface="Tahoma" panose="020B0604030504040204" pitchFamily="34" charset="0"/>
              </a:rPr>
              <a:t> </a:t>
            </a:r>
            <a:endParaRPr lang="it-IT" altLang="it-IT" sz="2400" b="1">
              <a:solidFill>
                <a:srgbClr val="FF0000"/>
              </a:solidFill>
              <a:latin typeface="Tahoma" panose="020B0604030504040204" pitchFamily="34" charset="0"/>
            </a:endParaRPr>
          </a:p>
        </p:txBody>
      </p:sp>
      <p:sp>
        <p:nvSpPr>
          <p:cNvPr id="157699" name="Text Box 3">
            <a:extLst>
              <a:ext uri="{FF2B5EF4-FFF2-40B4-BE49-F238E27FC236}">
                <a16:creationId xmlns:a16="http://schemas.microsoft.com/office/drawing/2014/main" id="{00BAD655-B46A-8259-3E4B-161793D05C3A}"/>
              </a:ext>
            </a:extLst>
          </p:cNvPr>
          <p:cNvSpPr txBox="1">
            <a:spLocks noChangeArrowheads="1"/>
          </p:cNvSpPr>
          <p:nvPr/>
        </p:nvSpPr>
        <p:spPr bwMode="auto">
          <a:xfrm>
            <a:off x="4440238" y="1484313"/>
            <a:ext cx="3816350" cy="36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a:latin typeface="Tahoma" panose="020B0604030504040204" pitchFamily="34" charset="0"/>
              </a:rPr>
              <a:t>EXAMPLES OF MEASURES</a:t>
            </a:r>
          </a:p>
        </p:txBody>
      </p:sp>
      <p:sp>
        <p:nvSpPr>
          <p:cNvPr id="157700" name="Text Box 4">
            <a:extLst>
              <a:ext uri="{FF2B5EF4-FFF2-40B4-BE49-F238E27FC236}">
                <a16:creationId xmlns:a16="http://schemas.microsoft.com/office/drawing/2014/main" id="{5EAB17FF-6682-FEFA-8271-793AD93B4851}"/>
              </a:ext>
            </a:extLst>
          </p:cNvPr>
          <p:cNvSpPr txBox="1">
            <a:spLocks noChangeArrowheads="1"/>
          </p:cNvSpPr>
          <p:nvPr/>
        </p:nvSpPr>
        <p:spPr bwMode="auto">
          <a:xfrm>
            <a:off x="2424114" y="2060575"/>
            <a:ext cx="8243887" cy="2014538"/>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GB" altLang="it-IT">
                <a:latin typeface="Tahoma" panose="020B0604030504040204" pitchFamily="34" charset="0"/>
              </a:rPr>
              <a:t>D) Fig.  shows data obtained when the four sensors are covered with different masses of aluminium (0, 2, 4 and 10g) and putted in a big mass of warmer water (isothermic). </a:t>
            </a:r>
          </a:p>
          <a:p>
            <a:pPr algn="just"/>
            <a:r>
              <a:rPr lang="en-GB" altLang="it-IT">
                <a:latin typeface="Tahoma" panose="020B0604030504040204" pitchFamily="34" charset="0"/>
              </a:rPr>
              <a:t>The dependence of the time to reach equilibrium on the mass of aluminium allows to understand the meaning of time of response of a system and to calculate It. </a:t>
            </a:r>
          </a:p>
          <a:p>
            <a:pPr algn="just"/>
            <a:r>
              <a:rPr lang="en-GB" altLang="it-IT">
                <a:latin typeface="Tahoma" panose="020B0604030504040204" pitchFamily="34" charset="0"/>
              </a:rPr>
              <a:t>It is possible to study the exponential low to reach equilibrium. </a:t>
            </a:r>
            <a:endParaRPr lang="it-IT" altLang="it-IT">
              <a:latin typeface="Tahoma" panose="020B0604030504040204" pitchFamily="34" charset="0"/>
            </a:endParaRPr>
          </a:p>
        </p:txBody>
      </p:sp>
      <p:pic>
        <p:nvPicPr>
          <p:cNvPr id="157701" name="Picture 5">
            <a:extLst>
              <a:ext uri="{FF2B5EF4-FFF2-40B4-BE49-F238E27FC236}">
                <a16:creationId xmlns:a16="http://schemas.microsoft.com/office/drawing/2014/main" id="{698FB311-F969-0903-4210-39567D622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3933826"/>
            <a:ext cx="61214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D71EA8B2-CD0C-6C21-7D1F-8DB93DEA6E5A}"/>
              </a:ext>
            </a:extLst>
          </p:cNvPr>
          <p:cNvSpPr>
            <a:spLocks noGrp="1" noChangeArrowheads="1"/>
          </p:cNvSpPr>
          <p:nvPr>
            <p:ph type="title"/>
          </p:nvPr>
        </p:nvSpPr>
        <p:spPr>
          <a:xfrm>
            <a:off x="838200" y="108745"/>
            <a:ext cx="10515600" cy="1325563"/>
          </a:xfrm>
        </p:spPr>
        <p:txBody>
          <a:bodyPr/>
          <a:lstStyle/>
          <a:p>
            <a:r>
              <a:rPr lang="pl-PL" altLang="it-IT" sz="3600" dirty="0"/>
              <a:t>Arduino [King of Italy, 1002 DC]: distance meter</a:t>
            </a:r>
            <a:endParaRPr lang="en-AU" altLang="it-IT" sz="3600" dirty="0"/>
          </a:p>
        </p:txBody>
      </p:sp>
      <p:pic>
        <p:nvPicPr>
          <p:cNvPr id="141317" name="Picture 5" descr="hc-sr04">
            <a:extLst>
              <a:ext uri="{FF2B5EF4-FFF2-40B4-BE49-F238E27FC236}">
                <a16:creationId xmlns:a16="http://schemas.microsoft.com/office/drawing/2014/main" id="{21BF78B3-B2C6-EC00-8A13-EC89E8CF1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484314"/>
            <a:ext cx="3311525" cy="2065337"/>
          </a:xfrm>
          <a:prstGeom prst="rect">
            <a:avLst/>
          </a:prstGeom>
          <a:noFill/>
          <a:extLst>
            <a:ext uri="{909E8E84-426E-40DD-AFC4-6F175D3DCCD1}">
              <a14:hiddenFill xmlns:a14="http://schemas.microsoft.com/office/drawing/2010/main">
                <a:solidFill>
                  <a:srgbClr val="FFFFFF"/>
                </a:solidFill>
              </a14:hiddenFill>
            </a:ext>
          </a:extLst>
        </p:spPr>
      </p:pic>
      <p:pic>
        <p:nvPicPr>
          <p:cNvPr id="141319" name="Picture 7" descr="sequence chart">
            <a:extLst>
              <a:ext uri="{FF2B5EF4-FFF2-40B4-BE49-F238E27FC236}">
                <a16:creationId xmlns:a16="http://schemas.microsoft.com/office/drawing/2014/main" id="{F674DB18-E775-DD70-113B-B9471FCAC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75" y="1082676"/>
            <a:ext cx="5113338" cy="2112963"/>
          </a:xfrm>
          <a:prstGeom prst="rect">
            <a:avLst/>
          </a:prstGeom>
          <a:noFill/>
          <a:extLst>
            <a:ext uri="{909E8E84-426E-40DD-AFC4-6F175D3DCCD1}">
              <a14:hiddenFill xmlns:a14="http://schemas.microsoft.com/office/drawing/2010/main">
                <a:solidFill>
                  <a:srgbClr val="FFFFFF"/>
                </a:solidFill>
              </a14:hiddenFill>
            </a:ext>
          </a:extLst>
        </p:spPr>
      </p:pic>
      <p:pic>
        <p:nvPicPr>
          <p:cNvPr id="141321" name="Picture 9" descr="2X16 LCD">
            <a:extLst>
              <a:ext uri="{FF2B5EF4-FFF2-40B4-BE49-F238E27FC236}">
                <a16:creationId xmlns:a16="http://schemas.microsoft.com/office/drawing/2014/main" id="{40EA4E29-97B7-1A0C-1A55-16FDDEA1C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573464"/>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41323" name="Picture 11" descr="distance meter">
            <a:extLst>
              <a:ext uri="{FF2B5EF4-FFF2-40B4-BE49-F238E27FC236}">
                <a16:creationId xmlns:a16="http://schemas.microsoft.com/office/drawing/2014/main" id="{0A0A7DF4-39AC-3B2E-AA42-EDF82DFD6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251" y="3295650"/>
            <a:ext cx="4716463" cy="3562350"/>
          </a:xfrm>
          <a:prstGeom prst="rect">
            <a:avLst/>
          </a:prstGeom>
          <a:noFill/>
          <a:extLst>
            <a:ext uri="{909E8E84-426E-40DD-AFC4-6F175D3DCCD1}">
              <a14:hiddenFill xmlns:a14="http://schemas.microsoft.com/office/drawing/2010/main">
                <a:solidFill>
                  <a:srgbClr val="FFFFFF"/>
                </a:solidFill>
              </a14:hiddenFill>
            </a:ext>
          </a:extLst>
        </p:spPr>
      </p:pic>
      <p:pic>
        <p:nvPicPr>
          <p:cNvPr id="141324" name="Picture 12" descr="distance meter">
            <a:extLst>
              <a:ext uri="{FF2B5EF4-FFF2-40B4-BE49-F238E27FC236}">
                <a16:creationId xmlns:a16="http://schemas.microsoft.com/office/drawing/2014/main" id="{E5A59898-8102-1BB5-8506-2FED1EE94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6" y="3167063"/>
            <a:ext cx="4716463" cy="3562350"/>
          </a:xfrm>
          <a:prstGeom prst="rect">
            <a:avLst/>
          </a:prstGeom>
          <a:noFill/>
          <a:extLst>
            <a:ext uri="{909E8E84-426E-40DD-AFC4-6F175D3DCCD1}">
              <a14:hiddenFill xmlns:a14="http://schemas.microsoft.com/office/drawing/2010/main">
                <a:solidFill>
                  <a:srgbClr val="FFFFFF"/>
                </a:solidFill>
              </a14:hiddenFill>
            </a:ext>
          </a:extLst>
        </p:spPr>
      </p:pic>
      <p:sp>
        <p:nvSpPr>
          <p:cNvPr id="141325" name="Text Box 13">
            <a:extLst>
              <a:ext uri="{FF2B5EF4-FFF2-40B4-BE49-F238E27FC236}">
                <a16:creationId xmlns:a16="http://schemas.microsoft.com/office/drawing/2014/main" id="{93DCF06E-F1D6-AAF6-3FAB-238D4933DC90}"/>
              </a:ext>
            </a:extLst>
          </p:cNvPr>
          <p:cNvSpPr txBox="1">
            <a:spLocks noChangeArrowheads="1"/>
          </p:cNvSpPr>
          <p:nvPr/>
        </p:nvSpPr>
        <p:spPr bwMode="auto">
          <a:xfrm>
            <a:off x="1944688" y="5727700"/>
            <a:ext cx="32578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000">
                <a:solidFill>
                  <a:srgbClr val="FF0000"/>
                </a:solidFill>
              </a:rPr>
              <a:t>Simple, cheap, well explained</a:t>
            </a:r>
            <a:endParaRPr lang="en-AU" altLang="it-IT" sz="2000">
              <a:solidFill>
                <a:srgbClr val="FF0000"/>
              </a:solidFill>
            </a:endParaRPr>
          </a:p>
        </p:txBody>
      </p:sp>
      <p:sp>
        <p:nvSpPr>
          <p:cNvPr id="141326" name="Text Box 14">
            <a:extLst>
              <a:ext uri="{FF2B5EF4-FFF2-40B4-BE49-F238E27FC236}">
                <a16:creationId xmlns:a16="http://schemas.microsoft.com/office/drawing/2014/main" id="{3B1136B2-93A7-4E65-E2C7-FED076B6463C}"/>
              </a:ext>
            </a:extLst>
          </p:cNvPr>
          <p:cNvSpPr txBox="1">
            <a:spLocks noChangeArrowheads="1"/>
          </p:cNvSpPr>
          <p:nvPr/>
        </p:nvSpPr>
        <p:spPr bwMode="auto">
          <a:xfrm>
            <a:off x="1611314" y="6380163"/>
            <a:ext cx="5248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400"/>
              <a:t>http://www.electronics-tutorial.net/electronicsvd/arduino-projects/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170FDB30-C984-E404-72F1-5F6016236967}"/>
              </a:ext>
            </a:extLst>
          </p:cNvPr>
          <p:cNvSpPr>
            <a:spLocks noGrp="1" noChangeArrowheads="1"/>
          </p:cNvSpPr>
          <p:nvPr>
            <p:ph type="title"/>
          </p:nvPr>
        </p:nvSpPr>
        <p:spPr>
          <a:xfrm>
            <a:off x="1981200" y="-125413"/>
            <a:ext cx="8229600" cy="1143001"/>
          </a:xfrm>
        </p:spPr>
        <p:txBody>
          <a:bodyPr/>
          <a:lstStyle/>
          <a:p>
            <a:r>
              <a:rPr lang="pl-PL" altLang="it-IT" sz="4000"/>
              <a:t>Arduino &amp; Mindstorms: applications</a:t>
            </a:r>
            <a:endParaRPr lang="en-AU" altLang="it-IT" sz="4000"/>
          </a:p>
        </p:txBody>
      </p:sp>
      <p:sp>
        <p:nvSpPr>
          <p:cNvPr id="164868" name="Text Box 4">
            <a:extLst>
              <a:ext uri="{FF2B5EF4-FFF2-40B4-BE49-F238E27FC236}">
                <a16:creationId xmlns:a16="http://schemas.microsoft.com/office/drawing/2014/main" id="{EFD7A7FE-7025-5A0C-C66E-2252F87EA62F}"/>
              </a:ext>
            </a:extLst>
          </p:cNvPr>
          <p:cNvSpPr txBox="1">
            <a:spLocks noChangeArrowheads="1"/>
          </p:cNvSpPr>
          <p:nvPr/>
        </p:nvSpPr>
        <p:spPr bwMode="auto">
          <a:xfrm>
            <a:off x="6888163" y="1989138"/>
            <a:ext cx="25397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t>© mgr Mikołaj Karawacki</a:t>
            </a:r>
            <a:endParaRPr lang="en-AU" altLang="it-IT"/>
          </a:p>
        </p:txBody>
      </p:sp>
      <p:pic>
        <p:nvPicPr>
          <p:cNvPr id="164870" name="Picture 6">
            <a:extLst>
              <a:ext uri="{FF2B5EF4-FFF2-40B4-BE49-F238E27FC236}">
                <a16:creationId xmlns:a16="http://schemas.microsoft.com/office/drawing/2014/main" id="{A623043F-8584-6A34-3AEC-924F6BB7A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1" y="3068638"/>
            <a:ext cx="6410325" cy="3600450"/>
          </a:xfrm>
          <a:prstGeom prst="rect">
            <a:avLst/>
          </a:prstGeom>
          <a:noFill/>
          <a:extLst>
            <a:ext uri="{909E8E84-426E-40DD-AFC4-6F175D3DCCD1}">
              <a14:hiddenFill xmlns:a14="http://schemas.microsoft.com/office/drawing/2010/main">
                <a:solidFill>
                  <a:srgbClr val="FFFFFF"/>
                </a:solidFill>
              </a14:hiddenFill>
            </a:ext>
          </a:extLst>
        </p:spPr>
      </p:pic>
      <p:pic>
        <p:nvPicPr>
          <p:cNvPr id="164872" name="Picture 8">
            <a:extLst>
              <a:ext uri="{FF2B5EF4-FFF2-40B4-BE49-F238E27FC236}">
                <a16:creationId xmlns:a16="http://schemas.microsoft.com/office/drawing/2014/main" id="{8DB21533-D789-B872-E949-C4E004D57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766763"/>
            <a:ext cx="48768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F9E60A72-05CD-B93B-65D6-955364A8CB70}"/>
              </a:ext>
            </a:extLst>
          </p:cNvPr>
          <p:cNvSpPr>
            <a:spLocks noGrp="1" noChangeArrowheads="1"/>
          </p:cNvSpPr>
          <p:nvPr>
            <p:ph type="title"/>
          </p:nvPr>
        </p:nvSpPr>
        <p:spPr>
          <a:xfrm>
            <a:off x="1992313" y="0"/>
            <a:ext cx="8229600" cy="1143000"/>
          </a:xfrm>
        </p:spPr>
        <p:txBody>
          <a:bodyPr/>
          <a:lstStyle/>
          <a:p>
            <a:pPr rtl="1"/>
            <a:r>
              <a:rPr lang="pl-PL" altLang="it-IT" sz="3600"/>
              <a:t>Arduino: noise meter</a:t>
            </a:r>
            <a:endParaRPr lang="en-AU" altLang="it-IT" sz="3600"/>
          </a:p>
        </p:txBody>
      </p:sp>
      <p:pic>
        <p:nvPicPr>
          <p:cNvPr id="160773" name="Picture 5">
            <a:extLst>
              <a:ext uri="{FF2B5EF4-FFF2-40B4-BE49-F238E27FC236}">
                <a16:creationId xmlns:a16="http://schemas.microsoft.com/office/drawing/2014/main" id="{D979B96E-794F-4AE2-9915-88796FA3C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858838"/>
            <a:ext cx="6048375" cy="2565400"/>
          </a:xfrm>
          <a:prstGeom prst="rect">
            <a:avLst/>
          </a:prstGeom>
          <a:noFill/>
          <a:extLst>
            <a:ext uri="{909E8E84-426E-40DD-AFC4-6F175D3DCCD1}">
              <a14:hiddenFill xmlns:a14="http://schemas.microsoft.com/office/drawing/2010/main">
                <a:solidFill>
                  <a:srgbClr val="FFFFFF"/>
                </a:solidFill>
              </a14:hiddenFill>
            </a:ext>
          </a:extLst>
        </p:spPr>
      </p:pic>
      <p:pic>
        <p:nvPicPr>
          <p:cNvPr id="160774" name="Picture 6">
            <a:extLst>
              <a:ext uri="{FF2B5EF4-FFF2-40B4-BE49-F238E27FC236}">
                <a16:creationId xmlns:a16="http://schemas.microsoft.com/office/drawing/2014/main" id="{057CD5BB-B6D6-C997-2181-2490907CF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3429001"/>
            <a:ext cx="7345363" cy="334327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5" name="Text Box 7">
            <a:extLst>
              <a:ext uri="{FF2B5EF4-FFF2-40B4-BE49-F238E27FC236}">
                <a16:creationId xmlns:a16="http://schemas.microsoft.com/office/drawing/2014/main" id="{A187A3A1-4C58-68B8-3C03-108011920183}"/>
              </a:ext>
            </a:extLst>
          </p:cNvPr>
          <p:cNvSpPr txBox="1">
            <a:spLocks noChangeArrowheads="1"/>
          </p:cNvSpPr>
          <p:nvPr/>
        </p:nvSpPr>
        <p:spPr bwMode="auto">
          <a:xfrm>
            <a:off x="6600826" y="2997201"/>
            <a:ext cx="34008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a:solidFill>
                  <a:srgbClr val="FF0000"/>
                </a:solidFill>
              </a:rPr>
              <a:t>The future belongs to you</a:t>
            </a:r>
            <a:endParaRPr lang="en-AU" altLang="it-IT" sz="2400">
              <a:solidFill>
                <a:srgbClr val="FF0000"/>
              </a:solidFill>
            </a:endParaRPr>
          </a:p>
        </p:txBody>
      </p:sp>
      <p:sp>
        <p:nvSpPr>
          <p:cNvPr id="160776" name="Rectangle 8">
            <a:extLst>
              <a:ext uri="{FF2B5EF4-FFF2-40B4-BE49-F238E27FC236}">
                <a16:creationId xmlns:a16="http://schemas.microsoft.com/office/drawing/2014/main" id="{36915E4D-8C3F-2D3A-0D99-5051FBE6CA27}"/>
              </a:ext>
            </a:extLst>
          </p:cNvPr>
          <p:cNvSpPr>
            <a:spLocks noChangeArrowheads="1"/>
          </p:cNvSpPr>
          <p:nvPr/>
        </p:nvSpPr>
        <p:spPr bwMode="auto">
          <a:xfrm>
            <a:off x="1763713" y="3141663"/>
            <a:ext cx="20574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800"/>
              <a:t>https://electronicsproject.org/noise-meter/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7F7A2C-939A-8A8B-7533-0B95ADF1B31A}"/>
              </a:ext>
            </a:extLst>
          </p:cNvPr>
          <p:cNvSpPr>
            <a:spLocks noGrp="1"/>
          </p:cNvSpPr>
          <p:nvPr>
            <p:ph type="title"/>
          </p:nvPr>
        </p:nvSpPr>
        <p:spPr>
          <a:xfrm>
            <a:off x="838200" y="0"/>
            <a:ext cx="10515600" cy="1325563"/>
          </a:xfrm>
        </p:spPr>
        <p:txBody>
          <a:bodyPr/>
          <a:lstStyle/>
          <a:p>
            <a:r>
              <a:rPr lang="it-IT" dirty="0"/>
              <a:t>Campo magnetico terrestre</a:t>
            </a:r>
          </a:p>
        </p:txBody>
      </p:sp>
      <p:pic>
        <p:nvPicPr>
          <p:cNvPr id="7" name="Immagine 6">
            <a:extLst>
              <a:ext uri="{FF2B5EF4-FFF2-40B4-BE49-F238E27FC236}">
                <a16:creationId xmlns:a16="http://schemas.microsoft.com/office/drawing/2014/main" id="{881667A3-2327-42A5-234C-B09D34F7FE6E}"/>
              </a:ext>
            </a:extLst>
          </p:cNvPr>
          <p:cNvPicPr>
            <a:picLocks noChangeAspect="1"/>
          </p:cNvPicPr>
          <p:nvPr/>
        </p:nvPicPr>
        <p:blipFill>
          <a:blip r:embed="rId2"/>
          <a:stretch>
            <a:fillRect/>
          </a:stretch>
        </p:blipFill>
        <p:spPr>
          <a:xfrm>
            <a:off x="838200" y="892752"/>
            <a:ext cx="8639703" cy="5965247"/>
          </a:xfrm>
          <a:prstGeom prst="rect">
            <a:avLst/>
          </a:prstGeom>
        </p:spPr>
      </p:pic>
      <p:sp>
        <p:nvSpPr>
          <p:cNvPr id="8" name="CasellaDiTesto 7">
            <a:extLst>
              <a:ext uri="{FF2B5EF4-FFF2-40B4-BE49-F238E27FC236}">
                <a16:creationId xmlns:a16="http://schemas.microsoft.com/office/drawing/2014/main" id="{5BF8DA28-646E-DD08-19C8-18B841990584}"/>
              </a:ext>
            </a:extLst>
          </p:cNvPr>
          <p:cNvSpPr txBox="1"/>
          <p:nvPr/>
        </p:nvSpPr>
        <p:spPr>
          <a:xfrm flipH="1">
            <a:off x="8686799" y="1944055"/>
            <a:ext cx="3200399" cy="1938992"/>
          </a:xfrm>
          <a:prstGeom prst="rect">
            <a:avLst/>
          </a:prstGeom>
          <a:noFill/>
        </p:spPr>
        <p:txBody>
          <a:bodyPr wrap="square" rtlCol="0">
            <a:spAutoFit/>
          </a:bodyPr>
          <a:lstStyle/>
          <a:p>
            <a:r>
              <a:rPr lang="it-IT" sz="2400" dirty="0"/>
              <a:t>Una vera applicazione con Realtà Aumentata:</a:t>
            </a:r>
          </a:p>
          <a:p>
            <a:r>
              <a:rPr lang="it-IT" sz="2400" dirty="0"/>
              <a:t>la mappa del campo magnetico inserito nella vista panoramica  </a:t>
            </a:r>
          </a:p>
        </p:txBody>
      </p:sp>
    </p:spTree>
    <p:extLst>
      <p:ext uri="{BB962C8B-B14F-4D97-AF65-F5344CB8AC3E}">
        <p14:creationId xmlns:p14="http://schemas.microsoft.com/office/powerpoint/2010/main" val="1616729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28878D-B02D-CE1C-B36C-B83E39071133}"/>
              </a:ext>
            </a:extLst>
          </p:cNvPr>
          <p:cNvSpPr>
            <a:spLocks noGrp="1"/>
          </p:cNvSpPr>
          <p:nvPr>
            <p:ph type="title"/>
          </p:nvPr>
        </p:nvSpPr>
        <p:spPr/>
        <p:txBody>
          <a:bodyPr/>
          <a:lstStyle/>
          <a:p>
            <a:r>
              <a:rPr lang="it-IT" dirty="0"/>
              <a:t>Varie: isoipse (</a:t>
            </a:r>
            <a:r>
              <a:rPr lang="it-IT" dirty="0" err="1"/>
              <a:t>Hevelianum</a:t>
            </a:r>
            <a:r>
              <a:rPr lang="it-IT" dirty="0"/>
              <a:t>, Gdansk) </a:t>
            </a:r>
          </a:p>
        </p:txBody>
      </p:sp>
      <p:pic>
        <p:nvPicPr>
          <p:cNvPr id="4" name="Immagine 3" descr="Immagine che contiene testo, vecchio, schermo, dipingendo&#10;&#10;Descrizione generata automaticamente">
            <a:extLst>
              <a:ext uri="{FF2B5EF4-FFF2-40B4-BE49-F238E27FC236}">
                <a16:creationId xmlns:a16="http://schemas.microsoft.com/office/drawing/2014/main" id="{FEAC1BEB-1D6F-6442-49A4-924B59C89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39841" y="1810061"/>
            <a:ext cx="5576342" cy="3136692"/>
          </a:xfrm>
          <a:prstGeom prst="rect">
            <a:avLst/>
          </a:prstGeom>
        </p:spPr>
      </p:pic>
      <p:pic>
        <p:nvPicPr>
          <p:cNvPr id="6" name="Immagine 5" descr="Immagine che contiene mappa&#10;&#10;Descrizione generata automaticamente">
            <a:extLst>
              <a:ext uri="{FF2B5EF4-FFF2-40B4-BE49-F238E27FC236}">
                <a16:creationId xmlns:a16="http://schemas.microsoft.com/office/drawing/2014/main" id="{8E584813-B0E6-171F-7CAF-D366BF39F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966085" y="2720713"/>
            <a:ext cx="5849497" cy="3290342"/>
          </a:xfrm>
          <a:prstGeom prst="rect">
            <a:avLst/>
          </a:prstGeom>
        </p:spPr>
      </p:pic>
      <p:sp>
        <p:nvSpPr>
          <p:cNvPr id="7" name="CasellaDiTesto 6">
            <a:extLst>
              <a:ext uri="{FF2B5EF4-FFF2-40B4-BE49-F238E27FC236}">
                <a16:creationId xmlns:a16="http://schemas.microsoft.com/office/drawing/2014/main" id="{A1C65E1D-97CE-59DF-35C8-47D996CD9F4F}"/>
              </a:ext>
            </a:extLst>
          </p:cNvPr>
          <p:cNvSpPr txBox="1"/>
          <p:nvPr/>
        </p:nvSpPr>
        <p:spPr>
          <a:xfrm>
            <a:off x="239840" y="5306518"/>
            <a:ext cx="4796852" cy="646331"/>
          </a:xfrm>
          <a:prstGeom prst="rect">
            <a:avLst/>
          </a:prstGeom>
          <a:noFill/>
        </p:spPr>
        <p:txBody>
          <a:bodyPr wrap="square" rtlCol="0">
            <a:spAutoFit/>
          </a:bodyPr>
          <a:lstStyle/>
          <a:p>
            <a:r>
              <a:rPr lang="it-IT" dirty="0"/>
              <a:t>Il rivelatore della distanza fa scansione e manda al proiettore un «pattern» di illuminazione </a:t>
            </a:r>
          </a:p>
        </p:txBody>
      </p:sp>
    </p:spTree>
    <p:extLst>
      <p:ext uri="{BB962C8B-B14F-4D97-AF65-F5344CB8AC3E}">
        <p14:creationId xmlns:p14="http://schemas.microsoft.com/office/powerpoint/2010/main" val="4234679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4F9D6D-C06A-56C9-7F54-EBF32A8DEE72}"/>
              </a:ext>
            </a:extLst>
          </p:cNvPr>
          <p:cNvSpPr>
            <a:spLocks noGrp="1"/>
          </p:cNvSpPr>
          <p:nvPr>
            <p:ph type="title"/>
          </p:nvPr>
        </p:nvSpPr>
        <p:spPr/>
        <p:txBody>
          <a:bodyPr/>
          <a:lstStyle/>
          <a:p>
            <a:r>
              <a:rPr lang="it-IT" dirty="0"/>
              <a:t>On-line </a:t>
            </a:r>
            <a:r>
              <a:rPr lang="it-IT" dirty="0" err="1"/>
              <a:t>experiments</a:t>
            </a:r>
            <a:endParaRPr lang="it-IT" dirty="0"/>
          </a:p>
        </p:txBody>
      </p:sp>
      <p:sp>
        <p:nvSpPr>
          <p:cNvPr id="3" name="Segnaposto contenuto 2">
            <a:extLst>
              <a:ext uri="{FF2B5EF4-FFF2-40B4-BE49-F238E27FC236}">
                <a16:creationId xmlns:a16="http://schemas.microsoft.com/office/drawing/2014/main" id="{BF274EA4-2CA9-C694-1404-08E23BC8DED0}"/>
              </a:ext>
            </a:extLst>
          </p:cNvPr>
          <p:cNvSpPr>
            <a:spLocks noGrp="1"/>
          </p:cNvSpPr>
          <p:nvPr>
            <p:ph idx="1"/>
          </p:nvPr>
        </p:nvSpPr>
        <p:spPr/>
        <p:txBody>
          <a:bodyPr/>
          <a:lstStyle/>
          <a:p>
            <a:r>
              <a:rPr lang="it-IT" dirty="0"/>
              <a:t>Kaiserslautern </a:t>
            </a:r>
            <a:r>
              <a:rPr lang="it-IT" dirty="0" err="1"/>
              <a:t>Physics</a:t>
            </a:r>
            <a:r>
              <a:rPr lang="it-IT"/>
              <a:t> </a:t>
            </a:r>
            <a:endParaRPr lang="it-IT" dirty="0"/>
          </a:p>
        </p:txBody>
      </p:sp>
    </p:spTree>
    <p:extLst>
      <p:ext uri="{BB962C8B-B14F-4D97-AF65-F5344CB8AC3E}">
        <p14:creationId xmlns:p14="http://schemas.microsoft.com/office/powerpoint/2010/main" val="3853477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AF810FA-46FE-F0B5-4D8F-F868BEC98300}"/>
              </a:ext>
            </a:extLst>
          </p:cNvPr>
          <p:cNvSpPr>
            <a:spLocks noGrp="1" noChangeArrowheads="1"/>
          </p:cNvSpPr>
          <p:nvPr>
            <p:ph type="ctrTitle"/>
          </p:nvPr>
        </p:nvSpPr>
        <p:spPr>
          <a:xfrm>
            <a:off x="2279650" y="188914"/>
            <a:ext cx="7772400" cy="1470025"/>
          </a:xfrm>
          <a:noFill/>
          <a:ln/>
        </p:spPr>
        <p:txBody>
          <a:bodyPr anchor="ctr"/>
          <a:lstStyle/>
          <a:p>
            <a:r>
              <a:rPr lang="pl-PL" altLang="it-IT" sz="3200" dirty="0"/>
              <a:t>Laboratori</a:t>
            </a:r>
            <a:r>
              <a:rPr lang="it-IT" altLang="it-IT" sz="3200" dirty="0"/>
              <a:t>o di fisica via computer</a:t>
            </a:r>
            <a:r>
              <a:rPr lang="pl-PL" altLang="it-IT" sz="3200" dirty="0"/>
              <a:t> (Uni Udine)</a:t>
            </a:r>
            <a:endParaRPr lang="en-US" altLang="it-IT" sz="3200" dirty="0"/>
          </a:p>
        </p:txBody>
      </p:sp>
      <p:pic>
        <p:nvPicPr>
          <p:cNvPr id="115715" name="Picture 3">
            <a:extLst>
              <a:ext uri="{FF2B5EF4-FFF2-40B4-BE49-F238E27FC236}">
                <a16:creationId xmlns:a16="http://schemas.microsoft.com/office/drawing/2014/main" id="{0D7827CA-A483-05E2-5F46-75989E1C2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1341438"/>
            <a:ext cx="676910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39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37259DDD-4EFF-4E87-A78E-8C9B82E62904}"/>
              </a:ext>
            </a:extLst>
          </p:cNvPr>
          <p:cNvSpPr>
            <a:spLocks noGrp="1" noChangeArrowheads="1"/>
          </p:cNvSpPr>
          <p:nvPr>
            <p:ph type="title"/>
          </p:nvPr>
        </p:nvSpPr>
        <p:spPr/>
        <p:txBody>
          <a:bodyPr/>
          <a:lstStyle/>
          <a:p>
            <a:r>
              <a:rPr lang="pl-PL" altLang="it-IT" sz="3200"/>
              <a:t>Computer guided experiments</a:t>
            </a:r>
            <a:br>
              <a:rPr lang="pl-PL" altLang="it-IT" sz="3200"/>
            </a:br>
            <a:r>
              <a:rPr lang="pl-PL" altLang="it-IT" sz="3200"/>
              <a:t>↔ experiments in Modern Physics</a:t>
            </a:r>
            <a:endParaRPr lang="en-US" altLang="it-IT" sz="3200"/>
          </a:p>
        </p:txBody>
      </p:sp>
      <p:pic>
        <p:nvPicPr>
          <p:cNvPr id="117763" name="Picture 3">
            <a:extLst>
              <a:ext uri="{FF2B5EF4-FFF2-40B4-BE49-F238E27FC236}">
                <a16:creationId xmlns:a16="http://schemas.microsoft.com/office/drawing/2014/main" id="{16F6523C-F723-9265-C551-53C6E24F0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1412876"/>
            <a:ext cx="5948363" cy="4460875"/>
          </a:xfrm>
          <a:prstGeom prst="rect">
            <a:avLst/>
          </a:prstGeom>
          <a:noFill/>
          <a:extLst>
            <a:ext uri="{909E8E84-426E-40DD-AFC4-6F175D3DCCD1}">
              <a14:hiddenFill xmlns:a14="http://schemas.microsoft.com/office/drawing/2010/main">
                <a:solidFill>
                  <a:srgbClr val="FFFFFF"/>
                </a:solidFill>
              </a14:hiddenFill>
            </a:ext>
          </a:extLst>
        </p:spPr>
      </p:pic>
      <p:sp>
        <p:nvSpPr>
          <p:cNvPr id="117764" name="Rectangle 4">
            <a:extLst>
              <a:ext uri="{FF2B5EF4-FFF2-40B4-BE49-F238E27FC236}">
                <a16:creationId xmlns:a16="http://schemas.microsoft.com/office/drawing/2014/main" id="{9BCACF12-5754-66A2-3E5D-3D7C30DB67EF}"/>
              </a:ext>
            </a:extLst>
          </p:cNvPr>
          <p:cNvSpPr>
            <a:spLocks noChangeArrowheads="1"/>
          </p:cNvSpPr>
          <p:nvPr/>
        </p:nvSpPr>
        <p:spPr bwMode="auto">
          <a:xfrm>
            <a:off x="2135188" y="5949951"/>
            <a:ext cx="57106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a:hlinkClick r:id="rId4"/>
              </a:rPr>
              <a:t>Studia nauczycielskie – Uniwersytet w Udine</a:t>
            </a:r>
            <a:endParaRPr lang="en-US" altLang="it-IT" sz="2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a:extLst>
              <a:ext uri="{FF2B5EF4-FFF2-40B4-BE49-F238E27FC236}">
                <a16:creationId xmlns:a16="http://schemas.microsoft.com/office/drawing/2014/main" id="{55764F04-F472-859A-7770-9E9C064CA853}"/>
              </a:ext>
            </a:extLst>
          </p:cNvPr>
          <p:cNvSpPr txBox="1">
            <a:spLocks noChangeArrowheads="1"/>
          </p:cNvSpPr>
          <p:nvPr/>
        </p:nvSpPr>
        <p:spPr bwMode="auto">
          <a:xfrm>
            <a:off x="1992313" y="1125539"/>
            <a:ext cx="84963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AU" altLang="it-IT" sz="2400"/>
              <a:t>Four aspects:</a:t>
            </a:r>
          </a:p>
          <a:p>
            <a:endParaRPr lang="en-AU" altLang="it-IT" sz="2400"/>
          </a:p>
          <a:p>
            <a:pPr>
              <a:buFontTx/>
              <a:buChar char="•"/>
            </a:pPr>
            <a:r>
              <a:rPr lang="en-AU" altLang="it-IT" sz="2400"/>
              <a:t> computer – chosen measurements standard and software</a:t>
            </a:r>
          </a:p>
          <a:p>
            <a:pPr>
              <a:buFontTx/>
              <a:buChar char="•"/>
            </a:pPr>
            <a:r>
              <a:rPr lang="en-AU" altLang="it-IT" sz="2400"/>
              <a:t> physical – sensor or reader, for ex. of position, using reflection of ultrasounds,</a:t>
            </a:r>
          </a:p>
          <a:p>
            <a:pPr>
              <a:buFontTx/>
              <a:buChar char="•"/>
            </a:pPr>
            <a:r>
              <a:rPr lang="en-AU" altLang="it-IT" sz="2400"/>
              <a:t> electronic – signal from the reader, for ex. piezo-electric</a:t>
            </a:r>
            <a:r>
              <a:rPr lang="pl-PL" altLang="it-IT" sz="2400"/>
              <a:t>,</a:t>
            </a:r>
            <a:r>
              <a:rPr lang="en-AU" altLang="it-IT" sz="2400"/>
              <a:t> crystal is amplified and converted to a sequence of bits sent to the computer,</a:t>
            </a:r>
          </a:p>
          <a:p>
            <a:pPr>
              <a:buFontTx/>
              <a:buChar char="•"/>
            </a:pPr>
            <a:r>
              <a:rPr lang="en-AU" altLang="it-IT" sz="2400"/>
              <a:t> didactical – ability to choose these experiments, wh</a:t>
            </a:r>
            <a:r>
              <a:rPr lang="pl-PL" altLang="it-IT" sz="2400"/>
              <a:t>ich can be </a:t>
            </a:r>
            <a:r>
              <a:rPr lang="en-AU" altLang="it-IT" sz="2400"/>
              <a:t> done more efficiently (precisely, time saving, more clear) and which assure better (cognitive) transmission of observation</a:t>
            </a:r>
            <a:r>
              <a:rPr lang="en-AU" altLang="it-IT" sz="2000"/>
              <a:t>  </a:t>
            </a:r>
          </a:p>
        </p:txBody>
      </p:sp>
      <p:sp>
        <p:nvSpPr>
          <p:cNvPr id="133123" name="Text Box 3">
            <a:extLst>
              <a:ext uri="{FF2B5EF4-FFF2-40B4-BE49-F238E27FC236}">
                <a16:creationId xmlns:a16="http://schemas.microsoft.com/office/drawing/2014/main" id="{995A296F-3D15-7AAD-4AA4-9C9976C6A4F6}"/>
              </a:ext>
            </a:extLst>
          </p:cNvPr>
          <p:cNvSpPr txBox="1">
            <a:spLocks noChangeArrowheads="1"/>
          </p:cNvSpPr>
          <p:nvPr/>
        </p:nvSpPr>
        <p:spPr bwMode="auto">
          <a:xfrm>
            <a:off x="1847850" y="333375"/>
            <a:ext cx="8496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l-PL" altLang="it-IT" sz="3600"/>
              <a:t>Computer - guided experiments</a:t>
            </a:r>
            <a:endParaRPr lang="en-US" altLang="it-IT" sz="3600"/>
          </a:p>
        </p:txBody>
      </p:sp>
      <p:sp>
        <p:nvSpPr>
          <p:cNvPr id="133124" name="Text Box 4">
            <a:extLst>
              <a:ext uri="{FF2B5EF4-FFF2-40B4-BE49-F238E27FC236}">
                <a16:creationId xmlns:a16="http://schemas.microsoft.com/office/drawing/2014/main" id="{020EF85D-5A55-D505-BEB1-B9A5791B8CFF}"/>
              </a:ext>
            </a:extLst>
          </p:cNvPr>
          <p:cNvSpPr txBox="1">
            <a:spLocks noChangeArrowheads="1"/>
          </p:cNvSpPr>
          <p:nvPr/>
        </p:nvSpPr>
        <p:spPr bwMode="auto">
          <a:xfrm>
            <a:off x="2135188" y="5949951"/>
            <a:ext cx="7059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400">
                <a:solidFill>
                  <a:srgbClr val="FF0000"/>
                </a:solidFill>
              </a:rPr>
              <a:t>At all levels errors are possible: this is modern didactics</a:t>
            </a:r>
            <a:endParaRPr lang="en-AU" altLang="it-IT" sz="24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30" name="Picture 14" descr="bipolar transistor construction">
            <a:extLst>
              <a:ext uri="{FF2B5EF4-FFF2-40B4-BE49-F238E27FC236}">
                <a16:creationId xmlns:a16="http://schemas.microsoft.com/office/drawing/2014/main" id="{0CA101E1-A28D-D268-8329-B0BD3BAB1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1196976"/>
            <a:ext cx="4895850" cy="4848225"/>
          </a:xfrm>
          <a:prstGeom prst="rect">
            <a:avLst/>
          </a:prstGeom>
          <a:noFill/>
          <a:extLst>
            <a:ext uri="{909E8E84-426E-40DD-AFC4-6F175D3DCCD1}">
              <a14:hiddenFill xmlns:a14="http://schemas.microsoft.com/office/drawing/2010/main">
                <a:solidFill>
                  <a:srgbClr val="FFFFFF"/>
                </a:solidFill>
              </a14:hiddenFill>
            </a:ext>
          </a:extLst>
        </p:spPr>
      </p:pic>
      <p:sp>
        <p:nvSpPr>
          <p:cNvPr id="162818" name="Rectangle 2">
            <a:extLst>
              <a:ext uri="{FF2B5EF4-FFF2-40B4-BE49-F238E27FC236}">
                <a16:creationId xmlns:a16="http://schemas.microsoft.com/office/drawing/2014/main" id="{4C4C83CC-12AF-FBC7-2A8B-8EDEEC8C18E1}"/>
              </a:ext>
            </a:extLst>
          </p:cNvPr>
          <p:cNvSpPr>
            <a:spLocks noGrp="1" noChangeArrowheads="1"/>
          </p:cNvSpPr>
          <p:nvPr>
            <p:ph type="ctrTitle"/>
          </p:nvPr>
        </p:nvSpPr>
        <p:spPr>
          <a:xfrm>
            <a:off x="2351088" y="1"/>
            <a:ext cx="7772400" cy="1470025"/>
          </a:xfrm>
        </p:spPr>
        <p:txBody>
          <a:bodyPr anchor="ctr"/>
          <a:lstStyle/>
          <a:p>
            <a:r>
              <a:rPr lang="pl-PL" altLang="it-IT" sz="4000"/>
              <a:t>Transient-resistor</a:t>
            </a:r>
            <a:endParaRPr lang="en-US" altLang="it-IT" sz="4000"/>
          </a:p>
        </p:txBody>
      </p:sp>
      <p:sp>
        <p:nvSpPr>
          <p:cNvPr id="162820" name="Line 4">
            <a:extLst>
              <a:ext uri="{FF2B5EF4-FFF2-40B4-BE49-F238E27FC236}">
                <a16:creationId xmlns:a16="http://schemas.microsoft.com/office/drawing/2014/main" id="{7DF0E055-3FA8-69F5-509D-E76D573C5AEA}"/>
              </a:ext>
            </a:extLst>
          </p:cNvPr>
          <p:cNvSpPr>
            <a:spLocks noChangeShapeType="1"/>
          </p:cNvSpPr>
          <p:nvPr/>
        </p:nvSpPr>
        <p:spPr bwMode="auto">
          <a:xfrm>
            <a:off x="4656138" y="1628775"/>
            <a:ext cx="0" cy="9350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2821" name="Line 5">
            <a:extLst>
              <a:ext uri="{FF2B5EF4-FFF2-40B4-BE49-F238E27FC236}">
                <a16:creationId xmlns:a16="http://schemas.microsoft.com/office/drawing/2014/main" id="{9FF4A2BB-8655-F8AD-A317-39F2BB111D12}"/>
              </a:ext>
            </a:extLst>
          </p:cNvPr>
          <p:cNvSpPr>
            <a:spLocks noChangeShapeType="1"/>
          </p:cNvSpPr>
          <p:nvPr/>
        </p:nvSpPr>
        <p:spPr bwMode="auto">
          <a:xfrm>
            <a:off x="4800600" y="1628775"/>
            <a:ext cx="0" cy="9350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2822" name="Text Box 6">
            <a:extLst>
              <a:ext uri="{FF2B5EF4-FFF2-40B4-BE49-F238E27FC236}">
                <a16:creationId xmlns:a16="http://schemas.microsoft.com/office/drawing/2014/main" id="{B84FD94A-E95A-3ABD-D96E-7970F98C1691}"/>
              </a:ext>
            </a:extLst>
          </p:cNvPr>
          <p:cNvSpPr txBox="1">
            <a:spLocks noChangeArrowheads="1"/>
          </p:cNvSpPr>
          <p:nvPr/>
        </p:nvSpPr>
        <p:spPr bwMode="auto">
          <a:xfrm>
            <a:off x="7896226" y="5229226"/>
            <a:ext cx="23146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solidFill>
                  <a:srgbClr val="FF0000"/>
                </a:solidFill>
              </a:rPr>
              <a:t>Junction C-B polarized </a:t>
            </a:r>
          </a:p>
          <a:p>
            <a:r>
              <a:rPr lang="pl-PL" altLang="it-IT">
                <a:solidFill>
                  <a:srgbClr val="FF0000"/>
                </a:solidFill>
              </a:rPr>
              <a:t>„inversely”</a:t>
            </a:r>
            <a:endParaRPr lang="en-US" altLang="it-IT">
              <a:solidFill>
                <a:srgbClr val="FF0000"/>
              </a:solidFill>
            </a:endParaRPr>
          </a:p>
        </p:txBody>
      </p:sp>
      <p:sp>
        <p:nvSpPr>
          <p:cNvPr id="162823" name="Text Box 7">
            <a:extLst>
              <a:ext uri="{FF2B5EF4-FFF2-40B4-BE49-F238E27FC236}">
                <a16:creationId xmlns:a16="http://schemas.microsoft.com/office/drawing/2014/main" id="{7FC8F966-076C-737C-DB04-AD48B8C12AB9}"/>
              </a:ext>
            </a:extLst>
          </p:cNvPr>
          <p:cNvSpPr txBox="1">
            <a:spLocks noChangeArrowheads="1"/>
          </p:cNvSpPr>
          <p:nvPr/>
        </p:nvSpPr>
        <p:spPr bwMode="auto">
          <a:xfrm>
            <a:off x="2495550" y="2420938"/>
            <a:ext cx="18437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solidFill>
                  <a:srgbClr val="FF0000"/>
                </a:solidFill>
              </a:rPr>
              <a:t>Base thin (50 </a:t>
            </a:r>
            <a:r>
              <a:rPr lang="el-GR" altLang="it-IT">
                <a:solidFill>
                  <a:srgbClr val="FF0000"/>
                </a:solidFill>
              </a:rPr>
              <a:t>μ</a:t>
            </a:r>
            <a:r>
              <a:rPr lang="pl-PL" altLang="it-IT">
                <a:solidFill>
                  <a:srgbClr val="FF0000"/>
                </a:solidFill>
              </a:rPr>
              <a:t>m)</a:t>
            </a:r>
            <a:endParaRPr lang="el-GR" altLang="it-IT">
              <a:solidFill>
                <a:srgbClr val="FF0000"/>
              </a:solidFill>
            </a:endParaRPr>
          </a:p>
        </p:txBody>
      </p:sp>
      <p:sp>
        <p:nvSpPr>
          <p:cNvPr id="162825" name="Text Box 9">
            <a:extLst>
              <a:ext uri="{FF2B5EF4-FFF2-40B4-BE49-F238E27FC236}">
                <a16:creationId xmlns:a16="http://schemas.microsoft.com/office/drawing/2014/main" id="{BF9CA211-78C6-5B2E-8633-9EF9991A4E3D}"/>
              </a:ext>
            </a:extLst>
          </p:cNvPr>
          <p:cNvSpPr txBox="1">
            <a:spLocks noChangeArrowheads="1"/>
          </p:cNvSpPr>
          <p:nvPr/>
        </p:nvSpPr>
        <p:spPr bwMode="auto">
          <a:xfrm>
            <a:off x="1992313" y="6021389"/>
            <a:ext cx="3740704"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a:solidFill>
                  <a:srgbClr val="FF0000"/>
                </a:solidFill>
              </a:rPr>
              <a:t>Injection of carriers into Base:</a:t>
            </a:r>
          </a:p>
          <a:p>
            <a:r>
              <a:rPr lang="pl-PL" altLang="it-IT">
                <a:solidFill>
                  <a:srgbClr val="FF0000"/>
                </a:solidFill>
              </a:rPr>
              <a:t>in E-C circuit the current starts to flow</a:t>
            </a:r>
            <a:endParaRPr lang="en-US" altLang="it-IT">
              <a:solidFill>
                <a:srgbClr val="FF0000"/>
              </a:solidFill>
            </a:endParaRPr>
          </a:p>
        </p:txBody>
      </p:sp>
      <p:sp>
        <p:nvSpPr>
          <p:cNvPr id="162826" name="Line 10">
            <a:extLst>
              <a:ext uri="{FF2B5EF4-FFF2-40B4-BE49-F238E27FC236}">
                <a16:creationId xmlns:a16="http://schemas.microsoft.com/office/drawing/2014/main" id="{AB3C417F-09E6-D534-E751-4E001DCE11EA}"/>
              </a:ext>
            </a:extLst>
          </p:cNvPr>
          <p:cNvSpPr>
            <a:spLocks noChangeShapeType="1"/>
          </p:cNvSpPr>
          <p:nvPr/>
        </p:nvSpPr>
        <p:spPr bwMode="auto">
          <a:xfrm>
            <a:off x="4367213" y="4652963"/>
            <a:ext cx="360362" cy="431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62832" name="Picture 16" descr="common base configuration">
            <a:extLst>
              <a:ext uri="{FF2B5EF4-FFF2-40B4-BE49-F238E27FC236}">
                <a16:creationId xmlns:a16="http://schemas.microsoft.com/office/drawing/2014/main" id="{DC309FB6-9F1E-CA83-B32E-9B0FBA834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4" y="3068638"/>
            <a:ext cx="3133725" cy="1619250"/>
          </a:xfrm>
          <a:prstGeom prst="rect">
            <a:avLst/>
          </a:prstGeom>
          <a:solidFill>
            <a:schemeClr val="bg1"/>
          </a:solidFill>
        </p:spPr>
      </p:pic>
      <p:sp>
        <p:nvSpPr>
          <p:cNvPr id="162824" name="Line 8">
            <a:extLst>
              <a:ext uri="{FF2B5EF4-FFF2-40B4-BE49-F238E27FC236}">
                <a16:creationId xmlns:a16="http://schemas.microsoft.com/office/drawing/2014/main" id="{36B27D1A-C037-45B4-D533-5FBDA44D44A5}"/>
              </a:ext>
            </a:extLst>
          </p:cNvPr>
          <p:cNvSpPr>
            <a:spLocks noChangeShapeType="1"/>
          </p:cNvSpPr>
          <p:nvPr/>
        </p:nvSpPr>
        <p:spPr bwMode="auto">
          <a:xfrm flipH="1" flipV="1">
            <a:off x="8401051" y="4437063"/>
            <a:ext cx="504825" cy="6477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2833" name="Rectangle 17">
            <a:extLst>
              <a:ext uri="{FF2B5EF4-FFF2-40B4-BE49-F238E27FC236}">
                <a16:creationId xmlns:a16="http://schemas.microsoft.com/office/drawing/2014/main" id="{081C78DF-93E6-147D-DBAB-50BAFDE4C23D}"/>
              </a:ext>
            </a:extLst>
          </p:cNvPr>
          <p:cNvSpPr>
            <a:spLocks noChangeArrowheads="1"/>
          </p:cNvSpPr>
          <p:nvPr/>
        </p:nvSpPr>
        <p:spPr bwMode="auto">
          <a:xfrm>
            <a:off x="6311901" y="6092825"/>
            <a:ext cx="4022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it-IT" sz="1200"/>
              <a:t>https://www.electronics-tutorials.ws/transistor/tran_1.html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9DAFB3F-8447-D543-3BE6-4A6F25F59A54}"/>
              </a:ext>
            </a:extLst>
          </p:cNvPr>
          <p:cNvSpPr>
            <a:spLocks noGrp="1" noChangeArrowheads="1"/>
          </p:cNvSpPr>
          <p:nvPr>
            <p:ph type="ctrTitle"/>
          </p:nvPr>
        </p:nvSpPr>
        <p:spPr>
          <a:xfrm>
            <a:off x="2351088" y="188914"/>
            <a:ext cx="7772400" cy="1470025"/>
          </a:xfrm>
        </p:spPr>
        <p:txBody>
          <a:bodyPr anchor="ctr"/>
          <a:lstStyle/>
          <a:p>
            <a:r>
              <a:rPr lang="pl-PL" altLang="it-IT" sz="3600"/>
              <a:t>„transistor” (1947) = transient resistor</a:t>
            </a:r>
            <a:endParaRPr lang="en-US" altLang="it-IT" sz="3600"/>
          </a:p>
        </p:txBody>
      </p:sp>
      <p:pic>
        <p:nvPicPr>
          <p:cNvPr id="109571" name="Picture 3">
            <a:extLst>
              <a:ext uri="{FF2B5EF4-FFF2-40B4-BE49-F238E27FC236}">
                <a16:creationId xmlns:a16="http://schemas.microsoft.com/office/drawing/2014/main" id="{C41AB6CF-6239-1A6B-27F0-4F319785D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484313"/>
            <a:ext cx="7056438" cy="511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1469</Words>
  <Application>Microsoft Office PowerPoint</Application>
  <PresentationFormat>Widescreen</PresentationFormat>
  <Paragraphs>129</Paragraphs>
  <Slides>41</Slides>
  <Notes>8</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41</vt:i4>
      </vt:variant>
    </vt:vector>
  </HeadingPairs>
  <TitlesOfParts>
    <vt:vector size="46" baseType="lpstr">
      <vt:lpstr>Arial</vt:lpstr>
      <vt:lpstr>Calibri</vt:lpstr>
      <vt:lpstr>Calibri Light</vt:lpstr>
      <vt:lpstr>Tahoma</vt:lpstr>
      <vt:lpstr>Tema di Office</vt:lpstr>
      <vt:lpstr>Presentazione standard di PowerPoint</vt:lpstr>
      <vt:lpstr>Internet interattivo</vt:lpstr>
      <vt:lpstr>Partiamo dalla fine, cioè da Android</vt:lpstr>
      <vt:lpstr>Campo magnetico terrestre</vt:lpstr>
      <vt:lpstr>Laboratorio di fisica via computer (Uni Udine)</vt:lpstr>
      <vt:lpstr>Computer guided experiments ↔ experiments in Modern Physics</vt:lpstr>
      <vt:lpstr>Presentazione standard di PowerPoint</vt:lpstr>
      <vt:lpstr>Transient-resistor</vt:lpstr>
      <vt:lpstr>„transistor” (1947) = transient resistor</vt:lpstr>
      <vt:lpstr>Mathematical (Boole’s) logic </vt:lpstr>
      <vt:lpstr>Transistor in digital circuits</vt:lpstr>
      <vt:lpstr>states „0” &amp; „1” </vt:lpstr>
      <vt:lpstr>Universal gate, i.e. „NAND” = no-and</vt:lpstr>
      <vt:lpstr>NAND &amp; other gates</vt:lpstr>
      <vt:lpstr>1° goal: burning sensor  (min. two signals OK!)</vt:lpstr>
      <vt:lpstr>Integrated circuits = black „bugs”,</vt:lpstr>
      <vt:lpstr>Position counter</vt:lpstr>
      <vt:lpstr>C64 (1984): two clocks, sound generator, AD converters (paddles) etc. </vt:lpstr>
      <vt:lpstr>Commodore 64 (cont.ed)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Many different standards</vt:lpstr>
      <vt:lpstr>Didactical packages</vt:lpstr>
      <vt:lpstr>From measurement to representation</vt:lpstr>
      <vt:lpstr>From a real experiment to its mathematical abstraction </vt:lpstr>
      <vt:lpstr>From a real experiment to its mathematical abstraction </vt:lpstr>
      <vt:lpstr>From a real experiment to its mathematical abstraction </vt:lpstr>
      <vt:lpstr>Instructions (Pasco)</vt:lpstr>
      <vt:lpstr>Moti oscillatori, moti accoppiati</vt:lpstr>
      <vt:lpstr>Implementation in lower secondary</vt:lpstr>
      <vt:lpstr>Presentazione standard di PowerPoint</vt:lpstr>
      <vt:lpstr>Presentazione standard di PowerPoint</vt:lpstr>
      <vt:lpstr>Arduino [King of Italy, 1002 DC]: distance meter</vt:lpstr>
      <vt:lpstr>Arduino &amp; Mindstorms: applications</vt:lpstr>
      <vt:lpstr>Arduino: noise meter</vt:lpstr>
      <vt:lpstr>Varie: isoipse (Hevelianum, Gdansk) </vt:lpstr>
      <vt:lpstr>On-line experiments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Multimedia nella didattica  (e nella cultura)</dc:title>
  <dc:creator>Maria Karwasz</dc:creator>
  <cp:lastModifiedBy>Maria Karwasz</cp:lastModifiedBy>
  <cp:revision>32</cp:revision>
  <dcterms:created xsi:type="dcterms:W3CDTF">2022-09-01T11:22:38Z</dcterms:created>
  <dcterms:modified xsi:type="dcterms:W3CDTF">2022-11-16T19:27:47Z</dcterms:modified>
</cp:coreProperties>
</file>