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21" r:id="rId2"/>
    <p:sldId id="522" r:id="rId3"/>
    <p:sldId id="524" r:id="rId4"/>
    <p:sldId id="526" r:id="rId5"/>
    <p:sldId id="523" r:id="rId6"/>
    <p:sldId id="519" r:id="rId7"/>
    <p:sldId id="527" r:id="rId8"/>
    <p:sldId id="521" r:id="rId9"/>
    <p:sldId id="528" r:id="rId10"/>
    <p:sldId id="497" r:id="rId11"/>
    <p:sldId id="529" r:id="rId12"/>
    <p:sldId id="525" r:id="rId13"/>
    <p:sldId id="520" r:id="rId14"/>
    <p:sldId id="516" r:id="rId15"/>
    <p:sldId id="517" r:id="rId16"/>
    <p:sldId id="518" r:id="rId17"/>
    <p:sldId id="531" r:id="rId18"/>
    <p:sldId id="532" r:id="rId19"/>
    <p:sldId id="533" r:id="rId20"/>
    <p:sldId id="530" r:id="rId21"/>
    <p:sldId id="534" r:id="rId22"/>
    <p:sldId id="535" r:id="rId23"/>
    <p:sldId id="432" r:id="rId24"/>
    <p:sldId id="536" r:id="rId25"/>
    <p:sldId id="350" r:id="rId26"/>
  </p:sldIdLst>
  <p:sldSz cx="9144000" cy="6858000" type="screen4x3"/>
  <p:notesSz cx="7102475" cy="10233025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3" autoAdjust="0"/>
    <p:restoredTop sz="97292" autoAdjust="0"/>
  </p:normalViewPr>
  <p:slideViewPr>
    <p:cSldViewPr>
      <p:cViewPr varScale="1">
        <p:scale>
          <a:sx n="81" d="100"/>
          <a:sy n="81" d="100"/>
        </p:scale>
        <p:origin x="2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C5CA352-2FA0-4BA0-8672-B5725E9827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75A7F4B-EB61-437D-9106-ECB55437E8D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9024CD2-877C-4D25-B264-8718B5F68BB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E5C0B43-B192-467D-8A0A-64F5F79F01F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646012F7-C8AF-4A02-8D95-A026B2E8A7CD}" type="slidenum">
              <a:rPr lang="pl-PL" altLang="it-IT"/>
              <a:pPr/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3455833-3F36-4AB0-9834-A6E897284AC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DDA7206-E049-4108-B9E6-6F7947B64A6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8E439D5B-D5D3-4EBB-B5BC-984FB022837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9A7ED01C-52BC-441B-9485-3D409FC4A24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/>
              <a:t>Kliknij, aby edytować style wzorca tekstu</a:t>
            </a:r>
          </a:p>
          <a:p>
            <a:pPr lvl="1"/>
            <a:r>
              <a:rPr lang="pl-PL" altLang="it-IT"/>
              <a:t>Drugi poziom</a:t>
            </a:r>
          </a:p>
          <a:p>
            <a:pPr lvl="2"/>
            <a:r>
              <a:rPr lang="pl-PL" altLang="it-IT"/>
              <a:t>Trzeci poziom</a:t>
            </a:r>
          </a:p>
          <a:p>
            <a:pPr lvl="3"/>
            <a:r>
              <a:rPr lang="pl-PL" altLang="it-IT"/>
              <a:t>Czwarty poziom</a:t>
            </a:r>
          </a:p>
          <a:p>
            <a:pPr lvl="4"/>
            <a:r>
              <a:rPr lang="pl-PL" altLang="it-IT"/>
              <a:t>Piąty poziom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9FAE1FE5-F3B4-4C52-AAD2-945BE2027F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D259CF32-2320-4C52-8EE2-7A758B623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E536A87D-11F1-40E7-8A11-E56A840860BF}" type="slidenum">
              <a:rPr lang="pl-PL" altLang="it-IT"/>
              <a:pPr/>
              <a:t>‹N›</a:t>
            </a:fld>
            <a:endParaRPr lang="pl-PL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2D93C4-3BC2-4022-B10F-13647CA6E6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7E4A6-4E5F-42DA-BB86-F935738116C5}" type="slidenum">
              <a:rPr lang="en-AU" altLang="it-IT"/>
              <a:pPr/>
              <a:t>1</a:t>
            </a:fld>
            <a:endParaRPr lang="en-AU" altLang="it-IT" dirty="0"/>
          </a:p>
        </p:txBody>
      </p:sp>
      <p:sp>
        <p:nvSpPr>
          <p:cNvPr id="141314" name="Symbol zastępczy obrazu slajdu 1">
            <a:extLst>
              <a:ext uri="{FF2B5EF4-FFF2-40B4-BE49-F238E27FC236}">
                <a16:creationId xmlns:a16="http://schemas.microsoft.com/office/drawing/2014/main" id="{53EFFF9D-91CE-4E10-9106-220C59F89D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Symbol zastępczy notatek 2">
            <a:extLst>
              <a:ext uri="{FF2B5EF4-FFF2-40B4-BE49-F238E27FC236}">
                <a16:creationId xmlns:a16="http://schemas.microsoft.com/office/drawing/2014/main" id="{E21F6686-35F3-4121-A8BD-A0B796C35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pl-PL" altLang="it-IT"/>
              <a:t>Pierwszy slajd</a:t>
            </a:r>
            <a:endParaRPr lang="en-US" altLang="it-IT" dirty="0"/>
          </a:p>
        </p:txBody>
      </p:sp>
      <p:sp>
        <p:nvSpPr>
          <p:cNvPr id="141316" name="Symbol zastępczy numeru slajdu 3">
            <a:extLst>
              <a:ext uri="{FF2B5EF4-FFF2-40B4-BE49-F238E27FC236}">
                <a16:creationId xmlns:a16="http://schemas.microsoft.com/office/drawing/2014/main" id="{F7FE79B2-A016-4DEA-B5D3-8D0BDE1D32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0C96083-9EE0-4A97-8062-426B29A70AAB}" type="slidenum">
              <a:rPr lang="en-US" altLang="it-IT" sz="1200">
                <a:latin typeface="Calibri" panose="020F0502020204030204" pitchFamily="34" charset="0"/>
              </a:rPr>
              <a:pPr algn="r"/>
              <a:t>1</a:t>
            </a:fld>
            <a:endParaRPr lang="en-US" altLang="it-IT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AD1D82-4180-43D7-9EEC-A543F2D9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20DAC97-B829-402B-888D-0026F1750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8F1992-A83B-4F3A-A421-9326D0483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98D305-4FD3-4512-AE42-24F5160F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A950F5-D530-4FD4-8068-879A7CC25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A1AF2-DE55-4B46-AD5F-989FCAA6EB9A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148737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D1E4F-08DB-45EB-91A0-91A61AAA3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4EA912F-FFD6-4A3B-BF62-C8682712F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01DACF-A638-40E3-B007-A67DBEE3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901D30-E713-47F4-BBD3-D761D1E0C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8B1608-0DAF-4CB8-B15C-6D9B8443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774D9-8814-4746-A524-57381CD043D9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21902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97C3E4-D0E9-4354-A39C-96165D1BA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939FF7-F82D-425B-8CF7-C7E2AFC9D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9CD33-074B-4BD2-B5FA-DC90608C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0C6055-A874-48E1-B401-C7BF21DC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38A3E5-60EE-4F9C-B674-958D3DDB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6524B-AB9B-4D98-A9D3-C16410804A5E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193586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olo, testo e clip multimed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267724-A8F3-43B9-B89C-C1DAD7FC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48B046-FCFF-455E-B370-E2C1CCA5DE3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risorsa multimediale 3">
            <a:extLst>
              <a:ext uri="{FF2B5EF4-FFF2-40B4-BE49-F238E27FC236}">
                <a16:creationId xmlns:a16="http://schemas.microsoft.com/office/drawing/2014/main" id="{AEE84BD1-020B-4247-A828-8A0F50F1D347}"/>
              </a:ext>
            </a:extLst>
          </p:cNvPr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D188C4-5A13-4748-85B5-D8E33E1D0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E17C84-05EA-4D88-821A-E9EBD2AE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57B88F-89FD-45F3-A79D-A194A8E2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7CFC51E-C5C9-4BF8-BB00-FBF980E7A3CC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50981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588A06-B35F-4E0F-9763-183F2D1A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534B14-6DA1-48F6-AC40-3422DD161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148AC9-7535-45B8-B28F-DD02EB9A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2E97D5-184A-4C2A-A1A1-88911536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D87EFD-645F-4A9D-B0D1-6F3134B9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563CF-C5B6-4511-892D-CDFA7E224EC8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64911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39D70-7DC0-4D93-A4ED-6CAC5E2D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301922-5116-4219-9C7D-6E99047AE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273A50-90F1-455A-B970-1EAF3992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18A31E-E2E2-4EAA-86A5-ED0EF6259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96AE16-5355-4A32-BFF4-A1821047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9818B-9753-45D4-9229-13DB0E46CCFC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44094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8798B-D27D-4537-87AD-868EB99D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BC0715-16DB-4C9B-B0FE-8B52DD43D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D1C182-3277-4AD0-945B-D878367F6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0AA6F88-1A73-4F89-BFB7-3910E575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D8E648-15D1-43F1-B9F9-66AEF680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F7A35E-86B8-41AC-A526-AD9F858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688FB-9B5A-429B-9CF5-085A85CA2D53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24305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0E61D6-71B8-4575-A991-C7DA5F78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D4D3CD-759B-430D-B8D3-C19549A6F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611A96-811D-4D90-9724-F55747271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719C352-DF9E-4F4F-8B63-8BE7785DA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17F4B9-54A9-4DF8-884F-AF451DF7A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596B5EB-A77F-44E9-9238-741D2926B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FD84D0B-745A-4C87-BEAE-7435DFAF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554F8E4-6B94-4924-902A-8868A9B7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270FF-AE74-4F37-9176-FB9E1A540EA2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838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9DEA9-DC1F-42F7-9CEB-1BB6F843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C07AC8F-1BE5-45F6-831E-B61D1DDD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8FFF686-9FA6-4616-8593-E18111E63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036291-F5A2-44C8-88E5-CBB99B4B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EA076-FC2D-4DB4-858F-02CC50902AB0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83523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CD970E5-88F3-4BF0-996A-FE888B7B0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C44F37-D1B4-4A0C-9A9B-97A1DBD4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0DA7BF-479D-4449-98F1-8AE08B2F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CDE58-8D4E-478F-B764-3F9025403920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94581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9885D-5A7C-4BEC-9F15-73075C859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3AD243-8A98-41BE-957A-A51CBC115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2968C3-904B-48D4-87BC-4E8667CB8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1AED47-3A08-4511-9767-4C0BE69A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FBDB51-1AF3-4249-A9DF-7C1EC6101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804BF2-AFE2-4D41-9A34-86B3B418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3FA87-ED7C-42CB-8905-B74620A9D29E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58727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6F9B2F-6140-439B-A436-2CBFC5DD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1CFD4A8-C8A1-4E0B-9813-DD7B25FAB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B8FFEC-D906-4314-8C5F-4021B0E8D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0C8B7F-3FC0-4B94-A690-919ADE8D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430ABA-76DF-4454-9EB6-7EB851FC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A29520-2651-4A6F-A4E5-6ED15D78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DA4E7-3FD8-4C1B-8AAD-AAD72B25C42D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02743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F92FDAA-E963-468D-BDD1-4C5937FC41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2C00AF-57A2-41CF-A18B-1592DA6AC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DB49452-405B-464D-939C-C44DB55205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B396F7-AA80-4835-AF41-4FEF275A1D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F9C107D-AD9F-4F2E-B9AA-5571E39755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9E74DA-6B25-4795-9C63-0B51EDBC2801}" type="slidenum">
              <a:rPr lang="en-AU" altLang="it-IT"/>
              <a:pPr/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hyperlink" Target="https://youtu.be/IGczZqHDUrU" TargetMode="External"/><Relationship Id="rId4" Type="http://schemas.openxmlformats.org/officeDocument/2006/relationships/hyperlink" Target="https://www.deagostinilibri.it/blog/de-agostini-si-e-aggiudicata-i-diritti-di-mur-il-libro-di-realta-aumentata-che-ha-vinto-il-bologna-ragazzi-digital-award-2017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>
            <a:extLst>
              <a:ext uri="{FF2B5EF4-FFF2-40B4-BE49-F238E27FC236}">
                <a16:creationId xmlns:a16="http://schemas.microsoft.com/office/drawing/2014/main" id="{31153A7E-0EFA-42C7-9E74-54414C8B2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14" y="476250"/>
            <a:ext cx="6591869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4800" i="1" dirty="0">
                <a:solidFill>
                  <a:srgbClr val="002060"/>
                </a:solidFill>
                <a:latin typeface="Arial" panose="020B0604020202020204" pitchFamily="34" charset="0"/>
              </a:rPr>
              <a:t>Insegnare STEAM </a:t>
            </a:r>
          </a:p>
          <a:p>
            <a:r>
              <a:rPr lang="it-IT" altLang="it-IT" sz="4800" i="1" dirty="0">
                <a:solidFill>
                  <a:srgbClr val="002060"/>
                </a:solidFill>
                <a:latin typeface="Arial" panose="020B0604020202020204" pitchFamily="34" charset="0"/>
              </a:rPr>
              <a:t>con la didattica digitale </a:t>
            </a:r>
          </a:p>
          <a:p>
            <a:r>
              <a:rPr lang="it-IT" altLang="it-IT" sz="4800" i="1" dirty="0">
                <a:solidFill>
                  <a:srgbClr val="002060"/>
                </a:solidFill>
                <a:latin typeface="Arial" panose="020B0604020202020204" pitchFamily="34" charset="0"/>
              </a:rPr>
              <a:t>la realtà aumentata</a:t>
            </a:r>
          </a:p>
          <a:p>
            <a:endParaRPr lang="pl-PL" altLang="it-IT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0295" name="Text Box 7">
            <a:extLst>
              <a:ext uri="{FF2B5EF4-FFF2-40B4-BE49-F238E27FC236}">
                <a16:creationId xmlns:a16="http://schemas.microsoft.com/office/drawing/2014/main" id="{6784529F-5E7E-4696-B4AD-A744D7A64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17064"/>
            <a:ext cx="820609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2800" dirty="0">
                <a:solidFill>
                  <a:srgbClr val="002060"/>
                </a:solidFill>
                <a:latin typeface="Arial" panose="020B0604020202020204" pitchFamily="34" charset="0"/>
              </a:rPr>
              <a:t>Grzegorz Karwasz</a:t>
            </a:r>
          </a:p>
          <a:p>
            <a:endParaRPr lang="pl-PL" altLang="it-IT" sz="2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it-IT" altLang="it-IT" sz="2800" i="1" dirty="0">
              <a:solidFill>
                <a:srgbClr val="002060"/>
              </a:solidFill>
            </a:endParaRPr>
          </a:p>
          <a:p>
            <a:r>
              <a:rPr lang="it-IT" altLang="it-IT" sz="2800" dirty="0">
                <a:solidFill>
                  <a:srgbClr val="002060"/>
                </a:solidFill>
                <a:latin typeface="Arial" panose="020B0604020202020204" pitchFamily="34" charset="0"/>
              </a:rPr>
              <a:t>Lezione </a:t>
            </a:r>
            <a:r>
              <a:rPr lang="it-IT" altLang="it-IT" sz="2800" dirty="0">
                <a:solidFill>
                  <a:srgbClr val="002060"/>
                </a:solidFill>
              </a:rPr>
              <a:t>supplementare: Esempi di risorse digitali</a:t>
            </a:r>
            <a:endParaRPr lang="pl-PL" altLang="it-IT" sz="2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195501" y="5820275"/>
            <a:ext cx="84741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Controllo</a:t>
            </a:r>
          </a:p>
          <a:p>
            <a:r>
              <a:rPr lang="it-IT" sz="1400" dirty="0"/>
              <a:t>https://online.scuola.zanichelli.it/tibonetarascoscienze/protected/xstudx-studenti/B/Tibone2021_lez_int_B1_L1/index.htm</a:t>
            </a:r>
          </a:p>
          <a:p>
            <a:endParaRPr lang="it-IT" sz="14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454769A-A91D-90EB-19E1-C74A58FBF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8720"/>
            <a:ext cx="8100392" cy="47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57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195501" y="5820275"/>
            <a:ext cx="847415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Ripetizione</a:t>
            </a:r>
          </a:p>
          <a:p>
            <a:r>
              <a:rPr lang="it-IT" sz="1400" dirty="0"/>
              <a:t>https://online.scuola.zanichelli.it/tibonetarascoscienze/protected/xstudx-studenti/B/Tibone2021_lez_int_B3_L2/index.html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DD8FFC2-152C-9F57-B470-117DC621D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01" y="944724"/>
            <a:ext cx="884799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83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https://online.scuola.zanichelli.it/tibonetarascoscienze/protected/xstudx-studenti/B/Tibone2021_lez_int_B1_L1/index.html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8F9FC01-2660-8B5C-7AA6-F98AF72B1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979"/>
            <a:ext cx="9144000" cy="519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39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https://online.scuola.zanichelli.it/tibonetarascoscienze/protected/xstudx-studenti/B/Tibone2021_lez_int_B3_L2/index.html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96393C4-EBC9-49AA-92CA-A9032750C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95" y="1109255"/>
            <a:ext cx="8460432" cy="489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68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https://online.scuola.zanichelli.it/tibonetarascoscienze/protected/xstudx-studenti/B/Tibone2021_lez_int_B3_L2/index.html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032D7C-01DA-9BBC-4C97-20E056EFD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199"/>
            <a:ext cx="9144000" cy="479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1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r>
              <a:rPr lang="it-IT" sz="3600" dirty="0"/>
              <a:t>: verifica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https://online.scuola.zanichelli.it/tibonetarascoscienze/protected/xstudx-studenti/B/Tibone2021_lez_int_B3_L2/index.html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4F33DC1-7118-8071-C43E-E5244EA2F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744"/>
            <a:ext cx="9144000" cy="51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14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r>
              <a:rPr lang="it-IT" sz="3600" dirty="0"/>
              <a:t>: esercizi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https://online.scuola.zanichelli.it/tibonetarascoscienze/protected/xstudx-studenti/B/Tibone2021_lez_int_B3_L2/index.html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5FF1C3-D6DB-7F8F-80C6-DE912CC65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1" y="920967"/>
            <a:ext cx="9144000" cy="53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78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Altro modo per accedere alle risorse</a:t>
            </a:r>
          </a:p>
          <a:p>
            <a:r>
              <a:rPr lang="it-IT" sz="1200" b="1" dirty="0"/>
              <a:t>https://online.scuola.zanichelli.it/tibonetarascoscienze/xstudx-albero-dei-fondamentali-vol-1/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00AC638-64FD-55EB-BA18-98CD36D9F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93762"/>
            <a:ext cx="7616613" cy="52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10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r>
              <a:rPr lang="it-IT" sz="3600" dirty="0"/>
              <a:t>: Fisica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I moduli sviluppati in precedenza (1998)</a:t>
            </a:r>
          </a:p>
          <a:p>
            <a:r>
              <a:rPr lang="it-IT" sz="1200" b="1" dirty="0"/>
              <a:t>https://online.scuola.zanichelli.it/tibonetarascoscienze/xstudx-albero-dei-fondamentali-vol-1/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E56F115-40AE-30F9-5B39-2EFB2515E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37" y="1084820"/>
            <a:ext cx="7203526" cy="468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91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Tibione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I moduli sviluppati in precedenza (1998)</a:t>
            </a:r>
          </a:p>
          <a:p>
            <a:r>
              <a:rPr lang="it-IT" sz="1200" b="1" dirty="0"/>
              <a:t>https://online.scuola.zanichelli.it/tibonetarascoscienze/xstudx-albero-dei-fondamentali-vol-1/</a:t>
            </a:r>
          </a:p>
        </p:txBody>
      </p:sp>
      <p:pic>
        <p:nvPicPr>
          <p:cNvPr id="2" name="Albero dei fondamentali – sez. A « F. Tibone, S. Tarasco – S">
            <a:hlinkClick r:id="" action="ppaction://media"/>
            <a:extLst>
              <a:ext uri="{FF2B5EF4-FFF2-40B4-BE49-F238E27FC236}">
                <a16:creationId xmlns:a16="http://schemas.microsoft.com/office/drawing/2014/main" id="{C41C6DB5-EA47-3025-FE86-AEB7C6908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5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https://online.scuola.zanichelli.it/tibonetarascoscienze/xstudx-albero-dei-fondamentali-vol-1/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85CE93-86B8-1345-35F8-9F35BAB61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769"/>
            <a:ext cx="9144000" cy="48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Anche bisogni educativi speciali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https://www.zanichelli.it/scuola/bisogni-educativi-speciali/libro-accessibile</a:t>
            </a:r>
          </a:p>
        </p:txBody>
      </p:sp>
      <p:pic>
        <p:nvPicPr>
          <p:cNvPr id="2" name="Libro liquido - Zanichelli">
            <a:hlinkClick r:id="" action="ppaction://media"/>
            <a:extLst>
              <a:ext uri="{FF2B5EF4-FFF2-40B4-BE49-F238E27FC236}">
                <a16:creationId xmlns:a16="http://schemas.microsoft.com/office/drawing/2014/main" id="{8E3BB7CF-462F-98D3-2613-67236F2F1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412776"/>
            <a:ext cx="6588224" cy="37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3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EC5C9C-19EE-A085-3AC8-CD33ED2C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66"/>
            <a:ext cx="8229600" cy="1143000"/>
          </a:xfrm>
        </p:spPr>
        <p:txBody>
          <a:bodyPr/>
          <a:lstStyle/>
          <a:p>
            <a:r>
              <a:rPr lang="it-IT" sz="3600" dirty="0"/>
              <a:t>Simulazioni «phet.colorado.edu»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7B898E-65CB-8F36-814B-6E3435C4A39C}"/>
              </a:ext>
            </a:extLst>
          </p:cNvPr>
          <p:cNvSpPr txBox="1"/>
          <p:nvPr/>
        </p:nvSpPr>
        <p:spPr>
          <a:xfrm>
            <a:off x="117848" y="6093296"/>
            <a:ext cx="8568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https://phet.colorado.edu/it/teaching-resources/virtual-workshop/science-activity-design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FF6A7F-3C18-CEDE-DD3C-B57C05B86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1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02EAA6-9BEF-6ADF-6355-7056E3C8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it-IT" sz="4000" dirty="0"/>
              <a:t>Infinite risorse «condivise»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197447-9E72-A78F-CA17-2E34D96CB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618"/>
            <a:ext cx="9144000" cy="514099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D13BC68-9F05-5F89-642D-4DD4D134366B}"/>
              </a:ext>
            </a:extLst>
          </p:cNvPr>
          <p:cNvSpPr txBox="1"/>
          <p:nvPr/>
        </p:nvSpPr>
        <p:spPr>
          <a:xfrm>
            <a:off x="1259632" y="626866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wordwall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9306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>
            <a:extLst>
              <a:ext uri="{FF2B5EF4-FFF2-40B4-BE49-F238E27FC236}">
                <a16:creationId xmlns:a16="http://schemas.microsoft.com/office/drawing/2014/main" id="{17C1469F-B6B9-2C0F-88B1-3523F625F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dirty="0"/>
              <a:t>Infinità di software educativo (in tutte le materie, a tutti livelli e in tutte lingue)</a:t>
            </a:r>
          </a:p>
        </p:txBody>
      </p:sp>
      <p:pic>
        <p:nvPicPr>
          <p:cNvPr id="39939" name="Immagine 8">
            <a:extLst>
              <a:ext uri="{FF2B5EF4-FFF2-40B4-BE49-F238E27FC236}">
                <a16:creationId xmlns:a16="http://schemas.microsoft.com/office/drawing/2014/main" id="{28DE8660-1531-606A-9D46-1CBDEEA1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93825"/>
            <a:ext cx="6188075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magine 10">
            <a:extLst>
              <a:ext uri="{FF2B5EF4-FFF2-40B4-BE49-F238E27FC236}">
                <a16:creationId xmlns:a16="http://schemas.microsoft.com/office/drawing/2014/main" id="{193B3F3C-D1FF-E3D2-5D83-74D4D9C9B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1417638"/>
            <a:ext cx="2538413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CasellaDiTesto 11">
            <a:extLst>
              <a:ext uri="{FF2B5EF4-FFF2-40B4-BE49-F238E27FC236}">
                <a16:creationId xmlns:a16="http://schemas.microsoft.com/office/drawing/2014/main" id="{E772623E-B91A-5F4D-F4CA-7C70D4F4D94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60363" y="5495925"/>
            <a:ext cx="5329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Facce di emoticon: colora le caselle con i risultati 20, 22, 30, 42, 110 in nero, colora ….</a:t>
            </a:r>
          </a:p>
        </p:txBody>
      </p:sp>
      <p:sp>
        <p:nvSpPr>
          <p:cNvPr id="39942" name="CasellaDiTesto 12">
            <a:extLst>
              <a:ext uri="{FF2B5EF4-FFF2-40B4-BE49-F238E27FC236}">
                <a16:creationId xmlns:a16="http://schemas.microsoft.com/office/drawing/2014/main" id="{853CF644-2AD8-5A8D-C18F-551D0935FFA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29388" y="3860800"/>
            <a:ext cx="5329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Calcoli sul numero «20»</a:t>
            </a:r>
          </a:p>
        </p:txBody>
      </p:sp>
      <p:sp>
        <p:nvSpPr>
          <p:cNvPr id="39943" name="CasellaDiTesto 14">
            <a:extLst>
              <a:ext uri="{FF2B5EF4-FFF2-40B4-BE49-F238E27FC236}">
                <a16:creationId xmlns:a16="http://schemas.microsoft.com/office/drawing/2014/main" id="{B1E34CB5-DD51-CF3B-ED69-0FD670F0C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6169025"/>
            <a:ext cx="8734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https://www.twinkl.pl/resource/kodowanie-mnozenie-przez-2-3-5-i-10-buzki-emoji-po-m-1626877472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9E6BC9-63FE-050C-C2BC-578A80CB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Persino i libri AR per bambini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A79E18-1F08-6530-2C5A-91D0CDA3E898}"/>
              </a:ext>
            </a:extLst>
          </p:cNvPr>
          <p:cNvSpPr txBox="1"/>
          <p:nvPr/>
        </p:nvSpPr>
        <p:spPr>
          <a:xfrm>
            <a:off x="53752" y="4797152"/>
            <a:ext cx="90364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IL LIBRO – </a:t>
            </a:r>
            <a:r>
              <a:rPr lang="it-IT" i="1" dirty="0"/>
              <a:t>MUR</a:t>
            </a:r>
            <a:r>
              <a:rPr lang="it-IT" dirty="0"/>
              <a:t> è un picture book per bambini dai 4 agli 8 anni delle autrici finlandesi Anne Vasko (illustrazioni) e </a:t>
            </a:r>
            <a:r>
              <a:rPr lang="it-IT" dirty="0" err="1"/>
              <a:t>Kaisa</a:t>
            </a:r>
            <a:r>
              <a:rPr lang="it-IT" dirty="0"/>
              <a:t> </a:t>
            </a:r>
            <a:r>
              <a:rPr lang="it-IT" dirty="0" err="1"/>
              <a:t>Happonen</a:t>
            </a:r>
            <a:r>
              <a:rPr lang="it-IT" dirty="0"/>
              <a:t> (Tammi Publishers) basato sulla storia di un orsetto delle foreste finlandesi che ama l’inverno e non vuole andare in letargo come tutti gli altri orsi.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6494DF-A5E4-227D-25E7-58D6622D92D7}"/>
              </a:ext>
            </a:extLst>
          </p:cNvPr>
          <p:cNvSpPr txBox="1"/>
          <p:nvPr/>
        </p:nvSpPr>
        <p:spPr>
          <a:xfrm>
            <a:off x="-7782" y="6093296"/>
            <a:ext cx="8712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hlinkClick r:id="rId4"/>
              </a:rPr>
              <a:t>https://www.deagostinilibri.it/blog/de-agostini-si-e-aggiudicata-i-diritti-di-mur-il-libro-di-realta-aumentata-che-ha-vinto-il-bologna-ragazzi-digital-award-2017</a:t>
            </a:r>
            <a:endParaRPr lang="it-IT" sz="1200" dirty="0"/>
          </a:p>
          <a:p>
            <a:r>
              <a:rPr lang="it-IT" sz="1200" dirty="0">
                <a:hlinkClick r:id="rId5"/>
              </a:rPr>
              <a:t>https://youtu.be/IGczZqHDUrU</a:t>
            </a:r>
            <a:r>
              <a:rPr lang="it-IT" sz="1200" dirty="0"/>
              <a:t> </a:t>
            </a:r>
          </a:p>
        </p:txBody>
      </p:sp>
      <p:pic>
        <p:nvPicPr>
          <p:cNvPr id="7" name="De Agostini si è aggiudicata i diritti di MUR, il libro di r">
            <a:hlinkClick r:id="" action="ppaction://media"/>
            <a:extLst>
              <a:ext uri="{FF2B5EF4-FFF2-40B4-BE49-F238E27FC236}">
                <a16:creationId xmlns:a16="http://schemas.microsoft.com/office/drawing/2014/main" id="{92BDCA42-F32D-F125-8948-E96299BDF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648" y="88723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4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577CCE-1193-2857-C0DF-0C5BD200A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it-IT" sz="3600" dirty="0"/>
              <a:t>Conclusioni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5D53B8-00DD-A36C-A718-24E91F22E411}"/>
              </a:ext>
            </a:extLst>
          </p:cNvPr>
          <p:cNvSpPr txBox="1"/>
          <p:nvPr/>
        </p:nvSpPr>
        <p:spPr>
          <a:xfrm>
            <a:off x="194725" y="971319"/>
            <a:ext cx="89644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Risorse digitali (e interdisciplinari) delle case editrici sono ricche, ben fatte, semplici da comprendere, e coprono diverse forme multimediali</a:t>
            </a:r>
          </a:p>
          <a:p>
            <a:endParaRPr lang="it-IT" sz="2400" dirty="0"/>
          </a:p>
          <a:p>
            <a:r>
              <a:rPr lang="it-IT" sz="2400" dirty="0"/>
              <a:t>Per forza, essendo principalmente una </a:t>
            </a:r>
            <a:r>
              <a:rPr lang="it-IT" sz="2400" i="1" dirty="0"/>
              <a:t>illustrazione</a:t>
            </a:r>
            <a:r>
              <a:rPr lang="it-IT" sz="2400" dirty="0"/>
              <a:t> (e un riassunto) costituiscono una semplificazione, che si potrebbe definire anche – le nozioni </a:t>
            </a:r>
            <a:r>
              <a:rPr lang="it-IT" sz="2400" i="1" dirty="0"/>
              <a:t>sine qua non</a:t>
            </a:r>
            <a:r>
              <a:rPr lang="it-IT" sz="2400" dirty="0"/>
              <a:t> </a:t>
            </a:r>
          </a:p>
          <a:p>
            <a:endParaRPr lang="it-IT" sz="2400" dirty="0"/>
          </a:p>
          <a:p>
            <a:r>
              <a:rPr lang="it-IT" sz="2400" dirty="0"/>
              <a:t>Tuttavia, «l’infinità» delle risorse digitali rende difficili la loro scelta: si consiglia di usare «cartelle a contenuto limitato»</a:t>
            </a:r>
          </a:p>
          <a:p>
            <a:endParaRPr lang="it-IT" sz="2400" dirty="0"/>
          </a:p>
          <a:p>
            <a:r>
              <a:rPr lang="it-IT" sz="2400" dirty="0"/>
              <a:t>(Si noti, che la scelta di esempi è stata del tutto arbitraria, e non costituisce nessuna indicazione didattica/ scientifica/ commerciale) 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51237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253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https://online.scuola.zanichelli.it/tibonetarascoscienze/xstudx-albero-dei-fondamentali-vol-1/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AB62115-16A5-F37C-EF7E-E66F6C7C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098"/>
            <a:ext cx="4716015" cy="581778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896319B-1433-E90E-924F-8AE48F066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811" y="872530"/>
            <a:ext cx="4486967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44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006FC1B-B960-FC8B-8E7F-7BC9FF9EB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97" y="836712"/>
            <a:ext cx="9144000" cy="565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96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https://online.scuola.zanichelli.it/tibonetarascoscienze/xstudx-albero-dei-fondamentali-vol-1/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C6AC92A-BF5A-DA33-AD87-AF7B7E2A3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76" y="908720"/>
            <a:ext cx="8229600" cy="472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14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https://online.scuola.zanichelli.it/tibonetarascoscienze/protected/xstudx-studenti/B/Tibone2021_lez_int_B3_L2/index.html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E1FA49A-F373-D399-06B4-60953BC66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138237"/>
            <a:ext cx="778192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45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0" y="6093296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https://online.scuola.zanichelli.it/tibonetarascoscienze/protected/xstudx-studenti/B/Tibone2021_lez_int_B3_L2/index.html</a:t>
            </a:r>
          </a:p>
        </p:txBody>
      </p:sp>
      <p:pic>
        <p:nvPicPr>
          <p:cNvPr id="2" name="Albero dei fondamentali – vol. 1 « F. Tibone, S. Tarasco – S">
            <a:hlinkClick r:id="" action="ppaction://media"/>
            <a:extLst>
              <a:ext uri="{FF2B5EF4-FFF2-40B4-BE49-F238E27FC236}">
                <a16:creationId xmlns:a16="http://schemas.microsoft.com/office/drawing/2014/main" id="{82130810-D12D-5C06-A158-7DFE77593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95000" y="5997538"/>
            <a:ext cx="9049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Mappa interattiva</a:t>
            </a:r>
          </a:p>
          <a:p>
            <a:r>
              <a:rPr lang="it-IT" sz="1400" dirty="0"/>
              <a:t>https://online.scuola.zanichelli.it/tibonetarascoscienze/protected/xstudx-studenti/B/Tibone2021_lez_int_B1_L1/index.html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D6A2961-9C2F-CD37-58C4-61E2A2A7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636"/>
            <a:ext cx="9144000" cy="52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16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3A743-E718-060A-F39D-689933E5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Federico </a:t>
            </a:r>
            <a:r>
              <a:rPr lang="it-IT" sz="3600" dirty="0" err="1"/>
              <a:t>Tibone</a:t>
            </a:r>
            <a:r>
              <a:rPr lang="it-IT" sz="3600" dirty="0"/>
              <a:t> </a:t>
            </a:r>
            <a:r>
              <a:rPr lang="it-IT" sz="3600" i="1" dirty="0"/>
              <a:t>Scopri perché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A796E-0E79-C811-95B9-53925A1FA77C}"/>
              </a:ext>
            </a:extLst>
          </p:cNvPr>
          <p:cNvSpPr txBox="1"/>
          <p:nvPr/>
        </p:nvSpPr>
        <p:spPr>
          <a:xfrm>
            <a:off x="95000" y="5997538"/>
            <a:ext cx="9049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Mappa interattiva</a:t>
            </a:r>
          </a:p>
          <a:p>
            <a:r>
              <a:rPr lang="it-IT" sz="1400" dirty="0"/>
              <a:t>https://online.scuola.zanichelli.it/tibonetarascoscienze/protected/xstudx-studenti/B/Tibone2021_lez_int_B1_L1/index.html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9DFB30-59DC-5889-F3E5-8E9E1FE9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242"/>
            <a:ext cx="9144000" cy="51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20589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11799</TotalTime>
  <Words>838</Words>
  <Application>Microsoft Office PowerPoint</Application>
  <PresentationFormat>Presentazione su schermo (4:3)</PresentationFormat>
  <Paragraphs>74</Paragraphs>
  <Slides>25</Slides>
  <Notes>1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8" baseType="lpstr">
      <vt:lpstr>Arial</vt:lpstr>
      <vt:lpstr>Calibri</vt:lpstr>
      <vt:lpstr>Projekt domyślny</vt:lpstr>
      <vt:lpstr>Presentazione standard di PowerPoint</vt:lpstr>
      <vt:lpstr>Federico Tibone Scopri perché</vt:lpstr>
      <vt:lpstr>Federico Tibone Scopri perché</vt:lpstr>
      <vt:lpstr>Federico Tibone Scopri perché</vt:lpstr>
      <vt:lpstr>Federico Tibone Scopri perché</vt:lpstr>
      <vt:lpstr>Federico Tibone Scopri perché</vt:lpstr>
      <vt:lpstr>Federico Tibone Scopri perché</vt:lpstr>
      <vt:lpstr>Federico Tibone Scopri perché</vt:lpstr>
      <vt:lpstr>Federico Tibone Scopri perché</vt:lpstr>
      <vt:lpstr>Federico Tibone Scopri perché</vt:lpstr>
      <vt:lpstr>Federico Tibone Scopri perché</vt:lpstr>
      <vt:lpstr>Federico Tibone Scopri perché</vt:lpstr>
      <vt:lpstr>Federico Tibone Scopri perché</vt:lpstr>
      <vt:lpstr>Federico Tibone Scopri perché</vt:lpstr>
      <vt:lpstr>Federico Tibone Scopri perché: verifica</vt:lpstr>
      <vt:lpstr>Federico Tibone Scopri perché: esercizi</vt:lpstr>
      <vt:lpstr>Federico Tibone Scopri perché</vt:lpstr>
      <vt:lpstr>Federico Tibone Scopri perché: Fisica</vt:lpstr>
      <vt:lpstr>Federico Tibione Scopri perché</vt:lpstr>
      <vt:lpstr>Anche bisogni educativi speciali</vt:lpstr>
      <vt:lpstr>Simulazioni «phet.colorado.edu»</vt:lpstr>
      <vt:lpstr>Infinite risorse «condivise»</vt:lpstr>
      <vt:lpstr>Infinità di software educativo (in tutte le materie, a tutti livelli e in tutte lingue)</vt:lpstr>
      <vt:lpstr>Persino i libri AR per bambini </vt:lpstr>
      <vt:lpstr>Conclusioni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Ucho – superkomputer komunikacji</dc:title>
  <dc:creator>GK</dc:creator>
  <cp:lastModifiedBy>Maria Karwasz</cp:lastModifiedBy>
  <cp:revision>165</cp:revision>
  <cp:lastPrinted>2022-11-18T21:14:23Z</cp:lastPrinted>
  <dcterms:created xsi:type="dcterms:W3CDTF">2019-04-23T16:37:35Z</dcterms:created>
  <dcterms:modified xsi:type="dcterms:W3CDTF">2022-12-12T18:41:04Z</dcterms:modified>
</cp:coreProperties>
</file>