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806" r:id="rId3"/>
    <p:sldId id="785" r:id="rId4"/>
    <p:sldId id="805" r:id="rId5"/>
    <p:sldId id="763" r:id="rId6"/>
    <p:sldId id="764" r:id="rId7"/>
    <p:sldId id="786" r:id="rId8"/>
    <p:sldId id="765" r:id="rId9"/>
    <p:sldId id="877" r:id="rId10"/>
    <p:sldId id="878" r:id="rId11"/>
    <p:sldId id="879" r:id="rId12"/>
    <p:sldId id="880" r:id="rId13"/>
    <p:sldId id="766" r:id="rId14"/>
    <p:sldId id="881" r:id="rId15"/>
    <p:sldId id="1065" r:id="rId16"/>
    <p:sldId id="1061" r:id="rId17"/>
    <p:sldId id="767" r:id="rId18"/>
    <p:sldId id="807" r:id="rId19"/>
    <p:sldId id="882" r:id="rId20"/>
    <p:sldId id="768" r:id="rId21"/>
    <p:sldId id="769" r:id="rId22"/>
    <p:sldId id="770" r:id="rId23"/>
    <p:sldId id="883" r:id="rId24"/>
    <p:sldId id="771" r:id="rId25"/>
    <p:sldId id="772" r:id="rId26"/>
    <p:sldId id="773" r:id="rId27"/>
    <p:sldId id="774" r:id="rId28"/>
    <p:sldId id="775" r:id="rId29"/>
    <p:sldId id="777" r:id="rId30"/>
    <p:sldId id="948" r:id="rId31"/>
    <p:sldId id="779" r:id="rId32"/>
    <p:sldId id="947" r:id="rId33"/>
    <p:sldId id="949" r:id="rId34"/>
    <p:sldId id="1056" r:id="rId35"/>
    <p:sldId id="1057" r:id="rId36"/>
    <p:sldId id="1058" r:id="rId37"/>
    <p:sldId id="781" r:id="rId38"/>
    <p:sldId id="1000" r:id="rId39"/>
    <p:sldId id="999" r:id="rId40"/>
    <p:sldId id="1063" r:id="rId41"/>
    <p:sldId id="1062" r:id="rId42"/>
    <p:sldId id="762" r:id="rId43"/>
    <p:sldId id="1059" r:id="rId44"/>
    <p:sldId id="787" r:id="rId45"/>
    <p:sldId id="789" r:id="rId46"/>
    <p:sldId id="790" r:id="rId47"/>
    <p:sldId id="792" r:id="rId48"/>
    <p:sldId id="793" r:id="rId49"/>
    <p:sldId id="435" r:id="rId50"/>
    <p:sldId id="436" r:id="rId51"/>
    <p:sldId id="447" r:id="rId52"/>
    <p:sldId id="1047" r:id="rId53"/>
    <p:sldId id="1048" r:id="rId54"/>
    <p:sldId id="1049" r:id="rId55"/>
    <p:sldId id="1050" r:id="rId56"/>
    <p:sldId id="1053" r:id="rId57"/>
    <p:sldId id="831" r:id="rId58"/>
    <p:sldId id="833" r:id="rId59"/>
    <p:sldId id="811" r:id="rId60"/>
    <p:sldId id="810" r:id="rId61"/>
    <p:sldId id="825" r:id="rId62"/>
    <p:sldId id="813" r:id="rId63"/>
    <p:sldId id="826" r:id="rId64"/>
    <p:sldId id="814" r:id="rId65"/>
    <p:sldId id="827" r:id="rId66"/>
    <p:sldId id="815" r:id="rId67"/>
    <p:sldId id="816" r:id="rId68"/>
    <p:sldId id="817" r:id="rId69"/>
    <p:sldId id="818" r:id="rId70"/>
    <p:sldId id="819" r:id="rId71"/>
    <p:sldId id="820" r:id="rId72"/>
    <p:sldId id="821" r:id="rId73"/>
    <p:sldId id="828" r:id="rId74"/>
    <p:sldId id="829" r:id="rId75"/>
    <p:sldId id="822" r:id="rId76"/>
    <p:sldId id="823" r:id="rId77"/>
    <p:sldId id="824" r:id="rId78"/>
    <p:sldId id="1064" r:id="rId79"/>
    <p:sldId id="834" r:id="rId80"/>
  </p:sldIdLst>
  <p:sldSz cx="9144000" cy="6858000" type="screen4x3"/>
  <p:notesSz cx="9144000" cy="685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8">
          <p15:clr>
            <a:srgbClr val="A4A3A4"/>
          </p15:clr>
        </p15:guide>
        <p15:guide id="2" pos="2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800E"/>
    <a:srgbClr val="7E5501"/>
    <a:srgbClr val="FCD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378" y="96"/>
      </p:cViewPr>
      <p:guideLst>
        <p:guide orient="horz" pos="2828"/>
        <p:guide pos="21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979" y="0"/>
            <a:ext cx="5283200" cy="258068"/>
          </a:xfrm>
          <a:prstGeom prst="rect">
            <a:avLst/>
          </a:prstGeom>
        </p:spPr>
        <p:txBody>
          <a:bodyPr vert="horz" lIns="91440" tIns="45720" rIns="91440" bIns="45720" rtlCol="0"/>
          <a:lstStyle>
            <a:lvl1pPr algn="r">
              <a:defRPr sz="1200"/>
            </a:lvl1pPr>
          </a:lstStyle>
          <a:p>
            <a:fld id="{3EFD42F7-718C-4B98-AAEC-167E6DDD60A7}" type="datetimeFigureOut">
              <a:rPr lang="en-US" smtClean="0"/>
              <a:t>11/13/2022</a:t>
            </a:fld>
            <a:endParaRPr lang="en-US"/>
          </a:p>
        </p:txBody>
      </p:sp>
      <p:sp>
        <p:nvSpPr>
          <p:cNvPr id="4" name="Slide Image Placeholder 3"/>
          <p:cNvSpPr>
            <a:spLocks noGrp="1" noRot="1" noChangeAspect="1"/>
          </p:cNvSpPr>
          <p:nvPr>
            <p:ph type="sldImg" idx="2"/>
          </p:nvPr>
        </p:nvSpPr>
        <p:spPr>
          <a:xfrm>
            <a:off x="4552950" y="642938"/>
            <a:ext cx="3086100" cy="173593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2475309"/>
            <a:ext cx="9753600" cy="202525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5432"/>
            <a:ext cx="5283200" cy="25806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979" y="4885432"/>
            <a:ext cx="5283200" cy="258068"/>
          </a:xfrm>
          <a:prstGeom prst="rect">
            <a:avLst/>
          </a:prstGeom>
        </p:spPr>
        <p:txBody>
          <a:bodyPr vert="horz" lIns="91440" tIns="45720" rIns="91440" bIns="45720" rtlCol="0" anchor="b"/>
          <a:lstStyle>
            <a:lvl1pPr algn="r">
              <a:defRPr sz="1200"/>
            </a:lvl1pPr>
          </a:lstStyle>
          <a:p>
            <a:fld id="{21B2AA4F-B828-4D7C-AFD3-893933DAFCB4}"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idx="2"/>
          </p:nvPr>
        </p:nvSpPr>
        <p:spPr/>
      </p:sp>
      <p:sp>
        <p:nvSpPr>
          <p:cNvPr id="3" name="Symbol zastępczy tekstu 2"/>
          <p:cNvSpPr>
            <a:spLocks noGrp="1"/>
          </p:cNvSpPr>
          <p:nvPr>
            <p:ph type="body" idx="3"/>
          </p:nvPr>
        </p:nvSpPr>
        <p:spPr/>
        <p:txBody>
          <a:bodyPr/>
          <a:lstStyle/>
          <a:p>
            <a:endParaRPr lang="pl-PL"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04109" y="462597"/>
            <a:ext cx="4335780"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Calibri" panose="020F0502020204030204"/>
                <a:cs typeface="Calibri" panose="020F050202020403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5609" y="1483359"/>
            <a:ext cx="2011045" cy="4688840"/>
          </a:xfrm>
          <a:prstGeom prst="rect">
            <a:avLst/>
          </a:prstGeom>
        </p:spPr>
        <p:txBody>
          <a:bodyPr wrap="square" lIns="0" tIns="0" rIns="0" bIns="0">
            <a:spAutoFit/>
          </a:bodyPr>
          <a:lstStyle>
            <a:lvl1pPr>
              <a:defRPr sz="1800" b="0" i="0">
                <a:solidFill>
                  <a:schemeClr val="tx1"/>
                </a:solidFill>
                <a:latin typeface="Calibri" panose="020F0502020204030204"/>
                <a:cs typeface="Calibri" panose="020F0502020204030204"/>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pl-PL"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ymbol zastępczy stopki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pl-PL"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ymbol zastępczy numeru slajdu 4"/>
          <p:cNvSpPr>
            <a:spLocks noGrp="1"/>
          </p:cNvSpPr>
          <p:nvPr>
            <p:ph type="sldNum" sz="quarter" idx="12"/>
          </p:nvPr>
        </p:nvSpPr>
        <p:spPr/>
        <p:txBody>
          <a:bodyPr/>
          <a:lstStyle/>
          <a:p>
            <a:pPr lvl="0" eaLnBrk="1" hangingPunct="1">
              <a:buNone/>
            </a:pPr>
            <a:fld id="{9A0DB2DC-4C9A-4742-B13C-FB6460FD3503}" type="slidenum">
              <a:rPr lang="pl-PL" dirty="0">
                <a:latin typeface="Arial" panose="020B0604020202020204" pitchFamily="34" charset="0"/>
              </a:rPr>
              <a:t>‹N›</a:t>
            </a:fld>
            <a:endParaRPr lang="pl-PL"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4050" y="187642"/>
            <a:ext cx="7835899"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a:xfrm>
            <a:off x="535940" y="1433829"/>
            <a:ext cx="3738879" cy="3463290"/>
          </a:xfrm>
          <a:prstGeom prst="rect">
            <a:avLst/>
          </a:prstGeom>
        </p:spPr>
        <p:txBody>
          <a:bodyPr wrap="square" lIns="0" tIns="0" rIns="0" bIns="0">
            <a:spAutoFit/>
          </a:bodyPr>
          <a:lstStyle>
            <a:lvl1pPr>
              <a:defRPr sz="2400" b="0" i="0">
                <a:solidFill>
                  <a:schemeClr val="tx1"/>
                </a:solidFill>
                <a:latin typeface="Calibri" panose="020F0502020204030204"/>
                <a:cs typeface="Calibri" panose="020F0502020204030204"/>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11/13/2022</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uIHPPtPBgHk"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zQrqsf0F0_A&amp;t=8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file:///C:\Users\JA\AppData\Local\Temp\wps\INetCache\50eb253103da1e12368e878e60204038"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wordstream.com/blog/ws/2014/05/21/google-glass-sweepstakes" TargetMode="External"/><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Prostokąt 7"/>
          <p:cNvSpPr/>
          <p:nvPr/>
        </p:nvSpPr>
        <p:spPr>
          <a:xfrm>
            <a:off x="0" y="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object 3"/>
          <p:cNvSpPr txBox="1"/>
          <p:nvPr/>
        </p:nvSpPr>
        <p:spPr>
          <a:xfrm>
            <a:off x="762000" y="76200"/>
            <a:ext cx="7880350" cy="2052955"/>
          </a:xfrm>
          <a:prstGeom prst="rect">
            <a:avLst/>
          </a:prstGeom>
          <a:ln w="15875">
            <a:solidFill>
              <a:schemeClr val="tx1"/>
            </a:solidFill>
          </a:ln>
        </p:spPr>
        <p:txBody>
          <a:bodyPr vert="horz" wrap="square" lIns="0" tIns="109220" rIns="0" bIns="0" rtlCol="0">
            <a:spAutoFit/>
          </a:bodyPr>
          <a:lstStyle/>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New perspectives of the educational technologies - </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the role of visualization in learning process - cognitive perspective</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Virtual reality in education</a:t>
            </a:r>
          </a:p>
        </p:txBody>
      </p:sp>
      <p:sp>
        <p:nvSpPr>
          <p:cNvPr id="2" name="Pole tekstowe 1"/>
          <p:cNvSpPr txBox="1"/>
          <p:nvPr/>
        </p:nvSpPr>
        <p:spPr>
          <a:xfrm>
            <a:off x="2275840" y="4953000"/>
            <a:ext cx="4851400" cy="1630045"/>
          </a:xfrm>
          <a:prstGeom prst="rect">
            <a:avLst/>
          </a:prstGeom>
          <a:noFill/>
        </p:spPr>
        <p:txBody>
          <a:bodyPr wrap="square" rtlCol="0">
            <a:spAutoFit/>
          </a:bodyPr>
          <a:lstStyle/>
          <a:p>
            <a:pPr algn="ctr"/>
            <a:r>
              <a:rPr lang="pl-PL" altLang="en-US" sz="2000" b="1"/>
              <a:t>Ass. prof. NCU Dorota Siemieniecka</a:t>
            </a:r>
          </a:p>
          <a:p>
            <a:pPr algn="ctr"/>
            <a:r>
              <a:rPr lang="pl-PL" altLang="en-US" sz="2000" b="1"/>
              <a:t>Ph D. Kamila Majewska</a:t>
            </a:r>
            <a:endParaRPr lang="pl-PL" altLang="en-US" sz="2000"/>
          </a:p>
          <a:p>
            <a:pPr algn="ctr"/>
            <a:r>
              <a:rPr lang="pl-PL" altLang="en-US" sz="2000"/>
              <a:t>Nicolaus Copernicus University</a:t>
            </a:r>
          </a:p>
          <a:p>
            <a:pPr algn="ctr"/>
            <a:r>
              <a:rPr lang="pl-PL" altLang="en-US" sz="2000"/>
              <a:t>Toruń </a:t>
            </a:r>
          </a:p>
          <a:p>
            <a:pPr algn="ctr"/>
            <a:r>
              <a:rPr lang="pl-PL" altLang="en-US" sz="2000"/>
              <a:t>Poland</a:t>
            </a:r>
          </a:p>
        </p:txBody>
      </p:sp>
      <p:pic>
        <p:nvPicPr>
          <p:cNvPr id="4" name="Symbol zastępczy zawartości 3"/>
          <p:cNvPicPr>
            <a:picLocks noGrp="1" noChangeAspect="1"/>
          </p:cNvPicPr>
          <p:nvPr>
            <p:ph sz="half" idx="2"/>
          </p:nvPr>
        </p:nvPicPr>
        <p:blipFill rotWithShape="1">
          <a:blip r:embed="rId2"/>
          <a:srcRect l="32966" t="12748" r="16869" b="15083"/>
          <a:stretch>
            <a:fillRect/>
          </a:stretch>
        </p:blipFill>
        <p:spPr bwMode="auto">
          <a:xfrm>
            <a:off x="2402205" y="2136140"/>
            <a:ext cx="4599305" cy="25857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4" name="Content Placeholder 103"/>
          <p:cNvPicPr>
            <a:picLocks noGrp="1"/>
          </p:cNvPicPr>
          <p:nvPr>
            <p:ph sz="half" idx="2"/>
          </p:nvPr>
        </p:nvPicPr>
        <p:blipFill>
          <a:blip r:embed="rId2"/>
          <a:stretch>
            <a:fillRect/>
          </a:stretch>
        </p:blipFill>
        <p:spPr>
          <a:xfrm>
            <a:off x="-319405" y="635"/>
            <a:ext cx="9652000" cy="6811010"/>
          </a:xfrm>
          <a:prstGeom prst="rect">
            <a:avLst/>
          </a:prstGeom>
          <a:noFill/>
          <a:ln w="9525">
            <a:noFill/>
          </a:ln>
        </p:spPr>
      </p:pic>
      <p:sp>
        <p:nvSpPr>
          <p:cNvPr id="7" name="Title 3"/>
          <p:cNvSpPr>
            <a:spLocks noGrp="1"/>
          </p:cNvSpPr>
          <p:nvPr/>
        </p:nvSpPr>
        <p:spPr>
          <a:xfrm>
            <a:off x="1447800" y="55626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a:t>Google Glasseshttps://www.wordstream.com/blog/ws/2014/05/21/google-glass-sweepstakes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5" name="Content Placeholder 104"/>
          <p:cNvPicPr>
            <a:picLocks noGrp="1"/>
          </p:cNvPicPr>
          <p:nvPr>
            <p:ph sz="half" idx="2"/>
          </p:nvPr>
        </p:nvPicPr>
        <p:blipFill>
          <a:blip r:embed="rId2"/>
          <a:stretch>
            <a:fillRect/>
          </a:stretch>
        </p:blipFill>
        <p:spPr>
          <a:xfrm>
            <a:off x="-635" y="-38100"/>
            <a:ext cx="9370695" cy="7016115"/>
          </a:xfrm>
          <a:prstGeom prst="rect">
            <a:avLst/>
          </a:prstGeom>
          <a:noFill/>
          <a:ln w="9525">
            <a:noFill/>
          </a:ln>
        </p:spPr>
      </p:pic>
      <p:sp>
        <p:nvSpPr>
          <p:cNvPr id="6" name="Title 3"/>
          <p:cNvSpPr>
            <a:spLocks noGrp="1"/>
          </p:cNvSpPr>
          <p:nvPr/>
        </p:nvSpPr>
        <p:spPr>
          <a:xfrm>
            <a:off x="304800" y="61722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a:t>Google Glasseshttps://www.wordstream.com/blog/ws/2014/05/21/google-glass-sweepstakes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3"/>
          </p:nvPr>
        </p:nvSpPr>
        <p:spPr/>
        <p:txBody>
          <a:bodyPr/>
          <a:lstStyle/>
          <a:p>
            <a:endParaRPr lang="en-US"/>
          </a:p>
        </p:txBody>
      </p:sp>
      <p:pic>
        <p:nvPicPr>
          <p:cNvPr id="106" name="Content Placeholder 105"/>
          <p:cNvPicPr>
            <a:picLocks noGrp="1"/>
          </p:cNvPicPr>
          <p:nvPr>
            <p:ph sz="half" idx="2"/>
          </p:nvPr>
        </p:nvPicPr>
        <p:blipFill>
          <a:blip r:embed="rId2"/>
          <a:stretch>
            <a:fillRect/>
          </a:stretch>
        </p:blipFill>
        <p:spPr>
          <a:xfrm>
            <a:off x="-33655" y="-66040"/>
            <a:ext cx="9178290" cy="6982460"/>
          </a:xfrm>
          <a:prstGeom prst="rect">
            <a:avLst/>
          </a:prstGeom>
          <a:noFill/>
          <a:ln w="9525">
            <a:noFill/>
          </a:ln>
        </p:spPr>
      </p:pic>
      <p:sp>
        <p:nvSpPr>
          <p:cNvPr id="6" name="Title 3"/>
          <p:cNvSpPr>
            <a:spLocks noGrp="1"/>
          </p:cNvSpPr>
          <p:nvPr/>
        </p:nvSpPr>
        <p:spPr>
          <a:xfrm>
            <a:off x="304800" y="6172200"/>
            <a:ext cx="7604760" cy="5537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1800" dirty="0"/>
              <a:t>Google Glasseshttps://www.wordstream.com/blog/ws/2014/05/21/google-glass-sweepstakes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381000" y="1676400"/>
            <a:ext cx="3563620" cy="3693160"/>
          </a:xfrm>
        </p:spPr>
        <p:txBody>
          <a:bodyPr wrap="square"/>
          <a:lstStyle/>
          <a:p>
            <a:pPr marL="342900" indent="-342900">
              <a:buFont typeface="Arial" panose="020B0604020202020204" pitchFamily="34" charset="0"/>
              <a:buChar char="•"/>
            </a:pPr>
            <a:r>
              <a:rPr lang="pl-PL" altLang="en-US" sz="2400"/>
              <a:t>Verification of knowledge takes place in didactic situations that enable learning by experiencing (which is emphasized in Polish literature by Władysław Zaczyński)</a:t>
            </a:r>
          </a:p>
          <a:p>
            <a:pPr marL="342900" indent="-342900">
              <a:buFont typeface="Arial" panose="020B0604020202020204" pitchFamily="34" charset="0"/>
              <a:buChar char="•"/>
            </a:pPr>
            <a:r>
              <a:rPr lang="pl-PL" altLang="en-US" sz="2400"/>
              <a:t>and personal experience (checking knowledge in practice, through play).</a:t>
            </a:r>
          </a:p>
        </p:txBody>
      </p:sp>
      <p:sp>
        <p:nvSpPr>
          <p:cNvPr id="5" name="Tytuł 3"/>
          <p:cNvSpPr>
            <a:spLocks noGrp="1"/>
          </p:cNvSpPr>
          <p:nvPr/>
        </p:nvSpPr>
        <p:spPr>
          <a:xfrm>
            <a:off x="969645" y="45720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learning through emotions, experience </a:t>
            </a:r>
          </a:p>
        </p:txBody>
      </p:sp>
      <p:pic>
        <p:nvPicPr>
          <p:cNvPr id="2" name="Content Placeholder 1" descr="joy-1430953"/>
          <p:cNvPicPr>
            <a:picLocks noGrp="1" noChangeAspect="1"/>
          </p:cNvPicPr>
          <p:nvPr>
            <p:ph sz="half" idx="2"/>
          </p:nvPr>
        </p:nvPicPr>
        <p:blipFill>
          <a:blip r:embed="rId2"/>
          <a:stretch>
            <a:fillRect/>
          </a:stretch>
        </p:blipFill>
        <p:spPr>
          <a:xfrm>
            <a:off x="3943985" y="1676400"/>
            <a:ext cx="5200015" cy="3900170"/>
          </a:xfrm>
          <a:prstGeom prst="rect">
            <a:avLst/>
          </a:prstGeom>
        </p:spPr>
      </p:pic>
      <p:sp>
        <p:nvSpPr>
          <p:cNvPr id="6" name="Text Box 5"/>
          <p:cNvSpPr txBox="1"/>
          <p:nvPr/>
        </p:nvSpPr>
        <p:spPr>
          <a:xfrm>
            <a:off x="3733800" y="6248400"/>
            <a:ext cx="5349875" cy="306705"/>
          </a:xfrm>
          <a:prstGeom prst="rect">
            <a:avLst/>
          </a:prstGeom>
          <a:noFill/>
        </p:spPr>
        <p:txBody>
          <a:bodyPr wrap="square" rtlCol="0" anchor="t">
            <a:spAutoFit/>
          </a:bodyPr>
          <a:lstStyle/>
          <a:p>
            <a:r>
              <a:rPr lang="en-US" sz="1400"/>
              <a:t>https://www.freeimages.com/pl/photo/joy-1430953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1"/>
          <p:cNvPicPr/>
          <p:nvPr/>
        </p:nvPicPr>
        <p:blipFill rotWithShape="1">
          <a:blip r:embed="rId2"/>
          <a:srcRect l="2315" t="11571" r="4851" b="5276"/>
          <a:stretch>
            <a:fillRect/>
          </a:stretch>
        </p:blipFill>
        <p:spPr bwMode="auto">
          <a:xfrm>
            <a:off x="-76200" y="0"/>
            <a:ext cx="9557385" cy="7084060"/>
          </a:xfrm>
          <a:prstGeom prst="rect">
            <a:avLst/>
          </a:prstGeom>
          <a:ln>
            <a:noFill/>
          </a:ln>
        </p:spPr>
      </p:pic>
      <p:sp>
        <p:nvSpPr>
          <p:cNvPr id="3" name="Subtitle 2"/>
          <p:cNvSpPr>
            <a:spLocks noGrp="1"/>
          </p:cNvSpPr>
          <p:nvPr>
            <p:ph type="subTitle" idx="4"/>
          </p:nvPr>
        </p:nvSpPr>
        <p:spPr>
          <a:xfrm>
            <a:off x="304800" y="1752600"/>
            <a:ext cx="2889885" cy="5170805"/>
          </a:xfrm>
          <a:solidFill>
            <a:schemeClr val="tx2">
              <a:lumMod val="40000"/>
              <a:lumOff val="60000"/>
            </a:schemeClr>
          </a:solidFill>
        </p:spPr>
        <p:txBody>
          <a:bodyPr wrap="square"/>
          <a:lstStyle/>
          <a:p>
            <a:r>
              <a:rPr lang="pl-PL" altLang="en-US">
                <a:solidFill>
                  <a:schemeClr val="bg1"/>
                </a:solidFill>
              </a:rPr>
              <a:t>„</a:t>
            </a:r>
            <a:r>
              <a:rPr lang="en-US">
                <a:solidFill>
                  <a:schemeClr val="bg1"/>
                </a:solidFill>
              </a:rPr>
              <a:t>VR is a technology that can transform graduates' skillsets immediately recognized through practical applications. Learning through play, first-hand experiences and applied knowledge creates a more appealing environment for students and results in much stronger skillsets</a:t>
            </a:r>
            <a:r>
              <a:rPr lang="pl-PL" altLang="en-US">
                <a:solidFill>
                  <a:schemeClr val="bg1"/>
                </a:solidFill>
              </a:rPr>
              <a:t>”</a:t>
            </a:r>
            <a:r>
              <a:rPr lang="en-US">
                <a:solidFill>
                  <a:schemeClr val="bg1"/>
                </a:solidFill>
              </a:rPr>
              <a:t>. </a:t>
            </a:r>
          </a:p>
        </p:txBody>
      </p:sp>
      <p:sp>
        <p:nvSpPr>
          <p:cNvPr id="9" name="Title 8"/>
          <p:cNvSpPr>
            <a:spLocks noGrp="1"/>
          </p:cNvSpPr>
          <p:nvPr>
            <p:ph type="ctrTitle"/>
          </p:nvPr>
        </p:nvSpPr>
        <p:spPr>
          <a:xfrm>
            <a:off x="2438400" y="914400"/>
            <a:ext cx="6379210" cy="615315"/>
          </a:xfrm>
        </p:spPr>
        <p:txBody>
          <a:bodyPr wrap="square"/>
          <a:lstStyle/>
          <a:p>
            <a:r>
              <a:rPr lang="en-US" sz="2000" dirty="0"/>
              <a:t>https://www.weforum.org/agenda/2022/05/the-future-of-education-is-in-experiential-learning-and-vr/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2E4CB-BA63-14E9-EDB0-DD979195F039}"/>
              </a:ext>
            </a:extLst>
          </p:cNvPr>
          <p:cNvSpPr>
            <a:spLocks noGrp="1"/>
          </p:cNvSpPr>
          <p:nvPr>
            <p:ph type="title"/>
          </p:nvPr>
        </p:nvSpPr>
        <p:spPr/>
        <p:txBody>
          <a:bodyPr/>
          <a:lstStyle/>
          <a:p>
            <a:r>
              <a:rPr lang="it-IT" dirty="0"/>
              <a:t>Vantaggi di VR e AR</a:t>
            </a:r>
          </a:p>
        </p:txBody>
      </p:sp>
      <p:pic>
        <p:nvPicPr>
          <p:cNvPr id="5" name="Immagine 4">
            <a:extLst>
              <a:ext uri="{FF2B5EF4-FFF2-40B4-BE49-F238E27FC236}">
                <a16:creationId xmlns:a16="http://schemas.microsoft.com/office/drawing/2014/main" id="{196C5586-6D3D-D912-60B3-BCA589F8F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85836"/>
            <a:ext cx="8915400" cy="5014913"/>
          </a:xfrm>
          <a:prstGeom prst="rect">
            <a:avLst/>
          </a:prstGeom>
        </p:spPr>
      </p:pic>
    </p:spTree>
    <p:extLst>
      <p:ext uri="{BB962C8B-B14F-4D97-AF65-F5344CB8AC3E}">
        <p14:creationId xmlns:p14="http://schemas.microsoft.com/office/powerpoint/2010/main" val="3596060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ltLang="en-US"/>
          </a:p>
        </p:txBody>
      </p:sp>
      <p:sp>
        <p:nvSpPr>
          <p:cNvPr id="6" name="Symbol zastępczy zawartości 5"/>
          <p:cNvSpPr>
            <a:spLocks noGrp="1"/>
          </p:cNvSpPr>
          <p:nvPr>
            <p:ph sz="half" idx="3"/>
          </p:nvPr>
        </p:nvSpPr>
        <p:spPr>
          <a:xfrm>
            <a:off x="5515609" y="1483359"/>
            <a:ext cx="2011045" cy="551180"/>
          </a:xfrm>
        </p:spPr>
        <p:txBody>
          <a:bodyPr wrap="square"/>
          <a:lstStyle/>
          <a:p>
            <a:endParaRPr lang="pl-PL" altLang="en-US"/>
          </a:p>
        </p:txBody>
      </p:sp>
      <p:pic>
        <p:nvPicPr>
          <p:cNvPr id="4" name="Obraz 4"/>
          <p:cNvPicPr>
            <a:picLocks noGrp="1" noChangeAspect="1"/>
          </p:cNvPicPr>
          <p:nvPr>
            <p:ph sz="half" idx="2"/>
          </p:nvPr>
        </p:nvPicPr>
        <p:blipFill rotWithShape="1">
          <a:blip r:embed="rId2"/>
          <a:srcRect t="21768" r="35061" b="22732"/>
          <a:stretch>
            <a:fillRect/>
          </a:stretch>
        </p:blipFill>
        <p:spPr bwMode="auto">
          <a:xfrm>
            <a:off x="-381000" y="-152400"/>
            <a:ext cx="9356090" cy="5259705"/>
          </a:xfrm>
          <a:prstGeom prst="rect">
            <a:avLst/>
          </a:prstGeom>
          <a:ln>
            <a:noFill/>
          </a:ln>
        </p:spPr>
      </p:pic>
      <p:sp>
        <p:nvSpPr>
          <p:cNvPr id="7" name="Pole tekstowe 6"/>
          <p:cNvSpPr txBox="1"/>
          <p:nvPr/>
        </p:nvSpPr>
        <p:spPr>
          <a:xfrm>
            <a:off x="381000" y="5334000"/>
            <a:ext cx="8283575" cy="1384995"/>
          </a:xfrm>
          <a:prstGeom prst="rect">
            <a:avLst/>
          </a:prstGeom>
          <a:noFill/>
        </p:spPr>
        <p:txBody>
          <a:bodyPr wrap="square" rtlCol="0" anchor="t">
            <a:spAutoFit/>
          </a:bodyPr>
          <a:lstStyle/>
          <a:p>
            <a:r>
              <a:rPr lang="pl-PL" altLang="en-US" sz="2800" dirty="0"/>
              <a:t>HoloLens 2 AR </a:t>
            </a:r>
            <a:r>
              <a:rPr lang="pl-PL" altLang="en-US" sz="2800" dirty="0" err="1"/>
              <a:t>Headset</a:t>
            </a:r>
            <a:r>
              <a:rPr lang="pl-PL" altLang="en-US" sz="2800" dirty="0"/>
              <a:t>: On </a:t>
            </a:r>
            <a:r>
              <a:rPr lang="pl-PL" altLang="en-US" sz="2800" dirty="0" err="1"/>
              <a:t>Stage</a:t>
            </a:r>
            <a:r>
              <a:rPr lang="pl-PL" altLang="en-US" sz="2800" dirty="0"/>
              <a:t> Live </a:t>
            </a:r>
            <a:r>
              <a:rPr lang="pl-PL" altLang="en-US" sz="2800" dirty="0" err="1"/>
              <a:t>Demonstration</a:t>
            </a:r>
            <a:endParaRPr lang="pl-PL" altLang="en-US" sz="2800" dirty="0"/>
          </a:p>
          <a:p>
            <a:r>
              <a:rPr lang="pl-PL" altLang="en-US" sz="2800" dirty="0">
                <a:hlinkClick r:id="rId3"/>
              </a:rPr>
              <a:t>https://www.youtube.com/watch?v=uIHPPtPBgHk</a:t>
            </a:r>
            <a:endParaRPr lang="pl-PL" altLang="en-US" sz="2800" dirty="0"/>
          </a:p>
          <a:p>
            <a:endParaRPr lang="pl-PL" alt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457200" y="2667000"/>
            <a:ext cx="7980680" cy="3323590"/>
          </a:xfrm>
        </p:spPr>
        <p:txBody>
          <a:bodyPr wrap="square"/>
          <a:lstStyle/>
          <a:p>
            <a:pPr marL="342900" indent="-342900">
              <a:buFont typeface="Arial" panose="020B0604020202020204" pitchFamily="34" charset="0"/>
              <a:buChar char="•"/>
            </a:pPr>
            <a:r>
              <a:rPr lang="pl-PL" altLang="en-US">
                <a:sym typeface="+mn-ea"/>
              </a:rPr>
              <a:t>The virtual environment creates interesting opportunities for learners, </a:t>
            </a:r>
            <a:r>
              <a:rPr lang="pl-PL" altLang="en-US" b="1">
                <a:sym typeface="+mn-ea"/>
              </a:rPr>
              <a:t>allowing for the creation</a:t>
            </a:r>
            <a:r>
              <a:rPr lang="pl-PL" altLang="en-US">
                <a:sym typeface="+mn-ea"/>
              </a:rPr>
              <a:t> of space for the </a:t>
            </a:r>
            <a:r>
              <a:rPr lang="pl-PL" altLang="en-US" b="1">
                <a:sym typeface="+mn-ea"/>
              </a:rPr>
              <a:t>individualization of students</a:t>
            </a:r>
            <a:r>
              <a:rPr lang="pl-PL" altLang="en-US">
                <a:sym typeface="+mn-ea"/>
              </a:rPr>
              <a:t>, while allowing them a </a:t>
            </a:r>
            <a:r>
              <a:rPr lang="pl-PL" altLang="en-US" b="1">
                <a:sym typeface="+mn-ea"/>
              </a:rPr>
              <a:t>high level of activity</a:t>
            </a:r>
          </a:p>
          <a:p>
            <a:pPr marL="342900" indent="-342900">
              <a:buFont typeface="Arial" panose="020B0604020202020204" pitchFamily="34" charset="0"/>
              <a:buChar char="•"/>
            </a:pPr>
            <a:r>
              <a:rPr lang="pl-PL" altLang="en-US">
                <a:sym typeface="+mn-ea"/>
              </a:rPr>
              <a:t>Creating a learning environment conducive to effective education by the teacher requires the selection of activating methods, didactic principles, cognitive and cognitive elements, as well as taking into account the knowledge previously acquired by students.</a:t>
            </a:r>
          </a:p>
        </p:txBody>
      </p:sp>
      <p:sp>
        <p:nvSpPr>
          <p:cNvPr id="4" name="Pole tekstowe 3"/>
          <p:cNvSpPr txBox="1"/>
          <p:nvPr/>
        </p:nvSpPr>
        <p:spPr>
          <a:xfrm>
            <a:off x="609600" y="6172200"/>
            <a:ext cx="8269605" cy="521970"/>
          </a:xfrm>
          <a:prstGeom prst="rect">
            <a:avLst/>
          </a:prstGeom>
          <a:noFill/>
        </p:spPr>
        <p:txBody>
          <a:bodyPr wrap="square" rtlCol="0" anchor="t">
            <a:spAutoFit/>
          </a:bodyPr>
          <a:lstStyle/>
          <a:p>
            <a:r>
              <a:rPr lang="pl-PL" altLang="en-US" sz="1400">
                <a:sym typeface="+mn-ea"/>
              </a:rPr>
              <a:t>L.Wygotski , Myślenie i mowa, PWN, Warszawa 1989.</a:t>
            </a:r>
          </a:p>
          <a:p>
            <a:r>
              <a:rPr lang="pl-PL" altLang="en-US" sz="1400">
                <a:sym typeface="+mn-ea"/>
              </a:rPr>
              <a:t> </a:t>
            </a: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active methods</a:t>
            </a:r>
          </a:p>
          <a:p>
            <a:r>
              <a:rPr lang="pl-PL" altLang="en-US" sz="3200">
                <a:sym typeface="+mn-ea"/>
              </a:rPr>
              <a:t>previously acquired knowledge, focusing on individualisation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on-of-knowledge-1574224"/>
          <p:cNvPicPr>
            <a:picLocks noChangeAspect="1"/>
          </p:cNvPicPr>
          <p:nvPr/>
        </p:nvPicPr>
        <p:blipFill>
          <a:blip r:embed="rId2">
            <a:alphaModFix amt="98000"/>
          </a:blip>
          <a:stretch>
            <a:fillRect/>
          </a:stretch>
        </p:blipFill>
        <p:spPr>
          <a:xfrm>
            <a:off x="144780" y="228600"/>
            <a:ext cx="8854440" cy="6296025"/>
          </a:xfrm>
          <a:prstGeom prst="rect">
            <a:avLst/>
          </a:prstGeom>
        </p:spPr>
      </p:pic>
      <p:sp>
        <p:nvSpPr>
          <p:cNvPr id="3" name="Podtytuł 2"/>
          <p:cNvSpPr>
            <a:spLocks noGrp="1"/>
          </p:cNvSpPr>
          <p:nvPr>
            <p:ph type="subTitle" idx="4"/>
          </p:nvPr>
        </p:nvSpPr>
        <p:spPr>
          <a:xfrm>
            <a:off x="457200" y="1905000"/>
            <a:ext cx="4270375" cy="4062730"/>
          </a:xfrm>
          <a:solidFill>
            <a:schemeClr val="bg1">
              <a:alpha val="63000"/>
            </a:schemeClr>
          </a:solidFill>
        </p:spPr>
        <p:txBody>
          <a:bodyPr wrap="square"/>
          <a:lstStyle/>
          <a:p>
            <a:pPr marL="342900" indent="-342900">
              <a:buFont typeface="Arial" panose="020B0604020202020204" pitchFamily="34" charset="0"/>
              <a:buChar char="•"/>
            </a:pPr>
            <a:r>
              <a:rPr lang="pl-PL" altLang="en-US">
                <a:solidFill>
                  <a:schemeClr val="tx1"/>
                </a:solidFill>
                <a:sym typeface="+mn-ea"/>
              </a:rPr>
              <a:t>This aspect is taken up, among others, by in Theory of Multimedia Education by Richard E. Mayer and Roxanna Moreno.</a:t>
            </a:r>
          </a:p>
          <a:p>
            <a:pPr marL="342900" indent="-342900">
              <a:buFont typeface="Arial" panose="020B0604020202020204" pitchFamily="34" charset="0"/>
              <a:buChar char="•"/>
            </a:pPr>
            <a:r>
              <a:rPr lang="pl-PL" altLang="en-US">
                <a:solidFill>
                  <a:schemeClr val="tx1"/>
                </a:solidFill>
                <a:sym typeface="+mn-ea"/>
              </a:rPr>
              <a:t>The learning process according to of these authors is </a:t>
            </a:r>
            <a:r>
              <a:rPr lang="pl-PL" altLang="en-US" b="1">
                <a:solidFill>
                  <a:schemeClr val="tx1"/>
                </a:solidFill>
                <a:sym typeface="+mn-ea"/>
              </a:rPr>
              <a:t>based on filtering, selecting and integrating information on the basis of previously acquired knowledge.</a:t>
            </a:r>
          </a:p>
        </p:txBody>
      </p:sp>
      <p:sp>
        <p:nvSpPr>
          <p:cNvPr id="4" name="Pole tekstowe 3"/>
          <p:cNvSpPr txBox="1"/>
          <p:nvPr/>
        </p:nvSpPr>
        <p:spPr>
          <a:xfrm>
            <a:off x="304800" y="5904865"/>
            <a:ext cx="8630285" cy="953135"/>
          </a:xfrm>
          <a:prstGeom prst="rect">
            <a:avLst/>
          </a:prstGeom>
          <a:noFill/>
        </p:spPr>
        <p:txBody>
          <a:bodyPr wrap="square" rtlCol="0" anchor="t">
            <a:spAutoFit/>
          </a:bodyPr>
          <a:lstStyle/>
          <a:p>
            <a:r>
              <a:rPr lang="pl-PL" altLang="en-US" sz="1400">
                <a:sym typeface="+mn-ea"/>
              </a:rPr>
              <a:t>R.E. Mayer, Multimedia Learning, New York: Cambridge University Press 2001; tenże, Multimedia learning,  “Psychology of Learning and Motivation” 2002, No. 41, p. 85–139; tenże, Multimedia learning: Are we asking the right questions?, “Educational Psychologist” 1997, No. 1, p. 1–19; R.E. Mayer, R. Moreno, Nine ways to reduce cognitive load in multimedia learning, “Educational Psychologist” 2003, No. 1, p. 43–52.].</a:t>
            </a:r>
          </a:p>
        </p:txBody>
      </p:sp>
      <p:sp>
        <p:nvSpPr>
          <p:cNvPr id="5" name="Tytuł 3"/>
          <p:cNvSpPr>
            <a:spLocks noGrp="1"/>
          </p:cNvSpPr>
          <p:nvPr/>
        </p:nvSpPr>
        <p:spPr>
          <a:xfrm>
            <a:off x="914400" y="174625"/>
            <a:ext cx="7058025" cy="1477010"/>
          </a:xfrm>
          <a:prstGeom prst="rect">
            <a:avLst/>
          </a:prstGeom>
          <a:solidFill>
            <a:schemeClr val="bg1">
              <a:alpha val="53000"/>
            </a:schemeClr>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active learning methods</a:t>
            </a:r>
          </a:p>
          <a:p>
            <a:r>
              <a:rPr lang="pl-PL" altLang="en-US" sz="3200">
                <a:sym typeface="+mn-ea"/>
              </a:rPr>
              <a:t>previously acquired knowledge</a:t>
            </a:r>
          </a:p>
        </p:txBody>
      </p:sp>
      <p:sp>
        <p:nvSpPr>
          <p:cNvPr id="7" name="Text Box 6"/>
          <p:cNvSpPr txBox="1"/>
          <p:nvPr/>
        </p:nvSpPr>
        <p:spPr>
          <a:xfrm>
            <a:off x="6477000" y="914400"/>
            <a:ext cx="2540000" cy="737235"/>
          </a:xfrm>
          <a:prstGeom prst="rect">
            <a:avLst/>
          </a:prstGeom>
          <a:noFill/>
        </p:spPr>
        <p:txBody>
          <a:bodyPr wrap="square" rtlCol="0" anchor="t">
            <a:spAutoFit/>
          </a:bodyPr>
          <a:lstStyle/>
          <a:p>
            <a:r>
              <a:rPr lang="en-US" sz="1400"/>
              <a:t>https://www.freeimages.com/pl/photo/spoon-of-knowledge-1574224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76200"/>
            <a:ext cx="6363335" cy="676910"/>
          </a:xfrm>
        </p:spPr>
        <p:txBody>
          <a:bodyPr wrap="square"/>
          <a:lstStyle/>
          <a:p>
            <a:r>
              <a:rPr lang="pl-PL" altLang="en-US"/>
              <a:t>Holo Lens in Education</a:t>
            </a:r>
          </a:p>
        </p:txBody>
      </p:sp>
      <p:sp>
        <p:nvSpPr>
          <p:cNvPr id="3" name="Subtitle 2"/>
          <p:cNvSpPr>
            <a:spLocks noGrp="1"/>
          </p:cNvSpPr>
          <p:nvPr>
            <p:ph type="subTitle" idx="4"/>
          </p:nvPr>
        </p:nvSpPr>
        <p:spPr>
          <a:xfrm>
            <a:off x="188595" y="838200"/>
            <a:ext cx="8822055" cy="1230630"/>
          </a:xfrm>
        </p:spPr>
        <p:txBody>
          <a:bodyPr wrap="square"/>
          <a:lstStyle/>
          <a:p>
            <a:r>
              <a:rPr lang="en-US" sz="2000" dirty="0"/>
              <a:t>https://www.youtube.com/watch?v=wMJXuQyL_nY</a:t>
            </a:r>
          </a:p>
          <a:p>
            <a:r>
              <a:rPr lang="en-US" sz="2000" dirty="0"/>
              <a:t>https://www.youtube.com/watch?v=NuMsdzc7CLM</a:t>
            </a:r>
          </a:p>
          <a:p>
            <a:r>
              <a:rPr lang="pl-PL" altLang="en-US" sz="2000" dirty="0" err="1"/>
              <a:t>Article</a:t>
            </a:r>
            <a:r>
              <a:rPr lang="pl-PL" altLang="en-US" sz="2000" dirty="0"/>
              <a:t>: </a:t>
            </a:r>
            <a:r>
              <a:rPr lang="pl-PL" altLang="en-US" sz="2000" dirty="0" err="1"/>
              <a:t>Here’s</a:t>
            </a:r>
            <a:r>
              <a:rPr lang="pl-PL" altLang="en-US" sz="2000" dirty="0"/>
              <a:t> How Mixed </a:t>
            </a:r>
            <a:r>
              <a:rPr lang="pl-PL" altLang="en-US" sz="2000" dirty="0" err="1"/>
              <a:t>Reality</a:t>
            </a:r>
            <a:r>
              <a:rPr lang="pl-PL" altLang="en-US" sz="2000" dirty="0"/>
              <a:t> and </a:t>
            </a:r>
            <a:r>
              <a:rPr lang="pl-PL" altLang="en-US" sz="2000" dirty="0" err="1"/>
              <a:t>Augmented</a:t>
            </a:r>
            <a:r>
              <a:rPr lang="pl-PL" altLang="en-US" sz="2000" dirty="0"/>
              <a:t> </a:t>
            </a:r>
            <a:r>
              <a:rPr lang="pl-PL" altLang="en-US" sz="2000" dirty="0" err="1"/>
              <a:t>Reality</a:t>
            </a:r>
            <a:r>
              <a:rPr lang="pl-PL" altLang="en-US" sz="2000" dirty="0"/>
              <a:t> HoloLens </a:t>
            </a:r>
            <a:r>
              <a:rPr lang="pl-PL" altLang="en-US" sz="2000" dirty="0" err="1"/>
              <a:t>Offers</a:t>
            </a:r>
            <a:r>
              <a:rPr lang="pl-PL" altLang="en-US" sz="2000" dirty="0"/>
              <a:t> </a:t>
            </a:r>
            <a:r>
              <a:rPr lang="pl-PL" altLang="en-US" sz="2000" dirty="0" err="1"/>
              <a:t>Industries</a:t>
            </a:r>
            <a:r>
              <a:rPr lang="pl-PL" altLang="en-US" sz="2000" dirty="0"/>
              <a:t> </a:t>
            </a:r>
            <a:r>
              <a:rPr lang="pl-PL" altLang="en-US" sz="2000" dirty="0" err="1"/>
              <a:t>Unique</a:t>
            </a:r>
            <a:r>
              <a:rPr lang="pl-PL" altLang="en-US" sz="2000" dirty="0"/>
              <a:t>: Solutions</a:t>
            </a:r>
            <a:r>
              <a:rPr lang="en-US" sz="2000" dirty="0"/>
              <a:t>https://blog.relaycars.com/augmented-reality-hololens/</a:t>
            </a:r>
          </a:p>
        </p:txBody>
      </p:sp>
      <p:pic>
        <p:nvPicPr>
          <p:cNvPr id="108" name="Picture 107"/>
          <p:cNvPicPr/>
          <p:nvPr/>
        </p:nvPicPr>
        <p:blipFill>
          <a:blip r:embed="rId2"/>
          <a:stretch>
            <a:fillRect/>
          </a:stretch>
        </p:blipFill>
        <p:spPr>
          <a:xfrm>
            <a:off x="188595" y="2153920"/>
            <a:ext cx="8822055" cy="480330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75005" y="457200"/>
            <a:ext cx="7835265" cy="492125"/>
          </a:xfrm>
        </p:spPr>
        <p:txBody>
          <a:bodyPr wrap="square"/>
          <a:lstStyle/>
          <a:p>
            <a:pPr algn="ctr"/>
            <a:r>
              <a:rPr lang="pl-PL" altLang="en-US" sz="3200"/>
              <a:t>Issues raised in the presentation</a:t>
            </a:r>
          </a:p>
        </p:txBody>
      </p:sp>
      <p:sp>
        <p:nvSpPr>
          <p:cNvPr id="3" name="Podtytuł 2"/>
          <p:cNvSpPr>
            <a:spLocks noGrp="1"/>
          </p:cNvSpPr>
          <p:nvPr>
            <p:ph type="subTitle" idx="4"/>
          </p:nvPr>
        </p:nvSpPr>
        <p:spPr>
          <a:xfrm>
            <a:off x="609600" y="2286000"/>
            <a:ext cx="7966075" cy="2215991"/>
          </a:xfrm>
        </p:spPr>
        <p:txBody>
          <a:bodyPr wrap="square"/>
          <a:lstStyle/>
          <a:p>
            <a:pPr marL="457200" indent="-457200">
              <a:buAutoNum type="arabicPeriod"/>
            </a:pPr>
            <a:r>
              <a:rPr lang="pl-PL" altLang="en-US" dirty="0"/>
              <a:t>A </a:t>
            </a:r>
            <a:r>
              <a:rPr lang="pl-PL" altLang="en-US" dirty="0" err="1"/>
              <a:t>look</a:t>
            </a:r>
            <a:r>
              <a:rPr lang="pl-PL" altLang="en-US" dirty="0"/>
              <a:t> to the </a:t>
            </a:r>
            <a:r>
              <a:rPr lang="pl-PL" altLang="en-US" dirty="0" err="1"/>
              <a:t>future</a:t>
            </a:r>
            <a:r>
              <a:rPr lang="pl-PL" altLang="en-US" dirty="0"/>
              <a:t>. </a:t>
            </a:r>
            <a:r>
              <a:rPr lang="pl-PL" altLang="en-US" dirty="0" err="1"/>
              <a:t>Educational</a:t>
            </a:r>
            <a:r>
              <a:rPr lang="pl-PL" altLang="en-US" dirty="0"/>
              <a:t> Technologies </a:t>
            </a:r>
            <a:r>
              <a:rPr lang="pl-PL" altLang="en-US" dirty="0" err="1"/>
              <a:t>that</a:t>
            </a:r>
            <a:r>
              <a:rPr lang="pl-PL" altLang="en-US" dirty="0"/>
              <a:t> </a:t>
            </a:r>
            <a:r>
              <a:rPr lang="pl-PL" altLang="en-US" dirty="0" err="1"/>
              <a:t>will</a:t>
            </a:r>
            <a:r>
              <a:rPr lang="pl-PL" altLang="en-US" dirty="0"/>
              <a:t> </a:t>
            </a:r>
            <a:r>
              <a:rPr lang="pl-PL" altLang="en-US" dirty="0" err="1"/>
              <a:t>develop</a:t>
            </a:r>
            <a:endParaRPr lang="pl-PL" altLang="en-US" dirty="0"/>
          </a:p>
          <a:p>
            <a:pPr marL="457200" indent="-457200">
              <a:buAutoNum type="arabicPeriod"/>
            </a:pPr>
            <a:r>
              <a:rPr lang="pl-PL" altLang="en-US" dirty="0" err="1"/>
              <a:t>Effective</a:t>
            </a:r>
            <a:r>
              <a:rPr lang="pl-PL" altLang="en-US" dirty="0"/>
              <a:t> </a:t>
            </a:r>
            <a:r>
              <a:rPr lang="pl-PL" altLang="en-US" dirty="0" err="1"/>
              <a:t>education</a:t>
            </a:r>
            <a:r>
              <a:rPr lang="pl-PL" altLang="en-US" dirty="0"/>
              <a:t>? - </a:t>
            </a:r>
            <a:r>
              <a:rPr lang="pl-PL" altLang="en-US" dirty="0" err="1"/>
              <a:t>what</a:t>
            </a:r>
            <a:r>
              <a:rPr lang="pl-PL" altLang="en-US" dirty="0"/>
              <a:t> </a:t>
            </a:r>
            <a:r>
              <a:rPr lang="pl-PL" altLang="en-US" dirty="0" err="1"/>
              <a:t>does</a:t>
            </a:r>
            <a:r>
              <a:rPr lang="pl-PL" altLang="en-US" dirty="0"/>
              <a:t> </a:t>
            </a:r>
            <a:r>
              <a:rPr lang="pl-PL" altLang="en-US" dirty="0" err="1"/>
              <a:t>it</a:t>
            </a:r>
            <a:r>
              <a:rPr lang="pl-PL" altLang="en-US" dirty="0"/>
              <a:t> </a:t>
            </a:r>
            <a:r>
              <a:rPr lang="pl-PL" altLang="en-US" dirty="0" err="1"/>
              <a:t>mean</a:t>
            </a:r>
            <a:r>
              <a:rPr lang="pl-PL" altLang="en-US" dirty="0"/>
              <a:t>?</a:t>
            </a:r>
          </a:p>
          <a:p>
            <a:pPr marL="457200" indent="-457200">
              <a:buAutoNum type="arabicPeriod"/>
            </a:pPr>
            <a:r>
              <a:rPr lang="pl-PL" altLang="en-US" dirty="0" err="1"/>
              <a:t>Cognitive</a:t>
            </a:r>
            <a:r>
              <a:rPr lang="pl-PL" altLang="en-US" dirty="0"/>
              <a:t> </a:t>
            </a:r>
            <a:r>
              <a:rPr lang="pl-PL" altLang="en-US" dirty="0" err="1"/>
              <a:t>theories</a:t>
            </a:r>
            <a:r>
              <a:rPr lang="pl-PL" altLang="en-US" dirty="0"/>
              <a:t> and </a:t>
            </a:r>
            <a:r>
              <a:rPr lang="pl-PL" altLang="en-US" dirty="0" err="1"/>
              <a:t>visual</a:t>
            </a:r>
            <a:r>
              <a:rPr lang="pl-PL" altLang="en-US" dirty="0"/>
              <a:t> </a:t>
            </a:r>
            <a:r>
              <a:rPr lang="pl-PL" altLang="en-US" dirty="0" err="1"/>
              <a:t>aspects</a:t>
            </a:r>
            <a:r>
              <a:rPr lang="pl-PL" altLang="en-US" dirty="0"/>
              <a:t> </a:t>
            </a:r>
          </a:p>
          <a:p>
            <a:pPr marL="457200" indent="-457200">
              <a:buAutoNum type="arabicPeriod"/>
            </a:pPr>
            <a:r>
              <a:rPr lang="pl-PL" altLang="en-US" dirty="0"/>
              <a:t>Virtual environment and </a:t>
            </a:r>
            <a:r>
              <a:rPr lang="pl-PL" altLang="en-US" dirty="0" err="1"/>
              <a:t>its</a:t>
            </a:r>
            <a:r>
              <a:rPr lang="pl-PL" altLang="en-US" dirty="0"/>
              <a:t> </a:t>
            </a:r>
            <a:r>
              <a:rPr lang="pl-PL" altLang="en-US" dirty="0" err="1"/>
              <a:t>features</a:t>
            </a:r>
            <a:endParaRPr lang="pl-PL" altLang="en-US" dirty="0"/>
          </a:p>
          <a:p>
            <a:pPr marL="457200" indent="-457200">
              <a:buAutoNum type="arabicPeriod"/>
            </a:pPr>
            <a:r>
              <a:rPr lang="pl-PL" altLang="en-US" dirty="0" err="1"/>
              <a:t>Possibilities</a:t>
            </a:r>
            <a:r>
              <a:rPr lang="pl-PL" altLang="en-US" dirty="0"/>
              <a:t> of </a:t>
            </a:r>
            <a:r>
              <a:rPr lang="pl-PL" altLang="en-US" dirty="0" err="1"/>
              <a:t>using</a:t>
            </a:r>
            <a:r>
              <a:rPr lang="pl-PL" altLang="en-US" dirty="0"/>
              <a:t> VR in </a:t>
            </a:r>
            <a:r>
              <a:rPr lang="pl-PL" altLang="en-US" dirty="0" err="1"/>
              <a:t>work</a:t>
            </a:r>
            <a:r>
              <a:rPr lang="pl-PL" altLang="en-US" dirty="0"/>
              <a:t> with a </a:t>
            </a:r>
            <a:r>
              <a:rPr lang="pl-PL" altLang="en-US" dirty="0" err="1"/>
              <a:t>dyslexic</a:t>
            </a:r>
            <a:r>
              <a:rPr lang="pl-PL" altLang="en-US" dirty="0"/>
              <a:t> </a:t>
            </a:r>
            <a:r>
              <a:rPr lang="pl-PL" altLang="en-US" dirty="0" err="1"/>
              <a:t>childrens</a:t>
            </a:r>
            <a:endParaRPr lang="pl-PL"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mbol-and-sign-1159199"/>
          <p:cNvPicPr>
            <a:picLocks noChangeAspect="1"/>
          </p:cNvPicPr>
          <p:nvPr/>
        </p:nvPicPr>
        <p:blipFill>
          <a:blip r:embed="rId2"/>
          <a:stretch>
            <a:fillRect/>
          </a:stretch>
        </p:blipFill>
        <p:spPr>
          <a:xfrm>
            <a:off x="-1828800" y="-228600"/>
            <a:ext cx="11885295" cy="6845935"/>
          </a:xfrm>
          <a:prstGeom prst="rect">
            <a:avLst/>
          </a:prstGeom>
        </p:spPr>
      </p:pic>
      <p:sp>
        <p:nvSpPr>
          <p:cNvPr id="3" name="Podtytuł 2"/>
          <p:cNvSpPr>
            <a:spLocks noGrp="1"/>
          </p:cNvSpPr>
          <p:nvPr>
            <p:ph type="subTitle" idx="4"/>
          </p:nvPr>
        </p:nvSpPr>
        <p:spPr>
          <a:xfrm>
            <a:off x="304800" y="1524000"/>
            <a:ext cx="5404485" cy="4431665"/>
          </a:xfrm>
          <a:solidFill>
            <a:schemeClr val="bg1"/>
          </a:solidFill>
        </p:spPr>
        <p:txBody>
          <a:bodyPr wrap="square"/>
          <a:lstStyle/>
          <a:p>
            <a:pPr marL="342900" indent="-342900">
              <a:buFont typeface="Arial" panose="020B0604020202020204" pitchFamily="34" charset="0"/>
              <a:buChar char="•"/>
            </a:pPr>
            <a:r>
              <a:rPr lang="pl-PL" altLang="en-US"/>
              <a:t>In Theory of Functional Contexts, Thomas Sticht points out the importance of learning b</a:t>
            </a:r>
            <a:r>
              <a:rPr lang="pl-PL" altLang="en-US" b="1"/>
              <a:t>ased on instructions that allow the learner to use knowledge thus acquired</a:t>
            </a:r>
            <a:r>
              <a:rPr lang="pl-PL" altLang="en-US"/>
              <a:t>).</a:t>
            </a:r>
          </a:p>
          <a:p>
            <a:pPr marL="342900" indent="-342900">
              <a:buFont typeface="Arial" panose="020B0604020202020204" pitchFamily="34" charset="0"/>
              <a:buChar char="•"/>
            </a:pPr>
            <a:r>
              <a:rPr lang="pl-PL" altLang="en-US"/>
              <a:t>The significant importance of the knowledge possessed by students is also emphasized by constructivists, recognizing that "the learner's knowledge is constructed by him from the knowledge acquired so far, regardless of where it comes from"</a:t>
            </a:r>
          </a:p>
        </p:txBody>
      </p:sp>
      <p:sp>
        <p:nvSpPr>
          <p:cNvPr id="4" name="Pole tekstowe 3"/>
          <p:cNvSpPr txBox="1"/>
          <p:nvPr/>
        </p:nvSpPr>
        <p:spPr>
          <a:xfrm>
            <a:off x="152400" y="6019800"/>
            <a:ext cx="8376285" cy="953135"/>
          </a:xfrm>
          <a:prstGeom prst="rect">
            <a:avLst/>
          </a:prstGeom>
          <a:solidFill>
            <a:schemeClr val="bg1"/>
          </a:solidFill>
        </p:spPr>
        <p:txBody>
          <a:bodyPr wrap="square" rtlCol="0" anchor="t">
            <a:spAutoFit/>
          </a:bodyPr>
          <a:lstStyle/>
          <a:p>
            <a:r>
              <a:rPr lang="pl-PL" altLang="en-US" sz="1400">
                <a:sym typeface="+mn-ea"/>
              </a:rPr>
              <a:t>T.G. Sticht, Functional Context Education: Making Learning Relevant, 2000, htt ps://fi les.eric.ed.gov/fulltext/ED.480397.pdf</a:t>
            </a:r>
          </a:p>
          <a:p>
            <a:r>
              <a:rPr lang="pl-PL" altLang="en-US" sz="1400">
                <a:sym typeface="+mn-ea"/>
              </a:rPr>
              <a:t>D.Siemieniecka, B.Siemieniecki, Teorie kształcenia w świecie cyfrowym, Impuls, Kraków, 2019, s.184.</a:t>
            </a:r>
            <a:endParaRPr lang="pl-PL" altLang="en-US" sz="1400"/>
          </a:p>
          <a:p>
            <a:endParaRPr lang="pl-PL" altLang="en-US" sz="1400"/>
          </a:p>
        </p:txBody>
      </p:sp>
      <p:sp>
        <p:nvSpPr>
          <p:cNvPr id="5" name="Tytuł 3"/>
          <p:cNvSpPr>
            <a:spLocks noGrp="1"/>
          </p:cNvSpPr>
          <p:nvPr/>
        </p:nvSpPr>
        <p:spPr>
          <a:xfrm>
            <a:off x="304800" y="4572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based on instructions</a:t>
            </a:r>
          </a:p>
        </p:txBody>
      </p:sp>
      <p:sp>
        <p:nvSpPr>
          <p:cNvPr id="7" name="Text Box 6"/>
          <p:cNvSpPr txBox="1"/>
          <p:nvPr/>
        </p:nvSpPr>
        <p:spPr>
          <a:xfrm>
            <a:off x="6248400" y="4648200"/>
            <a:ext cx="2540000" cy="737235"/>
          </a:xfrm>
          <a:prstGeom prst="rect">
            <a:avLst/>
          </a:prstGeom>
          <a:noFill/>
        </p:spPr>
        <p:txBody>
          <a:bodyPr wrap="square" rtlCol="0" anchor="t">
            <a:spAutoFit/>
          </a:bodyPr>
          <a:lstStyle/>
          <a:p>
            <a:r>
              <a:rPr lang="en-US" sz="1400"/>
              <a:t>https://www.freeimages.com/pl/photo/technical-notes-1555543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technical-notes-1555543"/>
          <p:cNvPicPr>
            <a:picLocks noGrp="1" noChangeAspect="1"/>
          </p:cNvPicPr>
          <p:nvPr>
            <p:ph sz="half" idx="2"/>
          </p:nvPr>
        </p:nvPicPr>
        <p:blipFill>
          <a:blip r:embed="rId2"/>
          <a:stretch>
            <a:fillRect/>
          </a:stretch>
        </p:blipFill>
        <p:spPr>
          <a:xfrm>
            <a:off x="0" y="0"/>
            <a:ext cx="9229725" cy="6922770"/>
          </a:xfrm>
          <a:prstGeom prst="rect">
            <a:avLst/>
          </a:prstGeom>
        </p:spPr>
      </p:pic>
      <p:sp>
        <p:nvSpPr>
          <p:cNvPr id="6" name="Title 5"/>
          <p:cNvSpPr>
            <a:spLocks noGrp="1"/>
          </p:cNvSpPr>
          <p:nvPr>
            <p:ph type="title"/>
          </p:nvPr>
        </p:nvSpPr>
        <p:spPr/>
        <p:txBody>
          <a:bodyPr/>
          <a:lstStyle/>
          <a:p>
            <a:endParaRPr lang="en-US"/>
          </a:p>
        </p:txBody>
      </p:sp>
      <p:sp>
        <p:nvSpPr>
          <p:cNvPr id="3" name="Podtytuł 2"/>
          <p:cNvSpPr>
            <a:spLocks noGrp="1"/>
          </p:cNvSpPr>
          <p:nvPr>
            <p:ph sz="half" idx="3"/>
          </p:nvPr>
        </p:nvSpPr>
        <p:spPr>
          <a:xfrm>
            <a:off x="838200" y="1823085"/>
            <a:ext cx="6404610" cy="2215515"/>
          </a:xfrm>
          <a:solidFill>
            <a:schemeClr val="bg1">
              <a:alpha val="72000"/>
            </a:schemeClr>
          </a:solidFill>
        </p:spPr>
        <p:txBody>
          <a:bodyPr wrap="square"/>
          <a:lstStyle/>
          <a:p>
            <a:r>
              <a:rPr lang="pl-PL" altLang="en-US" sz="2400"/>
              <a:t>Constructivists see the role of cognitive flexibility, which consists in spontaneous restructuring of knowledge (patterns) under the influence of new information and using the acquired knowledge in solving new problems (going beyond the provided information).</a:t>
            </a:r>
          </a:p>
        </p:txBody>
      </p:sp>
      <p:sp>
        <p:nvSpPr>
          <p:cNvPr id="5" name="Tytuł 3"/>
          <p:cNvSpPr>
            <a:spLocks noGrp="1"/>
          </p:cNvSpPr>
          <p:nvPr/>
        </p:nvSpPr>
        <p:spPr>
          <a:xfrm>
            <a:off x="888365" y="457200"/>
            <a:ext cx="7160260" cy="984885"/>
          </a:xfrm>
          <a:prstGeom prst="rect">
            <a:avLst/>
          </a:prstGeom>
          <a:solidFill>
            <a:schemeClr val="bg1">
              <a:alpha val="63000"/>
            </a:schemeClr>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spontaneous restructuring of knowledge</a:t>
            </a:r>
          </a:p>
        </p:txBody>
      </p:sp>
      <p:sp>
        <p:nvSpPr>
          <p:cNvPr id="4" name="Pole tekstowe 3"/>
          <p:cNvSpPr txBox="1"/>
          <p:nvPr/>
        </p:nvSpPr>
        <p:spPr>
          <a:xfrm>
            <a:off x="185420" y="5943600"/>
            <a:ext cx="8958580" cy="953135"/>
          </a:xfrm>
          <a:prstGeom prst="rect">
            <a:avLst/>
          </a:prstGeom>
          <a:noFill/>
        </p:spPr>
        <p:txBody>
          <a:bodyPr wrap="square" rtlCol="0" anchor="t">
            <a:spAutoFit/>
          </a:bodyPr>
          <a:lstStyle/>
          <a:p>
            <a:r>
              <a:rPr lang="pl-PL" altLang="en-US" sz="1400">
                <a:sym typeface="+mn-ea"/>
              </a:rPr>
              <a:t>R.J. Spiro, J.Ch. Jehng, Cognitive fl exibility and hypertext: Th eory and technology for the non-linear and multidimensional traversal of complex subject matt er [in:] Cognition, Education, and Multimedia, eds. D. Nix, R.J. Spiro, Hillsdale (NJ): Lawrence Erlbaum 1990, p. 165; J.S. Bruner, Poza dostarczone informacje. Studia z psychologii poznawania, przeł. B. Mroziak, Warszawa: Państwowe Wydawnictwo Naukowe 1978.</a:t>
            </a:r>
          </a:p>
        </p:txBody>
      </p:sp>
      <p:sp>
        <p:nvSpPr>
          <p:cNvPr id="7" name="Text Box 6"/>
          <p:cNvSpPr txBox="1"/>
          <p:nvPr/>
        </p:nvSpPr>
        <p:spPr>
          <a:xfrm>
            <a:off x="6324600" y="4419600"/>
            <a:ext cx="2540000" cy="737235"/>
          </a:xfrm>
          <a:prstGeom prst="rect">
            <a:avLst/>
          </a:prstGeom>
          <a:noFill/>
        </p:spPr>
        <p:txBody>
          <a:bodyPr wrap="square" rtlCol="0" anchor="t">
            <a:spAutoFit/>
          </a:bodyPr>
          <a:lstStyle/>
          <a:p>
            <a:r>
              <a:rPr lang="en-US" sz="1400"/>
              <a:t>https://www.freeimages.com/pl/photo/technical-notes-1555543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erience-1527875(1)"/>
          <p:cNvPicPr>
            <a:picLocks noChangeAspect="1"/>
          </p:cNvPicPr>
          <p:nvPr/>
        </p:nvPicPr>
        <p:blipFill>
          <a:blip r:embed="rId2"/>
          <a:stretch>
            <a:fillRect/>
          </a:stretch>
        </p:blipFill>
        <p:spPr>
          <a:xfrm>
            <a:off x="3679190" y="26035"/>
            <a:ext cx="5464810" cy="6831965"/>
          </a:xfrm>
          <a:prstGeom prst="rect">
            <a:avLst/>
          </a:prstGeom>
        </p:spPr>
      </p:pic>
      <p:sp>
        <p:nvSpPr>
          <p:cNvPr id="3" name="Podtytuł 2"/>
          <p:cNvSpPr>
            <a:spLocks noGrp="1"/>
          </p:cNvSpPr>
          <p:nvPr>
            <p:ph type="subTitle" idx="4"/>
          </p:nvPr>
        </p:nvSpPr>
        <p:spPr>
          <a:xfrm>
            <a:off x="457200" y="1676400"/>
            <a:ext cx="4148455" cy="2954655"/>
          </a:xfrm>
          <a:solidFill>
            <a:schemeClr val="bg1"/>
          </a:solidFill>
        </p:spPr>
        <p:txBody>
          <a:bodyPr wrap="square"/>
          <a:lstStyle/>
          <a:p>
            <a:r>
              <a:rPr lang="pl-PL" altLang="en-US"/>
              <a:t>Researchers representing the humanistic theory trend also take up these issues in the experiential learning model, points out that </a:t>
            </a:r>
            <a:r>
              <a:rPr lang="pl-PL" altLang="en-US" b="1"/>
              <a:t>the learner consciously uses experience that stimulates him to observe and reflect).</a:t>
            </a:r>
          </a:p>
        </p:txBody>
      </p:sp>
      <p:sp>
        <p:nvSpPr>
          <p:cNvPr id="4" name="Pole tekstowe 3"/>
          <p:cNvSpPr txBox="1"/>
          <p:nvPr/>
        </p:nvSpPr>
        <p:spPr>
          <a:xfrm>
            <a:off x="228600" y="5867400"/>
            <a:ext cx="8601710" cy="521970"/>
          </a:xfrm>
          <a:prstGeom prst="rect">
            <a:avLst/>
          </a:prstGeom>
          <a:solidFill>
            <a:schemeClr val="bg1"/>
          </a:solidFill>
        </p:spPr>
        <p:txBody>
          <a:bodyPr wrap="square" rtlCol="0" anchor="t">
            <a:spAutoFit/>
          </a:bodyPr>
          <a:lstStyle/>
          <a:p>
            <a:r>
              <a:rPr lang="pl-PL" altLang="en-US" sz="1400">
                <a:sym typeface="+mn-ea"/>
              </a:rPr>
              <a:t>David A. Kolb,  D.A. Kolb, Experiential Learning: Experience as the Source of Learning and Development, Englewood Cliff s (NJ): Prentice Hall 1984, p. 38.</a:t>
            </a:r>
          </a:p>
        </p:txBody>
      </p:sp>
      <p:sp>
        <p:nvSpPr>
          <p:cNvPr id="5" name="Tytuł 3"/>
          <p:cNvSpPr>
            <a:spLocks noGrp="1"/>
          </p:cNvSpPr>
          <p:nvPr/>
        </p:nvSpPr>
        <p:spPr>
          <a:xfrm>
            <a:off x="969645" y="4572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aware/conscious</a:t>
            </a:r>
          </a:p>
        </p:txBody>
      </p:sp>
      <p:sp>
        <p:nvSpPr>
          <p:cNvPr id="7" name="Text Box 6"/>
          <p:cNvSpPr txBox="1"/>
          <p:nvPr/>
        </p:nvSpPr>
        <p:spPr>
          <a:xfrm>
            <a:off x="7284085" y="1600200"/>
            <a:ext cx="1732915" cy="1198880"/>
          </a:xfrm>
          <a:prstGeom prst="rect">
            <a:avLst/>
          </a:prstGeom>
          <a:noFill/>
        </p:spPr>
        <p:txBody>
          <a:bodyPr wrap="square" rtlCol="0" anchor="t">
            <a:spAutoFit/>
          </a:bodyPr>
          <a:lstStyle/>
          <a:p>
            <a:r>
              <a:rPr lang="en-US"/>
              <a:t>https://www.freeimages.com/pl/photo/experience-1527875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4109" y="457517"/>
            <a:ext cx="4335780" cy="676910"/>
          </a:xfrm>
        </p:spPr>
        <p:txBody>
          <a:bodyPr/>
          <a:lstStyle/>
          <a:p>
            <a:r>
              <a:rPr lang="pl-PL" altLang="en-US"/>
              <a:t>Gameing 3 D</a:t>
            </a:r>
          </a:p>
        </p:txBody>
      </p:sp>
      <p:sp>
        <p:nvSpPr>
          <p:cNvPr id="3" name="Subtitle 2"/>
          <p:cNvSpPr>
            <a:spLocks noGrp="1"/>
          </p:cNvSpPr>
          <p:nvPr>
            <p:ph type="subTitle" idx="4"/>
          </p:nvPr>
        </p:nvSpPr>
        <p:spPr>
          <a:xfrm>
            <a:off x="304800" y="1295400"/>
            <a:ext cx="2139315" cy="1846659"/>
          </a:xfrm>
        </p:spPr>
        <p:txBody>
          <a:bodyPr wrap="square"/>
          <a:lstStyle/>
          <a:p>
            <a:r>
              <a:rPr lang="en-US" dirty="0">
                <a:hlinkClick r:id="rId2"/>
              </a:rPr>
              <a:t>https://www.youtube.com/watch?v=zQrqsf0F0_A&amp;t=8s</a:t>
            </a:r>
            <a:endParaRPr lang="pl-PL" dirty="0"/>
          </a:p>
          <a:p>
            <a:endParaRPr lang="en-US" dirty="0"/>
          </a:p>
        </p:txBody>
      </p:sp>
      <p:pic>
        <p:nvPicPr>
          <p:cNvPr id="4" name="Obraz 1"/>
          <p:cNvPicPr/>
          <p:nvPr/>
        </p:nvPicPr>
        <p:blipFill rotWithShape="1">
          <a:blip r:embed="rId3"/>
          <a:srcRect l="20838" t="10983" r="33186" b="5277"/>
          <a:stretch>
            <a:fillRect/>
          </a:stretch>
        </p:blipFill>
        <p:spPr bwMode="auto">
          <a:xfrm>
            <a:off x="2819400" y="1219200"/>
            <a:ext cx="5660390" cy="5208270"/>
          </a:xfrm>
          <a:prstGeom prst="rect">
            <a:avLst/>
          </a:prstGeom>
          <a:ln>
            <a:noFill/>
          </a:ln>
        </p:spPr>
      </p:pic>
      <p:sp>
        <p:nvSpPr>
          <p:cNvPr id="7" name="Text Box 6"/>
          <p:cNvSpPr txBox="1"/>
          <p:nvPr/>
        </p:nvSpPr>
        <p:spPr>
          <a:xfrm>
            <a:off x="228600" y="6427470"/>
            <a:ext cx="8686800" cy="306705"/>
          </a:xfrm>
          <a:prstGeom prst="rect">
            <a:avLst/>
          </a:prstGeom>
          <a:noFill/>
        </p:spPr>
        <p:txBody>
          <a:bodyPr wrap="square" rtlCol="0" anchor="t">
            <a:spAutoFit/>
          </a:bodyPr>
          <a:lstStyle/>
          <a:p>
            <a:r>
              <a:rPr lang="en-US" sz="1400"/>
              <a:t>https://theconversation.com/five-digital-games-to-help-your-childs-development-183483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to-use-computer-1484818(1)"/>
          <p:cNvPicPr>
            <a:picLocks noChangeAspect="1"/>
          </p:cNvPicPr>
          <p:nvPr/>
        </p:nvPicPr>
        <p:blipFill>
          <a:blip r:embed="rId3"/>
          <a:stretch>
            <a:fillRect/>
          </a:stretch>
        </p:blipFill>
        <p:spPr>
          <a:xfrm>
            <a:off x="0" y="0"/>
            <a:ext cx="9144000" cy="6858000"/>
          </a:xfrm>
          <a:prstGeom prst="rect">
            <a:avLst/>
          </a:prstGeom>
        </p:spPr>
      </p:pic>
      <p:sp>
        <p:nvSpPr>
          <p:cNvPr id="3" name="Podtytuł 2"/>
          <p:cNvSpPr>
            <a:spLocks noGrp="1"/>
          </p:cNvSpPr>
          <p:nvPr>
            <p:ph type="subTitle" idx="4"/>
          </p:nvPr>
        </p:nvSpPr>
        <p:spPr>
          <a:xfrm>
            <a:off x="304800" y="1026795"/>
            <a:ext cx="3921760" cy="4801235"/>
          </a:xfrm>
          <a:solidFill>
            <a:schemeClr val="bg1">
              <a:alpha val="63000"/>
            </a:schemeClr>
          </a:solidFill>
        </p:spPr>
        <p:txBody>
          <a:bodyPr wrap="square"/>
          <a:lstStyle/>
          <a:p>
            <a:r>
              <a:rPr lang="pl-PL" altLang="en-US">
                <a:sym typeface="+mn-ea"/>
              </a:rPr>
              <a:t>Carl Rogers, emphasizes that the </a:t>
            </a:r>
            <a:r>
              <a:rPr lang="pl-PL" altLang="en-US" b="1">
                <a:sym typeface="+mn-ea"/>
              </a:rPr>
              <a:t>experience gained is of significant importance for accelerating the progress in learning</a:t>
            </a:r>
            <a:r>
              <a:rPr lang="pl-PL" altLang="en-US">
                <a:sym typeface="+mn-ea"/>
              </a:rPr>
              <a:t>, and may also cause difficulties in the event of </a:t>
            </a:r>
            <a:r>
              <a:rPr lang="pl-PL" altLang="en-US" b="1">
                <a:sym typeface="+mn-ea"/>
              </a:rPr>
              <a:t>non-compliance of the material discussed by the teacher with the student's experience </a:t>
            </a:r>
            <a:r>
              <a:rPr lang="pl-PL" altLang="en-US">
                <a:sym typeface="+mn-ea"/>
              </a:rPr>
              <a:t>(this aspect is present in the views of John Keller and included in the assumptions of the ARCS Model.</a:t>
            </a:r>
          </a:p>
        </p:txBody>
      </p:sp>
      <p:sp>
        <p:nvSpPr>
          <p:cNvPr id="4" name="Pole tekstowe 3"/>
          <p:cNvSpPr txBox="1"/>
          <p:nvPr/>
        </p:nvSpPr>
        <p:spPr>
          <a:xfrm>
            <a:off x="4572000" y="4267200"/>
            <a:ext cx="4217670" cy="2461260"/>
          </a:xfrm>
          <a:prstGeom prst="rect">
            <a:avLst/>
          </a:prstGeom>
          <a:noFill/>
        </p:spPr>
        <p:txBody>
          <a:bodyPr wrap="square" rtlCol="0" anchor="t">
            <a:spAutoFit/>
          </a:bodyPr>
          <a:lstStyle/>
          <a:p>
            <a:pPr algn="l"/>
            <a:r>
              <a:rPr lang="pl-PL" altLang="en-US" sz="1400">
                <a:sym typeface="+mn-ea"/>
              </a:rPr>
              <a:t>C.R. Rogers, Freedom to Learn, Columbus (OH): Merrill 1969, p. 104</a:t>
            </a:r>
          </a:p>
          <a:p>
            <a:pPr algn="l"/>
            <a:r>
              <a:rPr lang="pl-PL" altLang="en-US" sz="1400">
                <a:sym typeface="+mn-ea"/>
              </a:rPr>
              <a:t>J.M. Keller, Motivational design of instruction [in:] Instructional Design Th eories and Models: An Overview of Th eir Current Status, ed. Ch.M. Reigeluth, Hillsdale (NJ): Lawrence Erlbaum 1983, p. 383–434; tenże, Motivational Design for Learning and Performance: Th e ARCS Model Approach, Berlin: Springer 2009; tenże, Development and use of the ARCS model of instructional design, “Journal of Instructional Development” 1987, No. 3, p. 2–10.].</a:t>
            </a:r>
          </a:p>
        </p:txBody>
      </p:sp>
      <p:sp>
        <p:nvSpPr>
          <p:cNvPr id="5" name="Tytuł 3"/>
          <p:cNvSpPr>
            <a:spLocks noGrp="1"/>
          </p:cNvSpPr>
          <p:nvPr/>
        </p:nvSpPr>
        <p:spPr>
          <a:xfrm>
            <a:off x="990600" y="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olidFill>
                  <a:schemeClr val="bg1"/>
                </a:solidFill>
                <a:sym typeface="+mn-ea"/>
              </a:rPr>
              <a:t>Effective education? - you mean what?</a:t>
            </a:r>
          </a:p>
          <a:p>
            <a:r>
              <a:rPr lang="pl-PL" altLang="en-US" sz="3200">
                <a:solidFill>
                  <a:schemeClr val="bg1"/>
                </a:solidFill>
                <a:sym typeface="+mn-ea"/>
              </a:rPr>
              <a:t>in line with the children's experience</a:t>
            </a:r>
          </a:p>
        </p:txBody>
      </p:sp>
      <p:sp>
        <p:nvSpPr>
          <p:cNvPr id="7" name="Text Box 6"/>
          <p:cNvSpPr txBox="1"/>
          <p:nvPr/>
        </p:nvSpPr>
        <p:spPr>
          <a:xfrm>
            <a:off x="6400800" y="3200400"/>
            <a:ext cx="2540000" cy="737235"/>
          </a:xfrm>
          <a:prstGeom prst="rect">
            <a:avLst/>
          </a:prstGeom>
          <a:noFill/>
        </p:spPr>
        <p:txBody>
          <a:bodyPr wrap="square" rtlCol="0" anchor="t">
            <a:spAutoFit/>
          </a:bodyPr>
          <a:lstStyle/>
          <a:p>
            <a:r>
              <a:rPr lang="en-US" sz="1400"/>
              <a:t>https://www.freeimages.com/pl/photo/learn-to-use-computer-1484818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orange-1327297(1)"/>
          <p:cNvPicPr>
            <a:picLocks noGrp="1" noChangeAspect="1"/>
          </p:cNvPicPr>
          <p:nvPr>
            <p:ph sz="half" idx="2"/>
          </p:nvPr>
        </p:nvPicPr>
        <p:blipFill>
          <a:blip r:embed="rId2"/>
          <a:stretch>
            <a:fillRect/>
          </a:stretch>
        </p:blipFill>
        <p:spPr>
          <a:xfrm>
            <a:off x="762000" y="-762000"/>
            <a:ext cx="12147550" cy="8098790"/>
          </a:xfrm>
          <a:prstGeom prst="rect">
            <a:avLst/>
          </a:prstGeom>
        </p:spPr>
      </p:pic>
      <p:sp>
        <p:nvSpPr>
          <p:cNvPr id="4" name="Title 3"/>
          <p:cNvSpPr>
            <a:spLocks noGrp="1"/>
          </p:cNvSpPr>
          <p:nvPr>
            <p:ph type="title"/>
          </p:nvPr>
        </p:nvSpPr>
        <p:spPr/>
        <p:txBody>
          <a:bodyPr/>
          <a:lstStyle/>
          <a:p>
            <a:endParaRPr lang="en-US"/>
          </a:p>
        </p:txBody>
      </p:sp>
      <p:sp>
        <p:nvSpPr>
          <p:cNvPr id="3" name="Podtytuł 2"/>
          <p:cNvSpPr>
            <a:spLocks noGrp="1"/>
          </p:cNvSpPr>
          <p:nvPr>
            <p:ph sz="half" idx="3"/>
          </p:nvPr>
        </p:nvSpPr>
        <p:spPr>
          <a:xfrm>
            <a:off x="457200" y="2057400"/>
            <a:ext cx="5003800" cy="4431665"/>
          </a:xfrm>
        </p:spPr>
        <p:txBody>
          <a:bodyPr wrap="square"/>
          <a:lstStyle/>
          <a:p>
            <a:r>
              <a:rPr lang="pl-PL" altLang="en-US" sz="2400"/>
              <a:t>In the teaching process, it is important to consider the content being taught as a whole and to take into account the insights that are taken by the creators of Gestalt theory.</a:t>
            </a:r>
          </a:p>
          <a:p>
            <a:r>
              <a:rPr lang="pl-PL" altLang="en-US" sz="2400"/>
              <a:t>Another important aspect is </a:t>
            </a:r>
            <a:r>
              <a:rPr lang="pl-PL" altLang="en-US" sz="2400" b="1"/>
              <a:t>the role of the context of the information presented</a:t>
            </a:r>
            <a:r>
              <a:rPr lang="pl-PL" altLang="en-US" sz="2400"/>
              <a:t>. In theory, these issues are taken up by Jean Piaget (in The Theory of Cognitive Development) and Charles M. Reigeluth (in Theory of Instructional Design).</a:t>
            </a:r>
          </a:p>
        </p:txBody>
      </p:sp>
      <p:sp>
        <p:nvSpPr>
          <p:cNvPr id="5" name="Tytuł 3"/>
          <p:cNvSpPr>
            <a:spLocks noGrp="1"/>
          </p:cNvSpPr>
          <p:nvPr/>
        </p:nvSpPr>
        <p:spPr>
          <a:xfrm>
            <a:off x="969645" y="457200"/>
            <a:ext cx="7058025" cy="14770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presented in contact, interdisciplinary and holistic</a:t>
            </a:r>
          </a:p>
        </p:txBody>
      </p:sp>
      <p:sp>
        <p:nvSpPr>
          <p:cNvPr id="6" name="Text Box 5"/>
          <p:cNvSpPr txBox="1"/>
          <p:nvPr/>
        </p:nvSpPr>
        <p:spPr>
          <a:xfrm>
            <a:off x="8027670" y="5567045"/>
            <a:ext cx="2540000" cy="521970"/>
          </a:xfrm>
          <a:prstGeom prst="rect">
            <a:avLst/>
          </a:prstGeom>
          <a:noFill/>
        </p:spPr>
        <p:txBody>
          <a:bodyPr wrap="square" rtlCol="0" anchor="t">
            <a:spAutoFit/>
          </a:bodyPr>
          <a:lstStyle/>
          <a:p>
            <a:r>
              <a:rPr lang="en-US" sz="1400"/>
              <a:t>https://www.freeimages.com/pl/download/orange-1327297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228600" y="2514600"/>
            <a:ext cx="4798695" cy="3693160"/>
          </a:xfrm>
        </p:spPr>
        <p:txBody>
          <a:bodyPr wrap="square"/>
          <a:lstStyle/>
          <a:p>
            <a:pPr marL="342900" indent="-342900">
              <a:buFont typeface="Arial" panose="020B0604020202020204" pitchFamily="34" charset="0"/>
              <a:buChar char="•"/>
            </a:pPr>
            <a:r>
              <a:rPr lang="pl-PL" altLang="en-US" sz="2400">
                <a:sym typeface="+mn-ea"/>
              </a:rPr>
              <a:t>Therefore, it is </a:t>
            </a:r>
            <a:r>
              <a:rPr lang="pl-PL" altLang="en-US" sz="2400" b="1">
                <a:sym typeface="+mn-ea"/>
              </a:rPr>
              <a:t>important to interpret knowledge and develop its basic context in the course of learning, aimed at comparing subsequent emerging ideas and skills).</a:t>
            </a:r>
          </a:p>
          <a:p>
            <a:pPr marL="342900" indent="-342900">
              <a:buFont typeface="Arial" panose="020B0604020202020204" pitchFamily="34" charset="0"/>
              <a:buChar char="•"/>
            </a:pPr>
            <a:r>
              <a:rPr lang="pl-PL" altLang="en-US" sz="2400">
                <a:sym typeface="+mn-ea"/>
              </a:rPr>
              <a:t>The Internet, being an open and dynamic source of knowledge, allows today to acquire it both in a formal and informal way.</a:t>
            </a: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allowing for the interpretation of knowledge</a:t>
            </a:r>
          </a:p>
          <a:p>
            <a:r>
              <a:rPr lang="pl-PL" altLang="en-US" sz="3200">
                <a:sym typeface="+mn-ea"/>
              </a:rPr>
              <a:t>acquisition of skills</a:t>
            </a:r>
          </a:p>
        </p:txBody>
      </p:sp>
      <p:pic>
        <p:nvPicPr>
          <p:cNvPr id="2" name="Content Placeholder 1" descr="top-education-1-1307337(1)"/>
          <p:cNvPicPr>
            <a:picLocks noGrp="1" noChangeAspect="1"/>
          </p:cNvPicPr>
          <p:nvPr>
            <p:ph sz="half" idx="2"/>
          </p:nvPr>
        </p:nvPicPr>
        <p:blipFill>
          <a:blip r:embed="rId2"/>
          <a:stretch>
            <a:fillRect/>
          </a:stretch>
        </p:blipFill>
        <p:spPr>
          <a:xfrm>
            <a:off x="5095240" y="1520190"/>
            <a:ext cx="4048760" cy="5368290"/>
          </a:xfrm>
          <a:prstGeom prst="rect">
            <a:avLst/>
          </a:prstGeom>
        </p:spPr>
      </p:pic>
      <p:sp>
        <p:nvSpPr>
          <p:cNvPr id="6" name="Text Box 5"/>
          <p:cNvSpPr txBox="1"/>
          <p:nvPr/>
        </p:nvSpPr>
        <p:spPr>
          <a:xfrm>
            <a:off x="6705600" y="1447800"/>
            <a:ext cx="2540000" cy="922020"/>
          </a:xfrm>
          <a:prstGeom prst="rect">
            <a:avLst/>
          </a:prstGeom>
          <a:noFill/>
        </p:spPr>
        <p:txBody>
          <a:bodyPr wrap="square" rtlCol="0" anchor="t">
            <a:spAutoFit/>
          </a:bodyPr>
          <a:lstStyle/>
          <a:p>
            <a:r>
              <a:rPr lang="en-US"/>
              <a:t>https://www.freeimages.com/pl/photo/top-education-1-1307337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childs-1251269(1)"/>
          <p:cNvPicPr>
            <a:picLocks noGrp="1" noChangeAspect="1"/>
          </p:cNvPicPr>
          <p:nvPr>
            <p:ph sz="half" idx="2"/>
          </p:nvPr>
        </p:nvPicPr>
        <p:blipFill>
          <a:blip r:embed="rId2"/>
          <a:stretch>
            <a:fillRect/>
          </a:stretch>
        </p:blipFill>
        <p:spPr>
          <a:xfrm>
            <a:off x="0" y="-304800"/>
            <a:ext cx="9279890" cy="6960235"/>
          </a:xfrm>
          <a:prstGeom prst="rect">
            <a:avLst/>
          </a:prstGeom>
        </p:spPr>
      </p:pic>
      <p:sp>
        <p:nvSpPr>
          <p:cNvPr id="6" name="Title 5"/>
          <p:cNvSpPr>
            <a:spLocks noGrp="1"/>
          </p:cNvSpPr>
          <p:nvPr>
            <p:ph type="title"/>
          </p:nvPr>
        </p:nvSpPr>
        <p:spPr/>
        <p:txBody>
          <a:bodyPr/>
          <a:lstStyle/>
          <a:p>
            <a:endParaRPr lang="en-US"/>
          </a:p>
        </p:txBody>
      </p:sp>
      <p:sp>
        <p:nvSpPr>
          <p:cNvPr id="3" name="Podtytuł 2"/>
          <p:cNvSpPr>
            <a:spLocks noGrp="1"/>
          </p:cNvSpPr>
          <p:nvPr>
            <p:ph sz="half" idx="3"/>
          </p:nvPr>
        </p:nvSpPr>
        <p:spPr>
          <a:xfrm>
            <a:off x="1074420" y="1143000"/>
            <a:ext cx="6995160" cy="2215515"/>
          </a:xfrm>
          <a:solidFill>
            <a:schemeClr val="bg1"/>
          </a:solidFill>
        </p:spPr>
        <p:txBody>
          <a:bodyPr wrap="square"/>
          <a:lstStyle/>
          <a:p>
            <a:pPr marL="342900" indent="-342900">
              <a:buFont typeface="Arial" panose="020B0604020202020204" pitchFamily="34" charset="0"/>
              <a:buChar char="•"/>
            </a:pPr>
            <a:r>
              <a:rPr lang="pl-PL" altLang="en-US" sz="2400"/>
              <a:t>The learning process is social.</a:t>
            </a:r>
          </a:p>
          <a:p>
            <a:pPr marL="342900" indent="-342900">
              <a:buFont typeface="Arial" panose="020B0604020202020204" pitchFamily="34" charset="0"/>
              <a:buChar char="•"/>
            </a:pPr>
            <a:r>
              <a:rPr lang="pl-PL" altLang="en-US" sz="2400"/>
              <a:t>These issues are highlighted by behaviorists, eg Edward L. Thorndike in numerous experiments carried out by himself proved that animals learn </a:t>
            </a:r>
            <a:r>
              <a:rPr lang="pl-PL" altLang="en-US" sz="2400" b="1"/>
              <a:t>through observation</a:t>
            </a:r>
            <a:r>
              <a:rPr lang="pl-PL" altLang="en-US" sz="2400"/>
              <a:t> (based on reactive and causative conditioning).</a:t>
            </a:r>
          </a:p>
        </p:txBody>
      </p:sp>
      <p:sp>
        <p:nvSpPr>
          <p:cNvPr id="5" name="Tytuł 3"/>
          <p:cNvSpPr>
            <a:spLocks noGrp="1"/>
          </p:cNvSpPr>
          <p:nvPr/>
        </p:nvSpPr>
        <p:spPr>
          <a:xfrm>
            <a:off x="1066800" y="152400"/>
            <a:ext cx="7559040"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acquired in social relations</a:t>
            </a:r>
          </a:p>
        </p:txBody>
      </p:sp>
      <p:sp>
        <p:nvSpPr>
          <p:cNvPr id="4" name="Pole tekstowe 3"/>
          <p:cNvSpPr txBox="1"/>
          <p:nvPr/>
        </p:nvSpPr>
        <p:spPr>
          <a:xfrm>
            <a:off x="304800" y="6019800"/>
            <a:ext cx="7537450" cy="521970"/>
          </a:xfrm>
          <a:prstGeom prst="rect">
            <a:avLst/>
          </a:prstGeom>
          <a:noFill/>
        </p:spPr>
        <p:txBody>
          <a:bodyPr wrap="square" rtlCol="0" anchor="t">
            <a:spAutoFit/>
          </a:bodyPr>
          <a:lstStyle/>
          <a:p>
            <a:r>
              <a:rPr lang="pl-PL" altLang="en-US" sz="1400">
                <a:sym typeface="+mn-ea"/>
              </a:rPr>
              <a:t>D.Siemieniecka, Status teoretyczny konektywizmu, „Kognitywistyka i Media w Edukacji” nr. 2/2013, s.7-25.</a:t>
            </a:r>
          </a:p>
        </p:txBody>
      </p:sp>
      <p:sp>
        <p:nvSpPr>
          <p:cNvPr id="7" name="Text Box 6"/>
          <p:cNvSpPr txBox="1"/>
          <p:nvPr/>
        </p:nvSpPr>
        <p:spPr>
          <a:xfrm>
            <a:off x="5487670" y="4648200"/>
            <a:ext cx="2540000" cy="521970"/>
          </a:xfrm>
          <a:prstGeom prst="rect">
            <a:avLst/>
          </a:prstGeom>
          <a:noFill/>
        </p:spPr>
        <p:txBody>
          <a:bodyPr wrap="square" rtlCol="0" anchor="t">
            <a:spAutoFit/>
          </a:bodyPr>
          <a:lstStyle/>
          <a:p>
            <a:r>
              <a:rPr lang="en-US" sz="1400"/>
              <a:t>https://www.freeimages.com/pl/photo/childs-1251269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74320" y="1828800"/>
            <a:ext cx="8558530" cy="3693160"/>
          </a:xfrm>
        </p:spPr>
        <p:txBody>
          <a:bodyPr wrap="square"/>
          <a:lstStyle/>
          <a:p>
            <a:pPr marL="342900" indent="-342900">
              <a:buFont typeface="Arial" panose="020B0604020202020204" pitchFamily="34" charset="0"/>
              <a:buChar char="•"/>
            </a:pPr>
            <a:r>
              <a:rPr lang="pl-PL" altLang="en-US" b="1"/>
              <a:t>Learning can occur as a result of predicting the consequences (consequences of one's actions) and by modeling behavior (imitating the behavior of other people).</a:t>
            </a:r>
          </a:p>
          <a:p>
            <a:pPr marL="342900" indent="-342900">
              <a:buFont typeface="Arial" panose="020B0604020202020204" pitchFamily="34" charset="0"/>
              <a:buChar char="•"/>
            </a:pPr>
            <a:r>
              <a:rPr lang="pl-PL" altLang="en-US"/>
              <a:t>Albert Bandura's Theory of Social Learning assumes that we learn effectively when we have the opportunity to notice the key elements of the activity we are acquiring, we can focus on them, and then the model behavior is remembered and stored in the memory, then the activity should be repeated and the remembered activities should be recreated. The learner must be motivated to recreate the previously observed activity.</a:t>
            </a:r>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acquired in social relations</a:t>
            </a:r>
          </a:p>
        </p:txBody>
      </p:sp>
      <p:sp>
        <p:nvSpPr>
          <p:cNvPr id="4" name="Pole tekstowe 3"/>
          <p:cNvSpPr txBox="1"/>
          <p:nvPr/>
        </p:nvSpPr>
        <p:spPr>
          <a:xfrm>
            <a:off x="152400" y="5943600"/>
            <a:ext cx="8773160" cy="737235"/>
          </a:xfrm>
          <a:prstGeom prst="rect">
            <a:avLst/>
          </a:prstGeom>
          <a:noFill/>
        </p:spPr>
        <p:txBody>
          <a:bodyPr wrap="square" rtlCol="0" anchor="t">
            <a:spAutoFit/>
          </a:bodyPr>
          <a:lstStyle/>
          <a:p>
            <a:r>
              <a:rPr lang="pl-PL" altLang="en-US" sz="1400">
                <a:sym typeface="+mn-ea"/>
              </a:rPr>
              <a:t>A. Bandura, Social Learning Th eory, Englewood Cliff s (NJ): Prentice Hall 1977; A. Bandura Social Learning Theory, New York: General Learning Press 1971; A.Bandura Social Learning Theory, http://www.asecib.ase.ro/mps/Bandura_SocialLearningTheory.pdf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0" y="-76835"/>
            <a:ext cx="9144000" cy="6934835"/>
          </a:xfrm>
          <a:prstGeom prst="rect">
            <a:avLst/>
          </a:prstGeom>
          <a:solidFill>
            <a:srgbClr val="A280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Podtytuł 2"/>
          <p:cNvSpPr>
            <a:spLocks noGrp="1"/>
          </p:cNvSpPr>
          <p:nvPr>
            <p:ph sz="half" idx="3"/>
          </p:nvPr>
        </p:nvSpPr>
        <p:spPr>
          <a:xfrm>
            <a:off x="228600" y="1295400"/>
            <a:ext cx="3909695" cy="4801235"/>
          </a:xfrm>
        </p:spPr>
        <p:txBody>
          <a:bodyPr wrap="square"/>
          <a:lstStyle/>
          <a:p>
            <a:pPr marL="342900" indent="-342900">
              <a:buFont typeface="Arial" panose="020B0604020202020204" pitchFamily="34" charset="0"/>
              <a:buChar char="•"/>
            </a:pPr>
            <a:r>
              <a:rPr lang="pl-PL" altLang="en-US" sz="2400" b="1"/>
              <a:t>Observing model behavior and imitating it are effective ways of learning.</a:t>
            </a:r>
          </a:p>
          <a:p>
            <a:pPr marL="342900" indent="-342900">
              <a:buFont typeface="Arial" panose="020B0604020202020204" pitchFamily="34" charset="0"/>
              <a:buChar char="•"/>
            </a:pPr>
            <a:r>
              <a:rPr lang="pl-PL" altLang="en-US" sz="2400"/>
              <a:t>We learn through consequences (consciously constructing hypotheses about the expected effect) and modeling (observing the actions of others and the effects of these actions).</a:t>
            </a:r>
          </a:p>
          <a:p>
            <a:pPr marL="342900" indent="-342900">
              <a:buFont typeface="Arial" panose="020B0604020202020204" pitchFamily="34" charset="0"/>
              <a:buChar char="•"/>
            </a:pPr>
            <a:r>
              <a:rPr lang="pl-PL" altLang="en-US" sz="2400" b="1"/>
              <a:t>It is also possible to adjust the program to the needs of the child</a:t>
            </a:r>
          </a:p>
        </p:txBody>
      </p:sp>
      <p:sp>
        <p:nvSpPr>
          <p:cNvPr id="5" name="Tytuł 3"/>
          <p:cNvSpPr>
            <a:spLocks noGrp="1"/>
          </p:cNvSpPr>
          <p:nvPr/>
        </p:nvSpPr>
        <p:spPr>
          <a:xfrm>
            <a:off x="1042670" y="96520"/>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imitation, model behavior</a:t>
            </a:r>
          </a:p>
        </p:txBody>
      </p:sp>
      <p:sp>
        <p:nvSpPr>
          <p:cNvPr id="4" name="Pole tekstowe 3"/>
          <p:cNvSpPr txBox="1"/>
          <p:nvPr/>
        </p:nvSpPr>
        <p:spPr>
          <a:xfrm>
            <a:off x="228600" y="6172200"/>
            <a:ext cx="8118475" cy="306705"/>
          </a:xfrm>
          <a:prstGeom prst="rect">
            <a:avLst/>
          </a:prstGeom>
          <a:noFill/>
        </p:spPr>
        <p:txBody>
          <a:bodyPr wrap="square" rtlCol="0" anchor="t">
            <a:spAutoFit/>
          </a:bodyPr>
          <a:lstStyle/>
          <a:p>
            <a:r>
              <a:rPr lang="pl-PL" altLang="en-US" sz="1400">
                <a:sym typeface="+mn-ea"/>
              </a:rPr>
              <a:t>Por. D.Siemieniecka, B.Siemieniecki, Teorie kształcenia w świecie cyfrowym, Impuls,, Kraków 2019, s.117</a:t>
            </a:r>
          </a:p>
        </p:txBody>
      </p:sp>
      <p:pic>
        <p:nvPicPr>
          <p:cNvPr id="2" name="Content Placeholder 1" descr="broken-1527664(1)"/>
          <p:cNvPicPr>
            <a:picLocks noGrp="1" noChangeAspect="1"/>
          </p:cNvPicPr>
          <p:nvPr>
            <p:ph sz="half" idx="2"/>
          </p:nvPr>
        </p:nvPicPr>
        <p:blipFill>
          <a:blip r:embed="rId2"/>
          <a:stretch>
            <a:fillRect/>
          </a:stretch>
        </p:blipFill>
        <p:spPr>
          <a:xfrm>
            <a:off x="4267200" y="1310005"/>
            <a:ext cx="4664075" cy="4552950"/>
          </a:xfrm>
          <a:prstGeom prst="rect">
            <a:avLst/>
          </a:prstGeom>
        </p:spPr>
      </p:pic>
      <p:sp>
        <p:nvSpPr>
          <p:cNvPr id="7" name="Text Box 6"/>
          <p:cNvSpPr txBox="1"/>
          <p:nvPr/>
        </p:nvSpPr>
        <p:spPr>
          <a:xfrm>
            <a:off x="6477000" y="773430"/>
            <a:ext cx="2540000" cy="521970"/>
          </a:xfrm>
          <a:prstGeom prst="rect">
            <a:avLst/>
          </a:prstGeom>
          <a:solidFill>
            <a:schemeClr val="bg1">
              <a:alpha val="63000"/>
            </a:schemeClr>
          </a:solidFill>
        </p:spPr>
        <p:txBody>
          <a:bodyPr wrap="square" rtlCol="0" anchor="t">
            <a:spAutoFit/>
          </a:bodyPr>
          <a:lstStyle/>
          <a:p>
            <a:r>
              <a:rPr lang="en-US" sz="1400"/>
              <a:t>https://www.freeimages.com/pl/photo/broken-1527664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76200"/>
            <a:ext cx="8096250" cy="1477010"/>
          </a:xfrm>
        </p:spPr>
        <p:txBody>
          <a:bodyPr wrap="square"/>
          <a:lstStyle/>
          <a:p>
            <a:pPr algn="ctr"/>
            <a:r>
              <a:rPr lang="pl-PL" altLang="en-US" sz="3200"/>
              <a:t>A look to the future. </a:t>
            </a:r>
            <a:br>
              <a:rPr lang="pl-PL" altLang="en-US" sz="3200"/>
            </a:br>
            <a:r>
              <a:rPr lang="pl-PL" altLang="en-US" sz="3200"/>
              <a:t>Educational technologies that will evolve in the future</a:t>
            </a:r>
          </a:p>
        </p:txBody>
      </p:sp>
      <p:sp>
        <p:nvSpPr>
          <p:cNvPr id="4" name="Podtytuł 2"/>
          <p:cNvSpPr>
            <a:spLocks noGrp="1"/>
          </p:cNvSpPr>
          <p:nvPr/>
        </p:nvSpPr>
        <p:spPr>
          <a:xfrm>
            <a:off x="368935" y="1828800"/>
            <a:ext cx="8260715" cy="3693160"/>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l-PL" altLang="en-US"/>
              <a:t>The article from 2022 published in Forbes describes the most important educational technologies that will develop in the coming months, including:</a:t>
            </a:r>
          </a:p>
          <a:p>
            <a:pPr marL="342900" indent="-342900">
              <a:buFont typeface="Arial" panose="020B0604020202020204" pitchFamily="34" charset="0"/>
              <a:buChar char="•"/>
            </a:pPr>
            <a:r>
              <a:rPr lang="pl-PL" altLang="en-US"/>
              <a:t>virtual reality (VR), augmented (XR, AR) and mixed,</a:t>
            </a:r>
          </a:p>
          <a:p>
            <a:pPr marL="342900" indent="-342900">
              <a:buFont typeface="Arial" panose="020B0604020202020204" pitchFamily="34" charset="0"/>
              <a:buChar char="•"/>
            </a:pPr>
            <a:r>
              <a:rPr lang="pl-PL" altLang="en-US"/>
              <a:t>distance learning (including courses aimed at non-professional interests of recipients),</a:t>
            </a:r>
          </a:p>
          <a:p>
            <a:pPr marL="342900" indent="-342900">
              <a:buFont typeface="Arial" panose="020B0604020202020204" pitchFamily="34" charset="0"/>
              <a:buChar char="•"/>
            </a:pPr>
            <a:r>
              <a:rPr lang="pl-PL" altLang="en-US"/>
              <a:t>lifelong learning,</a:t>
            </a:r>
          </a:p>
          <a:p>
            <a:pPr marL="342900" indent="-342900">
              <a:buFont typeface="Arial" panose="020B0604020202020204" pitchFamily="34" charset="0"/>
              <a:buChar char="•"/>
            </a:pPr>
            <a:r>
              <a:rPr lang="pl-PL" altLang="en-US"/>
              <a:t>nano learning (mini lessons that can be distributed via messaging and social tools such as WhatsUpp, Slack, Teams, Twitter, TikTok).</a:t>
            </a:r>
          </a:p>
        </p:txBody>
      </p:sp>
      <p:sp>
        <p:nvSpPr>
          <p:cNvPr id="5" name="Pole tekstowe 4"/>
          <p:cNvSpPr txBox="1"/>
          <p:nvPr/>
        </p:nvSpPr>
        <p:spPr>
          <a:xfrm>
            <a:off x="215900" y="6019800"/>
            <a:ext cx="8712200" cy="738664"/>
          </a:xfrm>
          <a:prstGeom prst="rect">
            <a:avLst/>
          </a:prstGeom>
          <a:noFill/>
        </p:spPr>
        <p:txBody>
          <a:bodyPr wrap="square" rtlCol="0" anchor="t">
            <a:spAutoFit/>
          </a:bodyPr>
          <a:lstStyle/>
          <a:p>
            <a:r>
              <a:rPr lang="pl-PL" altLang="en-US" sz="1400">
                <a:sym typeface="+mn-ea"/>
              </a:rPr>
              <a:t>https://www.forbes.com/sites/bernardmarr/2022/02/18/the-five-biggest-education-and-training-technology-trends-in-2022/?sh=456b7e612f4d</a:t>
            </a:r>
            <a:endParaRPr lang="pl-PL" altLang="en-US" sz="1400" dirty="0">
              <a:sym typeface="+mn-ea"/>
            </a:endParaRPr>
          </a:p>
          <a:p>
            <a:endParaRPr lang="pl-PL" altLang="en-US" sz="14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404109" y="462597"/>
            <a:ext cx="4335780" cy="676910"/>
          </a:xfrm>
        </p:spPr>
        <p:txBody>
          <a:bodyPr/>
          <a:lstStyle/>
          <a:p>
            <a:r>
              <a:rPr lang="pl-PL" altLang="en-US"/>
              <a:t>Robots&amp; AI</a:t>
            </a:r>
          </a:p>
        </p:txBody>
      </p:sp>
      <p:sp>
        <p:nvSpPr>
          <p:cNvPr id="3" name="Podtytuł 2"/>
          <p:cNvSpPr>
            <a:spLocks noGrp="1"/>
          </p:cNvSpPr>
          <p:nvPr>
            <p:ph type="subTitle" idx="4"/>
          </p:nvPr>
        </p:nvSpPr>
        <p:spPr>
          <a:xfrm>
            <a:off x="533400" y="1676400"/>
            <a:ext cx="8246745" cy="4062730"/>
          </a:xfrm>
        </p:spPr>
        <p:txBody>
          <a:bodyPr wrap="square"/>
          <a:lstStyle/>
          <a:p>
            <a:pPr marL="342900" indent="-342900">
              <a:buFont typeface="Arial" panose="020B0604020202020204" pitchFamily="34" charset="0"/>
              <a:buChar char="•"/>
            </a:pPr>
            <a:r>
              <a:rPr lang="pl-PL" altLang="en-US" dirty="0" err="1"/>
              <a:t>Artificial</a:t>
            </a:r>
            <a:r>
              <a:rPr lang="pl-PL" altLang="en-US" dirty="0"/>
              <a:t> </a:t>
            </a:r>
            <a:r>
              <a:rPr lang="pl-PL" altLang="en-US" dirty="0" err="1"/>
              <a:t>intelligence</a:t>
            </a:r>
            <a:r>
              <a:rPr lang="pl-PL" altLang="en-US" dirty="0"/>
              <a:t> </a:t>
            </a:r>
            <a:r>
              <a:rPr lang="pl-PL" altLang="en-US" dirty="0" err="1"/>
              <a:t>programs</a:t>
            </a:r>
            <a:r>
              <a:rPr lang="pl-PL" altLang="en-US" dirty="0"/>
              <a:t>, </a:t>
            </a:r>
            <a:r>
              <a:rPr lang="pl-PL" altLang="en-US" dirty="0" err="1"/>
              <a:t>which</a:t>
            </a:r>
            <a:r>
              <a:rPr lang="pl-PL" altLang="en-US" dirty="0"/>
              <a:t> </a:t>
            </a:r>
            <a:r>
              <a:rPr lang="pl-PL" altLang="en-US" dirty="0" err="1"/>
              <a:t>are</a:t>
            </a:r>
            <a:r>
              <a:rPr lang="pl-PL" altLang="en-US" dirty="0"/>
              <a:t> </a:t>
            </a:r>
            <a:r>
              <a:rPr lang="pl-PL" altLang="en-US" dirty="0" err="1"/>
              <a:t>equipped</a:t>
            </a:r>
            <a:r>
              <a:rPr lang="pl-PL" altLang="en-US" dirty="0"/>
              <a:t> with </a:t>
            </a:r>
            <a:r>
              <a:rPr lang="pl-PL" altLang="en-US" dirty="0" err="1"/>
              <a:t>teaching</a:t>
            </a:r>
            <a:r>
              <a:rPr lang="pl-PL" altLang="en-US" dirty="0"/>
              <a:t> </a:t>
            </a:r>
            <a:r>
              <a:rPr lang="pl-PL" altLang="en-US" dirty="0" err="1"/>
              <a:t>robots</a:t>
            </a:r>
            <a:r>
              <a:rPr lang="pl-PL" altLang="en-US" dirty="0"/>
              <a:t>, </a:t>
            </a:r>
            <a:r>
              <a:rPr lang="pl-PL" altLang="en-US" b="1" dirty="0" err="1"/>
              <a:t>are</a:t>
            </a:r>
            <a:r>
              <a:rPr lang="pl-PL" altLang="en-US" b="1" dirty="0"/>
              <a:t> </a:t>
            </a:r>
            <a:r>
              <a:rPr lang="pl-PL" altLang="en-US" b="1" dirty="0" err="1"/>
              <a:t>already</a:t>
            </a:r>
            <a:r>
              <a:rPr lang="pl-PL" altLang="en-US" b="1" dirty="0"/>
              <a:t> </a:t>
            </a:r>
            <a:r>
              <a:rPr lang="pl-PL" altLang="en-US" b="1" dirty="0" err="1"/>
              <a:t>able</a:t>
            </a:r>
            <a:r>
              <a:rPr lang="pl-PL" altLang="en-US" b="1" dirty="0"/>
              <a:t> to </a:t>
            </a:r>
            <a:r>
              <a:rPr lang="pl-PL" altLang="en-US" b="1" dirty="0" err="1"/>
              <a:t>collect</a:t>
            </a:r>
            <a:r>
              <a:rPr lang="pl-PL" altLang="en-US" b="1" dirty="0"/>
              <a:t> data on the </a:t>
            </a:r>
            <a:r>
              <a:rPr lang="pl-PL" altLang="en-US" b="1" dirty="0" err="1"/>
              <a:t>interactions</a:t>
            </a:r>
            <a:r>
              <a:rPr lang="pl-PL" altLang="en-US" b="1" dirty="0"/>
              <a:t> and </a:t>
            </a:r>
            <a:r>
              <a:rPr lang="pl-PL" altLang="en-US" b="1" dirty="0" err="1"/>
              <a:t>behavioral</a:t>
            </a:r>
            <a:r>
              <a:rPr lang="pl-PL" altLang="en-US" b="1" dirty="0"/>
              <a:t> </a:t>
            </a:r>
            <a:r>
              <a:rPr lang="pl-PL" altLang="en-US" b="1" dirty="0" err="1"/>
              <a:t>reactions</a:t>
            </a:r>
            <a:r>
              <a:rPr lang="pl-PL" altLang="en-US" b="1" dirty="0"/>
              <a:t> of a </a:t>
            </a:r>
            <a:r>
              <a:rPr lang="pl-PL" altLang="en-US" b="1" dirty="0" err="1"/>
              <a:t>child</a:t>
            </a:r>
            <a:r>
              <a:rPr lang="pl-PL" altLang="en-US" b="1" dirty="0"/>
              <a:t> </a:t>
            </a:r>
            <a:r>
              <a:rPr lang="pl-PL" altLang="en-US" b="1" dirty="0" err="1"/>
              <a:t>during</a:t>
            </a:r>
            <a:r>
              <a:rPr lang="pl-PL" altLang="en-US" b="1" dirty="0"/>
              <a:t> the </a:t>
            </a:r>
            <a:r>
              <a:rPr lang="pl-PL" altLang="en-US" b="1" dirty="0" err="1"/>
              <a:t>educational</a:t>
            </a:r>
            <a:r>
              <a:rPr lang="pl-PL" altLang="en-US" b="1" dirty="0"/>
              <a:t> </a:t>
            </a:r>
            <a:r>
              <a:rPr lang="pl-PL" altLang="en-US" b="1" dirty="0" err="1"/>
              <a:t>process</a:t>
            </a:r>
            <a:r>
              <a:rPr lang="pl-PL" altLang="en-US" b="1" dirty="0"/>
              <a:t> to the </a:t>
            </a:r>
            <a:r>
              <a:rPr lang="pl-PL" altLang="en-US" b="1" dirty="0" err="1"/>
              <a:t>interaction</a:t>
            </a:r>
            <a:r>
              <a:rPr lang="pl-PL" altLang="en-US" b="1" dirty="0"/>
              <a:t> with the robot and the </a:t>
            </a:r>
            <a:r>
              <a:rPr lang="pl-PL" altLang="en-US" b="1" dirty="0" err="1"/>
              <a:t>content</a:t>
            </a:r>
            <a:r>
              <a:rPr lang="pl-PL" altLang="en-US" b="1" dirty="0"/>
              <a:t> </a:t>
            </a:r>
            <a:r>
              <a:rPr lang="pl-PL" altLang="en-US" b="1" dirty="0" err="1"/>
              <a:t>administered</a:t>
            </a:r>
            <a:r>
              <a:rPr lang="pl-PL" altLang="en-US" b="1" dirty="0"/>
              <a:t> by </a:t>
            </a:r>
            <a:r>
              <a:rPr lang="pl-PL" altLang="en-US" b="1" dirty="0" err="1"/>
              <a:t>it</a:t>
            </a:r>
            <a:r>
              <a:rPr lang="pl-PL" altLang="en-US" b="1" dirty="0"/>
              <a:t>. </a:t>
            </a:r>
            <a:endParaRPr lang="pl-PL" altLang="en-US" dirty="0"/>
          </a:p>
          <a:p>
            <a:pPr marL="342900" indent="-342900">
              <a:buFont typeface="Arial" panose="020B0604020202020204" pitchFamily="34" charset="0"/>
              <a:buChar char="•"/>
            </a:pPr>
            <a:r>
              <a:rPr lang="pl-PL" altLang="en-US" dirty="0"/>
              <a:t>The data </a:t>
            </a:r>
            <a:r>
              <a:rPr lang="pl-PL" altLang="en-US" dirty="0" err="1"/>
              <a:t>obtained</a:t>
            </a:r>
            <a:r>
              <a:rPr lang="pl-PL" altLang="en-US" dirty="0"/>
              <a:t> in </a:t>
            </a:r>
            <a:r>
              <a:rPr lang="pl-PL" altLang="en-US" dirty="0" err="1"/>
              <a:t>this</a:t>
            </a:r>
            <a:r>
              <a:rPr lang="pl-PL" altLang="en-US" dirty="0"/>
              <a:t> </a:t>
            </a:r>
            <a:r>
              <a:rPr lang="pl-PL" altLang="en-US" dirty="0" err="1"/>
              <a:t>way</a:t>
            </a:r>
            <a:r>
              <a:rPr lang="pl-PL" altLang="en-US" dirty="0"/>
              <a:t> (</a:t>
            </a:r>
            <a:r>
              <a:rPr lang="pl-PL" altLang="en-US" dirty="0" err="1"/>
              <a:t>including</a:t>
            </a:r>
            <a:r>
              <a:rPr lang="pl-PL" altLang="en-US" dirty="0"/>
              <a:t> </a:t>
            </a:r>
            <a:r>
              <a:rPr lang="pl-PL" altLang="en-US" dirty="0" err="1"/>
              <a:t>current</a:t>
            </a:r>
            <a:r>
              <a:rPr lang="pl-PL" altLang="en-US" dirty="0"/>
              <a:t> </a:t>
            </a:r>
            <a:r>
              <a:rPr lang="pl-PL" altLang="en-US" dirty="0" err="1"/>
              <a:t>diagnosis</a:t>
            </a:r>
            <a:r>
              <a:rPr lang="pl-PL" altLang="en-US" dirty="0"/>
              <a:t>, </a:t>
            </a:r>
            <a:r>
              <a:rPr lang="pl-PL" altLang="en-US" dirty="0" err="1"/>
              <a:t>expert</a:t>
            </a:r>
            <a:r>
              <a:rPr lang="pl-PL" altLang="en-US" dirty="0"/>
              <a:t> system and </a:t>
            </a:r>
            <a:r>
              <a:rPr lang="pl-PL" altLang="en-US" dirty="0" err="1"/>
              <a:t>correction</a:t>
            </a:r>
            <a:r>
              <a:rPr lang="pl-PL" altLang="en-US" dirty="0"/>
              <a:t>) </a:t>
            </a:r>
            <a:r>
              <a:rPr lang="pl-PL" altLang="en-US" dirty="0" err="1"/>
              <a:t>can</a:t>
            </a:r>
            <a:r>
              <a:rPr lang="pl-PL" altLang="en-US" dirty="0"/>
              <a:t> be </a:t>
            </a:r>
            <a:r>
              <a:rPr lang="pl-PL" altLang="en-US" dirty="0" err="1"/>
              <a:t>analyzed</a:t>
            </a:r>
            <a:r>
              <a:rPr lang="pl-PL" altLang="en-US" dirty="0"/>
              <a:t> </a:t>
            </a:r>
            <a:r>
              <a:rPr lang="pl-PL" altLang="en-US" dirty="0" err="1"/>
              <a:t>individually</a:t>
            </a:r>
            <a:r>
              <a:rPr lang="pl-PL" altLang="en-US" dirty="0"/>
              <a:t> and </a:t>
            </a:r>
            <a:r>
              <a:rPr lang="pl-PL" altLang="en-US" dirty="0" err="1"/>
              <a:t>also</a:t>
            </a:r>
            <a:r>
              <a:rPr lang="pl-PL" altLang="en-US" dirty="0"/>
              <a:t> in </a:t>
            </a:r>
            <a:r>
              <a:rPr lang="pl-PL" altLang="en-US" dirty="0" err="1"/>
              <a:t>relation</a:t>
            </a:r>
            <a:r>
              <a:rPr lang="pl-PL" altLang="en-US" dirty="0"/>
              <a:t> to </a:t>
            </a:r>
            <a:r>
              <a:rPr lang="pl-PL" altLang="en-US" dirty="0" err="1"/>
              <a:t>millions</a:t>
            </a:r>
            <a:r>
              <a:rPr lang="pl-PL" altLang="en-US" dirty="0"/>
              <a:t> of </a:t>
            </a:r>
            <a:r>
              <a:rPr lang="pl-PL" altLang="en-US" dirty="0" err="1"/>
              <a:t>cases</a:t>
            </a:r>
            <a:r>
              <a:rPr lang="pl-PL" altLang="en-US" dirty="0"/>
              <a:t>, </a:t>
            </a:r>
            <a:r>
              <a:rPr lang="pl-PL" altLang="en-US" b="1" dirty="0" err="1"/>
              <a:t>which</a:t>
            </a:r>
            <a:r>
              <a:rPr lang="pl-PL" altLang="en-US" b="1" dirty="0"/>
              <a:t> </a:t>
            </a:r>
            <a:r>
              <a:rPr lang="pl-PL" altLang="en-US" b="1" dirty="0" err="1"/>
              <a:t>opens</a:t>
            </a:r>
            <a:r>
              <a:rPr lang="pl-PL" altLang="en-US" b="1" dirty="0"/>
              <a:t> </a:t>
            </a:r>
            <a:r>
              <a:rPr lang="pl-PL" altLang="en-US" b="1" dirty="0" err="1"/>
              <a:t>up</a:t>
            </a:r>
            <a:r>
              <a:rPr lang="pl-PL" altLang="en-US" b="1" dirty="0"/>
              <a:t> </a:t>
            </a:r>
            <a:r>
              <a:rPr lang="pl-PL" altLang="en-US" b="1" dirty="0" err="1"/>
              <a:t>new</a:t>
            </a:r>
            <a:r>
              <a:rPr lang="pl-PL" altLang="en-US" b="1" dirty="0"/>
              <a:t> </a:t>
            </a:r>
            <a:r>
              <a:rPr lang="pl-PL" altLang="en-US" b="1" dirty="0" err="1"/>
              <a:t>possibilities</a:t>
            </a:r>
            <a:r>
              <a:rPr lang="pl-PL" altLang="en-US" b="1" dirty="0"/>
              <a:t> for the </a:t>
            </a:r>
            <a:r>
              <a:rPr lang="pl-PL" altLang="en-US" b="1" dirty="0" err="1"/>
              <a:t>study</a:t>
            </a:r>
            <a:r>
              <a:rPr lang="pl-PL" altLang="en-US" b="1" dirty="0"/>
              <a:t> of </a:t>
            </a:r>
            <a:r>
              <a:rPr lang="pl-PL" altLang="en-US" b="1" dirty="0" err="1"/>
              <a:t>cognitive</a:t>
            </a:r>
            <a:r>
              <a:rPr lang="pl-PL" altLang="en-US" b="1" dirty="0"/>
              <a:t> </a:t>
            </a:r>
            <a:r>
              <a:rPr lang="pl-PL" altLang="en-US" b="1" dirty="0" err="1"/>
              <a:t>processes</a:t>
            </a:r>
            <a:r>
              <a:rPr lang="pl-PL" altLang="en-US" dirty="0"/>
              <a:t> (</a:t>
            </a:r>
            <a:r>
              <a:rPr lang="pl-PL" altLang="en-US" dirty="0" err="1"/>
              <a:t>based</a:t>
            </a:r>
            <a:r>
              <a:rPr lang="pl-PL" altLang="en-US" dirty="0"/>
              <a:t> on </a:t>
            </a:r>
            <a:r>
              <a:rPr lang="pl-PL" altLang="en-US" dirty="0" err="1"/>
              <a:t>facial</a:t>
            </a:r>
            <a:r>
              <a:rPr lang="pl-PL" altLang="en-US" dirty="0"/>
              <a:t> </a:t>
            </a:r>
            <a:r>
              <a:rPr lang="pl-PL" altLang="en-US" dirty="0" err="1"/>
              <a:t>expressions</a:t>
            </a:r>
            <a:r>
              <a:rPr lang="pl-PL" altLang="en-US" dirty="0"/>
              <a:t>, pupil </a:t>
            </a:r>
            <a:r>
              <a:rPr lang="pl-PL" altLang="en-US" dirty="0" err="1"/>
              <a:t>reactions</a:t>
            </a:r>
            <a:r>
              <a:rPr lang="pl-PL" altLang="en-US" dirty="0"/>
              <a:t>, </a:t>
            </a:r>
            <a:r>
              <a:rPr lang="pl-PL" altLang="en-US" dirty="0" err="1"/>
              <a:t>verbal</a:t>
            </a:r>
            <a:r>
              <a:rPr lang="pl-PL" altLang="en-US" dirty="0"/>
              <a:t> </a:t>
            </a:r>
            <a:r>
              <a:rPr lang="pl-PL" altLang="en-US" dirty="0" err="1"/>
              <a:t>forms</a:t>
            </a:r>
            <a:r>
              <a:rPr lang="pl-PL" altLang="en-US" dirty="0"/>
              <a:t>, etc.) and the </a:t>
            </a:r>
            <a:r>
              <a:rPr lang="pl-PL" altLang="en-US" dirty="0" err="1"/>
              <a:t>process</a:t>
            </a:r>
            <a:r>
              <a:rPr lang="pl-PL" altLang="en-US" dirty="0"/>
              <a:t> of learning (</a:t>
            </a:r>
            <a:r>
              <a:rPr lang="pl-PL" altLang="en-US" dirty="0" err="1"/>
              <a:t>Siemieniecka</a:t>
            </a:r>
            <a:r>
              <a:rPr lang="pl-PL" altLang="en-US" dirty="0"/>
              <a:t>, 2021)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00990" y="1506220"/>
            <a:ext cx="8541385" cy="3693160"/>
          </a:xfrm>
        </p:spPr>
        <p:txBody>
          <a:bodyPr wrap="square"/>
          <a:lstStyle/>
          <a:p>
            <a:r>
              <a:rPr lang="pl-PL" altLang="en-US"/>
              <a:t>In the literature, attention is paid to the importance of interaction in the formation of subjective views and meanings, therefore </a:t>
            </a:r>
            <a:r>
              <a:rPr lang="pl-PL" altLang="en-US" b="1"/>
              <a:t>interaction and dialogue are important</a:t>
            </a:r>
            <a:endParaRPr lang="pl-PL" altLang="en-US"/>
          </a:p>
          <a:p>
            <a:r>
              <a:rPr lang="pl-PL" altLang="en-US"/>
              <a:t>Another cognitive theory points to these issues: the theory of understanding (also referred to as cognitive tools) by Kieran Egan</a:t>
            </a:r>
          </a:p>
          <a:p>
            <a:r>
              <a:rPr lang="pl-PL" altLang="en-US"/>
              <a:t>The author emphasizes that conducting a dialogue is related to the type of understanding. In his opinion, dialogue requires the awareness and reflection of language, which happens after reaching the age of 21.</a:t>
            </a:r>
          </a:p>
          <a:p>
            <a:endParaRPr lang="pl-PL" altLang="en-US"/>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dialogue and interaction</a:t>
            </a:r>
          </a:p>
        </p:txBody>
      </p:sp>
      <p:sp>
        <p:nvSpPr>
          <p:cNvPr id="4" name="Pole tekstowe 3"/>
          <p:cNvSpPr txBox="1"/>
          <p:nvPr/>
        </p:nvSpPr>
        <p:spPr>
          <a:xfrm>
            <a:off x="229235" y="5638800"/>
            <a:ext cx="8693150" cy="953135"/>
          </a:xfrm>
          <a:prstGeom prst="rect">
            <a:avLst/>
          </a:prstGeom>
          <a:noFill/>
        </p:spPr>
        <p:txBody>
          <a:bodyPr wrap="square" rtlCol="0" anchor="t">
            <a:spAutoFit/>
          </a:bodyPr>
          <a:lstStyle/>
          <a:p>
            <a:r>
              <a:rPr lang="pl-PL" altLang="en-US" sz="1400">
                <a:sym typeface="+mn-ea"/>
              </a:rPr>
              <a:t>S. Downes, Connectivism: A Theory of Personal Learning, http://www.slideshare.net/Downes/connectivism-a-theory-of-personal-learning,].</a:t>
            </a:r>
          </a:p>
          <a:p>
            <a:r>
              <a:rPr lang="pl-PL" altLang="en-US" sz="1400">
                <a:sym typeface="+mn-ea"/>
              </a:rPr>
              <a:t>K. Egan, Th e Educated Mind: How Cognitive Tools Shape Our Understanding, Chicago (IL) – London: University of Chicago Press 1998].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81200" y="381000"/>
            <a:ext cx="6067425" cy="676910"/>
          </a:xfrm>
        </p:spPr>
        <p:txBody>
          <a:bodyPr wrap="square"/>
          <a:lstStyle/>
          <a:p>
            <a:r>
              <a:rPr lang="pl-PL" altLang="en-US"/>
              <a:t>Robots in Education</a:t>
            </a:r>
          </a:p>
        </p:txBody>
      </p:sp>
      <p:sp>
        <p:nvSpPr>
          <p:cNvPr id="3" name="Podtytuł 2"/>
          <p:cNvSpPr>
            <a:spLocks noGrp="1"/>
          </p:cNvSpPr>
          <p:nvPr>
            <p:ph type="subTitle" idx="4"/>
          </p:nvPr>
        </p:nvSpPr>
        <p:spPr>
          <a:xfrm>
            <a:off x="609600" y="1371600"/>
            <a:ext cx="8042275" cy="4431665"/>
          </a:xfrm>
        </p:spPr>
        <p:txBody>
          <a:bodyPr wrap="square"/>
          <a:lstStyle/>
          <a:p>
            <a:pPr marL="342900" indent="-342900">
              <a:buFont typeface="Arial" panose="020B0604020202020204" pitchFamily="34" charset="0"/>
              <a:buChar char="•"/>
            </a:pPr>
            <a:r>
              <a:rPr lang="pl-PL" altLang="en-US"/>
              <a:t>An example of the use of AI in teaching is learning assisted by learning robots. </a:t>
            </a:r>
            <a:r>
              <a:rPr lang="pl-PL" altLang="en-US" b="1"/>
              <a:t>Human-robot communication is a complex system with features of interactivity</a:t>
            </a:r>
            <a:r>
              <a:rPr lang="pl-PL" altLang="en-US"/>
              <a:t>, it also includes </a:t>
            </a:r>
            <a:r>
              <a:rPr lang="pl-PL" altLang="en-US" b="1"/>
              <a:t>equifinality and multimodality</a:t>
            </a:r>
            <a:r>
              <a:rPr lang="pl-PL" altLang="en-US"/>
              <a:t> (Libin &amp; Libin, 2004). </a:t>
            </a:r>
          </a:p>
          <a:p>
            <a:pPr marL="342900" indent="-342900">
              <a:buFont typeface="Arial" panose="020B0604020202020204" pitchFamily="34" charset="0"/>
              <a:buChar char="•"/>
            </a:pPr>
            <a:r>
              <a:rPr lang="pl-PL" altLang="en-US"/>
              <a:t>Research on the use of robots in foreign language teaching has shown </a:t>
            </a:r>
            <a:r>
              <a:rPr lang="pl-PL" altLang="en-US" b="1"/>
              <a:t>their effectiveness manifested in the improvement of children's vocabulary and greater interest in science </a:t>
            </a:r>
            <a:r>
              <a:rPr lang="pl-PL" altLang="en-US"/>
              <a:t>(Movellan et al., 2009; Belpaeme et al., 2018). </a:t>
            </a:r>
          </a:p>
          <a:p>
            <a:pPr marL="342900" indent="-342900">
              <a:buFont typeface="Arial" panose="020B0604020202020204" pitchFamily="34" charset="0"/>
              <a:buChar char="•"/>
            </a:pPr>
            <a:r>
              <a:rPr lang="pl-PL" altLang="en-US"/>
              <a:t>Research has also shown that learning supported by this technology </a:t>
            </a:r>
            <a:r>
              <a:rPr lang="pl-PL" altLang="en-US" b="1"/>
              <a:t>accelerated the solving of cognitive puzzles and influenced the positive perception of tasks by students </a:t>
            </a:r>
            <a:r>
              <a:rPr lang="pl-PL" altLang="en-US"/>
              <a:t>(Belpaeme et al.,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Obraz 102"/>
          <p:cNvPicPr/>
          <p:nvPr/>
        </p:nvPicPr>
        <p:blipFill>
          <a:blip r:embed="rId2"/>
          <a:stretch>
            <a:fillRect/>
          </a:stretch>
        </p:blipFill>
        <p:spPr>
          <a:xfrm>
            <a:off x="-345440" y="-989965"/>
            <a:ext cx="9702165" cy="7641590"/>
          </a:xfrm>
          <a:prstGeom prst="rect">
            <a:avLst/>
          </a:prstGeom>
          <a:noFill/>
          <a:ln w="9525">
            <a:noFill/>
          </a:ln>
        </p:spPr>
      </p:pic>
      <p:sp>
        <p:nvSpPr>
          <p:cNvPr id="2" name="Tytuł 1"/>
          <p:cNvSpPr>
            <a:spLocks noGrp="1"/>
          </p:cNvSpPr>
          <p:nvPr>
            <p:ph type="ctrTitle"/>
          </p:nvPr>
        </p:nvSpPr>
        <p:spPr>
          <a:xfrm>
            <a:off x="457200" y="-76200"/>
            <a:ext cx="8554085" cy="1107440"/>
          </a:xfrm>
          <a:solidFill>
            <a:schemeClr val="tx1">
              <a:alpha val="67000"/>
            </a:schemeClr>
          </a:solidFill>
        </p:spPr>
        <p:txBody>
          <a:bodyPr wrap="square"/>
          <a:lstStyle/>
          <a:p>
            <a:r>
              <a:rPr lang="pl-PL" altLang="en-US" sz="3600">
                <a:solidFill>
                  <a:schemeClr val="bg1"/>
                </a:solidFill>
              </a:rPr>
              <a:t>Article: A List Of The Ideal Educational Robots That Will Benefit Your Children In 2022</a:t>
            </a:r>
          </a:p>
        </p:txBody>
      </p:sp>
      <p:sp>
        <p:nvSpPr>
          <p:cNvPr id="3" name="Podtytuł 2"/>
          <p:cNvSpPr>
            <a:spLocks noGrp="1"/>
          </p:cNvSpPr>
          <p:nvPr>
            <p:ph type="subTitle" idx="4"/>
          </p:nvPr>
        </p:nvSpPr>
        <p:spPr>
          <a:xfrm>
            <a:off x="351155" y="4343400"/>
            <a:ext cx="8766175" cy="2215515"/>
          </a:xfrm>
          <a:solidFill>
            <a:schemeClr val="tx1">
              <a:alpha val="67000"/>
            </a:schemeClr>
          </a:solidFill>
        </p:spPr>
        <p:txBody>
          <a:bodyPr wrap="square"/>
          <a:lstStyle/>
          <a:p>
            <a:r>
              <a:rPr lang="pl-PL" altLang="en-US" b="1">
                <a:solidFill>
                  <a:schemeClr val="bg1"/>
                </a:solidFill>
              </a:rPr>
              <a:t>The Classroom Assistant, A Lesson Planner, </a:t>
            </a:r>
            <a:r>
              <a:rPr lang="pl-PL" altLang="en-US" b="1">
                <a:solidFill>
                  <a:schemeClr val="bg1"/>
                </a:solidFill>
                <a:sym typeface="+mn-ea"/>
              </a:rPr>
              <a:t>Homework Helper</a:t>
            </a:r>
          </a:p>
          <a:p>
            <a:r>
              <a:rPr lang="pl-PL" altLang="en-US" b="1">
                <a:solidFill>
                  <a:schemeClr val="bg1"/>
                </a:solidFill>
                <a:sym typeface="+mn-ea"/>
              </a:rPr>
              <a:t>The Tutor, </a:t>
            </a:r>
            <a:r>
              <a:rPr lang="pl-PL" altLang="en-US" b="1">
                <a:solidFill>
                  <a:schemeClr val="bg1"/>
                </a:solidFill>
              </a:rPr>
              <a:t>Virtual Learning Companion, Interactive Educational Robot</a:t>
            </a:r>
            <a:r>
              <a:rPr lang="pl-PL" altLang="en-US">
                <a:solidFill>
                  <a:schemeClr val="bg1"/>
                </a:solidFill>
                <a:sym typeface="+mn-ea"/>
              </a:rPr>
              <a:t> (Little Robot Shop, for example, has created an interactive educational robot that is meant to be a companion for kids because it can answer any question they may have and encourages them to explore their own interests in the topics that interest them)</a:t>
            </a:r>
            <a:endParaRPr lang="pl-PL" altLang="en-US"/>
          </a:p>
        </p:txBody>
      </p:sp>
      <p:sp>
        <p:nvSpPr>
          <p:cNvPr id="4" name="Pole tekstowe 3"/>
          <p:cNvSpPr txBox="1"/>
          <p:nvPr/>
        </p:nvSpPr>
        <p:spPr>
          <a:xfrm>
            <a:off x="15240" y="1371600"/>
            <a:ext cx="2540000" cy="953135"/>
          </a:xfrm>
          <a:prstGeom prst="rect">
            <a:avLst/>
          </a:prstGeom>
          <a:noFill/>
        </p:spPr>
        <p:txBody>
          <a:bodyPr wrap="square" rtlCol="0" anchor="t">
            <a:spAutoFit/>
          </a:bodyPr>
          <a:lstStyle/>
          <a:p>
            <a:r>
              <a:rPr lang="pl-PL" altLang="en-US" sz="1400" dirty="0"/>
              <a:t>h</a:t>
            </a:r>
            <a:r>
              <a:rPr lang="pl-PL" altLang="en-US" sz="1400" dirty="0">
                <a:solidFill>
                  <a:schemeClr val="bg1"/>
                </a:solidFill>
              </a:rPr>
              <a:t>ttps://www.reveriepage.com/blog/a-list-of-the-ideal-educational-robots-that-will-benefit-your-children-in-2022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1"/>
          <p:cNvPicPr/>
          <p:nvPr/>
        </p:nvPicPr>
        <p:blipFill rotWithShape="1">
          <a:blip r:embed="rId2"/>
          <a:srcRect l="2535" t="21376" r="34951" b="16064"/>
          <a:stretch>
            <a:fillRect/>
          </a:stretch>
        </p:blipFill>
        <p:spPr bwMode="auto">
          <a:xfrm>
            <a:off x="0" y="0"/>
            <a:ext cx="9164955" cy="6909435"/>
          </a:xfrm>
          <a:prstGeom prst="rect">
            <a:avLst/>
          </a:prstGeom>
          <a:ln>
            <a:noFill/>
          </a:ln>
        </p:spPr>
      </p:pic>
      <p:sp>
        <p:nvSpPr>
          <p:cNvPr id="6" name="Content Placeholder 5"/>
          <p:cNvSpPr>
            <a:spLocks noGrp="1"/>
          </p:cNvSpPr>
          <p:nvPr>
            <p:ph sz="half" idx="3"/>
          </p:nvPr>
        </p:nvSpPr>
        <p:spPr>
          <a:xfrm>
            <a:off x="6781799" y="838199"/>
            <a:ext cx="2011045" cy="830580"/>
          </a:xfrm>
        </p:spPr>
        <p:txBody>
          <a:bodyPr/>
          <a:lstStyle/>
          <a:p>
            <a:r>
              <a:rPr lang="en-US"/>
              <a:t>https://www.ubisoft.com/pl-pl/game/just-dance/unlimited</a:t>
            </a:r>
          </a:p>
        </p:txBody>
      </p:sp>
      <p:pic>
        <p:nvPicPr>
          <p:cNvPr id="4" name="Obraz 1"/>
          <p:cNvPicPr>
            <a:picLocks noGrp="1" noChangeAspect="1"/>
          </p:cNvPicPr>
          <p:nvPr>
            <p:ph sz="half" idx="2"/>
          </p:nvPr>
        </p:nvPicPr>
        <p:blipFill rotWithShape="1">
          <a:blip r:embed="rId3"/>
          <a:srcRect l="22391" t="25755" r="33127" b="20901"/>
          <a:stretch>
            <a:fillRect/>
          </a:stretch>
        </p:blipFill>
        <p:spPr bwMode="auto">
          <a:xfrm>
            <a:off x="3429000" y="1981200"/>
            <a:ext cx="5881370" cy="3630295"/>
          </a:xfrm>
          <a:prstGeom prst="rect">
            <a:avLst/>
          </a:prstGeom>
          <a:ln>
            <a:noFill/>
          </a:ln>
        </p:spPr>
      </p:pic>
      <p:sp>
        <p:nvSpPr>
          <p:cNvPr id="7" name="Text Box 6"/>
          <p:cNvSpPr txBox="1"/>
          <p:nvPr/>
        </p:nvSpPr>
        <p:spPr>
          <a:xfrm>
            <a:off x="152400" y="6019800"/>
            <a:ext cx="8686800" cy="368300"/>
          </a:xfrm>
          <a:prstGeom prst="rect">
            <a:avLst/>
          </a:prstGeom>
          <a:noFill/>
        </p:spPr>
        <p:txBody>
          <a:bodyPr wrap="square" rtlCol="0" anchor="t">
            <a:spAutoFit/>
          </a:bodyPr>
          <a:lstStyle/>
          <a:p>
            <a:r>
              <a:rPr lang="en-US"/>
              <a:t>https://theconversation.com/five-digital-games-to-help-your-childs-development-183483</a:t>
            </a:r>
          </a:p>
        </p:txBody>
      </p:sp>
      <p:sp>
        <p:nvSpPr>
          <p:cNvPr id="8" name="Title 7"/>
          <p:cNvSpPr>
            <a:spLocks noGrp="1"/>
          </p:cNvSpPr>
          <p:nvPr>
            <p:ph type="ctrTitle"/>
          </p:nvPr>
        </p:nvSpPr>
        <p:spPr>
          <a:xfrm>
            <a:off x="1313815" y="0"/>
            <a:ext cx="6387465" cy="676910"/>
          </a:xfrm>
          <a:solidFill>
            <a:schemeClr val="bg1"/>
          </a:solidFill>
        </p:spPr>
        <p:txBody>
          <a:bodyPr wrap="square"/>
          <a:lstStyle/>
          <a:p>
            <a:r>
              <a:rPr lang="pl-PL" altLang="en-US"/>
              <a:t>Gameing 3 D - motor skills</a:t>
            </a:r>
          </a:p>
        </p:txBody>
      </p:sp>
      <p:sp>
        <p:nvSpPr>
          <p:cNvPr id="2" name="Pole tekstowe 1"/>
          <p:cNvSpPr txBox="1"/>
          <p:nvPr/>
        </p:nvSpPr>
        <p:spPr>
          <a:xfrm>
            <a:off x="76200" y="762000"/>
            <a:ext cx="2540000" cy="829945"/>
          </a:xfrm>
          <a:prstGeom prst="rect">
            <a:avLst/>
          </a:prstGeom>
          <a:noFill/>
        </p:spPr>
        <p:txBody>
          <a:bodyPr wrap="square" rtlCol="0" anchor="t">
            <a:spAutoFit/>
          </a:bodyPr>
          <a:lstStyle/>
          <a:p>
            <a:r>
              <a:rPr lang="pl-PL" altLang="en-US" sz="1600"/>
              <a:t> https://www.youtube.com/watch?v=ap9eLZc18Jc</a:t>
            </a:r>
          </a:p>
        </p:txBody>
      </p:sp>
      <p:sp>
        <p:nvSpPr>
          <p:cNvPr id="5" name="Pole tekstowe 4"/>
          <p:cNvSpPr txBox="1"/>
          <p:nvPr/>
        </p:nvSpPr>
        <p:spPr>
          <a:xfrm>
            <a:off x="144145" y="4267200"/>
            <a:ext cx="2404110" cy="1198880"/>
          </a:xfrm>
          <a:prstGeom prst="rect">
            <a:avLst/>
          </a:prstGeom>
          <a:solidFill>
            <a:schemeClr val="bg1">
              <a:alpha val="63000"/>
            </a:schemeClr>
          </a:solidFill>
        </p:spPr>
        <p:txBody>
          <a:bodyPr wrap="square" rtlCol="0">
            <a:spAutoFit/>
          </a:bodyPr>
          <a:lstStyle/>
          <a:p>
            <a:r>
              <a:rPr lang="pl-PL" altLang="en-US" dirty="0"/>
              <a:t>link: https://www.youtube.com/watch?v=b2cLod9KoSA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ltLang="en-US"/>
          </a:p>
        </p:txBody>
      </p:sp>
      <p:sp>
        <p:nvSpPr>
          <p:cNvPr id="6" name="Symbol zastępczy zawartości 5"/>
          <p:cNvSpPr>
            <a:spLocks noGrp="1"/>
          </p:cNvSpPr>
          <p:nvPr>
            <p:ph sz="half" idx="3"/>
          </p:nvPr>
        </p:nvSpPr>
        <p:spPr/>
        <p:txBody>
          <a:bodyPr/>
          <a:lstStyle/>
          <a:p>
            <a:endParaRPr lang="pl-PL" altLang="en-US"/>
          </a:p>
        </p:txBody>
      </p:sp>
      <p:pic>
        <p:nvPicPr>
          <p:cNvPr id="8" name="Obraz 2"/>
          <p:cNvPicPr>
            <a:picLocks noGrp="1" noChangeAspect="1"/>
          </p:cNvPicPr>
          <p:nvPr>
            <p:ph sz="half" idx="2"/>
          </p:nvPr>
        </p:nvPicPr>
        <p:blipFill rotWithShape="1">
          <a:blip r:embed="rId2"/>
          <a:srcRect l="2426" t="21769" r="35060" b="16260"/>
          <a:stretch>
            <a:fillRect/>
          </a:stretch>
        </p:blipFill>
        <p:spPr bwMode="auto">
          <a:xfrm>
            <a:off x="-837565" y="76200"/>
            <a:ext cx="11623040" cy="6533515"/>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152400" y="153352"/>
            <a:ext cx="7835899" cy="676910"/>
          </a:xfrm>
        </p:spPr>
        <p:txBody>
          <a:bodyPr/>
          <a:lstStyle/>
          <a:p>
            <a:r>
              <a:rPr lang="pl-PL" altLang="en-US"/>
              <a:t>VR-Graffiti</a:t>
            </a:r>
          </a:p>
        </p:txBody>
      </p:sp>
      <p:sp>
        <p:nvSpPr>
          <p:cNvPr id="3" name="Symbol zastępczy zawartości 2"/>
          <p:cNvSpPr>
            <a:spLocks noGrp="1"/>
          </p:cNvSpPr>
          <p:nvPr>
            <p:ph sz="half" idx="2"/>
          </p:nvPr>
        </p:nvSpPr>
        <p:spPr>
          <a:xfrm>
            <a:off x="76200" y="915035"/>
            <a:ext cx="3977640" cy="4526280"/>
          </a:xfrm>
        </p:spPr>
        <p:txBody>
          <a:bodyPr/>
          <a:lstStyle/>
          <a:p>
            <a:r>
              <a:rPr lang="pl-PL" altLang="en-US" dirty="0"/>
              <a:t>Gross motor </a:t>
            </a:r>
            <a:r>
              <a:rPr lang="pl-PL" altLang="en-US" dirty="0" err="1"/>
              <a:t>skills</a:t>
            </a:r>
            <a:endParaRPr lang="pl-PL" altLang="en-US" dirty="0"/>
          </a:p>
          <a:p>
            <a:r>
              <a:rPr lang="pl-PL" altLang="en-US" dirty="0"/>
              <a:t>https://www.youtube.com/watch?v=ZXllJ8cjzHs</a:t>
            </a:r>
          </a:p>
        </p:txBody>
      </p:sp>
      <p:pic>
        <p:nvPicPr>
          <p:cNvPr id="7" name="Obraz 2"/>
          <p:cNvPicPr>
            <a:picLocks noGrp="1" noChangeAspect="1"/>
          </p:cNvPicPr>
          <p:nvPr>
            <p:ph sz="half" idx="3"/>
          </p:nvPr>
        </p:nvPicPr>
        <p:blipFill rotWithShape="1">
          <a:blip r:embed="rId2"/>
          <a:srcRect l="2867" t="21376" r="34729" b="15867"/>
          <a:stretch>
            <a:fillRect/>
          </a:stretch>
        </p:blipFill>
        <p:spPr bwMode="auto">
          <a:xfrm>
            <a:off x="3073400" y="0"/>
            <a:ext cx="6032500" cy="3390900"/>
          </a:xfrm>
          <a:prstGeom prst="rect">
            <a:avLst/>
          </a:prstGeom>
          <a:ln>
            <a:noFill/>
          </a:ln>
        </p:spPr>
      </p:pic>
      <p:pic>
        <p:nvPicPr>
          <p:cNvPr id="9" name="Obraz 1"/>
          <p:cNvPicPr/>
          <p:nvPr/>
        </p:nvPicPr>
        <p:blipFill rotWithShape="1">
          <a:blip r:embed="rId3"/>
          <a:srcRect l="2315" t="21768" r="34730" b="6258"/>
          <a:stretch>
            <a:fillRect/>
          </a:stretch>
        </p:blipFill>
        <p:spPr bwMode="auto">
          <a:xfrm>
            <a:off x="0" y="3201035"/>
            <a:ext cx="5999480" cy="3829050"/>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445770" y="1828800"/>
            <a:ext cx="8539480" cy="3323590"/>
          </a:xfrm>
        </p:spPr>
        <p:txBody>
          <a:bodyPr wrap="square"/>
          <a:lstStyle/>
          <a:p>
            <a:r>
              <a:rPr lang="pl-PL" altLang="en-US"/>
              <a:t>Jerome Bruner recommended </a:t>
            </a:r>
            <a:r>
              <a:rPr lang="pl-PL" altLang="en-US" b="1"/>
              <a:t>that the teacher maintain an active dialogue with the student</a:t>
            </a:r>
            <a:r>
              <a:rPr lang="pl-PL" altLang="en-US"/>
              <a:t>, because only thanks to him can the student build knowledge and develop their skills. </a:t>
            </a:r>
            <a:r>
              <a:rPr lang="pl-PL" altLang="en-US" b="1"/>
              <a:t>Grzegorz Karwasz recognizes that dialogue allows for teaching and learning as a procedure for discovering the world.</a:t>
            </a:r>
          </a:p>
          <a:p>
            <a:r>
              <a:rPr lang="pl-PL" altLang="en-US"/>
              <a:t>In the theory of communicative interaction, Borje Holmerg focuses on the importance of cooperation and creating situations conducive to communication in the learning process by using forms of written dialogue and comments between the group and the teacher.</a:t>
            </a:r>
          </a:p>
        </p:txBody>
      </p:sp>
      <p:sp>
        <p:nvSpPr>
          <p:cNvPr id="4" name="Pole tekstowe 3"/>
          <p:cNvSpPr txBox="1"/>
          <p:nvPr/>
        </p:nvSpPr>
        <p:spPr>
          <a:xfrm>
            <a:off x="117475" y="5334000"/>
            <a:ext cx="8909050" cy="1168400"/>
          </a:xfrm>
          <a:prstGeom prst="rect">
            <a:avLst/>
          </a:prstGeom>
          <a:noFill/>
        </p:spPr>
        <p:txBody>
          <a:bodyPr wrap="square" rtlCol="0" anchor="t">
            <a:spAutoFit/>
          </a:bodyPr>
          <a:lstStyle/>
          <a:p>
            <a:r>
              <a:rPr lang="pl-PL" altLang="en-US" sz="1400">
                <a:sym typeface="+mn-ea"/>
              </a:rPr>
              <a:t>J.S. Bruner, Wychodzenie poza dostarczone informacje [w:] tenże, Poza dostarczone informacje. Studia z psychologii poznawania, dz. cyt., s. 378–412. ] </a:t>
            </a:r>
          </a:p>
          <a:p>
            <a:r>
              <a:rPr lang="pl-PL" altLang="en-US" sz="1400">
                <a:sym typeface="+mn-ea"/>
              </a:rPr>
              <a:t>G.P. Karwasz, Hyper-konstruktywizm jako odpowiedź na hyper-inflację informacji [w:] Edukacja medialna w świecie ponowoczesnym, red. B. Siemieniecki, dz. cyt., s. 365–386.</a:t>
            </a:r>
          </a:p>
          <a:p>
            <a:r>
              <a:rPr lang="pl-PL" altLang="en-US" sz="1400">
                <a:sym typeface="+mn-ea"/>
              </a:rPr>
              <a:t>B. Holmberg, Theory and Practice of Distance Education, London – New York: Routledge 1989. </a:t>
            </a:r>
          </a:p>
        </p:txBody>
      </p:sp>
      <p:sp>
        <p:nvSpPr>
          <p:cNvPr id="5" name="Tytuł 3"/>
          <p:cNvSpPr>
            <a:spLocks noGrp="1"/>
          </p:cNvSpPr>
          <p:nvPr/>
        </p:nvSpPr>
        <p:spPr>
          <a:xfrm>
            <a:off x="990600" y="81915"/>
            <a:ext cx="7058025" cy="984885"/>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dialogue and interaction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144010" y="187325"/>
            <a:ext cx="4345940" cy="676910"/>
          </a:xfrm>
        </p:spPr>
        <p:txBody>
          <a:bodyPr wrap="square"/>
          <a:lstStyle/>
          <a:p>
            <a:pPr algn="ctr"/>
            <a:r>
              <a:rPr lang="pl-PL" altLang="en-US"/>
              <a:t>AMECA AI Robot</a:t>
            </a:r>
          </a:p>
        </p:txBody>
      </p:sp>
      <p:sp>
        <p:nvSpPr>
          <p:cNvPr id="6" name="Symbol zastępczy zawartości 5"/>
          <p:cNvSpPr>
            <a:spLocks noGrp="1"/>
          </p:cNvSpPr>
          <p:nvPr>
            <p:ph sz="half" idx="3"/>
          </p:nvPr>
        </p:nvSpPr>
        <p:spPr>
          <a:xfrm>
            <a:off x="4433570" y="1638300"/>
            <a:ext cx="4197985" cy="738505"/>
          </a:xfrm>
        </p:spPr>
        <p:txBody>
          <a:bodyPr wrap="square"/>
          <a:lstStyle/>
          <a:p>
            <a:r>
              <a:rPr lang="pl-PL" altLang="en-US" sz="2400" dirty="0"/>
              <a:t>https://www.youtube.com/watch?v=WXra4uJZMMI</a:t>
            </a:r>
          </a:p>
        </p:txBody>
      </p:sp>
      <p:pic>
        <p:nvPicPr>
          <p:cNvPr id="4" name="Symbol zastępczy zawartości 3"/>
          <p:cNvPicPr>
            <a:picLocks noGrp="1" noChangeAspect="1"/>
          </p:cNvPicPr>
          <p:nvPr>
            <p:ph sz="half" idx="2"/>
          </p:nvPr>
        </p:nvPicPr>
        <p:blipFill>
          <a:blip r:embed="rId2"/>
          <a:srcRect l="33584" r="33461"/>
          <a:stretch>
            <a:fillRect/>
          </a:stretch>
        </p:blipFill>
        <p:spPr>
          <a:xfrm>
            <a:off x="152400" y="76200"/>
            <a:ext cx="3918585" cy="66840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17245" y="462280"/>
            <a:ext cx="5922645" cy="676910"/>
          </a:xfrm>
        </p:spPr>
        <p:txBody>
          <a:bodyPr wrap="square"/>
          <a:lstStyle/>
          <a:p>
            <a:r>
              <a:rPr lang="pl-PL" altLang="en-US"/>
              <a:t>Milo, the Autism Robot</a:t>
            </a:r>
          </a:p>
        </p:txBody>
      </p:sp>
      <p:sp>
        <p:nvSpPr>
          <p:cNvPr id="3" name="Podtytuł 2"/>
          <p:cNvSpPr>
            <a:spLocks noGrp="1"/>
          </p:cNvSpPr>
          <p:nvPr>
            <p:ph type="subTitle" idx="4"/>
          </p:nvPr>
        </p:nvSpPr>
        <p:spPr>
          <a:xfrm>
            <a:off x="817245" y="1295400"/>
            <a:ext cx="6400800" cy="1107440"/>
          </a:xfrm>
        </p:spPr>
        <p:txBody>
          <a:bodyPr/>
          <a:lstStyle/>
          <a:p>
            <a:r>
              <a:rPr lang="pl-PL" altLang="en-US" dirty="0"/>
              <a:t>https://www.youtube.com/watch?v=RsDdC88viDI</a:t>
            </a:r>
          </a:p>
          <a:p>
            <a:r>
              <a:rPr lang="pl-PL" altLang="en-US" dirty="0"/>
              <a:t>https://www.youtube.com/watch?v=pgxWbldQVkE&amp;list=RDCMUCdksaQxXH13BMeHo09MorBg</a:t>
            </a:r>
          </a:p>
        </p:txBody>
      </p:sp>
      <p:pic>
        <p:nvPicPr>
          <p:cNvPr id="4" name="Obraz 1"/>
          <p:cNvPicPr/>
          <p:nvPr/>
        </p:nvPicPr>
        <p:blipFill rotWithShape="1">
          <a:blip r:embed="rId2"/>
          <a:srcRect l="2315" t="21572" r="35171" b="9003"/>
          <a:stretch>
            <a:fillRect/>
          </a:stretch>
        </p:blipFill>
        <p:spPr bwMode="auto">
          <a:xfrm>
            <a:off x="76200" y="2971800"/>
            <a:ext cx="4624070" cy="3503930"/>
          </a:xfrm>
          <a:prstGeom prst="rect">
            <a:avLst/>
          </a:prstGeom>
          <a:ln>
            <a:noFill/>
          </a:ln>
        </p:spPr>
      </p:pic>
      <p:pic>
        <p:nvPicPr>
          <p:cNvPr id="5" name="Obraz 2"/>
          <p:cNvPicPr/>
          <p:nvPr/>
        </p:nvPicPr>
        <p:blipFill rotWithShape="1">
          <a:blip r:embed="rId3"/>
          <a:srcRect l="2646" t="21180" r="34840" b="15867"/>
          <a:stretch>
            <a:fillRect/>
          </a:stretch>
        </p:blipFill>
        <p:spPr bwMode="auto">
          <a:xfrm>
            <a:off x="4700270" y="2971800"/>
            <a:ext cx="4459605" cy="3178175"/>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1905000"/>
            <a:ext cx="4144010" cy="2585085"/>
          </a:xfrm>
          <a:solidFill>
            <a:schemeClr val="tx1"/>
          </a:solidFill>
        </p:spPr>
        <p:txBody>
          <a:bodyPr wrap="square"/>
          <a:lstStyle/>
          <a:p>
            <a:r>
              <a:rPr lang="pl-PL" altLang="en-US">
                <a:solidFill>
                  <a:schemeClr val="bg1"/>
                </a:solidFill>
                <a:sym typeface="+mn-ea"/>
              </a:rPr>
              <a:t>It is expected that the value of the educational technology market (EdTech) will increase to USD 680 million (the popularity of mobile technologies, cloud services, VR, and interesting forms of education will increase)</a:t>
            </a:r>
          </a:p>
        </p:txBody>
      </p:sp>
      <p:sp>
        <p:nvSpPr>
          <p:cNvPr id="4" name="Pole tekstowe 3"/>
          <p:cNvSpPr txBox="1"/>
          <p:nvPr/>
        </p:nvSpPr>
        <p:spPr>
          <a:xfrm>
            <a:off x="215900" y="6019800"/>
            <a:ext cx="8712200" cy="521970"/>
          </a:xfrm>
          <a:prstGeom prst="rect">
            <a:avLst/>
          </a:prstGeom>
          <a:noFill/>
        </p:spPr>
        <p:txBody>
          <a:bodyPr wrap="square" rtlCol="0" anchor="t">
            <a:spAutoFit/>
          </a:bodyPr>
          <a:lstStyle/>
          <a:p>
            <a:r>
              <a:rPr lang="pl-PL" altLang="en-US" sz="1400">
                <a:solidFill>
                  <a:schemeClr val="bg1"/>
                </a:solidFill>
                <a:sym typeface="+mn-ea"/>
              </a:rPr>
              <a:t>https://www.forbes.com/sites/bernardmarr/2022/02/18/the-five-biggest-education-and-training-technology-trends-in-2022/?sh=456b7e612f4d</a:t>
            </a:r>
          </a:p>
        </p:txBody>
      </p:sp>
      <p:sp>
        <p:nvSpPr>
          <p:cNvPr id="5" name="Tytuł 4"/>
          <p:cNvSpPr>
            <a:spLocks noGrp="1"/>
          </p:cNvSpPr>
          <p:nvPr>
            <p:ph type="ctrTitle"/>
          </p:nvPr>
        </p:nvSpPr>
        <p:spPr>
          <a:xfrm>
            <a:off x="533400" y="76200"/>
            <a:ext cx="8096250" cy="1477010"/>
          </a:xfrm>
        </p:spPr>
        <p:txBody>
          <a:bodyPr wrap="square"/>
          <a:lstStyle/>
          <a:p>
            <a:pPr algn="ctr"/>
            <a:r>
              <a:rPr lang="pl-PL" altLang="en-US" sz="3200">
                <a:solidFill>
                  <a:schemeClr val="bg1"/>
                </a:solidFill>
                <a:sym typeface="+mn-ea"/>
              </a:rPr>
              <a:t>A look to the future. Educational technologies that will evolve in the future</a:t>
            </a:r>
            <a:br>
              <a:rPr lang="pl-PL" altLang="en-US" sz="3200">
                <a:solidFill>
                  <a:schemeClr val="bg1"/>
                </a:solidFill>
              </a:rPr>
            </a:br>
            <a:endParaRPr lang="pl-PL" altLang="en-US" sz="3200">
              <a:solidFill>
                <a:schemeClr val="bg1"/>
              </a:solidFill>
            </a:endParaRPr>
          </a:p>
        </p:txBody>
      </p:sp>
      <p:sp>
        <p:nvSpPr>
          <p:cNvPr id="6" name="Text Box 5"/>
          <p:cNvSpPr txBox="1"/>
          <p:nvPr/>
        </p:nvSpPr>
        <p:spPr>
          <a:xfrm>
            <a:off x="6477000" y="4724400"/>
            <a:ext cx="2540000" cy="1198880"/>
          </a:xfrm>
          <a:prstGeom prst="rect">
            <a:avLst/>
          </a:prstGeom>
          <a:noFill/>
        </p:spPr>
        <p:txBody>
          <a:bodyPr wrap="square" rtlCol="0" anchor="t">
            <a:spAutoFit/>
          </a:bodyPr>
          <a:lstStyle/>
          <a:p>
            <a:r>
              <a:rPr lang="en-US" sz="1200">
                <a:solidFill>
                  <a:schemeClr val="bg1"/>
                </a:solidFill>
              </a:rPr>
              <a:t>https://www.freepik.com/free-photo/medium-shot-woman-wearing-vr-glasses_12688313.htm#query=virtual%20reality&amp;position=9&amp;from_view=search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a:xfrm>
            <a:off x="654050" y="187642"/>
            <a:ext cx="7835899" cy="676910"/>
          </a:xfrm>
        </p:spPr>
        <p:txBody>
          <a:bodyPr/>
          <a:lstStyle/>
          <a:p>
            <a:pPr algn="ctr"/>
            <a:r>
              <a:rPr lang="pl-PL" altLang="en-US"/>
              <a:t>3D Poetry Editor</a:t>
            </a:r>
          </a:p>
        </p:txBody>
      </p:sp>
      <p:sp>
        <p:nvSpPr>
          <p:cNvPr id="10" name="Symbol zastępczy zawartości 9"/>
          <p:cNvSpPr>
            <a:spLocks noGrp="1"/>
          </p:cNvSpPr>
          <p:nvPr>
            <p:ph sz="half" idx="3"/>
          </p:nvPr>
        </p:nvSpPr>
        <p:spPr/>
        <p:txBody>
          <a:bodyPr/>
          <a:lstStyle/>
          <a:p>
            <a:endParaRPr lang="pl-PL" altLang="en-US"/>
          </a:p>
        </p:txBody>
      </p:sp>
      <p:pic>
        <p:nvPicPr>
          <p:cNvPr id="8" name="Obraz 6"/>
          <p:cNvPicPr>
            <a:picLocks noGrp="1" noChangeAspect="1"/>
          </p:cNvPicPr>
          <p:nvPr>
            <p:ph sz="half" idx="2"/>
          </p:nvPr>
        </p:nvPicPr>
        <p:blipFill rotWithShape="1">
          <a:blip r:embed="rId2"/>
          <a:srcRect l="3748" t="30985" r="37266" b="24105"/>
          <a:stretch>
            <a:fillRect/>
          </a:stretch>
        </p:blipFill>
        <p:spPr bwMode="auto">
          <a:xfrm>
            <a:off x="-75565" y="1295400"/>
            <a:ext cx="9359265" cy="5260975"/>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p:cNvPicPr/>
          <p:nvPr/>
        </p:nvPicPr>
        <p:blipFill rotWithShape="1">
          <a:blip r:embed="rId2"/>
          <a:srcRect l="7167" t="21572" r="35061" b="16259"/>
          <a:stretch>
            <a:fillRect/>
          </a:stretch>
        </p:blipFill>
        <p:spPr bwMode="auto">
          <a:xfrm>
            <a:off x="-72390" y="-120650"/>
            <a:ext cx="9287510" cy="6978650"/>
          </a:xfrm>
          <a:prstGeom prst="rect">
            <a:avLst/>
          </a:prstGeom>
          <a:ln>
            <a:noFill/>
          </a:ln>
        </p:spPr>
      </p:pic>
      <p:sp>
        <p:nvSpPr>
          <p:cNvPr id="2" name="Tytuł 1"/>
          <p:cNvSpPr>
            <a:spLocks noGrp="1"/>
          </p:cNvSpPr>
          <p:nvPr>
            <p:ph type="ctrTitle"/>
          </p:nvPr>
        </p:nvSpPr>
        <p:spPr>
          <a:xfrm>
            <a:off x="908685" y="462280"/>
            <a:ext cx="7993380" cy="2708275"/>
          </a:xfrm>
        </p:spPr>
        <p:txBody>
          <a:bodyPr wrap="square"/>
          <a:lstStyle/>
          <a:p>
            <a:r>
              <a:rPr lang="pl-PL" altLang="en-US">
                <a:solidFill>
                  <a:schemeClr val="bg1"/>
                </a:solidFill>
                <a:sym typeface="+mn-ea"/>
              </a:rPr>
              <a:t>Effective education? - what does it mean?</a:t>
            </a:r>
            <a:br>
              <a:rPr lang="pl-PL" altLang="en-US">
                <a:solidFill>
                  <a:schemeClr val="bg1"/>
                </a:solidFill>
                <a:sym typeface="+mn-ea"/>
              </a:rPr>
            </a:br>
            <a:r>
              <a:rPr lang="pl-PL" altLang="en-US">
                <a:solidFill>
                  <a:schemeClr val="bg1"/>
                </a:solidFill>
                <a:sym typeface="+mn-ea"/>
              </a:rPr>
              <a:t>Experience a</a:t>
            </a:r>
            <a:r>
              <a:rPr lang="pl-PL" altLang="en-US">
                <a:solidFill>
                  <a:schemeClr val="bg1"/>
                </a:solidFill>
              </a:rPr>
              <a:t>rt&amp; creativity</a:t>
            </a:r>
            <a:br>
              <a:rPr lang="pl-PL" altLang="en-US">
                <a:solidFill>
                  <a:schemeClr val="bg1"/>
                </a:solidFill>
              </a:rPr>
            </a:br>
            <a:endParaRPr lang="pl-PL" altLang="en-US">
              <a:solidFill>
                <a:schemeClr val="bg1"/>
              </a:solidFill>
            </a:endParaRPr>
          </a:p>
        </p:txBody>
      </p:sp>
      <p:sp>
        <p:nvSpPr>
          <p:cNvPr id="3" name="Podtytuł 2"/>
          <p:cNvSpPr>
            <a:spLocks noGrp="1"/>
          </p:cNvSpPr>
          <p:nvPr>
            <p:ph type="subTitle" idx="4"/>
          </p:nvPr>
        </p:nvSpPr>
        <p:spPr>
          <a:xfrm>
            <a:off x="886460" y="3840480"/>
            <a:ext cx="7809865" cy="1661795"/>
          </a:xfrm>
        </p:spPr>
        <p:txBody>
          <a:bodyPr wrap="square"/>
          <a:lstStyle/>
          <a:p>
            <a:r>
              <a:rPr lang="pl-PL" altLang="en-US" sz="3600" dirty="0" err="1">
                <a:solidFill>
                  <a:schemeClr val="bg1"/>
                </a:solidFill>
                <a:sym typeface="+mn-ea"/>
              </a:rPr>
              <a:t>Dreams</a:t>
            </a:r>
            <a:r>
              <a:rPr lang="pl-PL" altLang="en-US" sz="3600" dirty="0">
                <a:solidFill>
                  <a:schemeClr val="bg1"/>
                </a:solidFill>
                <a:sym typeface="+mn-ea"/>
              </a:rPr>
              <a:t> of Dali: 360º Video</a:t>
            </a:r>
            <a:endParaRPr lang="pl-PL" altLang="en-US" sz="3600" dirty="0">
              <a:solidFill>
                <a:schemeClr val="bg1"/>
              </a:solidFill>
            </a:endParaRPr>
          </a:p>
          <a:p>
            <a:r>
              <a:rPr lang="pl-PL" altLang="en-US" sz="3600" dirty="0">
                <a:solidFill>
                  <a:schemeClr val="bg1"/>
                </a:solidFill>
              </a:rPr>
              <a:t>https://www.youtube.com/watch?v=F1eLeIocAcU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lstStyle/>
          <a:p>
            <a:endParaRPr lang="pl-PL" altLang="en-US"/>
          </a:p>
        </p:txBody>
      </p:sp>
      <p:sp>
        <p:nvSpPr>
          <p:cNvPr id="3" name="Symbol zastępczy zawartości 2"/>
          <p:cNvSpPr>
            <a:spLocks noGrp="1"/>
          </p:cNvSpPr>
          <p:nvPr>
            <p:ph sz="half" idx="3"/>
          </p:nvPr>
        </p:nvSpPr>
        <p:spPr>
          <a:xfrm>
            <a:off x="838200" y="1905000"/>
            <a:ext cx="8060690" cy="4062651"/>
          </a:xfrm>
        </p:spPr>
        <p:txBody>
          <a:bodyPr wrap="square"/>
          <a:lstStyle/>
          <a:p>
            <a:pPr marL="342900" indent="-342900">
              <a:buFont typeface="Arial" panose="020B0604020202020204" pitchFamily="34" charset="0"/>
              <a:buChar char="•"/>
            </a:pPr>
            <a:r>
              <a:rPr lang="pl-PL" altLang="en-US" sz="2400" dirty="0"/>
              <a:t>Allan Urho </a:t>
            </a:r>
            <a:r>
              <a:rPr lang="pl-PL" altLang="en-US" sz="2400" dirty="0" err="1"/>
              <a:t>Paivio</a:t>
            </a:r>
            <a:r>
              <a:rPr lang="pl-PL" altLang="en-US" sz="2400" dirty="0"/>
              <a:t> </a:t>
            </a:r>
            <a:r>
              <a:rPr lang="pl-PL" altLang="en-US" sz="2400" dirty="0" err="1"/>
              <a:t>introduced</a:t>
            </a:r>
            <a:r>
              <a:rPr lang="pl-PL" altLang="en-US" sz="2400" dirty="0"/>
              <a:t> the </a:t>
            </a:r>
            <a:r>
              <a:rPr lang="pl-PL" altLang="en-US" sz="2400" dirty="0" err="1"/>
              <a:t>theory</a:t>
            </a:r>
            <a:r>
              <a:rPr lang="pl-PL" altLang="en-US" sz="2400" dirty="0"/>
              <a:t> of </a:t>
            </a:r>
            <a:r>
              <a:rPr lang="pl-PL" altLang="en-US" sz="2400" dirty="0" err="1"/>
              <a:t>double</a:t>
            </a:r>
            <a:r>
              <a:rPr lang="pl-PL" altLang="en-US" sz="2400" dirty="0"/>
              <a:t> </a:t>
            </a:r>
            <a:r>
              <a:rPr lang="pl-PL" altLang="en-US" sz="2400" dirty="0" err="1"/>
              <a:t>coding</a:t>
            </a:r>
            <a:r>
              <a:rPr lang="pl-PL" altLang="en-US" sz="2400" dirty="0"/>
              <a:t> </a:t>
            </a:r>
            <a:r>
              <a:rPr lang="pl-PL" altLang="en-US" sz="2400" dirty="0" err="1"/>
              <a:t>supported</a:t>
            </a:r>
            <a:r>
              <a:rPr lang="pl-PL" altLang="en-US" sz="2400" dirty="0"/>
              <a:t> by </a:t>
            </a:r>
            <a:r>
              <a:rPr lang="pl-PL" altLang="en-US" sz="2400" dirty="0" err="1"/>
              <a:t>empirical</a:t>
            </a:r>
            <a:r>
              <a:rPr lang="pl-PL" altLang="en-US" sz="2400" dirty="0"/>
              <a:t> data </a:t>
            </a:r>
            <a:r>
              <a:rPr lang="pl-PL" altLang="en-US" sz="2400" dirty="0" err="1"/>
              <a:t>obtained</a:t>
            </a:r>
            <a:r>
              <a:rPr lang="pl-PL" altLang="en-US" sz="2400" dirty="0"/>
              <a:t> from </a:t>
            </a:r>
            <a:r>
              <a:rPr lang="pl-PL" altLang="en-US" sz="2400" dirty="0" err="1"/>
              <a:t>research</a:t>
            </a:r>
            <a:r>
              <a:rPr lang="pl-PL" altLang="en-US" sz="2400" dirty="0"/>
              <a:t> in 1971.</a:t>
            </a:r>
          </a:p>
          <a:p>
            <a:pPr marL="342900" indent="-342900">
              <a:buFont typeface="Arial" panose="020B0604020202020204" pitchFamily="34" charset="0"/>
              <a:buChar char="•"/>
            </a:pPr>
            <a:r>
              <a:rPr lang="pl-PL" altLang="en-US" sz="2400" dirty="0"/>
              <a:t>The </a:t>
            </a:r>
            <a:r>
              <a:rPr lang="pl-PL" altLang="en-US" sz="2400" dirty="0" err="1"/>
              <a:t>theory</a:t>
            </a:r>
            <a:r>
              <a:rPr lang="pl-PL" altLang="en-US" sz="2400" dirty="0"/>
              <a:t> </a:t>
            </a:r>
            <a:r>
              <a:rPr lang="pl-PL" altLang="en-US" sz="2400" dirty="0" err="1"/>
              <a:t>assumes</a:t>
            </a:r>
            <a:r>
              <a:rPr lang="pl-PL" altLang="en-US" sz="2400" dirty="0"/>
              <a:t> </a:t>
            </a:r>
            <a:r>
              <a:rPr lang="pl-PL" altLang="en-US" sz="2400" dirty="0" err="1"/>
              <a:t>that</a:t>
            </a:r>
            <a:r>
              <a:rPr lang="pl-PL" altLang="en-US" sz="2400" dirty="0"/>
              <a:t> the </a:t>
            </a:r>
            <a:r>
              <a:rPr lang="pl-PL" altLang="en-US" sz="2400" b="1" dirty="0" err="1"/>
              <a:t>source</a:t>
            </a:r>
            <a:r>
              <a:rPr lang="pl-PL" altLang="en-US" sz="2400" b="1" dirty="0"/>
              <a:t> of </a:t>
            </a:r>
            <a:r>
              <a:rPr lang="pl-PL" altLang="en-US" sz="2400" b="1" dirty="0" err="1"/>
              <a:t>mental</a:t>
            </a:r>
            <a:r>
              <a:rPr lang="pl-PL" altLang="en-US" sz="2400" b="1" dirty="0"/>
              <a:t> </a:t>
            </a:r>
            <a:r>
              <a:rPr lang="pl-PL" altLang="en-US" sz="2400" b="1" dirty="0" err="1"/>
              <a:t>representations</a:t>
            </a:r>
            <a:r>
              <a:rPr lang="pl-PL" altLang="en-US" sz="2400" b="1" dirty="0"/>
              <a:t> </a:t>
            </a:r>
            <a:r>
              <a:rPr lang="pl-PL" altLang="en-US" sz="2400" b="1" dirty="0" err="1"/>
              <a:t>is</a:t>
            </a:r>
            <a:r>
              <a:rPr lang="pl-PL" altLang="en-US" sz="2400" b="1" dirty="0"/>
              <a:t> </a:t>
            </a:r>
            <a:r>
              <a:rPr lang="pl-PL" altLang="en-US" sz="2400" b="1" dirty="0" err="1"/>
              <a:t>experience</a:t>
            </a:r>
            <a:r>
              <a:rPr lang="pl-PL" altLang="en-US" sz="2400" b="1" dirty="0"/>
              <a:t> </a:t>
            </a:r>
            <a:r>
              <a:rPr lang="pl-PL" altLang="en-US" sz="2400" b="1" dirty="0" err="1"/>
              <a:t>acquired</a:t>
            </a:r>
            <a:r>
              <a:rPr lang="pl-PL" altLang="en-US" sz="2400" b="1" dirty="0"/>
              <a:t> in the </a:t>
            </a:r>
            <a:r>
              <a:rPr lang="pl-PL" altLang="en-US" sz="2400" b="1" dirty="0" err="1"/>
              <a:t>perceptual</a:t>
            </a:r>
            <a:r>
              <a:rPr lang="pl-PL" altLang="en-US" sz="2400" b="1" dirty="0"/>
              <a:t>, motor, and </a:t>
            </a:r>
            <a:r>
              <a:rPr lang="pl-PL" altLang="en-US" sz="2400" b="1" dirty="0" err="1"/>
              <a:t>feeling</a:t>
            </a:r>
            <a:r>
              <a:rPr lang="pl-PL" altLang="en-US" sz="2400" b="1" dirty="0"/>
              <a:t> </a:t>
            </a:r>
            <a:r>
              <a:rPr lang="pl-PL" altLang="en-US" sz="2400" b="1" dirty="0" err="1"/>
              <a:t>space</a:t>
            </a:r>
            <a:r>
              <a:rPr lang="pl-PL" altLang="en-US" sz="2400" b="1" dirty="0"/>
              <a:t>.</a:t>
            </a:r>
          </a:p>
          <a:p>
            <a:pPr marL="342900" indent="-342900">
              <a:buFont typeface="Arial" panose="020B0604020202020204" pitchFamily="34" charset="0"/>
              <a:buChar char="•"/>
            </a:pPr>
            <a:r>
              <a:rPr lang="en-US" sz="2400" dirty="0"/>
              <a:t>These functions are fulfilled by the new software. Thanks to it, we can record memories</a:t>
            </a:r>
            <a:endParaRPr lang="pl-PL" sz="2400" dirty="0"/>
          </a:p>
          <a:p>
            <a:pPr marL="342900" indent="-342900">
              <a:buFont typeface="Arial" panose="020B0604020202020204" pitchFamily="34" charset="0"/>
              <a:buChar char="•"/>
            </a:pPr>
            <a:r>
              <a:rPr lang="pl-PL" sz="2400" dirty="0" err="1"/>
              <a:t>An</a:t>
            </a:r>
            <a:r>
              <a:rPr lang="pl-PL" sz="2400" dirty="0"/>
              <a:t> </a:t>
            </a:r>
            <a:r>
              <a:rPr lang="en-US" sz="2400" dirty="0"/>
              <a:t>example is the project of recording the memories of survivors from the </a:t>
            </a:r>
            <a:r>
              <a:rPr lang="pl-PL" sz="2400" dirty="0" err="1"/>
              <a:t>death</a:t>
            </a:r>
            <a:r>
              <a:rPr lang="pl-PL" sz="2400" dirty="0"/>
              <a:t> </a:t>
            </a:r>
            <a:r>
              <a:rPr lang="en-US" sz="2400" dirty="0"/>
              <a:t>camps. Artificial intelligence software allows you to talk and choose what the recorded person says.</a:t>
            </a:r>
            <a:endParaRPr lang="pl-PL" altLang="en-US" sz="2400" b="1" dirty="0"/>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pic>
        <p:nvPicPr>
          <p:cNvPr id="102" name="Obraz 101"/>
          <p:cNvPicPr/>
          <p:nvPr/>
        </p:nvPicPr>
        <p:blipFill>
          <a:blip r:link="rId2"/>
          <a:stretch>
            <a:fillRect/>
          </a:stretch>
        </p:blipFill>
        <p:spPr>
          <a:xfrm>
            <a:off x="4572000" y="3429000"/>
            <a:ext cx="0" cy="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sz="half" idx="2"/>
          </p:nvPr>
        </p:nvPicPr>
        <p:blipFill rotWithShape="1">
          <a:blip r:embed="rId2"/>
          <a:srcRect l="2316" t="21572" r="35060" b="7827"/>
          <a:stretch>
            <a:fillRect/>
          </a:stretch>
        </p:blipFill>
        <p:spPr bwMode="auto">
          <a:xfrm>
            <a:off x="0" y="0"/>
            <a:ext cx="11804650" cy="6940550"/>
          </a:xfrm>
          <a:prstGeom prst="rect">
            <a:avLst/>
          </a:prstGeom>
          <a:ln>
            <a:noFill/>
          </a:ln>
        </p:spPr>
      </p:pic>
      <p:sp>
        <p:nvSpPr>
          <p:cNvPr id="5" name="Tytuł 4"/>
          <p:cNvSpPr>
            <a:spLocks noGrp="1"/>
          </p:cNvSpPr>
          <p:nvPr>
            <p:ph type="title"/>
          </p:nvPr>
        </p:nvSpPr>
        <p:spPr>
          <a:xfrm>
            <a:off x="654050" y="187642"/>
            <a:ext cx="7835899" cy="676910"/>
          </a:xfrm>
        </p:spPr>
        <p:txBody>
          <a:bodyPr/>
          <a:lstStyle/>
          <a:p>
            <a:r>
              <a:rPr lang="pl-PL" altLang="en-US">
                <a:solidFill>
                  <a:schemeClr val="bg1"/>
                </a:solidFill>
              </a:rPr>
              <a:t>New Dimension of Testimony</a:t>
            </a:r>
          </a:p>
        </p:txBody>
      </p:sp>
      <p:sp>
        <p:nvSpPr>
          <p:cNvPr id="3" name="Symbol zastępczy zawartości 2"/>
          <p:cNvSpPr>
            <a:spLocks noGrp="1"/>
          </p:cNvSpPr>
          <p:nvPr>
            <p:ph sz="half" idx="3"/>
          </p:nvPr>
        </p:nvSpPr>
        <p:spPr>
          <a:xfrm>
            <a:off x="6781800" y="4495800"/>
            <a:ext cx="3235960" cy="738505"/>
          </a:xfrm>
          <a:solidFill>
            <a:schemeClr val="bg1"/>
          </a:solidFill>
        </p:spPr>
        <p:txBody>
          <a:bodyPr wrap="square"/>
          <a:lstStyle/>
          <a:p>
            <a:r>
              <a:rPr lang="pl-PL" altLang="en-US" sz="2400" dirty="0"/>
              <a:t>https://www.youtube.com/watch?v=sqgZfU1uR1k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762000"/>
            <a:ext cx="8116570" cy="5170805"/>
          </a:xfrm>
        </p:spPr>
        <p:txBody>
          <a:bodyPr wrap="square"/>
          <a:lstStyle/>
          <a:p>
            <a:r>
              <a:rPr lang="pl-PL" altLang="en-US" dirty="0">
                <a:sym typeface="+mn-ea"/>
              </a:rPr>
              <a:t>It </a:t>
            </a:r>
            <a:r>
              <a:rPr lang="pl-PL" altLang="en-US" dirty="0" err="1">
                <a:sym typeface="+mn-ea"/>
              </a:rPr>
              <a:t>also</a:t>
            </a:r>
            <a:r>
              <a:rPr lang="pl-PL" altLang="en-US" dirty="0">
                <a:sym typeface="+mn-ea"/>
              </a:rPr>
              <a:t> </a:t>
            </a:r>
            <a:r>
              <a:rPr lang="pl-PL" altLang="en-US" dirty="0" err="1">
                <a:sym typeface="+mn-ea"/>
              </a:rPr>
              <a:t>assumes</a:t>
            </a:r>
            <a:r>
              <a:rPr lang="pl-PL" altLang="en-US" dirty="0">
                <a:sym typeface="+mn-ea"/>
              </a:rPr>
              <a:t> </a:t>
            </a:r>
            <a:r>
              <a:rPr lang="pl-PL" altLang="en-US" dirty="0" err="1">
                <a:sym typeface="+mn-ea"/>
              </a:rPr>
              <a:t>that</a:t>
            </a:r>
            <a:r>
              <a:rPr lang="pl-PL" altLang="en-US" dirty="0">
                <a:sym typeface="+mn-ea"/>
              </a:rPr>
              <a:t> </a:t>
            </a:r>
            <a:r>
              <a:rPr lang="pl-PL" altLang="en-US" b="1" dirty="0" err="1">
                <a:sym typeface="+mn-ea"/>
              </a:rPr>
              <a:t>pictorial</a:t>
            </a:r>
            <a:r>
              <a:rPr lang="pl-PL" altLang="en-US" b="1" dirty="0">
                <a:sym typeface="+mn-ea"/>
              </a:rPr>
              <a:t> and </a:t>
            </a:r>
            <a:r>
              <a:rPr lang="pl-PL" altLang="en-US" b="1" dirty="0" err="1">
                <a:sym typeface="+mn-ea"/>
              </a:rPr>
              <a:t>verbal</a:t>
            </a:r>
            <a:r>
              <a:rPr lang="pl-PL" altLang="en-US" b="1" dirty="0">
                <a:sym typeface="+mn-ea"/>
              </a:rPr>
              <a:t> </a:t>
            </a:r>
            <a:r>
              <a:rPr lang="pl-PL" altLang="en-US" b="1" dirty="0" err="1">
                <a:sym typeface="+mn-ea"/>
              </a:rPr>
              <a:t>content</a:t>
            </a:r>
            <a:r>
              <a:rPr lang="pl-PL" altLang="en-US" b="1" dirty="0">
                <a:sym typeface="+mn-ea"/>
              </a:rPr>
              <a:t> </a:t>
            </a:r>
            <a:r>
              <a:rPr lang="pl-PL" altLang="en-US" b="1" dirty="0" err="1">
                <a:sym typeface="+mn-ea"/>
              </a:rPr>
              <a:t>are</a:t>
            </a:r>
            <a:r>
              <a:rPr lang="pl-PL" altLang="en-US" b="1" dirty="0">
                <a:sym typeface="+mn-ea"/>
              </a:rPr>
              <a:t> </a:t>
            </a:r>
            <a:r>
              <a:rPr lang="pl-PL" altLang="en-US" b="1" dirty="0" err="1">
                <a:sym typeface="+mn-ea"/>
              </a:rPr>
              <a:t>represented</a:t>
            </a:r>
            <a:r>
              <a:rPr lang="pl-PL" altLang="en-US" b="1" dirty="0">
                <a:sym typeface="+mn-ea"/>
              </a:rPr>
              <a:t> </a:t>
            </a:r>
            <a:r>
              <a:rPr lang="pl-PL" altLang="en-US" dirty="0">
                <a:sym typeface="+mn-ea"/>
              </a:rPr>
              <a:t>in </a:t>
            </a:r>
            <a:r>
              <a:rPr lang="pl-PL" altLang="en-US" b="1" dirty="0" err="1">
                <a:sym typeface="+mn-ea"/>
              </a:rPr>
              <a:t>two</a:t>
            </a:r>
            <a:r>
              <a:rPr lang="pl-PL" altLang="en-US" b="1" dirty="0">
                <a:sym typeface="+mn-ea"/>
              </a:rPr>
              <a:t> </a:t>
            </a:r>
            <a:r>
              <a:rPr lang="pl-PL" altLang="en-US" b="1" dirty="0" err="1">
                <a:sym typeface="+mn-ea"/>
              </a:rPr>
              <a:t>separate</a:t>
            </a:r>
            <a:r>
              <a:rPr lang="pl-PL" altLang="en-US" b="1" dirty="0">
                <a:sym typeface="+mn-ea"/>
              </a:rPr>
              <a:t> </a:t>
            </a:r>
            <a:r>
              <a:rPr lang="pl-PL" altLang="en-US" b="1" dirty="0" err="1">
                <a:sym typeface="+mn-ea"/>
              </a:rPr>
              <a:t>structures</a:t>
            </a:r>
            <a:r>
              <a:rPr lang="pl-PL" altLang="en-US" b="1" dirty="0">
                <a:sym typeface="+mn-ea"/>
              </a:rPr>
              <a:t>.</a:t>
            </a:r>
          </a:p>
          <a:p>
            <a:r>
              <a:rPr lang="pl-PL" altLang="en-US" dirty="0" err="1">
                <a:sym typeface="+mn-ea"/>
              </a:rPr>
              <a:t>There</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specialized</a:t>
            </a:r>
            <a:r>
              <a:rPr lang="pl-PL" altLang="en-US" dirty="0">
                <a:sym typeface="+mn-ea"/>
              </a:rPr>
              <a:t> </a:t>
            </a:r>
            <a:r>
              <a:rPr lang="pl-PL" altLang="en-US" dirty="0" err="1">
                <a:sym typeface="+mn-ea"/>
              </a:rPr>
              <a:t>symbolic</a:t>
            </a:r>
            <a:r>
              <a:rPr lang="pl-PL" altLang="en-US" dirty="0">
                <a:sym typeface="+mn-ea"/>
              </a:rPr>
              <a:t> </a:t>
            </a:r>
            <a:r>
              <a:rPr lang="pl-PL" altLang="en-US" dirty="0" err="1">
                <a:sym typeface="+mn-ea"/>
              </a:rPr>
              <a:t>systems</a:t>
            </a:r>
            <a:r>
              <a:rPr lang="pl-PL" altLang="en-US" dirty="0">
                <a:sym typeface="+mn-ea"/>
              </a:rPr>
              <a:t> in </a:t>
            </a:r>
            <a:r>
              <a:rPr lang="pl-PL" altLang="en-US" dirty="0" err="1">
                <a:sym typeface="+mn-ea"/>
              </a:rPr>
              <a:t>human</a:t>
            </a:r>
            <a:r>
              <a:rPr lang="pl-PL" altLang="en-US" dirty="0">
                <a:sym typeface="+mn-ea"/>
              </a:rPr>
              <a:t> </a:t>
            </a:r>
            <a:r>
              <a:rPr lang="pl-PL" altLang="en-US" dirty="0" err="1">
                <a:sym typeface="+mn-ea"/>
              </a:rPr>
              <a:t>cognitive</a:t>
            </a:r>
            <a:r>
              <a:rPr lang="pl-PL" altLang="en-US" dirty="0">
                <a:sym typeface="+mn-ea"/>
              </a:rPr>
              <a:t> </a:t>
            </a:r>
            <a:r>
              <a:rPr lang="pl-PL" altLang="en-US" dirty="0" err="1">
                <a:sym typeface="+mn-ea"/>
              </a:rPr>
              <a:t>processes</a:t>
            </a:r>
            <a:r>
              <a:rPr lang="pl-PL" altLang="en-US" dirty="0">
                <a:sym typeface="+mn-ea"/>
              </a:rPr>
              <a:t>: </a:t>
            </a:r>
            <a:r>
              <a:rPr lang="pl-PL" altLang="en-US" dirty="0" err="1">
                <a:sym typeface="+mn-ea"/>
              </a:rPr>
              <a:t>verbal</a:t>
            </a:r>
            <a:r>
              <a:rPr lang="pl-PL" altLang="en-US" dirty="0">
                <a:sym typeface="+mn-ea"/>
              </a:rPr>
              <a:t> and non-</a:t>
            </a:r>
            <a:r>
              <a:rPr lang="pl-PL" altLang="en-US" dirty="0" err="1">
                <a:sym typeface="+mn-ea"/>
              </a:rPr>
              <a:t>verbal</a:t>
            </a:r>
            <a:r>
              <a:rPr lang="pl-PL" altLang="en-US" dirty="0">
                <a:sym typeface="+mn-ea"/>
              </a:rPr>
              <a:t> (</a:t>
            </a:r>
            <a:r>
              <a:rPr lang="pl-PL" altLang="en-US" dirty="0" err="1">
                <a:sym typeface="+mn-ea"/>
              </a:rPr>
              <a:t>imaginary</a:t>
            </a:r>
            <a:r>
              <a:rPr lang="pl-PL" altLang="en-US" dirty="0">
                <a:sym typeface="+mn-ea"/>
              </a:rPr>
              <a:t>). </a:t>
            </a:r>
            <a:r>
              <a:rPr lang="pl-PL" altLang="en-US" dirty="0" err="1">
                <a:sym typeface="+mn-ea"/>
              </a:rPr>
              <a:t>They</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relatively</a:t>
            </a:r>
            <a:r>
              <a:rPr lang="pl-PL" altLang="en-US" dirty="0">
                <a:sym typeface="+mn-ea"/>
              </a:rPr>
              <a:t> independent, </a:t>
            </a:r>
            <a:r>
              <a:rPr lang="pl-PL" altLang="en-US" dirty="0" err="1">
                <a:sym typeface="+mn-ea"/>
              </a:rPr>
              <a:t>complement</a:t>
            </a:r>
            <a:r>
              <a:rPr lang="pl-PL" altLang="en-US" dirty="0">
                <a:sym typeface="+mn-ea"/>
              </a:rPr>
              <a:t> </a:t>
            </a:r>
            <a:r>
              <a:rPr lang="pl-PL" altLang="en-US" dirty="0" err="1">
                <a:sym typeface="+mn-ea"/>
              </a:rPr>
              <a:t>each</a:t>
            </a:r>
            <a:r>
              <a:rPr lang="pl-PL" altLang="en-US" dirty="0">
                <a:sym typeface="+mn-ea"/>
              </a:rPr>
              <a:t> </a:t>
            </a:r>
            <a:r>
              <a:rPr lang="pl-PL" altLang="en-US" dirty="0" err="1">
                <a:sym typeface="+mn-ea"/>
              </a:rPr>
              <a:t>other</a:t>
            </a:r>
            <a:r>
              <a:rPr lang="pl-PL" altLang="en-US" dirty="0">
                <a:sym typeface="+mn-ea"/>
              </a:rPr>
              <a:t> and </a:t>
            </a:r>
            <a:r>
              <a:rPr lang="pl-PL" altLang="en-US" dirty="0" err="1">
                <a:sym typeface="+mn-ea"/>
              </a:rPr>
              <a:t>are</a:t>
            </a:r>
            <a:r>
              <a:rPr lang="pl-PL" altLang="en-US" dirty="0">
                <a:sym typeface="+mn-ea"/>
              </a:rPr>
              <a:t> </a:t>
            </a:r>
            <a:r>
              <a:rPr lang="pl-PL" altLang="en-US" dirty="0" err="1">
                <a:sym typeface="+mn-ea"/>
              </a:rPr>
              <a:t>excited</a:t>
            </a:r>
            <a:r>
              <a:rPr lang="pl-PL" altLang="en-US" dirty="0">
                <a:sym typeface="+mn-ea"/>
              </a:rPr>
              <a:t> by </a:t>
            </a:r>
            <a:r>
              <a:rPr lang="pl-PL" altLang="en-US" dirty="0" err="1">
                <a:sym typeface="+mn-ea"/>
              </a:rPr>
              <a:t>specific</a:t>
            </a:r>
            <a:r>
              <a:rPr lang="pl-PL" altLang="en-US" dirty="0">
                <a:sym typeface="+mn-ea"/>
              </a:rPr>
              <a:t> </a:t>
            </a:r>
            <a:r>
              <a:rPr lang="pl-PL" altLang="en-US" dirty="0" err="1">
                <a:sym typeface="+mn-ea"/>
              </a:rPr>
              <a:t>types</a:t>
            </a:r>
            <a:r>
              <a:rPr lang="pl-PL" altLang="en-US" dirty="0">
                <a:sym typeface="+mn-ea"/>
              </a:rPr>
              <a:t> of </a:t>
            </a:r>
            <a:r>
              <a:rPr lang="pl-PL" altLang="en-US" dirty="0" err="1">
                <a:sym typeface="+mn-ea"/>
              </a:rPr>
              <a:t>stimuli</a:t>
            </a:r>
            <a:r>
              <a:rPr lang="pl-PL" altLang="en-US" dirty="0">
                <a:sym typeface="+mn-ea"/>
              </a:rPr>
              <a:t>.</a:t>
            </a:r>
          </a:p>
          <a:p>
            <a:r>
              <a:rPr lang="pl-PL" altLang="en-US" dirty="0">
                <a:sym typeface="+mn-ea"/>
              </a:rPr>
              <a:t>Information </a:t>
            </a:r>
            <a:r>
              <a:rPr lang="pl-PL" altLang="en-US" dirty="0" err="1">
                <a:sym typeface="+mn-ea"/>
              </a:rPr>
              <a:t>processing</a:t>
            </a:r>
            <a:r>
              <a:rPr lang="pl-PL" altLang="en-US" dirty="0">
                <a:sym typeface="+mn-ea"/>
              </a:rPr>
              <a:t> </a:t>
            </a:r>
            <a:r>
              <a:rPr lang="pl-PL" altLang="en-US" dirty="0" err="1">
                <a:sym typeface="+mn-ea"/>
              </a:rPr>
              <a:t>is</a:t>
            </a:r>
            <a:r>
              <a:rPr lang="pl-PL" altLang="en-US" dirty="0">
                <a:sym typeface="+mn-ea"/>
              </a:rPr>
              <a:t> </a:t>
            </a:r>
            <a:r>
              <a:rPr lang="pl-PL" altLang="en-US" dirty="0" err="1">
                <a:sym typeface="+mn-ea"/>
              </a:rPr>
              <a:t>carried</a:t>
            </a:r>
            <a:r>
              <a:rPr lang="pl-PL" altLang="en-US" dirty="0">
                <a:sym typeface="+mn-ea"/>
              </a:rPr>
              <a:t> out in </a:t>
            </a:r>
            <a:r>
              <a:rPr lang="pl-PL" altLang="en-US" dirty="0" err="1">
                <a:sym typeface="+mn-ea"/>
              </a:rPr>
              <a:t>accordance</a:t>
            </a:r>
            <a:r>
              <a:rPr lang="pl-PL" altLang="en-US" dirty="0">
                <a:sym typeface="+mn-ea"/>
              </a:rPr>
              <a:t> with the </a:t>
            </a:r>
            <a:r>
              <a:rPr lang="pl-PL" altLang="en-US" dirty="0" err="1">
                <a:sym typeface="+mn-ea"/>
              </a:rPr>
              <a:t>possibilities</a:t>
            </a:r>
            <a:r>
              <a:rPr lang="pl-PL" altLang="en-US" dirty="0">
                <a:sym typeface="+mn-ea"/>
              </a:rPr>
              <a:t> </a:t>
            </a:r>
            <a:r>
              <a:rPr lang="pl-PL" altLang="en-US" dirty="0" err="1">
                <a:sym typeface="+mn-ea"/>
              </a:rPr>
              <a:t>possessed</a:t>
            </a:r>
            <a:r>
              <a:rPr lang="pl-PL" altLang="en-US" dirty="0">
                <a:sym typeface="+mn-ea"/>
              </a:rPr>
              <a:t> by the </a:t>
            </a:r>
            <a:r>
              <a:rPr lang="pl-PL" altLang="en-US" dirty="0" err="1">
                <a:sym typeface="+mn-ea"/>
              </a:rPr>
              <a:t>brain</a:t>
            </a:r>
            <a:r>
              <a:rPr lang="pl-PL" altLang="en-US" dirty="0">
                <a:sym typeface="+mn-ea"/>
              </a:rPr>
              <a:t> and </a:t>
            </a:r>
            <a:r>
              <a:rPr lang="pl-PL" altLang="en-US" dirty="0" err="1">
                <a:sym typeface="+mn-ea"/>
              </a:rPr>
              <a:t>is</a:t>
            </a:r>
            <a:r>
              <a:rPr lang="pl-PL" altLang="en-US" dirty="0">
                <a:sym typeface="+mn-ea"/>
              </a:rPr>
              <a:t> the </a:t>
            </a:r>
            <a:r>
              <a:rPr lang="pl-PL" altLang="en-US" dirty="0" err="1">
                <a:sym typeface="+mn-ea"/>
              </a:rPr>
              <a:t>result</a:t>
            </a:r>
            <a:r>
              <a:rPr lang="pl-PL" altLang="en-US" dirty="0">
                <a:sym typeface="+mn-ea"/>
              </a:rPr>
              <a:t> of the </a:t>
            </a:r>
            <a:r>
              <a:rPr lang="pl-PL" altLang="en-US" dirty="0" err="1">
                <a:sym typeface="+mn-ea"/>
              </a:rPr>
              <a:t>summation</a:t>
            </a:r>
            <a:r>
              <a:rPr lang="pl-PL" altLang="en-US" dirty="0">
                <a:sym typeface="+mn-ea"/>
              </a:rPr>
              <a:t> of </a:t>
            </a:r>
            <a:r>
              <a:rPr lang="pl-PL" altLang="en-US" dirty="0" err="1">
                <a:sym typeface="+mn-ea"/>
              </a:rPr>
              <a:t>many</a:t>
            </a:r>
            <a:r>
              <a:rPr lang="pl-PL" altLang="en-US" dirty="0">
                <a:sym typeface="+mn-ea"/>
              </a:rPr>
              <a:t> </a:t>
            </a:r>
            <a:r>
              <a:rPr lang="pl-PL" altLang="en-US" dirty="0" err="1">
                <a:sym typeface="+mn-ea"/>
              </a:rPr>
              <a:t>components</a:t>
            </a:r>
            <a:r>
              <a:rPr lang="pl-PL" altLang="en-US" dirty="0">
                <a:sym typeface="+mn-ea"/>
              </a:rPr>
              <a:t> </a:t>
            </a:r>
            <a:r>
              <a:rPr lang="pl-PL" altLang="en-US" dirty="0" err="1">
                <a:sym typeface="+mn-ea"/>
              </a:rPr>
              <a:t>between</a:t>
            </a:r>
            <a:r>
              <a:rPr lang="pl-PL" altLang="en-US" dirty="0">
                <a:sym typeface="+mn-ea"/>
              </a:rPr>
              <a:t> </a:t>
            </a:r>
            <a:r>
              <a:rPr lang="pl-PL" altLang="en-US" dirty="0" err="1">
                <a:sym typeface="+mn-ea"/>
              </a:rPr>
              <a:t>which</a:t>
            </a:r>
            <a:r>
              <a:rPr lang="pl-PL" altLang="en-US" dirty="0">
                <a:sym typeface="+mn-ea"/>
              </a:rPr>
              <a:t> </a:t>
            </a:r>
            <a:r>
              <a:rPr lang="pl-PL" altLang="en-US" dirty="0" err="1">
                <a:sym typeface="+mn-ea"/>
              </a:rPr>
              <a:t>there</a:t>
            </a:r>
            <a:r>
              <a:rPr lang="pl-PL" altLang="en-US" dirty="0">
                <a:sym typeface="+mn-ea"/>
              </a:rPr>
              <a:t> </a:t>
            </a:r>
            <a:r>
              <a:rPr lang="pl-PL" altLang="en-US" dirty="0" err="1">
                <a:sym typeface="+mn-ea"/>
              </a:rPr>
              <a:t>are</a:t>
            </a:r>
            <a:r>
              <a:rPr lang="pl-PL" altLang="en-US" dirty="0">
                <a:sym typeface="+mn-ea"/>
              </a:rPr>
              <a:t> </a:t>
            </a:r>
            <a:r>
              <a:rPr lang="pl-PL" altLang="en-US" dirty="0" err="1">
                <a:sym typeface="+mn-ea"/>
              </a:rPr>
              <a:t>specific</a:t>
            </a:r>
            <a:r>
              <a:rPr lang="pl-PL" altLang="en-US" dirty="0">
                <a:sym typeface="+mn-ea"/>
              </a:rPr>
              <a:t> </a:t>
            </a:r>
            <a:r>
              <a:rPr lang="pl-PL" altLang="en-US" dirty="0" err="1">
                <a:sym typeface="+mn-ea"/>
              </a:rPr>
              <a:t>relationships.The</a:t>
            </a:r>
            <a:r>
              <a:rPr lang="pl-PL" altLang="en-US" dirty="0">
                <a:sym typeface="+mn-ea"/>
              </a:rPr>
              <a:t> </a:t>
            </a:r>
            <a:r>
              <a:rPr lang="pl-PL" altLang="en-US" dirty="0" err="1">
                <a:sym typeface="+mn-ea"/>
              </a:rPr>
              <a:t>verbal</a:t>
            </a:r>
            <a:r>
              <a:rPr lang="pl-PL" altLang="en-US" dirty="0">
                <a:sym typeface="+mn-ea"/>
              </a:rPr>
              <a:t> system </a:t>
            </a:r>
            <a:r>
              <a:rPr lang="pl-PL" altLang="en-US" dirty="0" err="1">
                <a:sym typeface="+mn-ea"/>
              </a:rPr>
              <a:t>deals</a:t>
            </a:r>
            <a:r>
              <a:rPr lang="pl-PL" altLang="en-US" dirty="0">
                <a:sym typeface="+mn-ea"/>
              </a:rPr>
              <a:t> with </a:t>
            </a:r>
            <a:r>
              <a:rPr lang="pl-PL" altLang="en-US" dirty="0" err="1">
                <a:sym typeface="+mn-ea"/>
              </a:rPr>
              <a:t>text</a:t>
            </a:r>
            <a:r>
              <a:rPr lang="pl-PL" altLang="en-US" dirty="0">
                <a:sym typeface="+mn-ea"/>
              </a:rPr>
              <a:t> and speech, and </a:t>
            </a:r>
            <a:r>
              <a:rPr lang="pl-PL" altLang="en-US" dirty="0" err="1">
                <a:sym typeface="+mn-ea"/>
              </a:rPr>
              <a:t>is</a:t>
            </a:r>
            <a:r>
              <a:rPr lang="pl-PL" altLang="en-US" dirty="0">
                <a:sym typeface="+mn-ea"/>
              </a:rPr>
              <a:t> </a:t>
            </a:r>
            <a:r>
              <a:rPr lang="pl-PL" altLang="en-US" dirty="0" err="1">
                <a:sym typeface="+mn-ea"/>
              </a:rPr>
              <a:t>organized</a:t>
            </a:r>
            <a:r>
              <a:rPr lang="pl-PL" altLang="en-US" dirty="0">
                <a:sym typeface="+mn-ea"/>
              </a:rPr>
              <a:t> in </a:t>
            </a:r>
            <a:r>
              <a:rPr lang="pl-PL" altLang="en-US" dirty="0" err="1">
                <a:sym typeface="+mn-ea"/>
              </a:rPr>
              <a:t>terms</a:t>
            </a:r>
            <a:r>
              <a:rPr lang="pl-PL" altLang="en-US" dirty="0">
                <a:sym typeface="+mn-ea"/>
              </a:rPr>
              <a:t> of </a:t>
            </a:r>
            <a:r>
              <a:rPr lang="pl-PL" altLang="en-US" dirty="0" err="1">
                <a:sym typeface="+mn-ea"/>
              </a:rPr>
              <a:t>relationships</a:t>
            </a:r>
            <a:r>
              <a:rPr lang="pl-PL" altLang="en-US" dirty="0">
                <a:sym typeface="+mn-ea"/>
              </a:rPr>
              <a:t> and </a:t>
            </a:r>
            <a:r>
              <a:rPr lang="pl-PL" altLang="en-US" dirty="0" err="1">
                <a:sym typeface="+mn-ea"/>
              </a:rPr>
              <a:t>relationships.Oral</a:t>
            </a:r>
            <a:r>
              <a:rPr lang="pl-PL" altLang="en-US" dirty="0">
                <a:sym typeface="+mn-ea"/>
              </a:rPr>
              <a:t> </a:t>
            </a:r>
            <a:r>
              <a:rPr lang="pl-PL" altLang="en-US" dirty="0" err="1">
                <a:sym typeface="+mn-ea"/>
              </a:rPr>
              <a:t>systemic</a:t>
            </a:r>
            <a:r>
              <a:rPr lang="pl-PL" altLang="en-US" dirty="0">
                <a:sym typeface="+mn-ea"/>
              </a:rPr>
              <a:t> </a:t>
            </a:r>
            <a:r>
              <a:rPr lang="pl-PL" altLang="en-US" dirty="0" err="1">
                <a:sym typeface="+mn-ea"/>
              </a:rPr>
              <a:t>units</a:t>
            </a:r>
            <a:r>
              <a:rPr lang="pl-PL" altLang="en-US" dirty="0">
                <a:sym typeface="+mn-ea"/>
              </a:rPr>
              <a:t>, </a:t>
            </a:r>
            <a:r>
              <a:rPr lang="pl-PL" altLang="en-US" dirty="0" err="1">
                <a:sym typeface="+mn-ea"/>
              </a:rPr>
              <a:t>called</a:t>
            </a:r>
            <a:r>
              <a:rPr lang="pl-PL" altLang="en-US" dirty="0">
                <a:sym typeface="+mn-ea"/>
              </a:rPr>
              <a:t> </a:t>
            </a:r>
            <a:r>
              <a:rPr lang="pl-PL" altLang="en-US" dirty="0" err="1">
                <a:sym typeface="+mn-ea"/>
              </a:rPr>
              <a:t>logogens</a:t>
            </a:r>
            <a:r>
              <a:rPr lang="pl-PL" altLang="en-US" dirty="0">
                <a:sym typeface="+mn-ea"/>
              </a:rPr>
              <a:t>,</a:t>
            </a:r>
          </a:p>
          <a:p>
            <a:r>
              <a:rPr lang="pl-PL" altLang="en-US" dirty="0" err="1">
                <a:sym typeface="+mn-ea"/>
              </a:rPr>
              <a:t>contain</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that</a:t>
            </a:r>
            <a:r>
              <a:rPr lang="pl-PL" altLang="en-US" dirty="0">
                <a:sym typeface="+mn-ea"/>
              </a:rPr>
              <a:t> </a:t>
            </a:r>
            <a:r>
              <a:rPr lang="pl-PL" altLang="en-US" dirty="0" err="1">
                <a:sym typeface="+mn-ea"/>
              </a:rPr>
              <a:t>forms</a:t>
            </a:r>
            <a:r>
              <a:rPr lang="pl-PL" altLang="en-US" dirty="0">
                <a:sym typeface="+mn-ea"/>
              </a:rPr>
              <a:t> the </a:t>
            </a:r>
            <a:r>
              <a:rPr lang="pl-PL" altLang="en-US" dirty="0" err="1">
                <a:sym typeface="+mn-ea"/>
              </a:rPr>
              <a:t>basis</a:t>
            </a:r>
            <a:r>
              <a:rPr lang="pl-PL" altLang="en-US" dirty="0">
                <a:sym typeface="+mn-ea"/>
              </a:rPr>
              <a:t> of the </a:t>
            </a:r>
            <a:r>
              <a:rPr lang="pl-PL" altLang="en-US" dirty="0" err="1">
                <a:sym typeface="+mn-ea"/>
              </a:rPr>
              <a:t>use</a:t>
            </a:r>
            <a:r>
              <a:rPr lang="pl-PL" altLang="en-US" dirty="0">
                <a:sym typeface="+mn-ea"/>
              </a:rPr>
              <a:t> of a </a:t>
            </a:r>
            <a:r>
              <a:rPr lang="pl-PL" altLang="en-US" dirty="0" err="1">
                <a:sym typeface="+mn-ea"/>
              </a:rPr>
              <a:t>given</a:t>
            </a:r>
            <a:r>
              <a:rPr lang="pl-PL" altLang="en-US" dirty="0">
                <a:sym typeface="+mn-ea"/>
              </a:rPr>
              <a:t> </a:t>
            </a:r>
            <a:r>
              <a:rPr lang="pl-PL" altLang="en-US" dirty="0" err="1">
                <a:sym typeface="+mn-ea"/>
              </a:rPr>
              <a:t>word</a:t>
            </a:r>
            <a:r>
              <a:rPr lang="pl-PL" altLang="en-US" dirty="0">
                <a:sym typeface="+mn-ea"/>
              </a:rPr>
              <a:t>.</a:t>
            </a:r>
          </a:p>
        </p:txBody>
      </p:sp>
      <p:sp>
        <p:nvSpPr>
          <p:cNvPr id="4" name="Pole tekstowe 3"/>
          <p:cNvSpPr txBox="1"/>
          <p:nvPr/>
        </p:nvSpPr>
        <p:spPr>
          <a:xfrm>
            <a:off x="152400" y="6019800"/>
            <a:ext cx="8644890" cy="737235"/>
          </a:xfrm>
          <a:prstGeom prst="rect">
            <a:avLst/>
          </a:prstGeom>
          <a:noFill/>
        </p:spPr>
        <p:txBody>
          <a:bodyPr wrap="square" rtlCol="0" anchor="t">
            <a:spAutoFit/>
          </a:bodyPr>
          <a:lstStyle/>
          <a:p>
            <a:r>
              <a:rPr lang="pl-PL" altLang="en-US" sz="1400"/>
              <a:t>A. Paivio, Imagery and Verbal Processes, New York: Holt, Rinehart and Winston 1971; tenże, Mental Representations: A Dual Coding Approach, New York: Oxford University Press 1986; A. Paivio, I. Begg, The Psychology of Language, New York: Prentice Hall 1981. 83 A. Paivio, Mental Representations: A Dual Coding Approach...</a:t>
            </a:r>
          </a:p>
        </p:txBody>
      </p:sp>
      <p:sp>
        <p:nvSpPr>
          <p:cNvPr id="108547" name="Tytuł 1"/>
          <p:cNvSpPr txBox="1"/>
          <p:nvPr/>
        </p:nvSpPr>
        <p:spPr>
          <a:xfrm>
            <a:off x="381000" y="-22860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 (A. Paivio)</a:t>
            </a:r>
            <a:endParaRPr sz="4000" dirty="0">
              <a:latin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66750" y="2133600"/>
            <a:ext cx="7888605" cy="2954655"/>
          </a:xfrm>
        </p:spPr>
        <p:txBody>
          <a:bodyPr wrap="square"/>
          <a:lstStyle/>
          <a:p>
            <a:r>
              <a:rPr lang="pl-PL" altLang="en-US" dirty="0" err="1">
                <a:sym typeface="+mn-ea"/>
              </a:rPr>
              <a:t>Images</a:t>
            </a:r>
            <a:r>
              <a:rPr lang="pl-PL" altLang="en-US" dirty="0">
                <a:sym typeface="+mn-ea"/>
              </a:rPr>
              <a:t> </a:t>
            </a:r>
            <a:r>
              <a:rPr lang="pl-PL" altLang="en-US" dirty="0" err="1">
                <a:sym typeface="+mn-ea"/>
              </a:rPr>
              <a:t>contain</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that</a:t>
            </a:r>
            <a:r>
              <a:rPr lang="pl-PL" altLang="en-US" dirty="0">
                <a:sym typeface="+mn-ea"/>
              </a:rPr>
              <a:t> </a:t>
            </a:r>
            <a:r>
              <a:rPr lang="pl-PL" altLang="en-US" dirty="0" err="1">
                <a:sym typeface="+mn-ea"/>
              </a:rPr>
              <a:t>generates</a:t>
            </a:r>
            <a:r>
              <a:rPr lang="pl-PL" altLang="en-US" dirty="0">
                <a:sym typeface="+mn-ea"/>
              </a:rPr>
              <a:t> </a:t>
            </a:r>
            <a:r>
              <a:rPr lang="pl-PL" altLang="en-US" dirty="0" err="1">
                <a:sym typeface="+mn-ea"/>
              </a:rPr>
              <a:t>mental</a:t>
            </a:r>
            <a:r>
              <a:rPr lang="pl-PL" altLang="en-US" dirty="0">
                <a:sym typeface="+mn-ea"/>
              </a:rPr>
              <a:t> </a:t>
            </a:r>
            <a:r>
              <a:rPr lang="pl-PL" altLang="en-US" dirty="0" err="1">
                <a:sym typeface="+mn-ea"/>
              </a:rPr>
              <a:t>images</a:t>
            </a:r>
            <a:r>
              <a:rPr lang="pl-PL" altLang="en-US" dirty="0">
                <a:sym typeface="+mn-ea"/>
              </a:rPr>
              <a:t>, </a:t>
            </a:r>
            <a:r>
              <a:rPr lang="pl-PL" altLang="en-US" dirty="0" err="1">
                <a:sym typeface="+mn-ea"/>
              </a:rPr>
              <a:t>such</a:t>
            </a:r>
            <a:r>
              <a:rPr lang="pl-PL" altLang="en-US" dirty="0">
                <a:sym typeface="+mn-ea"/>
              </a:rPr>
              <a:t> as: </a:t>
            </a:r>
            <a:r>
              <a:rPr lang="pl-PL" altLang="en-US" dirty="0" err="1">
                <a:sym typeface="+mn-ea"/>
              </a:rPr>
              <a:t>natural</a:t>
            </a:r>
            <a:r>
              <a:rPr lang="pl-PL" altLang="en-US" dirty="0">
                <a:sym typeface="+mn-ea"/>
              </a:rPr>
              <a:t> </a:t>
            </a:r>
            <a:r>
              <a:rPr lang="pl-PL" altLang="en-US" dirty="0" err="1">
                <a:sym typeface="+mn-ea"/>
              </a:rPr>
              <a:t>objects</a:t>
            </a:r>
            <a:r>
              <a:rPr lang="pl-PL" altLang="en-US" dirty="0">
                <a:sym typeface="+mn-ea"/>
              </a:rPr>
              <a:t>, </a:t>
            </a:r>
            <a:r>
              <a:rPr lang="pl-PL" altLang="en-US" dirty="0" err="1">
                <a:sym typeface="+mn-ea"/>
              </a:rPr>
              <a:t>holistic</a:t>
            </a:r>
            <a:r>
              <a:rPr lang="pl-PL" altLang="en-US" dirty="0">
                <a:sym typeface="+mn-ea"/>
              </a:rPr>
              <a:t> </a:t>
            </a:r>
            <a:r>
              <a:rPr lang="pl-PL" altLang="en-US" dirty="0" err="1">
                <a:sym typeface="+mn-ea"/>
              </a:rPr>
              <a:t>parts</a:t>
            </a:r>
            <a:r>
              <a:rPr lang="pl-PL" altLang="en-US" dirty="0">
                <a:sym typeface="+mn-ea"/>
              </a:rPr>
              <a:t> of </a:t>
            </a:r>
            <a:r>
              <a:rPr lang="pl-PL" altLang="en-US" dirty="0" err="1">
                <a:sym typeface="+mn-ea"/>
              </a:rPr>
              <a:t>objects</a:t>
            </a:r>
            <a:r>
              <a:rPr lang="pl-PL" altLang="en-US" dirty="0">
                <a:sym typeface="+mn-ea"/>
              </a:rPr>
              <a:t>, and </a:t>
            </a:r>
            <a:r>
              <a:rPr lang="pl-PL" altLang="en-US" dirty="0" err="1">
                <a:sym typeface="+mn-ea"/>
              </a:rPr>
              <a:t>natural</a:t>
            </a:r>
            <a:r>
              <a:rPr lang="pl-PL" altLang="en-US" dirty="0">
                <a:sym typeface="+mn-ea"/>
              </a:rPr>
              <a:t> </a:t>
            </a:r>
            <a:r>
              <a:rPr lang="pl-PL" altLang="en-US" dirty="0" err="1">
                <a:sym typeface="+mn-ea"/>
              </a:rPr>
              <a:t>grouping</a:t>
            </a:r>
            <a:r>
              <a:rPr lang="pl-PL" altLang="en-US" dirty="0">
                <a:sym typeface="+mn-ea"/>
              </a:rPr>
              <a:t> of </a:t>
            </a:r>
            <a:r>
              <a:rPr lang="pl-PL" altLang="en-US" dirty="0" err="1">
                <a:sym typeface="+mn-ea"/>
              </a:rPr>
              <a:t>objects</a:t>
            </a:r>
            <a:r>
              <a:rPr lang="pl-PL" altLang="en-US" dirty="0">
                <a:sym typeface="+mn-ea"/>
              </a:rPr>
              <a:t>. </a:t>
            </a:r>
          </a:p>
          <a:p>
            <a:r>
              <a:rPr lang="pl-PL" altLang="en-US" dirty="0">
                <a:sym typeface="+mn-ea"/>
              </a:rPr>
              <a:t>The system </a:t>
            </a:r>
            <a:r>
              <a:rPr lang="pl-PL" altLang="en-US" dirty="0" err="1">
                <a:sym typeface="+mn-ea"/>
              </a:rPr>
              <a:t>can</a:t>
            </a:r>
            <a:r>
              <a:rPr lang="pl-PL" altLang="en-US" dirty="0">
                <a:sym typeface="+mn-ea"/>
              </a:rPr>
              <a:t> be </a:t>
            </a:r>
            <a:r>
              <a:rPr lang="pl-PL" altLang="en-US" dirty="0" err="1">
                <a:sym typeface="+mn-ea"/>
              </a:rPr>
              <a:t>coded</a:t>
            </a:r>
            <a:r>
              <a:rPr lang="pl-PL" altLang="en-US" dirty="0">
                <a:sym typeface="+mn-ea"/>
              </a:rPr>
              <a:t> by one of five </a:t>
            </a:r>
            <a:r>
              <a:rPr lang="pl-PL" altLang="en-US" dirty="0" err="1">
                <a:sym typeface="+mn-ea"/>
              </a:rPr>
              <a:t>subsystems</a:t>
            </a:r>
            <a:r>
              <a:rPr lang="pl-PL" altLang="en-US" dirty="0">
                <a:sym typeface="+mn-ea"/>
              </a:rPr>
              <a:t>: sensory image, </a:t>
            </a:r>
            <a:r>
              <a:rPr lang="pl-PL" altLang="en-US" dirty="0" err="1">
                <a:sym typeface="+mn-ea"/>
              </a:rPr>
              <a:t>sounds</a:t>
            </a:r>
            <a:r>
              <a:rPr lang="pl-PL" altLang="en-US" dirty="0">
                <a:sym typeface="+mn-ea"/>
              </a:rPr>
              <a:t>, </a:t>
            </a:r>
            <a:r>
              <a:rPr lang="pl-PL" altLang="en-US" dirty="0" err="1">
                <a:sym typeface="+mn-ea"/>
              </a:rPr>
              <a:t>tactile</a:t>
            </a:r>
            <a:r>
              <a:rPr lang="pl-PL" altLang="en-US" dirty="0">
                <a:sym typeface="+mn-ea"/>
              </a:rPr>
              <a:t> </a:t>
            </a:r>
            <a:r>
              <a:rPr lang="pl-PL" altLang="en-US" dirty="0" err="1">
                <a:sym typeface="+mn-ea"/>
              </a:rPr>
              <a:t>sensations</a:t>
            </a:r>
            <a:r>
              <a:rPr lang="pl-PL" altLang="en-US" dirty="0">
                <a:sym typeface="+mn-ea"/>
              </a:rPr>
              <a:t>, </a:t>
            </a:r>
            <a:r>
              <a:rPr lang="pl-PL" altLang="en-US" dirty="0" err="1">
                <a:sym typeface="+mn-ea"/>
              </a:rPr>
              <a:t>taste</a:t>
            </a:r>
            <a:r>
              <a:rPr lang="pl-PL" altLang="en-US" dirty="0">
                <a:sym typeface="+mn-ea"/>
              </a:rPr>
              <a:t> </a:t>
            </a:r>
            <a:r>
              <a:rPr lang="pl-PL" altLang="en-US" dirty="0" err="1">
                <a:sym typeface="+mn-ea"/>
              </a:rPr>
              <a:t>or</a:t>
            </a:r>
            <a:r>
              <a:rPr lang="pl-PL" altLang="en-US" dirty="0">
                <a:sym typeface="+mn-ea"/>
              </a:rPr>
              <a:t> </a:t>
            </a:r>
            <a:r>
              <a:rPr lang="pl-PL" altLang="en-US" dirty="0" err="1">
                <a:sym typeface="+mn-ea"/>
              </a:rPr>
              <a:t>smell</a:t>
            </a:r>
            <a:r>
              <a:rPr lang="pl-PL" altLang="en-US" dirty="0">
                <a:sym typeface="+mn-ea"/>
              </a:rPr>
              <a:t>.</a:t>
            </a:r>
          </a:p>
          <a:p>
            <a:r>
              <a:rPr lang="pl-PL" altLang="en-US" dirty="0" err="1"/>
              <a:t>Double</a:t>
            </a:r>
            <a:r>
              <a:rPr lang="pl-PL" altLang="en-US" dirty="0"/>
              <a:t> </a:t>
            </a:r>
            <a:r>
              <a:rPr lang="pl-PL" altLang="en-US" dirty="0" err="1"/>
              <a:t>coding</a:t>
            </a:r>
            <a:r>
              <a:rPr lang="pl-PL" altLang="en-US" dirty="0"/>
              <a:t> </a:t>
            </a:r>
            <a:r>
              <a:rPr lang="pl-PL" altLang="en-US" dirty="0" err="1"/>
              <a:t>is</a:t>
            </a:r>
            <a:r>
              <a:rPr lang="pl-PL" altLang="en-US" dirty="0"/>
              <a:t> </a:t>
            </a:r>
            <a:r>
              <a:rPr lang="pl-PL" altLang="en-US" dirty="0" err="1"/>
              <a:t>conducive</a:t>
            </a:r>
            <a:r>
              <a:rPr lang="pl-PL" altLang="en-US" dirty="0"/>
              <a:t> to </a:t>
            </a:r>
            <a:r>
              <a:rPr lang="pl-PL" altLang="en-US" dirty="0" err="1"/>
              <a:t>understanding</a:t>
            </a:r>
            <a:r>
              <a:rPr lang="pl-PL" altLang="en-US" dirty="0"/>
              <a:t>, </a:t>
            </a:r>
            <a:r>
              <a:rPr lang="pl-PL" altLang="en-US" dirty="0" err="1"/>
              <a:t>remembering</a:t>
            </a:r>
            <a:r>
              <a:rPr lang="pl-PL" altLang="en-US" dirty="0"/>
              <a:t> and </a:t>
            </a:r>
            <a:r>
              <a:rPr lang="pl-PL" altLang="en-US" dirty="0" err="1"/>
              <a:t>recalling</a:t>
            </a:r>
            <a:r>
              <a:rPr lang="pl-PL" altLang="en-US" dirty="0"/>
              <a:t> </a:t>
            </a:r>
            <a:r>
              <a:rPr lang="pl-PL" altLang="en-US" dirty="0" err="1"/>
              <a:t>specific</a:t>
            </a:r>
            <a:r>
              <a:rPr lang="pl-PL" altLang="en-US" dirty="0"/>
              <a:t> </a:t>
            </a:r>
            <a:r>
              <a:rPr lang="pl-PL" altLang="en-US" dirty="0" err="1"/>
              <a:t>content</a:t>
            </a:r>
            <a:r>
              <a:rPr lang="pl-PL" altLang="en-US" dirty="0"/>
              <a:t>.</a:t>
            </a:r>
          </a:p>
          <a:p>
            <a:endParaRPr lang="pl-PL" altLang="en-US" dirty="0">
              <a:sym typeface="+mn-ea"/>
            </a:endParaRPr>
          </a:p>
        </p:txBody>
      </p:sp>
      <p:sp>
        <p:nvSpPr>
          <p:cNvPr id="4" name="Pole tekstowe 3"/>
          <p:cNvSpPr txBox="1"/>
          <p:nvPr/>
        </p:nvSpPr>
        <p:spPr>
          <a:xfrm>
            <a:off x="404495" y="6096000"/>
            <a:ext cx="8335010" cy="521970"/>
          </a:xfrm>
          <a:prstGeom prst="rect">
            <a:avLst/>
          </a:prstGeom>
          <a:noFill/>
        </p:spPr>
        <p:txBody>
          <a:bodyPr wrap="square" rtlCol="0" anchor="t">
            <a:spAutoFit/>
          </a:bodyPr>
          <a:lstStyle/>
          <a:p>
            <a:r>
              <a:rPr lang="pl-PL" altLang="en-US" sz="1400"/>
              <a:t>E. Nęcka, J. Orzechowski, B. Szymura, Psychologia poznawcza, Warszawa: Państwowe Wydawnictwo </a:t>
            </a:r>
          </a:p>
          <a:p>
            <a:r>
              <a:rPr lang="pl-PL" altLang="en-US" sz="1400"/>
              <a:t>Naukowe 2006, s. 81.</a:t>
            </a:r>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685800" y="2133600"/>
            <a:ext cx="7952105" cy="2215515"/>
          </a:xfrm>
        </p:spPr>
        <p:txBody>
          <a:bodyPr wrap="square"/>
          <a:lstStyle/>
          <a:p>
            <a:pPr marL="342900" indent="-342900">
              <a:buFont typeface="Arial" panose="020B0604020202020204" pitchFamily="34" charset="0"/>
              <a:buChar char="•"/>
            </a:pPr>
            <a:r>
              <a:rPr lang="pl-PL" altLang="en-US" b="1" dirty="0">
                <a:sym typeface="+mn-ea"/>
              </a:rPr>
              <a:t>Information </a:t>
            </a:r>
            <a:r>
              <a:rPr lang="pl-PL" altLang="en-US" b="1" dirty="0" err="1">
                <a:sym typeface="+mn-ea"/>
              </a:rPr>
              <a:t>sent</a:t>
            </a:r>
            <a:r>
              <a:rPr lang="pl-PL" altLang="en-US" b="1" dirty="0">
                <a:sym typeface="+mn-ea"/>
              </a:rPr>
              <a:t> in </a:t>
            </a:r>
            <a:r>
              <a:rPr lang="pl-PL" altLang="en-US" b="1" dirty="0" err="1">
                <a:sym typeface="+mn-ea"/>
              </a:rPr>
              <a:t>two</a:t>
            </a:r>
            <a:r>
              <a:rPr lang="pl-PL" altLang="en-US" b="1" dirty="0">
                <a:sym typeface="+mn-ea"/>
              </a:rPr>
              <a:t> </a:t>
            </a:r>
            <a:r>
              <a:rPr lang="pl-PL" altLang="en-US" b="1" dirty="0" err="1">
                <a:sym typeface="+mn-ea"/>
              </a:rPr>
              <a:t>ways</a:t>
            </a:r>
            <a:r>
              <a:rPr lang="pl-PL" altLang="en-US" b="1" dirty="0">
                <a:sym typeface="+mn-ea"/>
              </a:rPr>
              <a:t> </a:t>
            </a:r>
            <a:r>
              <a:rPr lang="pl-PL" altLang="en-US" b="1" dirty="0" err="1">
                <a:sym typeface="+mn-ea"/>
              </a:rPr>
              <a:t>is</a:t>
            </a:r>
            <a:r>
              <a:rPr lang="pl-PL" altLang="en-US" b="1" dirty="0">
                <a:sym typeface="+mn-ea"/>
              </a:rPr>
              <a:t> </a:t>
            </a:r>
            <a:r>
              <a:rPr lang="pl-PL" altLang="en-US" b="1" dirty="0" err="1">
                <a:sym typeface="+mn-ea"/>
              </a:rPr>
              <a:t>complementary</a:t>
            </a:r>
            <a:r>
              <a:rPr lang="pl-PL" altLang="en-US" b="1" dirty="0">
                <a:sym typeface="+mn-ea"/>
              </a:rPr>
              <a:t> and </a:t>
            </a:r>
            <a:r>
              <a:rPr lang="pl-PL" altLang="en-US" b="1" dirty="0" err="1">
                <a:sym typeface="+mn-ea"/>
              </a:rPr>
              <a:t>its</a:t>
            </a:r>
            <a:r>
              <a:rPr lang="pl-PL" altLang="en-US" b="1" dirty="0">
                <a:sym typeface="+mn-ea"/>
              </a:rPr>
              <a:t> </a:t>
            </a:r>
            <a:r>
              <a:rPr lang="pl-PL" altLang="en-US" b="1" dirty="0" err="1">
                <a:sym typeface="+mn-ea"/>
              </a:rPr>
              <a:t>encoding</a:t>
            </a:r>
            <a:r>
              <a:rPr lang="pl-PL" altLang="en-US" b="1" dirty="0">
                <a:sym typeface="+mn-ea"/>
              </a:rPr>
              <a:t> </a:t>
            </a:r>
            <a:r>
              <a:rPr lang="pl-PL" altLang="en-US" b="1" dirty="0" err="1">
                <a:sym typeface="+mn-ea"/>
              </a:rPr>
              <a:t>is</a:t>
            </a:r>
            <a:r>
              <a:rPr lang="pl-PL" altLang="en-US" b="1" dirty="0">
                <a:sym typeface="+mn-ea"/>
              </a:rPr>
              <a:t> </a:t>
            </a:r>
            <a:r>
              <a:rPr lang="pl-PL" altLang="en-US" b="1" dirty="0" err="1">
                <a:sym typeface="+mn-ea"/>
              </a:rPr>
              <a:t>more</a:t>
            </a:r>
            <a:r>
              <a:rPr lang="pl-PL" altLang="en-US" b="1" dirty="0">
                <a:sym typeface="+mn-ea"/>
              </a:rPr>
              <a:t> </a:t>
            </a:r>
            <a:r>
              <a:rPr lang="pl-PL" altLang="en-US" b="1" dirty="0" err="1">
                <a:sym typeface="+mn-ea"/>
              </a:rPr>
              <a:t>simple</a:t>
            </a:r>
            <a:r>
              <a:rPr lang="pl-PL" altLang="en-US" b="1" dirty="0">
                <a:sym typeface="+mn-ea"/>
              </a:rPr>
              <a:t> and </a:t>
            </a:r>
            <a:r>
              <a:rPr lang="pl-PL" altLang="en-US" b="1" dirty="0" err="1">
                <a:sym typeface="+mn-ea"/>
              </a:rPr>
              <a:t>effective</a:t>
            </a:r>
            <a:r>
              <a:rPr lang="pl-PL" altLang="en-US" dirty="0">
                <a:sym typeface="+mn-ea"/>
              </a:rPr>
              <a:t>.</a:t>
            </a:r>
          </a:p>
          <a:p>
            <a:pPr marL="342900" indent="-342900">
              <a:buFont typeface="Arial" panose="020B0604020202020204" pitchFamily="34" charset="0"/>
              <a:buChar char="•"/>
            </a:pPr>
            <a:r>
              <a:rPr lang="pl-PL" altLang="en-US" dirty="0" err="1">
                <a:sym typeface="+mn-ea"/>
              </a:rPr>
              <a:t>Recalling</a:t>
            </a:r>
            <a:r>
              <a:rPr lang="pl-PL" altLang="en-US" dirty="0">
                <a:sym typeface="+mn-ea"/>
              </a:rPr>
              <a:t> and </a:t>
            </a:r>
            <a:r>
              <a:rPr lang="pl-PL" altLang="en-US" dirty="0" err="1">
                <a:sym typeface="+mn-ea"/>
              </a:rPr>
              <a:t>recognizing</a:t>
            </a:r>
            <a:r>
              <a:rPr lang="pl-PL" altLang="en-US" dirty="0">
                <a:sym typeface="+mn-ea"/>
              </a:rPr>
              <a:t> </a:t>
            </a:r>
            <a:r>
              <a:rPr lang="pl-PL" altLang="en-US" dirty="0" err="1">
                <a:sym typeface="+mn-ea"/>
              </a:rPr>
              <a:t>information</a:t>
            </a:r>
            <a:r>
              <a:rPr lang="pl-PL" altLang="en-US" dirty="0">
                <a:sym typeface="+mn-ea"/>
              </a:rPr>
              <a:t> </a:t>
            </a:r>
            <a:r>
              <a:rPr lang="pl-PL" altLang="en-US" dirty="0" err="1">
                <a:sym typeface="+mn-ea"/>
              </a:rPr>
              <a:t>is</a:t>
            </a:r>
            <a:r>
              <a:rPr lang="pl-PL" altLang="en-US" dirty="0">
                <a:sym typeface="+mn-ea"/>
              </a:rPr>
              <a:t> </a:t>
            </a:r>
            <a:r>
              <a:rPr lang="pl-PL" altLang="en-US" dirty="0" err="1">
                <a:sym typeface="+mn-ea"/>
              </a:rPr>
              <a:t>strengthened</a:t>
            </a:r>
            <a:r>
              <a:rPr lang="pl-PL" altLang="en-US" dirty="0">
                <a:sym typeface="+mn-ea"/>
              </a:rPr>
              <a:t> by </a:t>
            </a:r>
            <a:r>
              <a:rPr lang="pl-PL" altLang="en-US" dirty="0" err="1">
                <a:sym typeface="+mn-ea"/>
              </a:rPr>
              <a:t>presenting</a:t>
            </a:r>
            <a:r>
              <a:rPr lang="pl-PL" altLang="en-US" dirty="0">
                <a:sym typeface="+mn-ea"/>
              </a:rPr>
              <a:t> </a:t>
            </a:r>
            <a:r>
              <a:rPr lang="pl-PL" altLang="en-US" dirty="0" err="1">
                <a:sym typeface="+mn-ea"/>
              </a:rPr>
              <a:t>it</a:t>
            </a:r>
            <a:r>
              <a:rPr lang="pl-PL" altLang="en-US" dirty="0">
                <a:sym typeface="+mn-ea"/>
              </a:rPr>
              <a:t> in </a:t>
            </a:r>
            <a:r>
              <a:rPr lang="pl-PL" altLang="en-US" dirty="0" err="1">
                <a:sym typeface="+mn-ea"/>
              </a:rPr>
              <a:t>visual</a:t>
            </a:r>
            <a:r>
              <a:rPr lang="pl-PL" altLang="en-US" dirty="0">
                <a:sym typeface="+mn-ea"/>
              </a:rPr>
              <a:t> and </a:t>
            </a:r>
            <a:r>
              <a:rPr lang="pl-PL" altLang="en-US" dirty="0" err="1">
                <a:sym typeface="+mn-ea"/>
              </a:rPr>
              <a:t>verbal</a:t>
            </a:r>
            <a:r>
              <a:rPr lang="pl-PL" altLang="en-US" dirty="0">
                <a:sym typeface="+mn-ea"/>
              </a:rPr>
              <a:t> form and </a:t>
            </a:r>
            <a:r>
              <a:rPr lang="pl-PL" altLang="en-US" dirty="0" err="1">
                <a:sym typeface="+mn-ea"/>
              </a:rPr>
              <a:t>supplemented</a:t>
            </a:r>
            <a:r>
              <a:rPr lang="pl-PL" altLang="en-US" dirty="0">
                <a:sym typeface="+mn-ea"/>
              </a:rPr>
              <a:t>, for </a:t>
            </a:r>
            <a:r>
              <a:rPr lang="pl-PL" altLang="en-US" dirty="0" err="1">
                <a:sym typeface="+mn-ea"/>
              </a:rPr>
              <a:t>example</a:t>
            </a:r>
            <a:r>
              <a:rPr lang="pl-PL" altLang="en-US" dirty="0">
                <a:sym typeface="+mn-ea"/>
              </a:rPr>
              <a:t>, </a:t>
            </a:r>
            <a:r>
              <a:rPr lang="pl-PL" altLang="en-US" dirty="0" err="1">
                <a:sym typeface="+mn-ea"/>
              </a:rPr>
              <a:t>during</a:t>
            </a:r>
            <a:r>
              <a:rPr lang="pl-PL" altLang="en-US" dirty="0">
                <a:sym typeface="+mn-ea"/>
              </a:rPr>
              <a:t> </a:t>
            </a:r>
            <a:r>
              <a:rPr lang="pl-PL" altLang="en-US" dirty="0" err="1">
                <a:sym typeface="+mn-ea"/>
              </a:rPr>
              <a:t>reading</a:t>
            </a:r>
            <a:r>
              <a:rPr lang="pl-PL" altLang="en-US" dirty="0">
                <a:sym typeface="+mn-ea"/>
              </a:rPr>
              <a:t>, </a:t>
            </a:r>
            <a:r>
              <a:rPr lang="pl-PL" altLang="en-US" dirty="0" err="1">
                <a:sym typeface="+mn-ea"/>
              </a:rPr>
              <a:t>which</a:t>
            </a:r>
            <a:r>
              <a:rPr lang="pl-PL" altLang="en-US" dirty="0">
                <a:sym typeface="+mn-ea"/>
              </a:rPr>
              <a:t> </a:t>
            </a:r>
            <a:r>
              <a:rPr lang="pl-PL" altLang="en-US" dirty="0" err="1">
                <a:sym typeface="+mn-ea"/>
              </a:rPr>
              <a:t>contributes</a:t>
            </a:r>
            <a:r>
              <a:rPr lang="pl-PL" altLang="en-US" dirty="0">
                <a:sym typeface="+mn-ea"/>
              </a:rPr>
              <a:t> to the </a:t>
            </a:r>
            <a:r>
              <a:rPr lang="pl-PL" altLang="en-US" dirty="0" err="1">
                <a:sym typeface="+mn-ea"/>
              </a:rPr>
              <a:t>understanding</a:t>
            </a:r>
            <a:r>
              <a:rPr lang="pl-PL" altLang="en-US" dirty="0">
                <a:sym typeface="+mn-ea"/>
              </a:rPr>
              <a:t> of the </a:t>
            </a:r>
            <a:r>
              <a:rPr lang="pl-PL" altLang="en-US" dirty="0" err="1">
                <a:sym typeface="+mn-ea"/>
              </a:rPr>
              <a:t>text</a:t>
            </a:r>
            <a:r>
              <a:rPr lang="pl-PL" altLang="en-US" dirty="0">
                <a:sym typeface="+mn-ea"/>
              </a:rPr>
              <a:t> and the </a:t>
            </a:r>
            <a:r>
              <a:rPr lang="pl-PL" altLang="en-US" dirty="0" err="1">
                <a:sym typeface="+mn-ea"/>
              </a:rPr>
              <a:t>meaning</a:t>
            </a:r>
            <a:r>
              <a:rPr lang="pl-PL" altLang="en-US" dirty="0">
                <a:sym typeface="+mn-ea"/>
              </a:rPr>
              <a:t> of the </a:t>
            </a:r>
            <a:r>
              <a:rPr lang="pl-PL" altLang="en-US" dirty="0" err="1">
                <a:sym typeface="+mn-ea"/>
              </a:rPr>
              <a:t>message</a:t>
            </a:r>
            <a:r>
              <a:rPr lang="pl-PL" altLang="en-US" dirty="0">
                <a:sym typeface="+mn-ea"/>
              </a:rPr>
              <a:t>.</a:t>
            </a:r>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85800" y="2209800"/>
            <a:ext cx="7875905" cy="2954655"/>
          </a:xfrm>
        </p:spPr>
        <p:txBody>
          <a:bodyPr wrap="square"/>
          <a:lstStyle/>
          <a:p>
            <a:r>
              <a:rPr lang="pl-PL" altLang="en-US"/>
              <a:t>Paivio's dual-coding theory adopts three kinds of information processing:</a:t>
            </a:r>
          </a:p>
          <a:p>
            <a:r>
              <a:rPr lang="pl-PL" altLang="en-US"/>
              <a:t>■ representative, ie direct activation of verbal or non-verbal representations;</a:t>
            </a:r>
          </a:p>
          <a:p>
            <a:r>
              <a:rPr lang="pl-PL" altLang="en-US"/>
              <a:t>■ reference, ie activation of the verbal system by non-verbal, or vice versa;</a:t>
            </a:r>
          </a:p>
          <a:p>
            <a:r>
              <a:rPr lang="pl-PL" altLang="en-US"/>
              <a:t>■ associative, ie activation of representation in the same verbal or non-verbal system.</a:t>
            </a:r>
          </a:p>
        </p:txBody>
      </p:sp>
      <p:sp>
        <p:nvSpPr>
          <p:cNvPr id="108547" name="Tytuł 1"/>
          <p:cNvSpPr txBox="1"/>
          <p:nvPr/>
        </p:nvSpPr>
        <p:spPr>
          <a:xfrm>
            <a:off x="250825" y="47625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57530" y="1905000"/>
            <a:ext cx="8028305" cy="2215991"/>
          </a:xfrm>
        </p:spPr>
        <p:txBody>
          <a:bodyPr wrap="square"/>
          <a:lstStyle/>
          <a:p>
            <a:r>
              <a:rPr lang="pl-PL" altLang="en-US" dirty="0"/>
              <a:t>The learning </a:t>
            </a:r>
            <a:r>
              <a:rPr lang="pl-PL" altLang="en-US" dirty="0" err="1"/>
              <a:t>activity</a:t>
            </a:r>
            <a:r>
              <a:rPr lang="pl-PL" altLang="en-US" dirty="0"/>
              <a:t> </a:t>
            </a:r>
            <a:r>
              <a:rPr lang="pl-PL" altLang="en-US" dirty="0" err="1"/>
              <a:t>performed</a:t>
            </a:r>
            <a:r>
              <a:rPr lang="pl-PL" altLang="en-US" dirty="0"/>
              <a:t> </a:t>
            </a:r>
            <a:r>
              <a:rPr lang="pl-PL" altLang="en-US" dirty="0" err="1"/>
              <a:t>may</a:t>
            </a:r>
            <a:r>
              <a:rPr lang="pl-PL" altLang="en-US" dirty="0"/>
              <a:t> </a:t>
            </a:r>
            <a:r>
              <a:rPr lang="pl-PL" altLang="en-US" dirty="0" err="1"/>
              <a:t>require</a:t>
            </a:r>
            <a:r>
              <a:rPr lang="pl-PL" altLang="en-US" dirty="0"/>
              <a:t> one </a:t>
            </a:r>
            <a:r>
              <a:rPr lang="pl-PL" altLang="en-US" dirty="0" err="1"/>
              <a:t>or</a:t>
            </a:r>
            <a:r>
              <a:rPr lang="pl-PL" altLang="en-US" dirty="0"/>
              <a:t> </a:t>
            </a:r>
            <a:r>
              <a:rPr lang="pl-PL" altLang="en-US" dirty="0" err="1"/>
              <a:t>all</a:t>
            </a:r>
            <a:r>
              <a:rPr lang="pl-PL" altLang="en-US" dirty="0"/>
              <a:t> </a:t>
            </a:r>
            <a:r>
              <a:rPr lang="pl-PL" altLang="en-US" dirty="0" err="1"/>
              <a:t>three</a:t>
            </a:r>
            <a:r>
              <a:rPr lang="pl-PL" altLang="en-US" dirty="0"/>
              <a:t> </a:t>
            </a:r>
            <a:r>
              <a:rPr lang="pl-PL" altLang="en-US" dirty="0" err="1"/>
              <a:t>types</a:t>
            </a:r>
            <a:r>
              <a:rPr lang="pl-PL" altLang="en-US" dirty="0"/>
              <a:t> of </a:t>
            </a:r>
            <a:r>
              <a:rPr lang="pl-PL" altLang="en-US" dirty="0" err="1"/>
              <a:t>processing</a:t>
            </a:r>
            <a:r>
              <a:rPr lang="pl-PL" altLang="en-US" dirty="0"/>
              <a:t>.</a:t>
            </a:r>
          </a:p>
          <a:p>
            <a:r>
              <a:rPr lang="pl-PL" altLang="en-US" dirty="0"/>
              <a:t>The </a:t>
            </a:r>
            <a:r>
              <a:rPr lang="pl-PL" altLang="en-US" dirty="0" err="1"/>
              <a:t>discussed</a:t>
            </a:r>
            <a:r>
              <a:rPr lang="pl-PL" altLang="en-US" dirty="0"/>
              <a:t> </a:t>
            </a:r>
            <a:r>
              <a:rPr lang="pl-PL" altLang="en-US" dirty="0" err="1"/>
              <a:t>theory</a:t>
            </a:r>
            <a:r>
              <a:rPr lang="pl-PL" altLang="en-US" dirty="0"/>
              <a:t> </a:t>
            </a:r>
            <a:r>
              <a:rPr lang="pl-PL" altLang="en-US" dirty="0" err="1"/>
              <a:t>is</a:t>
            </a:r>
            <a:r>
              <a:rPr lang="pl-PL" altLang="en-US" dirty="0"/>
              <a:t> </a:t>
            </a:r>
            <a:r>
              <a:rPr lang="pl-PL" altLang="en-US" dirty="0" err="1"/>
              <a:t>applicable</a:t>
            </a:r>
            <a:r>
              <a:rPr lang="pl-PL" altLang="en-US" dirty="0"/>
              <a:t> to the </a:t>
            </a:r>
            <a:r>
              <a:rPr lang="pl-PL" altLang="en-US" dirty="0" err="1"/>
              <a:t>description</a:t>
            </a:r>
            <a:r>
              <a:rPr lang="pl-PL" altLang="en-US" dirty="0"/>
              <a:t> and </a:t>
            </a:r>
            <a:r>
              <a:rPr lang="pl-PL" altLang="en-US" dirty="0" err="1"/>
              <a:t>shaping</a:t>
            </a:r>
            <a:r>
              <a:rPr lang="pl-PL" altLang="en-US" dirty="0"/>
              <a:t> of </a:t>
            </a:r>
            <a:r>
              <a:rPr lang="pl-PL" altLang="en-US" dirty="0" err="1"/>
              <a:t>cognitive</a:t>
            </a:r>
            <a:r>
              <a:rPr lang="pl-PL" altLang="en-US" dirty="0"/>
              <a:t> </a:t>
            </a:r>
            <a:r>
              <a:rPr lang="pl-PL" altLang="en-US" dirty="0" err="1"/>
              <a:t>skills</a:t>
            </a:r>
            <a:r>
              <a:rPr lang="pl-PL" altLang="en-US" dirty="0"/>
              <a:t>, </a:t>
            </a:r>
            <a:r>
              <a:rPr lang="pl-PL" altLang="en-US" dirty="0" err="1"/>
              <a:t>e.g</a:t>
            </a:r>
            <a:r>
              <a:rPr lang="pl-PL" altLang="en-US" dirty="0"/>
              <a:t>. problem </a:t>
            </a:r>
            <a:r>
              <a:rPr lang="pl-PL" altLang="en-US" dirty="0" err="1"/>
              <a:t>solving</a:t>
            </a:r>
            <a:r>
              <a:rPr lang="pl-PL" altLang="en-US" dirty="0"/>
              <a:t>, learning to </a:t>
            </a:r>
            <a:r>
              <a:rPr lang="pl-PL" altLang="en-US" dirty="0" err="1"/>
              <a:t>create</a:t>
            </a:r>
            <a:r>
              <a:rPr lang="pl-PL" altLang="en-US" dirty="0"/>
              <a:t> </a:t>
            </a:r>
            <a:r>
              <a:rPr lang="pl-PL" altLang="en-US" dirty="0" err="1"/>
              <a:t>concepts</a:t>
            </a:r>
            <a:r>
              <a:rPr lang="pl-PL" altLang="en-US" dirty="0"/>
              <a:t>, learning </a:t>
            </a:r>
            <a:r>
              <a:rPr lang="pl-PL" altLang="en-US" dirty="0" err="1"/>
              <a:t>languages</a:t>
            </a:r>
            <a:r>
              <a:rPr lang="pl-PL" altLang="en-US" dirty="0"/>
              <a:t>, </a:t>
            </a:r>
            <a:r>
              <a:rPr lang="pl-PL" altLang="en-US" dirty="0" err="1"/>
              <a:t>determining</a:t>
            </a:r>
            <a:r>
              <a:rPr lang="pl-PL" altLang="en-US" dirty="0"/>
              <a:t> the </a:t>
            </a:r>
            <a:r>
              <a:rPr lang="pl-PL" altLang="en-US" dirty="0" err="1"/>
              <a:t>meaning</a:t>
            </a:r>
            <a:r>
              <a:rPr lang="pl-PL" altLang="en-US" dirty="0"/>
              <a:t> of </a:t>
            </a:r>
            <a:r>
              <a:rPr lang="pl-PL" altLang="en-US" dirty="0" err="1"/>
              <a:t>spatial</a:t>
            </a:r>
            <a:r>
              <a:rPr lang="pl-PL" altLang="en-US" dirty="0"/>
              <a:t> </a:t>
            </a:r>
            <a:r>
              <a:rPr lang="pl-PL" altLang="en-US" dirty="0" err="1"/>
              <a:t>skills</a:t>
            </a:r>
            <a:r>
              <a:rPr lang="pl-PL" altLang="en-US" dirty="0"/>
              <a:t> (</a:t>
            </a:r>
            <a:r>
              <a:rPr lang="pl-PL" altLang="en-US" dirty="0" err="1"/>
              <a:t>e.g</a:t>
            </a:r>
            <a:r>
              <a:rPr lang="pl-PL" altLang="en-US" dirty="0"/>
              <a:t>. </a:t>
            </a:r>
            <a:r>
              <a:rPr lang="pl-PL" altLang="en-US" dirty="0" err="1"/>
              <a:t>according</a:t>
            </a:r>
            <a:r>
              <a:rPr lang="pl-PL" altLang="en-US" dirty="0"/>
              <a:t> to J.P. </a:t>
            </a:r>
            <a:r>
              <a:rPr lang="pl-PL" altLang="en-US" dirty="0" err="1"/>
              <a:t>Guilford</a:t>
            </a:r>
            <a:r>
              <a:rPr lang="pl-PL" altLang="en-US" dirty="0"/>
              <a:t>).</a:t>
            </a:r>
          </a:p>
        </p:txBody>
      </p:sp>
      <p:sp>
        <p:nvSpPr>
          <p:cNvPr id="108547" name="Tytuł 1"/>
          <p:cNvSpPr txBox="1"/>
          <p:nvPr/>
        </p:nvSpPr>
        <p:spPr>
          <a:xfrm>
            <a:off x="152400" y="381000"/>
            <a:ext cx="8677275" cy="1143000"/>
          </a:xfrm>
          <a:prstGeom prst="rect">
            <a:avLst/>
          </a:prstGeom>
          <a:noFill/>
          <a:ln w="9525">
            <a:noFill/>
          </a:ln>
        </p:spPr>
        <p:txBody>
          <a:bodyPr anchor="ctr"/>
          <a:lstStyle/>
          <a:p>
            <a:pPr algn="ctr"/>
            <a:r>
              <a:rPr lang="pl-PL" altLang="pl-PL" sz="4000" dirty="0">
                <a:latin typeface="Calibri" panose="020F0502020204030204" charset="0"/>
                <a:sym typeface="+mn-ea"/>
              </a:rPr>
              <a:t>Double coding theory</a:t>
            </a:r>
            <a:endParaRPr lang="pl-PL" altLang="pl-PL" sz="4000" dirty="0">
              <a:latin typeface="Calibri" panose="020F0502020204030204" charset="0"/>
            </a:endParaRPr>
          </a:p>
          <a:p>
            <a:pPr algn="ctr"/>
            <a:r>
              <a:rPr lang="pl-PL" altLang="pl-PL" sz="4000" dirty="0">
                <a:latin typeface="Calibri" panose="020F0502020204030204" charset="0"/>
                <a:sym typeface="+mn-ea"/>
              </a:rPr>
              <a:t>(A. Paivio)</a:t>
            </a:r>
            <a:endParaRPr sz="4000" dirty="0">
              <a:latin typeface="Calibri" panose="020F050202020403020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1000" y="2514283"/>
            <a:ext cx="8229600" cy="4525963"/>
          </a:xfrm>
        </p:spPr>
        <p:txBody>
          <a:bodyPr vert="horz" wrap="square" lIns="91440" tIns="45720" rIns="91440" bIns="45720" numCol="1" rtlCol="0" anchor="t" anchorCtr="0" compatLnSpc="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a:ln>
                  <a:noFill/>
                </a:ln>
                <a:solidFill>
                  <a:schemeClr val="tx1"/>
                </a:solidFill>
                <a:effectLst/>
                <a:uLnTx/>
                <a:uFillTx/>
                <a:latin typeface="+mn-lt"/>
                <a:ea typeface="+mn-ea"/>
                <a:cs typeface="+mn-cs"/>
              </a:rPr>
              <a:t>The theory assumes two channels of information transfer: visual and verbal.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a:ln>
                  <a:noFill/>
                </a:ln>
                <a:solidFill>
                  <a:schemeClr val="tx1"/>
                </a:solidFill>
                <a:effectLst/>
                <a:uLnTx/>
                <a:uFillTx/>
                <a:latin typeface="+mn-lt"/>
                <a:ea typeface="+mn-ea"/>
                <a:cs typeface="+mn-cs"/>
              </a:rPr>
              <a:t>Each of them has different functions to fulfill.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pl-PL" sz="2400" i="0" u="none" strike="noStrike" kern="1200" cap="none" spc="0" normalizeH="0" baseline="0" noProof="0" dirty="0">
                <a:ln>
                  <a:noFill/>
                </a:ln>
                <a:solidFill>
                  <a:schemeClr val="tx1"/>
                </a:solidFill>
                <a:effectLst/>
                <a:uLnTx/>
                <a:uFillTx/>
                <a:latin typeface="+mn-lt"/>
                <a:ea typeface="+mn-ea"/>
                <a:cs typeface="+mn-cs"/>
              </a:rPr>
              <a:t>The former is responsible for what we see, e.g. infographics, diagrams, illustrations, charts, photos, writing, while the latter is responsible for what we hear, e.g. verbal narration.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pl-PL" sz="24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pl-PL" sz="2400" i="0" u="none" strike="noStrike" kern="1200" cap="none" spc="0" normalizeH="0" baseline="0" noProof="0" dirty="0">
              <a:ln>
                <a:noFill/>
              </a:ln>
              <a:solidFill>
                <a:schemeClr val="tx1"/>
              </a:solidFill>
              <a:effectLst/>
              <a:uLnTx/>
              <a:uFillTx/>
              <a:latin typeface="+mn-lt"/>
              <a:ea typeface="+mn-ea"/>
              <a:cs typeface="+mn-cs"/>
            </a:endParaRPr>
          </a:p>
        </p:txBody>
      </p:sp>
      <p:sp>
        <p:nvSpPr>
          <p:cNvPr id="4" name="Pole tekstowe 3"/>
          <p:cNvSpPr txBox="1"/>
          <p:nvPr/>
        </p:nvSpPr>
        <p:spPr>
          <a:xfrm>
            <a:off x="457200" y="6019800"/>
            <a:ext cx="8545195" cy="645160"/>
          </a:xfrm>
          <a:prstGeom prst="rect">
            <a:avLst/>
          </a:prstGeom>
          <a:noFill/>
        </p:spPr>
        <p:txBody>
          <a:bodyPr wrap="square" rtlCol="0" anchor="t">
            <a:spAutoFit/>
          </a:bodyPr>
          <a:lstStyle/>
          <a:p>
            <a:r>
              <a:rPr lang="pl-PL" altLang="en-US" sz="1200" dirty="0"/>
              <a:t>https://www.researchgate.net/profile/Agnieszka-Cieszynska/publication/280105556_Strategia_Ksztalcenia_Wyprzedzajacego/links/55ac9f1908ae481aa7ff647d/Strategia-Ksztalcenia-Wyprzedzajacego.pdf</a:t>
            </a:r>
          </a:p>
        </p:txBody>
      </p:sp>
      <p:sp>
        <p:nvSpPr>
          <p:cNvPr id="5" name="Tytuł 4"/>
          <p:cNvSpPr>
            <a:spLocks noGrp="1"/>
          </p:cNvSpPr>
          <p:nvPr>
            <p:ph type="title"/>
          </p:nvPr>
        </p:nvSpPr>
        <p:spPr/>
        <p:txBody>
          <a:bodyPr/>
          <a:lstStyle/>
          <a:p>
            <a:endParaRPr lang="pl-PL" altLang="en-US"/>
          </a:p>
        </p:txBody>
      </p:sp>
      <p:sp>
        <p:nvSpPr>
          <p:cNvPr id="128003" name="Tytuł 1"/>
          <p:cNvSpPr>
            <a:spLocks noGrp="1"/>
          </p:cNvSpPr>
          <p:nvPr/>
        </p:nvSpPr>
        <p:spPr>
          <a:xfrm>
            <a:off x="323850" y="588328"/>
            <a:ext cx="8534400" cy="1938020"/>
          </a:xfrm>
          <a:prstGeom prst="rect">
            <a:avLst/>
          </a:prstGeom>
        </p:spPr>
        <p:txBody>
          <a:bodyPr vert="horz" wrap="square" lIns="91440" tIns="45720" rIns="91440" bIns="45720" anchor="ctr">
            <a:spAutoFit/>
          </a:bodyPr>
          <a:lstStyle>
            <a:lvl1pPr>
              <a:defRPr sz="4400" b="0" i="0">
                <a:solidFill>
                  <a:schemeClr val="tx1"/>
                </a:solidFill>
                <a:latin typeface="Calibri" panose="020F0502020204030204"/>
                <a:ea typeface="+mj-ea"/>
                <a:cs typeface="Calibri" panose="020F0502020204030204"/>
              </a:defRPr>
            </a:lvl1pPr>
          </a:lstStyle>
          <a:p>
            <a:pPr algn="ctr" eaLnBrk="1" hangingPunct="1"/>
            <a:r>
              <a:rPr lang="pl-PL" sz="4000" kern="1200" noProof="0" dirty="0">
                <a:ln>
                  <a:noFill/>
                </a:ln>
                <a:effectLst/>
                <a:uLnTx/>
                <a:uFillTx/>
                <a:latin typeface="+mj-lt"/>
                <a:cs typeface="+mj-cs"/>
                <a:sym typeface="+mn-ea"/>
              </a:rPr>
              <a:t>The cognitive theory of multimedia learning by R. E. Mayer and R. Moreno</a:t>
            </a:r>
            <a:br>
              <a:rPr sz="4000" dirty="0">
                <a:sym typeface="+mn-ea"/>
              </a:rPr>
            </a:br>
            <a:endParaRPr sz="4000" dirty="0">
              <a:latin typeface="+mn-lt"/>
              <a:cs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52400" y="-457200"/>
            <a:ext cx="11943715" cy="8262620"/>
          </a:xfrm>
          <a:prstGeom prst="rect">
            <a:avLst/>
          </a:prstGeom>
          <a:noFill/>
          <a:ln w="9525">
            <a:noFill/>
          </a:ln>
        </p:spPr>
      </p:pic>
      <p:sp>
        <p:nvSpPr>
          <p:cNvPr id="2" name="Tytuł 1"/>
          <p:cNvSpPr>
            <a:spLocks noGrp="1"/>
          </p:cNvSpPr>
          <p:nvPr>
            <p:ph type="ctrTitle"/>
          </p:nvPr>
        </p:nvSpPr>
        <p:spPr>
          <a:xfrm>
            <a:off x="685800" y="457200"/>
            <a:ext cx="7058025" cy="492125"/>
          </a:xfrm>
        </p:spPr>
        <p:txBody>
          <a:bodyPr wrap="square"/>
          <a:lstStyle/>
          <a:p>
            <a:r>
              <a:rPr lang="pl-PL" altLang="en-US" sz="3200">
                <a:sym typeface="+mn-ea"/>
              </a:rPr>
              <a:t>Effective education? - what does it mean ?</a:t>
            </a:r>
          </a:p>
        </p:txBody>
      </p:sp>
      <p:sp>
        <p:nvSpPr>
          <p:cNvPr id="3" name="Podtytuł 2"/>
          <p:cNvSpPr>
            <a:spLocks noGrp="1"/>
          </p:cNvSpPr>
          <p:nvPr>
            <p:ph type="subTitle" idx="4"/>
          </p:nvPr>
        </p:nvSpPr>
        <p:spPr>
          <a:xfrm>
            <a:off x="457200" y="1524000"/>
            <a:ext cx="3991610" cy="4801235"/>
          </a:xfrm>
        </p:spPr>
        <p:txBody>
          <a:bodyPr wrap="square"/>
          <a:lstStyle/>
          <a:p>
            <a:pPr marL="342900" indent="-342900">
              <a:buFont typeface="Arial" panose="020B0604020202020204" pitchFamily="34" charset="0"/>
              <a:buChar char="•"/>
            </a:pPr>
            <a:r>
              <a:rPr lang="pl-PL" altLang="en-US"/>
              <a:t>After the pandemic, the school became </a:t>
            </a:r>
            <a:r>
              <a:rPr lang="pl-PL" altLang="en-US" b="1"/>
              <a:t>a less attractive place in relation to the content and forms presented on the Internet.</a:t>
            </a:r>
          </a:p>
          <a:p>
            <a:pPr marL="342900" indent="-342900">
              <a:buFont typeface="Arial" panose="020B0604020202020204" pitchFamily="34" charset="0"/>
              <a:buChar char="•"/>
            </a:pPr>
            <a:r>
              <a:rPr lang="pl-PL" altLang="en-US"/>
              <a:t>Teachers pay attention to the low level of students' motivation to learn and the expectations expressed towards them regarding the provision of teaching materials in short, developed forms.</a:t>
            </a:r>
          </a:p>
        </p:txBody>
      </p:sp>
      <p:sp>
        <p:nvSpPr>
          <p:cNvPr id="4" name="Text Box 3"/>
          <p:cNvSpPr txBox="1"/>
          <p:nvPr/>
        </p:nvSpPr>
        <p:spPr>
          <a:xfrm>
            <a:off x="8229600" y="1371600"/>
            <a:ext cx="1922780" cy="1383665"/>
          </a:xfrm>
          <a:prstGeom prst="rect">
            <a:avLst/>
          </a:prstGeom>
          <a:noFill/>
        </p:spPr>
        <p:txBody>
          <a:bodyPr wrap="square" rtlCol="0" anchor="t">
            <a:spAutoFit/>
          </a:bodyPr>
          <a:lstStyle/>
          <a:p>
            <a:r>
              <a:rPr lang="en-US" sz="1200"/>
              <a:t>https://www.freepik.com/free-photo/young-pretty-redhead-female-with-bun-hairstyle-isolated_12700696.htm#query=boring&amp;position=2&amp;from_view=search</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ymbol zastępczy zawartości 2"/>
          <p:cNvSpPr>
            <a:spLocks noGrp="1"/>
          </p:cNvSpPr>
          <p:nvPr>
            <p:ph idx="1"/>
          </p:nvPr>
        </p:nvSpPr>
        <p:spPr>
          <a:xfrm>
            <a:off x="76200" y="1828800"/>
            <a:ext cx="8926195" cy="2676525"/>
          </a:xfrm>
        </p:spPr>
        <p:txBody>
          <a:bodyPr vert="horz" wrap="square" lIns="91440" tIns="45720" rIns="91440" bIns="45720" anchor="t"/>
          <a:lstStyle/>
          <a:p>
            <a:pPr marL="342900" indent="-342900" eaLnBrk="1" hangingPunct="1">
              <a:buFont typeface="Arial" panose="020B0604020202020204" pitchFamily="34" charset="0"/>
              <a:buChar char="•"/>
            </a:pPr>
            <a:r>
              <a:rPr sz="2400" dirty="0"/>
              <a:t>Each channel has a limited capacity, so the student can only process a limited amount of verbal or visual information at a given time.</a:t>
            </a:r>
          </a:p>
          <a:p>
            <a:pPr marL="342900" indent="-342900" eaLnBrk="1" hangingPunct="1">
              <a:buFont typeface="Arial" panose="020B0604020202020204" pitchFamily="34" charset="0"/>
              <a:buChar char="•"/>
            </a:pPr>
            <a:r>
              <a:rPr sz="2400" dirty="0"/>
              <a:t>The learning process takes place at the moment of processing information in the channels and combining them into a comprehensive verbal or visual model, and in the final stage of creating new knowledge.</a:t>
            </a:r>
            <a:endParaRPr lang="pl-PL" sz="2400" dirty="0"/>
          </a:p>
          <a:p>
            <a:pPr marL="342900" indent="-342900" eaLnBrk="1" hangingPunct="1">
              <a:buFont typeface="Arial" panose="020B0604020202020204" pitchFamily="34" charset="0"/>
              <a:buChar char="•"/>
            </a:pPr>
            <a:r>
              <a:rPr lang="en-US" sz="2400" dirty="0"/>
              <a:t>The student's attention is spread over two sources of signals coming from the environment, which allows for independent processing of words and images that we receive (it does not overload the working memory too much).</a:t>
            </a:r>
          </a:p>
          <a:p>
            <a:pPr marL="342900" indent="-342900" eaLnBrk="1" hangingPunct="1">
              <a:buFont typeface="Arial" panose="020B0604020202020204" pitchFamily="34" charset="0"/>
              <a:buChar char="•"/>
            </a:pPr>
            <a:endParaRPr sz="2400" dirty="0"/>
          </a:p>
        </p:txBody>
      </p:sp>
      <p:sp>
        <p:nvSpPr>
          <p:cNvPr id="2" name="Pole tekstowe 1"/>
          <p:cNvSpPr txBox="1"/>
          <p:nvPr/>
        </p:nvSpPr>
        <p:spPr>
          <a:xfrm>
            <a:off x="76200" y="6205913"/>
            <a:ext cx="8926195" cy="645160"/>
          </a:xfrm>
          <a:prstGeom prst="rect">
            <a:avLst/>
          </a:prstGeom>
          <a:noFill/>
        </p:spPr>
        <p:txBody>
          <a:bodyPr wrap="square" rtlCol="0" anchor="t">
            <a:spAutoFit/>
          </a:bodyPr>
          <a:lstStyle/>
          <a:p>
            <a:r>
              <a:rPr lang="pl-PL" altLang="en-US" sz="1200" dirty="0"/>
              <a:t>https://www.researchgate.net/profile/Agnieszka-Cieszynska/publication/280105556_Strategia_Ksztalcenia_Wyprzedzajacego/links/55ac9f1908ae481aa7ff647d/Strategia-Ksztalcenia-Wyprzedzajacego.pdf</a:t>
            </a:r>
          </a:p>
        </p:txBody>
      </p:sp>
      <p:sp>
        <p:nvSpPr>
          <p:cNvPr id="3" name="Tytuł 2"/>
          <p:cNvSpPr>
            <a:spLocks noGrp="1"/>
          </p:cNvSpPr>
          <p:nvPr>
            <p:ph type="title"/>
          </p:nvPr>
        </p:nvSpPr>
        <p:spPr/>
        <p:txBody>
          <a:bodyPr/>
          <a:lstStyle/>
          <a:p>
            <a:endParaRPr lang="pl-PL" altLang="en-US"/>
          </a:p>
        </p:txBody>
      </p:sp>
      <p:sp>
        <p:nvSpPr>
          <p:cNvPr id="128003" name="Tytuł 1"/>
          <p:cNvSpPr>
            <a:spLocks noGrp="1"/>
          </p:cNvSpPr>
          <p:nvPr/>
        </p:nvSpPr>
        <p:spPr>
          <a:xfrm>
            <a:off x="323850" y="588328"/>
            <a:ext cx="8534400" cy="1938020"/>
          </a:xfrm>
          <a:prstGeom prst="rect">
            <a:avLst/>
          </a:prstGeom>
        </p:spPr>
        <p:txBody>
          <a:bodyPr vert="horz" wrap="square" lIns="91440" tIns="45720" rIns="91440" bIns="45720" anchor="ctr">
            <a:spAutoFit/>
          </a:bodyPr>
          <a:lstStyle>
            <a:lvl1pPr>
              <a:defRPr sz="4400" b="0" i="0">
                <a:solidFill>
                  <a:schemeClr val="tx1"/>
                </a:solidFill>
                <a:latin typeface="Calibri" panose="020F0502020204030204"/>
                <a:ea typeface="+mj-ea"/>
                <a:cs typeface="Calibri" panose="020F0502020204030204"/>
              </a:defRPr>
            </a:lvl1pPr>
          </a:lstStyle>
          <a:p>
            <a:pPr algn="ctr" eaLnBrk="1" hangingPunct="1"/>
            <a:r>
              <a:rPr lang="pl-PL" sz="4000" kern="1200" noProof="0" dirty="0">
                <a:ln>
                  <a:noFill/>
                </a:ln>
                <a:effectLst/>
                <a:uLnTx/>
                <a:uFillTx/>
                <a:latin typeface="+mj-lt"/>
                <a:cs typeface="+mj-cs"/>
                <a:sym typeface="+mn-ea"/>
              </a:rPr>
              <a:t>The cognitive theory of multimedia learning by R. E. Mayer and R. Moreno</a:t>
            </a:r>
            <a:br>
              <a:rPr sz="4000" dirty="0">
                <a:sym typeface="+mn-ea"/>
              </a:rPr>
            </a:br>
            <a:endParaRPr sz="4000" dirty="0">
              <a:latin typeface="+mn-lt"/>
              <a:cs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6858000"/>
          </a:xfrm>
          <a:prstGeom prst="rect">
            <a:avLst/>
          </a:prstGeom>
          <a:solidFill>
            <a:srgbClr val="16165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pl-PL" sz="1800" b="0" i="0" u="none" strike="noStrike" kern="1200" cap="none" spc="0" normalizeH="0" baseline="0" noProof="0">
              <a:ln>
                <a:noFill/>
              </a:ln>
              <a:solidFill>
                <a:schemeClr val="lt1"/>
              </a:solidFill>
              <a:effectLst/>
              <a:uLnTx/>
              <a:uFillTx/>
              <a:latin typeface="+mn-lt"/>
              <a:ea typeface="+mn-ea"/>
              <a:cs typeface="+mn-cs"/>
            </a:endParaRPr>
          </a:p>
        </p:txBody>
      </p:sp>
      <p:sp>
        <p:nvSpPr>
          <p:cNvPr id="133123" name="Symbol zastępczy zawartości 2"/>
          <p:cNvSpPr>
            <a:spLocks noGrp="1"/>
          </p:cNvSpPr>
          <p:nvPr>
            <p:ph idx="1"/>
          </p:nvPr>
        </p:nvSpPr>
        <p:spPr>
          <a:xfrm>
            <a:off x="319087" y="1524000"/>
            <a:ext cx="8505825" cy="1383665"/>
          </a:xfrm>
        </p:spPr>
        <p:txBody>
          <a:bodyPr vert="horz" wrap="square" lIns="91440" tIns="45720" rIns="91440" bIns="45720" anchor="t"/>
          <a:lstStyle/>
          <a:p>
            <a:pPr eaLnBrk="1" hangingPunct="1">
              <a:buClrTx/>
              <a:buSzTx/>
              <a:buFont typeface="Arial" panose="020B0604020202020204" pitchFamily="34" charset="0"/>
            </a:pPr>
            <a:r>
              <a:rPr sz="2800" dirty="0">
                <a:solidFill>
                  <a:schemeClr val="bg1"/>
                </a:solidFill>
              </a:rPr>
              <a:t>Our perception and understanding of objects</a:t>
            </a:r>
          </a:p>
          <a:p>
            <a:pPr eaLnBrk="1" hangingPunct="1">
              <a:buClrTx/>
              <a:buSzTx/>
              <a:buFont typeface="Arial" panose="020B0604020202020204" pitchFamily="34" charset="0"/>
            </a:pPr>
            <a:r>
              <a:rPr sz="2800" dirty="0">
                <a:solidFill>
                  <a:schemeClr val="bg1"/>
                </a:solidFill>
              </a:rPr>
              <a:t>  and events in the world depend on the insight and operation of entire objects, not individual parts</a:t>
            </a:r>
          </a:p>
        </p:txBody>
      </p:sp>
      <p:sp>
        <p:nvSpPr>
          <p:cNvPr id="6" name="Tytuł 1"/>
          <p:cNvSpPr>
            <a:spLocks noGrp="1"/>
          </p:cNvSpPr>
          <p:nvPr>
            <p:ph type="title"/>
          </p:nvPr>
        </p:nvSpPr>
        <p:spPr>
          <a:xfrm>
            <a:off x="468313" y="115888"/>
            <a:ext cx="8534400" cy="1009650"/>
          </a:xfrm>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pl-PL" b="0" i="0" u="none" strike="noStrike" kern="1200" cap="none" spc="0" normalizeH="0" baseline="0" noProof="0">
                <a:ln>
                  <a:noFill/>
                </a:ln>
                <a:solidFill>
                  <a:schemeClr val="bg1"/>
                </a:solidFill>
                <a:effectLst/>
                <a:uLnTx/>
                <a:uFillTx/>
                <a:latin typeface="+mj-lt"/>
                <a:ea typeface="+mj-ea"/>
                <a:cs typeface="+mj-cs"/>
              </a:rPr>
              <a:t>Gestlat learning theory (geslatism)</a:t>
            </a:r>
          </a:p>
        </p:txBody>
      </p:sp>
      <p:sp>
        <p:nvSpPr>
          <p:cNvPr id="7" name="Pole tekstowe 1"/>
          <p:cNvSpPr txBox="1"/>
          <p:nvPr/>
        </p:nvSpPr>
        <p:spPr>
          <a:xfrm>
            <a:off x="76200" y="6205913"/>
            <a:ext cx="8926195" cy="645160"/>
          </a:xfrm>
          <a:prstGeom prst="rect">
            <a:avLst/>
          </a:prstGeom>
          <a:noFill/>
        </p:spPr>
        <p:txBody>
          <a:bodyPr wrap="square" rtlCol="0" anchor="t">
            <a:spAutoFit/>
          </a:bodyPr>
          <a:lstStyle/>
          <a:p>
            <a:r>
              <a:rPr lang="pl-PL" altLang="en-US" sz="1200" dirty="0">
                <a:solidFill>
                  <a:schemeClr val="bg1"/>
                </a:solidFill>
              </a:rPr>
              <a:t>https://www.researchgate.net/profile/Agnieszka-Cieszynska/publication/280105556_Strategia_Ksztalcenia_Wyprzedzajacego/links/55ac9f1908ae481aa7ff647d/Strategia-Ksztalcenia-Wyprzedzajacego.pdf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
          </p:nvPr>
        </p:nvSpPr>
        <p:spPr>
          <a:xfrm>
            <a:off x="2571736" y="1527048"/>
            <a:ext cx="6233936" cy="4759472"/>
          </a:xfrm>
        </p:spPr>
        <p:txBody>
          <a:bodyPr>
            <a:normAutofit/>
          </a:bodyPr>
          <a:lstStyle/>
          <a:p>
            <a:r>
              <a:rPr lang="pl-PL" sz="2400" dirty="0" err="1"/>
              <a:t>Castels</a:t>
            </a:r>
            <a:r>
              <a:rPr lang="pl-PL" sz="2400" dirty="0"/>
              <a:t> in the </a:t>
            </a:r>
            <a:r>
              <a:rPr lang="pl-PL" sz="2400" dirty="0" err="1"/>
              <a:t>book</a:t>
            </a:r>
            <a:r>
              <a:rPr lang="pl-PL" sz="2400" dirty="0"/>
              <a:t> "The Galaxy of the Internet. </a:t>
            </a:r>
            <a:r>
              <a:rPr lang="pl-PL" sz="2400" dirty="0" err="1"/>
              <a:t>Reflections</a:t>
            </a:r>
            <a:r>
              <a:rPr lang="pl-PL" sz="2400" dirty="0"/>
              <a:t> on the Internet, Business and </a:t>
            </a:r>
            <a:r>
              <a:rPr lang="pl-PL" sz="2400" dirty="0" err="1"/>
              <a:t>Society</a:t>
            </a:r>
            <a:r>
              <a:rPr lang="pl-PL" sz="2400" dirty="0"/>
              <a:t> "</a:t>
            </a:r>
            <a:r>
              <a:rPr lang="pl-PL" sz="2400" dirty="0" err="1"/>
              <a:t>distinguishes</a:t>
            </a:r>
            <a:r>
              <a:rPr lang="pl-PL" sz="2400" dirty="0"/>
              <a:t> the </a:t>
            </a:r>
            <a:r>
              <a:rPr lang="pl-PL" sz="2400" dirty="0" err="1"/>
              <a:t>features</a:t>
            </a:r>
            <a:r>
              <a:rPr lang="pl-PL" sz="2400" dirty="0"/>
              <a:t> of </a:t>
            </a:r>
            <a:r>
              <a:rPr lang="pl-PL" sz="2400" dirty="0" err="1"/>
              <a:t>works</a:t>
            </a:r>
            <a:r>
              <a:rPr lang="pl-PL" sz="2400" dirty="0"/>
              <a:t> </a:t>
            </a:r>
            <a:r>
              <a:rPr lang="pl-PL" sz="2400" dirty="0" err="1"/>
              <a:t>posted</a:t>
            </a:r>
            <a:r>
              <a:rPr lang="pl-PL" sz="2400" dirty="0"/>
              <a:t> in a </a:t>
            </a:r>
            <a:r>
              <a:rPr lang="pl-PL" sz="2400" dirty="0" err="1"/>
              <a:t>virtual</a:t>
            </a:r>
            <a:r>
              <a:rPr lang="pl-PL" sz="2400" dirty="0"/>
              <a:t> environment, </a:t>
            </a:r>
            <a:r>
              <a:rPr lang="pl-PL" sz="2400" dirty="0" err="1"/>
              <a:t>including</a:t>
            </a:r>
            <a:r>
              <a:rPr lang="pl-PL" sz="2400" dirty="0"/>
              <a:t>:</a:t>
            </a:r>
          </a:p>
          <a:p>
            <a:pPr marL="342900" indent="-342900">
              <a:buFont typeface="Arial" panose="020B0604020202020204" pitchFamily="34" charset="0"/>
              <a:buChar char="•"/>
            </a:pPr>
            <a:r>
              <a:rPr lang="pl-PL" sz="2400" dirty="0" err="1"/>
              <a:t>integration</a:t>
            </a:r>
            <a:r>
              <a:rPr lang="pl-PL" sz="2400" dirty="0"/>
              <a:t> (</a:t>
            </a:r>
            <a:r>
              <a:rPr lang="pl-PL" sz="2400" dirty="0" err="1"/>
              <a:t>meaning</a:t>
            </a:r>
            <a:r>
              <a:rPr lang="pl-PL" sz="2400" dirty="0"/>
              <a:t> the </a:t>
            </a:r>
            <a:r>
              <a:rPr lang="pl-PL" sz="2400" dirty="0" err="1"/>
              <a:t>combination</a:t>
            </a:r>
            <a:r>
              <a:rPr lang="pl-PL" sz="2400" dirty="0"/>
              <a:t> of </a:t>
            </a:r>
            <a:r>
              <a:rPr lang="pl-PL" sz="2400" dirty="0" err="1"/>
              <a:t>forms</a:t>
            </a:r>
            <a:r>
              <a:rPr lang="pl-PL" sz="2400" dirty="0"/>
              <a:t> of </a:t>
            </a:r>
            <a:r>
              <a:rPr lang="pl-PL" sz="2400" dirty="0" err="1"/>
              <a:t>artistic</a:t>
            </a:r>
            <a:r>
              <a:rPr lang="pl-PL" sz="2400" dirty="0"/>
              <a:t> </a:t>
            </a:r>
            <a:r>
              <a:rPr lang="pl-PL" sz="2400" dirty="0" err="1"/>
              <a:t>expression</a:t>
            </a:r>
            <a:r>
              <a:rPr lang="pl-PL" sz="2400" dirty="0"/>
              <a:t> and </a:t>
            </a:r>
            <a:r>
              <a:rPr lang="pl-PL" sz="2400" dirty="0" err="1"/>
              <a:t>technology</a:t>
            </a:r>
            <a:r>
              <a:rPr lang="pl-PL" sz="2400" dirty="0"/>
              <a:t> </a:t>
            </a:r>
            <a:r>
              <a:rPr lang="pl-PL" sz="2400" dirty="0" err="1"/>
              <a:t>into</a:t>
            </a:r>
            <a:r>
              <a:rPr lang="pl-PL" sz="2400" dirty="0"/>
              <a:t> a </a:t>
            </a:r>
            <a:r>
              <a:rPr lang="pl-PL" sz="2400" dirty="0" err="1"/>
              <a:t>hybrid</a:t>
            </a:r>
            <a:r>
              <a:rPr lang="pl-PL" sz="2400" dirty="0"/>
              <a:t> form of </a:t>
            </a:r>
            <a:r>
              <a:rPr lang="pl-PL" sz="2400" dirty="0" err="1"/>
              <a:t>expression</a:t>
            </a:r>
            <a:r>
              <a:rPr lang="pl-PL" sz="2400" dirty="0"/>
              <a:t>), </a:t>
            </a:r>
          </a:p>
          <a:p>
            <a:pPr marL="342900" indent="-342900">
              <a:buFont typeface="Arial" panose="020B0604020202020204" pitchFamily="34" charset="0"/>
              <a:buChar char="•"/>
            </a:pPr>
            <a:r>
              <a:rPr lang="pl-PL" sz="2400" dirty="0" err="1"/>
              <a:t>interactivity</a:t>
            </a:r>
            <a:r>
              <a:rPr lang="pl-PL" sz="2400" dirty="0"/>
              <a:t> (</a:t>
            </a:r>
            <a:r>
              <a:rPr lang="pl-PL" sz="2400" dirty="0" err="1"/>
              <a:t>consisting</a:t>
            </a:r>
            <a:r>
              <a:rPr lang="pl-PL" sz="2400" dirty="0"/>
              <a:t> in the </a:t>
            </a:r>
            <a:r>
              <a:rPr lang="pl-PL" sz="2400" dirty="0" err="1"/>
              <a:t>possibility</a:t>
            </a:r>
            <a:r>
              <a:rPr lang="pl-PL" sz="2400" dirty="0"/>
              <a:t> of the </a:t>
            </a:r>
            <a:r>
              <a:rPr lang="pl-PL" sz="2400" dirty="0" err="1"/>
              <a:t>user</a:t>
            </a:r>
            <a:r>
              <a:rPr lang="pl-PL" sz="2400" dirty="0"/>
              <a:t> </a:t>
            </a:r>
            <a:r>
              <a:rPr lang="pl-PL" sz="2400" dirty="0" err="1"/>
              <a:t>directly</a:t>
            </a:r>
            <a:r>
              <a:rPr lang="pl-PL" sz="2400" dirty="0"/>
              <a:t> </a:t>
            </a:r>
            <a:r>
              <a:rPr lang="pl-PL" sz="2400" dirty="0" err="1"/>
              <a:t>influencing</a:t>
            </a:r>
            <a:r>
              <a:rPr lang="pl-PL" sz="2400" dirty="0"/>
              <a:t> </a:t>
            </a:r>
            <a:r>
              <a:rPr lang="pl-PL" sz="2400" dirty="0" err="1"/>
              <a:t>his</a:t>
            </a:r>
            <a:r>
              <a:rPr lang="pl-PL" sz="2400" dirty="0"/>
              <a:t> </a:t>
            </a:r>
            <a:r>
              <a:rPr lang="pl-PL" sz="2400" dirty="0" err="1"/>
              <a:t>perception</a:t>
            </a:r>
            <a:r>
              <a:rPr lang="pl-PL" sz="2400" dirty="0"/>
              <a:t> of and </a:t>
            </a:r>
            <a:r>
              <a:rPr lang="pl-PL" sz="2400" dirty="0" err="1"/>
              <a:t>manipulating</a:t>
            </a:r>
            <a:r>
              <a:rPr lang="pl-PL" sz="2400" dirty="0"/>
              <a:t> media and the </a:t>
            </a:r>
            <a:r>
              <a:rPr lang="pl-PL" sz="2400" dirty="0" err="1"/>
              <a:t>possibility</a:t>
            </a:r>
            <a:r>
              <a:rPr lang="pl-PL" sz="2400" dirty="0"/>
              <a:t> of </a:t>
            </a:r>
            <a:r>
              <a:rPr lang="pl-PL" sz="2400" dirty="0" err="1"/>
              <a:t>communicating</a:t>
            </a:r>
            <a:r>
              <a:rPr lang="pl-PL" sz="2400" dirty="0"/>
              <a:t> with </a:t>
            </a:r>
            <a:r>
              <a:rPr lang="pl-PL" sz="2400" dirty="0" err="1"/>
              <a:t>others</a:t>
            </a:r>
            <a:r>
              <a:rPr lang="pl-PL" sz="2400" dirty="0"/>
              <a:t> </a:t>
            </a:r>
            <a:r>
              <a:rPr lang="pl-PL" sz="2400" dirty="0" err="1"/>
              <a:t>through</a:t>
            </a:r>
            <a:r>
              <a:rPr lang="pl-PL" sz="2400" dirty="0"/>
              <a:t> the media).</a:t>
            </a:r>
          </a:p>
        </p:txBody>
      </p:sp>
      <p:pic>
        <p:nvPicPr>
          <p:cNvPr id="35842" name="Picture 2"/>
          <p:cNvPicPr>
            <a:picLocks noChangeAspect="1" noChangeArrowheads="1"/>
          </p:cNvPicPr>
          <p:nvPr/>
        </p:nvPicPr>
        <p:blipFill>
          <a:blip r:embed="rId2" cstate="print"/>
          <a:srcRect/>
          <a:stretch>
            <a:fillRect/>
          </a:stretch>
        </p:blipFill>
        <p:spPr bwMode="auto">
          <a:xfrm>
            <a:off x="228570" y="3924300"/>
            <a:ext cx="1905000" cy="29337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cstate="print"/>
          <a:srcRect/>
          <a:stretch>
            <a:fillRect/>
          </a:stretch>
        </p:blipFill>
        <p:spPr bwMode="auto">
          <a:xfrm>
            <a:off x="228570" y="1295700"/>
            <a:ext cx="1828800" cy="2381250"/>
          </a:xfrm>
          <a:prstGeom prst="rect">
            <a:avLst/>
          </a:prstGeom>
          <a:noFill/>
          <a:ln w="9525">
            <a:noFill/>
            <a:miter lim="800000"/>
            <a:headEnd/>
            <a:tailEnd/>
          </a:ln>
          <a:effectLst/>
        </p:spPr>
      </p:pic>
      <p:sp>
        <p:nvSpPr>
          <p:cNvPr id="4" name="Tytuł 3"/>
          <p:cNvSpPr>
            <a:spLocks noGrp="1"/>
          </p:cNvSpPr>
          <p:nvPr>
            <p:ph type="title"/>
          </p:nvPr>
        </p:nvSpPr>
        <p:spPr>
          <a:xfrm>
            <a:off x="2438400" y="173355"/>
            <a:ext cx="6232525" cy="1353820"/>
          </a:xfrm>
        </p:spPr>
        <p:txBody>
          <a:bodyPr wrap="square"/>
          <a:lstStyle/>
          <a:p>
            <a:r>
              <a:rPr lang="pl-PL" altLang="en-US">
                <a:sym typeface="+mn-ea"/>
              </a:rPr>
              <a:t>Virtual environment </a:t>
            </a:r>
            <a:br>
              <a:rPr lang="pl-PL" altLang="en-US">
                <a:sym typeface="+mn-ea"/>
              </a:rPr>
            </a:br>
            <a:r>
              <a:rPr lang="pl-PL" altLang="en-US">
                <a:sym typeface="+mn-ea"/>
              </a:rPr>
              <a:t>and its features</a:t>
            </a:r>
            <a:endParaRPr lang="pl-PL"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
          </p:nvPr>
        </p:nvSpPr>
        <p:spPr>
          <a:xfrm>
            <a:off x="381000" y="2286000"/>
            <a:ext cx="8334375" cy="3463290"/>
          </a:xfrm>
        </p:spPr>
        <p:txBody>
          <a:bodyPr>
            <a:normAutofit/>
          </a:bodyPr>
          <a:lstStyle/>
          <a:p>
            <a:pPr marL="342900" indent="-342900">
              <a:buFont typeface="Arial" panose="020B0604020202020204" pitchFamily="34" charset="0"/>
              <a:buChar char="•"/>
            </a:pPr>
            <a:r>
              <a:rPr lang="pl-PL" sz="2400" b="1" dirty="0" err="1"/>
              <a:t>Hypermediality</a:t>
            </a:r>
            <a:r>
              <a:rPr lang="pl-PL" sz="2400" b="1" dirty="0"/>
              <a:t> </a:t>
            </a:r>
            <a:r>
              <a:rPr lang="pl-PL" sz="2400" dirty="0"/>
              <a:t>(</a:t>
            </a:r>
            <a:r>
              <a:rPr lang="pl-PL" sz="2400" dirty="0" err="1"/>
              <a:t>consisting</a:t>
            </a:r>
            <a:r>
              <a:rPr lang="pl-PL" sz="2400" dirty="0"/>
              <a:t> in </a:t>
            </a:r>
            <a:r>
              <a:rPr lang="pl-PL" sz="2400" dirty="0" err="1"/>
              <a:t>combining</a:t>
            </a:r>
            <a:r>
              <a:rPr lang="pl-PL" sz="2400" dirty="0"/>
              <a:t> </a:t>
            </a:r>
            <a:r>
              <a:rPr lang="pl-PL" sz="2400" dirty="0" err="1"/>
              <a:t>elements</a:t>
            </a:r>
            <a:r>
              <a:rPr lang="pl-PL" sz="2400" dirty="0"/>
              <a:t> of </a:t>
            </a:r>
            <a:r>
              <a:rPr lang="pl-PL" sz="2400" dirty="0" err="1"/>
              <a:t>different</a:t>
            </a:r>
            <a:r>
              <a:rPr lang="pl-PL" sz="2400" dirty="0"/>
              <a:t> media in order to </a:t>
            </a:r>
            <a:r>
              <a:rPr lang="pl-PL" sz="2400" dirty="0" err="1"/>
              <a:t>create</a:t>
            </a:r>
            <a:r>
              <a:rPr lang="pl-PL" sz="2400" dirty="0"/>
              <a:t> </a:t>
            </a:r>
            <a:r>
              <a:rPr lang="pl-PL" sz="2400" dirty="0" err="1"/>
              <a:t>an</a:t>
            </a:r>
            <a:r>
              <a:rPr lang="pl-PL" sz="2400" dirty="0"/>
              <a:t> </a:t>
            </a:r>
            <a:r>
              <a:rPr lang="pl-PL" sz="2400" dirty="0" err="1"/>
              <a:t>individual</a:t>
            </a:r>
            <a:r>
              <a:rPr lang="pl-PL" sz="2400" dirty="0"/>
              <a:t> </a:t>
            </a:r>
            <a:r>
              <a:rPr lang="pl-PL" sz="2400" dirty="0" err="1"/>
              <a:t>path</a:t>
            </a:r>
            <a:r>
              <a:rPr lang="pl-PL" sz="2400" dirty="0"/>
              <a:t> of </a:t>
            </a:r>
            <a:r>
              <a:rPr lang="pl-PL" sz="2400" dirty="0" err="1"/>
              <a:t>reasoning</a:t>
            </a:r>
            <a:r>
              <a:rPr lang="pl-PL" sz="2400" dirty="0"/>
              <a:t> </a:t>
            </a:r>
            <a:r>
              <a:rPr lang="pl-PL" sz="2400" dirty="0" err="1"/>
              <a:t>based</a:t>
            </a:r>
            <a:r>
              <a:rPr lang="pl-PL" sz="2400" dirty="0"/>
              <a:t> on </a:t>
            </a:r>
            <a:r>
              <a:rPr lang="pl-PL" sz="2400" dirty="0" err="1"/>
              <a:t>one's</a:t>
            </a:r>
            <a:r>
              <a:rPr lang="pl-PL" sz="2400" dirty="0"/>
              <a:t> </a:t>
            </a:r>
            <a:r>
              <a:rPr lang="pl-PL" sz="2400" dirty="0" err="1"/>
              <a:t>own</a:t>
            </a:r>
            <a:r>
              <a:rPr lang="pl-PL" sz="2400" dirty="0"/>
              <a:t> </a:t>
            </a:r>
            <a:r>
              <a:rPr lang="pl-PL" sz="2400" dirty="0" err="1"/>
              <a:t>associations</a:t>
            </a:r>
            <a:r>
              <a:rPr lang="pl-PL" sz="2400" dirty="0"/>
              <a:t>), </a:t>
            </a:r>
          </a:p>
          <a:p>
            <a:pPr marL="342900" indent="-342900">
              <a:buFont typeface="Arial" panose="020B0604020202020204" pitchFamily="34" charset="0"/>
              <a:buChar char="•"/>
            </a:pPr>
            <a:r>
              <a:rPr lang="pl-PL" sz="2400" b="1" dirty="0" err="1"/>
              <a:t>Immersion</a:t>
            </a:r>
            <a:r>
              <a:rPr lang="pl-PL" sz="2400" dirty="0"/>
              <a:t> (</a:t>
            </a:r>
            <a:r>
              <a:rPr lang="pl-PL" sz="2400" dirty="0" err="1"/>
              <a:t>meaning</a:t>
            </a:r>
            <a:r>
              <a:rPr lang="pl-PL" sz="2400" dirty="0"/>
              <a:t> the </a:t>
            </a:r>
            <a:r>
              <a:rPr lang="pl-PL" sz="2400" dirty="0" err="1"/>
              <a:t>experience</a:t>
            </a:r>
            <a:r>
              <a:rPr lang="pl-PL" sz="2400" dirty="0"/>
              <a:t> of </a:t>
            </a:r>
            <a:r>
              <a:rPr lang="pl-PL" sz="2400" dirty="0" err="1"/>
              <a:t>entering</a:t>
            </a:r>
            <a:r>
              <a:rPr lang="pl-PL" sz="2400" dirty="0"/>
              <a:t> a </a:t>
            </a:r>
            <a:r>
              <a:rPr lang="pl-PL" sz="2400" dirty="0" err="1"/>
              <a:t>simulated</a:t>
            </a:r>
            <a:r>
              <a:rPr lang="pl-PL" sz="2400" dirty="0"/>
              <a:t> </a:t>
            </a:r>
            <a:r>
              <a:rPr lang="pl-PL" sz="2400" dirty="0" err="1"/>
              <a:t>three-dimensional</a:t>
            </a:r>
            <a:r>
              <a:rPr lang="pl-PL" sz="2400" dirty="0"/>
              <a:t> environment), </a:t>
            </a:r>
          </a:p>
          <a:p>
            <a:pPr marL="342900" indent="-342900">
              <a:buFont typeface="Arial" panose="020B0604020202020204" pitchFamily="34" charset="0"/>
              <a:buChar char="•"/>
            </a:pPr>
            <a:r>
              <a:rPr lang="pl-PL" sz="2400" b="1" dirty="0" err="1"/>
              <a:t>Narrative</a:t>
            </a:r>
            <a:r>
              <a:rPr lang="pl-PL" sz="2400" b="1" dirty="0"/>
              <a:t> </a:t>
            </a:r>
            <a:r>
              <a:rPr lang="pl-PL" sz="2400" dirty="0"/>
              <a:t>(</a:t>
            </a:r>
            <a:r>
              <a:rPr lang="pl-PL" sz="2400" dirty="0" err="1"/>
              <a:t>defining</a:t>
            </a:r>
            <a:r>
              <a:rPr lang="pl-PL" sz="2400" dirty="0"/>
              <a:t> </a:t>
            </a:r>
            <a:r>
              <a:rPr lang="pl-PL" sz="2400" dirty="0" err="1"/>
              <a:t>aesthetic</a:t>
            </a:r>
            <a:r>
              <a:rPr lang="pl-PL" sz="2400" dirty="0"/>
              <a:t> and </a:t>
            </a:r>
            <a:r>
              <a:rPr lang="pl-PL" sz="2400" dirty="0" err="1"/>
              <a:t>formal</a:t>
            </a:r>
            <a:r>
              <a:rPr lang="pl-PL" sz="2400" dirty="0"/>
              <a:t> </a:t>
            </a:r>
            <a:r>
              <a:rPr lang="pl-PL" sz="2400" dirty="0" err="1"/>
              <a:t>strategies</a:t>
            </a:r>
            <a:r>
              <a:rPr lang="pl-PL" sz="2400" dirty="0"/>
              <a:t> </a:t>
            </a:r>
            <a:r>
              <a:rPr lang="pl-PL" sz="2400" dirty="0" err="1"/>
              <a:t>that</a:t>
            </a:r>
            <a:r>
              <a:rPr lang="pl-PL" sz="2400" dirty="0"/>
              <a:t> </a:t>
            </a:r>
            <a:r>
              <a:rPr lang="pl-PL" sz="2400" dirty="0" err="1"/>
              <a:t>result</a:t>
            </a:r>
            <a:r>
              <a:rPr lang="pl-PL" sz="2400" dirty="0"/>
              <a:t> from the </a:t>
            </a:r>
            <a:r>
              <a:rPr lang="pl-PL" sz="2400" dirty="0" err="1"/>
              <a:t>above</a:t>
            </a:r>
            <a:r>
              <a:rPr lang="pl-PL" sz="2400" dirty="0"/>
              <a:t> </a:t>
            </a:r>
            <a:r>
              <a:rPr lang="pl-PL" sz="2400" dirty="0" err="1"/>
              <a:t>concepts</a:t>
            </a:r>
            <a:r>
              <a:rPr lang="pl-PL" sz="2400" dirty="0"/>
              <a:t> and </a:t>
            </a:r>
            <a:r>
              <a:rPr lang="pl-PL" sz="2400" dirty="0" err="1"/>
              <a:t>lead</a:t>
            </a:r>
            <a:r>
              <a:rPr lang="pl-PL" sz="2400" dirty="0"/>
              <a:t> to non-</a:t>
            </a:r>
            <a:r>
              <a:rPr lang="pl-PL" sz="2400" dirty="0" err="1"/>
              <a:t>linear</a:t>
            </a:r>
            <a:r>
              <a:rPr lang="pl-PL" sz="2400" dirty="0"/>
              <a:t> </a:t>
            </a:r>
            <a:r>
              <a:rPr lang="pl-PL" sz="2400" dirty="0" err="1"/>
              <a:t>forms</a:t>
            </a:r>
            <a:r>
              <a:rPr lang="pl-PL" sz="2400" dirty="0"/>
              <a:t> of </a:t>
            </a:r>
            <a:r>
              <a:rPr lang="pl-PL" sz="2400" dirty="0" err="1"/>
              <a:t>narration</a:t>
            </a:r>
            <a:r>
              <a:rPr lang="pl-PL" sz="2400" dirty="0"/>
              <a:t>) and media </a:t>
            </a:r>
            <a:r>
              <a:rPr lang="pl-PL" sz="2400" dirty="0" err="1"/>
              <a:t>presentations</a:t>
            </a:r>
            <a:r>
              <a:rPr lang="pl-PL" sz="2400" dirty="0"/>
              <a:t>).</a:t>
            </a:r>
          </a:p>
        </p:txBody>
      </p:sp>
      <p:sp>
        <p:nvSpPr>
          <p:cNvPr id="4" name="Prostokąt 3"/>
          <p:cNvSpPr/>
          <p:nvPr/>
        </p:nvSpPr>
        <p:spPr>
          <a:xfrm>
            <a:off x="228570" y="5638800"/>
            <a:ext cx="8429684" cy="306705"/>
          </a:xfrm>
          <a:prstGeom prst="rect">
            <a:avLst/>
          </a:prstGeom>
        </p:spPr>
        <p:txBody>
          <a:bodyPr wrap="square">
            <a:spAutoFit/>
          </a:bodyPr>
          <a:lstStyle/>
          <a:p>
            <a:r>
              <a:rPr lang="pl-PL" sz="1400" dirty="0" err="1"/>
              <a:t>Castells</a:t>
            </a:r>
            <a:r>
              <a:rPr lang="pl-PL" sz="1400" dirty="0"/>
              <a:t> M., Galaktyka Internetu. Refleksje nad Internetem, biznesem i społeczeństwem, </a:t>
            </a:r>
            <a:r>
              <a:rPr lang="pl-PL" sz="1400" dirty="0" err="1"/>
              <a:t>Rebis</a:t>
            </a:r>
            <a:r>
              <a:rPr lang="pl-PL" sz="1400" dirty="0"/>
              <a:t>, Poznań, 2003, s. 23.</a:t>
            </a:r>
          </a:p>
        </p:txBody>
      </p:sp>
      <p:sp>
        <p:nvSpPr>
          <p:cNvPr id="5" name="Tytuł 4"/>
          <p:cNvSpPr>
            <a:spLocks noGrp="1"/>
          </p:cNvSpPr>
          <p:nvPr>
            <p:ph type="title"/>
          </p:nvPr>
        </p:nvSpPr>
        <p:spPr/>
        <p:txBody>
          <a:bodyPr/>
          <a:lstStyle/>
          <a:p>
            <a:endParaRPr lang="pl-PL" altLang="en-US"/>
          </a:p>
        </p:txBody>
      </p:sp>
      <p:sp>
        <p:nvSpPr>
          <p:cNvPr id="6" name="Tytuł 3"/>
          <p:cNvSpPr/>
          <p:nvPr/>
        </p:nvSpPr>
        <p:spPr>
          <a:xfrm>
            <a:off x="2438400" y="173355"/>
            <a:ext cx="6232525" cy="135382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a:sym typeface="+mn-ea"/>
              </a:rPr>
              <a:t>Virtual environment </a:t>
            </a:r>
            <a:br>
              <a:rPr lang="pl-PL" altLang="en-US">
                <a:sym typeface="+mn-ea"/>
              </a:rPr>
            </a:br>
            <a:r>
              <a:rPr lang="pl-PL" altLang="en-US">
                <a:sym typeface="+mn-ea"/>
              </a:rPr>
              <a:t>and its features</a:t>
            </a:r>
            <a:endParaRPr lang="pl-PL" altLang="en-US"/>
          </a:p>
        </p:txBody>
      </p:sp>
      <p:sp>
        <p:nvSpPr>
          <p:cNvPr id="7" name="Prostokąt 6"/>
          <p:cNvSpPr/>
          <p:nvPr/>
        </p:nvSpPr>
        <p:spPr>
          <a:xfrm>
            <a:off x="325552" y="6096000"/>
            <a:ext cx="8501122" cy="521970"/>
          </a:xfrm>
          <a:prstGeom prst="rect">
            <a:avLst/>
          </a:prstGeom>
        </p:spPr>
        <p:txBody>
          <a:bodyPr wrap="square">
            <a:spAutoFit/>
          </a:bodyPr>
          <a:lstStyle/>
          <a:p>
            <a:r>
              <a:rPr lang="pl-PL" sz="1400" dirty="0" err="1"/>
              <a:t>Szykowta</a:t>
            </a:r>
            <a:r>
              <a:rPr lang="pl-PL" sz="1400" dirty="0"/>
              <a:t> S., Czyżby śmierć autora? Interaktywność hipertekstu w świetle </a:t>
            </a:r>
            <a:r>
              <a:rPr lang="pl-PL" sz="1400" dirty="0" err="1"/>
              <a:t>poststrukturalizmu</a:t>
            </a:r>
            <a:r>
              <a:rPr lang="pl-PL" sz="1400" dirty="0"/>
              <a:t> [w:]  Kody kultury: interakcja, transformacja, synergia pod red. </a:t>
            </a:r>
            <a:r>
              <a:rPr lang="pl-PL" sz="1400" dirty="0" err="1"/>
              <a:t>H.Kubickiej</a:t>
            </a:r>
            <a:r>
              <a:rPr lang="pl-PL" sz="1400" dirty="0"/>
              <a:t>, </a:t>
            </a:r>
            <a:r>
              <a:rPr lang="pl-PL" sz="1400" dirty="0" err="1"/>
              <a:t>O.Taranek</a:t>
            </a:r>
            <a:r>
              <a:rPr lang="pl-PL" sz="1400" dirty="0"/>
              <a:t>, str.50-57; s.54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a:t>Interactivity</a:t>
            </a:r>
          </a:p>
        </p:txBody>
      </p:sp>
      <p:sp>
        <p:nvSpPr>
          <p:cNvPr id="2" name="Symbol zastępczy zawartości 1"/>
          <p:cNvSpPr>
            <a:spLocks noGrp="1"/>
          </p:cNvSpPr>
          <p:nvPr>
            <p:ph sz="quarter" idx="1"/>
          </p:nvPr>
        </p:nvSpPr>
        <p:spPr>
          <a:xfrm>
            <a:off x="838200" y="1447800"/>
            <a:ext cx="7437120" cy="3463290"/>
          </a:xfrm>
        </p:spPr>
        <p:txBody>
          <a:bodyPr>
            <a:normAutofit/>
          </a:bodyPr>
          <a:lstStyle/>
          <a:p>
            <a:pPr marL="342900" indent="-342900">
              <a:buFont typeface="Arial" panose="020B0604020202020204" pitchFamily="34" charset="0"/>
              <a:buChar char="•"/>
            </a:pPr>
            <a:r>
              <a:rPr lang="pl-PL" sz="2400" b="1" dirty="0"/>
              <a:t>Interactivity </a:t>
            </a:r>
            <a:r>
              <a:rPr lang="pl-PL" sz="2400" dirty="0"/>
              <a:t>is a feature of the program that allows to obtain a response to the user's actions, it includes two possibilities: receiving information and reacting to its meaning. </a:t>
            </a:r>
          </a:p>
          <a:p>
            <a:pPr marL="342900" indent="-342900">
              <a:buFont typeface="Arial" panose="020B0604020202020204" pitchFamily="34" charset="0"/>
              <a:buChar char="•"/>
            </a:pPr>
            <a:r>
              <a:rPr lang="pl-PL" sz="2400" dirty="0"/>
              <a:t>The interactivity of digital works, however, should not be limited only to mindless, thoughtless and instinctive clicking on their content.</a:t>
            </a:r>
          </a:p>
        </p:txBody>
      </p:sp>
      <p:sp>
        <p:nvSpPr>
          <p:cNvPr id="4" name="Prostokąt 3"/>
          <p:cNvSpPr/>
          <p:nvPr/>
        </p:nvSpPr>
        <p:spPr>
          <a:xfrm>
            <a:off x="304770" y="5410214"/>
            <a:ext cx="8501122" cy="521970"/>
          </a:xfrm>
          <a:prstGeom prst="rect">
            <a:avLst/>
          </a:prstGeom>
        </p:spPr>
        <p:txBody>
          <a:bodyPr wrap="square">
            <a:spAutoFit/>
          </a:bodyPr>
          <a:lstStyle/>
          <a:p>
            <a:r>
              <a:rPr lang="pl-PL" sz="1400" dirty="0" err="1"/>
              <a:t>Szykowta</a:t>
            </a:r>
            <a:r>
              <a:rPr lang="pl-PL" sz="1400" dirty="0"/>
              <a:t> S., Czyżby śmierć autora? Interaktywność hipertekstu w świetle </a:t>
            </a:r>
            <a:r>
              <a:rPr lang="pl-PL" sz="1400" dirty="0" err="1"/>
              <a:t>poststrukturalizmu</a:t>
            </a:r>
            <a:r>
              <a:rPr lang="pl-PL" sz="1400" dirty="0"/>
              <a:t> [w:]  Kody kultury: interakcja, transformacja, synergia pod red. </a:t>
            </a:r>
            <a:r>
              <a:rPr lang="pl-PL" sz="1400" dirty="0" err="1"/>
              <a:t>H.Kubickiej</a:t>
            </a:r>
            <a:r>
              <a:rPr lang="pl-PL" sz="1400" dirty="0"/>
              <a:t>, </a:t>
            </a:r>
            <a:r>
              <a:rPr lang="pl-PL" sz="1400" dirty="0" err="1"/>
              <a:t>O.Taranek</a:t>
            </a:r>
            <a:r>
              <a:rPr lang="pl-PL" sz="1400" dirty="0"/>
              <a:t>, str.50-57; s.54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err="1">
                <a:sym typeface="+mn-ea"/>
              </a:rPr>
              <a:t>Interactivity</a:t>
            </a:r>
            <a:endParaRPr lang="pl-PL" dirty="0"/>
          </a:p>
        </p:txBody>
      </p:sp>
      <p:sp>
        <p:nvSpPr>
          <p:cNvPr id="2" name="Symbol zastępczy zawartości 1"/>
          <p:cNvSpPr>
            <a:spLocks noGrp="1"/>
          </p:cNvSpPr>
          <p:nvPr>
            <p:ph sz="quarter" idx="1"/>
          </p:nvPr>
        </p:nvSpPr>
        <p:spPr>
          <a:xfrm>
            <a:off x="535940" y="1433830"/>
            <a:ext cx="7939405" cy="2215515"/>
          </a:xfrm>
        </p:spPr>
        <p:txBody>
          <a:bodyPr wrap="square"/>
          <a:lstStyle/>
          <a:p>
            <a:pPr marL="342900" indent="-342900">
              <a:buFont typeface="Arial" panose="020B0604020202020204" pitchFamily="34" charset="0"/>
              <a:buChar char="•"/>
            </a:pPr>
            <a:r>
              <a:rPr lang="pl-PL" sz="2400" dirty="0"/>
              <a:t>Internet works with the features of interactivity should be characterized by: </a:t>
            </a:r>
            <a:r>
              <a:rPr lang="pl-PL" sz="2400" b="1" dirty="0"/>
              <a:t>physical intervention in the structure of the program and interpretation (receiving semantic concretization). </a:t>
            </a:r>
          </a:p>
          <a:p>
            <a:pPr marL="342900" indent="-342900">
              <a:buFont typeface="Arial" panose="020B0604020202020204" pitchFamily="34" charset="0"/>
              <a:buChar char="•"/>
            </a:pPr>
            <a:r>
              <a:rPr lang="pl-PL" sz="2400" dirty="0"/>
              <a:t>Interaction is therefore about r</a:t>
            </a:r>
            <a:r>
              <a:rPr lang="pl-PL" sz="2400" b="1" dirty="0"/>
              <a:t>eceiving, giving meaning, making transformations and new interpretations.</a:t>
            </a:r>
          </a:p>
        </p:txBody>
      </p:sp>
      <p:sp>
        <p:nvSpPr>
          <p:cNvPr id="4" name="Prostokąt 3"/>
          <p:cNvSpPr/>
          <p:nvPr/>
        </p:nvSpPr>
        <p:spPr>
          <a:xfrm>
            <a:off x="285720" y="5429264"/>
            <a:ext cx="8572560" cy="521970"/>
          </a:xfrm>
          <a:prstGeom prst="rect">
            <a:avLst/>
          </a:prstGeom>
        </p:spPr>
        <p:txBody>
          <a:bodyPr wrap="square">
            <a:spAutoFit/>
          </a:bodyPr>
          <a:lstStyle/>
          <a:p>
            <a:r>
              <a:rPr lang="pl-PL" sz="1400" dirty="0" err="1"/>
              <a:t>Szykowta</a:t>
            </a:r>
            <a:r>
              <a:rPr lang="pl-PL" sz="1400" dirty="0"/>
              <a:t> S., Czyżby śmierć autora? Interaktywność hipertekstu w świetle </a:t>
            </a:r>
            <a:r>
              <a:rPr lang="pl-PL" sz="1400" dirty="0" err="1"/>
              <a:t>poststrukturalizmu</a:t>
            </a:r>
            <a:r>
              <a:rPr lang="pl-PL" sz="1400" dirty="0"/>
              <a:t> [w:] Kody kultury: interakcja, transformacja, synergia pod red. </a:t>
            </a:r>
            <a:r>
              <a:rPr lang="pl-PL" sz="1400" dirty="0" err="1"/>
              <a:t>H.Kubickiej</a:t>
            </a:r>
            <a:r>
              <a:rPr lang="pl-PL" sz="1400" dirty="0"/>
              <a:t>, </a:t>
            </a:r>
            <a:r>
              <a:rPr lang="pl-PL" sz="1400" dirty="0" err="1"/>
              <a:t>O.Taranek</a:t>
            </a:r>
            <a:r>
              <a:rPr lang="pl-PL" sz="1400" dirty="0"/>
              <a:t>, str.50-57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2404109" y="462597"/>
            <a:ext cx="4335780" cy="676910"/>
          </a:xfrm>
        </p:spPr>
        <p:txBody>
          <a:bodyPr/>
          <a:lstStyle/>
          <a:p>
            <a:r>
              <a:rPr lang="pl-PL" dirty="0">
                <a:sym typeface="+mn-ea"/>
              </a:rPr>
              <a:t>Interactivity</a:t>
            </a:r>
            <a:endParaRPr lang="pl-PL" dirty="0"/>
          </a:p>
        </p:txBody>
      </p:sp>
      <p:sp>
        <p:nvSpPr>
          <p:cNvPr id="2" name="Symbol zastępczy zawartości 1"/>
          <p:cNvSpPr>
            <a:spLocks noGrp="1"/>
          </p:cNvSpPr>
          <p:nvPr>
            <p:ph sz="quarter" idx="1"/>
          </p:nvPr>
        </p:nvSpPr>
        <p:spPr>
          <a:xfrm>
            <a:off x="535940" y="1433830"/>
            <a:ext cx="7863840" cy="1477010"/>
          </a:xfrm>
        </p:spPr>
        <p:txBody>
          <a:bodyPr wrap="square"/>
          <a:lstStyle/>
          <a:p>
            <a:r>
              <a:rPr lang="pl-PL" sz="2400" dirty="0"/>
              <a:t>Sylwia Szykowta draws attention to the fact that </a:t>
            </a:r>
            <a:r>
              <a:rPr lang="pl-PL" sz="2400" b="1" dirty="0"/>
              <a:t>interactivity creates the possibility of making changes inside the work created by the author, which takes place by changing its original meaning</a:t>
            </a:r>
            <a:r>
              <a:rPr lang="pl-PL" sz="2400" dirty="0"/>
              <a:t> (given by the author).</a:t>
            </a:r>
          </a:p>
        </p:txBody>
      </p:sp>
      <p:sp>
        <p:nvSpPr>
          <p:cNvPr id="4" name="Prostokąt 3"/>
          <p:cNvSpPr/>
          <p:nvPr/>
        </p:nvSpPr>
        <p:spPr>
          <a:xfrm>
            <a:off x="286063" y="5410299"/>
            <a:ext cx="8572560" cy="521970"/>
          </a:xfrm>
          <a:prstGeom prst="rect">
            <a:avLst/>
          </a:prstGeom>
        </p:spPr>
        <p:txBody>
          <a:bodyPr wrap="square">
            <a:spAutoFit/>
          </a:bodyPr>
          <a:lstStyle/>
          <a:p>
            <a:r>
              <a:rPr lang="pl-PL" sz="1400" dirty="0" err="1"/>
              <a:t>Szykowta</a:t>
            </a:r>
            <a:r>
              <a:rPr lang="pl-PL" sz="1400" dirty="0"/>
              <a:t> S., Czyżby śmierć autora? Interaktywność hipertekstu w świetle </a:t>
            </a:r>
            <a:r>
              <a:rPr lang="pl-PL" sz="1400" dirty="0" err="1"/>
              <a:t>poststrukturalizmu</a:t>
            </a:r>
            <a:r>
              <a:rPr lang="pl-PL" sz="1400" dirty="0"/>
              <a:t> [w:] Kody kultury: interakcja, transformacja, synergia pod red. </a:t>
            </a:r>
            <a:r>
              <a:rPr lang="pl-PL" sz="1400" dirty="0" err="1"/>
              <a:t>H.Kubickiej</a:t>
            </a:r>
            <a:r>
              <a:rPr lang="pl-PL" sz="1400" dirty="0"/>
              <a:t>, </a:t>
            </a:r>
            <a:r>
              <a:rPr lang="pl-PL" sz="1400" dirty="0" err="1"/>
              <a:t>O.Taranek</a:t>
            </a:r>
            <a:r>
              <a:rPr lang="pl-PL" sz="1400" dirty="0"/>
              <a:t>, str.50-57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600200" y="609600"/>
            <a:ext cx="6033135" cy="676910"/>
          </a:xfrm>
        </p:spPr>
        <p:txBody>
          <a:bodyPr wrap="square"/>
          <a:lstStyle/>
          <a:p>
            <a:r>
              <a:rPr lang="pl-PL" altLang="en-US"/>
              <a:t>VR in education allows: </a:t>
            </a:r>
          </a:p>
        </p:txBody>
      </p:sp>
      <p:sp>
        <p:nvSpPr>
          <p:cNvPr id="3" name="Podtytuł 2"/>
          <p:cNvSpPr>
            <a:spLocks noGrp="1"/>
          </p:cNvSpPr>
          <p:nvPr>
            <p:ph type="subTitle" idx="4"/>
          </p:nvPr>
        </p:nvSpPr>
        <p:spPr>
          <a:xfrm>
            <a:off x="304165" y="1371600"/>
            <a:ext cx="8839835" cy="6278245"/>
          </a:xfrm>
        </p:spPr>
        <p:txBody>
          <a:bodyPr wrap="square"/>
          <a:lstStyle/>
          <a:p>
            <a:pPr marL="342900" indent="-342900">
              <a:buFont typeface="Arial" panose="020B0604020202020204" pitchFamily="34" charset="0"/>
              <a:buChar char="•"/>
            </a:pPr>
            <a:r>
              <a:rPr lang="pl-PL" altLang="en-US">
                <a:sym typeface="+mn-ea"/>
              </a:rPr>
              <a:t>The experience of motor and sensory perception - indirect cognition, however, close to direct cognition</a:t>
            </a:r>
          </a:p>
          <a:p>
            <a:pPr marL="342900" indent="-342900">
              <a:buFont typeface="Arial" panose="020B0604020202020204" pitchFamily="34" charset="0"/>
              <a:buChar char="•"/>
            </a:pPr>
            <a:r>
              <a:rPr lang="pl-PL" altLang="en-US">
                <a:sym typeface="+mn-ea"/>
              </a:rPr>
              <a:t>learning through emotions, experience, direct contact with objects</a:t>
            </a:r>
          </a:p>
          <a:p>
            <a:pPr marL="342900" indent="-342900">
              <a:buFont typeface="Arial" panose="020B0604020202020204" pitchFamily="34" charset="0"/>
              <a:buChar char="•"/>
            </a:pPr>
            <a:r>
              <a:rPr lang="pl-PL" altLang="en-US">
                <a:sym typeface="+mn-ea"/>
              </a:rPr>
              <a:t>possibility of using previously acquired knowledge in solving problems</a:t>
            </a:r>
          </a:p>
          <a:p>
            <a:pPr marL="342900" indent="-342900">
              <a:buFont typeface="Arial" panose="020B0604020202020204" pitchFamily="34" charset="0"/>
              <a:buChar char="•"/>
            </a:pPr>
            <a:r>
              <a:rPr lang="pl-PL" altLang="en-US">
                <a:sym typeface="+mn-ea"/>
              </a:rPr>
              <a:t>interdisciplinarity, comprehensive knowledge</a:t>
            </a:r>
          </a:p>
          <a:p>
            <a:pPr marL="342900" indent="-342900">
              <a:buFont typeface="Arial" panose="020B0604020202020204" pitchFamily="34" charset="0"/>
              <a:buChar char="•"/>
            </a:pPr>
            <a:r>
              <a:rPr lang="pl-PL" altLang="en-US">
                <a:sym typeface="+mn-ea"/>
              </a:rPr>
              <a:t>the ability to interpret knowledge, compare different solutions to the same problem</a:t>
            </a:r>
          </a:p>
          <a:p>
            <a:pPr marL="342900" indent="-342900">
              <a:buFont typeface="Arial" panose="020B0604020202020204" pitchFamily="34" charset="0"/>
              <a:buChar char="•"/>
            </a:pPr>
            <a:r>
              <a:rPr lang="pl-PL" altLang="en-US">
                <a:sym typeface="+mn-ea"/>
              </a:rPr>
              <a:t>acquiring skills and the possibility of checking knowledge in practice</a:t>
            </a:r>
          </a:p>
          <a:p>
            <a:pPr marL="342900" indent="-342900">
              <a:buFont typeface="Arial" panose="020B0604020202020204" pitchFamily="34" charset="0"/>
              <a:buChar char="•"/>
            </a:pPr>
            <a:r>
              <a:rPr lang="pl-PL" altLang="en-US">
                <a:sym typeface="+mn-ea"/>
              </a:rPr>
              <a:t>acquired knowledge in social relations and relations with the program</a:t>
            </a:r>
          </a:p>
          <a:p>
            <a:pPr marL="342900" indent="-342900">
              <a:buFont typeface="Arial" panose="020B0604020202020204" pitchFamily="34" charset="0"/>
              <a:buChar char="•"/>
            </a:pPr>
            <a:r>
              <a:rPr lang="pl-PL" altLang="en-US">
                <a:sym typeface="+mn-ea"/>
              </a:rPr>
              <a:t>a holistic view of objects and their parts</a:t>
            </a:r>
          </a:p>
          <a:p>
            <a:pPr marL="342900" indent="-342900">
              <a:buFont typeface="Arial" panose="020B0604020202020204" pitchFamily="34" charset="0"/>
              <a:buChar char="•"/>
            </a:pPr>
            <a:r>
              <a:rPr lang="pl-PL" altLang="en-US">
                <a:sym typeface="+mn-ea"/>
              </a:rPr>
              <a:t>double verbal and visual coding</a:t>
            </a:r>
          </a:p>
          <a:p>
            <a:endParaRPr lang="pl-PL" altLang="en-US">
              <a:sym typeface="+mn-ea"/>
            </a:endParaRPr>
          </a:p>
          <a:p>
            <a:endParaRPr lang="pl-PL" altLang="en-US">
              <a:sym typeface="+mn-ea"/>
            </a:endParaRPr>
          </a:p>
          <a:p>
            <a:endParaRPr lang="pl-PL" altLang="en-US">
              <a:sym typeface="+mn-ea"/>
            </a:endParaRPr>
          </a:p>
          <a:p>
            <a:endParaRPr lang="pl-PL" altLang="en-US"/>
          </a:p>
        </p:txBody>
      </p:sp>
      <p:sp>
        <p:nvSpPr>
          <p:cNvPr id="4" name="Pole tekstowe 3"/>
          <p:cNvSpPr txBox="1"/>
          <p:nvPr/>
        </p:nvSpPr>
        <p:spPr>
          <a:xfrm>
            <a:off x="1090295" y="152400"/>
            <a:ext cx="6964045" cy="521970"/>
          </a:xfrm>
          <a:prstGeom prst="rect">
            <a:avLst/>
          </a:prstGeom>
          <a:noFill/>
        </p:spPr>
        <p:txBody>
          <a:bodyPr wrap="square" rtlCol="0" anchor="t">
            <a:spAutoFit/>
          </a:bodyPr>
          <a:lstStyle/>
          <a:p>
            <a:pPr indent="0" algn="ctr">
              <a:buNone/>
            </a:pPr>
            <a:r>
              <a:rPr lang="pl-PL" altLang="en-US" sz="2800">
                <a:sym typeface="+mn-ea"/>
              </a:rPr>
              <a:t>Virtual environment and its features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ltLang="en-US"/>
          </a:p>
        </p:txBody>
      </p:sp>
      <p:sp>
        <p:nvSpPr>
          <p:cNvPr id="3" name="Podtytuł 2"/>
          <p:cNvSpPr>
            <a:spLocks noGrp="1"/>
          </p:cNvSpPr>
          <p:nvPr>
            <p:ph type="subTitle" idx="4"/>
          </p:nvPr>
        </p:nvSpPr>
        <p:spPr>
          <a:xfrm>
            <a:off x="685800" y="1828800"/>
            <a:ext cx="8219440" cy="2215515"/>
          </a:xfrm>
        </p:spPr>
        <p:txBody>
          <a:bodyPr wrap="square"/>
          <a:lstStyle/>
          <a:p>
            <a:pPr marL="342900" indent="-342900">
              <a:buFont typeface="Arial" panose="020B0604020202020204" pitchFamily="34" charset="0"/>
              <a:buChar char="•"/>
            </a:pPr>
            <a:r>
              <a:rPr lang="pl-PL" altLang="en-US">
                <a:sym typeface="+mn-ea"/>
              </a:rPr>
              <a:t>the possibility of fixation - by placing objects close to the patterns</a:t>
            </a:r>
          </a:p>
          <a:p>
            <a:pPr marL="342900" indent="-342900">
              <a:buFont typeface="Arial" panose="020B0604020202020204" pitchFamily="34" charset="0"/>
              <a:buChar char="•"/>
            </a:pPr>
            <a:r>
              <a:rPr lang="pl-PL" altLang="en-US">
                <a:sym typeface="+mn-ea"/>
              </a:rPr>
              <a:t>individual approach to a solved task, own pace of work</a:t>
            </a:r>
          </a:p>
          <a:p>
            <a:pPr marL="342900" indent="-342900">
              <a:buFont typeface="Arial" panose="020B0604020202020204" pitchFamily="34" charset="0"/>
              <a:buChar char="•"/>
            </a:pPr>
            <a:r>
              <a:rPr lang="pl-PL" altLang="en-US">
                <a:sym typeface="+mn-ea"/>
              </a:rPr>
              <a:t>the ability to see the key elements of the purchased activity,</a:t>
            </a:r>
          </a:p>
          <a:p>
            <a:pPr marL="342900" indent="-342900">
              <a:buFont typeface="Arial" panose="020B0604020202020204" pitchFamily="34" charset="0"/>
              <a:buChar char="•"/>
            </a:pPr>
            <a:r>
              <a:rPr lang="pl-PL" altLang="en-US">
                <a:sym typeface="+mn-ea"/>
              </a:rPr>
              <a:t>concentration of attention and high level of motivation</a:t>
            </a:r>
          </a:p>
          <a:p>
            <a:pPr indent="0">
              <a:buFont typeface="Arial" panose="020B0604020202020204" pitchFamily="34" charset="0"/>
              <a:buNone/>
            </a:pPr>
            <a:endParaRPr lang="pl-PL" altLang="en-US">
              <a:sym typeface="+mn-ea"/>
            </a:endParaRPr>
          </a:p>
        </p:txBody>
      </p:sp>
      <p:sp>
        <p:nvSpPr>
          <p:cNvPr id="4" name="Tytuł 1"/>
          <p:cNvSpPr>
            <a:spLocks noGrp="1"/>
          </p:cNvSpPr>
          <p:nvPr/>
        </p:nvSpPr>
        <p:spPr>
          <a:xfrm>
            <a:off x="1555750" y="838200"/>
            <a:ext cx="60331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a:sym typeface="+mn-ea"/>
              </a:rPr>
              <a:t>VR in education allows: </a:t>
            </a:r>
            <a:endParaRPr lang="pl-PL" altLang="en-US"/>
          </a:p>
        </p:txBody>
      </p:sp>
      <p:sp>
        <p:nvSpPr>
          <p:cNvPr id="5" name="Pole tekstowe 4"/>
          <p:cNvSpPr txBox="1"/>
          <p:nvPr/>
        </p:nvSpPr>
        <p:spPr>
          <a:xfrm>
            <a:off x="990600" y="304800"/>
            <a:ext cx="6964045" cy="521970"/>
          </a:xfrm>
          <a:prstGeom prst="rect">
            <a:avLst/>
          </a:prstGeom>
          <a:noFill/>
        </p:spPr>
        <p:txBody>
          <a:bodyPr wrap="square" rtlCol="0" anchor="t">
            <a:spAutoFit/>
          </a:bodyPr>
          <a:lstStyle/>
          <a:p>
            <a:pPr indent="0" algn="ctr">
              <a:buNone/>
            </a:pPr>
            <a:r>
              <a:rPr lang="pl-PL" altLang="en-US" sz="2800">
                <a:sym typeface="+mn-ea"/>
              </a:rPr>
              <a:t>Virtual environment and its features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295400"/>
            <a:ext cx="7924800" cy="4801235"/>
          </a:xfrm>
        </p:spPr>
        <p:txBody>
          <a:bodyPr wrap="square"/>
          <a:lstStyle/>
          <a:p>
            <a:r>
              <a:rPr lang="pl-PL" altLang="en-US">
                <a:sym typeface="+mn-ea"/>
              </a:rPr>
              <a:t>Research carried out by Kamila Majewska in 2020-2021, on a group of 570 pupils from the level of early childhood education, showed that children, having a choice of traditional, interactive classes with a multimedia board and tablets, as well as interactive lessons with </a:t>
            </a:r>
            <a:r>
              <a:rPr lang="pl-PL" altLang="en-US" b="1">
                <a:sym typeface="+mn-ea"/>
              </a:rPr>
              <a:t>VR goggles, choose the latter</a:t>
            </a:r>
            <a:r>
              <a:rPr lang="pl-PL" altLang="en-US">
                <a:sym typeface="+mn-ea"/>
              </a:rPr>
              <a:t>. The basis of the indication is:</a:t>
            </a:r>
          </a:p>
          <a:p>
            <a:pPr marL="342900" indent="-342900">
              <a:buFont typeface="Arial" panose="020B0604020202020204" pitchFamily="34" charset="0"/>
              <a:buChar char="•"/>
            </a:pPr>
            <a:r>
              <a:rPr lang="pl-PL" altLang="en-US">
                <a:sym typeface="+mn-ea"/>
              </a:rPr>
              <a:t>the nature of the materials that are </a:t>
            </a:r>
            <a:r>
              <a:rPr lang="pl-PL" altLang="en-US" b="1">
                <a:sym typeface="+mn-ea"/>
              </a:rPr>
              <a:t>very interactive and allow for self-exploration</a:t>
            </a:r>
            <a:r>
              <a:rPr lang="pl-PL" altLang="en-US">
                <a:sym typeface="+mn-ea"/>
              </a:rPr>
              <a:t>. Pupils, even if they are instructed on what to pay attention to at a given moment, do it individually. They turn their head to the right, left, up or down as they see fit. It is mainly their interest that determines the time spent on analyzing a given fragment of the presentation.</a:t>
            </a:r>
          </a:p>
        </p:txBody>
      </p:sp>
      <p:sp>
        <p:nvSpPr>
          <p:cNvPr id="7" name="Tytuł 6"/>
          <p:cNvSpPr>
            <a:spLocks noGrp="1"/>
          </p:cNvSpPr>
          <p:nvPr>
            <p:ph type="ctrTitle"/>
          </p:nvPr>
        </p:nvSpPr>
        <p:spPr>
          <a:xfrm>
            <a:off x="914400" y="457200"/>
            <a:ext cx="7620635" cy="676910"/>
          </a:xfrm>
        </p:spPr>
        <p:txBody>
          <a:bodyPr wrap="square"/>
          <a:lstStyle/>
          <a:p>
            <a:pPr algn="ctr"/>
            <a:r>
              <a:rPr lang="pl-PL" altLang="en-US"/>
              <a:t>VR in the therapy of dyslexia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89280" y="1447800"/>
            <a:ext cx="7966075" cy="2954655"/>
          </a:xfrm>
        </p:spPr>
        <p:txBody>
          <a:bodyPr wrap="square"/>
          <a:lstStyle/>
          <a:p>
            <a:pPr marL="342900" indent="-342900">
              <a:buFont typeface="Arial" panose="020B0604020202020204" pitchFamily="34" charset="0"/>
              <a:buChar char="•"/>
            </a:pPr>
            <a:r>
              <a:rPr lang="pl-PL" altLang="en-US"/>
              <a:t>In this context, special attention should be oriented to </a:t>
            </a:r>
            <a:r>
              <a:rPr lang="pl-PL" altLang="en-US" b="1"/>
              <a:t>active teaching methods</a:t>
            </a:r>
            <a:r>
              <a:rPr lang="pl-PL" altLang="en-US"/>
              <a:t>, their proper selection and building the </a:t>
            </a:r>
            <a:r>
              <a:rPr lang="pl-PL" altLang="en-US" b="1"/>
              <a:t>educational environment</a:t>
            </a:r>
            <a:r>
              <a:rPr lang="pl-PL" altLang="en-US"/>
              <a:t> so that it is </a:t>
            </a:r>
            <a:r>
              <a:rPr lang="pl-PL" altLang="en-US" b="1"/>
              <a:t>cognitively attractive </a:t>
            </a:r>
            <a:r>
              <a:rPr lang="pl-PL" altLang="en-US"/>
              <a:t>for the student.</a:t>
            </a:r>
          </a:p>
          <a:p>
            <a:pPr marL="342900" indent="-342900">
              <a:buFont typeface="Arial" panose="020B0604020202020204" pitchFamily="34" charset="0"/>
              <a:buChar char="•"/>
            </a:pPr>
            <a:r>
              <a:rPr lang="pl-PL" altLang="en-US"/>
              <a:t>Therefore, it is necessary to look at the theories, concepts and forms of education that allow for the emergence of new ways of communicating, interactions, and teaching based on multisensory.</a:t>
            </a:r>
          </a:p>
        </p:txBody>
      </p:sp>
      <p:sp>
        <p:nvSpPr>
          <p:cNvPr id="4" name="Tytuł 3"/>
          <p:cNvSpPr>
            <a:spLocks noGrp="1"/>
          </p:cNvSpPr>
          <p:nvPr>
            <p:ph type="ctrTitle"/>
          </p:nvPr>
        </p:nvSpPr>
        <p:spPr>
          <a:xfrm>
            <a:off x="969645" y="462280"/>
            <a:ext cx="7058025" cy="492125"/>
          </a:xfrm>
        </p:spPr>
        <p:txBody>
          <a:bodyPr wrap="square"/>
          <a:lstStyle/>
          <a:p>
            <a:r>
              <a:rPr lang="pl-PL" altLang="en-US" sz="3200">
                <a:sym typeface="+mn-ea"/>
              </a:rPr>
              <a:t>Effective education? - what does it mean </a:t>
            </a:r>
          </a:p>
        </p:txBody>
      </p:sp>
      <p:sp>
        <p:nvSpPr>
          <p:cNvPr id="5" name="Pole tekstowe 4"/>
          <p:cNvSpPr txBox="1"/>
          <p:nvPr/>
        </p:nvSpPr>
        <p:spPr>
          <a:xfrm>
            <a:off x="152400" y="5867400"/>
            <a:ext cx="8801735" cy="521970"/>
          </a:xfrm>
          <a:prstGeom prst="rect">
            <a:avLst/>
          </a:prstGeom>
          <a:noFill/>
        </p:spPr>
        <p:txBody>
          <a:bodyPr wrap="square" rtlCol="0" anchor="t">
            <a:spAutoFit/>
          </a:bodyPr>
          <a:lstStyle/>
          <a:p>
            <a:r>
              <a:rPr lang="pl-PL" altLang="en-US" sz="1400">
                <a:sym typeface="+mn-ea"/>
              </a:rPr>
              <a:t>D.Siemieniecka, Status teoretyczny konektywizmu, „Kognitywistyka i Media w Edukacji” nr. 2/2013, s.7-25, ISSN 1643-6938.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457200"/>
            <a:ext cx="7620635" cy="676910"/>
          </a:xfrm>
        </p:spPr>
        <p:txBody>
          <a:bodyPr wrap="square"/>
          <a:lstStyle/>
          <a:p>
            <a:pPr algn="ctr"/>
            <a:r>
              <a:rPr lang="pl-PL" altLang="en-US"/>
              <a:t>VR in the therapy of dyslexia</a:t>
            </a:r>
          </a:p>
        </p:txBody>
      </p:sp>
      <p:sp>
        <p:nvSpPr>
          <p:cNvPr id="3" name="Podtytuł 2"/>
          <p:cNvSpPr>
            <a:spLocks noGrp="1"/>
          </p:cNvSpPr>
          <p:nvPr>
            <p:ph type="subTitle" idx="4"/>
          </p:nvPr>
        </p:nvSpPr>
        <p:spPr>
          <a:xfrm>
            <a:off x="609600" y="1295400"/>
            <a:ext cx="8174990" cy="2585085"/>
          </a:xfrm>
        </p:spPr>
        <p:txBody>
          <a:bodyPr wrap="square"/>
          <a:lstStyle/>
          <a:p>
            <a:pPr marL="342900" indent="-342900">
              <a:buFont typeface="Arial" panose="020B0604020202020204" pitchFamily="34" charset="0"/>
              <a:buChar char="•"/>
            </a:pPr>
            <a:r>
              <a:rPr lang="pl-PL" altLang="en-US"/>
              <a:t>Information technology tools are </a:t>
            </a:r>
            <a:r>
              <a:rPr lang="pl-PL" altLang="en-US" b="1"/>
              <a:t>perfect for therapeutic work</a:t>
            </a:r>
            <a:r>
              <a:rPr lang="pl-PL" altLang="en-US"/>
              <a:t>, including those related to </a:t>
            </a:r>
            <a:r>
              <a:rPr lang="pl-PL" altLang="en-US" b="1"/>
              <a:t>dyslexia</a:t>
            </a:r>
            <a:r>
              <a:rPr lang="pl-PL" altLang="en-US"/>
              <a:t>.</a:t>
            </a:r>
          </a:p>
          <a:p>
            <a:pPr marL="342900" indent="-342900">
              <a:buFont typeface="Arial" panose="020B0604020202020204" pitchFamily="34" charset="0"/>
              <a:buChar char="•"/>
            </a:pPr>
            <a:r>
              <a:rPr lang="pl-PL" altLang="en-US"/>
              <a:t>They help in </a:t>
            </a:r>
            <a:r>
              <a:rPr lang="pl-PL" altLang="en-US" b="1"/>
              <a:t>presenting the problem in an interesting and valuable way.</a:t>
            </a:r>
          </a:p>
          <a:p>
            <a:pPr marL="342900" indent="-342900">
              <a:buFont typeface="Arial" panose="020B0604020202020204" pitchFamily="34" charset="0"/>
              <a:buChar char="•"/>
            </a:pPr>
            <a:r>
              <a:rPr lang="pl-PL" altLang="en-US"/>
              <a:t>They enable the generation of various tasks on a selected topic in a short time, taking into account the skills and dysfunction of the student.</a:t>
            </a:r>
          </a:p>
        </p:txBody>
      </p:sp>
      <p:sp>
        <p:nvSpPr>
          <p:cNvPr id="4" name="Pole tekstowe 3"/>
          <p:cNvSpPr txBox="1"/>
          <p:nvPr/>
        </p:nvSpPr>
        <p:spPr>
          <a:xfrm>
            <a:off x="405765" y="4648200"/>
            <a:ext cx="8333105" cy="2030095"/>
          </a:xfrm>
          <a:prstGeom prst="rect">
            <a:avLst/>
          </a:prstGeom>
          <a:noFill/>
        </p:spPr>
        <p:txBody>
          <a:bodyPr wrap="square" rtlCol="0" anchor="t">
            <a:spAutoFit/>
          </a:bodyPr>
          <a:lstStyle/>
          <a:p>
            <a:r>
              <a:rPr lang="pl-PL" altLang="en-US" sz="1400">
                <a:sym typeface="+mn-ea"/>
              </a:rPr>
              <a:t> S. Rodríguez-Cano, V. Delgado-Benito, V. Ausín-Villaverde, Development areas for intervention in dyslexia: a virtual reality propos al, „Ocnos” 21(1), 2022.</a:t>
            </a:r>
            <a:endParaRPr lang="pl-PL" altLang="en-US" sz="1400"/>
          </a:p>
          <a:p>
            <a:r>
              <a:rPr lang="pl-PL" altLang="en-US" sz="1400">
                <a:sym typeface="+mn-ea"/>
              </a:rPr>
              <a:t>S. Rodríguez-Cano, V. Delgado-Benito, V. Ausín-Villaverde, L. Muñoz Martín, Design of a Virtual Reality Software to Promote the Learning of Students with Dyslexia, „Sustainability” 13,  2021, 8425. https://doi.org/10.3390/su13158425.</a:t>
            </a:r>
            <a:endParaRPr lang="pl-PL" altLang="en-US" sz="1400"/>
          </a:p>
          <a:p>
            <a:r>
              <a:rPr lang="pl-PL" altLang="en-US" sz="1400">
                <a:sym typeface="+mn-ea"/>
              </a:rPr>
              <a:t>S. Rodríguez-Cano, P. Sebastián-Alonso, V. Delgado-Benito, V. Ausín-Villaverde,</a:t>
            </a:r>
            <a:endParaRPr lang="pl-PL" altLang="en-US" sz="1400"/>
          </a:p>
          <a:p>
            <a:r>
              <a:rPr lang="pl-PL" altLang="en-US" sz="1400">
                <a:sym typeface="+mn-ea"/>
              </a:rPr>
              <a:t>Evaluation of Motivational Learning Strategies for Children with Dyslexia: A FORDYSVAR Proposal for Education and Sustainable Innovation. „Sustainability” 13(5), 2021, 2666. https://doi.org/10.3390/su1</a:t>
            </a:r>
            <a:endParaRPr lang="pl-PL" altLang="en-US" sz="1400"/>
          </a:p>
          <a:p>
            <a:r>
              <a:rPr lang="pl-PL" altLang="en-US" sz="1400">
                <a:sym typeface="+mn-ea"/>
              </a:rPr>
              <a:t>3052666.].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457200" y="1371600"/>
            <a:ext cx="8465820" cy="4431665"/>
          </a:xfrm>
        </p:spPr>
        <p:txBody>
          <a:bodyPr wrap="square"/>
          <a:lstStyle/>
          <a:p>
            <a:pPr marL="342900" indent="-342900">
              <a:buFont typeface="Arial" panose="020B0604020202020204" pitchFamily="34" charset="0"/>
              <a:buChar char="•"/>
            </a:pPr>
            <a:r>
              <a:rPr lang="pl-PL" altLang="en-US"/>
              <a:t>The importance of the individualization of cognitive processes and that each child attaches attention to other elements is evidenced by, for example, spontaneous comments in which students suggest what else is worth seeing, paying attention to various things, emotions accompanying the cognitive process, high quality resources: graphics, sound, image and movement integrity and the ability to manipulate various objects, authenticity of the message, giving the impression that you are in the described place and that you have actual contact with the object of cognition.</a:t>
            </a:r>
          </a:p>
          <a:p>
            <a:pPr marL="342900" indent="-342900">
              <a:buFont typeface="Arial" panose="020B0604020202020204" pitchFamily="34" charset="0"/>
              <a:buChar char="•"/>
            </a:pPr>
            <a:r>
              <a:rPr lang="pl-PL" altLang="en-US"/>
              <a:t>Putting on the goggles creates a very </a:t>
            </a:r>
            <a:r>
              <a:rPr lang="pl-PL" altLang="en-US" b="1"/>
              <a:t>credible illusion of immediate transfer to another reality.</a:t>
            </a:r>
          </a:p>
        </p:txBody>
      </p:sp>
      <p:sp>
        <p:nvSpPr>
          <p:cNvPr id="4" name="Pole tekstowe 3"/>
          <p:cNvSpPr txBox="1"/>
          <p:nvPr/>
        </p:nvSpPr>
        <p:spPr>
          <a:xfrm>
            <a:off x="194310" y="6477000"/>
            <a:ext cx="8755380" cy="306705"/>
          </a:xfrm>
          <a:prstGeom prst="rect">
            <a:avLst/>
          </a:prstGeom>
          <a:noFill/>
        </p:spPr>
        <p:txBody>
          <a:bodyPr wrap="square" rtlCol="0" anchor="t">
            <a:spAutoFit/>
          </a:bodyPr>
          <a:lstStyle/>
          <a:p>
            <a:r>
              <a:rPr lang="pl-PL" altLang="en-US" sz="1400">
                <a:sym typeface="+mn-ea"/>
              </a:rPr>
              <a:t>K. Majewska, Nauczanie i uczenie się w przestrzeni mediów wirtualnych, Wydawnictwo Adam Marszałek, Toruń 2021.</a:t>
            </a:r>
          </a:p>
        </p:txBody>
      </p:sp>
      <p:sp>
        <p:nvSpPr>
          <p:cNvPr id="5" name="Tytuł 4"/>
          <p:cNvSpPr>
            <a:spLocks noGrp="1"/>
          </p:cNvSpPr>
          <p:nvPr>
            <p:ph type="ctrTitle"/>
          </p:nvPr>
        </p:nvSpPr>
        <p:spPr>
          <a:xfrm>
            <a:off x="914400" y="457200"/>
            <a:ext cx="7620635" cy="676910"/>
          </a:xfrm>
        </p:spPr>
        <p:txBody>
          <a:bodyPr wrap="square"/>
          <a:lstStyle/>
          <a:p>
            <a:pPr algn="ctr"/>
            <a:r>
              <a:rPr lang="pl-PL" altLang="en-US"/>
              <a:t>VR in the therapy of dyslexia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524000"/>
            <a:ext cx="8113395" cy="1846580"/>
          </a:xfrm>
        </p:spPr>
        <p:txBody>
          <a:bodyPr wrap="square"/>
          <a:lstStyle/>
          <a:p>
            <a:r>
              <a:rPr lang="pl-PL" altLang="en-US" dirty="0" err="1"/>
              <a:t>Consequently</a:t>
            </a:r>
            <a:r>
              <a:rPr lang="pl-PL" altLang="en-US" dirty="0"/>
              <a:t>, </a:t>
            </a:r>
            <a:r>
              <a:rPr lang="pl-PL" altLang="en-US" dirty="0" err="1"/>
              <a:t>some</a:t>
            </a:r>
            <a:r>
              <a:rPr lang="pl-PL" altLang="en-US" dirty="0"/>
              <a:t> </a:t>
            </a:r>
            <a:r>
              <a:rPr lang="pl-PL" altLang="en-US" dirty="0" err="1"/>
              <a:t>therapists</a:t>
            </a:r>
            <a:r>
              <a:rPr lang="pl-PL" altLang="en-US" dirty="0"/>
              <a:t> in </a:t>
            </a:r>
            <a:r>
              <a:rPr lang="pl-PL" altLang="en-US" dirty="0" err="1"/>
              <a:t>working</a:t>
            </a:r>
            <a:r>
              <a:rPr lang="pl-PL" altLang="en-US" dirty="0"/>
              <a:t> with </a:t>
            </a:r>
            <a:r>
              <a:rPr lang="pl-PL" altLang="en-US" dirty="0" err="1"/>
              <a:t>children</a:t>
            </a:r>
            <a:r>
              <a:rPr lang="pl-PL" altLang="en-US" dirty="0"/>
              <a:t> </a:t>
            </a:r>
            <a:r>
              <a:rPr lang="pl-PL" altLang="en-US" dirty="0" err="1"/>
              <a:t>recommend</a:t>
            </a:r>
            <a:r>
              <a:rPr lang="pl-PL" altLang="en-US" dirty="0"/>
              <a:t> the </a:t>
            </a:r>
            <a:r>
              <a:rPr lang="pl-PL" altLang="en-US" dirty="0" err="1"/>
              <a:t>use</a:t>
            </a:r>
            <a:r>
              <a:rPr lang="pl-PL" altLang="en-US" dirty="0"/>
              <a:t> of </a:t>
            </a:r>
            <a:r>
              <a:rPr lang="pl-PL" altLang="en-US" dirty="0" err="1"/>
              <a:t>new</a:t>
            </a:r>
            <a:r>
              <a:rPr lang="pl-PL" altLang="en-US" dirty="0"/>
              <a:t> </a:t>
            </a:r>
            <a:r>
              <a:rPr lang="pl-PL" altLang="en-US" dirty="0" err="1"/>
              <a:t>technologies</a:t>
            </a:r>
            <a:r>
              <a:rPr lang="pl-PL" altLang="en-US" dirty="0"/>
              <a:t> as </a:t>
            </a:r>
            <a:r>
              <a:rPr lang="pl-PL" altLang="en-US" dirty="0" err="1"/>
              <a:t>tools</a:t>
            </a:r>
            <a:r>
              <a:rPr lang="pl-PL" altLang="en-US" dirty="0"/>
              <a:t> </a:t>
            </a:r>
            <a:r>
              <a:rPr lang="pl-PL" altLang="en-US" dirty="0" err="1"/>
              <a:t>accepted</a:t>
            </a:r>
            <a:r>
              <a:rPr lang="pl-PL" altLang="en-US" dirty="0"/>
              <a:t> by </a:t>
            </a:r>
            <a:r>
              <a:rPr lang="pl-PL" altLang="en-US" dirty="0" err="1"/>
              <a:t>children</a:t>
            </a:r>
            <a:r>
              <a:rPr lang="pl-PL" altLang="en-US" dirty="0"/>
              <a:t>, as </a:t>
            </a:r>
            <a:r>
              <a:rPr lang="pl-PL" altLang="en-US" dirty="0" err="1"/>
              <a:t>well</a:t>
            </a:r>
            <a:r>
              <a:rPr lang="pl-PL" altLang="en-US" dirty="0"/>
              <a:t> as </a:t>
            </a:r>
            <a:r>
              <a:rPr lang="pl-PL" altLang="en-US" dirty="0" err="1"/>
              <a:t>meeting</a:t>
            </a:r>
            <a:r>
              <a:rPr lang="pl-PL" altLang="en-US" dirty="0"/>
              <a:t> the </a:t>
            </a:r>
            <a:r>
              <a:rPr lang="pl-PL" altLang="en-US" dirty="0" err="1"/>
              <a:t>technical</a:t>
            </a:r>
            <a:r>
              <a:rPr lang="pl-PL" altLang="en-US" dirty="0"/>
              <a:t> </a:t>
            </a:r>
            <a:r>
              <a:rPr lang="pl-PL" altLang="en-US" dirty="0" err="1"/>
              <a:t>requirements</a:t>
            </a:r>
            <a:r>
              <a:rPr lang="pl-PL" altLang="en-US" dirty="0"/>
              <a:t> of the </a:t>
            </a:r>
            <a:r>
              <a:rPr lang="pl-PL" altLang="en-US" dirty="0" err="1"/>
              <a:t>designed</a:t>
            </a:r>
            <a:r>
              <a:rPr lang="pl-PL" altLang="en-US" dirty="0"/>
              <a:t> </a:t>
            </a:r>
            <a:r>
              <a:rPr lang="pl-PL" altLang="en-US" dirty="0" err="1"/>
              <a:t>exercises</a:t>
            </a:r>
            <a:r>
              <a:rPr lang="pl-PL" altLang="en-US" dirty="0"/>
              <a:t>.</a:t>
            </a:r>
          </a:p>
          <a:p>
            <a:endParaRPr lang="pl-PL" altLang="en-US" dirty="0"/>
          </a:p>
          <a:p>
            <a:endParaRPr lang="pl-PL" altLang="en-US" dirty="0"/>
          </a:p>
        </p:txBody>
      </p:sp>
      <p:sp>
        <p:nvSpPr>
          <p:cNvPr id="4" name="Pole tekstowe 3"/>
          <p:cNvSpPr txBox="1"/>
          <p:nvPr/>
        </p:nvSpPr>
        <p:spPr>
          <a:xfrm>
            <a:off x="264160" y="5943600"/>
            <a:ext cx="8615680" cy="737235"/>
          </a:xfrm>
          <a:prstGeom prst="rect">
            <a:avLst/>
          </a:prstGeom>
          <a:noFill/>
        </p:spPr>
        <p:txBody>
          <a:bodyPr wrap="square" rtlCol="0" anchor="t">
            <a:spAutoFit/>
          </a:bodyPr>
          <a:lstStyle/>
          <a:p>
            <a:r>
              <a:rPr lang="pl-PL" altLang="en-US" sz="1400">
                <a:sym typeface="+mn-ea"/>
              </a:rPr>
              <a:t>M. R. Babczyk, Dysleksja – duża lista ćwiczeń, https://www.psycholog-logopeda.org.pl/2020/01/dysleksja-duza-lista-cwiczen.html?m=1&amp;fbclid=IwAR0IiUIeNV2SdxA-sSuDPJX6GdDOm8yp9zseCn330dfvwN4GCOV0wGFEEs4, [dostęp dnia: 16.05.2022].]. </a:t>
            </a:r>
          </a:p>
        </p:txBody>
      </p:sp>
      <p:sp>
        <p:nvSpPr>
          <p:cNvPr id="6" name="Tytuł 5"/>
          <p:cNvSpPr>
            <a:spLocks noGrp="1"/>
          </p:cNvSpPr>
          <p:nvPr>
            <p:ph type="ctrTitle"/>
          </p:nvPr>
        </p:nvSpPr>
        <p:spPr/>
        <p:txBody>
          <a:bodyPr/>
          <a:lstStyle/>
          <a:p>
            <a:endParaRPr lang="pl-PL" altLang="en-US"/>
          </a:p>
        </p:txBody>
      </p:sp>
      <p:sp>
        <p:nvSpPr>
          <p:cNvPr id="7" name="Tytuł 4"/>
          <p:cNvSpPr>
            <a:spLocks noGrp="1"/>
          </p:cNvSpPr>
          <p:nvPr/>
        </p:nvSpPr>
        <p:spPr>
          <a:xfrm>
            <a:off x="914400" y="457200"/>
            <a:ext cx="76206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pPr algn="ctr"/>
            <a:r>
              <a:rPr lang="pl-PL" altLang="en-US"/>
              <a:t>VR in the therapy of dyslexia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905000"/>
            <a:ext cx="8070215" cy="3323590"/>
          </a:xfrm>
        </p:spPr>
        <p:txBody>
          <a:bodyPr wrap="square"/>
          <a:lstStyle/>
          <a:p>
            <a:r>
              <a:rPr lang="pl-PL" altLang="en-US">
                <a:sym typeface="+mn-ea"/>
              </a:rPr>
              <a:t>Elisa Pedroli, Patrizia Padula, Andrea Guala, Maria Teresa Meardi, Giuseppe Riva and Giovanni Albani emphasize:</a:t>
            </a:r>
          </a:p>
          <a:p>
            <a:endParaRPr lang="pl-PL" altLang="en-US">
              <a:sym typeface="+mn-ea"/>
            </a:endParaRPr>
          </a:p>
          <a:p>
            <a:r>
              <a:rPr lang="pl-PL" altLang="en-US">
                <a:sym typeface="+mn-ea"/>
              </a:rPr>
              <a:t> „</a:t>
            </a:r>
            <a:r>
              <a:rPr lang="pl-PL" altLang="en-US" i="1">
                <a:sym typeface="+mn-ea"/>
              </a:rPr>
              <a:t>The standard rehabilitation methods all use a classic paper and pencil training format but these exercises are boring and demanding for children who may have difficulty in completing the treatments. It is important to develop a new rehabilitation program that would help children in a funny and engaging way”</a:t>
            </a:r>
            <a:endParaRPr lang="pl-PL" altLang="en-US" i="1"/>
          </a:p>
          <a:p>
            <a:endParaRPr lang="pl-PL" altLang="en-US" i="1"/>
          </a:p>
        </p:txBody>
      </p:sp>
      <p:sp>
        <p:nvSpPr>
          <p:cNvPr id="4" name="Pole tekstowe 3"/>
          <p:cNvSpPr txBox="1"/>
          <p:nvPr/>
        </p:nvSpPr>
        <p:spPr>
          <a:xfrm>
            <a:off x="228600" y="6172200"/>
            <a:ext cx="5285740" cy="306705"/>
          </a:xfrm>
          <a:prstGeom prst="rect">
            <a:avLst/>
          </a:prstGeom>
          <a:noFill/>
        </p:spPr>
        <p:txBody>
          <a:bodyPr wrap="none" rtlCol="0" anchor="t">
            <a:spAutoFit/>
          </a:bodyPr>
          <a:lstStyle/>
          <a:p>
            <a:r>
              <a:rPr lang="pl-PL" altLang="en-US" sz="1400">
                <a:sym typeface="+mn-ea"/>
              </a:rPr>
              <a:t>E. Pedroli, P. Padula, A. Guala, M. T. Meardi, G. Riva, G. Albani, Op. cit.].</a:t>
            </a:r>
          </a:p>
        </p:txBody>
      </p:sp>
      <p:sp>
        <p:nvSpPr>
          <p:cNvPr id="2" name="Tytuł 1"/>
          <p:cNvSpPr>
            <a:spLocks noGrp="1"/>
          </p:cNvSpPr>
          <p:nvPr>
            <p:ph type="ctrTitle"/>
          </p:nvPr>
        </p:nvSpPr>
        <p:spPr/>
        <p:txBody>
          <a:bodyPr/>
          <a:lstStyle/>
          <a:p>
            <a:endParaRPr lang="pl-PL" altLang="en-US"/>
          </a:p>
        </p:txBody>
      </p:sp>
      <p:sp>
        <p:nvSpPr>
          <p:cNvPr id="7" name="Tytuł 4"/>
          <p:cNvSpPr>
            <a:spLocks noGrp="1"/>
          </p:cNvSpPr>
          <p:nvPr/>
        </p:nvSpPr>
        <p:spPr>
          <a:xfrm>
            <a:off x="914400" y="457200"/>
            <a:ext cx="7620635" cy="67691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pPr algn="ctr"/>
            <a:r>
              <a:rPr lang="pl-PL" altLang="en-US"/>
              <a:t>VR in the therapy of dyslexia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descr="imaginary-city-1-3-1213366(1)"/>
          <p:cNvPicPr>
            <a:picLocks noGrp="1" noChangeAspect="1"/>
          </p:cNvPicPr>
          <p:nvPr>
            <p:ph sz="half" idx="2"/>
          </p:nvPr>
        </p:nvPicPr>
        <p:blipFill>
          <a:blip r:embed="rId2"/>
          <a:stretch>
            <a:fillRect/>
          </a:stretch>
        </p:blipFill>
        <p:spPr>
          <a:xfrm>
            <a:off x="0" y="-690245"/>
            <a:ext cx="9187815" cy="7350125"/>
          </a:xfrm>
          <a:prstGeom prst="rect">
            <a:avLst/>
          </a:prstGeom>
        </p:spPr>
      </p:pic>
      <p:sp>
        <p:nvSpPr>
          <p:cNvPr id="2" name="Tytuł 1"/>
          <p:cNvSpPr>
            <a:spLocks noGrp="1"/>
          </p:cNvSpPr>
          <p:nvPr>
            <p:ph type="title"/>
          </p:nvPr>
        </p:nvSpPr>
        <p:spPr>
          <a:xfrm>
            <a:off x="654050" y="187642"/>
            <a:ext cx="7835899" cy="2493010"/>
          </a:xfrm>
          <a:solidFill>
            <a:schemeClr val="bg1"/>
          </a:solidFill>
        </p:spPr>
        <p:txBody>
          <a:bodyPr wrap="square"/>
          <a:lstStyle/>
          <a:p>
            <a:pPr algn="ctr"/>
            <a:r>
              <a:rPr lang="pl-PL" altLang="en-US" sz="5400"/>
              <a:t>Selected applications adapted to work </a:t>
            </a:r>
            <a:br>
              <a:rPr lang="pl-PL" altLang="en-US" sz="5400"/>
            </a:br>
            <a:r>
              <a:rPr lang="pl-PL" altLang="en-US" sz="5400"/>
              <a:t>with VR goggles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228600"/>
            <a:ext cx="8124825" cy="984885"/>
          </a:xfrm>
        </p:spPr>
        <p:txBody>
          <a:bodyPr wrap="square"/>
          <a:lstStyle/>
          <a:p>
            <a:r>
              <a:rPr lang="pl-PL" altLang="en-US" sz="3200">
                <a:sym typeface="+mn-ea"/>
              </a:rPr>
              <a:t>1) </a:t>
            </a:r>
            <a:r>
              <a:rPr lang="pl-PL" altLang="en-US" sz="3200"/>
              <a:t>Problem type: Identifying an element in noise (visual perception).</a:t>
            </a:r>
          </a:p>
        </p:txBody>
      </p:sp>
      <p:sp>
        <p:nvSpPr>
          <p:cNvPr id="4" name="Podtytuł 2"/>
          <p:cNvSpPr>
            <a:spLocks noGrp="1"/>
          </p:cNvSpPr>
          <p:nvPr/>
        </p:nvSpPr>
        <p:spPr>
          <a:xfrm>
            <a:off x="457200" y="1371600"/>
            <a:ext cx="8060690" cy="3693160"/>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l-PL" altLang="en-US"/>
              <a:t>Sometimes children have a problem with pointing to an image or a sign in a graphic with many elements.</a:t>
            </a:r>
          </a:p>
          <a:p>
            <a:r>
              <a:rPr lang="pl-PL" altLang="en-US"/>
              <a:t>The game can help you practice this skill</a:t>
            </a:r>
          </a:p>
          <a:p>
            <a:r>
              <a:rPr lang="pl-PL" altLang="en-US"/>
              <a:t>Knight Castle Hidden Objects VR. „Knight Castle Hidden Objects VR is a new hidden object adventure game that will take you to the times when knights went on secret quests and important missions. (…)This is a virtual reality game in which you're inside of a medieval castle with mystery rooms filled with hidden objects and user quest is to find them all! Hidden items are scattered all over the place” </a:t>
            </a:r>
          </a:p>
        </p:txBody>
      </p:sp>
      <p:sp>
        <p:nvSpPr>
          <p:cNvPr id="5" name="Pole tekstowe 4"/>
          <p:cNvSpPr txBox="1"/>
          <p:nvPr/>
        </p:nvSpPr>
        <p:spPr>
          <a:xfrm>
            <a:off x="382385" y="5334000"/>
            <a:ext cx="8703945" cy="829945"/>
          </a:xfrm>
          <a:prstGeom prst="rect">
            <a:avLst/>
          </a:prstGeom>
          <a:noFill/>
        </p:spPr>
        <p:txBody>
          <a:bodyPr wrap="square" rtlCol="0" anchor="t">
            <a:spAutoFit/>
          </a:bodyPr>
          <a:lstStyle/>
          <a:p>
            <a:r>
              <a:rPr lang="pl-PL" altLang="en-US" sz="2400" dirty="0">
                <a:sym typeface="+mn-ea"/>
              </a:rPr>
              <a:t>https://play.google.com/store/apps/details?id=com.cga.vr.hidden.object.medieval.fantasy&amp;hl=en_US&amp;gl=US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39395" y="762000"/>
            <a:ext cx="8665845" cy="4801235"/>
          </a:xfrm>
        </p:spPr>
        <p:txBody>
          <a:bodyPr wrap="square"/>
          <a:lstStyle/>
          <a:p>
            <a:endParaRPr lang="pl-PL" altLang="en-US"/>
          </a:p>
          <a:p>
            <a:r>
              <a:rPr lang="pl-PL" altLang="en-US"/>
              <a:t>An alternative application is Find Toma VR game [Find Toma VR game for Google Cardboard - Play hide and seek with the little cat. The time to complete the task is 2 minutes.</a:t>
            </a:r>
          </a:p>
          <a:p>
            <a:r>
              <a:rPr lang="pl-PL" altLang="en-US"/>
              <a:t>The authors of the program note that:</a:t>
            </a:r>
          </a:p>
          <a:p>
            <a:r>
              <a:rPr lang="pl-PL" altLang="en-US"/>
              <a:t>„• You can use your smartphone or VR-glasses: 4DUD, Google cardboard VR, Samsung Gear VR, Carl Zeiss VR.</a:t>
            </a:r>
          </a:p>
          <a:p>
            <a:r>
              <a:rPr lang="pl-PL" altLang="en-US"/>
              <a:t>• Choose the mode: with glasses / no glasses.</a:t>
            </a:r>
          </a:p>
          <a:p>
            <a:r>
              <a:rPr lang="pl-PL" altLang="en-US"/>
              <a:t>• Focus on the red arrows to move around the apartment.</a:t>
            </a:r>
          </a:p>
          <a:p>
            <a:r>
              <a:rPr lang="pl-PL" altLang="en-US"/>
              <a:t>• Hovers over the doors, cabinet doors to open it.</a:t>
            </a:r>
          </a:p>
          <a:p>
            <a:r>
              <a:rPr lang="pl-PL" altLang="en-US"/>
              <a:t>• Keep track of time.</a:t>
            </a:r>
          </a:p>
          <a:p>
            <a:r>
              <a:rPr lang="pl-PL" altLang="en-US"/>
              <a:t>• Rotate and tilt the device to "No glasses" mode to see all around.</a:t>
            </a:r>
          </a:p>
          <a:p>
            <a:r>
              <a:rPr lang="pl-PL" altLang="en-US"/>
              <a:t>• Just turn his head in the right direction in the "With glasses" mode” </a:t>
            </a:r>
          </a:p>
        </p:txBody>
      </p:sp>
      <p:sp>
        <p:nvSpPr>
          <p:cNvPr id="4" name="Pole tekstowe 3"/>
          <p:cNvSpPr txBox="1"/>
          <p:nvPr/>
        </p:nvSpPr>
        <p:spPr>
          <a:xfrm>
            <a:off x="210820" y="6172200"/>
            <a:ext cx="8694420" cy="521970"/>
          </a:xfrm>
          <a:prstGeom prst="rect">
            <a:avLst/>
          </a:prstGeom>
          <a:noFill/>
        </p:spPr>
        <p:txBody>
          <a:bodyPr wrap="square" rtlCol="0" anchor="t">
            <a:spAutoFit/>
          </a:bodyPr>
          <a:lstStyle/>
          <a:p>
            <a:pPr algn="l"/>
            <a:r>
              <a:rPr lang="pl-PL" altLang="en-US" sz="1400">
                <a:sym typeface="+mn-ea"/>
              </a:rPr>
              <a:t>Find Toma VR game, https://play.google.com/store/apps/details?id=com.garpix.tomavr&amp;hl=en_US&amp;gl=US].</a:t>
            </a:r>
            <a:endParaRPr lang="pl-PL" altLang="en-US" sz="1400"/>
          </a:p>
          <a:p>
            <a:pPr algn="l"/>
            <a:r>
              <a:rPr lang="pl-PL" altLang="en-US" sz="1400">
                <a:sym typeface="+mn-ea"/>
              </a:rPr>
              <a:t>https://www.youtube.com/watch?v=5CVqpn2a_Ns, [dostęp dnia: 16.05.2022]. </a:t>
            </a:r>
          </a:p>
        </p:txBody>
      </p:sp>
      <p:sp>
        <p:nvSpPr>
          <p:cNvPr id="5" name="Tytuł 4"/>
          <p:cNvSpPr>
            <a:spLocks noGrp="1"/>
          </p:cNvSpPr>
          <p:nvPr>
            <p:ph type="ctrTitle"/>
          </p:nvPr>
        </p:nvSpPr>
        <p:spPr>
          <a:xfrm>
            <a:off x="533400" y="228600"/>
            <a:ext cx="8124825" cy="1477010"/>
          </a:xfrm>
        </p:spPr>
        <p:txBody>
          <a:bodyPr wrap="square"/>
          <a:lstStyle/>
          <a:p>
            <a:r>
              <a:rPr lang="pl-PL" altLang="en-US" sz="3200">
                <a:sym typeface="+mn-ea"/>
              </a:rPr>
              <a:t>1) Problem type: Identifying an element in noise (visual perception).</a:t>
            </a:r>
            <a:br>
              <a:rPr lang="pl-PL" altLang="en-US" sz="3200"/>
            </a:br>
            <a:endParaRPr lang="pl-PL" altLang="en-US" sz="3200"/>
          </a:p>
        </p:txBody>
      </p:sp>
      <p:sp>
        <p:nvSpPr>
          <p:cNvPr id="2" name="Pole tekstowe 1"/>
          <p:cNvSpPr txBox="1"/>
          <p:nvPr/>
        </p:nvSpPr>
        <p:spPr>
          <a:xfrm>
            <a:off x="210820" y="5683250"/>
            <a:ext cx="7184390" cy="829945"/>
          </a:xfrm>
          <a:prstGeom prst="rect">
            <a:avLst/>
          </a:prstGeom>
          <a:noFill/>
        </p:spPr>
        <p:txBody>
          <a:bodyPr wrap="square" rtlCol="0" anchor="t">
            <a:spAutoFit/>
          </a:bodyPr>
          <a:lstStyle/>
          <a:p>
            <a:r>
              <a:rPr lang="pl-PL" altLang="en-US" sz="2400" dirty="0"/>
              <a:t>link: https://www.youtube.com/watch?v=5CVqpn2a_Ns</a:t>
            </a:r>
          </a:p>
          <a:p>
            <a:endParaRPr lang="pl-PL" alt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3"/>
          </p:nvPr>
        </p:nvSpPr>
        <p:spPr>
          <a:xfrm>
            <a:off x="685800" y="1295400"/>
            <a:ext cx="7557770" cy="1846580"/>
          </a:xfrm>
        </p:spPr>
        <p:txBody>
          <a:bodyPr wrap="square"/>
          <a:lstStyle/>
          <a:p>
            <a:r>
              <a:rPr lang="pl-PL" altLang="en-US" sz="2400" dirty="0"/>
              <a:t>The </a:t>
            </a:r>
            <a:r>
              <a:rPr lang="pl-PL" altLang="en-US" sz="2400" dirty="0" err="1"/>
              <a:t>therapist</a:t>
            </a:r>
            <a:r>
              <a:rPr lang="pl-PL" altLang="en-US" sz="2400" dirty="0"/>
              <a:t> </a:t>
            </a:r>
            <a:r>
              <a:rPr lang="pl-PL" altLang="en-US" sz="2400" dirty="0" err="1"/>
              <a:t>can</a:t>
            </a:r>
            <a:r>
              <a:rPr lang="pl-PL" altLang="en-US" sz="2400" dirty="0"/>
              <a:t> </a:t>
            </a:r>
            <a:r>
              <a:rPr lang="pl-PL" altLang="en-US" sz="2400" dirty="0" err="1"/>
              <a:t>also</a:t>
            </a:r>
            <a:r>
              <a:rPr lang="pl-PL" altLang="en-US" sz="2400" dirty="0"/>
              <a:t> </a:t>
            </a:r>
            <a:r>
              <a:rPr lang="pl-PL" altLang="en-US" sz="2400" dirty="0" err="1"/>
              <a:t>use</a:t>
            </a:r>
            <a:r>
              <a:rPr lang="pl-PL" altLang="en-US" sz="2400" dirty="0"/>
              <a:t> the </a:t>
            </a:r>
            <a:r>
              <a:rPr lang="pl-PL" altLang="en-US" sz="2400" dirty="0" err="1"/>
              <a:t>game</a:t>
            </a:r>
            <a:r>
              <a:rPr lang="pl-PL" altLang="en-US" sz="2400" dirty="0"/>
              <a:t> </a:t>
            </a:r>
          </a:p>
          <a:p>
            <a:r>
              <a:rPr lang="pl-PL" altLang="en-US" sz="2400" dirty="0" err="1"/>
              <a:t>Oddbods</a:t>
            </a:r>
            <a:r>
              <a:rPr lang="pl-PL" altLang="en-US" sz="2400" dirty="0"/>
              <a:t> Hot &amp; </a:t>
            </a:r>
            <a:r>
              <a:rPr lang="pl-PL" altLang="en-US" sz="2400" dirty="0" err="1"/>
              <a:t>Cold</a:t>
            </a:r>
            <a:r>
              <a:rPr lang="pl-PL" altLang="en-US" sz="2400" dirty="0"/>
              <a:t> VR </a:t>
            </a:r>
            <a:r>
              <a:rPr lang="pl-PL" altLang="en-US" sz="2400" dirty="0" err="1"/>
              <a:t>game</a:t>
            </a:r>
            <a:r>
              <a:rPr lang="pl-PL" altLang="en-US" sz="2400" dirty="0"/>
              <a:t>[ </a:t>
            </a:r>
            <a:r>
              <a:rPr lang="pl-PL" altLang="en-US" sz="2400" dirty="0" err="1"/>
              <a:t>Oddbods</a:t>
            </a:r>
            <a:r>
              <a:rPr lang="pl-PL" altLang="en-US" sz="2400" dirty="0"/>
              <a:t> Hot &amp; </a:t>
            </a:r>
            <a:r>
              <a:rPr lang="pl-PL" altLang="en-US" sz="2400" dirty="0" err="1"/>
              <a:t>Cold</a:t>
            </a:r>
            <a:r>
              <a:rPr lang="pl-PL" altLang="en-US" sz="2400" dirty="0"/>
              <a:t> VR </a:t>
            </a:r>
            <a:r>
              <a:rPr lang="pl-PL" altLang="en-US" sz="2400" dirty="0" err="1"/>
              <a:t>game</a:t>
            </a:r>
            <a:r>
              <a:rPr lang="pl-PL" altLang="en-US" sz="2400" dirty="0"/>
              <a:t>, https://play.google.com/store/apps/details?id=com.maysalward.oddbodsvr&amp;hl=pl&amp;gl=US]. </a:t>
            </a:r>
          </a:p>
        </p:txBody>
      </p:sp>
      <p:pic>
        <p:nvPicPr>
          <p:cNvPr id="8" name="Obraz 8"/>
          <p:cNvPicPr>
            <a:picLocks noGrp="1" noChangeAspect="1" noChangeArrowheads="1"/>
          </p:cNvPicPr>
          <p:nvPr>
            <p:ph sz="half" idx="2"/>
          </p:nvPr>
        </p:nvPicPr>
        <p:blipFill>
          <a:blip r:embed="rId2" cstate="print"/>
          <a:srcRect/>
          <a:stretch>
            <a:fillRect/>
          </a:stretch>
        </p:blipFill>
        <p:spPr>
          <a:xfrm>
            <a:off x="-17145" y="3352800"/>
            <a:ext cx="9213215" cy="2552065"/>
          </a:xfrm>
          <a:prstGeom prst="rect">
            <a:avLst/>
          </a:prstGeom>
          <a:noFill/>
          <a:ln w="9525">
            <a:noFill/>
            <a:miter lim="800000"/>
            <a:headEnd/>
            <a:tailEnd/>
          </a:ln>
        </p:spPr>
      </p:pic>
      <p:sp>
        <p:nvSpPr>
          <p:cNvPr id="5" name="Tytuł 4"/>
          <p:cNvSpPr>
            <a:spLocks noGrp="1"/>
          </p:cNvSpPr>
          <p:nvPr>
            <p:ph type="ctrTitle"/>
          </p:nvPr>
        </p:nvSpPr>
        <p:spPr>
          <a:xfrm>
            <a:off x="533400" y="228600"/>
            <a:ext cx="8124825" cy="984885"/>
          </a:xfrm>
        </p:spPr>
        <p:txBody>
          <a:bodyPr wrap="square"/>
          <a:lstStyle/>
          <a:p>
            <a:r>
              <a:rPr lang="pl-PL" altLang="en-US" sz="3200">
                <a:sym typeface="+mn-ea"/>
              </a:rPr>
              <a:t>1) Problem type: Identifying an element in noise (visual perception).</a:t>
            </a:r>
            <a:endParaRPr lang="pl-PL" altLang="en-US" sz="3200"/>
          </a:p>
        </p:txBody>
      </p:sp>
      <p:sp>
        <p:nvSpPr>
          <p:cNvPr id="2" name="Pole tekstowe 1"/>
          <p:cNvSpPr txBox="1"/>
          <p:nvPr/>
        </p:nvSpPr>
        <p:spPr>
          <a:xfrm>
            <a:off x="353060" y="6091555"/>
            <a:ext cx="8486140" cy="829945"/>
          </a:xfrm>
          <a:prstGeom prst="rect">
            <a:avLst/>
          </a:prstGeom>
          <a:noFill/>
        </p:spPr>
        <p:txBody>
          <a:bodyPr wrap="square" rtlCol="0">
            <a:spAutoFit/>
          </a:bodyPr>
          <a:lstStyle/>
          <a:p>
            <a:r>
              <a:rPr lang="pl-PL" altLang="en-US" sz="2400" dirty="0"/>
              <a:t>link: https://www.youtube.com/watch?v=xruKx6VO3E4</a:t>
            </a:r>
          </a:p>
          <a:p>
            <a:endParaRPr lang="pl-PL" alt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524000"/>
            <a:ext cx="7776845" cy="2954655"/>
          </a:xfrm>
        </p:spPr>
        <p:txBody>
          <a:bodyPr wrap="square"/>
          <a:lstStyle/>
          <a:p>
            <a:r>
              <a:rPr lang="pl-PL" altLang="en-US"/>
              <a:t>The objective in each level is finding lost things, like as: umbrella, frying pan, clock...  Items are presented on list (located on the upper part of your screen) in each room. The game has three levels. In each level the player has to find 3 to 7 objects within the time limit. User can choose, if he wants to play with time limit. Application can also prompt the user. Hot means user are getting closer to a hidden object. Cold means he are moving away from a hidden object.</a:t>
            </a:r>
          </a:p>
        </p:txBody>
      </p:sp>
      <p:sp>
        <p:nvSpPr>
          <p:cNvPr id="4" name="Tytuł 3"/>
          <p:cNvSpPr>
            <a:spLocks noGrp="1"/>
          </p:cNvSpPr>
          <p:nvPr>
            <p:ph type="ctrTitle"/>
          </p:nvPr>
        </p:nvSpPr>
        <p:spPr>
          <a:xfrm>
            <a:off x="533400" y="228600"/>
            <a:ext cx="8124825" cy="1969770"/>
          </a:xfrm>
        </p:spPr>
        <p:txBody>
          <a:bodyPr wrap="square"/>
          <a:lstStyle/>
          <a:p>
            <a:r>
              <a:rPr lang="pl-PL" altLang="en-US" sz="3200">
                <a:sym typeface="+mn-ea"/>
              </a:rPr>
              <a:t>1) Problem type: Identifying an element in noise (visual perception).</a:t>
            </a:r>
            <a:br>
              <a:rPr lang="pl-PL" altLang="en-US" sz="3200"/>
            </a:br>
            <a:br>
              <a:rPr lang="pl-PL" altLang="en-US" sz="3200"/>
            </a:br>
            <a:endParaRPr lang="pl-PL" altLang="en-US" sz="3200"/>
          </a:p>
        </p:txBody>
      </p:sp>
      <p:sp>
        <p:nvSpPr>
          <p:cNvPr id="5" name="Pole tekstowe 4"/>
          <p:cNvSpPr txBox="1"/>
          <p:nvPr/>
        </p:nvSpPr>
        <p:spPr>
          <a:xfrm>
            <a:off x="457200" y="5562600"/>
            <a:ext cx="7089140" cy="460375"/>
          </a:xfrm>
          <a:prstGeom prst="rect">
            <a:avLst/>
          </a:prstGeom>
          <a:noFill/>
        </p:spPr>
        <p:txBody>
          <a:bodyPr wrap="none" rtlCol="0" anchor="t">
            <a:spAutoFit/>
          </a:bodyPr>
          <a:lstStyle/>
          <a:p>
            <a:pPr algn="l"/>
            <a:r>
              <a:rPr lang="pl-PL" altLang="en-US" sz="2400" dirty="0">
                <a:sym typeface="+mn-ea"/>
              </a:rPr>
              <a:t>link: https://www.youtube.com/watch?v=xruKx6VO3E4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838200" y="1143000"/>
            <a:ext cx="7289800" cy="2769870"/>
          </a:xfrm>
        </p:spPr>
        <p:txBody>
          <a:bodyPr wrap="square"/>
          <a:lstStyle/>
          <a:p>
            <a:r>
              <a:rPr lang="pl-PL" altLang="en-US" sz="3600"/>
              <a:t>The applications allow you to practice:</a:t>
            </a:r>
          </a:p>
          <a:p>
            <a:r>
              <a:rPr lang="pl-PL" altLang="en-US" sz="3600"/>
              <a:t>observation,</a:t>
            </a:r>
          </a:p>
          <a:p>
            <a:pPr marL="571500" indent="-571500">
              <a:buFont typeface="Arial" panose="020B0604020202020204" pitchFamily="34" charset="0"/>
              <a:buChar char="•"/>
            </a:pPr>
            <a:r>
              <a:rPr lang="pl-PL" altLang="en-US" sz="3600"/>
              <a:t>searching the field of view,</a:t>
            </a:r>
          </a:p>
          <a:p>
            <a:pPr marL="571500" indent="-571500">
              <a:buFont typeface="Arial" panose="020B0604020202020204" pitchFamily="34" charset="0"/>
              <a:buChar char="•"/>
            </a:pPr>
            <a:r>
              <a:rPr lang="pl-PL" altLang="en-US" sz="3600"/>
              <a:t>  visual attention efficiency,</a:t>
            </a:r>
          </a:p>
          <a:p>
            <a:pPr marL="571500" indent="-571500">
              <a:buFont typeface="Arial" panose="020B0604020202020204" pitchFamily="34" charset="0"/>
              <a:buChar char="•"/>
            </a:pPr>
            <a:r>
              <a:rPr lang="pl-PL" altLang="en-US" sz="3600"/>
              <a:t>omitting irrelevant elements.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oks-1421560"/>
          <p:cNvPicPr>
            <a:picLocks noChangeAspect="1"/>
          </p:cNvPicPr>
          <p:nvPr/>
        </p:nvPicPr>
        <p:blipFill>
          <a:blip r:embed="rId2"/>
          <a:stretch>
            <a:fillRect/>
          </a:stretch>
        </p:blipFill>
        <p:spPr>
          <a:xfrm>
            <a:off x="4038600" y="762000"/>
            <a:ext cx="5319395" cy="5319395"/>
          </a:xfrm>
          <a:prstGeom prst="rect">
            <a:avLst/>
          </a:prstGeom>
        </p:spPr>
      </p:pic>
      <p:sp>
        <p:nvSpPr>
          <p:cNvPr id="3" name="Podtytuł 2"/>
          <p:cNvSpPr>
            <a:spLocks noGrp="1"/>
          </p:cNvSpPr>
          <p:nvPr>
            <p:ph type="subTitle" idx="4"/>
          </p:nvPr>
        </p:nvSpPr>
        <p:spPr>
          <a:xfrm>
            <a:off x="457200" y="1752600"/>
            <a:ext cx="3345815" cy="2585085"/>
          </a:xfrm>
        </p:spPr>
        <p:txBody>
          <a:bodyPr wrap="square"/>
          <a:lstStyle/>
          <a:p>
            <a:r>
              <a:rPr lang="pl-PL" altLang="en-US">
                <a:sym typeface="+mn-ea"/>
              </a:rPr>
              <a:t>Textbooks or other sources of information </a:t>
            </a:r>
            <a:r>
              <a:rPr lang="pl-PL" altLang="en-US" b="1">
                <a:sym typeface="+mn-ea"/>
              </a:rPr>
              <a:t>are devoid of any authentic references to reality</a:t>
            </a:r>
            <a:r>
              <a:rPr lang="pl-PL" altLang="en-US">
                <a:sym typeface="+mn-ea"/>
              </a:rPr>
              <a:t> and contain only selected correct solutions.</a:t>
            </a:r>
          </a:p>
          <a:p>
            <a:endParaRPr lang="pl-PL" altLang="en-US"/>
          </a:p>
        </p:txBody>
      </p:sp>
      <p:sp>
        <p:nvSpPr>
          <p:cNvPr id="4" name="Tytuł 3"/>
          <p:cNvSpPr>
            <a:spLocks noGrp="1"/>
          </p:cNvSpPr>
          <p:nvPr>
            <p:ph type="ctrTitle"/>
          </p:nvPr>
        </p:nvSpPr>
        <p:spPr>
          <a:xfrm>
            <a:off x="969645" y="462280"/>
            <a:ext cx="7058025" cy="984885"/>
          </a:xfrm>
        </p:spPr>
        <p:txBody>
          <a:bodyPr wrap="square"/>
          <a:lstStyle/>
          <a:p>
            <a:r>
              <a:rPr lang="pl-PL" altLang="en-US" sz="3200">
                <a:sym typeface="+mn-ea"/>
              </a:rPr>
              <a:t>Effective education? - what does it mean ?</a:t>
            </a:r>
            <a:br>
              <a:rPr lang="pl-PL" altLang="en-US" sz="3200">
                <a:sym typeface="+mn-ea"/>
              </a:rPr>
            </a:br>
            <a:r>
              <a:rPr lang="pl-PL" altLang="en-US" sz="3200">
                <a:sym typeface="+mn-ea"/>
              </a:rPr>
              <a:t>experience, fun</a:t>
            </a:r>
          </a:p>
        </p:txBody>
      </p:sp>
      <p:sp>
        <p:nvSpPr>
          <p:cNvPr id="5" name="Pole tekstowe 4"/>
          <p:cNvSpPr txBox="1"/>
          <p:nvPr/>
        </p:nvSpPr>
        <p:spPr>
          <a:xfrm>
            <a:off x="76200" y="5715000"/>
            <a:ext cx="8636635" cy="521970"/>
          </a:xfrm>
          <a:prstGeom prst="rect">
            <a:avLst/>
          </a:prstGeom>
          <a:noFill/>
        </p:spPr>
        <p:txBody>
          <a:bodyPr wrap="square" rtlCol="0" anchor="t">
            <a:spAutoFit/>
          </a:bodyPr>
          <a:lstStyle/>
          <a:p>
            <a:r>
              <a:rPr lang="pl-PL" altLang="en-US" sz="1400">
                <a:sym typeface="+mn-ea"/>
              </a:rPr>
              <a:t>J.Mattar, Constructivism and connectivism in education technology: Active, situated, authentic, experiential, and anchored learning, RIED. Revista iberoamericana de educación a distancia. 2018, v. 21, n. 2 ; p. 201-217</a:t>
            </a:r>
          </a:p>
        </p:txBody>
      </p:sp>
      <p:sp>
        <p:nvSpPr>
          <p:cNvPr id="8" name="Text Box 7"/>
          <p:cNvSpPr txBox="1"/>
          <p:nvPr/>
        </p:nvSpPr>
        <p:spPr>
          <a:xfrm>
            <a:off x="6629400" y="6248400"/>
            <a:ext cx="2540000" cy="521970"/>
          </a:xfrm>
          <a:prstGeom prst="rect">
            <a:avLst/>
          </a:prstGeom>
          <a:noFill/>
        </p:spPr>
        <p:txBody>
          <a:bodyPr wrap="square" rtlCol="0" anchor="t">
            <a:spAutoFit/>
          </a:bodyPr>
          <a:lstStyle/>
          <a:p>
            <a:r>
              <a:rPr lang="en-US" sz="1400"/>
              <a:t>https://www.freeimages.com/pl/photo/books-1421560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7050" y="462280"/>
            <a:ext cx="7953375" cy="984885"/>
          </a:xfrm>
        </p:spPr>
        <p:txBody>
          <a:bodyPr wrap="square"/>
          <a:lstStyle/>
          <a:p>
            <a:r>
              <a:rPr lang="pl-PL" altLang="en-US" sz="3200"/>
              <a:t>2) Type of problem: Difficulties with conceptual differentiation.</a:t>
            </a:r>
          </a:p>
        </p:txBody>
      </p:sp>
      <p:sp>
        <p:nvSpPr>
          <p:cNvPr id="3" name="Podtytuł 2"/>
          <p:cNvSpPr>
            <a:spLocks noGrp="1"/>
          </p:cNvSpPr>
          <p:nvPr>
            <p:ph type="subTitle" idx="4"/>
          </p:nvPr>
        </p:nvSpPr>
        <p:spPr>
          <a:xfrm>
            <a:off x="412115" y="1600200"/>
            <a:ext cx="8182610" cy="1477010"/>
          </a:xfrm>
        </p:spPr>
        <p:txBody>
          <a:bodyPr wrap="square"/>
          <a:lstStyle/>
          <a:p>
            <a:pPr marL="342900" indent="-342900">
              <a:buFont typeface="Arial" panose="020B0604020202020204" pitchFamily="34" charset="0"/>
              <a:buChar char="•"/>
            </a:pPr>
            <a:r>
              <a:rPr lang="pl-PL" altLang="en-US"/>
              <a:t>The above type of difficulty applies to children who are unable to differentiate between colors, shapes and sizes. </a:t>
            </a:r>
          </a:p>
          <a:p>
            <a:pPr marL="342900" indent="-342900">
              <a:buFont typeface="Arial" panose="020B0604020202020204" pitchFamily="34" charset="0"/>
              <a:buChar char="•"/>
            </a:pPr>
            <a:r>
              <a:rPr lang="pl-PL" altLang="en-US"/>
              <a:t>Recommended tasks include the activities of sorting or pointing to items that meet specific conditions. </a:t>
            </a:r>
          </a:p>
        </p:txBody>
      </p:sp>
      <p:pic>
        <p:nvPicPr>
          <p:cNvPr id="5" name="Obraz 4"/>
          <p:cNvPicPr/>
          <p:nvPr/>
        </p:nvPicPr>
        <p:blipFill>
          <a:blip r:embed="rId2"/>
          <a:stretch>
            <a:fillRect/>
          </a:stretch>
        </p:blipFill>
        <p:spPr>
          <a:xfrm>
            <a:off x="228600" y="3429000"/>
            <a:ext cx="4198620" cy="2783840"/>
          </a:xfrm>
          <a:prstGeom prst="rect">
            <a:avLst/>
          </a:prstGeom>
          <a:noFill/>
          <a:ln w="9525">
            <a:noFill/>
          </a:ln>
        </p:spPr>
      </p:pic>
      <p:pic>
        <p:nvPicPr>
          <p:cNvPr id="6" name="Obraz 5"/>
          <p:cNvPicPr/>
          <p:nvPr/>
        </p:nvPicPr>
        <p:blipFill>
          <a:blip r:embed="rId3"/>
          <a:stretch>
            <a:fillRect/>
          </a:stretch>
        </p:blipFill>
        <p:spPr>
          <a:xfrm>
            <a:off x="4343400" y="3429000"/>
            <a:ext cx="4585335" cy="27940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381000" y="1676400"/>
            <a:ext cx="7923530" cy="4062730"/>
          </a:xfrm>
        </p:spPr>
        <p:txBody>
          <a:bodyPr wrap="square"/>
          <a:lstStyle/>
          <a:p>
            <a:pPr marL="342900" indent="-342900">
              <a:buFont typeface="Arial" panose="020B0604020202020204" pitchFamily="34" charset="0"/>
              <a:buChar char="•"/>
            </a:pPr>
            <a:r>
              <a:rPr lang="pl-PL" altLang="en-US"/>
              <a:t>Application allow explore a new world by diving into the deep ocean. User can learn the fish species and look them closely. </a:t>
            </a:r>
          </a:p>
          <a:p>
            <a:pPr marL="342900" indent="-342900">
              <a:buFont typeface="Arial" panose="020B0604020202020204" pitchFamily="34" charset="0"/>
              <a:buChar char="•"/>
            </a:pPr>
            <a:r>
              <a:rPr lang="pl-PL" altLang="en-US"/>
              <a:t>When user approach a fish, the movement is slower so that you can closely examine the details. </a:t>
            </a:r>
          </a:p>
          <a:p>
            <a:pPr marL="342900" indent="-342900">
              <a:buFont typeface="Arial" panose="020B0604020202020204" pitchFamily="34" charset="0"/>
              <a:buChar char="•"/>
            </a:pPr>
            <a:r>
              <a:rPr lang="pl-PL" altLang="en-US"/>
              <a:t>The student may work with very beautiful graphics and realistic ocean environment. He can observe 107 different types of fishes. </a:t>
            </a:r>
          </a:p>
          <a:p>
            <a:pPr marL="342900" indent="-342900">
              <a:buFont typeface="Arial" panose="020B0604020202020204" pitchFamily="34" charset="0"/>
              <a:buChar char="•"/>
            </a:pPr>
            <a:r>
              <a:rPr lang="pl-PL" altLang="en-US"/>
              <a:t>This is an opportunity to search for the same species of fish and selecting the same units that differ in size or direction of movement.</a:t>
            </a:r>
          </a:p>
        </p:txBody>
      </p:sp>
      <p:sp>
        <p:nvSpPr>
          <p:cNvPr id="5" name="Tytuł 4"/>
          <p:cNvSpPr>
            <a:spLocks noGrp="1"/>
          </p:cNvSpPr>
          <p:nvPr>
            <p:ph type="ctrTitle"/>
          </p:nvPr>
        </p:nvSpPr>
        <p:spPr>
          <a:xfrm>
            <a:off x="527050" y="462280"/>
            <a:ext cx="7953375" cy="984885"/>
          </a:xfrm>
        </p:spPr>
        <p:txBody>
          <a:bodyPr wrap="square"/>
          <a:lstStyle/>
          <a:p>
            <a:r>
              <a:rPr lang="pl-PL" altLang="en-US" sz="3200">
                <a:sym typeface="+mn-ea"/>
              </a:rPr>
              <a:t>2) Type of problem: Difficulty in differentiating concepts</a:t>
            </a:r>
          </a:p>
        </p:txBody>
      </p:sp>
      <p:sp>
        <p:nvSpPr>
          <p:cNvPr id="2" name="Pole tekstowe 1"/>
          <p:cNvSpPr txBox="1"/>
          <p:nvPr/>
        </p:nvSpPr>
        <p:spPr>
          <a:xfrm>
            <a:off x="350520" y="5932805"/>
            <a:ext cx="8564880" cy="460375"/>
          </a:xfrm>
          <a:prstGeom prst="rect">
            <a:avLst/>
          </a:prstGeom>
          <a:noFill/>
        </p:spPr>
        <p:txBody>
          <a:bodyPr wrap="square" rtlCol="0">
            <a:spAutoFit/>
          </a:bodyPr>
          <a:lstStyle/>
          <a:p>
            <a:r>
              <a:rPr lang="pl-PL" altLang="en-US" sz="2400" dirty="0"/>
              <a:t>link: https://www.youtube.com/watch?v=M4TShe5OBOc</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55015" y="462280"/>
            <a:ext cx="7668895" cy="984885"/>
          </a:xfrm>
        </p:spPr>
        <p:txBody>
          <a:bodyPr wrap="square"/>
          <a:lstStyle/>
          <a:p>
            <a:r>
              <a:rPr lang="pl-PL" altLang="en-US" sz="3200"/>
              <a:t>3) Type of problem: Difficulty fixing repetitive shape.</a:t>
            </a:r>
          </a:p>
        </p:txBody>
      </p:sp>
      <p:sp>
        <p:nvSpPr>
          <p:cNvPr id="3" name="Podtytuł 2"/>
          <p:cNvSpPr>
            <a:spLocks noGrp="1"/>
          </p:cNvSpPr>
          <p:nvPr>
            <p:ph type="subTitle" idx="4"/>
          </p:nvPr>
        </p:nvSpPr>
        <p:spPr>
          <a:xfrm>
            <a:off x="609600" y="1524000"/>
            <a:ext cx="8089900" cy="2585085"/>
          </a:xfrm>
        </p:spPr>
        <p:txBody>
          <a:bodyPr wrap="square"/>
          <a:lstStyle/>
          <a:p>
            <a:pPr marL="342900" indent="-342900">
              <a:buFont typeface="Arial" panose="020B0604020202020204" pitchFamily="34" charset="0"/>
              <a:buChar char="•"/>
            </a:pPr>
            <a:r>
              <a:rPr lang="pl-PL" altLang="en-US" dirty="0" err="1"/>
              <a:t>When</a:t>
            </a:r>
            <a:r>
              <a:rPr lang="pl-PL" altLang="en-US" dirty="0"/>
              <a:t> </a:t>
            </a:r>
            <a:r>
              <a:rPr lang="pl-PL" altLang="en-US" dirty="0" err="1"/>
              <a:t>discussing</a:t>
            </a:r>
            <a:r>
              <a:rPr lang="pl-PL" altLang="en-US" dirty="0"/>
              <a:t> the problem of </a:t>
            </a:r>
            <a:r>
              <a:rPr lang="pl-PL" altLang="en-US" dirty="0" err="1"/>
              <a:t>dyslexia</a:t>
            </a:r>
            <a:r>
              <a:rPr lang="pl-PL" altLang="en-US" dirty="0"/>
              <a:t>, speech </a:t>
            </a:r>
            <a:r>
              <a:rPr lang="pl-PL" altLang="en-US" dirty="0" err="1"/>
              <a:t>therapists</a:t>
            </a:r>
            <a:r>
              <a:rPr lang="pl-PL" altLang="en-US" dirty="0"/>
              <a:t> </a:t>
            </a:r>
            <a:r>
              <a:rPr lang="pl-PL" altLang="en-US" dirty="0" err="1"/>
              <a:t>often</a:t>
            </a:r>
            <a:r>
              <a:rPr lang="pl-PL" altLang="en-US" dirty="0"/>
              <a:t> </a:t>
            </a:r>
            <a:r>
              <a:rPr lang="pl-PL" altLang="en-US" dirty="0" err="1"/>
              <a:t>mention</a:t>
            </a:r>
            <a:r>
              <a:rPr lang="pl-PL" altLang="en-US" dirty="0"/>
              <a:t> the problem </a:t>
            </a:r>
            <a:r>
              <a:rPr lang="pl-PL" altLang="en-US" dirty="0" err="1"/>
              <a:t>related</a:t>
            </a:r>
            <a:r>
              <a:rPr lang="pl-PL" altLang="en-US" dirty="0"/>
              <a:t> to the </a:t>
            </a:r>
            <a:r>
              <a:rPr lang="pl-PL" altLang="en-US" dirty="0" err="1"/>
              <a:t>inability</a:t>
            </a:r>
            <a:r>
              <a:rPr lang="pl-PL" altLang="en-US" dirty="0"/>
              <a:t> to </a:t>
            </a:r>
            <a:r>
              <a:rPr lang="pl-PL" altLang="en-US" dirty="0" err="1"/>
              <a:t>repeat</a:t>
            </a:r>
            <a:r>
              <a:rPr lang="pl-PL" altLang="en-US" dirty="0"/>
              <a:t> the </a:t>
            </a:r>
            <a:r>
              <a:rPr lang="pl-PL" altLang="en-US" dirty="0" err="1"/>
              <a:t>shape</a:t>
            </a:r>
            <a:r>
              <a:rPr lang="pl-PL" altLang="en-US" dirty="0"/>
              <a:t> of </a:t>
            </a:r>
            <a:r>
              <a:rPr lang="pl-PL" altLang="en-US" dirty="0" err="1"/>
              <a:t>letters</a:t>
            </a:r>
            <a:r>
              <a:rPr lang="pl-PL" altLang="en-US" dirty="0"/>
              <a:t> and </a:t>
            </a:r>
            <a:r>
              <a:rPr lang="pl-PL" altLang="en-US" dirty="0" err="1"/>
              <a:t>numbers</a:t>
            </a:r>
            <a:r>
              <a:rPr lang="pl-PL" altLang="en-US" dirty="0"/>
              <a:t>. </a:t>
            </a:r>
          </a:p>
          <a:p>
            <a:pPr marL="342900" indent="-342900">
              <a:buFont typeface="Arial" panose="020B0604020202020204" pitchFamily="34" charset="0"/>
              <a:buChar char="•"/>
            </a:pPr>
            <a:r>
              <a:rPr lang="pl-PL" altLang="en-US" dirty="0"/>
              <a:t> In the </a:t>
            </a:r>
            <a:r>
              <a:rPr lang="pl-PL" altLang="en-US" dirty="0" err="1"/>
              <a:t>context</a:t>
            </a:r>
            <a:r>
              <a:rPr lang="pl-PL" altLang="en-US" dirty="0"/>
              <a:t> of </a:t>
            </a:r>
            <a:r>
              <a:rPr lang="pl-PL" altLang="en-US" dirty="0" err="1"/>
              <a:t>this</a:t>
            </a:r>
            <a:r>
              <a:rPr lang="pl-PL" altLang="en-US" dirty="0"/>
              <a:t> </a:t>
            </a:r>
            <a:r>
              <a:rPr lang="pl-PL" altLang="en-US" dirty="0" err="1"/>
              <a:t>dysfunction</a:t>
            </a:r>
            <a:r>
              <a:rPr lang="pl-PL" altLang="en-US" dirty="0"/>
              <a:t>, </a:t>
            </a:r>
            <a:r>
              <a:rPr lang="pl-PL" altLang="en-US" dirty="0" err="1"/>
              <a:t>it</a:t>
            </a:r>
            <a:r>
              <a:rPr lang="pl-PL" altLang="en-US" dirty="0"/>
              <a:t> </a:t>
            </a:r>
            <a:r>
              <a:rPr lang="pl-PL" altLang="en-US" dirty="0" err="1"/>
              <a:t>is</a:t>
            </a:r>
            <a:r>
              <a:rPr lang="pl-PL" altLang="en-US" dirty="0"/>
              <a:t> </a:t>
            </a:r>
            <a:r>
              <a:rPr lang="pl-PL" altLang="en-US" dirty="0" err="1"/>
              <a:t>recommended</a:t>
            </a:r>
            <a:r>
              <a:rPr lang="pl-PL" altLang="en-US" dirty="0"/>
              <a:t> to </a:t>
            </a:r>
            <a:r>
              <a:rPr lang="pl-PL" altLang="en-US" dirty="0" err="1"/>
              <a:t>learn</a:t>
            </a:r>
            <a:r>
              <a:rPr lang="pl-PL" altLang="en-US" dirty="0"/>
              <a:t> </a:t>
            </a:r>
            <a:r>
              <a:rPr lang="pl-PL" altLang="en-US" dirty="0" err="1"/>
              <a:t>copying</a:t>
            </a:r>
            <a:r>
              <a:rPr lang="pl-PL" altLang="en-US" dirty="0"/>
              <a:t> in </a:t>
            </a:r>
            <a:r>
              <a:rPr lang="pl-PL" altLang="en-US" dirty="0" err="1"/>
              <a:t>terms</a:t>
            </a:r>
            <a:r>
              <a:rPr lang="pl-PL" altLang="en-US" dirty="0"/>
              <a:t> of </a:t>
            </a:r>
            <a:r>
              <a:rPr lang="pl-PL" altLang="en-US" dirty="0" err="1"/>
              <a:t>gross</a:t>
            </a:r>
            <a:r>
              <a:rPr lang="pl-PL" altLang="en-US" dirty="0"/>
              <a:t> motor </a:t>
            </a:r>
            <a:r>
              <a:rPr lang="pl-PL" altLang="en-US" dirty="0" err="1"/>
              <a:t>skills</a:t>
            </a:r>
            <a:r>
              <a:rPr lang="pl-PL" altLang="en-US" dirty="0"/>
              <a:t>, </a:t>
            </a:r>
            <a:r>
              <a:rPr lang="pl-PL" altLang="en-US" dirty="0" err="1"/>
              <a:t>drawing</a:t>
            </a:r>
            <a:r>
              <a:rPr lang="pl-PL" altLang="en-US" dirty="0"/>
              <a:t> </a:t>
            </a:r>
            <a:r>
              <a:rPr lang="pl-PL" altLang="en-US" dirty="0" err="1"/>
              <a:t>circles</a:t>
            </a:r>
            <a:r>
              <a:rPr lang="pl-PL" altLang="en-US" dirty="0"/>
              <a:t>, lines, </a:t>
            </a:r>
            <a:r>
              <a:rPr lang="pl-PL" altLang="en-US" dirty="0" err="1"/>
              <a:t>parallel</a:t>
            </a:r>
            <a:r>
              <a:rPr lang="pl-PL" altLang="en-US" dirty="0"/>
              <a:t> lines, and </a:t>
            </a:r>
            <a:r>
              <a:rPr lang="pl-PL" altLang="en-US" dirty="0" err="1"/>
              <a:t>mapping</a:t>
            </a:r>
            <a:r>
              <a:rPr lang="pl-PL" altLang="en-US" dirty="0"/>
              <a:t>.</a:t>
            </a:r>
          </a:p>
          <a:p>
            <a:pPr marL="342900" indent="-342900">
              <a:buFont typeface="Arial" panose="020B0604020202020204" pitchFamily="34" charset="0"/>
              <a:buChar char="•"/>
            </a:pPr>
            <a:endParaRPr lang="pl-PL"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579120" y="990600"/>
            <a:ext cx="8093710" cy="5539740"/>
          </a:xfrm>
        </p:spPr>
        <p:txBody>
          <a:bodyPr wrap="square"/>
          <a:lstStyle/>
          <a:p>
            <a:r>
              <a:rPr lang="pl-PL" altLang="en-US">
                <a:sym typeface="+mn-ea"/>
              </a:rPr>
              <a:t>An interesting alternative to traditional exercises carried out on a sheet of paper may be working with the Graffiti Paint VR application</a:t>
            </a:r>
          </a:p>
          <a:p>
            <a:r>
              <a:rPr lang="pl-PL" altLang="en-US">
                <a:sym typeface="+mn-ea"/>
              </a:rPr>
              <a:t> (TN.Interactive)[ Graffiti Paint VR, Applicaton allow to spray graffiti in virtual reality. Features game:</a:t>
            </a:r>
            <a:endParaRPr lang="pl-PL" altLang="en-US"/>
          </a:p>
          <a:p>
            <a:r>
              <a:rPr lang="pl-PL" altLang="en-US">
                <a:sym typeface="+mn-ea"/>
              </a:rPr>
              <a:t>- Color picker which lets user pick any color you want.</a:t>
            </a:r>
            <a:endParaRPr lang="pl-PL" altLang="en-US"/>
          </a:p>
          <a:p>
            <a:r>
              <a:rPr lang="pl-PL" altLang="en-US">
                <a:sym typeface="+mn-ea"/>
              </a:rPr>
              <a:t>- Possibility choose the spray size.</a:t>
            </a:r>
            <a:endParaRPr lang="pl-PL" altLang="en-US"/>
          </a:p>
          <a:p>
            <a:r>
              <a:rPr lang="pl-PL" altLang="en-US">
                <a:sym typeface="+mn-ea"/>
              </a:rPr>
              <a:t>- Possibility choose the spray radius.</a:t>
            </a:r>
            <a:endParaRPr lang="pl-PL" altLang="en-US"/>
          </a:p>
          <a:p>
            <a:r>
              <a:rPr lang="pl-PL" altLang="en-US">
                <a:sym typeface="+mn-ea"/>
              </a:rPr>
              <a:t>- User can save and load earlier images.</a:t>
            </a:r>
            <a:endParaRPr lang="pl-PL" altLang="en-US"/>
          </a:p>
          <a:p>
            <a:r>
              <a:rPr lang="pl-PL" altLang="en-US">
                <a:sym typeface="+mn-ea"/>
              </a:rPr>
              <a:t>- User can export images.</a:t>
            </a:r>
          </a:p>
          <a:p>
            <a:r>
              <a:rPr lang="pl-PL" altLang="en-US">
                <a:sym typeface="+mn-ea"/>
              </a:rPr>
              <a:t>link: Graffiti Paint VR, https://play.google.com/store/apps/details?id=com.TNInteractive.GraffitiPaint&amp;gl=PL</a:t>
            </a:r>
          </a:p>
          <a:p>
            <a:endParaRPr lang="pl-PL" altLang="en-US">
              <a:sym typeface="+mn-ea"/>
            </a:endParaRPr>
          </a:p>
          <a:p>
            <a:endParaRPr lang="pl-PL" altLang="en-US"/>
          </a:p>
        </p:txBody>
      </p:sp>
      <p:sp>
        <p:nvSpPr>
          <p:cNvPr id="4" name="Tytuł 3"/>
          <p:cNvSpPr>
            <a:spLocks noGrp="1"/>
          </p:cNvSpPr>
          <p:nvPr>
            <p:ph type="ctrTitle"/>
          </p:nvPr>
        </p:nvSpPr>
        <p:spPr>
          <a:xfrm>
            <a:off x="228600" y="228600"/>
            <a:ext cx="8795385" cy="1477010"/>
          </a:xfrm>
        </p:spPr>
        <p:txBody>
          <a:bodyPr wrap="square"/>
          <a:lstStyle/>
          <a:p>
            <a:r>
              <a:rPr lang="pl-PL" altLang="en-US" sz="3200">
                <a:sym typeface="+mn-ea"/>
              </a:rPr>
              <a:t>3) Type of problem: Difficulty fixing repetitive shape.</a:t>
            </a:r>
            <a:br>
              <a:rPr lang="pl-PL" altLang="en-US" sz="3200"/>
            </a:br>
            <a:br>
              <a:rPr lang="pl-PL" altLang="en-US" sz="3200"/>
            </a:br>
            <a:endParaRPr lang="pl-PL" altLang="en-US" sz="3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09600" y="1828800"/>
            <a:ext cx="7894955" cy="1846580"/>
          </a:xfrm>
        </p:spPr>
        <p:txBody>
          <a:bodyPr wrap="square"/>
          <a:lstStyle/>
          <a:p>
            <a:r>
              <a:rPr lang="pl-PL" altLang="en-US">
                <a:sym typeface="+mn-ea"/>
              </a:rPr>
              <a:t>Work with gross motor skills can also be practiced in the surroundings of star wars, using the VR Wars application[ VR Wars, https://apkpure.com/vr-wars/rs.vrwa], która umożliwia walkę za pomocą świetlnego miecza.</a:t>
            </a:r>
            <a:endParaRPr lang="pl-PL" altLang="en-US"/>
          </a:p>
          <a:p>
            <a:endParaRPr lang="pl-PL" altLang="en-US"/>
          </a:p>
        </p:txBody>
      </p:sp>
      <p:sp>
        <p:nvSpPr>
          <p:cNvPr id="4" name="Tytuł 3"/>
          <p:cNvSpPr>
            <a:spLocks noGrp="1"/>
          </p:cNvSpPr>
          <p:nvPr>
            <p:ph type="ctrTitle"/>
          </p:nvPr>
        </p:nvSpPr>
        <p:spPr>
          <a:xfrm>
            <a:off x="755015" y="462280"/>
            <a:ext cx="7668895" cy="1477010"/>
          </a:xfrm>
        </p:spPr>
        <p:txBody>
          <a:bodyPr wrap="square"/>
          <a:lstStyle/>
          <a:p>
            <a:r>
              <a:rPr lang="pl-PL" altLang="en-US" sz="3200">
                <a:sym typeface="+mn-ea"/>
              </a:rPr>
              <a:t>3) Type of problem: Difficulty fixing repetitive shape.</a:t>
            </a:r>
            <a:br>
              <a:rPr lang="pl-PL" altLang="en-US" sz="3200"/>
            </a:br>
            <a:endParaRPr lang="pl-PL" altLang="en-US" sz="3200"/>
          </a:p>
        </p:txBody>
      </p:sp>
      <p:sp>
        <p:nvSpPr>
          <p:cNvPr id="100" name="Pole tekstowe 99"/>
          <p:cNvSpPr txBox="1"/>
          <p:nvPr/>
        </p:nvSpPr>
        <p:spPr>
          <a:xfrm>
            <a:off x="609600" y="5181600"/>
            <a:ext cx="7071995" cy="460375"/>
          </a:xfrm>
          <a:prstGeom prst="rect">
            <a:avLst/>
          </a:prstGeom>
          <a:noFill/>
          <a:ln w="9525">
            <a:noFill/>
          </a:ln>
        </p:spPr>
        <p:txBody>
          <a:bodyPr wrap="square">
            <a:spAutoFit/>
          </a:bodyPr>
          <a:lstStyle/>
          <a:p>
            <a:pPr indent="0"/>
            <a:r>
              <a:rPr lang="pl-PL" altLang="en-US" sz="2400" b="0" dirty="0">
                <a:latin typeface="Times New Roman" panose="02020603050405020304" charset="0"/>
                <a:ea typeface="SimSun" panose="02010600030101010101" pitchFamily="2" charset="-122"/>
              </a:rPr>
              <a:t>link: </a:t>
            </a:r>
            <a:r>
              <a:rPr lang="en-US" sz="2400" b="0" dirty="0">
                <a:latin typeface="Times New Roman" panose="02020603050405020304" charset="0"/>
                <a:ea typeface="SimSun" panose="02010600030101010101" pitchFamily="2" charset="-122"/>
              </a:rPr>
              <a:t>VR Wars, https://apkpure.com/vr-wars/rs.vrwa</a:t>
            </a:r>
            <a:endParaRPr lang="en-US" altLang="en-US" sz="2400" b="0" dirty="0">
              <a:latin typeface="Times New Roman" panose="02020603050405020304" charset="0"/>
              <a:ea typeface="SimSun" panose="02010600030101010101" pitchFamily="2"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617855" y="2667000"/>
            <a:ext cx="7943215" cy="1846580"/>
          </a:xfrm>
        </p:spPr>
        <p:txBody>
          <a:bodyPr wrap="square"/>
          <a:lstStyle/>
          <a:p>
            <a:pPr marL="342900" indent="-342900">
              <a:buFont typeface="Arial" panose="020B0604020202020204" pitchFamily="34" charset="0"/>
              <a:buChar char="•"/>
            </a:pPr>
            <a:r>
              <a:rPr lang="pl-PL" altLang="en-US"/>
              <a:t>Students with the above difficulties often fail in rewriting, redrawing, and repeating activities with the teacher. </a:t>
            </a:r>
          </a:p>
          <a:p>
            <a:pPr marL="342900" indent="-342900">
              <a:buFont typeface="Arial" panose="020B0604020202020204" pitchFamily="34" charset="0"/>
              <a:buChar char="•"/>
            </a:pPr>
            <a:r>
              <a:rPr lang="pl-PL" altLang="en-US"/>
              <a:t>In this situation, therapists recommend the use of games aimed at repeating commands, playing memmoras, puzzles, memory games - what was and what has disappeared.</a:t>
            </a:r>
          </a:p>
        </p:txBody>
      </p:sp>
      <p:sp>
        <p:nvSpPr>
          <p:cNvPr id="4" name="Tytuł 3"/>
          <p:cNvSpPr>
            <a:spLocks noGrp="1"/>
          </p:cNvSpPr>
          <p:nvPr>
            <p:ph type="ctrTitle"/>
          </p:nvPr>
        </p:nvSpPr>
        <p:spPr>
          <a:xfrm>
            <a:off x="755015" y="462280"/>
            <a:ext cx="7668895" cy="1969770"/>
          </a:xfrm>
        </p:spPr>
        <p:txBody>
          <a:bodyPr wrap="square"/>
          <a:lstStyle/>
          <a:p>
            <a:r>
              <a:rPr lang="pl-PL" altLang="en-US" sz="3200"/>
              <a:t>4) Type of problem: Difficulty remembering the appearance of the sign, shape of the figure, frequent checking during copying (visual memory).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ltLang="en-US"/>
          </a:p>
        </p:txBody>
      </p:sp>
      <p:sp>
        <p:nvSpPr>
          <p:cNvPr id="5" name="Symbol zastępczy zawartości 4"/>
          <p:cNvSpPr>
            <a:spLocks noGrp="1"/>
          </p:cNvSpPr>
          <p:nvPr>
            <p:ph sz="half" idx="3"/>
          </p:nvPr>
        </p:nvSpPr>
        <p:spPr>
          <a:xfrm>
            <a:off x="533400" y="1752600"/>
            <a:ext cx="8077200" cy="1477010"/>
          </a:xfrm>
        </p:spPr>
        <p:txBody>
          <a:bodyPr wrap="square"/>
          <a:lstStyle/>
          <a:p>
            <a:r>
              <a:rPr lang="pl-PL" altLang="en-US" sz="2400" dirty="0">
                <a:sym typeface="+mn-ea"/>
              </a:rPr>
              <a:t>In the </a:t>
            </a:r>
            <a:r>
              <a:rPr lang="pl-PL" altLang="en-US" sz="2400" dirty="0" err="1">
                <a:sym typeface="+mn-ea"/>
              </a:rPr>
              <a:t>context</a:t>
            </a:r>
            <a:r>
              <a:rPr lang="pl-PL" altLang="en-US" sz="2400" dirty="0">
                <a:sym typeface="+mn-ea"/>
              </a:rPr>
              <a:t> of the </a:t>
            </a:r>
            <a:r>
              <a:rPr lang="pl-PL" altLang="en-US" sz="2400" dirty="0" err="1">
                <a:sym typeface="+mn-ea"/>
              </a:rPr>
              <a:t>above</a:t>
            </a:r>
            <a:r>
              <a:rPr lang="pl-PL" altLang="en-US" sz="2400" dirty="0">
                <a:sym typeface="+mn-ea"/>
              </a:rPr>
              <a:t> </a:t>
            </a:r>
            <a:r>
              <a:rPr lang="pl-PL" altLang="en-US" sz="2400" dirty="0" err="1">
                <a:sym typeface="+mn-ea"/>
              </a:rPr>
              <a:t>disturbance</a:t>
            </a:r>
            <a:r>
              <a:rPr lang="pl-PL" altLang="en-US" sz="2400" dirty="0">
                <a:sym typeface="+mn-ea"/>
              </a:rPr>
              <a:t> and the VR </a:t>
            </a:r>
            <a:r>
              <a:rPr lang="pl-PL" altLang="en-US" sz="2400" dirty="0" err="1">
                <a:sym typeface="+mn-ea"/>
              </a:rPr>
              <a:t>space</a:t>
            </a:r>
            <a:r>
              <a:rPr lang="pl-PL" altLang="en-US" sz="2400" dirty="0">
                <a:sym typeface="+mn-ea"/>
              </a:rPr>
              <a:t>, </a:t>
            </a:r>
            <a:r>
              <a:rPr lang="pl-PL" altLang="en-US" sz="2400" dirty="0" err="1">
                <a:sym typeface="+mn-ea"/>
              </a:rPr>
              <a:t>it</a:t>
            </a:r>
            <a:r>
              <a:rPr lang="pl-PL" altLang="en-US" sz="2400" dirty="0">
                <a:sym typeface="+mn-ea"/>
              </a:rPr>
              <a:t> </a:t>
            </a:r>
            <a:r>
              <a:rPr lang="pl-PL" altLang="en-US" sz="2400" dirty="0" err="1">
                <a:sym typeface="+mn-ea"/>
              </a:rPr>
              <a:t>is</a:t>
            </a:r>
            <a:r>
              <a:rPr lang="pl-PL" altLang="en-US" sz="2400" dirty="0">
                <a:sym typeface="+mn-ea"/>
              </a:rPr>
              <a:t> </a:t>
            </a:r>
            <a:r>
              <a:rPr lang="pl-PL" altLang="en-US" sz="2400" dirty="0" err="1">
                <a:sym typeface="+mn-ea"/>
              </a:rPr>
              <a:t>worth</a:t>
            </a:r>
            <a:r>
              <a:rPr lang="pl-PL" altLang="en-US" sz="2400" dirty="0">
                <a:sym typeface="+mn-ea"/>
              </a:rPr>
              <a:t> </a:t>
            </a:r>
            <a:r>
              <a:rPr lang="pl-PL" altLang="en-US" sz="2400" dirty="0" err="1">
                <a:sym typeface="+mn-ea"/>
              </a:rPr>
              <a:t>paying</a:t>
            </a:r>
            <a:r>
              <a:rPr lang="pl-PL" altLang="en-US" sz="2400" dirty="0">
                <a:sym typeface="+mn-ea"/>
              </a:rPr>
              <a:t> </a:t>
            </a:r>
            <a:r>
              <a:rPr lang="pl-PL" altLang="en-US" sz="2400" dirty="0" err="1">
                <a:sym typeface="+mn-ea"/>
              </a:rPr>
              <a:t>attention</a:t>
            </a:r>
            <a:r>
              <a:rPr lang="pl-PL" altLang="en-US" sz="2400" dirty="0">
                <a:sym typeface="+mn-ea"/>
              </a:rPr>
              <a:t> to the Puzzle VR </a:t>
            </a:r>
            <a:r>
              <a:rPr lang="pl-PL" altLang="en-US" sz="2400" dirty="0" err="1">
                <a:sym typeface="+mn-ea"/>
              </a:rPr>
              <a:t>application</a:t>
            </a:r>
            <a:r>
              <a:rPr lang="pl-PL" altLang="en-US" sz="2400" dirty="0">
                <a:sym typeface="+mn-ea"/>
              </a:rPr>
              <a:t> (</a:t>
            </a:r>
            <a:r>
              <a:rPr lang="pl-PL" altLang="en-US" sz="2400" dirty="0" err="1">
                <a:sym typeface="+mn-ea"/>
              </a:rPr>
              <a:t>PicoPlanet</a:t>
            </a:r>
            <a:r>
              <a:rPr lang="pl-PL" altLang="en-US" sz="2400" dirty="0">
                <a:sym typeface="+mn-ea"/>
              </a:rPr>
              <a:t> Developing)[https://play.google.com/store/apps/details?id=com.PicoPlanetDev.PuzzleVR&amp;hl=en_US&amp;gl=US</a:t>
            </a:r>
          </a:p>
        </p:txBody>
      </p:sp>
      <p:pic>
        <p:nvPicPr>
          <p:cNvPr id="102" name="Symbol zastępczy zawartości 101"/>
          <p:cNvPicPr>
            <a:picLocks noGrp="1" noChangeAspect="1"/>
          </p:cNvPicPr>
          <p:nvPr>
            <p:ph sz="half" idx="2"/>
          </p:nvPr>
        </p:nvPicPr>
        <p:blipFill>
          <a:blip r:embed="rId2"/>
          <a:stretch>
            <a:fillRect/>
          </a:stretch>
        </p:blipFill>
        <p:spPr>
          <a:xfrm>
            <a:off x="-56515" y="3505200"/>
            <a:ext cx="9257030" cy="2875915"/>
          </a:xfrm>
          <a:prstGeom prst="rect">
            <a:avLst/>
          </a:prstGeom>
          <a:noFill/>
          <a:ln w="9525">
            <a:noFill/>
          </a:ln>
        </p:spPr>
      </p:pic>
      <p:sp>
        <p:nvSpPr>
          <p:cNvPr id="6" name="Tytuł 3"/>
          <p:cNvSpPr>
            <a:spLocks noGrp="1"/>
          </p:cNvSpPr>
          <p:nvPr/>
        </p:nvSpPr>
        <p:spPr>
          <a:xfrm>
            <a:off x="304800" y="187325"/>
            <a:ext cx="862266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4) T4) Type of problem: Difficulty remembering the appearance of the sign, shape of the figure, frequent checking during copying (visual memory).</a:t>
            </a:r>
            <a:endParaRPr lang="pl-PL" altLang="en-US" sz="3200"/>
          </a:p>
          <a:p>
            <a:endParaRPr lang="pl-PL" altLang="en-US" sz="3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77495" y="1371600"/>
            <a:ext cx="8589010" cy="4801235"/>
          </a:xfrm>
        </p:spPr>
        <p:txBody>
          <a:bodyPr wrap="square"/>
          <a:lstStyle/>
          <a:p>
            <a:pPr marL="342900" indent="-342900">
              <a:buFont typeface="Arial" panose="020B0604020202020204" pitchFamily="34" charset="0"/>
              <a:buChar char="•"/>
            </a:pPr>
            <a:r>
              <a:rPr lang="pl-PL" altLang="en-US"/>
              <a:t>In Puzzle VR, user can visually train their brain to remember all sorts of patterns. Puzzle are create, as 3 by 3 or 4 by 4 grid. </a:t>
            </a:r>
          </a:p>
          <a:p>
            <a:pPr marL="342900" indent="-342900">
              <a:buFont typeface="Arial" panose="020B0604020202020204" pitchFamily="34" charset="0"/>
              <a:buChar char="•"/>
            </a:pPr>
            <a:r>
              <a:rPr lang="pl-PL" altLang="en-US"/>
              <a:t>When user is ready, application will briefly display a random and every time different  - pattern to memorize. </a:t>
            </a:r>
          </a:p>
          <a:p>
            <a:pPr marL="342900" indent="-342900">
              <a:buFont typeface="Arial" panose="020B0604020202020204" pitchFamily="34" charset="0"/>
              <a:buChar char="•"/>
            </a:pPr>
            <a:r>
              <a:rPr lang="pl-PL" altLang="en-US"/>
              <a:t>The task of the user is recreate the pattern by clicking on each of the tiles. </a:t>
            </a:r>
          </a:p>
          <a:p>
            <a:pPr marL="342900" indent="-342900">
              <a:buFont typeface="Arial" panose="020B0604020202020204" pitchFamily="34" charset="0"/>
              <a:buChar char="•"/>
            </a:pPr>
            <a:r>
              <a:rPr lang="pl-PL" altLang="en-US"/>
              <a:t>User can easily change the difficulty of application (size and the amount of time allotted for you to memorize the pattern). He can also to pick a theme from a list. After solve the puzzle, on the screen can be seen result. User can regenerate the puzzle to play again.</a:t>
            </a:r>
          </a:p>
          <a:p>
            <a:pPr marL="342900" indent="-342900">
              <a:buFont typeface="Arial" panose="020B0604020202020204" pitchFamily="34" charset="0"/>
              <a:buChar char="•"/>
            </a:pPr>
            <a:r>
              <a:rPr lang="pl-PL" altLang="en-US"/>
              <a:t>The above exercises successfully diversify the traditional process of diagnostics and therapy</a:t>
            </a:r>
          </a:p>
        </p:txBody>
      </p:sp>
      <p:sp>
        <p:nvSpPr>
          <p:cNvPr id="4" name="Pole tekstowe 3"/>
          <p:cNvSpPr txBox="1"/>
          <p:nvPr/>
        </p:nvSpPr>
        <p:spPr>
          <a:xfrm>
            <a:off x="304800" y="6019800"/>
            <a:ext cx="8977630" cy="922020"/>
          </a:xfrm>
          <a:prstGeom prst="rect">
            <a:avLst/>
          </a:prstGeom>
          <a:noFill/>
        </p:spPr>
        <p:txBody>
          <a:bodyPr wrap="square" rtlCol="0" anchor="t">
            <a:spAutoFit/>
          </a:bodyPr>
          <a:lstStyle/>
          <a:p>
            <a:r>
              <a:rPr lang="pl-PL" altLang="en-US" dirty="0">
                <a:sym typeface="+mn-ea"/>
              </a:rPr>
              <a:t>https://www.psycholog-logopeda.org.pl/2020/01/dysleksja-duza-lista-cwiczen.html?m=1&amp;fbclid=IwAR0IiUIeNV2SdxA-sSuDPJX6GdDOm8yp9zseCn330dfvwN4GCOV0wGFEEs4</a:t>
            </a:r>
            <a:endParaRPr lang="pl-PL" altLang="en-US" dirty="0"/>
          </a:p>
        </p:txBody>
      </p:sp>
      <p:sp>
        <p:nvSpPr>
          <p:cNvPr id="6" name="Tytuł 3"/>
          <p:cNvSpPr>
            <a:spLocks noGrp="1"/>
          </p:cNvSpPr>
          <p:nvPr/>
        </p:nvSpPr>
        <p:spPr>
          <a:xfrm>
            <a:off x="685800" y="76200"/>
            <a:ext cx="8103870" cy="301625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2800">
                <a:sym typeface="+mn-ea"/>
              </a:rPr>
              <a:t>4) Type of problem: Difficulty remembering the appearance of the sign, shape of the figure, frequent checking during copying (visual memory).</a:t>
            </a:r>
            <a:endParaRPr lang="pl-PL" altLang="en-US" sz="2800"/>
          </a:p>
          <a:p>
            <a:br>
              <a:rPr lang="pl-PL" altLang="en-US" sz="2800"/>
            </a:br>
            <a:endParaRPr lang="pl-PL" altLang="en-US" sz="2800"/>
          </a:p>
          <a:p>
            <a:endParaRPr lang="pl-PL" altLang="en-US" sz="2800"/>
          </a:p>
          <a:p>
            <a:endParaRPr lang="pl-PL" altLang="en-US"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54050" y="187643"/>
            <a:ext cx="7835899" cy="1354217"/>
          </a:xfrm>
        </p:spPr>
        <p:txBody>
          <a:bodyPr/>
          <a:lstStyle/>
          <a:p>
            <a:r>
              <a:rPr lang="pl-PL" dirty="0" err="1"/>
              <a:t>Conclusions</a:t>
            </a:r>
            <a:br>
              <a:rPr lang="pl-PL" dirty="0"/>
            </a:br>
            <a:endParaRPr lang="pl-PL" dirty="0"/>
          </a:p>
        </p:txBody>
      </p:sp>
      <p:sp>
        <p:nvSpPr>
          <p:cNvPr id="3" name="Symbol zastępczy tekstu 2"/>
          <p:cNvSpPr>
            <a:spLocks noGrp="1"/>
          </p:cNvSpPr>
          <p:nvPr>
            <p:ph type="body" idx="1"/>
          </p:nvPr>
        </p:nvSpPr>
        <p:spPr>
          <a:xfrm>
            <a:off x="533400" y="1219200"/>
            <a:ext cx="8150860" cy="5170646"/>
          </a:xfrm>
        </p:spPr>
        <p:txBody>
          <a:bodyPr/>
          <a:lstStyle/>
          <a:p>
            <a:pPr marL="342900" indent="-342900">
              <a:buFont typeface="Arial" panose="020B0604020202020204" pitchFamily="34" charset="0"/>
              <a:buChar char="•"/>
            </a:pPr>
            <a:r>
              <a:rPr lang="en-US" dirty="0"/>
              <a:t>Educational technologies open up great opportunities for therapists and teachers and researchers. </a:t>
            </a:r>
            <a:endParaRPr lang="pl-PL" dirty="0"/>
          </a:p>
          <a:p>
            <a:pPr marL="342900" indent="-342900">
              <a:buFont typeface="Arial" panose="020B0604020202020204" pitchFamily="34" charset="0"/>
              <a:buChar char="•"/>
            </a:pPr>
            <a:r>
              <a:rPr lang="en-US" dirty="0"/>
              <a:t>Commercial technologies, as we have seen in the examples, are developing very dynamically. AI robots and software combined with cognitive research is a new research perspective for pedagogy, especially on cognitive processes and learning in terms of the dynamics of change, teaching methods, software effectiveness, new teaching didactics. </a:t>
            </a:r>
            <a:endParaRPr lang="pl-PL" dirty="0"/>
          </a:p>
          <a:p>
            <a:pPr marL="342900" indent="-342900">
              <a:buFont typeface="Arial" panose="020B0604020202020204" pitchFamily="34" charset="0"/>
              <a:buChar char="•"/>
            </a:pPr>
            <a:r>
              <a:rPr lang="en-US" dirty="0"/>
              <a:t>It would be interesting to develop a VR program dedicated to the problems of dyslexia based on the AI system. It is a challenge for an international and interdisciplinary team. </a:t>
            </a:r>
            <a:endParaRPr lang="pl-PL" dirty="0"/>
          </a:p>
          <a:p>
            <a:pPr marL="342900" indent="-342900">
              <a:buFont typeface="Arial" panose="020B0604020202020204" pitchFamily="34" charset="0"/>
              <a:buChar char="•"/>
            </a:pPr>
            <a:r>
              <a:rPr lang="en-US" dirty="0"/>
              <a:t>In our speech, we tried to show the prospects for the future. However, a high level of involvement in software brings with it dangers, such as addiction to mobile devices.</a:t>
            </a:r>
            <a:endParaRPr lang="pl-PL"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76200" y="-3810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sz="3200">
              <a:solidFill>
                <a:schemeClr val="tx1"/>
              </a:solidFill>
              <a:sym typeface="+mn-ea"/>
            </a:endParaRPr>
          </a:p>
          <a:p>
            <a:pPr algn="ctr"/>
            <a:endParaRPr lang="pl-PL" altLang="en-US" sz="3200">
              <a:solidFill>
                <a:schemeClr val="tx1"/>
              </a:solidFill>
              <a:sym typeface="+mn-ea"/>
            </a:endParaRPr>
          </a:p>
          <a:p>
            <a:pPr algn="ctr"/>
            <a:endParaRPr lang="pl-PL" altLang="en-US" sz="3200">
              <a:solidFill>
                <a:schemeClr val="tx1"/>
              </a:solidFill>
              <a:sym typeface="+mn-ea"/>
            </a:endParaRPr>
          </a:p>
          <a:p>
            <a:pPr algn="ctr"/>
            <a:endParaRPr lang="pl-PL" altLang="en-US" sz="3200">
              <a:solidFill>
                <a:schemeClr val="tx1"/>
              </a:solidFill>
              <a:sym typeface="+mn-ea"/>
            </a:endParaRPr>
          </a:p>
          <a:p>
            <a:pPr algn="ctr"/>
            <a:r>
              <a:rPr lang="pl-PL" altLang="en-US" sz="3200">
                <a:solidFill>
                  <a:schemeClr val="tx1"/>
                </a:solidFill>
                <a:sym typeface="+mn-ea"/>
              </a:rPr>
              <a:t>Dorota Siemieniecka</a:t>
            </a:r>
            <a:endParaRPr lang="pl-PL" altLang="en-US" sz="3200">
              <a:solidFill>
                <a:schemeClr val="tx1"/>
              </a:solidFill>
            </a:endParaRPr>
          </a:p>
          <a:p>
            <a:pPr algn="ctr"/>
            <a:r>
              <a:rPr lang="pl-PL" altLang="en-US" sz="2400">
                <a:solidFill>
                  <a:schemeClr val="tx1"/>
                </a:solidFill>
                <a:sym typeface="+mn-ea"/>
              </a:rPr>
              <a:t>dsiemien@umk.pl</a:t>
            </a:r>
            <a:endParaRPr lang="pl-PL" altLang="en-US" sz="2400">
              <a:solidFill>
                <a:schemeClr val="tx1"/>
              </a:solidFill>
            </a:endParaRPr>
          </a:p>
          <a:p>
            <a:pPr algn="ctr"/>
            <a:r>
              <a:rPr lang="pl-PL" altLang="en-US" sz="3200">
                <a:solidFill>
                  <a:schemeClr val="tx1"/>
                </a:solidFill>
                <a:sym typeface="+mn-ea"/>
              </a:rPr>
              <a:t>Kamila Majewska</a:t>
            </a:r>
            <a:endParaRPr lang="pl-PL" altLang="en-US" sz="3200">
              <a:solidFill>
                <a:schemeClr val="tx1"/>
              </a:solidFill>
            </a:endParaRPr>
          </a:p>
          <a:p>
            <a:pPr algn="ctr"/>
            <a:r>
              <a:rPr lang="pl-PL" altLang="en-US" sz="2400">
                <a:solidFill>
                  <a:schemeClr val="tx1"/>
                </a:solidFill>
                <a:sym typeface="+mn-ea"/>
              </a:rPr>
              <a:t>majewska@umk.pl</a:t>
            </a:r>
          </a:p>
          <a:p>
            <a:pPr algn="ctr"/>
            <a:endParaRPr lang="pl-PL" altLang="en-US" sz="2400">
              <a:solidFill>
                <a:schemeClr val="tx1"/>
              </a:solidFill>
              <a:sym typeface="+mn-ea"/>
            </a:endParaRPr>
          </a:p>
          <a:p>
            <a:pPr algn="ctr"/>
            <a:r>
              <a:rPr lang="pl-PL" altLang="en-US" sz="2400">
                <a:solidFill>
                  <a:schemeClr val="tx1"/>
                </a:solidFill>
                <a:sym typeface="+mn-ea"/>
              </a:rPr>
              <a:t>Department Didactics and Media</a:t>
            </a:r>
          </a:p>
          <a:p>
            <a:pPr algn="ctr"/>
            <a:r>
              <a:rPr lang="pl-PL" altLang="en-US" sz="2400">
                <a:solidFill>
                  <a:schemeClr val="tx1"/>
                </a:solidFill>
                <a:sym typeface="+mn-ea"/>
              </a:rPr>
              <a:t>Institute of Educational Sciences</a:t>
            </a:r>
          </a:p>
          <a:p>
            <a:pPr algn="ctr"/>
            <a:r>
              <a:rPr lang="pl-PL" altLang="en-US" sz="2400">
                <a:solidFill>
                  <a:schemeClr val="tx1"/>
                </a:solidFill>
                <a:sym typeface="+mn-ea"/>
              </a:rPr>
              <a:t>NCU Toruń</a:t>
            </a:r>
          </a:p>
          <a:p>
            <a:pPr algn="ctr"/>
            <a:r>
              <a:rPr lang="pl-PL" altLang="en-US" sz="2400">
                <a:solidFill>
                  <a:schemeClr val="tx1"/>
                </a:solidFill>
                <a:sym typeface="+mn-ea"/>
              </a:rPr>
              <a:t>Poland</a:t>
            </a:r>
          </a:p>
          <a:p>
            <a:pPr algn="ctr"/>
            <a:endParaRPr lang="pl-PL" altLang="en-US" sz="2400">
              <a:solidFill>
                <a:schemeClr val="tx1"/>
              </a:solidFill>
              <a:sym typeface="+mn-ea"/>
            </a:endParaRPr>
          </a:p>
        </p:txBody>
      </p:sp>
      <p:sp>
        <p:nvSpPr>
          <p:cNvPr id="3" name="Podtytuł 2"/>
          <p:cNvSpPr>
            <a:spLocks noGrp="1"/>
          </p:cNvSpPr>
          <p:nvPr>
            <p:ph type="subTitle" idx="4"/>
          </p:nvPr>
        </p:nvSpPr>
        <p:spPr>
          <a:xfrm>
            <a:off x="1143000" y="914400"/>
            <a:ext cx="6400800" cy="2769870"/>
          </a:xfrm>
        </p:spPr>
        <p:txBody>
          <a:bodyPr>
            <a:scene3d>
              <a:camera prst="orthographicFront"/>
              <a:lightRig rig="threePt" dir="t"/>
            </a:scene3d>
          </a:bodyPr>
          <a:lstStyle/>
          <a:p>
            <a:pPr algn="ctr"/>
            <a:r>
              <a:rPr lang="pl-PL" altLang="en-US" sz="6000">
                <a:ln w="22225">
                  <a:solidFill>
                    <a:schemeClr val="accent2"/>
                  </a:solidFill>
                  <a:prstDash val="solid"/>
                </a:ln>
                <a:solidFill>
                  <a:schemeClr val="accent2">
                    <a:lumMod val="40000"/>
                    <a:lumOff val="60000"/>
                  </a:schemeClr>
                </a:solidFill>
                <a:effectLst/>
              </a:rPr>
              <a:t>Thank You</a:t>
            </a:r>
          </a:p>
          <a:p>
            <a:pPr algn="ctr"/>
            <a:endParaRPr lang="pl-PL" altLang="en-US" sz="6000">
              <a:ln w="22225">
                <a:solidFill>
                  <a:schemeClr val="accent2"/>
                </a:solidFill>
                <a:prstDash val="solid"/>
              </a:ln>
              <a:solidFill>
                <a:schemeClr val="accent2">
                  <a:lumMod val="40000"/>
                  <a:lumOff val="60000"/>
                </a:schemeClr>
              </a:solidFill>
              <a:effectLst/>
            </a:endParaRPr>
          </a:p>
          <a:p>
            <a:pPr algn="ctr"/>
            <a:endParaRPr lang="pl-PL" altLang="en-US" sz="600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ddy-sniffs-1397358"/>
          <p:cNvPicPr>
            <a:picLocks noChangeAspect="1"/>
          </p:cNvPicPr>
          <p:nvPr/>
        </p:nvPicPr>
        <p:blipFill>
          <a:blip r:embed="rId2"/>
          <a:stretch>
            <a:fillRect/>
          </a:stretch>
        </p:blipFill>
        <p:spPr>
          <a:xfrm>
            <a:off x="-172720" y="-428625"/>
            <a:ext cx="9523730" cy="7743825"/>
          </a:xfrm>
          <a:prstGeom prst="rect">
            <a:avLst/>
          </a:prstGeom>
        </p:spPr>
      </p:pic>
      <p:sp>
        <p:nvSpPr>
          <p:cNvPr id="3" name="Podtytuł 2"/>
          <p:cNvSpPr>
            <a:spLocks noGrp="1"/>
          </p:cNvSpPr>
          <p:nvPr>
            <p:ph type="subTitle" idx="4"/>
          </p:nvPr>
        </p:nvSpPr>
        <p:spPr>
          <a:xfrm>
            <a:off x="5734050" y="1600200"/>
            <a:ext cx="3110865" cy="2954655"/>
          </a:xfrm>
          <a:solidFill>
            <a:schemeClr val="bg1"/>
          </a:solidFill>
        </p:spPr>
        <p:txBody>
          <a:bodyPr wrap="square"/>
          <a:lstStyle/>
          <a:p>
            <a:r>
              <a:rPr lang="pl-PL" altLang="en-US" b="1" dirty="0"/>
              <a:t>The </a:t>
            </a:r>
            <a:r>
              <a:rPr lang="pl-PL" altLang="en-US" b="1" dirty="0" err="1"/>
              <a:t>experience</a:t>
            </a:r>
            <a:r>
              <a:rPr lang="pl-PL" altLang="en-US" b="1" dirty="0"/>
              <a:t> of motor and sensory </a:t>
            </a:r>
            <a:r>
              <a:rPr lang="pl-PL" altLang="en-US" b="1" dirty="0" err="1"/>
              <a:t>perception</a:t>
            </a:r>
            <a:r>
              <a:rPr lang="pl-PL" altLang="en-US" b="1" dirty="0"/>
              <a:t> </a:t>
            </a:r>
            <a:r>
              <a:rPr lang="pl-PL" altLang="en-US" dirty="0" err="1"/>
              <a:t>is</a:t>
            </a:r>
            <a:r>
              <a:rPr lang="pl-PL" altLang="en-US" dirty="0"/>
              <a:t> the </a:t>
            </a:r>
            <a:r>
              <a:rPr lang="pl-PL" altLang="en-US" dirty="0" err="1"/>
              <a:t>basis</a:t>
            </a:r>
            <a:r>
              <a:rPr lang="pl-PL" altLang="en-US" dirty="0"/>
              <a:t> for </a:t>
            </a:r>
            <a:r>
              <a:rPr lang="pl-PL" altLang="en-US" dirty="0" err="1"/>
              <a:t>creating</a:t>
            </a:r>
            <a:r>
              <a:rPr lang="pl-PL" altLang="en-US" dirty="0"/>
              <a:t> </a:t>
            </a:r>
            <a:r>
              <a:rPr lang="pl-PL" altLang="en-US" dirty="0" err="1"/>
              <a:t>mental</a:t>
            </a:r>
            <a:r>
              <a:rPr lang="pl-PL" altLang="en-US" dirty="0"/>
              <a:t> </a:t>
            </a:r>
            <a:r>
              <a:rPr lang="pl-PL" altLang="en-US" dirty="0" err="1"/>
              <a:t>representations</a:t>
            </a:r>
            <a:r>
              <a:rPr lang="pl-PL" altLang="en-US" dirty="0"/>
              <a:t>, </a:t>
            </a:r>
            <a:r>
              <a:rPr lang="pl-PL" altLang="en-US" dirty="0" err="1"/>
              <a:t>this</a:t>
            </a:r>
            <a:r>
              <a:rPr lang="pl-PL" altLang="en-US" dirty="0"/>
              <a:t> </a:t>
            </a:r>
            <a:r>
              <a:rPr lang="pl-PL" altLang="en-US" dirty="0" err="1"/>
              <a:t>position</a:t>
            </a:r>
            <a:r>
              <a:rPr lang="pl-PL" altLang="en-US" dirty="0"/>
              <a:t> was </a:t>
            </a:r>
            <a:r>
              <a:rPr lang="pl-PL" altLang="en-US" dirty="0" err="1"/>
              <a:t>presented</a:t>
            </a:r>
            <a:r>
              <a:rPr lang="pl-PL" altLang="en-US" dirty="0"/>
              <a:t>, </a:t>
            </a:r>
            <a:r>
              <a:rPr lang="pl-PL" altLang="en-US" dirty="0" err="1"/>
              <a:t>among</a:t>
            </a:r>
            <a:r>
              <a:rPr lang="pl-PL" altLang="en-US" dirty="0"/>
              <a:t> </a:t>
            </a:r>
            <a:r>
              <a:rPr lang="pl-PL" altLang="en-US" dirty="0" err="1"/>
              <a:t>others</a:t>
            </a:r>
            <a:r>
              <a:rPr lang="pl-PL" altLang="en-US" dirty="0"/>
              <a:t>, by Alan </a:t>
            </a:r>
            <a:r>
              <a:rPr lang="pl-PL" altLang="en-US" dirty="0" err="1"/>
              <a:t>Urcho</a:t>
            </a:r>
            <a:r>
              <a:rPr lang="pl-PL" altLang="en-US" dirty="0"/>
              <a:t> </a:t>
            </a:r>
            <a:r>
              <a:rPr lang="pl-PL" altLang="en-US" dirty="0" err="1"/>
              <a:t>Paivio</a:t>
            </a:r>
            <a:r>
              <a:rPr lang="pl-PL" altLang="en-US" dirty="0"/>
              <a:t>. </a:t>
            </a:r>
          </a:p>
        </p:txBody>
      </p:sp>
      <p:sp>
        <p:nvSpPr>
          <p:cNvPr id="4" name="Pole tekstowe 3"/>
          <p:cNvSpPr txBox="1"/>
          <p:nvPr/>
        </p:nvSpPr>
        <p:spPr>
          <a:xfrm>
            <a:off x="362585" y="5791200"/>
            <a:ext cx="8271510" cy="737235"/>
          </a:xfrm>
          <a:prstGeom prst="rect">
            <a:avLst/>
          </a:prstGeom>
          <a:noFill/>
        </p:spPr>
        <p:txBody>
          <a:bodyPr wrap="square" rtlCol="0" anchor="t">
            <a:spAutoFit/>
          </a:bodyPr>
          <a:lstStyle/>
          <a:p>
            <a:r>
              <a:rPr lang="pl-PL" altLang="en-US" sz="1400">
                <a:sym typeface="+mn-ea"/>
              </a:rPr>
              <a:t>Teoria Podwójnego Kodowania)[ A. Paivio, Imagery and Verbal Processes, New York: Holt, Rinehart and Winston 1971; tenże, Mental Representations: A Dual Coding Approach, New York: Oxford University Press 1986; A. Paivio, I. Begg, The Psychology of Language, New York: Prentice Hall 1981.]. </a:t>
            </a:r>
          </a:p>
        </p:txBody>
      </p:sp>
      <p:sp>
        <p:nvSpPr>
          <p:cNvPr id="5" name="Tytuł 3"/>
          <p:cNvSpPr>
            <a:spLocks noGrp="1"/>
          </p:cNvSpPr>
          <p:nvPr/>
        </p:nvSpPr>
        <p:spPr>
          <a:xfrm>
            <a:off x="1752600" y="381000"/>
            <a:ext cx="7058025" cy="984885"/>
          </a:xfrm>
          <a:prstGeom prst="rect">
            <a:avLst/>
          </a:prstGeom>
          <a:solidFill>
            <a:schemeClr val="bg1"/>
          </a:solidFill>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what does it mean?</a:t>
            </a:r>
          </a:p>
          <a:p>
            <a:r>
              <a:rPr lang="pl-PL" altLang="en-US" sz="3200">
                <a:sym typeface="+mn-ea"/>
              </a:rPr>
              <a:t>based on the senses</a:t>
            </a:r>
          </a:p>
        </p:txBody>
      </p:sp>
      <p:sp>
        <p:nvSpPr>
          <p:cNvPr id="7" name="Text Box 6"/>
          <p:cNvSpPr txBox="1"/>
          <p:nvPr/>
        </p:nvSpPr>
        <p:spPr>
          <a:xfrm>
            <a:off x="6019800" y="4572000"/>
            <a:ext cx="2540000" cy="922020"/>
          </a:xfrm>
          <a:prstGeom prst="rect">
            <a:avLst/>
          </a:prstGeom>
          <a:noFill/>
        </p:spPr>
        <p:txBody>
          <a:bodyPr wrap="square" rtlCol="0" anchor="t">
            <a:spAutoFit/>
          </a:bodyPr>
          <a:lstStyle/>
          <a:p>
            <a:r>
              <a:rPr lang="en-US"/>
              <a:t>https://www.freeimages.com/pl/photo/teddy-sniffs-1397358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p:cNvPicPr>
          <p:nvPr>
            <p:ph sz="half" idx="2"/>
          </p:nvPr>
        </p:nvPicPr>
        <p:blipFill>
          <a:blip r:embed="rId2"/>
          <a:stretch>
            <a:fillRect/>
          </a:stretch>
        </p:blipFill>
        <p:spPr>
          <a:xfrm>
            <a:off x="-257810" y="0"/>
            <a:ext cx="9793605" cy="6983095"/>
          </a:xfrm>
          <a:prstGeom prst="rect">
            <a:avLst/>
          </a:prstGeom>
          <a:noFill/>
          <a:ln w="9525">
            <a:noFill/>
          </a:ln>
        </p:spPr>
      </p:pic>
      <p:sp>
        <p:nvSpPr>
          <p:cNvPr id="4" name="Title 3"/>
          <p:cNvSpPr>
            <a:spLocks noGrp="1"/>
          </p:cNvSpPr>
          <p:nvPr>
            <p:ph type="title"/>
          </p:nvPr>
        </p:nvSpPr>
        <p:spPr>
          <a:xfrm>
            <a:off x="1447800" y="5562600"/>
            <a:ext cx="7604760" cy="1384995"/>
          </a:xfrm>
        </p:spPr>
        <p:txBody>
          <a:bodyPr wrap="square"/>
          <a:lstStyle/>
          <a:p>
            <a:r>
              <a:rPr lang="pl-PL" altLang="en-US" sz="1800" dirty="0"/>
              <a:t>Google </a:t>
            </a:r>
            <a:r>
              <a:rPr lang="pl-PL" altLang="en-US" sz="1800" dirty="0" err="1"/>
              <a:t>Glasses</a:t>
            </a:r>
            <a:br>
              <a:rPr lang="pl-PL" altLang="en-US" sz="1800" dirty="0"/>
            </a:br>
            <a:r>
              <a:rPr lang="pl-PL" altLang="en-US" sz="1800" dirty="0">
                <a:hlinkClick r:id="rId3"/>
              </a:rPr>
              <a:t>https://www.wordstream.com/blog/ws/2014/05/21/google-glass-sweepstakes</a:t>
            </a:r>
            <a:br>
              <a:rPr lang="pl-PL" altLang="en-US" sz="1800" dirty="0"/>
            </a:br>
            <a:br>
              <a:rPr lang="pl-PL" altLang="en-US" sz="1800" dirty="0"/>
            </a:br>
            <a:br>
              <a:rPr lang="pl-PL" altLang="en-US" sz="1800" dirty="0"/>
            </a:br>
            <a:endParaRPr lang="pl-PL" altLang="en-US" sz="1800" dirty="0"/>
          </a:p>
        </p:txBody>
      </p:sp>
      <p:sp>
        <p:nvSpPr>
          <p:cNvPr id="2" name="Pole tekstowe 1"/>
          <p:cNvSpPr txBox="1"/>
          <p:nvPr/>
        </p:nvSpPr>
        <p:spPr>
          <a:xfrm>
            <a:off x="5181600" y="609600"/>
            <a:ext cx="3429000" cy="1200329"/>
          </a:xfrm>
          <a:prstGeom prst="rect">
            <a:avLst/>
          </a:prstGeom>
          <a:noFill/>
        </p:spPr>
        <p:txBody>
          <a:bodyPr wrap="square" rtlCol="0">
            <a:spAutoFit/>
          </a:bodyPr>
          <a:lstStyle/>
          <a:p>
            <a:r>
              <a:rPr lang="en-US" sz="2400" dirty="0"/>
              <a:t>glasses allow you to obtain information in real time</a:t>
            </a:r>
            <a:endParaRPr lang="pl-PL"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7051</Words>
  <Application>Microsoft Office PowerPoint</Application>
  <PresentationFormat>Presentazione su schermo (4:3)</PresentationFormat>
  <Paragraphs>373</Paragraphs>
  <Slides>79</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79</vt:i4>
      </vt:variant>
    </vt:vector>
  </HeadingPairs>
  <TitlesOfParts>
    <vt:vector size="84" baseType="lpstr">
      <vt:lpstr>Arial</vt:lpstr>
      <vt:lpstr>Arial MT</vt:lpstr>
      <vt:lpstr>Calibri</vt:lpstr>
      <vt:lpstr>Times New Roman</vt:lpstr>
      <vt:lpstr>Office Theme</vt:lpstr>
      <vt:lpstr>Presentazione standard di PowerPoint</vt:lpstr>
      <vt:lpstr>Issues raised in the presentation</vt:lpstr>
      <vt:lpstr>A look to the future.  Educational technologies that will evolve in the future</vt:lpstr>
      <vt:lpstr>A look to the future. Educational technologies that will evolve in the future </vt:lpstr>
      <vt:lpstr>Effective education? - what does it mean ?</vt:lpstr>
      <vt:lpstr>Effective education? - what does it mean </vt:lpstr>
      <vt:lpstr>Effective education? - what does it mean ? experience, fun</vt:lpstr>
      <vt:lpstr>Presentazione standard di PowerPoint</vt:lpstr>
      <vt:lpstr>Google Glasses https://www.wordstream.com/blog/ws/2014/05/21/google-glass-sweepstakes   </vt:lpstr>
      <vt:lpstr>Presentazione standard di PowerPoint</vt:lpstr>
      <vt:lpstr>Presentazione standard di PowerPoint</vt:lpstr>
      <vt:lpstr>Presentazione standard di PowerPoint</vt:lpstr>
      <vt:lpstr>Presentazione standard di PowerPoint</vt:lpstr>
      <vt:lpstr>https://www.weforum.org/agenda/2022/05/the-future-of-education-is-in-experiential-learning-and-vr/</vt:lpstr>
      <vt:lpstr>Vantaggi di VR e AR</vt:lpstr>
      <vt:lpstr>Presentazione standard di PowerPoint</vt:lpstr>
      <vt:lpstr>Presentazione standard di PowerPoint</vt:lpstr>
      <vt:lpstr>Presentazione standard di PowerPoint</vt:lpstr>
      <vt:lpstr>Holo Lens in Education</vt:lpstr>
      <vt:lpstr>Presentazione standard di PowerPoint</vt:lpstr>
      <vt:lpstr>Presentazione standard di PowerPoint</vt:lpstr>
      <vt:lpstr>Presentazione standard di PowerPoint</vt:lpstr>
      <vt:lpstr>Gameing 3 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Robots&amp; AI</vt:lpstr>
      <vt:lpstr>Presentazione standard di PowerPoint</vt:lpstr>
      <vt:lpstr>Robots in Education</vt:lpstr>
      <vt:lpstr>Article: A List Of The Ideal Educational Robots That Will Benefit Your Children In 2022</vt:lpstr>
      <vt:lpstr>Gameing 3 D - motor skills</vt:lpstr>
      <vt:lpstr>Presentazione standard di PowerPoint</vt:lpstr>
      <vt:lpstr>VR-Graffiti</vt:lpstr>
      <vt:lpstr>Presentazione standard di PowerPoint</vt:lpstr>
      <vt:lpstr>AMECA AI Robot</vt:lpstr>
      <vt:lpstr>Milo, the Autism Robot</vt:lpstr>
      <vt:lpstr>3D Poetry Editor</vt:lpstr>
      <vt:lpstr>Effective education? - what does it mean? Experience art&amp; creativity </vt:lpstr>
      <vt:lpstr>Presentazione standard di PowerPoint</vt:lpstr>
      <vt:lpstr>New Dimension of Testimony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Gestlat learning theory (geslatism)</vt:lpstr>
      <vt:lpstr>Virtual environment  and its features</vt:lpstr>
      <vt:lpstr>Presentazione standard di PowerPoint</vt:lpstr>
      <vt:lpstr>Interactivity</vt:lpstr>
      <vt:lpstr>Interactivity</vt:lpstr>
      <vt:lpstr>Interactivity</vt:lpstr>
      <vt:lpstr>VR in education allows: </vt:lpstr>
      <vt:lpstr>Presentazione standard di PowerPoint</vt:lpstr>
      <vt:lpstr>VR in the therapy of dyslexia</vt:lpstr>
      <vt:lpstr>VR in the therapy of dyslexia</vt:lpstr>
      <vt:lpstr>VR in the therapy of dyslexia</vt:lpstr>
      <vt:lpstr>Presentazione standard di PowerPoint</vt:lpstr>
      <vt:lpstr>Presentazione standard di PowerPoint</vt:lpstr>
      <vt:lpstr>Selected applications adapted to work  with VR goggles</vt:lpstr>
      <vt:lpstr>1) Problem type: Identifying an element in noise (visual perception).</vt:lpstr>
      <vt:lpstr>1) Problem type: Identifying an element in noise (visual perception). </vt:lpstr>
      <vt:lpstr>1) Problem type: Identifying an element in noise (visual perception).</vt:lpstr>
      <vt:lpstr>1) Problem type: Identifying an element in noise (visual perception).  </vt:lpstr>
      <vt:lpstr>Presentazione standard di PowerPoint</vt:lpstr>
      <vt:lpstr>2) Type of problem: Difficulties with conceptual differentiation.</vt:lpstr>
      <vt:lpstr>2) Type of problem: Difficulty in differentiating concepts</vt:lpstr>
      <vt:lpstr>3) Type of problem: Difficulty fixing repetitive shape.</vt:lpstr>
      <vt:lpstr>3) Type of problem: Difficulty fixing repetitive shape.  </vt:lpstr>
      <vt:lpstr>3) Type of problem: Difficulty fixing repetitive shape. </vt:lpstr>
      <vt:lpstr>4) Type of problem: Difficulty remembering the appearance of the sign, shape of the figure, frequent checking during copying (visual memory).</vt:lpstr>
      <vt:lpstr>Presentazione standard di PowerPoint</vt:lpstr>
      <vt:lpstr>Presentazione standard di PowerPoint</vt:lpstr>
      <vt:lpstr>Conclusions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JA</dc:creator>
  <cp:lastModifiedBy>Maria Karwasz</cp:lastModifiedBy>
  <cp:revision>54</cp:revision>
  <dcterms:created xsi:type="dcterms:W3CDTF">2021-12-02T08:54:00Z</dcterms:created>
  <dcterms:modified xsi:type="dcterms:W3CDTF">2022-11-13T21:31:30Z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2021-01-04T15:00:00Z</vt:filetime>
  </property>
  <property fmtid="{D5CDD505-2E9C-101B-9397-08002B2CF9AE}" pid="3" name="Creator">
    <vt:lpwstr>WPS Presentation</vt:lpwstr>
  </property>
  <property fmtid="{D5CDD505-2E9C-101B-9397-08002B2CF9AE}" pid="4" name="LastSaved">
    <vt:filetime>2021-12-02T15:00:00Z</vt:filetime>
  </property>
  <property fmtid="{D5CDD505-2E9C-101B-9397-08002B2CF9AE}" pid="5" name="ICV">
    <vt:lpwstr>8A72122B1D964F70BC24AFABDC589756</vt:lpwstr>
  </property>
  <property fmtid="{D5CDD505-2E9C-101B-9397-08002B2CF9AE}" pid="6" name="KSOProductBuildVer">
    <vt:lpwstr>1045-11.2.0.11306</vt:lpwstr>
  </property>
</Properties>
</file>