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6"/>
  </p:notesMasterIdLst>
  <p:handoutMasterIdLst>
    <p:handoutMasterId r:id="rId27"/>
  </p:handoutMasterIdLst>
  <p:sldIdLst>
    <p:sldId id="265" r:id="rId2"/>
    <p:sldId id="264" r:id="rId3"/>
    <p:sldId id="272" r:id="rId4"/>
    <p:sldId id="266" r:id="rId5"/>
    <p:sldId id="267" r:id="rId6"/>
    <p:sldId id="268" r:id="rId7"/>
    <p:sldId id="269" r:id="rId8"/>
    <p:sldId id="270" r:id="rId9"/>
    <p:sldId id="271" r:id="rId10"/>
    <p:sldId id="273" r:id="rId11"/>
    <p:sldId id="261" r:id="rId12"/>
    <p:sldId id="274" r:id="rId13"/>
    <p:sldId id="275" r:id="rId14"/>
    <p:sldId id="276" r:id="rId15"/>
    <p:sldId id="277" r:id="rId16"/>
    <p:sldId id="286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FFFF66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FFFF66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FFFF66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FFFF66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FFFF66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rgbClr val="FFFF66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rgbClr val="FFFF66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rgbClr val="FFFF66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rgbClr val="FFFF66"/>
        </a:solidFill>
        <a:latin typeface="Arial Unicode MS" pitchFamily="34" charset="-128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FFFFFF"/>
    <a:srgbClr val="FF3300"/>
    <a:srgbClr val="00FFFF"/>
    <a:srgbClr val="66FF33"/>
    <a:srgbClr val="FFFF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9" autoAdjust="0"/>
    <p:restoredTop sz="94660"/>
  </p:normalViewPr>
  <p:slideViewPr>
    <p:cSldViewPr snapToGrid="0">
      <p:cViewPr varScale="1">
        <p:scale>
          <a:sx n="76" d="100"/>
          <a:sy n="76" d="100"/>
        </p:scale>
        <p:origin x="3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68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E2BAE56B-652B-A59E-DD20-6D2B3262DB3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446A572-1181-9DE4-8013-795D0209A65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6FD0F088-52E5-9DE1-7BE8-8D0AD121AA0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54D8D412-36DE-0DE6-7879-DBAE11375CD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772959-68C6-4B29-BDAA-2457FAB3676A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1FEDB86D-BBEB-33D9-D3D4-D731A77CC1B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849CFA7-E5A6-413E-749C-FD37C59F451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1DC8ADD7-7F87-F74F-A35A-F9409329005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9F3BB0E1-DE83-09DD-CC65-8D59C23B381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it-IT" noProof="0"/>
              <a:t>Kliknij, aby edytować style wzorca tekstu</a:t>
            </a:r>
          </a:p>
          <a:p>
            <a:pPr lvl="1"/>
            <a:r>
              <a:rPr lang="pl-PL" altLang="it-IT" noProof="0"/>
              <a:t>Drugi poziom</a:t>
            </a:r>
          </a:p>
          <a:p>
            <a:pPr lvl="2"/>
            <a:r>
              <a:rPr lang="pl-PL" altLang="it-IT" noProof="0"/>
              <a:t>Trzeci poziom</a:t>
            </a:r>
          </a:p>
          <a:p>
            <a:pPr lvl="3"/>
            <a:r>
              <a:rPr lang="pl-PL" altLang="it-IT" noProof="0"/>
              <a:t>Czwarty poziom</a:t>
            </a:r>
          </a:p>
          <a:p>
            <a:pPr lvl="4"/>
            <a:r>
              <a:rPr lang="pl-PL" altLang="it-IT" noProof="0"/>
              <a:t>Piąty poziom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5DCC9CB0-8C49-47C4-9E7F-94FEF91503D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6ACB92AE-2E0B-C655-62CF-B566E6736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612D94-CBED-4BD2-B017-743C433FE9FA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E0797FE-40AE-E1C6-1005-7EB2F2B14F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1pPr>
            <a:lvl2pPr marL="742950" indent="-28575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2pPr>
            <a:lvl3pPr marL="11430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3pPr>
            <a:lvl4pPr marL="16002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4pPr>
            <a:lvl5pPr marL="20574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9pPr>
          </a:lstStyle>
          <a:p>
            <a:fld id="{8E5EBE8A-D7FE-4312-9A0B-593040049384}" type="slidenum">
              <a:rPr lang="pl-PL" altLang="it-IT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</a:t>
            </a:fld>
            <a:endParaRPr lang="pl-PL" altLang="it-IT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50B6B608-1FC1-8781-43D3-78D83A16CB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60BCF83-33F6-FD21-1111-7AA0D620DA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585601CC-2B5D-6805-F9A5-C9314BBB66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1pPr>
            <a:lvl2pPr marL="742950" indent="-28575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2pPr>
            <a:lvl3pPr marL="11430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3pPr>
            <a:lvl4pPr marL="16002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4pPr>
            <a:lvl5pPr marL="20574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9pPr>
          </a:lstStyle>
          <a:p>
            <a:fld id="{118D2967-7F55-48BB-9197-B0B6FF88BC8F}" type="slidenum">
              <a:rPr lang="pl-PL" altLang="it-IT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19</a:t>
            </a:fld>
            <a:endParaRPr lang="pl-PL" altLang="it-IT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12CCF861-489E-AD3A-C0EE-DAA237EFA4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6B71F89D-8348-310C-DBB8-562870EB8D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E91DF53D-0035-9362-2707-3DE2313AF2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1pPr>
            <a:lvl2pPr marL="742950" indent="-28575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2pPr>
            <a:lvl3pPr marL="11430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3pPr>
            <a:lvl4pPr marL="16002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4pPr>
            <a:lvl5pPr marL="20574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9pPr>
          </a:lstStyle>
          <a:p>
            <a:fld id="{19FC02EF-5A90-44BF-A9A4-48B01C863429}" type="slidenum">
              <a:rPr lang="pl-PL" altLang="it-IT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20</a:t>
            </a:fld>
            <a:endParaRPr lang="pl-PL" altLang="it-IT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249658D8-FE86-6845-CE53-FE22A5F022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4DABCF47-12E3-5CAE-8977-0535F3CCBC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B8396F5D-D56D-C1E6-9F02-71BD7A3636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1pPr>
            <a:lvl2pPr marL="742950" indent="-28575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2pPr>
            <a:lvl3pPr marL="11430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3pPr>
            <a:lvl4pPr marL="16002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4pPr>
            <a:lvl5pPr marL="20574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9pPr>
          </a:lstStyle>
          <a:p>
            <a:fld id="{5734D520-C327-40C9-94F6-8C6066DF20C6}" type="slidenum">
              <a:rPr lang="pl-PL" altLang="it-IT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21</a:t>
            </a:fld>
            <a:endParaRPr lang="pl-PL" altLang="it-IT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82C1DAE0-C414-0565-7F53-DDEC3C5A16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81F2D7BD-4312-7BD1-FACD-8F7E4F027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DC8A2631-51E5-9599-07DB-E48F5932AB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1pPr>
            <a:lvl2pPr marL="742950" indent="-28575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2pPr>
            <a:lvl3pPr marL="11430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3pPr>
            <a:lvl4pPr marL="16002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4pPr>
            <a:lvl5pPr marL="20574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9pPr>
          </a:lstStyle>
          <a:p>
            <a:fld id="{472C4A25-164A-42B5-88C8-891E6D705ED8}" type="slidenum">
              <a:rPr lang="pl-PL" altLang="it-IT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22</a:t>
            </a:fld>
            <a:endParaRPr lang="pl-PL" altLang="it-IT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5F0A5577-E293-82CD-9829-AE876FBE5E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AEFB2DD1-D849-BBBA-C7D2-B4B4354B01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B9AFB27E-5D9B-3A02-494A-7F664FED19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1pPr>
            <a:lvl2pPr marL="742950" indent="-28575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2pPr>
            <a:lvl3pPr marL="11430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3pPr>
            <a:lvl4pPr marL="16002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4pPr>
            <a:lvl5pPr marL="20574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9pPr>
          </a:lstStyle>
          <a:p>
            <a:fld id="{97A3B148-E7B7-4BB0-9B5E-CCE5B5F0FBF5}" type="slidenum">
              <a:rPr lang="pl-PL" altLang="it-IT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23</a:t>
            </a:fld>
            <a:endParaRPr lang="pl-PL" altLang="it-IT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69D0D1F6-91DA-6475-099A-8A54CA598E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070B47BC-1E44-B694-4DB6-572EF878A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A6785302-B0FA-BB3E-99D5-14699D1680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1pPr>
            <a:lvl2pPr marL="742950" indent="-28575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2pPr>
            <a:lvl3pPr marL="11430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3pPr>
            <a:lvl4pPr marL="16002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4pPr>
            <a:lvl5pPr marL="20574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9pPr>
          </a:lstStyle>
          <a:p>
            <a:fld id="{7D510CB0-EE2B-4728-BB22-52C9E59861AD}" type="slidenum">
              <a:rPr lang="pl-PL" altLang="it-IT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24</a:t>
            </a:fld>
            <a:endParaRPr lang="pl-PL" altLang="it-IT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ED674D4D-1DDB-C851-9309-A17764A0F6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4DE36C8D-D427-1937-9C89-A494284F2A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604FF559-4ECC-A35D-196B-82876764CB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1pPr>
            <a:lvl2pPr marL="742950" indent="-28575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2pPr>
            <a:lvl3pPr marL="11430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3pPr>
            <a:lvl4pPr marL="16002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4pPr>
            <a:lvl5pPr marL="20574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9pPr>
          </a:lstStyle>
          <a:p>
            <a:fld id="{79F5F032-6894-4055-A935-8CE8AF1AA383}" type="slidenum">
              <a:rPr lang="pl-PL" altLang="it-IT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11</a:t>
            </a:fld>
            <a:endParaRPr lang="pl-PL" altLang="it-IT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21AB0F33-2D02-A1C1-B3D1-757A774CC8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1934947C-FCB8-82A5-5C82-FB2A39F905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2615EAC0-85E7-9DB7-76B6-BF69507A41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1pPr>
            <a:lvl2pPr marL="742950" indent="-28575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2pPr>
            <a:lvl3pPr marL="11430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3pPr>
            <a:lvl4pPr marL="16002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4pPr>
            <a:lvl5pPr marL="20574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9pPr>
          </a:lstStyle>
          <a:p>
            <a:fld id="{73CFAFF6-02B1-45E0-9BDF-1E5A27D0186A}" type="slidenum">
              <a:rPr lang="pl-PL" altLang="it-IT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12</a:t>
            </a:fld>
            <a:endParaRPr lang="pl-PL" altLang="it-IT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7389523A-A29D-2F6D-048B-E5A7291C44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7E00489C-A712-2573-F8B0-66E7B7B6B4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9E5EB4EE-8B55-FBCA-FEA0-EF52656A9B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1pPr>
            <a:lvl2pPr marL="742950" indent="-28575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2pPr>
            <a:lvl3pPr marL="11430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3pPr>
            <a:lvl4pPr marL="16002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4pPr>
            <a:lvl5pPr marL="20574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9pPr>
          </a:lstStyle>
          <a:p>
            <a:fld id="{4B76F325-ADF2-4649-A712-C81521AC2186}" type="slidenum">
              <a:rPr lang="pl-PL" altLang="it-IT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13</a:t>
            </a:fld>
            <a:endParaRPr lang="pl-PL" altLang="it-IT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8D1D6A68-7297-4F48-B01F-A58254B6EC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5A411DFE-4CA9-F7C1-75AC-60A8EEE8FC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D9D0E6A0-98BB-114F-8761-E4D80FC355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1pPr>
            <a:lvl2pPr marL="742950" indent="-28575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2pPr>
            <a:lvl3pPr marL="11430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3pPr>
            <a:lvl4pPr marL="16002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4pPr>
            <a:lvl5pPr marL="20574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9pPr>
          </a:lstStyle>
          <a:p>
            <a:fld id="{C6B73298-C1A7-4FA8-9FB6-1B90D2C93FE2}" type="slidenum">
              <a:rPr lang="pl-PL" altLang="it-IT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14</a:t>
            </a:fld>
            <a:endParaRPr lang="pl-PL" altLang="it-IT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76A84B77-BBD5-C5EE-E2C2-52D969BB60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8BC4F2D-8BDE-8856-2DF9-4FD907627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31318C22-FC4B-7787-50DE-E5B81B2297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1pPr>
            <a:lvl2pPr marL="742950" indent="-28575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2pPr>
            <a:lvl3pPr marL="11430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3pPr>
            <a:lvl4pPr marL="16002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4pPr>
            <a:lvl5pPr marL="20574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9pPr>
          </a:lstStyle>
          <a:p>
            <a:fld id="{F18B5874-2E9B-4E3A-96D5-9257618966E2}" type="slidenum">
              <a:rPr lang="pl-PL" altLang="it-IT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15</a:t>
            </a:fld>
            <a:endParaRPr lang="pl-PL" altLang="it-IT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38F9B4A3-4F3B-5C42-9482-9034DD0A5B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B587A057-80ED-5A1F-18C2-982FF17FCF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AC049145-68C4-61A5-1B5E-B999A17AC9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1pPr>
            <a:lvl2pPr marL="742950" indent="-28575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2pPr>
            <a:lvl3pPr marL="11430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3pPr>
            <a:lvl4pPr marL="16002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4pPr>
            <a:lvl5pPr marL="20574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9pPr>
          </a:lstStyle>
          <a:p>
            <a:fld id="{FFC10DA9-D0DB-4C2B-A767-A6D5C47B9832}" type="slidenum">
              <a:rPr lang="pl-PL" altLang="it-IT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16</a:t>
            </a:fld>
            <a:endParaRPr lang="pl-PL" altLang="it-IT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49F12A34-617B-8257-A651-9962FF7618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81490766-B0E9-E1E0-A611-3269A3FC8D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29D50816-6E90-0EEA-9929-E5C3984383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1pPr>
            <a:lvl2pPr marL="742950" indent="-28575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2pPr>
            <a:lvl3pPr marL="11430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3pPr>
            <a:lvl4pPr marL="16002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4pPr>
            <a:lvl5pPr marL="20574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9pPr>
          </a:lstStyle>
          <a:p>
            <a:fld id="{4391A59B-61A7-43DC-A642-B970B680FFD9}" type="slidenum">
              <a:rPr lang="pl-PL" altLang="it-IT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17</a:t>
            </a:fld>
            <a:endParaRPr lang="pl-PL" altLang="it-IT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51C80888-F7E0-C963-9335-978363E9EB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7D51BBB5-776D-0376-71F9-F6223399F5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E4A8D03E-8B49-CA61-1ABF-18C43979E3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1pPr>
            <a:lvl2pPr marL="742950" indent="-28575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2pPr>
            <a:lvl3pPr marL="11430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3pPr>
            <a:lvl4pPr marL="16002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4pPr>
            <a:lvl5pPr marL="2057400" indent="-228600"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66"/>
                </a:solidFill>
                <a:latin typeface="Arial Unicode MS" pitchFamily="34" charset="-128"/>
              </a:defRPr>
            </a:lvl9pPr>
          </a:lstStyle>
          <a:p>
            <a:fld id="{714EE4DB-1C5F-4181-98A3-1A262B7E2388}" type="slidenum">
              <a:rPr lang="pl-PL" altLang="it-IT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18</a:t>
            </a:fld>
            <a:endParaRPr lang="pl-PL" altLang="it-IT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98140241-6C8F-24B8-4A42-8D2189AD6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8712D9D6-A3E6-2DD4-1481-826915F5D7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DD6D426-5B11-77D3-9A18-55C8B0D2C1D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E63CD09-B072-07F4-3141-113E4E510E4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79866EB-1D98-A131-FDFF-F3E597498B0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5C8C5D5-BEEE-BB9B-D735-3951F98083A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C816B2E-1F17-63A9-5A66-A4B0795FA31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D708A14-1BBF-3C0F-EB0A-D4C08A22AF6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36F654F-5BE1-2C4E-7A67-A615FBCDD40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10D014-E7C6-B38C-9F1E-B3A60DE292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7E780B4-DE92-7998-055D-A5A48288372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5D31453B-1AAA-5578-8BD7-EFAC78E5520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68C8101-2EC9-E7D3-7C60-BCAAB9C3421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B1D8DDE-AD78-39FB-838C-D31CC78BB42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D61CA78C-3C39-D4D4-BE4C-099D200A01F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88FDCFF-0CF6-1BB1-EB34-3AA1FA28046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67A73D10-D020-C265-0EF1-CCAA4D179C1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4F0C879-CA19-4C7C-89D0-7A6C419C53A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F2CBB062-7C1B-BA91-FB48-63640D72A2D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23DF383B-16E0-1625-9F44-2ACE4FDCECC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88D8527-2ED1-3212-6232-BA3F9E4B5BB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1D08EE16-9B91-0815-3267-AB475EE94FF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B353A78E-22F7-9AC6-19B1-E2F76227BF1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58C6D104-46D7-7B7C-A409-433D74123E4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A5478206-66F0-A9DF-486E-6D411CE7D03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77E023E9-BE91-9777-8551-0EAF7E7DFE5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897BAC82-BECB-5CB0-2C3E-7DCE2AB389F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C850D066-AA8B-6799-563E-616446C75F3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24D3A68F-FD2D-E13F-0623-8FA293E413D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3E389DFB-CC16-6B65-BCC1-E1B880B262C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C0BC00A5-B4E1-3AD4-16B4-11991932237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505DF5C7-4ED8-DBB1-5BED-AAB59C28102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2E1266E5-44C6-33A6-DC25-FEB5E4E5DFA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CA8C6AFC-054A-6544-8EAA-AB79CABF808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BD5EBE83-AB2D-080E-5A43-5DA2A1CA420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C1EC7531-CCFA-B31C-76B5-9A91D650534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1F2AF720-8C39-0944-A06B-5A8B7AE2A02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80C3D832-C8DC-744D-0E52-35D443C3C97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F85341A3-526D-CE61-5C0F-01593618E81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grpSp>
          <p:nvGrpSpPr>
            <p:cNvPr id="39" name="Group 39">
              <a:extLst>
                <a:ext uri="{FF2B5EF4-FFF2-40B4-BE49-F238E27FC236}">
                  <a16:creationId xmlns:a16="http://schemas.microsoft.com/office/drawing/2014/main" id="{59DDD601-3CE6-E073-0D9D-6C1FF4120A8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0" name="Freeform 40">
                <a:extLst>
                  <a:ext uri="{FF2B5EF4-FFF2-40B4-BE49-F238E27FC236}">
                    <a16:creationId xmlns:a16="http://schemas.microsoft.com/office/drawing/2014/main" id="{5AD77FC0-4DE8-0C5A-0834-B18D156AF19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it-IT"/>
              </a:p>
            </p:txBody>
          </p:sp>
          <p:sp>
            <p:nvSpPr>
              <p:cNvPr id="41" name="Freeform 41">
                <a:extLst>
                  <a:ext uri="{FF2B5EF4-FFF2-40B4-BE49-F238E27FC236}">
                    <a16:creationId xmlns:a16="http://schemas.microsoft.com/office/drawing/2014/main" id="{44B30448-637F-8F8C-A83B-B2020916054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it-IT"/>
              </a:p>
            </p:txBody>
          </p:sp>
        </p:grpSp>
      </p:grpSp>
      <p:sp>
        <p:nvSpPr>
          <p:cNvPr id="8093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pl-PL" altLang="it-IT" noProof="0"/>
              <a:t>Kliknij, aby edytować styl wzorca tytułu</a:t>
            </a:r>
          </a:p>
        </p:txBody>
      </p:sp>
      <p:sp>
        <p:nvSpPr>
          <p:cNvPr id="8093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600"/>
            </a:lvl1pPr>
          </a:lstStyle>
          <a:p>
            <a:pPr lvl="0"/>
            <a:r>
              <a:rPr lang="pl-PL" altLang="it-IT" noProof="0"/>
              <a:t>Kliknij, aby edytować styl wzorca podtytułu</a:t>
            </a:r>
          </a:p>
        </p:txBody>
      </p:sp>
      <p:sp>
        <p:nvSpPr>
          <p:cNvPr id="42" name="Rectangle 44">
            <a:extLst>
              <a:ext uri="{FF2B5EF4-FFF2-40B4-BE49-F238E27FC236}">
                <a16:creationId xmlns:a16="http://schemas.microsoft.com/office/drawing/2014/main" id="{6267AABA-B75D-4AAF-7189-464B4920EDC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43" name="Rectangle 45">
            <a:extLst>
              <a:ext uri="{FF2B5EF4-FFF2-40B4-BE49-F238E27FC236}">
                <a16:creationId xmlns:a16="http://schemas.microsoft.com/office/drawing/2014/main" id="{09367561-BCB7-2BC7-F489-85C6034A1D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44" name="Rectangle 46">
            <a:extLst>
              <a:ext uri="{FF2B5EF4-FFF2-40B4-BE49-F238E27FC236}">
                <a16:creationId xmlns:a16="http://schemas.microsoft.com/office/drawing/2014/main" id="{4A0C2634-1E80-2473-649A-06048A84FD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E8506-E0BA-4AC2-8104-BF58FF952947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1389309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9F8E7D46-D8D3-465F-94CA-298A492830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137AC185-AA3B-8B6E-F864-79EAAE0CB0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FC404783-E95B-3C51-4156-4018CECACD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D0AE5-1BFA-4189-A18B-D11D1F75191D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348284013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F9653339-6AAF-71C2-9156-60352C7BCE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6FFE889A-4F2C-F6BF-DC79-931D807D4C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3C03B556-308F-235E-322D-BFE613799A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03AC6-B3BB-4691-9423-AFF629BFF28F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269944856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olo, testo e clip multimedi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risorsa multimediale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8B9E62C7-04C4-EA81-3C44-CA7CFD23BD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10136DE6-F27E-FF31-E418-61D8B88232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C1F92D63-4469-D035-4004-C556376C80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8A852-EECE-4C1B-BD7E-05CA020AD719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61932512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4">
            <a:extLst>
              <a:ext uri="{FF2B5EF4-FFF2-40B4-BE49-F238E27FC236}">
                <a16:creationId xmlns:a16="http://schemas.microsoft.com/office/drawing/2014/main" id="{E9C3F0FF-2084-D415-5AF3-9FB3BF3D22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7" name="Rectangle 45">
            <a:extLst>
              <a:ext uri="{FF2B5EF4-FFF2-40B4-BE49-F238E27FC236}">
                <a16:creationId xmlns:a16="http://schemas.microsoft.com/office/drawing/2014/main" id="{FD191B23-DC10-5134-57B8-FFC255F64A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8" name="Rectangle 46">
            <a:extLst>
              <a:ext uri="{FF2B5EF4-FFF2-40B4-BE49-F238E27FC236}">
                <a16:creationId xmlns:a16="http://schemas.microsoft.com/office/drawing/2014/main" id="{A66B9EF2-5B30-7828-094D-0F28E902F5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2608D-0393-4293-AFB4-BE3334CAC195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296822135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A7AABD7C-40A7-50CE-4B97-4A20A8AFBF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6D92140F-AF21-F5A8-75C1-379763AB96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ADC31C32-48BD-8BDE-DB76-B58456C2C4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8F12D-6F66-41F4-9F4D-D2E78942F9A5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63580150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5B999498-C6F2-0893-0CD2-563BAF170C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C02622B8-401A-E44E-B68F-1AFF207A17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FEB39D93-B4CD-945E-6E3E-3A873DA715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DA4E6-14CF-4643-816C-E64D6AADF756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69772368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CE6FC945-EE77-A7C7-6225-E12F6DA055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FEAD02E7-4134-E8A8-4CD9-EB9EFA50C4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76E6BCD3-7E06-6EF7-35CE-01694B93D3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FF82A-C331-4FF5-A8BA-EF2484E1098B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213313551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32B78469-BA5F-6EF0-0118-0427FC958F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id="{576AD9E4-A829-908F-A5BC-199D4E52F1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id="{E9CFCD75-0A33-7623-78A7-7641EA6951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7947-0CB1-4ACE-91F2-8D055D2168C7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179422692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39376CF2-1E1B-2557-307D-C50C63185B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id="{E000DC83-09A0-8D18-8AF1-B0E7E3434D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3BC12061-D0BD-69A3-965D-FB11AD638B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E7AC0-F30F-464B-B5B6-D1FFE5843217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159662257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id="{F64C59F9-EC09-6082-5227-3A8E86D55F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3" name="Rectangle 45">
            <a:extLst>
              <a:ext uri="{FF2B5EF4-FFF2-40B4-BE49-F238E27FC236}">
                <a16:creationId xmlns:a16="http://schemas.microsoft.com/office/drawing/2014/main" id="{3861AFA0-954D-B9C4-8DCB-80241CDA72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4" name="Rectangle 46">
            <a:extLst>
              <a:ext uri="{FF2B5EF4-FFF2-40B4-BE49-F238E27FC236}">
                <a16:creationId xmlns:a16="http://schemas.microsoft.com/office/drawing/2014/main" id="{2027D8E9-46A2-AB58-2531-83C5787C07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DDFE5-9008-412E-AB93-AA22BC27543E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68145339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D82DC96B-E10A-DB0F-4DA0-2A6006F7C9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3F61CC11-5D27-066E-2B74-18B6871435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A6332019-96BC-447C-360D-6BA05AE19F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BD539-68BC-4400-B6F8-B70F62F986C1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117385176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9CE3CB48-A498-0DDA-DC40-7305ACAA70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8DFCF5B9-8DEC-02B0-9A08-31DA956B87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32E7B31C-F556-9BB4-D1AB-184C456E01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5947E-8718-4C76-8625-AA46A1179BA5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299765303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893C5B1F-B8DB-B01B-844F-C1DF61693E0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79875" name="Freeform 3">
              <a:extLst>
                <a:ext uri="{FF2B5EF4-FFF2-40B4-BE49-F238E27FC236}">
                  <a16:creationId xmlns:a16="http://schemas.microsoft.com/office/drawing/2014/main" id="{BF54F710-9A08-117E-850C-CA588A0E93D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79876" name="Freeform 4">
              <a:extLst>
                <a:ext uri="{FF2B5EF4-FFF2-40B4-BE49-F238E27FC236}">
                  <a16:creationId xmlns:a16="http://schemas.microsoft.com/office/drawing/2014/main" id="{C28AD240-DAE4-B740-E964-4D1B2022B46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79877" name="Freeform 5">
              <a:extLst>
                <a:ext uri="{FF2B5EF4-FFF2-40B4-BE49-F238E27FC236}">
                  <a16:creationId xmlns:a16="http://schemas.microsoft.com/office/drawing/2014/main" id="{F4899CE3-AE4D-D9D2-3293-0A111FCB31A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035" name="Freeform 6">
              <a:extLst>
                <a:ext uri="{FF2B5EF4-FFF2-40B4-BE49-F238E27FC236}">
                  <a16:creationId xmlns:a16="http://schemas.microsoft.com/office/drawing/2014/main" id="{08C4E8F4-6300-0D18-1F6C-EA09BC90964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9879" name="Freeform 7">
              <a:extLst>
                <a:ext uri="{FF2B5EF4-FFF2-40B4-BE49-F238E27FC236}">
                  <a16:creationId xmlns:a16="http://schemas.microsoft.com/office/drawing/2014/main" id="{C3C70CF2-092B-9CCB-E01D-253BAE12E9A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037" name="Freeform 8">
              <a:extLst>
                <a:ext uri="{FF2B5EF4-FFF2-40B4-BE49-F238E27FC236}">
                  <a16:creationId xmlns:a16="http://schemas.microsoft.com/office/drawing/2014/main" id="{0ACEE312-FC6B-3670-58E9-E5B6E6B37B0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8" name="Freeform 9">
              <a:extLst>
                <a:ext uri="{FF2B5EF4-FFF2-40B4-BE49-F238E27FC236}">
                  <a16:creationId xmlns:a16="http://schemas.microsoft.com/office/drawing/2014/main" id="{EA9EF356-E946-29A4-E423-02A80A3363B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9882" name="Freeform 10">
              <a:extLst>
                <a:ext uri="{FF2B5EF4-FFF2-40B4-BE49-F238E27FC236}">
                  <a16:creationId xmlns:a16="http://schemas.microsoft.com/office/drawing/2014/main" id="{283D03D5-03EA-1773-389B-4E18EDECAEE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040" name="Freeform 11">
              <a:extLst>
                <a:ext uri="{FF2B5EF4-FFF2-40B4-BE49-F238E27FC236}">
                  <a16:creationId xmlns:a16="http://schemas.microsoft.com/office/drawing/2014/main" id="{81087BED-EB7F-0780-A2BD-E438BB6F421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9884" name="Freeform 12">
              <a:extLst>
                <a:ext uri="{FF2B5EF4-FFF2-40B4-BE49-F238E27FC236}">
                  <a16:creationId xmlns:a16="http://schemas.microsoft.com/office/drawing/2014/main" id="{DE9292AF-56D8-8BD6-3983-DF59B2FBC96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042" name="Freeform 13">
              <a:extLst>
                <a:ext uri="{FF2B5EF4-FFF2-40B4-BE49-F238E27FC236}">
                  <a16:creationId xmlns:a16="http://schemas.microsoft.com/office/drawing/2014/main" id="{4344D0A2-7AD7-9D60-F1AF-B02CDCCCC9A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9886" name="Freeform 14">
              <a:extLst>
                <a:ext uri="{FF2B5EF4-FFF2-40B4-BE49-F238E27FC236}">
                  <a16:creationId xmlns:a16="http://schemas.microsoft.com/office/drawing/2014/main" id="{0435ED8C-08E3-8060-E9F9-D6165D05D0D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044" name="Freeform 15">
              <a:extLst>
                <a:ext uri="{FF2B5EF4-FFF2-40B4-BE49-F238E27FC236}">
                  <a16:creationId xmlns:a16="http://schemas.microsoft.com/office/drawing/2014/main" id="{AB5EA772-60EA-8FAC-061E-AB74C6FFE96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9888" name="Freeform 16">
              <a:extLst>
                <a:ext uri="{FF2B5EF4-FFF2-40B4-BE49-F238E27FC236}">
                  <a16:creationId xmlns:a16="http://schemas.microsoft.com/office/drawing/2014/main" id="{B8D4B77C-8CC0-AEE5-C562-522E9B95C78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79889" name="Freeform 17">
              <a:extLst>
                <a:ext uri="{FF2B5EF4-FFF2-40B4-BE49-F238E27FC236}">
                  <a16:creationId xmlns:a16="http://schemas.microsoft.com/office/drawing/2014/main" id="{070995D1-8358-2E39-F908-3A5A772E5B1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79890" name="Freeform 18">
              <a:extLst>
                <a:ext uri="{FF2B5EF4-FFF2-40B4-BE49-F238E27FC236}">
                  <a16:creationId xmlns:a16="http://schemas.microsoft.com/office/drawing/2014/main" id="{4FADAB8D-2D1F-9938-B1C8-92ED92CD456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048" name="Freeform 19">
              <a:extLst>
                <a:ext uri="{FF2B5EF4-FFF2-40B4-BE49-F238E27FC236}">
                  <a16:creationId xmlns:a16="http://schemas.microsoft.com/office/drawing/2014/main" id="{9A57CB77-53C6-8D19-5786-42AA7616DF4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9892" name="Freeform 20">
              <a:extLst>
                <a:ext uri="{FF2B5EF4-FFF2-40B4-BE49-F238E27FC236}">
                  <a16:creationId xmlns:a16="http://schemas.microsoft.com/office/drawing/2014/main" id="{2BAE2F8C-E020-D32F-12B0-EC7F34CFAEB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050" name="Freeform 21">
              <a:extLst>
                <a:ext uri="{FF2B5EF4-FFF2-40B4-BE49-F238E27FC236}">
                  <a16:creationId xmlns:a16="http://schemas.microsoft.com/office/drawing/2014/main" id="{F0625D5B-C1B2-B241-C92D-E809F330718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9894" name="Freeform 22">
              <a:extLst>
                <a:ext uri="{FF2B5EF4-FFF2-40B4-BE49-F238E27FC236}">
                  <a16:creationId xmlns:a16="http://schemas.microsoft.com/office/drawing/2014/main" id="{B3F793CC-0209-DBB5-A30C-B6360028513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79895" name="Freeform 23">
              <a:extLst>
                <a:ext uri="{FF2B5EF4-FFF2-40B4-BE49-F238E27FC236}">
                  <a16:creationId xmlns:a16="http://schemas.microsoft.com/office/drawing/2014/main" id="{151F080F-96B8-8DB1-E177-D57B096C5AE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79896" name="Freeform 24">
              <a:extLst>
                <a:ext uri="{FF2B5EF4-FFF2-40B4-BE49-F238E27FC236}">
                  <a16:creationId xmlns:a16="http://schemas.microsoft.com/office/drawing/2014/main" id="{301EE473-49B9-16F8-8422-C495D006228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054" name="Freeform 25">
              <a:extLst>
                <a:ext uri="{FF2B5EF4-FFF2-40B4-BE49-F238E27FC236}">
                  <a16:creationId xmlns:a16="http://schemas.microsoft.com/office/drawing/2014/main" id="{AD7AFBA1-1DB0-627D-1045-FE38CDDB7FB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9898" name="Freeform 26">
              <a:extLst>
                <a:ext uri="{FF2B5EF4-FFF2-40B4-BE49-F238E27FC236}">
                  <a16:creationId xmlns:a16="http://schemas.microsoft.com/office/drawing/2014/main" id="{5BA49669-312B-9B21-5518-72BD22FEF5A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79899" name="Freeform 27">
              <a:extLst>
                <a:ext uri="{FF2B5EF4-FFF2-40B4-BE49-F238E27FC236}">
                  <a16:creationId xmlns:a16="http://schemas.microsoft.com/office/drawing/2014/main" id="{49B64195-E78A-AEFD-FABD-0B6C0048DB3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057" name="Freeform 28">
              <a:extLst>
                <a:ext uri="{FF2B5EF4-FFF2-40B4-BE49-F238E27FC236}">
                  <a16:creationId xmlns:a16="http://schemas.microsoft.com/office/drawing/2014/main" id="{9D12D3A0-A247-13B4-1244-E8021FD63F0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9901" name="Freeform 29">
              <a:extLst>
                <a:ext uri="{FF2B5EF4-FFF2-40B4-BE49-F238E27FC236}">
                  <a16:creationId xmlns:a16="http://schemas.microsoft.com/office/drawing/2014/main" id="{970D2DB2-0814-D216-516E-1929E4852B6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059" name="Freeform 30">
              <a:extLst>
                <a:ext uri="{FF2B5EF4-FFF2-40B4-BE49-F238E27FC236}">
                  <a16:creationId xmlns:a16="http://schemas.microsoft.com/office/drawing/2014/main" id="{B9CACC32-6AEF-9942-3BE1-B8B5FD2E4BB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9903" name="Freeform 31">
              <a:extLst>
                <a:ext uri="{FF2B5EF4-FFF2-40B4-BE49-F238E27FC236}">
                  <a16:creationId xmlns:a16="http://schemas.microsoft.com/office/drawing/2014/main" id="{9A0E58FF-6200-6A1A-4C66-4734CD6A7B4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79904" name="Freeform 32">
              <a:extLst>
                <a:ext uri="{FF2B5EF4-FFF2-40B4-BE49-F238E27FC236}">
                  <a16:creationId xmlns:a16="http://schemas.microsoft.com/office/drawing/2014/main" id="{11B78D18-CFFD-33A5-B7DA-1579E3D0A83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79905" name="Freeform 33">
              <a:extLst>
                <a:ext uri="{FF2B5EF4-FFF2-40B4-BE49-F238E27FC236}">
                  <a16:creationId xmlns:a16="http://schemas.microsoft.com/office/drawing/2014/main" id="{0207124C-6A3C-E5B5-DAE0-8C88FF69D70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79906" name="Freeform 34">
              <a:extLst>
                <a:ext uri="{FF2B5EF4-FFF2-40B4-BE49-F238E27FC236}">
                  <a16:creationId xmlns:a16="http://schemas.microsoft.com/office/drawing/2014/main" id="{53F743FB-14D3-F591-DA90-CD3EE70FEEE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79907" name="Freeform 35">
              <a:extLst>
                <a:ext uri="{FF2B5EF4-FFF2-40B4-BE49-F238E27FC236}">
                  <a16:creationId xmlns:a16="http://schemas.microsoft.com/office/drawing/2014/main" id="{E5AC90AC-B529-B32D-111F-B04E933B8C7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79908" name="Freeform 36">
              <a:extLst>
                <a:ext uri="{FF2B5EF4-FFF2-40B4-BE49-F238E27FC236}">
                  <a16:creationId xmlns:a16="http://schemas.microsoft.com/office/drawing/2014/main" id="{8BAFB185-1016-DB68-39BE-F2DADF5D1B6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79909" name="Freeform 37">
              <a:extLst>
                <a:ext uri="{FF2B5EF4-FFF2-40B4-BE49-F238E27FC236}">
                  <a16:creationId xmlns:a16="http://schemas.microsoft.com/office/drawing/2014/main" id="{36AEC19E-4BEA-3264-DD6D-CE8D55E0E11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79910" name="Freeform 38">
              <a:extLst>
                <a:ext uri="{FF2B5EF4-FFF2-40B4-BE49-F238E27FC236}">
                  <a16:creationId xmlns:a16="http://schemas.microsoft.com/office/drawing/2014/main" id="{8C5DB49A-7ABD-C1DF-D1D6-6A48EE6326E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grpSp>
          <p:nvGrpSpPr>
            <p:cNvPr id="1068" name="Group 39">
              <a:extLst>
                <a:ext uri="{FF2B5EF4-FFF2-40B4-BE49-F238E27FC236}">
                  <a16:creationId xmlns:a16="http://schemas.microsoft.com/office/drawing/2014/main" id="{91877C64-0CFA-399C-8FD9-B8F2328DE1F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79912" name="Freeform 40">
                <a:extLst>
                  <a:ext uri="{FF2B5EF4-FFF2-40B4-BE49-F238E27FC236}">
                    <a16:creationId xmlns:a16="http://schemas.microsoft.com/office/drawing/2014/main" id="{2E97CB44-E63E-74CF-B2E0-CD101646E76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it-IT"/>
              </a:p>
            </p:txBody>
          </p:sp>
          <p:sp>
            <p:nvSpPr>
              <p:cNvPr id="79913" name="Freeform 41">
                <a:extLst>
                  <a:ext uri="{FF2B5EF4-FFF2-40B4-BE49-F238E27FC236}">
                    <a16:creationId xmlns:a16="http://schemas.microsoft.com/office/drawing/2014/main" id="{A0648644-37A2-22F5-3F3B-257E9943901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it-IT"/>
              </a:p>
            </p:txBody>
          </p:sp>
        </p:grpSp>
      </p:grpSp>
      <p:sp>
        <p:nvSpPr>
          <p:cNvPr id="79914" name="Rectangle 42">
            <a:extLst>
              <a:ext uri="{FF2B5EF4-FFF2-40B4-BE49-F238E27FC236}">
                <a16:creationId xmlns:a16="http://schemas.microsoft.com/office/drawing/2014/main" id="{668930FB-2CEE-54FE-A68D-379F139F11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it-IT"/>
              <a:t>Kliknij, aby edytować styl wzorca tytułu</a:t>
            </a:r>
          </a:p>
        </p:txBody>
      </p:sp>
      <p:sp>
        <p:nvSpPr>
          <p:cNvPr id="79915" name="Rectangle 43">
            <a:extLst>
              <a:ext uri="{FF2B5EF4-FFF2-40B4-BE49-F238E27FC236}">
                <a16:creationId xmlns:a16="http://schemas.microsoft.com/office/drawing/2014/main" id="{97A92F0C-940F-DF2A-DCF1-2229EC50C9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it-IT"/>
              <a:t>Kliknij, aby edytować style wzorca tekstu</a:t>
            </a:r>
          </a:p>
          <a:p>
            <a:pPr lvl="1"/>
            <a:r>
              <a:rPr lang="pl-PL" altLang="it-IT"/>
              <a:t>Drugi poziom</a:t>
            </a:r>
          </a:p>
          <a:p>
            <a:pPr lvl="2"/>
            <a:r>
              <a:rPr lang="pl-PL" altLang="it-IT"/>
              <a:t>Trzeci poziom</a:t>
            </a:r>
          </a:p>
          <a:p>
            <a:pPr lvl="3"/>
            <a:r>
              <a:rPr lang="pl-PL" altLang="it-IT"/>
              <a:t>Czwarty poziom</a:t>
            </a:r>
          </a:p>
          <a:p>
            <a:pPr lvl="4"/>
            <a:r>
              <a:rPr lang="pl-PL" altLang="it-IT"/>
              <a:t>Piąty poziom</a:t>
            </a:r>
          </a:p>
        </p:txBody>
      </p:sp>
      <p:sp>
        <p:nvSpPr>
          <p:cNvPr id="79916" name="Rectangle 44">
            <a:extLst>
              <a:ext uri="{FF2B5EF4-FFF2-40B4-BE49-F238E27FC236}">
                <a16:creationId xmlns:a16="http://schemas.microsoft.com/office/drawing/2014/main" id="{8292522C-0267-1334-A058-BF49066260B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79917" name="Rectangle 45">
            <a:extLst>
              <a:ext uri="{FF2B5EF4-FFF2-40B4-BE49-F238E27FC236}">
                <a16:creationId xmlns:a16="http://schemas.microsoft.com/office/drawing/2014/main" id="{5342CA22-9FD1-4780-382F-2A506C35027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79918" name="Rectangle 46">
            <a:extLst>
              <a:ext uri="{FF2B5EF4-FFF2-40B4-BE49-F238E27FC236}">
                <a16:creationId xmlns:a16="http://schemas.microsoft.com/office/drawing/2014/main" id="{883784D3-5859-6F6C-6913-30C6B4820D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F6D01AAD-B899-4EA4-95D8-1E6157E9E807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4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anose="05000000000000000000" pitchFamily="2" charset="2"/>
        <a:buBlip>
          <a:blip r:embed="rId15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6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7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1.mp4"/><Relationship Id="rId7" Type="http://schemas.openxmlformats.org/officeDocument/2006/relationships/image" Target="../media/image14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1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3.mp4"/><Relationship Id="rId7" Type="http://schemas.openxmlformats.org/officeDocument/2006/relationships/image" Target="../media/image1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video" Target="../media/media13.mp4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4.mp4"/><Relationship Id="rId7" Type="http://schemas.openxmlformats.org/officeDocument/2006/relationships/image" Target="../media/image1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5.png"/><Relationship Id="rId4" Type="http://schemas.openxmlformats.org/officeDocument/2006/relationships/video" Target="../media/media14.mp4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28.png"/><Relationship Id="rId3" Type="http://schemas.microsoft.com/office/2007/relationships/media" Target="../media/media16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7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video" Target="../media/media17.mp4"/><Relationship Id="rId11" Type="http://schemas.openxmlformats.org/officeDocument/2006/relationships/image" Target="../media/image3.png"/><Relationship Id="rId5" Type="http://schemas.microsoft.com/office/2007/relationships/media" Target="../media/media17.mp4"/><Relationship Id="rId10" Type="http://schemas.openxmlformats.org/officeDocument/2006/relationships/image" Target="../media/image2.png"/><Relationship Id="rId4" Type="http://schemas.openxmlformats.org/officeDocument/2006/relationships/video" Target="../media/media16.mp4"/><Relationship Id="rId9" Type="http://schemas.openxmlformats.org/officeDocument/2006/relationships/image" Target="../media/image1.png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hyperlink" Target="http://dx.doi.org/10.1088/0022-3727/31/6/015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hyperlink" Target="http://iopscience.iop.org/search?searchType=fullText&amp;fieldedquery=Masao+Washizu&amp;f=author&amp;time=all&amp;issn=" TargetMode="Externa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2.png"/><Relationship Id="rId11" Type="http://schemas.openxmlformats.org/officeDocument/2006/relationships/hyperlink" Target="http://iopscience.iop.org/search?searchType=fullText&amp;fieldedquery=Thomas+B+Jones&amp;f=author&amp;time=all&amp;issn=" TargetMode="External"/><Relationship Id="rId5" Type="http://schemas.openxmlformats.org/officeDocument/2006/relationships/image" Target="../media/image1.png"/><Relationship Id="rId10" Type="http://schemas.openxmlformats.org/officeDocument/2006/relationships/hyperlink" Target="http://iopscience.iop.org/search?searchType=fullText&amp;fieldedquery=Roger+F+Gans&amp;f=author&amp;time=all&amp;issn=" TargetMode="External"/><Relationship Id="rId4" Type="http://schemas.openxmlformats.org/officeDocument/2006/relationships/notesSlide" Target="../notesSlides/notesSlide9.xml"/><Relationship Id="rId9" Type="http://schemas.openxmlformats.org/officeDocument/2006/relationships/hyperlink" Target="http://iopscience.iop.org/0022-3727/31/6/015?fromSearchPage=true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hyperlink" Target="http://dx.doi.org/10.1088/0143-0807/32/6/010" TargetMode="External"/><Relationship Id="rId3" Type="http://schemas.microsoft.com/office/2007/relationships/media" Target="../media/media20.mp4"/><Relationship Id="rId7" Type="http://schemas.openxmlformats.org/officeDocument/2006/relationships/image" Target="../media/image1.png"/><Relationship Id="rId12" Type="http://schemas.openxmlformats.org/officeDocument/2006/relationships/hyperlink" Target="http://iopscience.iop.org/0143-0807/32/6" TargetMode="Externa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notesSlide" Target="../notesSlides/notesSlide10.xml"/><Relationship Id="rId11" Type="http://schemas.openxmlformats.org/officeDocument/2006/relationships/hyperlink" Target="http://iopscience.iop.org/0143-0807/32" TargetMode="Externa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2.png"/><Relationship Id="rId10" Type="http://schemas.openxmlformats.org/officeDocument/2006/relationships/hyperlink" Target="http://iopscience.iop.org/0143-0807/" TargetMode="External"/><Relationship Id="rId4" Type="http://schemas.openxmlformats.org/officeDocument/2006/relationships/video" Target="../media/media20.mp4"/><Relationship Id="rId9" Type="http://schemas.openxmlformats.org/officeDocument/2006/relationships/image" Target="../media/image3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image" Target="../media/image34.png"/><Relationship Id="rId3" Type="http://schemas.microsoft.com/office/2007/relationships/media" Target="../media/media2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3.pn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video" Target="../media/media23.mp4"/><Relationship Id="rId11" Type="http://schemas.openxmlformats.org/officeDocument/2006/relationships/image" Target="../media/image3.png"/><Relationship Id="rId5" Type="http://schemas.microsoft.com/office/2007/relationships/media" Target="../media/media23.mp4"/><Relationship Id="rId10" Type="http://schemas.openxmlformats.org/officeDocument/2006/relationships/image" Target="../media/image2.png"/><Relationship Id="rId4" Type="http://schemas.openxmlformats.org/officeDocument/2006/relationships/video" Target="../media/media22.mp4"/><Relationship Id="rId9" Type="http://schemas.openxmlformats.org/officeDocument/2006/relationships/image" Target="../media/image1.png"/><Relationship Id="rId1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openxmlformats.org/officeDocument/2006/relationships/image" Target="../media/image39.png"/><Relationship Id="rId3" Type="http://schemas.microsoft.com/office/2007/relationships/media" Target="../media/media27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.png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6" Type="http://schemas.openxmlformats.org/officeDocument/2006/relationships/video" Target="../media/media28.mp4"/><Relationship Id="rId11" Type="http://schemas.openxmlformats.org/officeDocument/2006/relationships/image" Target="../media/image2.png"/><Relationship Id="rId5" Type="http://schemas.microsoft.com/office/2007/relationships/media" Target="../media/media28.mp4"/><Relationship Id="rId10" Type="http://schemas.openxmlformats.org/officeDocument/2006/relationships/image" Target="../media/image1.png"/><Relationship Id="rId4" Type="http://schemas.openxmlformats.org/officeDocument/2006/relationships/video" Target="../media/media27.mp4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9.mp4"/><Relationship Id="rId7" Type="http://schemas.openxmlformats.org/officeDocument/2006/relationships/image" Target="../media/image2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2.png"/><Relationship Id="rId4" Type="http://schemas.openxmlformats.org/officeDocument/2006/relationships/video" Target="../media/media9.mp4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FCF55C3-F20F-5046-0AC0-55C5C6888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213" y="2057400"/>
            <a:ext cx="614045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446088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4000" dirty="0">
                <a:solidFill>
                  <a:srgbClr val="FFFF66"/>
                </a:solidFill>
                <a:latin typeface="Comic Sans MS" panose="030F0702030302020204" pitchFamily="66" charset="0"/>
              </a:rPr>
              <a:t>Multimedia in Physics: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4000" dirty="0">
                <a:solidFill>
                  <a:srgbClr val="FFFF66"/>
                </a:solidFill>
                <a:latin typeface="Comic Sans MS" panose="030F0702030302020204" pitchFamily="66" charset="0"/>
              </a:rPr>
              <a:t>Video Clips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it-IT" sz="4000" dirty="0">
              <a:solidFill>
                <a:srgbClr val="FFFF66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it-IT" sz="2400" dirty="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2400" dirty="0">
                <a:latin typeface="Comic Sans MS" panose="030F0702030302020204" pitchFamily="66" charset="0"/>
              </a:rPr>
              <a:t>Grzegorz Karwasz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dirty="0">
                <a:latin typeface="Comic Sans MS" panose="030F0702030302020204" pitchFamily="66" charset="0"/>
              </a:rPr>
              <a:t>Cattedra della Didattica di Fisica</a:t>
            </a:r>
            <a:endParaRPr lang="pl-PL" altLang="it-IT" sz="2400" dirty="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dirty="0">
                <a:latin typeface="Comic Sans MS" panose="030F0702030302020204" pitchFamily="66" charset="0"/>
              </a:rPr>
              <a:t>Università Nicolao Copernico, Torun</a:t>
            </a:r>
            <a:endParaRPr lang="pl-PL" altLang="it-IT" sz="1800" dirty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C0A40373-7F92-886B-A5D8-4DF96C3A3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142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>
            <a:extLst>
              <a:ext uri="{FF2B5EF4-FFF2-40B4-BE49-F238E27FC236}">
                <a16:creationId xmlns:a16="http://schemas.microsoft.com/office/drawing/2014/main" id="{E4BF8FE0-3E04-7076-0762-5D656EC5BA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it-IT" altLang="it-IT" dirty="0"/>
              <a:t>Il papero bevitore</a:t>
            </a:r>
            <a:r>
              <a:rPr lang="pl-PL" altLang="it-IT" dirty="0"/>
              <a:t> </a:t>
            </a:r>
            <a:endParaRPr lang="en-US" altLang="it-IT" dirty="0"/>
          </a:p>
        </p:txBody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01413FD7-27C5-8DC2-858D-FFA069CC8B4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69875" y="3429000"/>
            <a:ext cx="8596313" cy="4530725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2800" dirty="0"/>
              <a:t>Evaporazione</a:t>
            </a:r>
            <a:endParaRPr lang="pl-PL" altLang="it-IT" sz="2800" dirty="0"/>
          </a:p>
          <a:p>
            <a:pPr eaLnBrk="1" hangingPunct="1">
              <a:defRPr/>
            </a:pPr>
            <a:r>
              <a:rPr lang="it-IT" altLang="it-IT" sz="2800" dirty="0"/>
              <a:t>Pressione di vapore</a:t>
            </a:r>
            <a:endParaRPr lang="pl-PL" altLang="it-IT" sz="2800" dirty="0"/>
          </a:p>
          <a:p>
            <a:pPr eaLnBrk="1" hangingPunct="1">
              <a:defRPr/>
            </a:pPr>
            <a:r>
              <a:rPr lang="it-IT" altLang="it-IT" sz="2800" dirty="0"/>
              <a:t>Il motore termodinamico</a:t>
            </a:r>
            <a:endParaRPr lang="pl-PL" altLang="it-IT" sz="2800" dirty="0"/>
          </a:p>
          <a:p>
            <a:pPr eaLnBrk="1" hangingPunct="1">
              <a:defRPr/>
            </a:pPr>
            <a:r>
              <a:rPr lang="it-IT" altLang="it-IT" sz="2800" dirty="0"/>
              <a:t>L’efficienza del motore termodinamico</a:t>
            </a:r>
            <a:endParaRPr lang="pl-PL" altLang="it-IT" sz="28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pl-PL" altLang="it-IT" sz="28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it-IT" sz="2000" dirty="0"/>
              <a:t>http://dydaktyka.fizyka.umk.pl/zabawki1/files/termo/kaczka-it.html</a:t>
            </a:r>
          </a:p>
        </p:txBody>
      </p:sp>
      <p:pic>
        <p:nvPicPr>
          <p:cNvPr id="230404" name="PAP9X.AVI">
            <a:hlinkClick r:id="" action="ppaction://media"/>
            <a:extLst>
              <a:ext uri="{FF2B5EF4-FFF2-40B4-BE49-F238E27FC236}">
                <a16:creationId xmlns:a16="http://schemas.microsoft.com/office/drawing/2014/main" id="{7EBC0CB6-FBFA-8BA4-CE7E-6761B93F82A7}"/>
              </a:ext>
            </a:extLst>
          </p:cNvPr>
          <p:cNvPicPr>
            <a:picLocks noGrp="1" noChangeAspect="1" noChangeArrowheads="1"/>
          </p:cNvPicPr>
          <p:nvPr>
            <p:ph sz="quarter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913" y="325438"/>
            <a:ext cx="2635250" cy="1978025"/>
          </a:xfrm>
        </p:spPr>
      </p:pic>
      <p:pic>
        <p:nvPicPr>
          <p:cNvPr id="2" name="PAP9X.mp4">
            <a:hlinkClick r:id="" action="ppaction://media"/>
            <a:extLst>
              <a:ext uri="{FF2B5EF4-FFF2-40B4-BE49-F238E27FC236}">
                <a16:creationId xmlns:a16="http://schemas.microsoft.com/office/drawing/2014/main" id="{1ED486A1-AB24-6F5A-B7C6-498AAB7DB894}"/>
              </a:ext>
            </a:extLst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8" y="1314450"/>
            <a:ext cx="4354512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0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04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40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040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FDB2EB30-0269-0F96-2670-E654C9A90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142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16387" name="Text Box 4">
            <a:extLst>
              <a:ext uri="{FF2B5EF4-FFF2-40B4-BE49-F238E27FC236}">
                <a16:creationId xmlns:a16="http://schemas.microsoft.com/office/drawing/2014/main" id="{35AE3864-FD61-FAC9-3F4C-8B9D93AE4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725" y="155416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it-IT" sz="140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pic>
        <p:nvPicPr>
          <p:cNvPr id="16388" name="Picture 5">
            <a:extLst>
              <a:ext uri="{FF2B5EF4-FFF2-40B4-BE49-F238E27FC236}">
                <a16:creationId xmlns:a16="http://schemas.microsoft.com/office/drawing/2014/main" id="{E9782069-240E-43E7-3231-42D48ADEC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2463800"/>
            <a:ext cx="2176463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>
            <a:extLst>
              <a:ext uri="{FF2B5EF4-FFF2-40B4-BE49-F238E27FC236}">
                <a16:creationId xmlns:a16="http://schemas.microsoft.com/office/drawing/2014/main" id="{9F42F997-C8C8-0285-0323-36171C0AB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2443163"/>
            <a:ext cx="3684588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5" name="Rectangle 7">
            <a:extLst>
              <a:ext uri="{FF2B5EF4-FFF2-40B4-BE49-F238E27FC236}">
                <a16:creationId xmlns:a16="http://schemas.microsoft.com/office/drawing/2014/main" id="{B04EEEA3-29EA-403A-DA9C-4010C3C4C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b="0" dirty="0"/>
              <a:t>Il papero bevitore</a:t>
            </a:r>
            <a:r>
              <a:rPr lang="pl-PL" altLang="it-IT" b="0" dirty="0"/>
              <a:t> (8)</a:t>
            </a:r>
            <a:endParaRPr lang="en-US" altLang="it-IT" b="0"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E575C7B6-6397-DB68-B34F-88FA09831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142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9481537E-71D2-4664-CBB3-8D29EF700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725" y="155416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it-IT" sz="140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231430" name="Rectangle 6">
            <a:extLst>
              <a:ext uri="{FF2B5EF4-FFF2-40B4-BE49-F238E27FC236}">
                <a16:creationId xmlns:a16="http://schemas.microsoft.com/office/drawing/2014/main" id="{4493CD0B-2B9E-F7B9-E5E3-3F24AB225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b="0" dirty="0"/>
              <a:t>Il papero bevitore</a:t>
            </a:r>
            <a:r>
              <a:rPr lang="pl-PL" altLang="it-IT" b="0" dirty="0"/>
              <a:t> (c</a:t>
            </a:r>
            <a:r>
              <a:rPr lang="it-IT" altLang="it-IT" b="0" dirty="0" err="1"/>
              <a:t>ont</a:t>
            </a:r>
            <a:r>
              <a:rPr lang="it-IT" altLang="it-IT" b="0" dirty="0"/>
              <a:t>.</a:t>
            </a:r>
            <a:r>
              <a:rPr lang="pl-PL" altLang="it-IT" b="0" dirty="0"/>
              <a:t>)</a:t>
            </a:r>
            <a:endParaRPr lang="en-US" altLang="it-IT" b="0" dirty="0"/>
          </a:p>
        </p:txBody>
      </p:sp>
      <p:pic>
        <p:nvPicPr>
          <p:cNvPr id="18437" name="Picture 7">
            <a:extLst>
              <a:ext uri="{FF2B5EF4-FFF2-40B4-BE49-F238E27FC236}">
                <a16:creationId xmlns:a16="http://schemas.microsoft.com/office/drawing/2014/main" id="{B3501262-3D99-2AF8-72D6-736452B52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706563"/>
            <a:ext cx="1104900" cy="36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>
            <a:extLst>
              <a:ext uri="{FF2B5EF4-FFF2-40B4-BE49-F238E27FC236}">
                <a16:creationId xmlns:a16="http://schemas.microsoft.com/office/drawing/2014/main" id="{CD9A644F-EF9E-77C2-87AA-B4EB3217C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1747838"/>
            <a:ext cx="1092200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9">
            <a:extLst>
              <a:ext uri="{FF2B5EF4-FFF2-40B4-BE49-F238E27FC236}">
                <a16:creationId xmlns:a16="http://schemas.microsoft.com/office/drawing/2014/main" id="{E5B6B997-4532-26F4-1A67-B4023AA40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641475"/>
            <a:ext cx="2676525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CasellaDiTesto 2">
            <a:extLst>
              <a:ext uri="{FF2B5EF4-FFF2-40B4-BE49-F238E27FC236}">
                <a16:creationId xmlns:a16="http://schemas.microsoft.com/office/drawing/2014/main" id="{9397C55D-661D-5F49-AECE-D5D37425D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5635625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it-IT" altLang="it-IT" sz="2200">
                <a:solidFill>
                  <a:srgbClr val="FFFF66"/>
                </a:solidFill>
                <a:latin typeface="Arial Unicode MS" pitchFamily="34" charset="-128"/>
              </a:rPr>
              <a:t>Il termometro bagnato indica la temperatura minore: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it-IT" altLang="it-IT" sz="2200">
                <a:solidFill>
                  <a:srgbClr val="FFFF66"/>
                </a:solidFill>
                <a:latin typeface="Arial Unicode MS" pitchFamily="34" charset="-128"/>
              </a:rPr>
              <a:t>i liquidi per evaporare hanno bisogno di assorbire il calore.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3E31ACC-BB8E-A71F-1A02-41427E72D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142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DFAB2FF4-EF30-B91F-8314-0C31323A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725" y="155416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it-IT" sz="140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233476" name="Rectangle 4">
            <a:extLst>
              <a:ext uri="{FF2B5EF4-FFF2-40B4-BE49-F238E27FC236}">
                <a16:creationId xmlns:a16="http://schemas.microsoft.com/office/drawing/2014/main" id="{1607A0E0-9D0A-961C-1D17-2B9F062B2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b="0" dirty="0"/>
              <a:t>Il papero bevitore</a:t>
            </a:r>
            <a:r>
              <a:rPr lang="pl-PL" altLang="it-IT" b="0" dirty="0"/>
              <a:t> (c</a:t>
            </a:r>
            <a:r>
              <a:rPr lang="it-IT" altLang="it-IT" b="0" dirty="0" err="1"/>
              <a:t>ont</a:t>
            </a:r>
            <a:r>
              <a:rPr lang="it-IT" altLang="it-IT" b="0" dirty="0"/>
              <a:t>.</a:t>
            </a:r>
            <a:r>
              <a:rPr lang="pl-PL" altLang="it-IT" b="0" dirty="0"/>
              <a:t>)</a:t>
            </a:r>
            <a:endParaRPr lang="en-US" altLang="it-IT" b="0" dirty="0"/>
          </a:p>
        </p:txBody>
      </p:sp>
      <p:pic>
        <p:nvPicPr>
          <p:cNvPr id="20485" name="Picture 8">
            <a:extLst>
              <a:ext uri="{FF2B5EF4-FFF2-40B4-BE49-F238E27FC236}">
                <a16:creationId xmlns:a16="http://schemas.microsoft.com/office/drawing/2014/main" id="{BACA7429-73FB-89AF-E211-23B460260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1441450"/>
            <a:ext cx="1985962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9">
            <a:extLst>
              <a:ext uri="{FF2B5EF4-FFF2-40B4-BE49-F238E27FC236}">
                <a16:creationId xmlns:a16="http://schemas.microsoft.com/office/drawing/2014/main" id="{B45426CC-272D-0063-496F-0F03F7ED7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1443038"/>
            <a:ext cx="2695575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0">
            <a:extLst>
              <a:ext uri="{FF2B5EF4-FFF2-40B4-BE49-F238E27FC236}">
                <a16:creationId xmlns:a16="http://schemas.microsoft.com/office/drawing/2014/main" id="{96114C4F-C4E9-C88E-02DE-C581BFA3B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1454150"/>
            <a:ext cx="31115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AutoShape 11">
            <a:extLst>
              <a:ext uri="{FF2B5EF4-FFF2-40B4-BE49-F238E27FC236}">
                <a16:creationId xmlns:a16="http://schemas.microsoft.com/office/drawing/2014/main" id="{DCF2B5B1-8F7C-2414-1DD2-C6AEDB0D4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940300"/>
            <a:ext cx="101600" cy="1397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20489" name="AutoShape 12">
            <a:extLst>
              <a:ext uri="{FF2B5EF4-FFF2-40B4-BE49-F238E27FC236}">
                <a16:creationId xmlns:a16="http://schemas.microsoft.com/office/drawing/2014/main" id="{F4DDDC02-AD2B-6A45-F089-DE95AA353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6088" y="4992688"/>
            <a:ext cx="101600" cy="1397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20490" name="AutoShape 13">
            <a:extLst>
              <a:ext uri="{FF2B5EF4-FFF2-40B4-BE49-F238E27FC236}">
                <a16:creationId xmlns:a16="http://schemas.microsoft.com/office/drawing/2014/main" id="{D14184A8-B5A6-675F-CF7F-3F7915221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2988" y="4967288"/>
            <a:ext cx="101600" cy="1397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20491" name="AutoShape 14">
            <a:extLst>
              <a:ext uri="{FF2B5EF4-FFF2-40B4-BE49-F238E27FC236}">
                <a16:creationId xmlns:a16="http://schemas.microsoft.com/office/drawing/2014/main" id="{EE24D90C-B12F-E49F-93DF-1FE18CB9A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188" y="4979988"/>
            <a:ext cx="101600" cy="1397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20492" name="AutoShape 15">
            <a:extLst>
              <a:ext uri="{FF2B5EF4-FFF2-40B4-BE49-F238E27FC236}">
                <a16:creationId xmlns:a16="http://schemas.microsoft.com/office/drawing/2014/main" id="{B0D9D480-3665-F76A-5E58-AB6D94714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2188" y="2681288"/>
            <a:ext cx="101600" cy="1397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20493" name="AutoShape 16">
            <a:extLst>
              <a:ext uri="{FF2B5EF4-FFF2-40B4-BE49-F238E27FC236}">
                <a16:creationId xmlns:a16="http://schemas.microsoft.com/office/drawing/2014/main" id="{76B207F7-1706-00D3-7ED9-69C28F637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5788" y="5043488"/>
            <a:ext cx="101600" cy="1397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20494" name="AutoShape 17">
            <a:extLst>
              <a:ext uri="{FF2B5EF4-FFF2-40B4-BE49-F238E27FC236}">
                <a16:creationId xmlns:a16="http://schemas.microsoft.com/office/drawing/2014/main" id="{8198C1BB-92FE-F55F-A764-B2E3F7D01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9388" y="5018088"/>
            <a:ext cx="101600" cy="1397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20495" name="AutoShape 18">
            <a:extLst>
              <a:ext uri="{FF2B5EF4-FFF2-40B4-BE49-F238E27FC236}">
                <a16:creationId xmlns:a16="http://schemas.microsoft.com/office/drawing/2014/main" id="{F7B9C3F9-9251-6282-CC61-6F697A7D8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7488" y="2516188"/>
            <a:ext cx="101600" cy="1397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20496" name="AutoShape 19">
            <a:extLst>
              <a:ext uri="{FF2B5EF4-FFF2-40B4-BE49-F238E27FC236}">
                <a16:creationId xmlns:a16="http://schemas.microsoft.com/office/drawing/2014/main" id="{CEB2E701-6202-2FBE-74CD-571F100FA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588" y="5030788"/>
            <a:ext cx="101600" cy="1397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20497" name="AutoShape 20">
            <a:extLst>
              <a:ext uri="{FF2B5EF4-FFF2-40B4-BE49-F238E27FC236}">
                <a16:creationId xmlns:a16="http://schemas.microsoft.com/office/drawing/2014/main" id="{BA7D6F1C-748C-1DD8-F7F2-6B38E4B93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988" y="3621088"/>
            <a:ext cx="101600" cy="1397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20498" name="AutoShape 21">
            <a:extLst>
              <a:ext uri="{FF2B5EF4-FFF2-40B4-BE49-F238E27FC236}">
                <a16:creationId xmlns:a16="http://schemas.microsoft.com/office/drawing/2014/main" id="{7FAA6A90-EB3C-1CB5-A930-BFEECFF8D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3888" y="5043488"/>
            <a:ext cx="101600" cy="1397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20499" name="Text Box 22">
            <a:extLst>
              <a:ext uri="{FF2B5EF4-FFF2-40B4-BE49-F238E27FC236}">
                <a16:creationId xmlns:a16="http://schemas.microsoft.com/office/drawing/2014/main" id="{83BB8F72-9E93-BE6C-5581-088232B69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825" y="5549900"/>
            <a:ext cx="630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1400" b="0">
                <a:solidFill>
                  <a:schemeClr val="bg2"/>
                </a:solidFill>
                <a:latin typeface="Arial Unicode MS" pitchFamily="34" charset="-128"/>
              </a:rPr>
              <a:t>T</a:t>
            </a:r>
            <a:r>
              <a:rPr lang="pl-PL" altLang="it-IT" sz="1400" b="0" baseline="-25000">
                <a:solidFill>
                  <a:schemeClr val="bg2"/>
                </a:solidFill>
                <a:latin typeface="Arial Unicode MS" pitchFamily="34" charset="-128"/>
              </a:rPr>
              <a:t>1</a:t>
            </a:r>
            <a:r>
              <a:rPr lang="pl-PL" altLang="it-IT" sz="1400" b="0">
                <a:solidFill>
                  <a:schemeClr val="bg2"/>
                </a:solidFill>
                <a:latin typeface="Arial Unicode MS" pitchFamily="34" charset="-128"/>
              </a:rPr>
              <a:t>&gt;T</a:t>
            </a:r>
            <a:r>
              <a:rPr lang="pl-PL" altLang="it-IT" sz="1400" b="0" baseline="-25000">
                <a:solidFill>
                  <a:schemeClr val="bg2"/>
                </a:solidFill>
                <a:latin typeface="Arial Unicode MS" pitchFamily="34" charset="-128"/>
              </a:rPr>
              <a:t>2</a:t>
            </a:r>
            <a:endParaRPr lang="en-US" altLang="it-IT" sz="1400" b="0">
              <a:solidFill>
                <a:schemeClr val="bg2"/>
              </a:solidFill>
              <a:latin typeface="Arial Unicode MS" pitchFamily="34" charset="-128"/>
            </a:endParaRPr>
          </a:p>
        </p:txBody>
      </p:sp>
      <p:sp>
        <p:nvSpPr>
          <p:cNvPr id="20500" name="Text Box 24">
            <a:extLst>
              <a:ext uri="{FF2B5EF4-FFF2-40B4-BE49-F238E27FC236}">
                <a16:creationId xmlns:a16="http://schemas.microsoft.com/office/drawing/2014/main" id="{EA02C0E3-0133-2A15-194B-C6C7E1C40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713" y="2135188"/>
            <a:ext cx="35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1400" b="0">
                <a:solidFill>
                  <a:schemeClr val="bg2"/>
                </a:solidFill>
                <a:latin typeface="Arial Unicode MS" pitchFamily="34" charset="-128"/>
              </a:rPr>
              <a:t>T</a:t>
            </a:r>
            <a:r>
              <a:rPr lang="pl-PL" altLang="it-IT" sz="1400" b="0" baseline="-25000">
                <a:solidFill>
                  <a:schemeClr val="bg2"/>
                </a:solidFill>
                <a:latin typeface="Arial Unicode MS" pitchFamily="34" charset="-128"/>
              </a:rPr>
              <a:t>2</a:t>
            </a:r>
            <a:endParaRPr lang="en-US" altLang="it-IT" sz="1400" b="0">
              <a:solidFill>
                <a:schemeClr val="bg2"/>
              </a:solidFill>
              <a:latin typeface="Arial Unicode MS" pitchFamily="34" charset="-128"/>
            </a:endParaRPr>
          </a:p>
        </p:txBody>
      </p:sp>
      <p:sp>
        <p:nvSpPr>
          <p:cNvPr id="20501" name="CasellaDiTesto 2">
            <a:extLst>
              <a:ext uri="{FF2B5EF4-FFF2-40B4-BE49-F238E27FC236}">
                <a16:creationId xmlns:a16="http://schemas.microsoft.com/office/drawing/2014/main" id="{447B3F8C-A0A3-AD90-768B-11F112138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5635625"/>
            <a:ext cx="9144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it-IT" altLang="it-IT" sz="2200">
                <a:solidFill>
                  <a:srgbClr val="FFFF66"/>
                </a:solidFill>
                <a:latin typeface="Arial Unicode MS" pitchFamily="34" charset="-128"/>
              </a:rPr>
              <a:t>Il liquido dentro il «misuratore del amore» e il papero (qualche «etere») hanno la temperatura di evaporazione bassa: basta riscaldare un po’ (con la mano) e evaporano «alla grande»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1F086618-79ED-E555-25B4-43BD22DA8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142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C938AE00-97F2-2EA7-7F36-7B2A84191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725" y="155416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it-IT" sz="140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237572" name="Rectangle 4">
            <a:extLst>
              <a:ext uri="{FF2B5EF4-FFF2-40B4-BE49-F238E27FC236}">
                <a16:creationId xmlns:a16="http://schemas.microsoft.com/office/drawing/2014/main" id="{B87BEA7D-7718-DB5B-9F0A-E027AFE34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it-IT" b="0" dirty="0"/>
              <a:t>Se</a:t>
            </a:r>
            <a:r>
              <a:rPr lang="it-IT" altLang="it-IT" b="0" dirty="0" err="1"/>
              <a:t>quenza</a:t>
            </a:r>
            <a:r>
              <a:rPr lang="it-IT" altLang="it-IT" b="0" dirty="0"/>
              <a:t> didattica</a:t>
            </a:r>
            <a:endParaRPr lang="en-US" altLang="it-IT" b="0" dirty="0"/>
          </a:p>
        </p:txBody>
      </p:sp>
      <p:pic>
        <p:nvPicPr>
          <p:cNvPr id="22533" name="Picture 8">
            <a:extLst>
              <a:ext uri="{FF2B5EF4-FFF2-40B4-BE49-F238E27FC236}">
                <a16:creationId xmlns:a16="http://schemas.microsoft.com/office/drawing/2014/main" id="{F8D9F990-1318-12B6-1282-CD7F9DE78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397000"/>
            <a:ext cx="78994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E7EDFB33-9AD1-ACCA-264F-2B46EAB2A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142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24579" name="Text Box 3">
            <a:extLst>
              <a:ext uri="{FF2B5EF4-FFF2-40B4-BE49-F238E27FC236}">
                <a16:creationId xmlns:a16="http://schemas.microsoft.com/office/drawing/2014/main" id="{0D73FF63-4F18-0676-A4FC-BCF3AD703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725" y="155416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it-IT" sz="140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239620" name="Rectangle 4">
            <a:extLst>
              <a:ext uri="{FF2B5EF4-FFF2-40B4-BE49-F238E27FC236}">
                <a16:creationId xmlns:a16="http://schemas.microsoft.com/office/drawing/2014/main" id="{2564CC79-2E7A-B234-3E55-55A28A304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b="0" dirty="0"/>
              <a:t>La sequenza didattica</a:t>
            </a:r>
            <a:endParaRPr lang="en-US" altLang="it-IT" b="0" dirty="0"/>
          </a:p>
        </p:txBody>
      </p:sp>
      <p:pic>
        <p:nvPicPr>
          <p:cNvPr id="239623" name="duck.mpg">
            <a:hlinkClick r:id="" action="ppaction://media"/>
            <a:extLst>
              <a:ext uri="{FF2B5EF4-FFF2-40B4-BE49-F238E27FC236}">
                <a16:creationId xmlns:a16="http://schemas.microsoft.com/office/drawing/2014/main" id="{ACB290AA-C3BD-E628-71CC-5ECB5DE4ADE9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25" y="2336800"/>
            <a:ext cx="3297238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ermometr05.mp4">
            <a:hlinkClick r:id="" action="ppaction://media"/>
            <a:extLst>
              <a:ext uri="{FF2B5EF4-FFF2-40B4-BE49-F238E27FC236}">
                <a16:creationId xmlns:a16="http://schemas.microsoft.com/office/drawing/2014/main" id="{0D374F61-13C5-A042-29C3-15DD11EAF9C8}"/>
              </a:ext>
            </a:extLst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20813"/>
            <a:ext cx="4591050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96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96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62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9623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8AAD943C-1F3A-6BA2-3F0D-6C636D317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142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6CCE440C-78B3-133C-33E9-FA976BA5F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725" y="155416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it-IT" sz="140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239620" name="Rectangle 4">
            <a:extLst>
              <a:ext uri="{FF2B5EF4-FFF2-40B4-BE49-F238E27FC236}">
                <a16:creationId xmlns:a16="http://schemas.microsoft.com/office/drawing/2014/main" id="{1F37947B-C57D-09AC-E0A8-4A6EDB116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b="0" dirty="0"/>
              <a:t>La sequenza didattica</a:t>
            </a:r>
            <a:endParaRPr lang="en-US" altLang="it-IT" b="0" dirty="0"/>
          </a:p>
        </p:txBody>
      </p:sp>
      <p:pic>
        <p:nvPicPr>
          <p:cNvPr id="2" name="termometr05.mp4">
            <a:hlinkClick r:id="" action="ppaction://media"/>
            <a:extLst>
              <a:ext uri="{FF2B5EF4-FFF2-40B4-BE49-F238E27FC236}">
                <a16:creationId xmlns:a16="http://schemas.microsoft.com/office/drawing/2014/main" id="{E872B117-1791-1BEE-05E5-21E69A62BBA8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20813"/>
            <a:ext cx="3370263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uck.mp4">
            <a:hlinkClick r:id="" action="ppaction://media"/>
            <a:extLst>
              <a:ext uri="{FF2B5EF4-FFF2-40B4-BE49-F238E27FC236}">
                <a16:creationId xmlns:a16="http://schemas.microsoft.com/office/drawing/2014/main" id="{D05B4C93-810E-2209-6DCD-8EA2B6C6C2BF}"/>
              </a:ext>
            </a:extLst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1420813"/>
            <a:ext cx="4767262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CasellaDiTesto 4">
            <a:extLst>
              <a:ext uri="{FF2B5EF4-FFF2-40B4-BE49-F238E27FC236}">
                <a16:creationId xmlns:a16="http://schemas.microsoft.com/office/drawing/2014/main" id="{47B20BBC-CCEE-E370-49BA-AEE33D885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37188"/>
            <a:ext cx="8229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>
                <a:solidFill>
                  <a:srgbClr val="FFFF66"/>
                </a:solidFill>
                <a:latin typeface="Arial Unicode MS" pitchFamily="34" charset="-128"/>
              </a:rPr>
              <a:t>«Il termometro dell’amore»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>
                <a:solidFill>
                  <a:srgbClr val="FFFF66"/>
                </a:solidFill>
                <a:latin typeface="Arial Unicode MS" pitchFamily="34" charset="-128"/>
              </a:rPr>
              <a:t>http://dydaktyka.fizyka.umk.pl/zabawki1/files/termo/termometr-it.html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8F7A6C71-F879-5FEA-801D-0E831F997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142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28675" name="Text Box 3">
            <a:extLst>
              <a:ext uri="{FF2B5EF4-FFF2-40B4-BE49-F238E27FC236}">
                <a16:creationId xmlns:a16="http://schemas.microsoft.com/office/drawing/2014/main" id="{DAE37FC9-0095-135C-052B-0B25392A0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725" y="155416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it-IT" sz="140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241668" name="Rectangle 4">
            <a:extLst>
              <a:ext uri="{FF2B5EF4-FFF2-40B4-BE49-F238E27FC236}">
                <a16:creationId xmlns:a16="http://schemas.microsoft.com/office/drawing/2014/main" id="{4D95A1F1-1B12-F443-A689-B727234B7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0" dirty="0"/>
              <a:t>Esperimenti</a:t>
            </a:r>
            <a:r>
              <a:rPr lang="pl-PL" altLang="it-IT" sz="3600" b="0" dirty="0"/>
              <a:t> „</a:t>
            </a:r>
            <a:r>
              <a:rPr lang="it-IT" altLang="it-IT" sz="3600" b="0" dirty="0"/>
              <a:t>difficili</a:t>
            </a:r>
            <a:r>
              <a:rPr lang="pl-PL" altLang="it-IT" sz="3600" b="0" dirty="0"/>
              <a:t>”</a:t>
            </a:r>
            <a:r>
              <a:rPr lang="it-IT" altLang="it-IT" sz="3600" b="0" dirty="0"/>
              <a:t> (con bassa probabilità di ripetersi)</a:t>
            </a:r>
            <a:endParaRPr lang="en-US" altLang="it-IT" sz="3600" b="0" dirty="0"/>
          </a:p>
        </p:txBody>
      </p:sp>
      <p:sp>
        <p:nvSpPr>
          <p:cNvPr id="28677" name="Text Box 7">
            <a:extLst>
              <a:ext uri="{FF2B5EF4-FFF2-40B4-BE49-F238E27FC236}">
                <a16:creationId xmlns:a16="http://schemas.microsoft.com/office/drawing/2014/main" id="{DA5353CC-B0ED-6FAC-A815-6AF30FB35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1519238"/>
            <a:ext cx="15319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2800" b="0">
                <a:solidFill>
                  <a:srgbClr val="FFFF66"/>
                </a:solidFill>
                <a:latin typeface="Arial Unicode MS" pitchFamily="34" charset="-128"/>
              </a:rPr>
              <a:t>Lewitron</a:t>
            </a:r>
            <a:endParaRPr lang="en-US" altLang="it-IT" sz="2800" b="0">
              <a:solidFill>
                <a:srgbClr val="FFFF66"/>
              </a:solidFill>
              <a:latin typeface="Arial Unicode MS" pitchFamily="34" charset="-128"/>
            </a:endParaRPr>
          </a:p>
        </p:txBody>
      </p:sp>
      <p:pic>
        <p:nvPicPr>
          <p:cNvPr id="241672" name="AS.AVI">
            <a:hlinkClick r:id="" action="ppaction://media"/>
            <a:extLst>
              <a:ext uri="{FF2B5EF4-FFF2-40B4-BE49-F238E27FC236}">
                <a16:creationId xmlns:a16="http://schemas.microsoft.com/office/drawing/2014/main" id="{C4CD3BA8-AD1D-349B-2EC4-55A35AFF1249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31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3" name="AS4.AVI">
            <a:hlinkClick r:id="" action="ppaction://media"/>
            <a:extLst>
              <a:ext uri="{FF2B5EF4-FFF2-40B4-BE49-F238E27FC236}">
                <a16:creationId xmlns:a16="http://schemas.microsoft.com/office/drawing/2014/main" id="{FEE11910-222D-E654-D439-7354CEC757A9}"/>
              </a:ext>
            </a:extLst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638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5" name="AS5.AVI">
            <a:hlinkClick r:id="" action="ppaction://media"/>
            <a:extLst>
              <a:ext uri="{FF2B5EF4-FFF2-40B4-BE49-F238E27FC236}">
                <a16:creationId xmlns:a16="http://schemas.microsoft.com/office/drawing/2014/main" id="{C0B32FE5-A903-DA00-8C7A-766941F1BB33}"/>
              </a:ext>
            </a:extLst>
          </p:cNvPr>
          <p:cNvPicPr>
            <a:picLocks noChangeAspect="1" noChangeArrowheads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16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16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67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167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1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16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67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167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1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41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675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167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BBF78ACD-C36D-111C-C467-29954EE35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142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CA3DB30D-4166-9D3A-432C-722654A21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725" y="155416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it-IT" sz="140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243716" name="Rectangle 4">
            <a:extLst>
              <a:ext uri="{FF2B5EF4-FFF2-40B4-BE49-F238E27FC236}">
                <a16:creationId xmlns:a16="http://schemas.microsoft.com/office/drawing/2014/main" id="{71DD6BBF-7EE3-DF08-B581-C3D9F1B19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b="0" dirty="0"/>
              <a:t>Esperimenti</a:t>
            </a:r>
            <a:r>
              <a:rPr lang="pl-PL" altLang="it-IT" b="0" dirty="0"/>
              <a:t> „</a:t>
            </a:r>
            <a:r>
              <a:rPr lang="it-IT" altLang="it-IT" b="0" dirty="0"/>
              <a:t>difficili</a:t>
            </a:r>
            <a:r>
              <a:rPr lang="pl-PL" altLang="it-IT" b="0" dirty="0"/>
              <a:t>”</a:t>
            </a:r>
            <a:endParaRPr lang="en-US" altLang="it-IT" b="0" dirty="0"/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C9B74354-1040-FD74-0FF0-1C1D18517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" y="1570038"/>
            <a:ext cx="63023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2800" b="0">
                <a:solidFill>
                  <a:srgbClr val="FFFF66"/>
                </a:solidFill>
                <a:latin typeface="Arial Unicode MS" pitchFamily="34" charset="-128"/>
              </a:rPr>
              <a:t>Lewitron: 3 mode of fall, 1 stable mode</a:t>
            </a:r>
            <a:endParaRPr lang="en-US" altLang="it-IT" sz="2800" b="0">
              <a:solidFill>
                <a:srgbClr val="FFFF66"/>
              </a:solidFill>
              <a:latin typeface="Arial Unicode MS" pitchFamily="34" charset="-128"/>
            </a:endParaRPr>
          </a:p>
        </p:txBody>
      </p:sp>
      <p:pic>
        <p:nvPicPr>
          <p:cNvPr id="243721" name="AS8B.AVI">
            <a:hlinkClick r:id="" action="ppaction://media"/>
            <a:extLst>
              <a:ext uri="{FF2B5EF4-FFF2-40B4-BE49-F238E27FC236}">
                <a16:creationId xmlns:a16="http://schemas.microsoft.com/office/drawing/2014/main" id="{19C955F7-4589-7F12-53F4-48DE416109C7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527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Rectangle 10">
            <a:extLst>
              <a:ext uri="{FF2B5EF4-FFF2-40B4-BE49-F238E27FC236}">
                <a16:creationId xmlns:a16="http://schemas.microsoft.com/office/drawing/2014/main" id="{E1BB09B0-E77E-6B72-7EA0-6370D1300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224463"/>
            <a:ext cx="80676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2000">
                <a:solidFill>
                  <a:srgbClr val="FFFF66"/>
                </a:solidFill>
                <a:latin typeface="Arial Unicode MS" pitchFamily="34" charset="-128"/>
                <a:hlinkClick r:id="rId9"/>
              </a:rPr>
              <a:t>Dynamics of the LevitronTM </a:t>
            </a:r>
            <a:endParaRPr lang="pl-PL" altLang="it-IT" sz="2000">
              <a:solidFill>
                <a:srgbClr val="FFFF66"/>
              </a:solidFill>
              <a:latin typeface="Arial Unicode MS" pitchFamily="34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2000">
                <a:solidFill>
                  <a:srgbClr val="FFFF66"/>
                </a:solidFill>
                <a:latin typeface="Arial Unicode MS" pitchFamily="34" charset="-128"/>
                <a:hlinkClick r:id="rId10"/>
              </a:rPr>
              <a:t>Roger F Gans</a:t>
            </a:r>
            <a:r>
              <a:rPr lang="pl-PL" altLang="it-IT" sz="2000" b="0">
                <a:solidFill>
                  <a:srgbClr val="FFFF66"/>
                </a:solidFill>
                <a:latin typeface="Arial Unicode MS" pitchFamily="34" charset="-128"/>
              </a:rPr>
              <a:t>, </a:t>
            </a:r>
            <a:r>
              <a:rPr lang="pl-PL" altLang="it-IT" sz="2000" b="0">
                <a:solidFill>
                  <a:srgbClr val="FFFF66"/>
                </a:solidFill>
                <a:latin typeface="Arial Unicode MS" pitchFamily="34" charset="-128"/>
                <a:hlinkClick r:id="rId11"/>
              </a:rPr>
              <a:t>Thomas B Jones</a:t>
            </a:r>
            <a:r>
              <a:rPr lang="pl-PL" altLang="it-IT" sz="2000" b="0">
                <a:solidFill>
                  <a:srgbClr val="FFFF66"/>
                </a:solidFill>
                <a:latin typeface="Arial Unicode MS" pitchFamily="34" charset="-128"/>
              </a:rPr>
              <a:t> and </a:t>
            </a:r>
            <a:r>
              <a:rPr lang="pl-PL" altLang="it-IT" sz="2000" b="0">
                <a:solidFill>
                  <a:srgbClr val="FFFF66"/>
                </a:solidFill>
                <a:latin typeface="Arial Unicode MS" pitchFamily="34" charset="-128"/>
                <a:hlinkClick r:id="rId12"/>
              </a:rPr>
              <a:t>Masao Washizu</a:t>
            </a:r>
            <a:r>
              <a:rPr lang="pl-PL" altLang="it-IT" sz="2000" b="0">
                <a:solidFill>
                  <a:srgbClr val="FFFF66"/>
                </a:solidFill>
                <a:latin typeface="Arial Unicode MS" pitchFamily="34" charset="-128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2000" b="0">
                <a:solidFill>
                  <a:srgbClr val="FFFF66"/>
                </a:solidFill>
                <a:latin typeface="Arial Unicode MS" pitchFamily="34" charset="-128"/>
              </a:rPr>
              <a:t>1998 </a:t>
            </a:r>
            <a:r>
              <a:rPr lang="pl-PL" altLang="it-IT" sz="2000" b="0" i="1">
                <a:solidFill>
                  <a:srgbClr val="FFFF66"/>
                </a:solidFill>
                <a:latin typeface="Arial Unicode MS" pitchFamily="34" charset="-128"/>
              </a:rPr>
              <a:t>J. Phys. D: Appl. Phys.</a:t>
            </a:r>
            <a:r>
              <a:rPr lang="pl-PL" altLang="it-IT" sz="2000" b="0">
                <a:solidFill>
                  <a:srgbClr val="FFFF66"/>
                </a:solidFill>
                <a:latin typeface="Arial Unicode MS" pitchFamily="34" charset="-128"/>
              </a:rPr>
              <a:t> </a:t>
            </a:r>
            <a:r>
              <a:rPr lang="pl-PL" altLang="it-IT" sz="2000">
                <a:solidFill>
                  <a:srgbClr val="FFFF66"/>
                </a:solidFill>
                <a:latin typeface="Arial Unicode MS" pitchFamily="34" charset="-128"/>
              </a:rPr>
              <a:t>31 671 </a:t>
            </a:r>
            <a:r>
              <a:rPr lang="pl-PL" altLang="it-IT" sz="2000">
                <a:solidFill>
                  <a:srgbClr val="FFFF66"/>
                </a:solidFill>
                <a:latin typeface="Arial Unicode MS" pitchFamily="34" charset="-128"/>
                <a:hlinkClick r:id="rId13"/>
              </a:rPr>
              <a:t>doi:10.1088/0022-3727/31/6/015</a:t>
            </a:r>
            <a:r>
              <a:rPr lang="pl-PL" altLang="it-IT" sz="2000">
                <a:solidFill>
                  <a:srgbClr val="FFFF66"/>
                </a:solidFill>
                <a:latin typeface="Arial Unicode MS" pitchFamily="34" charset="-128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37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37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72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372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F1F8DF43-8930-C1C2-E2F0-972791010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142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32771" name="Text Box 3">
            <a:extLst>
              <a:ext uri="{FF2B5EF4-FFF2-40B4-BE49-F238E27FC236}">
                <a16:creationId xmlns:a16="http://schemas.microsoft.com/office/drawing/2014/main" id="{B1B6BB6E-9605-7B97-6510-823A63C4A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725" y="155416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it-IT" sz="140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246788" name="Rectangle 4">
            <a:extLst>
              <a:ext uri="{FF2B5EF4-FFF2-40B4-BE49-F238E27FC236}">
                <a16:creationId xmlns:a16="http://schemas.microsoft.com/office/drawing/2014/main" id="{CA838C8B-2650-F08A-57F3-20BD060FD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b="0" dirty="0"/>
              <a:t>Il doppio cono</a:t>
            </a:r>
            <a:endParaRPr lang="en-US" altLang="it-IT" b="0" dirty="0"/>
          </a:p>
        </p:txBody>
      </p:sp>
      <p:sp>
        <p:nvSpPr>
          <p:cNvPr id="32773" name="Text Box 5">
            <a:extLst>
              <a:ext uri="{FF2B5EF4-FFF2-40B4-BE49-F238E27FC236}">
                <a16:creationId xmlns:a16="http://schemas.microsoft.com/office/drawing/2014/main" id="{690B270C-AC0F-F6BF-7CD6-01AA59015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" y="1570038"/>
            <a:ext cx="31432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b="0">
                <a:solidFill>
                  <a:srgbClr val="FFFF66"/>
                </a:solidFill>
                <a:latin typeface="Arial Unicode MS" pitchFamily="34" charset="-128"/>
              </a:rPr>
              <a:t>Il semplice è bello!</a:t>
            </a:r>
            <a:endParaRPr lang="en-US" altLang="it-IT" sz="2800" b="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246791" name="Rectangle 7">
            <a:extLst>
              <a:ext uri="{FF2B5EF4-FFF2-40B4-BE49-F238E27FC236}">
                <a16:creationId xmlns:a16="http://schemas.microsoft.com/office/drawing/2014/main" id="{93F5E171-32E6-30A7-96D7-3BE9A5A67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913" y="4999038"/>
            <a:ext cx="636905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2000">
                <a:solidFill>
                  <a:srgbClr val="FFFF66"/>
                </a:solidFill>
                <a:latin typeface="Arial Unicode MS" pitchFamily="34" charset="-128"/>
                <a:hlinkClick r:id="rId10"/>
              </a:rPr>
              <a:t>European Journal of Physics</a:t>
            </a:r>
            <a:r>
              <a:rPr lang="en-US" altLang="it-IT" sz="2000">
                <a:solidFill>
                  <a:srgbClr val="FFFF66"/>
                </a:solidFill>
                <a:latin typeface="Arial Unicode MS" pitchFamily="34" charset="-128"/>
              </a:rPr>
              <a:t> </a:t>
            </a:r>
            <a:r>
              <a:rPr lang="en-US" altLang="it-IT" sz="2000">
                <a:solidFill>
                  <a:srgbClr val="FFFF66"/>
                </a:solidFill>
                <a:latin typeface="Arial Unicode MS" pitchFamily="34" charset="-128"/>
                <a:hlinkClick r:id="rId11"/>
              </a:rPr>
              <a:t>Volume 32 </a:t>
            </a:r>
            <a:r>
              <a:rPr lang="en-US" altLang="it-IT" sz="2000">
                <a:solidFill>
                  <a:srgbClr val="FFFF66"/>
                </a:solidFill>
                <a:latin typeface="Arial Unicode MS" pitchFamily="34" charset="-128"/>
                <a:hlinkClick r:id="rId12"/>
              </a:rPr>
              <a:t>Number 6 </a:t>
            </a:r>
            <a:endParaRPr lang="pl-PL" altLang="it-IT" sz="2000">
              <a:solidFill>
                <a:srgbClr val="FFFF66"/>
              </a:solidFill>
              <a:latin typeface="Arial Unicode MS" pitchFamily="34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2000">
                <a:solidFill>
                  <a:srgbClr val="FFFF66"/>
                </a:solidFill>
                <a:latin typeface="Arial Unicode MS" pitchFamily="34" charset="-128"/>
              </a:rPr>
              <a:t>Emilio Cortés and D Cortés-Poza 2011 </a:t>
            </a:r>
            <a:endParaRPr lang="pl-PL" altLang="it-IT" sz="2000">
              <a:solidFill>
                <a:srgbClr val="FFFF66"/>
              </a:solidFill>
              <a:latin typeface="Arial Unicode MS" pitchFamily="34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2000" i="1">
                <a:solidFill>
                  <a:srgbClr val="FFFF66"/>
                </a:solidFill>
                <a:latin typeface="Arial Unicode MS" pitchFamily="34" charset="-128"/>
              </a:rPr>
              <a:t>Eur. J. Phys.</a:t>
            </a:r>
            <a:r>
              <a:rPr lang="en-US" altLang="it-IT" sz="2000">
                <a:solidFill>
                  <a:srgbClr val="FFFF66"/>
                </a:solidFill>
                <a:latin typeface="Arial Unicode MS" pitchFamily="34" charset="-128"/>
              </a:rPr>
              <a:t> 32 1559 </a:t>
            </a:r>
            <a:r>
              <a:rPr lang="en-US" altLang="it-IT" sz="2000">
                <a:solidFill>
                  <a:srgbClr val="FFFF66"/>
                </a:solidFill>
                <a:latin typeface="Arial Unicode MS" pitchFamily="34" charset="-128"/>
                <a:hlinkClick r:id="rId13"/>
              </a:rPr>
              <a:t>doi:10.1088/0143-0807/32/6/010</a:t>
            </a:r>
            <a:endParaRPr lang="en-US" altLang="it-IT" sz="2000">
              <a:solidFill>
                <a:srgbClr val="FFFF66"/>
              </a:solidFill>
              <a:latin typeface="Arial Unicode MS" pitchFamily="34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2400">
                <a:solidFill>
                  <a:srgbClr val="FFFF66"/>
                </a:solidFill>
                <a:latin typeface="Arial Unicode MS" pitchFamily="34" charset="-128"/>
              </a:rPr>
              <a:t>Mechanical paradox: the uphill roller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it-IT" sz="2400">
              <a:solidFill>
                <a:srgbClr val="FFFF66"/>
              </a:solidFill>
              <a:latin typeface="Arial Unicode MS" pitchFamily="34" charset="-128"/>
            </a:endParaRPr>
          </a:p>
        </p:txBody>
      </p:sp>
      <p:pic>
        <p:nvPicPr>
          <p:cNvPr id="246792" name="stozek.mpg">
            <a:hlinkClick r:id="" action="ppaction://media"/>
            <a:extLst>
              <a:ext uri="{FF2B5EF4-FFF2-40B4-BE49-F238E27FC236}">
                <a16:creationId xmlns:a16="http://schemas.microsoft.com/office/drawing/2014/main" id="{6471E779-3821-34AE-AEAD-80D9D3B97680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99" y="2174663"/>
            <a:ext cx="2679701" cy="20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93" name="rurka.mpg">
            <a:hlinkClick r:id="" action="ppaction://media"/>
            <a:extLst>
              <a:ext uri="{FF2B5EF4-FFF2-40B4-BE49-F238E27FC236}">
                <a16:creationId xmlns:a16="http://schemas.microsoft.com/office/drawing/2014/main" id="{8EF738EB-4B34-7740-CDA2-B2F583F6317B}"/>
              </a:ext>
            </a:extLst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2174663"/>
            <a:ext cx="2646570" cy="20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6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67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67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79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679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67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467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793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6793"/>
                </p:tgtEl>
              </p:cMediaNode>
            </p:video>
          </p:childTnLst>
        </p:cTn>
      </p:par>
    </p:tnLst>
    <p:bldLst>
      <p:bldP spid="24679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DA13B070-5F12-7794-4572-F6259E3DD4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dirty="0"/>
              <a:t>Il papero bevitore</a:t>
            </a:r>
            <a:r>
              <a:rPr lang="pl-PL" altLang="it-IT" dirty="0"/>
              <a:t> (0)</a:t>
            </a:r>
            <a:endParaRPr lang="en-US" altLang="it-IT" dirty="0"/>
          </a:p>
        </p:txBody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12045060-98C7-8B1D-EC73-3CBF7B19C6F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29600" cy="542925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it-IT" sz="2800" dirty="0"/>
              <a:t>„</a:t>
            </a:r>
            <a:r>
              <a:rPr lang="it-IT" altLang="it-IT" sz="2800" dirty="0"/>
              <a:t>Questo deve essere un </a:t>
            </a:r>
            <a:r>
              <a:rPr lang="pl-PL" altLang="it-IT" sz="2800" dirty="0"/>
              <a:t>perpetuum mobile”</a:t>
            </a:r>
            <a:endParaRPr lang="en-US" altLang="it-IT" sz="2800" dirty="0"/>
          </a:p>
        </p:txBody>
      </p:sp>
      <p:sp>
        <p:nvSpPr>
          <p:cNvPr id="217095" name="Rectangle 7">
            <a:extLst>
              <a:ext uri="{FF2B5EF4-FFF2-40B4-BE49-F238E27FC236}">
                <a16:creationId xmlns:a16="http://schemas.microsoft.com/office/drawing/2014/main" id="{A3D42CBA-F80B-7315-2105-6A753EEA5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88" y="5568950"/>
            <a:ext cx="7099300" cy="5429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66FF33"/>
              </a:buClr>
              <a:buSzPct val="165000"/>
              <a:buFont typeface="Wingdings" panose="05000000000000000000" pitchFamily="2" charset="2"/>
              <a:buChar char="§"/>
              <a:defRPr/>
            </a:pPr>
            <a:r>
              <a:rPr lang="pl-PL" altLang="it-IT" b="0" dirty="0"/>
              <a:t>„</a:t>
            </a:r>
            <a:r>
              <a:rPr lang="it-IT" altLang="it-IT" b="0" dirty="0"/>
              <a:t>Questo papero si muove da solo</a:t>
            </a:r>
            <a:r>
              <a:rPr lang="pl-PL" altLang="it-IT" b="0" dirty="0"/>
              <a:t>”</a:t>
            </a:r>
            <a:endParaRPr lang="en-US" altLang="it-IT" b="0" dirty="0"/>
          </a:p>
        </p:txBody>
      </p:sp>
      <p:sp>
        <p:nvSpPr>
          <p:cNvPr id="7173" name="Text Box 9">
            <a:extLst>
              <a:ext uri="{FF2B5EF4-FFF2-40B4-BE49-F238E27FC236}">
                <a16:creationId xmlns:a16="http://schemas.microsoft.com/office/drawing/2014/main" id="{F2A23D8D-5DC8-2F79-9ABE-06A01B46D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25" y="6130925"/>
            <a:ext cx="2260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000" b="0" dirty="0">
                <a:latin typeface="Arial Unicode MS" pitchFamily="34" charset="-128"/>
                <a:ea typeface="Arial Unicode MS" pitchFamily="34" charset="-128"/>
              </a:rPr>
              <a:t>©</a:t>
            </a:r>
            <a:r>
              <a:rPr lang="pl-PL" altLang="it-IT" sz="1000" b="0" dirty="0">
                <a:latin typeface="Arial Unicode MS" pitchFamily="34" charset="-128"/>
              </a:rPr>
              <a:t> G. Karwasz 1998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1000" b="0" dirty="0">
                <a:latin typeface="Arial Unicode MS" pitchFamily="34" charset="-128"/>
              </a:rPr>
              <a:t>Koncepcja, doświadczenie, video GK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000" b="0" dirty="0">
                <a:latin typeface="Arial Unicode MS" pitchFamily="34" charset="-128"/>
              </a:rPr>
              <a:t>Lettore</a:t>
            </a:r>
            <a:r>
              <a:rPr lang="pl-PL" altLang="it-IT" sz="1000" b="0" dirty="0">
                <a:latin typeface="Arial Unicode MS" pitchFamily="34" charset="-128"/>
              </a:rPr>
              <a:t>: Piotr P. Karwasz</a:t>
            </a:r>
            <a:endParaRPr lang="en-US" altLang="it-IT" sz="1000" b="0" dirty="0">
              <a:latin typeface="Arial Unicode MS" pitchFamily="34" charset="-128"/>
            </a:endParaRPr>
          </a:p>
        </p:txBody>
      </p:sp>
      <p:pic>
        <p:nvPicPr>
          <p:cNvPr id="2" name="ASX.mp4">
            <a:hlinkClick r:id="" action="ppaction://media"/>
            <a:extLst>
              <a:ext uri="{FF2B5EF4-FFF2-40B4-BE49-F238E27FC236}">
                <a16:creationId xmlns:a16="http://schemas.microsoft.com/office/drawing/2014/main" id="{29F0F716-204C-E333-F0DA-013D8DDD7CCE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342" y="2143124"/>
            <a:ext cx="41517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>
            <a:extLst>
              <a:ext uri="{FF2B5EF4-FFF2-40B4-BE49-F238E27FC236}">
                <a16:creationId xmlns:a16="http://schemas.microsoft.com/office/drawing/2014/main" id="{5BCC5A4B-5412-652D-09D2-515F0607E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142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34820" name="Text Box 3">
            <a:extLst>
              <a:ext uri="{FF2B5EF4-FFF2-40B4-BE49-F238E27FC236}">
                <a16:creationId xmlns:a16="http://schemas.microsoft.com/office/drawing/2014/main" id="{07FEFD00-F324-8C14-3E1F-E478DBB4D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725" y="155416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9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it-IT" sz="140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248836" name="Rectangle 4">
            <a:extLst>
              <a:ext uri="{FF2B5EF4-FFF2-40B4-BE49-F238E27FC236}">
                <a16:creationId xmlns:a16="http://schemas.microsoft.com/office/drawing/2014/main" id="{B192694F-F82A-EFC0-6C20-2D96624B6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4400" b="0" dirty="0"/>
              <a:t>Esperimenti reali</a:t>
            </a:r>
            <a:r>
              <a:rPr lang="pl-PL" altLang="it-IT" sz="4400" b="0" dirty="0"/>
              <a:t> </a:t>
            </a:r>
            <a:r>
              <a:rPr lang="pl-PL" altLang="it-IT" sz="4400" b="0" dirty="0">
                <a:cs typeface="Arial" panose="020B0604020202020204" pitchFamily="34" charset="0"/>
              </a:rPr>
              <a:t>↔ </a:t>
            </a:r>
            <a:br>
              <a:rPr lang="pl-PL" altLang="it-IT" sz="4400" b="0" dirty="0">
                <a:cs typeface="Arial" panose="020B0604020202020204" pitchFamily="34" charset="0"/>
              </a:rPr>
            </a:br>
            <a:r>
              <a:rPr lang="it-IT" altLang="it-IT" sz="4400" b="0" dirty="0">
                <a:cs typeface="Arial" panose="020B0604020202020204" pitchFamily="34" charset="0"/>
              </a:rPr>
              <a:t>risorse virtuali</a:t>
            </a:r>
            <a:endParaRPr lang="pl-PL" altLang="it-IT" sz="4400" b="0" dirty="0">
              <a:cs typeface="Arial" panose="020B0604020202020204" pitchFamily="34" charset="0"/>
            </a:endParaRPr>
          </a:p>
        </p:txBody>
      </p:sp>
      <p:pic>
        <p:nvPicPr>
          <p:cNvPr id="2" name="newt1">
            <a:hlinkClick r:id="" action="ppaction://media"/>
            <a:extLst>
              <a:ext uri="{FF2B5EF4-FFF2-40B4-BE49-F238E27FC236}">
                <a16:creationId xmlns:a16="http://schemas.microsoft.com/office/drawing/2014/main" id="{2AC3C3D8-CE35-5908-9160-7E8C269637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057" y="1527061"/>
            <a:ext cx="2918128" cy="2188596"/>
          </a:xfrm>
          <a:prstGeom prst="rect">
            <a:avLst/>
          </a:prstGeom>
        </p:spPr>
      </p:pic>
      <p:pic>
        <p:nvPicPr>
          <p:cNvPr id="3" name="newt2">
            <a:hlinkClick r:id="" action="ppaction://media"/>
            <a:extLst>
              <a:ext uri="{FF2B5EF4-FFF2-40B4-BE49-F238E27FC236}">
                <a16:creationId xmlns:a16="http://schemas.microsoft.com/office/drawing/2014/main" id="{0138809B-4047-EB6D-6B27-17523D1E462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12936" y="2334702"/>
            <a:ext cx="2918128" cy="2188596"/>
          </a:xfrm>
          <a:prstGeom prst="rect">
            <a:avLst/>
          </a:prstGeom>
        </p:spPr>
      </p:pic>
      <p:pic>
        <p:nvPicPr>
          <p:cNvPr id="4" name="newt3">
            <a:hlinkClick r:id="" action="ppaction://media"/>
            <a:extLst>
              <a:ext uri="{FF2B5EF4-FFF2-40B4-BE49-F238E27FC236}">
                <a16:creationId xmlns:a16="http://schemas.microsoft.com/office/drawing/2014/main" id="{1D885442-E424-570E-D031-2A16BCECE2D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67816" y="3078730"/>
            <a:ext cx="2977988" cy="223349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>
            <a:extLst>
              <a:ext uri="{FF2B5EF4-FFF2-40B4-BE49-F238E27FC236}">
                <a16:creationId xmlns:a16="http://schemas.microsoft.com/office/drawing/2014/main" id="{50840DB2-C170-7A79-F0D5-625783B0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142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36867" name="Text Box 4">
            <a:extLst>
              <a:ext uri="{FF2B5EF4-FFF2-40B4-BE49-F238E27FC236}">
                <a16:creationId xmlns:a16="http://schemas.microsoft.com/office/drawing/2014/main" id="{9B6521FA-A7EB-781C-F1BF-59F89C9DB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725" y="155416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it-IT" sz="140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D3678A93-0166-823C-DFC3-83F4B9A65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4400" b="0" dirty="0"/>
              <a:t>Esperimenti reali</a:t>
            </a:r>
            <a:r>
              <a:rPr lang="pl-PL" altLang="it-IT" sz="4400" b="0" dirty="0"/>
              <a:t> </a:t>
            </a:r>
            <a:r>
              <a:rPr lang="pl-PL" altLang="it-IT" sz="4400" b="0" dirty="0">
                <a:cs typeface="Arial" panose="020B0604020202020204" pitchFamily="34" charset="0"/>
              </a:rPr>
              <a:t>↔ </a:t>
            </a:r>
            <a:br>
              <a:rPr lang="pl-PL" altLang="it-IT" sz="4400" b="0" dirty="0">
                <a:cs typeface="Arial" panose="020B0604020202020204" pitchFamily="34" charset="0"/>
              </a:rPr>
            </a:br>
            <a:r>
              <a:rPr lang="it-IT" altLang="it-IT" sz="4400" b="0" dirty="0">
                <a:cs typeface="Arial" panose="020B0604020202020204" pitchFamily="34" charset="0"/>
              </a:rPr>
              <a:t>risorse virtuali</a:t>
            </a:r>
            <a:endParaRPr lang="pl-PL" altLang="it-IT" sz="4400" b="0" dirty="0">
              <a:cs typeface="Arial" panose="020B0604020202020204" pitchFamily="34" charset="0"/>
            </a:endParaRPr>
          </a:p>
        </p:txBody>
      </p:sp>
      <p:pic>
        <p:nvPicPr>
          <p:cNvPr id="3" name="newtchaos">
            <a:hlinkClick r:id="" action="ppaction://media"/>
            <a:extLst>
              <a:ext uri="{FF2B5EF4-FFF2-40B4-BE49-F238E27FC236}">
                <a16:creationId xmlns:a16="http://schemas.microsoft.com/office/drawing/2014/main" id="{AE7811A6-245C-3483-917B-78ADAF8CEA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0857" y="1605642"/>
            <a:ext cx="4862286" cy="364671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89A27F05-F623-471A-95B7-6420964DD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142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38915" name="Text Box 3">
            <a:extLst>
              <a:ext uri="{FF2B5EF4-FFF2-40B4-BE49-F238E27FC236}">
                <a16:creationId xmlns:a16="http://schemas.microsoft.com/office/drawing/2014/main" id="{096F591D-99CC-5A5A-27B0-B598F669D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725" y="155416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it-IT" sz="140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252932" name="Rectangle 4">
            <a:extLst>
              <a:ext uri="{FF2B5EF4-FFF2-40B4-BE49-F238E27FC236}">
                <a16:creationId xmlns:a16="http://schemas.microsoft.com/office/drawing/2014/main" id="{A17E4291-0EE4-00FC-C4EF-FB0EAE254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4400" b="0" dirty="0"/>
              <a:t>Esperimento reale</a:t>
            </a:r>
            <a:r>
              <a:rPr lang="pl-PL" altLang="it-IT" sz="4400" b="0" dirty="0"/>
              <a:t> </a:t>
            </a:r>
            <a:r>
              <a:rPr lang="pl-PL" altLang="it-IT" sz="4400" b="0" dirty="0">
                <a:cs typeface="Arial" panose="020B0604020202020204" pitchFamily="34" charset="0"/>
              </a:rPr>
              <a:t>↔ </a:t>
            </a:r>
            <a:br>
              <a:rPr lang="pl-PL" altLang="it-IT" sz="4400" b="0" dirty="0">
                <a:cs typeface="Arial" panose="020B0604020202020204" pitchFamily="34" charset="0"/>
              </a:rPr>
            </a:br>
            <a:r>
              <a:rPr lang="it-IT" altLang="it-IT" sz="4400" b="0" dirty="0">
                <a:cs typeface="Arial" panose="020B0604020202020204" pitchFamily="34" charset="0"/>
              </a:rPr>
              <a:t>risorsa virtuale</a:t>
            </a:r>
            <a:endParaRPr lang="pl-PL" altLang="it-IT" sz="4400" b="0" dirty="0">
              <a:cs typeface="Arial" panose="020B0604020202020204" pitchFamily="34" charset="0"/>
            </a:endParaRPr>
          </a:p>
        </p:txBody>
      </p:sp>
      <p:pic>
        <p:nvPicPr>
          <p:cNvPr id="252935" name="celtic.mpg">
            <a:hlinkClick r:id="" action="ppaction://media"/>
            <a:extLst>
              <a:ext uri="{FF2B5EF4-FFF2-40B4-BE49-F238E27FC236}">
                <a16:creationId xmlns:a16="http://schemas.microsoft.com/office/drawing/2014/main" id="{0C837891-A403-BBD0-484E-29D455165BBD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855" y="1858963"/>
            <a:ext cx="3563007" cy="273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29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529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93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293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84" name="CEL2.AVI">
            <a:hlinkClick r:id="" action="ppaction://media"/>
            <a:extLst>
              <a:ext uri="{FF2B5EF4-FFF2-40B4-BE49-F238E27FC236}">
                <a16:creationId xmlns:a16="http://schemas.microsoft.com/office/drawing/2014/main" id="{94732C4F-59D8-CA7B-D64F-4CCFC809CA68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42081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2">
            <a:extLst>
              <a:ext uri="{FF2B5EF4-FFF2-40B4-BE49-F238E27FC236}">
                <a16:creationId xmlns:a16="http://schemas.microsoft.com/office/drawing/2014/main" id="{045F0A9C-3E55-CCEA-931B-586798A17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142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10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40964" name="Text Box 3">
            <a:extLst>
              <a:ext uri="{FF2B5EF4-FFF2-40B4-BE49-F238E27FC236}">
                <a16:creationId xmlns:a16="http://schemas.microsoft.com/office/drawing/2014/main" id="{BE3C4957-A317-E220-F3F0-36916681D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725" y="155416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10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11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it-IT" sz="140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pic>
        <p:nvPicPr>
          <p:cNvPr id="254983" name="CEL1.AVI">
            <a:hlinkClick r:id="" action="ppaction://media"/>
            <a:extLst>
              <a:ext uri="{FF2B5EF4-FFF2-40B4-BE49-F238E27FC236}">
                <a16:creationId xmlns:a16="http://schemas.microsoft.com/office/drawing/2014/main" id="{ED0F9957-7233-FED2-DADE-F0449C37D422}"/>
              </a:ext>
            </a:extLst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2428876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5" name="CEL3.AVI">
            <a:hlinkClick r:id="" action="ppaction://media"/>
            <a:extLst>
              <a:ext uri="{FF2B5EF4-FFF2-40B4-BE49-F238E27FC236}">
                <a16:creationId xmlns:a16="http://schemas.microsoft.com/office/drawing/2014/main" id="{84F0C500-CFF8-80B2-310B-3F4770793F87}"/>
              </a:ext>
            </a:extLst>
          </p:cNvPr>
          <p:cNvPicPr>
            <a:picLocks noChangeAspect="1" noChangeArrowheads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370681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77DA77AB-7E89-CB6B-3AB0-9654544AD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4400" b="0" dirty="0"/>
              <a:t>Esperimenti reali</a:t>
            </a:r>
            <a:r>
              <a:rPr lang="pl-PL" altLang="it-IT" sz="4400" b="0" dirty="0"/>
              <a:t> </a:t>
            </a:r>
            <a:r>
              <a:rPr lang="pl-PL" altLang="it-IT" sz="4400" b="0" dirty="0">
                <a:cs typeface="Arial" panose="020B0604020202020204" pitchFamily="34" charset="0"/>
              </a:rPr>
              <a:t>↔ </a:t>
            </a:r>
            <a:br>
              <a:rPr lang="pl-PL" altLang="it-IT" sz="4400" b="0" dirty="0">
                <a:cs typeface="Arial" panose="020B0604020202020204" pitchFamily="34" charset="0"/>
              </a:rPr>
            </a:br>
            <a:r>
              <a:rPr lang="it-IT" altLang="it-IT" sz="4400" b="0" dirty="0">
                <a:cs typeface="Arial" panose="020B0604020202020204" pitchFamily="34" charset="0"/>
              </a:rPr>
              <a:t>risorse virtuali</a:t>
            </a:r>
            <a:endParaRPr lang="pl-PL" altLang="it-IT" sz="4400" b="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49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549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98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498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49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49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984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498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49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549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985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498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>
            <a:extLst>
              <a:ext uri="{FF2B5EF4-FFF2-40B4-BE49-F238E27FC236}">
                <a16:creationId xmlns:a16="http://schemas.microsoft.com/office/drawing/2014/main" id="{17DE7EE7-FBB0-2D43-EF30-D32CEDC43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142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43011" name="Text Box 4">
            <a:extLst>
              <a:ext uri="{FF2B5EF4-FFF2-40B4-BE49-F238E27FC236}">
                <a16:creationId xmlns:a16="http://schemas.microsoft.com/office/drawing/2014/main" id="{89C0D2B8-FBA1-C1C4-ACFE-5BD821F29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725" y="155416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it-IT" sz="140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258056" name="Text Box 8">
            <a:extLst>
              <a:ext uri="{FF2B5EF4-FFF2-40B4-BE49-F238E27FC236}">
                <a16:creationId xmlns:a16="http://schemas.microsoft.com/office/drawing/2014/main" id="{5F98EF71-C121-48FB-ADAC-F89A2BA48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" y="3351213"/>
            <a:ext cx="56483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3600" b="0">
                <a:solidFill>
                  <a:srgbClr val="FFFF66"/>
                </a:solidFill>
                <a:latin typeface="Arial Unicode MS" pitchFamily="34" charset="-128"/>
              </a:rPr>
              <a:t>Tutti e due servono per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3600" b="0">
                <a:solidFill>
                  <a:srgbClr val="FFFF66"/>
                </a:solidFill>
                <a:latin typeface="Arial Unicode MS" pitchFamily="34" charset="-128"/>
              </a:rPr>
              <a:t>costruire i percorsi didattici</a:t>
            </a:r>
            <a:endParaRPr lang="en-US" altLang="it-IT" sz="3600" b="0">
              <a:solidFill>
                <a:srgbClr val="FFFF66"/>
              </a:solidFill>
              <a:latin typeface="Arial Unicode MS" pitchFamily="34" charset="-128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DE1A0F50-4D7A-DDBD-CBC0-E5CF374C2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4400" b="0" dirty="0"/>
              <a:t>Esperimenti reali</a:t>
            </a:r>
            <a:r>
              <a:rPr lang="pl-PL" altLang="it-IT" sz="4400" b="0" dirty="0"/>
              <a:t> </a:t>
            </a:r>
            <a:r>
              <a:rPr lang="pl-PL" altLang="it-IT" sz="4400" b="0" dirty="0">
                <a:cs typeface="Arial" panose="020B0604020202020204" pitchFamily="34" charset="0"/>
              </a:rPr>
              <a:t>↔ </a:t>
            </a:r>
            <a:br>
              <a:rPr lang="pl-PL" altLang="it-IT" sz="4400" b="0" dirty="0">
                <a:cs typeface="Arial" panose="020B0604020202020204" pitchFamily="34" charset="0"/>
              </a:rPr>
            </a:br>
            <a:r>
              <a:rPr lang="it-IT" altLang="it-IT" sz="4400" b="0" dirty="0">
                <a:cs typeface="Arial" panose="020B0604020202020204" pitchFamily="34" charset="0"/>
              </a:rPr>
              <a:t>risorse virtuali ? </a:t>
            </a:r>
            <a:endParaRPr lang="pl-PL" altLang="it-IT" sz="4400" b="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8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8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E5AA86A7-4031-E09D-D8B8-E5D72E292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dirty="0"/>
              <a:t>Il papero bevitore</a:t>
            </a:r>
            <a:r>
              <a:rPr lang="pl-PL" altLang="it-IT" dirty="0"/>
              <a:t> (1)</a:t>
            </a:r>
            <a:endParaRPr lang="en-US" altLang="it-IT" dirty="0"/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B69C9110-C88C-2493-66E2-5DB3DFE2216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099300" cy="542925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it-IT" sz="2800" dirty="0"/>
              <a:t>„</a:t>
            </a:r>
            <a:r>
              <a:rPr lang="it-IT" altLang="it-IT" sz="2800" dirty="0"/>
              <a:t>Il papero abbassa i becco e beve così</a:t>
            </a:r>
            <a:r>
              <a:rPr lang="pl-PL" altLang="it-IT" sz="2800" dirty="0"/>
              <a:t>”</a:t>
            </a:r>
            <a:endParaRPr lang="en-US" altLang="it-IT" sz="2800" dirty="0"/>
          </a:p>
        </p:txBody>
      </p:sp>
      <p:sp>
        <p:nvSpPr>
          <p:cNvPr id="229380" name="Rectangle 4">
            <a:extLst>
              <a:ext uri="{FF2B5EF4-FFF2-40B4-BE49-F238E27FC236}">
                <a16:creationId xmlns:a16="http://schemas.microsoft.com/office/drawing/2014/main" id="{927F6C22-FCD6-70AE-E8E5-7BFF54EF5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8" y="5297488"/>
            <a:ext cx="7099300" cy="5429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66FF33"/>
              </a:buClr>
              <a:buSzPct val="165000"/>
              <a:buFont typeface="Wingdings" panose="05000000000000000000" pitchFamily="2" charset="2"/>
              <a:buChar char="§"/>
              <a:defRPr/>
            </a:pPr>
            <a:r>
              <a:rPr lang="pl-PL" altLang="it-IT" b="0" dirty="0"/>
              <a:t>„ - </a:t>
            </a:r>
            <a:r>
              <a:rPr lang="it-IT" altLang="it-IT" b="0" dirty="0"/>
              <a:t>lasciato libero si ferma dopo qualche minuto</a:t>
            </a:r>
            <a:r>
              <a:rPr lang="pl-PL" altLang="it-IT" b="0" dirty="0"/>
              <a:t>”</a:t>
            </a:r>
            <a:endParaRPr lang="en-US" altLang="it-IT" b="0" dirty="0"/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33AE7B01-370F-1DDD-C0C4-802D4BE5B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25" y="6130925"/>
            <a:ext cx="2260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000" b="0">
                <a:latin typeface="Arial Unicode MS" pitchFamily="34" charset="-128"/>
                <a:ea typeface="Arial Unicode MS" pitchFamily="34" charset="-128"/>
              </a:rPr>
              <a:t>©</a:t>
            </a:r>
            <a:r>
              <a:rPr lang="pl-PL" altLang="it-IT" sz="1000" b="0">
                <a:latin typeface="Arial Unicode MS" pitchFamily="34" charset="-128"/>
              </a:rPr>
              <a:t> G. Karwasz 1998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1000" b="0">
                <a:latin typeface="Arial Unicode MS" pitchFamily="34" charset="-128"/>
              </a:rPr>
              <a:t>Koncepcja, doświadczenie, video GK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1000" b="0">
                <a:latin typeface="Arial Unicode MS" pitchFamily="34" charset="-128"/>
              </a:rPr>
              <a:t>Czyta: Piotr P. Karwasz</a:t>
            </a:r>
            <a:endParaRPr lang="en-US" altLang="it-IT" sz="1000" b="0">
              <a:latin typeface="Arial Unicode MS" pitchFamily="34" charset="-128"/>
            </a:endParaRPr>
          </a:p>
        </p:txBody>
      </p:sp>
      <p:pic>
        <p:nvPicPr>
          <p:cNvPr id="229382" name="PAP3X.AVI">
            <a:hlinkClick r:id="" action="ppaction://media"/>
            <a:extLst>
              <a:ext uri="{FF2B5EF4-FFF2-40B4-BE49-F238E27FC236}">
                <a16:creationId xmlns:a16="http://schemas.microsoft.com/office/drawing/2014/main" id="{B168C88C-A08D-3CAC-8D0B-52F2502669E8}"/>
              </a:ext>
            </a:extLst>
          </p:cNvPr>
          <p:cNvPicPr>
            <a:picLocks noGrp="1" noChangeAspect="1" noChangeArrowheads="1"/>
          </p:cNvPicPr>
          <p:nvPr>
            <p:ph type="media"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9962" y="2240954"/>
            <a:ext cx="3944938" cy="2958704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9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93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38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938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>
            <a:extLst>
              <a:ext uri="{FF2B5EF4-FFF2-40B4-BE49-F238E27FC236}">
                <a16:creationId xmlns:a16="http://schemas.microsoft.com/office/drawing/2014/main" id="{958180C2-08DB-E41E-96CB-A2C8EB65BC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dirty="0"/>
              <a:t>Il papero bevitore</a:t>
            </a:r>
            <a:r>
              <a:rPr lang="pl-PL" altLang="it-IT" dirty="0"/>
              <a:t> (2)</a:t>
            </a:r>
            <a:endParaRPr lang="en-US" altLang="it-IT" dirty="0"/>
          </a:p>
        </p:txBody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2ACEF4CC-FCAB-DF41-CCDC-FBAC9EC2F45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099300" cy="542925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it-IT" sz="2800" dirty="0"/>
              <a:t>„</a:t>
            </a:r>
            <a:r>
              <a:rPr lang="it-IT" altLang="it-IT" sz="2800" dirty="0"/>
              <a:t>Il becco succhia il liquido in su</a:t>
            </a:r>
            <a:r>
              <a:rPr lang="pl-PL" altLang="it-IT" sz="2800" dirty="0"/>
              <a:t>”</a:t>
            </a:r>
            <a:endParaRPr lang="en-US" altLang="it-IT" sz="2800" dirty="0"/>
          </a:p>
        </p:txBody>
      </p:sp>
      <p:sp>
        <p:nvSpPr>
          <p:cNvPr id="222213" name="Rectangle 5">
            <a:extLst>
              <a:ext uri="{FF2B5EF4-FFF2-40B4-BE49-F238E27FC236}">
                <a16:creationId xmlns:a16="http://schemas.microsoft.com/office/drawing/2014/main" id="{CB74D1F6-9BFD-683B-F128-8F113A941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8" y="5297488"/>
            <a:ext cx="7099300" cy="5429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66FF33"/>
              </a:buClr>
              <a:buSzPct val="165000"/>
              <a:buFont typeface="Wingdings" panose="05000000000000000000" pitchFamily="2" charset="2"/>
              <a:buChar char="§"/>
              <a:defRPr/>
            </a:pPr>
            <a:r>
              <a:rPr lang="pl-PL" altLang="it-IT" b="0" dirty="0"/>
              <a:t>„</a:t>
            </a:r>
            <a:r>
              <a:rPr lang="it-IT" altLang="it-IT" b="0" dirty="0"/>
              <a:t>Quando riscaldiamo il serbatoio sotto, </a:t>
            </a:r>
          </a:p>
          <a:p>
            <a:pPr eaLnBrk="1" hangingPunct="1">
              <a:buClr>
                <a:srgbClr val="66FF33"/>
              </a:buClr>
              <a:buSzPct val="165000"/>
              <a:buFont typeface="Wingdings" panose="05000000000000000000" pitchFamily="2" charset="2"/>
              <a:buChar char="§"/>
              <a:defRPr/>
            </a:pPr>
            <a:r>
              <a:rPr lang="it-IT" altLang="it-IT" b="0" dirty="0"/>
              <a:t>il liquido sale in su</a:t>
            </a:r>
            <a:r>
              <a:rPr lang="pl-PL" altLang="it-IT" b="0" dirty="0"/>
              <a:t>”</a:t>
            </a:r>
            <a:endParaRPr lang="en-US" altLang="it-IT" b="0" dirty="0"/>
          </a:p>
        </p:txBody>
      </p:sp>
      <p:pic>
        <p:nvPicPr>
          <p:cNvPr id="3" name="PAP4X.mp4">
            <a:hlinkClick r:id="" action="ppaction://media"/>
            <a:extLst>
              <a:ext uri="{FF2B5EF4-FFF2-40B4-BE49-F238E27FC236}">
                <a16:creationId xmlns:a16="http://schemas.microsoft.com/office/drawing/2014/main" id="{5A5EBA99-EDE3-892E-B2F3-1CA362386BA2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256" y="2143125"/>
            <a:ext cx="4287482" cy="321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6C9E6EFE-9FCC-FABD-A750-B63C8C0F53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dirty="0"/>
              <a:t>Il papero bevitore</a:t>
            </a:r>
            <a:r>
              <a:rPr lang="pl-PL" altLang="it-IT" dirty="0"/>
              <a:t> (3)</a:t>
            </a:r>
            <a:endParaRPr lang="en-US" altLang="it-IT" dirty="0"/>
          </a:p>
        </p:txBody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2C9A142D-6E93-9E99-EC28-3D8F2A45887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632700" cy="542925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it-IT" sz="2400" dirty="0"/>
              <a:t>„</a:t>
            </a:r>
            <a:r>
              <a:rPr lang="it-IT" altLang="it-IT" sz="2400" dirty="0"/>
              <a:t>Il serbatoio sotto si riscalda e il liquido si dilata</a:t>
            </a:r>
            <a:r>
              <a:rPr lang="pl-PL" altLang="it-IT" sz="2400" dirty="0"/>
              <a:t>”</a:t>
            </a:r>
            <a:r>
              <a:rPr lang="it-IT" altLang="it-IT" sz="2400" dirty="0"/>
              <a:t> (?)</a:t>
            </a:r>
            <a:endParaRPr lang="en-US" altLang="it-IT" sz="2400" dirty="0"/>
          </a:p>
        </p:txBody>
      </p:sp>
      <p:sp>
        <p:nvSpPr>
          <p:cNvPr id="223236" name="Rectangle 4">
            <a:extLst>
              <a:ext uri="{FF2B5EF4-FFF2-40B4-BE49-F238E27FC236}">
                <a16:creationId xmlns:a16="http://schemas.microsoft.com/office/drawing/2014/main" id="{13EE60D2-D0CA-0122-43FB-3E788DF75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8" y="5297488"/>
            <a:ext cx="7099300" cy="5429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66FF33"/>
              </a:buClr>
              <a:buSzPct val="165000"/>
              <a:buFont typeface="Wingdings" panose="05000000000000000000" pitchFamily="2" charset="2"/>
              <a:buChar char="§"/>
              <a:defRPr/>
            </a:pPr>
            <a:r>
              <a:rPr lang="pl-PL" altLang="it-IT" b="0" dirty="0"/>
              <a:t>„</a:t>
            </a:r>
            <a:r>
              <a:rPr lang="it-IT" altLang="it-IT" b="0" dirty="0"/>
              <a:t>Lo stesso effetto si può ottenere raffreddando la testa del papero</a:t>
            </a:r>
            <a:r>
              <a:rPr lang="pl-PL" altLang="it-IT" b="0" dirty="0"/>
              <a:t>”</a:t>
            </a:r>
            <a:endParaRPr lang="en-US" altLang="it-IT" b="0" dirty="0"/>
          </a:p>
        </p:txBody>
      </p:sp>
      <p:pic>
        <p:nvPicPr>
          <p:cNvPr id="2" name="PAP4AX.mp4">
            <a:hlinkClick r:id="" action="ppaction://media"/>
            <a:extLst>
              <a:ext uri="{FF2B5EF4-FFF2-40B4-BE49-F238E27FC236}">
                <a16:creationId xmlns:a16="http://schemas.microsoft.com/office/drawing/2014/main" id="{FC6BD5CB-97A4-4746-A838-77C886A729B3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784" y="2143125"/>
            <a:ext cx="40894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01B48BF5-6C7E-1E35-8FD7-918B30AF44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dirty="0"/>
              <a:t>Il papero bevitore</a:t>
            </a:r>
            <a:r>
              <a:rPr lang="pl-PL" altLang="it-IT" dirty="0"/>
              <a:t> (4)</a:t>
            </a:r>
            <a:endParaRPr lang="en-US" altLang="it-IT" dirty="0"/>
          </a:p>
        </p:txBody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287457D3-3B15-4F53-1BF8-198BFA22D9A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632700" cy="542925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it-IT" sz="2800" dirty="0"/>
              <a:t>„</a:t>
            </a:r>
            <a:r>
              <a:rPr lang="it-IT" altLang="it-IT" sz="2800" dirty="0"/>
              <a:t>Il liquido sale e il papero dondola</a:t>
            </a:r>
            <a:r>
              <a:rPr lang="pl-PL" altLang="it-IT" sz="2800" dirty="0"/>
              <a:t>”</a:t>
            </a:r>
            <a:endParaRPr lang="en-US" altLang="it-IT" sz="2800" dirty="0"/>
          </a:p>
        </p:txBody>
      </p:sp>
      <p:sp>
        <p:nvSpPr>
          <p:cNvPr id="224260" name="Rectangle 4">
            <a:extLst>
              <a:ext uri="{FF2B5EF4-FFF2-40B4-BE49-F238E27FC236}">
                <a16:creationId xmlns:a16="http://schemas.microsoft.com/office/drawing/2014/main" id="{A8AB025D-135F-B420-3704-281F6B138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446713"/>
            <a:ext cx="7632700" cy="5429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66FF33"/>
              </a:buClr>
              <a:buSzPct val="165000"/>
              <a:buFont typeface="Wingdings" panose="05000000000000000000" pitchFamily="2" charset="2"/>
              <a:buChar char="§"/>
              <a:defRPr/>
            </a:pPr>
            <a:r>
              <a:rPr lang="pl-PL" altLang="it-IT" b="0" dirty="0"/>
              <a:t>„</a:t>
            </a:r>
            <a:r>
              <a:rPr lang="it-IT" altLang="it-IT" b="0" dirty="0"/>
              <a:t>Quando il livello del liquido sale, il papero si rovescia</a:t>
            </a:r>
            <a:r>
              <a:rPr lang="pl-PL" altLang="it-IT" b="0" dirty="0"/>
              <a:t>”</a:t>
            </a:r>
            <a:endParaRPr lang="en-US" altLang="it-IT" b="0" dirty="0"/>
          </a:p>
        </p:txBody>
      </p:sp>
      <p:pic>
        <p:nvPicPr>
          <p:cNvPr id="2" name="PAP5X.mp4">
            <a:hlinkClick r:id="" action="ppaction://media"/>
            <a:extLst>
              <a:ext uri="{FF2B5EF4-FFF2-40B4-BE49-F238E27FC236}">
                <a16:creationId xmlns:a16="http://schemas.microsoft.com/office/drawing/2014/main" id="{4237F5C3-655C-CA85-D371-279CABC2F350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55" y="2143124"/>
            <a:ext cx="4181941" cy="313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>
            <a:extLst>
              <a:ext uri="{FF2B5EF4-FFF2-40B4-BE49-F238E27FC236}">
                <a16:creationId xmlns:a16="http://schemas.microsoft.com/office/drawing/2014/main" id="{AF1CB14D-04DE-F719-8D18-97EA559D52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dirty="0"/>
              <a:t>Il papero bevitore</a:t>
            </a:r>
            <a:r>
              <a:rPr lang="pl-PL" altLang="it-IT" dirty="0"/>
              <a:t> (5)</a:t>
            </a:r>
            <a:endParaRPr lang="en-US" altLang="it-IT" dirty="0"/>
          </a:p>
        </p:txBody>
      </p:sp>
      <p:sp>
        <p:nvSpPr>
          <p:cNvPr id="225283" name="Rectangle 3">
            <a:extLst>
              <a:ext uri="{FF2B5EF4-FFF2-40B4-BE49-F238E27FC236}">
                <a16:creationId xmlns:a16="http://schemas.microsoft.com/office/drawing/2014/main" id="{9251BCC9-CD03-7DF2-20E0-A7AFDB8EDF6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44601"/>
            <a:ext cx="7632700" cy="542925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it-IT" sz="2800" dirty="0"/>
              <a:t>„</a:t>
            </a:r>
            <a:r>
              <a:rPr lang="it-IT" altLang="it-IT" sz="2800" dirty="0"/>
              <a:t>Il liquido sale troppo</a:t>
            </a:r>
            <a:r>
              <a:rPr lang="pl-PL" altLang="it-IT" sz="2800" dirty="0"/>
              <a:t>”</a:t>
            </a:r>
            <a:endParaRPr lang="en-US" altLang="it-IT" sz="2800" dirty="0"/>
          </a:p>
        </p:txBody>
      </p:sp>
      <p:sp>
        <p:nvSpPr>
          <p:cNvPr id="225284" name="Rectangle 4">
            <a:extLst>
              <a:ext uri="{FF2B5EF4-FFF2-40B4-BE49-F238E27FC236}">
                <a16:creationId xmlns:a16="http://schemas.microsoft.com/office/drawing/2014/main" id="{D507136E-21C1-552B-CEE6-1971846AF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8" y="5297488"/>
            <a:ext cx="7926387" cy="5429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66FF33"/>
              </a:buClr>
              <a:buSzPct val="165000"/>
              <a:buFont typeface="Wingdings" panose="05000000000000000000" pitchFamily="2" charset="2"/>
              <a:buChar char="§"/>
              <a:defRPr/>
            </a:pPr>
            <a:r>
              <a:rPr lang="pl-PL" altLang="it-IT" b="0" dirty="0"/>
              <a:t>„</a:t>
            </a:r>
            <a:r>
              <a:rPr lang="it-IT" altLang="it-IT" b="0" dirty="0"/>
              <a:t>Il bicchiere protegge il papero da un doloroso tonfo</a:t>
            </a:r>
            <a:r>
              <a:rPr lang="pl-PL" altLang="it-IT" b="0" dirty="0"/>
              <a:t>”</a:t>
            </a:r>
            <a:endParaRPr lang="en-US" altLang="it-IT" b="0" dirty="0"/>
          </a:p>
        </p:txBody>
      </p:sp>
      <p:pic>
        <p:nvPicPr>
          <p:cNvPr id="2" name="PAP6X.mp4">
            <a:hlinkClick r:id="" action="ppaction://media"/>
            <a:extLst>
              <a:ext uri="{FF2B5EF4-FFF2-40B4-BE49-F238E27FC236}">
                <a16:creationId xmlns:a16="http://schemas.microsoft.com/office/drawing/2014/main" id="{B93ABE75-E34C-4680-8636-8E70D0F47435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1821657"/>
            <a:ext cx="4333994" cy="324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>
            <a:extLst>
              <a:ext uri="{FF2B5EF4-FFF2-40B4-BE49-F238E27FC236}">
                <a16:creationId xmlns:a16="http://schemas.microsoft.com/office/drawing/2014/main" id="{C3FFE03C-CC7B-C2FA-CAF6-BD4E8E7EA6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dirty="0"/>
              <a:t>Il papero bevitore</a:t>
            </a:r>
            <a:r>
              <a:rPr lang="pl-PL" altLang="it-IT" dirty="0"/>
              <a:t> (6)</a:t>
            </a:r>
            <a:endParaRPr lang="en-US" altLang="it-IT" dirty="0"/>
          </a:p>
        </p:txBody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AA0AC2C0-3303-2B46-6F8C-5A57076B8E7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50962"/>
            <a:ext cx="8229600" cy="542925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it-IT" sz="2800" dirty="0"/>
              <a:t>„</a:t>
            </a:r>
            <a:r>
              <a:rPr lang="it-IT" altLang="it-IT" sz="2800" dirty="0"/>
              <a:t>Allora l’acqua nel bicchiere non è necessaria?</a:t>
            </a:r>
            <a:r>
              <a:rPr lang="pl-PL" altLang="it-IT" sz="2800" dirty="0"/>
              <a:t>”</a:t>
            </a:r>
            <a:endParaRPr lang="en-US" altLang="it-IT" sz="2800" dirty="0"/>
          </a:p>
        </p:txBody>
      </p:sp>
      <p:sp>
        <p:nvSpPr>
          <p:cNvPr id="226308" name="Rectangle 4">
            <a:extLst>
              <a:ext uri="{FF2B5EF4-FFF2-40B4-BE49-F238E27FC236}">
                <a16:creationId xmlns:a16="http://schemas.microsoft.com/office/drawing/2014/main" id="{D87FAA57-08F6-C4ED-3E0A-00BCE8CF7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8" y="5670550"/>
            <a:ext cx="7099300" cy="5429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66FF33"/>
              </a:buClr>
              <a:buSzPct val="165000"/>
              <a:buFont typeface="Wingdings" panose="05000000000000000000" pitchFamily="2" charset="2"/>
              <a:buChar char="§"/>
              <a:defRPr/>
            </a:pPr>
            <a:r>
              <a:rPr lang="pl-PL" altLang="it-IT" b="0" dirty="0"/>
              <a:t>„</a:t>
            </a:r>
            <a:r>
              <a:rPr lang="it-IT" altLang="it-IT" b="0" dirty="0"/>
              <a:t>La testa si raffredda perché è bagnata</a:t>
            </a:r>
            <a:r>
              <a:rPr lang="pl-PL" altLang="it-IT" b="0" dirty="0"/>
              <a:t>”</a:t>
            </a:r>
            <a:endParaRPr lang="en-US" altLang="it-IT" b="0" dirty="0"/>
          </a:p>
        </p:txBody>
      </p:sp>
      <p:pic>
        <p:nvPicPr>
          <p:cNvPr id="2" name="PAP8X.mp4">
            <a:hlinkClick r:id="" action="ppaction://media"/>
            <a:extLst>
              <a:ext uri="{FF2B5EF4-FFF2-40B4-BE49-F238E27FC236}">
                <a16:creationId xmlns:a16="http://schemas.microsoft.com/office/drawing/2014/main" id="{6915889A-D4F2-414D-F55E-62FEEE295C08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719" y="1939105"/>
            <a:ext cx="4757836" cy="356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>
            <a:extLst>
              <a:ext uri="{FF2B5EF4-FFF2-40B4-BE49-F238E27FC236}">
                <a16:creationId xmlns:a16="http://schemas.microsoft.com/office/drawing/2014/main" id="{8398A82D-82B3-1319-74FA-52E0FC4DA4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dirty="0"/>
              <a:t>Il papero bevitore</a:t>
            </a:r>
            <a:r>
              <a:rPr lang="pl-PL" altLang="it-IT" dirty="0"/>
              <a:t> (7)</a:t>
            </a:r>
            <a:endParaRPr lang="en-US" altLang="it-IT" dirty="0"/>
          </a:p>
        </p:txBody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CE2936D3-AFD3-C802-31B4-3DBE56A551C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09688"/>
            <a:ext cx="4038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it-IT" sz="2800" dirty="0"/>
              <a:t>„</a:t>
            </a:r>
            <a:r>
              <a:rPr lang="it-IT" altLang="it-IT" sz="2800" dirty="0"/>
              <a:t>La testa è più fredda del corpo, allora esiste la differenza di pressione</a:t>
            </a:r>
            <a:endParaRPr lang="en-US" altLang="it-IT" sz="2800" dirty="0"/>
          </a:p>
        </p:txBody>
      </p:sp>
      <p:sp>
        <p:nvSpPr>
          <p:cNvPr id="227332" name="Rectangle 4">
            <a:extLst>
              <a:ext uri="{FF2B5EF4-FFF2-40B4-BE49-F238E27FC236}">
                <a16:creationId xmlns:a16="http://schemas.microsoft.com/office/drawing/2014/main" id="{9B1924C9-5750-096E-9559-4FA515E07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5297488"/>
            <a:ext cx="8732838" cy="5429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66FF33"/>
              </a:buClr>
              <a:buSzPct val="165000"/>
              <a:buFont typeface="Wingdings" panose="05000000000000000000" pitchFamily="2" charset="2"/>
              <a:buChar char="§"/>
              <a:defRPr/>
            </a:pPr>
            <a:r>
              <a:rPr lang="pl-PL" altLang="it-IT" b="0" dirty="0"/>
              <a:t>„</a:t>
            </a:r>
            <a:r>
              <a:rPr lang="it-IT" altLang="it-IT" b="0" dirty="0"/>
              <a:t>Abbiamo creato un motore termodinamico, riscaldando il serbatoio sotto e raffreddando sopra</a:t>
            </a:r>
            <a:r>
              <a:rPr lang="pl-PL" altLang="it-IT" b="0" dirty="0"/>
              <a:t>”</a:t>
            </a:r>
            <a:endParaRPr lang="en-US" altLang="it-IT" b="0" dirty="0"/>
          </a:p>
        </p:txBody>
      </p:sp>
      <p:pic>
        <p:nvPicPr>
          <p:cNvPr id="227336" name="PAP10X.AVI">
            <a:hlinkClick r:id="" action="ppaction://media"/>
            <a:extLst>
              <a:ext uri="{FF2B5EF4-FFF2-40B4-BE49-F238E27FC236}">
                <a16:creationId xmlns:a16="http://schemas.microsoft.com/office/drawing/2014/main" id="{D1730CF4-7FFE-0A49-1E96-A8E248992B95}"/>
              </a:ext>
            </a:extLst>
          </p:cNvPr>
          <p:cNvPicPr>
            <a:picLocks noGrp="1" noChangeAspect="1" noChangeArrowheads="1"/>
          </p:cNvPicPr>
          <p:nvPr>
            <p:ph sz="quarter" idx="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388" y="3097213"/>
            <a:ext cx="2919412" cy="2189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AP10X.mp4">
            <a:hlinkClick r:id="" action="ppaction://media"/>
            <a:extLst>
              <a:ext uri="{FF2B5EF4-FFF2-40B4-BE49-F238E27FC236}">
                <a16:creationId xmlns:a16="http://schemas.microsoft.com/office/drawing/2014/main" id="{160F4313-6BE7-186A-B6A1-C78296748AB3}"/>
              </a:ext>
            </a:extLst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31925"/>
            <a:ext cx="4383088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7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7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33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7336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źwigar">
  <a:themeElements>
    <a:clrScheme name="Dźwigar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Dźwig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altLang="it-IT" sz="2000" b="1" i="0" u="none" strike="noStrike" cap="none" normalizeH="0" baseline="0" smtClean="0">
            <a:ln>
              <a:noFill/>
            </a:ln>
            <a:solidFill>
              <a:srgbClr val="FFFF66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altLang="it-IT" sz="2000" b="1" i="0" u="none" strike="noStrike" cap="none" normalizeH="0" baseline="0" smtClean="0">
            <a:ln>
              <a:noFill/>
            </a:ln>
            <a:solidFill>
              <a:srgbClr val="FFFF66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Dźwigar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źwigar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źwigar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źwigar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źwigar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źwigar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źwigar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źwigar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źwigar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7917</TotalTime>
  <Words>573</Words>
  <Application>Microsoft Office PowerPoint</Application>
  <PresentationFormat>Presentazione su schermo (4:3)</PresentationFormat>
  <Paragraphs>94</Paragraphs>
  <Slides>24</Slides>
  <Notes>15</Notes>
  <HiddenSlides>0</HiddenSlides>
  <MMClips>29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Arial Unicode MS</vt:lpstr>
      <vt:lpstr>Comic Sans MS</vt:lpstr>
      <vt:lpstr>Wingdings</vt:lpstr>
      <vt:lpstr>Dźwigar</vt:lpstr>
      <vt:lpstr>Presentazione standard di PowerPoint</vt:lpstr>
      <vt:lpstr>Il papero bevitore (0)</vt:lpstr>
      <vt:lpstr>Il papero bevitore (1)</vt:lpstr>
      <vt:lpstr>Il papero bevitore (2)</vt:lpstr>
      <vt:lpstr>Il papero bevitore (3)</vt:lpstr>
      <vt:lpstr>Il papero bevitore (4)</vt:lpstr>
      <vt:lpstr>Il papero bevitore (5)</vt:lpstr>
      <vt:lpstr>Il papero bevitore (6)</vt:lpstr>
      <vt:lpstr>Il papero bevitore (7)</vt:lpstr>
      <vt:lpstr>Il papero bevitore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PDF IF UMK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Krzysztof Służewski</dc:creator>
  <cp:lastModifiedBy>Maria Karwasz</cp:lastModifiedBy>
  <cp:revision>204</cp:revision>
  <dcterms:created xsi:type="dcterms:W3CDTF">2004-02-24T07:24:54Z</dcterms:created>
  <dcterms:modified xsi:type="dcterms:W3CDTF">2022-11-16T06:44:00Z</dcterms:modified>
</cp:coreProperties>
</file>