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handoutMasterIdLst>
    <p:handoutMasterId r:id="rId27"/>
  </p:handoutMasterIdLst>
  <p:sldIdLst>
    <p:sldId id="265" r:id="rId2"/>
    <p:sldId id="264" r:id="rId3"/>
    <p:sldId id="272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61" r:id="rId12"/>
    <p:sldId id="274" r:id="rId13"/>
    <p:sldId id="275" r:id="rId14"/>
    <p:sldId id="276" r:id="rId15"/>
    <p:sldId id="277" r:id="rId16"/>
    <p:sldId id="28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FFF66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FFF66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FFF66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FFF66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FFF66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FFF66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FFF66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FFF66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FFF66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FF"/>
    <a:srgbClr val="FF3300"/>
    <a:srgbClr val="00FFFF"/>
    <a:srgbClr val="66FF33"/>
    <a:srgbClr val="FF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2BAE56B-652B-A59E-DD20-6D2B3262DB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446A572-1181-9DE4-8013-795D0209A6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FD0F088-52E5-9DE1-7BE8-8D0AD121AA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4D8D412-36DE-0DE6-7879-DBAE11375CD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772959-68C6-4B29-BDAA-2457FAB3676A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FEDB86D-BBEB-33D9-D3D4-D731A77CC1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849CFA7-E5A6-413E-749C-FD37C59F45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DC8ADD7-7F87-F74F-A35A-F940932900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9F3BB0E1-DE83-09DD-CC65-8D59C23B38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5DCC9CB0-8C49-47C4-9E7F-94FEF91503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6ACB92AE-2E0B-C655-62CF-B566E6736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612D94-CBED-4BD2-B017-743C433FE9FA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E0797FE-40AE-E1C6-1005-7EB2F2B14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8E5EBE8A-D7FE-4312-9A0B-593040049384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0B6B608-1FC1-8781-43D3-78D83A16C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60BCF83-33F6-FD21-1111-7AA0D620D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85601CC-2B5D-6805-F9A5-C9314BBB6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118D2967-7F55-48BB-9197-B0B6FF88BC8F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2CCF861-489E-AD3A-C0EE-DAA237EFA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B71F89D-8348-310C-DBB8-562870EB8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91DF53D-0035-9362-2707-3DE2313AF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19FC02EF-5A90-44BF-A9A4-48B01C863429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20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49658D8-FE86-6845-CE53-FE22A5F02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DABCF47-12E3-5CAE-8977-0535F3CCB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8396F5D-D56D-C1E6-9F02-71BD7A363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5734D520-C327-40C9-94F6-8C6066DF20C6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21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2C1DAE0-C414-0565-7F53-DDEC3C5A1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1F2D7BD-4312-7BD1-FACD-8F7E4F027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C8A2631-51E5-9599-07DB-E48F5932A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472C4A25-164A-42B5-88C8-891E6D705ED8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F0A5577-E293-82CD-9829-AE876FBE5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EFB2DD1-D849-BBBA-C7D2-B4B4354B0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9AFB27E-5D9B-3A02-494A-7F664FED19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97A3B148-E7B7-4BB0-9B5E-CCE5B5F0FBF5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23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9D0D1F6-91DA-6475-099A-8A54CA598E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70B47BC-1E44-B694-4DB6-572EF878A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6785302-B0FA-BB3E-99D5-14699D168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7D510CB0-EE2B-4728-BB22-52C9E59861AD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24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D674D4D-1DDB-C851-9309-A17764A0F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DE36C8D-D427-1937-9C89-A494284F2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04FF559-4ECC-A35D-196B-82876764CB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79F5F032-6894-4055-A935-8CE8AF1AA383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1AB0F33-2D02-A1C1-B3D1-757A774CC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934947C-FCB8-82A5-5C82-FB2A39F90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615EAC0-85E7-9DB7-76B6-BF69507A4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73CFAFF6-02B1-45E0-9BDF-1E5A27D0186A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389523A-A29D-2F6D-048B-E5A7291C4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E00489C-A712-2573-F8B0-66E7B7B6B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E5EB4EE-8B55-FBCA-FEA0-EF52656A9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4B76F325-ADF2-4649-A712-C81521AC2186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13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D1D6A68-7297-4F48-B01F-A58254B6E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A411DFE-4CA9-F7C1-75AC-60A8EEE8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9D0E6A0-98BB-114F-8761-E4D80FC35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C6B73298-C1A7-4FA8-9FB6-1B90D2C93FE2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6A84B77-BBD5-C5EE-E2C2-52D969BB6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8BC4F2D-8BDE-8856-2DF9-4FD907627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1318C22-FC4B-7787-50DE-E5B81B229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F18B5874-2E9B-4E3A-96D5-9257618966E2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8F9B4A3-4F3B-5C42-9482-9034DD0A5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587A057-80ED-5A1F-18C2-982FF17F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C049145-68C4-61A5-1B5E-B999A17AC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FFC10DA9-D0DB-4C2B-A767-A6D5C47B9832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9F12A34-617B-8257-A651-9962FF761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1490766-B0E9-E1E0-A611-3269A3FC8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9D50816-6E90-0EEA-9929-E5C398438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4391A59B-61A7-43DC-A642-B970B680FFD9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1C80888-F7E0-C963-9335-978363E9E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D51BBB5-776D-0376-71F9-F6223399F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4A8D03E-8B49-CA61-1ABF-18C43979E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1pPr>
            <a:lvl2pPr marL="742950" indent="-28575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2pPr>
            <a:lvl3pPr marL="11430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3pPr>
            <a:lvl4pPr marL="16002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4pPr>
            <a:lvl5pPr marL="2057400" indent="-228600"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66"/>
                </a:solidFill>
                <a:latin typeface="Arial Unicode MS" pitchFamily="34" charset="-128"/>
              </a:defRPr>
            </a:lvl9pPr>
          </a:lstStyle>
          <a:p>
            <a:fld id="{714EE4DB-1C5F-4181-98A3-1A262B7E2388}" type="slidenum">
              <a:rPr lang="pl-PL" altLang="it-IT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pl-PL" altLang="it-IT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8140241-6C8F-24B8-4A42-8D2189AD6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712D9D6-A3E6-2DD4-1481-826915F5D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DD6D426-5B11-77D3-9A18-55C8B0D2C1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E63CD09-B072-07F4-3141-113E4E510E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79866EB-1D98-A131-FDFF-F3E597498B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5C8C5D5-BEEE-BB9B-D735-3951F98083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C816B2E-1F17-63A9-5A66-A4B0795FA3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D708A14-1BBF-3C0F-EB0A-D4C08A22AF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36F654F-5BE1-2C4E-7A67-A615FBCDD4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710D014-E7C6-B38C-9F1E-B3A60DE292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7E780B4-DE92-7998-055D-A5A4828837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D31453B-1AAA-5578-8BD7-EFAC78E552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68C8101-2EC9-E7D3-7C60-BCAAB9C342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B1D8DDE-AD78-39FB-838C-D31CC78BB4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61CA78C-3C39-D4D4-BE4C-099D200A01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88FDCFF-0CF6-1BB1-EB34-3AA1FA2804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7A73D10-D020-C265-0EF1-CCAA4D179C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4F0C879-CA19-4C7C-89D0-7A6C419C53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2CBB062-7C1B-BA91-FB48-63640D72A2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3DF383B-16E0-1625-9F44-2ACE4FDCEC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88D8527-2ED1-3212-6232-BA3F9E4B5B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D08EE16-9B91-0815-3267-AB475EE94F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353A78E-22F7-9AC6-19B1-E2F76227BF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8C6D104-46D7-7B7C-A409-433D74123E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5478206-66F0-A9DF-486E-6D411CE7D0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7E023E9-BE91-9777-8551-0EAF7E7DFE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897BAC82-BECB-5CB0-2C3E-7DCE2AB389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850D066-AA8B-6799-563E-616446C75F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4D3A68F-FD2D-E13F-0623-8FA293E413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389DFB-CC16-6B65-BCC1-E1B880B262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0BC00A5-B4E1-3AD4-16B4-1199193223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05DF5C7-4ED8-DBB1-5BED-AAB59C2810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E1266E5-44C6-33A6-DC25-FEB5E4E5DF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A8C6AFC-054A-6544-8EAA-AB79CABF80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5EBE83-AB2D-080E-5A43-5DA2A1CA42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1EC7531-CCFA-B31C-76B5-9A91D65053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F2AF720-8C39-0944-A06B-5A8B7AE2A0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0C3D832-C8DC-744D-0E52-35D443C3C9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85341A3-526D-CE61-5C0F-01593618E8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59DDD601-3CE6-E073-0D9D-6C1FF4120A8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5AD77FC0-4DE8-0C5A-0834-B18D156AF1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t-IT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44B30448-637F-8F8C-A83B-B202091605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t-IT"/>
              </a:p>
            </p:txBody>
          </p:sp>
        </p:grpSp>
      </p:grpSp>
      <p:sp>
        <p:nvSpPr>
          <p:cNvPr id="809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l-PL" altLang="it-IT" noProof="0"/>
              <a:t>Kliknij, aby edytować styl wzorca tytułu</a:t>
            </a:r>
          </a:p>
        </p:txBody>
      </p:sp>
      <p:sp>
        <p:nvSpPr>
          <p:cNvPr id="809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pl-PL" altLang="it-IT" noProof="0"/>
              <a:t>Kliknij, aby edytować styl wzorca podtytułu</a:t>
            </a: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6267AABA-B75D-4AAF-7189-464B4920EDC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09367561-BCB7-2BC7-F489-85C6034A1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4A0C2634-1E80-2473-649A-06048A84F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E8506-E0BA-4AC2-8104-BF58FF95294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389309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9F8E7D46-D8D3-465F-94CA-298A49283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137AC185-AA3B-8B6E-F864-79EAAE0CB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C404783-E95B-3C51-4156-4018CECAC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0AE5-1BFA-4189-A18B-D11D1F75191D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48284013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F9653339-6AAF-71C2-9156-60352C7BCE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FFE889A-4F2C-F6BF-DC79-931D807D4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3C03B556-308F-235E-322D-BFE613799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3AC6-B3BB-4691-9423-AFF629BFF28F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6994485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olo, testo e clip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risorsa multimediale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8B9E62C7-04C4-EA81-3C44-CA7CFD23BD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0136DE6-F27E-FF31-E418-61D8B8823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C1F92D63-4469-D035-4004-C556376C8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A852-EECE-4C1B-BD7E-05CA020AD719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193251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E9C3F0FF-2084-D415-5AF3-9FB3BF3D2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FD191B23-DC10-5134-57B8-FFC255F64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A66B9EF2-5B30-7828-094D-0F28E902F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608D-0393-4293-AFB4-BE3334CAC19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9682213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A7AABD7C-40A7-50CE-4B97-4A20A8AFB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D92140F-AF21-F5A8-75C1-379763AB9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DC31C32-48BD-8BDE-DB76-B58456C2C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F12D-6F66-41F4-9F4D-D2E78942F9A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358015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5B999498-C6F2-0893-0CD2-563BAF170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02622B8-401A-E44E-B68F-1AFF207A1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EB39D93-B4CD-945E-6E3E-3A873DA71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DA4E6-14CF-4643-816C-E64D6AADF756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977236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CE6FC945-EE77-A7C7-6225-E12F6DA05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EAD02E7-4134-E8A8-4CD9-EB9EFA50C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76E6BCD3-7E06-6EF7-35CE-01694B93D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F82A-C331-4FF5-A8BA-EF2484E1098B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1331355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32B78469-BA5F-6EF0-0118-0427FC958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576AD9E4-A829-908F-A5BC-199D4E52F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E9CFCD75-0A33-7623-78A7-7641EA695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7947-0CB1-4ACE-91F2-8D055D2168C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79422692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39376CF2-1E1B-2557-307D-C50C63185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E000DC83-09A0-8D18-8AF1-B0E7E3434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3BC12061-D0BD-69A3-965D-FB11AD638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7AC0-F30F-464B-B5B6-D1FFE584321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5966225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F64C59F9-EC09-6082-5227-3A8E86D55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3861AFA0-954D-B9C4-8DCB-80241CDA7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2027D8E9-46A2-AB58-2531-83C5787C0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DFE5-9008-412E-AB93-AA22BC27543E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8145339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82DC96B-E10A-DB0F-4DA0-2A6006F7C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F61CC11-5D27-066E-2B74-18B687143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A6332019-96BC-447C-360D-6BA05AE19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D539-68BC-4400-B6F8-B70F62F986C1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1738517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9CE3CB48-A498-0DDA-DC40-7305ACAA7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8DFCF5B9-8DEC-02B0-9A08-31DA956B8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32E7B31C-F556-9BB4-D1AB-184C456E0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947E-8718-4C76-8625-AA46A1179BA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9976530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93C5B1F-B8DB-B01B-844F-C1DF61693E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9875" name="Freeform 3">
              <a:extLst>
                <a:ext uri="{FF2B5EF4-FFF2-40B4-BE49-F238E27FC236}">
                  <a16:creationId xmlns:a16="http://schemas.microsoft.com/office/drawing/2014/main" id="{BF54F710-9A08-117E-850C-CA588A0E93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876" name="Freeform 4">
              <a:extLst>
                <a:ext uri="{FF2B5EF4-FFF2-40B4-BE49-F238E27FC236}">
                  <a16:creationId xmlns:a16="http://schemas.microsoft.com/office/drawing/2014/main" id="{C28AD240-DAE4-B740-E964-4D1B2022B4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877" name="Freeform 5">
              <a:extLst>
                <a:ext uri="{FF2B5EF4-FFF2-40B4-BE49-F238E27FC236}">
                  <a16:creationId xmlns:a16="http://schemas.microsoft.com/office/drawing/2014/main" id="{F4899CE3-AE4D-D9D2-3293-0A111FCB31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08C4E8F4-6300-0D18-1F6C-EA09BC9096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79" name="Freeform 7">
              <a:extLst>
                <a:ext uri="{FF2B5EF4-FFF2-40B4-BE49-F238E27FC236}">
                  <a16:creationId xmlns:a16="http://schemas.microsoft.com/office/drawing/2014/main" id="{C3C70CF2-092B-9CCB-E01D-253BAE12E9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0ACEE312-FC6B-3670-58E9-E5B6E6B37B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EA9EF356-E946-29A4-E423-02A80A3363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82" name="Freeform 10">
              <a:extLst>
                <a:ext uri="{FF2B5EF4-FFF2-40B4-BE49-F238E27FC236}">
                  <a16:creationId xmlns:a16="http://schemas.microsoft.com/office/drawing/2014/main" id="{283D03D5-03EA-1773-389B-4E18EDECAE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81087BED-EB7F-0780-A2BD-E438BB6F42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84" name="Freeform 12">
              <a:extLst>
                <a:ext uri="{FF2B5EF4-FFF2-40B4-BE49-F238E27FC236}">
                  <a16:creationId xmlns:a16="http://schemas.microsoft.com/office/drawing/2014/main" id="{DE9292AF-56D8-8BD6-3983-DF59B2FBC9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4344D0A2-7AD7-9D60-F1AF-B02CDCCCC9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86" name="Freeform 14">
              <a:extLst>
                <a:ext uri="{FF2B5EF4-FFF2-40B4-BE49-F238E27FC236}">
                  <a16:creationId xmlns:a16="http://schemas.microsoft.com/office/drawing/2014/main" id="{0435ED8C-08E3-8060-E9F9-D6165D05D0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AB5EA772-60EA-8FAC-061E-AB74C6FFE9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88" name="Freeform 16">
              <a:extLst>
                <a:ext uri="{FF2B5EF4-FFF2-40B4-BE49-F238E27FC236}">
                  <a16:creationId xmlns:a16="http://schemas.microsoft.com/office/drawing/2014/main" id="{B8D4B77C-8CC0-AEE5-C562-522E9B95C7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889" name="Freeform 17">
              <a:extLst>
                <a:ext uri="{FF2B5EF4-FFF2-40B4-BE49-F238E27FC236}">
                  <a16:creationId xmlns:a16="http://schemas.microsoft.com/office/drawing/2014/main" id="{070995D1-8358-2E39-F908-3A5A772E5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890" name="Freeform 18">
              <a:extLst>
                <a:ext uri="{FF2B5EF4-FFF2-40B4-BE49-F238E27FC236}">
                  <a16:creationId xmlns:a16="http://schemas.microsoft.com/office/drawing/2014/main" id="{4FADAB8D-2D1F-9938-B1C8-92ED92CD45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9A57CB77-53C6-8D19-5786-42AA7616DF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92" name="Freeform 20">
              <a:extLst>
                <a:ext uri="{FF2B5EF4-FFF2-40B4-BE49-F238E27FC236}">
                  <a16:creationId xmlns:a16="http://schemas.microsoft.com/office/drawing/2014/main" id="{2BAE2F8C-E020-D32F-12B0-EC7F34CFAE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F0625D5B-C1B2-B241-C92D-E809F33071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94" name="Freeform 22">
              <a:extLst>
                <a:ext uri="{FF2B5EF4-FFF2-40B4-BE49-F238E27FC236}">
                  <a16:creationId xmlns:a16="http://schemas.microsoft.com/office/drawing/2014/main" id="{B3F793CC-0209-DBB5-A30C-B636002851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895" name="Freeform 23">
              <a:extLst>
                <a:ext uri="{FF2B5EF4-FFF2-40B4-BE49-F238E27FC236}">
                  <a16:creationId xmlns:a16="http://schemas.microsoft.com/office/drawing/2014/main" id="{151F080F-96B8-8DB1-E177-D57B096C5A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896" name="Freeform 24">
              <a:extLst>
                <a:ext uri="{FF2B5EF4-FFF2-40B4-BE49-F238E27FC236}">
                  <a16:creationId xmlns:a16="http://schemas.microsoft.com/office/drawing/2014/main" id="{301EE473-49B9-16F8-8422-C495D00622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AD7AFBA1-1DB0-627D-1045-FE38CDDB7F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898" name="Freeform 26">
              <a:extLst>
                <a:ext uri="{FF2B5EF4-FFF2-40B4-BE49-F238E27FC236}">
                  <a16:creationId xmlns:a16="http://schemas.microsoft.com/office/drawing/2014/main" id="{5BA49669-312B-9B21-5518-72BD22FEF5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899" name="Freeform 27">
              <a:extLst>
                <a:ext uri="{FF2B5EF4-FFF2-40B4-BE49-F238E27FC236}">
                  <a16:creationId xmlns:a16="http://schemas.microsoft.com/office/drawing/2014/main" id="{49B64195-E78A-AEFD-FABD-0B6C0048DB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9D12D3A0-A247-13B4-1244-E8021FD63F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901" name="Freeform 29">
              <a:extLst>
                <a:ext uri="{FF2B5EF4-FFF2-40B4-BE49-F238E27FC236}">
                  <a16:creationId xmlns:a16="http://schemas.microsoft.com/office/drawing/2014/main" id="{970D2DB2-0814-D216-516E-1929E4852B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B9CACC32-6AEF-9942-3BE1-B8B5FD2E4B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903" name="Freeform 31">
              <a:extLst>
                <a:ext uri="{FF2B5EF4-FFF2-40B4-BE49-F238E27FC236}">
                  <a16:creationId xmlns:a16="http://schemas.microsoft.com/office/drawing/2014/main" id="{9A0E58FF-6200-6A1A-4C66-4734CD6A7B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904" name="Freeform 32">
              <a:extLst>
                <a:ext uri="{FF2B5EF4-FFF2-40B4-BE49-F238E27FC236}">
                  <a16:creationId xmlns:a16="http://schemas.microsoft.com/office/drawing/2014/main" id="{11B78D18-CFFD-33A5-B7DA-1579E3D0A8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905" name="Freeform 33">
              <a:extLst>
                <a:ext uri="{FF2B5EF4-FFF2-40B4-BE49-F238E27FC236}">
                  <a16:creationId xmlns:a16="http://schemas.microsoft.com/office/drawing/2014/main" id="{0207124C-6A3C-E5B5-DAE0-8C88FF69D7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906" name="Freeform 34">
              <a:extLst>
                <a:ext uri="{FF2B5EF4-FFF2-40B4-BE49-F238E27FC236}">
                  <a16:creationId xmlns:a16="http://schemas.microsoft.com/office/drawing/2014/main" id="{53F743FB-14D3-F591-DA90-CD3EE70FEE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907" name="Freeform 35">
              <a:extLst>
                <a:ext uri="{FF2B5EF4-FFF2-40B4-BE49-F238E27FC236}">
                  <a16:creationId xmlns:a16="http://schemas.microsoft.com/office/drawing/2014/main" id="{E5AC90AC-B529-B32D-111F-B04E933B8C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908" name="Freeform 36">
              <a:extLst>
                <a:ext uri="{FF2B5EF4-FFF2-40B4-BE49-F238E27FC236}">
                  <a16:creationId xmlns:a16="http://schemas.microsoft.com/office/drawing/2014/main" id="{8BAFB185-1016-DB68-39BE-F2DADF5D1B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909" name="Freeform 37">
              <a:extLst>
                <a:ext uri="{FF2B5EF4-FFF2-40B4-BE49-F238E27FC236}">
                  <a16:creationId xmlns:a16="http://schemas.microsoft.com/office/drawing/2014/main" id="{36AEC19E-4BEA-3264-DD6D-CE8D55E0E1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sp>
          <p:nvSpPr>
            <p:cNvPr id="79910" name="Freeform 38">
              <a:extLst>
                <a:ext uri="{FF2B5EF4-FFF2-40B4-BE49-F238E27FC236}">
                  <a16:creationId xmlns:a16="http://schemas.microsoft.com/office/drawing/2014/main" id="{8C5DB49A-7ABD-C1DF-D1D6-6A48EE6326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it-IT"/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91877C64-0CFA-399C-8FD9-B8F2328DE1F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9912" name="Freeform 40">
                <a:extLst>
                  <a:ext uri="{FF2B5EF4-FFF2-40B4-BE49-F238E27FC236}">
                    <a16:creationId xmlns:a16="http://schemas.microsoft.com/office/drawing/2014/main" id="{2E97CB44-E63E-74CF-B2E0-CD101646E7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t-IT"/>
              </a:p>
            </p:txBody>
          </p:sp>
          <p:sp>
            <p:nvSpPr>
              <p:cNvPr id="79913" name="Freeform 41">
                <a:extLst>
                  <a:ext uri="{FF2B5EF4-FFF2-40B4-BE49-F238E27FC236}">
                    <a16:creationId xmlns:a16="http://schemas.microsoft.com/office/drawing/2014/main" id="{A0648644-37A2-22F5-3F3B-257E994390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it-IT"/>
              </a:p>
            </p:txBody>
          </p:sp>
        </p:grpSp>
      </p:grpSp>
      <p:sp>
        <p:nvSpPr>
          <p:cNvPr id="79914" name="Rectangle 42">
            <a:extLst>
              <a:ext uri="{FF2B5EF4-FFF2-40B4-BE49-F238E27FC236}">
                <a16:creationId xmlns:a16="http://schemas.microsoft.com/office/drawing/2014/main" id="{668930FB-2CEE-54FE-A68D-379F139F1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79915" name="Rectangle 43">
            <a:extLst>
              <a:ext uri="{FF2B5EF4-FFF2-40B4-BE49-F238E27FC236}">
                <a16:creationId xmlns:a16="http://schemas.microsoft.com/office/drawing/2014/main" id="{97A92F0C-940F-DF2A-DCF1-2229EC50C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79916" name="Rectangle 44">
            <a:extLst>
              <a:ext uri="{FF2B5EF4-FFF2-40B4-BE49-F238E27FC236}">
                <a16:creationId xmlns:a16="http://schemas.microsoft.com/office/drawing/2014/main" id="{8292522C-0267-1334-A058-BF49066260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9917" name="Rectangle 45">
            <a:extLst>
              <a:ext uri="{FF2B5EF4-FFF2-40B4-BE49-F238E27FC236}">
                <a16:creationId xmlns:a16="http://schemas.microsoft.com/office/drawing/2014/main" id="{5342CA22-9FD1-4780-382F-2A506C3502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9918" name="Rectangle 46">
            <a:extLst>
              <a:ext uri="{FF2B5EF4-FFF2-40B4-BE49-F238E27FC236}">
                <a16:creationId xmlns:a16="http://schemas.microsoft.com/office/drawing/2014/main" id="{883784D3-5859-6F6C-6913-30C6B4820D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6D01AAD-B899-4EA4-95D8-1E6157E9E80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E:\Multi_Filmy\PAP9X.mp4" TargetMode="External"/><Relationship Id="rId1" Type="http://schemas.openxmlformats.org/officeDocument/2006/relationships/video" Target="file:///E:\!Karwasz\LECTURE\M_Media_2013\MPTL_AVI\PAP9X.AVI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file:///E:\Multi_Filmy\termometr05.mp4" TargetMode="External"/><Relationship Id="rId1" Type="http://schemas.openxmlformats.org/officeDocument/2006/relationships/video" Target="file:///E:\!Karwasz\LECTURE\M_Media_2013\MPTL_AVI\duck.mp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file:///E:\Multi_Filmy\duck.mp4" TargetMode="External"/><Relationship Id="rId1" Type="http://schemas.openxmlformats.org/officeDocument/2006/relationships/video" Target="file:///E:\Multi_Filmy\termometr05.mp4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file:///E:\!Karwasz\LECTURE\M_Media_2013\MPTL_AVI\AS5.AVI" TargetMode="External"/><Relationship Id="rId7" Type="http://schemas.openxmlformats.org/officeDocument/2006/relationships/image" Target="../media/image2.png"/><Relationship Id="rId2" Type="http://schemas.openxmlformats.org/officeDocument/2006/relationships/video" Target="file:///E:\!Karwasz\LECTURE\M_Media_2013\MPTL_AVI\AS4.AVI" TargetMode="External"/><Relationship Id="rId1" Type="http://schemas.openxmlformats.org/officeDocument/2006/relationships/video" Target="file:///E:\!Karwasz\LECTURE\M_Media_2013\MPTL_AVI\AS.AVI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36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opscience.iop.org/0022-3727/31/6/015?fromSearchPage=true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png"/><Relationship Id="rId12" Type="http://schemas.openxmlformats.org/officeDocument/2006/relationships/hyperlink" Target="http://dx.doi.org/10.1088/0022-3727/31/6/015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!Karwasz\LECTURE\M_Media_2013\MPTL_AVI\AS8B.AVI" TargetMode="External"/><Relationship Id="rId6" Type="http://schemas.openxmlformats.org/officeDocument/2006/relationships/image" Target="../media/image3.png"/><Relationship Id="rId11" Type="http://schemas.openxmlformats.org/officeDocument/2006/relationships/hyperlink" Target="http://iopscience.iop.org/search?searchType=fullText&amp;fieldedquery=Masao+Washizu&amp;f=author&amp;time=all&amp;issn=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://iopscience.iop.org/search?searchType=fullText&amp;fieldedquery=Thomas+B+Jones&amp;f=author&amp;time=all&amp;issn=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iopscience.iop.org/search?searchType=fullText&amp;fieldedquery=Roger+F+Gans&amp;f=author&amp;time=all&amp;issn=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opscience.iop.org/0143-0807/" TargetMode="Externa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38.png"/><Relationship Id="rId2" Type="http://schemas.openxmlformats.org/officeDocument/2006/relationships/video" Target="file:///E:\!Karwasz\LECTURE\M_Media_2013\MPTL_AVI\rurka.mpg" TargetMode="External"/><Relationship Id="rId1" Type="http://schemas.openxmlformats.org/officeDocument/2006/relationships/video" Target="file:///E:\!Karwasz\LECTURE\M_Media_2013\MPTL_AVI\stozek.mpg" TargetMode="External"/><Relationship Id="rId6" Type="http://schemas.openxmlformats.org/officeDocument/2006/relationships/image" Target="../media/image2.png"/><Relationship Id="rId11" Type="http://schemas.openxmlformats.org/officeDocument/2006/relationships/hyperlink" Target="http://dx.doi.org/10.1088/0143-0807/32/6/010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://iopscience.iop.org/0143-0807/32/6" TargetMode="External"/><Relationship Id="rId4" Type="http://schemas.openxmlformats.org/officeDocument/2006/relationships/notesSlide" Target="../notesSlides/notesSlide10.xml"/><Relationship Id="rId9" Type="http://schemas.openxmlformats.org/officeDocument/2006/relationships/hyperlink" Target="http://iopscience.iop.org/0143-0807/3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file:///E:\Multi_Filmy\ASX.mp4" TargetMode="External"/><Relationship Id="rId1" Type="http://schemas.openxmlformats.org/officeDocument/2006/relationships/video" Target="file:///E:\!Karwasz\LECTURE\M_Media_2013\MPTL_AVI\ASX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10" Type="http://schemas.openxmlformats.org/officeDocument/2006/relationships/image" Target="../media/image42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!Karwasz\LECTURE\M_Media_2013\MPTL_AVI\celtic.mp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ideo" Target="file:///E:\!Karwasz\LECTURE\M_Media_2013\MPTL_AVI\CEL3.AVI" TargetMode="External"/><Relationship Id="rId7" Type="http://schemas.openxmlformats.org/officeDocument/2006/relationships/image" Target="../media/image1.png"/><Relationship Id="rId2" Type="http://schemas.openxmlformats.org/officeDocument/2006/relationships/video" Target="file:///E:\!Karwasz\LECTURE\M_Media_2013\MPTL_AVI\CEL1.AVI" TargetMode="External"/><Relationship Id="rId1" Type="http://schemas.openxmlformats.org/officeDocument/2006/relationships/video" Target="file:///E:\!Karwasz\LECTURE\M_Media_2013\MPTL_AVI\CEL2.AVI" TargetMode="Externa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video" Target="file:///E:\Multi_Filmy\PAP3X.mp4" TargetMode="External"/><Relationship Id="rId1" Type="http://schemas.openxmlformats.org/officeDocument/2006/relationships/video" Target="file:///E:\!Karwasz\LECTURE\M_Media_2013\MPTL_AVI\PAP3X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video" Target="file:///E:\Multi_Filmy\PAP4X.mp4" TargetMode="External"/><Relationship Id="rId1" Type="http://schemas.openxmlformats.org/officeDocument/2006/relationships/video" Target="file:///E:\!Karwasz\LECTURE\M_Media_2013\MPTL_AVI\PAP4X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video" Target="file:///E:\Multi_Filmy\PAP4AX.mp4" TargetMode="External"/><Relationship Id="rId1" Type="http://schemas.openxmlformats.org/officeDocument/2006/relationships/video" Target="file:///E:\!Karwasz\LECTURE\M_Media_2013\MPTL_AVI\PAP4AX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video" Target="file:///E:\Multi_Filmy\PAP5X.mp4" TargetMode="External"/><Relationship Id="rId1" Type="http://schemas.openxmlformats.org/officeDocument/2006/relationships/video" Target="file:///E:\!Karwasz\LECTURE\M_Media_2013\MPTL_AVI\PAP5X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video" Target="file:///E:\Multi_Filmy\PAP6X.mp4" TargetMode="External"/><Relationship Id="rId1" Type="http://schemas.openxmlformats.org/officeDocument/2006/relationships/video" Target="file:///E:\!Karwasz\LECTURE\M_Media_2013\MPTL_AVI\PAP6X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video" Target="file:///E:\Multi_Filmy\PAP8X.mp4" TargetMode="External"/><Relationship Id="rId1" Type="http://schemas.openxmlformats.org/officeDocument/2006/relationships/video" Target="file:///E:\!Karwasz\LECTURE\M_Media_2013\MPTL_AVI\PAP8X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2" Type="http://schemas.openxmlformats.org/officeDocument/2006/relationships/video" Target="file:///E:\Multi_Filmy\PAP10X.mp4" TargetMode="External"/><Relationship Id="rId1" Type="http://schemas.openxmlformats.org/officeDocument/2006/relationships/video" Target="file:///E:\!Karwasz\LECTURE\M_Media_2013\MPTL_AVI\PAP10X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FCF55C3-F20F-5046-0AC0-55C5C6888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2057400"/>
            <a:ext cx="61404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6088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4000" dirty="0">
                <a:solidFill>
                  <a:srgbClr val="FFFF66"/>
                </a:solidFill>
                <a:latin typeface="Comic Sans MS" panose="030F0702030302020204" pitchFamily="66" charset="0"/>
              </a:rPr>
              <a:t>Multimedia in Physics: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4000" dirty="0">
                <a:solidFill>
                  <a:srgbClr val="FFFF66"/>
                </a:solidFill>
                <a:latin typeface="Comic Sans MS" panose="030F0702030302020204" pitchFamily="66" charset="0"/>
              </a:rPr>
              <a:t>Video Clips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40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400" dirty="0">
                <a:latin typeface="Comic Sans MS" panose="030F0702030302020204" pitchFamily="66" charset="0"/>
              </a:rPr>
              <a:t>Grzegorz Karwasz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Cattedra della Didattica di Fisica</a:t>
            </a:r>
            <a:endParaRPr lang="pl-PL" altLang="it-IT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Università Nicolao Copernico, Torun</a:t>
            </a:r>
            <a:endParaRPr lang="pl-PL" altLang="it-IT" sz="1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0A40373-7F92-886B-A5D8-4DF96C3A3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E4BF8FE0-3E04-7076-0762-5D656EC5B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it-IT" altLang="it-IT" dirty="0"/>
              <a:t>Il papero bevitore</a:t>
            </a:r>
            <a:r>
              <a:rPr lang="pl-PL" altLang="it-IT" dirty="0"/>
              <a:t> </a:t>
            </a:r>
            <a:endParaRPr lang="en-US" altLang="it-IT" dirty="0"/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01413FD7-27C5-8DC2-858D-FFA069CC8B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3429000"/>
            <a:ext cx="8596313" cy="45307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800" dirty="0"/>
              <a:t>Evaporazione</a:t>
            </a:r>
            <a:endParaRPr lang="pl-PL" altLang="it-IT" sz="2800" dirty="0"/>
          </a:p>
          <a:p>
            <a:pPr eaLnBrk="1" hangingPunct="1">
              <a:defRPr/>
            </a:pPr>
            <a:r>
              <a:rPr lang="it-IT" altLang="it-IT" sz="2800" dirty="0"/>
              <a:t>Pressione di vapore</a:t>
            </a:r>
            <a:endParaRPr lang="pl-PL" altLang="it-IT" sz="2800" dirty="0"/>
          </a:p>
          <a:p>
            <a:pPr eaLnBrk="1" hangingPunct="1">
              <a:defRPr/>
            </a:pPr>
            <a:r>
              <a:rPr lang="it-IT" altLang="it-IT" sz="2800" dirty="0"/>
              <a:t>Il motore termodinamico</a:t>
            </a:r>
            <a:endParaRPr lang="pl-PL" altLang="it-IT" sz="2800" dirty="0"/>
          </a:p>
          <a:p>
            <a:pPr eaLnBrk="1" hangingPunct="1">
              <a:defRPr/>
            </a:pPr>
            <a:r>
              <a:rPr lang="it-IT" altLang="it-IT" sz="2800" dirty="0"/>
              <a:t>L’efficienza del motore termodinamico</a:t>
            </a:r>
            <a:endParaRPr lang="pl-PL" altLang="it-IT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it-IT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it-IT" sz="2000" dirty="0"/>
              <a:t>http://dydaktyka.fizyka.umk.pl/zabawki1/files/termo/kaczka-it.html</a:t>
            </a:r>
          </a:p>
        </p:txBody>
      </p:sp>
      <p:pic>
        <p:nvPicPr>
          <p:cNvPr id="230404" name="PAP9X.AVI">
            <a:hlinkClick r:id="" action="ppaction://media"/>
            <a:extLst>
              <a:ext uri="{FF2B5EF4-FFF2-40B4-BE49-F238E27FC236}">
                <a16:creationId xmlns:a16="http://schemas.microsoft.com/office/drawing/2014/main" id="{7EBC0CB6-FBFA-8BA4-CE7E-6761B93F82A7}"/>
              </a:ext>
            </a:extLst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13" y="325438"/>
            <a:ext cx="2635250" cy="1978025"/>
          </a:xfrm>
        </p:spPr>
      </p:pic>
      <p:pic>
        <p:nvPicPr>
          <p:cNvPr id="2" name="PAP9X.mp4">
            <a:hlinkClick r:id="" action="ppaction://media"/>
            <a:extLst>
              <a:ext uri="{FF2B5EF4-FFF2-40B4-BE49-F238E27FC236}">
                <a16:creationId xmlns:a16="http://schemas.microsoft.com/office/drawing/2014/main" id="{1ED486A1-AB24-6F5A-B7C6-498AAB7DB894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314450"/>
            <a:ext cx="435451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0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04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40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0404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DB2EB30-0269-0F96-2670-E654C9A90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35AE3864-FD61-FAC9-3F4C-8B9D93AE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E9782069-240E-43E7-3231-42D48ADE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463800"/>
            <a:ext cx="21764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9F42F997-C8C8-0285-0323-36171C0A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443163"/>
            <a:ext cx="368458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5" name="Rectangle 7">
            <a:extLst>
              <a:ext uri="{FF2B5EF4-FFF2-40B4-BE49-F238E27FC236}">
                <a16:creationId xmlns:a16="http://schemas.microsoft.com/office/drawing/2014/main" id="{B04EEEA3-29EA-403A-DA9C-4010C3C4C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b="0" dirty="0"/>
              <a:t>Il papero bevitore</a:t>
            </a:r>
            <a:r>
              <a:rPr lang="pl-PL" altLang="it-IT" b="0" dirty="0"/>
              <a:t> (8)</a:t>
            </a:r>
            <a:endParaRPr lang="en-US" altLang="it-IT" b="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575C7B6-6397-DB68-B34F-88FA09831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9481537E-71D2-4664-CBB3-8D29EF70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31430" name="Rectangle 6">
            <a:extLst>
              <a:ext uri="{FF2B5EF4-FFF2-40B4-BE49-F238E27FC236}">
                <a16:creationId xmlns:a16="http://schemas.microsoft.com/office/drawing/2014/main" id="{4493CD0B-2B9E-F7B9-E5E3-3F24AB22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b="0" dirty="0"/>
              <a:t>Il papero bevitore</a:t>
            </a:r>
            <a:r>
              <a:rPr lang="pl-PL" altLang="it-IT" b="0" dirty="0"/>
              <a:t> (c</a:t>
            </a:r>
            <a:r>
              <a:rPr lang="it-IT" altLang="it-IT" b="0" dirty="0" err="1"/>
              <a:t>ont</a:t>
            </a:r>
            <a:r>
              <a:rPr lang="it-IT" altLang="it-IT" b="0" dirty="0"/>
              <a:t>.</a:t>
            </a:r>
            <a:r>
              <a:rPr lang="pl-PL" altLang="it-IT" b="0" dirty="0"/>
              <a:t>)</a:t>
            </a:r>
            <a:endParaRPr lang="en-US" altLang="it-IT" b="0" dirty="0"/>
          </a:p>
        </p:txBody>
      </p:sp>
      <p:pic>
        <p:nvPicPr>
          <p:cNvPr id="18437" name="Picture 7">
            <a:extLst>
              <a:ext uri="{FF2B5EF4-FFF2-40B4-BE49-F238E27FC236}">
                <a16:creationId xmlns:a16="http://schemas.microsoft.com/office/drawing/2014/main" id="{B3501262-3D99-2AF8-72D6-736452B5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706563"/>
            <a:ext cx="11049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>
            <a:extLst>
              <a:ext uri="{FF2B5EF4-FFF2-40B4-BE49-F238E27FC236}">
                <a16:creationId xmlns:a16="http://schemas.microsoft.com/office/drawing/2014/main" id="{CD9A644F-EF9E-77C2-87AA-B4EB3217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747838"/>
            <a:ext cx="109220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>
            <a:extLst>
              <a:ext uri="{FF2B5EF4-FFF2-40B4-BE49-F238E27FC236}">
                <a16:creationId xmlns:a16="http://schemas.microsoft.com/office/drawing/2014/main" id="{E5B6B997-4532-26F4-1A67-B4023AA40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41475"/>
            <a:ext cx="267652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CasellaDiTesto 2">
            <a:extLst>
              <a:ext uri="{FF2B5EF4-FFF2-40B4-BE49-F238E27FC236}">
                <a16:creationId xmlns:a16="http://schemas.microsoft.com/office/drawing/2014/main" id="{9397C55D-661D-5F49-AECE-D5D37425D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563562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sz="2200">
                <a:solidFill>
                  <a:srgbClr val="FFFF66"/>
                </a:solidFill>
                <a:latin typeface="Arial Unicode MS" pitchFamily="34" charset="-128"/>
              </a:rPr>
              <a:t>Il termometro bagnato indica la temperatura minore: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sz="2200">
                <a:solidFill>
                  <a:srgbClr val="FFFF66"/>
                </a:solidFill>
                <a:latin typeface="Arial Unicode MS" pitchFamily="34" charset="-128"/>
              </a:rPr>
              <a:t>i liquidi per evaporare hanno bisogno di assorbire il calore.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3E31ACC-BB8E-A71F-1A02-41427E72D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FAB2FF4-EF30-B91F-8314-0C31323AE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33476" name="Rectangle 4">
            <a:extLst>
              <a:ext uri="{FF2B5EF4-FFF2-40B4-BE49-F238E27FC236}">
                <a16:creationId xmlns:a16="http://schemas.microsoft.com/office/drawing/2014/main" id="{1607A0E0-9D0A-961C-1D17-2B9F062B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b="0" dirty="0"/>
              <a:t>Il papero bevitore</a:t>
            </a:r>
            <a:r>
              <a:rPr lang="pl-PL" altLang="it-IT" b="0" dirty="0"/>
              <a:t> (c</a:t>
            </a:r>
            <a:r>
              <a:rPr lang="it-IT" altLang="it-IT" b="0" dirty="0" err="1"/>
              <a:t>ont</a:t>
            </a:r>
            <a:r>
              <a:rPr lang="it-IT" altLang="it-IT" b="0" dirty="0"/>
              <a:t>.</a:t>
            </a:r>
            <a:r>
              <a:rPr lang="pl-PL" altLang="it-IT" b="0" dirty="0"/>
              <a:t>)</a:t>
            </a:r>
            <a:endParaRPr lang="en-US" altLang="it-IT" b="0" dirty="0"/>
          </a:p>
        </p:txBody>
      </p:sp>
      <p:pic>
        <p:nvPicPr>
          <p:cNvPr id="20485" name="Picture 8">
            <a:extLst>
              <a:ext uri="{FF2B5EF4-FFF2-40B4-BE49-F238E27FC236}">
                <a16:creationId xmlns:a16="http://schemas.microsoft.com/office/drawing/2014/main" id="{BACA7429-73FB-89AF-E211-23B46026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441450"/>
            <a:ext cx="1985962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>
            <a:extLst>
              <a:ext uri="{FF2B5EF4-FFF2-40B4-BE49-F238E27FC236}">
                <a16:creationId xmlns:a16="http://schemas.microsoft.com/office/drawing/2014/main" id="{B45426CC-272D-0063-496F-0F03F7ED7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443038"/>
            <a:ext cx="269557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>
            <a:extLst>
              <a:ext uri="{FF2B5EF4-FFF2-40B4-BE49-F238E27FC236}">
                <a16:creationId xmlns:a16="http://schemas.microsoft.com/office/drawing/2014/main" id="{96114C4F-C4E9-C88E-02DE-C581BFA3B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454150"/>
            <a:ext cx="31115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11">
            <a:extLst>
              <a:ext uri="{FF2B5EF4-FFF2-40B4-BE49-F238E27FC236}">
                <a16:creationId xmlns:a16="http://schemas.microsoft.com/office/drawing/2014/main" id="{DCF2B5B1-8F7C-2414-1DD2-C6AEDB0D4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40300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89" name="AutoShape 12">
            <a:extLst>
              <a:ext uri="{FF2B5EF4-FFF2-40B4-BE49-F238E27FC236}">
                <a16:creationId xmlns:a16="http://schemas.microsoft.com/office/drawing/2014/main" id="{F4DDDC02-AD2B-6A45-F089-DE95AA35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4992688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90" name="AutoShape 13">
            <a:extLst>
              <a:ext uri="{FF2B5EF4-FFF2-40B4-BE49-F238E27FC236}">
                <a16:creationId xmlns:a16="http://schemas.microsoft.com/office/drawing/2014/main" id="{D14184A8-B5A6-675F-CF7F-3F791522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4967288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91" name="AutoShape 14">
            <a:extLst>
              <a:ext uri="{FF2B5EF4-FFF2-40B4-BE49-F238E27FC236}">
                <a16:creationId xmlns:a16="http://schemas.microsoft.com/office/drawing/2014/main" id="{EE24D90C-B12F-E49F-93DF-1FE18CB9A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4979988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92" name="AutoShape 15">
            <a:extLst>
              <a:ext uri="{FF2B5EF4-FFF2-40B4-BE49-F238E27FC236}">
                <a16:creationId xmlns:a16="http://schemas.microsoft.com/office/drawing/2014/main" id="{B0D9D480-3665-F76A-5E58-AB6D94714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2681288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93" name="AutoShape 16">
            <a:extLst>
              <a:ext uri="{FF2B5EF4-FFF2-40B4-BE49-F238E27FC236}">
                <a16:creationId xmlns:a16="http://schemas.microsoft.com/office/drawing/2014/main" id="{76B207F7-1706-00D3-7ED9-69C28F637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8" y="5043488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94" name="AutoShape 17">
            <a:extLst>
              <a:ext uri="{FF2B5EF4-FFF2-40B4-BE49-F238E27FC236}">
                <a16:creationId xmlns:a16="http://schemas.microsoft.com/office/drawing/2014/main" id="{8198C1BB-92FE-F55F-A764-B2E3F7D01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5018088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95" name="AutoShape 18">
            <a:extLst>
              <a:ext uri="{FF2B5EF4-FFF2-40B4-BE49-F238E27FC236}">
                <a16:creationId xmlns:a16="http://schemas.microsoft.com/office/drawing/2014/main" id="{F7B9C3F9-9251-6282-CC61-6F697A7D8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2516188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96" name="AutoShape 19">
            <a:extLst>
              <a:ext uri="{FF2B5EF4-FFF2-40B4-BE49-F238E27FC236}">
                <a16:creationId xmlns:a16="http://schemas.microsoft.com/office/drawing/2014/main" id="{CEB2E701-6202-2FBE-74CD-571F100FA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5030788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97" name="AutoShape 20">
            <a:extLst>
              <a:ext uri="{FF2B5EF4-FFF2-40B4-BE49-F238E27FC236}">
                <a16:creationId xmlns:a16="http://schemas.microsoft.com/office/drawing/2014/main" id="{BA7D6F1C-748C-1DD8-F7F2-6B38E4B93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3621088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98" name="AutoShape 21">
            <a:extLst>
              <a:ext uri="{FF2B5EF4-FFF2-40B4-BE49-F238E27FC236}">
                <a16:creationId xmlns:a16="http://schemas.microsoft.com/office/drawing/2014/main" id="{7FAA6A90-EB3C-1CB5-A930-BFEECFF8D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5043488"/>
            <a:ext cx="101600" cy="139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0499" name="Text Box 22">
            <a:extLst>
              <a:ext uri="{FF2B5EF4-FFF2-40B4-BE49-F238E27FC236}">
                <a16:creationId xmlns:a16="http://schemas.microsoft.com/office/drawing/2014/main" id="{83BB8F72-9E93-BE6C-5581-088232B69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5549900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400" b="0">
                <a:solidFill>
                  <a:schemeClr val="bg2"/>
                </a:solidFill>
                <a:latin typeface="Arial Unicode MS" pitchFamily="34" charset="-128"/>
              </a:rPr>
              <a:t>T</a:t>
            </a:r>
            <a:r>
              <a:rPr lang="pl-PL" altLang="it-IT" sz="1400" b="0" baseline="-25000">
                <a:solidFill>
                  <a:schemeClr val="bg2"/>
                </a:solidFill>
                <a:latin typeface="Arial Unicode MS" pitchFamily="34" charset="-128"/>
              </a:rPr>
              <a:t>1</a:t>
            </a:r>
            <a:r>
              <a:rPr lang="pl-PL" altLang="it-IT" sz="1400" b="0">
                <a:solidFill>
                  <a:schemeClr val="bg2"/>
                </a:solidFill>
                <a:latin typeface="Arial Unicode MS" pitchFamily="34" charset="-128"/>
              </a:rPr>
              <a:t>&gt;T</a:t>
            </a:r>
            <a:r>
              <a:rPr lang="pl-PL" altLang="it-IT" sz="1400" b="0" baseline="-25000">
                <a:solidFill>
                  <a:schemeClr val="bg2"/>
                </a:solidFill>
                <a:latin typeface="Arial Unicode MS" pitchFamily="34" charset="-128"/>
              </a:rPr>
              <a:t>2</a:t>
            </a:r>
            <a:endParaRPr lang="en-US" altLang="it-IT" sz="1400" b="0">
              <a:solidFill>
                <a:schemeClr val="bg2"/>
              </a:solidFill>
              <a:latin typeface="Arial Unicode MS" pitchFamily="34" charset="-128"/>
            </a:endParaRPr>
          </a:p>
        </p:txBody>
      </p:sp>
      <p:sp>
        <p:nvSpPr>
          <p:cNvPr id="20500" name="Text Box 24">
            <a:extLst>
              <a:ext uri="{FF2B5EF4-FFF2-40B4-BE49-F238E27FC236}">
                <a16:creationId xmlns:a16="http://schemas.microsoft.com/office/drawing/2014/main" id="{EA02C0E3-0133-2A15-194B-C6C7E1C40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2135188"/>
            <a:ext cx="35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400" b="0">
                <a:solidFill>
                  <a:schemeClr val="bg2"/>
                </a:solidFill>
                <a:latin typeface="Arial Unicode MS" pitchFamily="34" charset="-128"/>
              </a:rPr>
              <a:t>T</a:t>
            </a:r>
            <a:r>
              <a:rPr lang="pl-PL" altLang="it-IT" sz="1400" b="0" baseline="-25000">
                <a:solidFill>
                  <a:schemeClr val="bg2"/>
                </a:solidFill>
                <a:latin typeface="Arial Unicode MS" pitchFamily="34" charset="-128"/>
              </a:rPr>
              <a:t>2</a:t>
            </a:r>
            <a:endParaRPr lang="en-US" altLang="it-IT" sz="1400" b="0">
              <a:solidFill>
                <a:schemeClr val="bg2"/>
              </a:solidFill>
              <a:latin typeface="Arial Unicode MS" pitchFamily="34" charset="-128"/>
            </a:endParaRPr>
          </a:p>
        </p:txBody>
      </p:sp>
      <p:sp>
        <p:nvSpPr>
          <p:cNvPr id="20501" name="CasellaDiTesto 2">
            <a:extLst>
              <a:ext uri="{FF2B5EF4-FFF2-40B4-BE49-F238E27FC236}">
                <a16:creationId xmlns:a16="http://schemas.microsoft.com/office/drawing/2014/main" id="{447B3F8C-A0A3-AD90-768B-11F112138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5635625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it-IT" altLang="it-IT" sz="2200">
                <a:solidFill>
                  <a:srgbClr val="FFFF66"/>
                </a:solidFill>
                <a:latin typeface="Arial Unicode MS" pitchFamily="34" charset="-128"/>
              </a:rPr>
              <a:t>Il liquido dentro il «misuratore del amore» e il papero (qualche «etere») hanno la temperatura di evaporazione bassa: basta riscaldare un po’ (con la mano) e evaporano «alla grande»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F086618-79ED-E555-25B4-43BD22DA8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C938AE00-97F2-2EA7-7F36-7B2A8419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37572" name="Rectangle 4">
            <a:extLst>
              <a:ext uri="{FF2B5EF4-FFF2-40B4-BE49-F238E27FC236}">
                <a16:creationId xmlns:a16="http://schemas.microsoft.com/office/drawing/2014/main" id="{B87BEA7D-7718-DB5B-9F0A-E027AFE34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it-IT" b="0" dirty="0"/>
              <a:t>Se</a:t>
            </a:r>
            <a:r>
              <a:rPr lang="it-IT" altLang="it-IT" b="0" dirty="0" err="1"/>
              <a:t>quenza</a:t>
            </a:r>
            <a:r>
              <a:rPr lang="it-IT" altLang="it-IT" b="0" dirty="0"/>
              <a:t> didattica</a:t>
            </a:r>
            <a:endParaRPr lang="en-US" altLang="it-IT" b="0" dirty="0"/>
          </a:p>
        </p:txBody>
      </p:sp>
      <p:pic>
        <p:nvPicPr>
          <p:cNvPr id="22533" name="Picture 8">
            <a:extLst>
              <a:ext uri="{FF2B5EF4-FFF2-40B4-BE49-F238E27FC236}">
                <a16:creationId xmlns:a16="http://schemas.microsoft.com/office/drawing/2014/main" id="{F8D9F990-1318-12B6-1282-CD7F9DE7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397000"/>
            <a:ext cx="78994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7EDFB33-9AD1-ACCA-264F-2B46EAB2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0D73FF63-4F18-0676-A4FC-BCF3AD70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39620" name="Rectangle 4">
            <a:extLst>
              <a:ext uri="{FF2B5EF4-FFF2-40B4-BE49-F238E27FC236}">
                <a16:creationId xmlns:a16="http://schemas.microsoft.com/office/drawing/2014/main" id="{2564CC79-2E7A-B234-3E55-55A28A304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b="0" dirty="0"/>
              <a:t>La sequenza didattica</a:t>
            </a:r>
            <a:endParaRPr lang="en-US" altLang="it-IT" b="0" dirty="0"/>
          </a:p>
        </p:txBody>
      </p:sp>
      <p:pic>
        <p:nvPicPr>
          <p:cNvPr id="239623" name="duck.mpg">
            <a:hlinkClick r:id="" action="ppaction://media"/>
            <a:extLst>
              <a:ext uri="{FF2B5EF4-FFF2-40B4-BE49-F238E27FC236}">
                <a16:creationId xmlns:a16="http://schemas.microsoft.com/office/drawing/2014/main" id="{ACB290AA-C3BD-E628-71CC-5ECB5DE4ADE9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336800"/>
            <a:ext cx="329723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ermometr05.mp4">
            <a:hlinkClick r:id="" action="ppaction://media"/>
            <a:extLst>
              <a:ext uri="{FF2B5EF4-FFF2-40B4-BE49-F238E27FC236}">
                <a16:creationId xmlns:a16="http://schemas.microsoft.com/office/drawing/2014/main" id="{0D374F61-13C5-A042-29C3-15DD11EAF9C8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0813"/>
            <a:ext cx="459105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9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96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62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9623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AAD943C-1F3A-6BA2-3F0D-6C636D31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6CCE440C-78B3-133C-33E9-FA976BA5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39620" name="Rectangle 4">
            <a:extLst>
              <a:ext uri="{FF2B5EF4-FFF2-40B4-BE49-F238E27FC236}">
                <a16:creationId xmlns:a16="http://schemas.microsoft.com/office/drawing/2014/main" id="{1F37947B-C57D-09AC-E0A8-4A6EDB116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b="0" dirty="0"/>
              <a:t>La sequenza didattica</a:t>
            </a:r>
            <a:endParaRPr lang="en-US" altLang="it-IT" b="0" dirty="0"/>
          </a:p>
        </p:txBody>
      </p:sp>
      <p:pic>
        <p:nvPicPr>
          <p:cNvPr id="2" name="termometr05.mp4">
            <a:hlinkClick r:id="" action="ppaction://media"/>
            <a:extLst>
              <a:ext uri="{FF2B5EF4-FFF2-40B4-BE49-F238E27FC236}">
                <a16:creationId xmlns:a16="http://schemas.microsoft.com/office/drawing/2014/main" id="{E872B117-1791-1BEE-05E5-21E69A62BBA8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0813"/>
            <a:ext cx="33702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uck.mp4">
            <a:hlinkClick r:id="" action="ppaction://media"/>
            <a:extLst>
              <a:ext uri="{FF2B5EF4-FFF2-40B4-BE49-F238E27FC236}">
                <a16:creationId xmlns:a16="http://schemas.microsoft.com/office/drawing/2014/main" id="{D05B4C93-810E-2209-6DCD-8EA2B6C6C2BF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420813"/>
            <a:ext cx="4767262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CasellaDiTesto 4">
            <a:extLst>
              <a:ext uri="{FF2B5EF4-FFF2-40B4-BE49-F238E27FC236}">
                <a16:creationId xmlns:a16="http://schemas.microsoft.com/office/drawing/2014/main" id="{47B20BBC-CCEE-E370-49BA-AEE33D88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37188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66"/>
                </a:solidFill>
                <a:latin typeface="Arial Unicode MS" pitchFamily="34" charset="-128"/>
              </a:rPr>
              <a:t>«Il termometro dell’amore»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FFFF66"/>
                </a:solidFill>
                <a:latin typeface="Arial Unicode MS" pitchFamily="34" charset="-128"/>
              </a:rPr>
              <a:t>http://dydaktyka.fizyka.umk.pl/zabawki1/files/termo/termometr-it.html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F7A6C71-F879-5FEA-801D-0E831F99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DAE37FC9-0095-135C-052B-0B25392A0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4D95A1F1-1B12-F443-A689-B727234B7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600" b="0" dirty="0"/>
              <a:t>Esperimenti</a:t>
            </a:r>
            <a:r>
              <a:rPr lang="pl-PL" altLang="it-IT" sz="3600" b="0" dirty="0"/>
              <a:t> „</a:t>
            </a:r>
            <a:r>
              <a:rPr lang="it-IT" altLang="it-IT" sz="3600" b="0" dirty="0"/>
              <a:t>difficili</a:t>
            </a:r>
            <a:r>
              <a:rPr lang="pl-PL" altLang="it-IT" sz="3600" b="0" dirty="0"/>
              <a:t>”</a:t>
            </a:r>
            <a:r>
              <a:rPr lang="it-IT" altLang="it-IT" sz="3600" b="0" dirty="0"/>
              <a:t> (con bassa probabilità di ripetersi)</a:t>
            </a:r>
            <a:endParaRPr lang="en-US" altLang="it-IT" sz="3600" b="0" dirty="0"/>
          </a:p>
        </p:txBody>
      </p:sp>
      <p:sp>
        <p:nvSpPr>
          <p:cNvPr id="28677" name="Text Box 7">
            <a:extLst>
              <a:ext uri="{FF2B5EF4-FFF2-40B4-BE49-F238E27FC236}">
                <a16:creationId xmlns:a16="http://schemas.microsoft.com/office/drawing/2014/main" id="{DA5353CC-B0ED-6FAC-A815-6AF30FB35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519238"/>
            <a:ext cx="1531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800" b="0">
                <a:solidFill>
                  <a:srgbClr val="FFFF66"/>
                </a:solidFill>
                <a:latin typeface="Arial Unicode MS" pitchFamily="34" charset="-128"/>
              </a:rPr>
              <a:t>Lewitron</a:t>
            </a:r>
            <a:endParaRPr lang="en-US" altLang="it-IT" sz="2800" b="0">
              <a:solidFill>
                <a:srgbClr val="FFFF66"/>
              </a:solidFill>
              <a:latin typeface="Arial Unicode MS" pitchFamily="34" charset="-128"/>
            </a:endParaRPr>
          </a:p>
        </p:txBody>
      </p:sp>
      <p:pic>
        <p:nvPicPr>
          <p:cNvPr id="241672" name="AS.AVI">
            <a:hlinkClick r:id="" action="ppaction://media"/>
            <a:extLst>
              <a:ext uri="{FF2B5EF4-FFF2-40B4-BE49-F238E27FC236}">
                <a16:creationId xmlns:a16="http://schemas.microsoft.com/office/drawing/2014/main" id="{C4CD3BA8-AD1D-349B-2EC4-55A35AFF1249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3" name="AS4.AVI">
            <a:hlinkClick r:id="" action="ppaction://media"/>
            <a:extLst>
              <a:ext uri="{FF2B5EF4-FFF2-40B4-BE49-F238E27FC236}">
                <a16:creationId xmlns:a16="http://schemas.microsoft.com/office/drawing/2014/main" id="{FEE11910-222D-E654-D439-7354CEC757A9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21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5" name="AS5.AVI">
            <a:hlinkClick r:id="" action="ppaction://media"/>
            <a:extLst>
              <a:ext uri="{FF2B5EF4-FFF2-40B4-BE49-F238E27FC236}">
                <a16:creationId xmlns:a16="http://schemas.microsoft.com/office/drawing/2014/main" id="{C0B32FE5-A903-DA00-8C7A-766941F1BB33}"/>
              </a:ext>
            </a:extLst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94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1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16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16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1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1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167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1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41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167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BF78ACD-C36D-111C-C467-29954EE3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CA3DB30D-4166-9D3A-432C-722654A21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43716" name="Rectangle 4">
            <a:extLst>
              <a:ext uri="{FF2B5EF4-FFF2-40B4-BE49-F238E27FC236}">
                <a16:creationId xmlns:a16="http://schemas.microsoft.com/office/drawing/2014/main" id="{71DD6BBF-7EE3-DF08-B581-C3D9F1B19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b="0" dirty="0"/>
              <a:t>Esperimenti</a:t>
            </a:r>
            <a:r>
              <a:rPr lang="pl-PL" altLang="it-IT" b="0" dirty="0"/>
              <a:t> „</a:t>
            </a:r>
            <a:r>
              <a:rPr lang="it-IT" altLang="it-IT" b="0" dirty="0"/>
              <a:t>difficili</a:t>
            </a:r>
            <a:r>
              <a:rPr lang="pl-PL" altLang="it-IT" b="0" dirty="0"/>
              <a:t>”</a:t>
            </a:r>
            <a:endParaRPr lang="en-US" altLang="it-IT" b="0" dirty="0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C9B74354-1040-FD74-0FF0-1C1D18517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1570038"/>
            <a:ext cx="630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800" b="0">
                <a:solidFill>
                  <a:srgbClr val="FFFF66"/>
                </a:solidFill>
                <a:latin typeface="Arial Unicode MS" pitchFamily="34" charset="-128"/>
              </a:rPr>
              <a:t>Lewitron: 3 mode of fall, 1 stable mode</a:t>
            </a:r>
            <a:endParaRPr lang="en-US" altLang="it-IT" sz="2800" b="0">
              <a:solidFill>
                <a:srgbClr val="FFFF66"/>
              </a:solidFill>
              <a:latin typeface="Arial Unicode MS" pitchFamily="34" charset="-128"/>
            </a:endParaRPr>
          </a:p>
        </p:txBody>
      </p:sp>
      <p:pic>
        <p:nvPicPr>
          <p:cNvPr id="243721" name="AS8B.AVI">
            <a:hlinkClick r:id="" action="ppaction://media"/>
            <a:extLst>
              <a:ext uri="{FF2B5EF4-FFF2-40B4-BE49-F238E27FC236}">
                <a16:creationId xmlns:a16="http://schemas.microsoft.com/office/drawing/2014/main" id="{19C955F7-4589-7F12-53F4-48DE416109C7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527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0">
            <a:extLst>
              <a:ext uri="{FF2B5EF4-FFF2-40B4-BE49-F238E27FC236}">
                <a16:creationId xmlns:a16="http://schemas.microsoft.com/office/drawing/2014/main" id="{E1BB09B0-E77E-6B72-7EA0-6370D1300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5224463"/>
            <a:ext cx="8067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>
                <a:solidFill>
                  <a:srgbClr val="FFFF66"/>
                </a:solidFill>
                <a:latin typeface="Arial Unicode MS" pitchFamily="34" charset="-128"/>
                <a:hlinkClick r:id="rId8"/>
              </a:rPr>
              <a:t>Dynamics of the LevitronTM </a:t>
            </a:r>
            <a:endParaRPr lang="pl-PL" altLang="it-IT" sz="2000">
              <a:solidFill>
                <a:srgbClr val="FFFF66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>
                <a:solidFill>
                  <a:srgbClr val="FFFF66"/>
                </a:solidFill>
                <a:latin typeface="Arial Unicode MS" pitchFamily="34" charset="-128"/>
                <a:hlinkClick r:id="rId9"/>
              </a:rPr>
              <a:t>Roger F Gans</a:t>
            </a:r>
            <a:r>
              <a:rPr lang="pl-PL" altLang="it-IT" sz="2000" b="0">
                <a:solidFill>
                  <a:srgbClr val="FFFF66"/>
                </a:solidFill>
                <a:latin typeface="Arial Unicode MS" pitchFamily="34" charset="-128"/>
              </a:rPr>
              <a:t>, </a:t>
            </a:r>
            <a:r>
              <a:rPr lang="pl-PL" altLang="it-IT" sz="2000" b="0">
                <a:solidFill>
                  <a:srgbClr val="FFFF66"/>
                </a:solidFill>
                <a:latin typeface="Arial Unicode MS" pitchFamily="34" charset="-128"/>
                <a:hlinkClick r:id="rId10"/>
              </a:rPr>
              <a:t>Thomas B Jones</a:t>
            </a:r>
            <a:r>
              <a:rPr lang="pl-PL" altLang="it-IT" sz="2000" b="0">
                <a:solidFill>
                  <a:srgbClr val="FFFF66"/>
                </a:solidFill>
                <a:latin typeface="Arial Unicode MS" pitchFamily="34" charset="-128"/>
              </a:rPr>
              <a:t> and </a:t>
            </a:r>
            <a:r>
              <a:rPr lang="pl-PL" altLang="it-IT" sz="2000" b="0">
                <a:solidFill>
                  <a:srgbClr val="FFFF66"/>
                </a:solidFill>
                <a:latin typeface="Arial Unicode MS" pitchFamily="34" charset="-128"/>
                <a:hlinkClick r:id="rId11"/>
              </a:rPr>
              <a:t>Masao Washizu</a:t>
            </a:r>
            <a:r>
              <a:rPr lang="pl-PL" altLang="it-IT" sz="2000" b="0">
                <a:solidFill>
                  <a:srgbClr val="FFFF66"/>
                </a:solidFill>
                <a:latin typeface="Arial Unicode MS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 b="0">
                <a:solidFill>
                  <a:srgbClr val="FFFF66"/>
                </a:solidFill>
                <a:latin typeface="Arial Unicode MS" pitchFamily="34" charset="-128"/>
              </a:rPr>
              <a:t>1998 </a:t>
            </a:r>
            <a:r>
              <a:rPr lang="pl-PL" altLang="it-IT" sz="2000" b="0" i="1">
                <a:solidFill>
                  <a:srgbClr val="FFFF66"/>
                </a:solidFill>
                <a:latin typeface="Arial Unicode MS" pitchFamily="34" charset="-128"/>
              </a:rPr>
              <a:t>J. Phys. D: Appl. Phys.</a:t>
            </a:r>
            <a:r>
              <a:rPr lang="pl-PL" altLang="it-IT" sz="2000" b="0">
                <a:solidFill>
                  <a:srgbClr val="FFFF66"/>
                </a:solidFill>
                <a:latin typeface="Arial Unicode MS" pitchFamily="34" charset="-128"/>
              </a:rPr>
              <a:t> </a:t>
            </a:r>
            <a:r>
              <a:rPr lang="pl-PL" altLang="it-IT" sz="2000">
                <a:solidFill>
                  <a:srgbClr val="FFFF66"/>
                </a:solidFill>
                <a:latin typeface="Arial Unicode MS" pitchFamily="34" charset="-128"/>
              </a:rPr>
              <a:t>31 671 </a:t>
            </a:r>
            <a:r>
              <a:rPr lang="pl-PL" altLang="it-IT" sz="2000">
                <a:solidFill>
                  <a:srgbClr val="FFFF66"/>
                </a:solidFill>
                <a:latin typeface="Arial Unicode MS" pitchFamily="34" charset="-128"/>
                <a:hlinkClick r:id="rId12"/>
              </a:rPr>
              <a:t>doi:10.1088/0022-3727/31/6/015</a:t>
            </a:r>
            <a:r>
              <a:rPr lang="pl-PL" altLang="it-IT" sz="2000">
                <a:solidFill>
                  <a:srgbClr val="FFFF66"/>
                </a:solidFill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37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7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3721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1F8DF43-8930-C1C2-E2F0-97279101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B1B6BB6E-9605-7B97-6510-823A63C4A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CA838C8B-2650-F08A-57F3-20BD060F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b="0" dirty="0"/>
              <a:t>Il doppio cono</a:t>
            </a:r>
            <a:endParaRPr lang="en-US" altLang="it-IT" b="0" dirty="0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690B270C-AC0F-F6BF-7CD6-01AA5901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1570038"/>
            <a:ext cx="3143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0">
                <a:solidFill>
                  <a:srgbClr val="FFFF66"/>
                </a:solidFill>
                <a:latin typeface="Arial Unicode MS" pitchFamily="34" charset="-128"/>
              </a:rPr>
              <a:t>Il semplice è bello!</a:t>
            </a:r>
            <a:endParaRPr lang="en-US" altLang="it-IT" sz="2800" b="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46791" name="Rectangle 7">
            <a:extLst>
              <a:ext uri="{FF2B5EF4-FFF2-40B4-BE49-F238E27FC236}">
                <a16:creationId xmlns:a16="http://schemas.microsoft.com/office/drawing/2014/main" id="{93F5E171-32E6-30A7-96D7-3BE9A5A6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4999038"/>
            <a:ext cx="63690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FFFF66"/>
                </a:solidFill>
                <a:latin typeface="Arial Unicode MS" pitchFamily="34" charset="-128"/>
                <a:hlinkClick r:id="rId8"/>
              </a:rPr>
              <a:t>European Journal of Physics</a:t>
            </a:r>
            <a:r>
              <a:rPr lang="en-US" altLang="it-IT" sz="2000">
                <a:solidFill>
                  <a:srgbClr val="FFFF66"/>
                </a:solidFill>
                <a:latin typeface="Arial Unicode MS" pitchFamily="34" charset="-128"/>
              </a:rPr>
              <a:t> </a:t>
            </a:r>
            <a:r>
              <a:rPr lang="en-US" altLang="it-IT" sz="2000">
                <a:solidFill>
                  <a:srgbClr val="FFFF66"/>
                </a:solidFill>
                <a:latin typeface="Arial Unicode MS" pitchFamily="34" charset="-128"/>
                <a:hlinkClick r:id="rId9"/>
              </a:rPr>
              <a:t>Volume 32 </a:t>
            </a:r>
            <a:r>
              <a:rPr lang="en-US" altLang="it-IT" sz="2000">
                <a:solidFill>
                  <a:srgbClr val="FFFF66"/>
                </a:solidFill>
                <a:latin typeface="Arial Unicode MS" pitchFamily="34" charset="-128"/>
                <a:hlinkClick r:id="rId10"/>
              </a:rPr>
              <a:t>Number 6 </a:t>
            </a:r>
            <a:endParaRPr lang="pl-PL" altLang="it-IT" sz="2000">
              <a:solidFill>
                <a:srgbClr val="FFFF66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FFFF66"/>
                </a:solidFill>
                <a:latin typeface="Arial Unicode MS" pitchFamily="34" charset="-128"/>
              </a:rPr>
              <a:t>Emilio Cortés and D Cortés-Poza 2011 </a:t>
            </a:r>
            <a:endParaRPr lang="pl-PL" altLang="it-IT" sz="2000">
              <a:solidFill>
                <a:srgbClr val="FFFF66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i="1">
                <a:solidFill>
                  <a:srgbClr val="FFFF66"/>
                </a:solidFill>
                <a:latin typeface="Arial Unicode MS" pitchFamily="34" charset="-128"/>
              </a:rPr>
              <a:t>Eur. J. Phys.</a:t>
            </a:r>
            <a:r>
              <a:rPr lang="en-US" altLang="it-IT" sz="2000">
                <a:solidFill>
                  <a:srgbClr val="FFFF66"/>
                </a:solidFill>
                <a:latin typeface="Arial Unicode MS" pitchFamily="34" charset="-128"/>
              </a:rPr>
              <a:t> 32 1559 </a:t>
            </a:r>
            <a:r>
              <a:rPr lang="en-US" altLang="it-IT" sz="2000">
                <a:solidFill>
                  <a:srgbClr val="FFFF66"/>
                </a:solidFill>
                <a:latin typeface="Arial Unicode MS" pitchFamily="34" charset="-128"/>
                <a:hlinkClick r:id="rId11"/>
              </a:rPr>
              <a:t>doi:10.1088/0143-0807/32/6/010</a:t>
            </a:r>
            <a:endParaRPr lang="en-US" altLang="it-IT" sz="2000">
              <a:solidFill>
                <a:srgbClr val="FFFF66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solidFill>
                  <a:srgbClr val="FFFF66"/>
                </a:solidFill>
                <a:latin typeface="Arial Unicode MS" pitchFamily="34" charset="-128"/>
              </a:rPr>
              <a:t>Mechanical paradox: the uphill roller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2400">
              <a:solidFill>
                <a:srgbClr val="FFFF66"/>
              </a:solidFill>
              <a:latin typeface="Arial Unicode MS" pitchFamily="34" charset="-128"/>
            </a:endParaRPr>
          </a:p>
        </p:txBody>
      </p:sp>
      <p:pic>
        <p:nvPicPr>
          <p:cNvPr id="246792" name="stozek.mpg">
            <a:hlinkClick r:id="" action="ppaction://media"/>
            <a:extLst>
              <a:ext uri="{FF2B5EF4-FFF2-40B4-BE49-F238E27FC236}">
                <a16:creationId xmlns:a16="http://schemas.microsoft.com/office/drawing/2014/main" id="{6471E779-3821-34AE-AEAD-80D9D3B97680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4765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3" name="rurka.mpg">
            <a:hlinkClick r:id="" action="ppaction://media"/>
            <a:extLst>
              <a:ext uri="{FF2B5EF4-FFF2-40B4-BE49-F238E27FC236}">
                <a16:creationId xmlns:a16="http://schemas.microsoft.com/office/drawing/2014/main" id="{8EF738EB-4B34-7740-CDA2-B2F583F6317B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4511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6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67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79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679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6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467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79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6793"/>
                </p:tgtEl>
              </p:cMediaNode>
            </p:video>
          </p:childTnLst>
        </p:cTn>
      </p:par>
    </p:tnLst>
    <p:bldLst>
      <p:bldP spid="2467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DA13B070-5F12-7794-4572-F6259E3DD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Il papero bevitore</a:t>
            </a:r>
            <a:r>
              <a:rPr lang="pl-PL" altLang="it-IT" dirty="0"/>
              <a:t> (0)</a:t>
            </a:r>
            <a:endParaRPr lang="en-US" altLang="it-IT" dirty="0"/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12045060-98C7-8B1D-EC73-3CBF7B19C6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42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it-IT" sz="2800" dirty="0"/>
              <a:t>„</a:t>
            </a:r>
            <a:r>
              <a:rPr lang="it-IT" altLang="it-IT" sz="2800" dirty="0"/>
              <a:t>Questo deve essere un </a:t>
            </a:r>
            <a:r>
              <a:rPr lang="pl-PL" altLang="it-IT" sz="2800" dirty="0"/>
              <a:t>perpetuum mobile”</a:t>
            </a:r>
            <a:endParaRPr lang="en-US" altLang="it-IT" sz="2800" dirty="0"/>
          </a:p>
        </p:txBody>
      </p:sp>
      <p:sp>
        <p:nvSpPr>
          <p:cNvPr id="217095" name="Rectangle 7">
            <a:extLst>
              <a:ext uri="{FF2B5EF4-FFF2-40B4-BE49-F238E27FC236}">
                <a16:creationId xmlns:a16="http://schemas.microsoft.com/office/drawing/2014/main" id="{A3D42CBA-F80B-7315-2105-6A753EEA5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5297488"/>
            <a:ext cx="7099300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FF33"/>
              </a:buClr>
              <a:buSzPct val="165000"/>
              <a:buFont typeface="Wingdings" panose="05000000000000000000" pitchFamily="2" charset="2"/>
              <a:buChar char="§"/>
              <a:defRPr/>
            </a:pPr>
            <a:r>
              <a:rPr lang="pl-PL" altLang="it-IT" b="0" dirty="0"/>
              <a:t>„</a:t>
            </a:r>
            <a:r>
              <a:rPr lang="it-IT" altLang="it-IT" b="0" dirty="0"/>
              <a:t>Questo papero si muove da solo</a:t>
            </a:r>
            <a:r>
              <a:rPr lang="pl-PL" altLang="it-IT" b="0" dirty="0"/>
              <a:t>”</a:t>
            </a:r>
            <a:endParaRPr lang="en-US" altLang="it-IT" b="0" dirty="0"/>
          </a:p>
        </p:txBody>
      </p:sp>
      <p:sp>
        <p:nvSpPr>
          <p:cNvPr id="7173" name="Text Box 9">
            <a:extLst>
              <a:ext uri="{FF2B5EF4-FFF2-40B4-BE49-F238E27FC236}">
                <a16:creationId xmlns:a16="http://schemas.microsoft.com/office/drawing/2014/main" id="{F2A23D8D-5DC8-2F79-9ABE-06A01B46D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6130925"/>
            <a:ext cx="226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000" b="0">
                <a:latin typeface="Arial Unicode MS" pitchFamily="34" charset="-128"/>
                <a:ea typeface="Arial Unicode MS" pitchFamily="34" charset="-128"/>
              </a:rPr>
              <a:t>©</a:t>
            </a:r>
            <a:r>
              <a:rPr lang="pl-PL" altLang="it-IT" sz="1000" b="0">
                <a:latin typeface="Arial Unicode MS" pitchFamily="34" charset="-128"/>
              </a:rPr>
              <a:t> G. Karwasz 1998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000" b="0">
                <a:latin typeface="Arial Unicode MS" pitchFamily="34" charset="-128"/>
              </a:rPr>
              <a:t>Koncepcja, doświadczenie, video GK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000" b="0">
                <a:latin typeface="Arial Unicode MS" pitchFamily="34" charset="-128"/>
              </a:rPr>
              <a:t>Czyta: Piotr P. Karwasz</a:t>
            </a:r>
            <a:endParaRPr lang="en-US" altLang="it-IT" sz="1000" b="0">
              <a:latin typeface="Arial Unicode MS" pitchFamily="34" charset="-128"/>
            </a:endParaRPr>
          </a:p>
        </p:txBody>
      </p:sp>
      <p:pic>
        <p:nvPicPr>
          <p:cNvPr id="217108" name="ASX.AVI">
            <a:hlinkClick r:id="" action="ppaction://media"/>
            <a:extLst>
              <a:ext uri="{FF2B5EF4-FFF2-40B4-BE49-F238E27FC236}">
                <a16:creationId xmlns:a16="http://schemas.microsoft.com/office/drawing/2014/main" id="{51DCCC8B-A93E-F51B-FC5B-070360F6FE05}"/>
              </a:ext>
            </a:extLst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2481263"/>
            <a:ext cx="3048000" cy="2286000"/>
          </a:xfrm>
        </p:spPr>
      </p:pic>
      <p:pic>
        <p:nvPicPr>
          <p:cNvPr id="2" name="ASX.mp4">
            <a:hlinkClick r:id="" action="ppaction://media"/>
            <a:extLst>
              <a:ext uri="{FF2B5EF4-FFF2-40B4-BE49-F238E27FC236}">
                <a16:creationId xmlns:a16="http://schemas.microsoft.com/office/drawing/2014/main" id="{29F0F716-204C-E333-F0DA-013D8DDD7CCE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097088"/>
            <a:ext cx="36607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7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0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7108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>
            <a:extLst>
              <a:ext uri="{FF2B5EF4-FFF2-40B4-BE49-F238E27FC236}">
                <a16:creationId xmlns:a16="http://schemas.microsoft.com/office/drawing/2014/main" id="{F4CC58FD-2ABA-54B3-86E6-4359F06C1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225800"/>
            <a:ext cx="2159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5BCC5A4B-5412-652D-09D2-515F0607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07FEFD00-F324-8C14-3E1F-E478DBB4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48836" name="Rectangle 4">
            <a:extLst>
              <a:ext uri="{FF2B5EF4-FFF2-40B4-BE49-F238E27FC236}">
                <a16:creationId xmlns:a16="http://schemas.microsoft.com/office/drawing/2014/main" id="{B192694F-F82A-EFC0-6C20-2D96624B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4400" b="0" dirty="0"/>
              <a:t>Esperimenti reali</a:t>
            </a:r>
            <a:r>
              <a:rPr lang="pl-PL" altLang="it-IT" sz="4400" b="0" dirty="0"/>
              <a:t> </a:t>
            </a:r>
            <a:r>
              <a:rPr lang="pl-PL" altLang="it-IT" sz="4400" b="0" dirty="0">
                <a:cs typeface="Arial" panose="020B0604020202020204" pitchFamily="34" charset="0"/>
              </a:rPr>
              <a:t>↔ </a:t>
            </a:r>
            <a:br>
              <a:rPr lang="pl-PL" altLang="it-IT" sz="4400" b="0" dirty="0">
                <a:cs typeface="Arial" panose="020B0604020202020204" pitchFamily="34" charset="0"/>
              </a:rPr>
            </a:br>
            <a:r>
              <a:rPr lang="it-IT" altLang="it-IT" sz="4400" b="0" dirty="0">
                <a:cs typeface="Arial" panose="020B0604020202020204" pitchFamily="34" charset="0"/>
              </a:rPr>
              <a:t>risorse virtuali</a:t>
            </a:r>
            <a:endParaRPr lang="pl-PL" altLang="it-IT" sz="4400" b="0" dirty="0">
              <a:cs typeface="Arial" panose="020B0604020202020204" pitchFamily="34" charset="0"/>
            </a:endParaRPr>
          </a:p>
        </p:txBody>
      </p:sp>
      <p:graphicFrame>
        <p:nvGraphicFramePr>
          <p:cNvPr id="34822" name="Object 9">
            <a:extLst>
              <a:ext uri="{FF2B5EF4-FFF2-40B4-BE49-F238E27FC236}">
                <a16:creationId xmlns:a16="http://schemas.microsoft.com/office/drawing/2014/main" id="{923B6D6D-B8A9-28D2-99ED-B450E4B53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550" y="3378200"/>
          <a:ext cx="18526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showAsIcon="1" r:id="rId7" imgW="953037" imgH="682580" progId="Package">
                  <p:embed/>
                </p:oleObj>
              </mc:Choice>
              <mc:Fallback>
                <p:oleObj name="Package" showAsIcon="1" r:id="rId7" imgW="953037" imgH="682580" progId="Packag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3378200"/>
                        <a:ext cx="18526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3" name="Picture 11">
            <a:extLst>
              <a:ext uri="{FF2B5EF4-FFF2-40B4-BE49-F238E27FC236}">
                <a16:creationId xmlns:a16="http://schemas.microsoft.com/office/drawing/2014/main" id="{D3F504F9-1C43-1AE7-5D16-54FDECCF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227388"/>
            <a:ext cx="2159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2">
            <a:extLst>
              <a:ext uri="{FF2B5EF4-FFF2-40B4-BE49-F238E27FC236}">
                <a16:creationId xmlns:a16="http://schemas.microsoft.com/office/drawing/2014/main" id="{F982C1FB-018C-C496-E10B-0CCEBB2E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3228975"/>
            <a:ext cx="2159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5" name="Object 13">
            <a:extLst>
              <a:ext uri="{FF2B5EF4-FFF2-40B4-BE49-F238E27FC236}">
                <a16:creationId xmlns:a16="http://schemas.microsoft.com/office/drawing/2014/main" id="{06451DE5-09F1-69B0-AD08-1F9496A5F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0250" y="3454400"/>
          <a:ext cx="171767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showAsIcon="1" r:id="rId9" imgW="953037" imgH="682580" progId="Package">
                  <p:embed/>
                </p:oleObj>
              </mc:Choice>
              <mc:Fallback>
                <p:oleObj name="Package" showAsIcon="1" r:id="rId9" imgW="953037" imgH="682580" progId="Packag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3454400"/>
                        <a:ext cx="171767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4">
            <a:extLst>
              <a:ext uri="{FF2B5EF4-FFF2-40B4-BE49-F238E27FC236}">
                <a16:creationId xmlns:a16="http://schemas.microsoft.com/office/drawing/2014/main" id="{B4E42DC6-62A4-792F-D4AF-1636AE930A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84850" y="3403600"/>
          <a:ext cx="17811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showAsIcon="1" r:id="rId11" imgW="953037" imgH="682580" progId="Package">
                  <p:embed/>
                </p:oleObj>
              </mc:Choice>
              <mc:Fallback>
                <p:oleObj name="Package" showAsIcon="1" r:id="rId11" imgW="953037" imgH="682580" progId="Packag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3403600"/>
                        <a:ext cx="178117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50840DB2-C170-7A79-F0D5-625783B03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9B6521FA-A7EB-781C-F1BF-59F89C9DB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36868" name="Picture 11">
            <a:extLst>
              <a:ext uri="{FF2B5EF4-FFF2-40B4-BE49-F238E27FC236}">
                <a16:creationId xmlns:a16="http://schemas.microsoft.com/office/drawing/2014/main" id="{AEDB3152-C569-9860-DCAF-64F1FE12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24100"/>
            <a:ext cx="3302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9" name="Object 12">
            <a:extLst>
              <a:ext uri="{FF2B5EF4-FFF2-40B4-BE49-F238E27FC236}">
                <a16:creationId xmlns:a16="http://schemas.microsoft.com/office/drawing/2014/main" id="{EDB66D52-B6BD-944B-AE70-53262C5F62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5100" y="4292600"/>
          <a:ext cx="31194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showAsIcon="1" r:id="rId7" imgW="1352282" imgH="682580" progId="Package">
                  <p:embed/>
                </p:oleObj>
              </mc:Choice>
              <mc:Fallback>
                <p:oleObj name="Package" showAsIcon="1" r:id="rId7" imgW="1352282" imgH="682580" progId="Packag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292600"/>
                        <a:ext cx="31194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D3678A93-0166-823C-DFC3-83F4B9A65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4400" b="0" dirty="0"/>
              <a:t>Esperimenti reali</a:t>
            </a:r>
            <a:r>
              <a:rPr lang="pl-PL" altLang="it-IT" sz="4400" b="0" dirty="0"/>
              <a:t> </a:t>
            </a:r>
            <a:r>
              <a:rPr lang="pl-PL" altLang="it-IT" sz="4400" b="0" dirty="0">
                <a:cs typeface="Arial" panose="020B0604020202020204" pitchFamily="34" charset="0"/>
              </a:rPr>
              <a:t>↔ </a:t>
            </a:r>
            <a:br>
              <a:rPr lang="pl-PL" altLang="it-IT" sz="4400" b="0" dirty="0">
                <a:cs typeface="Arial" panose="020B0604020202020204" pitchFamily="34" charset="0"/>
              </a:rPr>
            </a:br>
            <a:r>
              <a:rPr lang="it-IT" altLang="it-IT" sz="4400" b="0" dirty="0">
                <a:cs typeface="Arial" panose="020B0604020202020204" pitchFamily="34" charset="0"/>
              </a:rPr>
              <a:t>risorse virtuali</a:t>
            </a:r>
            <a:endParaRPr lang="pl-PL" altLang="it-IT" sz="4400" b="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9A27F05-F623-471A-95B7-6420964D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096F591D-99CC-5A5A-27B0-B598F669D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52932" name="Rectangle 4">
            <a:extLst>
              <a:ext uri="{FF2B5EF4-FFF2-40B4-BE49-F238E27FC236}">
                <a16:creationId xmlns:a16="http://schemas.microsoft.com/office/drawing/2014/main" id="{A17E4291-0EE4-00FC-C4EF-FB0EAE25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it-IT" sz="4400" b="0"/>
              <a:t>Doświadczenie realne </a:t>
            </a:r>
            <a:r>
              <a:rPr lang="pl-PL" altLang="it-IT" sz="4400" b="0">
                <a:cs typeface="Arial" panose="020B0604020202020204" pitchFamily="34" charset="0"/>
              </a:rPr>
              <a:t>↔ </a:t>
            </a:r>
            <a:br>
              <a:rPr lang="pl-PL" altLang="it-IT" sz="4400" b="0">
                <a:cs typeface="Arial" panose="020B0604020202020204" pitchFamily="34" charset="0"/>
              </a:rPr>
            </a:br>
            <a:r>
              <a:rPr lang="pl-PL" altLang="it-IT" sz="4400" b="0">
                <a:cs typeface="Arial" panose="020B0604020202020204" pitchFamily="34" charset="0"/>
              </a:rPr>
              <a:t>zasób wirtualny</a:t>
            </a:r>
          </a:p>
        </p:txBody>
      </p:sp>
      <p:pic>
        <p:nvPicPr>
          <p:cNvPr id="252935" name="celtic.mpg">
            <a:hlinkClick r:id="" action="ppaction://media"/>
            <a:extLst>
              <a:ext uri="{FF2B5EF4-FFF2-40B4-BE49-F238E27FC236}">
                <a16:creationId xmlns:a16="http://schemas.microsoft.com/office/drawing/2014/main" id="{0C837891-A403-BBD0-484E-29D455165BBD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11400"/>
            <a:ext cx="2981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29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293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4" name="CEL2.AVI">
            <a:hlinkClick r:id="" action="ppaction://media"/>
            <a:extLst>
              <a:ext uri="{FF2B5EF4-FFF2-40B4-BE49-F238E27FC236}">
                <a16:creationId xmlns:a16="http://schemas.microsoft.com/office/drawing/2014/main" id="{94732C4F-59D8-CA7B-D64F-4CCFC809CA68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803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>
            <a:extLst>
              <a:ext uri="{FF2B5EF4-FFF2-40B4-BE49-F238E27FC236}">
                <a16:creationId xmlns:a16="http://schemas.microsoft.com/office/drawing/2014/main" id="{045F0A9C-3E55-CCEA-931B-586798A1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BE3C4957-A317-E220-F3F0-36916681D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254983" name="CEL1.AVI">
            <a:hlinkClick r:id="" action="ppaction://media"/>
            <a:extLst>
              <a:ext uri="{FF2B5EF4-FFF2-40B4-BE49-F238E27FC236}">
                <a16:creationId xmlns:a16="http://schemas.microsoft.com/office/drawing/2014/main" id="{ED0F9957-7233-FED2-DADE-F0449C37D422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353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5" name="CEL3.AVI">
            <a:hlinkClick r:id="" action="ppaction://media"/>
            <a:extLst>
              <a:ext uri="{FF2B5EF4-FFF2-40B4-BE49-F238E27FC236}">
                <a16:creationId xmlns:a16="http://schemas.microsoft.com/office/drawing/2014/main" id="{84F0C500-CFF8-80B2-310B-3F4770793F87}"/>
              </a:ext>
            </a:extLst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513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7DA77AB-7E89-CB6B-3AB0-9654544A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4400" b="0" dirty="0"/>
              <a:t>Esperimenti reali</a:t>
            </a:r>
            <a:r>
              <a:rPr lang="pl-PL" altLang="it-IT" sz="4400" b="0" dirty="0"/>
              <a:t> </a:t>
            </a:r>
            <a:r>
              <a:rPr lang="pl-PL" altLang="it-IT" sz="4400" b="0" dirty="0">
                <a:cs typeface="Arial" panose="020B0604020202020204" pitchFamily="34" charset="0"/>
              </a:rPr>
              <a:t>↔ </a:t>
            </a:r>
            <a:br>
              <a:rPr lang="pl-PL" altLang="it-IT" sz="4400" b="0" dirty="0">
                <a:cs typeface="Arial" panose="020B0604020202020204" pitchFamily="34" charset="0"/>
              </a:rPr>
            </a:br>
            <a:r>
              <a:rPr lang="it-IT" altLang="it-IT" sz="4400" b="0" dirty="0">
                <a:cs typeface="Arial" panose="020B0604020202020204" pitchFamily="34" charset="0"/>
              </a:rPr>
              <a:t>risorse virtuali</a:t>
            </a:r>
            <a:endParaRPr lang="pl-PL" altLang="it-IT" sz="4400" b="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4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49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98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498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4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49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98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498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4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549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98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498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17DE7EE7-FBB0-2D43-EF30-D32CEDC43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43011" name="Text Box 4">
            <a:extLst>
              <a:ext uri="{FF2B5EF4-FFF2-40B4-BE49-F238E27FC236}">
                <a16:creationId xmlns:a16="http://schemas.microsoft.com/office/drawing/2014/main" id="{89C0D2B8-FBA1-C1C4-ACFE-5BD821F29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55416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258056" name="Text Box 8">
            <a:extLst>
              <a:ext uri="{FF2B5EF4-FFF2-40B4-BE49-F238E27FC236}">
                <a16:creationId xmlns:a16="http://schemas.microsoft.com/office/drawing/2014/main" id="{5F98EF71-C121-48FB-ADAC-F89A2BA48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3351213"/>
            <a:ext cx="5648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0">
                <a:solidFill>
                  <a:srgbClr val="FFFF66"/>
                </a:solidFill>
                <a:latin typeface="Arial Unicode MS" pitchFamily="34" charset="-128"/>
              </a:rPr>
              <a:t>Tutti e due servono per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0">
                <a:solidFill>
                  <a:srgbClr val="FFFF66"/>
                </a:solidFill>
                <a:latin typeface="Arial Unicode MS" pitchFamily="34" charset="-128"/>
              </a:rPr>
              <a:t>costruire i percorsi didattici</a:t>
            </a:r>
            <a:endParaRPr lang="en-US" altLang="it-IT" sz="3600" b="0">
              <a:solidFill>
                <a:srgbClr val="FFFF66"/>
              </a:solidFill>
              <a:latin typeface="Arial Unicode MS" pitchFamily="34" charset="-128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E1A0F50-4D7A-DDBD-CBC0-E5CF374C2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4400" b="0" dirty="0"/>
              <a:t>Esperimenti reali</a:t>
            </a:r>
            <a:r>
              <a:rPr lang="pl-PL" altLang="it-IT" sz="4400" b="0" dirty="0"/>
              <a:t> </a:t>
            </a:r>
            <a:r>
              <a:rPr lang="pl-PL" altLang="it-IT" sz="4400" b="0" dirty="0">
                <a:cs typeface="Arial" panose="020B0604020202020204" pitchFamily="34" charset="0"/>
              </a:rPr>
              <a:t>↔ </a:t>
            </a:r>
            <a:br>
              <a:rPr lang="pl-PL" altLang="it-IT" sz="4400" b="0" dirty="0">
                <a:cs typeface="Arial" panose="020B0604020202020204" pitchFamily="34" charset="0"/>
              </a:rPr>
            </a:br>
            <a:r>
              <a:rPr lang="it-IT" altLang="it-IT" sz="4400" b="0">
                <a:cs typeface="Arial" panose="020B0604020202020204" pitchFamily="34" charset="0"/>
              </a:rPr>
              <a:t>risorse virtuali ?, </a:t>
            </a:r>
            <a:endParaRPr lang="pl-PL" altLang="it-IT" sz="4400" b="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5AA86A7-4031-E09D-D8B8-E5D72E292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Il papero bevitore</a:t>
            </a:r>
            <a:r>
              <a:rPr lang="pl-PL" altLang="it-IT" dirty="0"/>
              <a:t> (1)</a:t>
            </a:r>
            <a:endParaRPr lang="en-US" altLang="it-IT" dirty="0"/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69C9110-C88C-2493-66E2-5DB3DFE221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099300" cy="542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it-IT" sz="2800" dirty="0"/>
              <a:t>„</a:t>
            </a:r>
            <a:r>
              <a:rPr lang="it-IT" altLang="it-IT" sz="2800" dirty="0"/>
              <a:t>Il papero abbassa i becco e beve così</a:t>
            </a:r>
            <a:r>
              <a:rPr lang="pl-PL" altLang="it-IT" sz="2800" dirty="0"/>
              <a:t>”</a:t>
            </a:r>
            <a:endParaRPr lang="en-US" altLang="it-IT" sz="2800" dirty="0"/>
          </a:p>
        </p:txBody>
      </p:sp>
      <p:sp>
        <p:nvSpPr>
          <p:cNvPr id="229380" name="Rectangle 4">
            <a:extLst>
              <a:ext uri="{FF2B5EF4-FFF2-40B4-BE49-F238E27FC236}">
                <a16:creationId xmlns:a16="http://schemas.microsoft.com/office/drawing/2014/main" id="{927F6C22-FCD6-70AE-E8E5-7BFF54EF5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5297488"/>
            <a:ext cx="7099300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FF33"/>
              </a:buClr>
              <a:buSzPct val="165000"/>
              <a:buFont typeface="Wingdings" panose="05000000000000000000" pitchFamily="2" charset="2"/>
              <a:buChar char="§"/>
              <a:defRPr/>
            </a:pPr>
            <a:r>
              <a:rPr lang="pl-PL" altLang="it-IT" b="0" dirty="0"/>
              <a:t>„ - </a:t>
            </a:r>
            <a:r>
              <a:rPr lang="it-IT" altLang="it-IT" b="0" dirty="0"/>
              <a:t>lasciato libero si ferma dopo qualche minuto</a:t>
            </a:r>
            <a:r>
              <a:rPr lang="pl-PL" altLang="it-IT" b="0" dirty="0"/>
              <a:t>”</a:t>
            </a:r>
            <a:endParaRPr lang="en-US" altLang="it-IT" b="0" dirty="0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33AE7B01-370F-1DDD-C0C4-802D4BE5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6130925"/>
            <a:ext cx="226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000" b="0">
                <a:latin typeface="Arial Unicode MS" pitchFamily="34" charset="-128"/>
                <a:ea typeface="Arial Unicode MS" pitchFamily="34" charset="-128"/>
              </a:rPr>
              <a:t>©</a:t>
            </a:r>
            <a:r>
              <a:rPr lang="pl-PL" altLang="it-IT" sz="1000" b="0">
                <a:latin typeface="Arial Unicode MS" pitchFamily="34" charset="-128"/>
              </a:rPr>
              <a:t> G. Karwasz 1998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000" b="0">
                <a:latin typeface="Arial Unicode MS" pitchFamily="34" charset="-128"/>
              </a:rPr>
              <a:t>Koncepcja, doświadczenie, video GK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000" b="0">
                <a:latin typeface="Arial Unicode MS" pitchFamily="34" charset="-128"/>
              </a:rPr>
              <a:t>Czyta: Piotr P. Karwasz</a:t>
            </a:r>
            <a:endParaRPr lang="en-US" altLang="it-IT" sz="1000" b="0">
              <a:latin typeface="Arial Unicode MS" pitchFamily="34" charset="-128"/>
            </a:endParaRPr>
          </a:p>
        </p:txBody>
      </p:sp>
      <p:pic>
        <p:nvPicPr>
          <p:cNvPr id="229382" name="PAP3X.AVI">
            <a:hlinkClick r:id="" action="ppaction://media"/>
            <a:extLst>
              <a:ext uri="{FF2B5EF4-FFF2-40B4-BE49-F238E27FC236}">
                <a16:creationId xmlns:a16="http://schemas.microsoft.com/office/drawing/2014/main" id="{B168C88C-A08D-3CAC-8D0B-52F2502669E8}"/>
              </a:ext>
            </a:extLst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2659063"/>
            <a:ext cx="3048000" cy="2286000"/>
          </a:xfrm>
        </p:spPr>
      </p:pic>
      <p:pic>
        <p:nvPicPr>
          <p:cNvPr id="3" name="PAP3X.mp4">
            <a:hlinkClick r:id="" action="ppaction://media"/>
            <a:extLst>
              <a:ext uri="{FF2B5EF4-FFF2-40B4-BE49-F238E27FC236}">
                <a16:creationId xmlns:a16="http://schemas.microsoft.com/office/drawing/2014/main" id="{3D09E56F-33C3-13F5-5EDC-A62FB8BB27B8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3938"/>
            <a:ext cx="35004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9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9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38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9382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958180C2-08DB-E41E-96CB-A2C8EB65B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Il papero bevitore</a:t>
            </a:r>
            <a:r>
              <a:rPr lang="pl-PL" altLang="it-IT" dirty="0"/>
              <a:t> (2)</a:t>
            </a:r>
            <a:endParaRPr lang="en-US" altLang="it-IT" dirty="0"/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2ACEF4CC-FCAB-DF41-CCDC-FBAC9EC2F4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099300" cy="542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it-IT" sz="2800" dirty="0"/>
              <a:t>„</a:t>
            </a:r>
            <a:r>
              <a:rPr lang="it-IT" altLang="it-IT" sz="2800" dirty="0"/>
              <a:t>Il becco succhia il liquido in su</a:t>
            </a:r>
            <a:r>
              <a:rPr lang="pl-PL" altLang="it-IT" sz="2800" dirty="0"/>
              <a:t>”</a:t>
            </a:r>
            <a:endParaRPr lang="en-US" altLang="it-IT" sz="2800" dirty="0"/>
          </a:p>
        </p:txBody>
      </p:sp>
      <p:sp>
        <p:nvSpPr>
          <p:cNvPr id="222213" name="Rectangle 5">
            <a:extLst>
              <a:ext uri="{FF2B5EF4-FFF2-40B4-BE49-F238E27FC236}">
                <a16:creationId xmlns:a16="http://schemas.microsoft.com/office/drawing/2014/main" id="{CB74D1F6-9BFD-683B-F128-8F113A941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5297488"/>
            <a:ext cx="7099300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FF33"/>
              </a:buClr>
              <a:buSzPct val="165000"/>
              <a:buFont typeface="Wingdings" panose="05000000000000000000" pitchFamily="2" charset="2"/>
              <a:buChar char="§"/>
              <a:defRPr/>
            </a:pPr>
            <a:r>
              <a:rPr lang="pl-PL" altLang="it-IT" b="0" dirty="0"/>
              <a:t>„</a:t>
            </a:r>
            <a:r>
              <a:rPr lang="it-IT" altLang="it-IT" b="0" dirty="0"/>
              <a:t>Quando riscaldiamo il serbatoio sotto, </a:t>
            </a:r>
          </a:p>
          <a:p>
            <a:pPr eaLnBrk="1" hangingPunct="1">
              <a:buClr>
                <a:srgbClr val="66FF33"/>
              </a:buClr>
              <a:buSzPct val="165000"/>
              <a:buFont typeface="Wingdings" panose="05000000000000000000" pitchFamily="2" charset="2"/>
              <a:buChar char="§"/>
              <a:defRPr/>
            </a:pPr>
            <a:r>
              <a:rPr lang="it-IT" altLang="it-IT" b="0" dirty="0"/>
              <a:t>il liquido sale in su</a:t>
            </a:r>
            <a:r>
              <a:rPr lang="pl-PL" altLang="it-IT" b="0" dirty="0"/>
              <a:t>”</a:t>
            </a:r>
            <a:endParaRPr lang="en-US" altLang="it-IT" b="0" dirty="0"/>
          </a:p>
        </p:txBody>
      </p:sp>
      <p:pic>
        <p:nvPicPr>
          <p:cNvPr id="222222" name="PAP4X.AVI">
            <a:hlinkClick r:id="" action="ppaction://media"/>
            <a:extLst>
              <a:ext uri="{FF2B5EF4-FFF2-40B4-BE49-F238E27FC236}">
                <a16:creationId xmlns:a16="http://schemas.microsoft.com/office/drawing/2014/main" id="{30D91F9D-C25D-28D1-C2C9-CE91199B08EA}"/>
              </a:ext>
            </a:extLst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900" y="2532063"/>
            <a:ext cx="3048000" cy="2286000"/>
          </a:xfrm>
        </p:spPr>
      </p:pic>
      <p:pic>
        <p:nvPicPr>
          <p:cNvPr id="3" name="PAP4X.mp4">
            <a:hlinkClick r:id="" action="ppaction://media"/>
            <a:extLst>
              <a:ext uri="{FF2B5EF4-FFF2-40B4-BE49-F238E27FC236}">
                <a16:creationId xmlns:a16="http://schemas.microsoft.com/office/drawing/2014/main" id="{5A5EBA99-EDE3-892E-B2F3-1CA362386BA2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122488"/>
            <a:ext cx="3913187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2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2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2222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6C9E6EFE-9FCC-FABD-A750-B63C8C0F5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Il papero bevitore</a:t>
            </a:r>
            <a:r>
              <a:rPr lang="pl-PL" altLang="it-IT" dirty="0"/>
              <a:t> (3)</a:t>
            </a:r>
            <a:endParaRPr lang="en-US" altLang="it-IT" dirty="0"/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2C9A142D-6E93-9E99-EC28-3D8F2A4588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32700" cy="542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it-IT" sz="2400" dirty="0"/>
              <a:t>„</a:t>
            </a:r>
            <a:r>
              <a:rPr lang="it-IT" altLang="it-IT" sz="2400" dirty="0"/>
              <a:t>Il serbatoio sotto si riscalda e il liquido si dilata</a:t>
            </a:r>
            <a:r>
              <a:rPr lang="pl-PL" altLang="it-IT" sz="2400" dirty="0"/>
              <a:t>”</a:t>
            </a:r>
            <a:r>
              <a:rPr lang="it-IT" altLang="it-IT" sz="2400" dirty="0"/>
              <a:t> (?)</a:t>
            </a:r>
            <a:endParaRPr lang="en-US" altLang="it-IT" sz="2400" dirty="0"/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13EE60D2-D0CA-0122-43FB-3E788DF75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5297488"/>
            <a:ext cx="7099300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FF33"/>
              </a:buClr>
              <a:buSzPct val="165000"/>
              <a:buFont typeface="Wingdings" panose="05000000000000000000" pitchFamily="2" charset="2"/>
              <a:buChar char="§"/>
              <a:defRPr/>
            </a:pPr>
            <a:r>
              <a:rPr lang="pl-PL" altLang="it-IT" b="0" dirty="0"/>
              <a:t>„</a:t>
            </a:r>
            <a:r>
              <a:rPr lang="it-IT" altLang="it-IT" b="0" dirty="0"/>
              <a:t>Lo stesso effetto si può ottenere raffreddando la testa del papero</a:t>
            </a:r>
            <a:r>
              <a:rPr lang="pl-PL" altLang="it-IT" b="0" dirty="0"/>
              <a:t>”</a:t>
            </a:r>
            <a:endParaRPr lang="en-US" altLang="it-IT" b="0" dirty="0"/>
          </a:p>
        </p:txBody>
      </p:sp>
      <p:pic>
        <p:nvPicPr>
          <p:cNvPr id="223241" name="PAP4AX.AVI">
            <a:hlinkClick r:id="" action="ppaction://media"/>
            <a:extLst>
              <a:ext uri="{FF2B5EF4-FFF2-40B4-BE49-F238E27FC236}">
                <a16:creationId xmlns:a16="http://schemas.microsoft.com/office/drawing/2014/main" id="{7650B661-B43B-D580-582B-7BAF477ECA4A}"/>
              </a:ext>
            </a:extLst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" y="2190750"/>
            <a:ext cx="2366963" cy="1774825"/>
          </a:xfrm>
        </p:spPr>
      </p:pic>
      <p:pic>
        <p:nvPicPr>
          <p:cNvPr id="2" name="PAP4AX.mp4">
            <a:hlinkClick r:id="" action="ppaction://media"/>
            <a:extLst>
              <a:ext uri="{FF2B5EF4-FFF2-40B4-BE49-F238E27FC236}">
                <a16:creationId xmlns:a16="http://schemas.microsoft.com/office/drawing/2014/main" id="{FC6BD5CB-97A4-4746-A838-77C886A729B3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2190750"/>
            <a:ext cx="4089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3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3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24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3241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01B48BF5-6C7E-1E35-8FD7-918B30AF4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Il papero bevitore</a:t>
            </a:r>
            <a:r>
              <a:rPr lang="pl-PL" altLang="it-IT" dirty="0"/>
              <a:t> (4)</a:t>
            </a:r>
            <a:endParaRPr lang="en-US" altLang="it-IT" dirty="0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287457D3-3B15-4F53-1BF8-198BFA22D9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32700" cy="542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it-IT" sz="2800" dirty="0"/>
              <a:t>„</a:t>
            </a:r>
            <a:r>
              <a:rPr lang="it-IT" altLang="it-IT" sz="2800" dirty="0"/>
              <a:t>Il liquido sale e il papero dondola</a:t>
            </a:r>
            <a:r>
              <a:rPr lang="pl-PL" altLang="it-IT" sz="2800" dirty="0"/>
              <a:t>”</a:t>
            </a:r>
            <a:endParaRPr lang="en-US" altLang="it-IT" sz="2800" dirty="0"/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id="{A8AB025D-135F-B420-3704-281F6B138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46713"/>
            <a:ext cx="7632700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FF33"/>
              </a:buClr>
              <a:buSzPct val="165000"/>
              <a:buFont typeface="Wingdings" panose="05000000000000000000" pitchFamily="2" charset="2"/>
              <a:buChar char="§"/>
              <a:defRPr/>
            </a:pPr>
            <a:r>
              <a:rPr lang="pl-PL" altLang="it-IT" b="0" dirty="0"/>
              <a:t>„</a:t>
            </a:r>
            <a:r>
              <a:rPr lang="it-IT" altLang="it-IT" b="0" dirty="0"/>
              <a:t>Quando il livello del liquido sale, il papero si rovescia</a:t>
            </a:r>
            <a:r>
              <a:rPr lang="pl-PL" altLang="it-IT" b="0" dirty="0"/>
              <a:t>”</a:t>
            </a:r>
            <a:endParaRPr lang="en-US" altLang="it-IT" b="0" dirty="0"/>
          </a:p>
        </p:txBody>
      </p:sp>
      <p:pic>
        <p:nvPicPr>
          <p:cNvPr id="224264" name="PAP5X.AVI">
            <a:hlinkClick r:id="" action="ppaction://media"/>
            <a:extLst>
              <a:ext uri="{FF2B5EF4-FFF2-40B4-BE49-F238E27FC236}">
                <a16:creationId xmlns:a16="http://schemas.microsoft.com/office/drawing/2014/main" id="{EE4E9B99-F1D6-234F-6EDA-E1DF23A58ECD}"/>
              </a:ext>
            </a:extLst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925" y="2292350"/>
            <a:ext cx="2628900" cy="1971675"/>
          </a:xfrm>
        </p:spPr>
      </p:pic>
      <p:pic>
        <p:nvPicPr>
          <p:cNvPr id="2" name="PAP5X.mp4">
            <a:hlinkClick r:id="" action="ppaction://media"/>
            <a:extLst>
              <a:ext uri="{FF2B5EF4-FFF2-40B4-BE49-F238E27FC236}">
                <a16:creationId xmlns:a16="http://schemas.microsoft.com/office/drawing/2014/main" id="{4237F5C3-655C-CA85-D371-279CABC2F350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014788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4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4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26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4264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AF1CB14D-04DE-F719-8D18-97EA559D5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Il papero bevitore</a:t>
            </a:r>
            <a:r>
              <a:rPr lang="pl-PL" altLang="it-IT" dirty="0"/>
              <a:t> (5)</a:t>
            </a:r>
            <a:endParaRPr lang="en-US" altLang="it-IT" dirty="0"/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9251BCC9-CD03-7DF2-20E0-A7AFDB8ED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32700" cy="542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it-IT" sz="2800" dirty="0"/>
              <a:t>„</a:t>
            </a:r>
            <a:r>
              <a:rPr lang="it-IT" altLang="it-IT" sz="2800" dirty="0"/>
              <a:t>Il liquido sale troppo</a:t>
            </a:r>
            <a:r>
              <a:rPr lang="pl-PL" altLang="it-IT" sz="2800" dirty="0"/>
              <a:t>”</a:t>
            </a:r>
            <a:endParaRPr lang="en-US" altLang="it-IT" sz="2800" dirty="0"/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D507136E-21C1-552B-CEE6-1971846AF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5297488"/>
            <a:ext cx="7926387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FF33"/>
              </a:buClr>
              <a:buSzPct val="165000"/>
              <a:buFont typeface="Wingdings" panose="05000000000000000000" pitchFamily="2" charset="2"/>
              <a:buChar char="§"/>
              <a:defRPr/>
            </a:pPr>
            <a:r>
              <a:rPr lang="pl-PL" altLang="it-IT" b="0" dirty="0"/>
              <a:t>„</a:t>
            </a:r>
            <a:r>
              <a:rPr lang="it-IT" altLang="it-IT" b="0" dirty="0"/>
              <a:t>Il bicchiere protegge il papero da un doloroso tonfo</a:t>
            </a:r>
            <a:r>
              <a:rPr lang="pl-PL" altLang="it-IT" b="0" dirty="0"/>
              <a:t>”</a:t>
            </a:r>
            <a:endParaRPr lang="en-US" altLang="it-IT" b="0" dirty="0"/>
          </a:p>
        </p:txBody>
      </p:sp>
      <p:pic>
        <p:nvPicPr>
          <p:cNvPr id="225287" name="PAP6X.AVI">
            <a:hlinkClick r:id="" action="ppaction://media"/>
            <a:extLst>
              <a:ext uri="{FF2B5EF4-FFF2-40B4-BE49-F238E27FC236}">
                <a16:creationId xmlns:a16="http://schemas.microsoft.com/office/drawing/2014/main" id="{B4800648-A2E8-991D-DB64-20B65B4D0947}"/>
              </a:ext>
            </a:extLst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2400300"/>
            <a:ext cx="2543175" cy="1906588"/>
          </a:xfrm>
        </p:spPr>
      </p:pic>
      <p:pic>
        <p:nvPicPr>
          <p:cNvPr id="2" name="PAP6X.mp4">
            <a:hlinkClick r:id="" action="ppaction://media"/>
            <a:extLst>
              <a:ext uri="{FF2B5EF4-FFF2-40B4-BE49-F238E27FC236}">
                <a16:creationId xmlns:a16="http://schemas.microsoft.com/office/drawing/2014/main" id="{B93ABE75-E34C-4680-8636-8E70D0F47435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5788"/>
            <a:ext cx="41021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5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8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287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C3FFE03C-CC7B-C2FA-CAF6-BD4E8E7EA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Il papero bevitore</a:t>
            </a:r>
            <a:r>
              <a:rPr lang="pl-PL" altLang="it-IT" dirty="0"/>
              <a:t> (6)</a:t>
            </a:r>
            <a:endParaRPr lang="en-US" altLang="it-IT" dirty="0"/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AA0AC2C0-3303-2B46-6F8C-5A57076B8E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42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it-IT" sz="2800" dirty="0"/>
              <a:t>„</a:t>
            </a:r>
            <a:r>
              <a:rPr lang="it-IT" altLang="it-IT" sz="2800" dirty="0"/>
              <a:t>Allora l’acqua nel bicchiere non è necessaria?</a:t>
            </a:r>
            <a:r>
              <a:rPr lang="pl-PL" altLang="it-IT" sz="2800" dirty="0"/>
              <a:t>”</a:t>
            </a:r>
            <a:endParaRPr lang="en-US" altLang="it-IT" sz="2800" dirty="0"/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D87FAA57-08F6-C4ED-3E0A-00BCE8CF7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5670550"/>
            <a:ext cx="7099300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FF33"/>
              </a:buClr>
              <a:buSzPct val="165000"/>
              <a:buFont typeface="Wingdings" panose="05000000000000000000" pitchFamily="2" charset="2"/>
              <a:buChar char="§"/>
              <a:defRPr/>
            </a:pPr>
            <a:r>
              <a:rPr lang="pl-PL" altLang="it-IT" b="0" dirty="0"/>
              <a:t>„</a:t>
            </a:r>
            <a:r>
              <a:rPr lang="it-IT" altLang="it-IT" b="0" dirty="0"/>
              <a:t>La testa si raffredda perché è bagnata</a:t>
            </a:r>
            <a:r>
              <a:rPr lang="pl-PL" altLang="it-IT" b="0" dirty="0"/>
              <a:t>”</a:t>
            </a:r>
            <a:endParaRPr lang="en-US" altLang="it-IT" b="0" dirty="0"/>
          </a:p>
        </p:txBody>
      </p:sp>
      <p:pic>
        <p:nvPicPr>
          <p:cNvPr id="226312" name="PAP8X.AVI">
            <a:hlinkClick r:id="" action="ppaction://media"/>
            <a:extLst>
              <a:ext uri="{FF2B5EF4-FFF2-40B4-BE49-F238E27FC236}">
                <a16:creationId xmlns:a16="http://schemas.microsoft.com/office/drawing/2014/main" id="{A20B802D-6640-BA93-C61B-EC662A366412}"/>
              </a:ext>
            </a:extLst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275" y="2322513"/>
            <a:ext cx="2633663" cy="1974850"/>
          </a:xfrm>
        </p:spPr>
      </p:pic>
      <p:pic>
        <p:nvPicPr>
          <p:cNvPr id="2" name="PAP8X.mp4">
            <a:hlinkClick r:id="" action="ppaction://media"/>
            <a:extLst>
              <a:ext uri="{FF2B5EF4-FFF2-40B4-BE49-F238E27FC236}">
                <a16:creationId xmlns:a16="http://schemas.microsoft.com/office/drawing/2014/main" id="{6915889A-D4F2-414D-F55E-62FEEE295C08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322513"/>
            <a:ext cx="4246562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6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6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1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6312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8398A82D-82B3-1319-74FA-52E0FC4DA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Il papero bevitore</a:t>
            </a:r>
            <a:r>
              <a:rPr lang="pl-PL" altLang="it-IT" dirty="0"/>
              <a:t> (7)</a:t>
            </a:r>
            <a:endParaRPr lang="en-US" altLang="it-IT" dirty="0"/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E2936D3-AFD3-C802-31B4-3DBE56A551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09688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it-IT" sz="2800" dirty="0"/>
              <a:t>„</a:t>
            </a:r>
            <a:r>
              <a:rPr lang="it-IT" altLang="it-IT" sz="2800" dirty="0"/>
              <a:t>La testa è più fredda del corpo, allora esiste la differenza di pressione</a:t>
            </a:r>
            <a:endParaRPr lang="en-US" altLang="it-IT" sz="2800" dirty="0"/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9B1924C9-5750-096E-9559-4FA515E07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5297488"/>
            <a:ext cx="7943850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FF33"/>
              </a:buClr>
              <a:buSzPct val="165000"/>
              <a:buFont typeface="Wingdings" panose="05000000000000000000" pitchFamily="2" charset="2"/>
              <a:buChar char="§"/>
              <a:defRPr/>
            </a:pPr>
            <a:r>
              <a:rPr lang="pl-PL" altLang="it-IT" b="0" dirty="0"/>
              <a:t>„</a:t>
            </a:r>
            <a:r>
              <a:rPr lang="it-IT" altLang="it-IT" b="0" dirty="0"/>
              <a:t>Abbiamo creato un motore termodinamico, riscaldando il serbatoio sotto e raffreddando sopra</a:t>
            </a:r>
            <a:r>
              <a:rPr lang="pl-PL" altLang="it-IT" b="0" dirty="0"/>
              <a:t>”</a:t>
            </a:r>
            <a:endParaRPr lang="en-US" altLang="it-IT" b="0" dirty="0"/>
          </a:p>
        </p:txBody>
      </p:sp>
      <p:pic>
        <p:nvPicPr>
          <p:cNvPr id="227336" name="PAP10X.AVI">
            <a:hlinkClick r:id="" action="ppaction://media"/>
            <a:extLst>
              <a:ext uri="{FF2B5EF4-FFF2-40B4-BE49-F238E27FC236}">
                <a16:creationId xmlns:a16="http://schemas.microsoft.com/office/drawing/2014/main" id="{D1730CF4-7FFE-0A49-1E96-A8E248992B95}"/>
              </a:ext>
            </a:extLst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3097213"/>
            <a:ext cx="2919412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AP10X.mp4">
            <a:hlinkClick r:id="" action="ppaction://media"/>
            <a:extLst>
              <a:ext uri="{FF2B5EF4-FFF2-40B4-BE49-F238E27FC236}">
                <a16:creationId xmlns:a16="http://schemas.microsoft.com/office/drawing/2014/main" id="{160F4313-6BE7-186A-B6A1-C78296748AB3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31925"/>
            <a:ext cx="4383088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7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7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3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7336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źwigar">
  <a:themeElements>
    <a:clrScheme name="Dźwigar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Dźwig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it-IT" sz="2000" b="1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it-IT" sz="2000" b="1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źwigar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źwigar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źwigar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źwigar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źwigar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źwigar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źwigar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źwigar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źwigar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7859</TotalTime>
  <Words>573</Words>
  <Application>Microsoft Office PowerPoint</Application>
  <PresentationFormat>Presentazione su schermo (4:3)</PresentationFormat>
  <Paragraphs>94</Paragraphs>
  <Slides>24</Slides>
  <Notes>15</Notes>
  <HiddenSlides>0</HiddenSlides>
  <MMClips>32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Arial Unicode MS</vt:lpstr>
      <vt:lpstr>Comic Sans MS</vt:lpstr>
      <vt:lpstr>Wingdings</vt:lpstr>
      <vt:lpstr>Dźwigar</vt:lpstr>
      <vt:lpstr>Package</vt:lpstr>
      <vt:lpstr>Presentazione standard di PowerPoint</vt:lpstr>
      <vt:lpstr>Il papero bevitore (0)</vt:lpstr>
      <vt:lpstr>Il papero bevitore (1)</vt:lpstr>
      <vt:lpstr>Il papero bevitore (2)</vt:lpstr>
      <vt:lpstr>Il papero bevitore (3)</vt:lpstr>
      <vt:lpstr>Il papero bevitore (4)</vt:lpstr>
      <vt:lpstr>Il papero bevitore (5)</vt:lpstr>
      <vt:lpstr>Il papero bevitore (6)</vt:lpstr>
      <vt:lpstr>Il papero bevitore (7)</vt:lpstr>
      <vt:lpstr>Il papero bevitore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PDF IF 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Służewski</dc:creator>
  <cp:lastModifiedBy>Maria Karwasz</cp:lastModifiedBy>
  <cp:revision>198</cp:revision>
  <dcterms:created xsi:type="dcterms:W3CDTF">2004-02-24T07:24:54Z</dcterms:created>
  <dcterms:modified xsi:type="dcterms:W3CDTF">2022-10-04T17:55:10Z</dcterms:modified>
</cp:coreProperties>
</file>