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21" r:id="rId2"/>
    <p:sldId id="295" r:id="rId3"/>
    <p:sldId id="303" r:id="rId4"/>
    <p:sldId id="304" r:id="rId5"/>
    <p:sldId id="272" r:id="rId6"/>
    <p:sldId id="301" r:id="rId7"/>
    <p:sldId id="306" r:id="rId8"/>
    <p:sldId id="373" r:id="rId9"/>
    <p:sldId id="374" r:id="rId10"/>
    <p:sldId id="307" r:id="rId11"/>
    <p:sldId id="266" r:id="rId12"/>
    <p:sldId id="308" r:id="rId13"/>
    <p:sldId id="334" r:id="rId14"/>
    <p:sldId id="381" r:id="rId15"/>
    <p:sldId id="347" r:id="rId16"/>
    <p:sldId id="335" r:id="rId17"/>
    <p:sldId id="364" r:id="rId18"/>
    <p:sldId id="336" r:id="rId19"/>
    <p:sldId id="361" r:id="rId20"/>
    <p:sldId id="367" r:id="rId21"/>
    <p:sldId id="368" r:id="rId22"/>
    <p:sldId id="369" r:id="rId23"/>
    <p:sldId id="296" r:id="rId24"/>
    <p:sldId id="352" r:id="rId25"/>
    <p:sldId id="353" r:id="rId26"/>
    <p:sldId id="355" r:id="rId27"/>
    <p:sldId id="354" r:id="rId28"/>
    <p:sldId id="371" r:id="rId29"/>
    <p:sldId id="325" r:id="rId30"/>
    <p:sldId id="330" r:id="rId31"/>
    <p:sldId id="326" r:id="rId32"/>
    <p:sldId id="327" r:id="rId33"/>
    <p:sldId id="328" r:id="rId34"/>
    <p:sldId id="324" r:id="rId35"/>
    <p:sldId id="380" r:id="rId36"/>
    <p:sldId id="378" r:id="rId37"/>
    <p:sldId id="379" r:id="rId38"/>
    <p:sldId id="329" r:id="rId39"/>
    <p:sldId id="358" r:id="rId40"/>
    <p:sldId id="375" r:id="rId41"/>
    <p:sldId id="376" r:id="rId42"/>
    <p:sldId id="370" r:id="rId43"/>
  </p:sldIdLst>
  <p:sldSz cx="9144000" cy="6858000" type="screen4x3"/>
  <p:notesSz cx="7102475" cy="1023302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78" autoAdjust="0"/>
    <p:restoredTop sz="97292" autoAdjust="0"/>
  </p:normalViewPr>
  <p:slideViewPr>
    <p:cSldViewPr>
      <p:cViewPr varScale="1">
        <p:scale>
          <a:sx n="76" d="100"/>
          <a:sy n="76" d="100"/>
        </p:scale>
        <p:origin x="8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C5CA352-2FA0-4BA0-8672-B5725E9827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75A7F4B-EB61-437D-9106-ECB55437E8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9024CD2-877C-4D25-B264-8718B5F68BB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E5C0B43-B192-467D-8A0A-64F5F79F01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46012F7-C8AF-4A02-8D95-A026B2E8A7CD}" type="slidenum">
              <a:rPr lang="pl-PL" altLang="it-IT"/>
              <a:pPr/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3455833-3F36-4AB0-9834-A6E897284A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DDA7206-E049-4108-B9E6-6F7947B64A6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E439D5B-D5D3-4EBB-B5BC-984FB022837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A7ED01C-52BC-441B-9485-3D409FC4A2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FAE1FE5-F3B4-4C52-AAD2-945BE2027F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pl-PL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259CF32-2320-4C52-8EE2-7A758B623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536A87D-11F1-40E7-8A11-E56A840860BF}" type="slidenum">
              <a:rPr lang="pl-PL" altLang="it-IT"/>
              <a:pPr/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2D93C4-3BC2-4022-B10F-13647CA6E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7E4A6-4E5F-42DA-BB86-F935738116C5}" type="slidenum">
              <a:rPr lang="en-AU" altLang="it-IT"/>
              <a:pPr/>
              <a:t>1</a:t>
            </a:fld>
            <a:endParaRPr lang="en-AU" altLang="it-IT" dirty="0"/>
          </a:p>
        </p:txBody>
      </p:sp>
      <p:sp>
        <p:nvSpPr>
          <p:cNvPr id="141314" name="Symbol zastępczy obrazu slajdu 1">
            <a:extLst>
              <a:ext uri="{FF2B5EF4-FFF2-40B4-BE49-F238E27FC236}">
                <a16:creationId xmlns:a16="http://schemas.microsoft.com/office/drawing/2014/main" id="{53EFFF9D-91CE-4E10-9106-220C59F89D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Symbol zastępczy notatek 2">
            <a:extLst>
              <a:ext uri="{FF2B5EF4-FFF2-40B4-BE49-F238E27FC236}">
                <a16:creationId xmlns:a16="http://schemas.microsoft.com/office/drawing/2014/main" id="{E21F6686-35F3-4121-A8BD-A0B796C35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pl-PL" altLang="it-IT"/>
              <a:t>Pierwszy slajd</a:t>
            </a:r>
            <a:endParaRPr lang="en-US" altLang="it-IT" dirty="0"/>
          </a:p>
        </p:txBody>
      </p:sp>
      <p:sp>
        <p:nvSpPr>
          <p:cNvPr id="141316" name="Symbol zastępczy numeru slajdu 3">
            <a:extLst>
              <a:ext uri="{FF2B5EF4-FFF2-40B4-BE49-F238E27FC236}">
                <a16:creationId xmlns:a16="http://schemas.microsoft.com/office/drawing/2014/main" id="{F7FE79B2-A016-4DEA-B5D3-8D0BDE1D32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0C96083-9EE0-4A97-8062-426B29A70AAB}" type="slidenum">
              <a:rPr lang="en-US" altLang="it-IT" sz="1200">
                <a:latin typeface="Calibri" panose="020F0502020204030204" pitchFamily="34" charset="0"/>
              </a:rPr>
              <a:pPr algn="r"/>
              <a:t>1</a:t>
            </a:fld>
            <a:endParaRPr lang="en-US" altLang="it-IT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426A61-37DC-4742-BF4E-444E8CD0B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F3981-8FDB-426B-BD13-58C864D4291B}" type="slidenum">
              <a:rPr lang="pl-PL" altLang="it-IT"/>
              <a:pPr/>
              <a:t>5</a:t>
            </a:fld>
            <a:endParaRPr lang="pl-PL" altLang="it-IT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496BC75B-4201-4E7C-990B-A2D918E63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5405768-4373-4914-B248-7B5EBB611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A87D-11F1-40E7-8A11-E56A840860BF}" type="slidenum">
              <a:rPr lang="pl-PL" altLang="it-IT" smtClean="0"/>
              <a:pPr/>
              <a:t>8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6478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93FAA8-0837-47E9-95A8-DDB724902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FE8AB5-238F-45A2-801E-33A7FC1F17D4}" type="slidenum">
              <a:rPr lang="en-AU" altLang="it-IT"/>
              <a:pPr/>
              <a:t>30</a:t>
            </a:fld>
            <a:endParaRPr lang="en-AU" altLang="it-IT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B67C1116-F8D4-493A-A52B-ADC99DA3C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3BBA2B1-6E8A-4430-BD54-B4DE9B2FD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D1D82-4180-43D7-9EEC-A543F2D9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0DAC97-B829-402B-888D-0026F1750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8F1992-A83B-4F3A-A421-9326D048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98D305-4FD3-4512-AE42-24F5160F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A950F5-D530-4FD4-8068-879A7CC25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A1AF2-DE55-4B46-AD5F-989FCAA6EB9A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14873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D1E4F-08DB-45EB-91A0-91A61AAA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EA912F-FFD6-4A3B-BF62-C8682712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1DACF-A638-40E3-B007-A67DBEE3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901D30-E713-47F4-BBD3-D761D1E0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8B1608-0DAF-4CB8-B15C-6D9B8443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74D9-8814-4746-A524-57381CD043D9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21902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97C3E4-D0E9-4354-A39C-96165D1BA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939FF7-F82D-425B-8CF7-C7E2AFC9D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9CD33-074B-4BD2-B5FA-DC90608C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0C6055-A874-48E1-B401-C7BF21DC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38A3E5-60EE-4F9C-B674-958D3DDB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6524B-AB9B-4D98-A9D3-C16410804A5E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19358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67724-A8F3-43B9-B89C-C1DAD7FC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8B046-FCFF-455E-B370-E2C1CCA5D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risorsa multimediale 3">
            <a:extLst>
              <a:ext uri="{FF2B5EF4-FFF2-40B4-BE49-F238E27FC236}">
                <a16:creationId xmlns:a16="http://schemas.microsoft.com/office/drawing/2014/main" id="{AEE84BD1-020B-4247-A828-8A0F50F1D347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D188C4-5A13-4748-85B5-D8E33E1D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E17C84-05EA-4D88-821A-E9EBD2AE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57B88F-89FD-45F3-A79D-A194A8E2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7CFC51E-C5C9-4BF8-BB00-FBF980E7A3CC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098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88A06-B35F-4E0F-9763-183F2D1A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534B14-6DA1-48F6-AC40-3422DD16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148AC9-7535-45B8-B28F-DD02EB9A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2E97D5-184A-4C2A-A1A1-88911536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87EFD-645F-4A9D-B0D1-6F3134B9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563CF-C5B6-4511-892D-CDFA7E224EC8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491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39D70-7DC0-4D93-A4ED-6CAC5E2D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301922-5116-4219-9C7D-6E99047AE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273A50-90F1-455A-B970-1EAF3992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18A31E-E2E2-4EAA-86A5-ED0EF625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96AE16-5355-4A32-BFF4-A182104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9818B-9753-45D4-9229-13DB0E46CCFC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4094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8798B-D27D-4537-87AD-868EB99D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BC0715-16DB-4C9B-B0FE-8B52DD43D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D1C182-3277-4AD0-945B-D878367F6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AA6F88-1A73-4F89-BFB7-3910E575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D8E648-15D1-43F1-B9F9-66AEF680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F7A35E-86B8-41AC-A526-AD9F858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88FB-9B5A-429B-9CF5-085A85CA2D53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4305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E61D6-71B8-4575-A991-C7DA5F78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D4D3CD-759B-430D-B8D3-C19549A6F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611A96-811D-4D90-9724-F55747271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19C352-DF9E-4F4F-8B63-8BE7785DA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17F4B9-54A9-4DF8-884F-AF451DF7A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96B5EB-A77F-44E9-9238-741D2926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FD84D0B-745A-4C87-BEAE-7435DFAF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54F8E4-6B94-4924-902A-8868A9B7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270FF-AE74-4F37-9176-FB9E1A540EA2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38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9DEA9-DC1F-42F7-9CEB-1BB6F843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07AC8F-1BE5-45F6-831E-B61D1DDD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FFF686-9FA6-4616-8593-E18111E6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36291-F5A2-44C8-88E5-CBB99B4B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EA076-FC2D-4DB4-858F-02CC50902AB0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3523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D970E5-88F3-4BF0-996A-FE888B7B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C44F37-D1B4-4A0C-9A9B-97A1DBD4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0DA7BF-479D-4449-98F1-8AE08B2F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CDE58-8D4E-478F-B764-3F9025403920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94581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9885D-5A7C-4BEC-9F15-73075C85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3AD243-8A98-41BE-957A-A51CBC115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2968C3-904B-48D4-87BC-4E8667CB8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1AED47-3A08-4511-9767-4C0BE69A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FBDB51-1AF3-4249-A9DF-7C1EC610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04BF2-AFE2-4D41-9A34-86B3B418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3FA87-ED7C-42CB-8905-B74620A9D29E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8727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F9B2F-6140-439B-A436-2CBFC5DD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CFD4A8-C8A1-4E0B-9813-DD7B25FAB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B8FFEC-D906-4314-8C5F-4021B0E8D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0C8B7F-3FC0-4B94-A690-919ADE8D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430ABA-76DF-4454-9EB6-7EB851FC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A29520-2651-4A6F-A4E5-6ED15D78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DA4E7-3FD8-4C1B-8AAD-AAD72B25C42D}" type="slidenum">
              <a:rPr lang="en-AU" altLang="it-IT"/>
              <a:pPr/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2743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92FDAA-E963-468D-BDD1-4C5937FC4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2C00AF-57A2-41CF-A18B-1592DA6AC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B49452-405B-464D-939C-C44DB55205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B396F7-AA80-4835-AF41-4FEF275A1D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9C107D-AD9F-4F2E-B9AA-5571E39755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9E74DA-6B25-4795-9C63-0B51EDBC2801}" type="slidenum">
              <a:rPr lang="en-AU" altLang="it-IT"/>
              <a:pPr/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gicocomedia.files.wordpress.com/2015/11/solar-system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antwrp.gsfc.nasa.gov/apod/ap050428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Orbital_resonance" TargetMode="External"/><Relationship Id="rId5" Type="http://schemas.openxmlformats.org/officeDocument/2006/relationships/hyperlink" Target="https://it.wikipedia.org/wiki/Risonanza_orbitale" TargetMode="Externa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ademiehamme.be/muziek-fagot" TargetMode="External"/><Relationship Id="rId3" Type="http://schemas.openxmlformats.org/officeDocument/2006/relationships/hyperlink" Target="https://www.youtube.com/watch?v=0Bh-4_uObuo" TargetMode="External"/><Relationship Id="rId7" Type="http://schemas.openxmlformats.org/officeDocument/2006/relationships/hyperlink" Target="https://www.allegromusique.fr/cours-de-clarinette" TargetMode="External"/><Relationship Id="rId2" Type="http://schemas.openxmlformats.org/officeDocument/2006/relationships/hyperlink" Target="https://www.youtube.com/watch?v=eDrVtXPpuR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im.wikia.com/wiki/File:Oboe.jpg" TargetMode="External"/><Relationship Id="rId5" Type="http://schemas.openxmlformats.org/officeDocument/2006/relationships/image" Target="../media/image54.jpeg"/><Relationship Id="rId10" Type="http://schemas.openxmlformats.org/officeDocument/2006/relationships/image" Target="../media/image56.jpeg"/><Relationship Id="rId4" Type="http://schemas.openxmlformats.org/officeDocument/2006/relationships/hyperlink" Target="https://www.youtube.com/watch?v=kQgLCsbaDk8" TargetMode="External"/><Relationship Id="rId9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7.png"/><Relationship Id="rId5" Type="http://schemas.openxmlformats.org/officeDocument/2006/relationships/image" Target="../media/image54.jpeg"/><Relationship Id="rId4" Type="http://schemas.openxmlformats.org/officeDocument/2006/relationships/hyperlink" Target="https://www.youtube.com/watch?v=eDrVtXPpuR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7.png"/><Relationship Id="rId5" Type="http://schemas.openxmlformats.org/officeDocument/2006/relationships/image" Target="../media/image55.jpeg"/><Relationship Id="rId4" Type="http://schemas.openxmlformats.org/officeDocument/2006/relationships/hyperlink" Target="https://www.youtube.com/watch?v=0Bh-4_uObuo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hyperlink" Target="https://www.youtube.com/watch?v=kQgLCsbaDk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vmc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Narz%C4%85d_Cortieg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vmc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8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e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hyperlink" Target="../../../Wystawy/Wyklady_UMK/graz/PASCO/pasco10_file/Dzwon2.wav" TargetMode="External"/><Relationship Id="rId17" Type="http://schemas.openxmlformats.org/officeDocument/2006/relationships/image" Target="../media/image16.jpeg"/><Relationship Id="rId2" Type="http://schemas.openxmlformats.org/officeDocument/2006/relationships/audio" Target="../media/media1.WAV"/><Relationship Id="rId16" Type="http://schemas.openxmlformats.org/officeDocument/2006/relationships/hyperlink" Target="../../../Wystawy/Wyklady_UMK/graz/PASCO/pasco10_file/Dzwona.wav" TargetMode="External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2.jpeg"/><Relationship Id="rId5" Type="http://schemas.microsoft.com/office/2007/relationships/media" Target="../media/media3.WAV"/><Relationship Id="rId15" Type="http://schemas.openxmlformats.org/officeDocument/2006/relationships/image" Target="../media/image15.jpeg"/><Relationship Id="rId10" Type="http://schemas.openxmlformats.org/officeDocument/2006/relationships/hyperlink" Target="../../../Wystawy/Wyklady_UMK/graz/PASCO/pasco10_file/Dzwon1.wav" TargetMode="External"/><Relationship Id="rId4" Type="http://schemas.openxmlformats.org/officeDocument/2006/relationships/audio" Target="../media/media2.WAV"/><Relationship Id="rId9" Type="http://schemas.openxmlformats.org/officeDocument/2006/relationships/image" Target="../media/image11.jpe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31153A7E-0EFA-42C7-9E74-54414C8B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14" y="476250"/>
            <a:ext cx="5186035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5400" b="1" dirty="0"/>
              <a:t>Che bel suono!</a:t>
            </a:r>
            <a:endParaRPr lang="pl-PL" altLang="it-IT" sz="5400" b="1" dirty="0">
              <a:latin typeface="Arial" panose="020B0604020202020204" pitchFamily="34" charset="0"/>
            </a:endParaRPr>
          </a:p>
          <a:p>
            <a:endParaRPr lang="pl-PL" altLang="it-IT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altLang="it-IT" sz="2800" dirty="0">
                <a:solidFill>
                  <a:srgbClr val="FF0000"/>
                </a:solidFill>
              </a:rPr>
              <a:t>Suono, tono, armonia</a:t>
            </a:r>
            <a:endParaRPr lang="it-IT" altLang="it-IT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altLang="it-IT" sz="2800">
                <a:solidFill>
                  <a:srgbClr val="FF0000"/>
                </a:solidFill>
              </a:rPr>
              <a:t>S</a:t>
            </a:r>
            <a:r>
              <a:rPr lang="it-IT" altLang="it-IT" sz="2800">
                <a:solidFill>
                  <a:srgbClr val="FF0000"/>
                </a:solidFill>
                <a:latin typeface="Arial" panose="020B0604020202020204" pitchFamily="34" charset="0"/>
              </a:rPr>
              <a:t>trumenti </a:t>
            </a:r>
            <a:r>
              <a:rPr lang="it-IT" altLang="it-IT" sz="2800" dirty="0">
                <a:solidFill>
                  <a:srgbClr val="FF0000"/>
                </a:solidFill>
                <a:latin typeface="Arial" panose="020B0604020202020204" pitchFamily="34" charset="0"/>
              </a:rPr>
              <a:t>musicali</a:t>
            </a:r>
          </a:p>
          <a:p>
            <a:r>
              <a:rPr lang="it-IT" altLang="it-IT" sz="2800" dirty="0">
                <a:solidFill>
                  <a:srgbClr val="FF0000"/>
                </a:solidFill>
              </a:rPr>
              <a:t>Harmonia Mundi</a:t>
            </a:r>
            <a:endParaRPr lang="pl-PL" altLang="it-IT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0295" name="Text Box 7">
            <a:extLst>
              <a:ext uri="{FF2B5EF4-FFF2-40B4-BE49-F238E27FC236}">
                <a16:creationId xmlns:a16="http://schemas.microsoft.com/office/drawing/2014/main" id="{6784529F-5E7E-4696-B4AD-A744D7A6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17064"/>
            <a:ext cx="698139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2800" dirty="0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endParaRPr lang="pl-PL" altLang="it-IT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it-IT" altLang="it-IT" sz="2800" i="1" dirty="0">
                <a:solidFill>
                  <a:srgbClr val="002060"/>
                </a:solidFill>
                <a:latin typeface="Arial" panose="020B0604020202020204" pitchFamily="34" charset="0"/>
              </a:rPr>
              <a:t>Insegnare STEAM con la realtà aumentata</a:t>
            </a:r>
          </a:p>
          <a:p>
            <a:endParaRPr lang="it-IT" altLang="it-IT" sz="2800" i="1" dirty="0">
              <a:solidFill>
                <a:srgbClr val="002060"/>
              </a:solidFill>
            </a:endParaRPr>
          </a:p>
          <a:p>
            <a:r>
              <a:rPr lang="it-IT" altLang="it-IT" sz="2800" i="1" dirty="0">
                <a:solidFill>
                  <a:srgbClr val="002060"/>
                </a:solidFill>
                <a:latin typeface="Arial" panose="020B0604020202020204" pitchFamily="34" charset="0"/>
              </a:rPr>
              <a:t>Lezione 4, Parte II</a:t>
            </a:r>
            <a:endParaRPr lang="pl-PL" altLang="it-IT" sz="2800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>
            <a:extLst>
              <a:ext uri="{FF2B5EF4-FFF2-40B4-BE49-F238E27FC236}">
                <a16:creationId xmlns:a16="http://schemas.microsoft.com/office/drawing/2014/main" id="{5E222198-B38C-439B-9706-67E41EF0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32656"/>
            <a:ext cx="72961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F81DF41B-C9C5-4CF3-BF29-A6E194A4F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6359525"/>
            <a:ext cx="658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G. Karwasz, </a:t>
            </a:r>
            <a:r>
              <a:rPr lang="pl-PL" altLang="it-IT" i="1"/>
              <a:t>On the Track of Modern Physics</a:t>
            </a:r>
            <a:r>
              <a:rPr lang="pl-PL" altLang="it-IT"/>
              <a:t>, Uni Trento, 2004</a:t>
            </a:r>
            <a:endParaRPr lang="en-AU" alt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>
            <a:extLst>
              <a:ext uri="{FF2B5EF4-FFF2-40B4-BE49-F238E27FC236}">
                <a16:creationId xmlns:a16="http://schemas.microsoft.com/office/drawing/2014/main" id="{77CF56B9-9836-4774-A7F9-A3D9BACB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8"/>
            <a:ext cx="898525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>
            <a:extLst>
              <a:ext uri="{FF2B5EF4-FFF2-40B4-BE49-F238E27FC236}">
                <a16:creationId xmlns:a16="http://schemas.microsoft.com/office/drawing/2014/main" id="{AAB1BD64-4119-44CC-824A-6001E3B23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975" y="-57150"/>
            <a:ext cx="5327650" cy="9080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it-IT" sz="3000"/>
              <a:t>Temperatura: analisi di Fourier</a:t>
            </a:r>
          </a:p>
        </p:txBody>
      </p:sp>
      <p:sp>
        <p:nvSpPr>
          <p:cNvPr id="113668" name="Line 4">
            <a:extLst>
              <a:ext uri="{FF2B5EF4-FFF2-40B4-BE49-F238E27FC236}">
                <a16:creationId xmlns:a16="http://schemas.microsoft.com/office/drawing/2014/main" id="{A2F34497-DDB2-4599-A96A-47A8B3170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4750" y="4221163"/>
            <a:ext cx="0" cy="13684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3669" name="CasellaDiTesto 1">
            <a:extLst>
              <a:ext uri="{FF2B5EF4-FFF2-40B4-BE49-F238E27FC236}">
                <a16:creationId xmlns:a16="http://schemas.microsoft.com/office/drawing/2014/main" id="{171A66B7-4ADE-47D3-BB93-059E2750F14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19475" y="4675188"/>
            <a:ext cx="4491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i="0"/>
              <a:t>‘Piove sempre di domenica’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EF1E96B-8693-4C32-945A-B4CEBF4EA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41857"/>
            <a:ext cx="8528705" cy="640175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B44994-463D-45A4-92ED-64D36853BB50}"/>
              </a:ext>
            </a:extLst>
          </p:cNvPr>
          <p:cNvSpPr txBox="1"/>
          <p:nvPr/>
        </p:nvSpPr>
        <p:spPr>
          <a:xfrm>
            <a:off x="179512" y="6443616"/>
            <a:ext cx="79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http://dydaktyka.fizyka.umk.pl/Physics_is_fun/posters/ita-harmon5.ppt</a:t>
            </a:r>
          </a:p>
        </p:txBody>
      </p:sp>
    </p:spTree>
    <p:extLst>
      <p:ext uri="{BB962C8B-B14F-4D97-AF65-F5344CB8AC3E}">
        <p14:creationId xmlns:p14="http://schemas.microsoft.com/office/powerpoint/2010/main" val="218352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3C73A8A-3852-4762-8F88-57B8C5BFE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Johannes Kepler</a:t>
            </a:r>
            <a:r>
              <a:rPr lang="it-IT" altLang="it-IT" sz="3200" dirty="0"/>
              <a:t> (1619)</a:t>
            </a:r>
            <a:r>
              <a:rPr lang="pl-PL" altLang="it-IT" sz="3200" dirty="0"/>
              <a:t>: Harmoni</a:t>
            </a:r>
            <a:r>
              <a:rPr lang="it-IT" altLang="it-IT" sz="3200" dirty="0"/>
              <a:t>ce</a:t>
            </a:r>
            <a:r>
              <a:rPr lang="pl-PL" altLang="it-IT" sz="3200" dirty="0"/>
              <a:t> Mundi</a:t>
            </a:r>
            <a:endParaRPr lang="en-AU" altLang="it-IT" sz="3200" dirty="0"/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61B136AA-90B9-470B-9284-F80C0D0F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68413"/>
            <a:ext cx="8604250" cy="45974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id="{A39EA4B0-4054-4555-A222-F36FFD5E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329363"/>
            <a:ext cx="687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/>
              <a:t>http://uebergreifen.blogspot.com/2012/10/coltrane-and-kepler.html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3C73A8A-3852-4762-8F88-57B8C5BFE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Johannes Kepler</a:t>
            </a:r>
            <a:r>
              <a:rPr lang="it-IT" altLang="it-IT" sz="3200" dirty="0"/>
              <a:t> (1619)</a:t>
            </a:r>
            <a:r>
              <a:rPr lang="pl-PL" altLang="it-IT" sz="3200" dirty="0"/>
              <a:t>: Harmoni</a:t>
            </a:r>
            <a:r>
              <a:rPr lang="it-IT" altLang="it-IT" sz="3200" dirty="0"/>
              <a:t>ce</a:t>
            </a:r>
            <a:r>
              <a:rPr lang="pl-PL" altLang="it-IT" sz="3200" dirty="0"/>
              <a:t> Mundi</a:t>
            </a:r>
            <a:endParaRPr lang="en-AU" altLang="it-IT" sz="3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1AF43E-AB7A-DA55-8D99-970580465AE7}"/>
              </a:ext>
            </a:extLst>
          </p:cNvPr>
          <p:cNvSpPr txBox="1"/>
          <p:nvPr/>
        </p:nvSpPr>
        <p:spPr>
          <a:xfrm>
            <a:off x="539552" y="6228318"/>
            <a:ext cx="822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https://www.youtube.com/watch?v=xzrJqH2yUwQ</a:t>
            </a:r>
          </a:p>
        </p:txBody>
      </p:sp>
      <p:pic>
        <p:nvPicPr>
          <p:cNvPr id="4" name="Harmonices Mundi - YouTube">
            <a:hlinkClick r:id="" action="ppaction://media"/>
            <a:extLst>
              <a:ext uri="{FF2B5EF4-FFF2-40B4-BE49-F238E27FC236}">
                <a16:creationId xmlns:a16="http://schemas.microsoft.com/office/drawing/2014/main" id="{58043543-5AF1-61FC-8361-538CB4761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320" y="1268760"/>
            <a:ext cx="82296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90F82415-C41E-4110-A49E-53FC92CA4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altLang="it-IT" sz="3600" dirty="0"/>
              <a:t>Sfere di Platone</a:t>
            </a:r>
            <a:r>
              <a:rPr lang="pl-PL" altLang="it-IT" sz="3600" dirty="0"/>
              <a:t> (</a:t>
            </a:r>
            <a:r>
              <a:rPr lang="it-IT" altLang="it-IT" sz="3600" dirty="0"/>
              <a:t>o di </a:t>
            </a:r>
            <a:r>
              <a:rPr lang="pl-PL" altLang="it-IT" sz="3600" dirty="0"/>
              <a:t>Pitagor</a:t>
            </a:r>
            <a:r>
              <a:rPr lang="it-IT" altLang="it-IT" sz="3600" dirty="0"/>
              <a:t>a</a:t>
            </a:r>
            <a:r>
              <a:rPr lang="pl-PL" altLang="it-IT" sz="3600" dirty="0"/>
              <a:t>)</a:t>
            </a:r>
            <a:endParaRPr lang="en-AU" altLang="it-IT" sz="3600" dirty="0"/>
          </a:p>
        </p:txBody>
      </p:sp>
      <p:pic>
        <p:nvPicPr>
          <p:cNvPr id="109571" name="Picture 3">
            <a:extLst>
              <a:ext uri="{FF2B5EF4-FFF2-40B4-BE49-F238E27FC236}">
                <a16:creationId xmlns:a16="http://schemas.microsoft.com/office/drawing/2014/main" id="{13F9A64D-8124-4785-B0C1-E5176E1E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272337" cy="57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Rectangle 4">
            <a:extLst>
              <a:ext uri="{FF2B5EF4-FFF2-40B4-BE49-F238E27FC236}">
                <a16:creationId xmlns:a16="http://schemas.microsoft.com/office/drawing/2014/main" id="{FD76D2DC-1D8A-435A-8C6D-A1D7CF9DA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223000"/>
            <a:ext cx="374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>
                <a:solidFill>
                  <a:schemeClr val="accent2"/>
                </a:solidFill>
              </a:rPr>
              <a:t>https://joedubs.com/platonic-solids/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204E7472-42D0-464B-97E3-6E0D4E266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pl-PL" altLang="it-IT" sz="3600" dirty="0">
                <a:solidFill>
                  <a:schemeClr val="accent2"/>
                </a:solidFill>
              </a:rPr>
              <a:t>Johannes Kepler: </a:t>
            </a:r>
            <a:r>
              <a:rPr lang="it-IT" altLang="it-IT" sz="3600" dirty="0">
                <a:solidFill>
                  <a:schemeClr val="accent2"/>
                </a:solidFill>
              </a:rPr>
              <a:t>A</a:t>
            </a:r>
            <a:r>
              <a:rPr lang="pl-PL" altLang="it-IT" sz="3600" dirty="0">
                <a:solidFill>
                  <a:schemeClr val="accent2"/>
                </a:solidFill>
              </a:rPr>
              <a:t>rmonia </a:t>
            </a:r>
            <a:r>
              <a:rPr lang="it-IT" altLang="it-IT" sz="3600" dirty="0">
                <a:solidFill>
                  <a:schemeClr val="accent2"/>
                </a:solidFill>
              </a:rPr>
              <a:t>delle s</a:t>
            </a:r>
            <a:r>
              <a:rPr lang="pl-PL" altLang="it-IT" sz="3600" dirty="0">
                <a:solidFill>
                  <a:schemeClr val="accent2"/>
                </a:solidFill>
              </a:rPr>
              <a:t>fer</a:t>
            </a:r>
            <a:r>
              <a:rPr lang="it-IT" altLang="it-IT" sz="3600" dirty="0">
                <a:solidFill>
                  <a:schemeClr val="accent2"/>
                </a:solidFill>
              </a:rPr>
              <a:t>e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97283" name="Text Box 3">
            <a:extLst>
              <a:ext uri="{FF2B5EF4-FFF2-40B4-BE49-F238E27FC236}">
                <a16:creationId xmlns:a16="http://schemas.microsoft.com/office/drawing/2014/main" id="{514654E2-CD36-4386-8735-8EEFD04D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329363"/>
            <a:ext cx="517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/>
              <a:t>http://www.keplersdiscovery.com/Harmonies.html</a:t>
            </a: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C462FB84-4D03-4423-B5FC-7B0A0A6F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468687" cy="38163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>
            <a:extLst>
              <a:ext uri="{FF2B5EF4-FFF2-40B4-BE49-F238E27FC236}">
                <a16:creationId xmlns:a16="http://schemas.microsoft.com/office/drawing/2014/main" id="{59D50206-95F3-438E-A7B7-AEE30CBEA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12875"/>
            <a:ext cx="427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2400"/>
              <a:t>„Mysterium Cosmographicum”</a:t>
            </a:r>
            <a:endParaRPr lang="en-AU" altLang="it-IT" sz="2400"/>
          </a:p>
        </p:txBody>
      </p:sp>
      <p:sp>
        <p:nvSpPr>
          <p:cNvPr id="97287" name="Text Box 7">
            <a:extLst>
              <a:ext uri="{FF2B5EF4-FFF2-40B4-BE49-F238E27FC236}">
                <a16:creationId xmlns:a16="http://schemas.microsoft.com/office/drawing/2014/main" id="{3BD93A57-810E-4916-BB44-EF9856962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924175"/>
            <a:ext cx="3240088" cy="249299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it-IT" sz="2400" dirty="0">
                <a:solidFill>
                  <a:srgbClr val="FF0000"/>
                </a:solidFill>
              </a:rPr>
              <a:t>Kepler</a:t>
            </a:r>
            <a:r>
              <a:rPr lang="it-IT" altLang="it-IT" sz="2400" dirty="0">
                <a:solidFill>
                  <a:srgbClr val="FF0000"/>
                </a:solidFill>
              </a:rPr>
              <a:t>o</a:t>
            </a:r>
            <a:r>
              <a:rPr lang="pl-PL" altLang="it-IT" sz="2400" dirty="0">
                <a:solidFill>
                  <a:srgbClr val="FF0000"/>
                </a:solidFill>
              </a:rPr>
              <a:t> (1610):</a:t>
            </a:r>
          </a:p>
          <a:p>
            <a:endParaRPr lang="pl-PL" altLang="it-IT" sz="2400" dirty="0">
              <a:solidFill>
                <a:srgbClr val="FF0000"/>
              </a:solidFill>
            </a:endParaRPr>
          </a:p>
          <a:p>
            <a:r>
              <a:rPr lang="pl-PL" altLang="it-IT" sz="2400" b="1" dirty="0">
                <a:solidFill>
                  <a:srgbClr val="FF0000"/>
                </a:solidFill>
              </a:rPr>
              <a:t>R</a:t>
            </a:r>
            <a:r>
              <a:rPr lang="pl-PL" altLang="it-IT" sz="2400" b="1" baseline="30000" dirty="0">
                <a:solidFill>
                  <a:srgbClr val="FF0000"/>
                </a:solidFill>
              </a:rPr>
              <a:t>3</a:t>
            </a:r>
            <a:r>
              <a:rPr lang="pl-PL" altLang="it-IT" sz="2400" b="1" dirty="0">
                <a:solidFill>
                  <a:srgbClr val="FF0000"/>
                </a:solidFill>
              </a:rPr>
              <a:t>/T</a:t>
            </a:r>
            <a:r>
              <a:rPr lang="pl-PL" altLang="it-IT" sz="2400" b="1" baseline="30000" dirty="0">
                <a:solidFill>
                  <a:srgbClr val="FF0000"/>
                </a:solidFill>
              </a:rPr>
              <a:t>2</a:t>
            </a:r>
            <a:r>
              <a:rPr lang="pl-PL" altLang="it-IT" sz="2400" b="1" dirty="0">
                <a:solidFill>
                  <a:srgbClr val="FF0000"/>
                </a:solidFill>
              </a:rPr>
              <a:t> = const</a:t>
            </a:r>
          </a:p>
          <a:p>
            <a:endParaRPr lang="pl-PL" altLang="it-IT" sz="2400" b="1" dirty="0">
              <a:solidFill>
                <a:srgbClr val="FF0000"/>
              </a:solidFill>
            </a:endParaRPr>
          </a:p>
          <a:p>
            <a:r>
              <a:rPr lang="it-IT" altLang="it-IT" sz="2000" dirty="0"/>
              <a:t>con</a:t>
            </a:r>
            <a:r>
              <a:rPr lang="pl-PL" altLang="it-IT" sz="2000" dirty="0"/>
              <a:t> </a:t>
            </a:r>
            <a:r>
              <a:rPr lang="pl-PL" altLang="it-IT" sz="2000" i="1" dirty="0"/>
              <a:t>R</a:t>
            </a:r>
            <a:r>
              <a:rPr lang="pl-PL" altLang="it-IT" sz="2000" dirty="0"/>
              <a:t> </a:t>
            </a:r>
            <a:r>
              <a:rPr lang="it-IT" altLang="it-IT" sz="2000" dirty="0"/>
              <a:t>distanza del pianeta dal Sole </a:t>
            </a:r>
            <a:r>
              <a:rPr lang="pl-PL" altLang="it-IT" sz="2000" dirty="0"/>
              <a:t> </a:t>
            </a:r>
          </a:p>
          <a:p>
            <a:r>
              <a:rPr lang="it-IT" altLang="it-IT" sz="2000" dirty="0"/>
              <a:t>e</a:t>
            </a:r>
            <a:r>
              <a:rPr lang="pl-PL" altLang="it-IT" sz="2000" dirty="0"/>
              <a:t> </a:t>
            </a:r>
            <a:r>
              <a:rPr lang="pl-PL" altLang="it-IT" sz="2000" i="1" dirty="0"/>
              <a:t>T </a:t>
            </a:r>
            <a:r>
              <a:rPr lang="pl-PL" altLang="it-IT" sz="2000" dirty="0"/>
              <a:t>– </a:t>
            </a:r>
            <a:r>
              <a:rPr lang="it-IT" altLang="it-IT" sz="2000" dirty="0"/>
              <a:t>periodo di rivoluzione </a:t>
            </a:r>
            <a:endParaRPr lang="en-AU" altLang="it-IT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3069B1A7-A3E9-462B-A413-CB037C717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it-IT" altLang="it-IT" sz="3200" dirty="0"/>
              <a:t>Come Keplero sapeva quanto distano i pianeti (in confronto con la distanza Terra – Sole)?</a:t>
            </a:r>
            <a:endParaRPr lang="en-AU" altLang="it-IT" sz="3200" dirty="0"/>
          </a:p>
        </p:txBody>
      </p:sp>
      <p:sp>
        <p:nvSpPr>
          <p:cNvPr id="143363" name="Text Box 3">
            <a:extLst>
              <a:ext uri="{FF2B5EF4-FFF2-40B4-BE49-F238E27FC236}">
                <a16:creationId xmlns:a16="http://schemas.microsoft.com/office/drawing/2014/main" id="{1F251D74-8539-4CDE-AF6D-1D29D92D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12875"/>
            <a:ext cx="79930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200" dirty="0"/>
              <a:t>Dalle dimensioni del </a:t>
            </a:r>
            <a:r>
              <a:rPr lang="pl-PL" altLang="it-IT" sz="2200" dirty="0"/>
              <a:t>„</a:t>
            </a:r>
            <a:r>
              <a:rPr lang="it-IT" altLang="it-IT" sz="2200" dirty="0"/>
              <a:t>nodo</a:t>
            </a:r>
            <a:r>
              <a:rPr lang="pl-PL" altLang="it-IT" sz="2200" dirty="0"/>
              <a:t>” </a:t>
            </a:r>
            <a:r>
              <a:rPr lang="it-IT" altLang="it-IT" sz="2200" dirty="0"/>
              <a:t>disegnato sul cielo dal pianeta</a:t>
            </a:r>
            <a:endParaRPr lang="pl-PL" altLang="it-IT" sz="2200" dirty="0"/>
          </a:p>
          <a:p>
            <a:r>
              <a:rPr lang="pl-PL" altLang="it-IT" sz="2200" dirty="0"/>
              <a:t>O</a:t>
            </a:r>
            <a:r>
              <a:rPr lang="it-IT" altLang="it-IT" sz="2200" dirty="0" err="1"/>
              <a:t>vviamente</a:t>
            </a:r>
            <a:r>
              <a:rPr lang="it-IT" altLang="it-IT" sz="2200" dirty="0"/>
              <a:t>, questo nodo è apparente</a:t>
            </a:r>
            <a:r>
              <a:rPr lang="pl-PL" altLang="it-IT" sz="2200" dirty="0"/>
              <a:t>.</a:t>
            </a:r>
          </a:p>
          <a:p>
            <a:endParaRPr lang="en-AU" altLang="it-IT" sz="2200" dirty="0"/>
          </a:p>
        </p:txBody>
      </p:sp>
      <p:pic>
        <p:nvPicPr>
          <p:cNvPr id="143364" name="Picture 4">
            <a:extLst>
              <a:ext uri="{FF2B5EF4-FFF2-40B4-BE49-F238E27FC236}">
                <a16:creationId xmlns:a16="http://schemas.microsoft.com/office/drawing/2014/main" id="{7056B627-E1CB-484C-8F5B-843FDD037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700462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Oval 5">
            <a:extLst>
              <a:ext uri="{FF2B5EF4-FFF2-40B4-BE49-F238E27FC236}">
                <a16:creationId xmlns:a16="http://schemas.microsoft.com/office/drawing/2014/main" id="{23ECA6DC-974A-43EE-B883-BBBDD5C34B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5963" y="4437063"/>
            <a:ext cx="1439862" cy="1439862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6" name="Oval 6">
            <a:extLst>
              <a:ext uri="{FF2B5EF4-FFF2-40B4-BE49-F238E27FC236}">
                <a16:creationId xmlns:a16="http://schemas.microsoft.com/office/drawing/2014/main" id="{096C78DF-5DC5-4A5E-B17C-47D10C6EF5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3663" y="5084763"/>
            <a:ext cx="179387" cy="1793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7" name="Oval 7">
            <a:extLst>
              <a:ext uri="{FF2B5EF4-FFF2-40B4-BE49-F238E27FC236}">
                <a16:creationId xmlns:a16="http://schemas.microsoft.com/office/drawing/2014/main" id="{349D3C91-2D7E-48C8-AB86-E16DC454F7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04025" y="4437063"/>
            <a:ext cx="179388" cy="1793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8" name="Oval 8">
            <a:extLst>
              <a:ext uri="{FF2B5EF4-FFF2-40B4-BE49-F238E27FC236}">
                <a16:creationId xmlns:a16="http://schemas.microsoft.com/office/drawing/2014/main" id="{2A0DD0A8-357C-4FAE-98A6-58CCC129A9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3663" y="4365625"/>
            <a:ext cx="179387" cy="1793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69" name="Oval 9">
            <a:extLst>
              <a:ext uri="{FF2B5EF4-FFF2-40B4-BE49-F238E27FC236}">
                <a16:creationId xmlns:a16="http://schemas.microsoft.com/office/drawing/2014/main" id="{42A6E059-F84E-4478-8F05-CCBDA4A441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9963" y="4449763"/>
            <a:ext cx="179387" cy="1793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0" name="Oval 10">
            <a:extLst>
              <a:ext uri="{FF2B5EF4-FFF2-40B4-BE49-F238E27FC236}">
                <a16:creationId xmlns:a16="http://schemas.microsoft.com/office/drawing/2014/main" id="{753A1BE1-3055-4F9A-B319-D96BC98CA2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2950" y="4797425"/>
            <a:ext cx="179388" cy="1793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1" name="Oval 11">
            <a:extLst>
              <a:ext uri="{FF2B5EF4-FFF2-40B4-BE49-F238E27FC236}">
                <a16:creationId xmlns:a16="http://schemas.microsoft.com/office/drawing/2014/main" id="{0BF0B76A-91B4-4E25-9960-F0B4C5A6F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5600" y="4078288"/>
            <a:ext cx="2159000" cy="21590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2" name="Oval 12">
            <a:extLst>
              <a:ext uri="{FF2B5EF4-FFF2-40B4-BE49-F238E27FC236}">
                <a16:creationId xmlns:a16="http://schemas.microsoft.com/office/drawing/2014/main" id="{192278FA-89CE-4229-AE4E-3C61691572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9925" y="4149725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3" name="Oval 13">
            <a:extLst>
              <a:ext uri="{FF2B5EF4-FFF2-40B4-BE49-F238E27FC236}">
                <a16:creationId xmlns:a16="http://schemas.microsoft.com/office/drawing/2014/main" id="{ADC7C6CB-9806-477D-8A43-9D84984C7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0688" y="4030663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4" name="Oval 14">
            <a:extLst>
              <a:ext uri="{FF2B5EF4-FFF2-40B4-BE49-F238E27FC236}">
                <a16:creationId xmlns:a16="http://schemas.microsoft.com/office/drawing/2014/main" id="{FEAF3807-5987-4B74-BDA3-5C2636FAD1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00813" y="4005263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5" name="Oval 15">
            <a:extLst>
              <a:ext uri="{FF2B5EF4-FFF2-40B4-BE49-F238E27FC236}">
                <a16:creationId xmlns:a16="http://schemas.microsoft.com/office/drawing/2014/main" id="{D9629717-2292-439F-9FB1-6D8FA8347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3000" y="4019550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6" name="Oval 16">
            <a:extLst>
              <a:ext uri="{FF2B5EF4-FFF2-40B4-BE49-F238E27FC236}">
                <a16:creationId xmlns:a16="http://schemas.microsoft.com/office/drawing/2014/main" id="{A5C96C08-D32F-44FA-98B9-758AB294D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4388" y="5157788"/>
            <a:ext cx="179387" cy="17938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7" name="Oval 17">
            <a:extLst>
              <a:ext uri="{FF2B5EF4-FFF2-40B4-BE49-F238E27FC236}">
                <a16:creationId xmlns:a16="http://schemas.microsoft.com/office/drawing/2014/main" id="{8777AEC2-F64B-4FCD-8B03-25A77B5BF5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5825" y="4365625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8" name="Oval 18">
            <a:extLst>
              <a:ext uri="{FF2B5EF4-FFF2-40B4-BE49-F238E27FC236}">
                <a16:creationId xmlns:a16="http://schemas.microsoft.com/office/drawing/2014/main" id="{82E02E27-250F-4BD5-B348-CBD7E5F64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4076700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79" name="Oval 19">
            <a:extLst>
              <a:ext uri="{FF2B5EF4-FFF2-40B4-BE49-F238E27FC236}">
                <a16:creationId xmlns:a16="http://schemas.microsoft.com/office/drawing/2014/main" id="{81979807-8CD0-4FCA-98AF-EF9927161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5963" y="4724400"/>
            <a:ext cx="179387" cy="1793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394" name="Line 34">
            <a:extLst>
              <a:ext uri="{FF2B5EF4-FFF2-40B4-BE49-F238E27FC236}">
                <a16:creationId xmlns:a16="http://schemas.microsoft.com/office/drawing/2014/main" id="{46B733C4-4179-4BD0-989B-CFB0C966EF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2781300"/>
            <a:ext cx="287337" cy="1657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5" name="Line 35">
            <a:extLst>
              <a:ext uri="{FF2B5EF4-FFF2-40B4-BE49-F238E27FC236}">
                <a16:creationId xmlns:a16="http://schemas.microsoft.com/office/drawing/2014/main" id="{49AC72D9-01D9-4849-A569-EC1C83A48B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92950" y="2781300"/>
            <a:ext cx="71438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6" name="Line 36">
            <a:extLst>
              <a:ext uri="{FF2B5EF4-FFF2-40B4-BE49-F238E27FC236}">
                <a16:creationId xmlns:a16="http://schemas.microsoft.com/office/drawing/2014/main" id="{0C33DF48-10FD-4F2D-9443-ACBFDC9499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04025" y="2781300"/>
            <a:ext cx="73025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7" name="Line 37">
            <a:extLst>
              <a:ext uri="{FF2B5EF4-FFF2-40B4-BE49-F238E27FC236}">
                <a16:creationId xmlns:a16="http://schemas.microsoft.com/office/drawing/2014/main" id="{804A16F1-3B1A-4F39-B734-BE36FDF365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5350" y="2801938"/>
            <a:ext cx="266700" cy="2414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8" name="Line 38">
            <a:extLst>
              <a:ext uri="{FF2B5EF4-FFF2-40B4-BE49-F238E27FC236}">
                <a16:creationId xmlns:a16="http://schemas.microsoft.com/office/drawing/2014/main" id="{D0B3BC84-E40A-4865-895E-86DD28E84E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2781300"/>
            <a:ext cx="815975" cy="17287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399" name="Line 39">
            <a:extLst>
              <a:ext uri="{FF2B5EF4-FFF2-40B4-BE49-F238E27FC236}">
                <a16:creationId xmlns:a16="http://schemas.microsoft.com/office/drawing/2014/main" id="{F1EDC7DE-8F16-47A6-A818-B2362495DB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81300"/>
            <a:ext cx="649288" cy="201612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00" name="AutoShape 40">
            <a:extLst>
              <a:ext uri="{FF2B5EF4-FFF2-40B4-BE49-F238E27FC236}">
                <a16:creationId xmlns:a16="http://schemas.microsoft.com/office/drawing/2014/main" id="{0A8D5BCE-64D2-4102-9D39-FF03376B21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08850" y="2133600"/>
            <a:ext cx="301625" cy="2857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1" name="AutoShape 41">
            <a:extLst>
              <a:ext uri="{FF2B5EF4-FFF2-40B4-BE49-F238E27FC236}">
                <a16:creationId xmlns:a16="http://schemas.microsoft.com/office/drawing/2014/main" id="{0AE5A28C-D96E-4869-9E63-BCD04751D2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8488" y="1989138"/>
            <a:ext cx="301625" cy="2857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2" name="AutoShape 42">
            <a:extLst>
              <a:ext uri="{FF2B5EF4-FFF2-40B4-BE49-F238E27FC236}">
                <a16:creationId xmlns:a16="http://schemas.microsoft.com/office/drawing/2014/main" id="{F127E2E9-3814-4352-86BC-D93709CC06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4888" y="2205038"/>
            <a:ext cx="301625" cy="2857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3" name="AutoShape 43">
            <a:extLst>
              <a:ext uri="{FF2B5EF4-FFF2-40B4-BE49-F238E27FC236}">
                <a16:creationId xmlns:a16="http://schemas.microsoft.com/office/drawing/2014/main" id="{D97CE807-A935-41A5-BF1F-3222C272D2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5963" y="1916113"/>
            <a:ext cx="301625" cy="2857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4" name="AutoShape 44">
            <a:extLst>
              <a:ext uri="{FF2B5EF4-FFF2-40B4-BE49-F238E27FC236}">
                <a16:creationId xmlns:a16="http://schemas.microsoft.com/office/drawing/2014/main" id="{939F65FC-AC65-45F3-9369-11ED1A0AA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96188" y="1916113"/>
            <a:ext cx="301625" cy="2857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5" name="AutoShape 45">
            <a:extLst>
              <a:ext uri="{FF2B5EF4-FFF2-40B4-BE49-F238E27FC236}">
                <a16:creationId xmlns:a16="http://schemas.microsoft.com/office/drawing/2014/main" id="{C3FAEB78-6BED-4DFD-BBC0-56AC72D805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1863" y="4652963"/>
            <a:ext cx="1008062" cy="976312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3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3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3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38A86BAE-68EF-4ACD-8FF7-8744DF91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1143000"/>
          </a:xfrm>
        </p:spPr>
        <p:txBody>
          <a:bodyPr/>
          <a:lstStyle/>
          <a:p>
            <a:r>
              <a:rPr lang="pl-PL" altLang="it-IT" sz="3600" dirty="0"/>
              <a:t>Johannes Kepler: </a:t>
            </a:r>
            <a:r>
              <a:rPr lang="it-IT" altLang="it-IT" sz="3600" dirty="0"/>
              <a:t>le tre leggi sono molto meglio dell’armonia delle sfere</a:t>
            </a:r>
            <a:endParaRPr lang="en-AU" altLang="it-IT" sz="3600" dirty="0"/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66D8935B-67D7-46DB-922A-1B7214E7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2852738"/>
            <a:ext cx="4392612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Text Box 5">
            <a:extLst>
              <a:ext uri="{FF2B5EF4-FFF2-40B4-BE49-F238E27FC236}">
                <a16:creationId xmlns:a16="http://schemas.microsoft.com/office/drawing/2014/main" id="{64873A09-A772-4932-97D9-571E93EF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813" y="2498596"/>
            <a:ext cx="30107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/>
              <a:t>Disegno della ragazza della scuola media</a:t>
            </a:r>
            <a:endParaRPr lang="en-AU" altLang="it-IT" sz="1200" dirty="0"/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D790FF07-A37C-449F-B1A6-46A0038DD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81113"/>
            <a:ext cx="865653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2200" b="1" dirty="0"/>
              <a:t>I </a:t>
            </a:r>
            <a:r>
              <a:rPr lang="it-IT" altLang="it-IT" sz="2200" b="1" dirty="0"/>
              <a:t>Legge</a:t>
            </a:r>
            <a:r>
              <a:rPr lang="pl-PL" altLang="it-IT" sz="2200" b="1" dirty="0"/>
              <a:t>:</a:t>
            </a:r>
            <a:r>
              <a:rPr lang="pl-PL" altLang="it-IT" sz="2200" dirty="0"/>
              <a:t> </a:t>
            </a:r>
          </a:p>
          <a:p>
            <a:r>
              <a:rPr lang="it-IT" altLang="it-IT" sz="2200" dirty="0">
                <a:solidFill>
                  <a:schemeClr val="accent2"/>
                </a:solidFill>
              </a:rPr>
              <a:t>I pi</a:t>
            </a:r>
            <a:r>
              <a:rPr lang="pl-PL" altLang="it-IT" sz="2200" dirty="0">
                <a:solidFill>
                  <a:schemeClr val="accent2"/>
                </a:solidFill>
              </a:rPr>
              <a:t>anet</a:t>
            </a:r>
            <a:r>
              <a:rPr lang="it-IT" altLang="it-IT" sz="2200" dirty="0">
                <a:solidFill>
                  <a:schemeClr val="accent2"/>
                </a:solidFill>
              </a:rPr>
              <a:t>i girano attorno il Sole sulle orbite </a:t>
            </a:r>
            <a:r>
              <a:rPr lang="it-IT" altLang="it-IT" sz="2200" dirty="0" err="1">
                <a:solidFill>
                  <a:schemeClr val="accent2"/>
                </a:solidFill>
              </a:rPr>
              <a:t>elittiche</a:t>
            </a:r>
            <a:r>
              <a:rPr lang="pl-PL" altLang="it-IT" sz="2200" dirty="0">
                <a:solidFill>
                  <a:schemeClr val="accent2"/>
                </a:solidFill>
              </a:rPr>
              <a:t>.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pl-PL" altLang="it-IT" sz="2200" dirty="0">
                <a:solidFill>
                  <a:schemeClr val="accent2"/>
                </a:solidFill>
              </a:rPr>
              <a:t> </a:t>
            </a:r>
          </a:p>
          <a:p>
            <a:r>
              <a:rPr lang="it-IT" altLang="it-IT" sz="2200" dirty="0">
                <a:solidFill>
                  <a:schemeClr val="accent2"/>
                </a:solidFill>
              </a:rPr>
              <a:t>Il Sole si trova in uno di due fuochi dall’elisse</a:t>
            </a:r>
            <a:r>
              <a:rPr lang="pl-PL" altLang="it-IT" sz="2200" dirty="0">
                <a:solidFill>
                  <a:schemeClr val="accent2"/>
                </a:solidFill>
              </a:rPr>
              <a:t>.</a:t>
            </a:r>
            <a:r>
              <a:rPr lang="pl-PL" altLang="it-IT" sz="2200" dirty="0"/>
              <a:t> (</a:t>
            </a:r>
            <a:r>
              <a:rPr lang="it-IT" altLang="it-IT" sz="2200" dirty="0"/>
              <a:t>Non al centro</a:t>
            </a:r>
            <a:r>
              <a:rPr lang="pl-PL" altLang="it-IT" sz="2200" dirty="0"/>
              <a:t>!)</a:t>
            </a:r>
          </a:p>
          <a:p>
            <a:endParaRPr lang="pl-PL" altLang="it-IT" sz="2200" dirty="0"/>
          </a:p>
          <a:p>
            <a:r>
              <a:rPr lang="pl-PL" altLang="it-IT" sz="2200" b="1" dirty="0"/>
              <a:t>II </a:t>
            </a:r>
            <a:r>
              <a:rPr lang="it-IT" altLang="it-IT" sz="2200" b="1" dirty="0"/>
              <a:t>Legge</a:t>
            </a:r>
            <a:r>
              <a:rPr lang="pl-PL" altLang="it-IT" sz="2200" b="1" dirty="0"/>
              <a:t>:</a:t>
            </a:r>
          </a:p>
          <a:p>
            <a:r>
              <a:rPr lang="it-IT" altLang="it-IT" sz="2200" dirty="0">
                <a:solidFill>
                  <a:schemeClr val="accent2"/>
                </a:solidFill>
              </a:rPr>
              <a:t>Il raggio </a:t>
            </a:r>
            <a:r>
              <a:rPr lang="pl-PL" altLang="it-IT" sz="2200" dirty="0">
                <a:solidFill>
                  <a:schemeClr val="accent2"/>
                </a:solidFill>
              </a:rPr>
              <a:t>„</a:t>
            </a:r>
            <a:r>
              <a:rPr lang="it-IT" altLang="it-IT" sz="2200" dirty="0">
                <a:solidFill>
                  <a:schemeClr val="accent2"/>
                </a:solidFill>
              </a:rPr>
              <a:t>guida</a:t>
            </a:r>
            <a:r>
              <a:rPr lang="pl-PL" altLang="it-IT" sz="2200" dirty="0">
                <a:solidFill>
                  <a:schemeClr val="accent2"/>
                </a:solidFill>
              </a:rPr>
              <a:t>” </a:t>
            </a:r>
            <a:r>
              <a:rPr lang="it-IT" altLang="it-IT" sz="2200" dirty="0">
                <a:solidFill>
                  <a:schemeClr val="accent2"/>
                </a:solidFill>
              </a:rPr>
              <a:t>del pianeta</a:t>
            </a:r>
            <a:endParaRPr lang="pl-PL" altLang="it-IT" sz="2200" dirty="0">
              <a:solidFill>
                <a:schemeClr val="accent2"/>
              </a:solidFill>
            </a:endParaRPr>
          </a:p>
          <a:p>
            <a:r>
              <a:rPr lang="it-IT" altLang="it-IT" sz="2200" dirty="0">
                <a:solidFill>
                  <a:schemeClr val="accent2"/>
                </a:solidFill>
              </a:rPr>
              <a:t>nei tempi uguali disegna </a:t>
            </a:r>
          </a:p>
          <a:p>
            <a:r>
              <a:rPr lang="it-IT" altLang="it-IT" sz="2200" dirty="0">
                <a:solidFill>
                  <a:schemeClr val="accent2"/>
                </a:solidFill>
              </a:rPr>
              <a:t>superfici uguali </a:t>
            </a:r>
            <a:endParaRPr lang="pl-PL" altLang="it-IT" sz="2200" dirty="0">
              <a:solidFill>
                <a:schemeClr val="accent2"/>
              </a:solidFill>
            </a:endParaRPr>
          </a:p>
          <a:p>
            <a:r>
              <a:rPr lang="pl-PL" altLang="it-IT" sz="2200" dirty="0"/>
              <a:t>(</a:t>
            </a:r>
            <a:r>
              <a:rPr lang="it-IT" altLang="it-IT" sz="2200" dirty="0"/>
              <a:t>cioè il pianeta gira più </a:t>
            </a:r>
          </a:p>
          <a:p>
            <a:r>
              <a:rPr lang="it-IT" altLang="it-IT" sz="2200" dirty="0"/>
              <a:t>velocemente quando è più vicina </a:t>
            </a:r>
          </a:p>
          <a:p>
            <a:r>
              <a:rPr lang="it-IT" altLang="it-IT" sz="2200" dirty="0"/>
              <a:t>al Sole</a:t>
            </a:r>
            <a:r>
              <a:rPr lang="pl-PL" altLang="it-IT" sz="2200" dirty="0"/>
              <a:t>)</a:t>
            </a:r>
          </a:p>
          <a:p>
            <a:endParaRPr lang="it-IT" altLang="it-IT" sz="2200" dirty="0"/>
          </a:p>
          <a:p>
            <a:endParaRPr lang="pl-PL" altLang="it-IT" sz="2200" dirty="0"/>
          </a:p>
          <a:p>
            <a:r>
              <a:rPr lang="pl-PL" altLang="it-IT" sz="2200" b="1" dirty="0"/>
              <a:t>III </a:t>
            </a:r>
            <a:r>
              <a:rPr lang="it-IT" altLang="it-IT" sz="2200" b="1" dirty="0"/>
              <a:t>Legge:</a:t>
            </a:r>
            <a:r>
              <a:rPr lang="pl-PL" altLang="it-IT" sz="2200" b="1" dirty="0"/>
              <a:t>  </a:t>
            </a:r>
          </a:p>
          <a:p>
            <a:r>
              <a:rPr lang="it-IT" altLang="it-IT" sz="2200" dirty="0"/>
              <a:t>I cubi (i.e. le terze potenze) delle distanze dal Sole </a:t>
            </a:r>
            <a:r>
              <a:rPr lang="it-IT" altLang="it-IT" sz="2200" i="1" dirty="0"/>
              <a:t>R</a:t>
            </a:r>
            <a:r>
              <a:rPr lang="it-IT" altLang="it-IT" sz="2200" i="1" baseline="30000" dirty="0"/>
              <a:t>3</a:t>
            </a:r>
            <a:r>
              <a:rPr lang="it-IT" altLang="it-IT" sz="2200" i="1" dirty="0"/>
              <a:t> </a:t>
            </a:r>
            <a:r>
              <a:rPr lang="it-IT" altLang="it-IT" sz="2200" dirty="0"/>
              <a:t>stanno come</a:t>
            </a:r>
            <a:r>
              <a:rPr lang="pl-PL" altLang="it-IT" sz="2200" dirty="0"/>
              <a:t> </a:t>
            </a:r>
          </a:p>
          <a:p>
            <a:r>
              <a:rPr lang="it-IT" altLang="it-IT" sz="2200" dirty="0"/>
              <a:t>I quadrati di tempi di rivoluzione </a:t>
            </a:r>
            <a:r>
              <a:rPr lang="it-IT" altLang="it-IT" sz="2200" i="1" dirty="0"/>
              <a:t>T</a:t>
            </a:r>
            <a:r>
              <a:rPr lang="it-IT" altLang="it-IT" sz="2200" baseline="30000" dirty="0"/>
              <a:t>2</a:t>
            </a:r>
            <a:r>
              <a:rPr lang="pl-PL" altLang="it-IT" sz="2200" dirty="0"/>
              <a:t>.  </a:t>
            </a:r>
            <a:endParaRPr lang="en-AU" altLang="it-IT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B367C9A-E3A5-4002-8920-EE7F8F650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88913"/>
            <a:ext cx="8769350" cy="1143000"/>
          </a:xfrm>
        </p:spPr>
        <p:txBody>
          <a:bodyPr/>
          <a:lstStyle/>
          <a:p>
            <a:r>
              <a:rPr lang="it-IT" altLang="it-IT" sz="3200" dirty="0"/>
              <a:t>E quali sono le distanze </a:t>
            </a:r>
            <a:r>
              <a:rPr lang="pl-PL" altLang="it-IT" sz="3200" dirty="0"/>
              <a:t>„</a:t>
            </a:r>
            <a:r>
              <a:rPr lang="it-IT" altLang="it-IT" sz="3200" dirty="0"/>
              <a:t>vere</a:t>
            </a:r>
            <a:r>
              <a:rPr lang="pl-PL" altLang="it-IT" sz="3200" dirty="0"/>
              <a:t>” </a:t>
            </a:r>
            <a:br>
              <a:rPr lang="pl-PL" altLang="it-IT" sz="3200" dirty="0"/>
            </a:br>
            <a:r>
              <a:rPr lang="it-IT" altLang="it-IT" sz="3200" dirty="0"/>
              <a:t>dei pianeti dal Sole</a:t>
            </a:r>
            <a:r>
              <a:rPr lang="pl-PL" altLang="it-IT" sz="3200" dirty="0"/>
              <a:t>?</a:t>
            </a:r>
            <a:endParaRPr lang="en-AU" altLang="it-IT" sz="3200" dirty="0"/>
          </a:p>
        </p:txBody>
      </p:sp>
      <p:sp>
        <p:nvSpPr>
          <p:cNvPr id="137222" name="Text Box 6">
            <a:extLst>
              <a:ext uri="{FF2B5EF4-FFF2-40B4-BE49-F238E27FC236}">
                <a16:creationId xmlns:a16="http://schemas.microsoft.com/office/drawing/2014/main" id="{644BDF58-8E44-4854-BFB9-C71B79B9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893" y="1491047"/>
            <a:ext cx="490390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Oggi le conosciamo con grande precisione </a:t>
            </a:r>
            <a:endParaRPr lang="pl-PL" altLang="it-IT" dirty="0"/>
          </a:p>
          <a:p>
            <a:r>
              <a:rPr lang="it-IT" altLang="it-IT" dirty="0"/>
              <a:t>dai transiti del Venere ‘davanti’ il Sole</a:t>
            </a:r>
            <a:endParaRPr lang="pl-PL" altLang="it-IT" dirty="0"/>
          </a:p>
          <a:p>
            <a:endParaRPr lang="pl-PL" altLang="it-IT" dirty="0"/>
          </a:p>
          <a:p>
            <a:r>
              <a:rPr lang="pl-PL" altLang="it-IT" dirty="0"/>
              <a:t>(Znana jest zależność zwana Titusa-Bodego)</a:t>
            </a:r>
          </a:p>
          <a:p>
            <a:endParaRPr lang="pl-PL" altLang="it-IT" dirty="0"/>
          </a:p>
          <a:p>
            <a:endParaRPr lang="pl-PL" altLang="it-IT" dirty="0"/>
          </a:p>
          <a:p>
            <a:endParaRPr lang="pl-PL" altLang="it-IT" dirty="0"/>
          </a:p>
          <a:p>
            <a:endParaRPr lang="en-AU" altLang="it-IT" dirty="0"/>
          </a:p>
        </p:txBody>
      </p:sp>
      <p:sp>
        <p:nvSpPr>
          <p:cNvPr id="137227" name="Text Box 11">
            <a:extLst>
              <a:ext uri="{FF2B5EF4-FFF2-40B4-BE49-F238E27FC236}">
                <a16:creationId xmlns:a16="http://schemas.microsoft.com/office/drawing/2014/main" id="{DBE7F50F-38D9-4D46-8EC6-7B17DF1F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9" y="2635635"/>
            <a:ext cx="474200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l-PL" altLang="it-IT" dirty="0">
              <a:solidFill>
                <a:schemeClr val="accent2"/>
              </a:solidFill>
              <a:ea typeface="Arial Unicode MS" pitchFamily="34" charset="-128"/>
            </a:endParaRPr>
          </a:p>
          <a:p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Ma il sottoscritto propone un’altra regola</a:t>
            </a:r>
            <a:endParaRPr lang="pl-PL" altLang="it-IT" sz="2000" dirty="0">
              <a:solidFill>
                <a:schemeClr val="accent2"/>
              </a:solidFill>
              <a:ea typeface="Arial Unicode MS" pitchFamily="34" charset="-128"/>
            </a:endParaRPr>
          </a:p>
          <a:p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Mer</a:t>
            </a:r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curio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  3/8 </a:t>
            </a:r>
          </a:p>
          <a:p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Venere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:    3/4</a:t>
            </a:r>
          </a:p>
          <a:p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Terra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:     3/3 (1 a. u. =150 mln km)</a:t>
            </a:r>
          </a:p>
          <a:p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Mar</a:t>
            </a:r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te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:       3/2</a:t>
            </a:r>
          </a:p>
          <a:p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…              3</a:t>
            </a:r>
          </a:p>
          <a:p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Giove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       5  (powinno być 6)</a:t>
            </a:r>
          </a:p>
          <a:p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Saturn</a:t>
            </a:r>
            <a:r>
              <a:rPr lang="it-IT" altLang="it-IT" sz="2000" dirty="0">
                <a:solidFill>
                  <a:schemeClr val="accent2"/>
                </a:solidFill>
                <a:ea typeface="Arial Unicode MS" pitchFamily="34" charset="-128"/>
              </a:rPr>
              <a:t>o</a:t>
            </a:r>
            <a:r>
              <a:rPr lang="pl-PL" altLang="it-IT" sz="2000" dirty="0">
                <a:solidFill>
                  <a:schemeClr val="accent2"/>
                </a:solidFill>
                <a:ea typeface="Arial Unicode MS" pitchFamily="34" charset="-128"/>
              </a:rPr>
              <a:t>     10  (powinno być 12)</a:t>
            </a:r>
          </a:p>
          <a:p>
            <a:endParaRPr lang="pl-PL" altLang="it-IT" sz="2000" dirty="0">
              <a:solidFill>
                <a:schemeClr val="accent2"/>
              </a:solidFill>
              <a:ea typeface="Arial Unicode MS" pitchFamily="34" charset="-128"/>
            </a:endParaRPr>
          </a:p>
          <a:p>
            <a:r>
              <a:rPr lang="it-IT" altLang="it-IT" dirty="0">
                <a:solidFill>
                  <a:schemeClr val="accent2"/>
                </a:solidFill>
                <a:ea typeface="Arial Unicode MS" pitchFamily="34" charset="-128"/>
              </a:rPr>
              <a:t>Da dove risultano queste distanze</a:t>
            </a:r>
            <a:r>
              <a:rPr lang="pl-PL" altLang="it-IT" dirty="0">
                <a:solidFill>
                  <a:schemeClr val="accent2"/>
                </a:solidFill>
                <a:ea typeface="Arial Unicode MS" pitchFamily="34" charset="-128"/>
              </a:rPr>
              <a:t>? </a:t>
            </a:r>
            <a:endParaRPr lang="it-IT" altLang="it-IT" dirty="0">
              <a:solidFill>
                <a:schemeClr val="accent2"/>
              </a:solidFill>
              <a:ea typeface="Arial Unicode MS" pitchFamily="34" charset="-128"/>
            </a:endParaRPr>
          </a:p>
          <a:p>
            <a:r>
              <a:rPr lang="it-IT" altLang="it-IT" dirty="0">
                <a:solidFill>
                  <a:schemeClr val="accent2"/>
                </a:solidFill>
                <a:ea typeface="Arial Unicode MS" pitchFamily="34" charset="-128"/>
              </a:rPr>
              <a:t>Dalla primordiale, ruotante ‘pizza’ cosmica</a:t>
            </a:r>
          </a:p>
          <a:p>
            <a:r>
              <a:rPr lang="it-IT" altLang="it-IT" dirty="0">
                <a:solidFill>
                  <a:schemeClr val="accent2"/>
                </a:solidFill>
                <a:ea typeface="Arial Unicode MS" pitchFamily="34" charset="-128"/>
              </a:rPr>
              <a:t>(ipotesi di Kant e Lamarck, XVIII sec.)</a:t>
            </a:r>
            <a:endParaRPr lang="pl-PL" altLang="it-IT" dirty="0">
              <a:solidFill>
                <a:schemeClr val="accent2"/>
              </a:solidFill>
              <a:ea typeface="Arial Unicode MS" pitchFamily="34" charset="-128"/>
            </a:endParaRPr>
          </a:p>
          <a:p>
            <a:endParaRPr lang="en-AU" altLang="it-IT" dirty="0"/>
          </a:p>
        </p:txBody>
      </p:sp>
      <p:pic>
        <p:nvPicPr>
          <p:cNvPr id="137228" name="Picture 12">
            <a:extLst>
              <a:ext uri="{FF2B5EF4-FFF2-40B4-BE49-F238E27FC236}">
                <a16:creationId xmlns:a16="http://schemas.microsoft.com/office/drawing/2014/main" id="{BF3C6411-82AC-441B-B7DC-E4028B0A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31152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9" name="Text Box 13">
            <a:extLst>
              <a:ext uri="{FF2B5EF4-FFF2-40B4-BE49-F238E27FC236}">
                <a16:creationId xmlns:a16="http://schemas.microsoft.com/office/drawing/2014/main" id="{7CCF4194-CFC2-4735-958A-03601FBC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538788"/>
            <a:ext cx="24191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600" dirty="0"/>
              <a:t>6/6/2012</a:t>
            </a:r>
          </a:p>
          <a:p>
            <a:r>
              <a:rPr lang="pl-PL" altLang="it-IT" sz="1600" dirty="0"/>
              <a:t>Cristian Lavarian, Trento</a:t>
            </a:r>
            <a:endParaRPr lang="en-AU" altLang="it-IT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FA72A72F-9DDD-4C0B-94BB-378E92F75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9144000" cy="1143000"/>
          </a:xfrm>
        </p:spPr>
        <p:txBody>
          <a:bodyPr/>
          <a:lstStyle/>
          <a:p>
            <a:r>
              <a:rPr lang="pl-PL" altLang="it-IT" sz="3200" dirty="0"/>
              <a:t>A</a:t>
            </a:r>
            <a:r>
              <a:rPr lang="it-IT" altLang="it-IT" sz="3200" dirty="0" err="1"/>
              <a:t>ncora</a:t>
            </a:r>
            <a:r>
              <a:rPr lang="it-IT" altLang="it-IT" sz="3200" dirty="0"/>
              <a:t> non sappiamo come funziona il nostro orecchio</a:t>
            </a:r>
            <a:endParaRPr lang="en-AU" altLang="it-IT" sz="3200" dirty="0"/>
          </a:p>
        </p:txBody>
      </p:sp>
      <p:pic>
        <p:nvPicPr>
          <p:cNvPr id="69642" name="Picture 10">
            <a:extLst>
              <a:ext uri="{FF2B5EF4-FFF2-40B4-BE49-F238E27FC236}">
                <a16:creationId xmlns:a16="http://schemas.microsoft.com/office/drawing/2014/main" id="{3D098E21-C072-46F2-9A90-ADE8D889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04900"/>
            <a:ext cx="86106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3" name="Text Box 11">
            <a:extLst>
              <a:ext uri="{FF2B5EF4-FFF2-40B4-BE49-F238E27FC236}">
                <a16:creationId xmlns:a16="http://schemas.microsoft.com/office/drawing/2014/main" id="{EFFC7864-5623-4557-968F-8B410013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491288"/>
            <a:ext cx="1381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© GK, 2005</a:t>
            </a:r>
            <a:endParaRPr lang="en-AU" alt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8F867805-37F7-493B-82E2-E8EBD543B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Il nostro sistema Solare è (pressa poco) fatto così 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9053E92-F0BB-4763-A3E1-4DD009657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it-IT" sz="2400"/>
              <a:t>Kopernik: „Saturn jest daleko, a do gwiazd stałych jest jeszcze dużo dalej”</a:t>
            </a:r>
            <a:endParaRPr lang="en-AU" altLang="it-IT" sz="2400"/>
          </a:p>
        </p:txBody>
      </p:sp>
      <p:pic>
        <p:nvPicPr>
          <p:cNvPr id="147460" name="Picture 4">
            <a:extLst>
              <a:ext uri="{FF2B5EF4-FFF2-40B4-BE49-F238E27FC236}">
                <a16:creationId xmlns:a16="http://schemas.microsoft.com/office/drawing/2014/main" id="{C6EBB51B-F950-4CE4-88C8-72370A52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1" name="Text Box 5">
            <a:extLst>
              <a:ext uri="{FF2B5EF4-FFF2-40B4-BE49-F238E27FC236}">
                <a16:creationId xmlns:a16="http://schemas.microsoft.com/office/drawing/2014/main" id="{7664ED1F-77D1-42BA-A420-74135194B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256338"/>
            <a:ext cx="711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hlinkClick r:id="rId3"/>
              </a:rPr>
              <a:t>https://tragicocomedia.files.wordpress.com/2015/11/solar-system.jpg</a:t>
            </a:r>
            <a:endParaRPr lang="en-AU" alt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20D100B-82CF-4893-8CB9-CCEEE7268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694" y="147637"/>
            <a:ext cx="8964612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Leggi di Keplero derivano dalla legge di </a:t>
            </a:r>
            <a:r>
              <a:rPr lang="pl-PL" altLang="it-IT" sz="3200" dirty="0">
                <a:solidFill>
                  <a:schemeClr val="accent2"/>
                </a:solidFill>
              </a:rPr>
              <a:t>Newton</a:t>
            </a:r>
            <a:r>
              <a:rPr lang="it-IT" altLang="it-IT" sz="3200" dirty="0">
                <a:solidFill>
                  <a:schemeClr val="accent2"/>
                </a:solidFill>
              </a:rPr>
              <a:t>. E questa, dalle </a:t>
            </a:r>
            <a:r>
              <a:rPr lang="pl-PL" altLang="it-IT" sz="3200" dirty="0">
                <a:solidFill>
                  <a:schemeClr val="accent2"/>
                </a:solidFill>
              </a:rPr>
              <a:t>geometri</a:t>
            </a:r>
            <a:r>
              <a:rPr lang="it-IT" altLang="it-IT" sz="3200" dirty="0">
                <a:solidFill>
                  <a:schemeClr val="accent2"/>
                </a:solidFill>
              </a:rPr>
              <a:t>a</a:t>
            </a:r>
            <a:r>
              <a:rPr lang="pl-PL" altLang="it-IT" sz="3200" dirty="0">
                <a:solidFill>
                  <a:schemeClr val="accent2"/>
                </a:solidFill>
              </a:rPr>
              <a:t> (3D) </a:t>
            </a:r>
            <a:r>
              <a:rPr lang="it-IT" altLang="it-IT" sz="3200" dirty="0">
                <a:solidFill>
                  <a:schemeClr val="accent2"/>
                </a:solidFill>
              </a:rPr>
              <a:t>dello spazio</a:t>
            </a:r>
            <a:endParaRPr lang="en-AU" altLang="it-IT" sz="3200" dirty="0">
              <a:solidFill>
                <a:schemeClr val="accent2"/>
              </a:solidFill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FAB3A87-B3C7-4ECF-A0C5-B00A49596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 sz="3000" dirty="0"/>
              <a:t>La superfice della sfera</a:t>
            </a:r>
            <a:r>
              <a:rPr lang="pl-PL" altLang="it-IT" sz="3000" dirty="0"/>
              <a:t> </a:t>
            </a:r>
            <a:r>
              <a:rPr lang="pl-PL" altLang="it-IT" sz="3000" i="1" dirty="0">
                <a:solidFill>
                  <a:srgbClr val="FF0000"/>
                </a:solidFill>
              </a:rPr>
              <a:t>P</a:t>
            </a:r>
            <a:r>
              <a:rPr lang="pl-PL" altLang="it-IT" sz="3000" dirty="0">
                <a:solidFill>
                  <a:srgbClr val="FF0000"/>
                </a:solidFill>
              </a:rPr>
              <a:t> = 4</a:t>
            </a:r>
            <a:r>
              <a:rPr lang="el-GR" altLang="it-IT" sz="3000" dirty="0">
                <a:solidFill>
                  <a:srgbClr val="FF0000"/>
                </a:solidFill>
              </a:rPr>
              <a:t>π</a:t>
            </a:r>
            <a:r>
              <a:rPr lang="pl-PL" altLang="it-IT" sz="3000" i="1" dirty="0">
                <a:solidFill>
                  <a:srgbClr val="FF0000"/>
                </a:solidFill>
              </a:rPr>
              <a:t>R</a:t>
            </a:r>
            <a:r>
              <a:rPr lang="pl-PL" altLang="it-IT" sz="3000" baseline="30000" dirty="0">
                <a:solidFill>
                  <a:srgbClr val="FF0000"/>
                </a:solidFill>
              </a:rPr>
              <a:t>2</a:t>
            </a:r>
            <a:endParaRPr lang="el-GR" altLang="it-IT" sz="3000" dirty="0">
              <a:solidFill>
                <a:srgbClr val="FF0000"/>
              </a:solidFill>
            </a:endParaRP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AC9CC6DD-CEAB-4B4E-BA99-187E4D02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735262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D637EAF2-F3C2-46E3-AC91-51A064081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4797425"/>
            <a:ext cx="7050328" cy="205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l-PL" altLang="it-IT" sz="2400" dirty="0"/>
          </a:p>
          <a:p>
            <a:pPr>
              <a:lnSpc>
                <a:spcPct val="110000"/>
              </a:lnSpc>
            </a:pPr>
            <a:r>
              <a:rPr lang="it-IT" altLang="it-IT" sz="2400" dirty="0"/>
              <a:t>La forza elettrostatica </a:t>
            </a:r>
            <a:r>
              <a:rPr lang="pl-PL" altLang="it-IT" sz="2400" dirty="0"/>
              <a:t>(Coulomb) </a:t>
            </a:r>
            <a:r>
              <a:rPr lang="pl-PL" altLang="it-IT" sz="2400" i="1" dirty="0"/>
              <a:t>F </a:t>
            </a:r>
            <a:r>
              <a:rPr lang="pl-PL" altLang="it-IT" sz="2400" dirty="0"/>
              <a:t>= </a:t>
            </a:r>
            <a:r>
              <a:rPr lang="pl-PL" altLang="it-IT" sz="2400" i="1" dirty="0"/>
              <a:t>Qq</a:t>
            </a:r>
            <a:r>
              <a:rPr lang="pl-PL" altLang="it-IT" sz="2400" dirty="0"/>
              <a:t>/(</a:t>
            </a:r>
            <a:r>
              <a:rPr lang="el-GR" altLang="it-IT" sz="2400" dirty="0"/>
              <a:t>ε</a:t>
            </a:r>
            <a:r>
              <a:rPr lang="pl-PL" altLang="it-IT" sz="2400" baseline="-25000" dirty="0"/>
              <a:t>0</a:t>
            </a:r>
            <a:r>
              <a:rPr lang="pl-PL" altLang="it-IT" sz="2400" dirty="0"/>
              <a:t> 4</a:t>
            </a:r>
            <a:r>
              <a:rPr lang="el-GR" altLang="it-IT" sz="2400" dirty="0"/>
              <a:t>π</a:t>
            </a:r>
            <a:r>
              <a:rPr lang="pl-PL" altLang="it-IT" sz="2400" i="1" dirty="0"/>
              <a:t>R</a:t>
            </a:r>
            <a:r>
              <a:rPr lang="pl-PL" altLang="it-IT" sz="2400" baseline="30000" dirty="0"/>
              <a:t>2</a:t>
            </a:r>
            <a:r>
              <a:rPr lang="pl-PL" altLang="it-IT" sz="2400" dirty="0"/>
              <a:t>)</a:t>
            </a:r>
          </a:p>
          <a:p>
            <a:pPr>
              <a:lnSpc>
                <a:spcPct val="110000"/>
              </a:lnSpc>
            </a:pPr>
            <a:r>
              <a:rPr lang="it-IT" altLang="it-IT" sz="2400" dirty="0"/>
              <a:t>La forza di gravità </a:t>
            </a:r>
            <a:r>
              <a:rPr lang="pl-PL" altLang="it-IT" sz="2400" dirty="0"/>
              <a:t>(Newton) </a:t>
            </a:r>
            <a:r>
              <a:rPr lang="pl-PL" altLang="it-IT" sz="2400" i="1" dirty="0"/>
              <a:t>F</a:t>
            </a:r>
            <a:r>
              <a:rPr lang="pl-PL" altLang="it-IT" sz="2400" dirty="0"/>
              <a:t>=</a:t>
            </a:r>
            <a:r>
              <a:rPr lang="pl-PL" altLang="it-IT" sz="2400" i="1" dirty="0"/>
              <a:t>GMm</a:t>
            </a:r>
            <a:r>
              <a:rPr lang="pl-PL" altLang="it-IT" sz="2400" dirty="0"/>
              <a:t>/</a:t>
            </a:r>
            <a:r>
              <a:rPr lang="pl-PL" altLang="it-IT" sz="2400" i="1" dirty="0"/>
              <a:t>R</a:t>
            </a:r>
            <a:r>
              <a:rPr lang="pl-PL" altLang="it-IT" sz="2400" i="1" baseline="30000" dirty="0"/>
              <a:t>2</a:t>
            </a:r>
          </a:p>
          <a:p>
            <a:pPr>
              <a:lnSpc>
                <a:spcPct val="110000"/>
              </a:lnSpc>
            </a:pPr>
            <a:r>
              <a:rPr lang="it-IT" altLang="it-IT" sz="2400" dirty="0"/>
              <a:t>Le leggi sono così, perché le dimensioni </a:t>
            </a:r>
          </a:p>
          <a:p>
            <a:pPr>
              <a:lnSpc>
                <a:spcPct val="110000"/>
              </a:lnSpc>
            </a:pPr>
            <a:r>
              <a:rPr lang="it-IT" altLang="it-IT" sz="2400" dirty="0"/>
              <a:t>dell’Universo sono tre. </a:t>
            </a:r>
            <a:endParaRPr lang="el-GR" altLang="it-IT" sz="2400" dirty="0"/>
          </a:p>
        </p:txBody>
      </p:sp>
      <p:pic>
        <p:nvPicPr>
          <p:cNvPr id="53254" name="Picture 6">
            <a:extLst>
              <a:ext uri="{FF2B5EF4-FFF2-40B4-BE49-F238E27FC236}">
                <a16:creationId xmlns:a16="http://schemas.microsoft.com/office/drawing/2014/main" id="{0414C9CE-5021-455D-BC3F-9E1676BE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>
            <a:extLst>
              <a:ext uri="{FF2B5EF4-FFF2-40B4-BE49-F238E27FC236}">
                <a16:creationId xmlns:a16="http://schemas.microsoft.com/office/drawing/2014/main" id="{3BAAB4BD-9218-4AE4-89FD-9695EB0F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2105025"/>
            <a:ext cx="2268538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>
            <a:extLst>
              <a:ext uri="{FF2B5EF4-FFF2-40B4-BE49-F238E27FC236}">
                <a16:creationId xmlns:a16="http://schemas.microsoft.com/office/drawing/2014/main" id="{0B63EF31-492F-4A61-BD8A-674F2073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4217988"/>
            <a:ext cx="18065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Text Box 9">
            <a:extLst>
              <a:ext uri="{FF2B5EF4-FFF2-40B4-BE49-F238E27FC236}">
                <a16:creationId xmlns:a16="http://schemas.microsoft.com/office/drawing/2014/main" id="{281BFD61-C7D6-4CDF-92C5-196E76691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348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dydaktyka.fizyka.umk/pl/zabawki</a:t>
            </a:r>
            <a:endParaRPr lang="en-AU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8D9AE0A-5E23-4E35-8A7E-EF9D35A37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La matematica governa il mondo: anche le galassie hanno una forma matematica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9ECEDE7-9663-4EF8-83E7-0E00D60D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00800"/>
            <a:ext cx="661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sz="1200">
                <a:hlinkClick r:id="rId2"/>
              </a:rPr>
              <a:t>http://antwrp.gsfc.nasa.gov/apod/ap050428.html</a:t>
            </a:r>
            <a:endParaRPr lang="pl-PL" altLang="it-IT" sz="1200"/>
          </a:p>
          <a:p>
            <a:r>
              <a:rPr lang="en-AU" altLang="it-IT" sz="1200"/>
              <a:t>https://www.daringgourmet.com/wp-content/uploads/2013/06/Sunflower-public-domain-4-sm.jpg</a:t>
            </a:r>
          </a:p>
        </p:txBody>
      </p:sp>
      <p:pic>
        <p:nvPicPr>
          <p:cNvPr id="30727" name="Picture 7">
            <a:extLst>
              <a:ext uri="{FF2B5EF4-FFF2-40B4-BE49-F238E27FC236}">
                <a16:creationId xmlns:a16="http://schemas.microsoft.com/office/drawing/2014/main" id="{B25FC5A2-0DDA-4C77-9545-C18BEC86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4535487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CBB5F62E-C153-4076-9925-086652A2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52963"/>
            <a:ext cx="2592388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4B001ED3-1A08-483A-ABBA-7384F63E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412875"/>
            <a:ext cx="3095625" cy="30972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Text Box 11">
            <a:extLst>
              <a:ext uri="{FF2B5EF4-FFF2-40B4-BE49-F238E27FC236}">
                <a16:creationId xmlns:a16="http://schemas.microsoft.com/office/drawing/2014/main" id="{C5C26DEF-DAB1-4A67-A970-A5D733840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868863"/>
            <a:ext cx="54737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it-IT" sz="2400" i="1" dirty="0"/>
              <a:t>r </a:t>
            </a:r>
            <a:r>
              <a:rPr lang="pl-PL" altLang="it-IT" sz="2400" dirty="0"/>
              <a:t>= </a:t>
            </a:r>
            <a:r>
              <a:rPr lang="pl-PL" altLang="it-IT" sz="2400" i="1" dirty="0"/>
              <a:t>a </a:t>
            </a:r>
            <a:r>
              <a:rPr lang="pl-PL" altLang="it-IT" sz="2400" dirty="0"/>
              <a:t>e</a:t>
            </a:r>
            <a:r>
              <a:rPr lang="pl-PL" altLang="it-IT" sz="2400" i="1" baseline="30000" dirty="0"/>
              <a:t>b</a:t>
            </a:r>
            <a:r>
              <a:rPr lang="el-GR" altLang="it-IT" sz="2400" i="1" baseline="30000" dirty="0"/>
              <a:t>θ</a:t>
            </a:r>
            <a:r>
              <a:rPr lang="pl-PL" altLang="it-IT" sz="2400" i="1" dirty="0"/>
              <a:t> ,</a:t>
            </a:r>
            <a:r>
              <a:rPr lang="pl-PL" altLang="it-IT" sz="2400" dirty="0"/>
              <a:t> </a:t>
            </a:r>
            <a:r>
              <a:rPr lang="it-IT" altLang="it-IT" sz="2400" dirty="0"/>
              <a:t>con</a:t>
            </a:r>
            <a:r>
              <a:rPr lang="pl-PL" altLang="it-IT" sz="2400" dirty="0"/>
              <a:t> </a:t>
            </a:r>
            <a:r>
              <a:rPr lang="pl-PL" altLang="it-IT" sz="2400" i="1" dirty="0"/>
              <a:t>e </a:t>
            </a:r>
            <a:r>
              <a:rPr lang="pl-PL" altLang="it-IT" sz="2400" dirty="0"/>
              <a:t>= 2,7183…</a:t>
            </a:r>
          </a:p>
          <a:p>
            <a:endParaRPr lang="pl-PL" altLang="it-IT" sz="2400" i="1" baseline="30000" dirty="0"/>
          </a:p>
          <a:p>
            <a:r>
              <a:rPr lang="it-IT" altLang="it-IT" sz="2000" dirty="0"/>
              <a:t>Il raggio cresce </a:t>
            </a:r>
            <a:r>
              <a:rPr lang="pl-PL" altLang="it-IT" sz="2000" dirty="0"/>
              <a:t>„</a:t>
            </a:r>
            <a:r>
              <a:rPr lang="it-IT" altLang="it-IT" sz="2000" dirty="0"/>
              <a:t>tot</a:t>
            </a:r>
            <a:r>
              <a:rPr lang="pl-PL" altLang="it-IT" sz="2000" dirty="0"/>
              <a:t>”</a:t>
            </a:r>
            <a:r>
              <a:rPr lang="it-IT" altLang="it-IT" sz="2000" dirty="0"/>
              <a:t> volte con ogni giro </a:t>
            </a:r>
            <a:r>
              <a:rPr lang="pl-PL" altLang="it-IT" sz="2000" dirty="0"/>
              <a:t> </a:t>
            </a:r>
            <a:endParaRPr lang="el-GR" altLang="it-IT" sz="2000" dirty="0"/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C156430B-5FDA-431D-A474-0854409D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149725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400">
                <a:solidFill>
                  <a:srgbClr val="FFFF00"/>
                </a:solidFill>
                <a:ea typeface="Arial Unicode MS" pitchFamily="34" charset="-128"/>
              </a:rPr>
              <a:t>Galaktyka „Whirpool” M51</a:t>
            </a:r>
            <a:r>
              <a:rPr lang="pl-PL" altLang="it-IT"/>
              <a:t>	</a:t>
            </a:r>
            <a:endParaRPr lang="en-AU" alt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376FC74-460A-4B1C-9911-A827B0E28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L’equazione più bella dell’Universo</a:t>
            </a:r>
            <a:r>
              <a:rPr lang="pl-PL" altLang="it-IT" sz="3600" dirty="0">
                <a:solidFill>
                  <a:schemeClr val="accent2"/>
                </a:solidFill>
              </a:rPr>
              <a:t>*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B8473861-7972-473A-BD1D-77DE2100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7109" name="Object 5">
            <a:extLst>
              <a:ext uri="{FF2B5EF4-FFF2-40B4-BE49-F238E27FC236}">
                <a16:creationId xmlns:a16="http://schemas.microsoft.com/office/drawing/2014/main" id="{C5D50139-E409-461C-840B-B4828D39016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364163" y="3357563"/>
          <a:ext cx="2954337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723600" imgH="393480" progId="Equation.3">
                  <p:embed/>
                </p:oleObj>
              </mc:Choice>
              <mc:Fallback>
                <p:oleObj name="Równanie" r:id="rId3" imgW="723600" imgH="393480" progId="Equation.3">
                  <p:embed/>
                  <p:pic>
                    <p:nvPicPr>
                      <p:cNvPr id="47109" name="Object 5">
                        <a:extLst>
                          <a:ext uri="{FF2B5EF4-FFF2-40B4-BE49-F238E27FC236}">
                            <a16:creationId xmlns:a16="http://schemas.microsoft.com/office/drawing/2014/main" id="{C5D50139-E409-461C-840B-B4828D3901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3357563"/>
                        <a:ext cx="2954337" cy="16065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Text Box 7">
            <a:extLst>
              <a:ext uri="{FF2B5EF4-FFF2-40B4-BE49-F238E27FC236}">
                <a16:creationId xmlns:a16="http://schemas.microsoft.com/office/drawing/2014/main" id="{3E001827-E855-474D-ABFA-2B27167CC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74" y="5420429"/>
            <a:ext cx="796589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/>
              <a:t>La g</a:t>
            </a:r>
            <a:r>
              <a:rPr lang="pl-PL" altLang="it-IT" sz="2400" dirty="0"/>
              <a:t>eometria </a:t>
            </a:r>
            <a:r>
              <a:rPr lang="it-IT" altLang="it-IT" sz="2400" dirty="0"/>
              <a:t>dello spazio-tempo dipende dalla materia </a:t>
            </a:r>
          </a:p>
          <a:p>
            <a:r>
              <a:rPr lang="it-IT" altLang="it-IT" sz="2400" dirty="0"/>
              <a:t>(la massa + l’energia)</a:t>
            </a:r>
            <a:endParaRPr lang="pl-PL" altLang="it-IT" sz="2400" dirty="0"/>
          </a:p>
          <a:p>
            <a:r>
              <a:rPr lang="pl-PL" altLang="it-IT" sz="2000" dirty="0"/>
              <a:t>* </a:t>
            </a:r>
            <a:r>
              <a:rPr lang="it-IT" altLang="it-IT" sz="2000" dirty="0"/>
              <a:t>L’equazione senza la componente </a:t>
            </a:r>
            <a:r>
              <a:rPr lang="pl-PL" altLang="it-IT" sz="2000" dirty="0"/>
              <a:t>„</a:t>
            </a:r>
            <a:r>
              <a:rPr lang="it-IT" altLang="it-IT" sz="2000" dirty="0"/>
              <a:t>cosmologica</a:t>
            </a:r>
            <a:r>
              <a:rPr lang="pl-PL" altLang="it-IT" sz="2000" dirty="0"/>
              <a:t>”</a:t>
            </a:r>
            <a:endParaRPr lang="en-AU" altLang="it-IT" sz="2000" dirty="0"/>
          </a:p>
        </p:txBody>
      </p:sp>
      <p:pic>
        <p:nvPicPr>
          <p:cNvPr id="47113" name="Picture 9">
            <a:extLst>
              <a:ext uri="{FF2B5EF4-FFF2-40B4-BE49-F238E27FC236}">
                <a16:creationId xmlns:a16="http://schemas.microsoft.com/office/drawing/2014/main" id="{5976E690-D0C5-4CC0-BF81-8F7F0790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8"/>
          <a:stretch>
            <a:fillRect/>
          </a:stretch>
        </p:blipFill>
        <p:spPr bwMode="auto">
          <a:xfrm>
            <a:off x="5292725" y="1412875"/>
            <a:ext cx="305911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E9029CA0-53B9-43D9-9AE2-989D597594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5900" y="188913"/>
            <a:ext cx="8928100" cy="1470025"/>
          </a:xfrm>
        </p:spPr>
        <p:txBody>
          <a:bodyPr anchor="ctr"/>
          <a:lstStyle/>
          <a:p>
            <a:r>
              <a:rPr lang="it-IT" altLang="it-IT" sz="3600" dirty="0"/>
              <a:t>Esiste una armonia nel sistema Solare</a:t>
            </a:r>
            <a:r>
              <a:rPr lang="pl-PL" altLang="it-IT" sz="3600" dirty="0"/>
              <a:t>? </a:t>
            </a:r>
            <a:endParaRPr lang="en-AU" altLang="it-IT" sz="3600" dirty="0"/>
          </a:p>
        </p:txBody>
      </p:sp>
      <p:sp>
        <p:nvSpPr>
          <p:cNvPr id="125955" name="Text Box 3">
            <a:extLst>
              <a:ext uri="{FF2B5EF4-FFF2-40B4-BE49-F238E27FC236}">
                <a16:creationId xmlns:a16="http://schemas.microsoft.com/office/drawing/2014/main" id="{8E4855AC-67F6-4045-A6C2-E9958F62D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032000"/>
            <a:ext cx="521008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200" dirty="0">
                <a:solidFill>
                  <a:schemeClr val="accent2"/>
                </a:solidFill>
              </a:rPr>
              <a:t>Terra</a:t>
            </a:r>
            <a:r>
              <a:rPr lang="pl-PL" altLang="it-IT" sz="2200" dirty="0">
                <a:solidFill>
                  <a:schemeClr val="accent2"/>
                </a:solidFill>
              </a:rPr>
              <a:t>: - 1 rota</a:t>
            </a:r>
            <a:r>
              <a:rPr lang="it-IT" altLang="it-IT" sz="2200" dirty="0">
                <a:solidFill>
                  <a:schemeClr val="accent2"/>
                </a:solidFill>
              </a:rPr>
              <a:t>zione</a:t>
            </a:r>
            <a:r>
              <a:rPr lang="pl-PL" altLang="it-IT" sz="2200" dirty="0">
                <a:solidFill>
                  <a:schemeClr val="accent2"/>
                </a:solidFill>
              </a:rPr>
              <a:t> in 24 </a:t>
            </a:r>
            <a:r>
              <a:rPr lang="it-IT" altLang="it-IT" sz="2200" dirty="0">
                <a:solidFill>
                  <a:schemeClr val="accent2"/>
                </a:solidFill>
              </a:rPr>
              <a:t>ore</a:t>
            </a:r>
            <a:r>
              <a:rPr lang="pl-PL" altLang="it-IT" sz="2200" dirty="0">
                <a:solidFill>
                  <a:schemeClr val="accent2"/>
                </a:solidFill>
              </a:rPr>
              <a:t> (=1 </a:t>
            </a:r>
            <a:r>
              <a:rPr lang="it-IT" altLang="it-IT" sz="2200" dirty="0">
                <a:solidFill>
                  <a:schemeClr val="accent2"/>
                </a:solidFill>
              </a:rPr>
              <a:t>giorno</a:t>
            </a:r>
            <a:r>
              <a:rPr lang="pl-PL" altLang="it-IT" sz="2200" dirty="0">
                <a:solidFill>
                  <a:schemeClr val="accent2"/>
                </a:solidFill>
              </a:rPr>
              <a:t>)</a:t>
            </a:r>
          </a:p>
          <a:p>
            <a:r>
              <a:rPr lang="pl-PL" altLang="it-IT" sz="2200" dirty="0">
                <a:solidFill>
                  <a:schemeClr val="accent2"/>
                </a:solidFill>
              </a:rPr>
              <a:t>    </a:t>
            </a:r>
          </a:p>
          <a:p>
            <a:r>
              <a:rPr lang="pl-PL" altLang="it-IT" sz="2200" dirty="0">
                <a:solidFill>
                  <a:schemeClr val="accent2"/>
                </a:solidFill>
              </a:rPr>
              <a:t>    - 1 orbit</a:t>
            </a:r>
            <a:r>
              <a:rPr lang="it-IT" altLang="it-IT" sz="2200" dirty="0">
                <a:solidFill>
                  <a:schemeClr val="accent2"/>
                </a:solidFill>
              </a:rPr>
              <a:t>a</a:t>
            </a:r>
            <a:r>
              <a:rPr lang="pl-PL" altLang="it-IT" sz="2200" dirty="0">
                <a:solidFill>
                  <a:schemeClr val="accent2"/>
                </a:solidFill>
              </a:rPr>
              <a:t> in 365</a:t>
            </a:r>
            <a:r>
              <a:rPr lang="it-IT" altLang="it-IT" sz="2200" dirty="0">
                <a:solidFill>
                  <a:schemeClr val="accent2"/>
                </a:solidFill>
              </a:rPr>
              <a:t>,25</a:t>
            </a:r>
            <a:r>
              <a:rPr lang="pl-PL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>
                <a:solidFill>
                  <a:schemeClr val="accent2"/>
                </a:solidFill>
              </a:rPr>
              <a:t>giorni</a:t>
            </a:r>
            <a:r>
              <a:rPr lang="pl-PL" altLang="it-IT" sz="2200" dirty="0">
                <a:solidFill>
                  <a:schemeClr val="accent2"/>
                </a:solidFill>
              </a:rPr>
              <a:t> (=1 </a:t>
            </a:r>
            <a:r>
              <a:rPr lang="it-IT" altLang="it-IT" sz="2200" dirty="0">
                <a:solidFill>
                  <a:schemeClr val="accent2"/>
                </a:solidFill>
              </a:rPr>
              <a:t>anno</a:t>
            </a:r>
            <a:r>
              <a:rPr lang="pl-PL" altLang="it-IT" sz="2200" dirty="0">
                <a:solidFill>
                  <a:schemeClr val="accent2"/>
                </a:solidFill>
              </a:rPr>
              <a:t>)</a:t>
            </a:r>
          </a:p>
          <a:p>
            <a:endParaRPr lang="pl-PL" altLang="it-IT" sz="2200" dirty="0">
              <a:solidFill>
                <a:schemeClr val="accent2"/>
              </a:solidFill>
            </a:endParaRPr>
          </a:p>
          <a:p>
            <a:r>
              <a:rPr lang="it-IT" altLang="it-IT" sz="2200" dirty="0">
                <a:solidFill>
                  <a:schemeClr val="accent2"/>
                </a:solidFill>
              </a:rPr>
              <a:t>Luna</a:t>
            </a:r>
            <a:r>
              <a:rPr lang="pl-PL" altLang="it-IT" sz="2200" dirty="0">
                <a:solidFill>
                  <a:schemeClr val="accent2"/>
                </a:solidFill>
              </a:rPr>
              <a:t>: - 1 orbit</a:t>
            </a:r>
            <a:r>
              <a:rPr lang="it-IT" altLang="it-IT" sz="2200" dirty="0">
                <a:solidFill>
                  <a:schemeClr val="accent2"/>
                </a:solidFill>
              </a:rPr>
              <a:t>a</a:t>
            </a:r>
            <a:r>
              <a:rPr lang="pl-PL" altLang="it-IT" sz="2200" dirty="0">
                <a:solidFill>
                  <a:schemeClr val="accent2"/>
                </a:solidFill>
              </a:rPr>
              <a:t> in 28 </a:t>
            </a:r>
            <a:r>
              <a:rPr lang="it-IT" altLang="it-IT" sz="2200" dirty="0">
                <a:solidFill>
                  <a:schemeClr val="accent2"/>
                </a:solidFill>
              </a:rPr>
              <a:t>giorni</a:t>
            </a:r>
            <a:r>
              <a:rPr lang="pl-PL" altLang="it-IT" sz="2200" dirty="0">
                <a:solidFill>
                  <a:schemeClr val="accent2"/>
                </a:solidFill>
              </a:rPr>
              <a:t> (≈ 1 m</a:t>
            </a:r>
            <a:r>
              <a:rPr lang="it-IT" altLang="it-IT" sz="2200" dirty="0">
                <a:solidFill>
                  <a:schemeClr val="accent2"/>
                </a:solidFill>
              </a:rPr>
              <a:t>ese</a:t>
            </a:r>
            <a:r>
              <a:rPr lang="pl-PL" altLang="it-IT" sz="2200" dirty="0">
                <a:solidFill>
                  <a:schemeClr val="accent2"/>
                </a:solidFill>
              </a:rPr>
              <a:t>)</a:t>
            </a:r>
          </a:p>
          <a:p>
            <a:endParaRPr lang="pl-PL" altLang="it-IT" sz="2200" dirty="0">
              <a:solidFill>
                <a:schemeClr val="accent2"/>
              </a:solidFill>
            </a:endParaRPr>
          </a:p>
          <a:p>
            <a:r>
              <a:rPr lang="pl-PL" altLang="it-IT" sz="2200" dirty="0">
                <a:solidFill>
                  <a:schemeClr val="accent2"/>
                </a:solidFill>
              </a:rPr>
              <a:t>         - </a:t>
            </a:r>
            <a:r>
              <a:rPr lang="it-IT" altLang="it-IT" sz="2200" dirty="0">
                <a:solidFill>
                  <a:schemeClr val="accent2"/>
                </a:solidFill>
              </a:rPr>
              <a:t>1 </a:t>
            </a:r>
            <a:r>
              <a:rPr lang="pl-PL" altLang="it-IT" sz="2200" dirty="0">
                <a:solidFill>
                  <a:schemeClr val="accent2"/>
                </a:solidFill>
              </a:rPr>
              <a:t>rota</a:t>
            </a:r>
            <a:r>
              <a:rPr lang="it-IT" altLang="it-IT" sz="2200" dirty="0">
                <a:solidFill>
                  <a:schemeClr val="accent2"/>
                </a:solidFill>
              </a:rPr>
              <a:t>zione</a:t>
            </a:r>
            <a:r>
              <a:rPr lang="pl-PL" altLang="it-IT" sz="2200" dirty="0">
                <a:solidFill>
                  <a:schemeClr val="accent2"/>
                </a:solidFill>
              </a:rPr>
              <a:t> in 28 </a:t>
            </a:r>
            <a:r>
              <a:rPr lang="it-IT" altLang="it-IT" sz="2200" dirty="0">
                <a:solidFill>
                  <a:schemeClr val="accent2"/>
                </a:solidFill>
              </a:rPr>
              <a:t>giorni</a:t>
            </a:r>
            <a:endParaRPr lang="pl-PL" altLang="it-IT" sz="2200" dirty="0">
              <a:solidFill>
                <a:schemeClr val="accent2"/>
              </a:solidFill>
            </a:endParaRPr>
          </a:p>
          <a:p>
            <a:endParaRPr lang="pl-PL" altLang="it-IT" sz="2200" dirty="0">
              <a:solidFill>
                <a:schemeClr val="accent2"/>
              </a:solidFill>
            </a:endParaRPr>
          </a:p>
          <a:p>
            <a:r>
              <a:rPr lang="it-IT" altLang="it-IT" sz="2200" dirty="0">
                <a:solidFill>
                  <a:schemeClr val="accent2"/>
                </a:solidFill>
              </a:rPr>
              <a:t>Sole</a:t>
            </a:r>
            <a:r>
              <a:rPr lang="pl-PL" altLang="it-IT" sz="2200" dirty="0">
                <a:solidFill>
                  <a:schemeClr val="accent2"/>
                </a:solidFill>
              </a:rPr>
              <a:t>: - 1 rota</a:t>
            </a:r>
            <a:r>
              <a:rPr lang="it-IT" altLang="it-IT" sz="2200" dirty="0">
                <a:solidFill>
                  <a:schemeClr val="accent2"/>
                </a:solidFill>
              </a:rPr>
              <a:t>zione </a:t>
            </a:r>
            <a:r>
              <a:rPr lang="pl-PL" altLang="it-IT" sz="2200" dirty="0">
                <a:solidFill>
                  <a:schemeClr val="accent2"/>
                </a:solidFill>
              </a:rPr>
              <a:t>in 25 </a:t>
            </a:r>
            <a:r>
              <a:rPr lang="it-IT" altLang="it-IT" sz="2200" dirty="0">
                <a:solidFill>
                  <a:schemeClr val="accent2"/>
                </a:solidFill>
              </a:rPr>
              <a:t>giorni</a:t>
            </a:r>
            <a:endParaRPr lang="pl-PL" altLang="it-IT" sz="2200" dirty="0">
              <a:solidFill>
                <a:schemeClr val="accent2"/>
              </a:solidFill>
            </a:endParaRPr>
          </a:p>
        </p:txBody>
      </p:sp>
      <p:pic>
        <p:nvPicPr>
          <p:cNvPr id="125956" name="Picture 4">
            <a:extLst>
              <a:ext uri="{FF2B5EF4-FFF2-40B4-BE49-F238E27FC236}">
                <a16:creationId xmlns:a16="http://schemas.microsoft.com/office/drawing/2014/main" id="{D7BC61F8-9984-4CFA-96AC-932C7E36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0213"/>
            <a:ext cx="271621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>
            <a:extLst>
              <a:ext uri="{FF2B5EF4-FFF2-40B4-BE49-F238E27FC236}">
                <a16:creationId xmlns:a16="http://schemas.microsoft.com/office/drawing/2014/main" id="{085AAB48-7B3B-4C02-9B8E-D079F7A6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81" y="5452685"/>
            <a:ext cx="88665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dirty="0">
                <a:solidFill>
                  <a:srgbClr val="FF0000"/>
                </a:solidFill>
              </a:rPr>
              <a:t>Rotazione e rivoluzione della Luna sono sincronizzate.</a:t>
            </a:r>
          </a:p>
          <a:p>
            <a:r>
              <a:rPr lang="it-IT" altLang="it-IT" sz="2800" dirty="0">
                <a:solidFill>
                  <a:srgbClr val="FF0000"/>
                </a:solidFill>
              </a:rPr>
              <a:t>Si parla della </a:t>
            </a:r>
            <a:r>
              <a:rPr lang="it-IT" altLang="it-IT" sz="2800" i="1" dirty="0">
                <a:solidFill>
                  <a:srgbClr val="FF0000"/>
                </a:solidFill>
              </a:rPr>
              <a:t>risonanza</a:t>
            </a:r>
            <a:r>
              <a:rPr lang="it-IT" altLang="it-IT" sz="2800" dirty="0">
                <a:solidFill>
                  <a:srgbClr val="FF0000"/>
                </a:solidFill>
              </a:rPr>
              <a:t> 1:1</a:t>
            </a:r>
            <a:endParaRPr lang="it-IT" altLang="it-IT" sz="2800" i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E618E0-F14F-4042-A6D6-3984E2459FDB}"/>
              </a:ext>
            </a:extLst>
          </p:cNvPr>
          <p:cNvSpPr txBox="1"/>
          <p:nvPr/>
        </p:nvSpPr>
        <p:spPr>
          <a:xfrm>
            <a:off x="6084889" y="3601660"/>
            <a:ext cx="271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 spettacolo interattivo</a:t>
            </a:r>
          </a:p>
          <a:p>
            <a:r>
              <a:rPr lang="it-IT" dirty="0"/>
              <a:t>‘Il sistema Solare’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614A7F2-67D0-46EC-A838-A592A76356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5900" y="188913"/>
            <a:ext cx="8928100" cy="1470025"/>
          </a:xfrm>
        </p:spPr>
        <p:txBody>
          <a:bodyPr anchor="ctr"/>
          <a:lstStyle/>
          <a:p>
            <a:r>
              <a:rPr lang="it-IT" altLang="it-IT" sz="3600" dirty="0"/>
              <a:t>Giove e suoi satelliti (quelli di Galileo</a:t>
            </a:r>
            <a:r>
              <a:rPr lang="pl-PL" altLang="it-IT" sz="3600" dirty="0"/>
              <a:t>)</a:t>
            </a:r>
            <a:endParaRPr lang="en-AU" altLang="it-IT" sz="3600" dirty="0"/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83184016-CC98-4158-888F-9A2E3F17F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83250"/>
            <a:ext cx="796243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600" dirty="0">
                <a:solidFill>
                  <a:srgbClr val="FF0000"/>
                </a:solidFill>
              </a:rPr>
              <a:t>Le tre lune vicine a Giove rimangono nella risonanza</a:t>
            </a:r>
            <a:endParaRPr lang="en-AU" altLang="it-IT" sz="2600" dirty="0">
              <a:solidFill>
                <a:srgbClr val="FF0000"/>
              </a:solidFill>
            </a:endParaRPr>
          </a:p>
        </p:txBody>
      </p:sp>
      <p:pic>
        <p:nvPicPr>
          <p:cNvPr id="126983" name="Picture 7">
            <a:extLst>
              <a:ext uri="{FF2B5EF4-FFF2-40B4-BE49-F238E27FC236}">
                <a16:creationId xmlns:a16="http://schemas.microsoft.com/office/drawing/2014/main" id="{B4C29546-04F9-43CD-B5C5-4C812BEA58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4537075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Rectangle 8">
            <a:extLst>
              <a:ext uri="{FF2B5EF4-FFF2-40B4-BE49-F238E27FC236}">
                <a16:creationId xmlns:a16="http://schemas.microsoft.com/office/drawing/2014/main" id="{8B3B31EE-6269-4CD2-AE08-F9DAC99D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157788"/>
            <a:ext cx="467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/>
              <a:t>https://en.wikipedia.org/wiki/Galilean_moons</a:t>
            </a:r>
          </a:p>
        </p:txBody>
      </p:sp>
      <p:pic>
        <p:nvPicPr>
          <p:cNvPr id="126986" name="Picture 10">
            <a:extLst>
              <a:ext uri="{FF2B5EF4-FFF2-40B4-BE49-F238E27FC236}">
                <a16:creationId xmlns:a16="http://schemas.microsoft.com/office/drawing/2014/main" id="{D2623611-B180-4F13-A30B-CF85A7B69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2095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7D4E25C-6F2A-4AE0-85F2-0D22759FB4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4226" y="-122650"/>
            <a:ext cx="8928100" cy="1470025"/>
          </a:xfrm>
        </p:spPr>
        <p:txBody>
          <a:bodyPr anchor="ctr"/>
          <a:lstStyle/>
          <a:p>
            <a:r>
              <a:rPr lang="it-IT" altLang="it-IT" sz="3600" dirty="0"/>
              <a:t>La risonanza Giove </a:t>
            </a:r>
            <a:r>
              <a:rPr lang="pl-PL" altLang="it-IT" sz="3600" dirty="0"/>
              <a:t>↔ Pallas </a:t>
            </a:r>
            <a:endParaRPr lang="en-AU" altLang="it-IT" sz="3600" dirty="0"/>
          </a:p>
        </p:txBody>
      </p:sp>
      <p:pic>
        <p:nvPicPr>
          <p:cNvPr id="129029" name="Picture 5">
            <a:extLst>
              <a:ext uri="{FF2B5EF4-FFF2-40B4-BE49-F238E27FC236}">
                <a16:creationId xmlns:a16="http://schemas.microsoft.com/office/drawing/2014/main" id="{FD0C4E02-E9C8-48E0-AEE9-E52C28B7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72" y="3227916"/>
            <a:ext cx="2755838" cy="24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1" name="Picture 7">
            <a:extLst>
              <a:ext uri="{FF2B5EF4-FFF2-40B4-BE49-F238E27FC236}">
                <a16:creationId xmlns:a16="http://schemas.microsoft.com/office/drawing/2014/main" id="{0BFB1F8F-7C20-44D8-92B3-2C326642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885825"/>
            <a:ext cx="3759816" cy="51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>
            <a:extLst>
              <a:ext uri="{FF2B5EF4-FFF2-40B4-BE49-F238E27FC236}">
                <a16:creationId xmlns:a16="http://schemas.microsoft.com/office/drawing/2014/main" id="{6A908E3B-34C9-4BF6-B1F1-C8FA1A62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13" y="919022"/>
            <a:ext cx="20955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4" name="Text Box 10">
            <a:extLst>
              <a:ext uri="{FF2B5EF4-FFF2-40B4-BE49-F238E27FC236}">
                <a16:creationId xmlns:a16="http://schemas.microsoft.com/office/drawing/2014/main" id="{6535DB4E-5F0D-4DDC-9B86-673D0C8C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513" y="2821835"/>
            <a:ext cx="22813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Diametro</a:t>
            </a:r>
            <a:r>
              <a:rPr lang="pl-PL" altLang="it-IT" dirty="0"/>
              <a:t> = 1/3 </a:t>
            </a:r>
            <a:r>
              <a:rPr lang="it-IT" altLang="it-IT" dirty="0"/>
              <a:t>Luna</a:t>
            </a:r>
            <a:endParaRPr lang="en-AU" altLang="it-IT" dirty="0"/>
          </a:p>
        </p:txBody>
      </p:sp>
      <p:sp>
        <p:nvSpPr>
          <p:cNvPr id="129035" name="Text Box 11">
            <a:extLst>
              <a:ext uri="{FF2B5EF4-FFF2-40B4-BE49-F238E27FC236}">
                <a16:creationId xmlns:a16="http://schemas.microsoft.com/office/drawing/2014/main" id="{A616D8BB-C4A9-4610-856D-3480E4334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513" y="5742356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dirty="0"/>
              <a:t>R</a:t>
            </a:r>
            <a:r>
              <a:rPr lang="it-IT" altLang="it-IT" dirty="0" err="1"/>
              <a:t>isonanza</a:t>
            </a:r>
            <a:r>
              <a:rPr lang="pl-PL" altLang="it-IT" dirty="0"/>
              <a:t> 18:7</a:t>
            </a:r>
            <a:endParaRPr lang="en-AU" alt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C212A2-449A-4F03-818B-48283180B446}"/>
              </a:ext>
            </a:extLst>
          </p:cNvPr>
          <p:cNvSpPr txBox="1"/>
          <p:nvPr/>
        </p:nvSpPr>
        <p:spPr>
          <a:xfrm>
            <a:off x="200172" y="6118751"/>
            <a:ext cx="761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5"/>
              </a:rPr>
              <a:t>https://it.wikipedia.org/wiki/Risonanza_orbitale</a:t>
            </a:r>
            <a:endParaRPr lang="it-IT" dirty="0"/>
          </a:p>
          <a:p>
            <a:r>
              <a:rPr lang="it-IT" dirty="0">
                <a:hlinkClick r:id="rId6"/>
              </a:rPr>
              <a:t>https://en.wikipedia.org/wiki/Orbital_resonance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B4EDCEAF-5BE4-4135-91EF-FCBEADAAB1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5900" y="188914"/>
            <a:ext cx="4356100" cy="647700"/>
          </a:xfrm>
        </p:spPr>
        <p:txBody>
          <a:bodyPr anchor="ctr"/>
          <a:lstStyle/>
          <a:p>
            <a:r>
              <a:rPr lang="pl-PL" altLang="it-IT" sz="3600" dirty="0">
                <a:solidFill>
                  <a:schemeClr val="accent2"/>
                </a:solidFill>
              </a:rPr>
              <a:t>Pluto - C</a:t>
            </a:r>
            <a:r>
              <a:rPr lang="it-IT" altLang="it-IT" sz="3600" dirty="0" err="1">
                <a:solidFill>
                  <a:schemeClr val="accent2"/>
                </a:solidFill>
              </a:rPr>
              <a:t>aronte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A6F80910-1DBF-4000-A957-53AFB78F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791789"/>
            <a:ext cx="8853706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600" dirty="0">
                <a:solidFill>
                  <a:srgbClr val="FF0000"/>
                </a:solidFill>
              </a:rPr>
              <a:t>Doppia risonanza </a:t>
            </a:r>
            <a:r>
              <a:rPr lang="pl-PL" altLang="it-IT" sz="2600" dirty="0">
                <a:solidFill>
                  <a:srgbClr val="FF0000"/>
                </a:solidFill>
              </a:rPr>
              <a:t>Pluto – C</a:t>
            </a:r>
            <a:r>
              <a:rPr lang="it-IT" altLang="it-IT" sz="2600" dirty="0" err="1">
                <a:solidFill>
                  <a:srgbClr val="FF0000"/>
                </a:solidFill>
              </a:rPr>
              <a:t>aronte</a:t>
            </a:r>
            <a:r>
              <a:rPr lang="it-IT" altLang="it-IT" sz="2600" dirty="0">
                <a:solidFill>
                  <a:srgbClr val="FF0000"/>
                </a:solidFill>
              </a:rPr>
              <a:t>: loro periodi di rotazione</a:t>
            </a:r>
          </a:p>
          <a:p>
            <a:r>
              <a:rPr lang="it-IT" altLang="it-IT" sz="2600" dirty="0">
                <a:solidFill>
                  <a:srgbClr val="FF0000"/>
                </a:solidFill>
              </a:rPr>
              <a:t>sono identici e uguali al periodo della (mutua) rivoluzione.</a:t>
            </a:r>
          </a:p>
          <a:p>
            <a:r>
              <a:rPr lang="it-IT" altLang="it-IT" sz="2600" dirty="0">
                <a:solidFill>
                  <a:srgbClr val="FF0000"/>
                </a:solidFill>
              </a:rPr>
              <a:t>Anche le lune più piccole (Stige, Cerbero, Idra, Notte) </a:t>
            </a:r>
          </a:p>
          <a:p>
            <a:r>
              <a:rPr lang="it-IT" altLang="it-IT" sz="2600" dirty="0">
                <a:solidFill>
                  <a:srgbClr val="FF0000"/>
                </a:solidFill>
              </a:rPr>
              <a:t>ruotano con i periodi ‘pressa poco’ sincronizzati</a:t>
            </a:r>
            <a:endParaRPr lang="it-IT" altLang="it-IT" sz="2800" dirty="0">
              <a:solidFill>
                <a:srgbClr val="FF0000"/>
              </a:solidFill>
            </a:endParaRPr>
          </a:p>
          <a:p>
            <a:endParaRPr lang="en-AU" altLang="it-IT" sz="2800" dirty="0">
              <a:solidFill>
                <a:srgbClr val="FF0000"/>
              </a:solidFill>
            </a:endParaRPr>
          </a:p>
        </p:txBody>
      </p:sp>
      <p:pic>
        <p:nvPicPr>
          <p:cNvPr id="128007" name="Picture 7">
            <a:extLst>
              <a:ext uri="{FF2B5EF4-FFF2-40B4-BE49-F238E27FC236}">
                <a16:creationId xmlns:a16="http://schemas.microsoft.com/office/drawing/2014/main" id="{CB5ED3AF-7F4D-4527-A6B8-44031804D7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07" y="200026"/>
            <a:ext cx="403225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8" name="Rectangle 8">
            <a:extLst>
              <a:ext uri="{FF2B5EF4-FFF2-40B4-BE49-F238E27FC236}">
                <a16:creationId xmlns:a16="http://schemas.microsoft.com/office/drawing/2014/main" id="{7FBCE6E4-D392-4418-9058-2E9AF948C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07" y="6481956"/>
            <a:ext cx="47243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dirty="0"/>
              <a:t>https://en.wikipedia.org/wiki/Moons_of_Pluto</a:t>
            </a:r>
          </a:p>
        </p:txBody>
      </p:sp>
      <p:pic>
        <p:nvPicPr>
          <p:cNvPr id="128009" name="Picture 9">
            <a:extLst>
              <a:ext uri="{FF2B5EF4-FFF2-40B4-BE49-F238E27FC236}">
                <a16:creationId xmlns:a16="http://schemas.microsoft.com/office/drawing/2014/main" id="{68B0DE9B-C04C-47BC-93BF-C05A8202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6" y="1044577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>
            <a:extLst>
              <a:ext uri="{FF2B5EF4-FFF2-40B4-BE49-F238E27FC236}">
                <a16:creationId xmlns:a16="http://schemas.microsoft.com/office/drawing/2014/main" id="{D69F8741-22BB-4F6A-9A03-B2E903E8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07" y="2391447"/>
            <a:ext cx="4066103" cy="22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AB50B-DA4B-4E3D-8F8E-F462B488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1143000"/>
          </a:xfrm>
        </p:spPr>
        <p:txBody>
          <a:bodyPr/>
          <a:lstStyle/>
          <a:p>
            <a:r>
              <a:rPr lang="it-IT" sz="3500" dirty="0"/>
              <a:t>Sistema Solare: armonie e risonanze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01488A-E0AB-4020-997B-3E07B7891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865"/>
            <a:ext cx="9144000" cy="48655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3732DD-82F7-4C28-A422-5625C2DB4E20}"/>
              </a:ext>
            </a:extLst>
          </p:cNvPr>
          <p:cNvSpPr txBox="1"/>
          <p:nvPr/>
        </p:nvSpPr>
        <p:spPr>
          <a:xfrm>
            <a:off x="0" y="6344863"/>
            <a:ext cx="838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http://dydaktyka.fizyka.umk.pl/Physics_is_fun/posters/ita-harmon5.ppt</a:t>
            </a:r>
          </a:p>
        </p:txBody>
      </p:sp>
    </p:spTree>
    <p:extLst>
      <p:ext uri="{BB962C8B-B14F-4D97-AF65-F5344CB8AC3E}">
        <p14:creationId xmlns:p14="http://schemas.microsoft.com/office/powerpoint/2010/main" val="1690476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4F692BA8-1D05-47A2-9829-E4DA1D794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60350"/>
            <a:ext cx="8686800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La distribuzione delle galassie nell’Universo segue uno schema particolare </a:t>
            </a:r>
            <a:r>
              <a:rPr lang="pl-PL" altLang="it-IT" sz="3200" dirty="0">
                <a:solidFill>
                  <a:schemeClr val="accent2"/>
                </a:solidFill>
              </a:rPr>
              <a:t>(matemat</a:t>
            </a:r>
            <a:r>
              <a:rPr lang="it-IT" altLang="it-IT" sz="3200" dirty="0" err="1">
                <a:solidFill>
                  <a:schemeClr val="accent2"/>
                </a:solidFill>
              </a:rPr>
              <a:t>ico</a:t>
            </a:r>
            <a:r>
              <a:rPr lang="pl-PL" altLang="it-IT" sz="3200" dirty="0">
                <a:solidFill>
                  <a:schemeClr val="accent2"/>
                </a:solidFill>
              </a:rPr>
              <a:t>?)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pic>
        <p:nvPicPr>
          <p:cNvPr id="84996" name="Picture 4">
            <a:extLst>
              <a:ext uri="{FF2B5EF4-FFF2-40B4-BE49-F238E27FC236}">
                <a16:creationId xmlns:a16="http://schemas.microsoft.com/office/drawing/2014/main" id="{D1FCAE9C-1570-4C9B-8D43-BB61317A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430338"/>
            <a:ext cx="8496300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1D301EB2-0306-470D-BE56-3C66A327E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596063"/>
            <a:ext cx="4176713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altLang="it-IT" sz="1400"/>
              <a:t>A. Casas Gonzales, La materia oscura, RBA, 2018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4A940C6-9DBB-4AF5-A8C2-A569848AE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9144000" cy="1143000"/>
          </a:xfrm>
        </p:spPr>
        <p:txBody>
          <a:bodyPr/>
          <a:lstStyle/>
          <a:p>
            <a:r>
              <a:rPr lang="it-IT" altLang="it-IT" sz="3500" dirty="0"/>
              <a:t>In che modo l’orecchio distingue le singole componenti di frequenze?</a:t>
            </a:r>
            <a:endParaRPr lang="en-AU" altLang="it-IT" sz="3500" dirty="0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A0358C9-29F8-4586-9FBD-50A892C5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249349"/>
            <a:ext cx="5616302" cy="37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Text Box 5">
            <a:extLst>
              <a:ext uri="{FF2B5EF4-FFF2-40B4-BE49-F238E27FC236}">
                <a16:creationId xmlns:a16="http://schemas.microsoft.com/office/drawing/2014/main" id="{65948AED-6B2C-4547-BEB3-6B536F87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176838"/>
            <a:ext cx="876776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dirty="0"/>
              <a:t>Sul poster didattico </a:t>
            </a:r>
            <a:r>
              <a:rPr lang="pl-PL" altLang="it-IT" dirty="0"/>
              <a:t>„</a:t>
            </a:r>
            <a:r>
              <a:rPr lang="it-IT" altLang="it-IT" dirty="0"/>
              <a:t>Suona tutto</a:t>
            </a:r>
            <a:r>
              <a:rPr lang="pl-PL" altLang="it-IT" dirty="0"/>
              <a:t>” (</a:t>
            </a:r>
            <a:r>
              <a:rPr lang="it-IT" altLang="it-IT" dirty="0"/>
              <a:t>e con l’ausilio di diversi ‘gadget’ sperimentali) mostriamo, che ogni oggetto vibra con la sua frequenza caratteristica, detta anche ‘risonante’. In altre parole gli oggetti cominciano a vibrare, quando la frequenza esterna corrisponde alla loro propria. </a:t>
            </a:r>
            <a:endParaRPr lang="pl-PL" altLang="it-IT" dirty="0"/>
          </a:p>
          <a:p>
            <a:r>
              <a:rPr lang="it-IT" altLang="it-IT" dirty="0"/>
              <a:t>L’a</a:t>
            </a:r>
            <a:r>
              <a:rPr lang="pl-PL" altLang="it-IT" dirty="0"/>
              <a:t>nalizator</a:t>
            </a:r>
            <a:r>
              <a:rPr lang="it-IT" altLang="it-IT" dirty="0"/>
              <a:t>e di </a:t>
            </a:r>
            <a:r>
              <a:rPr lang="pl-PL" altLang="it-IT" dirty="0"/>
              <a:t>Helhmoltza </a:t>
            </a:r>
            <a:r>
              <a:rPr lang="it-IT" altLang="it-IT" dirty="0"/>
              <a:t>è fatto da un insieme delle sfere cave, con un soffietto per avvicinare il proprio orecchio. </a:t>
            </a:r>
            <a:r>
              <a:rPr lang="pl-PL" altLang="it-IT" dirty="0"/>
              <a:t> </a:t>
            </a:r>
            <a:endParaRPr lang="en-AU" altLang="it-IT" dirty="0"/>
          </a:p>
        </p:txBody>
      </p:sp>
      <p:sp>
        <p:nvSpPr>
          <p:cNvPr id="81926" name="Line 6">
            <a:extLst>
              <a:ext uri="{FF2B5EF4-FFF2-40B4-BE49-F238E27FC236}">
                <a16:creationId xmlns:a16="http://schemas.microsoft.com/office/drawing/2014/main" id="{3D19BF5E-8E32-43EC-9500-012F3E03EB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9975" y="3284538"/>
            <a:ext cx="431800" cy="27368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6C8EB5E1-6601-48B9-BDA5-7095DDBF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57225"/>
            <a:ext cx="9074150" cy="56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>
            <a:extLst>
              <a:ext uri="{FF2B5EF4-FFF2-40B4-BE49-F238E27FC236}">
                <a16:creationId xmlns:a16="http://schemas.microsoft.com/office/drawing/2014/main" id="{7F241E43-E843-474A-A8C7-852C489F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4788"/>
            <a:ext cx="2663825" cy="16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D03EE467-2106-42D5-9358-481D52BA9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25" y="6381750"/>
            <a:ext cx="655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altLang="it-IT" sz="1400">
                <a:latin typeface="Times New Roman" panose="02020603050405020304" pitchFamily="18" charset="0"/>
              </a:rPr>
              <a:t>Hogan, Jenny, Nature</a:t>
            </a:r>
            <a:r>
              <a:rPr lang="en-US" altLang="it-IT" sz="1400" b="1">
                <a:latin typeface="Times New Roman" panose="02020603050405020304" pitchFamily="18" charset="0"/>
              </a:rPr>
              <a:t>:</a:t>
            </a:r>
            <a:r>
              <a:rPr lang="en-US" altLang="it-IT" sz="1400">
                <a:latin typeface="Times New Roman" panose="02020603050405020304" pitchFamily="18" charset="0"/>
              </a:rPr>
              <a:t>Volume 448(7151), 19 July 2007, pp 240-245, “Unseen Universe”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DDE32AFE-A501-4260-98F6-29680AE8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0"/>
            <a:ext cx="343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3600" b="1">
                <a:solidFill>
                  <a:srgbClr val="FFFF00"/>
                </a:solidFill>
              </a:rPr>
              <a:t>Fingers of God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4E84891B-853F-4A60-AF71-9491C8C3A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60350"/>
            <a:ext cx="8686800" cy="1143000"/>
          </a:xfrm>
        </p:spPr>
        <p:txBody>
          <a:bodyPr/>
          <a:lstStyle/>
          <a:p>
            <a:r>
              <a:rPr lang="it-IT" altLang="it-IT" sz="3200" dirty="0"/>
              <a:t>La distribuzione delle galassie corrisponde alla temperatura del ‘brodo’ di plasma primordiale </a:t>
            </a:r>
            <a:endParaRPr lang="en-AU" altLang="it-IT" sz="3600" dirty="0"/>
          </a:p>
        </p:txBody>
      </p:sp>
      <p:pic>
        <p:nvPicPr>
          <p:cNvPr id="86020" name="Picture 4">
            <a:extLst>
              <a:ext uri="{FF2B5EF4-FFF2-40B4-BE49-F238E27FC236}">
                <a16:creationId xmlns:a16="http://schemas.microsoft.com/office/drawing/2014/main" id="{C2415473-3D9D-48D8-A589-761E3B8C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116887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ext Box 5">
            <a:extLst>
              <a:ext uri="{FF2B5EF4-FFF2-40B4-BE49-F238E27FC236}">
                <a16:creationId xmlns:a16="http://schemas.microsoft.com/office/drawing/2014/main" id="{E32004A9-40F2-47EC-A94F-F8243212D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5969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F2B24B-4DE0-47E8-AE8D-4611AF2351A6}"/>
              </a:ext>
            </a:extLst>
          </p:cNvPr>
          <p:cNvSpPr txBox="1"/>
          <p:nvPr/>
        </p:nvSpPr>
        <p:spPr>
          <a:xfrm>
            <a:off x="430531" y="5784334"/>
            <a:ext cx="8713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In altre parole, la struttura odierna dell’Universo, poteva, ipoteticamente,</a:t>
            </a:r>
          </a:p>
          <a:p>
            <a:r>
              <a:rPr lang="it-IT" sz="2000" dirty="0"/>
              <a:t>essersi determinata in primi istanti, in un volume (cavità?) piccolo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186300A-FF8C-4A04-A820-634CF4539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60350"/>
            <a:ext cx="8686800" cy="1143000"/>
          </a:xfrm>
        </p:spPr>
        <p:txBody>
          <a:bodyPr/>
          <a:lstStyle/>
          <a:p>
            <a:r>
              <a:rPr lang="it-IT" altLang="it-IT" sz="3200" dirty="0"/>
              <a:t>Questa distribuzione mostra un certo schema, simile alle posizioni di nodi nel flauto</a:t>
            </a:r>
            <a:endParaRPr lang="en-AU" altLang="it-IT" sz="3600" dirty="0"/>
          </a:p>
        </p:txBody>
      </p:sp>
      <p:pic>
        <p:nvPicPr>
          <p:cNvPr id="87045" name="Picture 5">
            <a:extLst>
              <a:ext uri="{FF2B5EF4-FFF2-40B4-BE49-F238E27FC236}">
                <a16:creationId xmlns:a16="http://schemas.microsoft.com/office/drawing/2014/main" id="{C01874B1-8501-44E3-AF0C-B7B56372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697663" cy="51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6" name="Text Box 6">
            <a:extLst>
              <a:ext uri="{FF2B5EF4-FFF2-40B4-BE49-F238E27FC236}">
                <a16:creationId xmlns:a16="http://schemas.microsoft.com/office/drawing/2014/main" id="{8585780D-233B-417F-B900-746C10A70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491288"/>
            <a:ext cx="606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A. Casas Gonzales, La materia oscura, RBA Milano. 2018</a:t>
            </a:r>
            <a:endParaRPr lang="en-AU" alt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D974F52-1352-44AA-A327-3A4CE6C84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60350"/>
            <a:ext cx="8686800" cy="1143000"/>
          </a:xfrm>
        </p:spPr>
        <p:txBody>
          <a:bodyPr/>
          <a:lstStyle/>
          <a:p>
            <a:r>
              <a:rPr lang="it-IT" altLang="it-IT" sz="3200" dirty="0"/>
              <a:t>Possiamo fare l’analisi armonica di questa distribuzione (i.e. la trasformata di Fourier) </a:t>
            </a:r>
            <a:endParaRPr lang="en-AU" altLang="it-IT" sz="3600" dirty="0"/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id="{4C5BAE2B-2298-4E68-B3CD-325DEFAAB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491288"/>
            <a:ext cx="606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A. Casas Gonzales, La materia oscura, RBA Milano. 2018</a:t>
            </a:r>
            <a:endParaRPr lang="en-AU" altLang="it-IT"/>
          </a:p>
        </p:txBody>
      </p:sp>
      <p:pic>
        <p:nvPicPr>
          <p:cNvPr id="88069" name="Picture 5">
            <a:extLst>
              <a:ext uri="{FF2B5EF4-FFF2-40B4-BE49-F238E27FC236}">
                <a16:creationId xmlns:a16="http://schemas.microsoft.com/office/drawing/2014/main" id="{592CDC25-3C9C-4824-B497-4C59AA0E9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807075" cy="46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1109892A-11C8-4986-8FC8-A2DFDDA49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it-IT" altLang="it-IT" sz="3600" dirty="0"/>
              <a:t>Qual è l’armonia dell’Universo</a:t>
            </a:r>
            <a:r>
              <a:rPr lang="pl-PL" altLang="it-IT" sz="3600" dirty="0"/>
              <a:t>?</a:t>
            </a:r>
            <a:endParaRPr lang="en-AU" altLang="it-IT" sz="3600" dirty="0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626ACEB-E29F-4B1F-8DF3-787637819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526" y="1265238"/>
            <a:ext cx="8893174" cy="4525962"/>
          </a:xfrm>
        </p:spPr>
        <p:txBody>
          <a:bodyPr/>
          <a:lstStyle/>
          <a:p>
            <a:pPr marL="609600" indent="-609600"/>
            <a:r>
              <a:rPr lang="it-IT" altLang="it-IT" sz="2400" dirty="0">
                <a:solidFill>
                  <a:schemeClr val="accent2"/>
                </a:solidFill>
              </a:rPr>
              <a:t>Ascoltiamo tre concerti di Mozart per fiati </a:t>
            </a:r>
          </a:p>
          <a:p>
            <a:pPr marL="0" indent="0">
              <a:buNone/>
            </a:pPr>
            <a:r>
              <a:rPr lang="pl-PL" altLang="it-IT" sz="2400" dirty="0">
                <a:solidFill>
                  <a:schemeClr val="accent2"/>
                </a:solidFill>
              </a:rPr>
              <a:t> (Concertos pour intruments </a:t>
            </a:r>
            <a:r>
              <a:rPr lang="en-US" altLang="it-IT" sz="2400" dirty="0">
                <a:solidFill>
                  <a:schemeClr val="accent2"/>
                </a:solidFill>
              </a:rPr>
              <a:t>à</a:t>
            </a:r>
            <a:r>
              <a:rPr lang="pl-PL" altLang="it-IT" sz="2400" dirty="0">
                <a:solidFill>
                  <a:schemeClr val="accent2"/>
                </a:solidFill>
              </a:rPr>
              <a:t> vents)</a:t>
            </a:r>
          </a:p>
          <a:p>
            <a:pPr marL="609600" indent="-609600">
              <a:buFontTx/>
              <a:buAutoNum type="arabicParenR"/>
            </a:pPr>
            <a:r>
              <a:rPr lang="pl-PL" altLang="it-IT" sz="2400" dirty="0">
                <a:hlinkClick r:id="rId2"/>
              </a:rPr>
              <a:t>Konzert f</a:t>
            </a:r>
            <a:r>
              <a:rPr lang="en-US" altLang="it-IT" sz="2400" dirty="0">
                <a:hlinkClick r:id="rId2"/>
              </a:rPr>
              <a:t>ü</a:t>
            </a:r>
            <a:r>
              <a:rPr lang="pl-PL" altLang="it-IT" sz="2400" dirty="0">
                <a:hlinkClick r:id="rId2"/>
              </a:rPr>
              <a:t>r Oboe und Orchester C-Dur KV 314</a:t>
            </a:r>
            <a:r>
              <a:rPr lang="it-IT" altLang="it-IT" sz="2400" dirty="0">
                <a:hlinkClick r:id="rId2"/>
              </a:rPr>
              <a:t> </a:t>
            </a:r>
            <a:r>
              <a:rPr lang="it-IT" altLang="it-IT" sz="2400" dirty="0"/>
              <a:t>(1’31’’)</a:t>
            </a:r>
            <a:endParaRPr lang="pl-PL" altLang="it-IT" sz="2400" dirty="0"/>
          </a:p>
          <a:p>
            <a:pPr marL="609600" indent="-609600">
              <a:buFontTx/>
              <a:buAutoNum type="arabicParenR"/>
            </a:pPr>
            <a:r>
              <a:rPr lang="pl-PL" altLang="it-IT" sz="2400" dirty="0">
                <a:hlinkClick r:id="rId3"/>
              </a:rPr>
              <a:t>Konzert f</a:t>
            </a:r>
            <a:r>
              <a:rPr lang="en-US" altLang="it-IT" sz="2400" dirty="0">
                <a:hlinkClick r:id="rId3"/>
              </a:rPr>
              <a:t>ü</a:t>
            </a:r>
            <a:r>
              <a:rPr lang="pl-PL" altLang="it-IT" sz="2400" dirty="0">
                <a:hlinkClick r:id="rId3"/>
              </a:rPr>
              <a:t>r Klarinette und Orchestre A-dur, KV 622</a:t>
            </a:r>
            <a:r>
              <a:rPr lang="it-IT" altLang="it-IT" sz="2400" dirty="0">
                <a:hlinkClick r:id="rId3"/>
              </a:rPr>
              <a:t> </a:t>
            </a:r>
            <a:r>
              <a:rPr lang="it-IT" altLang="it-IT" sz="2400" dirty="0"/>
              <a:t>(1’54’’)</a:t>
            </a:r>
            <a:endParaRPr lang="pl-PL" altLang="it-IT" sz="2400" dirty="0"/>
          </a:p>
          <a:p>
            <a:pPr marL="609600" indent="-609600">
              <a:buFontTx/>
              <a:buAutoNum type="arabicParenR"/>
            </a:pPr>
            <a:r>
              <a:rPr lang="pl-PL" altLang="it-IT" sz="2400" dirty="0">
                <a:hlinkClick r:id="rId4"/>
              </a:rPr>
              <a:t>Konzert f</a:t>
            </a:r>
            <a:r>
              <a:rPr lang="en-US" altLang="it-IT" sz="2400" dirty="0">
                <a:hlinkClick r:id="rId4"/>
              </a:rPr>
              <a:t>ü</a:t>
            </a:r>
            <a:r>
              <a:rPr lang="pl-PL" altLang="it-IT" sz="2400" dirty="0">
                <a:hlinkClick r:id="rId4"/>
              </a:rPr>
              <a:t>r Fagott und Orchester B-dur, KV 191 </a:t>
            </a:r>
            <a:r>
              <a:rPr lang="it-IT" altLang="it-IT" sz="2400" dirty="0"/>
              <a:t>(1’08’’)</a:t>
            </a:r>
            <a:endParaRPr lang="en-AU" altLang="it-IT" sz="2400" dirty="0"/>
          </a:p>
        </p:txBody>
      </p:sp>
      <p:pic>
        <p:nvPicPr>
          <p:cNvPr id="83972" name="Picture 4">
            <a:hlinkClick r:id="rId2"/>
            <a:extLst>
              <a:ext uri="{FF2B5EF4-FFF2-40B4-BE49-F238E27FC236}">
                <a16:creationId xmlns:a16="http://schemas.microsoft.com/office/drawing/2014/main" id="{93F39570-36D8-4520-AAC8-1F34D9E9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644900"/>
            <a:ext cx="2916238" cy="18923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WordArt 6">
            <a:extLst>
              <a:ext uri="{FF2B5EF4-FFF2-40B4-BE49-F238E27FC236}">
                <a16:creationId xmlns:a16="http://schemas.microsoft.com/office/drawing/2014/main" id="{0FEC6A76-C12C-43F7-A359-616097268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5949950"/>
            <a:ext cx="864076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Quale musica fu l’armonia dell’Universo</a:t>
            </a:r>
            <a:r>
              <a:rPr lang="pl-PL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it-IT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C5B00EF6-3142-4782-8CCE-8A812FFE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613525"/>
            <a:ext cx="8005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sz="1000">
                <a:hlinkClick r:id="rId6"/>
              </a:rPr>
              <a:t>http://zim.wikia.com/wiki/File:Oboe.jpg</a:t>
            </a:r>
            <a:r>
              <a:rPr lang="pl-PL" altLang="it-IT" sz="1000"/>
              <a:t>     </a:t>
            </a:r>
            <a:r>
              <a:rPr lang="pl-PL" altLang="it-IT" sz="1000">
                <a:hlinkClick r:id="rId7"/>
              </a:rPr>
              <a:t>https://www.allegromusique.fr/cours-de-clarinette</a:t>
            </a:r>
            <a:r>
              <a:rPr lang="pl-PL" altLang="it-IT" sz="1000"/>
              <a:t>   </a:t>
            </a:r>
            <a:r>
              <a:rPr lang="pl-PL" altLang="it-IT" sz="1000">
                <a:hlinkClick r:id="rId8"/>
              </a:rPr>
              <a:t>https://www.academiehamme.be/muziek-fagot</a:t>
            </a:r>
            <a:r>
              <a:rPr lang="pl-PL" altLang="it-IT" sz="1000"/>
              <a:t>  </a:t>
            </a:r>
            <a:endParaRPr lang="en-AU" altLang="it-IT" sz="1000"/>
          </a:p>
        </p:txBody>
      </p:sp>
      <p:pic>
        <p:nvPicPr>
          <p:cNvPr id="83976" name="Picture 8">
            <a:hlinkClick r:id="rId3"/>
            <a:extLst>
              <a:ext uri="{FF2B5EF4-FFF2-40B4-BE49-F238E27FC236}">
                <a16:creationId xmlns:a16="http://schemas.microsoft.com/office/drawing/2014/main" id="{3F75109F-4066-46CC-BCB5-3D838B25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644900"/>
            <a:ext cx="2808288" cy="190023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>
            <a:hlinkClick r:id="rId4"/>
            <a:extLst>
              <a:ext uri="{FF2B5EF4-FFF2-40B4-BE49-F238E27FC236}">
                <a16:creationId xmlns:a16="http://schemas.microsoft.com/office/drawing/2014/main" id="{386489FE-C20F-467F-879D-03EF1677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644900"/>
            <a:ext cx="2952750" cy="195262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>
            <a:extLst>
              <a:ext uri="{FF2B5EF4-FFF2-40B4-BE49-F238E27FC236}">
                <a16:creationId xmlns:a16="http://schemas.microsoft.com/office/drawing/2014/main" id="{A626ACEB-E29F-4B1F-8DF3-787637819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88" y="234950"/>
            <a:ext cx="8893174" cy="4525962"/>
          </a:xfrm>
        </p:spPr>
        <p:txBody>
          <a:bodyPr/>
          <a:lstStyle/>
          <a:p>
            <a:pPr marL="0" indent="0">
              <a:buNone/>
            </a:pPr>
            <a:r>
              <a:rPr lang="pl-PL" altLang="it-IT" sz="2400" dirty="0">
                <a:hlinkClick r:id="rId4"/>
              </a:rPr>
              <a:t>Konzert f</a:t>
            </a:r>
            <a:r>
              <a:rPr lang="en-US" altLang="it-IT" sz="2400" dirty="0">
                <a:hlinkClick r:id="rId4"/>
              </a:rPr>
              <a:t>ü</a:t>
            </a:r>
            <a:r>
              <a:rPr lang="pl-PL" altLang="it-IT" sz="2400" dirty="0">
                <a:hlinkClick r:id="rId4"/>
              </a:rPr>
              <a:t>r Oboe und Orchester C-Dur KV 314</a:t>
            </a:r>
            <a:r>
              <a:rPr lang="it-IT" altLang="it-IT" sz="2400" dirty="0">
                <a:hlinkClick r:id="rId4"/>
              </a:rPr>
              <a:t> </a:t>
            </a:r>
            <a:r>
              <a:rPr lang="it-IT" altLang="it-IT" sz="2400" dirty="0"/>
              <a:t>(1’01’’)</a:t>
            </a:r>
            <a:endParaRPr lang="pl-PL" altLang="it-IT" sz="2400" dirty="0"/>
          </a:p>
        </p:txBody>
      </p:sp>
      <p:pic>
        <p:nvPicPr>
          <p:cNvPr id="83972" name="Picture 4">
            <a:hlinkClick r:id="rId4"/>
            <a:extLst>
              <a:ext uri="{FF2B5EF4-FFF2-40B4-BE49-F238E27FC236}">
                <a16:creationId xmlns:a16="http://schemas.microsoft.com/office/drawing/2014/main" id="{93F39570-36D8-4520-AAC8-1F34D9E9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64704"/>
            <a:ext cx="2196158" cy="1425052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nzert für Oboe und Orchester in C-Dur, KV 314 I. Allegro a">
            <a:hlinkClick r:id="" action="ppaction://media"/>
            <a:extLst>
              <a:ext uri="{FF2B5EF4-FFF2-40B4-BE49-F238E27FC236}">
                <a16:creationId xmlns:a16="http://schemas.microsoft.com/office/drawing/2014/main" id="{D69FDC78-E7D9-2AD5-A7B9-6D036C036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836712"/>
            <a:ext cx="4666828" cy="46668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D79EAB-EA44-AE92-A2FB-4F0F7C9773AC}"/>
              </a:ext>
            </a:extLst>
          </p:cNvPr>
          <p:cNvSpPr txBox="1"/>
          <p:nvPr/>
        </p:nvSpPr>
        <p:spPr>
          <a:xfrm>
            <a:off x="467544" y="5920636"/>
            <a:ext cx="64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https://www.youtube.com/watch?v=qf4BQQPUcq0</a:t>
            </a:r>
          </a:p>
        </p:txBody>
      </p:sp>
    </p:spTree>
    <p:extLst>
      <p:ext uri="{BB962C8B-B14F-4D97-AF65-F5344CB8AC3E}">
        <p14:creationId xmlns:p14="http://schemas.microsoft.com/office/powerpoint/2010/main" val="38532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>
            <a:extLst>
              <a:ext uri="{FF2B5EF4-FFF2-40B4-BE49-F238E27FC236}">
                <a16:creationId xmlns:a16="http://schemas.microsoft.com/office/drawing/2014/main" id="{A626ACEB-E29F-4B1F-8DF3-787637819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149225"/>
            <a:ext cx="8893174" cy="4525962"/>
          </a:xfrm>
        </p:spPr>
        <p:txBody>
          <a:bodyPr/>
          <a:lstStyle/>
          <a:p>
            <a:pPr marL="0" indent="0">
              <a:buNone/>
            </a:pPr>
            <a:r>
              <a:rPr lang="it-IT" altLang="it-IT" sz="2400" dirty="0">
                <a:hlinkClick r:id="rId4"/>
              </a:rPr>
              <a:t>K</a:t>
            </a:r>
            <a:r>
              <a:rPr lang="pl-PL" altLang="it-IT" sz="2400" dirty="0">
                <a:hlinkClick r:id="rId4"/>
              </a:rPr>
              <a:t>onzert f</a:t>
            </a:r>
            <a:r>
              <a:rPr lang="en-US" altLang="it-IT" sz="2400" dirty="0">
                <a:hlinkClick r:id="rId4"/>
              </a:rPr>
              <a:t>ü</a:t>
            </a:r>
            <a:r>
              <a:rPr lang="pl-PL" altLang="it-IT" sz="2400" dirty="0">
                <a:hlinkClick r:id="rId4"/>
              </a:rPr>
              <a:t>r Klarinette und Orchestre A-dur, KV 622</a:t>
            </a:r>
            <a:r>
              <a:rPr lang="it-IT" altLang="it-IT" sz="2400" dirty="0">
                <a:hlinkClick r:id="rId4"/>
              </a:rPr>
              <a:t> </a:t>
            </a:r>
            <a:r>
              <a:rPr lang="it-IT" altLang="it-IT" sz="2400" dirty="0"/>
              <a:t>(1’54’’)</a:t>
            </a:r>
          </a:p>
          <a:p>
            <a:pPr marL="0" indent="0">
              <a:buNone/>
            </a:pPr>
            <a:endParaRPr lang="en-AU" altLang="it-IT" sz="2400" dirty="0"/>
          </a:p>
        </p:txBody>
      </p:sp>
      <p:pic>
        <p:nvPicPr>
          <p:cNvPr id="83976" name="Picture 8">
            <a:hlinkClick r:id="rId4"/>
            <a:extLst>
              <a:ext uri="{FF2B5EF4-FFF2-40B4-BE49-F238E27FC236}">
                <a16:creationId xmlns:a16="http://schemas.microsoft.com/office/drawing/2014/main" id="{3F75109F-4066-46CC-BCB5-3D838B25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68" y="794419"/>
            <a:ext cx="2616531" cy="1770485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256405-12FC-7FE9-46FD-8C37CCA0315B}"/>
              </a:ext>
            </a:extLst>
          </p:cNvPr>
          <p:cNvSpPr txBox="1"/>
          <p:nvPr/>
        </p:nvSpPr>
        <p:spPr>
          <a:xfrm>
            <a:off x="395536" y="6093296"/>
            <a:ext cx="6102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https://www.youtube.com/watch?v=Sbw-ARlFCdo</a:t>
            </a:r>
          </a:p>
        </p:txBody>
      </p:sp>
      <p:pic>
        <p:nvPicPr>
          <p:cNvPr id="2" name="Konzert für Klarinette und Orchester in A-Dur, KV 622 I. All">
            <a:hlinkClick r:id="" action="ppaction://media"/>
            <a:extLst>
              <a:ext uri="{FF2B5EF4-FFF2-40B4-BE49-F238E27FC236}">
                <a16:creationId xmlns:a16="http://schemas.microsoft.com/office/drawing/2014/main" id="{49432667-0DE7-3983-82AC-9D2847088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7328" y="794419"/>
            <a:ext cx="4768848" cy="47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>
            <a:extLst>
              <a:ext uri="{FF2B5EF4-FFF2-40B4-BE49-F238E27FC236}">
                <a16:creationId xmlns:a16="http://schemas.microsoft.com/office/drawing/2014/main" id="{A626ACEB-E29F-4B1F-8DF3-787637819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750" y="149225"/>
            <a:ext cx="8893174" cy="4525962"/>
          </a:xfrm>
        </p:spPr>
        <p:txBody>
          <a:bodyPr/>
          <a:lstStyle/>
          <a:p>
            <a:pPr marL="0" indent="0">
              <a:buNone/>
            </a:pPr>
            <a:r>
              <a:rPr lang="pl-PL" altLang="it-IT" sz="2400" dirty="0">
                <a:hlinkClick r:id="rId4"/>
              </a:rPr>
              <a:t>Konzert f</a:t>
            </a:r>
            <a:r>
              <a:rPr lang="en-US" altLang="it-IT" sz="2400" dirty="0">
                <a:hlinkClick r:id="rId4"/>
              </a:rPr>
              <a:t>ü</a:t>
            </a:r>
            <a:r>
              <a:rPr lang="pl-PL" altLang="it-IT" sz="2400" dirty="0">
                <a:hlinkClick r:id="rId4"/>
              </a:rPr>
              <a:t>r Fagott und Orchester B-dur, KV 191 </a:t>
            </a:r>
            <a:r>
              <a:rPr lang="it-IT" altLang="it-IT" sz="2400" dirty="0"/>
              <a:t>(1’08’’)</a:t>
            </a:r>
            <a:endParaRPr lang="en-AU" altLang="it-IT" sz="2400" dirty="0"/>
          </a:p>
        </p:txBody>
      </p:sp>
      <p:pic>
        <p:nvPicPr>
          <p:cNvPr id="83977" name="Picture 9">
            <a:hlinkClick r:id="rId4"/>
            <a:extLst>
              <a:ext uri="{FF2B5EF4-FFF2-40B4-BE49-F238E27FC236}">
                <a16:creationId xmlns:a16="http://schemas.microsoft.com/office/drawing/2014/main" id="{386489FE-C20F-467F-879D-03EF1677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8" y="764705"/>
            <a:ext cx="2831144" cy="187220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nzert für Fagott und Orchester in B-Dur, KV 191 I. Allegro">
            <a:hlinkClick r:id="" action="ppaction://media"/>
            <a:extLst>
              <a:ext uri="{FF2B5EF4-FFF2-40B4-BE49-F238E27FC236}">
                <a16:creationId xmlns:a16="http://schemas.microsoft.com/office/drawing/2014/main" id="{E3E42868-8C34-8C19-4524-6015FFA8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764704"/>
            <a:ext cx="4800546" cy="48005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7EFA55-C8E2-CA4E-AA9A-E959A51E068A}"/>
              </a:ext>
            </a:extLst>
          </p:cNvPr>
          <p:cNvSpPr txBox="1"/>
          <p:nvPr/>
        </p:nvSpPr>
        <p:spPr>
          <a:xfrm>
            <a:off x="683568" y="5906145"/>
            <a:ext cx="65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https://www.youtube.com/watch?v=D3lRJiJNInY</a:t>
            </a:r>
          </a:p>
        </p:txBody>
      </p:sp>
    </p:spTree>
    <p:extLst>
      <p:ext uri="{BB962C8B-B14F-4D97-AF65-F5344CB8AC3E}">
        <p14:creationId xmlns:p14="http://schemas.microsoft.com/office/powerpoint/2010/main" val="38419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4EE0114-1863-41DA-909D-7E47C0648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60350"/>
            <a:ext cx="8686800" cy="1143000"/>
          </a:xfrm>
        </p:spPr>
        <p:txBody>
          <a:bodyPr/>
          <a:lstStyle/>
          <a:p>
            <a:r>
              <a:rPr lang="it-IT" altLang="it-IT" sz="3600" dirty="0"/>
              <a:t>Di che strumento è questa musica</a:t>
            </a:r>
            <a:r>
              <a:rPr lang="pl-PL" altLang="it-IT" sz="3600" dirty="0"/>
              <a:t>?</a:t>
            </a:r>
            <a:endParaRPr lang="en-AU" altLang="it-IT" sz="3600" dirty="0"/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A83E4013-12BE-44DA-821D-4E750E5E8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338245"/>
            <a:ext cx="872546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600" dirty="0">
                <a:solidFill>
                  <a:srgbClr val="FF0000"/>
                </a:solidFill>
              </a:rPr>
              <a:t>Buon Dio suonava il clarinetto quando creava il mondo?</a:t>
            </a:r>
            <a:endParaRPr lang="en-AU" altLang="it-IT" sz="2600" dirty="0">
              <a:solidFill>
                <a:srgbClr val="FF0000"/>
              </a:solidFill>
            </a:endParaRPr>
          </a:p>
        </p:txBody>
      </p:sp>
      <p:pic>
        <p:nvPicPr>
          <p:cNvPr id="89092" name="Picture 4">
            <a:extLst>
              <a:ext uri="{FF2B5EF4-FFF2-40B4-BE49-F238E27FC236}">
                <a16:creationId xmlns:a16="http://schemas.microsoft.com/office/drawing/2014/main" id="{208A5D39-7BC8-47EB-BFA3-98A14C52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527425" cy="28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>
            <a:extLst>
              <a:ext uri="{FF2B5EF4-FFF2-40B4-BE49-F238E27FC236}">
                <a16:creationId xmlns:a16="http://schemas.microsoft.com/office/drawing/2014/main" id="{31819B4B-8F9A-4507-B5E0-7D9CCA5D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384550" cy="2289175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id="{FD381837-3D8B-4545-A60F-9CD41B5A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557338"/>
            <a:ext cx="4789487" cy="4024312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0EC02F5-637B-4FB4-AC4C-7A61D4B6D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>
                <a:solidFill>
                  <a:schemeClr val="accent2"/>
                </a:solidFill>
              </a:rPr>
              <a:t>„</a:t>
            </a:r>
            <a:r>
              <a:rPr lang="it-IT" altLang="it-IT" sz="3600" dirty="0">
                <a:solidFill>
                  <a:schemeClr val="accent2"/>
                </a:solidFill>
              </a:rPr>
              <a:t>Dio è matematico</a:t>
            </a:r>
            <a:r>
              <a:rPr lang="pl-PL" altLang="it-IT" sz="3600" dirty="0">
                <a:solidFill>
                  <a:schemeClr val="accent2"/>
                </a:solidFill>
              </a:rPr>
              <a:t>” </a:t>
            </a:r>
            <a:br>
              <a:rPr lang="pl-PL" altLang="it-IT" sz="3600" dirty="0">
                <a:solidFill>
                  <a:schemeClr val="accent2"/>
                </a:solidFill>
              </a:rPr>
            </a:br>
            <a:r>
              <a:rPr lang="it-IT" altLang="it-IT" sz="3600" dirty="0">
                <a:solidFill>
                  <a:schemeClr val="accent2"/>
                </a:solidFill>
              </a:rPr>
              <a:t>E magari anche musicista</a:t>
            </a:r>
            <a:r>
              <a:rPr lang="pl-PL" altLang="it-IT" sz="3600" dirty="0">
                <a:solidFill>
                  <a:schemeClr val="accent2"/>
                </a:solidFill>
              </a:rPr>
              <a:t>?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pic>
        <p:nvPicPr>
          <p:cNvPr id="133123" name="Picture 3">
            <a:extLst>
              <a:ext uri="{FF2B5EF4-FFF2-40B4-BE49-F238E27FC236}">
                <a16:creationId xmlns:a16="http://schemas.microsoft.com/office/drawing/2014/main" id="{06B394CE-1891-4DA8-A735-DC184E2C9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5115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>
            <a:extLst>
              <a:ext uri="{FF2B5EF4-FFF2-40B4-BE49-F238E27FC236}">
                <a16:creationId xmlns:a16="http://schemas.microsoft.com/office/drawing/2014/main" id="{32C11119-2E07-4FB4-B7CD-92FD137D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557338"/>
            <a:ext cx="354171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5" name="Text Box 5">
            <a:extLst>
              <a:ext uri="{FF2B5EF4-FFF2-40B4-BE49-F238E27FC236}">
                <a16:creationId xmlns:a16="http://schemas.microsoft.com/office/drawing/2014/main" id="{3AE70704-B70E-4EDB-A10C-86DF940F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632936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Bible Moralis</a:t>
            </a:r>
            <a:r>
              <a:rPr lang="en-US" altLang="it-IT"/>
              <a:t>é</a:t>
            </a:r>
          </a:p>
        </p:txBody>
      </p:sp>
      <p:sp>
        <p:nvSpPr>
          <p:cNvPr id="133126" name="Text Box 6">
            <a:extLst>
              <a:ext uri="{FF2B5EF4-FFF2-40B4-BE49-F238E27FC236}">
                <a16:creationId xmlns:a16="http://schemas.microsoft.com/office/drawing/2014/main" id="{62452CB3-BC4C-467E-8D38-F4CD73E3A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6329363"/>
            <a:ext cx="2582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Cattedrale di </a:t>
            </a:r>
            <a:r>
              <a:rPr lang="pl-PL" altLang="it-IT" dirty="0"/>
              <a:t> Monreale</a:t>
            </a:r>
            <a:endParaRPr lang="en-AU" alt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33F7D23B-C973-41A9-95C0-62824D64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06513"/>
            <a:ext cx="5545137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E731C928-8E06-4660-8222-C33FF3FEE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altLang="it-IT" sz="3600" dirty="0"/>
              <a:t>E l’orecchio come fa un’analisi simile</a:t>
            </a:r>
            <a:r>
              <a:rPr lang="pl-PL" altLang="it-IT" sz="3600" dirty="0"/>
              <a:t>?</a:t>
            </a: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59EACF9F-82FE-4A02-90B4-C059A94E3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021388"/>
            <a:ext cx="4941888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pl-PL" altLang="it-IT" sz="2400"/>
              <a:t>I</a:t>
            </a:r>
            <a:r>
              <a:rPr lang="en-AU" altLang="it-IT" sz="2400" dirty="0"/>
              <a:t>mage courtesy of </a:t>
            </a:r>
            <a:r>
              <a:rPr lang="en-AU" altLang="it-IT" sz="2400" dirty="0">
                <a:hlinkClick r:id="rId3"/>
              </a:rPr>
              <a:t>www.myvmc.com</a:t>
            </a:r>
            <a:r>
              <a:rPr lang="en-AU" altLang="it-IT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63C4F-4E2F-474F-9C37-F00AE77C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Indicazioni didattiche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62365-04CE-41EE-919E-A9059F64D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/>
              <a:t>Abbiamo mostrato, che i suoni e la musica porta una miriade di argomenti inter-disciplinari di: fisica, matematica, percezione umana, costruzione di strumenti musicali etc.</a:t>
            </a:r>
          </a:p>
          <a:p>
            <a:r>
              <a:rPr lang="it-IT" sz="2200" dirty="0"/>
              <a:t>Anche i musicisti ‘professionisti’ non sono consci di tutti questi risvolti ‘collaterali’</a:t>
            </a:r>
          </a:p>
          <a:p>
            <a:r>
              <a:rPr lang="it-IT" sz="2200" dirty="0"/>
              <a:t>Lo stato moderno della musica è frutto di millenni di esperienza e di tentativi </a:t>
            </a:r>
          </a:p>
          <a:p>
            <a:r>
              <a:rPr lang="it-IT" sz="2200" dirty="0"/>
              <a:t>Per bambini – il gioco musicale, e in particolare un gioco interattivo e in gruppo, con suoni, toni, grida, sussurri, può essere un valido divertimento</a:t>
            </a:r>
          </a:p>
          <a:p>
            <a:r>
              <a:rPr lang="it-IT" sz="2200" dirty="0"/>
              <a:t>Volendo approfondire il lato matematico, si arriva alla interferenza delle funzioni trigonometriche e la trasformazione di Fourier. </a:t>
            </a:r>
          </a:p>
        </p:txBody>
      </p:sp>
    </p:spTree>
    <p:extLst>
      <p:ext uri="{BB962C8B-B14F-4D97-AF65-F5344CB8AC3E}">
        <p14:creationId xmlns:p14="http://schemas.microsoft.com/office/powerpoint/2010/main" val="319049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63C4F-4E2F-474F-9C37-F00AE77C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Indicazioni prattiche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62365-04CE-41EE-919E-A9059F64D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/>
              <a:t>Assicurarsi una piccola collezione di oggetti ‘suonanti’</a:t>
            </a:r>
          </a:p>
          <a:p>
            <a:r>
              <a:rPr lang="it-IT" sz="2200" dirty="0"/>
              <a:t>Trovare un’applicazione per analisi armonica (spettrale, Fourier) per il proprio telefonino</a:t>
            </a:r>
          </a:p>
          <a:p>
            <a:r>
              <a:rPr lang="it-IT" sz="2200" dirty="0"/>
              <a:t>Sperimentare un semplice concerto nella classe</a:t>
            </a:r>
          </a:p>
          <a:p>
            <a:r>
              <a:rPr lang="it-IT" sz="2200" dirty="0"/>
              <a:t>Invitare un musicista (violino, chitarra, clarinetto) di raccontare perché il suo strumento ha la voce più bella al mondo</a:t>
            </a:r>
          </a:p>
          <a:p>
            <a:r>
              <a:rPr lang="it-IT" sz="2200" dirty="0"/>
              <a:t>Sviluppare la cultura musicale, portando </a:t>
            </a:r>
            <a:r>
              <a:rPr lang="it-IT" sz="2200" dirty="0" err="1"/>
              <a:t>ognittanto</a:t>
            </a:r>
            <a:r>
              <a:rPr lang="it-IT" sz="2200" dirty="0"/>
              <a:t> qualche ‘pezzo’ in classe: Marcia trionfale di Aida, </a:t>
            </a:r>
            <a:r>
              <a:rPr lang="it-IT" sz="2200" dirty="0" err="1"/>
              <a:t>Moonligth</a:t>
            </a:r>
            <a:r>
              <a:rPr lang="it-IT" sz="2200" dirty="0"/>
              <a:t> Sonata di Beethoven etc. </a:t>
            </a:r>
          </a:p>
          <a:p>
            <a:r>
              <a:rPr lang="it-IT" sz="2200" dirty="0"/>
              <a:t>Non aver paura di scherzare in modo inter-disciplinare: in questo modo si aprono i orizzonti di immaginazione creativa  </a:t>
            </a:r>
          </a:p>
        </p:txBody>
      </p:sp>
    </p:spTree>
    <p:extLst>
      <p:ext uri="{BB962C8B-B14F-4D97-AF65-F5344CB8AC3E}">
        <p14:creationId xmlns:p14="http://schemas.microsoft.com/office/powerpoint/2010/main" val="424827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24740C9-8A9B-4BC8-BB2B-7E8AF5D12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Le</a:t>
            </a:r>
            <a:r>
              <a:rPr lang="it-IT" altLang="it-IT" sz="3600" dirty="0" err="1"/>
              <a:t>tteratura</a:t>
            </a:r>
            <a:endParaRPr lang="en-AU" altLang="it-IT" sz="3600" dirty="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4CED350-78BA-4F9D-A289-FE0A01F64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1847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pl-PL" altLang="it-IT" sz="2400" dirty="0"/>
          </a:p>
          <a:p>
            <a:pPr>
              <a:lnSpc>
                <a:spcPct val="80000"/>
              </a:lnSpc>
            </a:pPr>
            <a:r>
              <a:rPr lang="pl-PL" altLang="it-IT" sz="2400" dirty="0"/>
              <a:t>Rosa Maria Ros, </a:t>
            </a:r>
            <a:r>
              <a:rPr lang="pl-PL" altLang="it-IT" sz="2400" i="1" dirty="0"/>
              <a:t>La m</a:t>
            </a:r>
            <a:r>
              <a:rPr lang="en-US" altLang="it-IT" sz="2400" i="1" dirty="0"/>
              <a:t>ú</a:t>
            </a:r>
            <a:r>
              <a:rPr lang="pl-PL" altLang="it-IT" sz="2400" i="1" dirty="0"/>
              <a:t>sica de las esferas. Astronomia y matem</a:t>
            </a:r>
            <a:r>
              <a:rPr lang="en-US" altLang="it-IT" sz="2400" i="1" dirty="0"/>
              <a:t>á</a:t>
            </a:r>
            <a:r>
              <a:rPr lang="pl-PL" altLang="it-IT" sz="2400" i="1" dirty="0"/>
              <a:t>ticas</a:t>
            </a:r>
            <a:r>
              <a:rPr lang="pl-PL" altLang="it-IT" sz="2400" dirty="0"/>
              <a:t>, RBA, Barcelona 2010</a:t>
            </a:r>
          </a:p>
          <a:p>
            <a:pPr>
              <a:lnSpc>
                <a:spcPct val="80000"/>
              </a:lnSpc>
            </a:pPr>
            <a:r>
              <a:rPr lang="pl-PL" altLang="it-IT" sz="2400" dirty="0"/>
              <a:t>Fernando Corbal</a:t>
            </a:r>
            <a:r>
              <a:rPr lang="en-US" altLang="it-IT" sz="2400" dirty="0"/>
              <a:t>á</a:t>
            </a:r>
            <a:r>
              <a:rPr lang="pl-PL" altLang="it-IT" sz="2400" dirty="0"/>
              <a:t>n. </a:t>
            </a:r>
            <a:r>
              <a:rPr lang="it-IT" altLang="it-IT" sz="2400" i="1" dirty="0"/>
              <a:t>Proporzione aurea. Il </a:t>
            </a:r>
            <a:r>
              <a:rPr lang="it-IT" altLang="it-IT" sz="2400" i="1" dirty="0" err="1"/>
              <a:t>linguagio</a:t>
            </a:r>
            <a:r>
              <a:rPr lang="it-IT" altLang="it-IT" sz="2400" i="1" dirty="0"/>
              <a:t> matematico della bellezza</a:t>
            </a:r>
            <a:r>
              <a:rPr lang="pl-PL" altLang="it-IT" sz="2400" dirty="0"/>
              <a:t>. RBA, 2010</a:t>
            </a:r>
          </a:p>
          <a:p>
            <a:pPr>
              <a:lnSpc>
                <a:spcPct val="80000"/>
              </a:lnSpc>
            </a:pPr>
            <a:r>
              <a:rPr lang="pl-PL" altLang="it-IT" sz="2400" dirty="0"/>
              <a:t>John D. Barrow, </a:t>
            </a:r>
            <a:r>
              <a:rPr lang="it-IT" altLang="it-IT" sz="2400" dirty="0"/>
              <a:t>John D. </a:t>
            </a:r>
            <a:r>
              <a:rPr lang="it-IT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Canillo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numeri dell'universo. Le costanti di natura e la teoria del tutto</a:t>
            </a:r>
            <a:r>
              <a:rPr lang="it-IT" sz="2400" b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Mondadori 2004</a:t>
            </a:r>
            <a:endParaRPr lang="it-IT" sz="2400" b="0" i="1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it-IT" sz="2400" dirty="0"/>
              <a:t>A. Casas Gonzales</a:t>
            </a:r>
            <a:r>
              <a:rPr lang="pl-PL" altLang="it-IT" sz="2400" i="1" dirty="0"/>
              <a:t>, La materia oscura</a:t>
            </a:r>
            <a:r>
              <a:rPr lang="pl-PL" altLang="it-IT" sz="2400" dirty="0"/>
              <a:t>, RBA, 2018</a:t>
            </a:r>
          </a:p>
          <a:p>
            <a:pPr>
              <a:lnSpc>
                <a:spcPct val="80000"/>
              </a:lnSpc>
            </a:pPr>
            <a:r>
              <a:rPr lang="pl-PL" altLang="it-IT" sz="2400" dirty="0"/>
              <a:t>R. Corcho Orrit, </a:t>
            </a:r>
            <a:r>
              <a:rPr lang="pl-PL" altLang="it-IT" sz="2400" i="1" dirty="0"/>
              <a:t>Galileo. Il metodo scientifico. La natura si scrive in formule</a:t>
            </a:r>
            <a:r>
              <a:rPr lang="pl-PL" altLang="it-IT" sz="2400" dirty="0"/>
              <a:t>, RBA Milano, 2012</a:t>
            </a:r>
            <a:endParaRPr lang="en-AU" altLang="it-IT" sz="2400" dirty="0"/>
          </a:p>
          <a:p>
            <a:pPr>
              <a:lnSpc>
                <a:spcPct val="80000"/>
              </a:lnSpc>
            </a:pPr>
            <a:r>
              <a:rPr lang="pl-PL" altLang="it-IT" sz="2400" dirty="0"/>
              <a:t>G. Karwasz, </a:t>
            </a:r>
            <a:r>
              <a:rPr lang="it-IT" altLang="it-IT" sz="2400" i="1" dirty="0" err="1"/>
              <a:t>L’as</a:t>
            </a:r>
            <a:r>
              <a:rPr lang="pl-PL" altLang="it-IT" sz="2400" i="1" dirty="0"/>
              <a:t>tronomia </a:t>
            </a:r>
            <a:r>
              <a:rPr lang="it-IT" altLang="it-IT" sz="2400" i="1" dirty="0"/>
              <a:t>per bambini</a:t>
            </a:r>
            <a:r>
              <a:rPr lang="pl-PL" altLang="it-IT" sz="2400" dirty="0"/>
              <a:t>, Publicat 2016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15F62CE-C774-4765-99C2-55924494BD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r>
              <a:rPr lang="it-IT" altLang="it-IT" sz="3200" dirty="0"/>
              <a:t>L’orecchio: un supercomputer della comunicazione</a:t>
            </a:r>
            <a:endParaRPr lang="en-AU" altLang="it-IT" sz="3200" dirty="0"/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2458B60-DAA2-45CB-B732-E2BF46802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8785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it-IT" sz="1200"/>
              <a:t>1. Przychłonka (perylimfa); 2. Śródchłonka (endolimfa), 3. Błona pokrywająca(nakrywkowa); 4. Narząd Cortiego: 5. Komórki zmysłowe wewnętrzne, 6. Komórki zmysłowe (włoskowate) zewnętrzne, 7. Komórki filarowe wewnętrzne, 8. Komórki filarowe zewnętrzne, 9. Komórki falangowe (wew. i zew.), 10. Komórki Hansena, 11. Komórki Bordera(le.)i Klaudiusza(pr.), 12. Błona podstawna, 13. Przewód ślimakowy (</a:t>
            </a:r>
            <a:r>
              <a:rPr lang="pl-PL" altLang="it-IT" sz="1200" i="1"/>
              <a:t>ductus cochlearis</a:t>
            </a:r>
            <a:r>
              <a:rPr lang="pl-PL" altLang="it-IT" sz="1200"/>
              <a:t>), a. Schody środkowe (</a:t>
            </a:r>
            <a:r>
              <a:rPr lang="pl-PL" altLang="it-IT" sz="1200" i="1"/>
              <a:t>scala media</a:t>
            </a:r>
            <a:r>
              <a:rPr lang="pl-PL" altLang="it-IT" sz="1200"/>
              <a:t>), 14. Tunel wewnętrzny (Cortiego), 15. Bruzda spiralna wewnętrzna, 16. Schody bębenka, 17. Blaszka spiralna kostna, 18. Gałąź nerwu słuchowego (czaszkowego VIII), 19. Włókno odprowadzające, 20. Włókno doprowadzające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2EB267E2-A942-4FCB-A6C8-F407591F0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6475413"/>
            <a:ext cx="556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dirty="0">
                <a:hlinkClick r:id="rId3"/>
              </a:rPr>
              <a:t>https://pl.wikipedia.org/wiki/Narz%C4%85d_Cortiego</a:t>
            </a:r>
            <a:r>
              <a:rPr lang="en-AU" altLang="it-IT" dirty="0"/>
              <a:t> </a:t>
            </a:r>
            <a:endParaRPr lang="pl-PL" altLang="it-IT"/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FCF5103D-EB97-4A4E-94C5-ABE5DF4C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09869"/>
            <a:ext cx="6336431" cy="41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AC6412C8-CCE0-4F80-91F6-2CC107B9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87" y="1143000"/>
            <a:ext cx="9178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300" dirty="0"/>
              <a:t>L’organo del </a:t>
            </a:r>
            <a:r>
              <a:rPr lang="pl-PL" altLang="it-IT" sz="2300" dirty="0"/>
              <a:t>Corti</a:t>
            </a:r>
            <a:r>
              <a:rPr lang="it-IT" altLang="it-IT" sz="2300" dirty="0"/>
              <a:t> nell’orecchio costituisce un analizzatore di suoni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10B97DAA-6D9F-4CC2-B621-BE140982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17512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>
            <a:extLst>
              <a:ext uri="{FF2B5EF4-FFF2-40B4-BE49-F238E27FC236}">
                <a16:creationId xmlns:a16="http://schemas.microsoft.com/office/drawing/2014/main" id="{57250929-1DA0-4129-B37F-B011E6002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altLang="it-IT" sz="3600" dirty="0"/>
              <a:t>L’orecchio: strumento dell’udito </a:t>
            </a:r>
            <a:endParaRPr lang="pl-PL" altLang="it-IT" sz="3600" dirty="0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BF9F06F1-E9BE-485E-915A-32647B1E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4941888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pl-PL" altLang="it-IT" sz="2400"/>
              <a:t>I</a:t>
            </a:r>
            <a:r>
              <a:rPr lang="en-AU" altLang="it-IT" sz="2400" dirty="0"/>
              <a:t>mage courtesy of </a:t>
            </a:r>
            <a:r>
              <a:rPr lang="en-AU" altLang="it-IT" sz="2400" dirty="0">
                <a:hlinkClick r:id="rId3"/>
              </a:rPr>
              <a:t>www.myvmc.com</a:t>
            </a:r>
            <a:r>
              <a:rPr lang="en-AU" altLang="it-IT" dirty="0"/>
              <a:t> 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977A0D78-964B-4046-82D7-0DE59915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023938"/>
            <a:ext cx="435610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200" dirty="0"/>
              <a:t>Lo strumento dell’udito non è ne timpano ne gli ossicini. Loro servono solo di trasformare le vibrazioni dell’aria in vibrazioni del liquido nell’orecchio interno.</a:t>
            </a:r>
          </a:p>
          <a:p>
            <a:r>
              <a:rPr lang="it-IT" altLang="it-IT" sz="2200" dirty="0"/>
              <a:t>L’analisi delle componenti armoniche (cioè dello ‘spettro’) viene fatta nell’organo di Corti – una serie di caverne sempre più piccole, con dei terminali (peli) nervosi. </a:t>
            </a:r>
            <a:endParaRPr lang="pl-PL" altLang="it-IT" sz="2200" dirty="0"/>
          </a:p>
          <a:p>
            <a:endParaRPr lang="pl-PL" altLang="it-IT" sz="2200" dirty="0"/>
          </a:p>
          <a:p>
            <a:endParaRPr lang="en-AU" altLang="it-IT" sz="2200" dirty="0"/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2CC1B384-741A-45E3-AD29-F3F50F25F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4864100"/>
            <a:ext cx="862488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 dirty="0"/>
              <a:t>Queste caverne fanno l’analisi dello spettro, nello stesso modo come il programma del computer che stiamo usando. Nel gergo scientifico si dice, che fanno ‘l’analisi di Fourier’. </a:t>
            </a:r>
            <a:r>
              <a:rPr lang="pl-PL" altLang="it-IT" sz="2000" dirty="0"/>
              <a:t> </a:t>
            </a:r>
          </a:p>
          <a:p>
            <a:endParaRPr lang="en-AU" alt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>
            <a:extLst>
              <a:ext uri="{FF2B5EF4-FFF2-40B4-BE49-F238E27FC236}">
                <a16:creationId xmlns:a16="http://schemas.microsoft.com/office/drawing/2014/main" id="{BBF7C02C-2D61-4786-BFC4-5114943C3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altLang="it-IT" sz="3600" dirty="0"/>
              <a:t>L’analisi di Fourier</a:t>
            </a:r>
            <a:endParaRPr lang="pl-PL" altLang="it-IT" sz="3600" dirty="0"/>
          </a:p>
        </p:txBody>
      </p:sp>
      <p:graphicFrame>
        <p:nvGraphicFramePr>
          <p:cNvPr id="85000" name="Object 8">
            <a:extLst>
              <a:ext uri="{FF2B5EF4-FFF2-40B4-BE49-F238E27FC236}">
                <a16:creationId xmlns:a16="http://schemas.microsoft.com/office/drawing/2014/main" id="{09A7F0F8-4BC7-4018-8166-7CC46EE53CED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356100" y="1773238"/>
          <a:ext cx="3960813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87600" imgH="1409700" progId="Equation.3">
                  <p:embed/>
                </p:oleObj>
              </mc:Choice>
              <mc:Fallback>
                <p:oleObj r:id="rId2" imgW="2387600" imgH="1409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773238"/>
                        <a:ext cx="3960813" cy="2338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Text Box 6">
            <a:extLst>
              <a:ext uri="{FF2B5EF4-FFF2-40B4-BE49-F238E27FC236}">
                <a16:creationId xmlns:a16="http://schemas.microsoft.com/office/drawing/2014/main" id="{10DFC4F8-D6DD-4761-BD9A-7964F5D5B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862488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 dirty="0"/>
              <a:t>L’idea è semplice: paragonare la forma dell’onda con semplici funzioni (</a:t>
            </a:r>
            <a:r>
              <a:rPr lang="it-IT" altLang="it-IT" sz="2000" i="1" dirty="0" err="1"/>
              <a:t>sinus</a:t>
            </a:r>
            <a:r>
              <a:rPr lang="it-IT" altLang="it-IT" sz="2000" dirty="0"/>
              <a:t>): se la forma corrisponde, nello spettro si trova la frequenza provata.</a:t>
            </a:r>
            <a:r>
              <a:rPr lang="pl-PL" altLang="it-IT" sz="2000" dirty="0"/>
              <a:t> </a:t>
            </a:r>
          </a:p>
          <a:p>
            <a:endParaRPr lang="en-AU" altLang="it-IT" dirty="0"/>
          </a:p>
        </p:txBody>
      </p:sp>
      <p:pic>
        <p:nvPicPr>
          <p:cNvPr id="84999" name="Picture 7">
            <a:extLst>
              <a:ext uri="{FF2B5EF4-FFF2-40B4-BE49-F238E27FC236}">
                <a16:creationId xmlns:a16="http://schemas.microsoft.com/office/drawing/2014/main" id="{488B1E20-6FF9-4BF5-88E0-2D55F6A9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5775"/>
            <a:ext cx="3816350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5002" name="Object 10">
            <a:extLst>
              <a:ext uri="{FF2B5EF4-FFF2-40B4-BE49-F238E27FC236}">
                <a16:creationId xmlns:a16="http://schemas.microsoft.com/office/drawing/2014/main" id="{20DE25EC-2F82-43CE-9596-01391F8720A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39750" y="4365625"/>
          <a:ext cx="360045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5" imgW="1676160" imgH="965160" progId="Equation.3">
                  <p:embed/>
                </p:oleObj>
              </mc:Choice>
              <mc:Fallback>
                <p:oleObj name="Równanie" r:id="rId5" imgW="1676160" imgH="9651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365625"/>
                        <a:ext cx="3600450" cy="2073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004" name="Picture 12">
            <a:extLst>
              <a:ext uri="{FF2B5EF4-FFF2-40B4-BE49-F238E27FC236}">
                <a16:creationId xmlns:a16="http://schemas.microsoft.com/office/drawing/2014/main" id="{5DBDEDC0-9092-4004-A1AB-8719ED03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1946275" cy="237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53387-6CAE-4891-B483-664879E1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Toni ‘armoniosi’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5433CE-C194-46F3-B319-33ECF210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93" y="1166018"/>
            <a:ext cx="5278819" cy="4525963"/>
          </a:xfrm>
        </p:spPr>
        <p:txBody>
          <a:bodyPr/>
          <a:lstStyle/>
          <a:p>
            <a:r>
              <a:rPr lang="it-IT" sz="2000" dirty="0"/>
              <a:t>L’armonia ‘matematica’, cioè 1:2:4:5 ci piace particolarmente. La chiamo ‘Pitagorea’ visto, che appartiene alla cultura greca</a:t>
            </a:r>
          </a:p>
          <a:p>
            <a:r>
              <a:rPr lang="it-IT" sz="2000" dirty="0"/>
              <a:t>Tuttavia, sembra che il canone dell’armonia in altre culture non è lo stesso </a:t>
            </a:r>
          </a:p>
          <a:p>
            <a:r>
              <a:rPr lang="it-IT" sz="2000" dirty="0"/>
              <a:t>Il flautista etrusco suonava su due flauti, vuol dire – il flauto poteva avere solo 5 fori</a:t>
            </a:r>
          </a:p>
          <a:p>
            <a:r>
              <a:rPr lang="it-IT" sz="2000" dirty="0"/>
              <a:t>Simile era il flauto fatto da una costola animale nella cultura paleozoica 17 mila anni fa</a:t>
            </a:r>
          </a:p>
          <a:p>
            <a:r>
              <a:rPr lang="it-IT" sz="2000" dirty="0"/>
              <a:t>Il flauto tradizionale coreano ancora oggi ha la stessa costruzione</a:t>
            </a:r>
          </a:p>
        </p:txBody>
      </p:sp>
      <p:pic>
        <p:nvPicPr>
          <p:cNvPr id="91138" name="Picture 2" descr="TARQUINIA - MUSEO Nazionale - Tomba Del Triclinio - Flautista - Nv - Fg EUR  4,00 - PicClick IT">
            <a:extLst>
              <a:ext uri="{FF2B5EF4-FFF2-40B4-BE49-F238E27FC236}">
                <a16:creationId xmlns:a16="http://schemas.microsoft.com/office/drawing/2014/main" id="{1AFF1756-0EDF-4F1E-A835-C2F684A4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74983"/>
            <a:ext cx="2876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73B7B6-CDA7-49E2-B93F-7E61A02BA9CD}"/>
              </a:ext>
            </a:extLst>
          </p:cNvPr>
          <p:cNvSpPr txBox="1"/>
          <p:nvPr/>
        </p:nvSpPr>
        <p:spPr>
          <a:xfrm>
            <a:off x="4355976" y="63525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https://www.picclickimg.com/d/l400/pict/324833069878_/189Pittura-Etrusca-Flautista-Tarquinia-Tomba-Dei.jpg</a:t>
            </a:r>
          </a:p>
        </p:txBody>
      </p:sp>
    </p:spTree>
    <p:extLst>
      <p:ext uri="{BB962C8B-B14F-4D97-AF65-F5344CB8AC3E}">
        <p14:creationId xmlns:p14="http://schemas.microsoft.com/office/powerpoint/2010/main" val="220359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EEACA08A-BD82-4B9D-B058-76B3AD4BF1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9063"/>
            <a:ext cx="5059363" cy="914400"/>
          </a:xfrm>
        </p:spPr>
        <p:txBody>
          <a:bodyPr/>
          <a:lstStyle/>
          <a:p>
            <a:r>
              <a:rPr lang="it-IT" altLang="it-IT" sz="4000" dirty="0"/>
              <a:t>Campanelli dolorosi</a:t>
            </a:r>
            <a:endParaRPr lang="pl-PL" altLang="it-IT" sz="4000" dirty="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4AB9D81-6771-4175-A539-7D91E27D9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8313"/>
            <a:ext cx="914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pl-PL" altLang="it-IT" sz="2400">
                <a:latin typeface="Times New Roman" panose="02020603050405020304" pitchFamily="18" charset="0"/>
              </a:rPr>
            </a:br>
            <a:br>
              <a:rPr lang="pl-PL" altLang="it-IT" sz="2400">
                <a:latin typeface="Times New Roman" panose="02020603050405020304" pitchFamily="18" charset="0"/>
              </a:rPr>
            </a:br>
            <a:br>
              <a:rPr lang="pl-PL" altLang="it-IT" sz="2400">
                <a:latin typeface="Times New Roman" panose="02020603050405020304" pitchFamily="18" charset="0"/>
              </a:rPr>
            </a:br>
            <a:endParaRPr lang="pl-PL" altLang="it-IT" sz="2400">
              <a:latin typeface="Times New Roman" panose="02020603050405020304" pitchFamily="18" charset="0"/>
            </a:endParaRP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9876BDE6-88F8-47D0-82F4-A38A2E3E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195263"/>
            <a:ext cx="11113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5C35CF67-6E32-4D60-B5A7-645E0653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-195263"/>
            <a:ext cx="11112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B2014087-FB9F-4F08-A35A-E0D2EAD2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-195263"/>
            <a:ext cx="11112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35ECBF90-3C64-4A15-A8CD-D0F87F82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-195263"/>
            <a:ext cx="11113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B3A66605-0200-4D13-A2F5-135E4DF7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-195263"/>
            <a:ext cx="11112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id="{2E28E0D6-F89A-4747-9C32-FF6984B7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-195263"/>
            <a:ext cx="11113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>
            <a:extLst>
              <a:ext uri="{FF2B5EF4-FFF2-40B4-BE49-F238E27FC236}">
                <a16:creationId xmlns:a16="http://schemas.microsoft.com/office/drawing/2014/main" id="{A60D75F3-41E2-4450-A020-EE1F7B40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-195263"/>
            <a:ext cx="11112" cy="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>
            <a:extLst>
              <a:ext uri="{FF2B5EF4-FFF2-40B4-BE49-F238E27FC236}">
                <a16:creationId xmlns:a16="http://schemas.microsoft.com/office/drawing/2014/main" id="{B265463B-315C-4F76-9164-AC5156A4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61938"/>
            <a:ext cx="11112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>
            <a:extLst>
              <a:ext uri="{FF2B5EF4-FFF2-40B4-BE49-F238E27FC236}">
                <a16:creationId xmlns:a16="http://schemas.microsoft.com/office/drawing/2014/main" id="{B7638D95-83D8-40CE-B663-9DEE46AA6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61938"/>
            <a:ext cx="11112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5" name="Picture 13">
            <a:extLst>
              <a:ext uri="{FF2B5EF4-FFF2-40B4-BE49-F238E27FC236}">
                <a16:creationId xmlns:a16="http://schemas.microsoft.com/office/drawing/2014/main" id="{1F223B91-8343-44AD-993B-83F2EE60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446405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dzwonek">
            <a:hlinkClick r:id="rId10"/>
            <a:extLst>
              <a:ext uri="{FF2B5EF4-FFF2-40B4-BE49-F238E27FC236}">
                <a16:creationId xmlns:a16="http://schemas.microsoft.com/office/drawing/2014/main" id="{0E2775D6-B224-40A5-A5B1-DE2C441F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" y="1481137"/>
            <a:ext cx="87947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15" descr="dzw">
            <a:hlinkClick r:id="rId12"/>
            <a:extLst>
              <a:ext uri="{FF2B5EF4-FFF2-40B4-BE49-F238E27FC236}">
                <a16:creationId xmlns:a16="http://schemas.microsoft.com/office/drawing/2014/main" id="{4D4BA272-F965-499A-A994-721AFF7A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" y="3997528"/>
            <a:ext cx="87947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8" name="DWON1">
            <a:hlinkClick r:id="" action="ppaction://media"/>
            <a:extLst>
              <a:ext uri="{FF2B5EF4-FFF2-40B4-BE49-F238E27FC236}">
                <a16:creationId xmlns:a16="http://schemas.microsoft.com/office/drawing/2014/main" id="{36294356-244A-4A60-92A1-FDCD5299D8C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400901" y="1334146"/>
            <a:ext cx="1492251" cy="14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9" name="DWON2">
            <a:hlinkClick r:id="" action="ppaction://media"/>
            <a:extLst>
              <a:ext uri="{FF2B5EF4-FFF2-40B4-BE49-F238E27FC236}">
                <a16:creationId xmlns:a16="http://schemas.microsoft.com/office/drawing/2014/main" id="{E5DED7C5-4EC5-41F1-BC8B-F304D6C5560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389459" y="3802958"/>
            <a:ext cx="1552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10" name="Rectangle 18">
            <a:extLst>
              <a:ext uri="{FF2B5EF4-FFF2-40B4-BE49-F238E27FC236}">
                <a16:creationId xmlns:a16="http://schemas.microsoft.com/office/drawing/2014/main" id="{CF7A812B-8C6A-4EF0-90BF-415E13175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86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pl-PL" altLang="it-IT" sz="2400">
                <a:latin typeface="Times New Roman" panose="02020603050405020304" pitchFamily="18" charset="0"/>
              </a:rPr>
            </a:br>
            <a:endParaRPr lang="pl-PL" altLang="it-IT" sz="2400">
              <a:latin typeface="Times New Roman" panose="02020603050405020304" pitchFamily="18" charset="0"/>
            </a:endParaRPr>
          </a:p>
        </p:txBody>
      </p:sp>
      <p:pic>
        <p:nvPicPr>
          <p:cNvPr id="59411" name="Picture 19">
            <a:extLst>
              <a:ext uri="{FF2B5EF4-FFF2-40B4-BE49-F238E27FC236}">
                <a16:creationId xmlns:a16="http://schemas.microsoft.com/office/drawing/2014/main" id="{8AAA6D6C-7665-4F9A-A242-FB286E4D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730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2" name="Picture 20">
            <a:extLst>
              <a:ext uri="{FF2B5EF4-FFF2-40B4-BE49-F238E27FC236}">
                <a16:creationId xmlns:a16="http://schemas.microsoft.com/office/drawing/2014/main" id="{765D67FF-4501-4538-9AE0-948AAB77C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73038"/>
            <a:ext cx="11112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3" name="Picture 21">
            <a:extLst>
              <a:ext uri="{FF2B5EF4-FFF2-40B4-BE49-F238E27FC236}">
                <a16:creationId xmlns:a16="http://schemas.microsoft.com/office/drawing/2014/main" id="{4B1575DD-AF7D-4E36-A576-938D9EFE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730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4" name="Picture 22">
            <a:extLst>
              <a:ext uri="{FF2B5EF4-FFF2-40B4-BE49-F238E27FC236}">
                <a16:creationId xmlns:a16="http://schemas.microsoft.com/office/drawing/2014/main" id="{7944F188-995E-4886-9BE9-6E62926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730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5" name="Picture 23">
            <a:extLst>
              <a:ext uri="{FF2B5EF4-FFF2-40B4-BE49-F238E27FC236}">
                <a16:creationId xmlns:a16="http://schemas.microsoft.com/office/drawing/2014/main" id="{3A765858-C233-4EB8-90FB-FD5B57F3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730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6" name="Picture 24">
            <a:extLst>
              <a:ext uri="{FF2B5EF4-FFF2-40B4-BE49-F238E27FC236}">
                <a16:creationId xmlns:a16="http://schemas.microsoft.com/office/drawing/2014/main" id="{564E7D50-DC45-463A-958E-CCF90983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73038"/>
            <a:ext cx="11112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7" name="Picture 25">
            <a:extLst>
              <a:ext uri="{FF2B5EF4-FFF2-40B4-BE49-F238E27FC236}">
                <a16:creationId xmlns:a16="http://schemas.microsoft.com/office/drawing/2014/main" id="{AE88D421-BB12-4F69-AC6B-947B909A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6302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8" name="Picture 26">
            <a:extLst>
              <a:ext uri="{FF2B5EF4-FFF2-40B4-BE49-F238E27FC236}">
                <a16:creationId xmlns:a16="http://schemas.microsoft.com/office/drawing/2014/main" id="{BD17E6F7-736F-48B2-8C43-EE14152BF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630238"/>
            <a:ext cx="11113" cy="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9" name="Picture 27">
            <a:extLst>
              <a:ext uri="{FF2B5EF4-FFF2-40B4-BE49-F238E27FC236}">
                <a16:creationId xmlns:a16="http://schemas.microsoft.com/office/drawing/2014/main" id="{8DB118A4-3972-441D-BB74-D8133583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22713"/>
            <a:ext cx="4368800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20" name="Picture 28" descr="dzwonki">
            <a:hlinkClick r:id="rId16"/>
            <a:extLst>
              <a:ext uri="{FF2B5EF4-FFF2-40B4-BE49-F238E27FC236}">
                <a16:creationId xmlns:a16="http://schemas.microsoft.com/office/drawing/2014/main" id="{27C48184-2BCD-4DB3-8852-FD41ED53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73" y="2063749"/>
            <a:ext cx="87947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21" name="DZWONA">
            <a:hlinkClick r:id="" action="ppaction://media"/>
            <a:extLst>
              <a:ext uri="{FF2B5EF4-FFF2-40B4-BE49-F238E27FC236}">
                <a16:creationId xmlns:a16="http://schemas.microsoft.com/office/drawing/2014/main" id="{81869C63-605D-4E3B-AF0E-B961AD6F5DB3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402115" y="3629027"/>
            <a:ext cx="1504951" cy="14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5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59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4" fill="hold"/>
                                        <p:tgtEl>
                                          <p:spTgt spid="59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11" fill="hold"/>
                                        <p:tgtEl>
                                          <p:spTgt spid="59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21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2121</Words>
  <Application>Microsoft Office PowerPoint</Application>
  <PresentationFormat>Presentazione su schermo (4:3)</PresentationFormat>
  <Paragraphs>209</Paragraphs>
  <Slides>42</Slides>
  <Notes>4</Notes>
  <HiddenSlides>0</HiddenSlides>
  <MMClips>7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Times New Roman</vt:lpstr>
      <vt:lpstr>Projekt domyślny</vt:lpstr>
      <vt:lpstr>Equation.3</vt:lpstr>
      <vt:lpstr>Równanie</vt:lpstr>
      <vt:lpstr>Presentazione standard di PowerPoint</vt:lpstr>
      <vt:lpstr>Ancora non sappiamo come funziona il nostro orecchio</vt:lpstr>
      <vt:lpstr>In che modo l’orecchio distingue le singole componenti di frequenze?</vt:lpstr>
      <vt:lpstr>E l’orecchio come fa un’analisi simile?</vt:lpstr>
      <vt:lpstr>L’orecchio: un supercomputer della comunicazione</vt:lpstr>
      <vt:lpstr>L’orecchio: strumento dell’udito </vt:lpstr>
      <vt:lpstr>L’analisi di Fourier</vt:lpstr>
      <vt:lpstr>Toni ‘armoniosi’</vt:lpstr>
      <vt:lpstr>Campanelli dolorosi</vt:lpstr>
      <vt:lpstr>Presentazione standard di PowerPoint</vt:lpstr>
      <vt:lpstr>Temperatura: analisi di Fourier</vt:lpstr>
      <vt:lpstr>Presentazione standard di PowerPoint</vt:lpstr>
      <vt:lpstr>Johannes Kepler (1619): Harmonice Mundi</vt:lpstr>
      <vt:lpstr>Johannes Kepler (1619): Harmonice Mundi</vt:lpstr>
      <vt:lpstr>Sfere di Platone (o di Pitagora)</vt:lpstr>
      <vt:lpstr>Johannes Kepler: Armonia delle sfere</vt:lpstr>
      <vt:lpstr>Come Keplero sapeva quanto distano i pianeti (in confronto con la distanza Terra – Sole)?</vt:lpstr>
      <vt:lpstr>Johannes Kepler: le tre leggi sono molto meglio dell’armonia delle sfere</vt:lpstr>
      <vt:lpstr>E quali sono le distanze „vere”  dei pianeti dal Sole?</vt:lpstr>
      <vt:lpstr>Il nostro sistema Solare è (pressa poco) fatto così </vt:lpstr>
      <vt:lpstr>Leggi di Keplero derivano dalla legge di Newton. E questa, dalle geometria (3D) dello spazio</vt:lpstr>
      <vt:lpstr>La matematica governa il mondo: anche le galassie hanno una forma matematica </vt:lpstr>
      <vt:lpstr>L’equazione più bella dell’Universo*</vt:lpstr>
      <vt:lpstr>Esiste una armonia nel sistema Solare? </vt:lpstr>
      <vt:lpstr>Giove e suoi satelliti (quelli di Galileo)</vt:lpstr>
      <vt:lpstr>La risonanza Giove ↔ Pallas </vt:lpstr>
      <vt:lpstr>Pluto - Caronte</vt:lpstr>
      <vt:lpstr>Sistema Solare: armonie e risonanze</vt:lpstr>
      <vt:lpstr>La distribuzione delle galassie nell’Universo segue uno schema particolare (matematico?) </vt:lpstr>
      <vt:lpstr>Presentazione standard di PowerPoint</vt:lpstr>
      <vt:lpstr>La distribuzione delle galassie corrisponde alla temperatura del ‘brodo’ di plasma primordiale </vt:lpstr>
      <vt:lpstr>Questa distribuzione mostra un certo schema, simile alle posizioni di nodi nel flauto</vt:lpstr>
      <vt:lpstr>Possiamo fare l’analisi armonica di questa distribuzione (i.e. la trasformata di Fourier) </vt:lpstr>
      <vt:lpstr>Qual è l’armonia dell’Universo?</vt:lpstr>
      <vt:lpstr>Presentazione standard di PowerPoint</vt:lpstr>
      <vt:lpstr>Presentazione standard di PowerPoint</vt:lpstr>
      <vt:lpstr>Presentazione standard di PowerPoint</vt:lpstr>
      <vt:lpstr>Di che strumento è questa musica?</vt:lpstr>
      <vt:lpstr>„Dio è matematico”  E magari anche musicista?</vt:lpstr>
      <vt:lpstr>Indicazioni didattiche</vt:lpstr>
      <vt:lpstr>Indicazioni prattiche</vt:lpstr>
      <vt:lpstr>Letteratura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Ucho – superkomputer komunikacji</dc:title>
  <dc:creator>GK</dc:creator>
  <cp:lastModifiedBy>Maria Karwasz</cp:lastModifiedBy>
  <cp:revision>63</cp:revision>
  <dcterms:created xsi:type="dcterms:W3CDTF">2019-04-23T16:37:35Z</dcterms:created>
  <dcterms:modified xsi:type="dcterms:W3CDTF">2022-10-31T09:32:22Z</dcterms:modified>
</cp:coreProperties>
</file>