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321" r:id="rId2"/>
    <p:sldId id="323" r:id="rId3"/>
    <p:sldId id="388" r:id="rId4"/>
    <p:sldId id="387" r:id="rId5"/>
    <p:sldId id="389" r:id="rId6"/>
    <p:sldId id="390" r:id="rId7"/>
    <p:sldId id="391" r:id="rId8"/>
    <p:sldId id="392" r:id="rId9"/>
    <p:sldId id="393" r:id="rId10"/>
    <p:sldId id="395" r:id="rId11"/>
    <p:sldId id="394" r:id="rId12"/>
    <p:sldId id="396" r:id="rId13"/>
    <p:sldId id="397" r:id="rId14"/>
    <p:sldId id="399" r:id="rId15"/>
    <p:sldId id="398" r:id="rId16"/>
    <p:sldId id="401" r:id="rId17"/>
    <p:sldId id="421" r:id="rId18"/>
    <p:sldId id="347" r:id="rId19"/>
    <p:sldId id="414" r:id="rId20"/>
    <p:sldId id="348" r:id="rId21"/>
    <p:sldId id="350" r:id="rId22"/>
    <p:sldId id="351" r:id="rId23"/>
    <p:sldId id="352" r:id="rId24"/>
    <p:sldId id="353" r:id="rId25"/>
    <p:sldId id="438" r:id="rId26"/>
    <p:sldId id="360" r:id="rId27"/>
    <p:sldId id="361" r:id="rId28"/>
    <p:sldId id="364" r:id="rId29"/>
    <p:sldId id="373" r:id="rId30"/>
    <p:sldId id="365" r:id="rId31"/>
    <p:sldId id="366" r:id="rId32"/>
    <p:sldId id="374" r:id="rId33"/>
    <p:sldId id="440" r:id="rId34"/>
    <p:sldId id="441" r:id="rId35"/>
    <p:sldId id="362" r:id="rId36"/>
    <p:sldId id="363" r:id="rId37"/>
    <p:sldId id="432" r:id="rId38"/>
    <p:sldId id="433" r:id="rId39"/>
    <p:sldId id="434" r:id="rId40"/>
    <p:sldId id="436" r:id="rId41"/>
    <p:sldId id="437" r:id="rId42"/>
    <p:sldId id="439" r:id="rId43"/>
    <p:sldId id="435" r:id="rId44"/>
    <p:sldId id="442" r:id="rId45"/>
    <p:sldId id="400" r:id="rId46"/>
  </p:sldIdLst>
  <p:sldSz cx="9144000" cy="6858000" type="screen4x3"/>
  <p:notesSz cx="7102475" cy="10233025"/>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3" autoAdjust="0"/>
    <p:restoredTop sz="97292" autoAdjust="0"/>
  </p:normalViewPr>
  <p:slideViewPr>
    <p:cSldViewPr>
      <p:cViewPr varScale="1">
        <p:scale>
          <a:sx n="76" d="100"/>
          <a:sy n="76" d="100"/>
        </p:scale>
        <p:origin x="7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C5CA352-2FA0-4BA0-8672-B5725E982724}"/>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4099" name="Rectangle 3">
            <a:extLst>
              <a:ext uri="{FF2B5EF4-FFF2-40B4-BE49-F238E27FC236}">
                <a16:creationId xmlns:a16="http://schemas.microsoft.com/office/drawing/2014/main" id="{675A7F4B-EB61-437D-9106-ECB55437E8DF}"/>
              </a:ext>
            </a:extLst>
          </p:cNvPr>
          <p:cNvSpPr>
            <a:spLocks noGrp="1" noChangeArrowheads="1"/>
          </p:cNvSpPr>
          <p:nvPr>
            <p:ph type="dt" sz="quarter"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4100" name="Rectangle 4">
            <a:extLst>
              <a:ext uri="{FF2B5EF4-FFF2-40B4-BE49-F238E27FC236}">
                <a16:creationId xmlns:a16="http://schemas.microsoft.com/office/drawing/2014/main" id="{19024CD2-877C-4D25-B264-8718B5F68BB4}"/>
              </a:ext>
            </a:extLst>
          </p:cNvPr>
          <p:cNvSpPr>
            <a:spLocks noGrp="1" noChangeArrowheads="1"/>
          </p:cNvSpPr>
          <p:nvPr>
            <p:ph type="ftr" sz="quarter" idx="2"/>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4101" name="Rectangle 5">
            <a:extLst>
              <a:ext uri="{FF2B5EF4-FFF2-40B4-BE49-F238E27FC236}">
                <a16:creationId xmlns:a16="http://schemas.microsoft.com/office/drawing/2014/main" id="{CE5C0B43-B192-467D-8A0A-64F5F79F01F1}"/>
              </a:ext>
            </a:extLst>
          </p:cNvPr>
          <p:cNvSpPr>
            <a:spLocks noGrp="1" noChangeArrowheads="1"/>
          </p:cNvSpPr>
          <p:nvPr>
            <p:ph type="sldNum" sz="quarter" idx="3"/>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646012F7-C8AF-4A02-8D95-A026B2E8A7CD}" type="slidenum">
              <a:rPr lang="pl-PL" altLang="it-IT"/>
              <a:pPr/>
              <a:t>‹N›</a:t>
            </a:fld>
            <a:endParaRPr lang="pl-PL"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3455833-3F36-4AB0-9834-A6E897284ACF}"/>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5123" name="Rectangle 3">
            <a:extLst>
              <a:ext uri="{FF2B5EF4-FFF2-40B4-BE49-F238E27FC236}">
                <a16:creationId xmlns:a16="http://schemas.microsoft.com/office/drawing/2014/main" id="{9DDA7206-E049-4108-B9E6-6F7947B64A66}"/>
              </a:ext>
            </a:extLst>
          </p:cNvPr>
          <p:cNvSpPr>
            <a:spLocks noGrp="1" noChangeArrowheads="1"/>
          </p:cNvSpPr>
          <p:nvPr>
            <p:ph type="dt"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5124" name="Rectangle 4">
            <a:extLst>
              <a:ext uri="{FF2B5EF4-FFF2-40B4-BE49-F238E27FC236}">
                <a16:creationId xmlns:a16="http://schemas.microsoft.com/office/drawing/2014/main" id="{8E439D5B-D5D3-4EBB-B5BC-984FB022837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9A7ED01C-52BC-441B-9485-3D409FC4A24F}"/>
              </a:ext>
            </a:extLst>
          </p:cNvPr>
          <p:cNvSpPr>
            <a:spLocks noGrp="1" noChangeArrowheads="1"/>
          </p:cNvSpPr>
          <p:nvPr>
            <p:ph type="body" sz="quarter" idx="3"/>
          </p:nvPr>
        </p:nvSpPr>
        <p:spPr bwMode="auto">
          <a:xfrm>
            <a:off x="709613" y="4860925"/>
            <a:ext cx="568325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5126" name="Rectangle 6">
            <a:extLst>
              <a:ext uri="{FF2B5EF4-FFF2-40B4-BE49-F238E27FC236}">
                <a16:creationId xmlns:a16="http://schemas.microsoft.com/office/drawing/2014/main" id="{9FAE1FE5-F3B4-4C52-AAD2-945BE2027F4F}"/>
              </a:ext>
            </a:extLst>
          </p:cNvPr>
          <p:cNvSpPr>
            <a:spLocks noGrp="1" noChangeArrowheads="1"/>
          </p:cNvSpPr>
          <p:nvPr>
            <p:ph type="ftr" sz="quarter" idx="4"/>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5127" name="Rectangle 7">
            <a:extLst>
              <a:ext uri="{FF2B5EF4-FFF2-40B4-BE49-F238E27FC236}">
                <a16:creationId xmlns:a16="http://schemas.microsoft.com/office/drawing/2014/main" id="{D259CF32-2320-4C52-8EE2-7A758B623BF0}"/>
              </a:ext>
            </a:extLst>
          </p:cNvPr>
          <p:cNvSpPr>
            <a:spLocks noGrp="1" noChangeArrowheads="1"/>
          </p:cNvSpPr>
          <p:nvPr>
            <p:ph type="sldNum" sz="quarter" idx="5"/>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E536A87D-11F1-40E7-8A11-E56A840860BF}" type="slidenum">
              <a:rPr lang="pl-PL" altLang="it-IT"/>
              <a:pPr/>
              <a:t>‹N›</a:t>
            </a:fld>
            <a:endParaRPr lang="pl-PL" alt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1</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1</a:t>
            </a:fld>
            <a:endParaRPr lang="en-US" altLang="it-IT"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AD1D82-4180-43D7-9EEC-A543F2D9FA42}"/>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20DAC97-B829-402B-888D-0026F175048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78F1992-A83B-4F3A-A421-9326D0483D5A}"/>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F98D305-4FD3-4512-AE42-24F5160FC0DA}"/>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7A950F5-D530-4FD4-8068-879A7CC25239}"/>
              </a:ext>
            </a:extLst>
          </p:cNvPr>
          <p:cNvSpPr>
            <a:spLocks noGrp="1"/>
          </p:cNvSpPr>
          <p:nvPr>
            <p:ph type="sldNum" sz="quarter" idx="12"/>
          </p:nvPr>
        </p:nvSpPr>
        <p:spPr/>
        <p:txBody>
          <a:bodyPr/>
          <a:lstStyle>
            <a:lvl1pPr>
              <a:defRPr/>
            </a:lvl1pPr>
          </a:lstStyle>
          <a:p>
            <a:fld id="{621A1AF2-DE55-4B46-AD5F-989FCAA6EB9A}" type="slidenum">
              <a:rPr lang="en-AU" altLang="it-IT"/>
              <a:pPr/>
              <a:t>‹N›</a:t>
            </a:fld>
            <a:endParaRPr lang="en-AU" altLang="it-IT"/>
          </a:p>
        </p:txBody>
      </p:sp>
    </p:spTree>
    <p:extLst>
      <p:ext uri="{BB962C8B-B14F-4D97-AF65-F5344CB8AC3E}">
        <p14:creationId xmlns:p14="http://schemas.microsoft.com/office/powerpoint/2010/main" val="414873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FD1E4F-08DB-45EB-91A0-91A61AAA36F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4EA912F-FFD6-4A3B-BF62-C8682712F1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01DACF-A638-40E3-B007-A67DBEE35BDC}"/>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3C901D30-E713-47F4-BBD3-D761D1E0C13B}"/>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A8B1608-0DAF-4CB8-B15C-6D9B8443F862}"/>
              </a:ext>
            </a:extLst>
          </p:cNvPr>
          <p:cNvSpPr>
            <a:spLocks noGrp="1"/>
          </p:cNvSpPr>
          <p:nvPr>
            <p:ph type="sldNum" sz="quarter" idx="12"/>
          </p:nvPr>
        </p:nvSpPr>
        <p:spPr/>
        <p:txBody>
          <a:bodyPr/>
          <a:lstStyle>
            <a:lvl1pPr>
              <a:defRPr/>
            </a:lvl1pPr>
          </a:lstStyle>
          <a:p>
            <a:fld id="{43F774D9-8814-4746-A524-57381CD043D9}" type="slidenum">
              <a:rPr lang="en-AU" altLang="it-IT"/>
              <a:pPr/>
              <a:t>‹N›</a:t>
            </a:fld>
            <a:endParaRPr lang="en-AU" altLang="it-IT"/>
          </a:p>
        </p:txBody>
      </p:sp>
    </p:spTree>
    <p:extLst>
      <p:ext uri="{BB962C8B-B14F-4D97-AF65-F5344CB8AC3E}">
        <p14:creationId xmlns:p14="http://schemas.microsoft.com/office/powerpoint/2010/main" val="321902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097C3E4-D0E9-4354-A39C-96165D1BA248}"/>
              </a:ext>
            </a:extLst>
          </p:cNvPr>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939FF7-F82D-425B-8CF7-C7E2AFC9D11D}"/>
              </a:ext>
            </a:extLst>
          </p:cNvPr>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E9CD33-074B-4BD2-B5FA-DC90608C7EE5}"/>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90C6055-A874-48E1-B401-C7BF21DC6F9D}"/>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3A38A3E5-60EE-4F9C-B674-958D3DDBC056}"/>
              </a:ext>
            </a:extLst>
          </p:cNvPr>
          <p:cNvSpPr>
            <a:spLocks noGrp="1"/>
          </p:cNvSpPr>
          <p:nvPr>
            <p:ph type="sldNum" sz="quarter" idx="12"/>
          </p:nvPr>
        </p:nvSpPr>
        <p:spPr/>
        <p:txBody>
          <a:bodyPr/>
          <a:lstStyle>
            <a:lvl1pPr>
              <a:defRPr/>
            </a:lvl1pPr>
          </a:lstStyle>
          <a:p>
            <a:fld id="{0A06524B-AB9B-4D98-A9D3-C16410804A5E}" type="slidenum">
              <a:rPr lang="en-AU" altLang="it-IT"/>
              <a:pPr/>
              <a:t>‹N›</a:t>
            </a:fld>
            <a:endParaRPr lang="en-AU" altLang="it-IT"/>
          </a:p>
        </p:txBody>
      </p:sp>
    </p:spTree>
    <p:extLst>
      <p:ext uri="{BB962C8B-B14F-4D97-AF65-F5344CB8AC3E}">
        <p14:creationId xmlns:p14="http://schemas.microsoft.com/office/powerpoint/2010/main" val="1193586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olo, testo e clip multimedi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267724-A8F3-43B9-B89C-C1DAD7FC6154}"/>
              </a:ext>
            </a:extLst>
          </p:cNvPr>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648B046-FCFF-455E-B370-E2C1CCA5DE3A}"/>
              </a:ext>
            </a:extLst>
          </p:cNvPr>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risorsa multimediale 3">
            <a:extLst>
              <a:ext uri="{FF2B5EF4-FFF2-40B4-BE49-F238E27FC236}">
                <a16:creationId xmlns:a16="http://schemas.microsoft.com/office/drawing/2014/main" id="{AEE84BD1-020B-4247-A828-8A0F50F1D347}"/>
              </a:ext>
            </a:extLst>
          </p:cNvPr>
          <p:cNvSpPr>
            <a:spLocks noGrp="1"/>
          </p:cNvSpPr>
          <p:nvPr>
            <p:ph type="media" sz="half" idx="2"/>
          </p:nvPr>
        </p:nvSpPr>
        <p:spPr>
          <a:xfrm>
            <a:off x="4648200" y="1600200"/>
            <a:ext cx="4038600" cy="4525963"/>
          </a:xfrm>
        </p:spPr>
        <p:txBody>
          <a:bodyPr/>
          <a:lstStyle/>
          <a:p>
            <a:endParaRPr lang="it-IT"/>
          </a:p>
        </p:txBody>
      </p:sp>
      <p:sp>
        <p:nvSpPr>
          <p:cNvPr id="5" name="Segnaposto data 4">
            <a:extLst>
              <a:ext uri="{FF2B5EF4-FFF2-40B4-BE49-F238E27FC236}">
                <a16:creationId xmlns:a16="http://schemas.microsoft.com/office/drawing/2014/main" id="{24D188C4-5A13-4748-85B5-D8E33E1D0558}"/>
              </a:ext>
            </a:extLst>
          </p:cNvPr>
          <p:cNvSpPr>
            <a:spLocks noGrp="1"/>
          </p:cNvSpPr>
          <p:nvPr>
            <p:ph type="dt" sz="half" idx="10"/>
          </p:nvPr>
        </p:nvSpPr>
        <p:spPr>
          <a:xfrm>
            <a:off x="457200" y="6245225"/>
            <a:ext cx="2133600" cy="476250"/>
          </a:xfrm>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99E17C84-05EA-4D88-821A-E9EBD2AE2ECA}"/>
              </a:ext>
            </a:extLst>
          </p:cNvPr>
          <p:cNvSpPr>
            <a:spLocks noGrp="1"/>
          </p:cNvSpPr>
          <p:nvPr>
            <p:ph type="ftr" sz="quarter" idx="11"/>
          </p:nvPr>
        </p:nvSpPr>
        <p:spPr>
          <a:xfrm>
            <a:off x="3124200" y="6245225"/>
            <a:ext cx="2895600" cy="476250"/>
          </a:xfrm>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8157B88F-89FD-45F3-A79D-A194A8E22142}"/>
              </a:ext>
            </a:extLst>
          </p:cNvPr>
          <p:cNvSpPr>
            <a:spLocks noGrp="1"/>
          </p:cNvSpPr>
          <p:nvPr>
            <p:ph type="sldNum" sz="quarter" idx="12"/>
          </p:nvPr>
        </p:nvSpPr>
        <p:spPr>
          <a:xfrm>
            <a:off x="6553200" y="6245225"/>
            <a:ext cx="2133600" cy="476250"/>
          </a:xfrm>
        </p:spPr>
        <p:txBody>
          <a:bodyPr/>
          <a:lstStyle>
            <a:lvl1pPr>
              <a:defRPr/>
            </a:lvl1pPr>
          </a:lstStyle>
          <a:p>
            <a:fld id="{A7CFC51E-C5C9-4BF8-BB00-FBF980E7A3CC}" type="slidenum">
              <a:rPr lang="en-AU" altLang="it-IT"/>
              <a:pPr/>
              <a:t>‹N›</a:t>
            </a:fld>
            <a:endParaRPr lang="en-AU" altLang="it-IT"/>
          </a:p>
        </p:txBody>
      </p:sp>
    </p:spTree>
    <p:extLst>
      <p:ext uri="{BB962C8B-B14F-4D97-AF65-F5344CB8AC3E}">
        <p14:creationId xmlns:p14="http://schemas.microsoft.com/office/powerpoint/2010/main" val="509817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588A06-B35F-4E0F-9763-183F2D1A9F3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B534B14-6DA1-48F6-AC40-3422DD16162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148AC9-7535-45B8-B28F-DD02EB9A8D99}"/>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6B2E97D5-184A-4C2A-A1A1-88911536E187}"/>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82D87EFD-645F-4A9D-B0D1-6F3134B9DA85}"/>
              </a:ext>
            </a:extLst>
          </p:cNvPr>
          <p:cNvSpPr>
            <a:spLocks noGrp="1"/>
          </p:cNvSpPr>
          <p:nvPr>
            <p:ph type="sldNum" sz="quarter" idx="12"/>
          </p:nvPr>
        </p:nvSpPr>
        <p:spPr/>
        <p:txBody>
          <a:bodyPr/>
          <a:lstStyle>
            <a:lvl1pPr>
              <a:defRPr/>
            </a:lvl1pPr>
          </a:lstStyle>
          <a:p>
            <a:fld id="{8C3563CF-C5B6-4511-892D-CDFA7E224EC8}" type="slidenum">
              <a:rPr lang="en-AU" altLang="it-IT"/>
              <a:pPr/>
              <a:t>‹N›</a:t>
            </a:fld>
            <a:endParaRPr lang="en-AU" altLang="it-IT"/>
          </a:p>
        </p:txBody>
      </p:sp>
    </p:spTree>
    <p:extLst>
      <p:ext uri="{BB962C8B-B14F-4D97-AF65-F5344CB8AC3E}">
        <p14:creationId xmlns:p14="http://schemas.microsoft.com/office/powerpoint/2010/main" val="264911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039D70-7DC0-4D93-A4ED-6CAC5E2D5EC1}"/>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E301922-5116-4219-9C7D-6E99047AEB7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D273A50-90F1-455A-B970-1EAF3992F418}"/>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0018A31E-E2E2-4EAA-86A5-ED0EF6259612}"/>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C196AE16-5355-4A32-BFF4-A1821047BF58}"/>
              </a:ext>
            </a:extLst>
          </p:cNvPr>
          <p:cNvSpPr>
            <a:spLocks noGrp="1"/>
          </p:cNvSpPr>
          <p:nvPr>
            <p:ph type="sldNum" sz="quarter" idx="12"/>
          </p:nvPr>
        </p:nvSpPr>
        <p:spPr/>
        <p:txBody>
          <a:bodyPr/>
          <a:lstStyle>
            <a:lvl1pPr>
              <a:defRPr/>
            </a:lvl1pPr>
          </a:lstStyle>
          <a:p>
            <a:fld id="{0E89818B-9753-45D4-9229-13DB0E46CCFC}" type="slidenum">
              <a:rPr lang="en-AU" altLang="it-IT"/>
              <a:pPr/>
              <a:t>‹N›</a:t>
            </a:fld>
            <a:endParaRPr lang="en-AU" altLang="it-IT"/>
          </a:p>
        </p:txBody>
      </p:sp>
    </p:spTree>
    <p:extLst>
      <p:ext uri="{BB962C8B-B14F-4D97-AF65-F5344CB8AC3E}">
        <p14:creationId xmlns:p14="http://schemas.microsoft.com/office/powerpoint/2010/main" val="144094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98798B-D27D-4537-87AD-868EB99DCDF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BC0715-16DB-4C9B-B0FE-8B52DD43DFF8}"/>
              </a:ext>
            </a:extLst>
          </p:cNvPr>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7D1C182-3277-4AD0-945B-D878367F66C5}"/>
              </a:ext>
            </a:extLst>
          </p:cNvPr>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0AA6F88-1A73-4F89-BFB7-3910E575B8B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DD8E648-15D1-43F1-B9F9-66AEF68078C1}"/>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3F7A35E-86B8-41AC-A526-AD9F8584566C}"/>
              </a:ext>
            </a:extLst>
          </p:cNvPr>
          <p:cNvSpPr>
            <a:spLocks noGrp="1"/>
          </p:cNvSpPr>
          <p:nvPr>
            <p:ph type="sldNum" sz="quarter" idx="12"/>
          </p:nvPr>
        </p:nvSpPr>
        <p:spPr/>
        <p:txBody>
          <a:bodyPr/>
          <a:lstStyle>
            <a:lvl1pPr>
              <a:defRPr/>
            </a:lvl1pPr>
          </a:lstStyle>
          <a:p>
            <a:fld id="{944688FB-9B5A-429B-9CF5-085A85CA2D53}" type="slidenum">
              <a:rPr lang="en-AU" altLang="it-IT"/>
              <a:pPr/>
              <a:t>‹N›</a:t>
            </a:fld>
            <a:endParaRPr lang="en-AU" altLang="it-IT"/>
          </a:p>
        </p:txBody>
      </p:sp>
    </p:spTree>
    <p:extLst>
      <p:ext uri="{BB962C8B-B14F-4D97-AF65-F5344CB8AC3E}">
        <p14:creationId xmlns:p14="http://schemas.microsoft.com/office/powerpoint/2010/main" val="224305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E61D6-71B8-4575-A991-C7DA5F78ABDA}"/>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D4D3CD-759B-430D-B8D3-C19549A6F84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E611A96-811D-4D90-9724-F557472718D1}"/>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719C352-DF9E-4F4F-8B63-8BE7785DA35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17F4B9-54A9-4DF8-884F-AF451DF7AA0A}"/>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596B5EB-A77F-44E9-9238-741D2926B120}"/>
              </a:ext>
            </a:extLst>
          </p:cNvPr>
          <p:cNvSpPr>
            <a:spLocks noGrp="1"/>
          </p:cNvSpPr>
          <p:nvPr>
            <p:ph type="dt" sz="half" idx="10"/>
          </p:nvPr>
        </p:nvSpPr>
        <p:spPr/>
        <p:txBody>
          <a:bodyPr/>
          <a:lstStyle>
            <a:lvl1pPr>
              <a:defRPr/>
            </a:lvl1pPr>
          </a:lstStyle>
          <a:p>
            <a:endParaRPr lang="en-AU" altLang="it-IT"/>
          </a:p>
        </p:txBody>
      </p:sp>
      <p:sp>
        <p:nvSpPr>
          <p:cNvPr id="8" name="Segnaposto piè di pagina 7">
            <a:extLst>
              <a:ext uri="{FF2B5EF4-FFF2-40B4-BE49-F238E27FC236}">
                <a16:creationId xmlns:a16="http://schemas.microsoft.com/office/drawing/2014/main" id="{DFD84D0B-745A-4C87-BEAE-7435DFAF3FE1}"/>
              </a:ext>
            </a:extLst>
          </p:cNvPr>
          <p:cNvSpPr>
            <a:spLocks noGrp="1"/>
          </p:cNvSpPr>
          <p:nvPr>
            <p:ph type="ftr" sz="quarter" idx="11"/>
          </p:nvPr>
        </p:nvSpPr>
        <p:spPr/>
        <p:txBody>
          <a:bodyPr/>
          <a:lstStyle>
            <a:lvl1pPr>
              <a:defRPr/>
            </a:lvl1pPr>
          </a:lstStyle>
          <a:p>
            <a:endParaRPr lang="en-AU" altLang="it-IT"/>
          </a:p>
        </p:txBody>
      </p:sp>
      <p:sp>
        <p:nvSpPr>
          <p:cNvPr id="9" name="Segnaposto numero diapositiva 8">
            <a:extLst>
              <a:ext uri="{FF2B5EF4-FFF2-40B4-BE49-F238E27FC236}">
                <a16:creationId xmlns:a16="http://schemas.microsoft.com/office/drawing/2014/main" id="{F554F8E4-6B94-4924-902A-8868A9B7BE63}"/>
              </a:ext>
            </a:extLst>
          </p:cNvPr>
          <p:cNvSpPr>
            <a:spLocks noGrp="1"/>
          </p:cNvSpPr>
          <p:nvPr>
            <p:ph type="sldNum" sz="quarter" idx="12"/>
          </p:nvPr>
        </p:nvSpPr>
        <p:spPr/>
        <p:txBody>
          <a:bodyPr/>
          <a:lstStyle>
            <a:lvl1pPr>
              <a:defRPr/>
            </a:lvl1pPr>
          </a:lstStyle>
          <a:p>
            <a:fld id="{199270FF-AE74-4F37-9176-FB9E1A540EA2}" type="slidenum">
              <a:rPr lang="en-AU" altLang="it-IT"/>
              <a:pPr/>
              <a:t>‹N›</a:t>
            </a:fld>
            <a:endParaRPr lang="en-AU" altLang="it-IT"/>
          </a:p>
        </p:txBody>
      </p:sp>
    </p:spTree>
    <p:extLst>
      <p:ext uri="{BB962C8B-B14F-4D97-AF65-F5344CB8AC3E}">
        <p14:creationId xmlns:p14="http://schemas.microsoft.com/office/powerpoint/2010/main" val="28380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19DEA9-DC1F-42F7-9CEB-1BB6F84366B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C07AC8F-1BE5-45F6-831E-B61D1DDDFC6F}"/>
              </a:ext>
            </a:extLst>
          </p:cNvPr>
          <p:cNvSpPr>
            <a:spLocks noGrp="1"/>
          </p:cNvSpPr>
          <p:nvPr>
            <p:ph type="dt" sz="half" idx="10"/>
          </p:nvPr>
        </p:nvSpPr>
        <p:spPr/>
        <p:txBody>
          <a:bodyPr/>
          <a:lstStyle>
            <a:lvl1pPr>
              <a:defRPr/>
            </a:lvl1pPr>
          </a:lstStyle>
          <a:p>
            <a:endParaRPr lang="en-AU" altLang="it-IT"/>
          </a:p>
        </p:txBody>
      </p:sp>
      <p:sp>
        <p:nvSpPr>
          <p:cNvPr id="4" name="Segnaposto piè di pagina 3">
            <a:extLst>
              <a:ext uri="{FF2B5EF4-FFF2-40B4-BE49-F238E27FC236}">
                <a16:creationId xmlns:a16="http://schemas.microsoft.com/office/drawing/2014/main" id="{28FFF686-9FA6-4616-8593-E18111E6330C}"/>
              </a:ext>
            </a:extLst>
          </p:cNvPr>
          <p:cNvSpPr>
            <a:spLocks noGrp="1"/>
          </p:cNvSpPr>
          <p:nvPr>
            <p:ph type="ftr" sz="quarter" idx="11"/>
          </p:nvPr>
        </p:nvSpPr>
        <p:spPr/>
        <p:txBody>
          <a:bodyPr/>
          <a:lstStyle>
            <a:lvl1pPr>
              <a:defRPr/>
            </a:lvl1pPr>
          </a:lstStyle>
          <a:p>
            <a:endParaRPr lang="en-AU" altLang="it-IT"/>
          </a:p>
        </p:txBody>
      </p:sp>
      <p:sp>
        <p:nvSpPr>
          <p:cNvPr id="5" name="Segnaposto numero diapositiva 4">
            <a:extLst>
              <a:ext uri="{FF2B5EF4-FFF2-40B4-BE49-F238E27FC236}">
                <a16:creationId xmlns:a16="http://schemas.microsoft.com/office/drawing/2014/main" id="{46036291-F5A2-44C8-88E5-CBB99B4B274A}"/>
              </a:ext>
            </a:extLst>
          </p:cNvPr>
          <p:cNvSpPr>
            <a:spLocks noGrp="1"/>
          </p:cNvSpPr>
          <p:nvPr>
            <p:ph type="sldNum" sz="quarter" idx="12"/>
          </p:nvPr>
        </p:nvSpPr>
        <p:spPr/>
        <p:txBody>
          <a:bodyPr/>
          <a:lstStyle>
            <a:lvl1pPr>
              <a:defRPr/>
            </a:lvl1pPr>
          </a:lstStyle>
          <a:p>
            <a:fld id="{AE1EA076-FC2D-4DB4-858F-02CC50902AB0}" type="slidenum">
              <a:rPr lang="en-AU" altLang="it-IT"/>
              <a:pPr/>
              <a:t>‹N›</a:t>
            </a:fld>
            <a:endParaRPr lang="en-AU" altLang="it-IT"/>
          </a:p>
        </p:txBody>
      </p:sp>
    </p:spTree>
    <p:extLst>
      <p:ext uri="{BB962C8B-B14F-4D97-AF65-F5344CB8AC3E}">
        <p14:creationId xmlns:p14="http://schemas.microsoft.com/office/powerpoint/2010/main" val="283523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CD970E5-88F3-4BF0-996A-FE888B7B0359}"/>
              </a:ext>
            </a:extLst>
          </p:cNvPr>
          <p:cNvSpPr>
            <a:spLocks noGrp="1"/>
          </p:cNvSpPr>
          <p:nvPr>
            <p:ph type="dt" sz="half" idx="10"/>
          </p:nvPr>
        </p:nvSpPr>
        <p:spPr/>
        <p:txBody>
          <a:bodyPr/>
          <a:lstStyle>
            <a:lvl1pPr>
              <a:defRPr/>
            </a:lvl1pPr>
          </a:lstStyle>
          <a:p>
            <a:endParaRPr lang="en-AU" altLang="it-IT"/>
          </a:p>
        </p:txBody>
      </p:sp>
      <p:sp>
        <p:nvSpPr>
          <p:cNvPr id="3" name="Segnaposto piè di pagina 2">
            <a:extLst>
              <a:ext uri="{FF2B5EF4-FFF2-40B4-BE49-F238E27FC236}">
                <a16:creationId xmlns:a16="http://schemas.microsoft.com/office/drawing/2014/main" id="{99C44F37-D1B4-4A0C-9A9B-97A1DBD449F0}"/>
              </a:ext>
            </a:extLst>
          </p:cNvPr>
          <p:cNvSpPr>
            <a:spLocks noGrp="1"/>
          </p:cNvSpPr>
          <p:nvPr>
            <p:ph type="ftr" sz="quarter" idx="11"/>
          </p:nvPr>
        </p:nvSpPr>
        <p:spPr/>
        <p:txBody>
          <a:bodyPr/>
          <a:lstStyle>
            <a:lvl1pPr>
              <a:defRPr/>
            </a:lvl1pPr>
          </a:lstStyle>
          <a:p>
            <a:endParaRPr lang="en-AU" altLang="it-IT"/>
          </a:p>
        </p:txBody>
      </p:sp>
      <p:sp>
        <p:nvSpPr>
          <p:cNvPr id="4" name="Segnaposto numero diapositiva 3">
            <a:extLst>
              <a:ext uri="{FF2B5EF4-FFF2-40B4-BE49-F238E27FC236}">
                <a16:creationId xmlns:a16="http://schemas.microsoft.com/office/drawing/2014/main" id="{940DA7BF-479D-4449-98F1-8AE08B2F3088}"/>
              </a:ext>
            </a:extLst>
          </p:cNvPr>
          <p:cNvSpPr>
            <a:spLocks noGrp="1"/>
          </p:cNvSpPr>
          <p:nvPr>
            <p:ph type="sldNum" sz="quarter" idx="12"/>
          </p:nvPr>
        </p:nvSpPr>
        <p:spPr/>
        <p:txBody>
          <a:bodyPr/>
          <a:lstStyle>
            <a:lvl1pPr>
              <a:defRPr/>
            </a:lvl1pPr>
          </a:lstStyle>
          <a:p>
            <a:fld id="{CADCDE58-8D4E-478F-B764-3F9025403920}" type="slidenum">
              <a:rPr lang="en-AU" altLang="it-IT"/>
              <a:pPr/>
              <a:t>‹N›</a:t>
            </a:fld>
            <a:endParaRPr lang="en-AU" altLang="it-IT"/>
          </a:p>
        </p:txBody>
      </p:sp>
    </p:spTree>
    <p:extLst>
      <p:ext uri="{BB962C8B-B14F-4D97-AF65-F5344CB8AC3E}">
        <p14:creationId xmlns:p14="http://schemas.microsoft.com/office/powerpoint/2010/main" val="1945813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9885D-5A7C-4BEC-9F15-73075C85997E}"/>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3AD243-8A98-41BE-957A-A51CBC11524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A2968C3-904B-48D4-87BC-4E8667CB87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81AED47-3A08-4511-9767-4C0BE69A93A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41FBDB51-1AF3-4249-A9DF-7C1EC6101884}"/>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72804BF2-AFE2-4D41-9A34-86B3B418B2F0}"/>
              </a:ext>
            </a:extLst>
          </p:cNvPr>
          <p:cNvSpPr>
            <a:spLocks noGrp="1"/>
          </p:cNvSpPr>
          <p:nvPr>
            <p:ph type="sldNum" sz="quarter" idx="12"/>
          </p:nvPr>
        </p:nvSpPr>
        <p:spPr/>
        <p:txBody>
          <a:bodyPr/>
          <a:lstStyle>
            <a:lvl1pPr>
              <a:defRPr/>
            </a:lvl1pPr>
          </a:lstStyle>
          <a:p>
            <a:fld id="{6EB3FA87-ED7C-42CB-8905-B74620A9D29E}" type="slidenum">
              <a:rPr lang="en-AU" altLang="it-IT"/>
              <a:pPr/>
              <a:t>‹N›</a:t>
            </a:fld>
            <a:endParaRPr lang="en-AU" altLang="it-IT"/>
          </a:p>
        </p:txBody>
      </p:sp>
    </p:spTree>
    <p:extLst>
      <p:ext uri="{BB962C8B-B14F-4D97-AF65-F5344CB8AC3E}">
        <p14:creationId xmlns:p14="http://schemas.microsoft.com/office/powerpoint/2010/main" val="58727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F9B2F-6140-439B-A436-2CBFC5DD272F}"/>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1CFD4A8-C8A1-4E0B-9813-DD7B25FABED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2B8FFEC-D906-4314-8C5F-4021B0E8D43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0C8B7F-3FC0-4B94-A690-919ADE8D7B50}"/>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2430ABA-76DF-4454-9EB6-7EB851FC3567}"/>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5A29520-2651-4A6F-A4E5-6ED15D789657}"/>
              </a:ext>
            </a:extLst>
          </p:cNvPr>
          <p:cNvSpPr>
            <a:spLocks noGrp="1"/>
          </p:cNvSpPr>
          <p:nvPr>
            <p:ph type="sldNum" sz="quarter" idx="12"/>
          </p:nvPr>
        </p:nvSpPr>
        <p:spPr/>
        <p:txBody>
          <a:bodyPr/>
          <a:lstStyle>
            <a:lvl1pPr>
              <a:defRPr/>
            </a:lvl1pPr>
          </a:lstStyle>
          <a:p>
            <a:fld id="{845DA4E7-3FD8-4C1B-8AAD-AAD72B25C42D}" type="slidenum">
              <a:rPr lang="en-AU" altLang="it-IT"/>
              <a:pPr/>
              <a:t>‹N›</a:t>
            </a:fld>
            <a:endParaRPr lang="en-AU" altLang="it-IT"/>
          </a:p>
        </p:txBody>
      </p:sp>
    </p:spTree>
    <p:extLst>
      <p:ext uri="{BB962C8B-B14F-4D97-AF65-F5344CB8AC3E}">
        <p14:creationId xmlns:p14="http://schemas.microsoft.com/office/powerpoint/2010/main" val="202743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92FDAA-E963-468D-BDD1-4C5937FC419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A92C00AF-57A2-41CF-A18B-1592DA6AC4E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EDB49452-405B-464D-939C-C44DB552058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AU" altLang="it-IT"/>
          </a:p>
        </p:txBody>
      </p:sp>
      <p:sp>
        <p:nvSpPr>
          <p:cNvPr id="1029" name="Rectangle 5">
            <a:extLst>
              <a:ext uri="{FF2B5EF4-FFF2-40B4-BE49-F238E27FC236}">
                <a16:creationId xmlns:a16="http://schemas.microsoft.com/office/drawing/2014/main" id="{C9B396F7-AA80-4835-AF41-4FEF275A1D9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AU" altLang="it-IT"/>
          </a:p>
        </p:txBody>
      </p:sp>
      <p:sp>
        <p:nvSpPr>
          <p:cNvPr id="1030" name="Rectangle 6">
            <a:extLst>
              <a:ext uri="{FF2B5EF4-FFF2-40B4-BE49-F238E27FC236}">
                <a16:creationId xmlns:a16="http://schemas.microsoft.com/office/drawing/2014/main" id="{CF9C107D-AD9F-4F2E-B9AA-5571E397550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D9E74DA-6B25-4795-9C63-0B51EDBC2801}" type="slidenum">
              <a:rPr lang="en-AU" altLang="it-IT"/>
              <a:pPr/>
              <a:t>‹N›</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s://it.wikipedia.org/wiki/Cruscotto" TargetMode="External"/><Relationship Id="rId2" Type="http://schemas.openxmlformats.org/officeDocument/2006/relationships/hyperlink" Target="https://it.wikipedia.org/wiki/Realt%C3%A0_aumentata#cite_note-1" TargetMode="External"/><Relationship Id="rId1" Type="http://schemas.openxmlformats.org/officeDocument/2006/relationships/slideLayout" Target="../slideLayouts/slideLayout6.xml"/><Relationship Id="rId5" Type="http://schemas.openxmlformats.org/officeDocument/2006/relationships/hyperlink" Target="https://it.wikipedia.org/wiki/Chirurgia_robotica" TargetMode="External"/><Relationship Id="rId4" Type="http://schemas.openxmlformats.org/officeDocument/2006/relationships/hyperlink" Target="https://it.wikipedia.org/wiki/Smartphon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4.MOV"/><Relationship Id="rId7" Type="http://schemas.openxmlformats.org/officeDocument/2006/relationships/image" Target="../media/image57.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3.png"/><Relationship Id="rId5" Type="http://schemas.openxmlformats.org/officeDocument/2006/relationships/slideLayout" Target="../slideLayouts/slideLayout6.xml"/><Relationship Id="rId4" Type="http://schemas.openxmlformats.org/officeDocument/2006/relationships/video" Target="../media/media4.MOV"/></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hyperlink" Target="https://studiousguy.com/examples-augmented-reality/#6_Interior_Decoration_Apps" TargetMode="External"/><Relationship Id="rId13" Type="http://schemas.openxmlformats.org/officeDocument/2006/relationships/hyperlink" Target="https://studiousguy.com/examples-augmented-reality/#11_Neurosurgery" TargetMode="External"/><Relationship Id="rId3" Type="http://schemas.openxmlformats.org/officeDocument/2006/relationships/hyperlink" Target="https://studiousguy.com/examples-augmented-reality/#1_Snapchat" TargetMode="External"/><Relationship Id="rId7" Type="http://schemas.openxmlformats.org/officeDocument/2006/relationships/hyperlink" Target="https://studiousguy.com/examples-augmented-reality/#5_Pokemon_Go" TargetMode="External"/><Relationship Id="rId12" Type="http://schemas.openxmlformats.org/officeDocument/2006/relationships/hyperlink" Target="https://studiousguy.com/examples-augmented-reality/#10_Pitch_Summary_in_Cricket" TargetMode="External"/><Relationship Id="rId2" Type="http://schemas.openxmlformats.org/officeDocument/2006/relationships/hyperlink" Target="https://studiousguy.com/examples-augmented-reality/#Examples_of_Augmented_Reality" TargetMode="External"/><Relationship Id="rId1" Type="http://schemas.openxmlformats.org/officeDocument/2006/relationships/slideLayout" Target="../slideLayouts/slideLayout6.xml"/><Relationship Id="rId6" Type="http://schemas.openxmlformats.org/officeDocument/2006/relationships/hyperlink" Target="https://studiousguy.com/examples-augmented-reality/#4_Google_ARCore" TargetMode="External"/><Relationship Id="rId11" Type="http://schemas.openxmlformats.org/officeDocument/2006/relationships/hyperlink" Target="https://studiousguy.com/examples-augmented-reality/#9_Google_Street_View" TargetMode="External"/><Relationship Id="rId5" Type="http://schemas.openxmlformats.org/officeDocument/2006/relationships/hyperlink" Target="https://studiousguy.com/examples-augmented-reality/#3_Hololens" TargetMode="External"/><Relationship Id="rId10" Type="http://schemas.openxmlformats.org/officeDocument/2006/relationships/hyperlink" Target="https://studiousguy.com/examples-augmented-reality/#8_Google_Glass" TargetMode="External"/><Relationship Id="rId4" Type="http://schemas.openxmlformats.org/officeDocument/2006/relationships/hyperlink" Target="https://studiousguy.com/examples-augmented-reality/#2_Photography_and_Editing" TargetMode="External"/><Relationship Id="rId9" Type="http://schemas.openxmlformats.org/officeDocument/2006/relationships/hyperlink" Target="https://studiousguy.com/examples-augmented-reality/#7_AR_Maintenan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6.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683514" y="476250"/>
            <a:ext cx="7417415"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400" i="1" dirty="0">
                <a:solidFill>
                  <a:srgbClr val="002060"/>
                </a:solidFill>
                <a:latin typeface="Arial" panose="020B0604020202020204" pitchFamily="34" charset="0"/>
              </a:rPr>
              <a:t>Insegnare STEAM </a:t>
            </a:r>
          </a:p>
          <a:p>
            <a:r>
              <a:rPr lang="it-IT" altLang="it-IT" sz="5400" i="1" dirty="0">
                <a:solidFill>
                  <a:srgbClr val="002060"/>
                </a:solidFill>
                <a:latin typeface="Arial" panose="020B0604020202020204" pitchFamily="34" charset="0"/>
              </a:rPr>
              <a:t>con la realtà aumentata</a:t>
            </a:r>
          </a:p>
          <a:p>
            <a:endParaRPr lang="pl-PL" altLang="it-IT" sz="2800" dirty="0">
              <a:solidFill>
                <a:srgbClr val="FF0000"/>
              </a:solidFill>
              <a:latin typeface="Arial" panose="020B0604020202020204" pitchFamily="34" charset="0"/>
            </a:endParaRP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539750" y="3517064"/>
            <a:ext cx="816441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endParaRPr lang="it-IT" altLang="it-IT" sz="2800" i="1" dirty="0">
              <a:solidFill>
                <a:srgbClr val="002060"/>
              </a:solidFill>
            </a:endParaRPr>
          </a:p>
          <a:p>
            <a:r>
              <a:rPr lang="it-IT" altLang="it-IT" sz="2800" i="1" dirty="0">
                <a:solidFill>
                  <a:srgbClr val="002060"/>
                </a:solidFill>
                <a:latin typeface="Arial" panose="020B0604020202020204" pitchFamily="34" charset="0"/>
              </a:rPr>
              <a:t>Lezione 2: «Realtà aumentata» </a:t>
            </a:r>
            <a:r>
              <a:rPr lang="it-IT" altLang="it-IT" sz="2800" i="1">
                <a:solidFill>
                  <a:srgbClr val="002060"/>
                </a:solidFill>
                <a:latin typeface="Arial" panose="020B0604020202020204" pitchFamily="34" charset="0"/>
              </a:rPr>
              <a:t>- esempi </a:t>
            </a:r>
            <a:r>
              <a:rPr lang="it-IT" altLang="it-IT" sz="2800" i="1">
                <a:solidFill>
                  <a:srgbClr val="002060"/>
                </a:solidFill>
              </a:rPr>
              <a:t>(</a:t>
            </a:r>
            <a:r>
              <a:rPr lang="it-IT" altLang="it-IT" sz="2800" i="1" dirty="0">
                <a:solidFill>
                  <a:srgbClr val="002060"/>
                </a:solidFill>
              </a:rPr>
              <a:t>Parte 4)</a:t>
            </a:r>
            <a:endParaRPr lang="pl-PL" altLang="it-IT" sz="2800" i="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1A720F1-0285-D334-1CC3-8177B7A6F6C0}"/>
              </a:ext>
            </a:extLst>
          </p:cNvPr>
          <p:cNvPicPr>
            <a:picLocks noChangeAspect="1"/>
          </p:cNvPicPr>
          <p:nvPr/>
        </p:nvPicPr>
        <p:blipFill>
          <a:blip r:embed="rId2"/>
          <a:stretch>
            <a:fillRect/>
          </a:stretch>
        </p:blipFill>
        <p:spPr>
          <a:xfrm>
            <a:off x="-24780" y="121729"/>
            <a:ext cx="9144000" cy="5712296"/>
          </a:xfrm>
          <a:prstGeom prst="rect">
            <a:avLst/>
          </a:prstGeom>
        </p:spPr>
      </p:pic>
      <p:sp>
        <p:nvSpPr>
          <p:cNvPr id="4" name="CasellaDiTesto 3">
            <a:extLst>
              <a:ext uri="{FF2B5EF4-FFF2-40B4-BE49-F238E27FC236}">
                <a16:creationId xmlns:a16="http://schemas.microsoft.com/office/drawing/2014/main" id="{FBF1A604-7D54-1406-E4D4-ADE86E59AE7A}"/>
              </a:ext>
            </a:extLst>
          </p:cNvPr>
          <p:cNvSpPr txBox="1"/>
          <p:nvPr/>
        </p:nvSpPr>
        <p:spPr>
          <a:xfrm>
            <a:off x="24780" y="1390968"/>
            <a:ext cx="9144000" cy="2585323"/>
          </a:xfrm>
          <a:prstGeom prst="rect">
            <a:avLst/>
          </a:prstGeom>
          <a:solidFill>
            <a:schemeClr val="accent1"/>
          </a:solidFill>
        </p:spPr>
        <p:txBody>
          <a:bodyPr wrap="square">
            <a:spAutoFit/>
          </a:bodyPr>
          <a:lstStyle/>
          <a:p>
            <a:r>
              <a:rPr lang="it-IT" dirty="0">
                <a:effectLst/>
                <a:latin typeface="Segoe UI Web (West European)"/>
              </a:rPr>
              <a:t>Pokemon go è uno dei migliori esempi di AR. È stato introdotto per la prima volta nel 2016 e nel giro di pochi mesi è diventato popolare tra le persone di tutte le età. L'idea era quella di creare un gioco che non solo utilizzasse la tecnologia digitale, ma impiegasse anche il coinvolgimento fisico. Lo svantaggio che i giochi online rendono le persone obese è stato soppresso con successo da questo gioco. Il compito principale del gioco è quello di individuare e catturare un personaggio dei cartoni animati virtualmente presente nei dintorni. Con l'aiuto della realtà aumentata, i personaggi del gioco e l'esperienza appaiono estremamente autentici e genuini.</a:t>
            </a:r>
          </a:p>
          <a:p>
            <a:endParaRPr lang="it-IT" dirty="0"/>
          </a:p>
        </p:txBody>
      </p:sp>
      <p:pic>
        <p:nvPicPr>
          <p:cNvPr id="8" name="Immagine 7" descr="Immagine che contiene erba&#10;&#10;Descrizione generata automaticamente">
            <a:extLst>
              <a:ext uri="{FF2B5EF4-FFF2-40B4-BE49-F238E27FC236}">
                <a16:creationId xmlns:a16="http://schemas.microsoft.com/office/drawing/2014/main" id="{E65D2871-927A-64B2-FF57-57FBB0995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3412220"/>
            <a:ext cx="2905125" cy="3048000"/>
          </a:xfrm>
          <a:prstGeom prst="rect">
            <a:avLst/>
          </a:prstGeom>
        </p:spPr>
      </p:pic>
      <p:sp>
        <p:nvSpPr>
          <p:cNvPr id="2" name="Titolo 1">
            <a:extLst>
              <a:ext uri="{FF2B5EF4-FFF2-40B4-BE49-F238E27FC236}">
                <a16:creationId xmlns:a16="http://schemas.microsoft.com/office/drawing/2014/main" id="{99F2DA40-A7AE-C65E-B0C0-79FCCE0F1927}"/>
              </a:ext>
            </a:extLst>
          </p:cNvPr>
          <p:cNvSpPr>
            <a:spLocks noGrp="1"/>
          </p:cNvSpPr>
          <p:nvPr>
            <p:ph type="title"/>
          </p:nvPr>
        </p:nvSpPr>
        <p:spPr>
          <a:xfrm>
            <a:off x="457200" y="3974"/>
            <a:ext cx="8229600" cy="832738"/>
          </a:xfrm>
        </p:spPr>
        <p:txBody>
          <a:bodyPr/>
          <a:lstStyle/>
          <a:p>
            <a:r>
              <a:rPr lang="it-IT" dirty="0"/>
              <a:t>Pokemon go</a:t>
            </a:r>
          </a:p>
        </p:txBody>
      </p:sp>
    </p:spTree>
    <p:extLst>
      <p:ext uri="{BB962C8B-B14F-4D97-AF65-F5344CB8AC3E}">
        <p14:creationId xmlns:p14="http://schemas.microsoft.com/office/powerpoint/2010/main" val="1312166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2DA40-A7AE-C65E-B0C0-79FCCE0F1927}"/>
              </a:ext>
            </a:extLst>
          </p:cNvPr>
          <p:cNvSpPr>
            <a:spLocks noGrp="1"/>
          </p:cNvSpPr>
          <p:nvPr>
            <p:ph type="title"/>
          </p:nvPr>
        </p:nvSpPr>
        <p:spPr>
          <a:xfrm>
            <a:off x="457200" y="0"/>
            <a:ext cx="8229600" cy="1143000"/>
          </a:xfrm>
        </p:spPr>
        <p:txBody>
          <a:bodyPr/>
          <a:lstStyle/>
          <a:p>
            <a:r>
              <a:rPr lang="it-IT" dirty="0"/>
              <a:t>Arredamento interno</a:t>
            </a:r>
          </a:p>
        </p:txBody>
      </p:sp>
      <p:pic>
        <p:nvPicPr>
          <p:cNvPr id="10" name="Immagine 9">
            <a:extLst>
              <a:ext uri="{FF2B5EF4-FFF2-40B4-BE49-F238E27FC236}">
                <a16:creationId xmlns:a16="http://schemas.microsoft.com/office/drawing/2014/main" id="{459DD8BB-51FC-1353-5D92-90DD652D97AF}"/>
              </a:ext>
            </a:extLst>
          </p:cNvPr>
          <p:cNvPicPr>
            <a:picLocks noChangeAspect="1"/>
          </p:cNvPicPr>
          <p:nvPr/>
        </p:nvPicPr>
        <p:blipFill>
          <a:blip r:embed="rId2"/>
          <a:stretch>
            <a:fillRect/>
          </a:stretch>
        </p:blipFill>
        <p:spPr>
          <a:xfrm>
            <a:off x="428802" y="938212"/>
            <a:ext cx="6753225" cy="4981575"/>
          </a:xfrm>
          <a:prstGeom prst="rect">
            <a:avLst/>
          </a:prstGeom>
        </p:spPr>
      </p:pic>
      <p:sp>
        <p:nvSpPr>
          <p:cNvPr id="17" name="CasellaDiTesto 16">
            <a:extLst>
              <a:ext uri="{FF2B5EF4-FFF2-40B4-BE49-F238E27FC236}">
                <a16:creationId xmlns:a16="http://schemas.microsoft.com/office/drawing/2014/main" id="{8B1C57D4-1AF0-202F-19E3-9875C51CF0C1}"/>
              </a:ext>
            </a:extLst>
          </p:cNvPr>
          <p:cNvSpPr txBox="1"/>
          <p:nvPr/>
        </p:nvSpPr>
        <p:spPr>
          <a:xfrm>
            <a:off x="406897" y="1329819"/>
            <a:ext cx="8715197" cy="2585323"/>
          </a:xfrm>
          <a:prstGeom prst="rect">
            <a:avLst/>
          </a:prstGeom>
          <a:solidFill>
            <a:schemeClr val="accent1"/>
          </a:solidFill>
        </p:spPr>
        <p:txBody>
          <a:bodyPr wrap="square">
            <a:spAutoFit/>
          </a:bodyPr>
          <a:lstStyle/>
          <a:p>
            <a:r>
              <a:rPr lang="it-IT" dirty="0">
                <a:effectLst/>
                <a:latin typeface="Segoe UI Web (West European)"/>
              </a:rPr>
              <a:t>Tutti vogliamo che la nostra casa sia perfetta e facciamo di tutto per renderla possibile; tuttavia, apportare un cambiamento permanente come cambiare il colore della parete, acquistare nuovi mobili, ecc. È rischioso perché tali enormi cambiamenti non possono essere annullati facilmente. Questo è il motivo per cui sono state sviluppate molte app che ci consentono di imporre virtualmente un'immagine sugli oggetti fisici per avere un'idea di come sarebbe il cambiamento che desideriamo dopo essere stato implementato. Questo ci dà la flessibilità di provare tutte le combinazioni disponibili e scegliere il prodotto migliore. Vernici asiatiche, luogo IKEA, ecc. Sono alcuni esempi di app di </a:t>
            </a:r>
            <a:endParaRPr lang="it-IT" dirty="0"/>
          </a:p>
        </p:txBody>
      </p:sp>
      <p:pic>
        <p:nvPicPr>
          <p:cNvPr id="12" name="Immagine 11" descr="Immagine che contiene interni, persona&#10;&#10;Descrizione generata automaticamente">
            <a:extLst>
              <a:ext uri="{FF2B5EF4-FFF2-40B4-BE49-F238E27FC236}">
                <a16:creationId xmlns:a16="http://schemas.microsoft.com/office/drawing/2014/main" id="{A7AD4634-1B19-76E6-6244-ED791B496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285" y="3629035"/>
            <a:ext cx="4572000" cy="2571750"/>
          </a:xfrm>
          <a:prstGeom prst="rect">
            <a:avLst/>
          </a:prstGeom>
        </p:spPr>
      </p:pic>
    </p:spTree>
    <p:extLst>
      <p:ext uri="{BB962C8B-B14F-4D97-AF65-F5344CB8AC3E}">
        <p14:creationId xmlns:p14="http://schemas.microsoft.com/office/powerpoint/2010/main" val="3474096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2DA40-A7AE-C65E-B0C0-79FCCE0F1927}"/>
              </a:ext>
            </a:extLst>
          </p:cNvPr>
          <p:cNvSpPr>
            <a:spLocks noGrp="1"/>
          </p:cNvSpPr>
          <p:nvPr>
            <p:ph type="title"/>
          </p:nvPr>
        </p:nvSpPr>
        <p:spPr>
          <a:xfrm>
            <a:off x="457200" y="3974"/>
            <a:ext cx="8229600" cy="1143000"/>
          </a:xfrm>
        </p:spPr>
        <p:txBody>
          <a:bodyPr/>
          <a:lstStyle/>
          <a:p>
            <a:r>
              <a:rPr lang="it-IT" dirty="0"/>
              <a:t>Riparazioni a distanza</a:t>
            </a:r>
          </a:p>
        </p:txBody>
      </p:sp>
      <p:pic>
        <p:nvPicPr>
          <p:cNvPr id="4" name="Immagine 3">
            <a:extLst>
              <a:ext uri="{FF2B5EF4-FFF2-40B4-BE49-F238E27FC236}">
                <a16:creationId xmlns:a16="http://schemas.microsoft.com/office/drawing/2014/main" id="{ACFD8B60-6401-ED73-3DA9-859084E64B1A}"/>
              </a:ext>
            </a:extLst>
          </p:cNvPr>
          <p:cNvPicPr>
            <a:picLocks noChangeAspect="1"/>
          </p:cNvPicPr>
          <p:nvPr/>
        </p:nvPicPr>
        <p:blipFill>
          <a:blip r:embed="rId2"/>
          <a:stretch>
            <a:fillRect/>
          </a:stretch>
        </p:blipFill>
        <p:spPr>
          <a:xfrm>
            <a:off x="0" y="908720"/>
            <a:ext cx="7019925" cy="4686300"/>
          </a:xfrm>
          <a:prstGeom prst="rect">
            <a:avLst/>
          </a:prstGeom>
        </p:spPr>
      </p:pic>
      <p:sp>
        <p:nvSpPr>
          <p:cNvPr id="7" name="CasellaDiTesto 6">
            <a:extLst>
              <a:ext uri="{FF2B5EF4-FFF2-40B4-BE49-F238E27FC236}">
                <a16:creationId xmlns:a16="http://schemas.microsoft.com/office/drawing/2014/main" id="{B39A5737-F656-AAB5-2FF6-77DB64E1DFA7}"/>
              </a:ext>
            </a:extLst>
          </p:cNvPr>
          <p:cNvSpPr txBox="1"/>
          <p:nvPr/>
        </p:nvSpPr>
        <p:spPr>
          <a:xfrm>
            <a:off x="0" y="1443841"/>
            <a:ext cx="9144000" cy="2031325"/>
          </a:xfrm>
          <a:prstGeom prst="rect">
            <a:avLst/>
          </a:prstGeom>
          <a:solidFill>
            <a:schemeClr val="accent1"/>
          </a:solidFill>
        </p:spPr>
        <p:txBody>
          <a:bodyPr wrap="square">
            <a:spAutoFit/>
          </a:bodyPr>
          <a:lstStyle/>
          <a:p>
            <a:r>
              <a:rPr lang="it-IT" dirty="0">
                <a:effectLst/>
                <a:latin typeface="Segoe UI Web (West European)"/>
              </a:rPr>
              <a:t>Un sistema di manutenzione dotato di realtà aumentata fornisce assistenza remota all'utente. Fornisce una procedura dettagliata per riparare determinati macchinari eseguendo uno spettacolo virtuale ed evidenziando le parti del macchinario che devono essere riparate. Queste tattiche sono molto utili per i principianti che hanno conoscenze ed esperienze limitate nella riparazione e nella ristrutturazione. Queste applicazioni sono spesso utilizzate nell'industria automobilistica per assistere i consumatori nella manutenzione regolare dei veicoli.</a:t>
            </a:r>
            <a:endParaRPr lang="it-IT" dirty="0"/>
          </a:p>
        </p:txBody>
      </p:sp>
      <p:pic>
        <p:nvPicPr>
          <p:cNvPr id="10" name="Immagine 9" descr="Immagine che contiene pavimento, interni, rosso, piastrellato&#10;&#10;Descrizione generata automaticamente">
            <a:extLst>
              <a:ext uri="{FF2B5EF4-FFF2-40B4-BE49-F238E27FC236}">
                <a16:creationId xmlns:a16="http://schemas.microsoft.com/office/drawing/2014/main" id="{48BA2C8A-351F-4AD9-211E-53ECAED50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3226713"/>
            <a:ext cx="4553164" cy="2616761"/>
          </a:xfrm>
          <a:prstGeom prst="rect">
            <a:avLst/>
          </a:prstGeom>
        </p:spPr>
      </p:pic>
    </p:spTree>
    <p:extLst>
      <p:ext uri="{BB962C8B-B14F-4D97-AF65-F5344CB8AC3E}">
        <p14:creationId xmlns:p14="http://schemas.microsoft.com/office/powerpoint/2010/main" val="169992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2DA40-A7AE-C65E-B0C0-79FCCE0F1927}"/>
              </a:ext>
            </a:extLst>
          </p:cNvPr>
          <p:cNvSpPr>
            <a:spLocks noGrp="1"/>
          </p:cNvSpPr>
          <p:nvPr>
            <p:ph type="title"/>
          </p:nvPr>
        </p:nvSpPr>
        <p:spPr>
          <a:xfrm>
            <a:off x="457200" y="3974"/>
            <a:ext cx="8229600" cy="1143000"/>
          </a:xfrm>
        </p:spPr>
        <p:txBody>
          <a:bodyPr/>
          <a:lstStyle/>
          <a:p>
            <a:r>
              <a:rPr lang="it-IT" dirty="0"/>
              <a:t>Occhiali Google</a:t>
            </a:r>
          </a:p>
        </p:txBody>
      </p:sp>
      <p:pic>
        <p:nvPicPr>
          <p:cNvPr id="4" name="Immagine 3">
            <a:extLst>
              <a:ext uri="{FF2B5EF4-FFF2-40B4-BE49-F238E27FC236}">
                <a16:creationId xmlns:a16="http://schemas.microsoft.com/office/drawing/2014/main" id="{C164FD6C-7CDE-E3F0-71C1-D07D6E521250}"/>
              </a:ext>
            </a:extLst>
          </p:cNvPr>
          <p:cNvPicPr>
            <a:picLocks noChangeAspect="1"/>
          </p:cNvPicPr>
          <p:nvPr/>
        </p:nvPicPr>
        <p:blipFill>
          <a:blip r:embed="rId2"/>
          <a:stretch>
            <a:fillRect/>
          </a:stretch>
        </p:blipFill>
        <p:spPr>
          <a:xfrm>
            <a:off x="251520" y="980728"/>
            <a:ext cx="6600825" cy="4410075"/>
          </a:xfrm>
          <a:prstGeom prst="rect">
            <a:avLst/>
          </a:prstGeom>
        </p:spPr>
      </p:pic>
      <p:sp>
        <p:nvSpPr>
          <p:cNvPr id="7" name="CasellaDiTesto 6">
            <a:extLst>
              <a:ext uri="{FF2B5EF4-FFF2-40B4-BE49-F238E27FC236}">
                <a16:creationId xmlns:a16="http://schemas.microsoft.com/office/drawing/2014/main" id="{04147272-B60E-7609-E2C7-5C5216D77E70}"/>
              </a:ext>
            </a:extLst>
          </p:cNvPr>
          <p:cNvSpPr txBox="1"/>
          <p:nvPr/>
        </p:nvSpPr>
        <p:spPr>
          <a:xfrm>
            <a:off x="308670" y="1397675"/>
            <a:ext cx="8568952" cy="2031325"/>
          </a:xfrm>
          <a:prstGeom prst="rect">
            <a:avLst/>
          </a:prstGeom>
          <a:solidFill>
            <a:schemeClr val="accent1"/>
          </a:solidFill>
        </p:spPr>
        <p:txBody>
          <a:bodyPr wrap="square">
            <a:spAutoFit/>
          </a:bodyPr>
          <a:lstStyle/>
          <a:p>
            <a:r>
              <a:rPr lang="it-IT" dirty="0">
                <a:effectLst/>
                <a:latin typeface="Segoe UI Web (West European)"/>
              </a:rPr>
              <a:t>Google Glass è un gadget che elimina la necessità di tenere continuamente in mano un telefono cellulare, al fine di farlo funzionare. Ci consente di accedere virtualmente al telefono con l'aiuto di comandi vocali e gesti. I Google Glass possono essere collegati al telefono con l'aiuto di Wi-Fi o Bluetooth. Può eseguire varie operazioni come accedere a Internet, gestire telefonate e messaggi, scattare una foto, registrare un video, ecc. Questa operazione a mani libere fa sembrare il telefono cellulare quasi reale, ed è possibile solo con l'aiuto della realtà aumentata.</a:t>
            </a:r>
          </a:p>
        </p:txBody>
      </p:sp>
      <p:pic>
        <p:nvPicPr>
          <p:cNvPr id="10" name="Immagine 9" descr="Immagine che contiene testo, persona, interni, sfocato&#10;&#10;Descrizione generata automaticamente">
            <a:extLst>
              <a:ext uri="{FF2B5EF4-FFF2-40B4-BE49-F238E27FC236}">
                <a16:creationId xmlns:a16="http://schemas.microsoft.com/office/drawing/2014/main" id="{1D54D9D3-7347-A263-0ABB-6B015D989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147" y="3470248"/>
            <a:ext cx="4919225" cy="2767064"/>
          </a:xfrm>
          <a:prstGeom prst="rect">
            <a:avLst/>
          </a:prstGeom>
        </p:spPr>
      </p:pic>
    </p:spTree>
    <p:extLst>
      <p:ext uri="{BB962C8B-B14F-4D97-AF65-F5344CB8AC3E}">
        <p14:creationId xmlns:p14="http://schemas.microsoft.com/office/powerpoint/2010/main" val="156186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83AAB4D-7FC3-4754-C846-590C167F8212}"/>
              </a:ext>
            </a:extLst>
          </p:cNvPr>
          <p:cNvPicPr>
            <a:picLocks noChangeAspect="1"/>
          </p:cNvPicPr>
          <p:nvPr/>
        </p:nvPicPr>
        <p:blipFill>
          <a:blip r:embed="rId2"/>
          <a:stretch>
            <a:fillRect/>
          </a:stretch>
        </p:blipFill>
        <p:spPr>
          <a:xfrm>
            <a:off x="266379" y="908720"/>
            <a:ext cx="6192688" cy="5778039"/>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CB50C24D-029E-2EA9-A55E-616C18BD1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070" y="1247017"/>
            <a:ext cx="4776514" cy="4776514"/>
          </a:xfrm>
          <a:prstGeom prst="rect">
            <a:avLst/>
          </a:prstGeom>
        </p:spPr>
      </p:pic>
      <p:sp>
        <p:nvSpPr>
          <p:cNvPr id="2" name="Titolo 1">
            <a:extLst>
              <a:ext uri="{FF2B5EF4-FFF2-40B4-BE49-F238E27FC236}">
                <a16:creationId xmlns:a16="http://schemas.microsoft.com/office/drawing/2014/main" id="{99F2DA40-A7AE-C65E-B0C0-79FCCE0F1927}"/>
              </a:ext>
            </a:extLst>
          </p:cNvPr>
          <p:cNvSpPr>
            <a:spLocks noGrp="1"/>
          </p:cNvSpPr>
          <p:nvPr>
            <p:ph type="title"/>
          </p:nvPr>
        </p:nvSpPr>
        <p:spPr>
          <a:xfrm>
            <a:off x="457200" y="3974"/>
            <a:ext cx="8229600" cy="1143000"/>
          </a:xfrm>
        </p:spPr>
        <p:txBody>
          <a:bodyPr/>
          <a:lstStyle/>
          <a:p>
            <a:r>
              <a:rPr lang="it-IT" dirty="0"/>
              <a:t>Navigazione con occhiali</a:t>
            </a:r>
          </a:p>
        </p:txBody>
      </p:sp>
      <p:sp>
        <p:nvSpPr>
          <p:cNvPr id="8" name="CasellaDiTesto 7">
            <a:extLst>
              <a:ext uri="{FF2B5EF4-FFF2-40B4-BE49-F238E27FC236}">
                <a16:creationId xmlns:a16="http://schemas.microsoft.com/office/drawing/2014/main" id="{76B9857D-227C-795B-484E-9C4EA52AA755}"/>
              </a:ext>
            </a:extLst>
          </p:cNvPr>
          <p:cNvSpPr txBox="1"/>
          <p:nvPr/>
        </p:nvSpPr>
        <p:spPr>
          <a:xfrm>
            <a:off x="251520" y="1223993"/>
            <a:ext cx="5760640" cy="3693319"/>
          </a:xfrm>
          <a:prstGeom prst="rect">
            <a:avLst/>
          </a:prstGeom>
          <a:solidFill>
            <a:schemeClr val="accent1"/>
          </a:solidFill>
        </p:spPr>
        <p:txBody>
          <a:bodyPr wrap="square">
            <a:spAutoFit/>
          </a:bodyPr>
          <a:lstStyle/>
          <a:p>
            <a:r>
              <a:rPr lang="it-IT" dirty="0">
                <a:effectLst/>
                <a:latin typeface="Segoe UI Web (West European)"/>
              </a:rPr>
              <a:t>Le mappe tradizionali hanno alcune limitazioni quando si tratta di avere informazioni dettagliate su un luogo. D'altra parte, le mappe digitali sono facilmente accessibili dai telefoni cellulari. Inoltre, ci forniscono una funzione bonus di zoom in. Street </a:t>
            </a:r>
            <a:r>
              <a:rPr lang="it-IT" dirty="0" err="1">
                <a:effectLst/>
                <a:latin typeface="Segoe UI Web (West European)"/>
              </a:rPr>
              <a:t>view</a:t>
            </a:r>
            <a:r>
              <a:rPr lang="it-IT" dirty="0">
                <a:effectLst/>
                <a:latin typeface="Segoe UI Web (West European)"/>
              </a:rPr>
              <a:t> è una funzione aggiornata di Google Maps che ci consente di fare un ulteriore passo avanti nella direzione dell'avanzamento. Con l'aiuto della vista stradale, le frecce e i segni di direzione possono essere visti dal vivo di fronte a noi. Fa uso della realtà aumentata per sovrapporre le informazioni su oggetti della vita reale. In tal modo, rendendo le mappe facili, comode e avanzate da usare.</a:t>
            </a:r>
          </a:p>
        </p:txBody>
      </p:sp>
    </p:spTree>
    <p:extLst>
      <p:ext uri="{BB962C8B-B14F-4D97-AF65-F5344CB8AC3E}">
        <p14:creationId xmlns:p14="http://schemas.microsoft.com/office/powerpoint/2010/main" val="4236889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2DA40-A7AE-C65E-B0C0-79FCCE0F1927}"/>
              </a:ext>
            </a:extLst>
          </p:cNvPr>
          <p:cNvSpPr>
            <a:spLocks noGrp="1"/>
          </p:cNvSpPr>
          <p:nvPr>
            <p:ph type="title"/>
          </p:nvPr>
        </p:nvSpPr>
        <p:spPr>
          <a:xfrm>
            <a:off x="457200" y="3974"/>
            <a:ext cx="8229600" cy="1143000"/>
          </a:xfrm>
        </p:spPr>
        <p:txBody>
          <a:bodyPr/>
          <a:lstStyle/>
          <a:p>
            <a:r>
              <a:rPr lang="it-IT" dirty="0"/>
              <a:t>Cricket con AR</a:t>
            </a:r>
          </a:p>
        </p:txBody>
      </p:sp>
      <p:pic>
        <p:nvPicPr>
          <p:cNvPr id="5" name="Immagine 4">
            <a:extLst>
              <a:ext uri="{FF2B5EF4-FFF2-40B4-BE49-F238E27FC236}">
                <a16:creationId xmlns:a16="http://schemas.microsoft.com/office/drawing/2014/main" id="{02AACA7E-D74A-FE7C-0425-A219D00C184F}"/>
              </a:ext>
            </a:extLst>
          </p:cNvPr>
          <p:cNvPicPr>
            <a:picLocks noChangeAspect="1"/>
          </p:cNvPicPr>
          <p:nvPr/>
        </p:nvPicPr>
        <p:blipFill>
          <a:blip r:embed="rId2"/>
          <a:stretch>
            <a:fillRect/>
          </a:stretch>
        </p:blipFill>
        <p:spPr>
          <a:xfrm>
            <a:off x="251520" y="996151"/>
            <a:ext cx="6638925" cy="5857875"/>
          </a:xfrm>
          <a:prstGeom prst="rect">
            <a:avLst/>
          </a:prstGeom>
        </p:spPr>
      </p:pic>
      <p:sp>
        <p:nvSpPr>
          <p:cNvPr id="11" name="CasellaDiTesto 10">
            <a:extLst>
              <a:ext uri="{FF2B5EF4-FFF2-40B4-BE49-F238E27FC236}">
                <a16:creationId xmlns:a16="http://schemas.microsoft.com/office/drawing/2014/main" id="{D25627B8-2C9E-9EFB-6575-B814D987D7AF}"/>
              </a:ext>
            </a:extLst>
          </p:cNvPr>
          <p:cNvSpPr txBox="1"/>
          <p:nvPr/>
        </p:nvSpPr>
        <p:spPr>
          <a:xfrm>
            <a:off x="251520" y="1397675"/>
            <a:ext cx="8892480" cy="2031325"/>
          </a:xfrm>
          <a:prstGeom prst="rect">
            <a:avLst/>
          </a:prstGeom>
          <a:solidFill>
            <a:srgbClr val="FDFDFD"/>
          </a:solidFill>
        </p:spPr>
        <p:txBody>
          <a:bodyPr wrap="square">
            <a:spAutoFit/>
          </a:bodyPr>
          <a:lstStyle/>
          <a:p>
            <a:r>
              <a:rPr lang="it-IT" dirty="0">
                <a:effectLst/>
                <a:latin typeface="Segoe UI Web (West European)"/>
              </a:rPr>
              <a:t>La mappa del passo o il riepilogo del campo viene utilizzato per tracciare la lunghezza del bowling, che sia breve, lungo o uno </a:t>
            </a:r>
            <a:r>
              <a:rPr lang="it-IT" dirty="0" err="1">
                <a:effectLst/>
                <a:latin typeface="Segoe UI Web (West European)"/>
              </a:rPr>
              <a:t>yorker</a:t>
            </a:r>
            <a:r>
              <a:rPr lang="it-IT" dirty="0">
                <a:effectLst/>
                <a:latin typeface="Segoe UI Web (West European)"/>
              </a:rPr>
              <a:t>. Mostra anche il numero di tiri che sono andati "on-side" e "off-side". Anche la distanza e la direzione dei confini sono rappresentate con l'aiuto di una mappa del passo. Colori diversi sono usati per rappresentare diversi aspetti della corrente. Queste linee e segni non sono presenti sul campo reale, ma sembrano reali perché un aumento digitale è sovrapposto utilizzando la tecnologia AR. </a:t>
            </a:r>
            <a:r>
              <a:rPr lang="it-IT" dirty="0">
                <a:latin typeface="Segoe UI Web (West European)"/>
              </a:rPr>
              <a:t>[Lo stesso si usa in TV commentando partite di calcio.] </a:t>
            </a:r>
            <a:endParaRPr lang="it-IT" dirty="0">
              <a:effectLst/>
              <a:latin typeface="Segoe UI Web (West European)"/>
            </a:endParaRPr>
          </a:p>
        </p:txBody>
      </p:sp>
    </p:spTree>
    <p:extLst>
      <p:ext uri="{BB962C8B-B14F-4D97-AF65-F5344CB8AC3E}">
        <p14:creationId xmlns:p14="http://schemas.microsoft.com/office/powerpoint/2010/main" val="2708974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70CEC7-690C-9AA6-3040-C0B192B1E065}"/>
              </a:ext>
            </a:extLst>
          </p:cNvPr>
          <p:cNvSpPr>
            <a:spLocks noGrp="1"/>
          </p:cNvSpPr>
          <p:nvPr>
            <p:ph type="title"/>
          </p:nvPr>
        </p:nvSpPr>
        <p:spPr/>
        <p:txBody>
          <a:bodyPr/>
          <a:lstStyle/>
          <a:p>
            <a:r>
              <a:rPr lang="it-IT" dirty="0"/>
              <a:t>Chirurgia del cervello</a:t>
            </a:r>
          </a:p>
        </p:txBody>
      </p:sp>
      <p:pic>
        <p:nvPicPr>
          <p:cNvPr id="4" name="Immagine 3">
            <a:extLst>
              <a:ext uri="{FF2B5EF4-FFF2-40B4-BE49-F238E27FC236}">
                <a16:creationId xmlns:a16="http://schemas.microsoft.com/office/drawing/2014/main" id="{DB1F380E-6833-C741-B5ED-9962073A3F08}"/>
              </a:ext>
            </a:extLst>
          </p:cNvPr>
          <p:cNvPicPr>
            <a:picLocks noChangeAspect="1"/>
          </p:cNvPicPr>
          <p:nvPr/>
        </p:nvPicPr>
        <p:blipFill>
          <a:blip r:embed="rId2"/>
          <a:stretch>
            <a:fillRect/>
          </a:stretch>
        </p:blipFill>
        <p:spPr>
          <a:xfrm>
            <a:off x="63931" y="1196752"/>
            <a:ext cx="8229600" cy="4990932"/>
          </a:xfrm>
          <a:prstGeom prst="rect">
            <a:avLst/>
          </a:prstGeom>
        </p:spPr>
      </p:pic>
      <p:sp>
        <p:nvSpPr>
          <p:cNvPr id="6" name="CasellaDiTesto 5">
            <a:extLst>
              <a:ext uri="{FF2B5EF4-FFF2-40B4-BE49-F238E27FC236}">
                <a16:creationId xmlns:a16="http://schemas.microsoft.com/office/drawing/2014/main" id="{9EC81ED9-8C09-C314-937A-3F2AFDE7CDB8}"/>
              </a:ext>
            </a:extLst>
          </p:cNvPr>
          <p:cNvSpPr txBox="1"/>
          <p:nvPr/>
        </p:nvSpPr>
        <p:spPr>
          <a:xfrm>
            <a:off x="83468" y="1883539"/>
            <a:ext cx="8938170" cy="1477328"/>
          </a:xfrm>
          <a:prstGeom prst="rect">
            <a:avLst/>
          </a:prstGeom>
          <a:solidFill>
            <a:srgbClr val="FDFDFD"/>
          </a:solidFill>
        </p:spPr>
        <p:txBody>
          <a:bodyPr wrap="square">
            <a:spAutoFit/>
          </a:bodyPr>
          <a:lstStyle/>
          <a:p>
            <a:r>
              <a:rPr lang="it-IT" dirty="0">
                <a:effectLst/>
                <a:latin typeface="Segoe UI Web (West European)"/>
              </a:rPr>
              <a:t>La Realtà Aumentata trova la sua applicazione primaria in ambito medico. Durante gli interventi chirurgici, la neurochirurgia per la precisione, l'AR serve ad essere il partner di assistenza perfetto in quanto evidenzia digitalmente i nervi bloccati e danneggiati. Questo aiuta i medici a operare facilmente sui nervi colpiti ed evitare qualsiasi possibilità di errore umano.</a:t>
            </a:r>
          </a:p>
        </p:txBody>
      </p:sp>
    </p:spTree>
    <p:extLst>
      <p:ext uri="{BB962C8B-B14F-4D97-AF65-F5344CB8AC3E}">
        <p14:creationId xmlns:p14="http://schemas.microsoft.com/office/powerpoint/2010/main" val="3190827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878182-B1D0-6687-6080-8FFC699E5965}"/>
              </a:ext>
            </a:extLst>
          </p:cNvPr>
          <p:cNvSpPr>
            <a:spLocks noGrp="1"/>
          </p:cNvSpPr>
          <p:nvPr>
            <p:ph type="title"/>
          </p:nvPr>
        </p:nvSpPr>
        <p:spPr>
          <a:xfrm>
            <a:off x="662880" y="-244590"/>
            <a:ext cx="8229600" cy="1143000"/>
          </a:xfrm>
        </p:spPr>
        <p:txBody>
          <a:bodyPr/>
          <a:lstStyle/>
          <a:p>
            <a:r>
              <a:rPr lang="it-IT" sz="3600" dirty="0"/>
              <a:t>National Geographic</a:t>
            </a:r>
          </a:p>
        </p:txBody>
      </p:sp>
      <p:pic>
        <p:nvPicPr>
          <p:cNvPr id="4" name="Immagine 3">
            <a:extLst>
              <a:ext uri="{FF2B5EF4-FFF2-40B4-BE49-F238E27FC236}">
                <a16:creationId xmlns:a16="http://schemas.microsoft.com/office/drawing/2014/main" id="{0C1EBC58-2533-02E7-04EE-8F9ABA491906}"/>
              </a:ext>
            </a:extLst>
          </p:cNvPr>
          <p:cNvPicPr>
            <a:picLocks noChangeAspect="1"/>
          </p:cNvPicPr>
          <p:nvPr/>
        </p:nvPicPr>
        <p:blipFill>
          <a:blip r:embed="rId2"/>
          <a:stretch>
            <a:fillRect/>
          </a:stretch>
        </p:blipFill>
        <p:spPr>
          <a:xfrm>
            <a:off x="0" y="1052736"/>
            <a:ext cx="9144000" cy="5140990"/>
          </a:xfrm>
          <a:prstGeom prst="rect">
            <a:avLst/>
          </a:prstGeom>
        </p:spPr>
      </p:pic>
      <p:sp>
        <p:nvSpPr>
          <p:cNvPr id="3" name="CasellaDiTesto 2">
            <a:extLst>
              <a:ext uri="{FF2B5EF4-FFF2-40B4-BE49-F238E27FC236}">
                <a16:creationId xmlns:a16="http://schemas.microsoft.com/office/drawing/2014/main" id="{DEE24438-6C4B-5095-B557-8D6B26C1C7E0}"/>
              </a:ext>
            </a:extLst>
          </p:cNvPr>
          <p:cNvSpPr txBox="1"/>
          <p:nvPr/>
        </p:nvSpPr>
        <p:spPr>
          <a:xfrm>
            <a:off x="611560" y="6214030"/>
            <a:ext cx="8280920" cy="369332"/>
          </a:xfrm>
          <a:prstGeom prst="rect">
            <a:avLst/>
          </a:prstGeom>
          <a:noFill/>
        </p:spPr>
        <p:txBody>
          <a:bodyPr wrap="square">
            <a:spAutoFit/>
          </a:bodyPr>
          <a:lstStyle/>
          <a:p>
            <a:r>
              <a:rPr lang="it-IT"/>
              <a:t>https://miniverse.io/experience?e=rhomaleosaurus-back-to-life-in-virtual-reality</a:t>
            </a:r>
            <a:endParaRPr lang="it-IT" dirty="0"/>
          </a:p>
        </p:txBody>
      </p:sp>
      <p:sp>
        <p:nvSpPr>
          <p:cNvPr id="6" name="CasellaDiTesto 5">
            <a:extLst>
              <a:ext uri="{FF2B5EF4-FFF2-40B4-BE49-F238E27FC236}">
                <a16:creationId xmlns:a16="http://schemas.microsoft.com/office/drawing/2014/main" id="{D9D7AE8E-5011-0608-AD07-A0635258B432}"/>
              </a:ext>
            </a:extLst>
          </p:cNvPr>
          <p:cNvSpPr txBox="1"/>
          <p:nvPr/>
        </p:nvSpPr>
        <p:spPr>
          <a:xfrm>
            <a:off x="73929" y="713744"/>
            <a:ext cx="4680488" cy="369332"/>
          </a:xfrm>
          <a:prstGeom prst="rect">
            <a:avLst/>
          </a:prstGeom>
          <a:noFill/>
        </p:spPr>
        <p:txBody>
          <a:bodyPr wrap="square">
            <a:spAutoFit/>
          </a:bodyPr>
          <a:lstStyle/>
          <a:p>
            <a:r>
              <a:rPr lang="it-IT" b="1" dirty="0"/>
              <a:t>YouTube App </a:t>
            </a:r>
            <a:r>
              <a:rPr lang="it-IT" b="1" dirty="0" err="1"/>
              <a:t>Required</a:t>
            </a:r>
            <a:endParaRPr lang="it-IT" b="1" dirty="0"/>
          </a:p>
        </p:txBody>
      </p:sp>
    </p:spTree>
    <p:extLst>
      <p:ext uri="{BB962C8B-B14F-4D97-AF65-F5344CB8AC3E}">
        <p14:creationId xmlns:p14="http://schemas.microsoft.com/office/powerpoint/2010/main" val="3317718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AFDACA-CFA0-AFA5-FC19-12F0E89EDEE9}"/>
              </a:ext>
            </a:extLst>
          </p:cNvPr>
          <p:cNvSpPr>
            <a:spLocks noGrp="1"/>
          </p:cNvSpPr>
          <p:nvPr>
            <p:ph type="title"/>
          </p:nvPr>
        </p:nvSpPr>
        <p:spPr>
          <a:xfrm>
            <a:off x="457200" y="64919"/>
            <a:ext cx="8229600" cy="1143000"/>
          </a:xfrm>
        </p:spPr>
        <p:txBody>
          <a:bodyPr/>
          <a:lstStyle/>
          <a:p>
            <a:r>
              <a:rPr lang="it-IT" dirty="0"/>
              <a:t>Museum of </a:t>
            </a:r>
            <a:r>
              <a:rPr lang="it-IT" dirty="0" err="1"/>
              <a:t>other</a:t>
            </a:r>
            <a:r>
              <a:rPr lang="it-IT" dirty="0"/>
              <a:t> realities</a:t>
            </a:r>
          </a:p>
        </p:txBody>
      </p:sp>
      <p:sp>
        <p:nvSpPr>
          <p:cNvPr id="4" name="CasellaDiTesto 3">
            <a:extLst>
              <a:ext uri="{FF2B5EF4-FFF2-40B4-BE49-F238E27FC236}">
                <a16:creationId xmlns:a16="http://schemas.microsoft.com/office/drawing/2014/main" id="{1608F6DA-09BE-6D8A-7C89-7EB22E0FB9B5}"/>
              </a:ext>
            </a:extLst>
          </p:cNvPr>
          <p:cNvSpPr txBox="1"/>
          <p:nvPr/>
        </p:nvSpPr>
        <p:spPr>
          <a:xfrm>
            <a:off x="611560" y="6214030"/>
            <a:ext cx="4572000" cy="369332"/>
          </a:xfrm>
          <a:prstGeom prst="rect">
            <a:avLst/>
          </a:prstGeom>
          <a:noFill/>
        </p:spPr>
        <p:txBody>
          <a:bodyPr wrap="square">
            <a:spAutoFit/>
          </a:bodyPr>
          <a:lstStyle/>
          <a:p>
            <a:r>
              <a:rPr lang="it-IT" dirty="0"/>
              <a:t>https://youtu.be/zUtqvp1LIcM</a:t>
            </a:r>
          </a:p>
        </p:txBody>
      </p:sp>
      <p:pic>
        <p:nvPicPr>
          <p:cNvPr id="6" name="Immagine 5">
            <a:extLst>
              <a:ext uri="{FF2B5EF4-FFF2-40B4-BE49-F238E27FC236}">
                <a16:creationId xmlns:a16="http://schemas.microsoft.com/office/drawing/2014/main" id="{01DC7655-B999-E279-147A-E38837758282}"/>
              </a:ext>
            </a:extLst>
          </p:cNvPr>
          <p:cNvPicPr>
            <a:picLocks noChangeAspect="1"/>
          </p:cNvPicPr>
          <p:nvPr/>
        </p:nvPicPr>
        <p:blipFill>
          <a:blip r:embed="rId2"/>
          <a:stretch>
            <a:fillRect/>
          </a:stretch>
        </p:blipFill>
        <p:spPr>
          <a:xfrm>
            <a:off x="484618" y="1030422"/>
            <a:ext cx="8532440" cy="4797155"/>
          </a:xfrm>
          <a:prstGeom prst="rect">
            <a:avLst/>
          </a:prstGeom>
        </p:spPr>
      </p:pic>
    </p:spTree>
    <p:extLst>
      <p:ext uri="{BB962C8B-B14F-4D97-AF65-F5344CB8AC3E}">
        <p14:creationId xmlns:p14="http://schemas.microsoft.com/office/powerpoint/2010/main" val="2676411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AFDACA-CFA0-AFA5-FC19-12F0E89EDEE9}"/>
              </a:ext>
            </a:extLst>
          </p:cNvPr>
          <p:cNvSpPr>
            <a:spLocks noGrp="1"/>
          </p:cNvSpPr>
          <p:nvPr>
            <p:ph type="title"/>
          </p:nvPr>
        </p:nvSpPr>
        <p:spPr/>
        <p:txBody>
          <a:bodyPr/>
          <a:lstStyle/>
          <a:p>
            <a:r>
              <a:rPr lang="it-IT" sz="3600" dirty="0"/>
              <a:t>Museum of </a:t>
            </a:r>
            <a:r>
              <a:rPr lang="it-IT" sz="3600" dirty="0" err="1"/>
              <a:t>other</a:t>
            </a:r>
            <a:r>
              <a:rPr lang="it-IT" sz="3600" dirty="0"/>
              <a:t> realities</a:t>
            </a:r>
          </a:p>
        </p:txBody>
      </p:sp>
      <p:sp>
        <p:nvSpPr>
          <p:cNvPr id="4" name="CasellaDiTesto 3">
            <a:extLst>
              <a:ext uri="{FF2B5EF4-FFF2-40B4-BE49-F238E27FC236}">
                <a16:creationId xmlns:a16="http://schemas.microsoft.com/office/drawing/2014/main" id="{1608F6DA-09BE-6D8A-7C89-7EB22E0FB9B5}"/>
              </a:ext>
            </a:extLst>
          </p:cNvPr>
          <p:cNvSpPr txBox="1"/>
          <p:nvPr/>
        </p:nvSpPr>
        <p:spPr>
          <a:xfrm>
            <a:off x="611560" y="6214030"/>
            <a:ext cx="4572000" cy="369332"/>
          </a:xfrm>
          <a:prstGeom prst="rect">
            <a:avLst/>
          </a:prstGeom>
          <a:noFill/>
        </p:spPr>
        <p:txBody>
          <a:bodyPr wrap="square">
            <a:spAutoFit/>
          </a:bodyPr>
          <a:lstStyle/>
          <a:p>
            <a:r>
              <a:rPr lang="it-IT" dirty="0"/>
              <a:t>https://youtu.be/zUtqvp1LIcM</a:t>
            </a:r>
          </a:p>
        </p:txBody>
      </p:sp>
      <p:pic>
        <p:nvPicPr>
          <p:cNvPr id="3" name="Museum of Other Realities (MOR) - VR Launch Trailer - YouTub">
            <a:hlinkClick r:id="" action="ppaction://media"/>
            <a:extLst>
              <a:ext uri="{FF2B5EF4-FFF2-40B4-BE49-F238E27FC236}">
                <a16:creationId xmlns:a16="http://schemas.microsoft.com/office/drawing/2014/main" id="{D7833DB3-DCDB-DED7-5252-662D50C532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3945" y="1417638"/>
            <a:ext cx="6268375" cy="3525961"/>
          </a:xfrm>
          <a:prstGeom prst="rect">
            <a:avLst/>
          </a:prstGeom>
        </p:spPr>
      </p:pic>
    </p:spTree>
    <p:extLst>
      <p:ext uri="{BB962C8B-B14F-4D97-AF65-F5344CB8AC3E}">
        <p14:creationId xmlns:p14="http://schemas.microsoft.com/office/powerpoint/2010/main" val="264711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131CF4-5EED-409F-2188-E2DFF874160C}"/>
              </a:ext>
            </a:extLst>
          </p:cNvPr>
          <p:cNvSpPr>
            <a:spLocks noGrp="1"/>
          </p:cNvSpPr>
          <p:nvPr>
            <p:ph type="title"/>
          </p:nvPr>
        </p:nvSpPr>
        <p:spPr/>
        <p:txBody>
          <a:bodyPr/>
          <a:lstStyle/>
          <a:p>
            <a:r>
              <a:rPr lang="it-IT" dirty="0"/>
              <a:t>Che cos’è la realtà aumentata</a:t>
            </a:r>
          </a:p>
        </p:txBody>
      </p:sp>
      <p:sp>
        <p:nvSpPr>
          <p:cNvPr id="4" name="CasellaDiTesto 3">
            <a:extLst>
              <a:ext uri="{FF2B5EF4-FFF2-40B4-BE49-F238E27FC236}">
                <a16:creationId xmlns:a16="http://schemas.microsoft.com/office/drawing/2014/main" id="{36BFF820-DE23-28D9-52E5-1785F96F111E}"/>
              </a:ext>
            </a:extLst>
          </p:cNvPr>
          <p:cNvSpPr txBox="1"/>
          <p:nvPr/>
        </p:nvSpPr>
        <p:spPr>
          <a:xfrm>
            <a:off x="323528" y="1585969"/>
            <a:ext cx="8820472" cy="2215991"/>
          </a:xfrm>
          <a:prstGeom prst="rect">
            <a:avLst/>
          </a:prstGeom>
          <a:noFill/>
        </p:spPr>
        <p:txBody>
          <a:bodyPr wrap="square">
            <a:spAutoFit/>
          </a:bodyPr>
          <a:lstStyle/>
          <a:p>
            <a:pPr algn="l"/>
            <a:r>
              <a:rPr lang="it-IT" b="0" i="0" dirty="0">
                <a:solidFill>
                  <a:srgbClr val="202122"/>
                </a:solidFill>
                <a:effectLst/>
                <a:latin typeface="Arial" panose="020B0604020202020204" pitchFamily="34" charset="0"/>
              </a:rPr>
              <a:t>Per </a:t>
            </a:r>
            <a:r>
              <a:rPr lang="it-IT" b="1" i="0" dirty="0">
                <a:solidFill>
                  <a:srgbClr val="202122"/>
                </a:solidFill>
                <a:effectLst/>
                <a:latin typeface="Arial" panose="020B0604020202020204" pitchFamily="34" charset="0"/>
              </a:rPr>
              <a:t>realtà aumentata</a:t>
            </a:r>
            <a:r>
              <a:rPr lang="it-IT" b="0" i="0" dirty="0">
                <a:solidFill>
                  <a:srgbClr val="202122"/>
                </a:solidFill>
                <a:effectLst/>
                <a:latin typeface="Arial" panose="020B0604020202020204" pitchFamily="34" charset="0"/>
              </a:rPr>
              <a:t> (abbreviato </a:t>
            </a:r>
            <a:r>
              <a:rPr lang="it-IT" b="1" i="0" dirty="0">
                <a:solidFill>
                  <a:srgbClr val="202122"/>
                </a:solidFill>
                <a:effectLst/>
                <a:latin typeface="Arial" panose="020B0604020202020204" pitchFamily="34" charset="0"/>
              </a:rPr>
              <a:t>RA</a:t>
            </a:r>
            <a:r>
              <a:rPr lang="it-IT" b="0" i="0" dirty="0">
                <a:solidFill>
                  <a:srgbClr val="202122"/>
                </a:solidFill>
                <a:effectLst/>
                <a:latin typeface="Arial" panose="020B0604020202020204" pitchFamily="34" charset="0"/>
              </a:rPr>
              <a:t> o </a:t>
            </a:r>
            <a:r>
              <a:rPr lang="it-IT" b="1" i="0" dirty="0">
                <a:solidFill>
                  <a:srgbClr val="202122"/>
                </a:solidFill>
                <a:effectLst/>
                <a:latin typeface="Arial" panose="020B0604020202020204" pitchFamily="34" charset="0"/>
              </a:rPr>
              <a:t>AR</a:t>
            </a:r>
            <a:r>
              <a:rPr lang="it-IT" b="0" i="0" dirty="0">
                <a:solidFill>
                  <a:srgbClr val="202122"/>
                </a:solidFill>
                <a:effectLst/>
                <a:latin typeface="Arial" panose="020B0604020202020204" pitchFamily="34" charset="0"/>
              </a:rPr>
              <a:t> dall'inglese </a:t>
            </a:r>
            <a:r>
              <a:rPr lang="it-IT" b="0" i="1" dirty="0" err="1">
                <a:solidFill>
                  <a:srgbClr val="202122"/>
                </a:solidFill>
                <a:effectLst/>
                <a:latin typeface="Arial" panose="020B0604020202020204" pitchFamily="34" charset="0"/>
              </a:rPr>
              <a:t>augmented</a:t>
            </a:r>
            <a:r>
              <a:rPr lang="it-IT" b="0" i="1" dirty="0">
                <a:solidFill>
                  <a:srgbClr val="202122"/>
                </a:solidFill>
                <a:effectLst/>
                <a:latin typeface="Arial" panose="020B0604020202020204" pitchFamily="34" charset="0"/>
              </a:rPr>
              <a:t> reality</a:t>
            </a:r>
            <a:r>
              <a:rPr lang="it-IT" b="0" i="0" dirty="0">
                <a:solidFill>
                  <a:srgbClr val="202122"/>
                </a:solidFill>
                <a:effectLst/>
                <a:latin typeface="Arial" panose="020B0604020202020204" pitchFamily="34" charset="0"/>
              </a:rPr>
              <a:t>), o </a:t>
            </a:r>
            <a:r>
              <a:rPr lang="it-IT" b="1" i="0" dirty="0">
                <a:solidFill>
                  <a:srgbClr val="202122"/>
                </a:solidFill>
                <a:effectLst/>
                <a:latin typeface="Arial" panose="020B0604020202020204" pitchFamily="34" charset="0"/>
              </a:rPr>
              <a:t>realtà mediata dall'elaboratore</a:t>
            </a:r>
            <a:r>
              <a:rPr lang="it-IT" b="0" i="0" dirty="0">
                <a:solidFill>
                  <a:srgbClr val="202122"/>
                </a:solidFill>
                <a:effectLst/>
                <a:latin typeface="Arial" panose="020B0604020202020204" pitchFamily="34" charset="0"/>
              </a:rPr>
              <a:t>, si intende l'arricchimento della percezione sensoriale umana mediante informazioni, in genere manipolate e convogliate elettronicamente, che non sarebbero percepibili con i cinque sensi.</a:t>
            </a:r>
            <a:r>
              <a:rPr lang="it-IT" b="0" i="0" u="none" strike="noStrike" baseline="30000" dirty="0">
                <a:solidFill>
                  <a:srgbClr val="0645AD"/>
                </a:solidFill>
                <a:effectLst/>
                <a:latin typeface="Arial" panose="020B0604020202020204" pitchFamily="34" charset="0"/>
                <a:hlinkClick r:id="rId2"/>
              </a:rPr>
              <a:t>[1]</a:t>
            </a:r>
            <a:endParaRPr lang="it-IT" b="0" i="0" u="none" strike="noStrike" baseline="30000" dirty="0">
              <a:solidFill>
                <a:srgbClr val="0645AD"/>
              </a:solidFill>
              <a:effectLst/>
              <a:latin typeface="Arial" panose="020B0604020202020204" pitchFamily="34" charset="0"/>
            </a:endParaRPr>
          </a:p>
          <a:p>
            <a:pPr algn="l"/>
            <a:endParaRPr lang="it-IT" baseline="30000" dirty="0">
              <a:solidFill>
                <a:srgbClr val="0645AD"/>
              </a:solidFill>
            </a:endParaRPr>
          </a:p>
          <a:p>
            <a:pPr algn="l"/>
            <a:endParaRPr lang="it-IT" b="0" i="0" dirty="0">
              <a:solidFill>
                <a:srgbClr val="202122"/>
              </a:solidFill>
              <a:effectLst/>
              <a:latin typeface="Arial" panose="020B0604020202020204" pitchFamily="34" charset="0"/>
            </a:endParaRPr>
          </a:p>
          <a:p>
            <a:pPr algn="l"/>
            <a:r>
              <a:rPr lang="it-IT" b="0" i="0" dirty="0">
                <a:solidFill>
                  <a:srgbClr val="202122"/>
                </a:solidFill>
                <a:effectLst/>
                <a:latin typeface="Arial" panose="020B0604020202020204" pitchFamily="34" charset="0"/>
              </a:rPr>
              <a:t>Il </a:t>
            </a:r>
            <a:r>
              <a:rPr lang="it-IT" b="0" i="0" u="none" strike="noStrike" dirty="0">
                <a:solidFill>
                  <a:srgbClr val="0645AD"/>
                </a:solidFill>
                <a:effectLst/>
                <a:latin typeface="Arial" panose="020B0604020202020204" pitchFamily="34" charset="0"/>
                <a:hlinkClick r:id="rId3" tooltip="Cruscotto"/>
              </a:rPr>
              <a:t>cruscotto</a:t>
            </a:r>
            <a:r>
              <a:rPr lang="it-IT" b="0" i="0" dirty="0">
                <a:solidFill>
                  <a:srgbClr val="202122"/>
                </a:solidFill>
                <a:effectLst/>
                <a:latin typeface="Arial" panose="020B0604020202020204" pitchFamily="34" charset="0"/>
              </a:rPr>
              <a:t> dell'automobile, l'esplorazione della città puntando lo </a:t>
            </a:r>
            <a:r>
              <a:rPr lang="it-IT" b="0" i="0" u="none" strike="noStrike" dirty="0">
                <a:solidFill>
                  <a:srgbClr val="0645AD"/>
                </a:solidFill>
                <a:effectLst/>
                <a:latin typeface="Arial" panose="020B0604020202020204" pitchFamily="34" charset="0"/>
                <a:hlinkClick r:id="rId4" tooltip="Smartphone"/>
              </a:rPr>
              <a:t>smartphone</a:t>
            </a:r>
            <a:r>
              <a:rPr lang="it-IT" b="0" i="0" dirty="0">
                <a:solidFill>
                  <a:srgbClr val="202122"/>
                </a:solidFill>
                <a:effectLst/>
                <a:latin typeface="Arial" panose="020B0604020202020204" pitchFamily="34" charset="0"/>
              </a:rPr>
              <a:t> o la </a:t>
            </a:r>
            <a:r>
              <a:rPr lang="it-IT" b="0" i="0" u="none" strike="noStrike" dirty="0">
                <a:solidFill>
                  <a:srgbClr val="0645AD"/>
                </a:solidFill>
                <a:effectLst/>
                <a:latin typeface="Arial" panose="020B0604020202020204" pitchFamily="34" charset="0"/>
                <a:hlinkClick r:id="rId5" tooltip="Chirurgia robotica"/>
              </a:rPr>
              <a:t>chirurgia robotica</a:t>
            </a:r>
            <a:r>
              <a:rPr lang="it-IT" b="0" i="0" dirty="0">
                <a:solidFill>
                  <a:srgbClr val="202122"/>
                </a:solidFill>
                <a:effectLst/>
                <a:latin typeface="Arial" panose="020B0604020202020204" pitchFamily="34" charset="0"/>
              </a:rPr>
              <a:t> a distanza sono tutti esempi di realtà aumentata.</a:t>
            </a:r>
          </a:p>
        </p:txBody>
      </p:sp>
      <p:sp>
        <p:nvSpPr>
          <p:cNvPr id="5" name="CasellaDiTesto 4">
            <a:extLst>
              <a:ext uri="{FF2B5EF4-FFF2-40B4-BE49-F238E27FC236}">
                <a16:creationId xmlns:a16="http://schemas.microsoft.com/office/drawing/2014/main" id="{98BF00EE-D507-4C74-A144-79C8C160DEA4}"/>
              </a:ext>
            </a:extLst>
          </p:cNvPr>
          <p:cNvSpPr txBox="1"/>
          <p:nvPr/>
        </p:nvSpPr>
        <p:spPr>
          <a:xfrm>
            <a:off x="461500" y="4244260"/>
            <a:ext cx="8225299" cy="2062103"/>
          </a:xfrm>
          <a:prstGeom prst="rect">
            <a:avLst/>
          </a:prstGeom>
          <a:noFill/>
        </p:spPr>
        <p:txBody>
          <a:bodyPr wrap="square">
            <a:spAutoFit/>
          </a:bodyPr>
          <a:lstStyle/>
          <a:p>
            <a:r>
              <a:rPr lang="it-IT" b="0" i="0" dirty="0">
                <a:solidFill>
                  <a:srgbClr val="555555"/>
                </a:solidFill>
                <a:effectLst/>
                <a:latin typeface="Poppins" panose="00000500000000000000" pitchFamily="2" charset="0"/>
              </a:rPr>
              <a:t>l’utilizzo della Realtà Aumentata e/o della Realtà Virtuale sono una possibilità riservata, per motivi di investimenti economici, solo a grandi aziende e multinazionali. Almeno per adesso… Secondo una recente ricerca di Deloitte, </a:t>
            </a:r>
            <a:r>
              <a:rPr lang="it-IT" b="1" i="0" dirty="0">
                <a:solidFill>
                  <a:srgbClr val="555555"/>
                </a:solidFill>
                <a:effectLst/>
                <a:latin typeface="Poppins" panose="00000500000000000000" pitchFamily="2" charset="0"/>
              </a:rPr>
              <a:t>poco meno del 90% delle aziende</a:t>
            </a:r>
            <a:r>
              <a:rPr lang="it-IT" b="0" i="0" dirty="0">
                <a:solidFill>
                  <a:srgbClr val="555555"/>
                </a:solidFill>
                <a:effectLst/>
                <a:latin typeface="Poppins" panose="00000500000000000000" pitchFamily="2" charset="0"/>
              </a:rPr>
              <a:t> con un fatturato annuo compreso tra 100 milioni e 1 miliardo di dollari utilizza già la tecnologia della realtà aumentata, o quella della realtà virtuale.</a:t>
            </a:r>
          </a:p>
          <a:p>
            <a:r>
              <a:rPr lang="it-IT" sz="1000" dirty="0"/>
              <a:t>https://www.italiaonline.it/risorse/realta-aumentata-funzionamento-e-applicazioni-pratiche-2208#:~:text=La%20Realt%C3%A0%20Aumentata%20%C3%A8%20la,5%20sensi%20e%20dall'intelletto.</a:t>
            </a:r>
          </a:p>
        </p:txBody>
      </p:sp>
    </p:spTree>
    <p:extLst>
      <p:ext uri="{BB962C8B-B14F-4D97-AF65-F5344CB8AC3E}">
        <p14:creationId xmlns:p14="http://schemas.microsoft.com/office/powerpoint/2010/main" val="2945135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B257CC-ABC9-F92D-C111-8F4A6DB8EF56}"/>
              </a:ext>
            </a:extLst>
          </p:cNvPr>
          <p:cNvSpPr>
            <a:spLocks noGrp="1"/>
          </p:cNvSpPr>
          <p:nvPr>
            <p:ph type="title"/>
          </p:nvPr>
        </p:nvSpPr>
        <p:spPr/>
        <p:txBody>
          <a:bodyPr/>
          <a:lstStyle/>
          <a:p>
            <a:r>
              <a:rPr lang="it-IT" dirty="0"/>
              <a:t>cospaces.io.edu</a:t>
            </a:r>
          </a:p>
        </p:txBody>
      </p:sp>
      <p:pic>
        <p:nvPicPr>
          <p:cNvPr id="4" name="Immagine 3">
            <a:extLst>
              <a:ext uri="{FF2B5EF4-FFF2-40B4-BE49-F238E27FC236}">
                <a16:creationId xmlns:a16="http://schemas.microsoft.com/office/drawing/2014/main" id="{0A544D3F-9527-9935-FC36-E392B12FCFA9}"/>
              </a:ext>
            </a:extLst>
          </p:cNvPr>
          <p:cNvPicPr>
            <a:picLocks noChangeAspect="1"/>
          </p:cNvPicPr>
          <p:nvPr/>
        </p:nvPicPr>
        <p:blipFill>
          <a:blip r:embed="rId2"/>
          <a:stretch>
            <a:fillRect/>
          </a:stretch>
        </p:blipFill>
        <p:spPr>
          <a:xfrm>
            <a:off x="36512" y="1511288"/>
            <a:ext cx="9144000" cy="5140990"/>
          </a:xfrm>
          <a:prstGeom prst="rect">
            <a:avLst/>
          </a:prstGeom>
        </p:spPr>
      </p:pic>
    </p:spTree>
    <p:extLst>
      <p:ext uri="{BB962C8B-B14F-4D97-AF65-F5344CB8AC3E}">
        <p14:creationId xmlns:p14="http://schemas.microsoft.com/office/powerpoint/2010/main" val="4220039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B257CC-ABC9-F92D-C111-8F4A6DB8EF56}"/>
              </a:ext>
            </a:extLst>
          </p:cNvPr>
          <p:cNvSpPr>
            <a:spLocks noGrp="1"/>
          </p:cNvSpPr>
          <p:nvPr>
            <p:ph type="title"/>
          </p:nvPr>
        </p:nvSpPr>
        <p:spPr/>
        <p:txBody>
          <a:bodyPr/>
          <a:lstStyle/>
          <a:p>
            <a:r>
              <a:rPr lang="it-IT" dirty="0"/>
              <a:t>Jurassic Park</a:t>
            </a:r>
          </a:p>
        </p:txBody>
      </p:sp>
      <p:sp>
        <p:nvSpPr>
          <p:cNvPr id="5" name="CasellaDiTesto 4">
            <a:extLst>
              <a:ext uri="{FF2B5EF4-FFF2-40B4-BE49-F238E27FC236}">
                <a16:creationId xmlns:a16="http://schemas.microsoft.com/office/drawing/2014/main" id="{4B30956B-79AC-77BE-272C-C7456529EC72}"/>
              </a:ext>
            </a:extLst>
          </p:cNvPr>
          <p:cNvSpPr txBox="1"/>
          <p:nvPr/>
        </p:nvSpPr>
        <p:spPr>
          <a:xfrm>
            <a:off x="179512" y="6398696"/>
            <a:ext cx="7776864" cy="369332"/>
          </a:xfrm>
          <a:prstGeom prst="rect">
            <a:avLst/>
          </a:prstGeom>
          <a:noFill/>
        </p:spPr>
        <p:txBody>
          <a:bodyPr wrap="square">
            <a:spAutoFit/>
          </a:bodyPr>
          <a:lstStyle/>
          <a:p>
            <a:r>
              <a:rPr lang="it-IT" dirty="0"/>
              <a:t>https://edu.cospaces.io/Universe/Stem/Space/VEX-YRL</a:t>
            </a:r>
          </a:p>
        </p:txBody>
      </p:sp>
      <p:pic>
        <p:nvPicPr>
          <p:cNvPr id="4" name="Immagine 3">
            <a:extLst>
              <a:ext uri="{FF2B5EF4-FFF2-40B4-BE49-F238E27FC236}">
                <a16:creationId xmlns:a16="http://schemas.microsoft.com/office/drawing/2014/main" id="{49EE1B4F-09B8-43BE-9748-A51F857A6996}"/>
              </a:ext>
            </a:extLst>
          </p:cNvPr>
          <p:cNvPicPr>
            <a:picLocks noChangeAspect="1"/>
          </p:cNvPicPr>
          <p:nvPr/>
        </p:nvPicPr>
        <p:blipFill>
          <a:blip r:embed="rId2"/>
          <a:stretch>
            <a:fillRect/>
          </a:stretch>
        </p:blipFill>
        <p:spPr>
          <a:xfrm>
            <a:off x="0" y="1124744"/>
            <a:ext cx="9144000" cy="5140990"/>
          </a:xfrm>
          <a:prstGeom prst="rect">
            <a:avLst/>
          </a:prstGeom>
        </p:spPr>
      </p:pic>
    </p:spTree>
    <p:extLst>
      <p:ext uri="{BB962C8B-B14F-4D97-AF65-F5344CB8AC3E}">
        <p14:creationId xmlns:p14="http://schemas.microsoft.com/office/powerpoint/2010/main" val="3523622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B257CC-ABC9-F92D-C111-8F4A6DB8EF56}"/>
              </a:ext>
            </a:extLst>
          </p:cNvPr>
          <p:cNvSpPr>
            <a:spLocks noGrp="1"/>
          </p:cNvSpPr>
          <p:nvPr>
            <p:ph type="title"/>
          </p:nvPr>
        </p:nvSpPr>
        <p:spPr/>
        <p:txBody>
          <a:bodyPr/>
          <a:lstStyle/>
          <a:p>
            <a:r>
              <a:rPr lang="it-IT" dirty="0"/>
              <a:t>«</a:t>
            </a:r>
            <a:r>
              <a:rPr lang="it-IT" dirty="0" err="1"/>
              <a:t>Among</a:t>
            </a:r>
            <a:r>
              <a:rPr lang="it-IT" dirty="0"/>
              <a:t> </a:t>
            </a:r>
            <a:r>
              <a:rPr lang="it-IT" dirty="0" err="1"/>
              <a:t>us</a:t>
            </a:r>
            <a:r>
              <a:rPr lang="it-IT" dirty="0"/>
              <a:t>»</a:t>
            </a:r>
          </a:p>
        </p:txBody>
      </p:sp>
      <p:sp>
        <p:nvSpPr>
          <p:cNvPr id="5" name="CasellaDiTesto 4">
            <a:extLst>
              <a:ext uri="{FF2B5EF4-FFF2-40B4-BE49-F238E27FC236}">
                <a16:creationId xmlns:a16="http://schemas.microsoft.com/office/drawing/2014/main" id="{4B30956B-79AC-77BE-272C-C7456529EC72}"/>
              </a:ext>
            </a:extLst>
          </p:cNvPr>
          <p:cNvSpPr txBox="1"/>
          <p:nvPr/>
        </p:nvSpPr>
        <p:spPr>
          <a:xfrm>
            <a:off x="323528" y="6398696"/>
            <a:ext cx="7776864" cy="369332"/>
          </a:xfrm>
          <a:prstGeom prst="rect">
            <a:avLst/>
          </a:prstGeom>
          <a:noFill/>
        </p:spPr>
        <p:txBody>
          <a:bodyPr wrap="square">
            <a:spAutoFit/>
          </a:bodyPr>
          <a:lstStyle/>
          <a:p>
            <a:r>
              <a:rPr lang="it-IT" dirty="0"/>
              <a:t>https://edu.cospaces.io/Universe/Stem/Space/VSJ-KCS</a:t>
            </a:r>
          </a:p>
        </p:txBody>
      </p:sp>
      <p:pic>
        <p:nvPicPr>
          <p:cNvPr id="6" name="Immagine 5">
            <a:extLst>
              <a:ext uri="{FF2B5EF4-FFF2-40B4-BE49-F238E27FC236}">
                <a16:creationId xmlns:a16="http://schemas.microsoft.com/office/drawing/2014/main" id="{6D3E3750-BE92-97DA-7D7E-4BC98C1D1FA5}"/>
              </a:ext>
            </a:extLst>
          </p:cNvPr>
          <p:cNvPicPr>
            <a:picLocks noChangeAspect="1"/>
          </p:cNvPicPr>
          <p:nvPr/>
        </p:nvPicPr>
        <p:blipFill>
          <a:blip r:embed="rId2"/>
          <a:stretch>
            <a:fillRect/>
          </a:stretch>
        </p:blipFill>
        <p:spPr>
          <a:xfrm>
            <a:off x="0" y="1257706"/>
            <a:ext cx="9144000" cy="5140990"/>
          </a:xfrm>
          <a:prstGeom prst="rect">
            <a:avLst/>
          </a:prstGeom>
        </p:spPr>
      </p:pic>
    </p:spTree>
    <p:extLst>
      <p:ext uri="{BB962C8B-B14F-4D97-AF65-F5344CB8AC3E}">
        <p14:creationId xmlns:p14="http://schemas.microsoft.com/office/powerpoint/2010/main" val="4043224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B257CC-ABC9-F92D-C111-8F4A6DB8EF56}"/>
              </a:ext>
            </a:extLst>
          </p:cNvPr>
          <p:cNvSpPr>
            <a:spLocks noGrp="1"/>
          </p:cNvSpPr>
          <p:nvPr>
            <p:ph type="title"/>
          </p:nvPr>
        </p:nvSpPr>
        <p:spPr/>
        <p:txBody>
          <a:bodyPr/>
          <a:lstStyle/>
          <a:p>
            <a:r>
              <a:rPr lang="it-IT" dirty="0"/>
              <a:t>«</a:t>
            </a:r>
            <a:r>
              <a:rPr lang="it-IT" dirty="0" err="1"/>
              <a:t>Fire</a:t>
            </a:r>
            <a:r>
              <a:rPr lang="it-IT" dirty="0"/>
              <a:t> Rocket»</a:t>
            </a:r>
          </a:p>
        </p:txBody>
      </p:sp>
      <p:sp>
        <p:nvSpPr>
          <p:cNvPr id="5" name="CasellaDiTesto 4">
            <a:extLst>
              <a:ext uri="{FF2B5EF4-FFF2-40B4-BE49-F238E27FC236}">
                <a16:creationId xmlns:a16="http://schemas.microsoft.com/office/drawing/2014/main" id="{4B30956B-79AC-77BE-272C-C7456529EC72}"/>
              </a:ext>
            </a:extLst>
          </p:cNvPr>
          <p:cNvSpPr txBox="1"/>
          <p:nvPr/>
        </p:nvSpPr>
        <p:spPr>
          <a:xfrm>
            <a:off x="323528" y="6398696"/>
            <a:ext cx="7776864" cy="369332"/>
          </a:xfrm>
          <a:prstGeom prst="rect">
            <a:avLst/>
          </a:prstGeom>
          <a:noFill/>
        </p:spPr>
        <p:txBody>
          <a:bodyPr wrap="square">
            <a:spAutoFit/>
          </a:bodyPr>
          <a:lstStyle/>
          <a:p>
            <a:r>
              <a:rPr lang="it-IT" dirty="0"/>
              <a:t>https://edu.cospaces.io/Universe/Stem/Space/AYX-KFH</a:t>
            </a:r>
          </a:p>
        </p:txBody>
      </p:sp>
      <p:pic>
        <p:nvPicPr>
          <p:cNvPr id="4" name="Immagine 3">
            <a:extLst>
              <a:ext uri="{FF2B5EF4-FFF2-40B4-BE49-F238E27FC236}">
                <a16:creationId xmlns:a16="http://schemas.microsoft.com/office/drawing/2014/main" id="{056986FF-C079-F908-7063-E28D3BD3D38A}"/>
              </a:ext>
            </a:extLst>
          </p:cNvPr>
          <p:cNvPicPr>
            <a:picLocks noChangeAspect="1"/>
          </p:cNvPicPr>
          <p:nvPr/>
        </p:nvPicPr>
        <p:blipFill>
          <a:blip r:embed="rId2"/>
          <a:stretch>
            <a:fillRect/>
          </a:stretch>
        </p:blipFill>
        <p:spPr>
          <a:xfrm>
            <a:off x="0" y="1257706"/>
            <a:ext cx="9144000" cy="5140990"/>
          </a:xfrm>
          <a:prstGeom prst="rect">
            <a:avLst/>
          </a:prstGeom>
        </p:spPr>
      </p:pic>
    </p:spTree>
    <p:extLst>
      <p:ext uri="{BB962C8B-B14F-4D97-AF65-F5344CB8AC3E}">
        <p14:creationId xmlns:p14="http://schemas.microsoft.com/office/powerpoint/2010/main" val="1804476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B257CC-ABC9-F92D-C111-8F4A6DB8EF56}"/>
              </a:ext>
            </a:extLst>
          </p:cNvPr>
          <p:cNvSpPr>
            <a:spLocks noGrp="1"/>
          </p:cNvSpPr>
          <p:nvPr>
            <p:ph type="title"/>
          </p:nvPr>
        </p:nvSpPr>
        <p:spPr>
          <a:xfrm>
            <a:off x="457200" y="0"/>
            <a:ext cx="8229600" cy="1143000"/>
          </a:xfrm>
        </p:spPr>
        <p:txBody>
          <a:bodyPr/>
          <a:lstStyle/>
          <a:p>
            <a:r>
              <a:rPr lang="it-IT" dirty="0"/>
              <a:t>«Catapulta»</a:t>
            </a:r>
          </a:p>
        </p:txBody>
      </p:sp>
      <p:sp>
        <p:nvSpPr>
          <p:cNvPr id="5" name="CasellaDiTesto 4">
            <a:extLst>
              <a:ext uri="{FF2B5EF4-FFF2-40B4-BE49-F238E27FC236}">
                <a16:creationId xmlns:a16="http://schemas.microsoft.com/office/drawing/2014/main" id="{4B30956B-79AC-77BE-272C-C7456529EC72}"/>
              </a:ext>
            </a:extLst>
          </p:cNvPr>
          <p:cNvSpPr txBox="1"/>
          <p:nvPr/>
        </p:nvSpPr>
        <p:spPr>
          <a:xfrm>
            <a:off x="457200" y="6021288"/>
            <a:ext cx="7776864" cy="646331"/>
          </a:xfrm>
          <a:prstGeom prst="rect">
            <a:avLst/>
          </a:prstGeom>
          <a:noFill/>
        </p:spPr>
        <p:txBody>
          <a:bodyPr wrap="square">
            <a:spAutoFit/>
          </a:bodyPr>
          <a:lstStyle/>
          <a:p>
            <a:r>
              <a:rPr lang="it-IT" dirty="0"/>
              <a:t>&gt;Divertente, anche se non applica un coretto modello fisico.</a:t>
            </a:r>
          </a:p>
          <a:p>
            <a:r>
              <a:rPr lang="it-IT" dirty="0"/>
              <a:t>https://edu.cospaces.io/Universe/Stem/Space/YXU-XQT</a:t>
            </a:r>
          </a:p>
        </p:txBody>
      </p:sp>
      <p:pic>
        <p:nvPicPr>
          <p:cNvPr id="12" name="Immagine 11">
            <a:extLst>
              <a:ext uri="{FF2B5EF4-FFF2-40B4-BE49-F238E27FC236}">
                <a16:creationId xmlns:a16="http://schemas.microsoft.com/office/drawing/2014/main" id="{EE675E24-2BFA-CEB8-7C9A-C55875BA49CD}"/>
              </a:ext>
            </a:extLst>
          </p:cNvPr>
          <p:cNvPicPr>
            <a:picLocks noChangeAspect="1"/>
          </p:cNvPicPr>
          <p:nvPr/>
        </p:nvPicPr>
        <p:blipFill>
          <a:blip r:embed="rId2"/>
          <a:stretch>
            <a:fillRect/>
          </a:stretch>
        </p:blipFill>
        <p:spPr>
          <a:xfrm>
            <a:off x="228600" y="987029"/>
            <a:ext cx="8686800" cy="4883941"/>
          </a:xfrm>
          <a:prstGeom prst="rect">
            <a:avLst/>
          </a:prstGeom>
        </p:spPr>
      </p:pic>
    </p:spTree>
    <p:extLst>
      <p:ext uri="{BB962C8B-B14F-4D97-AF65-F5344CB8AC3E}">
        <p14:creationId xmlns:p14="http://schemas.microsoft.com/office/powerpoint/2010/main" val="3739492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858B3E-6B2E-623A-3405-ED901ABA4EE9}"/>
              </a:ext>
            </a:extLst>
          </p:cNvPr>
          <p:cNvSpPr>
            <a:spLocks noGrp="1"/>
          </p:cNvSpPr>
          <p:nvPr>
            <p:ph type="title"/>
          </p:nvPr>
        </p:nvSpPr>
        <p:spPr/>
        <p:txBody>
          <a:bodyPr/>
          <a:lstStyle/>
          <a:p>
            <a:r>
              <a:rPr lang="it-IT" dirty="0" err="1"/>
              <a:t>CoSpace</a:t>
            </a:r>
            <a:r>
              <a:rPr lang="it-IT" dirty="0"/>
              <a:t> - strumenti</a:t>
            </a:r>
          </a:p>
        </p:txBody>
      </p:sp>
      <p:pic>
        <p:nvPicPr>
          <p:cNvPr id="5" name="Immagine 4">
            <a:extLst>
              <a:ext uri="{FF2B5EF4-FFF2-40B4-BE49-F238E27FC236}">
                <a16:creationId xmlns:a16="http://schemas.microsoft.com/office/drawing/2014/main" id="{3D86EC8B-E07D-FF88-AD0A-07F652CDB70A}"/>
              </a:ext>
            </a:extLst>
          </p:cNvPr>
          <p:cNvPicPr>
            <a:picLocks noChangeAspect="1"/>
          </p:cNvPicPr>
          <p:nvPr/>
        </p:nvPicPr>
        <p:blipFill>
          <a:blip r:embed="rId2"/>
          <a:stretch>
            <a:fillRect/>
          </a:stretch>
        </p:blipFill>
        <p:spPr>
          <a:xfrm>
            <a:off x="457200" y="1628800"/>
            <a:ext cx="8181975" cy="4714875"/>
          </a:xfrm>
          <a:prstGeom prst="rect">
            <a:avLst/>
          </a:prstGeom>
        </p:spPr>
      </p:pic>
    </p:spTree>
    <p:extLst>
      <p:ext uri="{BB962C8B-B14F-4D97-AF65-F5344CB8AC3E}">
        <p14:creationId xmlns:p14="http://schemas.microsoft.com/office/powerpoint/2010/main" val="440129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0E2DB-4DA9-C28D-2D81-9EB24B9DDE37}"/>
              </a:ext>
            </a:extLst>
          </p:cNvPr>
          <p:cNvSpPr>
            <a:spLocks noGrp="1"/>
          </p:cNvSpPr>
          <p:nvPr>
            <p:ph type="title"/>
          </p:nvPr>
        </p:nvSpPr>
        <p:spPr/>
        <p:txBody>
          <a:bodyPr/>
          <a:lstStyle/>
          <a:p>
            <a:r>
              <a:rPr lang="it-IT" dirty="0"/>
              <a:t>Little Red Coding Club</a:t>
            </a:r>
          </a:p>
        </p:txBody>
      </p:sp>
      <p:pic>
        <p:nvPicPr>
          <p:cNvPr id="4" name="Immagine 3">
            <a:extLst>
              <a:ext uri="{FF2B5EF4-FFF2-40B4-BE49-F238E27FC236}">
                <a16:creationId xmlns:a16="http://schemas.microsoft.com/office/drawing/2014/main" id="{CC67FC1E-2F3E-E618-6B79-57C029348473}"/>
              </a:ext>
            </a:extLst>
          </p:cNvPr>
          <p:cNvPicPr>
            <a:picLocks noChangeAspect="1"/>
          </p:cNvPicPr>
          <p:nvPr/>
        </p:nvPicPr>
        <p:blipFill>
          <a:blip r:embed="rId2"/>
          <a:stretch>
            <a:fillRect/>
          </a:stretch>
        </p:blipFill>
        <p:spPr>
          <a:xfrm>
            <a:off x="1814053" y="1196752"/>
            <a:ext cx="5515893" cy="5515893"/>
          </a:xfrm>
          <a:prstGeom prst="rect">
            <a:avLst/>
          </a:prstGeom>
        </p:spPr>
      </p:pic>
    </p:spTree>
    <p:extLst>
      <p:ext uri="{BB962C8B-B14F-4D97-AF65-F5344CB8AC3E}">
        <p14:creationId xmlns:p14="http://schemas.microsoft.com/office/powerpoint/2010/main" val="4184671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0E2DB-4DA9-C28D-2D81-9EB24B9DDE37}"/>
              </a:ext>
            </a:extLst>
          </p:cNvPr>
          <p:cNvSpPr>
            <a:spLocks noGrp="1"/>
          </p:cNvSpPr>
          <p:nvPr>
            <p:ph type="title"/>
          </p:nvPr>
        </p:nvSpPr>
        <p:spPr/>
        <p:txBody>
          <a:bodyPr/>
          <a:lstStyle/>
          <a:p>
            <a:r>
              <a:rPr lang="it-IT" dirty="0"/>
              <a:t>Little Red Coding Club</a:t>
            </a:r>
          </a:p>
        </p:txBody>
      </p:sp>
      <p:pic>
        <p:nvPicPr>
          <p:cNvPr id="5" name="Immagine 4">
            <a:extLst>
              <a:ext uri="{FF2B5EF4-FFF2-40B4-BE49-F238E27FC236}">
                <a16:creationId xmlns:a16="http://schemas.microsoft.com/office/drawing/2014/main" id="{B1250321-EB2D-C6F2-8897-01785A4BEC20}"/>
              </a:ext>
            </a:extLst>
          </p:cNvPr>
          <p:cNvPicPr>
            <a:picLocks noChangeAspect="1"/>
          </p:cNvPicPr>
          <p:nvPr/>
        </p:nvPicPr>
        <p:blipFill>
          <a:blip r:embed="rId2"/>
          <a:stretch>
            <a:fillRect/>
          </a:stretch>
        </p:blipFill>
        <p:spPr>
          <a:xfrm>
            <a:off x="678396" y="1245731"/>
            <a:ext cx="7787208" cy="4366538"/>
          </a:xfrm>
          <a:prstGeom prst="rect">
            <a:avLst/>
          </a:prstGeom>
        </p:spPr>
      </p:pic>
      <p:sp>
        <p:nvSpPr>
          <p:cNvPr id="4" name="CasellaDiTesto 3">
            <a:extLst>
              <a:ext uri="{FF2B5EF4-FFF2-40B4-BE49-F238E27FC236}">
                <a16:creationId xmlns:a16="http://schemas.microsoft.com/office/drawing/2014/main" id="{4F2AAA18-29C3-862E-16CD-7B2294FE8BAA}"/>
              </a:ext>
            </a:extLst>
          </p:cNvPr>
          <p:cNvSpPr txBox="1"/>
          <p:nvPr/>
        </p:nvSpPr>
        <p:spPr>
          <a:xfrm>
            <a:off x="441210" y="5995566"/>
            <a:ext cx="8686800" cy="584775"/>
          </a:xfrm>
          <a:prstGeom prst="rect">
            <a:avLst/>
          </a:prstGeom>
          <a:noFill/>
        </p:spPr>
        <p:txBody>
          <a:bodyPr wrap="square">
            <a:spAutoFit/>
          </a:bodyPr>
          <a:lstStyle/>
          <a:p>
            <a:r>
              <a:rPr lang="it-IT" sz="1600" dirty="0" err="1"/>
              <a:t>Twinkle</a:t>
            </a:r>
            <a:r>
              <a:rPr lang="it-IT" sz="1600" dirty="0"/>
              <a:t>, Apple Store, National Curriculum</a:t>
            </a:r>
          </a:p>
          <a:p>
            <a:r>
              <a:rPr lang="it-IT" sz="1600" dirty="0"/>
              <a:t>https://theconversation.com/five-digital-games-to-help-your-childs-development-183483</a:t>
            </a:r>
          </a:p>
        </p:txBody>
      </p:sp>
    </p:spTree>
    <p:extLst>
      <p:ext uri="{BB962C8B-B14F-4D97-AF65-F5344CB8AC3E}">
        <p14:creationId xmlns:p14="http://schemas.microsoft.com/office/powerpoint/2010/main" val="1223741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0E2DB-4DA9-C28D-2D81-9EB24B9DDE37}"/>
              </a:ext>
            </a:extLst>
          </p:cNvPr>
          <p:cNvSpPr>
            <a:spLocks noGrp="1"/>
          </p:cNvSpPr>
          <p:nvPr>
            <p:ph type="title"/>
          </p:nvPr>
        </p:nvSpPr>
        <p:spPr/>
        <p:txBody>
          <a:bodyPr/>
          <a:lstStyle/>
          <a:p>
            <a:r>
              <a:rPr lang="it-IT" dirty="0"/>
              <a:t>Little Red Coding Club</a:t>
            </a:r>
          </a:p>
        </p:txBody>
      </p:sp>
      <p:pic>
        <p:nvPicPr>
          <p:cNvPr id="6" name="Immagine 5">
            <a:extLst>
              <a:ext uri="{FF2B5EF4-FFF2-40B4-BE49-F238E27FC236}">
                <a16:creationId xmlns:a16="http://schemas.microsoft.com/office/drawing/2014/main" id="{41CC2461-36C5-1790-6F4A-05C3F1A24328}"/>
              </a:ext>
            </a:extLst>
          </p:cNvPr>
          <p:cNvPicPr>
            <a:picLocks noChangeAspect="1"/>
          </p:cNvPicPr>
          <p:nvPr/>
        </p:nvPicPr>
        <p:blipFill>
          <a:blip r:embed="rId2"/>
          <a:stretch>
            <a:fillRect/>
          </a:stretch>
        </p:blipFill>
        <p:spPr>
          <a:xfrm>
            <a:off x="674432" y="1417639"/>
            <a:ext cx="7670787" cy="4315618"/>
          </a:xfrm>
          <a:prstGeom prst="rect">
            <a:avLst/>
          </a:prstGeom>
        </p:spPr>
      </p:pic>
    </p:spTree>
    <p:extLst>
      <p:ext uri="{BB962C8B-B14F-4D97-AF65-F5344CB8AC3E}">
        <p14:creationId xmlns:p14="http://schemas.microsoft.com/office/powerpoint/2010/main" val="1132836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0E2DB-4DA9-C28D-2D81-9EB24B9DDE37}"/>
              </a:ext>
            </a:extLst>
          </p:cNvPr>
          <p:cNvSpPr>
            <a:spLocks noGrp="1"/>
          </p:cNvSpPr>
          <p:nvPr>
            <p:ph type="title"/>
          </p:nvPr>
        </p:nvSpPr>
        <p:spPr/>
        <p:txBody>
          <a:bodyPr/>
          <a:lstStyle/>
          <a:p>
            <a:r>
              <a:rPr lang="it-IT" sz="4000" dirty="0"/>
              <a:t>Crea il tuo ambiente d’avventura</a:t>
            </a:r>
          </a:p>
        </p:txBody>
      </p:sp>
      <p:sp>
        <p:nvSpPr>
          <p:cNvPr id="4" name="CasellaDiTesto 3">
            <a:extLst>
              <a:ext uri="{FF2B5EF4-FFF2-40B4-BE49-F238E27FC236}">
                <a16:creationId xmlns:a16="http://schemas.microsoft.com/office/drawing/2014/main" id="{4F2AAA18-29C3-862E-16CD-7B2294FE8BAA}"/>
              </a:ext>
            </a:extLst>
          </p:cNvPr>
          <p:cNvSpPr txBox="1"/>
          <p:nvPr/>
        </p:nvSpPr>
        <p:spPr>
          <a:xfrm>
            <a:off x="457200" y="6191592"/>
            <a:ext cx="8686800" cy="646331"/>
          </a:xfrm>
          <a:prstGeom prst="rect">
            <a:avLst/>
          </a:prstGeom>
          <a:noFill/>
        </p:spPr>
        <p:txBody>
          <a:bodyPr wrap="square">
            <a:spAutoFit/>
          </a:bodyPr>
          <a:lstStyle/>
          <a:p>
            <a:r>
              <a:rPr lang="it-IT" dirty="0"/>
              <a:t>https://theconversation.com/five-digital-games-to-help-your-childs-development-183483</a:t>
            </a:r>
          </a:p>
        </p:txBody>
      </p:sp>
      <p:pic>
        <p:nvPicPr>
          <p:cNvPr id="5" name="Immagine 4">
            <a:extLst>
              <a:ext uri="{FF2B5EF4-FFF2-40B4-BE49-F238E27FC236}">
                <a16:creationId xmlns:a16="http://schemas.microsoft.com/office/drawing/2014/main" id="{EE97E1DC-7446-99C3-E88D-48195AB8B7E3}"/>
              </a:ext>
            </a:extLst>
          </p:cNvPr>
          <p:cNvPicPr>
            <a:picLocks noChangeAspect="1"/>
          </p:cNvPicPr>
          <p:nvPr/>
        </p:nvPicPr>
        <p:blipFill>
          <a:blip r:embed="rId2"/>
          <a:stretch>
            <a:fillRect/>
          </a:stretch>
        </p:blipFill>
        <p:spPr>
          <a:xfrm>
            <a:off x="2205037" y="1509712"/>
            <a:ext cx="4733925" cy="3838575"/>
          </a:xfrm>
          <a:prstGeom prst="rect">
            <a:avLst/>
          </a:prstGeom>
        </p:spPr>
      </p:pic>
    </p:spTree>
    <p:extLst>
      <p:ext uri="{BB962C8B-B14F-4D97-AF65-F5344CB8AC3E}">
        <p14:creationId xmlns:p14="http://schemas.microsoft.com/office/powerpoint/2010/main" val="2806687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53C79F-5D51-CEDF-0C7F-76EC086A288F}"/>
              </a:ext>
            </a:extLst>
          </p:cNvPr>
          <p:cNvSpPr>
            <a:spLocks noGrp="1"/>
          </p:cNvSpPr>
          <p:nvPr>
            <p:ph type="title"/>
          </p:nvPr>
        </p:nvSpPr>
        <p:spPr>
          <a:xfrm>
            <a:off x="457200" y="53752"/>
            <a:ext cx="8229600" cy="1143000"/>
          </a:xfrm>
        </p:spPr>
        <p:txBody>
          <a:bodyPr/>
          <a:lstStyle/>
          <a:p>
            <a:r>
              <a:rPr lang="it-IT" dirty="0"/>
              <a:t>Il concetto della AR</a:t>
            </a:r>
          </a:p>
        </p:txBody>
      </p:sp>
      <p:sp>
        <p:nvSpPr>
          <p:cNvPr id="5" name="CasellaDiTesto 4">
            <a:extLst>
              <a:ext uri="{FF2B5EF4-FFF2-40B4-BE49-F238E27FC236}">
                <a16:creationId xmlns:a16="http://schemas.microsoft.com/office/drawing/2014/main" id="{B6AEE9F0-B607-86AE-19EC-9EF3FEADE7BE}"/>
              </a:ext>
            </a:extLst>
          </p:cNvPr>
          <p:cNvSpPr txBox="1"/>
          <p:nvPr/>
        </p:nvSpPr>
        <p:spPr>
          <a:xfrm>
            <a:off x="323528" y="1196752"/>
            <a:ext cx="8568952" cy="5509200"/>
          </a:xfrm>
          <a:prstGeom prst="rect">
            <a:avLst/>
          </a:prstGeom>
          <a:noFill/>
        </p:spPr>
        <p:txBody>
          <a:bodyPr wrap="square">
            <a:spAutoFit/>
          </a:bodyPr>
          <a:lstStyle/>
          <a:p>
            <a:r>
              <a:rPr lang="it-IT" sz="2200" dirty="0"/>
              <a:t>Il concetto di realtà aumentata è in qualche modo legato alla realtà virtuale in quanto entrambi fanno uso di oggetti digitali artificiali per creare un'esperienza dal vivo.</a:t>
            </a:r>
          </a:p>
          <a:p>
            <a:r>
              <a:rPr lang="it-IT" sz="2200" dirty="0"/>
              <a:t> 
L'AR viene fondamentalmente utilizzata per posizionare digitalmente un oggetto sulla superficie di un corpo esistente nella vita reale. L'AR ci consente di interagire con le cose virtuali proprio come è effettivamente presente di fronte a noi. Il processo di realtà aumentata è preliminare. 
</a:t>
            </a:r>
          </a:p>
          <a:p>
            <a:r>
              <a:rPr lang="it-IT" sz="2200" dirty="0"/>
              <a:t>Il dispositivo che supporta la funzione AR utilizza l'obiettivo per scansionare l'oggetto su cui deve essere creata l'impronta digitale. L'algoritmo e il software misurano quindi la distanza dell'oggetto. Infine, l'oggetto viene posizionato digitalmente su di esso. 
L'AR è, infatti, una versione migliorativa del mondo fisico reale.
</a:t>
            </a:r>
            <a:endParaRPr lang="it-IT" dirty="0"/>
          </a:p>
        </p:txBody>
      </p:sp>
    </p:spTree>
    <p:extLst>
      <p:ext uri="{BB962C8B-B14F-4D97-AF65-F5344CB8AC3E}">
        <p14:creationId xmlns:p14="http://schemas.microsoft.com/office/powerpoint/2010/main" val="3736205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0E2DB-4DA9-C28D-2D81-9EB24B9DDE37}"/>
              </a:ext>
            </a:extLst>
          </p:cNvPr>
          <p:cNvSpPr>
            <a:spLocks noGrp="1"/>
          </p:cNvSpPr>
          <p:nvPr>
            <p:ph type="title"/>
          </p:nvPr>
        </p:nvSpPr>
        <p:spPr/>
        <p:txBody>
          <a:bodyPr/>
          <a:lstStyle/>
          <a:p>
            <a:r>
              <a:rPr lang="it-IT" sz="4000" dirty="0"/>
              <a:t>Crea il tuo ambiente d’avventura</a:t>
            </a:r>
          </a:p>
        </p:txBody>
      </p:sp>
      <p:sp>
        <p:nvSpPr>
          <p:cNvPr id="4" name="CasellaDiTesto 3">
            <a:extLst>
              <a:ext uri="{FF2B5EF4-FFF2-40B4-BE49-F238E27FC236}">
                <a16:creationId xmlns:a16="http://schemas.microsoft.com/office/drawing/2014/main" id="{4F2AAA18-29C3-862E-16CD-7B2294FE8BAA}"/>
              </a:ext>
            </a:extLst>
          </p:cNvPr>
          <p:cNvSpPr txBox="1"/>
          <p:nvPr/>
        </p:nvSpPr>
        <p:spPr>
          <a:xfrm>
            <a:off x="457200" y="5800402"/>
            <a:ext cx="8686800" cy="646331"/>
          </a:xfrm>
          <a:prstGeom prst="rect">
            <a:avLst/>
          </a:prstGeom>
          <a:noFill/>
        </p:spPr>
        <p:txBody>
          <a:bodyPr wrap="square">
            <a:spAutoFit/>
          </a:bodyPr>
          <a:lstStyle/>
          <a:p>
            <a:r>
              <a:rPr lang="it-IT" dirty="0"/>
              <a:t>3D mode</a:t>
            </a:r>
          </a:p>
          <a:p>
            <a:r>
              <a:rPr lang="it-IT" dirty="0"/>
              <a:t>Book with </a:t>
            </a:r>
            <a:r>
              <a:rPr lang="it-IT" dirty="0" err="1"/>
              <a:t>chapters</a:t>
            </a:r>
            <a:endParaRPr lang="it-IT" dirty="0"/>
          </a:p>
        </p:txBody>
      </p:sp>
      <p:pic>
        <p:nvPicPr>
          <p:cNvPr id="5" name="Immagine 4">
            <a:extLst>
              <a:ext uri="{FF2B5EF4-FFF2-40B4-BE49-F238E27FC236}">
                <a16:creationId xmlns:a16="http://schemas.microsoft.com/office/drawing/2014/main" id="{9FDE8923-1DA7-1667-6C1E-23A3592C7E9A}"/>
              </a:ext>
            </a:extLst>
          </p:cNvPr>
          <p:cNvPicPr>
            <a:picLocks noChangeAspect="1"/>
          </p:cNvPicPr>
          <p:nvPr/>
        </p:nvPicPr>
        <p:blipFill>
          <a:blip r:embed="rId2"/>
          <a:stretch>
            <a:fillRect/>
          </a:stretch>
        </p:blipFill>
        <p:spPr>
          <a:xfrm>
            <a:off x="914746" y="1556792"/>
            <a:ext cx="7314508" cy="4104456"/>
          </a:xfrm>
          <a:prstGeom prst="rect">
            <a:avLst/>
          </a:prstGeom>
        </p:spPr>
      </p:pic>
    </p:spTree>
    <p:extLst>
      <p:ext uri="{BB962C8B-B14F-4D97-AF65-F5344CB8AC3E}">
        <p14:creationId xmlns:p14="http://schemas.microsoft.com/office/powerpoint/2010/main" val="1124143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0E2DB-4DA9-C28D-2D81-9EB24B9DDE37}"/>
              </a:ext>
            </a:extLst>
          </p:cNvPr>
          <p:cNvSpPr>
            <a:spLocks noGrp="1"/>
          </p:cNvSpPr>
          <p:nvPr>
            <p:ph type="title"/>
          </p:nvPr>
        </p:nvSpPr>
        <p:spPr/>
        <p:txBody>
          <a:bodyPr/>
          <a:lstStyle/>
          <a:p>
            <a:r>
              <a:rPr lang="it-IT" sz="4000" dirty="0"/>
              <a:t>Cammina nel tuo mondo virtuale</a:t>
            </a:r>
          </a:p>
        </p:txBody>
      </p:sp>
      <p:sp>
        <p:nvSpPr>
          <p:cNvPr id="4" name="CasellaDiTesto 3">
            <a:extLst>
              <a:ext uri="{FF2B5EF4-FFF2-40B4-BE49-F238E27FC236}">
                <a16:creationId xmlns:a16="http://schemas.microsoft.com/office/drawing/2014/main" id="{4F2AAA18-29C3-862E-16CD-7B2294FE8BAA}"/>
              </a:ext>
            </a:extLst>
          </p:cNvPr>
          <p:cNvSpPr txBox="1"/>
          <p:nvPr/>
        </p:nvSpPr>
        <p:spPr>
          <a:xfrm>
            <a:off x="228600" y="5877272"/>
            <a:ext cx="8686800" cy="923330"/>
          </a:xfrm>
          <a:prstGeom prst="rect">
            <a:avLst/>
          </a:prstGeom>
          <a:noFill/>
        </p:spPr>
        <p:txBody>
          <a:bodyPr wrap="square">
            <a:spAutoFit/>
          </a:bodyPr>
          <a:lstStyle/>
          <a:p>
            <a:r>
              <a:rPr lang="it-IT" dirty="0"/>
              <a:t>Options to be put to code bar</a:t>
            </a:r>
          </a:p>
          <a:p>
            <a:r>
              <a:rPr lang="it-IT" dirty="0"/>
              <a:t>Play mode/ create mode</a:t>
            </a:r>
          </a:p>
          <a:p>
            <a:pPr algn="r"/>
            <a:endParaRPr lang="it-IT" dirty="0"/>
          </a:p>
        </p:txBody>
      </p:sp>
      <p:pic>
        <p:nvPicPr>
          <p:cNvPr id="10" name="Immagine 9">
            <a:extLst>
              <a:ext uri="{FF2B5EF4-FFF2-40B4-BE49-F238E27FC236}">
                <a16:creationId xmlns:a16="http://schemas.microsoft.com/office/drawing/2014/main" id="{2F1370C1-3CF3-95A6-D373-11C00776F944}"/>
              </a:ext>
            </a:extLst>
          </p:cNvPr>
          <p:cNvPicPr>
            <a:picLocks noChangeAspect="1"/>
          </p:cNvPicPr>
          <p:nvPr/>
        </p:nvPicPr>
        <p:blipFill>
          <a:blip r:embed="rId2"/>
          <a:stretch>
            <a:fillRect/>
          </a:stretch>
        </p:blipFill>
        <p:spPr>
          <a:xfrm>
            <a:off x="973036" y="1417638"/>
            <a:ext cx="7593164" cy="4243609"/>
          </a:xfrm>
          <a:prstGeom prst="rect">
            <a:avLst/>
          </a:prstGeom>
        </p:spPr>
      </p:pic>
    </p:spTree>
    <p:extLst>
      <p:ext uri="{BB962C8B-B14F-4D97-AF65-F5344CB8AC3E}">
        <p14:creationId xmlns:p14="http://schemas.microsoft.com/office/powerpoint/2010/main" val="2289125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0E2DB-4DA9-C28D-2D81-9EB24B9DDE37}"/>
              </a:ext>
            </a:extLst>
          </p:cNvPr>
          <p:cNvSpPr>
            <a:spLocks noGrp="1"/>
          </p:cNvSpPr>
          <p:nvPr>
            <p:ph type="title"/>
          </p:nvPr>
        </p:nvSpPr>
        <p:spPr>
          <a:xfrm>
            <a:off x="457200" y="0"/>
            <a:ext cx="8229600" cy="1143000"/>
          </a:xfrm>
        </p:spPr>
        <p:txBody>
          <a:bodyPr/>
          <a:lstStyle/>
          <a:p>
            <a:r>
              <a:rPr lang="it-IT" sz="3600" dirty="0"/>
              <a:t>Play/ Design mode</a:t>
            </a:r>
          </a:p>
        </p:txBody>
      </p:sp>
      <p:sp>
        <p:nvSpPr>
          <p:cNvPr id="4" name="CasellaDiTesto 3">
            <a:extLst>
              <a:ext uri="{FF2B5EF4-FFF2-40B4-BE49-F238E27FC236}">
                <a16:creationId xmlns:a16="http://schemas.microsoft.com/office/drawing/2014/main" id="{4F2AAA18-29C3-862E-16CD-7B2294FE8BAA}"/>
              </a:ext>
            </a:extLst>
          </p:cNvPr>
          <p:cNvSpPr txBox="1"/>
          <p:nvPr/>
        </p:nvSpPr>
        <p:spPr>
          <a:xfrm>
            <a:off x="228600" y="6021288"/>
            <a:ext cx="8686800" cy="369332"/>
          </a:xfrm>
          <a:prstGeom prst="rect">
            <a:avLst/>
          </a:prstGeom>
          <a:noFill/>
        </p:spPr>
        <p:txBody>
          <a:bodyPr wrap="square">
            <a:spAutoFit/>
          </a:bodyPr>
          <a:lstStyle/>
          <a:p>
            <a:r>
              <a:rPr lang="it-IT" dirty="0"/>
              <a:t>AR mode: to put the scene on the </a:t>
            </a:r>
            <a:r>
              <a:rPr lang="it-IT" dirty="0" err="1"/>
              <a:t>table</a:t>
            </a:r>
            <a:r>
              <a:rPr lang="it-IT" dirty="0"/>
              <a:t>/ Book with </a:t>
            </a:r>
            <a:r>
              <a:rPr lang="it-IT" dirty="0" err="1"/>
              <a:t>corrections</a:t>
            </a:r>
            <a:endParaRPr lang="it-IT" dirty="0"/>
          </a:p>
        </p:txBody>
      </p:sp>
      <p:pic>
        <p:nvPicPr>
          <p:cNvPr id="6" name="Immagine 5">
            <a:extLst>
              <a:ext uri="{FF2B5EF4-FFF2-40B4-BE49-F238E27FC236}">
                <a16:creationId xmlns:a16="http://schemas.microsoft.com/office/drawing/2014/main" id="{84237676-2F35-EB5A-4CB0-EFAFA5577F0D}"/>
              </a:ext>
            </a:extLst>
          </p:cNvPr>
          <p:cNvPicPr>
            <a:picLocks noChangeAspect="1"/>
          </p:cNvPicPr>
          <p:nvPr/>
        </p:nvPicPr>
        <p:blipFill>
          <a:blip r:embed="rId2"/>
          <a:stretch>
            <a:fillRect/>
          </a:stretch>
        </p:blipFill>
        <p:spPr>
          <a:xfrm>
            <a:off x="899158" y="1116392"/>
            <a:ext cx="6890748" cy="4760880"/>
          </a:xfrm>
          <a:prstGeom prst="rect">
            <a:avLst/>
          </a:prstGeom>
        </p:spPr>
      </p:pic>
    </p:spTree>
    <p:extLst>
      <p:ext uri="{BB962C8B-B14F-4D97-AF65-F5344CB8AC3E}">
        <p14:creationId xmlns:p14="http://schemas.microsoft.com/office/powerpoint/2010/main" val="3275976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CFAEC4-AF19-1A58-97FE-465413202396}"/>
              </a:ext>
            </a:extLst>
          </p:cNvPr>
          <p:cNvSpPr>
            <a:spLocks noGrp="1"/>
          </p:cNvSpPr>
          <p:nvPr>
            <p:ph type="title"/>
          </p:nvPr>
        </p:nvSpPr>
        <p:spPr>
          <a:xfrm>
            <a:off x="457200" y="0"/>
            <a:ext cx="8229600" cy="1143000"/>
          </a:xfrm>
        </p:spPr>
        <p:txBody>
          <a:bodyPr/>
          <a:lstStyle/>
          <a:p>
            <a:r>
              <a:rPr lang="it-IT" sz="3600" dirty="0"/>
              <a:t>3D  &amp; AR Mode</a:t>
            </a:r>
          </a:p>
        </p:txBody>
      </p:sp>
      <p:pic>
        <p:nvPicPr>
          <p:cNvPr id="4" name="Immagine 3">
            <a:extLst>
              <a:ext uri="{FF2B5EF4-FFF2-40B4-BE49-F238E27FC236}">
                <a16:creationId xmlns:a16="http://schemas.microsoft.com/office/drawing/2014/main" id="{5F56C3AC-56FB-D180-F1BA-051F02062F4D}"/>
              </a:ext>
            </a:extLst>
          </p:cNvPr>
          <p:cNvPicPr>
            <a:picLocks noChangeAspect="1"/>
          </p:cNvPicPr>
          <p:nvPr/>
        </p:nvPicPr>
        <p:blipFill>
          <a:blip r:embed="rId2"/>
          <a:stretch>
            <a:fillRect/>
          </a:stretch>
        </p:blipFill>
        <p:spPr>
          <a:xfrm>
            <a:off x="1115616" y="1356853"/>
            <a:ext cx="7304164" cy="4144293"/>
          </a:xfrm>
          <a:prstGeom prst="rect">
            <a:avLst/>
          </a:prstGeom>
        </p:spPr>
      </p:pic>
      <p:sp>
        <p:nvSpPr>
          <p:cNvPr id="6" name="CasellaDiTesto 5">
            <a:extLst>
              <a:ext uri="{FF2B5EF4-FFF2-40B4-BE49-F238E27FC236}">
                <a16:creationId xmlns:a16="http://schemas.microsoft.com/office/drawing/2014/main" id="{861F89C2-27E1-F51C-E28F-8562E7C17AD1}"/>
              </a:ext>
            </a:extLst>
          </p:cNvPr>
          <p:cNvSpPr txBox="1"/>
          <p:nvPr/>
        </p:nvSpPr>
        <p:spPr>
          <a:xfrm>
            <a:off x="187605" y="5714999"/>
            <a:ext cx="8768790" cy="646331"/>
          </a:xfrm>
          <a:prstGeom prst="rect">
            <a:avLst/>
          </a:prstGeom>
          <a:noFill/>
        </p:spPr>
        <p:txBody>
          <a:bodyPr wrap="square">
            <a:spAutoFit/>
          </a:bodyPr>
          <a:lstStyle/>
          <a:p>
            <a:r>
              <a:rPr lang="it-IT" dirty="0"/>
              <a:t>https://theconversation.com/five-digital-games-to-help-your-childs-development-183483</a:t>
            </a:r>
          </a:p>
        </p:txBody>
      </p:sp>
    </p:spTree>
    <p:extLst>
      <p:ext uri="{BB962C8B-B14F-4D97-AF65-F5344CB8AC3E}">
        <p14:creationId xmlns:p14="http://schemas.microsoft.com/office/powerpoint/2010/main" val="4124128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CFAEC4-AF19-1A58-97FE-465413202396}"/>
              </a:ext>
            </a:extLst>
          </p:cNvPr>
          <p:cNvSpPr>
            <a:spLocks noGrp="1"/>
          </p:cNvSpPr>
          <p:nvPr>
            <p:ph type="title"/>
          </p:nvPr>
        </p:nvSpPr>
        <p:spPr>
          <a:xfrm>
            <a:off x="457200" y="0"/>
            <a:ext cx="8229600" cy="1143000"/>
          </a:xfrm>
        </p:spPr>
        <p:txBody>
          <a:bodyPr/>
          <a:lstStyle/>
          <a:p>
            <a:r>
              <a:rPr lang="it-IT" sz="3600" dirty="0"/>
              <a:t>I cinque giochi didattici</a:t>
            </a:r>
            <a:br>
              <a:rPr lang="it-IT" sz="3600" dirty="0"/>
            </a:br>
            <a:r>
              <a:rPr lang="it-IT" sz="3600" dirty="0"/>
              <a:t>No. 5 Dora and friends (Nickelodeon)</a:t>
            </a:r>
          </a:p>
        </p:txBody>
      </p:sp>
      <p:sp>
        <p:nvSpPr>
          <p:cNvPr id="6" name="CasellaDiTesto 5">
            <a:extLst>
              <a:ext uri="{FF2B5EF4-FFF2-40B4-BE49-F238E27FC236}">
                <a16:creationId xmlns:a16="http://schemas.microsoft.com/office/drawing/2014/main" id="{861F89C2-27E1-F51C-E28F-8562E7C17AD1}"/>
              </a:ext>
            </a:extLst>
          </p:cNvPr>
          <p:cNvSpPr txBox="1"/>
          <p:nvPr/>
        </p:nvSpPr>
        <p:spPr>
          <a:xfrm>
            <a:off x="0" y="4845058"/>
            <a:ext cx="8768790" cy="2462213"/>
          </a:xfrm>
          <a:prstGeom prst="rect">
            <a:avLst/>
          </a:prstGeom>
          <a:noFill/>
        </p:spPr>
        <p:txBody>
          <a:bodyPr wrap="square">
            <a:spAutoFit/>
          </a:bodyPr>
          <a:lstStyle/>
          <a:p>
            <a:r>
              <a:rPr lang="it-IT" dirty="0"/>
              <a:t>In Dora and Friends, i giocatori possono progettare personaggi, scegliere musica, immagini e sfondi, quindi aggiungere registrazioni delle proprie voci, prima di combinare più scene per raccontare una storia. Questa combinazione di elementi è nota come creazione di storie multimodali, che supporta lo sviluppo delle capacità di alfabetizzazione dei bambini. </a:t>
            </a:r>
          </a:p>
          <a:p>
            <a:endParaRPr lang="it-IT" sz="1400" dirty="0"/>
          </a:p>
          <a:p>
            <a:r>
              <a:rPr lang="it-IT" sz="1400" dirty="0"/>
              <a:t>https://theconversation.com/five-digital-games-to-help-your-childs-development-183483</a:t>
            </a:r>
          </a:p>
          <a:p>
            <a:r>
              <a:rPr lang="it-IT" dirty="0"/>
              <a:t>
</a:t>
            </a:r>
          </a:p>
        </p:txBody>
      </p:sp>
      <p:pic>
        <p:nvPicPr>
          <p:cNvPr id="5" name="Immagine 4">
            <a:extLst>
              <a:ext uri="{FF2B5EF4-FFF2-40B4-BE49-F238E27FC236}">
                <a16:creationId xmlns:a16="http://schemas.microsoft.com/office/drawing/2014/main" id="{AF29E90E-35C6-456D-8074-E1C932DFA222}"/>
              </a:ext>
            </a:extLst>
          </p:cNvPr>
          <p:cNvPicPr>
            <a:picLocks noChangeAspect="1"/>
          </p:cNvPicPr>
          <p:nvPr/>
        </p:nvPicPr>
        <p:blipFill>
          <a:blip r:embed="rId2"/>
          <a:stretch>
            <a:fillRect/>
          </a:stretch>
        </p:blipFill>
        <p:spPr>
          <a:xfrm>
            <a:off x="1260743" y="1113021"/>
            <a:ext cx="6247303" cy="3659286"/>
          </a:xfrm>
          <a:prstGeom prst="rect">
            <a:avLst/>
          </a:prstGeom>
        </p:spPr>
      </p:pic>
    </p:spTree>
    <p:extLst>
      <p:ext uri="{BB962C8B-B14F-4D97-AF65-F5344CB8AC3E}">
        <p14:creationId xmlns:p14="http://schemas.microsoft.com/office/powerpoint/2010/main" val="1118469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2AB373-E401-B463-65E6-72E526B1DE80}"/>
              </a:ext>
            </a:extLst>
          </p:cNvPr>
          <p:cNvSpPr>
            <a:spLocks noGrp="1"/>
          </p:cNvSpPr>
          <p:nvPr>
            <p:ph type="title"/>
          </p:nvPr>
        </p:nvSpPr>
        <p:spPr/>
        <p:txBody>
          <a:bodyPr/>
          <a:lstStyle/>
          <a:p>
            <a:r>
              <a:rPr lang="it-IT" dirty="0"/>
              <a:t>Infinità del software educativo</a:t>
            </a:r>
          </a:p>
        </p:txBody>
      </p:sp>
      <p:pic>
        <p:nvPicPr>
          <p:cNvPr id="4" name="Immagine 3">
            <a:extLst>
              <a:ext uri="{FF2B5EF4-FFF2-40B4-BE49-F238E27FC236}">
                <a16:creationId xmlns:a16="http://schemas.microsoft.com/office/drawing/2014/main" id="{906E084E-A598-9AF7-C32B-A3DCA8BA2E78}"/>
              </a:ext>
            </a:extLst>
          </p:cNvPr>
          <p:cNvPicPr>
            <a:picLocks noChangeAspect="1"/>
          </p:cNvPicPr>
          <p:nvPr/>
        </p:nvPicPr>
        <p:blipFill>
          <a:blip r:embed="rId2"/>
          <a:stretch>
            <a:fillRect/>
          </a:stretch>
        </p:blipFill>
        <p:spPr>
          <a:xfrm>
            <a:off x="466680" y="1417638"/>
            <a:ext cx="8460432" cy="4756671"/>
          </a:xfrm>
          <a:prstGeom prst="rect">
            <a:avLst/>
          </a:prstGeom>
        </p:spPr>
      </p:pic>
      <p:sp>
        <p:nvSpPr>
          <p:cNvPr id="6" name="CasellaDiTesto 5">
            <a:extLst>
              <a:ext uri="{FF2B5EF4-FFF2-40B4-BE49-F238E27FC236}">
                <a16:creationId xmlns:a16="http://schemas.microsoft.com/office/drawing/2014/main" id="{5A140761-CF44-CCA8-0BC7-A82298C4BAC5}"/>
              </a:ext>
            </a:extLst>
          </p:cNvPr>
          <p:cNvSpPr txBox="1"/>
          <p:nvPr/>
        </p:nvSpPr>
        <p:spPr>
          <a:xfrm>
            <a:off x="216888" y="6309320"/>
            <a:ext cx="8027520" cy="369332"/>
          </a:xfrm>
          <a:prstGeom prst="rect">
            <a:avLst/>
          </a:prstGeom>
          <a:noFill/>
        </p:spPr>
        <p:txBody>
          <a:bodyPr wrap="square">
            <a:spAutoFit/>
          </a:bodyPr>
          <a:lstStyle/>
          <a:p>
            <a:r>
              <a:rPr lang="it-IT" dirty="0"/>
              <a:t>https://play.google.com/store/apps/details?id=com.rayo.kidsfunlearn</a:t>
            </a:r>
          </a:p>
        </p:txBody>
      </p:sp>
    </p:spTree>
    <p:extLst>
      <p:ext uri="{BB962C8B-B14F-4D97-AF65-F5344CB8AC3E}">
        <p14:creationId xmlns:p14="http://schemas.microsoft.com/office/powerpoint/2010/main" val="3679418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2AB373-E401-B463-65E6-72E526B1DE80}"/>
              </a:ext>
            </a:extLst>
          </p:cNvPr>
          <p:cNvSpPr>
            <a:spLocks noGrp="1"/>
          </p:cNvSpPr>
          <p:nvPr>
            <p:ph type="title"/>
          </p:nvPr>
        </p:nvSpPr>
        <p:spPr/>
        <p:txBody>
          <a:bodyPr/>
          <a:lstStyle/>
          <a:p>
            <a:r>
              <a:rPr lang="it-IT" dirty="0"/>
              <a:t>Infinità di software educativo</a:t>
            </a:r>
          </a:p>
        </p:txBody>
      </p:sp>
      <p:pic>
        <p:nvPicPr>
          <p:cNvPr id="5" name="Immagine 4" descr="Immagine che contiene testo, schermo&#10;&#10;Descrizione generata automaticamente">
            <a:extLst>
              <a:ext uri="{FF2B5EF4-FFF2-40B4-BE49-F238E27FC236}">
                <a16:creationId xmlns:a16="http://schemas.microsoft.com/office/drawing/2014/main" id="{6A9BF24D-89DE-2FA8-B601-97CD65CE2C7E}"/>
              </a:ext>
            </a:extLst>
          </p:cNvPr>
          <p:cNvPicPr>
            <a:picLocks noChangeAspect="1"/>
          </p:cNvPicPr>
          <p:nvPr/>
        </p:nvPicPr>
        <p:blipFill rotWithShape="1">
          <a:blip r:embed="rId2">
            <a:extLst>
              <a:ext uri="{28A0092B-C50C-407E-A947-70E740481C1C}">
                <a14:useLocalDpi xmlns:a14="http://schemas.microsoft.com/office/drawing/2010/main" val="0"/>
              </a:ext>
            </a:extLst>
          </a:blip>
          <a:srcRect t="5320" b="23812"/>
          <a:stretch/>
        </p:blipFill>
        <p:spPr>
          <a:xfrm>
            <a:off x="683568" y="1916832"/>
            <a:ext cx="7535875" cy="4005288"/>
          </a:xfrm>
          <a:prstGeom prst="rect">
            <a:avLst/>
          </a:prstGeom>
        </p:spPr>
      </p:pic>
    </p:spTree>
    <p:extLst>
      <p:ext uri="{BB962C8B-B14F-4D97-AF65-F5344CB8AC3E}">
        <p14:creationId xmlns:p14="http://schemas.microsoft.com/office/powerpoint/2010/main" val="2009701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2AB373-E401-B463-65E6-72E526B1DE80}"/>
              </a:ext>
            </a:extLst>
          </p:cNvPr>
          <p:cNvSpPr>
            <a:spLocks noGrp="1"/>
          </p:cNvSpPr>
          <p:nvPr>
            <p:ph type="title"/>
          </p:nvPr>
        </p:nvSpPr>
        <p:spPr/>
        <p:txBody>
          <a:bodyPr/>
          <a:lstStyle/>
          <a:p>
            <a:r>
              <a:rPr lang="it-IT" sz="3600" dirty="0"/>
              <a:t>Infinità di software educativo (</a:t>
            </a:r>
            <a:r>
              <a:rPr lang="it-IT" sz="3600" dirty="0" err="1"/>
              <a:t>Twinkl</a:t>
            </a:r>
            <a:r>
              <a:rPr lang="it-IT" sz="3600" dirty="0"/>
              <a:t>)</a:t>
            </a:r>
          </a:p>
        </p:txBody>
      </p:sp>
      <p:pic>
        <p:nvPicPr>
          <p:cNvPr id="9" name="Immagine 8">
            <a:extLst>
              <a:ext uri="{FF2B5EF4-FFF2-40B4-BE49-F238E27FC236}">
                <a16:creationId xmlns:a16="http://schemas.microsoft.com/office/drawing/2014/main" id="{2F09F2EB-DC9E-37E4-82F3-09CD75B7064F}"/>
              </a:ext>
            </a:extLst>
          </p:cNvPr>
          <p:cNvPicPr>
            <a:picLocks noChangeAspect="1"/>
          </p:cNvPicPr>
          <p:nvPr/>
        </p:nvPicPr>
        <p:blipFill>
          <a:blip r:embed="rId2"/>
          <a:stretch>
            <a:fillRect/>
          </a:stretch>
        </p:blipFill>
        <p:spPr>
          <a:xfrm>
            <a:off x="179512" y="1393143"/>
            <a:ext cx="6187687" cy="3980073"/>
          </a:xfrm>
          <a:prstGeom prst="rect">
            <a:avLst/>
          </a:prstGeom>
        </p:spPr>
      </p:pic>
      <p:pic>
        <p:nvPicPr>
          <p:cNvPr id="11" name="Immagine 10">
            <a:extLst>
              <a:ext uri="{FF2B5EF4-FFF2-40B4-BE49-F238E27FC236}">
                <a16:creationId xmlns:a16="http://schemas.microsoft.com/office/drawing/2014/main" id="{276C6281-84C9-58C6-7D0E-27520623323F}"/>
              </a:ext>
            </a:extLst>
          </p:cNvPr>
          <p:cNvPicPr>
            <a:picLocks noChangeAspect="1"/>
          </p:cNvPicPr>
          <p:nvPr/>
        </p:nvPicPr>
        <p:blipFill>
          <a:blip r:embed="rId3"/>
          <a:stretch>
            <a:fillRect/>
          </a:stretch>
        </p:blipFill>
        <p:spPr>
          <a:xfrm>
            <a:off x="6505575" y="1417638"/>
            <a:ext cx="2537669" cy="2227386"/>
          </a:xfrm>
          <a:prstGeom prst="rect">
            <a:avLst/>
          </a:prstGeom>
        </p:spPr>
      </p:pic>
      <p:sp>
        <p:nvSpPr>
          <p:cNvPr id="12" name="CasellaDiTesto 11">
            <a:extLst>
              <a:ext uri="{FF2B5EF4-FFF2-40B4-BE49-F238E27FC236}">
                <a16:creationId xmlns:a16="http://schemas.microsoft.com/office/drawing/2014/main" id="{BAD8E842-9E86-3341-C630-0268E16F3D8A}"/>
              </a:ext>
            </a:extLst>
          </p:cNvPr>
          <p:cNvSpPr txBox="1"/>
          <p:nvPr/>
        </p:nvSpPr>
        <p:spPr>
          <a:xfrm flipH="1">
            <a:off x="360497" y="5495919"/>
            <a:ext cx="5328591" cy="646331"/>
          </a:xfrm>
          <a:prstGeom prst="rect">
            <a:avLst/>
          </a:prstGeom>
          <a:noFill/>
        </p:spPr>
        <p:txBody>
          <a:bodyPr wrap="square" rtlCol="0">
            <a:spAutoFit/>
          </a:bodyPr>
          <a:lstStyle/>
          <a:p>
            <a:r>
              <a:rPr lang="it-IT" dirty="0"/>
              <a:t>Facce di emoticon: colora le caselle con i risultati 20, 22, 30, 42, 110 in nero, colora ….</a:t>
            </a:r>
          </a:p>
        </p:txBody>
      </p:sp>
      <p:sp>
        <p:nvSpPr>
          <p:cNvPr id="13" name="CasellaDiTesto 12">
            <a:extLst>
              <a:ext uri="{FF2B5EF4-FFF2-40B4-BE49-F238E27FC236}">
                <a16:creationId xmlns:a16="http://schemas.microsoft.com/office/drawing/2014/main" id="{8367AF37-E433-82B3-3A0D-0302025FB1B1}"/>
              </a:ext>
            </a:extLst>
          </p:cNvPr>
          <p:cNvSpPr txBox="1"/>
          <p:nvPr/>
        </p:nvSpPr>
        <p:spPr>
          <a:xfrm flipH="1">
            <a:off x="6530136" y="3861048"/>
            <a:ext cx="5328591" cy="369332"/>
          </a:xfrm>
          <a:prstGeom prst="rect">
            <a:avLst/>
          </a:prstGeom>
          <a:noFill/>
        </p:spPr>
        <p:txBody>
          <a:bodyPr wrap="square" rtlCol="0">
            <a:spAutoFit/>
          </a:bodyPr>
          <a:lstStyle/>
          <a:p>
            <a:r>
              <a:rPr lang="it-IT" dirty="0"/>
              <a:t>Calcoli sul numero «20»</a:t>
            </a:r>
          </a:p>
        </p:txBody>
      </p:sp>
      <p:sp>
        <p:nvSpPr>
          <p:cNvPr id="15" name="CasellaDiTesto 14">
            <a:extLst>
              <a:ext uri="{FF2B5EF4-FFF2-40B4-BE49-F238E27FC236}">
                <a16:creationId xmlns:a16="http://schemas.microsoft.com/office/drawing/2014/main" id="{166CCD19-B9EC-8E3F-7475-737C190F8C9E}"/>
              </a:ext>
            </a:extLst>
          </p:cNvPr>
          <p:cNvSpPr txBox="1"/>
          <p:nvPr/>
        </p:nvSpPr>
        <p:spPr>
          <a:xfrm>
            <a:off x="309305" y="6168555"/>
            <a:ext cx="8733940" cy="646331"/>
          </a:xfrm>
          <a:prstGeom prst="rect">
            <a:avLst/>
          </a:prstGeom>
          <a:noFill/>
        </p:spPr>
        <p:txBody>
          <a:bodyPr wrap="square">
            <a:spAutoFit/>
          </a:bodyPr>
          <a:lstStyle/>
          <a:p>
            <a:r>
              <a:rPr lang="it-IT" dirty="0"/>
              <a:t>https://www.twinkl.pl/resource/kodowanie-mnozenie-przez-2-3-5-i-10-buzki-emoji-po-m-1626877472</a:t>
            </a:r>
          </a:p>
        </p:txBody>
      </p:sp>
    </p:spTree>
    <p:extLst>
      <p:ext uri="{BB962C8B-B14F-4D97-AF65-F5344CB8AC3E}">
        <p14:creationId xmlns:p14="http://schemas.microsoft.com/office/powerpoint/2010/main" val="356252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773597-C91C-23F5-9E68-ACB4E8C5567C}"/>
              </a:ext>
            </a:extLst>
          </p:cNvPr>
          <p:cNvSpPr>
            <a:spLocks noGrp="1"/>
          </p:cNvSpPr>
          <p:nvPr>
            <p:ph type="title"/>
          </p:nvPr>
        </p:nvSpPr>
        <p:spPr>
          <a:xfrm>
            <a:off x="457200" y="53752"/>
            <a:ext cx="8229600" cy="1143000"/>
          </a:xfrm>
        </p:spPr>
        <p:txBody>
          <a:bodyPr/>
          <a:lstStyle/>
          <a:p>
            <a:r>
              <a:rPr lang="it-IT" sz="3600" dirty="0"/>
              <a:t>Greetings cards</a:t>
            </a:r>
          </a:p>
        </p:txBody>
      </p:sp>
      <p:pic>
        <p:nvPicPr>
          <p:cNvPr id="4" name="Immagine 3">
            <a:extLst>
              <a:ext uri="{FF2B5EF4-FFF2-40B4-BE49-F238E27FC236}">
                <a16:creationId xmlns:a16="http://schemas.microsoft.com/office/drawing/2014/main" id="{3095BB81-817F-87F0-0977-1B89A762F9FD}"/>
              </a:ext>
            </a:extLst>
          </p:cNvPr>
          <p:cNvPicPr>
            <a:picLocks noChangeAspect="1"/>
          </p:cNvPicPr>
          <p:nvPr/>
        </p:nvPicPr>
        <p:blipFill>
          <a:blip r:embed="rId2"/>
          <a:stretch>
            <a:fillRect/>
          </a:stretch>
        </p:blipFill>
        <p:spPr>
          <a:xfrm>
            <a:off x="0" y="980728"/>
            <a:ext cx="9144000" cy="5140990"/>
          </a:xfrm>
          <a:prstGeom prst="rect">
            <a:avLst/>
          </a:prstGeom>
        </p:spPr>
      </p:pic>
      <p:sp>
        <p:nvSpPr>
          <p:cNvPr id="6" name="CasellaDiTesto 5">
            <a:extLst>
              <a:ext uri="{FF2B5EF4-FFF2-40B4-BE49-F238E27FC236}">
                <a16:creationId xmlns:a16="http://schemas.microsoft.com/office/drawing/2014/main" id="{6DF98C62-175F-FDF2-7BC6-AB118A503D1E}"/>
              </a:ext>
            </a:extLst>
          </p:cNvPr>
          <p:cNvSpPr txBox="1"/>
          <p:nvPr/>
        </p:nvSpPr>
        <p:spPr>
          <a:xfrm>
            <a:off x="1331640" y="4581128"/>
            <a:ext cx="4680488" cy="646331"/>
          </a:xfrm>
          <a:prstGeom prst="rect">
            <a:avLst/>
          </a:prstGeom>
          <a:solidFill>
            <a:schemeClr val="accent1"/>
          </a:solidFill>
        </p:spPr>
        <p:txBody>
          <a:bodyPr wrap="square">
            <a:spAutoFit/>
          </a:bodyPr>
          <a:lstStyle/>
          <a:p>
            <a:r>
              <a:rPr lang="it-IT" dirty="0"/>
              <a:t>https://www.twinkl.pl/resource/uk-t2-l-01-greetings-flashcards-english</a:t>
            </a:r>
          </a:p>
        </p:txBody>
      </p:sp>
    </p:spTree>
    <p:extLst>
      <p:ext uri="{BB962C8B-B14F-4D97-AF65-F5344CB8AC3E}">
        <p14:creationId xmlns:p14="http://schemas.microsoft.com/office/powerpoint/2010/main" val="2624115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89AEA4-D1AA-938C-B8E4-33D06A0D244E}"/>
              </a:ext>
            </a:extLst>
          </p:cNvPr>
          <p:cNvSpPr>
            <a:spLocks noGrp="1"/>
          </p:cNvSpPr>
          <p:nvPr>
            <p:ph type="title"/>
          </p:nvPr>
        </p:nvSpPr>
        <p:spPr>
          <a:xfrm>
            <a:off x="457200" y="0"/>
            <a:ext cx="8229600" cy="1143000"/>
          </a:xfrm>
        </p:spPr>
        <p:txBody>
          <a:bodyPr/>
          <a:lstStyle/>
          <a:p>
            <a:r>
              <a:rPr lang="it-IT" sz="3600" dirty="0"/>
              <a:t>Ancora AR</a:t>
            </a:r>
          </a:p>
        </p:txBody>
      </p:sp>
      <p:pic>
        <p:nvPicPr>
          <p:cNvPr id="4" name="Immagine 3">
            <a:extLst>
              <a:ext uri="{FF2B5EF4-FFF2-40B4-BE49-F238E27FC236}">
                <a16:creationId xmlns:a16="http://schemas.microsoft.com/office/drawing/2014/main" id="{13C08FE7-7E38-EE65-1B34-65F3951AA051}"/>
              </a:ext>
            </a:extLst>
          </p:cNvPr>
          <p:cNvPicPr>
            <a:picLocks noChangeAspect="1"/>
          </p:cNvPicPr>
          <p:nvPr/>
        </p:nvPicPr>
        <p:blipFill>
          <a:blip r:embed="rId2"/>
          <a:stretch>
            <a:fillRect/>
          </a:stretch>
        </p:blipFill>
        <p:spPr>
          <a:xfrm>
            <a:off x="719138" y="863198"/>
            <a:ext cx="7453262" cy="5131603"/>
          </a:xfrm>
          <a:prstGeom prst="rect">
            <a:avLst/>
          </a:prstGeom>
        </p:spPr>
      </p:pic>
      <p:sp>
        <p:nvSpPr>
          <p:cNvPr id="8" name="CasellaDiTesto 7">
            <a:extLst>
              <a:ext uri="{FF2B5EF4-FFF2-40B4-BE49-F238E27FC236}">
                <a16:creationId xmlns:a16="http://schemas.microsoft.com/office/drawing/2014/main" id="{DD6FE5FF-2CF0-985E-9857-F29210E8095B}"/>
              </a:ext>
            </a:extLst>
          </p:cNvPr>
          <p:cNvSpPr txBox="1"/>
          <p:nvPr/>
        </p:nvSpPr>
        <p:spPr>
          <a:xfrm>
            <a:off x="2987824" y="6053751"/>
            <a:ext cx="5365030" cy="646331"/>
          </a:xfrm>
          <a:prstGeom prst="rect">
            <a:avLst/>
          </a:prstGeom>
          <a:noFill/>
        </p:spPr>
        <p:txBody>
          <a:bodyPr wrap="square">
            <a:spAutoFit/>
          </a:bodyPr>
          <a:lstStyle/>
          <a:p>
            <a:r>
              <a:rPr lang="it-IT" dirty="0"/>
              <a:t>https://elearningindustry.com/augmented-reality-in-education-staggering-insight-into-future</a:t>
            </a:r>
          </a:p>
        </p:txBody>
      </p:sp>
    </p:spTree>
    <p:extLst>
      <p:ext uri="{BB962C8B-B14F-4D97-AF65-F5344CB8AC3E}">
        <p14:creationId xmlns:p14="http://schemas.microsoft.com/office/powerpoint/2010/main" val="1007507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53C79F-5D51-CEDF-0C7F-76EC086A288F}"/>
              </a:ext>
            </a:extLst>
          </p:cNvPr>
          <p:cNvSpPr>
            <a:spLocks noGrp="1"/>
          </p:cNvSpPr>
          <p:nvPr>
            <p:ph type="title"/>
          </p:nvPr>
        </p:nvSpPr>
        <p:spPr/>
        <p:txBody>
          <a:bodyPr/>
          <a:lstStyle/>
          <a:p>
            <a:r>
              <a:rPr lang="it-IT" dirty="0"/>
              <a:t>11 esempi (migliori) di AR</a:t>
            </a:r>
          </a:p>
        </p:txBody>
      </p:sp>
      <p:pic>
        <p:nvPicPr>
          <p:cNvPr id="4" name="Immagine 3">
            <a:extLst>
              <a:ext uri="{FF2B5EF4-FFF2-40B4-BE49-F238E27FC236}">
                <a16:creationId xmlns:a16="http://schemas.microsoft.com/office/drawing/2014/main" id="{DB9C48FB-7CAC-CFF2-F186-AD8C8AA8B8A3}"/>
              </a:ext>
            </a:extLst>
          </p:cNvPr>
          <p:cNvPicPr>
            <a:picLocks noChangeAspect="1"/>
          </p:cNvPicPr>
          <p:nvPr/>
        </p:nvPicPr>
        <p:blipFill>
          <a:blip r:embed="rId2"/>
          <a:stretch>
            <a:fillRect/>
          </a:stretch>
        </p:blipFill>
        <p:spPr>
          <a:xfrm>
            <a:off x="458652" y="1408510"/>
            <a:ext cx="8229600" cy="4626891"/>
          </a:xfrm>
          <a:prstGeom prst="rect">
            <a:avLst/>
          </a:prstGeom>
        </p:spPr>
      </p:pic>
      <p:sp>
        <p:nvSpPr>
          <p:cNvPr id="6" name="CasellaDiTesto 5">
            <a:extLst>
              <a:ext uri="{FF2B5EF4-FFF2-40B4-BE49-F238E27FC236}">
                <a16:creationId xmlns:a16="http://schemas.microsoft.com/office/drawing/2014/main" id="{74ECE115-469A-03B5-64A4-F7EEBF66B4C0}"/>
              </a:ext>
            </a:extLst>
          </p:cNvPr>
          <p:cNvSpPr txBox="1"/>
          <p:nvPr/>
        </p:nvSpPr>
        <p:spPr>
          <a:xfrm>
            <a:off x="457200" y="6185737"/>
            <a:ext cx="7643192" cy="369332"/>
          </a:xfrm>
          <a:prstGeom prst="rect">
            <a:avLst/>
          </a:prstGeom>
          <a:noFill/>
        </p:spPr>
        <p:txBody>
          <a:bodyPr wrap="square">
            <a:spAutoFit/>
          </a:bodyPr>
          <a:lstStyle/>
          <a:p>
            <a:r>
              <a:rPr lang="it-IT" dirty="0"/>
              <a:t>https://studiousguy.com/examples-augmented-reality/</a:t>
            </a:r>
          </a:p>
        </p:txBody>
      </p:sp>
    </p:spTree>
    <p:extLst>
      <p:ext uri="{BB962C8B-B14F-4D97-AF65-F5344CB8AC3E}">
        <p14:creationId xmlns:p14="http://schemas.microsoft.com/office/powerpoint/2010/main" val="4174085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D1C9D7-CC58-6AAF-7FA6-0EBF69493A11}"/>
              </a:ext>
            </a:extLst>
          </p:cNvPr>
          <p:cNvSpPr>
            <a:spLocks noGrp="1"/>
          </p:cNvSpPr>
          <p:nvPr>
            <p:ph type="title"/>
          </p:nvPr>
        </p:nvSpPr>
        <p:spPr>
          <a:xfrm>
            <a:off x="457200" y="0"/>
            <a:ext cx="8229600" cy="1143000"/>
          </a:xfrm>
        </p:spPr>
        <p:txBody>
          <a:bodyPr/>
          <a:lstStyle/>
          <a:p>
            <a:r>
              <a:rPr lang="it-IT" sz="3600" dirty="0"/>
              <a:t>Perché AR è difficile</a:t>
            </a:r>
          </a:p>
        </p:txBody>
      </p:sp>
      <p:pic>
        <p:nvPicPr>
          <p:cNvPr id="4" name="Immagine 3">
            <a:extLst>
              <a:ext uri="{FF2B5EF4-FFF2-40B4-BE49-F238E27FC236}">
                <a16:creationId xmlns:a16="http://schemas.microsoft.com/office/drawing/2014/main" id="{0A89F0A2-40FA-E110-C564-F8AF7D39B262}"/>
              </a:ext>
            </a:extLst>
          </p:cNvPr>
          <p:cNvPicPr>
            <a:picLocks noChangeAspect="1"/>
          </p:cNvPicPr>
          <p:nvPr/>
        </p:nvPicPr>
        <p:blipFill>
          <a:blip r:embed="rId2"/>
          <a:stretch>
            <a:fillRect/>
          </a:stretch>
        </p:blipFill>
        <p:spPr>
          <a:xfrm>
            <a:off x="179512" y="980728"/>
            <a:ext cx="4166644" cy="2357518"/>
          </a:xfrm>
          <a:prstGeom prst="rect">
            <a:avLst/>
          </a:prstGeom>
        </p:spPr>
      </p:pic>
      <p:pic>
        <p:nvPicPr>
          <p:cNvPr id="7" name="Immagine 6">
            <a:extLst>
              <a:ext uri="{FF2B5EF4-FFF2-40B4-BE49-F238E27FC236}">
                <a16:creationId xmlns:a16="http://schemas.microsoft.com/office/drawing/2014/main" id="{6BC15E09-2657-3F0A-5A0A-7D13695989F4}"/>
              </a:ext>
            </a:extLst>
          </p:cNvPr>
          <p:cNvPicPr>
            <a:picLocks noChangeAspect="1"/>
          </p:cNvPicPr>
          <p:nvPr/>
        </p:nvPicPr>
        <p:blipFill>
          <a:blip r:embed="rId3"/>
          <a:stretch>
            <a:fillRect/>
          </a:stretch>
        </p:blipFill>
        <p:spPr>
          <a:xfrm>
            <a:off x="4542770" y="980728"/>
            <a:ext cx="4144030" cy="2357518"/>
          </a:xfrm>
          <a:prstGeom prst="rect">
            <a:avLst/>
          </a:prstGeom>
        </p:spPr>
      </p:pic>
      <p:pic>
        <p:nvPicPr>
          <p:cNvPr id="9" name="Immagine 8">
            <a:extLst>
              <a:ext uri="{FF2B5EF4-FFF2-40B4-BE49-F238E27FC236}">
                <a16:creationId xmlns:a16="http://schemas.microsoft.com/office/drawing/2014/main" id="{2256714B-52E5-981D-34FE-699C1C68032E}"/>
              </a:ext>
            </a:extLst>
          </p:cNvPr>
          <p:cNvPicPr>
            <a:picLocks noChangeAspect="1"/>
          </p:cNvPicPr>
          <p:nvPr/>
        </p:nvPicPr>
        <p:blipFill>
          <a:blip r:embed="rId4"/>
          <a:stretch>
            <a:fillRect/>
          </a:stretch>
        </p:blipFill>
        <p:spPr>
          <a:xfrm>
            <a:off x="179512" y="3546897"/>
            <a:ext cx="4166644" cy="2406251"/>
          </a:xfrm>
          <a:prstGeom prst="rect">
            <a:avLst/>
          </a:prstGeom>
        </p:spPr>
      </p:pic>
      <p:pic>
        <p:nvPicPr>
          <p:cNvPr id="11" name="Immagine 10">
            <a:extLst>
              <a:ext uri="{FF2B5EF4-FFF2-40B4-BE49-F238E27FC236}">
                <a16:creationId xmlns:a16="http://schemas.microsoft.com/office/drawing/2014/main" id="{08032CDA-8FA0-A07C-4D04-53F1A9099C36}"/>
              </a:ext>
            </a:extLst>
          </p:cNvPr>
          <p:cNvPicPr>
            <a:picLocks noChangeAspect="1"/>
          </p:cNvPicPr>
          <p:nvPr/>
        </p:nvPicPr>
        <p:blipFill>
          <a:blip r:embed="rId5"/>
          <a:stretch>
            <a:fillRect/>
          </a:stretch>
        </p:blipFill>
        <p:spPr>
          <a:xfrm>
            <a:off x="4591077" y="3546897"/>
            <a:ext cx="4166644" cy="2344792"/>
          </a:xfrm>
          <a:prstGeom prst="rect">
            <a:avLst/>
          </a:prstGeom>
        </p:spPr>
      </p:pic>
      <p:sp>
        <p:nvSpPr>
          <p:cNvPr id="13" name="CasellaDiTesto 12">
            <a:extLst>
              <a:ext uri="{FF2B5EF4-FFF2-40B4-BE49-F238E27FC236}">
                <a16:creationId xmlns:a16="http://schemas.microsoft.com/office/drawing/2014/main" id="{EFA2FBEF-DA8F-9A79-3A15-00EE0DC88578}"/>
              </a:ext>
            </a:extLst>
          </p:cNvPr>
          <p:cNvSpPr txBox="1"/>
          <p:nvPr/>
        </p:nvSpPr>
        <p:spPr>
          <a:xfrm>
            <a:off x="1043608" y="5953148"/>
            <a:ext cx="6696744" cy="646331"/>
          </a:xfrm>
          <a:prstGeom prst="rect">
            <a:avLst/>
          </a:prstGeom>
          <a:noFill/>
        </p:spPr>
        <p:txBody>
          <a:bodyPr wrap="square">
            <a:spAutoFit/>
          </a:bodyPr>
          <a:lstStyle/>
          <a:p>
            <a:r>
              <a:rPr lang="it-IT" dirty="0"/>
              <a:t>Sebastian </a:t>
            </a:r>
            <a:r>
              <a:rPr lang="it-IT" dirty="0" err="1"/>
              <a:t>Lague</a:t>
            </a:r>
            <a:endParaRPr lang="it-IT" dirty="0"/>
          </a:p>
          <a:p>
            <a:r>
              <a:rPr lang="it-IT" dirty="0"/>
              <a:t>https://www.youtube.com/watch?v=sLqXFF8mlEU</a:t>
            </a:r>
          </a:p>
        </p:txBody>
      </p:sp>
    </p:spTree>
    <p:extLst>
      <p:ext uri="{BB962C8B-B14F-4D97-AF65-F5344CB8AC3E}">
        <p14:creationId xmlns:p14="http://schemas.microsoft.com/office/powerpoint/2010/main" val="3320121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D1C9D7-CC58-6AAF-7FA6-0EBF69493A11}"/>
              </a:ext>
            </a:extLst>
          </p:cNvPr>
          <p:cNvSpPr>
            <a:spLocks noGrp="1"/>
          </p:cNvSpPr>
          <p:nvPr>
            <p:ph type="title"/>
          </p:nvPr>
        </p:nvSpPr>
        <p:spPr>
          <a:xfrm>
            <a:off x="457200" y="0"/>
            <a:ext cx="8229600" cy="1143000"/>
          </a:xfrm>
        </p:spPr>
        <p:txBody>
          <a:bodyPr/>
          <a:lstStyle/>
          <a:p>
            <a:r>
              <a:rPr lang="it-IT" sz="3600" dirty="0"/>
              <a:t>Perché AR è difficile</a:t>
            </a:r>
          </a:p>
        </p:txBody>
      </p:sp>
      <p:sp>
        <p:nvSpPr>
          <p:cNvPr id="13" name="CasellaDiTesto 12">
            <a:extLst>
              <a:ext uri="{FF2B5EF4-FFF2-40B4-BE49-F238E27FC236}">
                <a16:creationId xmlns:a16="http://schemas.microsoft.com/office/drawing/2014/main" id="{EFA2FBEF-DA8F-9A79-3A15-00EE0DC88578}"/>
              </a:ext>
            </a:extLst>
          </p:cNvPr>
          <p:cNvSpPr txBox="1"/>
          <p:nvPr/>
        </p:nvSpPr>
        <p:spPr>
          <a:xfrm>
            <a:off x="1043608" y="5953148"/>
            <a:ext cx="6696744" cy="369332"/>
          </a:xfrm>
          <a:prstGeom prst="rect">
            <a:avLst/>
          </a:prstGeom>
          <a:noFill/>
        </p:spPr>
        <p:txBody>
          <a:bodyPr wrap="square">
            <a:spAutoFit/>
          </a:bodyPr>
          <a:lstStyle/>
          <a:p>
            <a:r>
              <a:rPr lang="it-IT" dirty="0"/>
              <a:t>https://www.youtube.com/watch?v=sLqXFF8mlEU</a:t>
            </a:r>
          </a:p>
        </p:txBody>
      </p:sp>
      <p:pic>
        <p:nvPicPr>
          <p:cNvPr id="5" name="Immagine 4">
            <a:extLst>
              <a:ext uri="{FF2B5EF4-FFF2-40B4-BE49-F238E27FC236}">
                <a16:creationId xmlns:a16="http://schemas.microsoft.com/office/drawing/2014/main" id="{758D8CBD-3C4D-F05B-DAFC-51FDEFB1B076}"/>
              </a:ext>
            </a:extLst>
          </p:cNvPr>
          <p:cNvPicPr>
            <a:picLocks noChangeAspect="1"/>
          </p:cNvPicPr>
          <p:nvPr/>
        </p:nvPicPr>
        <p:blipFill>
          <a:blip r:embed="rId2"/>
          <a:stretch>
            <a:fillRect/>
          </a:stretch>
        </p:blipFill>
        <p:spPr>
          <a:xfrm>
            <a:off x="179513" y="1065511"/>
            <a:ext cx="4176464" cy="2411922"/>
          </a:xfrm>
          <a:prstGeom prst="rect">
            <a:avLst/>
          </a:prstGeom>
        </p:spPr>
      </p:pic>
      <p:pic>
        <p:nvPicPr>
          <p:cNvPr id="8" name="Immagine 7">
            <a:extLst>
              <a:ext uri="{FF2B5EF4-FFF2-40B4-BE49-F238E27FC236}">
                <a16:creationId xmlns:a16="http://schemas.microsoft.com/office/drawing/2014/main" id="{CF83181B-06F3-31DC-C59E-20AAEACEB5D5}"/>
              </a:ext>
            </a:extLst>
          </p:cNvPr>
          <p:cNvPicPr>
            <a:picLocks noChangeAspect="1"/>
          </p:cNvPicPr>
          <p:nvPr/>
        </p:nvPicPr>
        <p:blipFill>
          <a:blip r:embed="rId3"/>
          <a:stretch>
            <a:fillRect/>
          </a:stretch>
        </p:blipFill>
        <p:spPr>
          <a:xfrm>
            <a:off x="4572000" y="1034515"/>
            <a:ext cx="4322589" cy="2411922"/>
          </a:xfrm>
          <a:prstGeom prst="rect">
            <a:avLst/>
          </a:prstGeom>
        </p:spPr>
      </p:pic>
      <p:pic>
        <p:nvPicPr>
          <p:cNvPr id="12" name="Immagine 11">
            <a:extLst>
              <a:ext uri="{FF2B5EF4-FFF2-40B4-BE49-F238E27FC236}">
                <a16:creationId xmlns:a16="http://schemas.microsoft.com/office/drawing/2014/main" id="{A724D37A-FAF9-4107-8212-0064BEDB3921}"/>
              </a:ext>
            </a:extLst>
          </p:cNvPr>
          <p:cNvPicPr>
            <a:picLocks noChangeAspect="1"/>
          </p:cNvPicPr>
          <p:nvPr/>
        </p:nvPicPr>
        <p:blipFill>
          <a:blip r:embed="rId4"/>
          <a:stretch>
            <a:fillRect/>
          </a:stretch>
        </p:blipFill>
        <p:spPr>
          <a:xfrm>
            <a:off x="125934" y="3554923"/>
            <a:ext cx="4230043" cy="2347473"/>
          </a:xfrm>
          <a:prstGeom prst="rect">
            <a:avLst/>
          </a:prstGeom>
        </p:spPr>
      </p:pic>
      <p:pic>
        <p:nvPicPr>
          <p:cNvPr id="15" name="Immagine 14">
            <a:extLst>
              <a:ext uri="{FF2B5EF4-FFF2-40B4-BE49-F238E27FC236}">
                <a16:creationId xmlns:a16="http://schemas.microsoft.com/office/drawing/2014/main" id="{0E9D7274-DD6B-B8B0-14E5-6C83BBA70BF1}"/>
              </a:ext>
            </a:extLst>
          </p:cNvPr>
          <p:cNvPicPr>
            <a:picLocks noChangeAspect="1"/>
          </p:cNvPicPr>
          <p:nvPr/>
        </p:nvPicPr>
        <p:blipFill>
          <a:blip r:embed="rId5"/>
          <a:stretch>
            <a:fillRect/>
          </a:stretch>
        </p:blipFill>
        <p:spPr>
          <a:xfrm>
            <a:off x="4562709" y="3515883"/>
            <a:ext cx="4319254" cy="2464004"/>
          </a:xfrm>
          <a:prstGeom prst="rect">
            <a:avLst/>
          </a:prstGeom>
        </p:spPr>
      </p:pic>
    </p:spTree>
    <p:extLst>
      <p:ext uri="{BB962C8B-B14F-4D97-AF65-F5344CB8AC3E}">
        <p14:creationId xmlns:p14="http://schemas.microsoft.com/office/powerpoint/2010/main" val="3187467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B6E45-4659-79F0-9934-DDB88D691502}"/>
              </a:ext>
            </a:extLst>
          </p:cNvPr>
          <p:cNvSpPr>
            <a:spLocks noGrp="1"/>
          </p:cNvSpPr>
          <p:nvPr>
            <p:ph type="title"/>
          </p:nvPr>
        </p:nvSpPr>
        <p:spPr>
          <a:xfrm>
            <a:off x="1448802" y="1117"/>
            <a:ext cx="6172200" cy="857250"/>
          </a:xfrm>
        </p:spPr>
        <p:txBody>
          <a:bodyPr/>
          <a:lstStyle/>
          <a:p>
            <a:r>
              <a:rPr lang="it-IT" dirty="0"/>
              <a:t>AR: viaggio nel tempo</a:t>
            </a:r>
          </a:p>
        </p:txBody>
      </p:sp>
      <p:pic>
        <p:nvPicPr>
          <p:cNvPr id="4" name="ZAUBAR Augmented Reality City Tours - YouTube">
            <a:hlinkClick r:id="" action="ppaction://media"/>
            <a:extLst>
              <a:ext uri="{FF2B5EF4-FFF2-40B4-BE49-F238E27FC236}">
                <a16:creationId xmlns:a16="http://schemas.microsoft.com/office/drawing/2014/main" id="{AC47A9C4-52AE-157C-BEE7-34FBD1EA38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1265" y="858367"/>
            <a:ext cx="7442869" cy="4183345"/>
          </a:xfrm>
          <a:prstGeom prst="rect">
            <a:avLst/>
          </a:prstGeom>
        </p:spPr>
      </p:pic>
      <p:sp>
        <p:nvSpPr>
          <p:cNvPr id="8" name="CasellaDiTesto 7">
            <a:extLst>
              <a:ext uri="{FF2B5EF4-FFF2-40B4-BE49-F238E27FC236}">
                <a16:creationId xmlns:a16="http://schemas.microsoft.com/office/drawing/2014/main" id="{B2C2F357-4AD8-B13E-AB5B-A9AB7B8C11A7}"/>
              </a:ext>
            </a:extLst>
          </p:cNvPr>
          <p:cNvSpPr txBox="1"/>
          <p:nvPr/>
        </p:nvSpPr>
        <p:spPr>
          <a:xfrm>
            <a:off x="362574" y="5884824"/>
            <a:ext cx="6585690" cy="369332"/>
          </a:xfrm>
          <a:prstGeom prst="rect">
            <a:avLst/>
          </a:prstGeom>
          <a:noFill/>
        </p:spPr>
        <p:txBody>
          <a:bodyPr wrap="square">
            <a:spAutoFit/>
          </a:bodyPr>
          <a:lstStyle/>
          <a:p>
            <a:r>
              <a:rPr lang="it-IT" dirty="0"/>
              <a:t>https://www.youtube.com/watch?v=N2f-wY-Y-UI</a:t>
            </a:r>
          </a:p>
        </p:txBody>
      </p:sp>
    </p:spTree>
    <p:extLst>
      <p:ext uri="{BB962C8B-B14F-4D97-AF65-F5344CB8AC3E}">
        <p14:creationId xmlns:p14="http://schemas.microsoft.com/office/powerpoint/2010/main" val="337759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EB2585-54CD-60C6-4FB3-CEED47DEDFF7}"/>
              </a:ext>
            </a:extLst>
          </p:cNvPr>
          <p:cNvSpPr>
            <a:spLocks noGrp="1"/>
          </p:cNvSpPr>
          <p:nvPr>
            <p:ph type="title"/>
          </p:nvPr>
        </p:nvSpPr>
        <p:spPr/>
        <p:txBody>
          <a:bodyPr/>
          <a:lstStyle/>
          <a:p>
            <a:r>
              <a:rPr lang="it-IT" sz="3600" dirty="0"/>
              <a:t>Ulteriori letture</a:t>
            </a:r>
          </a:p>
        </p:txBody>
      </p:sp>
      <p:pic>
        <p:nvPicPr>
          <p:cNvPr id="4" name="Immagine 3">
            <a:extLst>
              <a:ext uri="{FF2B5EF4-FFF2-40B4-BE49-F238E27FC236}">
                <a16:creationId xmlns:a16="http://schemas.microsoft.com/office/drawing/2014/main" id="{59825783-A3E0-08C8-3083-546ACE66CA91}"/>
              </a:ext>
            </a:extLst>
          </p:cNvPr>
          <p:cNvPicPr>
            <a:picLocks noChangeAspect="1"/>
          </p:cNvPicPr>
          <p:nvPr/>
        </p:nvPicPr>
        <p:blipFill>
          <a:blip r:embed="rId2"/>
          <a:stretch>
            <a:fillRect/>
          </a:stretch>
        </p:blipFill>
        <p:spPr>
          <a:xfrm>
            <a:off x="0" y="1412466"/>
            <a:ext cx="9144000" cy="4033068"/>
          </a:xfrm>
          <a:prstGeom prst="rect">
            <a:avLst/>
          </a:prstGeom>
        </p:spPr>
      </p:pic>
      <p:sp>
        <p:nvSpPr>
          <p:cNvPr id="6" name="CasellaDiTesto 5">
            <a:extLst>
              <a:ext uri="{FF2B5EF4-FFF2-40B4-BE49-F238E27FC236}">
                <a16:creationId xmlns:a16="http://schemas.microsoft.com/office/drawing/2014/main" id="{37524B0D-7AA9-CF80-7FB2-67DCAC839936}"/>
              </a:ext>
            </a:extLst>
          </p:cNvPr>
          <p:cNvSpPr txBox="1"/>
          <p:nvPr/>
        </p:nvSpPr>
        <p:spPr>
          <a:xfrm>
            <a:off x="457200" y="5445534"/>
            <a:ext cx="7931224" cy="646331"/>
          </a:xfrm>
          <a:prstGeom prst="rect">
            <a:avLst/>
          </a:prstGeom>
          <a:noFill/>
        </p:spPr>
        <p:txBody>
          <a:bodyPr wrap="square">
            <a:spAutoFit/>
          </a:bodyPr>
          <a:lstStyle/>
          <a:p>
            <a:r>
              <a:rPr lang="it-IT" dirty="0"/>
              <a:t>https://www.culturedigitali.org/realta-aumentata-e-realta-virtuale-un-focus-sulle-tecnologie-del-futuro/</a:t>
            </a:r>
          </a:p>
        </p:txBody>
      </p:sp>
    </p:spTree>
    <p:extLst>
      <p:ext uri="{BB962C8B-B14F-4D97-AF65-F5344CB8AC3E}">
        <p14:creationId xmlns:p14="http://schemas.microsoft.com/office/powerpoint/2010/main" val="1132806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44B0FE-6CB3-A883-C2F6-D0CAC87BCC6E}"/>
              </a:ext>
            </a:extLst>
          </p:cNvPr>
          <p:cNvSpPr>
            <a:spLocks noGrp="1"/>
          </p:cNvSpPr>
          <p:nvPr>
            <p:ph type="title"/>
          </p:nvPr>
        </p:nvSpPr>
        <p:spPr>
          <a:xfrm>
            <a:off x="1979712" y="-90759"/>
            <a:ext cx="8229600" cy="1143000"/>
          </a:xfrm>
        </p:spPr>
        <p:txBody>
          <a:bodyPr/>
          <a:lstStyle/>
          <a:p>
            <a:r>
              <a:rPr lang="it-IT" sz="3600" dirty="0"/>
              <a:t>Snap Chat</a:t>
            </a:r>
          </a:p>
        </p:txBody>
      </p:sp>
      <p:pic>
        <p:nvPicPr>
          <p:cNvPr id="4" name="Immagine 3">
            <a:extLst>
              <a:ext uri="{FF2B5EF4-FFF2-40B4-BE49-F238E27FC236}">
                <a16:creationId xmlns:a16="http://schemas.microsoft.com/office/drawing/2014/main" id="{26EA1107-4B1A-6CB2-3800-5BE795312712}"/>
              </a:ext>
            </a:extLst>
          </p:cNvPr>
          <p:cNvPicPr>
            <a:picLocks noChangeAspect="1"/>
          </p:cNvPicPr>
          <p:nvPr/>
        </p:nvPicPr>
        <p:blipFill>
          <a:blip r:embed="rId6"/>
          <a:stretch>
            <a:fillRect/>
          </a:stretch>
        </p:blipFill>
        <p:spPr>
          <a:xfrm>
            <a:off x="14188" y="-63499"/>
            <a:ext cx="3693716" cy="2404608"/>
          </a:xfrm>
          <a:prstGeom prst="rect">
            <a:avLst/>
          </a:prstGeom>
        </p:spPr>
      </p:pic>
      <p:pic>
        <p:nvPicPr>
          <p:cNvPr id="3" name="IMG_176314035">
            <a:hlinkClick r:id="" action="ppaction://media"/>
            <a:extLst>
              <a:ext uri="{FF2B5EF4-FFF2-40B4-BE49-F238E27FC236}">
                <a16:creationId xmlns:a16="http://schemas.microsoft.com/office/drawing/2014/main" id="{FF3E471A-CB9D-F16C-5772-68842E439FE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97150" y="1052241"/>
            <a:ext cx="2514600" cy="4572000"/>
          </a:xfrm>
          <a:prstGeom prst="rect">
            <a:avLst/>
          </a:prstGeom>
        </p:spPr>
      </p:pic>
      <p:pic>
        <p:nvPicPr>
          <p:cNvPr id="7" name="IMG_95348485">
            <a:hlinkClick r:id="" action="ppaction://media"/>
            <a:extLst>
              <a:ext uri="{FF2B5EF4-FFF2-40B4-BE49-F238E27FC236}">
                <a16:creationId xmlns:a16="http://schemas.microsoft.com/office/drawing/2014/main" id="{F505906A-0B27-B077-C0A5-6C358DA550F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94512" y="1065065"/>
            <a:ext cx="2476500" cy="4572000"/>
          </a:xfrm>
          <a:prstGeom prst="rect">
            <a:avLst/>
          </a:prstGeom>
        </p:spPr>
      </p:pic>
    </p:spTree>
    <p:extLst>
      <p:ext uri="{BB962C8B-B14F-4D97-AF65-F5344CB8AC3E}">
        <p14:creationId xmlns:p14="http://schemas.microsoft.com/office/powerpoint/2010/main" val="95018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5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042026-6AFC-690D-86EE-0428EE83A6EB}"/>
              </a:ext>
            </a:extLst>
          </p:cNvPr>
          <p:cNvSpPr>
            <a:spLocks noGrp="1"/>
          </p:cNvSpPr>
          <p:nvPr>
            <p:ph type="title"/>
          </p:nvPr>
        </p:nvSpPr>
        <p:spPr/>
        <p:txBody>
          <a:bodyPr/>
          <a:lstStyle/>
          <a:p>
            <a:r>
              <a:rPr lang="it-IT" dirty="0"/>
              <a:t>Riassunto</a:t>
            </a:r>
          </a:p>
        </p:txBody>
      </p:sp>
      <p:sp>
        <p:nvSpPr>
          <p:cNvPr id="3" name="CasellaDiTesto 2">
            <a:extLst>
              <a:ext uri="{FF2B5EF4-FFF2-40B4-BE49-F238E27FC236}">
                <a16:creationId xmlns:a16="http://schemas.microsoft.com/office/drawing/2014/main" id="{04D9419B-2F9E-E184-06B2-17471541F049}"/>
              </a:ext>
            </a:extLst>
          </p:cNvPr>
          <p:cNvSpPr txBox="1"/>
          <p:nvPr/>
        </p:nvSpPr>
        <p:spPr>
          <a:xfrm>
            <a:off x="308670" y="1397675"/>
            <a:ext cx="8568952" cy="4893647"/>
          </a:xfrm>
          <a:prstGeom prst="rect">
            <a:avLst/>
          </a:prstGeom>
          <a:solidFill>
            <a:schemeClr val="accent1"/>
          </a:solidFill>
        </p:spPr>
        <p:txBody>
          <a:bodyPr wrap="square">
            <a:spAutoFit/>
          </a:bodyPr>
          <a:lstStyle/>
          <a:p>
            <a:pPr marL="342900" indent="-342900">
              <a:buFont typeface="Arial" panose="020B0604020202020204" pitchFamily="34" charset="0"/>
              <a:buChar char="•"/>
            </a:pPr>
            <a:r>
              <a:rPr lang="it-IT" sz="2400" dirty="0">
                <a:effectLst/>
                <a:latin typeface="Segoe UI Web (West European)"/>
              </a:rPr>
              <a:t>Realtà aumentata, diversamente dalla «realtà» virtuale, aumenta/ migliora/ cambia/ modifica/ migliora la nostra percezione del mondo esterno </a:t>
            </a:r>
          </a:p>
          <a:p>
            <a:pPr marL="342900" indent="-342900">
              <a:buFont typeface="Arial" panose="020B0604020202020204" pitchFamily="34" charset="0"/>
              <a:buChar char="•"/>
            </a:pPr>
            <a:r>
              <a:rPr lang="it-IT" sz="2400" dirty="0">
                <a:latin typeface="Segoe UI Web (West European)"/>
              </a:rPr>
              <a:t>Comunque, RA richiede, da loro autori, le capacità di programmazione molto avanzate</a:t>
            </a:r>
          </a:p>
          <a:p>
            <a:pPr marL="342900" indent="-342900">
              <a:buFont typeface="Arial" panose="020B0604020202020204" pitchFamily="34" charset="0"/>
              <a:buChar char="•"/>
            </a:pPr>
            <a:r>
              <a:rPr lang="it-IT" sz="2400" dirty="0">
                <a:effectLst/>
                <a:latin typeface="Segoe UI Web (West European)"/>
              </a:rPr>
              <a:t>Per il momento solo un paio di «colossi» (Google, IKEA, Microsoft) riescono a proporre nuove applicazioni</a:t>
            </a:r>
          </a:p>
          <a:p>
            <a:pPr marL="342900" indent="-342900">
              <a:buFont typeface="Arial" panose="020B0604020202020204" pitchFamily="34" charset="0"/>
              <a:buChar char="•"/>
            </a:pPr>
            <a:r>
              <a:rPr lang="it-IT" sz="2400" dirty="0">
                <a:latin typeface="Segoe UI Web (West European)"/>
              </a:rPr>
              <a:t>Nella lezione successiva diamo qualche esempio in più della RA, e la confrontiamo con RV</a:t>
            </a:r>
          </a:p>
          <a:p>
            <a:pPr marL="342900" indent="-342900">
              <a:buFont typeface="Arial" panose="020B0604020202020204" pitchFamily="34" charset="0"/>
              <a:buChar char="•"/>
            </a:pPr>
            <a:r>
              <a:rPr lang="it-IT" sz="2400" dirty="0">
                <a:effectLst/>
                <a:latin typeface="Segoe UI Web (West European)"/>
              </a:rPr>
              <a:t>Per il momento, l’offerta didattica della RA è molto inferiore alle risorse virtuali e multimediali present</a:t>
            </a:r>
            <a:r>
              <a:rPr lang="it-IT" sz="2400" dirty="0">
                <a:latin typeface="Segoe UI Web (West European)"/>
              </a:rPr>
              <a:t>i sul «mercato»</a:t>
            </a:r>
          </a:p>
          <a:p>
            <a:pPr marL="342900" indent="-342900">
              <a:buFont typeface="Arial" panose="020B0604020202020204" pitchFamily="34" charset="0"/>
              <a:buChar char="•"/>
            </a:pPr>
            <a:r>
              <a:rPr lang="it-IT" sz="2400" dirty="0">
                <a:effectLst/>
                <a:latin typeface="Segoe UI Web (West European)"/>
              </a:rPr>
              <a:t>I multim</a:t>
            </a:r>
            <a:r>
              <a:rPr lang="it-IT" sz="2400" dirty="0">
                <a:latin typeface="Segoe UI Web (West European)"/>
              </a:rPr>
              <a:t>edia saranno tema della lezione numero 3, e alla intelligenza artificiale torniamo nella ultima lezione. </a:t>
            </a:r>
            <a:endParaRPr lang="it-IT" sz="2400" dirty="0">
              <a:effectLst/>
              <a:latin typeface="Segoe UI Web (West European)"/>
            </a:endParaRPr>
          </a:p>
        </p:txBody>
      </p:sp>
    </p:spTree>
    <p:extLst>
      <p:ext uri="{BB962C8B-B14F-4D97-AF65-F5344CB8AC3E}">
        <p14:creationId xmlns:p14="http://schemas.microsoft.com/office/powerpoint/2010/main" val="366198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53C79F-5D51-CEDF-0C7F-76EC086A288F}"/>
              </a:ext>
            </a:extLst>
          </p:cNvPr>
          <p:cNvSpPr>
            <a:spLocks noGrp="1"/>
          </p:cNvSpPr>
          <p:nvPr>
            <p:ph type="title"/>
          </p:nvPr>
        </p:nvSpPr>
        <p:spPr/>
        <p:txBody>
          <a:bodyPr/>
          <a:lstStyle/>
          <a:p>
            <a:r>
              <a:rPr lang="it-IT" dirty="0"/>
              <a:t>Altri esempi</a:t>
            </a:r>
          </a:p>
        </p:txBody>
      </p:sp>
      <p:sp>
        <p:nvSpPr>
          <p:cNvPr id="6" name="CasellaDiTesto 5">
            <a:extLst>
              <a:ext uri="{FF2B5EF4-FFF2-40B4-BE49-F238E27FC236}">
                <a16:creationId xmlns:a16="http://schemas.microsoft.com/office/drawing/2014/main" id="{74ECE115-469A-03B5-64A4-F7EEBF66B4C0}"/>
              </a:ext>
            </a:extLst>
          </p:cNvPr>
          <p:cNvSpPr txBox="1"/>
          <p:nvPr/>
        </p:nvSpPr>
        <p:spPr>
          <a:xfrm>
            <a:off x="457200" y="1628800"/>
            <a:ext cx="7643192" cy="4154984"/>
          </a:xfrm>
          <a:prstGeom prst="rect">
            <a:avLst/>
          </a:prstGeom>
          <a:noFill/>
        </p:spPr>
        <p:txBody>
          <a:bodyPr wrap="square">
            <a:spAutoFit/>
          </a:bodyPr>
          <a:lstStyle/>
          <a:p>
            <a:pPr>
              <a:buFont typeface="Arial" panose="020B0604020202020204" pitchFamily="34" charset="0"/>
              <a:buChar char="•"/>
            </a:pPr>
            <a:r>
              <a:rPr lang="it-IT" sz="2200" dirty="0" err="1">
                <a:hlinkClick r:id="rId2" tooltip="Examples of Augmented Reality"/>
              </a:rPr>
              <a:t>Examples</a:t>
            </a:r>
            <a:r>
              <a:rPr lang="it-IT" sz="2200" dirty="0">
                <a:hlinkClick r:id="rId2" tooltip="Examples of Augmented Reality"/>
              </a:rPr>
              <a:t> of </a:t>
            </a:r>
            <a:r>
              <a:rPr lang="it-IT" sz="2200" dirty="0" err="1">
                <a:hlinkClick r:id="rId2" tooltip="Examples of Augmented Reality"/>
              </a:rPr>
              <a:t>Augmented</a:t>
            </a:r>
            <a:r>
              <a:rPr lang="it-IT" sz="2200" dirty="0">
                <a:hlinkClick r:id="rId2" tooltip="Examples of Augmented Reality"/>
              </a:rPr>
              <a:t> Reality</a:t>
            </a:r>
            <a:endParaRPr lang="it-IT" sz="2200" dirty="0"/>
          </a:p>
          <a:p>
            <a:pPr marL="742950" lvl="1" indent="-285750">
              <a:buFont typeface="Arial" panose="020B0604020202020204" pitchFamily="34" charset="0"/>
              <a:buChar char="•"/>
            </a:pPr>
            <a:r>
              <a:rPr lang="it-IT" sz="2200" dirty="0">
                <a:hlinkClick r:id="rId3" tooltip="1. Snapchat"/>
              </a:rPr>
              <a:t>1. Snapchat</a:t>
            </a:r>
            <a:endParaRPr lang="it-IT" sz="2200" dirty="0"/>
          </a:p>
          <a:p>
            <a:pPr marL="742950" lvl="1" indent="-285750">
              <a:buFont typeface="Arial" panose="020B0604020202020204" pitchFamily="34" charset="0"/>
              <a:buChar char="•"/>
            </a:pPr>
            <a:r>
              <a:rPr lang="it-IT" sz="2200" dirty="0">
                <a:hlinkClick r:id="rId4" tooltip="2. Photography and Editing"/>
              </a:rPr>
              <a:t>2. </a:t>
            </a:r>
            <a:r>
              <a:rPr lang="it-IT" sz="2200" dirty="0" err="1">
                <a:hlinkClick r:id="rId4" tooltip="2. Photography and Editing"/>
              </a:rPr>
              <a:t>Photography</a:t>
            </a:r>
            <a:r>
              <a:rPr lang="it-IT" sz="2200" dirty="0">
                <a:hlinkClick r:id="rId4" tooltip="2. Photography and Editing"/>
              </a:rPr>
              <a:t> and Editing</a:t>
            </a:r>
            <a:endParaRPr lang="it-IT" sz="2200" dirty="0"/>
          </a:p>
          <a:p>
            <a:pPr marL="742950" lvl="1" indent="-285750">
              <a:buFont typeface="Arial" panose="020B0604020202020204" pitchFamily="34" charset="0"/>
              <a:buChar char="•"/>
            </a:pPr>
            <a:r>
              <a:rPr lang="it-IT" sz="2200" dirty="0">
                <a:hlinkClick r:id="rId5" tooltip="3. Hololens"/>
              </a:rPr>
              <a:t>3. </a:t>
            </a:r>
            <a:r>
              <a:rPr lang="it-IT" sz="2200" dirty="0" err="1">
                <a:hlinkClick r:id="rId5" tooltip="3. Hololens"/>
              </a:rPr>
              <a:t>Hololens</a:t>
            </a:r>
            <a:endParaRPr lang="it-IT" sz="2200" dirty="0"/>
          </a:p>
          <a:p>
            <a:pPr marL="742950" lvl="1" indent="-285750">
              <a:buFont typeface="Arial" panose="020B0604020202020204" pitchFamily="34" charset="0"/>
              <a:buChar char="•"/>
            </a:pPr>
            <a:r>
              <a:rPr lang="it-IT" sz="2200" dirty="0">
                <a:hlinkClick r:id="rId6" tooltip="4. Google ARCore"/>
              </a:rPr>
              <a:t>4. Google </a:t>
            </a:r>
            <a:r>
              <a:rPr lang="it-IT" sz="2200" dirty="0" err="1">
                <a:hlinkClick r:id="rId6" tooltip="4. Google ARCore"/>
              </a:rPr>
              <a:t>ARCore</a:t>
            </a:r>
            <a:endParaRPr lang="it-IT" sz="2200" dirty="0"/>
          </a:p>
          <a:p>
            <a:pPr marL="742950" lvl="1" indent="-285750">
              <a:buFont typeface="Arial" panose="020B0604020202020204" pitchFamily="34" charset="0"/>
              <a:buChar char="•"/>
            </a:pPr>
            <a:r>
              <a:rPr lang="it-IT" sz="2200" dirty="0">
                <a:hlinkClick r:id="rId7" tooltip="5. Pokemon Go"/>
              </a:rPr>
              <a:t>5. Pokemon Go</a:t>
            </a:r>
            <a:endParaRPr lang="it-IT" sz="2200" dirty="0"/>
          </a:p>
          <a:p>
            <a:pPr marL="742950" lvl="1" indent="-285750">
              <a:buFont typeface="Arial" panose="020B0604020202020204" pitchFamily="34" charset="0"/>
              <a:buChar char="•"/>
            </a:pPr>
            <a:r>
              <a:rPr lang="it-IT" sz="2200" dirty="0">
                <a:hlinkClick r:id="rId8" tooltip="6. Interior Decoration Apps "/>
              </a:rPr>
              <a:t>6. </a:t>
            </a:r>
            <a:r>
              <a:rPr lang="it-IT" sz="2200" dirty="0" err="1">
                <a:hlinkClick r:id="rId8" tooltip="6. Interior Decoration Apps "/>
              </a:rPr>
              <a:t>Interior</a:t>
            </a:r>
            <a:r>
              <a:rPr lang="it-IT" sz="2200" dirty="0">
                <a:hlinkClick r:id="rId8" tooltip="6. Interior Decoration Apps "/>
              </a:rPr>
              <a:t> </a:t>
            </a:r>
            <a:r>
              <a:rPr lang="it-IT" sz="2200" dirty="0" err="1">
                <a:hlinkClick r:id="rId8" tooltip="6. Interior Decoration Apps "/>
              </a:rPr>
              <a:t>Decoration</a:t>
            </a:r>
            <a:r>
              <a:rPr lang="it-IT" sz="2200" dirty="0">
                <a:hlinkClick r:id="rId8" tooltip="6. Interior Decoration Apps "/>
              </a:rPr>
              <a:t> Apps </a:t>
            </a:r>
            <a:endParaRPr lang="it-IT" sz="2200" dirty="0"/>
          </a:p>
          <a:p>
            <a:pPr marL="742950" lvl="1" indent="-285750">
              <a:buFont typeface="Arial" panose="020B0604020202020204" pitchFamily="34" charset="0"/>
              <a:buChar char="•"/>
            </a:pPr>
            <a:r>
              <a:rPr lang="it-IT" sz="2200" dirty="0">
                <a:hlinkClick r:id="rId9" tooltip="7. AR Maintenance"/>
              </a:rPr>
              <a:t>7. AR </a:t>
            </a:r>
            <a:r>
              <a:rPr lang="it-IT" sz="2200" dirty="0" err="1">
                <a:hlinkClick r:id="rId9" tooltip="7. AR Maintenance"/>
              </a:rPr>
              <a:t>Maintenance</a:t>
            </a:r>
            <a:endParaRPr lang="it-IT" sz="2200" dirty="0"/>
          </a:p>
          <a:p>
            <a:pPr marL="742950" lvl="1" indent="-285750">
              <a:buFont typeface="Arial" panose="020B0604020202020204" pitchFamily="34" charset="0"/>
              <a:buChar char="•"/>
            </a:pPr>
            <a:r>
              <a:rPr lang="it-IT" sz="2200" dirty="0">
                <a:hlinkClick r:id="rId10" tooltip="8. Google Glass "/>
              </a:rPr>
              <a:t>8. Google Glass </a:t>
            </a:r>
            <a:endParaRPr lang="it-IT" sz="2200" dirty="0"/>
          </a:p>
          <a:p>
            <a:pPr marL="742950" lvl="1" indent="-285750">
              <a:buFont typeface="Arial" panose="020B0604020202020204" pitchFamily="34" charset="0"/>
              <a:buChar char="•"/>
            </a:pPr>
            <a:r>
              <a:rPr lang="it-IT" sz="2200" dirty="0">
                <a:hlinkClick r:id="rId11" tooltip="9. Google Street View"/>
              </a:rPr>
              <a:t>9. Google Street </a:t>
            </a:r>
            <a:r>
              <a:rPr lang="it-IT" sz="2200" dirty="0" err="1">
                <a:hlinkClick r:id="rId11" tooltip="9. Google Street View"/>
              </a:rPr>
              <a:t>View</a:t>
            </a:r>
            <a:endParaRPr lang="it-IT" sz="2200" dirty="0"/>
          </a:p>
          <a:p>
            <a:pPr marL="742950" lvl="1" indent="-285750">
              <a:buFont typeface="Arial" panose="020B0604020202020204" pitchFamily="34" charset="0"/>
              <a:buChar char="•"/>
            </a:pPr>
            <a:r>
              <a:rPr lang="it-IT" sz="2200" dirty="0">
                <a:hlinkClick r:id="rId12" tooltip="10. Pitch Summary in Cricket"/>
              </a:rPr>
              <a:t>10. Pitch </a:t>
            </a:r>
            <a:r>
              <a:rPr lang="it-IT" sz="2200" dirty="0" err="1">
                <a:hlinkClick r:id="rId12" tooltip="10. Pitch Summary in Cricket"/>
              </a:rPr>
              <a:t>Summary</a:t>
            </a:r>
            <a:r>
              <a:rPr lang="it-IT" sz="2200" dirty="0">
                <a:hlinkClick r:id="rId12" tooltip="10. Pitch Summary in Cricket"/>
              </a:rPr>
              <a:t> in Cricket</a:t>
            </a:r>
            <a:endParaRPr lang="it-IT" sz="2200" dirty="0"/>
          </a:p>
          <a:p>
            <a:pPr marL="742950" lvl="1" indent="-285750">
              <a:buFont typeface="Arial" panose="020B0604020202020204" pitchFamily="34" charset="0"/>
              <a:buChar char="•"/>
            </a:pPr>
            <a:r>
              <a:rPr lang="it-IT" sz="2200" dirty="0">
                <a:hlinkClick r:id="rId13" tooltip="11. Neurosurgery"/>
              </a:rPr>
              <a:t>11. </a:t>
            </a:r>
            <a:r>
              <a:rPr lang="it-IT" sz="2200" dirty="0" err="1">
                <a:hlinkClick r:id="rId13" tooltip="11. Neurosurgery"/>
              </a:rPr>
              <a:t>Neurosurgery</a:t>
            </a:r>
            <a:endParaRPr lang="it-IT" sz="2200" dirty="0"/>
          </a:p>
        </p:txBody>
      </p:sp>
    </p:spTree>
    <p:extLst>
      <p:ext uri="{BB962C8B-B14F-4D97-AF65-F5344CB8AC3E}">
        <p14:creationId xmlns:p14="http://schemas.microsoft.com/office/powerpoint/2010/main" val="2091990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44B0FE-6CB3-A883-C2F6-D0CAC87BCC6E}"/>
              </a:ext>
            </a:extLst>
          </p:cNvPr>
          <p:cNvSpPr>
            <a:spLocks noGrp="1"/>
          </p:cNvSpPr>
          <p:nvPr>
            <p:ph type="title"/>
          </p:nvPr>
        </p:nvSpPr>
        <p:spPr/>
        <p:txBody>
          <a:bodyPr/>
          <a:lstStyle/>
          <a:p>
            <a:r>
              <a:rPr lang="it-IT" dirty="0"/>
              <a:t>Snap Chat</a:t>
            </a:r>
          </a:p>
        </p:txBody>
      </p:sp>
      <p:pic>
        <p:nvPicPr>
          <p:cNvPr id="4" name="Immagine 3">
            <a:extLst>
              <a:ext uri="{FF2B5EF4-FFF2-40B4-BE49-F238E27FC236}">
                <a16:creationId xmlns:a16="http://schemas.microsoft.com/office/drawing/2014/main" id="{26EA1107-4B1A-6CB2-3800-5BE795312712}"/>
              </a:ext>
            </a:extLst>
          </p:cNvPr>
          <p:cNvPicPr>
            <a:picLocks noChangeAspect="1"/>
          </p:cNvPicPr>
          <p:nvPr/>
        </p:nvPicPr>
        <p:blipFill>
          <a:blip r:embed="rId2"/>
          <a:stretch>
            <a:fillRect/>
          </a:stretch>
        </p:blipFill>
        <p:spPr>
          <a:xfrm>
            <a:off x="0" y="395022"/>
            <a:ext cx="9144000" cy="5140990"/>
          </a:xfrm>
          <a:prstGeom prst="rect">
            <a:avLst/>
          </a:prstGeom>
        </p:spPr>
      </p:pic>
      <p:pic>
        <p:nvPicPr>
          <p:cNvPr id="6" name="Immagine 5" descr="Immagine che contiene persona, interni, bambola, giocattolo&#10;&#10;Descrizione generata automaticamente">
            <a:extLst>
              <a:ext uri="{FF2B5EF4-FFF2-40B4-BE49-F238E27FC236}">
                <a16:creationId xmlns:a16="http://schemas.microsoft.com/office/drawing/2014/main" id="{DBB3C657-C30C-A480-9056-3D1780FD8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3649593"/>
            <a:ext cx="2286000" cy="2286000"/>
          </a:xfrm>
          <a:prstGeom prst="rect">
            <a:avLst/>
          </a:prstGeom>
        </p:spPr>
      </p:pic>
      <p:sp>
        <p:nvSpPr>
          <p:cNvPr id="5" name="CasellaDiTesto 4">
            <a:extLst>
              <a:ext uri="{FF2B5EF4-FFF2-40B4-BE49-F238E27FC236}">
                <a16:creationId xmlns:a16="http://schemas.microsoft.com/office/drawing/2014/main" id="{D2AE5480-FFEC-0F93-811E-9B677EC0E60A}"/>
              </a:ext>
            </a:extLst>
          </p:cNvPr>
          <p:cNvSpPr txBox="1"/>
          <p:nvPr/>
        </p:nvSpPr>
        <p:spPr>
          <a:xfrm>
            <a:off x="76200" y="1817219"/>
            <a:ext cx="8298160" cy="2031325"/>
          </a:xfrm>
          <a:prstGeom prst="rect">
            <a:avLst/>
          </a:prstGeom>
          <a:solidFill>
            <a:srgbClr val="FDFDFD"/>
          </a:solidFill>
        </p:spPr>
        <p:txBody>
          <a:bodyPr wrap="square">
            <a:spAutoFit/>
          </a:bodyPr>
          <a:lstStyle/>
          <a:p>
            <a:r>
              <a:rPr lang="it-IT" dirty="0">
                <a:effectLst/>
                <a:latin typeface="Segoe UI Web (West European)"/>
              </a:rPr>
              <a:t>Snapchat è una popolare app di messaggistica multimediale americana. È pieno di filtri alla moda e accattivanti. Applicazioni come Snapchat seguono una procedura di base per imporre questi filtri sul volto dell'utente. In primo luogo, il volto viene rilevato con l'aiuto dell'intelligenza artificiale. Quindi, questi filtri vengono sovrapposti digitalmente sul volto dell'utente. Questa imponente dei filtri sembra estremamente reale e originale con l'aiuto della realtà aumentata e dell'intelligenza artificiale.</a:t>
            </a:r>
          </a:p>
        </p:txBody>
      </p:sp>
    </p:spTree>
    <p:extLst>
      <p:ext uri="{BB962C8B-B14F-4D97-AF65-F5344CB8AC3E}">
        <p14:creationId xmlns:p14="http://schemas.microsoft.com/office/powerpoint/2010/main" val="1577440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94D6CB-81A2-9D93-136C-550AC72C2493}"/>
              </a:ext>
            </a:extLst>
          </p:cNvPr>
          <p:cNvSpPr>
            <a:spLocks noGrp="1"/>
          </p:cNvSpPr>
          <p:nvPr>
            <p:ph type="title"/>
          </p:nvPr>
        </p:nvSpPr>
        <p:spPr/>
        <p:txBody>
          <a:bodyPr/>
          <a:lstStyle/>
          <a:p>
            <a:r>
              <a:rPr lang="it-IT" dirty="0"/>
              <a:t>Fotografia</a:t>
            </a:r>
          </a:p>
        </p:txBody>
      </p:sp>
      <p:pic>
        <p:nvPicPr>
          <p:cNvPr id="4" name="Immagine 3">
            <a:extLst>
              <a:ext uri="{FF2B5EF4-FFF2-40B4-BE49-F238E27FC236}">
                <a16:creationId xmlns:a16="http://schemas.microsoft.com/office/drawing/2014/main" id="{DC8FDD8C-2D08-8420-C8FF-93CD6709EBD3}"/>
              </a:ext>
            </a:extLst>
          </p:cNvPr>
          <p:cNvPicPr>
            <a:picLocks noChangeAspect="1"/>
          </p:cNvPicPr>
          <p:nvPr/>
        </p:nvPicPr>
        <p:blipFill>
          <a:blip r:embed="rId2"/>
          <a:stretch>
            <a:fillRect/>
          </a:stretch>
        </p:blipFill>
        <p:spPr>
          <a:xfrm>
            <a:off x="457200" y="1196752"/>
            <a:ext cx="8532440" cy="4797155"/>
          </a:xfrm>
          <a:prstGeom prst="rect">
            <a:avLst/>
          </a:prstGeom>
        </p:spPr>
      </p:pic>
      <p:pic>
        <p:nvPicPr>
          <p:cNvPr id="6" name="Immagine 5" descr="Immagine che contiene tatuaggio, scuro&#10;&#10;Descrizione generata automaticamente">
            <a:extLst>
              <a:ext uri="{FF2B5EF4-FFF2-40B4-BE49-F238E27FC236}">
                <a16:creationId xmlns:a16="http://schemas.microsoft.com/office/drawing/2014/main" id="{9F04957C-5332-0CC7-B418-4D80CBA70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664" y="4377441"/>
            <a:ext cx="3717032" cy="2090830"/>
          </a:xfrm>
          <a:prstGeom prst="rect">
            <a:avLst/>
          </a:prstGeom>
        </p:spPr>
      </p:pic>
      <p:sp>
        <p:nvSpPr>
          <p:cNvPr id="5" name="CasellaDiTesto 4">
            <a:extLst>
              <a:ext uri="{FF2B5EF4-FFF2-40B4-BE49-F238E27FC236}">
                <a16:creationId xmlns:a16="http://schemas.microsoft.com/office/drawing/2014/main" id="{42904535-A12B-C66F-53F8-6A2779355DDE}"/>
              </a:ext>
            </a:extLst>
          </p:cNvPr>
          <p:cNvSpPr txBox="1"/>
          <p:nvPr/>
        </p:nvSpPr>
        <p:spPr>
          <a:xfrm>
            <a:off x="154360" y="2321758"/>
            <a:ext cx="8835280" cy="2031325"/>
          </a:xfrm>
          <a:prstGeom prst="rect">
            <a:avLst/>
          </a:prstGeom>
          <a:solidFill>
            <a:schemeClr val="accent1">
              <a:lumMod val="90000"/>
            </a:schemeClr>
          </a:solidFill>
        </p:spPr>
        <p:txBody>
          <a:bodyPr wrap="square">
            <a:spAutoFit/>
          </a:bodyPr>
          <a:lstStyle/>
          <a:p>
            <a:r>
              <a:rPr lang="it-IT" dirty="0">
                <a:effectLst/>
                <a:latin typeface="Segoe UI Web (West European)"/>
              </a:rPr>
              <a:t>Ci sono molti video su Internet che mostrano tatuaggi permanenti del corpo per muoversi e cambiare colore. Questi video sono creati con l'aiuto della realtà aumentata. Il software arricchito </a:t>
            </a:r>
            <a:r>
              <a:rPr lang="it-IT" dirty="0">
                <a:latin typeface="Segoe UI Web (West European)"/>
              </a:rPr>
              <a:t>con AR</a:t>
            </a:r>
            <a:r>
              <a:rPr lang="it-IT" dirty="0">
                <a:effectLst/>
                <a:latin typeface="Segoe UI Web (West European)"/>
              </a:rPr>
              <a:t> viene scaricato su un dispositivo e viene generato un algoritmo in modo tale che quando l'obiettivo del dispositivo scansiona il tatuaggio, un video in movimento e che cambia colore viene integrato sulla sua superficie. Pertanto, non è il tatuaggio che cambia colore, ma è l'immagine virtuale del video che viene avvolta sull'oggetto reale.</a:t>
            </a:r>
          </a:p>
        </p:txBody>
      </p:sp>
    </p:spTree>
    <p:extLst>
      <p:ext uri="{BB962C8B-B14F-4D97-AF65-F5344CB8AC3E}">
        <p14:creationId xmlns:p14="http://schemas.microsoft.com/office/powerpoint/2010/main" val="3148168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2DA40-A7AE-C65E-B0C0-79FCCE0F1927}"/>
              </a:ext>
            </a:extLst>
          </p:cNvPr>
          <p:cNvSpPr>
            <a:spLocks noGrp="1"/>
          </p:cNvSpPr>
          <p:nvPr>
            <p:ph type="title"/>
          </p:nvPr>
        </p:nvSpPr>
        <p:spPr>
          <a:xfrm>
            <a:off x="457200" y="3974"/>
            <a:ext cx="8229600" cy="1143000"/>
          </a:xfrm>
        </p:spPr>
        <p:txBody>
          <a:bodyPr/>
          <a:lstStyle/>
          <a:p>
            <a:r>
              <a:rPr lang="it-IT" dirty="0" err="1"/>
              <a:t>Holographic</a:t>
            </a:r>
            <a:r>
              <a:rPr lang="it-IT" dirty="0"/>
              <a:t> Lens</a:t>
            </a:r>
          </a:p>
        </p:txBody>
      </p:sp>
      <p:pic>
        <p:nvPicPr>
          <p:cNvPr id="4" name="Immagine 3">
            <a:extLst>
              <a:ext uri="{FF2B5EF4-FFF2-40B4-BE49-F238E27FC236}">
                <a16:creationId xmlns:a16="http://schemas.microsoft.com/office/drawing/2014/main" id="{BF152FB0-95FD-2BAA-EF60-272D672BAFB5}"/>
              </a:ext>
            </a:extLst>
          </p:cNvPr>
          <p:cNvPicPr>
            <a:picLocks noChangeAspect="1"/>
          </p:cNvPicPr>
          <p:nvPr/>
        </p:nvPicPr>
        <p:blipFill>
          <a:blip r:embed="rId2"/>
          <a:stretch>
            <a:fillRect/>
          </a:stretch>
        </p:blipFill>
        <p:spPr>
          <a:xfrm>
            <a:off x="0" y="858505"/>
            <a:ext cx="9144000" cy="5140990"/>
          </a:xfrm>
          <a:prstGeom prst="rect">
            <a:avLst/>
          </a:prstGeom>
        </p:spPr>
      </p:pic>
      <p:pic>
        <p:nvPicPr>
          <p:cNvPr id="6" name="Immagine 5" descr="Immagine che contiene testo, persona, uomo, interni&#10;&#10;Descrizione generata automaticamente">
            <a:extLst>
              <a:ext uri="{FF2B5EF4-FFF2-40B4-BE49-F238E27FC236}">
                <a16:creationId xmlns:a16="http://schemas.microsoft.com/office/drawing/2014/main" id="{B583BE59-1650-81C0-4B53-0030CC349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906596"/>
            <a:ext cx="4248472" cy="2389766"/>
          </a:xfrm>
          <a:prstGeom prst="rect">
            <a:avLst/>
          </a:prstGeom>
        </p:spPr>
      </p:pic>
      <p:sp>
        <p:nvSpPr>
          <p:cNvPr id="5" name="CasellaDiTesto 4">
            <a:extLst>
              <a:ext uri="{FF2B5EF4-FFF2-40B4-BE49-F238E27FC236}">
                <a16:creationId xmlns:a16="http://schemas.microsoft.com/office/drawing/2014/main" id="{F8EE564E-6A02-B86F-4A51-17E4AB34753B}"/>
              </a:ext>
            </a:extLst>
          </p:cNvPr>
          <p:cNvSpPr txBox="1"/>
          <p:nvPr/>
        </p:nvSpPr>
        <p:spPr>
          <a:xfrm>
            <a:off x="0" y="1672441"/>
            <a:ext cx="9144000" cy="2031325"/>
          </a:xfrm>
          <a:prstGeom prst="rect">
            <a:avLst/>
          </a:prstGeom>
          <a:solidFill>
            <a:schemeClr val="accent1">
              <a:lumMod val="90000"/>
            </a:schemeClr>
          </a:solidFill>
        </p:spPr>
        <p:txBody>
          <a:bodyPr wrap="square">
            <a:spAutoFit/>
          </a:bodyPr>
          <a:lstStyle/>
          <a:p>
            <a:r>
              <a:rPr lang="it-IT" dirty="0">
                <a:effectLst/>
                <a:latin typeface="Segoe UI Web (West European)"/>
              </a:rPr>
              <a:t>La tecnologia </a:t>
            </a:r>
            <a:r>
              <a:rPr lang="it-IT" dirty="0" err="1">
                <a:effectLst/>
                <a:latin typeface="Segoe UI Web (West European)"/>
              </a:rPr>
              <a:t>Hololens</a:t>
            </a:r>
            <a:r>
              <a:rPr lang="it-IT" dirty="0">
                <a:effectLst/>
                <a:latin typeface="Segoe UI Web (West European)"/>
              </a:rPr>
              <a:t> è sviluppata da Microsoft. Permette agli utenti di utilizzare i loro gadget guardando lo schermo che levita di fronte a loro. Al fine di stabilire una facile interfaccia utente-macchina, utilizza funzionalità come il rubinetto dell'aria, il tracciamento della testa, il comando gestuale, il comando vocale, ecc. Questa tecnologia utilizza diversi sensori di "comprensione dell'ambiente", una telecamera di profondità e la mappatura spaziale. </a:t>
            </a:r>
            <a:r>
              <a:rPr lang="it-IT" dirty="0" err="1">
                <a:effectLst/>
                <a:latin typeface="Segoe UI Web (West European)"/>
              </a:rPr>
              <a:t>Hololens</a:t>
            </a:r>
            <a:r>
              <a:rPr lang="it-IT" dirty="0">
                <a:effectLst/>
                <a:latin typeface="Segoe UI Web (West European)"/>
              </a:rPr>
              <a:t> è un esempio ideale di realtà aumentata e ha un futuro promettente.</a:t>
            </a:r>
          </a:p>
        </p:txBody>
      </p:sp>
    </p:spTree>
    <p:extLst>
      <p:ext uri="{BB962C8B-B14F-4D97-AF65-F5344CB8AC3E}">
        <p14:creationId xmlns:p14="http://schemas.microsoft.com/office/powerpoint/2010/main" val="894678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2DA40-A7AE-C65E-B0C0-79FCCE0F1927}"/>
              </a:ext>
            </a:extLst>
          </p:cNvPr>
          <p:cNvSpPr>
            <a:spLocks noGrp="1"/>
          </p:cNvSpPr>
          <p:nvPr>
            <p:ph type="title"/>
          </p:nvPr>
        </p:nvSpPr>
        <p:spPr>
          <a:xfrm>
            <a:off x="457200" y="3974"/>
            <a:ext cx="8229600" cy="1143000"/>
          </a:xfrm>
        </p:spPr>
        <p:txBody>
          <a:bodyPr/>
          <a:lstStyle/>
          <a:p>
            <a:r>
              <a:rPr lang="it-IT" dirty="0"/>
              <a:t>Google AR</a:t>
            </a:r>
          </a:p>
        </p:txBody>
      </p:sp>
      <p:pic>
        <p:nvPicPr>
          <p:cNvPr id="6" name="Immagine 5" descr="Immagine che contiene testo, persona, uomo, interni&#10;&#10;Descrizione generata automaticamente">
            <a:extLst>
              <a:ext uri="{FF2B5EF4-FFF2-40B4-BE49-F238E27FC236}">
                <a16:creationId xmlns:a16="http://schemas.microsoft.com/office/drawing/2014/main" id="{B583BE59-1650-81C0-4B53-0030CC349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708920"/>
            <a:ext cx="4248472" cy="2389766"/>
          </a:xfrm>
          <a:prstGeom prst="rect">
            <a:avLst/>
          </a:prstGeom>
        </p:spPr>
      </p:pic>
      <p:pic>
        <p:nvPicPr>
          <p:cNvPr id="5" name="Immagine 4">
            <a:extLst>
              <a:ext uri="{FF2B5EF4-FFF2-40B4-BE49-F238E27FC236}">
                <a16:creationId xmlns:a16="http://schemas.microsoft.com/office/drawing/2014/main" id="{EB7BC2C2-88C3-C287-345D-4E2372F6D8FF}"/>
              </a:ext>
            </a:extLst>
          </p:cNvPr>
          <p:cNvPicPr>
            <a:picLocks noChangeAspect="1"/>
          </p:cNvPicPr>
          <p:nvPr/>
        </p:nvPicPr>
        <p:blipFill>
          <a:blip r:embed="rId3"/>
          <a:stretch>
            <a:fillRect/>
          </a:stretch>
        </p:blipFill>
        <p:spPr>
          <a:xfrm>
            <a:off x="0" y="858505"/>
            <a:ext cx="9144000" cy="5140990"/>
          </a:xfrm>
          <a:prstGeom prst="rect">
            <a:avLst/>
          </a:prstGeom>
        </p:spPr>
      </p:pic>
      <p:pic>
        <p:nvPicPr>
          <p:cNvPr id="8" name="Immagine 7" descr="Immagine che contiene esterni, persona&#10;&#10;Descrizione generata automaticamente">
            <a:extLst>
              <a:ext uri="{FF2B5EF4-FFF2-40B4-BE49-F238E27FC236}">
                <a16:creationId xmlns:a16="http://schemas.microsoft.com/office/drawing/2014/main" id="{8E0F3520-C65A-E58E-141C-B60538B63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795" y="4014519"/>
            <a:ext cx="3968441" cy="2232248"/>
          </a:xfrm>
          <a:prstGeom prst="rect">
            <a:avLst/>
          </a:prstGeom>
        </p:spPr>
      </p:pic>
      <p:sp>
        <p:nvSpPr>
          <p:cNvPr id="10" name="CasellaDiTesto 9">
            <a:extLst>
              <a:ext uri="{FF2B5EF4-FFF2-40B4-BE49-F238E27FC236}">
                <a16:creationId xmlns:a16="http://schemas.microsoft.com/office/drawing/2014/main" id="{46F1F364-E573-86E4-381D-C6625B50A2EB}"/>
              </a:ext>
            </a:extLst>
          </p:cNvPr>
          <p:cNvSpPr txBox="1"/>
          <p:nvPr/>
        </p:nvSpPr>
        <p:spPr>
          <a:xfrm>
            <a:off x="0" y="2231035"/>
            <a:ext cx="9144000" cy="1754326"/>
          </a:xfrm>
          <a:prstGeom prst="rect">
            <a:avLst/>
          </a:prstGeom>
          <a:solidFill>
            <a:schemeClr val="accent1">
              <a:lumMod val="90000"/>
            </a:schemeClr>
          </a:solidFill>
        </p:spPr>
        <p:txBody>
          <a:bodyPr wrap="square">
            <a:spAutoFit/>
          </a:bodyPr>
          <a:lstStyle/>
          <a:p>
            <a:r>
              <a:rPr lang="it-IT" dirty="0">
                <a:effectLst/>
                <a:latin typeface="Segoe UI Web (West European)"/>
              </a:rPr>
              <a:t>Google </a:t>
            </a:r>
            <a:r>
              <a:rPr lang="it-IT" dirty="0" err="1">
                <a:effectLst/>
                <a:latin typeface="Segoe UI Web (West European)"/>
              </a:rPr>
              <a:t>ARCore</a:t>
            </a:r>
            <a:r>
              <a:rPr lang="it-IT" dirty="0">
                <a:effectLst/>
                <a:latin typeface="Segoe UI Web (West European)"/>
              </a:rPr>
              <a:t> è una delle migliori app mobili disponibili online che supportano la realtà aumentata. Utilizza il tracciamento del movimento, la comprensione ambientale e la stima della luce per generare personaggi virtuali che si fondono perfettamente con il mondo fisico. Questi personaggi digitali e adesivi sono prodotti con alta qualità e risoluzione che si attaccano digitalmente alla superficie della vita reale. Consente inoltre la visualizzazione 3D degli oggetti.</a:t>
            </a:r>
          </a:p>
        </p:txBody>
      </p:sp>
    </p:spTree>
    <p:extLst>
      <p:ext uri="{BB962C8B-B14F-4D97-AF65-F5344CB8AC3E}">
        <p14:creationId xmlns:p14="http://schemas.microsoft.com/office/powerpoint/2010/main" val="563011930"/>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10786</TotalTime>
  <Words>2043</Words>
  <Application>Microsoft Office PowerPoint</Application>
  <PresentationFormat>Presentazione su schermo (4:3)</PresentationFormat>
  <Paragraphs>125</Paragraphs>
  <Slides>45</Slides>
  <Notes>1</Notes>
  <HiddenSlides>0</HiddenSlides>
  <MMClips>4</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45</vt:i4>
      </vt:variant>
    </vt:vector>
  </HeadingPairs>
  <TitlesOfParts>
    <vt:vector size="50" baseType="lpstr">
      <vt:lpstr>Arial</vt:lpstr>
      <vt:lpstr>Calibri</vt:lpstr>
      <vt:lpstr>Poppins</vt:lpstr>
      <vt:lpstr>Segoe UI Web (West European)</vt:lpstr>
      <vt:lpstr>Projekt domyślny</vt:lpstr>
      <vt:lpstr>Presentazione standard di PowerPoint</vt:lpstr>
      <vt:lpstr>Che cos’è la realtà aumentata</vt:lpstr>
      <vt:lpstr>Il concetto della AR</vt:lpstr>
      <vt:lpstr>11 esempi (migliori) di AR</vt:lpstr>
      <vt:lpstr>Altri esempi</vt:lpstr>
      <vt:lpstr>Snap Chat</vt:lpstr>
      <vt:lpstr>Fotografia</vt:lpstr>
      <vt:lpstr>Holographic Lens</vt:lpstr>
      <vt:lpstr>Google AR</vt:lpstr>
      <vt:lpstr>Pokemon go</vt:lpstr>
      <vt:lpstr>Arredamento interno</vt:lpstr>
      <vt:lpstr>Riparazioni a distanza</vt:lpstr>
      <vt:lpstr>Occhiali Google</vt:lpstr>
      <vt:lpstr>Navigazione con occhiali</vt:lpstr>
      <vt:lpstr>Cricket con AR</vt:lpstr>
      <vt:lpstr>Chirurgia del cervello</vt:lpstr>
      <vt:lpstr>National Geographic</vt:lpstr>
      <vt:lpstr>Museum of other realities</vt:lpstr>
      <vt:lpstr>Museum of other realities</vt:lpstr>
      <vt:lpstr>cospaces.io.edu</vt:lpstr>
      <vt:lpstr>Jurassic Park</vt:lpstr>
      <vt:lpstr>«Among us»</vt:lpstr>
      <vt:lpstr>«Fire Rocket»</vt:lpstr>
      <vt:lpstr>«Catapulta»</vt:lpstr>
      <vt:lpstr>CoSpace - strumenti</vt:lpstr>
      <vt:lpstr>Little Red Coding Club</vt:lpstr>
      <vt:lpstr>Little Red Coding Club</vt:lpstr>
      <vt:lpstr>Little Red Coding Club</vt:lpstr>
      <vt:lpstr>Crea il tuo ambiente d’avventura</vt:lpstr>
      <vt:lpstr>Crea il tuo ambiente d’avventura</vt:lpstr>
      <vt:lpstr>Cammina nel tuo mondo virtuale</vt:lpstr>
      <vt:lpstr>Play/ Design mode</vt:lpstr>
      <vt:lpstr>3D  &amp; AR Mode</vt:lpstr>
      <vt:lpstr>I cinque giochi didattici No. 5 Dora and friends (Nickelodeon)</vt:lpstr>
      <vt:lpstr>Infinità del software educativo</vt:lpstr>
      <vt:lpstr>Infinità di software educativo</vt:lpstr>
      <vt:lpstr>Infinità di software educativo (Twinkl)</vt:lpstr>
      <vt:lpstr>Greetings cards</vt:lpstr>
      <vt:lpstr>Ancora AR</vt:lpstr>
      <vt:lpstr>Perché AR è difficile</vt:lpstr>
      <vt:lpstr>Perché AR è difficile</vt:lpstr>
      <vt:lpstr>AR: viaggio nel tempo</vt:lpstr>
      <vt:lpstr>Ulteriori letture</vt:lpstr>
      <vt:lpstr>Snap Chat</vt:lpstr>
      <vt:lpstr>Riassunto</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Ucho – superkomputer komunikacji</dc:title>
  <dc:creator>GK</dc:creator>
  <cp:lastModifiedBy>Maria Karwasz</cp:lastModifiedBy>
  <cp:revision>129</cp:revision>
  <dcterms:created xsi:type="dcterms:W3CDTF">2019-04-23T16:37:35Z</dcterms:created>
  <dcterms:modified xsi:type="dcterms:W3CDTF">2022-10-19T19:17:25Z</dcterms:modified>
</cp:coreProperties>
</file>