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21" r:id="rId2"/>
    <p:sldId id="323" r:id="rId3"/>
    <p:sldId id="324" r:id="rId4"/>
    <p:sldId id="354" r:id="rId5"/>
    <p:sldId id="325" r:id="rId6"/>
    <p:sldId id="431" r:id="rId7"/>
    <p:sldId id="330" r:id="rId8"/>
    <p:sldId id="329" r:id="rId9"/>
    <p:sldId id="331" r:id="rId10"/>
    <p:sldId id="432" r:id="rId11"/>
    <p:sldId id="433" r:id="rId12"/>
    <p:sldId id="434" r:id="rId13"/>
    <p:sldId id="435" r:id="rId14"/>
    <p:sldId id="436" r:id="rId15"/>
    <p:sldId id="332" r:id="rId16"/>
    <p:sldId id="402" r:id="rId17"/>
    <p:sldId id="334" r:id="rId18"/>
    <p:sldId id="424" r:id="rId19"/>
    <p:sldId id="425" r:id="rId20"/>
    <p:sldId id="426" r:id="rId21"/>
    <p:sldId id="338" r:id="rId22"/>
    <p:sldId id="339" r:id="rId23"/>
    <p:sldId id="340" r:id="rId24"/>
    <p:sldId id="341" r:id="rId25"/>
    <p:sldId id="342" r:id="rId26"/>
    <p:sldId id="343" r:id="rId27"/>
    <p:sldId id="428" r:id="rId28"/>
    <p:sldId id="427" r:id="rId29"/>
    <p:sldId id="430" r:id="rId30"/>
    <p:sldId id="42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varScale="1">
        <p:scale>
          <a:sx n="62" d="100"/>
          <a:sy n="62" d="100"/>
        </p:scale>
        <p:origin x="1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E3C8D-FD4B-4EC3-A13F-8A2B9EE62997}" type="datetimeFigureOut">
              <a:rPr lang="it-IT" smtClean="0"/>
              <a:t>19/10/2022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B74A0-4BC4-45DC-9E25-AEC77CEE3AEB}" type="slidenum">
              <a:rPr lang="it-IT" smtClean="0"/>
              <a:t>‹N›</a:t>
            </a:fld>
            <a:endParaRPr lang="it-IT"/>
          </a:p>
        </p:txBody>
      </p:sp>
    </p:spTree>
    <p:extLst>
      <p:ext uri="{BB962C8B-B14F-4D97-AF65-F5344CB8AC3E}">
        <p14:creationId xmlns:p14="http://schemas.microsoft.com/office/powerpoint/2010/main" val="273510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65A00-0F33-7F1F-701E-02730FD703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2C9D203-A078-909C-E529-5FF7D0287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C648020-AE39-7225-F4D2-832221275621}"/>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BC6949F0-8963-7D1F-56B7-B7B7D6EAD9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2B25FF-356A-E006-D8C5-7F5D5FC94B8B}"/>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401645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89A82E-62D0-6AB5-F15B-FF595682058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29AF9F8-529C-2180-01C3-8FD6D7D6BF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A3548C-79E7-DCE6-1B21-4BEF071FE6C0}"/>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E2288E68-B82A-69D9-D61D-BBC30EFD3E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ED090F-8C31-53E8-56AF-7DDFA4496182}"/>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3656144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DDB7676-02C0-C87E-4DF8-DD8AC35AF08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63A489-D2DE-ACC2-C99C-FC204FCF989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B647D19-5020-F55B-061A-F54C25FA5127}"/>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DC23A4C5-4E3B-5FFC-BCAF-0C58BE615E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810A97-E064-74D2-4FB7-14D30BAE6436}"/>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208737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B9F148-7423-A45D-09D9-13B65E0E52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18C6BB-6776-78A2-724B-35211634FC6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76CFFDD-7E88-F9F3-31F6-6823F69A139A}"/>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68F9F6BA-8077-FB25-DB6E-81226E957D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3EC4BB-7655-BF6C-3D0A-ABD89E64DDAE}"/>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391208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B26362-CBE0-58F2-37D8-29E3CF18BC4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4ED1403-65DF-B3AD-1658-58EE3E7AE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D3741A6-EF19-FB2E-9ABB-48D6DCD52C3E}"/>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BB64B57B-6FA1-DB74-C35B-72ACDACB858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FB39A0-4312-01CF-FEEC-A19A3B4918DE}"/>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110795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ADCA4B-F17A-0B34-4BC2-6DDB2C4BAC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28BE92-AF3E-15F3-E732-139663C8112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8253C6E-9FE3-FDC6-F68B-F357C6B22E8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B56C8DF-AC6F-9D18-9E47-1087EE6D5C41}"/>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6" name="Segnaposto piè di pagina 5">
            <a:extLst>
              <a:ext uri="{FF2B5EF4-FFF2-40B4-BE49-F238E27FC236}">
                <a16:creationId xmlns:a16="http://schemas.microsoft.com/office/drawing/2014/main" id="{484A7F2D-EF47-BB32-9E67-8C0F03DDC50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3346D47-ECF5-8683-2B79-3D496473FC0D}"/>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210452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2204B-751E-F058-D180-62C2148452C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01D1BAA-795B-F661-7D1A-5AA67EAE3E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A846FE5-EE74-7BD0-A052-2B96333F84C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FD82B93-7011-4828-D757-F0335DB61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8D9CF6A-002F-86DE-AA87-F7A69A2E51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F693C37-AB25-2655-3A1F-ABF9EF808221}"/>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8" name="Segnaposto piè di pagina 7">
            <a:extLst>
              <a:ext uri="{FF2B5EF4-FFF2-40B4-BE49-F238E27FC236}">
                <a16:creationId xmlns:a16="http://schemas.microsoft.com/office/drawing/2014/main" id="{4567ED85-FBFD-863B-5086-A497FFF56F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7AE53E0-0BFC-FBF3-EEE9-D0A9B50B6288}"/>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136771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5104D-DEDB-D0E4-5B75-C40B52ECEB2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85261B5-72AB-5593-622C-B381056341A2}"/>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4" name="Segnaposto piè di pagina 3">
            <a:extLst>
              <a:ext uri="{FF2B5EF4-FFF2-40B4-BE49-F238E27FC236}">
                <a16:creationId xmlns:a16="http://schemas.microsoft.com/office/drawing/2014/main" id="{9643D135-BF55-6A33-0710-550D8C9AAF6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65CC14A-A176-EDE6-B8D8-2E6D971F5024}"/>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266026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01D34C4-C8A9-46B7-F444-E5C4F078ADB6}"/>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3" name="Segnaposto piè di pagina 2">
            <a:extLst>
              <a:ext uri="{FF2B5EF4-FFF2-40B4-BE49-F238E27FC236}">
                <a16:creationId xmlns:a16="http://schemas.microsoft.com/office/drawing/2014/main" id="{1C7EB583-F6F3-A9C7-3CF2-7AEDA81E233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84E2A57-3994-E4EB-9412-66BF78ADDB45}"/>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184473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E9613E-1580-5B85-2D72-63E9FF1A9E7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CA92E4E-6018-6C3F-D92C-0ED8767699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0FE5B73-C725-7EC2-8019-51BA2CAB8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FC656A4-6F8A-8EE0-9375-06D61188FDB6}"/>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6" name="Segnaposto piè di pagina 5">
            <a:extLst>
              <a:ext uri="{FF2B5EF4-FFF2-40B4-BE49-F238E27FC236}">
                <a16:creationId xmlns:a16="http://schemas.microsoft.com/office/drawing/2014/main" id="{850E4BCE-6DE9-DDA7-2E47-4A02896217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332488F-0A06-632E-10CC-1389E3E19E77}"/>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225538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DAE000-1BF7-79D8-523D-F2A7417F8F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CAE0764-4F60-31BC-4B1D-59320ABDDA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2307F73-AFE4-5E75-7F6B-8478DFE8F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D75860A-5466-37D5-E6EA-EAF2275337A8}"/>
              </a:ext>
            </a:extLst>
          </p:cNvPr>
          <p:cNvSpPr>
            <a:spLocks noGrp="1"/>
          </p:cNvSpPr>
          <p:nvPr>
            <p:ph type="dt" sz="half" idx="10"/>
          </p:nvPr>
        </p:nvSpPr>
        <p:spPr/>
        <p:txBody>
          <a:bodyPr/>
          <a:lstStyle/>
          <a:p>
            <a:fld id="{9274C0E0-4A83-41C9-83A6-0FCD6B1CA5D0}" type="datetimeFigureOut">
              <a:rPr lang="it-IT" smtClean="0"/>
              <a:t>19/10/2022</a:t>
            </a:fld>
            <a:endParaRPr lang="it-IT"/>
          </a:p>
        </p:txBody>
      </p:sp>
      <p:sp>
        <p:nvSpPr>
          <p:cNvPr id="6" name="Segnaposto piè di pagina 5">
            <a:extLst>
              <a:ext uri="{FF2B5EF4-FFF2-40B4-BE49-F238E27FC236}">
                <a16:creationId xmlns:a16="http://schemas.microsoft.com/office/drawing/2014/main" id="{47EC7A3F-04E6-F803-DB3A-4D1DD96FE6E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43D199-79E2-899B-B6EC-CD6E1BED5CDC}"/>
              </a:ext>
            </a:extLst>
          </p:cNvPr>
          <p:cNvSpPr>
            <a:spLocks noGrp="1"/>
          </p:cNvSpPr>
          <p:nvPr>
            <p:ph type="sldNum" sz="quarter" idx="12"/>
          </p:nvPr>
        </p:nvSpPr>
        <p:spPr/>
        <p:txBody>
          <a:bodyPr/>
          <a:lstStyle/>
          <a:p>
            <a:fld id="{A6992E5E-BF33-4349-B2DA-214881600F98}" type="slidenum">
              <a:rPr lang="it-IT" smtClean="0"/>
              <a:t>‹N›</a:t>
            </a:fld>
            <a:endParaRPr lang="it-IT"/>
          </a:p>
        </p:txBody>
      </p:sp>
    </p:spTree>
    <p:extLst>
      <p:ext uri="{BB962C8B-B14F-4D97-AF65-F5344CB8AC3E}">
        <p14:creationId xmlns:p14="http://schemas.microsoft.com/office/powerpoint/2010/main" val="419699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5835E54-C1E7-B4EF-5A57-ED185684B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992E892-B2A5-D35A-D68C-243B3851F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116952-C257-6067-BCCC-8957BFB47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4C0E0-4A83-41C9-83A6-0FCD6B1CA5D0}" type="datetimeFigureOut">
              <a:rPr lang="it-IT" smtClean="0"/>
              <a:t>19/10/2022</a:t>
            </a:fld>
            <a:endParaRPr lang="it-IT"/>
          </a:p>
        </p:txBody>
      </p:sp>
      <p:sp>
        <p:nvSpPr>
          <p:cNvPr id="5" name="Segnaposto piè di pagina 4">
            <a:extLst>
              <a:ext uri="{FF2B5EF4-FFF2-40B4-BE49-F238E27FC236}">
                <a16:creationId xmlns:a16="http://schemas.microsoft.com/office/drawing/2014/main" id="{E7724A06-7A20-847E-4F21-8CD56C35B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DA1E8A2-CC9C-A472-0D90-81A037F93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92E5E-BF33-4349-B2DA-214881600F98}" type="slidenum">
              <a:rPr lang="it-IT" smtClean="0"/>
              <a:t>‹N›</a:t>
            </a:fld>
            <a:endParaRPr lang="it-IT"/>
          </a:p>
        </p:txBody>
      </p:sp>
    </p:spTree>
    <p:extLst>
      <p:ext uri="{BB962C8B-B14F-4D97-AF65-F5344CB8AC3E}">
        <p14:creationId xmlns:p14="http://schemas.microsoft.com/office/powerpoint/2010/main" val="336610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it.wikipedia.org/wiki/Cruscotto" TargetMode="External"/><Relationship Id="rId2" Type="http://schemas.openxmlformats.org/officeDocument/2006/relationships/hyperlink" Target="https://it.wikipedia.org/wiki/Realt%C3%A0_aumentata#cite_note-1" TargetMode="External"/><Relationship Id="rId1" Type="http://schemas.openxmlformats.org/officeDocument/2006/relationships/slideLayout" Target="../slideLayouts/slideLayout6.xml"/><Relationship Id="rId5" Type="http://schemas.openxmlformats.org/officeDocument/2006/relationships/hyperlink" Target="https://it.wikipedia.org/wiki/Chirurgia_robotica" TargetMode="External"/><Relationship Id="rId4" Type="http://schemas.openxmlformats.org/officeDocument/2006/relationships/hyperlink" Target="https://it.wikipedia.org/wiki/Smartphon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www.softwaretestinghelp.com/best-augmented-reality-apps/#2_ScopeAR" TargetMode="External"/><Relationship Id="rId13" Type="http://schemas.openxmlformats.org/officeDocument/2006/relationships/hyperlink" Target="https://www.softwaretestinghelp.com/best-augmented-reality-apps/#7_Roar" TargetMode="External"/><Relationship Id="rId3" Type="http://schemas.openxmlformats.org/officeDocument/2006/relationships/hyperlink" Target="https://www.softwaretestinghelp.com/best-augmented-reality-apps/#Types_Of_AR_Apps" TargetMode="External"/><Relationship Id="rId7" Type="http://schemas.openxmlformats.org/officeDocument/2006/relationships/hyperlink" Target="https://www.softwaretestinghelp.com/best-augmented-reality-apps/#1_IKEA_Place" TargetMode="External"/><Relationship Id="rId12" Type="http://schemas.openxmlformats.org/officeDocument/2006/relationships/hyperlink" Target="https://www.softwaretestinghelp.com/best-augmented-reality-apps/#6_Medical_Realities" TargetMode="External"/><Relationship Id="rId2" Type="http://schemas.openxmlformats.org/officeDocument/2006/relationships/image" Target="../media/image22.png"/><Relationship Id="rId16" Type="http://schemas.openxmlformats.org/officeDocument/2006/relationships/hyperlink" Target="https://www.softwaretestinghelp.com/best-augmented-reality-apps/#10_Giphy_World" TargetMode="External"/><Relationship Id="rId1" Type="http://schemas.openxmlformats.org/officeDocument/2006/relationships/slideLayout" Target="../slideLayouts/slideLayout6.xml"/><Relationship Id="rId6" Type="http://schemas.openxmlformats.org/officeDocument/2006/relationships/hyperlink" Target="https://www.softwaretestinghelp.com/best-augmented-reality-apps/#Comparison_Of_Best_AR_Apps" TargetMode="External"/><Relationship Id="rId11" Type="http://schemas.openxmlformats.org/officeDocument/2006/relationships/hyperlink" Target="https://www.softwaretestinghelp.com/best-augmented-reality-apps/#5_Pokemon_Go" TargetMode="External"/><Relationship Id="rId5" Type="http://schemas.openxmlformats.org/officeDocument/2006/relationships/hyperlink" Target="https://www.softwaretestinghelp.com/best-augmented-reality-apps/#List_Of_Top_Augmented_Reality_Apps_For_Android_And_iOS" TargetMode="External"/><Relationship Id="rId15" Type="http://schemas.openxmlformats.org/officeDocument/2006/relationships/hyperlink" Target="https://www.softwaretestinghelp.com/best-augmented-reality-apps/#9_Lens_Studio" TargetMode="External"/><Relationship Id="rId10" Type="http://schemas.openxmlformats.org/officeDocument/2006/relationships/hyperlink" Target="https://www.softwaretestinghelp.com/best-augmented-reality-apps/#4_ModiFace" TargetMode="External"/><Relationship Id="rId4" Type="http://schemas.openxmlformats.org/officeDocument/2006/relationships/hyperlink" Target="https://www.softwaretestinghelp.com/best-augmented-reality-apps/#AR_Apps_Top_Characteristics" TargetMode="External"/><Relationship Id="rId9" Type="http://schemas.openxmlformats.org/officeDocument/2006/relationships/hyperlink" Target="https://www.softwaretestinghelp.com/best-augmented-reality-apps/#3_Augment" TargetMode="External"/><Relationship Id="rId14" Type="http://schemas.openxmlformats.org/officeDocument/2006/relationships/hyperlink" Target="https://www.softwaretestinghelp.com/best-augmented-reality-apps/#8_uMak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2207515" y="476250"/>
            <a:ext cx="7417415"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400" i="1" dirty="0">
                <a:solidFill>
                  <a:srgbClr val="002060"/>
                </a:solidFill>
                <a:latin typeface="Arial" panose="020B0604020202020204" pitchFamily="34" charset="0"/>
              </a:rPr>
              <a:t>Insegnare STEAM </a:t>
            </a:r>
          </a:p>
          <a:p>
            <a:r>
              <a:rPr lang="it-IT" altLang="it-IT" sz="5400" i="1" dirty="0">
                <a:solidFill>
                  <a:srgbClr val="002060"/>
                </a:solidFill>
                <a:latin typeface="Arial" panose="020B0604020202020204" pitchFamily="34" charset="0"/>
              </a:rPr>
              <a:t>con la realtà aumentata</a:t>
            </a:r>
          </a:p>
          <a:p>
            <a:endParaRPr lang="pl-PL" altLang="it-IT" sz="2800" dirty="0">
              <a:solidFill>
                <a:srgbClr val="FF0000"/>
              </a:solidFill>
              <a:latin typeface="Arial" panose="020B0604020202020204" pitchFamily="34" charset="0"/>
            </a:endParaRP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2063750" y="3517065"/>
            <a:ext cx="732604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endParaRPr lang="it-IT" altLang="it-IT" sz="2800" i="1" dirty="0">
              <a:solidFill>
                <a:srgbClr val="002060"/>
              </a:solidFill>
            </a:endParaRPr>
          </a:p>
          <a:p>
            <a:r>
              <a:rPr lang="it-IT" altLang="it-IT" sz="2800" i="1" dirty="0">
                <a:solidFill>
                  <a:srgbClr val="002060"/>
                </a:solidFill>
                <a:latin typeface="Arial" panose="020B0604020202020204" pitchFamily="34" charset="0"/>
              </a:rPr>
              <a:t>Lezione 2: «Realtà aumentata» - definizione,</a:t>
            </a:r>
          </a:p>
          <a:p>
            <a:r>
              <a:rPr lang="it-IT" altLang="it-IT" sz="2800" i="1" dirty="0">
                <a:solidFill>
                  <a:srgbClr val="002060"/>
                </a:solidFill>
              </a:rPr>
              <a:t>qualche esempio (1)</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F4FC7-6678-F500-3FF0-798077768245}"/>
              </a:ext>
            </a:extLst>
          </p:cNvPr>
          <p:cNvSpPr>
            <a:spLocks noGrp="1"/>
          </p:cNvSpPr>
          <p:nvPr>
            <p:ph type="title"/>
          </p:nvPr>
        </p:nvSpPr>
        <p:spPr/>
        <p:txBody>
          <a:bodyPr/>
          <a:lstStyle/>
          <a:p>
            <a:r>
              <a:rPr lang="it-IT" dirty="0"/>
              <a:t>AR visitando la città</a:t>
            </a:r>
          </a:p>
        </p:txBody>
      </p:sp>
      <p:sp>
        <p:nvSpPr>
          <p:cNvPr id="3" name="CasellaDiTesto 2">
            <a:extLst>
              <a:ext uri="{FF2B5EF4-FFF2-40B4-BE49-F238E27FC236}">
                <a16:creationId xmlns:a16="http://schemas.microsoft.com/office/drawing/2014/main" id="{71129A49-4B94-390D-3FFF-1AF8C9CD33CB}"/>
              </a:ext>
            </a:extLst>
          </p:cNvPr>
          <p:cNvSpPr txBox="1"/>
          <p:nvPr/>
        </p:nvSpPr>
        <p:spPr>
          <a:xfrm flipH="1">
            <a:off x="495170" y="5253925"/>
            <a:ext cx="10260654" cy="1200329"/>
          </a:xfrm>
          <a:prstGeom prst="rect">
            <a:avLst/>
          </a:prstGeom>
          <a:noFill/>
        </p:spPr>
        <p:txBody>
          <a:bodyPr wrap="square" rtlCol="0">
            <a:spAutoFit/>
          </a:bodyPr>
          <a:lstStyle/>
          <a:p>
            <a:r>
              <a:rPr lang="it-IT" sz="2400" dirty="0"/>
              <a:t>Creare l’informazione più specifica e interattive per turisti</a:t>
            </a:r>
          </a:p>
          <a:p>
            <a:r>
              <a:rPr lang="it-IT" sz="2400" dirty="0"/>
              <a:t>https://www.youtube.com/watch?v=btc_zDS07E4</a:t>
            </a:r>
          </a:p>
          <a:p>
            <a:r>
              <a:rPr lang="it-IT" sz="2400" dirty="0"/>
              <a:t> </a:t>
            </a:r>
          </a:p>
        </p:txBody>
      </p:sp>
      <p:pic>
        <p:nvPicPr>
          <p:cNvPr id="5" name="Immagine 4">
            <a:extLst>
              <a:ext uri="{FF2B5EF4-FFF2-40B4-BE49-F238E27FC236}">
                <a16:creationId xmlns:a16="http://schemas.microsoft.com/office/drawing/2014/main" id="{F1832209-ECA7-E274-9729-A07986CE7114}"/>
              </a:ext>
            </a:extLst>
          </p:cNvPr>
          <p:cNvPicPr>
            <a:picLocks noChangeAspect="1"/>
          </p:cNvPicPr>
          <p:nvPr/>
        </p:nvPicPr>
        <p:blipFill>
          <a:blip r:embed="rId2"/>
          <a:stretch>
            <a:fillRect/>
          </a:stretch>
        </p:blipFill>
        <p:spPr>
          <a:xfrm>
            <a:off x="2795911" y="1437554"/>
            <a:ext cx="6332592" cy="3612552"/>
          </a:xfrm>
          <a:prstGeom prst="rect">
            <a:avLst/>
          </a:prstGeom>
        </p:spPr>
      </p:pic>
    </p:spTree>
    <p:extLst>
      <p:ext uri="{BB962C8B-B14F-4D97-AF65-F5344CB8AC3E}">
        <p14:creationId xmlns:p14="http://schemas.microsoft.com/office/powerpoint/2010/main" val="10492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F4FC7-6678-F500-3FF0-798077768245}"/>
              </a:ext>
            </a:extLst>
          </p:cNvPr>
          <p:cNvSpPr>
            <a:spLocks noGrp="1"/>
          </p:cNvSpPr>
          <p:nvPr>
            <p:ph type="title"/>
          </p:nvPr>
        </p:nvSpPr>
        <p:spPr/>
        <p:txBody>
          <a:bodyPr/>
          <a:lstStyle/>
          <a:p>
            <a:r>
              <a:rPr lang="it-IT" dirty="0"/>
              <a:t>AR in viaggio</a:t>
            </a:r>
          </a:p>
        </p:txBody>
      </p:sp>
      <p:sp>
        <p:nvSpPr>
          <p:cNvPr id="3" name="CasellaDiTesto 2">
            <a:extLst>
              <a:ext uri="{FF2B5EF4-FFF2-40B4-BE49-F238E27FC236}">
                <a16:creationId xmlns:a16="http://schemas.microsoft.com/office/drawing/2014/main" id="{71129A49-4B94-390D-3FFF-1AF8C9CD33CB}"/>
              </a:ext>
            </a:extLst>
          </p:cNvPr>
          <p:cNvSpPr txBox="1"/>
          <p:nvPr/>
        </p:nvSpPr>
        <p:spPr>
          <a:xfrm flipH="1">
            <a:off x="495170" y="5253925"/>
            <a:ext cx="10260654" cy="1200329"/>
          </a:xfrm>
          <a:prstGeom prst="rect">
            <a:avLst/>
          </a:prstGeom>
          <a:noFill/>
        </p:spPr>
        <p:txBody>
          <a:bodyPr wrap="square" rtlCol="0">
            <a:spAutoFit/>
          </a:bodyPr>
          <a:lstStyle/>
          <a:p>
            <a:r>
              <a:rPr lang="it-IT" sz="2400" dirty="0"/>
              <a:t>La navigazione più semplice (la cattedrale di Dresda)</a:t>
            </a:r>
          </a:p>
          <a:p>
            <a:r>
              <a:rPr lang="it-IT" sz="2400" dirty="0"/>
              <a:t>https://www.youtube.com/watch?v=btc_zDS07E4</a:t>
            </a:r>
          </a:p>
          <a:p>
            <a:r>
              <a:rPr lang="it-IT" sz="2400" dirty="0"/>
              <a:t> </a:t>
            </a:r>
          </a:p>
        </p:txBody>
      </p:sp>
      <p:pic>
        <p:nvPicPr>
          <p:cNvPr id="8" name="Immagine 7">
            <a:extLst>
              <a:ext uri="{FF2B5EF4-FFF2-40B4-BE49-F238E27FC236}">
                <a16:creationId xmlns:a16="http://schemas.microsoft.com/office/drawing/2014/main" id="{BC266E86-B7C3-53A2-0BE2-F6556D3B860F}"/>
              </a:ext>
            </a:extLst>
          </p:cNvPr>
          <p:cNvPicPr>
            <a:picLocks noChangeAspect="1"/>
          </p:cNvPicPr>
          <p:nvPr/>
        </p:nvPicPr>
        <p:blipFill>
          <a:blip r:embed="rId2"/>
          <a:stretch>
            <a:fillRect/>
          </a:stretch>
        </p:blipFill>
        <p:spPr>
          <a:xfrm>
            <a:off x="2643187" y="1372651"/>
            <a:ext cx="6905625" cy="3895725"/>
          </a:xfrm>
          <a:prstGeom prst="rect">
            <a:avLst/>
          </a:prstGeom>
        </p:spPr>
      </p:pic>
    </p:spTree>
    <p:extLst>
      <p:ext uri="{BB962C8B-B14F-4D97-AF65-F5344CB8AC3E}">
        <p14:creationId xmlns:p14="http://schemas.microsoft.com/office/powerpoint/2010/main" val="144332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F4FC7-6678-F500-3FF0-798077768245}"/>
              </a:ext>
            </a:extLst>
          </p:cNvPr>
          <p:cNvSpPr>
            <a:spLocks noGrp="1"/>
          </p:cNvSpPr>
          <p:nvPr>
            <p:ph type="title"/>
          </p:nvPr>
        </p:nvSpPr>
        <p:spPr/>
        <p:txBody>
          <a:bodyPr/>
          <a:lstStyle/>
          <a:p>
            <a:r>
              <a:rPr lang="it-IT" dirty="0"/>
              <a:t>AR in viaggio</a:t>
            </a:r>
          </a:p>
        </p:txBody>
      </p:sp>
      <p:sp>
        <p:nvSpPr>
          <p:cNvPr id="3" name="CasellaDiTesto 2">
            <a:extLst>
              <a:ext uri="{FF2B5EF4-FFF2-40B4-BE49-F238E27FC236}">
                <a16:creationId xmlns:a16="http://schemas.microsoft.com/office/drawing/2014/main" id="{71129A49-4B94-390D-3FFF-1AF8C9CD33CB}"/>
              </a:ext>
            </a:extLst>
          </p:cNvPr>
          <p:cNvSpPr txBox="1"/>
          <p:nvPr/>
        </p:nvSpPr>
        <p:spPr>
          <a:xfrm flipH="1">
            <a:off x="495170" y="5253925"/>
            <a:ext cx="10260654" cy="1200329"/>
          </a:xfrm>
          <a:prstGeom prst="rect">
            <a:avLst/>
          </a:prstGeom>
          <a:noFill/>
        </p:spPr>
        <p:txBody>
          <a:bodyPr wrap="square" rtlCol="0">
            <a:spAutoFit/>
          </a:bodyPr>
          <a:lstStyle/>
          <a:p>
            <a:r>
              <a:rPr lang="it-IT" sz="2400" dirty="0"/>
              <a:t>Aumentare la quantità di informazione presentata (parlamento di Budapest)</a:t>
            </a:r>
          </a:p>
          <a:p>
            <a:r>
              <a:rPr lang="it-IT" sz="2400" dirty="0"/>
              <a:t>https://www.youtube.com/watch?v=btc_zDS07E4</a:t>
            </a:r>
          </a:p>
          <a:p>
            <a:r>
              <a:rPr lang="it-IT" sz="2400" dirty="0"/>
              <a:t> </a:t>
            </a:r>
          </a:p>
        </p:txBody>
      </p:sp>
      <p:pic>
        <p:nvPicPr>
          <p:cNvPr id="7" name="Immagine 6">
            <a:extLst>
              <a:ext uri="{FF2B5EF4-FFF2-40B4-BE49-F238E27FC236}">
                <a16:creationId xmlns:a16="http://schemas.microsoft.com/office/drawing/2014/main" id="{0295DFD7-2FCA-5372-CF44-832B3B37C599}"/>
              </a:ext>
            </a:extLst>
          </p:cNvPr>
          <p:cNvPicPr>
            <a:picLocks noChangeAspect="1"/>
          </p:cNvPicPr>
          <p:nvPr/>
        </p:nvPicPr>
        <p:blipFill>
          <a:blip r:embed="rId2"/>
          <a:stretch>
            <a:fillRect/>
          </a:stretch>
        </p:blipFill>
        <p:spPr>
          <a:xfrm>
            <a:off x="2326117" y="1320100"/>
            <a:ext cx="6981825" cy="3933825"/>
          </a:xfrm>
          <a:prstGeom prst="rect">
            <a:avLst/>
          </a:prstGeom>
        </p:spPr>
      </p:pic>
    </p:spTree>
    <p:extLst>
      <p:ext uri="{BB962C8B-B14F-4D97-AF65-F5344CB8AC3E}">
        <p14:creationId xmlns:p14="http://schemas.microsoft.com/office/powerpoint/2010/main" val="1142079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F4FC7-6678-F500-3FF0-798077768245}"/>
              </a:ext>
            </a:extLst>
          </p:cNvPr>
          <p:cNvSpPr>
            <a:spLocks noGrp="1"/>
          </p:cNvSpPr>
          <p:nvPr>
            <p:ph type="title"/>
          </p:nvPr>
        </p:nvSpPr>
        <p:spPr/>
        <p:txBody>
          <a:bodyPr/>
          <a:lstStyle/>
          <a:p>
            <a:r>
              <a:rPr lang="it-IT" dirty="0"/>
              <a:t>AR in viaggio</a:t>
            </a:r>
          </a:p>
        </p:txBody>
      </p:sp>
      <p:sp>
        <p:nvSpPr>
          <p:cNvPr id="3" name="CasellaDiTesto 2">
            <a:extLst>
              <a:ext uri="{FF2B5EF4-FFF2-40B4-BE49-F238E27FC236}">
                <a16:creationId xmlns:a16="http://schemas.microsoft.com/office/drawing/2014/main" id="{71129A49-4B94-390D-3FFF-1AF8C9CD33CB}"/>
              </a:ext>
            </a:extLst>
          </p:cNvPr>
          <p:cNvSpPr txBox="1"/>
          <p:nvPr/>
        </p:nvSpPr>
        <p:spPr>
          <a:xfrm flipH="1">
            <a:off x="495170" y="5253925"/>
            <a:ext cx="10260654" cy="1200329"/>
          </a:xfrm>
          <a:prstGeom prst="rect">
            <a:avLst/>
          </a:prstGeom>
          <a:noFill/>
        </p:spPr>
        <p:txBody>
          <a:bodyPr wrap="square" rtlCol="0">
            <a:spAutoFit/>
          </a:bodyPr>
          <a:lstStyle/>
          <a:p>
            <a:r>
              <a:rPr lang="it-IT" sz="2400" dirty="0"/>
              <a:t>Guida turistica on-line</a:t>
            </a:r>
          </a:p>
          <a:p>
            <a:r>
              <a:rPr lang="it-IT" sz="2400" dirty="0"/>
              <a:t>https://www.youtube.com/watch?v=btc_zDS07E4</a:t>
            </a:r>
          </a:p>
          <a:p>
            <a:r>
              <a:rPr lang="it-IT" sz="2400" dirty="0"/>
              <a:t> </a:t>
            </a:r>
          </a:p>
        </p:txBody>
      </p:sp>
      <p:pic>
        <p:nvPicPr>
          <p:cNvPr id="5" name="Immagine 4">
            <a:extLst>
              <a:ext uri="{FF2B5EF4-FFF2-40B4-BE49-F238E27FC236}">
                <a16:creationId xmlns:a16="http://schemas.microsoft.com/office/drawing/2014/main" id="{089642C8-220D-0BE3-70BC-B04099D7D2C4}"/>
              </a:ext>
            </a:extLst>
          </p:cNvPr>
          <p:cNvPicPr>
            <a:picLocks noChangeAspect="1"/>
          </p:cNvPicPr>
          <p:nvPr/>
        </p:nvPicPr>
        <p:blipFill>
          <a:blip r:embed="rId2"/>
          <a:stretch>
            <a:fillRect/>
          </a:stretch>
        </p:blipFill>
        <p:spPr>
          <a:xfrm>
            <a:off x="2439448" y="1358200"/>
            <a:ext cx="7096125" cy="3895725"/>
          </a:xfrm>
          <a:prstGeom prst="rect">
            <a:avLst/>
          </a:prstGeom>
        </p:spPr>
      </p:pic>
    </p:spTree>
    <p:extLst>
      <p:ext uri="{BB962C8B-B14F-4D97-AF65-F5344CB8AC3E}">
        <p14:creationId xmlns:p14="http://schemas.microsoft.com/office/powerpoint/2010/main" val="1626092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F4FC7-6678-F500-3FF0-798077768245}"/>
              </a:ext>
            </a:extLst>
          </p:cNvPr>
          <p:cNvSpPr>
            <a:spLocks noGrp="1"/>
          </p:cNvSpPr>
          <p:nvPr>
            <p:ph type="title"/>
          </p:nvPr>
        </p:nvSpPr>
        <p:spPr/>
        <p:txBody>
          <a:bodyPr/>
          <a:lstStyle/>
          <a:p>
            <a:r>
              <a:rPr lang="it-IT" dirty="0"/>
              <a:t>AR in progettazione architettonica</a:t>
            </a:r>
          </a:p>
        </p:txBody>
      </p:sp>
      <p:sp>
        <p:nvSpPr>
          <p:cNvPr id="3" name="CasellaDiTesto 2">
            <a:extLst>
              <a:ext uri="{FF2B5EF4-FFF2-40B4-BE49-F238E27FC236}">
                <a16:creationId xmlns:a16="http://schemas.microsoft.com/office/drawing/2014/main" id="{71129A49-4B94-390D-3FFF-1AF8C9CD33CB}"/>
              </a:ext>
            </a:extLst>
          </p:cNvPr>
          <p:cNvSpPr txBox="1"/>
          <p:nvPr/>
        </p:nvSpPr>
        <p:spPr>
          <a:xfrm flipH="1">
            <a:off x="495170" y="5253925"/>
            <a:ext cx="10260654" cy="830997"/>
          </a:xfrm>
          <a:prstGeom prst="rect">
            <a:avLst/>
          </a:prstGeom>
          <a:noFill/>
        </p:spPr>
        <p:txBody>
          <a:bodyPr wrap="square" rtlCol="0">
            <a:spAutoFit/>
          </a:bodyPr>
          <a:lstStyle/>
          <a:p>
            <a:r>
              <a:rPr lang="it-IT" sz="2400" dirty="0"/>
              <a:t>https://www.youtube.com/watch?v=y2iaXVb2B10</a:t>
            </a:r>
          </a:p>
          <a:p>
            <a:r>
              <a:rPr lang="it-IT" sz="2400" dirty="0"/>
              <a:t> </a:t>
            </a:r>
          </a:p>
        </p:txBody>
      </p:sp>
      <p:pic>
        <p:nvPicPr>
          <p:cNvPr id="6" name="Immagine 5">
            <a:extLst>
              <a:ext uri="{FF2B5EF4-FFF2-40B4-BE49-F238E27FC236}">
                <a16:creationId xmlns:a16="http://schemas.microsoft.com/office/drawing/2014/main" id="{C96CCB7D-0B00-A958-478B-EAD16970B900}"/>
              </a:ext>
            </a:extLst>
          </p:cNvPr>
          <p:cNvPicPr>
            <a:picLocks noChangeAspect="1"/>
          </p:cNvPicPr>
          <p:nvPr/>
        </p:nvPicPr>
        <p:blipFill>
          <a:blip r:embed="rId2"/>
          <a:stretch>
            <a:fillRect/>
          </a:stretch>
        </p:blipFill>
        <p:spPr>
          <a:xfrm>
            <a:off x="2547937" y="1462087"/>
            <a:ext cx="7096125" cy="3933825"/>
          </a:xfrm>
          <a:prstGeom prst="rect">
            <a:avLst/>
          </a:prstGeom>
        </p:spPr>
      </p:pic>
    </p:spTree>
    <p:extLst>
      <p:ext uri="{BB962C8B-B14F-4D97-AF65-F5344CB8AC3E}">
        <p14:creationId xmlns:p14="http://schemas.microsoft.com/office/powerpoint/2010/main" val="2916157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271464" y="0"/>
            <a:ext cx="8229600" cy="1143000"/>
          </a:xfrm>
        </p:spPr>
        <p:txBody>
          <a:bodyPr/>
          <a:lstStyle/>
          <a:p>
            <a:r>
              <a:rPr lang="it-IT" dirty="0"/>
              <a:t>AR in training aziendale</a:t>
            </a:r>
          </a:p>
        </p:txBody>
      </p:sp>
      <p:pic>
        <p:nvPicPr>
          <p:cNvPr id="5" name="Immagine 4">
            <a:extLst>
              <a:ext uri="{FF2B5EF4-FFF2-40B4-BE49-F238E27FC236}">
                <a16:creationId xmlns:a16="http://schemas.microsoft.com/office/drawing/2014/main" id="{03F77176-E63C-D626-A98B-8D910B4AE6C1}"/>
              </a:ext>
            </a:extLst>
          </p:cNvPr>
          <p:cNvPicPr>
            <a:picLocks noChangeAspect="1"/>
          </p:cNvPicPr>
          <p:nvPr/>
        </p:nvPicPr>
        <p:blipFill>
          <a:blip r:embed="rId2"/>
          <a:stretch>
            <a:fillRect/>
          </a:stretch>
        </p:blipFill>
        <p:spPr>
          <a:xfrm>
            <a:off x="1985325" y="883572"/>
            <a:ext cx="7515739" cy="5464118"/>
          </a:xfrm>
          <a:prstGeom prst="rect">
            <a:avLst/>
          </a:prstGeom>
        </p:spPr>
      </p:pic>
      <p:sp>
        <p:nvSpPr>
          <p:cNvPr id="7" name="CasellaDiTesto 6">
            <a:extLst>
              <a:ext uri="{FF2B5EF4-FFF2-40B4-BE49-F238E27FC236}">
                <a16:creationId xmlns:a16="http://schemas.microsoft.com/office/drawing/2014/main" id="{F3007740-AA09-7078-BBEA-B70E7C9194D3}"/>
              </a:ext>
            </a:extLst>
          </p:cNvPr>
          <p:cNvSpPr txBox="1"/>
          <p:nvPr/>
        </p:nvSpPr>
        <p:spPr>
          <a:xfrm>
            <a:off x="2213787" y="1063618"/>
            <a:ext cx="4572000" cy="646331"/>
          </a:xfrm>
          <a:prstGeom prst="rect">
            <a:avLst/>
          </a:prstGeom>
          <a:noFill/>
        </p:spPr>
        <p:txBody>
          <a:bodyPr wrap="square">
            <a:spAutoFit/>
          </a:bodyPr>
          <a:lstStyle/>
          <a:p>
            <a:r>
              <a:rPr lang="it-IT" dirty="0"/>
              <a:t>https://samelane.com/blog/5-benefits-of-augmented-reality-in-education/</a:t>
            </a:r>
          </a:p>
        </p:txBody>
      </p:sp>
      <p:sp>
        <p:nvSpPr>
          <p:cNvPr id="4" name="CasellaDiTesto 3">
            <a:extLst>
              <a:ext uri="{FF2B5EF4-FFF2-40B4-BE49-F238E27FC236}">
                <a16:creationId xmlns:a16="http://schemas.microsoft.com/office/drawing/2014/main" id="{69CF8BEA-DA36-62B2-4351-B7E457B723E7}"/>
              </a:ext>
            </a:extLst>
          </p:cNvPr>
          <p:cNvSpPr txBox="1"/>
          <p:nvPr/>
        </p:nvSpPr>
        <p:spPr>
          <a:xfrm>
            <a:off x="567160" y="4417017"/>
            <a:ext cx="11459525" cy="1908215"/>
          </a:xfrm>
          <a:prstGeom prst="rect">
            <a:avLst/>
          </a:prstGeom>
          <a:solidFill>
            <a:schemeClr val="accent1">
              <a:lumMod val="20000"/>
              <a:lumOff val="80000"/>
            </a:schemeClr>
          </a:solidFill>
        </p:spPr>
        <p:txBody>
          <a:bodyPr wrap="square">
            <a:spAutoFit/>
          </a:bodyPr>
          <a:lstStyle/>
          <a:p>
            <a:r>
              <a:rPr lang="it-IT" sz="2000" dirty="0"/>
              <a:t>Al giorno d'oggi, i sistemi di gestione dell'apprendimento e i corsi di e-learning sono ampiamente utilizzati nelle grandi aziende. Sono inoltre sempre più spesso scelti da piccole e medie realtà, che riconoscono le potenzialità degli LMS (learning management systems), insieme alle crescenti e mutevoli esigenze formative. La formazione sulla realtà aumentata, che sta rapidamente guadagnando popolarità, coinvolge efficacemente i dipendenti e riduce il tempo necessario per acquisire nuove conoscenze e competenze. </a:t>
            </a:r>
            <a:r>
              <a:rPr lang="it-IT" dirty="0"/>
              <a:t>
</a:t>
            </a:r>
            <a:endParaRPr lang="en-US" dirty="0"/>
          </a:p>
        </p:txBody>
      </p:sp>
    </p:spTree>
    <p:extLst>
      <p:ext uri="{BB962C8B-B14F-4D97-AF65-F5344CB8AC3E}">
        <p14:creationId xmlns:p14="http://schemas.microsoft.com/office/powerpoint/2010/main" val="53550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801179" y="17309"/>
            <a:ext cx="8229600" cy="1143000"/>
          </a:xfrm>
        </p:spPr>
        <p:txBody>
          <a:bodyPr/>
          <a:lstStyle/>
          <a:p>
            <a:r>
              <a:rPr lang="it-IT" sz="4000" dirty="0"/>
              <a:t>Realtà virtuale vs. realtà aumentata</a:t>
            </a:r>
          </a:p>
        </p:txBody>
      </p:sp>
      <p:sp>
        <p:nvSpPr>
          <p:cNvPr id="4" name="CasellaDiTesto 3">
            <a:extLst>
              <a:ext uri="{FF2B5EF4-FFF2-40B4-BE49-F238E27FC236}">
                <a16:creationId xmlns:a16="http://schemas.microsoft.com/office/drawing/2014/main" id="{E8D1B669-11C3-EA55-2667-CB09C660F0EC}"/>
              </a:ext>
            </a:extLst>
          </p:cNvPr>
          <p:cNvSpPr txBox="1"/>
          <p:nvPr/>
        </p:nvSpPr>
        <p:spPr>
          <a:xfrm>
            <a:off x="1300962" y="1160309"/>
            <a:ext cx="9590075" cy="3816429"/>
          </a:xfrm>
          <a:prstGeom prst="rect">
            <a:avLst/>
          </a:prstGeom>
          <a:noFill/>
        </p:spPr>
        <p:txBody>
          <a:bodyPr wrap="square">
            <a:spAutoFit/>
          </a:bodyPr>
          <a:lstStyle/>
          <a:p>
            <a:r>
              <a:rPr lang="it-IT" sz="2200" dirty="0">
                <a:latin typeface="Arial" panose="020B0604020202020204" pitchFamily="34" charset="0"/>
                <a:cs typeface="Arial" panose="020B0604020202020204" pitchFamily="34" charset="0"/>
              </a:rPr>
              <a:t>Tornando all'argomento, come si possono caratterizzare le due tecnologie? La </a:t>
            </a:r>
            <a:r>
              <a:rPr lang="it-IT" sz="2200" b="1" dirty="0">
                <a:latin typeface="Arial" panose="020B0604020202020204" pitchFamily="34" charset="0"/>
                <a:cs typeface="Arial" panose="020B0604020202020204" pitchFamily="34" charset="0"/>
              </a:rPr>
              <a:t>realtà virtuale (VR) </a:t>
            </a:r>
            <a:r>
              <a:rPr lang="it-IT" sz="2200" dirty="0">
                <a:latin typeface="Arial" panose="020B0604020202020204" pitchFamily="34" charset="0"/>
                <a:cs typeface="Arial" panose="020B0604020202020204" pitchFamily="34" charset="0"/>
              </a:rPr>
              <a:t>consente all'utente di muoversi in un ambiente illusorio e completamente digitalizzato e di avere limitate opportunità di movimento intorno a questo spazio immaginario. Ciò è possibile grazie all'uso di attrezzature speciali dotate di sensori e telecamere in grado di riprodurre il modo e la direzione del movimento dell'utente. </a:t>
            </a:r>
            <a:r>
              <a:rPr lang="it-IT" sz="2200" b="1" dirty="0">
                <a:latin typeface="Arial" panose="020B0604020202020204" pitchFamily="34" charset="0"/>
                <a:cs typeface="Arial" panose="020B0604020202020204" pitchFamily="34" charset="0"/>
              </a:rPr>
              <a:t>La realtà aumentata (AR), </a:t>
            </a:r>
            <a:r>
              <a:rPr lang="it-IT" sz="2200" dirty="0">
                <a:latin typeface="Arial" panose="020B0604020202020204" pitchFamily="34" charset="0"/>
                <a:cs typeface="Arial" panose="020B0604020202020204" pitchFamily="34" charset="0"/>
              </a:rPr>
              <a:t>a sua volta, è una tecnologia che utilizza anche attrezzature specializzate e, con il suo aiuto, integra la realtà circostante con elementi aggiuntivi. L'apparecchiatura utilizzata dall'AR (di solito occhiali o un dispositivo mobile) viene utilizzata per imporre ulteriori immagini o informazioni sulla realtà che ci circonda.</a:t>
            </a:r>
          </a:p>
        </p:txBody>
      </p:sp>
      <p:sp>
        <p:nvSpPr>
          <p:cNvPr id="6" name="CasellaDiTesto 5">
            <a:extLst>
              <a:ext uri="{FF2B5EF4-FFF2-40B4-BE49-F238E27FC236}">
                <a16:creationId xmlns:a16="http://schemas.microsoft.com/office/drawing/2014/main" id="{BB874E31-0CFB-7FF3-7F7C-0EA656AD01AD}"/>
              </a:ext>
            </a:extLst>
          </p:cNvPr>
          <p:cNvSpPr txBox="1"/>
          <p:nvPr/>
        </p:nvSpPr>
        <p:spPr>
          <a:xfrm>
            <a:off x="1847528" y="5320613"/>
            <a:ext cx="8496944" cy="1200329"/>
          </a:xfrm>
          <a:prstGeom prst="rect">
            <a:avLst/>
          </a:prstGeom>
          <a:noFill/>
        </p:spPr>
        <p:txBody>
          <a:bodyPr wrap="square">
            <a:spAutoFit/>
          </a:bodyPr>
          <a:lstStyle/>
          <a:p>
            <a:r>
              <a:rPr lang="it-IT" sz="2400" dirty="0">
                <a:latin typeface="Arial" panose="020B0604020202020204" pitchFamily="34" charset="0"/>
                <a:cs typeface="Arial" panose="020B0604020202020204" pitchFamily="34" charset="0"/>
              </a:rPr>
              <a:t>«Realtà virtuale» potrebbe essere del tutto immaginaria</a:t>
            </a:r>
          </a:p>
          <a:p>
            <a:r>
              <a:rPr lang="it-IT" sz="2400" dirty="0">
                <a:latin typeface="Arial" panose="020B0604020202020204" pitchFamily="34" charset="0"/>
                <a:cs typeface="Arial" panose="020B0604020202020204" pitchFamily="34" charset="0"/>
              </a:rPr>
              <a:t>Realtà aumentata corrisponde al mondo reale, e lo arricchisce con tecnologie virtuali </a:t>
            </a:r>
          </a:p>
        </p:txBody>
      </p:sp>
    </p:spTree>
    <p:extLst>
      <p:ext uri="{BB962C8B-B14F-4D97-AF65-F5344CB8AC3E}">
        <p14:creationId xmlns:p14="http://schemas.microsoft.com/office/powerpoint/2010/main" val="1699805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801179" y="473236"/>
            <a:ext cx="8229600" cy="1143000"/>
          </a:xfrm>
        </p:spPr>
        <p:txBody>
          <a:bodyPr>
            <a:normAutofit fontScale="90000"/>
          </a:bodyPr>
          <a:lstStyle/>
          <a:p>
            <a:r>
              <a:rPr lang="en-US" sz="4000" b="1" dirty="0">
                <a:solidFill>
                  <a:srgbClr val="002B5F"/>
                </a:solidFill>
                <a:latin typeface="Montserrat" panose="00000500000000000000" pitchFamily="2" charset="0"/>
              </a:rPr>
              <a:t>5 benefits of augmented reality in education</a:t>
            </a:r>
            <a:br>
              <a:rPr lang="en-US" sz="1600" b="1" dirty="0">
                <a:solidFill>
                  <a:srgbClr val="002B5F"/>
                </a:solidFill>
                <a:latin typeface="Montserrat" panose="00000500000000000000" pitchFamily="2" charset="0"/>
              </a:rPr>
            </a:br>
            <a:endParaRPr lang="it-IT" sz="4000" dirty="0"/>
          </a:p>
        </p:txBody>
      </p:sp>
      <p:sp>
        <p:nvSpPr>
          <p:cNvPr id="4" name="CasellaDiTesto 3">
            <a:extLst>
              <a:ext uri="{FF2B5EF4-FFF2-40B4-BE49-F238E27FC236}">
                <a16:creationId xmlns:a16="http://schemas.microsoft.com/office/drawing/2014/main" id="{E8D1B669-11C3-EA55-2667-CB09C660F0EC}"/>
              </a:ext>
            </a:extLst>
          </p:cNvPr>
          <p:cNvSpPr txBox="1"/>
          <p:nvPr/>
        </p:nvSpPr>
        <p:spPr>
          <a:xfrm>
            <a:off x="1919537" y="2060849"/>
            <a:ext cx="7992887" cy="4985980"/>
          </a:xfrm>
          <a:prstGeom prst="rect">
            <a:avLst/>
          </a:prstGeom>
          <a:noFill/>
        </p:spPr>
        <p:txBody>
          <a:bodyPr wrap="square">
            <a:spAutoFit/>
          </a:bodyPr>
          <a:lstStyle/>
          <a:p>
            <a:pPr marL="342900" indent="-342900">
              <a:buAutoNum type="arabicPeriod"/>
            </a:pPr>
            <a:r>
              <a:rPr lang="en-US" sz="2400" b="1" dirty="0">
                <a:solidFill>
                  <a:srgbClr val="002B5F"/>
                </a:solidFill>
                <a:latin typeface="Montserrat" panose="00000500000000000000" pitchFamily="2" charset="0"/>
              </a:rPr>
              <a:t>It facilitates the acquisition of knowledge and helps overcome cognitive barriers</a:t>
            </a:r>
          </a:p>
          <a:p>
            <a:endParaRPr lang="en-US" sz="2400" b="1" dirty="0">
              <a:solidFill>
                <a:srgbClr val="002B5F"/>
              </a:solidFill>
              <a:latin typeface="Montserrat" panose="00000500000000000000" pitchFamily="2" charset="0"/>
            </a:endParaRPr>
          </a:p>
          <a:p>
            <a:r>
              <a:rPr lang="en-US" sz="2400" b="1" dirty="0">
                <a:solidFill>
                  <a:srgbClr val="002B5F"/>
                </a:solidFill>
                <a:latin typeface="Montserrat" panose="00000500000000000000" pitchFamily="2" charset="0"/>
              </a:rPr>
              <a:t>2. It helps remember the acquired knowledge for longer</a:t>
            </a:r>
          </a:p>
          <a:p>
            <a:endParaRPr lang="en-US" sz="2400" b="1" dirty="0">
              <a:solidFill>
                <a:srgbClr val="002B5F"/>
              </a:solidFill>
              <a:latin typeface="Montserrat" panose="00000500000000000000" pitchFamily="2" charset="0"/>
            </a:endParaRPr>
          </a:p>
          <a:p>
            <a:r>
              <a:rPr lang="en-US" sz="2400" b="1" dirty="0">
                <a:solidFill>
                  <a:srgbClr val="002B5F"/>
                </a:solidFill>
                <a:latin typeface="Montserrat" panose="00000500000000000000" pitchFamily="2" charset="0"/>
              </a:rPr>
              <a:t>3.  It saves time and money</a:t>
            </a:r>
          </a:p>
          <a:p>
            <a:endParaRPr lang="en-US" sz="2400" b="1" dirty="0">
              <a:solidFill>
                <a:srgbClr val="002B5F"/>
              </a:solidFill>
              <a:latin typeface="Montserrat" panose="00000500000000000000" pitchFamily="2" charset="0"/>
            </a:endParaRPr>
          </a:p>
          <a:p>
            <a:r>
              <a:rPr lang="en-US" sz="2400" b="1" dirty="0">
                <a:solidFill>
                  <a:srgbClr val="002B5F"/>
                </a:solidFill>
                <a:latin typeface="Montserrat" panose="00000500000000000000" pitchFamily="2" charset="0"/>
              </a:rPr>
              <a:t>4. It guarantees a safe learning environment</a:t>
            </a:r>
          </a:p>
          <a:p>
            <a:endParaRPr lang="en-US" sz="2400" b="1" dirty="0">
              <a:solidFill>
                <a:srgbClr val="002B5F"/>
              </a:solidFill>
              <a:latin typeface="Montserrat" panose="00000500000000000000" pitchFamily="2" charset="0"/>
            </a:endParaRPr>
          </a:p>
          <a:p>
            <a:r>
              <a:rPr lang="en-US" sz="2400" b="1" dirty="0">
                <a:solidFill>
                  <a:srgbClr val="002B5F"/>
                </a:solidFill>
                <a:latin typeface="Montserrat" panose="00000500000000000000" pitchFamily="2" charset="0"/>
              </a:rPr>
              <a:t>5. It has an unusually wide range of uses</a:t>
            </a:r>
          </a:p>
          <a:p>
            <a:endParaRPr lang="en-US" b="1" dirty="0">
              <a:solidFill>
                <a:srgbClr val="002B5F"/>
              </a:solidFill>
              <a:latin typeface="Montserrat" panose="00000500000000000000" pitchFamily="2" charset="0"/>
            </a:endParaRPr>
          </a:p>
          <a:p>
            <a:pPr marL="342900" indent="-342900">
              <a:buAutoNum type="arabicPeriod"/>
            </a:pPr>
            <a:endParaRPr lang="en-US" b="1" dirty="0">
              <a:solidFill>
                <a:srgbClr val="002B5F"/>
              </a:solidFill>
              <a:latin typeface="Montserrat" panose="00000500000000000000" pitchFamily="2" charset="0"/>
            </a:endParaRPr>
          </a:p>
          <a:p>
            <a:endParaRPr lang="it-IT" dirty="0"/>
          </a:p>
        </p:txBody>
      </p:sp>
    </p:spTree>
    <p:extLst>
      <p:ext uri="{BB962C8B-B14F-4D97-AF65-F5344CB8AC3E}">
        <p14:creationId xmlns:p14="http://schemas.microsoft.com/office/powerpoint/2010/main" val="4157644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449451" y="208670"/>
            <a:ext cx="11515241" cy="1143000"/>
          </a:xfrm>
        </p:spPr>
        <p:txBody>
          <a:bodyPr>
            <a:normAutofit fontScale="90000"/>
          </a:bodyPr>
          <a:lstStyle/>
          <a:p>
            <a:r>
              <a:rPr lang="en-US" sz="4000" b="1" dirty="0">
                <a:solidFill>
                  <a:srgbClr val="002B5F"/>
                </a:solidFill>
                <a:latin typeface="Montserrat" panose="00000500000000000000" pitchFamily="2" charset="0"/>
              </a:rPr>
              <a:t>5 benefits of augmented reality in education</a:t>
            </a:r>
            <a:br>
              <a:rPr lang="en-US" sz="1600" b="1" dirty="0">
                <a:solidFill>
                  <a:srgbClr val="002B5F"/>
                </a:solidFill>
                <a:latin typeface="Montserrat" panose="00000500000000000000" pitchFamily="2" charset="0"/>
              </a:rPr>
            </a:br>
            <a:endParaRPr lang="it-IT" sz="4000" dirty="0"/>
          </a:p>
        </p:txBody>
      </p:sp>
      <p:sp>
        <p:nvSpPr>
          <p:cNvPr id="4" name="CasellaDiTesto 3">
            <a:extLst>
              <a:ext uri="{FF2B5EF4-FFF2-40B4-BE49-F238E27FC236}">
                <a16:creationId xmlns:a16="http://schemas.microsoft.com/office/drawing/2014/main" id="{E8D1B669-11C3-EA55-2667-CB09C660F0EC}"/>
              </a:ext>
            </a:extLst>
          </p:cNvPr>
          <p:cNvSpPr txBox="1"/>
          <p:nvPr/>
        </p:nvSpPr>
        <p:spPr>
          <a:xfrm>
            <a:off x="335797" y="948781"/>
            <a:ext cx="11406752" cy="6909584"/>
          </a:xfrm>
          <a:prstGeom prst="rect">
            <a:avLst/>
          </a:prstGeom>
          <a:noFill/>
        </p:spPr>
        <p:txBody>
          <a:bodyPr wrap="square">
            <a:spAutoFit/>
          </a:bodyPr>
          <a:lstStyle/>
          <a:p>
            <a:r>
              <a:rPr lang="it-IT" sz="2100" b="1" dirty="0">
                <a:solidFill>
                  <a:srgbClr val="000000"/>
                </a:solidFill>
                <a:latin typeface="Arial" panose="020B0604020202020204" pitchFamily="34" charset="0"/>
                <a:cs typeface="Arial" panose="020B0604020202020204" pitchFamily="34" charset="0"/>
              </a:rPr>
              <a:t>1. La visualizzazione diventa più facile</a:t>
            </a:r>
            <a:r>
              <a:rPr lang="it-IT" sz="2100" dirty="0">
                <a:solidFill>
                  <a:srgbClr val="000000"/>
                </a:solidFill>
                <a:latin typeface="Arial" panose="020B0604020202020204" pitchFamily="34" charset="0"/>
                <a:cs typeface="Arial" panose="020B0604020202020204" pitchFamily="34" charset="0"/>
              </a:rPr>
              <a:t>
Nell'educazione, immaginare le cose ha maggiore importanza. Ma non molte persone possono visualizzare le cose che stanno imparando. Questo è uno dei motivi principali per cui gli studenti non mostrano molto interesse per la classe. Anche se l'eLearning è stato introdotto molti anni fa, non ha ancora cambiato il numero di studenti che odiano studiare nella scuola.
Utilizzando la Realtà Aumentata, gli studenti possono facilmente vedere le cose in 3 dimensioni che avrebbero dovuto immaginare. La realtà aumentata è diventata una benedizione per gli studenti che non erano solo per quanto riguarda l'immaginazione delle cose, ma anche per il loro sviluppo generale.
</a:t>
            </a:r>
            <a:r>
              <a:rPr lang="it-IT" sz="2100" b="1" dirty="0">
                <a:solidFill>
                  <a:srgbClr val="000000"/>
                </a:solidFill>
                <a:latin typeface="Arial" panose="020B0604020202020204" pitchFamily="34" charset="0"/>
                <a:cs typeface="Arial" panose="020B0604020202020204" pitchFamily="34" charset="0"/>
              </a:rPr>
              <a:t>2. Aumenta il coinvolgimento nelle cose</a:t>
            </a:r>
            <a:r>
              <a:rPr lang="it-IT" sz="2100" dirty="0">
                <a:solidFill>
                  <a:srgbClr val="000000"/>
                </a:solidFill>
                <a:latin typeface="Arial" panose="020B0604020202020204" pitchFamily="34" charset="0"/>
                <a:cs typeface="Arial" panose="020B0604020202020204" pitchFamily="34" charset="0"/>
              </a:rPr>
              <a:t>
Agli studenti non piaceva imparare a causa della mancanza di curiosità. La mancanza di curiosità era dovuta alla mancanza di immaginazione. Ora, mentre gli studenti possono vedere le cose che imparano, la loro curiosità è tornata e ora hanno iniziato a impegnarsi in vari eventi educativi. Grazie allo sviluppo di app di Realtà Aumentata, gli studenti possono non solo leggere i libri di testo, ma anche vivere il libro di testo. Questa è un'invenzione rivoluzionaria, ma ha anche un rovescio della medaglia. Una volta che gli studenti si abituano a questa tecnologia, potrebbero perdere la loro naturale capacità di immaginare per sempre.</a:t>
            </a:r>
            <a:r>
              <a:rPr lang="it-IT" b="1" dirty="0">
                <a:solidFill>
                  <a:srgbClr val="000000"/>
                </a:solidFill>
                <a:latin typeface="EuclidCircularB"/>
              </a:rPr>
              <a:t>
</a:t>
            </a:r>
            <a:r>
              <a:rPr lang="en-US" sz="1400" dirty="0">
                <a:solidFill>
                  <a:srgbClr val="1A1A1A"/>
                </a:solidFill>
                <a:latin typeface="EuclidCircularB"/>
              </a:rPr>
              <a:t>https://elearningindustry.com/augmented-reality-and-virtual-reality-transform-industry-education-5-ways</a:t>
            </a:r>
          </a:p>
          <a:p>
            <a:pPr algn="l"/>
            <a:endParaRPr lang="en-US" dirty="0">
              <a:solidFill>
                <a:srgbClr val="1A1A1A"/>
              </a:solidFill>
              <a:latin typeface="EuclidCircularB"/>
            </a:endParaRPr>
          </a:p>
          <a:p>
            <a:endParaRPr lang="en-US" b="1" dirty="0">
              <a:solidFill>
                <a:srgbClr val="002B5F"/>
              </a:solidFill>
              <a:latin typeface="Montserrat" panose="00000500000000000000" pitchFamily="2" charset="0"/>
            </a:endParaRPr>
          </a:p>
          <a:p>
            <a:pPr marL="342900" indent="-342900">
              <a:buAutoNum type="arabicPeriod"/>
            </a:pPr>
            <a:endParaRPr lang="en-US" b="1" dirty="0">
              <a:solidFill>
                <a:srgbClr val="002B5F"/>
              </a:solidFill>
              <a:latin typeface="Montserrat" panose="00000500000000000000" pitchFamily="2" charset="0"/>
            </a:endParaRPr>
          </a:p>
          <a:p>
            <a:endParaRPr lang="it-IT" dirty="0"/>
          </a:p>
        </p:txBody>
      </p:sp>
    </p:spTree>
    <p:extLst>
      <p:ext uri="{BB962C8B-B14F-4D97-AF65-F5344CB8AC3E}">
        <p14:creationId xmlns:p14="http://schemas.microsoft.com/office/powerpoint/2010/main" val="117305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801179" y="473236"/>
            <a:ext cx="8229600" cy="1143000"/>
          </a:xfrm>
        </p:spPr>
        <p:txBody>
          <a:bodyPr>
            <a:normAutofit fontScale="90000"/>
          </a:bodyPr>
          <a:lstStyle/>
          <a:p>
            <a:r>
              <a:rPr lang="en-US" sz="4000" b="1" dirty="0">
                <a:solidFill>
                  <a:srgbClr val="002B5F"/>
                </a:solidFill>
                <a:latin typeface="Montserrat" panose="00000500000000000000" pitchFamily="2" charset="0"/>
              </a:rPr>
              <a:t>5 benefits of augmented reality in education</a:t>
            </a:r>
            <a:br>
              <a:rPr lang="en-US" sz="1600" b="1" dirty="0">
                <a:solidFill>
                  <a:srgbClr val="002B5F"/>
                </a:solidFill>
                <a:latin typeface="Montserrat" panose="00000500000000000000" pitchFamily="2" charset="0"/>
              </a:rPr>
            </a:br>
            <a:endParaRPr lang="it-IT" sz="4000" dirty="0"/>
          </a:p>
        </p:txBody>
      </p:sp>
      <p:sp>
        <p:nvSpPr>
          <p:cNvPr id="4" name="CasellaDiTesto 3">
            <a:extLst>
              <a:ext uri="{FF2B5EF4-FFF2-40B4-BE49-F238E27FC236}">
                <a16:creationId xmlns:a16="http://schemas.microsoft.com/office/drawing/2014/main" id="{E8D1B669-11C3-EA55-2667-CB09C660F0EC}"/>
              </a:ext>
            </a:extLst>
          </p:cNvPr>
          <p:cNvSpPr txBox="1"/>
          <p:nvPr/>
        </p:nvSpPr>
        <p:spPr>
          <a:xfrm>
            <a:off x="710339" y="1489351"/>
            <a:ext cx="10771322" cy="5940088"/>
          </a:xfrm>
          <a:prstGeom prst="rect">
            <a:avLst/>
          </a:prstGeom>
          <a:noFill/>
        </p:spPr>
        <p:txBody>
          <a:bodyPr wrap="square">
            <a:spAutoFit/>
          </a:bodyPr>
          <a:lstStyle/>
          <a:p>
            <a:r>
              <a:rPr lang="it-IT" sz="2200" b="1" dirty="0">
                <a:solidFill>
                  <a:srgbClr val="000000"/>
                </a:solidFill>
                <a:latin typeface="Arial" panose="020B0604020202020204" pitchFamily="34" charset="0"/>
                <a:cs typeface="Arial" panose="020B0604020202020204" pitchFamily="34" charset="0"/>
              </a:rPr>
              <a:t>3. Il lavoro non sembra un lavoro</a:t>
            </a:r>
            <a:r>
              <a:rPr lang="it-IT" sz="2200" dirty="0">
                <a:solidFill>
                  <a:srgbClr val="000000"/>
                </a:solidFill>
                <a:latin typeface="Arial" panose="020B0604020202020204" pitchFamily="34" charset="0"/>
                <a:cs typeface="Arial" panose="020B0604020202020204" pitchFamily="34" charset="0"/>
              </a:rPr>
              <a:t>
La Realtà Aumentata è già entrata nel mondo del design. La realtà aumentata viene utilizzata nella progettazione di auto, edifici, creazione di immagini 3D, ecc. Sappiamo che nel nostro lavoro tutto ciò che dobbiamo fare è mettere le specifiche VR e iniziare a muovere le dita in una direzione tale da formare un'immagine. Quando il lavoro diventa divertente, la produttività arriva rapidamente. E quando arriva la produttività, lo sviluppo avviene.
</a:t>
            </a:r>
            <a:r>
              <a:rPr lang="it-IT" sz="2200" b="1" dirty="0">
                <a:solidFill>
                  <a:srgbClr val="000000"/>
                </a:solidFill>
                <a:latin typeface="Arial" panose="020B0604020202020204" pitchFamily="34" charset="0"/>
                <a:cs typeface="Arial" panose="020B0604020202020204" pitchFamily="34" charset="0"/>
              </a:rPr>
              <a:t>4. Elimina le barriere linguistiche</a:t>
            </a:r>
            <a:r>
              <a:rPr lang="it-IT" sz="2200" dirty="0">
                <a:solidFill>
                  <a:srgbClr val="000000"/>
                </a:solidFill>
                <a:latin typeface="Arial" panose="020B0604020202020204" pitchFamily="34" charset="0"/>
                <a:cs typeface="Arial" panose="020B0604020202020204" pitchFamily="34" charset="0"/>
              </a:rPr>
              <a:t>
La Realtà Aumentata è un linguaggio a sé; il linguaggio delle immagini. Un linguaggio che ogni persona nel mondo capisce. L'utilizzo della realtà virtuale e della realtà aumentata ci aiuta a creare aule in tutto il mondo in cui anche le persone analfabete possono unirsi e diventare studenti e apprendere alcuni dei concetti che anche le persone alfabetizzate non possono capire. Lo sviluppo di app in Realtà Aumentata può avvicinare il mondo più che mai.</a:t>
            </a:r>
            <a:r>
              <a:rPr lang="it-IT" b="1" dirty="0">
                <a:solidFill>
                  <a:srgbClr val="000000"/>
                </a:solidFill>
                <a:latin typeface="EuclidCircularB"/>
              </a:rPr>
              <a:t>
</a:t>
            </a:r>
            <a:endParaRPr lang="en-US" dirty="0">
              <a:solidFill>
                <a:srgbClr val="1A1A1A"/>
              </a:solidFill>
              <a:latin typeface="EuclidCircularB"/>
            </a:endParaRPr>
          </a:p>
          <a:p>
            <a:endParaRPr lang="en-US" b="1" dirty="0">
              <a:solidFill>
                <a:srgbClr val="002B5F"/>
              </a:solidFill>
              <a:latin typeface="Montserrat" panose="00000500000000000000" pitchFamily="2" charset="0"/>
            </a:endParaRPr>
          </a:p>
          <a:p>
            <a:pPr marL="342900" indent="-342900">
              <a:buAutoNum type="arabicPeriod"/>
            </a:pPr>
            <a:endParaRPr lang="en-US" b="1" dirty="0">
              <a:solidFill>
                <a:srgbClr val="002B5F"/>
              </a:solidFill>
              <a:latin typeface="Montserrat" panose="00000500000000000000" pitchFamily="2" charset="0"/>
            </a:endParaRPr>
          </a:p>
          <a:p>
            <a:endParaRPr lang="it-IT" dirty="0"/>
          </a:p>
        </p:txBody>
      </p:sp>
    </p:spTree>
    <p:extLst>
      <p:ext uri="{BB962C8B-B14F-4D97-AF65-F5344CB8AC3E}">
        <p14:creationId xmlns:p14="http://schemas.microsoft.com/office/powerpoint/2010/main" val="301128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31CF4-5EED-409F-2188-E2DFF874160C}"/>
              </a:ext>
            </a:extLst>
          </p:cNvPr>
          <p:cNvSpPr>
            <a:spLocks noGrp="1"/>
          </p:cNvSpPr>
          <p:nvPr>
            <p:ph type="title"/>
          </p:nvPr>
        </p:nvSpPr>
        <p:spPr/>
        <p:txBody>
          <a:bodyPr/>
          <a:lstStyle/>
          <a:p>
            <a:r>
              <a:rPr lang="it-IT" dirty="0"/>
              <a:t>Che cos’è la realtà aumentata</a:t>
            </a:r>
          </a:p>
        </p:txBody>
      </p:sp>
      <p:sp>
        <p:nvSpPr>
          <p:cNvPr id="4" name="CasellaDiTesto 3">
            <a:extLst>
              <a:ext uri="{FF2B5EF4-FFF2-40B4-BE49-F238E27FC236}">
                <a16:creationId xmlns:a16="http://schemas.microsoft.com/office/drawing/2014/main" id="{36BFF820-DE23-28D9-52E5-1785F96F111E}"/>
              </a:ext>
            </a:extLst>
          </p:cNvPr>
          <p:cNvSpPr txBox="1"/>
          <p:nvPr/>
        </p:nvSpPr>
        <p:spPr>
          <a:xfrm>
            <a:off x="1847528" y="1585970"/>
            <a:ext cx="8820472" cy="2215991"/>
          </a:xfrm>
          <a:prstGeom prst="rect">
            <a:avLst/>
          </a:prstGeom>
          <a:noFill/>
        </p:spPr>
        <p:txBody>
          <a:bodyPr wrap="square">
            <a:spAutoFit/>
          </a:bodyPr>
          <a:lstStyle/>
          <a:p>
            <a:pPr algn="l"/>
            <a:r>
              <a:rPr lang="it-IT" dirty="0">
                <a:solidFill>
                  <a:srgbClr val="202122"/>
                </a:solidFill>
                <a:latin typeface="Arial" panose="020B0604020202020204" pitchFamily="34" charset="0"/>
              </a:rPr>
              <a:t>Per </a:t>
            </a:r>
            <a:r>
              <a:rPr lang="it-IT" b="1" dirty="0">
                <a:solidFill>
                  <a:srgbClr val="202122"/>
                </a:solidFill>
                <a:latin typeface="Arial" panose="020B0604020202020204" pitchFamily="34" charset="0"/>
              </a:rPr>
              <a:t>realtà aumentata</a:t>
            </a:r>
            <a:r>
              <a:rPr lang="it-IT" dirty="0">
                <a:solidFill>
                  <a:srgbClr val="202122"/>
                </a:solidFill>
                <a:latin typeface="Arial" panose="020B0604020202020204" pitchFamily="34" charset="0"/>
              </a:rPr>
              <a:t> (abbreviato </a:t>
            </a:r>
            <a:r>
              <a:rPr lang="it-IT" b="1" dirty="0">
                <a:solidFill>
                  <a:srgbClr val="202122"/>
                </a:solidFill>
                <a:latin typeface="Arial" panose="020B0604020202020204" pitchFamily="34" charset="0"/>
              </a:rPr>
              <a:t>RA</a:t>
            </a:r>
            <a:r>
              <a:rPr lang="it-IT" dirty="0">
                <a:solidFill>
                  <a:srgbClr val="202122"/>
                </a:solidFill>
                <a:latin typeface="Arial" panose="020B0604020202020204" pitchFamily="34" charset="0"/>
              </a:rPr>
              <a:t> o </a:t>
            </a:r>
            <a:r>
              <a:rPr lang="it-IT" b="1" dirty="0">
                <a:solidFill>
                  <a:srgbClr val="202122"/>
                </a:solidFill>
                <a:latin typeface="Arial" panose="020B0604020202020204" pitchFamily="34" charset="0"/>
              </a:rPr>
              <a:t>AR</a:t>
            </a:r>
            <a:r>
              <a:rPr lang="it-IT" dirty="0">
                <a:solidFill>
                  <a:srgbClr val="202122"/>
                </a:solidFill>
                <a:latin typeface="Arial" panose="020B0604020202020204" pitchFamily="34" charset="0"/>
              </a:rPr>
              <a:t> dall'inglese </a:t>
            </a:r>
            <a:r>
              <a:rPr lang="it-IT" i="1" dirty="0" err="1">
                <a:solidFill>
                  <a:srgbClr val="202122"/>
                </a:solidFill>
                <a:latin typeface="Arial" panose="020B0604020202020204" pitchFamily="34" charset="0"/>
              </a:rPr>
              <a:t>augmented</a:t>
            </a:r>
            <a:r>
              <a:rPr lang="it-IT" i="1" dirty="0">
                <a:solidFill>
                  <a:srgbClr val="202122"/>
                </a:solidFill>
                <a:latin typeface="Arial" panose="020B0604020202020204" pitchFamily="34" charset="0"/>
              </a:rPr>
              <a:t> reality</a:t>
            </a:r>
            <a:r>
              <a:rPr lang="it-IT" dirty="0">
                <a:solidFill>
                  <a:srgbClr val="202122"/>
                </a:solidFill>
                <a:latin typeface="Arial" panose="020B0604020202020204" pitchFamily="34" charset="0"/>
              </a:rPr>
              <a:t>), o </a:t>
            </a:r>
            <a:r>
              <a:rPr lang="it-IT" b="1" dirty="0">
                <a:solidFill>
                  <a:srgbClr val="202122"/>
                </a:solidFill>
                <a:latin typeface="Arial" panose="020B0604020202020204" pitchFamily="34" charset="0"/>
              </a:rPr>
              <a:t>realtà mediata dall'elaboratore</a:t>
            </a:r>
            <a:r>
              <a:rPr lang="it-IT" dirty="0">
                <a:solidFill>
                  <a:srgbClr val="202122"/>
                </a:solidFill>
                <a:latin typeface="Arial" panose="020B0604020202020204" pitchFamily="34" charset="0"/>
              </a:rPr>
              <a:t>, si intende l'arricchimento della percezione sensoriale umana mediante informazioni, in genere manipolate e convogliate elettronicamente, che non sarebbero percepibili con i cinque sensi.</a:t>
            </a:r>
            <a:r>
              <a:rPr lang="it-IT" baseline="30000" dirty="0">
                <a:solidFill>
                  <a:srgbClr val="0645AD"/>
                </a:solidFill>
                <a:latin typeface="Arial" panose="020B0604020202020204" pitchFamily="34" charset="0"/>
                <a:hlinkClick r:id="rId2"/>
              </a:rPr>
              <a:t>[1]</a:t>
            </a:r>
            <a:endParaRPr lang="it-IT" baseline="30000" dirty="0">
              <a:solidFill>
                <a:srgbClr val="0645AD"/>
              </a:solidFill>
              <a:latin typeface="Arial" panose="020B0604020202020204" pitchFamily="34" charset="0"/>
            </a:endParaRPr>
          </a:p>
          <a:p>
            <a:pPr algn="l"/>
            <a:endParaRPr lang="it-IT" baseline="30000" dirty="0">
              <a:solidFill>
                <a:srgbClr val="0645AD"/>
              </a:solidFill>
            </a:endParaRPr>
          </a:p>
          <a:p>
            <a:pPr algn="l"/>
            <a:endParaRPr lang="it-IT" dirty="0">
              <a:solidFill>
                <a:srgbClr val="202122"/>
              </a:solidFill>
              <a:latin typeface="Arial" panose="020B0604020202020204" pitchFamily="34" charset="0"/>
            </a:endParaRPr>
          </a:p>
          <a:p>
            <a:pPr algn="l"/>
            <a:r>
              <a:rPr lang="it-IT" dirty="0">
                <a:solidFill>
                  <a:srgbClr val="202122"/>
                </a:solidFill>
                <a:latin typeface="Arial" panose="020B0604020202020204" pitchFamily="34" charset="0"/>
              </a:rPr>
              <a:t>Il </a:t>
            </a:r>
            <a:r>
              <a:rPr lang="it-IT" dirty="0">
                <a:solidFill>
                  <a:srgbClr val="0645AD"/>
                </a:solidFill>
                <a:latin typeface="Arial" panose="020B0604020202020204" pitchFamily="34" charset="0"/>
                <a:hlinkClick r:id="rId3" tooltip="Cruscotto"/>
              </a:rPr>
              <a:t>cruscotto</a:t>
            </a:r>
            <a:r>
              <a:rPr lang="it-IT" dirty="0">
                <a:solidFill>
                  <a:srgbClr val="202122"/>
                </a:solidFill>
                <a:latin typeface="Arial" panose="020B0604020202020204" pitchFamily="34" charset="0"/>
              </a:rPr>
              <a:t> dell'automobile, l'esplorazione della città puntando lo </a:t>
            </a:r>
            <a:r>
              <a:rPr lang="it-IT" dirty="0">
                <a:solidFill>
                  <a:srgbClr val="0645AD"/>
                </a:solidFill>
                <a:latin typeface="Arial" panose="020B0604020202020204" pitchFamily="34" charset="0"/>
                <a:hlinkClick r:id="rId4" tooltip="Smartphone"/>
              </a:rPr>
              <a:t>smartphone</a:t>
            </a:r>
            <a:r>
              <a:rPr lang="it-IT" dirty="0">
                <a:solidFill>
                  <a:srgbClr val="202122"/>
                </a:solidFill>
                <a:latin typeface="Arial" panose="020B0604020202020204" pitchFamily="34" charset="0"/>
              </a:rPr>
              <a:t> o la </a:t>
            </a:r>
            <a:r>
              <a:rPr lang="it-IT" dirty="0">
                <a:solidFill>
                  <a:srgbClr val="0645AD"/>
                </a:solidFill>
                <a:latin typeface="Arial" panose="020B0604020202020204" pitchFamily="34" charset="0"/>
                <a:hlinkClick r:id="rId5" tooltip="Chirurgia robotica"/>
              </a:rPr>
              <a:t>chirurgia robotica</a:t>
            </a:r>
            <a:r>
              <a:rPr lang="it-IT" dirty="0">
                <a:solidFill>
                  <a:srgbClr val="202122"/>
                </a:solidFill>
                <a:latin typeface="Arial" panose="020B0604020202020204" pitchFamily="34" charset="0"/>
              </a:rPr>
              <a:t> a distanza sono tutti esempi di realtà aumentata.</a:t>
            </a:r>
          </a:p>
        </p:txBody>
      </p:sp>
      <p:sp>
        <p:nvSpPr>
          <p:cNvPr id="5" name="CasellaDiTesto 4">
            <a:extLst>
              <a:ext uri="{FF2B5EF4-FFF2-40B4-BE49-F238E27FC236}">
                <a16:creationId xmlns:a16="http://schemas.microsoft.com/office/drawing/2014/main" id="{3D9E70B5-EF41-77E2-5E10-D5A7BC7D3F98}"/>
              </a:ext>
            </a:extLst>
          </p:cNvPr>
          <p:cNvSpPr txBox="1"/>
          <p:nvPr/>
        </p:nvSpPr>
        <p:spPr>
          <a:xfrm>
            <a:off x="1847528" y="4256369"/>
            <a:ext cx="8363272" cy="2062103"/>
          </a:xfrm>
          <a:prstGeom prst="rect">
            <a:avLst/>
          </a:prstGeom>
          <a:noFill/>
        </p:spPr>
        <p:txBody>
          <a:bodyPr wrap="square">
            <a:spAutoFit/>
          </a:bodyPr>
          <a:lstStyle/>
          <a:p>
            <a:r>
              <a:rPr lang="it-IT" dirty="0">
                <a:solidFill>
                  <a:srgbClr val="555555"/>
                </a:solidFill>
                <a:latin typeface="Poppins" panose="00000500000000000000" pitchFamily="2" charset="0"/>
              </a:rPr>
              <a:t>l’utilizzo della Realtà Aumentata e/o della Realtà Virtuale sono una possibilità riservata, per motivi di investimenti economici, solo a grandi aziende e multinazionali. Almeno per adesso… Secondo una recente ricerca di Deloitte, </a:t>
            </a:r>
            <a:r>
              <a:rPr lang="it-IT" b="1" dirty="0">
                <a:solidFill>
                  <a:srgbClr val="555555"/>
                </a:solidFill>
                <a:latin typeface="Poppins" panose="00000500000000000000" pitchFamily="2" charset="0"/>
              </a:rPr>
              <a:t>poco meno del 90% delle aziende</a:t>
            </a:r>
            <a:r>
              <a:rPr lang="it-IT" dirty="0">
                <a:solidFill>
                  <a:srgbClr val="555555"/>
                </a:solidFill>
                <a:latin typeface="Poppins" panose="00000500000000000000" pitchFamily="2" charset="0"/>
              </a:rPr>
              <a:t> con un fatturato annuo compreso tra 100 milioni e 1 miliardo di dollari utilizza già la tecnologia della realtà aumentata, o quella della realtà virtuale.</a:t>
            </a:r>
          </a:p>
          <a:p>
            <a:r>
              <a:rPr lang="it-IT" sz="1000" dirty="0"/>
              <a:t>https://www.italiaonline.it/risorse/realta-aumentata-funzionamento-e-applicazioni-pratiche-2208#:~:text=La%20Realt%C3%A0%20Aumentata%20%C3%A8%20la,5%20sensi%20e%20dall'intelletto.</a:t>
            </a:r>
          </a:p>
        </p:txBody>
      </p:sp>
    </p:spTree>
    <p:extLst>
      <p:ext uri="{BB962C8B-B14F-4D97-AF65-F5344CB8AC3E}">
        <p14:creationId xmlns:p14="http://schemas.microsoft.com/office/powerpoint/2010/main" val="294513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508860" y="457738"/>
            <a:ext cx="11486827" cy="1143000"/>
          </a:xfrm>
        </p:spPr>
        <p:txBody>
          <a:bodyPr>
            <a:normAutofit fontScale="90000"/>
          </a:bodyPr>
          <a:lstStyle/>
          <a:p>
            <a:r>
              <a:rPr lang="en-US" sz="4000" b="1" dirty="0">
                <a:solidFill>
                  <a:srgbClr val="002B5F"/>
                </a:solidFill>
                <a:latin typeface="Montserrat" panose="00000500000000000000" pitchFamily="2" charset="0"/>
              </a:rPr>
              <a:t>5 benefits of augmented reality in education</a:t>
            </a:r>
            <a:br>
              <a:rPr lang="en-US" sz="1600" b="1" dirty="0">
                <a:solidFill>
                  <a:srgbClr val="002B5F"/>
                </a:solidFill>
                <a:latin typeface="Montserrat" panose="00000500000000000000" pitchFamily="2" charset="0"/>
              </a:rPr>
            </a:br>
            <a:endParaRPr lang="it-IT" sz="4000" dirty="0"/>
          </a:p>
        </p:txBody>
      </p:sp>
      <p:sp>
        <p:nvSpPr>
          <p:cNvPr id="4" name="CasellaDiTesto 3">
            <a:extLst>
              <a:ext uri="{FF2B5EF4-FFF2-40B4-BE49-F238E27FC236}">
                <a16:creationId xmlns:a16="http://schemas.microsoft.com/office/drawing/2014/main" id="{E8D1B669-11C3-EA55-2667-CB09C660F0EC}"/>
              </a:ext>
            </a:extLst>
          </p:cNvPr>
          <p:cNvSpPr txBox="1"/>
          <p:nvPr/>
        </p:nvSpPr>
        <p:spPr>
          <a:xfrm>
            <a:off x="508860" y="1064647"/>
            <a:ext cx="11486827" cy="6832640"/>
          </a:xfrm>
          <a:prstGeom prst="rect">
            <a:avLst/>
          </a:prstGeom>
          <a:noFill/>
        </p:spPr>
        <p:txBody>
          <a:bodyPr wrap="square">
            <a:spAutoFit/>
          </a:bodyPr>
          <a:lstStyle/>
          <a:p>
            <a:r>
              <a:rPr lang="it-IT" sz="2100" b="1" dirty="0">
                <a:solidFill>
                  <a:srgbClr val="000000"/>
                </a:solidFill>
                <a:latin typeface="Arial" panose="020B0604020202020204" pitchFamily="34" charset="0"/>
                <a:cs typeface="Arial" panose="020B0604020202020204" pitchFamily="34" charset="0"/>
              </a:rPr>
              <a:t>5. Ambito di ricerca più elevato</a:t>
            </a:r>
            <a:r>
              <a:rPr lang="it-IT" sz="2100" dirty="0">
                <a:solidFill>
                  <a:srgbClr val="000000"/>
                </a:solidFill>
                <a:latin typeface="Arial" panose="020B0604020202020204" pitchFamily="34" charset="0"/>
                <a:cs typeface="Arial" panose="020B0604020202020204" pitchFamily="34" charset="0"/>
              </a:rPr>
              <a:t>
Oggi, grazie allo sviluppo di app di Realtà Aumentata, siamo in grado di guardare cose che non abbiamo visto fino ad oggi anche se sapevamo che erano lì. I medici sono in grado di guardare oltre le loro aspettative poiché stanno imparando cose nuove sul corpo umano giorno dopo giorno. Inoltre, possono insegnare ciò che hanno imparato ai loro studenti; pertanto, i futuri medici diventeranno molto più informati di quelli esistenti ora.
Alcune delle università mediche hanno già iniziato a implementare queste pratiche per insegnare agli studenti come utilizzare la realtà aumentata. In ingegneria, il disegno è uno dei soggetti più disdegnato dagli studenti perché include molta immaginazione. Utilizzando la realtà virtuale, gli studenti possono facilmente immaginare cose che prima non potevano immaginare. Quindi, insieme a voti eccellenti, ricevono anche conoscenze utili.</a:t>
            </a:r>
          </a:p>
          <a:p>
            <a:r>
              <a:rPr lang="it-IT" sz="2100" dirty="0">
                <a:solidFill>
                  <a:srgbClr val="000000"/>
                </a:solidFill>
                <a:latin typeface="Arial" panose="020B0604020202020204" pitchFamily="34" charset="0"/>
                <a:cs typeface="Arial" panose="020B0604020202020204" pitchFamily="34" charset="0"/>
              </a:rPr>
              <a:t>
Nelle scuole, la materia che "perseguita" quasi ogni altro studente è la matematica. In matematica, la geometria 3D è una materia che richiede un'immaginazione elaborata che, tuttavia, può essere visualizzata utilizzando la realtà virtuale. La matematica nel suo complesso è un argomento di visione che può essere insegnato con l'aiuto della realtà virtuale. Il calcolo è una cosa secondaria in matematica; la cosa principale è immaginare il diagramma e decifrarlo.</a:t>
            </a:r>
            <a:r>
              <a:rPr lang="it-IT" sz="2100" b="1" dirty="0">
                <a:solidFill>
                  <a:srgbClr val="000000"/>
                </a:solidFill>
                <a:latin typeface="EuclidCircularB"/>
              </a:rPr>
              <a:t>
</a:t>
            </a:r>
            <a:endParaRPr lang="en-US" sz="2100" dirty="0">
              <a:solidFill>
                <a:srgbClr val="1A1A1A"/>
              </a:solidFill>
              <a:latin typeface="EuclidCircularB"/>
            </a:endParaRPr>
          </a:p>
          <a:p>
            <a:endParaRPr lang="en-US" sz="2100" b="1" dirty="0">
              <a:solidFill>
                <a:srgbClr val="002B5F"/>
              </a:solidFill>
              <a:latin typeface="Montserrat" panose="00000500000000000000" pitchFamily="2" charset="0"/>
            </a:endParaRPr>
          </a:p>
          <a:p>
            <a:pPr marL="342900" indent="-342900">
              <a:buAutoNum type="arabicPeriod"/>
            </a:pPr>
            <a:endParaRPr lang="en-US" sz="2100" b="1" dirty="0">
              <a:solidFill>
                <a:srgbClr val="002B5F"/>
              </a:solidFill>
              <a:latin typeface="Montserrat" panose="00000500000000000000" pitchFamily="2" charset="0"/>
            </a:endParaRPr>
          </a:p>
          <a:p>
            <a:endParaRPr lang="it-IT" dirty="0"/>
          </a:p>
        </p:txBody>
      </p:sp>
    </p:spTree>
    <p:extLst>
      <p:ext uri="{BB962C8B-B14F-4D97-AF65-F5344CB8AC3E}">
        <p14:creationId xmlns:p14="http://schemas.microsoft.com/office/powerpoint/2010/main" val="243471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6CBB1F8-0C14-A46C-1505-EFCAF2303BB7}"/>
              </a:ext>
            </a:extLst>
          </p:cNvPr>
          <p:cNvPicPr>
            <a:picLocks noChangeAspect="1"/>
          </p:cNvPicPr>
          <p:nvPr/>
        </p:nvPicPr>
        <p:blipFill>
          <a:blip r:embed="rId2"/>
          <a:stretch>
            <a:fillRect/>
          </a:stretch>
        </p:blipFill>
        <p:spPr>
          <a:xfrm>
            <a:off x="6096001" y="2138894"/>
            <a:ext cx="4464497" cy="4102511"/>
          </a:xfrm>
          <a:prstGeom prst="rect">
            <a:avLst/>
          </a:prstGeom>
        </p:spPr>
      </p:pic>
      <p:sp>
        <p:nvSpPr>
          <p:cNvPr id="2" name="Titolo 1">
            <a:extLst>
              <a:ext uri="{FF2B5EF4-FFF2-40B4-BE49-F238E27FC236}">
                <a16:creationId xmlns:a16="http://schemas.microsoft.com/office/drawing/2014/main" id="{3000A490-D342-5537-89D3-5AFAF201397A}"/>
              </a:ext>
            </a:extLst>
          </p:cNvPr>
          <p:cNvSpPr>
            <a:spLocks noGrp="1"/>
          </p:cNvSpPr>
          <p:nvPr>
            <p:ph type="title"/>
          </p:nvPr>
        </p:nvSpPr>
        <p:spPr>
          <a:xfrm>
            <a:off x="1868016" y="45096"/>
            <a:ext cx="8229600" cy="1143000"/>
          </a:xfrm>
        </p:spPr>
        <p:txBody>
          <a:bodyPr/>
          <a:lstStyle/>
          <a:p>
            <a:r>
              <a:rPr lang="it-IT" dirty="0"/>
              <a:t>10 applicazioni top </a:t>
            </a:r>
          </a:p>
        </p:txBody>
      </p:sp>
      <p:sp>
        <p:nvSpPr>
          <p:cNvPr id="4" name="CasellaDiTesto 3">
            <a:extLst>
              <a:ext uri="{FF2B5EF4-FFF2-40B4-BE49-F238E27FC236}">
                <a16:creationId xmlns:a16="http://schemas.microsoft.com/office/drawing/2014/main" id="{9C67083D-E817-6AC7-3053-2406302EE34B}"/>
              </a:ext>
            </a:extLst>
          </p:cNvPr>
          <p:cNvSpPr txBox="1"/>
          <p:nvPr/>
        </p:nvSpPr>
        <p:spPr>
          <a:xfrm>
            <a:off x="1886677" y="764705"/>
            <a:ext cx="8466112" cy="5632311"/>
          </a:xfrm>
          <a:prstGeom prst="rect">
            <a:avLst/>
          </a:prstGeom>
          <a:noFill/>
        </p:spPr>
        <p:txBody>
          <a:bodyPr wrap="square">
            <a:spAutoFit/>
          </a:bodyPr>
          <a:lstStyle/>
          <a:p>
            <a:pPr algn="l">
              <a:buFont typeface="Arial" panose="020B0604020202020204" pitchFamily="34" charset="0"/>
              <a:buChar char="•"/>
            </a:pP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3"/>
              </a:rPr>
              <a:t>Types Of AR Apps</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4"/>
              </a:rPr>
              <a:t>AR Apps Top Characteristics</a:t>
            </a:r>
            <a:endParaRPr lang="en-US" dirty="0">
              <a:solidFill>
                <a:srgbClr val="3A3A3A"/>
              </a:solidFill>
              <a:latin typeface="Work Sans" panose="020B0604020202020204" pitchFamily="2" charset="0"/>
            </a:endParaRPr>
          </a:p>
          <a:p>
            <a:pPr algn="l">
              <a:buFont typeface="Arial" panose="020B0604020202020204" pitchFamily="34" charset="0"/>
              <a:buChar char="•"/>
            </a:pPr>
            <a:r>
              <a:rPr lang="en-US" dirty="0">
                <a:solidFill>
                  <a:srgbClr val="A90000"/>
                </a:solidFill>
                <a:latin typeface="Work Sans" panose="020B0604020202020204" pitchFamily="2" charset="0"/>
                <a:hlinkClick r:id="rId5"/>
              </a:rPr>
              <a:t>List Of Top Augmented Reality Apps For Android And iOS</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6"/>
              </a:rPr>
              <a:t>Comparison Of Best AR Apps</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7"/>
              </a:rPr>
              <a:t>#1) IKEA Place</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8"/>
              </a:rPr>
              <a:t>#2) </a:t>
            </a:r>
            <a:r>
              <a:rPr lang="en-US" dirty="0" err="1">
                <a:solidFill>
                  <a:srgbClr val="A90000"/>
                </a:solidFill>
                <a:latin typeface="Work Sans" panose="020B0604020202020204" pitchFamily="2" charset="0"/>
                <a:hlinkClick r:id="rId8"/>
              </a:rPr>
              <a:t>ScopeAR</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9"/>
              </a:rPr>
              <a:t>#3) Augment</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0"/>
              </a:rPr>
              <a:t>#4) </a:t>
            </a:r>
            <a:r>
              <a:rPr lang="en-US" dirty="0" err="1">
                <a:solidFill>
                  <a:srgbClr val="A90000"/>
                </a:solidFill>
                <a:latin typeface="Work Sans" panose="020B0604020202020204" pitchFamily="2" charset="0"/>
                <a:hlinkClick r:id="rId10"/>
              </a:rPr>
              <a:t>ModiFace</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1"/>
              </a:rPr>
              <a:t>#5) </a:t>
            </a:r>
            <a:r>
              <a:rPr lang="en-US" dirty="0" err="1">
                <a:solidFill>
                  <a:srgbClr val="A90000"/>
                </a:solidFill>
                <a:latin typeface="Work Sans" panose="020B0604020202020204" pitchFamily="2" charset="0"/>
                <a:hlinkClick r:id="rId11"/>
              </a:rPr>
              <a:t>Pokemon</a:t>
            </a:r>
            <a:r>
              <a:rPr lang="en-US" dirty="0">
                <a:solidFill>
                  <a:srgbClr val="A90000"/>
                </a:solidFill>
                <a:latin typeface="Work Sans" panose="020B0604020202020204" pitchFamily="2" charset="0"/>
                <a:hlinkClick r:id="rId11"/>
              </a:rPr>
              <a:t> Go</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2"/>
              </a:rPr>
              <a:t>#6) Medical Realities</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3"/>
              </a:rPr>
              <a:t>#7) Roar</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4"/>
              </a:rPr>
              <a:t>#8) </a:t>
            </a:r>
            <a:r>
              <a:rPr lang="en-US" dirty="0" err="1">
                <a:solidFill>
                  <a:srgbClr val="A90000"/>
                </a:solidFill>
                <a:latin typeface="Work Sans" panose="020B0604020202020204" pitchFamily="2" charset="0"/>
                <a:hlinkClick r:id="rId14"/>
              </a:rPr>
              <a:t>uMake</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5"/>
              </a:rPr>
              <a:t>#9) Lens Studio</a:t>
            </a:r>
            <a:endParaRPr lang="en-US" dirty="0">
              <a:solidFill>
                <a:srgbClr val="3A3A3A"/>
              </a:solidFill>
              <a:latin typeface="Work Sans" panose="020B0604020202020204" pitchFamily="2" charset="0"/>
            </a:endParaRPr>
          </a:p>
          <a:p>
            <a:pPr marL="742950" lvl="1" indent="-285750">
              <a:buFont typeface="Arial" panose="020B0604020202020204" pitchFamily="34" charset="0"/>
              <a:buChar char="•"/>
            </a:pPr>
            <a:r>
              <a:rPr lang="en-US" dirty="0">
                <a:solidFill>
                  <a:srgbClr val="A90000"/>
                </a:solidFill>
                <a:latin typeface="Work Sans" panose="020B0604020202020204" pitchFamily="2" charset="0"/>
                <a:hlinkClick r:id="rId16"/>
              </a:rPr>
              <a:t>#10) </a:t>
            </a:r>
            <a:r>
              <a:rPr lang="en-US" dirty="0" err="1">
                <a:solidFill>
                  <a:srgbClr val="A90000"/>
                </a:solidFill>
                <a:latin typeface="Work Sans" panose="020B0604020202020204" pitchFamily="2" charset="0"/>
                <a:hlinkClick r:id="rId16"/>
              </a:rPr>
              <a:t>Giphy</a:t>
            </a:r>
            <a:r>
              <a:rPr lang="en-US" dirty="0">
                <a:solidFill>
                  <a:srgbClr val="A90000"/>
                </a:solidFill>
                <a:latin typeface="Work Sans" panose="020B0604020202020204" pitchFamily="2" charset="0"/>
                <a:hlinkClick r:id="rId16"/>
              </a:rPr>
              <a:t> World</a:t>
            </a:r>
            <a:endParaRPr lang="en-US" dirty="0">
              <a:solidFill>
                <a:srgbClr val="3A3A3A"/>
              </a:solidFill>
              <a:latin typeface="Work Sans" panose="020B0604020202020204" pitchFamily="2" charset="0"/>
            </a:endParaRPr>
          </a:p>
          <a:p>
            <a:pPr algn="l"/>
            <a:endParaRPr lang="en-US" dirty="0">
              <a:solidFill>
                <a:srgbClr val="A90000"/>
              </a:solidFill>
              <a:latin typeface="Work Sans" panose="020B0604020202020204" pitchFamily="2" charset="0"/>
            </a:endParaRPr>
          </a:p>
          <a:p>
            <a:pPr algn="l"/>
            <a:endParaRPr lang="en-US" dirty="0">
              <a:solidFill>
                <a:srgbClr val="A90000"/>
              </a:solidFill>
              <a:latin typeface="Work Sans" panose="020B0604020202020204" pitchFamily="2" charset="0"/>
            </a:endParaRPr>
          </a:p>
          <a:p>
            <a:pPr algn="l"/>
            <a:endParaRPr lang="en-US" dirty="0">
              <a:solidFill>
                <a:srgbClr val="A90000"/>
              </a:solidFill>
              <a:latin typeface="Work Sans" panose="020B0604020202020204" pitchFamily="2" charset="0"/>
            </a:endParaRPr>
          </a:p>
          <a:p>
            <a:pPr algn="l"/>
            <a:endParaRPr lang="en-US" dirty="0">
              <a:solidFill>
                <a:srgbClr val="A90000"/>
              </a:solidFill>
              <a:latin typeface="Work Sans" panose="020B0604020202020204" pitchFamily="2" charset="0"/>
            </a:endParaRPr>
          </a:p>
          <a:p>
            <a:pPr lvl="1" algn="l"/>
            <a:r>
              <a:rPr lang="en-US" dirty="0">
                <a:solidFill>
                  <a:srgbClr val="3A3A3A"/>
                </a:solidFill>
                <a:latin typeface="Work Sans" panose="020B0604020202020204" pitchFamily="2" charset="0"/>
              </a:rPr>
              <a:t>https://www.softwaretestinghelp.com/best-augmented-reality-apps/</a:t>
            </a:r>
          </a:p>
        </p:txBody>
      </p:sp>
    </p:spTree>
    <p:extLst>
      <p:ext uri="{BB962C8B-B14F-4D97-AF65-F5344CB8AC3E}">
        <p14:creationId xmlns:p14="http://schemas.microsoft.com/office/powerpoint/2010/main" val="69056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DBB22-0BE4-0A64-B7F7-2ACCF3AA636C}"/>
              </a:ext>
            </a:extLst>
          </p:cNvPr>
          <p:cNvSpPr>
            <a:spLocks noGrp="1"/>
          </p:cNvSpPr>
          <p:nvPr>
            <p:ph type="title"/>
          </p:nvPr>
        </p:nvSpPr>
        <p:spPr/>
        <p:txBody>
          <a:bodyPr/>
          <a:lstStyle/>
          <a:p>
            <a:r>
              <a:rPr lang="it-IT" dirty="0"/>
              <a:t>Le tre tipologie di applicazioni</a:t>
            </a:r>
          </a:p>
        </p:txBody>
      </p:sp>
      <p:pic>
        <p:nvPicPr>
          <p:cNvPr id="4" name="Immagine 3">
            <a:extLst>
              <a:ext uri="{FF2B5EF4-FFF2-40B4-BE49-F238E27FC236}">
                <a16:creationId xmlns:a16="http://schemas.microsoft.com/office/drawing/2014/main" id="{1E5D0CD9-4498-A7CC-77D4-F9C6D504BDE8}"/>
              </a:ext>
            </a:extLst>
          </p:cNvPr>
          <p:cNvPicPr>
            <a:picLocks noChangeAspect="1"/>
          </p:cNvPicPr>
          <p:nvPr/>
        </p:nvPicPr>
        <p:blipFill>
          <a:blip r:embed="rId2"/>
          <a:stretch>
            <a:fillRect/>
          </a:stretch>
        </p:blipFill>
        <p:spPr>
          <a:xfrm>
            <a:off x="2500313" y="1403512"/>
            <a:ext cx="7191375" cy="5172075"/>
          </a:xfrm>
          <a:prstGeom prst="rect">
            <a:avLst/>
          </a:prstGeom>
        </p:spPr>
      </p:pic>
    </p:spTree>
    <p:extLst>
      <p:ext uri="{BB962C8B-B14F-4D97-AF65-F5344CB8AC3E}">
        <p14:creationId xmlns:p14="http://schemas.microsoft.com/office/powerpoint/2010/main" val="264595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1E7014-6CE1-DF8B-3705-C442DD47FDA2}"/>
              </a:ext>
            </a:extLst>
          </p:cNvPr>
          <p:cNvPicPr>
            <a:picLocks noChangeAspect="1"/>
          </p:cNvPicPr>
          <p:nvPr/>
        </p:nvPicPr>
        <p:blipFill>
          <a:blip r:embed="rId2"/>
          <a:stretch>
            <a:fillRect/>
          </a:stretch>
        </p:blipFill>
        <p:spPr>
          <a:xfrm>
            <a:off x="2024436" y="404665"/>
            <a:ext cx="7629525" cy="5514975"/>
          </a:xfrm>
          <a:prstGeom prst="rect">
            <a:avLst/>
          </a:prstGeom>
        </p:spPr>
      </p:pic>
      <p:sp>
        <p:nvSpPr>
          <p:cNvPr id="2" name="Titolo 1">
            <a:extLst>
              <a:ext uri="{FF2B5EF4-FFF2-40B4-BE49-F238E27FC236}">
                <a16:creationId xmlns:a16="http://schemas.microsoft.com/office/drawing/2014/main" id="{9A1DBB22-0BE4-0A64-B7F7-2ACCF3AA636C}"/>
              </a:ext>
            </a:extLst>
          </p:cNvPr>
          <p:cNvSpPr>
            <a:spLocks noGrp="1"/>
          </p:cNvSpPr>
          <p:nvPr>
            <p:ph type="title"/>
          </p:nvPr>
        </p:nvSpPr>
        <p:spPr>
          <a:xfrm>
            <a:off x="2726614" y="45452"/>
            <a:ext cx="8229600" cy="1143000"/>
          </a:xfrm>
        </p:spPr>
        <p:txBody>
          <a:bodyPr/>
          <a:lstStyle/>
          <a:p>
            <a:r>
              <a:rPr lang="it-IT" sz="3200" dirty="0"/>
              <a:t>Le tre tipologie di applicazioni</a:t>
            </a:r>
          </a:p>
        </p:txBody>
      </p:sp>
      <p:sp>
        <p:nvSpPr>
          <p:cNvPr id="4" name="CasellaDiTesto 3">
            <a:extLst>
              <a:ext uri="{FF2B5EF4-FFF2-40B4-BE49-F238E27FC236}">
                <a16:creationId xmlns:a16="http://schemas.microsoft.com/office/drawing/2014/main" id="{772A7292-A123-4050-3FD5-3165940B5B0C}"/>
              </a:ext>
            </a:extLst>
          </p:cNvPr>
          <p:cNvSpPr txBox="1"/>
          <p:nvPr/>
        </p:nvSpPr>
        <p:spPr>
          <a:xfrm>
            <a:off x="1682653" y="6027004"/>
            <a:ext cx="8313093" cy="830997"/>
          </a:xfrm>
          <a:prstGeom prst="rect">
            <a:avLst/>
          </a:prstGeom>
          <a:noFill/>
        </p:spPr>
        <p:txBody>
          <a:bodyPr wrap="square">
            <a:spAutoFit/>
          </a:bodyPr>
          <a:lstStyle/>
          <a:p>
            <a:r>
              <a:rPr lang="en-US" sz="1200" b="1" dirty="0">
                <a:solidFill>
                  <a:srgbClr val="FF6600"/>
                </a:solidFill>
              </a:rPr>
              <a:t>#3) Real-Time Location Systems (RTLS) </a:t>
            </a:r>
            <a:endParaRPr lang="en-US" sz="1200" dirty="0"/>
          </a:p>
          <a:p>
            <a:r>
              <a:rPr lang="en-US" sz="1200" dirty="0"/>
              <a:t>This is a location-based and tech-based app that works based on technologies such as Wi-Fi, Bluetooth, Ultra-Wideband UWB, and other Radio-Frequency Identification (RFID). These platforms are used in fleet traction, navigation, inventory and asset tracking, personnel tracking, network security, and other kinds of applications.</a:t>
            </a:r>
          </a:p>
        </p:txBody>
      </p:sp>
    </p:spTree>
    <p:extLst>
      <p:ext uri="{BB962C8B-B14F-4D97-AF65-F5344CB8AC3E}">
        <p14:creationId xmlns:p14="http://schemas.microsoft.com/office/powerpoint/2010/main" val="299782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DBB22-0BE4-0A64-B7F7-2ACCF3AA636C}"/>
              </a:ext>
            </a:extLst>
          </p:cNvPr>
          <p:cNvSpPr>
            <a:spLocks noGrp="1"/>
          </p:cNvSpPr>
          <p:nvPr>
            <p:ph type="title"/>
          </p:nvPr>
        </p:nvSpPr>
        <p:spPr>
          <a:xfrm>
            <a:off x="1524000" y="0"/>
            <a:ext cx="8229600" cy="1143000"/>
          </a:xfrm>
        </p:spPr>
        <p:txBody>
          <a:bodyPr/>
          <a:lstStyle/>
          <a:p>
            <a:r>
              <a:rPr lang="it-IT" dirty="0"/>
              <a:t>I requisiti per AR software</a:t>
            </a:r>
          </a:p>
        </p:txBody>
      </p:sp>
      <p:sp>
        <p:nvSpPr>
          <p:cNvPr id="4" name="CasellaDiTesto 3">
            <a:extLst>
              <a:ext uri="{FF2B5EF4-FFF2-40B4-BE49-F238E27FC236}">
                <a16:creationId xmlns:a16="http://schemas.microsoft.com/office/drawing/2014/main" id="{CD46894A-0CE3-A0A1-75A9-9559D5A5ED89}"/>
              </a:ext>
            </a:extLst>
          </p:cNvPr>
          <p:cNvSpPr txBox="1"/>
          <p:nvPr/>
        </p:nvSpPr>
        <p:spPr>
          <a:xfrm>
            <a:off x="1739516" y="978105"/>
            <a:ext cx="8712968" cy="6186309"/>
          </a:xfrm>
          <a:prstGeom prst="rect">
            <a:avLst/>
          </a:prstGeom>
          <a:noFill/>
        </p:spPr>
        <p:txBody>
          <a:bodyPr wrap="square">
            <a:spAutoFit/>
          </a:bodyPr>
          <a:lstStyle/>
          <a:p>
            <a:r>
              <a:rPr lang="it-IT" dirty="0">
                <a:solidFill>
                  <a:srgbClr val="3A3A3A"/>
                </a:solidFill>
                <a:latin typeface="Work Sans" pitchFamily="2" charset="0"/>
              </a:rPr>
              <a:t>Di seguito sono elencate le caratteristiche principali che devono essere considerate quando si selezionano / creano app AR:</a:t>
            </a:r>
          </a:p>
          <a:p>
            <a:r>
              <a:rPr lang="it-IT" dirty="0">
                <a:solidFill>
                  <a:srgbClr val="3A3A3A"/>
                </a:solidFill>
                <a:latin typeface="Work Sans" pitchFamily="2" charset="0"/>
              </a:rPr>
              <a:t>
#1) Riconoscimento e tracciamento 3D
L'app può rilevare e comprendere gli spazi intorno all'utente per personalizzarli, incluso il riconoscimento di oggetti 3D come scatole, tazze, cilindri e giocattoli, ecc. Può riconoscere aeroporti, stazioni degli autobus, centri commerciali, ecc.
</a:t>
            </a:r>
          </a:p>
          <a:p>
            <a:r>
              <a:rPr lang="it-IT" dirty="0">
                <a:solidFill>
                  <a:srgbClr val="3A3A3A"/>
                </a:solidFill>
                <a:latin typeface="Work Sans" pitchFamily="2" charset="0"/>
              </a:rPr>
              <a:t>#2) Supporto GPS – geolocalizzazione
Questo è per le app AR basate sulla posizione e sensibili alla posizione per consentire loro di rilevare e identificare le posizioni reali dell'utente.
</a:t>
            </a:r>
          </a:p>
          <a:p>
            <a:r>
              <a:rPr lang="it-IT" dirty="0">
                <a:solidFill>
                  <a:srgbClr val="3A3A3A"/>
                </a:solidFill>
                <a:latin typeface="Work Sans" pitchFamily="2" charset="0"/>
              </a:rPr>
              <a:t>#3) Localizzazione e mappatura simultanee (SLAM)
Questa capacità consente a qualsiasi app di utilizzare la realtà aumentata per mappare l'ambiente in cui si trova un oggetto o un utente e per tracciare tutti i loro movimenti. L'app può ricordare la posizione fisica degli oggetti, posizionare oggetti virtuali relativi alle posizioni e tenere traccia di tutti i movimenti degli oggetti del mondo reale.
Questa tecnologia consente alle persone di utilizzare l'app all'interno, poiché il GPS è disponibile per l'uso all'aperto.</a:t>
            </a:r>
            <a:r>
              <a:rPr lang="it-IT" b="1" dirty="0">
                <a:solidFill>
                  <a:srgbClr val="3A3A3A"/>
                </a:solidFill>
                <a:latin typeface="Work Sans" pitchFamily="2" charset="0"/>
              </a:rPr>
              <a:t>
</a:t>
            </a:r>
            <a:endParaRPr lang="en-US" dirty="0">
              <a:solidFill>
                <a:srgbClr val="3A3A3A"/>
              </a:solidFill>
              <a:latin typeface="Work Sans" pitchFamily="2" charset="0"/>
            </a:endParaRPr>
          </a:p>
        </p:txBody>
      </p:sp>
    </p:spTree>
    <p:extLst>
      <p:ext uri="{BB962C8B-B14F-4D97-AF65-F5344CB8AC3E}">
        <p14:creationId xmlns:p14="http://schemas.microsoft.com/office/powerpoint/2010/main" val="3700440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DBB22-0BE4-0A64-B7F7-2ACCF3AA636C}"/>
              </a:ext>
            </a:extLst>
          </p:cNvPr>
          <p:cNvSpPr>
            <a:spLocks noGrp="1"/>
          </p:cNvSpPr>
          <p:nvPr>
            <p:ph type="title"/>
          </p:nvPr>
        </p:nvSpPr>
        <p:spPr>
          <a:xfrm>
            <a:off x="1524000" y="0"/>
            <a:ext cx="8229600" cy="1143000"/>
          </a:xfrm>
        </p:spPr>
        <p:txBody>
          <a:bodyPr/>
          <a:lstStyle/>
          <a:p>
            <a:r>
              <a:rPr lang="it-IT" dirty="0"/>
              <a:t>I requisiti per AR software</a:t>
            </a:r>
          </a:p>
        </p:txBody>
      </p:sp>
      <p:sp>
        <p:nvSpPr>
          <p:cNvPr id="4" name="CasellaDiTesto 3">
            <a:extLst>
              <a:ext uri="{FF2B5EF4-FFF2-40B4-BE49-F238E27FC236}">
                <a16:creationId xmlns:a16="http://schemas.microsoft.com/office/drawing/2014/main" id="{CD46894A-0CE3-A0A1-75A9-9559D5A5ED89}"/>
              </a:ext>
            </a:extLst>
          </p:cNvPr>
          <p:cNvSpPr txBox="1"/>
          <p:nvPr/>
        </p:nvSpPr>
        <p:spPr>
          <a:xfrm>
            <a:off x="1542391" y="1143000"/>
            <a:ext cx="8712968" cy="5909310"/>
          </a:xfrm>
          <a:prstGeom prst="rect">
            <a:avLst/>
          </a:prstGeom>
          <a:noFill/>
        </p:spPr>
        <p:txBody>
          <a:bodyPr wrap="square">
            <a:spAutoFit/>
          </a:bodyPr>
          <a:lstStyle/>
          <a:p>
            <a:r>
              <a:rPr lang="it-IT" dirty="0">
                <a:solidFill>
                  <a:srgbClr val="000000"/>
                </a:solidFill>
                <a:latin typeface="Work Sans" pitchFamily="2" charset="0"/>
              </a:rPr>
              <a:t>#4) Supporto cloud e archiviazione locale
Puoi decidere se i tuoi dati verranno archiviati localmente sul dispositivo o sul cloud dell'utente o su entrambi. L'archiviazione dei dati nel cloud è vantaggiosa principalmente per le app che richiedono molti marcatori a causa delle limitazioni di archiviazione. 
#5) Supporta molte piattaforme diverse
Indipendentemente dalle app che utilizzano la realtà aumentata, il supporto su più piattaforme tra cui Windows, iOS, Android, Linux e altre è importante.
#6) Riconoscimento delle immagini
</a:t>
            </a:r>
            <a:r>
              <a:rPr lang="it-IT" dirty="0" err="1">
                <a:solidFill>
                  <a:srgbClr val="000000"/>
                </a:solidFill>
                <a:latin typeface="Work Sans" pitchFamily="2" charset="0"/>
              </a:rPr>
              <a:t>Un'app</a:t>
            </a:r>
            <a:r>
              <a:rPr lang="it-IT" dirty="0">
                <a:solidFill>
                  <a:srgbClr val="000000"/>
                </a:solidFill>
                <a:latin typeface="Work Sans" pitchFamily="2" charset="0"/>
              </a:rPr>
              <a:t> indispensabile che identificherà immagini, oggetti e luoghi. Alcune tecnologie utilizzate includono la visione artificiale, l'intelligenza artificiale e le tecnologie delle telecamere. Le immagini tracciate sono sovrapposte con animazioni.
#7) Interoperabilità con altri kit di sviluppo
Alcuni kit di sviluppo come </a:t>
            </a:r>
            <a:r>
              <a:rPr lang="it-IT" dirty="0" err="1">
                <a:solidFill>
                  <a:srgbClr val="000000"/>
                </a:solidFill>
                <a:latin typeface="Work Sans" pitchFamily="2" charset="0"/>
              </a:rPr>
              <a:t>ARCore</a:t>
            </a:r>
            <a:r>
              <a:rPr lang="it-IT" dirty="0">
                <a:solidFill>
                  <a:srgbClr val="000000"/>
                </a:solidFill>
                <a:latin typeface="Work Sans" pitchFamily="2" charset="0"/>
              </a:rPr>
              <a:t> si integrano o supportano strumenti di progettazione tradizionali come </a:t>
            </a:r>
            <a:r>
              <a:rPr lang="it-IT" dirty="0" err="1">
                <a:solidFill>
                  <a:srgbClr val="000000"/>
                </a:solidFill>
                <a:latin typeface="Work Sans" pitchFamily="2" charset="0"/>
              </a:rPr>
              <a:t>Unity</a:t>
            </a:r>
            <a:r>
              <a:rPr lang="it-IT" dirty="0">
                <a:solidFill>
                  <a:srgbClr val="000000"/>
                </a:solidFill>
                <a:latin typeface="Work Sans" pitchFamily="2" charset="0"/>
              </a:rPr>
              <a:t> e </a:t>
            </a:r>
            <a:r>
              <a:rPr lang="it-IT" dirty="0" err="1">
                <a:solidFill>
                  <a:srgbClr val="000000"/>
                </a:solidFill>
                <a:latin typeface="Work Sans" pitchFamily="2" charset="0"/>
              </a:rPr>
              <a:t>OpenSceneGraph</a:t>
            </a:r>
            <a:r>
              <a:rPr lang="it-IT" dirty="0">
                <a:solidFill>
                  <a:srgbClr val="000000"/>
                </a:solidFill>
                <a:latin typeface="Work Sans" pitchFamily="2" charset="0"/>
              </a:rPr>
              <a:t> per estendere le funzionalità delle app.</a:t>
            </a:r>
            <a:r>
              <a:rPr lang="it-IT" b="1" dirty="0">
                <a:solidFill>
                  <a:srgbClr val="000000"/>
                </a:solidFill>
                <a:latin typeface="Work Sans" pitchFamily="2" charset="0"/>
              </a:rPr>
              <a:t>
</a:t>
            </a:r>
            <a:endParaRPr lang="en-US" dirty="0">
              <a:solidFill>
                <a:srgbClr val="3A3A3A"/>
              </a:solidFill>
              <a:latin typeface="Work Sans" pitchFamily="2" charset="0"/>
            </a:endParaRPr>
          </a:p>
          <a:p>
            <a:pPr algn="l"/>
            <a:r>
              <a:rPr lang="en-US" dirty="0">
                <a:solidFill>
                  <a:srgbClr val="FF0000"/>
                </a:solidFill>
                <a:latin typeface="Work Sans" pitchFamily="2" charset="0"/>
              </a:rPr>
              <a:t>https://www.softwaretestinghelp.com/best-augmented-reality-apps/</a:t>
            </a:r>
          </a:p>
          <a:p>
            <a:pPr algn="l"/>
            <a:endParaRPr lang="en-US" dirty="0">
              <a:solidFill>
                <a:srgbClr val="3A3A3A"/>
              </a:solidFill>
              <a:latin typeface="Work Sans" pitchFamily="2" charset="0"/>
            </a:endParaRPr>
          </a:p>
        </p:txBody>
      </p:sp>
    </p:spTree>
    <p:extLst>
      <p:ext uri="{BB962C8B-B14F-4D97-AF65-F5344CB8AC3E}">
        <p14:creationId xmlns:p14="http://schemas.microsoft.com/office/powerpoint/2010/main" val="2926589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453076-D9E4-8F26-8235-E781478C540C}"/>
              </a:ext>
            </a:extLst>
          </p:cNvPr>
          <p:cNvSpPr>
            <a:spLocks noGrp="1"/>
          </p:cNvSpPr>
          <p:nvPr>
            <p:ph type="title"/>
          </p:nvPr>
        </p:nvSpPr>
        <p:spPr/>
        <p:txBody>
          <a:bodyPr/>
          <a:lstStyle/>
          <a:p>
            <a:r>
              <a:rPr lang="it-IT" sz="3600" dirty="0"/>
              <a:t>https://eyejackapp.com/</a:t>
            </a:r>
          </a:p>
        </p:txBody>
      </p:sp>
      <p:pic>
        <p:nvPicPr>
          <p:cNvPr id="4" name="Immagine 3">
            <a:extLst>
              <a:ext uri="{FF2B5EF4-FFF2-40B4-BE49-F238E27FC236}">
                <a16:creationId xmlns:a16="http://schemas.microsoft.com/office/drawing/2014/main" id="{50C60D4D-54F6-5155-2F14-0EE0E1E45E4E}"/>
              </a:ext>
            </a:extLst>
          </p:cNvPr>
          <p:cNvPicPr>
            <a:picLocks noChangeAspect="1"/>
          </p:cNvPicPr>
          <p:nvPr/>
        </p:nvPicPr>
        <p:blipFill>
          <a:blip r:embed="rId2"/>
          <a:stretch>
            <a:fillRect/>
          </a:stretch>
        </p:blipFill>
        <p:spPr>
          <a:xfrm>
            <a:off x="1524000" y="1389545"/>
            <a:ext cx="9144000" cy="5140990"/>
          </a:xfrm>
          <a:prstGeom prst="rect">
            <a:avLst/>
          </a:prstGeom>
        </p:spPr>
      </p:pic>
    </p:spTree>
    <p:extLst>
      <p:ext uri="{BB962C8B-B14F-4D97-AF65-F5344CB8AC3E}">
        <p14:creationId xmlns:p14="http://schemas.microsoft.com/office/powerpoint/2010/main" val="54648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1AEC23-065B-5B4C-62AD-58BF56A1051B}"/>
              </a:ext>
            </a:extLst>
          </p:cNvPr>
          <p:cNvSpPr>
            <a:spLocks noGrp="1"/>
          </p:cNvSpPr>
          <p:nvPr>
            <p:ph type="title"/>
          </p:nvPr>
        </p:nvSpPr>
        <p:spPr/>
        <p:txBody>
          <a:bodyPr/>
          <a:lstStyle/>
          <a:p>
            <a:r>
              <a:rPr lang="it-IT" sz="3600" dirty="0"/>
              <a:t>https://www.eyejack.io/#studio</a:t>
            </a:r>
          </a:p>
        </p:txBody>
      </p:sp>
      <p:pic>
        <p:nvPicPr>
          <p:cNvPr id="5" name="Immagine 4">
            <a:extLst>
              <a:ext uri="{FF2B5EF4-FFF2-40B4-BE49-F238E27FC236}">
                <a16:creationId xmlns:a16="http://schemas.microsoft.com/office/drawing/2014/main" id="{BD9B5E56-8969-79B2-B894-609777F45CA7}"/>
              </a:ext>
            </a:extLst>
          </p:cNvPr>
          <p:cNvPicPr>
            <a:picLocks noChangeAspect="1"/>
          </p:cNvPicPr>
          <p:nvPr/>
        </p:nvPicPr>
        <p:blipFill>
          <a:blip r:embed="rId2"/>
          <a:stretch>
            <a:fillRect/>
          </a:stretch>
        </p:blipFill>
        <p:spPr>
          <a:xfrm>
            <a:off x="1524000" y="1417638"/>
            <a:ext cx="9144000" cy="5140990"/>
          </a:xfrm>
          <a:prstGeom prst="rect">
            <a:avLst/>
          </a:prstGeom>
        </p:spPr>
      </p:pic>
    </p:spTree>
    <p:extLst>
      <p:ext uri="{BB962C8B-B14F-4D97-AF65-F5344CB8AC3E}">
        <p14:creationId xmlns:p14="http://schemas.microsoft.com/office/powerpoint/2010/main" val="211122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1AEC23-065B-5B4C-62AD-58BF56A1051B}"/>
              </a:ext>
            </a:extLst>
          </p:cNvPr>
          <p:cNvSpPr>
            <a:spLocks noGrp="1"/>
          </p:cNvSpPr>
          <p:nvPr>
            <p:ph type="title"/>
          </p:nvPr>
        </p:nvSpPr>
        <p:spPr>
          <a:xfrm>
            <a:off x="1981200" y="-25163"/>
            <a:ext cx="8229600" cy="1143000"/>
          </a:xfrm>
        </p:spPr>
        <p:txBody>
          <a:bodyPr/>
          <a:lstStyle/>
          <a:p>
            <a:r>
              <a:rPr lang="it-IT" sz="3600" dirty="0"/>
              <a:t>https://www.eyejack.io/#web3</a:t>
            </a:r>
          </a:p>
        </p:txBody>
      </p:sp>
      <p:pic>
        <p:nvPicPr>
          <p:cNvPr id="3" name="631901ee8cd2575bfe74044e_Artificial Ecology-transcode">
            <a:hlinkClick r:id="" action="ppaction://media"/>
            <a:extLst>
              <a:ext uri="{FF2B5EF4-FFF2-40B4-BE49-F238E27FC236}">
                <a16:creationId xmlns:a16="http://schemas.microsoft.com/office/drawing/2014/main" id="{B4A5382B-BDE7-F8D7-DD90-A74CB2C0DE8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3512" y="1435042"/>
            <a:ext cx="5456496" cy="3290002"/>
          </a:xfrm>
          <a:prstGeom prst="rect">
            <a:avLst/>
          </a:prstGeom>
        </p:spPr>
      </p:pic>
      <p:pic>
        <p:nvPicPr>
          <p:cNvPr id="5" name="6319025b5f5445abdbdd3611_Artscape Form-transcode">
            <a:hlinkClick r:id="" action="ppaction://media"/>
            <a:extLst>
              <a:ext uri="{FF2B5EF4-FFF2-40B4-BE49-F238E27FC236}">
                <a16:creationId xmlns:a16="http://schemas.microsoft.com/office/drawing/2014/main" id="{15ABBC5F-BBD4-7570-FD24-37321C70E90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317194" y="1403314"/>
            <a:ext cx="3275856" cy="4813501"/>
          </a:xfrm>
          <a:prstGeom prst="rect">
            <a:avLst/>
          </a:prstGeom>
        </p:spPr>
      </p:pic>
    </p:spTree>
    <p:extLst>
      <p:ext uri="{BB962C8B-B14F-4D97-AF65-F5344CB8AC3E}">
        <p14:creationId xmlns:p14="http://schemas.microsoft.com/office/powerpoint/2010/main" val="15361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FDE6F-A0D5-4582-8C8D-824E19D6F5DF}"/>
              </a:ext>
            </a:extLst>
          </p:cNvPr>
          <p:cNvSpPr>
            <a:spLocks noGrp="1"/>
          </p:cNvSpPr>
          <p:nvPr>
            <p:ph type="title"/>
          </p:nvPr>
        </p:nvSpPr>
        <p:spPr/>
        <p:txBody>
          <a:bodyPr/>
          <a:lstStyle/>
          <a:p>
            <a:r>
              <a:rPr lang="it-IT" dirty="0"/>
              <a:t>«Creative studio» </a:t>
            </a:r>
            <a:r>
              <a:rPr lang="it-IT" sz="3600" dirty="0"/>
              <a:t>https://www.eyejack.io/#web3</a:t>
            </a:r>
          </a:p>
        </p:txBody>
      </p:sp>
      <p:pic>
        <p:nvPicPr>
          <p:cNvPr id="5" name="Immagine 4">
            <a:extLst>
              <a:ext uri="{FF2B5EF4-FFF2-40B4-BE49-F238E27FC236}">
                <a16:creationId xmlns:a16="http://schemas.microsoft.com/office/drawing/2014/main" id="{A7AAF5D8-3D86-B254-1D34-AA97E9CD8CD6}"/>
              </a:ext>
            </a:extLst>
          </p:cNvPr>
          <p:cNvPicPr>
            <a:picLocks noChangeAspect="1"/>
          </p:cNvPicPr>
          <p:nvPr/>
        </p:nvPicPr>
        <p:blipFill>
          <a:blip r:embed="rId2"/>
          <a:stretch>
            <a:fillRect/>
          </a:stretch>
        </p:blipFill>
        <p:spPr>
          <a:xfrm>
            <a:off x="1524000" y="1442372"/>
            <a:ext cx="9144000" cy="5140990"/>
          </a:xfrm>
          <a:prstGeom prst="rect">
            <a:avLst/>
          </a:prstGeom>
        </p:spPr>
      </p:pic>
    </p:spTree>
    <p:extLst>
      <p:ext uri="{BB962C8B-B14F-4D97-AF65-F5344CB8AC3E}">
        <p14:creationId xmlns:p14="http://schemas.microsoft.com/office/powerpoint/2010/main" val="319227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F4B297-AB3B-7940-C2E3-9EFCCB2F6825}"/>
              </a:ext>
            </a:extLst>
          </p:cNvPr>
          <p:cNvSpPr>
            <a:spLocks noGrp="1"/>
          </p:cNvSpPr>
          <p:nvPr>
            <p:ph type="title"/>
          </p:nvPr>
        </p:nvSpPr>
        <p:spPr>
          <a:xfrm>
            <a:off x="2063552" y="24737"/>
            <a:ext cx="8229600" cy="1143000"/>
          </a:xfrm>
        </p:spPr>
        <p:txBody>
          <a:bodyPr/>
          <a:lstStyle/>
          <a:p>
            <a:pPr algn="l"/>
            <a:r>
              <a:rPr lang="it-IT" dirty="0"/>
              <a:t>Il cruscotto</a:t>
            </a:r>
          </a:p>
        </p:txBody>
      </p:sp>
      <p:sp>
        <p:nvSpPr>
          <p:cNvPr id="3" name="CasellaDiTesto 2">
            <a:extLst>
              <a:ext uri="{FF2B5EF4-FFF2-40B4-BE49-F238E27FC236}">
                <a16:creationId xmlns:a16="http://schemas.microsoft.com/office/drawing/2014/main" id="{D7A03EE0-7B0B-0FA9-C2BE-2D77DFC214C4}"/>
              </a:ext>
            </a:extLst>
          </p:cNvPr>
          <p:cNvSpPr txBox="1"/>
          <p:nvPr/>
        </p:nvSpPr>
        <p:spPr>
          <a:xfrm flipH="1">
            <a:off x="3215680" y="969563"/>
            <a:ext cx="7992888" cy="461665"/>
          </a:xfrm>
          <a:prstGeom prst="rect">
            <a:avLst/>
          </a:prstGeom>
          <a:noFill/>
        </p:spPr>
        <p:txBody>
          <a:bodyPr wrap="square" rtlCol="0">
            <a:spAutoFit/>
          </a:bodyPr>
          <a:lstStyle/>
          <a:p>
            <a:r>
              <a:rPr lang="it-IT" sz="2400" dirty="0"/>
              <a:t>Come viene misurata la velocità dell’automobile?</a:t>
            </a:r>
          </a:p>
        </p:txBody>
      </p:sp>
      <p:pic>
        <p:nvPicPr>
          <p:cNvPr id="5" name="Immagine 4">
            <a:extLst>
              <a:ext uri="{FF2B5EF4-FFF2-40B4-BE49-F238E27FC236}">
                <a16:creationId xmlns:a16="http://schemas.microsoft.com/office/drawing/2014/main" id="{D523C518-2AC8-4503-B629-78323F4742B7}"/>
              </a:ext>
            </a:extLst>
          </p:cNvPr>
          <p:cNvPicPr>
            <a:picLocks noChangeAspect="1"/>
          </p:cNvPicPr>
          <p:nvPr/>
        </p:nvPicPr>
        <p:blipFill>
          <a:blip r:embed="rId2"/>
          <a:stretch>
            <a:fillRect/>
          </a:stretch>
        </p:blipFill>
        <p:spPr>
          <a:xfrm>
            <a:off x="2438400" y="1509730"/>
            <a:ext cx="3657600" cy="2395242"/>
          </a:xfrm>
          <a:prstGeom prst="rect">
            <a:avLst/>
          </a:prstGeom>
        </p:spPr>
      </p:pic>
      <p:pic>
        <p:nvPicPr>
          <p:cNvPr id="7" name="Immagine 6">
            <a:extLst>
              <a:ext uri="{FF2B5EF4-FFF2-40B4-BE49-F238E27FC236}">
                <a16:creationId xmlns:a16="http://schemas.microsoft.com/office/drawing/2014/main" id="{D4DE278A-11E5-6FA1-148A-2DB2D3F828B5}"/>
              </a:ext>
            </a:extLst>
          </p:cNvPr>
          <p:cNvPicPr>
            <a:picLocks noChangeAspect="1"/>
          </p:cNvPicPr>
          <p:nvPr/>
        </p:nvPicPr>
        <p:blipFill>
          <a:blip r:embed="rId3"/>
          <a:stretch>
            <a:fillRect/>
          </a:stretch>
        </p:blipFill>
        <p:spPr>
          <a:xfrm>
            <a:off x="6629646" y="1509731"/>
            <a:ext cx="3852428" cy="2366979"/>
          </a:xfrm>
          <a:prstGeom prst="rect">
            <a:avLst/>
          </a:prstGeom>
        </p:spPr>
      </p:pic>
      <p:pic>
        <p:nvPicPr>
          <p:cNvPr id="9" name="Immagine 8">
            <a:extLst>
              <a:ext uri="{FF2B5EF4-FFF2-40B4-BE49-F238E27FC236}">
                <a16:creationId xmlns:a16="http://schemas.microsoft.com/office/drawing/2014/main" id="{4BF0E85F-072B-4DA3-7729-D9E9B82D627C}"/>
              </a:ext>
            </a:extLst>
          </p:cNvPr>
          <p:cNvPicPr>
            <a:picLocks noChangeAspect="1"/>
          </p:cNvPicPr>
          <p:nvPr/>
        </p:nvPicPr>
        <p:blipFill>
          <a:blip r:embed="rId4"/>
          <a:stretch>
            <a:fillRect/>
          </a:stretch>
        </p:blipFill>
        <p:spPr>
          <a:xfrm>
            <a:off x="2437047" y="4091342"/>
            <a:ext cx="3257691" cy="2574916"/>
          </a:xfrm>
          <a:prstGeom prst="rect">
            <a:avLst/>
          </a:prstGeom>
        </p:spPr>
      </p:pic>
      <p:sp>
        <p:nvSpPr>
          <p:cNvPr id="10" name="CasellaDiTesto 9">
            <a:extLst>
              <a:ext uri="{FF2B5EF4-FFF2-40B4-BE49-F238E27FC236}">
                <a16:creationId xmlns:a16="http://schemas.microsoft.com/office/drawing/2014/main" id="{556E7366-0DDD-3D5F-DC81-EB6F2D66CC45}"/>
              </a:ext>
            </a:extLst>
          </p:cNvPr>
          <p:cNvSpPr txBox="1"/>
          <p:nvPr/>
        </p:nvSpPr>
        <p:spPr>
          <a:xfrm flipH="1">
            <a:off x="5757156" y="3974321"/>
            <a:ext cx="7992888" cy="461665"/>
          </a:xfrm>
          <a:prstGeom prst="rect">
            <a:avLst/>
          </a:prstGeom>
          <a:noFill/>
        </p:spPr>
        <p:txBody>
          <a:bodyPr wrap="square" rtlCol="0">
            <a:spAutoFit/>
          </a:bodyPr>
          <a:lstStyle/>
          <a:p>
            <a:r>
              <a:rPr lang="it-IT" sz="2400" dirty="0"/>
              <a:t>oppure…</a:t>
            </a:r>
          </a:p>
        </p:txBody>
      </p:sp>
      <p:pic>
        <p:nvPicPr>
          <p:cNvPr id="12" name="Immagine 11">
            <a:extLst>
              <a:ext uri="{FF2B5EF4-FFF2-40B4-BE49-F238E27FC236}">
                <a16:creationId xmlns:a16="http://schemas.microsoft.com/office/drawing/2014/main" id="{53B7877B-79FC-B5E7-08DD-344EC16441AE}"/>
              </a:ext>
            </a:extLst>
          </p:cNvPr>
          <p:cNvPicPr>
            <a:picLocks noChangeAspect="1"/>
          </p:cNvPicPr>
          <p:nvPr/>
        </p:nvPicPr>
        <p:blipFill>
          <a:blip r:embed="rId5"/>
          <a:stretch>
            <a:fillRect/>
          </a:stretch>
        </p:blipFill>
        <p:spPr>
          <a:xfrm>
            <a:off x="7173940" y="4075141"/>
            <a:ext cx="3328919" cy="2574915"/>
          </a:xfrm>
          <a:prstGeom prst="rect">
            <a:avLst/>
          </a:prstGeom>
        </p:spPr>
      </p:pic>
    </p:spTree>
    <p:extLst>
      <p:ext uri="{BB962C8B-B14F-4D97-AF65-F5344CB8AC3E}">
        <p14:creationId xmlns:p14="http://schemas.microsoft.com/office/powerpoint/2010/main" val="3077114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FDE6F-A0D5-4582-8C8D-824E19D6F5DF}"/>
              </a:ext>
            </a:extLst>
          </p:cNvPr>
          <p:cNvSpPr>
            <a:spLocks noGrp="1"/>
          </p:cNvSpPr>
          <p:nvPr>
            <p:ph type="title"/>
          </p:nvPr>
        </p:nvSpPr>
        <p:spPr/>
        <p:txBody>
          <a:bodyPr/>
          <a:lstStyle/>
          <a:p>
            <a:r>
              <a:rPr lang="it-IT" dirty="0"/>
              <a:t>«</a:t>
            </a:r>
            <a:r>
              <a:rPr lang="it-IT" dirty="0" err="1"/>
              <a:t>Metaverse</a:t>
            </a:r>
            <a:r>
              <a:rPr lang="it-IT" dirty="0"/>
              <a:t>» </a:t>
            </a:r>
            <a:r>
              <a:rPr lang="it-IT" sz="3600" dirty="0"/>
              <a:t>https://www.eyejack.io/#web3</a:t>
            </a:r>
          </a:p>
        </p:txBody>
      </p:sp>
      <p:pic>
        <p:nvPicPr>
          <p:cNvPr id="4" name="Immagine 3">
            <a:extLst>
              <a:ext uri="{FF2B5EF4-FFF2-40B4-BE49-F238E27FC236}">
                <a16:creationId xmlns:a16="http://schemas.microsoft.com/office/drawing/2014/main" id="{DA048B6B-EDC4-015F-ECB9-3B471F80C4FB}"/>
              </a:ext>
            </a:extLst>
          </p:cNvPr>
          <p:cNvPicPr>
            <a:picLocks noChangeAspect="1"/>
          </p:cNvPicPr>
          <p:nvPr/>
        </p:nvPicPr>
        <p:blipFill>
          <a:blip r:embed="rId2"/>
          <a:stretch>
            <a:fillRect/>
          </a:stretch>
        </p:blipFill>
        <p:spPr>
          <a:xfrm>
            <a:off x="1524000" y="1417638"/>
            <a:ext cx="9144000" cy="5140990"/>
          </a:xfrm>
          <a:prstGeom prst="rect">
            <a:avLst/>
          </a:prstGeom>
        </p:spPr>
      </p:pic>
    </p:spTree>
    <p:extLst>
      <p:ext uri="{BB962C8B-B14F-4D97-AF65-F5344CB8AC3E}">
        <p14:creationId xmlns:p14="http://schemas.microsoft.com/office/powerpoint/2010/main" val="333807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F4B297-AB3B-7940-C2E3-9EFCCB2F6825}"/>
              </a:ext>
            </a:extLst>
          </p:cNvPr>
          <p:cNvSpPr>
            <a:spLocks noGrp="1"/>
          </p:cNvSpPr>
          <p:nvPr>
            <p:ph type="title"/>
          </p:nvPr>
        </p:nvSpPr>
        <p:spPr>
          <a:xfrm>
            <a:off x="1401783" y="-58291"/>
            <a:ext cx="8229600" cy="1143000"/>
          </a:xfrm>
        </p:spPr>
        <p:txBody>
          <a:bodyPr/>
          <a:lstStyle/>
          <a:p>
            <a:pPr algn="l"/>
            <a:r>
              <a:rPr lang="it-IT" dirty="0"/>
              <a:t>Il cruscotto</a:t>
            </a:r>
          </a:p>
        </p:txBody>
      </p:sp>
      <p:sp>
        <p:nvSpPr>
          <p:cNvPr id="4" name="AutoShape 2" descr="Parking Assistant: come funziona il parcheggio assistito BMW">
            <a:extLst>
              <a:ext uri="{FF2B5EF4-FFF2-40B4-BE49-F238E27FC236}">
                <a16:creationId xmlns:a16="http://schemas.microsoft.com/office/drawing/2014/main" id="{CC7482B4-B06F-426F-9E62-D43358AC72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CasellaDiTesto 15">
            <a:extLst>
              <a:ext uri="{FF2B5EF4-FFF2-40B4-BE49-F238E27FC236}">
                <a16:creationId xmlns:a16="http://schemas.microsoft.com/office/drawing/2014/main" id="{04A4A6B6-CCFC-EF31-70FB-31C653A35DFD}"/>
              </a:ext>
            </a:extLst>
          </p:cNvPr>
          <p:cNvSpPr txBox="1"/>
          <p:nvPr/>
        </p:nvSpPr>
        <p:spPr>
          <a:xfrm>
            <a:off x="4043685" y="-1765619"/>
            <a:ext cx="6273561" cy="369332"/>
          </a:xfrm>
          <a:prstGeom prst="rect">
            <a:avLst/>
          </a:prstGeom>
          <a:noFill/>
        </p:spPr>
        <p:txBody>
          <a:bodyPr wrap="square">
            <a:spAutoFit/>
          </a:bodyPr>
          <a:lstStyle/>
          <a:p>
            <a:r>
              <a:rPr lang="it-IT" dirty="0"/>
              <a:t>2 x 4 sensori di distanza ad ultrasuoni </a:t>
            </a:r>
          </a:p>
        </p:txBody>
      </p:sp>
      <p:pic>
        <p:nvPicPr>
          <p:cNvPr id="6" name="Immagine 5">
            <a:extLst>
              <a:ext uri="{FF2B5EF4-FFF2-40B4-BE49-F238E27FC236}">
                <a16:creationId xmlns:a16="http://schemas.microsoft.com/office/drawing/2014/main" id="{820632F7-1BE9-0EF0-FAA8-8F54495A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218155" y="11827"/>
            <a:ext cx="6457550" cy="2984740"/>
          </a:xfrm>
          <a:prstGeom prst="rect">
            <a:avLst/>
          </a:prstGeom>
        </p:spPr>
      </p:pic>
      <p:pic>
        <p:nvPicPr>
          <p:cNvPr id="8" name="Immagine 7">
            <a:extLst>
              <a:ext uri="{FF2B5EF4-FFF2-40B4-BE49-F238E27FC236}">
                <a16:creationId xmlns:a16="http://schemas.microsoft.com/office/drawing/2014/main" id="{51477223-6590-69E1-56FE-55063FED8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703512" y="2158852"/>
            <a:ext cx="6588224" cy="3045139"/>
          </a:xfrm>
          <a:prstGeom prst="rect">
            <a:avLst/>
          </a:prstGeom>
        </p:spPr>
      </p:pic>
      <p:pic>
        <p:nvPicPr>
          <p:cNvPr id="10" name="Immagine 9">
            <a:extLst>
              <a:ext uri="{FF2B5EF4-FFF2-40B4-BE49-F238E27FC236}">
                <a16:creationId xmlns:a16="http://schemas.microsoft.com/office/drawing/2014/main" id="{20DDA42C-B334-2CFB-6D68-FD849DBCA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799855" y="4141466"/>
            <a:ext cx="5875850" cy="2715872"/>
          </a:xfrm>
          <a:prstGeom prst="rect">
            <a:avLst/>
          </a:prstGeom>
        </p:spPr>
      </p:pic>
    </p:spTree>
    <p:extLst>
      <p:ext uri="{BB962C8B-B14F-4D97-AF65-F5344CB8AC3E}">
        <p14:creationId xmlns:p14="http://schemas.microsoft.com/office/powerpoint/2010/main" val="352940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F4B297-AB3B-7940-C2E3-9EFCCB2F6825}"/>
              </a:ext>
            </a:extLst>
          </p:cNvPr>
          <p:cNvSpPr>
            <a:spLocks noGrp="1"/>
          </p:cNvSpPr>
          <p:nvPr>
            <p:ph type="title"/>
          </p:nvPr>
        </p:nvSpPr>
        <p:spPr>
          <a:xfrm>
            <a:off x="1401783" y="-58291"/>
            <a:ext cx="8229600" cy="1143000"/>
          </a:xfrm>
        </p:spPr>
        <p:txBody>
          <a:bodyPr/>
          <a:lstStyle/>
          <a:p>
            <a:pPr algn="l"/>
            <a:r>
              <a:rPr lang="it-IT" dirty="0"/>
              <a:t>Il cruscotto</a:t>
            </a:r>
          </a:p>
        </p:txBody>
      </p:sp>
      <p:sp>
        <p:nvSpPr>
          <p:cNvPr id="3" name="CasellaDiTesto 2">
            <a:extLst>
              <a:ext uri="{FF2B5EF4-FFF2-40B4-BE49-F238E27FC236}">
                <a16:creationId xmlns:a16="http://schemas.microsoft.com/office/drawing/2014/main" id="{D7A03EE0-7B0B-0FA9-C2BE-2D77DFC214C4}"/>
              </a:ext>
            </a:extLst>
          </p:cNvPr>
          <p:cNvSpPr txBox="1"/>
          <p:nvPr/>
        </p:nvSpPr>
        <p:spPr>
          <a:xfrm flipH="1">
            <a:off x="1775520" y="2363145"/>
            <a:ext cx="7992888" cy="461665"/>
          </a:xfrm>
          <a:prstGeom prst="rect">
            <a:avLst/>
          </a:prstGeom>
          <a:noFill/>
        </p:spPr>
        <p:txBody>
          <a:bodyPr wrap="square" rtlCol="0">
            <a:spAutoFit/>
          </a:bodyPr>
          <a:lstStyle/>
          <a:p>
            <a:r>
              <a:rPr lang="it-IT" sz="2400" dirty="0"/>
              <a:t>Assistente di parcheggio</a:t>
            </a:r>
          </a:p>
        </p:txBody>
      </p:sp>
      <p:sp>
        <p:nvSpPr>
          <p:cNvPr id="4" name="AutoShape 2" descr="Parking Assistant: come funziona il parcheggio assistito BMW">
            <a:extLst>
              <a:ext uri="{FF2B5EF4-FFF2-40B4-BE49-F238E27FC236}">
                <a16:creationId xmlns:a16="http://schemas.microsoft.com/office/drawing/2014/main" id="{CC7482B4-B06F-426F-9E62-D43358AC72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CasellaDiTesto 12">
            <a:extLst>
              <a:ext uri="{FF2B5EF4-FFF2-40B4-BE49-F238E27FC236}">
                <a16:creationId xmlns:a16="http://schemas.microsoft.com/office/drawing/2014/main" id="{E30A68F4-1D22-7735-AFE6-0AB4F383E81D}"/>
              </a:ext>
            </a:extLst>
          </p:cNvPr>
          <p:cNvSpPr txBox="1"/>
          <p:nvPr/>
        </p:nvSpPr>
        <p:spPr>
          <a:xfrm>
            <a:off x="1919537" y="6463931"/>
            <a:ext cx="6723743" cy="369332"/>
          </a:xfrm>
          <a:prstGeom prst="rect">
            <a:avLst/>
          </a:prstGeom>
          <a:noFill/>
        </p:spPr>
        <p:txBody>
          <a:bodyPr wrap="square">
            <a:spAutoFit/>
          </a:bodyPr>
          <a:lstStyle/>
          <a:p>
            <a:r>
              <a:rPr lang="it-IT" dirty="0"/>
              <a:t>https://newsmondo.it/parking-assistant-bmw/motori/</a:t>
            </a:r>
          </a:p>
        </p:txBody>
      </p:sp>
      <p:pic>
        <p:nvPicPr>
          <p:cNvPr id="15" name="Immagine 14" descr="Immagine che contiene automobile, fotocamera, pannello di controllo, proiettore&#10;&#10;Descrizione generata automaticamente">
            <a:extLst>
              <a:ext uri="{FF2B5EF4-FFF2-40B4-BE49-F238E27FC236}">
                <a16:creationId xmlns:a16="http://schemas.microsoft.com/office/drawing/2014/main" id="{DA4E0201-0C5F-1A9C-89E6-93EB35490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584" y="159669"/>
            <a:ext cx="4343599" cy="2375406"/>
          </a:xfrm>
          <a:prstGeom prst="rect">
            <a:avLst/>
          </a:prstGeom>
        </p:spPr>
      </p:pic>
      <p:sp>
        <p:nvSpPr>
          <p:cNvPr id="16" name="CasellaDiTesto 15">
            <a:extLst>
              <a:ext uri="{FF2B5EF4-FFF2-40B4-BE49-F238E27FC236}">
                <a16:creationId xmlns:a16="http://schemas.microsoft.com/office/drawing/2014/main" id="{04A4A6B6-CCFC-EF31-70FB-31C653A35DFD}"/>
              </a:ext>
            </a:extLst>
          </p:cNvPr>
          <p:cNvSpPr txBox="1"/>
          <p:nvPr/>
        </p:nvSpPr>
        <p:spPr>
          <a:xfrm>
            <a:off x="4043685" y="-1765619"/>
            <a:ext cx="6273561" cy="369332"/>
          </a:xfrm>
          <a:prstGeom prst="rect">
            <a:avLst/>
          </a:prstGeom>
          <a:noFill/>
        </p:spPr>
        <p:txBody>
          <a:bodyPr wrap="square">
            <a:spAutoFit/>
          </a:bodyPr>
          <a:lstStyle/>
          <a:p>
            <a:r>
              <a:rPr lang="it-IT" dirty="0"/>
              <a:t>2 x 4 sensori di distanza ad ultrasuoni </a:t>
            </a:r>
          </a:p>
        </p:txBody>
      </p:sp>
      <p:pic>
        <p:nvPicPr>
          <p:cNvPr id="1032" name="Picture 8" descr="2 11">
            <a:extLst>
              <a:ext uri="{FF2B5EF4-FFF2-40B4-BE49-F238E27FC236}">
                <a16:creationId xmlns:a16="http://schemas.microsoft.com/office/drawing/2014/main" id="{2848EC6E-43B7-DB65-C41C-E82409A37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974" y="2821598"/>
            <a:ext cx="6444208" cy="35510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park assist? - Car Keys">
            <a:extLst>
              <a:ext uri="{FF2B5EF4-FFF2-40B4-BE49-F238E27FC236}">
                <a16:creationId xmlns:a16="http://schemas.microsoft.com/office/drawing/2014/main" id="{C3B914B9-59AB-C849-D5F9-0BB6F7AFC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382" y="799732"/>
            <a:ext cx="2443997" cy="162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2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F4B297-AB3B-7940-C2E3-9EFCCB2F6825}"/>
              </a:ext>
            </a:extLst>
          </p:cNvPr>
          <p:cNvSpPr>
            <a:spLocks noGrp="1"/>
          </p:cNvSpPr>
          <p:nvPr>
            <p:ph type="title"/>
          </p:nvPr>
        </p:nvSpPr>
        <p:spPr>
          <a:xfrm>
            <a:off x="1401783" y="-58291"/>
            <a:ext cx="8229600" cy="1143000"/>
          </a:xfrm>
        </p:spPr>
        <p:txBody>
          <a:bodyPr/>
          <a:lstStyle/>
          <a:p>
            <a:pPr algn="l"/>
            <a:r>
              <a:rPr lang="it-IT" dirty="0"/>
              <a:t>Il cruscotto</a:t>
            </a:r>
          </a:p>
        </p:txBody>
      </p:sp>
      <p:sp>
        <p:nvSpPr>
          <p:cNvPr id="4" name="AutoShape 2" descr="Parking Assistant: come funziona il parcheggio assistito BMW">
            <a:extLst>
              <a:ext uri="{FF2B5EF4-FFF2-40B4-BE49-F238E27FC236}">
                <a16:creationId xmlns:a16="http://schemas.microsoft.com/office/drawing/2014/main" id="{CC7482B4-B06F-426F-9E62-D43358AC72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3" name="CasellaDiTesto 12">
            <a:extLst>
              <a:ext uri="{FF2B5EF4-FFF2-40B4-BE49-F238E27FC236}">
                <a16:creationId xmlns:a16="http://schemas.microsoft.com/office/drawing/2014/main" id="{E30A68F4-1D22-7735-AFE6-0AB4F383E81D}"/>
              </a:ext>
            </a:extLst>
          </p:cNvPr>
          <p:cNvSpPr txBox="1"/>
          <p:nvPr/>
        </p:nvSpPr>
        <p:spPr>
          <a:xfrm>
            <a:off x="1919537" y="6463931"/>
            <a:ext cx="6723743" cy="369332"/>
          </a:xfrm>
          <a:prstGeom prst="rect">
            <a:avLst/>
          </a:prstGeom>
          <a:noFill/>
        </p:spPr>
        <p:txBody>
          <a:bodyPr wrap="square">
            <a:spAutoFit/>
          </a:bodyPr>
          <a:lstStyle/>
          <a:p>
            <a:r>
              <a:rPr lang="it-IT" dirty="0"/>
              <a:t>https://newsmondo.it/parking-assistant-bmw/motori/</a:t>
            </a:r>
          </a:p>
        </p:txBody>
      </p:sp>
      <p:sp>
        <p:nvSpPr>
          <p:cNvPr id="16" name="CasellaDiTesto 15">
            <a:extLst>
              <a:ext uri="{FF2B5EF4-FFF2-40B4-BE49-F238E27FC236}">
                <a16:creationId xmlns:a16="http://schemas.microsoft.com/office/drawing/2014/main" id="{04A4A6B6-CCFC-EF31-70FB-31C653A35DFD}"/>
              </a:ext>
            </a:extLst>
          </p:cNvPr>
          <p:cNvSpPr txBox="1"/>
          <p:nvPr/>
        </p:nvSpPr>
        <p:spPr>
          <a:xfrm>
            <a:off x="4043685" y="-1765619"/>
            <a:ext cx="6273561" cy="369332"/>
          </a:xfrm>
          <a:prstGeom prst="rect">
            <a:avLst/>
          </a:prstGeom>
          <a:noFill/>
        </p:spPr>
        <p:txBody>
          <a:bodyPr wrap="square">
            <a:spAutoFit/>
          </a:bodyPr>
          <a:lstStyle/>
          <a:p>
            <a:r>
              <a:rPr lang="it-IT" dirty="0"/>
              <a:t>2 x 4 sensori di distanza ad ultrasuoni </a:t>
            </a:r>
          </a:p>
        </p:txBody>
      </p:sp>
      <p:pic>
        <p:nvPicPr>
          <p:cNvPr id="8" name="Immagine 7" descr="Immagine che contiene testo, elettronico, schermo&#10;&#10;Descrizione generata automaticamente">
            <a:extLst>
              <a:ext uri="{FF2B5EF4-FFF2-40B4-BE49-F238E27FC236}">
                <a16:creationId xmlns:a16="http://schemas.microsoft.com/office/drawing/2014/main" id="{F3CD3A49-2C26-5DA1-9FFE-F1B9F7188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417017" y="84840"/>
            <a:ext cx="7284204" cy="3366827"/>
          </a:xfrm>
          <a:prstGeom prst="rect">
            <a:avLst/>
          </a:prstGeom>
        </p:spPr>
      </p:pic>
      <p:pic>
        <p:nvPicPr>
          <p:cNvPr id="10" name="Immagine 9" descr="Immagine che contiene testo, automobile, argento, pannello di controllo&#10;&#10;Descrizione generata automaticamente">
            <a:extLst>
              <a:ext uri="{FF2B5EF4-FFF2-40B4-BE49-F238E27FC236}">
                <a16:creationId xmlns:a16="http://schemas.microsoft.com/office/drawing/2014/main" id="{AF9862EF-4300-B304-CDF2-C8BCBDBE4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2476" y="3226421"/>
            <a:ext cx="6723745" cy="3107778"/>
          </a:xfrm>
          <a:prstGeom prst="rect">
            <a:avLst/>
          </a:prstGeom>
        </p:spPr>
      </p:pic>
    </p:spTree>
    <p:extLst>
      <p:ext uri="{BB962C8B-B14F-4D97-AF65-F5344CB8AC3E}">
        <p14:creationId xmlns:p14="http://schemas.microsoft.com/office/powerpoint/2010/main" val="249664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8A9F1F-B79A-2E26-C514-6C37DE5FB05D}"/>
              </a:ext>
            </a:extLst>
          </p:cNvPr>
          <p:cNvSpPr>
            <a:spLocks noGrp="1"/>
          </p:cNvSpPr>
          <p:nvPr>
            <p:ph type="title"/>
          </p:nvPr>
        </p:nvSpPr>
        <p:spPr/>
        <p:txBody>
          <a:bodyPr/>
          <a:lstStyle/>
          <a:p>
            <a:r>
              <a:rPr lang="it-IT" sz="3600" dirty="0"/>
              <a:t>La didattica AR</a:t>
            </a:r>
          </a:p>
        </p:txBody>
      </p:sp>
      <p:sp>
        <p:nvSpPr>
          <p:cNvPr id="5" name="CasellaDiTesto 4">
            <a:extLst>
              <a:ext uri="{FF2B5EF4-FFF2-40B4-BE49-F238E27FC236}">
                <a16:creationId xmlns:a16="http://schemas.microsoft.com/office/drawing/2014/main" id="{837CAFC4-5FC8-FD5F-6D47-85AA19A0D1AE}"/>
              </a:ext>
            </a:extLst>
          </p:cNvPr>
          <p:cNvSpPr txBox="1"/>
          <p:nvPr/>
        </p:nvSpPr>
        <p:spPr>
          <a:xfrm>
            <a:off x="1563599" y="6398697"/>
            <a:ext cx="6264696" cy="646331"/>
          </a:xfrm>
          <a:prstGeom prst="rect">
            <a:avLst/>
          </a:prstGeom>
          <a:noFill/>
        </p:spPr>
        <p:txBody>
          <a:bodyPr wrap="square" rtlCol="0">
            <a:spAutoFit/>
          </a:bodyPr>
          <a:lstStyle/>
          <a:p>
            <a:r>
              <a:rPr lang="it-IT" dirty="0" err="1">
                <a:solidFill>
                  <a:srgbClr val="0070C0"/>
                </a:solidFill>
                <a:latin typeface="Open Sans" panose="020B0606030504020204" pitchFamily="34" charset="0"/>
              </a:rPr>
              <a:t>Vojvođanskih</a:t>
            </a:r>
            <a:r>
              <a:rPr lang="it-IT" dirty="0">
                <a:solidFill>
                  <a:srgbClr val="0070C0"/>
                </a:solidFill>
                <a:latin typeface="Open Sans" panose="020B0606030504020204" pitchFamily="34" charset="0"/>
              </a:rPr>
              <a:t> brigada 28, Novi </a:t>
            </a:r>
            <a:r>
              <a:rPr lang="it-IT" dirty="0" err="1">
                <a:solidFill>
                  <a:srgbClr val="0070C0"/>
                </a:solidFill>
                <a:latin typeface="Open Sans" panose="020B0606030504020204" pitchFamily="34" charset="0"/>
              </a:rPr>
              <a:t>Sad</a:t>
            </a:r>
            <a:r>
              <a:rPr lang="it-IT" dirty="0">
                <a:solidFill>
                  <a:srgbClr val="0070C0"/>
                </a:solidFill>
                <a:latin typeface="Open Sans" panose="020B0606030504020204" pitchFamily="34" charset="0"/>
              </a:rPr>
              <a:t>, https://www.zumoko.com/subscribed/</a:t>
            </a:r>
            <a:endParaRPr lang="it-IT" dirty="0">
              <a:solidFill>
                <a:srgbClr val="0070C0"/>
              </a:solidFill>
            </a:endParaRPr>
          </a:p>
        </p:txBody>
      </p:sp>
      <p:pic>
        <p:nvPicPr>
          <p:cNvPr id="6" name="Immagine 5">
            <a:extLst>
              <a:ext uri="{FF2B5EF4-FFF2-40B4-BE49-F238E27FC236}">
                <a16:creationId xmlns:a16="http://schemas.microsoft.com/office/drawing/2014/main" id="{032E742E-3947-FE16-D953-A68ADF04FA5E}"/>
              </a:ext>
            </a:extLst>
          </p:cNvPr>
          <p:cNvPicPr>
            <a:picLocks noChangeAspect="1"/>
          </p:cNvPicPr>
          <p:nvPr/>
        </p:nvPicPr>
        <p:blipFill>
          <a:blip r:embed="rId2"/>
          <a:stretch>
            <a:fillRect/>
          </a:stretch>
        </p:blipFill>
        <p:spPr>
          <a:xfrm>
            <a:off x="1524000" y="1124744"/>
            <a:ext cx="9144000" cy="5140990"/>
          </a:xfrm>
          <a:prstGeom prst="rect">
            <a:avLst/>
          </a:prstGeom>
        </p:spPr>
      </p:pic>
    </p:spTree>
    <p:extLst>
      <p:ext uri="{BB962C8B-B14F-4D97-AF65-F5344CB8AC3E}">
        <p14:creationId xmlns:p14="http://schemas.microsoft.com/office/powerpoint/2010/main" val="203171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8A9F1F-B79A-2E26-C514-6C37DE5FB05D}"/>
              </a:ext>
            </a:extLst>
          </p:cNvPr>
          <p:cNvSpPr>
            <a:spLocks noGrp="1"/>
          </p:cNvSpPr>
          <p:nvPr>
            <p:ph type="title"/>
          </p:nvPr>
        </p:nvSpPr>
        <p:spPr>
          <a:xfrm>
            <a:off x="1981200" y="89972"/>
            <a:ext cx="8229600" cy="1143000"/>
          </a:xfrm>
        </p:spPr>
        <p:txBody>
          <a:bodyPr/>
          <a:lstStyle/>
          <a:p>
            <a:r>
              <a:rPr lang="it-IT" sz="3600" dirty="0"/>
              <a:t>Imparare la storia attraverso i giochi</a:t>
            </a:r>
          </a:p>
        </p:txBody>
      </p:sp>
      <p:pic>
        <p:nvPicPr>
          <p:cNvPr id="4" name="Immagine 3">
            <a:extLst>
              <a:ext uri="{FF2B5EF4-FFF2-40B4-BE49-F238E27FC236}">
                <a16:creationId xmlns:a16="http://schemas.microsoft.com/office/drawing/2014/main" id="{2D5B69AD-E19A-4478-FD8F-A2F96BB17298}"/>
              </a:ext>
            </a:extLst>
          </p:cNvPr>
          <p:cNvPicPr>
            <a:picLocks noChangeAspect="1"/>
          </p:cNvPicPr>
          <p:nvPr/>
        </p:nvPicPr>
        <p:blipFill>
          <a:blip r:embed="rId2"/>
          <a:stretch>
            <a:fillRect/>
          </a:stretch>
        </p:blipFill>
        <p:spPr>
          <a:xfrm>
            <a:off x="1524000" y="1052736"/>
            <a:ext cx="9144000" cy="5140990"/>
          </a:xfrm>
          <a:prstGeom prst="rect">
            <a:avLst/>
          </a:prstGeom>
        </p:spPr>
      </p:pic>
      <p:sp>
        <p:nvSpPr>
          <p:cNvPr id="5" name="CasellaDiTesto 4">
            <a:extLst>
              <a:ext uri="{FF2B5EF4-FFF2-40B4-BE49-F238E27FC236}">
                <a16:creationId xmlns:a16="http://schemas.microsoft.com/office/drawing/2014/main" id="{837CAFC4-5FC8-FD5F-6D47-85AA19A0D1AE}"/>
              </a:ext>
            </a:extLst>
          </p:cNvPr>
          <p:cNvSpPr txBox="1"/>
          <p:nvPr/>
        </p:nvSpPr>
        <p:spPr>
          <a:xfrm>
            <a:off x="1544720" y="6220749"/>
            <a:ext cx="6264696" cy="369332"/>
          </a:xfrm>
          <a:prstGeom prst="rect">
            <a:avLst/>
          </a:prstGeom>
          <a:noFill/>
        </p:spPr>
        <p:txBody>
          <a:bodyPr wrap="square" rtlCol="0">
            <a:spAutoFit/>
          </a:bodyPr>
          <a:lstStyle/>
          <a:p>
            <a:r>
              <a:rPr lang="it-IT" dirty="0"/>
              <a:t>Battaglia di carri armati di </a:t>
            </a:r>
            <a:r>
              <a:rPr lang="it-IT" dirty="0" err="1"/>
              <a:t>Prochorovka</a:t>
            </a:r>
            <a:r>
              <a:rPr lang="it-IT" dirty="0"/>
              <a:t> </a:t>
            </a:r>
          </a:p>
        </p:txBody>
      </p:sp>
    </p:spTree>
    <p:extLst>
      <p:ext uri="{BB962C8B-B14F-4D97-AF65-F5344CB8AC3E}">
        <p14:creationId xmlns:p14="http://schemas.microsoft.com/office/powerpoint/2010/main" val="193364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BB6E45-4659-79F0-9934-DDB88D691502}"/>
              </a:ext>
            </a:extLst>
          </p:cNvPr>
          <p:cNvSpPr>
            <a:spLocks noGrp="1"/>
          </p:cNvSpPr>
          <p:nvPr>
            <p:ph type="title"/>
          </p:nvPr>
        </p:nvSpPr>
        <p:spPr>
          <a:xfrm>
            <a:off x="1981200" y="28173"/>
            <a:ext cx="8229600" cy="1143000"/>
          </a:xfrm>
        </p:spPr>
        <p:txBody>
          <a:bodyPr/>
          <a:lstStyle/>
          <a:p>
            <a:r>
              <a:rPr lang="it-IT" dirty="0"/>
              <a:t>AR in educazione</a:t>
            </a:r>
          </a:p>
        </p:txBody>
      </p:sp>
      <p:pic>
        <p:nvPicPr>
          <p:cNvPr id="4" name="Immagine 3">
            <a:extLst>
              <a:ext uri="{FF2B5EF4-FFF2-40B4-BE49-F238E27FC236}">
                <a16:creationId xmlns:a16="http://schemas.microsoft.com/office/drawing/2014/main" id="{84A63C39-2665-C48D-03FD-B9C8FAB82AF5}"/>
              </a:ext>
            </a:extLst>
          </p:cNvPr>
          <p:cNvPicPr>
            <a:picLocks noChangeAspect="1"/>
          </p:cNvPicPr>
          <p:nvPr/>
        </p:nvPicPr>
        <p:blipFill>
          <a:blip r:embed="rId2"/>
          <a:stretch>
            <a:fillRect/>
          </a:stretch>
        </p:blipFill>
        <p:spPr>
          <a:xfrm>
            <a:off x="1524000" y="1124744"/>
            <a:ext cx="9144000" cy="5140990"/>
          </a:xfrm>
          <a:prstGeom prst="rect">
            <a:avLst/>
          </a:prstGeom>
        </p:spPr>
      </p:pic>
    </p:spTree>
    <p:extLst>
      <p:ext uri="{BB962C8B-B14F-4D97-AF65-F5344CB8AC3E}">
        <p14:creationId xmlns:p14="http://schemas.microsoft.com/office/powerpoint/2010/main" val="380225905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2016</Words>
  <Application>Microsoft Office PowerPoint</Application>
  <PresentationFormat>Widescreen</PresentationFormat>
  <Paragraphs>120</Paragraphs>
  <Slides>30</Slides>
  <Notes>1</Notes>
  <HiddenSlides>0</HiddenSlides>
  <MMClips>2</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30</vt:i4>
      </vt:variant>
    </vt:vector>
  </HeadingPairs>
  <TitlesOfParts>
    <vt:vector size="39" baseType="lpstr">
      <vt:lpstr>Arial</vt:lpstr>
      <vt:lpstr>Calibri</vt:lpstr>
      <vt:lpstr>Calibri Light</vt:lpstr>
      <vt:lpstr>EuclidCircularB</vt:lpstr>
      <vt:lpstr>Montserrat</vt:lpstr>
      <vt:lpstr>Open Sans</vt:lpstr>
      <vt:lpstr>Poppins</vt:lpstr>
      <vt:lpstr>Work Sans</vt:lpstr>
      <vt:lpstr>Tema di Office</vt:lpstr>
      <vt:lpstr>Presentazione standard di PowerPoint</vt:lpstr>
      <vt:lpstr>Che cos’è la realtà aumentata</vt:lpstr>
      <vt:lpstr>Il cruscotto</vt:lpstr>
      <vt:lpstr>Il cruscotto</vt:lpstr>
      <vt:lpstr>Il cruscotto</vt:lpstr>
      <vt:lpstr>Il cruscotto</vt:lpstr>
      <vt:lpstr>La didattica AR</vt:lpstr>
      <vt:lpstr>Imparare la storia attraverso i giochi</vt:lpstr>
      <vt:lpstr>AR in educazione</vt:lpstr>
      <vt:lpstr>AR visitando la città</vt:lpstr>
      <vt:lpstr>AR in viaggio</vt:lpstr>
      <vt:lpstr>AR in viaggio</vt:lpstr>
      <vt:lpstr>AR in viaggio</vt:lpstr>
      <vt:lpstr>AR in progettazione architettonica</vt:lpstr>
      <vt:lpstr>AR in training aziendale</vt:lpstr>
      <vt:lpstr>Realtà virtuale vs. realtà aumentata</vt:lpstr>
      <vt:lpstr>5 benefits of augmented reality in education </vt:lpstr>
      <vt:lpstr>5 benefits of augmented reality in education </vt:lpstr>
      <vt:lpstr>5 benefits of augmented reality in education </vt:lpstr>
      <vt:lpstr>5 benefits of augmented reality in education </vt:lpstr>
      <vt:lpstr>10 applicazioni top </vt:lpstr>
      <vt:lpstr>Le tre tipologie di applicazioni</vt:lpstr>
      <vt:lpstr>Le tre tipologie di applicazioni</vt:lpstr>
      <vt:lpstr>I requisiti per AR software</vt:lpstr>
      <vt:lpstr>I requisiti per AR software</vt:lpstr>
      <vt:lpstr>https://eyejackapp.com/</vt:lpstr>
      <vt:lpstr>https://www.eyejack.io/#studio</vt:lpstr>
      <vt:lpstr>https://www.eyejack.io/#web3</vt:lpstr>
      <vt:lpstr>«Creative studio» https://www.eyejack.io/#web3</vt:lpstr>
      <vt:lpstr>«Metaverse» https://www.eyejack.io/#web3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Karwasz</dc:creator>
  <cp:lastModifiedBy>Maria Karwasz</cp:lastModifiedBy>
  <cp:revision>10</cp:revision>
  <dcterms:created xsi:type="dcterms:W3CDTF">2022-10-16T13:46:18Z</dcterms:created>
  <dcterms:modified xsi:type="dcterms:W3CDTF">2022-10-19T04:25:46Z</dcterms:modified>
</cp:coreProperties>
</file>