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321" r:id="rId2"/>
    <p:sldId id="267" r:id="rId3"/>
    <p:sldId id="361" r:id="rId4"/>
    <p:sldId id="362" r:id="rId5"/>
    <p:sldId id="367" r:id="rId6"/>
    <p:sldId id="368" r:id="rId7"/>
    <p:sldId id="369" r:id="rId8"/>
    <p:sldId id="370" r:id="rId9"/>
    <p:sldId id="371" r:id="rId10"/>
    <p:sldId id="372" r:id="rId11"/>
    <p:sldId id="411" r:id="rId12"/>
    <p:sldId id="395" r:id="rId13"/>
    <p:sldId id="398" r:id="rId14"/>
    <p:sldId id="402" r:id="rId15"/>
    <p:sldId id="403" r:id="rId16"/>
    <p:sldId id="388" r:id="rId17"/>
    <p:sldId id="397" r:id="rId18"/>
    <p:sldId id="419" r:id="rId19"/>
    <p:sldId id="417" r:id="rId20"/>
    <p:sldId id="418" r:id="rId21"/>
    <p:sldId id="420" r:id="rId22"/>
    <p:sldId id="421" r:id="rId23"/>
    <p:sldId id="266" r:id="rId24"/>
    <p:sldId id="373" r:id="rId25"/>
    <p:sldId id="338" r:id="rId26"/>
    <p:sldId id="374" r:id="rId27"/>
    <p:sldId id="297" r:id="rId28"/>
    <p:sldId id="387" r:id="rId29"/>
    <p:sldId id="298" r:id="rId30"/>
    <p:sldId id="366" r:id="rId31"/>
    <p:sldId id="365" r:id="rId32"/>
    <p:sldId id="377" r:id="rId33"/>
    <p:sldId id="375" r:id="rId34"/>
    <p:sldId id="404" r:id="rId35"/>
    <p:sldId id="300" r:id="rId36"/>
    <p:sldId id="301" r:id="rId37"/>
    <p:sldId id="286" r:id="rId38"/>
    <p:sldId id="376" r:id="rId39"/>
    <p:sldId id="289" r:id="rId40"/>
    <p:sldId id="358" r:id="rId41"/>
    <p:sldId id="407" r:id="rId42"/>
    <p:sldId id="408" r:id="rId43"/>
    <p:sldId id="295" r:id="rId44"/>
    <p:sldId id="406" r:id="rId45"/>
    <p:sldId id="379" r:id="rId46"/>
    <p:sldId id="378" r:id="rId47"/>
    <p:sldId id="414" r:id="rId48"/>
    <p:sldId id="380" r:id="rId49"/>
    <p:sldId id="381" r:id="rId50"/>
    <p:sldId id="385" r:id="rId51"/>
    <p:sldId id="386" r:id="rId52"/>
    <p:sldId id="259" r:id="rId53"/>
    <p:sldId id="260" r:id="rId54"/>
    <p:sldId id="356" r:id="rId55"/>
    <p:sldId id="263" r:id="rId56"/>
    <p:sldId id="264" r:id="rId57"/>
    <p:sldId id="261" r:id="rId58"/>
    <p:sldId id="390" r:id="rId59"/>
    <p:sldId id="391" r:id="rId60"/>
    <p:sldId id="274" r:id="rId61"/>
    <p:sldId id="275" r:id="rId62"/>
    <p:sldId id="272" r:id="rId63"/>
    <p:sldId id="276" r:id="rId64"/>
    <p:sldId id="277" r:id="rId65"/>
    <p:sldId id="278" r:id="rId66"/>
    <p:sldId id="279" r:id="rId67"/>
    <p:sldId id="393" r:id="rId68"/>
    <p:sldId id="280" r:id="rId69"/>
    <p:sldId id="281" r:id="rId70"/>
    <p:sldId id="282" r:id="rId71"/>
    <p:sldId id="283" r:id="rId72"/>
    <p:sldId id="284" r:id="rId73"/>
    <p:sldId id="285" r:id="rId74"/>
    <p:sldId id="357" r:id="rId75"/>
    <p:sldId id="288" r:id="rId76"/>
    <p:sldId id="310" r:id="rId77"/>
    <p:sldId id="313" r:id="rId78"/>
    <p:sldId id="392" r:id="rId79"/>
    <p:sldId id="311" r:id="rId80"/>
    <p:sldId id="312" r:id="rId81"/>
    <p:sldId id="409" r:id="rId82"/>
    <p:sldId id="394" r:id="rId83"/>
    <p:sldId id="399" r:id="rId84"/>
    <p:sldId id="410" r:id="rId85"/>
    <p:sldId id="316" r:id="rId86"/>
    <p:sldId id="415" r:id="rId87"/>
    <p:sldId id="413" r:id="rId88"/>
    <p:sldId id="268" r:id="rId89"/>
    <p:sldId id="269" r:id="rId90"/>
    <p:sldId id="363" r:id="rId91"/>
    <p:sldId id="364" r:id="rId92"/>
    <p:sldId id="319" r:id="rId93"/>
    <p:sldId id="320" r:id="rId94"/>
    <p:sldId id="416" r:id="rId95"/>
    <p:sldId id="359" r:id="rId96"/>
    <p:sldId id="400" r:id="rId97"/>
    <p:sldId id="401" r:id="rId98"/>
    <p:sldId id="325" r:id="rId99"/>
    <p:sldId id="389" r:id="rId100"/>
    <p:sldId id="382" r:id="rId101"/>
    <p:sldId id="383" r:id="rId102"/>
    <p:sldId id="384" r:id="rId103"/>
    <p:sldId id="265" r:id="rId104"/>
    <p:sldId id="412" r:id="rId105"/>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FF99"/>
    <a:srgbClr val="003300"/>
    <a:srgbClr val="008000"/>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55" autoAdjust="0"/>
    <p:restoredTop sz="94718" autoAdjust="0"/>
  </p:normalViewPr>
  <p:slideViewPr>
    <p:cSldViewPr>
      <p:cViewPr varScale="1">
        <p:scale>
          <a:sx n="58" d="100"/>
          <a:sy n="58" d="100"/>
        </p:scale>
        <p:origin x="14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14C4F2-E9BC-4CDF-8060-CE77D09B25A6}"/>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D59DA31C-58B6-41CD-A78D-9C5FA7F8C9CD}"/>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3076" name="Rectangle 4">
            <a:extLst>
              <a:ext uri="{FF2B5EF4-FFF2-40B4-BE49-F238E27FC236}">
                <a16:creationId xmlns:a16="http://schemas.microsoft.com/office/drawing/2014/main" id="{3275C476-CB16-4F06-8851-8FCA8775241B}"/>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757BCD90-3048-4105-B97D-1841CFF5E382}"/>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EBADE2F5-3201-4C2F-85D6-A6E860747592}"/>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E23D0D78-4830-4A6F-818C-08AAD60BA4A3}"/>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D58A019B-1DBF-445D-B283-CF9820B25725}"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568E5E3-D3A1-4F6B-B5FE-AD7876F858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BB4158-6F75-4292-8451-F34E3DAC1625}" type="slidenum">
              <a:rPr lang="en-AU" altLang="it-IT" smtClean="0"/>
              <a:pPr/>
              <a:t>1</a:t>
            </a:fld>
            <a:endParaRPr lang="en-AU" altLang="it-IT" dirty="0"/>
          </a:p>
        </p:txBody>
      </p:sp>
      <p:sp>
        <p:nvSpPr>
          <p:cNvPr id="5123" name="Symbol zastępczy obrazu slajdu 1">
            <a:extLst>
              <a:ext uri="{FF2B5EF4-FFF2-40B4-BE49-F238E27FC236}">
                <a16:creationId xmlns:a16="http://schemas.microsoft.com/office/drawing/2014/main" id="{6B3E5A7F-AD21-43B5-B3B7-99B776EFEADC}"/>
              </a:ext>
            </a:extLst>
          </p:cNvPr>
          <p:cNvSpPr>
            <a:spLocks noGrp="1" noRot="1" noChangeAspect="1" noChangeArrowheads="1" noTextEdit="1"/>
          </p:cNvSpPr>
          <p:nvPr>
            <p:ph type="sldImg"/>
          </p:nvPr>
        </p:nvSpPr>
        <p:spPr>
          <a:ln/>
        </p:spPr>
      </p:sp>
      <p:sp>
        <p:nvSpPr>
          <p:cNvPr id="5124" name="Symbol zastępczy notatek 2">
            <a:extLst>
              <a:ext uri="{FF2B5EF4-FFF2-40B4-BE49-F238E27FC236}">
                <a16:creationId xmlns:a16="http://schemas.microsoft.com/office/drawing/2014/main" id="{7BD5BF35-DE57-40D0-8F28-04B98C4C8F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l-PL" altLang="it-IT"/>
              <a:t>Pierwszy slajd</a:t>
            </a:r>
            <a:endParaRPr lang="en-US" altLang="it-IT" dirty="0"/>
          </a:p>
        </p:txBody>
      </p:sp>
      <p:sp>
        <p:nvSpPr>
          <p:cNvPr id="5125" name="Symbol zastępczy numeru slajdu 3">
            <a:extLst>
              <a:ext uri="{FF2B5EF4-FFF2-40B4-BE49-F238E27FC236}">
                <a16:creationId xmlns:a16="http://schemas.microsoft.com/office/drawing/2014/main" id="{38BD69AF-B518-4816-BB3D-AC72CC9527A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A4B8521-5223-43A8-8A33-03F26FDD55F9}"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9822CADF-E16B-43A7-8899-0135A3F3C51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7FD4AAA9-6609-466E-81C5-CD9259D4295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689F4AF-63A6-47F4-B584-123B1D23141B}"/>
              </a:ext>
            </a:extLst>
          </p:cNvPr>
          <p:cNvSpPr>
            <a:spLocks noGrp="1" noChangeArrowheads="1"/>
          </p:cNvSpPr>
          <p:nvPr>
            <p:ph type="sldNum" sz="quarter" idx="12"/>
          </p:nvPr>
        </p:nvSpPr>
        <p:spPr>
          <a:ln/>
        </p:spPr>
        <p:txBody>
          <a:bodyPr/>
          <a:lstStyle>
            <a:lvl1pPr>
              <a:defRPr/>
            </a:lvl1pPr>
          </a:lstStyle>
          <a:p>
            <a:pPr>
              <a:defRPr/>
            </a:pPr>
            <a:fld id="{EEC91848-F63B-406D-93DB-782BB87F2DBF}" type="slidenum">
              <a:rPr lang="pl-PL" altLang="it-IT"/>
              <a:pPr>
                <a:defRPr/>
              </a:pPr>
              <a:t>‹N›</a:t>
            </a:fld>
            <a:endParaRPr lang="pl-PL" altLang="it-IT"/>
          </a:p>
        </p:txBody>
      </p:sp>
    </p:spTree>
    <p:extLst>
      <p:ext uri="{BB962C8B-B14F-4D97-AF65-F5344CB8AC3E}">
        <p14:creationId xmlns:p14="http://schemas.microsoft.com/office/powerpoint/2010/main" val="171393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0D0A050-7194-4351-B56B-B439E6CE4601}"/>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BDFA46A-E916-4BF1-9D2A-5833220876D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D8F3C3D2-8178-49D8-9BCA-ABD042660E10}"/>
              </a:ext>
            </a:extLst>
          </p:cNvPr>
          <p:cNvSpPr>
            <a:spLocks noGrp="1" noChangeArrowheads="1"/>
          </p:cNvSpPr>
          <p:nvPr>
            <p:ph type="sldNum" sz="quarter" idx="12"/>
          </p:nvPr>
        </p:nvSpPr>
        <p:spPr>
          <a:ln/>
        </p:spPr>
        <p:txBody>
          <a:bodyPr/>
          <a:lstStyle>
            <a:lvl1pPr>
              <a:defRPr/>
            </a:lvl1pPr>
          </a:lstStyle>
          <a:p>
            <a:pPr>
              <a:defRPr/>
            </a:pPr>
            <a:fld id="{94A0117B-1300-4593-AB1F-59462C129C21}" type="slidenum">
              <a:rPr lang="pl-PL" altLang="it-IT"/>
              <a:pPr>
                <a:defRPr/>
              </a:pPr>
              <a:t>‹N›</a:t>
            </a:fld>
            <a:endParaRPr lang="pl-PL" altLang="it-IT"/>
          </a:p>
        </p:txBody>
      </p:sp>
    </p:spTree>
    <p:extLst>
      <p:ext uri="{BB962C8B-B14F-4D97-AF65-F5344CB8AC3E}">
        <p14:creationId xmlns:p14="http://schemas.microsoft.com/office/powerpoint/2010/main" val="24523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6FA3DBE-DAAE-4708-BD6E-254D63E27F7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3DBAB5A5-9F01-4DB7-9874-6608BB1EFE3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73DF27F-CD91-49FE-902E-43ED26F0D7E0}"/>
              </a:ext>
            </a:extLst>
          </p:cNvPr>
          <p:cNvSpPr>
            <a:spLocks noGrp="1" noChangeArrowheads="1"/>
          </p:cNvSpPr>
          <p:nvPr>
            <p:ph type="sldNum" sz="quarter" idx="12"/>
          </p:nvPr>
        </p:nvSpPr>
        <p:spPr>
          <a:ln/>
        </p:spPr>
        <p:txBody>
          <a:bodyPr/>
          <a:lstStyle>
            <a:lvl1pPr>
              <a:defRPr/>
            </a:lvl1pPr>
          </a:lstStyle>
          <a:p>
            <a:pPr>
              <a:defRPr/>
            </a:pPr>
            <a:fld id="{59C413B0-A88D-4FD7-B9B4-CF7897F666D8}" type="slidenum">
              <a:rPr lang="pl-PL" altLang="it-IT"/>
              <a:pPr>
                <a:defRPr/>
              </a:pPr>
              <a:t>‹N›</a:t>
            </a:fld>
            <a:endParaRPr lang="pl-PL" altLang="it-IT"/>
          </a:p>
        </p:txBody>
      </p:sp>
    </p:spTree>
    <p:extLst>
      <p:ext uri="{BB962C8B-B14F-4D97-AF65-F5344CB8AC3E}">
        <p14:creationId xmlns:p14="http://schemas.microsoft.com/office/powerpoint/2010/main" val="3377909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abella 2"/>
          <p:cNvSpPr>
            <a:spLocks noGrp="1"/>
          </p:cNvSpPr>
          <p:nvPr>
            <p:ph type="tbl" idx="1"/>
          </p:nvPr>
        </p:nvSpPr>
        <p:spPr>
          <a:xfrm>
            <a:off x="457200" y="1600202"/>
            <a:ext cx="8229600" cy="4525963"/>
          </a:xfrm>
        </p:spPr>
        <p:txBody>
          <a:bodyPr/>
          <a:lstStyle/>
          <a:p>
            <a:pPr lvl="0"/>
            <a:endParaRPr lang="it-IT" noProof="0"/>
          </a:p>
        </p:txBody>
      </p:sp>
      <p:sp>
        <p:nvSpPr>
          <p:cNvPr id="4" name="Segnaposto data 3">
            <a:extLst>
              <a:ext uri="{FF2B5EF4-FFF2-40B4-BE49-F238E27FC236}">
                <a16:creationId xmlns:a16="http://schemas.microsoft.com/office/drawing/2014/main" id="{006859C7-B524-4711-A10A-BE18173211D8}"/>
              </a:ext>
            </a:extLst>
          </p:cNvPr>
          <p:cNvSpPr>
            <a:spLocks noGrp="1"/>
          </p:cNvSpPr>
          <p:nvPr>
            <p:ph type="dt" sz="half" idx="10"/>
          </p:nvPr>
        </p:nvSpPr>
        <p:spPr/>
        <p:txBody>
          <a:bodyPr/>
          <a:lstStyle>
            <a:lvl1pPr>
              <a:defRPr/>
            </a:lvl1pPr>
          </a:lstStyle>
          <a:p>
            <a:pPr>
              <a:defRPr/>
            </a:pPr>
            <a:endParaRPr lang="en-AU" altLang="it-IT"/>
          </a:p>
        </p:txBody>
      </p:sp>
      <p:sp>
        <p:nvSpPr>
          <p:cNvPr id="5" name="Segnaposto piè di pagina 4">
            <a:extLst>
              <a:ext uri="{FF2B5EF4-FFF2-40B4-BE49-F238E27FC236}">
                <a16:creationId xmlns:a16="http://schemas.microsoft.com/office/drawing/2014/main" id="{A1C34912-52EB-436F-8FC4-0782E68CD0B5}"/>
              </a:ext>
            </a:extLst>
          </p:cNvPr>
          <p:cNvSpPr>
            <a:spLocks noGrp="1"/>
          </p:cNvSpPr>
          <p:nvPr>
            <p:ph type="ftr" sz="quarter" idx="11"/>
          </p:nvPr>
        </p:nvSpPr>
        <p:spPr/>
        <p:txBody>
          <a:bodyPr/>
          <a:lstStyle>
            <a:lvl1pPr>
              <a:defRPr/>
            </a:lvl1pPr>
          </a:lstStyle>
          <a:p>
            <a:pPr>
              <a:defRPr/>
            </a:pPr>
            <a:endParaRPr lang="en-AU" altLang="it-IT"/>
          </a:p>
        </p:txBody>
      </p:sp>
      <p:sp>
        <p:nvSpPr>
          <p:cNvPr id="6" name="Segnaposto numero diapositiva 5">
            <a:extLst>
              <a:ext uri="{FF2B5EF4-FFF2-40B4-BE49-F238E27FC236}">
                <a16:creationId xmlns:a16="http://schemas.microsoft.com/office/drawing/2014/main" id="{E5249864-CCD8-4199-AF0E-65101460EFA1}"/>
              </a:ext>
            </a:extLst>
          </p:cNvPr>
          <p:cNvSpPr>
            <a:spLocks noGrp="1"/>
          </p:cNvSpPr>
          <p:nvPr>
            <p:ph type="sldNum" sz="quarter" idx="12"/>
          </p:nvPr>
        </p:nvSpPr>
        <p:spPr/>
        <p:txBody>
          <a:bodyPr/>
          <a:lstStyle>
            <a:lvl1pPr>
              <a:defRPr/>
            </a:lvl1pPr>
          </a:lstStyle>
          <a:p>
            <a:pPr>
              <a:defRPr/>
            </a:pPr>
            <a:fld id="{B9FCE1E0-077A-438B-B148-EA2D79D9BBCF}" type="slidenum">
              <a:rPr lang="en-AU" altLang="it-IT"/>
              <a:pPr>
                <a:defRPr/>
              </a:pPr>
              <a:t>‹N›</a:t>
            </a:fld>
            <a:endParaRPr lang="en-AU" altLang="it-IT"/>
          </a:p>
        </p:txBody>
      </p:sp>
    </p:spTree>
    <p:extLst>
      <p:ext uri="{BB962C8B-B14F-4D97-AF65-F5344CB8AC3E}">
        <p14:creationId xmlns:p14="http://schemas.microsoft.com/office/powerpoint/2010/main" val="193055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55D17DE-7446-46F5-99CC-6FF533E75C7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FA962B5-2BE3-4CA2-8812-DDD9AE7D46B2}"/>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38E52B8-E63D-40A6-A084-FDE3A373CBF8}"/>
              </a:ext>
            </a:extLst>
          </p:cNvPr>
          <p:cNvSpPr>
            <a:spLocks noGrp="1" noChangeArrowheads="1"/>
          </p:cNvSpPr>
          <p:nvPr>
            <p:ph type="sldNum" sz="quarter" idx="12"/>
          </p:nvPr>
        </p:nvSpPr>
        <p:spPr>
          <a:ln/>
        </p:spPr>
        <p:txBody>
          <a:bodyPr/>
          <a:lstStyle>
            <a:lvl1pPr>
              <a:defRPr/>
            </a:lvl1pPr>
          </a:lstStyle>
          <a:p>
            <a:pPr>
              <a:defRPr/>
            </a:pPr>
            <a:fld id="{25CD9296-EF72-40D5-93BF-13CE781CF137}" type="slidenum">
              <a:rPr lang="pl-PL" altLang="it-IT"/>
              <a:pPr>
                <a:defRPr/>
              </a:pPr>
              <a:t>‹N›</a:t>
            </a:fld>
            <a:endParaRPr lang="pl-PL" altLang="it-IT"/>
          </a:p>
        </p:txBody>
      </p:sp>
    </p:spTree>
    <p:extLst>
      <p:ext uri="{BB962C8B-B14F-4D97-AF65-F5344CB8AC3E}">
        <p14:creationId xmlns:p14="http://schemas.microsoft.com/office/powerpoint/2010/main" val="162423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5CAAEB1-1405-451D-B340-B912F088E7F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C168DE9-9C0F-464D-B344-8C235661B3B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BD5325BB-F6FC-42CD-9596-CB808847DC7E}"/>
              </a:ext>
            </a:extLst>
          </p:cNvPr>
          <p:cNvSpPr>
            <a:spLocks noGrp="1" noChangeArrowheads="1"/>
          </p:cNvSpPr>
          <p:nvPr>
            <p:ph type="sldNum" sz="quarter" idx="12"/>
          </p:nvPr>
        </p:nvSpPr>
        <p:spPr>
          <a:ln/>
        </p:spPr>
        <p:txBody>
          <a:bodyPr/>
          <a:lstStyle>
            <a:lvl1pPr>
              <a:defRPr/>
            </a:lvl1pPr>
          </a:lstStyle>
          <a:p>
            <a:pPr>
              <a:defRPr/>
            </a:pPr>
            <a:fld id="{883A8486-DBE1-41F1-A606-B96313AB5503}" type="slidenum">
              <a:rPr lang="pl-PL" altLang="it-IT"/>
              <a:pPr>
                <a:defRPr/>
              </a:pPr>
              <a:t>‹N›</a:t>
            </a:fld>
            <a:endParaRPr lang="pl-PL" altLang="it-IT"/>
          </a:p>
        </p:txBody>
      </p:sp>
    </p:spTree>
    <p:extLst>
      <p:ext uri="{BB962C8B-B14F-4D97-AF65-F5344CB8AC3E}">
        <p14:creationId xmlns:p14="http://schemas.microsoft.com/office/powerpoint/2010/main" val="143563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70932E6-059C-43F1-9ACD-DBE222D86BE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069B1602-83EC-41BC-8139-28FED7A3BCF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0CF3A67-7097-4BD5-81CD-FF8D6A2D78A8}"/>
              </a:ext>
            </a:extLst>
          </p:cNvPr>
          <p:cNvSpPr>
            <a:spLocks noGrp="1" noChangeArrowheads="1"/>
          </p:cNvSpPr>
          <p:nvPr>
            <p:ph type="sldNum" sz="quarter" idx="12"/>
          </p:nvPr>
        </p:nvSpPr>
        <p:spPr>
          <a:ln/>
        </p:spPr>
        <p:txBody>
          <a:bodyPr/>
          <a:lstStyle>
            <a:lvl1pPr>
              <a:defRPr/>
            </a:lvl1pPr>
          </a:lstStyle>
          <a:p>
            <a:pPr>
              <a:defRPr/>
            </a:pPr>
            <a:fld id="{4062CB7C-4783-4947-B053-D491EE78D45D}" type="slidenum">
              <a:rPr lang="pl-PL" altLang="it-IT"/>
              <a:pPr>
                <a:defRPr/>
              </a:pPr>
              <a:t>‹N›</a:t>
            </a:fld>
            <a:endParaRPr lang="pl-PL" altLang="it-IT"/>
          </a:p>
        </p:txBody>
      </p:sp>
    </p:spTree>
    <p:extLst>
      <p:ext uri="{BB962C8B-B14F-4D97-AF65-F5344CB8AC3E}">
        <p14:creationId xmlns:p14="http://schemas.microsoft.com/office/powerpoint/2010/main" val="435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B81F3DB-41A9-4B6D-84C0-FB2DD63B697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6831ED18-8E73-4D34-9C17-5426A014D61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8218EC0E-D313-462D-8838-DBC864FB3F26}"/>
              </a:ext>
            </a:extLst>
          </p:cNvPr>
          <p:cNvSpPr>
            <a:spLocks noGrp="1" noChangeArrowheads="1"/>
          </p:cNvSpPr>
          <p:nvPr>
            <p:ph type="sldNum" sz="quarter" idx="12"/>
          </p:nvPr>
        </p:nvSpPr>
        <p:spPr>
          <a:ln/>
        </p:spPr>
        <p:txBody>
          <a:bodyPr/>
          <a:lstStyle>
            <a:lvl1pPr>
              <a:defRPr/>
            </a:lvl1pPr>
          </a:lstStyle>
          <a:p>
            <a:pPr>
              <a:defRPr/>
            </a:pPr>
            <a:fld id="{E693ED79-3D0E-4454-900B-1B36B918FADC}" type="slidenum">
              <a:rPr lang="pl-PL" altLang="it-IT"/>
              <a:pPr>
                <a:defRPr/>
              </a:pPr>
              <a:t>‹N›</a:t>
            </a:fld>
            <a:endParaRPr lang="pl-PL" altLang="it-IT"/>
          </a:p>
        </p:txBody>
      </p:sp>
    </p:spTree>
    <p:extLst>
      <p:ext uri="{BB962C8B-B14F-4D97-AF65-F5344CB8AC3E}">
        <p14:creationId xmlns:p14="http://schemas.microsoft.com/office/powerpoint/2010/main" val="151892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00796409-2A58-483C-80E4-C99388D6D6B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B234D4E-6F65-45AA-987F-44983A2B327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BED00C45-B61F-4794-9CB4-D4251F6411EB}"/>
              </a:ext>
            </a:extLst>
          </p:cNvPr>
          <p:cNvSpPr>
            <a:spLocks noGrp="1" noChangeArrowheads="1"/>
          </p:cNvSpPr>
          <p:nvPr>
            <p:ph type="sldNum" sz="quarter" idx="12"/>
          </p:nvPr>
        </p:nvSpPr>
        <p:spPr>
          <a:ln/>
        </p:spPr>
        <p:txBody>
          <a:bodyPr/>
          <a:lstStyle>
            <a:lvl1pPr>
              <a:defRPr/>
            </a:lvl1pPr>
          </a:lstStyle>
          <a:p>
            <a:pPr>
              <a:defRPr/>
            </a:pPr>
            <a:fld id="{1F119B20-CFC2-45BD-84B8-862FBF2CC3AE}" type="slidenum">
              <a:rPr lang="pl-PL" altLang="it-IT"/>
              <a:pPr>
                <a:defRPr/>
              </a:pPr>
              <a:t>‹N›</a:t>
            </a:fld>
            <a:endParaRPr lang="pl-PL" altLang="it-IT"/>
          </a:p>
        </p:txBody>
      </p:sp>
    </p:spTree>
    <p:extLst>
      <p:ext uri="{BB962C8B-B14F-4D97-AF65-F5344CB8AC3E}">
        <p14:creationId xmlns:p14="http://schemas.microsoft.com/office/powerpoint/2010/main" val="160829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E1C634B-371F-441B-922F-C534EEE2741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4F1AC6E7-FD2D-414D-93FD-408D06667AB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E10EBBC8-89E8-4710-98E6-A19D09FF02DD}"/>
              </a:ext>
            </a:extLst>
          </p:cNvPr>
          <p:cNvSpPr>
            <a:spLocks noGrp="1" noChangeArrowheads="1"/>
          </p:cNvSpPr>
          <p:nvPr>
            <p:ph type="sldNum" sz="quarter" idx="12"/>
          </p:nvPr>
        </p:nvSpPr>
        <p:spPr>
          <a:ln/>
        </p:spPr>
        <p:txBody>
          <a:bodyPr/>
          <a:lstStyle>
            <a:lvl1pPr>
              <a:defRPr/>
            </a:lvl1pPr>
          </a:lstStyle>
          <a:p>
            <a:pPr>
              <a:defRPr/>
            </a:pPr>
            <a:fld id="{5BB17A5F-233D-4D16-B62B-FEC03E682362}" type="slidenum">
              <a:rPr lang="pl-PL" altLang="it-IT"/>
              <a:pPr>
                <a:defRPr/>
              </a:pPr>
              <a:t>‹N›</a:t>
            </a:fld>
            <a:endParaRPr lang="pl-PL" altLang="it-IT"/>
          </a:p>
        </p:txBody>
      </p:sp>
    </p:spTree>
    <p:extLst>
      <p:ext uri="{BB962C8B-B14F-4D97-AF65-F5344CB8AC3E}">
        <p14:creationId xmlns:p14="http://schemas.microsoft.com/office/powerpoint/2010/main" val="375332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08A55BBC-393D-448D-8EC4-EE52D01FE9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291209A-8E31-4DFD-B32D-6F4BEDB057F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A46C1E51-E536-4E3C-A13A-244D39775129}"/>
              </a:ext>
            </a:extLst>
          </p:cNvPr>
          <p:cNvSpPr>
            <a:spLocks noGrp="1" noChangeArrowheads="1"/>
          </p:cNvSpPr>
          <p:nvPr>
            <p:ph type="sldNum" sz="quarter" idx="12"/>
          </p:nvPr>
        </p:nvSpPr>
        <p:spPr>
          <a:ln/>
        </p:spPr>
        <p:txBody>
          <a:bodyPr/>
          <a:lstStyle>
            <a:lvl1pPr>
              <a:defRPr/>
            </a:lvl1pPr>
          </a:lstStyle>
          <a:p>
            <a:pPr>
              <a:defRPr/>
            </a:pPr>
            <a:fld id="{CFBBB890-7487-471A-BB4F-1D0A096DDCB1}" type="slidenum">
              <a:rPr lang="pl-PL" altLang="it-IT"/>
              <a:pPr>
                <a:defRPr/>
              </a:pPr>
              <a:t>‹N›</a:t>
            </a:fld>
            <a:endParaRPr lang="pl-PL" altLang="it-IT"/>
          </a:p>
        </p:txBody>
      </p:sp>
    </p:spTree>
    <p:extLst>
      <p:ext uri="{BB962C8B-B14F-4D97-AF65-F5344CB8AC3E}">
        <p14:creationId xmlns:p14="http://schemas.microsoft.com/office/powerpoint/2010/main" val="69957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36F1B98-E09B-4318-AC85-A06BDA08765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7B392EC-38AB-458B-AA0C-F4CF6FEB2A6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25F5BD26-3139-4DE8-9183-AB2C81E13932}"/>
              </a:ext>
            </a:extLst>
          </p:cNvPr>
          <p:cNvSpPr>
            <a:spLocks noGrp="1" noChangeArrowheads="1"/>
          </p:cNvSpPr>
          <p:nvPr>
            <p:ph type="sldNum" sz="quarter" idx="12"/>
          </p:nvPr>
        </p:nvSpPr>
        <p:spPr>
          <a:ln/>
        </p:spPr>
        <p:txBody>
          <a:bodyPr/>
          <a:lstStyle>
            <a:lvl1pPr>
              <a:defRPr/>
            </a:lvl1pPr>
          </a:lstStyle>
          <a:p>
            <a:pPr>
              <a:defRPr/>
            </a:pPr>
            <a:fld id="{74CD1D8F-F249-48B6-A2BF-F4FAD7FD2D54}" type="slidenum">
              <a:rPr lang="pl-PL" altLang="it-IT"/>
              <a:pPr>
                <a:defRPr/>
              </a:pPr>
              <a:t>‹N›</a:t>
            </a:fld>
            <a:endParaRPr lang="pl-PL" altLang="it-IT"/>
          </a:p>
        </p:txBody>
      </p:sp>
    </p:spTree>
    <p:extLst>
      <p:ext uri="{BB962C8B-B14F-4D97-AF65-F5344CB8AC3E}">
        <p14:creationId xmlns:p14="http://schemas.microsoft.com/office/powerpoint/2010/main" val="271518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F8D5E4-D65B-4628-9B8D-F1341AF5604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23855220-571F-4944-B95F-D5B228900F9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50FAC93D-8ED8-47C6-98E1-F7A8F7E6933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EB4074CB-5665-4EB7-AA59-7C893D8A75F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5E736D92-2154-47E3-95AA-F803E9BEB23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3E2595D-F4CC-4278-8FFD-959D55C575B5}"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s://en.wikipedia.org/wiki/Bamberg_Cathedral"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0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www.msm.cam.ac.uk/phase-trans/2003/ft750dc.html" TargetMode="External"/><Relationship Id="rId1" Type="http://schemas.openxmlformats.org/officeDocument/2006/relationships/slideLayout" Target="../slideLayouts/slideLayout2.xml"/><Relationship Id="rId5" Type="http://schemas.openxmlformats.org/officeDocument/2006/relationships/image" Target="../media/image242.jpeg"/><Relationship Id="rId4" Type="http://schemas.openxmlformats.org/officeDocument/2006/relationships/image" Target="../media/image241.png"/></Relationships>
</file>

<file path=ppt/slides/_rels/slide10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1.xml"/><Relationship Id="rId5" Type="http://schemas.openxmlformats.org/officeDocument/2006/relationships/image" Target="../media/image246.png"/><Relationship Id="rId4" Type="http://schemas.openxmlformats.org/officeDocument/2006/relationships/image" Target="../media/image245.png"/></Relationships>
</file>

<file path=ppt/slides/_rels/slide10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useionline.info/tipologie-museo/cattedrale-di-santa-maria-assunta-volterra" TargetMode="External"/><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gittolizzando.altervista.org/la-donna-nellantico-egitto-la-modernita-del-passato/" TargetMode="Externa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ezinearticles.com/1912771" TargetMode="Externa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rcheologiavocidalpassato.com/tag/cofanetto-per-toeletta/"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it.wikipedia.org/wiki/TT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razetocasareto.com/" TargetMode="External"/><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hyperlink" Target="https://commons.wikimedia.org/w/index.php?curid=37792370" TargetMode="External"/><Relationship Id="rId5" Type="http://schemas.openxmlformats.org/officeDocument/2006/relationships/hyperlink" Target="https://commons.wikimedia.org/w/index.php?curid=632128" TargetMode="External"/><Relationship Id="rId4" Type="http://schemas.openxmlformats.org/officeDocument/2006/relationships/hyperlink" Target="https://pl.wikipedia.org/wiki/Hetyci#/media/Plik:Yazilikaya_B_12erGruppe.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commons.wikimedia.org/w/index.php?curid=632128" TargetMode="Externa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hyperlink" Target="https://it.wikipedia.org/wiki/Fabbro" TargetMode="External"/><Relationship Id="rId2" Type="http://schemas.openxmlformats.org/officeDocument/2006/relationships/hyperlink" Target="https://it.wikipedia.org/wiki/Siderurgia" TargetMode="Externa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Wrought_iron" TargetMode="External"/><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www.sv.vt.edu/classes/MSE2094_NoteBook/96ClassProj/analytic/frontan.html#BE" TargetMode="External"/><Relationship Id="rId7" Type="http://schemas.openxmlformats.org/officeDocument/2006/relationships/hyperlink" Target="http://www.sv.vt.edu/classes/MSE2094_NoteBook/96ClassProj/analytic/contracts/cutter.html" TargetMode="Externa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hyperlink" Target="http://www.sv.vt.edu/classes/MSE2094_NoteBook/96ClassProj/analytic/contracts/simk.html" TargetMode="External"/><Relationship Id="rId5" Type="http://schemas.openxmlformats.org/officeDocument/2006/relationships/hyperlink" Target="http://www.sv.vt.edu/classes/MSE2094_NoteBook/96ClassProj/analytic/contracts/eaton.html" TargetMode="External"/><Relationship Id="rId4" Type="http://schemas.openxmlformats.org/officeDocument/2006/relationships/hyperlink" Target="http://www.sv.vt.edu/classes/MSE2094_NoteBook/96ClassProj/analytic/contracts/lattin.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Austenite" TargetMode="External"/><Relationship Id="rId7" Type="http://schemas.openxmlformats.org/officeDocument/2006/relationships/image" Target="../media/image72.jpeg"/><Relationship Id="rId2" Type="http://schemas.openxmlformats.org/officeDocument/2006/relationships/hyperlink" Target="http://en.wikipedia.org/wiki/Quench"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en.wikipedia.org/wiki/Cubic_crystal_system" TargetMode="External"/><Relationship Id="rId4" Type="http://schemas.openxmlformats.org/officeDocument/2006/relationships/hyperlink" Target="http://en.wikipedia.org/wiki/Tetragona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it.wikipedia.org/wiki/Piomb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it.wikipedia.org/wiki/III_millennio_a.C."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hyperlink" Target="https://mymodernmet.com/faberge-egg-history/" TargetMode="External"/><Relationship Id="rId5" Type="http://schemas.openxmlformats.org/officeDocument/2006/relationships/hyperlink" Target="https://www.artribune.com/wp-content/uploads/2015/09/Benvenuto-Cellini-Saliera-.jpg" TargetMode="Externa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www.andrzejbaranowski.pl/cechy.html" TargetMode="External"/><Relationship Id="rId7" Type="http://schemas.openxmlformats.org/officeDocument/2006/relationships/image" Target="../media/image84.jpeg"/><Relationship Id="rId2" Type="http://schemas.openxmlformats.org/officeDocument/2006/relationships/hyperlink" Target="http://www.metallurgy.nist.gov/phase/solder/agcu.html" TargetMode="Externa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hyperlink" Target="http://cst-www.nrl.navy.mil/lattice/alloys/aucu.html" TargetMode="External"/><Relationship Id="rId9" Type="http://schemas.openxmlformats.org/officeDocument/2006/relationships/image" Target="../media/image86.jpeg"/></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Bronze_Age" TargetMode="External"/><Relationship Id="rId7" Type="http://schemas.openxmlformats.org/officeDocument/2006/relationships/image" Target="../media/image90.jpeg"/><Relationship Id="rId2" Type="http://schemas.openxmlformats.org/officeDocument/2006/relationships/hyperlink" Target="http://www.metallurgy.nist.gov/phase/solder/cusn.html"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hyperlink" Target="http://webmineral.com/specimens/picshow.php?id=2469" TargetMode="External"/><Relationship Id="rId4" Type="http://schemas.openxmlformats.org/officeDocument/2006/relationships/hyperlink" Target="http://www.coloradogem.com/images/3507_big.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hyperlink" Target="https://it.wikipedia.org/wiki/Macchina_di_Anticitera" TargetMode="External"/><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jpg"/></Relationships>
</file>

<file path=ppt/slides/_rels/slide48.xml.rels><?xml version="1.0" encoding="UTF-8" standalone="yes"?>
<Relationships xmlns="http://schemas.openxmlformats.org/package/2006/relationships"><Relationship Id="rId8" Type="http://schemas.openxmlformats.org/officeDocument/2006/relationships/hyperlink" Target="http://en.wikipedia.org/wiki/File:Cavitation_Propeller_Damage.JPG" TargetMode="External"/><Relationship Id="rId13" Type="http://schemas.openxmlformats.org/officeDocument/2006/relationships/hyperlink" Target="http://en.wikipedia.org/wiki/Tenor_saxophone" TargetMode="External"/><Relationship Id="rId3" Type="http://schemas.openxmlformats.org/officeDocument/2006/relationships/hyperlink" Target="http://www.alibaba.com/showroom/Bronze_Spring_Wire.html" TargetMode="External"/><Relationship Id="rId7" Type="http://schemas.openxmlformats.org/officeDocument/2006/relationships/image" Target="../media/image99.png"/><Relationship Id="rId12" Type="http://schemas.openxmlformats.org/officeDocument/2006/relationships/hyperlink" Target="http://www.woodwindandbrass.co.uk/" TargetMode="External"/><Relationship Id="rId2" Type="http://schemas.openxmlformats.org/officeDocument/2006/relationships/image" Target="../media/image97.png"/><Relationship Id="rId16" Type="http://schemas.openxmlformats.org/officeDocument/2006/relationships/hyperlink" Target="http://en.wikipedia.org/wiki/Acoustic_guitar" TargetMode="External"/><Relationship Id="rId1" Type="http://schemas.openxmlformats.org/officeDocument/2006/relationships/slideLayout" Target="../slideLayouts/slideLayout12.xml"/><Relationship Id="rId6" Type="http://schemas.openxmlformats.org/officeDocument/2006/relationships/image" Target="../media/image98.jpeg"/><Relationship Id="rId11" Type="http://schemas.openxmlformats.org/officeDocument/2006/relationships/image" Target="../media/image101.jpeg"/><Relationship Id="rId5" Type="http://schemas.openxmlformats.org/officeDocument/2006/relationships/hyperlink" Target="http://en.wikipedia.org/wiki/File:ShipPropellor.JPG" TargetMode="External"/><Relationship Id="rId15" Type="http://schemas.openxmlformats.org/officeDocument/2006/relationships/image" Target="../media/image103.jpeg"/><Relationship Id="rId10" Type="http://schemas.openxmlformats.org/officeDocument/2006/relationships/hyperlink" Target="http://en.wikipedia.org/wiki/Propellor" TargetMode="External"/><Relationship Id="rId4" Type="http://schemas.openxmlformats.org/officeDocument/2006/relationships/hyperlink" Target="http://en.wikipedia.org/wiki/Phosphor_bronze" TargetMode="External"/><Relationship Id="rId9" Type="http://schemas.openxmlformats.org/officeDocument/2006/relationships/image" Target="../media/image100.jpeg"/><Relationship Id="rId1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mailto:pgramza@wp.pl"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cor1" TargetMode="External"/><Relationship Id="rId7" Type="http://schemas.openxmlformats.org/officeDocument/2006/relationships/hyperlink" Target="http://www.sciencedirect.com/science?_ob=PublicationURL&amp;_tockey=%23TOC%236925%232008%23998369998%23693237%23FLA%23&amp;_cdi=6925&amp;_pubType=J&amp;view=c&amp;_auth=y&amp;_acct=C000059472&amp;_version=1&amp;_urlVersion=0&amp;_userid=5677612&amp;md5=6417f2a0fc11194419a82a19be52832c" TargetMode="External"/><Relationship Id="rId2"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aff1" TargetMode="External"/><Relationship Id="rId1" Type="http://schemas.openxmlformats.org/officeDocument/2006/relationships/slideLayout" Target="../slideLayouts/slideLayout6.xml"/><Relationship Id="rId6" Type="http://schemas.openxmlformats.org/officeDocument/2006/relationships/hyperlink" Target="http://www.sciencedirect.com/science/journal/10478477" TargetMode="External"/><Relationship Id="rId5"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aff2" TargetMode="External"/><Relationship Id="rId10" Type="http://schemas.openxmlformats.org/officeDocument/2006/relationships/hyperlink" Target="ref_bib40','refp_71" TargetMode="External"/><Relationship Id="rId4" Type="http://schemas.openxmlformats.org/officeDocument/2006/relationships/hyperlink" Target="mailto:rasaro@ucsd.edu" TargetMode="External"/><Relationship Id="rId9" Type="http://schemas.openxmlformats.org/officeDocument/2006/relationships/hyperlink" Target="http://www.sciencedirect.com/science?_ob=ArticleURL&amp;_udi=B6WM5-4SC78RV-1&amp;_user=5677612&amp;_coverDate=07%2F31%2F2008&amp;_rdoc=1&amp;_fmt=full&amp;_orig=search&amp;_cdi=6925&amp;_sort=d&amp;_docanchor=&amp;view=c&amp;_searchStrId=1227285246&amp;_rerunOrigin=google&amp;_acct=C000059472&amp;_version=1&amp;_urlVersion=0&amp;_userid=5677612&amp;md5=db4023e0800246b2e7787c792078e62d&amp;artImgPref=F#bib4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2" Type="http://schemas.openxmlformats.org/officeDocument/2006/relationships/hyperlink" Target="mailto:yannicke.dauphin@u-psud.f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5" Type="http://schemas.openxmlformats.org/officeDocument/2006/relationships/image" Target="../media/image121.jpeg"/><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hyperlink" Target="https://tse1.mm.bing.net/th?id=OIP.tt2_sDh-KXZjE64q3MLsQAHaEK&amp;pid=Api&amp;P=0&amp;w=300&amp;h=168" TargetMode="Externa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www.engeplus.com.br/noticia/cultura-em-cena/2019/festa-della-polenta-vai-movimentar-a-regiao-neste-domingo"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microphotonics.com/talc%20powder.jpg" TargetMode="External"/><Relationship Id="rId2" Type="http://schemas.openxmlformats.org/officeDocument/2006/relationships/hyperlink" Target="http://www.mii.org/Minerals/Minpics1/Talc%202.jpg" TargetMode="Externa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skywalker.cochise.edu/wellerr/mineral/calcite/6calcite-cleavage2.jpg"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sciencehelpdesk.com/img/science1_5/Fluorite.jpg" TargetMode="Externa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www.rockcutters.us/cut-images/apatite/apatite-green-oval.jpg" TargetMode="Externa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thomsonminerals.com/images/JBW615CORTHOCLASENC1.jpg" TargetMode="Externa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hyperlink" Target="http://earthnet-geonet.ca/images/dynamic/minerals/smokey_quartz.jpg" TargetMode="External"/><Relationship Id="rId7" Type="http://schemas.openxmlformats.org/officeDocument/2006/relationships/image" Target="../media/image153.jpeg"/><Relationship Id="rId2" Type="http://schemas.openxmlformats.org/officeDocument/2006/relationships/hyperlink" Target="http://www.pitt.edu/~cejones/GeoImages/1Minerals/1IgneousMineralz/Quartz/QuartzRose.jpg" TargetMode="Externa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hyperlink" Target="http://perso.wanadoo.es/maquinalmatheus/ima/ametiste_rectifiee.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blog.bolderworld.com/wp-content/uploads/2009/04/topaz.jpg" TargetMode="Externa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73.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image" Target="../media/image157.jpeg"/><Relationship Id="rId1" Type="http://schemas.openxmlformats.org/officeDocument/2006/relationships/slideLayout" Target="../slideLayouts/slideLayout1.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74.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hyperlink" Target="http://www.diamondgeezer.com/diamond-buyers-guide/images/diamond-shape.jpg" TargetMode="External"/><Relationship Id="rId7" Type="http://schemas.openxmlformats.org/officeDocument/2006/relationships/image" Target="../media/image165.jpeg"/><Relationship Id="rId2" Type="http://schemas.openxmlformats.org/officeDocument/2006/relationships/hyperlink" Target="http://loopable.files.wordpress.com/2007/07/diamant.gif" TargetMode="Externa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hyperlink" Target="http://www.worldwidediamonds.info/oppenheimer%20diamond%20yellow%20crystal.jpg" TargetMode="External"/><Relationship Id="rId9" Type="http://schemas.openxmlformats.org/officeDocument/2006/relationships/image" Target="../media/image167.jpeg"/></Relationships>
</file>

<file path=ppt/slides/_rels/slide7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hyperlink" Target="http://www.pitt.edu/~cejones/GeoImages/1Minerals/1IgneousMineralz/Micas/Muscovite1.JPG" TargetMode="External"/><Relationship Id="rId7" Type="http://schemas.openxmlformats.org/officeDocument/2006/relationships/image" Target="../media/image173.jpeg"/><Relationship Id="rId2" Type="http://schemas.openxmlformats.org/officeDocument/2006/relationships/hyperlink" Target="http://www.visionlearning.com/library/module_viewer.php?mid=140" TargetMode="Externa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 Id="rId9" Type="http://schemas.openxmlformats.org/officeDocument/2006/relationships/image" Target="../media/image175.jpe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6.xml"/><Relationship Id="rId4" Type="http://schemas.openxmlformats.org/officeDocument/2006/relationships/image" Target="../media/image179.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www.sciencedirect.com/science?_ob=PublicationURL&amp;_tockey=%23TOC%236844%232008%23999649997%23678173%23FLA%23&amp;_cdi=6844&amp;_pubType=J&amp;view=c&amp;_auth=y&amp;_acct=C000059472&amp;_version=1&amp;_urlVersion=0&amp;_userid=5677612&amp;md5=31565582d0c6f7a907fcc4240660e76b" TargetMode="External"/><Relationship Id="rId3"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1" TargetMode="External"/><Relationship Id="rId7" Type="http://schemas.openxmlformats.org/officeDocument/2006/relationships/hyperlink" Target="http://www.sciencedirect.com/science/journal/03054403" TargetMode="External"/><Relationship Id="rId2" Type="http://schemas.openxmlformats.org/officeDocument/2006/relationships/image" Target="../media/image180.jpeg"/><Relationship Id="rId1" Type="http://schemas.openxmlformats.org/officeDocument/2006/relationships/slideLayout" Target="../slideLayouts/slideLayout1.xml"/><Relationship Id="rId6"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aff2" TargetMode="External"/><Relationship Id="rId5" Type="http://schemas.openxmlformats.org/officeDocument/2006/relationships/hyperlink" Target="mailto:p.a.bingham@sheffield.ac.uk" TargetMode="External"/><Relationship Id="rId10" Type="http://schemas.openxmlformats.org/officeDocument/2006/relationships/image" Target="../media/image182.png"/><Relationship Id="rId4" Type="http://schemas.openxmlformats.org/officeDocument/2006/relationships/hyperlink" Target="http://www.sciencedirect.com/science?_ob=ArticleURL&amp;_udi=B6WH8-4NSPW4H-1&amp;_user=5677612&amp;_rdoc=1&amp;_fmt=&amp;_orig=search&amp;_sort=d&amp;view=c&amp;_acct=C000059472&amp;_version=1&amp;_urlVersion=0&amp;_userid=5677612&amp;md5=4c80627f633f4fbe09991006b8cb37c2#cor1" TargetMode="External"/><Relationship Id="rId9" Type="http://schemas.openxmlformats.org/officeDocument/2006/relationships/image" Target="../media/image181.png"/></Relationships>
</file>

<file path=ppt/slides/_rels/slide8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hyperlink" Target="https://wikizaglebie.pl/wiki/Pa%C5%82ac_Schoena_Muzeum_w_Sosnowcu" TargetMode="Externa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82.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hyperlink" Target="https://it.latuaitalia.ru/made-in-italy/il-vetro-artistico-di-murano/" TargetMode="External"/><Relationship Id="rId7" Type="http://schemas.openxmlformats.org/officeDocument/2006/relationships/image" Target="../media/image186.jpeg"/><Relationship Id="rId2" Type="http://schemas.openxmlformats.org/officeDocument/2006/relationships/hyperlink" Target="https://www.theitaliantouch.org/it/volume3/miti/miti-e-status-symbol/il-vetro-di-murano/" TargetMode="External"/><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hyperlink" Target="https://www.livitaly.com/tour/murano-glass-tour-venice/" TargetMode="External"/><Relationship Id="rId4" Type="http://schemas.openxmlformats.org/officeDocument/2006/relationships/hyperlink" Target="https://vitrumlife.it/vetro-di-murano-un-patrimonio-che-rischia-la-scomparsa/" TargetMode="External"/><Relationship Id="rId9" Type="http://schemas.openxmlformats.org/officeDocument/2006/relationships/image" Target="../media/image188.png"/></Relationships>
</file>

<file path=ppt/slides/_rels/slide83.xml.rels><?xml version="1.0" encoding="UTF-8" standalone="yes"?>
<Relationships xmlns="http://schemas.openxmlformats.org/package/2006/relationships"><Relationship Id="rId8" Type="http://schemas.openxmlformats.org/officeDocument/2006/relationships/hyperlink" Target="https://it.wikipedia.org/wiki/Cefalonia" TargetMode="External"/><Relationship Id="rId13" Type="http://schemas.openxmlformats.org/officeDocument/2006/relationships/image" Target="../media/image189.jpeg"/><Relationship Id="rId3" Type="http://schemas.openxmlformats.org/officeDocument/2006/relationships/hyperlink" Target="https://it.wikipedia.org/wiki/999" TargetMode="External"/><Relationship Id="rId7" Type="http://schemas.openxmlformats.org/officeDocument/2006/relationships/hyperlink" Target="https://it.wikipedia.org/wiki/Diocesi_di_Eurea_di_Epiro" TargetMode="External"/><Relationship Id="rId12" Type="http://schemas.openxmlformats.org/officeDocument/2006/relationships/hyperlink" Target="https://www.flickr.com/photos/rhugo/4011716592/" TargetMode="External"/><Relationship Id="rId2" Type="http://schemas.openxmlformats.org/officeDocument/2006/relationships/hyperlink" Target="https://it.wikipedia.org/wiki/X_secolo" TargetMode="External"/><Relationship Id="rId1" Type="http://schemas.openxmlformats.org/officeDocument/2006/relationships/slideLayout" Target="../slideLayouts/slideLayout2.xml"/><Relationship Id="rId6" Type="http://schemas.openxmlformats.org/officeDocument/2006/relationships/hyperlink" Target="https://it.wikipedia.org/wiki/1125" TargetMode="External"/><Relationship Id="rId11" Type="http://schemas.openxmlformats.org/officeDocument/2006/relationships/hyperlink" Target="https://it.wikipedia.org/wiki/Duomo_di_Murano" TargetMode="External"/><Relationship Id="rId5" Type="http://schemas.openxmlformats.org/officeDocument/2006/relationships/hyperlink" Target="https://it.wikipedia.org/wiki/Chiesa_(architettura)" TargetMode="External"/><Relationship Id="rId10" Type="http://schemas.openxmlformats.org/officeDocument/2006/relationships/hyperlink" Target="https://it.wikipedia.org/wiki/Domenico_Michiel" TargetMode="External"/><Relationship Id="rId4" Type="http://schemas.openxmlformats.org/officeDocument/2006/relationships/hyperlink" Target="https://it.wikipedia.org/wiki/Vescovo_di_Torcello" TargetMode="External"/><Relationship Id="rId9" Type="http://schemas.openxmlformats.org/officeDocument/2006/relationships/hyperlink" Target="https://it.wikipedia.org/wiki/Doge_di_Venezia"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3" TargetMode="External"/><Relationship Id="rId13" Type="http://schemas.openxmlformats.org/officeDocument/2006/relationships/image" Target="../media/image182.png"/><Relationship Id="rId3"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n1" TargetMode="External"/><Relationship Id="rId7"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2" TargetMode="External"/><Relationship Id="rId12" Type="http://schemas.openxmlformats.org/officeDocument/2006/relationships/hyperlink" Target="mailto:agenor@imgnet.org.br" TargetMode="External"/><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aff1" TargetMode="External"/><Relationship Id="rId11" Type="http://schemas.openxmlformats.org/officeDocument/2006/relationships/image" Target="../media/image181.png"/><Relationship Id="rId5" Type="http://schemas.openxmlformats.org/officeDocument/2006/relationships/hyperlink" Target="http://www.sciencedirect.com/science?_ob=PublicationURL&amp;_tockey=%23TOC%235576%232008%23999719986%23694451%23FLA%23&amp;_cdi=5576&amp;_pubType=J&amp;view=c&amp;_auth=y&amp;_acct=C000059472&amp;_version=1&amp;_urlVersion=0&amp;_userid=5677612&amp;md5=3e2a46eeb05056e5a12cf5a8179ffa54" TargetMode="External"/><Relationship Id="rId10" Type="http://schemas.openxmlformats.org/officeDocument/2006/relationships/hyperlink" Target="http://www.sciencedirect.com/science?_ob=ArticleURL&amp;_udi=B6TX0-4SCTMWD-1&amp;_user=5677612&amp;_rdoc=1&amp;_fmt=&amp;_orig=search&amp;_sort=d&amp;view=c&amp;_acct=C000059472&amp;_version=1&amp;_urlVersion=0&amp;_userid=5677612&amp;md5=a50ff5b189963430a83e37da11abc289#cor1" TargetMode="External"/><Relationship Id="rId4" Type="http://schemas.openxmlformats.org/officeDocument/2006/relationships/hyperlink" Target="http://www.sciencedirect.com/science/journal/09552219" TargetMode="External"/><Relationship Id="rId9" Type="http://schemas.openxmlformats.org/officeDocument/2006/relationships/image" Target="../media/image193.png"/></Relationships>
</file>

<file path=ppt/slides/_rels/slide8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s://www.tripadvisor.com/Attraction_Review-g187323-d11305950-Reviews-Belvedere_im_Schlossgarten_Charlottenburg-Berlin.html" TargetMode="External"/><Relationship Id="rId1" Type="http://schemas.openxmlformats.org/officeDocument/2006/relationships/slideLayout" Target="../slideLayouts/slideLayout2.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jpeg"/><Relationship Id="rId4" Type="http://schemas.openxmlformats.org/officeDocument/2006/relationships/image" Target="../media/image202.jpeg"/></Relationships>
</file>

<file path=ppt/slides/_rels/slide89.xml.rels><?xml version="1.0" encoding="UTF-8" standalone="yes"?>
<Relationships xmlns="http://schemas.openxmlformats.org/package/2006/relationships"><Relationship Id="rId3" Type="http://schemas.openxmlformats.org/officeDocument/2006/relationships/hyperlink" Target="https://www.mohwinckel.it/EN/products/semifinished/ebonite" TargetMode="External"/><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2.xml"/><Relationship Id="rId5" Type="http://schemas.openxmlformats.org/officeDocument/2006/relationships/image" Target="../media/image212.jpeg"/><Relationship Id="rId4" Type="http://schemas.openxmlformats.org/officeDocument/2006/relationships/image" Target="../media/image211.jpeg"/></Relationships>
</file>

<file path=ppt/slides/_rels/slide9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2.xml"/><Relationship Id="rId5" Type="http://schemas.openxmlformats.org/officeDocument/2006/relationships/hyperlink" Target="https://it.wikipedia.org/wiki/Polimeri_termoindurenti" TargetMode="External"/><Relationship Id="rId4" Type="http://schemas.openxmlformats.org/officeDocument/2006/relationships/hyperlink" Target="https://en.wikipedia.org/wiki/Melamine_resin"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upload.wikimedia.org/wikipedia/commons/f/f7/Polyethylene-repeat-2D-flat.png" TargetMode="External"/><Relationship Id="rId1" Type="http://schemas.openxmlformats.org/officeDocument/2006/relationships/slideLayout" Target="../slideLayouts/slideLayout7.xml"/><Relationship Id="rId5" Type="http://schemas.openxmlformats.org/officeDocument/2006/relationships/image" Target="../media/image217.jpeg"/><Relationship Id="rId4" Type="http://schemas.openxmlformats.org/officeDocument/2006/relationships/image" Target="../media/image216.jpeg"/></Relationships>
</file>

<file path=ppt/slides/_rels/slide93.xml.rels><?xml version="1.0" encoding="UTF-8" standalone="yes"?>
<Relationships xmlns="http://schemas.openxmlformats.org/package/2006/relationships"><Relationship Id="rId3" Type="http://schemas.openxmlformats.org/officeDocument/2006/relationships/hyperlink" Target="http://upload.wikimedia.org/wikipedia/commons/a/a6/Polypropylen.png" TargetMode="External"/><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19.png"/></Relationships>
</file>

<file path=ppt/slides/_rels/slide9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pl.wikipedia.org/wiki/Plik:Polystyrene.svg" TargetMode="External"/><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96.xml.rels><?xml version="1.0" encoding="UTF-8" standalone="yes"?>
<Relationships xmlns="http://schemas.openxmlformats.org/package/2006/relationships"><Relationship Id="rId3" Type="http://schemas.openxmlformats.org/officeDocument/2006/relationships/hyperlink" Target="https://it.wikipedia.org/wiki/Kevlar" TargetMode="External"/><Relationship Id="rId2" Type="http://schemas.openxmlformats.org/officeDocument/2006/relationships/hyperlink" Target="https://it.wikipedia.org/wiki/Nylon#/media/File:PA6-PA66.png" TargetMode="External"/><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image" Target="../media/image225.png"/></Relationships>
</file>

<file path=ppt/slides/_rels/slide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upload.wikimedia.org/wikipedia/commons/8/87/PMMA-chain.png"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9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6.xml"/><Relationship Id="rId6" Type="http://schemas.openxmlformats.org/officeDocument/2006/relationships/image" Target="../media/image235.emf"/><Relationship Id="rId5" Type="http://schemas.openxmlformats.org/officeDocument/2006/relationships/image" Target="../media/image234.png"/><Relationship Id="rId4" Type="http://schemas.openxmlformats.org/officeDocument/2006/relationships/image" Target="../media/image2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8B0B2EB-ADBD-4637-8D81-652C6AC9D91D}"/>
              </a:ext>
            </a:extLst>
          </p:cNvPr>
          <p:cNvSpPr txBox="1">
            <a:spLocks noChangeArrowheads="1"/>
          </p:cNvSpPr>
          <p:nvPr/>
        </p:nvSpPr>
        <p:spPr bwMode="auto">
          <a:xfrm>
            <a:off x="1187450" y="822325"/>
            <a:ext cx="608330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dirty="0"/>
              <a:t>La scienza dei materiali</a:t>
            </a:r>
            <a:endParaRPr lang="pl-PL" altLang="it-IT" sz="4400"/>
          </a:p>
          <a:p>
            <a:pPr>
              <a:spcBef>
                <a:spcPct val="0"/>
              </a:spcBef>
              <a:buFontTx/>
              <a:buNone/>
            </a:pPr>
            <a:endParaRPr lang="pl-PL" altLang="it-IT" sz="2100">
              <a:solidFill>
                <a:srgbClr val="FF0000"/>
              </a:solidFill>
            </a:endParaRPr>
          </a:p>
        </p:txBody>
      </p:sp>
      <p:sp>
        <p:nvSpPr>
          <p:cNvPr id="4099" name="Text Box 7">
            <a:extLst>
              <a:ext uri="{FF2B5EF4-FFF2-40B4-BE49-F238E27FC236}">
                <a16:creationId xmlns:a16="http://schemas.microsoft.com/office/drawing/2014/main" id="{FD5999FE-F09D-4DB3-B20F-74D513F52B1D}"/>
              </a:ext>
            </a:extLst>
          </p:cNvPr>
          <p:cNvSpPr txBox="1">
            <a:spLocks noChangeArrowheads="1"/>
          </p:cNvSpPr>
          <p:nvPr/>
        </p:nvSpPr>
        <p:spPr bwMode="auto">
          <a:xfrm>
            <a:off x="1439863" y="4292600"/>
            <a:ext cx="62642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100">
                <a:solidFill>
                  <a:srgbClr val="002060"/>
                </a:solidFill>
              </a:rPr>
              <a:t>Grzegorz Karwasz</a:t>
            </a:r>
          </a:p>
          <a:p>
            <a:pPr>
              <a:spcBef>
                <a:spcPct val="0"/>
              </a:spcBef>
              <a:buFontTx/>
              <a:buNone/>
            </a:pPr>
            <a:endParaRPr lang="pl-PL" altLang="it-IT" sz="2100">
              <a:solidFill>
                <a:srgbClr val="002060"/>
              </a:solidFill>
            </a:endParaRPr>
          </a:p>
          <a:p>
            <a:pPr>
              <a:spcBef>
                <a:spcPct val="0"/>
              </a:spcBef>
              <a:buFontTx/>
              <a:buNone/>
            </a:pPr>
            <a:r>
              <a:rPr lang="it-IT" altLang="it-IT" sz="2100" i="1" dirty="0">
                <a:solidFill>
                  <a:srgbClr val="002060"/>
                </a:solidFill>
              </a:rPr>
              <a:t>Insegnare STEAM in chiave interdisciplinare</a:t>
            </a:r>
          </a:p>
          <a:p>
            <a:pPr>
              <a:spcBef>
                <a:spcPct val="0"/>
              </a:spcBef>
              <a:buFontTx/>
              <a:buNone/>
            </a:pPr>
            <a:r>
              <a:rPr lang="it-IT" altLang="it-IT" sz="2100" i="1" dirty="0">
                <a:solidFill>
                  <a:srgbClr val="002060"/>
                </a:solidFill>
              </a:rPr>
              <a:t>Lezione 6</a:t>
            </a:r>
            <a:endParaRPr lang="pl-PL" altLang="it-IT" sz="2100" i="1">
              <a:solidFill>
                <a:srgbClr val="002060"/>
              </a:solidFill>
            </a:endParaRPr>
          </a:p>
        </p:txBody>
      </p:sp>
      <p:sp>
        <p:nvSpPr>
          <p:cNvPr id="4100" name="CasellaDiTesto 1">
            <a:extLst>
              <a:ext uri="{FF2B5EF4-FFF2-40B4-BE49-F238E27FC236}">
                <a16:creationId xmlns:a16="http://schemas.microsoft.com/office/drawing/2014/main" id="{6FE3D371-3DDC-4A86-AA1B-12ECA1041AFD}"/>
              </a:ext>
            </a:extLst>
          </p:cNvPr>
          <p:cNvSpPr txBox="1">
            <a:spLocks noChangeArrowheads="1"/>
          </p:cNvSpPr>
          <p:nvPr/>
        </p:nvSpPr>
        <p:spPr bwMode="auto">
          <a:xfrm>
            <a:off x="1042988" y="2565400"/>
            <a:ext cx="78501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dirty="0"/>
              <a:t>Il legame tra le tecnologie di materiali</a:t>
            </a:r>
          </a:p>
          <a:p>
            <a:pPr>
              <a:spcBef>
                <a:spcPct val="0"/>
              </a:spcBef>
              <a:buFontTx/>
              <a:buNone/>
            </a:pPr>
            <a:r>
              <a:rPr lang="it-IT" altLang="it-IT" dirty="0"/>
              <a:t>e le civiltà del passato e del presente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0CFD217D-7A2D-40EE-B7D4-42BCE6B7A9A7}"/>
              </a:ext>
            </a:extLst>
          </p:cNvPr>
          <p:cNvSpPr>
            <a:spLocks noGrp="1" noChangeArrowheads="1"/>
          </p:cNvSpPr>
          <p:nvPr>
            <p:ph type="title"/>
          </p:nvPr>
        </p:nvSpPr>
        <p:spPr>
          <a:xfrm>
            <a:off x="3151188" y="452438"/>
            <a:ext cx="3548062" cy="1143000"/>
          </a:xfrm>
        </p:spPr>
        <p:txBody>
          <a:bodyPr/>
          <a:lstStyle/>
          <a:p>
            <a:pPr algn="r"/>
            <a:r>
              <a:rPr lang="it-IT" altLang="it-IT" sz="2400"/>
              <a:t>Cattedrale </a:t>
            </a:r>
            <a:br>
              <a:rPr lang="it-IT" altLang="it-IT" sz="2400"/>
            </a:br>
            <a:r>
              <a:rPr lang="it-IT" altLang="it-IT" sz="2400"/>
              <a:t>Bamberga (1002)</a:t>
            </a:r>
          </a:p>
        </p:txBody>
      </p:sp>
      <p:pic>
        <p:nvPicPr>
          <p:cNvPr id="14339" name="Immagine 3" descr="Immagine che contiene edificio, esterni, vecchio, luogo di culto&#10;&#10;Descrizione generata automaticamente">
            <a:extLst>
              <a:ext uri="{FF2B5EF4-FFF2-40B4-BE49-F238E27FC236}">
                <a16:creationId xmlns:a16="http://schemas.microsoft.com/office/drawing/2014/main" id="{0A7E3271-AE77-4579-8947-3329F4C49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61913"/>
            <a:ext cx="28844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magine 5" descr="Immagine che contiene interni, arredamento, guardaroba, altare&#10;&#10;Descrizione generata automaticamente">
            <a:extLst>
              <a:ext uri="{FF2B5EF4-FFF2-40B4-BE49-F238E27FC236}">
                <a16:creationId xmlns:a16="http://schemas.microsoft.com/office/drawing/2014/main" id="{0064FC85-C811-4CA0-A938-4859D4F3C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28850"/>
            <a:ext cx="6858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asellaDiTesto 8">
            <a:extLst>
              <a:ext uri="{FF2B5EF4-FFF2-40B4-BE49-F238E27FC236}">
                <a16:creationId xmlns:a16="http://schemas.microsoft.com/office/drawing/2014/main" id="{C2F545FF-0FB4-4F90-8D92-7469422871A8}"/>
              </a:ext>
            </a:extLst>
          </p:cNvPr>
          <p:cNvSpPr txBox="1">
            <a:spLocks noChangeArrowheads="1"/>
          </p:cNvSpPr>
          <p:nvPr/>
        </p:nvSpPr>
        <p:spPr bwMode="auto">
          <a:xfrm>
            <a:off x="88900" y="6353175"/>
            <a:ext cx="685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hlinkClick r:id="rId4"/>
              </a:rPr>
              <a:t>https://en.wikipedia.org/wiki/Bamberg_Cathedral</a:t>
            </a:r>
            <a:endParaRPr lang="it-IT" altLang="it-IT" sz="1200"/>
          </a:p>
          <a:p>
            <a:pPr>
              <a:spcBef>
                <a:spcPct val="0"/>
              </a:spcBef>
              <a:buFontTx/>
              <a:buNone/>
            </a:pPr>
            <a:r>
              <a:rPr lang="it-IT" altLang="it-IT" sz="1200"/>
              <a:t>https://susiripa.blogspot.com/2014/01/bamberg-alemania.html</a:t>
            </a:r>
          </a:p>
        </p:txBody>
      </p:sp>
      <p:pic>
        <p:nvPicPr>
          <p:cNvPr id="7" name="Picture 4">
            <a:extLst>
              <a:ext uri="{FF2B5EF4-FFF2-40B4-BE49-F238E27FC236}">
                <a16:creationId xmlns:a16="http://schemas.microsoft.com/office/drawing/2014/main" id="{21032EA4-022B-437D-8E01-1F7C00BFE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613" y="61913"/>
            <a:ext cx="16224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893C8BC-BEC4-4965-BE50-FA0322E45082}"/>
              </a:ext>
            </a:extLst>
          </p:cNvPr>
          <p:cNvSpPr>
            <a:spLocks noGrp="1" noChangeArrowheads="1"/>
          </p:cNvSpPr>
          <p:nvPr>
            <p:ph type="title"/>
          </p:nvPr>
        </p:nvSpPr>
        <p:spPr>
          <a:xfrm>
            <a:off x="179388" y="-207963"/>
            <a:ext cx="6553200" cy="1143001"/>
          </a:xfrm>
        </p:spPr>
        <p:txBody>
          <a:bodyPr/>
          <a:lstStyle/>
          <a:p>
            <a:pPr>
              <a:lnSpc>
                <a:spcPct val="90000"/>
              </a:lnSpc>
            </a:pPr>
            <a:r>
              <a:rPr lang="it-IT" altLang="it-IT" sz="3200"/>
              <a:t>Leghe per gli aerei </a:t>
            </a:r>
            <a:r>
              <a:rPr lang="pl-PL" altLang="it-IT" sz="3200"/>
              <a:t>Al-Zn-Mg</a:t>
            </a:r>
            <a:endParaRPr lang="en-US" altLang="it-IT" sz="3200"/>
          </a:p>
        </p:txBody>
      </p:sp>
      <p:sp>
        <p:nvSpPr>
          <p:cNvPr id="101379" name="Text Box 4">
            <a:extLst>
              <a:ext uri="{FF2B5EF4-FFF2-40B4-BE49-F238E27FC236}">
                <a16:creationId xmlns:a16="http://schemas.microsoft.com/office/drawing/2014/main" id="{09508D82-BA5B-45E9-AD11-14E601E4FEE7}"/>
              </a:ext>
            </a:extLst>
          </p:cNvPr>
          <p:cNvSpPr txBox="1">
            <a:spLocks noChangeArrowheads="1"/>
          </p:cNvSpPr>
          <p:nvPr/>
        </p:nvSpPr>
        <p:spPr bwMode="auto">
          <a:xfrm>
            <a:off x="-14288" y="652463"/>
            <a:ext cx="6394451"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it-IT" altLang="it-IT" sz="1800">
                <a:latin typeface="Arial Unicode MS"/>
              </a:rPr>
              <a:t> la </a:t>
            </a:r>
            <a:r>
              <a:rPr lang="pl-PL" altLang="it-IT" sz="1800">
                <a:latin typeface="Arial Unicode MS"/>
              </a:rPr>
              <a:t>fa</a:t>
            </a:r>
            <a:r>
              <a:rPr lang="it-IT" altLang="it-IT" sz="1800">
                <a:latin typeface="Arial Unicode MS"/>
              </a:rPr>
              <a:t>se</a:t>
            </a:r>
            <a:r>
              <a:rPr lang="pl-PL" altLang="it-IT" sz="1800">
                <a:latin typeface="Arial Unicode MS"/>
              </a:rPr>
              <a:t> </a:t>
            </a:r>
            <a:r>
              <a:rPr lang="it-IT" altLang="it-IT" sz="1800">
                <a:latin typeface="Arial Unicode MS"/>
              </a:rPr>
              <a:t>inter-metallica</a:t>
            </a:r>
            <a:r>
              <a:rPr lang="pl-PL" altLang="it-IT" sz="1800">
                <a:latin typeface="Arial Unicode MS"/>
              </a:rPr>
              <a:t> Al</a:t>
            </a:r>
            <a:r>
              <a:rPr lang="pl-PL" altLang="it-IT" sz="1800" baseline="-25000">
                <a:latin typeface="Arial Unicode MS"/>
              </a:rPr>
              <a:t>7</a:t>
            </a:r>
            <a:r>
              <a:rPr lang="pl-PL" altLang="it-IT" sz="1800">
                <a:latin typeface="Arial Unicode MS"/>
              </a:rPr>
              <a:t>Cu</a:t>
            </a:r>
            <a:r>
              <a:rPr lang="pl-PL" altLang="it-IT" sz="1800" baseline="-25000">
                <a:latin typeface="Arial Unicode MS"/>
              </a:rPr>
              <a:t>2</a:t>
            </a:r>
            <a:r>
              <a:rPr lang="pl-PL" altLang="it-IT" sz="1800">
                <a:latin typeface="Arial Unicode MS"/>
              </a:rPr>
              <a:t>Fe </a:t>
            </a:r>
            <a:r>
              <a:rPr lang="it-IT" altLang="it-IT" sz="1800">
                <a:latin typeface="Arial Unicode MS"/>
              </a:rPr>
              <a:t>e i residui di </a:t>
            </a:r>
            <a:r>
              <a:rPr lang="pl-PL" altLang="it-IT" sz="1800">
                <a:latin typeface="Arial Unicode MS"/>
              </a:rPr>
              <a:t>Mg</a:t>
            </a:r>
            <a:r>
              <a:rPr lang="pl-PL" altLang="it-IT" sz="1800" baseline="-25000">
                <a:latin typeface="Arial Unicode MS"/>
              </a:rPr>
              <a:t>2</a:t>
            </a:r>
            <a:r>
              <a:rPr lang="pl-PL" altLang="it-IT" sz="1800">
                <a:latin typeface="Arial Unicode MS"/>
              </a:rPr>
              <a:t>Si</a:t>
            </a:r>
          </a:p>
          <a:p>
            <a:pPr>
              <a:spcBef>
                <a:spcPct val="0"/>
              </a:spcBef>
            </a:pPr>
            <a:r>
              <a:rPr lang="pl-PL" altLang="it-IT" sz="1800">
                <a:latin typeface="Arial Unicode MS"/>
              </a:rPr>
              <a:t> </a:t>
            </a:r>
            <a:r>
              <a:rPr lang="it-IT" altLang="it-IT" sz="1800">
                <a:latin typeface="Arial Unicode MS"/>
              </a:rPr>
              <a:t>la rete dendritica di </a:t>
            </a:r>
            <a:r>
              <a:rPr lang="pl-PL" altLang="it-IT" sz="1800">
                <a:latin typeface="Arial Unicode MS"/>
              </a:rPr>
              <a:t>Al</a:t>
            </a:r>
            <a:r>
              <a:rPr lang="pl-PL" altLang="it-IT" sz="1800" baseline="-25000">
                <a:latin typeface="Arial Unicode MS"/>
              </a:rPr>
              <a:t>3</a:t>
            </a:r>
            <a:r>
              <a:rPr lang="pl-PL" altLang="it-IT" sz="1800">
                <a:latin typeface="Arial Unicode MS"/>
              </a:rPr>
              <a:t>Zr </a:t>
            </a:r>
          </a:p>
          <a:p>
            <a:pPr>
              <a:spcBef>
                <a:spcPct val="0"/>
              </a:spcBef>
            </a:pPr>
            <a:r>
              <a:rPr lang="pl-PL" altLang="it-IT" sz="1800">
                <a:latin typeface="Arial Unicode MS"/>
              </a:rPr>
              <a:t> </a:t>
            </a:r>
            <a:r>
              <a:rPr lang="it-IT" altLang="it-IT" sz="1800">
                <a:latin typeface="Arial Unicode MS"/>
              </a:rPr>
              <a:t>la durezza aumenta dopo la tempra</a:t>
            </a:r>
            <a:endParaRPr lang="pl-PL" altLang="it-IT" sz="1800">
              <a:latin typeface="Arial Unicode MS"/>
            </a:endParaRPr>
          </a:p>
          <a:p>
            <a:pPr>
              <a:spcBef>
                <a:spcPct val="0"/>
              </a:spcBef>
            </a:pPr>
            <a:r>
              <a:rPr lang="pl-PL" altLang="it-IT" sz="1800">
                <a:latin typeface="Arial Unicode MS"/>
              </a:rPr>
              <a:t> </a:t>
            </a:r>
            <a:r>
              <a:rPr lang="it-IT" altLang="it-IT" sz="1800">
                <a:latin typeface="Arial Unicode MS"/>
              </a:rPr>
              <a:t>la resistenza elastica (modulo di Young) aumenta col carico</a:t>
            </a:r>
          </a:p>
          <a:p>
            <a:pPr>
              <a:spcBef>
                <a:spcPct val="0"/>
              </a:spcBef>
            </a:pPr>
            <a:r>
              <a:rPr lang="it-IT" altLang="it-IT" sz="1800">
                <a:latin typeface="Arial Unicode MS"/>
              </a:rPr>
              <a:t> compromesso tra la resistenza meccanica e fragilità </a:t>
            </a:r>
            <a:endParaRPr lang="pl-PL" altLang="it-IT" sz="1800">
              <a:latin typeface="Arial Unicode MS"/>
            </a:endParaRPr>
          </a:p>
          <a:p>
            <a:pPr>
              <a:spcBef>
                <a:spcPct val="0"/>
              </a:spcBef>
              <a:buFontTx/>
              <a:buNone/>
            </a:pPr>
            <a:endParaRPr lang="en-US" altLang="it-IT" sz="1800">
              <a:latin typeface="Arial Unicode MS"/>
            </a:endParaRPr>
          </a:p>
        </p:txBody>
      </p:sp>
      <p:pic>
        <p:nvPicPr>
          <p:cNvPr id="101380" name="Picture 5">
            <a:extLst>
              <a:ext uri="{FF2B5EF4-FFF2-40B4-BE49-F238E27FC236}">
                <a16:creationId xmlns:a16="http://schemas.microsoft.com/office/drawing/2014/main" id="{708D64D2-6F1D-4012-9D08-023D7AEEC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2181225"/>
            <a:ext cx="5903912" cy="41275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6">
            <a:extLst>
              <a:ext uri="{FF2B5EF4-FFF2-40B4-BE49-F238E27FC236}">
                <a16:creationId xmlns:a16="http://schemas.microsoft.com/office/drawing/2014/main" id="{DFDA29FA-A20E-42C8-A53A-1339497DB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5395913"/>
            <a:ext cx="4505325" cy="13525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01382" name="Picture 7">
            <a:extLst>
              <a:ext uri="{FF2B5EF4-FFF2-40B4-BE49-F238E27FC236}">
                <a16:creationId xmlns:a16="http://schemas.microsoft.com/office/drawing/2014/main" id="{06709562-972A-4928-854B-FF12476B3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717550"/>
            <a:ext cx="2879725" cy="227488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01383" name="Picture 8">
            <a:extLst>
              <a:ext uri="{FF2B5EF4-FFF2-40B4-BE49-F238E27FC236}">
                <a16:creationId xmlns:a16="http://schemas.microsoft.com/office/drawing/2014/main" id="{C11F8FC8-561D-4D90-AEB4-1603FEAE2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5" y="3073400"/>
            <a:ext cx="2879725" cy="224948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B3C4768-02AB-4DB4-933B-A46381EEE6E5}"/>
              </a:ext>
            </a:extLst>
          </p:cNvPr>
          <p:cNvSpPr>
            <a:spLocks noGrp="1" noChangeArrowheads="1"/>
          </p:cNvSpPr>
          <p:nvPr>
            <p:ph type="title"/>
          </p:nvPr>
        </p:nvSpPr>
        <p:spPr>
          <a:xfrm>
            <a:off x="457200" y="19050"/>
            <a:ext cx="8229600" cy="1143000"/>
          </a:xfrm>
        </p:spPr>
        <p:txBody>
          <a:bodyPr/>
          <a:lstStyle/>
          <a:p>
            <a:r>
              <a:rPr lang="pl-PL" altLang="it-IT" sz="3600"/>
              <a:t>Super-</a:t>
            </a:r>
            <a:r>
              <a:rPr lang="it-IT" altLang="it-IT" sz="3600"/>
              <a:t>leghe di nichel</a:t>
            </a:r>
            <a:endParaRPr lang="en-US" altLang="it-IT" sz="3600"/>
          </a:p>
        </p:txBody>
      </p:sp>
      <p:sp>
        <p:nvSpPr>
          <p:cNvPr id="102403" name="Text Box 3">
            <a:extLst>
              <a:ext uri="{FF2B5EF4-FFF2-40B4-BE49-F238E27FC236}">
                <a16:creationId xmlns:a16="http://schemas.microsoft.com/office/drawing/2014/main" id="{3CA878DF-2EA2-49CF-A88F-2AC78F7FA3E7}"/>
              </a:ext>
            </a:extLst>
          </p:cNvPr>
          <p:cNvSpPr txBox="1">
            <a:spLocks noChangeArrowheads="1"/>
          </p:cNvSpPr>
          <p:nvPr/>
        </p:nvSpPr>
        <p:spPr bwMode="auto">
          <a:xfrm>
            <a:off x="1706563" y="6461125"/>
            <a:ext cx="688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600"/>
              <a:t>http://www.msm.cam.ac.uk/phasetrans/2003/Superalloys/superalloys.html</a:t>
            </a:r>
          </a:p>
        </p:txBody>
      </p:sp>
      <p:graphicFrame>
        <p:nvGraphicFramePr>
          <p:cNvPr id="37913" name="Group 25">
            <a:extLst>
              <a:ext uri="{FF2B5EF4-FFF2-40B4-BE49-F238E27FC236}">
                <a16:creationId xmlns:a16="http://schemas.microsoft.com/office/drawing/2014/main" id="{89ACF08B-721F-43D9-A24B-843FE71E5403}"/>
              </a:ext>
            </a:extLst>
          </p:cNvPr>
          <p:cNvGraphicFramePr>
            <a:graphicFrameLocks noGrp="1"/>
          </p:cNvGraphicFramePr>
          <p:nvPr/>
        </p:nvGraphicFramePr>
        <p:xfrm>
          <a:off x="1085850" y="917575"/>
          <a:ext cx="4286250" cy="5349875"/>
        </p:xfrm>
        <a:graphic>
          <a:graphicData uri="http://schemas.openxmlformats.org/drawingml/2006/table">
            <a:tbl>
              <a:tblPr/>
              <a:tblGrid>
                <a:gridCol w="2143125">
                  <a:extLst>
                    <a:ext uri="{9D8B030D-6E8A-4147-A177-3AD203B41FA5}">
                      <a16:colId xmlns:a16="http://schemas.microsoft.com/office/drawing/2014/main" val="20000"/>
                    </a:ext>
                  </a:extLst>
                </a:gridCol>
                <a:gridCol w="2143125">
                  <a:extLst>
                    <a:ext uri="{9D8B030D-6E8A-4147-A177-3AD203B41FA5}">
                      <a16:colId xmlns:a16="http://schemas.microsoft.com/office/drawing/2014/main" val="20001"/>
                    </a:ext>
                  </a:extLst>
                </a:gridCol>
              </a:tblGrid>
              <a:tr h="2697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it-I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1800" b="0" i="0" u="none" strike="noStrike" cap="none" normalizeH="0" baseline="0">
                          <a:ln>
                            <a:noFill/>
                          </a:ln>
                          <a:solidFill>
                            <a:schemeClr val="tx1"/>
                          </a:solidFill>
                          <a:effectLst/>
                          <a:latin typeface="Arial" panose="020B0604020202020204" pitchFamily="34" charset="0"/>
                        </a:rPr>
                        <a:t>  </a:t>
                      </a:r>
                      <a:r>
                        <a:rPr kumimoji="0" lang="en-US" altLang="it-IT" sz="12800" b="0" i="0" u="none" strike="noStrike" cap="none" normalizeH="0" baseline="0">
                          <a:ln>
                            <a:noFill/>
                          </a:ln>
                          <a:solidFill>
                            <a:schemeClr val="tx1"/>
                          </a:solidFill>
                          <a:effectLst/>
                          <a:latin typeface="Arial" panose="020B0604020202020204" pitchFamily="34" charset="0"/>
                        </a:rPr>
                        <a:t> </a:t>
                      </a:r>
                      <a:r>
                        <a:rPr kumimoji="0" lang="en-US" altLang="it-IT" sz="1800" b="0" i="0" u="none" strike="noStrike" cap="none" normalizeH="0" baseline="0">
                          <a:ln>
                            <a:noFill/>
                          </a:ln>
                          <a:solidFill>
                            <a:schemeClr val="tx1"/>
                          </a:solidFill>
                          <a:effectLst/>
                          <a:latin typeface="Arial" panose="020B0604020202020204" pitchFamily="34" charset="0"/>
                        </a:rPr>
                        <a:t>                                          </a:t>
                      </a:r>
                    </a:p>
                  </a:txBody>
                  <a:tcPr marT="45725" marB="45725"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a:ln>
                            <a:noFill/>
                          </a:ln>
                          <a:solidFill>
                            <a:schemeClr val="tx1"/>
                          </a:solidFill>
                          <a:effectLst/>
                          <a:latin typeface="Arial" panose="020B0604020202020204" pitchFamily="34" charset="0"/>
                        </a:rPr>
                        <a:t>  </a:t>
                      </a:r>
                      <a:r>
                        <a:rPr kumimoji="0" lang="en-US" altLang="it-IT" sz="13500" b="0" i="0" u="none" strike="noStrike" cap="none" normalizeH="0" baseline="0">
                          <a:ln>
                            <a:noFill/>
                          </a:ln>
                          <a:solidFill>
                            <a:schemeClr val="tx1"/>
                          </a:solidFill>
                          <a:effectLst/>
                          <a:latin typeface="Arial" panose="020B0604020202020204" pitchFamily="34" charset="0"/>
                        </a:rPr>
                        <a:t> </a:t>
                      </a:r>
                      <a:r>
                        <a:rPr kumimoji="0" lang="en-US" altLang="it-IT" sz="1800" b="0" i="0" u="none" strike="noStrike" cap="none" normalizeH="0" baseline="0">
                          <a:ln>
                            <a:noFill/>
                          </a:ln>
                          <a:solidFill>
                            <a:schemeClr val="tx1"/>
                          </a:solidFill>
                          <a:effectLst/>
                          <a:latin typeface="Arial" panose="020B0604020202020204" pitchFamily="34" charset="0"/>
                        </a:rPr>
                        <a:t>                                                        </a:t>
                      </a:r>
                    </a:p>
                  </a:txBody>
                  <a:tcPr marT="45725" marB="45725"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6520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a:ln>
                            <a:noFill/>
                          </a:ln>
                          <a:solidFill>
                            <a:schemeClr val="tx1"/>
                          </a:solidFill>
                          <a:effectLst/>
                          <a:latin typeface="Arial" panose="020B0604020202020204" pitchFamily="34" charset="0"/>
                        </a:rPr>
                        <a:t>Transmission electron micrograph showing a large fraction of cuboidal γ' particles in a γ matrix. Ni-9.7Al-1.7Ti-17.1Cr-6.3Co-2.3W at%. Hillier, Ph.D. Thesis, University of Cambridge, 1984.</a:t>
                      </a:r>
                    </a:p>
                  </a:txBody>
                  <a:tcPr marT="45725" marB="45725"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a:ln>
                            <a:noFill/>
                          </a:ln>
                          <a:solidFill>
                            <a:schemeClr val="tx1"/>
                          </a:solidFill>
                          <a:effectLst/>
                          <a:latin typeface="Arial" panose="020B0604020202020204" pitchFamily="34" charset="0"/>
                        </a:rPr>
                        <a:t>Transmission electron micrograph showing a small fraction of spheroidal γ' prime particles in a γ matrix. </a:t>
                      </a:r>
                      <a:r>
                        <a:rPr kumimoji="0" lang="en-US" altLang="it-IT" sz="1400" b="0" i="0" u="none" strike="noStrike" cap="none" normalizeH="0" baseline="0" dirty="0">
                          <a:ln>
                            <a:noFill/>
                          </a:ln>
                          <a:solidFill>
                            <a:schemeClr val="tx1"/>
                          </a:solidFill>
                          <a:effectLst/>
                          <a:latin typeface="Arial" panose="020B0604020202020204" pitchFamily="34" charset="0"/>
                          <a:hlinkClick r:id="rId2"/>
                        </a:rPr>
                        <a:t>Ni-20Cr-2.3Al-2.1Ti-5Fe-0.07C-0.005 B </a:t>
                      </a:r>
                      <a:r>
                        <a:rPr kumimoji="0" lang="en-US" altLang="it-IT" sz="1400" b="0" i="0" u="none" strike="noStrike" cap="none" normalizeH="0" baseline="0" dirty="0" err="1">
                          <a:ln>
                            <a:noFill/>
                          </a:ln>
                          <a:solidFill>
                            <a:schemeClr val="tx1"/>
                          </a:solidFill>
                          <a:effectLst/>
                          <a:latin typeface="Arial" panose="020B0604020202020204" pitchFamily="34" charset="0"/>
                          <a:hlinkClick r:id="rId2"/>
                        </a:rPr>
                        <a:t>wt</a:t>
                      </a:r>
                      <a:r>
                        <a:rPr kumimoji="0" lang="en-US" altLang="it-IT" sz="1400" b="0" i="0" u="none" strike="noStrike" cap="none" normalizeH="0" baseline="0" dirty="0">
                          <a:ln>
                            <a:noFill/>
                          </a:ln>
                          <a:solidFill>
                            <a:schemeClr val="tx1"/>
                          </a:solidFill>
                          <a:effectLst/>
                          <a:latin typeface="Arial" panose="020B0604020202020204" pitchFamily="34" charset="0"/>
                          <a:hlinkClick r:id="rId2"/>
                        </a:rPr>
                        <a:t>%.</a:t>
                      </a:r>
                      <a:r>
                        <a:rPr kumimoji="0" lang="en-US" altLang="it-IT" sz="1400" b="0" i="0" u="none" strike="noStrike" cap="none" normalizeH="0" baseline="0" dirty="0">
                          <a:ln>
                            <a:noFill/>
                          </a:ln>
                          <a:solidFill>
                            <a:schemeClr val="tx1"/>
                          </a:solidFill>
                          <a:effectLst/>
                          <a:latin typeface="Arial" panose="020B0604020202020204" pitchFamily="34" charset="0"/>
                        </a:rPr>
                        <a:t> Also illustrated are M</a:t>
                      </a:r>
                      <a:r>
                        <a:rPr kumimoji="0" lang="en-US" altLang="it-IT" sz="1400" b="0" i="0" u="none" strike="noStrike" cap="none" normalizeH="0" baseline="-30000" dirty="0">
                          <a:ln>
                            <a:noFill/>
                          </a:ln>
                          <a:solidFill>
                            <a:schemeClr val="tx1"/>
                          </a:solidFill>
                          <a:effectLst/>
                          <a:latin typeface="Arial" panose="020B0604020202020204" pitchFamily="34" charset="0"/>
                        </a:rPr>
                        <a:t>23</a:t>
                      </a:r>
                      <a:r>
                        <a:rPr kumimoji="0" lang="en-US" altLang="it-IT" sz="1400" b="0" i="0" u="none" strike="noStrike" cap="none" normalizeH="0" baseline="0" dirty="0">
                          <a:ln>
                            <a:noFill/>
                          </a:ln>
                          <a:solidFill>
                            <a:schemeClr val="tx1"/>
                          </a:solidFill>
                          <a:effectLst/>
                          <a:latin typeface="Arial" panose="020B0604020202020204" pitchFamily="34" charset="0"/>
                        </a:rPr>
                        <a:t>C</a:t>
                      </a:r>
                      <a:r>
                        <a:rPr kumimoji="0" lang="en-US" altLang="it-IT" sz="1400" b="0" i="0" u="none" strike="noStrike" cap="none" normalizeH="0" baseline="-30000" dirty="0">
                          <a:ln>
                            <a:noFill/>
                          </a:ln>
                          <a:solidFill>
                            <a:schemeClr val="tx1"/>
                          </a:solidFill>
                          <a:effectLst/>
                          <a:latin typeface="Arial" panose="020B0604020202020204" pitchFamily="34" charset="0"/>
                        </a:rPr>
                        <a:t>6</a:t>
                      </a:r>
                      <a:r>
                        <a:rPr kumimoji="0" lang="en-US" altLang="it-IT" sz="1400" b="0" i="0" u="none" strike="noStrike" cap="none" normalizeH="0" baseline="0" dirty="0">
                          <a:ln>
                            <a:noFill/>
                          </a:ln>
                          <a:solidFill>
                            <a:schemeClr val="tx1"/>
                          </a:solidFill>
                          <a:effectLst/>
                          <a:latin typeface="Arial" panose="020B0604020202020204" pitchFamily="34" charset="0"/>
                        </a:rPr>
                        <a:t> carbide particles at the grain boundary running diagonally from bottom left to top right.</a:t>
                      </a:r>
                    </a:p>
                  </a:txBody>
                  <a:tcPr marT="45725" marB="45725"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02409" name="Picture 7">
            <a:extLst>
              <a:ext uri="{FF2B5EF4-FFF2-40B4-BE49-F238E27FC236}">
                <a16:creationId xmlns:a16="http://schemas.microsoft.com/office/drawing/2014/main" id="{13B35CB8-034D-4224-8A83-9155F4E52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23764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9">
            <a:extLst>
              <a:ext uri="{FF2B5EF4-FFF2-40B4-BE49-F238E27FC236}">
                <a16:creationId xmlns:a16="http://schemas.microsoft.com/office/drawing/2014/main" id="{CA0CEE20-7E9B-41B3-B52B-8173C8FB3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463" y="1787525"/>
            <a:ext cx="288131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26">
            <a:extLst>
              <a:ext uri="{FF2B5EF4-FFF2-40B4-BE49-F238E27FC236}">
                <a16:creationId xmlns:a16="http://schemas.microsoft.com/office/drawing/2014/main" id="{414F84A8-C2CD-4AE5-BC92-61D39C2E5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3860800"/>
            <a:ext cx="3313113"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CasellaDiTesto 1">
            <a:extLst>
              <a:ext uri="{FF2B5EF4-FFF2-40B4-BE49-F238E27FC236}">
                <a16:creationId xmlns:a16="http://schemas.microsoft.com/office/drawing/2014/main" id="{F3516BE6-CF18-4FC7-A0D9-D4117A0C4253}"/>
              </a:ext>
            </a:extLst>
          </p:cNvPr>
          <p:cNvSpPr txBox="1">
            <a:spLocks noChangeArrowheads="1"/>
          </p:cNvSpPr>
          <p:nvPr/>
        </p:nvSpPr>
        <p:spPr bwMode="auto">
          <a:xfrm>
            <a:off x="377825" y="91757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Resistenti ad altissime temperature e ambienti corrosivi: </a:t>
            </a:r>
          </a:p>
          <a:p>
            <a:pPr>
              <a:spcBef>
                <a:spcPct val="0"/>
              </a:spcBef>
              <a:buFontTx/>
              <a:buNone/>
            </a:pPr>
            <a:r>
              <a:rPr lang="it-IT" altLang="it-IT" sz="2000"/>
              <a:t>per motori a reazione, turbine a gas etc.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03736D6-A06E-4FBE-A571-3CD0DA0F1349}"/>
              </a:ext>
            </a:extLst>
          </p:cNvPr>
          <p:cNvSpPr>
            <a:spLocks noGrp="1" noChangeArrowheads="1"/>
          </p:cNvSpPr>
          <p:nvPr>
            <p:ph type="ctrTitle"/>
          </p:nvPr>
        </p:nvSpPr>
        <p:spPr>
          <a:xfrm>
            <a:off x="755650" y="-242888"/>
            <a:ext cx="7772400" cy="1541463"/>
          </a:xfrm>
        </p:spPr>
        <p:txBody>
          <a:bodyPr anchor="ctr"/>
          <a:lstStyle/>
          <a:p>
            <a:r>
              <a:rPr lang="it-IT" altLang="it-IT" sz="3200"/>
              <a:t>Leghe dentistiche: sembra arte astratta</a:t>
            </a:r>
            <a:endParaRPr lang="en-US" altLang="it-IT" sz="3200"/>
          </a:p>
        </p:txBody>
      </p:sp>
      <p:sp>
        <p:nvSpPr>
          <p:cNvPr id="103427" name="Text Box 4">
            <a:extLst>
              <a:ext uri="{FF2B5EF4-FFF2-40B4-BE49-F238E27FC236}">
                <a16:creationId xmlns:a16="http://schemas.microsoft.com/office/drawing/2014/main" id="{80843A9A-5F94-4ECA-835E-E1FB8F63C5B5}"/>
              </a:ext>
            </a:extLst>
          </p:cNvPr>
          <p:cNvSpPr txBox="1">
            <a:spLocks noChangeArrowheads="1"/>
          </p:cNvSpPr>
          <p:nvPr/>
        </p:nvSpPr>
        <p:spPr bwMode="auto">
          <a:xfrm>
            <a:off x="2992438" y="5670550"/>
            <a:ext cx="3163887"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200"/>
              <a:t>Fig. 3. Dark-field micrograph of heat-treated Super Star, showing discontinuous fct precipitates, which have rectangular platelet morphology. Dislocations are present in both the adjacent fcc palladium solid solution matrix and within the precipitates.</a:t>
            </a:r>
            <a:r>
              <a:rPr lang="en-US" altLang="it-IT" sz="1400"/>
              <a:t> </a:t>
            </a:r>
          </a:p>
        </p:txBody>
      </p:sp>
      <p:pic>
        <p:nvPicPr>
          <p:cNvPr id="103428" name="Picture 5">
            <a:extLst>
              <a:ext uri="{FF2B5EF4-FFF2-40B4-BE49-F238E27FC236}">
                <a16:creationId xmlns:a16="http://schemas.microsoft.com/office/drawing/2014/main" id="{49399EC9-7609-4507-B8C3-695C6D22F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638" y="3535363"/>
            <a:ext cx="266382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6">
            <a:extLst>
              <a:ext uri="{FF2B5EF4-FFF2-40B4-BE49-F238E27FC236}">
                <a16:creationId xmlns:a16="http://schemas.microsoft.com/office/drawing/2014/main" id="{656540EC-8400-44E2-B1F5-B0DF90B3882C}"/>
              </a:ext>
            </a:extLst>
          </p:cNvPr>
          <p:cNvSpPr>
            <a:spLocks noChangeArrowheads="1"/>
          </p:cNvSpPr>
          <p:nvPr/>
        </p:nvSpPr>
        <p:spPr bwMode="auto">
          <a:xfrm>
            <a:off x="3059113" y="2686050"/>
            <a:ext cx="5989637"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br>
              <a:rPr lang="en-US" altLang="it-IT" sz="1200"/>
            </a:br>
            <a:r>
              <a:rPr lang="en-US" altLang="it-IT" sz="1200"/>
              <a:t>Fig. 2. Morphology of fct precipitates in the fcc palladium solid solution matrix of as-cast</a:t>
            </a:r>
            <a:r>
              <a:rPr lang="pl-PL" altLang="it-IT" sz="1200"/>
              <a:t> S-S</a:t>
            </a:r>
            <a:r>
              <a:rPr lang="en-US" altLang="it-IT" sz="1200"/>
              <a:t>. (a) Bright-field micrograph. (b) Higher-magnification bright-field micrograph of the striations within the precipitates.</a:t>
            </a:r>
            <a:r>
              <a:rPr lang="en-US" altLang="it-IT" sz="1400"/>
              <a:t> </a:t>
            </a:r>
          </a:p>
        </p:txBody>
      </p:sp>
      <p:pic>
        <p:nvPicPr>
          <p:cNvPr id="103430" name="Picture 7">
            <a:extLst>
              <a:ext uri="{FF2B5EF4-FFF2-40B4-BE49-F238E27FC236}">
                <a16:creationId xmlns:a16="http://schemas.microsoft.com/office/drawing/2014/main" id="{647048FB-6D15-45F7-B190-81928E951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822325"/>
            <a:ext cx="54006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8">
            <a:extLst>
              <a:ext uri="{FF2B5EF4-FFF2-40B4-BE49-F238E27FC236}">
                <a16:creationId xmlns:a16="http://schemas.microsoft.com/office/drawing/2014/main" id="{71B804B0-C918-4C87-BF1F-B31A63139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819150"/>
            <a:ext cx="26574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Rectangle 9">
            <a:extLst>
              <a:ext uri="{FF2B5EF4-FFF2-40B4-BE49-F238E27FC236}">
                <a16:creationId xmlns:a16="http://schemas.microsoft.com/office/drawing/2014/main" id="{D7B7CA26-1024-406E-92DD-C8469DD6F4C8}"/>
              </a:ext>
            </a:extLst>
          </p:cNvPr>
          <p:cNvSpPr>
            <a:spLocks noChangeArrowheads="1"/>
          </p:cNvSpPr>
          <p:nvPr/>
        </p:nvSpPr>
        <p:spPr bwMode="auto">
          <a:xfrm>
            <a:off x="1588" y="4868863"/>
            <a:ext cx="3168650" cy="182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br>
              <a:rPr lang="en-US" altLang="it-IT" sz="1800"/>
            </a:br>
            <a:r>
              <a:rPr lang="en-US" altLang="it-IT" sz="1200"/>
              <a:t>Fig. 1. Dark-field micrographs showing the morphologies of a dendrite (a) and the eutectic structure (b) in as-cast Super Star. For the two-beam condition used to obtain (b), the fct lamellae of the eutectic structure have a bright appearance and the fcc lamellae (i.e., the dark regions between the fct lamellae) are not imaged. </a:t>
            </a:r>
          </a:p>
        </p:txBody>
      </p:sp>
      <p:sp>
        <p:nvSpPr>
          <p:cNvPr id="103433" name="Text Box 10">
            <a:extLst>
              <a:ext uri="{FF2B5EF4-FFF2-40B4-BE49-F238E27FC236}">
                <a16:creationId xmlns:a16="http://schemas.microsoft.com/office/drawing/2014/main" id="{B363CAD3-C879-4D90-9A04-D8DFCDAE9DA9}"/>
              </a:ext>
            </a:extLst>
          </p:cNvPr>
          <p:cNvSpPr txBox="1">
            <a:spLocks noChangeArrowheads="1"/>
          </p:cNvSpPr>
          <p:nvPr/>
        </p:nvSpPr>
        <p:spPr bwMode="auto">
          <a:xfrm>
            <a:off x="6223000" y="3360738"/>
            <a:ext cx="306387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br>
              <a:rPr lang="en-US" altLang="it-IT" sz="1200"/>
            </a:br>
            <a:r>
              <a:rPr lang="en-US" altLang="it-IT" sz="1200"/>
              <a:t>Fig. 4. Bright-field micrograph showing dislocations in the palladium solid solution matrix of Super Star after heat treatment simulating the</a:t>
            </a:r>
            <a:r>
              <a:rPr lang="pl-PL" altLang="it-IT" sz="1200"/>
              <a:t> f</a:t>
            </a:r>
            <a:r>
              <a:rPr lang="en-US" altLang="it-IT" sz="1200"/>
              <a:t>iring cycles for a dental porcelain.</a:t>
            </a:r>
            <a:r>
              <a:rPr lang="en-US" altLang="it-IT" sz="1800"/>
              <a:t> </a:t>
            </a:r>
          </a:p>
        </p:txBody>
      </p:sp>
      <p:pic>
        <p:nvPicPr>
          <p:cNvPr id="103434" name="Picture 11">
            <a:extLst>
              <a:ext uri="{FF2B5EF4-FFF2-40B4-BE49-F238E27FC236}">
                <a16:creationId xmlns:a16="http://schemas.microsoft.com/office/drawing/2014/main" id="{72C71FB3-F734-41F5-8B42-3452EF592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425" y="4652963"/>
            <a:ext cx="25923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4F359E8-8950-4D1F-AFD0-4F308C0342DD}"/>
              </a:ext>
            </a:extLst>
          </p:cNvPr>
          <p:cNvSpPr>
            <a:spLocks noGrp="1" noChangeArrowheads="1"/>
          </p:cNvSpPr>
          <p:nvPr>
            <p:ph type="title"/>
          </p:nvPr>
        </p:nvSpPr>
        <p:spPr>
          <a:xfrm>
            <a:off x="971599" y="79375"/>
            <a:ext cx="7564387" cy="857250"/>
          </a:xfrm>
        </p:spPr>
        <p:txBody>
          <a:bodyPr/>
          <a:lstStyle/>
          <a:p>
            <a:r>
              <a:rPr lang="it-IT" altLang="it-IT" sz="3200" dirty="0">
                <a:solidFill>
                  <a:schemeClr val="accent2"/>
                </a:solidFill>
              </a:rPr>
              <a:t>Appendice</a:t>
            </a:r>
            <a:r>
              <a:rPr lang="pl-PL" altLang="it-IT" sz="3200" dirty="0">
                <a:solidFill>
                  <a:schemeClr val="accent2"/>
                </a:solidFill>
              </a:rPr>
              <a:t>: </a:t>
            </a:r>
            <a:r>
              <a:rPr lang="it-IT" altLang="it-IT" sz="3200" dirty="0">
                <a:solidFill>
                  <a:schemeClr val="accent2"/>
                </a:solidFill>
              </a:rPr>
              <a:t>Come mescolare una torta?</a:t>
            </a:r>
            <a:endParaRPr lang="en-AU" altLang="it-IT" sz="3200" dirty="0">
              <a:solidFill>
                <a:schemeClr val="accent2"/>
              </a:solidFill>
            </a:endParaRPr>
          </a:p>
        </p:txBody>
      </p:sp>
      <p:pic>
        <p:nvPicPr>
          <p:cNvPr id="104451" name="Picture 4">
            <a:extLst>
              <a:ext uri="{FF2B5EF4-FFF2-40B4-BE49-F238E27FC236}">
                <a16:creationId xmlns:a16="http://schemas.microsoft.com/office/drawing/2014/main" id="{57876F0B-1C70-490F-8A45-6198F2DBB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571625"/>
            <a:ext cx="48260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5">
            <a:extLst>
              <a:ext uri="{FF2B5EF4-FFF2-40B4-BE49-F238E27FC236}">
                <a16:creationId xmlns:a16="http://schemas.microsoft.com/office/drawing/2014/main" id="{BF140338-484A-4C82-8C2D-75928BA0B2E7}"/>
              </a:ext>
            </a:extLst>
          </p:cNvPr>
          <p:cNvSpPr txBox="1">
            <a:spLocks noChangeArrowheads="1"/>
          </p:cNvSpPr>
          <p:nvPr/>
        </p:nvSpPr>
        <p:spPr bwMode="auto">
          <a:xfrm>
            <a:off x="250825" y="5446713"/>
            <a:ext cx="8642350" cy="53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1700"/>
              <a:t>when the stirring direction is reversed</a:t>
            </a:r>
            <a:r>
              <a:rPr lang="pl-PL" altLang="it-IT" sz="1700"/>
              <a:t>, </a:t>
            </a:r>
            <a:r>
              <a:rPr lang="en-AU" altLang="it-IT" sz="1700"/>
              <a:t>particles are pulled out of contact with each other </a:t>
            </a:r>
            <a:endParaRPr lang="pl-PL" altLang="it-IT" sz="1700"/>
          </a:p>
          <a:p>
            <a:pPr>
              <a:spcBef>
                <a:spcPct val="0"/>
              </a:spcBef>
              <a:buFontTx/>
              <a:buNone/>
            </a:pPr>
            <a:r>
              <a:rPr lang="pl-PL" altLang="it-IT" sz="1200"/>
              <a:t>h</a:t>
            </a:r>
            <a:r>
              <a:rPr lang="en-AU" altLang="it-IT" sz="1200"/>
              <a:t>ttp://physics.aps.org/synopsis-for/10.1103/PhysRevLett.115.228304</a:t>
            </a:r>
          </a:p>
        </p:txBody>
      </p:sp>
      <p:sp>
        <p:nvSpPr>
          <p:cNvPr id="104453" name="Text Box 6">
            <a:extLst>
              <a:ext uri="{FF2B5EF4-FFF2-40B4-BE49-F238E27FC236}">
                <a16:creationId xmlns:a16="http://schemas.microsoft.com/office/drawing/2014/main" id="{4A91D14D-33C4-41A3-B49B-26E612C0FEA8}"/>
              </a:ext>
            </a:extLst>
          </p:cNvPr>
          <p:cNvSpPr txBox="1">
            <a:spLocks noChangeArrowheads="1"/>
          </p:cNvSpPr>
          <p:nvPr/>
        </p:nvSpPr>
        <p:spPr bwMode="auto">
          <a:xfrm>
            <a:off x="608013" y="771525"/>
            <a:ext cx="79279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chemeClr val="accent2"/>
                </a:solidFill>
              </a:rPr>
              <a:t>La mamma dice, che bisogna girare sempre in una direzione.</a:t>
            </a:r>
            <a:r>
              <a:rPr lang="pl-PL" altLang="it-IT" sz="2200">
                <a:solidFill>
                  <a:schemeClr val="accent2"/>
                </a:solidFill>
              </a:rPr>
              <a:t> </a:t>
            </a:r>
          </a:p>
          <a:p>
            <a:pPr>
              <a:spcBef>
                <a:spcPct val="0"/>
              </a:spcBef>
              <a:buFontTx/>
              <a:buNone/>
            </a:pPr>
            <a:r>
              <a:rPr lang="it-IT" altLang="it-IT" sz="2200">
                <a:solidFill>
                  <a:schemeClr val="accent2"/>
                </a:solidFill>
              </a:rPr>
              <a:t>E che cose dice la fisica moderna</a:t>
            </a:r>
            <a:r>
              <a:rPr lang="pl-PL" altLang="it-IT" sz="2200">
                <a:solidFill>
                  <a:schemeClr val="accent2"/>
                </a:solidFill>
              </a:rPr>
              <a:t>?</a:t>
            </a:r>
            <a:endParaRPr lang="en-AU" altLang="it-IT" sz="2200">
              <a:solidFill>
                <a:schemeClr val="accent2"/>
              </a:solidFill>
            </a:endParaRPr>
          </a:p>
        </p:txBody>
      </p:sp>
      <p:sp>
        <p:nvSpPr>
          <p:cNvPr id="11271" name="Text Box 7">
            <a:extLst>
              <a:ext uri="{FF2B5EF4-FFF2-40B4-BE49-F238E27FC236}">
                <a16:creationId xmlns:a16="http://schemas.microsoft.com/office/drawing/2014/main" id="{D178846B-DE9A-448E-91D4-4C79215C5BF7}"/>
              </a:ext>
            </a:extLst>
          </p:cNvPr>
          <p:cNvSpPr txBox="1">
            <a:spLocks noChangeArrowheads="1"/>
          </p:cNvSpPr>
          <p:nvPr/>
        </p:nvSpPr>
        <p:spPr bwMode="auto">
          <a:xfrm>
            <a:off x="663575" y="4149725"/>
            <a:ext cx="7927975" cy="876300"/>
          </a:xfrm>
          <a:prstGeom prst="rect">
            <a:avLst/>
          </a:prstGeom>
          <a:noFill/>
          <a:ln>
            <a:noFill/>
          </a:ln>
          <a:effectLst/>
        </p:spPr>
        <p:txBody>
          <a:bodyPr>
            <a:spAutoFit/>
          </a:bodyPr>
          <a:lstStyle/>
          <a:p>
            <a:pPr>
              <a:defRPr/>
            </a:pPr>
            <a:r>
              <a:rPr lang="pl-PL" altLang="it-IT" sz="1650" dirty="0">
                <a:solidFill>
                  <a:schemeClr val="accent2"/>
                </a:solidFill>
              </a:rPr>
              <a:t>Dobrze wymieszane ciasto, to </a:t>
            </a:r>
            <a:r>
              <a:rPr lang="pl-PL" altLang="it-IT" sz="1650" i="1" dirty="0">
                <a:solidFill>
                  <a:schemeClr val="accent2"/>
                </a:solidFill>
              </a:rPr>
              <a:t>emulsja , </a:t>
            </a:r>
            <a:r>
              <a:rPr lang="pl-PL" altLang="it-IT" sz="1650" dirty="0">
                <a:solidFill>
                  <a:schemeClr val="accent2"/>
                </a:solidFill>
              </a:rPr>
              <a:t>czyli mieszanina wody</a:t>
            </a:r>
          </a:p>
          <a:p>
            <a:pPr>
              <a:defRPr/>
            </a:pPr>
            <a:r>
              <a:rPr lang="pl-PL" altLang="it-IT" sz="1650" dirty="0">
                <a:solidFill>
                  <a:schemeClr val="accent2"/>
                </a:solidFill>
              </a:rPr>
              <a:t>i tłuszczu, w której tworzą się długie łańcuchy molekuł. </a:t>
            </a:r>
          </a:p>
          <a:p>
            <a:pPr>
              <a:defRPr/>
            </a:pPr>
            <a:r>
              <a:rPr lang="pl-PL" altLang="it-IT" sz="1650" dirty="0">
                <a:solidFill>
                  <a:schemeClr val="accent2"/>
                </a:solidFill>
              </a:rPr>
              <a:t>Zmiana kierunku mieszania powoduje rozerwanie tych łańcuchów</a:t>
            </a:r>
            <a:r>
              <a:rPr lang="pl-PL" altLang="it-IT" dirty="0">
                <a:solidFill>
                  <a:schemeClr val="accent2"/>
                </a:solidFill>
              </a:rPr>
              <a:t>.</a:t>
            </a:r>
            <a:endParaRPr lang="en-AU" altLang="it-IT" dirty="0">
              <a:solidFill>
                <a:schemeClr val="accent2"/>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F7200C56-B044-4363-AB00-6E9DA5DADBF2}"/>
              </a:ext>
            </a:extLst>
          </p:cNvPr>
          <p:cNvSpPr>
            <a:spLocks noGrp="1" noChangeArrowheads="1"/>
          </p:cNvSpPr>
          <p:nvPr>
            <p:ph type="title"/>
          </p:nvPr>
        </p:nvSpPr>
        <p:spPr/>
        <p:txBody>
          <a:bodyPr/>
          <a:lstStyle/>
          <a:p>
            <a:r>
              <a:rPr lang="it-IT" altLang="it-IT" sz="3600"/>
              <a:t>Infiniti altri materiali</a:t>
            </a:r>
          </a:p>
        </p:txBody>
      </p:sp>
      <p:sp>
        <p:nvSpPr>
          <p:cNvPr id="105475" name="CasellaDiTesto 3">
            <a:extLst>
              <a:ext uri="{FF2B5EF4-FFF2-40B4-BE49-F238E27FC236}">
                <a16:creationId xmlns:a16="http://schemas.microsoft.com/office/drawing/2014/main" id="{118DF01C-8055-459A-9019-49AC01D772BD}"/>
              </a:ext>
            </a:extLst>
          </p:cNvPr>
          <p:cNvSpPr txBox="1">
            <a:spLocks noChangeArrowheads="1"/>
          </p:cNvSpPr>
          <p:nvPr/>
        </p:nvSpPr>
        <p:spPr bwMode="auto">
          <a:xfrm>
            <a:off x="323850" y="6407150"/>
            <a:ext cx="836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Altare in ambra, Chiesa S. Brigida, Danzica, foto Maria Karwasz </a:t>
            </a:r>
          </a:p>
        </p:txBody>
      </p:sp>
      <p:pic>
        <p:nvPicPr>
          <p:cNvPr id="105476" name="Immagine 5">
            <a:extLst>
              <a:ext uri="{FF2B5EF4-FFF2-40B4-BE49-F238E27FC236}">
                <a16:creationId xmlns:a16="http://schemas.microsoft.com/office/drawing/2014/main" id="{0D3FC798-C388-4260-995B-66728392F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37068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Immagine 9" descr="Immagine che contiene interni, pasticcino, diverso, arrostito&#10;&#10;Descrizione generata automaticamente">
            <a:extLst>
              <a:ext uri="{FF2B5EF4-FFF2-40B4-BE49-F238E27FC236}">
                <a16:creationId xmlns:a16="http://schemas.microsoft.com/office/drawing/2014/main" id="{EBEB0B46-1AC9-46C6-B64E-AE02975D9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268413"/>
            <a:ext cx="37052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77E15981-1C70-43A5-B641-80933462D1B8}"/>
              </a:ext>
            </a:extLst>
          </p:cNvPr>
          <p:cNvSpPr>
            <a:spLocks noGrp="1" noChangeArrowheads="1"/>
          </p:cNvSpPr>
          <p:nvPr>
            <p:ph type="title"/>
          </p:nvPr>
        </p:nvSpPr>
        <p:spPr>
          <a:xfrm>
            <a:off x="457200" y="-122238"/>
            <a:ext cx="8229600" cy="1143001"/>
          </a:xfrm>
        </p:spPr>
        <p:txBody>
          <a:bodyPr/>
          <a:lstStyle/>
          <a:p>
            <a:r>
              <a:rPr lang="it-IT" altLang="it-IT" sz="3600"/>
              <a:t>Volterra, Marienborg </a:t>
            </a:r>
          </a:p>
        </p:txBody>
      </p:sp>
      <p:pic>
        <p:nvPicPr>
          <p:cNvPr id="15363" name="Immagine 3" descr="Immagine che contiene parete&#10;&#10;Descrizione generata automaticamente">
            <a:extLst>
              <a:ext uri="{FF2B5EF4-FFF2-40B4-BE49-F238E27FC236}">
                <a16:creationId xmlns:a16="http://schemas.microsoft.com/office/drawing/2014/main" id="{1597A6FD-0529-4B7F-B010-CFC58E0CE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052513"/>
            <a:ext cx="465931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asellaDiTesto 5">
            <a:extLst>
              <a:ext uri="{FF2B5EF4-FFF2-40B4-BE49-F238E27FC236}">
                <a16:creationId xmlns:a16="http://schemas.microsoft.com/office/drawing/2014/main" id="{73C40C2A-B362-43EF-AECD-FD070A664245}"/>
              </a:ext>
            </a:extLst>
          </p:cNvPr>
          <p:cNvSpPr txBox="1">
            <a:spLocks noChangeArrowheads="1"/>
          </p:cNvSpPr>
          <p:nvPr/>
        </p:nvSpPr>
        <p:spPr bwMode="auto">
          <a:xfrm>
            <a:off x="109538" y="574198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hlinkClick r:id="rId3"/>
              </a:rPr>
              <a:t>https://www.museionline.info/tipologie-museo/cattedrale-di-santa-maria-assunta-volterra</a:t>
            </a:r>
            <a:r>
              <a:rPr lang="it-IT" altLang="it-IT" sz="1800"/>
              <a:t>  (1228)</a:t>
            </a:r>
          </a:p>
        </p:txBody>
      </p:sp>
      <p:pic>
        <p:nvPicPr>
          <p:cNvPr id="15365" name="Immagine 2" descr="Immagine che contiene parete, interni&#10;&#10;Descrizione generata automaticamente">
            <a:extLst>
              <a:ext uri="{FF2B5EF4-FFF2-40B4-BE49-F238E27FC236}">
                <a16:creationId xmlns:a16="http://schemas.microsoft.com/office/drawing/2014/main" id="{577CB725-20F6-49B4-9458-DABA42D4F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2513"/>
            <a:ext cx="40163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CasellaDiTesto 3">
            <a:extLst>
              <a:ext uri="{FF2B5EF4-FFF2-40B4-BE49-F238E27FC236}">
                <a16:creationId xmlns:a16="http://schemas.microsoft.com/office/drawing/2014/main" id="{9D862D77-1363-4359-850C-C7FDE02B25C1}"/>
              </a:ext>
            </a:extLst>
          </p:cNvPr>
          <p:cNvSpPr txBox="1">
            <a:spLocks noChangeArrowheads="1"/>
          </p:cNvSpPr>
          <p:nvPr/>
        </p:nvSpPr>
        <p:spPr bwMode="auto">
          <a:xfrm>
            <a:off x="4845050" y="6353175"/>
            <a:ext cx="410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Madonna di Slesia (XIV sec.) foto MK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6E362111-148E-4864-9287-8A3C9F0AE8FD}"/>
              </a:ext>
            </a:extLst>
          </p:cNvPr>
          <p:cNvSpPr>
            <a:spLocks noGrp="1" noChangeArrowheads="1"/>
          </p:cNvSpPr>
          <p:nvPr>
            <p:ph type="title"/>
          </p:nvPr>
        </p:nvSpPr>
        <p:spPr>
          <a:xfrm>
            <a:off x="457200" y="271463"/>
            <a:ext cx="8229600" cy="1143000"/>
          </a:xfrm>
        </p:spPr>
        <p:txBody>
          <a:bodyPr/>
          <a:lstStyle/>
          <a:p>
            <a:r>
              <a:rPr lang="it-IT" altLang="it-IT" sz="4000">
                <a:solidFill>
                  <a:srgbClr val="E60707"/>
                </a:solidFill>
                <a:latin typeface="Berkshire Swash"/>
              </a:rPr>
              <a:t>Il trucco nell’antico Egitto tra seduzione e protezione</a:t>
            </a:r>
            <a:br>
              <a:rPr lang="it-IT" altLang="it-IT">
                <a:solidFill>
                  <a:srgbClr val="E60707"/>
                </a:solidFill>
                <a:latin typeface="Berkshire Swash"/>
              </a:rPr>
            </a:br>
            <a:endParaRPr lang="it-IT" altLang="it-IT"/>
          </a:p>
        </p:txBody>
      </p:sp>
      <p:sp>
        <p:nvSpPr>
          <p:cNvPr id="16387" name="CasellaDiTesto 2">
            <a:extLst>
              <a:ext uri="{FF2B5EF4-FFF2-40B4-BE49-F238E27FC236}">
                <a16:creationId xmlns:a16="http://schemas.microsoft.com/office/drawing/2014/main" id="{F11D19DB-3265-4949-B69D-624D6B556B72}"/>
              </a:ext>
            </a:extLst>
          </p:cNvPr>
          <p:cNvSpPr txBox="1">
            <a:spLocks noChangeArrowheads="1"/>
          </p:cNvSpPr>
          <p:nvPr/>
        </p:nvSpPr>
        <p:spPr bwMode="auto">
          <a:xfrm>
            <a:off x="211138" y="6148388"/>
            <a:ext cx="872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Elena Cappannella, 8 Marzo 2021, https://egittolizzando.altervista.org/il-trucco-nellantico-egitto-tra-seduzione-e-protezione/</a:t>
            </a:r>
          </a:p>
        </p:txBody>
      </p:sp>
      <p:sp>
        <p:nvSpPr>
          <p:cNvPr id="16388" name="CasellaDiTesto 3">
            <a:extLst>
              <a:ext uri="{FF2B5EF4-FFF2-40B4-BE49-F238E27FC236}">
                <a16:creationId xmlns:a16="http://schemas.microsoft.com/office/drawing/2014/main" id="{B36561DB-9DDB-4968-8428-A3A52BC2CB4D}"/>
              </a:ext>
            </a:extLst>
          </p:cNvPr>
          <p:cNvSpPr txBox="1">
            <a:spLocks noChangeArrowheads="1"/>
          </p:cNvSpPr>
          <p:nvPr/>
        </p:nvSpPr>
        <p:spPr bwMode="auto">
          <a:xfrm>
            <a:off x="203200" y="1052513"/>
            <a:ext cx="8721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515151"/>
                </a:solidFill>
                <a:latin typeface="Times" panose="02020603050405020304" pitchFamily="18" charset="0"/>
              </a:rPr>
              <a:t>Sorprende molto però scoprire che anche tra i popoli antichi erano diffusi diversi rituali estetici per esaltare la bellezza del corpo, cercando così di aumentare il proprio fascino.</a:t>
            </a:r>
          </a:p>
          <a:p>
            <a:pPr>
              <a:spcBef>
                <a:spcPct val="0"/>
              </a:spcBef>
              <a:buFontTx/>
              <a:buNone/>
            </a:pPr>
            <a:r>
              <a:rPr lang="it-IT" altLang="it-IT" sz="1800">
                <a:solidFill>
                  <a:srgbClr val="515151"/>
                </a:solidFill>
                <a:latin typeface="Times" panose="02020603050405020304" pitchFamily="18" charset="0"/>
              </a:rPr>
              <a:t>Ogni </a:t>
            </a:r>
            <a:r>
              <a:rPr lang="it-IT" altLang="it-IT" sz="1800">
                <a:solidFill>
                  <a:srgbClr val="E69607"/>
                </a:solidFill>
                <a:latin typeface="Times" panose="02020603050405020304" pitchFamily="18" charset="0"/>
                <a:hlinkClick r:id="rId2"/>
              </a:rPr>
              <a:t>donna egizia</a:t>
            </a:r>
            <a:r>
              <a:rPr lang="it-IT" altLang="it-IT" sz="1800">
                <a:solidFill>
                  <a:srgbClr val="515151"/>
                </a:solidFill>
                <a:latin typeface="Times" panose="02020603050405020304" pitchFamily="18" charset="0"/>
              </a:rPr>
              <a:t>, quindi, aveva un proprio </a:t>
            </a:r>
            <a:r>
              <a:rPr lang="it-IT" altLang="it-IT" sz="1800" b="1">
                <a:solidFill>
                  <a:srgbClr val="515151"/>
                </a:solidFill>
                <a:latin typeface="Times" panose="02020603050405020304" pitchFamily="18" charset="0"/>
              </a:rPr>
              <a:t>cofanetto</a:t>
            </a:r>
            <a:r>
              <a:rPr lang="it-IT" altLang="it-IT" sz="1800">
                <a:solidFill>
                  <a:srgbClr val="515151"/>
                </a:solidFill>
                <a:latin typeface="Times" panose="02020603050405020304" pitchFamily="18" charset="0"/>
              </a:rPr>
              <a:t>, che avrebbe portato anche nell’aldilà, nel quale conservava un grande numero di oggetti.</a:t>
            </a:r>
            <a:endParaRPr lang="it-IT" altLang="it-IT" sz="1800"/>
          </a:p>
        </p:txBody>
      </p:sp>
      <p:pic>
        <p:nvPicPr>
          <p:cNvPr id="16389" name="Immagine 5">
            <a:extLst>
              <a:ext uri="{FF2B5EF4-FFF2-40B4-BE49-F238E27FC236}">
                <a16:creationId xmlns:a16="http://schemas.microsoft.com/office/drawing/2014/main" id="{87A6F6BE-5480-4B51-83C9-74A7ECE84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2414588"/>
            <a:ext cx="62198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Immagine 8" descr="Immagine che contiene testo, interni, tavolo, parecchi&#10;&#10;Descrizione generata automaticamente">
            <a:extLst>
              <a:ext uri="{FF2B5EF4-FFF2-40B4-BE49-F238E27FC236}">
                <a16:creationId xmlns:a16="http://schemas.microsoft.com/office/drawing/2014/main" id="{D82038D4-C886-4A67-9D11-417DB462C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3" y="2449513"/>
            <a:ext cx="28321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06C18FE6-C90C-4857-9857-D71FE4FE99CA}"/>
              </a:ext>
            </a:extLst>
          </p:cNvPr>
          <p:cNvSpPr>
            <a:spLocks noGrp="1" noChangeArrowheads="1"/>
          </p:cNvSpPr>
          <p:nvPr>
            <p:ph type="title"/>
          </p:nvPr>
        </p:nvSpPr>
        <p:spPr>
          <a:xfrm>
            <a:off x="457200" y="0"/>
            <a:ext cx="8229600" cy="1143000"/>
          </a:xfrm>
        </p:spPr>
        <p:txBody>
          <a:bodyPr/>
          <a:lstStyle/>
          <a:p>
            <a:r>
              <a:rPr lang="it-IT" altLang="it-IT" sz="3600"/>
              <a:t>«Spettroscopia di massa»</a:t>
            </a:r>
          </a:p>
        </p:txBody>
      </p:sp>
      <p:pic>
        <p:nvPicPr>
          <p:cNvPr id="19459" name="Immagine 4">
            <a:extLst>
              <a:ext uri="{FF2B5EF4-FFF2-40B4-BE49-F238E27FC236}">
                <a16:creationId xmlns:a16="http://schemas.microsoft.com/office/drawing/2014/main" id="{0D0E5A83-7ADD-42AA-A7BE-FBCD013AB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85825"/>
            <a:ext cx="837406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asellaDiTesto 6">
            <a:extLst>
              <a:ext uri="{FF2B5EF4-FFF2-40B4-BE49-F238E27FC236}">
                <a16:creationId xmlns:a16="http://schemas.microsoft.com/office/drawing/2014/main" id="{CF1128B2-65E8-4F11-89AC-E76D2173636E}"/>
              </a:ext>
            </a:extLst>
          </p:cNvPr>
          <p:cNvSpPr txBox="1">
            <a:spLocks noChangeArrowheads="1"/>
          </p:cNvSpPr>
          <p:nvPr/>
        </p:nvSpPr>
        <p:spPr bwMode="auto">
          <a:xfrm>
            <a:off x="3059113" y="6451600"/>
            <a:ext cx="8828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a:t>https://archeologiavocidalpassato.com/tag/sra-instruments/</a:t>
            </a:r>
          </a:p>
        </p:txBody>
      </p:sp>
      <p:pic>
        <p:nvPicPr>
          <p:cNvPr id="19461" name="Immagine 8" descr="Immagine che contiene testo, finestra, interni&#10;&#10;Descrizione generata automaticamente">
            <a:extLst>
              <a:ext uri="{FF2B5EF4-FFF2-40B4-BE49-F238E27FC236}">
                <a16:creationId xmlns:a16="http://schemas.microsoft.com/office/drawing/2014/main" id="{745E70FA-AAC2-4163-B358-D10B3F898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025" y="2924175"/>
            <a:ext cx="47212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magine 10">
            <a:extLst>
              <a:ext uri="{FF2B5EF4-FFF2-40B4-BE49-F238E27FC236}">
                <a16:creationId xmlns:a16="http://schemas.microsoft.com/office/drawing/2014/main" id="{7D416969-5CD2-4C09-8EA8-52DD7BC9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3298825"/>
            <a:ext cx="3327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asellaDiTesto 11">
            <a:extLst>
              <a:ext uri="{FF2B5EF4-FFF2-40B4-BE49-F238E27FC236}">
                <a16:creationId xmlns:a16="http://schemas.microsoft.com/office/drawing/2014/main" id="{56B4124B-B157-4627-81C7-8AB2C699D548}"/>
              </a:ext>
            </a:extLst>
          </p:cNvPr>
          <p:cNvSpPr txBox="1">
            <a:spLocks noChangeArrowheads="1"/>
          </p:cNvSpPr>
          <p:nvPr/>
        </p:nvSpPr>
        <p:spPr bwMode="auto">
          <a:xfrm>
            <a:off x="0" y="5062538"/>
            <a:ext cx="8826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a:t>Schema dello spettrometro di massa</a:t>
            </a:r>
          </a:p>
        </p:txBody>
      </p:sp>
    </p:spTree>
    <p:extLst>
      <p:ext uri="{BB962C8B-B14F-4D97-AF65-F5344CB8AC3E}">
        <p14:creationId xmlns:p14="http://schemas.microsoft.com/office/powerpoint/2010/main" val="3257635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F51DC02-EF07-46FF-989D-FE4E890A902B}"/>
              </a:ext>
            </a:extLst>
          </p:cNvPr>
          <p:cNvSpPr>
            <a:spLocks noGrp="1" noChangeArrowheads="1"/>
          </p:cNvSpPr>
          <p:nvPr>
            <p:ph type="title"/>
          </p:nvPr>
        </p:nvSpPr>
        <p:spPr>
          <a:xfrm>
            <a:off x="685800" y="228600"/>
            <a:ext cx="7772400" cy="457200"/>
          </a:xfrm>
        </p:spPr>
        <p:txBody>
          <a:bodyPr/>
          <a:lstStyle/>
          <a:p>
            <a:r>
              <a:rPr lang="it-IT" altLang="it-IT" sz="4000">
                <a:solidFill>
                  <a:schemeClr val="accent2"/>
                </a:solidFill>
                <a:latin typeface="Tahoma" panose="020B0604030504040204" pitchFamily="34" charset="0"/>
              </a:rPr>
              <a:t>Spettroscopia di massa</a:t>
            </a:r>
          </a:p>
        </p:txBody>
      </p:sp>
      <p:pic>
        <p:nvPicPr>
          <p:cNvPr id="19459" name="Picture 3">
            <a:extLst>
              <a:ext uri="{FF2B5EF4-FFF2-40B4-BE49-F238E27FC236}">
                <a16:creationId xmlns:a16="http://schemas.microsoft.com/office/drawing/2014/main" id="{CD5D526B-C7BE-4746-B399-A9F258D0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0177C3DA-40A3-4AF3-A255-D54D9E242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743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14B7E444-17D5-4A28-8EC7-E4EE97D044C4}"/>
              </a:ext>
            </a:extLst>
          </p:cNvPr>
          <p:cNvSpPr txBox="1">
            <a:spLocks noChangeArrowheads="1"/>
          </p:cNvSpPr>
          <p:nvPr/>
        </p:nvSpPr>
        <p:spPr bwMode="auto">
          <a:xfrm>
            <a:off x="5791200" y="1089025"/>
            <a:ext cx="27908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a:solidFill>
                  <a:srgbClr val="FF0000"/>
                </a:solidFill>
                <a:latin typeface="Tahoma" panose="020B0604030504040204" pitchFamily="34" charset="0"/>
                <a:cs typeface="Tahoma" panose="020B0604030504040204" pitchFamily="34" charset="0"/>
              </a:rPr>
              <a:t>Tempo di volo</a:t>
            </a:r>
            <a:endParaRPr lang="it-IT" altLang="it-IT" sz="2400">
              <a:latin typeface="Times New Roman" panose="02020603050405020304" pitchFamily="18" charset="0"/>
            </a:endParaRPr>
          </a:p>
        </p:txBody>
      </p:sp>
      <p:sp>
        <p:nvSpPr>
          <p:cNvPr id="19463" name="Text Box 7">
            <a:extLst>
              <a:ext uri="{FF2B5EF4-FFF2-40B4-BE49-F238E27FC236}">
                <a16:creationId xmlns:a16="http://schemas.microsoft.com/office/drawing/2014/main" id="{EFF67DCF-A0BA-40F1-A951-AA360C621F55}"/>
              </a:ext>
            </a:extLst>
          </p:cNvPr>
          <p:cNvSpPr txBox="1">
            <a:spLocks noChangeArrowheads="1"/>
          </p:cNvSpPr>
          <p:nvPr/>
        </p:nvSpPr>
        <p:spPr bwMode="auto">
          <a:xfrm>
            <a:off x="457200" y="4800600"/>
            <a:ext cx="2671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a:solidFill>
                  <a:srgbClr val="FF0000"/>
                </a:solidFill>
                <a:latin typeface="Tahoma" panose="020B0604030504040204" pitchFamily="34" charset="0"/>
                <a:cs typeface="Tahoma" panose="020B0604030504040204" pitchFamily="34" charset="0"/>
              </a:rPr>
              <a:t>“quadrupolo”</a:t>
            </a:r>
            <a:r>
              <a:rPr lang="it-IT" altLang="it-IT" sz="2400">
                <a:latin typeface="Times New Roman" panose="02020603050405020304" pitchFamily="18" charset="0"/>
              </a:rPr>
              <a:t> </a:t>
            </a:r>
          </a:p>
        </p:txBody>
      </p:sp>
      <p:sp>
        <p:nvSpPr>
          <p:cNvPr id="19464" name="Text Box 8">
            <a:extLst>
              <a:ext uri="{FF2B5EF4-FFF2-40B4-BE49-F238E27FC236}">
                <a16:creationId xmlns:a16="http://schemas.microsoft.com/office/drawing/2014/main" id="{BE58783A-5B80-4F17-B1D8-D1ACE3217440}"/>
              </a:ext>
            </a:extLst>
          </p:cNvPr>
          <p:cNvSpPr txBox="1">
            <a:spLocks noChangeArrowheads="1"/>
          </p:cNvSpPr>
          <p:nvPr/>
        </p:nvSpPr>
        <p:spPr bwMode="auto">
          <a:xfrm>
            <a:off x="533400" y="60198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a:latin typeface="Times New Roman" panose="02020603050405020304" pitchFamily="18" charset="0"/>
                <a:cs typeface="Times New Roman" panose="02020603050405020304" pitchFamily="18" charset="0"/>
              </a:rPr>
              <a:t> </a:t>
            </a:r>
            <a:r>
              <a:rPr lang="it-IT" altLang="it-IT" sz="2400">
                <a:latin typeface="Times New Roman" panose="02020603050405020304" pitchFamily="18" charset="0"/>
                <a:cs typeface="Times New Roman" panose="02020603050405020304" pitchFamily="18" charset="0"/>
              </a:rPr>
              <a:t> </a:t>
            </a:r>
          </a:p>
        </p:txBody>
      </p:sp>
      <p:pic>
        <p:nvPicPr>
          <p:cNvPr id="19466" name="Picture 10">
            <a:extLst>
              <a:ext uri="{FF2B5EF4-FFF2-40B4-BE49-F238E27FC236}">
                <a16:creationId xmlns:a16="http://schemas.microsoft.com/office/drawing/2014/main" id="{A1677546-80A0-46D4-9537-36FC045F4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5334000"/>
            <a:ext cx="35782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962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additive="base">
                                        <p:cTn id="12" dur="500" fill="hold"/>
                                        <p:tgtEl>
                                          <p:spTgt spid="19462"/>
                                        </p:tgtEl>
                                        <p:attrNameLst>
                                          <p:attrName>ppt_x</p:attrName>
                                        </p:attrNameLst>
                                      </p:cBhvr>
                                      <p:tavLst>
                                        <p:tav tm="0">
                                          <p:val>
                                            <p:strVal val="1+#ppt_w/2"/>
                                          </p:val>
                                        </p:tav>
                                        <p:tav tm="100000">
                                          <p:val>
                                            <p:strVal val="#ppt_x"/>
                                          </p:val>
                                        </p:tav>
                                      </p:tavLst>
                                    </p:anim>
                                    <p:anim calcmode="lin" valueType="num">
                                      <p:cBhvr additive="base">
                                        <p:cTn id="13"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dissolve">
                                      <p:cBhvr>
                                        <p:cTn id="18" dur="500"/>
                                        <p:tgtEl>
                                          <p:spTgt spid="1946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gtEl>
                                        <p:attrNameLst>
                                          <p:attrName>style.visibility</p:attrName>
                                        </p:attrNameLst>
                                      </p:cBhvr>
                                      <p:to>
                                        <p:strVal val="visible"/>
                                      </p:to>
                                    </p:set>
                                    <p:anim calcmode="lin" valueType="num">
                                      <p:cBhvr additive="base">
                                        <p:cTn id="23" dur="500" fill="hold"/>
                                        <p:tgtEl>
                                          <p:spTgt spid="19463"/>
                                        </p:tgtEl>
                                        <p:attrNameLst>
                                          <p:attrName>ppt_x</p:attrName>
                                        </p:attrNameLst>
                                      </p:cBhvr>
                                      <p:tavLst>
                                        <p:tav tm="0">
                                          <p:val>
                                            <p:strVal val="0-#ppt_w/2"/>
                                          </p:val>
                                        </p:tav>
                                        <p:tav tm="100000">
                                          <p:val>
                                            <p:strVal val="#ppt_x"/>
                                          </p:val>
                                        </p:tav>
                                      </p:tavLst>
                                    </p:anim>
                                    <p:anim calcmode="lin" valueType="num">
                                      <p:cBhvr additive="base">
                                        <p:cTn id="24"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19466"/>
                                        </p:tgtEl>
                                        <p:attrNameLst>
                                          <p:attrName>style.visibility</p:attrName>
                                        </p:attrNameLst>
                                      </p:cBhvr>
                                      <p:to>
                                        <p:strVal val="visible"/>
                                      </p:to>
                                    </p:set>
                                    <p:anim calcmode="lin" valueType="num">
                                      <p:cBhvr additive="base">
                                        <p:cTn id="29" dur="500" fill="hold"/>
                                        <p:tgtEl>
                                          <p:spTgt spid="19466"/>
                                        </p:tgtEl>
                                        <p:attrNameLst>
                                          <p:attrName>ppt_x</p:attrName>
                                        </p:attrNameLst>
                                      </p:cBhvr>
                                      <p:tavLst>
                                        <p:tav tm="0">
                                          <p:val>
                                            <p:strVal val="0-#ppt_w/2"/>
                                          </p:val>
                                        </p:tav>
                                        <p:tav tm="100000">
                                          <p:val>
                                            <p:strVal val="#ppt_x"/>
                                          </p:val>
                                        </p:tav>
                                      </p:tavLst>
                                    </p:anim>
                                    <p:anim calcmode="lin" valueType="num">
                                      <p:cBhvr additive="base">
                                        <p:cTn id="30" dur="500" fill="hold"/>
                                        <p:tgtEl>
                                          <p:spTgt spid="19466"/>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464"/>
                                        </p:tgtEl>
                                        <p:attrNameLst>
                                          <p:attrName>style.visibility</p:attrName>
                                        </p:attrNameLst>
                                      </p:cBhvr>
                                      <p:to>
                                        <p:strVal val="visible"/>
                                      </p:to>
                                    </p:set>
                                    <p:anim calcmode="lin" valueType="num">
                                      <p:cBhvr additive="base">
                                        <p:cTn id="35" dur="500" fill="hold"/>
                                        <p:tgtEl>
                                          <p:spTgt spid="19464"/>
                                        </p:tgtEl>
                                        <p:attrNameLst>
                                          <p:attrName>ppt_x</p:attrName>
                                        </p:attrNameLst>
                                      </p:cBhvr>
                                      <p:tavLst>
                                        <p:tav tm="0">
                                          <p:val>
                                            <p:strVal val="0-#ppt_w/2"/>
                                          </p:val>
                                        </p:tav>
                                        <p:tav tm="100000">
                                          <p:val>
                                            <p:strVal val="#ppt_x"/>
                                          </p:val>
                                        </p:tav>
                                      </p:tavLst>
                                    </p:anim>
                                    <p:anim calcmode="lin" valueType="num">
                                      <p:cBhvr additive="base">
                                        <p:cTn id="36"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utoUpdateAnimBg="0"/>
      <p:bldP spid="19463" grpId="0" autoUpdateAnimBg="0"/>
      <p:bldP spid="1946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A4C503F-3541-44E7-8C5E-1B452C5FDD96}"/>
              </a:ext>
            </a:extLst>
          </p:cNvPr>
          <p:cNvSpPr>
            <a:spLocks noGrp="1" noChangeArrowheads="1"/>
          </p:cNvSpPr>
          <p:nvPr>
            <p:ph type="title"/>
          </p:nvPr>
        </p:nvSpPr>
        <p:spPr>
          <a:xfrm>
            <a:off x="685800" y="228600"/>
            <a:ext cx="7772400" cy="685800"/>
          </a:xfrm>
        </p:spPr>
        <p:txBody>
          <a:bodyPr/>
          <a:lstStyle/>
          <a:p>
            <a:r>
              <a:rPr lang="it-IT" altLang="it-IT" sz="3600">
                <a:solidFill>
                  <a:schemeClr val="accent2"/>
                </a:solidFill>
              </a:rPr>
              <a:t>Qual è il profumo delle fragole</a:t>
            </a:r>
            <a:r>
              <a:rPr lang="it-IT" altLang="it-IT" sz="3600">
                <a:solidFill>
                  <a:schemeClr val="accent2"/>
                </a:solidFill>
                <a:latin typeface="Tahoma" panose="020B0604030504040204" pitchFamily="34" charset="0"/>
                <a:cs typeface="Tahoma" panose="020B0604030504040204" pitchFamily="34" charset="0"/>
              </a:rPr>
              <a:t>?</a:t>
            </a:r>
            <a:r>
              <a:rPr lang="it-IT" altLang="it-IT" sz="3600">
                <a:solidFill>
                  <a:srgbClr val="0000FF"/>
                </a:solidFill>
                <a:latin typeface="Tahoma" panose="020B0604030504040204" pitchFamily="34" charset="0"/>
                <a:cs typeface="Times New Roman" panose="02020603050405020304" pitchFamily="18" charset="0"/>
              </a:rPr>
              <a:t> </a:t>
            </a:r>
          </a:p>
        </p:txBody>
      </p:sp>
      <p:pic>
        <p:nvPicPr>
          <p:cNvPr id="20483" name="Picture 3">
            <a:extLst>
              <a:ext uri="{FF2B5EF4-FFF2-40B4-BE49-F238E27FC236}">
                <a16:creationId xmlns:a16="http://schemas.microsoft.com/office/drawing/2014/main" id="{3BA559B2-DE5B-4DBF-ABB0-CED4086B0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828800"/>
            <a:ext cx="69088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a:extLst>
              <a:ext uri="{FF2B5EF4-FFF2-40B4-BE49-F238E27FC236}">
                <a16:creationId xmlns:a16="http://schemas.microsoft.com/office/drawing/2014/main" id="{DC43C71B-C7D6-4B85-BA06-567E34D946D9}"/>
              </a:ext>
            </a:extLst>
          </p:cNvPr>
          <p:cNvSpPr txBox="1">
            <a:spLocks noChangeArrowheads="1"/>
          </p:cNvSpPr>
          <p:nvPr/>
        </p:nvSpPr>
        <p:spPr bwMode="auto">
          <a:xfrm>
            <a:off x="404813" y="1616075"/>
            <a:ext cx="34988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a:latin typeface="Times New Roman" panose="02020603050405020304" pitchFamily="18" charset="0"/>
              </a:rPr>
              <a:t>Lo spettro delle masse:</a:t>
            </a:r>
          </a:p>
        </p:txBody>
      </p:sp>
      <p:sp>
        <p:nvSpPr>
          <p:cNvPr id="20485" name="Text Box 5">
            <a:extLst>
              <a:ext uri="{FF2B5EF4-FFF2-40B4-BE49-F238E27FC236}">
                <a16:creationId xmlns:a16="http://schemas.microsoft.com/office/drawing/2014/main" id="{9E1D4058-8E7A-4411-8712-2630804AE994}"/>
              </a:ext>
            </a:extLst>
          </p:cNvPr>
          <p:cNvSpPr txBox="1">
            <a:spLocks noChangeArrowheads="1"/>
          </p:cNvSpPr>
          <p:nvPr/>
        </p:nvSpPr>
        <p:spPr bwMode="auto">
          <a:xfrm>
            <a:off x="5257800" y="1192213"/>
            <a:ext cx="33035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0000"/>
                </a:solidFill>
                <a:latin typeface="Tahoma" panose="020B0604030504040204" pitchFamily="34" charset="0"/>
                <a:cs typeface="Tahoma" panose="020B0604030504040204" pitchFamily="34" charset="0"/>
              </a:rPr>
              <a:t>Sicuramente apetitoso!</a:t>
            </a:r>
            <a:endParaRPr lang="it-IT" altLang="it-IT" sz="2400">
              <a:latin typeface="Times New Roman" panose="02020603050405020304" pitchFamily="18" charset="0"/>
            </a:endParaRPr>
          </a:p>
        </p:txBody>
      </p:sp>
      <p:pic>
        <p:nvPicPr>
          <p:cNvPr id="20486" name="Picture 6">
            <a:extLst>
              <a:ext uri="{FF2B5EF4-FFF2-40B4-BE49-F238E27FC236}">
                <a16:creationId xmlns:a16="http://schemas.microsoft.com/office/drawing/2014/main" id="{7D43D38D-CB4E-4879-BE33-398C5599E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120900"/>
            <a:ext cx="211931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66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ppt_x</p:attrName>
                                        </p:attrNameLst>
                                      </p:cBhvr>
                                      <p:tavLst>
                                        <p:tav tm="0">
                                          <p:val>
                                            <p:strVal val="#ppt_x-#ppt_w/2"/>
                                          </p:val>
                                        </p:tav>
                                        <p:tav tm="100000">
                                          <p:val>
                                            <p:strVal val="#ppt_x"/>
                                          </p:val>
                                        </p:tav>
                                      </p:tavLst>
                                    </p:anim>
                                    <p:anim calcmode="lin" valueType="num">
                                      <p:cBhvr>
                                        <p:cTn id="8" dur="500" fill="hold"/>
                                        <p:tgtEl>
                                          <p:spTgt spid="20483"/>
                                        </p:tgtEl>
                                        <p:attrNameLst>
                                          <p:attrName>ppt_y</p:attrName>
                                        </p:attrNameLst>
                                      </p:cBhvr>
                                      <p:tavLst>
                                        <p:tav tm="0">
                                          <p:val>
                                            <p:strVal val="#ppt_y"/>
                                          </p:val>
                                        </p:tav>
                                        <p:tav tm="100000">
                                          <p:val>
                                            <p:strVal val="#ppt_y"/>
                                          </p:val>
                                        </p:tav>
                                      </p:tavLst>
                                    </p:anim>
                                    <p:anim calcmode="lin" valueType="num">
                                      <p:cBhvr>
                                        <p:cTn id="9" dur="500" fill="hold"/>
                                        <p:tgtEl>
                                          <p:spTgt spid="20483"/>
                                        </p:tgtEl>
                                        <p:attrNameLst>
                                          <p:attrName>ppt_w</p:attrName>
                                        </p:attrNameLst>
                                      </p:cBhvr>
                                      <p:tavLst>
                                        <p:tav tm="0">
                                          <p:val>
                                            <p:fltVal val="0"/>
                                          </p:val>
                                        </p:tav>
                                        <p:tav tm="100000">
                                          <p:val>
                                            <p:strVal val="#ppt_w"/>
                                          </p:val>
                                        </p:tav>
                                      </p:tavLst>
                                    </p:anim>
                                    <p:anim calcmode="lin" valueType="num">
                                      <p:cBhvr>
                                        <p:cTn id="10" dur="500" fill="hold"/>
                                        <p:tgtEl>
                                          <p:spTgt spid="2048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dissolve">
                                      <p:cBhvr>
                                        <p:cTn id="15" dur="500"/>
                                        <p:tgtEl>
                                          <p:spTgt spid="204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0482"/>
                                        </p:tgtEl>
                                        <p:attrNameLst>
                                          <p:attrName>style.visibility</p:attrName>
                                        </p:attrNameLst>
                                      </p:cBhvr>
                                      <p:to>
                                        <p:strVal val="visible"/>
                                      </p:to>
                                    </p:set>
                                    <p:anim calcmode="lin" valueType="num">
                                      <p:cBhvr additive="base">
                                        <p:cTn id="20" dur="500" fill="hold"/>
                                        <p:tgtEl>
                                          <p:spTgt spid="20482"/>
                                        </p:tgtEl>
                                        <p:attrNameLst>
                                          <p:attrName>ppt_x</p:attrName>
                                        </p:attrNameLst>
                                      </p:cBhvr>
                                      <p:tavLst>
                                        <p:tav tm="0">
                                          <p:val>
                                            <p:strVal val="0-#ppt_w/2"/>
                                          </p:val>
                                        </p:tav>
                                        <p:tav tm="100000">
                                          <p:val>
                                            <p:strVal val="#ppt_x"/>
                                          </p:val>
                                        </p:tav>
                                      </p:tavLst>
                                    </p:anim>
                                    <p:anim calcmode="lin" valueType="num">
                                      <p:cBhvr additive="base">
                                        <p:cTn id="21"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0485"/>
                                        </p:tgtEl>
                                        <p:attrNameLst>
                                          <p:attrName>style.visibility</p:attrName>
                                        </p:attrNameLst>
                                      </p:cBhvr>
                                      <p:to>
                                        <p:strVal val="visible"/>
                                      </p:to>
                                    </p:set>
                                    <p:anim calcmode="lin" valueType="num">
                                      <p:cBhvr additive="base">
                                        <p:cTn id="26" dur="500" fill="hold"/>
                                        <p:tgtEl>
                                          <p:spTgt spid="20485"/>
                                        </p:tgtEl>
                                        <p:attrNameLst>
                                          <p:attrName>ppt_x</p:attrName>
                                        </p:attrNameLst>
                                      </p:cBhvr>
                                      <p:tavLst>
                                        <p:tav tm="0">
                                          <p:val>
                                            <p:strVal val="1+#ppt_w/2"/>
                                          </p:val>
                                        </p:tav>
                                        <p:tav tm="100000">
                                          <p:val>
                                            <p:strVal val="#ppt_x"/>
                                          </p:val>
                                        </p:tav>
                                      </p:tavLst>
                                    </p:anim>
                                    <p:anim calcmode="lin" valueType="num">
                                      <p:cBhvr additive="base">
                                        <p:cTn id="27"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1A3D3B22-72E0-4446-87A6-8718AE0F5424}"/>
              </a:ext>
            </a:extLst>
          </p:cNvPr>
          <p:cNvSpPr>
            <a:spLocks noGrp="1" noChangeArrowheads="1"/>
          </p:cNvSpPr>
          <p:nvPr>
            <p:ph type="title"/>
          </p:nvPr>
        </p:nvSpPr>
        <p:spPr>
          <a:xfrm>
            <a:off x="457200" y="60325"/>
            <a:ext cx="8229600" cy="1143000"/>
          </a:xfrm>
        </p:spPr>
        <p:txBody>
          <a:bodyPr/>
          <a:lstStyle/>
          <a:p>
            <a:r>
              <a:rPr lang="it-IT" altLang="it-IT" sz="3600"/>
              <a:t>«Verdigris» o grenspan</a:t>
            </a:r>
          </a:p>
        </p:txBody>
      </p:sp>
      <p:sp>
        <p:nvSpPr>
          <p:cNvPr id="17411" name="CasellaDiTesto 3">
            <a:extLst>
              <a:ext uri="{FF2B5EF4-FFF2-40B4-BE49-F238E27FC236}">
                <a16:creationId xmlns:a16="http://schemas.microsoft.com/office/drawing/2014/main" id="{56E0A255-AFE7-4D20-8AF0-6DA2D7882486}"/>
              </a:ext>
            </a:extLst>
          </p:cNvPr>
          <p:cNvSpPr txBox="1">
            <a:spLocks noChangeArrowheads="1"/>
          </p:cNvSpPr>
          <p:nvPr/>
        </p:nvSpPr>
        <p:spPr bwMode="auto">
          <a:xfrm>
            <a:off x="161925" y="4454525"/>
            <a:ext cx="882015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900">
                <a:solidFill>
                  <a:schemeClr val="accent2"/>
                </a:solidFill>
                <a:latin typeface="Avenir Next"/>
              </a:rPr>
              <a:t>Poisonous Verdigris - Precaution and Tips in Taking Care of Brass and Copper Cookware</a:t>
            </a:r>
          </a:p>
          <a:p>
            <a:pPr>
              <a:spcBef>
                <a:spcPct val="0"/>
              </a:spcBef>
              <a:buFontTx/>
              <a:buNone/>
            </a:pPr>
            <a:r>
              <a:rPr lang="en-US" altLang="it-IT" sz="1800">
                <a:solidFill>
                  <a:srgbClr val="333333"/>
                </a:solidFill>
                <a:latin typeface="Avenir Next"/>
              </a:rPr>
              <a:t>Most copper and brass cookware are tin-lined because these two substances are known to develop verdigris. It is a highly poisonous substance that can contaminate food. Stop using your cookware when you see greenish discoloration already.</a:t>
            </a:r>
            <a:br>
              <a:rPr lang="en-US" altLang="it-IT" sz="1800">
                <a:solidFill>
                  <a:srgbClr val="333333"/>
                </a:solidFill>
                <a:latin typeface="Avenir Next"/>
              </a:rPr>
            </a:br>
            <a:r>
              <a:rPr lang="en-US" altLang="it-IT" sz="1600">
                <a:solidFill>
                  <a:srgbClr val="333333"/>
                </a:solidFill>
                <a:latin typeface="Avenir Next"/>
              </a:rPr>
              <a:t>Article Source: </a:t>
            </a:r>
            <a:r>
              <a:rPr lang="en-US" altLang="it-IT" sz="1600">
                <a:solidFill>
                  <a:srgbClr val="333333"/>
                </a:solidFill>
                <a:latin typeface="Avenir Next"/>
                <a:hlinkClick r:id="rId2"/>
              </a:rPr>
              <a:t>http://EzineArticles.com/1912771</a:t>
            </a:r>
            <a:endParaRPr lang="en-US" altLang="it-IT" sz="1600">
              <a:solidFill>
                <a:srgbClr val="333333"/>
              </a:solidFill>
              <a:latin typeface="Avenir Next"/>
            </a:endParaRPr>
          </a:p>
          <a:p>
            <a:pPr>
              <a:spcBef>
                <a:spcPct val="0"/>
              </a:spcBef>
              <a:buFontTx/>
              <a:buNone/>
            </a:pPr>
            <a:endParaRPr lang="en-US" altLang="it-IT" sz="1600">
              <a:solidFill>
                <a:srgbClr val="333333"/>
              </a:solidFill>
              <a:latin typeface="Avenir Next"/>
            </a:endParaRPr>
          </a:p>
          <a:p>
            <a:pPr>
              <a:spcBef>
                <a:spcPct val="0"/>
              </a:spcBef>
              <a:buFontTx/>
              <a:buNone/>
            </a:pPr>
            <a:r>
              <a:rPr lang="it-IT" altLang="it-IT" sz="2800">
                <a:solidFill>
                  <a:srgbClr val="FF0000"/>
                </a:solidFill>
                <a:latin typeface="Avenir Next"/>
              </a:rPr>
              <a:t>Acetato di rame è velenoso!</a:t>
            </a:r>
            <a:endParaRPr lang="it-IT" altLang="it-IT" sz="2800">
              <a:solidFill>
                <a:srgbClr val="FF0000"/>
              </a:solidFill>
            </a:endParaRPr>
          </a:p>
        </p:txBody>
      </p:sp>
      <p:sp>
        <p:nvSpPr>
          <p:cNvPr id="17412" name="CasellaDiTesto 5">
            <a:extLst>
              <a:ext uri="{FF2B5EF4-FFF2-40B4-BE49-F238E27FC236}">
                <a16:creationId xmlns:a16="http://schemas.microsoft.com/office/drawing/2014/main" id="{5323A680-EFC9-4D8C-8C8B-835249C4EA72}"/>
              </a:ext>
            </a:extLst>
          </p:cNvPr>
          <p:cNvSpPr txBox="1">
            <a:spLocks noChangeArrowheads="1"/>
          </p:cNvSpPr>
          <p:nvPr/>
        </p:nvSpPr>
        <p:spPr bwMode="auto">
          <a:xfrm>
            <a:off x="163513" y="4068763"/>
            <a:ext cx="6318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https://www.coincommunity.com/forum/topic.asp?TOPIC_ID=46390</a:t>
            </a:r>
          </a:p>
        </p:txBody>
      </p:sp>
      <p:pic>
        <p:nvPicPr>
          <p:cNvPr id="17413" name="Immagine 9">
            <a:extLst>
              <a:ext uri="{FF2B5EF4-FFF2-40B4-BE49-F238E27FC236}">
                <a16:creationId xmlns:a16="http://schemas.microsoft.com/office/drawing/2014/main" id="{FD5271A6-E66B-4DA3-A874-639253F60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3024187"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CasellaDiTesto 15">
            <a:extLst>
              <a:ext uri="{FF2B5EF4-FFF2-40B4-BE49-F238E27FC236}">
                <a16:creationId xmlns:a16="http://schemas.microsoft.com/office/drawing/2014/main" id="{73BB4C60-E03A-4B67-885D-BA3F346C8C48}"/>
              </a:ext>
            </a:extLst>
          </p:cNvPr>
          <p:cNvSpPr txBox="1">
            <a:spLocks noChangeArrowheads="1"/>
          </p:cNvSpPr>
          <p:nvPr/>
        </p:nvSpPr>
        <p:spPr bwMode="auto">
          <a:xfrm>
            <a:off x="5076825" y="406876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Giardini di Lussemburgo</a:t>
            </a:r>
          </a:p>
          <a:p>
            <a:pPr>
              <a:spcBef>
                <a:spcPct val="0"/>
              </a:spcBef>
              <a:buFontTx/>
              <a:buNone/>
            </a:pPr>
            <a:r>
              <a:rPr lang="it-IT" altLang="it-IT" sz="1200"/>
              <a:t>https://fr.wikipedia.org/wiki/Vert-de-gris</a:t>
            </a:r>
          </a:p>
        </p:txBody>
      </p:sp>
      <p:pic>
        <p:nvPicPr>
          <p:cNvPr id="17415" name="Immagine 17" descr="Immagine che contiene albero, esterni, inpiedi, mammifero&#10;&#10;Descrizione generata automaticamente">
            <a:extLst>
              <a:ext uri="{FF2B5EF4-FFF2-40B4-BE49-F238E27FC236}">
                <a16:creationId xmlns:a16="http://schemas.microsoft.com/office/drawing/2014/main" id="{1C55FD2C-BC2B-4A85-956C-CDA25C735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1069975"/>
            <a:ext cx="23304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5A8FB332-903D-411B-BB7C-D967886290D5}"/>
              </a:ext>
            </a:extLst>
          </p:cNvPr>
          <p:cNvSpPr>
            <a:spLocks noGrp="1" noChangeArrowheads="1"/>
          </p:cNvSpPr>
          <p:nvPr>
            <p:ph type="title"/>
          </p:nvPr>
        </p:nvSpPr>
        <p:spPr/>
        <p:txBody>
          <a:bodyPr/>
          <a:lstStyle/>
          <a:p>
            <a:r>
              <a:rPr lang="it-IT" altLang="it-IT" sz="3600"/>
              <a:t>Tutti e tre gli indizi, cioè </a:t>
            </a:r>
          </a:p>
        </p:txBody>
      </p:sp>
      <p:sp>
        <p:nvSpPr>
          <p:cNvPr id="18435" name="Segnaposto contenuto 2">
            <a:extLst>
              <a:ext uri="{FF2B5EF4-FFF2-40B4-BE49-F238E27FC236}">
                <a16:creationId xmlns:a16="http://schemas.microsoft.com/office/drawing/2014/main" id="{25A9B765-B00A-4F36-85FF-3B2061ACE03C}"/>
              </a:ext>
            </a:extLst>
          </p:cNvPr>
          <p:cNvSpPr>
            <a:spLocks noGrp="1" noChangeArrowheads="1"/>
          </p:cNvSpPr>
          <p:nvPr>
            <p:ph idx="1"/>
          </p:nvPr>
        </p:nvSpPr>
        <p:spPr/>
        <p:txBody>
          <a:bodyPr/>
          <a:lstStyle/>
          <a:p>
            <a:r>
              <a:rPr lang="it-IT" altLang="it-IT" sz="2400" dirty="0"/>
              <a:t>il trucco delle donne Egizie</a:t>
            </a:r>
          </a:p>
          <a:p>
            <a:r>
              <a:rPr lang="it-IT" altLang="it-IT" sz="2400" dirty="0"/>
              <a:t>la caffettiera Macedone</a:t>
            </a:r>
          </a:p>
          <a:p>
            <a:r>
              <a:rPr lang="it-IT" altLang="it-IT" sz="2400" dirty="0"/>
              <a:t>la pattina sui tetti delle chiese medioevali</a:t>
            </a:r>
          </a:p>
          <a:p>
            <a:pPr>
              <a:buFontTx/>
              <a:buChar char="-"/>
            </a:pPr>
            <a:r>
              <a:rPr lang="it-IT" altLang="it-IT" sz="2400" dirty="0"/>
              <a:t>indicano, che: </a:t>
            </a:r>
          </a:p>
          <a:p>
            <a:pPr>
              <a:buFont typeface="Wingdings" panose="05000000000000000000" pitchFamily="2" charset="2"/>
              <a:buChar char="Ø"/>
            </a:pPr>
            <a:r>
              <a:rPr lang="it-IT" altLang="it-IT" sz="2400" dirty="0"/>
              <a:t>il rame, diversamente dal oro (ma simile ad argento) non è un metallo del tutto «nobile», i.e. subisce la corrosione</a:t>
            </a:r>
          </a:p>
          <a:p>
            <a:pPr>
              <a:buFont typeface="Wingdings" panose="05000000000000000000" pitchFamily="2" charset="2"/>
              <a:buChar char="Ø"/>
            </a:pPr>
            <a:r>
              <a:rPr lang="it-IT" altLang="it-IT" sz="2400" dirty="0"/>
              <a:t>le sali (compreso i minerali) di rame hanno il colore verde (o azzurro), come abbiamo già notato nella lezione sulla spettroscopia (i fuochi d’artificio di Parigi)</a:t>
            </a:r>
          </a:p>
          <a:p>
            <a:pPr>
              <a:buFont typeface="Wingdings" panose="05000000000000000000" pitchFamily="2" charset="2"/>
              <a:buChar char="Ø"/>
            </a:pPr>
            <a:r>
              <a:rPr lang="it-IT" altLang="it-IT" sz="2400" dirty="0"/>
              <a:t>l’acetato di rame è velenoso (= competenza sociale)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A05181-1507-4155-89A8-8F2819E468BA}"/>
              </a:ext>
            </a:extLst>
          </p:cNvPr>
          <p:cNvSpPr>
            <a:spLocks noGrp="1"/>
          </p:cNvSpPr>
          <p:nvPr>
            <p:ph type="title"/>
          </p:nvPr>
        </p:nvSpPr>
        <p:spPr>
          <a:xfrm>
            <a:off x="-900608" y="-281125"/>
            <a:ext cx="11406067" cy="1399509"/>
          </a:xfrm>
        </p:spPr>
        <p:txBody>
          <a:bodyPr/>
          <a:lstStyle/>
          <a:p>
            <a:r>
              <a:rPr lang="it-IT" sz="3600" dirty="0"/>
              <a:t>Festeggiando ai fasti di Mida</a:t>
            </a:r>
          </a:p>
        </p:txBody>
      </p:sp>
      <p:pic>
        <p:nvPicPr>
          <p:cNvPr id="9" name="Immagine 8" descr="Immagine che contiene testo, libro&#10;&#10;Descrizione generata automaticamente">
            <a:extLst>
              <a:ext uri="{FF2B5EF4-FFF2-40B4-BE49-F238E27FC236}">
                <a16:creationId xmlns:a16="http://schemas.microsoft.com/office/drawing/2014/main" id="{EE3FC959-CE27-4BC7-8867-D3EF30306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080377"/>
            <a:ext cx="4032448" cy="5614801"/>
          </a:xfrm>
          <a:prstGeom prst="rect">
            <a:avLst/>
          </a:prstGeom>
        </p:spPr>
      </p:pic>
      <p:pic>
        <p:nvPicPr>
          <p:cNvPr id="118786" name="Picture 2" descr="Midas Mound">
            <a:extLst>
              <a:ext uri="{FF2B5EF4-FFF2-40B4-BE49-F238E27FC236}">
                <a16:creationId xmlns:a16="http://schemas.microsoft.com/office/drawing/2014/main" id="{48C7A192-8883-4E2B-98E6-37FEC9D98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761" y="1118384"/>
            <a:ext cx="4167979" cy="2348623"/>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AF132396-D4B2-487F-B0F4-39DF357DBCC7}"/>
              </a:ext>
            </a:extLst>
          </p:cNvPr>
          <p:cNvSpPr txBox="1"/>
          <p:nvPr/>
        </p:nvSpPr>
        <p:spPr>
          <a:xfrm>
            <a:off x="4663761" y="6204184"/>
            <a:ext cx="4572000" cy="307777"/>
          </a:xfrm>
          <a:prstGeom prst="rect">
            <a:avLst/>
          </a:prstGeom>
          <a:noFill/>
        </p:spPr>
        <p:txBody>
          <a:bodyPr wrap="square">
            <a:spAutoFit/>
          </a:bodyPr>
          <a:lstStyle/>
          <a:p>
            <a:r>
              <a:rPr lang="it-IT" sz="1400" dirty="0"/>
              <a:t>https://www.penn.museum/sites/midas/intro.shtml</a:t>
            </a:r>
          </a:p>
        </p:txBody>
      </p:sp>
      <p:pic>
        <p:nvPicPr>
          <p:cNvPr id="118790" name="Picture 6" descr="Two large vats or cauldrons">
            <a:extLst>
              <a:ext uri="{FF2B5EF4-FFF2-40B4-BE49-F238E27FC236}">
                <a16:creationId xmlns:a16="http://schemas.microsoft.com/office/drawing/2014/main" id="{654EB576-C3F9-422A-A93A-7D5FF6F27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761" y="3645023"/>
            <a:ext cx="4167978" cy="253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6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3D2D0C-083D-418B-9217-DB72CB1131A8}"/>
              </a:ext>
            </a:extLst>
          </p:cNvPr>
          <p:cNvSpPr>
            <a:spLocks noGrp="1"/>
          </p:cNvSpPr>
          <p:nvPr>
            <p:ph type="title"/>
          </p:nvPr>
        </p:nvSpPr>
        <p:spPr>
          <a:xfrm>
            <a:off x="429107" y="-23631"/>
            <a:ext cx="8229600" cy="1143000"/>
          </a:xfrm>
        </p:spPr>
        <p:txBody>
          <a:bodyPr/>
          <a:lstStyle/>
          <a:p>
            <a:r>
              <a:rPr lang="it-IT" sz="3600" dirty="0"/>
              <a:t>Festa funebre di Re Mida</a:t>
            </a:r>
          </a:p>
        </p:txBody>
      </p:sp>
      <p:sp>
        <p:nvSpPr>
          <p:cNvPr id="5" name="CasellaDiTesto 4">
            <a:extLst>
              <a:ext uri="{FF2B5EF4-FFF2-40B4-BE49-F238E27FC236}">
                <a16:creationId xmlns:a16="http://schemas.microsoft.com/office/drawing/2014/main" id="{2390AA5C-9E99-4761-81F7-9E2BC13A8F32}"/>
              </a:ext>
            </a:extLst>
          </p:cNvPr>
          <p:cNvSpPr txBox="1"/>
          <p:nvPr/>
        </p:nvSpPr>
        <p:spPr>
          <a:xfrm>
            <a:off x="429107" y="6549412"/>
            <a:ext cx="6400800" cy="307777"/>
          </a:xfrm>
          <a:prstGeom prst="rect">
            <a:avLst/>
          </a:prstGeom>
          <a:noFill/>
        </p:spPr>
        <p:txBody>
          <a:bodyPr wrap="square">
            <a:spAutoFit/>
          </a:bodyPr>
          <a:lstStyle/>
          <a:p>
            <a:r>
              <a:rPr lang="it-IT" sz="1400" dirty="0"/>
              <a:t>http://dydaktyka.fizyka.umk.pl/Wystawy_archiwum/z_omegi/stypa.html</a:t>
            </a:r>
          </a:p>
        </p:txBody>
      </p:sp>
      <p:sp>
        <p:nvSpPr>
          <p:cNvPr id="6" name="CasellaDiTesto 5">
            <a:extLst>
              <a:ext uri="{FF2B5EF4-FFF2-40B4-BE49-F238E27FC236}">
                <a16:creationId xmlns:a16="http://schemas.microsoft.com/office/drawing/2014/main" id="{3BC74578-2980-4D08-A2BA-8272486BACDB}"/>
              </a:ext>
            </a:extLst>
          </p:cNvPr>
          <p:cNvSpPr txBox="1"/>
          <p:nvPr/>
        </p:nvSpPr>
        <p:spPr>
          <a:xfrm flipH="1">
            <a:off x="228170" y="822409"/>
            <a:ext cx="8771450" cy="1754326"/>
          </a:xfrm>
          <a:prstGeom prst="rect">
            <a:avLst/>
          </a:prstGeom>
          <a:noFill/>
        </p:spPr>
        <p:txBody>
          <a:bodyPr wrap="square" rtlCol="0">
            <a:spAutoFit/>
          </a:bodyPr>
          <a:lstStyle/>
          <a:p>
            <a:r>
              <a:rPr lang="it-IT" dirty="0"/>
              <a:t>Si può dire che cosa si mangiava alla festa 3 mila anni fa? Si scopre che sì!</a:t>
            </a:r>
          </a:p>
          <a:p>
            <a:r>
              <a:rPr lang="it-IT" dirty="0"/>
              <a:t>Nel 1999 gli archeologi hanno aperto in Asia Minore, nella zona dell’antica Frigia, una tomba piena di tesori: perle, gemme preziose, pesanti stoffe e sofisticati calici   di bronzo. La ricchezza della sepoltura indicava un alto rango del morto, e il luogo di ritrovamento e l’età – la affinità cultura col la Grecia </a:t>
            </a:r>
            <a:r>
              <a:rPr lang="it-IT" dirty="0" err="1"/>
              <a:t>pre</a:t>
            </a:r>
            <a:r>
              <a:rPr lang="it-IT" dirty="0"/>
              <a:t>-classica. Quasi, quasi, la tomba di Re Mida.</a:t>
            </a:r>
          </a:p>
        </p:txBody>
      </p:sp>
      <p:sp>
        <p:nvSpPr>
          <p:cNvPr id="7" name="CasellaDiTesto 6">
            <a:extLst>
              <a:ext uri="{FF2B5EF4-FFF2-40B4-BE49-F238E27FC236}">
                <a16:creationId xmlns:a16="http://schemas.microsoft.com/office/drawing/2014/main" id="{901D8FCC-A0A4-44A7-9186-B0AB9E65844D}"/>
              </a:ext>
            </a:extLst>
          </p:cNvPr>
          <p:cNvSpPr txBox="1"/>
          <p:nvPr/>
        </p:nvSpPr>
        <p:spPr>
          <a:xfrm flipH="1">
            <a:off x="172996" y="3238054"/>
            <a:ext cx="8741822" cy="3570208"/>
          </a:xfrm>
          <a:prstGeom prst="rect">
            <a:avLst/>
          </a:prstGeom>
          <a:noFill/>
        </p:spPr>
        <p:txBody>
          <a:bodyPr wrap="square" rtlCol="0">
            <a:spAutoFit/>
          </a:bodyPr>
          <a:lstStyle/>
          <a:p>
            <a:pPr>
              <a:spcAft>
                <a:spcPts val="600"/>
              </a:spcAft>
            </a:pPr>
            <a:r>
              <a:rPr lang="it-IT" dirty="0"/>
              <a:t>In fondo ai calici a forma delle teste di pecora (</a:t>
            </a:r>
            <a:r>
              <a:rPr lang="it-IT" i="1" dirty="0"/>
              <a:t>situla</a:t>
            </a:r>
            <a:r>
              <a:rPr lang="it-IT" dirty="0"/>
              <a:t>) c’erano dei residui, quasi invisibili ad occhio nudo. Forse i residui della festa? Ma erano così pochi, che non si potevano assaggiare. Ma a che cosa serve la scienza moderna?</a:t>
            </a:r>
          </a:p>
          <a:p>
            <a:pPr>
              <a:spcAft>
                <a:spcPts val="600"/>
              </a:spcAft>
            </a:pPr>
            <a:r>
              <a:rPr lang="it-IT" dirty="0"/>
              <a:t>Si scopre che alla festa di Re Mida non si risparmiava: in fondo di oltre 100 calici e vasi per mescolare le bevande gli scienziati hanno identificato 16 tipi di diverse bevande alcoliche: vini di qualità, birra d’orzo e miele fermentato. In fondo ai piatti hanno identificato almeno 14 tipi di carni, principalmente di capre e ovini. La carne veniva prima grigliata poi mescolata con erbe e aromi. I vini e le birre erano mescolate in diverse proporzioni e serviti nelle coppe raffinate. Le rimanenze hanno lasciato a Re Mida per il suo viaggio attraverso la Stige.</a:t>
            </a:r>
          </a:p>
          <a:p>
            <a:r>
              <a:rPr lang="it-IT" b="1" dirty="0"/>
              <a:t>Una festa così basta per passare al mito!</a:t>
            </a:r>
          </a:p>
          <a:p>
            <a:r>
              <a:rPr lang="it-IT" dirty="0"/>
              <a:t>   </a:t>
            </a:r>
          </a:p>
        </p:txBody>
      </p:sp>
      <p:pic>
        <p:nvPicPr>
          <p:cNvPr id="9" name="Immagine 8" descr="Immagine che contiene microfono&#10;&#10;Descrizione generata automaticamente">
            <a:extLst>
              <a:ext uri="{FF2B5EF4-FFF2-40B4-BE49-F238E27FC236}">
                <a16:creationId xmlns:a16="http://schemas.microsoft.com/office/drawing/2014/main" id="{2140DC69-BB19-4A4B-ADAC-FF9DAD844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239960"/>
            <a:ext cx="1908048" cy="1060704"/>
          </a:xfrm>
          <a:prstGeom prst="rect">
            <a:avLst/>
          </a:prstGeom>
        </p:spPr>
      </p:pic>
    </p:spTree>
    <p:extLst>
      <p:ext uri="{BB962C8B-B14F-4D97-AF65-F5344CB8AC3E}">
        <p14:creationId xmlns:p14="http://schemas.microsoft.com/office/powerpoint/2010/main" val="397569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5DE1447-8B72-4C3E-8362-10837928B28A}"/>
              </a:ext>
            </a:extLst>
          </p:cNvPr>
          <p:cNvSpPr>
            <a:spLocks noGrp="1" noChangeArrowheads="1"/>
          </p:cNvSpPr>
          <p:nvPr>
            <p:ph type="ctrTitle"/>
          </p:nvPr>
        </p:nvSpPr>
        <p:spPr>
          <a:xfrm>
            <a:off x="1331913" y="1214438"/>
            <a:ext cx="5829300" cy="1103312"/>
          </a:xfrm>
        </p:spPr>
        <p:txBody>
          <a:bodyPr anchor="ctr"/>
          <a:lstStyle/>
          <a:p>
            <a:r>
              <a:rPr lang="pl-PL" altLang="it-IT" sz="3300"/>
              <a:t>Cerami</a:t>
            </a:r>
            <a:r>
              <a:rPr lang="it-IT" altLang="it-IT" sz="3300" dirty="0"/>
              <a:t>ca</a:t>
            </a:r>
            <a:r>
              <a:rPr lang="pl-PL" altLang="it-IT" sz="3300"/>
              <a:t>, </a:t>
            </a:r>
            <a:r>
              <a:rPr lang="it-IT" altLang="it-IT" sz="3300" dirty="0"/>
              <a:t>vetro</a:t>
            </a:r>
            <a:br>
              <a:rPr lang="pl-PL" altLang="it-IT" sz="3300"/>
            </a:br>
            <a:endParaRPr lang="en-US" altLang="it-IT" sz="3300" dirty="0"/>
          </a:p>
        </p:txBody>
      </p:sp>
      <p:sp>
        <p:nvSpPr>
          <p:cNvPr id="13317" name="Text Box 5">
            <a:extLst>
              <a:ext uri="{FF2B5EF4-FFF2-40B4-BE49-F238E27FC236}">
                <a16:creationId xmlns:a16="http://schemas.microsoft.com/office/drawing/2014/main" id="{53086EE2-1A9B-469E-A526-420FE80998BA}"/>
              </a:ext>
            </a:extLst>
          </p:cNvPr>
          <p:cNvSpPr txBox="1">
            <a:spLocks noChangeArrowheads="1"/>
          </p:cNvSpPr>
          <p:nvPr/>
        </p:nvSpPr>
        <p:spPr bwMode="auto">
          <a:xfrm>
            <a:off x="312738" y="2081213"/>
            <a:ext cx="5553075" cy="1900237"/>
          </a:xfrm>
          <a:prstGeom prst="rect">
            <a:avLst/>
          </a:prstGeom>
          <a:noFill/>
          <a:ln>
            <a:noFill/>
          </a:ln>
          <a:effectLst/>
        </p:spPr>
        <p:txBody>
          <a:bodyPr>
            <a:spAutoFit/>
          </a:bodyPr>
          <a:lstStyle/>
          <a:p>
            <a:pPr>
              <a:defRPr/>
            </a:pPr>
            <a:r>
              <a:rPr lang="it-IT" altLang="it-IT" sz="2200" b="1" dirty="0"/>
              <a:t>Cofanetto da toeletta di Merit</a:t>
            </a:r>
            <a:br>
              <a:rPr lang="it-IT" altLang="it-IT" sz="2200" b="1" dirty="0"/>
            </a:br>
            <a:r>
              <a:rPr lang="it-IT" altLang="it-IT" sz="2200" dirty="0"/>
              <a:t>Nuovo Regno, XVIII dinastia, regno di Amenofi II-III (1428-1351 a.C.)</a:t>
            </a:r>
          </a:p>
          <a:p>
            <a:pPr>
              <a:defRPr/>
            </a:pPr>
            <a:r>
              <a:rPr lang="it-IT" altLang="it-IT" sz="2200" dirty="0"/>
              <a:t>Legno (sicomoro) con recipienti di alabastro, vetro e ceramica  </a:t>
            </a:r>
          </a:p>
          <a:p>
            <a:pPr>
              <a:defRPr/>
            </a:pPr>
            <a:endParaRPr lang="en-US" altLang="it-IT" sz="750" dirty="0"/>
          </a:p>
        </p:txBody>
      </p:sp>
      <p:pic>
        <p:nvPicPr>
          <p:cNvPr id="6148" name="Picture 7">
            <a:extLst>
              <a:ext uri="{FF2B5EF4-FFF2-40B4-BE49-F238E27FC236}">
                <a16:creationId xmlns:a16="http://schemas.microsoft.com/office/drawing/2014/main" id="{3E1C49FE-29BA-4FAD-B918-B92D75F2D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913" y="2055813"/>
            <a:ext cx="39433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CasellaDiTesto 1">
            <a:extLst>
              <a:ext uri="{FF2B5EF4-FFF2-40B4-BE49-F238E27FC236}">
                <a16:creationId xmlns:a16="http://schemas.microsoft.com/office/drawing/2014/main" id="{532030A8-01EC-4A33-B0A3-500230531C29}"/>
              </a:ext>
            </a:extLst>
          </p:cNvPr>
          <p:cNvSpPr txBox="1">
            <a:spLocks noChangeArrowheads="1"/>
          </p:cNvSpPr>
          <p:nvPr/>
        </p:nvSpPr>
        <p:spPr bwMode="auto">
          <a:xfrm>
            <a:off x="106363" y="6021388"/>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hlinkClick r:id="rId3"/>
              </a:rPr>
              <a:t>https://archeologiavocidalpassato.com/tag/cofanetto-per-toeletta/</a:t>
            </a:r>
            <a:endParaRPr lang="it-IT" altLang="it-IT" sz="1800" dirty="0"/>
          </a:p>
          <a:p>
            <a:pPr>
              <a:spcBef>
                <a:spcPct val="0"/>
              </a:spcBef>
              <a:buFontTx/>
              <a:buNone/>
            </a:pPr>
            <a:r>
              <a:rPr lang="it-IT" altLang="it-IT" sz="1800" dirty="0">
                <a:hlinkClick r:id="rId4"/>
              </a:rPr>
              <a:t>https://it.wikipedia.org/wiki/TT8</a:t>
            </a:r>
            <a:r>
              <a:rPr lang="it-IT" altLang="it-IT" sz="1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BBDFB2-28AB-48E7-B422-F950F08E9573}"/>
              </a:ext>
            </a:extLst>
          </p:cNvPr>
          <p:cNvSpPr>
            <a:spLocks noGrp="1"/>
          </p:cNvSpPr>
          <p:nvPr>
            <p:ph type="title"/>
          </p:nvPr>
        </p:nvSpPr>
        <p:spPr>
          <a:xfrm>
            <a:off x="457200" y="0"/>
            <a:ext cx="8229600" cy="1143000"/>
          </a:xfrm>
        </p:spPr>
        <p:txBody>
          <a:bodyPr/>
          <a:lstStyle/>
          <a:p>
            <a:r>
              <a:rPr lang="it-IT" sz="3600" dirty="0"/>
              <a:t>Spettroscopia alla festa di Re Mida</a:t>
            </a:r>
          </a:p>
        </p:txBody>
      </p:sp>
      <p:pic>
        <p:nvPicPr>
          <p:cNvPr id="5" name="Immagine 4">
            <a:extLst>
              <a:ext uri="{FF2B5EF4-FFF2-40B4-BE49-F238E27FC236}">
                <a16:creationId xmlns:a16="http://schemas.microsoft.com/office/drawing/2014/main" id="{70017678-7E60-4FEB-901F-C297653AC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027136"/>
            <a:ext cx="6120680" cy="2293915"/>
          </a:xfrm>
          <a:prstGeom prst="rect">
            <a:avLst/>
          </a:prstGeom>
        </p:spPr>
      </p:pic>
      <p:sp>
        <p:nvSpPr>
          <p:cNvPr id="6" name="CasellaDiTesto 5">
            <a:extLst>
              <a:ext uri="{FF2B5EF4-FFF2-40B4-BE49-F238E27FC236}">
                <a16:creationId xmlns:a16="http://schemas.microsoft.com/office/drawing/2014/main" id="{20FD9801-884E-49D5-B9CE-844EB3818947}"/>
              </a:ext>
            </a:extLst>
          </p:cNvPr>
          <p:cNvSpPr txBox="1"/>
          <p:nvPr/>
        </p:nvSpPr>
        <p:spPr>
          <a:xfrm flipH="1">
            <a:off x="457200" y="3239962"/>
            <a:ext cx="8363271" cy="353943"/>
          </a:xfrm>
          <a:prstGeom prst="rect">
            <a:avLst/>
          </a:prstGeom>
          <a:noFill/>
        </p:spPr>
        <p:txBody>
          <a:bodyPr wrap="square" rtlCol="0">
            <a:spAutoFit/>
          </a:bodyPr>
          <a:lstStyle/>
          <a:p>
            <a:r>
              <a:rPr lang="it-IT" sz="1700" dirty="0"/>
              <a:t>Assorbimento nell’infrarosso: situla a forma della testa di pecora e il vaso in ceramica </a:t>
            </a:r>
          </a:p>
        </p:txBody>
      </p:sp>
      <p:pic>
        <p:nvPicPr>
          <p:cNvPr id="8" name="Immagine 7">
            <a:extLst>
              <a:ext uri="{FF2B5EF4-FFF2-40B4-BE49-F238E27FC236}">
                <a16:creationId xmlns:a16="http://schemas.microsoft.com/office/drawing/2014/main" id="{94A5D2CA-696B-4C33-A2AF-BE990135C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910" y="3542890"/>
            <a:ext cx="5945370" cy="3186547"/>
          </a:xfrm>
          <a:prstGeom prst="rect">
            <a:avLst/>
          </a:prstGeom>
        </p:spPr>
      </p:pic>
      <p:sp>
        <p:nvSpPr>
          <p:cNvPr id="9" name="CasellaDiTesto 8">
            <a:extLst>
              <a:ext uri="{FF2B5EF4-FFF2-40B4-BE49-F238E27FC236}">
                <a16:creationId xmlns:a16="http://schemas.microsoft.com/office/drawing/2014/main" id="{548CB143-0321-4AC6-8BD7-0A3A4DD32490}"/>
              </a:ext>
            </a:extLst>
          </p:cNvPr>
          <p:cNvSpPr txBox="1"/>
          <p:nvPr/>
        </p:nvSpPr>
        <p:spPr>
          <a:xfrm flipH="1">
            <a:off x="4962364" y="6334947"/>
            <a:ext cx="8363271" cy="353943"/>
          </a:xfrm>
          <a:prstGeom prst="rect">
            <a:avLst/>
          </a:prstGeom>
          <a:noFill/>
        </p:spPr>
        <p:txBody>
          <a:bodyPr wrap="square" rtlCol="0">
            <a:spAutoFit/>
          </a:bodyPr>
          <a:lstStyle/>
          <a:p>
            <a:r>
              <a:rPr lang="it-IT" sz="1700" dirty="0"/>
              <a:t>Cromatografia liquida, spettro di massa </a:t>
            </a:r>
          </a:p>
        </p:txBody>
      </p:sp>
    </p:spTree>
    <p:extLst>
      <p:ext uri="{BB962C8B-B14F-4D97-AF65-F5344CB8AC3E}">
        <p14:creationId xmlns:p14="http://schemas.microsoft.com/office/powerpoint/2010/main" val="337426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9D8E2E-860E-46D8-81A2-8B8E203515F1}"/>
              </a:ext>
            </a:extLst>
          </p:cNvPr>
          <p:cNvSpPr>
            <a:spLocks noGrp="1"/>
          </p:cNvSpPr>
          <p:nvPr>
            <p:ph type="title"/>
          </p:nvPr>
        </p:nvSpPr>
        <p:spPr>
          <a:xfrm>
            <a:off x="92829" y="0"/>
            <a:ext cx="7283152" cy="1143000"/>
          </a:xfrm>
        </p:spPr>
        <p:txBody>
          <a:bodyPr/>
          <a:lstStyle/>
          <a:p>
            <a:r>
              <a:rPr lang="it-IT" sz="3200" dirty="0"/>
              <a:t>Da quando beviamo il latte di mucca?</a:t>
            </a:r>
          </a:p>
        </p:txBody>
      </p:sp>
      <p:sp>
        <p:nvSpPr>
          <p:cNvPr id="3" name="Segnaposto contenuto 2">
            <a:extLst>
              <a:ext uri="{FF2B5EF4-FFF2-40B4-BE49-F238E27FC236}">
                <a16:creationId xmlns:a16="http://schemas.microsoft.com/office/drawing/2014/main" id="{291E7E07-539A-45FD-8F0F-897A4CF1F0A5}"/>
              </a:ext>
            </a:extLst>
          </p:cNvPr>
          <p:cNvSpPr>
            <a:spLocks noGrp="1"/>
          </p:cNvSpPr>
          <p:nvPr>
            <p:ph idx="1"/>
          </p:nvPr>
        </p:nvSpPr>
        <p:spPr>
          <a:xfrm>
            <a:off x="143001" y="950983"/>
            <a:ext cx="9000999" cy="4525963"/>
          </a:xfrm>
        </p:spPr>
        <p:txBody>
          <a:bodyPr/>
          <a:lstStyle/>
          <a:p>
            <a:r>
              <a:rPr lang="it-IT" sz="2200" dirty="0"/>
              <a:t>Gli archeologi, nella zona di Torun (PL) hanno                            scoperto i resti delle ceramiche, risalenti a </a:t>
            </a:r>
            <a:r>
              <a:rPr lang="pl-PL" sz="2200" b="0" i="0" dirty="0">
                <a:solidFill>
                  <a:srgbClr val="000000"/>
                </a:solidFill>
                <a:effectLst/>
                <a:latin typeface="arial" panose="020B0604020202020204" pitchFamily="34" charset="0"/>
              </a:rPr>
              <a:t>5200-</a:t>
            </a:r>
            <a:r>
              <a:rPr lang="it-IT" sz="2200" b="0" i="0" dirty="0">
                <a:solidFill>
                  <a:srgbClr val="000000"/>
                </a:solidFill>
                <a:effectLst/>
                <a:latin typeface="arial" panose="020B0604020202020204" pitchFamily="34" charset="0"/>
              </a:rPr>
              <a:t>                         </a:t>
            </a:r>
            <a:r>
              <a:rPr lang="pl-PL" sz="2200" b="0" i="0" dirty="0">
                <a:solidFill>
                  <a:srgbClr val="000000"/>
                </a:solidFill>
                <a:effectLst/>
                <a:latin typeface="arial" panose="020B0604020202020204" pitchFamily="34" charset="0"/>
              </a:rPr>
              <a:t>4800 </a:t>
            </a:r>
            <a:r>
              <a:rPr lang="it-IT" sz="2200" b="0" i="0" dirty="0">
                <a:solidFill>
                  <a:srgbClr val="000000"/>
                </a:solidFill>
                <a:effectLst/>
                <a:latin typeface="arial" panose="020B0604020202020204" pitchFamily="34" charset="0"/>
              </a:rPr>
              <a:t>a.C. Alcune di esse erano forate altre no.</a:t>
            </a:r>
          </a:p>
          <a:p>
            <a:endParaRPr lang="it-IT" sz="2200" dirty="0">
              <a:solidFill>
                <a:srgbClr val="000000"/>
              </a:solidFill>
              <a:latin typeface="arial" panose="020B0604020202020204" pitchFamily="34" charset="0"/>
            </a:endParaRPr>
          </a:p>
          <a:p>
            <a:endParaRPr lang="it-IT" sz="2200" dirty="0">
              <a:solidFill>
                <a:srgbClr val="000000"/>
              </a:solidFill>
              <a:latin typeface="arial" panose="020B0604020202020204" pitchFamily="34" charset="0"/>
            </a:endParaRPr>
          </a:p>
          <a:p>
            <a:r>
              <a:rPr lang="it-IT" sz="2200" dirty="0">
                <a:solidFill>
                  <a:srgbClr val="000000"/>
                </a:solidFill>
                <a:latin typeface="arial" panose="020B0604020202020204" pitchFamily="34" charset="0"/>
              </a:rPr>
              <a:t>Sul fondo hanno trovato i resti delle molecole organiche: i grassi con 16 e 18 atomi di carbonio. Erano i residui di origine animale: di latte  e di grasso di mucche. Le ceramiche forate servivano come contenitori per latte – strano, vero?</a:t>
            </a:r>
          </a:p>
          <a:p>
            <a:r>
              <a:rPr lang="it-IT" sz="2200" dirty="0">
                <a:solidFill>
                  <a:srgbClr val="000000"/>
                </a:solidFill>
                <a:latin typeface="arial" panose="020B0604020202020204" pitchFamily="34" charset="0"/>
              </a:rPr>
              <a:t>L’uomo adulto non digerisce il latte: l’enzima specifico non viene più prodotto appena il bambino compie 3-4 anni di età.</a:t>
            </a:r>
          </a:p>
          <a:p>
            <a:r>
              <a:rPr lang="it-IT" sz="2200" dirty="0">
                <a:solidFill>
                  <a:srgbClr val="000000"/>
                </a:solidFill>
                <a:latin typeface="arial" panose="020B0604020202020204" pitchFamily="34" charset="0"/>
              </a:rPr>
              <a:t>Come mai no beviamo il latte e mangiamo i latticini?</a:t>
            </a:r>
          </a:p>
          <a:p>
            <a:r>
              <a:rPr lang="it-IT" sz="2200" dirty="0">
                <a:solidFill>
                  <a:srgbClr val="000000"/>
                </a:solidFill>
                <a:latin typeface="arial" panose="020B0604020202020204" pitchFamily="34" charset="0"/>
              </a:rPr>
              <a:t>È il risultato di una mutazione genetica avvenuta circa 7,5 mila anni fa sulle fertili pianure di Pannonia, tra i pastori neolitici. Questa mutazione, di cambiamento di un aminoacido nella lunga catene di DNA permette anche agli adulti di digerire il latte.</a:t>
            </a:r>
            <a:endParaRPr lang="it-IT" dirty="0"/>
          </a:p>
        </p:txBody>
      </p:sp>
      <p:pic>
        <p:nvPicPr>
          <p:cNvPr id="5" name="Immagine 4">
            <a:extLst>
              <a:ext uri="{FF2B5EF4-FFF2-40B4-BE49-F238E27FC236}">
                <a16:creationId xmlns:a16="http://schemas.microsoft.com/office/drawing/2014/main" id="{C1F79B8F-B0DA-4037-A616-6F5F18B7A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743" y="76664"/>
            <a:ext cx="1872182" cy="2704263"/>
          </a:xfrm>
          <a:prstGeom prst="rect">
            <a:avLst/>
          </a:prstGeom>
        </p:spPr>
      </p:pic>
    </p:spTree>
    <p:extLst>
      <p:ext uri="{BB962C8B-B14F-4D97-AF65-F5344CB8AC3E}">
        <p14:creationId xmlns:p14="http://schemas.microsoft.com/office/powerpoint/2010/main" val="185529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152377-BA92-4815-9BFB-7F5B21B30A1F}"/>
              </a:ext>
            </a:extLst>
          </p:cNvPr>
          <p:cNvSpPr>
            <a:spLocks noGrp="1"/>
          </p:cNvSpPr>
          <p:nvPr>
            <p:ph type="title"/>
          </p:nvPr>
        </p:nvSpPr>
        <p:spPr>
          <a:xfrm>
            <a:off x="457200" y="0"/>
            <a:ext cx="8229600" cy="1143000"/>
          </a:xfrm>
        </p:spPr>
        <p:txBody>
          <a:bodyPr/>
          <a:lstStyle/>
          <a:p>
            <a:r>
              <a:rPr lang="it-IT" sz="3200" dirty="0"/>
              <a:t>Intolleranza al latte è una cosa seria</a:t>
            </a:r>
          </a:p>
        </p:txBody>
      </p:sp>
      <p:sp>
        <p:nvSpPr>
          <p:cNvPr id="3" name="Segnaposto contenuto 2">
            <a:extLst>
              <a:ext uri="{FF2B5EF4-FFF2-40B4-BE49-F238E27FC236}">
                <a16:creationId xmlns:a16="http://schemas.microsoft.com/office/drawing/2014/main" id="{AD5508C5-3307-47CF-8E41-6298A87107C1}"/>
              </a:ext>
            </a:extLst>
          </p:cNvPr>
          <p:cNvSpPr>
            <a:spLocks noGrp="1"/>
          </p:cNvSpPr>
          <p:nvPr>
            <p:ph idx="1"/>
          </p:nvPr>
        </p:nvSpPr>
        <p:spPr>
          <a:xfrm>
            <a:off x="179512" y="908720"/>
            <a:ext cx="8712968" cy="4525963"/>
          </a:xfrm>
        </p:spPr>
        <p:txBody>
          <a:bodyPr/>
          <a:lstStyle/>
          <a:p>
            <a:r>
              <a:rPr lang="it-IT" sz="2200" dirty="0"/>
              <a:t>Così i nostri antenati, per togliere il lattosio dal latte lo facevano fermentare (sino ad oggi il latte fermentato si beve in Polonia).</a:t>
            </a:r>
          </a:p>
          <a:p>
            <a:r>
              <a:rPr lang="it-IT" sz="2200" dirty="0"/>
              <a:t>Anzi, in Italia il formaggio per eccellenza è il grano padano, con il minimo contenuto di lattosio in confronto con altri formaggi. </a:t>
            </a:r>
          </a:p>
          <a:p>
            <a:r>
              <a:rPr lang="it-IT" sz="2200" dirty="0"/>
              <a:t>La tolleranza al lattosio è divenuta il gene dominante in quasi 100% di popolazione in Gran Bretagna e Olanda: lì, dove si beve tanto latte e mangia diversi formaggi.</a:t>
            </a:r>
          </a:p>
          <a:p>
            <a:r>
              <a:rPr lang="it-IT" sz="2200" dirty="0">
                <a:solidFill>
                  <a:schemeClr val="accent2"/>
                </a:solidFill>
              </a:rPr>
              <a:t>Attenzione: i caprici di bambini che non vogliono il latte può avere una base genetica!</a:t>
            </a:r>
          </a:p>
          <a:p>
            <a:r>
              <a:rPr lang="it-IT" sz="2200" dirty="0"/>
              <a:t>E i Cinesi non mangiano formaggi</a:t>
            </a:r>
          </a:p>
          <a:p>
            <a:pPr marL="0" indent="0">
              <a:buNone/>
            </a:pPr>
            <a:r>
              <a:rPr lang="it-IT" sz="2200" dirty="0"/>
              <a:t>ma fanno fermentare le uova, come noi</a:t>
            </a:r>
          </a:p>
          <a:p>
            <a:pPr marL="0" indent="0">
              <a:buNone/>
            </a:pPr>
            <a:r>
              <a:rPr lang="it-IT" sz="2200" dirty="0"/>
              <a:t>(Trentini) i crauti e i Polacchi – i cetrioli. </a:t>
            </a:r>
          </a:p>
        </p:txBody>
      </p:sp>
      <p:pic>
        <p:nvPicPr>
          <p:cNvPr id="5" name="Immagine 4">
            <a:extLst>
              <a:ext uri="{FF2B5EF4-FFF2-40B4-BE49-F238E27FC236}">
                <a16:creationId xmlns:a16="http://schemas.microsoft.com/office/drawing/2014/main" id="{9CA8B43B-AAE5-430F-BE8C-BD041D812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017" y="3933056"/>
            <a:ext cx="3644214" cy="2816763"/>
          </a:xfrm>
          <a:prstGeom prst="rect">
            <a:avLst/>
          </a:prstGeom>
        </p:spPr>
      </p:pic>
      <p:sp>
        <p:nvSpPr>
          <p:cNvPr id="6" name="CasellaDiTesto 5">
            <a:extLst>
              <a:ext uri="{FF2B5EF4-FFF2-40B4-BE49-F238E27FC236}">
                <a16:creationId xmlns:a16="http://schemas.microsoft.com/office/drawing/2014/main" id="{7983F97E-9BA3-4213-8787-569ADB6629D5}"/>
              </a:ext>
            </a:extLst>
          </p:cNvPr>
          <p:cNvSpPr txBox="1"/>
          <p:nvPr/>
        </p:nvSpPr>
        <p:spPr>
          <a:xfrm>
            <a:off x="179512" y="6518987"/>
            <a:ext cx="4526293" cy="230832"/>
          </a:xfrm>
          <a:prstGeom prst="rect">
            <a:avLst/>
          </a:prstGeom>
          <a:noFill/>
        </p:spPr>
        <p:txBody>
          <a:bodyPr wrap="square" rtlCol="0">
            <a:spAutoFit/>
          </a:bodyPr>
          <a:lstStyle/>
          <a:p>
            <a:r>
              <a:rPr lang="it-IT" sz="900" dirty="0"/>
              <a:t>http://dydaktyka.fizyka.umk.pl/Wystawy_archiwum/z_omegi/mleczna_rewolucja.html</a:t>
            </a:r>
          </a:p>
        </p:txBody>
      </p:sp>
    </p:spTree>
    <p:extLst>
      <p:ext uri="{BB962C8B-B14F-4D97-AF65-F5344CB8AC3E}">
        <p14:creationId xmlns:p14="http://schemas.microsoft.com/office/powerpoint/2010/main" val="333279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9956E49-4D4B-415E-8F53-47C058D2ED39}"/>
              </a:ext>
            </a:extLst>
          </p:cNvPr>
          <p:cNvSpPr>
            <a:spLocks noGrp="1" noChangeArrowheads="1"/>
          </p:cNvSpPr>
          <p:nvPr>
            <p:ph type="ctrTitle"/>
          </p:nvPr>
        </p:nvSpPr>
        <p:spPr>
          <a:xfrm>
            <a:off x="1390650" y="422275"/>
            <a:ext cx="5829300" cy="1103313"/>
          </a:xfrm>
        </p:spPr>
        <p:txBody>
          <a:bodyPr anchor="ctr"/>
          <a:lstStyle/>
          <a:p>
            <a:r>
              <a:rPr lang="pl-PL" altLang="it-IT" sz="3600" dirty="0"/>
              <a:t>Metal</a:t>
            </a:r>
            <a:r>
              <a:rPr lang="it-IT" altLang="it-IT" sz="3600" dirty="0"/>
              <a:t>li</a:t>
            </a:r>
            <a:r>
              <a:rPr lang="pl-PL" altLang="it-IT" sz="3600" dirty="0"/>
              <a:t>, </a:t>
            </a:r>
            <a:r>
              <a:rPr lang="it-IT" altLang="it-IT" sz="3600" dirty="0"/>
              <a:t>leghe, ori</a:t>
            </a:r>
            <a:br>
              <a:rPr lang="pl-PL" altLang="it-IT" sz="3300" dirty="0"/>
            </a:br>
            <a:endParaRPr lang="en-US" altLang="it-IT" sz="3300" dirty="0"/>
          </a:p>
        </p:txBody>
      </p:sp>
      <p:sp>
        <p:nvSpPr>
          <p:cNvPr id="22531" name="Rectangle 3">
            <a:extLst>
              <a:ext uri="{FF2B5EF4-FFF2-40B4-BE49-F238E27FC236}">
                <a16:creationId xmlns:a16="http://schemas.microsoft.com/office/drawing/2014/main" id="{C2794E20-1824-49B7-A9C9-4988DFD44301}"/>
              </a:ext>
            </a:extLst>
          </p:cNvPr>
          <p:cNvSpPr>
            <a:spLocks noGrp="1" noChangeArrowheads="1"/>
          </p:cNvSpPr>
          <p:nvPr>
            <p:ph type="subTitle" idx="1"/>
          </p:nvPr>
        </p:nvSpPr>
        <p:spPr>
          <a:xfrm>
            <a:off x="900113" y="1549400"/>
            <a:ext cx="5724525" cy="2378075"/>
          </a:xfrm>
        </p:spPr>
        <p:txBody>
          <a:bodyPr/>
          <a:lstStyle/>
          <a:p>
            <a:pPr algn="l"/>
            <a:r>
              <a:rPr lang="pl-PL" altLang="it-IT" dirty="0"/>
              <a:t>Fe: </a:t>
            </a:r>
            <a:r>
              <a:rPr lang="it-IT" altLang="it-IT" dirty="0"/>
              <a:t>acciaio</a:t>
            </a:r>
            <a:r>
              <a:rPr lang="pl-PL" altLang="it-IT" dirty="0"/>
              <a:t>, </a:t>
            </a:r>
            <a:r>
              <a:rPr lang="it-IT" altLang="it-IT" dirty="0"/>
              <a:t>ghisa</a:t>
            </a:r>
            <a:endParaRPr lang="pl-PL" altLang="it-IT" dirty="0"/>
          </a:p>
          <a:p>
            <a:pPr algn="l"/>
            <a:endParaRPr lang="it-IT" altLang="it-IT" dirty="0"/>
          </a:p>
          <a:p>
            <a:pPr algn="l"/>
            <a:endParaRPr lang="pl-PL" altLang="it-IT" dirty="0"/>
          </a:p>
          <a:p>
            <a:pPr algn="l"/>
            <a:r>
              <a:rPr lang="pl-PL" altLang="it-IT" dirty="0"/>
              <a:t>Cu: </a:t>
            </a:r>
            <a:r>
              <a:rPr lang="it-IT" altLang="it-IT" dirty="0"/>
              <a:t>ottone</a:t>
            </a:r>
            <a:r>
              <a:rPr lang="pl-PL" altLang="it-IT" dirty="0"/>
              <a:t>, br</a:t>
            </a:r>
            <a:r>
              <a:rPr lang="it-IT" altLang="it-IT" dirty="0" err="1"/>
              <a:t>onzo</a:t>
            </a:r>
            <a:r>
              <a:rPr lang="pl-PL" altLang="it-IT" dirty="0"/>
              <a:t>  </a:t>
            </a:r>
          </a:p>
          <a:p>
            <a:pPr algn="l"/>
            <a:endParaRPr lang="it-IT" altLang="it-IT" dirty="0"/>
          </a:p>
          <a:p>
            <a:pPr algn="l"/>
            <a:endParaRPr lang="pl-PL" altLang="it-IT" dirty="0"/>
          </a:p>
          <a:p>
            <a:pPr algn="l"/>
            <a:r>
              <a:rPr lang="pl-PL" altLang="it-IT" dirty="0"/>
              <a:t>Alumini</a:t>
            </a:r>
            <a:r>
              <a:rPr lang="it-IT" altLang="it-IT" dirty="0"/>
              <a:t>o</a:t>
            </a:r>
            <a:r>
              <a:rPr lang="pl-PL" altLang="it-IT" dirty="0"/>
              <a:t>, t</a:t>
            </a:r>
            <a:r>
              <a:rPr lang="it-IT" altLang="it-IT" dirty="0" err="1"/>
              <a:t>itanio</a:t>
            </a:r>
            <a:r>
              <a:rPr lang="pl-PL" altLang="it-IT" dirty="0"/>
              <a:t>, ni</a:t>
            </a:r>
            <a:r>
              <a:rPr lang="it-IT" altLang="it-IT" dirty="0" err="1"/>
              <a:t>chel</a:t>
            </a:r>
            <a:endParaRPr lang="en-US" altLang="it-IT" dirty="0"/>
          </a:p>
        </p:txBody>
      </p:sp>
      <p:pic>
        <p:nvPicPr>
          <p:cNvPr id="12293" name="Picture 5">
            <a:extLst>
              <a:ext uri="{FF2B5EF4-FFF2-40B4-BE49-F238E27FC236}">
                <a16:creationId xmlns:a16="http://schemas.microsoft.com/office/drawing/2014/main" id="{19EC07E5-38F6-42F2-96CA-50CCB7542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2727325"/>
            <a:ext cx="1503363"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DD3FB6F9-65CC-4DF9-A8A0-1BB5CEB87ABF}"/>
              </a:ext>
            </a:extLst>
          </p:cNvPr>
          <p:cNvSpPr txBox="1">
            <a:spLocks noChangeArrowheads="1"/>
          </p:cNvSpPr>
          <p:nvPr/>
        </p:nvSpPr>
        <p:spPr bwMode="auto">
          <a:xfrm>
            <a:off x="1370013" y="5678488"/>
            <a:ext cx="2600325" cy="322262"/>
          </a:xfrm>
          <a:prstGeom prst="rect">
            <a:avLst/>
          </a:prstGeom>
          <a:noFill/>
          <a:ln>
            <a:noFill/>
          </a:ln>
          <a:effectLst/>
        </p:spPr>
        <p:txBody>
          <a:bodyPr wrap="none">
            <a:spAutoFit/>
          </a:bodyPr>
          <a:lstStyle/>
          <a:p>
            <a:pPr>
              <a:defRPr/>
            </a:pPr>
            <a:r>
              <a:rPr lang="en-US" altLang="it-IT" sz="750" dirty="0">
                <a:hlinkClick r:id="rId3"/>
              </a:rPr>
              <a:t>http://www.razetocasareto.com</a:t>
            </a:r>
            <a:endParaRPr lang="pl-PL" altLang="it-IT" sz="750"/>
          </a:p>
          <a:p>
            <a:pPr>
              <a:defRPr/>
            </a:pPr>
            <a:r>
              <a:rPr lang="en-US" altLang="it-IT" sz="750" dirty="0"/>
              <a:t>http://www.alibre.com/images/gallery/small/Soetikno1.jpg</a:t>
            </a:r>
          </a:p>
        </p:txBody>
      </p:sp>
      <p:pic>
        <p:nvPicPr>
          <p:cNvPr id="12295" name="Picture 7">
            <a:extLst>
              <a:ext uri="{FF2B5EF4-FFF2-40B4-BE49-F238E27FC236}">
                <a16:creationId xmlns:a16="http://schemas.microsoft.com/office/drawing/2014/main" id="{4FF05345-3247-4D6E-A7A1-4622021AC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963" y="4329113"/>
            <a:ext cx="1397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a:extLst>
              <a:ext uri="{FF2B5EF4-FFF2-40B4-BE49-F238E27FC236}">
                <a16:creationId xmlns:a16="http://schemas.microsoft.com/office/drawing/2014/main" id="{ABB3DEE6-A2FE-454E-8F08-106BDE06E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1166813"/>
            <a:ext cx="135096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a:extLst>
              <a:ext uri="{FF2B5EF4-FFF2-40B4-BE49-F238E27FC236}">
                <a16:creationId xmlns:a16="http://schemas.microsoft.com/office/drawing/2014/main" id="{37DE7514-513F-492A-AD77-36D43C457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475" y="3336925"/>
            <a:ext cx="311943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20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fade">
                                      <p:cBhvr>
                                        <p:cTn id="17" dur="2000"/>
                                        <p:tgtEl>
                                          <p:spTgt spid="122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7"/>
                                        </p:tgtEl>
                                        <p:attrNameLst>
                                          <p:attrName>style.visibility</p:attrName>
                                        </p:attrNameLst>
                                      </p:cBhvr>
                                      <p:to>
                                        <p:strVal val="visible"/>
                                      </p:to>
                                    </p:set>
                                    <p:animEffect transition="in" filter="fade">
                                      <p:cBhvr>
                                        <p:cTn id="22" dur="20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7333E54A-100C-4963-A21C-3964C6F36C6D}"/>
              </a:ext>
            </a:extLst>
          </p:cNvPr>
          <p:cNvSpPr>
            <a:spLocks noGrp="1" noChangeArrowheads="1"/>
          </p:cNvSpPr>
          <p:nvPr>
            <p:ph type="title"/>
          </p:nvPr>
        </p:nvSpPr>
        <p:spPr>
          <a:xfrm>
            <a:off x="412750" y="0"/>
            <a:ext cx="8229600" cy="1143000"/>
          </a:xfrm>
        </p:spPr>
        <p:txBody>
          <a:bodyPr/>
          <a:lstStyle/>
          <a:p>
            <a:r>
              <a:rPr lang="it-IT" altLang="it-IT" sz="3200"/>
              <a:t>Modern iron in ancient Egypt (siderurgia)</a:t>
            </a:r>
          </a:p>
        </p:txBody>
      </p:sp>
      <p:pic>
        <p:nvPicPr>
          <p:cNvPr id="23555" name="Immagine 3" descr="Immagine che contiene testo&#10;&#10;Descrizione generata automaticamente">
            <a:extLst>
              <a:ext uri="{FF2B5EF4-FFF2-40B4-BE49-F238E27FC236}">
                <a16:creationId xmlns:a16="http://schemas.microsoft.com/office/drawing/2014/main" id="{C6A3BA1D-8C0B-4B48-A55F-AA2D7ACD6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855663"/>
            <a:ext cx="7008813"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18AFA4A-C76D-4411-9938-A84CE63C4466}"/>
              </a:ext>
            </a:extLst>
          </p:cNvPr>
          <p:cNvSpPr txBox="1"/>
          <p:nvPr/>
        </p:nvSpPr>
        <p:spPr>
          <a:xfrm>
            <a:off x="26988" y="4719638"/>
            <a:ext cx="9113837" cy="1554162"/>
          </a:xfrm>
          <a:prstGeom prst="rect">
            <a:avLst/>
          </a:prstGeom>
          <a:noFill/>
        </p:spPr>
        <p:txBody>
          <a:bodyPr>
            <a:spAutoFit/>
          </a:bodyPr>
          <a:lstStyle/>
          <a:p>
            <a:pPr>
              <a:defRPr/>
            </a:pPr>
            <a:r>
              <a:rPr lang="en-US" sz="1900" dirty="0">
                <a:solidFill>
                  <a:srgbClr val="333333"/>
                </a:solidFill>
                <a:latin typeface="+mn-lt"/>
              </a:rPr>
              <a:t>The 34 centimeter long dagger had a iron-mixture blade with a gold handle with a crystal knob at the end.  Artifacts produced with ordinary iron ore quarrying typically display a maximum of 4% nickel, however, </a:t>
            </a:r>
            <a:r>
              <a:rPr lang="en-US" sz="1900" dirty="0" err="1">
                <a:solidFill>
                  <a:srgbClr val="333333"/>
                </a:solidFill>
                <a:latin typeface="+mn-lt"/>
              </a:rPr>
              <a:t>Tut’s</a:t>
            </a:r>
            <a:r>
              <a:rPr lang="en-US" sz="1900" dirty="0">
                <a:solidFill>
                  <a:srgbClr val="333333"/>
                </a:solidFill>
                <a:latin typeface="+mn-lt"/>
              </a:rPr>
              <a:t> (1341-1321a.C.) weapon contained nearly 11% nickel, and presence of cobalt. This dagger as well as many other iron objects found in ancient Egypt were made from meteorites. </a:t>
            </a:r>
            <a:endParaRPr lang="it-IT" sz="1900" dirty="0">
              <a:latin typeface="+mn-lt"/>
            </a:endParaRPr>
          </a:p>
        </p:txBody>
      </p:sp>
      <p:sp>
        <p:nvSpPr>
          <p:cNvPr id="23557" name="CasellaDiTesto 7">
            <a:extLst>
              <a:ext uri="{FF2B5EF4-FFF2-40B4-BE49-F238E27FC236}">
                <a16:creationId xmlns:a16="http://schemas.microsoft.com/office/drawing/2014/main" id="{7F7BF202-A266-4237-AE77-64AFF1FE7231}"/>
              </a:ext>
            </a:extLst>
          </p:cNvPr>
          <p:cNvSpPr txBox="1">
            <a:spLocks noChangeArrowheads="1"/>
          </p:cNvSpPr>
          <p:nvPr/>
        </p:nvSpPr>
        <p:spPr bwMode="auto">
          <a:xfrm>
            <a:off x="4527550" y="6540500"/>
            <a:ext cx="6653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https://greaterancestors.com/modern-iron-ancient-egypt/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017BFA87-AD64-49E1-B1A6-66DE8FE1CE09}"/>
              </a:ext>
            </a:extLst>
          </p:cNvPr>
          <p:cNvSpPr>
            <a:spLocks noGrp="1" noChangeArrowheads="1"/>
          </p:cNvSpPr>
          <p:nvPr>
            <p:ph type="title"/>
          </p:nvPr>
        </p:nvSpPr>
        <p:spPr>
          <a:xfrm>
            <a:off x="441325" y="11113"/>
            <a:ext cx="8229600" cy="1143000"/>
          </a:xfrm>
        </p:spPr>
        <p:txBody>
          <a:bodyPr/>
          <a:lstStyle/>
          <a:p>
            <a:r>
              <a:rPr lang="it-IT" altLang="it-IT" sz="3600"/>
              <a:t>Ferro, nichel, cobalto</a:t>
            </a:r>
          </a:p>
        </p:txBody>
      </p:sp>
      <p:sp>
        <p:nvSpPr>
          <p:cNvPr id="24579" name="CasellaDiTesto 4">
            <a:extLst>
              <a:ext uri="{FF2B5EF4-FFF2-40B4-BE49-F238E27FC236}">
                <a16:creationId xmlns:a16="http://schemas.microsoft.com/office/drawing/2014/main" id="{25D4827A-3F2F-42C0-B320-D8C85272ADBB}"/>
              </a:ext>
            </a:extLst>
          </p:cNvPr>
          <p:cNvSpPr txBox="1">
            <a:spLocks noChangeArrowheads="1"/>
          </p:cNvSpPr>
          <p:nvPr/>
        </p:nvSpPr>
        <p:spPr bwMode="auto">
          <a:xfrm>
            <a:off x="439738" y="6361113"/>
            <a:ext cx="8704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https://www.scienzafacile.com/introduzione-alla-tavola-periodica-degli-elementi/</a:t>
            </a:r>
          </a:p>
        </p:txBody>
      </p:sp>
      <p:pic>
        <p:nvPicPr>
          <p:cNvPr id="24580" name="Picture 4" descr="Introduzione alla tavola periodica degli elementi">
            <a:extLst>
              <a:ext uri="{FF2B5EF4-FFF2-40B4-BE49-F238E27FC236}">
                <a16:creationId xmlns:a16="http://schemas.microsoft.com/office/drawing/2014/main" id="{25B39D82-3683-4765-9686-C6F37ED67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427163"/>
            <a:ext cx="89757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2760D2C1-B00B-488C-8A66-AB1D9E6843C5}"/>
              </a:ext>
            </a:extLst>
          </p:cNvPr>
          <p:cNvSpPr>
            <a:spLocks noGrp="1" noChangeArrowheads="1"/>
          </p:cNvSpPr>
          <p:nvPr>
            <p:ph type="title"/>
          </p:nvPr>
        </p:nvSpPr>
        <p:spPr>
          <a:xfrm>
            <a:off x="457200" y="0"/>
            <a:ext cx="8229600" cy="1143000"/>
          </a:xfrm>
        </p:spPr>
        <p:txBody>
          <a:bodyPr/>
          <a:lstStyle/>
          <a:p>
            <a:r>
              <a:rPr lang="it-IT" altLang="it-IT" sz="3200"/>
              <a:t>https://it.wikipedia.org/wiki/Età_del_ferro</a:t>
            </a:r>
          </a:p>
        </p:txBody>
      </p:sp>
      <p:sp>
        <p:nvSpPr>
          <p:cNvPr id="25603" name="CasellaDiTesto 3">
            <a:extLst>
              <a:ext uri="{FF2B5EF4-FFF2-40B4-BE49-F238E27FC236}">
                <a16:creationId xmlns:a16="http://schemas.microsoft.com/office/drawing/2014/main" id="{DA86C1C9-51A9-4950-B208-44D6ABB87B98}"/>
              </a:ext>
            </a:extLst>
          </p:cNvPr>
          <p:cNvSpPr txBox="1">
            <a:spLocks noChangeArrowheads="1"/>
          </p:cNvSpPr>
          <p:nvPr/>
        </p:nvSpPr>
        <p:spPr bwMode="auto">
          <a:xfrm>
            <a:off x="250825" y="908050"/>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 L'adozione di questo nuovo materiale spesso coincide con altri mutamenti nella società, non escluse le divergenti pratiche agricole, credenze religiose e stili artistici.</a:t>
            </a:r>
            <a:endParaRPr lang="it-IT" altLang="it-IT" sz="1800"/>
          </a:p>
        </p:txBody>
      </p:sp>
      <p:pic>
        <p:nvPicPr>
          <p:cNvPr id="25604" name="Immagine 5">
            <a:extLst>
              <a:ext uri="{FF2B5EF4-FFF2-40B4-BE49-F238E27FC236}">
                <a16:creationId xmlns:a16="http://schemas.microsoft.com/office/drawing/2014/main" id="{BC75AB18-C259-4E5B-BCAA-63A590E83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603375"/>
            <a:ext cx="894080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AD1631A-6D2C-4902-BDEF-B194FF374FCB}"/>
              </a:ext>
            </a:extLst>
          </p:cNvPr>
          <p:cNvSpPr>
            <a:spLocks noGrp="1" noChangeArrowheads="1"/>
          </p:cNvSpPr>
          <p:nvPr>
            <p:ph type="title"/>
          </p:nvPr>
        </p:nvSpPr>
        <p:spPr>
          <a:xfrm>
            <a:off x="457200" y="-46038"/>
            <a:ext cx="8229600" cy="1143001"/>
          </a:xfrm>
        </p:spPr>
        <p:txBody>
          <a:bodyPr/>
          <a:lstStyle/>
          <a:p>
            <a:r>
              <a:rPr lang="pl-PL" altLang="it-IT" sz="3200"/>
              <a:t>„E</a:t>
            </a:r>
            <a:r>
              <a:rPr lang="it-IT" altLang="it-IT" sz="3200"/>
              <a:t>tà</a:t>
            </a:r>
            <a:r>
              <a:rPr lang="pl-PL" altLang="it-IT" sz="3200"/>
              <a:t> </a:t>
            </a:r>
            <a:r>
              <a:rPr lang="it-IT" altLang="it-IT" sz="3200"/>
              <a:t>del ferro</a:t>
            </a:r>
            <a:r>
              <a:rPr lang="pl-PL" altLang="it-IT" sz="3200"/>
              <a:t>”</a:t>
            </a:r>
            <a:endParaRPr lang="en-US" altLang="it-IT" sz="3200"/>
          </a:p>
        </p:txBody>
      </p:sp>
      <p:sp>
        <p:nvSpPr>
          <p:cNvPr id="26627" name="Rectangle 3">
            <a:extLst>
              <a:ext uri="{FF2B5EF4-FFF2-40B4-BE49-F238E27FC236}">
                <a16:creationId xmlns:a16="http://schemas.microsoft.com/office/drawing/2014/main" id="{A7600629-342A-4EE3-A29D-083A5611196D}"/>
              </a:ext>
            </a:extLst>
          </p:cNvPr>
          <p:cNvSpPr>
            <a:spLocks noGrp="1" noChangeArrowheads="1"/>
          </p:cNvSpPr>
          <p:nvPr>
            <p:ph type="body" idx="1"/>
          </p:nvPr>
        </p:nvSpPr>
        <p:spPr>
          <a:xfrm>
            <a:off x="457200" y="1068388"/>
            <a:ext cx="8229600" cy="4525962"/>
          </a:xfrm>
        </p:spPr>
        <p:txBody>
          <a:bodyPr/>
          <a:lstStyle/>
          <a:p>
            <a:r>
              <a:rPr lang="it-IT" altLang="it-IT" sz="2200"/>
              <a:t>Storia </a:t>
            </a:r>
            <a:r>
              <a:rPr lang="pl-PL" altLang="it-IT" sz="2200"/>
              <a:t> – </a:t>
            </a:r>
            <a:r>
              <a:rPr lang="it-IT" altLang="it-IT" sz="2200"/>
              <a:t>forni in argilla</a:t>
            </a:r>
            <a:r>
              <a:rPr lang="pl-PL" altLang="it-IT" sz="2200"/>
              <a:t>,</a:t>
            </a:r>
            <a:r>
              <a:rPr lang="it-IT" altLang="it-IT" sz="2200"/>
              <a:t> «blumi», lingotti</a:t>
            </a:r>
            <a:r>
              <a:rPr lang="pl-PL" altLang="it-IT" sz="2200"/>
              <a:t> </a:t>
            </a:r>
            <a:endParaRPr lang="it-IT" altLang="it-IT" sz="2200"/>
          </a:p>
          <a:p>
            <a:r>
              <a:rPr lang="it-IT" altLang="it-IT" sz="2200"/>
              <a:t>Minerali di ferro: limonite, siderite, …</a:t>
            </a:r>
            <a:r>
              <a:rPr lang="pl-PL" altLang="it-IT" sz="2200"/>
              <a:t> </a:t>
            </a:r>
          </a:p>
        </p:txBody>
      </p:sp>
      <p:pic>
        <p:nvPicPr>
          <p:cNvPr id="26628" name="Picture 4">
            <a:extLst>
              <a:ext uri="{FF2B5EF4-FFF2-40B4-BE49-F238E27FC236}">
                <a16:creationId xmlns:a16="http://schemas.microsoft.com/office/drawing/2014/main" id="{8287DE80-57C9-4A8D-89F3-4AD0D91FA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213" y="600075"/>
            <a:ext cx="1671637" cy="397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6">
            <a:extLst>
              <a:ext uri="{FF2B5EF4-FFF2-40B4-BE49-F238E27FC236}">
                <a16:creationId xmlns:a16="http://schemas.microsoft.com/office/drawing/2014/main" id="{668DDCA2-8A80-496E-8719-8BD60AD5B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1922463"/>
            <a:ext cx="3570287"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7">
            <a:extLst>
              <a:ext uri="{FF2B5EF4-FFF2-40B4-BE49-F238E27FC236}">
                <a16:creationId xmlns:a16="http://schemas.microsoft.com/office/drawing/2014/main" id="{8B7FFB0C-6987-4390-A67C-32FF41C46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1925638"/>
            <a:ext cx="356393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0" name="Text Box 8">
            <a:extLst>
              <a:ext uri="{FF2B5EF4-FFF2-40B4-BE49-F238E27FC236}">
                <a16:creationId xmlns:a16="http://schemas.microsoft.com/office/drawing/2014/main" id="{5E491769-316F-401B-AEBC-911B8CD8785E}"/>
              </a:ext>
            </a:extLst>
          </p:cNvPr>
          <p:cNvSpPr txBox="1">
            <a:spLocks noChangeArrowheads="1"/>
          </p:cNvSpPr>
          <p:nvPr/>
        </p:nvSpPr>
        <p:spPr bwMode="auto">
          <a:xfrm>
            <a:off x="115888" y="4641850"/>
            <a:ext cx="8970962" cy="1846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it-IT" altLang="it-IT" sz="1900" dirty="0">
                <a:solidFill>
                  <a:schemeClr val="tx2"/>
                </a:solidFill>
                <a:latin typeface="+mn-lt"/>
              </a:rPr>
              <a:t>«Forno a fumare» (nella lingua di </a:t>
            </a:r>
            <a:r>
              <a:rPr lang="it-IT" altLang="it-IT" sz="1900" dirty="0" err="1">
                <a:solidFill>
                  <a:schemeClr val="tx2"/>
                </a:solidFill>
                <a:latin typeface="+mn-lt"/>
              </a:rPr>
              <a:t>pre</a:t>
            </a:r>
            <a:r>
              <a:rPr lang="it-IT" altLang="it-IT" sz="1900" dirty="0">
                <a:solidFill>
                  <a:schemeClr val="tx2"/>
                </a:solidFill>
                <a:latin typeface="+mn-lt"/>
              </a:rPr>
              <a:t>-Slavi, grandi esportatori di semi-lavorati di ferro per i Romani), o </a:t>
            </a:r>
            <a:r>
              <a:rPr lang="it-IT" altLang="it-IT" sz="1900" dirty="0" err="1">
                <a:solidFill>
                  <a:schemeClr val="tx2"/>
                </a:solidFill>
                <a:latin typeface="+mn-lt"/>
              </a:rPr>
              <a:t>farga</a:t>
            </a:r>
            <a:r>
              <a:rPr lang="it-IT" altLang="it-IT" sz="1900" dirty="0">
                <a:solidFill>
                  <a:schemeClr val="tx2"/>
                </a:solidFill>
                <a:latin typeface="+mn-lt"/>
              </a:rPr>
              <a:t> catalana, fatta di argilla o creta, permetteva d’ottenere la temperatura di 1200</a:t>
            </a:r>
            <a:r>
              <a:rPr lang="en-US" altLang="it-IT" sz="1900" dirty="0">
                <a:solidFill>
                  <a:schemeClr val="tx2"/>
                </a:solidFill>
                <a:latin typeface="+mn-lt"/>
                <a:cs typeface="Times New Roman" panose="02020603050405020304" pitchFamily="18" charset="0"/>
              </a:rPr>
              <a:t>º</a:t>
            </a:r>
            <a:r>
              <a:rPr lang="pl-PL" altLang="it-IT" sz="1900" dirty="0">
                <a:solidFill>
                  <a:schemeClr val="tx2"/>
                </a:solidFill>
                <a:latin typeface="+mn-lt"/>
                <a:cs typeface="Times New Roman" panose="02020603050405020304" pitchFamily="18" charset="0"/>
              </a:rPr>
              <a:t>C </a:t>
            </a:r>
            <a:r>
              <a:rPr lang="it-IT" altLang="it-IT" sz="1900" dirty="0">
                <a:solidFill>
                  <a:schemeClr val="tx2"/>
                </a:solidFill>
                <a:latin typeface="+mn-lt"/>
                <a:cs typeface="Times New Roman" panose="02020603050405020304" pitchFamily="18" charset="0"/>
              </a:rPr>
              <a:t>- troppo bassa per la fusione del ferro, ma sufficiente alla formazione di una lega spontanea carbone-ferro: venivano prodotti i pezzi (blumi) che successivamente dovevano essere lavorati nelle fucine. I dettagli del processo e la composizione chimica di «blumi» non si conoscono. </a:t>
            </a:r>
            <a:endParaRPr lang="en-US" altLang="it-IT" sz="1900" dirty="0">
              <a:solidFill>
                <a:schemeClr val="tx2"/>
              </a:solidFill>
              <a:latin typeface="+mn-lt"/>
              <a:cs typeface="Times New Roman" panose="02020603050405020304" pitchFamily="18" charset="0"/>
            </a:endParaRPr>
          </a:p>
        </p:txBody>
      </p:sp>
      <p:sp>
        <p:nvSpPr>
          <p:cNvPr id="44037" name="Rectangle 5">
            <a:extLst>
              <a:ext uri="{FF2B5EF4-FFF2-40B4-BE49-F238E27FC236}">
                <a16:creationId xmlns:a16="http://schemas.microsoft.com/office/drawing/2014/main" id="{AB2E457B-35F3-4315-A365-F10E8BBF53C7}"/>
              </a:ext>
            </a:extLst>
          </p:cNvPr>
          <p:cNvSpPr>
            <a:spLocks noChangeArrowheads="1"/>
          </p:cNvSpPr>
          <p:nvPr/>
        </p:nvSpPr>
        <p:spPr bwMode="auto">
          <a:xfrm>
            <a:off x="4027488" y="2108200"/>
            <a:ext cx="2060575" cy="207963"/>
          </a:xfrm>
          <a:prstGeom prst="rect">
            <a:avLst/>
          </a:prstGeom>
          <a:noFill/>
          <a:ln>
            <a:noFill/>
          </a:ln>
          <a:effectLst/>
        </p:spPr>
        <p:txBody>
          <a:bodyPr wrap="none">
            <a:spAutoFit/>
          </a:bodyPr>
          <a:lstStyle/>
          <a:p>
            <a:pPr>
              <a:defRPr/>
            </a:pPr>
            <a:r>
              <a:rPr lang="pl-PL" altLang="it-IT" sz="750">
                <a:solidFill>
                  <a:schemeClr val="tx2"/>
                </a:solidFill>
                <a:latin typeface="Times New Roman" panose="02020603050405020304" pitchFamily="18" charset="0"/>
              </a:rPr>
              <a:t>http://welniaczki.nazwa.pl/Wolow_eu-Dymarki/</a:t>
            </a:r>
          </a:p>
        </p:txBody>
      </p:sp>
      <p:sp>
        <p:nvSpPr>
          <p:cNvPr id="26633" name="CasellaDiTesto 9">
            <a:extLst>
              <a:ext uri="{FF2B5EF4-FFF2-40B4-BE49-F238E27FC236}">
                <a16:creationId xmlns:a16="http://schemas.microsoft.com/office/drawing/2014/main" id="{311EDF27-E1A7-4550-B417-0DBF0AE33737}"/>
              </a:ext>
            </a:extLst>
          </p:cNvPr>
          <p:cNvSpPr txBox="1">
            <a:spLocks noChangeArrowheads="1"/>
          </p:cNvSpPr>
          <p:nvPr/>
        </p:nvSpPr>
        <p:spPr bwMode="auto">
          <a:xfrm>
            <a:off x="5064125" y="6553200"/>
            <a:ext cx="459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https://en.wikipedia.org/wiki/Ferrous_metallurgy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7B3924C0-B17D-4527-A067-06D1CECDBDD1}"/>
              </a:ext>
            </a:extLst>
          </p:cNvPr>
          <p:cNvSpPr>
            <a:spLocks noGrp="1" noChangeArrowheads="1"/>
          </p:cNvSpPr>
          <p:nvPr>
            <p:ph type="title"/>
          </p:nvPr>
        </p:nvSpPr>
        <p:spPr>
          <a:xfrm>
            <a:off x="434975" y="-206375"/>
            <a:ext cx="8229600" cy="1143000"/>
          </a:xfrm>
        </p:spPr>
        <p:txBody>
          <a:bodyPr/>
          <a:lstStyle/>
          <a:p>
            <a:r>
              <a:rPr lang="it-IT" altLang="it-IT" sz="3600"/>
              <a:t>Minerali di ferro</a:t>
            </a:r>
          </a:p>
        </p:txBody>
      </p:sp>
      <p:sp>
        <p:nvSpPr>
          <p:cNvPr id="27651" name="CasellaDiTesto 3">
            <a:extLst>
              <a:ext uri="{FF2B5EF4-FFF2-40B4-BE49-F238E27FC236}">
                <a16:creationId xmlns:a16="http://schemas.microsoft.com/office/drawing/2014/main" id="{18BD41F2-7D08-448B-8855-4D2B2A6C7C52}"/>
              </a:ext>
            </a:extLst>
          </p:cNvPr>
          <p:cNvSpPr txBox="1">
            <a:spLocks noChangeArrowheads="1"/>
          </p:cNvSpPr>
          <p:nvPr/>
        </p:nvSpPr>
        <p:spPr bwMode="auto">
          <a:xfrm>
            <a:off x="736600" y="34417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Limonite FeO(OH)·nH</a:t>
            </a:r>
            <a:r>
              <a:rPr lang="it-IT" altLang="it-IT" sz="1800" baseline="-25000">
                <a:solidFill>
                  <a:srgbClr val="202122"/>
                </a:solidFill>
              </a:rPr>
              <a:t>2</a:t>
            </a:r>
            <a:r>
              <a:rPr lang="it-IT" altLang="it-IT" sz="1800">
                <a:solidFill>
                  <a:srgbClr val="202122"/>
                </a:solidFill>
              </a:rPr>
              <a:t>O</a:t>
            </a:r>
            <a:endParaRPr lang="it-IT" altLang="it-IT" sz="1800"/>
          </a:p>
        </p:txBody>
      </p:sp>
      <p:pic>
        <p:nvPicPr>
          <p:cNvPr id="27652" name="Immagine 5" descr="Immagine che contiene roccia, natura, montagna, blu&#10;&#10;Descrizione generata automaticamente">
            <a:extLst>
              <a:ext uri="{FF2B5EF4-FFF2-40B4-BE49-F238E27FC236}">
                <a16:creationId xmlns:a16="http://schemas.microsoft.com/office/drawing/2014/main" id="{565B537F-AE00-40B1-A0D8-4DC9A8965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782638"/>
            <a:ext cx="310356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CasellaDiTesto 7">
            <a:extLst>
              <a:ext uri="{FF2B5EF4-FFF2-40B4-BE49-F238E27FC236}">
                <a16:creationId xmlns:a16="http://schemas.microsoft.com/office/drawing/2014/main" id="{EDD67612-2377-4789-98C7-93E9097A66DD}"/>
              </a:ext>
            </a:extLst>
          </p:cNvPr>
          <p:cNvSpPr txBox="1">
            <a:spLocks noChangeArrowheads="1"/>
          </p:cNvSpPr>
          <p:nvPr/>
        </p:nvSpPr>
        <p:spPr bwMode="auto">
          <a:xfrm>
            <a:off x="5048250" y="34559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Ematite Fe</a:t>
            </a:r>
            <a:r>
              <a:rPr lang="it-IT" altLang="it-IT" sz="1800" baseline="-25000">
                <a:solidFill>
                  <a:srgbClr val="202122"/>
                </a:solidFill>
              </a:rPr>
              <a:t>2</a:t>
            </a:r>
            <a:r>
              <a:rPr lang="it-IT" altLang="it-IT" sz="1800">
                <a:solidFill>
                  <a:srgbClr val="202122"/>
                </a:solidFill>
              </a:rPr>
              <a:t>O</a:t>
            </a:r>
            <a:r>
              <a:rPr lang="it-IT" altLang="it-IT" sz="1800" baseline="-25000">
                <a:solidFill>
                  <a:srgbClr val="202122"/>
                </a:solidFill>
              </a:rPr>
              <a:t>3</a:t>
            </a:r>
            <a:endParaRPr lang="it-IT" altLang="it-IT" sz="1800"/>
          </a:p>
        </p:txBody>
      </p:sp>
      <p:pic>
        <p:nvPicPr>
          <p:cNvPr id="27654" name="Immagine 9" descr="Immagine che contiene cucchiaio, serviziodatavola&#10;&#10;Descrizione generata automaticamente">
            <a:extLst>
              <a:ext uri="{FF2B5EF4-FFF2-40B4-BE49-F238E27FC236}">
                <a16:creationId xmlns:a16="http://schemas.microsoft.com/office/drawing/2014/main" id="{79E1AB3F-0BFF-481C-B63A-343DA3741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782638"/>
            <a:ext cx="353853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asellaDiTesto 11">
            <a:extLst>
              <a:ext uri="{FF2B5EF4-FFF2-40B4-BE49-F238E27FC236}">
                <a16:creationId xmlns:a16="http://schemas.microsoft.com/office/drawing/2014/main" id="{987D3770-7A3A-45CA-BB84-759DCCD6594D}"/>
              </a:ext>
            </a:extLst>
          </p:cNvPr>
          <p:cNvSpPr txBox="1">
            <a:spLocks noChangeArrowheads="1"/>
          </p:cNvSpPr>
          <p:nvPr/>
        </p:nvSpPr>
        <p:spPr bwMode="auto">
          <a:xfrm>
            <a:off x="619125" y="6488113"/>
            <a:ext cx="480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Siderite FeCO</a:t>
            </a:r>
            <a:r>
              <a:rPr lang="it-IT" altLang="it-IT" sz="1800" baseline="-25000">
                <a:solidFill>
                  <a:srgbClr val="202122"/>
                </a:solidFill>
              </a:rPr>
              <a:t>3</a:t>
            </a:r>
            <a:endParaRPr lang="it-IT" altLang="it-IT" sz="1800"/>
          </a:p>
        </p:txBody>
      </p:sp>
      <p:pic>
        <p:nvPicPr>
          <p:cNvPr id="27656" name="Immagine 13" descr="Immagine che contiene mammifero&#10;&#10;Descrizione generata automaticamente">
            <a:extLst>
              <a:ext uri="{FF2B5EF4-FFF2-40B4-BE49-F238E27FC236}">
                <a16:creationId xmlns:a16="http://schemas.microsoft.com/office/drawing/2014/main" id="{76A90C50-CB51-46CD-B32C-5B5C8D342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3832225"/>
            <a:ext cx="26479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CasellaDiTesto 15">
            <a:extLst>
              <a:ext uri="{FF2B5EF4-FFF2-40B4-BE49-F238E27FC236}">
                <a16:creationId xmlns:a16="http://schemas.microsoft.com/office/drawing/2014/main" id="{7682F8D3-8EBF-455B-97F4-1DE0F09B66A1}"/>
              </a:ext>
            </a:extLst>
          </p:cNvPr>
          <p:cNvSpPr txBox="1">
            <a:spLocks noChangeArrowheads="1"/>
          </p:cNvSpPr>
          <p:nvPr/>
        </p:nvSpPr>
        <p:spPr bwMode="auto">
          <a:xfrm>
            <a:off x="4929188" y="6418263"/>
            <a:ext cx="480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Magnetite Fe</a:t>
            </a:r>
            <a:r>
              <a:rPr lang="it-IT" altLang="it-IT" sz="1800" baseline="-25000">
                <a:solidFill>
                  <a:srgbClr val="202122"/>
                </a:solidFill>
              </a:rPr>
              <a:t>3</a:t>
            </a:r>
            <a:r>
              <a:rPr lang="it-IT" altLang="it-IT" sz="1800">
                <a:solidFill>
                  <a:srgbClr val="202122"/>
                </a:solidFill>
              </a:rPr>
              <a:t>O</a:t>
            </a:r>
            <a:r>
              <a:rPr lang="it-IT" altLang="it-IT" sz="1800" baseline="-25000">
                <a:solidFill>
                  <a:srgbClr val="202122"/>
                </a:solidFill>
              </a:rPr>
              <a:t>4</a:t>
            </a:r>
            <a:endParaRPr lang="it-IT" altLang="it-IT" sz="1800"/>
          </a:p>
        </p:txBody>
      </p:sp>
      <p:pic>
        <p:nvPicPr>
          <p:cNvPr id="27658" name="Immagine 17">
            <a:extLst>
              <a:ext uri="{FF2B5EF4-FFF2-40B4-BE49-F238E27FC236}">
                <a16:creationId xmlns:a16="http://schemas.microsoft.com/office/drawing/2014/main" id="{0D92EFF1-A23E-43A6-80D2-903C304B5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3827463"/>
            <a:ext cx="287496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A903D98-56E4-4E17-937C-569A51AA7291}"/>
              </a:ext>
            </a:extLst>
          </p:cNvPr>
          <p:cNvSpPr>
            <a:spLocks noGrp="1" noChangeArrowheads="1"/>
          </p:cNvSpPr>
          <p:nvPr>
            <p:ph type="title"/>
          </p:nvPr>
        </p:nvSpPr>
        <p:spPr>
          <a:xfrm>
            <a:off x="1050925" y="17463"/>
            <a:ext cx="7913688" cy="857250"/>
          </a:xfrm>
        </p:spPr>
        <p:txBody>
          <a:bodyPr/>
          <a:lstStyle/>
          <a:p>
            <a:r>
              <a:rPr lang="it-IT" altLang="it-IT" sz="3200">
                <a:solidFill>
                  <a:schemeClr val="accent2"/>
                </a:solidFill>
              </a:rPr>
              <a:t>Acciaio: lega di ferro con carbonio (&lt;2.1%)</a:t>
            </a:r>
            <a:endParaRPr lang="en-US" altLang="it-IT" sz="3200">
              <a:solidFill>
                <a:schemeClr val="accent2"/>
              </a:solidFill>
            </a:endParaRPr>
          </a:p>
        </p:txBody>
      </p:sp>
      <p:pic>
        <p:nvPicPr>
          <p:cNvPr id="28675" name="Picture 3">
            <a:extLst>
              <a:ext uri="{FF2B5EF4-FFF2-40B4-BE49-F238E27FC236}">
                <a16:creationId xmlns:a16="http://schemas.microsoft.com/office/drawing/2014/main" id="{A17D6ED8-21D5-44FE-8CBC-01A4EA590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066800"/>
            <a:ext cx="71755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93666095-8F62-40A5-AE43-1105826951D5}"/>
              </a:ext>
            </a:extLst>
          </p:cNvPr>
          <p:cNvSpPr>
            <a:spLocks noChangeArrowheads="1"/>
          </p:cNvSpPr>
          <p:nvPr/>
        </p:nvSpPr>
        <p:spPr bwMode="auto">
          <a:xfrm>
            <a:off x="219075" y="6464300"/>
            <a:ext cx="43529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http://www.calphad.com/iron-carbon.html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74D951E7-8950-441C-9129-B0FA6825875A}"/>
              </a:ext>
            </a:extLst>
          </p:cNvPr>
          <p:cNvSpPr>
            <a:spLocks noGrp="1" noChangeArrowheads="1"/>
          </p:cNvSpPr>
          <p:nvPr>
            <p:ph type="title"/>
          </p:nvPr>
        </p:nvSpPr>
        <p:spPr>
          <a:xfrm>
            <a:off x="179388" y="476250"/>
            <a:ext cx="4625975" cy="698500"/>
          </a:xfrm>
        </p:spPr>
        <p:txBody>
          <a:bodyPr/>
          <a:lstStyle/>
          <a:p>
            <a:r>
              <a:rPr lang="it-IT" altLang="it-IT" sz="3600" dirty="0"/>
              <a:t>Galena, malachite…</a:t>
            </a:r>
          </a:p>
        </p:txBody>
      </p:sp>
      <p:sp>
        <p:nvSpPr>
          <p:cNvPr id="7171" name="CasellaDiTesto 4">
            <a:extLst>
              <a:ext uri="{FF2B5EF4-FFF2-40B4-BE49-F238E27FC236}">
                <a16:creationId xmlns:a16="http://schemas.microsoft.com/office/drawing/2014/main" id="{A21047C4-963C-4F0B-84BE-750E49C03AEB}"/>
              </a:ext>
            </a:extLst>
          </p:cNvPr>
          <p:cNvSpPr txBox="1">
            <a:spLocks noChangeArrowheads="1"/>
          </p:cNvSpPr>
          <p:nvPr/>
        </p:nvSpPr>
        <p:spPr bwMode="auto">
          <a:xfrm>
            <a:off x="0" y="3138488"/>
            <a:ext cx="914558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solidFill>
                  <a:srgbClr val="555555"/>
                </a:solidFill>
                <a:latin typeface="Helvetica" panose="020B0604020202020204" pitchFamily="34" charset="0"/>
              </a:rPr>
              <a:t>“l clima torrido, il sole abbacinante e l’ambiente polveroso dell’Egitto non erano certo salubri per l’epidermide e gli occhi. Gli antichi creatori di cosmetici avevano quindi messo a punto trucchi dotati di potere protettivo o terapeutico”. È proprio quanto succede con il </a:t>
            </a:r>
            <a:r>
              <a:rPr lang="it-IT" altLang="it-IT" sz="2000" dirty="0" err="1">
                <a:solidFill>
                  <a:srgbClr val="555555"/>
                </a:solidFill>
                <a:latin typeface="Helvetica" panose="020B0604020202020204" pitchFamily="34" charset="0"/>
              </a:rPr>
              <a:t>kohol</a:t>
            </a:r>
            <a:r>
              <a:rPr lang="it-IT" altLang="it-IT" sz="2000">
                <a:solidFill>
                  <a:srgbClr val="555555"/>
                </a:solidFill>
                <a:latin typeface="Helvetica" panose="020B0604020202020204" pitchFamily="34" charset="0"/>
              </a:rPr>
              <a:t> i cui componenti principali – come abbiamo visto – erano la malachite (</a:t>
            </a:r>
            <a:r>
              <a:rPr lang="it-IT" altLang="it-IT" sz="2000" b="1">
                <a:solidFill>
                  <a:srgbClr val="555555"/>
                </a:solidFill>
                <a:latin typeface="Helvetica" panose="020B0604020202020204" pitchFamily="34" charset="0"/>
              </a:rPr>
              <a:t>carbonato del rame </a:t>
            </a:r>
            <a:r>
              <a:rPr lang="it-IT" altLang="it-IT" sz="2000">
                <a:solidFill>
                  <a:srgbClr val="555555"/>
                </a:solidFill>
                <a:latin typeface="Helvetica" panose="020B0604020202020204" pitchFamily="34" charset="0"/>
              </a:rPr>
              <a:t>di colore verde intenso) e la </a:t>
            </a:r>
            <a:r>
              <a:rPr lang="it-IT" altLang="it-IT" sz="2000" b="1">
                <a:solidFill>
                  <a:srgbClr val="555555"/>
                </a:solidFill>
                <a:latin typeface="Helvetica" panose="020B0604020202020204" pitchFamily="34" charset="0"/>
              </a:rPr>
              <a:t>galena </a:t>
            </a:r>
            <a:r>
              <a:rPr lang="it-IT" altLang="it-IT" sz="2000">
                <a:solidFill>
                  <a:srgbClr val="555555"/>
                </a:solidFill>
                <a:latin typeface="Helvetica" panose="020B0604020202020204" pitchFamily="34" charset="0"/>
              </a:rPr>
              <a:t>(composto del piombo dal tono grigio scuro) cui venivano aggiunti grassi animali, cera d’api o resine per agglutinarli. “Tramite l’uso di tipici bastoncini di legno, questi pigmenti venivano stesi generosamente sulle palpebre proteggendo gli occhi dal tracoma, una malattia infiammatoria cronica della congiuntiva, di natura virale e contagiosa. Inoltre, evitavano l’emeralopia, ovvero l’abbassamento della vista al tramonto e curavano la congiuntivite”.</a:t>
            </a:r>
            <a:endParaRPr lang="it-IT" altLang="it-IT" sz="2000"/>
          </a:p>
        </p:txBody>
      </p:sp>
      <p:pic>
        <p:nvPicPr>
          <p:cNvPr id="7172" name="Picture 2">
            <a:extLst>
              <a:ext uri="{FF2B5EF4-FFF2-40B4-BE49-F238E27FC236}">
                <a16:creationId xmlns:a16="http://schemas.microsoft.com/office/drawing/2014/main" id="{01C8E0BE-705E-49E5-BBB1-064C25D6D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00038"/>
            <a:ext cx="36830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sellaDiTesto 5">
            <a:extLst>
              <a:ext uri="{FF2B5EF4-FFF2-40B4-BE49-F238E27FC236}">
                <a16:creationId xmlns:a16="http://schemas.microsoft.com/office/drawing/2014/main" id="{57DA0E99-24A6-4024-8339-939D155A25E2}"/>
              </a:ext>
            </a:extLst>
          </p:cNvPr>
          <p:cNvSpPr txBox="1">
            <a:spLocks noChangeArrowheads="1"/>
          </p:cNvSpPr>
          <p:nvPr/>
        </p:nvSpPr>
        <p:spPr bwMode="auto">
          <a:xfrm>
            <a:off x="179388" y="6557963"/>
            <a:ext cx="7561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https://archeologiavocidalpassato.files.wordpress.com/2019/06/egitto_tomba-nefertari_cosmetici.png</a:t>
            </a:r>
          </a:p>
        </p:txBody>
      </p:sp>
      <p:sp>
        <p:nvSpPr>
          <p:cNvPr id="7174" name="CasellaDiTesto 6">
            <a:extLst>
              <a:ext uri="{FF2B5EF4-FFF2-40B4-BE49-F238E27FC236}">
                <a16:creationId xmlns:a16="http://schemas.microsoft.com/office/drawing/2014/main" id="{4BCD61B9-DB0B-4DE5-92BF-185658EFDB2C}"/>
              </a:ext>
            </a:extLst>
          </p:cNvPr>
          <p:cNvSpPr txBox="1">
            <a:spLocks noChangeArrowheads="1"/>
          </p:cNvSpPr>
          <p:nvPr/>
        </p:nvSpPr>
        <p:spPr bwMode="auto">
          <a:xfrm>
            <a:off x="2041525" y="2276475"/>
            <a:ext cx="191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Regina Nefertari (1295-1255 a.C)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4C25B023-958B-462E-8C5A-BC12C4659061}"/>
              </a:ext>
            </a:extLst>
          </p:cNvPr>
          <p:cNvSpPr>
            <a:spLocks noGrp="1" noChangeArrowheads="1"/>
          </p:cNvSpPr>
          <p:nvPr>
            <p:ph type="title"/>
          </p:nvPr>
        </p:nvSpPr>
        <p:spPr>
          <a:xfrm>
            <a:off x="5003800" y="434975"/>
            <a:ext cx="3754438" cy="1143000"/>
          </a:xfrm>
        </p:spPr>
        <p:txBody>
          <a:bodyPr/>
          <a:lstStyle/>
          <a:p>
            <a:pPr algn="l"/>
            <a:r>
              <a:rPr lang="it-IT" altLang="it-IT" sz="3600"/>
              <a:t>Ittiti (?) </a:t>
            </a:r>
            <a:br>
              <a:rPr lang="it-IT" altLang="it-IT" sz="3600"/>
            </a:br>
            <a:r>
              <a:rPr lang="it-IT" altLang="it-IT" sz="3600"/>
              <a:t>(II millennio a.C.)</a:t>
            </a:r>
          </a:p>
        </p:txBody>
      </p:sp>
      <p:pic>
        <p:nvPicPr>
          <p:cNvPr id="29699" name="Immagine 5" descr="Immagine che contiene parete, roccia, esterni, pietra&#10;&#10;Descrizione generata automaticamente">
            <a:extLst>
              <a:ext uri="{FF2B5EF4-FFF2-40B4-BE49-F238E27FC236}">
                <a16:creationId xmlns:a16="http://schemas.microsoft.com/office/drawing/2014/main" id="{C4A463FE-9C9D-4EDA-A85A-0114A4085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3392488"/>
            <a:ext cx="4176713"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magine 7" descr="Immagine che contiene roccia, esterni, roccioso, pietra&#10;&#10;Descrizione generata automaticamente">
            <a:extLst>
              <a:ext uri="{FF2B5EF4-FFF2-40B4-BE49-F238E27FC236}">
                <a16:creationId xmlns:a16="http://schemas.microsoft.com/office/drawing/2014/main" id="{B0745D19-9C43-4249-B3CB-134C8F0B2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280988"/>
            <a:ext cx="41497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asellaDiTesto 8">
            <a:extLst>
              <a:ext uri="{FF2B5EF4-FFF2-40B4-BE49-F238E27FC236}">
                <a16:creationId xmlns:a16="http://schemas.microsoft.com/office/drawing/2014/main" id="{4557BA82-1E80-4D40-ACB9-B2685361782A}"/>
              </a:ext>
            </a:extLst>
          </p:cNvPr>
          <p:cNvSpPr txBox="1">
            <a:spLocks noChangeArrowheads="1"/>
          </p:cNvSpPr>
          <p:nvPr/>
        </p:nvSpPr>
        <p:spPr bwMode="auto">
          <a:xfrm>
            <a:off x="228600" y="6253163"/>
            <a:ext cx="868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 Klaus-Peter Simon, </a:t>
            </a:r>
            <a:r>
              <a:rPr lang="it-IT" altLang="it-IT" sz="1200">
                <a:hlinkClick r:id="rId4"/>
              </a:rPr>
              <a:t>https://pl.wikipedia.org/wiki/Hetyci#/media/Plik:Yazilikaya_B_12erGruppe.jpg</a:t>
            </a:r>
            <a:endParaRPr lang="it-IT" altLang="it-IT" sz="1200"/>
          </a:p>
          <a:p>
            <a:pPr>
              <a:spcBef>
                <a:spcPct val="0"/>
              </a:spcBef>
              <a:buFontTx/>
              <a:buNone/>
            </a:pPr>
            <a:r>
              <a:rPr lang="it-IT" altLang="it-IT" sz="1200"/>
              <a:t>CC BY-SA 3.0, </a:t>
            </a:r>
            <a:r>
              <a:rPr lang="it-IT" altLang="it-IT" sz="1200">
                <a:hlinkClick r:id="rId5"/>
              </a:rPr>
              <a:t>https://commons.wikimedia.org/w/index.php?curid=632128</a:t>
            </a:r>
            <a:endParaRPr lang="it-IT" altLang="it-IT" sz="1200"/>
          </a:p>
          <a:p>
            <a:pPr>
              <a:spcBef>
                <a:spcPct val="0"/>
              </a:spcBef>
              <a:buFontTx/>
              <a:buNone/>
            </a:pPr>
            <a:r>
              <a:rPr lang="pl-PL" altLang="it-IT" sz="1200"/>
              <a:t>Bernard Gagnon CC BY-SA 3.0, </a:t>
            </a:r>
            <a:r>
              <a:rPr lang="pl-PL" altLang="it-IT" sz="1200">
                <a:hlinkClick r:id="rId6"/>
              </a:rPr>
              <a:t>https://commons.wikimedia.org/w/index.php?curid=37792370</a:t>
            </a:r>
            <a:r>
              <a:rPr lang="it-IT" altLang="it-IT" sz="1200"/>
              <a:t> </a:t>
            </a:r>
          </a:p>
        </p:txBody>
      </p:sp>
      <p:pic>
        <p:nvPicPr>
          <p:cNvPr id="29702" name="Immagine 10" descr="Immagine che contiene edificio, pietra, materiale da costruzione&#10;&#10;Descrizione generata automaticamente">
            <a:extLst>
              <a:ext uri="{FF2B5EF4-FFF2-40B4-BE49-F238E27FC236}">
                <a16:creationId xmlns:a16="http://schemas.microsoft.com/office/drawing/2014/main" id="{BCB1045E-38CD-4B1C-B113-4C1321004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6238" y="1644650"/>
            <a:ext cx="299561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357D7ECA-E50C-42BD-8E99-D200A1AC6C22}"/>
              </a:ext>
            </a:extLst>
          </p:cNvPr>
          <p:cNvSpPr>
            <a:spLocks noGrp="1" noChangeArrowheads="1"/>
          </p:cNvSpPr>
          <p:nvPr>
            <p:ph type="title"/>
          </p:nvPr>
        </p:nvSpPr>
        <p:spPr/>
        <p:txBody>
          <a:bodyPr/>
          <a:lstStyle/>
          <a:p>
            <a:r>
              <a:rPr lang="it-IT" altLang="it-IT" sz="3600"/>
              <a:t>Battaglia di Kadesz (1280 a.C.)</a:t>
            </a:r>
          </a:p>
        </p:txBody>
      </p:sp>
      <p:sp>
        <p:nvSpPr>
          <p:cNvPr id="30723" name="CasellaDiTesto 3">
            <a:extLst>
              <a:ext uri="{FF2B5EF4-FFF2-40B4-BE49-F238E27FC236}">
                <a16:creationId xmlns:a16="http://schemas.microsoft.com/office/drawing/2014/main" id="{430E835C-9C48-46CF-BC56-04F3B0D1A1FE}"/>
              </a:ext>
            </a:extLst>
          </p:cNvPr>
          <p:cNvSpPr txBox="1">
            <a:spLocks noChangeArrowheads="1"/>
          </p:cNvSpPr>
          <p:nvPr/>
        </p:nvSpPr>
        <p:spPr bwMode="auto">
          <a:xfrm>
            <a:off x="450850" y="6338888"/>
            <a:ext cx="7254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CC BY-SA 3.0, </a:t>
            </a:r>
            <a:r>
              <a:rPr lang="it-IT" altLang="it-IT" sz="1200">
                <a:hlinkClick r:id="rId2"/>
              </a:rPr>
              <a:t>https://commons.wikimedia.org/w/index.php?curid=632128</a:t>
            </a:r>
            <a:endParaRPr lang="it-IT" altLang="it-IT" sz="1200"/>
          </a:p>
          <a:p>
            <a:pPr>
              <a:spcBef>
                <a:spcPct val="0"/>
              </a:spcBef>
              <a:buFontTx/>
              <a:buNone/>
            </a:pPr>
            <a:r>
              <a:rPr lang="it-IT" altLang="it-IT" sz="1200"/>
              <a:t>https://it.wikipedia.org/wiki/Battaglia_di_Qade%C5%A1</a:t>
            </a:r>
          </a:p>
        </p:txBody>
      </p:sp>
      <p:pic>
        <p:nvPicPr>
          <p:cNvPr id="30724" name="Immagine 5">
            <a:extLst>
              <a:ext uri="{FF2B5EF4-FFF2-40B4-BE49-F238E27FC236}">
                <a16:creationId xmlns:a16="http://schemas.microsoft.com/office/drawing/2014/main" id="{DA99A540-6F8E-4633-8303-5F7099D31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341438"/>
            <a:ext cx="43545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magine 7" descr="Immagine che contiene mappa&#10;&#10;Descrizione generata automaticamente">
            <a:extLst>
              <a:ext uri="{FF2B5EF4-FFF2-40B4-BE49-F238E27FC236}">
                <a16:creationId xmlns:a16="http://schemas.microsoft.com/office/drawing/2014/main" id="{E8E4E80D-B627-44D9-BD03-6E51362FB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385888"/>
            <a:ext cx="3709988"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CasellaDiTesto 8">
            <a:extLst>
              <a:ext uri="{FF2B5EF4-FFF2-40B4-BE49-F238E27FC236}">
                <a16:creationId xmlns:a16="http://schemas.microsoft.com/office/drawing/2014/main" id="{1A30E045-CBB3-45A9-9F78-0A409D1E3CC5}"/>
              </a:ext>
            </a:extLst>
          </p:cNvPr>
          <p:cNvSpPr txBox="1">
            <a:spLocks noChangeArrowheads="1"/>
          </p:cNvSpPr>
          <p:nvPr/>
        </p:nvSpPr>
        <p:spPr bwMode="auto">
          <a:xfrm flipH="1">
            <a:off x="5940425" y="6040438"/>
            <a:ext cx="197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Ramses II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1366EB99-D128-448C-872F-D7FD77BDF18C}"/>
              </a:ext>
            </a:extLst>
          </p:cNvPr>
          <p:cNvSpPr>
            <a:spLocks noGrp="1" noChangeArrowheads="1"/>
          </p:cNvSpPr>
          <p:nvPr>
            <p:ph type="title"/>
          </p:nvPr>
        </p:nvSpPr>
        <p:spPr>
          <a:xfrm>
            <a:off x="457200" y="125413"/>
            <a:ext cx="8229600" cy="1143000"/>
          </a:xfrm>
        </p:spPr>
        <p:txBody>
          <a:bodyPr/>
          <a:lstStyle/>
          <a:p>
            <a:r>
              <a:rPr lang="it-IT" altLang="it-IT" sz="3200"/>
              <a:t>Una fucina, per ulteriore lavorazione</a:t>
            </a:r>
          </a:p>
        </p:txBody>
      </p:sp>
      <p:sp>
        <p:nvSpPr>
          <p:cNvPr id="31747" name="CasellaDiTesto 3">
            <a:extLst>
              <a:ext uri="{FF2B5EF4-FFF2-40B4-BE49-F238E27FC236}">
                <a16:creationId xmlns:a16="http://schemas.microsoft.com/office/drawing/2014/main" id="{A3F239EE-0717-44D9-A6F3-75F066D5C141}"/>
              </a:ext>
            </a:extLst>
          </p:cNvPr>
          <p:cNvSpPr txBox="1">
            <a:spLocks noChangeArrowheads="1"/>
          </p:cNvSpPr>
          <p:nvPr/>
        </p:nvSpPr>
        <p:spPr bwMode="auto">
          <a:xfrm>
            <a:off x="107950" y="5832475"/>
            <a:ext cx="91440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100">
                <a:solidFill>
                  <a:schemeClr val="accent2"/>
                </a:solidFill>
              </a:rPr>
              <a:t>Pompare l’aria brucia il carbonio in eccesso, e permette di produrre l’acciaio </a:t>
            </a:r>
          </a:p>
          <a:p>
            <a:pPr>
              <a:spcBef>
                <a:spcPct val="0"/>
              </a:spcBef>
              <a:buFontTx/>
              <a:buNone/>
            </a:pPr>
            <a:endParaRPr lang="it-IT" altLang="it-IT" sz="1200">
              <a:hlinkClick r:id="rId2"/>
            </a:endParaRPr>
          </a:p>
          <a:p>
            <a:pPr>
              <a:spcBef>
                <a:spcPct val="0"/>
              </a:spcBef>
              <a:buFontTx/>
              <a:buNone/>
            </a:pPr>
            <a:r>
              <a:rPr lang="it-IT" altLang="it-IT" sz="1200">
                <a:hlinkClick r:id="rId2"/>
              </a:rPr>
              <a:t>https://it.wikipedia.org/wiki/Siderurgia</a:t>
            </a:r>
            <a:endParaRPr lang="it-IT" altLang="it-IT" sz="1200"/>
          </a:p>
          <a:p>
            <a:pPr>
              <a:spcBef>
                <a:spcPct val="0"/>
              </a:spcBef>
              <a:buFontTx/>
              <a:buNone/>
            </a:pPr>
            <a:r>
              <a:rPr lang="it-IT" altLang="it-IT" sz="1200">
                <a:hlinkClick r:id="rId3"/>
              </a:rPr>
              <a:t>https://it.wikipedia.org/wiki/Fabbro</a:t>
            </a:r>
            <a:r>
              <a:rPr lang="it-IT" altLang="it-IT" sz="1200"/>
              <a:t> </a:t>
            </a:r>
          </a:p>
        </p:txBody>
      </p:sp>
      <p:pic>
        <p:nvPicPr>
          <p:cNvPr id="31748" name="Immagine 5">
            <a:extLst>
              <a:ext uri="{FF2B5EF4-FFF2-40B4-BE49-F238E27FC236}">
                <a16:creationId xmlns:a16="http://schemas.microsoft.com/office/drawing/2014/main" id="{0FA2E741-F607-43C8-8F71-C32350E11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125538"/>
            <a:ext cx="354171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magine 9" descr="Immagine che contiene erba, esterni, persona, uomo&#10;&#10;Descrizione generata automaticamente">
            <a:extLst>
              <a:ext uri="{FF2B5EF4-FFF2-40B4-BE49-F238E27FC236}">
                <a16:creationId xmlns:a16="http://schemas.microsoft.com/office/drawing/2014/main" id="{3FE9EEF3-6AF3-4105-A43F-119B509B5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103313"/>
            <a:ext cx="3541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CasellaDiTesto 11">
            <a:extLst>
              <a:ext uri="{FF2B5EF4-FFF2-40B4-BE49-F238E27FC236}">
                <a16:creationId xmlns:a16="http://schemas.microsoft.com/office/drawing/2014/main" id="{BB2F6099-7E84-457E-9694-9AF25E91705B}"/>
              </a:ext>
            </a:extLst>
          </p:cNvPr>
          <p:cNvSpPr txBox="1">
            <a:spLocks noChangeArrowheads="1"/>
          </p:cNvSpPr>
          <p:nvPr/>
        </p:nvSpPr>
        <p:spPr bwMode="auto">
          <a:xfrm>
            <a:off x="5435600" y="1103313"/>
            <a:ext cx="4689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Un convertitore Bessemer.</a:t>
            </a:r>
            <a:endParaRPr lang="it-IT" altLang="it-IT"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DB7EFF27-A0BD-4FEB-B8C6-883349A9576C}"/>
              </a:ext>
            </a:extLst>
          </p:cNvPr>
          <p:cNvSpPr>
            <a:spLocks noGrp="1" noChangeArrowheads="1"/>
          </p:cNvSpPr>
          <p:nvPr>
            <p:ph type="title"/>
          </p:nvPr>
        </p:nvSpPr>
        <p:spPr/>
        <p:txBody>
          <a:bodyPr/>
          <a:lstStyle/>
          <a:p>
            <a:r>
              <a:rPr lang="it-IT" altLang="it-IT" sz="3600"/>
              <a:t>Il colore delle stelle e il ferro da cavallo</a:t>
            </a:r>
          </a:p>
        </p:txBody>
      </p:sp>
      <p:pic>
        <p:nvPicPr>
          <p:cNvPr id="32771" name="Immagine 3">
            <a:extLst>
              <a:ext uri="{FF2B5EF4-FFF2-40B4-BE49-F238E27FC236}">
                <a16:creationId xmlns:a16="http://schemas.microsoft.com/office/drawing/2014/main" id="{99966378-561D-492B-9849-16A46A0A0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1557338"/>
            <a:ext cx="77438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CasellaDiTesto 4">
            <a:extLst>
              <a:ext uri="{FF2B5EF4-FFF2-40B4-BE49-F238E27FC236}">
                <a16:creationId xmlns:a16="http://schemas.microsoft.com/office/drawing/2014/main" id="{4C2DB40B-3B83-4948-A61B-1B2FFABB630D}"/>
              </a:ext>
            </a:extLst>
          </p:cNvPr>
          <p:cNvSpPr txBox="1">
            <a:spLocks noChangeArrowheads="1"/>
          </p:cNvSpPr>
          <p:nvPr/>
        </p:nvSpPr>
        <p:spPr bwMode="auto">
          <a:xfrm>
            <a:off x="700088" y="6207125"/>
            <a:ext cx="668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Vedi anche: https://it.wikipedia.org/wiki/Ferro_battuto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2E1E3438-6F97-4687-835A-9D77273CAEF2}"/>
              </a:ext>
            </a:extLst>
          </p:cNvPr>
          <p:cNvSpPr>
            <a:spLocks noGrp="1" noChangeArrowheads="1"/>
          </p:cNvSpPr>
          <p:nvPr>
            <p:ph type="title"/>
          </p:nvPr>
        </p:nvSpPr>
        <p:spPr/>
        <p:txBody>
          <a:bodyPr/>
          <a:lstStyle/>
          <a:p>
            <a:r>
              <a:rPr lang="it-IT" altLang="it-IT" sz="3600"/>
              <a:t>Ghisa, acciaio, ferro battuto, etc. </a:t>
            </a:r>
          </a:p>
        </p:txBody>
      </p:sp>
      <p:pic>
        <p:nvPicPr>
          <p:cNvPr id="33795" name="Picture 5">
            <a:extLst>
              <a:ext uri="{FF2B5EF4-FFF2-40B4-BE49-F238E27FC236}">
                <a16:creationId xmlns:a16="http://schemas.microsoft.com/office/drawing/2014/main" id="{9E605931-422C-41EA-9F45-7BFCF727A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05263"/>
            <a:ext cx="4591050" cy="2030412"/>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CasellaDiTesto 4">
            <a:extLst>
              <a:ext uri="{FF2B5EF4-FFF2-40B4-BE49-F238E27FC236}">
                <a16:creationId xmlns:a16="http://schemas.microsoft.com/office/drawing/2014/main" id="{C238B5F2-033F-4F1D-BBD2-38CA365C8953}"/>
              </a:ext>
            </a:extLst>
          </p:cNvPr>
          <p:cNvSpPr txBox="1">
            <a:spLocks noChangeArrowheads="1"/>
          </p:cNvSpPr>
          <p:nvPr/>
        </p:nvSpPr>
        <p:spPr bwMode="auto">
          <a:xfrm>
            <a:off x="220663" y="5861050"/>
            <a:ext cx="63373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Grafite cristallizzato nella ghisa (lega Fe-C con 4% C)</a:t>
            </a:r>
          </a:p>
        </p:txBody>
      </p:sp>
      <p:sp>
        <p:nvSpPr>
          <p:cNvPr id="33797" name="CasellaDiTesto 6">
            <a:extLst>
              <a:ext uri="{FF2B5EF4-FFF2-40B4-BE49-F238E27FC236}">
                <a16:creationId xmlns:a16="http://schemas.microsoft.com/office/drawing/2014/main" id="{98E7805F-7700-496B-AD08-DAADECFB62E2}"/>
              </a:ext>
            </a:extLst>
          </p:cNvPr>
          <p:cNvSpPr txBox="1">
            <a:spLocks noChangeArrowheads="1"/>
          </p:cNvSpPr>
          <p:nvPr/>
        </p:nvSpPr>
        <p:spPr bwMode="auto">
          <a:xfrm>
            <a:off x="198438" y="3398838"/>
            <a:ext cx="610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hlinkClick r:id="rId3"/>
              </a:rPr>
              <a:t>https://en.wikipedia.org/wiki/Wrought_iron</a:t>
            </a:r>
            <a:endParaRPr lang="it-IT" altLang="it-IT" sz="1000"/>
          </a:p>
          <a:p>
            <a:pPr>
              <a:spcBef>
                <a:spcPct val="0"/>
              </a:spcBef>
              <a:buFontTx/>
              <a:buNone/>
            </a:pPr>
            <a:r>
              <a:rPr lang="it-IT" altLang="it-IT" sz="1000"/>
              <a:t>https://www.supereva.it/ecco-che-aspetto-ha-titanic-oggi-3810-metri-atlantico-39001</a:t>
            </a:r>
          </a:p>
        </p:txBody>
      </p:sp>
      <p:pic>
        <p:nvPicPr>
          <p:cNvPr id="33798" name="Immagine 10" descr="Immagine che contiene esterni, edificio, torre&#10;&#10;Descrizione generata automaticamente">
            <a:extLst>
              <a:ext uri="{FF2B5EF4-FFF2-40B4-BE49-F238E27FC236}">
                <a16:creationId xmlns:a16="http://schemas.microsoft.com/office/drawing/2014/main" id="{97FB34BB-8C81-4979-A212-5BE8A22DF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313" y="1401763"/>
            <a:ext cx="17399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magine 12" descr="Immagine che contiene interni, vecchio, arredamento&#10;&#10;Descrizione generata automaticamente">
            <a:extLst>
              <a:ext uri="{FF2B5EF4-FFF2-40B4-BE49-F238E27FC236}">
                <a16:creationId xmlns:a16="http://schemas.microsoft.com/office/drawing/2014/main" id="{32781A28-2BBC-4369-9318-2E5377CA3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8" y="1400175"/>
            <a:ext cx="239871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2" descr="Kaloryfer żeliwny">
            <a:extLst>
              <a:ext uri="{FF2B5EF4-FFF2-40B4-BE49-F238E27FC236}">
                <a16:creationId xmlns:a16="http://schemas.microsoft.com/office/drawing/2014/main" id="{C8B0415F-56DC-4325-8354-537AAF8BE12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pic>
        <p:nvPicPr>
          <p:cNvPr id="33801" name="Immagine 15" descr="Immagine che contiene set, rigato&#10;&#10;Descrizione generata automaticamente">
            <a:extLst>
              <a:ext uri="{FF2B5EF4-FFF2-40B4-BE49-F238E27FC236}">
                <a16:creationId xmlns:a16="http://schemas.microsoft.com/office/drawing/2014/main" id="{87B1521F-5998-4AE6-98EB-A2D343F12E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750" y="4040188"/>
            <a:ext cx="3894138"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magine 17" descr="Immagine che contiene nave, natante, trasporto, gommone&#10;&#10;Descrizione generata automaticamente">
            <a:extLst>
              <a:ext uri="{FF2B5EF4-FFF2-40B4-BE49-F238E27FC236}">
                <a16:creationId xmlns:a16="http://schemas.microsoft.com/office/drawing/2014/main" id="{85AA6841-47AB-4358-AC89-CCD8BD0344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013" y="1379538"/>
            <a:ext cx="36004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1CD7DEA-1625-4DD5-9DFA-4CD30BE26A36}"/>
              </a:ext>
            </a:extLst>
          </p:cNvPr>
          <p:cNvSpPr>
            <a:spLocks noGrp="1" noChangeArrowheads="1"/>
          </p:cNvSpPr>
          <p:nvPr>
            <p:ph type="title"/>
          </p:nvPr>
        </p:nvSpPr>
        <p:spPr/>
        <p:txBody>
          <a:bodyPr/>
          <a:lstStyle/>
          <a:p>
            <a:r>
              <a:rPr lang="it-IT" altLang="it-IT" sz="2400"/>
              <a:t>Il ferro</a:t>
            </a:r>
            <a:r>
              <a:rPr lang="pl-PL" altLang="it-IT" sz="2400"/>
              <a:t> „</a:t>
            </a:r>
            <a:r>
              <a:rPr lang="it-IT" altLang="it-IT" sz="2400"/>
              <a:t>puro</a:t>
            </a:r>
            <a:r>
              <a:rPr lang="pl-PL" altLang="it-IT" sz="2400"/>
              <a:t>”: ferr</a:t>
            </a:r>
            <a:r>
              <a:rPr lang="it-IT" altLang="it-IT" sz="2400"/>
              <a:t>ite</a:t>
            </a:r>
            <a:r>
              <a:rPr lang="pl-PL" altLang="it-IT" sz="2400"/>
              <a:t> = </a:t>
            </a:r>
            <a:r>
              <a:rPr lang="el-GR" altLang="it-IT" sz="2400"/>
              <a:t>α</a:t>
            </a:r>
            <a:r>
              <a:rPr lang="pl-PL" altLang="it-IT" sz="2400"/>
              <a:t>-Fe bcc</a:t>
            </a:r>
            <a:br>
              <a:rPr lang="pl-PL" altLang="it-IT" sz="2400"/>
            </a:br>
            <a:r>
              <a:rPr lang="pl-PL" altLang="it-IT" sz="2400"/>
              <a:t> </a:t>
            </a:r>
            <a:r>
              <a:rPr lang="pl-PL" altLang="it-IT" sz="1800"/>
              <a:t>(&lt;0.028%C@738</a:t>
            </a:r>
            <a:r>
              <a:rPr lang="en-US" altLang="it-IT" sz="1800"/>
              <a:t>º</a:t>
            </a:r>
            <a:r>
              <a:rPr lang="pl-PL" altLang="it-IT" sz="1800"/>
              <a:t>C)</a:t>
            </a:r>
            <a:endParaRPr lang="el-GR" altLang="it-IT" sz="1800"/>
          </a:p>
        </p:txBody>
      </p:sp>
      <p:pic>
        <p:nvPicPr>
          <p:cNvPr id="34819" name="Picture 3">
            <a:extLst>
              <a:ext uri="{FF2B5EF4-FFF2-40B4-BE49-F238E27FC236}">
                <a16:creationId xmlns:a16="http://schemas.microsoft.com/office/drawing/2014/main" id="{F4722596-8DF2-40FC-B876-AAAF52AC8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2036763"/>
            <a:ext cx="789463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a:extLst>
              <a:ext uri="{FF2B5EF4-FFF2-40B4-BE49-F238E27FC236}">
                <a16:creationId xmlns:a16="http://schemas.microsoft.com/office/drawing/2014/main" id="{59B3A6DE-E5A5-4882-9869-5F2BDE9ECA5E}"/>
              </a:ext>
            </a:extLst>
          </p:cNvPr>
          <p:cNvSpPr>
            <a:spLocks noChangeArrowheads="1"/>
          </p:cNvSpPr>
          <p:nvPr/>
        </p:nvSpPr>
        <p:spPr bwMode="auto">
          <a:xfrm>
            <a:off x="1655763" y="5643563"/>
            <a:ext cx="1579562" cy="207962"/>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rPr>
              <a:t>http://www.metallograf.de/start.htm</a:t>
            </a:r>
          </a:p>
        </p:txBody>
      </p:sp>
      <p:pic>
        <p:nvPicPr>
          <p:cNvPr id="34821" name="Picture 5">
            <a:extLst>
              <a:ext uri="{FF2B5EF4-FFF2-40B4-BE49-F238E27FC236}">
                <a16:creationId xmlns:a16="http://schemas.microsoft.com/office/drawing/2014/main" id="{17321CF2-8313-40C9-8BF5-154A9C94D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301750"/>
            <a:ext cx="902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a:extLst>
              <a:ext uri="{FF2B5EF4-FFF2-40B4-BE49-F238E27FC236}">
                <a16:creationId xmlns:a16="http://schemas.microsoft.com/office/drawing/2014/main" id="{8EE05308-35AD-4283-9A04-4C57F4F94D24}"/>
              </a:ext>
            </a:extLst>
          </p:cNvPr>
          <p:cNvSpPr txBox="1">
            <a:spLocks noChangeArrowheads="1"/>
          </p:cNvSpPr>
          <p:nvPr/>
        </p:nvSpPr>
        <p:spPr bwMode="auto">
          <a:xfrm>
            <a:off x="3235325" y="6229350"/>
            <a:ext cx="472122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FF0000"/>
                </a:solidFill>
              </a:rPr>
              <a:t>Il ferro pur è più morbido del rame!</a:t>
            </a:r>
            <a:endParaRPr lang="en-AU" altLang="it-IT" sz="220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6DA8257-FB84-4091-97BD-1038B9B9B14F}"/>
              </a:ext>
            </a:extLst>
          </p:cNvPr>
          <p:cNvSpPr>
            <a:spLocks noGrp="1" noChangeArrowheads="1"/>
          </p:cNvSpPr>
          <p:nvPr>
            <p:ph type="title"/>
          </p:nvPr>
        </p:nvSpPr>
        <p:spPr>
          <a:xfrm>
            <a:off x="1485900" y="307975"/>
            <a:ext cx="6172200" cy="857250"/>
          </a:xfrm>
        </p:spPr>
        <p:txBody>
          <a:bodyPr/>
          <a:lstStyle/>
          <a:p>
            <a:r>
              <a:rPr lang="it-IT" altLang="it-IT" sz="3200">
                <a:solidFill>
                  <a:schemeClr val="accent2"/>
                </a:solidFill>
              </a:rPr>
              <a:t>Con il contenuto di C più grande si vedono due fasi:</a:t>
            </a:r>
          </a:p>
        </p:txBody>
      </p:sp>
      <p:pic>
        <p:nvPicPr>
          <p:cNvPr id="35843" name="Picture 3">
            <a:extLst>
              <a:ext uri="{FF2B5EF4-FFF2-40B4-BE49-F238E27FC236}">
                <a16:creationId xmlns:a16="http://schemas.microsoft.com/office/drawing/2014/main" id="{6E620548-324E-47A8-8EC6-24C1A178E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54188"/>
            <a:ext cx="44100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5446448A-63F4-4145-A8B0-797C75FBA222}"/>
              </a:ext>
            </a:extLst>
          </p:cNvPr>
          <p:cNvSpPr>
            <a:spLocks noChangeArrowheads="1"/>
          </p:cNvSpPr>
          <p:nvPr/>
        </p:nvSpPr>
        <p:spPr bwMode="auto">
          <a:xfrm>
            <a:off x="4194175" y="5589588"/>
            <a:ext cx="3657600" cy="322262"/>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hlinkClick r:id="rId3"/>
              </a:rPr>
              <a:t>http://www.sv.vt.edu/classes/MSE2094_NoteBook/96ClassProj/analytic/frontan.html#BE</a:t>
            </a:r>
            <a:endParaRPr lang="pl-PL" altLang="it-IT" sz="750">
              <a:solidFill>
                <a:schemeClr val="tx2"/>
              </a:solidFill>
              <a:latin typeface="Times New Roman" panose="02020603050405020304" pitchFamily="18" charset="0"/>
            </a:endParaRPr>
          </a:p>
          <a:p>
            <a:pPr>
              <a:defRPr/>
            </a:pPr>
            <a:r>
              <a:rPr lang="en-US" altLang="it-IT" sz="750">
                <a:solidFill>
                  <a:schemeClr val="tx2"/>
                </a:solidFill>
                <a:latin typeface="Times New Roman" panose="02020603050405020304" pitchFamily="18" charset="0"/>
              </a:rPr>
              <a:t>The group and their :"contracts": </a:t>
            </a:r>
            <a:r>
              <a:rPr lang="en-US" altLang="it-IT" sz="750">
                <a:solidFill>
                  <a:schemeClr val="tx2"/>
                </a:solidFill>
                <a:latin typeface="Times New Roman" panose="02020603050405020304" pitchFamily="18" charset="0"/>
                <a:hlinkClick r:id="rId4"/>
              </a:rPr>
              <a:t>Chris Lattin</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5"/>
              </a:rPr>
              <a:t>Kurt Eaton</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6"/>
              </a:rPr>
              <a:t>Victor Simkovic</a:t>
            </a:r>
            <a:r>
              <a:rPr lang="en-US" altLang="it-IT" sz="750">
                <a:solidFill>
                  <a:schemeClr val="tx2"/>
                </a:solidFill>
                <a:latin typeface="Times New Roman" panose="02020603050405020304" pitchFamily="18" charset="0"/>
              </a:rPr>
              <a:t> </a:t>
            </a:r>
            <a:r>
              <a:rPr lang="en-US" altLang="it-IT" sz="750">
                <a:solidFill>
                  <a:schemeClr val="tx2"/>
                </a:solidFill>
                <a:latin typeface="Times New Roman" panose="02020603050405020304" pitchFamily="18" charset="0"/>
                <a:hlinkClick r:id="rId7"/>
              </a:rPr>
              <a:t>Ike Eikenlaub</a:t>
            </a:r>
            <a:r>
              <a:rPr lang="en-US" altLang="it-IT" sz="750">
                <a:solidFill>
                  <a:schemeClr val="tx2"/>
                </a:solidFill>
                <a:latin typeface="Times New Roman" panose="02020603050405020304" pitchFamily="18" charset="0"/>
              </a:rPr>
              <a:t> </a:t>
            </a:r>
          </a:p>
        </p:txBody>
      </p:sp>
      <p:pic>
        <p:nvPicPr>
          <p:cNvPr id="35845" name="Picture 5">
            <a:extLst>
              <a:ext uri="{FF2B5EF4-FFF2-40B4-BE49-F238E27FC236}">
                <a16:creationId xmlns:a16="http://schemas.microsoft.com/office/drawing/2014/main" id="{AC2FC19B-4481-498E-A650-98B21FF0E2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5263" y="2619375"/>
            <a:ext cx="36195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A70601B7-D176-47AA-A337-EFDA50D3C9B8}"/>
              </a:ext>
            </a:extLst>
          </p:cNvPr>
          <p:cNvSpPr>
            <a:spLocks noChangeArrowheads="1"/>
          </p:cNvSpPr>
          <p:nvPr/>
        </p:nvSpPr>
        <p:spPr bwMode="auto">
          <a:xfrm>
            <a:off x="5275263" y="4618038"/>
            <a:ext cx="1587500" cy="206375"/>
          </a:xfrm>
          <a:prstGeom prst="rect">
            <a:avLst/>
          </a:prstGeom>
          <a:noFill/>
          <a:ln>
            <a:noFill/>
          </a:ln>
          <a:effectLst/>
        </p:spPr>
        <p:txBody>
          <a:bodyPr wrap="none">
            <a:spAutoFit/>
          </a:bodyPr>
          <a:lstStyle/>
          <a:p>
            <a:pPr>
              <a:defRPr/>
            </a:pPr>
            <a:r>
              <a:rPr lang="en-US" altLang="it-IT" sz="750">
                <a:solidFill>
                  <a:schemeClr val="tx2"/>
                </a:solidFill>
                <a:latin typeface="Times New Roman" panose="02020603050405020304" pitchFamily="18" charset="0"/>
              </a:rPr>
              <a:t>http://en.wikipedia.org/wiki/Pearlite</a:t>
            </a:r>
          </a:p>
        </p:txBody>
      </p:sp>
      <p:sp>
        <p:nvSpPr>
          <p:cNvPr id="35847" name="Rectangle 7">
            <a:extLst>
              <a:ext uri="{FF2B5EF4-FFF2-40B4-BE49-F238E27FC236}">
                <a16:creationId xmlns:a16="http://schemas.microsoft.com/office/drawing/2014/main" id="{E15B7ED9-3C2C-4F8B-8E92-69B7D610B5C2}"/>
              </a:ext>
            </a:extLst>
          </p:cNvPr>
          <p:cNvSpPr>
            <a:spLocks noChangeArrowheads="1"/>
          </p:cNvSpPr>
          <p:nvPr/>
        </p:nvSpPr>
        <p:spPr bwMode="auto">
          <a:xfrm>
            <a:off x="5275263" y="1827213"/>
            <a:ext cx="6858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000">
                <a:solidFill>
                  <a:schemeClr val="tx2"/>
                </a:solidFill>
              </a:rPr>
              <a:t>al</a:t>
            </a:r>
            <a:r>
              <a:rPr lang="pl-PL" altLang="it-IT" sz="2000">
                <a:solidFill>
                  <a:schemeClr val="tx2"/>
                </a:solidFill>
              </a:rPr>
              <a:t>fa</a:t>
            </a:r>
            <a:r>
              <a:rPr lang="en-US" altLang="it-IT" sz="2000">
                <a:solidFill>
                  <a:schemeClr val="tx2"/>
                </a:solidFill>
              </a:rPr>
              <a:t>-ferr</a:t>
            </a:r>
            <a:r>
              <a:rPr lang="it-IT" altLang="it-IT" sz="2000">
                <a:solidFill>
                  <a:schemeClr val="tx2"/>
                </a:solidFill>
              </a:rPr>
              <a:t>ite</a:t>
            </a:r>
            <a:r>
              <a:rPr lang="en-US" altLang="it-IT" sz="2000">
                <a:solidFill>
                  <a:schemeClr val="tx2"/>
                </a:solidFill>
              </a:rPr>
              <a:t> (88 wt%) </a:t>
            </a:r>
            <a:endParaRPr lang="pl-PL" altLang="it-IT" sz="2000">
              <a:solidFill>
                <a:schemeClr val="tx2"/>
              </a:solidFill>
            </a:endParaRPr>
          </a:p>
          <a:p>
            <a:pPr>
              <a:spcBef>
                <a:spcPct val="0"/>
              </a:spcBef>
              <a:buFontTx/>
              <a:buNone/>
            </a:pPr>
            <a:r>
              <a:rPr lang="pl-PL" altLang="it-IT" sz="2000">
                <a:solidFill>
                  <a:schemeClr val="tx2"/>
                </a:solidFill>
              </a:rPr>
              <a:t>c</a:t>
            </a:r>
            <a:r>
              <a:rPr lang="en-US" altLang="it-IT" sz="2000">
                <a:solidFill>
                  <a:schemeClr val="tx2"/>
                </a:solidFill>
              </a:rPr>
              <a:t>ement</a:t>
            </a:r>
            <a:r>
              <a:rPr lang="it-IT" altLang="it-IT" sz="2000">
                <a:solidFill>
                  <a:schemeClr val="tx2"/>
                </a:solidFill>
              </a:rPr>
              <a:t>ite</a:t>
            </a:r>
            <a:r>
              <a:rPr lang="pl-PL" altLang="it-IT" sz="2000">
                <a:solidFill>
                  <a:schemeClr val="tx2"/>
                </a:solidFill>
              </a:rPr>
              <a:t> </a:t>
            </a:r>
            <a:r>
              <a:rPr lang="en-US" altLang="it-IT" sz="2000">
                <a:solidFill>
                  <a:schemeClr val="tx2"/>
                </a:solidFill>
              </a:rPr>
              <a:t> (12%</a:t>
            </a:r>
            <a:r>
              <a:rPr lang="pl-PL" altLang="it-IT" sz="2000">
                <a:solidFill>
                  <a:schemeClr val="tx2"/>
                </a:solidFill>
              </a:rPr>
              <a:t>) - </a:t>
            </a:r>
            <a:r>
              <a:rPr lang="it-IT" altLang="it-IT" sz="2000">
                <a:solidFill>
                  <a:schemeClr val="tx2"/>
                </a:solidFill>
              </a:rPr>
              <a:t>aghi</a:t>
            </a:r>
            <a:r>
              <a:rPr lang="en-US" altLang="it-IT" sz="2000">
                <a:solidFill>
                  <a:schemeClr val="tx2"/>
                </a:solidFill>
                <a:latin typeface="Times New Roman" panose="02020603050405020304" pitchFamily="18" charset="0"/>
              </a:rPr>
              <a:t> </a:t>
            </a:r>
            <a:r>
              <a:rPr lang="pl-PL" altLang="it-IT" sz="2000">
                <a:solidFill>
                  <a:schemeClr val="tx2"/>
                </a:solidFill>
                <a:latin typeface="Times New Roman" panose="02020603050405020304" pitchFamily="18" charset="0"/>
              </a:rPr>
              <a:t> </a:t>
            </a:r>
            <a:endParaRPr lang="en-US" altLang="it-IT" sz="2000">
              <a:solidFill>
                <a:schemeClr val="tx2"/>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CC25B3B-35A8-4513-86C0-AB22BC337CAD}"/>
              </a:ext>
            </a:extLst>
          </p:cNvPr>
          <p:cNvSpPr>
            <a:spLocks noGrp="1" noChangeArrowheads="1"/>
          </p:cNvSpPr>
          <p:nvPr>
            <p:ph type="title"/>
          </p:nvPr>
        </p:nvSpPr>
        <p:spPr>
          <a:xfrm>
            <a:off x="468313" y="-77788"/>
            <a:ext cx="8229600" cy="1143001"/>
          </a:xfrm>
        </p:spPr>
        <p:txBody>
          <a:bodyPr/>
          <a:lstStyle/>
          <a:p>
            <a:r>
              <a:rPr lang="it-IT" altLang="it-IT" sz="3600"/>
              <a:t>Acciaio temprato</a:t>
            </a:r>
            <a:endParaRPr lang="en-US" altLang="it-IT" sz="3600"/>
          </a:p>
        </p:txBody>
      </p:sp>
      <p:sp>
        <p:nvSpPr>
          <p:cNvPr id="34819" name="Rectangle 3">
            <a:extLst>
              <a:ext uri="{FF2B5EF4-FFF2-40B4-BE49-F238E27FC236}">
                <a16:creationId xmlns:a16="http://schemas.microsoft.com/office/drawing/2014/main" id="{CFF5DB75-5792-4727-B9DD-5AF888C246C0}"/>
              </a:ext>
            </a:extLst>
          </p:cNvPr>
          <p:cNvSpPr>
            <a:spLocks noGrp="1" noChangeArrowheads="1"/>
          </p:cNvSpPr>
          <p:nvPr>
            <p:ph type="body" idx="1"/>
          </p:nvPr>
        </p:nvSpPr>
        <p:spPr>
          <a:xfrm>
            <a:off x="468313" y="836613"/>
            <a:ext cx="8567737" cy="4525962"/>
          </a:xfrm>
        </p:spPr>
        <p:txBody>
          <a:bodyPr/>
          <a:lstStyle/>
          <a:p>
            <a:pPr>
              <a:defRPr/>
            </a:pPr>
            <a:r>
              <a:rPr lang="en-US" altLang="it-IT" sz="1800" dirty="0"/>
              <a:t>The martensite is formed by rapid cooling (</a:t>
            </a:r>
            <a:r>
              <a:rPr lang="en-US" altLang="it-IT" sz="1800" dirty="0">
                <a:hlinkClick r:id="rId2" tooltip="Quench"/>
              </a:rPr>
              <a:t>quenching</a:t>
            </a:r>
            <a:r>
              <a:rPr lang="en-US" altLang="it-IT" sz="1800" dirty="0"/>
              <a:t>) of </a:t>
            </a:r>
            <a:r>
              <a:rPr lang="en-US" altLang="it-IT" sz="1800" dirty="0">
                <a:hlinkClick r:id="rId3" tooltip="Austenite"/>
              </a:rPr>
              <a:t>austenite</a:t>
            </a:r>
            <a:r>
              <a:rPr lang="en-US" altLang="it-IT" sz="1800" dirty="0"/>
              <a:t> which traps carbon atom</a:t>
            </a:r>
            <a:r>
              <a:rPr lang="pl-PL" altLang="it-IT" sz="1800" dirty="0"/>
              <a:t>s </a:t>
            </a:r>
            <a:r>
              <a:rPr lang="en-US" altLang="it-IT" sz="1800" dirty="0"/>
              <a:t>that do not have time to diffuse out of the crystal structure  </a:t>
            </a:r>
            <a:endParaRPr lang="pl-PL" altLang="it-IT" sz="1800" dirty="0"/>
          </a:p>
          <a:p>
            <a:pPr>
              <a:defRPr/>
            </a:pPr>
            <a:r>
              <a:rPr lang="en-US" altLang="it-IT" sz="1800" dirty="0"/>
              <a:t>martensite has a body centered </a:t>
            </a:r>
            <a:r>
              <a:rPr lang="en-US" altLang="it-IT" sz="1800" dirty="0">
                <a:hlinkClick r:id="rId4" tooltip="Tetragonal"/>
              </a:rPr>
              <a:t>tetragonal</a:t>
            </a:r>
            <a:r>
              <a:rPr lang="en-US" altLang="it-IT" sz="1800" dirty="0"/>
              <a:t> crystal structure, whereas </a:t>
            </a:r>
            <a:r>
              <a:rPr lang="en-US" altLang="it-IT" sz="1800" dirty="0">
                <a:hlinkClick r:id="rId3" tooltip="Austenite"/>
              </a:rPr>
              <a:t>austenite</a:t>
            </a:r>
            <a:r>
              <a:rPr lang="en-US" altLang="it-IT" sz="1800" dirty="0"/>
              <a:t> has a </a:t>
            </a:r>
            <a:r>
              <a:rPr lang="en-US" altLang="it-IT" sz="1800" dirty="0">
                <a:hlinkClick r:id="rId5" tooltip="Cubic crystal system"/>
              </a:rPr>
              <a:t>face center cubic</a:t>
            </a:r>
            <a:r>
              <a:rPr lang="en-US" altLang="it-IT" sz="1800" dirty="0"/>
              <a:t> (FCC) structure.</a:t>
            </a:r>
          </a:p>
          <a:p>
            <a:pPr marL="0" indent="0">
              <a:buFontTx/>
              <a:buNone/>
              <a:defRPr/>
            </a:pPr>
            <a:r>
              <a:rPr lang="it-IT" altLang="it-IT" sz="2200" dirty="0">
                <a:solidFill>
                  <a:schemeClr val="accent2"/>
                </a:solidFill>
              </a:rPr>
              <a:t>Acciaio temprato ha una struttura cristallografica “ad aghi”, che assicura la durezza ed elasticità (ma anche fragilità) </a:t>
            </a:r>
          </a:p>
        </p:txBody>
      </p:sp>
      <p:pic>
        <p:nvPicPr>
          <p:cNvPr id="36868" name="Picture 5">
            <a:extLst>
              <a:ext uri="{FF2B5EF4-FFF2-40B4-BE49-F238E27FC236}">
                <a16:creationId xmlns:a16="http://schemas.microsoft.com/office/drawing/2014/main" id="{17F143EE-E246-4B1C-84ED-6B72679E9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5" y="3305175"/>
            <a:ext cx="36131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a:extLst>
              <a:ext uri="{FF2B5EF4-FFF2-40B4-BE49-F238E27FC236}">
                <a16:creationId xmlns:a16="http://schemas.microsoft.com/office/drawing/2014/main" id="{81D3EE85-615F-4A7C-B5FA-8A19C323F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725" y="3308350"/>
            <a:ext cx="337185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8">
            <a:extLst>
              <a:ext uri="{FF2B5EF4-FFF2-40B4-BE49-F238E27FC236}">
                <a16:creationId xmlns:a16="http://schemas.microsoft.com/office/drawing/2014/main" id="{66717F4C-D888-40A4-96D7-6675AC05C726}"/>
              </a:ext>
            </a:extLst>
          </p:cNvPr>
          <p:cNvSpPr>
            <a:spLocks noChangeArrowheads="1"/>
          </p:cNvSpPr>
          <p:nvPr/>
        </p:nvSpPr>
        <p:spPr bwMode="auto">
          <a:xfrm>
            <a:off x="4583113" y="6061075"/>
            <a:ext cx="24304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0.35%C Steel, water-quenched from 870°C </a:t>
            </a:r>
          </a:p>
        </p:txBody>
      </p:sp>
      <p:sp>
        <p:nvSpPr>
          <p:cNvPr id="36871" name="Rectangle 9">
            <a:extLst>
              <a:ext uri="{FF2B5EF4-FFF2-40B4-BE49-F238E27FC236}">
                <a16:creationId xmlns:a16="http://schemas.microsoft.com/office/drawing/2014/main" id="{40426097-B19F-4B99-BE8B-563908E55669}"/>
              </a:ext>
            </a:extLst>
          </p:cNvPr>
          <p:cNvSpPr>
            <a:spLocks noChangeArrowheads="1"/>
          </p:cNvSpPr>
          <p:nvPr/>
        </p:nvSpPr>
        <p:spPr bwMode="auto">
          <a:xfrm>
            <a:off x="639763" y="6043613"/>
            <a:ext cx="1720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Martensite in AISI 4140 steel </a:t>
            </a:r>
          </a:p>
        </p:txBody>
      </p:sp>
      <p:sp>
        <p:nvSpPr>
          <p:cNvPr id="36872" name="Rectangle 10">
            <a:extLst>
              <a:ext uri="{FF2B5EF4-FFF2-40B4-BE49-F238E27FC236}">
                <a16:creationId xmlns:a16="http://schemas.microsoft.com/office/drawing/2014/main" id="{291B5CBB-7A09-4770-B786-1DE6694B7552}"/>
              </a:ext>
            </a:extLst>
          </p:cNvPr>
          <p:cNvSpPr>
            <a:spLocks noChangeArrowheads="1"/>
          </p:cNvSpPr>
          <p:nvPr/>
        </p:nvSpPr>
        <p:spPr bwMode="auto">
          <a:xfrm>
            <a:off x="179388" y="6453188"/>
            <a:ext cx="2181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http://en.wikipedia.org/wiki/Martensite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06170388-1DC7-41B6-984D-31D8EBE885A1}"/>
              </a:ext>
            </a:extLst>
          </p:cNvPr>
          <p:cNvSpPr>
            <a:spLocks noGrp="1" noChangeArrowheads="1"/>
          </p:cNvSpPr>
          <p:nvPr>
            <p:ph type="title"/>
          </p:nvPr>
        </p:nvSpPr>
        <p:spPr>
          <a:xfrm>
            <a:off x="457200" y="0"/>
            <a:ext cx="8229600" cy="1143000"/>
          </a:xfrm>
        </p:spPr>
        <p:txBody>
          <a:bodyPr/>
          <a:lstStyle/>
          <a:p>
            <a:r>
              <a:rPr lang="it-IT" altLang="it-IT" sz="3600"/>
              <a:t>La spada di Damasco</a:t>
            </a:r>
          </a:p>
        </p:txBody>
      </p:sp>
      <p:sp>
        <p:nvSpPr>
          <p:cNvPr id="4" name="CasellaDiTesto 3">
            <a:extLst>
              <a:ext uri="{FF2B5EF4-FFF2-40B4-BE49-F238E27FC236}">
                <a16:creationId xmlns:a16="http://schemas.microsoft.com/office/drawing/2014/main" id="{51866A2D-2B88-46B8-AFF8-9FE7743211AD}"/>
              </a:ext>
            </a:extLst>
          </p:cNvPr>
          <p:cNvSpPr txBox="1"/>
          <p:nvPr/>
        </p:nvSpPr>
        <p:spPr>
          <a:xfrm>
            <a:off x="89756" y="4168836"/>
            <a:ext cx="8946740" cy="2708434"/>
          </a:xfrm>
          <a:prstGeom prst="rect">
            <a:avLst/>
          </a:prstGeom>
          <a:noFill/>
        </p:spPr>
        <p:txBody>
          <a:bodyPr>
            <a:spAutoFit/>
          </a:bodyPr>
          <a:lstStyle/>
          <a:p>
            <a:pPr algn="just">
              <a:defRPr/>
            </a:pPr>
            <a:r>
              <a:rPr lang="it-IT" sz="1700" dirty="0">
                <a:solidFill>
                  <a:srgbClr val="373737"/>
                </a:solidFill>
                <a:latin typeface="verdana" panose="020B0604030504040204" pitchFamily="34" charset="0"/>
              </a:rPr>
              <a:t>Nella </a:t>
            </a:r>
            <a:r>
              <a:rPr lang="it-IT" sz="1700" b="1" dirty="0">
                <a:solidFill>
                  <a:srgbClr val="373737"/>
                </a:solidFill>
                <a:latin typeface="verdana" panose="020B0604030504040204" pitchFamily="34" charset="0"/>
              </a:rPr>
              <a:t>Forgiatura</a:t>
            </a:r>
            <a:r>
              <a:rPr lang="it-IT" sz="1700" dirty="0">
                <a:solidFill>
                  <a:srgbClr val="373737"/>
                </a:solidFill>
                <a:latin typeface="verdana" panose="020B0604030504040204" pitchFamily="34" charset="0"/>
              </a:rPr>
              <a:t> la lama era creata modellando il ferro con presse o con maglie inserite nella forgia, una sorta di forno con carboni ardenti alimentati da un mantice. La temperatura non doveva essere troppo elevata per evitare che il ferro </a:t>
            </a:r>
            <a:r>
              <a:rPr lang="it-IT" sz="1700" strike="sngStrike" dirty="0">
                <a:solidFill>
                  <a:srgbClr val="373737"/>
                </a:solidFill>
                <a:latin typeface="verdana" panose="020B0604030504040204" pitchFamily="34" charset="0"/>
              </a:rPr>
              <a:t>diventasse ghisa.</a:t>
            </a:r>
            <a:r>
              <a:rPr lang="it-IT" sz="1700" dirty="0">
                <a:solidFill>
                  <a:srgbClr val="373737"/>
                </a:solidFill>
                <a:latin typeface="verdana" panose="020B0604030504040204" pitchFamily="34" charset="0"/>
              </a:rPr>
              <a:t> </a:t>
            </a:r>
            <a:r>
              <a:rPr lang="it-IT" sz="1700" dirty="0">
                <a:solidFill>
                  <a:schemeClr val="accent2"/>
                </a:solidFill>
                <a:latin typeface="verdana" panose="020B0604030504040204" pitchFamily="34" charset="0"/>
              </a:rPr>
              <a:t>diventasse troppo morbido</a:t>
            </a:r>
            <a:r>
              <a:rPr lang="it-IT" sz="1700" dirty="0">
                <a:solidFill>
                  <a:srgbClr val="373737"/>
                </a:solidFill>
                <a:latin typeface="verdana" panose="020B0604030504040204" pitchFamily="34" charset="0"/>
              </a:rPr>
              <a:t>. Successivamente la lama, resa arroventata con i carboni della forgia, era lavorata con martello ed incudine. Seguiva la </a:t>
            </a:r>
            <a:r>
              <a:rPr lang="it-IT" sz="1700" b="1" dirty="0">
                <a:solidFill>
                  <a:srgbClr val="373737"/>
                </a:solidFill>
                <a:latin typeface="Verdana" panose="020B0604030504040204" pitchFamily="34" charset="0"/>
              </a:rPr>
              <a:t>Tempra</a:t>
            </a:r>
            <a:r>
              <a:rPr lang="it-IT" sz="1700" dirty="0">
                <a:solidFill>
                  <a:srgbClr val="373737"/>
                </a:solidFill>
                <a:latin typeface="verdana" panose="020B0604030504040204" pitchFamily="34" charset="0"/>
              </a:rPr>
              <a:t> dove il ferro della lama arroventata, divenuto acciaio, veniva immersa in olio o acqua. E per finire il</a:t>
            </a:r>
            <a:r>
              <a:rPr lang="it-IT" sz="1700" b="1" dirty="0">
                <a:solidFill>
                  <a:srgbClr val="373737"/>
                </a:solidFill>
                <a:latin typeface="verdana" panose="020B0604030504040204" pitchFamily="34" charset="0"/>
              </a:rPr>
              <a:t> Rinvenimento</a:t>
            </a:r>
            <a:r>
              <a:rPr lang="it-IT" sz="1700" dirty="0">
                <a:solidFill>
                  <a:srgbClr val="373737"/>
                </a:solidFill>
                <a:latin typeface="verdana" panose="020B0604030504040204" pitchFamily="34" charset="0"/>
              </a:rPr>
              <a:t>, un trattamento termico con un riscaldamento seguito da un raffreddamento a velocità controllata </a:t>
            </a:r>
            <a:r>
              <a:rPr lang="it-IT" sz="1700" dirty="0">
                <a:solidFill>
                  <a:schemeClr val="accent2"/>
                </a:solidFill>
                <a:latin typeface="verdana" panose="020B0604030504040204" pitchFamily="34" charset="0"/>
              </a:rPr>
              <a:t>(nella urina?) </a:t>
            </a:r>
            <a:r>
              <a:rPr lang="it-IT" sz="1700" dirty="0">
                <a:solidFill>
                  <a:srgbClr val="373737"/>
                </a:solidFill>
                <a:latin typeface="verdana" panose="020B0604030504040204" pitchFamily="34" charset="0"/>
              </a:rPr>
              <a:t>che dava </a:t>
            </a:r>
            <a:r>
              <a:rPr lang="it-IT" sz="1700" strike="sngStrike" dirty="0">
                <a:solidFill>
                  <a:srgbClr val="373737"/>
                </a:solidFill>
                <a:latin typeface="verdana" panose="020B0604030504040204" pitchFamily="34" charset="0"/>
              </a:rPr>
              <a:t>durezza</a:t>
            </a:r>
            <a:r>
              <a:rPr lang="it-IT" sz="1700" dirty="0">
                <a:solidFill>
                  <a:srgbClr val="373737"/>
                </a:solidFill>
                <a:latin typeface="verdana" panose="020B0604030504040204" pitchFamily="34" charset="0"/>
              </a:rPr>
              <a:t> l’</a:t>
            </a:r>
            <a:r>
              <a:rPr lang="it-IT" sz="1700" dirty="0">
                <a:solidFill>
                  <a:schemeClr val="accent2"/>
                </a:solidFill>
                <a:latin typeface="verdana" panose="020B0604030504040204" pitchFamily="34" charset="0"/>
              </a:rPr>
              <a:t>elasticità all’arma</a:t>
            </a:r>
            <a:r>
              <a:rPr lang="it-IT" sz="1700" dirty="0">
                <a:solidFill>
                  <a:srgbClr val="373737"/>
                </a:solidFill>
                <a:latin typeface="verdana" panose="020B0604030504040204" pitchFamily="34" charset="0"/>
              </a:rPr>
              <a:t>.</a:t>
            </a:r>
          </a:p>
          <a:p>
            <a:pPr algn="just">
              <a:defRPr/>
            </a:pPr>
            <a:r>
              <a:rPr lang="it-IT" sz="1200" dirty="0">
                <a:solidFill>
                  <a:srgbClr val="373737"/>
                </a:solidFill>
              </a:rPr>
              <a:t>https://lagiovinestoria.blogspot.com/p/le-spade-di-damasco-misteri-del-medioevo.html</a:t>
            </a:r>
          </a:p>
        </p:txBody>
      </p:sp>
      <p:pic>
        <p:nvPicPr>
          <p:cNvPr id="37892" name="Immagine 5" descr="Immagine che contiene testo, edificio, finestra&#10;&#10;Descrizione generata automaticamente">
            <a:extLst>
              <a:ext uri="{FF2B5EF4-FFF2-40B4-BE49-F238E27FC236}">
                <a16:creationId xmlns:a16="http://schemas.microsoft.com/office/drawing/2014/main" id="{C23AF289-2263-42A4-B995-066C9B760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879475"/>
            <a:ext cx="4191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ACABD996-A21B-4066-981F-5103AE7674ED}"/>
              </a:ext>
            </a:extLst>
          </p:cNvPr>
          <p:cNvSpPr txBox="1"/>
          <p:nvPr/>
        </p:nvSpPr>
        <p:spPr>
          <a:xfrm>
            <a:off x="352425" y="3730625"/>
            <a:ext cx="7623175" cy="368300"/>
          </a:xfrm>
          <a:prstGeom prst="rect">
            <a:avLst/>
          </a:prstGeom>
          <a:noFill/>
        </p:spPr>
        <p:txBody>
          <a:bodyPr>
            <a:spAutoFit/>
          </a:bodyPr>
          <a:lstStyle/>
          <a:p>
            <a:pPr>
              <a:defRPr/>
            </a:pPr>
            <a:r>
              <a:rPr lang="it-IT" dirty="0">
                <a:solidFill>
                  <a:srgbClr val="373737"/>
                </a:solidFill>
                <a:latin typeface="+mn-lt"/>
              </a:rPr>
              <a:t>Assedio di Antiochia (1098 d.C.)               [dott.ssa Claudia </a:t>
            </a:r>
            <a:r>
              <a:rPr lang="it-IT" dirty="0" err="1">
                <a:solidFill>
                  <a:srgbClr val="373737"/>
                </a:solidFill>
                <a:latin typeface="+mn-lt"/>
              </a:rPr>
              <a:t>Cepollaro</a:t>
            </a:r>
            <a:r>
              <a:rPr lang="it-IT" dirty="0">
                <a:solidFill>
                  <a:srgbClr val="373737"/>
                </a:solidFill>
              </a:rPr>
              <a:t>]</a:t>
            </a:r>
            <a:endParaRPr lang="it-IT" dirty="0"/>
          </a:p>
        </p:txBody>
      </p:sp>
      <p:pic>
        <p:nvPicPr>
          <p:cNvPr id="37894" name="Immagine 9" descr="Immagine che contiene arma&#10;&#10;Descrizione generata automaticamente">
            <a:extLst>
              <a:ext uri="{FF2B5EF4-FFF2-40B4-BE49-F238E27FC236}">
                <a16:creationId xmlns:a16="http://schemas.microsoft.com/office/drawing/2014/main" id="{F5848C5A-D310-4494-B637-0262E5F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893763"/>
            <a:ext cx="41148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7A29F47-88E2-4316-A703-16031FC96611}"/>
              </a:ext>
            </a:extLst>
          </p:cNvPr>
          <p:cNvSpPr>
            <a:spLocks noGrp="1" noChangeArrowheads="1"/>
          </p:cNvSpPr>
          <p:nvPr>
            <p:ph type="title"/>
          </p:nvPr>
        </p:nvSpPr>
        <p:spPr>
          <a:xfrm>
            <a:off x="420688" y="-152400"/>
            <a:ext cx="8615362" cy="1143000"/>
          </a:xfrm>
        </p:spPr>
        <p:txBody>
          <a:bodyPr/>
          <a:lstStyle/>
          <a:p>
            <a:r>
              <a:rPr lang="it-IT" altLang="it-IT" sz="3200"/>
              <a:t>Fasi cristallografiche: perlite, ferrite, cementite</a:t>
            </a:r>
          </a:p>
        </p:txBody>
      </p:sp>
      <p:pic>
        <p:nvPicPr>
          <p:cNvPr id="38915" name="Picture 4">
            <a:extLst>
              <a:ext uri="{FF2B5EF4-FFF2-40B4-BE49-F238E27FC236}">
                <a16:creationId xmlns:a16="http://schemas.microsoft.com/office/drawing/2014/main" id="{66E07EF8-B944-45A6-90E5-A65E9598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738188"/>
            <a:ext cx="5940425"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F6EB7445-A8AF-48D2-A24C-C7649176B107}"/>
              </a:ext>
            </a:extLst>
          </p:cNvPr>
          <p:cNvSpPr>
            <a:spLocks noChangeArrowheads="1"/>
          </p:cNvSpPr>
          <p:nvPr/>
        </p:nvSpPr>
        <p:spPr bwMode="auto">
          <a:xfrm>
            <a:off x="2124075" y="2205038"/>
            <a:ext cx="2940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400"/>
              <a:t>http://www.metallograf.de/start.htm</a:t>
            </a:r>
          </a:p>
        </p:txBody>
      </p:sp>
      <p:sp>
        <p:nvSpPr>
          <p:cNvPr id="38917" name="CasellaDiTesto 1">
            <a:extLst>
              <a:ext uri="{FF2B5EF4-FFF2-40B4-BE49-F238E27FC236}">
                <a16:creationId xmlns:a16="http://schemas.microsoft.com/office/drawing/2014/main" id="{5DF9CF79-64BC-43A2-8CBD-97142DAB0150}"/>
              </a:ext>
            </a:extLst>
          </p:cNvPr>
          <p:cNvSpPr txBox="1">
            <a:spLocks noChangeArrowheads="1"/>
          </p:cNvSpPr>
          <p:nvPr/>
        </p:nvSpPr>
        <p:spPr bwMode="auto">
          <a:xfrm>
            <a:off x="0" y="5800725"/>
            <a:ext cx="9144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100">
                <a:solidFill>
                  <a:schemeClr val="accent2"/>
                </a:solidFill>
              </a:rPr>
              <a:t>Cosi, si spiegano infinte applicazioni del ‘ferro’. E visto, che alla lega Fe-C si possono aggiungere altri elementi - vanadio, cromo, molibdeno, mangano,  di lavoro non mancherà per altre generazioni di ingegneri.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F2A32BC-B49B-4338-8133-117C9632E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32050"/>
            <a:ext cx="367188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olo 1">
            <a:extLst>
              <a:ext uri="{FF2B5EF4-FFF2-40B4-BE49-F238E27FC236}">
                <a16:creationId xmlns:a16="http://schemas.microsoft.com/office/drawing/2014/main" id="{579DE6CC-B113-417F-9BCB-58523A6867AB}"/>
              </a:ext>
            </a:extLst>
          </p:cNvPr>
          <p:cNvSpPr>
            <a:spLocks noGrp="1" noChangeArrowheads="1"/>
          </p:cNvSpPr>
          <p:nvPr>
            <p:ph type="title"/>
          </p:nvPr>
        </p:nvSpPr>
        <p:spPr>
          <a:xfrm>
            <a:off x="179388" y="476250"/>
            <a:ext cx="4625975" cy="698500"/>
          </a:xfrm>
        </p:spPr>
        <p:txBody>
          <a:bodyPr/>
          <a:lstStyle/>
          <a:p>
            <a:r>
              <a:rPr lang="it-IT" altLang="it-IT" sz="3600"/>
              <a:t>Galena, malachite…</a:t>
            </a:r>
          </a:p>
        </p:txBody>
      </p:sp>
      <p:pic>
        <p:nvPicPr>
          <p:cNvPr id="8196" name="Picture 2">
            <a:extLst>
              <a:ext uri="{FF2B5EF4-FFF2-40B4-BE49-F238E27FC236}">
                <a16:creationId xmlns:a16="http://schemas.microsoft.com/office/drawing/2014/main" id="{2720DA08-A820-40FA-88B9-548E12D62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300038"/>
            <a:ext cx="20002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CasellaDiTesto 5">
            <a:extLst>
              <a:ext uri="{FF2B5EF4-FFF2-40B4-BE49-F238E27FC236}">
                <a16:creationId xmlns:a16="http://schemas.microsoft.com/office/drawing/2014/main" id="{F1CA10B8-2625-422D-9852-099A51096B62}"/>
              </a:ext>
            </a:extLst>
          </p:cNvPr>
          <p:cNvSpPr txBox="1">
            <a:spLocks noChangeArrowheads="1"/>
          </p:cNvSpPr>
          <p:nvPr/>
        </p:nvSpPr>
        <p:spPr bwMode="auto">
          <a:xfrm>
            <a:off x="555625" y="5219700"/>
            <a:ext cx="7561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https://it.wikipedia.org/wiki/Galena</a:t>
            </a:r>
          </a:p>
        </p:txBody>
      </p:sp>
      <p:sp>
        <p:nvSpPr>
          <p:cNvPr id="8198" name="CasellaDiTesto 1">
            <a:extLst>
              <a:ext uri="{FF2B5EF4-FFF2-40B4-BE49-F238E27FC236}">
                <a16:creationId xmlns:a16="http://schemas.microsoft.com/office/drawing/2014/main" id="{076D883F-0064-45CF-AAB8-9B762F0EBD0E}"/>
              </a:ext>
            </a:extLst>
          </p:cNvPr>
          <p:cNvSpPr txBox="1">
            <a:spLocks noChangeArrowheads="1"/>
          </p:cNvSpPr>
          <p:nvPr/>
        </p:nvSpPr>
        <p:spPr bwMode="auto">
          <a:xfrm>
            <a:off x="457200" y="1493838"/>
            <a:ext cx="84597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Galena = solfuro di piombo (PbS)</a:t>
            </a:r>
          </a:p>
          <a:p>
            <a:pPr>
              <a:spcBef>
                <a:spcPct val="0"/>
              </a:spcBef>
              <a:buFontTx/>
              <a:buNone/>
            </a:pPr>
            <a:r>
              <a:rPr lang="it-IT" altLang="it-IT" sz="1800">
                <a:solidFill>
                  <a:srgbClr val="202122"/>
                </a:solidFill>
              </a:rPr>
              <a:t>Veniva utilizzata anche come componente per le vernici, ma già da tempo questo uso è stato abbandonato per l'alta tossicità del </a:t>
            </a:r>
            <a:r>
              <a:rPr lang="it-IT" altLang="it-IT" sz="1800">
                <a:solidFill>
                  <a:srgbClr val="0645AD"/>
                </a:solidFill>
                <a:hlinkClick r:id="rId4" tooltip="Piombo"/>
              </a:rPr>
              <a:t>piombo</a:t>
            </a:r>
            <a:r>
              <a:rPr lang="it-IT" altLang="it-IT" sz="1800">
                <a:solidFill>
                  <a:srgbClr val="202122"/>
                </a:solidFill>
              </a:rPr>
              <a:t>.</a:t>
            </a:r>
            <a:endParaRPr lang="it-IT" altLang="it-IT" sz="1800"/>
          </a:p>
        </p:txBody>
      </p:sp>
      <p:sp>
        <p:nvSpPr>
          <p:cNvPr id="8199" name="CasellaDiTesto 11">
            <a:extLst>
              <a:ext uri="{FF2B5EF4-FFF2-40B4-BE49-F238E27FC236}">
                <a16:creationId xmlns:a16="http://schemas.microsoft.com/office/drawing/2014/main" id="{0212047A-78C2-4E6A-AF52-A034C09E4C10}"/>
              </a:ext>
            </a:extLst>
          </p:cNvPr>
          <p:cNvSpPr txBox="1">
            <a:spLocks noChangeArrowheads="1"/>
          </p:cNvSpPr>
          <p:nvPr/>
        </p:nvSpPr>
        <p:spPr bwMode="auto">
          <a:xfrm>
            <a:off x="468313" y="5645150"/>
            <a:ext cx="7775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202122"/>
                </a:solidFill>
              </a:rPr>
              <a:t>Malachite = carbonato di rame Cu</a:t>
            </a:r>
            <a:r>
              <a:rPr lang="it-IT" altLang="it-IT" sz="2200" baseline="-25000">
                <a:solidFill>
                  <a:srgbClr val="202122"/>
                </a:solidFill>
              </a:rPr>
              <a:t>2</a:t>
            </a:r>
            <a:r>
              <a:rPr lang="it-IT" altLang="it-IT" sz="2200">
                <a:solidFill>
                  <a:srgbClr val="202122"/>
                </a:solidFill>
              </a:rPr>
              <a:t>(CO</a:t>
            </a:r>
            <a:r>
              <a:rPr lang="it-IT" altLang="it-IT" sz="2200" baseline="-25000">
                <a:solidFill>
                  <a:srgbClr val="202122"/>
                </a:solidFill>
              </a:rPr>
              <a:t>3</a:t>
            </a:r>
            <a:r>
              <a:rPr lang="it-IT" altLang="it-IT" sz="2200">
                <a:solidFill>
                  <a:srgbClr val="202122"/>
                </a:solidFill>
              </a:rPr>
              <a:t>)(OH)</a:t>
            </a:r>
            <a:r>
              <a:rPr lang="it-IT" altLang="it-IT" sz="2200" baseline="-25000">
                <a:solidFill>
                  <a:srgbClr val="202122"/>
                </a:solidFill>
              </a:rPr>
              <a:t>2</a:t>
            </a:r>
          </a:p>
          <a:p>
            <a:pPr>
              <a:spcBef>
                <a:spcPct val="0"/>
              </a:spcBef>
              <a:buFontTx/>
              <a:buNone/>
            </a:pPr>
            <a:r>
              <a:rPr lang="it-IT" altLang="it-IT" sz="1800">
                <a:solidFill>
                  <a:srgbClr val="202122"/>
                </a:solidFill>
              </a:rPr>
              <a:t>è la polvere prodotta durante la lavorazione ad essere tossica</a:t>
            </a:r>
            <a:endParaRPr lang="it-IT" altLang="it-IT" sz="1800"/>
          </a:p>
        </p:txBody>
      </p:sp>
      <p:pic>
        <p:nvPicPr>
          <p:cNvPr id="8200" name="Immagine 5" descr="Immagine che contiene pianta, vongola, broccoli, verdura&#10;&#10;Descrizione generata automaticamente">
            <a:extLst>
              <a:ext uri="{FF2B5EF4-FFF2-40B4-BE49-F238E27FC236}">
                <a16:creationId xmlns:a16="http://schemas.microsoft.com/office/drawing/2014/main" id="{BD52F6A1-A9B3-4DAB-B9F1-52F96D50A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988" y="2478088"/>
            <a:ext cx="38195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CasellaDiTesto 15">
            <a:extLst>
              <a:ext uri="{FF2B5EF4-FFF2-40B4-BE49-F238E27FC236}">
                <a16:creationId xmlns:a16="http://schemas.microsoft.com/office/drawing/2014/main" id="{CC98C652-265F-448C-AEE2-F14A8EA9542E}"/>
              </a:ext>
            </a:extLst>
          </p:cNvPr>
          <p:cNvSpPr txBox="1">
            <a:spLocks noChangeArrowheads="1"/>
          </p:cNvSpPr>
          <p:nvPr/>
        </p:nvSpPr>
        <p:spPr bwMode="auto">
          <a:xfrm>
            <a:off x="4541838" y="51181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https://it.wikipedia.org/wiki/Malachite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401A2FD-48FB-4A11-B3D3-6B894BE79A37}"/>
              </a:ext>
            </a:extLst>
          </p:cNvPr>
          <p:cNvSpPr>
            <a:spLocks noGrp="1" noChangeArrowheads="1"/>
          </p:cNvSpPr>
          <p:nvPr>
            <p:ph type="title"/>
          </p:nvPr>
        </p:nvSpPr>
        <p:spPr>
          <a:xfrm>
            <a:off x="-450850" y="201613"/>
            <a:ext cx="6172200" cy="857250"/>
          </a:xfrm>
        </p:spPr>
        <p:txBody>
          <a:bodyPr/>
          <a:lstStyle/>
          <a:p>
            <a:r>
              <a:rPr lang="it-IT" altLang="it-IT" sz="3600"/>
              <a:t>Metalli nativi</a:t>
            </a:r>
          </a:p>
        </p:txBody>
      </p:sp>
      <p:pic>
        <p:nvPicPr>
          <p:cNvPr id="39939" name="Picture 3">
            <a:extLst>
              <a:ext uri="{FF2B5EF4-FFF2-40B4-BE49-F238E27FC236}">
                <a16:creationId xmlns:a16="http://schemas.microsoft.com/office/drawing/2014/main" id="{42765C6E-C131-49A5-8299-F9D0AE91A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081088"/>
            <a:ext cx="5062538"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A79F5DE9-F1A3-4D7A-A8AC-EF878BDA7957}"/>
              </a:ext>
            </a:extLst>
          </p:cNvPr>
          <p:cNvSpPr txBox="1">
            <a:spLocks noChangeArrowheads="1"/>
          </p:cNvSpPr>
          <p:nvPr/>
        </p:nvSpPr>
        <p:spPr bwMode="auto">
          <a:xfrm>
            <a:off x="1208088" y="4868863"/>
            <a:ext cx="2573337"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Oro, rame, argento</a:t>
            </a:r>
            <a:endParaRPr lang="pl-PL" altLang="it-IT" sz="2200"/>
          </a:p>
        </p:txBody>
      </p:sp>
      <p:pic>
        <p:nvPicPr>
          <p:cNvPr id="36869" name="Picture 5">
            <a:extLst>
              <a:ext uri="{FF2B5EF4-FFF2-40B4-BE49-F238E27FC236}">
                <a16:creationId xmlns:a16="http://schemas.microsoft.com/office/drawing/2014/main" id="{5187E6FC-91E5-404F-9066-34EC95B6C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1085850"/>
            <a:ext cx="403225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a:extLst>
              <a:ext uri="{FF2B5EF4-FFF2-40B4-BE49-F238E27FC236}">
                <a16:creationId xmlns:a16="http://schemas.microsoft.com/office/drawing/2014/main" id="{C1EE0CF2-9E01-416E-A5C6-6FC651CF5BC3}"/>
              </a:ext>
            </a:extLst>
          </p:cNvPr>
          <p:cNvSpPr txBox="1">
            <a:spLocks noChangeArrowheads="1"/>
          </p:cNvSpPr>
          <p:nvPr/>
        </p:nvSpPr>
        <p:spPr bwMode="auto">
          <a:xfrm>
            <a:off x="5676900" y="603250"/>
            <a:ext cx="33115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Rame,  argento, calcite</a:t>
            </a:r>
            <a:endParaRPr lang="pl-PL" altLang="it-IT" sz="2200"/>
          </a:p>
        </p:txBody>
      </p:sp>
      <p:sp>
        <p:nvSpPr>
          <p:cNvPr id="39943" name="CasellaDiTesto 1">
            <a:extLst>
              <a:ext uri="{FF2B5EF4-FFF2-40B4-BE49-F238E27FC236}">
                <a16:creationId xmlns:a16="http://schemas.microsoft.com/office/drawing/2014/main" id="{EF345588-6EBE-4720-83AE-46383232D7E5}"/>
              </a:ext>
            </a:extLst>
          </p:cNvPr>
          <p:cNvSpPr txBox="1">
            <a:spLocks noChangeArrowheads="1"/>
          </p:cNvSpPr>
          <p:nvPr/>
        </p:nvSpPr>
        <p:spPr bwMode="auto">
          <a:xfrm>
            <a:off x="155575" y="6142038"/>
            <a:ext cx="4032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Museo delle Scienze Naturali di Toronto, foto Maria Karwasz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2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a:extLst>
              <a:ext uri="{FF2B5EF4-FFF2-40B4-BE49-F238E27FC236}">
                <a16:creationId xmlns:a16="http://schemas.microsoft.com/office/drawing/2014/main" id="{B4CD3282-0E56-478A-89E6-AEAC4814913C}"/>
              </a:ext>
            </a:extLst>
          </p:cNvPr>
          <p:cNvSpPr>
            <a:spLocks noGrp="1" noChangeArrowheads="1"/>
          </p:cNvSpPr>
          <p:nvPr>
            <p:ph type="title"/>
          </p:nvPr>
        </p:nvSpPr>
        <p:spPr/>
        <p:txBody>
          <a:bodyPr/>
          <a:lstStyle/>
          <a:p>
            <a:r>
              <a:rPr lang="it-IT" altLang="it-IT" sz="3600"/>
              <a:t>L’oro rimane eterno: il tesoro di Priamo</a:t>
            </a:r>
          </a:p>
        </p:txBody>
      </p:sp>
      <p:sp>
        <p:nvSpPr>
          <p:cNvPr id="40963" name="CasellaDiTesto 3">
            <a:extLst>
              <a:ext uri="{FF2B5EF4-FFF2-40B4-BE49-F238E27FC236}">
                <a16:creationId xmlns:a16="http://schemas.microsoft.com/office/drawing/2014/main" id="{82CFB208-7E9D-45D4-8ED6-702571A16397}"/>
              </a:ext>
            </a:extLst>
          </p:cNvPr>
          <p:cNvSpPr txBox="1">
            <a:spLocks noChangeArrowheads="1"/>
          </p:cNvSpPr>
          <p:nvPr/>
        </p:nvSpPr>
        <p:spPr bwMode="auto">
          <a:xfrm>
            <a:off x="827088" y="6129338"/>
            <a:ext cx="6400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202122"/>
                </a:solidFill>
              </a:rPr>
              <a:t>prima metà del </a:t>
            </a:r>
            <a:r>
              <a:rPr lang="it-IT" altLang="it-IT" sz="2200" u="sng">
                <a:solidFill>
                  <a:srgbClr val="0645AD"/>
                </a:solidFill>
                <a:hlinkClick r:id="rId2"/>
              </a:rPr>
              <a:t>III millennio a.C.</a:t>
            </a:r>
            <a:endParaRPr lang="it-IT" altLang="it-IT" sz="2200"/>
          </a:p>
          <a:p>
            <a:pPr>
              <a:spcBef>
                <a:spcPct val="0"/>
              </a:spcBef>
              <a:buFontTx/>
              <a:buNone/>
            </a:pPr>
            <a:r>
              <a:rPr lang="it-IT" altLang="it-IT" sz="1200"/>
              <a:t>https://www.joya.life/blog/sorprendente-tesoro-del-priamo/</a:t>
            </a:r>
          </a:p>
        </p:txBody>
      </p:sp>
      <p:pic>
        <p:nvPicPr>
          <p:cNvPr id="40964" name="Immagine 5">
            <a:extLst>
              <a:ext uri="{FF2B5EF4-FFF2-40B4-BE49-F238E27FC236}">
                <a16:creationId xmlns:a16="http://schemas.microsoft.com/office/drawing/2014/main" id="{B74F2CF0-A618-49FE-B9E3-D4B0BE7DE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38" y="1196975"/>
            <a:ext cx="71469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20337A56-2CD4-4B0A-8E23-F642D667A1C7}"/>
              </a:ext>
            </a:extLst>
          </p:cNvPr>
          <p:cNvSpPr>
            <a:spLocks noGrp="1" noChangeArrowheads="1"/>
          </p:cNvSpPr>
          <p:nvPr>
            <p:ph type="title"/>
          </p:nvPr>
        </p:nvSpPr>
        <p:spPr>
          <a:xfrm>
            <a:off x="354013" y="25400"/>
            <a:ext cx="8229600" cy="882650"/>
          </a:xfrm>
        </p:spPr>
        <p:txBody>
          <a:bodyPr/>
          <a:lstStyle/>
          <a:p>
            <a:r>
              <a:rPr lang="it-IT" altLang="it-IT" sz="3600"/>
              <a:t>«Orefice fine»</a:t>
            </a:r>
          </a:p>
        </p:txBody>
      </p:sp>
      <p:pic>
        <p:nvPicPr>
          <p:cNvPr id="41987" name="Immagine 5">
            <a:extLst>
              <a:ext uri="{FF2B5EF4-FFF2-40B4-BE49-F238E27FC236}">
                <a16:creationId xmlns:a16="http://schemas.microsoft.com/office/drawing/2014/main" id="{A0826C4E-55CD-4D04-A61C-0ACEE4BA9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0" y="800100"/>
            <a:ext cx="31623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DiTesto 7">
            <a:extLst>
              <a:ext uri="{FF2B5EF4-FFF2-40B4-BE49-F238E27FC236}">
                <a16:creationId xmlns:a16="http://schemas.microsoft.com/office/drawing/2014/main" id="{1E06F8AC-AA44-425C-857C-D13E6D694F2C}"/>
              </a:ext>
            </a:extLst>
          </p:cNvPr>
          <p:cNvSpPr txBox="1">
            <a:spLocks noChangeArrowheads="1"/>
          </p:cNvSpPr>
          <p:nvPr/>
        </p:nvSpPr>
        <p:spPr bwMode="auto">
          <a:xfrm>
            <a:off x="131763" y="44545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0645AD"/>
                </a:solidFill>
              </a:rPr>
              <a:t>Benvenuto Cellini</a:t>
            </a:r>
          </a:p>
          <a:p>
            <a:pPr>
              <a:spcBef>
                <a:spcPct val="0"/>
              </a:spcBef>
              <a:buFontTx/>
              <a:buNone/>
            </a:pPr>
            <a:r>
              <a:rPr lang="it-IT" altLang="it-IT" sz="1800">
                <a:solidFill>
                  <a:srgbClr val="0645AD"/>
                </a:solidFill>
              </a:rPr>
              <a:t>Peter Carl Fabergé</a:t>
            </a:r>
            <a:endParaRPr lang="it-IT" altLang="it-IT" sz="1800"/>
          </a:p>
        </p:txBody>
      </p:sp>
      <p:pic>
        <p:nvPicPr>
          <p:cNvPr id="41989" name="Immagine 11" descr="Immagine che contiene diverso, decorato, parecchi, dipinto&#10;&#10;Descrizione generata automaticamente">
            <a:extLst>
              <a:ext uri="{FF2B5EF4-FFF2-40B4-BE49-F238E27FC236}">
                <a16:creationId xmlns:a16="http://schemas.microsoft.com/office/drawing/2014/main" id="{0CE62DA9-F487-4225-9B91-1E4A44821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803275"/>
            <a:ext cx="5729288"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CasellaDiTesto 12">
            <a:extLst>
              <a:ext uri="{FF2B5EF4-FFF2-40B4-BE49-F238E27FC236}">
                <a16:creationId xmlns:a16="http://schemas.microsoft.com/office/drawing/2014/main" id="{7A3273CF-EB46-4E8C-B8E8-50BF30AAD455}"/>
              </a:ext>
            </a:extLst>
          </p:cNvPr>
          <p:cNvSpPr txBox="1">
            <a:spLocks noChangeArrowheads="1"/>
          </p:cNvSpPr>
          <p:nvPr/>
        </p:nvSpPr>
        <p:spPr bwMode="auto">
          <a:xfrm>
            <a:off x="676275" y="5143500"/>
            <a:ext cx="5203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FF0000"/>
                </a:solidFill>
              </a:rPr>
              <a:t>Perché l’oro è così malleabile?</a:t>
            </a:r>
          </a:p>
          <a:p>
            <a:pPr>
              <a:spcBef>
                <a:spcPct val="0"/>
              </a:spcBef>
              <a:buFontTx/>
              <a:buNone/>
            </a:pPr>
            <a:r>
              <a:rPr lang="it-IT" altLang="it-IT" sz="2200">
                <a:solidFill>
                  <a:srgbClr val="FF0000"/>
                </a:solidFill>
              </a:rPr>
              <a:t>Perché gli orbitali </a:t>
            </a:r>
            <a:r>
              <a:rPr lang="it-IT" altLang="it-IT" sz="2200" i="1">
                <a:solidFill>
                  <a:srgbClr val="FF0000"/>
                </a:solidFill>
              </a:rPr>
              <a:t>d</a:t>
            </a:r>
            <a:r>
              <a:rPr lang="it-IT" altLang="it-IT" sz="2200">
                <a:solidFill>
                  <a:srgbClr val="FF0000"/>
                </a:solidFill>
              </a:rPr>
              <a:t> sono molto allungati</a:t>
            </a:r>
          </a:p>
        </p:txBody>
      </p:sp>
      <p:pic>
        <p:nvPicPr>
          <p:cNvPr id="41991" name="Immagine 14">
            <a:extLst>
              <a:ext uri="{FF2B5EF4-FFF2-40B4-BE49-F238E27FC236}">
                <a16:creationId xmlns:a16="http://schemas.microsoft.com/office/drawing/2014/main" id="{0F45F6C1-2731-4E48-A66B-3D7F2A9AF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3" y="3402013"/>
            <a:ext cx="31623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CasellaDiTesto 3">
            <a:extLst>
              <a:ext uri="{FF2B5EF4-FFF2-40B4-BE49-F238E27FC236}">
                <a16:creationId xmlns:a16="http://schemas.microsoft.com/office/drawing/2014/main" id="{CEE24BB1-532A-411C-AD85-09545EFF51C8}"/>
              </a:ext>
            </a:extLst>
          </p:cNvPr>
          <p:cNvSpPr txBox="1">
            <a:spLocks noChangeArrowheads="1"/>
          </p:cNvSpPr>
          <p:nvPr/>
        </p:nvSpPr>
        <p:spPr bwMode="auto">
          <a:xfrm>
            <a:off x="66675" y="3971925"/>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hlinkClick r:id="rId5"/>
              </a:rPr>
              <a:t>https://www.artribune.com/wp-content/uploads/2015/09/Benvenuto-Cellini-Saliera-.jpg</a:t>
            </a:r>
            <a:endParaRPr lang="it-IT" altLang="it-IT" sz="1000"/>
          </a:p>
          <a:p>
            <a:pPr>
              <a:spcBef>
                <a:spcPct val="0"/>
              </a:spcBef>
              <a:buFontTx/>
              <a:buNone/>
            </a:pPr>
            <a:r>
              <a:rPr lang="it-IT" altLang="it-IT" sz="1000">
                <a:hlinkClick r:id="rId6"/>
              </a:rPr>
              <a:t>https://mymodernmet.com/faberge-egg-history/</a:t>
            </a:r>
            <a:r>
              <a:rPr lang="it-IT" altLang="it-IT" sz="100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36750EC-5746-46B0-8A87-8128F1BE1166}"/>
              </a:ext>
            </a:extLst>
          </p:cNvPr>
          <p:cNvSpPr>
            <a:spLocks noGrp="1" noChangeArrowheads="1"/>
          </p:cNvSpPr>
          <p:nvPr>
            <p:ph type="title"/>
          </p:nvPr>
        </p:nvSpPr>
        <p:spPr>
          <a:xfrm>
            <a:off x="457200" y="-28575"/>
            <a:ext cx="8229600" cy="1143000"/>
          </a:xfrm>
        </p:spPr>
        <p:txBody>
          <a:bodyPr/>
          <a:lstStyle/>
          <a:p>
            <a:r>
              <a:rPr lang="it-IT" altLang="it-IT" sz="3000"/>
              <a:t>Lega: una miscela (solida) per migliorare le proprietà meccaniche e di lavorazione</a:t>
            </a:r>
            <a:endParaRPr lang="en-US" altLang="it-IT" sz="3000"/>
          </a:p>
        </p:txBody>
      </p:sp>
      <p:sp>
        <p:nvSpPr>
          <p:cNvPr id="41987" name="Rectangle 3">
            <a:extLst>
              <a:ext uri="{FF2B5EF4-FFF2-40B4-BE49-F238E27FC236}">
                <a16:creationId xmlns:a16="http://schemas.microsoft.com/office/drawing/2014/main" id="{7FB3DCA7-A56F-47B8-A25A-0E37160FF8A5}"/>
              </a:ext>
            </a:extLst>
          </p:cNvPr>
          <p:cNvSpPr>
            <a:spLocks noChangeArrowheads="1"/>
          </p:cNvSpPr>
          <p:nvPr/>
        </p:nvSpPr>
        <p:spPr bwMode="auto">
          <a:xfrm>
            <a:off x="58738" y="6227763"/>
            <a:ext cx="2452687" cy="700087"/>
          </a:xfrm>
          <a:prstGeom prst="rect">
            <a:avLst/>
          </a:prstGeom>
          <a:noFill/>
          <a:ln>
            <a:noFill/>
          </a:ln>
          <a:effectLst/>
        </p:spPr>
        <p:txBody>
          <a:bodyPr wrap="none">
            <a:spAutoFit/>
          </a:bodyPr>
          <a:lstStyle/>
          <a:p>
            <a:pPr>
              <a:defRPr/>
            </a:pPr>
            <a:r>
              <a:rPr lang="en-US" altLang="it-IT" sz="800" dirty="0">
                <a:latin typeface="Times New Roman" panose="02020603050405020304" pitchFamily="18" charset="0"/>
                <a:hlinkClick r:id="rId2"/>
              </a:rPr>
              <a:t>http://www.metallurgy.nist.gov/phase/solder/</a:t>
            </a:r>
            <a:r>
              <a:rPr lang="pl-PL" altLang="it-IT" sz="800" dirty="0">
                <a:latin typeface="Times New Roman" panose="02020603050405020304" pitchFamily="18" charset="0"/>
                <a:hlinkClick r:id="rId2"/>
              </a:rPr>
              <a:t>agcu</a:t>
            </a:r>
            <a:r>
              <a:rPr lang="en-US" altLang="it-IT" sz="800" dirty="0">
                <a:latin typeface="Times New Roman" panose="02020603050405020304" pitchFamily="18" charset="0"/>
                <a:hlinkClick r:id="rId2"/>
              </a:rPr>
              <a:t>.html</a:t>
            </a:r>
            <a:endParaRPr lang="pl-PL" altLang="it-IT" sz="800" dirty="0">
              <a:latin typeface="Times New Roman" panose="02020603050405020304" pitchFamily="18" charset="0"/>
            </a:endParaRPr>
          </a:p>
          <a:p>
            <a:pPr>
              <a:defRPr/>
            </a:pPr>
            <a:r>
              <a:rPr lang="en-US" altLang="it-IT" sz="800" dirty="0">
                <a:latin typeface="Times New Roman" panose="02020603050405020304" pitchFamily="18" charset="0"/>
                <a:hlinkClick r:id="rId3"/>
              </a:rPr>
              <a:t>http://www.andrzejbaranowski.pl/cechy.html</a:t>
            </a:r>
            <a:endParaRPr lang="pl-PL" altLang="it-IT" sz="800" dirty="0">
              <a:latin typeface="Times New Roman" panose="02020603050405020304" pitchFamily="18" charset="0"/>
            </a:endParaRPr>
          </a:p>
          <a:p>
            <a:pPr>
              <a:defRPr/>
            </a:pPr>
            <a:r>
              <a:rPr lang="en-US" altLang="it-IT" sz="800" dirty="0">
                <a:latin typeface="Times New Roman" panose="02020603050405020304" pitchFamily="18" charset="0"/>
                <a:hlinkClick r:id="rId4"/>
              </a:rPr>
              <a:t>http://cst-www.nrl.navy.mil/lattice/alloys/aucu.htm</a:t>
            </a:r>
            <a:r>
              <a:rPr lang="pl-PL" altLang="it-IT" sz="800" dirty="0">
                <a:latin typeface="Times New Roman" panose="02020603050405020304" pitchFamily="18" charset="0"/>
                <a:hlinkClick r:id="rId4"/>
              </a:rPr>
              <a:t>l</a:t>
            </a:r>
            <a:endParaRPr lang="it-IT" altLang="it-IT" sz="800" dirty="0">
              <a:latin typeface="Times New Roman" panose="02020603050405020304" pitchFamily="18" charset="0"/>
            </a:endParaRPr>
          </a:p>
          <a:p>
            <a:pPr>
              <a:defRPr/>
            </a:pPr>
            <a:r>
              <a:rPr lang="pl-PL" altLang="it-IT" sz="800" dirty="0">
                <a:latin typeface="Times New Roman" panose="02020603050405020304" pitchFamily="18" charset="0"/>
              </a:rPr>
              <a:t>http://www.antichitailtemporitrovato.it/?pag=119</a:t>
            </a:r>
          </a:p>
          <a:p>
            <a:pPr>
              <a:defRPr/>
            </a:pPr>
            <a:endParaRPr lang="en-US" altLang="it-IT" sz="750" dirty="0">
              <a:latin typeface="Times New Roman" panose="02020603050405020304" pitchFamily="18" charset="0"/>
            </a:endParaRPr>
          </a:p>
        </p:txBody>
      </p:sp>
      <p:pic>
        <p:nvPicPr>
          <p:cNvPr id="43012" name="Picture 4">
            <a:extLst>
              <a:ext uri="{FF2B5EF4-FFF2-40B4-BE49-F238E27FC236}">
                <a16:creationId xmlns:a16="http://schemas.microsoft.com/office/drawing/2014/main" id="{A943E7CF-13E9-4D12-9703-943D3653D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1276350"/>
            <a:ext cx="5203825"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C3325B0B-1838-46F8-B704-DAB898271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850" y="3095625"/>
            <a:ext cx="7635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Line 6">
            <a:extLst>
              <a:ext uri="{FF2B5EF4-FFF2-40B4-BE49-F238E27FC236}">
                <a16:creationId xmlns:a16="http://schemas.microsoft.com/office/drawing/2014/main" id="{CEB0EBC8-0FAE-4392-8BA7-48682BB69F0F}"/>
              </a:ext>
            </a:extLst>
          </p:cNvPr>
          <p:cNvSpPr>
            <a:spLocks noChangeShapeType="1"/>
          </p:cNvSpPr>
          <p:nvPr/>
        </p:nvSpPr>
        <p:spPr bwMode="auto">
          <a:xfrm flipV="1">
            <a:off x="3779838" y="3033713"/>
            <a:ext cx="0" cy="11350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3015" name="Text Box 7">
            <a:extLst>
              <a:ext uri="{FF2B5EF4-FFF2-40B4-BE49-F238E27FC236}">
                <a16:creationId xmlns:a16="http://schemas.microsoft.com/office/drawing/2014/main" id="{9D9366E4-EC93-4A99-9B93-6F42780DC1E4}"/>
              </a:ext>
            </a:extLst>
          </p:cNvPr>
          <p:cNvSpPr txBox="1">
            <a:spLocks noChangeArrowheads="1"/>
          </p:cNvSpPr>
          <p:nvPr/>
        </p:nvSpPr>
        <p:spPr bwMode="auto">
          <a:xfrm>
            <a:off x="3879850" y="3889375"/>
            <a:ext cx="46767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a:t>
            </a:r>
            <a:r>
              <a:rPr lang="it-IT" altLang="it-IT" sz="1800"/>
              <a:t>prova</a:t>
            </a:r>
            <a:r>
              <a:rPr lang="pl-PL" altLang="it-IT" sz="1800"/>
              <a:t> 750”</a:t>
            </a:r>
            <a:endParaRPr lang="it-IT" altLang="it-IT" sz="1800"/>
          </a:p>
          <a:p>
            <a:pPr>
              <a:spcBef>
                <a:spcPct val="0"/>
              </a:spcBef>
              <a:buFontTx/>
              <a:buNone/>
            </a:pPr>
            <a:endParaRPr lang="it-IT" altLang="it-IT" sz="2200" b="1">
              <a:solidFill>
                <a:schemeClr val="accent2"/>
              </a:solidFill>
            </a:endParaRPr>
          </a:p>
          <a:p>
            <a:pPr>
              <a:spcBef>
                <a:spcPct val="0"/>
              </a:spcBef>
              <a:buFontTx/>
              <a:buNone/>
            </a:pPr>
            <a:r>
              <a:rPr lang="it-IT" altLang="it-IT" sz="2200" b="1">
                <a:solidFill>
                  <a:schemeClr val="accent2"/>
                </a:solidFill>
              </a:rPr>
              <a:t>Eutettica</a:t>
            </a:r>
          </a:p>
          <a:p>
            <a:pPr>
              <a:spcBef>
                <a:spcPct val="0"/>
              </a:spcBef>
              <a:buFontTx/>
              <a:buNone/>
            </a:pPr>
            <a:r>
              <a:rPr lang="it-IT" altLang="it-IT" sz="2200">
                <a:solidFill>
                  <a:schemeClr val="accent2"/>
                </a:solidFill>
              </a:rPr>
              <a:t>(la lega con </a:t>
            </a:r>
          </a:p>
          <a:p>
            <a:pPr>
              <a:spcBef>
                <a:spcPct val="0"/>
              </a:spcBef>
              <a:buFontTx/>
              <a:buNone/>
            </a:pPr>
            <a:r>
              <a:rPr lang="it-IT" altLang="it-IT" sz="2200">
                <a:solidFill>
                  <a:schemeClr val="accent2"/>
                </a:solidFill>
              </a:rPr>
              <a:t>la temperatura di fusione più bassa)</a:t>
            </a:r>
            <a:endParaRPr lang="en-US" altLang="it-IT" sz="2200">
              <a:solidFill>
                <a:schemeClr val="accent2"/>
              </a:solidFill>
            </a:endParaRPr>
          </a:p>
        </p:txBody>
      </p:sp>
      <p:pic>
        <p:nvPicPr>
          <p:cNvPr id="43016" name="Picture 8">
            <a:extLst>
              <a:ext uri="{FF2B5EF4-FFF2-40B4-BE49-F238E27FC236}">
                <a16:creationId xmlns:a16="http://schemas.microsoft.com/office/drawing/2014/main" id="{62390886-CD8E-40B2-B415-C2EAAFEB8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75" y="3835400"/>
            <a:ext cx="8429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Line 9">
            <a:extLst>
              <a:ext uri="{FF2B5EF4-FFF2-40B4-BE49-F238E27FC236}">
                <a16:creationId xmlns:a16="http://schemas.microsoft.com/office/drawing/2014/main" id="{F6ECAF23-FDD9-49F1-AF42-D45920B67B09}"/>
              </a:ext>
            </a:extLst>
          </p:cNvPr>
          <p:cNvSpPr>
            <a:spLocks noChangeShapeType="1"/>
          </p:cNvSpPr>
          <p:nvPr/>
        </p:nvSpPr>
        <p:spPr bwMode="auto">
          <a:xfrm flipV="1">
            <a:off x="2916238" y="3159125"/>
            <a:ext cx="0" cy="1782763"/>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3018" name="Text Box 10">
            <a:extLst>
              <a:ext uri="{FF2B5EF4-FFF2-40B4-BE49-F238E27FC236}">
                <a16:creationId xmlns:a16="http://schemas.microsoft.com/office/drawing/2014/main" id="{408C0AD3-81B4-4697-AE2C-2D3642F5D442}"/>
              </a:ext>
            </a:extLst>
          </p:cNvPr>
          <p:cNvSpPr txBox="1">
            <a:spLocks noChangeArrowheads="1"/>
          </p:cNvSpPr>
          <p:nvPr/>
        </p:nvSpPr>
        <p:spPr bwMode="auto">
          <a:xfrm>
            <a:off x="2511425" y="4541838"/>
            <a:ext cx="1365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a:t>
            </a:r>
            <a:r>
              <a:rPr lang="it-IT" altLang="it-IT" sz="1800"/>
              <a:t>prova</a:t>
            </a:r>
            <a:r>
              <a:rPr lang="pl-PL" altLang="it-IT" sz="1800"/>
              <a:t> 9</a:t>
            </a:r>
            <a:r>
              <a:rPr lang="it-IT" altLang="it-IT" sz="1800"/>
              <a:t>16</a:t>
            </a:r>
            <a:r>
              <a:rPr lang="pl-PL" altLang="it-IT" sz="1800"/>
              <a:t>”</a:t>
            </a:r>
            <a:endParaRPr lang="en-US" altLang="it-IT" sz="1800"/>
          </a:p>
        </p:txBody>
      </p:sp>
      <p:sp>
        <p:nvSpPr>
          <p:cNvPr id="43019" name="Rectangle 11">
            <a:extLst>
              <a:ext uri="{FF2B5EF4-FFF2-40B4-BE49-F238E27FC236}">
                <a16:creationId xmlns:a16="http://schemas.microsoft.com/office/drawing/2014/main" id="{000B3487-EDEB-4CEA-AB4D-9D62180A4CE9}"/>
              </a:ext>
            </a:extLst>
          </p:cNvPr>
          <p:cNvSpPr>
            <a:spLocks noChangeArrowheads="1"/>
          </p:cNvSpPr>
          <p:nvPr/>
        </p:nvSpPr>
        <p:spPr bwMode="auto">
          <a:xfrm>
            <a:off x="6769100" y="1485900"/>
            <a:ext cx="23653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it-IT" altLang="it-IT" sz="1800">
                <a:solidFill>
                  <a:schemeClr val="accent2"/>
                </a:solidFill>
              </a:rPr>
              <a:t>Punzoni, Legge 1872</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950</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900</a:t>
            </a: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endParaRPr lang="it-IT" altLang="it-IT" sz="1800">
              <a:solidFill>
                <a:schemeClr val="accent2"/>
              </a:solidFill>
            </a:endParaRPr>
          </a:p>
          <a:p>
            <a:pPr algn="r">
              <a:spcBef>
                <a:spcPct val="0"/>
              </a:spcBef>
              <a:buFontTx/>
              <a:buNone/>
            </a:pPr>
            <a:r>
              <a:rPr lang="it-IT" altLang="it-IT" sz="1800">
                <a:solidFill>
                  <a:schemeClr val="accent2"/>
                </a:solidFill>
              </a:rPr>
              <a:t>800</a:t>
            </a:r>
            <a:endParaRPr lang="en-AU" altLang="it-IT" sz="1800">
              <a:solidFill>
                <a:schemeClr val="accent2"/>
              </a:solidFill>
            </a:endParaRPr>
          </a:p>
        </p:txBody>
      </p:sp>
      <p:pic>
        <p:nvPicPr>
          <p:cNvPr id="43020" name="Picture 15" descr="Punzone">
            <a:extLst>
              <a:ext uri="{FF2B5EF4-FFF2-40B4-BE49-F238E27FC236}">
                <a16:creationId xmlns:a16="http://schemas.microsoft.com/office/drawing/2014/main" id="{7EB04C31-94A3-492E-847D-C57E327D68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5363" y="3049588"/>
            <a:ext cx="7731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7">
            <a:extLst>
              <a:ext uri="{FF2B5EF4-FFF2-40B4-BE49-F238E27FC236}">
                <a16:creationId xmlns:a16="http://schemas.microsoft.com/office/drawing/2014/main" id="{E9A480AC-06FB-4A67-BDCD-81E92F5CB8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4875" y="1971675"/>
            <a:ext cx="9334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9">
            <a:extLst>
              <a:ext uri="{FF2B5EF4-FFF2-40B4-BE49-F238E27FC236}">
                <a16:creationId xmlns:a16="http://schemas.microsoft.com/office/drawing/2014/main" id="{B4EB80D4-EB03-4B22-BED6-19EA4469A9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4888" y="3960813"/>
            <a:ext cx="7715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FD2B553-B9FF-4506-9177-7846520F0B40}"/>
              </a:ext>
            </a:extLst>
          </p:cNvPr>
          <p:cNvSpPr>
            <a:spLocks noGrp="1" noChangeArrowheads="1"/>
          </p:cNvSpPr>
          <p:nvPr>
            <p:ph type="title"/>
          </p:nvPr>
        </p:nvSpPr>
        <p:spPr/>
        <p:txBody>
          <a:bodyPr/>
          <a:lstStyle/>
          <a:p>
            <a:r>
              <a:rPr lang="it-IT" altLang="it-IT" sz="3200"/>
              <a:t>Diagrammi di fase</a:t>
            </a:r>
            <a:r>
              <a:rPr lang="pl-PL" altLang="it-IT" sz="3200"/>
              <a:t> –</a:t>
            </a:r>
            <a:r>
              <a:rPr lang="it-IT" altLang="it-IT" sz="3200"/>
              <a:t> lo </a:t>
            </a:r>
            <a:r>
              <a:rPr lang="pl-PL" altLang="it-IT" sz="3200"/>
              <a:t>„</a:t>
            </a:r>
            <a:r>
              <a:rPr lang="it-IT" altLang="it-IT" sz="3200"/>
              <a:t>stagno</a:t>
            </a:r>
            <a:r>
              <a:rPr lang="pl-PL" altLang="it-IT" sz="3200"/>
              <a:t>” </a:t>
            </a:r>
            <a:r>
              <a:rPr lang="it-IT" altLang="it-IT" sz="3200"/>
              <a:t>per saldare</a:t>
            </a:r>
            <a:endParaRPr lang="en-US" altLang="it-IT" sz="3200"/>
          </a:p>
        </p:txBody>
      </p:sp>
      <p:sp>
        <p:nvSpPr>
          <p:cNvPr id="44035" name="Rectangle 3">
            <a:extLst>
              <a:ext uri="{FF2B5EF4-FFF2-40B4-BE49-F238E27FC236}">
                <a16:creationId xmlns:a16="http://schemas.microsoft.com/office/drawing/2014/main" id="{523EFDEF-A80B-4D3B-8BD8-33E443013917}"/>
              </a:ext>
            </a:extLst>
          </p:cNvPr>
          <p:cNvSpPr>
            <a:spLocks noChangeArrowheads="1"/>
          </p:cNvSpPr>
          <p:nvPr/>
        </p:nvSpPr>
        <p:spPr bwMode="auto">
          <a:xfrm>
            <a:off x="395288" y="6161088"/>
            <a:ext cx="35623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Source</a:t>
            </a:r>
            <a:r>
              <a:rPr lang="pl-PL" altLang="it-IT" sz="1800"/>
              <a:t>: NIST</a:t>
            </a:r>
          </a:p>
          <a:p>
            <a:pPr>
              <a:spcBef>
                <a:spcPct val="0"/>
              </a:spcBef>
              <a:buFontTx/>
              <a:buNone/>
            </a:pPr>
            <a:r>
              <a:rPr lang="en-US" altLang="it-IT" sz="1200">
                <a:latin typeface="Times New Roman" panose="02020603050405020304" pitchFamily="18" charset="0"/>
              </a:rPr>
              <a:t>http://www.metallurgy.nist.gov/phase/solder/pbsn.html</a:t>
            </a:r>
          </a:p>
        </p:txBody>
      </p:sp>
      <p:sp>
        <p:nvSpPr>
          <p:cNvPr id="44036" name="Text Box 4">
            <a:extLst>
              <a:ext uri="{FF2B5EF4-FFF2-40B4-BE49-F238E27FC236}">
                <a16:creationId xmlns:a16="http://schemas.microsoft.com/office/drawing/2014/main" id="{33FA6E6B-361B-41C9-B720-5C7C51ABB82B}"/>
              </a:ext>
            </a:extLst>
          </p:cNvPr>
          <p:cNvSpPr txBox="1">
            <a:spLocks noChangeArrowheads="1"/>
          </p:cNvSpPr>
          <p:nvPr/>
        </p:nvSpPr>
        <p:spPr bwMode="auto">
          <a:xfrm>
            <a:off x="200025" y="1557338"/>
            <a:ext cx="8943975"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t>Diagrammi di fase </a:t>
            </a:r>
            <a:r>
              <a:rPr lang="it-IT" altLang="it-IT" sz="1800"/>
              <a:t>mostrano, come cambia la temperatura di fusione in funzione </a:t>
            </a:r>
            <a:r>
              <a:rPr lang="pl-PL" altLang="it-IT" sz="1800"/>
              <a:t> </a:t>
            </a:r>
            <a:r>
              <a:rPr lang="it-IT" altLang="it-IT" sz="1800"/>
              <a:t>del contenuto chimico della lega</a:t>
            </a:r>
            <a:r>
              <a:rPr lang="pl-PL" altLang="it-IT" sz="1800"/>
              <a:t>.</a:t>
            </a:r>
          </a:p>
          <a:p>
            <a:pPr>
              <a:spcBef>
                <a:spcPct val="0"/>
              </a:spcBef>
              <a:buFontTx/>
              <a:buNone/>
            </a:pPr>
            <a:endParaRPr lang="pl-PL" altLang="it-IT" sz="1800"/>
          </a:p>
          <a:p>
            <a:pPr>
              <a:spcBef>
                <a:spcPct val="0"/>
              </a:spcBef>
              <a:buFontTx/>
              <a:buNone/>
            </a:pPr>
            <a:r>
              <a:rPr lang="it-IT" altLang="it-IT" sz="1800"/>
              <a:t>Per esempio</a:t>
            </a:r>
            <a:r>
              <a:rPr lang="pl-PL" altLang="it-IT" sz="1800"/>
              <a:t>, </a:t>
            </a:r>
            <a:r>
              <a:rPr lang="it-IT" altLang="it-IT" sz="1800"/>
              <a:t>il piombo puro fonde a </a:t>
            </a:r>
            <a:endParaRPr lang="pl-PL" altLang="it-IT" sz="1800"/>
          </a:p>
          <a:p>
            <a:pPr>
              <a:spcBef>
                <a:spcPct val="0"/>
              </a:spcBef>
              <a:buFontTx/>
              <a:buNone/>
            </a:pPr>
            <a:r>
              <a:rPr lang="pl-PL" altLang="it-IT" sz="1800"/>
              <a:t>325</a:t>
            </a:r>
            <a:r>
              <a:rPr lang="en-US" altLang="it-IT" sz="1800"/>
              <a:t>º</a:t>
            </a:r>
            <a:r>
              <a:rPr lang="pl-PL" altLang="it-IT" sz="1800"/>
              <a:t>C </a:t>
            </a:r>
            <a:r>
              <a:rPr lang="it-IT" altLang="it-IT" sz="1800"/>
              <a:t> e lo stagno puro a </a:t>
            </a:r>
            <a:r>
              <a:rPr lang="pl-PL" altLang="it-IT" sz="1800"/>
              <a:t>230 </a:t>
            </a:r>
            <a:r>
              <a:rPr lang="en-US" altLang="it-IT" sz="1800"/>
              <a:t>º</a:t>
            </a:r>
            <a:r>
              <a:rPr lang="pl-PL" altLang="it-IT" sz="1800"/>
              <a:t>C. </a:t>
            </a:r>
            <a:endParaRPr lang="it-IT" altLang="it-IT" sz="1800"/>
          </a:p>
          <a:p>
            <a:pPr>
              <a:spcBef>
                <a:spcPct val="0"/>
              </a:spcBef>
              <a:buFontTx/>
              <a:buNone/>
            </a:pPr>
            <a:r>
              <a:rPr lang="it-IT" altLang="it-IT" sz="1800"/>
              <a:t>Il grafico mostra come cambia la </a:t>
            </a:r>
          </a:p>
          <a:p>
            <a:pPr>
              <a:spcBef>
                <a:spcPct val="0"/>
              </a:spcBef>
              <a:buFontTx/>
              <a:buNone/>
            </a:pPr>
            <a:r>
              <a:rPr lang="it-IT" altLang="it-IT" sz="1800"/>
              <a:t>temperatura di fusione per diverse</a:t>
            </a:r>
          </a:p>
          <a:p>
            <a:pPr>
              <a:spcBef>
                <a:spcPct val="0"/>
              </a:spcBef>
              <a:buFontTx/>
              <a:buNone/>
            </a:pPr>
            <a:r>
              <a:rPr lang="it-IT" altLang="it-IT" sz="1800"/>
              <a:t>percentuali di massa per la lega Sn</a:t>
            </a:r>
            <a:r>
              <a:rPr lang="pl-PL" altLang="it-IT" sz="1800"/>
              <a:t>↔Pb. </a:t>
            </a:r>
          </a:p>
          <a:p>
            <a:pPr>
              <a:spcBef>
                <a:spcPct val="0"/>
              </a:spcBef>
              <a:buFontTx/>
              <a:buNone/>
            </a:pPr>
            <a:r>
              <a:rPr lang="it-IT" altLang="it-IT" sz="1800"/>
              <a:t>La lega con </a:t>
            </a:r>
            <a:r>
              <a:rPr lang="pl-PL" altLang="it-IT" sz="1800"/>
              <a:t>38%Pb (</a:t>
            </a:r>
            <a:r>
              <a:rPr lang="it-IT" altLang="it-IT" sz="1800"/>
              <a:t>e</a:t>
            </a:r>
            <a:r>
              <a:rPr lang="pl-PL" altLang="it-IT" sz="1800"/>
              <a:t> 62%Sn) </a:t>
            </a:r>
            <a:r>
              <a:rPr lang="it-IT" altLang="it-IT" sz="1800"/>
              <a:t>h</a:t>
            </a:r>
            <a:r>
              <a:rPr lang="pl-PL" altLang="it-IT" sz="1800"/>
              <a:t>a </a:t>
            </a:r>
            <a:r>
              <a:rPr lang="it-IT" altLang="it-IT" sz="1800"/>
              <a:t>la</a:t>
            </a:r>
          </a:p>
          <a:p>
            <a:pPr>
              <a:spcBef>
                <a:spcPct val="0"/>
              </a:spcBef>
              <a:buFontTx/>
              <a:buNone/>
            </a:pPr>
            <a:r>
              <a:rPr lang="it-IT" altLang="it-IT" sz="1800"/>
              <a:t>temperatura di fusione più bassa, 1</a:t>
            </a:r>
            <a:r>
              <a:rPr lang="pl-PL" altLang="it-IT" sz="1800"/>
              <a:t>82 </a:t>
            </a:r>
            <a:r>
              <a:rPr lang="en-US" altLang="it-IT" sz="1800"/>
              <a:t>º</a:t>
            </a:r>
            <a:r>
              <a:rPr lang="pl-PL" altLang="it-IT" sz="1800"/>
              <a:t>C </a:t>
            </a:r>
            <a:endParaRPr lang="it-IT" altLang="it-IT" sz="1800"/>
          </a:p>
          <a:p>
            <a:pPr>
              <a:spcBef>
                <a:spcPct val="0"/>
              </a:spcBef>
              <a:buFontTx/>
              <a:buNone/>
            </a:pPr>
            <a:r>
              <a:rPr lang="it-IT" altLang="it-IT" sz="1800"/>
              <a:t>Viene chiamata la </a:t>
            </a:r>
            <a:r>
              <a:rPr lang="pl-PL" altLang="it-IT" sz="1800" b="1"/>
              <a:t>eute</a:t>
            </a:r>
            <a:r>
              <a:rPr lang="it-IT" altLang="it-IT" sz="1800" b="1"/>
              <a:t>ttica</a:t>
            </a:r>
            <a:r>
              <a:rPr lang="pl-PL" altLang="it-IT" sz="1800"/>
              <a:t>.</a:t>
            </a:r>
            <a:endParaRPr lang="it-IT" altLang="it-IT" sz="1800"/>
          </a:p>
          <a:p>
            <a:pPr>
              <a:spcBef>
                <a:spcPct val="0"/>
              </a:spcBef>
              <a:buFontTx/>
              <a:buNone/>
            </a:pPr>
            <a:r>
              <a:rPr lang="it-IT" altLang="it-IT" sz="1800"/>
              <a:t>Diversi ‘triangoli’ limitano le determinate</a:t>
            </a:r>
          </a:p>
          <a:p>
            <a:pPr>
              <a:spcBef>
                <a:spcPct val="0"/>
              </a:spcBef>
              <a:buFontTx/>
              <a:buNone/>
            </a:pPr>
            <a:r>
              <a:rPr lang="it-IT" altLang="it-IT" sz="1800"/>
              <a:t>‘fasi’: il Pb sciolto nello Sn solido, cristalli</a:t>
            </a:r>
          </a:p>
          <a:p>
            <a:pPr>
              <a:spcBef>
                <a:spcPct val="0"/>
              </a:spcBef>
              <a:buFontTx/>
              <a:buNone/>
            </a:pPr>
            <a:r>
              <a:rPr lang="it-IT" altLang="it-IT" sz="1800"/>
              <a:t>di lega Sn-Pb galleggianti in liquido Sn-Pb</a:t>
            </a:r>
          </a:p>
          <a:p>
            <a:pPr>
              <a:spcBef>
                <a:spcPct val="0"/>
              </a:spcBef>
              <a:buFontTx/>
              <a:buNone/>
            </a:pPr>
            <a:r>
              <a:rPr lang="it-IT" altLang="it-IT" sz="1800"/>
              <a:t>(ma di diverse proporzioni, etc.)</a:t>
            </a:r>
            <a:endParaRPr lang="pl-PL" altLang="it-IT" sz="1800"/>
          </a:p>
        </p:txBody>
      </p:sp>
      <p:pic>
        <p:nvPicPr>
          <p:cNvPr id="44037" name="Picture 5">
            <a:extLst>
              <a:ext uri="{FF2B5EF4-FFF2-40B4-BE49-F238E27FC236}">
                <a16:creationId xmlns:a16="http://schemas.microsoft.com/office/drawing/2014/main" id="{77B426DD-9EAF-47D4-AEDA-421B61F8B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2420938"/>
            <a:ext cx="42735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Line 6">
            <a:extLst>
              <a:ext uri="{FF2B5EF4-FFF2-40B4-BE49-F238E27FC236}">
                <a16:creationId xmlns:a16="http://schemas.microsoft.com/office/drawing/2014/main" id="{933401DB-C9ED-46C4-83CF-64AE7149DBF2}"/>
              </a:ext>
            </a:extLst>
          </p:cNvPr>
          <p:cNvSpPr>
            <a:spLocks noChangeShapeType="1"/>
          </p:cNvSpPr>
          <p:nvPr/>
        </p:nvSpPr>
        <p:spPr bwMode="auto">
          <a:xfrm>
            <a:off x="6610350" y="4437063"/>
            <a:ext cx="0" cy="14398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4039" name="Text Box 7">
            <a:extLst>
              <a:ext uri="{FF2B5EF4-FFF2-40B4-BE49-F238E27FC236}">
                <a16:creationId xmlns:a16="http://schemas.microsoft.com/office/drawing/2014/main" id="{D4D6C990-6D70-4245-BCCC-69A6690FB509}"/>
              </a:ext>
            </a:extLst>
          </p:cNvPr>
          <p:cNvSpPr txBox="1">
            <a:spLocks noChangeArrowheads="1"/>
          </p:cNvSpPr>
          <p:nvPr/>
        </p:nvSpPr>
        <p:spPr bwMode="auto">
          <a:xfrm>
            <a:off x="6588125" y="4941888"/>
            <a:ext cx="13779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rgbClr val="FF5050"/>
                </a:solidFill>
              </a:rPr>
              <a:t>1:1 atom</a:t>
            </a:r>
            <a:r>
              <a:rPr lang="it-IT" altLang="it-IT" sz="1800">
                <a:solidFill>
                  <a:srgbClr val="FF5050"/>
                </a:solidFill>
              </a:rPr>
              <a:t>ico</a:t>
            </a:r>
            <a:endParaRPr lang="en-AU" altLang="it-IT" sz="1800">
              <a:solidFill>
                <a:srgbClr val="FF505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57A0540-64F9-447F-98A0-09D9C0B80D84}"/>
              </a:ext>
            </a:extLst>
          </p:cNvPr>
          <p:cNvSpPr>
            <a:spLocks noGrp="1" noChangeArrowheads="1"/>
          </p:cNvSpPr>
          <p:nvPr>
            <p:ph type="title"/>
          </p:nvPr>
        </p:nvSpPr>
        <p:spPr>
          <a:xfrm>
            <a:off x="457200" y="-90488"/>
            <a:ext cx="8229600" cy="1143001"/>
          </a:xfrm>
        </p:spPr>
        <p:txBody>
          <a:bodyPr/>
          <a:lstStyle/>
          <a:p>
            <a:r>
              <a:rPr lang="pl-PL" altLang="it-IT" sz="3200"/>
              <a:t>E</a:t>
            </a:r>
            <a:r>
              <a:rPr lang="it-IT" altLang="it-IT" sz="3200"/>
              <a:t>tà del bronzo</a:t>
            </a:r>
            <a:r>
              <a:rPr lang="pl-PL" altLang="it-IT" sz="3200"/>
              <a:t> 3300-1300 </a:t>
            </a:r>
            <a:r>
              <a:rPr lang="it-IT" altLang="it-IT" sz="3200"/>
              <a:t>a.C. </a:t>
            </a:r>
            <a:endParaRPr lang="en-US" altLang="it-IT" sz="3200"/>
          </a:p>
        </p:txBody>
      </p:sp>
      <p:sp>
        <p:nvSpPr>
          <p:cNvPr id="45059" name="Rectangle 3">
            <a:extLst>
              <a:ext uri="{FF2B5EF4-FFF2-40B4-BE49-F238E27FC236}">
                <a16:creationId xmlns:a16="http://schemas.microsoft.com/office/drawing/2014/main" id="{353DD733-64BB-442B-B0E0-AB942B5607E7}"/>
              </a:ext>
            </a:extLst>
          </p:cNvPr>
          <p:cNvSpPr>
            <a:spLocks noChangeArrowheads="1"/>
          </p:cNvSpPr>
          <p:nvPr/>
        </p:nvSpPr>
        <p:spPr bwMode="auto">
          <a:xfrm>
            <a:off x="5322888" y="5661025"/>
            <a:ext cx="35131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000">
                <a:hlinkClick r:id="rId2"/>
              </a:rPr>
              <a:t>http://www.metallurgy.nist.gov/phase/solder/</a:t>
            </a:r>
            <a:r>
              <a:rPr lang="pl-PL" altLang="it-IT" sz="1000">
                <a:hlinkClick r:id="rId2"/>
              </a:rPr>
              <a:t>cusn</a:t>
            </a:r>
            <a:r>
              <a:rPr lang="en-US" altLang="it-IT" sz="1000">
                <a:hlinkClick r:id="rId2"/>
              </a:rPr>
              <a:t>.html</a:t>
            </a:r>
            <a:endParaRPr lang="pl-PL" altLang="it-IT" sz="1000"/>
          </a:p>
          <a:p>
            <a:pPr>
              <a:spcBef>
                <a:spcPct val="0"/>
              </a:spcBef>
              <a:buFontTx/>
              <a:buNone/>
            </a:pPr>
            <a:r>
              <a:rPr lang="en-US" altLang="it-IT" sz="1000">
                <a:hlinkClick r:id="rId3"/>
              </a:rPr>
              <a:t>http://en.wikipedia.org/wiki/Bronze_Age</a:t>
            </a:r>
            <a:endParaRPr lang="pl-PL" altLang="it-IT" sz="1000"/>
          </a:p>
          <a:p>
            <a:pPr>
              <a:spcBef>
                <a:spcPct val="0"/>
              </a:spcBef>
              <a:buFontTx/>
              <a:buNone/>
            </a:pPr>
            <a:r>
              <a:rPr lang="en-US" altLang="it-IT" sz="1000">
                <a:hlinkClick r:id="rId4"/>
              </a:rPr>
              <a:t>http://www.coloradogem.com/images/3507_big.jpg</a:t>
            </a:r>
            <a:endParaRPr lang="pl-PL" altLang="it-IT" sz="1000"/>
          </a:p>
          <a:p>
            <a:pPr>
              <a:spcBef>
                <a:spcPct val="0"/>
              </a:spcBef>
              <a:buFontTx/>
              <a:buNone/>
            </a:pPr>
            <a:r>
              <a:rPr lang="en-US" altLang="it-IT" sz="1000">
                <a:hlinkClick r:id="rId5"/>
              </a:rPr>
              <a:t>http://webmineral.com/specimens/picshow.php?id=2469</a:t>
            </a:r>
            <a:endParaRPr lang="pl-PL" altLang="it-IT" sz="1000"/>
          </a:p>
          <a:p>
            <a:pPr>
              <a:spcBef>
                <a:spcPct val="0"/>
              </a:spcBef>
              <a:buFontTx/>
              <a:buNone/>
            </a:pPr>
            <a:r>
              <a:rPr lang="pl-PL" altLang="it-IT" sz="1000"/>
              <a:t>http://it.wikipedia.org/wiki/File:Marek_Aureliusz_Kapitol.jpg</a:t>
            </a:r>
          </a:p>
          <a:p>
            <a:pPr>
              <a:spcBef>
                <a:spcPct val="0"/>
              </a:spcBef>
              <a:buFontTx/>
              <a:buNone/>
            </a:pPr>
            <a:r>
              <a:rPr lang="en-US" altLang="it-IT" sz="1000"/>
              <a:t>http://www.exceptionalminerals.com/exceptionalroom6.htm</a:t>
            </a:r>
          </a:p>
        </p:txBody>
      </p:sp>
      <p:pic>
        <p:nvPicPr>
          <p:cNvPr id="45060" name="Picture 5">
            <a:extLst>
              <a:ext uri="{FF2B5EF4-FFF2-40B4-BE49-F238E27FC236}">
                <a16:creationId xmlns:a16="http://schemas.microsoft.com/office/drawing/2014/main" id="{8031A2EA-D781-43E5-8AA5-D3E6566E6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052513"/>
            <a:ext cx="3074987"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a:extLst>
              <a:ext uri="{FF2B5EF4-FFF2-40B4-BE49-F238E27FC236}">
                <a16:creationId xmlns:a16="http://schemas.microsoft.com/office/drawing/2014/main" id="{9150FBA2-34A4-4DF7-998B-80512578F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1052513"/>
            <a:ext cx="4279900"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BE06CAF-BE9B-4E70-A52C-D1D8AC53D7DA}"/>
              </a:ext>
            </a:extLst>
          </p:cNvPr>
          <p:cNvSpPr>
            <a:spLocks noGrp="1" noChangeArrowheads="1"/>
          </p:cNvSpPr>
          <p:nvPr>
            <p:ph type="title"/>
          </p:nvPr>
        </p:nvSpPr>
        <p:spPr>
          <a:xfrm>
            <a:off x="-541338" y="115888"/>
            <a:ext cx="8229601" cy="1143000"/>
          </a:xfrm>
        </p:spPr>
        <p:txBody>
          <a:bodyPr/>
          <a:lstStyle/>
          <a:p>
            <a:r>
              <a:rPr lang="it-IT" altLang="it-IT" sz="3200"/>
              <a:t>Età del bronzo</a:t>
            </a:r>
            <a:r>
              <a:rPr lang="pl-PL" altLang="it-IT" sz="3200"/>
              <a:t> (Cu:Sn)</a:t>
            </a:r>
            <a:endParaRPr lang="en-US" altLang="it-IT" sz="3200"/>
          </a:p>
        </p:txBody>
      </p:sp>
      <p:sp>
        <p:nvSpPr>
          <p:cNvPr id="46083" name="Rectangle 3">
            <a:extLst>
              <a:ext uri="{FF2B5EF4-FFF2-40B4-BE49-F238E27FC236}">
                <a16:creationId xmlns:a16="http://schemas.microsoft.com/office/drawing/2014/main" id="{5C922669-7B97-423D-ADF7-56F057B8FF3F}"/>
              </a:ext>
            </a:extLst>
          </p:cNvPr>
          <p:cNvSpPr>
            <a:spLocks noChangeArrowheads="1"/>
          </p:cNvSpPr>
          <p:nvPr/>
        </p:nvSpPr>
        <p:spPr bwMode="auto">
          <a:xfrm>
            <a:off x="5219700" y="6453188"/>
            <a:ext cx="3554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200">
                <a:latin typeface="Times New Roman" panose="02020603050405020304" pitchFamily="18" charset="0"/>
              </a:rPr>
              <a:t>http://www.metallurgy.nist.gov/phase/solder/</a:t>
            </a:r>
            <a:r>
              <a:rPr lang="pl-PL" altLang="it-IT" sz="1200">
                <a:latin typeface="Times New Roman" panose="02020603050405020304" pitchFamily="18" charset="0"/>
              </a:rPr>
              <a:t>cusn</a:t>
            </a:r>
            <a:r>
              <a:rPr lang="en-US" altLang="it-IT" sz="1200">
                <a:latin typeface="Times New Roman" panose="02020603050405020304" pitchFamily="18" charset="0"/>
              </a:rPr>
              <a:t>.html</a:t>
            </a:r>
          </a:p>
        </p:txBody>
      </p:sp>
      <p:pic>
        <p:nvPicPr>
          <p:cNvPr id="46084" name="Picture 43">
            <a:extLst>
              <a:ext uri="{FF2B5EF4-FFF2-40B4-BE49-F238E27FC236}">
                <a16:creationId xmlns:a16="http://schemas.microsoft.com/office/drawing/2014/main" id="{D3FCCC2D-4C96-4237-A9AF-88937F402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52513"/>
            <a:ext cx="57451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a:extLst>
              <a:ext uri="{FF2B5EF4-FFF2-40B4-BE49-F238E27FC236}">
                <a16:creationId xmlns:a16="http://schemas.microsoft.com/office/drawing/2014/main" id="{2E5F35AF-4FEB-4EF9-B9C3-D2D1C7573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3429000"/>
            <a:ext cx="18510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a:extLst>
              <a:ext uri="{FF2B5EF4-FFF2-40B4-BE49-F238E27FC236}">
                <a16:creationId xmlns:a16="http://schemas.microsoft.com/office/drawing/2014/main" id="{E68D4A91-3739-411A-8F9C-964DF54D0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663" y="1181100"/>
            <a:ext cx="262096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10">
            <a:extLst>
              <a:ext uri="{FF2B5EF4-FFF2-40B4-BE49-F238E27FC236}">
                <a16:creationId xmlns:a16="http://schemas.microsoft.com/office/drawing/2014/main" id="{D9DA7568-CD28-4872-9E3E-86A2631B9FA4}"/>
              </a:ext>
            </a:extLst>
          </p:cNvPr>
          <p:cNvSpPr txBox="1">
            <a:spLocks noChangeArrowheads="1"/>
          </p:cNvSpPr>
          <p:nvPr/>
        </p:nvSpPr>
        <p:spPr bwMode="auto">
          <a:xfrm>
            <a:off x="6316663" y="2922588"/>
            <a:ext cx="21478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latin typeface="Arial Unicode MS"/>
              </a:rPr>
              <a:t>Rame nativo</a:t>
            </a:r>
            <a:r>
              <a:rPr lang="pl-PL" altLang="it-IT" sz="1200">
                <a:latin typeface="Arial Unicode MS"/>
              </a:rPr>
              <a:t>, </a:t>
            </a:r>
            <a:r>
              <a:rPr lang="en-US" altLang="it-IT" sz="1200">
                <a:latin typeface="Arial Unicode MS"/>
              </a:rPr>
              <a:t>Michigan, USA</a:t>
            </a:r>
            <a:br>
              <a:rPr lang="en-US" altLang="it-IT" sz="1800"/>
            </a:br>
            <a:r>
              <a:rPr lang="en-US" altLang="it-IT" sz="1800"/>
              <a:t> </a:t>
            </a:r>
          </a:p>
        </p:txBody>
      </p:sp>
      <p:sp>
        <p:nvSpPr>
          <p:cNvPr id="46088" name="Text Box 10">
            <a:extLst>
              <a:ext uri="{FF2B5EF4-FFF2-40B4-BE49-F238E27FC236}">
                <a16:creationId xmlns:a16="http://schemas.microsoft.com/office/drawing/2014/main" id="{5DE04C0C-6BA7-4AE1-BE40-B091B973478F}"/>
              </a:ext>
            </a:extLst>
          </p:cNvPr>
          <p:cNvSpPr txBox="1">
            <a:spLocks noChangeArrowheads="1"/>
          </p:cNvSpPr>
          <p:nvPr/>
        </p:nvSpPr>
        <p:spPr bwMode="auto">
          <a:xfrm>
            <a:off x="6291263" y="5230813"/>
            <a:ext cx="21986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latin typeface="Arial Unicode MS"/>
              </a:rPr>
              <a:t>Stagno nativo</a:t>
            </a:r>
            <a:r>
              <a:rPr lang="pl-PL" altLang="it-IT" sz="1200">
                <a:latin typeface="Arial Unicode MS"/>
              </a:rPr>
              <a:t>, </a:t>
            </a:r>
            <a:r>
              <a:rPr lang="it-IT" altLang="it-IT" sz="1200">
                <a:latin typeface="Arial Unicode MS"/>
              </a:rPr>
              <a:t>NSW Australia</a:t>
            </a:r>
            <a:br>
              <a:rPr lang="en-US" altLang="it-IT" sz="1800"/>
            </a:br>
            <a:r>
              <a:rPr lang="en-US" altLang="it-IT" sz="180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5672AC07-6E07-4D7F-BDD5-BFCFEF02C8DC}"/>
              </a:ext>
            </a:extLst>
          </p:cNvPr>
          <p:cNvSpPr>
            <a:spLocks noGrp="1" noChangeArrowheads="1"/>
          </p:cNvSpPr>
          <p:nvPr>
            <p:ph type="title"/>
          </p:nvPr>
        </p:nvSpPr>
        <p:spPr>
          <a:xfrm>
            <a:off x="449506" y="290827"/>
            <a:ext cx="5194920" cy="1143000"/>
          </a:xfrm>
        </p:spPr>
        <p:txBody>
          <a:bodyPr/>
          <a:lstStyle/>
          <a:p>
            <a:pPr algn="r"/>
            <a:r>
              <a:rPr lang="it-IT" altLang="it-IT" sz="3600" dirty="0"/>
              <a:t>I bronzi venuti </a:t>
            </a:r>
            <a:br>
              <a:rPr lang="it-IT" altLang="it-IT" sz="3600" dirty="0"/>
            </a:br>
            <a:r>
              <a:rPr lang="it-IT" altLang="it-IT" sz="3600" dirty="0"/>
              <a:t>dal mare</a:t>
            </a:r>
          </a:p>
        </p:txBody>
      </p:sp>
      <p:pic>
        <p:nvPicPr>
          <p:cNvPr id="5" name="Immagine 4">
            <a:extLst>
              <a:ext uri="{FF2B5EF4-FFF2-40B4-BE49-F238E27FC236}">
                <a16:creationId xmlns:a16="http://schemas.microsoft.com/office/drawing/2014/main" id="{B2915574-6303-42E3-A733-A016418E74F0}"/>
              </a:ext>
            </a:extLst>
          </p:cNvPr>
          <p:cNvPicPr>
            <a:picLocks noChangeAspect="1"/>
          </p:cNvPicPr>
          <p:nvPr/>
        </p:nvPicPr>
        <p:blipFill>
          <a:blip r:embed="rId2"/>
          <a:stretch>
            <a:fillRect/>
          </a:stretch>
        </p:blipFill>
        <p:spPr>
          <a:xfrm>
            <a:off x="4319964" y="3365717"/>
            <a:ext cx="4572000" cy="3180967"/>
          </a:xfrm>
          <a:prstGeom prst="rect">
            <a:avLst/>
          </a:prstGeom>
        </p:spPr>
      </p:pic>
      <p:sp>
        <p:nvSpPr>
          <p:cNvPr id="8" name="CasellaDiTesto 7">
            <a:extLst>
              <a:ext uri="{FF2B5EF4-FFF2-40B4-BE49-F238E27FC236}">
                <a16:creationId xmlns:a16="http://schemas.microsoft.com/office/drawing/2014/main" id="{8DBBEEBF-D417-4310-BB2E-D8B5AE0CE6DB}"/>
              </a:ext>
            </a:extLst>
          </p:cNvPr>
          <p:cNvSpPr txBox="1"/>
          <p:nvPr/>
        </p:nvSpPr>
        <p:spPr>
          <a:xfrm>
            <a:off x="4147610" y="6581001"/>
            <a:ext cx="4572000" cy="276999"/>
          </a:xfrm>
          <a:prstGeom prst="rect">
            <a:avLst/>
          </a:prstGeom>
          <a:noFill/>
        </p:spPr>
        <p:txBody>
          <a:bodyPr wrap="square">
            <a:spAutoFit/>
          </a:bodyPr>
          <a:lstStyle/>
          <a:p>
            <a:r>
              <a:rPr lang="it-IT" sz="1200" dirty="0"/>
              <a:t>https://www.youtube.com/watch?v=xWVA6TeUKYU</a:t>
            </a:r>
          </a:p>
        </p:txBody>
      </p:sp>
      <p:sp>
        <p:nvSpPr>
          <p:cNvPr id="12" name="CasellaDiTesto 11">
            <a:extLst>
              <a:ext uri="{FF2B5EF4-FFF2-40B4-BE49-F238E27FC236}">
                <a16:creationId xmlns:a16="http://schemas.microsoft.com/office/drawing/2014/main" id="{186E67F6-1162-4CBB-A4B1-84EA33B21472}"/>
              </a:ext>
            </a:extLst>
          </p:cNvPr>
          <p:cNvSpPr txBox="1"/>
          <p:nvPr/>
        </p:nvSpPr>
        <p:spPr>
          <a:xfrm>
            <a:off x="3975256" y="2756555"/>
            <a:ext cx="4916708" cy="584775"/>
          </a:xfrm>
          <a:prstGeom prst="rect">
            <a:avLst/>
          </a:prstGeom>
          <a:noFill/>
        </p:spPr>
        <p:txBody>
          <a:bodyPr wrap="square">
            <a:spAutoFit/>
          </a:bodyPr>
          <a:lstStyle/>
          <a:p>
            <a:pPr algn="r"/>
            <a:r>
              <a:rPr lang="it-IT" sz="1600" dirty="0">
                <a:hlinkClick r:id="rId3"/>
              </a:rPr>
              <a:t>https://it.wikipedia.org/wiki/Macchina_di_Anticitera</a:t>
            </a:r>
            <a:endParaRPr lang="it-IT" sz="1600" dirty="0"/>
          </a:p>
          <a:p>
            <a:pPr algn="r"/>
            <a:r>
              <a:rPr lang="it-IT" sz="1600" dirty="0"/>
              <a:t>Calcolatore astronomico 150-100 a.C.</a:t>
            </a:r>
          </a:p>
        </p:txBody>
      </p:sp>
      <p:pic>
        <p:nvPicPr>
          <p:cNvPr id="13" name="Immagine 12">
            <a:extLst>
              <a:ext uri="{FF2B5EF4-FFF2-40B4-BE49-F238E27FC236}">
                <a16:creationId xmlns:a16="http://schemas.microsoft.com/office/drawing/2014/main" id="{E06C2671-7883-424B-A01A-281AA1E35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359" y="290827"/>
            <a:ext cx="2729135" cy="2431411"/>
          </a:xfrm>
          <a:prstGeom prst="rect">
            <a:avLst/>
          </a:prstGeom>
        </p:spPr>
      </p:pic>
      <p:pic>
        <p:nvPicPr>
          <p:cNvPr id="3" name="Immagine 2">
            <a:extLst>
              <a:ext uri="{FF2B5EF4-FFF2-40B4-BE49-F238E27FC236}">
                <a16:creationId xmlns:a16="http://schemas.microsoft.com/office/drawing/2014/main" id="{7259CBD3-82AD-40A9-B502-735A11A700A9}"/>
              </a:ext>
            </a:extLst>
          </p:cNvPr>
          <p:cNvPicPr>
            <a:picLocks noChangeAspect="1"/>
          </p:cNvPicPr>
          <p:nvPr/>
        </p:nvPicPr>
        <p:blipFill>
          <a:blip r:embed="rId5"/>
          <a:stretch>
            <a:fillRect/>
          </a:stretch>
        </p:blipFill>
        <p:spPr>
          <a:xfrm>
            <a:off x="-180528" y="2525638"/>
            <a:ext cx="5194920" cy="1982066"/>
          </a:xfrm>
          <a:prstGeom prst="rect">
            <a:avLst/>
          </a:prstGeom>
          <a:scene3d>
            <a:camera prst="orthographicFront">
              <a:rot lat="0" lon="0" rev="16200000"/>
            </a:camera>
            <a:lightRig rig="threePt" dir="t"/>
          </a:scene3d>
        </p:spPr>
      </p:pic>
      <p:sp>
        <p:nvSpPr>
          <p:cNvPr id="4" name="CasellaDiTesto 3">
            <a:extLst>
              <a:ext uri="{FF2B5EF4-FFF2-40B4-BE49-F238E27FC236}">
                <a16:creationId xmlns:a16="http://schemas.microsoft.com/office/drawing/2014/main" id="{4FA47119-8AED-4B4B-9F6E-FD645A5DDB48}"/>
              </a:ext>
            </a:extLst>
          </p:cNvPr>
          <p:cNvSpPr txBox="1"/>
          <p:nvPr/>
        </p:nvSpPr>
        <p:spPr>
          <a:xfrm>
            <a:off x="44552" y="6086948"/>
            <a:ext cx="3708404" cy="646331"/>
          </a:xfrm>
          <a:prstGeom prst="rect">
            <a:avLst/>
          </a:prstGeom>
          <a:noFill/>
        </p:spPr>
        <p:txBody>
          <a:bodyPr wrap="square" rtlCol="0">
            <a:spAutoFit/>
          </a:bodyPr>
          <a:lstStyle/>
          <a:p>
            <a:r>
              <a:rPr lang="it-IT" dirty="0"/>
              <a:t>Reggio Calabria, 24/07/2012</a:t>
            </a:r>
            <a:r>
              <a:rPr lang="it-IT"/>
              <a:t>, </a:t>
            </a:r>
          </a:p>
          <a:p>
            <a:r>
              <a:rPr lang="it-IT"/>
              <a:t>per </a:t>
            </a:r>
            <a:r>
              <a:rPr lang="it-IT" dirty="0"/>
              <a:t>gentile concessione</a:t>
            </a:r>
          </a:p>
        </p:txBody>
      </p:sp>
    </p:spTree>
    <p:extLst>
      <p:ext uri="{BB962C8B-B14F-4D97-AF65-F5344CB8AC3E}">
        <p14:creationId xmlns:p14="http://schemas.microsoft.com/office/powerpoint/2010/main" val="2662076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146D208-075E-41C4-9BC1-E93F9862E27F}"/>
              </a:ext>
            </a:extLst>
          </p:cNvPr>
          <p:cNvSpPr>
            <a:spLocks noGrp="1" noChangeArrowheads="1"/>
          </p:cNvSpPr>
          <p:nvPr>
            <p:ph type="title"/>
          </p:nvPr>
        </p:nvSpPr>
        <p:spPr>
          <a:xfrm>
            <a:off x="468313" y="0"/>
            <a:ext cx="8229600" cy="1143000"/>
          </a:xfrm>
        </p:spPr>
        <p:txBody>
          <a:bodyPr/>
          <a:lstStyle/>
          <a:p>
            <a:r>
              <a:rPr lang="it-IT" altLang="it-IT" sz="3200"/>
              <a:t>Bronzo fosforoso</a:t>
            </a:r>
            <a:endParaRPr lang="en-US" altLang="it-IT" sz="3200"/>
          </a:p>
        </p:txBody>
      </p:sp>
      <p:pic>
        <p:nvPicPr>
          <p:cNvPr id="48131" name="Picture 11">
            <a:extLst>
              <a:ext uri="{FF2B5EF4-FFF2-40B4-BE49-F238E27FC236}">
                <a16:creationId xmlns:a16="http://schemas.microsoft.com/office/drawing/2014/main" id="{2E36366A-A154-4F32-8342-C9A8C6B89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788988"/>
            <a:ext cx="24479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12">
            <a:extLst>
              <a:ext uri="{FF2B5EF4-FFF2-40B4-BE49-F238E27FC236}">
                <a16:creationId xmlns:a16="http://schemas.microsoft.com/office/drawing/2014/main" id="{4DEC848C-C872-4284-9CF0-536C734C9E7C}"/>
              </a:ext>
            </a:extLst>
          </p:cNvPr>
          <p:cNvSpPr>
            <a:spLocks noChangeArrowheads="1"/>
          </p:cNvSpPr>
          <p:nvPr/>
        </p:nvSpPr>
        <p:spPr bwMode="auto">
          <a:xfrm>
            <a:off x="128588" y="6019800"/>
            <a:ext cx="44005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200">
                <a:hlinkClick r:id="rId3"/>
              </a:rPr>
              <a:t>https://www.venditabronzo.it/dati-tecnici/bronzo-fosforoso.html</a:t>
            </a:r>
          </a:p>
          <a:p>
            <a:pPr>
              <a:spcBef>
                <a:spcPct val="0"/>
              </a:spcBef>
              <a:buFontTx/>
              <a:buNone/>
            </a:pPr>
            <a:r>
              <a:rPr lang="en-US" altLang="it-IT" sz="1200">
                <a:hlinkClick r:id="rId3"/>
              </a:rPr>
              <a:t>http://www.alibaba.com/showroom/Bronze_Spring_Wire.html</a:t>
            </a:r>
            <a:endParaRPr lang="pl-PL" altLang="it-IT" sz="1200"/>
          </a:p>
          <a:p>
            <a:pPr>
              <a:spcBef>
                <a:spcPct val="0"/>
              </a:spcBef>
              <a:buFontTx/>
              <a:buNone/>
            </a:pPr>
            <a:r>
              <a:rPr lang="en-US" altLang="it-IT" sz="1200">
                <a:hlinkClick r:id="rId4"/>
              </a:rPr>
              <a:t>http://en.wikipedia.org/wiki/Phosphor_bronze</a:t>
            </a:r>
            <a:r>
              <a:rPr lang="pl-PL" altLang="it-IT" sz="1200"/>
              <a:t> </a:t>
            </a:r>
            <a:endParaRPr lang="en-US" altLang="it-IT" sz="1200"/>
          </a:p>
        </p:txBody>
      </p:sp>
      <p:pic>
        <p:nvPicPr>
          <p:cNvPr id="48133" name="Picture 14">
            <a:hlinkClick r:id="rId5" tooltip="Phosphor bronze propellor salvaged from 1940s American warship"/>
            <a:extLst>
              <a:ext uri="{FF2B5EF4-FFF2-40B4-BE49-F238E27FC236}">
                <a16:creationId xmlns:a16="http://schemas.microsoft.com/office/drawing/2014/main" id="{D422EF98-B34F-4E1D-8058-07C376072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150" y="1446213"/>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5">
            <a:hlinkClick r:id="rId5" tooltip="Enlarge"/>
            <a:extLst>
              <a:ext uri="{FF2B5EF4-FFF2-40B4-BE49-F238E27FC236}">
                <a16:creationId xmlns:a16="http://schemas.microsoft.com/office/drawing/2014/main" id="{3148CC22-3F87-47B8-B345-18C30F14C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2681288"/>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6">
            <a:hlinkClick r:id="rId8" tooltip="Phosphor bronze propellor from a personal watercraft"/>
            <a:extLst>
              <a:ext uri="{FF2B5EF4-FFF2-40B4-BE49-F238E27FC236}">
                <a16:creationId xmlns:a16="http://schemas.microsoft.com/office/drawing/2014/main" id="{83E416A1-43AA-41EF-BAA3-7533764406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2150" y="3230563"/>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7">
            <a:hlinkClick r:id="rId8" tooltip="Enlarge"/>
            <a:extLst>
              <a:ext uri="{FF2B5EF4-FFF2-40B4-BE49-F238E27FC236}">
                <a16:creationId xmlns:a16="http://schemas.microsoft.com/office/drawing/2014/main" id="{374B067B-010D-4A60-BAFA-7FF74D949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4465638"/>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18">
            <a:extLst>
              <a:ext uri="{FF2B5EF4-FFF2-40B4-BE49-F238E27FC236}">
                <a16:creationId xmlns:a16="http://schemas.microsoft.com/office/drawing/2014/main" id="{9781DED0-B51D-4B7F-A892-76F9567FD2F6}"/>
              </a:ext>
            </a:extLst>
          </p:cNvPr>
          <p:cNvSpPr>
            <a:spLocks noChangeArrowheads="1"/>
          </p:cNvSpPr>
          <p:nvPr/>
        </p:nvSpPr>
        <p:spPr bwMode="auto">
          <a:xfrm>
            <a:off x="211138" y="4516438"/>
            <a:ext cx="25193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200"/>
              <a:t>Phosphor bronze </a:t>
            </a:r>
            <a:r>
              <a:rPr lang="en-US" altLang="it-IT" sz="1200">
                <a:hlinkClick r:id="rId10" tooltip="Propellor"/>
              </a:rPr>
              <a:t>propellor</a:t>
            </a:r>
            <a:r>
              <a:rPr lang="en-US" altLang="it-IT" sz="1200"/>
              <a:t> from 1940s American warship</a:t>
            </a:r>
            <a:endParaRPr lang="en-US" altLang="it-IT" sz="1800"/>
          </a:p>
        </p:txBody>
      </p:sp>
      <p:pic>
        <p:nvPicPr>
          <p:cNvPr id="48138" name="Picture 19">
            <a:extLst>
              <a:ext uri="{FF2B5EF4-FFF2-40B4-BE49-F238E27FC236}">
                <a16:creationId xmlns:a16="http://schemas.microsoft.com/office/drawing/2014/main" id="{BD97240E-2FE1-4A1E-8F10-555655BD9B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2565400"/>
            <a:ext cx="24415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20">
            <a:extLst>
              <a:ext uri="{FF2B5EF4-FFF2-40B4-BE49-F238E27FC236}">
                <a16:creationId xmlns:a16="http://schemas.microsoft.com/office/drawing/2014/main" id="{C7C964D5-0D49-4946-9933-926B63DFDD8B}"/>
              </a:ext>
            </a:extLst>
          </p:cNvPr>
          <p:cNvSpPr>
            <a:spLocks noChangeArrowheads="1"/>
          </p:cNvSpPr>
          <p:nvPr/>
        </p:nvSpPr>
        <p:spPr bwMode="auto">
          <a:xfrm>
            <a:off x="1122363" y="5360988"/>
            <a:ext cx="49530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600">
                <a:hlinkClick r:id="rId12" tooltip="http://www.woodwindandbrass.co.uk"/>
              </a:rPr>
              <a:t>Bauhaus Walstein</a:t>
            </a:r>
            <a:r>
              <a:rPr lang="en-US" altLang="it-IT" sz="1600"/>
              <a:t> </a:t>
            </a:r>
            <a:r>
              <a:rPr lang="en-US" altLang="it-IT" sz="1600">
                <a:hlinkClick r:id="rId13" tooltip="Tenor saxophone"/>
              </a:rPr>
              <a:t>tenor saxophone</a:t>
            </a:r>
            <a:endParaRPr lang="pl-PL" altLang="it-IT" sz="1600"/>
          </a:p>
          <a:p>
            <a:pPr>
              <a:spcBef>
                <a:spcPct val="0"/>
              </a:spcBef>
              <a:buFontTx/>
              <a:buNone/>
            </a:pPr>
            <a:r>
              <a:rPr lang="en-US" altLang="it-IT" sz="1600"/>
              <a:t> manufactured in 2008 from phosphor bronz</a:t>
            </a:r>
            <a:r>
              <a:rPr lang="pl-PL" altLang="it-IT" sz="1600"/>
              <a:t>e</a:t>
            </a:r>
            <a:endParaRPr lang="en-US" altLang="it-IT" sz="1600"/>
          </a:p>
        </p:txBody>
      </p:sp>
      <p:pic>
        <p:nvPicPr>
          <p:cNvPr id="48140" name="Picture 21">
            <a:extLst>
              <a:ext uri="{FF2B5EF4-FFF2-40B4-BE49-F238E27FC236}">
                <a16:creationId xmlns:a16="http://schemas.microsoft.com/office/drawing/2014/main" id="{75F23C2C-F3BD-4144-8882-63AAF0D3F8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7675" y="3573463"/>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22">
            <a:extLst>
              <a:ext uri="{FF2B5EF4-FFF2-40B4-BE49-F238E27FC236}">
                <a16:creationId xmlns:a16="http://schemas.microsoft.com/office/drawing/2014/main" id="{43BB33FF-62CC-4B6B-A366-48AB5A0AA2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1500" y="3573463"/>
            <a:ext cx="2089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Rectangle 23">
            <a:extLst>
              <a:ext uri="{FF2B5EF4-FFF2-40B4-BE49-F238E27FC236}">
                <a16:creationId xmlns:a16="http://schemas.microsoft.com/office/drawing/2014/main" id="{95BE8D03-F2C4-41CC-B7A8-C217A68B8456}"/>
              </a:ext>
            </a:extLst>
          </p:cNvPr>
          <p:cNvSpPr>
            <a:spLocks noChangeArrowheads="1"/>
          </p:cNvSpPr>
          <p:nvPr/>
        </p:nvSpPr>
        <p:spPr bwMode="auto">
          <a:xfrm>
            <a:off x="5651500" y="5360988"/>
            <a:ext cx="32416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600">
                <a:hlinkClick r:id="rId16" tooltip="Acoustic guitar"/>
              </a:rPr>
              <a:t>Acoustic guitar</a:t>
            </a:r>
            <a:r>
              <a:rPr lang="en-US" altLang="it-IT" sz="1600"/>
              <a:t> string wrapped with phosphor bronze </a:t>
            </a:r>
          </a:p>
        </p:txBody>
      </p:sp>
      <p:sp>
        <p:nvSpPr>
          <p:cNvPr id="48143" name="Rectangle 13">
            <a:extLst>
              <a:ext uri="{FF2B5EF4-FFF2-40B4-BE49-F238E27FC236}">
                <a16:creationId xmlns:a16="http://schemas.microsoft.com/office/drawing/2014/main" id="{1FA68802-0BAD-4497-9126-79A57FA60295}"/>
              </a:ext>
            </a:extLst>
          </p:cNvPr>
          <p:cNvSpPr>
            <a:spLocks noChangeArrowheads="1"/>
          </p:cNvSpPr>
          <p:nvPr/>
        </p:nvSpPr>
        <p:spPr bwMode="auto">
          <a:xfrm>
            <a:off x="2916238" y="1039813"/>
            <a:ext cx="6316662"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000000"/>
                </a:solidFill>
                <a:latin typeface="Roboto" panose="02000000000000000000" pitchFamily="2" charset="0"/>
              </a:rPr>
              <a:t>Il </a:t>
            </a:r>
            <a:r>
              <a:rPr lang="it-IT" altLang="it-IT" sz="2200" b="1">
                <a:solidFill>
                  <a:srgbClr val="000000"/>
                </a:solidFill>
                <a:latin typeface="Roboto" panose="02000000000000000000" pitchFamily="2" charset="0"/>
              </a:rPr>
              <a:t>bronzo fosforoso</a:t>
            </a:r>
            <a:r>
              <a:rPr lang="it-IT" altLang="it-IT" sz="2200">
                <a:solidFill>
                  <a:srgbClr val="000000"/>
                </a:solidFill>
                <a:latin typeface="Roboto" panose="02000000000000000000" pitchFamily="2" charset="0"/>
              </a:rPr>
              <a:t> merita una descrizione a parte rispetto ai tradizionali bronzi allo stagno e all’alluminio. È una lega ad </a:t>
            </a:r>
            <a:r>
              <a:rPr lang="it-IT" altLang="it-IT" sz="2200" b="1">
                <a:solidFill>
                  <a:srgbClr val="000000"/>
                </a:solidFill>
                <a:latin typeface="Roboto" panose="02000000000000000000" pitchFamily="2" charset="0"/>
              </a:rPr>
              <a:t>alto contenuto di stagno e fosforo</a:t>
            </a:r>
            <a:r>
              <a:rPr lang="it-IT" altLang="it-IT" sz="2200">
                <a:solidFill>
                  <a:srgbClr val="000000"/>
                </a:solidFill>
                <a:latin typeface="Roboto" panose="02000000000000000000" pitchFamily="2" charset="0"/>
              </a:rPr>
              <a:t> con alti valori di resistenza di carico, elevata elasticità, resistenza all’usura ed ottime caratteristiche di scorrimento, anche in caso di scarsa lubrificazione. </a:t>
            </a:r>
            <a:endParaRPr lang="en-US" altLang="it-IT" sz="2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80">
            <a:extLst>
              <a:ext uri="{FF2B5EF4-FFF2-40B4-BE49-F238E27FC236}">
                <a16:creationId xmlns:a16="http://schemas.microsoft.com/office/drawing/2014/main" id="{20758AB3-1C5A-4121-8463-227F14F82B3E}"/>
              </a:ext>
            </a:extLst>
          </p:cNvPr>
          <p:cNvSpPr>
            <a:spLocks noGrp="1" noChangeArrowheads="1"/>
          </p:cNvSpPr>
          <p:nvPr>
            <p:ph type="title"/>
          </p:nvPr>
        </p:nvSpPr>
        <p:spPr/>
        <p:txBody>
          <a:bodyPr/>
          <a:lstStyle/>
          <a:p>
            <a:r>
              <a:rPr lang="it-IT" altLang="it-IT" sz="3200"/>
              <a:t>Ottoni Cu + Zn</a:t>
            </a:r>
            <a:r>
              <a:rPr lang="pl-PL" altLang="it-IT" sz="3200"/>
              <a:t> (+ Pb), </a:t>
            </a:r>
            <a:r>
              <a:rPr lang="it-IT" altLang="it-IT" sz="3200"/>
              <a:t>applicazioni</a:t>
            </a:r>
            <a:endParaRPr lang="en-US" altLang="it-IT" sz="3200"/>
          </a:p>
        </p:txBody>
      </p:sp>
      <p:graphicFrame>
        <p:nvGraphicFramePr>
          <p:cNvPr id="20669" name="Group 189">
            <a:extLst>
              <a:ext uri="{FF2B5EF4-FFF2-40B4-BE49-F238E27FC236}">
                <a16:creationId xmlns:a16="http://schemas.microsoft.com/office/drawing/2014/main" id="{117A83AA-B852-4380-83FA-F3AEA4095BF8}"/>
              </a:ext>
            </a:extLst>
          </p:cNvPr>
          <p:cNvGraphicFramePr>
            <a:graphicFrameLocks noGrp="1"/>
          </p:cNvGraphicFramePr>
          <p:nvPr>
            <p:ph idx="1"/>
          </p:nvPr>
        </p:nvGraphicFramePr>
        <p:xfrm>
          <a:off x="457200" y="1052513"/>
          <a:ext cx="8578850" cy="7234234"/>
        </p:xfrm>
        <a:graphic>
          <a:graphicData uri="http://schemas.openxmlformats.org/drawingml/2006/table">
            <a:tbl>
              <a:tblPr/>
              <a:tblGrid>
                <a:gridCol w="1594437">
                  <a:extLst>
                    <a:ext uri="{9D8B030D-6E8A-4147-A177-3AD203B41FA5}">
                      <a16:colId xmlns:a16="http://schemas.microsoft.com/office/drawing/2014/main" val="20000"/>
                    </a:ext>
                  </a:extLst>
                </a:gridCol>
                <a:gridCol w="6984413">
                  <a:extLst>
                    <a:ext uri="{9D8B030D-6E8A-4147-A177-3AD203B41FA5}">
                      <a16:colId xmlns:a16="http://schemas.microsoft.com/office/drawing/2014/main" val="20001"/>
                    </a:ext>
                  </a:extLst>
                </a:gridCol>
              </a:tblGrid>
              <a:tr h="36580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Lega</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Applicazione</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0"/>
                  </a:ext>
                </a:extLst>
              </a:tr>
              <a:tr h="51822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 CuZn20Pb</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P-CuZn35Pb2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Particolari tranciati a freddo, chiavi .</a:t>
                      </a:r>
                      <a:r>
                        <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it-IT" sz="1400" b="1" i="0" u="none" strike="noStrike" cap="none" normalizeH="0" baseline="0" dirty="0">
                        <a:ln>
                          <a:noFill/>
                        </a:ln>
                        <a:solidFill>
                          <a:schemeClr val="accent2"/>
                        </a:solidFill>
                        <a:effectLst/>
                        <a:latin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Accessori idrosanitari, rubinetteria.</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1"/>
                  </a:ext>
                </a:extLst>
              </a:tr>
              <a:tr h="73161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P-CuZn36Pb3</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Ingranaggi, pignoni e tutti i particolari a forme complesse che richiedono una impegnativa lavorazione alle macchine utensili ad asportazione di truciolo ad altissima velocità.</a:t>
                      </a:r>
                      <a:r>
                        <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2"/>
                  </a:ext>
                </a:extLst>
              </a:tr>
              <a:tr h="51822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P-CuZn36Pb2As</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Rubinetteria e raccorderia a contatto con acque potenzialmente atte a determinare il fenomeno della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dezincificazione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negli ottoni al piombo comuni.</a:t>
                      </a:r>
                      <a:endPar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3"/>
                  </a:ext>
                </a:extLst>
              </a:tr>
              <a:tr h="31436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P-CuZn37Pb2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Bilancieri e casse per orologi, parti per orologeria, ingranaggi, ruotismi.</a:t>
                      </a:r>
                      <a:endParaRPr kumimoji="0" lang="en-US" altLang="it-IT" sz="9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4"/>
                  </a:ext>
                </a:extLst>
              </a:tr>
              <a:tr h="30484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P-CuZn37Pb2Sn</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Steli di valvole, viti, dadi e bulloni, particolari per impieghi marini.</a:t>
                      </a:r>
                      <a:endParaRPr kumimoji="0" lang="pl-PL"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5"/>
                  </a:ext>
                </a:extLst>
              </a:tr>
              <a:tr h="1158392">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P-CuZn38Pb2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Spine, bulloneria, viteria, spilli, occhielli, gancetti, articoli per uso domestico, minuteria metallica, lucchetti, serrature.</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Rubinetteria cromata, miscelatori termostatici, valvole a sfera, a farfalla, a saracinesca, termostatiche, a quattro vie, organi di intercettazione, regolazione e controllo,  valvole per gas.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6"/>
                  </a:ext>
                </a:extLst>
              </a:tr>
              <a:tr h="30484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P-CuZn38Pb4</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Piastre, arpionismi e parti metalliche in genere per orologeria.</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7"/>
                  </a:ext>
                </a:extLst>
              </a:tr>
              <a:tr h="30484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P-CuZn39Pb1</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Viteria e bulloneria ottenute su macchine utensili ad alta velocità.</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8"/>
                  </a:ext>
                </a:extLst>
              </a:tr>
              <a:tr h="73161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Accessori per impianti idrosanitari, maniglie per porte e finestre, rubinetti, valvole e loro parti.</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Meccanica:</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Lucchetti, serrature, viti, dadi e bulloni.</a:t>
                      </a: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09"/>
                  </a:ext>
                </a:extLst>
              </a:tr>
              <a:tr h="518228">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P-CuZn39Pb3</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Piastre tubiere per scambiatori di calore e condensatori.</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10"/>
                  </a:ext>
                </a:extLst>
              </a:tr>
              <a:tr h="73161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Valvole, rubinetteria, detentori, organi di intercettazione, regolazione e controllo. accessori per impianti idrosanitari, manigliame.</a:t>
                      </a:r>
                      <a:endParaRPr kumimoji="0" lang="en-US" altLang="it-IT" sz="900" b="0" i="0" u="none" strike="noStrike" cap="none" normalizeH="0" baseline="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Meccanica:</a:t>
                      </a:r>
                      <a:r>
                        <a:rPr kumimoji="0" lang="it-IT" altLang="it-IT"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Viti, dadi e bulloni.</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11"/>
                  </a:ext>
                </a:extLst>
              </a:tr>
              <a:tr h="731616">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P-CuZn40Pb2Al</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it-IT" altLang="it-IT"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Edilizia: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Profilati estrusi, serramenti ed infissi per vetrine,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salvaporte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serramenti in genere, modanature, riloghe.</a:t>
                      </a:r>
                      <a:endParaRPr kumimoji="0" lang="en-US" altLang="it-IT" sz="9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L="91435" marR="91435"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CAD"/>
                    </a:solidFill>
                  </a:tcPr>
                </a:tc>
                <a:extLst>
                  <a:ext uri="{0D108BD9-81ED-4DB2-BD59-A6C34878D82A}">
                    <a16:rowId xmlns:a16="http://schemas.microsoft.com/office/drawing/2014/main" val="10012"/>
                  </a:ext>
                </a:extLst>
              </a:tr>
            </a:tbl>
          </a:graphicData>
        </a:graphic>
      </p:graphicFrame>
      <p:sp>
        <p:nvSpPr>
          <p:cNvPr id="49199" name="Rectangle 190">
            <a:extLst>
              <a:ext uri="{FF2B5EF4-FFF2-40B4-BE49-F238E27FC236}">
                <a16:creationId xmlns:a16="http://schemas.microsoft.com/office/drawing/2014/main" id="{DA1D76AA-001B-4DF6-98EB-35BCEBBCEB10}"/>
              </a:ext>
            </a:extLst>
          </p:cNvPr>
          <p:cNvSpPr>
            <a:spLocks noChangeArrowheads="1"/>
          </p:cNvSpPr>
          <p:nvPr/>
        </p:nvSpPr>
        <p:spPr bwMode="auto">
          <a:xfrm>
            <a:off x="153988" y="68263"/>
            <a:ext cx="51657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a:t>Diego Colombo, Facolta’ di Ingegneria, Universita’ di Trento; </a:t>
            </a:r>
            <a:endParaRPr lang="it-IT" altLang="it-IT" sz="1200"/>
          </a:p>
          <a:p>
            <a:pPr>
              <a:spcBef>
                <a:spcPct val="0"/>
              </a:spcBef>
              <a:buFontTx/>
              <a:buNone/>
            </a:pPr>
            <a:r>
              <a:rPr lang="en-US" altLang="it-IT" sz="1200"/>
              <a:t>http://www.ing.unitn.it/~colombo/OTTONERICA/Ottoni_files/Page335.htm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1CB14A60-9C20-49E2-B507-F432EA910D03}"/>
              </a:ext>
            </a:extLst>
          </p:cNvPr>
          <p:cNvSpPr>
            <a:spLocks noGrp="1" noChangeArrowheads="1"/>
          </p:cNvSpPr>
          <p:nvPr>
            <p:ph type="title"/>
          </p:nvPr>
        </p:nvSpPr>
        <p:spPr/>
        <p:txBody>
          <a:bodyPr/>
          <a:lstStyle/>
          <a:p>
            <a:r>
              <a:rPr lang="it-IT" altLang="it-IT" sz="3600"/>
              <a:t>Museo di Ermitage (S. Pietroburgo)</a:t>
            </a:r>
          </a:p>
        </p:txBody>
      </p:sp>
      <p:pic>
        <p:nvPicPr>
          <p:cNvPr id="9219" name="Immagine 3" descr="Immagine che contiene pavimento, altare&#10;&#10;Descrizione generata automaticamente">
            <a:extLst>
              <a:ext uri="{FF2B5EF4-FFF2-40B4-BE49-F238E27FC236}">
                <a16:creationId xmlns:a16="http://schemas.microsoft.com/office/drawing/2014/main" id="{C90A06C1-A552-4F94-B173-88C3B8E58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5238"/>
            <a:ext cx="360045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magine 5" descr="Immagine che contiene verde&#10;&#10;Descrizione generata automaticamente">
            <a:extLst>
              <a:ext uri="{FF2B5EF4-FFF2-40B4-BE49-F238E27FC236}">
                <a16:creationId xmlns:a16="http://schemas.microsoft.com/office/drawing/2014/main" id="{2DA31323-E374-4DA5-A969-DAC643186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287463"/>
            <a:ext cx="2955925"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7">
            <a:extLst>
              <a:ext uri="{FF2B5EF4-FFF2-40B4-BE49-F238E27FC236}">
                <a16:creationId xmlns:a16="http://schemas.microsoft.com/office/drawing/2014/main" id="{B23A3D72-FE4D-406C-90AF-44E54371B28B}"/>
              </a:ext>
            </a:extLst>
          </p:cNvPr>
          <p:cNvSpPr txBox="1">
            <a:spLocks noChangeArrowheads="1"/>
          </p:cNvSpPr>
          <p:nvPr/>
        </p:nvSpPr>
        <p:spPr bwMode="auto">
          <a:xfrm>
            <a:off x="4787900" y="63992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https://it.wikipedia.org/wiki/Malachite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45EFDCC-8C69-40AE-A643-F4BA8CE38D72}"/>
              </a:ext>
            </a:extLst>
          </p:cNvPr>
          <p:cNvSpPr>
            <a:spLocks noGrp="1" noChangeArrowheads="1"/>
          </p:cNvSpPr>
          <p:nvPr>
            <p:ph type="title"/>
          </p:nvPr>
        </p:nvSpPr>
        <p:spPr/>
        <p:txBody>
          <a:bodyPr/>
          <a:lstStyle/>
          <a:p>
            <a:r>
              <a:rPr lang="it-IT" altLang="it-IT" sz="3200"/>
              <a:t>Leghe della zecca EU</a:t>
            </a:r>
            <a:endParaRPr lang="en-US" altLang="it-IT" sz="3200"/>
          </a:p>
        </p:txBody>
      </p:sp>
      <p:sp>
        <p:nvSpPr>
          <p:cNvPr id="54275" name="Rectangle 3">
            <a:extLst>
              <a:ext uri="{FF2B5EF4-FFF2-40B4-BE49-F238E27FC236}">
                <a16:creationId xmlns:a16="http://schemas.microsoft.com/office/drawing/2014/main" id="{982184A1-8AAF-42E5-8E22-C90F52B5E25B}"/>
              </a:ext>
            </a:extLst>
          </p:cNvPr>
          <p:cNvSpPr>
            <a:spLocks noGrp="1" noChangeArrowheads="1"/>
          </p:cNvSpPr>
          <p:nvPr>
            <p:ph type="body" idx="1"/>
          </p:nvPr>
        </p:nvSpPr>
        <p:spPr/>
        <p:txBody>
          <a:bodyPr>
            <a:normAutofit fontScale="70000" lnSpcReduction="20000"/>
          </a:bodyPr>
          <a:lstStyle/>
          <a:p>
            <a:pPr>
              <a:lnSpc>
                <a:spcPct val="90000"/>
              </a:lnSpc>
              <a:buFontTx/>
              <a:buNone/>
              <a:defRPr/>
            </a:pPr>
            <a:r>
              <a:rPr lang="pl-PL" altLang="it-IT" sz="3100" b="1" dirty="0"/>
              <a:t>Monet</a:t>
            </a:r>
            <a:r>
              <a:rPr lang="it-IT" altLang="it-IT" sz="3100" b="1" dirty="0"/>
              <a:t>ine polacche</a:t>
            </a:r>
            <a:r>
              <a:rPr lang="pl-PL" altLang="it-IT" sz="3100" b="1" dirty="0"/>
              <a:t>:</a:t>
            </a:r>
          </a:p>
          <a:p>
            <a:pPr>
              <a:lnSpc>
                <a:spcPct val="90000"/>
              </a:lnSpc>
              <a:defRPr/>
            </a:pPr>
            <a:r>
              <a:rPr lang="en-US" altLang="it-IT" sz="3100" dirty="0"/>
              <a:t>1, 2, 5 gr -  Cu59Zn40Mn1 </a:t>
            </a:r>
          </a:p>
          <a:p>
            <a:pPr>
              <a:lnSpc>
                <a:spcPct val="90000"/>
              </a:lnSpc>
              <a:defRPr/>
            </a:pPr>
            <a:r>
              <a:rPr lang="en-US" altLang="it-IT" sz="3100" dirty="0"/>
              <a:t>10, 20 ,50 gr </a:t>
            </a:r>
            <a:r>
              <a:rPr lang="en-US" altLang="it-IT" sz="3100" dirty="0" err="1"/>
              <a:t>i</a:t>
            </a:r>
            <a:r>
              <a:rPr lang="en-US" altLang="it-IT" sz="3100" dirty="0"/>
              <a:t> 1 </a:t>
            </a:r>
            <a:r>
              <a:rPr lang="en-US" altLang="it-IT" sz="3100" dirty="0" err="1"/>
              <a:t>zł</a:t>
            </a:r>
            <a:r>
              <a:rPr lang="en-US" altLang="it-IT" sz="3100" dirty="0"/>
              <a:t> - Cu75Ni25 </a:t>
            </a:r>
            <a:endParaRPr lang="pl-PL" altLang="it-IT" sz="3100" dirty="0"/>
          </a:p>
          <a:p>
            <a:pPr>
              <a:lnSpc>
                <a:spcPct val="90000"/>
              </a:lnSpc>
              <a:defRPr/>
            </a:pPr>
            <a:r>
              <a:rPr lang="en-US" altLang="it-IT" sz="3100" dirty="0"/>
              <a:t>2 </a:t>
            </a:r>
            <a:r>
              <a:rPr lang="en-US" altLang="it-IT" sz="3100" dirty="0" err="1"/>
              <a:t>zł</a:t>
            </a:r>
            <a:r>
              <a:rPr lang="en-US" altLang="it-IT" sz="3100" dirty="0"/>
              <a:t> : Cu92Al6Ni2- </a:t>
            </a:r>
            <a:r>
              <a:rPr lang="it-IT" altLang="it-IT" sz="3100" dirty="0"/>
              <a:t>esterno</a:t>
            </a:r>
            <a:r>
              <a:rPr lang="pl-PL" altLang="it-IT" sz="3100" dirty="0"/>
              <a:t>,</a:t>
            </a:r>
            <a:r>
              <a:rPr lang="en-US" altLang="it-IT" sz="3100" dirty="0"/>
              <a:t> Cu75Ni25- </a:t>
            </a:r>
            <a:r>
              <a:rPr lang="en-US" altLang="it-IT" sz="3100" dirty="0" err="1"/>
              <a:t>interno</a:t>
            </a:r>
            <a:endParaRPr lang="pl-PL" altLang="it-IT" sz="3100" dirty="0"/>
          </a:p>
          <a:p>
            <a:pPr>
              <a:lnSpc>
                <a:spcPct val="90000"/>
              </a:lnSpc>
              <a:buFontTx/>
              <a:buNone/>
              <a:defRPr/>
            </a:pPr>
            <a:r>
              <a:rPr lang="pl-PL" altLang="it-IT" sz="3100" b="1" dirty="0"/>
              <a:t>Euro: </a:t>
            </a:r>
            <a:r>
              <a:rPr lang="en-US" altLang="it-IT" sz="3100" dirty="0"/>
              <a:t> </a:t>
            </a:r>
            <a:endParaRPr lang="en-US" altLang="it-IT" sz="3100" b="1" dirty="0"/>
          </a:p>
          <a:p>
            <a:pPr>
              <a:lnSpc>
                <a:spcPct val="90000"/>
              </a:lnSpc>
              <a:defRPr/>
            </a:pPr>
            <a:endParaRPr lang="pl-PL" altLang="it-IT" sz="3100" dirty="0"/>
          </a:p>
          <a:p>
            <a:pPr>
              <a:lnSpc>
                <a:spcPct val="90000"/>
              </a:lnSpc>
              <a:buFontTx/>
              <a:buNone/>
              <a:defRPr/>
            </a:pPr>
            <a:r>
              <a:rPr lang="pl-PL" altLang="it-IT" sz="3100" dirty="0"/>
              <a:t>		    </a:t>
            </a:r>
            <a:r>
              <a:rPr lang="it-IT" altLang="it-IT" sz="3100" dirty="0"/>
              <a:t>	  acciaio ricoperto con rame </a:t>
            </a:r>
            <a:r>
              <a:rPr lang="pl-PL" altLang="it-IT" sz="3100" dirty="0"/>
              <a:t>              </a:t>
            </a:r>
          </a:p>
          <a:p>
            <a:pPr>
              <a:lnSpc>
                <a:spcPct val="90000"/>
              </a:lnSpc>
              <a:defRPr/>
            </a:pPr>
            <a:r>
              <a:rPr lang="pl-PL" altLang="it-IT" sz="3100" dirty="0"/>
              <a:t>               </a:t>
            </a:r>
          </a:p>
          <a:p>
            <a:pPr>
              <a:lnSpc>
                <a:spcPct val="90000"/>
              </a:lnSpc>
              <a:defRPr/>
            </a:pPr>
            <a:r>
              <a:rPr lang="pl-PL" altLang="it-IT" sz="3100" dirty="0"/>
              <a:t>              10, 20, 50 cent</a:t>
            </a:r>
            <a:r>
              <a:rPr lang="it-IT" altLang="it-IT" sz="3100" dirty="0"/>
              <a:t>esimi</a:t>
            </a:r>
            <a:r>
              <a:rPr lang="pl-PL" altLang="it-IT" sz="3100" dirty="0"/>
              <a:t> Cu</a:t>
            </a:r>
            <a:r>
              <a:rPr lang="en-US" altLang="it-IT" sz="3100" dirty="0"/>
              <a:t>89</a:t>
            </a:r>
            <a:r>
              <a:rPr lang="pl-PL" altLang="it-IT" sz="3100" dirty="0"/>
              <a:t>Al5Zn5Sn1 (nordic gold)</a:t>
            </a:r>
          </a:p>
          <a:p>
            <a:pPr>
              <a:lnSpc>
                <a:spcPct val="90000"/>
              </a:lnSpc>
              <a:defRPr/>
            </a:pPr>
            <a:r>
              <a:rPr lang="en-US" altLang="it-IT" sz="3100" dirty="0"/>
              <a:t> </a:t>
            </a:r>
          </a:p>
          <a:p>
            <a:pPr>
              <a:lnSpc>
                <a:spcPct val="90000"/>
              </a:lnSpc>
              <a:defRPr/>
            </a:pPr>
            <a:endParaRPr lang="pl-PL" altLang="it-IT" sz="3100" dirty="0"/>
          </a:p>
          <a:p>
            <a:pPr>
              <a:lnSpc>
                <a:spcPct val="90000"/>
              </a:lnSpc>
              <a:defRPr/>
            </a:pPr>
            <a:r>
              <a:rPr lang="it-IT" altLang="it-IT" sz="3100" dirty="0"/>
              <a:t> </a:t>
            </a:r>
            <a:r>
              <a:rPr lang="pl-PL" altLang="it-IT" sz="3100" dirty="0"/>
              <a:t>       </a:t>
            </a:r>
            <a:r>
              <a:rPr lang="it-IT" altLang="it-IT" sz="3100" dirty="0"/>
              <a:t>		</a:t>
            </a:r>
            <a:r>
              <a:rPr lang="pl-PL" altLang="it-IT" sz="3100" dirty="0"/>
              <a:t>in</a:t>
            </a:r>
            <a:r>
              <a:rPr lang="it-IT" altLang="it-IT" sz="3100" dirty="0"/>
              <a:t>terno</a:t>
            </a:r>
            <a:r>
              <a:rPr lang="pl-PL" altLang="it-IT" sz="3100" dirty="0"/>
              <a:t>: Cu75Ni25  </a:t>
            </a:r>
            <a:r>
              <a:rPr lang="it-IT" altLang="it-IT" sz="3100" dirty="0"/>
              <a:t>esterno</a:t>
            </a:r>
            <a:r>
              <a:rPr lang="pl-PL" altLang="it-IT" sz="3100" dirty="0"/>
              <a:t> Cu75Zn20Ni5</a:t>
            </a:r>
            <a:br>
              <a:rPr lang="en-US" altLang="it-IT" sz="1350" dirty="0"/>
            </a:br>
            <a:endParaRPr lang="pl-PL" altLang="it-IT" sz="1350" dirty="0"/>
          </a:p>
          <a:p>
            <a:pPr>
              <a:lnSpc>
                <a:spcPct val="90000"/>
              </a:lnSpc>
              <a:buFontTx/>
              <a:buNone/>
              <a:defRPr/>
            </a:pPr>
            <a:endParaRPr lang="pl-PL" altLang="it-IT" sz="1350" dirty="0"/>
          </a:p>
          <a:p>
            <a:pPr>
              <a:lnSpc>
                <a:spcPct val="90000"/>
              </a:lnSpc>
              <a:defRPr/>
            </a:pPr>
            <a:endParaRPr lang="pl-PL" altLang="it-IT" sz="1350" b="1" dirty="0"/>
          </a:p>
          <a:p>
            <a:pPr>
              <a:lnSpc>
                <a:spcPct val="90000"/>
              </a:lnSpc>
              <a:buFontTx/>
              <a:buNone/>
              <a:defRPr/>
            </a:pPr>
            <a:endParaRPr lang="en-US" altLang="it-IT" dirty="0"/>
          </a:p>
        </p:txBody>
      </p:sp>
      <p:sp>
        <p:nvSpPr>
          <p:cNvPr id="54276" name="Text Box 4">
            <a:extLst>
              <a:ext uri="{FF2B5EF4-FFF2-40B4-BE49-F238E27FC236}">
                <a16:creationId xmlns:a16="http://schemas.microsoft.com/office/drawing/2014/main" id="{2F0CCCFA-3B4E-456E-B6B3-2461C2FFC1FC}"/>
              </a:ext>
            </a:extLst>
          </p:cNvPr>
          <p:cNvSpPr txBox="1">
            <a:spLocks noChangeArrowheads="1"/>
          </p:cNvSpPr>
          <p:nvPr/>
        </p:nvSpPr>
        <p:spPr bwMode="auto">
          <a:xfrm>
            <a:off x="5381625" y="5643563"/>
            <a:ext cx="2493963" cy="207962"/>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Piotr Gramza</a:t>
            </a:r>
            <a:r>
              <a:rPr lang="en-US" altLang="it-IT" sz="750">
                <a:latin typeface="Times New Roman" panose="02020603050405020304" pitchFamily="18" charset="0"/>
              </a:rPr>
              <a:t>. http://www.monetki.friko.pl/wiad/stopy.html</a:t>
            </a:r>
          </a:p>
        </p:txBody>
      </p:sp>
      <p:pic>
        <p:nvPicPr>
          <p:cNvPr id="50181" name="Picture 5">
            <a:extLst>
              <a:ext uri="{FF2B5EF4-FFF2-40B4-BE49-F238E27FC236}">
                <a16:creationId xmlns:a16="http://schemas.microsoft.com/office/drawing/2014/main" id="{2F8AC4F2-8AF2-4275-9FFA-19E0E4759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3970338"/>
            <a:ext cx="7143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a:extLst>
              <a:ext uri="{FF2B5EF4-FFF2-40B4-BE49-F238E27FC236}">
                <a16:creationId xmlns:a16="http://schemas.microsoft.com/office/drawing/2014/main" id="{4911AA9B-4AEE-427B-BE72-CC8B78BF4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375025"/>
            <a:ext cx="571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a:extLst>
              <a:ext uri="{FF2B5EF4-FFF2-40B4-BE49-F238E27FC236}">
                <a16:creationId xmlns:a16="http://schemas.microsoft.com/office/drawing/2014/main" id="{788847FB-12DA-48D7-85EE-A0E4703BE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8" y="4694238"/>
            <a:ext cx="83343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811E89-168A-45AF-852D-08BE8099B6B7}"/>
              </a:ext>
            </a:extLst>
          </p:cNvPr>
          <p:cNvSpPr>
            <a:spLocks noGrp="1"/>
          </p:cNvSpPr>
          <p:nvPr>
            <p:ph type="title"/>
          </p:nvPr>
        </p:nvSpPr>
        <p:spPr/>
        <p:txBody>
          <a:bodyPr/>
          <a:lstStyle/>
          <a:p>
            <a:pPr>
              <a:defRPr/>
            </a:pPr>
            <a:r>
              <a:rPr lang="it-IT" sz="3600" dirty="0"/>
              <a:t>Due mega-</a:t>
            </a:r>
            <a:r>
              <a:rPr lang="it-IT" sz="3600" strike="sngStrike" dirty="0"/>
              <a:t>s</a:t>
            </a:r>
            <a:r>
              <a:rPr lang="it-IT" sz="3600" dirty="0"/>
              <a:t>bronzi</a:t>
            </a:r>
          </a:p>
        </p:txBody>
      </p:sp>
      <p:pic>
        <p:nvPicPr>
          <p:cNvPr id="51203" name="Picture 2">
            <a:extLst>
              <a:ext uri="{FF2B5EF4-FFF2-40B4-BE49-F238E27FC236}">
                <a16:creationId xmlns:a16="http://schemas.microsoft.com/office/drawing/2014/main" id="{552F36AA-FD3F-4970-B889-CD3B07E3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417638"/>
            <a:ext cx="3106738"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CasellaDiTesto 3">
            <a:extLst>
              <a:ext uri="{FF2B5EF4-FFF2-40B4-BE49-F238E27FC236}">
                <a16:creationId xmlns:a16="http://schemas.microsoft.com/office/drawing/2014/main" id="{010421DC-1409-4FB0-8ABD-65FADBF5B27F}"/>
              </a:ext>
            </a:extLst>
          </p:cNvPr>
          <p:cNvSpPr txBox="1">
            <a:spLocks noChangeArrowheads="1"/>
          </p:cNvSpPr>
          <p:nvPr/>
        </p:nvSpPr>
        <p:spPr bwMode="auto">
          <a:xfrm>
            <a:off x="219075" y="5805488"/>
            <a:ext cx="802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«К</a:t>
            </a:r>
            <a:r>
              <a:rPr lang="az-Cyrl-AZ" altLang="it-IT" sz="1800"/>
              <a:t>олокол</a:t>
            </a:r>
            <a:r>
              <a:rPr lang="it-IT" altLang="it-IT" sz="1800"/>
              <a:t> </a:t>
            </a:r>
            <a:r>
              <a:rPr lang="az-Cyrl-AZ" altLang="it-IT" sz="1800"/>
              <a:t>цар</a:t>
            </a:r>
            <a:r>
              <a:rPr lang="it-IT" altLang="it-IT" sz="1800"/>
              <a:t>» – non ha mai suonata     «</a:t>
            </a:r>
            <a:r>
              <a:rPr lang="az-Cyrl-AZ" altLang="it-IT" sz="1800"/>
              <a:t>Пушка</a:t>
            </a:r>
            <a:r>
              <a:rPr lang="it-IT" altLang="it-IT" sz="1800"/>
              <a:t> </a:t>
            </a:r>
            <a:r>
              <a:rPr lang="az-Cyrl-AZ" altLang="it-IT" sz="1800"/>
              <a:t>цар</a:t>
            </a:r>
            <a:r>
              <a:rPr lang="it-IT" altLang="it-IT" sz="1800"/>
              <a:t>» - non ho mai sparato</a:t>
            </a:r>
          </a:p>
        </p:txBody>
      </p:sp>
      <p:pic>
        <p:nvPicPr>
          <p:cNvPr id="51205" name="Immagine 5" descr="Immagine che contiene esterni, cielo, albero, arma&#10;&#10;Descrizione generata automaticamente">
            <a:extLst>
              <a:ext uri="{FF2B5EF4-FFF2-40B4-BE49-F238E27FC236}">
                <a16:creationId xmlns:a16="http://schemas.microsoft.com/office/drawing/2014/main" id="{2B728DFE-59F7-473C-B875-4A8CE2168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1417638"/>
            <a:ext cx="5521325"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5F71219-4B9C-42C7-9AE8-5C86BF68362B}"/>
              </a:ext>
            </a:extLst>
          </p:cNvPr>
          <p:cNvSpPr>
            <a:spLocks noGrp="1" noChangeArrowheads="1"/>
          </p:cNvSpPr>
          <p:nvPr>
            <p:ph type="title"/>
          </p:nvPr>
        </p:nvSpPr>
        <p:spPr/>
        <p:txBody>
          <a:bodyPr/>
          <a:lstStyle/>
          <a:p>
            <a:pPr algn="l"/>
            <a:r>
              <a:rPr lang="pl-PL" altLang="it-IT" sz="3200" dirty="0"/>
              <a:t>Materi</a:t>
            </a:r>
            <a:r>
              <a:rPr lang="it-IT" altLang="it-IT" sz="3200" dirty="0"/>
              <a:t>ali delle tecnologie moderne: </a:t>
            </a:r>
            <a:br>
              <a:rPr lang="it-IT" altLang="it-IT" sz="3200" dirty="0"/>
            </a:br>
            <a:r>
              <a:rPr lang="it-IT" altLang="it-IT" sz="3200" dirty="0"/>
              <a:t>copiando la natura</a:t>
            </a:r>
            <a:endParaRPr lang="pl-PL" altLang="it-IT" sz="3200" dirty="0"/>
          </a:p>
        </p:txBody>
      </p:sp>
      <p:sp>
        <p:nvSpPr>
          <p:cNvPr id="52227" name="Text Box 3">
            <a:extLst>
              <a:ext uri="{FF2B5EF4-FFF2-40B4-BE49-F238E27FC236}">
                <a16:creationId xmlns:a16="http://schemas.microsoft.com/office/drawing/2014/main" id="{FA66B851-CD61-4C35-8DE3-4354382A67D9}"/>
              </a:ext>
            </a:extLst>
          </p:cNvPr>
          <p:cNvSpPr txBox="1">
            <a:spLocks noChangeArrowheads="1"/>
          </p:cNvSpPr>
          <p:nvPr/>
        </p:nvSpPr>
        <p:spPr bwMode="auto">
          <a:xfrm>
            <a:off x="125413" y="1417638"/>
            <a:ext cx="8893175"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La scienza dei materiali è antica come la civiltà. </a:t>
            </a:r>
          </a:p>
          <a:p>
            <a:pPr>
              <a:spcBef>
                <a:spcPct val="0"/>
              </a:spcBef>
              <a:buFontTx/>
              <a:buNone/>
            </a:pPr>
            <a:endParaRPr lang="it-IT" altLang="it-IT" sz="2200"/>
          </a:p>
          <a:p>
            <a:pPr>
              <a:spcBef>
                <a:spcPct val="0"/>
              </a:spcBef>
              <a:buFontTx/>
              <a:buNone/>
            </a:pPr>
            <a:r>
              <a:rPr lang="it-IT" altLang="it-IT" sz="2200"/>
              <a:t>• Negli antichi forni per formare il ferro, conosciuti in Egitto nel III millennio a.C. in modo adeguato veniva sfruttato il fatto, che il ferro con l’aggiunta di carbone fonde nella temperatura molto più bassa (persino 1154ºC) che il ferro puro (1538ºC); oggi non sappiamo riprodurre questi vecchi forni.</a:t>
            </a:r>
          </a:p>
          <a:p>
            <a:pPr>
              <a:spcBef>
                <a:spcPct val="0"/>
              </a:spcBef>
              <a:buFontTx/>
              <a:buNone/>
            </a:pPr>
            <a:r>
              <a:rPr lang="it-IT" altLang="it-IT" sz="2200"/>
              <a:t>• fare colate di bronzo, per monumenti (Fidia, Aurelio), o campane è ancora più difficile </a:t>
            </a:r>
          </a:p>
          <a:p>
            <a:pPr>
              <a:spcBef>
                <a:spcPct val="0"/>
              </a:spcBef>
              <a:buFontTx/>
              <a:buNone/>
            </a:pPr>
            <a:r>
              <a:rPr lang="it-IT" altLang="it-IT" sz="2200"/>
              <a:t>• i segreti della produzione della porcellana erano custoditi per millenni</a:t>
            </a:r>
          </a:p>
          <a:p>
            <a:pPr>
              <a:spcBef>
                <a:spcPct val="0"/>
              </a:spcBef>
              <a:buFontTx/>
              <a:buNone/>
            </a:pPr>
            <a:endParaRPr lang="it-IT" altLang="it-IT" sz="2200"/>
          </a:p>
          <a:p>
            <a:pPr>
              <a:spcBef>
                <a:spcPct val="0"/>
              </a:spcBef>
              <a:buFontTx/>
              <a:buNone/>
            </a:pPr>
            <a:r>
              <a:rPr lang="it-IT" altLang="it-IT" sz="2200"/>
              <a:t>Si scopre che la natura è ancor più ‘furba’ dell’uomo</a:t>
            </a:r>
          </a:p>
          <a:p>
            <a:pPr>
              <a:spcBef>
                <a:spcPct val="0"/>
              </a:spcBef>
              <a:buFontTx/>
              <a:buNone/>
            </a:pPr>
            <a:r>
              <a:rPr lang="it-IT" altLang="it-IT" sz="2200"/>
              <a:t>La strutture del legno o il filo del ragno sono ancora insuperabili  per le loro qualità meccaniche …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6841D88-4913-46BA-A535-3AC7C8752FDE}"/>
              </a:ext>
            </a:extLst>
          </p:cNvPr>
          <p:cNvSpPr>
            <a:spLocks noGrp="1" noChangeArrowheads="1"/>
          </p:cNvSpPr>
          <p:nvPr>
            <p:ph type="title"/>
          </p:nvPr>
        </p:nvSpPr>
        <p:spPr/>
        <p:txBody>
          <a:bodyPr/>
          <a:lstStyle/>
          <a:p>
            <a:r>
              <a:rPr lang="it-IT" altLang="it-IT" sz="3600" dirty="0"/>
              <a:t>Cemento armato</a:t>
            </a:r>
            <a:r>
              <a:rPr lang="pl-PL" altLang="it-IT" sz="3600" dirty="0"/>
              <a:t>, </a:t>
            </a:r>
            <a:r>
              <a:rPr lang="it-IT" altLang="it-IT" sz="3600" dirty="0"/>
              <a:t>acciaio temprato, porcellana e i gusci di molluschi</a:t>
            </a:r>
            <a:endParaRPr lang="pl-PL" altLang="it-IT" sz="3600" dirty="0"/>
          </a:p>
        </p:txBody>
      </p:sp>
      <p:sp>
        <p:nvSpPr>
          <p:cNvPr id="53251" name="Rectangle 3">
            <a:extLst>
              <a:ext uri="{FF2B5EF4-FFF2-40B4-BE49-F238E27FC236}">
                <a16:creationId xmlns:a16="http://schemas.microsoft.com/office/drawing/2014/main" id="{1BEED9D6-1C00-454B-B0C0-2FB886668C39}"/>
              </a:ext>
            </a:extLst>
          </p:cNvPr>
          <p:cNvSpPr>
            <a:spLocks noGrp="1" noChangeArrowheads="1"/>
          </p:cNvSpPr>
          <p:nvPr>
            <p:ph type="body" idx="1"/>
          </p:nvPr>
        </p:nvSpPr>
        <p:spPr/>
        <p:txBody>
          <a:bodyPr/>
          <a:lstStyle/>
          <a:p>
            <a:pPr>
              <a:lnSpc>
                <a:spcPct val="80000"/>
              </a:lnSpc>
            </a:pPr>
            <a:r>
              <a:rPr lang="it-IT" altLang="it-IT" sz="2200" dirty="0"/>
              <a:t>Studi al microscopio mostrano, che molti, apparentemente diversi materiali hanno strutture molto simili</a:t>
            </a:r>
            <a:endParaRPr lang="pl-PL" altLang="it-IT" sz="2200" dirty="0"/>
          </a:p>
          <a:p>
            <a:pPr>
              <a:lnSpc>
                <a:spcPct val="80000"/>
              </a:lnSpc>
            </a:pPr>
            <a:r>
              <a:rPr lang="it-IT" altLang="it-IT" sz="2200" dirty="0"/>
              <a:t>I materiali meccanicamente più robusti per le costruzioni come:</a:t>
            </a:r>
            <a:r>
              <a:rPr lang="pl-PL" altLang="it-IT" sz="2200" dirty="0"/>
              <a:t> </a:t>
            </a:r>
          </a:p>
          <a:p>
            <a:pPr>
              <a:lnSpc>
                <a:spcPct val="80000"/>
              </a:lnSpc>
              <a:buFontTx/>
              <a:buNone/>
            </a:pPr>
            <a:r>
              <a:rPr lang="pl-PL" altLang="it-IT" sz="2200" dirty="0"/>
              <a:t>-   </a:t>
            </a:r>
            <a:r>
              <a:rPr lang="it-IT" altLang="it-IT" sz="2200" dirty="0"/>
              <a:t>cemento armato</a:t>
            </a:r>
            <a:endParaRPr lang="pl-PL" altLang="it-IT" sz="2200" dirty="0"/>
          </a:p>
          <a:p>
            <a:pPr>
              <a:lnSpc>
                <a:spcPct val="80000"/>
              </a:lnSpc>
              <a:buFontTx/>
              <a:buChar char="-"/>
            </a:pPr>
            <a:r>
              <a:rPr lang="it-IT" altLang="it-IT" sz="2200" dirty="0"/>
              <a:t>porcellana cinese</a:t>
            </a:r>
            <a:endParaRPr lang="pl-PL" altLang="it-IT" sz="2200" dirty="0"/>
          </a:p>
          <a:p>
            <a:pPr>
              <a:lnSpc>
                <a:spcPct val="80000"/>
              </a:lnSpc>
              <a:buFontTx/>
              <a:buChar char="-"/>
            </a:pPr>
            <a:r>
              <a:rPr lang="it-IT" altLang="it-IT" sz="2200" dirty="0"/>
              <a:t>acciaio temprato</a:t>
            </a:r>
            <a:endParaRPr lang="pl-PL" altLang="it-IT" sz="2200" dirty="0"/>
          </a:p>
          <a:p>
            <a:pPr>
              <a:lnSpc>
                <a:spcPct val="80000"/>
              </a:lnSpc>
              <a:buFontTx/>
              <a:buNone/>
            </a:pPr>
            <a:r>
              <a:rPr lang="pl-PL" altLang="it-IT" sz="2200" dirty="0"/>
              <a:t>-   </a:t>
            </a:r>
            <a:r>
              <a:rPr lang="it-IT" altLang="it-IT" sz="2200" dirty="0"/>
              <a:t>compositi con polimeri</a:t>
            </a:r>
            <a:r>
              <a:rPr lang="pl-PL" altLang="it-IT" sz="2200" dirty="0"/>
              <a:t> </a:t>
            </a:r>
          </a:p>
          <a:p>
            <a:pPr>
              <a:lnSpc>
                <a:spcPct val="80000"/>
              </a:lnSpc>
              <a:buFontTx/>
              <a:buNone/>
            </a:pPr>
            <a:r>
              <a:rPr lang="it-IT" altLang="it-IT" sz="2200" dirty="0"/>
              <a:t>hanno la struttura che consiste di due fasi – una a filamenti (barre di ferro nel cemento, cristalli di</a:t>
            </a:r>
            <a:r>
              <a:rPr lang="pl-PL" altLang="it-IT" sz="2200" dirty="0"/>
              <a:t> Al</a:t>
            </a:r>
            <a:r>
              <a:rPr lang="pl-PL" altLang="it-IT" sz="2200" baseline="-25000" dirty="0"/>
              <a:t>2</a:t>
            </a:r>
            <a:r>
              <a:rPr lang="pl-PL" altLang="it-IT" sz="2200" dirty="0"/>
              <a:t>O</a:t>
            </a:r>
            <a:r>
              <a:rPr lang="pl-PL" altLang="it-IT" sz="2200" baseline="-25000" dirty="0"/>
              <a:t>2</a:t>
            </a:r>
            <a:r>
              <a:rPr lang="pl-PL" altLang="it-IT" sz="2200" dirty="0"/>
              <a:t> </a:t>
            </a:r>
            <a:r>
              <a:rPr lang="it-IT" altLang="it-IT" sz="2200" dirty="0"/>
              <a:t>nella porcellana, i cristalli allungati di martensite in acciaio, fibre di vetro o di carbone nei polimeri), resistente alla trazione, e altra fase, di riempimento (cemento, mullite, </a:t>
            </a:r>
            <a:r>
              <a:rPr lang="it-IT" altLang="it-IT" sz="2200" dirty="0" err="1"/>
              <a:t>austenite</a:t>
            </a:r>
            <a:r>
              <a:rPr lang="it-IT" altLang="it-IT" sz="2200" dirty="0"/>
              <a:t>, resina) – resistente alla pressione.</a:t>
            </a:r>
            <a:endParaRPr lang="pl-PL" altLang="it-IT" sz="2200" dirty="0"/>
          </a:p>
          <a:p>
            <a:pPr>
              <a:lnSpc>
                <a:spcPct val="80000"/>
              </a:lnSpc>
            </a:pPr>
            <a:r>
              <a:rPr lang="it-IT" altLang="it-IT" sz="2200" dirty="0"/>
              <a:t>Si scopre che i gusci delle cozze hanno anche una struttura simile, fatta di calcite e materiale organico (chitina), come </a:t>
            </a:r>
            <a:r>
              <a:rPr lang="it-IT" altLang="it-IT" sz="2200" dirty="0" err="1"/>
              <a:t>mostarno</a:t>
            </a:r>
            <a:r>
              <a:rPr lang="it-IT" altLang="it-IT" sz="2200" dirty="0"/>
              <a:t> gli articoli scientifici che seguono. </a:t>
            </a:r>
            <a:r>
              <a:rPr lang="pl-PL" altLang="it-IT" sz="2200"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id="{3EB0C57B-ADB5-4B4A-8C3C-48E352548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1166813"/>
            <a:ext cx="3108325"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4">
            <a:extLst>
              <a:ext uri="{FF2B5EF4-FFF2-40B4-BE49-F238E27FC236}">
                <a16:creationId xmlns:a16="http://schemas.microsoft.com/office/drawing/2014/main" id="{2CB29248-CDC3-46F4-A7EA-8C9A5B012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1133475"/>
            <a:ext cx="3108325"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5">
            <a:extLst>
              <a:ext uri="{FF2B5EF4-FFF2-40B4-BE49-F238E27FC236}">
                <a16:creationId xmlns:a16="http://schemas.microsoft.com/office/drawing/2014/main" id="{E589AD19-69D5-4ABD-B0F4-BF1B39FC6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3389313"/>
            <a:ext cx="31083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Rectangle 6">
            <a:extLst>
              <a:ext uri="{FF2B5EF4-FFF2-40B4-BE49-F238E27FC236}">
                <a16:creationId xmlns:a16="http://schemas.microsoft.com/office/drawing/2014/main" id="{C9B80971-2082-4B66-A83C-5E5786AFF559}"/>
              </a:ext>
            </a:extLst>
          </p:cNvPr>
          <p:cNvSpPr>
            <a:spLocks noChangeArrowheads="1"/>
          </p:cNvSpPr>
          <p:nvPr/>
        </p:nvSpPr>
        <p:spPr bwMode="auto">
          <a:xfrm>
            <a:off x="1331913" y="5780088"/>
            <a:ext cx="25241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http://www.gastropods.com/5/Shell_965.shtml</a:t>
            </a:r>
          </a:p>
        </p:txBody>
      </p:sp>
      <p:pic>
        <p:nvPicPr>
          <p:cNvPr id="54278" name="Picture 7">
            <a:extLst>
              <a:ext uri="{FF2B5EF4-FFF2-40B4-BE49-F238E27FC236}">
                <a16:creationId xmlns:a16="http://schemas.microsoft.com/office/drawing/2014/main" id="{C5A932FE-85CA-49DC-B7C1-12194CC62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675" y="3455988"/>
            <a:ext cx="307657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9" name="Text Box 8">
            <a:extLst>
              <a:ext uri="{FF2B5EF4-FFF2-40B4-BE49-F238E27FC236}">
                <a16:creationId xmlns:a16="http://schemas.microsoft.com/office/drawing/2014/main" id="{55F8B5DB-19F7-4540-9736-68A3C70686D8}"/>
              </a:ext>
            </a:extLst>
          </p:cNvPr>
          <p:cNvSpPr txBox="1">
            <a:spLocks noChangeArrowheads="1"/>
          </p:cNvSpPr>
          <p:nvPr/>
        </p:nvSpPr>
        <p:spPr bwMode="auto">
          <a:xfrm>
            <a:off x="1262063" y="5351463"/>
            <a:ext cx="28670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i="1"/>
              <a:t>Haliotis rufescens </a:t>
            </a:r>
            <a:r>
              <a:rPr lang="pl-PL" altLang="it-IT" sz="1200"/>
              <a:t>ang. </a:t>
            </a:r>
            <a:r>
              <a:rPr lang="pl-PL" altLang="it-IT" sz="1200" i="1"/>
              <a:t>Red abalone</a:t>
            </a:r>
          </a:p>
          <a:p>
            <a:pPr>
              <a:spcBef>
                <a:spcPct val="0"/>
              </a:spcBef>
              <a:buFontTx/>
              <a:buNone/>
            </a:pPr>
            <a:r>
              <a:rPr lang="it-IT" altLang="it-IT" sz="1200" i="1"/>
              <a:t>Orecchia di mare</a:t>
            </a:r>
            <a:r>
              <a:rPr lang="pl-PL" altLang="it-IT" sz="1800"/>
              <a:t> – </a:t>
            </a:r>
            <a:r>
              <a:rPr lang="it-IT" altLang="it-IT" sz="1800"/>
              <a:t>fino a</a:t>
            </a:r>
            <a:r>
              <a:rPr lang="pl-PL" altLang="it-IT" sz="1800"/>
              <a:t> 30 cm</a:t>
            </a:r>
          </a:p>
        </p:txBody>
      </p:sp>
      <p:sp>
        <p:nvSpPr>
          <p:cNvPr id="54280" name="Rectangle 2">
            <a:extLst>
              <a:ext uri="{FF2B5EF4-FFF2-40B4-BE49-F238E27FC236}">
                <a16:creationId xmlns:a16="http://schemas.microsoft.com/office/drawing/2014/main" id="{C2956442-F4DF-450D-A738-1CBC8F83EB08}"/>
              </a:ext>
            </a:extLst>
          </p:cNvPr>
          <p:cNvSpPr txBox="1">
            <a:spLocks noChangeArrowheads="1"/>
          </p:cNvSpPr>
          <p:nvPr/>
        </p:nvSpPr>
        <p:spPr bwMode="auto">
          <a:xfrm>
            <a:off x="900113" y="247650"/>
            <a:ext cx="7343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it-IT" altLang="it-IT"/>
              <a:t>L’ingegneria dei materiali: </a:t>
            </a:r>
            <a:r>
              <a:rPr lang="pl-PL" altLang="it-IT"/>
              <a:t>Red abalone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E94E575-473A-4FFC-BF62-63EDEBB37187}"/>
              </a:ext>
            </a:extLst>
          </p:cNvPr>
          <p:cNvSpPr>
            <a:spLocks noGrp="1" noChangeArrowheads="1"/>
          </p:cNvSpPr>
          <p:nvPr>
            <p:ph type="title"/>
          </p:nvPr>
        </p:nvSpPr>
        <p:spPr>
          <a:xfrm>
            <a:off x="1485900" y="204788"/>
            <a:ext cx="6172200" cy="857250"/>
          </a:xfrm>
        </p:spPr>
        <p:txBody>
          <a:bodyPr/>
          <a:lstStyle/>
          <a:p>
            <a:r>
              <a:rPr lang="pl-PL" altLang="it-IT" sz="3000" i="1"/>
              <a:t>Haliotis rufescens</a:t>
            </a:r>
            <a:endParaRPr lang="pl-PL" altLang="it-IT" sz="3000"/>
          </a:p>
        </p:txBody>
      </p:sp>
      <p:sp>
        <p:nvSpPr>
          <p:cNvPr id="9219" name="Rectangle 3">
            <a:extLst>
              <a:ext uri="{FF2B5EF4-FFF2-40B4-BE49-F238E27FC236}">
                <a16:creationId xmlns:a16="http://schemas.microsoft.com/office/drawing/2014/main" id="{79E4DF72-779D-4CC1-A229-7778F1DA485E}"/>
              </a:ext>
            </a:extLst>
          </p:cNvPr>
          <p:cNvSpPr>
            <a:spLocks noChangeArrowheads="1"/>
          </p:cNvSpPr>
          <p:nvPr/>
        </p:nvSpPr>
        <p:spPr bwMode="auto">
          <a:xfrm>
            <a:off x="366713" y="5441950"/>
            <a:ext cx="4891087" cy="992188"/>
          </a:xfrm>
          <a:prstGeom prst="rect">
            <a:avLst/>
          </a:prstGeom>
          <a:noFill/>
          <a:ln>
            <a:noFill/>
          </a:ln>
          <a:effectLst/>
        </p:spPr>
        <p:txBody>
          <a:bodyPr wrap="none" anchor="ctr">
            <a:spAutoFit/>
          </a:bodyPr>
          <a:lstStyle/>
          <a:p>
            <a:pPr>
              <a:defRPr/>
            </a:pPr>
            <a:r>
              <a:rPr lang="pl-PL" altLang="it-IT" sz="900" b="1" dirty="0"/>
              <a:t>Jiddu Bezares</a:t>
            </a:r>
            <a:r>
              <a:rPr lang="pl-PL" altLang="it-IT" sz="900" b="1" dirty="0">
                <a:hlinkClick r:id="rId2"/>
              </a:rPr>
              <a:t>a</a:t>
            </a:r>
            <a:r>
              <a:rPr lang="pl-PL" altLang="it-IT" sz="900" b="1" dirty="0"/>
              <a:t>, Robert J. Asaro</a:t>
            </a:r>
            <a:r>
              <a:rPr lang="pl-PL" altLang="it-IT" sz="900" b="1" dirty="0">
                <a:hlinkClick r:id="rId2"/>
              </a:rPr>
              <a:t>a</a:t>
            </a:r>
            <a:r>
              <a:rPr lang="pl-PL" altLang="it-IT" sz="900" b="1" dirty="0"/>
              <a:t>, </a:t>
            </a:r>
            <a:r>
              <a:rPr lang="pl-PL" altLang="it-IT" sz="900" b="1" dirty="0">
                <a:hlinkClick r:id="rId3"/>
              </a:rPr>
              <a:t> </a:t>
            </a:r>
            <a:r>
              <a:rPr lang="pl-PL" altLang="it-IT" sz="900" b="1" dirty="0"/>
              <a:t>, </a:t>
            </a:r>
            <a:r>
              <a:rPr lang="pl-PL" altLang="it-IT" sz="900" b="1" dirty="0">
                <a:hlinkClick r:id="rId4"/>
              </a:rPr>
              <a:t> </a:t>
            </a:r>
            <a:r>
              <a:rPr lang="pl-PL" altLang="it-IT" sz="900" b="1" dirty="0"/>
              <a:t> and Marilyn Hawley</a:t>
            </a:r>
            <a:r>
              <a:rPr lang="pl-PL" altLang="it-IT" sz="900" b="1" dirty="0">
                <a:hlinkClick r:id="rId5"/>
              </a:rPr>
              <a:t>b</a:t>
            </a:r>
            <a:endParaRPr lang="pl-PL" altLang="it-IT" sz="900" dirty="0"/>
          </a:p>
          <a:p>
            <a:pPr>
              <a:defRPr/>
            </a:pPr>
            <a:r>
              <a:rPr lang="pl-PL" altLang="it-IT" sz="675" dirty="0"/>
              <a:t>a Department of Structural Engineering, University of California, San Diego, CA 92093, USA</a:t>
            </a:r>
          </a:p>
          <a:p>
            <a:pPr>
              <a:defRPr/>
            </a:pPr>
            <a:r>
              <a:rPr lang="pl-PL" altLang="it-IT" sz="675" dirty="0"/>
              <a:t>b Materials Science and Technology Division, Los Alamos National lab., Los Alamos, NM 87545, USA</a:t>
            </a:r>
          </a:p>
          <a:p>
            <a:pPr>
              <a:defRPr/>
            </a:pPr>
            <a:r>
              <a:rPr lang="pl-PL" altLang="it-IT" b="1" dirty="0">
                <a:hlinkClick r:id="rId6"/>
              </a:rPr>
              <a:t>Journal of Structural Biology</a:t>
            </a:r>
            <a:br>
              <a:rPr lang="pl-PL" altLang="it-IT" dirty="0"/>
            </a:br>
            <a:r>
              <a:rPr lang="pl-PL" altLang="it-IT" dirty="0">
                <a:hlinkClick r:id="rId7"/>
              </a:rPr>
              <a:t>Volume 163, Issue 1</a:t>
            </a:r>
            <a:r>
              <a:rPr lang="pl-PL" altLang="it-IT" dirty="0"/>
              <a:t>, July 2008, Pages 61-75 </a:t>
            </a:r>
          </a:p>
        </p:txBody>
      </p:sp>
      <p:pic>
        <p:nvPicPr>
          <p:cNvPr id="55300" name="Picture 4" descr="Full-size image">
            <a:extLst>
              <a:ext uri="{FF2B5EF4-FFF2-40B4-BE49-F238E27FC236}">
                <a16:creationId xmlns:a16="http://schemas.microsoft.com/office/drawing/2014/main" id="{D66F41FC-9605-4769-9BE0-B3552EB45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600" y="1941513"/>
            <a:ext cx="41195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5">
            <a:extLst>
              <a:ext uri="{FF2B5EF4-FFF2-40B4-BE49-F238E27FC236}">
                <a16:creationId xmlns:a16="http://schemas.microsoft.com/office/drawing/2014/main" id="{78FC5824-4024-4C2F-AFE1-13855DD00EF7}"/>
              </a:ext>
            </a:extLst>
          </p:cNvPr>
          <p:cNvSpPr>
            <a:spLocks noChangeArrowheads="1"/>
          </p:cNvSpPr>
          <p:nvPr/>
        </p:nvSpPr>
        <p:spPr bwMode="auto">
          <a:xfrm>
            <a:off x="5340350" y="1562100"/>
            <a:ext cx="3375025"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000"/>
              <a:t>Fig. 1. (a and b) SEM images of fractured nacre from </a:t>
            </a:r>
            <a:r>
              <a:rPr lang="pl-PL" altLang="it-IT" sz="1000" i="1"/>
              <a:t>H. rufescens</a:t>
            </a:r>
            <a:r>
              <a:rPr lang="pl-PL" altLang="it-IT" sz="1000"/>
              <a:t> illustrating tiles on nearly parallel lamella. The “terrace” consisting of one interlamellar layer of nacre is shown at higher magnification in (b), where the black arrow points to a central region discussed below and referred to in </a:t>
            </a:r>
            <a:r>
              <a:rPr lang="pl-PL" altLang="it-IT" sz="1000">
                <a:hlinkClick r:id="rId9"/>
                <a:hlinkMouseOver r:id="rId10"/>
              </a:rPr>
              <a:t>Mutvei (1979)</a:t>
            </a:r>
            <a:r>
              <a:rPr lang="pl-PL" altLang="it-IT" sz="1000"/>
              <a:t>. (c) Flat pearls grown on a glass slide inserted into the mantle of a live red abalone (described below). Note the “stack of coins” arrangement with a smaller tile (or tiles) nucleated at the top of each stack. (d) SEM image of a cross section of </a:t>
            </a:r>
            <a:r>
              <a:rPr lang="pl-PL" altLang="it-IT" sz="1000" i="1"/>
              <a:t>H. rufescens</a:t>
            </a:r>
            <a:r>
              <a:rPr lang="pl-PL" altLang="it-IT" sz="1000"/>
              <a:t> organic matrix, demineralized in EDTA, illustrating individual and apparently porous interlamellar layers </a:t>
            </a:r>
            <a:endParaRPr lang="it-IT" altLang="it-IT" sz="1000"/>
          </a:p>
          <a:p>
            <a:pPr>
              <a:spcBef>
                <a:spcPct val="0"/>
              </a:spcBef>
              <a:buFontTx/>
              <a:buNone/>
            </a:pPr>
            <a:endParaRPr lang="it-IT" altLang="it-IT" sz="1000"/>
          </a:p>
          <a:p>
            <a:pPr>
              <a:spcBef>
                <a:spcPct val="0"/>
              </a:spcBef>
              <a:buFontTx/>
              <a:buNone/>
            </a:pPr>
            <a:r>
              <a:rPr lang="it-IT" altLang="it-IT" sz="1800"/>
              <a:t>(a, b) La struttura lamellare del guscio, fatta dalle ‘tegole’ di madre perla. </a:t>
            </a:r>
          </a:p>
          <a:p>
            <a:pPr>
              <a:spcBef>
                <a:spcPct val="0"/>
              </a:spcBef>
              <a:buFontTx/>
              <a:buNone/>
            </a:pPr>
            <a:r>
              <a:rPr lang="it-IT" altLang="it-IT" sz="1800"/>
              <a:t>(c) La parte interna è un mosaico di quasi-perle: pile di lamiere</a:t>
            </a:r>
          </a:p>
          <a:p>
            <a:pPr>
              <a:spcBef>
                <a:spcPct val="0"/>
              </a:spcBef>
              <a:buFontTx/>
              <a:buNone/>
            </a:pPr>
            <a:r>
              <a:rPr lang="it-IT" altLang="it-IT" sz="1800"/>
              <a:t>(d) La matrice organica costituisce una rete, tipo filamenti di vetro in ‘vetro-resina’</a:t>
            </a:r>
            <a:endParaRPr lang="pl-PL" altLang="it-IT" sz="1800"/>
          </a:p>
        </p:txBody>
      </p:sp>
      <p:sp>
        <p:nvSpPr>
          <p:cNvPr id="55302" name="Text Box 6">
            <a:extLst>
              <a:ext uri="{FF2B5EF4-FFF2-40B4-BE49-F238E27FC236}">
                <a16:creationId xmlns:a16="http://schemas.microsoft.com/office/drawing/2014/main" id="{B59C0AC0-FFEC-4842-BD7D-7E5CFC7EBF4D}"/>
              </a:ext>
            </a:extLst>
          </p:cNvPr>
          <p:cNvSpPr txBox="1">
            <a:spLocks noChangeArrowheads="1"/>
          </p:cNvSpPr>
          <p:nvPr/>
        </p:nvSpPr>
        <p:spPr bwMode="auto">
          <a:xfrm>
            <a:off x="300038" y="1062038"/>
            <a:ext cx="85439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Macromolecular structure of the organic framework of nacre in </a:t>
            </a:r>
            <a:r>
              <a:rPr lang="pl-PL" altLang="it-IT" sz="1800" i="1"/>
              <a:t>Haliotis rufescens</a:t>
            </a:r>
            <a:r>
              <a:rPr lang="pl-PL" altLang="it-IT" sz="1800"/>
              <a:t>: </a:t>
            </a:r>
          </a:p>
          <a:p>
            <a:pPr>
              <a:spcBef>
                <a:spcPct val="0"/>
              </a:spcBef>
              <a:buFontTx/>
              <a:buNone/>
            </a:pPr>
            <a:r>
              <a:rPr lang="pl-PL" altLang="it-IT" sz="1800"/>
              <a:t>Implications for growth and mechanical behavior </a:t>
            </a:r>
          </a:p>
          <a:p>
            <a:pPr>
              <a:spcBef>
                <a:spcPct val="0"/>
              </a:spcBef>
              <a:buFontTx/>
              <a:buNone/>
            </a:pPr>
            <a:endParaRPr lang="pl-PL" altLang="it-IT"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782C6FF-510A-432F-85FA-DF9715325928}"/>
              </a:ext>
            </a:extLst>
          </p:cNvPr>
          <p:cNvSpPr>
            <a:spLocks noGrp="1" noChangeArrowheads="1"/>
          </p:cNvSpPr>
          <p:nvPr>
            <p:ph type="title"/>
          </p:nvPr>
        </p:nvSpPr>
        <p:spPr/>
        <p:txBody>
          <a:bodyPr/>
          <a:lstStyle/>
          <a:p>
            <a:r>
              <a:rPr lang="pl-PL" altLang="it-IT" i="1"/>
              <a:t>Haliotis rufescens</a:t>
            </a:r>
          </a:p>
        </p:txBody>
      </p:sp>
      <p:pic>
        <p:nvPicPr>
          <p:cNvPr id="56323" name="Picture 3">
            <a:extLst>
              <a:ext uri="{FF2B5EF4-FFF2-40B4-BE49-F238E27FC236}">
                <a16:creationId xmlns:a16="http://schemas.microsoft.com/office/drawing/2014/main" id="{ACA2429D-830C-4CCD-9466-5F7A8FE77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2025650"/>
            <a:ext cx="4027487"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ACE75509-7987-4B28-96BA-5FA43E59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4175125"/>
            <a:ext cx="4986337"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id="{92242357-128A-4ABB-8382-A3ECBF99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38" y="1427163"/>
            <a:ext cx="4498975"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CasellaDiTesto 1">
            <a:extLst>
              <a:ext uri="{FF2B5EF4-FFF2-40B4-BE49-F238E27FC236}">
                <a16:creationId xmlns:a16="http://schemas.microsoft.com/office/drawing/2014/main" id="{95BEB079-3A14-4BCC-8659-E078658B10C2}"/>
              </a:ext>
            </a:extLst>
          </p:cNvPr>
          <p:cNvSpPr txBox="1">
            <a:spLocks noChangeArrowheads="1"/>
          </p:cNvSpPr>
          <p:nvPr/>
        </p:nvSpPr>
        <p:spPr bwMode="auto">
          <a:xfrm>
            <a:off x="5545138" y="4508500"/>
            <a:ext cx="3419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La struttura somiglia a un muro fatto di mattoni regolari e legati tramite la malta. I cristalli di CaCO</a:t>
            </a:r>
            <a:r>
              <a:rPr lang="it-IT" altLang="it-IT" sz="2000" baseline="-25000"/>
              <a:t>3</a:t>
            </a:r>
            <a:r>
              <a:rPr lang="it-IT" altLang="it-IT" sz="1800"/>
              <a:t> (aragonite) hanno i bordi organici (di chitina), come un telecomando nel suo guscio.</a:t>
            </a:r>
          </a:p>
          <a:p>
            <a:pPr>
              <a:spcBef>
                <a:spcPct val="0"/>
              </a:spcBef>
              <a:buFontTx/>
              <a:buNone/>
            </a:pPr>
            <a:r>
              <a:rPr lang="it-IT" altLang="it-IT" sz="1800"/>
              <a:t>La struttura è resistente ma anche elastica.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6B8913C-4D68-4490-976A-81E28454D39D}"/>
              </a:ext>
            </a:extLst>
          </p:cNvPr>
          <p:cNvSpPr>
            <a:spLocks noGrp="1" noChangeArrowheads="1"/>
          </p:cNvSpPr>
          <p:nvPr>
            <p:ph type="title"/>
          </p:nvPr>
        </p:nvSpPr>
        <p:spPr/>
        <p:txBody>
          <a:bodyPr/>
          <a:lstStyle/>
          <a:p>
            <a:r>
              <a:rPr lang="pl-PL" altLang="it-IT" sz="3600"/>
              <a:t>Biomateria</a:t>
            </a:r>
            <a:r>
              <a:rPr lang="it-IT" altLang="it-IT" sz="3600"/>
              <a:t>li</a:t>
            </a:r>
            <a:endParaRPr lang="pl-PL" altLang="it-IT" sz="3600"/>
          </a:p>
        </p:txBody>
      </p:sp>
      <p:sp>
        <p:nvSpPr>
          <p:cNvPr id="7171" name="Rectangle 3">
            <a:extLst>
              <a:ext uri="{FF2B5EF4-FFF2-40B4-BE49-F238E27FC236}">
                <a16:creationId xmlns:a16="http://schemas.microsoft.com/office/drawing/2014/main" id="{D578B4FB-4510-425B-99E1-A8ACF0C3DE30}"/>
              </a:ext>
            </a:extLst>
          </p:cNvPr>
          <p:cNvSpPr>
            <a:spLocks noChangeArrowheads="1"/>
          </p:cNvSpPr>
          <p:nvPr/>
        </p:nvSpPr>
        <p:spPr bwMode="auto">
          <a:xfrm>
            <a:off x="642938" y="1265841"/>
            <a:ext cx="8043862" cy="2677656"/>
          </a:xfrm>
          <a:prstGeom prst="rect">
            <a:avLst/>
          </a:prstGeom>
          <a:noFill/>
          <a:ln>
            <a:noFill/>
          </a:ln>
          <a:effectLst/>
        </p:spPr>
        <p:txBody>
          <a:bodyPr anchor="ctr">
            <a:spAutoFit/>
          </a:bodyPr>
          <a:lstStyle/>
          <a:p>
            <a:pPr>
              <a:defRPr/>
            </a:pPr>
            <a:r>
              <a:rPr lang="pl-PL" altLang="it-IT" sz="1400" b="1" dirty="0"/>
              <a:t>The nanostructural unity of Mollusc shells</a:t>
            </a:r>
          </a:p>
          <a:p>
            <a:pPr>
              <a:defRPr/>
            </a:pPr>
            <a:r>
              <a:rPr lang="pl-PL" altLang="it-IT" sz="1400" b="1" dirty="0"/>
              <a:t>Y. Dauphin</a:t>
            </a:r>
            <a:r>
              <a:rPr lang="pl-PL" altLang="it-IT" sz="1400" b="1" baseline="30000" dirty="0"/>
              <a:t>*</a:t>
            </a:r>
            <a:r>
              <a:rPr lang="pl-PL" altLang="it-IT" sz="1400" b="1" dirty="0"/>
              <a:t> </a:t>
            </a:r>
            <a:endParaRPr lang="pl-PL" altLang="it-IT" sz="1400" dirty="0"/>
          </a:p>
          <a:p>
            <a:pPr>
              <a:defRPr/>
            </a:pPr>
            <a:r>
              <a:rPr lang="pl-PL" altLang="it-IT" sz="1400" i="1" dirty="0"/>
              <a:t>UMR 8148 IDES, bât. 504, Université Paris XI-Orsay, 91405 Orsay cedex, France </a:t>
            </a:r>
            <a:endParaRPr lang="pl-PL" altLang="it-IT" sz="1400" dirty="0"/>
          </a:p>
          <a:p>
            <a:pPr>
              <a:defRPr/>
            </a:pPr>
            <a:r>
              <a:rPr lang="pl-PL" altLang="it-IT" sz="1400" baseline="30000" dirty="0"/>
              <a:t>*</a:t>
            </a:r>
            <a:r>
              <a:rPr lang="pl-PL" altLang="it-IT" sz="1400" dirty="0"/>
              <a:t> E-mail: </a:t>
            </a:r>
            <a:r>
              <a:rPr lang="pl-PL" altLang="it-IT" sz="1400" dirty="0">
                <a:hlinkClick r:id="rId2"/>
              </a:rPr>
              <a:t>yannicke.dauphin@u-psud.fr</a:t>
            </a:r>
            <a:endParaRPr lang="pl-PL" altLang="it-IT" sz="1400" dirty="0"/>
          </a:p>
          <a:p>
            <a:pPr>
              <a:defRPr/>
            </a:pPr>
            <a:endParaRPr lang="it-IT" altLang="it-IT" sz="1400" b="1" dirty="0"/>
          </a:p>
          <a:p>
            <a:pPr>
              <a:defRPr/>
            </a:pPr>
            <a:r>
              <a:rPr lang="pl-PL" altLang="it-IT" sz="1400" b="1" dirty="0"/>
              <a:t>ABSTRACT</a:t>
            </a:r>
            <a:endParaRPr lang="pl-PL" altLang="it-IT" sz="1400" dirty="0"/>
          </a:p>
          <a:p>
            <a:pPr>
              <a:defRPr/>
            </a:pPr>
            <a:r>
              <a:rPr lang="pl-PL" altLang="it-IT" sz="1400" dirty="0"/>
              <a:t>Calcite and aragonite shell layers of the main classes of Molluscs</a:t>
            </a:r>
            <a:r>
              <a:rPr lang="pl-PL" altLang="it-IT" sz="1400" baseline="30000" dirty="0"/>
              <a:t> </a:t>
            </a:r>
            <a:r>
              <a:rPr lang="pl-PL" altLang="it-IT" sz="1400" dirty="0"/>
              <a:t>are composed of monocrystalline units (prisms, tablets, laths</a:t>
            </a:r>
            <a:r>
              <a:rPr lang="pl-PL" altLang="it-IT" sz="1400" baseline="30000" dirty="0"/>
              <a:t> </a:t>
            </a:r>
            <a:r>
              <a:rPr lang="pl-PL" altLang="it-IT" sz="1400" dirty="0"/>
              <a:t>or fibres). Scanning electron and atomic force microscopy studies</a:t>
            </a:r>
            <a:r>
              <a:rPr lang="pl-PL" altLang="it-IT" sz="1400" baseline="30000" dirty="0"/>
              <a:t> </a:t>
            </a:r>
            <a:r>
              <a:rPr lang="pl-PL" altLang="it-IT" sz="1400" dirty="0"/>
              <a:t>show these units are composed of small round granules with a</a:t>
            </a:r>
            <a:r>
              <a:rPr lang="pl-PL" altLang="it-IT" sz="1400" baseline="30000" dirty="0"/>
              <a:t> </a:t>
            </a:r>
            <a:r>
              <a:rPr lang="pl-PL" altLang="it-IT" sz="1400" dirty="0"/>
              <a:t>thin cortex (amorphous calcium carbonate and/or organic matrix).</a:t>
            </a:r>
            <a:r>
              <a:rPr lang="pl-PL" altLang="it-IT" sz="1400" baseline="30000" dirty="0"/>
              <a:t> </a:t>
            </a:r>
            <a:r>
              <a:rPr lang="pl-PL" altLang="it-IT" sz="1400" dirty="0"/>
              <a:t>These granules are organo-mineral composites. A comparison of</a:t>
            </a:r>
            <a:r>
              <a:rPr lang="pl-PL" altLang="it-IT" sz="1400" baseline="30000" dirty="0"/>
              <a:t> </a:t>
            </a:r>
            <a:r>
              <a:rPr lang="pl-PL" altLang="it-IT" sz="1400" dirty="0"/>
              <a:t>the size and shape of the granules in different taxa (Mollusca,</a:t>
            </a:r>
            <a:r>
              <a:rPr lang="pl-PL" altLang="it-IT" sz="1400" baseline="30000" dirty="0"/>
              <a:t> </a:t>
            </a:r>
            <a:r>
              <a:rPr lang="pl-PL" altLang="it-IT" sz="1400" dirty="0"/>
              <a:t>Brachiopoda) suggests a possible relationship with taxonomy</a:t>
            </a:r>
            <a:r>
              <a:rPr lang="pl-PL" altLang="it-IT" sz="1400" baseline="30000" dirty="0"/>
              <a:t> </a:t>
            </a:r>
            <a:r>
              <a:rPr lang="pl-PL" altLang="it-IT" sz="1400" dirty="0"/>
              <a:t>and/or phylogeny.</a:t>
            </a:r>
          </a:p>
        </p:txBody>
      </p:sp>
      <p:sp>
        <p:nvSpPr>
          <p:cNvPr id="57348" name="CasellaDiTesto 1">
            <a:extLst>
              <a:ext uri="{FF2B5EF4-FFF2-40B4-BE49-F238E27FC236}">
                <a16:creationId xmlns:a16="http://schemas.microsoft.com/office/drawing/2014/main" id="{3993AADE-35DB-4584-858B-6E76FEA2552D}"/>
              </a:ext>
            </a:extLst>
          </p:cNvPr>
          <p:cNvSpPr txBox="1">
            <a:spLocks noChangeArrowheads="1"/>
          </p:cNvSpPr>
          <p:nvPr/>
        </p:nvSpPr>
        <p:spPr bwMode="auto">
          <a:xfrm>
            <a:off x="709613" y="4391025"/>
            <a:ext cx="7894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t>Anche studi su altri molluschi mostrano simili strutture: prismi, fibre, tessere, o ‘legnetti’ fatti da mono-cristalli di calcite o aragonite (entrambi CaCO</a:t>
            </a:r>
            <a:r>
              <a:rPr lang="it-IT" altLang="it-IT" sz="2000" baseline="-25000" dirty="0"/>
              <a:t>3</a:t>
            </a:r>
            <a:r>
              <a:rPr lang="it-IT" altLang="it-IT" sz="2000" dirty="0"/>
              <a:t>).  </a:t>
            </a:r>
          </a:p>
          <a:p>
            <a:pPr>
              <a:spcBef>
                <a:spcPct val="0"/>
              </a:spcBef>
              <a:buFontTx/>
              <a:buNone/>
            </a:pPr>
            <a:endParaRPr lang="it-IT" altLang="it-IT" sz="2000" dirty="0"/>
          </a:p>
          <a:p>
            <a:pPr>
              <a:spcBef>
                <a:spcPct val="0"/>
              </a:spcBef>
              <a:buFontTx/>
              <a:buNone/>
            </a:pPr>
            <a:r>
              <a:rPr lang="it-IT" altLang="it-IT" sz="2000" dirty="0"/>
              <a:t>Questi elementi formano dei granelli con una sottile corteccia di carbonato di calcio amorfo, in una matrice organica.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olo 1">
            <a:extLst>
              <a:ext uri="{FF2B5EF4-FFF2-40B4-BE49-F238E27FC236}">
                <a16:creationId xmlns:a16="http://schemas.microsoft.com/office/drawing/2014/main" id="{C10A55C7-87FD-4A02-8F1C-9084D6048C7A}"/>
              </a:ext>
            </a:extLst>
          </p:cNvPr>
          <p:cNvSpPr>
            <a:spLocks noGrp="1" noChangeArrowheads="1"/>
          </p:cNvSpPr>
          <p:nvPr>
            <p:ph type="title"/>
          </p:nvPr>
        </p:nvSpPr>
        <p:spPr/>
        <p:txBody>
          <a:bodyPr/>
          <a:lstStyle/>
          <a:p>
            <a:r>
              <a:rPr lang="it-IT" altLang="it-IT" sz="3600"/>
              <a:t>Struttura atomica della materia (Democrito)</a:t>
            </a:r>
          </a:p>
        </p:txBody>
      </p:sp>
      <p:pic>
        <p:nvPicPr>
          <p:cNvPr id="58371" name="Immagine 4">
            <a:extLst>
              <a:ext uri="{FF2B5EF4-FFF2-40B4-BE49-F238E27FC236}">
                <a16:creationId xmlns:a16="http://schemas.microsoft.com/office/drawing/2014/main" id="{86EF7B19-CC46-4862-8D5E-5A46DDD75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2563"/>
            <a:ext cx="8291513"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557EEF1-C398-43E1-B3B3-82B69D9026DE}"/>
              </a:ext>
            </a:extLst>
          </p:cNvPr>
          <p:cNvSpPr>
            <a:spLocks noGrp="1" noChangeArrowheads="1"/>
          </p:cNvSpPr>
          <p:nvPr>
            <p:ph type="title"/>
          </p:nvPr>
        </p:nvSpPr>
        <p:spPr>
          <a:xfrm>
            <a:off x="685800" y="228600"/>
            <a:ext cx="8191500" cy="457200"/>
          </a:xfrm>
        </p:spPr>
        <p:txBody>
          <a:bodyPr/>
          <a:lstStyle/>
          <a:p>
            <a:r>
              <a:rPr lang="it-IT" altLang="it-IT" sz="3600">
                <a:solidFill>
                  <a:schemeClr val="accent2"/>
                </a:solidFill>
                <a:latin typeface="Tahoma" panose="020B0604030504040204" pitchFamily="34" charset="0"/>
              </a:rPr>
              <a:t>Raggi</a:t>
            </a:r>
            <a:r>
              <a:rPr lang="pl-PL" altLang="it-IT" sz="3600">
                <a:solidFill>
                  <a:schemeClr val="accent2"/>
                </a:solidFill>
                <a:latin typeface="Tahoma" panose="020B0604030504040204" pitchFamily="34" charset="0"/>
              </a:rPr>
              <a:t> X</a:t>
            </a:r>
            <a:r>
              <a:rPr lang="it-IT" altLang="it-IT" sz="3600">
                <a:solidFill>
                  <a:schemeClr val="accent2"/>
                </a:solidFill>
                <a:latin typeface="Tahoma" panose="020B0604030504040204" pitchFamily="34" charset="0"/>
              </a:rPr>
              <a:t> rivelano la struttura di cristalli</a:t>
            </a:r>
            <a:r>
              <a:rPr lang="pl-PL" altLang="it-IT" sz="3600">
                <a:solidFill>
                  <a:schemeClr val="accent2"/>
                </a:solidFill>
                <a:latin typeface="Tahoma" panose="020B0604030504040204" pitchFamily="34" charset="0"/>
              </a:rPr>
              <a:t> </a:t>
            </a:r>
            <a:endParaRPr lang="it-IT" altLang="it-IT" sz="3600">
              <a:solidFill>
                <a:schemeClr val="accent2"/>
              </a:solidFill>
              <a:latin typeface="Tahoma" panose="020B0604030504040204" pitchFamily="34" charset="0"/>
            </a:endParaRPr>
          </a:p>
        </p:txBody>
      </p:sp>
      <p:pic>
        <p:nvPicPr>
          <p:cNvPr id="14339" name="Picture 3">
            <a:extLst>
              <a:ext uri="{FF2B5EF4-FFF2-40B4-BE49-F238E27FC236}">
                <a16:creationId xmlns:a16="http://schemas.microsoft.com/office/drawing/2014/main" id="{94F75E57-2C2A-4AE3-8508-F7937D50F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2692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EB21C14A-F0FC-4675-B621-9C2E93301D6E}"/>
              </a:ext>
            </a:extLst>
          </p:cNvPr>
          <p:cNvSpPr txBox="1">
            <a:spLocks noChangeArrowheads="1"/>
          </p:cNvSpPr>
          <p:nvPr/>
        </p:nvSpPr>
        <p:spPr bwMode="auto">
          <a:xfrm>
            <a:off x="304800" y="3505200"/>
            <a:ext cx="2495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Times New Roman" panose="02020603050405020304" pitchFamily="18" charset="0"/>
              </a:rPr>
              <a:t>SiC  Università di Trento</a:t>
            </a:r>
            <a:endParaRPr lang="pl-PL" altLang="it-IT" sz="1800">
              <a:latin typeface="Times New Roman" panose="02020603050405020304" pitchFamily="18" charset="0"/>
            </a:endParaRPr>
          </a:p>
          <a:p>
            <a:pPr>
              <a:spcBef>
                <a:spcPct val="0"/>
              </a:spcBef>
              <a:buFontTx/>
              <a:buNone/>
            </a:pPr>
            <a:r>
              <a:rPr lang="pl-PL" altLang="it-IT" sz="1800">
                <a:latin typeface="Times New Roman" panose="02020603050405020304" pitchFamily="18" charset="0"/>
              </a:rPr>
              <a:t>LEED = Low Energy</a:t>
            </a:r>
          </a:p>
          <a:p>
            <a:pPr>
              <a:spcBef>
                <a:spcPct val="0"/>
              </a:spcBef>
              <a:buFontTx/>
              <a:buNone/>
            </a:pPr>
            <a:r>
              <a:rPr lang="pl-PL" altLang="it-IT" sz="1800">
                <a:latin typeface="Times New Roman" panose="02020603050405020304" pitchFamily="18" charset="0"/>
              </a:rPr>
              <a:t>Electron Diffraction</a:t>
            </a:r>
            <a:endParaRPr lang="it-IT" altLang="it-IT" sz="1800">
              <a:latin typeface="Times New Roman" panose="02020603050405020304" pitchFamily="18" charset="0"/>
            </a:endParaRPr>
          </a:p>
        </p:txBody>
      </p:sp>
      <p:pic>
        <p:nvPicPr>
          <p:cNvPr id="14341" name="Picture 5">
            <a:extLst>
              <a:ext uri="{FF2B5EF4-FFF2-40B4-BE49-F238E27FC236}">
                <a16:creationId xmlns:a16="http://schemas.microsoft.com/office/drawing/2014/main" id="{1CE317E5-7197-487B-B339-176AEF298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71913"/>
            <a:ext cx="25908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a:extLst>
              <a:ext uri="{FF2B5EF4-FFF2-40B4-BE49-F238E27FC236}">
                <a16:creationId xmlns:a16="http://schemas.microsoft.com/office/drawing/2014/main" id="{081FDC6F-AB2F-48C0-946E-9B1D24BC6F0A}"/>
              </a:ext>
            </a:extLst>
          </p:cNvPr>
          <p:cNvSpPr txBox="1">
            <a:spLocks noChangeArrowheads="1"/>
          </p:cNvSpPr>
          <p:nvPr/>
        </p:nvSpPr>
        <p:spPr bwMode="auto">
          <a:xfrm>
            <a:off x="5715000" y="6324600"/>
            <a:ext cx="26336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Times New Roman" panose="02020603050405020304" pitchFamily="18" charset="0"/>
              </a:rPr>
              <a:t>RNA del virus del tobacco</a:t>
            </a:r>
          </a:p>
        </p:txBody>
      </p:sp>
      <p:pic>
        <p:nvPicPr>
          <p:cNvPr id="14343" name="Picture 7">
            <a:extLst>
              <a:ext uri="{FF2B5EF4-FFF2-40B4-BE49-F238E27FC236}">
                <a16:creationId xmlns:a16="http://schemas.microsoft.com/office/drawing/2014/main" id="{9A09A105-E648-462F-9D80-C73692B16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86200"/>
            <a:ext cx="28035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a:extLst>
              <a:ext uri="{FF2B5EF4-FFF2-40B4-BE49-F238E27FC236}">
                <a16:creationId xmlns:a16="http://schemas.microsoft.com/office/drawing/2014/main" id="{FEDEA254-041C-4045-8838-57EE05902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914400"/>
            <a:ext cx="42672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9">
            <a:extLst>
              <a:ext uri="{FF2B5EF4-FFF2-40B4-BE49-F238E27FC236}">
                <a16:creationId xmlns:a16="http://schemas.microsoft.com/office/drawing/2014/main" id="{BCBC937F-3F32-40F2-BF78-E091CBE6581D}"/>
              </a:ext>
            </a:extLst>
          </p:cNvPr>
          <p:cNvSpPr txBox="1">
            <a:spLocks noChangeArrowheads="1"/>
          </p:cNvSpPr>
          <p:nvPr/>
        </p:nvSpPr>
        <p:spPr bwMode="auto">
          <a:xfrm>
            <a:off x="228600" y="6491288"/>
            <a:ext cx="21145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Times New Roman" panose="02020603050405020304" pitchFamily="18" charset="0"/>
              </a:rPr>
              <a:t>DNA – sale di sodio.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0-#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anim calcmode="lin" valueType="num">
                                      <p:cBhvr additive="base">
                                        <p:cTn id="19" dur="500" fill="hold"/>
                                        <p:tgtEl>
                                          <p:spTgt spid="14341"/>
                                        </p:tgtEl>
                                        <p:attrNameLst>
                                          <p:attrName>ppt_x</p:attrName>
                                        </p:attrNameLst>
                                      </p:cBhvr>
                                      <p:tavLst>
                                        <p:tav tm="0">
                                          <p:val>
                                            <p:strVal val="1+#ppt_w/2"/>
                                          </p:val>
                                        </p:tav>
                                        <p:tav tm="100000">
                                          <p:val>
                                            <p:strVal val="#ppt_x"/>
                                          </p:val>
                                        </p:tav>
                                      </p:tavLst>
                                    </p:anim>
                                    <p:anim calcmode="lin" valueType="num">
                                      <p:cBhvr additive="base">
                                        <p:cTn id="20"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dissolve">
                                      <p:cBhvr>
                                        <p:cTn id="25"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52699CD8-CDA0-4BBE-AEC3-0E9E80260D34}"/>
              </a:ext>
            </a:extLst>
          </p:cNvPr>
          <p:cNvSpPr>
            <a:spLocks noGrp="1" noChangeArrowheads="1"/>
          </p:cNvSpPr>
          <p:nvPr>
            <p:ph type="title"/>
          </p:nvPr>
        </p:nvSpPr>
        <p:spPr>
          <a:xfrm>
            <a:off x="407988" y="-187325"/>
            <a:ext cx="8229600" cy="1143000"/>
          </a:xfrm>
        </p:spPr>
        <p:txBody>
          <a:bodyPr/>
          <a:lstStyle/>
          <a:p>
            <a:r>
              <a:rPr lang="it-IT" altLang="it-IT" sz="3600"/>
              <a:t>Polenta trentina e caffè macedone…</a:t>
            </a:r>
          </a:p>
        </p:txBody>
      </p:sp>
      <p:pic>
        <p:nvPicPr>
          <p:cNvPr id="10243" name="Picture 2">
            <a:extLst>
              <a:ext uri="{FF2B5EF4-FFF2-40B4-BE49-F238E27FC236}">
                <a16:creationId xmlns:a16="http://schemas.microsoft.com/office/drawing/2014/main" id="{02FBB3F8-84C2-4498-8774-0A8C9EDF1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3935413"/>
            <a:ext cx="34766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asellaDiTesto 4">
            <a:extLst>
              <a:ext uri="{FF2B5EF4-FFF2-40B4-BE49-F238E27FC236}">
                <a16:creationId xmlns:a16="http://schemas.microsoft.com/office/drawing/2014/main" id="{B4141558-3CF5-4AAF-A738-6F5F65D14A77}"/>
              </a:ext>
            </a:extLst>
          </p:cNvPr>
          <p:cNvSpPr txBox="1">
            <a:spLocks noChangeArrowheads="1"/>
          </p:cNvSpPr>
          <p:nvPr/>
        </p:nvSpPr>
        <p:spPr bwMode="auto">
          <a:xfrm>
            <a:off x="80963" y="6411913"/>
            <a:ext cx="8605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800">
                <a:hlinkClick r:id="rId3"/>
              </a:rPr>
              <a:t>https://tse1.mm.bing.net/th?id=OIP.tt2_sDh-KXZjE64q3MLsQAHaEK&amp;pid=Api&amp;P=0&amp;w=300&amp;h=168</a:t>
            </a:r>
            <a:endParaRPr lang="it-IT" altLang="it-IT" sz="800"/>
          </a:p>
          <a:p>
            <a:pPr>
              <a:spcBef>
                <a:spcPct val="0"/>
              </a:spcBef>
              <a:buFontTx/>
              <a:buNone/>
            </a:pPr>
            <a:r>
              <a:rPr lang="it-IT" altLang="it-IT" sz="800">
                <a:hlinkClick r:id="rId4"/>
              </a:rPr>
              <a:t>https://www.engeplus.com.br/noticia/cultura-em-cena/2019/festa-della-polenta-vai-movimentar-a-regiao-neste-domingo</a:t>
            </a:r>
            <a:endParaRPr lang="it-IT" altLang="it-IT" sz="800"/>
          </a:p>
          <a:p>
            <a:pPr>
              <a:spcBef>
                <a:spcPct val="0"/>
              </a:spcBef>
              <a:buFontTx/>
              <a:buNone/>
            </a:pPr>
            <a:r>
              <a:rPr lang="it-IT" altLang="it-IT" sz="800"/>
              <a:t>https://tse3.mm.bing.net/th?id=OIP.6G1D9_MjVcmIXcqQPrN6CAHaD4&amp;pid=Api&amp;P=0&amp;w=312&amp;h=164</a:t>
            </a:r>
          </a:p>
        </p:txBody>
      </p:sp>
      <p:pic>
        <p:nvPicPr>
          <p:cNvPr id="10245" name="Picture 4" descr="Festa della Polenta vai movimentar a região neste domingo">
            <a:extLst>
              <a:ext uri="{FF2B5EF4-FFF2-40B4-BE49-F238E27FC236}">
                <a16:creationId xmlns:a16="http://schemas.microsoft.com/office/drawing/2014/main" id="{CA8E51DA-D241-4101-B2EB-0D0949558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706438"/>
            <a:ext cx="550386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3">
            <a:extLst>
              <a:ext uri="{FF2B5EF4-FFF2-40B4-BE49-F238E27FC236}">
                <a16:creationId xmlns:a16="http://schemas.microsoft.com/office/drawing/2014/main" id="{BA038AF1-8AEF-4FD8-AA66-8D5A423AB3E6}"/>
              </a:ext>
            </a:extLst>
          </p:cNvPr>
          <p:cNvSpPr txBox="1">
            <a:spLocks noChangeArrowheads="1"/>
          </p:cNvSpPr>
          <p:nvPr/>
        </p:nvSpPr>
        <p:spPr bwMode="auto">
          <a:xfrm>
            <a:off x="407988" y="5924550"/>
            <a:ext cx="7620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Perché altre pentole in cucina non si fabbricano in rame?</a:t>
            </a:r>
          </a:p>
        </p:txBody>
      </p:sp>
      <p:pic>
        <p:nvPicPr>
          <p:cNvPr id="10247" name="Picture 8">
            <a:extLst>
              <a:ext uri="{FF2B5EF4-FFF2-40B4-BE49-F238E27FC236}">
                <a16:creationId xmlns:a16="http://schemas.microsoft.com/office/drawing/2014/main" id="{6BAB9766-2563-47EE-8AC2-0C48219D4A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3948113"/>
            <a:ext cx="3732212"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EB5B3A1-868A-4AA5-B656-787CC1656066}"/>
              </a:ext>
            </a:extLst>
          </p:cNvPr>
          <p:cNvSpPr>
            <a:spLocks noGrp="1" noChangeArrowheads="1"/>
          </p:cNvSpPr>
          <p:nvPr>
            <p:ph type="title"/>
          </p:nvPr>
        </p:nvSpPr>
        <p:spPr/>
        <p:txBody>
          <a:bodyPr/>
          <a:lstStyle/>
          <a:p>
            <a:r>
              <a:rPr lang="it-IT" altLang="it-IT" sz="3200"/>
              <a:t>Struttura cristallografica</a:t>
            </a:r>
            <a:br>
              <a:rPr lang="it-IT" altLang="it-IT" sz="2700"/>
            </a:br>
            <a:r>
              <a:rPr lang="it-IT" altLang="it-IT" sz="2700"/>
              <a:t>Cristallo regolare</a:t>
            </a:r>
            <a:r>
              <a:rPr lang="pl-PL" altLang="it-IT" sz="2700"/>
              <a:t>: clor</a:t>
            </a:r>
            <a:r>
              <a:rPr lang="it-IT" altLang="it-IT" sz="2700"/>
              <a:t>uro di sodio</a:t>
            </a:r>
            <a:endParaRPr lang="en-US" altLang="it-IT" sz="2700"/>
          </a:p>
        </p:txBody>
      </p:sp>
      <p:pic>
        <p:nvPicPr>
          <p:cNvPr id="60419" name="Picture 4">
            <a:extLst>
              <a:ext uri="{FF2B5EF4-FFF2-40B4-BE49-F238E27FC236}">
                <a16:creationId xmlns:a16="http://schemas.microsoft.com/office/drawing/2014/main" id="{73475907-49E2-43AB-902F-891AEB974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1703388"/>
            <a:ext cx="275431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5">
            <a:extLst>
              <a:ext uri="{FF2B5EF4-FFF2-40B4-BE49-F238E27FC236}">
                <a16:creationId xmlns:a16="http://schemas.microsoft.com/office/drawing/2014/main" id="{3E000D17-B3A3-499B-A811-FABAAC67E40F}"/>
              </a:ext>
            </a:extLst>
          </p:cNvPr>
          <p:cNvSpPr txBox="1">
            <a:spLocks noChangeArrowheads="1"/>
          </p:cNvSpPr>
          <p:nvPr/>
        </p:nvSpPr>
        <p:spPr bwMode="auto">
          <a:xfrm>
            <a:off x="3348038" y="5665788"/>
            <a:ext cx="57689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Układ regularny </a:t>
            </a:r>
            <a:r>
              <a:rPr lang="pl-PL" altLang="it-IT" sz="1800" b="1"/>
              <a:t>ściennie centrowany</a:t>
            </a:r>
            <a:r>
              <a:rPr lang="pl-PL" altLang="it-IT" sz="1800"/>
              <a:t> dla Cl</a:t>
            </a:r>
            <a:r>
              <a:rPr lang="pl-PL" altLang="it-IT" sz="1800" baseline="30000"/>
              <a:t>- </a:t>
            </a:r>
            <a:r>
              <a:rPr lang="pl-PL" altLang="it-IT" sz="1800"/>
              <a:t>(zielone)</a:t>
            </a:r>
            <a:endParaRPr lang="pl-PL" altLang="it-IT" sz="1800" baseline="30000"/>
          </a:p>
          <a:p>
            <a:pPr>
              <a:spcBef>
                <a:spcPct val="0"/>
              </a:spcBef>
              <a:buFontTx/>
              <a:buNone/>
            </a:pPr>
            <a:r>
              <a:rPr lang="pl-PL" altLang="it-IT" sz="1800"/>
              <a:t>z jonami Na</a:t>
            </a:r>
            <a:r>
              <a:rPr lang="pl-PL" altLang="it-IT" sz="1800" baseline="30000"/>
              <a:t>+ </a:t>
            </a:r>
            <a:r>
              <a:rPr lang="pl-PL" altLang="it-IT" sz="1800"/>
              <a:t>(szare) w lukach oktaedrycznych</a:t>
            </a:r>
            <a:endParaRPr lang="en-US" altLang="it-IT" sz="1800"/>
          </a:p>
        </p:txBody>
      </p:sp>
      <p:sp>
        <p:nvSpPr>
          <p:cNvPr id="20486" name="Text Box 6">
            <a:extLst>
              <a:ext uri="{FF2B5EF4-FFF2-40B4-BE49-F238E27FC236}">
                <a16:creationId xmlns:a16="http://schemas.microsoft.com/office/drawing/2014/main" id="{7D0F2385-D13F-4179-A53B-E50FB9706DB6}"/>
              </a:ext>
            </a:extLst>
          </p:cNvPr>
          <p:cNvSpPr txBox="1">
            <a:spLocks noChangeArrowheads="1"/>
          </p:cNvSpPr>
          <p:nvPr/>
        </p:nvSpPr>
        <p:spPr bwMode="auto">
          <a:xfrm>
            <a:off x="14288" y="6534150"/>
            <a:ext cx="2935287" cy="254000"/>
          </a:xfrm>
          <a:prstGeom prst="rect">
            <a:avLst/>
          </a:prstGeom>
          <a:noFill/>
          <a:ln>
            <a:noFill/>
          </a:ln>
          <a:effectLst/>
        </p:spPr>
        <p:txBody>
          <a:bodyPr wrap="none">
            <a:spAutoFit/>
          </a:bodyPr>
          <a:lstStyle/>
          <a:p>
            <a:pPr>
              <a:defRPr/>
            </a:pPr>
            <a:r>
              <a:rPr lang="en-US" altLang="it-IT" sz="1050" dirty="0">
                <a:latin typeface="Times New Roman" panose="02020603050405020304" pitchFamily="18" charset="0"/>
              </a:rPr>
              <a:t>http://pl.wikipedia.org/wiki/S%C3%B3l_kamienna</a:t>
            </a:r>
          </a:p>
        </p:txBody>
      </p:sp>
      <p:grpSp>
        <p:nvGrpSpPr>
          <p:cNvPr id="60422" name="Gruppo 1">
            <a:extLst>
              <a:ext uri="{FF2B5EF4-FFF2-40B4-BE49-F238E27FC236}">
                <a16:creationId xmlns:a16="http://schemas.microsoft.com/office/drawing/2014/main" id="{BF0CF60B-5FF5-4CB6-9251-7384F17E3806}"/>
              </a:ext>
            </a:extLst>
          </p:cNvPr>
          <p:cNvGrpSpPr>
            <a:grpSpLocks/>
          </p:cNvGrpSpPr>
          <p:nvPr/>
        </p:nvGrpSpPr>
        <p:grpSpPr bwMode="auto">
          <a:xfrm>
            <a:off x="317500" y="3851275"/>
            <a:ext cx="2827338" cy="2422525"/>
            <a:chOff x="4895850" y="2349500"/>
            <a:chExt cx="2827338" cy="2422525"/>
          </a:xfrm>
        </p:grpSpPr>
        <p:pic>
          <p:nvPicPr>
            <p:cNvPr id="60425" name="Picture 3">
              <a:extLst>
                <a:ext uri="{FF2B5EF4-FFF2-40B4-BE49-F238E27FC236}">
                  <a16:creationId xmlns:a16="http://schemas.microsoft.com/office/drawing/2014/main" id="{CA7C1D3C-E80A-4395-88BD-8EDBD991C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
              <a:off x="4895850" y="2349500"/>
              <a:ext cx="282733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Rectangle 7">
              <a:extLst>
                <a:ext uri="{FF2B5EF4-FFF2-40B4-BE49-F238E27FC236}">
                  <a16:creationId xmlns:a16="http://schemas.microsoft.com/office/drawing/2014/main" id="{C4089573-F72E-49A7-B8A8-8A6FBB1467DE}"/>
                </a:ext>
              </a:extLst>
            </p:cNvPr>
            <p:cNvSpPr>
              <a:spLocks noChangeArrowheads="1"/>
            </p:cNvSpPr>
            <p:nvPr/>
          </p:nvSpPr>
          <p:spPr bwMode="auto">
            <a:xfrm>
              <a:off x="5868988" y="3482975"/>
              <a:ext cx="1025525" cy="10810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60427" name="Rectangle 8">
              <a:extLst>
                <a:ext uri="{FF2B5EF4-FFF2-40B4-BE49-F238E27FC236}">
                  <a16:creationId xmlns:a16="http://schemas.microsoft.com/office/drawing/2014/main" id="{DDD64B21-0606-4E6E-B796-C341DEB3F334}"/>
                </a:ext>
              </a:extLst>
            </p:cNvPr>
            <p:cNvSpPr>
              <a:spLocks noChangeArrowheads="1"/>
            </p:cNvSpPr>
            <p:nvPr/>
          </p:nvSpPr>
          <p:spPr bwMode="auto">
            <a:xfrm>
              <a:off x="6137275" y="3159125"/>
              <a:ext cx="1025525" cy="10810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60428" name="Line 9">
              <a:extLst>
                <a:ext uri="{FF2B5EF4-FFF2-40B4-BE49-F238E27FC236}">
                  <a16:creationId xmlns:a16="http://schemas.microsoft.com/office/drawing/2014/main" id="{8D73D8ED-51C8-4AEA-8EF7-EF411CAF4329}"/>
                </a:ext>
              </a:extLst>
            </p:cNvPr>
            <p:cNvSpPr>
              <a:spLocks noChangeShapeType="1"/>
            </p:cNvSpPr>
            <p:nvPr/>
          </p:nvSpPr>
          <p:spPr bwMode="auto">
            <a:xfrm flipV="1">
              <a:off x="5849938" y="3149600"/>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29" name="Line 10">
              <a:extLst>
                <a:ext uri="{FF2B5EF4-FFF2-40B4-BE49-F238E27FC236}">
                  <a16:creationId xmlns:a16="http://schemas.microsoft.com/office/drawing/2014/main" id="{685FFBAF-4CC1-491A-94B9-31259152E28C}"/>
                </a:ext>
              </a:extLst>
            </p:cNvPr>
            <p:cNvSpPr>
              <a:spLocks noChangeShapeType="1"/>
            </p:cNvSpPr>
            <p:nvPr/>
          </p:nvSpPr>
          <p:spPr bwMode="auto">
            <a:xfrm flipV="1">
              <a:off x="6850063" y="3159125"/>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0" name="Line 11">
              <a:extLst>
                <a:ext uri="{FF2B5EF4-FFF2-40B4-BE49-F238E27FC236}">
                  <a16:creationId xmlns:a16="http://schemas.microsoft.com/office/drawing/2014/main" id="{0CD470BF-AB1A-4DFA-AF38-9C5F8DA68752}"/>
                </a:ext>
              </a:extLst>
            </p:cNvPr>
            <p:cNvSpPr>
              <a:spLocks noChangeShapeType="1"/>
            </p:cNvSpPr>
            <p:nvPr/>
          </p:nvSpPr>
          <p:spPr bwMode="auto">
            <a:xfrm flipV="1">
              <a:off x="5840413" y="4232275"/>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0431" name="Line 12">
              <a:extLst>
                <a:ext uri="{FF2B5EF4-FFF2-40B4-BE49-F238E27FC236}">
                  <a16:creationId xmlns:a16="http://schemas.microsoft.com/office/drawing/2014/main" id="{3B0A065D-4824-47FD-AAA6-671D72064B1D}"/>
                </a:ext>
              </a:extLst>
            </p:cNvPr>
            <p:cNvSpPr>
              <a:spLocks noChangeShapeType="1"/>
            </p:cNvSpPr>
            <p:nvPr/>
          </p:nvSpPr>
          <p:spPr bwMode="auto">
            <a:xfrm flipV="1">
              <a:off x="6865938" y="4227513"/>
              <a:ext cx="323850" cy="3238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60423" name="Text Box 13">
            <a:extLst>
              <a:ext uri="{FF2B5EF4-FFF2-40B4-BE49-F238E27FC236}">
                <a16:creationId xmlns:a16="http://schemas.microsoft.com/office/drawing/2014/main" id="{1EC2337B-E02F-46AF-8E19-EFECBD9BBDF3}"/>
              </a:ext>
            </a:extLst>
          </p:cNvPr>
          <p:cNvSpPr txBox="1">
            <a:spLocks noChangeArrowheads="1"/>
          </p:cNvSpPr>
          <p:nvPr/>
        </p:nvSpPr>
        <p:spPr bwMode="auto">
          <a:xfrm>
            <a:off x="692150" y="6192838"/>
            <a:ext cx="1196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R</a:t>
            </a:r>
            <a:r>
              <a:rPr lang="pl-PL" altLang="it-IT" sz="1800" baseline="-25000"/>
              <a:t>Na+</a:t>
            </a:r>
            <a:r>
              <a:rPr lang="pl-PL" altLang="it-IT" sz="1800"/>
              <a:t>&lt; R</a:t>
            </a:r>
            <a:r>
              <a:rPr lang="pl-PL" altLang="it-IT" sz="1800" baseline="-25000"/>
              <a:t>Cl-</a:t>
            </a:r>
            <a:endParaRPr lang="en-US" altLang="it-IT" sz="1800"/>
          </a:p>
        </p:txBody>
      </p:sp>
      <p:pic>
        <p:nvPicPr>
          <p:cNvPr id="60424" name="Picture 2">
            <a:extLst>
              <a:ext uri="{FF2B5EF4-FFF2-40B4-BE49-F238E27FC236}">
                <a16:creationId xmlns:a16="http://schemas.microsoft.com/office/drawing/2014/main" id="{A99877DE-3ED7-4580-A0E7-62DC700B0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703388"/>
            <a:ext cx="438150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F52FF16-DCE4-413F-BFB7-A2ADB7416C7F}"/>
              </a:ext>
            </a:extLst>
          </p:cNvPr>
          <p:cNvSpPr>
            <a:spLocks noGrp="1" noChangeArrowheads="1"/>
          </p:cNvSpPr>
          <p:nvPr>
            <p:ph type="title"/>
          </p:nvPr>
        </p:nvSpPr>
        <p:spPr/>
        <p:txBody>
          <a:bodyPr/>
          <a:lstStyle/>
          <a:p>
            <a:r>
              <a:rPr lang="it-IT" altLang="it-IT" sz="2700"/>
              <a:t>Classe «regolare»</a:t>
            </a:r>
            <a:r>
              <a:rPr lang="pl-PL" altLang="it-IT" sz="2700"/>
              <a:t>: diam</a:t>
            </a:r>
            <a:r>
              <a:rPr lang="it-IT" altLang="it-IT" sz="2700"/>
              <a:t>a</a:t>
            </a:r>
            <a:r>
              <a:rPr lang="pl-PL" altLang="it-IT" sz="2700"/>
              <a:t>nt</a:t>
            </a:r>
            <a:r>
              <a:rPr lang="it-IT" altLang="it-IT" sz="2700"/>
              <a:t>e</a:t>
            </a:r>
            <a:endParaRPr lang="en-US" altLang="it-IT" sz="2700"/>
          </a:p>
        </p:txBody>
      </p:sp>
      <p:sp>
        <p:nvSpPr>
          <p:cNvPr id="21507" name="Text Box 3">
            <a:extLst>
              <a:ext uri="{FF2B5EF4-FFF2-40B4-BE49-F238E27FC236}">
                <a16:creationId xmlns:a16="http://schemas.microsoft.com/office/drawing/2014/main" id="{7338E262-43CC-4EA0-8955-E9119CC76BF3}"/>
              </a:ext>
            </a:extLst>
          </p:cNvPr>
          <p:cNvSpPr txBox="1">
            <a:spLocks noChangeArrowheads="1"/>
          </p:cNvSpPr>
          <p:nvPr/>
        </p:nvSpPr>
        <p:spPr bwMode="auto">
          <a:xfrm>
            <a:off x="684213" y="4557713"/>
            <a:ext cx="5292725" cy="1406525"/>
          </a:xfrm>
          <a:prstGeom prst="rect">
            <a:avLst/>
          </a:prstGeom>
          <a:noFill/>
          <a:ln>
            <a:noFill/>
          </a:ln>
          <a:effectLst/>
        </p:spPr>
        <p:txBody>
          <a:bodyPr>
            <a:spAutoFit/>
          </a:bodyPr>
          <a:lstStyle/>
          <a:p>
            <a:pPr>
              <a:defRPr/>
            </a:pPr>
            <a:r>
              <a:rPr lang="it-IT" altLang="it-IT" dirty="0"/>
              <a:t>Simmetria regolare (cubica)</a:t>
            </a:r>
            <a:r>
              <a:rPr lang="pl-PL" altLang="it-IT" dirty="0"/>
              <a:t>, </a:t>
            </a:r>
            <a:r>
              <a:rPr lang="it-IT" altLang="it-IT" dirty="0"/>
              <a:t>centrato sulle pareti</a:t>
            </a:r>
          </a:p>
          <a:p>
            <a:pPr>
              <a:defRPr/>
            </a:pPr>
            <a:endParaRPr lang="it-IT" altLang="it-IT" b="1" dirty="0"/>
          </a:p>
          <a:p>
            <a:pPr>
              <a:defRPr/>
            </a:pPr>
            <a:endParaRPr lang="pl-PL" altLang="it-IT" b="1" dirty="0"/>
          </a:p>
          <a:p>
            <a:pPr>
              <a:defRPr/>
            </a:pPr>
            <a:r>
              <a:rPr lang="en-US" altLang="it-IT" sz="1050" dirty="0" err="1"/>
              <a:t>Kubisch</a:t>
            </a:r>
            <a:r>
              <a:rPr lang="en-US" altLang="it-IT" sz="1050" dirty="0"/>
              <a:t> </a:t>
            </a:r>
            <a:r>
              <a:rPr lang="en-US" altLang="it-IT" sz="1050" dirty="0" err="1"/>
              <a:t>flächenzentrierte</a:t>
            </a:r>
            <a:r>
              <a:rPr lang="en-US" altLang="it-IT" sz="1050" dirty="0"/>
              <a:t> </a:t>
            </a:r>
            <a:r>
              <a:rPr lang="en-US" altLang="it-IT" sz="1050" dirty="0" err="1"/>
              <a:t>Kristallstruktur</a:t>
            </a:r>
            <a:r>
              <a:rPr lang="en-US" altLang="it-IT" sz="1050" dirty="0"/>
              <a:t> (</a:t>
            </a:r>
            <a:r>
              <a:rPr lang="en-US" altLang="it-IT" sz="1050" dirty="0" err="1"/>
              <a:t>fcc</a:t>
            </a:r>
            <a:r>
              <a:rPr lang="en-US" altLang="it-IT" sz="1050" dirty="0"/>
              <a:t>) des Diamant. </a:t>
            </a:r>
            <a:endParaRPr lang="pl-PL" altLang="it-IT" sz="1050" dirty="0"/>
          </a:p>
          <a:p>
            <a:pPr>
              <a:defRPr/>
            </a:pPr>
            <a:r>
              <a:rPr lang="en-US" altLang="it-IT" sz="1050" dirty="0" err="1"/>
              <a:t>Jedes</a:t>
            </a:r>
            <a:r>
              <a:rPr lang="en-US" altLang="it-IT" sz="1050" dirty="0"/>
              <a:t> </a:t>
            </a:r>
            <a:r>
              <a:rPr lang="en-US" altLang="it-IT" sz="1050" dirty="0" err="1"/>
              <a:t>Kohlenstoffatom</a:t>
            </a:r>
            <a:r>
              <a:rPr lang="en-US" altLang="it-IT" sz="1050" dirty="0"/>
              <a:t> </a:t>
            </a:r>
            <a:r>
              <a:rPr lang="en-US" altLang="it-IT" sz="1050" dirty="0" err="1"/>
              <a:t>ist</a:t>
            </a:r>
            <a:r>
              <a:rPr lang="en-US" altLang="it-IT" sz="1050" dirty="0"/>
              <a:t> </a:t>
            </a:r>
            <a:r>
              <a:rPr lang="en-US" altLang="it-IT" sz="1050" dirty="0" err="1"/>
              <a:t>gleichwertig</a:t>
            </a:r>
            <a:r>
              <a:rPr lang="en-US" altLang="it-IT" sz="1050" dirty="0"/>
              <a:t> </a:t>
            </a:r>
            <a:r>
              <a:rPr lang="en-US" altLang="it-IT" sz="1050" dirty="0" err="1"/>
              <a:t>mit</a:t>
            </a:r>
            <a:r>
              <a:rPr lang="en-US" altLang="it-IT" sz="1050" dirty="0"/>
              <a:t> </a:t>
            </a:r>
            <a:r>
              <a:rPr lang="en-US" altLang="it-IT" sz="1050" dirty="0" err="1"/>
              <a:t>vier</a:t>
            </a:r>
            <a:r>
              <a:rPr lang="en-US" altLang="it-IT" sz="1050" dirty="0"/>
              <a:t> </a:t>
            </a:r>
            <a:r>
              <a:rPr lang="en-US" altLang="it-IT" sz="1050" dirty="0" err="1"/>
              <a:t>Nachbaratomen</a:t>
            </a:r>
            <a:r>
              <a:rPr lang="en-US" altLang="it-IT" sz="1050" dirty="0"/>
              <a:t> </a:t>
            </a:r>
            <a:r>
              <a:rPr lang="en-US" altLang="it-IT" sz="1050" b="1" dirty="0" err="1"/>
              <a:t>kovalent</a:t>
            </a:r>
            <a:r>
              <a:rPr lang="en-US" altLang="it-IT" sz="1050" dirty="0"/>
              <a:t> </a:t>
            </a:r>
            <a:r>
              <a:rPr lang="en-US" altLang="it-IT" sz="1050" dirty="0" err="1"/>
              <a:t>gebunden</a:t>
            </a:r>
            <a:r>
              <a:rPr lang="en-US" altLang="it-IT" sz="1050" dirty="0"/>
              <a:t>, </a:t>
            </a:r>
            <a:endParaRPr lang="pl-PL" altLang="it-IT" sz="1050" dirty="0"/>
          </a:p>
          <a:p>
            <a:pPr>
              <a:defRPr/>
            </a:pPr>
            <a:r>
              <a:rPr lang="en-US" altLang="it-IT" sz="1050" dirty="0" err="1"/>
              <a:t>unten</a:t>
            </a:r>
            <a:r>
              <a:rPr lang="en-US" altLang="it-IT" sz="1050" dirty="0"/>
              <a:t> links in der </a:t>
            </a:r>
            <a:r>
              <a:rPr lang="en-US" altLang="it-IT" sz="1050" dirty="0" err="1"/>
              <a:t>Zeichnung</a:t>
            </a:r>
            <a:r>
              <a:rPr lang="en-US" altLang="it-IT" sz="1050" dirty="0"/>
              <a:t> </a:t>
            </a:r>
            <a:r>
              <a:rPr lang="en-US" altLang="it-IT" sz="1050" dirty="0" err="1"/>
              <a:t>hervorgehoben</a:t>
            </a:r>
            <a:r>
              <a:rPr lang="en-US" altLang="it-IT" sz="1050" dirty="0"/>
              <a:t>. </a:t>
            </a:r>
          </a:p>
        </p:txBody>
      </p:sp>
      <p:sp>
        <p:nvSpPr>
          <p:cNvPr id="21508" name="Text Box 4">
            <a:extLst>
              <a:ext uri="{FF2B5EF4-FFF2-40B4-BE49-F238E27FC236}">
                <a16:creationId xmlns:a16="http://schemas.microsoft.com/office/drawing/2014/main" id="{57977C9E-D13B-467A-B7F0-262B565A036E}"/>
              </a:ext>
            </a:extLst>
          </p:cNvPr>
          <p:cNvSpPr txBox="1">
            <a:spLocks noChangeArrowheads="1"/>
          </p:cNvSpPr>
          <p:nvPr/>
        </p:nvSpPr>
        <p:spPr bwMode="auto">
          <a:xfrm>
            <a:off x="684213" y="5964238"/>
            <a:ext cx="1406525" cy="252412"/>
          </a:xfrm>
          <a:prstGeom prst="rect">
            <a:avLst/>
          </a:prstGeom>
          <a:noFill/>
          <a:ln>
            <a:noFill/>
          </a:ln>
          <a:effectLst/>
        </p:spPr>
        <p:txBody>
          <a:bodyPr wrap="none">
            <a:spAutoFit/>
          </a:bodyPr>
          <a:lstStyle/>
          <a:p>
            <a:pPr>
              <a:defRPr/>
            </a:pPr>
            <a:r>
              <a:rPr lang="en-US" altLang="it-IT" sz="1050" dirty="0">
                <a:latin typeface="Times New Roman" panose="02020603050405020304" pitchFamily="18" charset="0"/>
              </a:rPr>
              <a:t>http://</a:t>
            </a:r>
            <a:r>
              <a:rPr lang="pl-PL" altLang="it-IT" sz="1050" dirty="0">
                <a:latin typeface="Times New Roman" panose="02020603050405020304" pitchFamily="18" charset="0"/>
              </a:rPr>
              <a:t>de</a:t>
            </a:r>
            <a:r>
              <a:rPr lang="en-US" altLang="it-IT" sz="1050" dirty="0">
                <a:latin typeface="Times New Roman" panose="02020603050405020304" pitchFamily="18" charset="0"/>
              </a:rPr>
              <a:t>.wikipedia.org</a:t>
            </a:r>
          </a:p>
        </p:txBody>
      </p:sp>
      <p:pic>
        <p:nvPicPr>
          <p:cNvPr id="61445" name="Picture 5">
            <a:extLst>
              <a:ext uri="{FF2B5EF4-FFF2-40B4-BE49-F238E27FC236}">
                <a16:creationId xmlns:a16="http://schemas.microsoft.com/office/drawing/2014/main" id="{DD801F95-8234-4D51-A520-18AA1021F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387475"/>
            <a:ext cx="2735263"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6329FC0B-8C28-45A1-96E7-CFB826C73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088" y="1468438"/>
            <a:ext cx="2795587"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a:extLst>
              <a:ext uri="{FF2B5EF4-FFF2-40B4-BE49-F238E27FC236}">
                <a16:creationId xmlns:a16="http://schemas.microsoft.com/office/drawing/2014/main" id="{451E6E2D-52E2-42B9-B498-BD70F5C4A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1387475"/>
            <a:ext cx="2778125"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8" name="Text Box 8">
            <a:extLst>
              <a:ext uri="{FF2B5EF4-FFF2-40B4-BE49-F238E27FC236}">
                <a16:creationId xmlns:a16="http://schemas.microsoft.com/office/drawing/2014/main" id="{634184F3-8402-491E-B66A-51DC6187CF40}"/>
              </a:ext>
            </a:extLst>
          </p:cNvPr>
          <p:cNvSpPr txBox="1">
            <a:spLocks noChangeArrowheads="1"/>
          </p:cNvSpPr>
          <p:nvPr/>
        </p:nvSpPr>
        <p:spPr bwMode="auto">
          <a:xfrm>
            <a:off x="6219825" y="4138613"/>
            <a:ext cx="24669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ZnS – blenda </a:t>
            </a:r>
            <a:r>
              <a:rPr lang="it-IT" altLang="it-IT" sz="1800"/>
              <a:t>di zinco </a:t>
            </a:r>
            <a:endParaRPr lang="pl-PL" altLang="it-IT" sz="1800"/>
          </a:p>
          <a:p>
            <a:pPr>
              <a:spcBef>
                <a:spcPct val="0"/>
              </a:spcBef>
              <a:buFontTx/>
              <a:buNone/>
            </a:pPr>
            <a:r>
              <a:rPr lang="pl-PL" altLang="it-IT" sz="1800"/>
              <a:t>(</a:t>
            </a:r>
            <a:r>
              <a:rPr lang="pl-PL" altLang="it-IT" sz="1800" i="1"/>
              <a:t>sfaleryt</a:t>
            </a:r>
            <a:r>
              <a:rPr lang="pl-PL" altLang="it-IT" sz="180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35C6CB0-52DF-4C5F-AE1B-3668BFD042DB}"/>
              </a:ext>
            </a:extLst>
          </p:cNvPr>
          <p:cNvSpPr>
            <a:spLocks noGrp="1" noChangeArrowheads="1"/>
          </p:cNvSpPr>
          <p:nvPr>
            <p:ph type="title"/>
          </p:nvPr>
        </p:nvSpPr>
        <p:spPr>
          <a:xfrm>
            <a:off x="1258888" y="803275"/>
            <a:ext cx="6904037" cy="857250"/>
          </a:xfrm>
        </p:spPr>
        <p:txBody>
          <a:bodyPr>
            <a:normAutofit fontScale="90000"/>
          </a:bodyPr>
          <a:lstStyle/>
          <a:p>
            <a:pPr algn="l">
              <a:defRPr/>
            </a:pPr>
            <a:r>
              <a:rPr lang="it-IT" altLang="it-IT" sz="4000" dirty="0"/>
              <a:t>Struttura </a:t>
            </a:r>
            <a:r>
              <a:rPr lang="pl-PL" altLang="it-IT" sz="4000" dirty="0"/>
              <a:t> </a:t>
            </a:r>
            <a:r>
              <a:rPr lang="it-IT" altLang="it-IT" sz="4000" dirty="0"/>
              <a:t>cristallografica</a:t>
            </a:r>
            <a:br>
              <a:rPr lang="pl-PL" altLang="it-IT" sz="2700" dirty="0"/>
            </a:br>
            <a:r>
              <a:rPr lang="pl-PL" altLang="it-IT" sz="2400" i="1" dirty="0">
                <a:solidFill>
                  <a:schemeClr val="accent2"/>
                </a:solidFill>
              </a:rPr>
              <a:t>trigonal</a:t>
            </a:r>
            <a:r>
              <a:rPr lang="it-IT" altLang="it-IT" sz="2400" i="1" dirty="0">
                <a:solidFill>
                  <a:schemeClr val="accent2"/>
                </a:solidFill>
              </a:rPr>
              <a:t>e</a:t>
            </a:r>
            <a:r>
              <a:rPr lang="pl-PL" altLang="it-IT" sz="2400" i="1" dirty="0">
                <a:solidFill>
                  <a:schemeClr val="accent2"/>
                </a:solidFill>
              </a:rPr>
              <a:t>, </a:t>
            </a:r>
            <a:r>
              <a:rPr lang="pl-PL" altLang="it-IT" sz="2400" dirty="0">
                <a:solidFill>
                  <a:schemeClr val="accent2"/>
                </a:solidFill>
              </a:rPr>
              <a:t>≈</a:t>
            </a:r>
            <a:r>
              <a:rPr lang="pl-PL" altLang="it-IT" sz="2400" i="1" dirty="0">
                <a:solidFill>
                  <a:schemeClr val="accent2"/>
                </a:solidFill>
              </a:rPr>
              <a:t>rhombohedral</a:t>
            </a:r>
            <a:r>
              <a:rPr lang="pl-PL" altLang="it-IT" sz="2400" dirty="0">
                <a:solidFill>
                  <a:schemeClr val="accent2"/>
                </a:solidFill>
              </a:rPr>
              <a:t> </a:t>
            </a:r>
            <a:br>
              <a:rPr lang="pl-PL" altLang="it-IT" sz="2400" dirty="0">
                <a:solidFill>
                  <a:schemeClr val="accent2"/>
                </a:solidFill>
              </a:rPr>
            </a:br>
            <a:r>
              <a:rPr lang="pl-PL" altLang="it-IT" sz="2400" dirty="0">
                <a:solidFill>
                  <a:schemeClr val="accent2"/>
                </a:solidFill>
              </a:rPr>
              <a:t>= </a:t>
            </a:r>
            <a:r>
              <a:rPr lang="it-IT" altLang="it-IT" sz="2400" dirty="0">
                <a:solidFill>
                  <a:schemeClr val="accent2"/>
                </a:solidFill>
              </a:rPr>
              <a:t>un cubo inclinato in </a:t>
            </a:r>
            <a:r>
              <a:rPr lang="pl-PL" altLang="it-IT" sz="2400" dirty="0">
                <a:solidFill>
                  <a:schemeClr val="accent2"/>
                </a:solidFill>
              </a:rPr>
              <a:t>3D </a:t>
            </a:r>
          </a:p>
        </p:txBody>
      </p:sp>
      <p:pic>
        <p:nvPicPr>
          <p:cNvPr id="62467" name="Picture 3">
            <a:extLst>
              <a:ext uri="{FF2B5EF4-FFF2-40B4-BE49-F238E27FC236}">
                <a16:creationId xmlns:a16="http://schemas.microsoft.com/office/drawing/2014/main" id="{E5D26D12-9A21-4D2B-BAC1-5C0C93D69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070100"/>
            <a:ext cx="14287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a:extLst>
              <a:ext uri="{FF2B5EF4-FFF2-40B4-BE49-F238E27FC236}">
                <a16:creationId xmlns:a16="http://schemas.microsoft.com/office/drawing/2014/main" id="{057310FC-4C35-42CD-937A-9B8F5EFA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4097338"/>
            <a:ext cx="1500187" cy="136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Text Box 5">
            <a:extLst>
              <a:ext uri="{FF2B5EF4-FFF2-40B4-BE49-F238E27FC236}">
                <a16:creationId xmlns:a16="http://schemas.microsoft.com/office/drawing/2014/main" id="{D69DFC3F-5603-4859-BF49-D3CB0EFE1FBA}"/>
              </a:ext>
            </a:extLst>
          </p:cNvPr>
          <p:cNvSpPr txBox="1">
            <a:spLocks noChangeArrowheads="1"/>
          </p:cNvSpPr>
          <p:nvPr/>
        </p:nvSpPr>
        <p:spPr bwMode="auto">
          <a:xfrm>
            <a:off x="2241550" y="1982788"/>
            <a:ext cx="19034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it-IT" sz="1800">
                <a:latin typeface="Arial Unicode MS"/>
                <a:ea typeface="Arial Unicode MS"/>
                <a:cs typeface="Arial Unicode MS"/>
              </a:rPr>
              <a:t>α</a:t>
            </a:r>
            <a:r>
              <a:rPr lang="pl-PL" altLang="it-IT" sz="1800" b="1">
                <a:ea typeface="Arial Unicode MS"/>
                <a:cs typeface="Arial Unicode MS"/>
              </a:rPr>
              <a:t>-</a:t>
            </a:r>
            <a:r>
              <a:rPr lang="it-IT" altLang="it-IT" sz="1800" b="1">
                <a:ea typeface="Arial Unicode MS"/>
                <a:cs typeface="Arial Unicode MS"/>
              </a:rPr>
              <a:t>quarzo </a:t>
            </a:r>
            <a:r>
              <a:rPr lang="pl-PL" altLang="it-IT" sz="1800">
                <a:ea typeface="Arial Unicode MS"/>
                <a:cs typeface="Arial Unicode MS"/>
              </a:rPr>
              <a:t> (SiO</a:t>
            </a:r>
            <a:r>
              <a:rPr lang="pl-PL" altLang="it-IT" sz="1800" baseline="-25000">
                <a:ea typeface="Arial Unicode MS"/>
                <a:cs typeface="Arial Unicode MS"/>
              </a:rPr>
              <a:t>2</a:t>
            </a:r>
            <a:r>
              <a:rPr lang="pl-PL" altLang="it-IT" sz="1800">
                <a:ea typeface="Arial Unicode MS"/>
                <a:cs typeface="Arial Unicode MS"/>
              </a:rPr>
              <a:t>)</a:t>
            </a:r>
            <a:endParaRPr lang="el-GR" altLang="it-IT" sz="1800">
              <a:ea typeface="Arial Unicode MS"/>
              <a:cs typeface="Arial Unicode MS"/>
            </a:endParaRPr>
          </a:p>
        </p:txBody>
      </p:sp>
      <p:pic>
        <p:nvPicPr>
          <p:cNvPr id="62470" name="Picture 6">
            <a:extLst>
              <a:ext uri="{FF2B5EF4-FFF2-40B4-BE49-F238E27FC236}">
                <a16:creationId xmlns:a16="http://schemas.microsoft.com/office/drawing/2014/main" id="{CD26E126-558D-4071-82E5-0AF32D299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2716213"/>
            <a:ext cx="21113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a:extLst>
              <a:ext uri="{FF2B5EF4-FFF2-40B4-BE49-F238E27FC236}">
                <a16:creationId xmlns:a16="http://schemas.microsoft.com/office/drawing/2014/main" id="{484A42CF-0AFF-4394-ACE7-9B8D5D671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088" y="1098550"/>
            <a:ext cx="215265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2" name="Rectangle 8">
            <a:extLst>
              <a:ext uri="{FF2B5EF4-FFF2-40B4-BE49-F238E27FC236}">
                <a16:creationId xmlns:a16="http://schemas.microsoft.com/office/drawing/2014/main" id="{78BCC3CE-47F0-4948-A5D7-56C1FB511981}"/>
              </a:ext>
            </a:extLst>
          </p:cNvPr>
          <p:cNvSpPr>
            <a:spLocks noChangeArrowheads="1"/>
          </p:cNvSpPr>
          <p:nvPr/>
        </p:nvSpPr>
        <p:spPr bwMode="auto">
          <a:xfrm>
            <a:off x="4144963" y="5673725"/>
            <a:ext cx="28479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Museo delle Scienze Naturali di Vienna</a:t>
            </a:r>
          </a:p>
          <a:p>
            <a:pPr>
              <a:spcBef>
                <a:spcPct val="0"/>
              </a:spcBef>
              <a:buFontTx/>
              <a:buNone/>
            </a:pPr>
            <a:r>
              <a:rPr lang="it-IT" altLang="it-IT" sz="1200"/>
              <a:t>Foto: Maria Karwasz</a:t>
            </a:r>
            <a:endParaRPr lang="pl-PL" altLang="it-IT" sz="1200"/>
          </a:p>
        </p:txBody>
      </p:sp>
      <p:sp>
        <p:nvSpPr>
          <p:cNvPr id="62473" name="Text Box 9">
            <a:extLst>
              <a:ext uri="{FF2B5EF4-FFF2-40B4-BE49-F238E27FC236}">
                <a16:creationId xmlns:a16="http://schemas.microsoft.com/office/drawing/2014/main" id="{FBE22641-258A-4F2B-8ABE-43C0B0D62166}"/>
              </a:ext>
            </a:extLst>
          </p:cNvPr>
          <p:cNvSpPr txBox="1">
            <a:spLocks noChangeArrowheads="1"/>
          </p:cNvSpPr>
          <p:nvPr/>
        </p:nvSpPr>
        <p:spPr bwMode="auto">
          <a:xfrm>
            <a:off x="6759575" y="2967038"/>
            <a:ext cx="20224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Corindone</a:t>
            </a:r>
            <a:r>
              <a:rPr lang="pl-PL" altLang="it-IT" sz="1800"/>
              <a:t> (Al</a:t>
            </a:r>
            <a:r>
              <a:rPr lang="pl-PL" altLang="it-IT" sz="1800" baseline="-25000"/>
              <a:t>2</a:t>
            </a:r>
            <a:r>
              <a:rPr lang="pl-PL" altLang="it-IT" sz="1800"/>
              <a:t>O</a:t>
            </a:r>
            <a:r>
              <a:rPr lang="pl-PL" altLang="it-IT" sz="1800" baseline="-25000"/>
              <a:t>3</a:t>
            </a:r>
            <a:r>
              <a:rPr lang="pl-PL" altLang="it-IT" sz="1800"/>
              <a:t>)</a:t>
            </a:r>
          </a:p>
        </p:txBody>
      </p:sp>
      <p:pic>
        <p:nvPicPr>
          <p:cNvPr id="62474" name="Picture 10">
            <a:extLst>
              <a:ext uri="{FF2B5EF4-FFF2-40B4-BE49-F238E27FC236}">
                <a16:creationId xmlns:a16="http://schemas.microsoft.com/office/drawing/2014/main" id="{CA764144-BF56-4E90-929D-B798C0429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8625" y="3424238"/>
            <a:ext cx="20224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5" name="Rectangle 11">
            <a:extLst>
              <a:ext uri="{FF2B5EF4-FFF2-40B4-BE49-F238E27FC236}">
                <a16:creationId xmlns:a16="http://schemas.microsoft.com/office/drawing/2014/main" id="{A17F2B42-5A9D-4553-86B5-ADEEA1BCB56B}"/>
              </a:ext>
            </a:extLst>
          </p:cNvPr>
          <p:cNvSpPr>
            <a:spLocks noChangeArrowheads="1"/>
          </p:cNvSpPr>
          <p:nvPr/>
        </p:nvSpPr>
        <p:spPr bwMode="auto">
          <a:xfrm>
            <a:off x="10134600" y="8159750"/>
            <a:ext cx="2705100"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http://en.wikipedia.org/wiki/Cinnabar</a:t>
            </a:r>
          </a:p>
        </p:txBody>
      </p:sp>
      <p:sp>
        <p:nvSpPr>
          <p:cNvPr id="62476" name="Text Box 12">
            <a:extLst>
              <a:ext uri="{FF2B5EF4-FFF2-40B4-BE49-F238E27FC236}">
                <a16:creationId xmlns:a16="http://schemas.microsoft.com/office/drawing/2014/main" id="{39355060-FBED-43A7-8FB3-4BB8A3A4C5BD}"/>
              </a:ext>
            </a:extLst>
          </p:cNvPr>
          <p:cNvSpPr txBox="1">
            <a:spLocks noChangeArrowheads="1"/>
          </p:cNvSpPr>
          <p:nvPr/>
        </p:nvSpPr>
        <p:spPr bwMode="auto">
          <a:xfrm>
            <a:off x="7097713" y="5461000"/>
            <a:ext cx="16589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Cinabro</a:t>
            </a:r>
            <a:r>
              <a:rPr lang="pl-PL" altLang="it-IT" sz="1800"/>
              <a:t> (HgS)</a:t>
            </a:r>
          </a:p>
        </p:txBody>
      </p:sp>
      <p:pic>
        <p:nvPicPr>
          <p:cNvPr id="62477" name="Picture 3">
            <a:extLst>
              <a:ext uri="{FF2B5EF4-FFF2-40B4-BE49-F238E27FC236}">
                <a16:creationId xmlns:a16="http://schemas.microsoft.com/office/drawing/2014/main" id="{0350A820-AB7F-4DC1-A681-AD56650924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8475" y="2690813"/>
            <a:ext cx="20955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078F70F-9D6E-49AB-A276-F1345363DD0D}"/>
              </a:ext>
            </a:extLst>
          </p:cNvPr>
          <p:cNvSpPr>
            <a:spLocks noGrp="1" noChangeArrowheads="1"/>
          </p:cNvSpPr>
          <p:nvPr>
            <p:ph type="title"/>
          </p:nvPr>
        </p:nvSpPr>
        <p:spPr/>
        <p:txBody>
          <a:bodyPr/>
          <a:lstStyle/>
          <a:p>
            <a:br>
              <a:rPr lang="pl-PL" altLang="it-IT" sz="2700"/>
            </a:br>
            <a:r>
              <a:rPr lang="pl-PL" altLang="it-IT" sz="3200"/>
              <a:t>S</a:t>
            </a:r>
            <a:r>
              <a:rPr lang="it-IT" altLang="it-IT" sz="3200"/>
              <a:t>cala della durezza (Mohs)</a:t>
            </a:r>
            <a:endParaRPr lang="en-US" altLang="it-IT" sz="3200"/>
          </a:p>
        </p:txBody>
      </p:sp>
      <p:pic>
        <p:nvPicPr>
          <p:cNvPr id="63491" name="Picture 3">
            <a:extLst>
              <a:ext uri="{FF2B5EF4-FFF2-40B4-BE49-F238E27FC236}">
                <a16:creationId xmlns:a16="http://schemas.microsoft.com/office/drawing/2014/main" id="{A4930C9B-7873-4F90-B969-55103E062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458913"/>
            <a:ext cx="745172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398ADEF3-AB4C-442A-861C-0E05653057AF}"/>
              </a:ext>
            </a:extLst>
          </p:cNvPr>
          <p:cNvSpPr txBox="1">
            <a:spLocks noChangeArrowheads="1"/>
          </p:cNvSpPr>
          <p:nvPr/>
        </p:nvSpPr>
        <p:spPr bwMode="auto">
          <a:xfrm>
            <a:off x="325438" y="6456363"/>
            <a:ext cx="1668462" cy="254000"/>
          </a:xfrm>
          <a:prstGeom prst="rect">
            <a:avLst/>
          </a:prstGeom>
          <a:noFill/>
          <a:ln>
            <a:noFill/>
          </a:ln>
          <a:effectLst/>
        </p:spPr>
        <p:txBody>
          <a:bodyPr wrap="none">
            <a:spAutoFit/>
          </a:bodyPr>
          <a:lstStyle/>
          <a:p>
            <a:pPr>
              <a:defRPr/>
            </a:pPr>
            <a:r>
              <a:rPr lang="pl-PL" altLang="it-IT" sz="1050" dirty="0"/>
              <a:t>AllAboutGemstones.com</a:t>
            </a:r>
            <a:endParaRPr lang="en-US" altLang="it-IT" sz="1050" dirty="0"/>
          </a:p>
        </p:txBody>
      </p:sp>
      <p:sp>
        <p:nvSpPr>
          <p:cNvPr id="63493" name="Text Box 5">
            <a:extLst>
              <a:ext uri="{FF2B5EF4-FFF2-40B4-BE49-F238E27FC236}">
                <a16:creationId xmlns:a16="http://schemas.microsoft.com/office/drawing/2014/main" id="{049BBE3D-4BDA-4543-8487-A26DE2FAB633}"/>
              </a:ext>
            </a:extLst>
          </p:cNvPr>
          <p:cNvSpPr txBox="1">
            <a:spLocks noChangeArrowheads="1"/>
          </p:cNvSpPr>
          <p:nvPr/>
        </p:nvSpPr>
        <p:spPr bwMode="auto">
          <a:xfrm>
            <a:off x="742950" y="5399088"/>
            <a:ext cx="83661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Materia</a:t>
            </a:r>
            <a:r>
              <a:rPr lang="it-IT" altLang="it-IT" sz="1800"/>
              <a:t>le più duro lascia una traccia sul materiale più morbido</a:t>
            </a:r>
            <a:r>
              <a:rPr lang="pl-PL" altLang="it-IT" sz="1800"/>
              <a:t>.</a:t>
            </a:r>
          </a:p>
          <a:p>
            <a:pPr>
              <a:spcBef>
                <a:spcPct val="0"/>
              </a:spcBef>
              <a:buFontTx/>
              <a:buNone/>
            </a:pPr>
            <a:r>
              <a:rPr lang="it-IT" altLang="it-IT" sz="1800"/>
              <a:t>La durezza dell’unghia è c.a. </a:t>
            </a:r>
            <a:r>
              <a:rPr lang="pl-PL" altLang="it-IT" sz="1800"/>
              <a:t>2</a:t>
            </a:r>
            <a:r>
              <a:rPr lang="it-IT" altLang="it-IT" sz="1800"/>
              <a:t>,</a:t>
            </a:r>
            <a:r>
              <a:rPr lang="pl-PL" altLang="it-IT" sz="1800"/>
              <a:t>5, </a:t>
            </a:r>
            <a:r>
              <a:rPr lang="it-IT" altLang="it-IT" sz="1800"/>
              <a:t>vetro</a:t>
            </a:r>
            <a:r>
              <a:rPr lang="pl-PL" altLang="it-IT" sz="1800"/>
              <a:t> 5</a:t>
            </a:r>
            <a:r>
              <a:rPr lang="it-IT" altLang="it-IT" sz="1800"/>
              <a:t>,</a:t>
            </a:r>
            <a:r>
              <a:rPr lang="pl-PL" altLang="it-IT" sz="1800"/>
              <a:t>5, </a:t>
            </a:r>
            <a:r>
              <a:rPr lang="it-IT" altLang="it-IT" sz="1800"/>
              <a:t>lima (metallica) per le unghie </a:t>
            </a:r>
            <a:r>
              <a:rPr lang="pl-PL" altLang="it-IT" sz="1800"/>
              <a:t>6</a:t>
            </a:r>
            <a:r>
              <a:rPr lang="it-IT" altLang="it-IT" sz="1800"/>
              <a:t>,</a:t>
            </a:r>
            <a:r>
              <a:rPr lang="pl-PL" altLang="it-IT" sz="1800"/>
              <a:t>5. </a:t>
            </a:r>
            <a:endParaRPr lang="en-US" altLang="it-IT"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3A25983-2358-465D-B86D-F7E19871A868}"/>
              </a:ext>
            </a:extLst>
          </p:cNvPr>
          <p:cNvSpPr>
            <a:spLocks noGrp="1" noChangeArrowheads="1"/>
          </p:cNvSpPr>
          <p:nvPr>
            <p:ph type="title"/>
          </p:nvPr>
        </p:nvSpPr>
        <p:spPr/>
        <p:txBody>
          <a:bodyPr/>
          <a:lstStyle/>
          <a:p>
            <a:r>
              <a:rPr lang="pl-PL" altLang="it-IT" sz="2700"/>
              <a:t>1 tal</a:t>
            </a:r>
            <a:r>
              <a:rPr lang="it-IT" altLang="it-IT" sz="2700"/>
              <a:t>co</a:t>
            </a:r>
            <a:endParaRPr lang="en-US" altLang="it-IT" sz="2700"/>
          </a:p>
        </p:txBody>
      </p:sp>
      <p:sp>
        <p:nvSpPr>
          <p:cNvPr id="23555" name="Rectangle 3">
            <a:extLst>
              <a:ext uri="{FF2B5EF4-FFF2-40B4-BE49-F238E27FC236}">
                <a16:creationId xmlns:a16="http://schemas.microsoft.com/office/drawing/2014/main" id="{66F58C87-4DE0-457C-AC80-57D89B69460E}"/>
              </a:ext>
            </a:extLst>
          </p:cNvPr>
          <p:cNvSpPr>
            <a:spLocks noChangeArrowheads="1"/>
          </p:cNvSpPr>
          <p:nvPr/>
        </p:nvSpPr>
        <p:spPr bwMode="auto">
          <a:xfrm>
            <a:off x="1385888" y="5556250"/>
            <a:ext cx="2284412" cy="485775"/>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http://www.mii.org/Minerals/Minpics1/Talc%202.jpg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hlinkClick r:id="rId3"/>
              </a:rPr>
              <a:t>http://www.microphotonics.com/talc%20powder.jpg</a:t>
            </a:r>
            <a:r>
              <a:rPr lang="pl-PL" altLang="it-IT"/>
              <a:t> </a:t>
            </a:r>
            <a:endParaRPr lang="en-US" altLang="it-IT"/>
          </a:p>
        </p:txBody>
      </p:sp>
      <p:pic>
        <p:nvPicPr>
          <p:cNvPr id="64516" name="Picture 4">
            <a:extLst>
              <a:ext uri="{FF2B5EF4-FFF2-40B4-BE49-F238E27FC236}">
                <a16:creationId xmlns:a16="http://schemas.microsoft.com/office/drawing/2014/main" id="{7D5B9E50-77EB-4EF5-8495-B91D528C7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253841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a:extLst>
              <a:ext uri="{FF2B5EF4-FFF2-40B4-BE49-F238E27FC236}">
                <a16:creationId xmlns:a16="http://schemas.microsoft.com/office/drawing/2014/main" id="{34BEEB50-0155-4AC6-B3DF-8879424A0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150" y="2359025"/>
            <a:ext cx="320357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7DE7945-429C-4AB8-8616-1E78BEA31D58}"/>
              </a:ext>
            </a:extLst>
          </p:cNvPr>
          <p:cNvSpPr>
            <a:spLocks noGrp="1" noChangeArrowheads="1"/>
          </p:cNvSpPr>
          <p:nvPr>
            <p:ph type="title"/>
          </p:nvPr>
        </p:nvSpPr>
        <p:spPr/>
        <p:txBody>
          <a:bodyPr/>
          <a:lstStyle/>
          <a:p>
            <a:r>
              <a:rPr lang="pl-PL" altLang="it-IT" sz="2700"/>
              <a:t>2 g</a:t>
            </a:r>
            <a:r>
              <a:rPr lang="it-IT" altLang="it-IT" sz="2700"/>
              <a:t>esso</a:t>
            </a:r>
            <a:r>
              <a:rPr lang="pl-PL" altLang="it-IT" sz="2700"/>
              <a:t> (alabast</a:t>
            </a:r>
            <a:r>
              <a:rPr lang="it-IT" altLang="it-IT" sz="2700"/>
              <a:t>ro</a:t>
            </a:r>
            <a:r>
              <a:rPr lang="pl-PL" altLang="it-IT" sz="2700"/>
              <a:t>) CaSO</a:t>
            </a:r>
            <a:r>
              <a:rPr lang="pl-PL" altLang="it-IT" sz="2700" baseline="-25000"/>
              <a:t>4</a:t>
            </a:r>
            <a:endParaRPr lang="en-US" altLang="it-IT" sz="2700"/>
          </a:p>
        </p:txBody>
      </p:sp>
      <p:pic>
        <p:nvPicPr>
          <p:cNvPr id="65539" name="Picture 3">
            <a:extLst>
              <a:ext uri="{FF2B5EF4-FFF2-40B4-BE49-F238E27FC236}">
                <a16:creationId xmlns:a16="http://schemas.microsoft.com/office/drawing/2014/main" id="{9E646119-DC81-4B14-8DEC-C5E725D01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863725"/>
            <a:ext cx="25860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14346810-CECB-48A3-A05D-85A8421A9B17}"/>
              </a:ext>
            </a:extLst>
          </p:cNvPr>
          <p:cNvSpPr txBox="1">
            <a:spLocks noChangeArrowheads="1"/>
          </p:cNvSpPr>
          <p:nvPr/>
        </p:nvSpPr>
        <p:spPr bwMode="auto">
          <a:xfrm>
            <a:off x="1655763" y="5834063"/>
            <a:ext cx="6750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http://www.dkimages.com/discover/previews/953/35003342.JPG</a:t>
            </a:r>
          </a:p>
        </p:txBody>
      </p:sp>
      <p:pic>
        <p:nvPicPr>
          <p:cNvPr id="65541" name="Picture 5">
            <a:extLst>
              <a:ext uri="{FF2B5EF4-FFF2-40B4-BE49-F238E27FC236}">
                <a16:creationId xmlns:a16="http://schemas.microsoft.com/office/drawing/2014/main" id="{1BC24157-C758-4721-B4D7-90E9A1120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675" y="1887538"/>
            <a:ext cx="3440113"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0B13B22-90D4-466A-BF53-9E200D832CC8}"/>
              </a:ext>
            </a:extLst>
          </p:cNvPr>
          <p:cNvSpPr>
            <a:spLocks noGrp="1" noChangeArrowheads="1"/>
          </p:cNvSpPr>
          <p:nvPr>
            <p:ph type="title"/>
          </p:nvPr>
        </p:nvSpPr>
        <p:spPr/>
        <p:txBody>
          <a:bodyPr/>
          <a:lstStyle/>
          <a:p>
            <a:r>
              <a:rPr lang="it-IT" altLang="it-IT" sz="3200"/>
              <a:t>3 calcite (calcare, spato d’Islanda)</a:t>
            </a:r>
            <a:br>
              <a:rPr lang="pl-PL" altLang="it-IT" sz="3200"/>
            </a:br>
            <a:r>
              <a:rPr lang="pl-PL" altLang="it-IT" sz="3200"/>
              <a:t>CaCO</a:t>
            </a:r>
            <a:r>
              <a:rPr lang="pl-PL" altLang="it-IT" sz="3200" baseline="-25000"/>
              <a:t>3</a:t>
            </a:r>
            <a:endParaRPr lang="en-US" altLang="it-IT" sz="3200"/>
          </a:p>
        </p:txBody>
      </p:sp>
      <p:sp>
        <p:nvSpPr>
          <p:cNvPr id="25603" name="Text Box 3">
            <a:extLst>
              <a:ext uri="{FF2B5EF4-FFF2-40B4-BE49-F238E27FC236}">
                <a16:creationId xmlns:a16="http://schemas.microsoft.com/office/drawing/2014/main" id="{41AA38C3-04AF-4193-8D43-3C63A478CD05}"/>
              </a:ext>
            </a:extLst>
          </p:cNvPr>
          <p:cNvSpPr txBox="1">
            <a:spLocks noChangeArrowheads="1"/>
          </p:cNvSpPr>
          <p:nvPr/>
        </p:nvSpPr>
        <p:spPr bwMode="auto">
          <a:xfrm>
            <a:off x="1493838" y="5502275"/>
            <a:ext cx="3205162" cy="322263"/>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http://skywalker.cochise.edu/wellerr/mineral/calcite/6calcite-cleavage2.jpg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http://www.gvstones.com.br/brazil_orange_compact_calcite_bocc05_f09.JPG</a:t>
            </a:r>
          </a:p>
        </p:txBody>
      </p:sp>
      <p:pic>
        <p:nvPicPr>
          <p:cNvPr id="66564" name="Picture 4">
            <a:extLst>
              <a:ext uri="{FF2B5EF4-FFF2-40B4-BE49-F238E27FC236}">
                <a16:creationId xmlns:a16="http://schemas.microsoft.com/office/drawing/2014/main" id="{6B088DD7-CCEC-419A-BF73-D6BFE0163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0213"/>
            <a:ext cx="385762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a:extLst>
              <a:ext uri="{FF2B5EF4-FFF2-40B4-BE49-F238E27FC236}">
                <a16:creationId xmlns:a16="http://schemas.microsoft.com/office/drawing/2014/main" id="{DDE8A04A-7921-4968-9083-9F6FC3DA3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1724025"/>
            <a:ext cx="41608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4C9C6F6-648F-47A5-8CB7-8001AD42CACF}"/>
              </a:ext>
            </a:extLst>
          </p:cNvPr>
          <p:cNvSpPr>
            <a:spLocks noGrp="1" noChangeArrowheads="1"/>
          </p:cNvSpPr>
          <p:nvPr>
            <p:ph type="title"/>
          </p:nvPr>
        </p:nvSpPr>
        <p:spPr>
          <a:xfrm>
            <a:off x="457200" y="44450"/>
            <a:ext cx="8229600" cy="1143000"/>
          </a:xfrm>
        </p:spPr>
        <p:txBody>
          <a:bodyPr/>
          <a:lstStyle/>
          <a:p>
            <a:pPr algn="l"/>
            <a:r>
              <a:rPr lang="it-IT" altLang="it-IT" sz="3200"/>
              <a:t>Spato d’Islanda: birifrangenza</a:t>
            </a:r>
            <a:endParaRPr lang="en-US" altLang="it-IT" sz="3200"/>
          </a:p>
        </p:txBody>
      </p:sp>
      <p:pic>
        <p:nvPicPr>
          <p:cNvPr id="67587" name="Picture 8">
            <a:extLst>
              <a:ext uri="{FF2B5EF4-FFF2-40B4-BE49-F238E27FC236}">
                <a16:creationId xmlns:a16="http://schemas.microsoft.com/office/drawing/2014/main" id="{13176D9E-CDAB-4C4E-839D-8D45993AF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34"/>
          <a:stretch>
            <a:fillRect/>
          </a:stretch>
        </p:blipFill>
        <p:spPr bwMode="auto">
          <a:xfrm>
            <a:off x="611188" y="998538"/>
            <a:ext cx="4824412"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10">
            <a:extLst>
              <a:ext uri="{FF2B5EF4-FFF2-40B4-BE49-F238E27FC236}">
                <a16:creationId xmlns:a16="http://schemas.microsoft.com/office/drawing/2014/main" id="{37F160AF-57A0-4E42-8F49-86A859C6D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998538"/>
            <a:ext cx="25352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2">
            <a:extLst>
              <a:ext uri="{FF2B5EF4-FFF2-40B4-BE49-F238E27FC236}">
                <a16:creationId xmlns:a16="http://schemas.microsoft.com/office/drawing/2014/main" id="{77371130-8091-402E-BAFE-207674D7897B}"/>
              </a:ext>
            </a:extLst>
          </p:cNvPr>
          <p:cNvPicPr>
            <a:picLocks noChangeAspect="1" noChangeArrowheads="1"/>
          </p:cNvPicPr>
          <p:nvPr/>
        </p:nvPicPr>
        <p:blipFill>
          <a:blip r:embed="rId4">
            <a:lum bright="16000" contrast="20000"/>
            <a:extLst>
              <a:ext uri="{28A0092B-C50C-407E-A947-70E740481C1C}">
                <a14:useLocalDpi xmlns:a14="http://schemas.microsoft.com/office/drawing/2010/main" val="0"/>
              </a:ext>
            </a:extLst>
          </a:blip>
          <a:srcRect/>
          <a:stretch>
            <a:fillRect/>
          </a:stretch>
        </p:blipFill>
        <p:spPr bwMode="auto">
          <a:xfrm>
            <a:off x="5724525" y="4484688"/>
            <a:ext cx="25352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CasellaDiTesto 5">
            <a:extLst>
              <a:ext uri="{FF2B5EF4-FFF2-40B4-BE49-F238E27FC236}">
                <a16:creationId xmlns:a16="http://schemas.microsoft.com/office/drawing/2014/main" id="{5854CA6D-D161-4C76-AD8D-C3C18D9D1EBA}"/>
              </a:ext>
            </a:extLst>
          </p:cNvPr>
          <p:cNvSpPr txBox="1">
            <a:spLocks noChangeArrowheads="1"/>
          </p:cNvSpPr>
          <p:nvPr/>
        </p:nvSpPr>
        <p:spPr bwMode="auto">
          <a:xfrm>
            <a:off x="608013" y="5348288"/>
            <a:ext cx="5043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Museo di Vienna</a:t>
            </a:r>
          </a:p>
          <a:p>
            <a:pPr>
              <a:spcBef>
                <a:spcPct val="0"/>
              </a:spcBef>
              <a:buFontTx/>
              <a:buNone/>
            </a:pPr>
            <a:endParaRPr lang="it-IT" altLang="it-IT" sz="1800"/>
          </a:p>
          <a:p>
            <a:pPr>
              <a:spcBef>
                <a:spcPct val="0"/>
              </a:spcBef>
              <a:buFontTx/>
              <a:buNone/>
            </a:pPr>
            <a:r>
              <a:rPr lang="it-IT" altLang="it-IT" sz="1800"/>
              <a:t>Birifrangenza: nelle direzioni perpendicolari la luce propaga con velocità diverse (Foto GK)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84452A5-2619-4D04-87B1-E2423518FA7B}"/>
              </a:ext>
            </a:extLst>
          </p:cNvPr>
          <p:cNvSpPr>
            <a:spLocks noGrp="1" noChangeArrowheads="1"/>
          </p:cNvSpPr>
          <p:nvPr>
            <p:ph type="title"/>
          </p:nvPr>
        </p:nvSpPr>
        <p:spPr/>
        <p:txBody>
          <a:bodyPr/>
          <a:lstStyle/>
          <a:p>
            <a:r>
              <a:rPr lang="pl-PL" altLang="it-IT" sz="3200" dirty="0"/>
              <a:t>4 fluor</a:t>
            </a:r>
            <a:r>
              <a:rPr lang="it-IT" altLang="it-IT" sz="3200" dirty="0" err="1"/>
              <a:t>ite</a:t>
            </a:r>
            <a:r>
              <a:rPr lang="pl-PL" altLang="it-IT" sz="3200" dirty="0"/>
              <a:t> CaF</a:t>
            </a:r>
            <a:r>
              <a:rPr lang="pl-PL" altLang="it-IT" sz="3200" baseline="-25000" dirty="0"/>
              <a:t>2</a:t>
            </a:r>
            <a:endParaRPr lang="en-US" altLang="it-IT" sz="3200" dirty="0"/>
          </a:p>
        </p:txBody>
      </p:sp>
      <p:sp>
        <p:nvSpPr>
          <p:cNvPr id="26627" name="Rectangle 3">
            <a:extLst>
              <a:ext uri="{FF2B5EF4-FFF2-40B4-BE49-F238E27FC236}">
                <a16:creationId xmlns:a16="http://schemas.microsoft.com/office/drawing/2014/main" id="{C28432F6-CDC1-4E84-9816-77ED404413F4}"/>
              </a:ext>
            </a:extLst>
          </p:cNvPr>
          <p:cNvSpPr>
            <a:spLocks noChangeArrowheads="1"/>
          </p:cNvSpPr>
          <p:nvPr/>
        </p:nvSpPr>
        <p:spPr bwMode="auto">
          <a:xfrm>
            <a:off x="1763713" y="5211763"/>
            <a:ext cx="2582862" cy="322262"/>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http://www.sciencehelpdesk.com/img/science1_5/Fluorite.jpg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http://www.healingcrystals.com/images/cards/Fluorite.jpg</a:t>
            </a:r>
          </a:p>
        </p:txBody>
      </p:sp>
      <p:pic>
        <p:nvPicPr>
          <p:cNvPr id="68612" name="Picture 4">
            <a:extLst>
              <a:ext uri="{FF2B5EF4-FFF2-40B4-BE49-F238E27FC236}">
                <a16:creationId xmlns:a16="http://schemas.microsoft.com/office/drawing/2014/main" id="{15E29649-5AF4-498E-873B-C28B581C0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781175"/>
            <a:ext cx="4329112"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a:extLst>
              <a:ext uri="{FF2B5EF4-FFF2-40B4-BE49-F238E27FC236}">
                <a16:creationId xmlns:a16="http://schemas.microsoft.com/office/drawing/2014/main" id="{0C28B2C9-EF01-49A5-B660-671C5B9E7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1781175"/>
            <a:ext cx="28987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8B97D35-5502-4788-98FB-2A23CE08B650}"/>
              </a:ext>
            </a:extLst>
          </p:cNvPr>
          <p:cNvSpPr>
            <a:spLocks noGrp="1" noChangeArrowheads="1"/>
          </p:cNvSpPr>
          <p:nvPr>
            <p:ph type="title"/>
          </p:nvPr>
        </p:nvSpPr>
        <p:spPr/>
        <p:txBody>
          <a:bodyPr/>
          <a:lstStyle/>
          <a:p>
            <a:r>
              <a:rPr lang="pl-PL" altLang="it-IT" sz="3200"/>
              <a:t>5 apat</a:t>
            </a:r>
            <a:r>
              <a:rPr lang="it-IT" altLang="it-IT" sz="3200"/>
              <a:t>i</a:t>
            </a:r>
            <a:r>
              <a:rPr lang="pl-PL" altLang="it-IT" sz="3200"/>
              <a:t>t</a:t>
            </a:r>
            <a:r>
              <a:rPr lang="it-IT" altLang="it-IT" sz="3200"/>
              <a:t>e</a:t>
            </a:r>
            <a:r>
              <a:rPr lang="pl-PL" altLang="it-IT" sz="3200"/>
              <a:t> </a:t>
            </a:r>
            <a:r>
              <a:rPr lang="en-US" altLang="it-IT" sz="3200"/>
              <a:t>Ca</a:t>
            </a:r>
            <a:r>
              <a:rPr lang="pl-PL" altLang="it-IT" sz="3200" baseline="-25000"/>
              <a:t>5</a:t>
            </a:r>
            <a:r>
              <a:rPr lang="en-US" altLang="it-IT" sz="3200"/>
              <a:t>(PO</a:t>
            </a:r>
            <a:r>
              <a:rPr lang="pl-PL" altLang="it-IT" sz="3200" baseline="-25000"/>
              <a:t>4</a:t>
            </a:r>
            <a:r>
              <a:rPr lang="en-US" altLang="it-IT" sz="3200"/>
              <a:t>)</a:t>
            </a:r>
            <a:r>
              <a:rPr lang="pl-PL" altLang="it-IT" sz="3200" baseline="-25000"/>
              <a:t>3</a:t>
            </a:r>
            <a:endParaRPr lang="en-US" altLang="it-IT" sz="3200"/>
          </a:p>
        </p:txBody>
      </p:sp>
      <p:sp>
        <p:nvSpPr>
          <p:cNvPr id="27651" name="Rectangle 3">
            <a:extLst>
              <a:ext uri="{FF2B5EF4-FFF2-40B4-BE49-F238E27FC236}">
                <a16:creationId xmlns:a16="http://schemas.microsoft.com/office/drawing/2014/main" id="{580013DB-AD93-490E-BC2E-49308227B0CA}"/>
              </a:ext>
            </a:extLst>
          </p:cNvPr>
          <p:cNvSpPr>
            <a:spLocks noChangeArrowheads="1"/>
          </p:cNvSpPr>
          <p:nvPr/>
        </p:nvSpPr>
        <p:spPr bwMode="auto">
          <a:xfrm>
            <a:off x="5329238" y="6165850"/>
            <a:ext cx="2805112" cy="322263"/>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http://www.rockcutters.us/cut-images/apatite/apatite-green-oval.jpg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http://www.matsminerals.com/apatiteCM-13.jpg</a:t>
            </a:r>
          </a:p>
        </p:txBody>
      </p:sp>
      <p:pic>
        <p:nvPicPr>
          <p:cNvPr id="69636" name="Picture 4">
            <a:extLst>
              <a:ext uri="{FF2B5EF4-FFF2-40B4-BE49-F238E27FC236}">
                <a16:creationId xmlns:a16="http://schemas.microsoft.com/office/drawing/2014/main" id="{CD5755F1-9B5E-4C8B-B55C-727206CF4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7700"/>
            <a:ext cx="23907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a:extLst>
              <a:ext uri="{FF2B5EF4-FFF2-40B4-BE49-F238E27FC236}">
                <a16:creationId xmlns:a16="http://schemas.microsoft.com/office/drawing/2014/main" id="{6A13AE2A-3F41-4BF2-B6F4-F7937321F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17700"/>
            <a:ext cx="34559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CasellaDiTesto 1">
            <a:extLst>
              <a:ext uri="{FF2B5EF4-FFF2-40B4-BE49-F238E27FC236}">
                <a16:creationId xmlns:a16="http://schemas.microsoft.com/office/drawing/2014/main" id="{B62A3BB4-6FB2-4C4C-ABEA-8DE4C9EDA342}"/>
              </a:ext>
            </a:extLst>
          </p:cNvPr>
          <p:cNvSpPr txBox="1">
            <a:spLocks noChangeArrowheads="1"/>
          </p:cNvSpPr>
          <p:nvPr/>
        </p:nvSpPr>
        <p:spPr bwMode="auto">
          <a:xfrm>
            <a:off x="1547813" y="5573713"/>
            <a:ext cx="335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Gemma semi-preziosa, </a:t>
            </a:r>
          </a:p>
          <a:p>
            <a:pPr>
              <a:spcBef>
                <a:spcPct val="0"/>
              </a:spcBef>
              <a:buFontTx/>
              <a:buNone/>
            </a:pPr>
            <a:r>
              <a:rPr lang="it-IT" altLang="it-IT" sz="1800"/>
              <a:t>ma anche un fertilizzante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A8D3D457-362D-4DF7-8D5F-41C4E767B00B}"/>
              </a:ext>
            </a:extLst>
          </p:cNvPr>
          <p:cNvSpPr>
            <a:spLocks noGrp="1" noChangeArrowheads="1"/>
          </p:cNvSpPr>
          <p:nvPr>
            <p:ph type="title"/>
          </p:nvPr>
        </p:nvSpPr>
        <p:spPr>
          <a:xfrm>
            <a:off x="457200" y="31750"/>
            <a:ext cx="8229600" cy="1143000"/>
          </a:xfrm>
        </p:spPr>
        <p:txBody>
          <a:bodyPr/>
          <a:lstStyle/>
          <a:p>
            <a:r>
              <a:rPr lang="it-IT" altLang="it-IT" sz="3600"/>
              <a:t>La cattedrale di Berlino</a:t>
            </a:r>
          </a:p>
        </p:txBody>
      </p:sp>
      <p:sp>
        <p:nvSpPr>
          <p:cNvPr id="11267" name="CasellaDiTesto 3">
            <a:extLst>
              <a:ext uri="{FF2B5EF4-FFF2-40B4-BE49-F238E27FC236}">
                <a16:creationId xmlns:a16="http://schemas.microsoft.com/office/drawing/2014/main" id="{C32546B9-D2E5-4ACD-81C4-CB392C97A304}"/>
              </a:ext>
            </a:extLst>
          </p:cNvPr>
          <p:cNvSpPr txBox="1">
            <a:spLocks noChangeArrowheads="1"/>
          </p:cNvSpPr>
          <p:nvPr/>
        </p:nvSpPr>
        <p:spPr bwMode="auto">
          <a:xfrm>
            <a:off x="17463" y="6508750"/>
            <a:ext cx="6678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https://www.prestigeroofinglv.com/copper-roofing-domes-around-the-world/</a:t>
            </a:r>
          </a:p>
        </p:txBody>
      </p:sp>
      <p:pic>
        <p:nvPicPr>
          <p:cNvPr id="11268" name="Immagine 5" descr="Immagine che contiene esterni, acqua, cielo, vecchio&#10;&#10;Descrizione generata automaticamente">
            <a:extLst>
              <a:ext uri="{FF2B5EF4-FFF2-40B4-BE49-F238E27FC236}">
                <a16:creationId xmlns:a16="http://schemas.microsoft.com/office/drawing/2014/main" id="{3A2B9974-FAC5-4E6C-9EC6-631867564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065213"/>
            <a:ext cx="72612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0C527EEB-42C2-4227-AE12-A2682DC0654C}"/>
              </a:ext>
            </a:extLst>
          </p:cNvPr>
          <p:cNvSpPr txBox="1">
            <a:spLocks noChangeArrowheads="1"/>
          </p:cNvSpPr>
          <p:nvPr/>
        </p:nvSpPr>
        <p:spPr bwMode="auto">
          <a:xfrm>
            <a:off x="2268538" y="500063"/>
            <a:ext cx="43624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a:t>6 </a:t>
            </a:r>
            <a:r>
              <a:rPr lang="it-IT" altLang="it-IT"/>
              <a:t>ortoclasio  </a:t>
            </a:r>
            <a:r>
              <a:rPr lang="en-US" altLang="it-IT"/>
              <a:t>KAlSi</a:t>
            </a:r>
            <a:r>
              <a:rPr lang="pl-PL" altLang="it-IT" baseline="-25000"/>
              <a:t>3</a:t>
            </a:r>
            <a:r>
              <a:rPr lang="en-US" altLang="it-IT"/>
              <a:t>O</a:t>
            </a:r>
            <a:r>
              <a:rPr lang="pl-PL" altLang="it-IT" baseline="-25000"/>
              <a:t>8</a:t>
            </a:r>
            <a:r>
              <a:rPr lang="en-US" altLang="it-IT"/>
              <a:t> </a:t>
            </a:r>
            <a:r>
              <a:rPr lang="pl-PL" altLang="it-IT"/>
              <a:t> </a:t>
            </a:r>
            <a:endParaRPr lang="en-US" altLang="it-IT"/>
          </a:p>
        </p:txBody>
      </p:sp>
      <p:sp>
        <p:nvSpPr>
          <p:cNvPr id="28675" name="Rectangle 3">
            <a:extLst>
              <a:ext uri="{FF2B5EF4-FFF2-40B4-BE49-F238E27FC236}">
                <a16:creationId xmlns:a16="http://schemas.microsoft.com/office/drawing/2014/main" id="{11DF8C46-9265-41D6-83ED-567C62801C57}"/>
              </a:ext>
            </a:extLst>
          </p:cNvPr>
          <p:cNvSpPr>
            <a:spLocks noChangeArrowheads="1"/>
          </p:cNvSpPr>
          <p:nvPr/>
        </p:nvSpPr>
        <p:spPr bwMode="auto">
          <a:xfrm>
            <a:off x="4572000" y="6400800"/>
            <a:ext cx="3330575" cy="323850"/>
          </a:xfrm>
          <a:prstGeom prst="rect">
            <a:avLst/>
          </a:prstGeom>
          <a:noFill/>
          <a:ln>
            <a:noFill/>
          </a:ln>
          <a:effectLst/>
        </p:spPr>
        <p:txBody>
          <a:bodyPr wrap="none">
            <a:spAutoFit/>
          </a:bodyPr>
          <a:lstStyle/>
          <a:p>
            <a:pPr>
              <a:defRPr/>
            </a:pPr>
            <a:r>
              <a:rPr lang="en-US" altLang="it-IT" sz="750">
                <a:latin typeface="Times New Roman" panose="02020603050405020304" pitchFamily="18" charset="0"/>
                <a:hlinkClick r:id="rId2"/>
              </a:rPr>
              <a:t>http://www.thomsonminerals.com/images/JBW615CORTHOCLASENC1.jpg</a:t>
            </a:r>
            <a:endParaRPr lang="pl-PL" altLang="it-IT" sz="750">
              <a:latin typeface="Times New Roman" panose="02020603050405020304" pitchFamily="18" charset="0"/>
            </a:endParaRPr>
          </a:p>
          <a:p>
            <a:pPr>
              <a:defRPr/>
            </a:pPr>
            <a:r>
              <a:rPr lang="en-US" altLang="it-IT" sz="750">
                <a:latin typeface="Times New Roman" panose="02020603050405020304" pitchFamily="18" charset="0"/>
              </a:rPr>
              <a:t>http://www.prettyrock.com/php/images/facet-rough/orthoclase-04302007-1-1.jpg</a:t>
            </a:r>
          </a:p>
        </p:txBody>
      </p:sp>
      <p:pic>
        <p:nvPicPr>
          <p:cNvPr id="70660" name="Picture 4">
            <a:extLst>
              <a:ext uri="{FF2B5EF4-FFF2-40B4-BE49-F238E27FC236}">
                <a16:creationId xmlns:a16="http://schemas.microsoft.com/office/drawing/2014/main" id="{B7F41793-81CC-4F0B-9F52-C2A570F61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279525"/>
            <a:ext cx="333057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a:extLst>
              <a:ext uri="{FF2B5EF4-FFF2-40B4-BE49-F238E27FC236}">
                <a16:creationId xmlns:a16="http://schemas.microsoft.com/office/drawing/2014/main" id="{97CFDA5A-AEC0-4BC5-BA18-026A891A2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808413"/>
            <a:ext cx="26638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a:extLst>
              <a:ext uri="{FF2B5EF4-FFF2-40B4-BE49-F238E27FC236}">
                <a16:creationId xmlns:a16="http://schemas.microsoft.com/office/drawing/2014/main" id="{52C964B8-6E1A-496E-8129-184EC2614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279525"/>
            <a:ext cx="32131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CasellaDiTesto 1">
            <a:extLst>
              <a:ext uri="{FF2B5EF4-FFF2-40B4-BE49-F238E27FC236}">
                <a16:creationId xmlns:a16="http://schemas.microsoft.com/office/drawing/2014/main" id="{C35635DE-5987-471B-AF5B-FD56B1EF810D}"/>
              </a:ext>
            </a:extLst>
          </p:cNvPr>
          <p:cNvSpPr txBox="1">
            <a:spLocks noChangeArrowheads="1"/>
          </p:cNvSpPr>
          <p:nvPr/>
        </p:nvSpPr>
        <p:spPr bwMode="auto">
          <a:xfrm flipH="1">
            <a:off x="673100" y="5083175"/>
            <a:ext cx="389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Cristalli rosa/ rossi nel granito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A510807-8569-47DC-884B-DDEFE826A764}"/>
              </a:ext>
            </a:extLst>
          </p:cNvPr>
          <p:cNvSpPr>
            <a:spLocks noGrp="1" noChangeArrowheads="1"/>
          </p:cNvSpPr>
          <p:nvPr>
            <p:ph type="title"/>
          </p:nvPr>
        </p:nvSpPr>
        <p:spPr>
          <a:xfrm>
            <a:off x="900113" y="236538"/>
            <a:ext cx="6172200" cy="857250"/>
          </a:xfrm>
        </p:spPr>
        <p:txBody>
          <a:bodyPr/>
          <a:lstStyle/>
          <a:p>
            <a:r>
              <a:rPr lang="pl-PL" altLang="it-IT" sz="3200"/>
              <a:t>7 </a:t>
            </a:r>
            <a:r>
              <a:rPr lang="it-IT" altLang="it-IT" sz="3200"/>
              <a:t>quarzo</a:t>
            </a:r>
            <a:r>
              <a:rPr lang="pl-PL" altLang="it-IT" sz="3200"/>
              <a:t> (SiO</a:t>
            </a:r>
            <a:r>
              <a:rPr lang="pl-PL" altLang="it-IT" sz="3200" baseline="-25000"/>
              <a:t>2</a:t>
            </a:r>
            <a:r>
              <a:rPr lang="pl-PL" altLang="it-IT" sz="3200"/>
              <a:t>)</a:t>
            </a:r>
            <a:endParaRPr lang="en-US" altLang="it-IT" sz="3200"/>
          </a:p>
        </p:txBody>
      </p:sp>
      <p:sp>
        <p:nvSpPr>
          <p:cNvPr id="29699" name="Rectangle 3">
            <a:extLst>
              <a:ext uri="{FF2B5EF4-FFF2-40B4-BE49-F238E27FC236}">
                <a16:creationId xmlns:a16="http://schemas.microsoft.com/office/drawing/2014/main" id="{8EAF351B-952D-4F23-A4D0-7FA465B48DDD}"/>
              </a:ext>
            </a:extLst>
          </p:cNvPr>
          <p:cNvSpPr>
            <a:spLocks noChangeArrowheads="1"/>
          </p:cNvSpPr>
          <p:nvPr/>
        </p:nvSpPr>
        <p:spPr bwMode="auto">
          <a:xfrm>
            <a:off x="4235450" y="6159500"/>
            <a:ext cx="5400675" cy="669925"/>
          </a:xfrm>
          <a:prstGeom prst="rect">
            <a:avLst/>
          </a:prstGeom>
          <a:noFill/>
          <a:ln>
            <a:noFill/>
          </a:ln>
          <a:effectLst/>
        </p:spPr>
        <p:txBody>
          <a:bodyPr>
            <a:spAutoFit/>
          </a:bodyPr>
          <a:lstStyle/>
          <a:p>
            <a:pPr>
              <a:defRPr/>
            </a:pPr>
            <a:r>
              <a:rPr lang="en-US" altLang="it-IT" sz="750" dirty="0">
                <a:latin typeface="Times New Roman" panose="02020603050405020304" pitchFamily="18" charset="0"/>
                <a:hlinkClick r:id="rId2"/>
              </a:rPr>
              <a:t>http://www.pitt.edu/~cejones/GeoImages/1Minerals/1IgneousMineralz/Quartz/QuartzRose.jpg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3"/>
              </a:rPr>
              <a:t>http://earthnet-geonet.ca/images/dynamic/minerals/smokey_quartz.jpg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4"/>
              </a:rPr>
              <a:t>http://perso.wanadoo.es/maquinalmatheus/ima/ametiste_rectifiee.jpg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rPr>
              <a:t>http://perso.wanadoo.es/maquinalmatheus/ima/ametiste_rectifiee.jpg</a:t>
            </a:r>
          </a:p>
          <a:p>
            <a:pPr>
              <a:defRPr/>
            </a:pPr>
            <a:endParaRPr lang="en-US" altLang="it-IT" sz="750" dirty="0">
              <a:latin typeface="Times New Roman" panose="02020603050405020304" pitchFamily="18" charset="0"/>
            </a:endParaRPr>
          </a:p>
        </p:txBody>
      </p:sp>
      <p:pic>
        <p:nvPicPr>
          <p:cNvPr id="71684" name="Picture 4">
            <a:extLst>
              <a:ext uri="{FF2B5EF4-FFF2-40B4-BE49-F238E27FC236}">
                <a16:creationId xmlns:a16="http://schemas.microsoft.com/office/drawing/2014/main" id="{81AB1FBA-9F86-41E3-8F09-8795A9907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0" y="1050925"/>
            <a:ext cx="26543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a:extLst>
              <a:ext uri="{FF2B5EF4-FFF2-40B4-BE49-F238E27FC236}">
                <a16:creationId xmlns:a16="http://schemas.microsoft.com/office/drawing/2014/main" id="{82FE0B84-4AD5-4498-95CC-875CBF5EEC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0925"/>
            <a:ext cx="37671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a:extLst>
              <a:ext uri="{FF2B5EF4-FFF2-40B4-BE49-F238E27FC236}">
                <a16:creationId xmlns:a16="http://schemas.microsoft.com/office/drawing/2014/main" id="{4705A46D-E6D7-40A5-AE80-99177880A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0" y="3773488"/>
            <a:ext cx="34877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a:extLst>
              <a:ext uri="{FF2B5EF4-FFF2-40B4-BE49-F238E27FC236}">
                <a16:creationId xmlns:a16="http://schemas.microsoft.com/office/drawing/2014/main" id="{6C424C52-CC3F-470D-81AD-DC9BCD555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741738"/>
            <a:ext cx="36718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60F6768-40E5-483B-AE7D-5436076447C2}"/>
              </a:ext>
            </a:extLst>
          </p:cNvPr>
          <p:cNvSpPr>
            <a:spLocks noGrp="1" noChangeArrowheads="1"/>
          </p:cNvSpPr>
          <p:nvPr>
            <p:ph type="title"/>
          </p:nvPr>
        </p:nvSpPr>
        <p:spPr/>
        <p:txBody>
          <a:bodyPr/>
          <a:lstStyle/>
          <a:p>
            <a:r>
              <a:rPr lang="pl-PL" altLang="it-IT" sz="3200"/>
              <a:t>8 topaz</a:t>
            </a:r>
            <a:r>
              <a:rPr lang="it-IT" altLang="it-IT" sz="3200"/>
              <a:t>io</a:t>
            </a:r>
            <a:r>
              <a:rPr lang="pl-PL" altLang="it-IT" sz="3200"/>
              <a:t> </a:t>
            </a:r>
            <a:r>
              <a:rPr lang="en-US" altLang="it-IT" sz="3200"/>
              <a:t>Al</a:t>
            </a:r>
            <a:r>
              <a:rPr lang="pl-PL" altLang="it-IT" sz="3200" baseline="-25000"/>
              <a:t>2</a:t>
            </a:r>
            <a:r>
              <a:rPr lang="en-US" altLang="it-IT" sz="3200"/>
              <a:t>SiO</a:t>
            </a:r>
            <a:r>
              <a:rPr lang="pl-PL" altLang="it-IT" sz="3200" baseline="-25000"/>
              <a:t>4</a:t>
            </a:r>
            <a:r>
              <a:rPr lang="en-US" altLang="it-IT" sz="3200"/>
              <a:t> </a:t>
            </a:r>
          </a:p>
        </p:txBody>
      </p:sp>
      <p:sp>
        <p:nvSpPr>
          <p:cNvPr id="30723" name="Rectangle 3">
            <a:extLst>
              <a:ext uri="{FF2B5EF4-FFF2-40B4-BE49-F238E27FC236}">
                <a16:creationId xmlns:a16="http://schemas.microsoft.com/office/drawing/2014/main" id="{FF960D49-3DB5-49AE-9CB7-AE5906E9F36B}"/>
              </a:ext>
            </a:extLst>
          </p:cNvPr>
          <p:cNvSpPr>
            <a:spLocks noChangeArrowheads="1"/>
          </p:cNvSpPr>
          <p:nvPr/>
        </p:nvSpPr>
        <p:spPr bwMode="auto">
          <a:xfrm>
            <a:off x="900113" y="6421438"/>
            <a:ext cx="2790825" cy="322262"/>
          </a:xfrm>
          <a:prstGeom prst="rect">
            <a:avLst/>
          </a:prstGeom>
          <a:noFill/>
          <a:ln>
            <a:noFill/>
          </a:ln>
          <a:effectLst/>
        </p:spPr>
        <p:txBody>
          <a:bodyPr wrap="none">
            <a:spAutoFit/>
          </a:bodyPr>
          <a:lstStyle/>
          <a:p>
            <a:pPr>
              <a:defRPr/>
            </a:pPr>
            <a:r>
              <a:rPr lang="en-US" altLang="it-IT" sz="750" dirty="0">
                <a:latin typeface="Times New Roman" panose="02020603050405020304" pitchFamily="18" charset="0"/>
                <a:hlinkClick r:id="rId2"/>
              </a:rPr>
              <a:t>http://blog.bolderworld.com/wp-content/uploads/2009/04/topaz.jpg</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rPr>
              <a:t>http://webmineral.com/specimens/Topaz.jpg</a:t>
            </a:r>
          </a:p>
        </p:txBody>
      </p:sp>
      <p:pic>
        <p:nvPicPr>
          <p:cNvPr id="72708" name="Picture 4">
            <a:extLst>
              <a:ext uri="{FF2B5EF4-FFF2-40B4-BE49-F238E27FC236}">
                <a16:creationId xmlns:a16="http://schemas.microsoft.com/office/drawing/2014/main" id="{F3BA60D6-675A-467B-B04E-C6FF3A31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2239963"/>
            <a:ext cx="4052887"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a:extLst>
              <a:ext uri="{FF2B5EF4-FFF2-40B4-BE49-F238E27FC236}">
                <a16:creationId xmlns:a16="http://schemas.microsoft.com/office/drawing/2014/main" id="{D5D0A97B-A7FB-441B-9B99-BB4E51DC5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2241550"/>
            <a:ext cx="356393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479A6E0-1600-468E-BF8F-7BD43142BC6B}"/>
              </a:ext>
            </a:extLst>
          </p:cNvPr>
          <p:cNvSpPr>
            <a:spLocks noGrp="1" noChangeArrowheads="1"/>
          </p:cNvSpPr>
          <p:nvPr>
            <p:ph type="ctrTitle"/>
          </p:nvPr>
        </p:nvSpPr>
        <p:spPr>
          <a:xfrm>
            <a:off x="1670050" y="211138"/>
            <a:ext cx="5829300" cy="1157287"/>
          </a:xfrm>
        </p:spPr>
        <p:txBody>
          <a:bodyPr anchor="ctr"/>
          <a:lstStyle/>
          <a:p>
            <a:r>
              <a:rPr lang="pl-PL" altLang="it-IT" sz="3200"/>
              <a:t>9 </a:t>
            </a:r>
            <a:r>
              <a:rPr lang="it-IT" altLang="it-IT" sz="3200"/>
              <a:t>corindone</a:t>
            </a:r>
            <a:r>
              <a:rPr lang="pl-PL" altLang="it-IT" sz="3200"/>
              <a:t> Al</a:t>
            </a:r>
            <a:r>
              <a:rPr lang="pl-PL" altLang="it-IT" sz="3200" baseline="-25000"/>
              <a:t>2</a:t>
            </a:r>
            <a:r>
              <a:rPr lang="pl-PL" altLang="it-IT" sz="3200"/>
              <a:t>O</a:t>
            </a:r>
            <a:r>
              <a:rPr lang="pl-PL" altLang="it-IT" sz="3200" baseline="-25000"/>
              <a:t>3</a:t>
            </a:r>
            <a:endParaRPr lang="en-US" altLang="it-IT" sz="3200"/>
          </a:p>
        </p:txBody>
      </p:sp>
      <p:sp>
        <p:nvSpPr>
          <p:cNvPr id="73731" name="Rectangle 3">
            <a:extLst>
              <a:ext uri="{FF2B5EF4-FFF2-40B4-BE49-F238E27FC236}">
                <a16:creationId xmlns:a16="http://schemas.microsoft.com/office/drawing/2014/main" id="{1FBD32E7-5C12-4100-B624-7194E475A507}"/>
              </a:ext>
            </a:extLst>
          </p:cNvPr>
          <p:cNvSpPr>
            <a:spLocks noGrp="1" noChangeArrowheads="1"/>
          </p:cNvSpPr>
          <p:nvPr>
            <p:ph type="subTitle" idx="1"/>
          </p:nvPr>
        </p:nvSpPr>
        <p:spPr>
          <a:xfrm>
            <a:off x="3032125" y="1965325"/>
            <a:ext cx="5418138" cy="1314450"/>
          </a:xfrm>
        </p:spPr>
        <p:txBody>
          <a:bodyPr/>
          <a:lstStyle/>
          <a:p>
            <a:pPr algn="l"/>
            <a:r>
              <a:rPr lang="pl-PL" altLang="it-IT"/>
              <a:t>Al</a:t>
            </a:r>
            <a:r>
              <a:rPr lang="pl-PL" altLang="it-IT" baseline="-25000"/>
              <a:t>2</a:t>
            </a:r>
            <a:r>
              <a:rPr lang="pl-PL" altLang="it-IT"/>
              <a:t>O</a:t>
            </a:r>
            <a:r>
              <a:rPr lang="pl-PL" altLang="it-IT" baseline="-25000"/>
              <a:t>3</a:t>
            </a:r>
            <a:r>
              <a:rPr lang="pl-PL" altLang="it-IT"/>
              <a:t> – </a:t>
            </a:r>
            <a:r>
              <a:rPr lang="it-IT" altLang="it-IT"/>
              <a:t>«carta</a:t>
            </a:r>
            <a:r>
              <a:rPr lang="pl-PL" altLang="it-IT"/>
              <a:t> </a:t>
            </a:r>
            <a:r>
              <a:rPr lang="it-IT" altLang="it-IT"/>
              <a:t>vetrata»</a:t>
            </a:r>
            <a:endParaRPr lang="en-US" altLang="it-IT"/>
          </a:p>
        </p:txBody>
      </p:sp>
      <p:pic>
        <p:nvPicPr>
          <p:cNvPr id="73732" name="Picture 4">
            <a:extLst>
              <a:ext uri="{FF2B5EF4-FFF2-40B4-BE49-F238E27FC236}">
                <a16:creationId xmlns:a16="http://schemas.microsoft.com/office/drawing/2014/main" id="{AF5D43BE-7B23-498D-BBBA-6DD729440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425" y="3978275"/>
            <a:ext cx="1770063"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5">
            <a:extLst>
              <a:ext uri="{FF2B5EF4-FFF2-40B4-BE49-F238E27FC236}">
                <a16:creationId xmlns:a16="http://schemas.microsoft.com/office/drawing/2014/main" id="{9C8D1F7E-F1F0-451D-8E12-F1119FEEBBB0}"/>
              </a:ext>
            </a:extLst>
          </p:cNvPr>
          <p:cNvSpPr>
            <a:spLocks noChangeArrowheads="1"/>
          </p:cNvSpPr>
          <p:nvPr/>
        </p:nvSpPr>
        <p:spPr bwMode="auto">
          <a:xfrm>
            <a:off x="1243013" y="4954588"/>
            <a:ext cx="4800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pl-PL" altLang="it-IT" sz="2200"/>
              <a:t>- </a:t>
            </a:r>
            <a:r>
              <a:rPr lang="it-IT" altLang="it-IT" sz="2200"/>
              <a:t>con gli atomi (ioni)</a:t>
            </a:r>
            <a:r>
              <a:rPr lang="pl-PL" altLang="it-IT" sz="2200"/>
              <a:t> Cr: rubin</a:t>
            </a:r>
            <a:r>
              <a:rPr lang="it-IT" altLang="it-IT" sz="2200"/>
              <a:t>o</a:t>
            </a:r>
            <a:endParaRPr lang="en-US" altLang="it-IT" sz="2200"/>
          </a:p>
        </p:txBody>
      </p:sp>
      <p:sp>
        <p:nvSpPr>
          <p:cNvPr id="73734" name="Text Box 6">
            <a:extLst>
              <a:ext uri="{FF2B5EF4-FFF2-40B4-BE49-F238E27FC236}">
                <a16:creationId xmlns:a16="http://schemas.microsoft.com/office/drawing/2014/main" id="{638A05E1-5EE8-4E69-8BB0-30EC50C7EBC1}"/>
              </a:ext>
            </a:extLst>
          </p:cNvPr>
          <p:cNvSpPr txBox="1">
            <a:spLocks noChangeArrowheads="1"/>
          </p:cNvSpPr>
          <p:nvPr/>
        </p:nvSpPr>
        <p:spPr bwMode="auto">
          <a:xfrm>
            <a:off x="6804025" y="6270625"/>
            <a:ext cx="1839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Foto</a:t>
            </a:r>
            <a:r>
              <a:rPr lang="pl-PL" altLang="it-IT" sz="1800"/>
              <a:t>: Wikipedia </a:t>
            </a:r>
            <a:endParaRPr lang="en-US" altLang="it-IT" sz="1800"/>
          </a:p>
        </p:txBody>
      </p:sp>
      <p:pic>
        <p:nvPicPr>
          <p:cNvPr id="73735" name="Picture 7">
            <a:extLst>
              <a:ext uri="{FF2B5EF4-FFF2-40B4-BE49-F238E27FC236}">
                <a16:creationId xmlns:a16="http://schemas.microsoft.com/office/drawing/2014/main" id="{4E8190CB-3BBA-4372-834D-16FDA07FE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968750"/>
            <a:ext cx="1120775"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a:extLst>
              <a:ext uri="{FF2B5EF4-FFF2-40B4-BE49-F238E27FC236}">
                <a16:creationId xmlns:a16="http://schemas.microsoft.com/office/drawing/2014/main" id="{17FE941A-30A0-4B73-9CAB-1D952940C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958850"/>
            <a:ext cx="22479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 Box 9">
            <a:extLst>
              <a:ext uri="{FF2B5EF4-FFF2-40B4-BE49-F238E27FC236}">
                <a16:creationId xmlns:a16="http://schemas.microsoft.com/office/drawing/2014/main" id="{AF291EFA-3F74-4E5F-B9F7-83C306D5946C}"/>
              </a:ext>
            </a:extLst>
          </p:cNvPr>
          <p:cNvSpPr txBox="1">
            <a:spLocks noChangeArrowheads="1"/>
          </p:cNvSpPr>
          <p:nvPr/>
        </p:nvSpPr>
        <p:spPr bwMode="auto">
          <a:xfrm>
            <a:off x="4117975" y="3051175"/>
            <a:ext cx="32464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t>- </a:t>
            </a:r>
            <a:r>
              <a:rPr lang="it-IT" altLang="it-IT" sz="2200"/>
              <a:t>con gli ioni di Fe: zafiro</a:t>
            </a:r>
            <a:endParaRPr lang="en-US" altLang="it-IT" sz="2200"/>
          </a:p>
        </p:txBody>
      </p:sp>
      <p:pic>
        <p:nvPicPr>
          <p:cNvPr id="73738" name="Picture 10">
            <a:extLst>
              <a:ext uri="{FF2B5EF4-FFF2-40B4-BE49-F238E27FC236}">
                <a16:creationId xmlns:a16="http://schemas.microsoft.com/office/drawing/2014/main" id="{C380D529-C956-4862-8A82-7D6E5B6BD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3" y="2981325"/>
            <a:ext cx="1281112"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a:extLst>
              <a:ext uri="{FF2B5EF4-FFF2-40B4-BE49-F238E27FC236}">
                <a16:creationId xmlns:a16="http://schemas.microsoft.com/office/drawing/2014/main" id="{5EAD8502-2504-475D-B0FA-EAECF46ECE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475" y="2986088"/>
            <a:ext cx="2176463"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2">
            <a:extLst>
              <a:ext uri="{FF2B5EF4-FFF2-40B4-BE49-F238E27FC236}">
                <a16:creationId xmlns:a16="http://schemas.microsoft.com/office/drawing/2014/main" id="{921502C6-69E7-4A20-A435-5F79715C1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93688"/>
            <a:ext cx="23907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A85C87F-FBA1-4ED7-9363-2D98A02679FD}"/>
              </a:ext>
            </a:extLst>
          </p:cNvPr>
          <p:cNvSpPr>
            <a:spLocks noGrp="1" noChangeArrowheads="1"/>
          </p:cNvSpPr>
          <p:nvPr>
            <p:ph type="title"/>
          </p:nvPr>
        </p:nvSpPr>
        <p:spPr>
          <a:xfrm>
            <a:off x="798513" y="209550"/>
            <a:ext cx="6172200" cy="857250"/>
          </a:xfrm>
        </p:spPr>
        <p:txBody>
          <a:bodyPr/>
          <a:lstStyle/>
          <a:p>
            <a:r>
              <a:rPr lang="pl-PL" altLang="it-IT" sz="3200"/>
              <a:t>10 diam</a:t>
            </a:r>
            <a:r>
              <a:rPr lang="it-IT" altLang="it-IT" sz="3200"/>
              <a:t>a</a:t>
            </a:r>
            <a:r>
              <a:rPr lang="pl-PL" altLang="it-IT" sz="3200"/>
              <a:t>nt</a:t>
            </a:r>
            <a:r>
              <a:rPr lang="it-IT" altLang="it-IT" sz="3200"/>
              <a:t>e</a:t>
            </a:r>
            <a:r>
              <a:rPr lang="en-US" altLang="it-IT" sz="3200"/>
              <a:t> </a:t>
            </a:r>
          </a:p>
        </p:txBody>
      </p:sp>
      <p:sp>
        <p:nvSpPr>
          <p:cNvPr id="32771" name="Rectangle 3">
            <a:extLst>
              <a:ext uri="{FF2B5EF4-FFF2-40B4-BE49-F238E27FC236}">
                <a16:creationId xmlns:a16="http://schemas.microsoft.com/office/drawing/2014/main" id="{7689A98E-EB4C-4C54-A181-E9FC857CE0C9}"/>
              </a:ext>
            </a:extLst>
          </p:cNvPr>
          <p:cNvSpPr>
            <a:spLocks noChangeArrowheads="1"/>
          </p:cNvSpPr>
          <p:nvPr/>
        </p:nvSpPr>
        <p:spPr bwMode="auto">
          <a:xfrm>
            <a:off x="5099050" y="6259513"/>
            <a:ext cx="3681413" cy="554037"/>
          </a:xfrm>
          <a:prstGeom prst="rect">
            <a:avLst/>
          </a:prstGeom>
          <a:noFill/>
          <a:ln>
            <a:noFill/>
          </a:ln>
          <a:effectLst/>
        </p:spPr>
        <p:txBody>
          <a:bodyPr wrap="none">
            <a:spAutoFit/>
          </a:bodyPr>
          <a:lstStyle/>
          <a:p>
            <a:pPr>
              <a:defRPr/>
            </a:pPr>
            <a:r>
              <a:rPr lang="pl-PL" altLang="it-IT" sz="750" dirty="0">
                <a:latin typeface="Times New Roman" panose="02020603050405020304" pitchFamily="18" charset="0"/>
                <a:hlinkClick r:id="rId2"/>
              </a:rPr>
              <a:t>http://loopable.files.wordpress.com/2007/07/diamant.gif</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3"/>
              </a:rPr>
              <a:t>http://www.diamondgeezer.com/diamond-buyers-guide/images/diamond-shape.jpg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hlinkClick r:id="rId4"/>
              </a:rPr>
              <a:t>http://www.worldwidediamonds.info/oppenheimer%20diamond%20yellow%20crystal.jpg</a:t>
            </a:r>
            <a:endParaRPr lang="pl-PL" altLang="it-IT" sz="750" dirty="0">
              <a:latin typeface="Times New Roman" panose="02020603050405020304" pitchFamily="18" charset="0"/>
            </a:endParaRPr>
          </a:p>
          <a:p>
            <a:pPr>
              <a:defRPr/>
            </a:pPr>
            <a:r>
              <a:rPr lang="pl-PL" altLang="it-IT" sz="750" dirty="0">
                <a:latin typeface="Times New Roman" panose="02020603050405020304" pitchFamily="18" charset="0"/>
              </a:rPr>
              <a:t>http://famousdiamonds.tripod.com/steinmetzpinkdiamond.html</a:t>
            </a:r>
          </a:p>
        </p:txBody>
      </p:sp>
      <p:pic>
        <p:nvPicPr>
          <p:cNvPr id="74756" name="Picture 4">
            <a:extLst>
              <a:ext uri="{FF2B5EF4-FFF2-40B4-BE49-F238E27FC236}">
                <a16:creationId xmlns:a16="http://schemas.microsoft.com/office/drawing/2014/main" id="{BCEE73D7-B252-45DD-BD22-7D8DE011B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119188"/>
            <a:ext cx="26606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a:extLst>
              <a:ext uri="{FF2B5EF4-FFF2-40B4-BE49-F238E27FC236}">
                <a16:creationId xmlns:a16="http://schemas.microsoft.com/office/drawing/2014/main" id="{65242FC5-2D43-4FF4-9F24-0284F4071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525" y="1119188"/>
            <a:ext cx="30241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a:extLst>
              <a:ext uri="{FF2B5EF4-FFF2-40B4-BE49-F238E27FC236}">
                <a16:creationId xmlns:a16="http://schemas.microsoft.com/office/drawing/2014/main" id="{605EEA9C-11F4-4F28-A057-8195FCD8F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813" y="3297238"/>
            <a:ext cx="1566862"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7">
            <a:extLst>
              <a:ext uri="{FF2B5EF4-FFF2-40B4-BE49-F238E27FC236}">
                <a16:creationId xmlns:a16="http://schemas.microsoft.com/office/drawing/2014/main" id="{C7FD5E23-EE7A-486F-B574-E068F8BEDF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263" y="3263900"/>
            <a:ext cx="614045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
            <a:extLst>
              <a:ext uri="{FF2B5EF4-FFF2-40B4-BE49-F238E27FC236}">
                <a16:creationId xmlns:a16="http://schemas.microsoft.com/office/drawing/2014/main" id="{DBD4D0D2-D2CF-4770-B5D2-FBD52B92E5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1147763"/>
            <a:ext cx="196056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CasellaDiTesto 1">
            <a:extLst>
              <a:ext uri="{FF2B5EF4-FFF2-40B4-BE49-F238E27FC236}">
                <a16:creationId xmlns:a16="http://schemas.microsoft.com/office/drawing/2014/main" id="{06031EDE-E6F7-46E9-B11D-C7A9B136BE2B}"/>
              </a:ext>
            </a:extLst>
          </p:cNvPr>
          <p:cNvSpPr txBox="1">
            <a:spLocks noChangeArrowheads="1"/>
          </p:cNvSpPr>
          <p:nvPr/>
        </p:nvSpPr>
        <p:spPr bwMode="auto">
          <a:xfrm>
            <a:off x="611188" y="6380163"/>
            <a:ext cx="396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rgbClr val="002060"/>
                </a:solidFill>
              </a:rPr>
              <a:t>Il taglio sceglie il cliente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96E6271-C175-4E46-AB15-0489E5F5EECD}"/>
              </a:ext>
            </a:extLst>
          </p:cNvPr>
          <p:cNvSpPr>
            <a:spLocks noGrp="1" noChangeArrowheads="1"/>
          </p:cNvSpPr>
          <p:nvPr>
            <p:ph type="title"/>
          </p:nvPr>
        </p:nvSpPr>
        <p:spPr>
          <a:xfrm>
            <a:off x="457200" y="192088"/>
            <a:ext cx="8229600" cy="1143000"/>
          </a:xfrm>
        </p:spPr>
        <p:txBody>
          <a:bodyPr/>
          <a:lstStyle/>
          <a:p>
            <a:r>
              <a:rPr lang="it-IT" altLang="it-IT" sz="3600"/>
              <a:t>Altre pietre preziose</a:t>
            </a:r>
            <a:endParaRPr lang="pl-PL" altLang="it-IT" sz="3600"/>
          </a:p>
        </p:txBody>
      </p:sp>
      <p:sp>
        <p:nvSpPr>
          <p:cNvPr id="75779" name="Rectangle 3">
            <a:extLst>
              <a:ext uri="{FF2B5EF4-FFF2-40B4-BE49-F238E27FC236}">
                <a16:creationId xmlns:a16="http://schemas.microsoft.com/office/drawing/2014/main" id="{E72760C1-2ECB-4316-BAAC-162C6169A44B}"/>
              </a:ext>
            </a:extLst>
          </p:cNvPr>
          <p:cNvSpPr>
            <a:spLocks noChangeArrowheads="1"/>
          </p:cNvSpPr>
          <p:nvPr/>
        </p:nvSpPr>
        <p:spPr bwMode="auto">
          <a:xfrm>
            <a:off x="620713" y="1236663"/>
            <a:ext cx="1346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solidFill>
                  <a:schemeClr val="tx2"/>
                </a:solidFill>
              </a:rPr>
              <a:t>t</a:t>
            </a:r>
            <a:r>
              <a:rPr lang="it-IT" altLang="it-IT" sz="2200">
                <a:solidFill>
                  <a:schemeClr val="tx2"/>
                </a:solidFill>
              </a:rPr>
              <a:t>o</a:t>
            </a:r>
            <a:r>
              <a:rPr lang="pl-PL" altLang="it-IT" sz="2200">
                <a:solidFill>
                  <a:schemeClr val="tx2"/>
                </a:solidFill>
              </a:rPr>
              <a:t>rmalin</a:t>
            </a:r>
            <a:r>
              <a:rPr lang="it-IT" altLang="it-IT" sz="2200">
                <a:solidFill>
                  <a:schemeClr val="tx2"/>
                </a:solidFill>
              </a:rPr>
              <a:t>a</a:t>
            </a:r>
            <a:endParaRPr lang="pl-PL" altLang="it-IT" sz="2200" baseline="-25000">
              <a:solidFill>
                <a:schemeClr val="tx2"/>
              </a:solidFill>
            </a:endParaRPr>
          </a:p>
        </p:txBody>
      </p:sp>
      <p:pic>
        <p:nvPicPr>
          <p:cNvPr id="75780" name="Picture 5">
            <a:extLst>
              <a:ext uri="{FF2B5EF4-FFF2-40B4-BE49-F238E27FC236}">
                <a16:creationId xmlns:a16="http://schemas.microsoft.com/office/drawing/2014/main" id="{0C538101-DD28-43DA-BDF0-159F61FF8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 y="1789113"/>
            <a:ext cx="450056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CasellaDiTesto 1">
            <a:extLst>
              <a:ext uri="{FF2B5EF4-FFF2-40B4-BE49-F238E27FC236}">
                <a16:creationId xmlns:a16="http://schemas.microsoft.com/office/drawing/2014/main" id="{FD1E044D-35FD-4BC8-AF37-92CFFC131E43}"/>
              </a:ext>
            </a:extLst>
          </p:cNvPr>
          <p:cNvSpPr txBox="1">
            <a:spLocks noChangeArrowheads="1"/>
          </p:cNvSpPr>
          <p:nvPr/>
        </p:nvSpPr>
        <p:spPr bwMode="auto">
          <a:xfrm flipH="1">
            <a:off x="449263" y="5053013"/>
            <a:ext cx="85804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sz="2100">
                <a:solidFill>
                  <a:srgbClr val="202122"/>
                </a:solidFill>
              </a:rPr>
              <a:t>(Na</a:t>
            </a:r>
            <a:r>
              <a:rPr lang="it-IT" altLang="it-IT" sz="2100" baseline="30000">
                <a:solidFill>
                  <a:srgbClr val="202122"/>
                </a:solidFill>
              </a:rPr>
              <a:t>+</a:t>
            </a:r>
            <a:r>
              <a:rPr lang="it-IT" altLang="it-IT" sz="2100">
                <a:solidFill>
                  <a:srgbClr val="202122"/>
                </a:solidFill>
              </a:rPr>
              <a:t>,K</a:t>
            </a:r>
            <a:r>
              <a:rPr lang="it-IT" altLang="it-IT" sz="2100" baseline="30000">
                <a:solidFill>
                  <a:srgbClr val="202122"/>
                </a:solidFill>
              </a:rPr>
              <a:t>+</a:t>
            </a:r>
            <a:r>
              <a:rPr lang="it-IT" altLang="it-IT" sz="2100">
                <a:solidFill>
                  <a:srgbClr val="202122"/>
                </a:solidFill>
              </a:rPr>
              <a:t>,Ca</a:t>
            </a:r>
            <a:r>
              <a:rPr lang="it-IT" altLang="it-IT" sz="2100" baseline="30000">
                <a:solidFill>
                  <a:srgbClr val="202122"/>
                </a:solidFill>
              </a:rPr>
              <a:t>2+</a:t>
            </a:r>
            <a:r>
              <a:rPr lang="it-IT" altLang="it-IT" sz="2100">
                <a:solidFill>
                  <a:srgbClr val="202122"/>
                </a:solidFill>
              </a:rPr>
              <a:t>)(Li</a:t>
            </a:r>
            <a:r>
              <a:rPr lang="it-IT" altLang="it-IT" sz="2100" baseline="30000">
                <a:solidFill>
                  <a:srgbClr val="202122"/>
                </a:solidFill>
              </a:rPr>
              <a:t>+</a:t>
            </a:r>
            <a:r>
              <a:rPr lang="it-IT" altLang="it-IT" sz="2100">
                <a:solidFill>
                  <a:srgbClr val="202122"/>
                </a:solidFill>
              </a:rPr>
              <a:t>,Mg</a:t>
            </a:r>
            <a:r>
              <a:rPr lang="it-IT" altLang="it-IT" sz="2100" baseline="30000">
                <a:solidFill>
                  <a:srgbClr val="202122"/>
                </a:solidFill>
              </a:rPr>
              <a:t>2+</a:t>
            </a:r>
            <a:r>
              <a:rPr lang="it-IT" altLang="it-IT" sz="2100">
                <a:solidFill>
                  <a:srgbClr val="202122"/>
                </a:solidFill>
              </a:rPr>
              <a:t>,Fe</a:t>
            </a:r>
            <a:r>
              <a:rPr lang="it-IT" altLang="it-IT" sz="2100" baseline="30000">
                <a:solidFill>
                  <a:srgbClr val="202122"/>
                </a:solidFill>
              </a:rPr>
              <a:t>2+</a:t>
            </a:r>
            <a:r>
              <a:rPr lang="it-IT" altLang="it-IT" sz="2100">
                <a:solidFill>
                  <a:srgbClr val="202122"/>
                </a:solidFill>
              </a:rPr>
              <a:t>,Al</a:t>
            </a:r>
            <a:r>
              <a:rPr lang="it-IT" altLang="it-IT" sz="2100" baseline="30000">
                <a:solidFill>
                  <a:srgbClr val="202122"/>
                </a:solidFill>
              </a:rPr>
              <a:t>3+</a:t>
            </a:r>
            <a:r>
              <a:rPr lang="it-IT" altLang="it-IT" sz="2100">
                <a:solidFill>
                  <a:srgbClr val="202122"/>
                </a:solidFill>
              </a:rPr>
              <a:t>,Ti</a:t>
            </a:r>
            <a:r>
              <a:rPr lang="it-IT" altLang="it-IT" sz="2100" baseline="30000">
                <a:solidFill>
                  <a:srgbClr val="202122"/>
                </a:solidFill>
              </a:rPr>
              <a:t>4+</a:t>
            </a:r>
            <a:r>
              <a:rPr lang="it-IT" altLang="it-IT" sz="2100">
                <a:solidFill>
                  <a:srgbClr val="202122"/>
                </a:solidFill>
              </a:rPr>
              <a:t>,Mn</a:t>
            </a:r>
            <a:r>
              <a:rPr lang="it-IT" altLang="it-IT" sz="2100" baseline="30000">
                <a:solidFill>
                  <a:srgbClr val="202122"/>
                </a:solidFill>
              </a:rPr>
              <a:t>2+</a:t>
            </a:r>
            <a:r>
              <a:rPr lang="it-IT" altLang="it-IT" sz="2100">
                <a:solidFill>
                  <a:srgbClr val="202122"/>
                </a:solidFill>
              </a:rPr>
              <a:t>)</a:t>
            </a:r>
            <a:r>
              <a:rPr lang="it-IT" altLang="it-IT" sz="2100" baseline="-25000">
                <a:solidFill>
                  <a:srgbClr val="202122"/>
                </a:solidFill>
              </a:rPr>
              <a:t>3</a:t>
            </a:r>
            <a:r>
              <a:rPr lang="it-IT" altLang="it-IT" sz="2100">
                <a:solidFill>
                  <a:srgbClr val="202122"/>
                </a:solidFill>
              </a:rPr>
              <a:t> (Al</a:t>
            </a:r>
            <a:r>
              <a:rPr lang="it-IT" altLang="it-IT" sz="2100" baseline="30000">
                <a:solidFill>
                  <a:srgbClr val="202122"/>
                </a:solidFill>
              </a:rPr>
              <a:t>3+</a:t>
            </a:r>
            <a:r>
              <a:rPr lang="it-IT" altLang="it-IT" sz="2100">
                <a:solidFill>
                  <a:srgbClr val="202122"/>
                </a:solidFill>
              </a:rPr>
              <a:t>,Cr</a:t>
            </a:r>
            <a:r>
              <a:rPr lang="it-IT" altLang="it-IT" sz="2100" baseline="30000">
                <a:solidFill>
                  <a:srgbClr val="202122"/>
                </a:solidFill>
              </a:rPr>
              <a:t>3+</a:t>
            </a:r>
            <a:r>
              <a:rPr lang="it-IT" altLang="it-IT" sz="2100">
                <a:solidFill>
                  <a:srgbClr val="202122"/>
                </a:solidFill>
              </a:rPr>
              <a:t>,Fe</a:t>
            </a:r>
            <a:r>
              <a:rPr lang="it-IT" altLang="it-IT" sz="2100" baseline="30000">
                <a:solidFill>
                  <a:srgbClr val="202122"/>
                </a:solidFill>
              </a:rPr>
              <a:t>3+</a:t>
            </a:r>
            <a:r>
              <a:rPr lang="it-IT" altLang="it-IT" sz="2100">
                <a:solidFill>
                  <a:srgbClr val="202122"/>
                </a:solidFill>
              </a:rPr>
              <a:t>,V</a:t>
            </a:r>
            <a:r>
              <a:rPr lang="it-IT" altLang="it-IT" sz="2100" baseline="30000">
                <a:solidFill>
                  <a:srgbClr val="202122"/>
                </a:solidFill>
              </a:rPr>
              <a:t>3+</a:t>
            </a:r>
            <a:r>
              <a:rPr lang="it-IT" altLang="it-IT" sz="2100">
                <a:solidFill>
                  <a:srgbClr val="202122"/>
                </a:solidFill>
              </a:rPr>
              <a:t>)</a:t>
            </a:r>
            <a:r>
              <a:rPr lang="it-IT" altLang="it-IT" sz="2100" baseline="-25000">
                <a:solidFill>
                  <a:srgbClr val="202122"/>
                </a:solidFill>
              </a:rPr>
              <a:t>6</a:t>
            </a:r>
            <a:r>
              <a:rPr lang="it-IT" altLang="it-IT" sz="2100">
                <a:solidFill>
                  <a:srgbClr val="202122"/>
                </a:solidFill>
              </a:rPr>
              <a:t> </a:t>
            </a:r>
          </a:p>
          <a:p>
            <a:pPr algn="just">
              <a:spcBef>
                <a:spcPct val="0"/>
              </a:spcBef>
              <a:buFontTx/>
              <a:buNone/>
            </a:pPr>
            <a:r>
              <a:rPr lang="it-IT" altLang="it-IT" sz="2100">
                <a:solidFill>
                  <a:srgbClr val="202122"/>
                </a:solidFill>
              </a:rPr>
              <a:t>(BO</a:t>
            </a:r>
            <a:r>
              <a:rPr lang="it-IT" altLang="it-IT" sz="2100" baseline="-25000">
                <a:solidFill>
                  <a:srgbClr val="202122"/>
                </a:solidFill>
              </a:rPr>
              <a:t>3</a:t>
            </a:r>
            <a:r>
              <a:rPr lang="it-IT" altLang="it-IT" sz="2100">
                <a:solidFill>
                  <a:srgbClr val="202122"/>
                </a:solidFill>
              </a:rPr>
              <a:t>)</a:t>
            </a:r>
            <a:r>
              <a:rPr lang="it-IT" altLang="it-IT" sz="2100" baseline="-25000">
                <a:solidFill>
                  <a:srgbClr val="202122"/>
                </a:solidFill>
              </a:rPr>
              <a:t>3 </a:t>
            </a:r>
            <a:r>
              <a:rPr lang="it-IT" altLang="it-IT" sz="2100">
                <a:solidFill>
                  <a:srgbClr val="202122"/>
                </a:solidFill>
              </a:rPr>
              <a:t>[Si</a:t>
            </a:r>
            <a:r>
              <a:rPr lang="it-IT" altLang="it-IT" sz="2100" baseline="-25000">
                <a:solidFill>
                  <a:srgbClr val="202122"/>
                </a:solidFill>
              </a:rPr>
              <a:t>6</a:t>
            </a:r>
            <a:r>
              <a:rPr lang="it-IT" altLang="it-IT" sz="2100">
                <a:solidFill>
                  <a:srgbClr val="202122"/>
                </a:solidFill>
              </a:rPr>
              <a:t>O</a:t>
            </a:r>
            <a:r>
              <a:rPr lang="it-IT" altLang="it-IT" sz="2100" baseline="-25000">
                <a:solidFill>
                  <a:srgbClr val="202122"/>
                </a:solidFill>
              </a:rPr>
              <a:t>18</a:t>
            </a:r>
            <a:r>
              <a:rPr lang="it-IT" altLang="it-IT" sz="2100">
                <a:solidFill>
                  <a:srgbClr val="202122"/>
                </a:solidFill>
              </a:rPr>
              <a:t>] (OH)</a:t>
            </a:r>
            <a:r>
              <a:rPr lang="it-IT" altLang="it-IT" sz="2100" baseline="-25000">
                <a:solidFill>
                  <a:srgbClr val="202122"/>
                </a:solidFill>
              </a:rPr>
              <a:t>4   </a:t>
            </a:r>
            <a:r>
              <a:rPr lang="it-IT" altLang="it-IT" sz="2100">
                <a:solidFill>
                  <a:srgbClr val="202122"/>
                </a:solidFill>
              </a:rPr>
              <a:t>borosilicato</a:t>
            </a:r>
            <a:endParaRPr lang="it-IT" altLang="it-IT" sz="2100"/>
          </a:p>
          <a:p>
            <a:pPr algn="just">
              <a:spcBef>
                <a:spcPct val="0"/>
              </a:spcBef>
              <a:buFontTx/>
              <a:buNone/>
            </a:pPr>
            <a:endParaRPr lang="it-IT" altLang="it-IT" sz="2100"/>
          </a:p>
          <a:p>
            <a:pPr algn="just">
              <a:spcBef>
                <a:spcPct val="0"/>
              </a:spcBef>
              <a:buFontTx/>
              <a:buNone/>
            </a:pPr>
            <a:r>
              <a:rPr lang="it-IT" altLang="it-IT" sz="2100"/>
              <a:t>Ogni colore è dovuto a un determinato ossido di metallo, che costituisce «impurezze»</a:t>
            </a:r>
          </a:p>
        </p:txBody>
      </p:sp>
      <p:pic>
        <p:nvPicPr>
          <p:cNvPr id="75782" name="Picture 4">
            <a:extLst>
              <a:ext uri="{FF2B5EF4-FFF2-40B4-BE49-F238E27FC236}">
                <a16:creationId xmlns:a16="http://schemas.microsoft.com/office/drawing/2014/main" id="{D36FEB33-4F9D-4071-879E-A1E406CE4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87525"/>
            <a:ext cx="219868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CasellaDiTesto 3">
            <a:extLst>
              <a:ext uri="{FF2B5EF4-FFF2-40B4-BE49-F238E27FC236}">
                <a16:creationId xmlns:a16="http://schemas.microsoft.com/office/drawing/2014/main" id="{3BB42C3B-8606-4469-B3EE-F66381DFE2E0}"/>
              </a:ext>
            </a:extLst>
          </p:cNvPr>
          <p:cNvSpPr txBox="1">
            <a:spLocks noChangeArrowheads="1"/>
          </p:cNvSpPr>
          <p:nvPr/>
        </p:nvSpPr>
        <p:spPr bwMode="auto">
          <a:xfrm flipH="1">
            <a:off x="606425" y="4614863"/>
            <a:ext cx="704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Museo delle Scienze Naturali, Toronto, foto MK                Wikipedia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3A268F8-B033-466B-885D-9838774CD8BE}"/>
              </a:ext>
            </a:extLst>
          </p:cNvPr>
          <p:cNvSpPr>
            <a:spLocks noGrp="1" noChangeArrowheads="1"/>
          </p:cNvSpPr>
          <p:nvPr>
            <p:ph type="title"/>
          </p:nvPr>
        </p:nvSpPr>
        <p:spPr>
          <a:xfrm>
            <a:off x="1116013" y="252413"/>
            <a:ext cx="6172200" cy="857250"/>
          </a:xfrm>
        </p:spPr>
        <p:txBody>
          <a:bodyPr/>
          <a:lstStyle/>
          <a:p>
            <a:r>
              <a:rPr lang="it-IT" altLang="it-IT" sz="2700"/>
              <a:t>Silicati</a:t>
            </a:r>
            <a:r>
              <a:rPr lang="pl-PL" altLang="it-IT" sz="2700"/>
              <a:t>: SiO</a:t>
            </a:r>
            <a:r>
              <a:rPr lang="pl-PL" altLang="it-IT" sz="2700" baseline="-25000"/>
              <a:t>2</a:t>
            </a:r>
            <a:endParaRPr lang="en-US" altLang="it-IT" sz="2700"/>
          </a:p>
        </p:txBody>
      </p:sp>
      <p:sp>
        <p:nvSpPr>
          <p:cNvPr id="76803" name="Text Box 3">
            <a:extLst>
              <a:ext uri="{FF2B5EF4-FFF2-40B4-BE49-F238E27FC236}">
                <a16:creationId xmlns:a16="http://schemas.microsoft.com/office/drawing/2014/main" id="{EE22C0C1-3786-4B2C-A0BC-1BA9CB687D7C}"/>
              </a:ext>
            </a:extLst>
          </p:cNvPr>
          <p:cNvSpPr txBox="1">
            <a:spLocks noChangeArrowheads="1"/>
          </p:cNvSpPr>
          <p:nvPr/>
        </p:nvSpPr>
        <p:spPr bwMode="auto">
          <a:xfrm>
            <a:off x="296863" y="2609850"/>
            <a:ext cx="53228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1)</a:t>
            </a:r>
            <a:r>
              <a:rPr lang="it-IT" altLang="it-IT" sz="1800"/>
              <a:t> Granati: t</a:t>
            </a:r>
            <a:r>
              <a:rPr lang="pl-PL" altLang="it-IT" sz="1800"/>
              <a:t>etraedr</a:t>
            </a:r>
            <a:r>
              <a:rPr lang="it-IT" altLang="it-IT" sz="1800"/>
              <a:t>i</a:t>
            </a:r>
            <a:r>
              <a:rPr lang="pl-PL" altLang="it-IT" sz="1800"/>
              <a:t> SiO</a:t>
            </a:r>
            <a:r>
              <a:rPr lang="pl-PL" altLang="it-IT" sz="1800" baseline="-25000"/>
              <a:t>4</a:t>
            </a:r>
            <a:r>
              <a:rPr lang="pl-PL" altLang="it-IT" sz="1800" baseline="30000"/>
              <a:t>-2</a:t>
            </a:r>
            <a:r>
              <a:rPr lang="pl-PL" altLang="it-IT" sz="1800"/>
              <a:t> </a:t>
            </a:r>
            <a:r>
              <a:rPr lang="it-IT" altLang="it-IT" sz="1800"/>
              <a:t>con gli ioni</a:t>
            </a:r>
            <a:r>
              <a:rPr lang="pl-PL" altLang="it-IT" sz="1800"/>
              <a:t> Fe</a:t>
            </a:r>
            <a:r>
              <a:rPr lang="pl-PL" altLang="it-IT" sz="1800" baseline="30000"/>
              <a:t>+</a:t>
            </a:r>
            <a:r>
              <a:rPr lang="pl-PL" altLang="it-IT" sz="1800"/>
              <a:t>, Al</a:t>
            </a:r>
            <a:r>
              <a:rPr lang="pl-PL" altLang="it-IT" sz="1800" baseline="30000"/>
              <a:t>+ </a:t>
            </a:r>
            <a:r>
              <a:rPr lang="it-IT" altLang="it-IT" sz="1800"/>
              <a:t>etc. </a:t>
            </a:r>
            <a:endParaRPr lang="en-US" altLang="it-IT" sz="1800"/>
          </a:p>
        </p:txBody>
      </p:sp>
      <p:sp>
        <p:nvSpPr>
          <p:cNvPr id="57348" name="Rectangle 4">
            <a:extLst>
              <a:ext uri="{FF2B5EF4-FFF2-40B4-BE49-F238E27FC236}">
                <a16:creationId xmlns:a16="http://schemas.microsoft.com/office/drawing/2014/main" id="{D5F95503-F9AA-41E7-9F1A-F5BD0DD20899}"/>
              </a:ext>
            </a:extLst>
          </p:cNvPr>
          <p:cNvSpPr>
            <a:spLocks noChangeArrowheads="1"/>
          </p:cNvSpPr>
          <p:nvPr/>
        </p:nvSpPr>
        <p:spPr bwMode="auto">
          <a:xfrm>
            <a:off x="53975" y="6380163"/>
            <a:ext cx="3852863" cy="439737"/>
          </a:xfrm>
          <a:prstGeom prst="rect">
            <a:avLst/>
          </a:prstGeom>
          <a:noFill/>
          <a:ln>
            <a:noFill/>
          </a:ln>
          <a:effectLst/>
        </p:spPr>
        <p:txBody>
          <a:bodyPr wrap="none">
            <a:spAutoFit/>
          </a:bodyPr>
          <a:lstStyle/>
          <a:p>
            <a:pPr>
              <a:defRPr/>
            </a:pPr>
            <a:r>
              <a:rPr lang="en-US" altLang="it-IT" sz="750" dirty="0">
                <a:latin typeface="Times New Roman" panose="02020603050405020304" pitchFamily="18" charset="0"/>
                <a:hlinkClick r:id="rId2"/>
              </a:rPr>
              <a:t>http://www.visionlearning.com/library/module_viewer.php?mid=140</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hlinkClick r:id="rId3"/>
              </a:rPr>
              <a:t>http://www.pitt.edu/~cejones/GeoImages/1Minerals/1IgneousMineralz/Micas/Muscovite1.JPG</a:t>
            </a:r>
            <a:endParaRPr lang="pl-PL" altLang="it-IT" sz="750" dirty="0">
              <a:latin typeface="Times New Roman" panose="02020603050405020304" pitchFamily="18" charset="0"/>
            </a:endParaRPr>
          </a:p>
          <a:p>
            <a:pPr>
              <a:defRPr/>
            </a:pPr>
            <a:r>
              <a:rPr lang="en-US" altLang="it-IT" sz="750" dirty="0">
                <a:latin typeface="Times New Roman" panose="02020603050405020304" pitchFamily="18" charset="0"/>
              </a:rPr>
              <a:t>http://www.jdavisproductions.com/images/quartz.jpg</a:t>
            </a:r>
          </a:p>
        </p:txBody>
      </p:sp>
      <p:pic>
        <p:nvPicPr>
          <p:cNvPr id="76805" name="Picture 5">
            <a:extLst>
              <a:ext uri="{FF2B5EF4-FFF2-40B4-BE49-F238E27FC236}">
                <a16:creationId xmlns:a16="http://schemas.microsoft.com/office/drawing/2014/main" id="{B9F03387-9B33-45A0-B4C6-97B518B58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041400"/>
            <a:ext cx="30781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a:extLst>
              <a:ext uri="{FF2B5EF4-FFF2-40B4-BE49-F238E27FC236}">
                <a16:creationId xmlns:a16="http://schemas.microsoft.com/office/drawing/2014/main" id="{086CD271-1D18-49FA-BA52-A121B7B9A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963" y="865188"/>
            <a:ext cx="1906587"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4DE68900-9727-4843-867B-EE4E80539058}"/>
              </a:ext>
            </a:extLst>
          </p:cNvPr>
          <p:cNvSpPr txBox="1">
            <a:spLocks noChangeArrowheads="1"/>
          </p:cNvSpPr>
          <p:nvPr/>
        </p:nvSpPr>
        <p:spPr bwMode="auto">
          <a:xfrm>
            <a:off x="1955800" y="3725863"/>
            <a:ext cx="6288088"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			</a:t>
            </a:r>
            <a:r>
              <a:rPr lang="it-IT" altLang="it-IT" sz="1800"/>
              <a:t>   </a:t>
            </a:r>
            <a:r>
              <a:rPr lang="pl-PL" altLang="it-IT" sz="1800"/>
              <a:t>2) Struktura </a:t>
            </a:r>
            <a:r>
              <a:rPr lang="it-IT" altLang="it-IT" sz="1800"/>
              <a:t>2D</a:t>
            </a:r>
            <a:r>
              <a:rPr lang="pl-PL" altLang="it-IT" sz="1800"/>
              <a:t> (mi</a:t>
            </a:r>
            <a:r>
              <a:rPr lang="it-IT" altLang="it-IT" sz="1800"/>
              <a:t>c</a:t>
            </a:r>
            <a:r>
              <a:rPr lang="pl-PL" altLang="it-IT" sz="1800"/>
              <a:t>a, </a:t>
            </a:r>
            <a:r>
              <a:rPr lang="it-IT" altLang="it-IT" sz="1800"/>
              <a:t>argilla</a:t>
            </a:r>
            <a:r>
              <a:rPr lang="pl-PL" altLang="it-IT" sz="1800"/>
              <a:t>)</a:t>
            </a:r>
          </a:p>
          <a:p>
            <a:pPr>
              <a:spcBef>
                <a:spcPct val="0"/>
              </a:spcBef>
              <a:buFontTx/>
              <a:buNone/>
            </a:pPr>
            <a:endParaRPr lang="it-IT" altLang="it-IT" sz="1800"/>
          </a:p>
          <a:p>
            <a:pPr>
              <a:spcBef>
                <a:spcPct val="0"/>
              </a:spcBef>
              <a:buFontTx/>
              <a:buNone/>
            </a:pPr>
            <a:endParaRPr lang="pl-PL" altLang="it-IT" sz="1800"/>
          </a:p>
          <a:p>
            <a:pPr>
              <a:spcBef>
                <a:spcPct val="0"/>
              </a:spcBef>
              <a:buFontTx/>
              <a:buNone/>
            </a:pPr>
            <a:endParaRPr lang="pl-PL" altLang="it-IT" sz="1800"/>
          </a:p>
          <a:p>
            <a:pPr>
              <a:spcBef>
                <a:spcPct val="0"/>
              </a:spcBef>
              <a:buFontTx/>
              <a:buNone/>
            </a:pPr>
            <a:endParaRPr lang="pl-PL" altLang="it-IT" sz="1800"/>
          </a:p>
          <a:p>
            <a:pPr>
              <a:spcBef>
                <a:spcPct val="0"/>
              </a:spcBef>
              <a:buFontTx/>
              <a:buNone/>
            </a:pPr>
            <a:endParaRPr lang="pl-PL" altLang="it-IT" sz="1800"/>
          </a:p>
          <a:p>
            <a:pPr>
              <a:spcBef>
                <a:spcPct val="0"/>
              </a:spcBef>
              <a:buFontTx/>
              <a:buNone/>
            </a:pPr>
            <a:r>
              <a:rPr lang="pl-PL" altLang="it-IT" sz="1800"/>
              <a:t>3) Stru</a:t>
            </a:r>
            <a:r>
              <a:rPr lang="it-IT" altLang="it-IT" sz="1800"/>
              <a:t>ttura 3D</a:t>
            </a:r>
            <a:r>
              <a:rPr lang="pl-PL" altLang="it-IT" sz="1800"/>
              <a:t> (</a:t>
            </a:r>
            <a:r>
              <a:rPr lang="it-IT" altLang="it-IT" sz="1800"/>
              <a:t>quarzo)</a:t>
            </a:r>
            <a:endParaRPr lang="pl-PL" altLang="it-IT" sz="1800"/>
          </a:p>
          <a:p>
            <a:pPr>
              <a:spcBef>
                <a:spcPct val="0"/>
              </a:spcBef>
              <a:buFontTx/>
              <a:buNone/>
            </a:pPr>
            <a:endParaRPr lang="pl-PL" altLang="it-IT" sz="1800"/>
          </a:p>
          <a:p>
            <a:pPr>
              <a:spcBef>
                <a:spcPct val="0"/>
              </a:spcBef>
              <a:buFontTx/>
              <a:buNone/>
            </a:pPr>
            <a:endParaRPr lang="pl-PL" altLang="it-IT" sz="1800"/>
          </a:p>
          <a:p>
            <a:pPr>
              <a:spcBef>
                <a:spcPct val="0"/>
              </a:spcBef>
              <a:buFontTx/>
              <a:buNone/>
            </a:pPr>
            <a:r>
              <a:rPr lang="pl-PL" altLang="it-IT" sz="1800"/>
              <a:t> </a:t>
            </a:r>
            <a:endParaRPr lang="en-US" altLang="it-IT" sz="1800"/>
          </a:p>
        </p:txBody>
      </p:sp>
      <p:pic>
        <p:nvPicPr>
          <p:cNvPr id="76808" name="Picture 8">
            <a:extLst>
              <a:ext uri="{FF2B5EF4-FFF2-40B4-BE49-F238E27FC236}">
                <a16:creationId xmlns:a16="http://schemas.microsoft.com/office/drawing/2014/main" id="{70A46824-7B80-4E92-A081-C47306BE0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044825"/>
            <a:ext cx="227012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a:extLst>
              <a:ext uri="{FF2B5EF4-FFF2-40B4-BE49-F238E27FC236}">
                <a16:creationId xmlns:a16="http://schemas.microsoft.com/office/drawing/2014/main" id="{5D07CD37-05FC-49C8-85C9-10EC3A74FA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8863" y="5157788"/>
            <a:ext cx="150018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a:extLst>
              <a:ext uri="{FF2B5EF4-FFF2-40B4-BE49-F238E27FC236}">
                <a16:creationId xmlns:a16="http://schemas.microsoft.com/office/drawing/2014/main" id="{E553D6F2-E9FD-45FA-BC31-4C733B6702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75" y="3321050"/>
            <a:ext cx="148272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1">
            <a:extLst>
              <a:ext uri="{FF2B5EF4-FFF2-40B4-BE49-F238E27FC236}">
                <a16:creationId xmlns:a16="http://schemas.microsoft.com/office/drawing/2014/main" id="{EDD6FB0B-EB09-4CF4-ABAE-66032B519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3050" y="4929188"/>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90A449B-C5A0-403C-852F-C05C96BC23B6}"/>
              </a:ext>
            </a:extLst>
          </p:cNvPr>
          <p:cNvSpPr>
            <a:spLocks noGrp="1" noChangeArrowheads="1"/>
          </p:cNvSpPr>
          <p:nvPr>
            <p:ph type="title"/>
          </p:nvPr>
        </p:nvSpPr>
        <p:spPr/>
        <p:txBody>
          <a:bodyPr/>
          <a:lstStyle/>
          <a:p>
            <a:r>
              <a:rPr lang="it-IT" altLang="it-IT" sz="2700">
                <a:solidFill>
                  <a:schemeClr val="accent2"/>
                </a:solidFill>
              </a:rPr>
              <a:t>Corindone</a:t>
            </a:r>
            <a:r>
              <a:rPr lang="pl-PL" altLang="it-IT" sz="2700">
                <a:solidFill>
                  <a:schemeClr val="accent2"/>
                </a:solidFill>
              </a:rPr>
              <a:t> (topa</a:t>
            </a:r>
            <a:r>
              <a:rPr lang="it-IT" altLang="it-IT" sz="2700">
                <a:solidFill>
                  <a:schemeClr val="accent2"/>
                </a:solidFill>
              </a:rPr>
              <a:t>zio</a:t>
            </a:r>
            <a:r>
              <a:rPr lang="pl-PL" altLang="it-IT" sz="2700">
                <a:solidFill>
                  <a:schemeClr val="accent2"/>
                </a:solidFill>
              </a:rPr>
              <a:t>, rubin</a:t>
            </a:r>
            <a:r>
              <a:rPr lang="it-IT" altLang="it-IT" sz="2700">
                <a:solidFill>
                  <a:schemeClr val="accent2"/>
                </a:solidFill>
              </a:rPr>
              <a:t>o</a:t>
            </a:r>
            <a:r>
              <a:rPr lang="pl-PL" altLang="it-IT" sz="2700">
                <a:solidFill>
                  <a:schemeClr val="accent2"/>
                </a:solidFill>
              </a:rPr>
              <a:t>) = Al</a:t>
            </a:r>
            <a:r>
              <a:rPr lang="pl-PL" altLang="it-IT" sz="2700" baseline="-25000">
                <a:solidFill>
                  <a:schemeClr val="accent2"/>
                </a:solidFill>
              </a:rPr>
              <a:t>2</a:t>
            </a:r>
            <a:r>
              <a:rPr lang="pl-PL" altLang="it-IT" sz="2700">
                <a:solidFill>
                  <a:schemeClr val="accent2"/>
                </a:solidFill>
              </a:rPr>
              <a:t>O</a:t>
            </a:r>
            <a:r>
              <a:rPr lang="pl-PL" altLang="it-IT" sz="2700" baseline="-25000">
                <a:solidFill>
                  <a:schemeClr val="accent2"/>
                </a:solidFill>
              </a:rPr>
              <a:t>3</a:t>
            </a:r>
            <a:r>
              <a:rPr lang="pl-PL" altLang="it-IT" sz="3000"/>
              <a:t> </a:t>
            </a:r>
            <a:endParaRPr lang="en-US" altLang="it-IT" sz="3000"/>
          </a:p>
        </p:txBody>
      </p:sp>
      <p:sp>
        <p:nvSpPr>
          <p:cNvPr id="77827" name="Text Box 4">
            <a:extLst>
              <a:ext uri="{FF2B5EF4-FFF2-40B4-BE49-F238E27FC236}">
                <a16:creationId xmlns:a16="http://schemas.microsoft.com/office/drawing/2014/main" id="{E6B414D1-0A67-46E1-9419-73BA63ADAC48}"/>
              </a:ext>
            </a:extLst>
          </p:cNvPr>
          <p:cNvSpPr txBox="1">
            <a:spLocks noChangeArrowheads="1"/>
          </p:cNvSpPr>
          <p:nvPr/>
        </p:nvSpPr>
        <p:spPr bwMode="auto">
          <a:xfrm>
            <a:off x="747713" y="4583113"/>
            <a:ext cx="3911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Struttura Al</a:t>
            </a:r>
            <a:r>
              <a:rPr lang="it-IT" altLang="it-IT" sz="1800" baseline="-25000"/>
              <a:t>2</a:t>
            </a:r>
            <a:r>
              <a:rPr lang="it-IT" altLang="it-IT" sz="1800"/>
              <a:t>O</a:t>
            </a:r>
            <a:r>
              <a:rPr lang="it-IT" altLang="it-IT" sz="1800" baseline="-25000"/>
              <a:t>3</a:t>
            </a:r>
            <a:r>
              <a:rPr lang="it-IT" altLang="it-IT" sz="1800"/>
              <a:t>: esagonale di ioni O</a:t>
            </a:r>
            <a:r>
              <a:rPr lang="it-IT" altLang="it-IT" sz="1800" baseline="30000"/>
              <a:t>2-</a:t>
            </a:r>
            <a:endParaRPr lang="it-IT" altLang="it-IT" sz="1800"/>
          </a:p>
          <a:p>
            <a:pPr>
              <a:spcBef>
                <a:spcPct val="0"/>
              </a:spcBef>
              <a:buFontTx/>
              <a:buNone/>
            </a:pPr>
            <a:r>
              <a:rPr lang="it-IT" altLang="it-IT" sz="1800"/>
              <a:t>con ioni Al</a:t>
            </a:r>
            <a:r>
              <a:rPr lang="it-IT" altLang="it-IT" sz="1800" baseline="30000"/>
              <a:t>3+</a:t>
            </a:r>
            <a:r>
              <a:rPr lang="it-IT" altLang="it-IT" sz="1800"/>
              <a:t> a 2/3 delle lacune  </a:t>
            </a:r>
          </a:p>
        </p:txBody>
      </p:sp>
      <p:sp>
        <p:nvSpPr>
          <p:cNvPr id="77828" name="Rectangle 5">
            <a:extLst>
              <a:ext uri="{FF2B5EF4-FFF2-40B4-BE49-F238E27FC236}">
                <a16:creationId xmlns:a16="http://schemas.microsoft.com/office/drawing/2014/main" id="{352D65E2-6F18-4C9F-B500-050EF6C46A09}"/>
              </a:ext>
            </a:extLst>
          </p:cNvPr>
          <p:cNvSpPr>
            <a:spLocks noChangeArrowheads="1"/>
          </p:cNvSpPr>
          <p:nvPr/>
        </p:nvSpPr>
        <p:spPr bwMode="auto">
          <a:xfrm>
            <a:off x="457200" y="6453188"/>
            <a:ext cx="21018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900"/>
              <a:t>http://en.wikipedia.org/wiki/Corundum</a:t>
            </a:r>
          </a:p>
        </p:txBody>
      </p:sp>
      <p:pic>
        <p:nvPicPr>
          <p:cNvPr id="77829" name="Picture 6">
            <a:extLst>
              <a:ext uri="{FF2B5EF4-FFF2-40B4-BE49-F238E27FC236}">
                <a16:creationId xmlns:a16="http://schemas.microsoft.com/office/drawing/2014/main" id="{BB2DDCBE-5B0D-46C3-823F-009BDF7D0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554163"/>
            <a:ext cx="3132137"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0" name="Text Box 7">
            <a:extLst>
              <a:ext uri="{FF2B5EF4-FFF2-40B4-BE49-F238E27FC236}">
                <a16:creationId xmlns:a16="http://schemas.microsoft.com/office/drawing/2014/main" id="{3DCEC26E-C5DD-498B-81C7-A69A717F8967}"/>
              </a:ext>
            </a:extLst>
          </p:cNvPr>
          <p:cNvSpPr txBox="1">
            <a:spLocks noChangeArrowheads="1"/>
          </p:cNvSpPr>
          <p:nvPr/>
        </p:nvSpPr>
        <p:spPr bwMode="auto">
          <a:xfrm>
            <a:off x="5259388" y="2255838"/>
            <a:ext cx="26924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Durezza di</a:t>
            </a:r>
            <a:r>
              <a:rPr lang="pl-PL" altLang="it-IT" sz="1800"/>
              <a:t> Mohs 9</a:t>
            </a:r>
          </a:p>
          <a:p>
            <a:pPr>
              <a:spcBef>
                <a:spcPct val="0"/>
              </a:spcBef>
              <a:buFontTx/>
              <a:buNone/>
            </a:pPr>
            <a:r>
              <a:rPr lang="pl-PL" altLang="it-IT" sz="1800"/>
              <a:t>Temp</a:t>
            </a:r>
            <a:r>
              <a:rPr lang="it-IT" altLang="it-IT" sz="1800"/>
              <a:t>. di fusione</a:t>
            </a:r>
            <a:r>
              <a:rPr lang="pl-PL" altLang="it-IT" sz="1800"/>
              <a:t> 2044</a:t>
            </a:r>
            <a:r>
              <a:rPr lang="en-US" altLang="it-IT" sz="1800"/>
              <a:t>º</a:t>
            </a:r>
            <a:r>
              <a:rPr lang="pl-PL" altLang="it-IT" sz="1800"/>
              <a:t>C</a:t>
            </a:r>
            <a:endParaRPr lang="en-US" altLang="it-IT" sz="1800"/>
          </a:p>
        </p:txBody>
      </p:sp>
      <p:pic>
        <p:nvPicPr>
          <p:cNvPr id="77831" name="Picture 2">
            <a:extLst>
              <a:ext uri="{FF2B5EF4-FFF2-40B4-BE49-F238E27FC236}">
                <a16:creationId xmlns:a16="http://schemas.microsoft.com/office/drawing/2014/main" id="{EB10C53B-3B7B-4E04-9E7A-F205E8BC9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000375"/>
            <a:ext cx="239077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olo 1">
            <a:extLst>
              <a:ext uri="{FF2B5EF4-FFF2-40B4-BE49-F238E27FC236}">
                <a16:creationId xmlns:a16="http://schemas.microsoft.com/office/drawing/2014/main" id="{50FDD5E3-69D1-42EA-BC83-8945D20E0DBC}"/>
              </a:ext>
            </a:extLst>
          </p:cNvPr>
          <p:cNvSpPr>
            <a:spLocks noGrp="1" noChangeArrowheads="1"/>
          </p:cNvSpPr>
          <p:nvPr>
            <p:ph type="title"/>
          </p:nvPr>
        </p:nvSpPr>
        <p:spPr>
          <a:xfrm>
            <a:off x="179388" y="274638"/>
            <a:ext cx="8640762" cy="1143000"/>
          </a:xfrm>
        </p:spPr>
        <p:txBody>
          <a:bodyPr/>
          <a:lstStyle/>
          <a:p>
            <a:r>
              <a:rPr lang="it-IT" altLang="it-IT" sz="3200"/>
              <a:t>Il vetro – un solido o un liquido molto raffreddato?</a:t>
            </a:r>
          </a:p>
        </p:txBody>
      </p:sp>
      <p:sp>
        <p:nvSpPr>
          <p:cNvPr id="78851" name="Rectangle 16">
            <a:extLst>
              <a:ext uri="{FF2B5EF4-FFF2-40B4-BE49-F238E27FC236}">
                <a16:creationId xmlns:a16="http://schemas.microsoft.com/office/drawing/2014/main" id="{F9A52A22-BE49-4A69-B386-BEA7C02FC786}"/>
              </a:ext>
            </a:extLst>
          </p:cNvPr>
          <p:cNvSpPr>
            <a:spLocks noChangeArrowheads="1"/>
          </p:cNvSpPr>
          <p:nvPr/>
        </p:nvSpPr>
        <p:spPr bwMode="auto">
          <a:xfrm>
            <a:off x="457200" y="1557338"/>
            <a:ext cx="11958638"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grpSp>
        <p:nvGrpSpPr>
          <p:cNvPr id="78852" name="Group 1">
            <a:extLst>
              <a:ext uri="{FF2B5EF4-FFF2-40B4-BE49-F238E27FC236}">
                <a16:creationId xmlns:a16="http://schemas.microsoft.com/office/drawing/2014/main" id="{8AFB8A62-88A5-4FBA-B529-41932D16FF1D}"/>
              </a:ext>
            </a:extLst>
          </p:cNvPr>
          <p:cNvGrpSpPr>
            <a:grpSpLocks/>
          </p:cNvGrpSpPr>
          <p:nvPr/>
        </p:nvGrpSpPr>
        <p:grpSpPr bwMode="auto">
          <a:xfrm>
            <a:off x="161925" y="2016125"/>
            <a:ext cx="4691063" cy="3276600"/>
            <a:chOff x="1433" y="6711"/>
            <a:chExt cx="4695" cy="2844"/>
          </a:xfrm>
        </p:grpSpPr>
        <p:sp>
          <p:nvSpPr>
            <p:cNvPr id="78856" name="Oval 15">
              <a:extLst>
                <a:ext uri="{FF2B5EF4-FFF2-40B4-BE49-F238E27FC236}">
                  <a16:creationId xmlns:a16="http://schemas.microsoft.com/office/drawing/2014/main" id="{428D2909-5D1C-4DDF-9F7F-2A6EFF333ACB}"/>
                </a:ext>
              </a:extLst>
            </p:cNvPr>
            <p:cNvSpPr>
              <a:spLocks noChangeAspect="1" noChangeArrowheads="1"/>
            </p:cNvSpPr>
            <p:nvPr/>
          </p:nvSpPr>
          <p:spPr bwMode="auto">
            <a:xfrm>
              <a:off x="4170" y="7356"/>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57" name="Oval 14">
              <a:extLst>
                <a:ext uri="{FF2B5EF4-FFF2-40B4-BE49-F238E27FC236}">
                  <a16:creationId xmlns:a16="http://schemas.microsoft.com/office/drawing/2014/main" id="{EA78C6AC-6643-422D-A954-E686CACCBCC1}"/>
                </a:ext>
              </a:extLst>
            </p:cNvPr>
            <p:cNvSpPr>
              <a:spLocks noChangeAspect="1" noChangeArrowheads="1"/>
            </p:cNvSpPr>
            <p:nvPr/>
          </p:nvSpPr>
          <p:spPr bwMode="auto">
            <a:xfrm>
              <a:off x="4025" y="8552"/>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58" name="Oval 13">
              <a:extLst>
                <a:ext uri="{FF2B5EF4-FFF2-40B4-BE49-F238E27FC236}">
                  <a16:creationId xmlns:a16="http://schemas.microsoft.com/office/drawing/2014/main" id="{0FBD32AA-AFA0-43C4-992F-75E5E27F3349}"/>
                </a:ext>
              </a:extLst>
            </p:cNvPr>
            <p:cNvSpPr>
              <a:spLocks noChangeAspect="1" noChangeArrowheads="1"/>
            </p:cNvSpPr>
            <p:nvPr/>
          </p:nvSpPr>
          <p:spPr bwMode="auto">
            <a:xfrm>
              <a:off x="5023" y="8390"/>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pic>
          <p:nvPicPr>
            <p:cNvPr id="78859" name="Picture 12">
              <a:extLst>
                <a:ext uri="{FF2B5EF4-FFF2-40B4-BE49-F238E27FC236}">
                  <a16:creationId xmlns:a16="http://schemas.microsoft.com/office/drawing/2014/main" id="{73E76EC4-7A7A-4E45-AAFB-02E2B70E9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 y="6711"/>
              <a:ext cx="2579" cy="2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11">
              <a:extLst>
                <a:ext uri="{FF2B5EF4-FFF2-40B4-BE49-F238E27FC236}">
                  <a16:creationId xmlns:a16="http://schemas.microsoft.com/office/drawing/2014/main" id="{5A5AC125-0E29-451E-804A-9DAF867A0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45" y="7313"/>
              <a:ext cx="2830" cy="16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61" name="Oval 10">
              <a:extLst>
                <a:ext uri="{FF2B5EF4-FFF2-40B4-BE49-F238E27FC236}">
                  <a16:creationId xmlns:a16="http://schemas.microsoft.com/office/drawing/2014/main" id="{AA7CF692-35CD-4EA2-9C42-549894DE3DD2}"/>
                </a:ext>
              </a:extLst>
            </p:cNvPr>
            <p:cNvSpPr>
              <a:spLocks noChangeAspect="1" noChangeArrowheads="1"/>
            </p:cNvSpPr>
            <p:nvPr/>
          </p:nvSpPr>
          <p:spPr bwMode="auto">
            <a:xfrm>
              <a:off x="5383" y="8733"/>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2" name="Oval 9">
              <a:extLst>
                <a:ext uri="{FF2B5EF4-FFF2-40B4-BE49-F238E27FC236}">
                  <a16:creationId xmlns:a16="http://schemas.microsoft.com/office/drawing/2014/main" id="{F58374D7-F938-480C-9151-D758B6988AFE}"/>
                </a:ext>
              </a:extLst>
            </p:cNvPr>
            <p:cNvSpPr>
              <a:spLocks noChangeAspect="1" noChangeArrowheads="1"/>
            </p:cNvSpPr>
            <p:nvPr/>
          </p:nvSpPr>
          <p:spPr bwMode="auto">
            <a:xfrm>
              <a:off x="3581" y="7399"/>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3" name="Oval 8">
              <a:extLst>
                <a:ext uri="{FF2B5EF4-FFF2-40B4-BE49-F238E27FC236}">
                  <a16:creationId xmlns:a16="http://schemas.microsoft.com/office/drawing/2014/main" id="{D33F1936-B42A-4A43-B6BD-CF9E13E4C435}"/>
                </a:ext>
              </a:extLst>
            </p:cNvPr>
            <p:cNvSpPr>
              <a:spLocks noChangeAspect="1" noChangeArrowheads="1"/>
            </p:cNvSpPr>
            <p:nvPr/>
          </p:nvSpPr>
          <p:spPr bwMode="auto">
            <a:xfrm>
              <a:off x="4270" y="7931"/>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4" name="Oval 7">
              <a:extLst>
                <a:ext uri="{FF2B5EF4-FFF2-40B4-BE49-F238E27FC236}">
                  <a16:creationId xmlns:a16="http://schemas.microsoft.com/office/drawing/2014/main" id="{A71057FC-4A6A-46DC-A604-75D8DA17CC85}"/>
                </a:ext>
              </a:extLst>
            </p:cNvPr>
            <p:cNvSpPr>
              <a:spLocks noChangeAspect="1" noChangeArrowheads="1"/>
            </p:cNvSpPr>
            <p:nvPr/>
          </p:nvSpPr>
          <p:spPr bwMode="auto">
            <a:xfrm>
              <a:off x="5372" y="8924"/>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5" name="Oval 6">
              <a:extLst>
                <a:ext uri="{FF2B5EF4-FFF2-40B4-BE49-F238E27FC236}">
                  <a16:creationId xmlns:a16="http://schemas.microsoft.com/office/drawing/2014/main" id="{5DAE1C8F-D212-4351-9137-746EF9CD222B}"/>
                </a:ext>
              </a:extLst>
            </p:cNvPr>
            <p:cNvSpPr>
              <a:spLocks noChangeAspect="1" noChangeArrowheads="1"/>
            </p:cNvSpPr>
            <p:nvPr/>
          </p:nvSpPr>
          <p:spPr bwMode="auto">
            <a:xfrm>
              <a:off x="4621" y="8889"/>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6" name="Text Box 5">
              <a:extLst>
                <a:ext uri="{FF2B5EF4-FFF2-40B4-BE49-F238E27FC236}">
                  <a16:creationId xmlns:a16="http://schemas.microsoft.com/office/drawing/2014/main" id="{F22E5209-4EE0-4DFA-BE4E-C3A46020E1D2}"/>
                </a:ext>
              </a:extLst>
            </p:cNvPr>
            <p:cNvSpPr txBox="1">
              <a:spLocks noChangeArrowheads="1"/>
            </p:cNvSpPr>
            <p:nvPr/>
          </p:nvSpPr>
          <p:spPr bwMode="auto">
            <a:xfrm>
              <a:off x="5415" y="8608"/>
              <a:ext cx="713"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ja-JP" sz="1100">
                  <a:latin typeface="Calibri" panose="020F0502020204030204" pitchFamily="34" charset="0"/>
                  <a:ea typeface="MS Mincho" panose="02020609040205080304" pitchFamily="49" charset="-128"/>
                  <a:cs typeface="Calibri" panose="020F0502020204030204" pitchFamily="34" charset="0"/>
                </a:rPr>
                <a:t>Na</a:t>
              </a:r>
              <a:endParaRPr lang="pl-PL" altLang="ja-JP" sz="800">
                <a:ea typeface="MS Mincho" panose="02020609040205080304" pitchFamily="49" charset="-128"/>
                <a:cs typeface="Calibri" panose="020F0502020204030204" pitchFamily="34" charset="0"/>
              </a:endParaRPr>
            </a:p>
            <a:p>
              <a:pPr>
                <a:spcBef>
                  <a:spcPct val="0"/>
                </a:spcBef>
                <a:buFontTx/>
                <a:buNone/>
              </a:pPr>
              <a:r>
                <a:rPr lang="pl-PL" altLang="ja-JP" sz="1100">
                  <a:latin typeface="Calibri" panose="020F0502020204030204" pitchFamily="34" charset="0"/>
                  <a:ea typeface="MS Mincho" panose="02020609040205080304" pitchFamily="49" charset="-128"/>
                  <a:cs typeface="Calibri" panose="020F0502020204030204" pitchFamily="34" charset="0"/>
                </a:rPr>
                <a:t>K</a:t>
              </a:r>
              <a:endParaRPr lang="pl-PL" altLang="ja-JP" sz="1800">
                <a:ea typeface="MS Mincho" panose="02020609040205080304" pitchFamily="49" charset="-128"/>
              </a:endParaRPr>
            </a:p>
          </p:txBody>
        </p:sp>
        <p:sp>
          <p:nvSpPr>
            <p:cNvPr id="78867" name="Oval 4">
              <a:extLst>
                <a:ext uri="{FF2B5EF4-FFF2-40B4-BE49-F238E27FC236}">
                  <a16:creationId xmlns:a16="http://schemas.microsoft.com/office/drawing/2014/main" id="{B78C1884-70B0-40BA-9ADF-D85741077302}"/>
                </a:ext>
              </a:extLst>
            </p:cNvPr>
            <p:cNvSpPr>
              <a:spLocks noChangeAspect="1" noChangeArrowheads="1"/>
            </p:cNvSpPr>
            <p:nvPr/>
          </p:nvSpPr>
          <p:spPr bwMode="auto">
            <a:xfrm>
              <a:off x="4698" y="7572"/>
              <a:ext cx="170" cy="17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8" name="Oval 3">
              <a:extLst>
                <a:ext uri="{FF2B5EF4-FFF2-40B4-BE49-F238E27FC236}">
                  <a16:creationId xmlns:a16="http://schemas.microsoft.com/office/drawing/2014/main" id="{C28846F5-F67F-4AF4-8C84-B68045C980C8}"/>
                </a:ext>
              </a:extLst>
            </p:cNvPr>
            <p:cNvSpPr>
              <a:spLocks noChangeAspect="1" noChangeArrowheads="1"/>
            </p:cNvSpPr>
            <p:nvPr/>
          </p:nvSpPr>
          <p:spPr bwMode="auto">
            <a:xfrm>
              <a:off x="3769" y="6990"/>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78869" name="Oval 2">
              <a:extLst>
                <a:ext uri="{FF2B5EF4-FFF2-40B4-BE49-F238E27FC236}">
                  <a16:creationId xmlns:a16="http://schemas.microsoft.com/office/drawing/2014/main" id="{5C00C339-B59D-4BAA-A824-5C26716A36E8}"/>
                </a:ext>
              </a:extLst>
            </p:cNvPr>
            <p:cNvSpPr>
              <a:spLocks noChangeAspect="1" noChangeArrowheads="1"/>
            </p:cNvSpPr>
            <p:nvPr/>
          </p:nvSpPr>
          <p:spPr bwMode="auto">
            <a:xfrm>
              <a:off x="3856" y="9090"/>
              <a:ext cx="142" cy="14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grpSp>
      <p:sp>
        <p:nvSpPr>
          <p:cNvPr id="78853" name="CasellaDiTesto 18">
            <a:extLst>
              <a:ext uri="{FF2B5EF4-FFF2-40B4-BE49-F238E27FC236}">
                <a16:creationId xmlns:a16="http://schemas.microsoft.com/office/drawing/2014/main" id="{0E5DD9DA-C3A6-441D-8DC5-66ACA3168C5E}"/>
              </a:ext>
            </a:extLst>
          </p:cNvPr>
          <p:cNvSpPr txBox="1">
            <a:spLocks noChangeArrowheads="1"/>
          </p:cNvSpPr>
          <p:nvPr/>
        </p:nvSpPr>
        <p:spPr bwMode="auto">
          <a:xfrm>
            <a:off x="115888" y="5432425"/>
            <a:ext cx="4667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Il reticolo di SiO</a:t>
            </a:r>
            <a:r>
              <a:rPr lang="it-IT" altLang="it-IT" sz="2000" baseline="-25000"/>
              <a:t>2</a:t>
            </a:r>
            <a:r>
              <a:rPr lang="it-IT" altLang="it-IT" sz="2000"/>
              <a:t> ‘gonfiato’ dalla presenza di atomi ‘ingombranti’: Na e K</a:t>
            </a:r>
          </a:p>
        </p:txBody>
      </p:sp>
      <p:pic>
        <p:nvPicPr>
          <p:cNvPr id="78854" name="Immagine 20">
            <a:extLst>
              <a:ext uri="{FF2B5EF4-FFF2-40B4-BE49-F238E27FC236}">
                <a16:creationId xmlns:a16="http://schemas.microsoft.com/office/drawing/2014/main" id="{2B9C157D-FDD2-41A2-963D-75C6EA7F2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1971675"/>
            <a:ext cx="455612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CasellaDiTesto 25">
            <a:extLst>
              <a:ext uri="{FF2B5EF4-FFF2-40B4-BE49-F238E27FC236}">
                <a16:creationId xmlns:a16="http://schemas.microsoft.com/office/drawing/2014/main" id="{82EE50C9-6EA5-4AA1-842F-49ABFE1CDD5A}"/>
              </a:ext>
            </a:extLst>
          </p:cNvPr>
          <p:cNvSpPr txBox="1">
            <a:spLocks noChangeArrowheads="1"/>
          </p:cNvSpPr>
          <p:nvPr/>
        </p:nvSpPr>
        <p:spPr bwMode="auto">
          <a:xfrm>
            <a:off x="5457825" y="5418138"/>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Una vetrata medioevale: </a:t>
            </a:r>
          </a:p>
          <a:p>
            <a:pPr>
              <a:spcBef>
                <a:spcPct val="0"/>
              </a:spcBef>
              <a:buFontTx/>
              <a:buNone/>
            </a:pPr>
            <a:r>
              <a:rPr lang="it-IT" altLang="it-IT" sz="2000"/>
              <a:t>Hotel de Cluny, Paris (foto MK)</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FFFB570-0C87-479D-8484-1CD816F684C2}"/>
              </a:ext>
            </a:extLst>
          </p:cNvPr>
          <p:cNvSpPr>
            <a:spLocks noGrp="1" noChangeArrowheads="1"/>
          </p:cNvSpPr>
          <p:nvPr>
            <p:ph type="ctrTitle"/>
          </p:nvPr>
        </p:nvSpPr>
        <p:spPr>
          <a:xfrm>
            <a:off x="1476375" y="171450"/>
            <a:ext cx="5829300" cy="1103313"/>
          </a:xfrm>
        </p:spPr>
        <p:txBody>
          <a:bodyPr anchor="ctr"/>
          <a:lstStyle/>
          <a:p>
            <a:r>
              <a:rPr lang="it-IT" altLang="it-IT" sz="2700"/>
              <a:t>Composizione di vetri</a:t>
            </a:r>
            <a:r>
              <a:rPr lang="pl-PL" altLang="it-IT" sz="2700"/>
              <a:t> (%) </a:t>
            </a:r>
            <a:endParaRPr lang="en-US" altLang="it-IT" sz="2700"/>
          </a:p>
        </p:txBody>
      </p:sp>
      <p:sp>
        <p:nvSpPr>
          <p:cNvPr id="58371" name="Rectangle 3">
            <a:extLst>
              <a:ext uri="{FF2B5EF4-FFF2-40B4-BE49-F238E27FC236}">
                <a16:creationId xmlns:a16="http://schemas.microsoft.com/office/drawing/2014/main" id="{E5787E5B-5A22-4988-9630-970BE7E72120}"/>
              </a:ext>
            </a:extLst>
          </p:cNvPr>
          <p:cNvSpPr>
            <a:spLocks noChangeArrowheads="1"/>
          </p:cNvSpPr>
          <p:nvPr/>
        </p:nvSpPr>
        <p:spPr bwMode="auto">
          <a:xfrm>
            <a:off x="2360613" y="1274763"/>
            <a:ext cx="185737" cy="473075"/>
          </a:xfrm>
          <a:prstGeom prst="rect">
            <a:avLst/>
          </a:prstGeom>
          <a:noFill/>
          <a:ln>
            <a:noFill/>
          </a:ln>
          <a:effectLst/>
        </p:spPr>
        <p:txBody>
          <a:bodyPr wrap="none" anchor="ctr">
            <a:spAutoFit/>
          </a:bodyPr>
          <a:lstStyle/>
          <a:p>
            <a:pPr>
              <a:defRPr/>
            </a:pPr>
            <a:endParaRPr lang="pl-PL" altLang="it-IT" sz="675"/>
          </a:p>
          <a:p>
            <a:pPr>
              <a:defRPr/>
            </a:pPr>
            <a:endParaRPr lang="pl-PL" altLang="it-IT"/>
          </a:p>
        </p:txBody>
      </p:sp>
      <p:graphicFrame>
        <p:nvGraphicFramePr>
          <p:cNvPr id="58372" name="Group 4">
            <a:extLst>
              <a:ext uri="{FF2B5EF4-FFF2-40B4-BE49-F238E27FC236}">
                <a16:creationId xmlns:a16="http://schemas.microsoft.com/office/drawing/2014/main" id="{A1F5345F-44B5-43D6-B92B-1D4E3483A941}"/>
              </a:ext>
            </a:extLst>
          </p:cNvPr>
          <p:cNvGraphicFramePr>
            <a:graphicFrameLocks noGrp="1"/>
          </p:cNvGraphicFramePr>
          <p:nvPr/>
        </p:nvGraphicFramePr>
        <p:xfrm>
          <a:off x="576263" y="1052513"/>
          <a:ext cx="7991475" cy="4962523"/>
        </p:xfrm>
        <a:graphic>
          <a:graphicData uri="http://schemas.openxmlformats.org/drawingml/2006/table">
            <a:tbl>
              <a:tblPr/>
              <a:tblGrid>
                <a:gridCol w="1098291">
                  <a:extLst>
                    <a:ext uri="{9D8B030D-6E8A-4147-A177-3AD203B41FA5}">
                      <a16:colId xmlns:a16="http://schemas.microsoft.com/office/drawing/2014/main" val="20000"/>
                    </a:ext>
                  </a:extLst>
                </a:gridCol>
                <a:gridCol w="798259">
                  <a:extLst>
                    <a:ext uri="{9D8B030D-6E8A-4147-A177-3AD203B41FA5}">
                      <a16:colId xmlns:a16="http://schemas.microsoft.com/office/drawing/2014/main" val="20001"/>
                    </a:ext>
                  </a:extLst>
                </a:gridCol>
                <a:gridCol w="726272">
                  <a:extLst>
                    <a:ext uri="{9D8B030D-6E8A-4147-A177-3AD203B41FA5}">
                      <a16:colId xmlns:a16="http://schemas.microsoft.com/office/drawing/2014/main" val="20002"/>
                    </a:ext>
                  </a:extLst>
                </a:gridCol>
                <a:gridCol w="798259">
                  <a:extLst>
                    <a:ext uri="{9D8B030D-6E8A-4147-A177-3AD203B41FA5}">
                      <a16:colId xmlns:a16="http://schemas.microsoft.com/office/drawing/2014/main" val="20003"/>
                    </a:ext>
                  </a:extLst>
                </a:gridCol>
                <a:gridCol w="798259">
                  <a:extLst>
                    <a:ext uri="{9D8B030D-6E8A-4147-A177-3AD203B41FA5}">
                      <a16:colId xmlns:a16="http://schemas.microsoft.com/office/drawing/2014/main" val="20004"/>
                    </a:ext>
                  </a:extLst>
                </a:gridCol>
                <a:gridCol w="724673">
                  <a:extLst>
                    <a:ext uri="{9D8B030D-6E8A-4147-A177-3AD203B41FA5}">
                      <a16:colId xmlns:a16="http://schemas.microsoft.com/office/drawing/2014/main" val="20005"/>
                    </a:ext>
                  </a:extLst>
                </a:gridCol>
                <a:gridCol w="799859">
                  <a:extLst>
                    <a:ext uri="{9D8B030D-6E8A-4147-A177-3AD203B41FA5}">
                      <a16:colId xmlns:a16="http://schemas.microsoft.com/office/drawing/2014/main" val="20006"/>
                    </a:ext>
                  </a:extLst>
                </a:gridCol>
                <a:gridCol w="790260">
                  <a:extLst>
                    <a:ext uri="{9D8B030D-6E8A-4147-A177-3AD203B41FA5}">
                      <a16:colId xmlns:a16="http://schemas.microsoft.com/office/drawing/2014/main" val="20007"/>
                    </a:ext>
                  </a:extLst>
                </a:gridCol>
                <a:gridCol w="731071">
                  <a:extLst>
                    <a:ext uri="{9D8B030D-6E8A-4147-A177-3AD203B41FA5}">
                      <a16:colId xmlns:a16="http://schemas.microsoft.com/office/drawing/2014/main" val="20008"/>
                    </a:ext>
                  </a:extLst>
                </a:gridCol>
                <a:gridCol w="726272">
                  <a:extLst>
                    <a:ext uri="{9D8B030D-6E8A-4147-A177-3AD203B41FA5}">
                      <a16:colId xmlns:a16="http://schemas.microsoft.com/office/drawing/2014/main" val="20009"/>
                    </a:ext>
                  </a:extLst>
                </a:gridCol>
              </a:tblGrid>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Vetro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SiO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ZnO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Fe</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Al</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pl-PL" altLang="it-IT" sz="1600" b="1"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BaO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PbO</a:t>
                      </a:r>
                      <a:endPar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vycor</a:t>
                      </a:r>
                      <a:r>
                        <a:rPr kumimoji="0" lang="pl-PL" altLang="it-IT"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a:t>
                      </a: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96</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0.4</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&lt;1</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pyrex</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80-81</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12-13</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Zn</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55-65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5-15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poco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poco</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Ba</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31</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48</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C</a:t>
                      </a: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rown</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crown Pb</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13</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flint</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07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ferro</a:t>
                      </a: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5633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Fibre ottiche</a:t>
                      </a: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54</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8</a:t>
                      </a:r>
                      <a:endParaRPr kumimoji="0" lang="en-US"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15</a:t>
                      </a:r>
                      <a:endParaRPr kumimoji="0" lang="en-US"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rPr>
                        <a:t>22</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9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Na finestre</a:t>
                      </a:r>
                      <a:endPar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75</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it-IT"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a:t>
                      </a: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altLang="it-IT"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67" marR="68567" marT="34297" marB="342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80010" name="CasellaDiTesto 1">
            <a:extLst>
              <a:ext uri="{FF2B5EF4-FFF2-40B4-BE49-F238E27FC236}">
                <a16:creationId xmlns:a16="http://schemas.microsoft.com/office/drawing/2014/main" id="{3BBEDA34-8B50-4873-963E-AA50DB6C07D0}"/>
              </a:ext>
            </a:extLst>
          </p:cNvPr>
          <p:cNvSpPr txBox="1">
            <a:spLocks noChangeArrowheads="1"/>
          </p:cNvSpPr>
          <p:nvPr/>
        </p:nvSpPr>
        <p:spPr bwMode="auto">
          <a:xfrm>
            <a:off x="395288" y="6237288"/>
            <a:ext cx="8569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chemeClr val="accent2"/>
                </a:solidFill>
              </a:rPr>
              <a:t>Per gli Egizi era la sabbia, che si è fusa con le ceneri del focolare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FC497F44-52C6-48AD-9D09-3D47C8896615}"/>
              </a:ext>
            </a:extLst>
          </p:cNvPr>
          <p:cNvSpPr>
            <a:spLocks noGrp="1" noChangeArrowheads="1"/>
          </p:cNvSpPr>
          <p:nvPr>
            <p:ph type="title"/>
          </p:nvPr>
        </p:nvSpPr>
        <p:spPr/>
        <p:txBody>
          <a:bodyPr/>
          <a:lstStyle/>
          <a:p>
            <a:r>
              <a:rPr lang="it-IT" altLang="it-IT" sz="3600"/>
              <a:t>Cattedrale di Danzica (*1343)</a:t>
            </a:r>
          </a:p>
        </p:txBody>
      </p:sp>
      <p:pic>
        <p:nvPicPr>
          <p:cNvPr id="12291" name="Immagine 7">
            <a:extLst>
              <a:ext uri="{FF2B5EF4-FFF2-40B4-BE49-F238E27FC236}">
                <a16:creationId xmlns:a16="http://schemas.microsoft.com/office/drawing/2014/main" id="{88DCB4B4-7093-4691-9F14-8B4A5B24C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1266825"/>
            <a:ext cx="7127875"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asellaDiTesto 10">
            <a:extLst>
              <a:ext uri="{FF2B5EF4-FFF2-40B4-BE49-F238E27FC236}">
                <a16:creationId xmlns:a16="http://schemas.microsoft.com/office/drawing/2014/main" id="{A6EA175E-D2EC-4E6D-9CD6-A3538EB7A813}"/>
              </a:ext>
            </a:extLst>
          </p:cNvPr>
          <p:cNvSpPr txBox="1">
            <a:spLocks noChangeArrowheads="1"/>
          </p:cNvSpPr>
          <p:nvPr/>
        </p:nvSpPr>
        <p:spPr bwMode="auto">
          <a:xfrm flipH="1">
            <a:off x="684213" y="6219825"/>
            <a:ext cx="173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Culture.pl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8CD425-C5FD-49DF-8B79-C4612DECBA47}"/>
              </a:ext>
            </a:extLst>
          </p:cNvPr>
          <p:cNvSpPr>
            <a:spLocks noGrp="1" noChangeArrowheads="1"/>
          </p:cNvSpPr>
          <p:nvPr>
            <p:ph type="ctrTitle"/>
          </p:nvPr>
        </p:nvSpPr>
        <p:spPr>
          <a:xfrm>
            <a:off x="1014413" y="153988"/>
            <a:ext cx="7318375" cy="1103312"/>
          </a:xfrm>
        </p:spPr>
        <p:txBody>
          <a:bodyPr anchor="ctr"/>
          <a:lstStyle/>
          <a:p>
            <a:r>
              <a:rPr lang="it-IT" altLang="it-IT" sz="3200"/>
              <a:t>Le bottiglie dei Romani</a:t>
            </a:r>
            <a:r>
              <a:rPr lang="pl-PL" altLang="it-IT" sz="3200"/>
              <a:t> (</a:t>
            </a:r>
            <a:r>
              <a:rPr lang="it-IT" altLang="it-IT" sz="3200"/>
              <a:t>azzurro-verdi</a:t>
            </a:r>
            <a:r>
              <a:rPr lang="pl-PL" altLang="it-IT" sz="3200"/>
              <a:t>)</a:t>
            </a:r>
            <a:endParaRPr lang="en-US" altLang="it-IT" sz="3200"/>
          </a:p>
        </p:txBody>
      </p:sp>
      <p:sp>
        <p:nvSpPr>
          <p:cNvPr id="80899" name="Rectangle 3">
            <a:extLst>
              <a:ext uri="{FF2B5EF4-FFF2-40B4-BE49-F238E27FC236}">
                <a16:creationId xmlns:a16="http://schemas.microsoft.com/office/drawing/2014/main" id="{FDBA5516-07BD-4455-8375-603161EF5107}"/>
              </a:ext>
            </a:extLst>
          </p:cNvPr>
          <p:cNvSpPr>
            <a:spLocks noChangeArrowheads="1"/>
          </p:cNvSpPr>
          <p:nvPr/>
        </p:nvSpPr>
        <p:spPr bwMode="auto">
          <a:xfrm>
            <a:off x="365125" y="941388"/>
            <a:ext cx="10636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900">
                <a:cs typeface="Times New Roman" panose="02020603050405020304" pitchFamily="18" charset="0"/>
              </a:rPr>
              <a:t>Table 1. </a:t>
            </a:r>
            <a:endParaRPr lang="pl-PL" altLang="it-IT" sz="900">
              <a:cs typeface="Times New Roman" panose="02020603050405020304" pitchFamily="18" charset="0"/>
            </a:endParaRPr>
          </a:p>
          <a:p>
            <a:pPr>
              <a:spcBef>
                <a:spcPct val="0"/>
              </a:spcBef>
              <a:buFontTx/>
              <a:buNone/>
            </a:pPr>
            <a:r>
              <a:rPr lang="en-US" altLang="it-IT" sz="900">
                <a:cs typeface="Times New Roman" panose="02020603050405020304" pitchFamily="18" charset="0"/>
              </a:rPr>
              <a:t>Sample analyses</a:t>
            </a:r>
            <a:endParaRPr lang="en-US" altLang="it-IT" sz="1800"/>
          </a:p>
        </p:txBody>
      </p:sp>
      <p:graphicFrame>
        <p:nvGraphicFramePr>
          <p:cNvPr id="59396" name="Group 4">
            <a:extLst>
              <a:ext uri="{FF2B5EF4-FFF2-40B4-BE49-F238E27FC236}">
                <a16:creationId xmlns:a16="http://schemas.microsoft.com/office/drawing/2014/main" id="{7E3EAF6E-2315-44FE-968B-4642D366B3D0}"/>
              </a:ext>
            </a:extLst>
          </p:cNvPr>
          <p:cNvGraphicFramePr>
            <a:graphicFrameLocks noGrp="1"/>
          </p:cNvGraphicFramePr>
          <p:nvPr/>
        </p:nvGraphicFramePr>
        <p:xfrm>
          <a:off x="161925" y="1546225"/>
          <a:ext cx="4383087" cy="4403728"/>
        </p:xfrm>
        <a:graphic>
          <a:graphicData uri="http://schemas.openxmlformats.org/drawingml/2006/table">
            <a:tbl>
              <a:tblPr/>
              <a:tblGrid>
                <a:gridCol w="1316039">
                  <a:extLst>
                    <a:ext uri="{9D8B030D-6E8A-4147-A177-3AD203B41FA5}">
                      <a16:colId xmlns:a16="http://schemas.microsoft.com/office/drawing/2014/main" val="20000"/>
                    </a:ext>
                  </a:extLst>
                </a:gridCol>
                <a:gridCol w="571499">
                  <a:extLst>
                    <a:ext uri="{9D8B030D-6E8A-4147-A177-3AD203B41FA5}">
                      <a16:colId xmlns:a16="http://schemas.microsoft.com/office/drawing/2014/main" val="20001"/>
                    </a:ext>
                  </a:extLst>
                </a:gridCol>
                <a:gridCol w="641350">
                  <a:extLst>
                    <a:ext uri="{9D8B030D-6E8A-4147-A177-3AD203B41FA5}">
                      <a16:colId xmlns:a16="http://schemas.microsoft.com/office/drawing/2014/main" val="20002"/>
                    </a:ext>
                  </a:extLst>
                </a:gridCol>
                <a:gridCol w="571499">
                  <a:extLst>
                    <a:ext uri="{9D8B030D-6E8A-4147-A177-3AD203B41FA5}">
                      <a16:colId xmlns:a16="http://schemas.microsoft.com/office/drawing/2014/main" val="20003"/>
                    </a:ext>
                  </a:extLst>
                </a:gridCol>
                <a:gridCol w="641350">
                  <a:extLst>
                    <a:ext uri="{9D8B030D-6E8A-4147-A177-3AD203B41FA5}">
                      <a16:colId xmlns:a16="http://schemas.microsoft.com/office/drawing/2014/main" val="20004"/>
                    </a:ext>
                  </a:extLst>
                </a:gridCol>
                <a:gridCol w="641350">
                  <a:extLst>
                    <a:ext uri="{9D8B030D-6E8A-4147-A177-3AD203B41FA5}">
                      <a16:colId xmlns:a16="http://schemas.microsoft.com/office/drawing/2014/main" val="20005"/>
                    </a:ext>
                  </a:extLst>
                </a:gridCol>
              </a:tblGrid>
              <a:tr h="69775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it-IT" sz="11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it-IT" sz="11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G6106</a:t>
                      </a:r>
                      <a:endParaRPr kumimoji="0" lang="en-AU" altLang="it-IT"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G13125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G3622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G14131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69.4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Al</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512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Fe</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0.64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0.80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MgO/wt%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K</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0.74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TiO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5</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0.10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0.09</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0.08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MnO/wt%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0.92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0.30</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Cl/wt%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1.4</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1.2</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1.6</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84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Sb</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2</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a:t>
                      </a:r>
                      <a:r>
                        <a:rPr kumimoji="0" lang="en-AU" altLang="it-IT" sz="11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3</a:t>
                      </a: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/wt%</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0.37</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0.28</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0.35</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0.43</a:t>
                      </a:r>
                      <a:endParaRPr kumimoji="0" lang="en-AU" altLang="it-IT"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it-IT" sz="11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0.00</a:t>
                      </a:r>
                      <a:endParaRPr kumimoji="0" lang="en-AU" altLang="it-IT"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3" marR="68583" marT="34309" marB="3430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pic>
        <p:nvPicPr>
          <p:cNvPr id="81007" name="Picture 111">
            <a:extLst>
              <a:ext uri="{FF2B5EF4-FFF2-40B4-BE49-F238E27FC236}">
                <a16:creationId xmlns:a16="http://schemas.microsoft.com/office/drawing/2014/main" id="{A38EC3F0-D9DA-4D30-A177-3940A28F7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63" y="1546225"/>
            <a:ext cx="4383087"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008" name="Rectangle 112">
            <a:extLst>
              <a:ext uri="{FF2B5EF4-FFF2-40B4-BE49-F238E27FC236}">
                <a16:creationId xmlns:a16="http://schemas.microsoft.com/office/drawing/2014/main" id="{77C4F849-2675-4EF9-A688-4F5E45E02755}"/>
              </a:ext>
            </a:extLst>
          </p:cNvPr>
          <p:cNvSpPr>
            <a:spLocks noChangeArrowheads="1"/>
          </p:cNvSpPr>
          <p:nvPr/>
        </p:nvSpPr>
        <p:spPr bwMode="auto">
          <a:xfrm>
            <a:off x="4679950" y="4395788"/>
            <a:ext cx="331311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900">
                <a:latin typeface="Times New Roman" panose="02020603050405020304" pitchFamily="18" charset="0"/>
              </a:rPr>
              <a:t>Fig. 3. Reflection-corrected, normalised </a:t>
            </a:r>
            <a:endParaRPr lang="pl-PL" altLang="it-IT" sz="900">
              <a:latin typeface="Times New Roman" panose="02020603050405020304" pitchFamily="18" charset="0"/>
            </a:endParaRPr>
          </a:p>
          <a:p>
            <a:pPr>
              <a:spcBef>
                <a:spcPct val="0"/>
              </a:spcBef>
              <a:buFontTx/>
              <a:buNone/>
            </a:pPr>
            <a:r>
              <a:rPr lang="en-US" altLang="it-IT" sz="900">
                <a:latin typeface="Times New Roman" panose="02020603050405020304" pitchFamily="18" charset="0"/>
              </a:rPr>
              <a:t>visible wavelength optical absorption spectra.</a:t>
            </a:r>
            <a:r>
              <a:rPr lang="en-US" altLang="it-IT" sz="1800"/>
              <a:t> </a:t>
            </a:r>
          </a:p>
        </p:txBody>
      </p:sp>
      <p:sp>
        <p:nvSpPr>
          <p:cNvPr id="81009" name="Rectangle 113">
            <a:extLst>
              <a:ext uri="{FF2B5EF4-FFF2-40B4-BE49-F238E27FC236}">
                <a16:creationId xmlns:a16="http://schemas.microsoft.com/office/drawing/2014/main" id="{89A6F64E-AD1F-4490-843E-2772CAE0C3E4}"/>
              </a:ext>
            </a:extLst>
          </p:cNvPr>
          <p:cNvSpPr>
            <a:spLocks noChangeArrowheads="1"/>
          </p:cNvSpPr>
          <p:nvPr/>
        </p:nvSpPr>
        <p:spPr bwMode="auto">
          <a:xfrm>
            <a:off x="365125" y="6240463"/>
            <a:ext cx="81676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000" b="1"/>
              <a:t>Roman blue-green bottle glass: chemical–optical analysis and high temperature viscosity modelling</a:t>
            </a:r>
            <a:r>
              <a:rPr lang="en-US" altLang="it-IT" sz="1000">
                <a:latin typeface="Times New Roman" panose="02020603050405020304" pitchFamily="18" charset="0"/>
              </a:rPr>
              <a:t> </a:t>
            </a:r>
          </a:p>
          <a:p>
            <a:pPr>
              <a:spcBef>
                <a:spcPct val="0"/>
              </a:spcBef>
              <a:buFontTx/>
              <a:buNone/>
            </a:pPr>
            <a:r>
              <a:rPr lang="en-US" altLang="it-IT" sz="1000">
                <a:latin typeface="Times New Roman" panose="02020603050405020304" pitchFamily="18" charset="0"/>
              </a:rPr>
              <a:t>P.A. Bingham</a:t>
            </a:r>
            <a:r>
              <a:rPr lang="en-US" altLang="it-IT" sz="1000" baseline="30000">
                <a:latin typeface="Times New Roman" panose="02020603050405020304" pitchFamily="18" charset="0"/>
                <a:hlinkClick r:id="rId3"/>
              </a:rPr>
              <a:t>a</a:t>
            </a:r>
            <a:r>
              <a:rPr lang="en-US" altLang="it-IT" sz="1000" baseline="30000">
                <a:latin typeface="Times New Roman" panose="02020603050405020304" pitchFamily="18" charset="0"/>
              </a:rPr>
              <a:t>, </a:t>
            </a:r>
            <a:r>
              <a:rPr lang="en-US" altLang="it-IT" sz="1000" baseline="30000">
                <a:latin typeface="Times New Roman" panose="02020603050405020304" pitchFamily="18" charset="0"/>
                <a:hlinkClick r:id="rId4"/>
              </a:rPr>
              <a:t>  </a:t>
            </a:r>
            <a:r>
              <a:rPr lang="en-US" altLang="it-IT" sz="1000" baseline="30000">
                <a:latin typeface="Times New Roman" panose="02020603050405020304" pitchFamily="18" charset="0"/>
              </a:rPr>
              <a:t>   , </a:t>
            </a:r>
            <a:r>
              <a:rPr lang="en-US" altLang="it-IT" sz="1000" baseline="30000">
                <a:latin typeface="Times New Roman" panose="02020603050405020304" pitchFamily="18" charset="0"/>
                <a:hlinkClick r:id="rId5"/>
              </a:rPr>
              <a:t>  </a:t>
            </a:r>
            <a:r>
              <a:rPr lang="en-US" altLang="it-IT" sz="1000" baseline="30000">
                <a:latin typeface="Times New Roman" panose="02020603050405020304" pitchFamily="18" charset="0"/>
              </a:rPr>
              <a:t>  </a:t>
            </a:r>
            <a:r>
              <a:rPr lang="en-US" altLang="it-IT" sz="1000">
                <a:latin typeface="Times New Roman" panose="02020603050405020304" pitchFamily="18" charset="0"/>
              </a:rPr>
              <a:t> and </a:t>
            </a:r>
            <a:r>
              <a:rPr lang="en-US" altLang="it-IT" sz="1000" baseline="30000">
                <a:latin typeface="Times New Roman" panose="02020603050405020304" pitchFamily="18" charset="0"/>
              </a:rPr>
              <a:t>C.M. Jackson</a:t>
            </a:r>
            <a:r>
              <a:rPr lang="en-US" altLang="it-IT" sz="1000" baseline="30000">
                <a:latin typeface="Times New Roman" panose="02020603050405020304" pitchFamily="18" charset="0"/>
                <a:hlinkClick r:id="rId6"/>
              </a:rPr>
              <a:t>b</a:t>
            </a:r>
            <a:r>
              <a:rPr lang="en-US" altLang="it-IT" sz="1000" baseline="30000">
                <a:latin typeface="Times New Roman" panose="02020603050405020304" pitchFamily="18" charset="0"/>
              </a:rPr>
              <a:t>a</a:t>
            </a:r>
            <a:endParaRPr lang="pl-PL" altLang="it-IT" sz="1000">
              <a:latin typeface="Times New Roman" panose="02020603050405020304" pitchFamily="18" charset="0"/>
            </a:endParaRPr>
          </a:p>
          <a:p>
            <a:pPr>
              <a:spcBef>
                <a:spcPct val="0"/>
              </a:spcBef>
              <a:buFontTx/>
              <a:buNone/>
            </a:pPr>
            <a:r>
              <a:rPr lang="en-US" altLang="it-IT" sz="1000" b="1">
                <a:hlinkClick r:id="rId7"/>
              </a:rPr>
              <a:t>Journal of Archaeological Science</a:t>
            </a:r>
            <a:r>
              <a:rPr lang="en-US" altLang="it-IT" sz="1000" b="1"/>
              <a:t>. </a:t>
            </a:r>
            <a:r>
              <a:rPr lang="en-US" altLang="it-IT" sz="1000">
                <a:hlinkClick r:id="rId8"/>
              </a:rPr>
              <a:t>Volume 35, Issue 2</a:t>
            </a:r>
            <a:r>
              <a:rPr lang="en-US" altLang="it-IT" sz="1000"/>
              <a:t>, February 2008, Pages 302-309 </a:t>
            </a:r>
          </a:p>
        </p:txBody>
      </p:sp>
      <p:pic>
        <p:nvPicPr>
          <p:cNvPr id="81010" name="Picture 114" descr="Corresponding Author Contact Information">
            <a:hlinkClick r:id="rId4"/>
            <a:extLst>
              <a:ext uri="{FF2B5EF4-FFF2-40B4-BE49-F238E27FC236}">
                <a16:creationId xmlns:a16="http://schemas.microsoft.com/office/drawing/2014/main" id="{5A4C7442-0A90-431D-B82C-8499D6804A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 y="3222625"/>
            <a:ext cx="106362"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011" name="Picture 115" descr="E-mail The Corresponding Author">
            <a:hlinkClick r:id="rId5"/>
            <a:extLst>
              <a:ext uri="{FF2B5EF4-FFF2-40B4-BE49-F238E27FC236}">
                <a16:creationId xmlns:a16="http://schemas.microsoft.com/office/drawing/2014/main" id="{599AE776-E793-4C02-BA3D-06B4147916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725" y="3222625"/>
            <a:ext cx="920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012" name="CasellaDiTesto 1">
            <a:extLst>
              <a:ext uri="{FF2B5EF4-FFF2-40B4-BE49-F238E27FC236}">
                <a16:creationId xmlns:a16="http://schemas.microsoft.com/office/drawing/2014/main" id="{A7133A2A-48F1-4FC0-A23B-B27B8643F883}"/>
              </a:ext>
            </a:extLst>
          </p:cNvPr>
          <p:cNvSpPr txBox="1">
            <a:spLocks noChangeArrowheads="1"/>
          </p:cNvSpPr>
          <p:nvPr/>
        </p:nvSpPr>
        <p:spPr bwMode="auto">
          <a:xfrm>
            <a:off x="4679950" y="4903788"/>
            <a:ext cx="434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Il colore deriva dalla presenza di ossidi Fe</a:t>
            </a:r>
            <a:r>
              <a:rPr lang="it-IT" altLang="it-IT" sz="1800" baseline="-25000"/>
              <a:t>2</a:t>
            </a:r>
            <a:r>
              <a:rPr lang="it-IT" altLang="it-IT" sz="1800"/>
              <a:t>O</a:t>
            </a:r>
            <a:r>
              <a:rPr lang="it-IT" altLang="it-IT" sz="1800" baseline="-25000"/>
              <a:t>3</a:t>
            </a:r>
            <a:r>
              <a:rPr lang="it-IT" altLang="it-IT" sz="1800"/>
              <a:t> e MnO. In quarzo, lo stesso ossido  Fe</a:t>
            </a:r>
            <a:r>
              <a:rPr lang="it-IT" altLang="it-IT" sz="1800" baseline="-25000"/>
              <a:t>2</a:t>
            </a:r>
            <a:r>
              <a:rPr lang="it-IT" altLang="it-IT" sz="1800"/>
              <a:t>O</a:t>
            </a:r>
            <a:r>
              <a:rPr lang="it-IT" altLang="it-IT" sz="1800" baseline="-25000"/>
              <a:t>3</a:t>
            </a:r>
            <a:r>
              <a:rPr lang="it-IT" altLang="it-IT" sz="1800"/>
              <a:t> dà una colorazione violetta. Il vetro I-II secolo d.C.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olo 1">
            <a:extLst>
              <a:ext uri="{FF2B5EF4-FFF2-40B4-BE49-F238E27FC236}">
                <a16:creationId xmlns:a16="http://schemas.microsoft.com/office/drawing/2014/main" id="{B196E960-4C07-4DB1-9F98-50C9542BAF90}"/>
              </a:ext>
            </a:extLst>
          </p:cNvPr>
          <p:cNvSpPr>
            <a:spLocks noGrp="1" noChangeArrowheads="1"/>
          </p:cNvSpPr>
          <p:nvPr>
            <p:ph type="title"/>
          </p:nvPr>
        </p:nvSpPr>
        <p:spPr>
          <a:xfrm>
            <a:off x="3995738" y="612775"/>
            <a:ext cx="4835525" cy="1143000"/>
          </a:xfrm>
        </p:spPr>
        <p:txBody>
          <a:bodyPr/>
          <a:lstStyle/>
          <a:p>
            <a:pPr algn="r"/>
            <a:r>
              <a:rPr lang="it-IT" altLang="it-IT" sz="3200"/>
              <a:t>Museo del vetro Sosnowiec (PL</a:t>
            </a:r>
            <a:r>
              <a:rPr lang="it-IT" altLang="it-IT" sz="3600"/>
              <a:t>)</a:t>
            </a:r>
          </a:p>
        </p:txBody>
      </p:sp>
      <p:sp>
        <p:nvSpPr>
          <p:cNvPr id="81923" name="CasellaDiTesto 4">
            <a:extLst>
              <a:ext uri="{FF2B5EF4-FFF2-40B4-BE49-F238E27FC236}">
                <a16:creationId xmlns:a16="http://schemas.microsoft.com/office/drawing/2014/main" id="{5F443119-0865-4B16-863B-A60D491801ED}"/>
              </a:ext>
            </a:extLst>
          </p:cNvPr>
          <p:cNvSpPr txBox="1">
            <a:spLocks noChangeArrowheads="1"/>
          </p:cNvSpPr>
          <p:nvPr/>
        </p:nvSpPr>
        <p:spPr bwMode="auto">
          <a:xfrm>
            <a:off x="454025" y="6211888"/>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hlinkClick r:id="rId2"/>
              </a:rPr>
              <a:t>https://wikizaglebie.pl/wiki/Pa%C5%82ac_Schoena_Muzeum_w_Sosnowcu</a:t>
            </a:r>
            <a:endParaRPr lang="it-IT" altLang="it-IT" sz="1800"/>
          </a:p>
          <a:p>
            <a:pPr>
              <a:spcBef>
                <a:spcPct val="0"/>
              </a:spcBef>
              <a:buFontTx/>
              <a:buNone/>
            </a:pPr>
            <a:r>
              <a:rPr lang="it-IT" altLang="it-IT" sz="1800"/>
              <a:t>https://ireland.apollo.olxcdn.com/v1/files/yinmr90f2rct3-PL/image;s=516x361</a:t>
            </a:r>
          </a:p>
        </p:txBody>
      </p:sp>
      <p:pic>
        <p:nvPicPr>
          <p:cNvPr id="81924" name="Immagine 6" descr="Immagine che contiene interni, parete, mensola, contatore&#10;&#10;Descrizione generata automaticamente">
            <a:extLst>
              <a:ext uri="{FF2B5EF4-FFF2-40B4-BE49-F238E27FC236}">
                <a16:creationId xmlns:a16="http://schemas.microsoft.com/office/drawing/2014/main" id="{4C5DE552-B431-4340-ADCB-A912B6647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28588"/>
            <a:ext cx="560863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descr="Immagine che contiene interni, parete&#10;&#10;Descrizione generata automaticamente">
            <a:extLst>
              <a:ext uri="{FF2B5EF4-FFF2-40B4-BE49-F238E27FC236}">
                <a16:creationId xmlns:a16="http://schemas.microsoft.com/office/drawing/2014/main" id="{997478AB-62D8-4DF3-91A9-028419CC8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75" y="2924175"/>
            <a:ext cx="4064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a:extLst>
              <a:ext uri="{FF2B5EF4-FFF2-40B4-BE49-F238E27FC236}">
                <a16:creationId xmlns:a16="http://schemas.microsoft.com/office/drawing/2014/main" id="{2FE3A63C-4942-4FC9-8F57-32A121176E21}"/>
              </a:ext>
            </a:extLst>
          </p:cNvPr>
          <p:cNvSpPr>
            <a:spLocks noGrp="1" noChangeArrowheads="1"/>
          </p:cNvSpPr>
          <p:nvPr>
            <p:ph type="title"/>
          </p:nvPr>
        </p:nvSpPr>
        <p:spPr>
          <a:xfrm>
            <a:off x="215900" y="0"/>
            <a:ext cx="8229600" cy="1143000"/>
          </a:xfrm>
        </p:spPr>
        <p:txBody>
          <a:bodyPr/>
          <a:lstStyle/>
          <a:p>
            <a:r>
              <a:rPr lang="it-IT" altLang="it-IT" sz="3600"/>
              <a:t>Il vetro di Murano</a:t>
            </a:r>
          </a:p>
        </p:txBody>
      </p:sp>
      <p:sp>
        <p:nvSpPr>
          <p:cNvPr id="82947" name="CasellaDiTesto 4">
            <a:extLst>
              <a:ext uri="{FF2B5EF4-FFF2-40B4-BE49-F238E27FC236}">
                <a16:creationId xmlns:a16="http://schemas.microsoft.com/office/drawing/2014/main" id="{68B6CEEE-3D59-4140-AEE0-F722429E55D7}"/>
              </a:ext>
            </a:extLst>
          </p:cNvPr>
          <p:cNvSpPr txBox="1">
            <a:spLocks noChangeArrowheads="1"/>
          </p:cNvSpPr>
          <p:nvPr/>
        </p:nvSpPr>
        <p:spPr bwMode="auto">
          <a:xfrm>
            <a:off x="215900" y="6092825"/>
            <a:ext cx="871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a:hlinkClick r:id="rId2"/>
              </a:rPr>
              <a:t>https://www.theitaliantouch.org/it/volume3/miti/miti-e-status-symbol/il-vetro-di-murano/</a:t>
            </a:r>
            <a:endParaRPr lang="it-IT" altLang="it-IT" sz="1600"/>
          </a:p>
          <a:p>
            <a:pPr>
              <a:spcBef>
                <a:spcPct val="0"/>
              </a:spcBef>
              <a:buFontTx/>
              <a:buNone/>
            </a:pPr>
            <a:r>
              <a:rPr lang="it-IT" altLang="it-IT" sz="1600">
                <a:hlinkClick r:id="rId3"/>
              </a:rPr>
              <a:t>https://it.latuaitalia.ru/made-in-italy/il-vetro-artistico-di-murano/</a:t>
            </a:r>
            <a:r>
              <a:rPr lang="it-IT" altLang="it-IT" sz="1600"/>
              <a:t> </a:t>
            </a:r>
          </a:p>
          <a:p>
            <a:pPr>
              <a:spcBef>
                <a:spcPct val="0"/>
              </a:spcBef>
              <a:buFontTx/>
              <a:buNone/>
            </a:pPr>
            <a:r>
              <a:rPr lang="it-IT" altLang="it-IT" sz="1600">
                <a:hlinkClick r:id="rId4"/>
              </a:rPr>
              <a:t>https://vitrumlife.it/vetro-di-murano-un-patrimonio-che-rischia-la-scomparsa/</a:t>
            </a:r>
            <a:endParaRPr lang="it-IT" altLang="it-IT" sz="1600"/>
          </a:p>
          <a:p>
            <a:pPr>
              <a:spcBef>
                <a:spcPct val="0"/>
              </a:spcBef>
              <a:buFontTx/>
              <a:buNone/>
            </a:pPr>
            <a:r>
              <a:rPr lang="it-IT" altLang="it-IT" sz="1600">
                <a:hlinkClick r:id="rId5"/>
              </a:rPr>
              <a:t>https://www.livitaly.com/tour/murano-glass-tour-venice/</a:t>
            </a:r>
            <a:r>
              <a:rPr lang="it-IT" altLang="it-IT" sz="1600"/>
              <a:t>  </a:t>
            </a:r>
          </a:p>
        </p:txBody>
      </p:sp>
      <p:pic>
        <p:nvPicPr>
          <p:cNvPr id="82948" name="Immagine 6" descr="Immagine che contiene colorato, parecchi&#10;&#10;Descrizione generata automaticamente">
            <a:extLst>
              <a:ext uri="{FF2B5EF4-FFF2-40B4-BE49-F238E27FC236}">
                <a16:creationId xmlns:a16="http://schemas.microsoft.com/office/drawing/2014/main" id="{966ECB73-2E46-4CA9-AEF4-4B537A659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981075"/>
            <a:ext cx="42306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Immagine 8" descr="Immagine che contiene colorato&#10;&#10;Descrizione generata automaticamente">
            <a:extLst>
              <a:ext uri="{FF2B5EF4-FFF2-40B4-BE49-F238E27FC236}">
                <a16:creationId xmlns:a16="http://schemas.microsoft.com/office/drawing/2014/main" id="{5AB906B8-DF39-4B55-B176-DE7B6C128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350" y="981075"/>
            <a:ext cx="33464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Immagine 14" descr="Immagine che contiene testo, edificio, giallo, colorato&#10;&#10;Descrizione generata automaticamente">
            <a:extLst>
              <a:ext uri="{FF2B5EF4-FFF2-40B4-BE49-F238E27FC236}">
                <a16:creationId xmlns:a16="http://schemas.microsoft.com/office/drawing/2014/main" id="{ABC36A25-044D-4FAC-9CE2-51B7B15361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8" y="3644900"/>
            <a:ext cx="50625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Immagine 16">
            <a:extLst>
              <a:ext uri="{FF2B5EF4-FFF2-40B4-BE49-F238E27FC236}">
                <a16:creationId xmlns:a16="http://schemas.microsoft.com/office/drawing/2014/main" id="{FE2C0B23-D8B7-48DF-B5F9-607380A479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7525" y="3671888"/>
            <a:ext cx="29956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olo 1">
            <a:extLst>
              <a:ext uri="{FF2B5EF4-FFF2-40B4-BE49-F238E27FC236}">
                <a16:creationId xmlns:a16="http://schemas.microsoft.com/office/drawing/2014/main" id="{7A78A181-F8C0-4E2E-8A21-5AC1A30ABB95}"/>
              </a:ext>
            </a:extLst>
          </p:cNvPr>
          <p:cNvSpPr>
            <a:spLocks noGrp="1" noChangeArrowheads="1"/>
          </p:cNvSpPr>
          <p:nvPr>
            <p:ph type="title"/>
          </p:nvPr>
        </p:nvSpPr>
        <p:spPr>
          <a:xfrm>
            <a:off x="5975350" y="836613"/>
            <a:ext cx="3168650" cy="1143000"/>
          </a:xfrm>
        </p:spPr>
        <p:txBody>
          <a:bodyPr/>
          <a:lstStyle/>
          <a:p>
            <a:r>
              <a:rPr lang="it-IT" altLang="it-IT" sz="3200"/>
              <a:t>Il duomo di Murano</a:t>
            </a:r>
          </a:p>
        </p:txBody>
      </p:sp>
      <p:sp>
        <p:nvSpPr>
          <p:cNvPr id="83971" name="CasellaDiTesto 4">
            <a:extLst>
              <a:ext uri="{FF2B5EF4-FFF2-40B4-BE49-F238E27FC236}">
                <a16:creationId xmlns:a16="http://schemas.microsoft.com/office/drawing/2014/main" id="{14EB96E6-1625-4F9B-B404-58323C2D83CA}"/>
              </a:ext>
            </a:extLst>
          </p:cNvPr>
          <p:cNvSpPr txBox="1">
            <a:spLocks noChangeArrowheads="1"/>
          </p:cNvSpPr>
          <p:nvPr/>
        </p:nvSpPr>
        <p:spPr bwMode="auto">
          <a:xfrm>
            <a:off x="107950" y="4737100"/>
            <a:ext cx="886936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202122"/>
                </a:solidFill>
              </a:rPr>
              <a:t>Fondata forse nella metà del </a:t>
            </a:r>
            <a:r>
              <a:rPr lang="it-IT" altLang="it-IT" sz="1800">
                <a:solidFill>
                  <a:srgbClr val="0645AD"/>
                </a:solidFill>
                <a:hlinkClick r:id="rId2" tooltip="X secolo"/>
              </a:rPr>
              <a:t>VII secolo</a:t>
            </a:r>
            <a:r>
              <a:rPr lang="it-IT" altLang="it-IT" sz="1800">
                <a:solidFill>
                  <a:srgbClr val="202122"/>
                </a:solidFill>
              </a:rPr>
              <a:t> (dal </a:t>
            </a:r>
            <a:r>
              <a:rPr lang="it-IT" altLang="it-IT" sz="1800">
                <a:solidFill>
                  <a:srgbClr val="0645AD"/>
                </a:solidFill>
                <a:hlinkClick r:id="rId3" tooltip="999"/>
              </a:rPr>
              <a:t>999</a:t>
            </a:r>
            <a:r>
              <a:rPr lang="it-IT" altLang="it-IT" sz="1800">
                <a:solidFill>
                  <a:srgbClr val="202122"/>
                </a:solidFill>
              </a:rPr>
              <a:t> è una promissione del pievano Michele Monetario al </a:t>
            </a:r>
            <a:r>
              <a:rPr lang="it-IT" altLang="it-IT" sz="1800">
                <a:solidFill>
                  <a:srgbClr val="0645AD"/>
                </a:solidFill>
                <a:hlinkClick r:id="rId4" tooltip="Vescovo di Torcello"/>
              </a:rPr>
              <a:t>vescovo di Torcello</a:t>
            </a:r>
            <a:r>
              <a:rPr lang="it-IT" altLang="it-IT" sz="1800">
                <a:solidFill>
                  <a:srgbClr val="202122"/>
                </a:solidFill>
              </a:rPr>
              <a:t>), la </a:t>
            </a:r>
            <a:r>
              <a:rPr lang="it-IT" altLang="it-IT" sz="1800">
                <a:solidFill>
                  <a:srgbClr val="0645AD"/>
                </a:solidFill>
                <a:hlinkClick r:id="rId5" tooltip="Chiesa (architettura)"/>
              </a:rPr>
              <a:t>chiesa</a:t>
            </a:r>
            <a:r>
              <a:rPr lang="it-IT" altLang="it-IT" sz="1800">
                <a:solidFill>
                  <a:srgbClr val="202122"/>
                </a:solidFill>
              </a:rPr>
              <a:t> fu inizialmente dedicata a Santa Maria. Ad essa, nel </a:t>
            </a:r>
            <a:r>
              <a:rPr lang="it-IT" altLang="it-IT" sz="1800">
                <a:solidFill>
                  <a:srgbClr val="0645AD"/>
                </a:solidFill>
                <a:hlinkClick r:id="rId6" tooltip="1125"/>
              </a:rPr>
              <a:t>1125</a:t>
            </a:r>
            <a:r>
              <a:rPr lang="it-IT" altLang="it-IT" sz="1800">
                <a:solidFill>
                  <a:srgbClr val="202122"/>
                </a:solidFill>
              </a:rPr>
              <a:t>, fu associato San Donato martire, </a:t>
            </a:r>
            <a:r>
              <a:rPr lang="it-IT" altLang="it-IT" sz="1800">
                <a:solidFill>
                  <a:srgbClr val="0645AD"/>
                </a:solidFill>
                <a:hlinkClick r:id="rId7" tooltip="Diocesi di Eurea di Epiro"/>
              </a:rPr>
              <a:t>vescovo di Evorea</a:t>
            </a:r>
            <a:r>
              <a:rPr lang="it-IT" altLang="it-IT" sz="1800">
                <a:solidFill>
                  <a:srgbClr val="202122"/>
                </a:solidFill>
              </a:rPr>
              <a:t>, quando il corpo del santo fu trasportato da </a:t>
            </a:r>
            <a:r>
              <a:rPr lang="it-IT" altLang="it-IT" sz="1800">
                <a:solidFill>
                  <a:srgbClr val="0645AD"/>
                </a:solidFill>
                <a:hlinkClick r:id="rId8" tooltip="Cefalonia"/>
              </a:rPr>
              <a:t>Cefalonia</a:t>
            </a:r>
            <a:r>
              <a:rPr lang="it-IT" altLang="it-IT" sz="1800">
                <a:solidFill>
                  <a:srgbClr val="202122"/>
                </a:solidFill>
              </a:rPr>
              <a:t>, dopo che la città fu conquistata da parte dell'armata navale comandata dal </a:t>
            </a:r>
            <a:r>
              <a:rPr lang="it-IT" altLang="it-IT" sz="1800">
                <a:solidFill>
                  <a:srgbClr val="0645AD"/>
                </a:solidFill>
                <a:hlinkClick r:id="rId9" tooltip="Doge di Venezia"/>
              </a:rPr>
              <a:t>Doge di Venezia</a:t>
            </a:r>
            <a:r>
              <a:rPr lang="it-IT" altLang="it-IT" sz="1800">
                <a:solidFill>
                  <a:srgbClr val="202122"/>
                </a:solidFill>
              </a:rPr>
              <a:t> </a:t>
            </a:r>
            <a:r>
              <a:rPr lang="it-IT" altLang="it-IT" sz="1800">
                <a:solidFill>
                  <a:srgbClr val="0645AD"/>
                </a:solidFill>
                <a:hlinkClick r:id="rId10" tooltip="Domenico Michiel"/>
              </a:rPr>
              <a:t>Domenico Michiel</a:t>
            </a:r>
            <a:r>
              <a:rPr lang="it-IT" altLang="it-IT" sz="1800">
                <a:solidFill>
                  <a:srgbClr val="202122"/>
                </a:solidFill>
              </a:rPr>
              <a:t>. </a:t>
            </a:r>
          </a:p>
          <a:p>
            <a:pPr>
              <a:spcBef>
                <a:spcPct val="0"/>
              </a:spcBef>
              <a:buFontTx/>
              <a:buNone/>
            </a:pPr>
            <a:r>
              <a:rPr lang="it-IT" altLang="it-IT" sz="1200">
                <a:solidFill>
                  <a:srgbClr val="202122"/>
                </a:solidFill>
                <a:hlinkClick r:id="rId11"/>
              </a:rPr>
              <a:t>https://it.wikipedia.org/wiki/Duomo_di_Murano</a:t>
            </a:r>
            <a:r>
              <a:rPr lang="it-IT" altLang="it-IT" sz="1200">
                <a:solidFill>
                  <a:srgbClr val="202122"/>
                </a:solidFill>
              </a:rPr>
              <a:t> </a:t>
            </a:r>
          </a:p>
          <a:p>
            <a:pPr>
              <a:spcBef>
                <a:spcPct val="0"/>
              </a:spcBef>
              <a:buFontTx/>
              <a:buNone/>
            </a:pPr>
            <a:r>
              <a:rPr lang="it-IT" altLang="it-IT" sz="1200">
                <a:hlinkClick r:id="rId12"/>
              </a:rPr>
              <a:t>https://www.flickr.com/photos/rhugo/4011716592/</a:t>
            </a:r>
            <a:r>
              <a:rPr lang="it-IT" altLang="it-IT" sz="1200">
                <a:solidFill>
                  <a:srgbClr val="202122"/>
                </a:solidFill>
              </a:rPr>
              <a:t> </a:t>
            </a:r>
            <a:endParaRPr lang="it-IT" altLang="it-IT" sz="1200"/>
          </a:p>
        </p:txBody>
      </p:sp>
      <p:pic>
        <p:nvPicPr>
          <p:cNvPr id="83972" name="Immagine 6" descr="Immagine che contiene edificio, acqua, esterni, barca&#10;&#10;Descrizione generata automaticamente">
            <a:extLst>
              <a:ext uri="{FF2B5EF4-FFF2-40B4-BE49-F238E27FC236}">
                <a16:creationId xmlns:a16="http://schemas.microsoft.com/office/drawing/2014/main" id="{EC7CFD77-884A-4AEF-B0F9-435E2B1419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850" y="227013"/>
            <a:ext cx="6096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a:extLst>
              <a:ext uri="{FF2B5EF4-FFF2-40B4-BE49-F238E27FC236}">
                <a16:creationId xmlns:a16="http://schemas.microsoft.com/office/drawing/2014/main" id="{82BD1518-75C3-4288-B9ED-53015ED23FDE}"/>
              </a:ext>
            </a:extLst>
          </p:cNvPr>
          <p:cNvSpPr>
            <a:spLocks noGrp="1" noChangeArrowheads="1"/>
          </p:cNvSpPr>
          <p:nvPr>
            <p:ph type="title"/>
          </p:nvPr>
        </p:nvSpPr>
        <p:spPr/>
        <p:txBody>
          <a:bodyPr/>
          <a:lstStyle/>
          <a:p>
            <a:r>
              <a:rPr lang="it-IT" altLang="it-IT" sz="3600"/>
              <a:t>Porcellana, faenza, ceramica, marmo </a:t>
            </a:r>
          </a:p>
        </p:txBody>
      </p:sp>
      <p:pic>
        <p:nvPicPr>
          <p:cNvPr id="84995" name="Immagine 4" descr="Immagine che contiene interni, posando&#10;&#10;Descrizione generata automaticamente">
            <a:extLst>
              <a:ext uri="{FF2B5EF4-FFF2-40B4-BE49-F238E27FC236}">
                <a16:creationId xmlns:a16="http://schemas.microsoft.com/office/drawing/2014/main" id="{7F41D09C-E211-479B-8ABF-2A3C46860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700" y="1165225"/>
            <a:ext cx="310673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CasellaDiTesto 5">
            <a:extLst>
              <a:ext uri="{FF2B5EF4-FFF2-40B4-BE49-F238E27FC236}">
                <a16:creationId xmlns:a16="http://schemas.microsoft.com/office/drawing/2014/main" id="{E8B5F858-CA03-4161-A463-4CBE88ACB265}"/>
              </a:ext>
            </a:extLst>
          </p:cNvPr>
          <p:cNvSpPr txBox="1">
            <a:spLocks noChangeArrowheads="1"/>
          </p:cNvSpPr>
          <p:nvPr/>
        </p:nvSpPr>
        <p:spPr bwMode="auto">
          <a:xfrm>
            <a:off x="2825750" y="6429375"/>
            <a:ext cx="631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https://www.wga.hu/support/viewer_m/z.html</a:t>
            </a:r>
          </a:p>
        </p:txBody>
      </p:sp>
      <p:pic>
        <p:nvPicPr>
          <p:cNvPr id="84997" name="Immagine 8" descr="Immagine che contiene testo, scultura, edificio, posando&#10;&#10;Descrizione generata automaticamente">
            <a:extLst>
              <a:ext uri="{FF2B5EF4-FFF2-40B4-BE49-F238E27FC236}">
                <a16:creationId xmlns:a16="http://schemas.microsoft.com/office/drawing/2014/main" id="{83E6547A-6523-4DCE-B0BC-EEE60DA03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136650"/>
            <a:ext cx="55784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CasellaDiTesto 9">
            <a:extLst>
              <a:ext uri="{FF2B5EF4-FFF2-40B4-BE49-F238E27FC236}">
                <a16:creationId xmlns:a16="http://schemas.microsoft.com/office/drawing/2014/main" id="{DED6104F-5C2F-4325-84B8-226291283EB9}"/>
              </a:ext>
            </a:extLst>
          </p:cNvPr>
          <p:cNvSpPr txBox="1">
            <a:spLocks noChangeArrowheads="1"/>
          </p:cNvSpPr>
          <p:nvPr/>
        </p:nvSpPr>
        <p:spPr bwMode="auto">
          <a:xfrm>
            <a:off x="52388" y="5576888"/>
            <a:ext cx="890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Andrea della Robbia, La Verna                 Canova «Ermitage» S. Pietroburgo, foto MK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D47CF9B-B12C-4157-AF69-44DB7CA31961}"/>
              </a:ext>
            </a:extLst>
          </p:cNvPr>
          <p:cNvSpPr>
            <a:spLocks noGrp="1" noChangeArrowheads="1"/>
          </p:cNvSpPr>
          <p:nvPr>
            <p:ph type="title"/>
          </p:nvPr>
        </p:nvSpPr>
        <p:spPr>
          <a:xfrm>
            <a:off x="3276600" y="371475"/>
            <a:ext cx="5843588" cy="581025"/>
          </a:xfrm>
        </p:spPr>
        <p:txBody>
          <a:bodyPr/>
          <a:lstStyle/>
          <a:p>
            <a:r>
              <a:rPr lang="it-IT" altLang="it-IT" sz="3600"/>
              <a:t>Porcellana </a:t>
            </a:r>
          </a:p>
        </p:txBody>
      </p:sp>
      <p:pic>
        <p:nvPicPr>
          <p:cNvPr id="86019" name="Picture 3">
            <a:extLst>
              <a:ext uri="{FF2B5EF4-FFF2-40B4-BE49-F238E27FC236}">
                <a16:creationId xmlns:a16="http://schemas.microsoft.com/office/drawing/2014/main" id="{3D1EB4AB-84F4-4E3B-B527-0915A7096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39700"/>
            <a:ext cx="3884613"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a:extLst>
              <a:ext uri="{FF2B5EF4-FFF2-40B4-BE49-F238E27FC236}">
                <a16:creationId xmlns:a16="http://schemas.microsoft.com/office/drawing/2014/main" id="{16F301A9-DA00-4751-AAA7-58227D74BC9F}"/>
              </a:ext>
            </a:extLst>
          </p:cNvPr>
          <p:cNvSpPr txBox="1">
            <a:spLocks noChangeArrowheads="1"/>
          </p:cNvSpPr>
          <p:nvPr/>
        </p:nvSpPr>
        <p:spPr bwMode="auto">
          <a:xfrm>
            <a:off x="3851275" y="1374775"/>
            <a:ext cx="472122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t>Componenti</a:t>
            </a:r>
            <a:r>
              <a:rPr lang="pl-PL" altLang="it-IT" sz="1800" b="1"/>
              <a:t>: </a:t>
            </a:r>
            <a:endParaRPr lang="pl-PL" altLang="it-IT" sz="1800"/>
          </a:p>
          <a:p>
            <a:pPr>
              <a:spcBef>
                <a:spcPct val="0"/>
              </a:spcBef>
              <a:buFontTx/>
              <a:buNone/>
            </a:pPr>
            <a:r>
              <a:rPr lang="pl-PL" altLang="it-IT" sz="1800"/>
              <a:t>kaolin</a:t>
            </a:r>
            <a:r>
              <a:rPr lang="it-IT" altLang="it-IT" sz="1800"/>
              <a:t>o</a:t>
            </a:r>
            <a:r>
              <a:rPr lang="pl-PL" altLang="it-IT" sz="1800"/>
              <a:t> </a:t>
            </a:r>
            <a:r>
              <a:rPr lang="en-US" altLang="it-IT" sz="1800"/>
              <a:t>Al</a:t>
            </a:r>
            <a:r>
              <a:rPr lang="pl-PL" altLang="it-IT" sz="1800" baseline="-25000"/>
              <a:t>2</a:t>
            </a:r>
            <a:r>
              <a:rPr lang="en-US" altLang="it-IT" sz="1800"/>
              <a:t>Si</a:t>
            </a:r>
            <a:r>
              <a:rPr lang="pl-PL" altLang="it-IT" sz="1800" baseline="-25000"/>
              <a:t>2</a:t>
            </a:r>
            <a:r>
              <a:rPr lang="en-US" altLang="it-IT" sz="1800"/>
              <a:t>O</a:t>
            </a:r>
            <a:r>
              <a:rPr lang="pl-PL" altLang="it-IT" sz="1800" baseline="-25000"/>
              <a:t>5</a:t>
            </a:r>
            <a:r>
              <a:rPr lang="en-US" altLang="it-IT" sz="1800"/>
              <a:t>(OH)</a:t>
            </a:r>
            <a:r>
              <a:rPr lang="pl-PL" altLang="it-IT" sz="1800" baseline="-25000"/>
              <a:t>4</a:t>
            </a:r>
            <a:r>
              <a:rPr lang="pl-PL" altLang="it-IT" sz="1800"/>
              <a:t> – „Kao-Lin” </a:t>
            </a:r>
            <a:endParaRPr lang="it-IT" altLang="it-IT" sz="1800"/>
          </a:p>
          <a:p>
            <a:pPr>
              <a:spcBef>
                <a:spcPct val="0"/>
              </a:spcBef>
              <a:buFontTx/>
              <a:buNone/>
            </a:pPr>
            <a:r>
              <a:rPr lang="it-IT" altLang="it-IT" sz="1800" i="1"/>
              <a:t>Componente principale</a:t>
            </a:r>
            <a:r>
              <a:rPr lang="pl-PL" altLang="it-IT" sz="1800" i="1"/>
              <a:t> = le</a:t>
            </a:r>
            <a:r>
              <a:rPr lang="it-IT" altLang="it-IT" sz="1800" i="1"/>
              <a:t>gante</a:t>
            </a:r>
            <a:endParaRPr lang="pl-PL" altLang="it-IT" sz="1800" i="1"/>
          </a:p>
          <a:p>
            <a:pPr>
              <a:spcBef>
                <a:spcPct val="0"/>
              </a:spcBef>
              <a:buFontTx/>
              <a:buNone/>
            </a:pPr>
            <a:r>
              <a:rPr lang="it-IT" altLang="it-IT" sz="1800"/>
              <a:t>argille</a:t>
            </a:r>
            <a:r>
              <a:rPr lang="pl-PL" altLang="it-IT" sz="1800"/>
              <a:t> (kaolin</a:t>
            </a:r>
            <a:r>
              <a:rPr lang="it-IT" altLang="it-IT" sz="1800"/>
              <a:t>o</a:t>
            </a:r>
            <a:r>
              <a:rPr lang="pl-PL" altLang="it-IT" sz="1800"/>
              <a:t> </a:t>
            </a:r>
            <a:r>
              <a:rPr lang="it-IT" altLang="it-IT" sz="1800"/>
              <a:t>con aggiuntivi</a:t>
            </a:r>
            <a:r>
              <a:rPr lang="pl-PL" altLang="it-IT" sz="1800"/>
              <a:t>, </a:t>
            </a:r>
            <a:r>
              <a:rPr lang="it-IT" altLang="it-IT" sz="1800"/>
              <a:t>e.g</a:t>
            </a:r>
            <a:r>
              <a:rPr lang="pl-PL" altLang="it-IT" sz="1800"/>
              <a:t>. Fe</a:t>
            </a:r>
            <a:r>
              <a:rPr lang="pl-PL" altLang="it-IT" sz="1800" baseline="-25000"/>
              <a:t>2</a:t>
            </a:r>
            <a:r>
              <a:rPr lang="pl-PL" altLang="it-IT" sz="1800"/>
              <a:t>O</a:t>
            </a:r>
            <a:r>
              <a:rPr lang="pl-PL" altLang="it-IT" sz="1800" baseline="-25000"/>
              <a:t>3</a:t>
            </a:r>
            <a:r>
              <a:rPr lang="pl-PL" altLang="it-IT" sz="1800"/>
              <a:t>)</a:t>
            </a:r>
            <a:endParaRPr lang="it-IT" altLang="it-IT" sz="1800"/>
          </a:p>
          <a:p>
            <a:pPr>
              <a:spcBef>
                <a:spcPct val="0"/>
              </a:spcBef>
              <a:buFontTx/>
              <a:buNone/>
            </a:pPr>
            <a:endParaRPr lang="pl-PL" altLang="it-IT" sz="1800"/>
          </a:p>
          <a:p>
            <a:pPr>
              <a:spcBef>
                <a:spcPct val="0"/>
              </a:spcBef>
              <a:buFontTx/>
              <a:buNone/>
            </a:pPr>
            <a:r>
              <a:rPr lang="it-IT" altLang="it-IT" sz="1800"/>
              <a:t>Feldspato</a:t>
            </a:r>
            <a:r>
              <a:rPr lang="pl-PL" altLang="it-IT" sz="1800"/>
              <a:t> (</a:t>
            </a:r>
            <a:r>
              <a:rPr lang="it-IT" altLang="it-IT" sz="1800"/>
              <a:t>ted</a:t>
            </a:r>
            <a:r>
              <a:rPr lang="pl-PL" altLang="it-IT" sz="1800"/>
              <a:t>. Feldspat, </a:t>
            </a:r>
            <a:r>
              <a:rPr lang="it-IT" altLang="it-IT" sz="1800"/>
              <a:t>ing</a:t>
            </a:r>
            <a:r>
              <a:rPr lang="pl-PL" altLang="it-IT" sz="1800"/>
              <a:t>. feldspar, </a:t>
            </a:r>
          </a:p>
          <a:p>
            <a:pPr>
              <a:spcBef>
                <a:spcPct val="0"/>
              </a:spcBef>
              <a:buFontTx/>
              <a:buNone/>
            </a:pPr>
            <a:r>
              <a:rPr lang="pl-PL" altLang="it-IT" sz="1800"/>
              <a:t>	</a:t>
            </a:r>
            <a:r>
              <a:rPr lang="it-IT" altLang="it-IT" sz="1800"/>
              <a:t>e.g.</a:t>
            </a:r>
            <a:r>
              <a:rPr lang="pl-PL" altLang="it-IT" sz="1800"/>
              <a:t>. orto</a:t>
            </a:r>
            <a:r>
              <a:rPr lang="it-IT" altLang="it-IT" sz="1800"/>
              <a:t>clasio</a:t>
            </a:r>
            <a:r>
              <a:rPr lang="pl-PL" altLang="it-IT" sz="1800"/>
              <a:t> (K, Na)</a:t>
            </a:r>
            <a:r>
              <a:rPr lang="pl-PL" altLang="it-IT" sz="1800" baseline="-25000"/>
              <a:t>2</a:t>
            </a:r>
            <a:r>
              <a:rPr lang="it-IT" altLang="it-IT" sz="1800" baseline="-25000"/>
              <a:t> </a:t>
            </a:r>
            <a:r>
              <a:rPr lang="pl-PL" altLang="it-IT" sz="1800"/>
              <a:t>Al</a:t>
            </a:r>
            <a:r>
              <a:rPr lang="pl-PL" altLang="it-IT" sz="1800" baseline="-25000"/>
              <a:t>2</a:t>
            </a:r>
            <a:r>
              <a:rPr lang="pl-PL" altLang="it-IT" sz="1800"/>
              <a:t>O</a:t>
            </a:r>
            <a:r>
              <a:rPr lang="pl-PL" altLang="it-IT" sz="1800" baseline="-25000"/>
              <a:t>3</a:t>
            </a:r>
            <a:r>
              <a:rPr lang="pl-PL" altLang="it-IT" sz="1800"/>
              <a:t>•6SiO</a:t>
            </a:r>
            <a:r>
              <a:rPr lang="pl-PL" altLang="it-IT" sz="1800" baseline="-25000"/>
              <a:t>2</a:t>
            </a:r>
            <a:endParaRPr lang="pl-PL" altLang="it-IT" sz="1800"/>
          </a:p>
          <a:p>
            <a:pPr>
              <a:spcBef>
                <a:spcPct val="0"/>
              </a:spcBef>
              <a:buFontTx/>
              <a:buNone/>
            </a:pPr>
            <a:r>
              <a:rPr lang="pl-PL" altLang="it-IT" sz="1800"/>
              <a:t>	</a:t>
            </a:r>
            <a:r>
              <a:rPr lang="it-IT" altLang="it-IT" sz="1800"/>
              <a:t>o</a:t>
            </a:r>
            <a:r>
              <a:rPr lang="pl-PL" altLang="it-IT" sz="1800"/>
              <a:t> plagio</a:t>
            </a:r>
            <a:r>
              <a:rPr lang="it-IT" altLang="it-IT" sz="1800"/>
              <a:t>clasio</a:t>
            </a:r>
            <a:r>
              <a:rPr lang="pl-PL" altLang="it-IT" sz="1800"/>
              <a:t> CaO•Al</a:t>
            </a:r>
            <a:r>
              <a:rPr lang="pl-PL" altLang="it-IT" sz="1800" baseline="-25000"/>
              <a:t>2</a:t>
            </a:r>
            <a:r>
              <a:rPr lang="pl-PL" altLang="it-IT" sz="1800"/>
              <a:t>O</a:t>
            </a:r>
            <a:r>
              <a:rPr lang="pl-PL" altLang="it-IT" sz="1800" baseline="-25000"/>
              <a:t>3</a:t>
            </a:r>
            <a:r>
              <a:rPr lang="pl-PL" altLang="it-IT" sz="1800"/>
              <a:t>•SiO</a:t>
            </a:r>
            <a:r>
              <a:rPr lang="pl-PL" altLang="it-IT" sz="1800" baseline="-25000"/>
              <a:t>2</a:t>
            </a:r>
            <a:r>
              <a:rPr lang="pl-PL" altLang="it-IT" sz="1800"/>
              <a:t> ) </a:t>
            </a:r>
          </a:p>
          <a:p>
            <a:pPr>
              <a:spcBef>
                <a:spcPct val="0"/>
              </a:spcBef>
              <a:buFontTx/>
              <a:buNone/>
            </a:pPr>
            <a:r>
              <a:rPr lang="pl-PL" altLang="it-IT" sz="1800"/>
              <a:t>	- </a:t>
            </a:r>
            <a:r>
              <a:rPr lang="it-IT" altLang="it-IT" sz="1800" i="1"/>
              <a:t>aiuta la fusione</a:t>
            </a:r>
            <a:endParaRPr lang="pl-PL" altLang="it-IT" sz="1800"/>
          </a:p>
          <a:p>
            <a:pPr>
              <a:spcBef>
                <a:spcPct val="0"/>
              </a:spcBef>
              <a:buFontTx/>
              <a:buNone/>
            </a:pPr>
            <a:r>
              <a:rPr lang="it-IT" altLang="it-IT" sz="1800"/>
              <a:t>quarzo</a:t>
            </a:r>
            <a:r>
              <a:rPr lang="pl-PL" altLang="it-IT" sz="1800"/>
              <a:t> SiO</a:t>
            </a:r>
            <a:r>
              <a:rPr lang="pl-PL" altLang="it-IT" sz="1800" baseline="-25000"/>
              <a:t>2 </a:t>
            </a:r>
            <a:r>
              <a:rPr lang="pl-PL" altLang="it-IT" sz="1800" baseline="30000"/>
              <a:t> </a:t>
            </a:r>
            <a:r>
              <a:rPr lang="it-IT" altLang="it-IT" sz="1800"/>
              <a:t>- assicura la vetrificazione </a:t>
            </a:r>
            <a:endParaRPr lang="en-US" altLang="it-IT" sz="1800"/>
          </a:p>
        </p:txBody>
      </p:sp>
      <p:sp>
        <p:nvSpPr>
          <p:cNvPr id="63493" name="Rectangle 5">
            <a:extLst>
              <a:ext uri="{FF2B5EF4-FFF2-40B4-BE49-F238E27FC236}">
                <a16:creationId xmlns:a16="http://schemas.microsoft.com/office/drawing/2014/main" id="{F55D9138-3E01-4CE6-A0CC-A776FA98C5CC}"/>
              </a:ext>
            </a:extLst>
          </p:cNvPr>
          <p:cNvSpPr>
            <a:spLocks noChangeArrowheads="1"/>
          </p:cNvSpPr>
          <p:nvPr/>
        </p:nvSpPr>
        <p:spPr bwMode="auto">
          <a:xfrm>
            <a:off x="4062413" y="4343400"/>
            <a:ext cx="4757737" cy="1200150"/>
          </a:xfrm>
          <a:prstGeom prst="rect">
            <a:avLst/>
          </a:prstGeom>
          <a:noFill/>
          <a:ln>
            <a:noFill/>
          </a:ln>
          <a:effectLst/>
        </p:spPr>
        <p:txBody>
          <a:bodyPr anchor="ctr">
            <a:spAutoFit/>
          </a:bodyPr>
          <a:lstStyle/>
          <a:p>
            <a:pPr>
              <a:defRPr/>
            </a:pPr>
            <a:r>
              <a:rPr lang="en-US" altLang="it-IT" sz="1050" dirty="0"/>
              <a:t>Influence of macroscopic residual stresses on the mechanical behavior and microstructure of porcelain tile</a:t>
            </a:r>
            <a:r>
              <a:rPr lang="en-US" altLang="it-IT" sz="900" baseline="30000" dirty="0">
                <a:hlinkClick r:id="rId3"/>
              </a:rPr>
              <a:t>  </a:t>
            </a:r>
            <a:r>
              <a:rPr lang="en-US" altLang="it-IT" sz="900" baseline="30000" dirty="0"/>
              <a:t>   </a:t>
            </a:r>
            <a:r>
              <a:rPr lang="en-US" altLang="it-IT" sz="900" dirty="0"/>
              <a:t> </a:t>
            </a:r>
            <a:endParaRPr lang="pl-PL" altLang="it-IT" sz="900" dirty="0"/>
          </a:p>
          <a:p>
            <a:pPr>
              <a:defRPr/>
            </a:pPr>
            <a:r>
              <a:rPr lang="en-US" altLang="it-IT" sz="1050" b="1" dirty="0">
                <a:hlinkClick r:id="rId4"/>
              </a:rPr>
              <a:t>Journal of the European Ceramic Society</a:t>
            </a:r>
            <a:br>
              <a:rPr lang="en-US" altLang="it-IT" sz="1050" dirty="0"/>
            </a:br>
            <a:r>
              <a:rPr lang="en-US" altLang="it-IT" sz="1050" dirty="0">
                <a:hlinkClick r:id="rId5"/>
              </a:rPr>
              <a:t>Volume 28, Issue 13</a:t>
            </a:r>
            <a:r>
              <a:rPr lang="en-US" altLang="it-IT" sz="1050" dirty="0"/>
              <a:t>, September 2008, Pages 2463-2469 </a:t>
            </a:r>
            <a:endParaRPr lang="en-US" altLang="it-IT" sz="1050" b="1" baseline="30000" dirty="0"/>
          </a:p>
          <a:p>
            <a:pPr>
              <a:defRPr/>
            </a:pPr>
            <a:r>
              <a:rPr lang="en-US" altLang="it-IT" sz="750" dirty="0" err="1">
                <a:latin typeface="Times New Roman" panose="02020603050405020304" pitchFamily="18" charset="0"/>
              </a:rPr>
              <a:t>Agenor</a:t>
            </a:r>
            <a:r>
              <a:rPr lang="en-US" altLang="it-IT" sz="750" dirty="0">
                <a:latin typeface="Times New Roman" panose="02020603050405020304" pitchFamily="18" charset="0"/>
              </a:rPr>
              <a:t> De Noni </a:t>
            </a:r>
            <a:r>
              <a:rPr lang="en-US" altLang="it-IT" sz="750" dirty="0" err="1">
                <a:latin typeface="Times New Roman" panose="02020603050405020304" pitchFamily="18" charset="0"/>
              </a:rPr>
              <a:t>Jr.</a:t>
            </a:r>
            <a:r>
              <a:rPr lang="en-US" altLang="it-IT" sz="750" dirty="0" err="1">
                <a:latin typeface="Times New Roman" panose="02020603050405020304" pitchFamily="18" charset="0"/>
                <a:hlinkClick r:id="rId6"/>
              </a:rPr>
              <a:t>a</a:t>
            </a:r>
            <a:r>
              <a:rPr lang="en-US" altLang="it-IT" sz="750" dirty="0">
                <a:latin typeface="Times New Roman" panose="02020603050405020304" pitchFamily="18" charset="0"/>
              </a:rPr>
              <a:t>, </a:t>
            </a:r>
            <a:r>
              <a:rPr lang="en-US" altLang="it-IT" sz="750" dirty="0" err="1">
                <a:latin typeface="Times New Roman" panose="02020603050405020304" pitchFamily="18" charset="0"/>
              </a:rPr>
              <a:t>Dachamir</a:t>
            </a:r>
            <a:r>
              <a:rPr lang="en-US" altLang="it-IT" sz="750" dirty="0">
                <a:latin typeface="Times New Roman" panose="02020603050405020304" pitchFamily="18" charset="0"/>
              </a:rPr>
              <a:t> </a:t>
            </a:r>
            <a:r>
              <a:rPr lang="en-US" altLang="it-IT" sz="750" dirty="0" err="1">
                <a:latin typeface="Times New Roman" panose="02020603050405020304" pitchFamily="18" charset="0"/>
              </a:rPr>
              <a:t>Hotza</a:t>
            </a:r>
            <a:r>
              <a:rPr lang="en-US" altLang="it-IT" sz="750" baseline="30000" dirty="0" err="1">
                <a:latin typeface="Times New Roman" panose="02020603050405020304" pitchFamily="18" charset="0"/>
                <a:hlinkClick r:id="rId7"/>
              </a:rPr>
              <a:t>b</a:t>
            </a:r>
            <a:r>
              <a:rPr lang="en-US" altLang="it-IT" sz="750" dirty="0">
                <a:latin typeface="Times New Roman" panose="02020603050405020304" pitchFamily="18" charset="0"/>
              </a:rPr>
              <a:t>, Vicente </a:t>
            </a:r>
            <a:r>
              <a:rPr lang="en-US" altLang="it-IT" sz="750" dirty="0" err="1">
                <a:latin typeface="Times New Roman" panose="02020603050405020304" pitchFamily="18" charset="0"/>
              </a:rPr>
              <a:t>Cantavella</a:t>
            </a:r>
            <a:r>
              <a:rPr lang="en-US" altLang="it-IT" sz="750" dirty="0">
                <a:latin typeface="Times New Roman" panose="02020603050405020304" pitchFamily="18" charset="0"/>
              </a:rPr>
              <a:t> </a:t>
            </a:r>
            <a:r>
              <a:rPr lang="en-US" altLang="it-IT" sz="750" dirty="0" err="1">
                <a:latin typeface="Times New Roman" panose="02020603050405020304" pitchFamily="18" charset="0"/>
              </a:rPr>
              <a:t>Soler</a:t>
            </a:r>
            <a:r>
              <a:rPr lang="en-US" altLang="it-IT" sz="750" baseline="30000" dirty="0" err="1">
                <a:latin typeface="Times New Roman" panose="02020603050405020304" pitchFamily="18" charset="0"/>
                <a:hlinkClick r:id="rId8"/>
              </a:rPr>
              <a:t>c</a:t>
            </a:r>
            <a:r>
              <a:rPr lang="en-US" altLang="it-IT" sz="750" dirty="0">
                <a:latin typeface="Times New Roman" panose="02020603050405020304" pitchFamily="18" charset="0"/>
              </a:rPr>
              <a:t> and Enrique Sanchez </a:t>
            </a:r>
            <a:r>
              <a:rPr lang="en-US" altLang="it-IT" sz="750" dirty="0" err="1">
                <a:latin typeface="Times New Roman" panose="02020603050405020304" pitchFamily="18" charset="0"/>
              </a:rPr>
              <a:t>Vilches</a:t>
            </a:r>
            <a:r>
              <a:rPr lang="en-US" altLang="it-IT" sz="750" baseline="30000" dirty="0" err="1">
                <a:latin typeface="Times New Roman" panose="02020603050405020304" pitchFamily="18" charset="0"/>
                <a:hlinkClick r:id="rId8"/>
              </a:rPr>
              <a:t>c</a:t>
            </a:r>
            <a:endParaRPr lang="en-US" altLang="it-IT" sz="750" dirty="0">
              <a:latin typeface="Times New Roman" panose="02020603050405020304" pitchFamily="18" charset="0"/>
            </a:endParaRPr>
          </a:p>
          <a:p>
            <a:pPr>
              <a:defRPr/>
            </a:pPr>
            <a:r>
              <a:rPr lang="en-US" altLang="it-IT" sz="750" baseline="30000" dirty="0" err="1">
                <a:latin typeface="Times New Roman" panose="02020603050405020304" pitchFamily="18" charset="0"/>
              </a:rPr>
              <a:t>a</a:t>
            </a:r>
            <a:r>
              <a:rPr lang="en-US" altLang="it-IT" sz="750" dirty="0" err="1">
                <a:latin typeface="Times New Roman" panose="02020603050405020304" pitchFamily="18" charset="0"/>
              </a:rPr>
              <a:t>Instituto</a:t>
            </a:r>
            <a:r>
              <a:rPr lang="en-US" altLang="it-IT" sz="750" dirty="0">
                <a:latin typeface="Times New Roman" panose="02020603050405020304" pitchFamily="18" charset="0"/>
              </a:rPr>
              <a:t> Maximiliano </a:t>
            </a:r>
            <a:r>
              <a:rPr lang="en-US" altLang="it-IT" sz="750" dirty="0" err="1">
                <a:latin typeface="Times New Roman" panose="02020603050405020304" pitchFamily="18" charset="0"/>
              </a:rPr>
              <a:t>Gaidzinski</a:t>
            </a:r>
            <a:r>
              <a:rPr lang="en-US" altLang="it-IT" sz="750" dirty="0">
                <a:latin typeface="Times New Roman" panose="02020603050405020304" pitchFamily="18" charset="0"/>
              </a:rPr>
              <a:t> (IMG), 88845-000 </a:t>
            </a:r>
            <a:r>
              <a:rPr lang="en-US" altLang="it-IT" sz="750" dirty="0" err="1">
                <a:latin typeface="Times New Roman" panose="02020603050405020304" pitchFamily="18" charset="0"/>
              </a:rPr>
              <a:t>Cocal</a:t>
            </a:r>
            <a:r>
              <a:rPr lang="en-US" altLang="it-IT" sz="750" dirty="0">
                <a:latin typeface="Times New Roman" panose="02020603050405020304" pitchFamily="18" charset="0"/>
              </a:rPr>
              <a:t> do Sul, SC, Brazil</a:t>
            </a:r>
            <a:endParaRPr lang="en-US" altLang="it-IT" sz="750" baseline="30000" dirty="0">
              <a:latin typeface="Times New Roman" panose="02020603050405020304" pitchFamily="18" charset="0"/>
            </a:endParaRPr>
          </a:p>
          <a:p>
            <a:pPr>
              <a:defRPr/>
            </a:pPr>
            <a:r>
              <a:rPr lang="en-US" altLang="it-IT" sz="750" baseline="30000" dirty="0" err="1">
                <a:latin typeface="Times New Roman" panose="02020603050405020304" pitchFamily="18" charset="0"/>
              </a:rPr>
              <a:t>b</a:t>
            </a:r>
            <a:r>
              <a:rPr lang="en-US" altLang="it-IT" sz="750" dirty="0" err="1">
                <a:latin typeface="Times New Roman" panose="02020603050405020304" pitchFamily="18" charset="0"/>
              </a:rPr>
              <a:t>Universidade</a:t>
            </a:r>
            <a:r>
              <a:rPr lang="en-US" altLang="it-IT" sz="750" dirty="0">
                <a:latin typeface="Times New Roman" panose="02020603050405020304" pitchFamily="18" charset="0"/>
              </a:rPr>
              <a:t> Federal de Santa Catarina (UFSC), 88040-900 </a:t>
            </a:r>
            <a:r>
              <a:rPr lang="en-US" altLang="it-IT" sz="750" dirty="0" err="1">
                <a:latin typeface="Times New Roman" panose="02020603050405020304" pitchFamily="18" charset="0"/>
              </a:rPr>
              <a:t>Florianópolis</a:t>
            </a:r>
            <a:r>
              <a:rPr lang="en-US" altLang="it-IT" sz="750" dirty="0">
                <a:latin typeface="Times New Roman" panose="02020603050405020304" pitchFamily="18" charset="0"/>
              </a:rPr>
              <a:t>, SC, Brazil</a:t>
            </a:r>
            <a:endParaRPr lang="en-US" altLang="it-IT" sz="750" baseline="30000" dirty="0">
              <a:latin typeface="Times New Roman" panose="02020603050405020304" pitchFamily="18" charset="0"/>
            </a:endParaRPr>
          </a:p>
          <a:p>
            <a:pPr>
              <a:defRPr/>
            </a:pPr>
            <a:r>
              <a:rPr lang="en-US" altLang="it-IT" sz="750" baseline="30000" dirty="0" err="1">
                <a:latin typeface="Times New Roman" panose="02020603050405020304" pitchFamily="18" charset="0"/>
              </a:rPr>
              <a:t>c</a:t>
            </a:r>
            <a:r>
              <a:rPr lang="en-US" altLang="it-IT" sz="750" dirty="0" err="1">
                <a:latin typeface="Times New Roman" panose="02020603050405020304" pitchFamily="18" charset="0"/>
              </a:rPr>
              <a:t>Instituto</a:t>
            </a:r>
            <a:r>
              <a:rPr lang="en-US" altLang="it-IT" sz="750" dirty="0">
                <a:latin typeface="Times New Roman" panose="02020603050405020304" pitchFamily="18" charset="0"/>
              </a:rPr>
              <a:t> de </a:t>
            </a:r>
            <a:r>
              <a:rPr lang="en-US" altLang="it-IT" sz="750" dirty="0" err="1">
                <a:latin typeface="Times New Roman" panose="02020603050405020304" pitchFamily="18" charset="0"/>
              </a:rPr>
              <a:t>Tecnologia</a:t>
            </a:r>
            <a:r>
              <a:rPr lang="en-US" altLang="it-IT" sz="750" dirty="0">
                <a:latin typeface="Times New Roman" panose="02020603050405020304" pitchFamily="18" charset="0"/>
              </a:rPr>
              <a:t> </a:t>
            </a:r>
            <a:r>
              <a:rPr lang="en-US" altLang="it-IT" sz="750" dirty="0" err="1">
                <a:latin typeface="Times New Roman" panose="02020603050405020304" pitchFamily="18" charset="0"/>
              </a:rPr>
              <a:t>Cerámica</a:t>
            </a:r>
            <a:r>
              <a:rPr lang="en-US" altLang="it-IT" sz="750" dirty="0">
                <a:latin typeface="Times New Roman" panose="02020603050405020304" pitchFamily="18" charset="0"/>
              </a:rPr>
              <a:t> (ITC), 12006 </a:t>
            </a:r>
            <a:r>
              <a:rPr lang="en-US" altLang="it-IT" sz="750" dirty="0" err="1">
                <a:latin typeface="Times New Roman" panose="02020603050405020304" pitchFamily="18" charset="0"/>
              </a:rPr>
              <a:t>Castellón</a:t>
            </a:r>
            <a:r>
              <a:rPr lang="en-US" altLang="it-IT" sz="750" dirty="0">
                <a:latin typeface="Times New Roman" panose="02020603050405020304" pitchFamily="18" charset="0"/>
              </a:rPr>
              <a:t>, Spain</a:t>
            </a:r>
          </a:p>
        </p:txBody>
      </p:sp>
      <p:pic>
        <p:nvPicPr>
          <p:cNvPr id="86022" name="Picture 6" descr="star, open">
            <a:hlinkClick r:id="rId3"/>
            <a:extLst>
              <a:ext uri="{FF2B5EF4-FFF2-40B4-BE49-F238E27FC236}">
                <a16:creationId xmlns:a16="http://schemas.microsoft.com/office/drawing/2014/main" id="{A09548C5-7D7B-498C-89B9-62567B193F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638" y="2914650"/>
            <a:ext cx="100012"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Corresponding Author Contact Information">
            <a:hlinkClick r:id="rId10"/>
            <a:extLst>
              <a:ext uri="{FF2B5EF4-FFF2-40B4-BE49-F238E27FC236}">
                <a16:creationId xmlns:a16="http://schemas.microsoft.com/office/drawing/2014/main" id="{7CB70303-66FE-4BAC-98C6-F96382822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175" y="3121025"/>
            <a:ext cx="106363"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descr="E-mail The Corresponding Author">
            <a:hlinkClick r:id="rId12"/>
            <a:extLst>
              <a:ext uri="{FF2B5EF4-FFF2-40B4-BE49-F238E27FC236}">
                <a16:creationId xmlns:a16="http://schemas.microsoft.com/office/drawing/2014/main" id="{A3565175-FCE2-47C7-9E18-9E389E49D9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0550" y="3121025"/>
            <a:ext cx="920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Rectangle 9">
            <a:extLst>
              <a:ext uri="{FF2B5EF4-FFF2-40B4-BE49-F238E27FC236}">
                <a16:creationId xmlns:a16="http://schemas.microsoft.com/office/drawing/2014/main" id="{29D8C34B-DED9-4A2C-A4D5-F20A1BFB433C}"/>
              </a:ext>
            </a:extLst>
          </p:cNvPr>
          <p:cNvSpPr>
            <a:spLocks noChangeArrowheads="1"/>
          </p:cNvSpPr>
          <p:nvPr/>
        </p:nvSpPr>
        <p:spPr bwMode="auto">
          <a:xfrm>
            <a:off x="468313" y="5965825"/>
            <a:ext cx="799147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Nella struttura cotta si vedono gli agglomerati di quarzo </a:t>
            </a:r>
            <a:r>
              <a:rPr lang="pl-PL" altLang="it-IT" sz="2200"/>
              <a:t>(</a:t>
            </a:r>
            <a:r>
              <a:rPr lang="it-IT" altLang="it-IT" sz="2200"/>
              <a:t>scuri</a:t>
            </a:r>
            <a:r>
              <a:rPr lang="pl-PL" altLang="it-IT" sz="2200"/>
              <a:t>)</a:t>
            </a:r>
            <a:endParaRPr lang="en-US" altLang="it-IT" sz="22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olo 1">
            <a:extLst>
              <a:ext uri="{FF2B5EF4-FFF2-40B4-BE49-F238E27FC236}">
                <a16:creationId xmlns:a16="http://schemas.microsoft.com/office/drawing/2014/main" id="{AD94204D-E443-4341-AD1C-80F364E92BD2}"/>
              </a:ext>
            </a:extLst>
          </p:cNvPr>
          <p:cNvSpPr>
            <a:spLocks noGrp="1" noChangeArrowheads="1"/>
          </p:cNvSpPr>
          <p:nvPr>
            <p:ph type="title"/>
          </p:nvPr>
        </p:nvSpPr>
        <p:spPr>
          <a:xfrm>
            <a:off x="422275" y="0"/>
            <a:ext cx="8229600" cy="1143000"/>
          </a:xfrm>
        </p:spPr>
        <p:txBody>
          <a:bodyPr/>
          <a:lstStyle/>
          <a:p>
            <a:r>
              <a:rPr lang="it-IT" altLang="it-IT" sz="3200"/>
              <a:t>La microstruttura della porcellana: </a:t>
            </a:r>
            <a:br>
              <a:rPr lang="it-IT" altLang="it-IT" sz="3200"/>
            </a:br>
            <a:r>
              <a:rPr lang="it-IT" altLang="it-IT" sz="3200"/>
              <a:t>un cemento armato</a:t>
            </a:r>
          </a:p>
        </p:txBody>
      </p:sp>
      <p:sp>
        <p:nvSpPr>
          <p:cNvPr id="87043" name="CasellaDiTesto 3">
            <a:extLst>
              <a:ext uri="{FF2B5EF4-FFF2-40B4-BE49-F238E27FC236}">
                <a16:creationId xmlns:a16="http://schemas.microsoft.com/office/drawing/2014/main" id="{78E04AE5-60C4-4353-893C-16981EFA347F}"/>
              </a:ext>
            </a:extLst>
          </p:cNvPr>
          <p:cNvSpPr txBox="1">
            <a:spLocks noChangeArrowheads="1"/>
          </p:cNvSpPr>
          <p:nvPr/>
        </p:nvSpPr>
        <p:spPr bwMode="auto">
          <a:xfrm>
            <a:off x="4862513" y="4621213"/>
            <a:ext cx="5327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it-IT" sz="1600"/>
              <a:t>Pavol Svec et al., </a:t>
            </a:r>
          </a:p>
          <a:p>
            <a:pPr>
              <a:spcBef>
                <a:spcPct val="0"/>
              </a:spcBef>
              <a:buFontTx/>
              <a:buNone/>
            </a:pPr>
            <a:r>
              <a:rPr lang="nl-NL" altLang="it-IT" sz="1600"/>
              <a:t>Si</a:t>
            </a:r>
            <a:r>
              <a:rPr lang="nl-NL" altLang="it-IT" sz="1600" baseline="-25000"/>
              <a:t>3</a:t>
            </a:r>
            <a:r>
              <a:rPr lang="nl-NL" altLang="it-IT" sz="1600"/>
              <a:t>N</a:t>
            </a:r>
            <a:r>
              <a:rPr lang="nl-NL" altLang="it-IT" sz="1600" baseline="-25000"/>
              <a:t>4</a:t>
            </a:r>
            <a:r>
              <a:rPr lang="nl-NL" altLang="it-IT" sz="1600"/>
              <a:t> + Y</a:t>
            </a:r>
            <a:r>
              <a:rPr lang="nl-NL" altLang="it-IT" sz="1600" baseline="-25000"/>
              <a:t>2</a:t>
            </a:r>
            <a:r>
              <a:rPr lang="nl-NL" altLang="it-IT" sz="1600"/>
              <a:t>O</a:t>
            </a:r>
            <a:r>
              <a:rPr lang="nl-NL" altLang="it-IT" sz="1600" baseline="-25000"/>
              <a:t>3</a:t>
            </a:r>
            <a:r>
              <a:rPr lang="nl-NL" altLang="it-IT" sz="1600"/>
              <a:t> (10%) + Al</a:t>
            </a:r>
            <a:r>
              <a:rPr lang="nl-NL" altLang="it-IT" sz="1600" baseline="-25000"/>
              <a:t>2</a:t>
            </a:r>
            <a:r>
              <a:rPr lang="nl-NL" altLang="it-IT" sz="1600"/>
              <a:t>O</a:t>
            </a:r>
            <a:r>
              <a:rPr lang="nl-NL" altLang="it-IT" sz="1600" baseline="-25000"/>
              <a:t>3</a:t>
            </a:r>
            <a:r>
              <a:rPr lang="nl-NL" altLang="it-IT" sz="1600"/>
              <a:t> (4%)</a:t>
            </a:r>
          </a:p>
          <a:p>
            <a:pPr>
              <a:spcBef>
                <a:spcPct val="0"/>
              </a:spcBef>
              <a:buFontTx/>
              <a:buNone/>
            </a:pPr>
            <a:r>
              <a:rPr lang="nl-NL" altLang="it-IT" sz="1600"/>
              <a:t>Materials Engineering, Vol. 16, 2008, No. 1</a:t>
            </a:r>
            <a:endParaRPr lang="it-IT" altLang="it-IT" sz="1600"/>
          </a:p>
        </p:txBody>
      </p:sp>
      <p:pic>
        <p:nvPicPr>
          <p:cNvPr id="87044" name="Immagine 5">
            <a:extLst>
              <a:ext uri="{FF2B5EF4-FFF2-40B4-BE49-F238E27FC236}">
                <a16:creationId xmlns:a16="http://schemas.microsoft.com/office/drawing/2014/main" id="{FC3F5D96-8500-4FE0-AD6A-DFB646BA7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243013"/>
            <a:ext cx="345916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Immagine 7">
            <a:extLst>
              <a:ext uri="{FF2B5EF4-FFF2-40B4-BE49-F238E27FC236}">
                <a16:creationId xmlns:a16="http://schemas.microsoft.com/office/drawing/2014/main" id="{2345AC6D-E8AB-452C-A506-98F2DD71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43013"/>
            <a:ext cx="44799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9">
            <a:extLst>
              <a:ext uri="{FF2B5EF4-FFF2-40B4-BE49-F238E27FC236}">
                <a16:creationId xmlns:a16="http://schemas.microsoft.com/office/drawing/2014/main" id="{A2E1787B-2702-4057-B966-5FA32332D9D2}"/>
              </a:ext>
            </a:extLst>
          </p:cNvPr>
          <p:cNvSpPr txBox="1">
            <a:spLocks noChangeArrowheads="1"/>
          </p:cNvSpPr>
          <p:nvPr/>
        </p:nvSpPr>
        <p:spPr bwMode="auto">
          <a:xfrm>
            <a:off x="146050" y="4873625"/>
            <a:ext cx="4668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800"/>
              <a:t>https://www.researchgate.net/publication/265241170_Effect_of_microstructure_and_mechanical_properties_on_wear_resistance_of_silicon_nitride_ceramics_Materials_Engineering/download</a:t>
            </a:r>
          </a:p>
        </p:txBody>
      </p:sp>
      <p:sp>
        <p:nvSpPr>
          <p:cNvPr id="87047" name="CasellaDiTesto 11">
            <a:extLst>
              <a:ext uri="{FF2B5EF4-FFF2-40B4-BE49-F238E27FC236}">
                <a16:creationId xmlns:a16="http://schemas.microsoft.com/office/drawing/2014/main" id="{FF715A88-6AD3-4DA0-9CD7-1BC344628113}"/>
              </a:ext>
            </a:extLst>
          </p:cNvPr>
          <p:cNvSpPr txBox="1">
            <a:spLocks noChangeArrowheads="1"/>
          </p:cNvSpPr>
          <p:nvPr/>
        </p:nvSpPr>
        <p:spPr bwMode="auto">
          <a:xfrm>
            <a:off x="300038" y="5543550"/>
            <a:ext cx="85931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chemeClr val="accent2"/>
                </a:solidFill>
              </a:rPr>
              <a:t>Feldspato (sasso di campagna): (Ba,Ca,Na,K,NH</a:t>
            </a:r>
            <a:r>
              <a:rPr lang="it-IT" altLang="it-IT" sz="2000" baseline="-25000">
                <a:solidFill>
                  <a:schemeClr val="accent2"/>
                </a:solidFill>
              </a:rPr>
              <a:t>4</a:t>
            </a:r>
            <a:r>
              <a:rPr lang="it-IT" altLang="it-IT" sz="2000">
                <a:solidFill>
                  <a:schemeClr val="accent2"/>
                </a:solidFill>
              </a:rPr>
              <a:t>) (Al,Si)</a:t>
            </a:r>
            <a:r>
              <a:rPr lang="it-IT" altLang="it-IT" sz="2000" baseline="-25000">
                <a:solidFill>
                  <a:schemeClr val="accent2"/>
                </a:solidFill>
              </a:rPr>
              <a:t>4</a:t>
            </a:r>
            <a:r>
              <a:rPr lang="it-IT" altLang="it-IT" sz="2000">
                <a:solidFill>
                  <a:schemeClr val="accent2"/>
                </a:solidFill>
              </a:rPr>
              <a:t>O</a:t>
            </a:r>
            <a:r>
              <a:rPr lang="it-IT" altLang="it-IT" sz="2000" baseline="-25000">
                <a:solidFill>
                  <a:schemeClr val="accent2"/>
                </a:solidFill>
              </a:rPr>
              <a:t>8              </a:t>
            </a:r>
            <a:r>
              <a:rPr lang="it-IT" altLang="it-IT" sz="2000">
                <a:solidFill>
                  <a:schemeClr val="accent2"/>
                </a:solidFill>
              </a:rPr>
              <a:t>Caolinite: Al</a:t>
            </a:r>
            <a:r>
              <a:rPr lang="it-IT" altLang="it-IT" sz="2000" baseline="-25000">
                <a:solidFill>
                  <a:schemeClr val="accent2"/>
                </a:solidFill>
              </a:rPr>
              <a:t>2</a:t>
            </a:r>
            <a:r>
              <a:rPr lang="it-IT" altLang="it-IT" sz="2000">
                <a:solidFill>
                  <a:schemeClr val="accent2"/>
                </a:solidFill>
              </a:rPr>
              <a:t>Si</a:t>
            </a:r>
            <a:r>
              <a:rPr lang="it-IT" altLang="it-IT" sz="2000" baseline="-25000">
                <a:solidFill>
                  <a:schemeClr val="accent2"/>
                </a:solidFill>
              </a:rPr>
              <a:t>2</a:t>
            </a:r>
            <a:r>
              <a:rPr lang="it-IT" altLang="it-IT" sz="2000">
                <a:solidFill>
                  <a:schemeClr val="accent2"/>
                </a:solidFill>
              </a:rPr>
              <a:t>O</a:t>
            </a:r>
            <a:r>
              <a:rPr lang="it-IT" altLang="it-IT" sz="2000" baseline="-25000">
                <a:solidFill>
                  <a:schemeClr val="accent2"/>
                </a:solidFill>
              </a:rPr>
              <a:t>5</a:t>
            </a:r>
            <a:r>
              <a:rPr lang="it-IT" altLang="it-IT" sz="2000">
                <a:solidFill>
                  <a:schemeClr val="accent2"/>
                </a:solidFill>
              </a:rPr>
              <a:t>(OH)</a:t>
            </a:r>
            <a:r>
              <a:rPr lang="it-IT" altLang="it-IT" sz="2000" baseline="-25000">
                <a:solidFill>
                  <a:schemeClr val="accent2"/>
                </a:solidFill>
              </a:rPr>
              <a:t>4                     </a:t>
            </a:r>
            <a:r>
              <a:rPr lang="it-IT" altLang="it-IT" sz="2000">
                <a:solidFill>
                  <a:schemeClr val="accent2"/>
                </a:solidFill>
              </a:rPr>
              <a:t>La ‘cottura’ fa separare le fasi</a:t>
            </a:r>
          </a:p>
          <a:p>
            <a:pPr>
              <a:spcBef>
                <a:spcPct val="0"/>
              </a:spcBef>
              <a:buFontTx/>
              <a:buNone/>
            </a:pPr>
            <a:r>
              <a:rPr lang="it-IT" altLang="it-IT" sz="1800">
                <a:solidFill>
                  <a:srgbClr val="202122"/>
                </a:solidFill>
              </a:rPr>
              <a:t>Nel 2012 il rover Curiosity analizzò un campione di roccia marziana dove trovò elevate percentuali di feldspati</a:t>
            </a:r>
            <a:endParaRPr lang="it-IT" altLang="it-IT" sz="1800">
              <a:solidFill>
                <a:schemeClr val="accent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olo 1">
            <a:extLst>
              <a:ext uri="{FF2B5EF4-FFF2-40B4-BE49-F238E27FC236}">
                <a16:creationId xmlns:a16="http://schemas.microsoft.com/office/drawing/2014/main" id="{DF4012ED-A227-4374-B0AE-1AAD193592B6}"/>
              </a:ext>
            </a:extLst>
          </p:cNvPr>
          <p:cNvSpPr>
            <a:spLocks noGrp="1" noChangeArrowheads="1"/>
          </p:cNvSpPr>
          <p:nvPr>
            <p:ph type="title"/>
          </p:nvPr>
        </p:nvSpPr>
        <p:spPr>
          <a:xfrm>
            <a:off x="423863" y="0"/>
            <a:ext cx="8229600" cy="1143000"/>
          </a:xfrm>
        </p:spPr>
        <p:txBody>
          <a:bodyPr/>
          <a:lstStyle/>
          <a:p>
            <a:r>
              <a:rPr lang="it-IT" altLang="it-IT" sz="3200" b="1">
                <a:solidFill>
                  <a:srgbClr val="000000"/>
                </a:solidFill>
                <a:latin typeface="Trip Sans VF"/>
                <a:hlinkClick r:id="rId2"/>
              </a:rPr>
              <a:t>Belvedere im Schlossgarten Charlottenburg</a:t>
            </a:r>
            <a:br>
              <a:rPr lang="it-IT" altLang="it-IT" b="1">
                <a:solidFill>
                  <a:srgbClr val="000000"/>
                </a:solidFill>
                <a:latin typeface="Trip Sans VF"/>
              </a:rPr>
            </a:br>
            <a:endParaRPr lang="it-IT" altLang="it-IT"/>
          </a:p>
        </p:txBody>
      </p:sp>
      <p:pic>
        <p:nvPicPr>
          <p:cNvPr id="88067" name="Immagine 4" descr="Immagine che contiene interni, decorato, disposto&#10;&#10;Descrizione generata automaticamente">
            <a:extLst>
              <a:ext uri="{FF2B5EF4-FFF2-40B4-BE49-F238E27FC236}">
                <a16:creationId xmlns:a16="http://schemas.microsoft.com/office/drawing/2014/main" id="{01A3D396-FA30-469E-AE65-E48846533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571500"/>
            <a:ext cx="34925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Immagine 6" descr="Immagine che contiene testo, interni, tavolo da pranzo&#10;&#10;Descrizione generata automaticamente">
            <a:extLst>
              <a:ext uri="{FF2B5EF4-FFF2-40B4-BE49-F238E27FC236}">
                <a16:creationId xmlns:a16="http://schemas.microsoft.com/office/drawing/2014/main" id="{6BC6C225-8104-41C8-9B5C-640533F9A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43" r="8482"/>
          <a:stretch>
            <a:fillRect/>
          </a:stretch>
        </p:blipFill>
        <p:spPr bwMode="auto">
          <a:xfrm>
            <a:off x="4259263" y="573088"/>
            <a:ext cx="408622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Immagine 8" descr="Immagine che contiene set&#10;&#10;Descrizione generata automaticamente">
            <a:extLst>
              <a:ext uri="{FF2B5EF4-FFF2-40B4-BE49-F238E27FC236}">
                <a16:creationId xmlns:a16="http://schemas.microsoft.com/office/drawing/2014/main" id="{A81D0497-E7A5-49BD-9357-3991C31D9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3494088"/>
            <a:ext cx="34925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Immagine 12" descr="Immagine che contiene parete, interni, porcellana&#10;&#10;Descrizione generata automaticamente">
            <a:extLst>
              <a:ext uri="{FF2B5EF4-FFF2-40B4-BE49-F238E27FC236}">
                <a16:creationId xmlns:a16="http://schemas.microsoft.com/office/drawing/2014/main" id="{2A27F59B-EDD1-476E-B6AA-0B1FDD4F6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492500"/>
            <a:ext cx="35560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CasellaDiTesto 16">
            <a:extLst>
              <a:ext uri="{FF2B5EF4-FFF2-40B4-BE49-F238E27FC236}">
                <a16:creationId xmlns:a16="http://schemas.microsoft.com/office/drawing/2014/main" id="{DD7530F7-565F-414E-A054-BCBB6C27A846}"/>
              </a:ext>
            </a:extLst>
          </p:cNvPr>
          <p:cNvSpPr txBox="1">
            <a:spLocks noChangeArrowheads="1"/>
          </p:cNvSpPr>
          <p:nvPr/>
        </p:nvSpPr>
        <p:spPr bwMode="auto">
          <a:xfrm>
            <a:off x="288925" y="6284913"/>
            <a:ext cx="768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Vedi anche: https://it.wikipedia.org/wiki/Porcellana_di_Meissen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6F801DD-8537-4716-A4C6-34F99DB84592}"/>
              </a:ext>
            </a:extLst>
          </p:cNvPr>
          <p:cNvSpPr>
            <a:spLocks noGrp="1" noChangeArrowheads="1"/>
          </p:cNvSpPr>
          <p:nvPr>
            <p:ph type="ctrTitle"/>
          </p:nvPr>
        </p:nvSpPr>
        <p:spPr>
          <a:xfrm>
            <a:off x="1249363" y="469900"/>
            <a:ext cx="4340225" cy="1103313"/>
          </a:xfrm>
        </p:spPr>
        <p:txBody>
          <a:bodyPr anchor="ctr"/>
          <a:lstStyle/>
          <a:p>
            <a:r>
              <a:rPr lang="pl-PL" altLang="it-IT" sz="3300"/>
              <a:t>Polim</a:t>
            </a:r>
            <a:r>
              <a:rPr lang="it-IT" altLang="it-IT" sz="3300"/>
              <a:t>e</a:t>
            </a:r>
            <a:r>
              <a:rPr lang="pl-PL" altLang="it-IT" sz="3300"/>
              <a:t>r</a:t>
            </a:r>
            <a:r>
              <a:rPr lang="it-IT" altLang="it-IT" sz="3300"/>
              <a:t>i</a:t>
            </a:r>
            <a:r>
              <a:rPr lang="pl-PL" altLang="it-IT" sz="3300"/>
              <a:t>, </a:t>
            </a:r>
            <a:r>
              <a:rPr lang="it-IT" altLang="it-IT" sz="3300"/>
              <a:t>compositi</a:t>
            </a:r>
            <a:br>
              <a:rPr lang="pl-PL" altLang="it-IT" sz="3300"/>
            </a:br>
            <a:endParaRPr lang="en-US" altLang="it-IT" sz="3300"/>
          </a:p>
        </p:txBody>
      </p:sp>
      <p:sp>
        <p:nvSpPr>
          <p:cNvPr id="89091" name="Rectangle 3">
            <a:extLst>
              <a:ext uri="{FF2B5EF4-FFF2-40B4-BE49-F238E27FC236}">
                <a16:creationId xmlns:a16="http://schemas.microsoft.com/office/drawing/2014/main" id="{FB9B4D54-932F-46F8-8B66-C8EC53727349}"/>
              </a:ext>
            </a:extLst>
          </p:cNvPr>
          <p:cNvSpPr>
            <a:spLocks noGrp="1" noChangeArrowheads="1"/>
          </p:cNvSpPr>
          <p:nvPr>
            <p:ph type="subTitle" idx="1"/>
          </p:nvPr>
        </p:nvSpPr>
        <p:spPr>
          <a:xfrm>
            <a:off x="385763" y="1566863"/>
            <a:ext cx="5832475" cy="3132137"/>
          </a:xfrm>
        </p:spPr>
        <p:txBody>
          <a:bodyPr/>
          <a:lstStyle/>
          <a:p>
            <a:pPr algn="l"/>
            <a:r>
              <a:rPr lang="pl-PL" altLang="it-IT"/>
              <a:t>1) </a:t>
            </a:r>
            <a:r>
              <a:rPr lang="it-IT" altLang="it-IT"/>
              <a:t>Singolo componente (termoindurenti)</a:t>
            </a:r>
            <a:r>
              <a:rPr lang="pl-PL" altLang="it-IT"/>
              <a:t>   </a:t>
            </a:r>
          </a:p>
          <a:p>
            <a:pPr algn="l"/>
            <a:r>
              <a:rPr lang="pl-PL" altLang="it-IT"/>
              <a:t>2) Chemo</a:t>
            </a:r>
            <a:r>
              <a:rPr lang="it-IT" altLang="it-IT"/>
              <a:t>indurenti (resine</a:t>
            </a:r>
            <a:r>
              <a:rPr lang="pl-PL" altLang="it-IT"/>
              <a:t>) </a:t>
            </a:r>
          </a:p>
          <a:p>
            <a:pPr algn="l"/>
            <a:r>
              <a:rPr lang="pl-PL" altLang="it-IT"/>
              <a:t>  </a:t>
            </a:r>
          </a:p>
          <a:p>
            <a:pPr algn="l"/>
            <a:r>
              <a:rPr lang="it-IT" altLang="it-IT"/>
              <a:t>Compositi </a:t>
            </a:r>
          </a:p>
          <a:p>
            <a:pPr algn="l"/>
            <a:r>
              <a:rPr lang="it-IT" altLang="it-IT"/>
              <a:t>(fibra + resina)</a:t>
            </a:r>
            <a:endParaRPr lang="pl-PL" altLang="it-IT"/>
          </a:p>
          <a:p>
            <a:pPr algn="l"/>
            <a:endParaRPr lang="pl-PL" altLang="it-IT"/>
          </a:p>
          <a:p>
            <a:pPr algn="l"/>
            <a:r>
              <a:rPr lang="pl-PL" altLang="it-IT"/>
              <a:t>Nanopolimery</a:t>
            </a:r>
            <a:endParaRPr lang="en-US" altLang="it-IT"/>
          </a:p>
        </p:txBody>
      </p:sp>
      <p:pic>
        <p:nvPicPr>
          <p:cNvPr id="14341" name="Picture 5">
            <a:extLst>
              <a:ext uri="{FF2B5EF4-FFF2-40B4-BE49-F238E27FC236}">
                <a16:creationId xmlns:a16="http://schemas.microsoft.com/office/drawing/2014/main" id="{EE2548A7-0BE0-438D-9E14-7F8A7C903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2566988"/>
            <a:ext cx="271462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a:extLst>
              <a:ext uri="{FF2B5EF4-FFF2-40B4-BE49-F238E27FC236}">
                <a16:creationId xmlns:a16="http://schemas.microsoft.com/office/drawing/2014/main" id="{6513B200-0DF0-4AFC-8C01-45D772EEC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2597150"/>
            <a:ext cx="1295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a:extLst>
              <a:ext uri="{FF2B5EF4-FFF2-40B4-BE49-F238E27FC236}">
                <a16:creationId xmlns:a16="http://schemas.microsoft.com/office/drawing/2014/main" id="{60F75C6B-814D-490B-9C66-088045114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597150"/>
            <a:ext cx="136525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a:extLst>
              <a:ext uri="{FF2B5EF4-FFF2-40B4-BE49-F238E27FC236}">
                <a16:creationId xmlns:a16="http://schemas.microsoft.com/office/drawing/2014/main" id="{0D8580C4-A47B-4FEE-96C2-321BB68AB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75" y="4560888"/>
            <a:ext cx="178276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7">
            <a:extLst>
              <a:ext uri="{FF2B5EF4-FFF2-40B4-BE49-F238E27FC236}">
                <a16:creationId xmlns:a16="http://schemas.microsoft.com/office/drawing/2014/main" id="{1C00249C-2721-41C6-B378-396B60B18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5425"/>
            <a:ext cx="2744788"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4342"/>
                                        </p:tgtEl>
                                        <p:attrNameLst>
                                          <p:attrName>style.visibility</p:attrName>
                                        </p:attrNameLst>
                                      </p:cBhvr>
                                      <p:to>
                                        <p:strVal val="visible"/>
                                      </p:to>
                                    </p:set>
                                    <p:animEffect transition="in" filter="fade">
                                      <p:cBhvr>
                                        <p:cTn id="11" dur="2000"/>
                                        <p:tgtEl>
                                          <p:spTgt spid="1434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4343"/>
                                        </p:tgtEl>
                                        <p:attrNameLst>
                                          <p:attrName>style.visibility</p:attrName>
                                        </p:attrNameLst>
                                      </p:cBhvr>
                                      <p:to>
                                        <p:strVal val="visible"/>
                                      </p:to>
                                    </p:set>
                                    <p:animEffect transition="in" filter="fade">
                                      <p:cBhvr>
                                        <p:cTn id="15" dur="2000"/>
                                        <p:tgtEl>
                                          <p:spTgt spid="143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345"/>
                                        </p:tgtEl>
                                        <p:attrNameLst>
                                          <p:attrName>style.visibility</p:attrName>
                                        </p:attrNameLst>
                                      </p:cBhvr>
                                      <p:to>
                                        <p:strVal val="visible"/>
                                      </p:to>
                                    </p:set>
                                    <p:animEffect transition="in" filter="fade">
                                      <p:cBhvr>
                                        <p:cTn id="20" dur="2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magine 7">
            <a:extLst>
              <a:ext uri="{FF2B5EF4-FFF2-40B4-BE49-F238E27FC236}">
                <a16:creationId xmlns:a16="http://schemas.microsoft.com/office/drawing/2014/main" id="{EE63DDFB-7C43-4149-8199-8791A6391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3" y="4513263"/>
            <a:ext cx="293687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DE5E48B8-77D8-4FF1-B86F-5EEE068305E2}"/>
              </a:ext>
            </a:extLst>
          </p:cNvPr>
          <p:cNvSpPr>
            <a:spLocks noGrp="1" noChangeArrowheads="1"/>
          </p:cNvSpPr>
          <p:nvPr>
            <p:ph type="title"/>
          </p:nvPr>
        </p:nvSpPr>
        <p:spPr>
          <a:xfrm>
            <a:off x="663575" y="241300"/>
            <a:ext cx="4503738" cy="323850"/>
          </a:xfrm>
        </p:spPr>
        <p:txBody>
          <a:bodyPr/>
          <a:lstStyle/>
          <a:p>
            <a:r>
              <a:rPr lang="pl-PL" altLang="it-IT"/>
              <a:t>Eb</a:t>
            </a:r>
            <a:r>
              <a:rPr lang="it-IT" altLang="it-IT"/>
              <a:t>a</a:t>
            </a:r>
            <a:r>
              <a:rPr lang="pl-PL" altLang="it-IT"/>
              <a:t>nit</a:t>
            </a:r>
            <a:r>
              <a:rPr lang="it-IT" altLang="it-IT"/>
              <a:t>e</a:t>
            </a:r>
            <a:r>
              <a:rPr lang="pl-PL" altLang="it-IT"/>
              <a:t> …</a:t>
            </a:r>
            <a:endParaRPr lang="en-US" altLang="it-IT"/>
          </a:p>
        </p:txBody>
      </p:sp>
      <p:sp>
        <p:nvSpPr>
          <p:cNvPr id="90116" name="Rectangle 3">
            <a:extLst>
              <a:ext uri="{FF2B5EF4-FFF2-40B4-BE49-F238E27FC236}">
                <a16:creationId xmlns:a16="http://schemas.microsoft.com/office/drawing/2014/main" id="{BAFB330A-7901-47E5-AB22-6B3D3E655439}"/>
              </a:ext>
            </a:extLst>
          </p:cNvPr>
          <p:cNvSpPr>
            <a:spLocks noGrp="1" noChangeArrowheads="1"/>
          </p:cNvSpPr>
          <p:nvPr>
            <p:ph type="body" idx="1"/>
          </p:nvPr>
        </p:nvSpPr>
        <p:spPr>
          <a:xfrm>
            <a:off x="752475" y="1163638"/>
            <a:ext cx="6172200" cy="3395662"/>
          </a:xfrm>
        </p:spPr>
        <p:txBody>
          <a:bodyPr/>
          <a:lstStyle/>
          <a:p>
            <a:pPr>
              <a:buFontTx/>
              <a:buNone/>
            </a:pPr>
            <a:r>
              <a:rPr lang="it-IT" altLang="it-IT" sz="2400"/>
              <a:t>E</a:t>
            </a:r>
            <a:r>
              <a:rPr lang="pl-PL" altLang="it-IT" sz="2400"/>
              <a:t>b</a:t>
            </a:r>
            <a:r>
              <a:rPr lang="it-IT" altLang="it-IT" sz="2400"/>
              <a:t>a</a:t>
            </a:r>
            <a:r>
              <a:rPr lang="pl-PL" altLang="it-IT" sz="2400"/>
              <a:t>nit</a:t>
            </a:r>
            <a:r>
              <a:rPr lang="it-IT" altLang="it-IT" sz="2400"/>
              <a:t>e</a:t>
            </a:r>
            <a:r>
              <a:rPr lang="pl-PL" altLang="it-IT" sz="2400"/>
              <a:t> </a:t>
            </a:r>
            <a:r>
              <a:rPr lang="it-IT" altLang="it-IT" sz="2400"/>
              <a:t>=</a:t>
            </a:r>
            <a:r>
              <a:rPr lang="pl-PL" altLang="it-IT" sz="2400"/>
              <a:t> g</a:t>
            </a:r>
            <a:r>
              <a:rPr lang="it-IT" altLang="it-IT" sz="2400"/>
              <a:t>omma +</a:t>
            </a:r>
            <a:r>
              <a:rPr lang="pl-PL" altLang="it-IT" sz="2400"/>
              <a:t> 30 % </a:t>
            </a:r>
            <a:r>
              <a:rPr lang="it-IT" altLang="it-IT" sz="2400"/>
              <a:t>zolfo</a:t>
            </a:r>
          </a:p>
          <a:p>
            <a:pPr>
              <a:buFontTx/>
              <a:buNone/>
            </a:pPr>
            <a:r>
              <a:rPr lang="it-IT" altLang="it-IT" sz="2400"/>
              <a:t>Goodyear (1843)</a:t>
            </a:r>
            <a:endParaRPr lang="pl-PL" altLang="it-IT" sz="2400"/>
          </a:p>
        </p:txBody>
      </p:sp>
      <p:sp>
        <p:nvSpPr>
          <p:cNvPr id="90117" name="Text Box 5">
            <a:extLst>
              <a:ext uri="{FF2B5EF4-FFF2-40B4-BE49-F238E27FC236}">
                <a16:creationId xmlns:a16="http://schemas.microsoft.com/office/drawing/2014/main" id="{0394C130-2BFF-4779-82B1-1E2A9057527C}"/>
              </a:ext>
            </a:extLst>
          </p:cNvPr>
          <p:cNvSpPr txBox="1">
            <a:spLocks noChangeArrowheads="1"/>
          </p:cNvSpPr>
          <p:nvPr/>
        </p:nvSpPr>
        <p:spPr bwMode="auto">
          <a:xfrm>
            <a:off x="488950" y="6213475"/>
            <a:ext cx="76120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400">
                <a:hlinkClick r:id="rId3"/>
              </a:rPr>
              <a:t>https://www.mohwinckel.it/EN/products/semifinished/ebonite</a:t>
            </a:r>
            <a:endParaRPr lang="en-US" altLang="it-IT" sz="1400"/>
          </a:p>
          <a:p>
            <a:pPr>
              <a:spcBef>
                <a:spcPct val="0"/>
              </a:spcBef>
              <a:buFontTx/>
              <a:buNone/>
            </a:pPr>
            <a:r>
              <a:rPr lang="en-US" altLang="it-IT" sz="1400"/>
              <a:t>Bocaglio: </a:t>
            </a:r>
            <a:r>
              <a:rPr lang="pt-BR" altLang="it-IT" sz="1400"/>
              <a:t>teclacenter.com.br/boquilha-v16-a5s-ebonite-p-sax-alto-sm811s-vandoren.html</a:t>
            </a:r>
            <a:endParaRPr lang="en-US" altLang="it-IT" sz="1400"/>
          </a:p>
        </p:txBody>
      </p:sp>
      <p:pic>
        <p:nvPicPr>
          <p:cNvPr id="90118" name="Picture 10">
            <a:extLst>
              <a:ext uri="{FF2B5EF4-FFF2-40B4-BE49-F238E27FC236}">
                <a16:creationId xmlns:a16="http://schemas.microsoft.com/office/drawing/2014/main" id="{F94680C9-616D-4A75-8E9D-53E16014C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350" y="1196975"/>
            <a:ext cx="33988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2">
            <a:extLst>
              <a:ext uri="{FF2B5EF4-FFF2-40B4-BE49-F238E27FC236}">
                <a16:creationId xmlns:a16="http://schemas.microsoft.com/office/drawing/2014/main" id="{D31FB6BF-062F-4651-913D-3D3BA40DA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2597150"/>
            <a:ext cx="4710112"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magine 4">
            <a:extLst>
              <a:ext uri="{FF2B5EF4-FFF2-40B4-BE49-F238E27FC236}">
                <a16:creationId xmlns:a16="http://schemas.microsoft.com/office/drawing/2014/main" id="{211027D2-BCF9-46A5-8318-10718EF8D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0" y="4395788"/>
            <a:ext cx="24209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C473AABE-E25D-4FD6-83EA-69BF2A1AC3E0}"/>
              </a:ext>
            </a:extLst>
          </p:cNvPr>
          <p:cNvSpPr>
            <a:spLocks noGrp="1" noChangeArrowheads="1"/>
          </p:cNvSpPr>
          <p:nvPr>
            <p:ph type="title"/>
          </p:nvPr>
        </p:nvSpPr>
        <p:spPr/>
        <p:txBody>
          <a:bodyPr/>
          <a:lstStyle/>
          <a:p>
            <a:r>
              <a:rPr lang="it-IT" altLang="it-IT" sz="3600"/>
              <a:t>Chiesa di S.S. Maria a Cracovia</a:t>
            </a:r>
          </a:p>
        </p:txBody>
      </p:sp>
      <p:sp>
        <p:nvSpPr>
          <p:cNvPr id="13315" name="CasellaDiTesto 5">
            <a:extLst>
              <a:ext uri="{FF2B5EF4-FFF2-40B4-BE49-F238E27FC236}">
                <a16:creationId xmlns:a16="http://schemas.microsoft.com/office/drawing/2014/main" id="{878C0B51-D823-4682-83C5-4D416279D4FE}"/>
              </a:ext>
            </a:extLst>
          </p:cNvPr>
          <p:cNvSpPr txBox="1">
            <a:spLocks noChangeArrowheads="1"/>
          </p:cNvSpPr>
          <p:nvPr/>
        </p:nvSpPr>
        <p:spPr bwMode="auto">
          <a:xfrm>
            <a:off x="179388" y="6429375"/>
            <a:ext cx="5741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http://krakow-przewodnik.com.pl/wokol-rynku/kosciol-mariacki/</a:t>
            </a:r>
          </a:p>
        </p:txBody>
      </p:sp>
      <p:pic>
        <p:nvPicPr>
          <p:cNvPr id="13316" name="Immagine 7" descr="Immagine che contiene esterni, cielo, vecchio&#10;&#10;Descrizione generata automaticamente">
            <a:extLst>
              <a:ext uri="{FF2B5EF4-FFF2-40B4-BE49-F238E27FC236}">
                <a16:creationId xmlns:a16="http://schemas.microsoft.com/office/drawing/2014/main" id="{6FE23406-281A-41F3-887E-D9E3B0CAB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22388"/>
            <a:ext cx="23907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9">
            <a:extLst>
              <a:ext uri="{FF2B5EF4-FFF2-40B4-BE49-F238E27FC236}">
                <a16:creationId xmlns:a16="http://schemas.microsoft.com/office/drawing/2014/main" id="{6C901CB2-E04D-4B7A-8212-0E973459B11E}"/>
              </a:ext>
            </a:extLst>
          </p:cNvPr>
          <p:cNvSpPr txBox="1">
            <a:spLocks noChangeArrowheads="1"/>
          </p:cNvSpPr>
          <p:nvPr/>
        </p:nvSpPr>
        <p:spPr bwMode="auto">
          <a:xfrm>
            <a:off x="179388" y="6191250"/>
            <a:ext cx="8424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http://www.garnek.pl/pagaj/15866763/kosciol-mariacki-oltarz-wita</a:t>
            </a:r>
          </a:p>
        </p:txBody>
      </p:sp>
      <p:pic>
        <p:nvPicPr>
          <p:cNvPr id="13318" name="Immagine 11" descr="Immagine che contiene altare, corridoio&#10;&#10;Descrizione generata automaticamente">
            <a:extLst>
              <a:ext uri="{FF2B5EF4-FFF2-40B4-BE49-F238E27FC236}">
                <a16:creationId xmlns:a16="http://schemas.microsoft.com/office/drawing/2014/main" id="{3BE0B054-4155-4E81-8C97-335197318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1322388"/>
            <a:ext cx="6353175"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1">
            <a:extLst>
              <a:ext uri="{FF2B5EF4-FFF2-40B4-BE49-F238E27FC236}">
                <a16:creationId xmlns:a16="http://schemas.microsoft.com/office/drawing/2014/main" id="{F24C115C-4BA1-4BF3-B64E-AF424D903CF8}"/>
              </a:ext>
            </a:extLst>
          </p:cNvPr>
          <p:cNvSpPr txBox="1">
            <a:spLocks noChangeArrowheads="1"/>
          </p:cNvSpPr>
          <p:nvPr/>
        </p:nvSpPr>
        <p:spPr bwMode="auto">
          <a:xfrm>
            <a:off x="3132138" y="5246688"/>
            <a:ext cx="504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Altare di Vitt Stoss (Witt Stwosz 1477-86)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a:extLst>
              <a:ext uri="{FF2B5EF4-FFF2-40B4-BE49-F238E27FC236}">
                <a16:creationId xmlns:a16="http://schemas.microsoft.com/office/drawing/2014/main" id="{B426B9A5-CB3B-42FF-9771-42FBCDB9E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2625"/>
            <a:ext cx="26590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a16="http://schemas.microsoft.com/office/drawing/2014/main" id="{0E30B721-0F9E-4745-807C-F74A8B9726ED}"/>
              </a:ext>
            </a:extLst>
          </p:cNvPr>
          <p:cNvSpPr>
            <a:spLocks noGrp="1" noChangeArrowheads="1"/>
          </p:cNvSpPr>
          <p:nvPr>
            <p:ph type="title"/>
          </p:nvPr>
        </p:nvSpPr>
        <p:spPr/>
        <p:txBody>
          <a:bodyPr/>
          <a:lstStyle/>
          <a:p>
            <a:r>
              <a:rPr lang="pl-PL" altLang="it-IT"/>
              <a:t>Eb</a:t>
            </a:r>
            <a:r>
              <a:rPr lang="it-IT" altLang="it-IT"/>
              <a:t>a</a:t>
            </a:r>
            <a:r>
              <a:rPr lang="pl-PL" altLang="it-IT"/>
              <a:t>nit</a:t>
            </a:r>
            <a:r>
              <a:rPr lang="it-IT" altLang="it-IT"/>
              <a:t>e</a:t>
            </a:r>
            <a:r>
              <a:rPr lang="pl-PL" altLang="it-IT"/>
              <a:t>, bakelit</a:t>
            </a:r>
            <a:r>
              <a:rPr lang="it-IT" altLang="it-IT"/>
              <a:t>e</a:t>
            </a:r>
            <a:r>
              <a:rPr lang="pl-PL" altLang="it-IT"/>
              <a:t> …</a:t>
            </a:r>
            <a:endParaRPr lang="en-US" altLang="it-IT"/>
          </a:p>
        </p:txBody>
      </p:sp>
      <p:sp>
        <p:nvSpPr>
          <p:cNvPr id="91140" name="Rectangle 3">
            <a:extLst>
              <a:ext uri="{FF2B5EF4-FFF2-40B4-BE49-F238E27FC236}">
                <a16:creationId xmlns:a16="http://schemas.microsoft.com/office/drawing/2014/main" id="{6FEDE1A7-8F6E-40F6-A596-163F0AACEF6E}"/>
              </a:ext>
            </a:extLst>
          </p:cNvPr>
          <p:cNvSpPr>
            <a:spLocks noGrp="1" noChangeArrowheads="1"/>
          </p:cNvSpPr>
          <p:nvPr>
            <p:ph type="body" idx="1"/>
          </p:nvPr>
        </p:nvSpPr>
        <p:spPr>
          <a:xfrm>
            <a:off x="828675" y="1360488"/>
            <a:ext cx="6172200" cy="3395662"/>
          </a:xfrm>
        </p:spPr>
        <p:txBody>
          <a:bodyPr/>
          <a:lstStyle/>
          <a:p>
            <a:pPr>
              <a:buFontTx/>
              <a:buNone/>
            </a:pPr>
            <a:r>
              <a:rPr lang="pl-PL" altLang="it-IT" sz="2400"/>
              <a:t>bakelit</a:t>
            </a:r>
            <a:r>
              <a:rPr lang="it-IT" altLang="it-IT" sz="2400"/>
              <a:t>e</a:t>
            </a:r>
            <a:r>
              <a:rPr lang="pl-PL" altLang="it-IT" sz="2400"/>
              <a:t> (190</a:t>
            </a:r>
            <a:r>
              <a:rPr lang="it-IT" altLang="it-IT" sz="2400"/>
              <a:t>7) = fenolo + aldeide formico</a:t>
            </a:r>
            <a:endParaRPr lang="en-US" altLang="it-IT" sz="1800"/>
          </a:p>
        </p:txBody>
      </p:sp>
      <p:pic>
        <p:nvPicPr>
          <p:cNvPr id="15364" name="Picture 4">
            <a:extLst>
              <a:ext uri="{FF2B5EF4-FFF2-40B4-BE49-F238E27FC236}">
                <a16:creationId xmlns:a16="http://schemas.microsoft.com/office/drawing/2014/main" id="{C373969A-BFDC-4E4E-8D4D-84B729BD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788" y="1806575"/>
            <a:ext cx="51435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5">
            <a:extLst>
              <a:ext uri="{FF2B5EF4-FFF2-40B4-BE49-F238E27FC236}">
                <a16:creationId xmlns:a16="http://schemas.microsoft.com/office/drawing/2014/main" id="{EF08BF94-7008-43D2-8BE3-0536AAD355A3}"/>
              </a:ext>
            </a:extLst>
          </p:cNvPr>
          <p:cNvSpPr txBox="1">
            <a:spLocks noChangeArrowheads="1"/>
          </p:cNvSpPr>
          <p:nvPr/>
        </p:nvSpPr>
        <p:spPr bwMode="auto">
          <a:xfrm>
            <a:off x="488950" y="6213475"/>
            <a:ext cx="337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http://www.bakelitemuseum.de/</a:t>
            </a:r>
          </a:p>
        </p:txBody>
      </p:sp>
      <p:pic>
        <p:nvPicPr>
          <p:cNvPr id="15366" name="Picture 6">
            <a:extLst>
              <a:ext uri="{FF2B5EF4-FFF2-40B4-BE49-F238E27FC236}">
                <a16:creationId xmlns:a16="http://schemas.microsoft.com/office/drawing/2014/main" id="{EE6320F9-DB40-46BB-A6D0-639D58027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276600"/>
            <a:ext cx="19431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4">
            <a:extLst>
              <a:ext uri="{FF2B5EF4-FFF2-40B4-BE49-F238E27FC236}">
                <a16:creationId xmlns:a16="http://schemas.microsoft.com/office/drawing/2014/main" id="{B909BD0D-6F21-4655-BC2A-90B633725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1935163"/>
            <a:ext cx="213677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2000"/>
                                        <p:tgtEl>
                                          <p:spTgt spid="1536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5367"/>
                                        </p:tgtEl>
                                        <p:attrNameLst>
                                          <p:attrName>style.visibility</p:attrName>
                                        </p:attrNameLst>
                                      </p:cBhvr>
                                      <p:to>
                                        <p:strVal val="visible"/>
                                      </p:to>
                                    </p:set>
                                    <p:animEffect transition="in" filter="fade">
                                      <p:cBhvr>
                                        <p:cTn id="11" dur="2000"/>
                                        <p:tgtEl>
                                          <p:spTgt spid="15367"/>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fade">
                                      <p:cBhvr>
                                        <p:cTn id="15"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86E5E51-4554-4F12-AC99-0024A54643D6}"/>
              </a:ext>
            </a:extLst>
          </p:cNvPr>
          <p:cNvSpPr>
            <a:spLocks noGrp="1" noChangeArrowheads="1"/>
          </p:cNvSpPr>
          <p:nvPr>
            <p:ph type="title"/>
          </p:nvPr>
        </p:nvSpPr>
        <p:spPr/>
        <p:txBody>
          <a:bodyPr/>
          <a:lstStyle/>
          <a:p>
            <a:r>
              <a:rPr lang="pl-PL" altLang="it-IT" sz="3600"/>
              <a:t>Eb</a:t>
            </a:r>
            <a:r>
              <a:rPr lang="it-IT" altLang="it-IT" sz="3600"/>
              <a:t>a</a:t>
            </a:r>
            <a:r>
              <a:rPr lang="pl-PL" altLang="it-IT" sz="3600"/>
              <a:t>nit</a:t>
            </a:r>
            <a:r>
              <a:rPr lang="it-IT" altLang="it-IT" sz="3600"/>
              <a:t>e</a:t>
            </a:r>
            <a:r>
              <a:rPr lang="pl-PL" altLang="it-IT" sz="3600"/>
              <a:t>, bakelit</a:t>
            </a:r>
            <a:r>
              <a:rPr lang="it-IT" altLang="it-IT" sz="3600"/>
              <a:t>e, melammina</a:t>
            </a:r>
            <a:endParaRPr lang="en-US" altLang="it-IT" sz="3600"/>
          </a:p>
        </p:txBody>
      </p:sp>
      <p:sp>
        <p:nvSpPr>
          <p:cNvPr id="92163" name="Rectangle 3">
            <a:extLst>
              <a:ext uri="{FF2B5EF4-FFF2-40B4-BE49-F238E27FC236}">
                <a16:creationId xmlns:a16="http://schemas.microsoft.com/office/drawing/2014/main" id="{CC5A1C3A-7489-4582-A9EA-AA73A36017B5}"/>
              </a:ext>
            </a:extLst>
          </p:cNvPr>
          <p:cNvSpPr>
            <a:spLocks noGrp="1" noChangeArrowheads="1"/>
          </p:cNvSpPr>
          <p:nvPr>
            <p:ph type="body" idx="1"/>
          </p:nvPr>
        </p:nvSpPr>
        <p:spPr>
          <a:xfrm>
            <a:off x="828675" y="1438275"/>
            <a:ext cx="6172200" cy="3395663"/>
          </a:xfrm>
        </p:spPr>
        <p:txBody>
          <a:bodyPr/>
          <a:lstStyle/>
          <a:p>
            <a:pPr>
              <a:buFontTx/>
              <a:buNone/>
            </a:pPr>
            <a:r>
              <a:rPr lang="pl-PL" altLang="it-IT" sz="2400"/>
              <a:t>bakelit</a:t>
            </a:r>
            <a:r>
              <a:rPr lang="it-IT" altLang="it-IT" sz="2400"/>
              <a:t>e</a:t>
            </a:r>
            <a:r>
              <a:rPr lang="pl-PL" altLang="it-IT" sz="2400"/>
              <a:t> (19</a:t>
            </a:r>
            <a:r>
              <a:rPr lang="it-IT" altLang="it-IT" sz="2400"/>
              <a:t>36) melamina + </a:t>
            </a:r>
          </a:p>
          <a:p>
            <a:pPr>
              <a:buFontTx/>
              <a:buNone/>
            </a:pPr>
            <a:r>
              <a:rPr lang="it-IT" altLang="it-IT" sz="2400"/>
              <a:t>aldeide formico</a:t>
            </a:r>
            <a:endParaRPr lang="en-US" altLang="it-IT" sz="1800"/>
          </a:p>
        </p:txBody>
      </p:sp>
      <p:pic>
        <p:nvPicPr>
          <p:cNvPr id="92164" name="Picture 2">
            <a:extLst>
              <a:ext uri="{FF2B5EF4-FFF2-40B4-BE49-F238E27FC236}">
                <a16:creationId xmlns:a16="http://schemas.microsoft.com/office/drawing/2014/main" id="{16ABEE1A-1FBB-47BA-829A-DE9C84FFB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663" y="2376488"/>
            <a:ext cx="33782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4">
            <a:extLst>
              <a:ext uri="{FF2B5EF4-FFF2-40B4-BE49-F238E27FC236}">
                <a16:creationId xmlns:a16="http://schemas.microsoft.com/office/drawing/2014/main" id="{9FFA6C23-0D5B-4E81-941F-290092ABB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3429000"/>
            <a:ext cx="4114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CasellaDiTesto 2">
            <a:extLst>
              <a:ext uri="{FF2B5EF4-FFF2-40B4-BE49-F238E27FC236}">
                <a16:creationId xmlns:a16="http://schemas.microsoft.com/office/drawing/2014/main" id="{285BD168-2BC3-48FC-AEE3-6595C06F5945}"/>
              </a:ext>
            </a:extLst>
          </p:cNvPr>
          <p:cNvSpPr txBox="1">
            <a:spLocks noChangeArrowheads="1"/>
          </p:cNvSpPr>
          <p:nvPr/>
        </p:nvSpPr>
        <p:spPr bwMode="auto">
          <a:xfrm flipH="1">
            <a:off x="657225" y="5876925"/>
            <a:ext cx="686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hlinkClick r:id="rId4"/>
              </a:rPr>
              <a:t>https://en.wikipedia.org/wiki/Melamine_resin</a:t>
            </a:r>
            <a:endParaRPr lang="it-IT" altLang="it-IT" sz="1400"/>
          </a:p>
          <a:p>
            <a:pPr>
              <a:spcBef>
                <a:spcPct val="0"/>
              </a:spcBef>
              <a:buFontTx/>
              <a:buNone/>
            </a:pPr>
            <a:r>
              <a:rPr lang="it-IT" altLang="it-IT" sz="1400">
                <a:hlinkClick r:id="rId5"/>
              </a:rPr>
              <a:t>https://it.wikipedia.org/wiki/Polimeri_termoindurenti</a:t>
            </a:r>
            <a:r>
              <a:rPr lang="it-IT" altLang="it-IT" sz="1400"/>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ytuł 1">
            <a:extLst>
              <a:ext uri="{FF2B5EF4-FFF2-40B4-BE49-F238E27FC236}">
                <a16:creationId xmlns:a16="http://schemas.microsoft.com/office/drawing/2014/main" id="{232F04E2-3F18-4F38-A63A-5E556C58A9AF}"/>
              </a:ext>
            </a:extLst>
          </p:cNvPr>
          <p:cNvSpPr>
            <a:spLocks noGrp="1" noChangeArrowheads="1"/>
          </p:cNvSpPr>
          <p:nvPr>
            <p:ph type="title" idx="4294967295"/>
          </p:nvPr>
        </p:nvSpPr>
        <p:spPr>
          <a:xfrm>
            <a:off x="303213" y="41275"/>
            <a:ext cx="8229600" cy="1143000"/>
          </a:xfrm>
        </p:spPr>
        <p:txBody>
          <a:bodyPr/>
          <a:lstStyle/>
          <a:p>
            <a:r>
              <a:rPr lang="pl-PL" altLang="it-IT" sz="3600"/>
              <a:t>Polietylen</a:t>
            </a:r>
            <a:r>
              <a:rPr lang="it-IT" altLang="it-IT" sz="3600"/>
              <a:t>e</a:t>
            </a:r>
            <a:r>
              <a:rPr lang="pl-PL" altLang="it-IT" sz="3600"/>
              <a:t> (PE)</a:t>
            </a:r>
          </a:p>
        </p:txBody>
      </p:sp>
      <p:sp>
        <p:nvSpPr>
          <p:cNvPr id="93187" name="Symbol zastępczy zawartości 2">
            <a:extLst>
              <a:ext uri="{FF2B5EF4-FFF2-40B4-BE49-F238E27FC236}">
                <a16:creationId xmlns:a16="http://schemas.microsoft.com/office/drawing/2014/main" id="{C7EEC476-F1D1-454A-8B37-94EE6488237C}"/>
              </a:ext>
            </a:extLst>
          </p:cNvPr>
          <p:cNvSpPr>
            <a:spLocks noGrp="1" noChangeArrowheads="1"/>
          </p:cNvSpPr>
          <p:nvPr>
            <p:ph idx="4294967295"/>
          </p:nvPr>
        </p:nvSpPr>
        <p:spPr>
          <a:xfrm>
            <a:off x="233363" y="3851275"/>
            <a:ext cx="8677275" cy="2344738"/>
          </a:xfrm>
        </p:spPr>
        <p:txBody>
          <a:bodyPr/>
          <a:lstStyle/>
          <a:p>
            <a:r>
              <a:rPr lang="it-IT" altLang="it-IT" sz="2200"/>
              <a:t>PE è un materiale con la formula chimica più semplice in assoluto</a:t>
            </a:r>
          </a:p>
          <a:p>
            <a:r>
              <a:rPr lang="it-IT" altLang="it-IT" sz="2200"/>
              <a:t>Tuttavia, le catene chimiche si possono legare a vicenda via le forze più deboli (cosiddette van der Waals)</a:t>
            </a:r>
          </a:p>
          <a:p>
            <a:r>
              <a:rPr lang="it-IT" altLang="it-IT" sz="2200"/>
              <a:t>È la ‘plastica’ più diffusa come sacchetti per alimenti</a:t>
            </a:r>
          </a:p>
          <a:p>
            <a:r>
              <a:rPr lang="it-IT" altLang="it-IT" sz="2200"/>
              <a:t>Per sé non è biodegradabile </a:t>
            </a:r>
            <a:endParaRPr lang="pl-PL" altLang="it-IT" sz="2200"/>
          </a:p>
        </p:txBody>
      </p:sp>
      <p:pic>
        <p:nvPicPr>
          <p:cNvPr id="93188" name="Picture 2" descr="Plik:Polyethylene-repeat-2D-flat.png">
            <a:hlinkClick r:id="rId2"/>
            <a:extLst>
              <a:ext uri="{FF2B5EF4-FFF2-40B4-BE49-F238E27FC236}">
                <a16:creationId xmlns:a16="http://schemas.microsoft.com/office/drawing/2014/main" id="{0CC99026-651F-4C53-BD40-06487B9BC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38" y="354013"/>
            <a:ext cx="15462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descr="http://www.primus.com.pl/gim/galeria/udir_1/konkursstrony/2008strony/3/polietylen.jpg">
            <a:extLst>
              <a:ext uri="{FF2B5EF4-FFF2-40B4-BE49-F238E27FC236}">
                <a16:creationId xmlns:a16="http://schemas.microsoft.com/office/drawing/2014/main" id="{3DB9E930-F8DD-42EE-951C-53D785096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041400"/>
            <a:ext cx="2624137"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Prostokąt 5">
            <a:extLst>
              <a:ext uri="{FF2B5EF4-FFF2-40B4-BE49-F238E27FC236}">
                <a16:creationId xmlns:a16="http://schemas.microsoft.com/office/drawing/2014/main" id="{A53AF484-E125-43C6-A7B9-2E810B9F22F6}"/>
              </a:ext>
            </a:extLst>
          </p:cNvPr>
          <p:cNvSpPr>
            <a:spLocks noChangeArrowheads="1"/>
          </p:cNvSpPr>
          <p:nvPr/>
        </p:nvSpPr>
        <p:spPr bwMode="auto">
          <a:xfrm>
            <a:off x="1625600" y="3375025"/>
            <a:ext cx="1554163" cy="254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http://www.primus.com.pl/gim/galeria/udir_1/konkursstrony/2008strony/3/polietylen.jpg</a:t>
            </a:r>
          </a:p>
        </p:txBody>
      </p:sp>
      <p:pic>
        <p:nvPicPr>
          <p:cNvPr id="93191" name="Picture 6" descr="http://wwwnt.if.pwr.wroc.pl/kwazar/materia/146187/polietylen.jpg">
            <a:extLst>
              <a:ext uri="{FF2B5EF4-FFF2-40B4-BE49-F238E27FC236}">
                <a16:creationId xmlns:a16="http://schemas.microsoft.com/office/drawing/2014/main" id="{737FF7AB-B1B0-481F-BCAA-281B05433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4413" y="1039813"/>
            <a:ext cx="356076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Prostokąt 7">
            <a:extLst>
              <a:ext uri="{FF2B5EF4-FFF2-40B4-BE49-F238E27FC236}">
                <a16:creationId xmlns:a16="http://schemas.microsoft.com/office/drawing/2014/main" id="{9EF4303E-6149-4F88-A3DF-48E1FDE8ADE5}"/>
              </a:ext>
            </a:extLst>
          </p:cNvPr>
          <p:cNvSpPr>
            <a:spLocks noChangeArrowheads="1"/>
          </p:cNvSpPr>
          <p:nvPr/>
        </p:nvSpPr>
        <p:spPr bwMode="auto">
          <a:xfrm>
            <a:off x="3554413" y="3375025"/>
            <a:ext cx="24114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600"/>
              <a:t>http://wwwnt.if.pwr.wroc.pl/kwazar/materia/146187/polietylen.jpg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ytuł 1">
            <a:extLst>
              <a:ext uri="{FF2B5EF4-FFF2-40B4-BE49-F238E27FC236}">
                <a16:creationId xmlns:a16="http://schemas.microsoft.com/office/drawing/2014/main" id="{BFFC7B58-3AC5-4B69-BE9F-E290122462E4}"/>
              </a:ext>
            </a:extLst>
          </p:cNvPr>
          <p:cNvSpPr>
            <a:spLocks noGrp="1" noChangeArrowheads="1"/>
          </p:cNvSpPr>
          <p:nvPr>
            <p:ph type="title" idx="4294967295"/>
          </p:nvPr>
        </p:nvSpPr>
        <p:spPr>
          <a:xfrm>
            <a:off x="457200" y="96838"/>
            <a:ext cx="8229600" cy="1143000"/>
          </a:xfrm>
        </p:spPr>
        <p:txBody>
          <a:bodyPr/>
          <a:lstStyle/>
          <a:p>
            <a:r>
              <a:rPr lang="it-IT" altLang="it-IT" sz="3600"/>
              <a:t>Polipropilene  - PP</a:t>
            </a:r>
          </a:p>
        </p:txBody>
      </p:sp>
      <p:sp>
        <p:nvSpPr>
          <p:cNvPr id="94211" name="Symbol zastępczy zawartości 2">
            <a:extLst>
              <a:ext uri="{FF2B5EF4-FFF2-40B4-BE49-F238E27FC236}">
                <a16:creationId xmlns:a16="http://schemas.microsoft.com/office/drawing/2014/main" id="{B4A708A3-23B4-49DD-9720-70847AA6E98C}"/>
              </a:ext>
            </a:extLst>
          </p:cNvPr>
          <p:cNvSpPr>
            <a:spLocks noGrp="1" noChangeArrowheads="1"/>
          </p:cNvSpPr>
          <p:nvPr>
            <p:ph idx="4294967295"/>
          </p:nvPr>
        </p:nvSpPr>
        <p:spPr>
          <a:xfrm>
            <a:off x="34925" y="3097213"/>
            <a:ext cx="9128125" cy="1827212"/>
          </a:xfrm>
        </p:spPr>
        <p:txBody>
          <a:bodyPr/>
          <a:lstStyle/>
          <a:p>
            <a:pPr>
              <a:defRPr/>
            </a:pPr>
            <a:r>
              <a:rPr lang="it-IT" altLang="it-IT" sz="2000" dirty="0"/>
              <a:t>Più robusto del polietilene, simile come costituenti</a:t>
            </a:r>
          </a:p>
          <a:p>
            <a:pPr>
              <a:defRPr/>
            </a:pPr>
            <a:r>
              <a:rPr lang="it-IT" altLang="it-IT" sz="2000" dirty="0"/>
              <a:t>Come PE, più leggero dell’acqua</a:t>
            </a:r>
          </a:p>
          <a:p>
            <a:pPr>
              <a:defRPr/>
            </a:pPr>
            <a:r>
              <a:rPr lang="it-IT" altLang="it-IT" sz="2000" dirty="0"/>
              <a:t>Inventato da Giulio Natta e Karl Ziegler (1954</a:t>
            </a:r>
            <a:r>
              <a:rPr lang="it-IT" altLang="it-IT" sz="2200" dirty="0"/>
              <a:t>)</a:t>
            </a:r>
          </a:p>
          <a:p>
            <a:pPr>
              <a:defRPr/>
            </a:pPr>
            <a:r>
              <a:rPr lang="it-IT" altLang="it-IT" sz="2000" dirty="0"/>
              <a:t>Prodotto da </a:t>
            </a:r>
            <a:r>
              <a:rPr lang="it-IT" altLang="it-IT" sz="2000" dirty="0" err="1"/>
              <a:t>Montecattini</a:t>
            </a:r>
            <a:r>
              <a:rPr lang="it-IT" altLang="it-IT" sz="2000" dirty="0"/>
              <a:t>. Oggi, la produzione globale ammonta c.a. 70 mln t</a:t>
            </a:r>
          </a:p>
          <a:p>
            <a:pPr>
              <a:defRPr/>
            </a:pPr>
            <a:r>
              <a:rPr lang="it-IT" altLang="it-IT" sz="2000" dirty="0"/>
              <a:t>Elementi di costruzione di macchinari, tubi per acqua, fognatura, vari contenitori in cucina, contenitori per chimica,  fibre etc.</a:t>
            </a:r>
          </a:p>
          <a:p>
            <a:pPr>
              <a:defRPr/>
            </a:pPr>
            <a:r>
              <a:rPr lang="en-US" sz="1600" dirty="0">
                <a:solidFill>
                  <a:schemeClr val="tx2"/>
                </a:solidFill>
                <a:latin typeface="Open Sans" panose="020B0604020202020204" pitchFamily="34" charset="0"/>
              </a:rPr>
              <a:t>Polypropylene is the world's second-largest plastic resin based on production volume, after polyethylene. In 2018, the global production volume of polypropylene amounted to 56 </a:t>
            </a:r>
            <a:r>
              <a:rPr lang="en-US" sz="1600" dirty="0" err="1">
                <a:solidFill>
                  <a:schemeClr val="tx2"/>
                </a:solidFill>
                <a:latin typeface="Open Sans" panose="020B0604020202020204" pitchFamily="34" charset="0"/>
              </a:rPr>
              <a:t>mln</a:t>
            </a:r>
            <a:r>
              <a:rPr lang="en-US" sz="1600" dirty="0">
                <a:solidFill>
                  <a:schemeClr val="tx2"/>
                </a:solidFill>
                <a:latin typeface="Open Sans" panose="020B0604020202020204" pitchFamily="34" charset="0"/>
              </a:rPr>
              <a:t> metric tons. By 2026, it is forecast that production will amount to 88 </a:t>
            </a:r>
            <a:r>
              <a:rPr lang="en-US" sz="1600" dirty="0" err="1">
                <a:solidFill>
                  <a:schemeClr val="tx2"/>
                </a:solidFill>
                <a:latin typeface="Open Sans" panose="020B0604020202020204" pitchFamily="34" charset="0"/>
              </a:rPr>
              <a:t>mln</a:t>
            </a:r>
            <a:r>
              <a:rPr lang="en-US" sz="1600" dirty="0">
                <a:solidFill>
                  <a:schemeClr val="tx2"/>
                </a:solidFill>
                <a:latin typeface="Open Sans" panose="020B0604020202020204" pitchFamily="34" charset="0"/>
              </a:rPr>
              <a:t> metric tons </a:t>
            </a:r>
          </a:p>
          <a:p>
            <a:pPr>
              <a:defRPr/>
            </a:pPr>
            <a:endParaRPr lang="en-US" sz="1200" dirty="0">
              <a:solidFill>
                <a:srgbClr val="455F7C"/>
              </a:solidFill>
              <a:latin typeface="Open Sans" panose="020B0604020202020204" pitchFamily="34" charset="0"/>
            </a:endParaRPr>
          </a:p>
          <a:p>
            <a:pPr marL="0" indent="0">
              <a:buFontTx/>
              <a:buNone/>
              <a:defRPr/>
            </a:pPr>
            <a:r>
              <a:rPr lang="en-US" sz="1200" dirty="0">
                <a:solidFill>
                  <a:srgbClr val="455F7C"/>
                </a:solidFill>
                <a:latin typeface="Open Sans" panose="020B0604020202020204" pitchFamily="34" charset="0"/>
              </a:rPr>
              <a:t>https://www.statista.com/statistics/1103529/global-polypropylene-production/#:~:text=Polypropylene%20is%20the%20world's%20second,to%2088%20million%20metric%20tons.</a:t>
            </a:r>
            <a:endParaRPr lang="pl-PL" altLang="it-IT" sz="2000" dirty="0"/>
          </a:p>
        </p:txBody>
      </p:sp>
      <p:pic>
        <p:nvPicPr>
          <p:cNvPr id="94212" name="Picture 2" descr="http://www.primus.com.pl/gim/galeria/udir_1/konkursstrony/2008strony/3/polipropylen.jpg">
            <a:extLst>
              <a:ext uri="{FF2B5EF4-FFF2-40B4-BE49-F238E27FC236}">
                <a16:creationId xmlns:a16="http://schemas.microsoft.com/office/drawing/2014/main" id="{7B6C62C3-C567-48E6-A85D-D74E041EB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8" y="1116013"/>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Plik:Polypropylen.png">
            <a:hlinkClick r:id="rId3"/>
            <a:extLst>
              <a:ext uri="{FF2B5EF4-FFF2-40B4-BE49-F238E27FC236}">
                <a16:creationId xmlns:a16="http://schemas.microsoft.com/office/drawing/2014/main" id="{021461F4-0411-423E-9946-5922CE108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0" y="1497013"/>
            <a:ext cx="23114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Prostokąt 5">
            <a:extLst>
              <a:ext uri="{FF2B5EF4-FFF2-40B4-BE49-F238E27FC236}">
                <a16:creationId xmlns:a16="http://schemas.microsoft.com/office/drawing/2014/main" id="{31BE95AD-B848-4A2D-85B0-EA63A4088A86}"/>
              </a:ext>
            </a:extLst>
          </p:cNvPr>
          <p:cNvSpPr>
            <a:spLocks noChangeArrowheads="1"/>
          </p:cNvSpPr>
          <p:nvPr/>
        </p:nvSpPr>
        <p:spPr bwMode="auto">
          <a:xfrm>
            <a:off x="808038" y="2816225"/>
            <a:ext cx="1608137" cy="252413"/>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http://www.primus.com.pl/gim/galeria/udir_1/konkursstrony/2008strony/3/polipropylen.jpg</a:t>
            </a:r>
          </a:p>
        </p:txBody>
      </p:sp>
      <p:pic>
        <p:nvPicPr>
          <p:cNvPr id="94215" name="Picture 6" descr="http://www.linotex.olkusz.pl/images/oferta/duze/liny_krecone_polipropylenow.jpg">
            <a:extLst>
              <a:ext uri="{FF2B5EF4-FFF2-40B4-BE49-F238E27FC236}">
                <a16:creationId xmlns:a16="http://schemas.microsoft.com/office/drawing/2014/main" id="{6546CFE0-8A15-4064-86CB-7BB444996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1116013"/>
            <a:ext cx="139223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Prostokąt 7">
            <a:extLst>
              <a:ext uri="{FF2B5EF4-FFF2-40B4-BE49-F238E27FC236}">
                <a16:creationId xmlns:a16="http://schemas.microsoft.com/office/drawing/2014/main" id="{61DC3AE9-0903-4D6B-81E7-D7077B44F612}"/>
              </a:ext>
            </a:extLst>
          </p:cNvPr>
          <p:cNvSpPr>
            <a:spLocks noChangeArrowheads="1"/>
          </p:cNvSpPr>
          <p:nvPr/>
        </p:nvSpPr>
        <p:spPr bwMode="auto">
          <a:xfrm>
            <a:off x="6694488" y="2943225"/>
            <a:ext cx="1392237" cy="252413"/>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http://www.linotex.olkusz.pl/images/oferta/duze/liny_krecone_polipropylenow.jpg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3">
            <a:extLst>
              <a:ext uri="{FF2B5EF4-FFF2-40B4-BE49-F238E27FC236}">
                <a16:creationId xmlns:a16="http://schemas.microsoft.com/office/drawing/2014/main" id="{7912E798-3FD2-4DA4-8E41-01EF26B08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3988"/>
            <a:ext cx="84248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itolo 1">
            <a:extLst>
              <a:ext uri="{FF2B5EF4-FFF2-40B4-BE49-F238E27FC236}">
                <a16:creationId xmlns:a16="http://schemas.microsoft.com/office/drawing/2014/main" id="{49BC3E2D-BFE1-464A-8F70-11CFF1B930C7}"/>
              </a:ext>
            </a:extLst>
          </p:cNvPr>
          <p:cNvSpPr>
            <a:spLocks noGrp="1" noChangeArrowheads="1"/>
          </p:cNvSpPr>
          <p:nvPr>
            <p:ph type="title"/>
          </p:nvPr>
        </p:nvSpPr>
        <p:spPr>
          <a:xfrm>
            <a:off x="1258888" y="-242888"/>
            <a:ext cx="8229600" cy="1143001"/>
          </a:xfrm>
        </p:spPr>
        <p:txBody>
          <a:bodyPr/>
          <a:lstStyle/>
          <a:p>
            <a:r>
              <a:rPr lang="it-IT" altLang="it-IT" sz="3600" dirty="0"/>
              <a:t>Scoperta da Nobel</a:t>
            </a:r>
          </a:p>
        </p:txBody>
      </p:sp>
      <p:sp>
        <p:nvSpPr>
          <p:cNvPr id="95236" name="CasellaDiTesto 5">
            <a:extLst>
              <a:ext uri="{FF2B5EF4-FFF2-40B4-BE49-F238E27FC236}">
                <a16:creationId xmlns:a16="http://schemas.microsoft.com/office/drawing/2014/main" id="{0E923E6D-F7DE-457C-BFEC-4E0727447CFA}"/>
              </a:ext>
            </a:extLst>
          </p:cNvPr>
          <p:cNvSpPr txBox="1">
            <a:spLocks noChangeArrowheads="1"/>
          </p:cNvSpPr>
          <p:nvPr/>
        </p:nvSpPr>
        <p:spPr bwMode="auto">
          <a:xfrm>
            <a:off x="395288" y="5303838"/>
            <a:ext cx="85693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dirty="0">
                <a:solidFill>
                  <a:srgbClr val="202122"/>
                </a:solidFill>
                <a:latin typeface="Verdana" panose="020B0604030504040204" pitchFamily="34" charset="0"/>
              </a:rPr>
              <a:t>Nel 1954 </a:t>
            </a:r>
            <a:r>
              <a:rPr lang="it-IT" altLang="it-IT" sz="1600" dirty="0" err="1">
                <a:solidFill>
                  <a:srgbClr val="202122"/>
                </a:solidFill>
                <a:latin typeface="Verdana" panose="020B0604030504040204" pitchFamily="34" charset="0"/>
              </a:rPr>
              <a:t>Giullo</a:t>
            </a:r>
            <a:r>
              <a:rPr lang="it-IT" altLang="it-IT" sz="1600" dirty="0">
                <a:solidFill>
                  <a:srgbClr val="202122"/>
                </a:solidFill>
                <a:latin typeface="Verdana" panose="020B0604030504040204" pitchFamily="34" charset="0"/>
              </a:rPr>
              <a:t> Natta e Karl Ziegler scoprirono che una resa elevata di polipropilene isotattico si ottiene con una miscela di TiCl</a:t>
            </a:r>
            <a:r>
              <a:rPr lang="it-IT" altLang="it-IT" sz="1600" baseline="-25000" dirty="0">
                <a:solidFill>
                  <a:srgbClr val="202122"/>
                </a:solidFill>
                <a:latin typeface="Verdana" panose="020B0604030504040204" pitchFamily="34" charset="0"/>
              </a:rPr>
              <a:t>3</a:t>
            </a:r>
            <a:r>
              <a:rPr lang="it-IT" altLang="it-IT" sz="1600" dirty="0">
                <a:solidFill>
                  <a:srgbClr val="202122"/>
                </a:solidFill>
                <a:latin typeface="Verdana" panose="020B0604030504040204" pitchFamily="34" charset="0"/>
              </a:rPr>
              <a:t> cristallino e AlEt</a:t>
            </a:r>
            <a:r>
              <a:rPr lang="it-IT" altLang="it-IT" sz="1600" baseline="-25000" dirty="0">
                <a:solidFill>
                  <a:srgbClr val="202122"/>
                </a:solidFill>
                <a:latin typeface="Verdana" panose="020B0604030504040204" pitchFamily="34" charset="0"/>
              </a:rPr>
              <a:t>2</a:t>
            </a:r>
            <a:r>
              <a:rPr lang="it-IT" altLang="it-IT" sz="1600" dirty="0">
                <a:solidFill>
                  <a:srgbClr val="202122"/>
                </a:solidFill>
                <a:latin typeface="Verdana" panose="020B0604030504040204" pitchFamily="34" charset="0"/>
              </a:rPr>
              <a:t>Cl (</a:t>
            </a:r>
            <a:r>
              <a:rPr lang="it-IT" altLang="it-IT" sz="1600" dirty="0" err="1">
                <a:solidFill>
                  <a:srgbClr val="202122"/>
                </a:solidFill>
                <a:latin typeface="Verdana" panose="020B0604030504040204" pitchFamily="34" charset="0"/>
              </a:rPr>
              <a:t>Dietil</a:t>
            </a:r>
            <a:r>
              <a:rPr lang="it-IT" altLang="it-IT" sz="1600" dirty="0">
                <a:solidFill>
                  <a:srgbClr val="202122"/>
                </a:solidFill>
                <a:latin typeface="Verdana" panose="020B0604030504040204" pitchFamily="34" charset="0"/>
              </a:rPr>
              <a:t> Alluminio Cloruro, DEAC). Peculiarità del cristallo di titanio tricloruro è la presenza di centri metallici in coordinazione ottaedrica ma con insaturazioni della sfera di coordinazione; il propilene è in grado di coordinarsi ai centri metallici attraverso queste lacune</a:t>
            </a:r>
            <a:endParaRPr lang="it-IT" altLang="it-IT" sz="1600" dirty="0">
              <a:latin typeface="Verdana" panose="020B060403050404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ytuł 1">
            <a:extLst>
              <a:ext uri="{FF2B5EF4-FFF2-40B4-BE49-F238E27FC236}">
                <a16:creationId xmlns:a16="http://schemas.microsoft.com/office/drawing/2014/main" id="{3B36D032-509C-4AA9-9B78-9193213D97D2}"/>
              </a:ext>
            </a:extLst>
          </p:cNvPr>
          <p:cNvSpPr>
            <a:spLocks noGrp="1" noChangeArrowheads="1"/>
          </p:cNvSpPr>
          <p:nvPr>
            <p:ph type="title" idx="4294967295"/>
          </p:nvPr>
        </p:nvSpPr>
        <p:spPr>
          <a:xfrm>
            <a:off x="422275" y="84138"/>
            <a:ext cx="8229600" cy="1143000"/>
          </a:xfrm>
        </p:spPr>
        <p:txBody>
          <a:bodyPr/>
          <a:lstStyle/>
          <a:p>
            <a:r>
              <a:rPr lang="pl-PL" altLang="it-IT" sz="3600"/>
              <a:t>Polist</a:t>
            </a:r>
            <a:r>
              <a:rPr lang="it-IT" altLang="it-IT" sz="3600"/>
              <a:t>i</a:t>
            </a:r>
            <a:r>
              <a:rPr lang="pl-PL" altLang="it-IT" sz="3600"/>
              <a:t>ren</a:t>
            </a:r>
            <a:r>
              <a:rPr lang="it-IT" altLang="it-IT" sz="3600"/>
              <a:t>e</a:t>
            </a:r>
            <a:r>
              <a:rPr lang="pl-PL" altLang="it-IT" sz="3600"/>
              <a:t> - PS</a:t>
            </a:r>
          </a:p>
        </p:txBody>
      </p:sp>
      <p:sp>
        <p:nvSpPr>
          <p:cNvPr id="96259" name="Symbol zastępczy zawartości 2">
            <a:extLst>
              <a:ext uri="{FF2B5EF4-FFF2-40B4-BE49-F238E27FC236}">
                <a16:creationId xmlns:a16="http://schemas.microsoft.com/office/drawing/2014/main" id="{997A4658-BCA7-479D-B96B-D32921384F14}"/>
              </a:ext>
            </a:extLst>
          </p:cNvPr>
          <p:cNvSpPr>
            <a:spLocks noGrp="1" noChangeArrowheads="1"/>
          </p:cNvSpPr>
          <p:nvPr>
            <p:ph idx="4294967295"/>
          </p:nvPr>
        </p:nvSpPr>
        <p:spPr>
          <a:xfrm>
            <a:off x="0" y="3429000"/>
            <a:ext cx="9144000" cy="1593850"/>
          </a:xfrm>
        </p:spPr>
        <p:txBody>
          <a:bodyPr/>
          <a:lstStyle/>
          <a:p>
            <a:r>
              <a:rPr lang="it-IT" altLang="it-IT" sz="2200"/>
              <a:t>Contiene un gruppo ‘aromatico’ – la forma leggera (schiuma) ha un profumo caratteristico</a:t>
            </a:r>
          </a:p>
          <a:p>
            <a:r>
              <a:rPr lang="it-IT" altLang="it-IT" sz="2200"/>
              <a:t>Bello trasparente, ma più fragile del polipropilene</a:t>
            </a:r>
          </a:p>
          <a:p>
            <a:r>
              <a:rPr lang="it-IT" altLang="it-IT" sz="2200"/>
              <a:t>Buon isolatore elettrico, anche per forni a microonde</a:t>
            </a:r>
          </a:p>
          <a:p>
            <a:r>
              <a:rPr lang="it-IT" altLang="it-IT" sz="2200"/>
              <a:t>Nella forma ‘gonfiata’ usato come isolante (esterno) delle case</a:t>
            </a:r>
          </a:p>
          <a:p>
            <a:r>
              <a:rPr lang="it-IT" altLang="it-IT" sz="2200"/>
              <a:t>Brucia producendo la fuliggine, fumo asfissiante</a:t>
            </a:r>
          </a:p>
          <a:p>
            <a:r>
              <a:rPr lang="it-IT" altLang="it-IT" sz="2200"/>
              <a:t>Usato per interni di frigoriferi, forni a microonde, contenitori, giocattoli, custodie CD etc. </a:t>
            </a:r>
            <a:endParaRPr lang="pl-PL" altLang="it-IT" sz="2200"/>
          </a:p>
        </p:txBody>
      </p:sp>
      <p:pic>
        <p:nvPicPr>
          <p:cNvPr id="96260" name="Picture 2" descr="Polystyrene.svg">
            <a:hlinkClick r:id="rId2"/>
            <a:extLst>
              <a:ext uri="{FF2B5EF4-FFF2-40B4-BE49-F238E27FC236}">
                <a16:creationId xmlns:a16="http://schemas.microsoft.com/office/drawing/2014/main" id="{0B953488-7E4D-4BB0-9F84-27FB8086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663" y="1068388"/>
            <a:ext cx="17748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descr="http://www.plastech.pl/images/news/2498/basfkrones.jpg">
            <a:extLst>
              <a:ext uri="{FF2B5EF4-FFF2-40B4-BE49-F238E27FC236}">
                <a16:creationId xmlns:a16="http://schemas.microsoft.com/office/drawing/2014/main" id="{0E6E9EA0-D5F1-4C8C-9B1B-78CAB6FF5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8" y="679450"/>
            <a:ext cx="18732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Prostokąt 5">
            <a:extLst>
              <a:ext uri="{FF2B5EF4-FFF2-40B4-BE49-F238E27FC236}">
                <a16:creationId xmlns:a16="http://schemas.microsoft.com/office/drawing/2014/main" id="{795F3F4B-6A75-40C5-91A1-487B72D8CF10}"/>
              </a:ext>
            </a:extLst>
          </p:cNvPr>
          <p:cNvSpPr>
            <a:spLocks noChangeArrowheads="1"/>
          </p:cNvSpPr>
          <p:nvPr/>
        </p:nvSpPr>
        <p:spPr bwMode="auto">
          <a:xfrm>
            <a:off x="500063" y="2852738"/>
            <a:ext cx="1928812" cy="1730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http://www.plastech.pl/images/news/2498/basfkrones.jpg</a:t>
            </a:r>
          </a:p>
        </p:txBody>
      </p:sp>
      <p:pic>
        <p:nvPicPr>
          <p:cNvPr id="96263" name="Picture 6" descr="wypełniacze powietrzne producenci opakowań pakowanie ochronne poduszki powietrzne">
            <a:extLst>
              <a:ext uri="{FF2B5EF4-FFF2-40B4-BE49-F238E27FC236}">
                <a16:creationId xmlns:a16="http://schemas.microsoft.com/office/drawing/2014/main" id="{7B44C348-A7AB-492E-8519-13F513CFF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975" y="682625"/>
            <a:ext cx="15668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Prostokąt 7">
            <a:extLst>
              <a:ext uri="{FF2B5EF4-FFF2-40B4-BE49-F238E27FC236}">
                <a16:creationId xmlns:a16="http://schemas.microsoft.com/office/drawing/2014/main" id="{1C69D599-5117-4720-BF9A-4F35A78915A8}"/>
              </a:ext>
            </a:extLst>
          </p:cNvPr>
          <p:cNvSpPr>
            <a:spLocks noChangeArrowheads="1"/>
          </p:cNvSpPr>
          <p:nvPr/>
        </p:nvSpPr>
        <p:spPr bwMode="auto">
          <a:xfrm>
            <a:off x="6948488" y="2822575"/>
            <a:ext cx="1316037" cy="173038"/>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a:t>http://www.fpintl.pl/images/super-8.jpg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ytuł 1">
            <a:extLst>
              <a:ext uri="{FF2B5EF4-FFF2-40B4-BE49-F238E27FC236}">
                <a16:creationId xmlns:a16="http://schemas.microsoft.com/office/drawing/2014/main" id="{A288D757-3C90-4E90-A895-1122D4867190}"/>
              </a:ext>
            </a:extLst>
          </p:cNvPr>
          <p:cNvSpPr>
            <a:spLocks noGrp="1" noChangeArrowheads="1"/>
          </p:cNvSpPr>
          <p:nvPr>
            <p:ph type="title"/>
          </p:nvPr>
        </p:nvSpPr>
        <p:spPr>
          <a:xfrm>
            <a:off x="0" y="0"/>
            <a:ext cx="8229600" cy="1143000"/>
          </a:xfrm>
        </p:spPr>
        <p:txBody>
          <a:bodyPr/>
          <a:lstStyle/>
          <a:p>
            <a:r>
              <a:rPr lang="pl-PL" altLang="it-IT" sz="3600"/>
              <a:t>Poliam</a:t>
            </a:r>
            <a:r>
              <a:rPr lang="it-IT" altLang="it-IT" sz="3600"/>
              <a:t>m</a:t>
            </a:r>
            <a:r>
              <a:rPr lang="pl-PL" altLang="it-IT" sz="3600"/>
              <a:t>id</a:t>
            </a:r>
            <a:r>
              <a:rPr lang="it-IT" altLang="it-IT" sz="3600"/>
              <a:t>i</a:t>
            </a:r>
            <a:r>
              <a:rPr lang="pl-PL" altLang="it-IT" sz="3600"/>
              <a:t> (nylon) - PA</a:t>
            </a:r>
          </a:p>
        </p:txBody>
      </p:sp>
      <p:sp>
        <p:nvSpPr>
          <p:cNvPr id="97283" name="Symbol zastępczy zawartości 2">
            <a:extLst>
              <a:ext uri="{FF2B5EF4-FFF2-40B4-BE49-F238E27FC236}">
                <a16:creationId xmlns:a16="http://schemas.microsoft.com/office/drawing/2014/main" id="{E6DF0D18-0421-4DB8-8BE7-3FBD1DFC2E80}"/>
              </a:ext>
            </a:extLst>
          </p:cNvPr>
          <p:cNvSpPr>
            <a:spLocks noGrp="1" noChangeArrowheads="1"/>
          </p:cNvSpPr>
          <p:nvPr>
            <p:ph idx="1"/>
          </p:nvPr>
        </p:nvSpPr>
        <p:spPr>
          <a:xfrm>
            <a:off x="42863" y="3802063"/>
            <a:ext cx="9101137" cy="4525962"/>
          </a:xfrm>
        </p:spPr>
        <p:txBody>
          <a:bodyPr/>
          <a:lstStyle/>
          <a:p>
            <a:r>
              <a:rPr lang="it-IT" altLang="it-IT" sz="2200"/>
              <a:t>La «seta» artificiale: per vestiti, funi, lenze, calze. </a:t>
            </a:r>
          </a:p>
          <a:p>
            <a:r>
              <a:rPr lang="it-IT" altLang="it-IT" sz="2200"/>
              <a:t>Resistente alla trazione, morbida, sottile</a:t>
            </a:r>
          </a:p>
          <a:p>
            <a:r>
              <a:rPr lang="it-IT" altLang="it-IT" sz="2200"/>
              <a:t>Simile formula per kevlar, per giubbotti anti-proiettile</a:t>
            </a:r>
          </a:p>
          <a:p>
            <a:r>
              <a:rPr lang="it-IT" altLang="it-IT" sz="1900">
                <a:solidFill>
                  <a:srgbClr val="202122"/>
                </a:solidFill>
              </a:rPr>
              <a:t>‘Il </a:t>
            </a:r>
            <a:r>
              <a:rPr lang="it-IT" altLang="it-IT" sz="1900" b="1">
                <a:solidFill>
                  <a:srgbClr val="202122"/>
                </a:solidFill>
              </a:rPr>
              <a:t>kevlar</a:t>
            </a:r>
            <a:r>
              <a:rPr lang="it-IT" altLang="it-IT" sz="1900">
                <a:solidFill>
                  <a:srgbClr val="202122"/>
                </a:solidFill>
              </a:rPr>
              <a:t> è una fibra sintetica aramidica inventata nel 1965 da Stephanie Kwolek, una ricercatrice della DuPont. La sua caratteristica [i.e. di kevlar] principale è la grande resistenza meccanica alla trazione, tanto che a parità di massa è 5 volte più resistente dell’acciaio.’ </a:t>
            </a:r>
            <a:endParaRPr lang="pl-PL" altLang="it-IT" sz="1900"/>
          </a:p>
        </p:txBody>
      </p:sp>
      <p:sp>
        <p:nvSpPr>
          <p:cNvPr id="97284" name="CasellaDiTesto 5">
            <a:extLst>
              <a:ext uri="{FF2B5EF4-FFF2-40B4-BE49-F238E27FC236}">
                <a16:creationId xmlns:a16="http://schemas.microsoft.com/office/drawing/2014/main" id="{C330BBD9-4ADD-46E7-95BC-C902607A39AF}"/>
              </a:ext>
            </a:extLst>
          </p:cNvPr>
          <p:cNvSpPr txBox="1">
            <a:spLocks noChangeArrowheads="1"/>
          </p:cNvSpPr>
          <p:nvPr/>
        </p:nvSpPr>
        <p:spPr bwMode="auto">
          <a:xfrm>
            <a:off x="4787900" y="6200775"/>
            <a:ext cx="784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hlinkClick r:id="rId2"/>
              </a:rPr>
              <a:t>https://it.wikipedia.org/wiki/Nylon#/media/File:PA6-PA66.png</a:t>
            </a:r>
            <a:endParaRPr lang="it-IT" altLang="it-IT" sz="1200"/>
          </a:p>
          <a:p>
            <a:pPr>
              <a:spcBef>
                <a:spcPct val="0"/>
              </a:spcBef>
              <a:buFontTx/>
              <a:buNone/>
            </a:pPr>
            <a:r>
              <a:rPr lang="it-IT" altLang="it-IT" sz="1200">
                <a:hlinkClick r:id="rId3"/>
              </a:rPr>
              <a:t>https://it.wikipedia.org/wiki/Kevlar</a:t>
            </a:r>
            <a:r>
              <a:rPr lang="it-IT" altLang="it-IT" sz="1200"/>
              <a:t> </a:t>
            </a:r>
          </a:p>
          <a:p>
            <a:pPr>
              <a:spcBef>
                <a:spcPct val="0"/>
              </a:spcBef>
              <a:buFontTx/>
              <a:buNone/>
            </a:pPr>
            <a:r>
              <a:rPr lang="it-IT" altLang="it-IT" sz="1200"/>
              <a:t>lossy-page1-330px-</a:t>
            </a:r>
            <a:r>
              <a:rPr lang="az-Cyrl-AZ" altLang="it-IT" sz="1200"/>
              <a:t>Нейлоновые_чулки._Поляризация.</a:t>
            </a:r>
            <a:r>
              <a:rPr lang="it-IT" altLang="it-IT" sz="1200"/>
              <a:t>tif </a:t>
            </a:r>
          </a:p>
        </p:txBody>
      </p:sp>
      <p:pic>
        <p:nvPicPr>
          <p:cNvPr id="97285" name="Immagine 3">
            <a:extLst>
              <a:ext uri="{FF2B5EF4-FFF2-40B4-BE49-F238E27FC236}">
                <a16:creationId xmlns:a16="http://schemas.microsoft.com/office/drawing/2014/main" id="{F8E817D6-3A1E-40FE-B827-D8A06B4CC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17638"/>
            <a:ext cx="3671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magine 6">
            <a:extLst>
              <a:ext uri="{FF2B5EF4-FFF2-40B4-BE49-F238E27FC236}">
                <a16:creationId xmlns:a16="http://schemas.microsoft.com/office/drawing/2014/main" id="{42A5E22F-E4BF-475D-A34B-1D3E74FEC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143000"/>
            <a:ext cx="382746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ytuł 1">
            <a:extLst>
              <a:ext uri="{FF2B5EF4-FFF2-40B4-BE49-F238E27FC236}">
                <a16:creationId xmlns:a16="http://schemas.microsoft.com/office/drawing/2014/main" id="{0510F555-1E0A-4049-AE9A-9A06144F8530}"/>
              </a:ext>
            </a:extLst>
          </p:cNvPr>
          <p:cNvSpPr>
            <a:spLocks noGrp="1" noChangeArrowheads="1"/>
          </p:cNvSpPr>
          <p:nvPr>
            <p:ph type="title"/>
          </p:nvPr>
        </p:nvSpPr>
        <p:spPr/>
        <p:txBody>
          <a:bodyPr/>
          <a:lstStyle/>
          <a:p>
            <a:r>
              <a:rPr lang="pl-PL" altLang="it-IT" sz="3600"/>
              <a:t>Poli</a:t>
            </a:r>
            <a:r>
              <a:rPr lang="it-IT" altLang="it-IT" sz="3600"/>
              <a:t>metacrilato di metile</a:t>
            </a:r>
            <a:r>
              <a:rPr lang="pl-PL" altLang="it-IT" sz="3600"/>
              <a:t> - PMMA</a:t>
            </a:r>
          </a:p>
        </p:txBody>
      </p:sp>
      <p:sp>
        <p:nvSpPr>
          <p:cNvPr id="98307" name="Symbol zastępczy zawartości 2">
            <a:extLst>
              <a:ext uri="{FF2B5EF4-FFF2-40B4-BE49-F238E27FC236}">
                <a16:creationId xmlns:a16="http://schemas.microsoft.com/office/drawing/2014/main" id="{846D7856-CAD8-4B9B-B261-E326B2E71806}"/>
              </a:ext>
            </a:extLst>
          </p:cNvPr>
          <p:cNvSpPr>
            <a:spLocks noGrp="1" noChangeArrowheads="1"/>
          </p:cNvSpPr>
          <p:nvPr>
            <p:ph idx="1"/>
          </p:nvPr>
        </p:nvSpPr>
        <p:spPr>
          <a:xfrm>
            <a:off x="179388" y="3732213"/>
            <a:ext cx="8229600" cy="3125787"/>
          </a:xfrm>
        </p:spPr>
        <p:txBody>
          <a:bodyPr/>
          <a:lstStyle/>
          <a:p>
            <a:r>
              <a:rPr lang="it-IT" altLang="it-IT" sz="2200"/>
              <a:t>Conosciuto anche come il vetro acrilico (plexiglass)</a:t>
            </a:r>
          </a:p>
          <a:p>
            <a:r>
              <a:rPr lang="it-IT" altLang="it-IT" sz="2200"/>
              <a:t>Più trasparente del vetro (ma molto meno resistente ai graffi del vetro), non galleggia in acqua</a:t>
            </a:r>
            <a:endParaRPr lang="pl-PL" altLang="it-IT" sz="2200"/>
          </a:p>
          <a:p>
            <a:r>
              <a:rPr lang="it-IT" altLang="it-IT" sz="2200"/>
              <a:t>Usato per le finestre (aeroporto di Tokyo), parabrezze di aerei (usato già nella II Guerra Mondiale), lenti ottiche, elementi antiriflettenti e decorativi, elementi di costruzioni meccaniche (meno fragile del PS, più duro del PP)</a:t>
            </a:r>
          </a:p>
          <a:p>
            <a:r>
              <a:rPr lang="it-IT" altLang="it-IT" sz="2200"/>
              <a:t>Usato anche come ‘schermi’ anti-covid…</a:t>
            </a:r>
            <a:endParaRPr lang="pl-PL" altLang="it-IT" sz="2200"/>
          </a:p>
        </p:txBody>
      </p:sp>
      <p:pic>
        <p:nvPicPr>
          <p:cNvPr id="98308" name="Picture 2" descr="Plik:PMMA-chain.png">
            <a:hlinkClick r:id="rId2"/>
            <a:extLst>
              <a:ext uri="{FF2B5EF4-FFF2-40B4-BE49-F238E27FC236}">
                <a16:creationId xmlns:a16="http://schemas.microsoft.com/office/drawing/2014/main" id="{E3EA1BBD-4BF9-4EA1-A071-5C674F7E9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214438"/>
            <a:ext cx="51593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ytuł 1">
            <a:extLst>
              <a:ext uri="{FF2B5EF4-FFF2-40B4-BE49-F238E27FC236}">
                <a16:creationId xmlns:a16="http://schemas.microsoft.com/office/drawing/2014/main" id="{1D879C29-59B6-4250-8CA1-1048883C98FC}"/>
              </a:ext>
            </a:extLst>
          </p:cNvPr>
          <p:cNvSpPr>
            <a:spLocks noGrp="1" noChangeArrowheads="1"/>
          </p:cNvSpPr>
          <p:nvPr>
            <p:ph type="title" idx="4294967295"/>
          </p:nvPr>
        </p:nvSpPr>
        <p:spPr/>
        <p:txBody>
          <a:bodyPr/>
          <a:lstStyle/>
          <a:p>
            <a:r>
              <a:rPr lang="pl-PL" altLang="it-IT"/>
              <a:t>Poli</a:t>
            </a:r>
            <a:r>
              <a:rPr lang="it-IT" altLang="it-IT"/>
              <a:t>tetrafluorene</a:t>
            </a:r>
            <a:r>
              <a:rPr lang="pl-PL" altLang="it-IT"/>
              <a:t> - PTFE</a:t>
            </a:r>
          </a:p>
        </p:txBody>
      </p:sp>
      <p:sp>
        <p:nvSpPr>
          <p:cNvPr id="99331" name="Symbol zastępczy zawartości 2">
            <a:extLst>
              <a:ext uri="{FF2B5EF4-FFF2-40B4-BE49-F238E27FC236}">
                <a16:creationId xmlns:a16="http://schemas.microsoft.com/office/drawing/2014/main" id="{06C25582-ADC7-410E-8597-561A4C290166}"/>
              </a:ext>
            </a:extLst>
          </p:cNvPr>
          <p:cNvSpPr>
            <a:spLocks noGrp="1" noChangeArrowheads="1"/>
          </p:cNvSpPr>
          <p:nvPr>
            <p:ph idx="4294967295"/>
          </p:nvPr>
        </p:nvSpPr>
        <p:spPr>
          <a:xfrm>
            <a:off x="250825" y="3751263"/>
            <a:ext cx="8353425" cy="2128837"/>
          </a:xfrm>
        </p:spPr>
        <p:txBody>
          <a:bodyPr/>
          <a:lstStyle/>
          <a:p>
            <a:r>
              <a:rPr lang="it-IT" altLang="it-IT" sz="2200"/>
              <a:t>Nome commerciale teflon</a:t>
            </a:r>
          </a:p>
          <a:p>
            <a:r>
              <a:rPr lang="it-IT" altLang="it-IT" sz="2200"/>
              <a:t>Primi impieghi per scopi militari (Progetto «Manhattan» e voli spaziali): non infiammabile, resistente ad alte temperature, non diventa fragile alle temperature basse, estremamente resistente agli agenti chimici – praticamente non si scoglie </a:t>
            </a:r>
          </a:p>
          <a:p>
            <a:r>
              <a:rPr lang="it-IT" altLang="it-IT" sz="2200">
                <a:solidFill>
                  <a:srgbClr val="202122"/>
                </a:solidFill>
              </a:rPr>
              <a:t>‘È inoltre il materiale con il coefficiente di attrito più basso conosciuto’ [wiki]</a:t>
            </a:r>
            <a:endParaRPr lang="it-IT" altLang="it-IT" sz="2200"/>
          </a:p>
          <a:p>
            <a:r>
              <a:rPr lang="it-IT" altLang="it-IT" sz="2200"/>
              <a:t>Rivestimenti antiadesivi, sigilli, membrane delle pompe etc. </a:t>
            </a:r>
          </a:p>
        </p:txBody>
      </p:sp>
      <p:pic>
        <p:nvPicPr>
          <p:cNvPr id="99332" name="Picture 2" descr="http://toolmonger.com/wp-content/uploads/2008/05/TeflonTape450.jpg">
            <a:extLst>
              <a:ext uri="{FF2B5EF4-FFF2-40B4-BE49-F238E27FC236}">
                <a16:creationId xmlns:a16="http://schemas.microsoft.com/office/drawing/2014/main" id="{264B034F-CCA9-4792-ABBC-DD8303D89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50963"/>
            <a:ext cx="1849437"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Prostokąt 4">
            <a:extLst>
              <a:ext uri="{FF2B5EF4-FFF2-40B4-BE49-F238E27FC236}">
                <a16:creationId xmlns:a16="http://schemas.microsoft.com/office/drawing/2014/main" id="{DB7EFF71-5112-4746-A479-CAFA81FAAD6B}"/>
              </a:ext>
            </a:extLst>
          </p:cNvPr>
          <p:cNvSpPr>
            <a:spLocks noChangeArrowheads="1"/>
          </p:cNvSpPr>
          <p:nvPr/>
        </p:nvSpPr>
        <p:spPr bwMode="auto">
          <a:xfrm>
            <a:off x="690563" y="3109913"/>
            <a:ext cx="1649412" cy="254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http://toolmonger.com/wp-content/uploads/2008/05/TeflonTape450.jpg</a:t>
            </a:r>
          </a:p>
        </p:txBody>
      </p:sp>
      <p:pic>
        <p:nvPicPr>
          <p:cNvPr id="99334" name="Picture 4" descr="http://www.faqs.org/photo-dict/photofiles/list/4334/5774teflon_frying_pan.jpg">
            <a:extLst>
              <a:ext uri="{FF2B5EF4-FFF2-40B4-BE49-F238E27FC236}">
                <a16:creationId xmlns:a16="http://schemas.microsoft.com/office/drawing/2014/main" id="{DC75167B-5BA0-4856-89E5-A650D8DFD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1417638"/>
            <a:ext cx="2889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Prostokąt 6">
            <a:extLst>
              <a:ext uri="{FF2B5EF4-FFF2-40B4-BE49-F238E27FC236}">
                <a16:creationId xmlns:a16="http://schemas.microsoft.com/office/drawing/2014/main" id="{58AB2386-88FD-4268-9D12-3BFCD016AA7E}"/>
              </a:ext>
            </a:extLst>
          </p:cNvPr>
          <p:cNvSpPr>
            <a:spLocks noChangeArrowheads="1"/>
          </p:cNvSpPr>
          <p:nvPr/>
        </p:nvSpPr>
        <p:spPr bwMode="auto">
          <a:xfrm>
            <a:off x="5395913" y="3019425"/>
            <a:ext cx="2895600" cy="1730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pl-PL" altLang="it-IT" sz="525" dirty="0"/>
              <a:t>http://www.faqs.org/photo-dict/photofiles/list/4334/5774teflon_frying_pan.jpg</a:t>
            </a:r>
          </a:p>
        </p:txBody>
      </p:sp>
      <p:pic>
        <p:nvPicPr>
          <p:cNvPr id="99336" name="Picture 11" descr="monomero base del Teflon">
            <a:extLst>
              <a:ext uri="{FF2B5EF4-FFF2-40B4-BE49-F238E27FC236}">
                <a16:creationId xmlns:a16="http://schemas.microsoft.com/office/drawing/2014/main" id="{EA1541E3-B631-40AA-9866-C0145D21E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1565275"/>
            <a:ext cx="1863725"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BD764B6E-221F-4449-AB61-33F7556FA1CC}"/>
              </a:ext>
            </a:extLst>
          </p:cNvPr>
          <p:cNvSpPr>
            <a:spLocks noGrp="1" noChangeArrowheads="1"/>
          </p:cNvSpPr>
          <p:nvPr>
            <p:ph type="title"/>
          </p:nvPr>
        </p:nvSpPr>
        <p:spPr/>
        <p:txBody>
          <a:bodyPr/>
          <a:lstStyle/>
          <a:p>
            <a:r>
              <a:rPr lang="it-IT" altLang="it-IT" sz="3600"/>
              <a:t>Mylar, kapton, etc.</a:t>
            </a:r>
          </a:p>
        </p:txBody>
      </p:sp>
      <p:pic>
        <p:nvPicPr>
          <p:cNvPr id="100355" name="Picture 7">
            <a:extLst>
              <a:ext uri="{FF2B5EF4-FFF2-40B4-BE49-F238E27FC236}">
                <a16:creationId xmlns:a16="http://schemas.microsoft.com/office/drawing/2014/main" id="{465F8D42-EC80-4653-BFFD-ADF676BED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319587" cy="1001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0356" name="Rectangle 8">
            <a:extLst>
              <a:ext uri="{FF2B5EF4-FFF2-40B4-BE49-F238E27FC236}">
                <a16:creationId xmlns:a16="http://schemas.microsoft.com/office/drawing/2014/main" id="{3E2B34A3-E4AC-4B54-99AE-0631063CACA3}"/>
              </a:ext>
            </a:extLst>
          </p:cNvPr>
          <p:cNvSpPr>
            <a:spLocks noChangeArrowheads="1"/>
          </p:cNvSpPr>
          <p:nvPr/>
        </p:nvSpPr>
        <p:spPr bwMode="auto">
          <a:xfrm>
            <a:off x="539750" y="2708275"/>
            <a:ext cx="366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Polyethylene terephthalate</a:t>
            </a:r>
            <a:r>
              <a:rPr lang="pl-PL" altLang="it-IT" sz="1800"/>
              <a:t> (mylar)</a:t>
            </a:r>
            <a:endParaRPr lang="en-US" altLang="it-IT" sz="1800"/>
          </a:p>
          <a:p>
            <a:pPr>
              <a:spcBef>
                <a:spcPct val="0"/>
              </a:spcBef>
              <a:buFontTx/>
              <a:buNone/>
            </a:pPr>
            <a:endParaRPr lang="en-US" altLang="it-IT" sz="1800"/>
          </a:p>
        </p:txBody>
      </p:sp>
      <p:pic>
        <p:nvPicPr>
          <p:cNvPr id="100357" name="Picture 9">
            <a:extLst>
              <a:ext uri="{FF2B5EF4-FFF2-40B4-BE49-F238E27FC236}">
                <a16:creationId xmlns:a16="http://schemas.microsoft.com/office/drawing/2014/main" id="{40D1C5E0-29C5-4FAF-A947-D6730186A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84538"/>
            <a:ext cx="2095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8" name="Rectangle 10">
            <a:extLst>
              <a:ext uri="{FF2B5EF4-FFF2-40B4-BE49-F238E27FC236}">
                <a16:creationId xmlns:a16="http://schemas.microsoft.com/office/drawing/2014/main" id="{6C8D56E0-9197-4020-A32A-52392614F5D0}"/>
              </a:ext>
            </a:extLst>
          </p:cNvPr>
          <p:cNvSpPr>
            <a:spLocks noChangeArrowheads="1"/>
          </p:cNvSpPr>
          <p:nvPr/>
        </p:nvSpPr>
        <p:spPr bwMode="auto">
          <a:xfrm>
            <a:off x="323850" y="6359525"/>
            <a:ext cx="2093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000"/>
              <a:t>http://en.wikipedia.org/wiki/BoPET</a:t>
            </a:r>
          </a:p>
        </p:txBody>
      </p:sp>
      <p:sp>
        <p:nvSpPr>
          <p:cNvPr id="100359" name="Text Box 11">
            <a:extLst>
              <a:ext uri="{FF2B5EF4-FFF2-40B4-BE49-F238E27FC236}">
                <a16:creationId xmlns:a16="http://schemas.microsoft.com/office/drawing/2014/main" id="{B351BD96-D631-49C4-9F6E-6B064193231E}"/>
              </a:ext>
            </a:extLst>
          </p:cNvPr>
          <p:cNvSpPr txBox="1">
            <a:spLocks noChangeArrowheads="1"/>
          </p:cNvSpPr>
          <p:nvPr/>
        </p:nvSpPr>
        <p:spPr bwMode="auto">
          <a:xfrm>
            <a:off x="231775" y="5465763"/>
            <a:ext cx="27876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Contenitori per alimenti</a:t>
            </a:r>
            <a:endParaRPr lang="pl-PL" altLang="it-IT" sz="1800"/>
          </a:p>
          <a:p>
            <a:pPr>
              <a:spcBef>
                <a:spcPct val="0"/>
              </a:spcBef>
              <a:buFontTx/>
              <a:buNone/>
            </a:pPr>
            <a:r>
              <a:rPr lang="it-IT" altLang="it-IT" sz="1800"/>
              <a:t>Metallizzato con Al serva </a:t>
            </a:r>
          </a:p>
          <a:p>
            <a:pPr>
              <a:spcBef>
                <a:spcPct val="0"/>
              </a:spcBef>
              <a:buFontTx/>
              <a:buNone/>
            </a:pPr>
            <a:r>
              <a:rPr lang="it-IT" altLang="it-IT" sz="1800"/>
              <a:t>come copertura termica</a:t>
            </a:r>
            <a:endParaRPr lang="pl-PL" altLang="it-IT" sz="1800"/>
          </a:p>
        </p:txBody>
      </p:sp>
      <p:pic>
        <p:nvPicPr>
          <p:cNvPr id="100360" name="Picture 12">
            <a:extLst>
              <a:ext uri="{FF2B5EF4-FFF2-40B4-BE49-F238E27FC236}">
                <a16:creationId xmlns:a16="http://schemas.microsoft.com/office/drawing/2014/main" id="{99E3E1FA-B621-463F-AA83-470762E08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412875"/>
            <a:ext cx="320357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1" name="Rectangle 13">
            <a:extLst>
              <a:ext uri="{FF2B5EF4-FFF2-40B4-BE49-F238E27FC236}">
                <a16:creationId xmlns:a16="http://schemas.microsoft.com/office/drawing/2014/main" id="{B2D9095B-684F-4EDD-AD94-9A13D7DEEE8D}"/>
              </a:ext>
            </a:extLst>
          </p:cNvPr>
          <p:cNvSpPr>
            <a:spLocks noChangeArrowheads="1"/>
          </p:cNvSpPr>
          <p:nvPr/>
        </p:nvSpPr>
        <p:spPr bwMode="auto">
          <a:xfrm>
            <a:off x="4932363" y="2701925"/>
            <a:ext cx="393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800"/>
              <a:t>poly-oxydiphenylene-pyromellitimide </a:t>
            </a:r>
            <a:endParaRPr lang="pl-PL" altLang="it-IT" sz="1800"/>
          </a:p>
          <a:p>
            <a:pPr>
              <a:spcBef>
                <a:spcPct val="0"/>
              </a:spcBef>
              <a:buFontTx/>
              <a:buNone/>
            </a:pPr>
            <a:r>
              <a:rPr lang="pl-PL" altLang="it-IT" sz="1800"/>
              <a:t>(kapton)</a:t>
            </a:r>
            <a:endParaRPr lang="en-US" altLang="it-IT" sz="1800"/>
          </a:p>
        </p:txBody>
      </p:sp>
      <p:pic>
        <p:nvPicPr>
          <p:cNvPr id="100362" name="Picture 14">
            <a:extLst>
              <a:ext uri="{FF2B5EF4-FFF2-40B4-BE49-F238E27FC236}">
                <a16:creationId xmlns:a16="http://schemas.microsoft.com/office/drawing/2014/main" id="{E06B7AE8-4CB6-4C0F-8653-DE00012DB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3252788"/>
            <a:ext cx="2095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3" name="Text Box 15">
            <a:extLst>
              <a:ext uri="{FF2B5EF4-FFF2-40B4-BE49-F238E27FC236}">
                <a16:creationId xmlns:a16="http://schemas.microsoft.com/office/drawing/2014/main" id="{D2D54EC2-203C-4341-8DDD-9F2D31EDE1E6}"/>
              </a:ext>
            </a:extLst>
          </p:cNvPr>
          <p:cNvSpPr txBox="1">
            <a:spLocks noChangeArrowheads="1"/>
          </p:cNvSpPr>
          <p:nvPr/>
        </p:nvSpPr>
        <p:spPr bwMode="auto">
          <a:xfrm>
            <a:off x="6591300" y="5445125"/>
            <a:ext cx="27876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I</a:t>
            </a:r>
            <a:r>
              <a:rPr lang="it-IT" altLang="it-IT" sz="1800"/>
              <a:t>solante di cavi ad alta tensione, per basse temperature (0-700K)  e per alto vuoto</a:t>
            </a:r>
            <a:endParaRPr lang="pl-PL" altLang="it-IT" sz="1800"/>
          </a:p>
        </p:txBody>
      </p:sp>
      <p:pic>
        <p:nvPicPr>
          <p:cNvPr id="100364" name="Immagine 2">
            <a:extLst>
              <a:ext uri="{FF2B5EF4-FFF2-40B4-BE49-F238E27FC236}">
                <a16:creationId xmlns:a16="http://schemas.microsoft.com/office/drawing/2014/main" id="{97B92956-3DCF-45BA-BD3A-CEBA306FF7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175" y="3290888"/>
            <a:ext cx="35226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8952</TotalTime>
  <Words>7890</Words>
  <Application>Microsoft Office PowerPoint</Application>
  <PresentationFormat>Presentazione su schermo (4:3)</PresentationFormat>
  <Paragraphs>772</Paragraphs>
  <Slides>104</Slides>
  <Notes>1</Notes>
  <HiddenSlides>2</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104</vt:i4>
      </vt:variant>
    </vt:vector>
  </HeadingPairs>
  <TitlesOfParts>
    <vt:vector size="120" baseType="lpstr">
      <vt:lpstr>Arial</vt:lpstr>
      <vt:lpstr>Helvetica</vt:lpstr>
      <vt:lpstr>Berkshire Swash</vt:lpstr>
      <vt:lpstr>Times</vt:lpstr>
      <vt:lpstr>Avenir Next</vt:lpstr>
      <vt:lpstr>Wingdings</vt:lpstr>
      <vt:lpstr>Tahoma</vt:lpstr>
      <vt:lpstr>Times New Roman</vt:lpstr>
      <vt:lpstr>Arial Unicode MS</vt:lpstr>
      <vt:lpstr>Roboto</vt:lpstr>
      <vt:lpstr>Calibri</vt:lpstr>
      <vt:lpstr>MS Mincho</vt:lpstr>
      <vt:lpstr>Trip Sans VF</vt:lpstr>
      <vt:lpstr>Open Sans</vt:lpstr>
      <vt:lpstr>Verdana</vt:lpstr>
      <vt:lpstr>Projekt domyślny</vt:lpstr>
      <vt:lpstr>Presentazione standard di PowerPoint</vt:lpstr>
      <vt:lpstr>Ceramica, vetro </vt:lpstr>
      <vt:lpstr>Galena, malachite…</vt:lpstr>
      <vt:lpstr>Galena, malachite…</vt:lpstr>
      <vt:lpstr>Museo di Ermitage (S. Pietroburgo)</vt:lpstr>
      <vt:lpstr>Polenta trentina e caffè macedone…</vt:lpstr>
      <vt:lpstr>La cattedrale di Berlino</vt:lpstr>
      <vt:lpstr>Cattedrale di Danzica (*1343)</vt:lpstr>
      <vt:lpstr>Chiesa di S.S. Maria a Cracovia</vt:lpstr>
      <vt:lpstr>Cattedrale  Bamberga (1002)</vt:lpstr>
      <vt:lpstr>Volterra, Marienborg </vt:lpstr>
      <vt:lpstr>Il trucco nell’antico Egitto tra seduzione e protezione </vt:lpstr>
      <vt:lpstr>«Spettroscopia di massa»</vt:lpstr>
      <vt:lpstr>Spettroscopia di massa</vt:lpstr>
      <vt:lpstr>Qual è il profumo delle fragole? </vt:lpstr>
      <vt:lpstr>«Verdigris» o grenspan</vt:lpstr>
      <vt:lpstr>Tutti e tre gli indizi, cioè </vt:lpstr>
      <vt:lpstr>Festeggiando ai fasti di Mida</vt:lpstr>
      <vt:lpstr>Festa funebre di Re Mida</vt:lpstr>
      <vt:lpstr>Spettroscopia alla festa di Re Mida</vt:lpstr>
      <vt:lpstr>Da quando beviamo il latte di mucca?</vt:lpstr>
      <vt:lpstr>Intolleranza al latte è una cosa seria</vt:lpstr>
      <vt:lpstr>Metalli, leghe, ori </vt:lpstr>
      <vt:lpstr>Modern iron in ancient Egypt (siderurgia)</vt:lpstr>
      <vt:lpstr>Ferro, nichel, cobalto</vt:lpstr>
      <vt:lpstr>https://it.wikipedia.org/wiki/Età_del_ferro</vt:lpstr>
      <vt:lpstr>„Età del ferro”</vt:lpstr>
      <vt:lpstr>Minerali di ferro</vt:lpstr>
      <vt:lpstr>Acciaio: lega di ferro con carbonio (&lt;2.1%)</vt:lpstr>
      <vt:lpstr>Ittiti (?)  (II millennio a.C.)</vt:lpstr>
      <vt:lpstr>Battaglia di Kadesz (1280 a.C.)</vt:lpstr>
      <vt:lpstr>Una fucina, per ulteriore lavorazione</vt:lpstr>
      <vt:lpstr>Il colore delle stelle e il ferro da cavallo</vt:lpstr>
      <vt:lpstr>Ghisa, acciaio, ferro battuto, etc. </vt:lpstr>
      <vt:lpstr>Il ferro „puro”: ferrite = α-Fe bcc  (&lt;0.028%C@738ºC)</vt:lpstr>
      <vt:lpstr>Con il contenuto di C più grande si vedono due fasi:</vt:lpstr>
      <vt:lpstr>Acciaio temprato</vt:lpstr>
      <vt:lpstr>La spada di Damasco</vt:lpstr>
      <vt:lpstr>Fasi cristallografiche: perlite, ferrite, cementite</vt:lpstr>
      <vt:lpstr>Metalli nativi</vt:lpstr>
      <vt:lpstr>L’oro rimane eterno: il tesoro di Priamo</vt:lpstr>
      <vt:lpstr>«Orefice fine»</vt:lpstr>
      <vt:lpstr>Lega: una miscela (solida) per migliorare le proprietà meccaniche e di lavorazione</vt:lpstr>
      <vt:lpstr>Diagrammi di fase – lo „stagno” per saldare</vt:lpstr>
      <vt:lpstr>Età del bronzo 3300-1300 a.C. </vt:lpstr>
      <vt:lpstr>Età del bronzo (Cu:Sn)</vt:lpstr>
      <vt:lpstr>I bronzi venuti  dal mare</vt:lpstr>
      <vt:lpstr>Bronzo fosforoso</vt:lpstr>
      <vt:lpstr>Ottoni Cu + Zn (+ Pb), applicazioni</vt:lpstr>
      <vt:lpstr>Leghe della zecca EU</vt:lpstr>
      <vt:lpstr>Due mega-sbronzi</vt:lpstr>
      <vt:lpstr>Materiali delle tecnologie moderne:  copiando la natura</vt:lpstr>
      <vt:lpstr>Cemento armato, acciaio temprato, porcellana e i gusci di molluschi</vt:lpstr>
      <vt:lpstr>Presentazione standard di PowerPoint</vt:lpstr>
      <vt:lpstr>Haliotis rufescens</vt:lpstr>
      <vt:lpstr>Haliotis rufescens</vt:lpstr>
      <vt:lpstr>Biomateriali</vt:lpstr>
      <vt:lpstr>Struttura atomica della materia (Democrito)</vt:lpstr>
      <vt:lpstr>Raggi X rivelano la struttura di cristalli </vt:lpstr>
      <vt:lpstr>Struttura cristallografica Cristallo regolare: cloruro di sodio</vt:lpstr>
      <vt:lpstr>Classe «regolare»: diamante</vt:lpstr>
      <vt:lpstr>Struttura  cristallografica trigonale, ≈rhombohedral  = un cubo inclinato in 3D </vt:lpstr>
      <vt:lpstr> Scala della durezza (Mohs)</vt:lpstr>
      <vt:lpstr>1 talco</vt:lpstr>
      <vt:lpstr>2 gesso (alabastro) CaSO4</vt:lpstr>
      <vt:lpstr>3 calcite (calcare, spato d’Islanda) CaCO3</vt:lpstr>
      <vt:lpstr>Spato d’Islanda: birifrangenza</vt:lpstr>
      <vt:lpstr>4 fluorite CaF2</vt:lpstr>
      <vt:lpstr>5 apatite Ca5(PO4)3</vt:lpstr>
      <vt:lpstr>Presentazione standard di PowerPoint</vt:lpstr>
      <vt:lpstr>7 quarzo (SiO2)</vt:lpstr>
      <vt:lpstr>8 topazio Al2SiO4 </vt:lpstr>
      <vt:lpstr>9 corindone Al2O3</vt:lpstr>
      <vt:lpstr>10 diamante </vt:lpstr>
      <vt:lpstr>Altre pietre preziose</vt:lpstr>
      <vt:lpstr>Silicati: SiO2</vt:lpstr>
      <vt:lpstr>Corindone (topazio, rubino) = Al2O3 </vt:lpstr>
      <vt:lpstr>Il vetro – un solido o un liquido molto raffreddato?</vt:lpstr>
      <vt:lpstr>Composizione di vetri (%) </vt:lpstr>
      <vt:lpstr>Le bottiglie dei Romani (azzurro-verdi)</vt:lpstr>
      <vt:lpstr>Museo del vetro Sosnowiec (PL)</vt:lpstr>
      <vt:lpstr>Il vetro di Murano</vt:lpstr>
      <vt:lpstr>Il duomo di Murano</vt:lpstr>
      <vt:lpstr>Porcellana, faenza, ceramica, marmo </vt:lpstr>
      <vt:lpstr>Porcellana </vt:lpstr>
      <vt:lpstr>La microstruttura della porcellana:  un cemento armato</vt:lpstr>
      <vt:lpstr>Belvedere im Schlossgarten Charlottenburg </vt:lpstr>
      <vt:lpstr>Polimeri, compositi </vt:lpstr>
      <vt:lpstr>Ebanite …</vt:lpstr>
      <vt:lpstr>Ebanite, bakelite …</vt:lpstr>
      <vt:lpstr>Ebanite, bakelite, melammina</vt:lpstr>
      <vt:lpstr>Polietylene (PE)</vt:lpstr>
      <vt:lpstr>Polipropilene  - PP</vt:lpstr>
      <vt:lpstr>Scoperta da Nobel</vt:lpstr>
      <vt:lpstr>Polistirene - PS</vt:lpstr>
      <vt:lpstr>Poliammidi (nylon) - PA</vt:lpstr>
      <vt:lpstr>Polimetacrilato di metile - PMMA</vt:lpstr>
      <vt:lpstr>Politetrafluorene - PTFE</vt:lpstr>
      <vt:lpstr>Mylar, kapton, etc.</vt:lpstr>
      <vt:lpstr>Leghe per gli aerei Al-Zn-Mg</vt:lpstr>
      <vt:lpstr>Super-leghe di nichel</vt:lpstr>
      <vt:lpstr>Leghe dentistiche: sembra arte astratta</vt:lpstr>
      <vt:lpstr>Appendice: Come mescolare una torta?</vt:lpstr>
      <vt:lpstr>Infiniti altri materiali</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223</cp:revision>
  <dcterms:created xsi:type="dcterms:W3CDTF">2006-02-09T22:46:12Z</dcterms:created>
  <dcterms:modified xsi:type="dcterms:W3CDTF">2022-04-03T20:40:40Z</dcterms:modified>
</cp:coreProperties>
</file>