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2.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321" r:id="rId2"/>
    <p:sldId id="377" r:id="rId3"/>
    <p:sldId id="273" r:id="rId4"/>
    <p:sldId id="274" r:id="rId5"/>
    <p:sldId id="275" r:id="rId6"/>
    <p:sldId id="276" r:id="rId7"/>
    <p:sldId id="372" r:id="rId8"/>
    <p:sldId id="277" r:id="rId9"/>
    <p:sldId id="278" r:id="rId10"/>
    <p:sldId id="279" r:id="rId11"/>
    <p:sldId id="280" r:id="rId12"/>
    <p:sldId id="281" r:id="rId13"/>
    <p:sldId id="439" r:id="rId14"/>
    <p:sldId id="285" r:id="rId15"/>
    <p:sldId id="288" r:id="rId16"/>
    <p:sldId id="287" r:id="rId17"/>
    <p:sldId id="325" r:id="rId18"/>
    <p:sldId id="440" r:id="rId19"/>
    <p:sldId id="326" r:id="rId20"/>
    <p:sldId id="282" r:id="rId21"/>
    <p:sldId id="378" r:id="rId22"/>
    <p:sldId id="286" r:id="rId23"/>
    <p:sldId id="290" r:id="rId24"/>
    <p:sldId id="291" r:id="rId25"/>
    <p:sldId id="297" r:id="rId26"/>
    <p:sldId id="301" r:id="rId27"/>
    <p:sldId id="302" r:id="rId28"/>
    <p:sldId id="303" r:id="rId29"/>
    <p:sldId id="298" r:id="rId30"/>
    <p:sldId id="294" r:id="rId31"/>
    <p:sldId id="300" r:id="rId32"/>
    <p:sldId id="296" r:id="rId33"/>
    <p:sldId id="306" r:id="rId34"/>
    <p:sldId id="307" r:id="rId35"/>
    <p:sldId id="293" r:id="rId36"/>
    <p:sldId id="292" r:id="rId37"/>
    <p:sldId id="391" r:id="rId38"/>
    <p:sldId id="379" r:id="rId39"/>
    <p:sldId id="380" r:id="rId40"/>
    <p:sldId id="381" r:id="rId41"/>
    <p:sldId id="382" r:id="rId42"/>
    <p:sldId id="383" r:id="rId43"/>
    <p:sldId id="384" r:id="rId44"/>
    <p:sldId id="385" r:id="rId45"/>
    <p:sldId id="386" r:id="rId46"/>
    <p:sldId id="284" r:id="rId47"/>
    <p:sldId id="295" r:id="rId48"/>
    <p:sldId id="387" r:id="rId49"/>
    <p:sldId id="388" r:id="rId50"/>
    <p:sldId id="389" r:id="rId51"/>
    <p:sldId id="283" r:id="rId52"/>
    <p:sldId id="390" r:id="rId53"/>
    <p:sldId id="392" r:id="rId54"/>
    <p:sldId id="393" r:id="rId55"/>
    <p:sldId id="394" r:id="rId56"/>
    <p:sldId id="395" r:id="rId57"/>
    <p:sldId id="396" r:id="rId58"/>
    <p:sldId id="397" r:id="rId59"/>
    <p:sldId id="398" r:id="rId60"/>
    <p:sldId id="399" r:id="rId61"/>
    <p:sldId id="400" r:id="rId62"/>
    <p:sldId id="299"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436" r:id="rId93"/>
    <p:sldId id="437" r:id="rId94"/>
    <p:sldId id="430" r:id="rId95"/>
    <p:sldId id="431" r:id="rId96"/>
    <p:sldId id="432" r:id="rId97"/>
    <p:sldId id="433" r:id="rId98"/>
    <p:sldId id="434" r:id="rId99"/>
    <p:sldId id="270" r:id="rId100"/>
    <p:sldId id="435" r:id="rId101"/>
    <p:sldId id="289" r:id="rId102"/>
  </p:sldIdLst>
  <p:sldSz cx="9144000" cy="6858000" type="screen4x3"/>
  <p:notesSz cx="7102475" cy="10233025"/>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9" autoAdjust="0"/>
    <p:restoredTop sz="97292" autoAdjust="0"/>
  </p:normalViewPr>
  <p:slideViewPr>
    <p:cSldViewPr>
      <p:cViewPr varScale="1">
        <p:scale>
          <a:sx n="73" d="100"/>
          <a:sy n="73" d="100"/>
        </p:scale>
        <p:origin x="16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C5CA352-2FA0-4BA0-8672-B5725E982724}"/>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4099" name="Rectangle 3">
            <a:extLst>
              <a:ext uri="{FF2B5EF4-FFF2-40B4-BE49-F238E27FC236}">
                <a16:creationId xmlns:a16="http://schemas.microsoft.com/office/drawing/2014/main" id="{675A7F4B-EB61-437D-9106-ECB55437E8DF}"/>
              </a:ext>
            </a:extLst>
          </p:cNvPr>
          <p:cNvSpPr>
            <a:spLocks noGrp="1" noChangeArrowheads="1"/>
          </p:cNvSpPr>
          <p:nvPr>
            <p:ph type="dt" sz="quarter"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4100" name="Rectangle 4">
            <a:extLst>
              <a:ext uri="{FF2B5EF4-FFF2-40B4-BE49-F238E27FC236}">
                <a16:creationId xmlns:a16="http://schemas.microsoft.com/office/drawing/2014/main" id="{19024CD2-877C-4D25-B264-8718B5F68BB4}"/>
              </a:ext>
            </a:extLst>
          </p:cNvPr>
          <p:cNvSpPr>
            <a:spLocks noGrp="1" noChangeArrowheads="1"/>
          </p:cNvSpPr>
          <p:nvPr>
            <p:ph type="ftr" sz="quarter" idx="2"/>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4101" name="Rectangle 5">
            <a:extLst>
              <a:ext uri="{FF2B5EF4-FFF2-40B4-BE49-F238E27FC236}">
                <a16:creationId xmlns:a16="http://schemas.microsoft.com/office/drawing/2014/main" id="{CE5C0B43-B192-467D-8A0A-64F5F79F01F1}"/>
              </a:ext>
            </a:extLst>
          </p:cNvPr>
          <p:cNvSpPr>
            <a:spLocks noGrp="1" noChangeArrowheads="1"/>
          </p:cNvSpPr>
          <p:nvPr>
            <p:ph type="sldNum" sz="quarter" idx="3"/>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646012F7-C8AF-4A02-8D95-A026B2E8A7CD}" type="slidenum">
              <a:rPr lang="pl-PL" altLang="it-IT"/>
              <a:pPr/>
              <a:t>‹N›</a:t>
            </a:fld>
            <a:endParaRPr lang="pl-PL"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2T06:15:59.580"/>
    </inkml:context>
    <inkml:brush xml:id="br0">
      <inkml:brushProperty name="width" value="0.025" units="cm"/>
      <inkml:brushProperty name="height" value="0.025" units="cm"/>
      <inkml:brushProperty name="color" value="#00A0D7"/>
    </inkml:brush>
  </inkml:definitions>
  <inkml:trace contextRef="#ctx0" brushRef="#br0">0 3251 24575,'770'-290'0,"24"66"0,-324 113 0,102-21 0,-455 109 0,411-96 0,-359 81 0,-29 9 0,148-23 0,-236 41 0,-1-1 0,96-37 0,-42 12 0,184-52 0,336-114 0,-400 126 0,158-63 0,-7 10 0,-94 38 0,-40-1 0,296-162 0,-451 213 0,150-51 0,-159 65 0,120-42 0,122-46 0,-227 82 0,41-17 0,-79 28 0,70-19 0,-27 10 0,3 4 0,-71 22 0,-1-2 0,41-16 0,161-88 0,27-10 0,-123 46 0,-71 51 0,-46 20 0,0-1 0,-1-1 0,0-1 0,0-1 0,-1 0 0,0-1 0,23-18 0,-21 11-1365,0 3-5461</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53.35938" units="1/cm"/>
          <inkml:channelProperty channel="Y" name="resolution" value="53.33333" units="1/cm"/>
        </inkml:channelProperties>
      </inkml:inkSource>
      <inkml:timestamp xml:id="ts0" timeString="2019-09-17T14:51:19.47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3863 1720</inkml:trace>
  <inkml:trace contextRef="#ctx0" brushRef="#br0" timeOffset="1126">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3455833-3F36-4AB0-9834-A6E897284ACF}"/>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5123" name="Rectangle 3">
            <a:extLst>
              <a:ext uri="{FF2B5EF4-FFF2-40B4-BE49-F238E27FC236}">
                <a16:creationId xmlns:a16="http://schemas.microsoft.com/office/drawing/2014/main" id="{9DDA7206-E049-4108-B9E6-6F7947B64A66}"/>
              </a:ext>
            </a:extLst>
          </p:cNvPr>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5124" name="Rectangle 4">
            <a:extLst>
              <a:ext uri="{FF2B5EF4-FFF2-40B4-BE49-F238E27FC236}">
                <a16:creationId xmlns:a16="http://schemas.microsoft.com/office/drawing/2014/main" id="{8E439D5B-D5D3-4EBB-B5BC-984FB022837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A7ED01C-52BC-441B-9485-3D409FC4A24F}"/>
              </a:ext>
            </a:extLst>
          </p:cNvPr>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5126" name="Rectangle 6">
            <a:extLst>
              <a:ext uri="{FF2B5EF4-FFF2-40B4-BE49-F238E27FC236}">
                <a16:creationId xmlns:a16="http://schemas.microsoft.com/office/drawing/2014/main" id="{9FAE1FE5-F3B4-4C52-AAD2-945BE2027F4F}"/>
              </a:ext>
            </a:extLst>
          </p:cNvPr>
          <p:cNvSpPr>
            <a:spLocks noGrp="1" noChangeArrowheads="1"/>
          </p:cNvSpPr>
          <p:nvPr>
            <p:ph type="ftr" sz="quarter" idx="4"/>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5127" name="Rectangle 7">
            <a:extLst>
              <a:ext uri="{FF2B5EF4-FFF2-40B4-BE49-F238E27FC236}">
                <a16:creationId xmlns:a16="http://schemas.microsoft.com/office/drawing/2014/main" id="{D259CF32-2320-4C52-8EE2-7A758B623BF0}"/>
              </a:ext>
            </a:extLst>
          </p:cNvPr>
          <p:cNvSpPr>
            <a:spLocks noGrp="1" noChangeArrowheads="1"/>
          </p:cNvSpPr>
          <p:nvPr>
            <p:ph type="sldNum" sz="quarter" idx="5"/>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E536A87D-11F1-40E7-8A11-E56A840860BF}" type="slidenum">
              <a:rPr lang="pl-PL" altLang="it-IT"/>
              <a:pPr/>
              <a:t>‹N›</a:t>
            </a:fld>
            <a:endParaRPr lang="pl-PL"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lundici.it/2013/02/rane-danzanti-pile-pavesi-e-il-bolognese-victor-frankenstei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D4C0BFF-951B-4C92-81E6-D47D8E206E3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FB10CAB0-AE70-4BE4-95FD-576781578E55}"/>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F4AABACC-92DD-4E7D-AB39-7F8E868D6CFD}"/>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97283" name="Text Box 3">
            <a:extLst>
              <a:ext uri="{FF2B5EF4-FFF2-40B4-BE49-F238E27FC236}">
                <a16:creationId xmlns:a16="http://schemas.microsoft.com/office/drawing/2014/main" id="{E5D8BC0A-3F72-46BA-8A4F-10ED62DA9B5B}"/>
              </a:ext>
            </a:extLst>
          </p:cNvPr>
          <p:cNvSpPr txBox="1">
            <a:spLocks noGrp="1" noChangeArrowheads="1"/>
          </p:cNvSpPr>
          <p:nvPr>
            <p:ph type="body"/>
          </p:nvPr>
        </p:nvSpPr>
        <p:spPr>
          <a:xfrm>
            <a:off x="1046163" y="4352925"/>
            <a:ext cx="4770437" cy="3478213"/>
          </a:xfrm>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pPr marL="85725" indent="-85725" defTabSz="457200">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it-IT"/>
              <a:t>Trends in arctic sea ice through time and space.Annual minimum sea-ice extent (</a:t>
            </a:r>
            <a:r>
              <a:rPr lang="en-GB" altLang="it-IT" sz="1400" b="1"/>
              <a:t>A</a:t>
            </a:r>
            <a:r>
              <a:rPr lang="en-GB" altLang="it-IT"/>
              <a:t>) has declined dramatically from 1979 to 2012. The percentage concentration loss per year in seasonal sea-ice minimum extent (July to September) has increased most between 1979 and 1999 (</a:t>
            </a:r>
            <a:r>
              <a:rPr lang="en-GB" altLang="it-IT" sz="1400" b="1"/>
              <a:t>B</a:t>
            </a:r>
            <a:r>
              <a:rPr lang="en-GB" altLang="it-IT"/>
              <a:t>) and between 2000 and 2011 (</a:t>
            </a:r>
            <a:r>
              <a:rPr lang="en-GB" altLang="it-IT" sz="1400" b="1"/>
              <a:t>C</a:t>
            </a:r>
            <a:r>
              <a:rPr lang="en-GB" altLang="it-IT"/>
              <a:t>) along the coasts of Russia, Alaska, and the Canadian Archipelago. The color bar indicates the direction of the sea-ice trend in percentage change per year; in the panels, the mean 15% concentration contour is shown in green. All data is from NASA Distributed Active Archive Center at the National Snow and Ice Data Center.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21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21</a:t>
            </a:fld>
            <a:endParaRPr lang="en-US" altLang="it-IT" sz="1200" dirty="0">
              <a:latin typeface="Calibri" panose="020F0502020204030204" pitchFamily="34" charset="0"/>
            </a:endParaRPr>
          </a:p>
        </p:txBody>
      </p:sp>
    </p:spTree>
    <p:extLst>
      <p:ext uri="{BB962C8B-B14F-4D97-AF65-F5344CB8AC3E}">
        <p14:creationId xmlns:p14="http://schemas.microsoft.com/office/powerpoint/2010/main" val="76421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536A87D-11F1-40E7-8A11-E56A840860BF}" type="slidenum">
              <a:rPr lang="pl-PL" altLang="it-IT" smtClean="0"/>
              <a:pPr/>
              <a:t>24</a:t>
            </a:fld>
            <a:endParaRPr lang="pl-PL" altLang="it-IT"/>
          </a:p>
        </p:txBody>
      </p:sp>
    </p:spTree>
    <p:extLst>
      <p:ext uri="{BB962C8B-B14F-4D97-AF65-F5344CB8AC3E}">
        <p14:creationId xmlns:p14="http://schemas.microsoft.com/office/powerpoint/2010/main" val="3658874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37</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37</a:t>
            </a:fld>
            <a:endParaRPr lang="en-US" altLang="it-IT" sz="1200" dirty="0">
              <a:latin typeface="Calibri" panose="020F0502020204030204" pitchFamily="34" charset="0"/>
            </a:endParaRPr>
          </a:p>
        </p:txBody>
      </p:sp>
    </p:spTree>
    <p:extLst>
      <p:ext uri="{BB962C8B-B14F-4D97-AF65-F5344CB8AC3E}">
        <p14:creationId xmlns:p14="http://schemas.microsoft.com/office/powerpoint/2010/main" val="281357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1FDBB00-E419-4A38-AA5C-FF1B2C7D5355}"/>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290691B4-3333-41C5-9374-0010E5F58261}"/>
              </a:ext>
            </a:extLst>
          </p:cNvPr>
          <p:cNvSpPr>
            <a:spLocks noGrp="1" noChangeArrowheads="1"/>
          </p:cNvSpPr>
          <p:nvPr>
            <p:ph type="body" idx="1"/>
          </p:nvPr>
        </p:nvSpPr>
        <p:spPr>
          <a:noFill/>
        </p:spPr>
        <p:txBody>
          <a:bodyPr/>
          <a:lstStyle/>
          <a:p>
            <a:pPr eaLnBrk="1" hangingPunct="1"/>
            <a:r>
              <a:rPr lang="en-AU" altLang="pl-PL">
                <a:hlinkClick r:id="rId3"/>
              </a:rPr>
              <a:t>http://www.lundici.it/2013/02/rane-danzanti-pile-pavesi-e-il-bolognese-victor-frankenstein/</a:t>
            </a:r>
            <a:r>
              <a:rPr lang="en-AU" altLang="pl-PL"/>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a:extLst>
              <a:ext uri="{FF2B5EF4-FFF2-40B4-BE49-F238E27FC236}">
                <a16:creationId xmlns:a16="http://schemas.microsoft.com/office/drawing/2014/main" id="{93E15EC9-2696-46B6-94FE-887BF7AA7948}"/>
              </a:ext>
            </a:extLst>
          </p:cNvPr>
          <p:cNvSpPr>
            <a:spLocks noGrp="1" noRot="1" noChangeAspect="1" noTextEdit="1"/>
          </p:cNvSpPr>
          <p:nvPr>
            <p:ph type="sldImg"/>
          </p:nvPr>
        </p:nvSpPr>
        <p:spPr>
          <a:ln/>
        </p:spPr>
      </p:sp>
      <p:sp>
        <p:nvSpPr>
          <p:cNvPr id="63491" name="Symbol zastępczy notatek 2">
            <a:extLst>
              <a:ext uri="{FF2B5EF4-FFF2-40B4-BE49-F238E27FC236}">
                <a16:creationId xmlns:a16="http://schemas.microsoft.com/office/drawing/2014/main" id="{16C0DE79-8D8C-41D2-89F0-FF666B1A992B}"/>
              </a:ext>
            </a:extLst>
          </p:cNvPr>
          <p:cNvSpPr>
            <a:spLocks noGrp="1"/>
          </p:cNvSpPr>
          <p:nvPr>
            <p:ph type="body" idx="1"/>
          </p:nvPr>
        </p:nvSpPr>
        <p:spPr>
          <a:noFill/>
        </p:spPr>
        <p:txBody>
          <a:bodyPr/>
          <a:lstStyle/>
          <a:p>
            <a:pPr eaLnBrk="1" hangingPunct="1"/>
            <a:r>
              <a:rPr lang="pl-PL" altLang="pl-PL">
                <a:solidFill>
                  <a:schemeClr val="folHlink"/>
                </a:solidFill>
              </a:rPr>
              <a:t>Spinacz i eurocent, temperówka, cyrkiel</a:t>
            </a:r>
            <a:endParaRPr lang="en-AU" altLang="pl-PL">
              <a:solidFill>
                <a:schemeClr val="folHlink"/>
              </a:solidFill>
            </a:endParaRPr>
          </a:p>
        </p:txBody>
      </p:sp>
      <p:sp>
        <p:nvSpPr>
          <p:cNvPr id="63492" name="Symbol zastępczy numeru slajdu 3">
            <a:extLst>
              <a:ext uri="{FF2B5EF4-FFF2-40B4-BE49-F238E27FC236}">
                <a16:creationId xmlns:a16="http://schemas.microsoft.com/office/drawing/2014/main" id="{560729CB-C05A-4795-B5B0-1782B0E2977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B60E41-0580-4D40-B109-77227BE6F16C}" type="slidenum">
              <a:rPr lang="en-AU" altLang="pl-PL"/>
              <a:pPr/>
              <a:t>44</a:t>
            </a:fld>
            <a:endParaRPr lang="en-AU" alt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D1AAE9D-375F-4E47-A364-E2E51FC8532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6F58C277-6799-4EE8-AECA-3E11B2C0F724}"/>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0B6D5B6-CC91-4210-B0FC-1C17D763E108}"/>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75D26D87-BC47-46D9-A834-7FDA4E5A8EF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2D522BD-7DF6-4331-9E9F-27FD16765D8A}"/>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5D632398-1A62-423A-9322-3FFB4C156E6F}"/>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4C00716-282C-49E8-8303-920F14D25F42}"/>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3E26B850-A6FB-4326-9ACC-E9D40FC61D81}"/>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F9E49BD-F194-4A24-BC65-08C0F9A7BCA5}"/>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CF9A3C4-D083-45B8-8910-063FFFF264B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BE2E459B-5AD2-4443-89D0-3BD16F8CFB7E}"/>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CDE0E9D0-FA85-45EC-892F-561134540CD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5BE9EBF-8FC7-46D6-824C-592ABE8E28E2}"/>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34CAE553-A330-43C2-8F25-5A53A11F75F7}"/>
              </a:ext>
            </a:extLst>
          </p:cNvPr>
          <p:cNvSpPr>
            <a:spLocks noGrp="1" noChangeArrowheads="1"/>
          </p:cNvSpPr>
          <p:nvPr>
            <p:ph type="body" idx="1"/>
          </p:nvPr>
        </p:nvSpPr>
        <p:spPr/>
        <p:txBody>
          <a:bodyPr/>
          <a:lstStyle/>
          <a:p>
            <a:endParaRPr lang="it-IT" alt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1910498-2745-4F20-87D6-444159EDC4FB}"/>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D3B371EA-DD3C-49F0-8D92-617C3286E4F2}"/>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E368FED-C8E1-4924-B67D-82B3C30E2A85}"/>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86A6FF95-6E41-417C-A2BE-77E1A6F43F5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3931530-FD20-4575-BC97-8B5A88C44695}"/>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8A40CF2E-0137-4C2A-821B-D2F201D9606C}"/>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4838CCB-F68E-4A29-B312-50FF6F18EAD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155D534-FA6F-49C4-8162-FF20437A579B}"/>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587ECEA-237C-4311-B743-7FF05893FC1C}"/>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9E9FF8A7-A0C4-493A-824F-00E01DCB4462}"/>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07BFC2C-BB4E-4B46-949A-51830413AA75}"/>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FAB51AEF-1616-4F23-B38E-56ADBDF085C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AC2E171-B2C0-41D2-9AC9-0DB23C96D38C}"/>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994F5639-B328-44C1-ACB3-7206E0440A11}"/>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B7B131A-4F60-4C8B-8238-A63B5C4B2659}"/>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C1C3BA94-EEBA-40C1-B74F-7251BE869B40}"/>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946EB0F-F982-4746-B1DA-9CB3BFCF5057}"/>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3D11262-8FA6-4A8A-82DF-3EC88C3EF1FD}"/>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AB5B3AA-D08B-4AB7-94EC-0FDB6C8B739B}"/>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5E90EE3E-6601-4BCF-B103-6794E1D28346}"/>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1A7F9600-B1BD-4990-BCB1-782169BD41E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1155700-A63B-42C0-874D-701FC3A812B7}"/>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A57FD15-F938-4AB4-B234-EDE0DB0E0430}"/>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0605CF27-B4BC-4946-A6F5-C4C1C3A2CC69}"/>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CA5E2BD-0EA2-4EC6-926E-21659F775948}"/>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B60F3101-A467-4E68-9172-CA178452BE8E}"/>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CC4830A-560D-4C2F-B63C-0B62834AFFE7}"/>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6CAA85D7-2357-4D8B-939D-3670E0C1A365}"/>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10DFC42-877B-4446-A529-E2C1415D8CD1}"/>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7C14B3B-10F4-4F39-8086-E2BDA5813035}"/>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ABAC987-559D-47B4-B2F4-95862FFBC093}"/>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D1D546C-D95C-468B-9FD6-5352718DD8FD}"/>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F827E4E-4BEB-49F1-90BC-6D75CC4FF1B3}"/>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3BF9C919-5E29-4F90-A2BA-08474893807F}"/>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E412B2E4-85C0-40F8-8A20-85E1D159FB3E}"/>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9D9220AD-7614-4B53-80EB-0C34D34360A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83961CB-4B26-4002-8F24-BDC82C473964}"/>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8723DD0-ED4E-434F-8CF5-5B7BC8DA9E57}"/>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04A29A89-B1F7-49A9-B6CD-521F3F86A46A}"/>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4E308157-EADB-4619-A6A1-91CF5909BB74}"/>
              </a:ext>
            </a:extLst>
          </p:cNvPr>
          <p:cNvSpPr>
            <a:spLocks noGrp="1" noChangeArrowheads="1"/>
          </p:cNvSpPr>
          <p:nvPr>
            <p:ph type="body" idx="1"/>
          </p:nvPr>
        </p:nvSpPr>
        <p:spPr/>
        <p:txBody>
          <a:bodyPr/>
          <a:lstStyle/>
          <a:p>
            <a:endParaRPr lang="en-AU" altLang="it-IT"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633F5CB5-491A-4CD0-A89B-71AE00711BCE}"/>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7A1923A-C0AC-4851-BC35-89DDA0522ADC}"/>
              </a:ext>
            </a:extLst>
          </p:cNvPr>
          <p:cNvSpPr>
            <a:spLocks noGrp="1" noChangeArrowheads="1"/>
          </p:cNvSpPr>
          <p:nvPr>
            <p:ph type="body" idx="1"/>
          </p:nvPr>
        </p:nvSpPr>
        <p:spPr/>
        <p:txBody>
          <a:bodyPr/>
          <a:lstStyle/>
          <a:p>
            <a:endParaRPr lang="en-AU" altLang="it-IT"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F352DC33-566F-4433-893B-F607D6C5FFB3}"/>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6190A7B5-87EF-43A7-89D6-B744C0C0CD5B}"/>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59876BF6-7F07-4C8E-B6AD-9FF8A43C3632}"/>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2ECD4EA7-D7FC-4580-9E57-B9631CE39B1C}"/>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BC7BBC6-E3D9-4A48-A594-854D0938580A}"/>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02129CC-CA38-4C75-9C10-7EBB74108078}"/>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E1D603E1-9818-4B38-8386-3CB0EBE9F693}"/>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4054F046-073F-4122-8EC6-1DEA80F13CBD}"/>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8F240505-7BDB-4898-A97C-73163E34AEFC}"/>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0D98C625-7A26-48B5-A5C8-CE5E27272C6E}"/>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58E0C841-A16A-408B-A1B3-2331BD4C1BD3}"/>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A01DE309-E2BF-4FB9-8A44-AD1D6E930390}"/>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34DFBEA-9ED5-4F1E-9FBF-8F0E88EC599E}"/>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DD755E6D-0E52-48D6-ACA1-3E386E428CB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9428DF03-E749-4BDA-AF56-8D14E57BBBA8}"/>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1BF6040A-6878-455B-BC74-2AF3AD91CBEB}"/>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F2FA97E-94E8-44A4-B478-18E7A7E4A31F}"/>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7A8B580D-2A58-48C0-8331-C4C4FEE03A85}"/>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54B97F0-68C6-4E0C-BC83-713AA6440D5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FB2AD5C4-5EAE-4BF5-84F3-C9C7201263FD}"/>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4604669-B3A5-4C56-AC03-96744C8DB83C}"/>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150A09A-5C02-4FBA-8FD9-1BC8377B5D5F}"/>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669587D-EEE4-44C8-8728-CEE05BF6DC5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CA250FB4-9394-472B-882A-C95AF12E54E9}"/>
              </a:ext>
            </a:extLst>
          </p:cNvPr>
          <p:cNvSpPr>
            <a:spLocks noGrp="1" noChangeArrowheads="1"/>
          </p:cNvSpPr>
          <p:nvPr>
            <p:ph type="body" idx="1"/>
          </p:nvPr>
        </p:nvSpPr>
        <p:spPr/>
        <p:txBody>
          <a:bodyPr/>
          <a:lstStyle/>
          <a:p>
            <a:endParaRPr lang="en-AU"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0ACE477-C395-413A-A346-38783074A8E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491224A-3212-4845-88FE-824EFEF5B383}"/>
              </a:ext>
            </a:extLst>
          </p:cNvPr>
          <p:cNvSpPr>
            <a:spLocks noGrp="1" noChangeArrowheads="1"/>
          </p:cNvSpPr>
          <p:nvPr>
            <p:ph type="body" idx="1"/>
          </p:nvPr>
        </p:nvSpPr>
        <p:spPr/>
        <p:txBody>
          <a:bodyPr/>
          <a:lstStyle/>
          <a:p>
            <a:endParaRPr lang="en-AU"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D1D82-4180-43D7-9EEC-A543F2D9FA42}"/>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20DAC97-B829-402B-888D-0026F175048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8F1992-A83B-4F3A-A421-9326D0483D5A}"/>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F98D305-4FD3-4512-AE42-24F5160FC0DA}"/>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7A950F5-D530-4FD4-8068-879A7CC25239}"/>
              </a:ext>
            </a:extLst>
          </p:cNvPr>
          <p:cNvSpPr>
            <a:spLocks noGrp="1"/>
          </p:cNvSpPr>
          <p:nvPr>
            <p:ph type="sldNum" sz="quarter" idx="12"/>
          </p:nvPr>
        </p:nvSpPr>
        <p:spPr/>
        <p:txBody>
          <a:bodyPr/>
          <a:lstStyle>
            <a:lvl1pPr>
              <a:defRPr/>
            </a:lvl1pPr>
          </a:lstStyle>
          <a:p>
            <a:fld id="{621A1AF2-DE55-4B46-AD5F-989FCAA6EB9A}" type="slidenum">
              <a:rPr lang="en-AU" altLang="it-IT"/>
              <a:pPr/>
              <a:t>‹N›</a:t>
            </a:fld>
            <a:endParaRPr lang="en-AU" altLang="it-IT"/>
          </a:p>
        </p:txBody>
      </p:sp>
    </p:spTree>
    <p:extLst>
      <p:ext uri="{BB962C8B-B14F-4D97-AF65-F5344CB8AC3E}">
        <p14:creationId xmlns:p14="http://schemas.microsoft.com/office/powerpoint/2010/main" val="414873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D1E4F-08DB-45EB-91A0-91A61AAA36F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4EA912F-FFD6-4A3B-BF62-C8682712F1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01DACF-A638-40E3-B007-A67DBEE35BDC}"/>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3C901D30-E713-47F4-BBD3-D761D1E0C13B}"/>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A8B1608-0DAF-4CB8-B15C-6D9B8443F862}"/>
              </a:ext>
            </a:extLst>
          </p:cNvPr>
          <p:cNvSpPr>
            <a:spLocks noGrp="1"/>
          </p:cNvSpPr>
          <p:nvPr>
            <p:ph type="sldNum" sz="quarter" idx="12"/>
          </p:nvPr>
        </p:nvSpPr>
        <p:spPr/>
        <p:txBody>
          <a:bodyPr/>
          <a:lstStyle>
            <a:lvl1pPr>
              <a:defRPr/>
            </a:lvl1pPr>
          </a:lstStyle>
          <a:p>
            <a:fld id="{43F774D9-8814-4746-A524-57381CD043D9}" type="slidenum">
              <a:rPr lang="en-AU" altLang="it-IT"/>
              <a:pPr/>
              <a:t>‹N›</a:t>
            </a:fld>
            <a:endParaRPr lang="en-AU" altLang="it-IT"/>
          </a:p>
        </p:txBody>
      </p:sp>
    </p:spTree>
    <p:extLst>
      <p:ext uri="{BB962C8B-B14F-4D97-AF65-F5344CB8AC3E}">
        <p14:creationId xmlns:p14="http://schemas.microsoft.com/office/powerpoint/2010/main" val="32190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97C3E4-D0E9-4354-A39C-96165D1BA248}"/>
              </a:ext>
            </a:extLst>
          </p:cNvPr>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939FF7-F82D-425B-8CF7-C7E2AFC9D11D}"/>
              </a:ext>
            </a:extLst>
          </p:cNvPr>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E9CD33-074B-4BD2-B5FA-DC90608C7EE5}"/>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90C6055-A874-48E1-B401-C7BF21DC6F9D}"/>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3A38A3E5-60EE-4F9C-B674-958D3DDBC056}"/>
              </a:ext>
            </a:extLst>
          </p:cNvPr>
          <p:cNvSpPr>
            <a:spLocks noGrp="1"/>
          </p:cNvSpPr>
          <p:nvPr>
            <p:ph type="sldNum" sz="quarter" idx="12"/>
          </p:nvPr>
        </p:nvSpPr>
        <p:spPr/>
        <p:txBody>
          <a:bodyPr/>
          <a:lstStyle>
            <a:lvl1pPr>
              <a:defRPr/>
            </a:lvl1pPr>
          </a:lstStyle>
          <a:p>
            <a:fld id="{0A06524B-AB9B-4D98-A9D3-C16410804A5E}" type="slidenum">
              <a:rPr lang="en-AU" altLang="it-IT"/>
              <a:pPr/>
              <a:t>‹N›</a:t>
            </a:fld>
            <a:endParaRPr lang="en-AU" altLang="it-IT"/>
          </a:p>
        </p:txBody>
      </p:sp>
    </p:spTree>
    <p:extLst>
      <p:ext uri="{BB962C8B-B14F-4D97-AF65-F5344CB8AC3E}">
        <p14:creationId xmlns:p14="http://schemas.microsoft.com/office/powerpoint/2010/main" val="1193586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olo, testo e clip multimedi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267724-A8F3-43B9-B89C-C1DAD7FC6154}"/>
              </a:ext>
            </a:extLst>
          </p:cNvPr>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48B046-FCFF-455E-B370-E2C1CCA5DE3A}"/>
              </a:ext>
            </a:extLst>
          </p:cNvPr>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risorsa multimediale 3">
            <a:extLst>
              <a:ext uri="{FF2B5EF4-FFF2-40B4-BE49-F238E27FC236}">
                <a16:creationId xmlns:a16="http://schemas.microsoft.com/office/drawing/2014/main" id="{AEE84BD1-020B-4247-A828-8A0F50F1D347}"/>
              </a:ext>
            </a:extLst>
          </p:cNvPr>
          <p:cNvSpPr>
            <a:spLocks noGrp="1"/>
          </p:cNvSpPr>
          <p:nvPr>
            <p:ph type="media" sz="half" idx="2"/>
          </p:nvPr>
        </p:nvSpPr>
        <p:spPr>
          <a:xfrm>
            <a:off x="4648200" y="1600200"/>
            <a:ext cx="4038600" cy="4525963"/>
          </a:xfrm>
        </p:spPr>
        <p:txBody>
          <a:bodyPr/>
          <a:lstStyle/>
          <a:p>
            <a:endParaRPr lang="it-IT"/>
          </a:p>
        </p:txBody>
      </p:sp>
      <p:sp>
        <p:nvSpPr>
          <p:cNvPr id="5" name="Segnaposto data 4">
            <a:extLst>
              <a:ext uri="{FF2B5EF4-FFF2-40B4-BE49-F238E27FC236}">
                <a16:creationId xmlns:a16="http://schemas.microsoft.com/office/drawing/2014/main" id="{24D188C4-5A13-4748-85B5-D8E33E1D0558}"/>
              </a:ext>
            </a:extLst>
          </p:cNvPr>
          <p:cNvSpPr>
            <a:spLocks noGrp="1"/>
          </p:cNvSpPr>
          <p:nvPr>
            <p:ph type="dt" sz="half" idx="10"/>
          </p:nvPr>
        </p:nvSpPr>
        <p:spPr>
          <a:xfrm>
            <a:off x="457200" y="6245225"/>
            <a:ext cx="2133600" cy="476250"/>
          </a:xfrm>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99E17C84-05EA-4D88-821A-E9EBD2AE2ECA}"/>
              </a:ext>
            </a:extLst>
          </p:cNvPr>
          <p:cNvSpPr>
            <a:spLocks noGrp="1"/>
          </p:cNvSpPr>
          <p:nvPr>
            <p:ph type="ftr" sz="quarter" idx="11"/>
          </p:nvPr>
        </p:nvSpPr>
        <p:spPr>
          <a:xfrm>
            <a:off x="3124200" y="6245225"/>
            <a:ext cx="2895600" cy="476250"/>
          </a:xfrm>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8157B88F-89FD-45F3-A79D-A194A8E22142}"/>
              </a:ext>
            </a:extLst>
          </p:cNvPr>
          <p:cNvSpPr>
            <a:spLocks noGrp="1"/>
          </p:cNvSpPr>
          <p:nvPr>
            <p:ph type="sldNum" sz="quarter" idx="12"/>
          </p:nvPr>
        </p:nvSpPr>
        <p:spPr>
          <a:xfrm>
            <a:off x="6553200" y="6245225"/>
            <a:ext cx="2133600" cy="476250"/>
          </a:xfrm>
        </p:spPr>
        <p:txBody>
          <a:bodyPr/>
          <a:lstStyle>
            <a:lvl1pPr>
              <a:defRPr/>
            </a:lvl1pPr>
          </a:lstStyle>
          <a:p>
            <a:fld id="{A7CFC51E-C5C9-4BF8-BB00-FBF980E7A3CC}" type="slidenum">
              <a:rPr lang="en-AU" altLang="it-IT"/>
              <a:pPr/>
              <a:t>‹N›</a:t>
            </a:fld>
            <a:endParaRPr lang="en-AU" altLang="it-IT"/>
          </a:p>
        </p:txBody>
      </p:sp>
    </p:spTree>
    <p:extLst>
      <p:ext uri="{BB962C8B-B14F-4D97-AF65-F5344CB8AC3E}">
        <p14:creationId xmlns:p14="http://schemas.microsoft.com/office/powerpoint/2010/main" val="50981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sfolie">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307027" y="236191"/>
            <a:ext cx="8675172" cy="409369"/>
          </a:xfrm>
          <a:prstGeom prst="rect">
            <a:avLst/>
          </a:prstGeom>
        </p:spPr>
        <p:txBody>
          <a:bodyPr/>
          <a:lstStyle>
            <a:lvl1pPr>
              <a:defRPr>
                <a:solidFill>
                  <a:srgbClr val="2761AB"/>
                </a:solidFill>
              </a:defRPr>
            </a:lvl1pPr>
          </a:lstStyle>
          <a:p>
            <a:pPr lvl="0"/>
            <a:r>
              <a:rPr lang="pl-PL" dirty="0"/>
              <a:t>Kliknij, aby edytować style wzorca tekstu</a:t>
            </a:r>
          </a:p>
        </p:txBody>
      </p:sp>
      <p:sp>
        <p:nvSpPr>
          <p:cNvPr id="7" name="Textplatzhalter 2"/>
          <p:cNvSpPr>
            <a:spLocks noGrp="1"/>
          </p:cNvSpPr>
          <p:nvPr>
            <p:ph type="body" sz="quarter" idx="14"/>
          </p:nvPr>
        </p:nvSpPr>
        <p:spPr>
          <a:xfrm>
            <a:off x="307027" y="645560"/>
            <a:ext cx="2543052" cy="409369"/>
          </a:xfrm>
          <a:prstGeom prst="rect">
            <a:avLst/>
          </a:prstGeom>
        </p:spPr>
        <p:txBody>
          <a:bodyPr/>
          <a:lstStyle>
            <a:lvl1pPr>
              <a:defRPr sz="1500">
                <a:solidFill>
                  <a:srgbClr val="2761AB"/>
                </a:solidFill>
              </a:defRPr>
            </a:lvl1pPr>
          </a:lstStyle>
          <a:p>
            <a:pPr lvl="0"/>
            <a:r>
              <a:rPr lang="pl-PL" dirty="0"/>
              <a:t>Kliknij, aby edytować style wzorca tekstu</a:t>
            </a:r>
          </a:p>
        </p:txBody>
      </p:sp>
      <p:sp>
        <p:nvSpPr>
          <p:cNvPr id="22" name="Textplatzhalter 2"/>
          <p:cNvSpPr>
            <a:spLocks noGrp="1"/>
          </p:cNvSpPr>
          <p:nvPr>
            <p:ph type="body" sz="quarter" idx="18"/>
          </p:nvPr>
        </p:nvSpPr>
        <p:spPr>
          <a:xfrm>
            <a:off x="8751987" y="6494925"/>
            <a:ext cx="733480" cy="244628"/>
          </a:xfrm>
          <a:prstGeom prst="rect">
            <a:avLst/>
          </a:prstGeom>
        </p:spPr>
        <p:txBody>
          <a:bodyPr/>
          <a:lstStyle>
            <a:lvl1pPr>
              <a:defRPr sz="750">
                <a:solidFill>
                  <a:srgbClr val="2761AB"/>
                </a:solidFill>
              </a:defRPr>
            </a:lvl1pPr>
          </a:lstStyle>
          <a:p>
            <a:pPr lvl="0"/>
            <a:r>
              <a:rPr lang="pl-PL" dirty="0"/>
              <a:t>Kliknij, aby edytować style wzorca tekstu</a:t>
            </a:r>
          </a:p>
        </p:txBody>
      </p:sp>
    </p:spTree>
    <p:extLst>
      <p:ext uri="{BB962C8B-B14F-4D97-AF65-F5344CB8AC3E}">
        <p14:creationId xmlns:p14="http://schemas.microsoft.com/office/powerpoint/2010/main" val="3634363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Fußzeilenplatzhalter 4">
            <a:extLst>
              <a:ext uri="{FF2B5EF4-FFF2-40B4-BE49-F238E27FC236}">
                <a16:creationId xmlns:a16="http://schemas.microsoft.com/office/drawing/2014/main" id="{4B59C3E8-C2E0-4501-96FE-FED3C6D48C60}"/>
              </a:ext>
            </a:extLst>
          </p:cNvPr>
          <p:cNvSpPr>
            <a:spLocks noGrp="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2683213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588A06-B35F-4E0F-9763-183F2D1A9F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B534B14-6DA1-48F6-AC40-3422DD16162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148AC9-7535-45B8-B28F-DD02EB9A8D99}"/>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6B2E97D5-184A-4C2A-A1A1-88911536E187}"/>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82D87EFD-645F-4A9D-B0D1-6F3134B9DA85}"/>
              </a:ext>
            </a:extLst>
          </p:cNvPr>
          <p:cNvSpPr>
            <a:spLocks noGrp="1"/>
          </p:cNvSpPr>
          <p:nvPr>
            <p:ph type="sldNum" sz="quarter" idx="12"/>
          </p:nvPr>
        </p:nvSpPr>
        <p:spPr/>
        <p:txBody>
          <a:bodyPr/>
          <a:lstStyle>
            <a:lvl1pPr>
              <a:defRPr/>
            </a:lvl1pPr>
          </a:lstStyle>
          <a:p>
            <a:fld id="{8C3563CF-C5B6-4511-892D-CDFA7E224EC8}" type="slidenum">
              <a:rPr lang="en-AU" altLang="it-IT"/>
              <a:pPr/>
              <a:t>‹N›</a:t>
            </a:fld>
            <a:endParaRPr lang="en-AU" altLang="it-IT"/>
          </a:p>
        </p:txBody>
      </p:sp>
    </p:spTree>
    <p:extLst>
      <p:ext uri="{BB962C8B-B14F-4D97-AF65-F5344CB8AC3E}">
        <p14:creationId xmlns:p14="http://schemas.microsoft.com/office/powerpoint/2010/main" val="264911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39D70-7DC0-4D93-A4ED-6CAC5E2D5EC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301922-5116-4219-9C7D-6E99047AEB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D273A50-90F1-455A-B970-1EAF3992F418}"/>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0018A31E-E2E2-4EAA-86A5-ED0EF6259612}"/>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C196AE16-5355-4A32-BFF4-A1821047BF58}"/>
              </a:ext>
            </a:extLst>
          </p:cNvPr>
          <p:cNvSpPr>
            <a:spLocks noGrp="1"/>
          </p:cNvSpPr>
          <p:nvPr>
            <p:ph type="sldNum" sz="quarter" idx="12"/>
          </p:nvPr>
        </p:nvSpPr>
        <p:spPr/>
        <p:txBody>
          <a:bodyPr/>
          <a:lstStyle>
            <a:lvl1pPr>
              <a:defRPr/>
            </a:lvl1pPr>
          </a:lstStyle>
          <a:p>
            <a:fld id="{0E89818B-9753-45D4-9229-13DB0E46CCFC}" type="slidenum">
              <a:rPr lang="en-AU" altLang="it-IT"/>
              <a:pPr/>
              <a:t>‹N›</a:t>
            </a:fld>
            <a:endParaRPr lang="en-AU" altLang="it-IT"/>
          </a:p>
        </p:txBody>
      </p:sp>
    </p:spTree>
    <p:extLst>
      <p:ext uri="{BB962C8B-B14F-4D97-AF65-F5344CB8AC3E}">
        <p14:creationId xmlns:p14="http://schemas.microsoft.com/office/powerpoint/2010/main" val="14409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798B-D27D-4537-87AD-868EB99DCD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BC0715-16DB-4C9B-B0FE-8B52DD43DFF8}"/>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7D1C182-3277-4AD0-945B-D878367F66C5}"/>
              </a:ext>
            </a:extLst>
          </p:cNvPr>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0AA6F88-1A73-4F89-BFB7-3910E575B8B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DD8E648-15D1-43F1-B9F9-66AEF68078C1}"/>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3F7A35E-86B8-41AC-A526-AD9F8584566C}"/>
              </a:ext>
            </a:extLst>
          </p:cNvPr>
          <p:cNvSpPr>
            <a:spLocks noGrp="1"/>
          </p:cNvSpPr>
          <p:nvPr>
            <p:ph type="sldNum" sz="quarter" idx="12"/>
          </p:nvPr>
        </p:nvSpPr>
        <p:spPr/>
        <p:txBody>
          <a:bodyPr/>
          <a:lstStyle>
            <a:lvl1pPr>
              <a:defRPr/>
            </a:lvl1pPr>
          </a:lstStyle>
          <a:p>
            <a:fld id="{944688FB-9B5A-429B-9CF5-085A85CA2D53}" type="slidenum">
              <a:rPr lang="en-AU" altLang="it-IT"/>
              <a:pPr/>
              <a:t>‹N›</a:t>
            </a:fld>
            <a:endParaRPr lang="en-AU" altLang="it-IT"/>
          </a:p>
        </p:txBody>
      </p:sp>
    </p:spTree>
    <p:extLst>
      <p:ext uri="{BB962C8B-B14F-4D97-AF65-F5344CB8AC3E}">
        <p14:creationId xmlns:p14="http://schemas.microsoft.com/office/powerpoint/2010/main" val="22430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E61D6-71B8-4575-A991-C7DA5F78ABDA}"/>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D4D3CD-759B-430D-B8D3-C19549A6F84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E611A96-811D-4D90-9724-F557472718D1}"/>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719C352-DF9E-4F4F-8B63-8BE7785DA35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17F4B9-54A9-4DF8-884F-AF451DF7AA0A}"/>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596B5EB-A77F-44E9-9238-741D2926B120}"/>
              </a:ext>
            </a:extLst>
          </p:cNvPr>
          <p:cNvSpPr>
            <a:spLocks noGrp="1"/>
          </p:cNvSpPr>
          <p:nvPr>
            <p:ph type="dt" sz="half" idx="10"/>
          </p:nvPr>
        </p:nvSpPr>
        <p:spPr/>
        <p:txBody>
          <a:bodyPr/>
          <a:lstStyle>
            <a:lvl1pPr>
              <a:defRPr/>
            </a:lvl1pPr>
          </a:lstStyle>
          <a:p>
            <a:endParaRPr lang="en-AU" altLang="it-IT"/>
          </a:p>
        </p:txBody>
      </p:sp>
      <p:sp>
        <p:nvSpPr>
          <p:cNvPr id="8" name="Segnaposto piè di pagina 7">
            <a:extLst>
              <a:ext uri="{FF2B5EF4-FFF2-40B4-BE49-F238E27FC236}">
                <a16:creationId xmlns:a16="http://schemas.microsoft.com/office/drawing/2014/main" id="{DFD84D0B-745A-4C87-BEAE-7435DFAF3FE1}"/>
              </a:ext>
            </a:extLst>
          </p:cNvPr>
          <p:cNvSpPr>
            <a:spLocks noGrp="1"/>
          </p:cNvSpPr>
          <p:nvPr>
            <p:ph type="ftr" sz="quarter" idx="11"/>
          </p:nvPr>
        </p:nvSpPr>
        <p:spPr/>
        <p:txBody>
          <a:bodyPr/>
          <a:lstStyle>
            <a:lvl1pPr>
              <a:defRPr/>
            </a:lvl1pPr>
          </a:lstStyle>
          <a:p>
            <a:endParaRPr lang="en-AU" altLang="it-IT"/>
          </a:p>
        </p:txBody>
      </p:sp>
      <p:sp>
        <p:nvSpPr>
          <p:cNvPr id="9" name="Segnaposto numero diapositiva 8">
            <a:extLst>
              <a:ext uri="{FF2B5EF4-FFF2-40B4-BE49-F238E27FC236}">
                <a16:creationId xmlns:a16="http://schemas.microsoft.com/office/drawing/2014/main" id="{F554F8E4-6B94-4924-902A-8868A9B7BE63}"/>
              </a:ext>
            </a:extLst>
          </p:cNvPr>
          <p:cNvSpPr>
            <a:spLocks noGrp="1"/>
          </p:cNvSpPr>
          <p:nvPr>
            <p:ph type="sldNum" sz="quarter" idx="12"/>
          </p:nvPr>
        </p:nvSpPr>
        <p:spPr/>
        <p:txBody>
          <a:bodyPr/>
          <a:lstStyle>
            <a:lvl1pPr>
              <a:defRPr/>
            </a:lvl1pPr>
          </a:lstStyle>
          <a:p>
            <a:fld id="{199270FF-AE74-4F37-9176-FB9E1A540EA2}" type="slidenum">
              <a:rPr lang="en-AU" altLang="it-IT"/>
              <a:pPr/>
              <a:t>‹N›</a:t>
            </a:fld>
            <a:endParaRPr lang="en-AU" altLang="it-IT"/>
          </a:p>
        </p:txBody>
      </p:sp>
    </p:spTree>
    <p:extLst>
      <p:ext uri="{BB962C8B-B14F-4D97-AF65-F5344CB8AC3E}">
        <p14:creationId xmlns:p14="http://schemas.microsoft.com/office/powerpoint/2010/main" val="2838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9DEA9-DC1F-42F7-9CEB-1BB6F84366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C07AC8F-1BE5-45F6-831E-B61D1DDDFC6F}"/>
              </a:ext>
            </a:extLst>
          </p:cNvPr>
          <p:cNvSpPr>
            <a:spLocks noGrp="1"/>
          </p:cNvSpPr>
          <p:nvPr>
            <p:ph type="dt" sz="half" idx="10"/>
          </p:nvPr>
        </p:nvSpPr>
        <p:spPr/>
        <p:txBody>
          <a:bodyPr/>
          <a:lstStyle>
            <a:lvl1pPr>
              <a:defRPr/>
            </a:lvl1pPr>
          </a:lstStyle>
          <a:p>
            <a:endParaRPr lang="en-AU" altLang="it-IT"/>
          </a:p>
        </p:txBody>
      </p:sp>
      <p:sp>
        <p:nvSpPr>
          <p:cNvPr id="4" name="Segnaposto piè di pagina 3">
            <a:extLst>
              <a:ext uri="{FF2B5EF4-FFF2-40B4-BE49-F238E27FC236}">
                <a16:creationId xmlns:a16="http://schemas.microsoft.com/office/drawing/2014/main" id="{28FFF686-9FA6-4616-8593-E18111E6330C}"/>
              </a:ext>
            </a:extLst>
          </p:cNvPr>
          <p:cNvSpPr>
            <a:spLocks noGrp="1"/>
          </p:cNvSpPr>
          <p:nvPr>
            <p:ph type="ftr" sz="quarter" idx="11"/>
          </p:nvPr>
        </p:nvSpPr>
        <p:spPr/>
        <p:txBody>
          <a:bodyPr/>
          <a:lstStyle>
            <a:lvl1pPr>
              <a:defRPr/>
            </a:lvl1pPr>
          </a:lstStyle>
          <a:p>
            <a:endParaRPr lang="en-AU" altLang="it-IT"/>
          </a:p>
        </p:txBody>
      </p:sp>
      <p:sp>
        <p:nvSpPr>
          <p:cNvPr id="5" name="Segnaposto numero diapositiva 4">
            <a:extLst>
              <a:ext uri="{FF2B5EF4-FFF2-40B4-BE49-F238E27FC236}">
                <a16:creationId xmlns:a16="http://schemas.microsoft.com/office/drawing/2014/main" id="{46036291-F5A2-44C8-88E5-CBB99B4B274A}"/>
              </a:ext>
            </a:extLst>
          </p:cNvPr>
          <p:cNvSpPr>
            <a:spLocks noGrp="1"/>
          </p:cNvSpPr>
          <p:nvPr>
            <p:ph type="sldNum" sz="quarter" idx="12"/>
          </p:nvPr>
        </p:nvSpPr>
        <p:spPr/>
        <p:txBody>
          <a:bodyPr/>
          <a:lstStyle>
            <a:lvl1pPr>
              <a:defRPr/>
            </a:lvl1pPr>
          </a:lstStyle>
          <a:p>
            <a:fld id="{AE1EA076-FC2D-4DB4-858F-02CC50902AB0}" type="slidenum">
              <a:rPr lang="en-AU" altLang="it-IT"/>
              <a:pPr/>
              <a:t>‹N›</a:t>
            </a:fld>
            <a:endParaRPr lang="en-AU" altLang="it-IT"/>
          </a:p>
        </p:txBody>
      </p:sp>
    </p:spTree>
    <p:extLst>
      <p:ext uri="{BB962C8B-B14F-4D97-AF65-F5344CB8AC3E}">
        <p14:creationId xmlns:p14="http://schemas.microsoft.com/office/powerpoint/2010/main" val="283523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CD970E5-88F3-4BF0-996A-FE888B7B0359}"/>
              </a:ext>
            </a:extLst>
          </p:cNvPr>
          <p:cNvSpPr>
            <a:spLocks noGrp="1"/>
          </p:cNvSpPr>
          <p:nvPr>
            <p:ph type="dt" sz="half" idx="10"/>
          </p:nvPr>
        </p:nvSpPr>
        <p:spPr/>
        <p:txBody>
          <a:bodyPr/>
          <a:lstStyle>
            <a:lvl1pPr>
              <a:defRPr/>
            </a:lvl1pPr>
          </a:lstStyle>
          <a:p>
            <a:endParaRPr lang="en-AU" altLang="it-IT"/>
          </a:p>
        </p:txBody>
      </p:sp>
      <p:sp>
        <p:nvSpPr>
          <p:cNvPr id="3" name="Segnaposto piè di pagina 2">
            <a:extLst>
              <a:ext uri="{FF2B5EF4-FFF2-40B4-BE49-F238E27FC236}">
                <a16:creationId xmlns:a16="http://schemas.microsoft.com/office/drawing/2014/main" id="{99C44F37-D1B4-4A0C-9A9B-97A1DBD449F0}"/>
              </a:ext>
            </a:extLst>
          </p:cNvPr>
          <p:cNvSpPr>
            <a:spLocks noGrp="1"/>
          </p:cNvSpPr>
          <p:nvPr>
            <p:ph type="ftr" sz="quarter" idx="11"/>
          </p:nvPr>
        </p:nvSpPr>
        <p:spPr/>
        <p:txBody>
          <a:bodyPr/>
          <a:lstStyle>
            <a:lvl1pPr>
              <a:defRPr/>
            </a:lvl1pPr>
          </a:lstStyle>
          <a:p>
            <a:endParaRPr lang="en-AU" altLang="it-IT"/>
          </a:p>
        </p:txBody>
      </p:sp>
      <p:sp>
        <p:nvSpPr>
          <p:cNvPr id="4" name="Segnaposto numero diapositiva 3">
            <a:extLst>
              <a:ext uri="{FF2B5EF4-FFF2-40B4-BE49-F238E27FC236}">
                <a16:creationId xmlns:a16="http://schemas.microsoft.com/office/drawing/2014/main" id="{940DA7BF-479D-4449-98F1-8AE08B2F3088}"/>
              </a:ext>
            </a:extLst>
          </p:cNvPr>
          <p:cNvSpPr>
            <a:spLocks noGrp="1"/>
          </p:cNvSpPr>
          <p:nvPr>
            <p:ph type="sldNum" sz="quarter" idx="12"/>
          </p:nvPr>
        </p:nvSpPr>
        <p:spPr/>
        <p:txBody>
          <a:bodyPr/>
          <a:lstStyle>
            <a:lvl1pPr>
              <a:defRPr/>
            </a:lvl1pPr>
          </a:lstStyle>
          <a:p>
            <a:fld id="{CADCDE58-8D4E-478F-B764-3F9025403920}" type="slidenum">
              <a:rPr lang="en-AU" altLang="it-IT"/>
              <a:pPr/>
              <a:t>‹N›</a:t>
            </a:fld>
            <a:endParaRPr lang="en-AU" altLang="it-IT"/>
          </a:p>
        </p:txBody>
      </p:sp>
    </p:spTree>
    <p:extLst>
      <p:ext uri="{BB962C8B-B14F-4D97-AF65-F5344CB8AC3E}">
        <p14:creationId xmlns:p14="http://schemas.microsoft.com/office/powerpoint/2010/main" val="194581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9885D-5A7C-4BEC-9F15-73075C85997E}"/>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3AD243-8A98-41BE-957A-A51CBC1152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2968C3-904B-48D4-87BC-4E8667CB87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81AED47-3A08-4511-9767-4C0BE69A93A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41FBDB51-1AF3-4249-A9DF-7C1EC6101884}"/>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72804BF2-AFE2-4D41-9A34-86B3B418B2F0}"/>
              </a:ext>
            </a:extLst>
          </p:cNvPr>
          <p:cNvSpPr>
            <a:spLocks noGrp="1"/>
          </p:cNvSpPr>
          <p:nvPr>
            <p:ph type="sldNum" sz="quarter" idx="12"/>
          </p:nvPr>
        </p:nvSpPr>
        <p:spPr/>
        <p:txBody>
          <a:bodyPr/>
          <a:lstStyle>
            <a:lvl1pPr>
              <a:defRPr/>
            </a:lvl1pPr>
          </a:lstStyle>
          <a:p>
            <a:fld id="{6EB3FA87-ED7C-42CB-8905-B74620A9D29E}" type="slidenum">
              <a:rPr lang="en-AU" altLang="it-IT"/>
              <a:pPr/>
              <a:t>‹N›</a:t>
            </a:fld>
            <a:endParaRPr lang="en-AU" altLang="it-IT"/>
          </a:p>
        </p:txBody>
      </p:sp>
    </p:spTree>
    <p:extLst>
      <p:ext uri="{BB962C8B-B14F-4D97-AF65-F5344CB8AC3E}">
        <p14:creationId xmlns:p14="http://schemas.microsoft.com/office/powerpoint/2010/main" val="58727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F9B2F-6140-439B-A436-2CBFC5DD272F}"/>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1CFD4A8-C8A1-4E0B-9813-DD7B25FABED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2B8FFEC-D906-4314-8C5F-4021B0E8D4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C8B7F-3FC0-4B94-A690-919ADE8D7B50}"/>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2430ABA-76DF-4454-9EB6-7EB851FC3567}"/>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5A29520-2651-4A6F-A4E5-6ED15D789657}"/>
              </a:ext>
            </a:extLst>
          </p:cNvPr>
          <p:cNvSpPr>
            <a:spLocks noGrp="1"/>
          </p:cNvSpPr>
          <p:nvPr>
            <p:ph type="sldNum" sz="quarter" idx="12"/>
          </p:nvPr>
        </p:nvSpPr>
        <p:spPr/>
        <p:txBody>
          <a:bodyPr/>
          <a:lstStyle>
            <a:lvl1pPr>
              <a:defRPr/>
            </a:lvl1pPr>
          </a:lstStyle>
          <a:p>
            <a:fld id="{845DA4E7-3FD8-4C1B-8AAD-AAD72B25C42D}" type="slidenum">
              <a:rPr lang="en-AU" altLang="it-IT"/>
              <a:pPr/>
              <a:t>‹N›</a:t>
            </a:fld>
            <a:endParaRPr lang="en-AU" altLang="it-IT"/>
          </a:p>
        </p:txBody>
      </p:sp>
    </p:spTree>
    <p:extLst>
      <p:ext uri="{BB962C8B-B14F-4D97-AF65-F5344CB8AC3E}">
        <p14:creationId xmlns:p14="http://schemas.microsoft.com/office/powerpoint/2010/main" val="202743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FF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92FDAA-E963-468D-BDD1-4C5937FC419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A92C00AF-57A2-41CF-A18B-1592DA6AC4E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EDB49452-405B-464D-939C-C44DB55205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ltLang="it-IT"/>
          </a:p>
        </p:txBody>
      </p:sp>
      <p:sp>
        <p:nvSpPr>
          <p:cNvPr id="1029" name="Rectangle 5">
            <a:extLst>
              <a:ext uri="{FF2B5EF4-FFF2-40B4-BE49-F238E27FC236}">
                <a16:creationId xmlns:a16="http://schemas.microsoft.com/office/drawing/2014/main" id="{C9B396F7-AA80-4835-AF41-4FEF275A1D9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ltLang="it-IT"/>
          </a:p>
        </p:txBody>
      </p:sp>
      <p:sp>
        <p:nvSpPr>
          <p:cNvPr id="1030" name="Rectangle 6">
            <a:extLst>
              <a:ext uri="{FF2B5EF4-FFF2-40B4-BE49-F238E27FC236}">
                <a16:creationId xmlns:a16="http://schemas.microsoft.com/office/drawing/2014/main" id="{CF9C107D-AD9F-4F2E-B9AA-5571E39755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9E74DA-6B25-4795-9C63-0B51EDBC2801}" type="slidenum">
              <a:rPr lang="en-AU" altLang="it-IT"/>
              <a:pPr/>
              <a:t>‹N›</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Oxygen_isotope_ratio_cycle"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gov.pl/web/energia/raport-mit-o-przyszlosci-energii-jadrowej"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w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esdsystems.com/whitepapers/wp_tribocharging.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file:///C:\LECTURE\A_Volta\ogniwo\OGNIWO.EXE" TargetMode="External"/><Relationship Id="rId1" Type="http://schemas.openxmlformats.org/officeDocument/2006/relationships/slideLayout" Target="../slideLayouts/slideLayout13.xml"/><Relationship Id="rId4" Type="http://schemas.openxmlformats.org/officeDocument/2006/relationships/hyperlink" Target="http://www.science.unitn.it/~brunato/Terra/index.html#documenti"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methodephysique.fr/piles_daniell/"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w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hyperlink" Target="https://it.wikipedia.org/wiki/Ferro" TargetMode="External"/><Relationship Id="rId13" Type="http://schemas.openxmlformats.org/officeDocument/2006/relationships/hyperlink" Target="https://it.wikipedia.org/wiki/Fluoruro" TargetMode="External"/><Relationship Id="rId3" Type="http://schemas.openxmlformats.org/officeDocument/2006/relationships/hyperlink" Target="https://it.wikipedia.org/wiki/Acqua" TargetMode="External"/><Relationship Id="rId7" Type="http://schemas.openxmlformats.org/officeDocument/2006/relationships/hyperlink" Target="https://it.wikipedia.org/wiki/Piombo" TargetMode="External"/><Relationship Id="rId12" Type="http://schemas.openxmlformats.org/officeDocument/2006/relationships/hyperlink" Target="https://it.wikipedia.org/wiki/Fluoro" TargetMode="External"/><Relationship Id="rId2" Type="http://schemas.openxmlformats.org/officeDocument/2006/relationships/hyperlink" Target="https://it.wikipedia.org/wiki/Litio" TargetMode="External"/><Relationship Id="rId1" Type="http://schemas.openxmlformats.org/officeDocument/2006/relationships/slideLayout" Target="../slideLayouts/slideLayout13.xml"/><Relationship Id="rId6" Type="http://schemas.openxmlformats.org/officeDocument/2006/relationships/hyperlink" Target="https://it.wikipedia.org/wiki/Diossido_di_piombo" TargetMode="External"/><Relationship Id="rId11" Type="http://schemas.openxmlformats.org/officeDocument/2006/relationships/hyperlink" Target="https://it.wikipedia.org/wiki/Argento" TargetMode="External"/><Relationship Id="rId5" Type="http://schemas.openxmlformats.org/officeDocument/2006/relationships/hyperlink" Target="https://it.wikipedia.org/wiki/Zinco" TargetMode="External"/><Relationship Id="rId15" Type="http://schemas.openxmlformats.org/officeDocument/2006/relationships/hyperlink" Target="https://en.wikipedia.org/wiki/Standard_electrode_potential_(data_page)" TargetMode="External"/><Relationship Id="rId10" Type="http://schemas.openxmlformats.org/officeDocument/2006/relationships/hyperlink" Target="https://it.wikipedia.org/wiki/Rame" TargetMode="External"/><Relationship Id="rId4" Type="http://schemas.openxmlformats.org/officeDocument/2006/relationships/hyperlink" Target="https://it.wikipedia.org/wiki/Idrogeno" TargetMode="External"/><Relationship Id="rId9" Type="http://schemas.openxmlformats.org/officeDocument/2006/relationships/hyperlink" Target="https://it.wikipedia.org/wiki/Stagno_(elemento_chimico)" TargetMode="External"/><Relationship Id="rId1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hyperlink" Target="https://www.researchgate.net/publication/222587594_Membranes_fit_for_a_revolution/figures?lo=1" TargetMode="External"/><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wmf"/><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81.png"/><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s://www.fuelcellstore.com/blog-section/polarization-curves" TargetMode="Externa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ssl.toyota.com/mirai/fcv.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00.png"/><Relationship Id="rId5" Type="http://schemas.openxmlformats.org/officeDocument/2006/relationships/customXml" Target="../ink/ink2.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paceflight.nasa.gov/gallery/images/shuttle/sts-130/html/iss022e062672.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en.wikipedia.org/wiki/General_Electric"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12.jpeg"/><Relationship Id="rId4" Type="http://schemas.openxmlformats.org/officeDocument/2006/relationships/hyperlink" Target="https://www.ge.com/power/gas/gas-turbines/9ha"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3.xml"/><Relationship Id="rId4" Type="http://schemas.openxmlformats.org/officeDocument/2006/relationships/hyperlink" Target="https://www.researchgate.net/publication/233987484_Fuel_cell_electric_vehicles_and_hydrogen_infrastructure_Status_2012/figures?lo=1"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ilnaturalista.it/cose-lenergia.html" TargetMode="External"/><Relationship Id="rId2" Type="http://schemas.openxmlformats.org/officeDocument/2006/relationships/image" Target="../media/image118.w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vimeo.com/98311515"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vimeo.com/98311515" TargetMode="Externa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3.xml"/><Relationship Id="rId4" Type="http://schemas.openxmlformats.org/officeDocument/2006/relationships/image" Target="../media/image122.jpeg"/></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www.radekkucharski.com/node/222" TargetMode="External"/><Relationship Id="rId1" Type="http://schemas.openxmlformats.org/officeDocument/2006/relationships/slideLayout" Target="../slideLayouts/slideLayout13.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9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3.xml"/><Relationship Id="rId4" Type="http://schemas.openxmlformats.org/officeDocument/2006/relationships/image" Target="../media/image126.jpeg"/></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3.xml"/><Relationship Id="rId4" Type="http://schemas.openxmlformats.org/officeDocument/2006/relationships/image" Target="../media/image129.jpeg"/></Relationships>
</file>

<file path=ppt/slides/_rels/slide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3.xml"/><Relationship Id="rId4" Type="http://schemas.openxmlformats.org/officeDocument/2006/relationships/image" Target="../media/image132.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www.treccani.it/enciclopedia/aristotele/"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42996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dirty="0">
                <a:solidFill>
                  <a:srgbClr val="FF0000"/>
                </a:solidFill>
              </a:rPr>
              <a:t>Energie alternative</a:t>
            </a:r>
          </a:p>
          <a:p>
            <a:r>
              <a:rPr lang="it-IT" altLang="it-IT" sz="2800"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C57D2701-69AC-44A4-9983-E45BB5532568}"/>
              </a:ext>
            </a:extLst>
          </p:cNvPr>
          <p:cNvSpPr>
            <a:spLocks noGrp="1" noChangeArrowheads="1"/>
          </p:cNvSpPr>
          <p:nvPr>
            <p:ph type="title" idx="4294967295"/>
          </p:nvPr>
        </p:nvSpPr>
        <p:spPr bwMode="auto">
          <a:xfrm>
            <a:off x="973932" y="382791"/>
            <a:ext cx="70937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000" dirty="0">
                <a:solidFill>
                  <a:schemeClr val="tx1"/>
                </a:solidFill>
              </a:rPr>
              <a:t>C’è una correlazione tra la quantità di CO</a:t>
            </a:r>
            <a:r>
              <a:rPr lang="pl-PL" altLang="it-IT" sz="3000" baseline="-25000" dirty="0">
                <a:solidFill>
                  <a:schemeClr val="tx1"/>
                </a:solidFill>
              </a:rPr>
              <a:t>2</a:t>
            </a:r>
            <a:r>
              <a:rPr lang="it-IT" altLang="it-IT" sz="3000" dirty="0">
                <a:solidFill>
                  <a:schemeClr val="tx1"/>
                </a:solidFill>
              </a:rPr>
              <a:t> e la t</a:t>
            </a:r>
            <a:r>
              <a:rPr lang="pl-PL" altLang="it-IT" sz="3000" dirty="0">
                <a:solidFill>
                  <a:schemeClr val="tx1"/>
                </a:solidFill>
              </a:rPr>
              <a:t>e</a:t>
            </a:r>
            <a:r>
              <a:rPr lang="it-IT" altLang="it-IT" sz="3000" dirty="0" err="1">
                <a:solidFill>
                  <a:schemeClr val="tx1"/>
                </a:solidFill>
              </a:rPr>
              <a:t>mperatura</a:t>
            </a:r>
            <a:r>
              <a:rPr lang="it-IT" altLang="it-IT" sz="3000" dirty="0">
                <a:solidFill>
                  <a:schemeClr val="tx1"/>
                </a:solidFill>
              </a:rPr>
              <a:t> terrestre?</a:t>
            </a:r>
            <a:br>
              <a:rPr lang="it-IT" altLang="it-IT" sz="3000" dirty="0">
                <a:solidFill>
                  <a:schemeClr val="tx1"/>
                </a:solidFill>
              </a:rPr>
            </a:br>
            <a:endParaRPr lang="en-AU" altLang="it-IT" sz="3000" dirty="0">
              <a:solidFill>
                <a:schemeClr val="tx1"/>
              </a:solidFill>
            </a:endParaRPr>
          </a:p>
        </p:txBody>
      </p:sp>
      <p:sp>
        <p:nvSpPr>
          <p:cNvPr id="76804" name="Text Box 4">
            <a:extLst>
              <a:ext uri="{FF2B5EF4-FFF2-40B4-BE49-F238E27FC236}">
                <a16:creationId xmlns:a16="http://schemas.microsoft.com/office/drawing/2014/main" id="{3654FD5A-A8F6-4A64-8DA9-7E082609E15D}"/>
              </a:ext>
            </a:extLst>
          </p:cNvPr>
          <p:cNvSpPr txBox="1">
            <a:spLocks noChangeArrowheads="1"/>
          </p:cNvSpPr>
          <p:nvPr/>
        </p:nvSpPr>
        <p:spPr bwMode="auto">
          <a:xfrm>
            <a:off x="5148064" y="1087496"/>
            <a:ext cx="3995936" cy="682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0000"/>
              </a:spcAft>
            </a:pPr>
            <a:r>
              <a:rPr lang="it-IT" altLang="it-IT" dirty="0"/>
              <a:t>Abbiamo già capito il meccanismo di assorbimento della radiazione IR nell’atmosfera per il bilancio energetico. Possiamo verificare una correlazione paleontologica tra il contenuto di CO</a:t>
            </a:r>
            <a:r>
              <a:rPr lang="it-IT" altLang="it-IT" baseline="-25000" dirty="0"/>
              <a:t>2</a:t>
            </a:r>
            <a:r>
              <a:rPr lang="it-IT" altLang="it-IT" dirty="0"/>
              <a:t> e la temperatura media T sulla Terra?</a:t>
            </a:r>
          </a:p>
          <a:p>
            <a:pPr>
              <a:spcAft>
                <a:spcPct val="20000"/>
              </a:spcAft>
            </a:pPr>
            <a:r>
              <a:rPr lang="it-IT" altLang="it-IT" dirty="0"/>
              <a:t>Dai ghiacci Antartici possiamo risalire sia alla T che al contenuto di CO</a:t>
            </a:r>
            <a:r>
              <a:rPr lang="it-IT" altLang="it-IT" baseline="-25000" dirty="0"/>
              <a:t>2</a:t>
            </a:r>
            <a:r>
              <a:rPr lang="it-IT" altLang="it-IT" dirty="0"/>
              <a:t> indietro di 400 mila anni (sappiamo che il contenuto di </a:t>
            </a:r>
            <a:r>
              <a:rPr lang="it-IT" altLang="it-IT" baseline="30000" dirty="0"/>
              <a:t>18</a:t>
            </a:r>
            <a:r>
              <a:rPr lang="it-IT" altLang="it-IT" dirty="0"/>
              <a:t>O è più basso nei ghiacci quando la temperatura è più bassa*).</a:t>
            </a:r>
          </a:p>
          <a:p>
            <a:pPr>
              <a:spcAft>
                <a:spcPct val="20000"/>
              </a:spcAft>
            </a:pPr>
            <a:r>
              <a:rPr lang="it-IT" altLang="it-IT" dirty="0"/>
              <a:t>Una forte correlazione tra la temperatura (la curva superiore) e il contenuto di CO</a:t>
            </a:r>
            <a:r>
              <a:rPr lang="it-IT" altLang="it-IT" baseline="-25000" dirty="0"/>
              <a:t>2</a:t>
            </a:r>
            <a:r>
              <a:rPr lang="it-IT" altLang="it-IT" dirty="0"/>
              <a:t> (la curva in mezzo) è assolutamente chiara.</a:t>
            </a:r>
          </a:p>
          <a:p>
            <a:pPr>
              <a:spcAft>
                <a:spcPct val="20000"/>
              </a:spcAft>
            </a:pPr>
            <a:r>
              <a:rPr lang="it-IT" altLang="it-IT" dirty="0"/>
              <a:t>La polvere in atmosfera (per esempio da vulcani) abbassa la temperatura (la curva inferiore). </a:t>
            </a:r>
          </a:p>
          <a:p>
            <a:pPr algn="just"/>
            <a:r>
              <a:rPr lang="pl-PL" altLang="it-IT" sz="900" dirty="0"/>
              <a:t>*</a:t>
            </a:r>
            <a:r>
              <a:rPr lang="en-AU" altLang="it-IT" sz="900" dirty="0">
                <a:hlinkClick r:id="rId3"/>
              </a:rPr>
              <a:t>https://en.wikipedia.org/wiki/Oxygen_isotope_ratio_cycle</a:t>
            </a:r>
            <a:r>
              <a:rPr lang="en-AU" altLang="it-IT" dirty="0"/>
              <a:t> </a:t>
            </a: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
        <p:nvSpPr>
          <p:cNvPr id="76805" name="Text Box 5">
            <a:extLst>
              <a:ext uri="{FF2B5EF4-FFF2-40B4-BE49-F238E27FC236}">
                <a16:creationId xmlns:a16="http://schemas.microsoft.com/office/drawing/2014/main" id="{547796AB-52E3-4814-8CC5-E77F5C275A68}"/>
              </a:ext>
            </a:extLst>
          </p:cNvPr>
          <p:cNvSpPr txBox="1">
            <a:spLocks noChangeArrowheads="1"/>
          </p:cNvSpPr>
          <p:nvPr/>
        </p:nvSpPr>
        <p:spPr bwMode="auto">
          <a:xfrm>
            <a:off x="3748088" y="5460206"/>
            <a:ext cx="5116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NOAA</a:t>
            </a:r>
            <a:endParaRPr lang="en-AU" altLang="it-IT" sz="900"/>
          </a:p>
        </p:txBody>
      </p:sp>
      <p:pic>
        <p:nvPicPr>
          <p:cNvPr id="76806" name="Picture 6">
            <a:extLst>
              <a:ext uri="{FF2B5EF4-FFF2-40B4-BE49-F238E27FC236}">
                <a16:creationId xmlns:a16="http://schemas.microsoft.com/office/drawing/2014/main" id="{A8444BC8-FCB6-4F28-989E-B7703BE5B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37612"/>
            <a:ext cx="5163701" cy="3863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3">
            <a:extLst>
              <a:ext uri="{FF2B5EF4-FFF2-40B4-BE49-F238E27FC236}">
                <a16:creationId xmlns:a16="http://schemas.microsoft.com/office/drawing/2014/main" id="{E99FCD62-5750-4079-82B7-E9EE41742DCA}"/>
              </a:ext>
            </a:extLst>
          </p:cNvPr>
          <p:cNvSpPr>
            <a:spLocks noGrp="1" noChangeArrowheads="1"/>
          </p:cNvSpPr>
          <p:nvPr>
            <p:ph type="body" idx="4294967295"/>
          </p:nvPr>
        </p:nvSpPr>
        <p:spPr bwMode="auto">
          <a:xfrm>
            <a:off x="290513" y="497094"/>
            <a:ext cx="8706027" cy="450056"/>
          </a:xfrm>
          <a:prstGeom prst="rect">
            <a:avLst/>
          </a:prstGeom>
          <a:solidFill>
            <a:srgbClr val="FFFFFF"/>
          </a:solidFill>
          <a:ln>
            <a:solidFill>
              <a:srgbClr val="000000"/>
            </a:solidFill>
            <a:miter lim="800000"/>
            <a:headEnd/>
            <a:tailEnd/>
          </a:ln>
        </p:spPr>
        <p:txBody>
          <a:bodyPr/>
          <a:lstStyle/>
          <a:p>
            <a:r>
              <a:rPr lang="pl-PL" altLang="it-IT" dirty="0"/>
              <a:t>Joule: </a:t>
            </a:r>
            <a:r>
              <a:rPr lang="it-IT" altLang="it-IT" dirty="0"/>
              <a:t>Energia è la capacità </a:t>
            </a:r>
            <a:r>
              <a:rPr lang="pl-PL" altLang="it-IT" dirty="0"/>
              <a:t>del</a:t>
            </a:r>
            <a:r>
              <a:rPr lang="it-IT" altLang="it-IT" dirty="0"/>
              <a:t> </a:t>
            </a:r>
            <a:r>
              <a:rPr lang="pl-PL" altLang="it-IT" dirty="0"/>
              <a:t>corpo </a:t>
            </a:r>
            <a:r>
              <a:rPr lang="it-IT" altLang="it-IT" dirty="0"/>
              <a:t>di effettuare il lavoro</a:t>
            </a:r>
            <a:endParaRPr lang="en-AU" altLang="it-IT" dirty="0"/>
          </a:p>
        </p:txBody>
      </p:sp>
      <p:sp>
        <p:nvSpPr>
          <p:cNvPr id="148484" name="Text Box 4">
            <a:extLst>
              <a:ext uri="{FF2B5EF4-FFF2-40B4-BE49-F238E27FC236}">
                <a16:creationId xmlns:a16="http://schemas.microsoft.com/office/drawing/2014/main" id="{37C55CA6-3183-4A8B-8387-0C1743B05B73}"/>
              </a:ext>
            </a:extLst>
          </p:cNvPr>
          <p:cNvSpPr txBox="1">
            <a:spLocks noChangeArrowheads="1"/>
          </p:cNvSpPr>
          <p:nvPr/>
        </p:nvSpPr>
        <p:spPr bwMode="auto">
          <a:xfrm rot="16200000">
            <a:off x="7992681" y="4722689"/>
            <a:ext cx="164660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solidFill>
                  <a:schemeClr val="folHlink"/>
                </a:solidFill>
              </a:rPr>
              <a:t>Piłeczki, proca magnetyczna</a:t>
            </a:r>
            <a:endParaRPr lang="en-AU" altLang="it-IT" sz="900">
              <a:solidFill>
                <a:schemeClr val="folHlink"/>
              </a:solidFill>
            </a:endParaRPr>
          </a:p>
        </p:txBody>
      </p:sp>
      <p:pic>
        <p:nvPicPr>
          <p:cNvPr id="148485" name="Picture 5">
            <a:extLst>
              <a:ext uri="{FF2B5EF4-FFF2-40B4-BE49-F238E27FC236}">
                <a16:creationId xmlns:a16="http://schemas.microsoft.com/office/drawing/2014/main" id="{21C650D7-8F68-4343-AD5F-6290E89FB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710929"/>
            <a:ext cx="8602266" cy="332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6" name="Text Box 6">
            <a:extLst>
              <a:ext uri="{FF2B5EF4-FFF2-40B4-BE49-F238E27FC236}">
                <a16:creationId xmlns:a16="http://schemas.microsoft.com/office/drawing/2014/main" id="{91630102-F425-4D49-B1D2-CAE31C3BEFA6}"/>
              </a:ext>
            </a:extLst>
          </p:cNvPr>
          <p:cNvSpPr txBox="1">
            <a:spLocks noChangeArrowheads="1"/>
          </p:cNvSpPr>
          <p:nvPr/>
        </p:nvSpPr>
        <p:spPr bwMode="auto">
          <a:xfrm>
            <a:off x="1527572" y="5092304"/>
            <a:ext cx="74689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Westminster Abbey, Joule’s tomb                      Il „contenuto” energetico</a:t>
            </a:r>
            <a:endParaRPr lang="en-AU" altLang="it-IT"/>
          </a:p>
        </p:txBody>
      </p:sp>
      <p:sp>
        <p:nvSpPr>
          <p:cNvPr id="148488" name="Line 8">
            <a:extLst>
              <a:ext uri="{FF2B5EF4-FFF2-40B4-BE49-F238E27FC236}">
                <a16:creationId xmlns:a16="http://schemas.microsoft.com/office/drawing/2014/main" id="{CBD73C78-417E-4EED-AF79-C3E8EDD907AA}"/>
              </a:ext>
            </a:extLst>
          </p:cNvPr>
          <p:cNvSpPr>
            <a:spLocks noChangeShapeType="1"/>
          </p:cNvSpPr>
          <p:nvPr/>
        </p:nvSpPr>
        <p:spPr bwMode="auto">
          <a:xfrm>
            <a:off x="6431756" y="2214563"/>
            <a:ext cx="1729979"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FB265F1C-CA2C-4016-AB18-7922CA6C9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15" y="476172"/>
            <a:ext cx="8139969" cy="485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5" name="Text Box 3">
            <a:extLst>
              <a:ext uri="{FF2B5EF4-FFF2-40B4-BE49-F238E27FC236}">
                <a16:creationId xmlns:a16="http://schemas.microsoft.com/office/drawing/2014/main" id="{F23A6E3E-C908-4444-88AE-B688A4FCDBC4}"/>
              </a:ext>
            </a:extLst>
          </p:cNvPr>
          <p:cNvSpPr txBox="1">
            <a:spLocks noChangeArrowheads="1"/>
          </p:cNvSpPr>
          <p:nvPr/>
        </p:nvSpPr>
        <p:spPr bwMode="auto">
          <a:xfrm>
            <a:off x="135732" y="5444084"/>
            <a:ext cx="813997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sz="2000" dirty="0">
                <a:ea typeface="MS PGothic" panose="020B0600070205080204" pitchFamily="34" charset="-128"/>
              </a:rPr>
              <a:t>Finiamo, in modo ottimistico, con un’altra copertina di Focus</a:t>
            </a:r>
            <a:r>
              <a:rPr lang="en-AU" altLang="ja-JP" sz="2000" dirty="0">
                <a:ea typeface="MS PGothic" panose="020B0600070205080204" pitchFamily="34" charset="-128"/>
              </a:rPr>
              <a:t> </a:t>
            </a:r>
            <a:endParaRPr lang="en-AU" altLang="it-IT" sz="2000" dirty="0"/>
          </a:p>
          <a:p>
            <a:r>
              <a:rPr lang="pl-PL" altLang="it-IT" sz="2000" b="1" dirty="0"/>
              <a:t>Arriva l’era dell’idrogeno</a:t>
            </a:r>
            <a:endParaRPr lang="en-AU" altLang="it-IT" sz="2000" b="1" dirty="0"/>
          </a:p>
          <a:p>
            <a:r>
              <a:rPr lang="it-IT" altLang="ja-JP" sz="2000" dirty="0">
                <a:ea typeface="MS PGothic" panose="020B0600070205080204" pitchFamily="34" charset="-128"/>
              </a:rPr>
              <a:t>Renderà il mondo più giusto, più pacifico, più pulito</a:t>
            </a:r>
            <a:r>
              <a:rPr lang="pl-PL" altLang="ja-JP" sz="2000" dirty="0"/>
              <a:t> </a:t>
            </a:r>
          </a:p>
          <a:p>
            <a:endParaRPr lang="it-IT" altLang="it-IT" sz="1050" dirty="0"/>
          </a:p>
          <a:p>
            <a:r>
              <a:rPr lang="pl-PL" altLang="it-IT" sz="1050" dirty="0"/>
              <a:t>Jeremy Riffkin, </a:t>
            </a:r>
            <a:r>
              <a:rPr lang="en-AU" altLang="it-IT" sz="1050" dirty="0"/>
              <a:t>2002, </a:t>
            </a:r>
            <a:r>
              <a:rPr lang="en-AU" altLang="it-IT" sz="1050" i="1" dirty="0"/>
              <a:t>The Hydrogen Economy: The Creation of the Worldwide Energy Web and the Redistribution of Power on Earth</a:t>
            </a:r>
            <a:r>
              <a:rPr lang="en-AU" altLang="it-IT" sz="1050" dirty="0"/>
              <a:t>,</a:t>
            </a:r>
            <a:endParaRPr lang="en-AU" altLang="it-IT"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4" name="Object 6">
            <a:extLst>
              <a:ext uri="{FF2B5EF4-FFF2-40B4-BE49-F238E27FC236}">
                <a16:creationId xmlns:a16="http://schemas.microsoft.com/office/drawing/2014/main" id="{51142521-1A95-46B2-A668-D31182CFACF0}"/>
              </a:ext>
            </a:extLst>
          </p:cNvPr>
          <p:cNvGraphicFramePr>
            <a:graphicFrameLocks noGrp="1" noChangeAspect="1"/>
          </p:cNvGraphicFramePr>
          <p:nvPr>
            <p:ph idx="4294967295"/>
            <p:extLst>
              <p:ext uri="{D42A27DB-BD31-4B8C-83A1-F6EECF244321}">
                <p14:modId xmlns:p14="http://schemas.microsoft.com/office/powerpoint/2010/main" val="2053949662"/>
              </p:ext>
            </p:extLst>
          </p:nvPr>
        </p:nvGraphicFramePr>
        <p:xfrm>
          <a:off x="0" y="1278939"/>
          <a:ext cx="4923235" cy="3178969"/>
        </p:xfrm>
        <a:graphic>
          <a:graphicData uri="http://schemas.openxmlformats.org/presentationml/2006/ole">
            <mc:AlternateContent xmlns:mc="http://schemas.openxmlformats.org/markup-compatibility/2006">
              <mc:Choice xmlns:v="urn:schemas-microsoft-com:vml" Requires="v">
                <p:oleObj spid="_x0000_s2060" r:id="rId4" imgW="6563641" imgH="4238095" progId="MSPhotoEd.3">
                  <p:embed/>
                </p:oleObj>
              </mc:Choice>
              <mc:Fallback>
                <p:oleObj r:id="rId4" imgW="6563641" imgH="4238095" progId="MSPhotoEd.3">
                  <p:embed/>
                  <p:pic>
                    <p:nvPicPr>
                      <p:cNvPr id="78854" name="Object 6">
                        <a:extLst>
                          <a:ext uri="{FF2B5EF4-FFF2-40B4-BE49-F238E27FC236}">
                            <a16:creationId xmlns:a16="http://schemas.microsoft.com/office/drawing/2014/main" id="{51142521-1A95-46B2-A668-D31182CFACF0}"/>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8939"/>
                        <a:ext cx="4923235" cy="317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50" name="Rectangle 2">
            <a:extLst>
              <a:ext uri="{FF2B5EF4-FFF2-40B4-BE49-F238E27FC236}">
                <a16:creationId xmlns:a16="http://schemas.microsoft.com/office/drawing/2014/main" id="{4373A9F0-322E-4985-B142-2580497EF505}"/>
              </a:ext>
            </a:extLst>
          </p:cNvPr>
          <p:cNvSpPr>
            <a:spLocks noGrp="1" noChangeArrowheads="1"/>
          </p:cNvSpPr>
          <p:nvPr>
            <p:ph type="title" idx="4294967295"/>
          </p:nvPr>
        </p:nvSpPr>
        <p:spPr bwMode="auto">
          <a:xfrm>
            <a:off x="551260" y="303490"/>
            <a:ext cx="760095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Adesso guardiamo le registrazioni del contenuto di C</a:t>
            </a:r>
            <a:r>
              <a:rPr lang="pl-PL" altLang="it-IT" sz="3200" dirty="0"/>
              <a:t>O</a:t>
            </a:r>
            <a:r>
              <a:rPr lang="pl-PL" altLang="it-IT" sz="3200" baseline="-25000" dirty="0"/>
              <a:t>2</a:t>
            </a:r>
            <a:r>
              <a:rPr lang="it-IT" altLang="it-IT" sz="3200" dirty="0"/>
              <a:t> in atmosfera</a:t>
            </a:r>
            <a:r>
              <a:rPr lang="en-AU" altLang="it-IT" sz="3200" dirty="0"/>
              <a:t> </a:t>
            </a:r>
          </a:p>
        </p:txBody>
      </p:sp>
      <p:sp>
        <p:nvSpPr>
          <p:cNvPr id="78851" name="Text Box 3">
            <a:extLst>
              <a:ext uri="{FF2B5EF4-FFF2-40B4-BE49-F238E27FC236}">
                <a16:creationId xmlns:a16="http://schemas.microsoft.com/office/drawing/2014/main" id="{6FF2CB8F-AC92-4E64-97E2-A4673C8DAD93}"/>
              </a:ext>
            </a:extLst>
          </p:cNvPr>
          <p:cNvSpPr txBox="1">
            <a:spLocks noChangeArrowheads="1"/>
          </p:cNvSpPr>
          <p:nvPr/>
        </p:nvSpPr>
        <p:spPr bwMode="auto">
          <a:xfrm>
            <a:off x="168047" y="4693014"/>
            <a:ext cx="8367376"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dirty="0"/>
              <a:t>Il livello di CO</a:t>
            </a:r>
            <a:r>
              <a:rPr lang="pl-PL" altLang="it-IT" sz="2000" baseline="-25000" dirty="0"/>
              <a:t>2</a:t>
            </a:r>
            <a:r>
              <a:rPr lang="it-IT" altLang="it-IT" sz="2000" dirty="0"/>
              <a:t> per ultimi mille anni era abbastanza stabile: 280 ppm.</a:t>
            </a:r>
            <a:endParaRPr lang="pl-PL" altLang="it-IT" sz="2000" dirty="0"/>
          </a:p>
          <a:p>
            <a:r>
              <a:rPr lang="it-IT" altLang="it-IT" sz="2000" dirty="0"/>
              <a:t>E’ cominciato a risalire attorno </a:t>
            </a:r>
            <a:r>
              <a:rPr lang="pl-PL" altLang="it-IT" sz="2000" dirty="0"/>
              <a:t>AD </a:t>
            </a:r>
            <a:r>
              <a:rPr lang="it-IT" altLang="it-IT" sz="2000" dirty="0"/>
              <a:t>1850, i.e. con l’inizio dell’era industriale.</a:t>
            </a:r>
            <a:endParaRPr lang="pl-PL" altLang="it-IT" sz="2000" dirty="0"/>
          </a:p>
          <a:p>
            <a:pPr algn="just"/>
            <a:endParaRPr lang="pl-PL" altLang="it-IT" sz="2000" dirty="0"/>
          </a:p>
          <a:p>
            <a:pPr algn="just"/>
            <a:r>
              <a:rPr lang="it-IT" altLang="ja-JP" sz="2000" dirty="0">
                <a:ea typeface="MS PGothic" panose="020B0600070205080204" pitchFamily="34" charset="-128"/>
              </a:rPr>
              <a:t>Adesso è al di sopra di 400 ppm: più alto </a:t>
            </a:r>
            <a:r>
              <a:rPr lang="it-IT" altLang="ja-JP" sz="2000" b="1" dirty="0">
                <a:ea typeface="MS PGothic" panose="020B0600070205080204" pitchFamily="34" charset="-128"/>
              </a:rPr>
              <a:t>del 40</a:t>
            </a:r>
            <a:r>
              <a:rPr lang="pl-PL" altLang="ja-JP" sz="2000" b="1" dirty="0"/>
              <a:t>%</a:t>
            </a:r>
            <a:r>
              <a:rPr lang="pl-PL" altLang="it-IT" sz="2000" dirty="0"/>
              <a:t> </a:t>
            </a:r>
          </a:p>
          <a:p>
            <a:pPr algn="just"/>
            <a:r>
              <a:rPr lang="pl-PL" altLang="it-IT" sz="1500" dirty="0"/>
              <a:t>  </a:t>
            </a:r>
            <a:r>
              <a:rPr lang="en-AU" altLang="it-IT" sz="1500" dirty="0"/>
              <a:t> </a:t>
            </a:r>
          </a:p>
        </p:txBody>
      </p:sp>
      <p:pic>
        <p:nvPicPr>
          <p:cNvPr id="78856" name="Picture 5" descr="mlo_full_record">
            <a:extLst>
              <a:ext uri="{FF2B5EF4-FFF2-40B4-BE49-F238E27FC236}">
                <a16:creationId xmlns:a16="http://schemas.microsoft.com/office/drawing/2014/main" id="{3E3D8933-DF60-407B-8612-51E53B78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073" y="1233962"/>
            <a:ext cx="4702955" cy="28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Rectangle 8">
            <a:extLst>
              <a:ext uri="{FF2B5EF4-FFF2-40B4-BE49-F238E27FC236}">
                <a16:creationId xmlns:a16="http://schemas.microsoft.com/office/drawing/2014/main" id="{898E8F90-B2AD-4162-B093-ADCF1450D9E8}"/>
              </a:ext>
            </a:extLst>
          </p:cNvPr>
          <p:cNvSpPr>
            <a:spLocks noChangeArrowheads="1"/>
          </p:cNvSpPr>
          <p:nvPr/>
        </p:nvSpPr>
        <p:spPr bwMode="auto">
          <a:xfrm>
            <a:off x="525104" y="4037409"/>
            <a:ext cx="4556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l-PL" altLang="it-IT" sz="900"/>
              <a:t>Source: </a:t>
            </a:r>
            <a:r>
              <a:rPr lang="de-DE" altLang="it-IT" sz="900"/>
              <a:t>Scripps Institution of Oceanography.</a:t>
            </a:r>
            <a:r>
              <a:rPr lang="de-DE" altLang="it-IT"/>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2" name="Picture 8">
            <a:extLst>
              <a:ext uri="{FF2B5EF4-FFF2-40B4-BE49-F238E27FC236}">
                <a16:creationId xmlns:a16="http://schemas.microsoft.com/office/drawing/2014/main" id="{3AD076F2-D863-42CB-8535-FDE1F4CA8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310"/>
            <a:ext cx="4788024" cy="284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a:extLst>
              <a:ext uri="{FF2B5EF4-FFF2-40B4-BE49-F238E27FC236}">
                <a16:creationId xmlns:a16="http://schemas.microsoft.com/office/drawing/2014/main" id="{9A375E63-4316-46BD-B2D9-4ADDB2446040}"/>
              </a:ext>
            </a:extLst>
          </p:cNvPr>
          <p:cNvSpPr>
            <a:spLocks noGrp="1" noChangeArrowheads="1"/>
          </p:cNvSpPr>
          <p:nvPr>
            <p:ph type="title" idx="4294967295"/>
          </p:nvPr>
        </p:nvSpPr>
        <p:spPr bwMode="auto">
          <a:xfrm>
            <a:off x="223839" y="-457"/>
            <a:ext cx="8558212" cy="175626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Allora siamo pronti </a:t>
            </a:r>
            <a:r>
              <a:rPr lang="pl-PL" altLang="ja-JP" sz="3200" dirty="0"/>
              <a:t>a</a:t>
            </a:r>
            <a:r>
              <a:rPr lang="it-IT" altLang="ja-JP" sz="3200" dirty="0">
                <a:ea typeface="MS PGothic" panose="020B0600070205080204" pitchFamily="34" charset="-128"/>
              </a:rPr>
              <a:t> controllare di nuovo </a:t>
            </a:r>
            <a:br>
              <a:rPr lang="pl-PL" altLang="ja-JP" sz="3200" dirty="0"/>
            </a:br>
            <a:r>
              <a:rPr lang="it-IT" altLang="ja-JP" sz="3200" dirty="0">
                <a:ea typeface="MS PGothic" panose="020B0600070205080204" pitchFamily="34" charset="-128"/>
              </a:rPr>
              <a:t>se la temperatura rimane costante</a:t>
            </a:r>
            <a:r>
              <a:rPr lang="en-AU" altLang="ja-JP" sz="3200" dirty="0">
                <a:ea typeface="MS PGothic" panose="020B0600070205080204" pitchFamily="34" charset="-128"/>
              </a:rPr>
              <a:t> </a:t>
            </a:r>
            <a:endParaRPr lang="en-AU" altLang="it-IT" sz="3200" dirty="0"/>
          </a:p>
        </p:txBody>
      </p:sp>
      <p:sp>
        <p:nvSpPr>
          <p:cNvPr id="82948" name="Text Box 4">
            <a:extLst>
              <a:ext uri="{FF2B5EF4-FFF2-40B4-BE49-F238E27FC236}">
                <a16:creationId xmlns:a16="http://schemas.microsoft.com/office/drawing/2014/main" id="{3C70B252-FEC8-451E-9D79-DE8B1C4C13E4}"/>
              </a:ext>
            </a:extLst>
          </p:cNvPr>
          <p:cNvSpPr txBox="1">
            <a:spLocks noChangeArrowheads="1"/>
          </p:cNvSpPr>
          <p:nvPr/>
        </p:nvSpPr>
        <p:spPr bwMode="auto">
          <a:xfrm>
            <a:off x="165498" y="4377929"/>
            <a:ext cx="8616553" cy="206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5000"/>
              </a:spcAft>
            </a:pPr>
            <a:r>
              <a:rPr lang="it-IT" altLang="ja-JP" sz="2000" dirty="0">
                <a:ea typeface="MS PGothic" panose="020B0600070205080204" pitchFamily="34" charset="-128"/>
              </a:rPr>
              <a:t>Adesso possiamo farlo meglio: guardando separatamente l'emisfero Nord </a:t>
            </a:r>
            <a:r>
              <a:rPr lang="pl-PL" altLang="ja-JP" sz="2000" dirty="0"/>
              <a:t>(</a:t>
            </a:r>
            <a:r>
              <a:rPr lang="it-IT" altLang="ja-JP" sz="2000" dirty="0">
                <a:ea typeface="MS PGothic" panose="020B0600070205080204" pitchFamily="34" charset="-128"/>
              </a:rPr>
              <a:t>pi</a:t>
            </a:r>
            <a:r>
              <a:rPr lang="pl-PL" altLang="ja-JP" sz="2000" dirty="0"/>
              <a:t>ù</a:t>
            </a:r>
            <a:r>
              <a:rPr lang="en-AU" altLang="ja-JP" sz="2000" dirty="0">
                <a:ea typeface="MS PGothic" panose="020B0600070205080204" pitchFamily="34" charset="-128"/>
              </a:rPr>
              <a:t> terra</a:t>
            </a:r>
            <a:r>
              <a:rPr lang="pl-PL" altLang="ja-JP" sz="2000" dirty="0"/>
              <a:t>,</a:t>
            </a:r>
            <a:r>
              <a:rPr lang="en-AU" altLang="ja-JP" sz="2000" dirty="0">
                <a:ea typeface="MS PGothic" panose="020B0600070205080204" pitchFamily="34" charset="-128"/>
              </a:rPr>
              <a:t> </a:t>
            </a:r>
            <a:r>
              <a:rPr lang="pl-PL" altLang="ja-JP" sz="2000" dirty="0"/>
              <a:t>cioè </a:t>
            </a:r>
            <a:r>
              <a:rPr lang="it-IT" altLang="ja-JP" sz="2000" dirty="0">
                <a:ea typeface="MS PGothic" panose="020B0600070205080204" pitchFamily="34" charset="-128"/>
              </a:rPr>
              <a:t>pi</a:t>
            </a:r>
            <a:r>
              <a:rPr lang="pl-PL" altLang="ja-JP" sz="2000" dirty="0"/>
              <a:t>ù polvere) e l'emisfero Sud (</a:t>
            </a:r>
            <a:r>
              <a:rPr lang="it-IT" altLang="ja-JP" sz="2000" dirty="0">
                <a:ea typeface="MS PGothic" panose="020B0600070205080204" pitchFamily="34" charset="-128"/>
              </a:rPr>
              <a:t>pi</a:t>
            </a:r>
            <a:r>
              <a:rPr lang="pl-PL" altLang="ja-JP" sz="2000" dirty="0"/>
              <a:t>ù oceani).</a:t>
            </a:r>
          </a:p>
          <a:p>
            <a:r>
              <a:rPr lang="pl-PL" altLang="ja-JP" sz="2000" dirty="0"/>
              <a:t>Non ci sono dubbi: la temperatura globale (sino a 1996) si è alzata di circa </a:t>
            </a:r>
            <a:r>
              <a:rPr lang="pl-PL" altLang="it-IT" sz="2000" b="1" dirty="0"/>
              <a:t>+0.4</a:t>
            </a:r>
            <a:r>
              <a:rPr lang="it-IT" altLang="it-IT" sz="2000" b="1" dirty="0"/>
              <a:t> o magari +</a:t>
            </a:r>
            <a:r>
              <a:rPr lang="pl-PL" altLang="it-IT" sz="2000" b="1" dirty="0"/>
              <a:t>0.6</a:t>
            </a:r>
            <a:r>
              <a:rPr lang="en-US" altLang="it-IT" sz="2000" b="1" dirty="0"/>
              <a:t>º</a:t>
            </a:r>
            <a:r>
              <a:rPr lang="pl-PL" altLang="it-IT" sz="2000" b="1" dirty="0"/>
              <a:t>C</a:t>
            </a:r>
          </a:p>
          <a:p>
            <a:pPr algn="just">
              <a:spcAft>
                <a:spcPct val="60000"/>
              </a:spcAft>
            </a:pPr>
            <a:endParaRPr lang="pl-PL" altLang="it-IT" sz="1650" b="1" dirty="0"/>
          </a:p>
          <a:p>
            <a:pPr algn="just"/>
            <a:r>
              <a:rPr lang="pl-PL" altLang="it-IT" sz="1500" dirty="0"/>
              <a:t>  </a:t>
            </a:r>
            <a:r>
              <a:rPr lang="en-AU" altLang="it-IT" sz="1500" dirty="0"/>
              <a:t> </a:t>
            </a:r>
          </a:p>
        </p:txBody>
      </p:sp>
      <p:sp>
        <p:nvSpPr>
          <p:cNvPr id="82950" name="Rectangle 8">
            <a:extLst>
              <a:ext uri="{FF2B5EF4-FFF2-40B4-BE49-F238E27FC236}">
                <a16:creationId xmlns:a16="http://schemas.microsoft.com/office/drawing/2014/main" id="{D05D602B-848F-4A01-80DB-F1EE443E5FE0}"/>
              </a:ext>
            </a:extLst>
          </p:cNvPr>
          <p:cNvSpPr>
            <a:spLocks noChangeArrowheads="1"/>
          </p:cNvSpPr>
          <p:nvPr/>
        </p:nvSpPr>
        <p:spPr bwMode="auto">
          <a:xfrm>
            <a:off x="3563888" y="6403686"/>
            <a:ext cx="45565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l-PL" altLang="it-IT" sz="900" dirty="0"/>
              <a:t>Source: NOAA, data consulted (GK) in 1997</a:t>
            </a:r>
            <a:r>
              <a:rPr lang="de-DE" altLang="it-IT" sz="900" dirty="0"/>
              <a:t>.</a:t>
            </a:r>
            <a:r>
              <a:rPr lang="de-DE" altLang="it-IT" dirty="0"/>
              <a:t> </a:t>
            </a:r>
          </a:p>
        </p:txBody>
      </p:sp>
      <p:pic>
        <p:nvPicPr>
          <p:cNvPr id="82953" name="Picture 9">
            <a:extLst>
              <a:ext uri="{FF2B5EF4-FFF2-40B4-BE49-F238E27FC236}">
                <a16:creationId xmlns:a16="http://schemas.microsoft.com/office/drawing/2014/main" id="{2C7168CF-207B-478B-B779-128842203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49" y="1755803"/>
            <a:ext cx="4972051" cy="256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06534C2-60F5-412B-AB95-0B6EC5FDFF3A}"/>
              </a:ext>
            </a:extLst>
          </p:cNvPr>
          <p:cNvSpPr>
            <a:spLocks noChangeArrowheads="1"/>
          </p:cNvSpPr>
          <p:nvPr/>
        </p:nvSpPr>
        <p:spPr bwMode="auto">
          <a:xfrm>
            <a:off x="457200" y="304800"/>
            <a:ext cx="449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2400">
                <a:solidFill>
                  <a:schemeClr val="tx2"/>
                </a:solidFill>
              </a:rPr>
              <a:t>Effetto serra = clima </a:t>
            </a:r>
            <a:r>
              <a:rPr lang="it-IT" altLang="it-IT" sz="2400" b="1">
                <a:solidFill>
                  <a:srgbClr val="FF0000"/>
                </a:solidFill>
              </a:rPr>
              <a:t>violento !</a:t>
            </a:r>
          </a:p>
        </p:txBody>
      </p:sp>
      <p:pic>
        <p:nvPicPr>
          <p:cNvPr id="87043" name="Picture 3">
            <a:extLst>
              <a:ext uri="{FF2B5EF4-FFF2-40B4-BE49-F238E27FC236}">
                <a16:creationId xmlns:a16="http://schemas.microsoft.com/office/drawing/2014/main" id="{41B5B8E1-092E-4B42-9ADE-F8E7BAFCA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4500563"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a:extLst>
              <a:ext uri="{FF2B5EF4-FFF2-40B4-BE49-F238E27FC236}">
                <a16:creationId xmlns:a16="http://schemas.microsoft.com/office/drawing/2014/main" id="{554C8D32-56F5-4BC2-8B70-3A3399BAE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573463"/>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5">
            <a:extLst>
              <a:ext uri="{FF2B5EF4-FFF2-40B4-BE49-F238E27FC236}">
                <a16:creationId xmlns:a16="http://schemas.microsoft.com/office/drawing/2014/main" id="{C3D0FD4A-494D-481D-8C0C-01CAA76C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125538"/>
            <a:ext cx="350043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Text Box 6">
            <a:extLst>
              <a:ext uri="{FF2B5EF4-FFF2-40B4-BE49-F238E27FC236}">
                <a16:creationId xmlns:a16="http://schemas.microsoft.com/office/drawing/2014/main" id="{E27DC8BE-6AC6-4F06-8484-577D3E075B1C}"/>
              </a:ext>
            </a:extLst>
          </p:cNvPr>
          <p:cNvSpPr txBox="1">
            <a:spLocks noChangeArrowheads="1"/>
          </p:cNvSpPr>
          <p:nvPr/>
        </p:nvSpPr>
        <p:spPr bwMode="auto">
          <a:xfrm>
            <a:off x="303213" y="6400800"/>
            <a:ext cx="23904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Terlago</a:t>
            </a:r>
            <a:r>
              <a:rPr lang="it-IT" altLang="it-IT" dirty="0"/>
              <a:t> (TN)</a:t>
            </a:r>
            <a:r>
              <a:rPr lang="pl-PL" altLang="it-IT" dirty="0"/>
              <a:t>, XI 1996</a:t>
            </a:r>
            <a:endParaRPr lang="en-AU" altLang="it-IT" dirty="0"/>
          </a:p>
        </p:txBody>
      </p:sp>
      <p:pic>
        <p:nvPicPr>
          <p:cNvPr id="87047" name="Picture 7">
            <a:extLst>
              <a:ext uri="{FF2B5EF4-FFF2-40B4-BE49-F238E27FC236}">
                <a16:creationId xmlns:a16="http://schemas.microsoft.com/office/drawing/2014/main" id="{B76DA545-B7A3-4C16-BB95-1F553E2B4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7063" y="3429000"/>
            <a:ext cx="4706937" cy="30876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6" name="Input penna 5">
                <a:extLst>
                  <a:ext uri="{FF2B5EF4-FFF2-40B4-BE49-F238E27FC236}">
                    <a16:creationId xmlns:a16="http://schemas.microsoft.com/office/drawing/2014/main" id="{67343D34-C061-4E6E-B5C8-61CF28DE0FCB}"/>
                  </a:ext>
                </a:extLst>
              </p14:cNvPr>
              <p14:cNvContentPartPr/>
              <p14:nvPr/>
            </p14:nvContentPartPr>
            <p14:xfrm>
              <a:off x="5499514" y="1115743"/>
              <a:ext cx="3492360" cy="1170720"/>
            </p14:xfrm>
          </p:contentPart>
        </mc:Choice>
        <mc:Fallback xmlns="">
          <p:pic>
            <p:nvPicPr>
              <p:cNvPr id="6" name="Input penna 5">
                <a:extLst>
                  <a:ext uri="{FF2B5EF4-FFF2-40B4-BE49-F238E27FC236}">
                    <a16:creationId xmlns:a16="http://schemas.microsoft.com/office/drawing/2014/main" id="{67343D34-C061-4E6E-B5C8-61CF28DE0FCB}"/>
                  </a:ext>
                </a:extLst>
              </p:cNvPr>
              <p:cNvPicPr/>
              <p:nvPr/>
            </p:nvPicPr>
            <p:blipFill>
              <a:blip r:embed="rId7"/>
              <a:stretch>
                <a:fillRect/>
              </a:stretch>
            </p:blipFill>
            <p:spPr>
              <a:xfrm>
                <a:off x="5495194" y="1111423"/>
                <a:ext cx="3501000" cy="1179360"/>
              </a:xfrm>
              <a:prstGeom prst="rect">
                <a:avLst/>
              </a:prstGeom>
            </p:spPr>
          </p:pic>
        </mc:Fallback>
      </mc:AlternateContent>
      <p:sp>
        <p:nvSpPr>
          <p:cNvPr id="7" name="CasellaDiTesto 6">
            <a:extLst>
              <a:ext uri="{FF2B5EF4-FFF2-40B4-BE49-F238E27FC236}">
                <a16:creationId xmlns:a16="http://schemas.microsoft.com/office/drawing/2014/main" id="{05888B42-8883-45EF-A6F1-5337C999FBAF}"/>
              </a:ext>
            </a:extLst>
          </p:cNvPr>
          <p:cNvSpPr txBox="1"/>
          <p:nvPr/>
        </p:nvSpPr>
        <p:spPr>
          <a:xfrm>
            <a:off x="5444417" y="791708"/>
            <a:ext cx="3098627" cy="369332"/>
          </a:xfrm>
          <a:prstGeom prst="rect">
            <a:avLst/>
          </a:prstGeom>
          <a:noFill/>
        </p:spPr>
        <p:txBody>
          <a:bodyPr wrap="square" rtlCol="0">
            <a:spAutoFit/>
          </a:bodyPr>
          <a:lstStyle/>
          <a:p>
            <a:r>
              <a:rPr lang="it-IT" dirty="0"/>
              <a:t>Un fattore di 3 in 40 anni</a:t>
            </a:r>
          </a:p>
        </p:txBody>
      </p:sp>
      <p:sp>
        <p:nvSpPr>
          <p:cNvPr id="14" name="CasellaDiTesto 13">
            <a:extLst>
              <a:ext uri="{FF2B5EF4-FFF2-40B4-BE49-F238E27FC236}">
                <a16:creationId xmlns:a16="http://schemas.microsoft.com/office/drawing/2014/main" id="{077BD1EA-D023-4E51-95FC-0526050E3786}"/>
              </a:ext>
            </a:extLst>
          </p:cNvPr>
          <p:cNvSpPr txBox="1"/>
          <p:nvPr/>
        </p:nvSpPr>
        <p:spPr>
          <a:xfrm>
            <a:off x="4953000" y="3699947"/>
            <a:ext cx="3795464" cy="646331"/>
          </a:xfrm>
          <a:prstGeom prst="rect">
            <a:avLst/>
          </a:prstGeom>
          <a:noFill/>
        </p:spPr>
        <p:txBody>
          <a:bodyPr wrap="square" rtlCol="0">
            <a:spAutoFit/>
          </a:bodyPr>
          <a:lstStyle/>
          <a:p>
            <a:r>
              <a:rPr lang="it-IT" dirty="0"/>
              <a:t>‘Acqua alta’ a Venezia sempre più imprevedibile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blinds(horizontal)">
                                      <p:cBhvr>
                                        <p:cTn id="7" dur="5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5" name="Picture 9">
            <a:extLst>
              <a:ext uri="{FF2B5EF4-FFF2-40B4-BE49-F238E27FC236}">
                <a16:creationId xmlns:a16="http://schemas.microsoft.com/office/drawing/2014/main" id="{ECE437D6-E7C8-44FA-AD8F-45F7728A3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406" y="2327119"/>
            <a:ext cx="3000867" cy="2052215"/>
          </a:xfrm>
          <a:prstGeom prst="rect">
            <a:avLst/>
          </a:prstGeom>
          <a:noFill/>
          <a:extLst>
            <a:ext uri="{909E8E84-426E-40DD-AFC4-6F175D3DCCD1}">
              <a14:hiddenFill xmlns:a14="http://schemas.microsoft.com/office/drawing/2010/main">
                <a:solidFill>
                  <a:srgbClr val="FFFFFF"/>
                </a:solidFill>
              </a14:hiddenFill>
            </a:ext>
          </a:extLst>
        </p:spPr>
      </p:pic>
      <p:pic>
        <p:nvPicPr>
          <p:cNvPr id="91142" name="Picture 6">
            <a:extLst>
              <a:ext uri="{FF2B5EF4-FFF2-40B4-BE49-F238E27FC236}">
                <a16:creationId xmlns:a16="http://schemas.microsoft.com/office/drawing/2014/main" id="{0E2AE9F1-91D0-43BF-A7F9-B7A1A8851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2" y="860182"/>
            <a:ext cx="5261677" cy="3546024"/>
          </a:xfrm>
          <a:prstGeom prst="rect">
            <a:avLst/>
          </a:prstGeom>
          <a:noFill/>
          <a:extLst>
            <a:ext uri="{909E8E84-426E-40DD-AFC4-6F175D3DCCD1}">
              <a14:hiddenFill xmlns:a14="http://schemas.microsoft.com/office/drawing/2010/main">
                <a:solidFill>
                  <a:srgbClr val="FFFFFF"/>
                </a:solidFill>
              </a14:hiddenFill>
            </a:ext>
          </a:extLst>
        </p:spPr>
      </p:pic>
      <p:sp>
        <p:nvSpPr>
          <p:cNvPr id="91138" name="Rectangle 2">
            <a:extLst>
              <a:ext uri="{FF2B5EF4-FFF2-40B4-BE49-F238E27FC236}">
                <a16:creationId xmlns:a16="http://schemas.microsoft.com/office/drawing/2014/main" id="{6F4589B5-1F52-40B3-8F9E-766A536F50AF}"/>
              </a:ext>
            </a:extLst>
          </p:cNvPr>
          <p:cNvSpPr>
            <a:spLocks noGrp="1" noChangeArrowheads="1"/>
          </p:cNvSpPr>
          <p:nvPr>
            <p:ph type="title" idx="4294967295"/>
          </p:nvPr>
        </p:nvSpPr>
        <p:spPr bwMode="auto">
          <a:xfrm>
            <a:off x="566739" y="152058"/>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Da dove arriva tutto questo carbonio?</a:t>
            </a:r>
            <a:r>
              <a:rPr lang="en-AU" altLang="ja-JP" sz="3200" dirty="0">
                <a:ea typeface="MS PGothic" panose="020B0600070205080204" pitchFamily="34" charset="-128"/>
              </a:rPr>
              <a:t> </a:t>
            </a:r>
            <a:endParaRPr lang="en-AU" altLang="it-IT" sz="3200" dirty="0"/>
          </a:p>
        </p:txBody>
      </p:sp>
      <p:sp>
        <p:nvSpPr>
          <p:cNvPr id="91140" name="Text Box 4">
            <a:extLst>
              <a:ext uri="{FF2B5EF4-FFF2-40B4-BE49-F238E27FC236}">
                <a16:creationId xmlns:a16="http://schemas.microsoft.com/office/drawing/2014/main" id="{3D679FDE-0ED6-42C5-B222-06E49818236A}"/>
              </a:ext>
            </a:extLst>
          </p:cNvPr>
          <p:cNvSpPr txBox="1">
            <a:spLocks noChangeArrowheads="1"/>
          </p:cNvSpPr>
          <p:nvPr/>
        </p:nvSpPr>
        <p:spPr bwMode="auto">
          <a:xfrm>
            <a:off x="199661" y="4530881"/>
            <a:ext cx="867132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Ogni anno 50% dell'emissione di carbonio viene riciclata dalla vegetazione. L'industria e il trasporto aggiungono circa 5% all‘</a:t>
            </a:r>
            <a:r>
              <a:rPr lang="pl-PL" altLang="ja-JP" dirty="0"/>
              <a:t> </a:t>
            </a:r>
            <a:r>
              <a:rPr lang="it-IT" altLang="ja-JP" dirty="0">
                <a:ea typeface="MS PGothic" panose="020B0600070205080204" pitchFamily="34" charset="-128"/>
              </a:rPr>
              <a:t>emissione totale di C</a:t>
            </a:r>
            <a:r>
              <a:rPr lang="pl-PL" altLang="ja-JP" dirty="0"/>
              <a:t>O</a:t>
            </a:r>
            <a:r>
              <a:rPr lang="pl-PL" altLang="ja-JP" baseline="-25000" dirty="0"/>
              <a:t>2</a:t>
            </a:r>
            <a:r>
              <a:rPr lang="it-IT" altLang="ja-JP" dirty="0">
                <a:ea typeface="MS PGothic" panose="020B0600070205080204" pitchFamily="34" charset="-128"/>
              </a:rPr>
              <a:t>: la maggior parte viene assorbita dalle piante</a:t>
            </a:r>
          </a:p>
          <a:p>
            <a:r>
              <a:rPr lang="it-IT" altLang="ja-JP" dirty="0">
                <a:ea typeface="MS PGothic" panose="020B0600070205080204" pitchFamily="34" charset="-128"/>
              </a:rPr>
              <a:t>La quantità del 5% si accorda anche con il bilancio di combustibili fossili che abbiamo già bruciato. </a:t>
            </a:r>
          </a:p>
          <a:p>
            <a:r>
              <a:rPr lang="pl-PL" altLang="ja-JP" dirty="0"/>
              <a:t>„</a:t>
            </a:r>
            <a:r>
              <a:rPr lang="it-IT" altLang="ja-JP" dirty="0">
                <a:ea typeface="MS PGothic" panose="020B0600070205080204" pitchFamily="34" charset="-128"/>
              </a:rPr>
              <a:t>Nature</a:t>
            </a:r>
            <a:r>
              <a:rPr lang="pl-PL" altLang="ja-JP" dirty="0"/>
              <a:t>”</a:t>
            </a:r>
            <a:r>
              <a:rPr lang="it-IT" altLang="ja-JP" dirty="0">
                <a:ea typeface="MS PGothic" panose="020B0600070205080204" pitchFamily="34" charset="-128"/>
              </a:rPr>
              <a:t> (2002) stimava le risorse rimanenti: 202 anni </a:t>
            </a:r>
            <a:r>
              <a:rPr lang="pl-PL" altLang="ja-JP" dirty="0"/>
              <a:t>per il</a:t>
            </a:r>
            <a:r>
              <a:rPr lang="it-IT" altLang="ja-JP" dirty="0">
                <a:ea typeface="MS PGothic" panose="020B0600070205080204" pitchFamily="34" charset="-128"/>
              </a:rPr>
              <a:t> carbone, 55 anni </a:t>
            </a:r>
            <a:r>
              <a:rPr lang="pl-PL" altLang="ja-JP" dirty="0"/>
              <a:t>per il</a:t>
            </a:r>
            <a:r>
              <a:rPr lang="it-IT" altLang="ja-JP" dirty="0">
                <a:ea typeface="MS PGothic" panose="020B0600070205080204" pitchFamily="34" charset="-128"/>
              </a:rPr>
              <a:t> gas, 37 anni per il petrolio</a:t>
            </a:r>
            <a:r>
              <a:rPr lang="pl-PL" altLang="ja-JP" dirty="0"/>
              <a:t>.</a:t>
            </a:r>
            <a:endParaRPr lang="it-IT" altLang="ja-JP" dirty="0">
              <a:ea typeface="MS PGothic" panose="020B0600070205080204" pitchFamily="34" charset="-128"/>
            </a:endParaRPr>
          </a:p>
          <a:p>
            <a:r>
              <a:rPr lang="it-IT" altLang="ja-JP" dirty="0">
                <a:ea typeface="MS PGothic" panose="020B0600070205080204" pitchFamily="34" charset="-128"/>
              </a:rPr>
              <a:t>Il resto della torta </a:t>
            </a:r>
            <a:r>
              <a:rPr lang="pl-PL" altLang="ja-JP" dirty="0"/>
              <a:t>l’</a:t>
            </a:r>
            <a:r>
              <a:rPr lang="it-IT" altLang="ja-JP" dirty="0">
                <a:ea typeface="MS PGothic" panose="020B0600070205080204" pitchFamily="34" charset="-128"/>
              </a:rPr>
              <a:t>abbiamo già mangiato</a:t>
            </a:r>
            <a:r>
              <a:rPr lang="pl-PL" altLang="ja-JP" dirty="0"/>
              <a:t>… </a:t>
            </a:r>
            <a:r>
              <a:rPr lang="it-IT" altLang="ja-JP" dirty="0"/>
              <a:t>(vedi il grafico sopra)</a:t>
            </a:r>
            <a:endParaRPr lang="en-AU" altLang="it-IT" dirty="0"/>
          </a:p>
        </p:txBody>
      </p:sp>
      <p:sp>
        <p:nvSpPr>
          <p:cNvPr id="91143" name="Text Box 7">
            <a:extLst>
              <a:ext uri="{FF2B5EF4-FFF2-40B4-BE49-F238E27FC236}">
                <a16:creationId xmlns:a16="http://schemas.microsoft.com/office/drawing/2014/main" id="{7EB6CC14-8F92-489C-9C50-14E78E58FCF2}"/>
              </a:ext>
            </a:extLst>
          </p:cNvPr>
          <p:cNvSpPr txBox="1">
            <a:spLocks noChangeArrowheads="1"/>
          </p:cNvSpPr>
          <p:nvPr/>
        </p:nvSpPr>
        <p:spPr bwMode="auto">
          <a:xfrm>
            <a:off x="347661" y="4257079"/>
            <a:ext cx="299473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dirty="0"/>
              <a:t>Peixoto, Physics and Chemistry of Atmosphere</a:t>
            </a:r>
            <a:endParaRPr lang="en-AU" altLang="it-IT" sz="1050" dirty="0"/>
          </a:p>
        </p:txBody>
      </p:sp>
      <p:sp>
        <p:nvSpPr>
          <p:cNvPr id="91144" name="Text Box 8">
            <a:extLst>
              <a:ext uri="{FF2B5EF4-FFF2-40B4-BE49-F238E27FC236}">
                <a16:creationId xmlns:a16="http://schemas.microsoft.com/office/drawing/2014/main" id="{71DABBB7-F9AB-4339-9D2F-B2D29DB1D3A7}"/>
              </a:ext>
            </a:extLst>
          </p:cNvPr>
          <p:cNvSpPr txBox="1">
            <a:spLocks noChangeArrowheads="1"/>
          </p:cNvSpPr>
          <p:nvPr/>
        </p:nvSpPr>
        <p:spPr bwMode="auto">
          <a:xfrm>
            <a:off x="486966" y="1671638"/>
            <a:ext cx="22445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500" b="1">
                <a:solidFill>
                  <a:srgbClr val="0033CC"/>
                </a:solidFill>
              </a:rPr>
              <a:t>Global carbon balance</a:t>
            </a:r>
            <a:endParaRPr lang="en-AU" altLang="it-IT" sz="1500" b="1">
              <a:solidFill>
                <a:srgbClr val="0033C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2BF1207A-647D-4BE2-B897-99050FCC95AA}"/>
              </a:ext>
            </a:extLst>
          </p:cNvPr>
          <p:cNvSpPr txBox="1">
            <a:spLocks noChangeArrowheads="1"/>
          </p:cNvSpPr>
          <p:nvPr/>
        </p:nvSpPr>
        <p:spPr bwMode="auto">
          <a:xfrm>
            <a:off x="325041" y="1169194"/>
            <a:ext cx="6035278" cy="311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it-IT" sz="1125" b="1">
                <a:solidFill>
                  <a:srgbClr val="000000"/>
                </a:solidFill>
              </a:rPr>
              <a:t>Fig. 2 Trends in arctic sea ice through time and space.Annual minimum sea-ice extent (A) has declined dramatically from 1979 to 2012. </a:t>
            </a:r>
          </a:p>
        </p:txBody>
      </p:sp>
      <p:pic>
        <p:nvPicPr>
          <p:cNvPr id="96259" name="Picture 3">
            <a:extLst>
              <a:ext uri="{FF2B5EF4-FFF2-40B4-BE49-F238E27FC236}">
                <a16:creationId xmlns:a16="http://schemas.microsoft.com/office/drawing/2014/main" id="{9E4BB97D-2214-4C10-BED8-60893B0C2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8" y="5314951"/>
            <a:ext cx="1227535" cy="489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0" name="Picture 4">
            <a:extLst>
              <a:ext uri="{FF2B5EF4-FFF2-40B4-BE49-F238E27FC236}">
                <a16:creationId xmlns:a16="http://schemas.microsoft.com/office/drawing/2014/main" id="{273F8D20-9C31-439D-9820-CB1D62F51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041" y="1537383"/>
            <a:ext cx="6860380" cy="53206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1" name="Text Box 5">
            <a:extLst>
              <a:ext uri="{FF2B5EF4-FFF2-40B4-BE49-F238E27FC236}">
                <a16:creationId xmlns:a16="http://schemas.microsoft.com/office/drawing/2014/main" id="{DAE39D11-045B-4910-B264-1345BCFB28D8}"/>
              </a:ext>
            </a:extLst>
          </p:cNvPr>
          <p:cNvSpPr txBox="1">
            <a:spLocks noChangeArrowheads="1"/>
          </p:cNvSpPr>
          <p:nvPr/>
        </p:nvSpPr>
        <p:spPr bwMode="auto">
          <a:xfrm>
            <a:off x="1112045" y="3859946"/>
            <a:ext cx="3917156"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825" b="1" dirty="0">
                <a:solidFill>
                  <a:srgbClr val="000000"/>
                </a:solidFill>
              </a:rPr>
              <a:t>E Post et al. Science 2013;341:519-524</a:t>
            </a:r>
          </a:p>
        </p:txBody>
      </p:sp>
      <p:sp>
        <p:nvSpPr>
          <p:cNvPr id="96262" name="Text Box 6">
            <a:extLst>
              <a:ext uri="{FF2B5EF4-FFF2-40B4-BE49-F238E27FC236}">
                <a16:creationId xmlns:a16="http://schemas.microsoft.com/office/drawing/2014/main" id="{4F9FC9E0-07F7-4E51-A10B-ED366E47F25E}"/>
              </a:ext>
            </a:extLst>
          </p:cNvPr>
          <p:cNvSpPr txBox="1">
            <a:spLocks noChangeArrowheads="1"/>
          </p:cNvSpPr>
          <p:nvPr/>
        </p:nvSpPr>
        <p:spPr bwMode="auto">
          <a:xfrm>
            <a:off x="98823" y="5817394"/>
            <a:ext cx="4930378" cy="2602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1pPr>
            <a:lvl2pPr marL="392113"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2pPr>
            <a:lvl3pPr marL="587375"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3pPr>
            <a:lvl4pPr marL="782638" indent="-195263"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4pPr>
            <a:lvl5pPr marL="979488" indent="-196850" defTabSz="41433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it-IT" sz="675">
                <a:solidFill>
                  <a:srgbClr val="000000"/>
                </a:solidFill>
              </a:rPr>
              <a:t>Published by AAAS</a:t>
            </a:r>
          </a:p>
        </p:txBody>
      </p:sp>
      <p:sp>
        <p:nvSpPr>
          <p:cNvPr id="96264" name="Text Box 8">
            <a:extLst>
              <a:ext uri="{FF2B5EF4-FFF2-40B4-BE49-F238E27FC236}">
                <a16:creationId xmlns:a16="http://schemas.microsoft.com/office/drawing/2014/main" id="{A59B48C7-EC7B-45BC-8955-8E69324E2720}"/>
              </a:ext>
            </a:extLst>
          </p:cNvPr>
          <p:cNvSpPr txBox="1">
            <a:spLocks noChangeArrowheads="1"/>
          </p:cNvSpPr>
          <p:nvPr/>
        </p:nvSpPr>
        <p:spPr bwMode="auto">
          <a:xfrm>
            <a:off x="241441" y="293357"/>
            <a:ext cx="830547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dirty="0">
                <a:solidFill>
                  <a:srgbClr val="FF0000"/>
                </a:solidFill>
              </a:rPr>
              <a:t>Artica:</a:t>
            </a:r>
            <a:r>
              <a:rPr lang="it-IT" altLang="it-IT" sz="3200" dirty="0">
                <a:solidFill>
                  <a:srgbClr val="FF0000"/>
                </a:solidFill>
              </a:rPr>
              <a:t> La m</a:t>
            </a:r>
            <a:r>
              <a:rPr lang="pl-PL" altLang="ja-JP" sz="3200" dirty="0">
                <a:solidFill>
                  <a:srgbClr val="FF0000"/>
                </a:solidFill>
              </a:rPr>
              <a:t>età della calotta polare è sparita</a:t>
            </a:r>
            <a:r>
              <a:rPr lang="pl-PL" altLang="ja-JP" dirty="0"/>
              <a:t>. </a:t>
            </a:r>
            <a:endParaRPr lang="en-AU" altLang="it-IT" dirty="0">
              <a:solidFill>
                <a:srgbClr val="FF3300"/>
              </a:solidFill>
            </a:endParaRPr>
          </a:p>
          <a:p>
            <a:pPr eaLnBrk="1" hangingPunct="1"/>
            <a:endParaRPr lang="en-AU" altLang="it-IT" b="1" dirty="0">
              <a:solidFill>
                <a:srgbClr val="FF3300"/>
              </a:solidFill>
            </a:endParaRPr>
          </a:p>
        </p:txBody>
      </p:sp>
      <p:sp>
        <p:nvSpPr>
          <p:cNvPr id="2" name="CasellaDiTesto 1">
            <a:extLst>
              <a:ext uri="{FF2B5EF4-FFF2-40B4-BE49-F238E27FC236}">
                <a16:creationId xmlns:a16="http://schemas.microsoft.com/office/drawing/2014/main" id="{B0529ABC-B7C7-41B9-ADF7-BB9DD9DAD1BF}"/>
              </a:ext>
            </a:extLst>
          </p:cNvPr>
          <p:cNvSpPr txBox="1"/>
          <p:nvPr/>
        </p:nvSpPr>
        <p:spPr>
          <a:xfrm>
            <a:off x="6360319" y="2132856"/>
            <a:ext cx="2596754" cy="1754326"/>
          </a:xfrm>
          <a:prstGeom prst="rect">
            <a:avLst/>
          </a:prstGeom>
          <a:noFill/>
        </p:spPr>
        <p:txBody>
          <a:bodyPr wrap="square" rtlCol="0">
            <a:spAutoFit/>
          </a:bodyPr>
          <a:lstStyle/>
          <a:p>
            <a:r>
              <a:rPr lang="it-IT" dirty="0"/>
              <a:t>Poveri orsi bianchi!</a:t>
            </a:r>
          </a:p>
          <a:p>
            <a:r>
              <a:rPr lang="it-IT" dirty="0"/>
              <a:t>(Che bianchi sono solo</a:t>
            </a:r>
          </a:p>
          <a:p>
            <a:r>
              <a:rPr lang="it-IT" dirty="0"/>
              <a:t>all’esterno I peli sotto, sotto, sono bruni: si sono adattati ai ghiacci 110 mila anni fa.)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4D3E7488-C192-4B96-86E9-B0226BD30C02}"/>
              </a:ext>
            </a:extLst>
          </p:cNvPr>
          <p:cNvSpPr>
            <a:spLocks noGrp="1" noChangeArrowheads="1"/>
          </p:cNvSpPr>
          <p:nvPr>
            <p:ph type="title" idx="4294967295"/>
          </p:nvPr>
        </p:nvSpPr>
        <p:spPr bwMode="auto">
          <a:xfrm>
            <a:off x="899592" y="29114"/>
            <a:ext cx="697468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 fisici hanno fatto un riassunto</a:t>
            </a:r>
            <a:r>
              <a:rPr lang="pl-PL" altLang="ja-JP" sz="3200" dirty="0"/>
              <a:t> </a:t>
            </a:r>
            <a:r>
              <a:rPr lang="pl-PL" altLang="it-IT" sz="3200" dirty="0"/>
              <a:t>(2012)</a:t>
            </a:r>
            <a:endParaRPr lang="en-AU" altLang="it-IT" sz="3200" dirty="0"/>
          </a:p>
        </p:txBody>
      </p:sp>
      <p:pic>
        <p:nvPicPr>
          <p:cNvPr id="95236" name="Picture 4">
            <a:extLst>
              <a:ext uri="{FF2B5EF4-FFF2-40B4-BE49-F238E27FC236}">
                <a16:creationId xmlns:a16="http://schemas.microsoft.com/office/drawing/2014/main" id="{9DD9AC88-71F9-4D15-9685-F56C466A8C1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321398" y="781354"/>
            <a:ext cx="5174456" cy="34325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5">
            <a:extLst>
              <a:ext uri="{FF2B5EF4-FFF2-40B4-BE49-F238E27FC236}">
                <a16:creationId xmlns:a16="http://schemas.microsoft.com/office/drawing/2014/main" id="{94E06FE6-BDF1-4C9C-B6FD-20748DFA44EC}"/>
              </a:ext>
            </a:extLst>
          </p:cNvPr>
          <p:cNvSpPr txBox="1">
            <a:spLocks noChangeArrowheads="1"/>
          </p:cNvSpPr>
          <p:nvPr/>
        </p:nvSpPr>
        <p:spPr bwMode="auto">
          <a:xfrm>
            <a:off x="5913949" y="3067684"/>
            <a:ext cx="22836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Physics World, 2012</a:t>
            </a:r>
            <a:endParaRPr lang="en-AU" altLang="it-IT" dirty="0"/>
          </a:p>
        </p:txBody>
      </p:sp>
      <p:sp>
        <p:nvSpPr>
          <p:cNvPr id="95239" name="Text Box 7">
            <a:extLst>
              <a:ext uri="{FF2B5EF4-FFF2-40B4-BE49-F238E27FC236}">
                <a16:creationId xmlns:a16="http://schemas.microsoft.com/office/drawing/2014/main" id="{53CAEA77-6A07-4932-9DAF-E9480E58A556}"/>
              </a:ext>
            </a:extLst>
          </p:cNvPr>
          <p:cNvSpPr txBox="1">
            <a:spLocks noChangeArrowheads="1"/>
          </p:cNvSpPr>
          <p:nvPr/>
        </p:nvSpPr>
        <p:spPr bwMode="auto">
          <a:xfrm>
            <a:off x="161764" y="4111329"/>
            <a:ext cx="882047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Il riscaldamento globale sta accelerando. Inoltre, come sappiamo dai dati pale-ontologici, il clima può mostrare delle instabilità: la quantità totale di energia “pompata” nel sistema può renderlo ancora meno stabile.</a:t>
            </a:r>
          </a:p>
          <a:p>
            <a:r>
              <a:rPr lang="it-IT" altLang="it-IT" dirty="0"/>
              <a:t>La causa di cambiamenti climatici è il bruciare i combustibili che</a:t>
            </a:r>
            <a:r>
              <a:rPr lang="pl-PL" altLang="it-IT" dirty="0"/>
              <a:t> </a:t>
            </a:r>
            <a:r>
              <a:rPr lang="it-IT" altLang="it-IT" dirty="0"/>
              <a:t>contengono il carbone. </a:t>
            </a:r>
          </a:p>
          <a:p>
            <a:r>
              <a:rPr lang="it-IT" altLang="it-IT" dirty="0"/>
              <a:t>Le tecnologi</a:t>
            </a:r>
            <a:r>
              <a:rPr lang="pl-PL" altLang="it-IT" dirty="0"/>
              <a:t>e</a:t>
            </a:r>
            <a:r>
              <a:rPr lang="it-IT" altLang="it-IT" dirty="0"/>
              <a:t> di idrogeno non usano carbone. </a:t>
            </a:r>
          </a:p>
          <a:p>
            <a:pPr>
              <a:spcAft>
                <a:spcPct val="60000"/>
              </a:spcAft>
            </a:pPr>
            <a:r>
              <a:rPr lang="it-IT" altLang="it-IT" dirty="0"/>
              <a:t>Ovviamente, chi “gioisce” l’aumento di CO</a:t>
            </a:r>
            <a:r>
              <a:rPr lang="pl-PL" altLang="it-IT" baseline="-25000" dirty="0"/>
              <a:t>2</a:t>
            </a:r>
            <a:r>
              <a:rPr lang="it-IT" altLang="it-IT" dirty="0"/>
              <a:t> sono le piante; </a:t>
            </a:r>
            <a:r>
              <a:rPr lang="pl-PL" altLang="it-IT" dirty="0"/>
              <a:t>ma</a:t>
            </a:r>
            <a:r>
              <a:rPr lang="it-IT" altLang="it-IT" dirty="0"/>
              <a:t> per </a:t>
            </a:r>
            <a:r>
              <a:rPr lang="pl-PL" altLang="it-IT" dirty="0"/>
              <a:t>gli </a:t>
            </a:r>
            <a:r>
              <a:rPr lang="it-IT" altLang="it-IT" dirty="0"/>
              <a:t>uomini è dannoso. </a:t>
            </a:r>
            <a:r>
              <a:rPr lang="it-IT" altLang="it-IT" b="1" dirty="0"/>
              <a:t>Il futuro, purtroppo,  è vicino</a:t>
            </a:r>
            <a:r>
              <a:rPr lang="it-IT" altLang="it-IT" dirty="0"/>
              <a:t> </a:t>
            </a:r>
            <a:endParaRPr lang="en-AU" altLang="it-IT"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2C71AAB-67CF-4C3F-B21C-042904F5FFC2}"/>
              </a:ext>
            </a:extLst>
          </p:cNvPr>
          <p:cNvSpPr>
            <a:spLocks noGrp="1" noChangeArrowheads="1"/>
          </p:cNvSpPr>
          <p:nvPr>
            <p:ph type="title"/>
          </p:nvPr>
        </p:nvSpPr>
        <p:spPr/>
        <p:txBody>
          <a:bodyPr/>
          <a:lstStyle/>
          <a:p>
            <a:r>
              <a:rPr lang="it-IT" altLang="it-IT" sz="3600" dirty="0">
                <a:solidFill>
                  <a:schemeClr val="accent2"/>
                </a:solidFill>
              </a:rPr>
              <a:t>Prezzo dell’energia elettrica</a:t>
            </a:r>
            <a:r>
              <a:rPr lang="pl-PL" altLang="it-IT" sz="3600" dirty="0">
                <a:solidFill>
                  <a:schemeClr val="accent2"/>
                </a:solidFill>
              </a:rPr>
              <a:t> + VAT</a:t>
            </a:r>
            <a:endParaRPr lang="en-AU" altLang="it-IT" sz="3600" dirty="0">
              <a:solidFill>
                <a:schemeClr val="accent2"/>
              </a:solidFill>
            </a:endParaRPr>
          </a:p>
        </p:txBody>
      </p:sp>
      <p:pic>
        <p:nvPicPr>
          <p:cNvPr id="92163" name="Picture 3">
            <a:extLst>
              <a:ext uri="{FF2B5EF4-FFF2-40B4-BE49-F238E27FC236}">
                <a16:creationId xmlns:a16="http://schemas.microsoft.com/office/drawing/2014/main" id="{00B817D6-D2F8-489A-86DC-438E2AB2F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4846637"/>
          </a:xfrm>
          <a:prstGeom prst="rect">
            <a:avLst/>
          </a:prstGeom>
          <a:noFill/>
          <a:extLst>
            <a:ext uri="{909E8E84-426E-40DD-AFC4-6F175D3DCCD1}">
              <a14:hiddenFill xmlns:a14="http://schemas.microsoft.com/office/drawing/2010/main">
                <a:solidFill>
                  <a:srgbClr val="FFFFFF"/>
                </a:solidFill>
              </a14:hiddenFill>
            </a:ext>
          </a:extLst>
        </p:spPr>
      </p:pic>
      <p:sp>
        <p:nvSpPr>
          <p:cNvPr id="92164" name="Line 4">
            <a:extLst>
              <a:ext uri="{FF2B5EF4-FFF2-40B4-BE49-F238E27FC236}">
                <a16:creationId xmlns:a16="http://schemas.microsoft.com/office/drawing/2014/main" id="{7BD748D7-FC5F-405F-8608-F75B1921C17F}"/>
              </a:ext>
            </a:extLst>
          </p:cNvPr>
          <p:cNvSpPr>
            <a:spLocks noChangeShapeType="1"/>
          </p:cNvSpPr>
          <p:nvPr/>
        </p:nvSpPr>
        <p:spPr bwMode="auto">
          <a:xfrm flipV="1">
            <a:off x="5148263" y="4508500"/>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5" name="Line 5">
            <a:extLst>
              <a:ext uri="{FF2B5EF4-FFF2-40B4-BE49-F238E27FC236}">
                <a16:creationId xmlns:a16="http://schemas.microsoft.com/office/drawing/2014/main" id="{2F8BCB79-7531-476C-9CD5-0000130585D8}"/>
              </a:ext>
            </a:extLst>
          </p:cNvPr>
          <p:cNvSpPr>
            <a:spLocks noChangeShapeType="1"/>
          </p:cNvSpPr>
          <p:nvPr/>
        </p:nvSpPr>
        <p:spPr bwMode="auto">
          <a:xfrm flipV="1">
            <a:off x="5507038" y="4524375"/>
            <a:ext cx="71437" cy="64928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6" name="Line 6">
            <a:extLst>
              <a:ext uri="{FF2B5EF4-FFF2-40B4-BE49-F238E27FC236}">
                <a16:creationId xmlns:a16="http://schemas.microsoft.com/office/drawing/2014/main" id="{EEC3A499-F554-47D1-B7E1-B32A30F414D5}"/>
              </a:ext>
            </a:extLst>
          </p:cNvPr>
          <p:cNvSpPr>
            <a:spLocks noChangeShapeType="1"/>
          </p:cNvSpPr>
          <p:nvPr/>
        </p:nvSpPr>
        <p:spPr bwMode="auto">
          <a:xfrm flipV="1">
            <a:off x="8686800" y="4620759"/>
            <a:ext cx="71438" cy="649287"/>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CasellaDiTesto 7">
            <a:extLst>
              <a:ext uri="{FF2B5EF4-FFF2-40B4-BE49-F238E27FC236}">
                <a16:creationId xmlns:a16="http://schemas.microsoft.com/office/drawing/2014/main" id="{3F30A840-C4FB-4343-9558-8637D9D5B89D}"/>
              </a:ext>
            </a:extLst>
          </p:cNvPr>
          <p:cNvSpPr txBox="1"/>
          <p:nvPr/>
        </p:nvSpPr>
        <p:spPr>
          <a:xfrm>
            <a:off x="4138328" y="5477332"/>
            <a:ext cx="5005671" cy="923330"/>
          </a:xfrm>
          <a:prstGeom prst="rect">
            <a:avLst/>
          </a:prstGeom>
          <a:noFill/>
        </p:spPr>
        <p:txBody>
          <a:bodyPr wrap="square">
            <a:spAutoFit/>
          </a:bodyPr>
          <a:lstStyle/>
          <a:p>
            <a:r>
              <a:rPr lang="it-IT" altLang="it-IT" dirty="0"/>
              <a:t>Polonia  Francia                      Italia Germania</a:t>
            </a:r>
          </a:p>
          <a:p>
            <a:r>
              <a:rPr lang="it-IT" altLang="it-IT" dirty="0"/>
              <a:t>In Italia e Germania il componente principale</a:t>
            </a:r>
          </a:p>
          <a:p>
            <a:r>
              <a:rPr lang="it-IT" altLang="it-IT" dirty="0"/>
              <a:t>è il VAT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C2C71AAB-67CF-4C3F-B21C-042904F5FFC2}"/>
              </a:ext>
            </a:extLst>
          </p:cNvPr>
          <p:cNvSpPr>
            <a:spLocks noGrp="1" noChangeArrowheads="1"/>
          </p:cNvSpPr>
          <p:nvPr>
            <p:ph type="title"/>
          </p:nvPr>
        </p:nvSpPr>
        <p:spPr>
          <a:xfrm>
            <a:off x="5436096" y="274638"/>
            <a:ext cx="3250704" cy="1143000"/>
          </a:xfrm>
        </p:spPr>
        <p:txBody>
          <a:bodyPr/>
          <a:lstStyle/>
          <a:p>
            <a:r>
              <a:rPr lang="it-IT" altLang="it-IT" sz="2400" dirty="0">
                <a:solidFill>
                  <a:schemeClr val="accent2"/>
                </a:solidFill>
              </a:rPr>
              <a:t>Prezzo dell’energia elettrica</a:t>
            </a:r>
            <a:r>
              <a:rPr lang="pl-PL" altLang="it-IT" sz="2400" dirty="0">
                <a:solidFill>
                  <a:schemeClr val="accent2"/>
                </a:solidFill>
              </a:rPr>
              <a:t> + VAT</a:t>
            </a:r>
            <a:endParaRPr lang="en-AU" altLang="it-IT" sz="2400" dirty="0">
              <a:solidFill>
                <a:schemeClr val="accent2"/>
              </a:solidFill>
            </a:endParaRPr>
          </a:p>
        </p:txBody>
      </p:sp>
      <p:sp>
        <p:nvSpPr>
          <p:cNvPr id="8" name="CasellaDiTesto 7">
            <a:extLst>
              <a:ext uri="{FF2B5EF4-FFF2-40B4-BE49-F238E27FC236}">
                <a16:creationId xmlns:a16="http://schemas.microsoft.com/office/drawing/2014/main" id="{3F30A840-C4FB-4343-9558-8637D9D5B89D}"/>
              </a:ext>
            </a:extLst>
          </p:cNvPr>
          <p:cNvSpPr txBox="1"/>
          <p:nvPr/>
        </p:nvSpPr>
        <p:spPr>
          <a:xfrm>
            <a:off x="4067944" y="1813686"/>
            <a:ext cx="4468648" cy="4524315"/>
          </a:xfrm>
          <a:prstGeom prst="rect">
            <a:avLst/>
          </a:prstGeom>
          <a:noFill/>
        </p:spPr>
        <p:txBody>
          <a:bodyPr wrap="square">
            <a:spAutoFit/>
          </a:bodyPr>
          <a:lstStyle/>
          <a:p>
            <a:endParaRPr lang="it-IT" altLang="it-IT" sz="2400" dirty="0"/>
          </a:p>
          <a:p>
            <a:r>
              <a:rPr lang="it-IT" altLang="it-IT" sz="2400" dirty="0"/>
              <a:t>In Italia e Germania il </a:t>
            </a:r>
            <a:r>
              <a:rPr lang="it-IT" altLang="it-IT" sz="2400"/>
              <a:t>componente significativo</a:t>
            </a:r>
            <a:endParaRPr lang="it-IT" altLang="it-IT" sz="2400" dirty="0"/>
          </a:p>
          <a:p>
            <a:r>
              <a:rPr lang="it-IT" altLang="it-IT" sz="2400" dirty="0"/>
              <a:t>è il VAT</a:t>
            </a:r>
          </a:p>
          <a:p>
            <a:endParaRPr lang="it-IT" altLang="it-IT" sz="2400" dirty="0"/>
          </a:p>
          <a:p>
            <a:r>
              <a:rPr lang="it-IT" altLang="it-IT" sz="2400" dirty="0"/>
              <a:t>Il costo di produzione più basso è in Francia (nucleare) e il più alto in Polonia (carbone) e Italia (gas). I dati sono di qualche anno fa, (allora non tengono conto del fotovoltaico recentemente installato). </a:t>
            </a:r>
          </a:p>
        </p:txBody>
      </p:sp>
      <p:pic>
        <p:nvPicPr>
          <p:cNvPr id="3" name="Immagine 2">
            <a:extLst>
              <a:ext uri="{FF2B5EF4-FFF2-40B4-BE49-F238E27FC236}">
                <a16:creationId xmlns:a16="http://schemas.microsoft.com/office/drawing/2014/main" id="{917A5682-06C3-45C8-9C60-E46BA5982FB7}"/>
              </a:ext>
            </a:extLst>
          </p:cNvPr>
          <p:cNvPicPr>
            <a:picLocks noChangeAspect="1"/>
          </p:cNvPicPr>
          <p:nvPr/>
        </p:nvPicPr>
        <p:blipFill>
          <a:blip r:embed="rId2"/>
          <a:stretch>
            <a:fillRect/>
          </a:stretch>
        </p:blipFill>
        <p:spPr>
          <a:xfrm>
            <a:off x="607408" y="1847966"/>
            <a:ext cx="1548556" cy="5010034"/>
          </a:xfrm>
          <a:prstGeom prst="rect">
            <a:avLst/>
          </a:prstGeom>
        </p:spPr>
      </p:pic>
      <p:pic>
        <p:nvPicPr>
          <p:cNvPr id="5" name="Immagine 4">
            <a:extLst>
              <a:ext uri="{FF2B5EF4-FFF2-40B4-BE49-F238E27FC236}">
                <a16:creationId xmlns:a16="http://schemas.microsoft.com/office/drawing/2014/main" id="{1784E76A-9775-4EF6-A662-45EA3629B5F3}"/>
              </a:ext>
            </a:extLst>
          </p:cNvPr>
          <p:cNvPicPr>
            <a:picLocks noChangeAspect="1"/>
          </p:cNvPicPr>
          <p:nvPr/>
        </p:nvPicPr>
        <p:blipFill>
          <a:blip r:embed="rId3"/>
          <a:stretch>
            <a:fillRect/>
          </a:stretch>
        </p:blipFill>
        <p:spPr>
          <a:xfrm>
            <a:off x="2339752" y="-1410"/>
            <a:ext cx="1139642" cy="6915600"/>
          </a:xfrm>
          <a:prstGeom prst="rect">
            <a:avLst/>
          </a:prstGeom>
        </p:spPr>
      </p:pic>
    </p:spTree>
    <p:extLst>
      <p:ext uri="{BB962C8B-B14F-4D97-AF65-F5344CB8AC3E}">
        <p14:creationId xmlns:p14="http://schemas.microsoft.com/office/powerpoint/2010/main" val="2916792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AA4AFFB-B9E2-412D-ABB0-D912C680A885}"/>
              </a:ext>
            </a:extLst>
          </p:cNvPr>
          <p:cNvSpPr>
            <a:spLocks noGrp="1" noChangeArrowheads="1"/>
          </p:cNvSpPr>
          <p:nvPr>
            <p:ph type="title"/>
          </p:nvPr>
        </p:nvSpPr>
        <p:spPr/>
        <p:txBody>
          <a:bodyPr/>
          <a:lstStyle/>
          <a:p>
            <a:r>
              <a:rPr lang="it-IT" altLang="it-IT" sz="3600" dirty="0"/>
              <a:t>La ‘politica’ energetica della Polonia</a:t>
            </a:r>
            <a:r>
              <a:rPr lang="pl-PL" altLang="it-IT" sz="3600" dirty="0"/>
              <a:t> </a:t>
            </a:r>
            <a:br>
              <a:rPr lang="pl-PL" altLang="it-IT" sz="3600" dirty="0"/>
            </a:br>
            <a:r>
              <a:rPr lang="pl-PL" altLang="it-IT" sz="3600" dirty="0"/>
              <a:t>(ME, 22.01.2019)</a:t>
            </a:r>
            <a:endParaRPr lang="en-AU" altLang="it-IT" sz="3600" dirty="0"/>
          </a:p>
        </p:txBody>
      </p:sp>
      <p:pic>
        <p:nvPicPr>
          <p:cNvPr id="107525" name="Picture 5">
            <a:extLst>
              <a:ext uri="{FF2B5EF4-FFF2-40B4-BE49-F238E27FC236}">
                <a16:creationId xmlns:a16="http://schemas.microsoft.com/office/drawing/2014/main" id="{B481DBCA-287F-4EAB-B3BA-7DC942557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444625"/>
            <a:ext cx="9144000" cy="507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Rectangle 6">
            <a:extLst>
              <a:ext uri="{FF2B5EF4-FFF2-40B4-BE49-F238E27FC236}">
                <a16:creationId xmlns:a16="http://schemas.microsoft.com/office/drawing/2014/main" id="{231B1025-548F-4E51-A41B-AEED46B9C44C}"/>
              </a:ext>
            </a:extLst>
          </p:cNvPr>
          <p:cNvSpPr>
            <a:spLocks noChangeArrowheads="1"/>
          </p:cNvSpPr>
          <p:nvPr/>
        </p:nvSpPr>
        <p:spPr bwMode="auto">
          <a:xfrm>
            <a:off x="179388" y="630555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AU" altLang="it-IT">
                <a:hlinkClick r:id="rId3"/>
              </a:rPr>
              <a:t>https://www.gov.pl/web/energia/raport-mit-o-przyszlosci-energii-jadrowej</a:t>
            </a:r>
            <a:r>
              <a:rPr lang="en-AU" altLang="it-IT"/>
              <a:t> </a:t>
            </a:r>
          </a:p>
        </p:txBody>
      </p:sp>
      <p:sp>
        <p:nvSpPr>
          <p:cNvPr id="3" name="CasellaDiTesto 2">
            <a:extLst>
              <a:ext uri="{FF2B5EF4-FFF2-40B4-BE49-F238E27FC236}">
                <a16:creationId xmlns:a16="http://schemas.microsoft.com/office/drawing/2014/main" id="{9F4792F4-FCA5-446F-9B2F-CBFFB193CF05}"/>
              </a:ext>
            </a:extLst>
          </p:cNvPr>
          <p:cNvSpPr txBox="1"/>
          <p:nvPr/>
        </p:nvSpPr>
        <p:spPr>
          <a:xfrm>
            <a:off x="6843883" y="5005852"/>
            <a:ext cx="2078708" cy="923330"/>
          </a:xfrm>
          <a:prstGeom prst="rect">
            <a:avLst/>
          </a:prstGeom>
          <a:noFill/>
        </p:spPr>
        <p:txBody>
          <a:bodyPr wrap="square" rtlCol="0">
            <a:spAutoFit/>
          </a:bodyPr>
          <a:lstStyle/>
          <a:p>
            <a:r>
              <a:rPr lang="it-IT" b="1" dirty="0">
                <a:solidFill>
                  <a:srgbClr val="C00000"/>
                </a:solidFill>
              </a:rPr>
              <a:t>Nel 2040 mancherà 50% dell’elettricità</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D9B0092-8FCD-4A14-A408-02C67A312DF5}"/>
              </a:ext>
            </a:extLst>
          </p:cNvPr>
          <p:cNvSpPr>
            <a:spLocks noGrp="1" noChangeArrowheads="1"/>
          </p:cNvSpPr>
          <p:nvPr>
            <p:ph type="title" idx="4294967295"/>
          </p:nvPr>
        </p:nvSpPr>
        <p:spPr bwMode="auto">
          <a:xfrm>
            <a:off x="251520" y="18864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dirty="0"/>
              <a:t>Il mondo pieno di allarmismi</a:t>
            </a:r>
            <a:endParaRPr lang="en-AU" altLang="it-IT" dirty="0"/>
          </a:p>
        </p:txBody>
      </p:sp>
      <p:pic>
        <p:nvPicPr>
          <p:cNvPr id="93188" name="Picture 4">
            <a:extLst>
              <a:ext uri="{FF2B5EF4-FFF2-40B4-BE49-F238E27FC236}">
                <a16:creationId xmlns:a16="http://schemas.microsoft.com/office/drawing/2014/main" id="{AC18724F-8659-40A4-9B8D-B229CE0E232C}"/>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bwMode="auto">
          <a:xfrm>
            <a:off x="464344" y="1608534"/>
            <a:ext cx="8419267" cy="50608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Text Box 5">
            <a:extLst>
              <a:ext uri="{FF2B5EF4-FFF2-40B4-BE49-F238E27FC236}">
                <a16:creationId xmlns:a16="http://schemas.microsoft.com/office/drawing/2014/main" id="{95D50583-46D1-49D0-B6FD-DBB9DFFE0EE4}"/>
              </a:ext>
            </a:extLst>
          </p:cNvPr>
          <p:cNvSpPr txBox="1">
            <a:spLocks noChangeArrowheads="1"/>
          </p:cNvSpPr>
          <p:nvPr/>
        </p:nvSpPr>
        <p:spPr bwMode="auto">
          <a:xfrm>
            <a:off x="6308289" y="2852936"/>
            <a:ext cx="2575322" cy="21467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sz="1650" dirty="0"/>
              <a:t>Focus, 2002:</a:t>
            </a:r>
          </a:p>
          <a:p>
            <a:endParaRPr lang="en-AU" altLang="it-IT" sz="1650" dirty="0"/>
          </a:p>
          <a:p>
            <a:r>
              <a:rPr lang="pl-PL" altLang="ja-JP" sz="1650" dirty="0"/>
              <a:t>Il clima è impazzito </a:t>
            </a:r>
          </a:p>
          <a:p>
            <a:endParaRPr lang="pl-PL" altLang="ja-JP" sz="1650" dirty="0"/>
          </a:p>
          <a:p>
            <a:r>
              <a:rPr lang="pl-PL" altLang="ja-JP" sz="1650" dirty="0"/>
              <a:t>Tutta colpa dell’Atlantico</a:t>
            </a:r>
          </a:p>
          <a:p>
            <a:endParaRPr lang="pl-PL" altLang="ja-JP" sz="1650" dirty="0"/>
          </a:p>
          <a:p>
            <a:r>
              <a:rPr lang="pl-PL" altLang="ja-JP" sz="1650" b="1" dirty="0"/>
              <a:t>Dobbiamo da vero crederci?</a:t>
            </a:r>
            <a:r>
              <a:rPr lang="pl-PL" altLang="ja-JP"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0CA974B-223D-4CCF-B66A-4CCF7A494CBA}"/>
              </a:ext>
            </a:extLst>
          </p:cNvPr>
          <p:cNvSpPr>
            <a:spLocks noGrp="1" noChangeArrowheads="1"/>
          </p:cNvSpPr>
          <p:nvPr>
            <p:ph type="title" idx="4294967295"/>
          </p:nvPr>
        </p:nvSpPr>
        <p:spPr bwMode="auto">
          <a:xfrm>
            <a:off x="432250" y="5402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Il dibattito per studenti</a:t>
            </a:r>
            <a:r>
              <a:rPr lang="pl-PL" altLang="ja-JP" sz="3600" dirty="0"/>
              <a:t> </a:t>
            </a:r>
            <a:endParaRPr lang="en-AU" altLang="it-IT" sz="3600" dirty="0"/>
          </a:p>
        </p:txBody>
      </p:sp>
      <p:sp>
        <p:nvSpPr>
          <p:cNvPr id="84995" name="Rectangle 3">
            <a:extLst>
              <a:ext uri="{FF2B5EF4-FFF2-40B4-BE49-F238E27FC236}">
                <a16:creationId xmlns:a16="http://schemas.microsoft.com/office/drawing/2014/main" id="{7EACFBDB-8F92-426D-AF0D-12A0EDDE80B1}"/>
              </a:ext>
            </a:extLst>
          </p:cNvPr>
          <p:cNvSpPr>
            <a:spLocks noGrp="1" noChangeArrowheads="1"/>
          </p:cNvSpPr>
          <p:nvPr>
            <p:ph type="body" idx="4294967295"/>
          </p:nvPr>
        </p:nvSpPr>
        <p:spPr bwMode="auto">
          <a:xfrm>
            <a:off x="427381" y="1731764"/>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400" dirty="0"/>
              <a:t> </a:t>
            </a:r>
            <a:r>
              <a:rPr lang="it-IT" altLang="it-IT" sz="2400" dirty="0"/>
              <a:t>Preparate, per la prossima lezione, argomenti in favore (o contrari) alla ipotesi del riscaldamento globale</a:t>
            </a:r>
          </a:p>
          <a:p>
            <a:r>
              <a:rPr lang="it-IT" altLang="it-IT" sz="2400" dirty="0"/>
              <a:t>Per esempio, segnalate dalle previsioni del tempo nella TV per due settimane se la temperatura nella vostra regione è sopra o sotto la ‘media stagionale’ </a:t>
            </a:r>
          </a:p>
          <a:p>
            <a:r>
              <a:rPr lang="it-IT" altLang="it-IT" sz="2400" dirty="0"/>
              <a:t>Trovate diversi aspetti di cambiamenti climatici (positivi e negativi)</a:t>
            </a:r>
          </a:p>
          <a:p>
            <a:r>
              <a:rPr lang="pl-PL" altLang="it-IT" sz="2400" dirty="0"/>
              <a:t> </a:t>
            </a:r>
            <a:r>
              <a:rPr lang="it-IT" altLang="it-IT" sz="2400" dirty="0"/>
              <a:t>Quale di essi è il più pericoloso?</a:t>
            </a:r>
          </a:p>
          <a:p>
            <a:r>
              <a:rPr lang="pl-PL" altLang="it-IT" sz="2400" dirty="0"/>
              <a:t> </a:t>
            </a:r>
            <a:r>
              <a:rPr lang="it-IT" altLang="it-IT" sz="2400" dirty="0"/>
              <a:t>Quale di essi è benefico?</a:t>
            </a:r>
          </a:p>
          <a:p>
            <a:r>
              <a:rPr lang="pl-PL" altLang="it-IT" sz="2400" dirty="0"/>
              <a:t> </a:t>
            </a:r>
            <a:r>
              <a:rPr lang="it-IT" altLang="it-IT" sz="2400" dirty="0"/>
              <a:t>Discutere anche possibili costi della mitigazione del clima, e chi dovrebbe coprire questi costi.</a:t>
            </a:r>
            <a:endParaRPr lang="en-AU" altLang="it-IT" sz="2400" dirty="0"/>
          </a:p>
          <a:p>
            <a:endParaRPr lang="en-AU" alt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b="1" dirty="0">
                <a:solidFill>
                  <a:srgbClr val="FF0000"/>
                </a:solidFill>
              </a:rPr>
              <a:t>Energie alternative</a:t>
            </a:r>
          </a:p>
          <a:p>
            <a:r>
              <a:rPr lang="it-IT" altLang="it-IT" sz="2800"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1963257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9852F0E-9714-48B5-B4EB-BB5AA2AFF0D7}"/>
              </a:ext>
            </a:extLst>
          </p:cNvPr>
          <p:cNvSpPr>
            <a:spLocks noGrp="1" noChangeArrowheads="1"/>
          </p:cNvSpPr>
          <p:nvPr>
            <p:ph type="title" idx="4294967295"/>
          </p:nvPr>
        </p:nvSpPr>
        <p:spPr bwMode="auto">
          <a:xfrm>
            <a:off x="1245989" y="322078"/>
            <a:ext cx="652105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a:t>
            </a:r>
            <a:r>
              <a:rPr lang="it-IT" altLang="ja-JP" sz="3200" dirty="0">
                <a:ea typeface="MS PGothic" panose="020B0600070205080204" pitchFamily="34" charset="-128"/>
              </a:rPr>
              <a:t>Energie alternative</a:t>
            </a:r>
            <a:r>
              <a:rPr lang="pl-PL" altLang="ja-JP" sz="3200" dirty="0"/>
              <a:t>”</a:t>
            </a:r>
            <a:r>
              <a:rPr lang="it-IT" altLang="ja-JP" sz="3200" dirty="0">
                <a:ea typeface="MS PGothic" panose="020B0600070205080204" pitchFamily="34" charset="-128"/>
              </a:rPr>
              <a:t> non è il titolo migliore</a:t>
            </a:r>
            <a:r>
              <a:rPr lang="pl-PL" altLang="ja-JP" sz="3200" dirty="0"/>
              <a:t> </a:t>
            </a:r>
            <a:endParaRPr lang="en-AU" altLang="it-IT" sz="3200" dirty="0"/>
          </a:p>
        </p:txBody>
      </p:sp>
      <p:sp>
        <p:nvSpPr>
          <p:cNvPr id="93189" name="Text Box 5">
            <a:extLst>
              <a:ext uri="{FF2B5EF4-FFF2-40B4-BE49-F238E27FC236}">
                <a16:creationId xmlns:a16="http://schemas.microsoft.com/office/drawing/2014/main" id="{DF84E2C4-4894-4D7E-B111-633AF7B19C65}"/>
              </a:ext>
            </a:extLst>
          </p:cNvPr>
          <p:cNvSpPr txBox="1">
            <a:spLocks noChangeArrowheads="1"/>
          </p:cNvSpPr>
          <p:nvPr/>
        </p:nvSpPr>
        <p:spPr bwMode="auto">
          <a:xfrm>
            <a:off x="4457142" y="1412776"/>
            <a:ext cx="4631531" cy="49321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it-IT" altLang="it-IT" sz="1700" dirty="0"/>
              <a:t>Primo: non diciamo “produzione” di energia ma </a:t>
            </a:r>
            <a:r>
              <a:rPr lang="it-IT" altLang="it-IT" sz="1700" i="1" dirty="0"/>
              <a:t>trasformazioni</a:t>
            </a:r>
            <a:r>
              <a:rPr lang="it-IT" altLang="it-IT" sz="1700" dirty="0"/>
              <a:t> di energia. I fisici credono che la quantità complessiva di energia nell’universo si conservi</a:t>
            </a:r>
            <a:r>
              <a:rPr lang="pl-PL" altLang="it-IT" sz="1700" dirty="0"/>
              <a:t>. </a:t>
            </a:r>
          </a:p>
          <a:p>
            <a:pPr algn="just">
              <a:spcAft>
                <a:spcPct val="50000"/>
              </a:spcAft>
            </a:pPr>
            <a:r>
              <a:rPr lang="it-IT" altLang="it-IT" sz="1700" dirty="0"/>
              <a:t>Anche la quantità di massa entra in questo computo, secondo l’equazione E=mc</a:t>
            </a:r>
            <a:r>
              <a:rPr lang="pl-PL" altLang="it-IT" sz="1700" baseline="30000" dirty="0"/>
              <a:t>2</a:t>
            </a:r>
            <a:r>
              <a:rPr lang="it-IT" altLang="it-IT" sz="1700" dirty="0"/>
              <a:t>. La conversione di una parte della massa in energia è la chiave della “produzione” di energia nel nucleo del sole, nelle centrali nucleari e nell’impianto nucleare ITER in costruzione a Cadarache, in Francia</a:t>
            </a:r>
            <a:r>
              <a:rPr lang="pl-PL" altLang="it-IT" sz="1700" dirty="0"/>
              <a:t>. </a:t>
            </a:r>
          </a:p>
          <a:p>
            <a:pPr algn="just">
              <a:spcAft>
                <a:spcPct val="50000"/>
              </a:spcAft>
            </a:pPr>
            <a:r>
              <a:rPr lang="it-IT" altLang="it-IT" sz="1700" dirty="0"/>
              <a:t>Anche fonti di energia “alternative” non è la parola migliore. Qualche volta diciamo fonti “rinnovabili” quando elenchiamo il vento, la forza idrica, il fotovoltaico e a volte anche bruciare le biomasse</a:t>
            </a:r>
            <a:r>
              <a:rPr lang="pl-PL" altLang="it-IT" sz="1700" dirty="0"/>
              <a:t>. </a:t>
            </a:r>
          </a:p>
          <a:p>
            <a:pPr algn="just">
              <a:spcAft>
                <a:spcPct val="50000"/>
              </a:spcAft>
            </a:pPr>
            <a:r>
              <a:rPr lang="it-IT" altLang="it-IT" sz="1700" dirty="0"/>
              <a:t>Ogni “fonte” porta i suoi problemi</a:t>
            </a:r>
            <a:endParaRPr lang="en-AU" altLang="it-IT" sz="1700" dirty="0"/>
          </a:p>
        </p:txBody>
      </p:sp>
      <p:pic>
        <p:nvPicPr>
          <p:cNvPr id="93191" name="Picture 7">
            <a:extLst>
              <a:ext uri="{FF2B5EF4-FFF2-40B4-BE49-F238E27FC236}">
                <a16:creationId xmlns:a16="http://schemas.microsoft.com/office/drawing/2014/main" id="{2F6D7A8B-7653-495A-B813-6D515750A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2" y="1943100"/>
            <a:ext cx="4273154" cy="3205163"/>
          </a:xfrm>
          <a:prstGeom prst="rect">
            <a:avLst/>
          </a:prstGeom>
          <a:noFill/>
          <a:extLst>
            <a:ext uri="{909E8E84-426E-40DD-AFC4-6F175D3DCCD1}">
              <a14:hiddenFill xmlns:a14="http://schemas.microsoft.com/office/drawing/2010/main">
                <a:solidFill>
                  <a:srgbClr val="FFFFFF"/>
                </a:solidFill>
              </a14:hiddenFill>
            </a:ext>
          </a:extLst>
        </p:spPr>
      </p:pic>
      <p:sp>
        <p:nvSpPr>
          <p:cNvPr id="93192" name="Text Box 8">
            <a:extLst>
              <a:ext uri="{FF2B5EF4-FFF2-40B4-BE49-F238E27FC236}">
                <a16:creationId xmlns:a16="http://schemas.microsoft.com/office/drawing/2014/main" id="{EA5FC697-867F-4FED-9E1F-6D1088060419}"/>
              </a:ext>
            </a:extLst>
          </p:cNvPr>
          <p:cNvSpPr txBox="1">
            <a:spLocks noChangeArrowheads="1"/>
          </p:cNvSpPr>
          <p:nvPr/>
        </p:nvSpPr>
        <p:spPr bwMode="auto">
          <a:xfrm>
            <a:off x="344092" y="5150644"/>
            <a:ext cx="40028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Nuclear power plant, somewhere in Germany, I suppose</a:t>
            </a:r>
            <a:endParaRPr lang="en-AU" altLang="it-IT" sz="1200"/>
          </a:p>
        </p:txBody>
      </p:sp>
    </p:spTree>
    <p:extLst>
      <p:ext uri="{BB962C8B-B14F-4D97-AF65-F5344CB8AC3E}">
        <p14:creationId xmlns:p14="http://schemas.microsoft.com/office/powerpoint/2010/main" val="3828045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D4FB7DE-827D-49F8-9A2C-A2FF2C66AE82}"/>
              </a:ext>
            </a:extLst>
          </p:cNvPr>
          <p:cNvSpPr>
            <a:spLocks noGrp="1" noChangeArrowheads="1"/>
          </p:cNvSpPr>
          <p:nvPr>
            <p:ph type="title" idx="4294967295"/>
          </p:nvPr>
        </p:nvSpPr>
        <p:spPr bwMode="auto">
          <a:xfrm>
            <a:off x="395536" y="250730"/>
            <a:ext cx="8003232"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solidFill>
                  <a:srgbClr val="0033CC"/>
                </a:solidFill>
              </a:rPr>
              <a:t>L’umanità, durante la sua storia, ha imparato a passare da una “fonte” all’altra</a:t>
            </a:r>
            <a:r>
              <a:rPr lang="pl-PL" altLang="it-IT" sz="3200" dirty="0">
                <a:solidFill>
                  <a:srgbClr val="0033CC"/>
                </a:solidFill>
              </a:rPr>
              <a:t>.</a:t>
            </a:r>
            <a:endParaRPr lang="en-AU" altLang="it-IT" sz="3200" dirty="0">
              <a:solidFill>
                <a:srgbClr val="0033CC"/>
              </a:solidFill>
            </a:endParaRPr>
          </a:p>
        </p:txBody>
      </p:sp>
      <p:pic>
        <p:nvPicPr>
          <p:cNvPr id="101380" name="Picture 4">
            <a:extLst>
              <a:ext uri="{FF2B5EF4-FFF2-40B4-BE49-F238E27FC236}">
                <a16:creationId xmlns:a16="http://schemas.microsoft.com/office/drawing/2014/main" id="{015164B4-E75F-4F44-94CB-069C060E2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570" y="1140639"/>
            <a:ext cx="5980613" cy="402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01382" name="Text Box 6">
            <a:extLst>
              <a:ext uri="{FF2B5EF4-FFF2-40B4-BE49-F238E27FC236}">
                <a16:creationId xmlns:a16="http://schemas.microsoft.com/office/drawing/2014/main" id="{6F9D9CAD-DA4D-4FA0-8E81-F95A62E1FB95}"/>
              </a:ext>
            </a:extLst>
          </p:cNvPr>
          <p:cNvSpPr txBox="1">
            <a:spLocks noChangeArrowheads="1"/>
          </p:cNvSpPr>
          <p:nvPr/>
        </p:nvSpPr>
        <p:spPr bwMode="auto">
          <a:xfrm>
            <a:off x="28905" y="5165229"/>
            <a:ext cx="8964489" cy="16927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ct val="50000"/>
              </a:spcAft>
            </a:pPr>
            <a:r>
              <a:rPr lang="it-IT" altLang="it-IT" sz="1600" dirty="0"/>
              <a:t>Questa è un’immagine degli anni ’90 dello scorso secolo con una previsione dei cambiamenti nelle “fonti” di energia. Ora, che siamo alla linea limite di queste previsioni, possiamo fare un confronto con la realtà. Il valore di questa immagine sta nel mostrare come specifici portatori di energia arrivano al loro massimo impiego per poi scendere (come il carbone nel XX secolo)</a:t>
            </a:r>
            <a:endParaRPr lang="pl-PL" altLang="it-IT" sz="1600" dirty="0"/>
          </a:p>
          <a:p>
            <a:pPr algn="just">
              <a:spcAft>
                <a:spcPct val="50000"/>
              </a:spcAft>
            </a:pPr>
            <a:r>
              <a:rPr lang="it-IT" altLang="it-IT" sz="1600" dirty="0"/>
              <a:t>L’immagine mostra anche che le previsioni non includono le nuove invenzioni, come il gas da argille. l punto interrogativo dice: solare (ora disponibile), termonucleare (non ancora disponibile)</a:t>
            </a:r>
            <a:endParaRPr lang="en-AU" altLang="it-IT"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a:extLst>
              <a:ext uri="{FF2B5EF4-FFF2-40B4-BE49-F238E27FC236}">
                <a16:creationId xmlns:a16="http://schemas.microsoft.com/office/drawing/2014/main" id="{C1DE03D0-6A3F-4665-A86A-9ECAA26B1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511" y="918832"/>
            <a:ext cx="5578901" cy="37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pic>
      <p:sp>
        <p:nvSpPr>
          <p:cNvPr id="102402" name="Rectangle 2">
            <a:extLst>
              <a:ext uri="{FF2B5EF4-FFF2-40B4-BE49-F238E27FC236}">
                <a16:creationId xmlns:a16="http://schemas.microsoft.com/office/drawing/2014/main" id="{D9BC2015-7B6B-4124-AC35-2A77BFFBECF7}"/>
              </a:ext>
            </a:extLst>
          </p:cNvPr>
          <p:cNvSpPr>
            <a:spLocks noGrp="1" noChangeArrowheads="1"/>
          </p:cNvSpPr>
          <p:nvPr>
            <p:ph type="title" idx="4294967295"/>
          </p:nvPr>
        </p:nvSpPr>
        <p:spPr bwMode="auto">
          <a:xfrm>
            <a:off x="390364" y="61582"/>
            <a:ext cx="8363272"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Gli scenari più ottimistici assumono che le emissioni di CO</a:t>
            </a:r>
            <a:r>
              <a:rPr lang="pl-PL" altLang="ja-JP" sz="3200" baseline="-25000" dirty="0"/>
              <a:t>2</a:t>
            </a:r>
            <a:r>
              <a:rPr lang="it-IT" altLang="ja-JP" sz="3200" dirty="0">
                <a:ea typeface="MS PGothic" panose="020B0600070205080204" pitchFamily="34" charset="-128"/>
              </a:rPr>
              <a:t> si arresteranno</a:t>
            </a:r>
            <a:r>
              <a:rPr lang="pl-PL" altLang="ja-JP" sz="3200" dirty="0"/>
              <a:t> </a:t>
            </a:r>
            <a:r>
              <a:rPr lang="pl-PL" altLang="it-IT" sz="3200" dirty="0"/>
              <a:t> </a:t>
            </a:r>
            <a:endParaRPr lang="en-AU" altLang="it-IT" sz="3200" dirty="0"/>
          </a:p>
        </p:txBody>
      </p:sp>
      <p:sp>
        <p:nvSpPr>
          <p:cNvPr id="102406" name="Text Box 6">
            <a:extLst>
              <a:ext uri="{FF2B5EF4-FFF2-40B4-BE49-F238E27FC236}">
                <a16:creationId xmlns:a16="http://schemas.microsoft.com/office/drawing/2014/main" id="{517AEB3E-9472-4DB2-A7A3-F7911D3BB2C0}"/>
              </a:ext>
            </a:extLst>
          </p:cNvPr>
          <p:cNvSpPr txBox="1">
            <a:spLocks noChangeArrowheads="1"/>
          </p:cNvSpPr>
          <p:nvPr/>
        </p:nvSpPr>
        <p:spPr bwMode="auto">
          <a:xfrm>
            <a:off x="79212" y="4637617"/>
            <a:ext cx="9036497" cy="21775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300"/>
              </a:spcAft>
            </a:pPr>
            <a:r>
              <a:rPr lang="it-IT" altLang="it-IT" sz="1600" dirty="0"/>
              <a:t>È chiaro che per arrestare/rallentare l’aumento del riscaldamento globale si dovranno fermare le emissioni di CO</a:t>
            </a:r>
            <a:r>
              <a:rPr lang="pl-PL" altLang="it-IT" sz="1600" baseline="-25000" dirty="0"/>
              <a:t>2</a:t>
            </a:r>
            <a:r>
              <a:rPr lang="it-IT" altLang="it-IT" sz="1600" dirty="0"/>
              <a:t>. Gli scienziati ci avvertono che CO</a:t>
            </a:r>
            <a:r>
              <a:rPr lang="pl-PL" altLang="it-IT" sz="1600" baseline="-25000" dirty="0"/>
              <a:t>2</a:t>
            </a:r>
            <a:r>
              <a:rPr lang="it-IT" altLang="it-IT" sz="1600" dirty="0"/>
              <a:t> che si è aggiunta all’atmosfera vi rimarrà per 150 anni</a:t>
            </a:r>
            <a:r>
              <a:rPr lang="pl-PL" altLang="it-IT" sz="1600" dirty="0"/>
              <a:t>.</a:t>
            </a:r>
          </a:p>
          <a:p>
            <a:pPr algn="just">
              <a:spcAft>
                <a:spcPts val="300"/>
              </a:spcAft>
            </a:pPr>
            <a:r>
              <a:rPr lang="it-IT" altLang="it-IT" sz="1600" dirty="0"/>
              <a:t>Tenendo presente che nella (remota) storia della Terra le temperature erano di alcuni gradi          (1-3 °C) più alte, il comitato IPCC nel suo recente rapporto (dicembre 2018) ha fissato l'obiettivo di non superare l’incremento di 1,5 °C entro il 2040.</a:t>
            </a:r>
            <a:endParaRPr lang="pl-PL" altLang="it-IT" sz="1600" dirty="0"/>
          </a:p>
          <a:p>
            <a:pPr algn="just">
              <a:spcAft>
                <a:spcPts val="300"/>
              </a:spcAft>
            </a:pPr>
            <a:r>
              <a:rPr lang="it-IT" altLang="it-IT" sz="1600" dirty="0"/>
              <a:t>Se non vengono prese misure per arrestare l'emissione di CO</a:t>
            </a:r>
            <a:r>
              <a:rPr lang="it-IT" altLang="it-IT" sz="1600" baseline="-25000" dirty="0"/>
              <a:t>2</a:t>
            </a:r>
            <a:r>
              <a:rPr lang="it-IT" altLang="it-IT" sz="1600" dirty="0"/>
              <a:t>, la temperatura aumenterà di 2 °C.</a:t>
            </a:r>
            <a:endParaRPr lang="pl-PL" altLang="it-IT" sz="1600" dirty="0"/>
          </a:p>
          <a:p>
            <a:pPr algn="just">
              <a:spcAft>
                <a:spcPts val="300"/>
              </a:spcAft>
            </a:pPr>
            <a:r>
              <a:rPr lang="it-IT" altLang="it-IT" sz="1600" dirty="0"/>
              <a:t>Non di più: non rimane molto carbone da bruciare</a:t>
            </a:r>
            <a:r>
              <a:rPr lang="it-IT" altLang="it-IT" sz="1500" dirty="0"/>
              <a:t>.</a:t>
            </a:r>
            <a:endParaRPr lang="en-AU" altLang="it-IT" sz="1500" dirty="0"/>
          </a:p>
        </p:txBody>
      </p:sp>
      <p:sp>
        <p:nvSpPr>
          <p:cNvPr id="102407" name="Text Box 7">
            <a:extLst>
              <a:ext uri="{FF2B5EF4-FFF2-40B4-BE49-F238E27FC236}">
                <a16:creationId xmlns:a16="http://schemas.microsoft.com/office/drawing/2014/main" id="{BBC36012-08B8-4F0B-B2AA-D4F48BF511E2}"/>
              </a:ext>
            </a:extLst>
          </p:cNvPr>
          <p:cNvSpPr txBox="1">
            <a:spLocks noChangeArrowheads="1"/>
          </p:cNvSpPr>
          <p:nvPr/>
        </p:nvSpPr>
        <p:spPr bwMode="auto">
          <a:xfrm>
            <a:off x="5433300" y="1660158"/>
            <a:ext cx="31341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IPCC panel, December 2018</a:t>
            </a:r>
            <a:endParaRPr lang="en-AU" altLang="it-IT"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46FC206-A749-4EA0-9A72-41368E0B6E70}"/>
              </a:ext>
            </a:extLst>
          </p:cNvPr>
          <p:cNvSpPr>
            <a:spLocks noGrp="1" noChangeArrowheads="1"/>
          </p:cNvSpPr>
          <p:nvPr>
            <p:ph type="title" idx="4294967295"/>
          </p:nvPr>
        </p:nvSpPr>
        <p:spPr bwMode="auto">
          <a:xfrm>
            <a:off x="107504" y="352886"/>
            <a:ext cx="900792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Sono necessarie fonti di energia alternative, ovvero che non emettano CO</a:t>
            </a:r>
            <a:r>
              <a:rPr lang="pl-PL" altLang="ja-JP" sz="3000" baseline="-25000" dirty="0"/>
              <a:t>2</a:t>
            </a:r>
            <a:r>
              <a:rPr lang="it-IT" altLang="ja-JP" sz="3000" dirty="0">
                <a:ea typeface="MS PGothic" panose="020B0600070205080204" pitchFamily="34" charset="-128"/>
              </a:rPr>
              <a:t>: eoliche, geotermiche </a:t>
            </a:r>
            <a:r>
              <a:rPr lang="it-IT" altLang="ja-JP" sz="3000" dirty="0" err="1">
                <a:ea typeface="MS PGothic" panose="020B0600070205080204" pitchFamily="34" charset="-128"/>
              </a:rPr>
              <a:t>ecc</a:t>
            </a:r>
            <a:r>
              <a:rPr lang="pl-PL" altLang="ja-JP" sz="3000" dirty="0"/>
              <a:t> </a:t>
            </a:r>
            <a:endParaRPr lang="en-AU" altLang="it-IT" sz="3000" dirty="0"/>
          </a:p>
        </p:txBody>
      </p:sp>
      <p:sp>
        <p:nvSpPr>
          <p:cNvPr id="108548" name="Text Box 4">
            <a:extLst>
              <a:ext uri="{FF2B5EF4-FFF2-40B4-BE49-F238E27FC236}">
                <a16:creationId xmlns:a16="http://schemas.microsoft.com/office/drawing/2014/main" id="{FE6F287E-4509-49D6-BA61-3C1EFD0FD0F3}"/>
              </a:ext>
            </a:extLst>
          </p:cNvPr>
          <p:cNvSpPr txBox="1">
            <a:spLocks noChangeArrowheads="1"/>
          </p:cNvSpPr>
          <p:nvPr/>
        </p:nvSpPr>
        <p:spPr bwMode="auto">
          <a:xfrm>
            <a:off x="4988898" y="1371287"/>
            <a:ext cx="4036219" cy="5493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it-IT" altLang="it-IT" dirty="0"/>
              <a:t>Le fonti geotermiche di acqua calda erano già utilizzate nell'antichità. Alcuni paesi, come l'Islanda, basano la propria economia sull'energia geotermica.</a:t>
            </a:r>
            <a:endParaRPr lang="pl-PL" altLang="it-IT" dirty="0"/>
          </a:p>
          <a:p>
            <a:pPr algn="just">
              <a:spcAft>
                <a:spcPct val="50000"/>
              </a:spcAft>
            </a:pPr>
            <a:r>
              <a:rPr lang="it-IT" altLang="it-IT" dirty="0"/>
              <a:t>Tuttavia, rispetto al flusso di radiazione solare (1367 W/m</a:t>
            </a:r>
            <a:r>
              <a:rPr lang="pl-PL" altLang="it-IT" baseline="30000" dirty="0"/>
              <a:t>2</a:t>
            </a:r>
            <a:r>
              <a:rPr lang="it-IT" altLang="it-IT" dirty="0"/>
              <a:t>), il flusso geotermico è molto basso, 65 </a:t>
            </a:r>
            <a:r>
              <a:rPr lang="it-IT" altLang="it-IT" dirty="0" err="1"/>
              <a:t>mW</a:t>
            </a:r>
            <a:r>
              <a:rPr lang="it-IT" altLang="it-IT" dirty="0"/>
              <a:t>/m</a:t>
            </a:r>
            <a:r>
              <a:rPr lang="pl-PL" altLang="it-IT" baseline="30000" dirty="0"/>
              <a:t>2</a:t>
            </a:r>
            <a:r>
              <a:rPr lang="it-IT" altLang="it-IT" dirty="0"/>
              <a:t>.</a:t>
            </a:r>
            <a:endParaRPr lang="pl-PL" altLang="it-IT" dirty="0"/>
          </a:p>
          <a:p>
            <a:pPr algn="just">
              <a:spcAft>
                <a:spcPct val="50000"/>
              </a:spcAft>
            </a:pPr>
            <a:r>
              <a:rPr lang="it-IT" altLang="it-IT" dirty="0"/>
              <a:t>La metà di questo flusso di energia proviene ancora dal raffreddamento interno della Terra; l’altra metà proviene da decadimenti radioattivi (</a:t>
            </a:r>
            <a:r>
              <a:rPr lang="pl-PL" altLang="it-IT" baseline="30000" dirty="0"/>
              <a:t>238</a:t>
            </a:r>
            <a:r>
              <a:rPr lang="pl-PL" altLang="it-IT" dirty="0"/>
              <a:t>U,</a:t>
            </a:r>
            <a:r>
              <a:rPr lang="it-IT" altLang="it-IT" dirty="0"/>
              <a:t> </a:t>
            </a:r>
            <a:r>
              <a:rPr lang="pl-PL" altLang="it-IT" baseline="30000" dirty="0"/>
              <a:t>40</a:t>
            </a:r>
            <a:r>
              <a:rPr lang="pl-PL" altLang="it-IT" dirty="0"/>
              <a:t>K</a:t>
            </a:r>
            <a:r>
              <a:rPr lang="it-IT" altLang="it-IT" dirty="0"/>
              <a:t>,</a:t>
            </a:r>
            <a:r>
              <a:rPr lang="pl-PL" altLang="it-IT" dirty="0"/>
              <a:t> </a:t>
            </a:r>
            <a:r>
              <a:rPr lang="pl-PL" altLang="it-IT" baseline="30000" dirty="0"/>
              <a:t>232</a:t>
            </a:r>
            <a:r>
              <a:rPr lang="pl-PL" altLang="it-IT" dirty="0"/>
              <a:t>Th</a:t>
            </a:r>
            <a:r>
              <a:rPr lang="it-IT" altLang="it-IT" dirty="0"/>
              <a:t>).</a:t>
            </a:r>
            <a:endParaRPr lang="pl-PL" altLang="it-IT" dirty="0"/>
          </a:p>
          <a:p>
            <a:pPr algn="just">
              <a:spcAft>
                <a:spcPct val="50000"/>
              </a:spcAft>
            </a:pPr>
            <a:r>
              <a:rPr lang="pl-PL" altLang="it-IT" dirty="0"/>
              <a:t>La</a:t>
            </a:r>
            <a:r>
              <a:rPr lang="it-IT" altLang="it-IT" dirty="0"/>
              <a:t> capacità di potenza totale è bassa: 10 GW di potenza mondiale equi-valgono a 20 </a:t>
            </a:r>
            <a:r>
              <a:rPr lang="pl-PL" altLang="it-IT" dirty="0"/>
              <a:t>reattori </a:t>
            </a:r>
            <a:r>
              <a:rPr lang="it-IT" altLang="it-IT" dirty="0"/>
              <a:t>di energia nucleare.</a:t>
            </a:r>
            <a:endParaRPr lang="en-AU" altLang="it-IT" dirty="0"/>
          </a:p>
        </p:txBody>
      </p:sp>
      <p:sp>
        <p:nvSpPr>
          <p:cNvPr id="108549" name="Text Box 5">
            <a:extLst>
              <a:ext uri="{FF2B5EF4-FFF2-40B4-BE49-F238E27FC236}">
                <a16:creationId xmlns:a16="http://schemas.microsoft.com/office/drawing/2014/main" id="{5BE05773-B2C5-412E-9B11-7B3ED8E248F7}"/>
              </a:ext>
            </a:extLst>
          </p:cNvPr>
          <p:cNvSpPr txBox="1">
            <a:spLocks noChangeArrowheads="1"/>
          </p:cNvSpPr>
          <p:nvPr/>
        </p:nvSpPr>
        <p:spPr bwMode="auto">
          <a:xfrm>
            <a:off x="196145" y="6320448"/>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Wikipedia</a:t>
            </a:r>
            <a:endParaRPr lang="en-AU" altLang="it-IT" dirty="0"/>
          </a:p>
        </p:txBody>
      </p:sp>
      <p:pic>
        <p:nvPicPr>
          <p:cNvPr id="108551" name="Picture 7">
            <a:extLst>
              <a:ext uri="{FF2B5EF4-FFF2-40B4-BE49-F238E27FC236}">
                <a16:creationId xmlns:a16="http://schemas.microsoft.com/office/drawing/2014/main" id="{D5C718E5-00C7-4774-AFEC-C59320AA8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698" y="4725144"/>
            <a:ext cx="2968035" cy="1780821"/>
          </a:xfrm>
          <a:prstGeom prst="rect">
            <a:avLst/>
          </a:prstGeom>
          <a:solidFill>
            <a:schemeClr val="bg1"/>
          </a:solidFill>
        </p:spPr>
      </p:pic>
      <p:pic>
        <p:nvPicPr>
          <p:cNvPr id="108550" name="Picture 6">
            <a:extLst>
              <a:ext uri="{FF2B5EF4-FFF2-40B4-BE49-F238E27FC236}">
                <a16:creationId xmlns:a16="http://schemas.microsoft.com/office/drawing/2014/main" id="{96F9C95A-E00F-49F3-B2C8-417C851B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97555"/>
            <a:ext cx="3920278" cy="270414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2" name="Text Box 8">
            <a:extLst>
              <a:ext uri="{FF2B5EF4-FFF2-40B4-BE49-F238E27FC236}">
                <a16:creationId xmlns:a16="http://schemas.microsoft.com/office/drawing/2014/main" id="{05B72681-837C-4022-B7FD-3E89C652052F}"/>
              </a:ext>
            </a:extLst>
          </p:cNvPr>
          <p:cNvSpPr txBox="1">
            <a:spLocks noChangeArrowheads="1"/>
          </p:cNvSpPr>
          <p:nvPr/>
        </p:nvSpPr>
        <p:spPr bwMode="auto">
          <a:xfrm>
            <a:off x="118883" y="4101704"/>
            <a:ext cx="2262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Centrale geotermica</a:t>
            </a:r>
            <a:endParaRPr lang="pl-PL" altLang="it-IT" dirty="0"/>
          </a:p>
          <a:p>
            <a:r>
              <a:rPr lang="pl-PL" altLang="it-IT" dirty="0"/>
              <a:t>Pozzuoli, Ital</a:t>
            </a:r>
            <a:r>
              <a:rPr lang="it-IT" altLang="it-IT" dirty="0" err="1"/>
              <a:t>ia</a:t>
            </a:r>
            <a:endParaRPr lang="en-AU" alt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FE4C8A4-77E9-48CF-A9AA-F42C75C45720}"/>
              </a:ext>
            </a:extLst>
          </p:cNvPr>
          <p:cNvSpPr>
            <a:spLocks noGrp="1" noChangeArrowheads="1"/>
          </p:cNvSpPr>
          <p:nvPr>
            <p:ph type="title" idx="4294967295"/>
          </p:nvPr>
        </p:nvSpPr>
        <p:spPr bwMode="auto">
          <a:xfrm>
            <a:off x="373856" y="200987"/>
            <a:ext cx="8541543"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Alternative, i.e. not emitting CO</a:t>
            </a:r>
            <a:r>
              <a:rPr lang="pl-PL" altLang="it-IT" sz="3200" baseline="-25000" dirty="0"/>
              <a:t>2</a:t>
            </a:r>
            <a:r>
              <a:rPr lang="pl-PL" altLang="it-IT" sz="3200" dirty="0"/>
              <a:t>, energy sources are needed: eolic, geothermal etc.</a:t>
            </a:r>
            <a:endParaRPr lang="en-AU" altLang="it-IT" sz="3200" dirty="0"/>
          </a:p>
        </p:txBody>
      </p:sp>
      <p:sp>
        <p:nvSpPr>
          <p:cNvPr id="112643" name="Text Box 3">
            <a:extLst>
              <a:ext uri="{FF2B5EF4-FFF2-40B4-BE49-F238E27FC236}">
                <a16:creationId xmlns:a16="http://schemas.microsoft.com/office/drawing/2014/main" id="{7F26AD5B-7F46-4F6D-9B0B-AE39A13F1AE4}"/>
              </a:ext>
            </a:extLst>
          </p:cNvPr>
          <p:cNvSpPr txBox="1">
            <a:spLocks noChangeArrowheads="1"/>
          </p:cNvSpPr>
          <p:nvPr/>
        </p:nvSpPr>
        <p:spPr bwMode="auto">
          <a:xfrm>
            <a:off x="3654474" y="1279833"/>
            <a:ext cx="5489526" cy="2169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ct val="50000"/>
              </a:spcAft>
            </a:pPr>
            <a:r>
              <a:rPr lang="it-IT" altLang="it-IT" dirty="0"/>
              <a:t>Oltre il 40% dell'energia elettrica è prodotta dal vento in Danimarca (2018). La Danimarca è un paese particolarmente ventoso.</a:t>
            </a:r>
            <a:endParaRPr lang="pl-PL" altLang="it-IT" dirty="0"/>
          </a:p>
          <a:p>
            <a:pPr algn="just">
              <a:spcAft>
                <a:spcPct val="50000"/>
              </a:spcAft>
            </a:pPr>
            <a:r>
              <a:rPr lang="it-IT" altLang="it-IT" dirty="0"/>
              <a:t>Molti altri Paesi investono nell'elettricità prodotta grazie al vento. Anche i Paesi cosiddetti "solari", come l'Italia, producono circa il 3% di elettricità dal vento. La crescita, su scala globale, è esponenziale.</a:t>
            </a:r>
            <a:endParaRPr lang="en-AU" altLang="it-IT" dirty="0"/>
          </a:p>
        </p:txBody>
      </p:sp>
      <p:pic>
        <p:nvPicPr>
          <p:cNvPr id="112648" name="Picture 8">
            <a:extLst>
              <a:ext uri="{FF2B5EF4-FFF2-40B4-BE49-F238E27FC236}">
                <a16:creationId xmlns:a16="http://schemas.microsoft.com/office/drawing/2014/main" id="{1F64565D-6118-4A56-93EF-A693496EF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65" y="1427099"/>
            <a:ext cx="3108722" cy="2331244"/>
          </a:xfrm>
          <a:prstGeom prst="rect">
            <a:avLst/>
          </a:prstGeom>
          <a:noFill/>
          <a:extLst>
            <a:ext uri="{909E8E84-426E-40DD-AFC4-6F175D3DCCD1}">
              <a14:hiddenFill xmlns:a14="http://schemas.microsoft.com/office/drawing/2010/main">
                <a:solidFill>
                  <a:srgbClr val="FFFFFF"/>
                </a:solidFill>
              </a14:hiddenFill>
            </a:ext>
          </a:extLst>
        </p:spPr>
      </p:pic>
      <p:sp>
        <p:nvSpPr>
          <p:cNvPr id="112649" name="Text Box 9">
            <a:extLst>
              <a:ext uri="{FF2B5EF4-FFF2-40B4-BE49-F238E27FC236}">
                <a16:creationId xmlns:a16="http://schemas.microsoft.com/office/drawing/2014/main" id="{87AA5CE6-A2F3-42F1-9634-54D7EAE3CF64}"/>
              </a:ext>
            </a:extLst>
          </p:cNvPr>
          <p:cNvSpPr txBox="1">
            <a:spLocks noChangeArrowheads="1"/>
          </p:cNvSpPr>
          <p:nvPr/>
        </p:nvSpPr>
        <p:spPr bwMode="auto">
          <a:xfrm>
            <a:off x="261915" y="3967460"/>
            <a:ext cx="301242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it-IT" dirty="0"/>
              <a:t>Ø</a:t>
            </a:r>
            <a:r>
              <a:rPr lang="pl-PL" altLang="it-IT" dirty="0"/>
              <a:t> 10m → 20-30 kW</a:t>
            </a:r>
          </a:p>
          <a:p>
            <a:pPr eaLnBrk="1" hangingPunct="1"/>
            <a:r>
              <a:rPr lang="en-US" altLang="it-IT" dirty="0"/>
              <a:t>Ø</a:t>
            </a:r>
            <a:r>
              <a:rPr lang="pl-PL" altLang="it-IT" dirty="0"/>
              <a:t> 90m → 3 MW (Vestas) = </a:t>
            </a:r>
            <a:endParaRPr lang="it-IT" altLang="it-IT" dirty="0"/>
          </a:p>
          <a:p>
            <a:pPr eaLnBrk="1" hangingPunct="1"/>
            <a:r>
              <a:rPr lang="pl-PL" altLang="it-IT" dirty="0"/>
              <a:t>1000 housholds</a:t>
            </a:r>
          </a:p>
          <a:p>
            <a:pPr eaLnBrk="1" hangingPunct="1"/>
            <a:endParaRPr lang="pl-PL" altLang="it-IT" dirty="0"/>
          </a:p>
          <a:p>
            <a:pPr eaLnBrk="1" hangingPunct="1"/>
            <a:endParaRPr lang="pl-PL" altLang="it-IT" dirty="0"/>
          </a:p>
          <a:p>
            <a:pPr eaLnBrk="1" hangingPunct="1"/>
            <a:endParaRPr lang="pl-PL" altLang="it-IT" dirty="0"/>
          </a:p>
        </p:txBody>
      </p:sp>
      <p:pic>
        <p:nvPicPr>
          <p:cNvPr id="112650" name="Picture 10">
            <a:extLst>
              <a:ext uri="{FF2B5EF4-FFF2-40B4-BE49-F238E27FC236}">
                <a16:creationId xmlns:a16="http://schemas.microsoft.com/office/drawing/2014/main" id="{E2791B81-6A67-4D77-9A44-357F40857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932" y="3465397"/>
            <a:ext cx="5492500" cy="2930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20C2F258-3965-45BF-A281-4AB9B628ED59}"/>
              </a:ext>
            </a:extLst>
          </p:cNvPr>
          <p:cNvSpPr>
            <a:spLocks noGrp="1" noChangeArrowheads="1"/>
          </p:cNvSpPr>
          <p:nvPr>
            <p:ph type="title" idx="4294967295"/>
          </p:nvPr>
        </p:nvSpPr>
        <p:spPr bwMode="auto">
          <a:xfrm>
            <a:off x="827584" y="233132"/>
            <a:ext cx="7086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Le fonti fotovoltaiche sono le più promettenti</a:t>
            </a:r>
            <a:r>
              <a:rPr lang="pl-PL" altLang="ja-JP" sz="3200" dirty="0"/>
              <a:t> </a:t>
            </a:r>
            <a:endParaRPr lang="en-AU" altLang="it-IT" sz="3200" dirty="0"/>
          </a:p>
        </p:txBody>
      </p:sp>
      <p:pic>
        <p:nvPicPr>
          <p:cNvPr id="114692" name="Picture 4">
            <a:extLst>
              <a:ext uri="{FF2B5EF4-FFF2-40B4-BE49-F238E27FC236}">
                <a16:creationId xmlns:a16="http://schemas.microsoft.com/office/drawing/2014/main" id="{E0540699-DCB5-4E52-B02E-27DA1F1A2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37" y="1530353"/>
            <a:ext cx="3304652" cy="247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Rectangle 5">
            <a:extLst>
              <a:ext uri="{FF2B5EF4-FFF2-40B4-BE49-F238E27FC236}">
                <a16:creationId xmlns:a16="http://schemas.microsoft.com/office/drawing/2014/main" id="{236E610B-AB6D-48B8-842F-5C29F2C3E967}"/>
              </a:ext>
            </a:extLst>
          </p:cNvPr>
          <p:cNvSpPr>
            <a:spLocks noChangeArrowheads="1"/>
          </p:cNvSpPr>
          <p:nvPr/>
        </p:nvSpPr>
        <p:spPr bwMode="auto">
          <a:xfrm>
            <a:off x="386954" y="3802128"/>
            <a:ext cx="3679212"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br>
              <a:rPr lang="it-IT" altLang="it-IT" sz="2100" b="1" dirty="0"/>
            </a:br>
            <a:r>
              <a:rPr lang="it-IT" altLang="it-IT" sz="1500" dirty="0"/>
              <a:t>16% nei moduli in </a:t>
            </a:r>
            <a:r>
              <a:rPr lang="it-IT" altLang="it-IT" sz="1500" dirty="0" err="1"/>
              <a:t>eterogiunzione</a:t>
            </a:r>
            <a:r>
              <a:rPr lang="it-IT" altLang="it-IT" sz="1500" dirty="0"/>
              <a:t>; </a:t>
            </a:r>
            <a:br>
              <a:rPr lang="it-IT" altLang="it-IT" sz="1500" dirty="0"/>
            </a:br>
            <a:r>
              <a:rPr lang="it-IT" altLang="it-IT" sz="1500" dirty="0"/>
              <a:t>14% nei moduli in silicio monocristallino; </a:t>
            </a:r>
            <a:br>
              <a:rPr lang="it-IT" altLang="it-IT" sz="1500" dirty="0"/>
            </a:br>
            <a:r>
              <a:rPr lang="it-IT" altLang="it-IT" sz="1500" dirty="0"/>
              <a:t>13% nei moduli in silicio policristallino; </a:t>
            </a:r>
            <a:br>
              <a:rPr lang="it-IT" altLang="it-IT" sz="1500" dirty="0"/>
            </a:br>
            <a:r>
              <a:rPr lang="it-IT" altLang="it-IT" sz="1500" dirty="0"/>
              <a:t>10% nei moduli in silicio microsferico; </a:t>
            </a:r>
            <a:br>
              <a:rPr lang="it-IT" altLang="it-IT" sz="1500" dirty="0"/>
            </a:br>
            <a:r>
              <a:rPr lang="it-IT" altLang="it-IT" sz="1500" dirty="0"/>
              <a:t>6% nei moduli in silicio</a:t>
            </a:r>
            <a:r>
              <a:rPr lang="it-IT" altLang="it-IT" sz="1500" b="1" dirty="0"/>
              <a:t> amorfo. </a:t>
            </a:r>
          </a:p>
          <a:p>
            <a:endParaRPr lang="it-IT" altLang="it-IT" sz="1500" dirty="0">
              <a:latin typeface="Times New Roman" panose="02020603050405020304" pitchFamily="18" charset="0"/>
            </a:endParaRPr>
          </a:p>
        </p:txBody>
      </p:sp>
      <p:sp>
        <p:nvSpPr>
          <p:cNvPr id="114694" name="Text Box 6">
            <a:extLst>
              <a:ext uri="{FF2B5EF4-FFF2-40B4-BE49-F238E27FC236}">
                <a16:creationId xmlns:a16="http://schemas.microsoft.com/office/drawing/2014/main" id="{24F8BAAB-11D1-435B-BEA0-483A62934741}"/>
              </a:ext>
            </a:extLst>
          </p:cNvPr>
          <p:cNvSpPr txBox="1">
            <a:spLocks noChangeArrowheads="1"/>
          </p:cNvSpPr>
          <p:nvPr/>
        </p:nvSpPr>
        <p:spPr bwMode="auto">
          <a:xfrm>
            <a:off x="3581689" y="1255379"/>
            <a:ext cx="5188744" cy="5507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5000"/>
              </a:spcAft>
            </a:pPr>
            <a:r>
              <a:rPr lang="it-IT" altLang="it-IT" sz="1700" dirty="0"/>
              <a:t>L’efficienza delle celle fotovoltaiche è limitata da principi fisici:1. L'energia del fotone deve essere maggiore del gap energetico del semiconduttore. Per il silicio questo d</a:t>
            </a:r>
            <a:r>
              <a:rPr lang="pl-PL" altLang="it-IT" sz="1700" dirty="0"/>
              <a:t>ifferenza</a:t>
            </a:r>
            <a:r>
              <a:rPr lang="it-IT" altLang="it-IT" sz="1700" dirty="0"/>
              <a:t> è 1,1 eV *, il che significa che anche la radiazione IR porta abbastanza energia (i fotoni a luce rossa trasportano energia di 1,8 eV)</a:t>
            </a:r>
            <a:r>
              <a:rPr lang="pl-PL" altLang="it-IT" sz="1700" dirty="0"/>
              <a:t>.</a:t>
            </a:r>
            <a:endParaRPr lang="pl-PL" altLang="ja-JP" sz="1700" dirty="0"/>
          </a:p>
          <a:p>
            <a:pPr>
              <a:spcAft>
                <a:spcPct val="35000"/>
              </a:spcAft>
            </a:pPr>
            <a:r>
              <a:rPr lang="it-IT" altLang="ja-JP" sz="1700" dirty="0">
                <a:ea typeface="MS PGothic" panose="020B0600070205080204" pitchFamily="34" charset="-128"/>
              </a:rPr>
              <a:t>Tuttavia, la tensione di una cella fotovoltaica Si non è 1,1 V, ma inferiore di 0,6-0,7 V. Ciò è dovuto alla cosiddetta polarizzazione della giunzione n-p. Se i fotoni portano più energia del gap l'eccesso di energia si trasforma in calore. Se è inferiore al gap, tutta l'energia finisce in calore. </a:t>
            </a:r>
            <a:r>
              <a:rPr lang="it-IT" altLang="ja-JP" sz="1700" dirty="0">
                <a:solidFill>
                  <a:srgbClr val="002060"/>
                </a:solidFill>
                <a:ea typeface="MS PGothic" panose="020B0600070205080204" pitchFamily="34" charset="-128"/>
              </a:rPr>
              <a:t>Pertanto, l'efficienza intrinseca di una </a:t>
            </a:r>
            <a:r>
              <a:rPr lang="pl-PL" altLang="ja-JP" sz="1700" dirty="0">
                <a:solidFill>
                  <a:srgbClr val="002060"/>
                </a:solidFill>
              </a:rPr>
              <a:t>foto</a:t>
            </a:r>
            <a:r>
              <a:rPr lang="it-IT" altLang="ja-JP" sz="1700" dirty="0" err="1">
                <a:solidFill>
                  <a:srgbClr val="002060"/>
                </a:solidFill>
                <a:ea typeface="MS PGothic" panose="020B0600070205080204" pitchFamily="34" charset="-128"/>
              </a:rPr>
              <a:t>cell</a:t>
            </a:r>
            <a:r>
              <a:rPr lang="pl-PL" altLang="ja-JP" sz="1700" dirty="0">
                <a:solidFill>
                  <a:srgbClr val="002060"/>
                </a:solidFill>
              </a:rPr>
              <a:t>a</a:t>
            </a:r>
            <a:r>
              <a:rPr lang="it-IT" altLang="ja-JP" sz="1700" dirty="0">
                <a:solidFill>
                  <a:srgbClr val="002060"/>
                </a:solidFill>
                <a:ea typeface="MS PGothic" panose="020B0600070205080204" pitchFamily="34" charset="-128"/>
              </a:rPr>
              <a:t> Si a singolo stadio è del 10-15% circa</a:t>
            </a:r>
            <a:r>
              <a:rPr lang="pl-PL" altLang="ja-JP" sz="1700" dirty="0">
                <a:solidFill>
                  <a:srgbClr val="002060"/>
                </a:solidFill>
              </a:rPr>
              <a:t>.</a:t>
            </a:r>
          </a:p>
          <a:p>
            <a:pPr>
              <a:spcAft>
                <a:spcPct val="35000"/>
              </a:spcAft>
            </a:pPr>
            <a:r>
              <a:rPr lang="it-IT" altLang="ja-JP" sz="1700" dirty="0">
                <a:ea typeface="MS PGothic" panose="020B0600070205080204" pitchFamily="34" charset="-128"/>
              </a:rPr>
              <a:t>È possibile ottenere maggiori efficienze con semiconduttori più costosi, come Ar</a:t>
            </a:r>
            <a:r>
              <a:rPr lang="it-IT" altLang="ja-JP" sz="1700" dirty="0"/>
              <a:t>s</a:t>
            </a:r>
            <a:r>
              <a:rPr lang="it-IT" altLang="ja-JP" sz="1700" dirty="0">
                <a:ea typeface="MS PGothic" panose="020B0600070205080204" pitchFamily="34" charset="-128"/>
              </a:rPr>
              <a:t>eniuro di Gallio (</a:t>
            </a:r>
            <a:r>
              <a:rPr lang="it-IT" altLang="ja-JP" sz="1700" dirty="0" err="1">
                <a:ea typeface="MS PGothic" panose="020B0600070205080204" pitchFamily="34" charset="-128"/>
              </a:rPr>
              <a:t>GaAs</a:t>
            </a:r>
            <a:r>
              <a:rPr lang="it-IT" altLang="ja-JP" sz="1700" dirty="0">
                <a:ea typeface="MS PGothic" panose="020B0600070205080204" pitchFamily="34" charset="-128"/>
              </a:rPr>
              <a:t>), che fino a un certo punto è simile al Si: nei voli spaziali il costo della cella fotovoltaica non è importan</a:t>
            </a:r>
            <a:r>
              <a:rPr lang="it-IT" altLang="ja-JP" sz="1700" dirty="0"/>
              <a:t>te </a:t>
            </a:r>
            <a:endParaRPr lang="it-IT" altLang="it-IT" sz="17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0733BE9-9A14-4813-A8B7-1ABA70F81A82}"/>
              </a:ext>
            </a:extLst>
          </p:cNvPr>
          <p:cNvSpPr>
            <a:spLocks noGrp="1" noChangeArrowheads="1"/>
          </p:cNvSpPr>
          <p:nvPr>
            <p:ph type="title" idx="4294967295"/>
          </p:nvPr>
        </p:nvSpPr>
        <p:spPr bwMode="auto">
          <a:xfrm>
            <a:off x="535781" y="188640"/>
            <a:ext cx="8072438"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ja-JP" sz="3000" dirty="0"/>
              <a:t> Le celle</a:t>
            </a:r>
            <a:r>
              <a:rPr lang="it-IT" altLang="ja-JP" sz="3000" dirty="0">
                <a:ea typeface="MS PGothic" panose="020B0600070205080204" pitchFamily="34" charset="-128"/>
              </a:rPr>
              <a:t> fotovoltaiche sono promettenti</a:t>
            </a:r>
            <a:r>
              <a:rPr lang="pl-PL" altLang="ja-JP" dirty="0"/>
              <a:t> </a:t>
            </a:r>
            <a:endParaRPr lang="en-AU" altLang="it-IT" dirty="0"/>
          </a:p>
        </p:txBody>
      </p:sp>
      <p:pic>
        <p:nvPicPr>
          <p:cNvPr id="115715" name="Picture 3">
            <a:extLst>
              <a:ext uri="{FF2B5EF4-FFF2-40B4-BE49-F238E27FC236}">
                <a16:creationId xmlns:a16="http://schemas.microsoft.com/office/drawing/2014/main" id="{1CC25C8D-2945-48D2-8F22-072F8974E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1541860"/>
            <a:ext cx="6561535" cy="4430315"/>
          </a:xfrm>
          <a:prstGeom prst="rect">
            <a:avLst/>
          </a:prstGeom>
          <a:noFill/>
          <a:extLst>
            <a:ext uri="{909E8E84-426E-40DD-AFC4-6F175D3DCCD1}">
              <a14:hiddenFill xmlns:a14="http://schemas.microsoft.com/office/drawing/2010/main">
                <a:solidFill>
                  <a:srgbClr val="FFFFFF"/>
                </a:solidFill>
              </a14:hiddenFill>
            </a:ext>
          </a:extLst>
        </p:spPr>
      </p:pic>
      <p:sp>
        <p:nvSpPr>
          <p:cNvPr id="115716" name="Text Box 4">
            <a:extLst>
              <a:ext uri="{FF2B5EF4-FFF2-40B4-BE49-F238E27FC236}">
                <a16:creationId xmlns:a16="http://schemas.microsoft.com/office/drawing/2014/main" id="{85DCA0E2-AAF4-4634-9BC0-1E813B097F69}"/>
              </a:ext>
            </a:extLst>
          </p:cNvPr>
          <p:cNvSpPr txBox="1">
            <a:spLocks noChangeArrowheads="1"/>
          </p:cNvSpPr>
          <p:nvPr/>
        </p:nvSpPr>
        <p:spPr bwMode="auto">
          <a:xfrm>
            <a:off x="6661548" y="1015105"/>
            <a:ext cx="2374106" cy="54815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Maggiori efficienze possono essere ottenute con un trucco che consiste nella "raccolta" successiva di parti separate dello spettro solare (vedi lezione 2):prima vengono assorbiti i fotoni ad alta energia (luce blu), mentre i fotoni a bassa energia non vengono assorbiti.</a:t>
            </a:r>
            <a:endParaRPr lang="pl-PL" altLang="it-IT" sz="1700" dirty="0"/>
          </a:p>
          <a:p>
            <a:pPr>
              <a:spcAft>
                <a:spcPct val="30000"/>
              </a:spcAft>
            </a:pPr>
            <a:r>
              <a:rPr lang="it-IT" altLang="it-IT" sz="1700" dirty="0"/>
              <a:t>Nelle celle </a:t>
            </a:r>
            <a:r>
              <a:rPr lang="it-IT" altLang="it-IT" sz="1700" dirty="0" err="1"/>
              <a:t>fotovol-taiche</a:t>
            </a:r>
            <a:r>
              <a:rPr lang="it-IT" altLang="it-IT" sz="1700" dirty="0"/>
              <a:t> a tre stadi sono stati raggiunti rendi-menti fino al 40%.</a:t>
            </a:r>
            <a:endParaRPr lang="pl-PL" altLang="it-IT" sz="1700" dirty="0"/>
          </a:p>
          <a:p>
            <a:pPr>
              <a:spcAft>
                <a:spcPct val="30000"/>
              </a:spcAft>
            </a:pPr>
            <a:r>
              <a:rPr lang="it-IT" altLang="it-IT" sz="1700" b="1" dirty="0"/>
              <a:t>La questione, è ancora, quella dei costi</a:t>
            </a:r>
            <a:r>
              <a:rPr lang="it-IT" altLang="it-IT" sz="1700" dirty="0"/>
              <a:t>.</a:t>
            </a:r>
            <a:endParaRPr lang="en-AU" altLang="it-IT" sz="1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CDFC029-B6E4-4462-BD4F-A1E693E3FFC3}"/>
              </a:ext>
            </a:extLst>
          </p:cNvPr>
          <p:cNvSpPr>
            <a:spLocks noGrp="1" noChangeArrowheads="1"/>
          </p:cNvSpPr>
          <p:nvPr>
            <p:ph type="title" idx="4294967295"/>
          </p:nvPr>
        </p:nvSpPr>
        <p:spPr bwMode="auto">
          <a:xfrm>
            <a:off x="1453625" y="265357"/>
            <a:ext cx="687705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La scelta delle fonti di energia dipende dal loro costo</a:t>
            </a:r>
            <a:r>
              <a:rPr lang="pl-PL" altLang="ja-JP" sz="3200" dirty="0"/>
              <a:t> </a:t>
            </a:r>
            <a:endParaRPr lang="en-AU" altLang="it-IT" sz="3200" dirty="0"/>
          </a:p>
        </p:txBody>
      </p:sp>
      <p:sp>
        <p:nvSpPr>
          <p:cNvPr id="109572" name="Text Box 4">
            <a:extLst>
              <a:ext uri="{FF2B5EF4-FFF2-40B4-BE49-F238E27FC236}">
                <a16:creationId xmlns:a16="http://schemas.microsoft.com/office/drawing/2014/main" id="{BA7CC09F-2830-47CC-B569-47EA44141B73}"/>
              </a:ext>
            </a:extLst>
          </p:cNvPr>
          <p:cNvSpPr txBox="1">
            <a:spLocks noChangeArrowheads="1"/>
          </p:cNvSpPr>
          <p:nvPr/>
        </p:nvSpPr>
        <p:spPr bwMode="auto">
          <a:xfrm>
            <a:off x="2065735" y="5405438"/>
            <a:ext cx="28264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US Department of Energy</a:t>
            </a:r>
            <a:endParaRPr lang="en-AU" altLang="it-IT"/>
          </a:p>
        </p:txBody>
      </p:sp>
      <p:pic>
        <p:nvPicPr>
          <p:cNvPr id="109573" name="Picture 5">
            <a:extLst>
              <a:ext uri="{FF2B5EF4-FFF2-40B4-BE49-F238E27FC236}">
                <a16:creationId xmlns:a16="http://schemas.microsoft.com/office/drawing/2014/main" id="{44105F10-41D8-44E0-BD6F-4C03533A2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5" y="1949053"/>
            <a:ext cx="6263879" cy="3456385"/>
          </a:xfrm>
          <a:prstGeom prst="rect">
            <a:avLst/>
          </a:prstGeom>
          <a:noFill/>
          <a:extLst>
            <a:ext uri="{909E8E84-426E-40DD-AFC4-6F175D3DCCD1}">
              <a14:hiddenFill xmlns:a14="http://schemas.microsoft.com/office/drawing/2010/main">
                <a:solidFill>
                  <a:srgbClr val="FFFFFF"/>
                </a:solidFill>
              </a14:hiddenFill>
            </a:ext>
          </a:extLst>
        </p:spPr>
      </p:pic>
      <p:sp>
        <p:nvSpPr>
          <p:cNvPr id="109574" name="Text Box 6">
            <a:extLst>
              <a:ext uri="{FF2B5EF4-FFF2-40B4-BE49-F238E27FC236}">
                <a16:creationId xmlns:a16="http://schemas.microsoft.com/office/drawing/2014/main" id="{AA1D9DC9-6C30-4E3E-9176-76AE7546C2DC}"/>
              </a:ext>
            </a:extLst>
          </p:cNvPr>
          <p:cNvSpPr txBox="1">
            <a:spLocks noChangeArrowheads="1"/>
          </p:cNvSpPr>
          <p:nvPr/>
        </p:nvSpPr>
        <p:spPr bwMode="auto">
          <a:xfrm>
            <a:off x="6326790" y="1173544"/>
            <a:ext cx="2845594" cy="5036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Come risulta da questo ampio studio condotto dal Dipartimento per l'energia degli Stati Uniti la gamma dei costi è ampia: il più costoso è il vento offshore.</a:t>
            </a:r>
            <a:r>
              <a:rPr lang="pl-PL" altLang="it-IT" sz="1700" dirty="0"/>
              <a:t> </a:t>
            </a:r>
          </a:p>
          <a:p>
            <a:pPr>
              <a:spcAft>
                <a:spcPct val="30000"/>
              </a:spcAft>
            </a:pPr>
            <a:r>
              <a:rPr lang="it-IT" altLang="it-IT" sz="1700" dirty="0"/>
              <a:t>Il carbone è il più </a:t>
            </a:r>
            <a:r>
              <a:rPr lang="it-IT" altLang="it-IT" sz="1700" dirty="0" err="1"/>
              <a:t>econo</a:t>
            </a:r>
            <a:r>
              <a:rPr lang="pl-PL" altLang="it-IT" sz="1700" dirty="0"/>
              <a:t>-</a:t>
            </a:r>
            <a:r>
              <a:rPr lang="it-IT" altLang="it-IT" sz="1700" dirty="0" err="1"/>
              <a:t>mico</a:t>
            </a:r>
            <a:r>
              <a:rPr lang="it-IT" altLang="it-IT" sz="1700" dirty="0"/>
              <a:t>, a meno che non si realizzi anche la cattura della CO</a:t>
            </a:r>
            <a:r>
              <a:rPr lang="pl-PL" altLang="it-IT" sz="1700" baseline="-25000" dirty="0"/>
              <a:t>2</a:t>
            </a:r>
            <a:r>
              <a:rPr lang="pl-PL" altLang="it-IT" sz="1700" dirty="0"/>
              <a:t>. </a:t>
            </a:r>
            <a:r>
              <a:rPr lang="it-IT" altLang="it-IT" sz="1700" dirty="0"/>
              <a:t>Il petrolio è ancora il più economico</a:t>
            </a:r>
            <a:r>
              <a:rPr lang="pl-PL" altLang="it-IT" sz="1700" dirty="0"/>
              <a:t>. </a:t>
            </a:r>
          </a:p>
          <a:p>
            <a:pPr>
              <a:spcAft>
                <a:spcPct val="30000"/>
              </a:spcAft>
            </a:pPr>
            <a:r>
              <a:rPr lang="it-IT" altLang="it-IT" sz="1700" dirty="0"/>
              <a:t>E il costo del fotovoltaico dipende fortemente dal petrolio: la produzione di silicio consuma enormi quantità di energia.</a:t>
            </a:r>
            <a:endParaRPr lang="pl-PL" altLang="it-IT" sz="1700" dirty="0"/>
          </a:p>
          <a:p>
            <a:pPr>
              <a:spcAft>
                <a:spcPct val="30000"/>
              </a:spcAft>
            </a:pPr>
            <a:r>
              <a:rPr lang="it-IT" altLang="it-IT" sz="1700" b="1" dirty="0"/>
              <a:t>Le politiche sull’energia richiedono esperti</a:t>
            </a:r>
            <a:endParaRPr lang="en-AU" altLang="it-IT" sz="17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2D617725-A433-402D-833C-D222C04DB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58" y="1153718"/>
            <a:ext cx="4041793" cy="540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Rectangle 2">
            <a:extLst>
              <a:ext uri="{FF2B5EF4-FFF2-40B4-BE49-F238E27FC236}">
                <a16:creationId xmlns:a16="http://schemas.microsoft.com/office/drawing/2014/main" id="{F01D1285-5206-432B-8611-4BE04AD2CDD6}"/>
              </a:ext>
            </a:extLst>
          </p:cNvPr>
          <p:cNvSpPr>
            <a:spLocks noGrp="1" noChangeArrowheads="1"/>
          </p:cNvSpPr>
          <p:nvPr>
            <p:ph type="title" idx="4294967295"/>
          </p:nvPr>
        </p:nvSpPr>
        <p:spPr bwMode="auto">
          <a:xfrm>
            <a:off x="457200" y="296468"/>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C’è qua</a:t>
            </a:r>
            <a:r>
              <a:rPr lang="pl-PL" altLang="ja-JP" sz="3600" dirty="0"/>
              <a:t>l</a:t>
            </a:r>
            <a:r>
              <a:rPr lang="it-IT" altLang="ja-JP" sz="3600" dirty="0">
                <a:ea typeface="MS PGothic" panose="020B0600070205080204" pitchFamily="34" charset="-128"/>
              </a:rPr>
              <a:t>che cambiamento climatico?</a:t>
            </a:r>
            <a:r>
              <a:rPr lang="pl-PL" altLang="ja-JP" sz="3600" dirty="0"/>
              <a:t> </a:t>
            </a:r>
            <a:endParaRPr lang="en-AU" altLang="it-IT" sz="3600" dirty="0"/>
          </a:p>
        </p:txBody>
      </p:sp>
      <p:sp>
        <p:nvSpPr>
          <p:cNvPr id="58373" name="Text Box 5">
            <a:extLst>
              <a:ext uri="{FF2B5EF4-FFF2-40B4-BE49-F238E27FC236}">
                <a16:creationId xmlns:a16="http://schemas.microsoft.com/office/drawing/2014/main" id="{1C2E9625-011D-455A-B5D1-E7773AEA01F8}"/>
              </a:ext>
            </a:extLst>
          </p:cNvPr>
          <p:cNvSpPr txBox="1">
            <a:spLocks noChangeArrowheads="1"/>
          </p:cNvSpPr>
          <p:nvPr/>
        </p:nvSpPr>
        <p:spPr bwMode="auto">
          <a:xfrm>
            <a:off x="4788024" y="1153718"/>
            <a:ext cx="4162149" cy="52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40000"/>
              </a:spcBef>
            </a:pPr>
            <a:r>
              <a:rPr lang="it-IT" altLang="it-IT" dirty="0"/>
              <a:t>La questione d</a:t>
            </a:r>
            <a:r>
              <a:rPr lang="pl-PL" altLang="it-IT" dirty="0"/>
              <a:t>ei</a:t>
            </a:r>
            <a:r>
              <a:rPr lang="it-IT" altLang="it-IT" dirty="0"/>
              <a:t> cambiamenti climatici o </a:t>
            </a:r>
            <a:r>
              <a:rPr lang="pl-PL" altLang="it-IT" dirty="0"/>
              <a:t>me</a:t>
            </a:r>
            <a:r>
              <a:rPr lang="it-IT" altLang="it-IT" dirty="0"/>
              <a:t>no è essenziale per decidere sulle nuove tecnologie, e tra queste anche le celle “a combustione” d’idrogeno. </a:t>
            </a:r>
            <a:endParaRPr lang="pl-PL" altLang="it-IT" dirty="0"/>
          </a:p>
          <a:p>
            <a:pPr>
              <a:spcBef>
                <a:spcPct val="40000"/>
              </a:spcBef>
            </a:pPr>
            <a:r>
              <a:rPr lang="it-IT" altLang="it-IT" dirty="0"/>
              <a:t>Da questo grafico, copiato nel 1996 dall’Agenzia Americana per l’Oceano e l’Atmosfera – sembra di no!</a:t>
            </a:r>
            <a:r>
              <a:rPr lang="pl-PL" altLang="it-IT" dirty="0"/>
              <a:t> </a:t>
            </a:r>
            <a:endParaRPr lang="it-IT" altLang="it-IT" dirty="0"/>
          </a:p>
          <a:p>
            <a:pPr>
              <a:spcBef>
                <a:spcPct val="40000"/>
              </a:spcBef>
            </a:pPr>
            <a:r>
              <a:rPr lang="pl-PL" altLang="it-IT" dirty="0"/>
              <a:t>Non c’</a:t>
            </a:r>
            <a:r>
              <a:rPr lang="it-IT" altLang="ja-JP" dirty="0">
                <a:ea typeface="MS PGothic" panose="020B0600070205080204" pitchFamily="34" charset="-128"/>
              </a:rPr>
              <a:t>è</a:t>
            </a:r>
            <a:r>
              <a:rPr lang="pl-PL" altLang="ja-JP" dirty="0"/>
              <a:t> nessun cambiamento!</a:t>
            </a:r>
            <a:endParaRPr lang="it-IT" altLang="it-IT" dirty="0"/>
          </a:p>
          <a:p>
            <a:pPr>
              <a:spcBef>
                <a:spcPct val="40000"/>
              </a:spcBef>
            </a:pPr>
            <a:r>
              <a:rPr lang="it-IT" altLang="it-IT" dirty="0"/>
              <a:t>Qualche fluttuazione della temperatura fu osservata tra </a:t>
            </a:r>
            <a:r>
              <a:rPr lang="pl-PL" altLang="it-IT" dirty="0"/>
              <a:t>il </a:t>
            </a:r>
            <a:r>
              <a:rPr lang="it-IT" altLang="it-IT" dirty="0"/>
              <a:t>1900 e 1990, può darsi qualche innalzamento sull’emisfero boreale ma compensato dall’abbassa-mento della temperature sull’emisfero </a:t>
            </a:r>
            <a:r>
              <a:rPr lang="pl-PL" altLang="it-IT" dirty="0"/>
              <a:t>australe</a:t>
            </a:r>
            <a:r>
              <a:rPr lang="it-IT" altLang="it-IT" dirty="0"/>
              <a:t>.  </a:t>
            </a:r>
            <a:endParaRPr lang="it-IT" altLang="ja-JP" dirty="0">
              <a:ea typeface="MS PGothic" panose="020B0600070205080204" pitchFamily="34" charset="-128"/>
            </a:endParaRPr>
          </a:p>
          <a:p>
            <a:pPr>
              <a:spcBef>
                <a:spcPct val="40000"/>
              </a:spcBef>
            </a:pPr>
            <a:r>
              <a:rPr lang="it-IT" altLang="ja-JP" dirty="0">
                <a:ea typeface="MS PGothic" panose="020B0600070205080204" pitchFamily="34" charset="-128"/>
              </a:rPr>
              <a:t>Ma fermi! Che stagione è Gennaio-Giugno e Luglio-Dicembre? </a:t>
            </a:r>
            <a:r>
              <a:rPr lang="it-IT" altLang="ja-JP" dirty="0" err="1">
                <a:ea typeface="MS PGothic" panose="020B0600070205080204" pitchFamily="34" charset="-128"/>
              </a:rPr>
              <a:t>Inver</a:t>
            </a:r>
            <a:r>
              <a:rPr lang="it-IT" altLang="ja-JP" dirty="0">
                <a:ea typeface="MS PGothic" panose="020B0600070205080204" pitchFamily="34" charset="-128"/>
              </a:rPr>
              <a:t>-estate o Esta-autunno?</a:t>
            </a:r>
            <a:r>
              <a:rPr lang="pl-PL" altLang="ja-JP" dirty="0"/>
              <a:t> </a:t>
            </a:r>
            <a:endParaRPr lang="en-AU" alt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78A3180A-A0F4-4B9A-9084-7D66A4168E0F}"/>
              </a:ext>
            </a:extLst>
          </p:cNvPr>
          <p:cNvSpPr>
            <a:spLocks noGrp="1" noChangeArrowheads="1"/>
          </p:cNvSpPr>
          <p:nvPr>
            <p:ph type="title" idx="4294967295"/>
          </p:nvPr>
        </p:nvSpPr>
        <p:spPr bwMode="auto">
          <a:xfrm>
            <a:off x="1619672" y="283324"/>
            <a:ext cx="552569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E le centrali nucleari?</a:t>
            </a:r>
            <a:endParaRPr lang="en-AU" altLang="it-IT" sz="3200" dirty="0"/>
          </a:p>
        </p:txBody>
      </p:sp>
      <p:pic>
        <p:nvPicPr>
          <p:cNvPr id="105476" name="Picture 4">
            <a:extLst>
              <a:ext uri="{FF2B5EF4-FFF2-40B4-BE49-F238E27FC236}">
                <a16:creationId xmlns:a16="http://schemas.microsoft.com/office/drawing/2014/main" id="{51E53D86-FA7D-4D19-A78E-F178D9A95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40669"/>
            <a:ext cx="3556397" cy="2964656"/>
          </a:xfrm>
          <a:prstGeom prst="rect">
            <a:avLst/>
          </a:prstGeom>
          <a:noFill/>
          <a:extLst>
            <a:ext uri="{909E8E84-426E-40DD-AFC4-6F175D3DCCD1}">
              <a14:hiddenFill xmlns:a14="http://schemas.microsoft.com/office/drawing/2010/main">
                <a:solidFill>
                  <a:srgbClr val="FFFFFF"/>
                </a:solidFill>
              </a14:hiddenFill>
            </a:ext>
          </a:extLst>
        </p:spPr>
      </p:pic>
      <p:pic>
        <p:nvPicPr>
          <p:cNvPr id="105477" name="Picture 5">
            <a:extLst>
              <a:ext uri="{FF2B5EF4-FFF2-40B4-BE49-F238E27FC236}">
                <a16:creationId xmlns:a16="http://schemas.microsoft.com/office/drawing/2014/main" id="{409A52A7-4931-4857-9EC2-9CA34C6B3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3283235"/>
            <a:ext cx="2743200" cy="2151459"/>
          </a:xfrm>
          <a:prstGeom prst="rect">
            <a:avLst/>
          </a:prstGeom>
          <a:noFill/>
          <a:extLst>
            <a:ext uri="{909E8E84-426E-40DD-AFC4-6F175D3DCCD1}">
              <a14:hiddenFill xmlns:a14="http://schemas.microsoft.com/office/drawing/2010/main">
                <a:solidFill>
                  <a:srgbClr val="FFFFFF"/>
                </a:solidFill>
              </a14:hiddenFill>
            </a:ext>
          </a:extLst>
        </p:spPr>
      </p:pic>
      <p:sp>
        <p:nvSpPr>
          <p:cNvPr id="105478" name="Text Box 6">
            <a:extLst>
              <a:ext uri="{FF2B5EF4-FFF2-40B4-BE49-F238E27FC236}">
                <a16:creationId xmlns:a16="http://schemas.microsoft.com/office/drawing/2014/main" id="{5F77DB3D-E8D1-43B9-9A55-7EA8A5A54C7B}"/>
              </a:ext>
            </a:extLst>
          </p:cNvPr>
          <p:cNvSpPr txBox="1">
            <a:spLocks noChangeArrowheads="1"/>
          </p:cNvSpPr>
          <p:nvPr/>
        </p:nvSpPr>
        <p:spPr bwMode="auto">
          <a:xfrm>
            <a:off x="3581400" y="1819275"/>
            <a:ext cx="5148263" cy="15465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30000"/>
              </a:spcAft>
            </a:pPr>
            <a:r>
              <a:rPr lang="it-IT" altLang="it-IT" sz="1500"/>
              <a:t>Il costo dell'elettricità in Francia è inferiore alla media UE (28 paesi). Ciò è in parte dovuto in gran parte alle centrali nucleari (ovvero centrali a base di uranio).</a:t>
            </a:r>
            <a:endParaRPr lang="pl-PL" altLang="it-IT" sz="1500"/>
          </a:p>
          <a:p>
            <a:pPr algn="just">
              <a:spcAft>
                <a:spcPct val="50000"/>
              </a:spcAft>
            </a:pPr>
            <a:r>
              <a:rPr lang="it-IT" altLang="it-IT" sz="1500"/>
              <a:t>Una centrale nucleare (1 GW) consuma circa 1 kg di uranio/giorno, rispetto alle 10.000 tonnellate di carbone nelle centrali tradizionali.</a:t>
            </a:r>
            <a:endParaRPr lang="pl-PL" altLang="it-IT" sz="1500"/>
          </a:p>
        </p:txBody>
      </p:sp>
      <p:sp>
        <p:nvSpPr>
          <p:cNvPr id="105479" name="Text Box 7">
            <a:extLst>
              <a:ext uri="{FF2B5EF4-FFF2-40B4-BE49-F238E27FC236}">
                <a16:creationId xmlns:a16="http://schemas.microsoft.com/office/drawing/2014/main" id="{73025A9F-9D00-4C1C-AE9C-8FFF227A771E}"/>
              </a:ext>
            </a:extLst>
          </p:cNvPr>
          <p:cNvSpPr txBox="1">
            <a:spLocks noChangeArrowheads="1"/>
          </p:cNvSpPr>
          <p:nvPr/>
        </p:nvSpPr>
        <p:spPr bwMode="auto">
          <a:xfrm>
            <a:off x="1" y="4473178"/>
            <a:ext cx="368855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1500"/>
              <a:t>What is expensive is the nuclear plant: 500 MW block costs some 4-5 bln $. Korea builds 4 blocks in Arab Emirates</a:t>
            </a:r>
            <a:r>
              <a:rPr lang="pl-PL" altLang="it-IT" sz="1500"/>
              <a:t>. </a:t>
            </a:r>
            <a:endParaRPr lang="en-US" altLang="it-IT" sz="1500"/>
          </a:p>
        </p:txBody>
      </p:sp>
      <p:sp>
        <p:nvSpPr>
          <p:cNvPr id="105480" name="Text Box 8">
            <a:extLst>
              <a:ext uri="{FF2B5EF4-FFF2-40B4-BE49-F238E27FC236}">
                <a16:creationId xmlns:a16="http://schemas.microsoft.com/office/drawing/2014/main" id="{42E4A348-94A6-4D15-B499-05C79D7D32CF}"/>
              </a:ext>
            </a:extLst>
          </p:cNvPr>
          <p:cNvSpPr txBox="1">
            <a:spLocks noChangeArrowheads="1"/>
          </p:cNvSpPr>
          <p:nvPr/>
        </p:nvSpPr>
        <p:spPr bwMode="auto">
          <a:xfrm>
            <a:off x="6322219" y="3314700"/>
            <a:ext cx="2541985" cy="20544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500"/>
              <a:t>Un altro problema sono i depositi per il combustibile usato (cioè le "ceneri" altamente radioattive).</a:t>
            </a:r>
            <a:r>
              <a:rPr lang="pl-PL" altLang="it-IT" sz="1500"/>
              <a:t> </a:t>
            </a:r>
          </a:p>
          <a:p>
            <a:pPr>
              <a:spcAft>
                <a:spcPct val="30000"/>
              </a:spcAft>
            </a:pPr>
            <a:r>
              <a:rPr lang="it-IT" altLang="it-IT" sz="1500"/>
              <a:t>Ma nell'Est Europa ci sono le rocce magmatiche stabili, che hanno uno spessore di 70 km</a:t>
            </a:r>
            <a:r>
              <a:rPr lang="it-IT" altLang="it-IT"/>
              <a:t>.</a:t>
            </a:r>
            <a:endParaRPr lang="en-US" alt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a:extLst>
              <a:ext uri="{FF2B5EF4-FFF2-40B4-BE49-F238E27FC236}">
                <a16:creationId xmlns:a16="http://schemas.microsoft.com/office/drawing/2014/main" id="{6C9BD6FF-765F-4063-9969-910B60EBD767}"/>
              </a:ext>
            </a:extLst>
          </p:cNvPr>
          <p:cNvSpPr>
            <a:spLocks noGrp="1" noChangeArrowheads="1"/>
          </p:cNvSpPr>
          <p:nvPr>
            <p:ph type="title" idx="4294967295"/>
          </p:nvPr>
        </p:nvSpPr>
        <p:spPr bwMode="auto">
          <a:xfrm>
            <a:off x="1207950" y="75011"/>
            <a:ext cx="697468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000" dirty="0">
                <a:ea typeface="MS PGothic" panose="020B0600070205080204" pitchFamily="34" charset="-128"/>
              </a:rPr>
              <a:t>Il torio è una delle alternative all’uranio</a:t>
            </a:r>
            <a:r>
              <a:rPr lang="pl-PL" altLang="ja-JP" sz="3000" dirty="0"/>
              <a:t> </a:t>
            </a:r>
            <a:endParaRPr lang="en-AU" altLang="it-IT" sz="3000" dirty="0"/>
          </a:p>
        </p:txBody>
      </p:sp>
      <p:sp>
        <p:nvSpPr>
          <p:cNvPr id="111621" name="Text Box 5">
            <a:extLst>
              <a:ext uri="{FF2B5EF4-FFF2-40B4-BE49-F238E27FC236}">
                <a16:creationId xmlns:a16="http://schemas.microsoft.com/office/drawing/2014/main" id="{23DA343A-64D7-455C-AE8A-19182935E9B6}"/>
              </a:ext>
            </a:extLst>
          </p:cNvPr>
          <p:cNvSpPr txBox="1">
            <a:spLocks noChangeArrowheads="1"/>
          </p:cNvSpPr>
          <p:nvPr/>
        </p:nvSpPr>
        <p:spPr bwMode="auto">
          <a:xfrm>
            <a:off x="4398169" y="930557"/>
            <a:ext cx="4745831" cy="55599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Di solito si tace il fatto che sugli impianti a base di uranio i minerali si esauriscono. Parte del combustibile nucleare è stato prodotto a buon mercato come uranio "diluito" ricavato dalle bombe nucleari. Ma con un basso contenuto di uranio, i minerali rischiano di diventare soltanto un "carbone giallo".</a:t>
            </a:r>
            <a:endParaRPr lang="pl-PL" altLang="it-IT" sz="1700" dirty="0"/>
          </a:p>
          <a:p>
            <a:pPr>
              <a:spcAft>
                <a:spcPct val="30000"/>
              </a:spcAft>
            </a:pPr>
            <a:r>
              <a:rPr lang="it-IT" altLang="it-IT" sz="1700" dirty="0"/>
              <a:t>C'è un altro elemento chimico, vicino all’uranio nel sistema periodico di </a:t>
            </a:r>
            <a:r>
              <a:rPr lang="it-IT" altLang="it-IT" sz="1700" dirty="0" err="1"/>
              <a:t>Mendelev</a:t>
            </a:r>
            <a:r>
              <a:rPr lang="it-IT" altLang="it-IT" sz="1700" dirty="0"/>
              <a:t>: è il torio. È quasi non radioattivo e abbondante, ad esempio nelle sabbie baltiche.</a:t>
            </a:r>
            <a:endParaRPr lang="pl-PL" altLang="it-IT" sz="1700" dirty="0"/>
          </a:p>
          <a:p>
            <a:pPr>
              <a:spcAft>
                <a:spcPct val="30000"/>
              </a:spcAft>
            </a:pPr>
            <a:r>
              <a:rPr lang="it-IT" altLang="it-IT" sz="1700" dirty="0"/>
              <a:t>Il reattore a base di torio è stato proposto da Carlo Rubbia, vincitore del premio Nobel italiano (per le sue scoperte su particelle elementari). Il vantaggio di un tale reattore è che sarebbe intrinsecamente stabile, in quanto il torio ha bisogno di una sorgente esterna di neutroni.</a:t>
            </a:r>
            <a:r>
              <a:rPr lang="pl-PL" altLang="it-IT" sz="1700" dirty="0"/>
              <a:t> </a:t>
            </a:r>
          </a:p>
          <a:p>
            <a:pPr>
              <a:spcAft>
                <a:spcPct val="30000"/>
              </a:spcAft>
            </a:pPr>
            <a:r>
              <a:rPr lang="it-IT" altLang="it-IT" sz="1700" b="1" dirty="0"/>
              <a:t>Il problema è che nessun Paese vuole costruirlo</a:t>
            </a:r>
            <a:endParaRPr lang="pl-PL" altLang="it-IT" sz="1700" b="1" dirty="0"/>
          </a:p>
        </p:txBody>
      </p:sp>
      <p:sp>
        <p:nvSpPr>
          <p:cNvPr id="111622" name="Text Box 6">
            <a:extLst>
              <a:ext uri="{FF2B5EF4-FFF2-40B4-BE49-F238E27FC236}">
                <a16:creationId xmlns:a16="http://schemas.microsoft.com/office/drawing/2014/main" id="{2B42505C-2CA2-470A-A734-E66C173F58F2}"/>
              </a:ext>
            </a:extLst>
          </p:cNvPr>
          <p:cNvSpPr txBox="1">
            <a:spLocks noChangeArrowheads="1"/>
          </p:cNvSpPr>
          <p:nvPr/>
        </p:nvSpPr>
        <p:spPr bwMode="auto">
          <a:xfrm>
            <a:off x="1182291" y="5423297"/>
            <a:ext cx="3326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125"/>
              <a:t>GK is expert of EU, evaluating research projects</a:t>
            </a:r>
            <a:r>
              <a:rPr lang="pl-PL" altLang="it-IT"/>
              <a:t> </a:t>
            </a:r>
            <a:endParaRPr lang="en-AU" altLang="it-IT"/>
          </a:p>
        </p:txBody>
      </p:sp>
      <p:pic>
        <p:nvPicPr>
          <p:cNvPr id="111623" name="Picture 7">
            <a:extLst>
              <a:ext uri="{FF2B5EF4-FFF2-40B4-BE49-F238E27FC236}">
                <a16:creationId xmlns:a16="http://schemas.microsoft.com/office/drawing/2014/main" id="{078F3C86-57C5-4F23-853F-B0D4E5C85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29" y="1532335"/>
            <a:ext cx="4293394" cy="2235994"/>
          </a:xfrm>
          <a:prstGeom prst="rect">
            <a:avLst/>
          </a:prstGeom>
          <a:noFill/>
          <a:extLst>
            <a:ext uri="{909E8E84-426E-40DD-AFC4-6F175D3DCCD1}">
              <a14:hiddenFill xmlns:a14="http://schemas.microsoft.com/office/drawing/2010/main">
                <a:solidFill>
                  <a:srgbClr val="FFFFFF"/>
                </a:solidFill>
              </a14:hiddenFill>
            </a:ext>
          </a:extLst>
        </p:spPr>
      </p:pic>
      <p:pic>
        <p:nvPicPr>
          <p:cNvPr id="111624" name="Picture 8">
            <a:extLst>
              <a:ext uri="{FF2B5EF4-FFF2-40B4-BE49-F238E27FC236}">
                <a16:creationId xmlns:a16="http://schemas.microsoft.com/office/drawing/2014/main" id="{CC223CCD-2573-448B-902E-6AC82A544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29" y="3305176"/>
            <a:ext cx="4055269" cy="205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63" name="Picture 43">
            <a:extLst>
              <a:ext uri="{FF2B5EF4-FFF2-40B4-BE49-F238E27FC236}">
                <a16:creationId xmlns:a16="http://schemas.microsoft.com/office/drawing/2014/main" id="{3F8FE5B2-C643-4DF6-B89A-673D45623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78" y="4580335"/>
            <a:ext cx="1895475" cy="2187178"/>
          </a:xfrm>
          <a:prstGeom prst="rect">
            <a:avLst/>
          </a:prstGeom>
          <a:solidFill>
            <a:schemeClr val="bg1"/>
          </a:solidFill>
        </p:spPr>
      </p:pic>
      <p:sp>
        <p:nvSpPr>
          <p:cNvPr id="107522" name="Rectangle 2">
            <a:extLst>
              <a:ext uri="{FF2B5EF4-FFF2-40B4-BE49-F238E27FC236}">
                <a16:creationId xmlns:a16="http://schemas.microsoft.com/office/drawing/2014/main" id="{AFBF3A68-8358-4BDF-8969-89840EAFE2CE}"/>
              </a:ext>
            </a:extLst>
          </p:cNvPr>
          <p:cNvSpPr>
            <a:spLocks noGrp="1" noChangeArrowheads="1"/>
          </p:cNvSpPr>
          <p:nvPr>
            <p:ph type="title" idx="4294967295"/>
          </p:nvPr>
        </p:nvSpPr>
        <p:spPr bwMode="auto">
          <a:xfrm>
            <a:off x="1115616" y="236799"/>
            <a:ext cx="72461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Quando sarà pronto l’impianto termonucleare?</a:t>
            </a:r>
            <a:r>
              <a:rPr lang="pl-PL" altLang="ja-JP" sz="3200" dirty="0"/>
              <a:t> </a:t>
            </a:r>
            <a:endParaRPr lang="en-AU" altLang="it-IT" sz="3200" dirty="0"/>
          </a:p>
        </p:txBody>
      </p:sp>
      <p:pic>
        <p:nvPicPr>
          <p:cNvPr id="107542" name="Picture 22">
            <a:extLst>
              <a:ext uri="{FF2B5EF4-FFF2-40B4-BE49-F238E27FC236}">
                <a16:creationId xmlns:a16="http://schemas.microsoft.com/office/drawing/2014/main" id="{CF16D56A-0E8E-4839-A678-C19BF388A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554"/>
            <a:ext cx="4510088" cy="3382566"/>
          </a:xfrm>
          <a:prstGeom prst="rect">
            <a:avLst/>
          </a:prstGeom>
          <a:noFill/>
          <a:extLst>
            <a:ext uri="{909E8E84-426E-40DD-AFC4-6F175D3DCCD1}">
              <a14:hiddenFill xmlns:a14="http://schemas.microsoft.com/office/drawing/2010/main">
                <a:solidFill>
                  <a:srgbClr val="FFFFFF"/>
                </a:solidFill>
              </a14:hiddenFill>
            </a:ext>
          </a:extLst>
        </p:spPr>
      </p:pic>
      <p:sp>
        <p:nvSpPr>
          <p:cNvPr id="107561" name="Text Box 41">
            <a:extLst>
              <a:ext uri="{FF2B5EF4-FFF2-40B4-BE49-F238E27FC236}">
                <a16:creationId xmlns:a16="http://schemas.microsoft.com/office/drawing/2014/main" id="{0C1F831B-7A59-431D-8487-267C0720E2EB}"/>
              </a:ext>
            </a:extLst>
          </p:cNvPr>
          <p:cNvSpPr txBox="1">
            <a:spLocks noChangeArrowheads="1"/>
          </p:cNvSpPr>
          <p:nvPr/>
        </p:nvSpPr>
        <p:spPr bwMode="auto">
          <a:xfrm>
            <a:off x="4591067" y="1072852"/>
            <a:ext cx="4631531" cy="58893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pl-PL" altLang="it-IT" dirty="0"/>
              <a:t>- </a:t>
            </a:r>
            <a:r>
              <a:rPr lang="it-IT" altLang="it-IT" sz="1700" dirty="0"/>
              <a:t>Possiamo controllare la reazione termonucleare (cioè la sintesi di nuclei di elio dall’idrogeno, come nel sole)?</a:t>
            </a:r>
            <a:endParaRPr lang="pl-PL" altLang="it-IT" sz="1700" dirty="0"/>
          </a:p>
          <a:p>
            <a:pPr>
              <a:spcAft>
                <a:spcPct val="30000"/>
              </a:spcAft>
            </a:pPr>
            <a:r>
              <a:rPr lang="it-IT" altLang="it-IT" sz="1700" dirty="0"/>
              <a:t>Gli scienziati hanno imparato a controllarlo circa 50 anni fa, usando grandi magneti, in macchine chiamate </a:t>
            </a:r>
            <a:r>
              <a:rPr lang="it-IT" altLang="it-IT" sz="1700" i="1" dirty="0"/>
              <a:t>tokamak</a:t>
            </a:r>
            <a:r>
              <a:rPr lang="it-IT" altLang="it-IT" sz="1700" dirty="0"/>
              <a:t>.</a:t>
            </a:r>
            <a:endParaRPr lang="pl-PL" altLang="it-IT" sz="1700" dirty="0"/>
          </a:p>
          <a:p>
            <a:pPr>
              <a:spcAft>
                <a:spcPct val="30000"/>
              </a:spcAft>
            </a:pPr>
            <a:r>
              <a:rPr lang="pl-PL" altLang="it-IT" sz="1700" dirty="0"/>
              <a:t>- </a:t>
            </a:r>
            <a:r>
              <a:rPr lang="it-IT" altLang="it-IT" sz="1700" dirty="0"/>
              <a:t>Ma la reazione non produce energia?</a:t>
            </a:r>
            <a:endParaRPr lang="pl-PL" altLang="it-IT" sz="1700" dirty="0"/>
          </a:p>
          <a:p>
            <a:pPr>
              <a:spcAft>
                <a:spcPct val="30000"/>
              </a:spcAft>
            </a:pPr>
            <a:r>
              <a:rPr lang="it-IT" altLang="it-IT" sz="1700" dirty="0"/>
              <a:t>Già da 20 anni otteniamo energia netta dalla reazione: 3H + 2H </a:t>
            </a:r>
            <a:r>
              <a:rPr lang="it-IT" altLang="ja-JP" sz="1700" dirty="0">
                <a:ea typeface="MS PGothic" panose="020B0600070205080204" pitchFamily="34" charset="-128"/>
              </a:rPr>
              <a:t>→ 4He + n, ad esempio nel reattore Joint </a:t>
            </a:r>
            <a:r>
              <a:rPr lang="it-IT" altLang="ja-JP" sz="1700" dirty="0" err="1">
                <a:ea typeface="MS PGothic" panose="020B0600070205080204" pitchFamily="34" charset="-128"/>
              </a:rPr>
              <a:t>European</a:t>
            </a:r>
            <a:r>
              <a:rPr lang="it-IT" altLang="ja-JP" sz="1700" dirty="0">
                <a:ea typeface="MS PGothic" panose="020B0600070205080204" pitchFamily="34" charset="-128"/>
              </a:rPr>
              <a:t> </a:t>
            </a:r>
            <a:r>
              <a:rPr lang="it-IT" altLang="ja-JP" sz="1700" dirty="0" err="1">
                <a:ea typeface="MS PGothic" panose="020B0600070205080204" pitchFamily="34" charset="-128"/>
              </a:rPr>
              <a:t>Torus</a:t>
            </a:r>
            <a:r>
              <a:rPr lang="it-IT" altLang="ja-JP" sz="1700" dirty="0">
                <a:ea typeface="MS PGothic" panose="020B0600070205080204" pitchFamily="34" charset="-128"/>
              </a:rPr>
              <a:t> – JET, in Inghilterra.</a:t>
            </a:r>
            <a:endParaRPr lang="pl-PL" altLang="ja-JP" sz="1700" dirty="0"/>
          </a:p>
          <a:p>
            <a:pPr>
              <a:spcAft>
                <a:spcPct val="30000"/>
              </a:spcAft>
              <a:buFontTx/>
              <a:buChar char="-"/>
            </a:pPr>
            <a:r>
              <a:rPr lang="pl-PL" altLang="ja-JP" sz="1700" dirty="0"/>
              <a:t> </a:t>
            </a:r>
            <a:r>
              <a:rPr lang="it-IT" altLang="ja-JP" sz="1700" dirty="0">
                <a:ea typeface="MS PGothic" panose="020B0600070205080204" pitchFamily="34" charset="-128"/>
              </a:rPr>
              <a:t>Quindi, perché non lo usiamo?</a:t>
            </a:r>
            <a:endParaRPr lang="pl-PL" altLang="ja-JP" sz="1700" dirty="0"/>
          </a:p>
          <a:p>
            <a:pPr>
              <a:spcAft>
                <a:spcPct val="30000"/>
              </a:spcAft>
            </a:pPr>
            <a:r>
              <a:rPr lang="it-IT" altLang="ja-JP" sz="1700" dirty="0">
                <a:ea typeface="MS PGothic" panose="020B0600070205080204" pitchFamily="34" charset="-128"/>
              </a:rPr>
              <a:t>Perché dobbiamo aggiungere i costi di mantenimento della corrente nei magneti, del raffreddamento, ecc.</a:t>
            </a:r>
            <a:endParaRPr lang="pl-PL" altLang="ja-JP" sz="1700" dirty="0"/>
          </a:p>
          <a:p>
            <a:pPr>
              <a:spcAft>
                <a:spcPct val="30000"/>
              </a:spcAft>
            </a:pPr>
            <a:r>
              <a:rPr lang="it-IT" altLang="ja-JP" sz="1700" dirty="0">
                <a:ea typeface="MS PGothic" panose="020B0600070205080204" pitchFamily="34" charset="-128"/>
              </a:rPr>
              <a:t>La prima macchina, con una produzione netta di energia di 500 MW, dovrebbe essere pronta in Francia, verso il 2025. </a:t>
            </a:r>
            <a:r>
              <a:rPr lang="pl-PL" altLang="ja-JP" sz="1700" dirty="0"/>
              <a:t> </a:t>
            </a:r>
          </a:p>
          <a:p>
            <a:pPr>
              <a:spcAft>
                <a:spcPct val="30000"/>
              </a:spcAft>
            </a:pPr>
            <a:r>
              <a:rPr lang="it-IT" altLang="ja-JP" sz="1700" dirty="0">
                <a:ea typeface="MS PGothic" panose="020B0600070205080204" pitchFamily="34" charset="-128"/>
              </a:rPr>
              <a:t>Il primo impianto industriale verso il 2050 (in Corea?)</a:t>
            </a:r>
            <a:endParaRPr lang="pl-PL" altLang="it-IT" sz="1700" dirty="0"/>
          </a:p>
        </p:txBody>
      </p:sp>
      <p:sp>
        <p:nvSpPr>
          <p:cNvPr id="107562" name="Text Box 42">
            <a:extLst>
              <a:ext uri="{FF2B5EF4-FFF2-40B4-BE49-F238E27FC236}">
                <a16:creationId xmlns:a16="http://schemas.microsoft.com/office/drawing/2014/main" id="{A4071BB0-BC09-44D4-BE9D-48C38E1FE10E}"/>
              </a:ext>
            </a:extLst>
          </p:cNvPr>
          <p:cNvSpPr txBox="1">
            <a:spLocks noChangeArrowheads="1"/>
          </p:cNvSpPr>
          <p:nvPr/>
        </p:nvSpPr>
        <p:spPr bwMode="auto">
          <a:xfrm>
            <a:off x="1791074" y="4611120"/>
            <a:ext cx="27190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dirty="0"/>
              <a:t>GK is expert of IAEA, </a:t>
            </a:r>
            <a:endParaRPr lang="it-IT" altLang="it-IT" sz="1200" dirty="0"/>
          </a:p>
          <a:p>
            <a:r>
              <a:rPr lang="pl-PL" altLang="it-IT" sz="1200" dirty="0"/>
              <a:t>working on atomic processes in ITER</a:t>
            </a:r>
            <a:endParaRPr lang="en-AU" altLang="it-IT"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BB36EBE-7ABA-42D9-A52F-7842EFE6FE41}"/>
              </a:ext>
            </a:extLst>
          </p:cNvPr>
          <p:cNvSpPr>
            <a:spLocks noGrp="1" noChangeArrowheads="1"/>
          </p:cNvSpPr>
          <p:nvPr>
            <p:ph type="title" idx="4294967295"/>
          </p:nvPr>
        </p:nvSpPr>
        <p:spPr bwMode="auto">
          <a:xfrm>
            <a:off x="502522" y="189071"/>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Il futuro è vario, quando arriva</a:t>
            </a:r>
            <a:r>
              <a:rPr lang="pl-PL" altLang="ja-JP" sz="3200" dirty="0"/>
              <a:t> </a:t>
            </a:r>
            <a:endParaRPr lang="en-AU" altLang="it-IT" sz="3200" dirty="0"/>
          </a:p>
        </p:txBody>
      </p:sp>
      <p:sp>
        <p:nvSpPr>
          <p:cNvPr id="126983" name="Rectangle 7">
            <a:extLst>
              <a:ext uri="{FF2B5EF4-FFF2-40B4-BE49-F238E27FC236}">
                <a16:creationId xmlns:a16="http://schemas.microsoft.com/office/drawing/2014/main" id="{93B6B546-DE99-44EE-9166-3844BE0F93AF}"/>
              </a:ext>
            </a:extLst>
          </p:cNvPr>
          <p:cNvSpPr>
            <a:spLocks noGrp="1" noChangeArrowheads="1"/>
          </p:cNvSpPr>
          <p:nvPr>
            <p:ph type="body" sz="half" idx="4294967295"/>
          </p:nvPr>
        </p:nvSpPr>
        <p:spPr bwMode="auto">
          <a:xfrm>
            <a:off x="457200" y="2057401"/>
            <a:ext cx="405765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1800"/>
          </a:p>
        </p:txBody>
      </p:sp>
      <p:pic>
        <p:nvPicPr>
          <p:cNvPr id="126980" name="Picture 4">
            <a:extLst>
              <a:ext uri="{FF2B5EF4-FFF2-40B4-BE49-F238E27FC236}">
                <a16:creationId xmlns:a16="http://schemas.microsoft.com/office/drawing/2014/main" id="{B123D300-3E40-43EE-BDA4-5296D7628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08" y="1267778"/>
            <a:ext cx="5086350" cy="3814763"/>
          </a:xfrm>
          <a:prstGeom prst="rect">
            <a:avLst/>
          </a:prstGeom>
          <a:noFill/>
          <a:extLst>
            <a:ext uri="{909E8E84-426E-40DD-AFC4-6F175D3DCCD1}">
              <a14:hiddenFill xmlns:a14="http://schemas.microsoft.com/office/drawing/2010/main">
                <a:solidFill>
                  <a:srgbClr val="FFFFFF"/>
                </a:solidFill>
              </a14:hiddenFill>
            </a:ext>
          </a:extLst>
        </p:spPr>
      </p:pic>
      <p:sp>
        <p:nvSpPr>
          <p:cNvPr id="126981" name="Text Box 5">
            <a:extLst>
              <a:ext uri="{FF2B5EF4-FFF2-40B4-BE49-F238E27FC236}">
                <a16:creationId xmlns:a16="http://schemas.microsoft.com/office/drawing/2014/main" id="{1F5EB76B-DBD6-4F7E-94C8-E129327BC6F1}"/>
              </a:ext>
            </a:extLst>
          </p:cNvPr>
          <p:cNvSpPr txBox="1">
            <a:spLocks noChangeArrowheads="1"/>
          </p:cNvSpPr>
          <p:nvPr/>
        </p:nvSpPr>
        <p:spPr bwMode="auto">
          <a:xfrm>
            <a:off x="5541169" y="1097925"/>
            <a:ext cx="3602831" cy="46966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È molto rischioso fare previsioni sulle tecnologie future. Di solito estrapoliamo ciò che </a:t>
            </a:r>
            <a:r>
              <a:rPr lang="it-IT" altLang="it-IT" sz="1700" i="1" dirty="0"/>
              <a:t>già</a:t>
            </a:r>
            <a:r>
              <a:rPr lang="it-IT" altLang="it-IT" sz="1700" dirty="0"/>
              <a:t> sappiamo. Nel 2100 la do</a:t>
            </a:r>
            <a:r>
              <a:rPr lang="pl-PL" altLang="it-IT" sz="1700" dirty="0"/>
              <a:t>-</a:t>
            </a:r>
            <a:r>
              <a:rPr lang="it-IT" altLang="it-IT" sz="1700" dirty="0"/>
              <a:t>manda umana di energia non sarà inferiore ad adesso. Verranno utilizzate "fonti" note, come acqua, vento,</a:t>
            </a:r>
            <a:r>
              <a:rPr lang="pl-PL" altLang="it-IT" sz="1700" dirty="0"/>
              <a:t> PV.</a:t>
            </a:r>
          </a:p>
          <a:p>
            <a:pPr>
              <a:spcAft>
                <a:spcPct val="30000"/>
              </a:spcAft>
            </a:pPr>
            <a:r>
              <a:rPr lang="it-IT" altLang="it-IT" sz="1700" dirty="0"/>
              <a:t>Le radiazioni solari possono essere concentrate da un enorme specchio, </a:t>
            </a:r>
            <a:r>
              <a:rPr lang="pl-PL" altLang="it-IT" sz="1700" dirty="0"/>
              <a:t> </a:t>
            </a:r>
            <a:r>
              <a:rPr lang="it-IT" altLang="it-IT" sz="1700" dirty="0"/>
              <a:t>che riscalda l'acqua per una turbina (elettricità solare termica). Sono possibili anche altre</a:t>
            </a:r>
            <a:r>
              <a:rPr lang="pl-PL" altLang="it-IT" sz="1700" dirty="0"/>
              <a:t> </a:t>
            </a:r>
            <a:r>
              <a:rPr lang="it-IT" altLang="it-IT" sz="1700" dirty="0"/>
              <a:t>combinazioni.</a:t>
            </a:r>
            <a:endParaRPr lang="pl-PL" altLang="it-IT" sz="1700" dirty="0"/>
          </a:p>
          <a:p>
            <a:pPr>
              <a:spcAft>
                <a:spcPct val="30000"/>
              </a:spcAft>
            </a:pPr>
            <a:r>
              <a:rPr lang="it-IT" altLang="it-IT" sz="1700" dirty="0"/>
              <a:t>L’immagazzinamento dell’energia sarà un problema; l’idrogeno è una delle soluzioni.</a:t>
            </a:r>
            <a:r>
              <a:rPr lang="pl-PL" altLang="it-IT" sz="1700" dirty="0"/>
              <a:t> </a:t>
            </a:r>
            <a:r>
              <a:rPr lang="it-IT" altLang="it-IT" sz="1700" dirty="0"/>
              <a:t>Senza dubbio saranno richiesti </a:t>
            </a:r>
            <a:r>
              <a:rPr lang="it-IT" altLang="it-IT" sz="1700" b="1" dirty="0"/>
              <a:t>nuovi specialisti</a:t>
            </a:r>
            <a:r>
              <a:rPr lang="it-IT" altLang="it-IT" sz="1700" dirty="0"/>
              <a:t>.</a:t>
            </a:r>
            <a:endParaRPr lang="en-AU" altLang="it-IT" sz="1700" dirty="0"/>
          </a:p>
        </p:txBody>
      </p:sp>
      <p:sp>
        <p:nvSpPr>
          <p:cNvPr id="126982" name="Text Box 6">
            <a:extLst>
              <a:ext uri="{FF2B5EF4-FFF2-40B4-BE49-F238E27FC236}">
                <a16:creationId xmlns:a16="http://schemas.microsoft.com/office/drawing/2014/main" id="{A1B4FD76-92A0-4550-A7DF-39742B47BD93}"/>
              </a:ext>
            </a:extLst>
          </p:cNvPr>
          <p:cNvSpPr txBox="1">
            <a:spLocks noChangeArrowheads="1"/>
          </p:cNvSpPr>
          <p:nvPr/>
        </p:nvSpPr>
        <p:spPr bwMode="auto">
          <a:xfrm>
            <a:off x="-11258" y="6547861"/>
            <a:ext cx="8704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Courtesy: Dr Johannes T</a:t>
            </a:r>
            <a:r>
              <a:rPr lang="en-US" altLang="it-IT" dirty="0"/>
              <a:t>ö</a:t>
            </a:r>
            <a:r>
              <a:rPr lang="pl-PL" altLang="it-IT" dirty="0"/>
              <a:t>pler, Deutscher Wasserstoff-und Brennstoffzellenverband</a:t>
            </a:r>
            <a:endParaRPr lang="en-US" alt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0F31D62-873D-4DEC-A509-75FD373FE66D}"/>
              </a:ext>
            </a:extLst>
          </p:cNvPr>
          <p:cNvSpPr>
            <a:spLocks noGrp="1" noChangeArrowheads="1"/>
          </p:cNvSpPr>
          <p:nvPr>
            <p:ph type="title" idx="4294967295"/>
          </p:nvPr>
        </p:nvSpPr>
        <p:spPr bwMode="auto">
          <a:xfrm>
            <a:off x="423352" y="166093"/>
            <a:ext cx="870443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Il vero problema non sarà la produzione, ma l’immagazzinamento</a:t>
            </a:r>
            <a:r>
              <a:rPr lang="pl-PL" altLang="ja-JP" sz="3200" dirty="0"/>
              <a:t> </a:t>
            </a:r>
            <a:endParaRPr lang="en-AU" altLang="it-IT" sz="3200" dirty="0"/>
          </a:p>
        </p:txBody>
      </p:sp>
      <p:sp>
        <p:nvSpPr>
          <p:cNvPr id="128004" name="Text Box 4">
            <a:extLst>
              <a:ext uri="{FF2B5EF4-FFF2-40B4-BE49-F238E27FC236}">
                <a16:creationId xmlns:a16="http://schemas.microsoft.com/office/drawing/2014/main" id="{03ADC679-CAE6-4F97-9251-FF3D28E8E7EC}"/>
              </a:ext>
            </a:extLst>
          </p:cNvPr>
          <p:cNvSpPr txBox="1">
            <a:spLocks noChangeArrowheads="1"/>
          </p:cNvSpPr>
          <p:nvPr/>
        </p:nvSpPr>
        <p:spPr bwMode="auto">
          <a:xfrm>
            <a:off x="5755482" y="1357139"/>
            <a:ext cx="3374231" cy="49582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sz="1700" dirty="0"/>
              <a:t>Quasi tutte le “fonti” di energia nell’immagine precedente si basano su energia eolica e solare, vale a dire su fonti di energia che dipendono dal tempo atmosferico: producono energia quando possono e non quando è necessario.</a:t>
            </a:r>
            <a:endParaRPr lang="pl-PL" altLang="it-IT" sz="1700" dirty="0"/>
          </a:p>
          <a:p>
            <a:pPr>
              <a:spcAft>
                <a:spcPct val="30000"/>
              </a:spcAft>
            </a:pPr>
            <a:r>
              <a:rPr lang="it-IT" altLang="it-IT" sz="1700" dirty="0"/>
              <a:t>Come si vede dall’immagine, già il prossimo anno in Germania sorgerà un problema a causa della mancanza di energia quando non c'è vento né sole.</a:t>
            </a:r>
            <a:endParaRPr lang="pl-PL" altLang="it-IT" sz="1700" dirty="0"/>
          </a:p>
          <a:p>
            <a:pPr>
              <a:spcAft>
                <a:spcPct val="30000"/>
              </a:spcAft>
            </a:pPr>
            <a:r>
              <a:rPr lang="it-IT" altLang="it-IT" sz="1700" dirty="0"/>
              <a:t>La produzione di idrogeno dal fotovoltaico e il suo stoccaggio in enormi serbatoi è una delle possibili soluzioni per colmare le lacune energetiche</a:t>
            </a:r>
            <a:r>
              <a:rPr lang="it-IT" altLang="it-IT" sz="1500" dirty="0"/>
              <a:t>.</a:t>
            </a:r>
            <a:endParaRPr lang="en-AU" altLang="it-IT" sz="1500" dirty="0"/>
          </a:p>
        </p:txBody>
      </p:sp>
      <p:sp>
        <p:nvSpPr>
          <p:cNvPr id="128005" name="Text Box 5">
            <a:extLst>
              <a:ext uri="{FF2B5EF4-FFF2-40B4-BE49-F238E27FC236}">
                <a16:creationId xmlns:a16="http://schemas.microsoft.com/office/drawing/2014/main" id="{D0ED62A6-27B4-4BED-86FF-D26EE1FEA314}"/>
              </a:ext>
            </a:extLst>
          </p:cNvPr>
          <p:cNvSpPr txBox="1">
            <a:spLocks noChangeArrowheads="1"/>
          </p:cNvSpPr>
          <p:nvPr/>
        </p:nvSpPr>
        <p:spPr bwMode="auto">
          <a:xfrm>
            <a:off x="219783" y="6435507"/>
            <a:ext cx="87044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Courtesy: Dr Johannes T</a:t>
            </a:r>
            <a:r>
              <a:rPr lang="en-US" altLang="it-IT" dirty="0"/>
              <a:t>ö</a:t>
            </a:r>
            <a:r>
              <a:rPr lang="pl-PL" altLang="it-IT" dirty="0"/>
              <a:t>pler, Deutscher Wasserstoff-und Brennstoffzellenverband</a:t>
            </a:r>
            <a:endParaRPr lang="en-US" altLang="it-IT" dirty="0"/>
          </a:p>
        </p:txBody>
      </p:sp>
      <p:pic>
        <p:nvPicPr>
          <p:cNvPr id="128006" name="Picture 6">
            <a:extLst>
              <a:ext uri="{FF2B5EF4-FFF2-40B4-BE49-F238E27FC236}">
                <a16:creationId xmlns:a16="http://schemas.microsoft.com/office/drawing/2014/main" id="{867930EE-0FC2-450D-9759-CBB29D36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998"/>
          <a:stretch>
            <a:fillRect/>
          </a:stretch>
        </p:blipFill>
        <p:spPr bwMode="auto">
          <a:xfrm>
            <a:off x="0" y="1968103"/>
            <a:ext cx="5629275" cy="3337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7530D05E-051B-40EF-A6AE-C5851CF59262}"/>
              </a:ext>
            </a:extLst>
          </p:cNvPr>
          <p:cNvSpPr>
            <a:spLocks noGrp="1" noChangeArrowheads="1"/>
          </p:cNvSpPr>
          <p:nvPr>
            <p:ph type="title" idx="4294967295"/>
          </p:nvPr>
        </p:nvSpPr>
        <p:spPr bwMode="auto">
          <a:xfrm>
            <a:off x="564356" y="11663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Esperimenti con il fotovoltaico</a:t>
            </a:r>
            <a:r>
              <a:rPr lang="pl-PL" altLang="ja-JP" sz="3200" dirty="0"/>
              <a:t> </a:t>
            </a:r>
            <a:endParaRPr lang="en-AU" altLang="it-IT" sz="3200" dirty="0"/>
          </a:p>
        </p:txBody>
      </p:sp>
      <p:sp>
        <p:nvSpPr>
          <p:cNvPr id="104451" name="Rectangle 3">
            <a:extLst>
              <a:ext uri="{FF2B5EF4-FFF2-40B4-BE49-F238E27FC236}">
                <a16:creationId xmlns:a16="http://schemas.microsoft.com/office/drawing/2014/main" id="{7F0F3688-447C-4CB1-A848-0FA6FEF8F59A}"/>
              </a:ext>
            </a:extLst>
          </p:cNvPr>
          <p:cNvSpPr>
            <a:spLocks noGrp="1" noChangeArrowheads="1"/>
          </p:cNvSpPr>
          <p:nvPr>
            <p:ph type="body" idx="4294967295"/>
          </p:nvPr>
        </p:nvSpPr>
        <p:spPr bwMode="auto">
          <a:xfrm>
            <a:off x="385762" y="1600201"/>
            <a:ext cx="8586788"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it-IT" altLang="it-IT" sz="1950"/>
              <a:t>- C’è un’infinità di giochi da tavolo alimentati da fonti fotovoltaiche (macchinine, animali, calcolatrici). Trovane il più possibile e portali a scuola.</a:t>
            </a:r>
            <a:endParaRPr lang="pl-PL" altLang="it-IT" sz="1950"/>
          </a:p>
          <a:p>
            <a:pPr>
              <a:buFontTx/>
              <a:buChar char="-"/>
            </a:pPr>
            <a:r>
              <a:rPr lang="it-IT" altLang="it-IT" sz="1950"/>
              <a:t>- L'insegnante prepara diverse fonti di luce: LED, luminescenti, vecchie lampade a incandescenza con fili a W all'interno. Preparane diversi, anche dello stesso tipo. Annota la potenza nominale consumata da ognuno.</a:t>
            </a:r>
            <a:endParaRPr lang="pl-PL" altLang="it-IT" sz="1950"/>
          </a:p>
          <a:p>
            <a:pPr>
              <a:buFontTx/>
              <a:buChar char="-"/>
            </a:pPr>
            <a:r>
              <a:rPr lang="it-IT" altLang="it-IT" sz="1950"/>
              <a:t>- Gli studenti, divisi in gruppi di 3-4 persone, si spostano con i loro "giocattoli" da una sorgente di luce all'altra. Controlla qual è la distanza massima dalla sorgente di luce alla quale i tuoi giocattoli funzionano ancora. Prendi appunti.</a:t>
            </a:r>
            <a:endParaRPr lang="pl-PL" altLang="it-IT" sz="1950"/>
          </a:p>
          <a:p>
            <a:pPr>
              <a:buFontTx/>
              <a:buChar char="-"/>
            </a:pPr>
            <a:r>
              <a:rPr lang="it-IT" altLang="it-IT" sz="1950"/>
              <a:t>- Lasciare 15 minuti per discutere i risultati. Le conclusioni non saranno facili: ogni cella fotovoltaica può avere diversa efficienza e risposta spettrale, e lo stesso anche ciascuna sorgente luminosa.</a:t>
            </a:r>
            <a:endParaRPr lang="en-AU" altLang="it-IT" sz="1950"/>
          </a:p>
          <a:p>
            <a:endParaRPr lang="en-AU" altLang="it-IT" sz="195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8753EF2-ECB1-4FDD-8EBC-FD0B2F43407B}"/>
              </a:ext>
            </a:extLst>
          </p:cNvPr>
          <p:cNvSpPr>
            <a:spLocks noGrp="1" noChangeArrowheads="1"/>
          </p:cNvSpPr>
          <p:nvPr>
            <p:ph type="title" idx="4294967295"/>
          </p:nvPr>
        </p:nvSpPr>
        <p:spPr bwMode="auto">
          <a:xfrm>
            <a:off x="457200" y="18864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Discussione per gli studenti</a:t>
            </a:r>
            <a:endParaRPr lang="en-AU" altLang="it-IT" sz="3200" dirty="0"/>
          </a:p>
        </p:txBody>
      </p:sp>
      <p:sp>
        <p:nvSpPr>
          <p:cNvPr id="103427" name="Rectangle 3">
            <a:extLst>
              <a:ext uri="{FF2B5EF4-FFF2-40B4-BE49-F238E27FC236}">
                <a16:creationId xmlns:a16="http://schemas.microsoft.com/office/drawing/2014/main" id="{1C905968-660A-41AB-8779-FE352D90A6AF}"/>
              </a:ext>
            </a:extLst>
          </p:cNvPr>
          <p:cNvSpPr>
            <a:spLocks noGrp="1" noChangeArrowheads="1"/>
          </p:cNvSpPr>
          <p:nvPr>
            <p:ph type="body" idx="4294967295"/>
          </p:nvPr>
        </p:nvSpPr>
        <p:spPr bwMode="auto">
          <a:xfrm>
            <a:off x="457200" y="1268760"/>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2400" dirty="0"/>
              <a:t>L'insegnante divide la classe in gruppi, che per la prossima lezione prepareranno argomenti a favore di "fonti" di energia selezionate: fotovoltaico, eolico, idrico, nucleare (?), termonucleare, nucleare alternativo (torio), biomassa</a:t>
            </a:r>
            <a:endParaRPr lang="pl-PL" altLang="it-IT" sz="2400" dirty="0">
              <a:latin typeface="Arial" panose="020B0604020202020204" pitchFamily="34" charset="0"/>
            </a:endParaRPr>
          </a:p>
          <a:p>
            <a:pPr>
              <a:buFontTx/>
              <a:buChar char="-"/>
            </a:pPr>
            <a:r>
              <a:rPr lang="it-IT" altLang="it-IT" sz="2400" dirty="0"/>
              <a:t>Ogni gruppo prepara analisi di costi e benefici (investimenti, gestione corrente, smantellamento, costi sociali, rischi per la salute)</a:t>
            </a:r>
            <a:endParaRPr lang="pl-PL" altLang="it-IT" sz="2400" dirty="0">
              <a:latin typeface="Arial" panose="020B0604020202020204" pitchFamily="34" charset="0"/>
            </a:endParaRPr>
          </a:p>
          <a:p>
            <a:pPr>
              <a:buFontTx/>
              <a:buNone/>
            </a:pPr>
            <a:r>
              <a:rPr lang="it-IT" altLang="it-IT" sz="2400" dirty="0"/>
              <a:t>-  Difendi la tua "fonte" di energia, per quanto possibile: non presentarne gli svantaggi agli altri gruppi, fino a quando non li scopriranno: questo è un dibattito politico!</a:t>
            </a:r>
            <a:endParaRPr lang="en-AU" altLang="it-IT" sz="2400" dirty="0"/>
          </a:p>
          <a:p>
            <a:endParaRPr lang="en-AU" altLang="it-IT"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755576" y="152443"/>
            <a:ext cx="6240811"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dirty="0"/>
              <a:t>Il secolo XXI: </a:t>
            </a:r>
          </a:p>
          <a:p>
            <a:r>
              <a:rPr lang="it-IT" altLang="it-IT" sz="4400" dirty="0"/>
              <a:t>la macchina all’idrogeno</a:t>
            </a:r>
            <a:endParaRPr lang="pl-PL" altLang="it-IT" sz="4400" dirty="0">
              <a:latin typeface="Arial" panose="020B0604020202020204" pitchFamily="34" charset="0"/>
            </a:endParaRPr>
          </a:p>
          <a:p>
            <a:endParaRPr lang="pl-PL" altLang="it-IT" sz="2800" dirty="0">
              <a:solidFill>
                <a:srgbClr val="FF0000"/>
              </a:solidFill>
              <a:latin typeface="Arial" panose="020B0604020202020204" pitchFamily="34" charset="0"/>
            </a:endParaRPr>
          </a:p>
          <a:p>
            <a:r>
              <a:rPr lang="it-IT" altLang="it-IT" sz="2800" dirty="0">
                <a:solidFill>
                  <a:srgbClr val="FF0000"/>
                </a:solidFill>
                <a:latin typeface="Arial" panose="020B0604020202020204" pitchFamily="34" charset="0"/>
              </a:rPr>
              <a:t>Il c</a:t>
            </a:r>
            <a:r>
              <a:rPr lang="it-IT" altLang="it-IT" sz="2800" dirty="0">
                <a:solidFill>
                  <a:srgbClr val="FF0000"/>
                </a:solidFill>
              </a:rPr>
              <a:t>lima sta cambiando?</a:t>
            </a:r>
            <a:endParaRPr lang="it-IT" altLang="it-IT" sz="2800" dirty="0">
              <a:solidFill>
                <a:srgbClr val="FF0000"/>
              </a:solidFill>
              <a:latin typeface="Arial" panose="020B0604020202020204" pitchFamily="34" charset="0"/>
            </a:endParaRPr>
          </a:p>
          <a:p>
            <a:r>
              <a:rPr lang="it-IT" altLang="it-IT" sz="2800" dirty="0">
                <a:solidFill>
                  <a:srgbClr val="FF0000"/>
                </a:solidFill>
              </a:rPr>
              <a:t>Energie alternative</a:t>
            </a:r>
          </a:p>
          <a:p>
            <a:r>
              <a:rPr lang="it-IT" altLang="it-IT" sz="2800" b="1" dirty="0">
                <a:solidFill>
                  <a:srgbClr val="FF0000"/>
                </a:solidFill>
                <a:latin typeface="Arial" panose="020B0604020202020204" pitchFamily="34" charset="0"/>
              </a:rPr>
              <a:t>Pila di Volta</a:t>
            </a:r>
          </a:p>
          <a:p>
            <a:r>
              <a:rPr lang="it-IT" altLang="it-IT" sz="2800" dirty="0">
                <a:solidFill>
                  <a:srgbClr val="FF0000"/>
                </a:solidFill>
              </a:rPr>
              <a:t>Cella a combustione idrogeno</a:t>
            </a:r>
          </a:p>
          <a:p>
            <a:r>
              <a:rPr lang="it-IT" altLang="it-IT" sz="2800" dirty="0">
                <a:solidFill>
                  <a:srgbClr val="FF0000"/>
                </a:solidFill>
                <a:latin typeface="Arial" panose="020B0604020202020204" pitchFamily="34" charset="0"/>
              </a:rPr>
              <a:t>Che cosa è l’energia?</a:t>
            </a: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395635" y="4581128"/>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5</a:t>
            </a:r>
            <a:endParaRPr lang="pl-PL" altLang="it-IT" sz="2800" i="1" dirty="0">
              <a:solidFill>
                <a:srgbClr val="002060"/>
              </a:solidFill>
              <a:latin typeface="Arial" panose="020B0604020202020204" pitchFamily="34" charset="0"/>
            </a:endParaRPr>
          </a:p>
        </p:txBody>
      </p:sp>
    </p:spTree>
    <p:extLst>
      <p:ext uri="{BB962C8B-B14F-4D97-AF65-F5344CB8AC3E}">
        <p14:creationId xmlns:p14="http://schemas.microsoft.com/office/powerpoint/2010/main" val="2310254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9" name="Picture 5">
            <a:extLst>
              <a:ext uri="{FF2B5EF4-FFF2-40B4-BE49-F238E27FC236}">
                <a16:creationId xmlns:a16="http://schemas.microsoft.com/office/drawing/2014/main" id="{7B5C0EDE-D757-4C82-B5BD-B1A6125BC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13022"/>
            <a:ext cx="4212761" cy="317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 name="Rectangle 2">
            <a:extLst>
              <a:ext uri="{FF2B5EF4-FFF2-40B4-BE49-F238E27FC236}">
                <a16:creationId xmlns:a16="http://schemas.microsoft.com/office/drawing/2014/main" id="{2FEA133A-8660-4636-A4B1-478597DD1185}"/>
              </a:ext>
            </a:extLst>
          </p:cNvPr>
          <p:cNvSpPr>
            <a:spLocks noGrp="1" noChangeArrowheads="1"/>
          </p:cNvSpPr>
          <p:nvPr>
            <p:ph type="title" idx="4294967295"/>
          </p:nvPr>
        </p:nvSpPr>
        <p:spPr bwMode="auto">
          <a:xfrm>
            <a:off x="1170894" y="68060"/>
            <a:ext cx="6946106"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Luigi Galvani e le rane (morte)</a:t>
            </a:r>
            <a:r>
              <a:rPr lang="pl-PL" altLang="ja-JP" sz="3200" dirty="0"/>
              <a:t> </a:t>
            </a:r>
            <a:endParaRPr lang="en-AU" altLang="pl-PL" sz="3200" dirty="0"/>
          </a:p>
        </p:txBody>
      </p:sp>
      <p:sp>
        <p:nvSpPr>
          <p:cNvPr id="48134" name="Text Box 7">
            <a:extLst>
              <a:ext uri="{FF2B5EF4-FFF2-40B4-BE49-F238E27FC236}">
                <a16:creationId xmlns:a16="http://schemas.microsoft.com/office/drawing/2014/main" id="{EB59F71B-C22F-4C06-922C-5863BF02C6CC}"/>
              </a:ext>
            </a:extLst>
          </p:cNvPr>
          <p:cNvSpPr txBox="1">
            <a:spLocks noChangeArrowheads="1"/>
          </p:cNvSpPr>
          <p:nvPr/>
        </p:nvSpPr>
        <p:spPr bwMode="auto">
          <a:xfrm>
            <a:off x="4626780" y="727152"/>
            <a:ext cx="4274344" cy="61093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50000"/>
              </a:spcAft>
            </a:pPr>
            <a:r>
              <a:rPr lang="it-IT" altLang="pl-PL" sz="1700" dirty="0"/>
              <a:t>Luigi Galvani, che ha lavorato a Bologna, era medico e chirurgo. Eseguendo esperimenti su rane (appena uccise) notò (</a:t>
            </a:r>
            <a:r>
              <a:rPr lang="it-IT" altLang="pl-PL" sz="1700" i="1" dirty="0"/>
              <a:t>crediamo</a:t>
            </a:r>
            <a:r>
              <a:rPr lang="it-IT" altLang="pl-PL" sz="1700" dirty="0"/>
              <a:t>* toccando i nervi della rana posizionati su un piatto di latta da un coltello d'argento) che le gambe si muovevano.</a:t>
            </a:r>
            <a:r>
              <a:rPr lang="pl-PL" altLang="pl-PL" sz="1700" dirty="0"/>
              <a:t> </a:t>
            </a:r>
            <a:r>
              <a:rPr lang="it-IT" altLang="pl-PL" sz="1700" dirty="0"/>
              <a:t>Credeva che “l’elettricità animale" fosse una terza forma di elettricità (diversa da quella del</a:t>
            </a:r>
            <a:r>
              <a:rPr lang="pl-PL" altLang="pl-PL" sz="1700" dirty="0"/>
              <a:t>l’acqua e quella dello zolfo). </a:t>
            </a:r>
            <a:r>
              <a:rPr lang="it-IT" altLang="pl-PL" sz="1700" dirty="0"/>
              <a:t>  </a:t>
            </a:r>
            <a:endParaRPr lang="pl-PL" altLang="pl-PL" sz="1700" dirty="0"/>
          </a:p>
          <a:p>
            <a:pPr>
              <a:lnSpc>
                <a:spcPct val="100000"/>
              </a:lnSpc>
              <a:spcAft>
                <a:spcPct val="50000"/>
              </a:spcAft>
            </a:pPr>
            <a:r>
              <a:rPr lang="it-IT" altLang="pl-PL" sz="1700" dirty="0"/>
              <a:t>Le sue scoperte furono rivoluzionarie a quel tempo, ma Alessandro Volta (di Pavia, in uno stato diverso da quello di Bologna) fornì una spiegazione </a:t>
            </a:r>
            <a:r>
              <a:rPr lang="pl-PL" altLang="pl-PL" sz="1700" dirty="0"/>
              <a:t>alternativa</a:t>
            </a:r>
            <a:r>
              <a:rPr lang="it-IT" altLang="pl-PL" sz="1700" dirty="0"/>
              <a:t>: </a:t>
            </a:r>
            <a:r>
              <a:rPr lang="pl-PL" altLang="pl-PL" sz="1700" dirty="0"/>
              <a:t>due diversi e metalli non </a:t>
            </a:r>
            <a:r>
              <a:rPr lang="it-IT" altLang="pl-PL" sz="1700" dirty="0"/>
              <a:t>gli animali, sono la fonte di "elettricità".</a:t>
            </a:r>
            <a:endParaRPr lang="pl-PL" altLang="pl-PL" sz="1700" dirty="0"/>
          </a:p>
          <a:p>
            <a:pPr>
              <a:lnSpc>
                <a:spcPct val="100000"/>
              </a:lnSpc>
              <a:spcAft>
                <a:spcPct val="50000"/>
              </a:spcAft>
            </a:pPr>
            <a:r>
              <a:rPr lang="it-IT" altLang="pl-PL" sz="1700" dirty="0"/>
              <a:t>* Galvani riferì che le rane morte si muovevano quando si verificava una scintilla da una macchina elettrostatica nelle vicinanze o durante i temporali. Queste sarebbero onde elettromagnetiche o alcuni cortocircuiti - è difficile da credere.</a:t>
            </a:r>
            <a:endParaRPr lang="en-AU" altLang="pl-PL" sz="1700" dirty="0"/>
          </a:p>
        </p:txBody>
      </p:sp>
      <p:sp>
        <p:nvSpPr>
          <p:cNvPr id="48137" name="Text Box 9">
            <a:extLst>
              <a:ext uri="{FF2B5EF4-FFF2-40B4-BE49-F238E27FC236}">
                <a16:creationId xmlns:a16="http://schemas.microsoft.com/office/drawing/2014/main" id="{FE5A98B6-E8E3-402B-AEE7-CCD633099D08}"/>
              </a:ext>
            </a:extLst>
          </p:cNvPr>
          <p:cNvSpPr txBox="1">
            <a:spLocks noChangeArrowheads="1"/>
          </p:cNvSpPr>
          <p:nvPr/>
        </p:nvSpPr>
        <p:spPr bwMode="auto">
          <a:xfrm>
            <a:off x="238842" y="4200081"/>
            <a:ext cx="17240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r>
              <a:rPr lang="pl-PL" altLang="it-IT" dirty="0">
                <a:latin typeface="Arial" panose="020B0604020202020204" pitchFamily="34" charset="0"/>
              </a:rPr>
              <a:t>I muscoli si muovono quando l’elettricita’ viene portata dalla macchina elettrostatica</a:t>
            </a:r>
            <a:endParaRPr lang="en-AU" altLang="it-IT" dirty="0">
              <a:latin typeface="Arial" panose="020B0604020202020204" pitchFamily="34" charset="0"/>
            </a:endParaRPr>
          </a:p>
        </p:txBody>
      </p:sp>
      <p:sp>
        <p:nvSpPr>
          <p:cNvPr id="48138" name="Text Box 10">
            <a:extLst>
              <a:ext uri="{FF2B5EF4-FFF2-40B4-BE49-F238E27FC236}">
                <a16:creationId xmlns:a16="http://schemas.microsoft.com/office/drawing/2014/main" id="{E3E155A9-0633-4A07-A97B-D2459D7FA837}"/>
              </a:ext>
            </a:extLst>
          </p:cNvPr>
          <p:cNvSpPr txBox="1">
            <a:spLocks noChangeArrowheads="1"/>
          </p:cNvSpPr>
          <p:nvPr/>
        </p:nvSpPr>
        <p:spPr bwMode="auto">
          <a:xfrm>
            <a:off x="2768211" y="4200081"/>
            <a:ext cx="176807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r>
              <a:rPr lang="pl-PL" altLang="it-IT" dirty="0">
                <a:latin typeface="Arial" panose="020B0604020202020204" pitchFamily="34" charset="0"/>
              </a:rPr>
              <a:t>Instruzioni di Galvani, come preparare le rane per gli esperimenti con</a:t>
            </a:r>
          </a:p>
          <a:p>
            <a:pPr>
              <a:lnSpc>
                <a:spcPct val="100000"/>
              </a:lnSpc>
            </a:pPr>
            <a:r>
              <a:rPr lang="pl-PL" altLang="it-IT" dirty="0">
                <a:latin typeface="Arial" panose="020B0604020202020204" pitchFamily="34" charset="0"/>
              </a:rPr>
              <a:t>l’elettricita’</a:t>
            </a:r>
            <a:endParaRPr lang="en-AU" altLang="it-IT" dirty="0">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29E1258A-5274-4A53-8108-907ACC673692}"/>
              </a:ext>
            </a:extLst>
          </p:cNvPr>
          <p:cNvSpPr txBox="1">
            <a:spLocks noChangeArrowheads="1"/>
          </p:cNvSpPr>
          <p:nvPr/>
        </p:nvSpPr>
        <p:spPr bwMode="auto">
          <a:xfrm>
            <a:off x="355076" y="88377"/>
            <a:ext cx="803334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pl-PL" sz="3200" dirty="0">
                <a:solidFill>
                  <a:srgbClr val="000099"/>
                </a:solidFill>
              </a:rPr>
              <a:t>L’elettricità nel XVII secolo era un gioco di società nelle corti aristocratiche</a:t>
            </a:r>
            <a:endParaRPr lang="en-AU" altLang="pl-PL" sz="3200" dirty="0">
              <a:solidFill>
                <a:srgbClr val="000099"/>
              </a:solidFill>
            </a:endParaRPr>
          </a:p>
        </p:txBody>
      </p:sp>
      <p:pic>
        <p:nvPicPr>
          <p:cNvPr id="3" name="Picture 7">
            <a:extLst>
              <a:ext uri="{FF2B5EF4-FFF2-40B4-BE49-F238E27FC236}">
                <a16:creationId xmlns:a16="http://schemas.microsoft.com/office/drawing/2014/main" id="{E959669A-878F-4FFF-B67E-3720B16DB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396872"/>
            <a:ext cx="3036863" cy="390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4" descr="E:\Ania\!ZKompAnia\ania\volta\kulasiar.jpg">
            <a:extLst>
              <a:ext uri="{FF2B5EF4-FFF2-40B4-BE49-F238E27FC236}">
                <a16:creationId xmlns:a16="http://schemas.microsoft.com/office/drawing/2014/main" id="{2EB58ACD-8746-4505-94DE-596A0F1A1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565" y="1373038"/>
            <a:ext cx="2378869" cy="17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Prostokąt 3">
            <a:extLst>
              <a:ext uri="{FF2B5EF4-FFF2-40B4-BE49-F238E27FC236}">
                <a16:creationId xmlns:a16="http://schemas.microsoft.com/office/drawing/2014/main" id="{369EA7E2-EAED-46B8-9B77-024A5E2E6502}"/>
              </a:ext>
            </a:extLst>
          </p:cNvPr>
          <p:cNvSpPr>
            <a:spLocks noChangeArrowheads="1"/>
          </p:cNvSpPr>
          <p:nvPr/>
        </p:nvSpPr>
        <p:spPr bwMode="auto">
          <a:xfrm>
            <a:off x="5691333" y="1343017"/>
            <a:ext cx="3473053" cy="58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it-IT" sz="1700" b="1" dirty="0">
                <a:latin typeface="+mn-lt"/>
              </a:rPr>
              <a:t>Talete di Mileto </a:t>
            </a:r>
            <a:r>
              <a:rPr lang="it-IT" altLang="it-IT" sz="1700" dirty="0">
                <a:latin typeface="+mn-lt"/>
              </a:rPr>
              <a:t>intorno al 500 a.C. notò particolari proprietà dell'ambra, chiamata </a:t>
            </a:r>
            <a:r>
              <a:rPr lang="it-IT" altLang="it-IT" sz="1700" i="1" dirty="0">
                <a:latin typeface="+mn-lt"/>
              </a:rPr>
              <a:t>electron</a:t>
            </a:r>
            <a:r>
              <a:rPr lang="it-IT" altLang="it-IT" sz="1700" dirty="0">
                <a:latin typeface="+mn-lt"/>
              </a:rPr>
              <a:t> in greco.</a:t>
            </a:r>
            <a:endParaRPr lang="pl-PL" altLang="it-IT" sz="1700" dirty="0">
              <a:latin typeface="+mn-lt"/>
            </a:endParaRPr>
          </a:p>
          <a:p>
            <a:pPr>
              <a:lnSpc>
                <a:spcPct val="100000"/>
              </a:lnSpc>
              <a:spcAft>
                <a:spcPct val="30000"/>
              </a:spcAft>
            </a:pPr>
            <a:r>
              <a:rPr lang="it-IT" altLang="it-IT" sz="1700" dirty="0">
                <a:latin typeface="+mn-lt"/>
              </a:rPr>
              <a:t>Nel XVII secolo erano noti esperimenti con zolfo o sfere di vetro: per attrito si creava "elettricità", fino produrre grandi scintille se una ragazza (leggera) veniva mantenuta isolata da terra tramite la seta.</a:t>
            </a:r>
            <a:endParaRPr lang="pl-PL" altLang="it-IT" sz="1700" dirty="0">
              <a:latin typeface="+mn-lt"/>
            </a:endParaRPr>
          </a:p>
          <a:p>
            <a:pPr>
              <a:lnSpc>
                <a:spcPct val="100000"/>
              </a:lnSpc>
              <a:spcAft>
                <a:spcPct val="30000"/>
              </a:spcAft>
            </a:pPr>
            <a:r>
              <a:rPr lang="it-IT" altLang="it-IT" sz="1700" dirty="0">
                <a:latin typeface="+mn-lt"/>
              </a:rPr>
              <a:t>Robert </a:t>
            </a:r>
            <a:r>
              <a:rPr lang="it-IT" altLang="it-IT" sz="1700" dirty="0" err="1">
                <a:latin typeface="+mn-lt"/>
              </a:rPr>
              <a:t>Symmer</a:t>
            </a:r>
            <a:r>
              <a:rPr lang="it-IT" altLang="it-IT" sz="1700" dirty="0">
                <a:latin typeface="+mn-lt"/>
              </a:rPr>
              <a:t> (1707-1763) scrisse che le sue calze bianche e nere, di lana e di seta, si elettrizzavano se indossate l'una sull'altra.</a:t>
            </a:r>
            <a:endParaRPr lang="pl-PL" altLang="it-IT" sz="1700" dirty="0">
              <a:latin typeface="+mn-lt"/>
            </a:endParaRPr>
          </a:p>
          <a:p>
            <a:pPr>
              <a:lnSpc>
                <a:spcPct val="100000"/>
              </a:lnSpc>
              <a:spcAft>
                <a:spcPct val="30000"/>
              </a:spcAft>
            </a:pPr>
            <a:r>
              <a:rPr lang="it-IT" altLang="it-IT" sz="1700" dirty="0">
                <a:latin typeface="+mn-lt"/>
              </a:rPr>
              <a:t>Nello stesso periodo Benjamin Franklin studia l'elettricità dei temporali.</a:t>
            </a:r>
            <a:endParaRPr lang="en-AU" altLang="it-IT" sz="1700" dirty="0">
              <a:latin typeface="+mn-lt"/>
            </a:endParaRPr>
          </a:p>
          <a:p>
            <a:pPr>
              <a:lnSpc>
                <a:spcPct val="100000"/>
              </a:lnSpc>
            </a:pPr>
            <a:endParaRPr lang="pl-PL" altLang="it-IT" sz="1500" dirty="0"/>
          </a:p>
          <a:p>
            <a:pPr>
              <a:lnSpc>
                <a:spcPct val="100000"/>
              </a:lnSpc>
            </a:pPr>
            <a:r>
              <a:rPr lang="pl-PL" altLang="it-IT" sz="1500" dirty="0"/>
              <a:t>   </a:t>
            </a:r>
          </a:p>
        </p:txBody>
      </p:sp>
      <p:sp>
        <p:nvSpPr>
          <p:cNvPr id="49160" name="Text Box 6">
            <a:extLst>
              <a:ext uri="{FF2B5EF4-FFF2-40B4-BE49-F238E27FC236}">
                <a16:creationId xmlns:a16="http://schemas.microsoft.com/office/drawing/2014/main" id="{C868A90B-4D1B-4310-8025-57CEFE8D7894}"/>
              </a:ext>
            </a:extLst>
          </p:cNvPr>
          <p:cNvSpPr txBox="1">
            <a:spLocks noChangeArrowheads="1"/>
          </p:cNvSpPr>
          <p:nvPr/>
        </p:nvSpPr>
        <p:spPr bwMode="auto">
          <a:xfrm>
            <a:off x="251519" y="6515707"/>
            <a:ext cx="486543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pl-PL" sz="1050" dirty="0"/>
              <a:t>„1799:.. E la corrente fu. Duecento anni dalla pila di Volta”, Universita’ di Pavia</a:t>
            </a:r>
            <a:endParaRPr lang="en-AU" altLang="pl-PL"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189EF462-AFDC-4E3D-BEAE-D5FCA7166367}"/>
              </a:ext>
            </a:extLst>
          </p:cNvPr>
          <p:cNvSpPr>
            <a:spLocks noGrp="1" noChangeArrowheads="1"/>
          </p:cNvSpPr>
          <p:nvPr>
            <p:ph type="title" idx="4294967295"/>
          </p:nvPr>
        </p:nvSpPr>
        <p:spPr bwMode="auto">
          <a:xfrm>
            <a:off x="780729" y="444818"/>
            <a:ext cx="8363271"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Qualcuno dice che </a:t>
            </a:r>
            <a:r>
              <a:rPr lang="pl-PL" altLang="ja-JP" sz="3200" dirty="0"/>
              <a:t>i </a:t>
            </a:r>
            <a:r>
              <a:rPr lang="it-IT" altLang="ja-JP" sz="3200" dirty="0">
                <a:ea typeface="MS PGothic" panose="020B0600070205080204" pitchFamily="34" charset="-128"/>
              </a:rPr>
              <a:t>cambiamenti climatici fanno parte della storia della Te</a:t>
            </a:r>
            <a:r>
              <a:rPr lang="pl-PL" altLang="ja-JP" sz="3200" dirty="0"/>
              <a:t>rra </a:t>
            </a:r>
            <a:endParaRPr lang="en-AU" altLang="it-IT" sz="3200" dirty="0"/>
          </a:p>
        </p:txBody>
      </p:sp>
      <p:pic>
        <p:nvPicPr>
          <p:cNvPr id="59396" name="Picture 4">
            <a:extLst>
              <a:ext uri="{FF2B5EF4-FFF2-40B4-BE49-F238E27FC236}">
                <a16:creationId xmlns:a16="http://schemas.microsoft.com/office/drawing/2014/main" id="{6850094C-AD59-4E89-A0EB-A5FA38FE6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4" y="2187179"/>
            <a:ext cx="5405438" cy="2944415"/>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a:extLst>
              <a:ext uri="{FF2B5EF4-FFF2-40B4-BE49-F238E27FC236}">
                <a16:creationId xmlns:a16="http://schemas.microsoft.com/office/drawing/2014/main" id="{5329F509-71F2-4BCD-98D2-C36C721720D2}"/>
              </a:ext>
            </a:extLst>
          </p:cNvPr>
          <p:cNvSpPr txBox="1">
            <a:spLocks noChangeArrowheads="1"/>
          </p:cNvSpPr>
          <p:nvPr/>
        </p:nvSpPr>
        <p:spPr bwMode="auto">
          <a:xfrm>
            <a:off x="-71438" y="3810000"/>
            <a:ext cx="6992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+5</a:t>
            </a:r>
            <a:r>
              <a:rPr lang="en-US" altLang="it-IT"/>
              <a:t>º</a:t>
            </a:r>
            <a:r>
              <a:rPr lang="pl-PL" altLang="it-IT"/>
              <a:t>C</a:t>
            </a:r>
            <a:endParaRPr lang="en-US" altLang="it-IT"/>
          </a:p>
        </p:txBody>
      </p:sp>
      <p:sp>
        <p:nvSpPr>
          <p:cNvPr id="59398" name="Text Box 6">
            <a:extLst>
              <a:ext uri="{FF2B5EF4-FFF2-40B4-BE49-F238E27FC236}">
                <a16:creationId xmlns:a16="http://schemas.microsoft.com/office/drawing/2014/main" id="{8793BD80-811A-4364-B09E-63802665350E}"/>
              </a:ext>
            </a:extLst>
          </p:cNvPr>
          <p:cNvSpPr txBox="1">
            <a:spLocks noChangeArrowheads="1"/>
          </p:cNvSpPr>
          <p:nvPr/>
        </p:nvSpPr>
        <p:spPr bwMode="auto">
          <a:xfrm>
            <a:off x="38100" y="425172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0</a:t>
            </a:r>
            <a:endParaRPr lang="en-AU" altLang="it-IT"/>
          </a:p>
        </p:txBody>
      </p:sp>
      <p:sp>
        <p:nvSpPr>
          <p:cNvPr id="59399" name="Text Box 7">
            <a:extLst>
              <a:ext uri="{FF2B5EF4-FFF2-40B4-BE49-F238E27FC236}">
                <a16:creationId xmlns:a16="http://schemas.microsoft.com/office/drawing/2014/main" id="{CF93B7CE-AF6C-4249-84BC-061131165DA5}"/>
              </a:ext>
            </a:extLst>
          </p:cNvPr>
          <p:cNvSpPr txBox="1">
            <a:spLocks noChangeArrowheads="1"/>
          </p:cNvSpPr>
          <p:nvPr/>
        </p:nvSpPr>
        <p:spPr bwMode="auto">
          <a:xfrm>
            <a:off x="-53579" y="4747022"/>
            <a:ext cx="6415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pl-PL" altLang="it-IT"/>
              <a:t>-5</a:t>
            </a:r>
            <a:r>
              <a:rPr lang="en-US" altLang="it-IT"/>
              <a:t>º</a:t>
            </a:r>
            <a:r>
              <a:rPr lang="pl-PL" altLang="it-IT"/>
              <a:t>C</a:t>
            </a:r>
            <a:endParaRPr lang="en-US" altLang="it-IT"/>
          </a:p>
        </p:txBody>
      </p:sp>
      <p:sp>
        <p:nvSpPr>
          <p:cNvPr id="59400" name="Text Box 8">
            <a:extLst>
              <a:ext uri="{FF2B5EF4-FFF2-40B4-BE49-F238E27FC236}">
                <a16:creationId xmlns:a16="http://schemas.microsoft.com/office/drawing/2014/main" id="{97CC64F2-C166-4E72-AE24-0BB10897C487}"/>
              </a:ext>
            </a:extLst>
          </p:cNvPr>
          <p:cNvSpPr txBox="1">
            <a:spLocks noChangeArrowheads="1"/>
          </p:cNvSpPr>
          <p:nvPr/>
        </p:nvSpPr>
        <p:spPr bwMode="auto">
          <a:xfrm>
            <a:off x="5868820" y="1396364"/>
            <a:ext cx="3200400" cy="367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50000"/>
              </a:spcAft>
            </a:pPr>
            <a:r>
              <a:rPr lang="it-IT" altLang="it-IT" sz="1650" dirty="0"/>
              <a:t>Questo grafico mostra che non solo i cambiamenti climatici erano presenti sempre nella storia della Terra</a:t>
            </a:r>
            <a:r>
              <a:rPr lang="pl-PL" altLang="it-IT" sz="1650" dirty="0"/>
              <a:t>,</a:t>
            </a:r>
            <a:r>
              <a:rPr lang="it-IT" altLang="it-IT" sz="1650" dirty="0"/>
              <a:t> ma il clima, qualche 100-200 milioni d’anni fa (età di dinosauri) era molto più caldo che oggi</a:t>
            </a:r>
            <a:r>
              <a:rPr lang="pl-PL" altLang="it-IT" sz="1650" dirty="0"/>
              <a:t>, anche +2</a:t>
            </a:r>
            <a:r>
              <a:rPr lang="en-US" altLang="it-IT" sz="1650" dirty="0"/>
              <a:t>º</a:t>
            </a:r>
            <a:r>
              <a:rPr lang="pl-PL" altLang="it-IT" sz="1650" dirty="0"/>
              <a:t>C.</a:t>
            </a:r>
            <a:endParaRPr lang="en-US" altLang="it-IT" sz="1650" dirty="0"/>
          </a:p>
          <a:p>
            <a:pPr>
              <a:spcAft>
                <a:spcPct val="50000"/>
              </a:spcAft>
            </a:pPr>
            <a:r>
              <a:rPr lang="it-IT" altLang="it-IT" sz="1650" dirty="0"/>
              <a:t>E le fluttuazioni divennero più rapidi </a:t>
            </a:r>
            <a:r>
              <a:rPr lang="pl-PL" altLang="it-IT" sz="1650" dirty="0"/>
              <a:t>nell’</a:t>
            </a:r>
            <a:r>
              <a:rPr lang="it-IT" altLang="it-IT" sz="1650" dirty="0" err="1"/>
              <a:t>ultim</a:t>
            </a:r>
            <a:r>
              <a:rPr lang="pl-PL" altLang="it-IT" sz="1650" dirty="0"/>
              <a:t>o</a:t>
            </a:r>
            <a:r>
              <a:rPr lang="it-IT" altLang="it-IT" sz="1650" dirty="0"/>
              <a:t> mezzo milion</a:t>
            </a:r>
            <a:r>
              <a:rPr lang="pl-PL" altLang="it-IT" sz="1650" dirty="0"/>
              <a:t>e</a:t>
            </a:r>
            <a:r>
              <a:rPr lang="it-IT" altLang="it-IT" sz="1650" dirty="0"/>
              <a:t> d’anni fa, con periodi glaciali e interglaciali.</a:t>
            </a:r>
            <a:endParaRPr lang="it-IT" altLang="ja-JP" sz="1650" dirty="0">
              <a:ea typeface="MS PGothic" panose="020B0600070205080204" pitchFamily="34" charset="-128"/>
            </a:endParaRPr>
          </a:p>
          <a:p>
            <a:pPr>
              <a:spcAft>
                <a:spcPct val="50000"/>
              </a:spcAft>
            </a:pPr>
            <a:r>
              <a:rPr lang="it-IT" altLang="ja-JP" sz="1650" dirty="0">
                <a:ea typeface="MS PGothic" panose="020B0600070205080204" pitchFamily="34" charset="-128"/>
              </a:rPr>
              <a:t>(Nota la scala logaritmica del tempo)</a:t>
            </a:r>
            <a:r>
              <a:rPr lang="it-IT" altLang="ja-JP" dirty="0">
                <a:ea typeface="MS PGothic" panose="020B0600070205080204" pitchFamily="34" charset="-128"/>
              </a:rPr>
              <a:t> </a:t>
            </a:r>
            <a:r>
              <a:rPr lang="pl-PL" altLang="it-IT" sz="1500" dirty="0"/>
              <a:t> </a:t>
            </a:r>
            <a:r>
              <a:rPr lang="en-AU" altLang="it-IT" sz="1500" dirty="0"/>
              <a:t> </a:t>
            </a:r>
          </a:p>
        </p:txBody>
      </p:sp>
      <p:sp>
        <p:nvSpPr>
          <p:cNvPr id="59401" name="Text Box 9">
            <a:extLst>
              <a:ext uri="{FF2B5EF4-FFF2-40B4-BE49-F238E27FC236}">
                <a16:creationId xmlns:a16="http://schemas.microsoft.com/office/drawing/2014/main" id="{1A0EF5AE-34CB-4657-A393-286723CB7024}"/>
              </a:ext>
            </a:extLst>
          </p:cNvPr>
          <p:cNvSpPr txBox="1">
            <a:spLocks noChangeArrowheads="1"/>
          </p:cNvSpPr>
          <p:nvPr/>
        </p:nvSpPr>
        <p:spPr bwMode="auto">
          <a:xfrm>
            <a:off x="0" y="5092304"/>
            <a:ext cx="62354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dirty="0"/>
              <a:t>C. J. Allegre e S. H. Shneider, Le Scienze Quaderni, No. 104, Ott. 1998, p.9 </a:t>
            </a:r>
            <a:endParaRPr lang="en-US" altLang="it-IT" sz="1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5447F5D0-4DB1-4C0D-A4BA-3D27E2888050}"/>
              </a:ext>
            </a:extLst>
          </p:cNvPr>
          <p:cNvSpPr/>
          <p:nvPr/>
        </p:nvSpPr>
        <p:spPr>
          <a:xfrm>
            <a:off x="5438264" y="6588045"/>
            <a:ext cx="3557588" cy="207749"/>
          </a:xfrm>
          <a:prstGeom prst="rect">
            <a:avLst/>
          </a:prstGeom>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sz="750" dirty="0"/>
              <a:t> </a:t>
            </a:r>
            <a:r>
              <a:rPr lang="pl-PL" altLang="it-IT" sz="750" dirty="0">
                <a:hlinkClick r:id="rId3"/>
              </a:rPr>
              <a:t>http://www.esdsystems.com/whitepapers/wp_tribocharging.html</a:t>
            </a:r>
            <a:endParaRPr lang="pl-PL" altLang="it-IT" sz="750" dirty="0"/>
          </a:p>
        </p:txBody>
      </p:sp>
      <p:sp>
        <p:nvSpPr>
          <p:cNvPr id="50185" name="Prostokąt 4">
            <a:extLst>
              <a:ext uri="{FF2B5EF4-FFF2-40B4-BE49-F238E27FC236}">
                <a16:creationId xmlns:a16="http://schemas.microsoft.com/office/drawing/2014/main" id="{859D44BD-6CE6-447B-B507-7D1F24111B3B}"/>
              </a:ext>
            </a:extLst>
          </p:cNvPr>
          <p:cNvSpPr>
            <a:spLocks noChangeArrowheads="1"/>
          </p:cNvSpPr>
          <p:nvPr/>
        </p:nvSpPr>
        <p:spPr bwMode="auto">
          <a:xfrm>
            <a:off x="214312" y="3808191"/>
            <a:ext cx="6085880" cy="27792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latin typeface="Brandon Grotesque Bold"/>
              </a:rPr>
              <a:t>Alessandro Volta, ispettore scolastico a Como e successi</a:t>
            </a:r>
            <a:r>
              <a:rPr lang="pl-PL" altLang="it-IT" dirty="0">
                <a:latin typeface="Brandon Grotesque Bold"/>
              </a:rPr>
              <a:t>- </a:t>
            </a:r>
            <a:r>
              <a:rPr lang="it-IT" altLang="it-IT" dirty="0" err="1">
                <a:latin typeface="Brandon Grotesque Bold"/>
              </a:rPr>
              <a:t>vamente</a:t>
            </a:r>
            <a:r>
              <a:rPr lang="it-IT" altLang="it-IT" dirty="0">
                <a:latin typeface="Brandon Grotesque Bold"/>
              </a:rPr>
              <a:t> professore di fisica a Pavia, intraprese degli studi sistematici su diversi materiali.</a:t>
            </a:r>
            <a:endParaRPr lang="pl-PL" altLang="it-IT" dirty="0">
              <a:latin typeface="Brandon Grotesque Bold"/>
            </a:endParaRPr>
          </a:p>
          <a:p>
            <a:pPr>
              <a:lnSpc>
                <a:spcPct val="100000"/>
              </a:lnSpc>
              <a:spcAft>
                <a:spcPct val="35000"/>
              </a:spcAft>
            </a:pPr>
            <a:r>
              <a:rPr lang="it-IT" altLang="it-IT" dirty="0">
                <a:latin typeface="Brandon Grotesque Bold"/>
              </a:rPr>
              <a:t>Ordinò e mise in una specie di sequenza tutti i materiali: dal vetro alla seta, allo zolfo e alla resina.</a:t>
            </a:r>
            <a:endParaRPr lang="pl-PL" altLang="it-IT" dirty="0">
              <a:latin typeface="Brandon Grotesque Bold"/>
            </a:endParaRPr>
          </a:p>
          <a:p>
            <a:pPr>
              <a:lnSpc>
                <a:spcPct val="100000"/>
              </a:lnSpc>
              <a:spcAft>
                <a:spcPct val="35000"/>
              </a:spcAft>
            </a:pPr>
            <a:r>
              <a:rPr lang="it-IT" altLang="it-IT" dirty="0">
                <a:latin typeface="Brandon Grotesque Bold"/>
              </a:rPr>
              <a:t>Fu anche il primo a </a:t>
            </a:r>
            <a:r>
              <a:rPr lang="it-IT" altLang="it-IT" i="1" dirty="0">
                <a:latin typeface="Brandon Grotesque Bold"/>
              </a:rPr>
              <a:t>misurare</a:t>
            </a:r>
            <a:r>
              <a:rPr lang="it-IT" altLang="it-IT" dirty="0">
                <a:latin typeface="Brandon Grotesque Bold"/>
              </a:rPr>
              <a:t> le forze elettriche, che agiscono tra due piastre metalliche piatte: questo era il modo di definire il </a:t>
            </a:r>
            <a:r>
              <a:rPr lang="it-IT" altLang="it-IT" i="1" dirty="0">
                <a:latin typeface="Brandon Grotesque Bold"/>
              </a:rPr>
              <a:t>potenziale</a:t>
            </a:r>
            <a:r>
              <a:rPr lang="it-IT" altLang="it-IT" dirty="0">
                <a:latin typeface="Brandon Grotesque Bold"/>
              </a:rPr>
              <a:t> elettrico, ora chiamato anche tensione, e misurato dai </a:t>
            </a:r>
            <a:r>
              <a:rPr lang="it-IT" altLang="it-IT" i="1" dirty="0">
                <a:latin typeface="Brandon Grotesque Bold"/>
              </a:rPr>
              <a:t>voltmetri</a:t>
            </a:r>
            <a:r>
              <a:rPr lang="it-IT" altLang="it-IT" dirty="0">
                <a:latin typeface="Brandon Grotesque Bold"/>
              </a:rPr>
              <a:t> in </a:t>
            </a:r>
            <a:r>
              <a:rPr lang="it-IT" altLang="it-IT" i="1" dirty="0">
                <a:latin typeface="Brandon Grotesque Bold"/>
              </a:rPr>
              <a:t>volt</a:t>
            </a:r>
            <a:r>
              <a:rPr lang="it-IT" altLang="it-IT" dirty="0">
                <a:latin typeface="Brandon Grotesque Bold"/>
              </a:rPr>
              <a:t>.</a:t>
            </a:r>
            <a:endParaRPr lang="en-US" altLang="it-IT" dirty="0">
              <a:latin typeface="Brandon Grotesque Bold"/>
            </a:endParaRPr>
          </a:p>
        </p:txBody>
      </p:sp>
      <p:sp>
        <p:nvSpPr>
          <p:cNvPr id="50186" name="Text Box 10">
            <a:extLst>
              <a:ext uri="{FF2B5EF4-FFF2-40B4-BE49-F238E27FC236}">
                <a16:creationId xmlns:a16="http://schemas.microsoft.com/office/drawing/2014/main" id="{CCC84B8A-1B18-4DE2-9A67-E4BA96572F10}"/>
              </a:ext>
            </a:extLst>
          </p:cNvPr>
          <p:cNvSpPr txBox="1">
            <a:spLocks noChangeArrowheads="1"/>
          </p:cNvSpPr>
          <p:nvPr/>
        </p:nvSpPr>
        <p:spPr bwMode="auto">
          <a:xfrm>
            <a:off x="793356" y="3429000"/>
            <a:ext cx="3575018"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pPr>
            <a:r>
              <a:rPr lang="pl-PL" altLang="it-IT" sz="1050" dirty="0"/>
              <a:t>Interactive exhibition „Volta’s pile” , Słupsk, 2001</a:t>
            </a:r>
          </a:p>
          <a:p>
            <a:pPr>
              <a:lnSpc>
                <a:spcPct val="100000"/>
              </a:lnSpc>
            </a:pPr>
            <a:r>
              <a:rPr lang="pl-PL" altLang="it-IT" sz="1050" dirty="0"/>
              <a:t>dydaktyka.fizyka.umk.pl/zabawki/files/zrodla/ogniwa.html</a:t>
            </a:r>
          </a:p>
          <a:p>
            <a:pPr>
              <a:lnSpc>
                <a:spcPct val="100000"/>
              </a:lnSpc>
            </a:pPr>
            <a:endParaRPr lang="en-AU" altLang="it-IT" sz="1350" dirty="0"/>
          </a:p>
        </p:txBody>
      </p:sp>
      <p:sp>
        <p:nvSpPr>
          <p:cNvPr id="50187" name="Rectangle 2">
            <a:extLst>
              <a:ext uri="{FF2B5EF4-FFF2-40B4-BE49-F238E27FC236}">
                <a16:creationId xmlns:a16="http://schemas.microsoft.com/office/drawing/2014/main" id="{BE267D21-4BEB-4A23-BC98-261EB08C3DE4}"/>
              </a:ext>
            </a:extLst>
          </p:cNvPr>
          <p:cNvSpPr txBox="1">
            <a:spLocks noChangeArrowheads="1"/>
          </p:cNvSpPr>
          <p:nvPr/>
        </p:nvSpPr>
        <p:spPr bwMode="auto">
          <a:xfrm>
            <a:off x="1547664" y="1014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ea typeface="MS PGothic" panose="020B0600070205080204" pitchFamily="34" charset="-128"/>
              </a:rPr>
              <a:t>Volta e la corrente </a:t>
            </a:r>
            <a:r>
              <a:rPr lang="pl-PL" altLang="ja-JP" sz="3200" dirty="0">
                <a:solidFill>
                  <a:srgbClr val="000099"/>
                </a:solidFill>
              </a:rPr>
              <a:t>fu… </a:t>
            </a:r>
            <a:endParaRPr lang="en-AU" altLang="pl-PL" sz="3200" dirty="0">
              <a:solidFill>
                <a:srgbClr val="000099"/>
              </a:solidFill>
            </a:endParaRPr>
          </a:p>
        </p:txBody>
      </p:sp>
      <p:sp>
        <p:nvSpPr>
          <p:cNvPr id="50188" name="Text Box 6">
            <a:extLst>
              <a:ext uri="{FF2B5EF4-FFF2-40B4-BE49-F238E27FC236}">
                <a16:creationId xmlns:a16="http://schemas.microsoft.com/office/drawing/2014/main" id="{3737B5A3-3F06-47AB-A972-B0FDEEF24E3D}"/>
              </a:ext>
            </a:extLst>
          </p:cNvPr>
          <p:cNvSpPr txBox="1">
            <a:spLocks noChangeArrowheads="1"/>
          </p:cNvSpPr>
          <p:nvPr/>
        </p:nvSpPr>
        <p:spPr bwMode="auto">
          <a:xfrm>
            <a:off x="148148" y="6564962"/>
            <a:ext cx="486543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pl-PL" sz="1050"/>
              <a:t>„1799:.. E la corrente fu. Duecento anni dalla pila di Volta”, Universita’ di Pavia</a:t>
            </a:r>
            <a:endParaRPr lang="en-AU" altLang="pl-PL" sz="1050"/>
          </a:p>
        </p:txBody>
      </p:sp>
      <p:pic>
        <p:nvPicPr>
          <p:cNvPr id="50190" name="Picture 14">
            <a:extLst>
              <a:ext uri="{FF2B5EF4-FFF2-40B4-BE49-F238E27FC236}">
                <a16:creationId xmlns:a16="http://schemas.microsoft.com/office/drawing/2014/main" id="{5959427B-A0FA-4473-9582-CC274C706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6" y="835819"/>
            <a:ext cx="3783806" cy="2799160"/>
          </a:xfrm>
          <a:prstGeom prst="rect">
            <a:avLst/>
          </a:prstGeom>
          <a:noFill/>
          <a:extLst>
            <a:ext uri="{909E8E84-426E-40DD-AFC4-6F175D3DCCD1}">
              <a14:hiddenFill xmlns:a14="http://schemas.microsoft.com/office/drawing/2010/main">
                <a:solidFill>
                  <a:srgbClr val="FFFFFF"/>
                </a:solidFill>
              </a14:hiddenFill>
            </a:ext>
          </a:extLst>
        </p:spPr>
      </p:pic>
      <p:pic>
        <p:nvPicPr>
          <p:cNvPr id="50183" name="Picture 11">
            <a:extLst>
              <a:ext uri="{FF2B5EF4-FFF2-40B4-BE49-F238E27FC236}">
                <a16:creationId xmlns:a16="http://schemas.microsoft.com/office/drawing/2014/main" id="{1E86BC04-2CD8-4DE6-8DDF-A145C4613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7" y="318179"/>
            <a:ext cx="2987824" cy="5661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144D">
            <a:extLst>
              <a:ext uri="{FF2B5EF4-FFF2-40B4-BE49-F238E27FC236}">
                <a16:creationId xmlns:a16="http://schemas.microsoft.com/office/drawing/2014/main" id="{9689191F-8FAB-44A9-A22C-0A63CEAD1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959" y="1268760"/>
            <a:ext cx="3850940" cy="33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stos_ory">
            <a:extLst>
              <a:ext uri="{FF2B5EF4-FFF2-40B4-BE49-F238E27FC236}">
                <a16:creationId xmlns:a16="http://schemas.microsoft.com/office/drawing/2014/main" id="{7A0823EC-6F73-4F9C-B189-44D5F33D5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268760"/>
            <a:ext cx="3969100" cy="198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Image1">
            <a:extLst>
              <a:ext uri="{FF2B5EF4-FFF2-40B4-BE49-F238E27FC236}">
                <a16:creationId xmlns:a16="http://schemas.microsoft.com/office/drawing/2014/main" id="{DD37C1F5-460F-467B-BE21-0DFC22A24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2" y="3997524"/>
            <a:ext cx="1824038" cy="141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ectangle 2">
            <a:extLst>
              <a:ext uri="{FF2B5EF4-FFF2-40B4-BE49-F238E27FC236}">
                <a16:creationId xmlns:a16="http://schemas.microsoft.com/office/drawing/2014/main" id="{6DAB82DB-4058-48B4-B2B3-88062B33AAF9}"/>
              </a:ext>
            </a:extLst>
          </p:cNvPr>
          <p:cNvSpPr txBox="1">
            <a:spLocks noChangeArrowheads="1"/>
          </p:cNvSpPr>
          <p:nvPr/>
        </p:nvSpPr>
        <p:spPr bwMode="auto">
          <a:xfrm>
            <a:off x="914400" y="182762"/>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ea typeface="MS PGothic" panose="020B0600070205080204" pitchFamily="34" charset="-128"/>
              </a:rPr>
              <a:t>Nel 1799 Volte prese una pila di monete, di </a:t>
            </a:r>
            <a:r>
              <a:rPr lang="pl-PL" altLang="pl-PL" sz="3200" dirty="0">
                <a:solidFill>
                  <a:srgbClr val="000099"/>
                </a:solidFill>
              </a:rPr>
              <a:t>Sn e Ag…</a:t>
            </a:r>
            <a:endParaRPr lang="en-AU" altLang="pl-PL" sz="3200" dirty="0">
              <a:solidFill>
                <a:srgbClr val="000099"/>
              </a:solidFill>
            </a:endParaRPr>
          </a:p>
        </p:txBody>
      </p:sp>
      <p:sp>
        <p:nvSpPr>
          <p:cNvPr id="53261" name="Prostokąt 1">
            <a:extLst>
              <a:ext uri="{FF2B5EF4-FFF2-40B4-BE49-F238E27FC236}">
                <a16:creationId xmlns:a16="http://schemas.microsoft.com/office/drawing/2014/main" id="{CE748825-266C-403B-A234-818D70639C64}"/>
              </a:ext>
            </a:extLst>
          </p:cNvPr>
          <p:cNvSpPr>
            <a:spLocks noChangeArrowheads="1"/>
          </p:cNvSpPr>
          <p:nvPr/>
        </p:nvSpPr>
        <p:spPr bwMode="auto">
          <a:xfrm>
            <a:off x="5260182" y="4705351"/>
            <a:ext cx="388381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sz="1500" dirty="0"/>
              <a:t>La lettera di Volta del marzo 1800 dove descrive la sua „pila” di monete: ogni paio viene separato con l’acqua salata.</a:t>
            </a:r>
          </a:p>
        </p:txBody>
      </p:sp>
      <p:sp>
        <p:nvSpPr>
          <p:cNvPr id="53264" name="Prostokąt 1">
            <a:extLst>
              <a:ext uri="{FF2B5EF4-FFF2-40B4-BE49-F238E27FC236}">
                <a16:creationId xmlns:a16="http://schemas.microsoft.com/office/drawing/2014/main" id="{AE70593F-51A0-4062-866C-4AD5270CAC0D}"/>
              </a:ext>
            </a:extLst>
          </p:cNvPr>
          <p:cNvSpPr>
            <a:spLocks noChangeArrowheads="1"/>
          </p:cNvSpPr>
          <p:nvPr/>
        </p:nvSpPr>
        <p:spPr bwMode="auto">
          <a:xfrm>
            <a:off x="219075" y="3288506"/>
            <a:ext cx="45708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pl-PL" altLang="it-IT"/>
              <a:t>Original piles of Volta, from his Mausoleum in Como (photo GK).</a:t>
            </a:r>
          </a:p>
        </p:txBody>
      </p:sp>
      <p:sp>
        <p:nvSpPr>
          <p:cNvPr id="53266" name="Prostokąt 1">
            <a:extLst>
              <a:ext uri="{FF2B5EF4-FFF2-40B4-BE49-F238E27FC236}">
                <a16:creationId xmlns:a16="http://schemas.microsoft.com/office/drawing/2014/main" id="{3F5DC260-4C8B-4D79-B425-B01234B2DFA2}"/>
              </a:ext>
            </a:extLst>
          </p:cNvPr>
          <p:cNvSpPr>
            <a:spLocks noChangeArrowheads="1"/>
          </p:cNvSpPr>
          <p:nvPr/>
        </p:nvSpPr>
        <p:spPr bwMode="auto">
          <a:xfrm>
            <a:off x="2231231" y="3776663"/>
            <a:ext cx="3068241"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ja-JP" dirty="0">
                <a:latin typeface="Brandon Grotesque Bold"/>
                <a:ea typeface="MS PGothic" panose="020B0600070205080204" pitchFamily="34" charset="-128"/>
              </a:rPr>
              <a:t>La conversione dell</a:t>
            </a:r>
            <a:r>
              <a:rPr lang="it-IT" altLang="ja-JP" dirty="0">
                <a:ea typeface="MS PGothic" panose="020B0600070205080204" pitchFamily="34" charset="-128"/>
              </a:rPr>
              <a:t>’</a:t>
            </a:r>
            <a:r>
              <a:rPr lang="it-IT" altLang="ja-JP" dirty="0">
                <a:latin typeface="Brandon Grotesque Bold"/>
                <a:ea typeface="MS PGothic" panose="020B0600070205080204" pitchFamily="34" charset="-128"/>
              </a:rPr>
              <a:t> </a:t>
            </a:r>
            <a:r>
              <a:rPr lang="it-IT" altLang="ja-JP" dirty="0">
                <a:ea typeface="MS PGothic" panose="020B0600070205080204" pitchFamily="34" charset="-128"/>
              </a:rPr>
              <a:t>“</a:t>
            </a:r>
            <a:r>
              <a:rPr lang="it-IT" altLang="ja-JP" dirty="0">
                <a:latin typeface="Brandon Grotesque Bold"/>
                <a:ea typeface="MS PGothic" panose="020B0600070205080204" pitchFamily="34" charset="-128"/>
              </a:rPr>
              <a:t>energia chimica" in elettricit</a:t>
            </a:r>
            <a:r>
              <a:rPr lang="it-IT" altLang="ja-JP" dirty="0">
                <a:ea typeface="MS PGothic" panose="020B0600070205080204" pitchFamily="34" charset="-128"/>
              </a:rPr>
              <a:t>à</a:t>
            </a:r>
            <a:r>
              <a:rPr lang="it-IT" altLang="ja-JP" dirty="0">
                <a:latin typeface="Brandon Grotesque Bold"/>
                <a:ea typeface="MS PGothic" panose="020B0600070205080204" pitchFamily="34" charset="-128"/>
              </a:rPr>
              <a:t> nella pila di Volta </a:t>
            </a:r>
            <a:r>
              <a:rPr lang="it-IT" altLang="ja-JP" dirty="0">
                <a:ea typeface="MS PGothic" panose="020B0600070205080204" pitchFamily="34" charset="-128"/>
              </a:rPr>
              <a:t>è</a:t>
            </a:r>
            <a:r>
              <a:rPr lang="it-IT" altLang="ja-JP" dirty="0">
                <a:latin typeface="Brandon Grotesque Bold"/>
                <a:ea typeface="MS PGothic" panose="020B0600070205080204" pitchFamily="34" charset="-128"/>
              </a:rPr>
              <a:t> estremamente efficiente. </a:t>
            </a:r>
            <a:endParaRPr lang="pl-PL" altLang="ja-JP" dirty="0">
              <a:latin typeface="Brandon Grotesque Bold"/>
            </a:endParaRPr>
          </a:p>
          <a:p>
            <a:pPr>
              <a:lnSpc>
                <a:spcPct val="100000"/>
              </a:lnSpc>
            </a:pPr>
            <a:r>
              <a:rPr lang="it-IT" altLang="ja-JP" dirty="0">
                <a:latin typeface="Brandon Grotesque Bold"/>
                <a:ea typeface="MS PGothic" panose="020B0600070205080204" pitchFamily="34" charset="-128"/>
              </a:rPr>
              <a:t>Questo orologio da comodino funziona da 25 anni con la stessa mini-batteria Ag: viene consumata poca energia per il display a cristalli liquidi (e non viene utilizzata alcuna lancetta).</a:t>
            </a:r>
            <a:r>
              <a:rPr lang="pl-PL" altLang="ja-JP" dirty="0">
                <a:latin typeface="Brandon Grotesque Bold"/>
              </a:rPr>
              <a:t> </a:t>
            </a:r>
            <a:r>
              <a:rPr lang="pl-PL" altLang="it-IT" dirty="0"/>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EAFA68A-88C8-4D9F-8582-5464B8FF7F8F}"/>
              </a:ext>
            </a:extLst>
          </p:cNvPr>
          <p:cNvSpPr>
            <a:spLocks noGrp="1" noChangeArrowheads="1"/>
          </p:cNvSpPr>
          <p:nvPr>
            <p:ph type="title" idx="4294967295"/>
          </p:nvPr>
        </p:nvSpPr>
        <p:spPr bwMode="auto">
          <a:xfrm>
            <a:off x="51435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Reazioni elettrochimiche</a:t>
            </a:r>
            <a:r>
              <a:rPr lang="pl-PL" altLang="ja-JP" sz="3200" dirty="0"/>
              <a:t> </a:t>
            </a:r>
            <a:endParaRPr lang="en-AU" altLang="pl-PL" sz="3200" dirty="0"/>
          </a:p>
        </p:txBody>
      </p:sp>
      <p:pic>
        <p:nvPicPr>
          <p:cNvPr id="55299" name="Picture 4" descr="Image8">
            <a:hlinkClick r:id="rId2" action="ppaction://program"/>
            <a:extLst>
              <a:ext uri="{FF2B5EF4-FFF2-40B4-BE49-F238E27FC236}">
                <a16:creationId xmlns:a16="http://schemas.microsoft.com/office/drawing/2014/main" id="{7B83D275-347A-430B-B58F-F27584ADA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 y="1290764"/>
            <a:ext cx="4195763" cy="314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5">
            <a:extLst>
              <a:ext uri="{FF2B5EF4-FFF2-40B4-BE49-F238E27FC236}">
                <a16:creationId xmlns:a16="http://schemas.microsoft.com/office/drawing/2014/main" id="{1E64BC9F-1D4F-43C7-AA36-FBA1E84C7A83}"/>
              </a:ext>
            </a:extLst>
          </p:cNvPr>
          <p:cNvSpPr txBox="1">
            <a:spLocks noChangeArrowheads="1"/>
          </p:cNvSpPr>
          <p:nvPr/>
        </p:nvSpPr>
        <p:spPr bwMode="auto">
          <a:xfrm>
            <a:off x="-22759" y="4686300"/>
            <a:ext cx="4919937" cy="6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pPr>
            <a:r>
              <a:rPr lang="pl-PL" altLang="pl-PL" sz="1350"/>
              <a:t>H</a:t>
            </a:r>
            <a:r>
              <a:rPr lang="pl-PL" altLang="pl-PL" sz="1350" baseline="-25000"/>
              <a:t>2</a:t>
            </a:r>
            <a:r>
              <a:rPr lang="pl-PL" altLang="pl-PL" sz="1350"/>
              <a:t>SO</a:t>
            </a:r>
            <a:r>
              <a:rPr lang="pl-PL" altLang="pl-PL" sz="1350" baseline="-25000"/>
              <a:t>4</a:t>
            </a:r>
            <a:r>
              <a:rPr lang="pl-PL" altLang="pl-PL" sz="1350"/>
              <a:t> → 2H</a:t>
            </a:r>
            <a:r>
              <a:rPr lang="pl-PL" altLang="pl-PL" sz="1350" baseline="30000"/>
              <a:t>+</a:t>
            </a:r>
            <a:r>
              <a:rPr lang="pl-PL" altLang="pl-PL" sz="1350"/>
              <a:t> + SO</a:t>
            </a:r>
            <a:r>
              <a:rPr lang="pl-PL" altLang="pl-PL" sz="1350" baseline="-25000"/>
              <a:t>4</a:t>
            </a:r>
            <a:r>
              <a:rPr lang="pl-PL" altLang="pl-PL" sz="1350" baseline="30000"/>
              <a:t>-2</a:t>
            </a:r>
          </a:p>
          <a:p>
            <a:pPr algn="ctr" eaLnBrk="1" hangingPunct="1">
              <a:lnSpc>
                <a:spcPct val="110000"/>
              </a:lnSpc>
            </a:pPr>
            <a:endParaRPr lang="pl-PL" altLang="pl-PL" sz="1350" baseline="30000"/>
          </a:p>
          <a:p>
            <a:pPr algn="ctr" eaLnBrk="1" hangingPunct="1">
              <a:lnSpc>
                <a:spcPct val="110000"/>
              </a:lnSpc>
            </a:pPr>
            <a:r>
              <a:rPr lang="pl-PL" altLang="pl-PL" sz="1350"/>
              <a:t>Cu (Catodo): 2H</a:t>
            </a:r>
            <a:r>
              <a:rPr lang="pl-PL" altLang="pl-PL" sz="1350" baseline="30000"/>
              <a:t>+</a:t>
            </a:r>
            <a:r>
              <a:rPr lang="pl-PL" altLang="pl-PL" sz="1350"/>
              <a:t> + 2</a:t>
            </a:r>
            <a:r>
              <a:rPr lang="pl-PL" altLang="pl-PL" sz="1350" i="1"/>
              <a:t>e</a:t>
            </a:r>
            <a:r>
              <a:rPr lang="pl-PL" altLang="pl-PL" sz="1350" baseline="30000"/>
              <a:t>-</a:t>
            </a:r>
            <a:r>
              <a:rPr lang="pl-PL" altLang="pl-PL" sz="1350"/>
              <a:t> → H</a:t>
            </a:r>
            <a:r>
              <a:rPr lang="pl-PL" altLang="pl-PL" sz="1350" baseline="-25000"/>
              <a:t>2</a:t>
            </a:r>
            <a:r>
              <a:rPr lang="pl-PL" altLang="pl-PL" sz="1350"/>
              <a:t>↑    Zn  (Anodo): Zn → Zn</a:t>
            </a:r>
            <a:r>
              <a:rPr lang="pl-PL" altLang="pl-PL" sz="1350" baseline="30000"/>
              <a:t>2+</a:t>
            </a:r>
            <a:r>
              <a:rPr lang="pl-PL" altLang="pl-PL" sz="1350"/>
              <a:t> + 2</a:t>
            </a:r>
            <a:r>
              <a:rPr lang="pl-PL" altLang="pl-PL" sz="1350" i="1"/>
              <a:t>e</a:t>
            </a:r>
            <a:r>
              <a:rPr lang="pl-PL" altLang="pl-PL" sz="1350" baseline="30000"/>
              <a:t>-</a:t>
            </a:r>
            <a:endParaRPr lang="pl-PL" altLang="pl-PL" sz="1350"/>
          </a:p>
        </p:txBody>
      </p:sp>
      <p:sp>
        <p:nvSpPr>
          <p:cNvPr id="55301" name="Text Box 6">
            <a:extLst>
              <a:ext uri="{FF2B5EF4-FFF2-40B4-BE49-F238E27FC236}">
                <a16:creationId xmlns:a16="http://schemas.microsoft.com/office/drawing/2014/main" id="{DEF41C3C-40F7-4AC2-87DD-139F5FB6A7E1}"/>
              </a:ext>
            </a:extLst>
          </p:cNvPr>
          <p:cNvSpPr txBox="1">
            <a:spLocks noChangeArrowheads="1"/>
          </p:cNvSpPr>
          <p:nvPr/>
        </p:nvSpPr>
        <p:spPr bwMode="auto">
          <a:xfrm>
            <a:off x="179512" y="6556559"/>
            <a:ext cx="597791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050" dirty="0"/>
              <a:t>Programme: dr Mauro Brunato: </a:t>
            </a:r>
            <a:r>
              <a:rPr lang="en-AU" altLang="pl-PL" sz="1050" dirty="0">
                <a:hlinkClick r:id="rId4"/>
              </a:rPr>
              <a:t>http://www.science.unitn.it/~brunato/Terra/index.html#documenti</a:t>
            </a:r>
            <a:r>
              <a:rPr lang="en-AU" altLang="pl-PL" sz="1350" dirty="0"/>
              <a:t> </a:t>
            </a:r>
          </a:p>
        </p:txBody>
      </p:sp>
      <p:sp>
        <p:nvSpPr>
          <p:cNvPr id="55304" name="Prostokąt 1">
            <a:extLst>
              <a:ext uri="{FF2B5EF4-FFF2-40B4-BE49-F238E27FC236}">
                <a16:creationId xmlns:a16="http://schemas.microsoft.com/office/drawing/2014/main" id="{6AFAB17B-F28B-4A08-A697-3BE9A0D0AB7F}"/>
              </a:ext>
            </a:extLst>
          </p:cNvPr>
          <p:cNvSpPr>
            <a:spLocks noChangeArrowheads="1"/>
          </p:cNvSpPr>
          <p:nvPr/>
        </p:nvSpPr>
        <p:spPr bwMode="auto">
          <a:xfrm>
            <a:off x="4751437" y="1190033"/>
            <a:ext cx="4371975" cy="486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25000"/>
              </a:spcAft>
            </a:pPr>
            <a:r>
              <a:rPr lang="it-IT" altLang="it-IT" sz="1700" dirty="0">
                <a:latin typeface="+mn-lt"/>
              </a:rPr>
              <a:t>Ecco come funziona la pila di Volta: l'ossidazione di un atomo di zinco produce due elettroni: </a:t>
            </a:r>
            <a:endParaRPr lang="pl-PL" altLang="it-IT" sz="1700" dirty="0">
              <a:latin typeface="+mn-lt"/>
            </a:endParaRPr>
          </a:p>
          <a:p>
            <a:pPr>
              <a:lnSpc>
                <a:spcPct val="100000"/>
              </a:lnSpc>
              <a:spcAft>
                <a:spcPct val="25000"/>
              </a:spcAft>
            </a:pPr>
            <a:r>
              <a:rPr lang="it-IT" altLang="it-IT" sz="1700" dirty="0">
                <a:latin typeface="+mn-lt"/>
              </a:rPr>
              <a:t>Zn </a:t>
            </a:r>
            <a:r>
              <a:rPr lang="it-IT" altLang="ja-JP" sz="1700" dirty="0">
                <a:latin typeface="+mn-lt"/>
                <a:ea typeface="MS PGothic" panose="020B0600070205080204" pitchFamily="34" charset="-128"/>
              </a:rPr>
              <a:t>→ Zn</a:t>
            </a:r>
            <a:r>
              <a:rPr lang="pl-PL" altLang="ja-JP" sz="1700" baseline="30000" dirty="0">
                <a:latin typeface="+mn-lt"/>
              </a:rPr>
              <a:t>2+</a:t>
            </a:r>
            <a:r>
              <a:rPr lang="it-IT" altLang="ja-JP" sz="1700" dirty="0">
                <a:latin typeface="+mn-lt"/>
                <a:ea typeface="MS PGothic" panose="020B0600070205080204" pitchFamily="34" charset="-128"/>
              </a:rPr>
              <a:t> + 2e</a:t>
            </a:r>
            <a:r>
              <a:rPr lang="pl-PL" altLang="ja-JP" sz="1700" baseline="30000" dirty="0">
                <a:latin typeface="+mn-lt"/>
              </a:rPr>
              <a:t>-</a:t>
            </a:r>
            <a:r>
              <a:rPr lang="it-IT" altLang="ja-JP" sz="1700" dirty="0">
                <a:latin typeface="+mn-lt"/>
                <a:ea typeface="MS PGothic" panose="020B0600070205080204" pitchFamily="34" charset="-128"/>
              </a:rPr>
              <a:t> (reazione di ossidazione all'anodo - il polo negativo).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Questi elettroni reagiscono con le molecole d'acqua nella soluzione conduttiva: </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2 H</a:t>
            </a:r>
            <a:r>
              <a:rPr lang="pl-PL" altLang="ja-JP" sz="1700" baseline="-25000" dirty="0">
                <a:latin typeface="+mn-lt"/>
              </a:rPr>
              <a:t>2</a:t>
            </a:r>
            <a:r>
              <a:rPr lang="it-IT" altLang="ja-JP" sz="1700" dirty="0">
                <a:latin typeface="+mn-lt"/>
                <a:ea typeface="MS PGothic" panose="020B0600070205080204" pitchFamily="34" charset="-128"/>
              </a:rPr>
              <a:t>O + 2e</a:t>
            </a:r>
            <a:r>
              <a:rPr lang="pl-PL" altLang="ja-JP" sz="1700" baseline="30000" dirty="0">
                <a:latin typeface="+mn-lt"/>
              </a:rPr>
              <a:t>-</a:t>
            </a:r>
            <a:r>
              <a:rPr lang="it-IT" altLang="ja-JP" sz="1700" dirty="0">
                <a:latin typeface="+mn-lt"/>
                <a:ea typeface="MS PGothic" panose="020B0600070205080204" pitchFamily="34" charset="-128"/>
              </a:rPr>
              <a:t> → 2 HO</a:t>
            </a:r>
            <a:r>
              <a:rPr lang="pl-PL" altLang="ja-JP" sz="1700" baseline="30000" dirty="0">
                <a:latin typeface="+mn-lt"/>
              </a:rPr>
              <a:t>-</a:t>
            </a:r>
            <a:r>
              <a:rPr lang="it-IT" altLang="ja-JP" sz="1700" dirty="0">
                <a:latin typeface="+mn-lt"/>
                <a:ea typeface="MS PGothic" panose="020B0600070205080204" pitchFamily="34" charset="-128"/>
              </a:rPr>
              <a:t> + H</a:t>
            </a:r>
            <a:r>
              <a:rPr lang="pl-PL" altLang="ja-JP" sz="1700" baseline="-25000" dirty="0">
                <a:latin typeface="+mn-lt"/>
              </a:rPr>
              <a:t>2</a:t>
            </a:r>
            <a:r>
              <a:rPr lang="it-IT" altLang="ja-JP" sz="1700" dirty="0">
                <a:latin typeface="+mn-lt"/>
                <a:ea typeface="MS PGothic" panose="020B0600070205080204" pitchFamily="34" charset="-128"/>
              </a:rPr>
              <a:t> (reazione di riduzione al catodo - polo positivo).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Complessivamente vi è una reazione di ossido</a:t>
            </a:r>
            <a:r>
              <a:rPr lang="pl-PL" altLang="ja-JP" sz="1700" dirty="0">
                <a:latin typeface="+mn-lt"/>
              </a:rPr>
              <a:t>-</a:t>
            </a:r>
            <a:r>
              <a:rPr lang="it-IT" altLang="ja-JP" sz="1700" dirty="0">
                <a:latin typeface="+mn-lt"/>
                <a:ea typeface="MS PGothic" panose="020B0600070205080204" pitchFamily="34" charset="-128"/>
              </a:rPr>
              <a:t>riduzione accompagnata dalla creazione di una differenza potenziale e di una corrente; viene prodotto idrogeno e il disco di zinco viene gradualmente consumato.</a:t>
            </a:r>
            <a:endParaRPr lang="pl-PL" altLang="ja-JP" sz="1700" dirty="0">
              <a:latin typeface="+mn-lt"/>
            </a:endParaRPr>
          </a:p>
          <a:p>
            <a:pPr>
              <a:lnSpc>
                <a:spcPct val="100000"/>
              </a:lnSpc>
              <a:spcAft>
                <a:spcPct val="25000"/>
              </a:spcAft>
            </a:pPr>
            <a:r>
              <a:rPr lang="it-IT" altLang="ja-JP" sz="1700" dirty="0">
                <a:latin typeface="+mn-lt"/>
                <a:ea typeface="MS PGothic" panose="020B0600070205080204" pitchFamily="34" charset="-128"/>
              </a:rPr>
              <a:t>A causa della riduzione di H</a:t>
            </a:r>
            <a:r>
              <a:rPr lang="pl-PL" altLang="ja-JP" sz="1700" baseline="30000" dirty="0">
                <a:latin typeface="+mn-lt"/>
              </a:rPr>
              <a:t>+</a:t>
            </a:r>
            <a:r>
              <a:rPr lang="it-IT" altLang="ja-JP" sz="1700" dirty="0">
                <a:latin typeface="+mn-lt"/>
                <a:ea typeface="MS PGothic" panose="020B0600070205080204" pitchFamily="34" charset="-128"/>
              </a:rPr>
              <a:t>, il potenziale della pila Volta non è di 1,2 V, ma inferiore</a:t>
            </a:r>
            <a:endParaRPr lang="pl-PL" altLang="it-IT" sz="1700" dirty="0">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88320CF-BA32-42FD-B7A9-62BCDCAA6BDD}"/>
              </a:ext>
            </a:extLst>
          </p:cNvPr>
          <p:cNvSpPr>
            <a:spLocks noGrp="1" noChangeArrowheads="1"/>
          </p:cNvSpPr>
          <p:nvPr>
            <p:ph type="title" idx="4294967295"/>
          </p:nvPr>
        </p:nvSpPr>
        <p:spPr bwMode="auto">
          <a:xfrm>
            <a:off x="419728" y="9325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pl-PL" sz="3200" dirty="0"/>
              <a:t>La pila di Daniell (1837)</a:t>
            </a:r>
            <a:endParaRPr lang="en-AU" altLang="pl-PL" sz="3200" dirty="0"/>
          </a:p>
        </p:txBody>
      </p:sp>
      <p:sp>
        <p:nvSpPr>
          <p:cNvPr id="56324" name="Rectangle 6">
            <a:extLst>
              <a:ext uri="{FF2B5EF4-FFF2-40B4-BE49-F238E27FC236}">
                <a16:creationId xmlns:a16="http://schemas.microsoft.com/office/drawing/2014/main" id="{918CD94A-06CF-4546-95A4-A1F0FD666F28}"/>
              </a:ext>
            </a:extLst>
          </p:cNvPr>
          <p:cNvSpPr>
            <a:spLocks noChangeArrowheads="1"/>
          </p:cNvSpPr>
          <p:nvPr/>
        </p:nvSpPr>
        <p:spPr bwMode="auto">
          <a:xfrm>
            <a:off x="103414" y="6478124"/>
            <a:ext cx="9144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de-DE" altLang="pl-PL" sz="1050" dirty="0">
                <a:hlinkClick r:id="rId2"/>
              </a:rPr>
              <a:t>https://www.methodephysique.fr/piles_daniell/</a:t>
            </a:r>
            <a:r>
              <a:rPr lang="de-DE" altLang="pl-PL" sz="1050" dirty="0"/>
              <a:t> </a:t>
            </a:r>
          </a:p>
        </p:txBody>
      </p:sp>
      <p:sp>
        <p:nvSpPr>
          <p:cNvPr id="56325" name="Text Box 7">
            <a:extLst>
              <a:ext uri="{FF2B5EF4-FFF2-40B4-BE49-F238E27FC236}">
                <a16:creationId xmlns:a16="http://schemas.microsoft.com/office/drawing/2014/main" id="{C1EB1637-566C-4C42-9FE5-4387221DFCBD}"/>
              </a:ext>
            </a:extLst>
          </p:cNvPr>
          <p:cNvSpPr txBox="1">
            <a:spLocks noChangeArrowheads="1"/>
          </p:cNvSpPr>
          <p:nvPr/>
        </p:nvSpPr>
        <p:spPr bwMode="auto">
          <a:xfrm>
            <a:off x="4322363" y="1413512"/>
            <a:ext cx="4788694" cy="529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pl-PL" dirty="0">
                <a:latin typeface="+mj-lt"/>
              </a:rPr>
              <a:t>Il problema con la pila di Volta, e con le reazioni elettrochimiche in generale, è che non vanno come ci aspettiamo.</a:t>
            </a:r>
            <a:endParaRPr lang="pl-PL" altLang="pl-PL" dirty="0">
              <a:latin typeface="+mj-lt"/>
            </a:endParaRPr>
          </a:p>
          <a:p>
            <a:pPr>
              <a:lnSpc>
                <a:spcPct val="100000"/>
              </a:lnSpc>
              <a:spcAft>
                <a:spcPct val="30000"/>
              </a:spcAft>
            </a:pPr>
            <a:r>
              <a:rPr lang="it-IT" altLang="pl-PL" dirty="0">
                <a:latin typeface="+mj-lt"/>
              </a:rPr>
              <a:t>Nella coppia Zinco / Rame ci aspettiamo il potenziale effettivo 0,4V (Cu) + 0,8V (Zn) = 1,2V</a:t>
            </a:r>
            <a:endParaRPr lang="pl-PL" altLang="pl-PL" dirty="0">
              <a:latin typeface="+mj-lt"/>
            </a:endParaRPr>
          </a:p>
          <a:p>
            <a:pPr>
              <a:lnSpc>
                <a:spcPct val="100000"/>
              </a:lnSpc>
              <a:spcAft>
                <a:spcPct val="30000"/>
              </a:spcAft>
            </a:pPr>
            <a:r>
              <a:rPr lang="it-IT" altLang="pl-PL" dirty="0">
                <a:latin typeface="+mj-lt"/>
              </a:rPr>
              <a:t>Ma nella pila di Volta è più "conveniente" che non sia lo ione Cu</a:t>
            </a:r>
            <a:r>
              <a:rPr lang="pl-PL" altLang="pl-PL" baseline="30000" dirty="0">
                <a:latin typeface="+mj-lt"/>
              </a:rPr>
              <a:t>2+</a:t>
            </a:r>
            <a:r>
              <a:rPr lang="it-IT" altLang="pl-PL" dirty="0">
                <a:latin typeface="+mj-lt"/>
              </a:rPr>
              <a:t> ad essere ridotto </a:t>
            </a:r>
            <a:endParaRPr lang="pl-PL" altLang="pl-PL" dirty="0">
              <a:latin typeface="+mj-lt"/>
            </a:endParaRPr>
          </a:p>
          <a:p>
            <a:pPr>
              <a:lnSpc>
                <a:spcPct val="100000"/>
              </a:lnSpc>
              <a:spcAft>
                <a:spcPct val="30000"/>
              </a:spcAft>
            </a:pPr>
            <a:r>
              <a:rPr lang="it-IT" altLang="pl-PL" dirty="0">
                <a:latin typeface="+mj-lt"/>
              </a:rPr>
              <a:t>(Cu</a:t>
            </a:r>
            <a:r>
              <a:rPr lang="pl-PL" altLang="pl-PL" baseline="30000" dirty="0">
                <a:latin typeface="+mj-lt"/>
              </a:rPr>
              <a:t>2+</a:t>
            </a:r>
            <a:r>
              <a:rPr lang="it-IT" altLang="pl-PL" dirty="0">
                <a:latin typeface="+mj-lt"/>
              </a:rPr>
              <a:t> + e</a:t>
            </a:r>
            <a:r>
              <a:rPr lang="pl-PL" altLang="pl-PL" baseline="30000" dirty="0">
                <a:latin typeface="+mj-lt"/>
              </a:rPr>
              <a:t>-</a:t>
            </a:r>
            <a:r>
              <a:rPr lang="it-IT" altLang="pl-PL" dirty="0">
                <a:latin typeface="+mj-lt"/>
              </a:rPr>
              <a:t> </a:t>
            </a:r>
            <a:r>
              <a:rPr lang="it-IT" altLang="ja-JP" dirty="0">
                <a:latin typeface="+mj-lt"/>
                <a:ea typeface="MS PGothic" panose="020B0600070205080204" pitchFamily="34" charset="-128"/>
              </a:rPr>
              <a:t>→ Cu) </a:t>
            </a:r>
            <a:r>
              <a:rPr lang="pl-PL" altLang="ja-JP" dirty="0">
                <a:latin typeface="+mj-lt"/>
              </a:rPr>
              <a:t> </a:t>
            </a:r>
            <a:r>
              <a:rPr lang="it-IT" altLang="ja-JP" dirty="0">
                <a:latin typeface="+mj-lt"/>
                <a:ea typeface="MS PGothic" panose="020B0600070205080204" pitchFamily="34" charset="-128"/>
              </a:rPr>
              <a:t>ma</a:t>
            </a:r>
            <a:r>
              <a:rPr lang="pl-PL" altLang="ja-JP" dirty="0">
                <a:latin typeface="+mj-lt"/>
              </a:rPr>
              <a:t>  </a:t>
            </a:r>
            <a:r>
              <a:rPr lang="en-US" altLang="ja-JP" dirty="0">
                <a:latin typeface="+mj-lt"/>
                <a:ea typeface="MS PGothic" panose="020B0600070205080204" pitchFamily="34" charset="-128"/>
              </a:rPr>
              <a:t>H</a:t>
            </a:r>
            <a:r>
              <a:rPr lang="pl-PL" altLang="ja-JP" baseline="30000" dirty="0">
                <a:latin typeface="+mj-lt"/>
              </a:rPr>
              <a:t>+</a:t>
            </a:r>
            <a:r>
              <a:rPr lang="en-US" altLang="ja-JP" dirty="0">
                <a:latin typeface="+mj-lt"/>
                <a:ea typeface="MS PGothic" panose="020B0600070205080204" pitchFamily="34" charset="-128"/>
              </a:rPr>
              <a:t> + </a:t>
            </a:r>
            <a:r>
              <a:rPr lang="en-US" altLang="ja-JP" i="1" dirty="0">
                <a:latin typeface="+mj-lt"/>
                <a:ea typeface="MS PGothic" panose="020B0600070205080204" pitchFamily="34" charset="-128"/>
              </a:rPr>
              <a:t>e</a:t>
            </a:r>
            <a:r>
              <a:rPr lang="pl-PL" altLang="ja-JP" baseline="30000" dirty="0">
                <a:latin typeface="+mj-lt"/>
              </a:rPr>
              <a:t>-</a:t>
            </a:r>
            <a:r>
              <a:rPr lang="en-US" altLang="ja-JP" dirty="0">
                <a:latin typeface="+mj-lt"/>
                <a:ea typeface="MS PGothic" panose="020B0600070205080204" pitchFamily="34" charset="-128"/>
              </a:rPr>
              <a:t> → H , con il </a:t>
            </a:r>
            <a:r>
              <a:rPr lang="en-US" altLang="ja-JP" dirty="0" err="1">
                <a:latin typeface="+mj-lt"/>
                <a:ea typeface="MS PGothic" panose="020B0600070205080204" pitchFamily="34" charset="-128"/>
              </a:rPr>
              <a:t>potenziale</a:t>
            </a:r>
            <a:r>
              <a:rPr lang="en-US" altLang="ja-JP" dirty="0">
                <a:latin typeface="+mj-lt"/>
                <a:ea typeface="MS PGothic" panose="020B0600070205080204" pitchFamily="34" charset="-128"/>
              </a:rPr>
              <a:t> </a:t>
            </a:r>
            <a:r>
              <a:rPr lang="en-US" altLang="ja-JP" dirty="0" err="1">
                <a:latin typeface="+mj-lt"/>
                <a:ea typeface="MS PGothic" panose="020B0600070205080204" pitchFamily="34" charset="-128"/>
              </a:rPr>
              <a:t>della</a:t>
            </a:r>
            <a:r>
              <a:rPr lang="en-US" altLang="ja-JP" dirty="0">
                <a:latin typeface="+mj-lt"/>
                <a:ea typeface="MS PGothic" panose="020B0600070205080204" pitchFamily="34" charset="-128"/>
              </a:rPr>
              <a:t> pila di soli 0,8V</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Non solo il potenziale è inferiore, ma si formano anche  bolle di gas H</a:t>
            </a:r>
            <a:r>
              <a:rPr lang="pl-PL" altLang="ja-JP" baseline="-25000" dirty="0">
                <a:latin typeface="+mj-lt"/>
              </a:rPr>
              <a:t>2</a:t>
            </a:r>
            <a:r>
              <a:rPr lang="it-IT" altLang="ja-JP" dirty="0">
                <a:latin typeface="+mj-lt"/>
                <a:ea typeface="MS PGothic" panose="020B0600070205080204" pitchFamily="34" charset="-128"/>
              </a:rPr>
              <a:t> sull'elettrodo + (catodo).</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Per evitare ciò si dovrebbe arrestare il flusso degli ioni H</a:t>
            </a:r>
            <a:r>
              <a:rPr lang="pl-PL" altLang="ja-JP" baseline="30000" dirty="0">
                <a:latin typeface="+mj-lt"/>
              </a:rPr>
              <a:t>+</a:t>
            </a:r>
            <a:endParaRPr lang="pl-PL" altLang="ja-JP" dirty="0">
              <a:latin typeface="+mj-lt"/>
            </a:endParaRPr>
          </a:p>
          <a:p>
            <a:pPr>
              <a:lnSpc>
                <a:spcPct val="100000"/>
              </a:lnSpc>
              <a:spcAft>
                <a:spcPct val="30000"/>
              </a:spcAft>
            </a:pPr>
            <a:r>
              <a:rPr lang="it-IT" altLang="ja-JP" dirty="0">
                <a:latin typeface="+mj-lt"/>
                <a:ea typeface="MS PGothic" panose="020B0600070205080204" pitchFamily="34" charset="-128"/>
              </a:rPr>
              <a:t>Quindi si usa un “ponte di sale”, con ioni che non alterano le reazioni, come K</a:t>
            </a:r>
            <a:r>
              <a:rPr lang="pl-PL" altLang="ja-JP" baseline="30000" dirty="0">
                <a:latin typeface="+mj-lt"/>
              </a:rPr>
              <a:t>+</a:t>
            </a:r>
            <a:r>
              <a:rPr lang="it-IT" altLang="ja-JP" dirty="0">
                <a:latin typeface="+mj-lt"/>
                <a:ea typeface="MS PGothic" panose="020B0600070205080204" pitchFamily="34" charset="-128"/>
              </a:rPr>
              <a:t> e NO</a:t>
            </a:r>
            <a:r>
              <a:rPr lang="pl-PL" altLang="ja-JP" baseline="-25000" dirty="0">
                <a:latin typeface="+mj-lt"/>
              </a:rPr>
              <a:t>3</a:t>
            </a:r>
            <a:r>
              <a:rPr lang="pl-PL" altLang="ja-JP" baseline="30000" dirty="0">
                <a:latin typeface="+mj-lt"/>
              </a:rPr>
              <a:t>-</a:t>
            </a:r>
            <a:endParaRPr lang="en-AU" altLang="pl-PL" dirty="0">
              <a:latin typeface="+mj-lt"/>
            </a:endParaRPr>
          </a:p>
        </p:txBody>
      </p:sp>
      <p:pic>
        <p:nvPicPr>
          <p:cNvPr id="56327" name="Picture 7" descr="800px-Galvanic_cell_labeled">
            <a:extLst>
              <a:ext uri="{FF2B5EF4-FFF2-40B4-BE49-F238E27FC236}">
                <a16:creationId xmlns:a16="http://schemas.microsoft.com/office/drawing/2014/main" id="{12B9B1EF-7FD8-44A3-AF77-6BDB9EEE1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19" y="1503760"/>
            <a:ext cx="3881438" cy="3498056"/>
          </a:xfrm>
          <a:prstGeom prst="rect">
            <a:avLst/>
          </a:prstGeom>
          <a:solidFill>
            <a:schemeClr val="bg1"/>
          </a:solidFill>
          <a:ln>
            <a:noFill/>
          </a:ln>
          <a:extLst>
            <a:ext uri="{91240B29-F687-4F45-9708-019B960494DF}">
              <a14:hiddenLine xmlns:a14="http://schemas.microsoft.com/office/drawing/2010/main" w="9525">
                <a:solidFill>
                  <a:srgbClr val="00FF00"/>
                </a:solidFill>
                <a:miter lim="800000"/>
                <a:headEnd/>
                <a:tailEnd/>
              </a14:hiddenLine>
            </a:ext>
          </a:extLst>
        </p:spPr>
      </p:pic>
      <p:sp>
        <p:nvSpPr>
          <p:cNvPr id="56328" name="Line 8">
            <a:extLst>
              <a:ext uri="{FF2B5EF4-FFF2-40B4-BE49-F238E27FC236}">
                <a16:creationId xmlns:a16="http://schemas.microsoft.com/office/drawing/2014/main" id="{4382359F-C1CB-44B0-A5C0-DDB69D1561F1}"/>
              </a:ext>
            </a:extLst>
          </p:cNvPr>
          <p:cNvSpPr>
            <a:spLocks noChangeShapeType="1"/>
          </p:cNvSpPr>
          <p:nvPr/>
        </p:nvSpPr>
        <p:spPr bwMode="auto">
          <a:xfrm>
            <a:off x="2144316" y="2141935"/>
            <a:ext cx="751284" cy="0"/>
          </a:xfrm>
          <a:prstGeom prst="line">
            <a:avLst/>
          </a:prstGeom>
          <a:noFill/>
          <a:ln w="254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6329" name="Text Box 9">
            <a:extLst>
              <a:ext uri="{FF2B5EF4-FFF2-40B4-BE49-F238E27FC236}">
                <a16:creationId xmlns:a16="http://schemas.microsoft.com/office/drawing/2014/main" id="{0B3E08C4-D745-4155-805B-2A6E0D5962CA}"/>
              </a:ext>
            </a:extLst>
          </p:cNvPr>
          <p:cNvSpPr txBox="1">
            <a:spLocks noChangeArrowheads="1"/>
          </p:cNvSpPr>
          <p:nvPr/>
        </p:nvSpPr>
        <p:spPr bwMode="auto">
          <a:xfrm>
            <a:off x="613102" y="933142"/>
            <a:ext cx="271952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dirty="0">
                <a:solidFill>
                  <a:srgbClr val="FF0000"/>
                </a:solidFill>
              </a:rPr>
              <a:t>Direction of current, </a:t>
            </a:r>
          </a:p>
          <a:p>
            <a:r>
              <a:rPr lang="pl-PL" altLang="it-IT" b="1" dirty="0">
                <a:solidFill>
                  <a:srgbClr val="FF0000"/>
                </a:solidFill>
              </a:rPr>
              <a:t>as established by Volta</a:t>
            </a:r>
            <a:endParaRPr lang="en-AU" altLang="it-IT" b="1" dirty="0">
              <a:solidFill>
                <a:srgbClr val="FF0000"/>
              </a:solidFill>
            </a:endParaRPr>
          </a:p>
        </p:txBody>
      </p:sp>
      <p:sp>
        <p:nvSpPr>
          <p:cNvPr id="56330" name="Rectangle 10">
            <a:extLst>
              <a:ext uri="{FF2B5EF4-FFF2-40B4-BE49-F238E27FC236}">
                <a16:creationId xmlns:a16="http://schemas.microsoft.com/office/drawing/2014/main" id="{2E360399-45E3-4D18-AA59-907B02C2A276}"/>
              </a:ext>
            </a:extLst>
          </p:cNvPr>
          <p:cNvSpPr>
            <a:spLocks noChangeArrowheads="1"/>
          </p:cNvSpPr>
          <p:nvPr/>
        </p:nvSpPr>
        <p:spPr bwMode="auto">
          <a:xfrm>
            <a:off x="227558" y="5075156"/>
            <a:ext cx="421461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pl-PL" b="1" dirty="0"/>
              <a:t>Zn → Zn</a:t>
            </a:r>
            <a:r>
              <a:rPr lang="pl-PL" altLang="pl-PL" b="1" baseline="30000" dirty="0"/>
              <a:t>2+</a:t>
            </a:r>
            <a:r>
              <a:rPr lang="pl-PL" altLang="pl-PL" b="1" dirty="0"/>
              <a:t> + 2</a:t>
            </a:r>
            <a:r>
              <a:rPr lang="pl-PL" altLang="pl-PL" b="1" i="1" dirty="0"/>
              <a:t>e</a:t>
            </a:r>
            <a:r>
              <a:rPr lang="pl-PL" altLang="pl-PL" b="1" baseline="30000" dirty="0"/>
              <a:t>-</a:t>
            </a:r>
            <a:r>
              <a:rPr lang="pl-PL" altLang="pl-PL" b="1" dirty="0"/>
              <a:t>         Cu</a:t>
            </a:r>
            <a:r>
              <a:rPr lang="pl-PL" altLang="pl-PL" b="1" baseline="30000" dirty="0"/>
              <a:t>2+</a:t>
            </a:r>
            <a:r>
              <a:rPr lang="pl-PL" altLang="pl-PL" b="1" dirty="0"/>
              <a:t> + 2</a:t>
            </a:r>
            <a:r>
              <a:rPr lang="pl-PL" altLang="pl-PL" b="1" i="1" dirty="0"/>
              <a:t>e</a:t>
            </a:r>
            <a:r>
              <a:rPr lang="pl-PL" altLang="pl-PL" b="1" baseline="30000" dirty="0"/>
              <a:t>-</a:t>
            </a:r>
            <a:r>
              <a:rPr lang="pl-PL" altLang="pl-PL" b="1" dirty="0"/>
              <a:t> → Cu </a:t>
            </a:r>
            <a:endParaRPr lang="en-AU" altLang="it-IT"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42" name="Picture 18">
            <a:extLst>
              <a:ext uri="{FF2B5EF4-FFF2-40B4-BE49-F238E27FC236}">
                <a16:creationId xmlns:a16="http://schemas.microsoft.com/office/drawing/2014/main" id="{6DE6424B-C7F9-4865-A1DF-159494102E40}"/>
              </a:ext>
            </a:extLst>
          </p:cNvPr>
          <p:cNvPicPr>
            <a:picLocks noChangeAspect="1" noChangeArrowheads="1"/>
          </p:cNvPicPr>
          <p:nvPr/>
        </p:nvPicPr>
        <p:blipFill>
          <a:blip r:embed="rId3">
            <a:lum bright="58000" contrast="-44000"/>
            <a:extLst>
              <a:ext uri="{28A0092B-C50C-407E-A947-70E740481C1C}">
                <a14:useLocalDpi xmlns:a14="http://schemas.microsoft.com/office/drawing/2010/main" val="0"/>
              </a:ext>
            </a:extLst>
          </a:blip>
          <a:srcRect/>
          <a:stretch>
            <a:fillRect/>
          </a:stretch>
        </p:blipFill>
        <p:spPr bwMode="auto">
          <a:xfrm>
            <a:off x="5531814" y="1095105"/>
            <a:ext cx="3552825" cy="3852863"/>
          </a:xfrm>
          <a:prstGeom prst="rect">
            <a:avLst/>
          </a:prstGeom>
          <a:noFill/>
          <a:extLst>
            <a:ext uri="{909E8E84-426E-40DD-AFC4-6F175D3DCCD1}">
              <a14:hiddenFill xmlns:a14="http://schemas.microsoft.com/office/drawing/2010/main">
                <a:solidFill>
                  <a:srgbClr val="FFFFFF"/>
                </a:solidFill>
              </a14:hiddenFill>
            </a:ext>
          </a:extLst>
        </p:spPr>
      </p:pic>
      <p:sp>
        <p:nvSpPr>
          <p:cNvPr id="52227" name="Text Box 3">
            <a:extLst>
              <a:ext uri="{FF2B5EF4-FFF2-40B4-BE49-F238E27FC236}">
                <a16:creationId xmlns:a16="http://schemas.microsoft.com/office/drawing/2014/main" id="{9F6CB5A8-7C70-445B-86FE-03038A3563DD}"/>
              </a:ext>
            </a:extLst>
          </p:cNvPr>
          <p:cNvSpPr txBox="1">
            <a:spLocks noChangeArrowheads="1"/>
          </p:cNvSpPr>
          <p:nvPr/>
        </p:nvSpPr>
        <p:spPr bwMode="auto">
          <a:xfrm>
            <a:off x="6280548" y="2957512"/>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endParaRPr lang="en-AU" altLang="pl-PL" sz="1350"/>
          </a:p>
        </p:txBody>
      </p:sp>
      <p:pic>
        <p:nvPicPr>
          <p:cNvPr id="52237" name="Picture 3" descr="e-volty">
            <a:extLst>
              <a:ext uri="{FF2B5EF4-FFF2-40B4-BE49-F238E27FC236}">
                <a16:creationId xmlns:a16="http://schemas.microsoft.com/office/drawing/2014/main" id="{A8AFEE51-3497-4BEC-B6B1-479282429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42" y="1059445"/>
            <a:ext cx="166806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a:extLst>
              <a:ext uri="{FF2B5EF4-FFF2-40B4-BE49-F238E27FC236}">
                <a16:creationId xmlns:a16="http://schemas.microsoft.com/office/drawing/2014/main" id="{F91575FD-7B89-4DB5-A20A-8F9C9F2BD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422" y="1059445"/>
            <a:ext cx="1383506" cy="166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9" name="Rectangle 2">
            <a:extLst>
              <a:ext uri="{FF2B5EF4-FFF2-40B4-BE49-F238E27FC236}">
                <a16:creationId xmlns:a16="http://schemas.microsoft.com/office/drawing/2014/main" id="{B9652DA3-65D8-4084-BED6-13B7BD7670F7}"/>
              </a:ext>
            </a:extLst>
          </p:cNvPr>
          <p:cNvSpPr txBox="1">
            <a:spLocks noChangeArrowheads="1"/>
          </p:cNvSpPr>
          <p:nvPr/>
        </p:nvSpPr>
        <p:spPr bwMode="auto">
          <a:xfrm>
            <a:off x="394097" y="51847"/>
            <a:ext cx="8229600" cy="857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r"/>
            <a:r>
              <a:rPr lang="it-IT" altLang="ja-JP" sz="3000" dirty="0">
                <a:solidFill>
                  <a:srgbClr val="000099"/>
                </a:solidFill>
                <a:ea typeface="MS PGothic" panose="020B0600070205080204" pitchFamily="34" charset="-128"/>
              </a:rPr>
              <a:t>Come ha fatto Volta a misurare la tensione? </a:t>
            </a:r>
          </a:p>
          <a:p>
            <a:pPr lvl="1" algn="r"/>
            <a:r>
              <a:rPr lang="it-IT" altLang="ja-JP" sz="3000" dirty="0">
                <a:solidFill>
                  <a:srgbClr val="000099"/>
                </a:solidFill>
                <a:ea typeface="MS PGothic" panose="020B0600070205080204" pitchFamily="34" charset="-128"/>
              </a:rPr>
              <a:t>In volt? Con voltmetro?</a:t>
            </a:r>
            <a:r>
              <a:rPr lang="pl-PL" altLang="ja-JP" sz="3000" dirty="0"/>
              <a:t> </a:t>
            </a:r>
            <a:endParaRPr lang="en-AU" altLang="pl-PL" sz="3000" dirty="0">
              <a:solidFill>
                <a:srgbClr val="2761AB"/>
              </a:solidFill>
            </a:endParaRPr>
          </a:p>
        </p:txBody>
      </p:sp>
      <p:sp>
        <p:nvSpPr>
          <p:cNvPr id="52240" name="Prostokąt 1">
            <a:extLst>
              <a:ext uri="{FF2B5EF4-FFF2-40B4-BE49-F238E27FC236}">
                <a16:creationId xmlns:a16="http://schemas.microsoft.com/office/drawing/2014/main" id="{6FAA6D29-BA3E-4E7F-AD0E-2DB7346E80EB}"/>
              </a:ext>
            </a:extLst>
          </p:cNvPr>
          <p:cNvSpPr>
            <a:spLocks noChangeArrowheads="1"/>
          </p:cNvSpPr>
          <p:nvPr/>
        </p:nvSpPr>
        <p:spPr bwMode="auto">
          <a:xfrm>
            <a:off x="5498306" y="1133072"/>
            <a:ext cx="3645694" cy="633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0000"/>
              </a:spcAft>
            </a:pPr>
            <a:r>
              <a:rPr lang="it-IT" altLang="it-IT" dirty="0"/>
              <a:t>Volta non solo ha inventato la pila elettrochimica, ma ha anche contribuito all'elettrostatica.</a:t>
            </a:r>
            <a:r>
              <a:rPr lang="pl-PL" altLang="it-IT" dirty="0"/>
              <a:t> </a:t>
            </a:r>
            <a:r>
              <a:rPr lang="it-IT" altLang="it-IT" dirty="0"/>
              <a:t>Ha inventato </a:t>
            </a:r>
            <a:r>
              <a:rPr lang="it-IT" altLang="it-IT" i="1" dirty="0"/>
              <a:t>l'elettroscopio</a:t>
            </a:r>
            <a:r>
              <a:rPr lang="it-IT" altLang="it-IT" dirty="0"/>
              <a:t>: due sottili lamine di metallo all'interno di un contenitore di vetro, che si respingono quando vengono caricate elettricamente.</a:t>
            </a:r>
            <a:endParaRPr lang="pl-PL" altLang="it-IT" dirty="0"/>
          </a:p>
          <a:p>
            <a:pPr>
              <a:lnSpc>
                <a:spcPct val="100000"/>
              </a:lnSpc>
              <a:spcAft>
                <a:spcPct val="30000"/>
              </a:spcAft>
            </a:pPr>
            <a:r>
              <a:rPr lang="it-IT" altLang="it-IT" dirty="0"/>
              <a:t>Inventò anche </a:t>
            </a:r>
            <a:r>
              <a:rPr lang="it-IT" altLang="it-IT" i="1" dirty="0"/>
              <a:t>l'elettroforo</a:t>
            </a:r>
            <a:r>
              <a:rPr lang="it-IT" altLang="it-IT" dirty="0"/>
              <a:t>: una piastra di metallo trattenuta da un’impugnatura isolante. Posizionato su un isolante elettrificato e toccato in una sequenza corretta, sembra generare elettricità come il </a:t>
            </a:r>
            <a:r>
              <a:rPr lang="it-IT" altLang="it-IT" dirty="0" err="1"/>
              <a:t>perpetuum</a:t>
            </a:r>
            <a:r>
              <a:rPr lang="it-IT" altLang="it-IT" dirty="0"/>
              <a:t> mobile. </a:t>
            </a:r>
            <a:endParaRPr lang="pl-PL" altLang="it-IT" dirty="0"/>
          </a:p>
          <a:p>
            <a:pPr>
              <a:lnSpc>
                <a:spcPct val="100000"/>
              </a:lnSpc>
              <a:spcAft>
                <a:spcPct val="30000"/>
              </a:spcAft>
            </a:pPr>
            <a:r>
              <a:rPr lang="it-IT" altLang="it-IT" dirty="0"/>
              <a:t>In pratica, questo è il lavoro che solleva la piastra metallica e che fornisce l'energia (e genera il potenziale).</a:t>
            </a:r>
            <a:endParaRPr lang="en-AU" altLang="it-IT" dirty="0"/>
          </a:p>
          <a:p>
            <a:pPr>
              <a:lnSpc>
                <a:spcPct val="100000"/>
              </a:lnSpc>
            </a:pPr>
            <a:endParaRPr lang="pl-PL" altLang="it-IT" sz="1600" dirty="0"/>
          </a:p>
          <a:p>
            <a:pPr>
              <a:lnSpc>
                <a:spcPct val="100000"/>
              </a:lnSpc>
            </a:pPr>
            <a:endParaRPr lang="pl-PL" altLang="it-IT" sz="1350" dirty="0"/>
          </a:p>
        </p:txBody>
      </p:sp>
      <p:pic>
        <p:nvPicPr>
          <p:cNvPr id="52243" name="Picture 19">
            <a:extLst>
              <a:ext uri="{FF2B5EF4-FFF2-40B4-BE49-F238E27FC236}">
                <a16:creationId xmlns:a16="http://schemas.microsoft.com/office/drawing/2014/main" id="{D01F6447-59F4-43B7-9511-C512BAB01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821" y="1046604"/>
            <a:ext cx="2185988" cy="1699022"/>
          </a:xfrm>
          <a:prstGeom prst="rect">
            <a:avLst/>
          </a:prstGeom>
          <a:noFill/>
          <a:extLst>
            <a:ext uri="{909E8E84-426E-40DD-AFC4-6F175D3DCCD1}">
              <a14:hiddenFill xmlns:a14="http://schemas.microsoft.com/office/drawing/2010/main">
                <a:solidFill>
                  <a:srgbClr val="FFFFFF"/>
                </a:solidFill>
              </a14:hiddenFill>
            </a:ext>
          </a:extLst>
        </p:spPr>
      </p:pic>
      <p:sp>
        <p:nvSpPr>
          <p:cNvPr id="52244" name="Text Box 20">
            <a:extLst>
              <a:ext uri="{FF2B5EF4-FFF2-40B4-BE49-F238E27FC236}">
                <a16:creationId xmlns:a16="http://schemas.microsoft.com/office/drawing/2014/main" id="{016A479E-4917-4404-A901-438253399DB5}"/>
              </a:ext>
            </a:extLst>
          </p:cNvPr>
          <p:cNvSpPr txBox="1">
            <a:spLocks noChangeArrowheads="1"/>
          </p:cNvSpPr>
          <p:nvPr/>
        </p:nvSpPr>
        <p:spPr bwMode="auto">
          <a:xfrm>
            <a:off x="220352" y="2848185"/>
            <a:ext cx="5269706" cy="3670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it-IT" altLang="it-IT" sz="1500" dirty="0"/>
              <a:t>Esperimenti casa / scuola ispirati alle opere di Volta (da sinistra): L'elettroscopio di Volta: due sottili lamine di metallo all'interno di un bicchiere</a:t>
            </a:r>
            <a:r>
              <a:rPr lang="pl-PL" altLang="it-IT" sz="1500" dirty="0"/>
              <a:t>// </a:t>
            </a:r>
            <a:r>
              <a:rPr lang="it-IT" altLang="it-IT" sz="1500" dirty="0"/>
              <a:t> Le due estremità di una sciarpa di seta si respingono se prese a passi dal cappotto di lana</a:t>
            </a:r>
            <a:r>
              <a:rPr lang="pl-PL" altLang="it-IT" sz="1500" dirty="0"/>
              <a:t> //</a:t>
            </a:r>
            <a:r>
              <a:rPr lang="it-IT" altLang="it-IT" sz="1500" dirty="0"/>
              <a:t> Una pila di vecchie monete polacche (Al e Ni) e pezzi di carta con acqua salata; si può fare lo stesso usando eurocent e pezzi di alluminio</a:t>
            </a:r>
            <a:endParaRPr lang="pl-PL" altLang="it-IT" sz="1500" dirty="0"/>
          </a:p>
          <a:p>
            <a:endParaRPr lang="pl-PL" altLang="it-IT" dirty="0"/>
          </a:p>
          <a:p>
            <a:endParaRPr lang="it-IT" altLang="it-IT" sz="1600" dirty="0"/>
          </a:p>
          <a:p>
            <a:endParaRPr lang="it-IT" altLang="it-IT" sz="1600" dirty="0"/>
          </a:p>
          <a:p>
            <a:r>
              <a:rPr lang="it-IT" altLang="it-IT" sz="1600" dirty="0"/>
              <a:t>Qui: una batteria fatta da un </a:t>
            </a:r>
            <a:endParaRPr lang="pl-PL" altLang="it-IT" sz="1600" dirty="0"/>
          </a:p>
          <a:p>
            <a:r>
              <a:rPr lang="it-IT" altLang="it-IT" sz="1600" dirty="0"/>
              <a:t>temperamatite</a:t>
            </a:r>
            <a:r>
              <a:rPr lang="pl-PL" altLang="it-IT" sz="1600" dirty="0"/>
              <a:t> in</a:t>
            </a:r>
            <a:r>
              <a:rPr lang="it-IT" altLang="it-IT" sz="1600" dirty="0"/>
              <a:t> alluminio e </a:t>
            </a:r>
            <a:endParaRPr lang="pl-PL" altLang="it-IT" sz="1600" dirty="0"/>
          </a:p>
          <a:p>
            <a:r>
              <a:rPr lang="it-IT" altLang="it-IT" sz="1600" dirty="0"/>
              <a:t>acciaio inox </a:t>
            </a:r>
            <a:endParaRPr lang="pl-PL" altLang="it-IT" sz="1600" dirty="0"/>
          </a:p>
          <a:p>
            <a:r>
              <a:rPr lang="it-IT" altLang="it-IT" sz="1600" dirty="0"/>
              <a:t>Elettroscopio in un bicchiere</a:t>
            </a:r>
            <a:endParaRPr lang="en-AU" altLang="it-IT" sz="1600" dirty="0"/>
          </a:p>
          <a:p>
            <a:endParaRPr lang="en-AU" altLang="it-IT" sz="1350" dirty="0"/>
          </a:p>
        </p:txBody>
      </p:sp>
      <p:sp>
        <p:nvSpPr>
          <p:cNvPr id="52245" name="Text Box 21">
            <a:extLst>
              <a:ext uri="{FF2B5EF4-FFF2-40B4-BE49-F238E27FC236}">
                <a16:creationId xmlns:a16="http://schemas.microsoft.com/office/drawing/2014/main" id="{21F32075-7511-4C0E-B511-7E0E95B70CD2}"/>
              </a:ext>
            </a:extLst>
          </p:cNvPr>
          <p:cNvSpPr txBox="1">
            <a:spLocks noChangeArrowheads="1"/>
          </p:cNvSpPr>
          <p:nvPr/>
        </p:nvSpPr>
        <p:spPr bwMode="auto">
          <a:xfrm>
            <a:off x="258537" y="6277305"/>
            <a:ext cx="501938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dirty="0"/>
              <a:t>Elettroscopio di Volta e la misura della tensione</a:t>
            </a:r>
            <a:endParaRPr lang="en-AU" altLang="it-IT" dirty="0"/>
          </a:p>
        </p:txBody>
      </p:sp>
      <p:pic>
        <p:nvPicPr>
          <p:cNvPr id="52246" name="Picture 22" descr="woltomierz-s">
            <a:extLst>
              <a:ext uri="{FF2B5EF4-FFF2-40B4-BE49-F238E27FC236}">
                <a16:creationId xmlns:a16="http://schemas.microsoft.com/office/drawing/2014/main" id="{CC756DA2-1522-4051-A924-3FB803375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4680" y="5330022"/>
            <a:ext cx="12763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Picture 23" descr="jezyk-s">
            <a:extLst>
              <a:ext uri="{FF2B5EF4-FFF2-40B4-BE49-F238E27FC236}">
                <a16:creationId xmlns:a16="http://schemas.microsoft.com/office/drawing/2014/main" id="{6915245B-ABF5-41AC-A4C2-98A3528F12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269" y="4371194"/>
            <a:ext cx="1219200" cy="88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a:extLst>
              <a:ext uri="{FF2B5EF4-FFF2-40B4-BE49-F238E27FC236}">
                <a16:creationId xmlns:a16="http://schemas.microsoft.com/office/drawing/2014/main" id="{6036F3FC-47B5-48A3-A59F-9F4A1A974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903" y="1260872"/>
            <a:ext cx="229909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descr="romagnosi3">
            <a:extLst>
              <a:ext uri="{FF2B5EF4-FFF2-40B4-BE49-F238E27FC236}">
                <a16:creationId xmlns:a16="http://schemas.microsoft.com/office/drawing/2014/main" id="{3044E344-D011-49EB-B84F-A04C4CBDE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10" y="1701404"/>
            <a:ext cx="7921228" cy="367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 Box 6">
            <a:extLst>
              <a:ext uri="{FF2B5EF4-FFF2-40B4-BE49-F238E27FC236}">
                <a16:creationId xmlns:a16="http://schemas.microsoft.com/office/drawing/2014/main" id="{C966CBAB-8849-4408-B1DA-E7A20B5264BC}"/>
              </a:ext>
            </a:extLst>
          </p:cNvPr>
          <p:cNvSpPr txBox="1">
            <a:spLocks noChangeArrowheads="1"/>
          </p:cNvSpPr>
          <p:nvPr/>
        </p:nvSpPr>
        <p:spPr bwMode="auto">
          <a:xfrm>
            <a:off x="0" y="872706"/>
            <a:ext cx="188070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350"/>
              <a:t>Trento, 3 Agosto,1802</a:t>
            </a:r>
            <a:endParaRPr lang="en-AU" altLang="pl-PL" sz="1350"/>
          </a:p>
        </p:txBody>
      </p:sp>
      <p:sp>
        <p:nvSpPr>
          <p:cNvPr id="54279" name="Line 7">
            <a:extLst>
              <a:ext uri="{FF2B5EF4-FFF2-40B4-BE49-F238E27FC236}">
                <a16:creationId xmlns:a16="http://schemas.microsoft.com/office/drawing/2014/main" id="{D8A0BB8D-5247-45DA-979A-79F0C514162C}"/>
              </a:ext>
            </a:extLst>
          </p:cNvPr>
          <p:cNvSpPr>
            <a:spLocks noChangeShapeType="1"/>
          </p:cNvSpPr>
          <p:nvPr/>
        </p:nvSpPr>
        <p:spPr bwMode="auto">
          <a:xfrm>
            <a:off x="2332435" y="2433638"/>
            <a:ext cx="158353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0" name="Line 8">
            <a:extLst>
              <a:ext uri="{FF2B5EF4-FFF2-40B4-BE49-F238E27FC236}">
                <a16:creationId xmlns:a16="http://schemas.microsoft.com/office/drawing/2014/main" id="{4CF58CB3-1F82-42F4-B741-6BC9B3525234}"/>
              </a:ext>
            </a:extLst>
          </p:cNvPr>
          <p:cNvSpPr>
            <a:spLocks noChangeShapeType="1"/>
          </p:cNvSpPr>
          <p:nvPr/>
        </p:nvSpPr>
        <p:spPr bwMode="auto">
          <a:xfrm>
            <a:off x="3065860" y="1995488"/>
            <a:ext cx="158353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54281" name="Picture 9" descr="romagnosi3">
            <a:extLst>
              <a:ext uri="{FF2B5EF4-FFF2-40B4-BE49-F238E27FC236}">
                <a16:creationId xmlns:a16="http://schemas.microsoft.com/office/drawing/2014/main" id="{7B78D2B7-5B70-479A-A4EC-92647E244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4" y="1901323"/>
            <a:ext cx="9024822" cy="41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Line 10">
            <a:extLst>
              <a:ext uri="{FF2B5EF4-FFF2-40B4-BE49-F238E27FC236}">
                <a16:creationId xmlns:a16="http://schemas.microsoft.com/office/drawing/2014/main" id="{E407BD52-D565-443B-82B0-A514561DB3EB}"/>
              </a:ext>
            </a:extLst>
          </p:cNvPr>
          <p:cNvSpPr>
            <a:spLocks noChangeShapeType="1"/>
          </p:cNvSpPr>
          <p:nvPr/>
        </p:nvSpPr>
        <p:spPr bwMode="auto">
          <a:xfrm>
            <a:off x="2547938" y="2595563"/>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3" name="Line 11">
            <a:extLst>
              <a:ext uri="{FF2B5EF4-FFF2-40B4-BE49-F238E27FC236}">
                <a16:creationId xmlns:a16="http://schemas.microsoft.com/office/drawing/2014/main" id="{7FF0E2EC-C23A-45B6-ACF5-3255671847D3}"/>
              </a:ext>
            </a:extLst>
          </p:cNvPr>
          <p:cNvSpPr>
            <a:spLocks noChangeShapeType="1"/>
          </p:cNvSpPr>
          <p:nvPr/>
        </p:nvSpPr>
        <p:spPr bwMode="auto">
          <a:xfrm>
            <a:off x="3001566" y="1995488"/>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4" name="Line 12">
            <a:extLst>
              <a:ext uri="{FF2B5EF4-FFF2-40B4-BE49-F238E27FC236}">
                <a16:creationId xmlns:a16="http://schemas.microsoft.com/office/drawing/2014/main" id="{0099D69C-B037-4A29-B29C-B01ACE1C4EF1}"/>
              </a:ext>
            </a:extLst>
          </p:cNvPr>
          <p:cNvSpPr>
            <a:spLocks noChangeShapeType="1"/>
          </p:cNvSpPr>
          <p:nvPr/>
        </p:nvSpPr>
        <p:spPr bwMode="auto">
          <a:xfrm>
            <a:off x="1734912" y="4924766"/>
            <a:ext cx="1584722"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5" name="Line 13">
            <a:extLst>
              <a:ext uri="{FF2B5EF4-FFF2-40B4-BE49-F238E27FC236}">
                <a16:creationId xmlns:a16="http://schemas.microsoft.com/office/drawing/2014/main" id="{ACF3471A-A919-4008-8DD8-F2431F38502D}"/>
              </a:ext>
            </a:extLst>
          </p:cNvPr>
          <p:cNvSpPr>
            <a:spLocks noChangeShapeType="1"/>
          </p:cNvSpPr>
          <p:nvPr/>
        </p:nvSpPr>
        <p:spPr bwMode="auto">
          <a:xfrm>
            <a:off x="5940029" y="4911329"/>
            <a:ext cx="2593181" cy="0"/>
          </a:xfrm>
          <a:prstGeom prst="line">
            <a:avLst/>
          </a:prstGeom>
          <a:noFill/>
          <a:ln w="158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4286" name="Text Box 14">
            <a:extLst>
              <a:ext uri="{FF2B5EF4-FFF2-40B4-BE49-F238E27FC236}">
                <a16:creationId xmlns:a16="http://schemas.microsoft.com/office/drawing/2014/main" id="{A53B4C2E-64E0-40C3-89DD-F6143EC0383D}"/>
              </a:ext>
            </a:extLst>
          </p:cNvPr>
          <p:cNvSpPr txBox="1">
            <a:spLocks noChangeArrowheads="1"/>
          </p:cNvSpPr>
          <p:nvPr/>
        </p:nvSpPr>
        <p:spPr bwMode="auto">
          <a:xfrm rot="16200000">
            <a:off x="8407601" y="4801866"/>
            <a:ext cx="11977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900">
                <a:solidFill>
                  <a:schemeClr val="folHlink"/>
                </a:solidFill>
              </a:rPr>
              <a:t>Stos Volty i kompas</a:t>
            </a:r>
            <a:endParaRPr lang="en-AU" altLang="pl-PL" sz="900">
              <a:solidFill>
                <a:schemeClr val="folHlink"/>
              </a:solidFill>
            </a:endParaRPr>
          </a:p>
        </p:txBody>
      </p:sp>
      <p:sp>
        <p:nvSpPr>
          <p:cNvPr id="54288" name="Prostokąt 1">
            <a:extLst>
              <a:ext uri="{FF2B5EF4-FFF2-40B4-BE49-F238E27FC236}">
                <a16:creationId xmlns:a16="http://schemas.microsoft.com/office/drawing/2014/main" id="{7D822478-F6B3-4E07-BEA7-167CECE80313}"/>
              </a:ext>
            </a:extLst>
          </p:cNvPr>
          <p:cNvSpPr>
            <a:spLocks noChangeArrowheads="1"/>
          </p:cNvSpPr>
          <p:nvPr/>
        </p:nvSpPr>
        <p:spPr bwMode="auto">
          <a:xfrm>
            <a:off x="4713685" y="1675406"/>
            <a:ext cx="4327501" cy="47090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solidFill>
                  <a:srgbClr val="000099"/>
                </a:solidFill>
                <a:latin typeface="Brandon Grotesque Bold"/>
              </a:rPr>
              <a:t>Giocare con l'elettricità era un'avventura costosa: erano necessarie pile di monete d’argento. </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Avvocato di Rovereto, nel Nord Italia, Romagnosi descrisse nel 1802 come avesse preso una pila di lamine rotonde di rame e zinco, mettendo un panno immerso nel sale di ammoniaca ogni due paia e avesse collegato le estremità con un filo d'argento.</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Non solo ha prodotto scintille, ma ha anche notato che un ago magnetico cambiava direzione quando veniva posizionato vicino al filo con la corrente.</a:t>
            </a:r>
            <a:endParaRPr lang="pl-PL" altLang="it-IT" dirty="0">
              <a:solidFill>
                <a:srgbClr val="000099"/>
              </a:solidFill>
              <a:latin typeface="Brandon Grotesque Bold"/>
            </a:endParaRPr>
          </a:p>
          <a:p>
            <a:pPr>
              <a:lnSpc>
                <a:spcPct val="100000"/>
              </a:lnSpc>
              <a:spcAft>
                <a:spcPct val="35000"/>
              </a:spcAft>
            </a:pPr>
            <a:r>
              <a:rPr lang="it-IT" altLang="it-IT" dirty="0">
                <a:solidFill>
                  <a:srgbClr val="000099"/>
                </a:solidFill>
                <a:latin typeface="Brandon Grotesque Bold"/>
              </a:rPr>
              <a:t>Un esperimento simile fu realizzato quasi venti anni dopo da </a:t>
            </a:r>
            <a:r>
              <a:rPr lang="it-IT" altLang="it-IT" dirty="0" err="1">
                <a:solidFill>
                  <a:srgbClr val="000099"/>
                </a:solidFill>
                <a:latin typeface="Brandon Grotesque Bold"/>
              </a:rPr>
              <a:t>Ørsted</a:t>
            </a:r>
            <a:r>
              <a:rPr lang="it-IT" altLang="it-IT" dirty="0">
                <a:solidFill>
                  <a:srgbClr val="000099"/>
                </a:solidFill>
                <a:latin typeface="Brandon Grotesque Bold"/>
              </a:rPr>
              <a:t>.</a:t>
            </a:r>
            <a:r>
              <a:rPr lang="pl-PL" altLang="it-IT" sz="1500" dirty="0"/>
              <a:t> </a:t>
            </a:r>
          </a:p>
        </p:txBody>
      </p:sp>
      <p:sp>
        <p:nvSpPr>
          <p:cNvPr id="54289" name="Rectangle 2">
            <a:extLst>
              <a:ext uri="{FF2B5EF4-FFF2-40B4-BE49-F238E27FC236}">
                <a16:creationId xmlns:a16="http://schemas.microsoft.com/office/drawing/2014/main" id="{5728D8A2-2FDC-4903-9E22-FD727148676F}"/>
              </a:ext>
            </a:extLst>
          </p:cNvPr>
          <p:cNvSpPr txBox="1">
            <a:spLocks noChangeArrowheads="1"/>
          </p:cNvSpPr>
          <p:nvPr/>
        </p:nvSpPr>
        <p:spPr bwMode="auto">
          <a:xfrm>
            <a:off x="1534121" y="133351"/>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pl-PL" sz="3200" dirty="0">
                <a:solidFill>
                  <a:srgbClr val="2761AB"/>
                </a:solidFill>
                <a:latin typeface="Brandon Grotesque Bold"/>
              </a:rPr>
              <a:t>Romagnosi (1802) o </a:t>
            </a:r>
            <a:r>
              <a:rPr lang="en-US" altLang="pl-PL" sz="3200" dirty="0">
                <a:solidFill>
                  <a:srgbClr val="2761AB"/>
                </a:solidFill>
                <a:latin typeface="Brandon Grotesque Bold"/>
              </a:rPr>
              <a:t>Ø</a:t>
            </a:r>
            <a:r>
              <a:rPr lang="pl-PL" altLang="pl-PL" sz="3200" dirty="0">
                <a:solidFill>
                  <a:srgbClr val="2761AB"/>
                </a:solidFill>
                <a:latin typeface="Brandon Grotesque Bold"/>
              </a:rPr>
              <a:t>rsted (1817) </a:t>
            </a:r>
            <a:endParaRPr lang="en-AU" altLang="pl-PL" sz="3200" dirty="0">
              <a:solidFill>
                <a:srgbClr val="2761AB"/>
              </a:solidFill>
              <a:latin typeface="Brandon Grotesque Bold"/>
            </a:endParaRPr>
          </a:p>
        </p:txBody>
      </p:sp>
      <p:sp>
        <p:nvSpPr>
          <p:cNvPr id="54291" name="Text Box 4">
            <a:extLst>
              <a:ext uri="{FF2B5EF4-FFF2-40B4-BE49-F238E27FC236}">
                <a16:creationId xmlns:a16="http://schemas.microsoft.com/office/drawing/2014/main" id="{EBA1BC2B-C8F1-435C-9167-120098818E38}"/>
              </a:ext>
            </a:extLst>
          </p:cNvPr>
          <p:cNvSpPr txBox="1">
            <a:spLocks noChangeArrowheads="1"/>
          </p:cNvSpPr>
          <p:nvPr/>
        </p:nvSpPr>
        <p:spPr bwMode="auto">
          <a:xfrm>
            <a:off x="6942535" y="994172"/>
            <a:ext cx="2098651" cy="3000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00000"/>
              </a:lnSpc>
            </a:pPr>
            <a:r>
              <a:rPr lang="pl-PL" altLang="pl-PL" sz="1350"/>
              <a:t>S. Stringari, R. R. Wilson</a:t>
            </a:r>
            <a:endParaRPr lang="en-AU" altLang="pl-PL" sz="135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255F7C9-4165-4B68-86F2-B04EAE365ED8}"/>
              </a:ext>
            </a:extLst>
          </p:cNvPr>
          <p:cNvSpPr>
            <a:spLocks noGrp="1" noChangeArrowheads="1"/>
          </p:cNvSpPr>
          <p:nvPr>
            <p:ph type="title" idx="4294967295"/>
          </p:nvPr>
        </p:nvSpPr>
        <p:spPr bwMode="auto">
          <a:xfrm>
            <a:off x="463448" y="12964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ja-JP" sz="3200" dirty="0">
                <a:latin typeface="Arial" panose="020B0604020202020204" pitchFamily="34" charset="0"/>
              </a:rPr>
              <a:t>La s</a:t>
            </a:r>
            <a:r>
              <a:rPr lang="it-IT" altLang="ja-JP" sz="3200" dirty="0" err="1">
                <a:ea typeface="MS PGothic" panose="020B0600070205080204" pitchFamily="34" charset="-128"/>
              </a:rPr>
              <a:t>erie</a:t>
            </a:r>
            <a:r>
              <a:rPr lang="it-IT" altLang="ja-JP" sz="3200" dirty="0">
                <a:ea typeface="MS PGothic" panose="020B0600070205080204" pitchFamily="34" charset="-128"/>
              </a:rPr>
              <a:t> </a:t>
            </a:r>
            <a:r>
              <a:rPr lang="it-IT" altLang="ja-JP" sz="3200" dirty="0" err="1">
                <a:ea typeface="MS PGothic" panose="020B0600070205080204" pitchFamily="34" charset="-128"/>
              </a:rPr>
              <a:t>elettrochimic</a:t>
            </a:r>
            <a:r>
              <a:rPr lang="pl-PL" altLang="ja-JP" sz="3200" dirty="0">
                <a:latin typeface="Arial" panose="020B0604020202020204" pitchFamily="34" charset="0"/>
              </a:rPr>
              <a:t>a</a:t>
            </a:r>
            <a:r>
              <a:rPr lang="it-IT" altLang="ja-JP" sz="3200" dirty="0">
                <a:ea typeface="MS PGothic" panose="020B0600070205080204" pitchFamily="34" charset="-128"/>
              </a:rPr>
              <a:t> di Volta</a:t>
            </a:r>
            <a:r>
              <a:rPr lang="pl-PL" altLang="ja-JP" sz="3200" dirty="0"/>
              <a:t> </a:t>
            </a:r>
            <a:endParaRPr lang="en-AU" altLang="pl-PL" sz="3200" dirty="0"/>
          </a:p>
        </p:txBody>
      </p:sp>
      <p:sp>
        <p:nvSpPr>
          <p:cNvPr id="57347" name="Text Box 5">
            <a:extLst>
              <a:ext uri="{FF2B5EF4-FFF2-40B4-BE49-F238E27FC236}">
                <a16:creationId xmlns:a16="http://schemas.microsoft.com/office/drawing/2014/main" id="{A5DE3958-D81D-41A3-AA4C-590CB2FB46AE}"/>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graphicFrame>
        <p:nvGraphicFramePr>
          <p:cNvPr id="79878" name="Group 6">
            <a:extLst>
              <a:ext uri="{FF2B5EF4-FFF2-40B4-BE49-F238E27FC236}">
                <a16:creationId xmlns:a16="http://schemas.microsoft.com/office/drawing/2014/main" id="{A8C0434C-3B32-4260-98FE-6FFC91B0225E}"/>
              </a:ext>
            </a:extLst>
          </p:cNvPr>
          <p:cNvGraphicFramePr>
            <a:graphicFrameLocks noGrp="1"/>
          </p:cNvGraphicFramePr>
          <p:nvPr>
            <p:ph idx="4294967295"/>
            <p:extLst>
              <p:ext uri="{D42A27DB-BD31-4B8C-83A1-F6EECF244321}">
                <p14:modId xmlns:p14="http://schemas.microsoft.com/office/powerpoint/2010/main" val="1485558309"/>
              </p:ext>
            </p:extLst>
          </p:nvPr>
        </p:nvGraphicFramePr>
        <p:xfrm>
          <a:off x="208835" y="1077912"/>
          <a:ext cx="3489722" cy="3911087"/>
        </p:xfrm>
        <a:graphic>
          <a:graphicData uri="http://schemas.openxmlformats.org/drawingml/2006/table">
            <a:tbl>
              <a:tblPr/>
              <a:tblGrid>
                <a:gridCol w="2785655">
                  <a:extLst>
                    <a:ext uri="{9D8B030D-6E8A-4147-A177-3AD203B41FA5}">
                      <a16:colId xmlns:a16="http://schemas.microsoft.com/office/drawing/2014/main" val="332777328"/>
                    </a:ext>
                  </a:extLst>
                </a:gridCol>
                <a:gridCol w="704067">
                  <a:extLst>
                    <a:ext uri="{9D8B030D-6E8A-4147-A177-3AD203B41FA5}">
                      <a16:colId xmlns:a16="http://schemas.microsoft.com/office/drawing/2014/main" val="3317828263"/>
                    </a:ext>
                  </a:extLst>
                </a:gridCol>
              </a:tblGrid>
              <a:tr h="344381">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Li</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2" tooltip="Litio"/>
                        </a:rPr>
                        <a:t>Li</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−3,04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128182188"/>
                  </a:ext>
                </a:extLst>
              </a:tr>
              <a:tr h="401990">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2</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Acqua"/>
                        </a:rPr>
                        <a:t>H</a:t>
                      </a:r>
                      <a:r>
                        <a:rPr kumimoji="0" lang="en-US" altLang="pl-PL" sz="1100" b="1"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3" tooltip="Acqua"/>
                        </a:rPr>
                        <a:t>2</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Acqua"/>
                        </a:rPr>
                        <a:t>O</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(l) + 2e</a:t>
                      </a:r>
                      <a:r>
                        <a:rPr kumimoji="0" lang="en-US" altLang="pl-PL" sz="1100" b="1"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dirty="0">
                          <a:ln>
                            <a:noFill/>
                          </a:ln>
                          <a:solidFill>
                            <a:srgbClr val="222222"/>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4" tooltip="Idrogeno"/>
                        </a:rPr>
                        <a:t>H</a:t>
                      </a:r>
                      <a:r>
                        <a:rPr kumimoji="0" lang="en-US" altLang="pl-PL" sz="1100" b="1"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4" tooltip="Idrogeno"/>
                        </a:rPr>
                        <a:t>2</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(g) + 2OH</a:t>
                      </a:r>
                      <a:r>
                        <a:rPr kumimoji="0" lang="en-US" altLang="pl-PL" sz="1100" b="1" i="0" u="none" strike="noStrike" cap="none" normalizeH="0" baseline="3000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aq</a:t>
                      </a:r>
                      <a:r>
                        <a:rPr kumimoji="0" lang="en-US" altLang="pl-PL" sz="1100" b="1"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endParaRPr kumimoji="0" lang="en-US" altLang="pl-PL"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−0,828</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689358934"/>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Zn</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2+</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hlinkClick r:id="rId5" tooltip="Zinco"/>
                        </a:rPr>
                        <a:t>Zn</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(s)</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−0,762</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949830137"/>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6" tooltip="Diossido di piombo"/>
                        </a:rPr>
                        <a:t>PbO</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 + H</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O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7" tooltip="Piombo"/>
                        </a:rPr>
                        <a:t>Pb</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 + 2OH</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−0,576</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758077415"/>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Fe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8" tooltip="Ferro"/>
                        </a:rPr>
                        <a:t>Fe</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−0,41</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353908532"/>
                  </a:ext>
                </a:extLst>
              </a:tr>
              <a:tr h="31493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Sn</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9" tooltip="Stagno (elemento chimico)"/>
                        </a:rPr>
                        <a:t>Sn</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−0,14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952342435"/>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Pb</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7" tooltip="Piombo"/>
                        </a:rPr>
                        <a:t>Pb</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−0,13</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721544888"/>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2H</a:t>
                      </a:r>
                      <a:r>
                        <a:rPr kumimoji="0" lang="en-US" altLang="pl-PL" sz="1100" b="1"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4" tooltip="Idrogeno"/>
                        </a:rPr>
                        <a:t>H</a:t>
                      </a:r>
                      <a:r>
                        <a:rPr kumimoji="0" lang="en-US" altLang="pl-PL" sz="1100" b="1"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4" tooltip="Idrogeno"/>
                        </a:rPr>
                        <a:t>2</a:t>
                      </a: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(g)</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222222"/>
                          </a:solidFill>
                          <a:effectLst/>
                          <a:latin typeface="Arial" panose="020B0604020202020204" pitchFamily="34" charset="0"/>
                          <a:cs typeface="Arial" panose="020B0604020202020204" pitchFamily="34" charset="0"/>
                        </a:rPr>
                        <a:t>0,00</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828597152"/>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Sn</a:t>
                      </a:r>
                      <a:r>
                        <a:rPr kumimoji="0" lang="pl-PL" altLang="pl-PL" sz="1100" b="0" i="0" u="none" strike="noStrike" cap="none" normalizeH="0" baseline="30000">
                          <a:ln>
                            <a:noFill/>
                          </a:ln>
                          <a:solidFill>
                            <a:schemeClr val="tx1"/>
                          </a:solidFill>
                          <a:effectLst/>
                          <a:latin typeface="Arial" panose="020B0604020202020204" pitchFamily="34" charset="0"/>
                          <a:cs typeface="Arial" panose="020B0604020202020204" pitchFamily="34" charset="0"/>
                        </a:rPr>
                        <a:t>2+</a:t>
                      </a: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(aq) + 2</a:t>
                      </a: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e− → </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9" tooltip="Stagno (elemento chimico)"/>
                        </a:rPr>
                        <a:t>Sn</a:t>
                      </a:r>
                      <a:r>
                        <a:rPr kumimoji="0" lang="en-AU"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pl-PL"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rPr>
                        <a:t>0.14</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307184238"/>
                  </a:ext>
                </a:extLst>
              </a:tr>
              <a:tr h="317495">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Cu</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2+</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(aq) + 2e</a:t>
                      </a:r>
                      <a:r>
                        <a:rPr kumimoji="0" lang="en-US" altLang="pl-PL" sz="1100" b="1" i="0" u="none" strike="noStrike" cap="none" normalizeH="0" baseline="30000">
                          <a:ln>
                            <a:noFill/>
                          </a:ln>
                          <a:solidFill>
                            <a:srgbClr val="CC0066"/>
                          </a:solidFill>
                          <a:effectLst/>
                          <a:latin typeface="Arial" panose="020B0604020202020204" pitchFamily="34" charset="0"/>
                          <a:cs typeface="Arial" panose="020B0604020202020204" pitchFamily="34"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Times New Roman" panose="02020603050405020304" pitchFamily="18" charset="0"/>
                        </a:rPr>
                        <a:t>→</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 </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hlinkClick r:id="rId10" tooltip="Rame"/>
                        </a:rPr>
                        <a:t>Cu</a:t>
                      </a: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(s)</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1" i="0" u="none" strike="noStrike" cap="none" normalizeH="0" baseline="0">
                          <a:ln>
                            <a:noFill/>
                          </a:ln>
                          <a:solidFill>
                            <a:srgbClr val="CC0066"/>
                          </a:solidFill>
                          <a:effectLst/>
                          <a:latin typeface="Arial" panose="020B0604020202020204" pitchFamily="34" charset="0"/>
                          <a:cs typeface="Arial" panose="020B0604020202020204" pitchFamily="34" charset="0"/>
                        </a:rPr>
                        <a:t>0,34</a:t>
                      </a: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1683370741"/>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Ag</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 + 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1" tooltip="Argento"/>
                        </a:rPr>
                        <a:t>Ag</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(s)</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0,80</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3115703504"/>
                  </a:ext>
                </a:extLst>
              </a:tr>
              <a:tr h="316216">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2" tooltip="Fluoro"/>
                        </a:rPr>
                        <a:t>F</a:t>
                      </a:r>
                      <a:r>
                        <a:rPr kumimoji="0" lang="en-US" altLang="pl-PL" sz="1100" b="0"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12" tooltip="Fluoro"/>
                        </a:rPr>
                        <a:t>2</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(g) + 2e</a:t>
                      </a:r>
                      <a:r>
                        <a:rPr kumimoji="0" lang="en-US" altLang="pl-PL" sz="1100" b="0" i="0" u="none" strike="noStrike" cap="none" normalizeH="0" baseline="30000">
                          <a:ln>
                            <a:noFill/>
                          </a:ln>
                          <a:solidFill>
                            <a:srgbClr val="222222"/>
                          </a:solidFill>
                          <a:effectLst/>
                          <a:latin typeface="Arial" panose="020B0604020202020204" pitchFamily="34" charset="0"/>
                          <a:cs typeface="Arial" panose="020B0604020202020204" pitchFamily="34"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r>
                        <a:rPr kumimoji="0" lang="en-US" altLang="pl-PL" sz="1100" b="0" i="0" u="none" strike="noStrike" cap="none" normalizeH="0" baseline="0">
                          <a:ln>
                            <a:noFill/>
                          </a:ln>
                          <a:solidFill>
                            <a:srgbClr val="222222"/>
                          </a:solidFill>
                          <a:effectLst/>
                          <a:latin typeface="Arial" panose="020B0604020202020204" pitchFamily="34" charset="0"/>
                          <a:cs typeface="Times New Roman" panose="02020603050405020304" pitchFamily="18" charset="0"/>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 2</a:t>
                      </a:r>
                      <a:r>
                        <a:rPr kumimoji="0" lang="en-US" altLang="pl-PL" sz="11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13" tooltip="Fluoruro"/>
                        </a:rPr>
                        <a:t>F</a:t>
                      </a:r>
                      <a:r>
                        <a:rPr kumimoji="0" lang="en-US" altLang="pl-PL" sz="1100" b="0" i="0" u="none" strike="noStrike" cap="none" normalizeH="0" baseline="30000">
                          <a:ln>
                            <a:noFill/>
                          </a:ln>
                          <a:solidFill>
                            <a:srgbClr val="0B0080"/>
                          </a:solidFill>
                          <a:effectLst/>
                          <a:latin typeface="Arial" panose="020B0604020202020204" pitchFamily="34" charset="0"/>
                          <a:cs typeface="Arial" panose="020B0604020202020204" pitchFamily="34" charset="0"/>
                          <a:hlinkClick r:id="rId13" tooltip="Fluoruro"/>
                        </a:rPr>
                        <a:t>−</a:t>
                      </a:r>
                      <a:r>
                        <a:rPr kumimoji="0" lang="en-US" altLang="pl-PL" sz="1100" b="0" i="0" u="none" strike="noStrike" cap="none" normalizeH="0" baseline="0">
                          <a:ln>
                            <a:noFill/>
                          </a:ln>
                          <a:solidFill>
                            <a:srgbClr val="222222"/>
                          </a:solidFill>
                          <a:effectLst/>
                          <a:latin typeface="Arial" panose="020B0604020202020204" pitchFamily="34" charset="0"/>
                          <a:cs typeface="Arial" panose="020B0604020202020204" pitchFamily="34" charset="0"/>
                        </a:rPr>
                        <a:t>(aq)</a:t>
                      </a:r>
                      <a:endParaRPr kumimoji="0" lang="en-US" altLang="pl-PL"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tc>
                  <a:txBody>
                    <a:bodyPr/>
                    <a:lstStyle>
                      <a:lvl1pPr>
                        <a:spcBef>
                          <a:spcPts val="1000"/>
                        </a:spcBef>
                        <a:buFont typeface="Arial" panose="020B0604020202020204" pitchFamily="34" charset="0"/>
                        <a:defRPr sz="2400">
                          <a:solidFill>
                            <a:schemeClr val="tx1"/>
                          </a:solidFill>
                          <a:latin typeface="Brandon Grotesque Bold"/>
                        </a:defRPr>
                      </a:lvl1pPr>
                      <a:lvl2pPr marL="742950" indent="-285750">
                        <a:spcBef>
                          <a:spcPts val="500"/>
                        </a:spcBef>
                        <a:buFont typeface="Arial" panose="020B0604020202020204" pitchFamily="34" charset="0"/>
                        <a:defRPr sz="2000">
                          <a:solidFill>
                            <a:schemeClr val="tx1"/>
                          </a:solidFill>
                          <a:latin typeface="Brandon Grotesque Bold"/>
                        </a:defRPr>
                      </a:lvl2pPr>
                      <a:lvl3pPr marL="1143000" indent="-228600">
                        <a:spcBef>
                          <a:spcPts val="500"/>
                        </a:spcBef>
                        <a:buFont typeface="Arial" panose="020B0604020202020204" pitchFamily="34" charset="0"/>
                        <a:defRPr>
                          <a:solidFill>
                            <a:schemeClr val="tx1"/>
                          </a:solidFill>
                          <a:latin typeface="Brandon Grotesque Bold"/>
                        </a:defRPr>
                      </a:lvl3pPr>
                      <a:lvl4pPr marL="1600200" indent="-228600">
                        <a:spcBef>
                          <a:spcPts val="500"/>
                        </a:spcBef>
                        <a:buFont typeface="Arial" panose="020B0604020202020204" pitchFamily="34" charset="0"/>
                        <a:defRPr sz="1600">
                          <a:solidFill>
                            <a:schemeClr val="tx1"/>
                          </a:solidFill>
                          <a:latin typeface="Brandon Grotesque Bold"/>
                        </a:defRPr>
                      </a:lvl4pPr>
                      <a:lvl5pPr marL="2057400" indent="-228600">
                        <a:spcBef>
                          <a:spcPts val="500"/>
                        </a:spcBef>
                        <a:buFont typeface="Arial" panose="020B0604020202020204" pitchFamily="34" charset="0"/>
                        <a:defRPr sz="1600">
                          <a:solidFill>
                            <a:schemeClr val="tx1"/>
                          </a:solidFill>
                          <a:latin typeface="Brandon Grotesque Bold"/>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Brandon Grotesque Bold"/>
                        </a:defRPr>
                      </a:lvl9pPr>
                    </a:lstStyle>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altLang="pl-PL"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2,87</a:t>
                      </a:r>
                      <a:endParaRPr kumimoji="0" lang="en-US" altLang="pl-PL"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34290" marB="34290" anchor="ctr" horzOverflow="overflow">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lnTlToBr>
                      <a:noFill/>
                    </a:lnTlToBr>
                    <a:lnBlToTr>
                      <a:noFill/>
                    </a:lnBlToTr>
                    <a:solidFill>
                      <a:srgbClr val="F8F9FA"/>
                    </a:solidFill>
                  </a:tcPr>
                </a:tc>
                <a:extLst>
                  <a:ext uri="{0D108BD9-81ED-4DB2-BD59-A6C34878D82A}">
                    <a16:rowId xmlns:a16="http://schemas.microsoft.com/office/drawing/2014/main" val="219238563"/>
                  </a:ext>
                </a:extLst>
              </a:tr>
            </a:tbl>
          </a:graphicData>
        </a:graphic>
      </p:graphicFrame>
      <p:pic>
        <p:nvPicPr>
          <p:cNvPr id="57391" name="Picture 47">
            <a:extLst>
              <a:ext uri="{FF2B5EF4-FFF2-40B4-BE49-F238E27FC236}">
                <a16:creationId xmlns:a16="http://schemas.microsoft.com/office/drawing/2014/main" id="{5DA91859-6E42-42C2-9E0A-32DE27891F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6897" y="2663429"/>
            <a:ext cx="4927997" cy="1407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92" name="Text Box 48">
            <a:extLst>
              <a:ext uri="{FF2B5EF4-FFF2-40B4-BE49-F238E27FC236}">
                <a16:creationId xmlns:a16="http://schemas.microsoft.com/office/drawing/2014/main" id="{D30CD5F9-CFA7-49D4-88A5-107479C8B280}"/>
              </a:ext>
            </a:extLst>
          </p:cNvPr>
          <p:cNvSpPr txBox="1">
            <a:spLocks noChangeArrowheads="1"/>
          </p:cNvSpPr>
          <p:nvPr/>
        </p:nvSpPr>
        <p:spPr bwMode="auto">
          <a:xfrm>
            <a:off x="8142685" y="3407569"/>
            <a:ext cx="76815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+1.83</a:t>
            </a:r>
            <a:endParaRPr lang="en-AU" altLang="it-IT" b="1"/>
          </a:p>
        </p:txBody>
      </p:sp>
      <p:sp>
        <p:nvSpPr>
          <p:cNvPr id="57393" name="Text Box 49">
            <a:extLst>
              <a:ext uri="{FF2B5EF4-FFF2-40B4-BE49-F238E27FC236}">
                <a16:creationId xmlns:a16="http://schemas.microsoft.com/office/drawing/2014/main" id="{32C2CEFD-CA98-4AF0-A919-135DA946D87B}"/>
              </a:ext>
            </a:extLst>
          </p:cNvPr>
          <p:cNvSpPr txBox="1">
            <a:spLocks noChangeArrowheads="1"/>
          </p:cNvSpPr>
          <p:nvPr/>
        </p:nvSpPr>
        <p:spPr bwMode="auto">
          <a:xfrm>
            <a:off x="7715250" y="3028950"/>
            <a:ext cx="572593" cy="36933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 O</a:t>
            </a:r>
            <a:r>
              <a:rPr lang="pl-PL" altLang="it-IT" b="1" baseline="-25000"/>
              <a:t>2</a:t>
            </a:r>
            <a:r>
              <a:rPr lang="pl-PL" altLang="it-IT" b="1" baseline="30000"/>
              <a:t>*</a:t>
            </a:r>
            <a:endParaRPr lang="en-AU" altLang="it-IT" b="1"/>
          </a:p>
        </p:txBody>
      </p:sp>
      <p:sp>
        <p:nvSpPr>
          <p:cNvPr id="57394" name="Text Box 50">
            <a:extLst>
              <a:ext uri="{FF2B5EF4-FFF2-40B4-BE49-F238E27FC236}">
                <a16:creationId xmlns:a16="http://schemas.microsoft.com/office/drawing/2014/main" id="{DFED2F23-3779-41FE-A788-1F8E87C0E9FF}"/>
              </a:ext>
            </a:extLst>
          </p:cNvPr>
          <p:cNvSpPr txBox="1">
            <a:spLocks noChangeArrowheads="1"/>
          </p:cNvSpPr>
          <p:nvPr/>
        </p:nvSpPr>
        <p:spPr bwMode="auto">
          <a:xfrm>
            <a:off x="8230791" y="3030141"/>
            <a:ext cx="492443" cy="36933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b="1"/>
              <a:t>Au</a:t>
            </a:r>
            <a:endParaRPr lang="en-AU" altLang="it-IT" b="1"/>
          </a:p>
        </p:txBody>
      </p:sp>
      <p:sp>
        <p:nvSpPr>
          <p:cNvPr id="57395" name="Prostokąt 1">
            <a:extLst>
              <a:ext uri="{FF2B5EF4-FFF2-40B4-BE49-F238E27FC236}">
                <a16:creationId xmlns:a16="http://schemas.microsoft.com/office/drawing/2014/main" id="{13139F18-98E5-4755-BB78-D14C7BFA8D2C}"/>
              </a:ext>
            </a:extLst>
          </p:cNvPr>
          <p:cNvSpPr>
            <a:spLocks noChangeArrowheads="1"/>
          </p:cNvSpPr>
          <p:nvPr/>
        </p:nvSpPr>
        <p:spPr bwMode="auto">
          <a:xfrm>
            <a:off x="3698557" y="1153362"/>
            <a:ext cx="5362575" cy="163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it-IT" dirty="0">
                <a:latin typeface="+mn-lt"/>
              </a:rPr>
              <a:t>La versione "scolastica" della serie di Volta è data, di solito, come nella tabella seguente: Li è il più negativo, Al, Zn e Fe sono negativi, l'idrogeno è il punto di riferimento, Cu, Ag e </a:t>
            </a:r>
            <a:r>
              <a:rPr lang="it-IT" altLang="it-IT" dirty="0" err="1">
                <a:latin typeface="+mn-lt"/>
              </a:rPr>
              <a:t>Au</a:t>
            </a:r>
            <a:r>
              <a:rPr lang="it-IT" altLang="it-IT" dirty="0">
                <a:latin typeface="+mn-lt"/>
              </a:rPr>
              <a:t> sono positivi.</a:t>
            </a:r>
            <a:r>
              <a:rPr lang="en-AU" altLang="it-IT" dirty="0">
                <a:latin typeface="+mn-lt"/>
              </a:rPr>
              <a:t>.</a:t>
            </a:r>
            <a:r>
              <a:rPr lang="pl-PL" altLang="it-IT" dirty="0">
                <a:latin typeface="+mn-lt"/>
              </a:rPr>
              <a:t> </a:t>
            </a:r>
          </a:p>
          <a:p>
            <a:pPr>
              <a:lnSpc>
                <a:spcPct val="100000"/>
              </a:lnSpc>
            </a:pPr>
            <a:endParaRPr lang="pl-PL" altLang="it-IT" sz="1500" dirty="0"/>
          </a:p>
          <a:p>
            <a:pPr>
              <a:lnSpc>
                <a:spcPct val="100000"/>
              </a:lnSpc>
            </a:pPr>
            <a:endParaRPr lang="pl-PL" altLang="it-IT" sz="1350" dirty="0"/>
          </a:p>
        </p:txBody>
      </p:sp>
      <p:sp>
        <p:nvSpPr>
          <p:cNvPr id="57396" name="Prostokąt 1">
            <a:extLst>
              <a:ext uri="{FF2B5EF4-FFF2-40B4-BE49-F238E27FC236}">
                <a16:creationId xmlns:a16="http://schemas.microsoft.com/office/drawing/2014/main" id="{7CF03190-E31F-44C4-84B0-39E26F5C72BA}"/>
              </a:ext>
            </a:extLst>
          </p:cNvPr>
          <p:cNvSpPr>
            <a:spLocks noChangeArrowheads="1"/>
          </p:cNvSpPr>
          <p:nvPr/>
        </p:nvSpPr>
        <p:spPr bwMode="auto">
          <a:xfrm>
            <a:off x="3698764" y="4248151"/>
            <a:ext cx="5179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ja-JP" dirty="0">
                <a:latin typeface="+mn-lt"/>
                <a:ea typeface="MS PGothic" panose="020B0600070205080204" pitchFamily="34" charset="-128"/>
              </a:rPr>
              <a:t>Ma una versione più dettagliata (da Wikipedia, ma basata su seri riferimenti scientifici) è data qui a sinistra: non solo il metallo determina il potenziale elettrochimico creato, ma anche il tipo stesso di reazione ionica, cioè il livello di "ossidazione". Quindi reazioni con ioni Cu</a:t>
            </a:r>
            <a:r>
              <a:rPr lang="pl-PL" altLang="ja-JP" baseline="30000" dirty="0">
                <a:latin typeface="+mn-lt"/>
              </a:rPr>
              <a:t>+</a:t>
            </a:r>
            <a:r>
              <a:rPr lang="it-IT" altLang="ja-JP" dirty="0">
                <a:latin typeface="+mn-lt"/>
                <a:ea typeface="MS PGothic" panose="020B0600070205080204" pitchFamily="34" charset="-128"/>
              </a:rPr>
              <a:t> e Cu</a:t>
            </a:r>
            <a:r>
              <a:rPr lang="pl-PL" altLang="ja-JP" baseline="30000" dirty="0">
                <a:latin typeface="+mn-lt"/>
              </a:rPr>
              <a:t>2+</a:t>
            </a:r>
            <a:r>
              <a:rPr lang="it-IT" altLang="ja-JP" dirty="0">
                <a:latin typeface="+mn-lt"/>
                <a:ea typeface="MS PGothic" panose="020B0600070205080204" pitchFamily="34" charset="-128"/>
              </a:rPr>
              <a:t> danno potenziali diversi</a:t>
            </a:r>
            <a:r>
              <a:rPr lang="pl-PL" altLang="ja-JP" dirty="0">
                <a:latin typeface="+mn-lt"/>
              </a:rPr>
              <a:t> </a:t>
            </a:r>
            <a:endParaRPr lang="pl-PL" altLang="it-IT" dirty="0">
              <a:latin typeface="+mn-lt"/>
            </a:endParaRPr>
          </a:p>
        </p:txBody>
      </p:sp>
      <p:sp>
        <p:nvSpPr>
          <p:cNvPr id="57397" name="Text Box 53">
            <a:extLst>
              <a:ext uri="{FF2B5EF4-FFF2-40B4-BE49-F238E27FC236}">
                <a16:creationId xmlns:a16="http://schemas.microsoft.com/office/drawing/2014/main" id="{5A6D1D58-D02A-4842-8000-B474D9233A04}"/>
              </a:ext>
            </a:extLst>
          </p:cNvPr>
          <p:cNvSpPr txBox="1">
            <a:spLocks noChangeArrowheads="1"/>
          </p:cNvSpPr>
          <p:nvPr/>
        </p:nvSpPr>
        <p:spPr bwMode="auto">
          <a:xfrm>
            <a:off x="24036" y="6543690"/>
            <a:ext cx="836639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dirty="0"/>
              <a:t>Source: </a:t>
            </a:r>
            <a:r>
              <a:rPr lang="en-AU" altLang="it-IT" dirty="0">
                <a:hlinkClick r:id="rId15"/>
              </a:rPr>
              <a:t>https://en.wikipedia.org/wiki/Standard_electrode_potential_(data_page)</a:t>
            </a:r>
            <a:r>
              <a:rPr lang="en-AU" altLang="it-IT" dirty="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425EAB8-478B-447F-AD3F-76E6888EBC49}"/>
              </a:ext>
            </a:extLst>
          </p:cNvPr>
          <p:cNvSpPr>
            <a:spLocks noGrp="1" noChangeArrowheads="1"/>
          </p:cNvSpPr>
          <p:nvPr>
            <p:ph type="title" idx="4294967295"/>
          </p:nvPr>
        </p:nvSpPr>
        <p:spPr bwMode="auto">
          <a:xfrm>
            <a:off x="530594" y="13486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600" dirty="0">
                <a:ea typeface="MS PGothic" panose="020B0600070205080204" pitchFamily="34" charset="-128"/>
              </a:rPr>
              <a:t>Cella a </a:t>
            </a:r>
            <a:r>
              <a:rPr lang="pl-PL" altLang="ja-JP" sz="3600" dirty="0">
                <a:latin typeface="Arial" panose="020B0604020202020204" pitchFamily="34" charset="0"/>
              </a:rPr>
              <a:t>„</a:t>
            </a:r>
            <a:r>
              <a:rPr lang="it-IT" altLang="ja-JP" sz="3600" dirty="0">
                <a:ea typeface="MS PGothic" panose="020B0600070205080204" pitchFamily="34" charset="-128"/>
              </a:rPr>
              <a:t>combustibile</a:t>
            </a:r>
            <a:r>
              <a:rPr lang="pl-PL" altLang="ja-JP" sz="3600" dirty="0">
                <a:latin typeface="Arial" panose="020B0604020202020204" pitchFamily="34" charset="0"/>
              </a:rPr>
              <a:t>”</a:t>
            </a:r>
            <a:r>
              <a:rPr lang="it-IT" altLang="ja-JP" sz="3600" dirty="0">
                <a:ea typeface="MS PGothic" panose="020B0600070205080204" pitchFamily="34" charset="-128"/>
              </a:rPr>
              <a:t> di Grove</a:t>
            </a:r>
            <a:r>
              <a:rPr lang="pl-PL" altLang="ja-JP" sz="3600" dirty="0"/>
              <a:t> </a:t>
            </a:r>
            <a:endParaRPr lang="en-AU" altLang="pl-PL" sz="3600" dirty="0"/>
          </a:p>
        </p:txBody>
      </p:sp>
      <p:sp>
        <p:nvSpPr>
          <p:cNvPr id="110595" name="Text Box 5">
            <a:extLst>
              <a:ext uri="{FF2B5EF4-FFF2-40B4-BE49-F238E27FC236}">
                <a16:creationId xmlns:a16="http://schemas.microsoft.com/office/drawing/2014/main" id="{E48DA154-208F-4960-A613-8FEB62729C9D}"/>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sp>
        <p:nvSpPr>
          <p:cNvPr id="110641" name="Prostokąt 1">
            <a:extLst>
              <a:ext uri="{FF2B5EF4-FFF2-40B4-BE49-F238E27FC236}">
                <a16:creationId xmlns:a16="http://schemas.microsoft.com/office/drawing/2014/main" id="{513275C4-75EB-44EA-9588-1522BC552078}"/>
              </a:ext>
            </a:extLst>
          </p:cNvPr>
          <p:cNvSpPr>
            <a:spLocks noChangeArrowheads="1"/>
          </p:cNvSpPr>
          <p:nvPr/>
        </p:nvSpPr>
        <p:spPr bwMode="auto">
          <a:xfrm>
            <a:off x="3927871" y="908720"/>
            <a:ext cx="5216129" cy="663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spcAft>
                <a:spcPct val="35000"/>
              </a:spcAft>
            </a:pPr>
            <a:r>
              <a:rPr lang="it-IT" altLang="it-IT" dirty="0">
                <a:latin typeface="+mn-lt"/>
              </a:rPr>
              <a:t>Al posto di Zn e Cu è possibile utilizzare qualsiasi altro metallo (e non metallo), inclusi idrogeno e ossigeno.</a:t>
            </a:r>
            <a:endParaRPr lang="pl-PL" altLang="it-IT" dirty="0">
              <a:latin typeface="+mn-lt"/>
            </a:endParaRPr>
          </a:p>
          <a:p>
            <a:pPr>
              <a:lnSpc>
                <a:spcPct val="100000"/>
              </a:lnSpc>
              <a:spcAft>
                <a:spcPct val="35000"/>
              </a:spcAft>
            </a:pPr>
            <a:r>
              <a:rPr lang="it-IT" altLang="it-IT" dirty="0">
                <a:latin typeface="+mn-lt"/>
              </a:rPr>
              <a:t>William Grove ha inventato la "cella a combustibile" per caso: durante l'elettrolisi dell'acqua ha disconnesso gli elettrodi dall’alimentatore e ha osservato una corrente "inversa".</a:t>
            </a:r>
            <a:endParaRPr lang="pl-PL" altLang="it-IT" dirty="0">
              <a:latin typeface="+mn-lt"/>
            </a:endParaRPr>
          </a:p>
          <a:p>
            <a:pPr>
              <a:lnSpc>
                <a:spcPct val="100000"/>
              </a:lnSpc>
              <a:spcAft>
                <a:spcPct val="35000"/>
              </a:spcAft>
            </a:pPr>
            <a:r>
              <a:rPr lang="it-IT" altLang="it-IT" dirty="0">
                <a:latin typeface="+mn-lt"/>
              </a:rPr>
              <a:t>Le reazioni sugli elettrodi sono:</a:t>
            </a:r>
            <a:r>
              <a:rPr lang="pt-BR" altLang="it-IT" dirty="0">
                <a:latin typeface="+mn-lt"/>
              </a:rPr>
              <a:t>H</a:t>
            </a:r>
            <a:r>
              <a:rPr lang="pl-PL" altLang="it-IT" baseline="-25000" dirty="0">
                <a:latin typeface="+mn-lt"/>
              </a:rPr>
              <a:t>2</a:t>
            </a:r>
            <a:r>
              <a:rPr lang="pt-BR" altLang="it-IT" dirty="0">
                <a:latin typeface="+mn-lt"/>
              </a:rPr>
              <a:t>  → 2H</a:t>
            </a:r>
            <a:r>
              <a:rPr lang="pl-PL" altLang="it-IT" baseline="30000" dirty="0">
                <a:latin typeface="+mn-lt"/>
              </a:rPr>
              <a:t>+</a:t>
            </a:r>
            <a:r>
              <a:rPr lang="pt-BR" altLang="it-IT" dirty="0">
                <a:latin typeface="+mn-lt"/>
              </a:rPr>
              <a:t> + 2</a:t>
            </a:r>
            <a:r>
              <a:rPr lang="pt-BR" altLang="it-IT" i="1" dirty="0">
                <a:latin typeface="+mn-lt"/>
              </a:rPr>
              <a:t>e</a:t>
            </a:r>
            <a:r>
              <a:rPr lang="pl-PL" altLang="it-IT" baseline="30000" dirty="0">
                <a:latin typeface="+mn-lt"/>
              </a:rPr>
              <a:t>-</a:t>
            </a:r>
            <a:r>
              <a:rPr lang="pt-BR" altLang="it-IT" dirty="0">
                <a:latin typeface="+mn-lt"/>
              </a:rPr>
              <a:t>    (</a:t>
            </a:r>
            <a:r>
              <a:rPr lang="pl-PL" altLang="it-IT" dirty="0">
                <a:latin typeface="+mn-lt"/>
              </a:rPr>
              <a:t>e</a:t>
            </a:r>
            <a:r>
              <a:rPr lang="pt-BR" altLang="it-IT" dirty="0">
                <a:latin typeface="+mn-lt"/>
              </a:rPr>
              <a:t>lettrodo negativo, chiamato catodo)</a:t>
            </a:r>
            <a:endParaRPr lang="pl-PL" altLang="it-IT" dirty="0">
              <a:latin typeface="+mn-lt"/>
            </a:endParaRPr>
          </a:p>
          <a:p>
            <a:pPr>
              <a:lnSpc>
                <a:spcPct val="100000"/>
              </a:lnSpc>
              <a:spcAft>
                <a:spcPct val="35000"/>
              </a:spcAft>
            </a:pPr>
            <a:r>
              <a:rPr lang="it-IT" altLang="it-IT" dirty="0">
                <a:latin typeface="+mn-lt"/>
              </a:rPr>
              <a:t>Gli elettroni fluiscono attraverso un filo all'elettrodo positivo, chiamato catodo</a:t>
            </a:r>
            <a:r>
              <a:rPr lang="pl-PL" altLang="it-IT" dirty="0">
                <a:latin typeface="+mn-lt"/>
              </a:rPr>
              <a:t>.</a:t>
            </a:r>
          </a:p>
          <a:p>
            <a:pPr>
              <a:lnSpc>
                <a:spcPct val="100000"/>
              </a:lnSpc>
              <a:spcAft>
                <a:spcPct val="35000"/>
              </a:spcAft>
            </a:pPr>
            <a:r>
              <a:rPr lang="it-IT" altLang="it-IT" dirty="0">
                <a:latin typeface="+mn-lt"/>
              </a:rPr>
              <a:t>Mentre gli ioni H</a:t>
            </a:r>
            <a:r>
              <a:rPr lang="pl-PL" altLang="it-IT" baseline="30000" dirty="0">
                <a:latin typeface="+mn-lt"/>
              </a:rPr>
              <a:t>+</a:t>
            </a:r>
            <a:r>
              <a:rPr lang="it-IT" altLang="it-IT" dirty="0">
                <a:latin typeface="+mn-lt"/>
              </a:rPr>
              <a:t> fluiscono attraverso il solvente e si verifica una reazione al catodo:</a:t>
            </a:r>
          </a:p>
          <a:p>
            <a:pPr>
              <a:lnSpc>
                <a:spcPct val="100000"/>
              </a:lnSpc>
              <a:spcAft>
                <a:spcPct val="35000"/>
              </a:spcAft>
            </a:pPr>
            <a:r>
              <a:rPr lang="en-AU" altLang="it-IT" dirty="0">
                <a:latin typeface="+mn-lt"/>
              </a:rPr>
              <a:t>O</a:t>
            </a:r>
            <a:r>
              <a:rPr lang="pl-PL" altLang="it-IT" baseline="-25000" dirty="0">
                <a:latin typeface="+mn-lt"/>
              </a:rPr>
              <a:t>2</a:t>
            </a:r>
            <a:r>
              <a:rPr lang="en-AU" altLang="it-IT" dirty="0">
                <a:latin typeface="+mn-lt"/>
              </a:rPr>
              <a:t> + 4H</a:t>
            </a:r>
            <a:r>
              <a:rPr lang="pl-PL" altLang="it-IT" baseline="30000" dirty="0">
                <a:latin typeface="+mn-lt"/>
              </a:rPr>
              <a:t>+</a:t>
            </a:r>
            <a:r>
              <a:rPr lang="en-AU" altLang="it-IT" dirty="0">
                <a:latin typeface="+mn-lt"/>
              </a:rPr>
              <a:t> + 4</a:t>
            </a:r>
            <a:r>
              <a:rPr lang="en-AU" altLang="it-IT" i="1" dirty="0">
                <a:latin typeface="+mn-lt"/>
              </a:rPr>
              <a:t>e</a:t>
            </a:r>
            <a:r>
              <a:rPr lang="pl-PL" altLang="it-IT" baseline="30000" dirty="0">
                <a:latin typeface="+mn-lt"/>
              </a:rPr>
              <a:t>-</a:t>
            </a:r>
            <a:r>
              <a:rPr lang="en-AU" altLang="it-IT" dirty="0">
                <a:latin typeface="+mn-lt"/>
              </a:rPr>
              <a:t> → 2H</a:t>
            </a:r>
            <a:r>
              <a:rPr lang="pl-PL" altLang="it-IT" baseline="-25000" dirty="0">
                <a:latin typeface="+mn-lt"/>
              </a:rPr>
              <a:t>2</a:t>
            </a:r>
            <a:r>
              <a:rPr lang="en-AU" altLang="it-IT" dirty="0">
                <a:latin typeface="+mn-lt"/>
              </a:rPr>
              <a:t>O</a:t>
            </a:r>
            <a:endParaRPr lang="pl-PL" altLang="it-IT" dirty="0">
              <a:latin typeface="+mn-lt"/>
            </a:endParaRPr>
          </a:p>
          <a:p>
            <a:pPr>
              <a:lnSpc>
                <a:spcPct val="100000"/>
              </a:lnSpc>
              <a:spcAft>
                <a:spcPct val="35000"/>
              </a:spcAft>
            </a:pPr>
            <a:r>
              <a:rPr lang="it-IT" altLang="it-IT" dirty="0">
                <a:latin typeface="+mn-lt"/>
              </a:rPr>
              <a:t>La difficoltà rimane nel fornire idrogeno (e ossigeno) all'acqua: vengono utilizzati catalizzatori "ben collaudati", come </a:t>
            </a:r>
            <a:r>
              <a:rPr lang="pl-PL" altLang="it-IT" dirty="0">
                <a:latin typeface="+mn-lt"/>
              </a:rPr>
              <a:t>pl</a:t>
            </a:r>
            <a:r>
              <a:rPr lang="it-IT" altLang="it-IT" dirty="0" err="1">
                <a:latin typeface="+mn-lt"/>
              </a:rPr>
              <a:t>atino</a:t>
            </a:r>
            <a:r>
              <a:rPr lang="it-IT" altLang="it-IT" dirty="0">
                <a:latin typeface="+mn-lt"/>
              </a:rPr>
              <a:t> colloidale (nanostrutturato)</a:t>
            </a:r>
            <a:r>
              <a:rPr lang="en-AU" altLang="it-IT" dirty="0">
                <a:latin typeface="+mn-lt"/>
              </a:rPr>
              <a:t>.</a:t>
            </a:r>
            <a:r>
              <a:rPr lang="pl-PL" altLang="it-IT" dirty="0">
                <a:latin typeface="+mn-lt"/>
              </a:rPr>
              <a:t> </a:t>
            </a:r>
          </a:p>
          <a:p>
            <a:pPr>
              <a:lnSpc>
                <a:spcPct val="100000"/>
              </a:lnSpc>
            </a:pPr>
            <a:endParaRPr lang="pl-PL" altLang="it-IT" sz="1900" dirty="0"/>
          </a:p>
          <a:p>
            <a:pPr>
              <a:lnSpc>
                <a:spcPct val="100000"/>
              </a:lnSpc>
            </a:pPr>
            <a:r>
              <a:rPr lang="pl-PL" altLang="it-IT" sz="1900" dirty="0"/>
              <a:t>  </a:t>
            </a:r>
          </a:p>
        </p:txBody>
      </p:sp>
      <p:pic>
        <p:nvPicPr>
          <p:cNvPr id="110643" name="Picture 51">
            <a:extLst>
              <a:ext uri="{FF2B5EF4-FFF2-40B4-BE49-F238E27FC236}">
                <a16:creationId xmlns:a16="http://schemas.microsoft.com/office/drawing/2014/main" id="{80B1E075-3876-45EC-BD46-2F9733F1D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622" t="24542" r="23622" b="24542"/>
          <a:stretch>
            <a:fillRect/>
          </a:stretch>
        </p:blipFill>
        <p:spPr bwMode="auto">
          <a:xfrm>
            <a:off x="150865" y="999852"/>
            <a:ext cx="3614738" cy="2519363"/>
          </a:xfrm>
          <a:prstGeom prst="rect">
            <a:avLst/>
          </a:prstGeom>
          <a:noFill/>
          <a:extLst>
            <a:ext uri="{909E8E84-426E-40DD-AFC4-6F175D3DCCD1}">
              <a14:hiddenFill xmlns:a14="http://schemas.microsoft.com/office/drawing/2010/main">
                <a:solidFill>
                  <a:srgbClr val="FFFFFF"/>
                </a:solidFill>
              </a14:hiddenFill>
            </a:ext>
          </a:extLst>
        </p:spPr>
      </p:pic>
      <p:sp>
        <p:nvSpPr>
          <p:cNvPr id="110644" name="Text Box 52">
            <a:extLst>
              <a:ext uri="{FF2B5EF4-FFF2-40B4-BE49-F238E27FC236}">
                <a16:creationId xmlns:a16="http://schemas.microsoft.com/office/drawing/2014/main" id="{F2B91977-4AE5-49F9-B03A-AC7D34E29BE5}"/>
              </a:ext>
            </a:extLst>
          </p:cNvPr>
          <p:cNvSpPr txBox="1">
            <a:spLocks noChangeArrowheads="1"/>
          </p:cNvSpPr>
          <p:nvPr/>
        </p:nvSpPr>
        <p:spPr bwMode="auto">
          <a:xfrm>
            <a:off x="150865" y="6633731"/>
            <a:ext cx="6370655"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AU" altLang="it-IT" sz="900" dirty="0">
                <a:hlinkClick r:id="rId3"/>
              </a:rPr>
              <a:t>https://www.researchgate.net/publication/222587594_Membranes_fit_for_a_revolution/figures?lo=1</a:t>
            </a:r>
            <a:r>
              <a:rPr lang="en-AU" altLang="it-IT" sz="900" dirty="0"/>
              <a:t> </a:t>
            </a:r>
            <a:r>
              <a:rPr lang="pl-PL" altLang="it-IT" sz="900" dirty="0"/>
              <a:t> © The Royal Society</a:t>
            </a:r>
            <a:endParaRPr lang="en-AU" altLang="it-IT" sz="900" dirty="0"/>
          </a:p>
        </p:txBody>
      </p:sp>
      <p:sp>
        <p:nvSpPr>
          <p:cNvPr id="110645" name="Text Box 53">
            <a:extLst>
              <a:ext uri="{FF2B5EF4-FFF2-40B4-BE49-F238E27FC236}">
                <a16:creationId xmlns:a16="http://schemas.microsoft.com/office/drawing/2014/main" id="{59094BBF-EE6E-4E88-848C-BB1E92F11BBD}"/>
              </a:ext>
            </a:extLst>
          </p:cNvPr>
          <p:cNvSpPr txBox="1">
            <a:spLocks noChangeArrowheads="1"/>
          </p:cNvSpPr>
          <p:nvPr/>
        </p:nvSpPr>
        <p:spPr bwMode="auto">
          <a:xfrm>
            <a:off x="182589" y="3617595"/>
            <a:ext cx="3551290"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it-IT" altLang="it-IT" sz="1600" dirty="0"/>
              <a:t>William Grove nel 1843 ha pubblicato questo disegno: cinque celle  H/O furono usate per creare la corrente elettrica, che in seguito permise la elettrolisi dell’acqua.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5">
            <a:extLst>
              <a:ext uri="{FF2B5EF4-FFF2-40B4-BE49-F238E27FC236}">
                <a16:creationId xmlns:a16="http://schemas.microsoft.com/office/drawing/2014/main" id="{C9D36EA9-641B-4DA2-B543-ADD4E762228E}"/>
              </a:ext>
            </a:extLst>
          </p:cNvPr>
          <p:cNvSpPr txBox="1">
            <a:spLocks noChangeArrowheads="1"/>
          </p:cNvSpPr>
          <p:nvPr/>
        </p:nvSpPr>
        <p:spPr bwMode="auto">
          <a:xfrm>
            <a:off x="4493419" y="1887141"/>
            <a:ext cx="423148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endParaRPr lang="en-AU" altLang="pl-PL" sz="1500"/>
          </a:p>
        </p:txBody>
      </p:sp>
      <p:sp>
        <p:nvSpPr>
          <p:cNvPr id="111620" name="Prostokąt 1">
            <a:extLst>
              <a:ext uri="{FF2B5EF4-FFF2-40B4-BE49-F238E27FC236}">
                <a16:creationId xmlns:a16="http://schemas.microsoft.com/office/drawing/2014/main" id="{25AE0C08-E72E-4077-BC6A-395A456A9EAD}"/>
              </a:ext>
            </a:extLst>
          </p:cNvPr>
          <p:cNvSpPr>
            <a:spLocks noChangeArrowheads="1"/>
          </p:cNvSpPr>
          <p:nvPr/>
        </p:nvSpPr>
        <p:spPr bwMode="auto">
          <a:xfrm>
            <a:off x="5633711" y="150373"/>
            <a:ext cx="3402785" cy="30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it-IT" dirty="0">
                <a:latin typeface="+mn-lt"/>
              </a:rPr>
              <a:t>Nelle cellule di membrana polimerica (che usano </a:t>
            </a:r>
            <a:r>
              <a:rPr lang="it-IT" altLang="it-IT" dirty="0" err="1">
                <a:latin typeface="+mn-lt"/>
              </a:rPr>
              <a:t>nafion</a:t>
            </a:r>
            <a:r>
              <a:rPr lang="it-IT" altLang="it-IT" dirty="0">
                <a:latin typeface="+mn-lt"/>
              </a:rPr>
              <a:t>)</a:t>
            </a:r>
            <a:r>
              <a:rPr lang="pl-PL" altLang="it-IT" dirty="0">
                <a:latin typeface="+mn-lt"/>
              </a:rPr>
              <a:t> g</a:t>
            </a:r>
            <a:r>
              <a:rPr lang="it-IT" altLang="it-IT" dirty="0">
                <a:latin typeface="+mn-lt"/>
              </a:rPr>
              <a:t>li ioni H</a:t>
            </a:r>
            <a:r>
              <a:rPr lang="pl-PL" altLang="it-IT" baseline="30000" dirty="0">
                <a:latin typeface="+mn-lt"/>
              </a:rPr>
              <a:t>+</a:t>
            </a:r>
            <a:r>
              <a:rPr lang="it-IT" altLang="it-IT" dirty="0">
                <a:latin typeface="+mn-lt"/>
              </a:rPr>
              <a:t>  vengono trasportati attraverso il diaframma di separazione. </a:t>
            </a:r>
            <a:endParaRPr lang="pl-PL" altLang="it-IT" dirty="0">
              <a:latin typeface="+mn-lt"/>
            </a:endParaRPr>
          </a:p>
          <a:p>
            <a:pPr>
              <a:lnSpc>
                <a:spcPct val="100000"/>
              </a:lnSpc>
            </a:pPr>
            <a:r>
              <a:rPr lang="it-IT" altLang="it-IT" dirty="0">
                <a:latin typeface="+mn-lt"/>
              </a:rPr>
              <a:t>Ma anche gli ioni OH</a:t>
            </a:r>
            <a:r>
              <a:rPr lang="pl-PL" altLang="it-IT" baseline="30000" dirty="0">
                <a:latin typeface="+mn-lt"/>
              </a:rPr>
              <a:t>-</a:t>
            </a:r>
            <a:r>
              <a:rPr lang="it-IT" altLang="it-IT" dirty="0">
                <a:latin typeface="+mn-lt"/>
              </a:rPr>
              <a:t> potrebbero essere trasportati in un altro tipo di cellule alcaline (quelle utilizzate nei voli Apollo).</a:t>
            </a:r>
            <a:endParaRPr lang="pl-PL" altLang="it-IT" dirty="0">
              <a:latin typeface="+mn-lt"/>
            </a:endParaRPr>
          </a:p>
          <a:p>
            <a:pPr>
              <a:lnSpc>
                <a:spcPct val="100000"/>
              </a:lnSpc>
            </a:pPr>
            <a:r>
              <a:rPr lang="pl-PL" altLang="it-IT" sz="1350" dirty="0"/>
              <a:t>  </a:t>
            </a:r>
          </a:p>
        </p:txBody>
      </p:sp>
      <p:sp>
        <p:nvSpPr>
          <p:cNvPr id="111621" name="Text Box 5">
            <a:extLst>
              <a:ext uri="{FF2B5EF4-FFF2-40B4-BE49-F238E27FC236}">
                <a16:creationId xmlns:a16="http://schemas.microsoft.com/office/drawing/2014/main" id="{688201D1-AE85-4355-B3A4-E530EC4EDEEA}"/>
              </a:ext>
            </a:extLst>
          </p:cNvPr>
          <p:cNvSpPr txBox="1">
            <a:spLocks noChangeArrowheads="1"/>
          </p:cNvSpPr>
          <p:nvPr/>
        </p:nvSpPr>
        <p:spPr bwMode="auto">
          <a:xfrm>
            <a:off x="5788819" y="2940844"/>
            <a:ext cx="301236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pl-PL" altLang="it-IT" sz="900"/>
              <a:t>J. R. Varcoe et al.. </a:t>
            </a:r>
            <a:r>
              <a:rPr lang="pl-PL" altLang="it-IT" sz="900" i="1"/>
              <a:t>Energy Environ. Sci. 2014, 7. 3135</a:t>
            </a:r>
            <a:r>
              <a:rPr lang="pl-PL" altLang="it-IT"/>
              <a:t> </a:t>
            </a:r>
            <a:endParaRPr lang="en-AU" altLang="it-IT"/>
          </a:p>
        </p:txBody>
      </p:sp>
      <p:pic>
        <p:nvPicPr>
          <p:cNvPr id="111622" name="Picture 6">
            <a:extLst>
              <a:ext uri="{FF2B5EF4-FFF2-40B4-BE49-F238E27FC236}">
                <a16:creationId xmlns:a16="http://schemas.microsoft.com/office/drawing/2014/main" id="{8F87758B-DC98-43FD-A563-54BC0D0D7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152775"/>
            <a:ext cx="3810000" cy="2847975"/>
          </a:xfrm>
          <a:prstGeom prst="rect">
            <a:avLst/>
          </a:prstGeom>
          <a:noFill/>
          <a:extLst>
            <a:ext uri="{909E8E84-426E-40DD-AFC4-6F175D3DCCD1}">
              <a14:hiddenFill xmlns:a14="http://schemas.microsoft.com/office/drawing/2010/main">
                <a:solidFill>
                  <a:srgbClr val="FFFFFF"/>
                </a:solidFill>
              </a14:hiddenFill>
            </a:ext>
          </a:extLst>
        </p:spPr>
      </p:pic>
      <p:pic>
        <p:nvPicPr>
          <p:cNvPr id="111623" name="Picture 7">
            <a:extLst>
              <a:ext uri="{FF2B5EF4-FFF2-40B4-BE49-F238E27FC236}">
                <a16:creationId xmlns:a16="http://schemas.microsoft.com/office/drawing/2014/main" id="{F8E22F6E-1C74-438E-A775-24A87675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0306"/>
            <a:ext cx="5616179" cy="4212431"/>
          </a:xfrm>
          <a:prstGeom prst="rect">
            <a:avLst/>
          </a:prstGeom>
          <a:noFill/>
          <a:extLst>
            <a:ext uri="{909E8E84-426E-40DD-AFC4-6F175D3DCCD1}">
              <a14:hiddenFill xmlns:a14="http://schemas.microsoft.com/office/drawing/2010/main">
                <a:solidFill>
                  <a:srgbClr val="FFFFFF"/>
                </a:solidFill>
              </a14:hiddenFill>
            </a:ext>
          </a:extLst>
        </p:spPr>
      </p:pic>
      <p:sp>
        <p:nvSpPr>
          <p:cNvPr id="111624" name="Text Box 8">
            <a:extLst>
              <a:ext uri="{FF2B5EF4-FFF2-40B4-BE49-F238E27FC236}">
                <a16:creationId xmlns:a16="http://schemas.microsoft.com/office/drawing/2014/main" id="{15637A32-DEDB-4D51-8A52-4D45C53101D7}"/>
              </a:ext>
            </a:extLst>
          </p:cNvPr>
          <p:cNvSpPr txBox="1">
            <a:spLocks noChangeArrowheads="1"/>
          </p:cNvSpPr>
          <p:nvPr/>
        </p:nvSpPr>
        <p:spPr bwMode="auto">
          <a:xfrm>
            <a:off x="447676" y="5125641"/>
            <a:ext cx="518603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pPr>
            <a:r>
              <a:rPr lang="pl-PL" altLang="it-IT" sz="1050"/>
              <a:t>Courtesy: Dr Johannes T</a:t>
            </a:r>
            <a:r>
              <a:rPr lang="en-US" altLang="it-IT" sz="1050"/>
              <a:t>ö</a:t>
            </a:r>
            <a:r>
              <a:rPr lang="pl-PL" altLang="it-IT" sz="1050"/>
              <a:t>pler, Deutscher Wasserstoff-und Brennstoffzellenverband</a:t>
            </a:r>
            <a:endParaRPr lang="en-US" altLang="it-IT" sz="1050"/>
          </a:p>
        </p:txBody>
      </p:sp>
      <p:sp>
        <p:nvSpPr>
          <p:cNvPr id="8" name="Rectangle 2">
            <a:extLst>
              <a:ext uri="{FF2B5EF4-FFF2-40B4-BE49-F238E27FC236}">
                <a16:creationId xmlns:a16="http://schemas.microsoft.com/office/drawing/2014/main" id="{3C698485-22F3-4EE8-8C0F-BB10FD932E3E}"/>
              </a:ext>
            </a:extLst>
          </p:cNvPr>
          <p:cNvSpPr txBox="1">
            <a:spLocks noChangeArrowheads="1"/>
          </p:cNvSpPr>
          <p:nvPr/>
        </p:nvSpPr>
        <p:spPr bwMode="auto">
          <a:xfrm>
            <a:off x="447676" y="435263"/>
            <a:ext cx="3753374"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ja-JP" sz="3200" dirty="0">
                <a:ea typeface="MS PGothic" panose="020B0600070205080204" pitchFamily="34" charset="-128"/>
              </a:rPr>
              <a:t>Diversi tipi di celle a </a:t>
            </a:r>
            <a:r>
              <a:rPr lang="pl-PL" altLang="ja-JP" sz="3200" dirty="0">
                <a:latin typeface="Arial" panose="020B0604020202020204" pitchFamily="34" charset="0"/>
              </a:rPr>
              <a:t>„</a:t>
            </a:r>
            <a:r>
              <a:rPr lang="it-IT" altLang="ja-JP" sz="3200" dirty="0">
                <a:ea typeface="MS PGothic" panose="020B0600070205080204" pitchFamily="34" charset="-128"/>
              </a:rPr>
              <a:t>combustibile</a:t>
            </a:r>
            <a:r>
              <a:rPr lang="pl-PL" altLang="ja-JP" sz="3200" dirty="0">
                <a:latin typeface="Arial" panose="020B0604020202020204" pitchFamily="34" charset="0"/>
              </a:rPr>
              <a:t>”</a:t>
            </a:r>
            <a:r>
              <a:rPr lang="pl-PL" altLang="ja-JP" sz="3200" dirty="0"/>
              <a:t> </a:t>
            </a:r>
            <a:endParaRPr lang="en-AU" altLang="pl-PL" sz="32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a:extLst>
              <a:ext uri="{FF2B5EF4-FFF2-40B4-BE49-F238E27FC236}">
                <a16:creationId xmlns:a16="http://schemas.microsoft.com/office/drawing/2014/main" id="{62127A60-6AB7-4081-AFC9-950A102B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175" y="1527572"/>
            <a:ext cx="2349104" cy="158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4">
            <a:extLst>
              <a:ext uri="{FF2B5EF4-FFF2-40B4-BE49-F238E27FC236}">
                <a16:creationId xmlns:a16="http://schemas.microsoft.com/office/drawing/2014/main" id="{0567B5B1-2AB2-4180-B3A5-113C7DA82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3765947"/>
            <a:ext cx="4176713" cy="159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a:extLst>
              <a:ext uri="{FF2B5EF4-FFF2-40B4-BE49-F238E27FC236}">
                <a16:creationId xmlns:a16="http://schemas.microsoft.com/office/drawing/2014/main" id="{CDA01496-9F8A-4169-B37E-FBFD8916B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662" y="1666875"/>
            <a:ext cx="2187179"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6">
            <a:extLst>
              <a:ext uri="{FF2B5EF4-FFF2-40B4-BE49-F238E27FC236}">
                <a16:creationId xmlns:a16="http://schemas.microsoft.com/office/drawing/2014/main" id="{D2AD8B81-047C-4008-ADB1-42E2DB309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489472"/>
            <a:ext cx="4067175" cy="2362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7" name="Rectangle 2">
            <a:extLst>
              <a:ext uri="{FF2B5EF4-FFF2-40B4-BE49-F238E27FC236}">
                <a16:creationId xmlns:a16="http://schemas.microsoft.com/office/drawing/2014/main" id="{FF535C70-A766-494F-A5AA-321092967DFC}"/>
              </a:ext>
            </a:extLst>
          </p:cNvPr>
          <p:cNvSpPr txBox="1">
            <a:spLocks noChangeArrowheads="1"/>
          </p:cNvSpPr>
          <p:nvPr/>
        </p:nvSpPr>
        <p:spPr bwMode="auto">
          <a:xfrm>
            <a:off x="457200" y="18232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sz="3200" dirty="0">
                <a:solidFill>
                  <a:srgbClr val="000099"/>
                </a:solidFill>
                <a:latin typeface="Brandon Grotesque Bold"/>
                <a:ea typeface="MS PGothic" panose="020B0600070205080204" pitchFamily="34" charset="-128"/>
              </a:rPr>
              <a:t>Non capiamo ancora nemmeno l'elettrostatica</a:t>
            </a:r>
            <a:r>
              <a:rPr lang="pl-PL" altLang="ja-JP" sz="3200" dirty="0">
                <a:solidFill>
                  <a:srgbClr val="000099"/>
                </a:solidFill>
                <a:latin typeface="Brandon Grotesque Bold"/>
              </a:rPr>
              <a:t> </a:t>
            </a:r>
            <a:endParaRPr lang="en-AU" altLang="pl-PL" sz="3200" dirty="0">
              <a:solidFill>
                <a:srgbClr val="000099"/>
              </a:solidFill>
              <a:latin typeface="Brandon Grotesque Bold"/>
            </a:endParaRPr>
          </a:p>
        </p:txBody>
      </p:sp>
      <p:sp>
        <p:nvSpPr>
          <p:cNvPr id="107529" name="Text Box 5">
            <a:extLst>
              <a:ext uri="{FF2B5EF4-FFF2-40B4-BE49-F238E27FC236}">
                <a16:creationId xmlns:a16="http://schemas.microsoft.com/office/drawing/2014/main" id="{DE45B789-D272-412C-8E28-ADCFFEE9450B}"/>
              </a:ext>
            </a:extLst>
          </p:cNvPr>
          <p:cNvSpPr txBox="1">
            <a:spLocks noChangeArrowheads="1"/>
          </p:cNvSpPr>
          <p:nvPr/>
        </p:nvSpPr>
        <p:spPr bwMode="auto">
          <a:xfrm>
            <a:off x="4549379" y="3140869"/>
            <a:ext cx="4373165" cy="3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0000"/>
              </a:lnSpc>
              <a:spcAft>
                <a:spcPct val="30000"/>
              </a:spcAft>
            </a:pPr>
            <a:r>
              <a:rPr lang="it-IT" altLang="pl-PL" dirty="0">
                <a:latin typeface="+mn-lt"/>
              </a:rPr>
              <a:t>Nonostante secoli di ricerche, gli studi sui fenomeni di Volta sono ancora lontani dall'essere pienamente compresi.</a:t>
            </a:r>
            <a:endParaRPr lang="pl-PL" altLang="pl-PL" dirty="0">
              <a:latin typeface="+mn-lt"/>
            </a:endParaRPr>
          </a:p>
          <a:p>
            <a:pPr algn="just">
              <a:lnSpc>
                <a:spcPct val="100000"/>
              </a:lnSpc>
              <a:spcAft>
                <a:spcPct val="30000"/>
              </a:spcAft>
            </a:pPr>
            <a:r>
              <a:rPr lang="it-IT" altLang="pl-PL" dirty="0">
                <a:latin typeface="+mn-lt"/>
              </a:rPr>
              <a:t>Nel documento mostrato qui, gli autori guardano con moderni microscopi come i pezzi di un materiale vengono trasportati in un attimo nei fenomeni tribo</a:t>
            </a:r>
            <a:r>
              <a:rPr lang="pl-PL" altLang="pl-PL" dirty="0">
                <a:latin typeface="+mn-lt"/>
              </a:rPr>
              <a:t>-</a:t>
            </a:r>
            <a:r>
              <a:rPr lang="it-IT" altLang="pl-PL" dirty="0">
                <a:latin typeface="+mn-lt"/>
              </a:rPr>
              <a:t>elettrici.</a:t>
            </a:r>
            <a:endParaRPr lang="pl-PL" altLang="pl-PL" dirty="0">
              <a:latin typeface="+mn-lt"/>
            </a:endParaRPr>
          </a:p>
          <a:p>
            <a:pPr algn="just">
              <a:lnSpc>
                <a:spcPct val="100000"/>
              </a:lnSpc>
              <a:spcAft>
                <a:spcPct val="30000"/>
              </a:spcAft>
            </a:pPr>
            <a:r>
              <a:rPr lang="it-IT" altLang="pl-PL" dirty="0">
                <a:latin typeface="+mn-lt"/>
              </a:rPr>
              <a:t>Nella pagina seguente si vede come gli scienziati provano a spiegare i potenziali sull'interfaccia metallo-acqua.</a:t>
            </a:r>
            <a:endParaRPr lang="en-AU" altLang="pl-PL"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F6707D2-B6DD-40C6-812E-DE94DA694518}"/>
              </a:ext>
            </a:extLst>
          </p:cNvPr>
          <p:cNvSpPr>
            <a:spLocks noGrp="1" noChangeArrowheads="1"/>
          </p:cNvSpPr>
          <p:nvPr>
            <p:ph type="title" idx="4294967295"/>
          </p:nvPr>
        </p:nvSpPr>
        <p:spPr bwMode="auto">
          <a:xfrm>
            <a:off x="899592" y="92671"/>
            <a:ext cx="8244408"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it-IT" altLang="it-IT" sz="3200" dirty="0">
                <a:solidFill>
                  <a:schemeClr val="tx1"/>
                </a:solidFill>
              </a:rPr>
              <a:t>Sì, il clima cambiava sempre. Questi sono i cicli astronomici (di </a:t>
            </a:r>
            <a:r>
              <a:rPr lang="it-IT" altLang="it-IT" sz="3200" dirty="0" err="1">
                <a:solidFill>
                  <a:schemeClr val="tx1"/>
                </a:solidFill>
              </a:rPr>
              <a:t>Milankovi</a:t>
            </a:r>
            <a:r>
              <a:rPr lang="pl-PL" altLang="it-IT" sz="3200" dirty="0">
                <a:solidFill>
                  <a:schemeClr val="tx1"/>
                </a:solidFill>
              </a:rPr>
              <a:t>ć</a:t>
            </a:r>
            <a:r>
              <a:rPr lang="it-IT" altLang="it-IT" sz="3200" dirty="0">
                <a:solidFill>
                  <a:schemeClr val="tx1"/>
                </a:solidFill>
              </a:rPr>
              <a:t>)</a:t>
            </a:r>
            <a:r>
              <a:rPr lang="pl-PL" altLang="it-IT" sz="3200" dirty="0">
                <a:solidFill>
                  <a:schemeClr val="tx1"/>
                </a:solidFill>
              </a:rPr>
              <a:t>.</a:t>
            </a:r>
            <a:endParaRPr lang="en-AU" altLang="it-IT" sz="3200" dirty="0">
              <a:solidFill>
                <a:schemeClr val="tx1"/>
              </a:solidFill>
            </a:endParaRPr>
          </a:p>
        </p:txBody>
      </p:sp>
      <p:sp>
        <p:nvSpPr>
          <p:cNvPr id="67591" name="Text Box 7">
            <a:extLst>
              <a:ext uri="{FF2B5EF4-FFF2-40B4-BE49-F238E27FC236}">
                <a16:creationId xmlns:a16="http://schemas.microsoft.com/office/drawing/2014/main" id="{C410D4DC-2575-4465-9583-319EEAA0C9A6}"/>
              </a:ext>
            </a:extLst>
          </p:cNvPr>
          <p:cNvSpPr txBox="1">
            <a:spLocks noChangeArrowheads="1"/>
          </p:cNvSpPr>
          <p:nvPr/>
        </p:nvSpPr>
        <p:spPr bwMode="auto">
          <a:xfrm>
            <a:off x="32658" y="4292940"/>
            <a:ext cx="9143999" cy="23814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5000"/>
              </a:spcAft>
            </a:pPr>
            <a:r>
              <a:rPr lang="it-IT" altLang="it-IT" sz="1700" dirty="0"/>
              <a:t>Il “motore</a:t>
            </a:r>
            <a:r>
              <a:rPr lang="pl-PL" altLang="it-IT" sz="1700" dirty="0"/>
              <a:t>”</a:t>
            </a:r>
            <a:r>
              <a:rPr lang="it-IT" altLang="it-IT" sz="1700" dirty="0"/>
              <a:t> clima per la Terra è il Sole, con 1340 W/m</a:t>
            </a:r>
            <a:r>
              <a:rPr lang="pl-PL" altLang="it-IT" sz="1700" baseline="30000" dirty="0"/>
              <a:t>2</a:t>
            </a:r>
            <a:r>
              <a:rPr lang="it-IT" altLang="it-IT" sz="1700" dirty="0"/>
              <a:t>. Questo flusso è costante, entro 0.1%.</a:t>
            </a:r>
          </a:p>
          <a:p>
            <a:r>
              <a:rPr lang="it-IT" altLang="it-IT" sz="1700" dirty="0"/>
              <a:t>Piccole variazioni derivano dai minuti cambiamenti dell’orbita della Terra:</a:t>
            </a:r>
          </a:p>
          <a:p>
            <a:r>
              <a:rPr lang="pl-PL" altLang="it-IT" sz="1700" dirty="0"/>
              <a:t>- </a:t>
            </a:r>
            <a:r>
              <a:rPr lang="it-IT" altLang="it-IT" sz="1700" dirty="0"/>
              <a:t>lo “schiacciamento” dell’ellisse</a:t>
            </a:r>
          </a:p>
          <a:p>
            <a:r>
              <a:rPr lang="pl-PL" altLang="it-IT" sz="1700" dirty="0"/>
              <a:t>- </a:t>
            </a:r>
            <a:r>
              <a:rPr lang="it-IT" altLang="it-IT" sz="1700" dirty="0"/>
              <a:t>l’inclinazione dell’asse terrestre</a:t>
            </a:r>
          </a:p>
          <a:p>
            <a:pPr>
              <a:spcAft>
                <a:spcPct val="25000"/>
              </a:spcAft>
            </a:pPr>
            <a:r>
              <a:rPr lang="pl-PL" altLang="it-IT" sz="1700" dirty="0"/>
              <a:t>- </a:t>
            </a:r>
            <a:r>
              <a:rPr lang="it-IT" altLang="it-IT" sz="1700" dirty="0"/>
              <a:t>la distanza</a:t>
            </a:r>
            <a:r>
              <a:rPr lang="pl-PL" altLang="it-IT" sz="1700" dirty="0"/>
              <a:t> media Sole-Terra</a:t>
            </a:r>
            <a:r>
              <a:rPr lang="it-IT" altLang="it-IT" sz="1700" dirty="0"/>
              <a:t>  </a:t>
            </a:r>
          </a:p>
          <a:p>
            <a:pPr>
              <a:spcAft>
                <a:spcPct val="25000"/>
              </a:spcAft>
            </a:pPr>
            <a:r>
              <a:rPr lang="it-IT" altLang="it-IT" sz="1700" dirty="0"/>
              <a:t>Ogni cambiamento ha il suo caratteristico periodo, di qualche decina di mille anni. </a:t>
            </a:r>
            <a:endParaRPr lang="pl-PL" altLang="it-IT" sz="1700" dirty="0"/>
          </a:p>
          <a:p>
            <a:pPr>
              <a:spcAft>
                <a:spcPct val="25000"/>
              </a:spcAft>
            </a:pPr>
            <a:r>
              <a:rPr lang="it-IT" altLang="it-IT" sz="1700" dirty="0"/>
              <a:t>Sommati, danno il periodo simile alle glaciazioni, che è confermato dalla variazione di temperatura (misurato da </a:t>
            </a:r>
            <a:r>
              <a:rPr lang="pl-PL" altLang="it-IT" sz="1700" baseline="30000" dirty="0"/>
              <a:t>18</a:t>
            </a:r>
            <a:r>
              <a:rPr lang="pl-PL" altLang="it-IT" sz="1700" dirty="0"/>
              <a:t>O</a:t>
            </a:r>
            <a:r>
              <a:rPr lang="it-IT" altLang="it-IT" sz="1700" dirty="0"/>
              <a:t> nei gusci</a:t>
            </a:r>
            <a:r>
              <a:rPr lang="pl-PL" altLang="it-IT" sz="1700" dirty="0"/>
              <a:t> di plancton</a:t>
            </a:r>
            <a:r>
              <a:rPr lang="it-IT" altLang="it-IT" sz="1700" dirty="0"/>
              <a:t>).</a:t>
            </a:r>
            <a:r>
              <a:rPr lang="pl-PL" altLang="it-IT" sz="1700" dirty="0"/>
              <a:t> </a:t>
            </a:r>
            <a:r>
              <a:rPr lang="en-AU" altLang="it-IT" sz="1700" dirty="0"/>
              <a:t> </a:t>
            </a:r>
          </a:p>
        </p:txBody>
      </p:sp>
      <p:pic>
        <p:nvPicPr>
          <p:cNvPr id="67593" name="Picture 9">
            <a:extLst>
              <a:ext uri="{FF2B5EF4-FFF2-40B4-BE49-F238E27FC236}">
                <a16:creationId xmlns:a16="http://schemas.microsoft.com/office/drawing/2014/main" id="{14AB3D59-16B9-427E-9E97-7CDE0997C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620688"/>
            <a:ext cx="2849786" cy="3657398"/>
          </a:xfrm>
          <a:prstGeom prst="rect">
            <a:avLst/>
          </a:prstGeom>
          <a:noFill/>
          <a:extLst>
            <a:ext uri="{909E8E84-426E-40DD-AFC4-6F175D3DCCD1}">
              <a14:hiddenFill xmlns:a14="http://schemas.microsoft.com/office/drawing/2010/main">
                <a:solidFill>
                  <a:srgbClr val="FFFFFF"/>
                </a:solidFill>
              </a14:hiddenFill>
            </a:ext>
          </a:extLst>
        </p:spPr>
      </p:pic>
      <p:pic>
        <p:nvPicPr>
          <p:cNvPr id="67594" name="Picture 10">
            <a:extLst>
              <a:ext uri="{FF2B5EF4-FFF2-40B4-BE49-F238E27FC236}">
                <a16:creationId xmlns:a16="http://schemas.microsoft.com/office/drawing/2014/main" id="{BA360FC6-E71E-4F95-BCEA-11908984E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522" y="935237"/>
            <a:ext cx="4007547" cy="3342849"/>
          </a:xfrm>
          <a:prstGeom prst="rect">
            <a:avLst/>
          </a:prstGeom>
          <a:noFill/>
          <a:extLst>
            <a:ext uri="{909E8E84-426E-40DD-AFC4-6F175D3DCCD1}">
              <a14:hiddenFill xmlns:a14="http://schemas.microsoft.com/office/drawing/2010/main">
                <a:solidFill>
                  <a:srgbClr val="FFFFFF"/>
                </a:solidFill>
              </a14:hiddenFill>
            </a:ext>
          </a:extLst>
        </p:spPr>
      </p:pic>
      <p:sp>
        <p:nvSpPr>
          <p:cNvPr id="67595" name="Text Box 11">
            <a:extLst>
              <a:ext uri="{FF2B5EF4-FFF2-40B4-BE49-F238E27FC236}">
                <a16:creationId xmlns:a16="http://schemas.microsoft.com/office/drawing/2014/main" id="{32607E0E-E620-46BB-9928-4C316FCE428A}"/>
              </a:ext>
            </a:extLst>
          </p:cNvPr>
          <p:cNvSpPr txBox="1">
            <a:spLocks noChangeArrowheads="1"/>
          </p:cNvSpPr>
          <p:nvPr/>
        </p:nvSpPr>
        <p:spPr bwMode="auto">
          <a:xfrm>
            <a:off x="1259632" y="1074797"/>
            <a:ext cx="18646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Source: Scienze</a:t>
            </a:r>
            <a:endParaRPr lang="en-AU" altLang="it-IT"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4780EA2-D031-46E2-AE67-D26C53F0A273}"/>
              </a:ext>
            </a:extLst>
          </p:cNvPr>
          <p:cNvSpPr>
            <a:spLocks noGrp="1" noChangeArrowheads="1"/>
          </p:cNvSpPr>
          <p:nvPr>
            <p:ph type="title" idx="4294967295"/>
          </p:nvPr>
        </p:nvSpPr>
        <p:spPr bwMode="auto">
          <a:xfrm>
            <a:off x="323528"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Primi tentativi di comprendere i potenziali di Volta</a:t>
            </a:r>
            <a:r>
              <a:rPr lang="pl-PL" altLang="ja-JP" sz="3200" dirty="0"/>
              <a:t> </a:t>
            </a:r>
            <a:endParaRPr lang="en-AU" altLang="pl-PL" sz="3200" dirty="0"/>
          </a:p>
        </p:txBody>
      </p:sp>
      <p:sp>
        <p:nvSpPr>
          <p:cNvPr id="58371" name="Text Box 3">
            <a:extLst>
              <a:ext uri="{FF2B5EF4-FFF2-40B4-BE49-F238E27FC236}">
                <a16:creationId xmlns:a16="http://schemas.microsoft.com/office/drawing/2014/main" id="{297D1DBD-FB67-4CE0-B22A-0A97B44228A2}"/>
              </a:ext>
            </a:extLst>
          </p:cNvPr>
          <p:cNvSpPr txBox="1">
            <a:spLocks noChangeArrowheads="1"/>
          </p:cNvSpPr>
          <p:nvPr/>
        </p:nvSpPr>
        <p:spPr bwMode="auto">
          <a:xfrm>
            <a:off x="2786276" y="2553295"/>
            <a:ext cx="634007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00000"/>
              </a:lnSpc>
            </a:pPr>
            <a:r>
              <a:rPr lang="it-IT" altLang="pl-PL" dirty="0">
                <a:latin typeface="Brandon Grotesque Bold"/>
              </a:rPr>
              <a:t>„La descrizione delle interfacce elettrodo-elettrolita si basa sul concetto di formazione di un doppio strato elettrico. Questo concetto è stato derivato dalle teorie del continuum estese, introducendo distribuzioni della carica puntuale. Sulla base di simulazioni di dinamica molecolare </a:t>
            </a:r>
            <a:r>
              <a:rPr lang="it-IT" altLang="pl-PL" i="1" dirty="0">
                <a:latin typeface="Brandon Grotesque Bold"/>
              </a:rPr>
              <a:t>ab </a:t>
            </a:r>
            <a:r>
              <a:rPr lang="it-IT" altLang="pl-PL" i="1" dirty="0" err="1">
                <a:latin typeface="Brandon Grotesque Bold"/>
              </a:rPr>
              <a:t>initio</a:t>
            </a:r>
            <a:r>
              <a:rPr lang="it-IT" altLang="pl-PL" dirty="0">
                <a:latin typeface="Brandon Grotesque Bold"/>
              </a:rPr>
              <a:t>, analizziamo il doppio strato elettrico in un approccio che va oltre lo schema di carica puntuale, valutando invece le polarizzazioni di carica sulle interfacce elettrochimiche metallo-acqua dai principi primi. Mostriamo che la struttura atomica degli strati d'acqua a temperatura ambiente porta a un comportamento oscillatorio del potenziale elettrostatico medio. Guardiamo la relazione tra la distribuzione della polarizzazione all'interfaccia e l'estensione del doppio strato elettrico, e successivamente deriviamo il potenziale dell'elettrodo dalla polarizzazione della carica."</a:t>
            </a:r>
            <a:endParaRPr lang="en-AU" altLang="pl-PL" dirty="0">
              <a:latin typeface="Brandon Grotesque Bold"/>
            </a:endParaRPr>
          </a:p>
        </p:txBody>
      </p:sp>
      <p:pic>
        <p:nvPicPr>
          <p:cNvPr id="81966" name="Picture 46" descr="1">
            <a:extLst>
              <a:ext uri="{FF2B5EF4-FFF2-40B4-BE49-F238E27FC236}">
                <a16:creationId xmlns:a16="http://schemas.microsoft.com/office/drawing/2014/main" id="{A6BB2769-5E54-4F9C-B6A1-5FAC1943C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77485"/>
            <a:ext cx="2606764" cy="488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7">
            <a:extLst>
              <a:ext uri="{FF2B5EF4-FFF2-40B4-BE49-F238E27FC236}">
                <a16:creationId xmlns:a16="http://schemas.microsoft.com/office/drawing/2014/main" id="{5AC2421B-ABFD-428E-BCFE-1C0281F8F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276" y="982861"/>
            <a:ext cx="4643438"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66"/>
                                        </p:tgtEl>
                                        <p:attrNameLst>
                                          <p:attrName>style.visibility</p:attrName>
                                        </p:attrNameLst>
                                      </p:cBhvr>
                                      <p:to>
                                        <p:strVal val="visible"/>
                                      </p:to>
                                    </p:set>
                                    <p:animEffect transition="in" filter="blinds(horizontal)">
                                      <p:cBhvr>
                                        <p:cTn id="7" dur="500"/>
                                        <p:tgtEl>
                                          <p:spTgt spid="81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CDD43CB-2D1D-4A9A-A9DC-A23DDAD48966}"/>
              </a:ext>
            </a:extLst>
          </p:cNvPr>
          <p:cNvSpPr>
            <a:spLocks noGrp="1" noChangeArrowheads="1"/>
          </p:cNvSpPr>
          <p:nvPr>
            <p:ph type="title" idx="4294967295"/>
          </p:nvPr>
        </p:nvSpPr>
        <p:spPr bwMode="auto">
          <a:xfrm>
            <a:off x="434036"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pl-PL" sz="3200" dirty="0"/>
              <a:t>E</a:t>
            </a:r>
            <a:r>
              <a:rPr lang="pl-PL" altLang="pl-PL" sz="3200" dirty="0">
                <a:latin typeface="Arial" panose="020B0604020202020204" pitchFamily="34" charset="0"/>
              </a:rPr>
              <a:t>s</a:t>
            </a:r>
            <a:r>
              <a:rPr lang="pl-PL" altLang="pl-PL" sz="3200" dirty="0"/>
              <a:t>periment</a:t>
            </a:r>
            <a:r>
              <a:rPr lang="pl-PL" altLang="pl-PL" sz="3200" dirty="0">
                <a:latin typeface="Arial" panose="020B0604020202020204" pitchFamily="34" charset="0"/>
              </a:rPr>
              <a:t>o</a:t>
            </a:r>
            <a:r>
              <a:rPr lang="pl-PL" altLang="pl-PL" sz="3200" dirty="0"/>
              <a:t>: ele</a:t>
            </a:r>
            <a:r>
              <a:rPr lang="pl-PL" altLang="pl-PL" sz="3200" dirty="0">
                <a:latin typeface="Arial" panose="020B0604020202020204" pitchFamily="34" charset="0"/>
              </a:rPr>
              <a:t>t</a:t>
            </a:r>
            <a:r>
              <a:rPr lang="pl-PL" altLang="pl-PL" sz="3200" dirty="0"/>
              <a:t>trol</a:t>
            </a:r>
            <a:r>
              <a:rPr lang="pl-PL" altLang="pl-PL" sz="3200" dirty="0">
                <a:latin typeface="Arial" panose="020B0604020202020204" pitchFamily="34" charset="0"/>
              </a:rPr>
              <a:t>isi</a:t>
            </a:r>
            <a:endParaRPr lang="en-AU" altLang="pl-PL" sz="3200" dirty="0"/>
          </a:p>
        </p:txBody>
      </p:sp>
      <p:sp>
        <p:nvSpPr>
          <p:cNvPr id="59395" name="Rectangle 3">
            <a:extLst>
              <a:ext uri="{FF2B5EF4-FFF2-40B4-BE49-F238E27FC236}">
                <a16:creationId xmlns:a16="http://schemas.microsoft.com/office/drawing/2014/main" id="{E9F06A6D-EAAF-4E9E-B3C2-000EE32195DD}"/>
              </a:ext>
            </a:extLst>
          </p:cNvPr>
          <p:cNvSpPr>
            <a:spLocks noGrp="1" noChangeArrowheads="1"/>
          </p:cNvSpPr>
          <p:nvPr>
            <p:ph type="body" idx="4294967295"/>
          </p:nvPr>
        </p:nvSpPr>
        <p:spPr bwMode="auto">
          <a:xfrm>
            <a:off x="417403" y="863841"/>
            <a:ext cx="8229600" cy="406836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a:spcBef>
                <a:spcPct val="0"/>
              </a:spcBef>
            </a:pPr>
            <a:r>
              <a:rPr lang="it-IT" altLang="pl-PL" sz="1800" b="1" dirty="0"/>
              <a:t>Materiali occorrenti</a:t>
            </a:r>
            <a:r>
              <a:rPr lang="it-IT" altLang="pl-PL" sz="1800" b="1" dirty="0">
                <a:latin typeface="Arial" panose="020B0604020202020204" pitchFamily="34" charset="0"/>
              </a:rPr>
              <a:t>: </a:t>
            </a:r>
          </a:p>
          <a:p>
            <a:pPr marL="285750" indent="-285750">
              <a:spcBef>
                <a:spcPct val="0"/>
              </a:spcBef>
            </a:pPr>
            <a:r>
              <a:rPr lang="it-IT" altLang="pl-PL" sz="1800" dirty="0">
                <a:latin typeface="Arial" panose="020B0604020202020204" pitchFamily="34" charset="0"/>
              </a:rPr>
              <a:t>- </a:t>
            </a:r>
            <a:r>
              <a:rPr lang="it-IT" altLang="pl-PL" sz="1800" dirty="0"/>
              <a:t>Alimentatore a bassa tensione (0-10V) e alta corrente (1A), </a:t>
            </a:r>
            <a:endParaRPr lang="it-IT" altLang="pl-PL" sz="1800" dirty="0">
              <a:latin typeface="Arial" panose="020B0604020202020204" pitchFamily="34" charset="0"/>
            </a:endParaRPr>
          </a:p>
          <a:p>
            <a:pPr marL="285750" indent="-285750">
              <a:spcBef>
                <a:spcPct val="0"/>
              </a:spcBef>
            </a:pPr>
            <a:r>
              <a:rPr lang="it-IT" altLang="pl-PL" sz="1800" dirty="0">
                <a:latin typeface="Arial" panose="020B0604020202020204" pitchFamily="34" charset="0"/>
              </a:rPr>
              <a:t>- </a:t>
            </a:r>
            <a:r>
              <a:rPr lang="it-IT" altLang="pl-PL" sz="1800" dirty="0"/>
              <a:t>due cavi con terminali a coccodrillo</a:t>
            </a:r>
            <a:endParaRPr lang="it-IT" altLang="pl-PL" sz="1800" dirty="0">
              <a:latin typeface="Arial" panose="020B0604020202020204" pitchFamily="34" charset="0"/>
            </a:endParaRPr>
          </a:p>
          <a:p>
            <a:pPr marL="285750" indent="-285750">
              <a:spcBef>
                <a:spcPct val="0"/>
              </a:spcBef>
            </a:pPr>
            <a:r>
              <a:rPr lang="it-IT" altLang="pl-PL" sz="1800" dirty="0">
                <a:latin typeface="Arial" panose="020B0604020202020204" pitchFamily="34" charset="0"/>
              </a:rPr>
              <a:t>- </a:t>
            </a:r>
            <a:r>
              <a:rPr lang="it-IT" altLang="pl-PL" sz="1800" dirty="0"/>
              <a:t>2 pezzi di foglio di alluminio (1x1 cm) per gli elettrodi</a:t>
            </a:r>
            <a:endParaRPr lang="it-IT" altLang="pl-PL" sz="1800" dirty="0">
              <a:latin typeface="Arial" panose="020B0604020202020204" pitchFamily="34" charset="0"/>
            </a:endParaRPr>
          </a:p>
          <a:p>
            <a:pPr marL="285750" indent="-285750">
              <a:spcBef>
                <a:spcPct val="0"/>
              </a:spcBef>
            </a:pPr>
            <a:r>
              <a:rPr lang="it-IT" altLang="pl-PL" sz="1800" dirty="0">
                <a:latin typeface="Arial" panose="020B0604020202020204" pitchFamily="34" charset="0"/>
              </a:rPr>
              <a:t>- </a:t>
            </a:r>
            <a:r>
              <a:rPr lang="it-IT" altLang="pl-PL" sz="1800" dirty="0"/>
              <a:t>un contenitore di vetro (circa mezzo litro) possibilmente di forma “rettangolare”</a:t>
            </a:r>
            <a:endParaRPr lang="it-IT" altLang="pl-PL" sz="1800" dirty="0">
              <a:latin typeface="Arial" panose="020B0604020202020204" pitchFamily="34" charset="0"/>
            </a:endParaRPr>
          </a:p>
          <a:p>
            <a:pPr marL="285750" indent="-285750">
              <a:spcBef>
                <a:spcPct val="0"/>
              </a:spcBef>
            </a:pPr>
            <a:r>
              <a:rPr lang="it-IT" altLang="pl-PL" sz="1800" dirty="0">
                <a:latin typeface="Arial" panose="020B0604020202020204" pitchFamily="34" charset="0"/>
              </a:rPr>
              <a:t>- </a:t>
            </a:r>
            <a:r>
              <a:rPr lang="it-IT" altLang="pl-PL" sz="1800" dirty="0"/>
              <a:t>acqua distillata + sale (NaCl)</a:t>
            </a:r>
            <a:endParaRPr lang="it-IT" altLang="pl-PL" sz="1800" dirty="0">
              <a:latin typeface="Arial" panose="020B0604020202020204" pitchFamily="34" charset="0"/>
            </a:endParaRPr>
          </a:p>
          <a:p>
            <a:pPr marL="285750" indent="-285750">
              <a:spcBef>
                <a:spcPct val="0"/>
              </a:spcBef>
            </a:pPr>
            <a:r>
              <a:rPr lang="it-IT" altLang="pl-PL" sz="1800" dirty="0">
                <a:latin typeface="Arial" panose="020B0604020202020204" pitchFamily="34" charset="0"/>
              </a:rPr>
              <a:t>- m</a:t>
            </a:r>
            <a:r>
              <a:rPr lang="it-IT" altLang="pl-PL" sz="1800" dirty="0"/>
              <a:t>ultimetro (i.e. voltmetro)</a:t>
            </a:r>
            <a:endParaRPr lang="it-IT" altLang="pl-PL" sz="1800" dirty="0">
              <a:latin typeface="Arial" panose="020B0604020202020204" pitchFamily="34" charset="0"/>
            </a:endParaRPr>
          </a:p>
          <a:p>
            <a:pPr marL="285750" indent="-285750">
              <a:spcBef>
                <a:spcPct val="0"/>
              </a:spcBef>
            </a:pPr>
            <a:r>
              <a:rPr lang="it-IT" altLang="pl-PL" sz="1800" b="1" dirty="0"/>
              <a:t>Procedura</a:t>
            </a:r>
            <a:endParaRPr lang="it-IT" altLang="pl-PL" sz="1800" b="1" dirty="0">
              <a:latin typeface="Arial" panose="020B0604020202020204" pitchFamily="34" charset="0"/>
            </a:endParaRPr>
          </a:p>
          <a:p>
            <a:pPr marL="285750" indent="-285750">
              <a:spcBef>
                <a:spcPct val="0"/>
              </a:spcBef>
              <a:buFont typeface="Arial" panose="020B0604020202020204" pitchFamily="34" charset="0"/>
              <a:buAutoNum type="arabicPeriod"/>
            </a:pPr>
            <a:r>
              <a:rPr lang="it-IT" altLang="pl-PL" sz="1800" dirty="0"/>
              <a:t>riempire per ¾ il bicchiere con acqua, inserire le strisce di alluminio nell'acqua, collegarle con i coccodrilli</a:t>
            </a:r>
            <a:r>
              <a:rPr lang="it-IT" altLang="pl-PL" sz="1800" dirty="0">
                <a:latin typeface="Arial" panose="020B0604020202020204" pitchFamily="34" charset="0"/>
              </a:rPr>
              <a:t> //</a:t>
            </a:r>
            <a:r>
              <a:rPr lang="it-IT" altLang="pl-PL" sz="1800" dirty="0"/>
              <a:t> collegare i cavi all’alimentatore, inserendo il multimetro in serie per misurare la corrente, impostare la tensione sull’alimentatore a 0 V, accendere l’alimentatore</a:t>
            </a:r>
            <a:r>
              <a:rPr lang="it-IT" altLang="pl-PL" sz="1800" dirty="0">
                <a:latin typeface="Arial" panose="020B0604020202020204" pitchFamily="34" charset="0"/>
              </a:rPr>
              <a:t>, </a:t>
            </a:r>
            <a:r>
              <a:rPr lang="it-IT" altLang="pl-PL" sz="1800" dirty="0"/>
              <a:t>aumentare la tensione a step di 0,1V, e per ogni step: misurare la corrente, osservare gli elettrodi; interrompere l'aumento della tensione a 3 V.</a:t>
            </a:r>
            <a:endParaRPr lang="it-IT" altLang="pl-PL" sz="1800" dirty="0">
              <a:latin typeface="Arial" panose="020B0604020202020204" pitchFamily="34" charset="0"/>
            </a:endParaRPr>
          </a:p>
          <a:p>
            <a:pPr marL="285750" indent="-285750">
              <a:spcBef>
                <a:spcPct val="0"/>
              </a:spcBef>
              <a:buFont typeface="Arial" panose="020B0604020202020204" pitchFamily="34" charset="0"/>
              <a:buAutoNum type="arabicPeriod"/>
            </a:pPr>
            <a:r>
              <a:rPr lang="it-IT" altLang="pl-PL" sz="1800" dirty="0"/>
              <a:t> Aggiungere un </a:t>
            </a:r>
            <a:r>
              <a:rPr lang="it-IT" altLang="pl-PL" sz="1800" dirty="0" err="1"/>
              <a:t>po</a:t>
            </a:r>
            <a:r>
              <a:rPr lang="it-IT" altLang="pl-PL" sz="1800" dirty="0"/>
              <a:t> 'di sale (1 cucchiaino) all'acqua, ripetere l’ultimo punto (cioè la rampa di  tensione)</a:t>
            </a:r>
            <a:r>
              <a:rPr lang="it-IT" altLang="pl-PL" sz="1800" dirty="0">
                <a:latin typeface="Arial" panose="020B0604020202020204" pitchFamily="34" charset="0"/>
              </a:rPr>
              <a:t> </a:t>
            </a:r>
            <a:r>
              <a:rPr lang="it-IT" altLang="pl-PL" sz="1800" dirty="0"/>
              <a:t>- provare a valutare la quantità di gas che si è formata sul catodo</a:t>
            </a:r>
            <a:endParaRPr lang="it-IT" altLang="pl-PL" sz="1800" dirty="0">
              <a:latin typeface="Arial" panose="020B0604020202020204" pitchFamily="34" charset="0"/>
            </a:endParaRPr>
          </a:p>
          <a:p>
            <a:pPr marL="285750" indent="-285750">
              <a:spcBef>
                <a:spcPct val="0"/>
              </a:spcBef>
            </a:pPr>
            <a:r>
              <a:rPr lang="it-IT" altLang="pl-PL" sz="1800" dirty="0"/>
              <a:t>Disegnare i grafici della corrente nei due casi (con sale e senza) al variare della tensione.</a:t>
            </a:r>
            <a:endParaRPr lang="it-IT" altLang="pl-PL" sz="1800" dirty="0">
              <a:latin typeface="Arial" panose="020B0604020202020204" pitchFamily="34" charset="0"/>
            </a:endParaRPr>
          </a:p>
          <a:p>
            <a:pPr marL="285750" indent="-285750">
              <a:spcBef>
                <a:spcPct val="0"/>
              </a:spcBef>
            </a:pPr>
            <a:r>
              <a:rPr lang="it-IT" altLang="pl-PL" sz="1800" dirty="0"/>
              <a:t>Cercare di fare un grafico simile per la quantità di gas che si è sviluppata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0158547-19F2-4FB9-BF78-458FDAB87027}"/>
              </a:ext>
            </a:extLst>
          </p:cNvPr>
          <p:cNvSpPr>
            <a:spLocks noGrp="1" noChangeArrowheads="1"/>
          </p:cNvSpPr>
          <p:nvPr>
            <p:ph type="title" idx="4294967295"/>
          </p:nvPr>
        </p:nvSpPr>
        <p:spPr bwMode="auto">
          <a:xfrm>
            <a:off x="294085" y="33671"/>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Altri divertenti esperimenti </a:t>
            </a:r>
            <a:endParaRPr lang="en-AU" altLang="pl-PL" sz="3200" dirty="0"/>
          </a:p>
        </p:txBody>
      </p:sp>
      <p:sp>
        <p:nvSpPr>
          <p:cNvPr id="112643" name="Rectangle 3">
            <a:extLst>
              <a:ext uri="{FF2B5EF4-FFF2-40B4-BE49-F238E27FC236}">
                <a16:creationId xmlns:a16="http://schemas.microsoft.com/office/drawing/2014/main" id="{7E6DEE35-7FBD-4145-AA3D-913B8D50D371}"/>
              </a:ext>
            </a:extLst>
          </p:cNvPr>
          <p:cNvSpPr>
            <a:spLocks noGrp="1" noChangeArrowheads="1"/>
          </p:cNvSpPr>
          <p:nvPr>
            <p:ph type="body" idx="4294967295"/>
          </p:nvPr>
        </p:nvSpPr>
        <p:spPr bwMode="auto">
          <a:xfrm>
            <a:off x="216694" y="1690688"/>
            <a:ext cx="2676525" cy="29039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0"/>
              </a:spcBef>
              <a:buFontTx/>
              <a:buNone/>
            </a:pPr>
            <a:r>
              <a:rPr lang="it-IT" altLang="pl-PL" sz="1800" b="1" dirty="0"/>
              <a:t>Materiali occorrenti:</a:t>
            </a:r>
            <a:endParaRPr lang="pl-PL" altLang="pl-PL" sz="1800" b="1"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p</a:t>
            </a:r>
            <a:r>
              <a:rPr lang="it-IT" altLang="pl-PL" sz="1800" dirty="0" err="1"/>
              <a:t>ezzi</a:t>
            </a:r>
            <a:r>
              <a:rPr lang="it-IT" altLang="pl-PL" sz="1800" dirty="0"/>
              <a:t> di Zn (o Fe) e Cu</a:t>
            </a:r>
            <a:r>
              <a:rPr lang="pl-PL" altLang="pl-PL" sz="1800" dirty="0">
                <a:latin typeface="Arial" panose="020B0604020202020204" pitchFamily="34" charset="0"/>
              </a:rPr>
              <a:t> c</a:t>
            </a:r>
            <a:r>
              <a:rPr lang="it-IT" altLang="pl-PL" sz="1800" dirty="0" err="1"/>
              <a:t>ollegati</a:t>
            </a:r>
            <a:r>
              <a:rPr lang="it-IT" altLang="pl-PL" sz="1800" dirty="0"/>
              <a:t> con un filo di rame</a:t>
            </a:r>
            <a:endParaRPr lang="pl-PL" altLang="pl-PL" sz="1800"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a:t>
            </a:r>
            <a:r>
              <a:rPr lang="it-IT" altLang="pl-PL" sz="1800" dirty="0"/>
              <a:t>un voltmetro</a:t>
            </a:r>
            <a:endParaRPr lang="pl-PL" altLang="pl-PL" sz="1800" dirty="0">
              <a:latin typeface="Arial" panose="020B0604020202020204" pitchFamily="34" charset="0"/>
            </a:endParaRPr>
          </a:p>
          <a:p>
            <a:pPr>
              <a:lnSpc>
                <a:spcPct val="80000"/>
              </a:lnSpc>
              <a:spcBef>
                <a:spcPct val="0"/>
              </a:spcBef>
              <a:buFontTx/>
              <a:buChar char="-"/>
            </a:pPr>
            <a:r>
              <a:rPr lang="pl-PL" altLang="pl-PL" sz="1800" dirty="0">
                <a:latin typeface="Arial" panose="020B0604020202020204" pitchFamily="34" charset="0"/>
              </a:rPr>
              <a:t> a</a:t>
            </a:r>
            <a:r>
              <a:rPr lang="it-IT" altLang="pl-PL" sz="1800" dirty="0" err="1"/>
              <a:t>lcuni</a:t>
            </a:r>
            <a:r>
              <a:rPr lang="it-IT" altLang="pl-PL" sz="1800" dirty="0"/>
              <a:t> studenti con le mani bagnate</a:t>
            </a:r>
            <a:r>
              <a:rPr lang="pl-PL" altLang="pl-PL" sz="1800" dirty="0">
                <a:latin typeface="Arial" panose="020B0604020202020204" pitchFamily="34" charset="0"/>
              </a:rPr>
              <a:t> </a:t>
            </a:r>
            <a:r>
              <a:rPr lang="it-IT" altLang="pl-PL" sz="1800" dirty="0"/>
              <a:t>(questi sono a Torun)</a:t>
            </a:r>
            <a:r>
              <a:rPr lang="pl-PL" altLang="pl-PL" sz="1800" dirty="0">
                <a:latin typeface="Arial" panose="020B0604020202020204" pitchFamily="34" charset="0"/>
              </a:rPr>
              <a:t> </a:t>
            </a:r>
          </a:p>
          <a:p>
            <a:pPr>
              <a:lnSpc>
                <a:spcPct val="80000"/>
              </a:lnSpc>
              <a:spcBef>
                <a:spcPct val="0"/>
              </a:spcBef>
              <a:buFontTx/>
              <a:buNone/>
            </a:pPr>
            <a:endParaRPr lang="pl-PL" altLang="pl-PL" sz="1800" b="1" dirty="0">
              <a:latin typeface="Arial" panose="020B0604020202020204" pitchFamily="34" charset="0"/>
            </a:endParaRPr>
          </a:p>
          <a:p>
            <a:pPr>
              <a:lnSpc>
                <a:spcPct val="80000"/>
              </a:lnSpc>
              <a:spcBef>
                <a:spcPct val="0"/>
              </a:spcBef>
              <a:buFontTx/>
              <a:buNone/>
            </a:pPr>
            <a:r>
              <a:rPr lang="it-IT" altLang="pl-PL" sz="1800" b="1" dirty="0"/>
              <a:t>Da fare</a:t>
            </a:r>
            <a:r>
              <a:rPr lang="pl-PL" altLang="pl-PL" sz="1800" b="1" dirty="0">
                <a:latin typeface="Arial" panose="020B0604020202020204" pitchFamily="34" charset="0"/>
              </a:rPr>
              <a:t>:</a:t>
            </a:r>
          </a:p>
          <a:p>
            <a:pPr>
              <a:lnSpc>
                <a:spcPct val="80000"/>
              </a:lnSpc>
              <a:spcBef>
                <a:spcPct val="0"/>
              </a:spcBef>
              <a:buFontTx/>
              <a:buNone/>
            </a:pPr>
            <a:r>
              <a:rPr lang="it-IT" altLang="pl-PL" sz="1800" dirty="0"/>
              <a:t>un circuito elettrico chiuso</a:t>
            </a:r>
            <a:r>
              <a:rPr lang="pl-PL" altLang="pl-PL" sz="1800" dirty="0">
                <a:latin typeface="Arial" panose="020B0604020202020204" pitchFamily="34" charset="0"/>
              </a:rPr>
              <a:t> </a:t>
            </a:r>
            <a:r>
              <a:rPr lang="it-IT" altLang="pl-PL" sz="1800" dirty="0"/>
              <a:t>(</a:t>
            </a:r>
            <a:r>
              <a:rPr lang="pl-PL" altLang="pl-PL" sz="1800" dirty="0">
                <a:latin typeface="Arial" panose="020B0604020202020204" pitchFamily="34" charset="0"/>
              </a:rPr>
              <a:t>n</a:t>
            </a:r>
            <a:r>
              <a:rPr lang="it-IT" altLang="pl-PL" sz="1800" dirty="0"/>
              <a:t>on toccare il filo, ma solo i pezzi di metallo)</a:t>
            </a:r>
            <a:endParaRPr lang="pl-PL" altLang="pl-PL" sz="1800" dirty="0">
              <a:latin typeface="Arial" panose="020B0604020202020204" pitchFamily="34" charset="0"/>
            </a:endParaRPr>
          </a:p>
          <a:p>
            <a:pPr>
              <a:lnSpc>
                <a:spcPct val="80000"/>
              </a:lnSpc>
              <a:spcBef>
                <a:spcPct val="0"/>
              </a:spcBef>
              <a:buFontTx/>
              <a:buNone/>
            </a:pPr>
            <a:endParaRPr lang="pl-PL" altLang="pl-PL" sz="1800" b="1" dirty="0">
              <a:latin typeface="Arial" panose="020B0604020202020204" pitchFamily="34" charset="0"/>
            </a:endParaRPr>
          </a:p>
          <a:p>
            <a:pPr>
              <a:lnSpc>
                <a:spcPct val="80000"/>
              </a:lnSpc>
              <a:spcBef>
                <a:spcPct val="0"/>
              </a:spcBef>
              <a:buFontTx/>
              <a:buNone/>
            </a:pPr>
            <a:r>
              <a:rPr lang="it-IT" altLang="pl-PL" sz="1800" b="1" dirty="0"/>
              <a:t>Cosa si ottiene: </a:t>
            </a:r>
            <a:r>
              <a:rPr lang="it-IT" altLang="pl-PL" sz="1800" dirty="0"/>
              <a:t>divertimento!</a:t>
            </a:r>
            <a:endParaRPr lang="en-AU" altLang="pl-PL" sz="1800" dirty="0"/>
          </a:p>
        </p:txBody>
      </p:sp>
      <p:pic>
        <p:nvPicPr>
          <p:cNvPr id="112644" name="Picture 4">
            <a:extLst>
              <a:ext uri="{FF2B5EF4-FFF2-40B4-BE49-F238E27FC236}">
                <a16:creationId xmlns:a16="http://schemas.microsoft.com/office/drawing/2014/main" id="{71EC8458-2456-4275-81E2-5E8288B3D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22" y="1697831"/>
            <a:ext cx="5681663" cy="3790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5F153F7-8C2A-4AAD-9FE7-A1B0BF2399F2}"/>
              </a:ext>
            </a:extLst>
          </p:cNvPr>
          <p:cNvSpPr>
            <a:spLocks noGrp="1" noChangeArrowheads="1"/>
          </p:cNvSpPr>
          <p:nvPr>
            <p:ph type="title" idx="4294967295"/>
          </p:nvPr>
        </p:nvSpPr>
        <p:spPr bwMode="auto">
          <a:xfrm>
            <a:off x="535782"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Cella „a combustione” d’idrogeno</a:t>
            </a:r>
            <a:endParaRPr lang="en-AU" altLang="it-IT" sz="3200" dirty="0"/>
          </a:p>
        </p:txBody>
      </p:sp>
      <p:graphicFrame>
        <p:nvGraphicFramePr>
          <p:cNvPr id="73732" name="Object 4">
            <a:extLst>
              <a:ext uri="{FF2B5EF4-FFF2-40B4-BE49-F238E27FC236}">
                <a16:creationId xmlns:a16="http://schemas.microsoft.com/office/drawing/2014/main" id="{A4189D5C-8931-49E4-AFF1-D0C018E0ACF1}"/>
              </a:ext>
            </a:extLst>
          </p:cNvPr>
          <p:cNvGraphicFramePr>
            <a:graphicFrameLocks noGrp="1" noChangeAspect="1"/>
          </p:cNvGraphicFramePr>
          <p:nvPr>
            <p:ph idx="4294967295"/>
            <p:extLst>
              <p:ext uri="{D42A27DB-BD31-4B8C-83A1-F6EECF244321}">
                <p14:modId xmlns:p14="http://schemas.microsoft.com/office/powerpoint/2010/main" val="285494174"/>
              </p:ext>
            </p:extLst>
          </p:nvPr>
        </p:nvGraphicFramePr>
        <p:xfrm>
          <a:off x="-69879" y="1841371"/>
          <a:ext cx="4864596" cy="2904502"/>
        </p:xfrm>
        <a:graphic>
          <a:graphicData uri="http://schemas.openxmlformats.org/presentationml/2006/ole">
            <mc:AlternateContent xmlns:mc="http://schemas.openxmlformats.org/markup-compatibility/2006">
              <mc:Choice xmlns:v="urn:schemas-microsoft-com:vml" Requires="v">
                <p:oleObj spid="_x0000_s3084" name="Fotografia di Photo Editor" r:id="rId4" imgW="4420217" imgH="2638095" progId="MSPhotoEd.3">
                  <p:embed/>
                </p:oleObj>
              </mc:Choice>
              <mc:Fallback>
                <p:oleObj name="Fotografia di Photo Editor" r:id="rId4" imgW="4420217" imgH="2638095" progId="MSPhotoEd.3">
                  <p:embed/>
                  <p:pic>
                    <p:nvPicPr>
                      <p:cNvPr id="73732" name="Object 4">
                        <a:extLst>
                          <a:ext uri="{FF2B5EF4-FFF2-40B4-BE49-F238E27FC236}">
                            <a16:creationId xmlns:a16="http://schemas.microsoft.com/office/drawing/2014/main" id="{A4189D5C-8931-49E4-AFF1-D0C018E0ACF1}"/>
                          </a:ext>
                        </a:extLst>
                      </p:cNvPr>
                      <p:cNvPicPr>
                        <a:picLocks noGrp="1"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879" y="1841371"/>
                        <a:ext cx="4864596" cy="2904502"/>
                      </a:xfrm>
                      <a:prstGeom prst="rect">
                        <a:avLst/>
                      </a:prstGeom>
                      <a:noFill/>
                      <a:ln>
                        <a:noFill/>
                      </a:ln>
                      <a:effectLst/>
                    </p:spPr>
                  </p:pic>
                </p:oleObj>
              </mc:Fallback>
            </mc:AlternateContent>
          </a:graphicData>
        </a:graphic>
      </p:graphicFrame>
      <p:sp>
        <p:nvSpPr>
          <p:cNvPr id="73735" name="Text Box 7">
            <a:extLst>
              <a:ext uri="{FF2B5EF4-FFF2-40B4-BE49-F238E27FC236}">
                <a16:creationId xmlns:a16="http://schemas.microsoft.com/office/drawing/2014/main" id="{A237E9FA-2698-4E72-8773-34FFF0C399FD}"/>
              </a:ext>
            </a:extLst>
          </p:cNvPr>
          <p:cNvSpPr txBox="1">
            <a:spLocks noChangeArrowheads="1"/>
          </p:cNvSpPr>
          <p:nvPr/>
        </p:nvSpPr>
        <p:spPr bwMode="auto">
          <a:xfrm>
            <a:off x="4550569" y="620688"/>
            <a:ext cx="4493419" cy="693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80000">
              <a:spcAft>
                <a:spcPts val="0"/>
              </a:spcAft>
            </a:pPr>
            <a:r>
              <a:rPr lang="it-IT" altLang="it-IT" dirty="0"/>
              <a:t>Brevemente, la cella “a combustione” è una pila di Volta, in cui al posto di due metalli (come Zn e Cu) vengono utilizzati elementi gassosi (idrogeno ed ossigeno, per esempio). </a:t>
            </a:r>
          </a:p>
          <a:p>
            <a:pPr marL="180000">
              <a:spcAft>
                <a:spcPts val="0"/>
              </a:spcAft>
            </a:pPr>
            <a:r>
              <a:rPr lang="pl-PL" altLang="it-IT" dirty="0"/>
              <a:t>Una c</a:t>
            </a:r>
            <a:r>
              <a:rPr lang="it-IT" altLang="it-IT" dirty="0"/>
              <a:t>ella a combustione d’idrogeno (</a:t>
            </a:r>
            <a:r>
              <a:rPr lang="it-IT" altLang="it-IT" dirty="0" err="1"/>
              <a:t>fuel</a:t>
            </a:r>
            <a:r>
              <a:rPr lang="it-IT" altLang="it-IT" dirty="0"/>
              <a:t> </a:t>
            </a:r>
            <a:r>
              <a:rPr lang="it-IT" altLang="it-IT" dirty="0" err="1"/>
              <a:t>cell</a:t>
            </a:r>
            <a:r>
              <a:rPr lang="it-IT" altLang="it-IT" dirty="0"/>
              <a:t> </a:t>
            </a:r>
            <a:r>
              <a:rPr lang="it-IT" altLang="it-IT" dirty="0" err="1"/>
              <a:t>hydrogen</a:t>
            </a:r>
            <a:r>
              <a:rPr lang="it-IT" altLang="it-IT" dirty="0"/>
              <a:t>, FCH) può essere </a:t>
            </a:r>
            <a:r>
              <a:rPr lang="it-IT" altLang="it-IT" dirty="0" err="1"/>
              <a:t>consi-derata</a:t>
            </a:r>
            <a:r>
              <a:rPr lang="it-IT" altLang="it-IT" dirty="0"/>
              <a:t> come la reversione della elettro-lisi: nella elettrolisi viene fornita la corrente elettrica e vengono prodotti i due gas, nella cella a combustione l’ossigeno e l’idrogeno combinano in-</a:t>
            </a:r>
            <a:r>
              <a:rPr lang="it-IT" altLang="it-IT" dirty="0" err="1"/>
              <a:t>sieme</a:t>
            </a:r>
            <a:r>
              <a:rPr lang="it-IT" altLang="it-IT" dirty="0"/>
              <a:t> producendo la corrente elettrica. </a:t>
            </a:r>
          </a:p>
          <a:p>
            <a:pPr marL="180000">
              <a:spcAft>
                <a:spcPts val="0"/>
              </a:spcAft>
            </a:pPr>
            <a:r>
              <a:rPr lang="it-IT" altLang="it-IT" dirty="0"/>
              <a:t>Il vantaggio principale delle celle all’idrogeno è la loro alta efficienza: se bruciare</a:t>
            </a:r>
            <a:r>
              <a:rPr lang="pl-PL" altLang="it-IT" dirty="0"/>
              <a:t> idrogeno (nell’ossigeno)</a:t>
            </a:r>
            <a:r>
              <a:rPr lang="it-IT" altLang="it-IT" dirty="0"/>
              <a:t> </a:t>
            </a:r>
            <a:r>
              <a:rPr lang="pl-PL" altLang="it-IT" dirty="0"/>
              <a:t>nella </a:t>
            </a:r>
            <a:r>
              <a:rPr lang="it-IT" altLang="it-IT" dirty="0"/>
              <a:t>combustione diretta può arrivare a circa 30% </a:t>
            </a:r>
            <a:r>
              <a:rPr lang="pl-PL" altLang="it-IT" dirty="0"/>
              <a:t>di </a:t>
            </a:r>
            <a:r>
              <a:rPr lang="it-IT" altLang="it-IT" dirty="0"/>
              <a:t>efficienza</a:t>
            </a:r>
            <a:r>
              <a:rPr lang="pl-PL" altLang="it-IT" dirty="0"/>
              <a:t> per la </a:t>
            </a:r>
            <a:r>
              <a:rPr lang="pl-PL" altLang="it-IT" i="1" dirty="0"/>
              <a:t>conversione</a:t>
            </a:r>
            <a:r>
              <a:rPr lang="pl-PL" altLang="it-IT" dirty="0"/>
              <a:t> in energia meccanica</a:t>
            </a:r>
            <a:r>
              <a:rPr lang="it-IT" altLang="it-IT" dirty="0"/>
              <a:t>, le celle FCH possono arrivare all’80%.</a:t>
            </a:r>
            <a:endParaRPr lang="it-IT" altLang="ja-JP" dirty="0">
              <a:ea typeface="MS PGothic" panose="020B0600070205080204" pitchFamily="34" charset="-128"/>
            </a:endParaRPr>
          </a:p>
          <a:p>
            <a:pPr marL="180000">
              <a:spcAft>
                <a:spcPts val="0"/>
              </a:spcAft>
            </a:pPr>
            <a:r>
              <a:rPr lang="it-IT" altLang="ja-JP" dirty="0">
                <a:ea typeface="MS PGothic" panose="020B0600070205080204" pitchFamily="34" charset="-128"/>
              </a:rPr>
              <a:t>Finalmente, questo processo è pulito e silenzioso: viene prodotta solo acqua. </a:t>
            </a:r>
            <a:endParaRPr lang="it-IT" altLang="it-IT" dirty="0"/>
          </a:p>
          <a:p>
            <a:endParaRPr lang="it-IT" altLang="it-IT" sz="1425" dirty="0"/>
          </a:p>
          <a:p>
            <a:r>
              <a:rPr lang="pl-PL" altLang="it-IT" dirty="0"/>
              <a:t> </a:t>
            </a:r>
            <a:endParaRPr lang="en-AU" altLang="it-I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platzhalter 1">
            <a:extLst>
              <a:ext uri="{FF2B5EF4-FFF2-40B4-BE49-F238E27FC236}">
                <a16:creationId xmlns:a16="http://schemas.microsoft.com/office/drawing/2014/main" id="{20B5D7B2-FB3F-4B5E-ADFC-CE3E8F1A1A3C}"/>
              </a:ext>
            </a:extLst>
          </p:cNvPr>
          <p:cNvSpPr>
            <a:spLocks noGrp="1" noChangeArrowheads="1"/>
          </p:cNvSpPr>
          <p:nvPr>
            <p:ph type="body" sz="quarter" idx="4294967295"/>
          </p:nvPr>
        </p:nvSpPr>
        <p:spPr bwMode="auto">
          <a:xfrm>
            <a:off x="106560" y="-33168"/>
            <a:ext cx="8445103" cy="2410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pl-PL" altLang="it-IT" dirty="0">
                <a:solidFill>
                  <a:srgbClr val="2761AB"/>
                </a:solidFill>
              </a:rPr>
              <a:t>Hydrogen Fuel Cell – definizione e princi</a:t>
            </a:r>
            <a:r>
              <a:rPr lang="it-IT" altLang="it-IT" dirty="0">
                <a:solidFill>
                  <a:srgbClr val="2761AB"/>
                </a:solidFill>
              </a:rPr>
              <a:t>pi</a:t>
            </a:r>
            <a:endParaRPr lang="en-US" altLang="it-IT" dirty="0">
              <a:solidFill>
                <a:srgbClr val="2761AB"/>
              </a:solidFill>
            </a:endParaRPr>
          </a:p>
        </p:txBody>
      </p:sp>
      <p:sp>
        <p:nvSpPr>
          <p:cNvPr id="82947" name="Textplatzhalter 3">
            <a:extLst>
              <a:ext uri="{FF2B5EF4-FFF2-40B4-BE49-F238E27FC236}">
                <a16:creationId xmlns:a16="http://schemas.microsoft.com/office/drawing/2014/main" id="{7571DC92-C69C-4AA2-A1C7-FD69E02C3045}"/>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pic>
        <p:nvPicPr>
          <p:cNvPr id="82948" name="Obraz 8">
            <a:extLst>
              <a:ext uri="{FF2B5EF4-FFF2-40B4-BE49-F238E27FC236}">
                <a16:creationId xmlns:a16="http://schemas.microsoft.com/office/drawing/2014/main" id="{9238A46B-ABB5-4440-B0E7-E9D46C839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5" y="572183"/>
            <a:ext cx="4104085" cy="194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Prostokąt 9">
            <a:extLst>
              <a:ext uri="{FF2B5EF4-FFF2-40B4-BE49-F238E27FC236}">
                <a16:creationId xmlns:a16="http://schemas.microsoft.com/office/drawing/2014/main" id="{CFC208FC-466D-421C-A5E5-B889685539A3}"/>
              </a:ext>
            </a:extLst>
          </p:cNvPr>
          <p:cNvSpPr>
            <a:spLocks noChangeArrowheads="1"/>
          </p:cNvSpPr>
          <p:nvPr/>
        </p:nvSpPr>
        <p:spPr bwMode="auto">
          <a:xfrm>
            <a:off x="190883" y="6452295"/>
            <a:ext cx="348376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00" dirty="0">
                <a:latin typeface="Brandon Grotesque Bold"/>
              </a:rPr>
              <a:t> J. Larminie,  A . Dicks, </a:t>
            </a:r>
            <a:r>
              <a:rPr lang="pl-PL" altLang="it-IT" sz="600" i="1" dirty="0">
                <a:latin typeface="Brandon Grotesque Bold"/>
              </a:rPr>
              <a:t>Fuel Cell Systems Explained</a:t>
            </a:r>
            <a:r>
              <a:rPr lang="pl-PL" altLang="it-IT" sz="600" dirty="0">
                <a:latin typeface="Brandon Grotesque Bold"/>
              </a:rPr>
              <a:t>, John Wiley &amp; Sons (2000)</a:t>
            </a:r>
          </a:p>
        </p:txBody>
      </p:sp>
      <p:sp>
        <p:nvSpPr>
          <p:cNvPr id="82950" name="Prostokąt 10">
            <a:extLst>
              <a:ext uri="{FF2B5EF4-FFF2-40B4-BE49-F238E27FC236}">
                <a16:creationId xmlns:a16="http://schemas.microsoft.com/office/drawing/2014/main" id="{7C9D7E21-75DF-4319-8194-1A4EE1374529}"/>
              </a:ext>
            </a:extLst>
          </p:cNvPr>
          <p:cNvSpPr>
            <a:spLocks noChangeArrowheads="1"/>
          </p:cNvSpPr>
          <p:nvPr/>
        </p:nvSpPr>
        <p:spPr bwMode="auto">
          <a:xfrm>
            <a:off x="4572000" y="669547"/>
            <a:ext cx="435857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it-IT" dirty="0"/>
              <a:t>La cella combustione è una cella elettrochimica, alle quali, diversamente dalle celle “a stoccaggio”, elementi chimici possono essere riforniti in continuazione </a:t>
            </a:r>
            <a:r>
              <a:rPr lang="it-IT" altLang="it-IT" dirty="0" err="1"/>
              <a:t>cosí</a:t>
            </a:r>
            <a:r>
              <a:rPr lang="it-IT" altLang="it-IT" dirty="0"/>
              <a:t> la corrente elettrica può essere “prodotta” all’infinito. </a:t>
            </a:r>
          </a:p>
        </p:txBody>
      </p:sp>
      <p:sp>
        <p:nvSpPr>
          <p:cNvPr id="82951" name="Prostokąt 11">
            <a:extLst>
              <a:ext uri="{FF2B5EF4-FFF2-40B4-BE49-F238E27FC236}">
                <a16:creationId xmlns:a16="http://schemas.microsoft.com/office/drawing/2014/main" id="{D8F77571-0854-47C7-9C9B-549FEF191A6D}"/>
              </a:ext>
            </a:extLst>
          </p:cNvPr>
          <p:cNvSpPr>
            <a:spLocks noChangeArrowheads="1"/>
          </p:cNvSpPr>
          <p:nvPr/>
        </p:nvSpPr>
        <p:spPr bwMode="auto">
          <a:xfrm>
            <a:off x="323528" y="2528888"/>
            <a:ext cx="862521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ja-JP" dirty="0">
                <a:ea typeface="MS PGothic" panose="020B0600070205080204" pitchFamily="34" charset="-128"/>
              </a:rPr>
              <a:t>La cella a combustione converte l’idrogeno, o “combustibili” che contengono l’idrogeno, direttamente in energia elettrica (più il calore) via una reazione </a:t>
            </a:r>
            <a:r>
              <a:rPr lang="it-IT" altLang="ja-JP" dirty="0" err="1">
                <a:ea typeface="MS PGothic" panose="020B0600070205080204" pitchFamily="34" charset="-128"/>
              </a:rPr>
              <a:t>ele</a:t>
            </a:r>
            <a:r>
              <a:rPr lang="pl-PL" altLang="ja-JP" dirty="0"/>
              <a:t>t</a:t>
            </a:r>
            <a:r>
              <a:rPr lang="it-IT" altLang="ja-JP" dirty="0" err="1">
                <a:ea typeface="MS PGothic" panose="020B0600070205080204" pitchFamily="34" charset="-128"/>
              </a:rPr>
              <a:t>trochimica</a:t>
            </a:r>
            <a:r>
              <a:rPr lang="it-IT" altLang="ja-JP" dirty="0">
                <a:ea typeface="MS PGothic" panose="020B0600070205080204" pitchFamily="34" charset="-128"/>
              </a:rPr>
              <a:t> fra l’idrogeno e l’ossigeno, per produrre acqua. Il processo e quindi l’elettrolisi nella direzione opposta. </a:t>
            </a:r>
            <a:r>
              <a:rPr lang="en-US" altLang="it-IT" dirty="0"/>
              <a:t>:</a:t>
            </a:r>
            <a:r>
              <a:rPr lang="en-US" altLang="it-IT" sz="1200" dirty="0">
                <a:latin typeface="TimesNewRomanPSMT"/>
              </a:rPr>
              <a:t> </a:t>
            </a:r>
          </a:p>
        </p:txBody>
      </p:sp>
      <p:sp>
        <p:nvSpPr>
          <p:cNvPr id="13" name="Prostokąt 12">
            <a:extLst>
              <a:ext uri="{FF2B5EF4-FFF2-40B4-BE49-F238E27FC236}">
                <a16:creationId xmlns:a16="http://schemas.microsoft.com/office/drawing/2014/main" id="{BBF52495-7578-4F42-9503-19A9714530FC}"/>
              </a:ext>
            </a:extLst>
          </p:cNvPr>
          <p:cNvSpPr/>
          <p:nvPr/>
        </p:nvSpPr>
        <p:spPr>
          <a:xfrm>
            <a:off x="1855070" y="3765550"/>
            <a:ext cx="4680520" cy="400110"/>
          </a:xfrm>
          <a:prstGeom prst="rect">
            <a:avLst/>
          </a:prstGeom>
        </p:spPr>
        <p:txBody>
          <a:bodyPr wrap="square">
            <a:spAutoFit/>
          </a:bodyPr>
          <a:lstStyle/>
          <a:p>
            <a:pPr algn="ctr" fontAlgn="auto">
              <a:spcBef>
                <a:spcPts val="0"/>
              </a:spcBef>
              <a:spcAft>
                <a:spcPts val="0"/>
              </a:spcAft>
              <a:defRPr/>
            </a:pPr>
            <a:r>
              <a:rPr lang="it-IT" sz="2000" dirty="0">
                <a:highlight>
                  <a:srgbClr val="00FF00"/>
                </a:highlight>
                <a:latin typeface="TimesNewRomanPSMT"/>
                <a:cs typeface="+mn-cs"/>
              </a:rPr>
              <a:t>2H</a:t>
            </a:r>
            <a:r>
              <a:rPr lang="pl-PL" sz="2000" baseline="-25000" dirty="0">
                <a:highlight>
                  <a:srgbClr val="00FF00"/>
                </a:highlight>
                <a:latin typeface="TimesNewRomanPSMT"/>
                <a:cs typeface="+mn-cs"/>
              </a:rPr>
              <a:t>2(gas) </a:t>
            </a:r>
            <a:r>
              <a:rPr lang="pl-PL" sz="2000" dirty="0">
                <a:highlight>
                  <a:srgbClr val="00FF00"/>
                </a:highlight>
                <a:latin typeface="TimesNewRomanPSMT"/>
                <a:cs typeface="+mn-cs"/>
              </a:rPr>
              <a:t>+ O</a:t>
            </a:r>
            <a:r>
              <a:rPr lang="pl-PL" sz="2000" baseline="-25000" dirty="0">
                <a:highlight>
                  <a:srgbClr val="00FF00"/>
                </a:highlight>
                <a:latin typeface="TimesNewRomanPSMT"/>
                <a:cs typeface="+mn-cs"/>
              </a:rPr>
              <a:t>2(gas) </a:t>
            </a:r>
            <a:r>
              <a:rPr lang="pl-PL" sz="2000" dirty="0">
                <a:highlight>
                  <a:srgbClr val="00FF00"/>
                </a:highlight>
                <a:latin typeface="Symbol" pitchFamily="2" charset="2"/>
                <a:cs typeface="+mn-cs"/>
              </a:rPr>
              <a:t> </a:t>
            </a:r>
            <a:r>
              <a:rPr lang="pl-PL" sz="2000" dirty="0">
                <a:highlight>
                  <a:srgbClr val="00FF00"/>
                </a:highlight>
              </a:rPr>
              <a:t>→</a:t>
            </a:r>
            <a:r>
              <a:rPr lang="it-IT" sz="2000" dirty="0">
                <a:highlight>
                  <a:srgbClr val="00FF00"/>
                </a:highlight>
              </a:rPr>
              <a:t> </a:t>
            </a:r>
            <a:r>
              <a:rPr lang="pl-PL" sz="2000" dirty="0">
                <a:highlight>
                  <a:srgbClr val="00FF00"/>
                </a:highlight>
                <a:latin typeface="TimesNewRomanPSMT"/>
                <a:cs typeface="+mn-cs"/>
              </a:rPr>
              <a:t>2 H</a:t>
            </a:r>
            <a:r>
              <a:rPr lang="pl-PL" sz="2000" baseline="-25000" dirty="0">
                <a:highlight>
                  <a:srgbClr val="00FF00"/>
                </a:highlight>
                <a:latin typeface="TimesNewRomanPSMT"/>
                <a:cs typeface="+mn-cs"/>
              </a:rPr>
              <a:t>2</a:t>
            </a:r>
            <a:r>
              <a:rPr lang="pl-PL" sz="2000" dirty="0">
                <a:highlight>
                  <a:srgbClr val="00FF00"/>
                </a:highlight>
                <a:latin typeface="TimesNewRomanPSMT"/>
                <a:cs typeface="+mn-cs"/>
              </a:rPr>
              <a:t>O + energ</a:t>
            </a:r>
            <a:r>
              <a:rPr lang="it-IT" sz="2000" dirty="0" err="1">
                <a:highlight>
                  <a:srgbClr val="00FF00"/>
                </a:highlight>
                <a:latin typeface="TimesNewRomanPSMT"/>
                <a:cs typeface="+mn-cs"/>
              </a:rPr>
              <a:t>ia</a:t>
            </a:r>
            <a:r>
              <a:rPr lang="pl-PL" sz="2000" dirty="0">
                <a:highlight>
                  <a:srgbClr val="00FF00"/>
                </a:highlight>
                <a:latin typeface="TimesNewRomanPSMT"/>
                <a:cs typeface="+mn-cs"/>
              </a:rPr>
              <a:t> </a:t>
            </a:r>
            <a:endParaRPr lang="pl-PL" sz="2000" dirty="0">
              <a:highlight>
                <a:srgbClr val="00FF00"/>
              </a:highlight>
              <a:latin typeface="+mn-lt"/>
              <a:cs typeface="+mn-cs"/>
            </a:endParaRPr>
          </a:p>
        </p:txBody>
      </p:sp>
      <p:sp>
        <p:nvSpPr>
          <p:cNvPr id="82953" name="Prostokąt 13">
            <a:extLst>
              <a:ext uri="{FF2B5EF4-FFF2-40B4-BE49-F238E27FC236}">
                <a16:creationId xmlns:a16="http://schemas.microsoft.com/office/drawing/2014/main" id="{222E9FB9-4505-493B-9959-1CA5FE77BC02}"/>
              </a:ext>
            </a:extLst>
          </p:cNvPr>
          <p:cNvSpPr>
            <a:spLocks noChangeArrowheads="1"/>
          </p:cNvSpPr>
          <p:nvPr/>
        </p:nvSpPr>
        <p:spPr bwMode="auto">
          <a:xfrm>
            <a:off x="265943" y="4432912"/>
            <a:ext cx="8612113"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it-IT" altLang="ja-JP" dirty="0">
                <a:ea typeface="MS PGothic" panose="020B0600070205080204" pitchFamily="34" charset="-128"/>
              </a:rPr>
              <a:t>P</a:t>
            </a:r>
            <a:r>
              <a:rPr lang="pl-PL" altLang="ja-JP" dirty="0"/>
              <a:t>oi</a:t>
            </a:r>
            <a:r>
              <a:rPr lang="it-IT" altLang="ja-JP" dirty="0">
                <a:ea typeface="MS PGothic" panose="020B0600070205080204" pitchFamily="34" charset="-128"/>
              </a:rPr>
              <a:t>ché l’idrogeno e l’ossigeno gassosi vengono convertiti in acqua in un processo elettrochimico, FCH hanno parecchi vantaggi rispetto ai motori termodinamici (come </a:t>
            </a:r>
            <a:r>
              <a:rPr lang="pl-PL" altLang="ja-JP" dirty="0"/>
              <a:t>i </a:t>
            </a:r>
            <a:r>
              <a:rPr lang="it-IT" altLang="ja-JP" dirty="0">
                <a:ea typeface="MS PGothic" panose="020B0600070205080204" pitchFamily="34" charset="-128"/>
              </a:rPr>
              <a:t>motori a benzina). Tra i vantaggi elenchiamo: alta efficienza, virtualmente il funzionamento silenzioso, e se l’idrogeno è il combustibile, nessuna emissione inquinante. Se l’idrogeno viene prodotto dalle sorgenti di energia rinnovabili, allora l</a:t>
            </a:r>
            <a:r>
              <a:rPr lang="pl-PL" altLang="ja-JP" dirty="0"/>
              <a:t>’energia </a:t>
            </a:r>
            <a:r>
              <a:rPr lang="it-IT" altLang="ja-JP" dirty="0">
                <a:ea typeface="MS PGothic" panose="020B0600070205080204" pitchFamily="34" charset="-128"/>
              </a:rPr>
              <a:t>elettrica </a:t>
            </a:r>
            <a:r>
              <a:rPr lang="pl-PL" altLang="ja-JP" dirty="0"/>
              <a:t>„</a:t>
            </a:r>
            <a:r>
              <a:rPr lang="it-IT" altLang="ja-JP" dirty="0">
                <a:ea typeface="MS PGothic" panose="020B0600070205080204" pitchFamily="34" charset="-128"/>
              </a:rPr>
              <a:t>prodotta</a:t>
            </a:r>
            <a:r>
              <a:rPr lang="pl-PL" altLang="ja-JP" dirty="0"/>
              <a:t>”</a:t>
            </a:r>
            <a:r>
              <a:rPr lang="it-IT" altLang="ja-JP" dirty="0">
                <a:ea typeface="MS PGothic" panose="020B0600070205080204" pitchFamily="34" charset="-128"/>
              </a:rPr>
              <a:t> dalle FCH è veramente </a:t>
            </a:r>
            <a:r>
              <a:rPr lang="it-IT" altLang="ja-JP" dirty="0" err="1">
                <a:ea typeface="MS PGothic" panose="020B0600070205080204" pitchFamily="34" charset="-128"/>
              </a:rPr>
              <a:t>ecolo</a:t>
            </a:r>
            <a:r>
              <a:rPr lang="pl-PL" altLang="ja-JP" dirty="0"/>
              <a:t>gica. </a:t>
            </a:r>
            <a:endParaRPr lang="en-US" altLang="it-IT" dirty="0"/>
          </a:p>
        </p:txBody>
      </p:sp>
      <p:sp>
        <p:nvSpPr>
          <p:cNvPr id="82954" name="Prostokąt 14">
            <a:extLst>
              <a:ext uri="{FF2B5EF4-FFF2-40B4-BE49-F238E27FC236}">
                <a16:creationId xmlns:a16="http://schemas.microsoft.com/office/drawing/2014/main" id="{AEA67566-F1C0-49E8-8A3E-A41EE456F042}"/>
              </a:ext>
            </a:extLst>
          </p:cNvPr>
          <p:cNvSpPr>
            <a:spLocks noChangeArrowheads="1"/>
          </p:cNvSpPr>
          <p:nvPr/>
        </p:nvSpPr>
        <p:spPr bwMode="auto">
          <a:xfrm>
            <a:off x="186928" y="6586690"/>
            <a:ext cx="416361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525">
                <a:latin typeface="Brandon Grotesque Bold"/>
              </a:rPr>
              <a:t>B. Cook, </a:t>
            </a:r>
            <a:r>
              <a:rPr lang="pl-PL" altLang="it-IT" sz="525" i="1">
                <a:latin typeface="Brandon Grotesque Bold"/>
              </a:rPr>
              <a:t>An Introduction to Fuel Cells and Hydrogen Technology</a:t>
            </a:r>
            <a:r>
              <a:rPr lang="pl-PL" altLang="it-IT" sz="525">
                <a:latin typeface="Brandon Grotesque Bold"/>
              </a:rPr>
              <a:t>, Engineering Science and Education Journal 11 (6): 205 - 216 · (2003)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platzhalter 1">
            <a:extLst>
              <a:ext uri="{FF2B5EF4-FFF2-40B4-BE49-F238E27FC236}">
                <a16:creationId xmlns:a16="http://schemas.microsoft.com/office/drawing/2014/main" id="{3A25DC1D-F3D5-4644-995C-E423EB4004D0}"/>
              </a:ext>
            </a:extLst>
          </p:cNvPr>
          <p:cNvSpPr>
            <a:spLocks noGrp="1" noChangeArrowheads="1"/>
          </p:cNvSpPr>
          <p:nvPr>
            <p:ph type="body" sz="quarter" idx="4294967295"/>
          </p:nvPr>
        </p:nvSpPr>
        <p:spPr bwMode="auto">
          <a:xfrm>
            <a:off x="196453" y="84195"/>
            <a:ext cx="8768035" cy="536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it-IT" sz="2700" dirty="0">
                <a:solidFill>
                  <a:srgbClr val="2761AB"/>
                </a:solidFill>
              </a:rPr>
              <a:t>„</a:t>
            </a:r>
            <a:r>
              <a:rPr lang="pl-PL" altLang="it-IT" dirty="0">
                <a:solidFill>
                  <a:srgbClr val="2761AB"/>
                </a:solidFill>
              </a:rPr>
              <a:t>Pila a gas</a:t>
            </a:r>
            <a:r>
              <a:rPr lang="en-US" altLang="it-IT" dirty="0">
                <a:solidFill>
                  <a:srgbClr val="2761AB"/>
                </a:solidFill>
              </a:rPr>
              <a:t>“ – </a:t>
            </a:r>
            <a:r>
              <a:rPr lang="pl-PL" altLang="it-IT" dirty="0">
                <a:solidFill>
                  <a:srgbClr val="2761AB"/>
                </a:solidFill>
              </a:rPr>
              <a:t>la prima cella a</a:t>
            </a:r>
            <a:r>
              <a:rPr lang="it-IT" altLang="it-IT" dirty="0">
                <a:solidFill>
                  <a:srgbClr val="2761AB"/>
                </a:solidFill>
              </a:rPr>
              <a:t> </a:t>
            </a:r>
            <a:r>
              <a:rPr lang="pl-PL" altLang="it-IT" dirty="0">
                <a:solidFill>
                  <a:srgbClr val="2761AB"/>
                </a:solidFill>
              </a:rPr>
              <a:t>combustione</a:t>
            </a:r>
          </a:p>
          <a:p>
            <a:endParaRPr lang="en-US" altLang="it-IT" sz="2700" dirty="0">
              <a:solidFill>
                <a:srgbClr val="2761AB"/>
              </a:solidFill>
            </a:endParaRPr>
          </a:p>
        </p:txBody>
      </p:sp>
      <p:sp>
        <p:nvSpPr>
          <p:cNvPr id="83971" name="Textplatzhalter 3">
            <a:extLst>
              <a:ext uri="{FF2B5EF4-FFF2-40B4-BE49-F238E27FC236}">
                <a16:creationId xmlns:a16="http://schemas.microsoft.com/office/drawing/2014/main" id="{0716456D-2254-41C6-9C73-A1CFC5F9D583}"/>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83972" name="Prostokąt 14">
            <a:extLst>
              <a:ext uri="{FF2B5EF4-FFF2-40B4-BE49-F238E27FC236}">
                <a16:creationId xmlns:a16="http://schemas.microsoft.com/office/drawing/2014/main" id="{2E146049-3223-4481-AB36-9C504E9A46F1}"/>
              </a:ext>
            </a:extLst>
          </p:cNvPr>
          <p:cNvSpPr>
            <a:spLocks noChangeArrowheads="1"/>
          </p:cNvSpPr>
          <p:nvPr/>
        </p:nvSpPr>
        <p:spPr bwMode="auto">
          <a:xfrm>
            <a:off x="-20242" y="4352076"/>
            <a:ext cx="5842397"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dirty="0">
                <a:latin typeface="Brandon Grotesque Bold"/>
              </a:rPr>
              <a:t>B. Cook, </a:t>
            </a:r>
            <a:r>
              <a:rPr lang="pl-PL" altLang="it-IT" sz="675" i="1" dirty="0">
                <a:latin typeface="Brandon Grotesque Bold"/>
              </a:rPr>
              <a:t>An Introduction to Fuel Cells and Hydrogen Technology</a:t>
            </a:r>
            <a:r>
              <a:rPr lang="pl-PL" altLang="it-IT" sz="675" dirty="0">
                <a:latin typeface="Brandon Grotesque Bold"/>
              </a:rPr>
              <a:t>, Engineering Science and Education Journal 11 (6): 205 - 216 · (2003)</a:t>
            </a:r>
          </a:p>
        </p:txBody>
      </p:sp>
      <p:pic>
        <p:nvPicPr>
          <p:cNvPr id="83973" name="Obraz 2">
            <a:extLst>
              <a:ext uri="{FF2B5EF4-FFF2-40B4-BE49-F238E27FC236}">
                <a16:creationId xmlns:a16="http://schemas.microsoft.com/office/drawing/2014/main" id="{2FBA326D-2D21-4D7B-9F50-995D6DC3F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04" y="1553081"/>
            <a:ext cx="3899062" cy="277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Prostokąt 4">
            <a:extLst>
              <a:ext uri="{FF2B5EF4-FFF2-40B4-BE49-F238E27FC236}">
                <a16:creationId xmlns:a16="http://schemas.microsoft.com/office/drawing/2014/main" id="{DCD4BE08-2E7C-476F-B6BB-6FF2AB3ECDA7}"/>
              </a:ext>
            </a:extLst>
          </p:cNvPr>
          <p:cNvSpPr>
            <a:spLocks noChangeArrowheads="1"/>
          </p:cNvSpPr>
          <p:nvPr/>
        </p:nvSpPr>
        <p:spPr bwMode="auto">
          <a:xfrm>
            <a:off x="46094" y="4582582"/>
            <a:ext cx="40484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it-IT" altLang="ja-JP" dirty="0">
                <a:ea typeface="MS PGothic" panose="020B0600070205080204" pitchFamily="34" charset="-128"/>
              </a:rPr>
              <a:t>Batteria “a gas” di Grove (a sinistra) produceva la tensione (“il voltaggio”) di circa 1 V. Una catena di batterie così alimentava l’elettrolisi (a destra). </a:t>
            </a:r>
            <a:r>
              <a:rPr lang="en-US" altLang="it-IT" sz="1050" dirty="0"/>
              <a:t> </a:t>
            </a:r>
          </a:p>
        </p:txBody>
      </p:sp>
      <p:sp>
        <p:nvSpPr>
          <p:cNvPr id="83975" name="Prostokąt 5">
            <a:extLst>
              <a:ext uri="{FF2B5EF4-FFF2-40B4-BE49-F238E27FC236}">
                <a16:creationId xmlns:a16="http://schemas.microsoft.com/office/drawing/2014/main" id="{2D94897E-C9E7-4B5A-BED3-2C635CF667D5}"/>
              </a:ext>
            </a:extLst>
          </p:cNvPr>
          <p:cNvSpPr>
            <a:spLocks noChangeArrowheads="1"/>
          </p:cNvSpPr>
          <p:nvPr/>
        </p:nvSpPr>
        <p:spPr bwMode="auto">
          <a:xfrm>
            <a:off x="3970395" y="620688"/>
            <a:ext cx="5028622" cy="590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Sir William Grove (1811-96), avocato inglese (e scienziato dilettante) aveva sviluppato la prima cella “a combustione” </a:t>
            </a:r>
            <a:r>
              <a:rPr lang="pl-PL" altLang="it-IT" dirty="0"/>
              <a:t>nel</a:t>
            </a:r>
            <a:r>
              <a:rPr lang="it-IT" altLang="it-IT" dirty="0"/>
              <a:t> 1839. Il principio di funzionamento fu scoperto accidentalmente durante l'elettrolisi. Quando Grove aveva disconnesso la batteria dall’elettrolisi e aveva connesso due fili insieme, osservò la corrente elettrica nella direzione opposta, e l’idrogeno ed ossigeno venivano consumati. La sua batteria “a gas” consisteva dai elettrodi di platino inseriti nei tubi con idrogeno ed ossigeno, immersi nella soluzione diluita di acido solforico. Generava la tensione di circa 1 Volt. </a:t>
            </a:r>
          </a:p>
          <a:p>
            <a:r>
              <a:rPr lang="it-IT" altLang="it-IT" dirty="0"/>
              <a:t> Nel 1842 Grove aveva connesso una serie di batterie a gas, in una catena. Usava l’elettricità prodotta dalla catena per alimentare l’elettrolisi. Però, a causa della corrosione e l’instabilità di materiali, la cella di Grove non era utilizzabile. In conseguenza, ci furono pochi lavori sulle celle “a combustione” sino alla metà del secolo XX</a:t>
            </a:r>
            <a:r>
              <a:rPr lang="pl-PL" altLang="it-IT" dirty="0"/>
              <a:t> – i voli </a:t>
            </a:r>
            <a:r>
              <a:rPr lang="it-IT" altLang="it-IT" dirty="0"/>
              <a:t>spaziali </a:t>
            </a:r>
            <a:r>
              <a:rPr lang="pl-PL" altLang="it-IT" dirty="0"/>
              <a:t>Apollo</a:t>
            </a:r>
            <a:r>
              <a:rPr lang="it-IT" altLang="it-IT" dirty="0"/>
              <a:t>. </a:t>
            </a:r>
            <a:endParaRPr lang="en-US" altLang="it-IT" dirty="0"/>
          </a:p>
        </p:txBody>
      </p:sp>
      <p:pic>
        <p:nvPicPr>
          <p:cNvPr id="83976" name="Obraz 15">
            <a:extLst>
              <a:ext uri="{FF2B5EF4-FFF2-40B4-BE49-F238E27FC236}">
                <a16:creationId xmlns:a16="http://schemas.microsoft.com/office/drawing/2014/main" id="{ED14D9AE-976D-467E-9DB9-3EBE542EB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894" y="1415653"/>
            <a:ext cx="697706"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Prostokąt 16">
            <a:extLst>
              <a:ext uri="{FF2B5EF4-FFF2-40B4-BE49-F238E27FC236}">
                <a16:creationId xmlns:a16="http://schemas.microsoft.com/office/drawing/2014/main" id="{F228B637-41EB-4711-B906-5BCB49887F82}"/>
              </a:ext>
            </a:extLst>
          </p:cNvPr>
          <p:cNvSpPr>
            <a:spLocks noChangeArrowheads="1"/>
          </p:cNvSpPr>
          <p:nvPr/>
        </p:nvSpPr>
        <p:spPr bwMode="auto">
          <a:xfrm>
            <a:off x="2549129" y="1763316"/>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900">
                <a:latin typeface="TimesNewRomanPSMT"/>
              </a:rPr>
              <a:t>Sir William Grove</a:t>
            </a:r>
            <a:endParaRPr lang="en-US" altLang="it-IT" sz="900">
              <a:latin typeface="Brandon Grotesque Bold"/>
            </a:endParaRPr>
          </a:p>
        </p:txBody>
      </p:sp>
      <p:sp>
        <p:nvSpPr>
          <p:cNvPr id="83978" name="Prostokąt 17">
            <a:extLst>
              <a:ext uri="{FF2B5EF4-FFF2-40B4-BE49-F238E27FC236}">
                <a16:creationId xmlns:a16="http://schemas.microsoft.com/office/drawing/2014/main" id="{2B5B7C15-F7AD-4F5F-B52B-698D64D80BEA}"/>
              </a:ext>
            </a:extLst>
          </p:cNvPr>
          <p:cNvSpPr>
            <a:spLocks noChangeArrowheads="1"/>
          </p:cNvSpPr>
          <p:nvPr/>
        </p:nvSpPr>
        <p:spPr bwMode="auto">
          <a:xfrm>
            <a:off x="1419225" y="2344342"/>
            <a:ext cx="225861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it-IT" sz="450">
                <a:latin typeface="TimesNewRomanPSMT"/>
              </a:rPr>
              <a:t>https://pl.wikipedia.org/wiki/William_Grove#/media/Plik:William_Robert_Grove.jpg</a:t>
            </a:r>
            <a:endParaRPr lang="en-US" altLang="it-IT" sz="450">
              <a:latin typeface="Brandon Grotesque Bo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26F7B85-CA1E-4E0F-AE91-46585A148F13}"/>
              </a:ext>
            </a:extLst>
          </p:cNvPr>
          <p:cNvSpPr>
            <a:spLocks noGrp="1" noChangeArrowheads="1"/>
          </p:cNvSpPr>
          <p:nvPr>
            <p:ph type="title" idx="4294967295"/>
          </p:nvPr>
        </p:nvSpPr>
        <p:spPr bwMode="auto">
          <a:xfrm>
            <a:off x="457200" y="-10185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 fuel cell – lo schema</a:t>
            </a:r>
            <a:endParaRPr lang="en-AU" altLang="it-IT" sz="3200" dirty="0"/>
          </a:p>
        </p:txBody>
      </p:sp>
      <p:pic>
        <p:nvPicPr>
          <p:cNvPr id="76807" name="Picture 7">
            <a:extLst>
              <a:ext uri="{FF2B5EF4-FFF2-40B4-BE49-F238E27FC236}">
                <a16:creationId xmlns:a16="http://schemas.microsoft.com/office/drawing/2014/main" id="{211B0224-EEBF-435C-8E92-87F697A4A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1" y="601675"/>
            <a:ext cx="5324034" cy="4164813"/>
          </a:xfrm>
          <a:prstGeom prst="rect">
            <a:avLst/>
          </a:prstGeom>
          <a:noFill/>
          <a:extLst>
            <a:ext uri="{909E8E84-426E-40DD-AFC4-6F175D3DCCD1}">
              <a14:hiddenFill xmlns:a14="http://schemas.microsoft.com/office/drawing/2010/main">
                <a:solidFill>
                  <a:srgbClr val="FFFFFF"/>
                </a:solidFill>
              </a14:hiddenFill>
            </a:ext>
          </a:extLst>
        </p:spPr>
      </p:pic>
      <p:sp>
        <p:nvSpPr>
          <p:cNvPr id="76808" name="Text Box 8">
            <a:extLst>
              <a:ext uri="{FF2B5EF4-FFF2-40B4-BE49-F238E27FC236}">
                <a16:creationId xmlns:a16="http://schemas.microsoft.com/office/drawing/2014/main" id="{4395F4F4-B7B9-4A34-A2A6-B65BDDD15C9B}"/>
              </a:ext>
            </a:extLst>
          </p:cNvPr>
          <p:cNvSpPr txBox="1">
            <a:spLocks noChangeArrowheads="1"/>
          </p:cNvSpPr>
          <p:nvPr/>
        </p:nvSpPr>
        <p:spPr bwMode="auto">
          <a:xfrm>
            <a:off x="5352445" y="643664"/>
            <a:ext cx="3762651" cy="5078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Similarmente alle applicazioni pratiche delle celle </a:t>
            </a:r>
            <a:r>
              <a:rPr lang="it-IT" altLang="it-IT" dirty="0" err="1"/>
              <a:t>fotovol-taiche</a:t>
            </a:r>
            <a:r>
              <a:rPr lang="it-IT" altLang="it-IT" dirty="0"/>
              <a:t>, anche la costruzione delle FCH </a:t>
            </a:r>
            <a:r>
              <a:rPr lang="pl-PL" altLang="it-IT" dirty="0"/>
              <a:t> </a:t>
            </a:r>
            <a:r>
              <a:rPr lang="it-IT" altLang="it-IT" dirty="0"/>
              <a:t>è a multistrati e abbastanza complessa.</a:t>
            </a:r>
          </a:p>
          <a:p>
            <a:r>
              <a:rPr lang="it-IT" altLang="it-IT" dirty="0"/>
              <a:t>Bisogna assicurare lo svolgi-mento di diversi processi:</a:t>
            </a:r>
          </a:p>
          <a:p>
            <a:r>
              <a:rPr lang="it-IT" altLang="it-IT" dirty="0"/>
              <a:t>L’idrogeno e l’ossigeno devono diffondere verso gli elettrodi (devono essere catturati da qualche strato poroso)</a:t>
            </a:r>
            <a:r>
              <a:rPr lang="pl-PL" altLang="it-IT" dirty="0"/>
              <a:t>;</a:t>
            </a:r>
            <a:endParaRPr lang="it-IT" altLang="it-IT" dirty="0"/>
          </a:p>
          <a:p>
            <a:r>
              <a:rPr lang="it-IT" altLang="it-IT" dirty="0"/>
              <a:t>L’idrogeno e l’ossigeno devono dissociare </a:t>
            </a:r>
            <a:r>
              <a:rPr lang="pl-PL" altLang="it-IT" dirty="0"/>
              <a:t>in</a:t>
            </a:r>
            <a:r>
              <a:rPr lang="it-IT" altLang="it-IT" dirty="0"/>
              <a:t> atomi, via un processo che in fase gassosa richiede abbastanza energia; nelle FCH questo processo deve essere catalizzato</a:t>
            </a:r>
            <a:r>
              <a:rPr lang="pl-PL" altLang="it-IT" dirty="0"/>
              <a:t>;</a:t>
            </a:r>
            <a:endParaRPr lang="it-IT" altLang="it-IT" dirty="0"/>
          </a:p>
          <a:p>
            <a:r>
              <a:rPr lang="pl-PL" altLang="it-IT" dirty="0"/>
              <a:t> </a:t>
            </a:r>
            <a:endParaRPr lang="en-AU" altLang="it-IT" dirty="0"/>
          </a:p>
        </p:txBody>
      </p:sp>
      <p:sp>
        <p:nvSpPr>
          <p:cNvPr id="76809" name="Text Box 9">
            <a:extLst>
              <a:ext uri="{FF2B5EF4-FFF2-40B4-BE49-F238E27FC236}">
                <a16:creationId xmlns:a16="http://schemas.microsoft.com/office/drawing/2014/main" id="{AE3F38CA-B03A-4AA4-9A5E-29AECA1703B6}"/>
              </a:ext>
            </a:extLst>
          </p:cNvPr>
          <p:cNvSpPr txBox="1">
            <a:spLocks noChangeArrowheads="1"/>
          </p:cNvSpPr>
          <p:nvPr/>
        </p:nvSpPr>
        <p:spPr bwMode="auto">
          <a:xfrm>
            <a:off x="208524" y="4766488"/>
            <a:ext cx="358303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050" dirty="0"/>
              <a:t>By </a:t>
            </a:r>
            <a:r>
              <a:rPr lang="en-AU" altLang="it-IT" sz="1050" dirty="0" err="1"/>
              <a:t>blea</a:t>
            </a:r>
            <a:r>
              <a:rPr lang="pl-PL" altLang="it-IT" sz="1050" dirty="0"/>
              <a:t>ched</a:t>
            </a:r>
            <a:r>
              <a:rPr lang="en-AU" altLang="it-IT" sz="1050" dirty="0"/>
              <a:t> symbols we show „ghosts” of H</a:t>
            </a:r>
            <a:r>
              <a:rPr lang="en-AU" altLang="it-IT" sz="1050" baseline="-25000" dirty="0"/>
              <a:t>2</a:t>
            </a:r>
            <a:r>
              <a:rPr lang="en-AU" altLang="it-IT" sz="1050" dirty="0"/>
              <a:t> molecules:</a:t>
            </a:r>
          </a:p>
          <a:p>
            <a:r>
              <a:rPr lang="en-AU" altLang="it-IT" sz="1050" dirty="0"/>
              <a:t>H</a:t>
            </a:r>
            <a:r>
              <a:rPr lang="en-AU" altLang="it-IT" sz="1050" baseline="-25000" dirty="0"/>
              <a:t>2</a:t>
            </a:r>
            <a:r>
              <a:rPr lang="en-AU" altLang="it-IT" sz="1050" dirty="0"/>
              <a:t> disappeared, disintegrating into protons and electrons</a:t>
            </a:r>
          </a:p>
        </p:txBody>
      </p:sp>
      <p:sp>
        <p:nvSpPr>
          <p:cNvPr id="7" name="CasellaDiTesto 6">
            <a:extLst>
              <a:ext uri="{FF2B5EF4-FFF2-40B4-BE49-F238E27FC236}">
                <a16:creationId xmlns:a16="http://schemas.microsoft.com/office/drawing/2014/main" id="{76FEAB1F-5106-4D44-8A46-911AAF93DD86}"/>
              </a:ext>
            </a:extLst>
          </p:cNvPr>
          <p:cNvSpPr txBox="1"/>
          <p:nvPr/>
        </p:nvSpPr>
        <p:spPr>
          <a:xfrm>
            <a:off x="552227" y="5288339"/>
            <a:ext cx="8526808" cy="1477328"/>
          </a:xfrm>
          <a:prstGeom prst="rect">
            <a:avLst/>
          </a:prstGeom>
          <a:noFill/>
        </p:spPr>
        <p:txBody>
          <a:bodyPr wrap="square">
            <a:spAutoFit/>
          </a:bodyPr>
          <a:lstStyle/>
          <a:p>
            <a:r>
              <a:rPr lang="it-IT" altLang="it-IT" dirty="0"/>
              <a:t>Protoni (H</a:t>
            </a:r>
            <a:r>
              <a:rPr lang="pl-PL" altLang="it-IT" baseline="30000" dirty="0"/>
              <a:t>+</a:t>
            </a:r>
            <a:r>
              <a:rPr lang="it-IT" altLang="it-IT" dirty="0"/>
              <a:t>) dall’idrogeno devono essere catturati dalla membrana (</a:t>
            </a:r>
            <a:r>
              <a:rPr lang="it-IT" altLang="it-IT" dirty="0" err="1"/>
              <a:t>nafion</a:t>
            </a:r>
            <a:r>
              <a:rPr lang="it-IT" altLang="it-IT" dirty="0"/>
              <a:t>) e trasportati verso il catodo; </a:t>
            </a:r>
            <a:r>
              <a:rPr lang="pl-PL" altLang="it-IT" dirty="0"/>
              <a:t>ma la </a:t>
            </a:r>
            <a:r>
              <a:rPr lang="it-IT" altLang="it-IT" dirty="0"/>
              <a:t>reazione H→</a:t>
            </a:r>
            <a:r>
              <a:rPr lang="pl-PL" altLang="it-IT" dirty="0"/>
              <a:t> </a:t>
            </a:r>
            <a:r>
              <a:rPr lang="it-IT" altLang="it-IT" dirty="0"/>
              <a:t>H</a:t>
            </a:r>
            <a:r>
              <a:rPr lang="pl-PL" altLang="it-IT" baseline="30000" dirty="0"/>
              <a:t>+</a:t>
            </a:r>
            <a:r>
              <a:rPr lang="it-IT" altLang="it-IT" dirty="0"/>
              <a:t> + e</a:t>
            </a:r>
            <a:r>
              <a:rPr lang="pl-PL" altLang="it-IT" baseline="30000" dirty="0"/>
              <a:t>-</a:t>
            </a:r>
            <a:r>
              <a:rPr lang="it-IT" altLang="it-IT" dirty="0"/>
              <a:t> nelle fase gassosa richiede parecchia (13,6  eV) energia. Infine, gli elettroni, rilasciati nel processo della ionizzazione d</a:t>
            </a:r>
            <a:r>
              <a:rPr lang="pl-PL" altLang="it-IT" dirty="0"/>
              <a:t>ell’</a:t>
            </a:r>
            <a:r>
              <a:rPr lang="it-IT" altLang="it-IT" dirty="0"/>
              <a:t>H, devono essere trasportati (via uno strato metallico) all’elettrodo esterno. </a:t>
            </a:r>
            <a:r>
              <a:rPr lang="pl-PL" altLang="ja-JP" dirty="0"/>
              <a:t>Dal</a:t>
            </a:r>
            <a:r>
              <a:rPr lang="it-IT" altLang="ja-JP" dirty="0">
                <a:ea typeface="MS PGothic" panose="020B0600070205080204" pitchFamily="34" charset="-128"/>
              </a:rPr>
              <a:t> lato d</a:t>
            </a:r>
            <a:r>
              <a:rPr lang="pl-PL" altLang="ja-JP" dirty="0"/>
              <a:t>ell</a:t>
            </a:r>
            <a:r>
              <a:rPr lang="it-IT" altLang="ja-JP" dirty="0">
                <a:ea typeface="MS PGothic" panose="020B0600070205080204" pitchFamily="34" charset="-128"/>
              </a:rPr>
              <a:t>’ossigeno, si svolgono simili processi… </a:t>
            </a:r>
            <a:endParaRPr lang="en-AU" altLang="it-IT"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10AACD7-06A5-44B4-BC1D-4135BBBDBA3F}"/>
              </a:ext>
            </a:extLst>
          </p:cNvPr>
          <p:cNvSpPr>
            <a:spLocks noGrp="1" noChangeArrowheads="1"/>
          </p:cNvSpPr>
          <p:nvPr>
            <p:ph type="title" idx="4294967295"/>
          </p:nvPr>
        </p:nvSpPr>
        <p:spPr bwMode="auto">
          <a:xfrm>
            <a:off x="754857" y="26134"/>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 fuel cell: bilancio energetico</a:t>
            </a:r>
            <a:endParaRPr lang="en-AU" altLang="it-IT" sz="3200" dirty="0"/>
          </a:p>
        </p:txBody>
      </p:sp>
      <p:sp>
        <p:nvSpPr>
          <p:cNvPr id="96260" name="Text Box 4">
            <a:extLst>
              <a:ext uri="{FF2B5EF4-FFF2-40B4-BE49-F238E27FC236}">
                <a16:creationId xmlns:a16="http://schemas.microsoft.com/office/drawing/2014/main" id="{44894001-79C1-4D4C-99AB-54F8EF60271F}"/>
              </a:ext>
            </a:extLst>
          </p:cNvPr>
          <p:cNvSpPr txBox="1">
            <a:spLocks noChangeArrowheads="1"/>
          </p:cNvSpPr>
          <p:nvPr/>
        </p:nvSpPr>
        <p:spPr bwMode="auto">
          <a:xfrm>
            <a:off x="5724128" y="841642"/>
            <a:ext cx="3179230"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La formazione dell’H</a:t>
            </a:r>
            <a:r>
              <a:rPr lang="pl-PL" altLang="it-IT" baseline="-25000" dirty="0"/>
              <a:t>2</a:t>
            </a:r>
            <a:r>
              <a:rPr lang="it-IT" altLang="it-IT" dirty="0"/>
              <a:t>O dall’idrogeno e l’ossigeno nella fase gassosa è e</a:t>
            </a:r>
            <a:r>
              <a:rPr lang="pl-PL" altLang="it-IT" dirty="0"/>
              <a:t>sotermica</a:t>
            </a:r>
            <a:r>
              <a:rPr lang="it-IT" altLang="it-IT" dirty="0"/>
              <a:t>, i.e. produce </a:t>
            </a:r>
            <a:r>
              <a:rPr lang="pl-PL" altLang="it-IT" dirty="0"/>
              <a:t>   </a:t>
            </a:r>
            <a:r>
              <a:rPr lang="it-IT" altLang="it-IT" dirty="0"/>
              <a:t>il calore. Questo è simile alla sintesi </a:t>
            </a:r>
            <a:r>
              <a:rPr lang="pl-PL" altLang="it-IT" dirty="0"/>
              <a:t>dell’H</a:t>
            </a:r>
            <a:r>
              <a:rPr lang="pl-PL" altLang="it-IT" baseline="-25000" dirty="0"/>
              <a:t>2</a:t>
            </a:r>
            <a:r>
              <a:rPr lang="pl-PL" altLang="it-IT" dirty="0"/>
              <a:t>O </a:t>
            </a:r>
            <a:r>
              <a:rPr lang="it-IT" altLang="it-IT" dirty="0"/>
              <a:t>nelle FCH, anche se l’efficienza totale </a:t>
            </a:r>
            <a:r>
              <a:rPr lang="pl-PL" altLang="it-IT" dirty="0"/>
              <a:t>(meccanica) </a:t>
            </a:r>
            <a:r>
              <a:rPr lang="it-IT" altLang="it-IT" dirty="0"/>
              <a:t>è maggiore (80%) </a:t>
            </a:r>
            <a:r>
              <a:rPr lang="pl-PL" altLang="it-IT" dirty="0"/>
              <a:t>e</a:t>
            </a:r>
            <a:r>
              <a:rPr lang="it-IT" altLang="it-IT" dirty="0"/>
              <a:t> la quantità di calore prodotto è minore.</a:t>
            </a:r>
            <a:endParaRPr lang="pl-PL" altLang="it-IT" dirty="0"/>
          </a:p>
          <a:p>
            <a:endParaRPr lang="it-IT" altLang="ja-JP" dirty="0">
              <a:ea typeface="MS PGothic" panose="020B0600070205080204" pitchFamily="34" charset="-128"/>
            </a:endParaRPr>
          </a:p>
          <a:p>
            <a:endParaRPr lang="en-AU" altLang="it-IT" sz="1500" dirty="0"/>
          </a:p>
        </p:txBody>
      </p:sp>
      <p:pic>
        <p:nvPicPr>
          <p:cNvPr id="96262" name="Picture 6">
            <a:extLst>
              <a:ext uri="{FF2B5EF4-FFF2-40B4-BE49-F238E27FC236}">
                <a16:creationId xmlns:a16="http://schemas.microsoft.com/office/drawing/2014/main" id="{2FAC3A85-C670-4182-A6FA-681F0946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3810"/>
            <a:ext cx="6075488" cy="371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3" name="Text Box 7">
            <a:extLst>
              <a:ext uri="{FF2B5EF4-FFF2-40B4-BE49-F238E27FC236}">
                <a16:creationId xmlns:a16="http://schemas.microsoft.com/office/drawing/2014/main" id="{7B94AACD-87F2-419F-BD50-24CC2D0ADFE2}"/>
              </a:ext>
            </a:extLst>
          </p:cNvPr>
          <p:cNvSpPr txBox="1">
            <a:spLocks noChangeArrowheads="1"/>
          </p:cNvSpPr>
          <p:nvPr/>
        </p:nvSpPr>
        <p:spPr bwMode="auto">
          <a:xfrm>
            <a:off x="539552" y="4327212"/>
            <a:ext cx="351089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a:t>Prof. Hans U. Fuchs, FCHGo Didactical Materials, 2019</a:t>
            </a:r>
            <a:endParaRPr lang="en-AU" altLang="it-IT" sz="1050"/>
          </a:p>
        </p:txBody>
      </p:sp>
      <p:sp>
        <p:nvSpPr>
          <p:cNvPr id="7" name="CasellaDiTesto 6">
            <a:extLst>
              <a:ext uri="{FF2B5EF4-FFF2-40B4-BE49-F238E27FC236}">
                <a16:creationId xmlns:a16="http://schemas.microsoft.com/office/drawing/2014/main" id="{78F92C01-0FB5-4ACD-BA01-6F8B8C8F8492}"/>
              </a:ext>
            </a:extLst>
          </p:cNvPr>
          <p:cNvSpPr txBox="1"/>
          <p:nvPr/>
        </p:nvSpPr>
        <p:spPr>
          <a:xfrm>
            <a:off x="297656" y="4680140"/>
            <a:ext cx="6075487" cy="923330"/>
          </a:xfrm>
          <a:prstGeom prst="rect">
            <a:avLst/>
          </a:prstGeom>
          <a:noFill/>
        </p:spPr>
        <p:txBody>
          <a:bodyPr wrap="square">
            <a:spAutoFit/>
          </a:bodyPr>
          <a:lstStyle/>
          <a:p>
            <a:r>
              <a:rPr lang="it-IT" altLang="ja-JP" dirty="0">
                <a:ea typeface="MS PGothic" panose="020B0600070205080204" pitchFamily="34" charset="-128"/>
              </a:rPr>
              <a:t>Il digramma qua mostra “la chiave” del processi nelle FCH: l’energia chimica si trasforma nella corrente elettrica (i.e. il flusso delle cariche elettriche) ed esce il calore</a:t>
            </a:r>
            <a:r>
              <a:rPr lang="pl-PL" altLang="ja-JP" dirty="0"/>
              <a:t> </a:t>
            </a:r>
            <a:endParaRPr lang="pl-PL" altLang="it-IT"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platzhalter 1">
            <a:extLst>
              <a:ext uri="{FF2B5EF4-FFF2-40B4-BE49-F238E27FC236}">
                <a16:creationId xmlns:a16="http://schemas.microsoft.com/office/drawing/2014/main" id="{AE845FFE-EFD7-4635-8509-A3E86F4D5B6F}"/>
              </a:ext>
            </a:extLst>
          </p:cNvPr>
          <p:cNvSpPr>
            <a:spLocks noGrp="1" noChangeArrowheads="1"/>
          </p:cNvSpPr>
          <p:nvPr>
            <p:ph type="body" sz="quarter" idx="4294967295"/>
          </p:nvPr>
        </p:nvSpPr>
        <p:spPr bwMode="auto">
          <a:xfrm>
            <a:off x="236254" y="141253"/>
            <a:ext cx="8008154" cy="5041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84995" name="Textplatzhalter 3">
            <a:extLst>
              <a:ext uri="{FF2B5EF4-FFF2-40B4-BE49-F238E27FC236}">
                <a16:creationId xmlns:a16="http://schemas.microsoft.com/office/drawing/2014/main" id="{029A3F45-E3F3-4557-A918-194E035A24F6}"/>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84997" name="Textplatzhalter 2">
            <a:extLst>
              <a:ext uri="{FF2B5EF4-FFF2-40B4-BE49-F238E27FC236}">
                <a16:creationId xmlns:a16="http://schemas.microsoft.com/office/drawing/2014/main" id="{0D9D63B7-0E51-47CB-9DE3-68117778419D}"/>
              </a:ext>
            </a:extLst>
          </p:cNvPr>
          <p:cNvSpPr>
            <a:spLocks noGrp="1" noChangeArrowheads="1"/>
          </p:cNvSpPr>
          <p:nvPr>
            <p:ph type="body" sz="quarter" idx="4294967295"/>
          </p:nvPr>
        </p:nvSpPr>
        <p:spPr bwMode="auto">
          <a:xfrm>
            <a:off x="307181" y="1341835"/>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a:solidFill>
                  <a:srgbClr val="2761AB"/>
                </a:solidFill>
              </a:rPr>
              <a:t>Che cosa limita la corrente</a:t>
            </a:r>
            <a:r>
              <a:rPr lang="en-US" altLang="it-IT" sz="1800">
                <a:solidFill>
                  <a:srgbClr val="2761AB"/>
                </a:solidFill>
              </a:rPr>
              <a:t>?</a:t>
            </a:r>
          </a:p>
        </p:txBody>
      </p:sp>
      <p:sp>
        <p:nvSpPr>
          <p:cNvPr id="84998" name="Prostokąt 12">
            <a:extLst>
              <a:ext uri="{FF2B5EF4-FFF2-40B4-BE49-F238E27FC236}">
                <a16:creationId xmlns:a16="http://schemas.microsoft.com/office/drawing/2014/main" id="{F327A089-6959-45CC-80A3-7109A9B08F83}"/>
              </a:ext>
            </a:extLst>
          </p:cNvPr>
          <p:cNvSpPr>
            <a:spLocks noChangeArrowheads="1"/>
          </p:cNvSpPr>
          <p:nvPr/>
        </p:nvSpPr>
        <p:spPr bwMode="auto">
          <a:xfrm>
            <a:off x="3693076" y="751344"/>
            <a:ext cx="5214938"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dirty="0">
                <a:ea typeface="MS PGothic" panose="020B0600070205080204" pitchFamily="34" charset="-128"/>
              </a:rPr>
              <a:t>All’anodo l’idrogeno reagisce, rilasciando l’energia. Ma, proprio perché l’energia è rilasciata, la reazione non avviene a una velocità illimitata. Per iniziare la reazione, l’energia di attivazione deve essere fornita per oltrepassare la “gobba” di energia. Se la probabilità di avere la molecola con l’energia sufficiente è bassa, allora la reazione proseguirà lentamente. A parte le temperature alte, questo è il caso delle </a:t>
            </a:r>
            <a:r>
              <a:rPr lang="pl-PL" altLang="ja-JP" dirty="0"/>
              <a:t>limitazioni </a:t>
            </a:r>
            <a:r>
              <a:rPr lang="it-IT" altLang="ja-JP" dirty="0">
                <a:ea typeface="MS PGothic" panose="020B0600070205080204" pitchFamily="34" charset="-128"/>
              </a:rPr>
              <a:t>nelle celle a combustione. </a:t>
            </a:r>
          </a:p>
          <a:p>
            <a:r>
              <a:rPr lang="it-IT" altLang="ja-JP" dirty="0">
                <a:ea typeface="MS PGothic" panose="020B0600070205080204" pitchFamily="34" charset="-128"/>
              </a:rPr>
              <a:t> </a:t>
            </a:r>
          </a:p>
          <a:p>
            <a:r>
              <a:rPr lang="it-IT" altLang="ja-JP" dirty="0">
                <a:ea typeface="MS PGothic" panose="020B0600070205080204" pitchFamily="34" charset="-128"/>
              </a:rPr>
              <a:t>I tre metodi principali per risolvere il problema della reazione lenta sono:</a:t>
            </a:r>
          </a:p>
          <a:p>
            <a:r>
              <a:rPr lang="it-IT" altLang="ja-JP" dirty="0">
                <a:ea typeface="MS PGothic" panose="020B0600070205080204" pitchFamily="34" charset="-128"/>
              </a:rPr>
              <a:t>- l’uso d</a:t>
            </a:r>
            <a:r>
              <a:rPr lang="pl-PL" altLang="ja-JP" dirty="0"/>
              <a:t>i un</a:t>
            </a:r>
            <a:r>
              <a:rPr lang="it-IT" altLang="ja-JP" dirty="0">
                <a:ea typeface="MS PGothic" panose="020B0600070205080204" pitchFamily="34" charset="-128"/>
              </a:rPr>
              <a:t> catalizzatore</a:t>
            </a:r>
          </a:p>
          <a:p>
            <a:r>
              <a:rPr lang="it-IT" altLang="ja-JP" dirty="0">
                <a:ea typeface="MS PGothic" panose="020B0600070205080204" pitchFamily="34" charset="-128"/>
              </a:rPr>
              <a:t>- aumento della temperatura</a:t>
            </a:r>
          </a:p>
          <a:p>
            <a:r>
              <a:rPr lang="it-IT" altLang="ja-JP" dirty="0">
                <a:ea typeface="MS PGothic" panose="020B0600070205080204" pitchFamily="34" charset="-128"/>
              </a:rPr>
              <a:t>- aumento della superficie degli elettrodi</a:t>
            </a:r>
          </a:p>
          <a:p>
            <a:r>
              <a:rPr lang="it-IT" altLang="ja-JP" dirty="0">
                <a:ea typeface="MS PGothic" panose="020B0600070205080204" pitchFamily="34" charset="-128"/>
              </a:rPr>
              <a:t>I primi due possono essere applicati a qualsiasi reazione chimica. Il terzo è particolarmente importante per FCH. </a:t>
            </a:r>
            <a:endParaRPr lang="en-US" altLang="it-IT" dirty="0"/>
          </a:p>
        </p:txBody>
      </p:sp>
      <p:pic>
        <p:nvPicPr>
          <p:cNvPr id="84999" name="Obraz 13">
            <a:extLst>
              <a:ext uri="{FF2B5EF4-FFF2-40B4-BE49-F238E27FC236}">
                <a16:creationId xmlns:a16="http://schemas.microsoft.com/office/drawing/2014/main" id="{CB9D4F65-974A-43E6-8034-CFE73C349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4019"/>
            <a:ext cx="357544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 Box 9">
            <a:extLst>
              <a:ext uri="{FF2B5EF4-FFF2-40B4-BE49-F238E27FC236}">
                <a16:creationId xmlns:a16="http://schemas.microsoft.com/office/drawing/2014/main" id="{A8322363-5B9F-498F-B9B7-403917AD4E4E}"/>
              </a:ext>
            </a:extLst>
          </p:cNvPr>
          <p:cNvSpPr txBox="1">
            <a:spLocks noChangeArrowheads="1"/>
          </p:cNvSpPr>
          <p:nvPr/>
        </p:nvSpPr>
        <p:spPr bwMode="auto">
          <a:xfrm>
            <a:off x="188119" y="4069556"/>
            <a:ext cx="337423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ja-JP">
                <a:ea typeface="MS PGothic" panose="020B0600070205080204" pitchFamily="34" charset="-128"/>
              </a:rPr>
              <a:t>La differenza d</a:t>
            </a:r>
            <a:r>
              <a:rPr lang="pl-PL" altLang="ja-JP"/>
              <a:t>i </a:t>
            </a:r>
            <a:r>
              <a:rPr lang="it-IT" altLang="ja-JP">
                <a:ea typeface="MS PGothic" panose="020B0600070205080204" pitchFamily="34" charset="-128"/>
              </a:rPr>
              <a:t>potenziale fra il picco dell’energia di attivazione e il punto finale della reazione spiega anche il calore prodott</a:t>
            </a:r>
            <a:r>
              <a:rPr lang="pl-PL" altLang="ja-JP"/>
              <a:t>o</a:t>
            </a:r>
            <a:r>
              <a:rPr lang="it-IT" altLang="ja-JP">
                <a:ea typeface="MS PGothic" panose="020B0600070205080204" pitchFamily="34" charset="-128"/>
              </a:rPr>
              <a:t> </a:t>
            </a:r>
            <a:r>
              <a:rPr lang="pl-PL" altLang="ja-JP"/>
              <a:t>nell’</a:t>
            </a:r>
            <a:r>
              <a:rPr lang="it-IT" altLang="ja-JP">
                <a:ea typeface="MS PGothic" panose="020B0600070205080204" pitchFamily="34" charset="-128"/>
              </a:rPr>
              <a:t>FCH: il potenziale elettrico deriva dalla differenza tra il livello di entrata e di uscita e il surplus è il calore. </a:t>
            </a:r>
            <a:r>
              <a:rPr lang="pl-PL" altLang="it-IT" sz="1200">
                <a:latin typeface="Calibri" panose="020F0502020204030204" pitchFamily="34" charset="0"/>
                <a:cs typeface="Calibri" panose="020F0502020204030204" pitchFamily="34" charset="0"/>
              </a:rPr>
              <a:t> </a:t>
            </a:r>
            <a:endParaRPr lang="en-AU" altLang="it-IT" sz="1200">
              <a:latin typeface="Calibri" panose="020F0502020204030204" pitchFamily="34" charset="0"/>
              <a:cs typeface="Calibri" panose="020F0502020204030204" pitchFamily="34" charset="0"/>
            </a:endParaRPr>
          </a:p>
        </p:txBody>
      </p:sp>
      <p:sp>
        <p:nvSpPr>
          <p:cNvPr id="84996" name="Prostokąt 8">
            <a:extLst>
              <a:ext uri="{FF2B5EF4-FFF2-40B4-BE49-F238E27FC236}">
                <a16:creationId xmlns:a16="http://schemas.microsoft.com/office/drawing/2014/main" id="{C6E51D8F-EEBF-4654-A20C-917C0E399A14}"/>
              </a:ext>
            </a:extLst>
          </p:cNvPr>
          <p:cNvSpPr>
            <a:spLocks noChangeArrowheads="1"/>
          </p:cNvSpPr>
          <p:nvPr/>
        </p:nvSpPr>
        <p:spPr bwMode="auto">
          <a:xfrm>
            <a:off x="116006" y="3633446"/>
            <a:ext cx="412432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Brandon Grotesque Bold"/>
              </a:rPr>
              <a:t> J. Larminie,  A . Dicks, </a:t>
            </a:r>
            <a:r>
              <a:rPr lang="pl-PL" altLang="it-IT" sz="675" i="1">
                <a:latin typeface="Brandon Grotesque Bold"/>
              </a:rPr>
              <a:t>Fuel Cell Systems Explained</a:t>
            </a:r>
            <a:r>
              <a:rPr lang="pl-PL" altLang="it-IT" sz="675">
                <a:latin typeface="Brandon Grotesque Bold"/>
              </a:rPr>
              <a:t>, John Wiley &amp; Sons (2000)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platzhalter 1">
            <a:extLst>
              <a:ext uri="{FF2B5EF4-FFF2-40B4-BE49-F238E27FC236}">
                <a16:creationId xmlns:a16="http://schemas.microsoft.com/office/drawing/2014/main" id="{813AA09C-C4E0-4B0B-B676-E6BD04F863EC}"/>
              </a:ext>
            </a:extLst>
          </p:cNvPr>
          <p:cNvSpPr>
            <a:spLocks noGrp="1" noChangeArrowheads="1"/>
          </p:cNvSpPr>
          <p:nvPr>
            <p:ph type="body" sz="quarter" idx="4294967295"/>
          </p:nvPr>
        </p:nvSpPr>
        <p:spPr bwMode="auto">
          <a:xfrm>
            <a:off x="285750" y="124159"/>
            <a:ext cx="7814642" cy="650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100355" name="Textplatzhalter 3">
            <a:extLst>
              <a:ext uri="{FF2B5EF4-FFF2-40B4-BE49-F238E27FC236}">
                <a16:creationId xmlns:a16="http://schemas.microsoft.com/office/drawing/2014/main" id="{D76069C9-88BA-4468-8B16-58B8D271DF39}"/>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100357" name="Textplatzhalter 2">
            <a:extLst>
              <a:ext uri="{FF2B5EF4-FFF2-40B4-BE49-F238E27FC236}">
                <a16:creationId xmlns:a16="http://schemas.microsoft.com/office/drawing/2014/main" id="{0796313A-3A8D-442F-8E81-7DA8AF4FAD6D}"/>
              </a:ext>
            </a:extLst>
          </p:cNvPr>
          <p:cNvSpPr>
            <a:spLocks noGrp="1" noChangeArrowheads="1"/>
          </p:cNvSpPr>
          <p:nvPr>
            <p:ph type="body" sz="quarter" idx="4294967295"/>
          </p:nvPr>
        </p:nvSpPr>
        <p:spPr bwMode="auto">
          <a:xfrm>
            <a:off x="273989" y="694221"/>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dirty="0">
                <a:solidFill>
                  <a:srgbClr val="2761AB"/>
                </a:solidFill>
              </a:rPr>
              <a:t>Che cose limita le tensione?</a:t>
            </a:r>
            <a:endParaRPr lang="en-US" altLang="it-IT" sz="1800" dirty="0">
              <a:solidFill>
                <a:srgbClr val="2761AB"/>
              </a:solidFill>
            </a:endParaRPr>
          </a:p>
        </p:txBody>
      </p:sp>
      <p:pic>
        <p:nvPicPr>
          <p:cNvPr id="100360" name="Picture 8">
            <a:extLst>
              <a:ext uri="{FF2B5EF4-FFF2-40B4-BE49-F238E27FC236}">
                <a16:creationId xmlns:a16="http://schemas.microsoft.com/office/drawing/2014/main" id="{72463C65-F088-4DFE-8707-1504B73D0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62" y="1082293"/>
            <a:ext cx="3993085" cy="2996194"/>
          </a:xfrm>
          <a:prstGeom prst="rect">
            <a:avLst/>
          </a:prstGeom>
          <a:noFill/>
          <a:extLst>
            <a:ext uri="{909E8E84-426E-40DD-AFC4-6F175D3DCCD1}">
              <a14:hiddenFill xmlns:a14="http://schemas.microsoft.com/office/drawing/2010/main">
                <a:solidFill>
                  <a:srgbClr val="FFFFFF"/>
                </a:solidFill>
              </a14:hiddenFill>
            </a:ext>
          </a:extLst>
        </p:spPr>
      </p:pic>
      <p:pic>
        <p:nvPicPr>
          <p:cNvPr id="100362" name="Picture 10">
            <a:extLst>
              <a:ext uri="{FF2B5EF4-FFF2-40B4-BE49-F238E27FC236}">
                <a16:creationId xmlns:a16="http://schemas.microsoft.com/office/drawing/2014/main" id="{F9270ABD-28E1-43C1-863E-FD47BF997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359" y="640079"/>
            <a:ext cx="3599616" cy="3324105"/>
          </a:xfrm>
          <a:prstGeom prst="rect">
            <a:avLst/>
          </a:prstGeom>
          <a:noFill/>
          <a:extLst>
            <a:ext uri="{909E8E84-426E-40DD-AFC4-6F175D3DCCD1}">
              <a14:hiddenFill xmlns:a14="http://schemas.microsoft.com/office/drawing/2010/main">
                <a:solidFill>
                  <a:srgbClr val="FFFFFF"/>
                </a:solidFill>
              </a14:hiddenFill>
            </a:ext>
          </a:extLst>
        </p:spPr>
      </p:pic>
      <p:sp>
        <p:nvSpPr>
          <p:cNvPr id="100358" name="Prostokąt 12">
            <a:extLst>
              <a:ext uri="{FF2B5EF4-FFF2-40B4-BE49-F238E27FC236}">
                <a16:creationId xmlns:a16="http://schemas.microsoft.com/office/drawing/2014/main" id="{6123B988-C712-4F60-8C1D-14378AD03AAB}"/>
              </a:ext>
            </a:extLst>
          </p:cNvPr>
          <p:cNvSpPr>
            <a:spLocks noChangeArrowheads="1"/>
          </p:cNvSpPr>
          <p:nvPr/>
        </p:nvSpPr>
        <p:spPr bwMode="auto">
          <a:xfrm>
            <a:off x="232173" y="4082654"/>
            <a:ext cx="86558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La potenza elettrica d</a:t>
            </a:r>
            <a:r>
              <a:rPr lang="pl-PL" altLang="it-IT" dirty="0"/>
              <a:t>ella</a:t>
            </a:r>
            <a:r>
              <a:rPr lang="it-IT" altLang="it-IT" dirty="0"/>
              <a:t> FC è limitata non solo dalla costruzione ma anche dai principi fisici e chimici d</a:t>
            </a:r>
            <a:r>
              <a:rPr lang="pl-PL" altLang="it-IT" dirty="0"/>
              <a:t>ei</a:t>
            </a:r>
            <a:r>
              <a:rPr lang="it-IT" altLang="it-IT" dirty="0"/>
              <a:t> processi coinvolti. Come nell’elettrolisi un potenziale elettrico di 1,23 V è previsto ma in pratica una frazione di volt in più è necessario [vedi l’esperimento], lo stesso nelle FCH: la tensione ottenuta non è mai più alta di 1.0 V [vedi esperimento]. Questo avviene in una certa analogia al potenziale di polarizzazione nelle celle fotovoltaiche. </a:t>
            </a:r>
            <a:r>
              <a:rPr lang="pl-PL" altLang="it-IT" dirty="0"/>
              <a:t>I</a:t>
            </a:r>
            <a:r>
              <a:rPr lang="it-IT" altLang="ja-JP" dirty="0">
                <a:ea typeface="MS PGothic" panose="020B0600070205080204" pitchFamily="34" charset="-128"/>
              </a:rPr>
              <a:t>n più, come in qualsiasi circuito elettrico, un carico esterno limita ulteriormente il voltaggio ottenuto. Nelle batterie tradizionali questo fenomeno sarebbe chiamato la resistenza interna, vedi il panello a destra. </a:t>
            </a:r>
            <a:r>
              <a:rPr lang="en-AU" altLang="it-IT" dirty="0"/>
              <a:t>.</a:t>
            </a:r>
          </a:p>
        </p:txBody>
      </p:sp>
      <p:sp>
        <p:nvSpPr>
          <p:cNvPr id="100361" name="Text Box 9">
            <a:extLst>
              <a:ext uri="{FF2B5EF4-FFF2-40B4-BE49-F238E27FC236}">
                <a16:creationId xmlns:a16="http://schemas.microsoft.com/office/drawing/2014/main" id="{F46A38AF-139A-4658-B692-CBD40CC4B9F6}"/>
              </a:ext>
            </a:extLst>
          </p:cNvPr>
          <p:cNvSpPr txBox="1">
            <a:spLocks noChangeArrowheads="1"/>
          </p:cNvSpPr>
          <p:nvPr/>
        </p:nvSpPr>
        <p:spPr bwMode="auto">
          <a:xfrm>
            <a:off x="228262" y="3905462"/>
            <a:ext cx="778931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Courtesy: Dr Johannes T</a:t>
            </a:r>
            <a:r>
              <a:rPr lang="en-US" altLang="it-IT" sz="900"/>
              <a:t>ö</a:t>
            </a:r>
            <a:r>
              <a:rPr lang="pl-PL" altLang="it-IT" sz="900"/>
              <a:t>pler, Deutscher Wasserstoff-und Brennstoffzellenverband/</a:t>
            </a:r>
            <a:r>
              <a:rPr lang="pl-PL" altLang="it-IT" sz="1050"/>
              <a:t>    </a:t>
            </a:r>
            <a:r>
              <a:rPr lang="en-AU" altLang="it-IT" sz="900">
                <a:hlinkClick r:id="rId5"/>
              </a:rPr>
              <a:t>https://www.fuelcellstore.com/blog-section/polarization-curves</a:t>
            </a:r>
            <a:endParaRPr lang="en-US" altLang="it-IT" sz="105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4FC546BF-AC00-494E-9E80-6F301A823AE4}"/>
              </a:ext>
            </a:extLst>
          </p:cNvPr>
          <p:cNvSpPr>
            <a:spLocks noGrp="1" noChangeArrowheads="1"/>
          </p:cNvSpPr>
          <p:nvPr>
            <p:ph type="title" idx="4294967295"/>
          </p:nvPr>
        </p:nvSpPr>
        <p:spPr bwMode="auto">
          <a:xfrm>
            <a:off x="1025128" y="105966"/>
            <a:ext cx="709374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solidFill>
                  <a:schemeClr val="tx1"/>
                </a:solidFill>
              </a:rPr>
              <a:t>Allora, non c’è influenza umana? Prima dobbiamo capire i meccanismi</a:t>
            </a:r>
            <a:endParaRPr lang="en-AU" altLang="it-IT" sz="3200" dirty="0">
              <a:solidFill>
                <a:schemeClr val="tx1"/>
              </a:solidFill>
            </a:endParaRPr>
          </a:p>
        </p:txBody>
      </p:sp>
      <p:sp>
        <p:nvSpPr>
          <p:cNvPr id="69635" name="Text Box 3">
            <a:extLst>
              <a:ext uri="{FF2B5EF4-FFF2-40B4-BE49-F238E27FC236}">
                <a16:creationId xmlns:a16="http://schemas.microsoft.com/office/drawing/2014/main" id="{2C1F42E6-3295-446E-8057-84861DD8ED0D}"/>
              </a:ext>
            </a:extLst>
          </p:cNvPr>
          <p:cNvSpPr txBox="1">
            <a:spLocks noChangeArrowheads="1"/>
          </p:cNvSpPr>
          <p:nvPr/>
        </p:nvSpPr>
        <p:spPr bwMode="auto">
          <a:xfrm>
            <a:off x="209551" y="3733981"/>
            <a:ext cx="8724898" cy="2983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35000"/>
              </a:spcAft>
            </a:pPr>
            <a:r>
              <a:rPr lang="it-IT" altLang="it-IT" sz="1700" dirty="0"/>
              <a:t>La Terra rimane nello stato di equilibrio termodinamico, i.e. la stessa quantità di energia che arriva dal Sole viene riemessa nello spazio. Con una differenza. </a:t>
            </a:r>
          </a:p>
          <a:p>
            <a:pPr>
              <a:spcAft>
                <a:spcPct val="35000"/>
              </a:spcAft>
            </a:pPr>
            <a:r>
              <a:rPr lang="it-IT" altLang="it-IT" sz="1700" dirty="0"/>
              <a:t>Il Sole può essere considerato un corpo nero, di 5500 K di temperatura (i.e. emettente la luce visibile, vedi la curva sul panello inferiore). La temperatura della superficie terrestre è di 300 K, che corrisponde alla emissione infrarossa. </a:t>
            </a:r>
          </a:p>
          <a:p>
            <a:pPr>
              <a:spcAft>
                <a:spcPct val="35000"/>
              </a:spcAft>
            </a:pPr>
            <a:r>
              <a:rPr lang="it-IT" altLang="it-IT" sz="1700" dirty="0"/>
              <a:t>Il panello superiore mostra la riflessione della luce visibile e l’emissione in IR: la più calda è </a:t>
            </a:r>
            <a:r>
              <a:rPr lang="pl-PL" altLang="it-IT" sz="1700" dirty="0"/>
              <a:t>il </a:t>
            </a:r>
            <a:r>
              <a:rPr lang="it-IT" altLang="it-IT" sz="1700" dirty="0"/>
              <a:t>Sahara e le regioni vicini ai tropici. </a:t>
            </a:r>
            <a:endParaRPr lang="it-IT" altLang="ja-JP" sz="1700" dirty="0">
              <a:ea typeface="MS PGothic" panose="020B0600070205080204" pitchFamily="34" charset="-128"/>
            </a:endParaRPr>
          </a:p>
          <a:p>
            <a:pPr>
              <a:spcAft>
                <a:spcPct val="35000"/>
              </a:spcAft>
            </a:pPr>
            <a:r>
              <a:rPr lang="it-IT" altLang="ja-JP" sz="1700" dirty="0">
                <a:ea typeface="MS PGothic" panose="020B0600070205080204" pitchFamily="34" charset="-128"/>
              </a:rPr>
              <a:t>Il panello in basso mostra anche che l’atmosfera è trasparente nel visibile. Non è il caso della luce IR. Questo influenza in modo significativo il bilancio d’energia</a:t>
            </a:r>
            <a:r>
              <a:rPr lang="pl-PL" altLang="ja-JP" sz="1700" dirty="0"/>
              <a:t> del globo terrestre. </a:t>
            </a:r>
            <a:endParaRPr lang="en-AU" altLang="it-IT" sz="1700" dirty="0"/>
          </a:p>
        </p:txBody>
      </p:sp>
      <p:pic>
        <p:nvPicPr>
          <p:cNvPr id="69638" name="Picture 6">
            <a:extLst>
              <a:ext uri="{FF2B5EF4-FFF2-40B4-BE49-F238E27FC236}">
                <a16:creationId xmlns:a16="http://schemas.microsoft.com/office/drawing/2014/main" id="{117D8089-4CC8-4237-B004-53073BEA8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1" y="1234480"/>
            <a:ext cx="3975744" cy="21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9" name="Picture 7">
            <a:extLst>
              <a:ext uri="{FF2B5EF4-FFF2-40B4-BE49-F238E27FC236}">
                <a16:creationId xmlns:a16="http://schemas.microsoft.com/office/drawing/2014/main" id="{7E9D26F6-8063-4D74-A03C-B4EB33D1BB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910"/>
          <a:stretch/>
        </p:blipFill>
        <p:spPr bwMode="auto">
          <a:xfrm>
            <a:off x="4274099" y="1173939"/>
            <a:ext cx="4660350" cy="2255826"/>
          </a:xfrm>
          <a:prstGeom prst="rect">
            <a:avLst/>
          </a:prstGeom>
          <a:noFill/>
          <a:extLst>
            <a:ext uri="{909E8E84-426E-40DD-AFC4-6F175D3DCCD1}">
              <a14:hiddenFill xmlns:a14="http://schemas.microsoft.com/office/drawing/2010/main">
                <a:solidFill>
                  <a:srgbClr val="FFFFFF"/>
                </a:solidFill>
              </a14:hiddenFill>
            </a:ext>
          </a:extLst>
        </p:spPr>
      </p:pic>
      <p:sp>
        <p:nvSpPr>
          <p:cNvPr id="69641" name="Text Box 9">
            <a:extLst>
              <a:ext uri="{FF2B5EF4-FFF2-40B4-BE49-F238E27FC236}">
                <a16:creationId xmlns:a16="http://schemas.microsoft.com/office/drawing/2014/main" id="{148D2DF0-1887-4290-955E-A0AB9D19B579}"/>
              </a:ext>
            </a:extLst>
          </p:cNvPr>
          <p:cNvSpPr txBox="1">
            <a:spLocks noChangeArrowheads="1"/>
          </p:cNvSpPr>
          <p:nvPr/>
        </p:nvSpPr>
        <p:spPr bwMode="auto">
          <a:xfrm>
            <a:off x="622555" y="3388519"/>
            <a:ext cx="9813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1500" b="1">
                <a:solidFill>
                  <a:srgbClr val="FF3300"/>
                </a:solidFill>
              </a:rPr>
              <a:t>T= 300 K</a:t>
            </a:r>
          </a:p>
        </p:txBody>
      </p:sp>
      <p:sp>
        <p:nvSpPr>
          <p:cNvPr id="69642" name="Text Box 10">
            <a:extLst>
              <a:ext uri="{FF2B5EF4-FFF2-40B4-BE49-F238E27FC236}">
                <a16:creationId xmlns:a16="http://schemas.microsoft.com/office/drawing/2014/main" id="{1A5666D6-B4BB-45D0-97AD-D9DCE96B6AFD}"/>
              </a:ext>
            </a:extLst>
          </p:cNvPr>
          <p:cNvSpPr txBox="1">
            <a:spLocks noChangeArrowheads="1"/>
          </p:cNvSpPr>
          <p:nvPr/>
        </p:nvSpPr>
        <p:spPr bwMode="auto">
          <a:xfrm>
            <a:off x="2807356" y="3268266"/>
            <a:ext cx="12266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400" b="1" dirty="0">
                <a:solidFill>
                  <a:srgbClr val="FFFF00"/>
                </a:solidFill>
              </a:rPr>
              <a:t> </a:t>
            </a:r>
            <a:r>
              <a:rPr lang="it-IT" altLang="it-IT" sz="1500" b="1" dirty="0">
                <a:solidFill>
                  <a:srgbClr val="FFC000"/>
                </a:solidFill>
              </a:rPr>
              <a:t>T = 5500 K</a:t>
            </a:r>
          </a:p>
        </p:txBody>
      </p:sp>
      <p:sp>
        <p:nvSpPr>
          <p:cNvPr id="69643" name="Text Box 11">
            <a:extLst>
              <a:ext uri="{FF2B5EF4-FFF2-40B4-BE49-F238E27FC236}">
                <a16:creationId xmlns:a16="http://schemas.microsoft.com/office/drawing/2014/main" id="{64A7F242-07EB-44D8-8AA1-71A75D081C3F}"/>
              </a:ext>
            </a:extLst>
          </p:cNvPr>
          <p:cNvSpPr txBox="1">
            <a:spLocks noChangeArrowheads="1"/>
          </p:cNvSpPr>
          <p:nvPr/>
        </p:nvSpPr>
        <p:spPr bwMode="auto">
          <a:xfrm>
            <a:off x="1863333" y="3413787"/>
            <a:ext cx="91563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Physics World</a:t>
            </a:r>
            <a:endParaRPr lang="en-AU" altLang="it-IT" sz="9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platzhalter 1">
            <a:extLst>
              <a:ext uri="{FF2B5EF4-FFF2-40B4-BE49-F238E27FC236}">
                <a16:creationId xmlns:a16="http://schemas.microsoft.com/office/drawing/2014/main" id="{53C9F142-B9E3-4A41-87C9-5E3399E6DA47}"/>
              </a:ext>
            </a:extLst>
          </p:cNvPr>
          <p:cNvSpPr>
            <a:spLocks noGrp="1" noChangeArrowheads="1"/>
          </p:cNvSpPr>
          <p:nvPr>
            <p:ph type="body" sz="quarter" idx="4294967295"/>
          </p:nvPr>
        </p:nvSpPr>
        <p:spPr bwMode="auto">
          <a:xfrm>
            <a:off x="505889" y="53222"/>
            <a:ext cx="7289155" cy="1126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86019" name="Textplatzhalter 3">
            <a:extLst>
              <a:ext uri="{FF2B5EF4-FFF2-40B4-BE49-F238E27FC236}">
                <a16:creationId xmlns:a16="http://schemas.microsoft.com/office/drawing/2014/main" id="{03DCA355-ACF9-412B-A34C-420EE160C81E}"/>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pic>
        <p:nvPicPr>
          <p:cNvPr id="86021" name="Obraz 2">
            <a:extLst>
              <a:ext uri="{FF2B5EF4-FFF2-40B4-BE49-F238E27FC236}">
                <a16:creationId xmlns:a16="http://schemas.microsoft.com/office/drawing/2014/main" id="{5DC5303B-8220-4F3B-BC3D-87DE8B16B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70" y="1163588"/>
            <a:ext cx="3836054" cy="14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Obraz 4">
            <a:extLst>
              <a:ext uri="{FF2B5EF4-FFF2-40B4-BE49-F238E27FC236}">
                <a16:creationId xmlns:a16="http://schemas.microsoft.com/office/drawing/2014/main" id="{F5F65223-D036-4E51-AE9A-92540D3C9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2" y="2953092"/>
            <a:ext cx="3833882" cy="187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platzhalter 2">
            <a:extLst>
              <a:ext uri="{FF2B5EF4-FFF2-40B4-BE49-F238E27FC236}">
                <a16:creationId xmlns:a16="http://schemas.microsoft.com/office/drawing/2014/main" id="{EDE1E1FF-72EC-46D2-B99B-1B32FB5B3DC7}"/>
              </a:ext>
            </a:extLst>
          </p:cNvPr>
          <p:cNvSpPr>
            <a:spLocks noGrp="1" noChangeArrowheads="1"/>
          </p:cNvSpPr>
          <p:nvPr>
            <p:ph type="body" sz="quarter" idx="4294967295"/>
          </p:nvPr>
        </p:nvSpPr>
        <p:spPr bwMode="auto">
          <a:xfrm>
            <a:off x="617934" y="544876"/>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800" dirty="0">
                <a:solidFill>
                  <a:srgbClr val="2761AB"/>
                </a:solidFill>
              </a:rPr>
              <a:t>Elettrodi porosi</a:t>
            </a:r>
            <a:endParaRPr lang="en-US" altLang="it-IT" sz="1800" dirty="0">
              <a:solidFill>
                <a:srgbClr val="2761AB"/>
              </a:solidFill>
            </a:endParaRPr>
          </a:p>
        </p:txBody>
      </p:sp>
      <p:sp>
        <p:nvSpPr>
          <p:cNvPr id="86024" name="Prostokąt 5">
            <a:extLst>
              <a:ext uri="{FF2B5EF4-FFF2-40B4-BE49-F238E27FC236}">
                <a16:creationId xmlns:a16="http://schemas.microsoft.com/office/drawing/2014/main" id="{9D1D07A3-F8BD-44C9-A1A8-6BF4111EE248}"/>
              </a:ext>
            </a:extLst>
          </p:cNvPr>
          <p:cNvSpPr>
            <a:spLocks noChangeArrowheads="1"/>
          </p:cNvSpPr>
          <p:nvPr/>
        </p:nvSpPr>
        <p:spPr bwMode="auto">
          <a:xfrm>
            <a:off x="507207" y="5085500"/>
            <a:ext cx="2935419"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l-PL" altLang="it-IT" sz="675">
                <a:latin typeface="Times New Roman" panose="02020603050405020304" pitchFamily="18" charset="0"/>
                <a:cs typeface="Times New Roman" panose="02020603050405020304" pitchFamily="18" charset="0"/>
              </a:rPr>
              <a:t>T. Wejrzanowski et al., Journal of Power Technologies 96 (3) (2016) 178–182 </a:t>
            </a:r>
          </a:p>
        </p:txBody>
      </p:sp>
      <p:sp>
        <p:nvSpPr>
          <p:cNvPr id="86025" name="Prostokąt 7">
            <a:extLst>
              <a:ext uri="{FF2B5EF4-FFF2-40B4-BE49-F238E27FC236}">
                <a16:creationId xmlns:a16="http://schemas.microsoft.com/office/drawing/2014/main" id="{BF8F4544-E95D-46EA-BD09-C5FAA5568CAE}"/>
              </a:ext>
            </a:extLst>
          </p:cNvPr>
          <p:cNvSpPr>
            <a:spLocks noChangeArrowheads="1"/>
          </p:cNvSpPr>
          <p:nvPr/>
        </p:nvSpPr>
        <p:spPr bwMode="auto">
          <a:xfrm>
            <a:off x="210409" y="5451099"/>
            <a:ext cx="35290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it-IT" sz="750" dirty="0">
                <a:latin typeface="NimbusSanL"/>
              </a:rPr>
              <a:t>(a): </a:t>
            </a:r>
            <a:r>
              <a:rPr lang="pl-PL" altLang="it-IT" sz="750" dirty="0">
                <a:latin typeface="NimbusSanL"/>
              </a:rPr>
              <a:t>immagine </a:t>
            </a:r>
            <a:r>
              <a:rPr lang="en-US" altLang="it-IT" sz="750" dirty="0">
                <a:latin typeface="NimbusSanL"/>
              </a:rPr>
              <a:t>SEM </a:t>
            </a:r>
            <a:r>
              <a:rPr lang="pl-PL" altLang="it-IT" sz="750" dirty="0">
                <a:latin typeface="NimbusSanL"/>
              </a:rPr>
              <a:t>dell’anodo</a:t>
            </a:r>
            <a:endParaRPr lang="en-US" altLang="it-IT" sz="750" dirty="0">
              <a:latin typeface="NimbusSanL"/>
            </a:endParaRPr>
          </a:p>
          <a:p>
            <a:pPr algn="just" eaLnBrk="1" hangingPunct="1"/>
            <a:r>
              <a:rPr lang="en-US" altLang="it-IT" sz="750" dirty="0">
                <a:latin typeface="NimbusSanL"/>
              </a:rPr>
              <a:t>(b): </a:t>
            </a:r>
            <a:r>
              <a:rPr lang="pl-PL" altLang="it-IT" sz="750" dirty="0">
                <a:latin typeface="NimbusSanL"/>
              </a:rPr>
              <a:t>immagine </a:t>
            </a:r>
            <a:r>
              <a:rPr lang="en-US" altLang="it-IT" sz="750" dirty="0">
                <a:latin typeface="NimbusSanL"/>
              </a:rPr>
              <a:t>SEM </a:t>
            </a:r>
            <a:r>
              <a:rPr lang="pl-PL" altLang="it-IT" sz="750" dirty="0">
                <a:latin typeface="NimbusSanL"/>
              </a:rPr>
              <a:t>del catodo</a:t>
            </a:r>
            <a:r>
              <a:rPr lang="en-US" altLang="it-IT" sz="750" dirty="0">
                <a:latin typeface="NimbusSanL"/>
              </a:rPr>
              <a:t>. </a:t>
            </a:r>
          </a:p>
          <a:p>
            <a:pPr algn="just" eaLnBrk="1" hangingPunct="1"/>
            <a:r>
              <a:rPr lang="en-US" altLang="it-IT" sz="750" dirty="0">
                <a:latin typeface="NimbusSanL"/>
              </a:rPr>
              <a:t>(c): 3D micro-computer tomography (CT) image of the cathode. </a:t>
            </a:r>
          </a:p>
          <a:p>
            <a:pPr algn="just" eaLnBrk="1" hangingPunct="1"/>
            <a:r>
              <a:rPr lang="en-US" altLang="it-IT" sz="750" dirty="0">
                <a:latin typeface="NimbusSanL"/>
              </a:rPr>
              <a:t>(d): 3D vector-like model of the cathode microstructure based on micro-CT image </a:t>
            </a:r>
            <a:endParaRPr lang="en-US" altLang="it-IT" sz="750" dirty="0">
              <a:latin typeface="Brandon Grotesque Bold"/>
            </a:endParaRPr>
          </a:p>
        </p:txBody>
      </p:sp>
      <p:sp>
        <p:nvSpPr>
          <p:cNvPr id="86026" name="Prostokąt 12">
            <a:extLst>
              <a:ext uri="{FF2B5EF4-FFF2-40B4-BE49-F238E27FC236}">
                <a16:creationId xmlns:a16="http://schemas.microsoft.com/office/drawing/2014/main" id="{60986831-3BBB-44BE-B96C-7EE1F5058856}"/>
              </a:ext>
            </a:extLst>
          </p:cNvPr>
          <p:cNvSpPr>
            <a:spLocks noChangeArrowheads="1"/>
          </p:cNvSpPr>
          <p:nvPr/>
        </p:nvSpPr>
        <p:spPr bwMode="auto">
          <a:xfrm>
            <a:off x="4346074" y="1163588"/>
            <a:ext cx="4572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Una bassa area di contatto tra il gas, l’elettrodo e l’elettrolita è la causa principale della corrente bassa. Per risolvere questo problema la struttura dell’elettrodo è porosa in modo che sia il gas sia l’elettrolita possano penetrare dentro. Questo assicura il massimo contatto possibile. </a:t>
            </a:r>
          </a:p>
          <a:p>
            <a:r>
              <a:rPr lang="it-IT" altLang="it-IT" dirty="0"/>
              <a:t> </a:t>
            </a:r>
            <a:endParaRPr lang="it-IT" altLang="ja-JP" dirty="0">
              <a:ea typeface="MS PGothic" panose="020B0600070205080204" pitchFamily="34" charset="-128"/>
            </a:endParaRPr>
          </a:p>
          <a:p>
            <a:r>
              <a:rPr lang="it-IT" altLang="ja-JP" dirty="0"/>
              <a:t>Le m</a:t>
            </a:r>
            <a:r>
              <a:rPr lang="it-IT" altLang="ja-JP" dirty="0">
                <a:ea typeface="MS PGothic" panose="020B0600070205080204" pitchFamily="34" charset="-128"/>
              </a:rPr>
              <a:t>oderne FCH hanno gli elettrodi con una microstruttura che assicura una superficie che supera anche mille volte la superficie geometrica. </a:t>
            </a:r>
            <a:r>
              <a:rPr lang="it-IT" altLang="ja-JP" dirty="0"/>
              <a:t>    </a:t>
            </a:r>
            <a:r>
              <a:rPr lang="it-IT" altLang="ja-JP" dirty="0">
                <a:ea typeface="MS PGothic" panose="020B0600070205080204" pitchFamily="34" charset="-128"/>
              </a:rPr>
              <a:t>Il disegno microstrutturale e la fabbricazione di elettrodi per FCH sono un importante argomento di ricerca. Inoltre gli elettrodi devono incorporare il catalizzatore e resistere ad alte temperature.</a:t>
            </a:r>
            <a:endParaRPr lang="it-IT" altLang="it-IT"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platzhalter 1">
            <a:extLst>
              <a:ext uri="{FF2B5EF4-FFF2-40B4-BE49-F238E27FC236}">
                <a16:creationId xmlns:a16="http://schemas.microsoft.com/office/drawing/2014/main" id="{149C33BF-AFF4-44B3-9BAF-E5BE74B80582}"/>
              </a:ext>
            </a:extLst>
          </p:cNvPr>
          <p:cNvSpPr>
            <a:spLocks noGrp="1" noChangeArrowheads="1"/>
          </p:cNvSpPr>
          <p:nvPr>
            <p:ph type="body" sz="quarter" idx="4294967295"/>
          </p:nvPr>
        </p:nvSpPr>
        <p:spPr bwMode="auto">
          <a:xfrm>
            <a:off x="281522" y="188640"/>
            <a:ext cx="7577187" cy="1012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97283" name="Textplatzhalter 3">
            <a:extLst>
              <a:ext uri="{FF2B5EF4-FFF2-40B4-BE49-F238E27FC236}">
                <a16:creationId xmlns:a16="http://schemas.microsoft.com/office/drawing/2014/main" id="{2967B123-3AA2-4AC1-85CB-0D0A59CBE3CF}"/>
              </a:ext>
            </a:extLst>
          </p:cNvPr>
          <p:cNvSpPr>
            <a:spLocks noGrp="1" noChangeArrowheads="1"/>
          </p:cNvSpPr>
          <p:nvPr>
            <p:ph type="body" sz="quarter" idx="4294967295"/>
          </p:nvPr>
        </p:nvSpPr>
        <p:spPr bwMode="auto">
          <a:xfrm>
            <a:off x="8752285" y="5728098"/>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750">
              <a:solidFill>
                <a:srgbClr val="2761AB"/>
              </a:solidFill>
            </a:endParaRPr>
          </a:p>
        </p:txBody>
      </p:sp>
      <p:sp>
        <p:nvSpPr>
          <p:cNvPr id="97287" name="Textplatzhalter 2">
            <a:extLst>
              <a:ext uri="{FF2B5EF4-FFF2-40B4-BE49-F238E27FC236}">
                <a16:creationId xmlns:a16="http://schemas.microsoft.com/office/drawing/2014/main" id="{F352AE81-80AB-4E79-BD93-794020AB2287}"/>
              </a:ext>
            </a:extLst>
          </p:cNvPr>
          <p:cNvSpPr>
            <a:spLocks noGrp="1" noChangeArrowheads="1"/>
          </p:cNvSpPr>
          <p:nvPr>
            <p:ph type="body" sz="quarter" idx="4294967295"/>
          </p:nvPr>
        </p:nvSpPr>
        <p:spPr bwMode="auto">
          <a:xfrm>
            <a:off x="336229" y="714040"/>
            <a:ext cx="3954066"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2400" dirty="0">
                <a:solidFill>
                  <a:srgbClr val="2761AB"/>
                </a:solidFill>
              </a:rPr>
              <a:t>Catalizzatore</a:t>
            </a:r>
            <a:endParaRPr lang="en-US" altLang="it-IT" sz="2400" dirty="0">
              <a:solidFill>
                <a:srgbClr val="2761AB"/>
              </a:solidFill>
            </a:endParaRPr>
          </a:p>
        </p:txBody>
      </p:sp>
      <p:sp>
        <p:nvSpPr>
          <p:cNvPr id="97290" name="Prostokąt 12">
            <a:extLst>
              <a:ext uri="{FF2B5EF4-FFF2-40B4-BE49-F238E27FC236}">
                <a16:creationId xmlns:a16="http://schemas.microsoft.com/office/drawing/2014/main" id="{9D4915E2-7FDF-4037-B04F-6A6E01BB9422}"/>
              </a:ext>
            </a:extLst>
          </p:cNvPr>
          <p:cNvSpPr>
            <a:spLocks noChangeArrowheads="1"/>
          </p:cNvSpPr>
          <p:nvPr/>
        </p:nvSpPr>
        <p:spPr bwMode="auto">
          <a:xfrm>
            <a:off x="4086833" y="714040"/>
            <a:ext cx="5092303"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dirty="0"/>
              <a:t>Rivediamo i d</a:t>
            </a:r>
            <a:r>
              <a:rPr lang="it-IT" altLang="it-IT" dirty="0" err="1"/>
              <a:t>iversi</a:t>
            </a:r>
            <a:r>
              <a:rPr lang="it-IT" altLang="it-IT" dirty="0"/>
              <a:t> processi </a:t>
            </a:r>
            <a:r>
              <a:rPr lang="pl-PL" altLang="it-IT" dirty="0"/>
              <a:t>che </a:t>
            </a:r>
            <a:r>
              <a:rPr lang="it-IT" altLang="it-IT" dirty="0"/>
              <a:t>devono avvenire sugli elettrodi:</a:t>
            </a:r>
          </a:p>
          <a:p>
            <a:r>
              <a:rPr lang="it-IT" altLang="it-IT" dirty="0"/>
              <a:t>Sull’</a:t>
            </a:r>
            <a:r>
              <a:rPr lang="it-IT" altLang="it-IT" b="1" dirty="0"/>
              <a:t>anodo</a:t>
            </a:r>
            <a:r>
              <a:rPr lang="it-IT" altLang="it-IT" dirty="0"/>
              <a:t> (i.e. il polo negativo delle batteria):</a:t>
            </a:r>
          </a:p>
          <a:p>
            <a:r>
              <a:rPr lang="it-IT" altLang="it-IT" dirty="0"/>
              <a:t>Dissociazione delle molecola di H</a:t>
            </a:r>
            <a:r>
              <a:rPr lang="pl-PL" altLang="it-IT" baseline="-25000" dirty="0"/>
              <a:t>2</a:t>
            </a:r>
            <a:r>
              <a:rPr lang="it-IT" altLang="it-IT" dirty="0"/>
              <a:t> in atomi </a:t>
            </a:r>
          </a:p>
          <a:p>
            <a:r>
              <a:rPr lang="it-IT" altLang="it-IT" dirty="0"/>
              <a:t>H</a:t>
            </a:r>
            <a:r>
              <a:rPr lang="pl-PL" altLang="it-IT" baseline="-25000" dirty="0"/>
              <a:t>2</a:t>
            </a:r>
            <a:r>
              <a:rPr lang="it-IT" altLang="it-IT" dirty="0"/>
              <a:t> → H + H</a:t>
            </a:r>
          </a:p>
          <a:p>
            <a:r>
              <a:rPr lang="it-IT" altLang="it-IT" dirty="0"/>
              <a:t>Ionizzazione dell’atomo d’idrogeno H → H</a:t>
            </a:r>
            <a:r>
              <a:rPr lang="pl-PL" altLang="it-IT" baseline="30000" dirty="0"/>
              <a:t>+</a:t>
            </a:r>
            <a:r>
              <a:rPr lang="it-IT" altLang="it-IT" dirty="0"/>
              <a:t> (i.e. il protone) + e</a:t>
            </a:r>
            <a:r>
              <a:rPr lang="pl-PL" altLang="it-IT" baseline="30000" dirty="0"/>
              <a:t>-</a:t>
            </a:r>
            <a:r>
              <a:rPr lang="it-IT" altLang="it-IT" dirty="0"/>
              <a:t> </a:t>
            </a:r>
          </a:p>
          <a:p>
            <a:r>
              <a:rPr lang="it-IT" altLang="it-IT" dirty="0"/>
              <a:t>Sul </a:t>
            </a:r>
            <a:r>
              <a:rPr lang="it-IT" altLang="it-IT" b="1" dirty="0"/>
              <a:t>catodo</a:t>
            </a:r>
            <a:r>
              <a:rPr lang="it-IT" altLang="it-IT" dirty="0"/>
              <a:t>: 1. La cattura del protone ed elettrone dall’atomo dell’ossigeno</a:t>
            </a:r>
          </a:p>
          <a:p>
            <a:r>
              <a:rPr lang="pl-PL" altLang="it-IT" dirty="0"/>
              <a:t>		</a:t>
            </a:r>
            <a:r>
              <a:rPr lang="it-IT" altLang="it-IT" dirty="0"/>
              <a:t>O + H</a:t>
            </a:r>
            <a:r>
              <a:rPr lang="pl-PL" altLang="it-IT" baseline="30000" dirty="0"/>
              <a:t>+</a:t>
            </a:r>
            <a:r>
              <a:rPr lang="it-IT" altLang="it-IT" dirty="0"/>
              <a:t> + e</a:t>
            </a:r>
            <a:r>
              <a:rPr lang="pl-PL" altLang="it-IT" baseline="30000" dirty="0"/>
              <a:t>-</a:t>
            </a:r>
            <a:r>
              <a:rPr lang="it-IT" altLang="it-IT" dirty="0"/>
              <a:t> → OH</a:t>
            </a:r>
          </a:p>
          <a:p>
            <a:r>
              <a:rPr lang="it-IT" altLang="it-IT" dirty="0"/>
              <a:t>2. La cattura del secondo protone H+ ed elettrone per formare H</a:t>
            </a:r>
            <a:r>
              <a:rPr lang="pl-PL" altLang="it-IT" baseline="-25000" dirty="0"/>
              <a:t>2</a:t>
            </a:r>
            <a:r>
              <a:rPr lang="it-IT" altLang="it-IT" dirty="0"/>
              <a:t>O</a:t>
            </a:r>
          </a:p>
          <a:p>
            <a:r>
              <a:rPr lang="it-IT" altLang="it-IT" dirty="0"/>
              <a:t>Anche se la reazione sul catodo è esotermica (i.e. rilascia l’energia) la reazione sull’anodo richiede l’energia. Nella fase gassosa l’energia richiesta sarebbe anche alta – qualche eV.</a:t>
            </a:r>
          </a:p>
        </p:txBody>
      </p:sp>
      <p:pic>
        <p:nvPicPr>
          <p:cNvPr id="97291" name="Picture 11">
            <a:extLst>
              <a:ext uri="{FF2B5EF4-FFF2-40B4-BE49-F238E27FC236}">
                <a16:creationId xmlns:a16="http://schemas.microsoft.com/office/drawing/2014/main" id="{413E8933-DF72-4D20-85FC-66942C73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22" y="1421068"/>
            <a:ext cx="3770176" cy="3023490"/>
          </a:xfrm>
          <a:prstGeom prst="rect">
            <a:avLst/>
          </a:prstGeom>
          <a:noFill/>
          <a:extLst>
            <a:ext uri="{909E8E84-426E-40DD-AFC4-6F175D3DCCD1}">
              <a14:hiddenFill xmlns:a14="http://schemas.microsoft.com/office/drawing/2010/main">
                <a:solidFill>
                  <a:srgbClr val="FFFFFF"/>
                </a:solidFill>
              </a14:hiddenFill>
            </a:ext>
          </a:extLst>
        </p:spPr>
      </p:pic>
      <p:sp>
        <p:nvSpPr>
          <p:cNvPr id="97292" name="Text Box 12">
            <a:extLst>
              <a:ext uri="{FF2B5EF4-FFF2-40B4-BE49-F238E27FC236}">
                <a16:creationId xmlns:a16="http://schemas.microsoft.com/office/drawing/2014/main" id="{6507A1B5-7610-479C-945D-9F2CAE4658C5}"/>
              </a:ext>
            </a:extLst>
          </p:cNvPr>
          <p:cNvSpPr txBox="1">
            <a:spLocks noChangeArrowheads="1"/>
          </p:cNvSpPr>
          <p:nvPr/>
        </p:nvSpPr>
        <p:spPr bwMode="auto">
          <a:xfrm>
            <a:off x="145257" y="4798219"/>
            <a:ext cx="398378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050"/>
              <a:t>Transversal section of the FC central assembly (i.e. membrane)</a:t>
            </a:r>
          </a:p>
          <a:p>
            <a:r>
              <a:rPr lang="en-AU" altLang="it-IT" sz="1050"/>
              <a:t>in false colours. Source: </a:t>
            </a:r>
            <a:r>
              <a:rPr lang="pl-PL" altLang="it-IT" sz="1050"/>
              <a:t>W</a:t>
            </a:r>
            <a:r>
              <a:rPr lang="en-AU" altLang="it-IT" sz="1050"/>
              <a:t>ikipedia</a:t>
            </a:r>
          </a:p>
        </p:txBody>
      </p:sp>
      <p:sp>
        <p:nvSpPr>
          <p:cNvPr id="9" name="CasellaDiTesto 8">
            <a:extLst>
              <a:ext uri="{FF2B5EF4-FFF2-40B4-BE49-F238E27FC236}">
                <a16:creationId xmlns:a16="http://schemas.microsoft.com/office/drawing/2014/main" id="{EE89D524-B23D-4591-9733-482A70EF788D}"/>
              </a:ext>
            </a:extLst>
          </p:cNvPr>
          <p:cNvSpPr txBox="1"/>
          <p:nvPr/>
        </p:nvSpPr>
        <p:spPr>
          <a:xfrm>
            <a:off x="145257" y="5509565"/>
            <a:ext cx="9033879" cy="1477328"/>
          </a:xfrm>
          <a:prstGeom prst="rect">
            <a:avLst/>
          </a:prstGeom>
          <a:noFill/>
        </p:spPr>
        <p:txBody>
          <a:bodyPr wrap="square">
            <a:spAutoFit/>
          </a:bodyPr>
          <a:lstStyle/>
          <a:p>
            <a:r>
              <a:rPr lang="it-IT" altLang="it-IT" dirty="0"/>
              <a:t>Comunque, nella fase gassosa, o meglio – nelle reazioni ioniche, le energie richiesta sono più basse, come nella pila di Volta. A questo punto il catalizzatore svolge la sua funzione. </a:t>
            </a:r>
            <a:endParaRPr lang="it-IT" altLang="ja-JP" dirty="0">
              <a:ea typeface="MS PGothic" panose="020B0600070205080204" pitchFamily="34" charset="-128"/>
            </a:endParaRPr>
          </a:p>
          <a:p>
            <a:r>
              <a:rPr lang="it-IT" altLang="ja-JP" dirty="0">
                <a:ea typeface="MS PGothic" panose="020B0600070205080204" pitchFamily="34" charset="-128"/>
              </a:rPr>
              <a:t>Il platino </a:t>
            </a:r>
            <a:r>
              <a:rPr lang="it-IT" altLang="ja-JP" dirty="0" err="1">
                <a:ea typeface="MS PGothic" panose="020B0600070205080204" pitchFamily="34" charset="-128"/>
              </a:rPr>
              <a:t>nanostrutturale</a:t>
            </a:r>
            <a:r>
              <a:rPr lang="it-IT" altLang="ja-JP" dirty="0">
                <a:ea typeface="MS PGothic" panose="020B0600070205080204" pitchFamily="34" charset="-128"/>
              </a:rPr>
              <a:t> (nero) è un catalizzatore più versatile. Purtroppo, e anche piuttosto costoso. </a:t>
            </a:r>
            <a:endParaRPr lang="pl-PL" altLang="it-IT"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platzhalter 1">
            <a:extLst>
              <a:ext uri="{FF2B5EF4-FFF2-40B4-BE49-F238E27FC236}">
                <a16:creationId xmlns:a16="http://schemas.microsoft.com/office/drawing/2014/main" id="{DBCA3A7C-C25B-4366-AF5E-359E3F438745}"/>
              </a:ext>
            </a:extLst>
          </p:cNvPr>
          <p:cNvSpPr>
            <a:spLocks noGrp="1" noChangeArrowheads="1"/>
          </p:cNvSpPr>
          <p:nvPr>
            <p:ph type="body" sz="quarter" idx="4294967295"/>
          </p:nvPr>
        </p:nvSpPr>
        <p:spPr bwMode="auto">
          <a:xfrm>
            <a:off x="269762" y="48816"/>
            <a:ext cx="8118662"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solidFill>
                  <a:srgbClr val="2761AB"/>
                </a:solidFill>
              </a:rPr>
              <a:t>Hydrogen fuel cells in det</a:t>
            </a:r>
            <a:r>
              <a:rPr lang="pl-PL" altLang="it-IT" dirty="0">
                <a:solidFill>
                  <a:srgbClr val="2761AB"/>
                </a:solidFill>
              </a:rPr>
              <a:t>taglio</a:t>
            </a:r>
            <a:endParaRPr lang="en-US" altLang="it-IT" dirty="0">
              <a:solidFill>
                <a:srgbClr val="2761AB"/>
              </a:solidFill>
            </a:endParaRPr>
          </a:p>
        </p:txBody>
      </p:sp>
      <p:sp>
        <p:nvSpPr>
          <p:cNvPr id="98308" name="Textplatzhalter 2">
            <a:extLst>
              <a:ext uri="{FF2B5EF4-FFF2-40B4-BE49-F238E27FC236}">
                <a16:creationId xmlns:a16="http://schemas.microsoft.com/office/drawing/2014/main" id="{013FBD19-55E2-4D58-90CA-F40EC324D682}"/>
              </a:ext>
            </a:extLst>
          </p:cNvPr>
          <p:cNvSpPr>
            <a:spLocks noGrp="1" noChangeArrowheads="1"/>
          </p:cNvSpPr>
          <p:nvPr>
            <p:ph type="body" sz="quarter" idx="4294967295"/>
          </p:nvPr>
        </p:nvSpPr>
        <p:spPr bwMode="auto">
          <a:xfrm>
            <a:off x="304204" y="514452"/>
            <a:ext cx="5654277" cy="6068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2400" dirty="0">
                <a:solidFill>
                  <a:srgbClr val="2761AB"/>
                </a:solidFill>
              </a:rPr>
              <a:t>La membrana per trasporto di protoni</a:t>
            </a:r>
            <a:endParaRPr lang="en-US" altLang="it-IT" sz="2400" dirty="0">
              <a:solidFill>
                <a:srgbClr val="2761AB"/>
              </a:solidFill>
            </a:endParaRPr>
          </a:p>
        </p:txBody>
      </p:sp>
      <p:sp>
        <p:nvSpPr>
          <p:cNvPr id="98311" name="Text Box 7">
            <a:extLst>
              <a:ext uri="{FF2B5EF4-FFF2-40B4-BE49-F238E27FC236}">
                <a16:creationId xmlns:a16="http://schemas.microsoft.com/office/drawing/2014/main" id="{0DB256F0-D740-472D-BBB2-22A4F5B48F2B}"/>
              </a:ext>
            </a:extLst>
          </p:cNvPr>
          <p:cNvSpPr txBox="1">
            <a:spLocks noChangeArrowheads="1"/>
          </p:cNvSpPr>
          <p:nvPr/>
        </p:nvSpPr>
        <p:spPr bwMode="auto">
          <a:xfrm>
            <a:off x="256665" y="4724234"/>
            <a:ext cx="57961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AU" altLang="it-IT" sz="800" dirty="0"/>
              <a:t>Source: </a:t>
            </a:r>
            <a:r>
              <a:rPr lang="pl-PL" altLang="it-IT" sz="800" dirty="0"/>
              <a:t>W</a:t>
            </a:r>
            <a:r>
              <a:rPr lang="en-AU" altLang="it-IT" sz="800" dirty="0" err="1"/>
              <a:t>ikipedia</a:t>
            </a:r>
            <a:r>
              <a:rPr lang="pl-PL" altLang="it-IT" sz="800" dirty="0"/>
              <a:t>    /    A. Matwijczuk, …, G. Karwasz, M. Gagoś, </a:t>
            </a:r>
            <a:endParaRPr lang="it-IT" altLang="it-IT" sz="800" dirty="0"/>
          </a:p>
          <a:p>
            <a:r>
              <a:rPr lang="pl-PL" altLang="it-IT" sz="800" dirty="0"/>
              <a:t>J. Fluorescence (2017)</a:t>
            </a:r>
            <a:endParaRPr lang="en-AU" altLang="it-IT" sz="800" dirty="0"/>
          </a:p>
        </p:txBody>
      </p:sp>
      <p:pic>
        <p:nvPicPr>
          <p:cNvPr id="98312" name="Picture 8">
            <a:extLst>
              <a:ext uri="{FF2B5EF4-FFF2-40B4-BE49-F238E27FC236}">
                <a16:creationId xmlns:a16="http://schemas.microsoft.com/office/drawing/2014/main" id="{1401B7D3-5E49-4ABF-BC35-C523D8287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41" y="1147149"/>
            <a:ext cx="2832497" cy="1749028"/>
          </a:xfrm>
          <a:prstGeom prst="rect">
            <a:avLst/>
          </a:prstGeom>
          <a:noFill/>
          <a:extLst>
            <a:ext uri="{909E8E84-426E-40DD-AFC4-6F175D3DCCD1}">
              <a14:hiddenFill xmlns:a14="http://schemas.microsoft.com/office/drawing/2010/main">
                <a:solidFill>
                  <a:srgbClr val="FFFFFF"/>
                </a:solidFill>
              </a14:hiddenFill>
            </a:ext>
          </a:extLst>
        </p:spPr>
      </p:pic>
      <p:pic>
        <p:nvPicPr>
          <p:cNvPr id="98313" name="Picture 9">
            <a:extLst>
              <a:ext uri="{FF2B5EF4-FFF2-40B4-BE49-F238E27FC236}">
                <a16:creationId xmlns:a16="http://schemas.microsoft.com/office/drawing/2014/main" id="{7AF0BF83-2784-4ED3-9989-564ACDC1C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60" y="3049976"/>
            <a:ext cx="2895949" cy="1603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8314" name="Picture 10">
            <a:extLst>
              <a:ext uri="{FF2B5EF4-FFF2-40B4-BE49-F238E27FC236}">
                <a16:creationId xmlns:a16="http://schemas.microsoft.com/office/drawing/2014/main" id="{B50FC914-E3C3-4BD7-91B9-CD5C3F7491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238" y="1843088"/>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98315" name="Rectangle 11">
            <a:extLst>
              <a:ext uri="{FF2B5EF4-FFF2-40B4-BE49-F238E27FC236}">
                <a16:creationId xmlns:a16="http://schemas.microsoft.com/office/drawing/2014/main" id="{BE0E5BE5-7E44-459A-924F-B3564C4D38E8}"/>
              </a:ext>
            </a:extLst>
          </p:cNvPr>
          <p:cNvSpPr>
            <a:spLocks noChangeArrowheads="1"/>
          </p:cNvSpPr>
          <p:nvPr/>
        </p:nvSpPr>
        <p:spPr bwMode="auto">
          <a:xfrm>
            <a:off x="0" y="6581782"/>
            <a:ext cx="519244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900"/>
              <a:t>http://physicsworld.com/cws/article/news/2016/may/23/protons-swim-with-ease-through-shark-jelly</a:t>
            </a:r>
          </a:p>
        </p:txBody>
      </p:sp>
      <p:pic>
        <p:nvPicPr>
          <p:cNvPr id="98316" name="Picture 12">
            <a:extLst>
              <a:ext uri="{FF2B5EF4-FFF2-40B4-BE49-F238E27FC236}">
                <a16:creationId xmlns:a16="http://schemas.microsoft.com/office/drawing/2014/main" id="{42C100B3-260F-4DEB-B4B4-1FFB14F21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2470" y="5399491"/>
            <a:ext cx="2305050" cy="1182291"/>
          </a:xfrm>
          <a:prstGeom prst="rect">
            <a:avLst/>
          </a:prstGeom>
          <a:noFill/>
          <a:extLst>
            <a:ext uri="{909E8E84-426E-40DD-AFC4-6F175D3DCCD1}">
              <a14:hiddenFill xmlns:a14="http://schemas.microsoft.com/office/drawing/2010/main">
                <a:solidFill>
                  <a:srgbClr val="FFFFFF"/>
                </a:solidFill>
              </a14:hiddenFill>
            </a:ext>
          </a:extLst>
        </p:spPr>
      </p:pic>
      <p:sp>
        <p:nvSpPr>
          <p:cNvPr id="98309" name="Prostokąt 12">
            <a:extLst>
              <a:ext uri="{FF2B5EF4-FFF2-40B4-BE49-F238E27FC236}">
                <a16:creationId xmlns:a16="http://schemas.microsoft.com/office/drawing/2014/main" id="{923D3331-8ED8-4AA5-8382-6EC9BC17B5C5}"/>
              </a:ext>
            </a:extLst>
          </p:cNvPr>
          <p:cNvSpPr>
            <a:spLocks noChangeArrowheads="1"/>
          </p:cNvSpPr>
          <p:nvPr/>
        </p:nvSpPr>
        <p:spPr bwMode="auto">
          <a:xfrm>
            <a:off x="3267934" y="946546"/>
            <a:ext cx="5654278" cy="47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0000"/>
              </a:spcAft>
            </a:pPr>
            <a:r>
              <a:rPr lang="pl-PL" altLang="it-IT" dirty="0"/>
              <a:t>In</a:t>
            </a:r>
            <a:r>
              <a:rPr lang="it-IT" altLang="it-IT" dirty="0"/>
              <a:t> quanto il platino colloidale è costoso, l’elemento chiave delle FCH a basse temperature è una speciale membrana che impedisce il </a:t>
            </a:r>
            <a:r>
              <a:rPr lang="it-IT" altLang="it-IT" dirty="0" err="1"/>
              <a:t>mes</a:t>
            </a:r>
            <a:r>
              <a:rPr lang="pl-PL" altLang="it-IT" dirty="0"/>
              <a:t>-</a:t>
            </a:r>
            <a:r>
              <a:rPr lang="it-IT" altLang="it-IT" dirty="0"/>
              <a:t>colamento di gas, non è conduttore per elettroni ma trasporta protoni.</a:t>
            </a:r>
          </a:p>
          <a:p>
            <a:pPr>
              <a:spcAft>
                <a:spcPct val="30000"/>
              </a:spcAft>
            </a:pPr>
            <a:r>
              <a:rPr lang="it-IT" altLang="it-IT" dirty="0"/>
              <a:t>La struttura chimica è mostrata qua: questo è una specie di polimero </a:t>
            </a:r>
            <a:r>
              <a:rPr lang="it-IT" altLang="it-IT" dirty="0" err="1"/>
              <a:t>fluorinato</a:t>
            </a:r>
            <a:r>
              <a:rPr lang="it-IT" altLang="it-IT" dirty="0"/>
              <a:t> come “</a:t>
            </a:r>
            <a:r>
              <a:rPr lang="pl-PL" altLang="it-IT" dirty="0"/>
              <a:t>t</a:t>
            </a:r>
            <a:r>
              <a:rPr lang="it-IT" altLang="it-IT" dirty="0" err="1"/>
              <a:t>eflon</a:t>
            </a:r>
            <a:r>
              <a:rPr lang="it-IT" altLang="it-IT" dirty="0"/>
              <a:t>” (TM </a:t>
            </a:r>
            <a:r>
              <a:rPr lang="it-IT" altLang="it-IT" dirty="0" err="1"/>
              <a:t>Du</a:t>
            </a:r>
            <a:r>
              <a:rPr lang="it-IT" altLang="it-IT" dirty="0"/>
              <a:t> Pont) ma contiene un gruppo di acido </a:t>
            </a:r>
            <a:r>
              <a:rPr lang="it-IT" altLang="it-IT" dirty="0" err="1"/>
              <a:t>sulfonico</a:t>
            </a:r>
            <a:r>
              <a:rPr lang="it-IT" altLang="it-IT" dirty="0"/>
              <a:t>. E’ questo il gruppo che permette un saltellare di protone da una catena di polimero ad altro?</a:t>
            </a:r>
          </a:p>
          <a:p>
            <a:pPr>
              <a:spcAft>
                <a:spcPct val="30000"/>
              </a:spcAft>
            </a:pPr>
            <a:r>
              <a:rPr lang="pl-PL" altLang="it-IT" dirty="0"/>
              <a:t>I s</a:t>
            </a:r>
            <a:r>
              <a:rPr lang="it-IT" altLang="it-IT" dirty="0"/>
              <a:t>alti di protoni sono abbastanza comuni in chimica. Nell</a:t>
            </a:r>
            <a:r>
              <a:rPr lang="pl-PL" altLang="it-IT" dirty="0"/>
              <a:t>a</a:t>
            </a:r>
            <a:r>
              <a:rPr lang="it-IT" altLang="it-IT" dirty="0"/>
              <a:t> molecola mostrata qua</a:t>
            </a:r>
            <a:r>
              <a:rPr lang="pl-PL" altLang="it-IT" dirty="0"/>
              <a:t>,</a:t>
            </a:r>
            <a:r>
              <a:rPr lang="it-IT" altLang="it-IT" dirty="0"/>
              <a:t> l’ambiente esterno (il solvente) può indurre il trasferimento di protone tra i vicini gruppi funzionali e in questo modo </a:t>
            </a:r>
            <a:r>
              <a:rPr lang="it-IT" altLang="it-IT" dirty="0" err="1"/>
              <a:t>cam-biare</a:t>
            </a:r>
            <a:r>
              <a:rPr lang="it-IT" altLang="it-IT" dirty="0"/>
              <a:t> la struttura (e anche il colore) della molecola.</a:t>
            </a:r>
          </a:p>
          <a:p>
            <a:pPr algn="just" eaLnBrk="1" hangingPunct="1">
              <a:spcAft>
                <a:spcPct val="30000"/>
              </a:spcAft>
            </a:pPr>
            <a:r>
              <a:rPr lang="pl-PL" altLang="it-IT" dirty="0"/>
              <a:t> </a:t>
            </a:r>
          </a:p>
        </p:txBody>
      </p:sp>
      <p:sp>
        <p:nvSpPr>
          <p:cNvPr id="13" name="CasellaDiTesto 12">
            <a:extLst>
              <a:ext uri="{FF2B5EF4-FFF2-40B4-BE49-F238E27FC236}">
                <a16:creationId xmlns:a16="http://schemas.microsoft.com/office/drawing/2014/main" id="{E08A6396-64A2-4C41-9073-B0E0BB5F7C92}"/>
              </a:ext>
            </a:extLst>
          </p:cNvPr>
          <p:cNvSpPr txBox="1"/>
          <p:nvPr/>
        </p:nvSpPr>
        <p:spPr>
          <a:xfrm>
            <a:off x="140672" y="5344596"/>
            <a:ext cx="8781540" cy="1283428"/>
          </a:xfrm>
          <a:prstGeom prst="rect">
            <a:avLst/>
          </a:prstGeom>
          <a:noFill/>
        </p:spPr>
        <p:txBody>
          <a:bodyPr wrap="square">
            <a:spAutoFit/>
          </a:bodyPr>
          <a:lstStyle/>
          <a:p>
            <a:pPr>
              <a:spcAft>
                <a:spcPct val="30000"/>
              </a:spcAft>
            </a:pPr>
            <a:r>
              <a:rPr lang="it-IT" altLang="it-IT" dirty="0"/>
              <a:t>Infine, gli </a:t>
            </a:r>
            <a:r>
              <a:rPr lang="it-IT" altLang="it-IT" dirty="0" err="1"/>
              <a:t>squ</a:t>
            </a:r>
            <a:r>
              <a:rPr lang="pl-PL" altLang="it-IT" dirty="0"/>
              <a:t>a</a:t>
            </a:r>
            <a:r>
              <a:rPr lang="it-IT" altLang="it-IT" dirty="0"/>
              <a:t>li usano </a:t>
            </a:r>
            <a:r>
              <a:rPr lang="pl-PL" altLang="it-IT" dirty="0"/>
              <a:t>il </a:t>
            </a:r>
            <a:r>
              <a:rPr lang="it-IT" altLang="it-IT" dirty="0"/>
              <a:t>loro radar frontale per catturare i deboli segnali del pesce impaurito nascosto nella sabbia. Il radar è estremamente sensibile: i portatori di carica elettrica sono i protoni in una specie di gel.</a:t>
            </a:r>
          </a:p>
          <a:p>
            <a:pPr>
              <a:spcAft>
                <a:spcPct val="30000"/>
              </a:spcAft>
            </a:pPr>
            <a:r>
              <a:rPr lang="it-IT" altLang="it-IT" dirty="0"/>
              <a:t>Possiamo usare un gel così nelle FCH?</a:t>
            </a:r>
            <a:endParaRPr lang="en-AU" altLang="it-IT"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A0EF866-F0A5-45E2-9A87-C0D361060302}"/>
              </a:ext>
            </a:extLst>
          </p:cNvPr>
          <p:cNvSpPr>
            <a:spLocks noGrp="1" noChangeArrowheads="1"/>
          </p:cNvSpPr>
          <p:nvPr>
            <p:ph type="title" idx="4294967295"/>
          </p:nvPr>
        </p:nvSpPr>
        <p:spPr bwMode="auto">
          <a:xfrm>
            <a:off x="457200" y="11663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Produzione e stoccaggio dell’idrogeno</a:t>
            </a:r>
            <a:endParaRPr lang="en-AU" altLang="it-IT" sz="3200" dirty="0"/>
          </a:p>
        </p:txBody>
      </p:sp>
      <p:pic>
        <p:nvPicPr>
          <p:cNvPr id="72708" name="Picture 4">
            <a:extLst>
              <a:ext uri="{FF2B5EF4-FFF2-40B4-BE49-F238E27FC236}">
                <a16:creationId xmlns:a16="http://schemas.microsoft.com/office/drawing/2014/main" id="{320F861E-FE04-46EC-9302-623668A42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5324596" cy="403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Text Box 5">
            <a:extLst>
              <a:ext uri="{FF2B5EF4-FFF2-40B4-BE49-F238E27FC236}">
                <a16:creationId xmlns:a16="http://schemas.microsoft.com/office/drawing/2014/main" id="{6985824E-659B-4A63-940F-12A66CA9B36B}"/>
              </a:ext>
            </a:extLst>
          </p:cNvPr>
          <p:cNvSpPr txBox="1">
            <a:spLocks noChangeArrowheads="1"/>
          </p:cNvSpPr>
          <p:nvPr/>
        </p:nvSpPr>
        <p:spPr bwMode="auto">
          <a:xfrm>
            <a:off x="5075635" y="764704"/>
            <a:ext cx="4068365"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ja-JP" dirty="0">
                <a:ea typeface="MS PGothic" panose="020B0600070205080204" pitchFamily="34" charset="-128"/>
              </a:rPr>
              <a:t>Uno d</a:t>
            </a:r>
            <a:r>
              <a:rPr lang="pl-PL" altLang="ja-JP" dirty="0"/>
              <a:t>e</a:t>
            </a:r>
            <a:r>
              <a:rPr lang="it-IT" altLang="ja-JP" dirty="0">
                <a:ea typeface="MS PGothic" panose="020B0600070205080204" pitchFamily="34" charset="-128"/>
              </a:rPr>
              <a:t>i problemi maggiori nell’implementazione pratica della mobilità basata sull’idrogeno è lo stoccaggio del gas.</a:t>
            </a:r>
            <a:endParaRPr lang="pl-PL" altLang="ja-JP" dirty="0"/>
          </a:p>
          <a:p>
            <a:r>
              <a:rPr lang="it-IT" altLang="ja-JP" dirty="0">
                <a:ea typeface="MS PGothic" panose="020B0600070205080204" pitchFamily="34" charset="-128"/>
              </a:rPr>
              <a:t>Il metodo più semplice è un contenitore a pressione, ma come si vede dalla figure a confronto occupa relativamente il volume maggiore.</a:t>
            </a:r>
          </a:p>
          <a:p>
            <a:r>
              <a:rPr lang="it-IT" altLang="ja-JP" dirty="0">
                <a:ea typeface="MS PGothic" panose="020B0600070205080204" pitchFamily="34" charset="-128"/>
              </a:rPr>
              <a:t>H</a:t>
            </a:r>
            <a:r>
              <a:rPr lang="pl-PL" altLang="ja-JP" baseline="-25000" dirty="0"/>
              <a:t>2</a:t>
            </a:r>
            <a:r>
              <a:rPr lang="it-IT" altLang="ja-JP" dirty="0">
                <a:ea typeface="MS PGothic" panose="020B0600070205080204" pitchFamily="34" charset="-128"/>
              </a:rPr>
              <a:t> può essere anche liquefatto: questo crea altri problemi relativi all’isolamento termico e</a:t>
            </a:r>
            <a:r>
              <a:rPr lang="pl-PL" altLang="ja-JP" dirty="0"/>
              <a:t>c</a:t>
            </a:r>
            <a:r>
              <a:rPr lang="it-IT" altLang="ja-JP" dirty="0">
                <a:ea typeface="MS PGothic" panose="020B0600070205080204" pitchFamily="34" charset="-128"/>
              </a:rPr>
              <a:t>c.</a:t>
            </a:r>
          </a:p>
          <a:p>
            <a:r>
              <a:rPr lang="it-IT" altLang="ja-JP" dirty="0">
                <a:ea typeface="MS PGothic" panose="020B0600070205080204" pitchFamily="34" charset="-128"/>
              </a:rPr>
              <a:t>H</a:t>
            </a:r>
            <a:r>
              <a:rPr lang="pl-PL" altLang="ja-JP" baseline="-25000" dirty="0"/>
              <a:t>2</a:t>
            </a:r>
            <a:r>
              <a:rPr lang="it-IT" altLang="ja-JP" dirty="0">
                <a:ea typeface="MS PGothic" panose="020B0600070205080204" pitchFamily="34" charset="-128"/>
              </a:rPr>
              <a:t> può essere anche catturato in una forma d</a:t>
            </a:r>
            <a:r>
              <a:rPr lang="pl-PL" altLang="ja-JP" dirty="0"/>
              <a:t>i</a:t>
            </a:r>
            <a:r>
              <a:rPr lang="it-IT" altLang="ja-JP" dirty="0">
                <a:ea typeface="MS PGothic" panose="020B0600070205080204" pitchFamily="34" charset="-128"/>
              </a:rPr>
              <a:t> spugna chimica: metalli </a:t>
            </a:r>
            <a:r>
              <a:rPr lang="it-IT" altLang="ja-JP" dirty="0" err="1">
                <a:ea typeface="MS PGothic" panose="020B0600070205080204" pitchFamily="34" charset="-128"/>
              </a:rPr>
              <a:t>na</a:t>
            </a:r>
            <a:r>
              <a:rPr lang="pl-PL" altLang="ja-JP" dirty="0"/>
              <a:t>n</a:t>
            </a:r>
            <a:r>
              <a:rPr lang="it-IT" altLang="ja-JP" dirty="0" err="1">
                <a:ea typeface="MS PGothic" panose="020B0600070205080204" pitchFamily="34" charset="-128"/>
              </a:rPr>
              <a:t>ostrutturali</a:t>
            </a:r>
            <a:r>
              <a:rPr lang="it-IT" altLang="ja-JP" dirty="0">
                <a:ea typeface="MS PGothic" panose="020B0600070205080204" pitchFamily="34" charset="-128"/>
              </a:rPr>
              <a:t> Mg, </a:t>
            </a:r>
            <a:r>
              <a:rPr lang="it-IT" altLang="ja-JP" dirty="0" err="1">
                <a:ea typeface="MS PGothic" panose="020B0600070205080204" pitchFamily="34" charset="-128"/>
              </a:rPr>
              <a:t>LaNi</a:t>
            </a:r>
            <a:r>
              <a:rPr lang="it-IT" altLang="ja-JP" dirty="0">
                <a:ea typeface="MS PGothic" panose="020B0600070205080204" pitchFamily="34" charset="-128"/>
              </a:rPr>
              <a:t>: il problema consiste nel rilascio veloce di gas quando serve (per esempio quando</a:t>
            </a:r>
            <a:r>
              <a:rPr lang="pl-PL" altLang="ja-JP" dirty="0"/>
              <a:t> la</a:t>
            </a:r>
            <a:r>
              <a:rPr lang="it-IT" altLang="ja-JP" dirty="0">
                <a:ea typeface="MS PGothic" panose="020B0600070205080204" pitchFamily="34" charset="-128"/>
              </a:rPr>
              <a:t> macchina accelera).</a:t>
            </a:r>
          </a:p>
          <a:p>
            <a:r>
              <a:rPr lang="it-IT" altLang="ja-JP" dirty="0">
                <a:ea typeface="MS PGothic" panose="020B0600070205080204" pitchFamily="34" charset="-128"/>
              </a:rPr>
              <a:t>I lavori scientifici e tecnologici proseguono </a:t>
            </a:r>
            <a:r>
              <a:rPr lang="en-AU" altLang="it-IT" dirty="0"/>
              <a:t>.</a:t>
            </a:r>
            <a:r>
              <a:rPr lang="pl-PL" altLang="it-IT" dirty="0"/>
              <a:t>    </a:t>
            </a:r>
            <a:endParaRPr lang="en-AU" altLang="it-IT" dirty="0"/>
          </a:p>
        </p:txBody>
      </p:sp>
      <p:sp>
        <p:nvSpPr>
          <p:cNvPr id="72710" name="Text Box 6">
            <a:extLst>
              <a:ext uri="{FF2B5EF4-FFF2-40B4-BE49-F238E27FC236}">
                <a16:creationId xmlns:a16="http://schemas.microsoft.com/office/drawing/2014/main" id="{507F21C8-878F-469D-80D7-EF5B93A440DC}"/>
              </a:ext>
            </a:extLst>
          </p:cNvPr>
          <p:cNvSpPr txBox="1">
            <a:spLocks noChangeArrowheads="1"/>
          </p:cNvSpPr>
          <p:nvPr/>
        </p:nvSpPr>
        <p:spPr bwMode="auto">
          <a:xfrm>
            <a:off x="30730" y="4796474"/>
            <a:ext cx="358303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50" dirty="0"/>
              <a:t>Credits: Prof. A. Miotello e dott. Marco Adami, Uni Trento</a:t>
            </a:r>
            <a:endParaRPr lang="it-IT" altLang="it-IT" sz="105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ED1279BF-A099-4451-B31B-2069CE5F8A6E}"/>
              </a:ext>
            </a:extLst>
          </p:cNvPr>
          <p:cNvSpPr>
            <a:spLocks noGrp="1" noChangeArrowheads="1"/>
          </p:cNvSpPr>
          <p:nvPr>
            <p:ph type="title" idx="4294967295"/>
          </p:nvPr>
        </p:nvSpPr>
        <p:spPr bwMode="auto">
          <a:xfrm>
            <a:off x="251520" y="1292"/>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Dal prototipo…</a:t>
            </a:r>
            <a:endParaRPr lang="en-AU" altLang="it-IT" sz="3200" dirty="0"/>
          </a:p>
        </p:txBody>
      </p:sp>
      <p:sp>
        <p:nvSpPr>
          <p:cNvPr id="93187" name="Text Box 3">
            <a:extLst>
              <a:ext uri="{FF2B5EF4-FFF2-40B4-BE49-F238E27FC236}">
                <a16:creationId xmlns:a16="http://schemas.microsoft.com/office/drawing/2014/main" id="{ED6D50F2-672A-4565-9086-BEC400198B66}"/>
              </a:ext>
            </a:extLst>
          </p:cNvPr>
          <p:cNvSpPr txBox="1">
            <a:spLocks noChangeArrowheads="1"/>
          </p:cNvSpPr>
          <p:nvPr/>
        </p:nvSpPr>
        <p:spPr bwMode="auto">
          <a:xfrm>
            <a:off x="5225248" y="429917"/>
            <a:ext cx="3811247" cy="47736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30000"/>
              </a:spcAft>
            </a:pPr>
            <a:r>
              <a:rPr lang="it-IT" altLang="ja-JP" dirty="0">
                <a:ea typeface="MS PGothic" panose="020B0600070205080204" pitchFamily="34" charset="-128"/>
              </a:rPr>
              <a:t>Le maggiori case automobilistiche hanno cominciato le implementazioni pratiche delle FCH. </a:t>
            </a:r>
          </a:p>
          <a:p>
            <a:pPr>
              <a:spcAft>
                <a:spcPct val="30000"/>
              </a:spcAft>
            </a:pPr>
            <a:r>
              <a:rPr lang="it-IT" altLang="ja-JP" dirty="0">
                <a:ea typeface="MS PGothic" panose="020B0600070205080204" pitchFamily="34" charset="-128"/>
              </a:rPr>
              <a:t>I problemi tecnici sono numerosi: dallo stoccaggio dell’idrogeno, alla flessibilità di rifornimento dell’idrogeno alla FCH, la duratura della FCH stessa, il complesso sistema di controllo e sicurezza, motori elettrici e le riserve di energia, come le pile di Volta</a:t>
            </a:r>
            <a:r>
              <a:rPr lang="pl-PL" altLang="ja-JP" dirty="0"/>
              <a:t> (al litio qua)</a:t>
            </a:r>
            <a:r>
              <a:rPr lang="it-IT" altLang="ja-JP" dirty="0">
                <a:ea typeface="MS PGothic" panose="020B0600070205080204" pitchFamily="34" charset="-128"/>
              </a:rPr>
              <a:t>.</a:t>
            </a:r>
          </a:p>
          <a:p>
            <a:pPr>
              <a:spcAft>
                <a:spcPct val="30000"/>
              </a:spcAft>
            </a:pPr>
            <a:r>
              <a:rPr lang="it-IT" altLang="ja-JP" dirty="0">
                <a:ea typeface="MS PGothic" panose="020B0600070205080204" pitchFamily="34" charset="-128"/>
              </a:rPr>
              <a:t>Merced</a:t>
            </a:r>
            <a:r>
              <a:rPr lang="pl-PL" altLang="ja-JP" dirty="0"/>
              <a:t>e</a:t>
            </a:r>
            <a:r>
              <a:rPr lang="it-IT" altLang="ja-JP" dirty="0">
                <a:ea typeface="MS PGothic" panose="020B0600070205080204" pitchFamily="34" charset="-128"/>
              </a:rPr>
              <a:t>s-Benz ha sviluppato un prototipo nel 2017 ma non è ancora disponibile sul mercato. </a:t>
            </a:r>
            <a:r>
              <a:rPr lang="pl-PL" altLang="it-IT" dirty="0"/>
              <a:t>   </a:t>
            </a:r>
            <a:endParaRPr lang="en-AU" altLang="it-IT" dirty="0"/>
          </a:p>
          <a:p>
            <a:pPr>
              <a:spcAft>
                <a:spcPct val="30000"/>
              </a:spcAft>
            </a:pPr>
            <a:endParaRPr lang="en-AU" altLang="it-IT" dirty="0"/>
          </a:p>
        </p:txBody>
      </p:sp>
      <p:sp>
        <p:nvSpPr>
          <p:cNvPr id="93188" name="Text Box 4">
            <a:extLst>
              <a:ext uri="{FF2B5EF4-FFF2-40B4-BE49-F238E27FC236}">
                <a16:creationId xmlns:a16="http://schemas.microsoft.com/office/drawing/2014/main" id="{5A45E422-1F8C-40FC-A32B-B422C00490F2}"/>
              </a:ext>
            </a:extLst>
          </p:cNvPr>
          <p:cNvSpPr txBox="1">
            <a:spLocks noChangeArrowheads="1"/>
          </p:cNvSpPr>
          <p:nvPr/>
        </p:nvSpPr>
        <p:spPr bwMode="auto">
          <a:xfrm>
            <a:off x="126786" y="6411526"/>
            <a:ext cx="67931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dirty="0"/>
              <a:t>Courtesy: Dr Johannes T</a:t>
            </a:r>
            <a:r>
              <a:rPr lang="en-US" altLang="it-IT" sz="1400" dirty="0"/>
              <a:t>ö</a:t>
            </a:r>
            <a:r>
              <a:rPr lang="pl-PL" altLang="it-IT" sz="1400" dirty="0"/>
              <a:t>pler, Deutscher Wasserstoff-und Brennstoffzellenverband</a:t>
            </a:r>
            <a:endParaRPr lang="en-US" altLang="it-IT" sz="1400" dirty="0"/>
          </a:p>
        </p:txBody>
      </p:sp>
      <p:pic>
        <p:nvPicPr>
          <p:cNvPr id="93190" name="Picture 6">
            <a:extLst>
              <a:ext uri="{FF2B5EF4-FFF2-40B4-BE49-F238E27FC236}">
                <a16:creationId xmlns:a16="http://schemas.microsoft.com/office/drawing/2014/main" id="{291EBD9A-E844-49DF-93DE-88826C22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43" y="1046321"/>
            <a:ext cx="4964906" cy="372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9012429-58FD-44AD-8211-D48EC51D2361}"/>
              </a:ext>
            </a:extLst>
          </p:cNvPr>
          <p:cNvSpPr>
            <a:spLocks noGrp="1" noChangeArrowheads="1"/>
          </p:cNvSpPr>
          <p:nvPr>
            <p:ph type="title" idx="4294967295"/>
          </p:nvPr>
        </p:nvSpPr>
        <p:spPr bwMode="auto">
          <a:xfrm>
            <a:off x="457200" y="-150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Hydrogen-fuelled car</a:t>
            </a:r>
            <a:endParaRPr lang="en-AU" altLang="it-IT" sz="3200" dirty="0"/>
          </a:p>
        </p:txBody>
      </p:sp>
      <p:pic>
        <p:nvPicPr>
          <p:cNvPr id="71684" name="Picture 4">
            <a:extLst>
              <a:ext uri="{FF2B5EF4-FFF2-40B4-BE49-F238E27FC236}">
                <a16:creationId xmlns:a16="http://schemas.microsoft.com/office/drawing/2014/main" id="{77AB3A68-B311-4396-95A4-2F4313725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4" y="1887141"/>
            <a:ext cx="4857750" cy="2940844"/>
          </a:xfrm>
          <a:prstGeom prst="rect">
            <a:avLst/>
          </a:prstGeom>
          <a:noFill/>
          <a:extLst>
            <a:ext uri="{909E8E84-426E-40DD-AFC4-6F175D3DCCD1}">
              <a14:hiddenFill xmlns:a14="http://schemas.microsoft.com/office/drawing/2010/main">
                <a:solidFill>
                  <a:srgbClr val="FFFFFF"/>
                </a:solidFill>
              </a14:hiddenFill>
            </a:ext>
          </a:extLst>
        </p:spPr>
      </p:pic>
      <p:sp>
        <p:nvSpPr>
          <p:cNvPr id="71685" name="Rectangle 5">
            <a:extLst>
              <a:ext uri="{FF2B5EF4-FFF2-40B4-BE49-F238E27FC236}">
                <a16:creationId xmlns:a16="http://schemas.microsoft.com/office/drawing/2014/main" id="{5093B9C3-F27B-4832-B90E-200398C1DAC2}"/>
              </a:ext>
            </a:extLst>
          </p:cNvPr>
          <p:cNvSpPr>
            <a:spLocks noChangeArrowheads="1"/>
          </p:cNvSpPr>
          <p:nvPr/>
        </p:nvSpPr>
        <p:spPr bwMode="auto">
          <a:xfrm>
            <a:off x="285750" y="5021305"/>
            <a:ext cx="6858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AU" altLang="it-IT" sz="1050">
                <a:hlinkClick r:id="rId4"/>
              </a:rPr>
              <a:t>https://ssl.toyota.com/mirai/fcv.html</a:t>
            </a:r>
            <a:r>
              <a:rPr lang="en-AU" altLang="it-IT" sz="1050"/>
              <a:t> </a:t>
            </a:r>
          </a:p>
        </p:txBody>
      </p:sp>
      <p:sp>
        <p:nvSpPr>
          <p:cNvPr id="71686" name="Text Box 6">
            <a:extLst>
              <a:ext uri="{FF2B5EF4-FFF2-40B4-BE49-F238E27FC236}">
                <a16:creationId xmlns:a16="http://schemas.microsoft.com/office/drawing/2014/main" id="{6DC1CF49-02DF-4C57-AC78-F500D8EB2D85}"/>
              </a:ext>
            </a:extLst>
          </p:cNvPr>
          <p:cNvSpPr txBox="1">
            <a:spLocks noChangeArrowheads="1"/>
          </p:cNvSpPr>
          <p:nvPr/>
        </p:nvSpPr>
        <p:spPr bwMode="auto">
          <a:xfrm>
            <a:off x="5354241" y="855748"/>
            <a:ext cx="3534965" cy="56046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en-AU" altLang="it-IT" b="1" dirty="0"/>
              <a:t>Toyota </a:t>
            </a:r>
            <a:r>
              <a:rPr lang="en-AU" altLang="it-IT" b="1" dirty="0" err="1"/>
              <a:t>Mirai</a:t>
            </a:r>
            <a:endParaRPr lang="en-AU" altLang="it-IT" b="1" dirty="0"/>
          </a:p>
          <a:p>
            <a:pPr>
              <a:spcAft>
                <a:spcPct val="30000"/>
              </a:spcAft>
            </a:pPr>
            <a:endParaRPr lang="en-AU" altLang="it-IT" dirty="0"/>
          </a:p>
          <a:p>
            <a:r>
              <a:rPr lang="it-IT" altLang="it-IT" dirty="0"/>
              <a:t>FCH in polimero solido, motore elettrico d</a:t>
            </a:r>
            <a:r>
              <a:rPr lang="pl-PL" altLang="it-IT" dirty="0"/>
              <a:t>a</a:t>
            </a:r>
            <a:r>
              <a:rPr lang="it-IT" altLang="it-IT" dirty="0"/>
              <a:t> 150 hp.</a:t>
            </a:r>
          </a:p>
          <a:p>
            <a:r>
              <a:rPr lang="pl-PL" altLang="it-IT" dirty="0"/>
              <a:t>- </a:t>
            </a:r>
            <a:r>
              <a:rPr lang="it-IT" altLang="it-IT" dirty="0"/>
              <a:t>Il serbatoio d</a:t>
            </a:r>
            <a:r>
              <a:rPr lang="pl-PL" altLang="it-IT" dirty="0"/>
              <a:t>’</a:t>
            </a:r>
            <a:r>
              <a:rPr lang="it-IT" altLang="it-IT" dirty="0"/>
              <a:t>idrogeno 37 l, </a:t>
            </a:r>
            <a:endParaRPr lang="pl-PL" altLang="it-IT" dirty="0"/>
          </a:p>
          <a:p>
            <a:r>
              <a:rPr lang="it-IT" altLang="it-IT" dirty="0"/>
              <a:t>@ 70 atm. pressione, </a:t>
            </a:r>
            <a:endParaRPr lang="pl-PL" altLang="it-IT" dirty="0"/>
          </a:p>
          <a:p>
            <a:r>
              <a:rPr lang="pl-PL" altLang="it-IT" dirty="0"/>
              <a:t>- T</a:t>
            </a:r>
            <a:r>
              <a:rPr lang="it-IT" altLang="it-IT" dirty="0" err="1"/>
              <a:t>empo</a:t>
            </a:r>
            <a:r>
              <a:rPr lang="it-IT" altLang="it-IT" dirty="0"/>
              <a:t> di rifornimento 5 minuti</a:t>
            </a:r>
          </a:p>
          <a:p>
            <a:r>
              <a:rPr lang="pl-PL" altLang="it-IT" dirty="0"/>
              <a:t>- </a:t>
            </a:r>
            <a:r>
              <a:rPr lang="it-IT" altLang="it-IT" dirty="0"/>
              <a:t>Distanza di viaggio 300 miglia</a:t>
            </a:r>
          </a:p>
          <a:p>
            <a:r>
              <a:rPr lang="pl-PL" altLang="it-IT" dirty="0"/>
              <a:t>- </a:t>
            </a:r>
            <a:r>
              <a:rPr lang="it-IT" altLang="it-IT" dirty="0"/>
              <a:t>Accelerazione 0-60 mph – 9 secondi</a:t>
            </a:r>
          </a:p>
          <a:p>
            <a:endParaRPr lang="pl-PL" altLang="it-IT" dirty="0"/>
          </a:p>
          <a:p>
            <a:r>
              <a:rPr lang="it-IT" altLang="it-IT" dirty="0"/>
              <a:t>La tua con 389 $/mese per 36 mesi o 58.500</a:t>
            </a:r>
            <a:r>
              <a:rPr lang="pl-PL" altLang="it-IT" dirty="0"/>
              <a:t>*</a:t>
            </a:r>
            <a:r>
              <a:rPr lang="it-IT" altLang="it-IT" dirty="0"/>
              <a:t> $</a:t>
            </a:r>
            <a:r>
              <a:rPr lang="pl-PL" altLang="it-IT" dirty="0"/>
              <a:t> (negli USA)</a:t>
            </a:r>
          </a:p>
          <a:p>
            <a:endParaRPr lang="pl-PL" altLang="it-IT" dirty="0"/>
          </a:p>
          <a:p>
            <a:r>
              <a:rPr lang="pl-PL" altLang="it-IT" dirty="0"/>
              <a:t>*Probabilmente, FCH </a:t>
            </a:r>
            <a:r>
              <a:rPr lang="it-IT" altLang="ja-JP" dirty="0">
                <a:ea typeface="MS PGothic" panose="020B0600070205080204" pitchFamily="34" charset="-128"/>
              </a:rPr>
              <a:t>è</a:t>
            </a:r>
            <a:r>
              <a:rPr lang="pl-PL" altLang="ja-JP" dirty="0"/>
              <a:t> l’elemento pi</a:t>
            </a:r>
            <a:r>
              <a:rPr lang="en-US" altLang="ja-JP" dirty="0">
                <a:ea typeface="MS PGothic" panose="020B0600070205080204" pitchFamily="34" charset="-128"/>
              </a:rPr>
              <a:t>ù</a:t>
            </a:r>
            <a:r>
              <a:rPr lang="pl-PL" altLang="ja-JP" dirty="0"/>
              <a:t> costoso in tutta la macchina mostata qui</a:t>
            </a:r>
            <a:endParaRPr lang="en-US" altLang="it-IT" dirty="0"/>
          </a:p>
          <a:p>
            <a:pPr>
              <a:spcAft>
                <a:spcPct val="30000"/>
              </a:spcAft>
            </a:pPr>
            <a:r>
              <a:rPr lang="pl-PL" altLang="it-IT" dirty="0"/>
              <a:t>   </a:t>
            </a:r>
            <a:endParaRPr lang="en-AU" altLang="it-IT" dirty="0"/>
          </a:p>
          <a:p>
            <a:pPr>
              <a:spcAft>
                <a:spcPct val="30000"/>
              </a:spcAft>
            </a:pPr>
            <a:endParaRPr lang="en-AU"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additive="base">
                                        <p:cTn id="7" dur="500" fill="hold"/>
                                        <p:tgtEl>
                                          <p:spTgt spid="71684"/>
                                        </p:tgtEl>
                                        <p:attrNameLst>
                                          <p:attrName>ppt_x</p:attrName>
                                        </p:attrNameLst>
                                      </p:cBhvr>
                                      <p:tavLst>
                                        <p:tav tm="0">
                                          <p:val>
                                            <p:strVal val="1+#ppt_w/2"/>
                                          </p:val>
                                        </p:tav>
                                        <p:tav tm="100000">
                                          <p:val>
                                            <p:strVal val="#ppt_x"/>
                                          </p:val>
                                        </p:tav>
                                      </p:tavLst>
                                    </p:anim>
                                    <p:anim calcmode="lin" valueType="num">
                                      <p:cBhvr additive="base">
                                        <p:cTn id="8"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E89FFD7-2C45-45A0-B065-16EBC4C6114C}"/>
              </a:ext>
            </a:extLst>
          </p:cNvPr>
          <p:cNvSpPr>
            <a:spLocks noGrp="1" noChangeArrowheads="1"/>
          </p:cNvSpPr>
          <p:nvPr>
            <p:ph type="title" idx="4294967295"/>
          </p:nvPr>
        </p:nvSpPr>
        <p:spPr bwMode="auto">
          <a:xfrm>
            <a:off x="467544" y="28166"/>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Autobus urbani</a:t>
            </a:r>
            <a:endParaRPr lang="en-AU" altLang="it-IT" sz="3200" dirty="0"/>
          </a:p>
        </p:txBody>
      </p:sp>
      <p:sp>
        <p:nvSpPr>
          <p:cNvPr id="94211" name="Text Box 3">
            <a:extLst>
              <a:ext uri="{FF2B5EF4-FFF2-40B4-BE49-F238E27FC236}">
                <a16:creationId xmlns:a16="http://schemas.microsoft.com/office/drawing/2014/main" id="{C70BE7B6-172B-44D3-8E82-B833576BB299}"/>
              </a:ext>
            </a:extLst>
          </p:cNvPr>
          <p:cNvSpPr txBox="1">
            <a:spLocks noChangeArrowheads="1"/>
          </p:cNvSpPr>
          <p:nvPr/>
        </p:nvSpPr>
        <p:spPr bwMode="auto">
          <a:xfrm>
            <a:off x="5311379" y="210892"/>
            <a:ext cx="3715940" cy="46074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Motori diesel di autobus producono non solo CO</a:t>
            </a:r>
            <a:r>
              <a:rPr lang="it-IT" altLang="it-IT" baseline="-25000" dirty="0"/>
              <a:t>2</a:t>
            </a:r>
            <a:r>
              <a:rPr lang="it-IT" altLang="it-IT" dirty="0"/>
              <a:t> ma anche, frequentemente, alte quantità di nano-particelle di carbonio che sono cancerogene. Loro vengono di solito catalogate come PM10 ma sono molto più pericolose che la polvere “normale” (i.e. la sabbia).</a:t>
            </a:r>
          </a:p>
          <a:p>
            <a:r>
              <a:rPr lang="it-IT" altLang="it-IT" dirty="0"/>
              <a:t>    </a:t>
            </a:r>
            <a:r>
              <a:rPr lang="it-IT" altLang="ja-JP" dirty="0">
                <a:ea typeface="MS PGothic" panose="020B0600070205080204" pitchFamily="34" charset="-128"/>
              </a:rPr>
              <a:t>Questo autobus </a:t>
            </a:r>
            <a:r>
              <a:rPr lang="it-IT" altLang="ja-JP" dirty="0"/>
              <a:t>a</a:t>
            </a:r>
            <a:r>
              <a:rPr lang="it-IT" altLang="ja-JP" dirty="0">
                <a:ea typeface="MS PGothic" panose="020B0600070205080204" pitchFamily="34" charset="-128"/>
              </a:rPr>
              <a:t> Cologna adesso è più costos</a:t>
            </a:r>
            <a:r>
              <a:rPr lang="it-IT" altLang="ja-JP" dirty="0"/>
              <a:t>o</a:t>
            </a:r>
            <a:r>
              <a:rPr lang="it-IT" altLang="ja-JP" dirty="0">
                <a:ea typeface="MS PGothic" panose="020B0600070205080204" pitchFamily="34" charset="-128"/>
              </a:rPr>
              <a:t>, 2-3 volte che un autobus tradizionale ma questo avveniva sempre con qualsiasi nuova tecnologi</a:t>
            </a:r>
            <a:r>
              <a:rPr lang="it-IT" altLang="ja-JP" dirty="0"/>
              <a:t>a</a:t>
            </a:r>
            <a:r>
              <a:rPr lang="it-IT" altLang="it-IT" dirty="0"/>
              <a:t>. </a:t>
            </a:r>
          </a:p>
          <a:p>
            <a:pPr>
              <a:spcAft>
                <a:spcPct val="30000"/>
              </a:spcAft>
            </a:pPr>
            <a:endParaRPr lang="en-AU" altLang="it-IT" dirty="0"/>
          </a:p>
          <a:p>
            <a:pPr>
              <a:spcAft>
                <a:spcPct val="30000"/>
              </a:spcAft>
            </a:pPr>
            <a:endParaRPr lang="en-AU" altLang="it-IT" dirty="0"/>
          </a:p>
        </p:txBody>
      </p:sp>
      <p:sp>
        <p:nvSpPr>
          <p:cNvPr id="94212" name="Text Box 4">
            <a:extLst>
              <a:ext uri="{FF2B5EF4-FFF2-40B4-BE49-F238E27FC236}">
                <a16:creationId xmlns:a16="http://schemas.microsoft.com/office/drawing/2014/main" id="{5DA6F6F3-48A6-465B-99FF-CDA9CC889CA9}"/>
              </a:ext>
            </a:extLst>
          </p:cNvPr>
          <p:cNvSpPr txBox="1">
            <a:spLocks noChangeArrowheads="1"/>
          </p:cNvSpPr>
          <p:nvPr/>
        </p:nvSpPr>
        <p:spPr bwMode="auto">
          <a:xfrm>
            <a:off x="1459706" y="5382816"/>
            <a:ext cx="47500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Courtesy: Dr Johannes T</a:t>
            </a:r>
            <a:r>
              <a:rPr lang="en-US" altLang="it-IT" sz="900"/>
              <a:t>ö</a:t>
            </a:r>
            <a:r>
              <a:rPr lang="pl-PL" altLang="it-IT" sz="900"/>
              <a:t>pler, Deutscher Wasserstoff-und Brennstoffzellenverband</a:t>
            </a:r>
          </a:p>
          <a:p>
            <a:r>
              <a:rPr lang="pl-PL" altLang="it-IT" sz="900"/>
              <a:t>G. Karwasz worked as expert for Provincia Autonoma of Trento, in subject of air pollution.</a:t>
            </a:r>
            <a:endParaRPr lang="en-US" altLang="it-IT" sz="900"/>
          </a:p>
        </p:txBody>
      </p:sp>
      <p:pic>
        <p:nvPicPr>
          <p:cNvPr id="94213" name="Picture 5">
            <a:extLst>
              <a:ext uri="{FF2B5EF4-FFF2-40B4-BE49-F238E27FC236}">
                <a16:creationId xmlns:a16="http://schemas.microsoft.com/office/drawing/2014/main" id="{FF5FC532-89B8-44F4-9328-CD0A6F04E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73" y="1556147"/>
            <a:ext cx="507920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4215" name="Picture 7">
            <a:extLst>
              <a:ext uri="{FF2B5EF4-FFF2-40B4-BE49-F238E27FC236}">
                <a16:creationId xmlns:a16="http://schemas.microsoft.com/office/drawing/2014/main" id="{927C1B80-6B28-4DFA-89E7-E87E71386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341" y="4343400"/>
            <a:ext cx="2297906" cy="1722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5">
            <p14:nvContentPartPr>
              <p14:cNvPr id="94219" name="Ink 11">
                <a:extLst>
                  <a:ext uri="{FF2B5EF4-FFF2-40B4-BE49-F238E27FC236}">
                    <a16:creationId xmlns:a16="http://schemas.microsoft.com/office/drawing/2014/main" id="{D06EDD7C-3113-4B7B-ACDC-A96328BB233D}"/>
                  </a:ext>
                </a:extLst>
              </p14:cNvPr>
              <p14:cNvContentPartPr>
                <a14:cpLocks xmlns:a14="http://schemas.microsoft.com/office/drawing/2010/main" noRot="1" noChangeAspect="1" noEditPoints="1" noChangeArrowheads="1" noChangeShapeType="1"/>
              </p14:cNvContentPartPr>
              <p14:nvPr/>
            </p14:nvContentPartPr>
            <p14:xfrm>
              <a:off x="4581525" y="4343400"/>
              <a:ext cx="1390650" cy="619125"/>
            </p14:xfrm>
          </p:contentPart>
        </mc:Choice>
        <mc:Fallback xmlns="">
          <p:pic>
            <p:nvPicPr>
              <p:cNvPr id="94219" name="Ink 11">
                <a:extLst>
                  <a:ext uri="{FF2B5EF4-FFF2-40B4-BE49-F238E27FC236}">
                    <a16:creationId xmlns:a16="http://schemas.microsoft.com/office/drawing/2014/main" id="{D06EDD7C-3113-4B7B-ACDC-A96328BB233D}"/>
                  </a:ext>
                </a:extLst>
              </p:cNvPr>
              <p:cNvPicPr>
                <a:picLocks noRot="1" noChangeAspect="1" noEditPoints="1" noChangeArrowheads="1" noChangeShapeType="1"/>
              </p:cNvPicPr>
              <p:nvPr/>
            </p:nvPicPr>
            <p:blipFill>
              <a:blip r:embed="rId6"/>
              <a:stretch>
                <a:fillRect/>
              </a:stretch>
            </p:blipFill>
            <p:spPr>
              <a:xfrm>
                <a:off x="4572168" y="4334047"/>
                <a:ext cx="1409005" cy="637832"/>
              </a:xfrm>
              <a:prstGeom prst="rect">
                <a:avLst/>
              </a:prstGeom>
            </p:spPr>
          </p:pic>
        </mc:Fallback>
      </mc:AlternateContent>
      <p:sp>
        <p:nvSpPr>
          <p:cNvPr id="94220" name="Text Box 12">
            <a:extLst>
              <a:ext uri="{FF2B5EF4-FFF2-40B4-BE49-F238E27FC236}">
                <a16:creationId xmlns:a16="http://schemas.microsoft.com/office/drawing/2014/main" id="{73A2D84D-6CE1-42CF-902D-55AEA6A13776}"/>
              </a:ext>
            </a:extLst>
          </p:cNvPr>
          <p:cNvSpPr txBox="1">
            <a:spLocks noChangeArrowheads="1"/>
          </p:cNvSpPr>
          <p:nvPr/>
        </p:nvSpPr>
        <p:spPr bwMode="auto">
          <a:xfrm>
            <a:off x="6535341" y="6066234"/>
            <a:ext cx="188384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dirty="0"/>
              <a:t>Photo GK, this time not in Poland</a:t>
            </a:r>
            <a:endParaRPr lang="en-AU" altLang="it-IT" sz="9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CCF4C48-0B28-4843-8A86-13C076AA3BDE}"/>
              </a:ext>
            </a:extLst>
          </p:cNvPr>
          <p:cNvSpPr>
            <a:spLocks noGrp="1" noChangeArrowheads="1"/>
          </p:cNvSpPr>
          <p:nvPr>
            <p:ph type="title" idx="4294967295"/>
          </p:nvPr>
        </p:nvSpPr>
        <p:spPr bwMode="auto">
          <a:xfrm>
            <a:off x="1043608" y="17621"/>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Una rete di „buona volont</a:t>
            </a:r>
            <a:r>
              <a:rPr lang="en-US" altLang="it-IT" sz="3200" dirty="0"/>
              <a:t>à</a:t>
            </a:r>
            <a:r>
              <a:rPr lang="pl-PL" altLang="it-IT" sz="3200" dirty="0"/>
              <a:t>”</a:t>
            </a:r>
            <a:endParaRPr lang="en-US" altLang="it-IT" sz="3200" dirty="0"/>
          </a:p>
        </p:txBody>
      </p:sp>
      <p:sp>
        <p:nvSpPr>
          <p:cNvPr id="92163" name="Text Box 3">
            <a:extLst>
              <a:ext uri="{FF2B5EF4-FFF2-40B4-BE49-F238E27FC236}">
                <a16:creationId xmlns:a16="http://schemas.microsoft.com/office/drawing/2014/main" id="{24BEE21E-464C-4F52-BBE3-DEA2C348B99F}"/>
              </a:ext>
            </a:extLst>
          </p:cNvPr>
          <p:cNvSpPr txBox="1">
            <a:spLocks noChangeArrowheads="1"/>
          </p:cNvSpPr>
          <p:nvPr/>
        </p:nvSpPr>
        <p:spPr bwMode="auto">
          <a:xfrm>
            <a:off x="5553445" y="867872"/>
            <a:ext cx="3534965" cy="4496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45000"/>
              </a:spcAft>
            </a:pPr>
            <a:r>
              <a:rPr lang="it-IT" altLang="it-IT" dirty="0"/>
              <a:t>Il problema dell’inquinamento urbano è urgente in tutta l’Europa (vedi la schermata successiva sulla Polonia).</a:t>
            </a:r>
          </a:p>
          <a:p>
            <a:pPr>
              <a:spcAft>
                <a:spcPct val="45000"/>
              </a:spcAft>
            </a:pPr>
            <a:r>
              <a:rPr lang="it-IT" altLang="it-IT" dirty="0"/>
              <a:t>Una densa urbanizzazione, il paesaggio specifico, condizioni tecniche delle autovetture etc. causano in tante agglomerazioni Europee le condizioni della qualità dell’aria al di sotto di livelli permessi. </a:t>
            </a:r>
          </a:p>
          <a:p>
            <a:pPr>
              <a:spcAft>
                <a:spcPct val="45000"/>
              </a:spcAft>
            </a:pPr>
            <a:r>
              <a:rPr lang="it-IT" altLang="it-IT" dirty="0"/>
              <a:t>A questo punto tutti tentativi di rimuovere la combustione del petrolio sono benvenute e</a:t>
            </a:r>
            <a:r>
              <a:rPr lang="pl-PL" altLang="it-IT" dirty="0"/>
              <a:t> </a:t>
            </a:r>
            <a:r>
              <a:rPr lang="it-IT" altLang="it-IT" dirty="0"/>
              <a:t> i costi non sono più prioritari.</a:t>
            </a:r>
          </a:p>
        </p:txBody>
      </p:sp>
      <p:sp>
        <p:nvSpPr>
          <p:cNvPr id="92164" name="Text Box 4">
            <a:extLst>
              <a:ext uri="{FF2B5EF4-FFF2-40B4-BE49-F238E27FC236}">
                <a16:creationId xmlns:a16="http://schemas.microsoft.com/office/drawing/2014/main" id="{3F2306F4-22A9-4700-912E-EA87731845FA}"/>
              </a:ext>
            </a:extLst>
          </p:cNvPr>
          <p:cNvSpPr txBox="1">
            <a:spLocks noChangeArrowheads="1"/>
          </p:cNvSpPr>
          <p:nvPr/>
        </p:nvSpPr>
        <p:spPr bwMode="auto">
          <a:xfrm>
            <a:off x="-11258" y="4988328"/>
            <a:ext cx="540724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100" dirty="0"/>
              <a:t>Courtesy: Dr Johannes T</a:t>
            </a:r>
            <a:r>
              <a:rPr lang="en-US" altLang="it-IT" sz="1100" dirty="0"/>
              <a:t>ö</a:t>
            </a:r>
            <a:r>
              <a:rPr lang="pl-PL" altLang="it-IT" sz="1100" dirty="0"/>
              <a:t>pler, Deutscher Wasserstoff-und Brennstoffzellenverband</a:t>
            </a:r>
            <a:endParaRPr lang="en-US" altLang="it-IT" sz="1100" dirty="0"/>
          </a:p>
        </p:txBody>
      </p:sp>
      <p:pic>
        <p:nvPicPr>
          <p:cNvPr id="92165" name="Picture 5">
            <a:extLst>
              <a:ext uri="{FF2B5EF4-FFF2-40B4-BE49-F238E27FC236}">
                <a16:creationId xmlns:a16="http://schemas.microsoft.com/office/drawing/2014/main" id="{124C9735-5B21-4962-AE4A-1F5406521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 y="874870"/>
            <a:ext cx="5516835" cy="413830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98D8FEC6-4E29-4FF8-B91F-307A2019413E}"/>
              </a:ext>
            </a:extLst>
          </p:cNvPr>
          <p:cNvSpPr txBox="1"/>
          <p:nvPr/>
        </p:nvSpPr>
        <p:spPr>
          <a:xfrm>
            <a:off x="152737" y="5364488"/>
            <a:ext cx="8964488" cy="646331"/>
          </a:xfrm>
          <a:prstGeom prst="rect">
            <a:avLst/>
          </a:prstGeom>
          <a:noFill/>
        </p:spPr>
        <p:txBody>
          <a:bodyPr wrap="square">
            <a:spAutoFit/>
          </a:bodyPr>
          <a:lstStyle/>
          <a:p>
            <a:pPr>
              <a:spcAft>
                <a:spcPct val="45000"/>
              </a:spcAft>
            </a:pPr>
            <a:r>
              <a:rPr lang="it-IT" altLang="it-IT" dirty="0"/>
              <a:t>Tutto una striscia di paesi che hanno deciso di provare gli autobus all’idrogeno si estende dalla Norvegia all’Italia. Adesso anche la Polonia ha aderito alla iniziativa</a:t>
            </a:r>
            <a:r>
              <a:rPr lang="pl-PL" altLang="it-IT" dirty="0"/>
              <a:t>.</a:t>
            </a:r>
            <a:endParaRPr lang="en-AU" altLang="it-IT"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B4BC7891-7550-4190-994B-794825B40840}"/>
              </a:ext>
            </a:extLst>
          </p:cNvPr>
          <p:cNvSpPr>
            <a:spLocks noGrp="1" noChangeArrowheads="1"/>
          </p:cNvSpPr>
          <p:nvPr>
            <p:ph type="title" idx="4294967295"/>
          </p:nvPr>
        </p:nvSpPr>
        <p:spPr bwMode="auto">
          <a:xfrm>
            <a:off x="45720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Esportare lo smog urbano</a:t>
            </a:r>
            <a:endParaRPr lang="en-AU" altLang="it-IT" sz="3200" dirty="0"/>
          </a:p>
        </p:txBody>
      </p:sp>
      <p:pic>
        <p:nvPicPr>
          <p:cNvPr id="91140" name="Picture 4">
            <a:extLst>
              <a:ext uri="{FF2B5EF4-FFF2-40B4-BE49-F238E27FC236}">
                <a16:creationId xmlns:a16="http://schemas.microsoft.com/office/drawing/2014/main" id="{EF7353B4-A155-4605-9ABC-2B08EE58E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7253"/>
            <a:ext cx="6084094" cy="3167063"/>
          </a:xfrm>
          <a:prstGeom prst="rect">
            <a:avLst/>
          </a:prstGeom>
          <a:noFill/>
          <a:extLst>
            <a:ext uri="{909E8E84-426E-40DD-AFC4-6F175D3DCCD1}">
              <a14:hiddenFill xmlns:a14="http://schemas.microsoft.com/office/drawing/2010/main">
                <a:solidFill>
                  <a:srgbClr val="FFFFFF"/>
                </a:solidFill>
              </a14:hiddenFill>
            </a:ext>
          </a:extLst>
        </p:spPr>
      </p:pic>
      <p:sp>
        <p:nvSpPr>
          <p:cNvPr id="91141" name="Text Box 5">
            <a:extLst>
              <a:ext uri="{FF2B5EF4-FFF2-40B4-BE49-F238E27FC236}">
                <a16:creationId xmlns:a16="http://schemas.microsoft.com/office/drawing/2014/main" id="{7B365A88-3CC3-44B1-8159-90EFED5DC553}"/>
              </a:ext>
            </a:extLst>
          </p:cNvPr>
          <p:cNvSpPr txBox="1">
            <a:spLocks noChangeArrowheads="1"/>
          </p:cNvSpPr>
          <p:nvPr/>
        </p:nvSpPr>
        <p:spPr bwMode="auto">
          <a:xfrm>
            <a:off x="6084094" y="977253"/>
            <a:ext cx="2792015" cy="39657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it-IT" dirty="0"/>
              <a:t>Il titolo dice “La Polonia alla cima di paesi che inquinano maggiormente in Europa”</a:t>
            </a:r>
          </a:p>
          <a:p>
            <a:pPr>
              <a:spcAft>
                <a:spcPct val="30000"/>
              </a:spcAft>
            </a:pPr>
            <a:r>
              <a:rPr lang="it-IT" altLang="it-IT" dirty="0"/>
              <a:t>La mappa mostra le concentrazioni di </a:t>
            </a:r>
            <a:r>
              <a:rPr lang="it-IT" altLang="it-IT" dirty="0" err="1"/>
              <a:t>benzo</a:t>
            </a:r>
            <a:r>
              <a:rPr lang="it-IT" altLang="it-IT" dirty="0"/>
              <a:t>-pirene (cancerogeno)  che proviene dalla combustione del carbone.</a:t>
            </a:r>
          </a:p>
          <a:p>
            <a:pPr>
              <a:spcAft>
                <a:spcPct val="30000"/>
              </a:spcAft>
            </a:pPr>
            <a:endParaRPr lang="en-AU" altLang="it-IT" sz="1500" dirty="0"/>
          </a:p>
          <a:p>
            <a:pPr>
              <a:spcAft>
                <a:spcPct val="30000"/>
              </a:spcAft>
            </a:pPr>
            <a:r>
              <a:rPr lang="pl-PL" altLang="it-IT" dirty="0"/>
              <a:t>   </a:t>
            </a:r>
            <a:endParaRPr lang="en-AU" altLang="it-IT" dirty="0"/>
          </a:p>
          <a:p>
            <a:pPr>
              <a:spcAft>
                <a:spcPct val="30000"/>
              </a:spcAft>
            </a:pPr>
            <a:endParaRPr lang="en-AU" altLang="it-IT" dirty="0"/>
          </a:p>
        </p:txBody>
      </p:sp>
      <p:sp>
        <p:nvSpPr>
          <p:cNvPr id="6" name="CasellaDiTesto 5">
            <a:extLst>
              <a:ext uri="{FF2B5EF4-FFF2-40B4-BE49-F238E27FC236}">
                <a16:creationId xmlns:a16="http://schemas.microsoft.com/office/drawing/2014/main" id="{458A7B8B-E236-445F-BD47-94FAAAD14D2F}"/>
              </a:ext>
            </a:extLst>
          </p:cNvPr>
          <p:cNvSpPr txBox="1"/>
          <p:nvPr/>
        </p:nvSpPr>
        <p:spPr>
          <a:xfrm>
            <a:off x="26469" y="4468735"/>
            <a:ext cx="8849639" cy="923330"/>
          </a:xfrm>
          <a:prstGeom prst="rect">
            <a:avLst/>
          </a:prstGeom>
          <a:noFill/>
        </p:spPr>
        <p:txBody>
          <a:bodyPr wrap="square">
            <a:spAutoFit/>
          </a:bodyPr>
          <a:lstStyle/>
          <a:p>
            <a:pPr>
              <a:spcAft>
                <a:spcPct val="30000"/>
              </a:spcAft>
            </a:pPr>
            <a:r>
              <a:rPr lang="it-IT" altLang="it-IT" dirty="0"/>
              <a:t>La Polonia non solo produce gigantesche quantità di benzopirene (la concentrazione media dieci volte più alte che i limiti permessi per la salute) ma lo anche esporta ai paesi </a:t>
            </a:r>
            <a:r>
              <a:rPr lang="it-IT" altLang="it-IT" dirty="0" err="1"/>
              <a:t>vici</a:t>
            </a:r>
            <a:r>
              <a:rPr lang="pl-PL" altLang="it-IT" dirty="0"/>
              <a:t>ni…</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ACC3021-CBAE-4611-8ABD-9FD3A582EE6D}"/>
              </a:ext>
            </a:extLst>
          </p:cNvPr>
          <p:cNvSpPr>
            <a:spLocks noGrp="1" noChangeArrowheads="1"/>
          </p:cNvSpPr>
          <p:nvPr>
            <p:ph type="title" idx="4294967295"/>
          </p:nvPr>
        </p:nvSpPr>
        <p:spPr bwMode="auto">
          <a:xfrm>
            <a:off x="395536" y="-71240"/>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Anche sulle navi</a:t>
            </a:r>
            <a:r>
              <a:rPr lang="pl-PL" altLang="it-IT" sz="3200" dirty="0"/>
              <a:t>…</a:t>
            </a:r>
            <a:endParaRPr lang="en-AU" altLang="it-IT" sz="3200" dirty="0"/>
          </a:p>
        </p:txBody>
      </p:sp>
      <p:sp>
        <p:nvSpPr>
          <p:cNvPr id="90115" name="Text Box 3">
            <a:extLst>
              <a:ext uri="{FF2B5EF4-FFF2-40B4-BE49-F238E27FC236}">
                <a16:creationId xmlns:a16="http://schemas.microsoft.com/office/drawing/2014/main" id="{1795750F-51AE-484B-8519-57896E408ECB}"/>
              </a:ext>
            </a:extLst>
          </p:cNvPr>
          <p:cNvSpPr txBox="1">
            <a:spLocks noChangeArrowheads="1"/>
          </p:cNvSpPr>
          <p:nvPr/>
        </p:nvSpPr>
        <p:spPr bwMode="auto">
          <a:xfrm>
            <a:off x="5213326" y="786010"/>
            <a:ext cx="3877865" cy="47182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5000"/>
              </a:spcAft>
            </a:pPr>
            <a:r>
              <a:rPr lang="it-IT" altLang="it-IT" dirty="0"/>
              <a:t>Le navi usano potenti motori Diesel che sono particolarmente inquinanti. Non si sente questo inquinamento essendo sull’acqua. Ma le immagini satellitari mostrano le tracce di nuvole dove le navi passano sull’oceano aperto.</a:t>
            </a:r>
          </a:p>
          <a:p>
            <a:pPr>
              <a:spcAft>
                <a:spcPct val="35000"/>
              </a:spcAft>
            </a:pPr>
            <a:r>
              <a:rPr lang="it-IT" altLang="it-IT" dirty="0"/>
              <a:t>Motori Diesel producono anche grandissime quantità di gas, che essendo poli-atomici portano a un effetto serra a lungo termine (270 anni nel caso di N</a:t>
            </a:r>
            <a:r>
              <a:rPr lang="pl-PL" altLang="it-IT" baseline="-25000" dirty="0"/>
              <a:t>2</a:t>
            </a:r>
            <a:r>
              <a:rPr lang="it-IT" altLang="it-IT" dirty="0"/>
              <a:t>O). NO</a:t>
            </a:r>
            <a:r>
              <a:rPr lang="pl-PL" altLang="it-IT" baseline="-25000" dirty="0"/>
              <a:t>2</a:t>
            </a:r>
            <a:r>
              <a:rPr lang="pl-PL" altLang="it-IT" dirty="0"/>
              <a:t>,</a:t>
            </a:r>
            <a:r>
              <a:rPr lang="it-IT" altLang="it-IT" dirty="0"/>
              <a:t> in cambio</a:t>
            </a:r>
            <a:r>
              <a:rPr lang="pl-PL" altLang="it-IT" dirty="0"/>
              <a:t>,</a:t>
            </a:r>
            <a:r>
              <a:rPr lang="it-IT" altLang="it-IT" dirty="0"/>
              <a:t> contribuisce alla formazione dell’ozono troposferico che è cancerogeno.</a:t>
            </a:r>
            <a:endParaRPr lang="it-IT" altLang="ja-JP" dirty="0">
              <a:ea typeface="MS PGothic" panose="020B0600070205080204" pitchFamily="34" charset="-128"/>
            </a:endParaRPr>
          </a:p>
          <a:p>
            <a:pPr>
              <a:spcAft>
                <a:spcPct val="30000"/>
              </a:spcAft>
            </a:pPr>
            <a:endParaRPr lang="en-AU" altLang="it-IT" dirty="0"/>
          </a:p>
        </p:txBody>
      </p:sp>
      <p:sp>
        <p:nvSpPr>
          <p:cNvPr id="90116" name="Text Box 4">
            <a:extLst>
              <a:ext uri="{FF2B5EF4-FFF2-40B4-BE49-F238E27FC236}">
                <a16:creationId xmlns:a16="http://schemas.microsoft.com/office/drawing/2014/main" id="{017CB738-9949-48B9-872D-C63717F30DC2}"/>
              </a:ext>
            </a:extLst>
          </p:cNvPr>
          <p:cNvSpPr txBox="1">
            <a:spLocks noChangeArrowheads="1"/>
          </p:cNvSpPr>
          <p:nvPr/>
        </p:nvSpPr>
        <p:spPr bwMode="auto">
          <a:xfrm>
            <a:off x="-26268" y="4515048"/>
            <a:ext cx="49135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Courtesy: Dr Johannes T</a:t>
            </a:r>
            <a:r>
              <a:rPr lang="en-US" altLang="it-IT" sz="1000" dirty="0"/>
              <a:t>ö</a:t>
            </a:r>
            <a:r>
              <a:rPr lang="pl-PL" altLang="it-IT" sz="1000" dirty="0"/>
              <a:t>pler, Deutscher Wasserstoff-und Brennstoffzellenverband</a:t>
            </a:r>
            <a:endParaRPr lang="en-US" altLang="it-IT" sz="1000" dirty="0"/>
          </a:p>
        </p:txBody>
      </p:sp>
      <p:pic>
        <p:nvPicPr>
          <p:cNvPr id="90117" name="Picture 5">
            <a:extLst>
              <a:ext uri="{FF2B5EF4-FFF2-40B4-BE49-F238E27FC236}">
                <a16:creationId xmlns:a16="http://schemas.microsoft.com/office/drawing/2014/main" id="{7D90FF2B-18C8-4C61-A8F8-F572B2342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86010"/>
            <a:ext cx="4972050" cy="372903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45E54449-C008-4C2F-9C6A-8E497C1A26BC}"/>
              </a:ext>
            </a:extLst>
          </p:cNvPr>
          <p:cNvSpPr txBox="1"/>
          <p:nvPr/>
        </p:nvSpPr>
        <p:spPr>
          <a:xfrm>
            <a:off x="124083" y="5014693"/>
            <a:ext cx="8967107" cy="1020279"/>
          </a:xfrm>
          <a:prstGeom prst="rect">
            <a:avLst/>
          </a:prstGeom>
          <a:noFill/>
        </p:spPr>
        <p:txBody>
          <a:bodyPr wrap="square">
            <a:spAutoFit/>
          </a:bodyPr>
          <a:lstStyle/>
          <a:p>
            <a:pPr>
              <a:spcAft>
                <a:spcPct val="35000"/>
              </a:spcAft>
            </a:pPr>
            <a:r>
              <a:rPr lang="it-IT" altLang="ja-JP" dirty="0">
                <a:ea typeface="MS PGothic" panose="020B0600070205080204" pitchFamily="34" charset="-128"/>
              </a:rPr>
              <a:t>S</a:t>
            </a:r>
            <a:r>
              <a:rPr lang="pl-PL" altLang="ja-JP" dirty="0"/>
              <a:t>O</a:t>
            </a:r>
            <a:r>
              <a:rPr lang="pl-PL" altLang="ja-JP" baseline="-25000" dirty="0"/>
              <a:t>2</a:t>
            </a:r>
            <a:r>
              <a:rPr lang="it-IT" altLang="ja-JP" dirty="0">
                <a:ea typeface="MS PGothic" panose="020B0600070205080204" pitchFamily="34" charset="-128"/>
              </a:rPr>
              <a:t> è altamente corrosivo: la sua emissione sull’emisfero Nord ha “mitigato” l’effetto serra a metà del XX secolo. </a:t>
            </a:r>
            <a:endParaRPr lang="pl-PL" altLang="ja-JP" dirty="0"/>
          </a:p>
          <a:p>
            <a:pPr>
              <a:spcAft>
                <a:spcPct val="35000"/>
              </a:spcAft>
            </a:pPr>
            <a:r>
              <a:rPr lang="pl-PL" altLang="ja-JP" dirty="0"/>
              <a:t>Ma la prima nave a FCH gi</a:t>
            </a:r>
            <a:r>
              <a:rPr lang="en-US" altLang="ja-JP" dirty="0">
                <a:ea typeface="MS PGothic" panose="020B0600070205080204" pitchFamily="34" charset="-128"/>
              </a:rPr>
              <a:t>à</a:t>
            </a:r>
            <a:r>
              <a:rPr lang="pl-PL" altLang="ja-JP" dirty="0"/>
              <a:t> circola sul Reno</a:t>
            </a:r>
            <a:r>
              <a:rPr lang="en-AU" altLang="it-IT" sz="1425" dirty="0"/>
              <a:t>.</a:t>
            </a:r>
            <a:r>
              <a:rPr lang="en-AU" altLang="it-IT"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009C8C85-15E6-46A9-87F1-8653D033F073}"/>
              </a:ext>
            </a:extLst>
          </p:cNvPr>
          <p:cNvSpPr>
            <a:spLocks noGrp="1" noChangeArrowheads="1"/>
          </p:cNvSpPr>
          <p:nvPr>
            <p:ph type="title"/>
          </p:nvPr>
        </p:nvSpPr>
        <p:spPr>
          <a:xfrm>
            <a:off x="0" y="188913"/>
            <a:ext cx="9252520" cy="1143000"/>
          </a:xfrm>
        </p:spPr>
        <p:txBody>
          <a:bodyPr/>
          <a:lstStyle/>
          <a:p>
            <a:r>
              <a:rPr lang="it-IT" altLang="it-IT" sz="3000" dirty="0"/>
              <a:t>Atmosfera – un sottile, morbido (e isolante) piumino</a:t>
            </a:r>
          </a:p>
        </p:txBody>
      </p:sp>
      <p:pic>
        <p:nvPicPr>
          <p:cNvPr id="151555" name="Picture 3">
            <a:extLst>
              <a:ext uri="{FF2B5EF4-FFF2-40B4-BE49-F238E27FC236}">
                <a16:creationId xmlns:a16="http://schemas.microsoft.com/office/drawing/2014/main" id="{3DDFD3F4-CA3A-4891-8867-0CF29DAA6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052513"/>
            <a:ext cx="4743450" cy="3036887"/>
          </a:xfrm>
          <a:prstGeom prst="rect">
            <a:avLst/>
          </a:prstGeom>
          <a:noFill/>
          <a:extLst>
            <a:ext uri="{909E8E84-426E-40DD-AFC4-6F175D3DCCD1}">
              <a14:hiddenFill xmlns:a14="http://schemas.microsoft.com/office/drawing/2010/main">
                <a:solidFill>
                  <a:srgbClr val="FFFFFF"/>
                </a:solidFill>
              </a14:hiddenFill>
            </a:ext>
          </a:extLst>
        </p:spPr>
      </p:pic>
      <p:pic>
        <p:nvPicPr>
          <p:cNvPr id="151556" name="Picture 4">
            <a:extLst>
              <a:ext uri="{FF2B5EF4-FFF2-40B4-BE49-F238E27FC236}">
                <a16:creationId xmlns:a16="http://schemas.microsoft.com/office/drawing/2014/main" id="{0C301B8C-471D-4F13-87B0-D96F0EBAA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420938"/>
            <a:ext cx="2298700" cy="3448050"/>
          </a:xfrm>
          <a:prstGeom prst="rect">
            <a:avLst/>
          </a:prstGeom>
          <a:noFill/>
          <a:extLst>
            <a:ext uri="{909E8E84-426E-40DD-AFC4-6F175D3DCCD1}">
              <a14:hiddenFill xmlns:a14="http://schemas.microsoft.com/office/drawing/2010/main">
                <a:solidFill>
                  <a:srgbClr val="FFFFFF"/>
                </a:solidFill>
              </a14:hiddenFill>
            </a:ext>
          </a:extLst>
        </p:spPr>
      </p:pic>
      <p:sp>
        <p:nvSpPr>
          <p:cNvPr id="151558" name="Text Box 6">
            <a:extLst>
              <a:ext uri="{FF2B5EF4-FFF2-40B4-BE49-F238E27FC236}">
                <a16:creationId xmlns:a16="http://schemas.microsoft.com/office/drawing/2014/main" id="{664D641D-C48F-4227-A303-2E345475F901}"/>
              </a:ext>
            </a:extLst>
          </p:cNvPr>
          <p:cNvSpPr txBox="1">
            <a:spLocks noChangeArrowheads="1"/>
          </p:cNvSpPr>
          <p:nvPr/>
        </p:nvSpPr>
        <p:spPr bwMode="auto">
          <a:xfrm>
            <a:off x="3975100" y="6067425"/>
            <a:ext cx="48275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000">
                <a:hlinkClick r:id="rId4"/>
              </a:rPr>
              <a:t>http://spaceflight.nasa.gov/gallery/images/shuttle/sts-130/html/iss022e062672.html</a:t>
            </a:r>
            <a:r>
              <a:rPr lang="pl-PL" altLang="it-IT" sz="1000"/>
              <a:t> </a:t>
            </a:r>
            <a:endParaRPr lang="en-US" altLang="it-IT" sz="1000"/>
          </a:p>
        </p:txBody>
      </p:sp>
      <p:pic>
        <p:nvPicPr>
          <p:cNvPr id="151559" name="Picture 7">
            <a:extLst>
              <a:ext uri="{FF2B5EF4-FFF2-40B4-BE49-F238E27FC236}">
                <a16:creationId xmlns:a16="http://schemas.microsoft.com/office/drawing/2014/main" id="{6BB2603D-9AC8-42AB-9CB6-80B749B96C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916113"/>
            <a:ext cx="224631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8901F90-8111-44A8-86BA-D54CD32361B6}"/>
              </a:ext>
            </a:extLst>
          </p:cNvPr>
          <p:cNvSpPr>
            <a:spLocks noGrp="1" noChangeArrowheads="1"/>
          </p:cNvSpPr>
          <p:nvPr>
            <p:ph type="title" idx="4294967295"/>
          </p:nvPr>
        </p:nvSpPr>
        <p:spPr bwMode="auto">
          <a:xfrm>
            <a:off x="920916" y="26780"/>
            <a:ext cx="6543675"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Even in ariplanes…</a:t>
            </a:r>
            <a:endParaRPr lang="en-AU" altLang="it-IT" sz="3200" dirty="0"/>
          </a:p>
        </p:txBody>
      </p:sp>
      <p:sp>
        <p:nvSpPr>
          <p:cNvPr id="88068" name="Text Box 4">
            <a:extLst>
              <a:ext uri="{FF2B5EF4-FFF2-40B4-BE49-F238E27FC236}">
                <a16:creationId xmlns:a16="http://schemas.microsoft.com/office/drawing/2014/main" id="{946056BA-3661-4F2C-A4FA-8FE792BA3B9D}"/>
              </a:ext>
            </a:extLst>
          </p:cNvPr>
          <p:cNvSpPr txBox="1">
            <a:spLocks noChangeArrowheads="1"/>
          </p:cNvSpPr>
          <p:nvPr/>
        </p:nvSpPr>
        <p:spPr bwMode="auto">
          <a:xfrm>
            <a:off x="5542360" y="854009"/>
            <a:ext cx="3374231" cy="43304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it-IT" altLang="ja-JP" dirty="0">
                <a:ea typeface="MS PGothic" panose="020B0600070205080204" pitchFamily="34" charset="-128"/>
              </a:rPr>
              <a:t>Numerose sono le applicazioni sotto gli studi: un aeroplano potrebbe essere una visione molto lontana ma in confronto con i costi della progettazione dettagliata, una </a:t>
            </a:r>
            <a:r>
              <a:rPr lang="it-IT" altLang="ja-JP" i="1" dirty="0">
                <a:ea typeface="MS PGothic" panose="020B0600070205080204" pitchFamily="34" charset="-128"/>
              </a:rPr>
              <a:t>visione</a:t>
            </a:r>
            <a:r>
              <a:rPr lang="it-IT" altLang="ja-JP" dirty="0">
                <a:ea typeface="MS PGothic" panose="020B0600070205080204" pitchFamily="34" charset="-128"/>
              </a:rPr>
              <a:t> è la </a:t>
            </a:r>
            <a:r>
              <a:rPr lang="it-IT" altLang="ja-JP" i="1" dirty="0">
                <a:ea typeface="MS PGothic" panose="020B0600070205080204" pitchFamily="34" charset="-128"/>
              </a:rPr>
              <a:t>ricerca</a:t>
            </a:r>
            <a:r>
              <a:rPr lang="it-IT" altLang="ja-JP" dirty="0">
                <a:ea typeface="MS PGothic" panose="020B0600070205080204" pitchFamily="34" charset="-128"/>
              </a:rPr>
              <a:t> a basso costo.</a:t>
            </a:r>
          </a:p>
          <a:p>
            <a:pPr>
              <a:spcAft>
                <a:spcPct val="30000"/>
              </a:spcAft>
            </a:pPr>
            <a:r>
              <a:rPr lang="it-IT" altLang="ja-JP" dirty="0">
                <a:ea typeface="MS PGothic" panose="020B0600070205080204" pitchFamily="34" charset="-128"/>
              </a:rPr>
              <a:t>Aeroplani, in particolare militari, saranno probabilmente gli ultimi ad abbandonare il petrolio, ma la quantità enorme del traffico aereo fa i produttori di aerei di pensare seriamente sull’uso dell’idrogeno come propellente. </a:t>
            </a:r>
          </a:p>
        </p:txBody>
      </p:sp>
      <p:sp>
        <p:nvSpPr>
          <p:cNvPr id="88069" name="Text Box 5">
            <a:extLst>
              <a:ext uri="{FF2B5EF4-FFF2-40B4-BE49-F238E27FC236}">
                <a16:creationId xmlns:a16="http://schemas.microsoft.com/office/drawing/2014/main" id="{23B390E9-B742-4135-893E-7F3FE90B6FC3}"/>
              </a:ext>
            </a:extLst>
          </p:cNvPr>
          <p:cNvSpPr txBox="1">
            <a:spLocks noChangeArrowheads="1"/>
          </p:cNvSpPr>
          <p:nvPr/>
        </p:nvSpPr>
        <p:spPr bwMode="auto">
          <a:xfrm>
            <a:off x="0" y="4604734"/>
            <a:ext cx="49135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Courtesy: Dr Johannes T</a:t>
            </a:r>
            <a:r>
              <a:rPr lang="en-US" altLang="it-IT" sz="1000" dirty="0"/>
              <a:t>ö</a:t>
            </a:r>
            <a:r>
              <a:rPr lang="pl-PL" altLang="it-IT" sz="1000" dirty="0"/>
              <a:t>pler, Deutscher Wasserstoff-und Brennstoffzellenverband</a:t>
            </a:r>
            <a:endParaRPr lang="en-US" altLang="it-IT" sz="1000" dirty="0"/>
          </a:p>
        </p:txBody>
      </p:sp>
      <p:pic>
        <p:nvPicPr>
          <p:cNvPr id="88070" name="Picture 6">
            <a:extLst>
              <a:ext uri="{FF2B5EF4-FFF2-40B4-BE49-F238E27FC236}">
                <a16:creationId xmlns:a16="http://schemas.microsoft.com/office/drawing/2014/main" id="{075AA5AE-AA3A-42B6-A68E-0C93388AD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498"/>
          <a:stretch>
            <a:fillRect/>
          </a:stretch>
        </p:blipFill>
        <p:spPr bwMode="auto">
          <a:xfrm>
            <a:off x="0" y="884030"/>
            <a:ext cx="5542360" cy="372070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655C5B84-86C0-4C37-AF03-3A62F40D041A}"/>
              </a:ext>
            </a:extLst>
          </p:cNvPr>
          <p:cNvSpPr txBox="1"/>
          <p:nvPr/>
        </p:nvSpPr>
        <p:spPr>
          <a:xfrm>
            <a:off x="10142" y="5117844"/>
            <a:ext cx="9133858" cy="1006429"/>
          </a:xfrm>
          <a:prstGeom prst="rect">
            <a:avLst/>
          </a:prstGeom>
          <a:noFill/>
        </p:spPr>
        <p:txBody>
          <a:bodyPr wrap="square">
            <a:spAutoFit/>
          </a:bodyPr>
          <a:lstStyle/>
          <a:p>
            <a:pPr>
              <a:spcAft>
                <a:spcPct val="30000"/>
              </a:spcAft>
            </a:pPr>
            <a:r>
              <a:rPr lang="it-IT" altLang="ja-JP" dirty="0">
                <a:ea typeface="MS PGothic" panose="020B0600070205080204" pitchFamily="34" charset="-128"/>
              </a:rPr>
              <a:t>E probabilmente molto vicino è l’uso di FC come i generatori della corrente elettrica in aeroplani (qui Airbus A30X).</a:t>
            </a:r>
          </a:p>
          <a:p>
            <a:pPr>
              <a:spcAft>
                <a:spcPct val="30000"/>
              </a:spcAft>
            </a:pPr>
            <a:r>
              <a:rPr lang="it-IT" altLang="ja-JP" dirty="0">
                <a:ea typeface="MS PGothic" panose="020B0600070205080204" pitchFamily="34" charset="-128"/>
              </a:rPr>
              <a:t>Dall’altra parte, le tecnologie di FC furono sviluppate per i voli Apollo.</a:t>
            </a:r>
            <a:r>
              <a:rPr lang="en-AU" altLang="it-IT" dirty="0"/>
              <a:t>.</a:t>
            </a:r>
            <a:r>
              <a:rPr lang="pl-PL" altLang="it-IT" dirty="0"/>
              <a:t> </a:t>
            </a:r>
            <a:endParaRPr lang="en-AU" altLang="it-IT"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B87B2D5-204D-4BCE-8E73-F25E11D9DA0D}"/>
              </a:ext>
            </a:extLst>
          </p:cNvPr>
          <p:cNvSpPr>
            <a:spLocks noGrp="1" noChangeArrowheads="1"/>
          </p:cNvSpPr>
          <p:nvPr>
            <p:ph type="title" idx="4294967295"/>
          </p:nvPr>
        </p:nvSpPr>
        <p:spPr bwMode="auto">
          <a:xfrm>
            <a:off x="457200" y="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La macchina ad acqa: didattica</a:t>
            </a:r>
            <a:endParaRPr lang="en-AU" altLang="it-IT" sz="3200" dirty="0"/>
          </a:p>
        </p:txBody>
      </p:sp>
      <p:pic>
        <p:nvPicPr>
          <p:cNvPr id="99331" name="Picture 3">
            <a:extLst>
              <a:ext uri="{FF2B5EF4-FFF2-40B4-BE49-F238E27FC236}">
                <a16:creationId xmlns:a16="http://schemas.microsoft.com/office/drawing/2014/main" id="{6AA07D40-3235-4B4F-9CF9-6EE80291538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79512" y="857250"/>
            <a:ext cx="3796903" cy="2847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Prostokąt 12">
            <a:extLst>
              <a:ext uri="{FF2B5EF4-FFF2-40B4-BE49-F238E27FC236}">
                <a16:creationId xmlns:a16="http://schemas.microsoft.com/office/drawing/2014/main" id="{CF88BCB2-E7A0-42B6-B211-382286EAED68}"/>
              </a:ext>
            </a:extLst>
          </p:cNvPr>
          <p:cNvSpPr>
            <a:spLocks noChangeArrowheads="1"/>
          </p:cNvSpPr>
          <p:nvPr/>
        </p:nvSpPr>
        <p:spPr bwMode="auto">
          <a:xfrm>
            <a:off x="4150355" y="857250"/>
            <a:ext cx="4888706" cy="349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ct val="30000"/>
              </a:spcAft>
            </a:pPr>
            <a:r>
              <a:rPr lang="it-IT" altLang="it-IT" dirty="0"/>
              <a:t>Tutti noi (può darsi con l’eccezione di politici, ma anche loro </a:t>
            </a:r>
            <a:r>
              <a:rPr lang="pl-PL" altLang="it-IT" dirty="0"/>
              <a:t>solo </a:t>
            </a:r>
            <a:r>
              <a:rPr lang="it-IT" altLang="it-IT" dirty="0"/>
              <a:t>quando mettono la cravatta) sono consci del riscalda</a:t>
            </a:r>
            <a:r>
              <a:rPr lang="pl-PL" altLang="it-IT" dirty="0"/>
              <a:t>-</a:t>
            </a:r>
            <a:r>
              <a:rPr lang="it-IT" altLang="it-IT" dirty="0"/>
              <a:t>mento globale, inquinamento dell’aria e problemi economici (incluso le dipendenze politiche) che derivano dall’uso del petrolio.</a:t>
            </a:r>
          </a:p>
          <a:p>
            <a:pPr>
              <a:spcAft>
                <a:spcPct val="30000"/>
              </a:spcAft>
            </a:pPr>
            <a:r>
              <a:rPr lang="it-IT" altLang="it-IT" dirty="0"/>
              <a:t>In modo didattico, questo modello che proviene da “</a:t>
            </a:r>
            <a:r>
              <a:rPr lang="it-IT" altLang="it-IT" dirty="0" err="1"/>
              <a:t>Kosmos</a:t>
            </a:r>
            <a:r>
              <a:rPr lang="it-IT" altLang="it-IT" dirty="0"/>
              <a:t> </a:t>
            </a:r>
            <a:r>
              <a:rPr lang="pl-PL" altLang="it-IT" dirty="0"/>
              <a:t> </a:t>
            </a:r>
            <a:r>
              <a:rPr lang="it-IT" altLang="it-IT" dirty="0"/>
              <a:t>&amp; </a:t>
            </a:r>
            <a:r>
              <a:rPr lang="it-IT" altLang="it-IT" dirty="0" err="1"/>
              <a:t>Thames</a:t>
            </a:r>
            <a:r>
              <a:rPr lang="it-IT" altLang="it-IT" dirty="0"/>
              <a:t>” è impressionante: mentre faccio lezione dico “adesso riforniamo questa macchinetta con </a:t>
            </a:r>
            <a:r>
              <a:rPr lang="pl-PL" altLang="it-IT" dirty="0"/>
              <a:t>l’</a:t>
            </a:r>
            <a:r>
              <a:rPr lang="it-IT" altLang="it-IT" dirty="0"/>
              <a:t>acqua pura” </a:t>
            </a:r>
            <a:r>
              <a:rPr lang="pl-PL" altLang="it-IT" dirty="0"/>
              <a:t>       </a:t>
            </a:r>
            <a:r>
              <a:rPr lang="it-IT" altLang="it-IT" dirty="0"/>
              <a:t>e bevo da questa bottiglietta (bisogna ricordarsi di usare l’acqua distillata). </a:t>
            </a:r>
          </a:p>
        </p:txBody>
      </p:sp>
      <p:sp>
        <p:nvSpPr>
          <p:cNvPr id="99333" name="Text Box 5">
            <a:extLst>
              <a:ext uri="{FF2B5EF4-FFF2-40B4-BE49-F238E27FC236}">
                <a16:creationId xmlns:a16="http://schemas.microsoft.com/office/drawing/2014/main" id="{810BB8A0-0915-40DB-B55B-4E22C8FA6159}"/>
              </a:ext>
            </a:extLst>
          </p:cNvPr>
          <p:cNvSpPr txBox="1">
            <a:spLocks noChangeArrowheads="1"/>
          </p:cNvSpPr>
          <p:nvPr/>
        </p:nvSpPr>
        <p:spPr bwMode="auto">
          <a:xfrm>
            <a:off x="104939" y="3705225"/>
            <a:ext cx="37401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dirty="0"/>
              <a:t>Experience of author from a public lecture in Trento, Italy, 2003</a:t>
            </a:r>
            <a:endParaRPr lang="en-AU" altLang="it-IT" sz="1000" dirty="0"/>
          </a:p>
        </p:txBody>
      </p:sp>
      <p:sp>
        <p:nvSpPr>
          <p:cNvPr id="7" name="CasellaDiTesto 6">
            <a:extLst>
              <a:ext uri="{FF2B5EF4-FFF2-40B4-BE49-F238E27FC236}">
                <a16:creationId xmlns:a16="http://schemas.microsoft.com/office/drawing/2014/main" id="{F01B1269-692B-432A-8D02-7931473DEAB3}"/>
              </a:ext>
            </a:extLst>
          </p:cNvPr>
          <p:cNvSpPr txBox="1"/>
          <p:nvPr/>
        </p:nvSpPr>
        <p:spPr>
          <a:xfrm>
            <a:off x="179512" y="4623026"/>
            <a:ext cx="8964488" cy="1283428"/>
          </a:xfrm>
          <a:prstGeom prst="rect">
            <a:avLst/>
          </a:prstGeom>
          <a:noFill/>
        </p:spPr>
        <p:txBody>
          <a:bodyPr wrap="square">
            <a:spAutoFit/>
          </a:bodyPr>
          <a:lstStyle/>
          <a:p>
            <a:pPr>
              <a:spcAft>
                <a:spcPct val="30000"/>
              </a:spcAft>
            </a:pPr>
            <a:r>
              <a:rPr lang="it-IT" altLang="it-IT" dirty="0"/>
              <a:t>E bisogna ricordarsi di tenere accesa una lampada sulla scrivania, sembra per leggere</a:t>
            </a:r>
            <a:r>
              <a:rPr lang="pl-PL" altLang="it-IT" dirty="0"/>
              <a:t> e</a:t>
            </a:r>
            <a:r>
              <a:rPr lang="it-IT" altLang="it-IT" dirty="0"/>
              <a:t> tener</a:t>
            </a:r>
            <a:r>
              <a:rPr lang="pl-PL" altLang="it-IT" dirty="0"/>
              <a:t>e</a:t>
            </a:r>
            <a:r>
              <a:rPr lang="it-IT" altLang="it-IT" dirty="0"/>
              <a:t> la macchinetta sotto </a:t>
            </a:r>
            <a:r>
              <a:rPr lang="pl-PL" altLang="it-IT" dirty="0"/>
              <a:t>  </a:t>
            </a:r>
            <a:r>
              <a:rPr lang="it-IT" altLang="it-IT" dirty="0"/>
              <a:t>la lampada. Appena noto che c’è abbastanza idrogeno e ossigeno, faccio le connessioni necessarie e la macchinetta parte.</a:t>
            </a:r>
          </a:p>
          <a:p>
            <a:pPr>
              <a:spcAft>
                <a:spcPct val="30000"/>
              </a:spcAft>
            </a:pPr>
            <a:r>
              <a:rPr lang="it-IT" altLang="it-IT" dirty="0"/>
              <a:t>L’effetto sul pubblico è fulminante</a:t>
            </a:r>
            <a:r>
              <a:rPr lang="pl-PL" altLang="it-IT" dirty="0"/>
              <a:t>” </a:t>
            </a:r>
            <a:r>
              <a:rPr lang="pl-PL" altLang="it-IT" b="1" dirty="0"/>
              <a:t>la macchina va ad acqua!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34BB70A-9CF4-4BDA-A2BA-87FD6EF3E639}"/>
              </a:ext>
            </a:extLst>
          </p:cNvPr>
          <p:cNvSpPr>
            <a:spLocks noGrp="1" noChangeArrowheads="1"/>
          </p:cNvSpPr>
          <p:nvPr>
            <p:ph type="title" idx="4294967295"/>
          </p:nvPr>
        </p:nvSpPr>
        <p:spPr bwMode="auto">
          <a:xfrm>
            <a:off x="85725" y="106322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a:t>Riassumendo</a:t>
            </a:r>
            <a:endParaRPr lang="en-AU" altLang="it-IT" sz="2700"/>
          </a:p>
        </p:txBody>
      </p:sp>
      <p:pic>
        <p:nvPicPr>
          <p:cNvPr id="95236" name="Picture 4">
            <a:extLst>
              <a:ext uri="{FF2B5EF4-FFF2-40B4-BE49-F238E27FC236}">
                <a16:creationId xmlns:a16="http://schemas.microsoft.com/office/drawing/2014/main" id="{E2F918D8-B32A-4BC2-A11A-40EBA302A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78" y="1265635"/>
            <a:ext cx="485775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Text Box 5">
            <a:extLst>
              <a:ext uri="{FF2B5EF4-FFF2-40B4-BE49-F238E27FC236}">
                <a16:creationId xmlns:a16="http://schemas.microsoft.com/office/drawing/2014/main" id="{C66A194C-9885-48E6-AC11-A704920A2C65}"/>
              </a:ext>
            </a:extLst>
          </p:cNvPr>
          <p:cNvSpPr txBox="1">
            <a:spLocks noChangeArrowheads="1"/>
          </p:cNvSpPr>
          <p:nvPr/>
        </p:nvSpPr>
        <p:spPr bwMode="auto">
          <a:xfrm>
            <a:off x="55198" y="2575323"/>
            <a:ext cx="871894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dirty="0"/>
              <a:t>Ci sono almeno tre argomenti a favore della tecnologia di FCH:</a:t>
            </a:r>
          </a:p>
          <a:p>
            <a:r>
              <a:rPr lang="it-IT" altLang="it-IT" dirty="0"/>
              <a:t>I combustibili attualmente in uso non sono rinnovabili. Carbone, petrolio, gas furono depositati nella crosta terrestre molto tempo fa (centinaia di milioni) e una volta consumati non si possono rinnovare. </a:t>
            </a:r>
            <a:br>
              <a:rPr lang="it-IT" altLang="it-IT" dirty="0"/>
            </a:br>
            <a:endParaRPr lang="it-IT" altLang="it-IT" dirty="0"/>
          </a:p>
          <a:p>
            <a:r>
              <a:rPr lang="it-IT" altLang="it-IT" dirty="0"/>
              <a:t>Bruciare i combustibili tradizionali crea delle sostanze che nuocciono all’ambiente in diversi modi. Per esempio, creano la polluzione dell’aria che respiriamo e dell’ acqua che beviamo. Ma ancor più importante, biossido di carbonio che viene prodotto dalla combustione del carbone, petrolio e </a:t>
            </a:r>
            <a:r>
              <a:rPr lang="it-IT" altLang="it-IT" dirty="0" err="1"/>
              <a:t>ga</a:t>
            </a:r>
            <a:r>
              <a:rPr lang="pl-PL" altLang="it-IT" dirty="0"/>
              <a:t>s</a:t>
            </a:r>
            <a:r>
              <a:rPr lang="it-IT" altLang="it-IT" dirty="0"/>
              <a:t> naturale sta provocando innalzamento delle temperature globale a una velocità che non è accettabile alle future generazioni – e allora non dovrebbe essere accettabile neanche per noi.</a:t>
            </a:r>
          </a:p>
          <a:p>
            <a:r>
              <a:rPr lang="it-IT" altLang="it-IT" dirty="0"/>
              <a:t>Dal punto di vista di fisica, bruciare i combustibili è uno spreco – produrre il calore non è la cosa che si dovrebbe fare. Ci sono altri modi, almeno teorici, dalla prospettiva scientifica e tecnologica, per usare i combustibili fossili.  </a:t>
            </a:r>
            <a:endParaRPr lang="en-AU" altLang="it-IT" dirty="0"/>
          </a:p>
        </p:txBody>
      </p:sp>
      <p:sp>
        <p:nvSpPr>
          <p:cNvPr id="95238" name="Text Box 6">
            <a:extLst>
              <a:ext uri="{FF2B5EF4-FFF2-40B4-BE49-F238E27FC236}">
                <a16:creationId xmlns:a16="http://schemas.microsoft.com/office/drawing/2014/main" id="{10285446-45A7-4B0A-8018-55411D5785DF}"/>
              </a:ext>
            </a:extLst>
          </p:cNvPr>
          <p:cNvSpPr txBox="1">
            <a:spLocks noChangeArrowheads="1"/>
          </p:cNvSpPr>
          <p:nvPr/>
        </p:nvSpPr>
        <p:spPr bwMode="auto">
          <a:xfrm>
            <a:off x="54893" y="652323"/>
            <a:ext cx="58785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Prof. Hans U. Fuchs, FCHGo Didactical Materials, 2019</a:t>
            </a:r>
            <a:endParaRPr lang="en-AU" altLang="it-IT" dirty="0"/>
          </a:p>
        </p:txBody>
      </p:sp>
      <p:sp>
        <p:nvSpPr>
          <p:cNvPr id="6" name="Rectangle 2">
            <a:extLst>
              <a:ext uri="{FF2B5EF4-FFF2-40B4-BE49-F238E27FC236}">
                <a16:creationId xmlns:a16="http://schemas.microsoft.com/office/drawing/2014/main" id="{3322B98C-93B4-423E-8B25-AB57A1B5E277}"/>
              </a:ext>
            </a:extLst>
          </p:cNvPr>
          <p:cNvSpPr txBox="1">
            <a:spLocks noChangeArrowheads="1"/>
          </p:cNvSpPr>
          <p:nvPr/>
        </p:nvSpPr>
        <p:spPr bwMode="auto">
          <a:xfrm>
            <a:off x="457200" y="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sz="3200" dirty="0"/>
              <a:t>Argomenti in favore</a:t>
            </a:r>
            <a:endParaRPr lang="en-AU" altLang="it-IT" sz="32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702C692-B8C4-407B-9233-F452BE9FBC77}"/>
              </a:ext>
            </a:extLst>
          </p:cNvPr>
          <p:cNvSpPr>
            <a:spLocks noGrp="1" noChangeArrowheads="1"/>
          </p:cNvSpPr>
          <p:nvPr>
            <p:ph type="title" idx="4294967295"/>
          </p:nvPr>
        </p:nvSpPr>
        <p:spPr bwMode="auto">
          <a:xfrm>
            <a:off x="457200"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Dibattito per studenti</a:t>
            </a:r>
            <a:endParaRPr lang="en-AU" altLang="it-IT" sz="3200" dirty="0"/>
          </a:p>
        </p:txBody>
      </p:sp>
      <p:sp>
        <p:nvSpPr>
          <p:cNvPr id="77827" name="Rectangle 3">
            <a:extLst>
              <a:ext uri="{FF2B5EF4-FFF2-40B4-BE49-F238E27FC236}">
                <a16:creationId xmlns:a16="http://schemas.microsoft.com/office/drawing/2014/main" id="{0B3F7C92-7A8D-4208-91A7-7093EAC70FD9}"/>
              </a:ext>
            </a:extLst>
          </p:cNvPr>
          <p:cNvSpPr>
            <a:spLocks noGrp="1" noChangeArrowheads="1"/>
          </p:cNvSpPr>
          <p:nvPr>
            <p:ph type="body" idx="4294967295"/>
          </p:nvPr>
        </p:nvSpPr>
        <p:spPr bwMode="auto">
          <a:xfrm>
            <a:off x="179512" y="1052736"/>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2200" dirty="0"/>
              <a:t>Trova diverse applicazioni pratiche (o prototipi di applicazioni) d</a:t>
            </a:r>
            <a:r>
              <a:rPr lang="pl-PL" altLang="it-IT" sz="2200" dirty="0"/>
              <a:t>elle </a:t>
            </a:r>
            <a:r>
              <a:rPr lang="it-IT" altLang="it-IT" sz="2200" dirty="0"/>
              <a:t>FCH</a:t>
            </a:r>
          </a:p>
          <a:p>
            <a:r>
              <a:rPr lang="it-IT" altLang="it-IT" sz="2200" dirty="0"/>
              <a:t> </a:t>
            </a:r>
          </a:p>
          <a:p>
            <a:r>
              <a:rPr lang="it-IT" altLang="it-IT" sz="2200" dirty="0"/>
              <a:t>Porta alla prossima lezione diversi pezzi delle pellicole polimeriche. Confrontali con il pezzo di </a:t>
            </a:r>
            <a:r>
              <a:rPr lang="it-IT" altLang="it-IT" sz="2200" dirty="0" err="1"/>
              <a:t>naflion</a:t>
            </a:r>
            <a:r>
              <a:rPr lang="it-IT" altLang="it-IT" sz="2200" dirty="0"/>
              <a:t> (dall’insegnante).</a:t>
            </a:r>
            <a:endParaRPr lang="pl-PL" altLang="it-IT" sz="2200" dirty="0"/>
          </a:p>
          <a:p>
            <a:endParaRPr lang="pl-PL" altLang="it-IT" sz="2200" dirty="0"/>
          </a:p>
          <a:p>
            <a:r>
              <a:rPr lang="pl-PL" altLang="it-IT" sz="2200" dirty="0"/>
              <a:t>Che cosa sono i catalizzatori?</a:t>
            </a:r>
            <a:endParaRPr lang="it-IT" altLang="it-IT" sz="2200" dirty="0"/>
          </a:p>
          <a:p>
            <a:r>
              <a:rPr lang="it-IT" altLang="it-IT" sz="2200" dirty="0"/>
              <a:t> </a:t>
            </a:r>
          </a:p>
          <a:p>
            <a:r>
              <a:rPr lang="it-IT" altLang="it-IT" sz="2200" dirty="0"/>
              <a:t>Vedi una presentazione separata </a:t>
            </a:r>
            <a:r>
              <a:rPr lang="pl-PL" altLang="it-IT" sz="2200" dirty="0"/>
              <a:t>su</a:t>
            </a:r>
            <a:r>
              <a:rPr lang="it-IT" altLang="it-IT" sz="2200" dirty="0"/>
              <a:t> possibili esperimenti con FCH</a:t>
            </a:r>
          </a:p>
          <a:p>
            <a:endParaRPr lang="en-AU" altLang="it-IT" sz="1800" dirty="0"/>
          </a:p>
          <a:p>
            <a:endParaRPr lang="en-AU" altLang="it-IT"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a:extLst>
              <a:ext uri="{FF2B5EF4-FFF2-40B4-BE49-F238E27FC236}">
                <a16:creationId xmlns:a16="http://schemas.microsoft.com/office/drawing/2014/main" id="{3965EB3E-0D13-48BC-B166-DF3EB1568506}"/>
              </a:ext>
            </a:extLst>
          </p:cNvPr>
          <p:cNvSpPr>
            <a:spLocks noGrp="1" noChangeArrowheads="1"/>
          </p:cNvSpPr>
          <p:nvPr>
            <p:ph type="body" idx="4294967295"/>
          </p:nvPr>
        </p:nvSpPr>
        <p:spPr bwMode="auto">
          <a:xfrm>
            <a:off x="219075" y="736091"/>
            <a:ext cx="8705850" cy="5083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400" i="1" dirty="0"/>
              <a:t>Metaphysics:</a:t>
            </a:r>
            <a:r>
              <a:rPr lang="pl-PL" altLang="it-IT" sz="2400" dirty="0"/>
              <a:t> act = state, action, actuation, performing, implementation </a:t>
            </a:r>
            <a:endParaRPr lang="en-AU" altLang="it-IT" sz="2400" dirty="0"/>
          </a:p>
        </p:txBody>
      </p:sp>
      <p:pic>
        <p:nvPicPr>
          <p:cNvPr id="149508" name="Picture 4">
            <a:extLst>
              <a:ext uri="{FF2B5EF4-FFF2-40B4-BE49-F238E27FC236}">
                <a16:creationId xmlns:a16="http://schemas.microsoft.com/office/drawing/2014/main" id="{AE9B87AB-5A23-4D95-9BDC-8FBE457B1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9554"/>
            <a:ext cx="8893969" cy="3168253"/>
          </a:xfrm>
          <a:prstGeom prst="rect">
            <a:avLst/>
          </a:prstGeom>
          <a:noFill/>
          <a:extLst>
            <a:ext uri="{909E8E84-426E-40DD-AFC4-6F175D3DCCD1}">
              <a14:hiddenFill xmlns:a14="http://schemas.microsoft.com/office/drawing/2010/main">
                <a:solidFill>
                  <a:srgbClr val="FFFFFF"/>
                </a:solidFill>
              </a14:hiddenFill>
            </a:ext>
          </a:extLst>
        </p:spPr>
      </p:pic>
      <p:sp>
        <p:nvSpPr>
          <p:cNvPr id="149509" name="Line 5">
            <a:extLst>
              <a:ext uri="{FF2B5EF4-FFF2-40B4-BE49-F238E27FC236}">
                <a16:creationId xmlns:a16="http://schemas.microsoft.com/office/drawing/2014/main" id="{9D1B3B39-5804-41F4-9DBC-DDED39207013}"/>
              </a:ext>
            </a:extLst>
          </p:cNvPr>
          <p:cNvSpPr>
            <a:spLocks noChangeShapeType="1"/>
          </p:cNvSpPr>
          <p:nvPr/>
        </p:nvSpPr>
        <p:spPr bwMode="auto">
          <a:xfrm>
            <a:off x="5603082" y="4675585"/>
            <a:ext cx="165616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0" name="Line 6">
            <a:extLst>
              <a:ext uri="{FF2B5EF4-FFF2-40B4-BE49-F238E27FC236}">
                <a16:creationId xmlns:a16="http://schemas.microsoft.com/office/drawing/2014/main" id="{6F38B225-57BC-491D-B9ED-86D96041C314}"/>
              </a:ext>
            </a:extLst>
          </p:cNvPr>
          <p:cNvSpPr>
            <a:spLocks noChangeShapeType="1"/>
          </p:cNvSpPr>
          <p:nvPr/>
        </p:nvSpPr>
        <p:spPr bwMode="auto">
          <a:xfrm>
            <a:off x="6443663" y="4346972"/>
            <a:ext cx="2089547"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1" name="Line 7">
            <a:extLst>
              <a:ext uri="{FF2B5EF4-FFF2-40B4-BE49-F238E27FC236}">
                <a16:creationId xmlns:a16="http://schemas.microsoft.com/office/drawing/2014/main" id="{5DF78B4A-9856-4EF2-972B-EC0DBA0328EF}"/>
              </a:ext>
            </a:extLst>
          </p:cNvPr>
          <p:cNvSpPr>
            <a:spLocks noChangeShapeType="1"/>
          </p:cNvSpPr>
          <p:nvPr/>
        </p:nvSpPr>
        <p:spPr bwMode="auto">
          <a:xfrm>
            <a:off x="3228975" y="3431381"/>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2" name="Line 8">
            <a:extLst>
              <a:ext uri="{FF2B5EF4-FFF2-40B4-BE49-F238E27FC236}">
                <a16:creationId xmlns:a16="http://schemas.microsoft.com/office/drawing/2014/main" id="{8A713565-1737-4073-A10C-8DCAF8B3865E}"/>
              </a:ext>
            </a:extLst>
          </p:cNvPr>
          <p:cNvSpPr>
            <a:spLocks noChangeShapeType="1"/>
          </p:cNvSpPr>
          <p:nvPr/>
        </p:nvSpPr>
        <p:spPr bwMode="auto">
          <a:xfrm>
            <a:off x="263128" y="3802856"/>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3" name="Line 9">
            <a:extLst>
              <a:ext uri="{FF2B5EF4-FFF2-40B4-BE49-F238E27FC236}">
                <a16:creationId xmlns:a16="http://schemas.microsoft.com/office/drawing/2014/main" id="{9DB4EB6B-927B-428C-9C7F-959CDA639C33}"/>
              </a:ext>
            </a:extLst>
          </p:cNvPr>
          <p:cNvSpPr>
            <a:spLocks noChangeShapeType="1"/>
          </p:cNvSpPr>
          <p:nvPr/>
        </p:nvSpPr>
        <p:spPr bwMode="auto">
          <a:xfrm>
            <a:off x="1908572" y="4455319"/>
            <a:ext cx="719138"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9516" name="Rectangle 12">
            <a:extLst>
              <a:ext uri="{FF2B5EF4-FFF2-40B4-BE49-F238E27FC236}">
                <a16:creationId xmlns:a16="http://schemas.microsoft.com/office/drawing/2014/main" id="{E87D5E84-AD41-4D5C-9150-FA01376DF84D}"/>
              </a:ext>
            </a:extLst>
          </p:cNvPr>
          <p:cNvSpPr>
            <a:spLocks noGrp="1" noChangeArrowheads="1"/>
          </p:cNvSpPr>
          <p:nvPr>
            <p:ph type="title" idx="4294967295"/>
          </p:nvPr>
        </p:nvSpPr>
        <p:spPr bwMode="auto">
          <a:xfrm>
            <a:off x="196624" y="30220"/>
            <a:ext cx="8229600" cy="614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l-GR" altLang="it-IT" sz="2700" dirty="0"/>
              <a:t>ένέργεια</a:t>
            </a:r>
            <a:r>
              <a:rPr lang="pl-PL" altLang="it-IT" sz="2700" dirty="0"/>
              <a:t> (Aristotele)</a:t>
            </a:r>
            <a:endParaRPr lang="el-GR" altLang="it-IT" sz="2700" dirty="0"/>
          </a:p>
        </p:txBody>
      </p:sp>
      <p:sp>
        <p:nvSpPr>
          <p:cNvPr id="149517" name="Text Box 13">
            <a:extLst>
              <a:ext uri="{FF2B5EF4-FFF2-40B4-BE49-F238E27FC236}">
                <a16:creationId xmlns:a16="http://schemas.microsoft.com/office/drawing/2014/main" id="{7B9E2F7A-40E0-4941-9AC0-DD576D979AB9}"/>
              </a:ext>
            </a:extLst>
          </p:cNvPr>
          <p:cNvSpPr txBox="1">
            <a:spLocks noChangeArrowheads="1"/>
          </p:cNvSpPr>
          <p:nvPr/>
        </p:nvSpPr>
        <p:spPr bwMode="auto">
          <a:xfrm>
            <a:off x="6329362" y="5492354"/>
            <a:ext cx="23134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Aristotele, </a:t>
            </a:r>
            <a:r>
              <a:rPr lang="pl-PL" altLang="it-IT" i="1"/>
              <a:t>Metafisica</a:t>
            </a:r>
            <a:endParaRPr lang="it-IT" altLang="it-IT"/>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Text Box 4">
            <a:extLst>
              <a:ext uri="{FF2B5EF4-FFF2-40B4-BE49-F238E27FC236}">
                <a16:creationId xmlns:a16="http://schemas.microsoft.com/office/drawing/2014/main" id="{29D4B2EC-DE1E-401C-830C-53CA6D6A198C}"/>
              </a:ext>
            </a:extLst>
          </p:cNvPr>
          <p:cNvSpPr txBox="1">
            <a:spLocks noChangeArrowheads="1"/>
          </p:cNvSpPr>
          <p:nvPr/>
        </p:nvSpPr>
        <p:spPr bwMode="auto">
          <a:xfrm>
            <a:off x="123824" y="499046"/>
            <a:ext cx="857011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ja-JP" sz="2000" dirty="0">
                <a:ea typeface="MS PGothic" panose="020B0600070205080204" pitchFamily="34" charset="-128"/>
              </a:rPr>
              <a:t>La discussione sulla definizione esatta dell’energia è una “storia senza fine.” Il consenso attuale è che </a:t>
            </a:r>
            <a:r>
              <a:rPr lang="it-IT" altLang="ja-JP" sz="2000" b="1" dirty="0">
                <a:ea typeface="MS PGothic" panose="020B0600070205080204" pitchFamily="34" charset="-128"/>
              </a:rPr>
              <a:t>l’energia è la capacità di un corpo di compiere il lavoro.</a:t>
            </a:r>
            <a:r>
              <a:rPr lang="it-IT" altLang="ja-JP" sz="2000" dirty="0">
                <a:ea typeface="MS PGothic" panose="020B0600070205080204" pitchFamily="34" charset="-128"/>
              </a:rPr>
              <a:t> </a:t>
            </a:r>
            <a:r>
              <a:rPr lang="en-AU" altLang="it-IT" sz="2000" dirty="0"/>
              <a:t>					</a:t>
            </a:r>
          </a:p>
          <a:p>
            <a:r>
              <a:rPr lang="en-AU" altLang="it-IT" sz="2000" dirty="0"/>
              <a:t>					</a:t>
            </a:r>
            <a:r>
              <a:rPr lang="it-IT" altLang="ja-JP" sz="2000" dirty="0">
                <a:ea typeface="MS PGothic" panose="020B0600070205080204" pitchFamily="34" charset="-128"/>
              </a:rPr>
              <a:t>Per esempio, l’energia cinetica di un proiettile che </a:t>
            </a:r>
            <a:r>
              <a:rPr lang="pl-PL" altLang="ja-JP" sz="2000" dirty="0"/>
              <a:t>						</a:t>
            </a:r>
            <a:r>
              <a:rPr lang="it-IT" altLang="ja-JP" sz="2000" dirty="0" err="1">
                <a:ea typeface="MS PGothic" panose="020B0600070205080204" pitchFamily="34" charset="-128"/>
              </a:rPr>
              <a:t>ur</a:t>
            </a:r>
            <a:r>
              <a:rPr lang="pl-PL" altLang="ja-JP" sz="2000" dirty="0"/>
              <a:t>t</a:t>
            </a:r>
            <a:r>
              <a:rPr lang="it-IT" altLang="ja-JP" sz="2000" dirty="0">
                <a:ea typeface="MS PGothic" panose="020B0600070205080204" pitchFamily="34" charset="-128"/>
              </a:rPr>
              <a:t>a un blocco di legno chiamato il pendolo balistico, </a:t>
            </a:r>
            <a:r>
              <a:rPr lang="pl-PL" altLang="ja-JP" sz="2000" dirty="0"/>
              <a:t>					</a:t>
            </a:r>
            <a:r>
              <a:rPr lang="it-IT" altLang="ja-JP" sz="2000" dirty="0">
                <a:ea typeface="MS PGothic" panose="020B0600070205080204" pitchFamily="34" charset="-128"/>
              </a:rPr>
              <a:t>come nella figura, fa risalire il blocco, e una parte </a:t>
            </a:r>
            <a:r>
              <a:rPr lang="pl-PL" altLang="ja-JP" sz="2000" dirty="0"/>
              <a:t>						</a:t>
            </a:r>
            <a:r>
              <a:rPr lang="it-IT" altLang="ja-JP" sz="2000" dirty="0">
                <a:ea typeface="MS PGothic" panose="020B0600070205080204" pitchFamily="34" charset="-128"/>
              </a:rPr>
              <a:t>dell’energia cinetica si trasforma in calore. </a:t>
            </a:r>
            <a:endParaRPr lang="en-AU" altLang="it-IT" sz="2000" dirty="0"/>
          </a:p>
          <a:p>
            <a:endParaRPr lang="en-AU" altLang="it-IT" sz="2000" dirty="0"/>
          </a:p>
          <a:p>
            <a:endParaRPr lang="pl-PL" altLang="it-IT" sz="2000" dirty="0"/>
          </a:p>
          <a:p>
            <a:endParaRPr lang="it-IT" altLang="it-IT" sz="2000" dirty="0"/>
          </a:p>
          <a:p>
            <a:r>
              <a:rPr lang="it-IT" altLang="it-IT" sz="2000" dirty="0"/>
              <a:t>Nel secondo esperimento, con un cerchio del raggio R, </a:t>
            </a:r>
          </a:p>
          <a:p>
            <a:r>
              <a:rPr lang="it-IT" altLang="it-IT" sz="2000" dirty="0"/>
              <a:t>l’energia potenziale della pallina all’inizio della pista</a:t>
            </a:r>
          </a:p>
          <a:p>
            <a:r>
              <a:rPr lang="it-IT" altLang="it-IT" sz="2000" dirty="0"/>
              <a:t>si trasforma, nel punto più alto del cerchio</a:t>
            </a:r>
            <a:r>
              <a:rPr lang="pl-PL" altLang="it-IT" sz="2000" dirty="0"/>
              <a:t>,</a:t>
            </a:r>
            <a:r>
              <a:rPr lang="it-IT" altLang="it-IT" sz="2000" dirty="0"/>
              <a:t> nell’energia</a:t>
            </a:r>
            <a:endParaRPr lang="it-IT" altLang="ja-JP" sz="2000" dirty="0">
              <a:ea typeface="MS PGothic" panose="020B0600070205080204" pitchFamily="34" charset="-128"/>
            </a:endParaRPr>
          </a:p>
          <a:p>
            <a:r>
              <a:rPr lang="it-IT" altLang="ja-JP" sz="2000" dirty="0">
                <a:ea typeface="MS PGothic" panose="020B0600070205080204" pitchFamily="34" charset="-128"/>
              </a:rPr>
              <a:t>cinetica, e una parte rimane come l’energia potenziale.</a:t>
            </a:r>
            <a:r>
              <a:rPr lang="pl-PL" altLang="it-IT" sz="2000" dirty="0"/>
              <a:t>  </a:t>
            </a:r>
            <a:endParaRPr lang="en-AU" altLang="it-IT" sz="2000" dirty="0"/>
          </a:p>
        </p:txBody>
      </p:sp>
      <p:sp>
        <p:nvSpPr>
          <p:cNvPr id="132098" name="Textplatzhalter 1">
            <a:extLst>
              <a:ext uri="{FF2B5EF4-FFF2-40B4-BE49-F238E27FC236}">
                <a16:creationId xmlns:a16="http://schemas.microsoft.com/office/drawing/2014/main" id="{F9CC3423-7F9C-4753-AA1C-19E2BBA41221}"/>
              </a:ext>
            </a:extLst>
          </p:cNvPr>
          <p:cNvSpPr>
            <a:spLocks noGrp="1"/>
          </p:cNvSpPr>
          <p:nvPr>
            <p:ph type="body" sz="quarter" idx="4294967295"/>
          </p:nvPr>
        </p:nvSpPr>
        <p:spPr bwMode="auto">
          <a:xfrm>
            <a:off x="224179" y="-22009"/>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Energia: definizione</a:t>
            </a:r>
            <a:endParaRPr lang="en-AU" altLang="it-IT" dirty="0">
              <a:solidFill>
                <a:srgbClr val="2761AB"/>
              </a:solidFill>
            </a:endParaRPr>
          </a:p>
        </p:txBody>
      </p:sp>
      <p:sp>
        <p:nvSpPr>
          <p:cNvPr id="132099" name="Textplatzhalter 3">
            <a:extLst>
              <a:ext uri="{FF2B5EF4-FFF2-40B4-BE49-F238E27FC236}">
                <a16:creationId xmlns:a16="http://schemas.microsoft.com/office/drawing/2014/main" id="{08061BBF-DFDD-4AA6-BCAC-0E06F60B6E3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grpSp>
        <p:nvGrpSpPr>
          <p:cNvPr id="132114" name="Group 18">
            <a:extLst>
              <a:ext uri="{FF2B5EF4-FFF2-40B4-BE49-F238E27FC236}">
                <a16:creationId xmlns:a16="http://schemas.microsoft.com/office/drawing/2014/main" id="{9A1CF26D-2854-46B0-A8B2-F93357564A26}"/>
              </a:ext>
            </a:extLst>
          </p:cNvPr>
          <p:cNvGrpSpPr>
            <a:grpSpLocks/>
          </p:cNvGrpSpPr>
          <p:nvPr/>
        </p:nvGrpSpPr>
        <p:grpSpPr bwMode="auto">
          <a:xfrm>
            <a:off x="450057" y="2589609"/>
            <a:ext cx="3409951" cy="1226343"/>
            <a:chOff x="414" y="2735"/>
            <a:chExt cx="2864" cy="1030"/>
          </a:xfrm>
        </p:grpSpPr>
        <p:sp>
          <p:nvSpPr>
            <p:cNvPr id="132101" name="Rectangle 5">
              <a:extLst>
                <a:ext uri="{FF2B5EF4-FFF2-40B4-BE49-F238E27FC236}">
                  <a16:creationId xmlns:a16="http://schemas.microsoft.com/office/drawing/2014/main" id="{7381A0C1-6168-43F5-82BE-DB6287BBB9AF}"/>
                </a:ext>
              </a:extLst>
            </p:cNvPr>
            <p:cNvSpPr>
              <a:spLocks noChangeArrowheads="1"/>
            </p:cNvSpPr>
            <p:nvPr/>
          </p:nvSpPr>
          <p:spPr bwMode="auto">
            <a:xfrm>
              <a:off x="1020" y="3248"/>
              <a:ext cx="444" cy="16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2" name="Line 6">
              <a:extLst>
                <a:ext uri="{FF2B5EF4-FFF2-40B4-BE49-F238E27FC236}">
                  <a16:creationId xmlns:a16="http://schemas.microsoft.com/office/drawing/2014/main" id="{5813A397-4DF2-44E5-A20F-6D1CAB9D3730}"/>
                </a:ext>
              </a:extLst>
            </p:cNvPr>
            <p:cNvSpPr>
              <a:spLocks noChangeShapeType="1"/>
            </p:cNvSpPr>
            <p:nvPr/>
          </p:nvSpPr>
          <p:spPr bwMode="auto">
            <a:xfrm flipV="1">
              <a:off x="1240" y="285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3" name="AutoShape 7">
              <a:extLst>
                <a:ext uri="{FF2B5EF4-FFF2-40B4-BE49-F238E27FC236}">
                  <a16:creationId xmlns:a16="http://schemas.microsoft.com/office/drawing/2014/main" id="{86CECBA2-A95B-4933-BDF8-4CEF2DDA4147}"/>
                </a:ext>
              </a:extLst>
            </p:cNvPr>
            <p:cNvSpPr>
              <a:spLocks noChangeArrowheads="1"/>
            </p:cNvSpPr>
            <p:nvPr/>
          </p:nvSpPr>
          <p:spPr bwMode="auto">
            <a:xfrm>
              <a:off x="552" y="3284"/>
              <a:ext cx="327" cy="138"/>
            </a:xfrm>
            <a:prstGeom prst="rightArrow">
              <a:avLst>
                <a:gd name="adj1" fmla="val 50000"/>
                <a:gd name="adj2" fmla="val 5923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4" name="Rectangle 8">
              <a:extLst>
                <a:ext uri="{FF2B5EF4-FFF2-40B4-BE49-F238E27FC236}">
                  <a16:creationId xmlns:a16="http://schemas.microsoft.com/office/drawing/2014/main" id="{616355AE-C47B-431D-B51E-0A28456873A7}"/>
                </a:ext>
              </a:extLst>
            </p:cNvPr>
            <p:cNvSpPr>
              <a:spLocks noChangeArrowheads="1"/>
            </p:cNvSpPr>
            <p:nvPr/>
          </p:nvSpPr>
          <p:spPr bwMode="auto">
            <a:xfrm>
              <a:off x="2020" y="3100"/>
              <a:ext cx="444" cy="16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5" name="AutoShape 9">
              <a:extLst>
                <a:ext uri="{FF2B5EF4-FFF2-40B4-BE49-F238E27FC236}">
                  <a16:creationId xmlns:a16="http://schemas.microsoft.com/office/drawing/2014/main" id="{00CC27C3-F3D1-4256-8CD7-90D9C88C627B}"/>
                </a:ext>
              </a:extLst>
            </p:cNvPr>
            <p:cNvSpPr>
              <a:spLocks noChangeArrowheads="1"/>
            </p:cNvSpPr>
            <p:nvPr/>
          </p:nvSpPr>
          <p:spPr bwMode="auto">
            <a:xfrm>
              <a:off x="2012" y="3124"/>
              <a:ext cx="327" cy="138"/>
            </a:xfrm>
            <a:prstGeom prst="rightArrow">
              <a:avLst>
                <a:gd name="adj1" fmla="val 50000"/>
                <a:gd name="adj2" fmla="val 5923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2106" name="Line 10">
              <a:extLst>
                <a:ext uri="{FF2B5EF4-FFF2-40B4-BE49-F238E27FC236}">
                  <a16:creationId xmlns:a16="http://schemas.microsoft.com/office/drawing/2014/main" id="{4FE23C74-DC57-4A32-8A1F-2C5A45C890BA}"/>
                </a:ext>
              </a:extLst>
            </p:cNvPr>
            <p:cNvSpPr>
              <a:spLocks noChangeShapeType="1"/>
            </p:cNvSpPr>
            <p:nvPr/>
          </p:nvSpPr>
          <p:spPr bwMode="auto">
            <a:xfrm flipH="1" flipV="1">
              <a:off x="1896" y="2812"/>
              <a:ext cx="352"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7" name="Text Box 11">
              <a:extLst>
                <a:ext uri="{FF2B5EF4-FFF2-40B4-BE49-F238E27FC236}">
                  <a16:creationId xmlns:a16="http://schemas.microsoft.com/office/drawing/2014/main" id="{E1CDCA50-27A5-4851-BA07-A04583ADCFA0}"/>
                </a:ext>
              </a:extLst>
            </p:cNvPr>
            <p:cNvSpPr txBox="1">
              <a:spLocks noChangeArrowheads="1"/>
            </p:cNvSpPr>
            <p:nvPr/>
          </p:nvSpPr>
          <p:spPr bwMode="auto">
            <a:xfrm>
              <a:off x="518" y="3007"/>
              <a:ext cx="35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a:t>E</a:t>
              </a:r>
              <a:r>
                <a:rPr lang="pl-PL" altLang="it-IT" b="1" baseline="-25000"/>
                <a:t>k</a:t>
              </a:r>
              <a:endParaRPr lang="en-AU" altLang="it-IT" b="1"/>
            </a:p>
          </p:txBody>
        </p:sp>
        <p:sp>
          <p:nvSpPr>
            <p:cNvPr id="132108" name="Text Box 12">
              <a:extLst>
                <a:ext uri="{FF2B5EF4-FFF2-40B4-BE49-F238E27FC236}">
                  <a16:creationId xmlns:a16="http://schemas.microsoft.com/office/drawing/2014/main" id="{A80334F1-E2F2-44AF-89F0-090780AF8DEA}"/>
                </a:ext>
              </a:extLst>
            </p:cNvPr>
            <p:cNvSpPr txBox="1">
              <a:spLocks noChangeArrowheads="1"/>
            </p:cNvSpPr>
            <p:nvPr/>
          </p:nvSpPr>
          <p:spPr bwMode="auto">
            <a:xfrm>
              <a:off x="2054" y="2735"/>
              <a:ext cx="735"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a:t>E</a:t>
              </a:r>
              <a:r>
                <a:rPr lang="pl-PL" altLang="it-IT" b="1" baseline="-25000"/>
                <a:t>p</a:t>
              </a:r>
              <a:r>
                <a:rPr lang="pl-PL" altLang="it-IT" b="1"/>
                <a:t> + Q</a:t>
              </a:r>
              <a:endParaRPr lang="en-AU" altLang="it-IT" b="1"/>
            </a:p>
          </p:txBody>
        </p:sp>
        <p:sp>
          <p:nvSpPr>
            <p:cNvPr id="132109" name="Line 13">
              <a:extLst>
                <a:ext uri="{FF2B5EF4-FFF2-40B4-BE49-F238E27FC236}">
                  <a16:creationId xmlns:a16="http://schemas.microsoft.com/office/drawing/2014/main" id="{B1D4B92E-146E-48A4-A125-37CB0C95E977}"/>
                </a:ext>
              </a:extLst>
            </p:cNvPr>
            <p:cNvSpPr>
              <a:spLocks noChangeShapeType="1"/>
            </p:cNvSpPr>
            <p:nvPr/>
          </p:nvSpPr>
          <p:spPr bwMode="auto">
            <a:xfrm>
              <a:off x="1864" y="3152"/>
              <a:ext cx="0" cy="22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0" name="Text Box 14">
              <a:extLst>
                <a:ext uri="{FF2B5EF4-FFF2-40B4-BE49-F238E27FC236}">
                  <a16:creationId xmlns:a16="http://schemas.microsoft.com/office/drawing/2014/main" id="{E7E46069-1EA8-469D-AFFE-EECC15444F37}"/>
                </a:ext>
              </a:extLst>
            </p:cNvPr>
            <p:cNvSpPr txBox="1">
              <a:spLocks noChangeArrowheads="1"/>
            </p:cNvSpPr>
            <p:nvPr/>
          </p:nvSpPr>
          <p:spPr bwMode="auto">
            <a:xfrm>
              <a:off x="1670" y="3095"/>
              <a:ext cx="26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h</a:t>
              </a:r>
              <a:endParaRPr lang="en-AU" altLang="it-IT"/>
            </a:p>
          </p:txBody>
        </p:sp>
        <p:sp>
          <p:nvSpPr>
            <p:cNvPr id="132111" name="Text Box 15">
              <a:extLst>
                <a:ext uri="{FF2B5EF4-FFF2-40B4-BE49-F238E27FC236}">
                  <a16:creationId xmlns:a16="http://schemas.microsoft.com/office/drawing/2014/main" id="{620A6555-3D1A-4FBB-AAFC-A0093EE1AE90}"/>
                </a:ext>
              </a:extLst>
            </p:cNvPr>
            <p:cNvSpPr txBox="1">
              <a:spLocks noChangeArrowheads="1"/>
            </p:cNvSpPr>
            <p:nvPr/>
          </p:nvSpPr>
          <p:spPr bwMode="auto">
            <a:xfrm>
              <a:off x="414" y="3455"/>
              <a:ext cx="103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baseline="-25000"/>
                <a:t>k</a:t>
              </a:r>
              <a:r>
                <a:rPr lang="pl-PL" altLang="it-IT" b="1"/>
                <a:t>=</a:t>
              </a:r>
              <a:r>
                <a:rPr lang="pl-PL" altLang="it-IT" b="1" i="1"/>
                <a:t> mv</a:t>
              </a:r>
              <a:r>
                <a:rPr lang="pl-PL" altLang="it-IT" b="1" i="1" baseline="30000"/>
                <a:t>2</a:t>
              </a:r>
              <a:r>
                <a:rPr lang="pl-PL" altLang="it-IT" b="1" i="1"/>
                <a:t>/2</a:t>
              </a:r>
              <a:endParaRPr lang="en-AU" altLang="it-IT" b="1" i="1"/>
            </a:p>
          </p:txBody>
        </p:sp>
        <p:sp>
          <p:nvSpPr>
            <p:cNvPr id="132112" name="Text Box 16">
              <a:extLst>
                <a:ext uri="{FF2B5EF4-FFF2-40B4-BE49-F238E27FC236}">
                  <a16:creationId xmlns:a16="http://schemas.microsoft.com/office/drawing/2014/main" id="{A310CF2B-B09B-4B9F-BBC6-C67560F92265}"/>
                </a:ext>
              </a:extLst>
            </p:cNvPr>
            <p:cNvSpPr txBox="1">
              <a:spLocks noChangeArrowheads="1"/>
            </p:cNvSpPr>
            <p:nvPr/>
          </p:nvSpPr>
          <p:spPr bwMode="auto">
            <a:xfrm>
              <a:off x="1246" y="3031"/>
              <a:ext cx="31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M</a:t>
              </a:r>
              <a:endParaRPr lang="en-AU" altLang="it-IT"/>
            </a:p>
          </p:txBody>
        </p:sp>
        <p:sp>
          <p:nvSpPr>
            <p:cNvPr id="132113" name="Text Box 17">
              <a:extLst>
                <a:ext uri="{FF2B5EF4-FFF2-40B4-BE49-F238E27FC236}">
                  <a16:creationId xmlns:a16="http://schemas.microsoft.com/office/drawing/2014/main" id="{1E07AE5D-E7DB-43C7-9E62-9251D979EE09}"/>
                </a:ext>
              </a:extLst>
            </p:cNvPr>
            <p:cNvSpPr txBox="1">
              <a:spLocks noChangeArrowheads="1"/>
            </p:cNvSpPr>
            <p:nvPr/>
          </p:nvSpPr>
          <p:spPr bwMode="auto">
            <a:xfrm>
              <a:off x="1934" y="3407"/>
              <a:ext cx="13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baseline="-25000"/>
                <a:t>p</a:t>
              </a:r>
              <a:r>
                <a:rPr lang="pl-PL" altLang="it-IT" b="1" i="1"/>
                <a:t>= </a:t>
              </a:r>
              <a:r>
                <a:rPr lang="pl-PL" altLang="it-IT" b="1"/>
                <a:t>(</a:t>
              </a:r>
              <a:r>
                <a:rPr lang="pl-PL" altLang="it-IT" b="1" i="1"/>
                <a:t>m+M</a:t>
              </a:r>
              <a:r>
                <a:rPr lang="pl-PL" altLang="it-IT" b="1"/>
                <a:t>)</a:t>
              </a:r>
              <a:r>
                <a:rPr lang="pl-PL" altLang="it-IT" b="1" i="1"/>
                <a:t>gh</a:t>
              </a:r>
              <a:endParaRPr lang="en-AU" altLang="it-IT" b="1" i="1"/>
            </a:p>
          </p:txBody>
        </p:sp>
      </p:grpSp>
      <p:pic>
        <p:nvPicPr>
          <p:cNvPr id="132115" name="Picture 19">
            <a:extLst>
              <a:ext uri="{FF2B5EF4-FFF2-40B4-BE49-F238E27FC236}">
                <a16:creationId xmlns:a16="http://schemas.microsoft.com/office/drawing/2014/main" id="{786C4804-589F-4B8B-B6B5-767B319BB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679" y="3758803"/>
            <a:ext cx="2644378" cy="1920479"/>
          </a:xfrm>
          <a:prstGeom prst="rect">
            <a:avLst/>
          </a:prstGeom>
          <a:noFill/>
          <a:extLst>
            <a:ext uri="{909E8E84-426E-40DD-AFC4-6F175D3DCCD1}">
              <a14:hiddenFill xmlns:a14="http://schemas.microsoft.com/office/drawing/2010/main">
                <a:solidFill>
                  <a:srgbClr val="FFFFFF"/>
                </a:solidFill>
              </a14:hiddenFill>
            </a:ext>
          </a:extLst>
        </p:spPr>
      </p:pic>
      <p:sp>
        <p:nvSpPr>
          <p:cNvPr id="132130" name="Text Box 34">
            <a:extLst>
              <a:ext uri="{FF2B5EF4-FFF2-40B4-BE49-F238E27FC236}">
                <a16:creationId xmlns:a16="http://schemas.microsoft.com/office/drawing/2014/main" id="{2E743097-07BD-43E1-AFFF-DD19E98A6027}"/>
              </a:ext>
            </a:extLst>
          </p:cNvPr>
          <p:cNvSpPr txBox="1">
            <a:spLocks noChangeArrowheads="1"/>
          </p:cNvSpPr>
          <p:nvPr/>
        </p:nvSpPr>
        <p:spPr bwMode="auto">
          <a:xfrm>
            <a:off x="7040167" y="3901679"/>
            <a:ext cx="20521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a:t>=</a:t>
            </a:r>
            <a:r>
              <a:rPr lang="pl-PL" altLang="it-IT" b="1" i="1"/>
              <a:t> mv</a:t>
            </a:r>
            <a:r>
              <a:rPr lang="pl-PL" altLang="it-IT" b="1" baseline="30000"/>
              <a:t>2</a:t>
            </a:r>
            <a:r>
              <a:rPr lang="pl-PL" altLang="it-IT" b="1" i="1"/>
              <a:t>/</a:t>
            </a:r>
            <a:r>
              <a:rPr lang="pl-PL" altLang="it-IT" b="1"/>
              <a:t>2</a:t>
            </a:r>
            <a:r>
              <a:rPr lang="pl-PL" altLang="it-IT" b="1" i="1"/>
              <a:t> + </a:t>
            </a:r>
            <a:r>
              <a:rPr lang="pl-PL" altLang="it-IT" b="1"/>
              <a:t>2</a:t>
            </a:r>
            <a:r>
              <a:rPr lang="pl-PL" altLang="it-IT" b="1" i="1"/>
              <a:t>mgR</a:t>
            </a:r>
            <a:endParaRPr lang="en-AU" altLang="it-IT" b="1" i="1"/>
          </a:p>
        </p:txBody>
      </p:sp>
      <p:sp>
        <p:nvSpPr>
          <p:cNvPr id="132131" name="Text Box 35">
            <a:extLst>
              <a:ext uri="{FF2B5EF4-FFF2-40B4-BE49-F238E27FC236}">
                <a16:creationId xmlns:a16="http://schemas.microsoft.com/office/drawing/2014/main" id="{37D17891-F862-4728-BD66-51E73176956B}"/>
              </a:ext>
            </a:extLst>
          </p:cNvPr>
          <p:cNvSpPr txBox="1">
            <a:spLocks noChangeArrowheads="1"/>
          </p:cNvSpPr>
          <p:nvPr/>
        </p:nvSpPr>
        <p:spPr bwMode="auto">
          <a:xfrm>
            <a:off x="6255544" y="3454004"/>
            <a:ext cx="1370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b="1" i="1"/>
              <a:t>E</a:t>
            </a:r>
            <a:r>
              <a:rPr lang="pl-PL" altLang="it-IT" b="1"/>
              <a:t>=</a:t>
            </a:r>
            <a:r>
              <a:rPr lang="pl-PL" altLang="it-IT" b="1" i="1"/>
              <a:t> </a:t>
            </a:r>
            <a:r>
              <a:rPr lang="pl-PL" altLang="it-IT" b="1"/>
              <a:t>5</a:t>
            </a:r>
            <a:r>
              <a:rPr lang="pl-PL" altLang="it-IT" b="1" i="1"/>
              <a:t>mgR/</a:t>
            </a:r>
            <a:r>
              <a:rPr lang="pl-PL" altLang="it-IT" b="1"/>
              <a:t>2</a:t>
            </a:r>
            <a:endParaRPr lang="en-AU" altLang="it-IT" b="1"/>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platzhalter 1">
            <a:extLst>
              <a:ext uri="{FF2B5EF4-FFF2-40B4-BE49-F238E27FC236}">
                <a16:creationId xmlns:a16="http://schemas.microsoft.com/office/drawing/2014/main" id="{1C24A858-9BF4-4C73-A776-C03FA07F6CAD}"/>
              </a:ext>
            </a:extLst>
          </p:cNvPr>
          <p:cNvSpPr>
            <a:spLocks noGrp="1"/>
          </p:cNvSpPr>
          <p:nvPr>
            <p:ph type="body" sz="quarter" idx="4294967295"/>
          </p:nvPr>
        </p:nvSpPr>
        <p:spPr bwMode="auto">
          <a:xfrm>
            <a:off x="395536"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I “tipi” di energia</a:t>
            </a:r>
            <a:r>
              <a:rPr lang="pl-PL" altLang="ja-JP" dirty="0">
                <a:solidFill>
                  <a:srgbClr val="2761AB"/>
                </a:solidFill>
              </a:rPr>
              <a:t> </a:t>
            </a:r>
            <a:endParaRPr lang="en-AU" altLang="it-IT" dirty="0">
              <a:solidFill>
                <a:srgbClr val="2761AB"/>
              </a:solidFill>
            </a:endParaRPr>
          </a:p>
        </p:txBody>
      </p:sp>
      <p:sp>
        <p:nvSpPr>
          <p:cNvPr id="136195" name="Textplatzhalter 3">
            <a:extLst>
              <a:ext uri="{FF2B5EF4-FFF2-40B4-BE49-F238E27FC236}">
                <a16:creationId xmlns:a16="http://schemas.microsoft.com/office/drawing/2014/main" id="{52D5100F-E3CC-4244-A925-9D11EAAF094C}"/>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36196" name="Text Box 4">
            <a:extLst>
              <a:ext uri="{FF2B5EF4-FFF2-40B4-BE49-F238E27FC236}">
                <a16:creationId xmlns:a16="http://schemas.microsoft.com/office/drawing/2014/main" id="{28C4B18D-1EA8-4921-9F4C-2E84B5B88393}"/>
              </a:ext>
            </a:extLst>
          </p:cNvPr>
          <p:cNvSpPr txBox="1">
            <a:spLocks noChangeArrowheads="1"/>
          </p:cNvSpPr>
          <p:nvPr/>
        </p:nvSpPr>
        <p:spPr bwMode="auto">
          <a:xfrm>
            <a:off x="114300" y="1762125"/>
            <a:ext cx="857011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dirty="0"/>
              <a:t>Facciamo distinzione tra due tipi di energia meccanica:</a:t>
            </a:r>
            <a:endParaRPr lang="pl-PL" altLang="it-IT" sz="2000" dirty="0"/>
          </a:p>
          <a:p>
            <a:endParaRPr lang="it-IT" altLang="it-IT" sz="2000" dirty="0"/>
          </a:p>
          <a:p>
            <a:pPr>
              <a:buFontTx/>
              <a:buChar char="-"/>
            </a:pPr>
            <a:r>
              <a:rPr lang="pl-PL" altLang="it-IT" sz="2000" dirty="0"/>
              <a:t> </a:t>
            </a:r>
            <a:r>
              <a:rPr lang="it-IT" altLang="it-IT" sz="2000" dirty="0"/>
              <a:t>un tipo è legato al moto, e viene chiamato l’energia </a:t>
            </a:r>
            <a:r>
              <a:rPr lang="it-IT" altLang="it-IT" sz="2000" b="1" dirty="0"/>
              <a:t>cinetica</a:t>
            </a:r>
            <a:r>
              <a:rPr lang="it-IT" altLang="it-IT" sz="2000" dirty="0"/>
              <a:t>, </a:t>
            </a:r>
            <a:r>
              <a:rPr lang="it-IT" altLang="it-IT" sz="2000" i="1" dirty="0"/>
              <a:t>E</a:t>
            </a:r>
            <a:r>
              <a:rPr lang="pl-PL" altLang="it-IT" sz="2000" i="1" baseline="-25000" dirty="0"/>
              <a:t>k</a:t>
            </a:r>
            <a:r>
              <a:rPr lang="pl-PL" altLang="it-IT" sz="2000" i="1" dirty="0"/>
              <a:t> </a:t>
            </a:r>
            <a:r>
              <a:rPr lang="it-IT" altLang="it-IT" sz="2000" dirty="0"/>
              <a:t>= ½ </a:t>
            </a:r>
            <a:r>
              <a:rPr lang="it-IT" altLang="it-IT" sz="2000" i="1" dirty="0"/>
              <a:t>mv</a:t>
            </a:r>
            <a:r>
              <a:rPr lang="pl-PL" altLang="it-IT" sz="2000" baseline="30000" dirty="0"/>
              <a:t>2</a:t>
            </a:r>
            <a:r>
              <a:rPr lang="it-IT" altLang="it-IT" sz="2000" dirty="0"/>
              <a:t>, dove </a:t>
            </a:r>
            <a:r>
              <a:rPr lang="it-IT" altLang="it-IT" sz="2000" i="1" dirty="0"/>
              <a:t>m</a:t>
            </a:r>
            <a:r>
              <a:rPr lang="it-IT" altLang="it-IT" sz="2000" dirty="0"/>
              <a:t> è la massa dell’oggetto in moto e </a:t>
            </a:r>
            <a:r>
              <a:rPr lang="it-IT" altLang="it-IT" sz="2000" i="1" dirty="0"/>
              <a:t>v</a:t>
            </a:r>
            <a:r>
              <a:rPr lang="it-IT" altLang="it-IT" sz="2000" dirty="0"/>
              <a:t> – la sua velocità</a:t>
            </a:r>
            <a:r>
              <a:rPr lang="pl-PL" altLang="it-IT" sz="2000" dirty="0"/>
              <a:t>;</a:t>
            </a:r>
          </a:p>
          <a:p>
            <a:endParaRPr lang="it-IT" altLang="it-IT" sz="2000" dirty="0"/>
          </a:p>
          <a:p>
            <a:r>
              <a:rPr lang="pl-PL" altLang="it-IT" sz="2000" dirty="0"/>
              <a:t>- </a:t>
            </a:r>
            <a:r>
              <a:rPr lang="it-IT" altLang="it-IT" sz="2000" dirty="0"/>
              <a:t>un tipo è legato alla elevazione del corpo, è viene </a:t>
            </a:r>
            <a:r>
              <a:rPr lang="it-IT" altLang="it-IT" sz="2000" dirty="0" err="1"/>
              <a:t>chiamat</a:t>
            </a:r>
            <a:r>
              <a:rPr lang="pl-PL" altLang="it-IT" sz="2000" dirty="0"/>
              <a:t>o</a:t>
            </a:r>
            <a:r>
              <a:rPr lang="it-IT" altLang="it-IT" sz="2000" dirty="0"/>
              <a:t> l’energia </a:t>
            </a:r>
            <a:r>
              <a:rPr lang="it-IT" altLang="it-IT" sz="2000" b="1" dirty="0"/>
              <a:t>potenziale, </a:t>
            </a:r>
            <a:r>
              <a:rPr lang="it-IT" altLang="it-IT" sz="2000" i="1" dirty="0"/>
              <a:t>E</a:t>
            </a:r>
            <a:r>
              <a:rPr lang="pl-PL" altLang="it-IT" sz="2000" i="1" baseline="-25000" dirty="0"/>
              <a:t>P</a:t>
            </a:r>
            <a:r>
              <a:rPr lang="pl-PL" altLang="it-IT" sz="2000" i="1" dirty="0"/>
              <a:t> </a:t>
            </a:r>
            <a:r>
              <a:rPr lang="it-IT" altLang="it-IT" sz="2000" dirty="0"/>
              <a:t>=</a:t>
            </a:r>
            <a:r>
              <a:rPr lang="it-IT" altLang="it-IT" sz="2000" i="1" dirty="0" err="1"/>
              <a:t>mgh</a:t>
            </a:r>
            <a:r>
              <a:rPr lang="it-IT" altLang="it-IT" sz="2000" dirty="0"/>
              <a:t>, dove </a:t>
            </a:r>
            <a:r>
              <a:rPr lang="it-IT" altLang="it-IT" sz="2000" i="1" dirty="0"/>
              <a:t>h</a:t>
            </a:r>
            <a:r>
              <a:rPr lang="it-IT" altLang="it-IT" sz="2000" dirty="0"/>
              <a:t> è l’altezza (la quota) e </a:t>
            </a:r>
            <a:r>
              <a:rPr lang="it-IT" altLang="it-IT" sz="2000" i="1" dirty="0"/>
              <a:t>g</a:t>
            </a:r>
            <a:r>
              <a:rPr lang="it-IT" altLang="it-IT" sz="2000" dirty="0"/>
              <a:t> – l’accelerazione di gravità.</a:t>
            </a:r>
            <a:endParaRPr lang="it-IT" altLang="ja-JP" sz="2000" dirty="0">
              <a:ea typeface="MS PGothic" panose="020B0600070205080204" pitchFamily="34" charset="-128"/>
            </a:endParaRPr>
          </a:p>
          <a:p>
            <a:endParaRPr lang="pl-PL" altLang="ja-JP" sz="2000" dirty="0"/>
          </a:p>
          <a:p>
            <a:r>
              <a:rPr lang="it-IT" altLang="ja-JP" sz="2000" dirty="0">
                <a:ea typeface="MS PGothic" panose="020B0600070205080204" pitchFamily="34" charset="-128"/>
              </a:rPr>
              <a:t>In modo generale, l’energia legata alla posizione viene chiamata l’energia </a:t>
            </a:r>
            <a:r>
              <a:rPr lang="it-IT" altLang="ja-JP" sz="2000" i="1" dirty="0">
                <a:ea typeface="MS PGothic" panose="020B0600070205080204" pitchFamily="34" charset="-128"/>
              </a:rPr>
              <a:t>potenziale</a:t>
            </a:r>
            <a:r>
              <a:rPr lang="it-IT" altLang="ja-JP" sz="2000" dirty="0">
                <a:ea typeface="MS PGothic" panose="020B0600070205080204" pitchFamily="34" charset="-128"/>
              </a:rPr>
              <a:t>. Per i campi </a:t>
            </a:r>
            <a:r>
              <a:rPr lang="it-IT" altLang="ja-JP" sz="2000" b="1" dirty="0">
                <a:ea typeface="MS PGothic" panose="020B0600070205080204" pitchFamily="34" charset="-128"/>
              </a:rPr>
              <a:t>elettrostatici</a:t>
            </a:r>
            <a:r>
              <a:rPr lang="it-IT" altLang="ja-JP" sz="2000" b="1" i="1" dirty="0">
                <a:ea typeface="MS PGothic" panose="020B0600070205080204" pitchFamily="34" charset="-128"/>
              </a:rPr>
              <a:t>,</a:t>
            </a:r>
            <a:r>
              <a:rPr lang="it-IT" altLang="ja-JP" sz="2000" i="1" dirty="0">
                <a:ea typeface="MS PGothic" panose="020B0600070205080204" pitchFamily="34" charset="-128"/>
              </a:rPr>
              <a:t> </a:t>
            </a:r>
            <a:r>
              <a:rPr lang="it-IT" altLang="ja-JP" sz="2000" dirty="0">
                <a:ea typeface="MS PGothic" panose="020B0600070205080204" pitchFamily="34" charset="-128"/>
              </a:rPr>
              <a:t>l’energia </a:t>
            </a:r>
            <a:r>
              <a:rPr lang="it-IT" altLang="ja-JP" sz="2000" i="1" dirty="0">
                <a:ea typeface="MS PGothic" panose="020B0600070205080204" pitchFamily="34" charset="-128"/>
              </a:rPr>
              <a:t>potenziale</a:t>
            </a:r>
            <a:r>
              <a:rPr lang="it-IT" altLang="ja-JP" sz="2000" dirty="0">
                <a:ea typeface="MS PGothic" panose="020B0600070205080204" pitchFamily="34" charset="-128"/>
              </a:rPr>
              <a:t> di d</a:t>
            </a:r>
            <a:r>
              <a:rPr lang="pl-PL" altLang="ja-JP" sz="2000" dirty="0"/>
              <a:t>u</a:t>
            </a:r>
            <a:r>
              <a:rPr lang="it-IT" altLang="ja-JP" sz="2000" dirty="0">
                <a:ea typeface="MS PGothic" panose="020B0600070205080204" pitchFamily="34" charset="-128"/>
              </a:rPr>
              <a:t>e cariche puntiformi, </a:t>
            </a:r>
            <a:r>
              <a:rPr lang="it-IT" altLang="ja-JP" sz="2000" i="1" dirty="0">
                <a:ea typeface="MS PGothic" panose="020B0600070205080204" pitchFamily="34" charset="-128"/>
              </a:rPr>
              <a:t>q</a:t>
            </a:r>
            <a:r>
              <a:rPr lang="it-IT" altLang="ja-JP" sz="2000" dirty="0">
                <a:ea typeface="MS PGothic" panose="020B0600070205080204" pitchFamily="34" charset="-128"/>
              </a:rPr>
              <a:t> e </a:t>
            </a:r>
            <a:r>
              <a:rPr lang="it-IT" altLang="ja-JP" sz="2000" i="1" dirty="0">
                <a:ea typeface="MS PGothic" panose="020B0600070205080204" pitchFamily="34" charset="-128"/>
              </a:rPr>
              <a:t>Q</a:t>
            </a:r>
            <a:r>
              <a:rPr lang="it-IT" altLang="ja-JP" sz="2000" dirty="0">
                <a:ea typeface="MS PGothic" panose="020B0600070205080204" pitchFamily="34" charset="-128"/>
              </a:rPr>
              <a:t> posizionate (nel vuoto) a una </a:t>
            </a:r>
            <a:r>
              <a:rPr lang="it-IT" altLang="ja-JP" sz="2000" dirty="0" err="1">
                <a:ea typeface="MS PGothic" panose="020B0600070205080204" pitchFamily="34" charset="-128"/>
              </a:rPr>
              <a:t>distanz</a:t>
            </a:r>
            <a:r>
              <a:rPr lang="pl-PL" altLang="ja-JP" sz="2000" dirty="0"/>
              <a:t>a</a:t>
            </a:r>
            <a:r>
              <a:rPr lang="it-IT" altLang="ja-JP" sz="2000" dirty="0">
                <a:ea typeface="MS PGothic" panose="020B0600070205080204" pitchFamily="34" charset="-128"/>
              </a:rPr>
              <a:t> </a:t>
            </a:r>
            <a:r>
              <a:rPr lang="it-IT" altLang="ja-JP" sz="2000" i="1" dirty="0">
                <a:ea typeface="MS PGothic" panose="020B0600070205080204" pitchFamily="34" charset="-128"/>
              </a:rPr>
              <a:t>r</a:t>
            </a:r>
            <a:r>
              <a:rPr lang="it-IT" altLang="ja-JP" sz="2000" dirty="0">
                <a:ea typeface="MS PGothic" panose="020B0600070205080204" pitchFamily="34" charset="-128"/>
              </a:rPr>
              <a:t> ammonta a </a:t>
            </a:r>
            <a:r>
              <a:rPr lang="it-IT" altLang="ja-JP" sz="2000" i="1" dirty="0">
                <a:ea typeface="MS PGothic" panose="020B0600070205080204" pitchFamily="34" charset="-128"/>
              </a:rPr>
              <a:t>E</a:t>
            </a:r>
            <a:r>
              <a:rPr lang="pl-PL" altLang="ja-JP" sz="2000" i="1" baseline="-25000" dirty="0"/>
              <a:t>P</a:t>
            </a:r>
            <a:r>
              <a:rPr lang="pl-PL" altLang="ja-JP" sz="2000" dirty="0"/>
              <a:t> </a:t>
            </a:r>
            <a:r>
              <a:rPr lang="it-IT" altLang="ja-JP" sz="2000" i="1" dirty="0">
                <a:ea typeface="MS PGothic" panose="020B0600070205080204" pitchFamily="34" charset="-128"/>
              </a:rPr>
              <a:t>=</a:t>
            </a:r>
            <a:r>
              <a:rPr lang="pl-PL" altLang="ja-JP" sz="2000" i="1" dirty="0"/>
              <a:t> qQ</a:t>
            </a:r>
            <a:r>
              <a:rPr lang="it-IT" altLang="ja-JP" sz="2000" i="1" dirty="0">
                <a:ea typeface="MS PGothic" panose="020B0600070205080204" pitchFamily="34" charset="-128"/>
              </a:rPr>
              <a:t>/</a:t>
            </a:r>
            <a:r>
              <a:rPr lang="pl-PL" altLang="ja-JP" sz="2000" dirty="0"/>
              <a:t>(</a:t>
            </a:r>
            <a:r>
              <a:rPr lang="it-IT" altLang="ja-JP" sz="2000" dirty="0">
                <a:ea typeface="MS PGothic" panose="020B0600070205080204" pitchFamily="34" charset="-128"/>
              </a:rPr>
              <a:t>4</a:t>
            </a:r>
            <a:r>
              <a:rPr lang="el-GR" altLang="ja-JP" sz="2000" dirty="0">
                <a:ea typeface="MS PGothic" panose="020B0600070205080204" pitchFamily="34" charset="-128"/>
              </a:rPr>
              <a:t>πε</a:t>
            </a:r>
            <a:r>
              <a:rPr lang="pl-PL" altLang="ja-JP" sz="2000" baseline="-25000" dirty="0"/>
              <a:t>0 </a:t>
            </a:r>
            <a:r>
              <a:rPr lang="it-IT" altLang="ja-JP" sz="2000" i="1" dirty="0">
                <a:ea typeface="MS PGothic" panose="020B0600070205080204" pitchFamily="34" charset="-128"/>
              </a:rPr>
              <a:t>r</a:t>
            </a:r>
            <a:r>
              <a:rPr lang="pl-PL" altLang="ja-JP" sz="2000" dirty="0"/>
              <a:t>)</a:t>
            </a:r>
            <a:r>
              <a:rPr lang="it-IT" altLang="ja-JP" sz="2000" i="1" dirty="0">
                <a:ea typeface="MS PGothic" panose="020B0600070205080204" pitchFamily="34" charset="-128"/>
              </a:rPr>
              <a:t> , </a:t>
            </a:r>
            <a:r>
              <a:rPr lang="it-IT" altLang="ja-JP" sz="2000" dirty="0">
                <a:ea typeface="MS PGothic" panose="020B0600070205080204" pitchFamily="34" charset="-128"/>
              </a:rPr>
              <a:t>dove ε</a:t>
            </a:r>
            <a:r>
              <a:rPr lang="pl-PL" altLang="ja-JP" sz="2000" baseline="-25000" dirty="0"/>
              <a:t>0</a:t>
            </a:r>
            <a:r>
              <a:rPr lang="it-IT" altLang="ja-JP" sz="2000" dirty="0">
                <a:ea typeface="MS PGothic" panose="020B0600070205080204" pitchFamily="34" charset="-128"/>
              </a:rPr>
              <a:t> è la permeabilità </a:t>
            </a:r>
            <a:r>
              <a:rPr lang="pl-PL" altLang="ja-JP" sz="2000" dirty="0"/>
              <a:t>dielettrica </a:t>
            </a:r>
            <a:r>
              <a:rPr lang="it-IT" altLang="ja-JP" sz="2000" dirty="0">
                <a:ea typeface="MS PGothic" panose="020B0600070205080204" pitchFamily="34" charset="-128"/>
              </a:rPr>
              <a:t>del vuoto</a:t>
            </a:r>
            <a:r>
              <a:rPr lang="it-IT" altLang="ja-JP" dirty="0">
                <a:ea typeface="MS PGothic" panose="020B0600070205080204" pitchFamily="34" charset="-128"/>
              </a:rPr>
              <a:t>.</a:t>
            </a:r>
            <a:r>
              <a:rPr lang="pl-PL" altLang="ja-JP" dirty="0"/>
              <a:t> </a:t>
            </a:r>
            <a:r>
              <a:rPr lang="pl-PL" altLang="it-IT" sz="1650" dirty="0"/>
              <a:t> </a:t>
            </a:r>
            <a:endParaRPr lang="el-GR" altLang="it-IT" sz="1650" dirty="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platzhalter 1">
            <a:extLst>
              <a:ext uri="{FF2B5EF4-FFF2-40B4-BE49-F238E27FC236}">
                <a16:creationId xmlns:a16="http://schemas.microsoft.com/office/drawing/2014/main" id="{2C93718A-6892-4188-AAAC-E9EEF1510D47}"/>
              </a:ext>
            </a:extLst>
          </p:cNvPr>
          <p:cNvSpPr>
            <a:spLocks noGrp="1"/>
          </p:cNvSpPr>
          <p:nvPr>
            <p:ph type="body" sz="quarter" idx="4294967295"/>
          </p:nvPr>
        </p:nvSpPr>
        <p:spPr bwMode="auto">
          <a:xfrm>
            <a:off x="203596" y="0"/>
            <a:ext cx="8610601" cy="3357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 Energia: Portatori e le trasformazioni</a:t>
            </a:r>
            <a:r>
              <a:rPr lang="pl-PL" altLang="ja-JP" dirty="0"/>
              <a:t> </a:t>
            </a:r>
            <a:endParaRPr lang="en-AU" altLang="it-IT" dirty="0"/>
          </a:p>
        </p:txBody>
      </p:sp>
      <p:sp>
        <p:nvSpPr>
          <p:cNvPr id="151555" name="Textplatzhalter 3">
            <a:extLst>
              <a:ext uri="{FF2B5EF4-FFF2-40B4-BE49-F238E27FC236}">
                <a16:creationId xmlns:a16="http://schemas.microsoft.com/office/drawing/2014/main" id="{64B45BCD-6E48-4EE3-B41A-CDE98BFAEADE}"/>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51556" name="Text Box 4">
            <a:extLst>
              <a:ext uri="{FF2B5EF4-FFF2-40B4-BE49-F238E27FC236}">
                <a16:creationId xmlns:a16="http://schemas.microsoft.com/office/drawing/2014/main" id="{7A4A7CCE-5C5F-41B0-A202-8BCECF76F11B}"/>
              </a:ext>
            </a:extLst>
          </p:cNvPr>
          <p:cNvSpPr txBox="1">
            <a:spLocks noChangeArrowheads="1"/>
          </p:cNvSpPr>
          <p:nvPr/>
        </p:nvSpPr>
        <p:spPr bwMode="auto">
          <a:xfrm>
            <a:off x="203596" y="684054"/>
            <a:ext cx="857011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000" dirty="0"/>
              <a:t>Come </a:t>
            </a:r>
            <a:r>
              <a:rPr lang="pl-PL" altLang="it-IT" sz="2000" dirty="0"/>
              <a:t>abbiamo </a:t>
            </a:r>
            <a:r>
              <a:rPr lang="it-IT" altLang="it-IT" sz="2000" dirty="0"/>
              <a:t>già </a:t>
            </a:r>
            <a:r>
              <a:rPr lang="it-IT" altLang="it-IT" sz="2000" dirty="0" err="1"/>
              <a:t>discuss</a:t>
            </a:r>
            <a:r>
              <a:rPr lang="pl-PL" altLang="it-IT" sz="2000" dirty="0"/>
              <a:t>o</a:t>
            </a:r>
            <a:r>
              <a:rPr lang="it-IT" altLang="it-IT" sz="2000" dirty="0"/>
              <a:t>, l’energia può apparire in diverse forme.</a:t>
            </a:r>
            <a:endParaRPr lang="pl-PL" altLang="it-IT" sz="2000" dirty="0"/>
          </a:p>
          <a:p>
            <a:endParaRPr lang="it-IT" altLang="it-IT" sz="2000" dirty="0"/>
          </a:p>
          <a:p>
            <a:r>
              <a:rPr lang="it-IT" altLang="it-IT" sz="2000" dirty="0"/>
              <a:t>Praticamente, dobbiamo distinguere diversi </a:t>
            </a:r>
            <a:r>
              <a:rPr lang="it-IT" altLang="it-IT" sz="2000" i="1" dirty="0"/>
              <a:t>portatori</a:t>
            </a:r>
            <a:r>
              <a:rPr lang="it-IT" altLang="it-IT" sz="2000" dirty="0"/>
              <a:t> dell’energia:</a:t>
            </a:r>
          </a:p>
          <a:p>
            <a:r>
              <a:rPr lang="pl-PL" altLang="it-IT" sz="2000" dirty="0"/>
              <a:t>- </a:t>
            </a:r>
            <a:r>
              <a:rPr lang="it-IT" altLang="it-IT" sz="2000" dirty="0"/>
              <a:t>la radiazione solare</a:t>
            </a:r>
          </a:p>
          <a:p>
            <a:r>
              <a:rPr lang="pl-PL" altLang="it-IT" sz="2000" dirty="0"/>
              <a:t>- </a:t>
            </a:r>
            <a:r>
              <a:rPr lang="it-IT" altLang="it-IT" sz="2000" dirty="0"/>
              <a:t>la corrente elettrica</a:t>
            </a:r>
          </a:p>
          <a:p>
            <a:r>
              <a:rPr lang="pl-PL" altLang="it-IT" sz="2000" dirty="0"/>
              <a:t>- Il </a:t>
            </a:r>
            <a:r>
              <a:rPr lang="it-IT" altLang="it-IT" sz="2000" dirty="0"/>
              <a:t>calore geotermico</a:t>
            </a:r>
          </a:p>
          <a:p>
            <a:r>
              <a:rPr lang="pl-PL" altLang="it-IT" sz="2000" dirty="0"/>
              <a:t>- l’</a:t>
            </a:r>
            <a:r>
              <a:rPr lang="it-IT" altLang="it-IT" sz="2000" dirty="0"/>
              <a:t>energia cinetica del vento</a:t>
            </a:r>
          </a:p>
          <a:p>
            <a:pPr marL="342900" indent="-342900">
              <a:buFontTx/>
              <a:buChar char="-"/>
            </a:pPr>
            <a:r>
              <a:rPr lang="pl-PL" altLang="it-IT" sz="2000" dirty="0"/>
              <a:t>l’</a:t>
            </a:r>
            <a:r>
              <a:rPr lang="it-IT" altLang="it-IT" sz="2000" dirty="0"/>
              <a:t>energia chimica </a:t>
            </a:r>
          </a:p>
          <a:p>
            <a:r>
              <a:rPr lang="it-IT" altLang="it-IT" sz="2000" dirty="0"/>
              <a:t>dell’idrogeno</a:t>
            </a:r>
            <a:endParaRPr lang="en-AU" altLang="it-IT" sz="2000" dirty="0"/>
          </a:p>
        </p:txBody>
      </p:sp>
      <p:pic>
        <p:nvPicPr>
          <p:cNvPr id="151557" name="Picture 5">
            <a:extLst>
              <a:ext uri="{FF2B5EF4-FFF2-40B4-BE49-F238E27FC236}">
                <a16:creationId xmlns:a16="http://schemas.microsoft.com/office/drawing/2014/main" id="{13718BF3-0706-4F06-B6F1-4937A161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110" y="1796752"/>
            <a:ext cx="5601890" cy="349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8" name="Text Box 6">
            <a:extLst>
              <a:ext uri="{FF2B5EF4-FFF2-40B4-BE49-F238E27FC236}">
                <a16:creationId xmlns:a16="http://schemas.microsoft.com/office/drawing/2014/main" id="{3D8DDEA4-8D53-4F43-8D7B-E441CDF65BC7}"/>
              </a:ext>
            </a:extLst>
          </p:cNvPr>
          <p:cNvSpPr txBox="1">
            <a:spLocks noChangeArrowheads="1"/>
          </p:cNvSpPr>
          <p:nvPr/>
        </p:nvSpPr>
        <p:spPr bwMode="auto">
          <a:xfrm>
            <a:off x="2706465" y="6227354"/>
            <a:ext cx="610773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1400" dirty="0"/>
              <a:t>Hans. U. Fuchs,  </a:t>
            </a:r>
            <a:r>
              <a:rPr lang="pl-PL" altLang="it-IT" sz="1400" i="1" dirty="0"/>
              <a:t>Hydrogen and Fuel Cells.</a:t>
            </a:r>
            <a:r>
              <a:rPr lang="it-IT" altLang="it-IT" sz="1400" i="1" dirty="0"/>
              <a:t> </a:t>
            </a:r>
            <a:r>
              <a:rPr lang="pl-PL" altLang="it-IT" sz="1400" i="1" dirty="0"/>
              <a:t>How, What for, and Why?</a:t>
            </a:r>
          </a:p>
          <a:p>
            <a:r>
              <a:rPr lang="pl-PL" altLang="it-IT" sz="1400" dirty="0"/>
              <a:t>Didactical Materials FCHGo, 2019</a:t>
            </a:r>
          </a:p>
          <a:p>
            <a:endParaRPr lang="en-AU" altLang="it-IT" dirty="0"/>
          </a:p>
        </p:txBody>
      </p:sp>
      <p:sp>
        <p:nvSpPr>
          <p:cNvPr id="8" name="CasellaDiTesto 7">
            <a:extLst>
              <a:ext uri="{FF2B5EF4-FFF2-40B4-BE49-F238E27FC236}">
                <a16:creationId xmlns:a16="http://schemas.microsoft.com/office/drawing/2014/main" id="{494C9295-29DA-40BC-BE01-8DD56CCA9B57}"/>
              </a:ext>
            </a:extLst>
          </p:cNvPr>
          <p:cNvSpPr txBox="1"/>
          <p:nvPr/>
        </p:nvSpPr>
        <p:spPr>
          <a:xfrm>
            <a:off x="1832433" y="5376630"/>
            <a:ext cx="7981142" cy="646331"/>
          </a:xfrm>
          <a:prstGeom prst="rect">
            <a:avLst/>
          </a:prstGeom>
          <a:noFill/>
        </p:spPr>
        <p:txBody>
          <a:bodyPr wrap="square">
            <a:spAutoFit/>
          </a:bodyPr>
          <a:lstStyle/>
          <a:p>
            <a:r>
              <a:rPr lang="it-IT" altLang="it-IT" dirty="0"/>
              <a:t>Lo schema presenta un’idea, come dall’energia solare si può produrre </a:t>
            </a:r>
          </a:p>
          <a:p>
            <a:r>
              <a:rPr lang="it-IT" altLang="it-IT" dirty="0"/>
              <a:t>(e immagazzinare) l’idrogeno gassoso</a:t>
            </a:r>
            <a:endParaRPr lang="it-IT" altLang="it-IT" sz="1800"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platzhalter 1">
            <a:extLst>
              <a:ext uri="{FF2B5EF4-FFF2-40B4-BE49-F238E27FC236}">
                <a16:creationId xmlns:a16="http://schemas.microsoft.com/office/drawing/2014/main" id="{F236279A-8BE7-4315-A439-A3F4E13908B5}"/>
              </a:ext>
            </a:extLst>
          </p:cNvPr>
          <p:cNvSpPr>
            <a:spLocks noGrp="1"/>
          </p:cNvSpPr>
          <p:nvPr>
            <p:ph type="body" sz="quarter" idx="4294967295"/>
          </p:nvPr>
        </p:nvSpPr>
        <p:spPr bwMode="auto">
          <a:xfrm>
            <a:off x="467544" y="116632"/>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Energia: le limitazioni</a:t>
            </a:r>
            <a:r>
              <a:rPr lang="pl-PL" altLang="ja-JP" dirty="0"/>
              <a:t> </a:t>
            </a:r>
            <a:endParaRPr lang="en-AU" altLang="it-IT" dirty="0"/>
          </a:p>
        </p:txBody>
      </p:sp>
      <p:sp>
        <p:nvSpPr>
          <p:cNvPr id="134147" name="Textplatzhalter 3">
            <a:extLst>
              <a:ext uri="{FF2B5EF4-FFF2-40B4-BE49-F238E27FC236}">
                <a16:creationId xmlns:a16="http://schemas.microsoft.com/office/drawing/2014/main" id="{2BF96CCF-73F4-419F-9BE2-2FBFEA4E48C8}"/>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dirty="0">
              <a:solidFill>
                <a:srgbClr val="2761AB"/>
              </a:solidFill>
            </a:endParaRPr>
          </a:p>
        </p:txBody>
      </p:sp>
      <p:sp>
        <p:nvSpPr>
          <p:cNvPr id="134148" name="Text Box 4">
            <a:extLst>
              <a:ext uri="{FF2B5EF4-FFF2-40B4-BE49-F238E27FC236}">
                <a16:creationId xmlns:a16="http://schemas.microsoft.com/office/drawing/2014/main" id="{DE25C3EA-D4B6-4E4B-9B69-05DABB077964}"/>
              </a:ext>
            </a:extLst>
          </p:cNvPr>
          <p:cNvSpPr txBox="1">
            <a:spLocks noChangeArrowheads="1"/>
          </p:cNvSpPr>
          <p:nvPr/>
        </p:nvSpPr>
        <p:spPr bwMode="auto">
          <a:xfrm>
            <a:off x="231704" y="1340768"/>
            <a:ext cx="8570119" cy="5078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Come abbiamo già visto sulle pagine precedenti, l’energia potenziale (del corpo nel campo gravitazione della Terra, ma anche l’energia potenziale di una molla) richiede la definizione della posizione di riferimento, detto  quota zero: il corpo che cade da una determinata altezza al livello di riferimento </a:t>
            </a:r>
            <a:r>
              <a:rPr lang="pl-PL" altLang="it-IT" dirty="0"/>
              <a:t>perde</a:t>
            </a:r>
            <a:r>
              <a:rPr lang="it-IT" altLang="it-IT" dirty="0"/>
              <a:t> l’energia potenziale</a:t>
            </a:r>
            <a:r>
              <a:rPr lang="pl-PL" altLang="it-IT" dirty="0"/>
              <a:t> ma acquisisce l’energia cinetica</a:t>
            </a:r>
            <a:r>
              <a:rPr lang="it-IT" altLang="it-IT" dirty="0"/>
              <a:t>.  </a:t>
            </a:r>
          </a:p>
          <a:p>
            <a:endParaRPr lang="pl-PL" altLang="it-IT" dirty="0"/>
          </a:p>
          <a:p>
            <a:r>
              <a:rPr lang="it-IT" altLang="it-IT" dirty="0"/>
              <a:t>Anche l’energia cinetica richiede un punto di riferimento? Dai tempi di Einstein sappiamo che sì! La velocità non è un valore assoluto: dipende dal sistema di riferimento – un corpo possiede l’energia cinetica in un sistema di riferimento e in un altro sistema, che si muove con la stessa velocità che il corpo in considerazione – possiede l’energia cinetica nulla. </a:t>
            </a:r>
          </a:p>
          <a:p>
            <a:endParaRPr lang="pl-PL" altLang="it-IT" dirty="0"/>
          </a:p>
          <a:p>
            <a:r>
              <a:rPr lang="it-IT" altLang="it-IT" dirty="0"/>
              <a:t>Allora, tornando alla definizione dell’energia – in relazione al sistema di riferimento (cioè </a:t>
            </a:r>
            <a:r>
              <a:rPr lang="pl-PL" altLang="it-IT" dirty="0"/>
              <a:t>in </a:t>
            </a:r>
            <a:r>
              <a:rPr lang="it-IT" altLang="it-IT" dirty="0"/>
              <a:t>relazione al punto dove viene definita l’energia “nulla”) – la stessa capacità del corpo di compiere il lavoro può variare: anche se il sistema possiede apparentemente l’energia, il lavoro utile può essere nullo.  </a:t>
            </a:r>
            <a:endParaRPr lang="pl-PL" altLang="it-IT" dirty="0"/>
          </a:p>
          <a:p>
            <a:endParaRPr lang="it-IT" altLang="it-IT" dirty="0"/>
          </a:p>
          <a:p>
            <a:r>
              <a:rPr lang="it-IT" altLang="it-IT" dirty="0"/>
              <a:t>Discutiamo questo punto per introdurre la termodinamica. </a:t>
            </a:r>
            <a:endParaRPr lang="pl-PL" altLang="it-IT" dirty="0"/>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platzhalter 1">
            <a:extLst>
              <a:ext uri="{FF2B5EF4-FFF2-40B4-BE49-F238E27FC236}">
                <a16:creationId xmlns:a16="http://schemas.microsoft.com/office/drawing/2014/main" id="{5406441D-B009-4A6D-AC58-7FE8CEA5C73C}"/>
              </a:ext>
            </a:extLst>
          </p:cNvPr>
          <p:cNvSpPr>
            <a:spLocks noGrp="1"/>
          </p:cNvSpPr>
          <p:nvPr>
            <p:ph type="body" sz="quarter" idx="4294967295"/>
          </p:nvPr>
        </p:nvSpPr>
        <p:spPr bwMode="auto">
          <a:xfrm>
            <a:off x="999529"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L’energia &amp; il calore</a:t>
            </a:r>
            <a:endParaRPr lang="en-AU" altLang="it-IT" dirty="0">
              <a:solidFill>
                <a:srgbClr val="2761AB"/>
              </a:solidFill>
            </a:endParaRPr>
          </a:p>
        </p:txBody>
      </p:sp>
      <p:sp>
        <p:nvSpPr>
          <p:cNvPr id="138243" name="Textplatzhalter 3">
            <a:extLst>
              <a:ext uri="{FF2B5EF4-FFF2-40B4-BE49-F238E27FC236}">
                <a16:creationId xmlns:a16="http://schemas.microsoft.com/office/drawing/2014/main" id="{550EEEDB-ACBC-41CF-9708-22E0E96A4B9B}"/>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dirty="0">
              <a:solidFill>
                <a:srgbClr val="2761AB"/>
              </a:solidFill>
            </a:endParaRPr>
          </a:p>
        </p:txBody>
      </p:sp>
      <p:sp>
        <p:nvSpPr>
          <p:cNvPr id="138244" name="Text Box 4">
            <a:extLst>
              <a:ext uri="{FF2B5EF4-FFF2-40B4-BE49-F238E27FC236}">
                <a16:creationId xmlns:a16="http://schemas.microsoft.com/office/drawing/2014/main" id="{52CABB64-B474-4FEC-B92D-6AB9349E32B6}"/>
              </a:ext>
            </a:extLst>
          </p:cNvPr>
          <p:cNvSpPr txBox="1">
            <a:spLocks noChangeArrowheads="1"/>
          </p:cNvSpPr>
          <p:nvPr/>
        </p:nvSpPr>
        <p:spPr bwMode="auto">
          <a:xfrm>
            <a:off x="114300" y="1762126"/>
            <a:ext cx="875942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concetto dell’energia fu stabilito solo quando Joule aveva mostrato l’equivalenza del calore e del lavoro meccanico. Questa osservazione ha permesso di formulate il primo principio della termodinamica. </a:t>
            </a:r>
          </a:p>
          <a:p>
            <a:endParaRPr lang="pl-PL" altLang="it-IT" dirty="0"/>
          </a:p>
          <a:p>
            <a:r>
              <a:rPr lang="it-IT" altLang="it-IT" dirty="0"/>
              <a:t>Il lavoro </a:t>
            </a:r>
            <a:r>
              <a:rPr lang="it-IT" altLang="it-IT" i="1" dirty="0"/>
              <a:t>W</a:t>
            </a:r>
            <a:r>
              <a:rPr lang="it-IT" altLang="it-IT" dirty="0"/>
              <a:t> svolto </a:t>
            </a:r>
            <a:r>
              <a:rPr lang="it-IT" altLang="it-IT" b="1" dirty="0"/>
              <a:t>sul</a:t>
            </a:r>
            <a:r>
              <a:rPr lang="it-IT" altLang="it-IT" dirty="0"/>
              <a:t> sistema e il calore </a:t>
            </a:r>
            <a:r>
              <a:rPr lang="it-IT" altLang="it-IT" i="1" dirty="0"/>
              <a:t>Q</a:t>
            </a:r>
            <a:r>
              <a:rPr lang="it-IT" altLang="it-IT" dirty="0"/>
              <a:t> trasferito </a:t>
            </a:r>
            <a:r>
              <a:rPr lang="it-IT" altLang="it-IT" b="1" dirty="0"/>
              <a:t>al </a:t>
            </a:r>
            <a:r>
              <a:rPr lang="it-IT" altLang="it-IT" dirty="0"/>
              <a:t>sistema portano all’aumento dell’energia interna </a:t>
            </a:r>
            <a:r>
              <a:rPr lang="it-IT" altLang="it-IT" i="1" dirty="0"/>
              <a:t>U</a:t>
            </a:r>
            <a:r>
              <a:rPr lang="it-IT" altLang="it-IT" dirty="0"/>
              <a:t> del sistema.</a:t>
            </a:r>
          </a:p>
          <a:p>
            <a:r>
              <a:rPr lang="it-IT" altLang="it-IT" dirty="0"/>
              <a:t>	</a:t>
            </a:r>
            <a:r>
              <a:rPr lang="pl-PL" altLang="it-IT" dirty="0"/>
              <a:t>			</a:t>
            </a:r>
            <a:r>
              <a:rPr lang="it-IT" altLang="it-IT" dirty="0"/>
              <a:t>Δ</a:t>
            </a:r>
            <a:r>
              <a:rPr lang="it-IT" altLang="it-IT" i="1" dirty="0"/>
              <a:t>U</a:t>
            </a:r>
            <a:r>
              <a:rPr lang="it-IT" altLang="it-IT" dirty="0"/>
              <a:t> = </a:t>
            </a:r>
            <a:r>
              <a:rPr lang="it-IT" altLang="it-IT" i="1" dirty="0"/>
              <a:t>W</a:t>
            </a:r>
            <a:r>
              <a:rPr lang="it-IT" altLang="it-IT" dirty="0"/>
              <a:t> + </a:t>
            </a:r>
            <a:r>
              <a:rPr lang="it-IT" altLang="it-IT" i="1" dirty="0"/>
              <a:t>Q</a:t>
            </a:r>
            <a:endParaRPr lang="it-IT" altLang="it-IT" dirty="0"/>
          </a:p>
          <a:p>
            <a:endParaRPr lang="pl-PL" altLang="it-IT" dirty="0"/>
          </a:p>
          <a:p>
            <a:r>
              <a:rPr lang="it-IT" altLang="it-IT" dirty="0"/>
              <a:t>Inoltre, è chiaro che sappiamo il calore può essere </a:t>
            </a:r>
            <a:r>
              <a:rPr lang="pl-PL" altLang="it-IT" dirty="0"/>
              <a:t>trasmesso </a:t>
            </a:r>
            <a:r>
              <a:rPr lang="it-IT" altLang="it-IT" dirty="0"/>
              <a:t>solo dal corpo più caldo, della temperatura </a:t>
            </a:r>
            <a:r>
              <a:rPr lang="it-IT" altLang="it-IT" i="1" dirty="0"/>
              <a:t>T</a:t>
            </a:r>
            <a:r>
              <a:rPr lang="pl-PL" altLang="it-IT" baseline="-25000" dirty="0"/>
              <a:t>1</a:t>
            </a:r>
            <a:r>
              <a:rPr lang="it-IT" altLang="it-IT" dirty="0"/>
              <a:t> al corpo più freddo, alla temperatura </a:t>
            </a:r>
            <a:r>
              <a:rPr lang="it-IT" altLang="it-IT" i="1" dirty="0"/>
              <a:t>T</a:t>
            </a:r>
            <a:r>
              <a:rPr lang="pl-PL" altLang="it-IT" baseline="-25000" dirty="0"/>
              <a:t>2</a:t>
            </a:r>
            <a:r>
              <a:rPr lang="pl-PL" altLang="it-IT" dirty="0"/>
              <a:t> </a:t>
            </a:r>
            <a:r>
              <a:rPr lang="it-IT" altLang="it-IT" dirty="0"/>
              <a:t>.</a:t>
            </a:r>
          </a:p>
          <a:p>
            <a:r>
              <a:rPr lang="it-IT" altLang="it-IT" dirty="0"/>
              <a:t>Questo pone immediatamente i limiti sulla </a:t>
            </a:r>
            <a:r>
              <a:rPr lang="it-IT" altLang="it-IT" i="1" dirty="0"/>
              <a:t>efficienza</a:t>
            </a:r>
            <a:r>
              <a:rPr lang="en-US" altLang="it-IT" dirty="0"/>
              <a:t> </a:t>
            </a:r>
            <a:r>
              <a:rPr lang="en-US" altLang="it-IT" dirty="0" err="1"/>
              <a:t>termodinamica</a:t>
            </a:r>
            <a:r>
              <a:rPr lang="en-US" altLang="it-IT" dirty="0"/>
              <a:t> </a:t>
            </a:r>
            <a:r>
              <a:rPr lang="en-US" altLang="it-IT" dirty="0" err="1"/>
              <a:t>delle</a:t>
            </a:r>
            <a:r>
              <a:rPr lang="en-US" altLang="it-IT" dirty="0"/>
              <a:t> </a:t>
            </a:r>
            <a:r>
              <a:rPr lang="en-US" altLang="it-IT" dirty="0" err="1"/>
              <a:t>macchine</a:t>
            </a:r>
            <a:r>
              <a:rPr lang="en-US" altLang="it-IT" dirty="0"/>
              <a:t>, come </a:t>
            </a:r>
            <a:r>
              <a:rPr lang="en-US" altLang="it-IT" dirty="0" err="1"/>
              <a:t>mostriamo</a:t>
            </a:r>
            <a:r>
              <a:rPr lang="en-US" altLang="it-IT" dirty="0"/>
              <a:t> </a:t>
            </a:r>
            <a:r>
              <a:rPr lang="en-US" altLang="it-IT" dirty="0" err="1"/>
              <a:t>più</a:t>
            </a:r>
            <a:r>
              <a:rPr lang="en-US" altLang="it-IT" dirty="0"/>
              <a:t> avanti.</a:t>
            </a:r>
            <a:endParaRPr lang="pl-PL" altLang="it-IT" dirty="0"/>
          </a:p>
          <a:p>
            <a:endParaRPr lang="it-IT" altLang="it-IT" dirty="0"/>
          </a:p>
          <a:p>
            <a:r>
              <a:rPr lang="it-IT" altLang="it-IT" dirty="0"/>
              <a:t>Il principio </a:t>
            </a:r>
            <a:r>
              <a:rPr lang="pl-PL" altLang="it-IT" dirty="0"/>
              <a:t>termodinamico </a:t>
            </a:r>
            <a:r>
              <a:rPr lang="it-IT" altLang="it-IT" dirty="0"/>
              <a:t>numero “zero” dice che il calore fluisce dal corpo più caldo a quello più freddo</a:t>
            </a:r>
            <a:r>
              <a:rPr lang="it-IT" altLang="it-IT" sz="1500" dirty="0"/>
              <a:t>.</a:t>
            </a:r>
            <a:endParaRPr lang="en-AU" altLang="it-IT" sz="15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36B02F3-B534-4702-B8C4-83F43ACEB8DD}"/>
              </a:ext>
            </a:extLst>
          </p:cNvPr>
          <p:cNvSpPr>
            <a:spLocks noGrp="1" noChangeArrowheads="1"/>
          </p:cNvSpPr>
          <p:nvPr>
            <p:ph type="title" idx="4294967295"/>
          </p:nvPr>
        </p:nvSpPr>
        <p:spPr bwMode="auto">
          <a:xfrm>
            <a:off x="-252535" y="360799"/>
            <a:ext cx="9421484"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L’atmosfera della Terra non è trasparente nel</a:t>
            </a:r>
            <a:r>
              <a:rPr lang="pl-PL" altLang="ja-JP" sz="3200" dirty="0"/>
              <a:t> </a:t>
            </a:r>
            <a:r>
              <a:rPr lang="it-IT" altLang="ja-JP" sz="3200" dirty="0">
                <a:ea typeface="MS PGothic" panose="020B0600070205080204" pitchFamily="34" charset="-128"/>
              </a:rPr>
              <a:t>IR. Questo è dovuto alle tracce di gas poliatomici</a:t>
            </a:r>
            <a:endParaRPr lang="en-AU" altLang="it-IT" dirty="0"/>
          </a:p>
        </p:txBody>
      </p:sp>
      <p:sp>
        <p:nvSpPr>
          <p:cNvPr id="71683" name="Text Box 3">
            <a:extLst>
              <a:ext uri="{FF2B5EF4-FFF2-40B4-BE49-F238E27FC236}">
                <a16:creationId xmlns:a16="http://schemas.microsoft.com/office/drawing/2014/main" id="{E98AA02E-550B-416D-B7B9-0FE164FD3412}"/>
              </a:ext>
            </a:extLst>
          </p:cNvPr>
          <p:cNvSpPr txBox="1">
            <a:spLocks noChangeArrowheads="1"/>
          </p:cNvSpPr>
          <p:nvPr/>
        </p:nvSpPr>
        <p:spPr bwMode="auto">
          <a:xfrm>
            <a:off x="4293394" y="1899048"/>
            <a:ext cx="485060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pl-PL" altLang="it-IT" sz="1500"/>
          </a:p>
          <a:p>
            <a:pPr algn="just">
              <a:buFontTx/>
              <a:buChar char="-"/>
            </a:pPr>
            <a:endParaRPr lang="pl-PL" altLang="it-IT" sz="1500"/>
          </a:p>
          <a:p>
            <a:pPr algn="just">
              <a:buFontTx/>
              <a:buChar char="-"/>
            </a:pPr>
            <a:endParaRPr lang="pl-PL" altLang="it-IT" sz="1500"/>
          </a:p>
          <a:p>
            <a:pPr algn="just"/>
            <a:endParaRPr lang="pl-PL" altLang="it-IT" sz="1500"/>
          </a:p>
          <a:p>
            <a:pPr algn="just"/>
            <a:r>
              <a:rPr lang="pl-PL" altLang="it-IT" sz="1500"/>
              <a:t>  </a:t>
            </a:r>
            <a:r>
              <a:rPr lang="en-AU" altLang="it-IT" sz="1500"/>
              <a:t> </a:t>
            </a:r>
            <a:endParaRPr lang="en-AU" altLang="it-IT"/>
          </a:p>
        </p:txBody>
      </p:sp>
      <p:graphicFrame>
        <p:nvGraphicFramePr>
          <p:cNvPr id="71688" name="Object 8">
            <a:extLst>
              <a:ext uri="{FF2B5EF4-FFF2-40B4-BE49-F238E27FC236}">
                <a16:creationId xmlns:a16="http://schemas.microsoft.com/office/drawing/2014/main" id="{15D21EF5-8D1F-4F90-AB43-A7C2472009A6}"/>
              </a:ext>
            </a:extLst>
          </p:cNvPr>
          <p:cNvGraphicFramePr>
            <a:graphicFrameLocks noGrp="1" noChangeAspect="1"/>
          </p:cNvGraphicFramePr>
          <p:nvPr>
            <p:ph idx="4294967295"/>
            <p:extLst>
              <p:ext uri="{D42A27DB-BD31-4B8C-83A1-F6EECF244321}">
                <p14:modId xmlns:p14="http://schemas.microsoft.com/office/powerpoint/2010/main" val="3916827441"/>
              </p:ext>
            </p:extLst>
          </p:nvPr>
        </p:nvGraphicFramePr>
        <p:xfrm>
          <a:off x="195262" y="832922"/>
          <a:ext cx="3854054" cy="2817019"/>
        </p:xfrm>
        <a:graphic>
          <a:graphicData uri="http://schemas.openxmlformats.org/presentationml/2006/ole">
            <mc:AlternateContent xmlns:mc="http://schemas.openxmlformats.org/markup-compatibility/2006">
              <mc:Choice xmlns:v="urn:schemas-microsoft-com:vml" Requires="v">
                <p:oleObj spid="_x0000_s1036" name="Graph" r:id="rId4" imgW="5139000" imgH="3756600" progId="Origin50.Graph">
                  <p:embed/>
                </p:oleObj>
              </mc:Choice>
              <mc:Fallback>
                <p:oleObj name="Graph" r:id="rId4" imgW="5139000" imgH="3756600" progId="Origin50.Graph">
                  <p:embed/>
                  <p:pic>
                    <p:nvPicPr>
                      <p:cNvPr id="71688" name="Object 8">
                        <a:extLst>
                          <a:ext uri="{FF2B5EF4-FFF2-40B4-BE49-F238E27FC236}">
                            <a16:creationId xmlns:a16="http://schemas.microsoft.com/office/drawing/2014/main" id="{15D21EF5-8D1F-4F90-AB43-A7C2472009A6}"/>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62" y="832922"/>
                        <a:ext cx="3854054" cy="281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690" name="Picture 10">
            <a:extLst>
              <a:ext uri="{FF2B5EF4-FFF2-40B4-BE49-F238E27FC236}">
                <a16:creationId xmlns:a16="http://schemas.microsoft.com/office/drawing/2014/main" id="{92E6EAA3-5D01-4A58-AE89-4748693F99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269" y="1237057"/>
            <a:ext cx="2884903" cy="188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91" name="Picture 11">
            <a:extLst>
              <a:ext uri="{FF2B5EF4-FFF2-40B4-BE49-F238E27FC236}">
                <a16:creationId xmlns:a16="http://schemas.microsoft.com/office/drawing/2014/main" id="{4083CE10-8FE5-48E7-9299-24C32FAA2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0895" y="1871142"/>
            <a:ext cx="1102519" cy="591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2" name="Text Box 12">
            <a:extLst>
              <a:ext uri="{FF2B5EF4-FFF2-40B4-BE49-F238E27FC236}">
                <a16:creationId xmlns:a16="http://schemas.microsoft.com/office/drawing/2014/main" id="{1990E3BD-A3BF-4E32-B076-697D713312B6}"/>
              </a:ext>
            </a:extLst>
          </p:cNvPr>
          <p:cNvSpPr txBox="1">
            <a:spLocks noChangeArrowheads="1"/>
          </p:cNvSpPr>
          <p:nvPr/>
        </p:nvSpPr>
        <p:spPr bwMode="auto">
          <a:xfrm>
            <a:off x="184309" y="3290437"/>
            <a:ext cx="8934962" cy="396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ct val="20000"/>
              </a:spcAft>
            </a:pPr>
            <a:r>
              <a:rPr lang="it-IT" altLang="it-IT" dirty="0"/>
              <a:t>Gas poli-atomici, diversamente dal N</a:t>
            </a:r>
            <a:r>
              <a:rPr lang="pl-PL" altLang="it-IT" baseline="-25000" dirty="0"/>
              <a:t>2</a:t>
            </a:r>
            <a:r>
              <a:rPr lang="it-IT" altLang="it-IT" dirty="0"/>
              <a:t>, O</a:t>
            </a:r>
            <a:r>
              <a:rPr lang="pl-PL" altLang="it-IT" baseline="-25000" dirty="0"/>
              <a:t>2</a:t>
            </a:r>
            <a:r>
              <a:rPr lang="it-IT" altLang="it-IT" dirty="0"/>
              <a:t> or Ar (che sono i principali componenti dell'atmosfera terrestre) assorbe la radiazione IR. Questo è causato dalla loro capacità di vibrare (o meglio: la radiazione IR causa le loro vibrazioni).</a:t>
            </a:r>
          </a:p>
          <a:p>
            <a:pPr>
              <a:spcAft>
                <a:spcPct val="20000"/>
              </a:spcAft>
            </a:pPr>
            <a:r>
              <a:rPr lang="it-IT" altLang="it-IT" dirty="0"/>
              <a:t>Particolarmente efficiente nella cattura della radiazione IR è la molecola di H</a:t>
            </a:r>
            <a:r>
              <a:rPr lang="pl-PL" altLang="it-IT" baseline="-25000" dirty="0"/>
              <a:t>2</a:t>
            </a:r>
            <a:r>
              <a:rPr lang="it-IT" altLang="it-IT" dirty="0"/>
              <a:t>O che è “piegata”: a parte le vibrazioni può anche ruotare. Questo produce un denso “pettine” nello spettro dell'assorbimento. </a:t>
            </a:r>
          </a:p>
          <a:p>
            <a:pPr>
              <a:spcAft>
                <a:spcPct val="20000"/>
              </a:spcAft>
            </a:pPr>
            <a:r>
              <a:rPr lang="it-IT" altLang="it-IT" dirty="0"/>
              <a:t>CO</a:t>
            </a:r>
            <a:r>
              <a:rPr lang="pl-PL" altLang="it-IT" baseline="-25000" dirty="0"/>
              <a:t>2</a:t>
            </a:r>
            <a:r>
              <a:rPr lang="it-IT" altLang="it-IT" dirty="0"/>
              <a:t> non è così efficace nella cattura della radiazione IR ma come si vede dallo spettro, chiude la finestra che rimane aperta da H</a:t>
            </a:r>
            <a:r>
              <a:rPr lang="pl-PL" altLang="it-IT" baseline="-25000" dirty="0"/>
              <a:t>2</a:t>
            </a:r>
            <a:r>
              <a:rPr lang="pl-PL" altLang="it-IT" dirty="0"/>
              <a:t>O</a:t>
            </a:r>
            <a:r>
              <a:rPr lang="it-IT" altLang="it-IT" dirty="0"/>
              <a:t>.</a:t>
            </a:r>
          </a:p>
          <a:p>
            <a:pPr>
              <a:spcAft>
                <a:spcPct val="20000"/>
              </a:spcAft>
            </a:pPr>
            <a:r>
              <a:rPr lang="it-IT" altLang="it-IT" dirty="0"/>
              <a:t>Allora il principale gas serra è </a:t>
            </a:r>
            <a:r>
              <a:rPr lang="pl-PL" altLang="it-IT" dirty="0"/>
              <a:t>H</a:t>
            </a:r>
            <a:r>
              <a:rPr lang="pl-PL" altLang="it-IT" baseline="-25000" dirty="0"/>
              <a:t>2</a:t>
            </a:r>
            <a:r>
              <a:rPr lang="pl-PL" altLang="it-IT" dirty="0"/>
              <a:t>O</a:t>
            </a:r>
            <a:r>
              <a:rPr lang="it-IT" altLang="it-IT" dirty="0"/>
              <a:t> ma CO</a:t>
            </a:r>
            <a:r>
              <a:rPr lang="pl-PL" altLang="it-IT" baseline="-25000" dirty="0"/>
              <a:t>2</a:t>
            </a:r>
            <a:r>
              <a:rPr lang="it-IT" altLang="it-IT" dirty="0"/>
              <a:t> funge dal regolatore della temperatura</a:t>
            </a:r>
            <a:r>
              <a:rPr lang="it-IT" altLang="it-IT" sz="1500" dirty="0"/>
              <a:t>.</a:t>
            </a:r>
            <a:endParaRPr lang="en-AU" altLang="it-IT" sz="1500" dirty="0"/>
          </a:p>
          <a:p>
            <a:pPr algn="just"/>
            <a:r>
              <a:rPr lang="pl-PL" altLang="it-IT" sz="1500" dirty="0"/>
              <a:t>  </a:t>
            </a:r>
          </a:p>
          <a:p>
            <a:pPr algn="just">
              <a:buFontTx/>
              <a:buChar char="-"/>
            </a:pP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
        <p:nvSpPr>
          <p:cNvPr id="71693" name="Text Box 13">
            <a:extLst>
              <a:ext uri="{FF2B5EF4-FFF2-40B4-BE49-F238E27FC236}">
                <a16:creationId xmlns:a16="http://schemas.microsoft.com/office/drawing/2014/main" id="{64BDE30D-786E-4FFB-94E0-6932B7FD2538}"/>
              </a:ext>
            </a:extLst>
          </p:cNvPr>
          <p:cNvSpPr txBox="1">
            <a:spLocks noChangeArrowheads="1"/>
          </p:cNvSpPr>
          <p:nvPr/>
        </p:nvSpPr>
        <p:spPr bwMode="auto">
          <a:xfrm>
            <a:off x="195262" y="6320502"/>
            <a:ext cx="30011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sz="2400" b="1" dirty="0">
                <a:solidFill>
                  <a:srgbClr val="FF6600"/>
                </a:solidFill>
              </a:rPr>
              <a:t>H</a:t>
            </a:r>
            <a:r>
              <a:rPr lang="it-IT" altLang="it-IT" sz="2400" b="1" baseline="-25000" dirty="0">
                <a:solidFill>
                  <a:srgbClr val="FF6600"/>
                </a:solidFill>
              </a:rPr>
              <a:t>2</a:t>
            </a:r>
            <a:r>
              <a:rPr lang="it-IT" altLang="it-IT" sz="2400" b="1" dirty="0">
                <a:solidFill>
                  <a:srgbClr val="FF6600"/>
                </a:solidFill>
              </a:rPr>
              <a:t>O: -18°C </a:t>
            </a:r>
            <a:r>
              <a:rPr lang="en-GB" altLang="it-IT" sz="2400" b="1" dirty="0">
                <a:solidFill>
                  <a:srgbClr val="FF6600"/>
                </a:solidFill>
                <a:cs typeface="Times New Roman" panose="02020603050405020304" pitchFamily="18" charset="0"/>
              </a:rPr>
              <a:t>→+15°C</a:t>
            </a:r>
            <a:endParaRPr lang="it-IT" altLang="it-IT" sz="2400" b="1" dirty="0">
              <a:solidFill>
                <a:srgbClr val="FF6600"/>
              </a:solidFill>
              <a:cs typeface="Times New Roman" panose="02020603050405020304" pitchFamily="18" charset="0"/>
            </a:endParaRPr>
          </a:p>
        </p:txBody>
      </p:sp>
      <p:sp>
        <p:nvSpPr>
          <p:cNvPr id="71694" name="Text Box 14">
            <a:extLst>
              <a:ext uri="{FF2B5EF4-FFF2-40B4-BE49-F238E27FC236}">
                <a16:creationId xmlns:a16="http://schemas.microsoft.com/office/drawing/2014/main" id="{01D4C78D-3526-4415-9AB0-858918C7B7AD}"/>
              </a:ext>
            </a:extLst>
          </p:cNvPr>
          <p:cNvSpPr txBox="1">
            <a:spLocks noChangeArrowheads="1"/>
          </p:cNvSpPr>
          <p:nvPr/>
        </p:nvSpPr>
        <p:spPr bwMode="auto">
          <a:xfrm>
            <a:off x="2641375" y="6311232"/>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it-IT" altLang="it-IT" sz="2400" b="1" dirty="0">
                <a:solidFill>
                  <a:srgbClr val="FF3399"/>
                </a:solidFill>
              </a:rPr>
              <a:t>CO</a:t>
            </a:r>
            <a:r>
              <a:rPr lang="it-IT" altLang="it-IT" sz="2400" b="1" baseline="-25000" dirty="0">
                <a:solidFill>
                  <a:srgbClr val="FF3399"/>
                </a:solidFill>
              </a:rPr>
              <a:t>2</a:t>
            </a:r>
            <a:r>
              <a:rPr lang="it-IT" altLang="it-IT" sz="2400" b="1" dirty="0">
                <a:solidFill>
                  <a:srgbClr val="FF3399"/>
                </a:solidFill>
              </a:rPr>
              <a:t>: +15°C </a:t>
            </a:r>
            <a:r>
              <a:rPr lang="en-GB" altLang="it-IT" sz="2400" b="1" dirty="0">
                <a:solidFill>
                  <a:srgbClr val="FF3399"/>
                </a:solidFill>
                <a:cs typeface="Times New Roman" panose="02020603050405020304" pitchFamily="18" charset="0"/>
              </a:rPr>
              <a:t>→?</a:t>
            </a:r>
            <a:endParaRPr lang="it-IT" altLang="it-IT" sz="2400" b="1" dirty="0">
              <a:solidFill>
                <a:srgbClr val="FF3399"/>
              </a:solidFill>
              <a:cs typeface="Times New Roman" panose="02020603050405020304" pitchFamily="18" charset="0"/>
            </a:endParaRPr>
          </a:p>
        </p:txBody>
      </p:sp>
      <p:sp>
        <p:nvSpPr>
          <p:cNvPr id="71695" name="Text Box 15">
            <a:extLst>
              <a:ext uri="{FF2B5EF4-FFF2-40B4-BE49-F238E27FC236}">
                <a16:creationId xmlns:a16="http://schemas.microsoft.com/office/drawing/2014/main" id="{275FCFFD-1332-44A8-A8D4-9F29BDEC5EF6}"/>
              </a:ext>
            </a:extLst>
          </p:cNvPr>
          <p:cNvSpPr txBox="1">
            <a:spLocks noChangeArrowheads="1"/>
          </p:cNvSpPr>
          <p:nvPr/>
        </p:nvSpPr>
        <p:spPr bwMode="auto">
          <a:xfrm>
            <a:off x="6934092" y="1353479"/>
            <a:ext cx="20185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Assorbimento IR</a:t>
            </a:r>
          </a:p>
          <a:p>
            <a:r>
              <a:rPr lang="it-IT" altLang="it-IT" dirty="0"/>
              <a:t>in aria. Si vede </a:t>
            </a:r>
            <a:r>
              <a:rPr lang="it-IT" altLang="it-IT" dirty="0" err="1"/>
              <a:t>ol</a:t>
            </a:r>
            <a:r>
              <a:rPr lang="it-IT" altLang="it-IT" dirty="0"/>
              <a:t> </a:t>
            </a:r>
          </a:p>
          <a:p>
            <a:r>
              <a:rPr lang="it-IT" altLang="it-IT" dirty="0"/>
              <a:t>‘pettine’ di H</a:t>
            </a:r>
            <a:r>
              <a:rPr lang="it-IT" altLang="it-IT" baseline="-25000" dirty="0"/>
              <a:t>2</a:t>
            </a:r>
            <a:r>
              <a:rPr lang="it-IT" altLang="it-IT" dirty="0"/>
              <a:t>O</a:t>
            </a:r>
          </a:p>
          <a:p>
            <a:endParaRPr lang="it-IT" altLang="it-IT" dirty="0"/>
          </a:p>
          <a:p>
            <a:r>
              <a:rPr lang="it-IT" altLang="it-IT" dirty="0"/>
              <a:t>Il piumino sopra</a:t>
            </a:r>
          </a:p>
          <a:p>
            <a:r>
              <a:rPr lang="it-IT" altLang="it-IT" dirty="0"/>
              <a:t>il globo terrestre</a:t>
            </a:r>
            <a:endParaRPr lang="pl-PL" altLang="it-IT" dirty="0"/>
          </a:p>
        </p:txBody>
      </p:sp>
      <p:sp>
        <p:nvSpPr>
          <p:cNvPr id="71696" name="Text Box 16">
            <a:extLst>
              <a:ext uri="{FF2B5EF4-FFF2-40B4-BE49-F238E27FC236}">
                <a16:creationId xmlns:a16="http://schemas.microsoft.com/office/drawing/2014/main" id="{9981F951-46FC-47E2-930A-272E28156C2E}"/>
              </a:ext>
            </a:extLst>
          </p:cNvPr>
          <p:cNvSpPr txBox="1">
            <a:spLocks noChangeArrowheads="1"/>
          </p:cNvSpPr>
          <p:nvPr/>
        </p:nvSpPr>
        <p:spPr bwMode="auto">
          <a:xfrm>
            <a:off x="4448678" y="5970458"/>
            <a:ext cx="43765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b="1" dirty="0">
                <a:solidFill>
                  <a:srgbClr val="0033CC"/>
                </a:solidFill>
              </a:rPr>
              <a:t>Effetto serra naturale = +33K</a:t>
            </a:r>
            <a:endParaRPr lang="en-AU" altLang="it-IT" sz="2400" b="1" dirty="0">
              <a:solidFill>
                <a:srgbClr val="0033CC"/>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platzhalter 1">
            <a:extLst>
              <a:ext uri="{FF2B5EF4-FFF2-40B4-BE49-F238E27FC236}">
                <a16:creationId xmlns:a16="http://schemas.microsoft.com/office/drawing/2014/main" id="{513D80AC-F90B-4DC5-8AD8-71456B2681A8}"/>
              </a:ext>
            </a:extLst>
          </p:cNvPr>
          <p:cNvSpPr>
            <a:spLocks noGrp="1"/>
          </p:cNvSpPr>
          <p:nvPr>
            <p:ph type="body" sz="quarter" idx="4294967295"/>
          </p:nvPr>
        </p:nvSpPr>
        <p:spPr bwMode="auto">
          <a:xfrm>
            <a:off x="921632"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Il calore  &amp; la temperatura</a:t>
            </a:r>
            <a:endParaRPr lang="en-AU" altLang="it-IT" dirty="0">
              <a:solidFill>
                <a:srgbClr val="2761AB"/>
              </a:solidFill>
            </a:endParaRPr>
          </a:p>
        </p:txBody>
      </p:sp>
      <p:sp>
        <p:nvSpPr>
          <p:cNvPr id="140291" name="Textplatzhalter 3">
            <a:extLst>
              <a:ext uri="{FF2B5EF4-FFF2-40B4-BE49-F238E27FC236}">
                <a16:creationId xmlns:a16="http://schemas.microsoft.com/office/drawing/2014/main" id="{2D83837F-8EED-42AE-BF58-D40510B9D95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0292" name="Text Box 4">
            <a:extLst>
              <a:ext uri="{FF2B5EF4-FFF2-40B4-BE49-F238E27FC236}">
                <a16:creationId xmlns:a16="http://schemas.microsoft.com/office/drawing/2014/main" id="{1C606B33-CC6D-48A5-B8F8-14912AED46E8}"/>
              </a:ext>
            </a:extLst>
          </p:cNvPr>
          <p:cNvSpPr txBox="1">
            <a:spLocks noChangeArrowheads="1"/>
          </p:cNvSpPr>
          <p:nvPr/>
        </p:nvSpPr>
        <p:spPr bwMode="auto">
          <a:xfrm>
            <a:off x="114300" y="1604963"/>
            <a:ext cx="8877300" cy="5124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Che cosa è la temperatura? Spiegando a</a:t>
            </a:r>
            <a:r>
              <a:rPr lang="pl-PL" altLang="it-IT" dirty="0"/>
              <a:t>i</a:t>
            </a:r>
            <a:r>
              <a:rPr lang="it-IT" altLang="it-IT" dirty="0"/>
              <a:t> bambin</a:t>
            </a:r>
            <a:r>
              <a:rPr lang="pl-PL" altLang="it-IT" dirty="0"/>
              <a:t>i</a:t>
            </a:r>
            <a:r>
              <a:rPr lang="it-IT" altLang="it-IT" dirty="0"/>
              <a:t> direi: “Quello che senti con la tua mano”. </a:t>
            </a:r>
          </a:p>
          <a:p>
            <a:endParaRPr lang="pl-PL" altLang="it-IT" dirty="0"/>
          </a:p>
          <a:p>
            <a:r>
              <a:rPr lang="it-IT" altLang="it-IT" dirty="0"/>
              <a:t>Ovviamente, non possiamo definirla in questo modo in fisica. La temperatura è la misura dell’energia interna del corpo</a:t>
            </a:r>
            <a:endParaRPr lang="pl-PL" altLang="it-IT" dirty="0"/>
          </a:p>
          <a:p>
            <a:r>
              <a:rPr lang="pl-PL" altLang="it-IT" i="1" dirty="0"/>
              <a:t>					</a:t>
            </a:r>
            <a:r>
              <a:rPr lang="it-IT" altLang="it-IT" i="1" dirty="0"/>
              <a:t>U</a:t>
            </a:r>
            <a:r>
              <a:rPr lang="it-IT" altLang="it-IT" dirty="0"/>
              <a:t> ~ </a:t>
            </a:r>
            <a:r>
              <a:rPr lang="it-IT" altLang="it-IT" i="1" dirty="0"/>
              <a:t>T  </a:t>
            </a:r>
            <a:endParaRPr lang="pl-PL" altLang="it-IT" i="1" dirty="0"/>
          </a:p>
          <a:p>
            <a:r>
              <a:rPr lang="it-IT" altLang="it-IT" dirty="0"/>
              <a:t>dove il segno di proporzionalità ~ necessità qualche spiegazione</a:t>
            </a:r>
            <a:r>
              <a:rPr lang="pl-PL" altLang="it-IT" dirty="0"/>
              <a:t>.</a:t>
            </a:r>
            <a:endParaRPr lang="it-IT" altLang="it-IT" dirty="0"/>
          </a:p>
          <a:p>
            <a:endParaRPr lang="pl-PL" altLang="it-IT" dirty="0"/>
          </a:p>
          <a:p>
            <a:r>
              <a:rPr lang="it-IT" altLang="it-IT" dirty="0"/>
              <a:t>E’ il più facile a spiegarlo per cosiddetti gas perfetti, i.e. i gas che possono essere approssimati co</a:t>
            </a:r>
            <a:r>
              <a:rPr lang="pl-PL" altLang="it-IT" dirty="0"/>
              <a:t>me</a:t>
            </a:r>
            <a:r>
              <a:rPr lang="it-IT" altLang="it-IT" dirty="0"/>
              <a:t> delle piccole, elastiche palline </a:t>
            </a:r>
            <a:r>
              <a:rPr lang="pl-PL" altLang="it-IT" dirty="0"/>
              <a:t>che </a:t>
            </a:r>
            <a:r>
              <a:rPr lang="it-IT" altLang="it-IT" dirty="0"/>
              <a:t>colli</a:t>
            </a:r>
            <a:r>
              <a:rPr lang="pl-PL" altLang="it-IT" dirty="0"/>
              <a:t>dono incessattamante</a:t>
            </a:r>
            <a:r>
              <a:rPr lang="it-IT" altLang="it-IT" dirty="0"/>
              <a:t>. </a:t>
            </a:r>
            <a:endParaRPr lang="pl-PL" altLang="it-IT" dirty="0"/>
          </a:p>
          <a:p>
            <a:r>
              <a:rPr lang="it-IT" altLang="it-IT" dirty="0"/>
              <a:t>I gas nobili sono una buon</a:t>
            </a:r>
            <a:r>
              <a:rPr lang="pl-PL" altLang="it-IT" dirty="0"/>
              <a:t>a</a:t>
            </a:r>
            <a:r>
              <a:rPr lang="it-IT" altLang="it-IT" dirty="0"/>
              <a:t> approssimazione. </a:t>
            </a:r>
          </a:p>
          <a:p>
            <a:endParaRPr lang="pl-PL" altLang="it-IT" dirty="0"/>
          </a:p>
          <a:p>
            <a:r>
              <a:rPr lang="it-IT" altLang="it-IT" dirty="0"/>
              <a:t>L’energia interna significa che il corpo accumula l’energia: questa deve esserci l’energia meccanica degli atomi (o molecole). </a:t>
            </a:r>
          </a:p>
          <a:p>
            <a:endParaRPr lang="pl-PL" altLang="it-IT" sz="1500" dirty="0"/>
          </a:p>
          <a:p>
            <a:r>
              <a:rPr lang="it-IT" altLang="it-IT" sz="1500" dirty="0"/>
              <a:t>*La nostra mano (i ricettori del calore) catturano il moto termico degli atomi, dando l’impressione della temperatura. Per una spiegazione più specifica vedi anche Fuchs, 2019, </a:t>
            </a:r>
            <a:r>
              <a:rPr lang="it-IT" altLang="it-IT" sz="1500" i="1" dirty="0"/>
              <a:t>op. cit.</a:t>
            </a:r>
            <a:endParaRPr lang="pl-PL" altLang="it-IT" sz="1500" i="1" dirty="0"/>
          </a:p>
          <a:p>
            <a:endParaRPr lang="pl-PL" altLang="it-IT" sz="1500" i="1" dirty="0"/>
          </a:p>
          <a:p>
            <a:endParaRPr lang="en-AU" altLang="it-IT" sz="1500" i="1"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platzhalter 1">
            <a:extLst>
              <a:ext uri="{FF2B5EF4-FFF2-40B4-BE49-F238E27FC236}">
                <a16:creationId xmlns:a16="http://schemas.microsoft.com/office/drawing/2014/main" id="{5EC5A2E1-170D-40BE-BD61-A8618E8013A2}"/>
              </a:ext>
            </a:extLst>
          </p:cNvPr>
          <p:cNvSpPr>
            <a:spLocks noGrp="1"/>
          </p:cNvSpPr>
          <p:nvPr>
            <p:ph type="body" sz="quarter" idx="4294967295"/>
          </p:nvPr>
        </p:nvSpPr>
        <p:spPr bwMode="auto">
          <a:xfrm>
            <a:off x="652462" y="74626"/>
            <a:ext cx="7795022"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Il calore e </a:t>
            </a:r>
            <a:r>
              <a:rPr lang="it-IT" altLang="ja-JP" dirty="0" err="1">
                <a:solidFill>
                  <a:srgbClr val="2761AB"/>
                </a:solidFill>
                <a:ea typeface="MS PGothic" panose="020B0600070205080204" pitchFamily="34" charset="-128"/>
              </a:rPr>
              <a:t>lla</a:t>
            </a:r>
            <a:r>
              <a:rPr lang="it-IT" altLang="ja-JP" dirty="0">
                <a:solidFill>
                  <a:srgbClr val="2761AB"/>
                </a:solidFill>
                <a:ea typeface="MS PGothic" panose="020B0600070205080204" pitchFamily="34" charset="-128"/>
              </a:rPr>
              <a:t> temperatura: equipartizione dell’energia</a:t>
            </a:r>
            <a:r>
              <a:rPr lang="pl-PL" altLang="ja-JP" dirty="0">
                <a:solidFill>
                  <a:srgbClr val="2761AB"/>
                </a:solidFill>
              </a:rPr>
              <a:t> </a:t>
            </a:r>
            <a:endParaRPr lang="en-AU" altLang="it-IT" dirty="0">
              <a:solidFill>
                <a:srgbClr val="2761AB"/>
              </a:solidFill>
            </a:endParaRPr>
          </a:p>
        </p:txBody>
      </p:sp>
      <p:sp>
        <p:nvSpPr>
          <p:cNvPr id="142339" name="Textplatzhalter 3">
            <a:extLst>
              <a:ext uri="{FF2B5EF4-FFF2-40B4-BE49-F238E27FC236}">
                <a16:creationId xmlns:a16="http://schemas.microsoft.com/office/drawing/2014/main" id="{99A70010-FD2E-4DAA-BD50-B674FED2FCB9}"/>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2340" name="Text Box 4">
            <a:extLst>
              <a:ext uri="{FF2B5EF4-FFF2-40B4-BE49-F238E27FC236}">
                <a16:creationId xmlns:a16="http://schemas.microsoft.com/office/drawing/2014/main" id="{F50F63E5-3F1C-4CEB-94D2-7441C996ECED}"/>
              </a:ext>
            </a:extLst>
          </p:cNvPr>
          <p:cNvSpPr txBox="1">
            <a:spLocks noChangeArrowheads="1"/>
          </p:cNvSpPr>
          <p:nvPr/>
        </p:nvSpPr>
        <p:spPr bwMode="auto">
          <a:xfrm>
            <a:off x="173832" y="1632347"/>
            <a:ext cx="8570119" cy="50321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In che modo gli atomi (in approssimazione delle palline rigide) possono accumulare l’energia? Nella forma dell’energia cinetica.</a:t>
            </a:r>
            <a:endParaRPr lang="pl-PL" altLang="it-IT" dirty="0"/>
          </a:p>
          <a:p>
            <a:endParaRPr lang="it-IT" altLang="it-IT" dirty="0"/>
          </a:p>
          <a:p>
            <a:r>
              <a:rPr lang="it-IT" altLang="it-IT" dirty="0"/>
              <a:t>Gli atomi possono muoversi (in traslazione) in 3 dimensioni, allora l’energia interna di gas nobili (per un atomo) ammonta, con buona approssimazione </a:t>
            </a:r>
            <a:r>
              <a:rPr lang="it-IT" altLang="it-IT" i="1" dirty="0"/>
              <a:t>U</a:t>
            </a:r>
            <a:r>
              <a:rPr lang="it-IT" altLang="it-IT" dirty="0"/>
              <a:t> = 3/2 </a:t>
            </a:r>
            <a:r>
              <a:rPr lang="it-IT" altLang="it-IT" i="1" dirty="0"/>
              <a:t>kT</a:t>
            </a:r>
            <a:endParaRPr lang="it-IT" altLang="it-IT" dirty="0"/>
          </a:p>
          <a:p>
            <a:r>
              <a:rPr lang="pl-PL" altLang="it-IT" dirty="0"/>
              <a:t>d</a:t>
            </a:r>
            <a:r>
              <a:rPr lang="it-IT" altLang="it-IT" dirty="0"/>
              <a:t>ove  </a:t>
            </a:r>
            <a:r>
              <a:rPr lang="it-IT" altLang="it-IT" i="1" dirty="0"/>
              <a:t>k</a:t>
            </a:r>
            <a:r>
              <a:rPr lang="it-IT" altLang="it-IT" dirty="0"/>
              <a:t> è la costante di  Boltzmann </a:t>
            </a:r>
            <a:r>
              <a:rPr lang="it-IT" altLang="it-IT" i="1" dirty="0"/>
              <a:t>k</a:t>
            </a:r>
            <a:r>
              <a:rPr lang="it-IT" altLang="it-IT" dirty="0"/>
              <a:t> = 1.38 x10</a:t>
            </a:r>
            <a:r>
              <a:rPr lang="pl-PL" altLang="it-IT" baseline="30000" dirty="0"/>
              <a:t>-23</a:t>
            </a:r>
            <a:r>
              <a:rPr lang="it-IT" altLang="it-IT" dirty="0"/>
              <a:t>J/K  (dobbiamo usare i kelvin) e</a:t>
            </a:r>
          </a:p>
          <a:p>
            <a:endParaRPr lang="it-IT" altLang="it-IT" i="1" dirty="0"/>
          </a:p>
          <a:p>
            <a:r>
              <a:rPr lang="it-IT" altLang="it-IT" i="1" dirty="0"/>
              <a:t>R</a:t>
            </a:r>
            <a:r>
              <a:rPr lang="it-IT" altLang="it-IT" dirty="0"/>
              <a:t> = </a:t>
            </a:r>
            <a:r>
              <a:rPr lang="it-IT" altLang="it-IT" i="1" dirty="0"/>
              <a:t>kN</a:t>
            </a:r>
            <a:r>
              <a:rPr lang="pl-PL" altLang="it-IT" baseline="-25000" dirty="0"/>
              <a:t>A</a:t>
            </a:r>
            <a:r>
              <a:rPr lang="it-IT" altLang="it-IT" dirty="0"/>
              <a:t>     (</a:t>
            </a:r>
            <a:r>
              <a:rPr lang="it-IT" altLang="it-IT" i="1" dirty="0"/>
              <a:t>R</a:t>
            </a:r>
            <a:r>
              <a:rPr lang="it-IT" altLang="it-IT" dirty="0"/>
              <a:t>=8.31 J/</a:t>
            </a:r>
            <a:r>
              <a:rPr lang="it-IT" altLang="it-IT" dirty="0" err="1"/>
              <a:t>mole•K</a:t>
            </a:r>
            <a:r>
              <a:rPr lang="pl-PL" altLang="it-IT" dirty="0"/>
              <a:t>)</a:t>
            </a:r>
          </a:p>
          <a:p>
            <a:endParaRPr lang="it-IT" altLang="it-IT" dirty="0"/>
          </a:p>
          <a:p>
            <a:r>
              <a:rPr lang="it-IT" altLang="it-IT" dirty="0"/>
              <a:t>In assenza del lavoro il cambiamento dell’energia interna corrisponde al calore trasferito, per ciò il calore specifico per un atomo (i.e. il calore assorbito quando la temperatura cambia di 1 K)</a:t>
            </a:r>
            <a:r>
              <a:rPr lang="pl-PL" altLang="it-IT" dirty="0"/>
              <a:t> ammonta a</a:t>
            </a:r>
            <a:r>
              <a:rPr lang="it-IT" altLang="it-IT" dirty="0"/>
              <a:t> </a:t>
            </a:r>
            <a:r>
              <a:rPr lang="it-IT" altLang="it-IT" i="1" dirty="0"/>
              <a:t>c</a:t>
            </a:r>
            <a:r>
              <a:rPr lang="pl-PL" altLang="it-IT" i="1" baseline="-25000" dirty="0"/>
              <a:t>V</a:t>
            </a:r>
            <a:r>
              <a:rPr lang="pl-PL" altLang="it-IT" dirty="0"/>
              <a:t> </a:t>
            </a:r>
            <a:r>
              <a:rPr lang="it-IT" altLang="it-IT" dirty="0"/>
              <a:t>=3/2 </a:t>
            </a:r>
            <a:r>
              <a:rPr lang="it-IT" altLang="it-IT" i="1" dirty="0"/>
              <a:t>kT.  </a:t>
            </a:r>
            <a:r>
              <a:rPr lang="it-IT" altLang="it-IT" dirty="0"/>
              <a:t>(</a:t>
            </a:r>
            <a:r>
              <a:rPr lang="it-IT" altLang="it-IT" i="1" dirty="0"/>
              <a:t>c</a:t>
            </a:r>
            <a:r>
              <a:rPr lang="pl-PL" altLang="it-IT" baseline="-25000" dirty="0"/>
              <a:t>V</a:t>
            </a:r>
            <a:r>
              <a:rPr lang="it-IT" altLang="it-IT" dirty="0"/>
              <a:t> è il calore specifico a volume di gas costante.) </a:t>
            </a:r>
          </a:p>
          <a:p>
            <a:endParaRPr lang="pl-PL" altLang="it-IT" dirty="0"/>
          </a:p>
          <a:p>
            <a:r>
              <a:rPr lang="it-IT" altLang="it-IT" dirty="0"/>
              <a:t>Per tradurlo alle unità macroscopiche, </a:t>
            </a:r>
            <a:r>
              <a:rPr lang="it-IT" altLang="it-IT" dirty="0" err="1"/>
              <a:t>i.e</a:t>
            </a:r>
            <a:r>
              <a:rPr lang="it-IT" altLang="it-IT" dirty="0"/>
              <a:t> il valore di calore per una </a:t>
            </a:r>
            <a:r>
              <a:rPr lang="it-IT" altLang="it-IT" i="1" dirty="0"/>
              <a:t>mole</a:t>
            </a:r>
            <a:r>
              <a:rPr lang="it-IT" altLang="it-IT" dirty="0"/>
              <a:t> d</a:t>
            </a:r>
            <a:r>
              <a:rPr lang="pl-PL" altLang="it-IT" dirty="0"/>
              <a:t>i</a:t>
            </a:r>
            <a:r>
              <a:rPr lang="it-IT" altLang="it-IT" dirty="0"/>
              <a:t> gas, dobbiamo moltiplicare </a:t>
            </a:r>
            <a:r>
              <a:rPr lang="pl-PL" altLang="it-IT" dirty="0"/>
              <a:t>p</a:t>
            </a:r>
            <a:r>
              <a:rPr lang="it-IT" altLang="it-IT" dirty="0" err="1"/>
              <a:t>er</a:t>
            </a:r>
            <a:r>
              <a:rPr lang="it-IT" altLang="it-IT" dirty="0"/>
              <a:t> il numero di Avogadro </a:t>
            </a:r>
            <a:r>
              <a:rPr lang="pl-PL" altLang="it-IT" i="1" dirty="0"/>
              <a:t>N</a:t>
            </a:r>
            <a:r>
              <a:rPr lang="pl-PL" altLang="it-IT" baseline="-25000" dirty="0"/>
              <a:t>A</a:t>
            </a:r>
            <a:r>
              <a:rPr lang="pl-PL" altLang="it-IT" dirty="0"/>
              <a:t>. Cos</a:t>
            </a:r>
            <a:r>
              <a:rPr lang="en-US" altLang="it-IT" dirty="0"/>
              <a:t>ì</a:t>
            </a:r>
            <a:r>
              <a:rPr lang="pl-PL" altLang="it-IT" dirty="0"/>
              <a:t> </a:t>
            </a:r>
            <a:r>
              <a:rPr lang="it-IT" altLang="it-IT" i="1" dirty="0"/>
              <a:t>c</a:t>
            </a:r>
            <a:r>
              <a:rPr lang="pl-PL" altLang="it-IT" i="1" baseline="-25000" dirty="0"/>
              <a:t>V</a:t>
            </a:r>
            <a:r>
              <a:rPr lang="pl-PL" altLang="it-IT" dirty="0"/>
              <a:t> </a:t>
            </a:r>
            <a:r>
              <a:rPr lang="it-IT" altLang="it-IT" dirty="0"/>
              <a:t>=3/2 </a:t>
            </a:r>
            <a:r>
              <a:rPr lang="pl-PL" altLang="it-IT" i="1" dirty="0"/>
              <a:t>R</a:t>
            </a:r>
            <a:r>
              <a:rPr lang="it-IT" altLang="it-IT" i="1" dirty="0"/>
              <a:t>T</a:t>
            </a:r>
            <a:endParaRPr lang="pl-PL" altLang="it-IT" dirty="0"/>
          </a:p>
          <a:p>
            <a:endParaRPr lang="pl-PL" altLang="it-IT" sz="1650" dirty="0"/>
          </a:p>
          <a:p>
            <a:endParaRPr lang="en-AU" altLang="it-IT" sz="1650" dirty="0"/>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platzhalter 1">
            <a:extLst>
              <a:ext uri="{FF2B5EF4-FFF2-40B4-BE49-F238E27FC236}">
                <a16:creationId xmlns:a16="http://schemas.microsoft.com/office/drawing/2014/main" id="{7A95883F-4FD7-4720-8C2B-0B3A4551CCBC}"/>
              </a:ext>
            </a:extLst>
          </p:cNvPr>
          <p:cNvSpPr>
            <a:spLocks noGrp="1"/>
          </p:cNvSpPr>
          <p:nvPr>
            <p:ph type="body" sz="quarter" idx="4294967295"/>
          </p:nvPr>
        </p:nvSpPr>
        <p:spPr bwMode="auto">
          <a:xfrm>
            <a:off x="683568" y="161925"/>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ja-JP" dirty="0">
                <a:solidFill>
                  <a:srgbClr val="2761AB"/>
                </a:solidFill>
                <a:ea typeface="MS PGothic" panose="020B0600070205080204" pitchFamily="34" charset="-128"/>
              </a:rPr>
              <a:t>Equipartizione dell’energia: molecole</a:t>
            </a:r>
            <a:r>
              <a:rPr lang="pl-PL" altLang="ja-JP" dirty="0">
                <a:solidFill>
                  <a:srgbClr val="2761AB"/>
                </a:solidFill>
              </a:rPr>
              <a:t> </a:t>
            </a:r>
            <a:endParaRPr lang="en-AU" altLang="it-IT" dirty="0">
              <a:solidFill>
                <a:srgbClr val="2761AB"/>
              </a:solidFill>
            </a:endParaRPr>
          </a:p>
        </p:txBody>
      </p:sp>
      <p:sp>
        <p:nvSpPr>
          <p:cNvPr id="144387" name="Textplatzhalter 3">
            <a:extLst>
              <a:ext uri="{FF2B5EF4-FFF2-40B4-BE49-F238E27FC236}">
                <a16:creationId xmlns:a16="http://schemas.microsoft.com/office/drawing/2014/main" id="{98A20034-467D-43AD-9DF6-AA93D87AC68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4388" name="Text Box 4">
            <a:extLst>
              <a:ext uri="{FF2B5EF4-FFF2-40B4-BE49-F238E27FC236}">
                <a16:creationId xmlns:a16="http://schemas.microsoft.com/office/drawing/2014/main" id="{A562D38C-2C72-4993-B6E4-DC0AF8D39A73}"/>
              </a:ext>
            </a:extLst>
          </p:cNvPr>
          <p:cNvSpPr txBox="1">
            <a:spLocks noChangeArrowheads="1"/>
          </p:cNvSpPr>
          <p:nvPr/>
        </p:nvSpPr>
        <p:spPr bwMode="auto">
          <a:xfrm>
            <a:off x="76201" y="991117"/>
            <a:ext cx="857011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principio di equipartizione rimane valido anche per le molecole, </a:t>
            </a:r>
            <a:r>
              <a:rPr lang="pl-PL" altLang="it-IT" dirty="0"/>
              <a:t>il </a:t>
            </a:r>
            <a:r>
              <a:rPr lang="it-IT" altLang="it-IT" dirty="0"/>
              <a:t>che permette di stimare il calore specifico anche per loro.</a:t>
            </a:r>
            <a:endParaRPr lang="pl-PL" altLang="it-IT" dirty="0"/>
          </a:p>
          <a:p>
            <a:endParaRPr lang="it-IT" altLang="it-IT" dirty="0"/>
          </a:p>
          <a:p>
            <a:r>
              <a:rPr lang="it-IT" altLang="it-IT" dirty="0"/>
              <a:t>Una molecola diatomica, a parte l’energia di moto di traslazione in tre direzioni, può ruotare, teoricamente </a:t>
            </a:r>
            <a:r>
              <a:rPr lang="it-IT" altLang="it-IT" dirty="0" err="1"/>
              <a:t>atorn</a:t>
            </a:r>
            <a:r>
              <a:rPr lang="pl-PL" altLang="it-IT" dirty="0"/>
              <a:t>o</a:t>
            </a:r>
            <a:r>
              <a:rPr lang="it-IT" altLang="it-IT" dirty="0"/>
              <a:t> tre assi perpendicolari. In pratica, l’energia viene accumulata nelle rotazioni attorno due assi, perpendicolari all’asse che unisce i due atomi.</a:t>
            </a:r>
            <a:endParaRPr lang="it-IT" altLang="ja-JP" dirty="0">
              <a:ea typeface="MS PGothic" panose="020B0600070205080204" pitchFamily="34" charset="-128"/>
            </a:endParaRPr>
          </a:p>
          <a:p>
            <a:endParaRPr lang="pl-PL" altLang="ja-JP" dirty="0"/>
          </a:p>
          <a:p>
            <a:r>
              <a:rPr lang="pl-PL" altLang="ja-JP" dirty="0"/>
              <a:t>Il principio di </a:t>
            </a:r>
            <a:r>
              <a:rPr lang="it-IT" altLang="ja-JP" dirty="0">
                <a:ea typeface="MS PGothic" panose="020B0600070205080204" pitchFamily="34" charset="-128"/>
              </a:rPr>
              <a:t>equipartizione tiene anche per queste rotazioni, allora il calore specifico per gas diatomici, nelle condizioni di volume costante, è in approssimazione </a:t>
            </a:r>
            <a:r>
              <a:rPr lang="it-IT" altLang="ja-JP" i="1" dirty="0">
                <a:ea typeface="MS PGothic" panose="020B0600070205080204" pitchFamily="34" charset="-128"/>
              </a:rPr>
              <a:t>c</a:t>
            </a:r>
            <a:r>
              <a:rPr lang="pl-PL" altLang="ja-JP" i="1" baseline="-25000" dirty="0"/>
              <a:t>V</a:t>
            </a:r>
            <a:r>
              <a:rPr lang="pl-PL" altLang="ja-JP" dirty="0"/>
              <a:t> </a:t>
            </a:r>
            <a:r>
              <a:rPr lang="it-IT" altLang="ja-JP" dirty="0">
                <a:ea typeface="MS PGothic" panose="020B0600070205080204" pitchFamily="34" charset="-128"/>
              </a:rPr>
              <a:t>=5/2 </a:t>
            </a:r>
            <a:r>
              <a:rPr lang="it-IT" altLang="ja-JP" i="1" dirty="0">
                <a:ea typeface="MS PGothic" panose="020B0600070205080204" pitchFamily="34" charset="-128"/>
              </a:rPr>
              <a:t>kT    </a:t>
            </a:r>
            <a:r>
              <a:rPr lang="it-IT" altLang="ja-JP" dirty="0">
                <a:ea typeface="MS PGothic" panose="020B0600070205080204" pitchFamily="34" charset="-128"/>
              </a:rPr>
              <a:t>(per molecola), or </a:t>
            </a:r>
            <a:r>
              <a:rPr lang="it-IT" altLang="ja-JP" i="1" dirty="0">
                <a:ea typeface="MS PGothic" panose="020B0600070205080204" pitchFamily="34" charset="-128"/>
              </a:rPr>
              <a:t>c</a:t>
            </a:r>
            <a:r>
              <a:rPr lang="pl-PL" altLang="ja-JP" baseline="-25000" dirty="0"/>
              <a:t>V</a:t>
            </a:r>
            <a:r>
              <a:rPr lang="pl-PL" altLang="ja-JP" dirty="0"/>
              <a:t> </a:t>
            </a:r>
            <a:r>
              <a:rPr lang="it-IT" altLang="ja-JP" dirty="0">
                <a:ea typeface="MS PGothic" panose="020B0600070205080204" pitchFamily="34" charset="-128"/>
              </a:rPr>
              <a:t>=5/2 </a:t>
            </a:r>
            <a:r>
              <a:rPr lang="it-IT" altLang="ja-JP" i="1" dirty="0">
                <a:ea typeface="MS PGothic" panose="020B0600070205080204" pitchFamily="34" charset="-128"/>
              </a:rPr>
              <a:t>RT</a:t>
            </a:r>
            <a:r>
              <a:rPr lang="it-IT" altLang="ja-JP" dirty="0">
                <a:ea typeface="MS PGothic" panose="020B0600070205080204" pitchFamily="34" charset="-128"/>
              </a:rPr>
              <a:t> per mole</a:t>
            </a:r>
            <a:r>
              <a:rPr lang="it-IT" altLang="ja-JP" sz="1650" dirty="0">
                <a:ea typeface="MS PGothic" panose="020B0600070205080204" pitchFamily="34" charset="-128"/>
              </a:rPr>
              <a:t>.</a:t>
            </a:r>
            <a:r>
              <a:rPr lang="pl-PL" altLang="ja-JP" sz="1650" dirty="0"/>
              <a:t> </a:t>
            </a:r>
            <a:endParaRPr lang="pl-PL" altLang="it-IT" sz="1650" dirty="0"/>
          </a:p>
        </p:txBody>
      </p:sp>
      <p:pic>
        <p:nvPicPr>
          <p:cNvPr id="144389" name="Picture 5">
            <a:extLst>
              <a:ext uri="{FF2B5EF4-FFF2-40B4-BE49-F238E27FC236}">
                <a16:creationId xmlns:a16="http://schemas.microsoft.com/office/drawing/2014/main" id="{2E6C53C3-3D0B-44CE-9C93-C6C7CE097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929" y="4348163"/>
            <a:ext cx="1675209" cy="85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1" name="Line 7">
            <a:extLst>
              <a:ext uri="{FF2B5EF4-FFF2-40B4-BE49-F238E27FC236}">
                <a16:creationId xmlns:a16="http://schemas.microsoft.com/office/drawing/2014/main" id="{9E331A49-496A-432C-A3D8-0DE581880831}"/>
              </a:ext>
            </a:extLst>
          </p:cNvPr>
          <p:cNvSpPr>
            <a:spLocks noChangeShapeType="1"/>
          </p:cNvSpPr>
          <p:nvPr/>
        </p:nvSpPr>
        <p:spPr bwMode="auto">
          <a:xfrm flipV="1">
            <a:off x="4764881" y="4806554"/>
            <a:ext cx="2400300" cy="11906"/>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4392" name="Text Box 8">
            <a:extLst>
              <a:ext uri="{FF2B5EF4-FFF2-40B4-BE49-F238E27FC236}">
                <a16:creationId xmlns:a16="http://schemas.microsoft.com/office/drawing/2014/main" id="{32724D3D-3F12-48E9-AAC4-7ECEDEFA7BE6}"/>
              </a:ext>
            </a:extLst>
          </p:cNvPr>
          <p:cNvSpPr txBox="1">
            <a:spLocks noChangeArrowheads="1"/>
          </p:cNvSpPr>
          <p:nvPr/>
        </p:nvSpPr>
        <p:spPr bwMode="auto">
          <a:xfrm>
            <a:off x="2590801" y="5156598"/>
            <a:ext cx="5527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Rotazioni lungo l’asse che unisce gli atomi non contribuisce al calore specifico.</a:t>
            </a:r>
            <a:endParaRPr lang="en-AU" altLang="it-IT" sz="120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platzhalter 1">
            <a:extLst>
              <a:ext uri="{FF2B5EF4-FFF2-40B4-BE49-F238E27FC236}">
                <a16:creationId xmlns:a16="http://schemas.microsoft.com/office/drawing/2014/main" id="{2088B23B-D1EB-4303-9899-453FBD113C67}"/>
              </a:ext>
            </a:extLst>
          </p:cNvPr>
          <p:cNvSpPr>
            <a:spLocks noGrp="1"/>
          </p:cNvSpPr>
          <p:nvPr>
            <p:ph type="body" sz="quarter" idx="4294967295"/>
          </p:nvPr>
        </p:nvSpPr>
        <p:spPr bwMode="auto">
          <a:xfrm>
            <a:off x="395536"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Motori termici</a:t>
            </a:r>
            <a:endParaRPr lang="en-AU" altLang="it-IT" dirty="0">
              <a:solidFill>
                <a:srgbClr val="2761AB"/>
              </a:solidFill>
            </a:endParaRPr>
          </a:p>
        </p:txBody>
      </p:sp>
      <p:sp>
        <p:nvSpPr>
          <p:cNvPr id="146435" name="Textplatzhalter 3">
            <a:extLst>
              <a:ext uri="{FF2B5EF4-FFF2-40B4-BE49-F238E27FC236}">
                <a16:creationId xmlns:a16="http://schemas.microsoft.com/office/drawing/2014/main" id="{6A31ED8C-DA05-40C6-B3B7-DF7190F8DAC8}"/>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46436" name="Text Box 4">
            <a:extLst>
              <a:ext uri="{FF2B5EF4-FFF2-40B4-BE49-F238E27FC236}">
                <a16:creationId xmlns:a16="http://schemas.microsoft.com/office/drawing/2014/main" id="{5F7B9AC2-463F-466C-BE5B-E8A8505D6C62}"/>
              </a:ext>
            </a:extLst>
          </p:cNvPr>
          <p:cNvSpPr txBox="1">
            <a:spLocks noChangeArrowheads="1"/>
          </p:cNvSpPr>
          <p:nvPr/>
        </p:nvSpPr>
        <p:spPr bwMode="auto">
          <a:xfrm>
            <a:off x="147638" y="1564482"/>
            <a:ext cx="8570119" cy="60708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principio d’equivalenza tra il lavoro meccanico e il calore permette il funzionamento di motori termici: così come l’energia meccanica può essere trasformata in calore (nell’esperimento di Joule), anche il calore può essere convertito in lavoro meccanico (che equivale all’energia meccanica). </a:t>
            </a:r>
          </a:p>
          <a:p>
            <a:endParaRPr lang="pl-PL" altLang="it-IT" dirty="0"/>
          </a:p>
          <a:p>
            <a:r>
              <a:rPr lang="it-IT" altLang="it-IT" dirty="0"/>
              <a:t>Ma se l’energia meccanica può essere convertita totalmente in calore (via la frizione, per esempio), non tutto il calore </a:t>
            </a:r>
            <a:r>
              <a:rPr lang="it-IT" altLang="it-IT" i="1" dirty="0"/>
              <a:t>Q</a:t>
            </a:r>
            <a:r>
              <a:rPr lang="pl-PL" altLang="it-IT" baseline="-25000" dirty="0"/>
              <a:t>1</a:t>
            </a:r>
            <a:r>
              <a:rPr lang="it-IT" altLang="it-IT" dirty="0"/>
              <a:t> del sistema può essere trasformato nel lavoro meccanico. Un parte del calore, </a:t>
            </a:r>
            <a:r>
              <a:rPr lang="it-IT" altLang="it-IT" i="1" dirty="0"/>
              <a:t>Q</a:t>
            </a:r>
            <a:r>
              <a:rPr lang="pl-PL" altLang="it-IT" baseline="-25000" dirty="0"/>
              <a:t>2</a:t>
            </a:r>
            <a:r>
              <a:rPr lang="it-IT" altLang="it-IT" dirty="0"/>
              <a:t>, deve essere ceduta </a:t>
            </a:r>
            <a:r>
              <a:rPr lang="it-IT" altLang="it-IT" dirty="0" err="1"/>
              <a:t>all</a:t>
            </a:r>
            <a:r>
              <a:rPr lang="it-IT" altLang="it-IT" dirty="0"/>
              <a:t> ambiente.</a:t>
            </a:r>
          </a:p>
          <a:p>
            <a:endParaRPr lang="pl-PL" altLang="it-IT" dirty="0"/>
          </a:p>
          <a:p>
            <a:r>
              <a:rPr lang="it-IT" altLang="it-IT" dirty="0"/>
              <a:t>In una macchina ideale l’efficienza </a:t>
            </a:r>
            <a:r>
              <a:rPr lang="it-IT" altLang="it-IT" i="1" dirty="0"/>
              <a:t>η</a:t>
            </a:r>
            <a:r>
              <a:rPr lang="it-IT" altLang="it-IT" dirty="0"/>
              <a:t> è il rapporto tra il calore usato,  i.e. </a:t>
            </a:r>
            <a:r>
              <a:rPr lang="it-IT" altLang="it-IT" i="1" dirty="0"/>
              <a:t>Q</a:t>
            </a:r>
            <a:r>
              <a:rPr lang="pl-PL" altLang="it-IT" baseline="-25000" dirty="0"/>
              <a:t>1</a:t>
            </a:r>
            <a:r>
              <a:rPr lang="it-IT" altLang="it-IT" dirty="0"/>
              <a:t>-</a:t>
            </a:r>
            <a:r>
              <a:rPr lang="pl-PL" altLang="it-IT" dirty="0"/>
              <a:t> </a:t>
            </a:r>
            <a:r>
              <a:rPr lang="it-IT" altLang="it-IT" i="1" dirty="0"/>
              <a:t>Q</a:t>
            </a:r>
            <a:r>
              <a:rPr lang="pl-PL" altLang="it-IT" baseline="-25000" dirty="0"/>
              <a:t>2</a:t>
            </a:r>
            <a:r>
              <a:rPr lang="it-IT" altLang="it-IT" dirty="0"/>
              <a:t> e il calore assorbito </a:t>
            </a:r>
          </a:p>
          <a:p>
            <a:r>
              <a:rPr lang="pl-PL" altLang="it-IT" dirty="0"/>
              <a:t>			</a:t>
            </a:r>
            <a:r>
              <a:rPr lang="it-IT" altLang="it-IT" i="1" dirty="0"/>
              <a:t>η</a:t>
            </a:r>
            <a:r>
              <a:rPr lang="it-IT" altLang="it-IT" dirty="0"/>
              <a:t> = (</a:t>
            </a:r>
            <a:r>
              <a:rPr lang="it-IT" altLang="it-IT" i="1" dirty="0"/>
              <a:t>Q</a:t>
            </a:r>
            <a:r>
              <a:rPr lang="pl-PL" altLang="it-IT" baseline="-25000" dirty="0"/>
              <a:t>1</a:t>
            </a:r>
            <a:r>
              <a:rPr lang="it-IT" altLang="it-IT" dirty="0"/>
              <a:t> – </a:t>
            </a:r>
            <a:r>
              <a:rPr lang="it-IT" altLang="it-IT" i="1" dirty="0"/>
              <a:t>Q</a:t>
            </a:r>
            <a:r>
              <a:rPr lang="pl-PL" altLang="it-IT" baseline="-25000" dirty="0"/>
              <a:t>2</a:t>
            </a:r>
            <a:r>
              <a:rPr lang="it-IT" altLang="it-IT" dirty="0"/>
              <a:t>) / </a:t>
            </a:r>
            <a:r>
              <a:rPr lang="it-IT" altLang="it-IT" i="1" dirty="0"/>
              <a:t>Q</a:t>
            </a:r>
            <a:r>
              <a:rPr lang="pl-PL" altLang="it-IT" baseline="-25000" dirty="0"/>
              <a:t>1</a:t>
            </a:r>
            <a:endParaRPr lang="it-IT" altLang="it-IT" baseline="-25000" dirty="0"/>
          </a:p>
          <a:p>
            <a:endParaRPr lang="it-IT" altLang="it-IT" dirty="0"/>
          </a:p>
          <a:p>
            <a:r>
              <a:rPr lang="it-IT" altLang="it-IT" dirty="0"/>
              <a:t>Visto che nei motori che sfruttano i processi termici in gas, l’efficienza (di un motore ideale) ammonta a  </a:t>
            </a:r>
            <a:r>
              <a:rPr lang="it-IT" altLang="it-IT" i="1" dirty="0"/>
              <a:t>η</a:t>
            </a:r>
            <a:r>
              <a:rPr lang="it-IT" altLang="it-IT" dirty="0"/>
              <a:t> = (</a:t>
            </a:r>
            <a:r>
              <a:rPr lang="it-IT" altLang="it-IT" i="1" dirty="0"/>
              <a:t>T</a:t>
            </a:r>
            <a:r>
              <a:rPr lang="pl-PL" altLang="it-IT" baseline="-25000" dirty="0"/>
              <a:t>1</a:t>
            </a:r>
            <a:r>
              <a:rPr lang="it-IT" altLang="it-IT" dirty="0"/>
              <a:t> – </a:t>
            </a:r>
            <a:r>
              <a:rPr lang="it-IT" altLang="it-IT" i="1" dirty="0"/>
              <a:t>T</a:t>
            </a:r>
            <a:r>
              <a:rPr lang="pl-PL" altLang="it-IT" baseline="-25000" dirty="0"/>
              <a:t>2</a:t>
            </a:r>
            <a:r>
              <a:rPr lang="it-IT" altLang="it-IT" dirty="0"/>
              <a:t>) / </a:t>
            </a:r>
            <a:r>
              <a:rPr lang="it-IT" altLang="it-IT" i="1" dirty="0"/>
              <a:t>T</a:t>
            </a:r>
            <a:r>
              <a:rPr lang="pl-PL" altLang="it-IT" baseline="-25000" dirty="0"/>
              <a:t>1</a:t>
            </a:r>
            <a:r>
              <a:rPr lang="it-IT" altLang="it-IT" dirty="0"/>
              <a:t>,</a:t>
            </a:r>
          </a:p>
          <a:p>
            <a:r>
              <a:rPr lang="it-IT" altLang="it-IT" dirty="0"/>
              <a:t>dove </a:t>
            </a:r>
            <a:r>
              <a:rPr lang="it-IT" altLang="it-IT" i="1" dirty="0"/>
              <a:t>T</a:t>
            </a:r>
            <a:r>
              <a:rPr lang="pl-PL" altLang="it-IT" baseline="-25000" dirty="0"/>
              <a:t>1</a:t>
            </a:r>
            <a:r>
              <a:rPr lang="it-IT" altLang="it-IT" dirty="0"/>
              <a:t> è la temperatura della sorgente di calore e </a:t>
            </a:r>
            <a:r>
              <a:rPr lang="it-IT" altLang="it-IT" i="1" dirty="0"/>
              <a:t>T</a:t>
            </a:r>
            <a:r>
              <a:rPr lang="pl-PL" altLang="it-IT" baseline="-25000" dirty="0"/>
              <a:t>2</a:t>
            </a:r>
            <a:r>
              <a:rPr lang="it-IT" altLang="it-IT" dirty="0"/>
              <a:t> – del radiatore. Allora, l’efficienza aumenta quando la sorgente è più calda e il radiatore – più freddo. </a:t>
            </a:r>
            <a:endParaRPr lang="el-GR" altLang="it-IT" dirty="0"/>
          </a:p>
          <a:p>
            <a:endParaRPr lang="pl-PL" altLang="it-IT" sz="1650" dirty="0"/>
          </a:p>
          <a:p>
            <a:endParaRPr lang="pl-PL" altLang="it-IT" sz="1650" dirty="0"/>
          </a:p>
          <a:p>
            <a:endParaRPr lang="pl-PL" altLang="it-IT" sz="1650" dirty="0"/>
          </a:p>
          <a:p>
            <a:endParaRPr lang="pl-PL" altLang="it-IT" sz="1650" i="1" dirty="0"/>
          </a:p>
          <a:p>
            <a:endParaRPr lang="pl-PL" altLang="it-IT" sz="1650"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platzhalter 1">
            <a:extLst>
              <a:ext uri="{FF2B5EF4-FFF2-40B4-BE49-F238E27FC236}">
                <a16:creationId xmlns:a16="http://schemas.microsoft.com/office/drawing/2014/main" id="{29D049B6-9627-40BF-AC13-57D7A103E012}"/>
              </a:ext>
            </a:extLst>
          </p:cNvPr>
          <p:cNvSpPr>
            <a:spLocks noGrp="1"/>
          </p:cNvSpPr>
          <p:nvPr>
            <p:ph type="body" sz="quarter" idx="4294967295"/>
          </p:nvPr>
        </p:nvSpPr>
        <p:spPr bwMode="auto">
          <a:xfrm>
            <a:off x="1302543" y="260648"/>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Heat engines</a:t>
            </a:r>
            <a:endParaRPr lang="en-AU" altLang="it-IT" dirty="0">
              <a:solidFill>
                <a:srgbClr val="2761AB"/>
              </a:solidFill>
            </a:endParaRPr>
          </a:p>
        </p:txBody>
      </p:sp>
      <p:sp>
        <p:nvSpPr>
          <p:cNvPr id="156675" name="Textplatzhalter 3">
            <a:extLst>
              <a:ext uri="{FF2B5EF4-FFF2-40B4-BE49-F238E27FC236}">
                <a16:creationId xmlns:a16="http://schemas.microsoft.com/office/drawing/2014/main" id="{22B3DE4E-55D6-412A-BD06-E0830A9CD150}"/>
              </a:ext>
            </a:extLst>
          </p:cNvPr>
          <p:cNvSpPr>
            <a:spLocks noGrp="1"/>
          </p:cNvSpPr>
          <p:nvPr>
            <p:ph type="body" sz="quarter" idx="4294967295"/>
          </p:nvPr>
        </p:nvSpPr>
        <p:spPr bwMode="auto">
          <a:xfrm>
            <a:off x="8080772" y="5817394"/>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3/15</a:t>
            </a:r>
            <a:endParaRPr lang="en-AU" altLang="it-IT" sz="750">
              <a:solidFill>
                <a:srgbClr val="2761AB"/>
              </a:solidFill>
            </a:endParaRPr>
          </a:p>
        </p:txBody>
      </p:sp>
      <p:sp>
        <p:nvSpPr>
          <p:cNvPr id="156676" name="Text Box 4">
            <a:extLst>
              <a:ext uri="{FF2B5EF4-FFF2-40B4-BE49-F238E27FC236}">
                <a16:creationId xmlns:a16="http://schemas.microsoft.com/office/drawing/2014/main" id="{0FD76F1B-2274-4AE5-9F27-0C72DFA75B31}"/>
              </a:ext>
            </a:extLst>
          </p:cNvPr>
          <p:cNvSpPr txBox="1">
            <a:spLocks noChangeArrowheads="1"/>
          </p:cNvSpPr>
          <p:nvPr/>
        </p:nvSpPr>
        <p:spPr bwMode="auto">
          <a:xfrm>
            <a:off x="147637" y="1671638"/>
            <a:ext cx="899636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pl-PL" altLang="it-IT" dirty="0"/>
          </a:p>
          <a:p>
            <a:r>
              <a:rPr lang="it-IT" altLang="it-IT" dirty="0" err="1"/>
              <a:t>Qual’è</a:t>
            </a:r>
            <a:r>
              <a:rPr lang="it-IT" altLang="it-IT" dirty="0"/>
              <a:t> l’efficienza più alta della macchina termica secondo la relazione? </a:t>
            </a:r>
            <a:endParaRPr lang="it-IT" altLang="it-IT" i="1" dirty="0"/>
          </a:p>
          <a:p>
            <a:r>
              <a:rPr lang="it-IT" altLang="it-IT" i="1" dirty="0"/>
              <a:t> η = </a:t>
            </a:r>
            <a:r>
              <a:rPr lang="it-IT" altLang="it-IT" dirty="0"/>
              <a:t>(</a:t>
            </a:r>
            <a:r>
              <a:rPr lang="it-IT" altLang="it-IT" i="1" dirty="0"/>
              <a:t>T</a:t>
            </a:r>
            <a:r>
              <a:rPr lang="pl-PL" altLang="it-IT" baseline="-25000" dirty="0"/>
              <a:t>1</a:t>
            </a:r>
            <a:r>
              <a:rPr lang="it-IT" altLang="it-IT" dirty="0"/>
              <a:t> – </a:t>
            </a:r>
            <a:r>
              <a:rPr lang="it-IT" altLang="it-IT" i="1" dirty="0"/>
              <a:t>T</a:t>
            </a:r>
            <a:r>
              <a:rPr lang="pl-PL" altLang="it-IT" i="1" baseline="-25000" dirty="0"/>
              <a:t>2</a:t>
            </a:r>
            <a:r>
              <a:rPr lang="it-IT" altLang="it-IT" dirty="0"/>
              <a:t>) / </a:t>
            </a:r>
            <a:r>
              <a:rPr lang="it-IT" altLang="it-IT" i="1" dirty="0"/>
              <a:t>T</a:t>
            </a:r>
            <a:r>
              <a:rPr lang="pl-PL" altLang="it-IT" baseline="-25000" dirty="0"/>
              <a:t>1</a:t>
            </a:r>
            <a:r>
              <a:rPr lang="it-IT" altLang="it-IT" dirty="0"/>
              <a:t>.  </a:t>
            </a:r>
            <a:endParaRPr lang="pl-PL" altLang="it-IT" dirty="0"/>
          </a:p>
          <a:p>
            <a:endParaRPr lang="it-IT" altLang="it-IT" dirty="0"/>
          </a:p>
          <a:p>
            <a:r>
              <a:rPr lang="it-IT" altLang="it-IT" dirty="0"/>
              <a:t>„La turbina a gas 605 MW </a:t>
            </a:r>
            <a:r>
              <a:rPr lang="it-IT" altLang="it-IT" dirty="0">
                <a:hlinkClick r:id="rId3" tooltip="General Electric"/>
              </a:rPr>
              <a:t>General Electric</a:t>
            </a:r>
            <a:r>
              <a:rPr lang="it-IT" altLang="it-IT" dirty="0"/>
              <a:t> 9HA ha ottenuto l’efficienza del 62% a temperatura che raggiungeva </a:t>
            </a:r>
            <a:r>
              <a:rPr lang="it-IT" altLang="it-IT" b="1" dirty="0"/>
              <a:t>1,540 °C</a:t>
            </a:r>
            <a:r>
              <a:rPr lang="it-IT" altLang="it-IT" dirty="0"/>
              <a:t>”</a:t>
            </a:r>
          </a:p>
          <a:p>
            <a:endParaRPr lang="pl-PL" altLang="it-IT" dirty="0"/>
          </a:p>
          <a:p>
            <a:r>
              <a:rPr lang="it-IT" altLang="it-IT" dirty="0"/>
              <a:t>L’efficienza di un motore convenzionale</a:t>
            </a:r>
            <a:endParaRPr lang="pl-PL" altLang="it-IT" dirty="0"/>
          </a:p>
          <a:p>
            <a:r>
              <a:rPr lang="it-IT" altLang="it-IT" dirty="0"/>
              <a:t>a benzina a stento raggiunge 30%</a:t>
            </a:r>
            <a:r>
              <a:rPr lang="pl-PL" altLang="it-IT" dirty="0"/>
              <a:t>.</a:t>
            </a:r>
          </a:p>
          <a:p>
            <a:endParaRPr lang="pl-PL" altLang="it-IT" dirty="0"/>
          </a:p>
          <a:p>
            <a:r>
              <a:rPr lang="pl-PL" altLang="it-IT" dirty="0"/>
              <a:t>Il resto (70%) viene riemesso </a:t>
            </a:r>
          </a:p>
          <a:p>
            <a:r>
              <a:rPr lang="pl-PL" altLang="it-IT" dirty="0"/>
              <a:t>nel ambiente come il calore residuo, </a:t>
            </a:r>
          </a:p>
          <a:p>
            <a:r>
              <a:rPr lang="it-IT" altLang="it-IT" dirty="0"/>
              <a:t>non parlando delle emissioni di CO</a:t>
            </a:r>
            <a:r>
              <a:rPr lang="pl-PL" altLang="it-IT" baseline="-25000" dirty="0"/>
              <a:t>2</a:t>
            </a:r>
            <a:r>
              <a:rPr lang="it-IT" altLang="it-IT" dirty="0"/>
              <a:t>. </a:t>
            </a:r>
            <a:endParaRPr lang="pl-PL" altLang="it-IT" b="1" dirty="0"/>
          </a:p>
        </p:txBody>
      </p:sp>
      <p:sp>
        <p:nvSpPr>
          <p:cNvPr id="156677" name="Text Box 5">
            <a:extLst>
              <a:ext uri="{FF2B5EF4-FFF2-40B4-BE49-F238E27FC236}">
                <a16:creationId xmlns:a16="http://schemas.microsoft.com/office/drawing/2014/main" id="{BC4340E4-AFC8-4544-92F5-98D9E1EE9FDC}"/>
              </a:ext>
            </a:extLst>
          </p:cNvPr>
          <p:cNvSpPr txBox="1">
            <a:spLocks noChangeArrowheads="1"/>
          </p:cNvSpPr>
          <p:nvPr/>
        </p:nvSpPr>
        <p:spPr bwMode="auto">
          <a:xfrm>
            <a:off x="4308871" y="5406509"/>
            <a:ext cx="46120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600" dirty="0">
                <a:hlinkClick r:id="rId4"/>
              </a:rPr>
              <a:t>https://www.ge.com/power/gas/gas-turbines/9ha</a:t>
            </a:r>
            <a:r>
              <a:rPr lang="en-AU" altLang="it-IT" sz="1600" dirty="0"/>
              <a:t> </a:t>
            </a:r>
          </a:p>
        </p:txBody>
      </p:sp>
      <p:pic>
        <p:nvPicPr>
          <p:cNvPr id="156678" name="Picture 6">
            <a:extLst>
              <a:ext uri="{FF2B5EF4-FFF2-40B4-BE49-F238E27FC236}">
                <a16:creationId xmlns:a16="http://schemas.microsoft.com/office/drawing/2014/main" id="{7769FE46-D735-4B71-B332-F996673BA1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8871" y="3232237"/>
            <a:ext cx="4835129" cy="2014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EDD58548-FCF9-4BD8-9682-01D735055A0D}"/>
              </a:ext>
            </a:extLst>
          </p:cNvPr>
          <p:cNvSpPr>
            <a:spLocks noGrp="1" noChangeArrowheads="1"/>
          </p:cNvSpPr>
          <p:nvPr>
            <p:ph type="title" idx="4294967295"/>
          </p:nvPr>
        </p:nvSpPr>
        <p:spPr bwMode="auto">
          <a:xfrm>
            <a:off x="435769" y="180380"/>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200" dirty="0"/>
              <a:t>Cella a combustibile idrogeno</a:t>
            </a:r>
            <a:endParaRPr lang="en-AU" altLang="it-IT" sz="3200" dirty="0"/>
          </a:p>
        </p:txBody>
      </p:sp>
      <p:pic>
        <p:nvPicPr>
          <p:cNvPr id="150532" name="Picture 4">
            <a:extLst>
              <a:ext uri="{FF2B5EF4-FFF2-40B4-BE49-F238E27FC236}">
                <a16:creationId xmlns:a16="http://schemas.microsoft.com/office/drawing/2014/main" id="{B51EB8A1-4E89-4CD4-8626-364B207B2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569" y="2010966"/>
            <a:ext cx="4533900" cy="305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Text Box 5">
            <a:extLst>
              <a:ext uri="{FF2B5EF4-FFF2-40B4-BE49-F238E27FC236}">
                <a16:creationId xmlns:a16="http://schemas.microsoft.com/office/drawing/2014/main" id="{E1718CC1-4489-4AE0-90B6-72BFB0D24B1D}"/>
              </a:ext>
            </a:extLst>
          </p:cNvPr>
          <p:cNvSpPr txBox="1">
            <a:spLocks noChangeArrowheads="1"/>
          </p:cNvSpPr>
          <p:nvPr/>
        </p:nvSpPr>
        <p:spPr bwMode="auto">
          <a:xfrm>
            <a:off x="130969" y="1647825"/>
            <a:ext cx="4419600" cy="413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40000"/>
              </a:spcAft>
            </a:pPr>
            <a:r>
              <a:rPr lang="it-IT" altLang="it-IT" dirty="0"/>
              <a:t>L’idea di una cella a combustibile è la stessa di un </a:t>
            </a:r>
            <a:r>
              <a:rPr lang="it-IT" altLang="it-IT" i="1" dirty="0"/>
              <a:t>motore:</a:t>
            </a:r>
            <a:endParaRPr lang="it-IT" altLang="it-IT" dirty="0"/>
          </a:p>
          <a:p>
            <a:pPr>
              <a:spcAft>
                <a:spcPct val="40000"/>
              </a:spcAft>
            </a:pPr>
            <a:r>
              <a:rPr lang="it-IT" altLang="it-IT" dirty="0"/>
              <a:t>fornendo l’idrogeno H</a:t>
            </a:r>
            <a:r>
              <a:rPr lang="pl-PL" altLang="it-IT" baseline="-25000" dirty="0"/>
              <a:t>2</a:t>
            </a:r>
            <a:r>
              <a:rPr lang="it-IT" altLang="it-IT" dirty="0"/>
              <a:t> </a:t>
            </a:r>
            <a:r>
              <a:rPr lang="pl-PL" altLang="it-IT" dirty="0"/>
              <a:t>e</a:t>
            </a:r>
            <a:r>
              <a:rPr lang="it-IT" altLang="it-IT" dirty="0"/>
              <a:t> l’ossigeno O</a:t>
            </a:r>
            <a:r>
              <a:rPr lang="pl-PL" altLang="it-IT" baseline="-25000" dirty="0"/>
              <a:t>2</a:t>
            </a:r>
            <a:r>
              <a:rPr lang="it-IT" altLang="it-IT" dirty="0"/>
              <a:t> si produce la corrente elettrica e i due gas formano </a:t>
            </a:r>
            <a:r>
              <a:rPr lang="pl-PL" altLang="it-IT" dirty="0"/>
              <a:t>l’</a:t>
            </a:r>
            <a:r>
              <a:rPr lang="it-IT" altLang="it-IT" dirty="0"/>
              <a:t>acqua H</a:t>
            </a:r>
            <a:r>
              <a:rPr lang="pl-PL" altLang="it-IT" baseline="-25000" dirty="0"/>
              <a:t>2</a:t>
            </a:r>
            <a:r>
              <a:rPr lang="it-IT" altLang="it-IT" dirty="0"/>
              <a:t>O. </a:t>
            </a:r>
          </a:p>
          <a:p>
            <a:pPr>
              <a:spcAft>
                <a:spcPct val="40000"/>
              </a:spcAft>
            </a:pPr>
            <a:r>
              <a:rPr lang="it-IT" altLang="it-IT" dirty="0"/>
              <a:t>Dal punto di vista energetico, l’energia chimica di due gas (separati) viene convertita in energia elettrica. </a:t>
            </a:r>
          </a:p>
          <a:p>
            <a:pPr>
              <a:spcAft>
                <a:spcPct val="40000"/>
              </a:spcAft>
            </a:pPr>
            <a:r>
              <a:rPr lang="it-IT" altLang="it-IT" dirty="0"/>
              <a:t>L’efficienza di una cella a combustibile </a:t>
            </a:r>
            <a:r>
              <a:rPr lang="pl-PL" altLang="it-IT" dirty="0"/>
              <a:t>H</a:t>
            </a:r>
            <a:r>
              <a:rPr lang="pl-PL" altLang="it-IT" baseline="-25000" dirty="0"/>
              <a:t>2</a:t>
            </a:r>
            <a:r>
              <a:rPr lang="pl-PL" altLang="it-IT" dirty="0"/>
              <a:t> </a:t>
            </a:r>
            <a:r>
              <a:rPr lang="it-IT" altLang="it-IT" dirty="0"/>
              <a:t>è molto più alta (fino a 80%) che di un motore termico. </a:t>
            </a:r>
            <a:endParaRPr lang="it-IT" altLang="ja-JP" dirty="0">
              <a:ea typeface="MS PGothic" panose="020B0600070205080204" pitchFamily="34" charset="-128"/>
            </a:endParaRPr>
          </a:p>
          <a:p>
            <a:pPr>
              <a:spcAft>
                <a:spcPct val="40000"/>
              </a:spcAft>
            </a:pPr>
            <a:r>
              <a:rPr lang="it-IT" altLang="ja-JP" dirty="0">
                <a:ea typeface="MS PGothic" panose="020B0600070205080204" pitchFamily="34" charset="-128"/>
              </a:rPr>
              <a:t>Ma la termodinamica dice che deve </a:t>
            </a:r>
            <a:r>
              <a:rPr lang="pl-PL" altLang="ja-JP" dirty="0"/>
              <a:t>pure </a:t>
            </a:r>
            <a:r>
              <a:rPr lang="it-IT" altLang="ja-JP" dirty="0">
                <a:ea typeface="MS PGothic" panose="020B0600070205080204" pitchFamily="34" charset="-128"/>
              </a:rPr>
              <a:t>essere prodotto il calore. </a:t>
            </a:r>
            <a:r>
              <a:rPr lang="pl-PL" altLang="it-IT" dirty="0"/>
              <a:t>   </a:t>
            </a:r>
            <a:endParaRPr lang="en-AU" altLang="it-IT"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69E7C04E-F97B-4056-B5E8-65DB5849A30A}"/>
              </a:ext>
            </a:extLst>
          </p:cNvPr>
          <p:cNvSpPr>
            <a:spLocks noGrp="1" noChangeArrowheads="1"/>
          </p:cNvSpPr>
          <p:nvPr>
            <p:ph type="title" idx="4294967295"/>
          </p:nvPr>
        </p:nvSpPr>
        <p:spPr bwMode="auto">
          <a:xfrm>
            <a:off x="321469" y="89205"/>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Una cella a combustibile</a:t>
            </a:r>
            <a:r>
              <a:rPr lang="pl-PL" altLang="ja-JP" sz="3200" dirty="0"/>
              <a:t> ideale </a:t>
            </a:r>
            <a:endParaRPr lang="en-AU" altLang="it-IT" sz="3200" dirty="0"/>
          </a:p>
        </p:txBody>
      </p:sp>
      <p:sp>
        <p:nvSpPr>
          <p:cNvPr id="153604" name="Text Box 4">
            <a:extLst>
              <a:ext uri="{FF2B5EF4-FFF2-40B4-BE49-F238E27FC236}">
                <a16:creationId xmlns:a16="http://schemas.microsoft.com/office/drawing/2014/main" id="{5D866ACB-24D2-4761-A558-343510A97C16}"/>
              </a:ext>
            </a:extLst>
          </p:cNvPr>
          <p:cNvSpPr txBox="1">
            <a:spLocks noChangeArrowheads="1"/>
          </p:cNvSpPr>
          <p:nvPr/>
        </p:nvSpPr>
        <p:spPr bwMode="auto">
          <a:xfrm>
            <a:off x="307777" y="1235402"/>
            <a:ext cx="7936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Lo schema dettagliato delle trasformazioni di energia è mostrato qua.</a:t>
            </a:r>
            <a:r>
              <a:rPr lang="pl-PL" altLang="ja-JP" dirty="0"/>
              <a:t> </a:t>
            </a:r>
            <a:endParaRPr lang="en-AU" altLang="it-IT" dirty="0"/>
          </a:p>
        </p:txBody>
      </p:sp>
      <p:pic>
        <p:nvPicPr>
          <p:cNvPr id="153605" name="Picture 5">
            <a:extLst>
              <a:ext uri="{FF2B5EF4-FFF2-40B4-BE49-F238E27FC236}">
                <a16:creationId xmlns:a16="http://schemas.microsoft.com/office/drawing/2014/main" id="{2819F987-9D5F-4130-AFCC-E62A7231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511" y="1611207"/>
            <a:ext cx="5930502" cy="41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6" name="Text Box 6">
            <a:extLst>
              <a:ext uri="{FF2B5EF4-FFF2-40B4-BE49-F238E27FC236}">
                <a16:creationId xmlns:a16="http://schemas.microsoft.com/office/drawing/2014/main" id="{39F2263E-1067-4690-A1BB-671344382DEE}"/>
              </a:ext>
            </a:extLst>
          </p:cNvPr>
          <p:cNvSpPr txBox="1">
            <a:spLocks noChangeArrowheads="1"/>
          </p:cNvSpPr>
          <p:nvPr/>
        </p:nvSpPr>
        <p:spPr bwMode="auto">
          <a:xfrm>
            <a:off x="273844" y="2121694"/>
            <a:ext cx="281821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Il livello chimico di H</a:t>
            </a:r>
            <a:r>
              <a:rPr lang="pl-PL" altLang="it-IT" baseline="-25000" dirty="0"/>
              <a:t>2</a:t>
            </a:r>
            <a:r>
              <a:rPr lang="it-IT" altLang="it-IT" dirty="0"/>
              <a:t>O è più basso che di H</a:t>
            </a:r>
            <a:r>
              <a:rPr lang="pl-PL" altLang="it-IT" baseline="-25000" dirty="0"/>
              <a:t>2</a:t>
            </a:r>
            <a:r>
              <a:rPr lang="it-IT" altLang="it-IT" dirty="0"/>
              <a:t> e O</a:t>
            </a:r>
            <a:r>
              <a:rPr lang="pl-PL" altLang="it-IT" baseline="-25000" dirty="0"/>
              <a:t>2</a:t>
            </a:r>
            <a:r>
              <a:rPr lang="it-IT" altLang="it-IT" dirty="0"/>
              <a:t> separati.</a:t>
            </a:r>
            <a:endParaRPr lang="it-IT" altLang="ja-JP" dirty="0">
              <a:ea typeface="MS PGothic" panose="020B0600070205080204" pitchFamily="34" charset="-128"/>
            </a:endParaRPr>
          </a:p>
          <a:p>
            <a:endParaRPr lang="pl-PL" altLang="ja-JP" dirty="0"/>
          </a:p>
          <a:p>
            <a:r>
              <a:rPr lang="it-IT" altLang="ja-JP" dirty="0">
                <a:ea typeface="MS PGothic" panose="020B0600070205080204" pitchFamily="34" charset="-128"/>
              </a:rPr>
              <a:t>L’abbassamento della energia chimica pompa le cariche elettriche a un livello più alto, di circa 1 V, facendo scorrere la corrente elettrica. </a:t>
            </a:r>
            <a:endParaRPr lang="en-AU" altLang="it-IT" dirty="0"/>
          </a:p>
        </p:txBody>
      </p:sp>
      <p:sp>
        <p:nvSpPr>
          <p:cNvPr id="153607" name="Text Box 7">
            <a:extLst>
              <a:ext uri="{FF2B5EF4-FFF2-40B4-BE49-F238E27FC236}">
                <a16:creationId xmlns:a16="http://schemas.microsoft.com/office/drawing/2014/main" id="{2A58B98F-4369-4BA7-A022-71D6183DDE3C}"/>
              </a:ext>
            </a:extLst>
          </p:cNvPr>
          <p:cNvSpPr txBox="1">
            <a:spLocks noChangeArrowheads="1"/>
          </p:cNvSpPr>
          <p:nvPr/>
        </p:nvSpPr>
        <p:spPr bwMode="auto">
          <a:xfrm>
            <a:off x="6788473" y="5948364"/>
            <a:ext cx="17812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dirty="0"/>
              <a:t>Hans Fuchs, </a:t>
            </a:r>
            <a:r>
              <a:rPr lang="pl-PL" altLang="it-IT" sz="1400" i="1" dirty="0"/>
              <a:t>op. cit</a:t>
            </a:r>
            <a:r>
              <a:rPr lang="pl-PL" altLang="it-IT" i="1" dirty="0"/>
              <a:t>.</a:t>
            </a:r>
            <a:endParaRPr lang="en-AU" altLang="it-IT"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497BC3AB-BE08-4FF2-AE70-0BC9B96DC8B6}"/>
              </a:ext>
            </a:extLst>
          </p:cNvPr>
          <p:cNvSpPr>
            <a:spLocks noGrp="1" noChangeArrowheads="1"/>
          </p:cNvSpPr>
          <p:nvPr>
            <p:ph type="title" idx="4294967295"/>
          </p:nvPr>
        </p:nvSpPr>
        <p:spPr bwMode="auto">
          <a:xfrm>
            <a:off x="619246" y="103585"/>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Una cella reale a combustibile idrogeno</a:t>
            </a:r>
            <a:r>
              <a:rPr lang="pl-PL" altLang="ja-JP" sz="3200" dirty="0"/>
              <a:t> </a:t>
            </a:r>
            <a:endParaRPr lang="en-AU" altLang="it-IT" sz="3200" dirty="0"/>
          </a:p>
        </p:txBody>
      </p:sp>
      <p:sp>
        <p:nvSpPr>
          <p:cNvPr id="154627" name="Text Box 3">
            <a:extLst>
              <a:ext uri="{FF2B5EF4-FFF2-40B4-BE49-F238E27FC236}">
                <a16:creationId xmlns:a16="http://schemas.microsoft.com/office/drawing/2014/main" id="{E30787B6-E239-46A3-82A6-0C5CF4FFAD08}"/>
              </a:ext>
            </a:extLst>
          </p:cNvPr>
          <p:cNvSpPr txBox="1">
            <a:spLocks noChangeArrowheads="1"/>
          </p:cNvSpPr>
          <p:nvPr/>
        </p:nvSpPr>
        <p:spPr bwMode="auto">
          <a:xfrm>
            <a:off x="188117" y="1350102"/>
            <a:ext cx="8920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In una cella all’idrogeno reale una parte di energia viene persa nella forma del calore</a:t>
            </a:r>
            <a:r>
              <a:rPr lang="it-IT" altLang="it-IT" sz="1500" dirty="0"/>
              <a:t>.</a:t>
            </a:r>
            <a:endParaRPr lang="en-AU" altLang="it-IT" sz="1500" dirty="0"/>
          </a:p>
        </p:txBody>
      </p:sp>
      <p:sp>
        <p:nvSpPr>
          <p:cNvPr id="154629" name="Text Box 5">
            <a:extLst>
              <a:ext uri="{FF2B5EF4-FFF2-40B4-BE49-F238E27FC236}">
                <a16:creationId xmlns:a16="http://schemas.microsoft.com/office/drawing/2014/main" id="{09868C14-42DB-47A9-8D1E-3F7D0D6BCCBB}"/>
              </a:ext>
            </a:extLst>
          </p:cNvPr>
          <p:cNvSpPr txBox="1">
            <a:spLocks noChangeArrowheads="1"/>
          </p:cNvSpPr>
          <p:nvPr/>
        </p:nvSpPr>
        <p:spPr bwMode="auto">
          <a:xfrm>
            <a:off x="35719" y="1871662"/>
            <a:ext cx="34099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dirty="0"/>
              <a:t>Nelle applicazioni pratiche son</a:t>
            </a:r>
            <a:r>
              <a:rPr lang="pl-PL" altLang="it-IT" dirty="0"/>
              <a:t>o</a:t>
            </a:r>
            <a:r>
              <a:rPr lang="it-IT" altLang="it-IT" dirty="0"/>
              <a:t> presenti anche le perdite per la produzione di calore.</a:t>
            </a:r>
          </a:p>
          <a:p>
            <a:r>
              <a:rPr lang="it-IT" altLang="it-IT" dirty="0"/>
              <a:t>Queste perdite derivano da diverse sorgenti:</a:t>
            </a:r>
          </a:p>
          <a:p>
            <a:r>
              <a:rPr lang="pl-PL" altLang="it-IT" dirty="0"/>
              <a:t>- </a:t>
            </a:r>
            <a:r>
              <a:rPr lang="it-IT" altLang="it-IT" dirty="0"/>
              <a:t>il potenziale di attivazione (il </a:t>
            </a:r>
            <a:r>
              <a:rPr lang="it-IT" altLang="it-IT" dirty="0" err="1"/>
              <a:t>pote</a:t>
            </a:r>
            <a:r>
              <a:rPr lang="pl-PL" altLang="it-IT" dirty="0"/>
              <a:t>n</a:t>
            </a:r>
            <a:r>
              <a:rPr lang="it-IT" altLang="it-IT" dirty="0" err="1"/>
              <a:t>ziale</a:t>
            </a:r>
            <a:r>
              <a:rPr lang="it-IT" altLang="it-IT" dirty="0"/>
              <a:t> necessario per la conduzione di protoni attraverso la membrana)</a:t>
            </a:r>
          </a:p>
          <a:p>
            <a:r>
              <a:rPr lang="pl-PL" altLang="it-IT" dirty="0"/>
              <a:t>- </a:t>
            </a:r>
            <a:r>
              <a:rPr lang="it-IT" altLang="it-IT" dirty="0"/>
              <a:t>la resistenza interna della cella (perdite per il calore “di Ohm”)</a:t>
            </a:r>
          </a:p>
          <a:p>
            <a:pPr>
              <a:buFontTx/>
              <a:buChar char="-"/>
            </a:pPr>
            <a:r>
              <a:rPr lang="pl-PL" altLang="it-IT" dirty="0"/>
              <a:t> </a:t>
            </a:r>
            <a:r>
              <a:rPr lang="it-IT" altLang="it-IT" dirty="0"/>
              <a:t>ulteriori perdite dovute alle imperfezioni tecniche</a:t>
            </a:r>
            <a:r>
              <a:rPr lang="pl-PL" altLang="it-IT" dirty="0"/>
              <a:t>.</a:t>
            </a:r>
          </a:p>
          <a:p>
            <a:pPr>
              <a:buFontTx/>
              <a:buChar char="-"/>
            </a:pPr>
            <a:endParaRPr lang="it-IT" altLang="ja-JP" dirty="0">
              <a:ea typeface="MS PGothic" panose="020B0600070205080204" pitchFamily="34" charset="-128"/>
            </a:endParaRPr>
          </a:p>
          <a:p>
            <a:r>
              <a:rPr lang="it-IT" altLang="ja-JP" b="1" dirty="0">
                <a:ea typeface="MS PGothic" panose="020B0600070205080204" pitchFamily="34" charset="-128"/>
              </a:rPr>
              <a:t>In totale, l’efficienza teorica del 80% è ancora </a:t>
            </a:r>
            <a:r>
              <a:rPr lang="it-IT" altLang="ja-JP" b="1" dirty="0" err="1">
                <a:ea typeface="MS PGothic" panose="020B0600070205080204" pitchFamily="34" charset="-128"/>
              </a:rPr>
              <a:t>un’obiettivo</a:t>
            </a:r>
            <a:r>
              <a:rPr lang="it-IT" altLang="ja-JP" b="1" dirty="0">
                <a:ea typeface="MS PGothic" panose="020B0600070205080204" pitchFamily="34" charset="-128"/>
              </a:rPr>
              <a:t> </a:t>
            </a:r>
            <a:r>
              <a:rPr lang="it-IT" altLang="ja-JP" b="1" dirty="0" err="1">
                <a:ea typeface="MS PGothic" panose="020B0600070205080204" pitchFamily="34" charset="-128"/>
              </a:rPr>
              <a:t>lontan</a:t>
            </a:r>
            <a:r>
              <a:rPr lang="pl-PL" altLang="ja-JP" b="1" dirty="0"/>
              <a:t>o</a:t>
            </a:r>
            <a:r>
              <a:rPr lang="pl-PL" altLang="ja-JP" sz="1500" b="1" dirty="0"/>
              <a:t>.</a:t>
            </a:r>
            <a:endParaRPr lang="en-AU" altLang="it-IT" sz="1500" b="1" dirty="0"/>
          </a:p>
        </p:txBody>
      </p:sp>
      <p:sp>
        <p:nvSpPr>
          <p:cNvPr id="154630" name="Text Box 6">
            <a:extLst>
              <a:ext uri="{FF2B5EF4-FFF2-40B4-BE49-F238E27FC236}">
                <a16:creationId xmlns:a16="http://schemas.microsoft.com/office/drawing/2014/main" id="{88D359B1-4D69-4398-9EC7-CD0CC48755C1}"/>
              </a:ext>
            </a:extLst>
          </p:cNvPr>
          <p:cNvSpPr txBox="1">
            <a:spLocks noChangeArrowheads="1"/>
          </p:cNvSpPr>
          <p:nvPr/>
        </p:nvSpPr>
        <p:spPr bwMode="auto">
          <a:xfrm>
            <a:off x="3301603" y="5361385"/>
            <a:ext cx="2864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Hans Fuchs, </a:t>
            </a:r>
            <a:r>
              <a:rPr lang="pl-PL" altLang="it-IT" i="1"/>
              <a:t>op. cit., </a:t>
            </a:r>
            <a:r>
              <a:rPr lang="pl-PL" altLang="it-IT"/>
              <a:t>p. 27</a:t>
            </a:r>
            <a:endParaRPr lang="en-AU" altLang="it-IT"/>
          </a:p>
        </p:txBody>
      </p:sp>
      <p:pic>
        <p:nvPicPr>
          <p:cNvPr id="154631" name="Picture 7">
            <a:extLst>
              <a:ext uri="{FF2B5EF4-FFF2-40B4-BE49-F238E27FC236}">
                <a16:creationId xmlns:a16="http://schemas.microsoft.com/office/drawing/2014/main" id="{6162C9FC-1778-4614-939F-32FB54523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844" y="1850231"/>
            <a:ext cx="563403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17632BF1-8655-469C-8A64-A66E3552BCD2}"/>
              </a:ext>
            </a:extLst>
          </p:cNvPr>
          <p:cNvSpPr>
            <a:spLocks noGrp="1" noChangeArrowheads="1"/>
          </p:cNvSpPr>
          <p:nvPr>
            <p:ph type="title" idx="4294967295"/>
          </p:nvPr>
        </p:nvSpPr>
        <p:spPr bwMode="auto">
          <a:xfrm>
            <a:off x="654381" y="-5472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Un macchina a idrogeno di serie</a:t>
            </a:r>
            <a:r>
              <a:rPr lang="pl-PL" altLang="ja-JP" sz="3200" dirty="0"/>
              <a:t> </a:t>
            </a:r>
            <a:endParaRPr lang="en-AU" altLang="it-IT" sz="3200" dirty="0"/>
          </a:p>
        </p:txBody>
      </p:sp>
      <p:sp>
        <p:nvSpPr>
          <p:cNvPr id="155652" name="Text Box 4">
            <a:extLst>
              <a:ext uri="{FF2B5EF4-FFF2-40B4-BE49-F238E27FC236}">
                <a16:creationId xmlns:a16="http://schemas.microsoft.com/office/drawing/2014/main" id="{04EFA146-8086-4868-8AE4-81440AE025B7}"/>
              </a:ext>
            </a:extLst>
          </p:cNvPr>
          <p:cNvSpPr txBox="1">
            <a:spLocks noChangeArrowheads="1"/>
          </p:cNvSpPr>
          <p:nvPr/>
        </p:nvSpPr>
        <p:spPr bwMode="auto">
          <a:xfrm>
            <a:off x="279796" y="1201877"/>
            <a:ext cx="78205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dirty="0"/>
              <a:t>In pratica, l’efficienza del 50% sarebbe già eccellente.</a:t>
            </a:r>
            <a:endParaRPr lang="en-AU" altLang="it-IT" sz="2000" dirty="0"/>
          </a:p>
        </p:txBody>
      </p:sp>
      <p:pic>
        <p:nvPicPr>
          <p:cNvPr id="155655" name="Picture 7">
            <a:extLst>
              <a:ext uri="{FF2B5EF4-FFF2-40B4-BE49-F238E27FC236}">
                <a16:creationId xmlns:a16="http://schemas.microsoft.com/office/drawing/2014/main" id="{DCDC8370-88D0-4561-BE07-74839990B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441" y="1930004"/>
            <a:ext cx="3433763" cy="2894409"/>
          </a:xfrm>
          <a:prstGeom prst="rect">
            <a:avLst/>
          </a:prstGeom>
          <a:noFill/>
          <a:extLst>
            <a:ext uri="{909E8E84-426E-40DD-AFC4-6F175D3DCCD1}">
              <a14:hiddenFill xmlns:a14="http://schemas.microsoft.com/office/drawing/2010/main">
                <a:solidFill>
                  <a:srgbClr val="FFFFFF"/>
                </a:solidFill>
              </a14:hiddenFill>
            </a:ext>
          </a:extLst>
        </p:spPr>
      </p:pic>
      <p:sp>
        <p:nvSpPr>
          <p:cNvPr id="155656" name="Text Box 8">
            <a:extLst>
              <a:ext uri="{FF2B5EF4-FFF2-40B4-BE49-F238E27FC236}">
                <a16:creationId xmlns:a16="http://schemas.microsoft.com/office/drawing/2014/main" id="{7CF6DCF8-292A-480F-A08D-DE16A45D198E}"/>
              </a:ext>
            </a:extLst>
          </p:cNvPr>
          <p:cNvSpPr txBox="1">
            <a:spLocks noChangeArrowheads="1"/>
          </p:cNvSpPr>
          <p:nvPr/>
        </p:nvSpPr>
        <p:spPr bwMode="auto">
          <a:xfrm>
            <a:off x="5345906" y="4898232"/>
            <a:ext cx="370046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900"/>
              <a:t>Fig. 8 Fuel cell stack efficiency (dotted lines) and fuel cell system efficiency (straight line) over net power; HydroGen4 standard fleet version: blue curves; ‘‘TechDemo’’ system: green curves</a:t>
            </a:r>
            <a:endParaRPr lang="en-AU" altLang="it-IT"/>
          </a:p>
        </p:txBody>
      </p:sp>
      <p:pic>
        <p:nvPicPr>
          <p:cNvPr id="155657" name="Picture 9">
            <a:extLst>
              <a:ext uri="{FF2B5EF4-FFF2-40B4-BE49-F238E27FC236}">
                <a16:creationId xmlns:a16="http://schemas.microsoft.com/office/drawing/2014/main" id="{3FC18B5E-4667-4C5C-A29E-A06C45C01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31194"/>
            <a:ext cx="5260181" cy="2918222"/>
          </a:xfrm>
          <a:prstGeom prst="rect">
            <a:avLst/>
          </a:prstGeom>
          <a:noFill/>
          <a:extLst>
            <a:ext uri="{909E8E84-426E-40DD-AFC4-6F175D3DCCD1}">
              <a14:hiddenFill xmlns:a14="http://schemas.microsoft.com/office/drawing/2010/main">
                <a:solidFill>
                  <a:srgbClr val="FFFFFF"/>
                </a:solidFill>
              </a14:hiddenFill>
            </a:ext>
          </a:extLst>
        </p:spPr>
      </p:pic>
      <p:sp>
        <p:nvSpPr>
          <p:cNvPr id="155658" name="Text Box 10">
            <a:extLst>
              <a:ext uri="{FF2B5EF4-FFF2-40B4-BE49-F238E27FC236}">
                <a16:creationId xmlns:a16="http://schemas.microsoft.com/office/drawing/2014/main" id="{F13EE6B6-1EF6-4C79-A0DB-30DE5DCF0AFE}"/>
              </a:ext>
            </a:extLst>
          </p:cNvPr>
          <p:cNvSpPr txBox="1">
            <a:spLocks noChangeArrowheads="1"/>
          </p:cNvSpPr>
          <p:nvPr/>
        </p:nvSpPr>
        <p:spPr bwMode="auto">
          <a:xfrm>
            <a:off x="84535" y="4889898"/>
            <a:ext cx="483512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900">
                <a:hlinkClick r:id="rId4"/>
              </a:rPr>
              <a:t>https://www.researchgate.net/publication/233987484_Fuel_cell_electric_vehicles_and_hydrogen_infrastructure_Status_2012/figures?lo=1</a:t>
            </a:r>
            <a:r>
              <a:rPr lang="en-AU" altLang="it-IT"/>
              <a:t> </a:t>
            </a:r>
          </a:p>
        </p:txBody>
      </p:sp>
      <p:sp>
        <p:nvSpPr>
          <p:cNvPr id="155659" name="Text Box 11">
            <a:extLst>
              <a:ext uri="{FF2B5EF4-FFF2-40B4-BE49-F238E27FC236}">
                <a16:creationId xmlns:a16="http://schemas.microsoft.com/office/drawing/2014/main" id="{BC2C075A-5552-4BEC-A0CD-32DB9D6EB9B7}"/>
              </a:ext>
            </a:extLst>
          </p:cNvPr>
          <p:cNvSpPr txBox="1">
            <a:spLocks noChangeArrowheads="1"/>
          </p:cNvSpPr>
          <p:nvPr/>
        </p:nvSpPr>
        <p:spPr bwMode="auto">
          <a:xfrm>
            <a:off x="1479947" y="5391150"/>
            <a:ext cx="580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a:t>U. Eberle </a:t>
            </a:r>
            <a:r>
              <a:rPr lang="pl-PL" altLang="it-IT" sz="1200" i="1"/>
              <a:t>et al.</a:t>
            </a:r>
            <a:r>
              <a:rPr lang="pl-PL" altLang="it-IT" sz="1200"/>
              <a:t>, </a:t>
            </a:r>
            <a:r>
              <a:rPr lang="pl-PL" altLang="it-IT" sz="1200" i="1"/>
              <a:t>Fuel cell electric vehicles and hydrogen infrastructure: Status 2012</a:t>
            </a:r>
            <a:endParaRPr lang="pl-PL" altLang="it-IT" sz="1200"/>
          </a:p>
          <a:p>
            <a:r>
              <a:rPr lang="pl-PL" altLang="it-IT" sz="1200"/>
              <a:t>Energy &amp; Environmental Science 5(10: 8790 (2012)</a:t>
            </a:r>
            <a:endParaRPr lang="en-AU" altLang="it-IT" sz="12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37833571-5A77-492E-BF8E-05A8769A17B0}"/>
              </a:ext>
            </a:extLst>
          </p:cNvPr>
          <p:cNvSpPr>
            <a:spLocks noGrp="1" noChangeArrowheads="1"/>
          </p:cNvSpPr>
          <p:nvPr>
            <p:ph type="title" idx="4294967295"/>
          </p:nvPr>
        </p:nvSpPr>
        <p:spPr bwMode="auto">
          <a:xfrm>
            <a:off x="457200" y="7707"/>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P.S. Che cosa e’ l’energia?</a:t>
            </a:r>
            <a:endParaRPr lang="it-IT" altLang="it-IT" sz="3200" dirty="0"/>
          </a:p>
        </p:txBody>
      </p:sp>
      <p:sp>
        <p:nvSpPr>
          <p:cNvPr id="159747" name="Rectangle 3">
            <a:extLst>
              <a:ext uri="{FF2B5EF4-FFF2-40B4-BE49-F238E27FC236}">
                <a16:creationId xmlns:a16="http://schemas.microsoft.com/office/drawing/2014/main" id="{47F59AE7-20DE-45F8-8E0D-F9EFA1E2ED31}"/>
              </a:ext>
            </a:extLst>
          </p:cNvPr>
          <p:cNvSpPr>
            <a:spLocks noGrp="1" noChangeArrowheads="1"/>
          </p:cNvSpPr>
          <p:nvPr>
            <p:ph type="body" idx="4294967295"/>
          </p:nvPr>
        </p:nvSpPr>
        <p:spPr bwMode="auto">
          <a:xfrm>
            <a:off x="307863" y="1136420"/>
            <a:ext cx="8229600" cy="248245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0"/>
              </a:spcBef>
              <a:spcAft>
                <a:spcPct val="25000"/>
              </a:spcAft>
            </a:pPr>
            <a:r>
              <a:rPr lang="pl-PL" altLang="it-IT" sz="1800" dirty="0"/>
              <a:t>Seguendo l’etimologia della parola (da Aristotele) l’energia e’ un concetto filosofico: lo stato degli oggetti, che </a:t>
            </a:r>
            <a:r>
              <a:rPr lang="pl-PL" altLang="it-IT" sz="1800" i="1" dirty="0"/>
              <a:t>diventano, </a:t>
            </a:r>
            <a:r>
              <a:rPr lang="pl-PL" altLang="it-IT" sz="1800" dirty="0"/>
              <a:t>che sono </a:t>
            </a:r>
            <a:r>
              <a:rPr lang="pl-PL" altLang="it-IT" sz="1800" i="1" dirty="0"/>
              <a:t>in-azione</a:t>
            </a:r>
          </a:p>
          <a:p>
            <a:pPr>
              <a:spcBef>
                <a:spcPct val="0"/>
              </a:spcBef>
              <a:spcAft>
                <a:spcPct val="25000"/>
              </a:spcAft>
            </a:pPr>
            <a:r>
              <a:rPr lang="pl-PL" altLang="it-IT" sz="1800" dirty="0"/>
              <a:t>Alla parola „energia” viene spesso attribuito un </a:t>
            </a:r>
            <a:r>
              <a:rPr lang="pl-PL" altLang="it-IT" sz="1800" i="1" dirty="0"/>
              <a:t>valore</a:t>
            </a:r>
            <a:r>
              <a:rPr lang="pl-PL" altLang="it-IT" sz="1800" dirty="0"/>
              <a:t> quasi materiale*. </a:t>
            </a:r>
          </a:p>
          <a:p>
            <a:pPr>
              <a:spcBef>
                <a:spcPct val="0"/>
              </a:spcBef>
              <a:spcAft>
                <a:spcPct val="25000"/>
              </a:spcAft>
            </a:pPr>
            <a:r>
              <a:rPr lang="pl-PL" altLang="it-IT" sz="1800" dirty="0"/>
              <a:t>Ma anche in fisica, l’energia e’ un concetto piu’ astratto che materiale: possiamo </a:t>
            </a:r>
            <a:r>
              <a:rPr lang="pl-PL" altLang="it-IT" sz="1800" i="1" dirty="0"/>
              <a:t>materializzare</a:t>
            </a:r>
            <a:r>
              <a:rPr lang="pl-PL" altLang="it-IT" sz="1800" dirty="0"/>
              <a:t>, o meglio far emergere l’energia nella forma di lavoro meccanico svolto, oppure del calore. </a:t>
            </a:r>
          </a:p>
          <a:p>
            <a:pPr>
              <a:spcBef>
                <a:spcPct val="0"/>
              </a:spcBef>
              <a:spcAft>
                <a:spcPct val="25000"/>
              </a:spcAft>
            </a:pPr>
            <a:r>
              <a:rPr lang="pl-PL" altLang="it-IT" sz="1800" dirty="0"/>
              <a:t>.</a:t>
            </a:r>
            <a:r>
              <a:rPr lang="pl-PL" altLang="it-IT" sz="1500" dirty="0"/>
              <a:t> </a:t>
            </a:r>
          </a:p>
          <a:p>
            <a:pPr>
              <a:lnSpc>
                <a:spcPct val="80000"/>
              </a:lnSpc>
            </a:pPr>
            <a:r>
              <a:rPr lang="pl-PL" altLang="it-IT" sz="1500" dirty="0"/>
              <a:t> </a:t>
            </a:r>
            <a:endParaRPr lang="it-IT" altLang="it-IT" sz="1500" dirty="0"/>
          </a:p>
        </p:txBody>
      </p:sp>
      <p:pic>
        <p:nvPicPr>
          <p:cNvPr id="159748" name="Picture 4">
            <a:extLst>
              <a:ext uri="{FF2B5EF4-FFF2-40B4-BE49-F238E27FC236}">
                <a16:creationId xmlns:a16="http://schemas.microsoft.com/office/drawing/2014/main" id="{E2E82437-A8EA-4D6C-A987-57A8A0DE2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860" y="3115866"/>
            <a:ext cx="3094434" cy="167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9" name="Text Box 5">
            <a:extLst>
              <a:ext uri="{FF2B5EF4-FFF2-40B4-BE49-F238E27FC236}">
                <a16:creationId xmlns:a16="http://schemas.microsoft.com/office/drawing/2014/main" id="{90671DC4-D6C7-416B-AA73-3A15CBE5EA26}"/>
              </a:ext>
            </a:extLst>
          </p:cNvPr>
          <p:cNvSpPr txBox="1">
            <a:spLocks noChangeArrowheads="1"/>
          </p:cNvSpPr>
          <p:nvPr/>
        </p:nvSpPr>
        <p:spPr bwMode="auto">
          <a:xfrm>
            <a:off x="307863" y="3387329"/>
            <a:ext cx="529902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dirty="0"/>
              <a:t>L’energia emerge nei processi di scambio</a:t>
            </a:r>
            <a:r>
              <a:rPr lang="it-IT" altLang="it-IT" dirty="0"/>
              <a:t> </a:t>
            </a:r>
            <a:r>
              <a:rPr lang="pl-PL" altLang="it-IT" dirty="0"/>
              <a:t>come nel gioco sulla foto: il mulino a vento</a:t>
            </a:r>
            <a:r>
              <a:rPr lang="it-IT" altLang="it-IT" dirty="0"/>
              <a:t> </a:t>
            </a:r>
            <a:r>
              <a:rPr lang="pl-PL" altLang="it-IT" dirty="0"/>
              <a:t>„cattura” l’energia del vento e lo „trasmuta”</a:t>
            </a:r>
            <a:r>
              <a:rPr lang="it-IT" altLang="it-IT" dirty="0"/>
              <a:t> </a:t>
            </a:r>
            <a:r>
              <a:rPr lang="pl-PL" altLang="it-IT" dirty="0"/>
              <a:t>in energia meccanica della rotazione. Una parte</a:t>
            </a:r>
            <a:r>
              <a:rPr lang="it-IT" altLang="it-IT" dirty="0"/>
              <a:t> </a:t>
            </a:r>
            <a:r>
              <a:rPr lang="pl-PL" altLang="it-IT" dirty="0"/>
              <a:t>dell’</a:t>
            </a:r>
            <a:endParaRPr lang="it-IT" altLang="it-IT" dirty="0"/>
          </a:p>
          <a:p>
            <a:r>
              <a:rPr lang="pl-PL" altLang="it-IT" dirty="0"/>
              <a:t>energia viene persa come l’attrito meccanico.</a:t>
            </a:r>
            <a:endParaRPr lang="it-IT" altLang="it-IT" dirty="0"/>
          </a:p>
        </p:txBody>
      </p:sp>
      <p:sp>
        <p:nvSpPr>
          <p:cNvPr id="159750" name="Text Box 6">
            <a:extLst>
              <a:ext uri="{FF2B5EF4-FFF2-40B4-BE49-F238E27FC236}">
                <a16:creationId xmlns:a16="http://schemas.microsoft.com/office/drawing/2014/main" id="{A401F707-6CAB-4B88-932C-03DBB256DF78}"/>
              </a:ext>
            </a:extLst>
          </p:cNvPr>
          <p:cNvSpPr txBox="1">
            <a:spLocks noChangeArrowheads="1"/>
          </p:cNvSpPr>
          <p:nvPr/>
        </p:nvSpPr>
        <p:spPr bwMode="auto">
          <a:xfrm>
            <a:off x="341352" y="4844806"/>
            <a:ext cx="834270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dirty="0"/>
              <a:t>*</a:t>
            </a:r>
            <a:r>
              <a:rPr lang="it-IT" altLang="it-IT" dirty="0"/>
              <a:t>Secondo </a:t>
            </a:r>
            <a:r>
              <a:rPr lang="it-IT" altLang="it-IT" dirty="0" err="1"/>
              <a:t>Smil</a:t>
            </a:r>
            <a:r>
              <a:rPr lang="it-IT" altLang="it-IT" dirty="0"/>
              <a:t> (2000 p. 9) “</a:t>
            </a:r>
            <a:r>
              <a:rPr lang="it-IT" altLang="it-IT" i="1" dirty="0"/>
              <a:t>L'energia è l'unica valuta universale e deve essere trasformata per realizzare qualunque cosa</a:t>
            </a:r>
            <a:r>
              <a:rPr lang="it-IT" altLang="it-IT" dirty="0"/>
              <a:t>”. La rotazione delle galassie, le reazioni nucleari che accendono le stelle, il mulino a vento e l'accensione di uno smart phone sono processi di trasformazione dell'energia. </a:t>
            </a:r>
            <a:endParaRPr lang="pl-PL" altLang="it-IT" dirty="0"/>
          </a:p>
          <a:p>
            <a:r>
              <a:rPr lang="pl-PL" altLang="it-IT" dirty="0"/>
              <a:t>							</a:t>
            </a:r>
            <a:r>
              <a:rPr lang="it-IT" altLang="it-IT" dirty="0">
                <a:hlinkClick r:id="rId3"/>
              </a:rPr>
              <a:t>http://www.ilnaturalista.it/cose-lenergia.html</a:t>
            </a:r>
            <a:r>
              <a:rPr lang="it-IT" altLang="it-IT"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1" name="Picture 9">
            <a:extLst>
              <a:ext uri="{FF2B5EF4-FFF2-40B4-BE49-F238E27FC236}">
                <a16:creationId xmlns:a16="http://schemas.microsoft.com/office/drawing/2014/main" id="{41101CB6-3B4D-4F5D-B4A8-96ADDF76A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30" y="1504950"/>
            <a:ext cx="5128022" cy="395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4" name="Rectangle 2">
            <a:extLst>
              <a:ext uri="{FF2B5EF4-FFF2-40B4-BE49-F238E27FC236}">
                <a16:creationId xmlns:a16="http://schemas.microsoft.com/office/drawing/2014/main" id="{2F4D5EB4-41A1-40F9-A161-86CD67754B15}"/>
              </a:ext>
            </a:extLst>
          </p:cNvPr>
          <p:cNvSpPr>
            <a:spLocks noGrp="1" noChangeArrowheads="1"/>
          </p:cNvSpPr>
          <p:nvPr>
            <p:ph type="title" idx="4294967295"/>
          </p:nvPr>
        </p:nvSpPr>
        <p:spPr bwMode="auto">
          <a:xfrm>
            <a:off x="228600" y="205707"/>
            <a:ext cx="86868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ja-JP" sz="3200" dirty="0">
                <a:ea typeface="MS PGothic" panose="020B0600070205080204" pitchFamily="34" charset="-128"/>
              </a:rPr>
              <a:t>A causa della presenza dell’atmosfera il bilancio energetico della Terra è complesso</a:t>
            </a:r>
            <a:r>
              <a:rPr lang="pl-PL" altLang="ja-JP" sz="3200" dirty="0"/>
              <a:t>… </a:t>
            </a:r>
            <a:endParaRPr lang="en-AU" altLang="it-IT" sz="3200" dirty="0"/>
          </a:p>
        </p:txBody>
      </p:sp>
      <p:sp>
        <p:nvSpPr>
          <p:cNvPr id="74755" name="Text Box 3">
            <a:extLst>
              <a:ext uri="{FF2B5EF4-FFF2-40B4-BE49-F238E27FC236}">
                <a16:creationId xmlns:a16="http://schemas.microsoft.com/office/drawing/2014/main" id="{98162C5A-1F7E-4FFF-863D-D00A51F9A855}"/>
              </a:ext>
            </a:extLst>
          </p:cNvPr>
          <p:cNvSpPr txBox="1">
            <a:spLocks noChangeArrowheads="1"/>
          </p:cNvSpPr>
          <p:nvPr/>
        </p:nvSpPr>
        <p:spPr bwMode="auto">
          <a:xfrm>
            <a:off x="5405437" y="1938338"/>
            <a:ext cx="3673079" cy="13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30000"/>
              </a:spcAft>
            </a:pPr>
            <a:endParaRPr lang="pl-PL" altLang="it-IT" sz="1500"/>
          </a:p>
          <a:p>
            <a:pPr algn="just">
              <a:buFontTx/>
              <a:buChar char="-"/>
            </a:pPr>
            <a:endParaRPr lang="pl-PL" altLang="it-IT" sz="1500"/>
          </a:p>
          <a:p>
            <a:pPr algn="just">
              <a:buFontTx/>
              <a:buChar char="-"/>
            </a:pPr>
            <a:endParaRPr lang="pl-PL" altLang="it-IT" sz="1500"/>
          </a:p>
          <a:p>
            <a:pPr algn="just"/>
            <a:endParaRPr lang="pl-PL" altLang="it-IT" sz="1500"/>
          </a:p>
          <a:p>
            <a:pPr algn="just"/>
            <a:r>
              <a:rPr lang="pl-PL" altLang="it-IT" sz="1500"/>
              <a:t>  </a:t>
            </a:r>
            <a:r>
              <a:rPr lang="en-AU" altLang="it-IT" sz="1500"/>
              <a:t> </a:t>
            </a:r>
            <a:endParaRPr lang="en-AU" altLang="it-IT"/>
          </a:p>
        </p:txBody>
      </p:sp>
      <p:sp>
        <p:nvSpPr>
          <p:cNvPr id="74760" name="Text Box 8">
            <a:extLst>
              <a:ext uri="{FF2B5EF4-FFF2-40B4-BE49-F238E27FC236}">
                <a16:creationId xmlns:a16="http://schemas.microsoft.com/office/drawing/2014/main" id="{325A71CE-1A73-4878-B76D-66ECCF88D721}"/>
              </a:ext>
            </a:extLst>
          </p:cNvPr>
          <p:cNvSpPr txBox="1">
            <a:spLocks noChangeArrowheads="1"/>
          </p:cNvSpPr>
          <p:nvPr/>
        </p:nvSpPr>
        <p:spPr bwMode="auto">
          <a:xfrm>
            <a:off x="3748088" y="5460206"/>
            <a:ext cx="51167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900"/>
              <a:t>NOAA</a:t>
            </a:r>
            <a:endParaRPr lang="en-AU" altLang="it-IT" sz="900"/>
          </a:p>
        </p:txBody>
      </p:sp>
      <p:sp>
        <p:nvSpPr>
          <p:cNvPr id="74762" name="Text Box 10">
            <a:extLst>
              <a:ext uri="{FF2B5EF4-FFF2-40B4-BE49-F238E27FC236}">
                <a16:creationId xmlns:a16="http://schemas.microsoft.com/office/drawing/2014/main" id="{E948AF57-40EE-42DF-986E-11C8438063D9}"/>
              </a:ext>
            </a:extLst>
          </p:cNvPr>
          <p:cNvSpPr txBox="1">
            <a:spLocks noChangeArrowheads="1"/>
          </p:cNvSpPr>
          <p:nvPr/>
        </p:nvSpPr>
        <p:spPr bwMode="auto">
          <a:xfrm>
            <a:off x="5442759" y="1327330"/>
            <a:ext cx="3738563" cy="60478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dirty="0"/>
              <a:t>Il bilancio d’energia tiene conto dell’energia che arriva dal Sole (+100%), dell’energia riflessa dalle nuvole (-23%) e dalla terra (-7%): solo 47% viene assorbita dalla superficie terrestre. </a:t>
            </a:r>
          </a:p>
          <a:p>
            <a:r>
              <a:rPr lang="it-IT" altLang="it-IT" dirty="0"/>
              <a:t>Ma l’energia assorbita viene rimandata nel cosmo come la radiazione IR (l</a:t>
            </a:r>
            <a:r>
              <a:rPr lang="pl-PL" altLang="it-IT" dirty="0"/>
              <a:t>a</a:t>
            </a:r>
            <a:r>
              <a:rPr lang="it-IT" altLang="it-IT" dirty="0"/>
              <a:t> freccia rossa). A questo punto l’intera</a:t>
            </a:r>
            <a:r>
              <a:rPr lang="pl-PL" altLang="it-IT" dirty="0"/>
              <a:t>- </a:t>
            </a:r>
            <a:r>
              <a:rPr lang="it-IT" altLang="it-IT" dirty="0"/>
              <a:t>zione con l’atmosfera diventa importante: IR vi</a:t>
            </a:r>
            <a:r>
              <a:rPr lang="pl-PL" altLang="it-IT" dirty="0"/>
              <a:t>e</a:t>
            </a:r>
            <a:r>
              <a:rPr lang="it-IT" altLang="it-IT" dirty="0"/>
              <a:t>ne assorbita ed, una parte</a:t>
            </a:r>
            <a:r>
              <a:rPr lang="pl-PL" altLang="it-IT" dirty="0"/>
              <a:t>,</a:t>
            </a:r>
            <a:r>
              <a:rPr lang="it-IT" altLang="it-IT" dirty="0"/>
              <a:t> rispedita verso la superficie. </a:t>
            </a:r>
          </a:p>
          <a:p>
            <a:r>
              <a:rPr lang="it-IT" altLang="it-IT" dirty="0"/>
              <a:t>Questo fa sicché  la quantità totale di energia che la </a:t>
            </a:r>
            <a:r>
              <a:rPr lang="it-IT" altLang="it-IT" i="1" dirty="0"/>
              <a:t>Terra usa</a:t>
            </a:r>
            <a:r>
              <a:rPr lang="it-IT" altLang="it-IT" dirty="0"/>
              <a:t> è 116% da 100%. </a:t>
            </a:r>
            <a:endParaRPr lang="it-IT" altLang="ja-JP" dirty="0">
              <a:ea typeface="MS PGothic" panose="020B0600070205080204" pitchFamily="34" charset="-128"/>
            </a:endParaRPr>
          </a:p>
          <a:p>
            <a:r>
              <a:rPr lang="it-IT" altLang="ja-JP" dirty="0">
                <a:ea typeface="MS PGothic" panose="020B0600070205080204" pitchFamily="34" charset="-128"/>
              </a:rPr>
              <a:t>Come due giocatori di ping-pong: sembra che giocano con più di una pallina</a:t>
            </a:r>
            <a:r>
              <a:rPr lang="pl-PL" altLang="ja-JP" sz="1650" dirty="0"/>
              <a:t>.</a:t>
            </a:r>
            <a:endParaRPr lang="pl-PL" altLang="it-IT" sz="1500" dirty="0"/>
          </a:p>
          <a:p>
            <a:pPr algn="just">
              <a:buFontTx/>
              <a:buChar char="-"/>
            </a:pPr>
            <a:endParaRPr lang="pl-PL" altLang="it-IT" sz="1500" dirty="0"/>
          </a:p>
          <a:p>
            <a:pPr algn="just"/>
            <a:endParaRPr lang="pl-PL" altLang="it-IT" sz="1500" dirty="0"/>
          </a:p>
          <a:p>
            <a:pPr algn="just"/>
            <a:r>
              <a:rPr lang="pl-PL" altLang="it-IT" sz="1500" dirty="0"/>
              <a:t>  </a:t>
            </a:r>
            <a:r>
              <a:rPr lang="en-AU" altLang="it-IT" sz="1500" dirty="0"/>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63C83C6C-2CD1-4373-A613-DD126DB5ADFA}"/>
              </a:ext>
            </a:extLst>
          </p:cNvPr>
          <p:cNvSpPr>
            <a:spLocks noGrp="1" noChangeArrowheads="1"/>
          </p:cNvSpPr>
          <p:nvPr>
            <p:ph type="title" idx="4294967295"/>
          </p:nvPr>
        </p:nvSpPr>
        <p:spPr bwMode="auto">
          <a:xfrm>
            <a:off x="541139" y="22574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dirty="0"/>
              <a:t>„</a:t>
            </a:r>
            <a:r>
              <a:rPr lang="pl-PL" altLang="it-IT" sz="3200" dirty="0"/>
              <a:t>Perpetuum mobile” di Marion Deichman</a:t>
            </a:r>
            <a:br>
              <a:rPr lang="pl-PL" altLang="it-IT" sz="2700" dirty="0"/>
            </a:br>
            <a:r>
              <a:rPr lang="pl-PL" altLang="it-IT" sz="2700" dirty="0"/>
              <a:t>(and prof. Hans Fuchs)</a:t>
            </a:r>
            <a:endParaRPr lang="it-IT" altLang="it-IT" sz="2700" dirty="0"/>
          </a:p>
        </p:txBody>
      </p:sp>
      <p:sp>
        <p:nvSpPr>
          <p:cNvPr id="162819" name="Text Box 3">
            <a:extLst>
              <a:ext uri="{FF2B5EF4-FFF2-40B4-BE49-F238E27FC236}">
                <a16:creationId xmlns:a16="http://schemas.microsoft.com/office/drawing/2014/main" id="{9C14B437-73C7-4748-A41F-CF73087EFDDA}"/>
              </a:ext>
            </a:extLst>
          </p:cNvPr>
          <p:cNvSpPr txBox="1">
            <a:spLocks noChangeArrowheads="1"/>
          </p:cNvSpPr>
          <p:nvPr/>
        </p:nvSpPr>
        <p:spPr bwMode="auto">
          <a:xfrm>
            <a:off x="1775222" y="5432822"/>
            <a:ext cx="31298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https://vimeo.com/98311515</a:t>
            </a:r>
            <a:r>
              <a:rPr lang="it-IT" altLang="it-IT"/>
              <a:t> </a:t>
            </a:r>
          </a:p>
        </p:txBody>
      </p:sp>
      <p:pic>
        <p:nvPicPr>
          <p:cNvPr id="162821" name="Picture 5">
            <a:extLst>
              <a:ext uri="{FF2B5EF4-FFF2-40B4-BE49-F238E27FC236}">
                <a16:creationId xmlns:a16="http://schemas.microsoft.com/office/drawing/2014/main" id="{C9EE9BE1-58CA-427C-AACB-0DE68BD53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1957388"/>
            <a:ext cx="5920979" cy="32932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sp>
        <p:nvSpPr>
          <p:cNvPr id="161798" name="Text Box 6">
            <a:extLst>
              <a:ext uri="{FF2B5EF4-FFF2-40B4-BE49-F238E27FC236}">
                <a16:creationId xmlns:a16="http://schemas.microsoft.com/office/drawing/2014/main" id="{6DE34B88-1666-430B-9B51-F7021BF9EEC8}"/>
              </a:ext>
            </a:extLst>
          </p:cNvPr>
          <p:cNvSpPr txBox="1">
            <a:spLocks noChangeArrowheads="1"/>
          </p:cNvSpPr>
          <p:nvPr/>
        </p:nvSpPr>
        <p:spPr bwMode="auto">
          <a:xfrm>
            <a:off x="1775222" y="5432822"/>
            <a:ext cx="31298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https://vimeo.com/98311515</a:t>
            </a:r>
            <a:r>
              <a:rPr lang="it-IT" altLang="it-IT"/>
              <a:t> </a:t>
            </a:r>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6A3D160-8A4C-49B5-96A5-3EAD132E0D1D}"/>
              </a:ext>
            </a:extLst>
          </p:cNvPr>
          <p:cNvSpPr txBox="1"/>
          <p:nvPr/>
        </p:nvSpPr>
        <p:spPr>
          <a:xfrm>
            <a:off x="5724128" y="2970698"/>
            <a:ext cx="4572000" cy="646331"/>
          </a:xfrm>
          <a:prstGeom prst="rect">
            <a:avLst/>
          </a:prstGeom>
          <a:noFill/>
        </p:spPr>
        <p:txBody>
          <a:bodyPr wrap="square">
            <a:spAutoFit/>
          </a:bodyPr>
          <a:lstStyle/>
          <a:p>
            <a:r>
              <a:rPr lang="it-IT" dirty="0"/>
              <a:t>Corrente elettrica,</a:t>
            </a:r>
          </a:p>
          <a:p>
            <a:r>
              <a:rPr lang="it-IT" dirty="0"/>
              <a:t>che alimenta una lampadina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1800" name="Picture 8">
            <a:extLst>
              <a:ext uri="{FF2B5EF4-FFF2-40B4-BE49-F238E27FC236}">
                <a16:creationId xmlns:a16="http://schemas.microsoft.com/office/drawing/2014/main" id="{04F62B83-2A08-436E-A986-4CE9B2F21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11F624FD-4CEB-43A2-B4D4-2153406226AC}"/>
              </a:ext>
            </a:extLst>
          </p:cNvPr>
          <p:cNvSpPr txBox="1"/>
          <p:nvPr/>
        </p:nvSpPr>
        <p:spPr>
          <a:xfrm>
            <a:off x="1331640" y="5476875"/>
            <a:ext cx="7323014" cy="646331"/>
          </a:xfrm>
          <a:prstGeom prst="rect">
            <a:avLst/>
          </a:prstGeom>
          <a:noFill/>
        </p:spPr>
        <p:txBody>
          <a:bodyPr wrap="square">
            <a:spAutoFit/>
          </a:bodyPr>
          <a:lstStyle/>
          <a:p>
            <a:r>
              <a:rPr lang="it-IT" dirty="0"/>
              <a:t>La luce della lampadina, che illumina il panello solare, che a sua volta</a:t>
            </a:r>
          </a:p>
          <a:p>
            <a:r>
              <a:rPr lang="it-IT" dirty="0"/>
              <a:t>gli elettroni a creare la corrente elettrica </a:t>
            </a:r>
          </a:p>
        </p:txBody>
      </p:sp>
    </p:spTree>
    <p:extLst>
      <p:ext uri="{BB962C8B-B14F-4D97-AF65-F5344CB8AC3E}">
        <p14:creationId xmlns:p14="http://schemas.microsoft.com/office/powerpoint/2010/main" val="504383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blinds(horizontal)">
                                      <p:cBhvr>
                                        <p:cTn id="7" dur="500"/>
                                        <p:tgtEl>
                                          <p:spTgt spid="161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D8653D-9F93-4AD8-B377-42306C640655}"/>
              </a:ext>
            </a:extLst>
          </p:cNvPr>
          <p:cNvSpPr>
            <a:spLocks noGrp="1" noChangeArrowheads="1"/>
          </p:cNvSpPr>
          <p:nvPr>
            <p:ph type="title" idx="4294967295"/>
          </p:nvPr>
        </p:nvSpPr>
        <p:spPr bwMode="auto">
          <a:xfrm>
            <a:off x="425054" y="17675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a:t>
            </a:r>
            <a:r>
              <a:rPr lang="it-IT" altLang="it-IT" sz="3200" dirty="0"/>
              <a:t>Portatori di energia</a:t>
            </a:r>
            <a:r>
              <a:rPr lang="pl-PL" altLang="it-IT" sz="3200" dirty="0"/>
              <a:t>” </a:t>
            </a:r>
            <a:endParaRPr lang="it-IT" altLang="it-IT" sz="3200" dirty="0"/>
          </a:p>
        </p:txBody>
      </p:sp>
      <p:pic>
        <p:nvPicPr>
          <p:cNvPr id="161799" name="Picture 7">
            <a:extLst>
              <a:ext uri="{FF2B5EF4-FFF2-40B4-BE49-F238E27FC236}">
                <a16:creationId xmlns:a16="http://schemas.microsoft.com/office/drawing/2014/main" id="{782FCA22-C3C9-4CF4-BC8B-09C58C2CE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1800" name="Picture 8">
            <a:extLst>
              <a:ext uri="{FF2B5EF4-FFF2-40B4-BE49-F238E27FC236}">
                <a16:creationId xmlns:a16="http://schemas.microsoft.com/office/drawing/2014/main" id="{04F62B83-2A08-436E-A986-4CE9B2F21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1801" name="Picture 9">
            <a:extLst>
              <a:ext uri="{FF2B5EF4-FFF2-40B4-BE49-F238E27FC236}">
                <a16:creationId xmlns:a16="http://schemas.microsoft.com/office/drawing/2014/main" id="{5A36FD2D-1368-449A-99E6-E4D7D15AF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966" y="2081213"/>
            <a:ext cx="5500688" cy="32396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3DC3220F-C4EB-4C13-A6CF-7E9C4D02AE56}"/>
              </a:ext>
            </a:extLst>
          </p:cNvPr>
          <p:cNvSpPr txBox="1"/>
          <p:nvPr/>
        </p:nvSpPr>
        <p:spPr>
          <a:xfrm>
            <a:off x="1506140" y="5776251"/>
            <a:ext cx="6954291" cy="923330"/>
          </a:xfrm>
          <a:prstGeom prst="rect">
            <a:avLst/>
          </a:prstGeom>
          <a:noFill/>
        </p:spPr>
        <p:txBody>
          <a:bodyPr wrap="square">
            <a:spAutoFit/>
          </a:bodyPr>
          <a:lstStyle/>
          <a:p>
            <a:r>
              <a:rPr lang="it-IT" altLang="it-IT" sz="1800" dirty="0"/>
              <a:t>La corrente elettrica fa girare il motore, che muove una pompa idraulica: acqua sale e cadendo muove in generatore della corrente, etc.  </a:t>
            </a:r>
            <a:endParaRPr lang="it-IT" dirty="0"/>
          </a:p>
        </p:txBody>
      </p:sp>
    </p:spTree>
    <p:extLst>
      <p:ext uri="{BB962C8B-B14F-4D97-AF65-F5344CB8AC3E}">
        <p14:creationId xmlns:p14="http://schemas.microsoft.com/office/powerpoint/2010/main" val="2234471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1800"/>
                                        </p:tgtEl>
                                        <p:attrNameLst>
                                          <p:attrName>style.visibility</p:attrName>
                                        </p:attrNameLst>
                                      </p:cBhvr>
                                      <p:to>
                                        <p:strVal val="visible"/>
                                      </p:to>
                                    </p:set>
                                    <p:animEffect transition="in" filter="blinds(horizontal)">
                                      <p:cBhvr>
                                        <p:cTn id="7" dur="500"/>
                                        <p:tgtEl>
                                          <p:spTgt spid="1618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1801"/>
                                        </p:tgtEl>
                                        <p:attrNameLst>
                                          <p:attrName>style.visibility</p:attrName>
                                        </p:attrNameLst>
                                      </p:cBhvr>
                                      <p:to>
                                        <p:strVal val="visible"/>
                                      </p:to>
                                    </p:set>
                                    <p:animEffect transition="in" filter="blinds(horizontal)">
                                      <p:cBhvr>
                                        <p:cTn id="12"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B79279D-F69A-4A26-909F-3D6FFF05E039}"/>
              </a:ext>
            </a:extLst>
          </p:cNvPr>
          <p:cNvSpPr>
            <a:spLocks noGrp="1" noChangeArrowheads="1"/>
          </p:cNvSpPr>
          <p:nvPr>
            <p:ph type="title" idx="4294967295"/>
          </p:nvPr>
        </p:nvSpPr>
        <p:spPr bwMode="auto">
          <a:xfrm>
            <a:off x="457200" y="281583"/>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„Energie Traeger” </a:t>
            </a:r>
            <a:endParaRPr lang="it-IT" altLang="it-IT" sz="3200" dirty="0"/>
          </a:p>
        </p:txBody>
      </p:sp>
      <p:sp>
        <p:nvSpPr>
          <p:cNvPr id="163843" name="Text Box 3">
            <a:extLst>
              <a:ext uri="{FF2B5EF4-FFF2-40B4-BE49-F238E27FC236}">
                <a16:creationId xmlns:a16="http://schemas.microsoft.com/office/drawing/2014/main" id="{B7DB4CAA-FB16-48D8-9B0E-9ED7A605B647}"/>
              </a:ext>
            </a:extLst>
          </p:cNvPr>
          <p:cNvSpPr txBox="1">
            <a:spLocks noChangeArrowheads="1"/>
          </p:cNvSpPr>
          <p:nvPr/>
        </p:nvSpPr>
        <p:spPr bwMode="auto">
          <a:xfrm>
            <a:off x="1775222" y="5432822"/>
            <a:ext cx="44551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a:hlinkClick r:id="rId2"/>
              </a:rPr>
              <a:t>http://www.radekkucharski.com/node/222</a:t>
            </a:r>
            <a:r>
              <a:rPr lang="it-IT" altLang="it-IT"/>
              <a:t> </a:t>
            </a:r>
          </a:p>
        </p:txBody>
      </p:sp>
      <p:pic>
        <p:nvPicPr>
          <p:cNvPr id="163844" name="Picture 4">
            <a:extLst>
              <a:ext uri="{FF2B5EF4-FFF2-40B4-BE49-F238E27FC236}">
                <a16:creationId xmlns:a16="http://schemas.microsoft.com/office/drawing/2014/main" id="{9382A202-DBE0-4067-A7FD-5D699BEEF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674019"/>
            <a:ext cx="5389960"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3845" name="Picture 5">
            <a:extLst>
              <a:ext uri="{FF2B5EF4-FFF2-40B4-BE49-F238E27FC236}">
                <a16:creationId xmlns:a16="http://schemas.microsoft.com/office/drawing/2014/main" id="{2040163E-B5C0-4D6A-9420-C95815787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6141" y="1956197"/>
            <a:ext cx="54197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63846" name="Picture 6">
            <a:extLst>
              <a:ext uri="{FF2B5EF4-FFF2-40B4-BE49-F238E27FC236}">
                <a16:creationId xmlns:a16="http://schemas.microsoft.com/office/drawing/2014/main" id="{90C426AD-55E7-43C2-BB4B-7EA1E40628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966" y="2081213"/>
            <a:ext cx="5500688" cy="3239691"/>
          </a:xfrm>
          <a:prstGeom prst="rect">
            <a:avLst/>
          </a:prstGeom>
          <a:noFill/>
          <a:extLst>
            <a:ext uri="{909E8E84-426E-40DD-AFC4-6F175D3DCCD1}">
              <a14:hiddenFill xmlns:a14="http://schemas.microsoft.com/office/drawing/2010/main">
                <a:solidFill>
                  <a:srgbClr val="FFFFFF"/>
                </a:solidFill>
              </a14:hiddenFill>
            </a:ext>
          </a:extLst>
        </p:spPr>
      </p:pic>
      <p:pic>
        <p:nvPicPr>
          <p:cNvPr id="163847" name="Picture 7">
            <a:extLst>
              <a:ext uri="{FF2B5EF4-FFF2-40B4-BE49-F238E27FC236}">
                <a16:creationId xmlns:a16="http://schemas.microsoft.com/office/drawing/2014/main" id="{75414377-2870-454F-BBD6-83D9E707A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844" y="1609725"/>
            <a:ext cx="5607844" cy="3738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3847"/>
                                        </p:tgtEl>
                                        <p:attrNameLst>
                                          <p:attrName>style.visibility</p:attrName>
                                        </p:attrNameLst>
                                      </p:cBhvr>
                                      <p:to>
                                        <p:strVal val="visible"/>
                                      </p:to>
                                    </p:set>
                                    <p:anim calcmode="lin" valueType="num">
                                      <p:cBhvr>
                                        <p:cTn id="7" dur="500" fill="hold"/>
                                        <p:tgtEl>
                                          <p:spTgt spid="163847"/>
                                        </p:tgtEl>
                                        <p:attrNameLst>
                                          <p:attrName>ppt_w</p:attrName>
                                        </p:attrNameLst>
                                      </p:cBhvr>
                                      <p:tavLst>
                                        <p:tav tm="0">
                                          <p:val>
                                            <p:fltVal val="0"/>
                                          </p:val>
                                        </p:tav>
                                        <p:tav tm="100000">
                                          <p:val>
                                            <p:strVal val="#ppt_w"/>
                                          </p:val>
                                        </p:tav>
                                      </p:tavLst>
                                    </p:anim>
                                    <p:anim calcmode="lin" valueType="num">
                                      <p:cBhvr>
                                        <p:cTn id="8" dur="500" fill="hold"/>
                                        <p:tgtEl>
                                          <p:spTgt spid="1638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20A9A61-421F-4ADE-A7FA-9F4B9CA90518}"/>
              </a:ext>
            </a:extLst>
          </p:cNvPr>
          <p:cNvSpPr>
            <a:spLocks noGrp="1" noChangeArrowheads="1"/>
          </p:cNvSpPr>
          <p:nvPr>
            <p:ph type="title" idx="4294967295"/>
          </p:nvPr>
        </p:nvSpPr>
        <p:spPr bwMode="auto">
          <a:xfrm>
            <a:off x="417301" y="20597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t>Di che cosa si nutrono gli uccellini?</a:t>
            </a:r>
            <a:endParaRPr lang="it-IT" altLang="it-IT" sz="3200" dirty="0"/>
          </a:p>
        </p:txBody>
      </p:sp>
      <p:pic>
        <p:nvPicPr>
          <p:cNvPr id="166915" name="Picture 3">
            <a:extLst>
              <a:ext uri="{FF2B5EF4-FFF2-40B4-BE49-F238E27FC236}">
                <a16:creationId xmlns:a16="http://schemas.microsoft.com/office/drawing/2014/main" id="{257F8F64-A1A5-4B7F-9BE1-D432BCDD3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1637110"/>
            <a:ext cx="2755106" cy="2755106"/>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a:extLst>
              <a:ext uri="{FF2B5EF4-FFF2-40B4-BE49-F238E27FC236}">
                <a16:creationId xmlns:a16="http://schemas.microsoft.com/office/drawing/2014/main" id="{1B3B472D-AC25-480D-A31A-5B0A6BF33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231" y="2044303"/>
            <a:ext cx="2921794" cy="2921794"/>
          </a:xfrm>
          <a:prstGeom prst="rect">
            <a:avLst/>
          </a:prstGeom>
          <a:noFill/>
          <a:extLst>
            <a:ext uri="{909E8E84-426E-40DD-AFC4-6F175D3DCCD1}">
              <a14:hiddenFill xmlns:a14="http://schemas.microsoft.com/office/drawing/2010/main">
                <a:solidFill>
                  <a:srgbClr val="FFFFFF"/>
                </a:solidFill>
              </a14:hiddenFill>
            </a:ext>
          </a:extLst>
        </p:spPr>
      </p:pic>
      <p:pic>
        <p:nvPicPr>
          <p:cNvPr id="166917" name="Picture 5">
            <a:extLst>
              <a:ext uri="{FF2B5EF4-FFF2-40B4-BE49-F238E27FC236}">
                <a16:creationId xmlns:a16="http://schemas.microsoft.com/office/drawing/2014/main" id="{53D8D713-261A-4AB9-8EEE-9208D955C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025" y="2454993"/>
            <a:ext cx="2921794" cy="2921794"/>
          </a:xfrm>
          <a:prstGeom prst="rect">
            <a:avLst/>
          </a:prstGeom>
          <a:noFill/>
          <a:extLst>
            <a:ext uri="{909E8E84-426E-40DD-AFC4-6F175D3DCCD1}">
              <a14:hiddenFill xmlns:a14="http://schemas.microsoft.com/office/drawing/2010/main">
                <a:solidFill>
                  <a:srgbClr val="FFFFFF"/>
                </a:solidFill>
              </a14:hiddenFill>
            </a:ext>
          </a:extLst>
        </p:spPr>
      </p:pic>
      <p:sp>
        <p:nvSpPr>
          <p:cNvPr id="166918" name="Text Box 6">
            <a:extLst>
              <a:ext uri="{FF2B5EF4-FFF2-40B4-BE49-F238E27FC236}">
                <a16:creationId xmlns:a16="http://schemas.microsoft.com/office/drawing/2014/main" id="{BE214B4F-0C7A-438A-8FE7-7FBBA3A6A16A}"/>
              </a:ext>
            </a:extLst>
          </p:cNvPr>
          <p:cNvSpPr txBox="1">
            <a:spLocks noChangeArrowheads="1"/>
          </p:cNvSpPr>
          <p:nvPr/>
        </p:nvSpPr>
        <p:spPr bwMode="auto">
          <a:xfrm>
            <a:off x="162181" y="5414648"/>
            <a:ext cx="819968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„Andano gi</a:t>
            </a:r>
            <a:r>
              <a:rPr lang="en-US" altLang="it-IT" dirty="0"/>
              <a:t>ù</a:t>
            </a:r>
            <a:r>
              <a:rPr lang="pl-PL" altLang="it-IT" dirty="0"/>
              <a:t> – tutto sul piano anclinato di Galileo” – mostra didattica, GK, 2007</a:t>
            </a:r>
            <a:endParaRPr lang="it-IT" altLang="it-IT" dirty="0"/>
          </a:p>
          <a:p>
            <a:endParaRPr lang="it-IT" altLang="it-IT" dirty="0"/>
          </a:p>
          <a:p>
            <a:r>
              <a:rPr lang="en-US" altLang="it-IT" dirty="0"/>
              <a:t>http://dydaktyka.fizyka.umk.pl/nowa_strona/?q=node/179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377F47F-F203-4611-A54A-AF9ABA52E69E}"/>
              </a:ext>
            </a:extLst>
          </p:cNvPr>
          <p:cNvSpPr>
            <a:spLocks noGrp="1" noChangeArrowheads="1"/>
          </p:cNvSpPr>
          <p:nvPr>
            <p:ph type="title" idx="4294967295"/>
          </p:nvPr>
        </p:nvSpPr>
        <p:spPr bwMode="auto">
          <a:xfrm>
            <a:off x="457200" y="1063229"/>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3200" dirty="0">
                <a:latin typeface="Arial" panose="020B0604020202020204" pitchFamily="34" charset="0"/>
              </a:rPr>
              <a:t>„Energia fa girare il mondo”</a:t>
            </a:r>
            <a:endParaRPr lang="it-IT" altLang="it-IT" sz="3200" dirty="0">
              <a:latin typeface="Arial" panose="020B0604020202020204" pitchFamily="34" charset="0"/>
            </a:endParaRPr>
          </a:p>
        </p:txBody>
      </p:sp>
      <p:pic>
        <p:nvPicPr>
          <p:cNvPr id="167939" name="Picture 3">
            <a:extLst>
              <a:ext uri="{FF2B5EF4-FFF2-40B4-BE49-F238E27FC236}">
                <a16:creationId xmlns:a16="http://schemas.microsoft.com/office/drawing/2014/main" id="{B5C46224-19BA-4FFC-8A95-0DF3A468A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53" y="1901429"/>
            <a:ext cx="1746647"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7940" name="Picture 4">
            <a:extLst>
              <a:ext uri="{FF2B5EF4-FFF2-40B4-BE49-F238E27FC236}">
                <a16:creationId xmlns:a16="http://schemas.microsoft.com/office/drawing/2014/main" id="{ECD9C2B1-1D1C-44DA-B05A-0FE5BFA79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107" y="1897856"/>
            <a:ext cx="1959769" cy="2967038"/>
          </a:xfrm>
          <a:prstGeom prst="rect">
            <a:avLst/>
          </a:prstGeom>
          <a:noFill/>
          <a:extLst>
            <a:ext uri="{909E8E84-426E-40DD-AFC4-6F175D3DCCD1}">
              <a14:hiddenFill xmlns:a14="http://schemas.microsoft.com/office/drawing/2010/main">
                <a:solidFill>
                  <a:srgbClr val="FFFFFF"/>
                </a:solidFill>
              </a14:hiddenFill>
            </a:ext>
          </a:extLst>
        </p:spPr>
      </p:pic>
      <p:pic>
        <p:nvPicPr>
          <p:cNvPr id="167941" name="Picture 5">
            <a:extLst>
              <a:ext uri="{FF2B5EF4-FFF2-40B4-BE49-F238E27FC236}">
                <a16:creationId xmlns:a16="http://schemas.microsoft.com/office/drawing/2014/main" id="{578DB7B8-2BEE-413A-93FA-9F23C14937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794" y="1884760"/>
            <a:ext cx="4405313" cy="29694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F4D38F8-5EC8-476D-A6B8-2A74D2760D86}"/>
              </a:ext>
            </a:extLst>
          </p:cNvPr>
          <p:cNvSpPr>
            <a:spLocks noGrp="1" noChangeArrowheads="1"/>
          </p:cNvSpPr>
          <p:nvPr>
            <p:ph type="title" idx="4294967295"/>
          </p:nvPr>
        </p:nvSpPr>
        <p:spPr bwMode="auto">
          <a:xfrm>
            <a:off x="456495" y="101262"/>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pl-PL" altLang="it-IT" sz="2700" dirty="0">
                <a:latin typeface="Arial" panose="020B0604020202020204" pitchFamily="34" charset="0"/>
              </a:rPr>
              <a:t>„Energia fa girare il mondo”</a:t>
            </a:r>
            <a:endParaRPr lang="it-IT" altLang="it-IT" sz="2700" dirty="0">
              <a:latin typeface="Arial" panose="020B0604020202020204" pitchFamily="34" charset="0"/>
            </a:endParaRPr>
          </a:p>
        </p:txBody>
      </p:sp>
      <p:pic>
        <p:nvPicPr>
          <p:cNvPr id="168963" name="Picture 3">
            <a:extLst>
              <a:ext uri="{FF2B5EF4-FFF2-40B4-BE49-F238E27FC236}">
                <a16:creationId xmlns:a16="http://schemas.microsoft.com/office/drawing/2014/main" id="{C1BC5FF3-BE71-4232-A17A-F248A8647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4" y="889699"/>
            <a:ext cx="3088882" cy="2830246"/>
          </a:xfrm>
          <a:prstGeom prst="rect">
            <a:avLst/>
          </a:prstGeom>
          <a:noFill/>
          <a:extLst>
            <a:ext uri="{909E8E84-426E-40DD-AFC4-6F175D3DCCD1}">
              <a14:hiddenFill xmlns:a14="http://schemas.microsoft.com/office/drawing/2010/main">
                <a:solidFill>
                  <a:srgbClr val="FFFFFF"/>
                </a:solidFill>
              </a14:hiddenFill>
            </a:ext>
          </a:extLst>
        </p:spPr>
      </p:pic>
      <p:pic>
        <p:nvPicPr>
          <p:cNvPr id="168964" name="Picture 4">
            <a:extLst>
              <a:ext uri="{FF2B5EF4-FFF2-40B4-BE49-F238E27FC236}">
                <a16:creationId xmlns:a16="http://schemas.microsoft.com/office/drawing/2014/main" id="{A5BE3510-B501-4544-BA96-4B96474EF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486" y="865434"/>
            <a:ext cx="1626408" cy="2854512"/>
          </a:xfrm>
          <a:prstGeom prst="rect">
            <a:avLst/>
          </a:prstGeom>
          <a:noFill/>
          <a:extLst>
            <a:ext uri="{909E8E84-426E-40DD-AFC4-6F175D3DCCD1}">
              <a14:hiddenFill xmlns:a14="http://schemas.microsoft.com/office/drawing/2010/main">
                <a:solidFill>
                  <a:srgbClr val="FFFFFF"/>
                </a:solidFill>
              </a14:hiddenFill>
            </a:ext>
          </a:extLst>
        </p:spPr>
      </p:pic>
      <p:sp>
        <p:nvSpPr>
          <p:cNvPr id="168965" name="Text Box 5">
            <a:extLst>
              <a:ext uri="{FF2B5EF4-FFF2-40B4-BE49-F238E27FC236}">
                <a16:creationId xmlns:a16="http://schemas.microsoft.com/office/drawing/2014/main" id="{16860015-D16A-427D-AB1E-483EA1105A2F}"/>
              </a:ext>
            </a:extLst>
          </p:cNvPr>
          <p:cNvSpPr txBox="1">
            <a:spLocks noChangeArrowheads="1"/>
          </p:cNvSpPr>
          <p:nvPr/>
        </p:nvSpPr>
        <p:spPr bwMode="auto">
          <a:xfrm>
            <a:off x="5782110" y="3815217"/>
            <a:ext cx="3236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Karlsruhe, Zentral Platz, 2008</a:t>
            </a:r>
            <a:endParaRPr lang="it-IT" altLang="it-IT" dirty="0"/>
          </a:p>
        </p:txBody>
      </p:sp>
      <p:sp>
        <p:nvSpPr>
          <p:cNvPr id="168966" name="Text Box 6">
            <a:extLst>
              <a:ext uri="{FF2B5EF4-FFF2-40B4-BE49-F238E27FC236}">
                <a16:creationId xmlns:a16="http://schemas.microsoft.com/office/drawing/2014/main" id="{B50D093F-41D5-4615-828E-877C63B3D793}"/>
              </a:ext>
            </a:extLst>
          </p:cNvPr>
          <p:cNvSpPr txBox="1">
            <a:spLocks noChangeArrowheads="1"/>
          </p:cNvSpPr>
          <p:nvPr/>
        </p:nvSpPr>
        <p:spPr bwMode="auto">
          <a:xfrm>
            <a:off x="80028" y="3815217"/>
            <a:ext cx="33778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dirty="0"/>
              <a:t>Monte San Sabino, Fiera, 2005</a:t>
            </a:r>
            <a:endParaRPr lang="it-IT" altLang="it-IT" dirty="0"/>
          </a:p>
        </p:txBody>
      </p:sp>
      <p:pic>
        <p:nvPicPr>
          <p:cNvPr id="168967" name="Picture 7">
            <a:extLst>
              <a:ext uri="{FF2B5EF4-FFF2-40B4-BE49-F238E27FC236}">
                <a16:creationId xmlns:a16="http://schemas.microsoft.com/office/drawing/2014/main" id="{B06364D8-011F-46C2-9BA5-757EBE0AD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681" y="857623"/>
            <a:ext cx="4081743" cy="2862322"/>
          </a:xfrm>
          <a:prstGeom prst="rect">
            <a:avLst/>
          </a:prstGeom>
          <a:noFill/>
          <a:extLst>
            <a:ext uri="{909E8E84-426E-40DD-AFC4-6F175D3DCCD1}">
              <a14:hiddenFill xmlns:a14="http://schemas.microsoft.com/office/drawing/2010/main">
                <a:solidFill>
                  <a:srgbClr val="FFFFFF"/>
                </a:solidFill>
              </a14:hiddenFill>
            </a:ext>
          </a:extLst>
        </p:spPr>
      </p:pic>
      <p:sp>
        <p:nvSpPr>
          <p:cNvPr id="168968" name="Text Box 8">
            <a:extLst>
              <a:ext uri="{FF2B5EF4-FFF2-40B4-BE49-F238E27FC236}">
                <a16:creationId xmlns:a16="http://schemas.microsoft.com/office/drawing/2014/main" id="{5B0BFB49-3E53-46F0-B787-A06B7AE54473}"/>
              </a:ext>
            </a:extLst>
          </p:cNvPr>
          <p:cNvSpPr txBox="1">
            <a:spLocks noChangeArrowheads="1"/>
          </p:cNvSpPr>
          <p:nvPr/>
        </p:nvSpPr>
        <p:spPr bwMode="auto">
          <a:xfrm>
            <a:off x="179513" y="4345781"/>
            <a:ext cx="8839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400" dirty="0"/>
              <a:t>L’energia </a:t>
            </a:r>
            <a:r>
              <a:rPr lang="en-US" altLang="it-IT" sz="2400" dirty="0"/>
              <a:t>è</a:t>
            </a:r>
            <a:r>
              <a:rPr lang="pl-PL" altLang="it-IT" sz="2400" dirty="0"/>
              <a:t> indispensabile per il moto di tutti oggetti e persone.</a:t>
            </a:r>
          </a:p>
          <a:p>
            <a:r>
              <a:rPr lang="pl-PL" altLang="it-IT" sz="2400" dirty="0"/>
              <a:t>Senza l’energia tutto sarebbe fermo.</a:t>
            </a:r>
            <a:endParaRPr lang="it-IT" altLang="it-IT" sz="2400" dirty="0"/>
          </a:p>
          <a:p>
            <a:endParaRPr lang="pl-PL" altLang="it-IT" sz="2400" dirty="0"/>
          </a:p>
          <a:p>
            <a:r>
              <a:rPr lang="pl-PL" altLang="it-IT" dirty="0"/>
              <a:t>(Bambina 1</a:t>
            </a:r>
            <a:r>
              <a:rPr lang="it-IT" altLang="it-IT" dirty="0"/>
              <a:t>1</a:t>
            </a:r>
            <a:r>
              <a:rPr lang="pl-PL" altLang="it-IT" dirty="0"/>
              <a:t> anni) </a:t>
            </a:r>
            <a:endParaRPr lang="en-US"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68967"/>
                                        </p:tgtEl>
                                        <p:attrNameLst>
                                          <p:attrName>style.visibility</p:attrName>
                                        </p:attrNameLst>
                                      </p:cBhvr>
                                      <p:to>
                                        <p:strVal val="visible"/>
                                      </p:to>
                                    </p:set>
                                    <p:anim calcmode="lin" valueType="num">
                                      <p:cBhvr>
                                        <p:cTn id="7" dur="500" fill="hold"/>
                                        <p:tgtEl>
                                          <p:spTgt spid="168967"/>
                                        </p:tgtEl>
                                        <p:attrNameLst>
                                          <p:attrName>ppt_w</p:attrName>
                                        </p:attrNameLst>
                                      </p:cBhvr>
                                      <p:tavLst>
                                        <p:tav tm="0">
                                          <p:val>
                                            <p:fltVal val="0"/>
                                          </p:val>
                                        </p:tav>
                                        <p:tav tm="100000">
                                          <p:val>
                                            <p:strVal val="#ppt_w"/>
                                          </p:val>
                                        </p:tav>
                                      </p:tavLst>
                                    </p:anim>
                                    <p:anim calcmode="lin" valueType="num">
                                      <p:cBhvr>
                                        <p:cTn id="8" dur="500" fill="hold"/>
                                        <p:tgtEl>
                                          <p:spTgt spid="16896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8968"/>
                                        </p:tgtEl>
                                        <p:attrNameLst>
                                          <p:attrName>style.visibility</p:attrName>
                                        </p:attrNameLst>
                                      </p:cBhvr>
                                      <p:to>
                                        <p:strVal val="visible"/>
                                      </p:to>
                                    </p:set>
                                    <p:animEffect transition="in" filter="blinds(horizontal)">
                                      <p:cBhvr>
                                        <p:cTn id="13" dur="500"/>
                                        <p:tgtEl>
                                          <p:spTgt spid="16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A38C4267-1191-40A9-924A-7275684450CE}"/>
              </a:ext>
            </a:extLst>
          </p:cNvPr>
          <p:cNvSpPr>
            <a:spLocks noGrp="1" noChangeArrowheads="1"/>
          </p:cNvSpPr>
          <p:nvPr>
            <p:ph type="title" idx="4294967295"/>
          </p:nvPr>
        </p:nvSpPr>
        <p:spPr bwMode="auto">
          <a:xfrm>
            <a:off x="683568" y="24036"/>
            <a:ext cx="8229600" cy="857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altLang="it-IT" sz="3600" dirty="0"/>
              <a:t>Conclusioni (da tutte le cinque lezioni)</a:t>
            </a:r>
            <a:endParaRPr lang="en-AU" altLang="it-IT" sz="3600" dirty="0"/>
          </a:p>
        </p:txBody>
      </p:sp>
      <p:sp>
        <p:nvSpPr>
          <p:cNvPr id="105475" name="Rectangle 3">
            <a:extLst>
              <a:ext uri="{FF2B5EF4-FFF2-40B4-BE49-F238E27FC236}">
                <a16:creationId xmlns:a16="http://schemas.microsoft.com/office/drawing/2014/main" id="{53EA60F5-C238-4033-8301-D790C174A759}"/>
              </a:ext>
            </a:extLst>
          </p:cNvPr>
          <p:cNvSpPr>
            <a:spLocks noGrp="1" noChangeArrowheads="1"/>
          </p:cNvSpPr>
          <p:nvPr>
            <p:ph type="body" idx="4294967295"/>
          </p:nvPr>
        </p:nvSpPr>
        <p:spPr bwMode="auto">
          <a:xfrm>
            <a:off x="457200" y="1879997"/>
            <a:ext cx="8229600" cy="33944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ltLang="it-IT" sz="2000" dirty="0"/>
          </a:p>
          <a:p>
            <a:r>
              <a:rPr lang="it-IT" altLang="it-IT" sz="2200" dirty="0"/>
              <a:t>Insegnanti sono pronti ad aggiungere delle attività ai curricula</a:t>
            </a:r>
            <a:r>
              <a:rPr lang="pl-PL" altLang="it-IT" sz="2200" dirty="0"/>
              <a:t>.</a:t>
            </a:r>
            <a:endParaRPr lang="it-IT" altLang="it-IT" sz="2200" dirty="0"/>
          </a:p>
          <a:p>
            <a:r>
              <a:rPr lang="it-IT" altLang="it-IT" sz="2200" dirty="0"/>
              <a:t>Le nozioni sull’ambiente, l’energia, il clima sono molto utili, a qualsiasi livello didattico</a:t>
            </a:r>
          </a:p>
          <a:p>
            <a:r>
              <a:rPr lang="it-IT" altLang="it-IT" sz="2200" dirty="0"/>
              <a:t>Qualche semplice esperimento sull’elettricità, elettrochimica, idrogeno e energia si possono fare in classe</a:t>
            </a:r>
            <a:r>
              <a:rPr lang="pl-PL" altLang="it-IT" sz="2200" dirty="0"/>
              <a:t>.</a:t>
            </a:r>
            <a:endParaRPr lang="it-IT" altLang="it-IT" sz="2200" dirty="0"/>
          </a:p>
          <a:p>
            <a:r>
              <a:rPr lang="it-IT" altLang="it-IT" sz="2200" dirty="0"/>
              <a:t>Qualsiasi ulteriore materiale di sostegno è sempre ben visto</a:t>
            </a:r>
            <a:r>
              <a:rPr lang="pl-PL" altLang="it-IT" sz="2200" dirty="0"/>
              <a:t>.</a:t>
            </a:r>
            <a:endParaRPr lang="it-IT" altLang="ja-JP" sz="2200" dirty="0">
              <a:ea typeface="MS PGothic" panose="020B0600070205080204" pitchFamily="34" charset="-128"/>
            </a:endParaRPr>
          </a:p>
          <a:p>
            <a:r>
              <a:rPr lang="it-IT" altLang="ja-JP" sz="2200" dirty="0">
                <a:ea typeface="MS PGothic" panose="020B0600070205080204" pitchFamily="34" charset="-128"/>
              </a:rPr>
              <a:t>La narrazione e gli esperimenti possono essere adattati a diversi livelli della scuola. </a:t>
            </a:r>
            <a:endParaRPr lang="en-AU" altLang="it-IT" sz="22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platzhalter 1">
            <a:extLst>
              <a:ext uri="{FF2B5EF4-FFF2-40B4-BE49-F238E27FC236}">
                <a16:creationId xmlns:a16="http://schemas.microsoft.com/office/drawing/2014/main" id="{7DA813FD-7C74-4566-8E6B-A11D65C98F67}"/>
              </a:ext>
            </a:extLst>
          </p:cNvPr>
          <p:cNvSpPr>
            <a:spLocks noGrp="1"/>
          </p:cNvSpPr>
          <p:nvPr>
            <p:ph type="body" sz="quarter" idx="4294967295"/>
          </p:nvPr>
        </p:nvSpPr>
        <p:spPr bwMode="auto">
          <a:xfrm>
            <a:off x="611560" y="188640"/>
            <a:ext cx="7144941" cy="307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dirty="0">
                <a:solidFill>
                  <a:srgbClr val="2761AB"/>
                </a:solidFill>
              </a:rPr>
              <a:t>Energia: l’origine del termine</a:t>
            </a:r>
            <a:endParaRPr lang="en-AU" altLang="it-IT" dirty="0">
              <a:solidFill>
                <a:srgbClr val="2761AB"/>
              </a:solidFill>
            </a:endParaRPr>
          </a:p>
        </p:txBody>
      </p:sp>
      <p:sp>
        <p:nvSpPr>
          <p:cNvPr id="101380" name="Textplatzhalter 3">
            <a:extLst>
              <a:ext uri="{FF2B5EF4-FFF2-40B4-BE49-F238E27FC236}">
                <a16:creationId xmlns:a16="http://schemas.microsoft.com/office/drawing/2014/main" id="{B49FE13A-0B34-42EB-BC87-B50AA2376C85}"/>
              </a:ext>
            </a:extLst>
          </p:cNvPr>
          <p:cNvSpPr>
            <a:spLocks noGrp="1"/>
          </p:cNvSpPr>
          <p:nvPr>
            <p:ph type="body" sz="quarter" idx="4294967295"/>
          </p:nvPr>
        </p:nvSpPr>
        <p:spPr bwMode="auto">
          <a:xfrm>
            <a:off x="8066485" y="5788819"/>
            <a:ext cx="733425" cy="183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750">
                <a:solidFill>
                  <a:srgbClr val="2761AB"/>
                </a:solidFill>
              </a:rPr>
              <a:t>2/15</a:t>
            </a:r>
            <a:endParaRPr lang="en-AU" altLang="it-IT" sz="750">
              <a:solidFill>
                <a:srgbClr val="2761AB"/>
              </a:solidFill>
            </a:endParaRPr>
          </a:p>
        </p:txBody>
      </p:sp>
      <p:sp>
        <p:nvSpPr>
          <p:cNvPr id="101893" name="Text Box 517">
            <a:extLst>
              <a:ext uri="{FF2B5EF4-FFF2-40B4-BE49-F238E27FC236}">
                <a16:creationId xmlns:a16="http://schemas.microsoft.com/office/drawing/2014/main" id="{45CFD067-42AE-41DA-8FA1-A5DFF7197A4D}"/>
              </a:ext>
            </a:extLst>
          </p:cNvPr>
          <p:cNvSpPr txBox="1">
            <a:spLocks noChangeArrowheads="1"/>
          </p:cNvSpPr>
          <p:nvPr/>
        </p:nvSpPr>
        <p:spPr bwMode="auto">
          <a:xfrm>
            <a:off x="202754" y="816099"/>
            <a:ext cx="8774558" cy="339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ja-JP" dirty="0">
                <a:ea typeface="MS PGothic" panose="020B0600070205080204" pitchFamily="34" charset="-128"/>
              </a:rPr>
              <a:t>Il termine „energia” deriva dal greco „</a:t>
            </a:r>
            <a:r>
              <a:rPr lang="it-IT" altLang="ja-JP" dirty="0" err="1">
                <a:ea typeface="MS PGothic" panose="020B0600070205080204" pitchFamily="34" charset="-128"/>
              </a:rPr>
              <a:t>energeia</a:t>
            </a:r>
            <a:r>
              <a:rPr lang="it-IT" altLang="ja-JP" dirty="0">
                <a:ea typeface="MS PGothic" panose="020B0600070205080204" pitchFamily="34" charset="-128"/>
              </a:rPr>
              <a:t>”, </a:t>
            </a:r>
            <a:r>
              <a:rPr lang="it-IT" altLang="it-IT" dirty="0" err="1"/>
              <a:t>ἐνέργει</a:t>
            </a:r>
            <a:r>
              <a:rPr lang="it-IT" altLang="it-IT" dirty="0"/>
              <a:t>α</a:t>
            </a:r>
            <a:r>
              <a:rPr lang="pl-PL" altLang="it-IT" dirty="0"/>
              <a:t>,</a:t>
            </a:r>
            <a:r>
              <a:rPr lang="it-IT" altLang="ja-JP" dirty="0">
                <a:ea typeface="MS PGothic" panose="020B0600070205080204" pitchFamily="34" charset="-128"/>
              </a:rPr>
              <a:t> che fu usato da Aristotele (nella sua </a:t>
            </a:r>
            <a:r>
              <a:rPr lang="it-IT" altLang="ja-JP" i="1" dirty="0">
                <a:ea typeface="MS PGothic" panose="020B0600070205080204" pitchFamily="34" charset="-128"/>
              </a:rPr>
              <a:t>Metafisica</a:t>
            </a:r>
            <a:r>
              <a:rPr lang="it-IT" altLang="ja-JP" dirty="0">
                <a:ea typeface="MS PGothic" panose="020B0600070205080204" pitchFamily="34" charset="-128"/>
              </a:rPr>
              <a:t>) e che il significato di azione, di essere, di diventare, diversamente dalla  </a:t>
            </a:r>
            <a:r>
              <a:rPr lang="it-IT" altLang="ja-JP" i="1" dirty="0">
                <a:ea typeface="MS PGothic" panose="020B0600070205080204" pitchFamily="34" charset="-128"/>
              </a:rPr>
              <a:t>potenza</a:t>
            </a:r>
            <a:r>
              <a:rPr lang="it-IT" altLang="ja-JP" dirty="0">
                <a:ea typeface="MS PGothic" panose="020B0600070205080204" pitchFamily="34" charset="-128"/>
              </a:rPr>
              <a:t> che </a:t>
            </a:r>
            <a:r>
              <a:rPr lang="it-IT" altLang="ja-JP" dirty="0" err="1">
                <a:ea typeface="MS PGothic" panose="020B0600070205080204" pitchFamily="34" charset="-128"/>
              </a:rPr>
              <a:t>e’</a:t>
            </a:r>
            <a:r>
              <a:rPr lang="it-IT" altLang="ja-JP" dirty="0">
                <a:ea typeface="MS PGothic" panose="020B0600070205080204" pitchFamily="34" charset="-128"/>
              </a:rPr>
              <a:t> solo la </a:t>
            </a:r>
            <a:r>
              <a:rPr lang="it-IT" altLang="ja-JP" dirty="0" err="1">
                <a:ea typeface="MS PGothic" panose="020B0600070205080204" pitchFamily="34" charset="-128"/>
              </a:rPr>
              <a:t>possibilita’</a:t>
            </a:r>
            <a:r>
              <a:rPr lang="it-IT" altLang="ja-JP" dirty="0">
                <a:ea typeface="MS PGothic" panose="020B0600070205080204" pitchFamily="34" charset="-128"/>
              </a:rPr>
              <a:t> di essere. </a:t>
            </a:r>
            <a:endParaRPr lang="en-AU" altLang="it-IT" dirty="0"/>
          </a:p>
          <a:p>
            <a:endParaRPr lang="en-AU" altLang="it-IT" dirty="0"/>
          </a:p>
          <a:p>
            <a:r>
              <a:rPr lang="it-IT" altLang="ja-JP" dirty="0">
                <a:ea typeface="MS PGothic" panose="020B0600070205080204" pitchFamily="34" charset="-128"/>
              </a:rPr>
              <a:t>Il significato moderno dell’energia si è formato all’incirca della metà del secolo XIX, con lavori di Carnot, Joule ed altri, che hanno mostrato come il lavoro meccanico può essere convertito in calore: allora anche il calore è una forma di energia. </a:t>
            </a:r>
            <a:endParaRPr lang="en-AU" altLang="it-IT" dirty="0"/>
          </a:p>
          <a:p>
            <a:endParaRPr lang="en-AU" altLang="it-IT" dirty="0"/>
          </a:p>
          <a:p>
            <a:r>
              <a:rPr lang="it-IT" altLang="ja-JP" dirty="0">
                <a:ea typeface="MS PGothic" panose="020B0600070205080204" pitchFamily="34" charset="-128"/>
              </a:rPr>
              <a:t>Infatti, guardando la descrizione di “valori nutritivi” di qualsiasi cibo, troviamo i numeri sia in “joules” che è l’unità di </a:t>
            </a:r>
            <a:r>
              <a:rPr lang="it-IT" altLang="ja-JP" i="1" dirty="0">
                <a:ea typeface="MS PGothic" panose="020B0600070205080204" pitchFamily="34" charset="-128"/>
              </a:rPr>
              <a:t>lavoro</a:t>
            </a:r>
            <a:r>
              <a:rPr lang="it-IT" altLang="ja-JP" dirty="0">
                <a:ea typeface="MS PGothic" panose="020B0600070205080204" pitchFamily="34" charset="-128"/>
              </a:rPr>
              <a:t> e di </a:t>
            </a:r>
            <a:r>
              <a:rPr lang="it-IT" altLang="ja-JP" i="1" dirty="0">
                <a:ea typeface="MS PGothic" panose="020B0600070205080204" pitchFamily="34" charset="-128"/>
              </a:rPr>
              <a:t>energia meccanica</a:t>
            </a:r>
            <a:r>
              <a:rPr lang="it-IT" altLang="ja-JP" dirty="0">
                <a:ea typeface="MS PGothic" panose="020B0600070205080204" pitchFamily="34" charset="-128"/>
              </a:rPr>
              <a:t> sia in “calorie” (o piuttosto in kcal) che è la vecchia unità di misura del calore. </a:t>
            </a:r>
            <a:endParaRPr lang="en-AU" altLang="it-IT" dirty="0"/>
          </a:p>
          <a:p>
            <a:endParaRPr lang="en-AU" altLang="it-IT" sz="1650" dirty="0"/>
          </a:p>
        </p:txBody>
      </p:sp>
      <p:sp>
        <p:nvSpPr>
          <p:cNvPr id="101894" name="Text Box 518">
            <a:extLst>
              <a:ext uri="{FF2B5EF4-FFF2-40B4-BE49-F238E27FC236}">
                <a16:creationId xmlns:a16="http://schemas.microsoft.com/office/drawing/2014/main" id="{5628E82E-07D5-42CE-8AD5-82D41AA239CD}"/>
              </a:ext>
            </a:extLst>
          </p:cNvPr>
          <p:cNvSpPr txBox="1">
            <a:spLocks noChangeArrowheads="1"/>
          </p:cNvSpPr>
          <p:nvPr/>
        </p:nvSpPr>
        <p:spPr bwMode="auto">
          <a:xfrm>
            <a:off x="166688" y="4426744"/>
            <a:ext cx="859988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dirty="0"/>
              <a:t>La "potenza" è la </a:t>
            </a:r>
            <a:r>
              <a:rPr lang="it-IT" altLang="it-IT" dirty="0" err="1"/>
              <a:t>δύν</a:t>
            </a:r>
            <a:r>
              <a:rPr lang="it-IT" altLang="it-IT" dirty="0"/>
              <a:t>αμις, concreta capacità di svilupparsi nel senso di una certa forma. L'"atto" è "energia" (</a:t>
            </a:r>
            <a:r>
              <a:rPr lang="it-IT" altLang="it-IT" dirty="0" err="1"/>
              <a:t>ἐνέργει</a:t>
            </a:r>
            <a:r>
              <a:rPr lang="it-IT" altLang="it-IT" dirty="0"/>
              <a:t>α), in quanto attiva realizzazione di una data capacità o potenza, ed "entelechìa", in quanto forma, anzi materia formata, attuata realtà individuale (ἐντελέχεια, da ἐν "in", τέλος "fine" e ἔχειν "avere": realtà che ha il suo fine in sé stessa, avendolo raggiunto col compimento del suo processo di sviluppo). </a:t>
            </a:r>
          </a:p>
        </p:txBody>
      </p:sp>
      <p:sp>
        <p:nvSpPr>
          <p:cNvPr id="101895" name="Text Box 519">
            <a:extLst>
              <a:ext uri="{FF2B5EF4-FFF2-40B4-BE49-F238E27FC236}">
                <a16:creationId xmlns:a16="http://schemas.microsoft.com/office/drawing/2014/main" id="{4A87B52F-F6F0-4692-9294-DEA7FCE383F5}"/>
              </a:ext>
            </a:extLst>
          </p:cNvPr>
          <p:cNvSpPr txBox="1">
            <a:spLocks noChangeArrowheads="1"/>
          </p:cNvSpPr>
          <p:nvPr/>
        </p:nvSpPr>
        <p:spPr bwMode="auto">
          <a:xfrm>
            <a:off x="3672605" y="6398478"/>
            <a:ext cx="4775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hlinkClick r:id="rId3"/>
              </a:rPr>
              <a:t>http://www.treccani.it/enciclopedia/aristotele/</a:t>
            </a:r>
            <a:r>
              <a:rPr lang="it-IT" altLang="it-IT" dirty="0"/>
              <a:t> </a:t>
            </a:r>
          </a:p>
        </p:txBody>
      </p:sp>
    </p:spTree>
  </p:cSld>
  <p:clrMapOvr>
    <a:masterClrMapping/>
  </p:clrMapOvr>
  <p:transition/>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5355</TotalTime>
  <Words>12267</Words>
  <Application>Microsoft Office PowerPoint</Application>
  <PresentationFormat>Presentazione su schermo (4:3)</PresentationFormat>
  <Paragraphs>813</Paragraphs>
  <Slides>101</Slides>
  <Notes>49</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3</vt:i4>
      </vt:variant>
      <vt:variant>
        <vt:lpstr>Titoli diapositive</vt:lpstr>
      </vt:variant>
      <vt:variant>
        <vt:i4>101</vt:i4>
      </vt:variant>
    </vt:vector>
  </HeadingPairs>
  <TitlesOfParts>
    <vt:vector size="113" baseType="lpstr">
      <vt:lpstr>Arial</vt:lpstr>
      <vt:lpstr>Brandon Grotesque Bold</vt:lpstr>
      <vt:lpstr>Calibri</vt:lpstr>
      <vt:lpstr>NimbusSanL</vt:lpstr>
      <vt:lpstr>Symbol</vt:lpstr>
      <vt:lpstr>Times New Roman</vt:lpstr>
      <vt:lpstr>TimesNewRomanPSMT</vt:lpstr>
      <vt:lpstr>Wingdings</vt:lpstr>
      <vt:lpstr>Projekt domyślny</vt:lpstr>
      <vt:lpstr>Graph</vt:lpstr>
      <vt:lpstr>MSPhotoEd.3</vt:lpstr>
      <vt:lpstr>Fotografia di Photo Editor</vt:lpstr>
      <vt:lpstr>Presentazione standard di PowerPoint</vt:lpstr>
      <vt:lpstr>Il mondo pieno di allarmismi</vt:lpstr>
      <vt:lpstr>C’è qualche cambiamento climatico? </vt:lpstr>
      <vt:lpstr>Qualcuno dice che i cambiamenti climatici fanno parte della storia della Terra </vt:lpstr>
      <vt:lpstr>Sì, il clima cambiava sempre. Questi sono i cicli astronomici (di Milanković).</vt:lpstr>
      <vt:lpstr>Allora, non c’è influenza umana? Prima dobbiamo capire i meccanismi</vt:lpstr>
      <vt:lpstr>Atmosfera – un sottile, morbido (e isolante) piumino</vt:lpstr>
      <vt:lpstr>L’atmosfera della Terra non è trasparente nel IR. Questo è dovuto alle tracce di gas poliatomici</vt:lpstr>
      <vt:lpstr>A causa della presenza dell’atmosfera il bilancio energetico della Terra è complesso… </vt:lpstr>
      <vt:lpstr>C’è una correlazione tra la quantità di CO2 e la temperatura terrestre? </vt:lpstr>
      <vt:lpstr>Adesso guardiamo le registrazioni del contenuto di CO2 in atmosfera </vt:lpstr>
      <vt:lpstr>Allora siamo pronti a controllare di nuovo  se la temperatura rimane costante </vt:lpstr>
      <vt:lpstr>Presentazione standard di PowerPoint</vt:lpstr>
      <vt:lpstr>Da dove arriva tutto questo carbonio? </vt:lpstr>
      <vt:lpstr>Presentazione standard di PowerPoint</vt:lpstr>
      <vt:lpstr>I fisici hanno fatto un riassunto (2012)</vt:lpstr>
      <vt:lpstr>Prezzo dell’energia elettrica + VAT</vt:lpstr>
      <vt:lpstr>Prezzo dell’energia elettrica + VAT</vt:lpstr>
      <vt:lpstr>La ‘politica’ energetica della Polonia  (ME, 22.01.2019)</vt:lpstr>
      <vt:lpstr>Il dibattito per studenti </vt:lpstr>
      <vt:lpstr>Presentazione standard di PowerPoint</vt:lpstr>
      <vt:lpstr>“Energie alternative” non è il titolo migliore </vt:lpstr>
      <vt:lpstr>L’umanità, durante la sua storia, ha imparato a passare da una “fonte” all’altra.</vt:lpstr>
      <vt:lpstr>Gli scenari più ottimistici assumono che le emissioni di CO2 si arresteranno  </vt:lpstr>
      <vt:lpstr>Sono necessarie fonti di energia alternative, ovvero che non emettano CO2: eoliche, geotermiche ecc </vt:lpstr>
      <vt:lpstr>Alternative, i.e. not emitting CO2, energy sources are needed: eolic, geothermal etc.</vt:lpstr>
      <vt:lpstr>Le fonti fotovoltaiche sono le più promettenti </vt:lpstr>
      <vt:lpstr> Le celle fotovoltaiche sono promettenti </vt:lpstr>
      <vt:lpstr>La scelta delle fonti di energia dipende dal loro costo </vt:lpstr>
      <vt:lpstr>E le centrali nucleari?</vt:lpstr>
      <vt:lpstr>Il torio è una delle alternative all’uranio </vt:lpstr>
      <vt:lpstr>Quando sarà pronto l’impianto termonucleare? </vt:lpstr>
      <vt:lpstr>Il futuro è vario, quando arriva </vt:lpstr>
      <vt:lpstr>Il vero problema non sarà la produzione, ma l’immagazzinamento </vt:lpstr>
      <vt:lpstr>Esperimenti con il fotovoltaico </vt:lpstr>
      <vt:lpstr>Discussione per gli studenti</vt:lpstr>
      <vt:lpstr>Presentazione standard di PowerPoint</vt:lpstr>
      <vt:lpstr>Luigi Galvani e le rane (morte) </vt:lpstr>
      <vt:lpstr>Presentazione standard di PowerPoint</vt:lpstr>
      <vt:lpstr>Presentazione standard di PowerPoint</vt:lpstr>
      <vt:lpstr>Presentazione standard di PowerPoint</vt:lpstr>
      <vt:lpstr>Reazioni elettrochimiche </vt:lpstr>
      <vt:lpstr>La pila di Daniell (1837)</vt:lpstr>
      <vt:lpstr>Presentazione standard di PowerPoint</vt:lpstr>
      <vt:lpstr>Presentazione standard di PowerPoint</vt:lpstr>
      <vt:lpstr>La serie elettrochimica di Volta </vt:lpstr>
      <vt:lpstr>Cella a „combustibile” di Grove </vt:lpstr>
      <vt:lpstr>Presentazione standard di PowerPoint</vt:lpstr>
      <vt:lpstr>Presentazione standard di PowerPoint</vt:lpstr>
      <vt:lpstr>Primi tentativi di comprendere i potenziali di Volta </vt:lpstr>
      <vt:lpstr>Esperimento: elettrolisi</vt:lpstr>
      <vt:lpstr>Altri divertenti esperimenti </vt:lpstr>
      <vt:lpstr>Cella „a combustione” d’idrogeno</vt:lpstr>
      <vt:lpstr>Presentazione standard di PowerPoint</vt:lpstr>
      <vt:lpstr>Presentazione standard di PowerPoint</vt:lpstr>
      <vt:lpstr>Hydrogen fuel cell – lo schema</vt:lpstr>
      <vt:lpstr>Hydrogen fuel cell: bilancio energetico</vt:lpstr>
      <vt:lpstr>Presentazione standard di PowerPoint</vt:lpstr>
      <vt:lpstr>Presentazione standard di PowerPoint</vt:lpstr>
      <vt:lpstr>Presentazione standard di PowerPoint</vt:lpstr>
      <vt:lpstr>Presentazione standard di PowerPoint</vt:lpstr>
      <vt:lpstr>Presentazione standard di PowerPoint</vt:lpstr>
      <vt:lpstr>Produzione e stoccaggio dell’idrogeno</vt:lpstr>
      <vt:lpstr>Dal prototipo…</vt:lpstr>
      <vt:lpstr>Hydrogen-fuelled car</vt:lpstr>
      <vt:lpstr>Autobus urbani</vt:lpstr>
      <vt:lpstr>Una rete di „buona volontà”</vt:lpstr>
      <vt:lpstr>Esportare lo smog urbano</vt:lpstr>
      <vt:lpstr>Anche sulle navi…</vt:lpstr>
      <vt:lpstr>Even in ariplanes…</vt:lpstr>
      <vt:lpstr>La macchina ad acqa: didattica</vt:lpstr>
      <vt:lpstr>Riassumendo</vt:lpstr>
      <vt:lpstr>Dibattito per studenti</vt:lpstr>
      <vt:lpstr>ένέργεια (Aristotele)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Cella a combustibile idrogeno</vt:lpstr>
      <vt:lpstr>Una cella a combustibile ideale </vt:lpstr>
      <vt:lpstr>Una cella reale a combustibile idrogeno </vt:lpstr>
      <vt:lpstr>Un macchina a idrogeno di serie </vt:lpstr>
      <vt:lpstr>P.S. Che cosa e’ l’energia?</vt:lpstr>
      <vt:lpstr>„Perpetuum mobile” di Marion Deichman (and prof. Hans Fuchs)</vt:lpstr>
      <vt:lpstr>„Portatori di energia” </vt:lpstr>
      <vt:lpstr>„Portatori di energia” </vt:lpstr>
      <vt:lpstr>„Portatori di energia” </vt:lpstr>
      <vt:lpstr>„Energie Traeger” </vt:lpstr>
      <vt:lpstr>Di che cosa si nutrono gli uccellini?</vt:lpstr>
      <vt:lpstr>„Energia fa girare il mondo”</vt:lpstr>
      <vt:lpstr>„Energia fa girare il mondo”</vt:lpstr>
      <vt:lpstr>Conclusioni (da tutte le cinque lezioni)</vt:lpstr>
      <vt:lpstr>Presentazione standard di PowerPoint</vt:lpstr>
      <vt:lpstr>Presentazione standard di PowerPoint</vt:lpstr>
      <vt:lpstr>Presentazione standard di PowerPoint</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Ucho – superkomputer komunikacji</dc:title>
  <dc:creator>GK</dc:creator>
  <cp:lastModifiedBy>Maria Karwasz</cp:lastModifiedBy>
  <cp:revision>83</cp:revision>
  <dcterms:created xsi:type="dcterms:W3CDTF">2019-04-23T16:37:35Z</dcterms:created>
  <dcterms:modified xsi:type="dcterms:W3CDTF">2022-03-28T04:30:52Z</dcterms:modified>
</cp:coreProperties>
</file>