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37" r:id="rId3"/>
    <p:sldId id="338" r:id="rId4"/>
    <p:sldId id="339" r:id="rId5"/>
    <p:sldId id="297" r:id="rId6"/>
    <p:sldId id="344" r:id="rId7"/>
    <p:sldId id="319" r:id="rId8"/>
    <p:sldId id="271" r:id="rId9"/>
    <p:sldId id="343" r:id="rId10"/>
    <p:sldId id="263" r:id="rId11"/>
    <p:sldId id="290" r:id="rId12"/>
    <p:sldId id="375" r:id="rId13"/>
    <p:sldId id="377" r:id="rId14"/>
    <p:sldId id="306" r:id="rId15"/>
    <p:sldId id="305" r:id="rId16"/>
    <p:sldId id="330" r:id="rId17"/>
    <p:sldId id="353" r:id="rId18"/>
    <p:sldId id="272" r:id="rId19"/>
    <p:sldId id="273" r:id="rId20"/>
    <p:sldId id="357" r:id="rId21"/>
    <p:sldId id="296" r:id="rId22"/>
    <p:sldId id="335" r:id="rId23"/>
    <p:sldId id="314" r:id="rId24"/>
    <p:sldId id="266" r:id="rId25"/>
    <p:sldId id="325" r:id="rId26"/>
    <p:sldId id="326" r:id="rId27"/>
    <p:sldId id="328" r:id="rId28"/>
    <p:sldId id="327" r:id="rId29"/>
    <p:sldId id="329" r:id="rId30"/>
    <p:sldId id="371" r:id="rId31"/>
    <p:sldId id="381" r:id="rId32"/>
    <p:sldId id="382" r:id="rId33"/>
    <p:sldId id="383" r:id="rId34"/>
    <p:sldId id="269" r:id="rId35"/>
    <p:sldId id="352" r:id="rId36"/>
    <p:sldId id="355" r:id="rId37"/>
    <p:sldId id="392" r:id="rId38"/>
    <p:sldId id="265" r:id="rId39"/>
    <p:sldId id="258" r:id="rId40"/>
    <p:sldId id="389" r:id="rId41"/>
    <p:sldId id="390" r:id="rId42"/>
    <p:sldId id="391" r:id="rId43"/>
    <p:sldId id="356" r:id="rId44"/>
    <p:sldId id="396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800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43" autoAdjust="0"/>
    <p:restoredTop sz="94660"/>
  </p:normalViewPr>
  <p:slideViewPr>
    <p:cSldViewPr>
      <p:cViewPr varScale="1">
        <p:scale>
          <a:sx n="69" d="100"/>
          <a:sy n="69" d="100"/>
        </p:scale>
        <p:origin x="10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48B96DA4-FEA3-4D70-B943-DA6CC4D8FD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i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A8D76313-F65D-49D9-87B9-46F1A19AB62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i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A101C29-6204-4998-ABB7-104FAAB7771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685" name="Rectangle 5">
            <a:extLst>
              <a:ext uri="{FF2B5EF4-FFF2-40B4-BE49-F238E27FC236}">
                <a16:creationId xmlns:a16="http://schemas.microsoft.com/office/drawing/2014/main" id="{0FE23E1E-0CFE-4048-AE97-6205812BC43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noProof="0"/>
              <a:t>Kliknij, aby edytować style wzorca tekstu</a:t>
            </a:r>
          </a:p>
          <a:p>
            <a:pPr lvl="1"/>
            <a:r>
              <a:rPr lang="en-US" altLang="it-IT" noProof="0"/>
              <a:t>Drugi poziom</a:t>
            </a:r>
          </a:p>
          <a:p>
            <a:pPr lvl="2"/>
            <a:r>
              <a:rPr lang="en-US" altLang="it-IT" noProof="0"/>
              <a:t>Trzeci poziom</a:t>
            </a:r>
          </a:p>
          <a:p>
            <a:pPr lvl="3"/>
            <a:r>
              <a:rPr lang="en-US" altLang="it-IT" noProof="0"/>
              <a:t>Czwarty poziom</a:t>
            </a:r>
          </a:p>
          <a:p>
            <a:pPr lvl="4"/>
            <a:r>
              <a:rPr lang="en-US" altLang="it-IT" noProof="0"/>
              <a:t>Piąty poziom</a:t>
            </a:r>
          </a:p>
        </p:txBody>
      </p:sp>
      <p:sp>
        <p:nvSpPr>
          <p:cNvPr id="71686" name="Rectangle 6">
            <a:extLst>
              <a:ext uri="{FF2B5EF4-FFF2-40B4-BE49-F238E27FC236}">
                <a16:creationId xmlns:a16="http://schemas.microsoft.com/office/drawing/2014/main" id="{A7A918CC-3633-44CC-958E-D74EABD332F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i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1687" name="Rectangle 7">
            <a:extLst>
              <a:ext uri="{FF2B5EF4-FFF2-40B4-BE49-F238E27FC236}">
                <a16:creationId xmlns:a16="http://schemas.microsoft.com/office/drawing/2014/main" id="{712C8137-435D-40B1-B128-6B52EFB975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i="0"/>
            </a:lvl1pPr>
          </a:lstStyle>
          <a:p>
            <a:pPr>
              <a:defRPr/>
            </a:pPr>
            <a:fld id="{CD80507C-28D1-4873-89EB-3C8F30D8277E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FE032E4-530A-42C3-9786-F068B75CEE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6DB90E-DA3E-46B7-8B0F-5172A56EF50D}" type="slidenum">
              <a:rPr lang="en-AU" altLang="it-IT" i="0" smtClean="0"/>
              <a:pPr/>
              <a:t>6</a:t>
            </a:fld>
            <a:endParaRPr lang="en-AU" altLang="it-IT" i="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A3BDBB06-6145-4538-8E6B-34A5790D4F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B075AAD-2F2D-4406-AE9B-7CC5F013D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934A89-DD42-487A-8551-40238055C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3EA896-67A8-4A8E-A670-CCDB46D965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02A645-774C-453A-9301-F9E105BC99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8B9F5-68AD-45C5-BD0F-47A236158B3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026683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49BAB0-809D-41FF-BEF9-786E45799C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8ACAFA-9925-48A3-A706-00549D1D6A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271992-9680-47D2-A16B-68A52D267C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C5D01-551E-4FE2-A426-229FE4EAA631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99075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05C9D0-66A8-4D1D-BC95-E7F2558669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ACFF57-84BB-4593-B879-394C4479EA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C8DBE6-126C-4968-8408-827DAB7630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705B3-F95D-41EA-B224-E24A1111DCC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3543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B7EB48-9C71-4B36-8C5D-DE639B1B3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C2CAC1-55BD-4386-B744-8280374372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ED3FC8-230C-4429-82FD-BAF391E767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735F2-286F-4C8A-AC21-F4493AAB0F4B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764368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EE138B-BC24-49E1-BA4B-1662E86318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FE1E96-43B6-4D3E-9686-39A8525287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7AC237-1851-44BD-B971-C591D39E34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0AF44-E5D6-4E0F-8131-E59C1ADAE56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930259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1B5D39-3D42-4544-AE7D-7A7AC66C87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A3E63C-FC0E-49E6-8E75-E4533A48B5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095CFD-0542-41EB-8B01-FF0DEAA513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9186B-3A93-4CAF-AAF7-89C4D454F94E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10949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FD0CDC3-C814-4559-A23E-AD7C7C2C4D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D9804E2-7183-4E2E-8246-26CCBD0F46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1517AAB-7860-4971-B14F-D2BFB11849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85BC-7BE0-43D1-B9D1-7193E5D3BEE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98899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A5AA1D6-E4B9-4745-B69E-56C8A69E81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2F0A182-F787-4671-AEA8-3326A0CB55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5D330A-78EA-4235-B5A6-898084590D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3FF20-0953-4390-A841-E2B68FD0C16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83538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461D61-C84D-45B2-BE59-19687B6C91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D51AAC-D2C5-455E-A47A-2B5302DC1D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27852A5-D978-4910-92A3-0977CBE41E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5C2C1-9BD3-4DBF-902D-23C781B7A9D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57415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719C01-844D-4AA2-8704-EA901731B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2563D8-B318-4702-B546-AE56009316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8BD243-DC6C-4B60-9BB9-17084576AD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91685-33CF-4413-886C-5B2AAE9D1904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3190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DCA03A-3C96-47AD-A7DF-C540E3EA2D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087FED-5A20-4B2C-A9D5-CB47E13214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C310A-62D3-4BD0-A2E4-C2D0CE4AFB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D83ED-2BF2-4172-88D8-7928216090E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991750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AA03B72-35F6-46F4-8B7B-245E35B6D3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1194CE5-C5B1-4610-BB13-F05E703AD8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Kliknij, aby edytować style wzorca tekstu</a:t>
            </a:r>
          </a:p>
          <a:p>
            <a:pPr lvl="1"/>
            <a:r>
              <a:rPr lang="en-US" altLang="it-IT"/>
              <a:t>Drugi poziom</a:t>
            </a:r>
          </a:p>
          <a:p>
            <a:pPr lvl="2"/>
            <a:r>
              <a:rPr lang="en-US" altLang="it-IT"/>
              <a:t>Trzeci poziom</a:t>
            </a:r>
          </a:p>
          <a:p>
            <a:pPr lvl="3"/>
            <a:r>
              <a:rPr lang="en-US" altLang="it-IT"/>
              <a:t>Czwarty poziom</a:t>
            </a:r>
          </a:p>
          <a:p>
            <a:pPr lvl="4"/>
            <a:r>
              <a:rPr lang="en-US" altLang="it-IT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B1F7182-C6E6-4F00-9D99-708FEA989D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E2AD9E0-C935-4CDD-9657-DD47FCB5C94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29CD05E-96B1-4459-A1D7-9972B25082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/>
            </a:lvl1pPr>
          </a:lstStyle>
          <a:p>
            <a:pPr>
              <a:defRPr/>
            </a:pPr>
            <a:fld id="{12D1BD1E-1CCE-4F8F-B7AE-806841364E4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ps.prenhall.com/wp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hyperlink" Target="http://www.hurricanescience.org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http://www.mitidelmare.it/Profili_piccoli/Profili%2001/Nave_greca_600_aC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Stretto_di_Messina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cksimpsonwx.blogspot.com/2013/03/throwback-tohoku-earthquake-and-tsunami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ersetoday.com/153993/astronomers-watch-a-star-die-and-then-explode-as-a-supernova/" TargetMode="External"/><Relationship Id="rId2" Type="http://schemas.openxmlformats.org/officeDocument/2006/relationships/hyperlink" Target="https://youtu.be/iMtT-4fTkj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file:///C:\Bydgoszcz\apollo11_onbclip13_001.flv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file:///C:\Bydgoszcz\apollo11_onbclip13_001.flv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t.wikipedia.org/wiki/Paleozoico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wmf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99ACE05-0581-4A92-B275-C06B9DBB357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35150" y="-273050"/>
            <a:ext cx="6477000" cy="1470025"/>
          </a:xfrm>
        </p:spPr>
        <p:txBody>
          <a:bodyPr anchor="ctr"/>
          <a:lstStyle/>
          <a:p>
            <a:pPr algn="r" eaLnBrk="1" hangingPunct="1"/>
            <a:r>
              <a:rPr lang="it-IT" altLang="it-IT" sz="4000"/>
              <a:t>Terra</a:t>
            </a:r>
            <a:r>
              <a:rPr lang="pl-PL" altLang="it-IT" sz="4000"/>
              <a:t> – </a:t>
            </a:r>
            <a:r>
              <a:rPr lang="it-IT" altLang="it-IT" sz="4000"/>
              <a:t>un pianeta unico</a:t>
            </a:r>
            <a:endParaRPr lang="en-US" altLang="it-IT" sz="4000"/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68B3ABE5-0572-44A4-A1A1-6A034AD00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876925"/>
            <a:ext cx="4832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it-IT" sz="2800" i="0">
                <a:solidFill>
                  <a:srgbClr val="0000FF"/>
                </a:solidFill>
              </a:rPr>
              <a:t>http://dydaktyka.fizyka.umk.pl</a:t>
            </a:r>
            <a:endParaRPr lang="en-US" altLang="it-IT" sz="2800" i="0">
              <a:solidFill>
                <a:srgbClr val="0000FF"/>
              </a:solidFill>
            </a:endParaRPr>
          </a:p>
        </p:txBody>
      </p:sp>
      <p:sp>
        <p:nvSpPr>
          <p:cNvPr id="3076" name="Text Box 7">
            <a:extLst>
              <a:ext uri="{FF2B5EF4-FFF2-40B4-BE49-F238E27FC236}">
                <a16:creationId xmlns:a16="http://schemas.microsoft.com/office/drawing/2014/main" id="{2ECB0053-1DF8-4D49-8C70-55A9666E9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4281488"/>
            <a:ext cx="835342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it-IT" sz="2800">
                <a:solidFill>
                  <a:srgbClr val="002060"/>
                </a:solidFill>
              </a:rPr>
              <a:t>Grzegorz Karwasz</a:t>
            </a:r>
          </a:p>
          <a:p>
            <a:pPr eaLnBrk="1" hangingPunct="1"/>
            <a:endParaRPr lang="pl-PL" altLang="it-IT" sz="2800">
              <a:solidFill>
                <a:srgbClr val="002060"/>
              </a:solidFill>
            </a:endParaRPr>
          </a:p>
          <a:p>
            <a:pPr eaLnBrk="1" hangingPunct="1"/>
            <a:r>
              <a:rPr lang="it-IT" altLang="it-IT" sz="2800">
                <a:solidFill>
                  <a:srgbClr val="002060"/>
                </a:solidFill>
              </a:rPr>
              <a:t>Insegnare STEAM in chiave interdisciplinare</a:t>
            </a:r>
          </a:p>
          <a:p>
            <a:pPr eaLnBrk="1" hangingPunct="1"/>
            <a:r>
              <a:rPr lang="it-IT" altLang="it-IT" sz="2800">
                <a:solidFill>
                  <a:srgbClr val="002060"/>
                </a:solidFill>
              </a:rPr>
              <a:t>Lezione 3</a:t>
            </a:r>
            <a:endParaRPr lang="pl-PL" altLang="it-IT" sz="28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AB48CCF-5423-4493-A8AB-B8AC05551A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600"/>
              <a:t> Terra e Luna – un canotto molto stabile </a:t>
            </a:r>
            <a:endParaRPr lang="pl-PL" altLang="it-IT" sz="3600"/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90368FC5-6BC3-4BF2-9E07-7987FB7BB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8066087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Text Box 4">
            <a:extLst>
              <a:ext uri="{FF2B5EF4-FFF2-40B4-BE49-F238E27FC236}">
                <a16:creationId xmlns:a16="http://schemas.microsoft.com/office/drawing/2014/main" id="{FBE44F3C-13BF-4714-8841-198F92B2B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461125"/>
            <a:ext cx="58372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it-IT" sz="1200" i="0"/>
              <a:t>G. Karwasz, M. Więcek, Toruński po-ręcznik. Fizyka współczesna, ZDF UMK 2012 </a:t>
            </a:r>
            <a:endParaRPr lang="en-US" altLang="it-IT" sz="1200" i="0"/>
          </a:p>
        </p:txBody>
      </p:sp>
      <p:sp>
        <p:nvSpPr>
          <p:cNvPr id="22533" name="Text Box 4">
            <a:extLst>
              <a:ext uri="{FF2B5EF4-FFF2-40B4-BE49-F238E27FC236}">
                <a16:creationId xmlns:a16="http://schemas.microsoft.com/office/drawing/2014/main" id="{0844CF41-2C2A-49AB-BC41-24F28CF0D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603875"/>
            <a:ext cx="8355012" cy="1108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it-IT" sz="2200" i="0"/>
              <a:t>G</a:t>
            </a:r>
            <a:r>
              <a:rPr lang="it-IT" altLang="it-IT" sz="2200" i="0"/>
              <a:t>uardando dalla Luna (foto di Apollo 11), non si capisce se la Terra fa da satellite a Luna o vice versa. È appesa come un lampione stradale, solo che gira in continuazione circa 24 h</a:t>
            </a:r>
            <a:endParaRPr lang="en-US" altLang="it-IT" sz="2200" i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01852C06-0FED-4A75-AF3B-FEADB87CCA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Allora, qual è la forma della Terra</a:t>
            </a:r>
            <a:r>
              <a:rPr lang="pl-PL" altLang="it-IT" sz="3600"/>
              <a:t>?</a:t>
            </a: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9DF92F57-CA06-4EAB-A14A-D1AF0309D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1471613"/>
            <a:ext cx="75533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it-IT" sz="2400" i="0"/>
              <a:t>T</a:t>
            </a:r>
            <a:r>
              <a:rPr lang="it-IT" altLang="it-IT" sz="2400" i="0"/>
              <a:t>ale</a:t>
            </a:r>
            <a:r>
              <a:rPr lang="pl-PL" altLang="it-IT" sz="2400" i="0"/>
              <a:t>, </a:t>
            </a:r>
            <a:r>
              <a:rPr lang="it-IT" altLang="it-IT" sz="2400" i="0"/>
              <a:t>che rimane orizzontale, come segna la </a:t>
            </a:r>
            <a:r>
              <a:rPr lang="pl-PL" altLang="it-IT" sz="2400" i="0"/>
              <a:t>li</a:t>
            </a:r>
            <a:r>
              <a:rPr lang="it-IT" altLang="it-IT" sz="2400" i="0"/>
              <a:t>v</a:t>
            </a:r>
            <a:r>
              <a:rPr lang="pl-PL" altLang="it-IT" sz="2400" i="0"/>
              <a:t>ella</a:t>
            </a:r>
            <a:endParaRPr lang="en-US" altLang="it-IT" sz="2400" i="0"/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6356F6E2-D9EC-4252-AE0A-AC1495F0F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5695950"/>
            <a:ext cx="87804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it-IT" sz="3200" i="0"/>
              <a:t> </a:t>
            </a:r>
            <a:r>
              <a:rPr lang="it-IT" altLang="it-IT" sz="2400" i="0"/>
              <a:t>ed in ogni punto rimane perpendicolare alla direzione </a:t>
            </a:r>
            <a:r>
              <a:rPr lang="it-IT" altLang="it-IT" sz="2400"/>
              <a:t>verticale</a:t>
            </a:r>
            <a:endParaRPr lang="en-US" altLang="it-IT" sz="2400" i="0"/>
          </a:p>
        </p:txBody>
      </p:sp>
      <p:pic>
        <p:nvPicPr>
          <p:cNvPr id="2" name="Obraz 75" descr="pion2">
            <a:extLst>
              <a:ext uri="{FF2B5EF4-FFF2-40B4-BE49-F238E27FC236}">
                <a16:creationId xmlns:a16="http://schemas.microsoft.com/office/drawing/2014/main" id="{F847DEDF-8458-45C7-A50C-BEC45553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492375"/>
            <a:ext cx="3455988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7">
            <a:extLst>
              <a:ext uri="{FF2B5EF4-FFF2-40B4-BE49-F238E27FC236}">
                <a16:creationId xmlns:a16="http://schemas.microsoft.com/office/drawing/2014/main" id="{AEEEA102-A172-4250-A75B-F35712FF1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4" y="5120711"/>
            <a:ext cx="194155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i="0" dirty="0">
                <a:solidFill>
                  <a:srgbClr val="FF0000"/>
                </a:solidFill>
                <a:highlight>
                  <a:srgbClr val="FFFF00"/>
                </a:highlight>
              </a:rPr>
              <a:t>Spiaggia a Sopot</a:t>
            </a:r>
            <a:endParaRPr lang="en-US" altLang="it-IT" i="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  <p:bldP spid="399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ytuł 1">
            <a:extLst>
              <a:ext uri="{FF2B5EF4-FFF2-40B4-BE49-F238E27FC236}">
                <a16:creationId xmlns:a16="http://schemas.microsoft.com/office/drawing/2014/main" id="{87FBC028-A76E-41DE-B4B4-EFEAA1AECA0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96975"/>
          </a:xfrm>
        </p:spPr>
        <p:txBody>
          <a:bodyPr/>
          <a:lstStyle/>
          <a:p>
            <a:pPr eaLnBrk="1" hangingPunct="1"/>
            <a:r>
              <a:rPr lang="it-IT" altLang="it-IT" sz="3000">
                <a:solidFill>
                  <a:srgbClr val="0000FF"/>
                </a:solidFill>
              </a:rPr>
              <a:t>L’aurora boreale e un fenomeno della ionosfera, causato dal vento degli ioni dal Sole</a:t>
            </a:r>
            <a:endParaRPr lang="pl-PL" altLang="it-IT" sz="3000">
              <a:solidFill>
                <a:srgbClr val="0000FF"/>
              </a:solidFill>
            </a:endParaRPr>
          </a:p>
        </p:txBody>
      </p:sp>
      <p:pic>
        <p:nvPicPr>
          <p:cNvPr id="154627" name="Obraz 2" descr="20110917-aurora.jpg">
            <a:extLst>
              <a:ext uri="{FF2B5EF4-FFF2-40B4-BE49-F238E27FC236}">
                <a16:creationId xmlns:a16="http://schemas.microsoft.com/office/drawing/2014/main" id="{9293CD3B-721D-442A-B821-471DDAD90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11275"/>
            <a:ext cx="7993062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546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62D00025-CBB4-40BD-B2DE-A3D9EBFA7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it-IT" sz="3600">
                <a:solidFill>
                  <a:schemeClr val="accent2"/>
                </a:solidFill>
              </a:rPr>
              <a:t>C</a:t>
            </a:r>
            <a:r>
              <a:rPr lang="it-IT" altLang="it-IT" sz="3600">
                <a:solidFill>
                  <a:schemeClr val="accent2"/>
                </a:solidFill>
              </a:rPr>
              <a:t>ircolazione oceanica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pic>
        <p:nvPicPr>
          <p:cNvPr id="100355" name="Picture 3">
            <a:extLst>
              <a:ext uri="{FF2B5EF4-FFF2-40B4-BE49-F238E27FC236}">
                <a16:creationId xmlns:a16="http://schemas.microsoft.com/office/drawing/2014/main" id="{35356EF8-EB1A-4D6D-BA22-B3F22E061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36613"/>
            <a:ext cx="6408738" cy="41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6" name="Text Box 4">
            <a:extLst>
              <a:ext uri="{FF2B5EF4-FFF2-40B4-BE49-F238E27FC236}">
                <a16:creationId xmlns:a16="http://schemas.microsoft.com/office/drawing/2014/main" id="{E7ED8B62-A970-4960-AEDE-4918CE884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4919663"/>
            <a:ext cx="88995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i="0"/>
              <a:t>Le misure della temperatura dell’oceano via satellite mostrano, che anche la circolazione oceanica è determinata dal moto rotatorio della Terra: sull’equ-atore (velocità lineare di moto più alta) l’acqua calde fluisce da Est a Ovest. Una lingua gialla sull’emisfero Nord, dalle Caraibi verso l’Europa, è la Corrente del Golfo (Gulf stream) grazie alla quale l’Europa è molto di più vivibile che l’America del Nord o il Korea. </a:t>
            </a:r>
            <a:endParaRPr lang="en-AU" altLang="it-IT" sz="2000" i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274C1A53-D77A-4A1B-8050-EECE4F5A5C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it-IT" sz="3200"/>
              <a:t>C</a:t>
            </a:r>
            <a:r>
              <a:rPr lang="it-IT" altLang="it-IT" sz="3200"/>
              <a:t>orrenti oceaniche non solo seguono la rotazione ma si adattano alla costa)</a:t>
            </a:r>
            <a:endParaRPr lang="en-US" altLang="it-IT" sz="3200"/>
          </a:p>
        </p:txBody>
      </p:sp>
      <p:pic>
        <p:nvPicPr>
          <p:cNvPr id="101379" name="Picture 6">
            <a:extLst>
              <a:ext uri="{FF2B5EF4-FFF2-40B4-BE49-F238E27FC236}">
                <a16:creationId xmlns:a16="http://schemas.microsoft.com/office/drawing/2014/main" id="{288659B4-7D05-4559-A579-878317E95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417638"/>
            <a:ext cx="5133975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9AC060FB-0DBB-473C-B27A-453DED415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138" y="4581525"/>
            <a:ext cx="2559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it-IT" sz="2400" i="0"/>
              <a:t> </a:t>
            </a:r>
            <a:r>
              <a:rPr lang="pl-PL" altLang="it-IT" sz="2400" i="0">
                <a:solidFill>
                  <a:srgbClr val="0000FF"/>
                </a:solidFill>
              </a:rPr>
              <a:t>Chile (Humboldt)</a:t>
            </a:r>
            <a:endParaRPr lang="en-US" altLang="it-IT" sz="2400" i="0"/>
          </a:p>
        </p:txBody>
      </p:sp>
      <p:sp>
        <p:nvSpPr>
          <p:cNvPr id="101381" name="CasellaDiTesto 1">
            <a:extLst>
              <a:ext uri="{FF2B5EF4-FFF2-40B4-BE49-F238E27FC236}">
                <a16:creationId xmlns:a16="http://schemas.microsoft.com/office/drawing/2014/main" id="{E7B3608C-3CEA-467E-851D-31EED801C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34113"/>
            <a:ext cx="7956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i="0"/>
              <a:t>La direzione delle correnti si può </a:t>
            </a:r>
            <a:r>
              <a:rPr lang="it-IT" altLang="it-IT"/>
              <a:t>dedurre</a:t>
            </a:r>
            <a:r>
              <a:rPr lang="it-IT" altLang="it-IT" i="0"/>
              <a:t> dalla regole generali per il globo 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5C6C52C2-99B0-49F7-B2BD-1CA4E92AB5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it-IT" sz="3600"/>
              <a:t>Wind-driven oceanic circulation</a:t>
            </a:r>
            <a:endParaRPr lang="en-US" altLang="it-IT" sz="3600"/>
          </a:p>
        </p:txBody>
      </p:sp>
      <p:pic>
        <p:nvPicPr>
          <p:cNvPr id="102403" name="Picture 6">
            <a:extLst>
              <a:ext uri="{FF2B5EF4-FFF2-40B4-BE49-F238E27FC236}">
                <a16:creationId xmlns:a16="http://schemas.microsoft.com/office/drawing/2014/main" id="{83CD2566-0534-4C9C-99FF-53F2A623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1341438"/>
            <a:ext cx="6399212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7">
            <a:extLst>
              <a:ext uri="{FF2B5EF4-FFF2-40B4-BE49-F238E27FC236}">
                <a16:creationId xmlns:a16="http://schemas.microsoft.com/office/drawing/2014/main" id="{9B79DC77-116A-41D5-A5E4-01CD37884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5661025"/>
            <a:ext cx="7704138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200" i="0"/>
              <a:t>Emisfero Nord</a:t>
            </a:r>
            <a:r>
              <a:rPr lang="pl-PL" altLang="it-IT" sz="2200" i="0"/>
              <a:t>: </a:t>
            </a:r>
            <a:r>
              <a:rPr lang="it-IT" altLang="it-IT" sz="2200" i="0"/>
              <a:t>senso orario (</a:t>
            </a:r>
            <a:r>
              <a:rPr lang="pl-PL" altLang="it-IT" sz="2200" i="0">
                <a:solidFill>
                  <a:srgbClr val="FF0000"/>
                </a:solidFill>
              </a:rPr>
              <a:t>Gulf stream</a:t>
            </a:r>
            <a:r>
              <a:rPr lang="pl-PL" altLang="it-IT" sz="2200" i="0"/>
              <a:t>, </a:t>
            </a:r>
            <a:r>
              <a:rPr lang="pl-PL" altLang="it-IT" sz="2200" i="0">
                <a:solidFill>
                  <a:srgbClr val="0000FF"/>
                </a:solidFill>
              </a:rPr>
              <a:t>California</a:t>
            </a:r>
            <a:r>
              <a:rPr lang="it-IT" altLang="it-IT" sz="2200" i="0">
                <a:solidFill>
                  <a:srgbClr val="0000FF"/>
                </a:solidFill>
              </a:rPr>
              <a:t>)</a:t>
            </a:r>
            <a:r>
              <a:rPr lang="pl-PL" altLang="it-IT" sz="2200" i="0"/>
              <a:t> </a:t>
            </a:r>
          </a:p>
          <a:p>
            <a:pPr eaLnBrk="1" hangingPunct="1"/>
            <a:r>
              <a:rPr lang="it-IT" altLang="it-IT" sz="2200" i="0"/>
              <a:t>Emisfero Sud</a:t>
            </a:r>
            <a:r>
              <a:rPr lang="pl-PL" altLang="it-IT" sz="2200" i="0"/>
              <a:t>: </a:t>
            </a:r>
            <a:r>
              <a:rPr lang="it-IT" altLang="it-IT" sz="2200" i="0"/>
              <a:t>senso anti-orario: </a:t>
            </a:r>
            <a:r>
              <a:rPr lang="pl-PL" altLang="it-IT" sz="2200" i="0">
                <a:solidFill>
                  <a:srgbClr val="0000FF"/>
                </a:solidFill>
              </a:rPr>
              <a:t>Chile (Humboldt), Kalahari</a:t>
            </a:r>
            <a:r>
              <a:rPr lang="pl-PL" altLang="it-IT" sz="2200" i="0"/>
              <a:t>)</a:t>
            </a:r>
            <a:endParaRPr lang="it-IT" altLang="it-IT" sz="2200" i="0"/>
          </a:p>
          <a:p>
            <a:pPr eaLnBrk="1" hangingPunct="1"/>
            <a:r>
              <a:rPr lang="it-IT" altLang="it-IT" sz="2200" i="0"/>
              <a:t>Le correnti fredde: poca evaporazione, cioè deserti</a:t>
            </a:r>
            <a:endParaRPr lang="en-US" altLang="it-IT" sz="2200" i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13">
            <a:extLst>
              <a:ext uri="{FF2B5EF4-FFF2-40B4-BE49-F238E27FC236}">
                <a16:creationId xmlns:a16="http://schemas.microsoft.com/office/drawing/2014/main" id="{721F5A7B-6861-4FDC-8FCD-3A1C10E31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6521450"/>
            <a:ext cx="2114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800" i="0">
                <a:hlinkClick r:id="rId2"/>
              </a:rPr>
              <a:t>http://wps.prenhall.com/wps/</a:t>
            </a:r>
            <a:endParaRPr lang="pl-PL" altLang="it-IT" sz="800" i="0"/>
          </a:p>
          <a:p>
            <a:pPr eaLnBrk="1" hangingPunct="1"/>
            <a:r>
              <a:rPr lang="en-US" altLang="it-IT" sz="800" i="0"/>
              <a:t>media/objects/3312/3392285/blb1801.html</a:t>
            </a:r>
          </a:p>
        </p:txBody>
      </p:sp>
      <p:pic>
        <p:nvPicPr>
          <p:cNvPr id="103427" name="Picture 6">
            <a:extLst>
              <a:ext uri="{FF2B5EF4-FFF2-40B4-BE49-F238E27FC236}">
                <a16:creationId xmlns:a16="http://schemas.microsoft.com/office/drawing/2014/main" id="{4B7688A6-7ABF-414C-9EE2-15F1ACCB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33825"/>
            <a:ext cx="4105275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Rectangle 2">
            <a:extLst>
              <a:ext uri="{FF2B5EF4-FFF2-40B4-BE49-F238E27FC236}">
                <a16:creationId xmlns:a16="http://schemas.microsoft.com/office/drawing/2014/main" id="{257C7FFF-0B72-4ED4-992A-8542742EF3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44575" y="-171450"/>
            <a:ext cx="8229600" cy="1143000"/>
          </a:xfrm>
        </p:spPr>
        <p:txBody>
          <a:bodyPr/>
          <a:lstStyle/>
          <a:p>
            <a:pPr algn="r" eaLnBrk="1" hangingPunct="1"/>
            <a:r>
              <a:rPr lang="pl-PL" altLang="it-IT" sz="3600"/>
              <a:t>Atmos</a:t>
            </a:r>
            <a:r>
              <a:rPr lang="it-IT" altLang="it-IT" sz="3600"/>
              <a:t>fera</a:t>
            </a:r>
            <a:r>
              <a:rPr lang="pl-PL" altLang="it-IT" sz="3600"/>
              <a:t>: </a:t>
            </a:r>
            <a:r>
              <a:rPr lang="it-IT" altLang="it-IT" sz="3600"/>
              <a:t>moti verticali</a:t>
            </a:r>
            <a:endParaRPr lang="en-US" altLang="it-IT" sz="3600"/>
          </a:p>
        </p:txBody>
      </p:sp>
      <p:sp>
        <p:nvSpPr>
          <p:cNvPr id="103429" name="Text Box 5">
            <a:extLst>
              <a:ext uri="{FF2B5EF4-FFF2-40B4-BE49-F238E27FC236}">
                <a16:creationId xmlns:a16="http://schemas.microsoft.com/office/drawing/2014/main" id="{43024332-7C64-4B91-8AAE-6B25B55AA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6613525"/>
            <a:ext cx="17700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800" i="0">
                <a:hlinkClick r:id="rId4"/>
              </a:rPr>
              <a:t>http://www.hurricanescience.org/</a:t>
            </a:r>
            <a:r>
              <a:rPr lang="pl-PL" altLang="it-IT" sz="1000" i="0"/>
              <a:t>   </a:t>
            </a:r>
            <a:endParaRPr lang="en-US" altLang="it-IT" sz="1000" i="0"/>
          </a:p>
        </p:txBody>
      </p:sp>
      <p:pic>
        <p:nvPicPr>
          <p:cNvPr id="103430" name="Picture 8">
            <a:extLst>
              <a:ext uri="{FF2B5EF4-FFF2-40B4-BE49-F238E27FC236}">
                <a16:creationId xmlns:a16="http://schemas.microsoft.com/office/drawing/2014/main" id="{EF39D4A6-F57B-43C6-8CB8-F2A57ACD5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760413"/>
            <a:ext cx="38100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10">
            <a:extLst>
              <a:ext uri="{FF2B5EF4-FFF2-40B4-BE49-F238E27FC236}">
                <a16:creationId xmlns:a16="http://schemas.microsoft.com/office/drawing/2014/main" id="{B6227B31-ABED-4CA5-8597-4D2C1AAA1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760413"/>
            <a:ext cx="4235450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4" name="Text Box 14">
            <a:extLst>
              <a:ext uri="{FF2B5EF4-FFF2-40B4-BE49-F238E27FC236}">
                <a16:creationId xmlns:a16="http://schemas.microsoft.com/office/drawing/2014/main" id="{F84540E4-A331-43A9-BC2A-852002760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488" y="3871913"/>
            <a:ext cx="4446587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l-PL" altLang="it-IT" sz="2000" i="0"/>
          </a:p>
          <a:p>
            <a:pPr eaLnBrk="1" hangingPunct="1"/>
            <a:r>
              <a:rPr lang="it-IT" altLang="it-IT" sz="2000" i="0"/>
              <a:t>Calore di condensazione</a:t>
            </a:r>
            <a:r>
              <a:rPr lang="pl-PL" altLang="it-IT" sz="2000"/>
              <a:t> </a:t>
            </a:r>
            <a:r>
              <a:rPr lang="pl-PL" altLang="it-IT" sz="2000" i="0"/>
              <a:t>540 cal/g →</a:t>
            </a:r>
          </a:p>
          <a:p>
            <a:pPr eaLnBrk="1" hangingPunct="1"/>
            <a:r>
              <a:rPr lang="it-IT" altLang="it-IT" sz="2000" i="0"/>
              <a:t>Riscaldamento dell’atmosfera alta </a:t>
            </a:r>
            <a:r>
              <a:rPr lang="pl-PL" altLang="it-IT" sz="2000" i="0"/>
              <a:t>→ </a:t>
            </a:r>
            <a:endParaRPr lang="it-IT" altLang="it-IT" sz="2000" i="0"/>
          </a:p>
          <a:p>
            <a:pPr eaLnBrk="1" hangingPunct="1"/>
            <a:r>
              <a:rPr lang="it-IT" altLang="it-IT" sz="2000" i="0"/>
              <a:t>Aumento della convezione</a:t>
            </a:r>
            <a:r>
              <a:rPr lang="pl-PL" altLang="it-IT" sz="2000" i="0"/>
              <a:t> →</a:t>
            </a:r>
            <a:endParaRPr lang="it-IT" altLang="it-IT" sz="2000" i="0"/>
          </a:p>
          <a:p>
            <a:pPr eaLnBrk="1" hangingPunct="1"/>
            <a:r>
              <a:rPr lang="it-IT" altLang="it-IT" sz="2000" i="0"/>
              <a:t>Pressione bassa &amp; Coriolis </a:t>
            </a:r>
            <a:r>
              <a:rPr lang="pl-PL" altLang="it-IT" sz="2000" i="0"/>
              <a:t>→</a:t>
            </a:r>
            <a:endParaRPr lang="it-IT" altLang="it-IT" sz="2000" i="0"/>
          </a:p>
          <a:p>
            <a:pPr eaLnBrk="1" hangingPunct="1"/>
            <a:r>
              <a:rPr lang="it-IT" altLang="it-IT" sz="2000" i="0"/>
              <a:t>Vento forte </a:t>
            </a:r>
            <a:r>
              <a:rPr lang="pl-PL" altLang="it-IT" sz="2000" i="0"/>
              <a:t>→</a:t>
            </a:r>
            <a:r>
              <a:rPr lang="it-IT" altLang="it-IT" sz="2000" i="0"/>
              <a:t> aumento della</a:t>
            </a:r>
            <a:endParaRPr lang="pl-PL" altLang="it-IT" sz="2000" i="0"/>
          </a:p>
          <a:p>
            <a:pPr eaLnBrk="1" hangingPunct="1"/>
            <a:r>
              <a:rPr lang="it-IT" altLang="it-IT" sz="2000" i="0"/>
              <a:t>evaporazione</a:t>
            </a:r>
            <a:endParaRPr lang="pl-PL" altLang="it-IT" sz="2000" i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9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9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9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92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92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92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92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92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92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92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92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92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92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92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92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92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92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92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4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1D391356-30C2-4246-88AA-FF55C5962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Atmosfera e tecnologia: m</a:t>
            </a:r>
            <a:r>
              <a:rPr lang="pl-PL" altLang="it-IT" sz="3600"/>
              <a:t>it</a:t>
            </a:r>
            <a:r>
              <a:rPr lang="it-IT" altLang="it-IT" sz="3600"/>
              <a:t>o di</a:t>
            </a:r>
            <a:r>
              <a:rPr lang="pl-PL" altLang="it-IT" sz="3600"/>
              <a:t> I</a:t>
            </a:r>
            <a:r>
              <a:rPr lang="it-IT" altLang="it-IT" sz="3600"/>
              <a:t>c</a:t>
            </a:r>
            <a:r>
              <a:rPr lang="pl-PL" altLang="it-IT" sz="3600"/>
              <a:t>ar</a:t>
            </a:r>
            <a:r>
              <a:rPr lang="it-IT" altLang="it-IT" sz="3600"/>
              <a:t>o</a:t>
            </a:r>
            <a:endParaRPr lang="en-AU" altLang="it-IT" sz="3600"/>
          </a:p>
        </p:txBody>
      </p:sp>
      <p:sp>
        <p:nvSpPr>
          <p:cNvPr id="104451" name="Text Box 4">
            <a:extLst>
              <a:ext uri="{FF2B5EF4-FFF2-40B4-BE49-F238E27FC236}">
                <a16:creationId xmlns:a16="http://schemas.microsoft.com/office/drawing/2014/main" id="{69F128AC-E5DB-4EFF-8497-B8D534781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6380163"/>
            <a:ext cx="8461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it-IT" sz="1400"/>
              <a:t>https://upload.wikimedia.org/wikipedia/commons/c/c2/Pieter_Bruegel_de_Oude_-_De_val_van_Icarus.jpg</a:t>
            </a:r>
          </a:p>
        </p:txBody>
      </p:sp>
      <p:pic>
        <p:nvPicPr>
          <p:cNvPr id="104452" name="Picture 5">
            <a:extLst>
              <a:ext uri="{FF2B5EF4-FFF2-40B4-BE49-F238E27FC236}">
                <a16:creationId xmlns:a16="http://schemas.microsoft.com/office/drawing/2014/main" id="{8C5668FE-69E4-4E94-939C-AB8212967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7848600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BE3E86D9-ACB3-4CD5-B72E-0E6673D579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/>
          <a:lstStyle/>
          <a:p>
            <a:pPr algn="l" eaLnBrk="1" hangingPunct="1"/>
            <a:r>
              <a:rPr lang="pl-PL" altLang="it-IT" sz="4000"/>
              <a:t>Leonardo</a:t>
            </a:r>
            <a:br>
              <a:rPr lang="pl-PL" altLang="it-IT" sz="4000"/>
            </a:br>
            <a:r>
              <a:rPr lang="pl-PL" altLang="it-IT" sz="4000"/>
              <a:t> da Vinci</a:t>
            </a:r>
            <a:endParaRPr lang="en-AU" altLang="it-IT" sz="4000"/>
          </a:p>
        </p:txBody>
      </p:sp>
      <p:pic>
        <p:nvPicPr>
          <p:cNvPr id="105475" name="Picture 5">
            <a:extLst>
              <a:ext uri="{FF2B5EF4-FFF2-40B4-BE49-F238E27FC236}">
                <a16:creationId xmlns:a16="http://schemas.microsoft.com/office/drawing/2014/main" id="{0A307A81-D94E-4D59-8E7B-DC086618B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3800475"/>
            <a:ext cx="8731250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>
            <a:extLst>
              <a:ext uri="{FF2B5EF4-FFF2-40B4-BE49-F238E27FC236}">
                <a16:creationId xmlns:a16="http://schemas.microsoft.com/office/drawing/2014/main" id="{83D2F80F-0392-459B-978A-999EFFF1F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4813"/>
            <a:ext cx="50403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FD21F3CC-7A25-42DD-8843-4DDF471EC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6263" y="406400"/>
            <a:ext cx="8567737" cy="1143000"/>
          </a:xfrm>
        </p:spPr>
        <p:txBody>
          <a:bodyPr/>
          <a:lstStyle/>
          <a:p>
            <a:pPr algn="l" eaLnBrk="1" hangingPunct="1"/>
            <a:r>
              <a:rPr lang="pl-PL" altLang="it-IT" sz="3600"/>
              <a:t>Mu</a:t>
            </a:r>
            <a:r>
              <a:rPr lang="it-IT" altLang="it-IT" sz="3600"/>
              <a:t>seo delle Scienze Naturali, Vienna</a:t>
            </a:r>
            <a:endParaRPr lang="en-AU" altLang="it-IT" sz="3600"/>
          </a:p>
        </p:txBody>
      </p:sp>
      <p:pic>
        <p:nvPicPr>
          <p:cNvPr id="106499" name="Picture 5">
            <a:extLst>
              <a:ext uri="{FF2B5EF4-FFF2-40B4-BE49-F238E27FC236}">
                <a16:creationId xmlns:a16="http://schemas.microsoft.com/office/drawing/2014/main" id="{5F3328A3-C230-4E34-A099-F5429263C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548163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00" name="CasellaDiTesto 3">
            <a:extLst>
              <a:ext uri="{FF2B5EF4-FFF2-40B4-BE49-F238E27FC236}">
                <a16:creationId xmlns:a16="http://schemas.microsoft.com/office/drawing/2014/main" id="{D7CB96AD-C5BA-4308-8A8B-A49107F5678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23850" y="5767388"/>
            <a:ext cx="80184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i="0"/>
              <a:t>Queste bestie planavano, piuttosto che volavano</a:t>
            </a:r>
          </a:p>
          <a:p>
            <a:pPr eaLnBrk="1" hangingPunct="1"/>
            <a:r>
              <a:rPr lang="it-IT" altLang="it-IT" sz="2400" i="0"/>
              <a:t>Grandi zampe servivano per catapultarsi in volo.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FBEAD0E-1F68-44EF-A9E2-F1AC024AA4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La Terra è nata in una esplosione della stella (che era prima al suo posto)</a:t>
            </a:r>
            <a:endParaRPr lang="pl-PL" altLang="it-IT" sz="3600"/>
          </a:p>
        </p:txBody>
      </p:sp>
      <p:sp>
        <p:nvSpPr>
          <p:cNvPr id="13315" name="Text Box 21">
            <a:extLst>
              <a:ext uri="{FF2B5EF4-FFF2-40B4-BE49-F238E27FC236}">
                <a16:creationId xmlns:a16="http://schemas.microsoft.com/office/drawing/2014/main" id="{D15D540E-71D6-4385-85DA-058E00FD3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486275"/>
            <a:ext cx="84582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i="0"/>
              <a:t>Queste esplosioni ogni tanto (AD 1055, 1572, 1604) </a:t>
            </a:r>
          </a:p>
          <a:p>
            <a:pPr eaLnBrk="1" hangingPunct="1"/>
            <a:r>
              <a:rPr lang="it-IT" altLang="it-IT" sz="2400" i="0"/>
              <a:t>si vedono ad occhio nudo – lontano, lontano da noi.</a:t>
            </a:r>
          </a:p>
          <a:p>
            <a:pPr eaLnBrk="1" hangingPunct="1"/>
            <a:r>
              <a:rPr lang="it-IT" altLang="it-IT" sz="2400" i="0"/>
              <a:t>Si parla delle stelle </a:t>
            </a:r>
            <a:r>
              <a:rPr lang="it-IT" altLang="it-IT" sz="2400"/>
              <a:t>supernove</a:t>
            </a:r>
            <a:r>
              <a:rPr lang="it-IT" altLang="it-IT" sz="2400" i="0"/>
              <a:t>. </a:t>
            </a:r>
          </a:p>
          <a:p>
            <a:pPr eaLnBrk="1" hangingPunct="1"/>
            <a:r>
              <a:rPr lang="it-IT" altLang="it-IT" sz="2400" i="0"/>
              <a:t>Le immagini sopra sono i residui di queste esplosioni stellari.</a:t>
            </a:r>
          </a:p>
          <a:p>
            <a:pPr eaLnBrk="1" hangingPunct="1"/>
            <a:endParaRPr lang="it-IT" altLang="it-IT" i="0"/>
          </a:p>
          <a:p>
            <a:pPr eaLnBrk="1" hangingPunct="1"/>
            <a:r>
              <a:rPr lang="it-IT" altLang="it-IT" i="0"/>
              <a:t>https://it.wikipedia.org/wiki/Supernova  </a:t>
            </a:r>
            <a:r>
              <a:rPr lang="pl-PL" altLang="it-IT" i="0"/>
              <a:t> </a:t>
            </a:r>
            <a:endParaRPr lang="en-US" altLang="it-IT" i="0"/>
          </a:p>
        </p:txBody>
      </p:sp>
      <p:pic>
        <p:nvPicPr>
          <p:cNvPr id="13316" name="Picture 9">
            <a:extLst>
              <a:ext uri="{FF2B5EF4-FFF2-40B4-BE49-F238E27FC236}">
                <a16:creationId xmlns:a16="http://schemas.microsoft.com/office/drawing/2014/main" id="{A95FE93A-C72C-465E-9AF5-EE922F0F6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2673350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1">
            <a:extLst>
              <a:ext uri="{FF2B5EF4-FFF2-40B4-BE49-F238E27FC236}">
                <a16:creationId xmlns:a16="http://schemas.microsoft.com/office/drawing/2014/main" id="{FFD0CDDD-3006-46A4-BCBC-2C7F5ED90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700213"/>
            <a:ext cx="280035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>
            <a:extLst>
              <a:ext uri="{FF2B5EF4-FFF2-40B4-BE49-F238E27FC236}">
                <a16:creationId xmlns:a16="http://schemas.microsoft.com/office/drawing/2014/main" id="{D62BC4B1-3C7B-44C2-BC90-2B039F8EB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1728788"/>
            <a:ext cx="26447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A7636CEC-2F0F-4C80-AEBF-76981BF70F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it-IT"/>
              <a:t>Parapendio</a:t>
            </a:r>
            <a:endParaRPr lang="en-AU" altLang="it-IT"/>
          </a:p>
        </p:txBody>
      </p:sp>
      <p:sp>
        <p:nvSpPr>
          <p:cNvPr id="107523" name="Text Box 3">
            <a:extLst>
              <a:ext uri="{FF2B5EF4-FFF2-40B4-BE49-F238E27FC236}">
                <a16:creationId xmlns:a16="http://schemas.microsoft.com/office/drawing/2014/main" id="{0219A9E1-2143-4CD1-83F4-19274D7BF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5969000"/>
            <a:ext cx="538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it-IT"/>
              <a:t>https://www.youtube.com/watch?v=KvWXrHcvm_M</a:t>
            </a:r>
          </a:p>
        </p:txBody>
      </p:sp>
      <p:pic>
        <p:nvPicPr>
          <p:cNvPr id="107524" name="Picture 4">
            <a:extLst>
              <a:ext uri="{FF2B5EF4-FFF2-40B4-BE49-F238E27FC236}">
                <a16:creationId xmlns:a16="http://schemas.microsoft.com/office/drawing/2014/main" id="{F402F0DB-E79A-4008-BA87-F9D0CC762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516063"/>
            <a:ext cx="6867525" cy="382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A451B27A-7E5A-4A88-AE77-685D44DE9D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/>
              <a:t>Purtroppo</a:t>
            </a:r>
            <a:r>
              <a:rPr lang="pl-PL" altLang="it-IT" sz="4000"/>
              <a:t>…</a:t>
            </a:r>
            <a:endParaRPr lang="en-AU" altLang="it-IT" sz="4000"/>
          </a:p>
        </p:txBody>
      </p:sp>
      <p:pic>
        <p:nvPicPr>
          <p:cNvPr id="108547" name="Picture 4">
            <a:extLst>
              <a:ext uri="{FF2B5EF4-FFF2-40B4-BE49-F238E27FC236}">
                <a16:creationId xmlns:a16="http://schemas.microsoft.com/office/drawing/2014/main" id="{08EB658F-C4FB-4F3D-9E87-4EF703068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68413"/>
            <a:ext cx="6653213" cy="518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1090C03D-02B6-4FB7-89DE-29D3E38B97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4000" y="-160338"/>
            <a:ext cx="8229600" cy="1143001"/>
          </a:xfrm>
        </p:spPr>
        <p:txBody>
          <a:bodyPr/>
          <a:lstStyle/>
          <a:p>
            <a:pPr eaLnBrk="1" hangingPunct="1"/>
            <a:r>
              <a:rPr lang="it-IT" altLang="it-IT" sz="3600"/>
              <a:t>Correnti oceaniche profonde</a:t>
            </a:r>
            <a:endParaRPr lang="en-US" altLang="it-IT" sz="3600"/>
          </a:p>
        </p:txBody>
      </p:sp>
      <p:sp>
        <p:nvSpPr>
          <p:cNvPr id="109571" name="Text Box 5">
            <a:extLst>
              <a:ext uri="{FF2B5EF4-FFF2-40B4-BE49-F238E27FC236}">
                <a16:creationId xmlns:a16="http://schemas.microsoft.com/office/drawing/2014/main" id="{86164DD7-0B4C-428D-82F2-11E36399D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6637338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it-IT" sz="1000" i="0">
                <a:solidFill>
                  <a:srgbClr val="FF0000"/>
                </a:solidFill>
              </a:rPr>
              <a:t>akwarium</a:t>
            </a:r>
            <a:endParaRPr lang="en-US" altLang="it-IT" sz="1000" i="0">
              <a:solidFill>
                <a:srgbClr val="FF0000"/>
              </a:solidFill>
            </a:endParaRPr>
          </a:p>
        </p:txBody>
      </p:sp>
      <p:pic>
        <p:nvPicPr>
          <p:cNvPr id="109572" name="Picture 6">
            <a:extLst>
              <a:ext uri="{FF2B5EF4-FFF2-40B4-BE49-F238E27FC236}">
                <a16:creationId xmlns:a16="http://schemas.microsoft.com/office/drawing/2014/main" id="{862BF805-8BE5-4A43-9D14-BC80C878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779463"/>
            <a:ext cx="73437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Text Box 8">
            <a:extLst>
              <a:ext uri="{FF2B5EF4-FFF2-40B4-BE49-F238E27FC236}">
                <a16:creationId xmlns:a16="http://schemas.microsoft.com/office/drawing/2014/main" id="{316FB5D6-B32A-48AC-885E-22703CB3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392738"/>
            <a:ext cx="84455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200" i="0"/>
              <a:t>La corrente di Golfo (acqua calda) torna in profondità dopo essersi </a:t>
            </a:r>
          </a:p>
          <a:p>
            <a:pPr eaLnBrk="1" hangingPunct="1"/>
            <a:r>
              <a:rPr lang="it-IT" altLang="it-IT" sz="2200" i="0"/>
              <a:t>raffreddata nella zona di Islanda.</a:t>
            </a:r>
          </a:p>
          <a:p>
            <a:pPr eaLnBrk="1" hangingPunct="1"/>
            <a:r>
              <a:rPr lang="it-IT" altLang="it-IT" sz="2200" i="0"/>
              <a:t>Mancato raffreddamento potrebbe fermare la corrente</a:t>
            </a:r>
            <a:endParaRPr lang="pl-PL" altLang="it-IT" sz="2200" i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646A264C-5232-4D1B-831A-C1415236C3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Fenomeni periodici</a:t>
            </a:r>
            <a:r>
              <a:rPr lang="pl-PL" altLang="it-IT" sz="3600"/>
              <a:t>: </a:t>
            </a:r>
            <a:br>
              <a:rPr lang="it-IT" altLang="it-IT" sz="3600"/>
            </a:br>
            <a:r>
              <a:rPr lang="it-IT" altLang="it-IT" sz="3600"/>
              <a:t>analisi di </a:t>
            </a:r>
            <a:r>
              <a:rPr lang="pl-PL" altLang="it-IT" sz="3600"/>
              <a:t>Fourier</a:t>
            </a:r>
            <a:endParaRPr lang="en-US" altLang="it-IT" sz="3600"/>
          </a:p>
        </p:txBody>
      </p:sp>
      <p:pic>
        <p:nvPicPr>
          <p:cNvPr id="110595" name="Picture 4">
            <a:extLst>
              <a:ext uri="{FF2B5EF4-FFF2-40B4-BE49-F238E27FC236}">
                <a16:creationId xmlns:a16="http://schemas.microsoft.com/office/drawing/2014/main" id="{48D6CE34-7E57-4123-9D4D-7B7E8EA2C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565275"/>
            <a:ext cx="31369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6">
            <a:extLst>
              <a:ext uri="{FF2B5EF4-FFF2-40B4-BE49-F238E27FC236}">
                <a16:creationId xmlns:a16="http://schemas.microsoft.com/office/drawing/2014/main" id="{FD00BBF0-B408-4AE4-9E02-73325EAC8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989138"/>
            <a:ext cx="3384550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5">
            <a:extLst>
              <a:ext uri="{FF2B5EF4-FFF2-40B4-BE49-F238E27FC236}">
                <a16:creationId xmlns:a16="http://schemas.microsoft.com/office/drawing/2014/main" id="{76826576-7DBC-4080-AE35-D4EDC54FE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716338"/>
            <a:ext cx="3014663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7">
            <a:extLst>
              <a:ext uri="{FF2B5EF4-FFF2-40B4-BE49-F238E27FC236}">
                <a16:creationId xmlns:a16="http://schemas.microsoft.com/office/drawing/2014/main" id="{D86ED6E4-2879-402D-A134-D7A5A75AF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437063"/>
            <a:ext cx="29083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>
            <a:extLst>
              <a:ext uri="{FF2B5EF4-FFF2-40B4-BE49-F238E27FC236}">
                <a16:creationId xmlns:a16="http://schemas.microsoft.com/office/drawing/2014/main" id="{9AA16C47-5DF6-43A1-8FA8-A66D07E9D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688"/>
            <a:ext cx="8985250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2">
            <a:extLst>
              <a:ext uri="{FF2B5EF4-FFF2-40B4-BE49-F238E27FC236}">
                <a16:creationId xmlns:a16="http://schemas.microsoft.com/office/drawing/2014/main" id="{CCE12C1C-1B64-4FFC-AD62-91B8202136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39975" y="-57150"/>
            <a:ext cx="5327650" cy="9080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it-IT" sz="3000"/>
              <a:t>Temperatura: analisi di Fourier</a:t>
            </a:r>
          </a:p>
        </p:txBody>
      </p:sp>
      <p:sp>
        <p:nvSpPr>
          <p:cNvPr id="111620" name="Line 4">
            <a:extLst>
              <a:ext uri="{FF2B5EF4-FFF2-40B4-BE49-F238E27FC236}">
                <a16:creationId xmlns:a16="http://schemas.microsoft.com/office/drawing/2014/main" id="{9CD6093B-1981-46E3-BFD1-89AA443759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24750" y="4221163"/>
            <a:ext cx="0" cy="13684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21" name="CasellaDiTesto 1">
            <a:extLst>
              <a:ext uri="{FF2B5EF4-FFF2-40B4-BE49-F238E27FC236}">
                <a16:creationId xmlns:a16="http://schemas.microsoft.com/office/drawing/2014/main" id="{D8E1258E-FECB-4B88-B5C1-AC186A151B3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419475" y="4675188"/>
            <a:ext cx="44910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i="0"/>
              <a:t>‘Piove sempre di domenica’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3A3D3EF0-3921-4FCA-A494-F92CBFC4A2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pl-PL" altLang="it-IT" sz="3600"/>
              <a:t>    </a:t>
            </a:r>
            <a:r>
              <a:rPr lang="it-IT" altLang="it-IT" sz="3600"/>
              <a:t>Odissea: pura fantasia?</a:t>
            </a:r>
            <a:endParaRPr lang="en-US" altLang="it-IT" sz="3600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D97212C7-B60B-45F5-BBE3-1C04414939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dirty="0">
                <a:solidFill>
                  <a:srgbClr val="000000"/>
                </a:solidFill>
              </a:rPr>
              <a:t>Dall'altra parte </a:t>
            </a:r>
            <a:r>
              <a:rPr lang="it-IT" sz="2400" dirty="0" err="1">
                <a:solidFill>
                  <a:srgbClr val="000000"/>
                </a:solidFill>
              </a:rPr>
              <a:t>havvi</a:t>
            </a:r>
            <a:r>
              <a:rPr lang="it-IT" sz="2400" dirty="0">
                <a:solidFill>
                  <a:srgbClr val="000000"/>
                </a:solidFill>
              </a:rPr>
              <a:t> due scogli: l'uno</a:t>
            </a:r>
            <a:br>
              <a:rPr lang="it-IT" sz="2400" dirty="0"/>
            </a:br>
            <a:r>
              <a:rPr lang="it-IT" sz="2400" dirty="0">
                <a:solidFill>
                  <a:srgbClr val="000000"/>
                </a:solidFill>
              </a:rPr>
              <a:t>Va sino agli astri, e fosca nube il cinge</a:t>
            </a:r>
            <a:br>
              <a:rPr lang="it-IT" sz="2400" dirty="0"/>
            </a:br>
            <a:r>
              <a:rPr lang="it-IT" sz="2400" dirty="0">
                <a:solidFill>
                  <a:srgbClr val="000000"/>
                </a:solidFill>
              </a:rPr>
              <a:t>Né su l'acuto vertice, l'estate</a:t>
            </a:r>
            <a:br>
              <a:rPr lang="it-IT" sz="2400" dirty="0"/>
            </a:br>
            <a:r>
              <a:rPr lang="it-IT" sz="2400" dirty="0">
                <a:solidFill>
                  <a:srgbClr val="000000"/>
                </a:solidFill>
              </a:rPr>
              <a:t>Corra o l'autunno, un puro ciel mai ride.</a:t>
            </a:r>
          </a:p>
          <a:p>
            <a:pPr eaLnBrk="1" hangingPunct="1">
              <a:defRPr/>
            </a:pPr>
            <a:r>
              <a:rPr lang="it-IT" sz="2400" dirty="0">
                <a:solidFill>
                  <a:srgbClr val="000000"/>
                </a:solidFill>
              </a:rPr>
              <a:t>Scilla ivi alberga, che moleste grida</a:t>
            </a:r>
            <a:br>
              <a:rPr lang="it-IT" sz="2400" dirty="0"/>
            </a:br>
            <a:r>
              <a:rPr lang="it-IT" sz="2400" dirty="0">
                <a:solidFill>
                  <a:srgbClr val="000000"/>
                </a:solidFill>
              </a:rPr>
              <a:t>Di mandar non ristà.</a:t>
            </a:r>
          </a:p>
          <a:p>
            <a:pPr eaLnBrk="1" hangingPunct="1">
              <a:defRPr/>
            </a:pPr>
            <a:r>
              <a:rPr lang="it-IT" sz="2400" dirty="0">
                <a:solidFill>
                  <a:srgbClr val="000000"/>
                </a:solidFill>
              </a:rPr>
              <a:t>Grande verdeggia in questo e d'ampie foglie</a:t>
            </a:r>
            <a:br>
              <a:rPr lang="it-IT" sz="2400" dirty="0"/>
            </a:br>
            <a:r>
              <a:rPr lang="it-IT" sz="2400" dirty="0">
                <a:solidFill>
                  <a:srgbClr val="000000"/>
                </a:solidFill>
              </a:rPr>
              <a:t>Selvaggio fico; e alle sue falde assorbe</a:t>
            </a:r>
            <a:br>
              <a:rPr lang="it-IT" sz="2400" dirty="0"/>
            </a:br>
            <a:r>
              <a:rPr lang="it-IT" sz="2400" dirty="0">
                <a:solidFill>
                  <a:srgbClr val="000000"/>
                </a:solidFill>
              </a:rPr>
              <a:t>La temuta Cariddi il negro mare.</a:t>
            </a:r>
            <a:br>
              <a:rPr lang="it-IT" sz="2400" dirty="0"/>
            </a:br>
            <a:r>
              <a:rPr lang="it-IT" sz="2400" dirty="0">
                <a:solidFill>
                  <a:srgbClr val="0070C0"/>
                </a:solidFill>
              </a:rPr>
              <a:t>Tre fiate il rigetta, e tre nel giorno</a:t>
            </a:r>
            <a:br>
              <a:rPr lang="it-IT" sz="2400" dirty="0"/>
            </a:br>
            <a:r>
              <a:rPr lang="it-IT" sz="2400" dirty="0">
                <a:solidFill>
                  <a:srgbClr val="000000"/>
                </a:solidFill>
              </a:rPr>
              <a:t>L'assorbe orribilmente.</a:t>
            </a:r>
            <a:endParaRPr lang="en-US" altLang="it-IT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altLang="it-IT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2644" name="Picture 4">
            <a:extLst>
              <a:ext uri="{FF2B5EF4-FFF2-40B4-BE49-F238E27FC236}">
                <a16:creationId xmlns:a16="http://schemas.microsoft.com/office/drawing/2014/main" id="{3373E428-8836-4419-8DD0-758F63D2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888" y="274638"/>
            <a:ext cx="28162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Text Box 5">
            <a:extLst>
              <a:ext uri="{FF2B5EF4-FFF2-40B4-BE49-F238E27FC236}">
                <a16:creationId xmlns:a16="http://schemas.microsoft.com/office/drawing/2014/main" id="{322EB3D8-61A9-4EAA-A92A-432C81348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075" y="6127750"/>
            <a:ext cx="5857875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i="0"/>
              <a:t>Omero</a:t>
            </a:r>
            <a:r>
              <a:rPr lang="pl-PL" altLang="it-IT" sz="2000" i="0"/>
              <a:t>, </a:t>
            </a:r>
            <a:r>
              <a:rPr lang="it-IT" altLang="it-IT" sz="2000" i="0"/>
              <a:t>Odissea, Libro XII</a:t>
            </a:r>
          </a:p>
          <a:p>
            <a:pPr eaLnBrk="1" hangingPunct="1"/>
            <a:r>
              <a:rPr lang="en-US" altLang="it-IT" sz="1400" i="0"/>
              <a:t>https://www.rodoni.ch/busoni/bibliotechina/nuovifiles/odisse_h/testo.htm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399BCF2F-33BA-4210-A71F-268D06659F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O</a:t>
            </a:r>
            <a:r>
              <a:rPr lang="pl-PL" altLang="it-IT"/>
              <a:t>mer</a:t>
            </a:r>
            <a:r>
              <a:rPr lang="it-IT" altLang="it-IT"/>
              <a:t>o</a:t>
            </a:r>
            <a:r>
              <a:rPr lang="pl-PL" altLang="it-IT"/>
              <a:t>: Scilla &amp; C</a:t>
            </a:r>
            <a:r>
              <a:rPr lang="it-IT" altLang="it-IT"/>
              <a:t>ariddi</a:t>
            </a:r>
            <a:endParaRPr lang="en-US" altLang="it-IT"/>
          </a:p>
        </p:txBody>
      </p:sp>
      <p:pic>
        <p:nvPicPr>
          <p:cNvPr id="113667" name="Picture 3">
            <a:extLst>
              <a:ext uri="{FF2B5EF4-FFF2-40B4-BE49-F238E27FC236}">
                <a16:creationId xmlns:a16="http://schemas.microsoft.com/office/drawing/2014/main" id="{C0B5A5F4-1388-4D01-ADCC-4D04DE71C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895475"/>
            <a:ext cx="32385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4">
            <a:extLst>
              <a:ext uri="{FF2B5EF4-FFF2-40B4-BE49-F238E27FC236}">
                <a16:creationId xmlns:a16="http://schemas.microsoft.com/office/drawing/2014/main" id="{6773EA25-F82A-4B80-8075-35F88998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67188"/>
            <a:ext cx="338455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5">
            <a:extLst>
              <a:ext uri="{FF2B5EF4-FFF2-40B4-BE49-F238E27FC236}">
                <a16:creationId xmlns:a16="http://schemas.microsoft.com/office/drawing/2014/main" id="{A1A942D0-D357-4187-BF99-26702E4EF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04925"/>
            <a:ext cx="331152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0" name="CasellaDiTesto 5">
            <a:extLst>
              <a:ext uri="{FF2B5EF4-FFF2-40B4-BE49-F238E27FC236}">
                <a16:creationId xmlns:a16="http://schemas.microsoft.com/office/drawing/2014/main" id="{BF4807E4-CDBE-4031-8948-86A494CA3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6453188"/>
            <a:ext cx="2235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Foto Maria Karwasz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3E06206A-6646-4513-890B-0BD7E6308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12775" y="-17145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600"/>
              <a:t>Stretto di Messina</a:t>
            </a:r>
            <a:endParaRPr lang="en-US" altLang="it-IT" sz="3600"/>
          </a:p>
        </p:txBody>
      </p:sp>
      <p:pic>
        <p:nvPicPr>
          <p:cNvPr id="114691" name="Picture 3">
            <a:extLst>
              <a:ext uri="{FF2B5EF4-FFF2-40B4-BE49-F238E27FC236}">
                <a16:creationId xmlns:a16="http://schemas.microsoft.com/office/drawing/2014/main" id="{FD5ABD8A-6EA3-4153-B9D2-CD508A0EC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2560638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4">
            <a:extLst>
              <a:ext uri="{FF2B5EF4-FFF2-40B4-BE49-F238E27FC236}">
                <a16:creationId xmlns:a16="http://schemas.microsoft.com/office/drawing/2014/main" id="{D52A572E-E367-4400-9D26-FC1187BE0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381750"/>
            <a:ext cx="32385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200" i="0">
                <a:hlinkClick r:id="rId3"/>
              </a:rPr>
              <a:t>http://it.wikipedia.org/wiki/Stretto_di_Messina</a:t>
            </a:r>
            <a:endParaRPr lang="pl-PL" altLang="it-IT" sz="1200" i="0"/>
          </a:p>
        </p:txBody>
      </p:sp>
      <p:pic>
        <p:nvPicPr>
          <p:cNvPr id="114693" name="Picture 5">
            <a:extLst>
              <a:ext uri="{FF2B5EF4-FFF2-40B4-BE49-F238E27FC236}">
                <a16:creationId xmlns:a16="http://schemas.microsoft.com/office/drawing/2014/main" id="{297CEB0E-7F42-42DB-B564-99B125FB5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125538"/>
            <a:ext cx="6300787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>
            <a:extLst>
              <a:ext uri="{FF2B5EF4-FFF2-40B4-BE49-F238E27FC236}">
                <a16:creationId xmlns:a16="http://schemas.microsoft.com/office/drawing/2014/main" id="{47C88B30-00B0-4FCC-B8F5-5A7D909CE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581525"/>
            <a:ext cx="5384800" cy="17764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5" name="Text Box 7">
            <a:extLst>
              <a:ext uri="{FF2B5EF4-FFF2-40B4-BE49-F238E27FC236}">
                <a16:creationId xmlns:a16="http://schemas.microsoft.com/office/drawing/2014/main" id="{D325A810-01F9-4A12-A917-499779644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495300"/>
            <a:ext cx="25415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it-IT" sz="2400" b="1" i="0">
                <a:solidFill>
                  <a:srgbClr val="FF0000"/>
                </a:solidFill>
              </a:rPr>
              <a:t>3 </a:t>
            </a:r>
            <a:r>
              <a:rPr lang="it-IT" altLang="it-IT" sz="2400" b="1" i="0">
                <a:solidFill>
                  <a:srgbClr val="FF0000"/>
                </a:solidFill>
              </a:rPr>
              <a:t>volte al giorno</a:t>
            </a:r>
            <a:endParaRPr lang="en-US" altLang="it-IT" sz="2400" b="1" i="0">
              <a:solidFill>
                <a:srgbClr val="FF0000"/>
              </a:solidFill>
            </a:endParaRPr>
          </a:p>
        </p:txBody>
      </p:sp>
      <p:sp>
        <p:nvSpPr>
          <p:cNvPr id="114696" name="CasellaDiTesto 8">
            <a:extLst>
              <a:ext uri="{FF2B5EF4-FFF2-40B4-BE49-F238E27FC236}">
                <a16:creationId xmlns:a16="http://schemas.microsoft.com/office/drawing/2014/main" id="{411D27ED-CE74-4ABE-97FD-C39538A2A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938" y="6381750"/>
            <a:ext cx="5110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i="0">
                <a:solidFill>
                  <a:srgbClr val="0000FF"/>
                </a:solidFill>
              </a:rPr>
              <a:t>Dislivello di 3 cm su 3 km: impossibile a remare</a:t>
            </a:r>
            <a:endParaRPr lang="it-IT" altLang="it-IT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8D018F76-637F-479A-B191-F758AAC89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88950"/>
            <a:ext cx="748506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8000"/>
              </a:buClr>
              <a:buSzPct val="100000"/>
              <a:buFont typeface="Wingdings" panose="05000000000000000000" pitchFamily="2" charset="2"/>
              <a:buNone/>
            </a:pPr>
            <a:r>
              <a:rPr lang="it-IT" altLang="it-IT" sz="3300" i="0">
                <a:solidFill>
                  <a:srgbClr val="008000"/>
                </a:solidFill>
              </a:rPr>
              <a:t>La zona è sinistra anche per i terremoti</a:t>
            </a:r>
            <a:endParaRPr lang="pl-PL" altLang="it-IT" sz="3300" i="0">
              <a:solidFill>
                <a:srgbClr val="008000"/>
              </a:solidFill>
            </a:endParaRPr>
          </a:p>
        </p:txBody>
      </p:sp>
      <p:pic>
        <p:nvPicPr>
          <p:cNvPr id="115715" name="Picture 3">
            <a:extLst>
              <a:ext uri="{FF2B5EF4-FFF2-40B4-BE49-F238E27FC236}">
                <a16:creationId xmlns:a16="http://schemas.microsoft.com/office/drawing/2014/main" id="{3DFAC320-05FB-4EC7-853C-162908040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1076325"/>
            <a:ext cx="3617913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4">
            <a:extLst>
              <a:ext uri="{FF2B5EF4-FFF2-40B4-BE49-F238E27FC236}">
                <a16:creationId xmlns:a16="http://schemas.microsoft.com/office/drawing/2014/main" id="{5D9BD33A-C414-433A-92A3-FE4EB5D3F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076325"/>
            <a:ext cx="4454525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CasellaDiTesto 6">
            <a:extLst>
              <a:ext uri="{FF2B5EF4-FFF2-40B4-BE49-F238E27FC236}">
                <a16:creationId xmlns:a16="http://schemas.microsoft.com/office/drawing/2014/main" id="{DC66D3E4-8292-465A-8D5D-10FD1D7B9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4746625"/>
            <a:ext cx="86233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i="0">
                <a:solidFill>
                  <a:srgbClr val="000000"/>
                </a:solidFill>
              </a:rPr>
              <a:t>Italia sembra uno stivale. No! È una scarpa da calcio, visto che il calcio è lo sport nazionale. A questo punto, la Sicilia è una palla fortemente calciata, che gira in senso antiorario.      Parlando serio, la causa del terremoto a Messina 1908 fu proprio questo moto rotatorio dell’isola. E anche tutta la penisola gira in senso antiorario, dopo aversi staccata dalla Tunisia e aver urtato l’Europa, dove oggi soni le Alpi (20 mln di anni fa?)</a:t>
            </a:r>
            <a:endParaRPr lang="it-IT" altLang="it-IT" sz="200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A13807C9-697E-4467-A0AB-CE17195F94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it-IT" sz="3600"/>
              <a:t> </a:t>
            </a:r>
            <a:r>
              <a:rPr lang="it-IT" altLang="it-IT" sz="3600"/>
              <a:t>Disastri globali: tsunami</a:t>
            </a:r>
            <a:endParaRPr lang="en-US" altLang="it-IT" sz="3600"/>
          </a:p>
        </p:txBody>
      </p:sp>
      <p:sp>
        <p:nvSpPr>
          <p:cNvPr id="116739" name="Text Box 3">
            <a:extLst>
              <a:ext uri="{FF2B5EF4-FFF2-40B4-BE49-F238E27FC236}">
                <a16:creationId xmlns:a16="http://schemas.microsoft.com/office/drawing/2014/main" id="{9A667E24-0687-417E-A8C6-A2324B66D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461125"/>
            <a:ext cx="42799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it-IT" sz="800" i="0"/>
              <a:t>http://crisisreliefjapan.files.wordpress.com/2011/10/tsunami-wave.jpg</a:t>
            </a:r>
          </a:p>
          <a:p>
            <a:pPr eaLnBrk="1" hangingPunct="1"/>
            <a:r>
              <a:rPr lang="pl-PL" altLang="it-IT" sz="800" i="0">
                <a:hlinkClick r:id="rId2"/>
              </a:rPr>
              <a:t>http://cksimpsonwx.blogspot.com/2013/03/throwback-tohoku-earthquake-and-tsunami.html</a:t>
            </a:r>
            <a:endParaRPr lang="pl-PL" altLang="it-IT" sz="800" i="0"/>
          </a:p>
          <a:p>
            <a:pPr eaLnBrk="1" hangingPunct="1"/>
            <a:endParaRPr lang="en-US" altLang="it-IT" sz="800" i="0"/>
          </a:p>
        </p:txBody>
      </p:sp>
      <p:pic>
        <p:nvPicPr>
          <p:cNvPr id="116740" name="Picture 4">
            <a:extLst>
              <a:ext uri="{FF2B5EF4-FFF2-40B4-BE49-F238E27FC236}">
                <a16:creationId xmlns:a16="http://schemas.microsoft.com/office/drawing/2014/main" id="{75FC66EC-6937-4AF7-AF40-BD374E782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82375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5">
            <a:extLst>
              <a:ext uri="{FF2B5EF4-FFF2-40B4-BE49-F238E27FC236}">
                <a16:creationId xmlns:a16="http://schemas.microsoft.com/office/drawing/2014/main" id="{5966C802-E245-444A-BC16-BAF9F9B4F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05263"/>
            <a:ext cx="38100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Picture 6">
            <a:extLst>
              <a:ext uri="{FF2B5EF4-FFF2-40B4-BE49-F238E27FC236}">
                <a16:creationId xmlns:a16="http://schemas.microsoft.com/office/drawing/2014/main" id="{7070BB9A-047B-48B2-B3F5-A63B20206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05263"/>
            <a:ext cx="3295650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>
            <a:extLst>
              <a:ext uri="{FF2B5EF4-FFF2-40B4-BE49-F238E27FC236}">
                <a16:creationId xmlns:a16="http://schemas.microsoft.com/office/drawing/2014/main" id="{7BA63E5E-10C0-4F85-B508-092C78C022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325" y="11113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600"/>
              <a:t>Come lo sappiamo?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D236DC-8F45-41AE-8DDF-B5A49E9C2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25" y="890588"/>
            <a:ext cx="8229600" cy="1036637"/>
          </a:xfrm>
        </p:spPr>
        <p:txBody>
          <a:bodyPr/>
          <a:lstStyle/>
          <a:p>
            <a:pPr eaLnBrk="1" hangingPunct="1">
              <a:defRPr/>
            </a:pPr>
            <a:r>
              <a:rPr lang="it-IT" sz="2000" dirty="0"/>
              <a:t>Dalla tavola periodica degli elementi chimici:</a:t>
            </a:r>
          </a:p>
          <a:p>
            <a:pPr marL="0" indent="0" eaLnBrk="1" hangingPunct="1">
              <a:buFontTx/>
              <a:buNone/>
              <a:defRPr/>
            </a:pPr>
            <a:r>
              <a:rPr lang="it-IT" sz="2000" dirty="0"/>
              <a:t>Elementi più pesanti del ferro non possono essere creati nelle stelle ‘normali’</a:t>
            </a:r>
          </a:p>
        </p:txBody>
      </p:sp>
      <p:sp>
        <p:nvSpPr>
          <p:cNvPr id="14340" name="CasellaDiTesto 4">
            <a:extLst>
              <a:ext uri="{FF2B5EF4-FFF2-40B4-BE49-F238E27FC236}">
                <a16:creationId xmlns:a16="http://schemas.microsoft.com/office/drawing/2014/main" id="{0065BE47-00B7-40F6-97D9-4757DC537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6361113"/>
            <a:ext cx="8704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https://www.scienzafacile.com/introduzione-alla-tavola-periodica-degli-elementi/</a:t>
            </a:r>
          </a:p>
        </p:txBody>
      </p:sp>
      <p:pic>
        <p:nvPicPr>
          <p:cNvPr id="14341" name="Picture 4" descr="Introduzione alla tavola periodica degli elementi">
            <a:extLst>
              <a:ext uri="{FF2B5EF4-FFF2-40B4-BE49-F238E27FC236}">
                <a16:creationId xmlns:a16="http://schemas.microsoft.com/office/drawing/2014/main" id="{129A1F51-25B8-44D0-85B1-097126A65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2089150"/>
            <a:ext cx="772795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>
            <a:extLst>
              <a:ext uri="{FF2B5EF4-FFF2-40B4-BE49-F238E27FC236}">
                <a16:creationId xmlns:a16="http://schemas.microsoft.com/office/drawing/2014/main" id="{96148DD9-1412-4C3B-892A-8E2CB256D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365125"/>
            <a:ext cx="3983037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3" name="Picture 6">
            <a:extLst>
              <a:ext uri="{FF2B5EF4-FFF2-40B4-BE49-F238E27FC236}">
                <a16:creationId xmlns:a16="http://schemas.microsoft.com/office/drawing/2014/main" id="{4834CDEC-D5E7-4145-B815-21C9724F7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52425"/>
            <a:ext cx="4003675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4" name="Rectangle 7">
            <a:extLst>
              <a:ext uri="{FF2B5EF4-FFF2-40B4-BE49-F238E27FC236}">
                <a16:creationId xmlns:a16="http://schemas.microsoft.com/office/drawing/2014/main" id="{A1EF4176-2074-4485-A519-7B8C36B65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8" y="5776913"/>
            <a:ext cx="8783637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200" i="0"/>
              <a:t>Lo tsunami dopo il terremoto di </a:t>
            </a:r>
            <a:r>
              <a:rPr lang="pl-PL" altLang="it-IT" sz="2200" i="0"/>
              <a:t>Tohuku </a:t>
            </a:r>
            <a:r>
              <a:rPr lang="it-IT" altLang="it-IT" sz="2200" i="0"/>
              <a:t>(Giappone) </a:t>
            </a:r>
            <a:r>
              <a:rPr lang="pl-PL" altLang="it-IT" sz="2200" i="0"/>
              <a:t>11.03.2011</a:t>
            </a:r>
          </a:p>
          <a:p>
            <a:pPr eaLnBrk="1" hangingPunct="1"/>
            <a:r>
              <a:rPr lang="pl-PL" altLang="it-IT" sz="2200" i="0"/>
              <a:t>9,0</a:t>
            </a:r>
            <a:r>
              <a:rPr lang="it-IT" altLang="it-IT" sz="2200" i="0"/>
              <a:t> sulla scala di </a:t>
            </a:r>
            <a:r>
              <a:rPr lang="pl-PL" altLang="it-IT" sz="2200" i="0"/>
              <a:t>Richter (</a:t>
            </a:r>
            <a:r>
              <a:rPr lang="it-IT" altLang="it-IT" sz="2200" i="0"/>
              <a:t>uno di più forti nella storia umana</a:t>
            </a:r>
            <a:r>
              <a:rPr lang="pl-PL" altLang="it-IT" sz="2200" i="0"/>
              <a:t>: 20 </a:t>
            </a:r>
            <a:r>
              <a:rPr lang="it-IT" altLang="it-IT" sz="2200" i="0"/>
              <a:t>mila vittime. Lo stress tra le due placche si accumulava per 800 anni. </a:t>
            </a:r>
            <a:endParaRPr lang="en-AU" altLang="it-IT" sz="2200" i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ytuł 1">
            <a:extLst>
              <a:ext uri="{FF2B5EF4-FFF2-40B4-BE49-F238E27FC236}">
                <a16:creationId xmlns:a16="http://schemas.microsoft.com/office/drawing/2014/main" id="{A8E3FB95-5F6E-4057-9399-42C7EF2F3E1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165850"/>
            <a:ext cx="8229600" cy="692150"/>
          </a:xfrm>
        </p:spPr>
        <p:txBody>
          <a:bodyPr/>
          <a:lstStyle/>
          <a:p>
            <a:pPr eaLnBrk="1" hangingPunct="1"/>
            <a:r>
              <a:rPr lang="pl-PL" altLang="it-IT" sz="2400">
                <a:solidFill>
                  <a:srgbClr val="BFBFBF"/>
                </a:solidFill>
              </a:rPr>
              <a:t>Półwysep Iberyjski (i stratosfera) nocą 4.12.2011 roku</a:t>
            </a:r>
          </a:p>
        </p:txBody>
      </p:sp>
      <p:pic>
        <p:nvPicPr>
          <p:cNvPr id="160771" name="Obraz 2" descr="NGfot9.jpg">
            <a:extLst>
              <a:ext uri="{FF2B5EF4-FFF2-40B4-BE49-F238E27FC236}">
                <a16:creationId xmlns:a16="http://schemas.microsoft.com/office/drawing/2014/main" id="{81A03ED9-00B1-4C1D-BCB8-AC0F84BE7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604250" cy="573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>
            <a:extLst>
              <a:ext uri="{FF2B5EF4-FFF2-40B4-BE49-F238E27FC236}">
                <a16:creationId xmlns:a16="http://schemas.microsoft.com/office/drawing/2014/main" id="{FDEFC0F5-2494-4CCF-8753-22A778415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49275"/>
            <a:ext cx="2506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it-IT" sz="3200">
                <a:solidFill>
                  <a:srgbClr val="FFFF00"/>
                </a:solidFill>
              </a:rPr>
              <a:t>Antroposfera</a:t>
            </a:r>
            <a:endParaRPr lang="en-AU" altLang="it-IT" sz="32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ytuł 1">
            <a:extLst>
              <a:ext uri="{FF2B5EF4-FFF2-40B4-BE49-F238E27FC236}">
                <a16:creationId xmlns:a16="http://schemas.microsoft.com/office/drawing/2014/main" id="{0FFE262A-C6C5-48D7-A917-321EF3D7E1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092825"/>
            <a:ext cx="8229600" cy="765175"/>
          </a:xfrm>
        </p:spPr>
        <p:txBody>
          <a:bodyPr/>
          <a:lstStyle/>
          <a:p>
            <a:pPr eaLnBrk="1" hangingPunct="1"/>
            <a:r>
              <a:rPr lang="pl-PL" altLang="it-IT" sz="2400">
                <a:solidFill>
                  <a:srgbClr val="BFBFBF"/>
                </a:solidFill>
              </a:rPr>
              <a:t>Delta Nilu nocą: „hałas” świateł miast widać z kosmosu</a:t>
            </a:r>
          </a:p>
        </p:txBody>
      </p:sp>
      <p:pic>
        <p:nvPicPr>
          <p:cNvPr id="119811" name="Obraz 2" descr="NGfot26.jpg">
            <a:extLst>
              <a:ext uri="{FF2B5EF4-FFF2-40B4-BE49-F238E27FC236}">
                <a16:creationId xmlns:a16="http://schemas.microsoft.com/office/drawing/2014/main" id="{BE36CBF7-3A2A-45BB-9BFB-D0883CF9A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88913"/>
            <a:ext cx="8893175" cy="585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4">
            <a:extLst>
              <a:ext uri="{FF2B5EF4-FFF2-40B4-BE49-F238E27FC236}">
                <a16:creationId xmlns:a16="http://schemas.microsoft.com/office/drawing/2014/main" id="{11D37277-F66E-4BEB-B799-D5856973C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49275"/>
            <a:ext cx="2506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it-IT" sz="3200">
                <a:solidFill>
                  <a:srgbClr val="FFFF00"/>
                </a:solidFill>
              </a:rPr>
              <a:t>Antroposfera</a:t>
            </a:r>
            <a:endParaRPr lang="en-AU" altLang="it-IT" sz="32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255406E6-3D98-469F-B66B-0A7C06C0D2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it-IT" sz="3600">
                <a:solidFill>
                  <a:schemeClr val="accent2"/>
                </a:solidFill>
              </a:rPr>
              <a:t>Antroposfera:</a:t>
            </a:r>
            <a:r>
              <a:rPr lang="it-IT" altLang="it-IT" sz="3600">
                <a:solidFill>
                  <a:schemeClr val="accent2"/>
                </a:solidFill>
              </a:rPr>
              <a:t> lo smog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pic>
        <p:nvPicPr>
          <p:cNvPr id="120835" name="Picture 4">
            <a:extLst>
              <a:ext uri="{FF2B5EF4-FFF2-40B4-BE49-F238E27FC236}">
                <a16:creationId xmlns:a16="http://schemas.microsoft.com/office/drawing/2014/main" id="{442824B5-9146-4A28-A017-B2355AAD3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7345362" cy="476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6" name="Text Box 5">
            <a:extLst>
              <a:ext uri="{FF2B5EF4-FFF2-40B4-BE49-F238E27FC236}">
                <a16:creationId xmlns:a16="http://schemas.microsoft.com/office/drawing/2014/main" id="{195BC507-07FF-46CB-ADC7-42D04888A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5805488"/>
            <a:ext cx="8229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i="0"/>
              <a:t>Lo smog nelle città cinesi (e fino a qualche anno fa anche giapponesi) è tale, che il sole si vede solo qualche giorno all’anno (durante le feste, come Capodanno)</a:t>
            </a:r>
            <a:r>
              <a:rPr lang="pl-PL" altLang="it-IT" sz="2000" i="0"/>
              <a:t> </a:t>
            </a:r>
            <a:endParaRPr lang="en-AU" altLang="it-IT" sz="2000" i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65CB71B7-B219-4B1B-9461-94B190BC1F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600">
                <a:solidFill>
                  <a:schemeClr val="accent2"/>
                </a:solidFill>
              </a:rPr>
              <a:t>‘Il buco’ d’ozono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pic>
        <p:nvPicPr>
          <p:cNvPr id="121859" name="Picture 4">
            <a:extLst>
              <a:ext uri="{FF2B5EF4-FFF2-40B4-BE49-F238E27FC236}">
                <a16:creationId xmlns:a16="http://schemas.microsoft.com/office/drawing/2014/main" id="{3384E3A6-7418-4CDE-B6BA-68FBA94C4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49338"/>
            <a:ext cx="7961312" cy="484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0" name="Text Box 5">
            <a:extLst>
              <a:ext uri="{FF2B5EF4-FFF2-40B4-BE49-F238E27FC236}">
                <a16:creationId xmlns:a16="http://schemas.microsoft.com/office/drawing/2014/main" id="{A99BF8F7-0259-481B-BF36-6F277DC80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5969000"/>
            <a:ext cx="87376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i="0"/>
              <a:t>L’ozono richiede basse temperature per la stabilizzazione, allora si accumula sopra</a:t>
            </a:r>
          </a:p>
          <a:p>
            <a:pPr eaLnBrk="1" hangingPunct="1"/>
            <a:r>
              <a:rPr lang="it-IT" altLang="it-IT" i="0"/>
              <a:t>i poli. Gli aerosol usati poco tempo fa (CFC) agiscono in modo catalitico causando </a:t>
            </a:r>
          </a:p>
          <a:p>
            <a:pPr eaLnBrk="1" hangingPunct="1"/>
            <a:r>
              <a:rPr lang="it-IT" altLang="it-IT" i="0"/>
              <a:t>la distruzione dell’ozono. Il buco si sta chiudendo, ma il processo richiede decenni.</a:t>
            </a:r>
            <a:r>
              <a:rPr lang="pl-PL" altLang="it-IT"/>
              <a:t>.</a:t>
            </a:r>
            <a:endParaRPr lang="en-AU" altLang="it-IT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olo 1">
            <a:extLst>
              <a:ext uri="{FF2B5EF4-FFF2-40B4-BE49-F238E27FC236}">
                <a16:creationId xmlns:a16="http://schemas.microsoft.com/office/drawing/2014/main" id="{51B6DD54-3E0F-48FF-85BD-1398FFB6A9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Mostre didattiche</a:t>
            </a:r>
          </a:p>
        </p:txBody>
      </p:sp>
      <p:pic>
        <p:nvPicPr>
          <p:cNvPr id="122883" name="Immagine 4">
            <a:extLst>
              <a:ext uri="{FF2B5EF4-FFF2-40B4-BE49-F238E27FC236}">
                <a16:creationId xmlns:a16="http://schemas.microsoft.com/office/drawing/2014/main" id="{3DABDE02-00AC-4AE7-9B32-0AFEDFD6F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417638"/>
            <a:ext cx="45608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Immagine 6">
            <a:extLst>
              <a:ext uri="{FF2B5EF4-FFF2-40B4-BE49-F238E27FC236}">
                <a16:creationId xmlns:a16="http://schemas.microsoft.com/office/drawing/2014/main" id="{9F87CB12-C107-4015-B69C-64CAAF5AA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406650"/>
            <a:ext cx="44862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CasellaDiTesto 7">
            <a:extLst>
              <a:ext uri="{FF2B5EF4-FFF2-40B4-BE49-F238E27FC236}">
                <a16:creationId xmlns:a16="http://schemas.microsoft.com/office/drawing/2014/main" id="{7B690F37-08F6-4AE8-BD8A-604DD5027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4849813"/>
            <a:ext cx="86233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i="0"/>
              <a:t>«Una Terra per l’Uomo», </a:t>
            </a:r>
          </a:p>
          <a:p>
            <a:pPr eaLnBrk="1" hangingPunct="1"/>
            <a:r>
              <a:rPr lang="it-IT" altLang="it-IT" sz="2000" i="0"/>
              <a:t>Mostra Euresis, edizione di Trento, 2003</a:t>
            </a:r>
          </a:p>
          <a:p>
            <a:pPr eaLnBrk="1" hangingPunct="1"/>
            <a:r>
              <a:rPr lang="it-IT" altLang="it-IT" sz="2000" i="0"/>
              <a:t>Modello del riscaldamento in serra</a:t>
            </a:r>
          </a:p>
        </p:txBody>
      </p:sp>
      <p:sp>
        <p:nvSpPr>
          <p:cNvPr id="122886" name="CasellaDiTesto 8">
            <a:extLst>
              <a:ext uri="{FF2B5EF4-FFF2-40B4-BE49-F238E27FC236}">
                <a16:creationId xmlns:a16="http://schemas.microsoft.com/office/drawing/2014/main" id="{9122BC90-9D74-4A2A-B0B6-DCEC014CD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5954713"/>
            <a:ext cx="8624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i="0"/>
              <a:t>«Il mondo del ghiaccio», Museo Tridentino</a:t>
            </a:r>
          </a:p>
          <a:p>
            <a:pPr eaLnBrk="1" hangingPunct="1"/>
            <a:r>
              <a:rPr lang="it-IT" altLang="it-IT" sz="2000" i="0"/>
              <a:t>delle Scienze Naturali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olo 1">
            <a:extLst>
              <a:ext uri="{FF2B5EF4-FFF2-40B4-BE49-F238E27FC236}">
                <a16:creationId xmlns:a16="http://schemas.microsoft.com/office/drawing/2014/main" id="{0A81744F-55CB-4515-9238-6C98B4A735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«Geodium» quattro ere della Terra</a:t>
            </a:r>
          </a:p>
        </p:txBody>
      </p:sp>
      <p:pic>
        <p:nvPicPr>
          <p:cNvPr id="123907" name="Immagine 8">
            <a:extLst>
              <a:ext uri="{FF2B5EF4-FFF2-40B4-BE49-F238E27FC236}">
                <a16:creationId xmlns:a16="http://schemas.microsoft.com/office/drawing/2014/main" id="{F26A0CD8-9599-4506-BEB7-5FAB5A1BE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773238"/>
            <a:ext cx="929005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CasellaDiTesto 4">
            <a:extLst>
              <a:ext uri="{FF2B5EF4-FFF2-40B4-BE49-F238E27FC236}">
                <a16:creationId xmlns:a16="http://schemas.microsoft.com/office/drawing/2014/main" id="{F2C66A9F-BDF0-4CED-B984-C3FE83DF3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581525"/>
            <a:ext cx="8624887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it-IT" altLang="it-IT" sz="2000" i="0"/>
              <a:t>Era del fuoco</a:t>
            </a:r>
          </a:p>
          <a:p>
            <a:pPr eaLnBrk="1" hangingPunct="1">
              <a:buFontTx/>
              <a:buAutoNum type="arabicPeriod"/>
            </a:pPr>
            <a:r>
              <a:rPr lang="it-IT" altLang="it-IT" sz="2000" i="0"/>
              <a:t>Era dell’acqua </a:t>
            </a:r>
          </a:p>
          <a:p>
            <a:pPr eaLnBrk="1" hangingPunct="1">
              <a:buFontTx/>
              <a:buAutoNum type="arabicPeriod"/>
            </a:pPr>
            <a:r>
              <a:rPr lang="it-IT" altLang="it-IT" sz="2000" i="0"/>
              <a:t>Era del ghiaccio</a:t>
            </a:r>
          </a:p>
          <a:p>
            <a:pPr eaLnBrk="1" hangingPunct="1">
              <a:buFontTx/>
              <a:buAutoNum type="arabicPeriod"/>
            </a:pPr>
            <a:r>
              <a:rPr lang="it-IT" altLang="it-IT" sz="2000" i="0"/>
              <a:t>Era dell’Uomo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6">
            <a:extLst>
              <a:ext uri="{FF2B5EF4-FFF2-40B4-BE49-F238E27FC236}">
                <a16:creationId xmlns:a16="http://schemas.microsoft.com/office/drawing/2014/main" id="{5BA83B01-D0EF-48A5-A256-5BCF1F75B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1196975"/>
            <a:ext cx="653732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3910994B-DBDB-44D5-B7FE-ED88EED7E8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it-IT" altLang="it-IT" sz="3600"/>
              <a:t>Punti cardinali di geofisica per non geofisici</a:t>
            </a:r>
            <a:endParaRPr lang="en-US" altLang="it-IT" sz="360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58BCB7F-4A9C-46AF-B7A0-45BFDB3BD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96975"/>
            <a:ext cx="84359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600" i="0"/>
              <a:t>L’età della Terra</a:t>
            </a:r>
            <a:r>
              <a:rPr lang="pl-PL" altLang="it-IT" sz="2600" i="0"/>
              <a:t>: 4,567 mln </a:t>
            </a:r>
            <a:r>
              <a:rPr lang="it-IT" altLang="it-IT" sz="2600" i="0"/>
              <a:t>anni</a:t>
            </a:r>
            <a:endParaRPr lang="pl-PL" altLang="it-IT" sz="2600" i="0"/>
          </a:p>
          <a:p>
            <a:pPr eaLnBrk="1" hangingPunct="1"/>
            <a:r>
              <a:rPr lang="it-IT" altLang="it-IT" sz="2600" i="0"/>
              <a:t>Luna</a:t>
            </a:r>
            <a:r>
              <a:rPr lang="pl-PL" altLang="it-IT" sz="2600" i="0"/>
              <a:t>: </a:t>
            </a:r>
            <a:r>
              <a:rPr lang="it-IT" altLang="it-IT" sz="2600" i="0"/>
              <a:t>il diametro </a:t>
            </a:r>
            <a:r>
              <a:rPr lang="pl-PL" altLang="it-IT" sz="2600" i="0"/>
              <a:t>1/4 </a:t>
            </a:r>
            <a:r>
              <a:rPr lang="it-IT" altLang="it-IT" sz="2600" i="0"/>
              <a:t>di questo della Terra</a:t>
            </a:r>
            <a:endParaRPr lang="pl-PL" altLang="it-IT" sz="2600" i="0"/>
          </a:p>
          <a:p>
            <a:pPr eaLnBrk="1" hangingPunct="1"/>
            <a:r>
              <a:rPr lang="it-IT" altLang="it-IT" sz="2600" i="0"/>
              <a:t>Forma</a:t>
            </a:r>
            <a:r>
              <a:rPr lang="pl-PL" altLang="it-IT" sz="2600" i="0"/>
              <a:t>: </a:t>
            </a:r>
            <a:r>
              <a:rPr lang="it-IT" altLang="it-IT" sz="2600" i="0"/>
              <a:t>quasi sferica, con la differenza </a:t>
            </a:r>
            <a:r>
              <a:rPr lang="pl-PL" altLang="it-IT" sz="2600" i="0"/>
              <a:t>1/297 </a:t>
            </a:r>
            <a:r>
              <a:rPr lang="en-US" altLang="it-IT" sz="2600" i="0"/>
              <a:t>±</a:t>
            </a:r>
            <a:r>
              <a:rPr lang="pl-PL" altLang="it-IT" sz="2600" i="0"/>
              <a:t> 100m</a:t>
            </a:r>
            <a:endParaRPr lang="en-US" altLang="it-IT" sz="2600" i="0"/>
          </a:p>
          <a:p>
            <a:pPr eaLnBrk="1" hangingPunct="1"/>
            <a:r>
              <a:rPr lang="pl-PL" altLang="it-IT" sz="2600" i="0"/>
              <a:t>Te</a:t>
            </a:r>
            <a:r>
              <a:rPr lang="it-IT" altLang="it-IT" sz="2600" i="0"/>
              <a:t>ttonica</a:t>
            </a:r>
            <a:r>
              <a:rPr lang="pl-PL" altLang="it-IT" sz="2600" i="0"/>
              <a:t>: </a:t>
            </a:r>
            <a:r>
              <a:rPr lang="it-IT" altLang="it-IT" sz="2600" i="0"/>
              <a:t>le placche, su e giù, per il globo, che collidono ogni 300</a:t>
            </a:r>
            <a:r>
              <a:rPr lang="pl-PL" altLang="it-IT" sz="2600" i="0"/>
              <a:t> mln </a:t>
            </a:r>
            <a:r>
              <a:rPr lang="it-IT" altLang="it-IT" sz="2600" i="0"/>
              <a:t>anni</a:t>
            </a:r>
            <a:endParaRPr lang="pl-PL" altLang="it-IT" sz="2600" i="0"/>
          </a:p>
          <a:p>
            <a:pPr eaLnBrk="1" hangingPunct="1"/>
            <a:r>
              <a:rPr lang="pl-PL" altLang="it-IT" sz="2600" i="0"/>
              <a:t>Cr</a:t>
            </a:r>
            <a:r>
              <a:rPr lang="it-IT" altLang="it-IT" sz="2600" i="0"/>
              <a:t>iosfera</a:t>
            </a:r>
            <a:r>
              <a:rPr lang="pl-PL" altLang="it-IT" sz="2600" i="0"/>
              <a:t>: </a:t>
            </a:r>
            <a:r>
              <a:rPr lang="it-IT" altLang="it-IT" sz="2600" i="0"/>
              <a:t>un sistema bistabile, con periodo,</a:t>
            </a:r>
            <a:r>
              <a:rPr lang="pl-PL" altLang="it-IT" sz="2600" i="0"/>
              <a:t> </a:t>
            </a:r>
            <a:r>
              <a:rPr lang="en-US" altLang="it-IT" sz="2600" i="0"/>
              <a:t>~</a:t>
            </a:r>
            <a:r>
              <a:rPr lang="pl-PL" altLang="it-IT" sz="2600" i="0"/>
              <a:t>40k yrs</a:t>
            </a:r>
          </a:p>
          <a:p>
            <a:pPr eaLnBrk="1" hangingPunct="1"/>
            <a:r>
              <a:rPr lang="pl-PL" altLang="it-IT" sz="2600" i="0"/>
              <a:t>Atmos</a:t>
            </a:r>
            <a:r>
              <a:rPr lang="it-IT" altLang="it-IT" sz="2600" i="0"/>
              <a:t>fera</a:t>
            </a:r>
            <a:r>
              <a:rPr lang="pl-PL" altLang="it-IT" sz="2600" i="0"/>
              <a:t>: </a:t>
            </a:r>
            <a:r>
              <a:rPr lang="it-IT" altLang="it-IT" sz="2600" i="0"/>
              <a:t>governata dalla forza di </a:t>
            </a:r>
            <a:r>
              <a:rPr lang="pl-PL" altLang="it-IT" sz="2600" i="0"/>
              <a:t>Coriolis</a:t>
            </a:r>
            <a:r>
              <a:rPr lang="it-IT" altLang="it-IT" sz="2600" i="0"/>
              <a:t>, con una componente periodica di </a:t>
            </a:r>
            <a:r>
              <a:rPr lang="pl-PL" altLang="it-IT" sz="2600" i="0"/>
              <a:t>7 </a:t>
            </a:r>
            <a:r>
              <a:rPr lang="it-IT" altLang="it-IT" sz="2600" i="0"/>
              <a:t>giorni (analisi di </a:t>
            </a:r>
            <a:r>
              <a:rPr lang="pl-PL" altLang="it-IT" sz="2600" i="0"/>
              <a:t>Fourier</a:t>
            </a:r>
            <a:r>
              <a:rPr lang="it-IT" altLang="it-IT" sz="2600" i="0"/>
              <a:t>)</a:t>
            </a:r>
            <a:endParaRPr lang="pl-PL" altLang="it-IT" sz="2600" i="0"/>
          </a:p>
          <a:p>
            <a:pPr eaLnBrk="1" hangingPunct="1"/>
            <a:r>
              <a:rPr lang="pl-PL" altLang="it-IT" sz="2600" i="0"/>
              <a:t>Ocean</a:t>
            </a:r>
            <a:r>
              <a:rPr lang="it-IT" altLang="it-IT" sz="2600" i="0"/>
              <a:t>i: correnti superficiali seguono (pressa poco) i venti, dando circolazioni orari o antiorari</a:t>
            </a:r>
            <a:endParaRPr lang="pl-PL" altLang="it-IT" sz="2600" i="0"/>
          </a:p>
          <a:p>
            <a:pPr eaLnBrk="1" hangingPunct="1"/>
            <a:r>
              <a:rPr lang="it-IT" altLang="it-IT" sz="2600" i="0"/>
              <a:t>L’impatto umano significativo. </a:t>
            </a:r>
            <a:endParaRPr lang="en-US" altLang="it-IT" sz="2600" i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F2A90E13-282B-4993-8A40-D35061645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it-IT" sz="3200"/>
              <a:t>Conclusi</a:t>
            </a:r>
            <a:r>
              <a:rPr lang="it-IT" altLang="it-IT" sz="3200"/>
              <a:t>one: l’importanza dell’insegnamento interdisciplinare delle Scienze</a:t>
            </a:r>
            <a:endParaRPr lang="en-US" altLang="it-IT" sz="3200"/>
          </a:p>
        </p:txBody>
      </p:sp>
      <p:sp>
        <p:nvSpPr>
          <p:cNvPr id="126979" name="Text Box 3">
            <a:extLst>
              <a:ext uri="{FF2B5EF4-FFF2-40B4-BE49-F238E27FC236}">
                <a16:creationId xmlns:a16="http://schemas.microsoft.com/office/drawing/2014/main" id="{629EB1D0-084B-47E2-BFE7-1B0AF33B8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844675"/>
            <a:ext cx="40211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pl-PL" altLang="it-IT" sz="2400" i="0"/>
              <a:t> </a:t>
            </a:r>
            <a:r>
              <a:rPr lang="it-IT" altLang="it-IT" sz="2400" i="0"/>
              <a:t>Fisica con Geografia</a:t>
            </a:r>
            <a:endParaRPr lang="pl-PL" altLang="it-IT" sz="2400" i="0"/>
          </a:p>
          <a:p>
            <a:pPr eaLnBrk="1" hangingPunct="1">
              <a:buFontTx/>
              <a:buChar char="-"/>
            </a:pPr>
            <a:r>
              <a:rPr lang="pl-PL" altLang="it-IT" sz="2400" i="0"/>
              <a:t> </a:t>
            </a:r>
            <a:r>
              <a:rPr lang="it-IT" altLang="it-IT" sz="2400" i="0"/>
              <a:t>Fisica con Chimica</a:t>
            </a:r>
          </a:p>
          <a:p>
            <a:pPr eaLnBrk="1" hangingPunct="1">
              <a:buFontTx/>
              <a:buChar char="-"/>
            </a:pPr>
            <a:r>
              <a:rPr lang="it-IT" altLang="it-IT" sz="2400" i="0"/>
              <a:t> Chimica con Geologia</a:t>
            </a:r>
            <a:endParaRPr lang="pl-PL" altLang="it-IT" sz="2400" i="0"/>
          </a:p>
          <a:p>
            <a:pPr eaLnBrk="1" hangingPunct="1">
              <a:buFontTx/>
              <a:buChar char="-"/>
            </a:pPr>
            <a:endParaRPr lang="pl-PL" altLang="it-IT" sz="2400" i="0"/>
          </a:p>
          <a:p>
            <a:pPr eaLnBrk="1" hangingPunct="1">
              <a:buFontTx/>
              <a:buChar char="-"/>
            </a:pPr>
            <a:endParaRPr lang="pl-PL" altLang="it-IT" sz="2400" i="0"/>
          </a:p>
          <a:p>
            <a:pPr eaLnBrk="1" hangingPunct="1">
              <a:buFontTx/>
              <a:buChar char="-"/>
            </a:pPr>
            <a:endParaRPr lang="pl-PL" altLang="it-IT" sz="2400" i="0"/>
          </a:p>
          <a:p>
            <a:pPr eaLnBrk="1" hangingPunct="1">
              <a:buFontTx/>
              <a:buChar char="-"/>
            </a:pPr>
            <a:r>
              <a:rPr lang="pl-PL" altLang="it-IT" sz="2400" i="0"/>
              <a:t> Ge</a:t>
            </a:r>
            <a:r>
              <a:rPr lang="it-IT" altLang="it-IT" sz="2400" i="0"/>
              <a:t>ografia con Letteratura</a:t>
            </a:r>
            <a:endParaRPr lang="pl-PL" altLang="it-IT" sz="2400" i="0"/>
          </a:p>
          <a:p>
            <a:pPr eaLnBrk="1" hangingPunct="1">
              <a:buFontTx/>
              <a:buChar char="-"/>
            </a:pPr>
            <a:r>
              <a:rPr lang="pl-PL" altLang="it-IT" sz="2400" i="0"/>
              <a:t>...</a:t>
            </a:r>
          </a:p>
          <a:p>
            <a:pPr eaLnBrk="1" hangingPunct="1">
              <a:buFontTx/>
              <a:buChar char="-"/>
            </a:pPr>
            <a:endParaRPr lang="pl-PL" altLang="it-IT" sz="2400" i="0"/>
          </a:p>
          <a:p>
            <a:pPr eaLnBrk="1" hangingPunct="1">
              <a:buFontTx/>
              <a:buChar char="-"/>
            </a:pPr>
            <a:endParaRPr lang="pl-PL" altLang="it-IT" sz="2400" i="0"/>
          </a:p>
          <a:p>
            <a:pPr eaLnBrk="1" hangingPunct="1">
              <a:buFontTx/>
              <a:buChar char="-"/>
            </a:pPr>
            <a:r>
              <a:rPr lang="pl-PL" altLang="it-IT" sz="2400" i="0"/>
              <a:t> Biolog</a:t>
            </a:r>
            <a:r>
              <a:rPr lang="it-IT" altLang="it-IT" sz="2400" i="0"/>
              <a:t>ia con Filosofia </a:t>
            </a:r>
            <a:endParaRPr lang="pl-PL" altLang="it-IT" sz="2400" i="0"/>
          </a:p>
          <a:p>
            <a:pPr eaLnBrk="1" hangingPunct="1">
              <a:buFontTx/>
              <a:buChar char="-"/>
            </a:pPr>
            <a:r>
              <a:rPr lang="pl-PL" altLang="it-IT" sz="2400" i="0"/>
              <a:t> ...</a:t>
            </a:r>
            <a:endParaRPr lang="en-US" altLang="it-IT" sz="2400" i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AC24911-6701-4837-A510-7DB75EC64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3933825"/>
            <a:ext cx="319881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FD75DB9F-6A28-4350-B824-7D8C344C3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021388"/>
            <a:ext cx="41386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i="0">
                <a:solidFill>
                  <a:srgbClr val="0000FF"/>
                </a:solidFill>
              </a:rPr>
              <a:t>Grazie per l’attenzione</a:t>
            </a:r>
            <a:endParaRPr lang="en-US" altLang="it-IT" sz="2800" b="1" i="0">
              <a:solidFill>
                <a:srgbClr val="0000FF"/>
              </a:solidFill>
            </a:endParaRPr>
          </a:p>
        </p:txBody>
      </p:sp>
      <p:pic>
        <p:nvPicPr>
          <p:cNvPr id="5127" name="Picture 7">
            <a:extLst>
              <a:ext uri="{FF2B5EF4-FFF2-40B4-BE49-F238E27FC236}">
                <a16:creationId xmlns:a16="http://schemas.microsoft.com/office/drawing/2014/main" id="{8D97FD2F-A3A4-4B27-96AD-966844E75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84313"/>
            <a:ext cx="3240088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>
            <a:extLst>
              <a:ext uri="{FF2B5EF4-FFF2-40B4-BE49-F238E27FC236}">
                <a16:creationId xmlns:a16="http://schemas.microsoft.com/office/drawing/2014/main" id="{CBAD4D7C-58F9-4B4F-80B5-C6A8E2A14A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Queste esplosioni diventano fornaci per gli elementi chimici pesanti</a:t>
            </a:r>
          </a:p>
        </p:txBody>
      </p:sp>
      <p:sp>
        <p:nvSpPr>
          <p:cNvPr id="15363" name="CasellaDiTesto 4">
            <a:extLst>
              <a:ext uri="{FF2B5EF4-FFF2-40B4-BE49-F238E27FC236}">
                <a16:creationId xmlns:a16="http://schemas.microsoft.com/office/drawing/2014/main" id="{71CDBC10-BF44-466B-B1A2-DD62D035C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5832475"/>
            <a:ext cx="87153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>
                <a:hlinkClick r:id="rId2"/>
              </a:rPr>
              <a:t>https://youtu.be/iMtT-4fTkjQ</a:t>
            </a:r>
            <a:endParaRPr lang="it-IT" altLang="it-IT" b="1"/>
          </a:p>
          <a:p>
            <a:pPr eaLnBrk="1" hangingPunct="1"/>
            <a:r>
              <a:rPr lang="it-IT" altLang="it-IT" sz="1600">
                <a:hlinkClick r:id="rId3"/>
              </a:rPr>
              <a:t>https://www.universetoday.com/153993/astronomers-watch-a-star-die-and-then-explode-as-a-supernova/</a:t>
            </a:r>
            <a:endParaRPr lang="it-IT" altLang="it-IT" sz="1600"/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74BA2152-F17C-482B-9475-BED9E952C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1433513"/>
            <a:ext cx="486410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CasellaDiTesto 7">
            <a:extLst>
              <a:ext uri="{FF2B5EF4-FFF2-40B4-BE49-F238E27FC236}">
                <a16:creationId xmlns:a16="http://schemas.microsoft.com/office/drawing/2014/main" id="{89C3DA68-5DFF-41DC-A58F-463FD4721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" y="4518025"/>
            <a:ext cx="8224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i="0"/>
              <a:t>La stelle si spegne e collassa su sé stessa. Elementi chimici, sotto un’enorme pressione, si fondono, in elementi più pesanti, come rame, selenio, piombo, e anche uranio </a:t>
            </a:r>
            <a:endParaRPr lang="it-IT" altLang="it-IT" sz="24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150F9FE6-CF0E-4B09-9206-B0316BD12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497887" cy="1143000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chemeClr val="accent2"/>
                </a:solidFill>
              </a:rPr>
              <a:t>Criosfera</a:t>
            </a:r>
            <a:r>
              <a:rPr lang="pl-PL" altLang="it-IT" sz="3200">
                <a:solidFill>
                  <a:schemeClr val="accent2"/>
                </a:solidFill>
              </a:rPr>
              <a:t>: </a:t>
            </a:r>
            <a:r>
              <a:rPr lang="it-IT" altLang="it-IT" sz="3200">
                <a:solidFill>
                  <a:schemeClr val="accent2"/>
                </a:solidFill>
              </a:rPr>
              <a:t>dove andranno gli orsi bianchi (che sono bianchi solo sopra)</a:t>
            </a:r>
            <a:endParaRPr lang="en-AU" altLang="it-IT" sz="3200">
              <a:solidFill>
                <a:schemeClr val="accent2"/>
              </a:solidFill>
            </a:endParaRPr>
          </a:p>
        </p:txBody>
      </p:sp>
      <p:pic>
        <p:nvPicPr>
          <p:cNvPr id="128003" name="Picture 3">
            <a:extLst>
              <a:ext uri="{FF2B5EF4-FFF2-40B4-BE49-F238E27FC236}">
                <a16:creationId xmlns:a16="http://schemas.microsoft.com/office/drawing/2014/main" id="{10920566-27D0-4A45-B4CF-DA87D4788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59756" y="329407"/>
            <a:ext cx="5013325" cy="64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004" name="Text Box 4">
            <a:extLst>
              <a:ext uri="{FF2B5EF4-FFF2-40B4-BE49-F238E27FC236}">
                <a16:creationId xmlns:a16="http://schemas.microsoft.com/office/drawing/2014/main" id="{2F313996-DEEB-4701-B7E3-BA3F4E62F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6015038"/>
            <a:ext cx="837406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200" i="0"/>
              <a:t>Le gigantesche spaccature di ghiacci dell’Antartide sono effetto </a:t>
            </a:r>
          </a:p>
          <a:p>
            <a:pPr eaLnBrk="1" hangingPunct="1"/>
            <a:r>
              <a:rPr lang="it-IT" altLang="it-IT" sz="2200" i="0"/>
              <a:t>del riscaldamento globale</a:t>
            </a:r>
            <a:endParaRPr lang="en-AU" altLang="it-IT" sz="2200"/>
          </a:p>
        </p:txBody>
      </p:sp>
      <p:sp>
        <p:nvSpPr>
          <p:cNvPr id="128005" name="Text Box 4">
            <a:extLst>
              <a:ext uri="{FF2B5EF4-FFF2-40B4-BE49-F238E27FC236}">
                <a16:creationId xmlns:a16="http://schemas.microsoft.com/office/drawing/2014/main" id="{325557A4-90E1-4035-8EBC-4CBBD5FEF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1143000"/>
            <a:ext cx="384651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it-IT" sz="1600" i="0">
                <a:solidFill>
                  <a:srgbClr val="0000FF"/>
                </a:solidFill>
              </a:rPr>
              <a:t>‘Physics Today’ numero speciale “Earth</a:t>
            </a:r>
            <a:r>
              <a:rPr lang="en-AU" altLang="it-IT" sz="2200" i="0"/>
              <a:t>”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>
            <a:hlinkClick r:id="rId2" action="ppaction://program"/>
            <a:extLst>
              <a:ext uri="{FF2B5EF4-FFF2-40B4-BE49-F238E27FC236}">
                <a16:creationId xmlns:a16="http://schemas.microsoft.com/office/drawing/2014/main" id="{317B1460-D49F-488B-B00C-CB2B3FBA3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247900"/>
            <a:ext cx="3022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3">
            <a:extLst>
              <a:ext uri="{FF2B5EF4-FFF2-40B4-BE49-F238E27FC236}">
                <a16:creationId xmlns:a16="http://schemas.microsoft.com/office/drawing/2014/main" id="{9A52FAB0-B596-4DBA-8C29-D2FC3DC59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46038"/>
            <a:ext cx="9307513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Tytuł 1">
            <a:extLst>
              <a:ext uri="{FF2B5EF4-FFF2-40B4-BE49-F238E27FC236}">
                <a16:creationId xmlns:a16="http://schemas.microsoft.com/office/drawing/2014/main" id="{873786F4-3ABB-40C5-A53F-00C0DA6CB00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571500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it-IT">
                <a:solidFill>
                  <a:schemeClr val="bg1"/>
                </a:solidFill>
              </a:rPr>
              <a:t>Witamy na Ziemi!</a:t>
            </a:r>
            <a:endParaRPr lang="en-US" altLang="it-IT">
              <a:solidFill>
                <a:schemeClr val="bg1"/>
              </a:solidFill>
            </a:endParaRPr>
          </a:p>
        </p:txBody>
      </p:sp>
      <p:pic>
        <p:nvPicPr>
          <p:cNvPr id="150533" name="Picture 5">
            <a:extLst>
              <a:ext uri="{FF2B5EF4-FFF2-40B4-BE49-F238E27FC236}">
                <a16:creationId xmlns:a16="http://schemas.microsoft.com/office/drawing/2014/main" id="{18E00276-9CBD-4637-901A-D632A5C0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60325"/>
            <a:ext cx="9297988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C3EAA5F0-6C4F-4A13-BA7D-483E74223E6A}"/>
              </a:ext>
            </a:extLst>
          </p:cNvPr>
          <p:cNvSpPr txBox="1">
            <a:spLocks/>
          </p:cNvSpPr>
          <p:nvPr/>
        </p:nvSpPr>
        <p:spPr bwMode="auto">
          <a:xfrm>
            <a:off x="611188" y="56245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i="0">
                <a:solidFill>
                  <a:schemeClr val="bg1"/>
                </a:solidFill>
              </a:rPr>
              <a:t>Bye-bye blue planet</a:t>
            </a:r>
            <a:r>
              <a:rPr lang="pl-PL" altLang="it-IT" sz="4400" i="0">
                <a:solidFill>
                  <a:schemeClr val="bg1"/>
                </a:solidFill>
              </a:rPr>
              <a:t>!</a:t>
            </a:r>
            <a:endParaRPr lang="en-US" altLang="it-IT" sz="4400" i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5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2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>
            <a:hlinkClick r:id="rId2" action="ppaction://program"/>
            <a:extLst>
              <a:ext uri="{FF2B5EF4-FFF2-40B4-BE49-F238E27FC236}">
                <a16:creationId xmlns:a16="http://schemas.microsoft.com/office/drawing/2014/main" id="{3E7C69B3-A0F0-4441-82CB-639D56964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247900"/>
            <a:ext cx="3022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D7A9CC5E-CFAA-49B2-A30C-BD50AE745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46038"/>
            <a:ext cx="9307513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ytuł 1">
            <a:extLst>
              <a:ext uri="{FF2B5EF4-FFF2-40B4-BE49-F238E27FC236}">
                <a16:creationId xmlns:a16="http://schemas.microsoft.com/office/drawing/2014/main" id="{B1CAF5B3-755A-4243-BF4F-DFF335E31F6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571500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Benvenuti sulla Terra!</a:t>
            </a:r>
            <a:endParaRPr lang="en-US" altLang="it-IT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5">
            <a:extLst>
              <a:ext uri="{FF2B5EF4-FFF2-40B4-BE49-F238E27FC236}">
                <a16:creationId xmlns:a16="http://schemas.microsoft.com/office/drawing/2014/main" id="{1F56F1ED-4D6D-4758-8E39-A453CD17E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260350"/>
            <a:ext cx="4319588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Picture 6">
            <a:extLst>
              <a:ext uri="{FF2B5EF4-FFF2-40B4-BE49-F238E27FC236}">
                <a16:creationId xmlns:a16="http://schemas.microsoft.com/office/drawing/2014/main" id="{C6ACD6CD-7583-4036-AE24-7D0A9D808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260350"/>
            <a:ext cx="4318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Picture 7">
            <a:extLst>
              <a:ext uri="{FF2B5EF4-FFF2-40B4-BE49-F238E27FC236}">
                <a16:creationId xmlns:a16="http://schemas.microsoft.com/office/drawing/2014/main" id="{C2730174-9C7E-4DD0-91C1-7302FCDAE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673475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7" name="Rectangle 2">
            <a:extLst>
              <a:ext uri="{FF2B5EF4-FFF2-40B4-BE49-F238E27FC236}">
                <a16:creationId xmlns:a16="http://schemas.microsoft.com/office/drawing/2014/main" id="{9956C262-9B5A-482A-9959-317F07BC4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82638" y="85725"/>
            <a:ext cx="46085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i="0">
                <a:solidFill>
                  <a:schemeClr val="tx2"/>
                </a:solidFill>
              </a:rPr>
              <a:t>Passo Grosté</a:t>
            </a:r>
            <a:endParaRPr lang="en-AU" altLang="it-IT" sz="2400" i="0">
              <a:solidFill>
                <a:schemeClr val="tx2"/>
              </a:solidFill>
            </a:endParaRPr>
          </a:p>
        </p:txBody>
      </p:sp>
      <p:sp>
        <p:nvSpPr>
          <p:cNvPr id="131078" name="Rectangle 2">
            <a:extLst>
              <a:ext uri="{FF2B5EF4-FFF2-40B4-BE49-F238E27FC236}">
                <a16:creationId xmlns:a16="http://schemas.microsoft.com/office/drawing/2014/main" id="{B8463754-31FD-45D9-B062-F277C0AF1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75" y="57150"/>
            <a:ext cx="46085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i="0">
                <a:solidFill>
                  <a:schemeClr val="tx2"/>
                </a:solidFill>
              </a:rPr>
              <a:t>Madonna di Campiglio</a:t>
            </a:r>
            <a:endParaRPr lang="en-AU" altLang="it-IT" sz="2400" i="0">
              <a:solidFill>
                <a:schemeClr val="tx2"/>
              </a:solidFill>
            </a:endParaRPr>
          </a:p>
        </p:txBody>
      </p:sp>
      <p:sp>
        <p:nvSpPr>
          <p:cNvPr id="131079" name="Rectangle 2">
            <a:extLst>
              <a:ext uri="{FF2B5EF4-FFF2-40B4-BE49-F238E27FC236}">
                <a16:creationId xmlns:a16="http://schemas.microsoft.com/office/drawing/2014/main" id="{4200052E-7CB2-4542-BDB8-F3BA367030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82638" y="3530600"/>
            <a:ext cx="4608513" cy="1143000"/>
          </a:xfrm>
        </p:spPr>
        <p:txBody>
          <a:bodyPr/>
          <a:lstStyle/>
          <a:p>
            <a:pPr eaLnBrk="1" hangingPunct="1"/>
            <a:r>
              <a:rPr lang="en-AU" altLang="it-IT" sz="2400"/>
              <a:t>Val di Fassa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olo 1">
            <a:extLst>
              <a:ext uri="{FF2B5EF4-FFF2-40B4-BE49-F238E27FC236}">
                <a16:creationId xmlns:a16="http://schemas.microsoft.com/office/drawing/2014/main" id="{6BA22663-2143-4524-988F-897692A15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600"/>
              <a:t>Qual è il posto più bel al mondo?</a:t>
            </a:r>
          </a:p>
        </p:txBody>
      </p:sp>
      <p:pic>
        <p:nvPicPr>
          <p:cNvPr id="132099" name="Immagine 3" descr="Immagine che contiene esterni, acqua, natura, lago&#10;&#10;Descrizione generata automaticamente">
            <a:extLst>
              <a:ext uri="{FF2B5EF4-FFF2-40B4-BE49-F238E27FC236}">
                <a16:creationId xmlns:a16="http://schemas.microsoft.com/office/drawing/2014/main" id="{9336CCA2-4FFB-43CA-8F83-E91978A4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81075"/>
            <a:ext cx="69119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CasellaDiTesto 4">
            <a:extLst>
              <a:ext uri="{FF2B5EF4-FFF2-40B4-BE49-F238E27FC236}">
                <a16:creationId xmlns:a16="http://schemas.microsoft.com/office/drawing/2014/main" id="{1770A4BF-0BDD-43D5-A86D-B736A3050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175" y="6262688"/>
            <a:ext cx="5122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i="0"/>
              <a:t>Grazie per l’attenzione!</a:t>
            </a:r>
            <a:endParaRPr lang="it-IT" altLang="it-IT" sz="2400"/>
          </a:p>
        </p:txBody>
      </p:sp>
      <p:sp>
        <p:nvSpPr>
          <p:cNvPr id="132101" name="CasellaDiTesto 5">
            <a:extLst>
              <a:ext uri="{FF2B5EF4-FFF2-40B4-BE49-F238E27FC236}">
                <a16:creationId xmlns:a16="http://schemas.microsoft.com/office/drawing/2014/main" id="{30F921E9-0A7B-4A1D-B75F-981B9C853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1462088"/>
            <a:ext cx="5122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i="0">
                <a:solidFill>
                  <a:srgbClr val="FF3399"/>
                </a:solidFill>
              </a:rPr>
              <a:t>Avete mai visto il mare color rosa?</a:t>
            </a:r>
            <a:endParaRPr lang="it-IT" altLang="it-IT" sz="2400">
              <a:solidFill>
                <a:srgbClr val="FF339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3699895-8669-4E86-B649-627D5CF00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Qual è l’età della Terra?</a:t>
            </a:r>
            <a:endParaRPr lang="pl-PL" altLang="it-IT" sz="3600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3AA8460E-CC86-494E-83B3-04C89E263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341438"/>
            <a:ext cx="4784725" cy="39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Oval 4">
            <a:extLst>
              <a:ext uri="{FF2B5EF4-FFF2-40B4-BE49-F238E27FC236}">
                <a16:creationId xmlns:a16="http://schemas.microsoft.com/office/drawing/2014/main" id="{15E30E64-FB2C-4A70-BC52-6C17C8A92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41438"/>
            <a:ext cx="1368425" cy="6477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D61FD4B6-BFBB-4E62-B56D-77DA2EBCB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218238"/>
            <a:ext cx="88931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100"/>
              <a:t>Science </a:t>
            </a:r>
            <a:r>
              <a:rPr lang="en-US" altLang="it-IT" sz="1100" b="1" i="0"/>
              <a:t>321</a:t>
            </a:r>
            <a:r>
              <a:rPr lang="en-US" altLang="it-IT" sz="1100" i="0"/>
              <a:t>, 1828 (2008);</a:t>
            </a:r>
            <a:r>
              <a:rPr lang="pl-PL" altLang="it-IT" sz="1100" i="0"/>
              <a:t> </a:t>
            </a:r>
            <a:r>
              <a:rPr lang="en-US" altLang="it-IT" sz="1100" i="0"/>
              <a:t>Jonathan O'Neil</a:t>
            </a:r>
            <a:r>
              <a:rPr lang="en-US" altLang="it-IT" sz="1100"/>
              <a:t>, et al.</a:t>
            </a:r>
            <a:r>
              <a:rPr lang="pl-PL" altLang="it-IT" sz="1100"/>
              <a:t> </a:t>
            </a:r>
            <a:r>
              <a:rPr lang="en-US" altLang="it-IT" sz="1100" b="1" i="0"/>
              <a:t>Neodymium-142 Evidence</a:t>
            </a:r>
            <a:r>
              <a:rPr lang="pl-PL" altLang="it-IT" sz="1100" b="1" i="0"/>
              <a:t> </a:t>
            </a:r>
            <a:r>
              <a:rPr lang="en-US" altLang="it-IT" sz="1100" b="1" i="0"/>
              <a:t>for Hadean Mafic Crust</a:t>
            </a:r>
            <a:endParaRPr lang="en-US" altLang="it-IT" sz="1100" i="0"/>
          </a:p>
          <a:p>
            <a:pPr eaLnBrk="1" hangingPunct="1"/>
            <a:r>
              <a:rPr lang="en-US" altLang="it-IT" sz="1100"/>
              <a:t>Science </a:t>
            </a:r>
            <a:r>
              <a:rPr lang="en-US" altLang="it-IT" sz="1100" b="1" i="0"/>
              <a:t>309</a:t>
            </a:r>
            <a:r>
              <a:rPr lang="en-US" altLang="it-IT" sz="1100" i="0"/>
              <a:t>, 576 (2005);</a:t>
            </a:r>
            <a:r>
              <a:rPr lang="pl-PL" altLang="it-IT" sz="1100" i="0"/>
              <a:t> </a:t>
            </a:r>
            <a:r>
              <a:rPr lang="en-US" altLang="it-IT" sz="1100" i="0"/>
              <a:t>M. Boyet</a:t>
            </a:r>
            <a:r>
              <a:rPr lang="en-US" altLang="it-IT" sz="1100"/>
              <a:t>, et al.</a:t>
            </a:r>
            <a:r>
              <a:rPr lang="pl-PL" altLang="it-IT" sz="1100"/>
              <a:t> </a:t>
            </a:r>
            <a:r>
              <a:rPr lang="en-US" altLang="it-IT" sz="1100" b="1" i="0"/>
              <a:t>Silicate Earth</a:t>
            </a:r>
            <a:r>
              <a:rPr lang="pl-PL" altLang="it-IT" sz="1100" b="1" i="0"/>
              <a:t> </a:t>
            </a:r>
            <a:r>
              <a:rPr lang="en-US" altLang="it-IT" sz="1100" b="1" i="0"/>
              <a:t>142Nd Evidence for Early (&gt;4.53 Ga) Global Differentiation of the</a:t>
            </a:r>
            <a:r>
              <a:rPr lang="pl-PL" altLang="it-IT" sz="1100" b="1" i="0"/>
              <a:t> </a:t>
            </a:r>
            <a:r>
              <a:rPr lang="en-US" altLang="it-IT" sz="1100" b="1" i="0"/>
              <a:t>Silicate Earth</a:t>
            </a:r>
          </a:p>
        </p:txBody>
      </p:sp>
      <p:sp>
        <p:nvSpPr>
          <p:cNvPr id="16390" name="CasellaDiTesto 8">
            <a:extLst>
              <a:ext uri="{FF2B5EF4-FFF2-40B4-BE49-F238E27FC236}">
                <a16:creationId xmlns:a16="http://schemas.microsoft.com/office/drawing/2014/main" id="{EE148A18-626C-4B8C-84D2-90084B522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200" y="1414463"/>
            <a:ext cx="387985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200" i="0"/>
              <a:t>Sapendo, che da chilo-grammo di uranio in 4,5 miliardi d’anni riamane esattamente ½ kg di esso    (e il resto si è trasformato in piombo), possiamo misurare le quantità di uranio e di piombo in un campione di roccia e risalire quando quell’uranio si è formato. </a:t>
            </a:r>
            <a:r>
              <a:rPr lang="it-IT" altLang="it-IT" sz="2200" i="0">
                <a:solidFill>
                  <a:srgbClr val="800080"/>
                </a:solidFill>
              </a:rPr>
              <a:t>Tutte le stime concordano: l’età della Terra è di </a:t>
            </a:r>
            <a:r>
              <a:rPr lang="it-IT" altLang="it-IT" sz="2200" b="1" i="0">
                <a:solidFill>
                  <a:srgbClr val="800080"/>
                </a:solidFill>
              </a:rPr>
              <a:t>4,567 mld </a:t>
            </a:r>
            <a:r>
              <a:rPr lang="it-IT" altLang="it-IT" sz="2200" i="0">
                <a:solidFill>
                  <a:srgbClr val="800080"/>
                </a:solidFill>
              </a:rPr>
              <a:t>d’anni. </a:t>
            </a:r>
          </a:p>
        </p:txBody>
      </p:sp>
      <p:sp>
        <p:nvSpPr>
          <p:cNvPr id="16391" name="CasellaDiTesto 10">
            <a:extLst>
              <a:ext uri="{FF2B5EF4-FFF2-40B4-BE49-F238E27FC236}">
                <a16:creationId xmlns:a16="http://schemas.microsoft.com/office/drawing/2014/main" id="{431F07C2-DEE5-4DB5-B6E4-DF04DAEB9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5251450"/>
            <a:ext cx="4587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i="0"/>
              <a:t>Qui furono studiati altri elementi chimici </a:t>
            </a:r>
          </a:p>
          <a:p>
            <a:pPr eaLnBrk="1" hangingPunct="1"/>
            <a:r>
              <a:rPr lang="it-IT" altLang="it-IT" i="0"/>
              <a:t>radioattivi: niobio e samario</a:t>
            </a:r>
            <a:endParaRPr lang="it-IT" alt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>
            <a:extLst>
              <a:ext uri="{FF2B5EF4-FFF2-40B4-BE49-F238E27FC236}">
                <a16:creationId xmlns:a16="http://schemas.microsoft.com/office/drawing/2014/main" id="{6B40CD80-6FFC-4475-8E28-9C36B1DAF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1196975"/>
            <a:ext cx="4224337" cy="35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6">
            <a:extLst>
              <a:ext uri="{FF2B5EF4-FFF2-40B4-BE49-F238E27FC236}">
                <a16:creationId xmlns:a16="http://schemas.microsoft.com/office/drawing/2014/main" id="{DE2AE6CB-D5D4-48E3-A901-EF6C180F2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85875"/>
            <a:ext cx="4897437" cy="206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2D778674-1C22-487D-AD4A-3F8F5350C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465513"/>
            <a:ext cx="55610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it-IT" sz="2400" i="0"/>
              <a:t>Acasta </a:t>
            </a:r>
            <a:r>
              <a:rPr lang="it-IT" altLang="it-IT" sz="2400" i="0"/>
              <a:t>(Canada) </a:t>
            </a:r>
            <a:r>
              <a:rPr lang="pl-PL" altLang="it-IT" sz="2400" i="0"/>
              <a:t>gneiss</a:t>
            </a:r>
            <a:r>
              <a:rPr lang="it-IT" altLang="it-IT" sz="2400" i="0"/>
              <a:t>: 4,2 mld d’anni</a:t>
            </a:r>
            <a:endParaRPr lang="en-AU" altLang="it-IT" sz="2400" i="0"/>
          </a:p>
        </p:txBody>
      </p:sp>
      <p:pic>
        <p:nvPicPr>
          <p:cNvPr id="17413" name="Picture 11">
            <a:extLst>
              <a:ext uri="{FF2B5EF4-FFF2-40B4-BE49-F238E27FC236}">
                <a16:creationId xmlns:a16="http://schemas.microsoft.com/office/drawing/2014/main" id="{C7C1B4CE-6E9B-4CA3-AFD5-D50222212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0188"/>
            <a:ext cx="33639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2">
            <a:extLst>
              <a:ext uri="{FF2B5EF4-FFF2-40B4-BE49-F238E27FC236}">
                <a16:creationId xmlns:a16="http://schemas.microsoft.com/office/drawing/2014/main" id="{678A4548-96EA-4386-9A62-D1F8FB45A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i="0">
                <a:solidFill>
                  <a:schemeClr val="tx2"/>
                </a:solidFill>
              </a:rPr>
              <a:t>Quali sono le rocce più antiche?</a:t>
            </a:r>
            <a:endParaRPr lang="pl-PL" altLang="it-IT" sz="3600" i="0">
              <a:solidFill>
                <a:schemeClr val="tx2"/>
              </a:solidFill>
            </a:endParaRPr>
          </a:p>
        </p:txBody>
      </p:sp>
      <p:sp>
        <p:nvSpPr>
          <p:cNvPr id="17415" name="CasellaDiTesto 8">
            <a:extLst>
              <a:ext uri="{FF2B5EF4-FFF2-40B4-BE49-F238E27FC236}">
                <a16:creationId xmlns:a16="http://schemas.microsoft.com/office/drawing/2014/main" id="{2F2EC642-2C3E-42A0-BB2E-A2A0E35E2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550" y="4765675"/>
            <a:ext cx="543242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0">
                <a:solidFill>
                  <a:srgbClr val="202122"/>
                </a:solidFill>
              </a:rPr>
              <a:t>Nel corso del </a:t>
            </a:r>
            <a:r>
              <a:rPr lang="it-IT" altLang="it-IT" sz="1400" i="0">
                <a:solidFill>
                  <a:srgbClr val="0645AD"/>
                </a:solidFill>
                <a:hlinkClick r:id="rId6" tooltip="Paleozoico"/>
              </a:rPr>
              <a:t>Paleozoico</a:t>
            </a:r>
            <a:r>
              <a:rPr lang="it-IT" altLang="it-IT" sz="1400" i="0">
                <a:solidFill>
                  <a:srgbClr val="202122"/>
                </a:solidFill>
              </a:rPr>
              <a:t>, da 540 a 250 milioni di anni fa, la regione è stata interessata da alcuni importanti eventi geologici che hanno portato alla formazione del cosiddetto basamento paleozoico sardo-corso, che costituisce un'imponente e complessa formazione geologica costituita fondamentalmente da rocce metamorfiche, genericamente indicate come "scisti", e rocce intrusive della serie alcalina e della serie alcali-calcica, genericamente indicate come "graniti"</a:t>
            </a:r>
          </a:p>
          <a:p>
            <a:pPr eaLnBrk="1" hangingPunct="1"/>
            <a:r>
              <a:rPr lang="it-IT" altLang="it-IT" sz="1400"/>
              <a:t>https://it.wikipedia.org/wiki/Geologia_della_Sardegna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A7AC7B5-FBEA-47FC-9488-AD0230372F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07413" cy="1143000"/>
          </a:xfrm>
        </p:spPr>
        <p:txBody>
          <a:bodyPr/>
          <a:lstStyle/>
          <a:p>
            <a:pPr algn="l" eaLnBrk="1" hangingPunct="1"/>
            <a:r>
              <a:rPr lang="en-AU" altLang="it-IT" sz="3600"/>
              <a:t>La Luna – il nostro companion (satellite) da (quasi) sempre</a:t>
            </a:r>
          </a:p>
        </p:txBody>
      </p:sp>
      <p:pic>
        <p:nvPicPr>
          <p:cNvPr id="19459" name="Picture 4">
            <a:extLst>
              <a:ext uri="{FF2B5EF4-FFF2-40B4-BE49-F238E27FC236}">
                <a16:creationId xmlns:a16="http://schemas.microsoft.com/office/drawing/2014/main" id="{A407EA2F-4C64-4430-A581-5DFA5FD04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416050"/>
            <a:ext cx="2574925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5">
            <a:extLst>
              <a:ext uri="{FF2B5EF4-FFF2-40B4-BE49-F238E27FC236}">
                <a16:creationId xmlns:a16="http://schemas.microsoft.com/office/drawing/2014/main" id="{23B016A1-7037-482A-A0D1-71F66A7C5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50" y="3922713"/>
            <a:ext cx="20415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800" i="0"/>
              <a:t>http://en.wikipedia.org/wiki/Lunar_eclipse</a:t>
            </a:r>
          </a:p>
        </p:txBody>
      </p:sp>
      <p:pic>
        <p:nvPicPr>
          <p:cNvPr id="73735" name="Picture 7">
            <a:extLst>
              <a:ext uri="{FF2B5EF4-FFF2-40B4-BE49-F238E27FC236}">
                <a16:creationId xmlns:a16="http://schemas.microsoft.com/office/drawing/2014/main" id="{E2F26DD4-D072-4839-A640-8C7C8031E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028700"/>
            <a:ext cx="35941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8">
            <a:extLst>
              <a:ext uri="{FF2B5EF4-FFF2-40B4-BE49-F238E27FC236}">
                <a16:creationId xmlns:a16="http://schemas.microsoft.com/office/drawing/2014/main" id="{1C9B6499-45C2-4139-ADCF-7D9D364DE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4711700"/>
            <a:ext cx="9145588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100" i="0"/>
              <a:t>La Terra si è formata quasi subito (in 10 mln d’anni) dopo l’esplosione della supernova pra-Sole: un meteorite su un meteorite, ed essa si formò.  </a:t>
            </a:r>
          </a:p>
          <a:p>
            <a:pPr eaLnBrk="1" hangingPunct="1"/>
            <a:r>
              <a:rPr lang="it-IT" altLang="it-IT" sz="2100" i="0"/>
              <a:t>Circa 100 mln dopo la sua formazione, un oggetto cosmico delle dimensioni del Marte ha urtato la Terra, ancora semi-liquida.</a:t>
            </a:r>
          </a:p>
          <a:p>
            <a:pPr eaLnBrk="1" hangingPunct="1"/>
            <a:r>
              <a:rPr lang="it-IT" altLang="it-IT" sz="2100" i="0"/>
              <a:t>Una gigantesca goccia di lava si staccò e si consolidò in 24 ore.</a:t>
            </a:r>
          </a:p>
          <a:p>
            <a:pPr eaLnBrk="1" hangingPunct="1"/>
            <a:r>
              <a:rPr lang="it-IT" altLang="it-IT" sz="2100" i="0"/>
              <a:t>Fu la giornata più terribile nella storia del nostro pianeta.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2F475AF-F009-469D-B0BA-1F7C9047D7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49300" y="36513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it-IT" sz="3600"/>
              <a:t>„Satelite” = </a:t>
            </a:r>
            <a:r>
              <a:rPr lang="it-IT" altLang="it-IT" sz="3600"/>
              <a:t>un contro-peso</a:t>
            </a:r>
            <a:endParaRPr lang="pl-PL" altLang="it-IT" sz="3600"/>
          </a:p>
        </p:txBody>
      </p:sp>
      <p:pic>
        <p:nvPicPr>
          <p:cNvPr id="20483" name="Picture 5">
            <a:extLst>
              <a:ext uri="{FF2B5EF4-FFF2-40B4-BE49-F238E27FC236}">
                <a16:creationId xmlns:a16="http://schemas.microsoft.com/office/drawing/2014/main" id="{429BC991-FB71-4977-848D-B50B9536E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233738"/>
            <a:ext cx="25400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 descr="Ptak w równowadze">
            <a:extLst>
              <a:ext uri="{FF2B5EF4-FFF2-40B4-BE49-F238E27FC236}">
                <a16:creationId xmlns:a16="http://schemas.microsoft.com/office/drawing/2014/main" id="{67B83F79-D59D-40A3-A945-55A06C491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3195638"/>
            <a:ext cx="26130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>
            <a:extLst>
              <a:ext uri="{FF2B5EF4-FFF2-40B4-BE49-F238E27FC236}">
                <a16:creationId xmlns:a16="http://schemas.microsoft.com/office/drawing/2014/main" id="{61613114-2A42-42EC-BF88-17E4E8B9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4165600"/>
            <a:ext cx="2595562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4">
            <a:extLst>
              <a:ext uri="{FF2B5EF4-FFF2-40B4-BE49-F238E27FC236}">
                <a16:creationId xmlns:a16="http://schemas.microsoft.com/office/drawing/2014/main" id="{D3A61392-906F-4F39-B693-1B4662CBF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201738"/>
            <a:ext cx="558800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200" i="0">
                <a:latin typeface="Arial Unicode MS" pitchFamily="34" charset="-128"/>
              </a:rPr>
              <a:t>Masa=1/81 M</a:t>
            </a:r>
            <a:r>
              <a:rPr lang="it-IT" altLang="it-IT" sz="2200" i="0" baseline="-25000">
                <a:latin typeface="Arial Unicode MS" pitchFamily="34" charset="-128"/>
              </a:rPr>
              <a:t>o</a:t>
            </a:r>
            <a:r>
              <a:rPr lang="it-IT" altLang="it-IT" sz="2200" i="0">
                <a:latin typeface="Arial Unicode MS" pitchFamily="34" charset="-128"/>
              </a:rPr>
              <a:t>   R=1738 km (</a:t>
            </a:r>
            <a:r>
              <a:rPr lang="it-IT" altLang="it-IT" sz="2200" i="0">
                <a:latin typeface="Arial Unicode MS" pitchFamily="34" charset="-128"/>
                <a:cs typeface="Times New Roman" panose="02020603050405020304" pitchFamily="18" charset="0"/>
              </a:rPr>
              <a:t>~1/4R</a:t>
            </a:r>
            <a:r>
              <a:rPr lang="it-IT" altLang="it-IT" sz="2200" i="0" baseline="-25000">
                <a:latin typeface="Arial Unicode MS" pitchFamily="34" charset="-128"/>
                <a:cs typeface="Times New Roman" panose="02020603050405020304" pitchFamily="18" charset="0"/>
              </a:rPr>
              <a:t>0</a:t>
            </a:r>
            <a:r>
              <a:rPr lang="it-IT" altLang="it-IT" sz="2200" i="0">
                <a:latin typeface="Arial Unicode MS" pitchFamily="34" charset="-128"/>
                <a:cs typeface="Times New Roman" panose="02020603050405020304" pitchFamily="18" charset="0"/>
              </a:rPr>
              <a:t>)</a:t>
            </a:r>
            <a:endParaRPr lang="it-IT" altLang="it-IT" sz="2200" i="0">
              <a:latin typeface="Arial Unicode MS" pitchFamily="34" charset="-128"/>
            </a:endParaRPr>
          </a:p>
          <a:p>
            <a:pPr eaLnBrk="1" hangingPunct="1"/>
            <a:r>
              <a:rPr lang="it-IT" altLang="it-IT" sz="2200" i="0">
                <a:latin typeface="Arial Unicode MS" pitchFamily="34" charset="-128"/>
              </a:rPr>
              <a:t>gravità g’=1/6</a:t>
            </a:r>
            <a:r>
              <a:rPr lang="pl-PL" altLang="it-IT" sz="2200" i="0">
                <a:latin typeface="Arial Unicode MS" pitchFamily="34" charset="-128"/>
              </a:rPr>
              <a:t> </a:t>
            </a:r>
            <a:r>
              <a:rPr lang="it-IT" altLang="it-IT" sz="2200" i="0">
                <a:latin typeface="Arial Unicode MS" pitchFamily="34" charset="-128"/>
              </a:rPr>
              <a:t>g     densità = 3.34g/cm</a:t>
            </a:r>
            <a:r>
              <a:rPr lang="it-IT" altLang="it-IT" sz="2200" i="0" baseline="30000">
                <a:latin typeface="Arial Unicode MS" pitchFamily="34" charset="-128"/>
              </a:rPr>
              <a:t>3</a:t>
            </a:r>
          </a:p>
          <a:p>
            <a:pPr eaLnBrk="1" hangingPunct="1"/>
            <a:r>
              <a:rPr lang="it-IT" altLang="it-IT" sz="2200" i="0">
                <a:latin typeface="Arial Unicode MS" pitchFamily="34" charset="-128"/>
              </a:rPr>
              <a:t>(come rocce leggere del mantello terrestre)</a:t>
            </a:r>
          </a:p>
          <a:p>
            <a:pPr eaLnBrk="1" hangingPunct="1"/>
            <a:r>
              <a:rPr lang="it-IT" altLang="it-IT" sz="2000" i="0">
                <a:latin typeface="Arial Unicode MS" pitchFamily="34" charset="-128"/>
              </a:rPr>
              <a:t>T= -160°C </a:t>
            </a:r>
            <a:r>
              <a:rPr lang="it-IT" altLang="it-IT" sz="2000" i="0">
                <a:latin typeface="Arial Unicode MS" pitchFamily="34" charset="-128"/>
                <a:cs typeface="Times New Roman" panose="02020603050405020304" pitchFamily="18" charset="0"/>
              </a:rPr>
              <a:t>– +120°C (manca l’atmosfera)</a:t>
            </a:r>
            <a:endParaRPr lang="it-IT" altLang="it-IT" sz="2000" i="0">
              <a:latin typeface="Arial Unicode MS" pitchFamily="34" charset="-128"/>
            </a:endParaRPr>
          </a:p>
          <a:p>
            <a:pPr eaLnBrk="1" hangingPunct="1"/>
            <a:endParaRPr lang="it-IT" altLang="it-IT" sz="2200" i="0">
              <a:latin typeface="Arial Unicode MS" pitchFamily="34" charset="-128"/>
            </a:endParaRPr>
          </a:p>
        </p:txBody>
      </p:sp>
      <p:pic>
        <p:nvPicPr>
          <p:cNvPr id="20487" name="Picture 6">
            <a:extLst>
              <a:ext uri="{FF2B5EF4-FFF2-40B4-BE49-F238E27FC236}">
                <a16:creationId xmlns:a16="http://schemas.microsoft.com/office/drawing/2014/main" id="{23105EF2-A6EC-482B-9ABC-270B25AF3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963613"/>
            <a:ext cx="299085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39928444-6051-47B4-8026-11102BF54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801688"/>
            <a:ext cx="6627812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>
            <a:extLst>
              <a:ext uri="{FF2B5EF4-FFF2-40B4-BE49-F238E27FC236}">
                <a16:creationId xmlns:a16="http://schemas.microsoft.com/office/drawing/2014/main" id="{E014F56B-8268-4FDB-BE1B-882795B997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563" y="-22225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600"/>
              <a:t>Stabilizzatore dell’asse terrestre</a:t>
            </a:r>
            <a:endParaRPr lang="pl-PL" altLang="it-IT" sz="3600"/>
          </a:p>
        </p:txBody>
      </p:sp>
      <p:sp>
        <p:nvSpPr>
          <p:cNvPr id="21508" name="CasellaDiTesto 8">
            <a:extLst>
              <a:ext uri="{FF2B5EF4-FFF2-40B4-BE49-F238E27FC236}">
                <a16:creationId xmlns:a16="http://schemas.microsoft.com/office/drawing/2014/main" id="{09482FD4-B6ED-4012-8444-85A15AE1F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6224588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i="0">
                <a:cs typeface="Times New Roman" panose="02020603050405020304" pitchFamily="18" charset="0"/>
              </a:rPr>
              <a:t>Una Terra per l’Uomo. I tratti eccezionali del nostro piccolo pianeta. Euresis &amp; Museo Nazionale della Scienza e della Tecnologia. Catalogo della Mostra Scientifica, Itaca Libri 2001</a:t>
            </a:r>
            <a:endParaRPr lang="it-IT" altLang="it-IT" sz="1600"/>
          </a:p>
        </p:txBody>
      </p:sp>
      <p:sp>
        <p:nvSpPr>
          <p:cNvPr id="21509" name="CasellaDiTesto 10">
            <a:extLst>
              <a:ext uri="{FF2B5EF4-FFF2-40B4-BE49-F238E27FC236}">
                <a16:creationId xmlns:a16="http://schemas.microsoft.com/office/drawing/2014/main" id="{9529BC82-FE72-4B1B-B5C1-FB6B6E33B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5421313"/>
            <a:ext cx="84693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200" i="0">
                <a:latin typeface="Arial Unicode MS" pitchFamily="34" charset="-128"/>
                <a:cs typeface="Times New Roman" panose="02020603050405020304" pitchFamily="18" charset="0"/>
              </a:rPr>
              <a:t>Senza la Luna, l’asse terrestre si sarebbe destabilizzato in 10 mln d’anni, con conseguenze disastrose per la vita. </a:t>
            </a:r>
            <a:endParaRPr lang="it-IT" altLang="it-IT" sz="2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6855</TotalTime>
  <Words>1808</Words>
  <Application>Microsoft Office PowerPoint</Application>
  <PresentationFormat>Presentazione su schermo (4:3)</PresentationFormat>
  <Paragraphs>167</Paragraphs>
  <Slides>44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9" baseType="lpstr">
      <vt:lpstr>Arial</vt:lpstr>
      <vt:lpstr>Times New Roman</vt:lpstr>
      <vt:lpstr>Arial Unicode MS</vt:lpstr>
      <vt:lpstr>Wingdings</vt:lpstr>
      <vt:lpstr>Projekt domyślny</vt:lpstr>
      <vt:lpstr>Terra – un pianeta unico</vt:lpstr>
      <vt:lpstr>La Terra è nata in una esplosione della stella (che era prima al suo posto)</vt:lpstr>
      <vt:lpstr>Come lo sappiamo?</vt:lpstr>
      <vt:lpstr>Queste esplosioni diventano fornaci per gli elementi chimici pesanti</vt:lpstr>
      <vt:lpstr>Qual è l’età della Terra?</vt:lpstr>
      <vt:lpstr>Presentazione standard di PowerPoint</vt:lpstr>
      <vt:lpstr>La Luna – il nostro companion (satellite) da (quasi) sempre</vt:lpstr>
      <vt:lpstr>„Satelite” = un contro-peso</vt:lpstr>
      <vt:lpstr>Stabilizzatore dell’asse terrestre</vt:lpstr>
      <vt:lpstr> Terra e Luna – un canotto molto stabile </vt:lpstr>
      <vt:lpstr>Allora, qual è la forma della Terra?</vt:lpstr>
      <vt:lpstr>L’aurora boreale e un fenomeno della ionosfera, causato dal vento degli ioni dal Sole</vt:lpstr>
      <vt:lpstr>Circolazione oceanica</vt:lpstr>
      <vt:lpstr>Correnti oceaniche non solo seguono la rotazione ma si adattano alla costa)</vt:lpstr>
      <vt:lpstr>Wind-driven oceanic circulation</vt:lpstr>
      <vt:lpstr>Atmosfera: moti verticali</vt:lpstr>
      <vt:lpstr>Atmosfera e tecnologia: mito di Icaro</vt:lpstr>
      <vt:lpstr>Leonardo  da Vinci</vt:lpstr>
      <vt:lpstr>Museo delle Scienze Naturali, Vienna</vt:lpstr>
      <vt:lpstr>Parapendio</vt:lpstr>
      <vt:lpstr>Purtroppo…</vt:lpstr>
      <vt:lpstr>Correnti oceaniche profonde</vt:lpstr>
      <vt:lpstr>Fenomeni periodici:  analisi di Fourier</vt:lpstr>
      <vt:lpstr>Temperatura: analisi di Fourier</vt:lpstr>
      <vt:lpstr>    Odissea: pura fantasia?</vt:lpstr>
      <vt:lpstr>Omero: Scilla &amp; Cariddi</vt:lpstr>
      <vt:lpstr>Stretto di Messina</vt:lpstr>
      <vt:lpstr>Presentazione standard di PowerPoint</vt:lpstr>
      <vt:lpstr> Disastri globali: tsunami</vt:lpstr>
      <vt:lpstr>Presentazione standard di PowerPoint</vt:lpstr>
      <vt:lpstr>Półwysep Iberyjski (i stratosfera) nocą 4.12.2011 roku</vt:lpstr>
      <vt:lpstr>Delta Nilu nocą: „hałas” świateł miast widać z kosmosu</vt:lpstr>
      <vt:lpstr>Antroposfera: lo smog</vt:lpstr>
      <vt:lpstr>‘Il buco’ d’ozono</vt:lpstr>
      <vt:lpstr>Mostre didattiche</vt:lpstr>
      <vt:lpstr>«Geodium» quattro ere della Terra</vt:lpstr>
      <vt:lpstr>Presentazione standard di PowerPoint</vt:lpstr>
      <vt:lpstr>Punti cardinali di geofisica per non geofisici</vt:lpstr>
      <vt:lpstr>Conclusione: l’importanza dell’insegnamento interdisciplinare delle Scienze</vt:lpstr>
      <vt:lpstr>Criosfera: dove andranno gli orsi bianchi (che sono bianchi solo sopra)</vt:lpstr>
      <vt:lpstr>Witamy na Ziemi!</vt:lpstr>
      <vt:lpstr>Benvenuti sulla Terra!</vt:lpstr>
      <vt:lpstr>Val di Fassa</vt:lpstr>
      <vt:lpstr>Qual è il posto più bel al mondo?</vt:lpstr>
    </vt:vector>
  </TitlesOfParts>
  <Company>UMK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– a somewhat bigger laboratory for school Physics</dc:title>
  <dc:creator>Grzegorz Krwasz</dc:creator>
  <cp:lastModifiedBy>Maria Karwasz</cp:lastModifiedBy>
  <cp:revision>134</cp:revision>
  <dcterms:created xsi:type="dcterms:W3CDTF">2014-06-21T18:17:05Z</dcterms:created>
  <dcterms:modified xsi:type="dcterms:W3CDTF">2022-03-21T04:39:04Z</dcterms:modified>
</cp:coreProperties>
</file>