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340" r:id="rId3"/>
    <p:sldId id="342" r:id="rId4"/>
    <p:sldId id="262" r:id="rId5"/>
    <p:sldId id="259" r:id="rId6"/>
    <p:sldId id="264" r:id="rId7"/>
    <p:sldId id="308" r:id="rId8"/>
    <p:sldId id="336" r:id="rId9"/>
    <p:sldId id="294" r:id="rId10"/>
    <p:sldId id="337" r:id="rId11"/>
    <p:sldId id="338" r:id="rId12"/>
    <p:sldId id="344" r:id="rId13"/>
    <p:sldId id="397" r:id="rId14"/>
    <p:sldId id="280" r:id="rId15"/>
    <p:sldId id="285" r:id="rId16"/>
    <p:sldId id="345" r:id="rId17"/>
    <p:sldId id="348" r:id="rId18"/>
    <p:sldId id="347" r:id="rId19"/>
    <p:sldId id="349" r:id="rId20"/>
    <p:sldId id="282" r:id="rId21"/>
    <p:sldId id="283" r:id="rId22"/>
    <p:sldId id="284" r:id="rId23"/>
    <p:sldId id="291" r:id="rId24"/>
    <p:sldId id="286" r:id="rId25"/>
    <p:sldId id="309" r:id="rId26"/>
    <p:sldId id="287" r:id="rId27"/>
    <p:sldId id="288" r:id="rId28"/>
    <p:sldId id="289" r:id="rId29"/>
    <p:sldId id="292" r:id="rId30"/>
    <p:sldId id="293" r:id="rId31"/>
    <p:sldId id="360" r:id="rId32"/>
    <p:sldId id="361" r:id="rId33"/>
    <p:sldId id="362" r:id="rId34"/>
    <p:sldId id="302" r:id="rId35"/>
    <p:sldId id="301" r:id="rId36"/>
    <p:sldId id="310" r:id="rId37"/>
    <p:sldId id="281" r:id="rId38"/>
    <p:sldId id="311" r:id="rId39"/>
    <p:sldId id="275" r:id="rId40"/>
    <p:sldId id="312" r:id="rId41"/>
    <p:sldId id="298" r:id="rId42"/>
    <p:sldId id="318" r:id="rId43"/>
    <p:sldId id="365" r:id="rId44"/>
    <p:sldId id="313" r:id="rId45"/>
    <p:sldId id="393" r:id="rId46"/>
    <p:sldId id="366" r:id="rId47"/>
    <p:sldId id="367" r:id="rId48"/>
    <p:sldId id="321" r:id="rId49"/>
    <p:sldId id="368" r:id="rId50"/>
    <p:sldId id="369" r:id="rId51"/>
    <p:sldId id="370" r:id="rId52"/>
    <p:sldId id="315" r:id="rId53"/>
    <p:sldId id="316" r:id="rId54"/>
    <p:sldId id="395" r:id="rId55"/>
    <p:sldId id="317" r:id="rId56"/>
    <p:sldId id="333" r:id="rId57"/>
    <p:sldId id="384" r:id="rId58"/>
    <p:sldId id="332" r:id="rId59"/>
    <p:sldId id="334" r:id="rId60"/>
    <p:sldId id="394" r:id="rId61"/>
    <p:sldId id="385" r:id="rId62"/>
    <p:sldId id="307" r:id="rId63"/>
    <p:sldId id="322" r:id="rId64"/>
    <p:sldId id="323" r:id="rId65"/>
    <p:sldId id="331" r:id="rId66"/>
    <p:sldId id="324" r:id="rId67"/>
    <p:sldId id="350" r:id="rId68"/>
    <p:sldId id="274" r:id="rId69"/>
    <p:sldId id="303" r:id="rId70"/>
    <p:sldId id="388" r:id="rId71"/>
    <p:sldId id="304" r:id="rId72"/>
    <p:sldId id="276" r:id="rId73"/>
    <p:sldId id="386" r:id="rId74"/>
    <p:sldId id="278" r:id="rId75"/>
    <p:sldId id="277" r:id="rId76"/>
    <p:sldId id="387" r:id="rId77"/>
    <p:sldId id="351" r:id="rId78"/>
    <p:sldId id="330" r:id="rId79"/>
    <p:sldId id="353" r:id="rId80"/>
    <p:sldId id="272" r:id="rId81"/>
    <p:sldId id="273" r:id="rId82"/>
    <p:sldId id="357" r:id="rId83"/>
    <p:sldId id="378" r:id="rId84"/>
    <p:sldId id="375" r:id="rId85"/>
    <p:sldId id="377" r:id="rId86"/>
    <p:sldId id="306" r:id="rId87"/>
    <p:sldId id="305" r:id="rId88"/>
    <p:sldId id="296" r:id="rId89"/>
    <p:sldId id="335" r:id="rId90"/>
    <p:sldId id="325" r:id="rId91"/>
    <p:sldId id="326" r:id="rId92"/>
    <p:sldId id="328" r:id="rId93"/>
    <p:sldId id="327" r:id="rId94"/>
    <p:sldId id="371" r:id="rId95"/>
    <p:sldId id="382" r:id="rId96"/>
    <p:sldId id="383" r:id="rId97"/>
    <p:sldId id="269" r:id="rId98"/>
    <p:sldId id="265" r:id="rId99"/>
    <p:sldId id="356" r:id="rId100"/>
    <p:sldId id="396" r:id="rId101"/>
    <p:sldId id="314" r:id="rId102"/>
    <p:sldId id="266" r:id="rId103"/>
    <p:sldId id="392" r:id="rId104"/>
    <p:sldId id="346" r:id="rId105"/>
    <p:sldId id="320" r:id="rId106"/>
    <p:sldId id="363" r:id="rId107"/>
    <p:sldId id="364" r:id="rId108"/>
    <p:sldId id="355" r:id="rId109"/>
    <p:sldId id="258" r:id="rId110"/>
  </p:sldIdLst>
  <p:sldSz cx="9144000" cy="6858000" type="screen4x3"/>
  <p:notesSz cx="6858000" cy="9144000"/>
  <p:defaultTextStyle>
    <a:defPPr>
      <a:defRPr lang="en-US"/>
    </a:defPPr>
    <a:lvl1pPr algn="l" rtl="0" eaLnBrk="0" fontAlgn="base" hangingPunct="0">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3" autoAdjust="0"/>
    <p:restoredTop sz="94660"/>
  </p:normalViewPr>
  <p:slideViewPr>
    <p:cSldViewPr>
      <p:cViewPr varScale="1">
        <p:scale>
          <a:sx n="69" d="100"/>
          <a:sy n="69" d="100"/>
        </p:scale>
        <p:origin x="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8B96DA4-FEA3-4D70-B943-DA6CC4D8FD6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i="0"/>
            </a:lvl1pPr>
          </a:lstStyle>
          <a:p>
            <a:pPr>
              <a:defRPr/>
            </a:pPr>
            <a:endParaRPr lang="en-US" altLang="it-IT"/>
          </a:p>
        </p:txBody>
      </p:sp>
      <p:sp>
        <p:nvSpPr>
          <p:cNvPr id="71683" name="Rectangle 3">
            <a:extLst>
              <a:ext uri="{FF2B5EF4-FFF2-40B4-BE49-F238E27FC236}">
                <a16:creationId xmlns:a16="http://schemas.microsoft.com/office/drawing/2014/main" id="{A8D76313-F65D-49D9-87B9-46F1A19AB62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i="0"/>
            </a:lvl1pPr>
          </a:lstStyle>
          <a:p>
            <a:pPr>
              <a:defRPr/>
            </a:pPr>
            <a:endParaRPr lang="en-US" altLang="it-IT"/>
          </a:p>
        </p:txBody>
      </p:sp>
      <p:sp>
        <p:nvSpPr>
          <p:cNvPr id="2052" name="Rectangle 4">
            <a:extLst>
              <a:ext uri="{FF2B5EF4-FFF2-40B4-BE49-F238E27FC236}">
                <a16:creationId xmlns:a16="http://schemas.microsoft.com/office/drawing/2014/main" id="{FA101C29-6204-4998-ABB7-104FAAB7771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685" name="Rectangle 5">
            <a:extLst>
              <a:ext uri="{FF2B5EF4-FFF2-40B4-BE49-F238E27FC236}">
                <a16:creationId xmlns:a16="http://schemas.microsoft.com/office/drawing/2014/main" id="{0FE23E1E-0CFE-4048-AE97-6205812BC43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it-IT" noProof="0"/>
              <a:t>Kliknij, aby edytować style wzorca tekstu</a:t>
            </a:r>
          </a:p>
          <a:p>
            <a:pPr lvl="1"/>
            <a:r>
              <a:rPr lang="en-US" altLang="it-IT" noProof="0"/>
              <a:t>Drugi poziom</a:t>
            </a:r>
          </a:p>
          <a:p>
            <a:pPr lvl="2"/>
            <a:r>
              <a:rPr lang="en-US" altLang="it-IT" noProof="0"/>
              <a:t>Trzeci poziom</a:t>
            </a:r>
          </a:p>
          <a:p>
            <a:pPr lvl="3"/>
            <a:r>
              <a:rPr lang="en-US" altLang="it-IT" noProof="0"/>
              <a:t>Czwarty poziom</a:t>
            </a:r>
          </a:p>
          <a:p>
            <a:pPr lvl="4"/>
            <a:r>
              <a:rPr lang="en-US" altLang="it-IT" noProof="0"/>
              <a:t>Piąty poziom</a:t>
            </a:r>
          </a:p>
        </p:txBody>
      </p:sp>
      <p:sp>
        <p:nvSpPr>
          <p:cNvPr id="71686" name="Rectangle 6">
            <a:extLst>
              <a:ext uri="{FF2B5EF4-FFF2-40B4-BE49-F238E27FC236}">
                <a16:creationId xmlns:a16="http://schemas.microsoft.com/office/drawing/2014/main" id="{A7A918CC-3633-44CC-958E-D74EABD332FF}"/>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vl1pPr>
          </a:lstStyle>
          <a:p>
            <a:pPr>
              <a:defRPr/>
            </a:pPr>
            <a:endParaRPr lang="en-US" altLang="it-IT"/>
          </a:p>
        </p:txBody>
      </p:sp>
      <p:sp>
        <p:nvSpPr>
          <p:cNvPr id="71687" name="Rectangle 7">
            <a:extLst>
              <a:ext uri="{FF2B5EF4-FFF2-40B4-BE49-F238E27FC236}">
                <a16:creationId xmlns:a16="http://schemas.microsoft.com/office/drawing/2014/main" id="{712C8137-435D-40B1-B128-6B52EFB9753E}"/>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pPr>
              <a:defRPr/>
            </a:pPr>
            <a:fld id="{CD80507C-28D1-4873-89EB-3C8F30D8277E}"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2E3E00E-CB4E-4C93-A5B4-F2919080F3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fld id="{0C57A187-3F38-462F-9BE1-5BCD5CCCBD76}" type="slidenum">
              <a:rPr lang="en-AU" altLang="it-IT" i="0" smtClean="0"/>
              <a:pPr/>
              <a:t>3</a:t>
            </a:fld>
            <a:endParaRPr lang="en-AU" altLang="it-IT" i="0"/>
          </a:p>
        </p:txBody>
      </p:sp>
      <p:sp>
        <p:nvSpPr>
          <p:cNvPr id="6147" name="Rectangle 2">
            <a:extLst>
              <a:ext uri="{FF2B5EF4-FFF2-40B4-BE49-F238E27FC236}">
                <a16:creationId xmlns:a16="http://schemas.microsoft.com/office/drawing/2014/main" id="{D6FE4AB2-76D3-4A27-9713-1FCF109A2DD6}"/>
              </a:ext>
            </a:extLst>
          </p:cNvPr>
          <p:cNvSpPr>
            <a:spLocks noGrp="1" noRot="1" noChangeAspect="1" noChangeArrowheads="1" noTextEdit="1"/>
          </p:cNvSpPr>
          <p:nvPr>
            <p:ph type="sldImg"/>
          </p:nvPr>
        </p:nvSpPr>
        <p:spPr>
          <a:xfrm>
            <a:off x="1143000" y="695325"/>
            <a:ext cx="4570413" cy="3427413"/>
          </a:xfrm>
          <a:ln/>
        </p:spPr>
      </p:sp>
      <p:sp>
        <p:nvSpPr>
          <p:cNvPr id="6148" name="Rectangle 3">
            <a:extLst>
              <a:ext uri="{FF2B5EF4-FFF2-40B4-BE49-F238E27FC236}">
                <a16:creationId xmlns:a16="http://schemas.microsoft.com/office/drawing/2014/main" id="{6E30EFDB-FE96-4798-A61B-DFF3FEA3D8F6}"/>
              </a:ext>
            </a:extLst>
          </p:cNvPr>
          <p:cNvSpPr>
            <a:spLocks noGrp="1" noChangeArrowheads="1"/>
          </p:cNvSpPr>
          <p:nvPr>
            <p:ph type="body" idx="1"/>
          </p:nvPr>
        </p:nvSpPr>
        <p:spPr>
          <a:xfrm>
            <a:off x="685800" y="4343400"/>
            <a:ext cx="5486400" cy="40370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FE032E4-530A-42C3-9786-F068B75CEE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fld id="{C76DB90E-DA3E-46B7-8B0F-5172A56EF50D}" type="slidenum">
              <a:rPr lang="en-AU" altLang="it-IT" i="0" smtClean="0"/>
              <a:pPr/>
              <a:t>12</a:t>
            </a:fld>
            <a:endParaRPr lang="en-AU" altLang="it-IT" i="0"/>
          </a:p>
        </p:txBody>
      </p:sp>
      <p:sp>
        <p:nvSpPr>
          <p:cNvPr id="18435" name="Rectangle 2">
            <a:extLst>
              <a:ext uri="{FF2B5EF4-FFF2-40B4-BE49-F238E27FC236}">
                <a16:creationId xmlns:a16="http://schemas.microsoft.com/office/drawing/2014/main" id="{A3BDBB06-6145-4538-8E6B-34A5790D4F2F}"/>
              </a:ext>
            </a:extLst>
          </p:cNvPr>
          <p:cNvSpPr>
            <a:spLocks noGrp="1" noRot="1" noChangeAspect="1" noChangeArrowheads="1" noTextEdit="1"/>
          </p:cNvSpPr>
          <p:nvPr>
            <p:ph type="sldImg"/>
          </p:nvPr>
        </p:nvSpPr>
        <p:spPr>
          <a:xfrm>
            <a:off x="1143000" y="695325"/>
            <a:ext cx="4570413" cy="3427413"/>
          </a:xfrm>
          <a:ln/>
        </p:spPr>
      </p:sp>
      <p:sp>
        <p:nvSpPr>
          <p:cNvPr id="18436" name="Rectangle 3">
            <a:extLst>
              <a:ext uri="{FF2B5EF4-FFF2-40B4-BE49-F238E27FC236}">
                <a16:creationId xmlns:a16="http://schemas.microsoft.com/office/drawing/2014/main" id="{FB075AAD-2F2D-4406-AE9B-7CC5F013D494}"/>
              </a:ext>
            </a:extLst>
          </p:cNvPr>
          <p:cNvSpPr>
            <a:spLocks noGrp="1" noChangeArrowheads="1"/>
          </p:cNvSpPr>
          <p:nvPr>
            <p:ph type="body" idx="1"/>
          </p:nvPr>
        </p:nvSpPr>
        <p:spPr>
          <a:xfrm>
            <a:off x="685800" y="4343400"/>
            <a:ext cx="5486400" cy="40370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977695-5FC9-49D2-BDAF-CD4E5CE63D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fld id="{DCA43025-97A1-4522-BF94-1C22EB345A9B}" type="slidenum">
              <a:rPr lang="en-US" altLang="it-IT" i="0" smtClean="0"/>
              <a:pPr/>
              <a:t>42</a:t>
            </a:fld>
            <a:endParaRPr lang="en-US" altLang="it-IT" i="0"/>
          </a:p>
        </p:txBody>
      </p:sp>
      <p:sp>
        <p:nvSpPr>
          <p:cNvPr id="57347" name="Rectangle 2">
            <a:extLst>
              <a:ext uri="{FF2B5EF4-FFF2-40B4-BE49-F238E27FC236}">
                <a16:creationId xmlns:a16="http://schemas.microsoft.com/office/drawing/2014/main" id="{E93552D3-5248-4F61-8C2F-B4E47685FA17}"/>
              </a:ext>
            </a:extLst>
          </p:cNvPr>
          <p:cNvSpPr>
            <a:spLocks noGrp="1" noRot="1" noChangeAspect="1" noChangeArrowheads="1" noTextEdit="1"/>
          </p:cNvSpPr>
          <p:nvPr>
            <p:ph type="sldImg"/>
          </p:nvPr>
        </p:nvSpPr>
        <p:spPr>
          <a:xfrm>
            <a:off x="1143000" y="695325"/>
            <a:ext cx="4570413" cy="3427413"/>
          </a:xfrm>
          <a:ln/>
        </p:spPr>
      </p:sp>
      <p:sp>
        <p:nvSpPr>
          <p:cNvPr id="57348" name="Rectangle 3">
            <a:extLst>
              <a:ext uri="{FF2B5EF4-FFF2-40B4-BE49-F238E27FC236}">
                <a16:creationId xmlns:a16="http://schemas.microsoft.com/office/drawing/2014/main" id="{1B8E07F8-D6E2-443C-B10A-F72E61E81B6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pl-PL"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5C5F9A6-F3E1-4F43-826C-3645A08493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fld id="{A57A99E5-8F65-443C-967D-927AA7964838}" type="slidenum">
              <a:rPr lang="en-AU" altLang="it-IT" i="0" smtClean="0"/>
              <a:pPr/>
              <a:t>43</a:t>
            </a:fld>
            <a:endParaRPr lang="en-AU" altLang="it-IT" i="0"/>
          </a:p>
        </p:txBody>
      </p:sp>
      <p:sp>
        <p:nvSpPr>
          <p:cNvPr id="59395" name="Rectangle 2">
            <a:extLst>
              <a:ext uri="{FF2B5EF4-FFF2-40B4-BE49-F238E27FC236}">
                <a16:creationId xmlns:a16="http://schemas.microsoft.com/office/drawing/2014/main" id="{2469FD2F-31A0-42B4-BE73-352644A7FE84}"/>
              </a:ext>
            </a:extLst>
          </p:cNvPr>
          <p:cNvSpPr>
            <a:spLocks noGrp="1" noRot="1" noChangeAspect="1" noChangeArrowheads="1" noTextEdit="1"/>
          </p:cNvSpPr>
          <p:nvPr>
            <p:ph type="sldImg"/>
          </p:nvPr>
        </p:nvSpPr>
        <p:spPr>
          <a:xfrm>
            <a:off x="1143000" y="695325"/>
            <a:ext cx="4570413" cy="3427413"/>
          </a:xfrm>
          <a:ln/>
        </p:spPr>
      </p:sp>
      <p:sp>
        <p:nvSpPr>
          <p:cNvPr id="59396" name="Rectangle 3">
            <a:extLst>
              <a:ext uri="{FF2B5EF4-FFF2-40B4-BE49-F238E27FC236}">
                <a16:creationId xmlns:a16="http://schemas.microsoft.com/office/drawing/2014/main" id="{422A4C32-73FD-4AAA-9038-CA1D2B46E690}"/>
              </a:ext>
            </a:extLst>
          </p:cNvPr>
          <p:cNvSpPr>
            <a:spLocks noGrp="1" noChangeArrowheads="1"/>
          </p:cNvSpPr>
          <p:nvPr>
            <p:ph type="body" idx="1"/>
          </p:nvPr>
        </p:nvSpPr>
        <p:spPr>
          <a:xfrm>
            <a:off x="685800" y="4343400"/>
            <a:ext cx="5486400" cy="40370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immagine diapositiva 1">
            <a:extLst>
              <a:ext uri="{FF2B5EF4-FFF2-40B4-BE49-F238E27FC236}">
                <a16:creationId xmlns:a16="http://schemas.microsoft.com/office/drawing/2014/main" id="{6D494AE2-F11A-4216-A7C4-20E825A204D0}"/>
              </a:ext>
            </a:extLst>
          </p:cNvPr>
          <p:cNvSpPr>
            <a:spLocks noGrp="1" noRot="1" noChangeAspect="1" noChangeArrowheads="1" noTextEdit="1"/>
          </p:cNvSpPr>
          <p:nvPr>
            <p:ph type="sldImg"/>
          </p:nvPr>
        </p:nvSpPr>
        <p:spPr>
          <a:ln/>
        </p:spPr>
      </p:sp>
      <p:sp>
        <p:nvSpPr>
          <p:cNvPr id="79875" name="Segnaposto note 2">
            <a:extLst>
              <a:ext uri="{FF2B5EF4-FFF2-40B4-BE49-F238E27FC236}">
                <a16:creationId xmlns:a16="http://schemas.microsoft.com/office/drawing/2014/main" id="{4985953F-58C6-4222-B9A2-F191E50324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
        <p:nvSpPr>
          <p:cNvPr id="79876" name="Segnaposto numero diapositiva 3">
            <a:extLst>
              <a:ext uri="{FF2B5EF4-FFF2-40B4-BE49-F238E27FC236}">
                <a16:creationId xmlns:a16="http://schemas.microsoft.com/office/drawing/2014/main" id="{02C7A3EB-0701-4551-B598-6D17AA05CAF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fld id="{311B3EE4-77E9-481F-AC66-C16A7CBBA2F0}" type="slidenum">
              <a:rPr lang="en-US" altLang="it-IT" i="0" smtClean="0"/>
              <a:pPr/>
              <a:t>60</a:t>
            </a:fld>
            <a:endParaRPr lang="en-US" altLang="it-IT"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C934A89-DD42-487A-8551-40238055C709}"/>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4A3EA896-67A8-4A8E-A670-CCDB46D9657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6502A645-774C-453A-9301-F9E105BC992F}"/>
              </a:ext>
            </a:extLst>
          </p:cNvPr>
          <p:cNvSpPr>
            <a:spLocks noGrp="1" noChangeArrowheads="1"/>
          </p:cNvSpPr>
          <p:nvPr>
            <p:ph type="sldNum" sz="quarter" idx="12"/>
          </p:nvPr>
        </p:nvSpPr>
        <p:spPr>
          <a:ln/>
        </p:spPr>
        <p:txBody>
          <a:bodyPr/>
          <a:lstStyle>
            <a:lvl1pPr>
              <a:defRPr/>
            </a:lvl1pPr>
          </a:lstStyle>
          <a:p>
            <a:pPr>
              <a:defRPr/>
            </a:pPr>
            <a:fld id="{A858B9F5-68AD-45C5-BD0F-47A236158B39}" type="slidenum">
              <a:rPr lang="en-US" altLang="it-IT"/>
              <a:pPr>
                <a:defRPr/>
              </a:pPr>
              <a:t>‹N›</a:t>
            </a:fld>
            <a:endParaRPr lang="en-US" altLang="it-IT"/>
          </a:p>
        </p:txBody>
      </p:sp>
    </p:spTree>
    <p:extLst>
      <p:ext uri="{BB962C8B-B14F-4D97-AF65-F5344CB8AC3E}">
        <p14:creationId xmlns:p14="http://schemas.microsoft.com/office/powerpoint/2010/main" val="302668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149BAB0-809D-41FF-BEF9-786E45799CB5}"/>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1D8ACAFA-9925-48A3-A706-00549D1D6A32}"/>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B1271992-9680-47D2-A16B-68A52D267CBA}"/>
              </a:ext>
            </a:extLst>
          </p:cNvPr>
          <p:cNvSpPr>
            <a:spLocks noGrp="1" noChangeArrowheads="1"/>
          </p:cNvSpPr>
          <p:nvPr>
            <p:ph type="sldNum" sz="quarter" idx="12"/>
          </p:nvPr>
        </p:nvSpPr>
        <p:spPr>
          <a:ln/>
        </p:spPr>
        <p:txBody>
          <a:bodyPr/>
          <a:lstStyle>
            <a:lvl1pPr>
              <a:defRPr/>
            </a:lvl1pPr>
          </a:lstStyle>
          <a:p>
            <a:pPr>
              <a:defRPr/>
            </a:pPr>
            <a:fld id="{673C5D01-551E-4FE2-A426-229FE4EAA631}" type="slidenum">
              <a:rPr lang="en-US" altLang="it-IT"/>
              <a:pPr>
                <a:defRPr/>
              </a:pPr>
              <a:t>‹N›</a:t>
            </a:fld>
            <a:endParaRPr lang="en-US" altLang="it-IT"/>
          </a:p>
        </p:txBody>
      </p:sp>
    </p:spTree>
    <p:extLst>
      <p:ext uri="{BB962C8B-B14F-4D97-AF65-F5344CB8AC3E}">
        <p14:creationId xmlns:p14="http://schemas.microsoft.com/office/powerpoint/2010/main" val="199075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D05C9D0-66A8-4D1D-BC95-E7F25586691E}"/>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A6ACFF57-84BB-4593-B879-394C4479EAC1}"/>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C2C8DBE6-126C-4968-8408-827DAB7630AD}"/>
              </a:ext>
            </a:extLst>
          </p:cNvPr>
          <p:cNvSpPr>
            <a:spLocks noGrp="1" noChangeArrowheads="1"/>
          </p:cNvSpPr>
          <p:nvPr>
            <p:ph type="sldNum" sz="quarter" idx="12"/>
          </p:nvPr>
        </p:nvSpPr>
        <p:spPr>
          <a:ln/>
        </p:spPr>
        <p:txBody>
          <a:bodyPr/>
          <a:lstStyle>
            <a:lvl1pPr>
              <a:defRPr/>
            </a:lvl1pPr>
          </a:lstStyle>
          <a:p>
            <a:pPr>
              <a:defRPr/>
            </a:pPr>
            <a:fld id="{77B705B3-F95D-41EA-B224-E24A1111DCC3}" type="slidenum">
              <a:rPr lang="en-US" altLang="it-IT"/>
              <a:pPr>
                <a:defRPr/>
              </a:pPr>
              <a:t>‹N›</a:t>
            </a:fld>
            <a:endParaRPr lang="en-US" altLang="it-IT"/>
          </a:p>
        </p:txBody>
      </p:sp>
    </p:spTree>
    <p:extLst>
      <p:ext uri="{BB962C8B-B14F-4D97-AF65-F5344CB8AC3E}">
        <p14:creationId xmlns:p14="http://schemas.microsoft.com/office/powerpoint/2010/main" val="123543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AB7EB48-9C71-4B36-8C5D-DE639B1B3789}"/>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7DC2CAC1-55BD-4386-B744-828037437277}"/>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3AED3FC8-230C-4429-82FD-BAF391E7670E}"/>
              </a:ext>
            </a:extLst>
          </p:cNvPr>
          <p:cNvSpPr>
            <a:spLocks noGrp="1" noChangeArrowheads="1"/>
          </p:cNvSpPr>
          <p:nvPr>
            <p:ph type="sldNum" sz="quarter" idx="12"/>
          </p:nvPr>
        </p:nvSpPr>
        <p:spPr>
          <a:ln/>
        </p:spPr>
        <p:txBody>
          <a:bodyPr/>
          <a:lstStyle>
            <a:lvl1pPr>
              <a:defRPr/>
            </a:lvl1pPr>
          </a:lstStyle>
          <a:p>
            <a:pPr>
              <a:defRPr/>
            </a:pPr>
            <a:fld id="{35B735F2-286F-4C8A-AC21-F4493AAB0F4B}" type="slidenum">
              <a:rPr lang="en-US" altLang="it-IT"/>
              <a:pPr>
                <a:defRPr/>
              </a:pPr>
              <a:t>‹N›</a:t>
            </a:fld>
            <a:endParaRPr lang="en-US" altLang="it-IT"/>
          </a:p>
        </p:txBody>
      </p:sp>
    </p:spTree>
    <p:extLst>
      <p:ext uri="{BB962C8B-B14F-4D97-AF65-F5344CB8AC3E}">
        <p14:creationId xmlns:p14="http://schemas.microsoft.com/office/powerpoint/2010/main" val="37643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6EE138B-BC24-49E1-BA4B-1662E86318C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BDFE1E96-43B6-4D3E-9686-39A852528716}"/>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AC7AC237-1851-44BD-B971-C591D39E3404}"/>
              </a:ext>
            </a:extLst>
          </p:cNvPr>
          <p:cNvSpPr>
            <a:spLocks noGrp="1" noChangeArrowheads="1"/>
          </p:cNvSpPr>
          <p:nvPr>
            <p:ph type="sldNum" sz="quarter" idx="12"/>
          </p:nvPr>
        </p:nvSpPr>
        <p:spPr>
          <a:ln/>
        </p:spPr>
        <p:txBody>
          <a:bodyPr/>
          <a:lstStyle>
            <a:lvl1pPr>
              <a:defRPr/>
            </a:lvl1pPr>
          </a:lstStyle>
          <a:p>
            <a:pPr>
              <a:defRPr/>
            </a:pPr>
            <a:fld id="{1810AF44-E5D6-4E0F-8131-E59C1ADAE569}" type="slidenum">
              <a:rPr lang="en-US" altLang="it-IT"/>
              <a:pPr>
                <a:defRPr/>
              </a:pPr>
              <a:t>‹N›</a:t>
            </a:fld>
            <a:endParaRPr lang="en-US" altLang="it-IT"/>
          </a:p>
        </p:txBody>
      </p:sp>
    </p:spTree>
    <p:extLst>
      <p:ext uri="{BB962C8B-B14F-4D97-AF65-F5344CB8AC3E}">
        <p14:creationId xmlns:p14="http://schemas.microsoft.com/office/powerpoint/2010/main" val="193025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E1B5D39-3D42-4544-AE7D-7A7AC66C8736}"/>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0CA3E63C-FC0E-49E6-8E75-E4533A48B58B}"/>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89095CFD-0542-41EB-8B01-FF0DEAA51335}"/>
              </a:ext>
            </a:extLst>
          </p:cNvPr>
          <p:cNvSpPr>
            <a:spLocks noGrp="1" noChangeArrowheads="1"/>
          </p:cNvSpPr>
          <p:nvPr>
            <p:ph type="sldNum" sz="quarter" idx="12"/>
          </p:nvPr>
        </p:nvSpPr>
        <p:spPr>
          <a:ln/>
        </p:spPr>
        <p:txBody>
          <a:bodyPr/>
          <a:lstStyle>
            <a:lvl1pPr>
              <a:defRPr/>
            </a:lvl1pPr>
          </a:lstStyle>
          <a:p>
            <a:pPr>
              <a:defRPr/>
            </a:pPr>
            <a:fld id="{B4F9186B-3A93-4CAF-AAF7-89C4D454F94E}" type="slidenum">
              <a:rPr lang="en-US" altLang="it-IT"/>
              <a:pPr>
                <a:defRPr/>
              </a:pPr>
              <a:t>‹N›</a:t>
            </a:fld>
            <a:endParaRPr lang="en-US" altLang="it-IT"/>
          </a:p>
        </p:txBody>
      </p:sp>
    </p:spTree>
    <p:extLst>
      <p:ext uri="{BB962C8B-B14F-4D97-AF65-F5344CB8AC3E}">
        <p14:creationId xmlns:p14="http://schemas.microsoft.com/office/powerpoint/2010/main" val="21094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3FD0CDC3-C814-4559-A23E-AD7C7C2C4D4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8" name="Rectangle 5">
            <a:extLst>
              <a:ext uri="{FF2B5EF4-FFF2-40B4-BE49-F238E27FC236}">
                <a16:creationId xmlns:a16="http://schemas.microsoft.com/office/drawing/2014/main" id="{0D9804E2-7183-4E2E-8246-26CCBD0F466F}"/>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9" name="Rectangle 6">
            <a:extLst>
              <a:ext uri="{FF2B5EF4-FFF2-40B4-BE49-F238E27FC236}">
                <a16:creationId xmlns:a16="http://schemas.microsoft.com/office/drawing/2014/main" id="{F1517AAB-7860-4971-B14F-D2BFB1184950}"/>
              </a:ext>
            </a:extLst>
          </p:cNvPr>
          <p:cNvSpPr>
            <a:spLocks noGrp="1" noChangeArrowheads="1"/>
          </p:cNvSpPr>
          <p:nvPr>
            <p:ph type="sldNum" sz="quarter" idx="12"/>
          </p:nvPr>
        </p:nvSpPr>
        <p:spPr>
          <a:ln/>
        </p:spPr>
        <p:txBody>
          <a:bodyPr/>
          <a:lstStyle>
            <a:lvl1pPr>
              <a:defRPr/>
            </a:lvl1pPr>
          </a:lstStyle>
          <a:p>
            <a:pPr>
              <a:defRPr/>
            </a:pPr>
            <a:fld id="{8DCB85BC-7BE0-43D1-B9D1-7193E5D3BEE8}" type="slidenum">
              <a:rPr lang="en-US" altLang="it-IT"/>
              <a:pPr>
                <a:defRPr/>
              </a:pPr>
              <a:t>‹N›</a:t>
            </a:fld>
            <a:endParaRPr lang="en-US" altLang="it-IT"/>
          </a:p>
        </p:txBody>
      </p:sp>
    </p:spTree>
    <p:extLst>
      <p:ext uri="{BB962C8B-B14F-4D97-AF65-F5344CB8AC3E}">
        <p14:creationId xmlns:p14="http://schemas.microsoft.com/office/powerpoint/2010/main" val="198899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3A5AA1D6-E4B9-4745-B69E-56C8A69E81B3}"/>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4" name="Rectangle 5">
            <a:extLst>
              <a:ext uri="{FF2B5EF4-FFF2-40B4-BE49-F238E27FC236}">
                <a16:creationId xmlns:a16="http://schemas.microsoft.com/office/drawing/2014/main" id="{52F0A182-F787-4671-AEA8-3326A0CB55D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5" name="Rectangle 6">
            <a:extLst>
              <a:ext uri="{FF2B5EF4-FFF2-40B4-BE49-F238E27FC236}">
                <a16:creationId xmlns:a16="http://schemas.microsoft.com/office/drawing/2014/main" id="{915D330A-78EA-4235-B5A6-898084590DBE}"/>
              </a:ext>
            </a:extLst>
          </p:cNvPr>
          <p:cNvSpPr>
            <a:spLocks noGrp="1" noChangeArrowheads="1"/>
          </p:cNvSpPr>
          <p:nvPr>
            <p:ph type="sldNum" sz="quarter" idx="12"/>
          </p:nvPr>
        </p:nvSpPr>
        <p:spPr>
          <a:ln/>
        </p:spPr>
        <p:txBody>
          <a:bodyPr/>
          <a:lstStyle>
            <a:lvl1pPr>
              <a:defRPr/>
            </a:lvl1pPr>
          </a:lstStyle>
          <a:p>
            <a:pPr>
              <a:defRPr/>
            </a:pPr>
            <a:fld id="{54E3FF20-0953-4390-A841-E2B68FD0C16C}" type="slidenum">
              <a:rPr lang="en-US" altLang="it-IT"/>
              <a:pPr>
                <a:defRPr/>
              </a:pPr>
              <a:t>‹N›</a:t>
            </a:fld>
            <a:endParaRPr lang="en-US" altLang="it-IT"/>
          </a:p>
        </p:txBody>
      </p:sp>
    </p:spTree>
    <p:extLst>
      <p:ext uri="{BB962C8B-B14F-4D97-AF65-F5344CB8AC3E}">
        <p14:creationId xmlns:p14="http://schemas.microsoft.com/office/powerpoint/2010/main" val="108353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461D61-C84D-45B2-BE59-19687B6C911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3" name="Rectangle 5">
            <a:extLst>
              <a:ext uri="{FF2B5EF4-FFF2-40B4-BE49-F238E27FC236}">
                <a16:creationId xmlns:a16="http://schemas.microsoft.com/office/drawing/2014/main" id="{EFD51AAC-D2C5-455E-A47A-2B5302DC1D79}"/>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4" name="Rectangle 6">
            <a:extLst>
              <a:ext uri="{FF2B5EF4-FFF2-40B4-BE49-F238E27FC236}">
                <a16:creationId xmlns:a16="http://schemas.microsoft.com/office/drawing/2014/main" id="{D27852A5-D978-4910-92A3-0977CBE41E11}"/>
              </a:ext>
            </a:extLst>
          </p:cNvPr>
          <p:cNvSpPr>
            <a:spLocks noGrp="1" noChangeArrowheads="1"/>
          </p:cNvSpPr>
          <p:nvPr>
            <p:ph type="sldNum" sz="quarter" idx="12"/>
          </p:nvPr>
        </p:nvSpPr>
        <p:spPr>
          <a:ln/>
        </p:spPr>
        <p:txBody>
          <a:bodyPr/>
          <a:lstStyle>
            <a:lvl1pPr>
              <a:defRPr/>
            </a:lvl1pPr>
          </a:lstStyle>
          <a:p>
            <a:pPr>
              <a:defRPr/>
            </a:pPr>
            <a:fld id="{F855C2C1-9BD3-4DBF-902D-23C781B7A9DF}" type="slidenum">
              <a:rPr lang="en-US" altLang="it-IT"/>
              <a:pPr>
                <a:defRPr/>
              </a:pPr>
              <a:t>‹N›</a:t>
            </a:fld>
            <a:endParaRPr lang="en-US" altLang="it-IT"/>
          </a:p>
        </p:txBody>
      </p:sp>
    </p:spTree>
    <p:extLst>
      <p:ext uri="{BB962C8B-B14F-4D97-AF65-F5344CB8AC3E}">
        <p14:creationId xmlns:p14="http://schemas.microsoft.com/office/powerpoint/2010/main" val="265741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D719C01-844D-4AA2-8704-EA901731BE77}"/>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5D2563D8-B318-4702-B546-AE560093163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E08BD243-DC6C-4B60-9BB9-17084576ADBA}"/>
              </a:ext>
            </a:extLst>
          </p:cNvPr>
          <p:cNvSpPr>
            <a:spLocks noGrp="1" noChangeArrowheads="1"/>
          </p:cNvSpPr>
          <p:nvPr>
            <p:ph type="sldNum" sz="quarter" idx="12"/>
          </p:nvPr>
        </p:nvSpPr>
        <p:spPr>
          <a:ln/>
        </p:spPr>
        <p:txBody>
          <a:bodyPr/>
          <a:lstStyle>
            <a:lvl1pPr>
              <a:defRPr/>
            </a:lvl1pPr>
          </a:lstStyle>
          <a:p>
            <a:pPr>
              <a:defRPr/>
            </a:pPr>
            <a:fld id="{84A91685-33CF-4413-886C-5B2AAE9D1904}" type="slidenum">
              <a:rPr lang="en-US" altLang="it-IT"/>
              <a:pPr>
                <a:defRPr/>
              </a:pPr>
              <a:t>‹N›</a:t>
            </a:fld>
            <a:endParaRPr lang="en-US" altLang="it-IT"/>
          </a:p>
        </p:txBody>
      </p:sp>
    </p:spTree>
    <p:extLst>
      <p:ext uri="{BB962C8B-B14F-4D97-AF65-F5344CB8AC3E}">
        <p14:creationId xmlns:p14="http://schemas.microsoft.com/office/powerpoint/2010/main" val="931906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ADCA03A-3C96-47AD-A7DF-C540E3EA2D6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5B087FED-5A20-4B2C-A9D5-CB47E13214C5}"/>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012C310A-62D3-4BD0-A2E4-C2D0CE4AFB9C}"/>
              </a:ext>
            </a:extLst>
          </p:cNvPr>
          <p:cNvSpPr>
            <a:spLocks noGrp="1" noChangeArrowheads="1"/>
          </p:cNvSpPr>
          <p:nvPr>
            <p:ph type="sldNum" sz="quarter" idx="12"/>
          </p:nvPr>
        </p:nvSpPr>
        <p:spPr>
          <a:ln/>
        </p:spPr>
        <p:txBody>
          <a:bodyPr/>
          <a:lstStyle>
            <a:lvl1pPr>
              <a:defRPr/>
            </a:lvl1pPr>
          </a:lstStyle>
          <a:p>
            <a:pPr>
              <a:defRPr/>
            </a:pPr>
            <a:fld id="{57CD83ED-2BF2-4172-88D8-7928216090EC}" type="slidenum">
              <a:rPr lang="en-US" altLang="it-IT"/>
              <a:pPr>
                <a:defRPr/>
              </a:pPr>
              <a:t>‹N›</a:t>
            </a:fld>
            <a:endParaRPr lang="en-US" altLang="it-IT"/>
          </a:p>
        </p:txBody>
      </p:sp>
    </p:spTree>
    <p:extLst>
      <p:ext uri="{BB962C8B-B14F-4D97-AF65-F5344CB8AC3E}">
        <p14:creationId xmlns:p14="http://schemas.microsoft.com/office/powerpoint/2010/main" val="399175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A03B72-35F6-46F4-8B7B-245E35B6D31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Kliknij, aby edytować styl wzorca tytułu</a:t>
            </a:r>
          </a:p>
        </p:txBody>
      </p:sp>
      <p:sp>
        <p:nvSpPr>
          <p:cNvPr id="1027" name="Rectangle 3">
            <a:extLst>
              <a:ext uri="{FF2B5EF4-FFF2-40B4-BE49-F238E27FC236}">
                <a16:creationId xmlns:a16="http://schemas.microsoft.com/office/drawing/2014/main" id="{41194CE5-C5B1-4610-BB13-F05E703AD8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Kliknij, aby edytować style wzorca tekstu</a:t>
            </a:r>
          </a:p>
          <a:p>
            <a:pPr lvl="1"/>
            <a:r>
              <a:rPr lang="en-US" altLang="it-IT"/>
              <a:t>Drugi poziom</a:t>
            </a:r>
          </a:p>
          <a:p>
            <a:pPr lvl="2"/>
            <a:r>
              <a:rPr lang="en-US" altLang="it-IT"/>
              <a:t>Trzeci poziom</a:t>
            </a:r>
          </a:p>
          <a:p>
            <a:pPr lvl="3"/>
            <a:r>
              <a:rPr lang="en-US" altLang="it-IT"/>
              <a:t>Czwarty poziom</a:t>
            </a:r>
          </a:p>
          <a:p>
            <a:pPr lvl="4"/>
            <a:r>
              <a:rPr lang="en-US" altLang="it-IT"/>
              <a:t>Piąty poziom</a:t>
            </a:r>
          </a:p>
        </p:txBody>
      </p:sp>
      <p:sp>
        <p:nvSpPr>
          <p:cNvPr id="1028" name="Rectangle 4">
            <a:extLst>
              <a:ext uri="{FF2B5EF4-FFF2-40B4-BE49-F238E27FC236}">
                <a16:creationId xmlns:a16="http://schemas.microsoft.com/office/drawing/2014/main" id="{2B1F7182-C6E6-4F00-9D99-708FEA989D4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i="0"/>
            </a:lvl1pPr>
          </a:lstStyle>
          <a:p>
            <a:pPr>
              <a:defRPr/>
            </a:pPr>
            <a:endParaRPr lang="en-US" altLang="it-IT"/>
          </a:p>
        </p:txBody>
      </p:sp>
      <p:sp>
        <p:nvSpPr>
          <p:cNvPr id="1029" name="Rectangle 5">
            <a:extLst>
              <a:ext uri="{FF2B5EF4-FFF2-40B4-BE49-F238E27FC236}">
                <a16:creationId xmlns:a16="http://schemas.microsoft.com/office/drawing/2014/main" id="{1E2AD9E0-C935-4CDD-9657-DD47FCB5C94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i="0"/>
            </a:lvl1pPr>
          </a:lstStyle>
          <a:p>
            <a:pPr>
              <a:defRPr/>
            </a:pPr>
            <a:endParaRPr lang="en-US" altLang="it-IT"/>
          </a:p>
        </p:txBody>
      </p:sp>
      <p:sp>
        <p:nvSpPr>
          <p:cNvPr id="1030" name="Rectangle 6">
            <a:extLst>
              <a:ext uri="{FF2B5EF4-FFF2-40B4-BE49-F238E27FC236}">
                <a16:creationId xmlns:a16="http://schemas.microsoft.com/office/drawing/2014/main" id="{229CD05E-96B1-4459-A1D7-9972B250828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a:defRPr/>
            </a:pPr>
            <a:fld id="{12D1BD1E-1CCE-4F8F-B7AE-806841364E49}"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xml"/><Relationship Id="rId5" Type="http://schemas.openxmlformats.org/officeDocument/2006/relationships/image" Target="../media/image166.jpeg"/><Relationship Id="rId4" Type="http://schemas.openxmlformats.org/officeDocument/2006/relationships/image" Target="../media/image16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it.wikipedia.org/wiki/Paleozoico" TargetMode="External"/><Relationship Id="rId5" Type="http://schemas.openxmlformats.org/officeDocument/2006/relationships/image" Target="../media/image14.jpeg"/><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hyperlink" Target="https://earth.esa.int/web/guest/data-access/sample-data/-/asset_publisher/tg8V/content/bam-earthquake-iran-1622?redirect=https%3A%2F%2Fearth.esa.int%2Fweb%2Fguest%2Fdata-access%2Fsample-data%3Fp_p_id%3D101_INSTANCE_tg8V%26p_p_lifecycle%3D0%26p_p_state%3Dnormal%26p_p_mode%3Dview%26p_p_col_id%3Dcolumn-1%26p_p_col_count%3D2" TargetMode="External"/><Relationship Id="rId4" Type="http://schemas.openxmlformats.org/officeDocument/2006/relationships/hyperlink" Target="https://earth.esa.int/web/guest/data-access/sample-data/-/asset_publisher/tg8V/content/l-rsquo-aquila-earthquake-italy-6349?redirect=https%3A%2F%2Fearth.esa.int%2Fweb%2Fguest%2Fdata-access%2Fsample-data%3Fp_p_id%3D101_INSTANCE_tg8V%26p_p_lifecycle%3D0%26p_p_state%3Dnormal%26p_p_mode%3Dview%26p_p_col_id%3Dcolumn-1%26p_p_col_count%3D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wmf"/><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http://earthguide.ucsd.edu/virtualmuseum/images/HadleyCells.jpg" TargetMode="External"/><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ps.prenhall.com/wps/" TargetMode="Externa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hyperlink" Target="http://www.hurricanescience.or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http://www.mitidelmare.it/Profili_piccoli/Profili%2001/Nave_greca_600_aC.jpg" TargetMode="External"/><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92.xml.rels><?xml version="1.0" encoding="UTF-8" standalone="yes"?>
<Relationships xmlns="http://schemas.openxmlformats.org/package/2006/relationships"><Relationship Id="rId3" Type="http://schemas.openxmlformats.org/officeDocument/2006/relationships/hyperlink" Target="http://it.wikipedia.org/wiki/Stretto_di_Messina" TargetMode="External"/><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jpeg"/></Relationships>
</file>

<file path=ppt/slides/_rels/slide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99ACE05-0581-4A92-B275-C06B9DBB357E}"/>
              </a:ext>
            </a:extLst>
          </p:cNvPr>
          <p:cNvSpPr>
            <a:spLocks noGrp="1" noChangeArrowheads="1"/>
          </p:cNvSpPr>
          <p:nvPr>
            <p:ph type="ctrTitle"/>
          </p:nvPr>
        </p:nvSpPr>
        <p:spPr>
          <a:xfrm>
            <a:off x="1835150" y="-273050"/>
            <a:ext cx="6477000" cy="1470025"/>
          </a:xfrm>
        </p:spPr>
        <p:txBody>
          <a:bodyPr anchor="ctr"/>
          <a:lstStyle/>
          <a:p>
            <a:pPr algn="r" eaLnBrk="1" hangingPunct="1"/>
            <a:r>
              <a:rPr lang="it-IT" altLang="it-IT" sz="4000"/>
              <a:t>Terra</a:t>
            </a:r>
            <a:r>
              <a:rPr lang="pl-PL" altLang="it-IT" sz="4000"/>
              <a:t> – </a:t>
            </a:r>
            <a:r>
              <a:rPr lang="it-IT" altLang="it-IT" sz="4000"/>
              <a:t>un pianeta unico</a:t>
            </a:r>
            <a:endParaRPr lang="en-US" altLang="it-IT" sz="4000"/>
          </a:p>
        </p:txBody>
      </p:sp>
      <p:sp>
        <p:nvSpPr>
          <p:cNvPr id="2052" name="Text Box 4">
            <a:extLst>
              <a:ext uri="{FF2B5EF4-FFF2-40B4-BE49-F238E27FC236}">
                <a16:creationId xmlns:a16="http://schemas.microsoft.com/office/drawing/2014/main" id="{68B3ABE5-0572-44A4-A1A1-6A034AD00EFF}"/>
              </a:ext>
            </a:extLst>
          </p:cNvPr>
          <p:cNvSpPr txBox="1">
            <a:spLocks noChangeArrowheads="1"/>
          </p:cNvSpPr>
          <p:nvPr/>
        </p:nvSpPr>
        <p:spPr bwMode="auto">
          <a:xfrm>
            <a:off x="3851275" y="5876925"/>
            <a:ext cx="483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800" i="0">
                <a:solidFill>
                  <a:srgbClr val="0000FF"/>
                </a:solidFill>
              </a:rPr>
              <a:t>http://dydaktyka.fizyka.umk.pl</a:t>
            </a:r>
            <a:endParaRPr lang="en-US" altLang="it-IT" sz="2800" i="0">
              <a:solidFill>
                <a:srgbClr val="0000FF"/>
              </a:solidFill>
            </a:endParaRPr>
          </a:p>
        </p:txBody>
      </p:sp>
      <p:sp>
        <p:nvSpPr>
          <p:cNvPr id="3076" name="Text Box 7">
            <a:extLst>
              <a:ext uri="{FF2B5EF4-FFF2-40B4-BE49-F238E27FC236}">
                <a16:creationId xmlns:a16="http://schemas.microsoft.com/office/drawing/2014/main" id="{2ECB0053-1DF8-4D49-8C70-55A9666E9A06}"/>
              </a:ext>
            </a:extLst>
          </p:cNvPr>
          <p:cNvSpPr txBox="1">
            <a:spLocks noChangeArrowheads="1"/>
          </p:cNvSpPr>
          <p:nvPr/>
        </p:nvSpPr>
        <p:spPr bwMode="auto">
          <a:xfrm>
            <a:off x="412750" y="4281488"/>
            <a:ext cx="83534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800">
                <a:solidFill>
                  <a:srgbClr val="002060"/>
                </a:solidFill>
              </a:rPr>
              <a:t>Grzegorz Karwasz</a:t>
            </a:r>
          </a:p>
          <a:p>
            <a:pPr eaLnBrk="1" hangingPunct="1"/>
            <a:endParaRPr lang="pl-PL" altLang="it-IT" sz="2800">
              <a:solidFill>
                <a:srgbClr val="002060"/>
              </a:solidFill>
            </a:endParaRPr>
          </a:p>
          <a:p>
            <a:pPr eaLnBrk="1" hangingPunct="1"/>
            <a:r>
              <a:rPr lang="it-IT" altLang="it-IT" sz="2800">
                <a:solidFill>
                  <a:srgbClr val="002060"/>
                </a:solidFill>
              </a:rPr>
              <a:t>Insegnare STEAM in chiave interdisciplinare</a:t>
            </a:r>
          </a:p>
          <a:p>
            <a:pPr eaLnBrk="1" hangingPunct="1"/>
            <a:r>
              <a:rPr lang="it-IT" altLang="it-IT" sz="2800">
                <a:solidFill>
                  <a:srgbClr val="002060"/>
                </a:solidFill>
              </a:rPr>
              <a:t>Lezione 3</a:t>
            </a:r>
            <a:endParaRPr lang="pl-PL" altLang="it-IT" sz="28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1+#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FBEAD0E-1F68-44EF-A9E2-F1AC024AA450}"/>
              </a:ext>
            </a:extLst>
          </p:cNvPr>
          <p:cNvSpPr>
            <a:spLocks noGrp="1" noChangeArrowheads="1"/>
          </p:cNvSpPr>
          <p:nvPr>
            <p:ph type="title"/>
          </p:nvPr>
        </p:nvSpPr>
        <p:spPr/>
        <p:txBody>
          <a:bodyPr/>
          <a:lstStyle/>
          <a:p>
            <a:pPr eaLnBrk="1" hangingPunct="1"/>
            <a:r>
              <a:rPr lang="it-IT" altLang="it-IT" sz="3600"/>
              <a:t>La Terra è nata in una esplosione della stella (che era prima al suo posto)</a:t>
            </a:r>
            <a:endParaRPr lang="pl-PL" altLang="it-IT" sz="3600"/>
          </a:p>
        </p:txBody>
      </p:sp>
      <p:sp>
        <p:nvSpPr>
          <p:cNvPr id="13315" name="Text Box 21">
            <a:extLst>
              <a:ext uri="{FF2B5EF4-FFF2-40B4-BE49-F238E27FC236}">
                <a16:creationId xmlns:a16="http://schemas.microsoft.com/office/drawing/2014/main" id="{D15D540E-71D6-4385-85DA-058E00FD3677}"/>
              </a:ext>
            </a:extLst>
          </p:cNvPr>
          <p:cNvSpPr txBox="1">
            <a:spLocks noChangeArrowheads="1"/>
          </p:cNvSpPr>
          <p:nvPr/>
        </p:nvSpPr>
        <p:spPr bwMode="auto">
          <a:xfrm>
            <a:off x="250825" y="4486275"/>
            <a:ext cx="8458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Queste esplosioni ogni tanto (AD 1055, 1572, 1604) </a:t>
            </a:r>
          </a:p>
          <a:p>
            <a:pPr eaLnBrk="1" hangingPunct="1"/>
            <a:r>
              <a:rPr lang="it-IT" altLang="it-IT" sz="2400" i="0"/>
              <a:t>si vedono ad occhio nudo – lontano, lontano da noi.</a:t>
            </a:r>
          </a:p>
          <a:p>
            <a:pPr eaLnBrk="1" hangingPunct="1"/>
            <a:r>
              <a:rPr lang="it-IT" altLang="it-IT" sz="2400" i="0"/>
              <a:t>Si parla delle stelle </a:t>
            </a:r>
            <a:r>
              <a:rPr lang="it-IT" altLang="it-IT" sz="2400"/>
              <a:t>supernove</a:t>
            </a:r>
            <a:r>
              <a:rPr lang="it-IT" altLang="it-IT" sz="2400" i="0"/>
              <a:t>. </a:t>
            </a:r>
          </a:p>
          <a:p>
            <a:pPr eaLnBrk="1" hangingPunct="1"/>
            <a:r>
              <a:rPr lang="it-IT" altLang="it-IT" sz="2400" i="0"/>
              <a:t>Le immagini sopra sono i residui di queste esplosioni stellari.</a:t>
            </a:r>
          </a:p>
          <a:p>
            <a:pPr eaLnBrk="1" hangingPunct="1"/>
            <a:endParaRPr lang="it-IT" altLang="it-IT" i="0"/>
          </a:p>
          <a:p>
            <a:pPr eaLnBrk="1" hangingPunct="1"/>
            <a:r>
              <a:rPr lang="it-IT" altLang="it-IT" i="0"/>
              <a:t>https://it.wikipedia.org/wiki/Supernova  </a:t>
            </a:r>
            <a:r>
              <a:rPr lang="pl-PL" altLang="it-IT" i="0"/>
              <a:t> </a:t>
            </a:r>
            <a:endParaRPr lang="en-US" altLang="it-IT" i="0"/>
          </a:p>
        </p:txBody>
      </p:sp>
      <p:pic>
        <p:nvPicPr>
          <p:cNvPr id="13316" name="Picture 9">
            <a:extLst>
              <a:ext uri="{FF2B5EF4-FFF2-40B4-BE49-F238E27FC236}">
                <a16:creationId xmlns:a16="http://schemas.microsoft.com/office/drawing/2014/main" id="{A95FE93A-C72C-465E-9AF5-EE922F0F6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00213"/>
            <a:ext cx="2673350"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a:extLst>
              <a:ext uri="{FF2B5EF4-FFF2-40B4-BE49-F238E27FC236}">
                <a16:creationId xmlns:a16="http://schemas.microsoft.com/office/drawing/2014/main" id="{FFD0CDDD-3006-46A4-BCBC-2C7F5ED90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700213"/>
            <a:ext cx="28003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a:extLst>
              <a:ext uri="{FF2B5EF4-FFF2-40B4-BE49-F238E27FC236}">
                <a16:creationId xmlns:a16="http://schemas.microsoft.com/office/drawing/2014/main" id="{D62BC4B1-3C7B-44C2-BC90-2B039F8EB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1728788"/>
            <a:ext cx="26447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olo 1">
            <a:extLst>
              <a:ext uri="{FF2B5EF4-FFF2-40B4-BE49-F238E27FC236}">
                <a16:creationId xmlns:a16="http://schemas.microsoft.com/office/drawing/2014/main" id="{6BA22663-2143-4524-988F-897692A15B77}"/>
              </a:ext>
            </a:extLst>
          </p:cNvPr>
          <p:cNvSpPr>
            <a:spLocks noGrp="1" noChangeArrowheads="1"/>
          </p:cNvSpPr>
          <p:nvPr>
            <p:ph type="title"/>
          </p:nvPr>
        </p:nvSpPr>
        <p:spPr>
          <a:xfrm>
            <a:off x="457200" y="28575"/>
            <a:ext cx="8229600" cy="1143000"/>
          </a:xfrm>
        </p:spPr>
        <p:txBody>
          <a:bodyPr/>
          <a:lstStyle/>
          <a:p>
            <a:pPr eaLnBrk="1" hangingPunct="1"/>
            <a:r>
              <a:rPr lang="it-IT" altLang="it-IT" sz="3600"/>
              <a:t>Qual è il posto più bel al mondo?</a:t>
            </a:r>
          </a:p>
        </p:txBody>
      </p:sp>
      <p:pic>
        <p:nvPicPr>
          <p:cNvPr id="132099" name="Immagine 3" descr="Immagine che contiene esterni, acqua, natura, lago&#10;&#10;Descrizione generata automaticamente">
            <a:extLst>
              <a:ext uri="{FF2B5EF4-FFF2-40B4-BE49-F238E27FC236}">
                <a16:creationId xmlns:a16="http://schemas.microsoft.com/office/drawing/2014/main" id="{9336CCA2-4FFB-43CA-8F83-E91978A4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69119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CasellaDiTesto 4">
            <a:extLst>
              <a:ext uri="{FF2B5EF4-FFF2-40B4-BE49-F238E27FC236}">
                <a16:creationId xmlns:a16="http://schemas.microsoft.com/office/drawing/2014/main" id="{1770A4BF-0BDD-43D5-A86D-B736A3050B3C}"/>
              </a:ext>
            </a:extLst>
          </p:cNvPr>
          <p:cNvSpPr txBox="1">
            <a:spLocks noChangeArrowheads="1"/>
          </p:cNvSpPr>
          <p:nvPr/>
        </p:nvSpPr>
        <p:spPr bwMode="auto">
          <a:xfrm>
            <a:off x="4829175" y="6262688"/>
            <a:ext cx="5122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Grazie per l’attenzione!</a:t>
            </a:r>
            <a:endParaRPr lang="it-IT" altLang="it-IT" sz="2400"/>
          </a:p>
        </p:txBody>
      </p:sp>
      <p:sp>
        <p:nvSpPr>
          <p:cNvPr id="132101" name="CasellaDiTesto 5">
            <a:extLst>
              <a:ext uri="{FF2B5EF4-FFF2-40B4-BE49-F238E27FC236}">
                <a16:creationId xmlns:a16="http://schemas.microsoft.com/office/drawing/2014/main" id="{30F921E9-0A7B-4A1D-B75F-981B9C8536C0}"/>
              </a:ext>
            </a:extLst>
          </p:cNvPr>
          <p:cNvSpPr txBox="1">
            <a:spLocks noChangeArrowheads="1"/>
          </p:cNvSpPr>
          <p:nvPr/>
        </p:nvSpPr>
        <p:spPr bwMode="auto">
          <a:xfrm>
            <a:off x="2268538" y="1462088"/>
            <a:ext cx="5122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solidFill>
                  <a:srgbClr val="FF3399"/>
                </a:solidFill>
              </a:rPr>
              <a:t>Avete mai visto il mare color rosa?</a:t>
            </a:r>
            <a:endParaRPr lang="it-IT" altLang="it-IT" sz="2400">
              <a:solidFill>
                <a:srgbClr val="FF3399"/>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646A264C-5232-4D1B-831A-C1415236C35D}"/>
              </a:ext>
            </a:extLst>
          </p:cNvPr>
          <p:cNvSpPr>
            <a:spLocks noGrp="1" noChangeArrowheads="1"/>
          </p:cNvSpPr>
          <p:nvPr>
            <p:ph type="title"/>
          </p:nvPr>
        </p:nvSpPr>
        <p:spPr/>
        <p:txBody>
          <a:bodyPr/>
          <a:lstStyle/>
          <a:p>
            <a:pPr eaLnBrk="1" hangingPunct="1"/>
            <a:r>
              <a:rPr lang="it-IT" altLang="it-IT" sz="3600" dirty="0"/>
              <a:t>Il tempo: fenomeni periodici</a:t>
            </a:r>
            <a:endParaRPr lang="en-US" altLang="it-IT" sz="3600" dirty="0"/>
          </a:p>
        </p:txBody>
      </p:sp>
      <p:pic>
        <p:nvPicPr>
          <p:cNvPr id="110595" name="Picture 4">
            <a:extLst>
              <a:ext uri="{FF2B5EF4-FFF2-40B4-BE49-F238E27FC236}">
                <a16:creationId xmlns:a16="http://schemas.microsoft.com/office/drawing/2014/main" id="{48D6CE34-7E57-4123-9D4D-7B7E8EA2C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65275"/>
            <a:ext cx="31369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6">
            <a:extLst>
              <a:ext uri="{FF2B5EF4-FFF2-40B4-BE49-F238E27FC236}">
                <a16:creationId xmlns:a16="http://schemas.microsoft.com/office/drawing/2014/main" id="{FD00BBF0-B408-4AE4-9E02-73325EAC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989138"/>
            <a:ext cx="33845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a:extLst>
              <a:ext uri="{FF2B5EF4-FFF2-40B4-BE49-F238E27FC236}">
                <a16:creationId xmlns:a16="http://schemas.microsoft.com/office/drawing/2014/main" id="{76826576-7DBC-4080-AE35-D4EDC54FE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716338"/>
            <a:ext cx="301466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7">
            <a:extLst>
              <a:ext uri="{FF2B5EF4-FFF2-40B4-BE49-F238E27FC236}">
                <a16:creationId xmlns:a16="http://schemas.microsoft.com/office/drawing/2014/main" id="{D86ED6E4-2879-402D-A134-D7A5A75AF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437063"/>
            <a:ext cx="29083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17576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a:extLst>
              <a:ext uri="{FF2B5EF4-FFF2-40B4-BE49-F238E27FC236}">
                <a16:creationId xmlns:a16="http://schemas.microsoft.com/office/drawing/2014/main" id="{9AA16C47-5DF6-43A1-8FA8-A66D07E9D31B}"/>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420688"/>
            <a:ext cx="8985250"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a:extLst>
              <a:ext uri="{FF2B5EF4-FFF2-40B4-BE49-F238E27FC236}">
                <a16:creationId xmlns:a16="http://schemas.microsoft.com/office/drawing/2014/main" id="{CCE12C1C-1B64-4FFC-AD62-91B8202136FF}"/>
              </a:ext>
            </a:extLst>
          </p:cNvPr>
          <p:cNvSpPr>
            <a:spLocks noGrp="1" noChangeArrowheads="1"/>
          </p:cNvSpPr>
          <p:nvPr>
            <p:ph type="title"/>
          </p:nvPr>
        </p:nvSpPr>
        <p:spPr>
          <a:xfrm>
            <a:off x="2339975" y="-57150"/>
            <a:ext cx="5327650" cy="908050"/>
          </a:xfrm>
          <a:solidFill>
            <a:schemeClr val="bg1"/>
          </a:solidFill>
        </p:spPr>
        <p:txBody>
          <a:bodyPr/>
          <a:lstStyle/>
          <a:p>
            <a:pPr eaLnBrk="1" hangingPunct="1"/>
            <a:r>
              <a:rPr lang="en-US" altLang="it-IT" sz="3000"/>
              <a:t>Temperatura: analisi di Fourier</a:t>
            </a:r>
          </a:p>
        </p:txBody>
      </p:sp>
      <p:sp>
        <p:nvSpPr>
          <p:cNvPr id="111620" name="Line 4">
            <a:extLst>
              <a:ext uri="{FF2B5EF4-FFF2-40B4-BE49-F238E27FC236}">
                <a16:creationId xmlns:a16="http://schemas.microsoft.com/office/drawing/2014/main" id="{9CD6093B-1981-46E3-BFD1-89AA443759D6}"/>
              </a:ext>
            </a:extLst>
          </p:cNvPr>
          <p:cNvSpPr>
            <a:spLocks noChangeShapeType="1"/>
          </p:cNvSpPr>
          <p:nvPr/>
        </p:nvSpPr>
        <p:spPr bwMode="auto">
          <a:xfrm flipV="1">
            <a:off x="7524750" y="4221163"/>
            <a:ext cx="0" cy="13684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1621" name="CasellaDiTesto 1">
            <a:extLst>
              <a:ext uri="{FF2B5EF4-FFF2-40B4-BE49-F238E27FC236}">
                <a16:creationId xmlns:a16="http://schemas.microsoft.com/office/drawing/2014/main" id="{D8E1258E-FECB-4B88-B5C1-AC186A151B3F}"/>
              </a:ext>
            </a:extLst>
          </p:cNvPr>
          <p:cNvSpPr txBox="1">
            <a:spLocks noChangeArrowheads="1"/>
          </p:cNvSpPr>
          <p:nvPr/>
        </p:nvSpPr>
        <p:spPr bwMode="auto">
          <a:xfrm flipH="1">
            <a:off x="3419475" y="4675188"/>
            <a:ext cx="4491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‘Piove sempre di domenica’</a:t>
            </a:r>
          </a:p>
        </p:txBody>
      </p:sp>
    </p:spTree>
    <p:extLst>
      <p:ext uri="{BB962C8B-B14F-4D97-AF65-F5344CB8AC3E}">
        <p14:creationId xmlns:p14="http://schemas.microsoft.com/office/powerpoint/2010/main" val="66077856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6">
            <a:extLst>
              <a:ext uri="{FF2B5EF4-FFF2-40B4-BE49-F238E27FC236}">
                <a16:creationId xmlns:a16="http://schemas.microsoft.com/office/drawing/2014/main" id="{5BA83B01-D0EF-48A5-A256-5BCF1F75B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1196975"/>
            <a:ext cx="65373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7179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B1F47D86-DCCC-4570-BF5D-675348FE2CD8}"/>
              </a:ext>
            </a:extLst>
          </p:cNvPr>
          <p:cNvSpPr>
            <a:spLocks noGrp="1" noChangeArrowheads="1"/>
          </p:cNvSpPr>
          <p:nvPr>
            <p:ph type="title"/>
          </p:nvPr>
        </p:nvSpPr>
        <p:spPr/>
        <p:txBody>
          <a:bodyPr/>
          <a:lstStyle/>
          <a:p>
            <a:pPr eaLnBrk="1" hangingPunct="1"/>
            <a:r>
              <a:rPr lang="it-IT" altLang="it-IT" sz="3600"/>
              <a:t>Come si può misurare il tempo con la precisione migliore?</a:t>
            </a:r>
          </a:p>
        </p:txBody>
      </p:sp>
      <p:sp>
        <p:nvSpPr>
          <p:cNvPr id="26627" name="Segnaposto contenuto 2">
            <a:extLst>
              <a:ext uri="{FF2B5EF4-FFF2-40B4-BE49-F238E27FC236}">
                <a16:creationId xmlns:a16="http://schemas.microsoft.com/office/drawing/2014/main" id="{352DE4B6-ED03-402C-AC27-9B8D3F2BE1E8}"/>
              </a:ext>
            </a:extLst>
          </p:cNvPr>
          <p:cNvSpPr>
            <a:spLocks noGrp="1" noChangeArrowheads="1"/>
          </p:cNvSpPr>
          <p:nvPr>
            <p:ph idx="1"/>
          </p:nvPr>
        </p:nvSpPr>
        <p:spPr>
          <a:xfrm>
            <a:off x="457200" y="1600200"/>
            <a:ext cx="3538538" cy="4525963"/>
          </a:xfrm>
        </p:spPr>
        <p:txBody>
          <a:bodyPr/>
          <a:lstStyle/>
          <a:p>
            <a:pPr eaLnBrk="1" hangingPunct="1"/>
            <a:r>
              <a:rPr lang="it-IT" altLang="it-IT" sz="2400"/>
              <a:t>Già nel medioevo ‘abbiamo’ imparato di costruire orologi molto complicati: una ruota dentata sul altra - erano di veri capolavori.</a:t>
            </a:r>
          </a:p>
          <a:p>
            <a:pPr eaLnBrk="1" hangingPunct="1"/>
            <a:r>
              <a:rPr lang="it-IT" altLang="it-IT" sz="2400"/>
              <a:t>Un orologio così si trova nella cattedrale di Danzica, un altro sul municipio alla piazza  centrale di Praga.  </a:t>
            </a:r>
          </a:p>
        </p:txBody>
      </p:sp>
      <p:pic>
        <p:nvPicPr>
          <p:cNvPr id="26628" name="Immagine 6">
            <a:extLst>
              <a:ext uri="{FF2B5EF4-FFF2-40B4-BE49-F238E27FC236}">
                <a16:creationId xmlns:a16="http://schemas.microsoft.com/office/drawing/2014/main" id="{D1CC46BD-4FA0-483D-9C1D-197E0ACFA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417638"/>
            <a:ext cx="4256087"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CasellaDiTesto 8">
            <a:extLst>
              <a:ext uri="{FF2B5EF4-FFF2-40B4-BE49-F238E27FC236}">
                <a16:creationId xmlns:a16="http://schemas.microsoft.com/office/drawing/2014/main" id="{5BD7B22C-1315-4F76-A29C-CC37807784C4}"/>
              </a:ext>
            </a:extLst>
          </p:cNvPr>
          <p:cNvSpPr txBox="1">
            <a:spLocks noChangeArrowheads="1"/>
          </p:cNvSpPr>
          <p:nvPr/>
        </p:nvSpPr>
        <p:spPr bwMode="auto">
          <a:xfrm>
            <a:off x="4127500" y="60547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https://www.solosophie.com/prague-astronomical-clock/</a:t>
            </a:r>
          </a:p>
        </p:txBody>
      </p:sp>
    </p:spTree>
    <p:extLst>
      <p:ext uri="{BB962C8B-B14F-4D97-AF65-F5344CB8AC3E}">
        <p14:creationId xmlns:p14="http://schemas.microsoft.com/office/powerpoint/2010/main" val="25221024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CBCBC25-A33B-4B7F-89D8-DBF9D16CB406}"/>
              </a:ext>
            </a:extLst>
          </p:cNvPr>
          <p:cNvSpPr>
            <a:spLocks noGrp="1" noChangeArrowheads="1"/>
          </p:cNvSpPr>
          <p:nvPr>
            <p:ph type="title"/>
          </p:nvPr>
        </p:nvSpPr>
        <p:spPr>
          <a:xfrm>
            <a:off x="395288" y="0"/>
            <a:ext cx="8229600" cy="1143000"/>
          </a:xfrm>
        </p:spPr>
        <p:txBody>
          <a:bodyPr/>
          <a:lstStyle/>
          <a:p>
            <a:pPr eaLnBrk="1" hangingPunct="1"/>
            <a:r>
              <a:rPr lang="pl-PL" altLang="it-IT" sz="4000"/>
              <a:t>so, the vertical structure is getting quite complex...</a:t>
            </a:r>
            <a:endParaRPr lang="en-US" altLang="it-IT" sz="4000"/>
          </a:p>
        </p:txBody>
      </p:sp>
      <p:pic>
        <p:nvPicPr>
          <p:cNvPr id="54275" name="Picture 5">
            <a:extLst>
              <a:ext uri="{FF2B5EF4-FFF2-40B4-BE49-F238E27FC236}">
                <a16:creationId xmlns:a16="http://schemas.microsoft.com/office/drawing/2014/main" id="{6932CE59-F930-4780-A9ED-8B763C9DC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355725"/>
            <a:ext cx="89725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6">
            <a:extLst>
              <a:ext uri="{FF2B5EF4-FFF2-40B4-BE49-F238E27FC236}">
                <a16:creationId xmlns:a16="http://schemas.microsoft.com/office/drawing/2014/main" id="{D714668C-D011-42CA-AEBD-D0533410CDF3}"/>
              </a:ext>
            </a:extLst>
          </p:cNvPr>
          <p:cNvSpPr txBox="1">
            <a:spLocks noChangeArrowheads="1"/>
          </p:cNvSpPr>
          <p:nvPr/>
        </p:nvSpPr>
        <p:spPr bwMode="auto">
          <a:xfrm>
            <a:off x="950913" y="6427788"/>
            <a:ext cx="1368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000" i="0"/>
              <a:t>N</a:t>
            </a:r>
            <a:r>
              <a:rPr lang="en-US" altLang="it-IT" sz="1000" i="0"/>
              <a:t>ature09401-f1.2</a:t>
            </a:r>
            <a:r>
              <a:rPr lang="pl-PL" altLang="it-IT" sz="1000" i="0"/>
              <a:t>.jpg</a:t>
            </a:r>
            <a:endParaRPr lang="en-US" altLang="it-IT" sz="1000" i="0"/>
          </a:p>
        </p:txBody>
      </p:sp>
    </p:spTree>
    <p:extLst>
      <p:ext uri="{BB962C8B-B14F-4D97-AF65-F5344CB8AC3E}">
        <p14:creationId xmlns:p14="http://schemas.microsoft.com/office/powerpoint/2010/main" val="2625135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CBBF84A-E4AD-4767-A075-4837A8896B83}"/>
              </a:ext>
            </a:extLst>
          </p:cNvPr>
          <p:cNvSpPr>
            <a:spLocks noGrp="1" noChangeArrowheads="1"/>
          </p:cNvSpPr>
          <p:nvPr>
            <p:ph type="title"/>
          </p:nvPr>
        </p:nvSpPr>
        <p:spPr>
          <a:xfrm>
            <a:off x="395288" y="0"/>
            <a:ext cx="8229600" cy="908050"/>
          </a:xfrm>
        </p:spPr>
        <p:txBody>
          <a:bodyPr/>
          <a:lstStyle/>
          <a:p>
            <a:pPr eaLnBrk="1" hangingPunct="1"/>
            <a:r>
              <a:rPr lang="it-IT" altLang="it-IT" sz="3000">
                <a:solidFill>
                  <a:schemeClr val="accent2"/>
                </a:solidFill>
              </a:rPr>
              <a:t>Il collasso (geologico) della Grecia</a:t>
            </a:r>
            <a:r>
              <a:rPr lang="pl-PL" altLang="it-IT" sz="3000">
                <a:solidFill>
                  <a:schemeClr val="accent2"/>
                </a:solidFill>
              </a:rPr>
              <a:t>: 10 cm/</a:t>
            </a:r>
            <a:r>
              <a:rPr lang="it-IT" altLang="it-IT" sz="3000">
                <a:solidFill>
                  <a:schemeClr val="accent2"/>
                </a:solidFill>
              </a:rPr>
              <a:t>anno</a:t>
            </a:r>
            <a:endParaRPr lang="en-AU" altLang="it-IT" sz="3000">
              <a:solidFill>
                <a:schemeClr val="accent2"/>
              </a:solidFill>
            </a:endParaRPr>
          </a:p>
        </p:txBody>
      </p:sp>
      <p:pic>
        <p:nvPicPr>
          <p:cNvPr id="65539" name="Picture 4">
            <a:extLst>
              <a:ext uri="{FF2B5EF4-FFF2-40B4-BE49-F238E27FC236}">
                <a16:creationId xmlns:a16="http://schemas.microsoft.com/office/drawing/2014/main" id="{02747BA9-78D9-4C3F-9AD1-8FD111FBB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193800"/>
            <a:ext cx="79375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5">
            <a:extLst>
              <a:ext uri="{FF2B5EF4-FFF2-40B4-BE49-F238E27FC236}">
                <a16:creationId xmlns:a16="http://schemas.microsoft.com/office/drawing/2014/main" id="{97668823-6F39-4B83-A85C-A01C35438AC2}"/>
              </a:ext>
            </a:extLst>
          </p:cNvPr>
          <p:cNvSpPr txBox="1">
            <a:spLocks noChangeArrowheads="1"/>
          </p:cNvSpPr>
          <p:nvPr/>
        </p:nvSpPr>
        <p:spPr bwMode="auto">
          <a:xfrm rot="-5400000">
            <a:off x="6039644" y="2904331"/>
            <a:ext cx="5734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sz="1200"/>
              <a:t>http://www.esa.int/Our_Activities/Observing_the_Earth/Greece_s_ups_and_downs</a:t>
            </a:r>
          </a:p>
        </p:txBody>
      </p:sp>
      <p:sp>
        <p:nvSpPr>
          <p:cNvPr id="65541" name="Text Box 6">
            <a:extLst>
              <a:ext uri="{FF2B5EF4-FFF2-40B4-BE49-F238E27FC236}">
                <a16:creationId xmlns:a16="http://schemas.microsoft.com/office/drawing/2014/main" id="{A3C7281D-746A-42D8-85FF-94209EEF756A}"/>
              </a:ext>
            </a:extLst>
          </p:cNvPr>
          <p:cNvSpPr txBox="1">
            <a:spLocks noChangeArrowheads="1"/>
          </p:cNvSpPr>
          <p:nvPr/>
        </p:nvSpPr>
        <p:spPr bwMode="auto">
          <a:xfrm>
            <a:off x="231775" y="5681663"/>
            <a:ext cx="8756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a:t>15 April 2013 A new data processor is creating maps of land deformation </a:t>
            </a:r>
            <a:endParaRPr lang="pl-PL" altLang="it-IT"/>
          </a:p>
          <a:p>
            <a:pPr eaLnBrk="1" hangingPunct="1"/>
            <a:r>
              <a:rPr lang="en-AU" altLang="it-IT"/>
              <a:t>from satellite radar data over larger areas and with higher precision than ever before.</a:t>
            </a:r>
            <a:endParaRPr lang="pl-PL" altLang="it-IT"/>
          </a:p>
          <a:p>
            <a:pPr eaLnBrk="1" hangingPunct="1"/>
            <a:r>
              <a:rPr lang="en-AU" altLang="it-IT"/>
              <a:t> These maps can be used to detect and monitor geological hazards. </a:t>
            </a:r>
          </a:p>
          <a:p>
            <a:pPr eaLnBrk="1" hangingPunct="1"/>
            <a:endParaRPr lang="en-AU" altLang="it-IT"/>
          </a:p>
        </p:txBody>
      </p:sp>
    </p:spTree>
    <p:extLst>
      <p:ext uri="{BB962C8B-B14F-4D97-AF65-F5344CB8AC3E}">
        <p14:creationId xmlns:p14="http://schemas.microsoft.com/office/powerpoint/2010/main" val="8522550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A483018-A920-4793-AFD5-3A1406207175}"/>
              </a:ext>
            </a:extLst>
          </p:cNvPr>
          <p:cNvSpPr>
            <a:spLocks noGrp="1" noChangeArrowheads="1"/>
          </p:cNvSpPr>
          <p:nvPr>
            <p:ph type="title"/>
          </p:nvPr>
        </p:nvSpPr>
        <p:spPr>
          <a:xfrm>
            <a:off x="0" y="0"/>
            <a:ext cx="9015413" cy="1143000"/>
          </a:xfrm>
        </p:spPr>
        <p:txBody>
          <a:bodyPr/>
          <a:lstStyle/>
          <a:p>
            <a:pPr eaLnBrk="1" hangingPunct="1"/>
            <a:r>
              <a:rPr lang="it-IT" altLang="it-IT" sz="3200">
                <a:solidFill>
                  <a:schemeClr val="accent2"/>
                </a:solidFill>
              </a:rPr>
              <a:t>Il vulcano di </a:t>
            </a:r>
            <a:r>
              <a:rPr lang="pl-PL" altLang="it-IT" sz="3200">
                <a:solidFill>
                  <a:schemeClr val="accent2"/>
                </a:solidFill>
              </a:rPr>
              <a:t>Santorini </a:t>
            </a:r>
            <a:r>
              <a:rPr lang="it-IT" altLang="it-IT" sz="3200">
                <a:solidFill>
                  <a:schemeClr val="accent2"/>
                </a:solidFill>
              </a:rPr>
              <a:t>si prepara alla ri-eruzione</a:t>
            </a:r>
            <a:r>
              <a:rPr lang="pl-PL" altLang="it-IT" sz="3200">
                <a:solidFill>
                  <a:schemeClr val="accent2"/>
                </a:solidFill>
              </a:rPr>
              <a:t>?</a:t>
            </a:r>
            <a:endParaRPr lang="en-AU" altLang="it-IT" sz="3200">
              <a:solidFill>
                <a:schemeClr val="accent2"/>
              </a:solidFill>
            </a:endParaRPr>
          </a:p>
        </p:txBody>
      </p:sp>
      <p:sp>
        <p:nvSpPr>
          <p:cNvPr id="66563" name="Text Box 4">
            <a:extLst>
              <a:ext uri="{FF2B5EF4-FFF2-40B4-BE49-F238E27FC236}">
                <a16:creationId xmlns:a16="http://schemas.microsoft.com/office/drawing/2014/main" id="{587E19D7-1254-40FC-B935-42D07BBBB864}"/>
              </a:ext>
            </a:extLst>
          </p:cNvPr>
          <p:cNvSpPr txBox="1">
            <a:spLocks noChangeArrowheads="1"/>
          </p:cNvSpPr>
          <p:nvPr/>
        </p:nvSpPr>
        <p:spPr bwMode="auto">
          <a:xfrm rot="-5400000">
            <a:off x="6596857" y="2272506"/>
            <a:ext cx="4819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sz="1200"/>
              <a:t>http://www.esa.int/spaceinimages/Images/2012/09/Santorini_inflating</a:t>
            </a:r>
          </a:p>
        </p:txBody>
      </p:sp>
      <p:sp>
        <p:nvSpPr>
          <p:cNvPr id="66564" name="Text Box 5">
            <a:extLst>
              <a:ext uri="{FF2B5EF4-FFF2-40B4-BE49-F238E27FC236}">
                <a16:creationId xmlns:a16="http://schemas.microsoft.com/office/drawing/2014/main" id="{8FFFC6D7-A3A5-42E6-A329-D5E4493E4A1C}"/>
              </a:ext>
            </a:extLst>
          </p:cNvPr>
          <p:cNvSpPr txBox="1">
            <a:spLocks noChangeArrowheads="1"/>
          </p:cNvSpPr>
          <p:nvPr/>
        </p:nvSpPr>
        <p:spPr bwMode="auto">
          <a:xfrm>
            <a:off x="0" y="5013325"/>
            <a:ext cx="8964613"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en-AU" altLang="it-IT" sz="1600"/>
          </a:p>
          <a:p>
            <a:pPr eaLnBrk="1" hangingPunct="1"/>
            <a:r>
              <a:rPr lang="pl-PL" altLang="it-IT" sz="1600"/>
              <a:t>&gt;</a:t>
            </a:r>
            <a:r>
              <a:rPr lang="en-AU" altLang="it-IT" sz="1600"/>
              <a:t>The Santorini volcano’s last major explosive eruption was about 3600 years ago. This event formed a large crater, or caldera, which is now flooded by the sea.</a:t>
            </a:r>
            <a:endParaRPr lang="pl-PL" altLang="it-IT" sz="1600"/>
          </a:p>
          <a:p>
            <a:pPr eaLnBrk="1" hangingPunct="1"/>
            <a:r>
              <a:rPr lang="pl-PL" altLang="it-IT" sz="1600"/>
              <a:t>&gt;</a:t>
            </a:r>
            <a:r>
              <a:rPr lang="en-AU" altLang="it-IT" sz="1600"/>
              <a:t>The last eruption of the Kameni islands was in 1950. For the next 60 years, Santorini was quiet.</a:t>
            </a:r>
            <a:endParaRPr lang="pl-PL" altLang="it-IT" sz="1600"/>
          </a:p>
          <a:p>
            <a:pPr eaLnBrk="1" hangingPunct="1"/>
            <a:r>
              <a:rPr lang="pl-PL" altLang="it-IT" sz="1600"/>
              <a:t>&gt;T</a:t>
            </a:r>
            <a:r>
              <a:rPr lang="en-AU" altLang="it-IT" sz="1600"/>
              <a:t>he Kameni islands grow, on average, by about a million cubic metres per year. But the satellite data show that the amount of molten rock that has arrived beneath Santorini over the 12-month period is the equivalent of 10–20 years’ growth of the volcano    </a:t>
            </a:r>
          </a:p>
          <a:p>
            <a:pPr eaLnBrk="1" hangingPunct="1"/>
            <a:endParaRPr lang="en-AU" altLang="it-IT" sz="1600"/>
          </a:p>
        </p:txBody>
      </p:sp>
      <p:pic>
        <p:nvPicPr>
          <p:cNvPr id="66565" name="Picture 7">
            <a:extLst>
              <a:ext uri="{FF2B5EF4-FFF2-40B4-BE49-F238E27FC236}">
                <a16:creationId xmlns:a16="http://schemas.microsoft.com/office/drawing/2014/main" id="{C2A4A9ED-B16F-424F-9CBE-0AB046754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981075"/>
            <a:ext cx="5329237"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9">
            <a:extLst>
              <a:ext uri="{FF2B5EF4-FFF2-40B4-BE49-F238E27FC236}">
                <a16:creationId xmlns:a16="http://schemas.microsoft.com/office/drawing/2014/main" id="{30206FAE-F208-498A-A0FB-157D5A41FEC7}"/>
              </a:ext>
            </a:extLst>
          </p:cNvPr>
          <p:cNvSpPr txBox="1">
            <a:spLocks noChangeArrowheads="1"/>
          </p:cNvSpPr>
          <p:nvPr/>
        </p:nvSpPr>
        <p:spPr bwMode="auto">
          <a:xfrm>
            <a:off x="4957763" y="971550"/>
            <a:ext cx="39528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a:t>In the south Aegean Sea, the islands of Santorini have been showing signs of unrest for the first time in over half a century. Satellite data confirm that the islands have risen as much as 14 cm since January 2011.</a:t>
            </a:r>
          </a:p>
        </p:txBody>
      </p:sp>
    </p:spTree>
    <p:extLst>
      <p:ext uri="{BB962C8B-B14F-4D97-AF65-F5344CB8AC3E}">
        <p14:creationId xmlns:p14="http://schemas.microsoft.com/office/powerpoint/2010/main" val="2130854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olo 1">
            <a:extLst>
              <a:ext uri="{FF2B5EF4-FFF2-40B4-BE49-F238E27FC236}">
                <a16:creationId xmlns:a16="http://schemas.microsoft.com/office/drawing/2014/main" id="{0A81744F-55CB-4515-9238-6C98B4A73548}"/>
              </a:ext>
            </a:extLst>
          </p:cNvPr>
          <p:cNvSpPr>
            <a:spLocks noGrp="1" noChangeArrowheads="1"/>
          </p:cNvSpPr>
          <p:nvPr>
            <p:ph type="title"/>
          </p:nvPr>
        </p:nvSpPr>
        <p:spPr/>
        <p:txBody>
          <a:bodyPr/>
          <a:lstStyle/>
          <a:p>
            <a:pPr eaLnBrk="1" hangingPunct="1"/>
            <a:r>
              <a:rPr lang="it-IT" altLang="it-IT" sz="3200" dirty="0"/>
              <a:t>«</a:t>
            </a:r>
            <a:r>
              <a:rPr lang="it-IT" altLang="it-IT" sz="3200" dirty="0" err="1"/>
              <a:t>Geodium</a:t>
            </a:r>
            <a:r>
              <a:rPr lang="it-IT" altLang="it-IT" sz="3200" dirty="0"/>
              <a:t>», Torun,  quattro ere della Terra</a:t>
            </a:r>
          </a:p>
        </p:txBody>
      </p:sp>
      <p:pic>
        <p:nvPicPr>
          <p:cNvPr id="123907" name="Immagine 8">
            <a:extLst>
              <a:ext uri="{FF2B5EF4-FFF2-40B4-BE49-F238E27FC236}">
                <a16:creationId xmlns:a16="http://schemas.microsoft.com/office/drawing/2014/main" id="{F26A0CD8-9599-4506-BEB7-5FAB5A1BE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773238"/>
            <a:ext cx="9290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CasellaDiTesto 4">
            <a:extLst>
              <a:ext uri="{FF2B5EF4-FFF2-40B4-BE49-F238E27FC236}">
                <a16:creationId xmlns:a16="http://schemas.microsoft.com/office/drawing/2014/main" id="{F2C66A9F-BDF0-4CED-B984-C3FE83DF321E}"/>
              </a:ext>
            </a:extLst>
          </p:cNvPr>
          <p:cNvSpPr txBox="1">
            <a:spLocks noChangeArrowheads="1"/>
          </p:cNvSpPr>
          <p:nvPr/>
        </p:nvSpPr>
        <p:spPr bwMode="auto">
          <a:xfrm>
            <a:off x="827088" y="4581525"/>
            <a:ext cx="86248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buFontTx/>
              <a:buAutoNum type="arabicPeriod"/>
            </a:pPr>
            <a:r>
              <a:rPr lang="it-IT" altLang="it-IT" sz="2000" i="0"/>
              <a:t>Era del fuoco</a:t>
            </a:r>
          </a:p>
          <a:p>
            <a:pPr eaLnBrk="1" hangingPunct="1">
              <a:buFontTx/>
              <a:buAutoNum type="arabicPeriod"/>
            </a:pPr>
            <a:r>
              <a:rPr lang="it-IT" altLang="it-IT" sz="2000" i="0"/>
              <a:t>Era dell’acqua </a:t>
            </a:r>
          </a:p>
          <a:p>
            <a:pPr eaLnBrk="1" hangingPunct="1">
              <a:buFontTx/>
              <a:buAutoNum type="arabicPeriod"/>
            </a:pPr>
            <a:r>
              <a:rPr lang="it-IT" altLang="it-IT" sz="2000" i="0"/>
              <a:t>Era del ghiaccio</a:t>
            </a:r>
          </a:p>
          <a:p>
            <a:pPr eaLnBrk="1" hangingPunct="1">
              <a:buFontTx/>
              <a:buAutoNum type="arabicPeriod"/>
            </a:pPr>
            <a:r>
              <a:rPr lang="it-IT" altLang="it-IT" sz="2000" i="0"/>
              <a:t>Era dell’Uomo </a:t>
            </a:r>
          </a:p>
        </p:txBody>
      </p:sp>
    </p:spTree>
    <p:extLst>
      <p:ext uri="{BB962C8B-B14F-4D97-AF65-F5344CB8AC3E}">
        <p14:creationId xmlns:p14="http://schemas.microsoft.com/office/powerpoint/2010/main" val="29162684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F2A90E13-282B-4993-8A40-D35061645132}"/>
              </a:ext>
            </a:extLst>
          </p:cNvPr>
          <p:cNvSpPr>
            <a:spLocks noGrp="1" noChangeArrowheads="1"/>
          </p:cNvSpPr>
          <p:nvPr>
            <p:ph type="title"/>
          </p:nvPr>
        </p:nvSpPr>
        <p:spPr/>
        <p:txBody>
          <a:bodyPr/>
          <a:lstStyle/>
          <a:p>
            <a:pPr eaLnBrk="1" hangingPunct="1"/>
            <a:r>
              <a:rPr lang="pl-PL" altLang="it-IT" sz="3200"/>
              <a:t>Conclusi</a:t>
            </a:r>
            <a:r>
              <a:rPr lang="it-IT" altLang="it-IT" sz="3200"/>
              <a:t>one: l’importanza dell’insegnamento interdisciplinare delle Scienze</a:t>
            </a:r>
            <a:endParaRPr lang="en-US" altLang="it-IT" sz="3200"/>
          </a:p>
        </p:txBody>
      </p:sp>
      <p:sp>
        <p:nvSpPr>
          <p:cNvPr id="126979" name="Text Box 3">
            <a:extLst>
              <a:ext uri="{FF2B5EF4-FFF2-40B4-BE49-F238E27FC236}">
                <a16:creationId xmlns:a16="http://schemas.microsoft.com/office/drawing/2014/main" id="{629EB1D0-084B-47E2-BFE7-1B0AF33B8D3F}"/>
              </a:ext>
            </a:extLst>
          </p:cNvPr>
          <p:cNvSpPr txBox="1">
            <a:spLocks noChangeArrowheads="1"/>
          </p:cNvSpPr>
          <p:nvPr/>
        </p:nvSpPr>
        <p:spPr bwMode="auto">
          <a:xfrm>
            <a:off x="827088" y="1844675"/>
            <a:ext cx="40211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buFontTx/>
              <a:buChar char="-"/>
            </a:pPr>
            <a:r>
              <a:rPr lang="pl-PL" altLang="it-IT" sz="2400" i="0"/>
              <a:t> </a:t>
            </a:r>
            <a:r>
              <a:rPr lang="it-IT" altLang="it-IT" sz="2400" i="0"/>
              <a:t>Fisica con Geografia</a:t>
            </a:r>
            <a:endParaRPr lang="pl-PL" altLang="it-IT" sz="2400" i="0"/>
          </a:p>
          <a:p>
            <a:pPr eaLnBrk="1" hangingPunct="1">
              <a:buFontTx/>
              <a:buChar char="-"/>
            </a:pPr>
            <a:r>
              <a:rPr lang="pl-PL" altLang="it-IT" sz="2400" i="0"/>
              <a:t> </a:t>
            </a:r>
            <a:r>
              <a:rPr lang="it-IT" altLang="it-IT" sz="2400" i="0"/>
              <a:t>Fisica con Chimica</a:t>
            </a:r>
          </a:p>
          <a:p>
            <a:pPr eaLnBrk="1" hangingPunct="1">
              <a:buFontTx/>
              <a:buChar char="-"/>
            </a:pPr>
            <a:r>
              <a:rPr lang="it-IT" altLang="it-IT" sz="2400" i="0"/>
              <a:t> Chimica con Geologia</a:t>
            </a:r>
            <a:endParaRPr lang="pl-PL" altLang="it-IT" sz="2400" i="0"/>
          </a:p>
          <a:p>
            <a:pPr eaLnBrk="1" hangingPunct="1">
              <a:buFontTx/>
              <a:buChar char="-"/>
            </a:pPr>
            <a:endParaRPr lang="pl-PL" altLang="it-IT" sz="2400" i="0"/>
          </a:p>
          <a:p>
            <a:pPr eaLnBrk="1" hangingPunct="1">
              <a:buFontTx/>
              <a:buChar char="-"/>
            </a:pPr>
            <a:endParaRPr lang="pl-PL" altLang="it-IT" sz="2400" i="0"/>
          </a:p>
          <a:p>
            <a:pPr eaLnBrk="1" hangingPunct="1">
              <a:buFontTx/>
              <a:buChar char="-"/>
            </a:pPr>
            <a:endParaRPr lang="pl-PL" altLang="it-IT" sz="2400" i="0"/>
          </a:p>
          <a:p>
            <a:pPr eaLnBrk="1" hangingPunct="1">
              <a:buFontTx/>
              <a:buChar char="-"/>
            </a:pPr>
            <a:r>
              <a:rPr lang="pl-PL" altLang="it-IT" sz="2400" i="0"/>
              <a:t> Ge</a:t>
            </a:r>
            <a:r>
              <a:rPr lang="it-IT" altLang="it-IT" sz="2400" i="0"/>
              <a:t>ografia con Letteratura</a:t>
            </a:r>
            <a:endParaRPr lang="pl-PL" altLang="it-IT" sz="2400" i="0"/>
          </a:p>
          <a:p>
            <a:pPr eaLnBrk="1" hangingPunct="1">
              <a:buFontTx/>
              <a:buChar char="-"/>
            </a:pPr>
            <a:r>
              <a:rPr lang="pl-PL" altLang="it-IT" sz="2400" i="0"/>
              <a:t>...</a:t>
            </a:r>
          </a:p>
          <a:p>
            <a:pPr eaLnBrk="1" hangingPunct="1">
              <a:buFontTx/>
              <a:buChar char="-"/>
            </a:pPr>
            <a:endParaRPr lang="pl-PL" altLang="it-IT" sz="2400" i="0"/>
          </a:p>
          <a:p>
            <a:pPr eaLnBrk="1" hangingPunct="1">
              <a:buFontTx/>
              <a:buChar char="-"/>
            </a:pPr>
            <a:endParaRPr lang="pl-PL" altLang="it-IT" sz="2400" i="0"/>
          </a:p>
          <a:p>
            <a:pPr eaLnBrk="1" hangingPunct="1">
              <a:buFontTx/>
              <a:buChar char="-"/>
            </a:pPr>
            <a:r>
              <a:rPr lang="pl-PL" altLang="it-IT" sz="2400" i="0"/>
              <a:t> Biolog</a:t>
            </a:r>
            <a:r>
              <a:rPr lang="it-IT" altLang="it-IT" sz="2400" i="0"/>
              <a:t>ia con Filosofia </a:t>
            </a:r>
            <a:endParaRPr lang="pl-PL" altLang="it-IT" sz="2400" i="0"/>
          </a:p>
          <a:p>
            <a:pPr eaLnBrk="1" hangingPunct="1">
              <a:buFontTx/>
              <a:buChar char="-"/>
            </a:pPr>
            <a:r>
              <a:rPr lang="pl-PL" altLang="it-IT" sz="2400" i="0"/>
              <a:t> ...</a:t>
            </a:r>
            <a:endParaRPr lang="en-US" altLang="it-IT" sz="2400" i="0"/>
          </a:p>
        </p:txBody>
      </p:sp>
      <p:pic>
        <p:nvPicPr>
          <p:cNvPr id="5124" name="Picture 4">
            <a:extLst>
              <a:ext uri="{FF2B5EF4-FFF2-40B4-BE49-F238E27FC236}">
                <a16:creationId xmlns:a16="http://schemas.microsoft.com/office/drawing/2014/main" id="{1AC24911-6701-4837-A510-7DB75EC64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700" y="3933825"/>
            <a:ext cx="3198813"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a:extLst>
              <a:ext uri="{FF2B5EF4-FFF2-40B4-BE49-F238E27FC236}">
                <a16:creationId xmlns:a16="http://schemas.microsoft.com/office/drawing/2014/main" id="{8D97FD2F-A3A4-4B27-96AD-966844E7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84313"/>
            <a:ext cx="3240088"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130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7BA63E5E-10C0-4F85-B508-092C78C022CE}"/>
              </a:ext>
            </a:extLst>
          </p:cNvPr>
          <p:cNvSpPr>
            <a:spLocks noGrp="1" noChangeArrowheads="1"/>
          </p:cNvSpPr>
          <p:nvPr>
            <p:ph type="title"/>
          </p:nvPr>
        </p:nvSpPr>
        <p:spPr>
          <a:xfrm>
            <a:off x="441325" y="11113"/>
            <a:ext cx="8229600" cy="1143000"/>
          </a:xfrm>
        </p:spPr>
        <p:txBody>
          <a:bodyPr/>
          <a:lstStyle/>
          <a:p>
            <a:pPr eaLnBrk="1" hangingPunct="1"/>
            <a:r>
              <a:rPr lang="it-IT" altLang="it-IT" sz="3600"/>
              <a:t>Come lo sappiamo?</a:t>
            </a:r>
          </a:p>
        </p:txBody>
      </p:sp>
      <p:sp>
        <p:nvSpPr>
          <p:cNvPr id="3" name="Segnaposto contenuto 2">
            <a:extLst>
              <a:ext uri="{FF2B5EF4-FFF2-40B4-BE49-F238E27FC236}">
                <a16:creationId xmlns:a16="http://schemas.microsoft.com/office/drawing/2014/main" id="{72D236DC-8F45-41AE-8DDF-B5A49E9C2619}"/>
              </a:ext>
            </a:extLst>
          </p:cNvPr>
          <p:cNvSpPr>
            <a:spLocks noGrp="1"/>
          </p:cNvSpPr>
          <p:nvPr>
            <p:ph idx="1"/>
          </p:nvPr>
        </p:nvSpPr>
        <p:spPr>
          <a:xfrm>
            <a:off x="441325" y="890588"/>
            <a:ext cx="8229600" cy="1036637"/>
          </a:xfrm>
        </p:spPr>
        <p:txBody>
          <a:bodyPr/>
          <a:lstStyle/>
          <a:p>
            <a:pPr eaLnBrk="1" hangingPunct="1">
              <a:defRPr/>
            </a:pPr>
            <a:r>
              <a:rPr lang="it-IT" sz="2000" dirty="0"/>
              <a:t>Dalla tavola periodica degli elementi chimici:</a:t>
            </a:r>
          </a:p>
          <a:p>
            <a:pPr marL="0" indent="0" eaLnBrk="1" hangingPunct="1">
              <a:buFontTx/>
              <a:buNone/>
              <a:defRPr/>
            </a:pPr>
            <a:r>
              <a:rPr lang="it-IT" sz="2000" dirty="0"/>
              <a:t>Elementi più pesanti del ferro non possono essere creati nelle stelle ‘normali’</a:t>
            </a:r>
          </a:p>
        </p:txBody>
      </p:sp>
      <p:sp>
        <p:nvSpPr>
          <p:cNvPr id="14340" name="CasellaDiTesto 4">
            <a:extLst>
              <a:ext uri="{FF2B5EF4-FFF2-40B4-BE49-F238E27FC236}">
                <a16:creationId xmlns:a16="http://schemas.microsoft.com/office/drawing/2014/main" id="{0065BE47-00B7-40F6-97D9-4757DC537E94}"/>
              </a:ext>
            </a:extLst>
          </p:cNvPr>
          <p:cNvSpPr txBox="1">
            <a:spLocks noChangeArrowheads="1"/>
          </p:cNvSpPr>
          <p:nvPr/>
        </p:nvSpPr>
        <p:spPr bwMode="auto">
          <a:xfrm>
            <a:off x="439738" y="6361113"/>
            <a:ext cx="8704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https://www.scienzafacile.com/introduzione-alla-tavola-periodica-degli-elementi/</a:t>
            </a:r>
          </a:p>
        </p:txBody>
      </p:sp>
      <p:pic>
        <p:nvPicPr>
          <p:cNvPr id="14341" name="Picture 4" descr="Introduzione alla tavola periodica degli elementi">
            <a:extLst>
              <a:ext uri="{FF2B5EF4-FFF2-40B4-BE49-F238E27FC236}">
                <a16:creationId xmlns:a16="http://schemas.microsoft.com/office/drawing/2014/main" id="{129A1F51-25B8-44D0-85B1-097126A65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089150"/>
            <a:ext cx="772795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a:extLst>
              <a:ext uri="{FF2B5EF4-FFF2-40B4-BE49-F238E27FC236}">
                <a16:creationId xmlns:a16="http://schemas.microsoft.com/office/drawing/2014/main" id="{6B40CD80-6FFC-4475-8E28-9C36B1DAF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1196975"/>
            <a:ext cx="4224337"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6">
            <a:extLst>
              <a:ext uri="{FF2B5EF4-FFF2-40B4-BE49-F238E27FC236}">
                <a16:creationId xmlns:a16="http://schemas.microsoft.com/office/drawing/2014/main" id="{DE2AE6CB-D5D4-48E3-A901-EF6C180F2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85875"/>
            <a:ext cx="4897437" cy="20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 Box 8">
            <a:extLst>
              <a:ext uri="{FF2B5EF4-FFF2-40B4-BE49-F238E27FC236}">
                <a16:creationId xmlns:a16="http://schemas.microsoft.com/office/drawing/2014/main" id="{2D778674-1C22-487D-AD4A-3F8F5350CF36}"/>
              </a:ext>
            </a:extLst>
          </p:cNvPr>
          <p:cNvSpPr txBox="1">
            <a:spLocks noChangeArrowheads="1"/>
          </p:cNvSpPr>
          <p:nvPr/>
        </p:nvSpPr>
        <p:spPr bwMode="auto">
          <a:xfrm>
            <a:off x="107950" y="3465513"/>
            <a:ext cx="55610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a:t>Acasta </a:t>
            </a:r>
            <a:r>
              <a:rPr lang="it-IT" altLang="it-IT" sz="2400" i="0"/>
              <a:t>(Canada) </a:t>
            </a:r>
            <a:r>
              <a:rPr lang="pl-PL" altLang="it-IT" sz="2400" i="0"/>
              <a:t>gneiss</a:t>
            </a:r>
            <a:r>
              <a:rPr lang="it-IT" altLang="it-IT" sz="2400" i="0"/>
              <a:t>: 4,2 mld d’anni</a:t>
            </a:r>
            <a:endParaRPr lang="en-AU" altLang="it-IT" sz="2400" i="0"/>
          </a:p>
        </p:txBody>
      </p:sp>
      <p:pic>
        <p:nvPicPr>
          <p:cNvPr id="17413" name="Picture 11">
            <a:extLst>
              <a:ext uri="{FF2B5EF4-FFF2-40B4-BE49-F238E27FC236}">
                <a16:creationId xmlns:a16="http://schemas.microsoft.com/office/drawing/2014/main" id="{C7C1B4CE-6E9B-4CA3-AFD5-D50222212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40188"/>
            <a:ext cx="33639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a:extLst>
              <a:ext uri="{FF2B5EF4-FFF2-40B4-BE49-F238E27FC236}">
                <a16:creationId xmlns:a16="http://schemas.microsoft.com/office/drawing/2014/main" id="{678A4548-96EA-4386-9A62-D1F8FB45A00A}"/>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3600" i="0">
                <a:solidFill>
                  <a:schemeClr val="tx2"/>
                </a:solidFill>
              </a:rPr>
              <a:t>Quali sono le rocce più antiche?</a:t>
            </a:r>
            <a:endParaRPr lang="pl-PL" altLang="it-IT" sz="3600" i="0">
              <a:solidFill>
                <a:schemeClr val="tx2"/>
              </a:solidFill>
            </a:endParaRPr>
          </a:p>
        </p:txBody>
      </p:sp>
      <p:sp>
        <p:nvSpPr>
          <p:cNvPr id="17415" name="CasellaDiTesto 8">
            <a:extLst>
              <a:ext uri="{FF2B5EF4-FFF2-40B4-BE49-F238E27FC236}">
                <a16:creationId xmlns:a16="http://schemas.microsoft.com/office/drawing/2014/main" id="{2F2EC642-2C3E-42A0-BB2E-A2A0E35E2E1B}"/>
              </a:ext>
            </a:extLst>
          </p:cNvPr>
          <p:cNvSpPr txBox="1">
            <a:spLocks noChangeArrowheads="1"/>
          </p:cNvSpPr>
          <p:nvPr/>
        </p:nvSpPr>
        <p:spPr bwMode="auto">
          <a:xfrm>
            <a:off x="3638550" y="4765675"/>
            <a:ext cx="54324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400" i="0">
                <a:solidFill>
                  <a:srgbClr val="202122"/>
                </a:solidFill>
              </a:rPr>
              <a:t>Nel corso del </a:t>
            </a:r>
            <a:r>
              <a:rPr lang="it-IT" altLang="it-IT" sz="1400" i="0">
                <a:solidFill>
                  <a:srgbClr val="0645AD"/>
                </a:solidFill>
                <a:hlinkClick r:id="rId6" tooltip="Paleozoico"/>
              </a:rPr>
              <a:t>Paleozoico</a:t>
            </a:r>
            <a:r>
              <a:rPr lang="it-IT" altLang="it-IT" sz="1400" i="0">
                <a:solidFill>
                  <a:srgbClr val="202122"/>
                </a:solidFill>
              </a:rPr>
              <a:t>, da 540 a 250 milioni di anni fa, la regione è stata interessata da alcuni importanti eventi geologici che hanno portato alla formazione del cosiddetto basamento paleozoico sardo-corso, che costituisce un'imponente e complessa formazione geologica costituita fondamentalmente da rocce metamorfiche, genericamente indicate come "scisti", e rocce intrusive della serie alcalina e della serie alcali-calcica, genericamente indicate come "graniti"</a:t>
            </a:r>
          </a:p>
          <a:p>
            <a:pPr eaLnBrk="1" hangingPunct="1"/>
            <a:r>
              <a:rPr lang="it-IT" altLang="it-IT" sz="1400"/>
              <a:t>https://it.wikipedia.org/wiki/Geologia_della_Sardegna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C9E045A-8151-4237-B4C3-3E5D7C7FAC1E}"/>
              </a:ext>
            </a:extLst>
          </p:cNvPr>
          <p:cNvSpPr txBox="1"/>
          <p:nvPr/>
        </p:nvSpPr>
        <p:spPr>
          <a:xfrm>
            <a:off x="251520" y="6398696"/>
            <a:ext cx="5958408" cy="338554"/>
          </a:xfrm>
          <a:prstGeom prst="rect">
            <a:avLst/>
          </a:prstGeom>
          <a:noFill/>
        </p:spPr>
        <p:txBody>
          <a:bodyPr wrap="square">
            <a:spAutoFit/>
          </a:bodyPr>
          <a:lstStyle/>
          <a:p>
            <a:r>
              <a:rPr lang="it-IT" sz="1600" i="0" dirty="0"/>
              <a:t>https://en.wikipedia.org/wiki/Geologic_time_scale</a:t>
            </a:r>
          </a:p>
        </p:txBody>
      </p:sp>
      <p:pic>
        <p:nvPicPr>
          <p:cNvPr id="7" name="Immagine 6">
            <a:extLst>
              <a:ext uri="{FF2B5EF4-FFF2-40B4-BE49-F238E27FC236}">
                <a16:creationId xmlns:a16="http://schemas.microsoft.com/office/drawing/2014/main" id="{2E556913-42DF-4584-9A7F-722D78F45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0"/>
            <a:ext cx="7153064" cy="6858000"/>
          </a:xfrm>
          <a:prstGeom prst="rect">
            <a:avLst/>
          </a:prstGeom>
        </p:spPr>
      </p:pic>
      <p:pic>
        <p:nvPicPr>
          <p:cNvPr id="4" name="Picture 6">
            <a:extLst>
              <a:ext uri="{FF2B5EF4-FFF2-40B4-BE49-F238E27FC236}">
                <a16:creationId xmlns:a16="http://schemas.microsoft.com/office/drawing/2014/main" id="{68809745-5FC0-4A6C-B65D-C01E64CEE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158" y="4797152"/>
            <a:ext cx="1937076" cy="1440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18088776-69F8-4C74-8BD2-4BC6D2141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0" y="1052736"/>
            <a:ext cx="1321418" cy="856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BC1F7CB5-1622-4EB2-838F-25BDC184E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8136"/>
            <a:ext cx="1018525"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41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720A02A-740B-4C19-BE84-05FFCF364AE1}"/>
              </a:ext>
            </a:extLst>
          </p:cNvPr>
          <p:cNvSpPr>
            <a:spLocks noGrp="1" noChangeArrowheads="1"/>
          </p:cNvSpPr>
          <p:nvPr>
            <p:ph type="title"/>
          </p:nvPr>
        </p:nvSpPr>
        <p:spPr/>
        <p:txBody>
          <a:bodyPr/>
          <a:lstStyle/>
          <a:p>
            <a:pPr eaLnBrk="1" hangingPunct="1"/>
            <a:r>
              <a:rPr lang="pl-PL" altLang="it-IT" sz="3600"/>
              <a:t>„</a:t>
            </a:r>
            <a:r>
              <a:rPr lang="it-IT" altLang="it-IT" sz="3600"/>
              <a:t>Di che forma è la sfera terrestre</a:t>
            </a:r>
            <a:r>
              <a:rPr lang="pl-PL" altLang="it-IT" sz="3600"/>
              <a:t>?”</a:t>
            </a:r>
            <a:br>
              <a:rPr lang="pl-PL" altLang="it-IT" sz="3600"/>
            </a:br>
            <a:r>
              <a:rPr lang="pl-PL" altLang="it-IT" sz="3600"/>
              <a:t>What is the shape of Earth’s ball?</a:t>
            </a:r>
          </a:p>
        </p:txBody>
      </p:sp>
      <p:sp>
        <p:nvSpPr>
          <p:cNvPr id="29702" name="Text Box 6">
            <a:extLst>
              <a:ext uri="{FF2B5EF4-FFF2-40B4-BE49-F238E27FC236}">
                <a16:creationId xmlns:a16="http://schemas.microsoft.com/office/drawing/2014/main" id="{3C71215F-FCEA-4201-AA31-E16C73DF0AB3}"/>
              </a:ext>
            </a:extLst>
          </p:cNvPr>
          <p:cNvSpPr txBox="1">
            <a:spLocks noChangeArrowheads="1"/>
          </p:cNvSpPr>
          <p:nvPr/>
        </p:nvSpPr>
        <p:spPr bwMode="auto">
          <a:xfrm>
            <a:off x="1116013" y="1628775"/>
            <a:ext cx="6610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800" i="0"/>
              <a:t>Risposta</a:t>
            </a:r>
            <a:r>
              <a:rPr lang="pl-PL" altLang="it-IT" sz="2800" i="0"/>
              <a:t> „</a:t>
            </a:r>
            <a:r>
              <a:rPr lang="it-IT" altLang="it-IT" sz="2800" i="0"/>
              <a:t>una g</a:t>
            </a:r>
            <a:r>
              <a:rPr lang="pl-PL" altLang="it-IT" sz="2800" i="0"/>
              <a:t>eoide” = </a:t>
            </a:r>
            <a:r>
              <a:rPr lang="it-IT" altLang="it-IT" sz="2800" i="0"/>
              <a:t>simile alla Terra</a:t>
            </a:r>
            <a:endParaRPr lang="en-US" altLang="it-IT" sz="2800" i="0"/>
          </a:p>
        </p:txBody>
      </p:sp>
      <p:pic>
        <p:nvPicPr>
          <p:cNvPr id="29706" name="Picture 10">
            <a:extLst>
              <a:ext uri="{FF2B5EF4-FFF2-40B4-BE49-F238E27FC236}">
                <a16:creationId xmlns:a16="http://schemas.microsoft.com/office/drawing/2014/main" id="{65BCADCE-4622-4568-9486-E89C05C57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347913"/>
            <a:ext cx="3960812" cy="3673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07" name="Text Box 11">
            <a:extLst>
              <a:ext uri="{FF2B5EF4-FFF2-40B4-BE49-F238E27FC236}">
                <a16:creationId xmlns:a16="http://schemas.microsoft.com/office/drawing/2014/main" id="{267B565B-5CCD-4B84-8CBC-ED0FC88A8953}"/>
              </a:ext>
            </a:extLst>
          </p:cNvPr>
          <p:cNvSpPr txBox="1">
            <a:spLocks noChangeArrowheads="1"/>
          </p:cNvSpPr>
          <p:nvPr/>
        </p:nvSpPr>
        <p:spPr bwMode="auto">
          <a:xfrm>
            <a:off x="5202238" y="2185988"/>
            <a:ext cx="3960812"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200" i="0"/>
              <a:t> = </a:t>
            </a:r>
            <a:r>
              <a:rPr lang="it-IT" altLang="it-IT" sz="2200" i="0"/>
              <a:t>è una </a:t>
            </a:r>
            <a:r>
              <a:rPr lang="pl-PL" altLang="it-IT" sz="2200" i="0"/>
              <a:t>tautolog</a:t>
            </a:r>
            <a:r>
              <a:rPr lang="it-IT" altLang="it-IT" sz="2200" i="0"/>
              <a:t>ia, cioè la verità, una verità sempre, ma poco utile</a:t>
            </a:r>
          </a:p>
          <a:p>
            <a:pPr eaLnBrk="1" hangingPunct="1"/>
            <a:endParaRPr lang="it-IT" altLang="it-IT" sz="2200" i="0"/>
          </a:p>
          <a:p>
            <a:pPr eaLnBrk="1" hangingPunct="1"/>
            <a:endParaRPr lang="it-IT" altLang="it-IT" sz="2200" i="0"/>
          </a:p>
          <a:p>
            <a:pPr eaLnBrk="1" hangingPunct="1"/>
            <a:r>
              <a:rPr lang="it-IT" altLang="it-IT" sz="2200" i="0"/>
              <a:t>Poi, questo disegno qua, che rappresenta la Terra nella forma della patata molto irregolare, è tanto, tanto esagerato. Sì, la forma della Terra non è una sfera perfetta ma lo dobbiamo </a:t>
            </a:r>
            <a:r>
              <a:rPr lang="it-IT" altLang="it-IT" sz="2200"/>
              <a:t>capire</a:t>
            </a:r>
            <a:r>
              <a:rPr lang="it-IT" altLang="it-IT" sz="2200" i="0"/>
              <a:t>.  </a:t>
            </a:r>
            <a:endParaRPr lang="en-US" altLang="it-IT" sz="22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702"/>
                                        </p:tgtEl>
                                        <p:attrNameLst>
                                          <p:attrName>style.visibility</p:attrName>
                                        </p:attrNameLst>
                                      </p:cBhvr>
                                      <p:to>
                                        <p:strVal val="visible"/>
                                      </p:to>
                                    </p:set>
                                    <p:anim calcmode="discrete" valueType="clr">
                                      <p:cBhvr override="childStyle">
                                        <p:cTn id="7" dur="80"/>
                                        <p:tgtEl>
                                          <p:spTgt spid="297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2"/>
                                        </p:tgtEl>
                                        <p:attrNameLst>
                                          <p:attrName>fillcolor</p:attrName>
                                        </p:attrNameLst>
                                      </p:cBhvr>
                                      <p:tavLst>
                                        <p:tav tm="0">
                                          <p:val>
                                            <p:clrVal>
                                              <a:schemeClr val="accent2"/>
                                            </p:clrVal>
                                          </p:val>
                                        </p:tav>
                                        <p:tav tm="50000">
                                          <p:val>
                                            <p:clrVal>
                                              <a:schemeClr val="hlink"/>
                                            </p:clrVal>
                                          </p:val>
                                        </p:tav>
                                      </p:tavLst>
                                    </p:anim>
                                    <p:set>
                                      <p:cBhvr>
                                        <p:cTn id="9" dur="80"/>
                                        <p:tgtEl>
                                          <p:spTgt spid="2970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9706"/>
                                        </p:tgtEl>
                                        <p:attrNameLst>
                                          <p:attrName>style.visibility</p:attrName>
                                        </p:attrNameLst>
                                      </p:cBhvr>
                                      <p:to>
                                        <p:strVal val="visible"/>
                                      </p:to>
                                    </p:set>
                                    <p:animEffect transition="in" filter="fade">
                                      <p:cBhvr>
                                        <p:cTn id="14" dur="1000"/>
                                        <p:tgtEl>
                                          <p:spTgt spid="2970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707"/>
                                        </p:tgtEl>
                                        <p:attrNameLst>
                                          <p:attrName>style.visibility</p:attrName>
                                        </p:attrNameLst>
                                      </p:cBhvr>
                                      <p:to>
                                        <p:strVal val="visible"/>
                                      </p:to>
                                    </p:set>
                                    <p:anim calcmode="discrete" valueType="clr">
                                      <p:cBhvr override="childStyle">
                                        <p:cTn id="19" dur="80"/>
                                        <p:tgtEl>
                                          <p:spTgt spid="2970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707"/>
                                        </p:tgtEl>
                                        <p:attrNameLst>
                                          <p:attrName>fillcolor</p:attrName>
                                        </p:attrNameLst>
                                      </p:cBhvr>
                                      <p:tavLst>
                                        <p:tav tm="0">
                                          <p:val>
                                            <p:clrVal>
                                              <a:schemeClr val="accent2"/>
                                            </p:clrVal>
                                          </p:val>
                                        </p:tav>
                                        <p:tav tm="50000">
                                          <p:val>
                                            <p:clrVal>
                                              <a:schemeClr val="hlink"/>
                                            </p:clrVal>
                                          </p:val>
                                        </p:tav>
                                      </p:tavLst>
                                    </p:anim>
                                    <p:set>
                                      <p:cBhvr>
                                        <p:cTn id="21" dur="80"/>
                                        <p:tgtEl>
                                          <p:spTgt spid="297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4D1D20A-356A-4054-A2D6-18608B607DE3}"/>
              </a:ext>
            </a:extLst>
          </p:cNvPr>
          <p:cNvSpPr>
            <a:spLocks noGrp="1" noChangeArrowheads="1"/>
          </p:cNvSpPr>
          <p:nvPr>
            <p:ph type="title"/>
          </p:nvPr>
        </p:nvSpPr>
        <p:spPr/>
        <p:txBody>
          <a:bodyPr/>
          <a:lstStyle/>
          <a:p>
            <a:pPr eaLnBrk="1" hangingPunct="1"/>
            <a:r>
              <a:rPr lang="pl-PL" altLang="it-IT" sz="3600"/>
              <a:t>Newton: </a:t>
            </a:r>
            <a:r>
              <a:rPr lang="it-IT" altLang="it-IT" sz="3600"/>
              <a:t>La Terra è una e</a:t>
            </a:r>
            <a:r>
              <a:rPr lang="pl-PL" altLang="it-IT" sz="3600"/>
              <a:t>lipsoid</a:t>
            </a:r>
            <a:r>
              <a:rPr lang="it-IT" altLang="it-IT" sz="3600"/>
              <a:t>e</a:t>
            </a:r>
            <a:endParaRPr lang="pl-PL" altLang="it-IT" sz="3600"/>
          </a:p>
        </p:txBody>
      </p:sp>
      <p:sp>
        <p:nvSpPr>
          <p:cNvPr id="24579" name="Text Box 3">
            <a:extLst>
              <a:ext uri="{FF2B5EF4-FFF2-40B4-BE49-F238E27FC236}">
                <a16:creationId xmlns:a16="http://schemas.microsoft.com/office/drawing/2014/main" id="{9438DC64-516A-46BE-82EC-4A5581356E5D}"/>
              </a:ext>
            </a:extLst>
          </p:cNvPr>
          <p:cNvSpPr txBox="1">
            <a:spLocks noChangeArrowheads="1"/>
          </p:cNvSpPr>
          <p:nvPr/>
        </p:nvSpPr>
        <p:spPr bwMode="auto">
          <a:xfrm>
            <a:off x="3086100" y="1230313"/>
            <a:ext cx="5445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3200" i="0"/>
              <a:t> </a:t>
            </a:r>
            <a:r>
              <a:rPr lang="it-IT" altLang="it-IT" sz="3200" i="0"/>
              <a:t>cioè la sfera, ma schiacciata</a:t>
            </a:r>
            <a:endParaRPr lang="en-US" altLang="it-IT" sz="3200" i="0"/>
          </a:p>
        </p:txBody>
      </p:sp>
      <p:pic>
        <p:nvPicPr>
          <p:cNvPr id="24580" name="Picture 7">
            <a:extLst>
              <a:ext uri="{FF2B5EF4-FFF2-40B4-BE49-F238E27FC236}">
                <a16:creationId xmlns:a16="http://schemas.microsoft.com/office/drawing/2014/main" id="{93ECF23D-B28E-476D-928D-FBE011E05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413"/>
            <a:ext cx="2484437" cy="234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0F089BAA-F869-4A8D-829A-AF21FC1E9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060575"/>
            <a:ext cx="2447925" cy="2363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4FBF4D73-5F79-4BF0-B7E2-1AAD98709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141663"/>
            <a:ext cx="2706688" cy="219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3" name="CasellaDiTesto 9">
            <a:extLst>
              <a:ext uri="{FF2B5EF4-FFF2-40B4-BE49-F238E27FC236}">
                <a16:creationId xmlns:a16="http://schemas.microsoft.com/office/drawing/2014/main" id="{6340820E-2FB9-42D2-8C2A-1CF421145B8F}"/>
              </a:ext>
            </a:extLst>
          </p:cNvPr>
          <p:cNvSpPr txBox="1">
            <a:spLocks noChangeArrowheads="1"/>
          </p:cNvSpPr>
          <p:nvPr/>
        </p:nvSpPr>
        <p:spPr bwMode="auto">
          <a:xfrm>
            <a:off x="593725" y="4670425"/>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Quando un corpo gira, è soggetto alla forza centrifuga.   È la stessa forza, che su una curva ‘fa uscire’ la macchina e cadere nel dirupo. </a:t>
            </a:r>
            <a:endParaRPr lang="it-IT" altLang="it-IT"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80A694CC-E20D-40B2-AE3C-7A23FA1F53E8}"/>
              </a:ext>
            </a:extLst>
          </p:cNvPr>
          <p:cNvSpPr>
            <a:spLocks noGrp="1" noChangeArrowheads="1"/>
          </p:cNvSpPr>
          <p:nvPr>
            <p:ph type="title"/>
          </p:nvPr>
        </p:nvSpPr>
        <p:spPr/>
        <p:txBody>
          <a:bodyPr/>
          <a:lstStyle/>
          <a:p>
            <a:pPr eaLnBrk="1" hangingPunct="1"/>
            <a:r>
              <a:rPr lang="it-IT" altLang="it-IT" sz="3600"/>
              <a:t>Come sappiamo, che la Terra è schiacciata?</a:t>
            </a:r>
          </a:p>
        </p:txBody>
      </p:sp>
      <p:sp>
        <p:nvSpPr>
          <p:cNvPr id="25603" name="Segnaposto contenuto 2">
            <a:extLst>
              <a:ext uri="{FF2B5EF4-FFF2-40B4-BE49-F238E27FC236}">
                <a16:creationId xmlns:a16="http://schemas.microsoft.com/office/drawing/2014/main" id="{FEAD188C-6480-4AAE-9FCF-72C3F8F05133}"/>
              </a:ext>
            </a:extLst>
          </p:cNvPr>
          <p:cNvSpPr>
            <a:spLocks noGrp="1" noChangeArrowheads="1"/>
          </p:cNvSpPr>
          <p:nvPr>
            <p:ph idx="1"/>
          </p:nvPr>
        </p:nvSpPr>
        <p:spPr/>
        <p:txBody>
          <a:bodyPr/>
          <a:lstStyle/>
          <a:p>
            <a:pPr eaLnBrk="1" hangingPunct="1"/>
            <a:r>
              <a:rPr lang="it-IT" altLang="it-IT"/>
              <a:t>«Tempus fuggit» diceva Romani.</a:t>
            </a:r>
          </a:p>
          <a:p>
            <a:pPr eaLnBrk="1" hangingPunct="1"/>
            <a:r>
              <a:rPr lang="it-IT" altLang="it-IT"/>
              <a:t>Così, l’uomo da sempre voleva sapere ‘che ore sono adesso?’</a:t>
            </a:r>
          </a:p>
          <a:p>
            <a:pPr eaLnBrk="1" hangingPunct="1"/>
            <a:r>
              <a:rPr lang="it-IT" altLang="it-IT"/>
              <a:t>In questo modo, in Babilonia, l’uomo inserì un bastone nella sabbia e osservava, come girava lentamente l’ombra di esso.</a:t>
            </a:r>
          </a:p>
          <a:p>
            <a:pPr eaLnBrk="1" hangingPunct="1"/>
            <a:r>
              <a:rPr lang="it-IT" altLang="it-IT"/>
              <a:t>Oggi uno strumento così viene chiamato </a:t>
            </a:r>
            <a:r>
              <a:rPr lang="it-IT" altLang="it-IT" i="1"/>
              <a:t>meridiano</a:t>
            </a:r>
            <a:r>
              <a:rPr lang="it-IT" altLang="it-IT"/>
              <a:t>, ma non è molto preciso.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4CC72B63-A86B-4D9A-81FF-0D0E0853E898}"/>
              </a:ext>
            </a:extLst>
          </p:cNvPr>
          <p:cNvSpPr>
            <a:spLocks noGrp="1" noChangeArrowheads="1"/>
          </p:cNvSpPr>
          <p:nvPr>
            <p:ph type="title"/>
          </p:nvPr>
        </p:nvSpPr>
        <p:spPr/>
        <p:txBody>
          <a:bodyPr/>
          <a:lstStyle/>
          <a:p>
            <a:pPr algn="l" eaLnBrk="1" hangingPunct="1"/>
            <a:r>
              <a:rPr lang="it-IT" altLang="it-IT" sz="3200"/>
              <a:t>Ma questi orologi, nonostante diversi sforzi on erano tanto precisi</a:t>
            </a:r>
          </a:p>
        </p:txBody>
      </p:sp>
      <p:pic>
        <p:nvPicPr>
          <p:cNvPr id="27651" name="Segnaposto contenuto 6" descr="Immagine che contiene edificio, orologio, esterni, pietra&#10;&#10;Descrizione generata automaticamente">
            <a:extLst>
              <a:ext uri="{FF2B5EF4-FFF2-40B4-BE49-F238E27FC236}">
                <a16:creationId xmlns:a16="http://schemas.microsoft.com/office/drawing/2014/main" id="{25E60B2A-5BCC-4191-8C09-7AC8086879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021" r="20059"/>
          <a:stretch>
            <a:fillRect/>
          </a:stretch>
        </p:blipFill>
        <p:spPr>
          <a:xfrm>
            <a:off x="193675" y="1792288"/>
            <a:ext cx="4256088" cy="3868737"/>
          </a:xfrm>
        </p:spPr>
      </p:pic>
      <p:sp>
        <p:nvSpPr>
          <p:cNvPr id="27652" name="CasellaDiTesto 4">
            <a:extLst>
              <a:ext uri="{FF2B5EF4-FFF2-40B4-BE49-F238E27FC236}">
                <a16:creationId xmlns:a16="http://schemas.microsoft.com/office/drawing/2014/main" id="{4AD1F1F1-C0B5-4528-85D9-4C5D4E7BE222}"/>
              </a:ext>
            </a:extLst>
          </p:cNvPr>
          <p:cNvSpPr txBox="1">
            <a:spLocks noChangeArrowheads="1"/>
          </p:cNvSpPr>
          <p:nvPr/>
        </p:nvSpPr>
        <p:spPr bwMode="auto">
          <a:xfrm>
            <a:off x="180975" y="61023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400"/>
              <a:t>https://www.barcelo.com/guia-turismo/en/czech-republic/praga/things-to-do/astronomical-clock-prague/</a:t>
            </a:r>
          </a:p>
        </p:txBody>
      </p:sp>
      <p:pic>
        <p:nvPicPr>
          <p:cNvPr id="27653" name="Immagine 8" descr="Immagine che contiene interni&#10;&#10;Descrizione generata automaticamente">
            <a:extLst>
              <a:ext uri="{FF2B5EF4-FFF2-40B4-BE49-F238E27FC236}">
                <a16:creationId xmlns:a16="http://schemas.microsoft.com/office/drawing/2014/main" id="{C343ECD1-FFDF-4F06-9A11-62308DA3A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911225"/>
            <a:ext cx="3890963"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CasellaDiTesto 10">
            <a:extLst>
              <a:ext uri="{FF2B5EF4-FFF2-40B4-BE49-F238E27FC236}">
                <a16:creationId xmlns:a16="http://schemas.microsoft.com/office/drawing/2014/main" id="{D7779F4A-C906-48CB-B76A-5A36CE4DE04E}"/>
              </a:ext>
            </a:extLst>
          </p:cNvPr>
          <p:cNvSpPr txBox="1">
            <a:spLocks noChangeArrowheads="1"/>
          </p:cNvSpPr>
          <p:nvPr/>
        </p:nvSpPr>
        <p:spPr bwMode="auto">
          <a:xfrm>
            <a:off x="4776788" y="62595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https://www.gdansk.pl/download/2019-11/138309.jpg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CC6DCAF3-EFB7-475A-8671-903AE0EBD2A2}"/>
              </a:ext>
            </a:extLst>
          </p:cNvPr>
          <p:cNvSpPr>
            <a:spLocks noGrp="1" noChangeArrowheads="1"/>
          </p:cNvSpPr>
          <p:nvPr>
            <p:ph type="title"/>
          </p:nvPr>
        </p:nvSpPr>
        <p:spPr/>
        <p:txBody>
          <a:bodyPr/>
          <a:lstStyle/>
          <a:p>
            <a:pPr eaLnBrk="1" hangingPunct="1"/>
            <a:r>
              <a:rPr lang="it-IT" altLang="it-IT" sz="3600"/>
              <a:t>Ma questi orologi, nonostante diversi sforzi on erano tanto precisi</a:t>
            </a:r>
          </a:p>
        </p:txBody>
      </p:sp>
      <p:sp>
        <p:nvSpPr>
          <p:cNvPr id="28675" name="Segnaposto contenuto 2">
            <a:extLst>
              <a:ext uri="{FF2B5EF4-FFF2-40B4-BE49-F238E27FC236}">
                <a16:creationId xmlns:a16="http://schemas.microsoft.com/office/drawing/2014/main" id="{F8772F00-9B50-4827-AB3D-29D2AC53EB84}"/>
              </a:ext>
            </a:extLst>
          </p:cNvPr>
          <p:cNvSpPr>
            <a:spLocks noGrp="1" noChangeArrowheads="1"/>
          </p:cNvSpPr>
          <p:nvPr>
            <p:ph idx="1"/>
          </p:nvPr>
        </p:nvSpPr>
        <p:spPr>
          <a:xfrm>
            <a:off x="-80963" y="1404938"/>
            <a:ext cx="8840788" cy="4525962"/>
          </a:xfrm>
        </p:spPr>
        <p:txBody>
          <a:bodyPr/>
          <a:lstStyle/>
          <a:p>
            <a:pPr eaLnBrk="1" hangingPunct="1"/>
            <a:r>
              <a:rPr lang="it-IT" altLang="it-IT" sz="2200"/>
              <a:t>Bisognava aspettare il grande Galileo</a:t>
            </a:r>
          </a:p>
          <a:p>
            <a:pPr eaLnBrk="1" hangingPunct="1"/>
            <a:r>
              <a:rPr lang="it-IT" altLang="it-IT" sz="2200"/>
              <a:t>Lui, probabilmente annoiandosi alla lezione universitaria a Pisa, (non si laureò mai, ma qualche anno dopo tornò a Pisa da professore universitario di matematica) notò che il grande candelabro appeso al soffitto, oscillava lentamente. </a:t>
            </a:r>
          </a:p>
          <a:p>
            <a:pPr eaLnBrk="1" hangingPunct="1"/>
            <a:r>
              <a:rPr lang="it-IT" altLang="it-IT" sz="2200" i="1"/>
              <a:t>.</a:t>
            </a:r>
            <a:r>
              <a:rPr lang="it-IT" altLang="it-IT" sz="2200"/>
              <a:t>  </a:t>
            </a:r>
          </a:p>
        </p:txBody>
      </p:sp>
      <p:sp>
        <p:nvSpPr>
          <p:cNvPr id="28676" name="CasellaDiTesto 4">
            <a:extLst>
              <a:ext uri="{FF2B5EF4-FFF2-40B4-BE49-F238E27FC236}">
                <a16:creationId xmlns:a16="http://schemas.microsoft.com/office/drawing/2014/main" id="{05CF1ED8-6930-4C62-92FD-014DDBD1F057}"/>
              </a:ext>
            </a:extLst>
          </p:cNvPr>
          <p:cNvSpPr txBox="1">
            <a:spLocks noChangeArrowheads="1"/>
          </p:cNvSpPr>
          <p:nvPr/>
        </p:nvSpPr>
        <p:spPr bwMode="auto">
          <a:xfrm>
            <a:off x="5281613" y="3249613"/>
            <a:ext cx="37401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Misurando con il proprio battito cardiaco, si accorse che il periodo di queste oscillazioni non dipende dalla loro ampiezza.</a:t>
            </a:r>
          </a:p>
          <a:p>
            <a:pPr eaLnBrk="1" hangingPunct="1"/>
            <a:r>
              <a:rPr lang="it-IT" altLang="it-IT" sz="2200" i="0"/>
              <a:t>Così, fu inventata la moderna ‘pendola’.</a:t>
            </a:r>
          </a:p>
          <a:p>
            <a:pPr eaLnBrk="1" hangingPunct="1"/>
            <a:endParaRPr lang="it-IT" altLang="it-IT" sz="2200" i="0"/>
          </a:p>
          <a:p>
            <a:pPr eaLnBrk="1" hangingPunct="1"/>
            <a:r>
              <a:rPr lang="it-IT" altLang="it-IT" sz="2200" i="0"/>
              <a:t>Il Battistero di Pisa.</a:t>
            </a:r>
          </a:p>
        </p:txBody>
      </p:sp>
      <p:pic>
        <p:nvPicPr>
          <p:cNvPr id="28677" name="Immagine 6" descr="Immagine che contiene interni, arco, colonnato&#10;&#10;Descrizione generata automaticamente">
            <a:extLst>
              <a:ext uri="{FF2B5EF4-FFF2-40B4-BE49-F238E27FC236}">
                <a16:creationId xmlns:a16="http://schemas.microsoft.com/office/drawing/2014/main" id="{5A91EA25-7B11-48F5-9176-18E29069A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249613"/>
            <a:ext cx="45196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CasellaDiTesto 8">
            <a:extLst>
              <a:ext uri="{FF2B5EF4-FFF2-40B4-BE49-F238E27FC236}">
                <a16:creationId xmlns:a16="http://schemas.microsoft.com/office/drawing/2014/main" id="{D55AE156-9335-4388-99EF-68B6AA473B39}"/>
              </a:ext>
            </a:extLst>
          </p:cNvPr>
          <p:cNvSpPr txBox="1">
            <a:spLocks noChangeArrowheads="1"/>
          </p:cNvSpPr>
          <p:nvPr/>
        </p:nvSpPr>
        <p:spPr bwMode="auto">
          <a:xfrm>
            <a:off x="458788" y="6259513"/>
            <a:ext cx="7785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https://commons.wikimedia.org/wiki/File:Interno_del_Battistero_-_panoramio_(1).jpg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F98F9D47-75DC-494E-8F50-52AF1CCBBCFC}"/>
              </a:ext>
            </a:extLst>
          </p:cNvPr>
          <p:cNvSpPr>
            <a:spLocks noGrp="1" noChangeArrowheads="1"/>
          </p:cNvSpPr>
          <p:nvPr>
            <p:ph type="title"/>
          </p:nvPr>
        </p:nvSpPr>
        <p:spPr/>
        <p:txBody>
          <a:bodyPr/>
          <a:lstStyle/>
          <a:p>
            <a:pPr eaLnBrk="1" hangingPunct="1"/>
            <a:r>
              <a:rPr lang="it-IT" altLang="it-IT" sz="3600"/>
              <a:t>I Francesi, per primi, si accorsero che</a:t>
            </a:r>
          </a:p>
        </p:txBody>
      </p:sp>
      <p:sp>
        <p:nvSpPr>
          <p:cNvPr id="3" name="Segnaposto contenuto 2">
            <a:extLst>
              <a:ext uri="{FF2B5EF4-FFF2-40B4-BE49-F238E27FC236}">
                <a16:creationId xmlns:a16="http://schemas.microsoft.com/office/drawing/2014/main" id="{7B900027-40EE-4EB0-9932-85F8C16A5FA2}"/>
              </a:ext>
            </a:extLst>
          </p:cNvPr>
          <p:cNvSpPr>
            <a:spLocks noGrp="1"/>
          </p:cNvSpPr>
          <p:nvPr>
            <p:ph idx="1"/>
          </p:nvPr>
        </p:nvSpPr>
        <p:spPr>
          <a:xfrm>
            <a:off x="111125" y="1254125"/>
            <a:ext cx="6780213" cy="4525963"/>
          </a:xfrm>
        </p:spPr>
        <p:txBody>
          <a:bodyPr/>
          <a:lstStyle/>
          <a:p>
            <a:pPr marL="0" indent="0" eaLnBrk="1" hangingPunct="1">
              <a:buFontTx/>
              <a:buNone/>
              <a:defRPr/>
            </a:pPr>
            <a:r>
              <a:rPr lang="it-IT" sz="2400" dirty="0"/>
              <a:t>gli stessi, molto precisi orologi a pendolo, sbagliavano qualche secondo al giorno se portati da Parigi all’equatore.</a:t>
            </a:r>
          </a:p>
          <a:p>
            <a:pPr eaLnBrk="1" hangingPunct="1">
              <a:defRPr/>
            </a:pPr>
            <a:r>
              <a:rPr lang="it-IT" sz="2400" dirty="0"/>
              <a:t>E visto, che il periodo di oscillazioni dipende dalla lunghezza del pendolo e dalla forza della gravità terrestre, doveva essere la forma schiacciata della Terra a causare quelle differenze. </a:t>
            </a:r>
          </a:p>
        </p:txBody>
      </p:sp>
      <p:pic>
        <p:nvPicPr>
          <p:cNvPr id="29700" name="Picture 2" descr="Periodo di un pendolo">
            <a:extLst>
              <a:ext uri="{FF2B5EF4-FFF2-40B4-BE49-F238E27FC236}">
                <a16:creationId xmlns:a16="http://schemas.microsoft.com/office/drawing/2014/main" id="{D5150299-B12B-44BC-AC35-6734DC884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389188"/>
            <a:ext cx="173831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asellaDiTesto 5">
            <a:extLst>
              <a:ext uri="{FF2B5EF4-FFF2-40B4-BE49-F238E27FC236}">
                <a16:creationId xmlns:a16="http://schemas.microsoft.com/office/drawing/2014/main" id="{BF052729-F21A-4CD9-AD28-8CA03A5D33B2}"/>
              </a:ext>
            </a:extLst>
          </p:cNvPr>
          <p:cNvSpPr txBox="1">
            <a:spLocks noChangeArrowheads="1"/>
          </p:cNvSpPr>
          <p:nvPr/>
        </p:nvSpPr>
        <p:spPr bwMode="auto">
          <a:xfrm>
            <a:off x="149225" y="5857875"/>
            <a:ext cx="3600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https://www.youmath.it/domande-a-risposte/view/8179-forma-della-terra.html</a:t>
            </a:r>
          </a:p>
        </p:txBody>
      </p:sp>
      <p:pic>
        <p:nvPicPr>
          <p:cNvPr id="29702" name="Immagine 6">
            <a:extLst>
              <a:ext uri="{FF2B5EF4-FFF2-40B4-BE49-F238E27FC236}">
                <a16:creationId xmlns:a16="http://schemas.microsoft.com/office/drawing/2014/main" id="{4AEAFFB3-D52A-411A-A3A6-D83211ABD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937000"/>
            <a:ext cx="35147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6F7AB9F-1335-4F60-9C38-034FF23C33A5}"/>
              </a:ext>
            </a:extLst>
          </p:cNvPr>
          <p:cNvSpPr>
            <a:spLocks noGrp="1" noChangeArrowheads="1"/>
          </p:cNvSpPr>
          <p:nvPr>
            <p:ph type="ctrTitle"/>
          </p:nvPr>
        </p:nvSpPr>
        <p:spPr>
          <a:xfrm>
            <a:off x="30163" y="1946275"/>
            <a:ext cx="3821112" cy="1470025"/>
          </a:xfrm>
        </p:spPr>
        <p:txBody>
          <a:bodyPr anchor="ctr"/>
          <a:lstStyle/>
          <a:p>
            <a:pPr algn="l" eaLnBrk="1" hangingPunct="1"/>
            <a:r>
              <a:rPr lang="it-IT" altLang="it-IT" sz="2800"/>
              <a:t>Non solo la ‘geo-grafia’ si (pre)occupa per </a:t>
            </a:r>
            <a:br>
              <a:rPr lang="it-IT" altLang="it-IT" sz="2800"/>
            </a:br>
            <a:r>
              <a:rPr lang="it-IT" altLang="it-IT" sz="2800"/>
              <a:t>la Terra: anche diverse scienze fisiche studiano i fenomeni sul nostro pianeta</a:t>
            </a:r>
            <a:endParaRPr lang="en-AU" altLang="it-IT" sz="2800"/>
          </a:p>
        </p:txBody>
      </p:sp>
      <p:pic>
        <p:nvPicPr>
          <p:cNvPr id="4099" name="Picture 5">
            <a:extLst>
              <a:ext uri="{FF2B5EF4-FFF2-40B4-BE49-F238E27FC236}">
                <a16:creationId xmlns:a16="http://schemas.microsoft.com/office/drawing/2014/main" id="{651AA2B1-3579-4190-8A05-80F7B8702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33375"/>
            <a:ext cx="4638675"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838EF3A-6531-4EB0-AF41-99504CFEF4D8}"/>
              </a:ext>
            </a:extLst>
          </p:cNvPr>
          <p:cNvSpPr>
            <a:spLocks noGrp="1" noChangeArrowheads="1"/>
          </p:cNvSpPr>
          <p:nvPr>
            <p:ph type="title"/>
          </p:nvPr>
        </p:nvSpPr>
        <p:spPr/>
        <p:txBody>
          <a:bodyPr/>
          <a:lstStyle/>
          <a:p>
            <a:pPr algn="l" eaLnBrk="1" hangingPunct="1"/>
            <a:r>
              <a:rPr lang="pl-PL" altLang="it-IT" sz="3600"/>
              <a:t>Copernic</a:t>
            </a:r>
            <a:r>
              <a:rPr lang="it-IT" altLang="it-IT" sz="3600"/>
              <a:t>o</a:t>
            </a:r>
            <a:r>
              <a:rPr lang="pl-PL" altLang="it-IT" sz="3600"/>
              <a:t>: </a:t>
            </a:r>
            <a:r>
              <a:rPr lang="it-IT" altLang="it-IT" sz="3600"/>
              <a:t>Perché le eque non defluiscono dalla Terra (sferica)?</a:t>
            </a:r>
            <a:endParaRPr lang="pl-PL" altLang="it-IT" sz="3600"/>
          </a:p>
        </p:txBody>
      </p:sp>
      <p:sp>
        <p:nvSpPr>
          <p:cNvPr id="30723" name="Text Box 5">
            <a:extLst>
              <a:ext uri="{FF2B5EF4-FFF2-40B4-BE49-F238E27FC236}">
                <a16:creationId xmlns:a16="http://schemas.microsoft.com/office/drawing/2014/main" id="{1AC5AC8B-FEF3-4BAB-836B-C92C0D5C55B3}"/>
              </a:ext>
            </a:extLst>
          </p:cNvPr>
          <p:cNvSpPr txBox="1">
            <a:spLocks noChangeArrowheads="1"/>
          </p:cNvSpPr>
          <p:nvPr/>
        </p:nvSpPr>
        <p:spPr bwMode="auto">
          <a:xfrm>
            <a:off x="449263" y="5540375"/>
            <a:ext cx="80486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3200" i="0"/>
              <a:t> </a:t>
            </a:r>
            <a:r>
              <a:rPr lang="it-IT" altLang="it-IT" sz="2400" i="0"/>
              <a:t>Rimane la questione</a:t>
            </a:r>
            <a:r>
              <a:rPr lang="pl-PL" altLang="it-IT" sz="2400" i="0"/>
              <a:t>: „</a:t>
            </a:r>
            <a:r>
              <a:rPr lang="it-IT" altLang="it-IT" sz="2400" i="0"/>
              <a:t>ma la forma della Terra – qual è ?ˮ</a:t>
            </a:r>
            <a:endParaRPr lang="en-US" altLang="it-IT" sz="2400" i="0"/>
          </a:p>
        </p:txBody>
      </p:sp>
      <p:pic>
        <p:nvPicPr>
          <p:cNvPr id="30724" name="Picture 7">
            <a:extLst>
              <a:ext uri="{FF2B5EF4-FFF2-40B4-BE49-F238E27FC236}">
                <a16:creationId xmlns:a16="http://schemas.microsoft.com/office/drawing/2014/main" id="{CD464994-D427-4CC6-8F5C-5A89C5150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000250"/>
            <a:ext cx="2162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3">
            <a:extLst>
              <a:ext uri="{FF2B5EF4-FFF2-40B4-BE49-F238E27FC236}">
                <a16:creationId xmlns:a16="http://schemas.microsoft.com/office/drawing/2014/main" id="{EB63C79A-CF38-4460-BBC4-09D7812ADA63}"/>
              </a:ext>
            </a:extLst>
          </p:cNvPr>
          <p:cNvSpPr txBox="1">
            <a:spLocks noChangeArrowheads="1"/>
          </p:cNvSpPr>
          <p:nvPr/>
        </p:nvSpPr>
        <p:spPr bwMode="auto">
          <a:xfrm>
            <a:off x="900113" y="4797425"/>
            <a:ext cx="42259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a:t>Newton: </a:t>
            </a:r>
            <a:r>
              <a:rPr lang="it-IT" altLang="it-IT" sz="2400" i="0"/>
              <a:t>A causa della gravità</a:t>
            </a:r>
            <a:endParaRPr lang="en-US" altLang="it-IT" sz="2400" i="0"/>
          </a:p>
        </p:txBody>
      </p:sp>
      <p:sp>
        <p:nvSpPr>
          <p:cNvPr id="30726" name="Text Box 8">
            <a:extLst>
              <a:ext uri="{FF2B5EF4-FFF2-40B4-BE49-F238E27FC236}">
                <a16:creationId xmlns:a16="http://schemas.microsoft.com/office/drawing/2014/main" id="{946C48B9-6830-48A8-AFAB-6FAD7B7219E3}"/>
              </a:ext>
            </a:extLst>
          </p:cNvPr>
          <p:cNvSpPr txBox="1">
            <a:spLocks noChangeArrowheads="1"/>
          </p:cNvSpPr>
          <p:nvPr/>
        </p:nvSpPr>
        <p:spPr bwMode="auto">
          <a:xfrm>
            <a:off x="250825" y="1916113"/>
            <a:ext cx="5616575"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Anche le acque del mare si adattano alla forma sferico</a:t>
            </a:r>
            <a:r>
              <a:rPr lang="pl-PL" altLang="it-IT" sz="2400" i="0"/>
              <a:t> [...] </a:t>
            </a:r>
          </a:p>
          <a:p>
            <a:pPr eaLnBrk="1" hangingPunct="1"/>
            <a:endParaRPr lang="pl-PL" altLang="it-IT" sz="2400" i="0"/>
          </a:p>
          <a:p>
            <a:pPr eaLnBrk="1" hangingPunct="1"/>
            <a:r>
              <a:rPr lang="it-IT" altLang="it-IT" sz="2400" i="0"/>
              <a:t>perché sia la terra che l’acqua appoggiano sullo stesso baricentro delle Terra, che è anche il suo centro del volume</a:t>
            </a:r>
            <a:r>
              <a:rPr lang="pl-PL" altLang="it-IT" sz="2400" i="0"/>
              <a:t>.</a:t>
            </a:r>
            <a:r>
              <a:rPr lang="pl-PL" altLang="it-IT" i="0"/>
              <a:t> </a:t>
            </a:r>
            <a:endParaRPr lang="en-US" altLang="it-IT" i="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C1ED80C-B236-409B-B7B0-A0470655B1F3}"/>
              </a:ext>
            </a:extLst>
          </p:cNvPr>
          <p:cNvSpPr>
            <a:spLocks noGrp="1" noChangeArrowheads="1"/>
          </p:cNvSpPr>
          <p:nvPr>
            <p:ph type="title"/>
          </p:nvPr>
        </p:nvSpPr>
        <p:spPr/>
        <p:txBody>
          <a:bodyPr/>
          <a:lstStyle/>
          <a:p>
            <a:pPr eaLnBrk="1" hangingPunct="1"/>
            <a:r>
              <a:rPr lang="pl-PL" altLang="it-IT" sz="3600">
                <a:solidFill>
                  <a:srgbClr val="7030A0"/>
                </a:solidFill>
              </a:rPr>
              <a:t> </a:t>
            </a:r>
            <a:r>
              <a:rPr lang="it-IT" altLang="it-IT" sz="3600">
                <a:solidFill>
                  <a:srgbClr val="7030A0"/>
                </a:solidFill>
              </a:rPr>
              <a:t>Forza centrifuga da qualche libro di testo</a:t>
            </a:r>
            <a:endParaRPr lang="pl-PL" altLang="it-IT" sz="3600">
              <a:solidFill>
                <a:srgbClr val="7030A0"/>
              </a:solidFill>
            </a:endParaRPr>
          </a:p>
        </p:txBody>
      </p:sp>
      <p:sp>
        <p:nvSpPr>
          <p:cNvPr id="32773" name="Text Box 5">
            <a:extLst>
              <a:ext uri="{FF2B5EF4-FFF2-40B4-BE49-F238E27FC236}">
                <a16:creationId xmlns:a16="http://schemas.microsoft.com/office/drawing/2014/main" id="{3DCF8C12-6B7D-40E2-9922-3BA3AFE0BD13}"/>
              </a:ext>
            </a:extLst>
          </p:cNvPr>
          <p:cNvSpPr txBox="1">
            <a:spLocks noChangeArrowheads="1"/>
          </p:cNvSpPr>
          <p:nvPr/>
        </p:nvSpPr>
        <p:spPr bwMode="auto">
          <a:xfrm>
            <a:off x="971550" y="5229225"/>
            <a:ext cx="81724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a:t> </a:t>
            </a:r>
            <a:r>
              <a:rPr lang="it-IT" altLang="it-IT" sz="2400" i="0"/>
              <a:t>se la forza risultante avesse la componente</a:t>
            </a:r>
          </a:p>
          <a:p>
            <a:pPr eaLnBrk="1" hangingPunct="1"/>
            <a:r>
              <a:rPr lang="it-IT" altLang="it-IT" sz="2400" i="0"/>
              <a:t>‘orizzontale’, le onde chilometriche avrebbero spaziato la superfice in continuazione</a:t>
            </a:r>
            <a:endParaRPr lang="en-US" altLang="it-IT" sz="2400" i="0"/>
          </a:p>
        </p:txBody>
      </p:sp>
      <p:pic>
        <p:nvPicPr>
          <p:cNvPr id="31748" name="Picture 6">
            <a:extLst>
              <a:ext uri="{FF2B5EF4-FFF2-40B4-BE49-F238E27FC236}">
                <a16:creationId xmlns:a16="http://schemas.microsoft.com/office/drawing/2014/main" id="{A872E00F-480D-47A2-8C69-D00FD5E03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557338"/>
            <a:ext cx="3744913" cy="3362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5" name="Line 7">
            <a:extLst>
              <a:ext uri="{FF2B5EF4-FFF2-40B4-BE49-F238E27FC236}">
                <a16:creationId xmlns:a16="http://schemas.microsoft.com/office/drawing/2014/main" id="{15683AA6-1CA0-4E49-A7BE-6082CA1D3850}"/>
              </a:ext>
            </a:extLst>
          </p:cNvPr>
          <p:cNvSpPr>
            <a:spLocks noChangeShapeType="1"/>
          </p:cNvSpPr>
          <p:nvPr/>
        </p:nvSpPr>
        <p:spPr bwMode="auto">
          <a:xfrm flipV="1">
            <a:off x="1979613" y="1628775"/>
            <a:ext cx="4824412" cy="33845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776" name="Line 8">
            <a:extLst>
              <a:ext uri="{FF2B5EF4-FFF2-40B4-BE49-F238E27FC236}">
                <a16:creationId xmlns:a16="http://schemas.microsoft.com/office/drawing/2014/main" id="{4C108508-BA0D-42B2-AA09-0C7C1B4B1EC3}"/>
              </a:ext>
            </a:extLst>
          </p:cNvPr>
          <p:cNvSpPr>
            <a:spLocks noChangeShapeType="1"/>
          </p:cNvSpPr>
          <p:nvPr/>
        </p:nvSpPr>
        <p:spPr bwMode="auto">
          <a:xfrm>
            <a:off x="1476375" y="1700213"/>
            <a:ext cx="5327650" cy="324167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CAC127B-DC59-4E28-956A-6DAC1196F1CE}"/>
              </a:ext>
            </a:extLst>
          </p:cNvPr>
          <p:cNvSpPr>
            <a:spLocks noGrp="1" noChangeArrowheads="1"/>
          </p:cNvSpPr>
          <p:nvPr>
            <p:ph type="title"/>
          </p:nvPr>
        </p:nvSpPr>
        <p:spPr>
          <a:xfrm>
            <a:off x="250825" y="274638"/>
            <a:ext cx="8435975" cy="1143000"/>
          </a:xfrm>
        </p:spPr>
        <p:txBody>
          <a:bodyPr/>
          <a:lstStyle/>
          <a:p>
            <a:pPr eaLnBrk="1" hangingPunct="1"/>
            <a:r>
              <a:rPr lang="it-IT" altLang="it-IT" sz="2800"/>
              <a:t>L’ellissoide è una superfice perpendicolare alla effettiva (i.e. reale più centrifuga) forza della gravità</a:t>
            </a:r>
            <a:endParaRPr lang="pl-PL" altLang="it-IT" sz="2800"/>
          </a:p>
        </p:txBody>
      </p:sp>
      <p:pic>
        <p:nvPicPr>
          <p:cNvPr id="32771" name="Picture 8">
            <a:extLst>
              <a:ext uri="{FF2B5EF4-FFF2-40B4-BE49-F238E27FC236}">
                <a16:creationId xmlns:a16="http://schemas.microsoft.com/office/drawing/2014/main" id="{6BD63EFC-4398-401E-9A75-E4C8B7938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844675"/>
            <a:ext cx="6119813" cy="407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2" name="Text Box 9">
            <a:extLst>
              <a:ext uri="{FF2B5EF4-FFF2-40B4-BE49-F238E27FC236}">
                <a16:creationId xmlns:a16="http://schemas.microsoft.com/office/drawing/2014/main" id="{52272E07-E600-430F-B3B4-1D74396AFD0D}"/>
              </a:ext>
            </a:extLst>
          </p:cNvPr>
          <p:cNvSpPr txBox="1">
            <a:spLocks noChangeArrowheads="1"/>
          </p:cNvSpPr>
          <p:nvPr/>
        </p:nvSpPr>
        <p:spPr bwMode="auto">
          <a:xfrm>
            <a:off x="279400" y="5926138"/>
            <a:ext cx="905033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Lo </a:t>
            </a:r>
            <a:r>
              <a:rPr lang="pl-PL" altLang="it-IT" sz="2400"/>
              <a:t>„</a:t>
            </a:r>
            <a:r>
              <a:rPr lang="it-IT" altLang="it-IT" sz="2400" i="0"/>
              <a:t>schiacciamento</a:t>
            </a:r>
            <a:r>
              <a:rPr lang="pl-PL" altLang="it-IT" sz="2400" i="0"/>
              <a:t>”</a:t>
            </a:r>
            <a:r>
              <a:rPr lang="it-IT" altLang="it-IT" sz="2400" i="0"/>
              <a:t> è pari circa a</a:t>
            </a:r>
            <a:r>
              <a:rPr lang="pl-PL" altLang="it-IT" sz="2400" i="0"/>
              <a:t> 1/</a:t>
            </a:r>
            <a:r>
              <a:rPr lang="it-IT" altLang="it-IT" sz="2400" i="0"/>
              <a:t>300</a:t>
            </a:r>
          </a:p>
          <a:p>
            <a:pPr eaLnBrk="1" hangingPunct="1"/>
            <a:r>
              <a:rPr lang="it-IT" altLang="it-IT" sz="2400" i="0"/>
              <a:t>La differenza tra il raggio polare ed equatoriale è di 21 chilometri </a:t>
            </a:r>
            <a:endParaRPr lang="en-US" altLang="it-IT" sz="2400"/>
          </a:p>
        </p:txBody>
      </p:sp>
      <p:sp>
        <p:nvSpPr>
          <p:cNvPr id="32773" name="Oval 10">
            <a:extLst>
              <a:ext uri="{FF2B5EF4-FFF2-40B4-BE49-F238E27FC236}">
                <a16:creationId xmlns:a16="http://schemas.microsoft.com/office/drawing/2014/main" id="{FF340FC1-D7FD-45C5-A758-AC1261D40AAF}"/>
              </a:ext>
            </a:extLst>
          </p:cNvPr>
          <p:cNvSpPr>
            <a:spLocks noChangeArrowheads="1"/>
          </p:cNvSpPr>
          <p:nvPr/>
        </p:nvSpPr>
        <p:spPr bwMode="auto">
          <a:xfrm>
            <a:off x="4932363" y="2420938"/>
            <a:ext cx="1727200" cy="14398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DF32481-B385-4872-8A3C-D783C9F54692}"/>
              </a:ext>
            </a:extLst>
          </p:cNvPr>
          <p:cNvSpPr>
            <a:spLocks noGrp="1" noChangeArrowheads="1"/>
          </p:cNvSpPr>
          <p:nvPr>
            <p:ph type="title"/>
          </p:nvPr>
        </p:nvSpPr>
        <p:spPr/>
        <p:txBody>
          <a:bodyPr/>
          <a:lstStyle/>
          <a:p>
            <a:pPr eaLnBrk="1" hangingPunct="1"/>
            <a:r>
              <a:rPr lang="it-IT" altLang="it-IT" sz="2800"/>
              <a:t>Anche in questo contenitore che gira, la superfice dell’acqua rimane perpendicolare alla forza effettiva della gravità </a:t>
            </a:r>
            <a:r>
              <a:rPr lang="pl-PL" altLang="it-IT" sz="2800"/>
              <a:t> </a:t>
            </a:r>
          </a:p>
        </p:txBody>
      </p:sp>
      <p:grpSp>
        <p:nvGrpSpPr>
          <p:cNvPr id="33795" name="Group 4">
            <a:extLst>
              <a:ext uri="{FF2B5EF4-FFF2-40B4-BE49-F238E27FC236}">
                <a16:creationId xmlns:a16="http://schemas.microsoft.com/office/drawing/2014/main" id="{67B30F07-D337-47E5-8F6E-D499B9523062}"/>
              </a:ext>
            </a:extLst>
          </p:cNvPr>
          <p:cNvGrpSpPr>
            <a:grpSpLocks/>
          </p:cNvGrpSpPr>
          <p:nvPr/>
        </p:nvGrpSpPr>
        <p:grpSpPr bwMode="auto">
          <a:xfrm>
            <a:off x="2627313" y="2060575"/>
            <a:ext cx="3960812" cy="3673475"/>
            <a:chOff x="3465" y="10149"/>
            <a:chExt cx="4269" cy="3819"/>
          </a:xfrm>
        </p:grpSpPr>
        <p:pic>
          <p:nvPicPr>
            <p:cNvPr id="33796" name="Picture 5">
              <a:extLst>
                <a:ext uri="{FF2B5EF4-FFF2-40B4-BE49-F238E27FC236}">
                  <a16:creationId xmlns:a16="http://schemas.microsoft.com/office/drawing/2014/main" id="{193392EF-9602-44F5-86A6-A7BB4EF04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 y="10149"/>
              <a:ext cx="4269" cy="38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797" name="Line 6">
              <a:extLst>
                <a:ext uri="{FF2B5EF4-FFF2-40B4-BE49-F238E27FC236}">
                  <a16:creationId xmlns:a16="http://schemas.microsoft.com/office/drawing/2014/main" id="{D506C77E-A3CD-403B-8015-946122583981}"/>
                </a:ext>
              </a:extLst>
            </p:cNvPr>
            <p:cNvSpPr>
              <a:spLocks noChangeShapeType="1"/>
            </p:cNvSpPr>
            <p:nvPr/>
          </p:nvSpPr>
          <p:spPr bwMode="auto">
            <a:xfrm>
              <a:off x="5555" y="12698"/>
              <a:ext cx="0" cy="459"/>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798" name="Line 7">
              <a:extLst>
                <a:ext uri="{FF2B5EF4-FFF2-40B4-BE49-F238E27FC236}">
                  <a16:creationId xmlns:a16="http://schemas.microsoft.com/office/drawing/2014/main" id="{8D7C8833-4A77-4B3D-B81E-BA1AFA00DF8A}"/>
                </a:ext>
              </a:extLst>
            </p:cNvPr>
            <p:cNvSpPr>
              <a:spLocks noChangeShapeType="1"/>
            </p:cNvSpPr>
            <p:nvPr/>
          </p:nvSpPr>
          <p:spPr bwMode="auto">
            <a:xfrm>
              <a:off x="6464" y="11976"/>
              <a:ext cx="0" cy="459"/>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799" name="Line 8">
              <a:extLst>
                <a:ext uri="{FF2B5EF4-FFF2-40B4-BE49-F238E27FC236}">
                  <a16:creationId xmlns:a16="http://schemas.microsoft.com/office/drawing/2014/main" id="{F66BF396-C357-4418-8CB5-C1F821EBFC42}"/>
                </a:ext>
              </a:extLst>
            </p:cNvPr>
            <p:cNvSpPr>
              <a:spLocks noChangeShapeType="1"/>
            </p:cNvSpPr>
            <p:nvPr/>
          </p:nvSpPr>
          <p:spPr bwMode="auto">
            <a:xfrm>
              <a:off x="6909" y="11042"/>
              <a:ext cx="0" cy="458"/>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800" name="Line 9">
              <a:extLst>
                <a:ext uri="{FF2B5EF4-FFF2-40B4-BE49-F238E27FC236}">
                  <a16:creationId xmlns:a16="http://schemas.microsoft.com/office/drawing/2014/main" id="{BEE0B838-613B-44CE-9153-BF199CC61D16}"/>
                </a:ext>
              </a:extLst>
            </p:cNvPr>
            <p:cNvSpPr>
              <a:spLocks noChangeShapeType="1"/>
            </p:cNvSpPr>
            <p:nvPr/>
          </p:nvSpPr>
          <p:spPr bwMode="auto">
            <a:xfrm flipV="1">
              <a:off x="6464" y="11971"/>
              <a:ext cx="319" cy="2"/>
            </a:xfrm>
            <a:prstGeom prst="line">
              <a:avLst/>
            </a:prstGeom>
            <a:noFill/>
            <a:ln w="17653">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801" name="Line 10">
              <a:extLst>
                <a:ext uri="{FF2B5EF4-FFF2-40B4-BE49-F238E27FC236}">
                  <a16:creationId xmlns:a16="http://schemas.microsoft.com/office/drawing/2014/main" id="{33B02AA3-5174-431D-850A-B1ED9D9AAD7B}"/>
                </a:ext>
              </a:extLst>
            </p:cNvPr>
            <p:cNvSpPr>
              <a:spLocks noChangeShapeType="1"/>
            </p:cNvSpPr>
            <p:nvPr/>
          </p:nvSpPr>
          <p:spPr bwMode="auto">
            <a:xfrm>
              <a:off x="6464" y="11974"/>
              <a:ext cx="319" cy="459"/>
            </a:xfrm>
            <a:prstGeom prst="line">
              <a:avLst/>
            </a:prstGeom>
            <a:noFill/>
            <a:ln w="1764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802" name="Line 11">
              <a:extLst>
                <a:ext uri="{FF2B5EF4-FFF2-40B4-BE49-F238E27FC236}">
                  <a16:creationId xmlns:a16="http://schemas.microsoft.com/office/drawing/2014/main" id="{6D92A5F1-AAF3-481B-BF60-4D72D60693CE}"/>
                </a:ext>
              </a:extLst>
            </p:cNvPr>
            <p:cNvSpPr>
              <a:spLocks noChangeShapeType="1"/>
            </p:cNvSpPr>
            <p:nvPr/>
          </p:nvSpPr>
          <p:spPr bwMode="auto">
            <a:xfrm>
              <a:off x="6909" y="11042"/>
              <a:ext cx="522" cy="467"/>
            </a:xfrm>
            <a:prstGeom prst="line">
              <a:avLst/>
            </a:prstGeom>
            <a:noFill/>
            <a:ln w="1764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803" name="Line 12">
              <a:extLst>
                <a:ext uri="{FF2B5EF4-FFF2-40B4-BE49-F238E27FC236}">
                  <a16:creationId xmlns:a16="http://schemas.microsoft.com/office/drawing/2014/main" id="{41659732-410D-4E0C-9A5F-2E8280F028B9}"/>
                </a:ext>
              </a:extLst>
            </p:cNvPr>
            <p:cNvSpPr>
              <a:spLocks noChangeShapeType="1"/>
            </p:cNvSpPr>
            <p:nvPr/>
          </p:nvSpPr>
          <p:spPr bwMode="auto">
            <a:xfrm>
              <a:off x="6912" y="11042"/>
              <a:ext cx="522" cy="0"/>
            </a:xfrm>
            <a:prstGeom prst="line">
              <a:avLst/>
            </a:prstGeom>
            <a:noFill/>
            <a:ln w="17653">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466471D-6ED2-433A-A94B-D91FB4A4D9FF}"/>
              </a:ext>
            </a:extLst>
          </p:cNvPr>
          <p:cNvSpPr>
            <a:spLocks noGrp="1" noChangeArrowheads="1"/>
          </p:cNvSpPr>
          <p:nvPr>
            <p:ph type="title"/>
          </p:nvPr>
        </p:nvSpPr>
        <p:spPr/>
        <p:txBody>
          <a:bodyPr/>
          <a:lstStyle/>
          <a:p>
            <a:pPr eaLnBrk="1" hangingPunct="1"/>
            <a:r>
              <a:rPr lang="it-IT" altLang="it-IT" sz="3600"/>
              <a:t>Scegliere un percorso in montagna </a:t>
            </a:r>
            <a:endParaRPr lang="pl-PL" altLang="it-IT" sz="3600"/>
          </a:p>
        </p:txBody>
      </p:sp>
      <p:pic>
        <p:nvPicPr>
          <p:cNvPr id="34819" name="Picture 4">
            <a:extLst>
              <a:ext uri="{FF2B5EF4-FFF2-40B4-BE49-F238E27FC236}">
                <a16:creationId xmlns:a16="http://schemas.microsoft.com/office/drawing/2014/main" id="{B8CC5429-8290-4126-9E0B-66BBB5E6A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1327150"/>
            <a:ext cx="57324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a:extLst>
              <a:ext uri="{FF2B5EF4-FFF2-40B4-BE49-F238E27FC236}">
                <a16:creationId xmlns:a16="http://schemas.microsoft.com/office/drawing/2014/main" id="{B162D920-2246-4F65-AD7D-C21A9E85EC6B}"/>
              </a:ext>
            </a:extLst>
          </p:cNvPr>
          <p:cNvSpPr txBox="1">
            <a:spLocks noChangeArrowheads="1"/>
          </p:cNvSpPr>
          <p:nvPr/>
        </p:nvSpPr>
        <p:spPr bwMode="auto">
          <a:xfrm>
            <a:off x="376238" y="5341938"/>
            <a:ext cx="8516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Guardiamo le linee che segnano la stessa quota. In fisica le chiamiamo le linee equipotenziali. Le torrenti scendono secondo la pendenza massima (le linee sono vicine) ma per fare un percorso a piedi conviene trovare la pendenza minore. </a:t>
            </a:r>
            <a:endParaRPr lang="en-US" altLang="it-IT" sz="2000" i="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266D37-609B-489A-9A61-FE7FD746D220}"/>
              </a:ext>
            </a:extLst>
          </p:cNvPr>
          <p:cNvSpPr>
            <a:spLocks noGrp="1" noChangeArrowheads="1"/>
          </p:cNvSpPr>
          <p:nvPr>
            <p:ph type="title"/>
          </p:nvPr>
        </p:nvSpPr>
        <p:spPr/>
        <p:txBody>
          <a:bodyPr/>
          <a:lstStyle/>
          <a:p>
            <a:pPr eaLnBrk="1" hangingPunct="1"/>
            <a:r>
              <a:rPr lang="it-IT" altLang="it-IT" sz="3200"/>
              <a:t>Però la vera forma della Terra non è l’ellissoide ma la “geoide”</a:t>
            </a:r>
          </a:p>
        </p:txBody>
      </p:sp>
      <p:sp>
        <p:nvSpPr>
          <p:cNvPr id="35843" name="Rectangle 3">
            <a:extLst>
              <a:ext uri="{FF2B5EF4-FFF2-40B4-BE49-F238E27FC236}">
                <a16:creationId xmlns:a16="http://schemas.microsoft.com/office/drawing/2014/main" id="{DA765CBE-EA49-4ED9-934B-5F1290E2D986}"/>
              </a:ext>
            </a:extLst>
          </p:cNvPr>
          <p:cNvSpPr>
            <a:spLocks noGrp="1" noChangeArrowheads="1"/>
          </p:cNvSpPr>
          <p:nvPr>
            <p:ph type="body" idx="1"/>
          </p:nvPr>
        </p:nvSpPr>
        <p:spPr>
          <a:xfrm>
            <a:off x="184150" y="1417638"/>
            <a:ext cx="8959850" cy="4449762"/>
          </a:xfrm>
        </p:spPr>
        <p:txBody>
          <a:bodyPr/>
          <a:lstStyle/>
          <a:p>
            <a:pPr eaLnBrk="1" hangingPunct="1">
              <a:buFontTx/>
              <a:buNone/>
            </a:pPr>
            <a:r>
              <a:rPr lang="it-IT" altLang="it-IT" sz="2300"/>
              <a:t>Cioè la forma ‘fisica’ è diversa da quella geometrica. Come mai?</a:t>
            </a:r>
            <a:endParaRPr lang="pl-PL" altLang="it-IT" sz="2300"/>
          </a:p>
          <a:p>
            <a:pPr eaLnBrk="1" hangingPunct="1">
              <a:buFontTx/>
              <a:buNone/>
            </a:pPr>
            <a:r>
              <a:rPr lang="it-IT" altLang="it-IT" sz="2300"/>
              <a:t>La risposta non è facile.</a:t>
            </a:r>
          </a:p>
          <a:p>
            <a:pPr eaLnBrk="1" hangingPunct="1">
              <a:buFontTx/>
              <a:buNone/>
            </a:pPr>
            <a:r>
              <a:rPr lang="it-IT" altLang="it-IT" sz="2300"/>
              <a:t>La geoide è la superfice del costante </a:t>
            </a:r>
            <a:r>
              <a:rPr lang="it-IT" altLang="it-IT" sz="2300" i="1"/>
              <a:t>potenziale</a:t>
            </a:r>
            <a:r>
              <a:rPr lang="it-IT" altLang="it-IT" sz="2300"/>
              <a:t> gravitazionale effettivo, i.e. quello che tiene conto della forza centrifuga.</a:t>
            </a:r>
            <a:endParaRPr lang="en-US" altLang="it-IT"/>
          </a:p>
        </p:txBody>
      </p:sp>
      <p:pic>
        <p:nvPicPr>
          <p:cNvPr id="35844" name="Picture 4">
            <a:extLst>
              <a:ext uri="{FF2B5EF4-FFF2-40B4-BE49-F238E27FC236}">
                <a16:creationId xmlns:a16="http://schemas.microsoft.com/office/drawing/2014/main" id="{935E10E7-71DF-4FFE-A13B-D0989F22132E}"/>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84150" y="3098800"/>
            <a:ext cx="91440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CFEC8A8-4BD2-4F62-82C4-18C7D92C7AD6}"/>
              </a:ext>
            </a:extLst>
          </p:cNvPr>
          <p:cNvSpPr>
            <a:spLocks noGrp="1" noChangeArrowheads="1"/>
          </p:cNvSpPr>
          <p:nvPr>
            <p:ph type="title"/>
          </p:nvPr>
        </p:nvSpPr>
        <p:spPr/>
        <p:txBody>
          <a:bodyPr/>
          <a:lstStyle/>
          <a:p>
            <a:pPr eaLnBrk="1" hangingPunct="1"/>
            <a:r>
              <a:rPr lang="pl-PL" altLang="it-IT" sz="3600" dirty="0"/>
              <a:t>GOCE:</a:t>
            </a:r>
            <a:r>
              <a:rPr lang="it-IT" altLang="it-IT" sz="3600" dirty="0"/>
              <a:t> ‘potenziale’ gravitazionale</a:t>
            </a:r>
            <a:endParaRPr lang="en-US" altLang="it-IT" sz="3600" dirty="0"/>
          </a:p>
        </p:txBody>
      </p:sp>
      <p:pic>
        <p:nvPicPr>
          <p:cNvPr id="36867" name="Picture 4">
            <a:extLst>
              <a:ext uri="{FF2B5EF4-FFF2-40B4-BE49-F238E27FC236}">
                <a16:creationId xmlns:a16="http://schemas.microsoft.com/office/drawing/2014/main" id="{FA1A4B7C-7C32-4CBE-A39B-DBC0FD2EE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3773488" cy="2782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E6EC7BF9-199C-4279-B26C-2FEA111DA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4186238"/>
            <a:ext cx="3775075" cy="2397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86605D91-D234-4ABE-A850-DE772062F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4186238"/>
            <a:ext cx="3024188" cy="2397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6C950B12-ADD5-435E-BB26-CC55B6AE103E}"/>
              </a:ext>
            </a:extLst>
          </p:cNvPr>
          <p:cNvSpPr txBox="1">
            <a:spLocks noChangeArrowheads="1"/>
          </p:cNvSpPr>
          <p:nvPr/>
        </p:nvSpPr>
        <p:spPr bwMode="auto">
          <a:xfrm>
            <a:off x="4495800" y="1417638"/>
            <a:ext cx="3952875"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it-IT" altLang="it-IT" sz="1800" i="0"/>
              <a:t>Il satellite artificiale GOCE per un paio di anni volava a una orbita bassa, e misurava punto per punto la forza di gravità. </a:t>
            </a:r>
          </a:p>
          <a:p>
            <a:pPr eaLnBrk="1" hangingPunct="1">
              <a:buFontTx/>
              <a:buNone/>
            </a:pPr>
            <a:r>
              <a:rPr lang="it-IT" altLang="it-IT" sz="1800" i="0"/>
              <a:t>In questo modo è stata determinata la forma ‘fisica’ del globo Terrestre, cioè la geoide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E028B88-0EA2-4FB8-829B-376955C5EF25}"/>
              </a:ext>
            </a:extLst>
          </p:cNvPr>
          <p:cNvSpPr>
            <a:spLocks noGrp="1" noChangeArrowheads="1"/>
          </p:cNvSpPr>
          <p:nvPr>
            <p:ph type="title"/>
          </p:nvPr>
        </p:nvSpPr>
        <p:spPr>
          <a:xfrm>
            <a:off x="468313" y="0"/>
            <a:ext cx="8435975" cy="1143000"/>
          </a:xfrm>
        </p:spPr>
        <p:txBody>
          <a:bodyPr/>
          <a:lstStyle/>
          <a:p>
            <a:pPr eaLnBrk="1" hangingPunct="1"/>
            <a:r>
              <a:rPr lang="it-IT" altLang="it-IT" sz="3200"/>
              <a:t>La geoide è un po’ diversa dall’ellissoide </a:t>
            </a:r>
            <a:r>
              <a:rPr lang="pl-PL" altLang="it-IT" sz="3200"/>
              <a:t> </a:t>
            </a:r>
            <a:endParaRPr lang="en-US" altLang="it-IT" sz="3200"/>
          </a:p>
        </p:txBody>
      </p:sp>
      <p:pic>
        <p:nvPicPr>
          <p:cNvPr id="37891" name="Picture 6">
            <a:extLst>
              <a:ext uri="{FF2B5EF4-FFF2-40B4-BE49-F238E27FC236}">
                <a16:creationId xmlns:a16="http://schemas.microsoft.com/office/drawing/2014/main" id="{BDF1CE7C-A7BA-4549-98E7-9C0D0D344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52513"/>
            <a:ext cx="7777162" cy="5014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2" name="Text Box 7">
            <a:extLst>
              <a:ext uri="{FF2B5EF4-FFF2-40B4-BE49-F238E27FC236}">
                <a16:creationId xmlns:a16="http://schemas.microsoft.com/office/drawing/2014/main" id="{AA6E8B44-8528-4AEC-BDDE-ABC4F3032F62}"/>
              </a:ext>
            </a:extLst>
          </p:cNvPr>
          <p:cNvSpPr txBox="1">
            <a:spLocks noChangeArrowheads="1"/>
          </p:cNvSpPr>
          <p:nvPr/>
        </p:nvSpPr>
        <p:spPr bwMode="auto">
          <a:xfrm>
            <a:off x="3543300" y="63119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a:p>
        </p:txBody>
      </p:sp>
      <p:sp>
        <p:nvSpPr>
          <p:cNvPr id="37893" name="Text Box 8">
            <a:extLst>
              <a:ext uri="{FF2B5EF4-FFF2-40B4-BE49-F238E27FC236}">
                <a16:creationId xmlns:a16="http://schemas.microsoft.com/office/drawing/2014/main" id="{6211836C-8AC0-4038-BBFB-8232D368E7DB}"/>
              </a:ext>
            </a:extLst>
          </p:cNvPr>
          <p:cNvSpPr txBox="1">
            <a:spLocks noChangeArrowheads="1"/>
          </p:cNvSpPr>
          <p:nvPr/>
        </p:nvSpPr>
        <p:spPr bwMode="auto">
          <a:xfrm>
            <a:off x="900113" y="6294438"/>
            <a:ext cx="73025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b="1" i="0">
                <a:solidFill>
                  <a:schemeClr val="accent2"/>
                </a:solidFill>
              </a:rPr>
              <a:t>La differenza non è granché, visto che non supera ± 100 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BF03DC4-4814-4131-A348-E6DAAB117C7A}"/>
              </a:ext>
            </a:extLst>
          </p:cNvPr>
          <p:cNvSpPr>
            <a:spLocks noGrp="1" noChangeArrowheads="1"/>
          </p:cNvSpPr>
          <p:nvPr>
            <p:ph type="title"/>
          </p:nvPr>
        </p:nvSpPr>
        <p:spPr>
          <a:xfrm>
            <a:off x="457200" y="274638"/>
            <a:ext cx="8435975" cy="1143000"/>
          </a:xfrm>
        </p:spPr>
        <p:txBody>
          <a:bodyPr/>
          <a:lstStyle/>
          <a:p>
            <a:pPr eaLnBrk="1" hangingPunct="1"/>
            <a:r>
              <a:rPr lang="it-IT" altLang="it-IT" sz="3200"/>
              <a:t>Da dove deriva la differenza </a:t>
            </a:r>
            <a:br>
              <a:rPr lang="it-IT" altLang="it-IT" sz="3200"/>
            </a:br>
            <a:r>
              <a:rPr lang="it-IT" altLang="it-IT" sz="3200"/>
              <a:t>tra l’ellissoide e la geoide?</a:t>
            </a:r>
            <a:r>
              <a:rPr lang="pl-PL" altLang="it-IT" sz="3200"/>
              <a:t> </a:t>
            </a:r>
            <a:endParaRPr lang="en-US" altLang="it-IT" sz="3200"/>
          </a:p>
        </p:txBody>
      </p:sp>
      <p:pic>
        <p:nvPicPr>
          <p:cNvPr id="38915" name="Picture 4">
            <a:extLst>
              <a:ext uri="{FF2B5EF4-FFF2-40B4-BE49-F238E27FC236}">
                <a16:creationId xmlns:a16="http://schemas.microsoft.com/office/drawing/2014/main" id="{B3C32C4B-83E3-4FEE-9226-9421FBAD2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379253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5">
            <a:extLst>
              <a:ext uri="{FF2B5EF4-FFF2-40B4-BE49-F238E27FC236}">
                <a16:creationId xmlns:a16="http://schemas.microsoft.com/office/drawing/2014/main" id="{C1417F99-5235-4739-A886-9F71840D582B}"/>
              </a:ext>
            </a:extLst>
          </p:cNvPr>
          <p:cNvSpPr txBox="1">
            <a:spLocks noChangeArrowheads="1"/>
          </p:cNvSpPr>
          <p:nvPr/>
        </p:nvSpPr>
        <p:spPr bwMode="auto">
          <a:xfrm>
            <a:off x="684213" y="3933825"/>
            <a:ext cx="72755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La superfice della g</a:t>
            </a:r>
            <a:r>
              <a:rPr lang="pl-PL" altLang="it-IT" sz="2400" i="0"/>
              <a:t>eoid</a:t>
            </a:r>
            <a:r>
              <a:rPr lang="it-IT" altLang="it-IT" sz="2400" i="0"/>
              <a:t>e</a:t>
            </a:r>
            <a:r>
              <a:rPr lang="pl-PL" altLang="it-IT" sz="2400" i="0"/>
              <a:t> </a:t>
            </a:r>
            <a:r>
              <a:rPr lang="it-IT" altLang="it-IT" sz="2400" i="0"/>
              <a:t>nella regione di Himalaya </a:t>
            </a:r>
          </a:p>
          <a:p>
            <a:pPr eaLnBrk="1" hangingPunct="1"/>
            <a:r>
              <a:rPr lang="it-IT" altLang="it-IT" sz="2400" i="0"/>
              <a:t>si colloca al di </a:t>
            </a:r>
            <a:r>
              <a:rPr lang="it-IT" altLang="it-IT" sz="2400"/>
              <a:t>sotto </a:t>
            </a:r>
            <a:r>
              <a:rPr lang="it-IT" altLang="it-IT" sz="2400" i="0"/>
              <a:t> dell’ellissoide! </a:t>
            </a:r>
            <a:r>
              <a:rPr lang="pl-PL" altLang="it-IT" sz="2400" i="0"/>
              <a:t> </a:t>
            </a:r>
            <a:r>
              <a:rPr lang="it-IT" altLang="it-IT" sz="2400" i="0"/>
              <a:t>Come mai?</a:t>
            </a:r>
            <a:endParaRPr lang="en-US" altLang="it-IT" sz="2400" i="0"/>
          </a:p>
        </p:txBody>
      </p:sp>
      <p:sp>
        <p:nvSpPr>
          <p:cNvPr id="38918" name="Text Box 6">
            <a:extLst>
              <a:ext uri="{FF2B5EF4-FFF2-40B4-BE49-F238E27FC236}">
                <a16:creationId xmlns:a16="http://schemas.microsoft.com/office/drawing/2014/main" id="{74AC84F1-6F44-4714-8F01-45C9C5CE6887}"/>
              </a:ext>
            </a:extLst>
          </p:cNvPr>
          <p:cNvSpPr txBox="1">
            <a:spLocks noChangeArrowheads="1"/>
          </p:cNvSpPr>
          <p:nvPr/>
        </p:nvSpPr>
        <p:spPr bwMode="auto">
          <a:xfrm>
            <a:off x="684213" y="4708525"/>
            <a:ext cx="74422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a:t>Potential</a:t>
            </a:r>
            <a:r>
              <a:rPr lang="it-IT" altLang="it-IT" sz="2400" i="0"/>
              <a:t>e gravitazionale</a:t>
            </a:r>
            <a:r>
              <a:rPr lang="pl-PL" altLang="it-IT" sz="2400" i="0"/>
              <a:t>:  V=GM/r</a:t>
            </a:r>
            <a:r>
              <a:rPr lang="pl-PL" altLang="it-IT" sz="2400" i="0" baseline="30000"/>
              <a:t>2</a:t>
            </a:r>
            <a:r>
              <a:rPr lang="it-IT" altLang="it-IT" sz="2400" i="0"/>
              <a:t>, </a:t>
            </a:r>
          </a:p>
          <a:p>
            <a:pPr eaLnBrk="1" hangingPunct="1"/>
            <a:r>
              <a:rPr lang="it-IT" altLang="it-IT" sz="2400" i="0"/>
              <a:t>dove </a:t>
            </a:r>
            <a:r>
              <a:rPr lang="it-IT" altLang="it-IT" sz="2400"/>
              <a:t>M</a:t>
            </a:r>
            <a:r>
              <a:rPr lang="it-IT" altLang="it-IT" sz="2400" i="0"/>
              <a:t> è la massa che esercita la forza gravitazione.</a:t>
            </a:r>
            <a:endParaRPr lang="en-US" altLang="it-IT" sz="2400" i="0"/>
          </a:p>
        </p:txBody>
      </p:sp>
      <p:sp>
        <p:nvSpPr>
          <p:cNvPr id="38920" name="Text Box 8">
            <a:extLst>
              <a:ext uri="{FF2B5EF4-FFF2-40B4-BE49-F238E27FC236}">
                <a16:creationId xmlns:a16="http://schemas.microsoft.com/office/drawing/2014/main" id="{B93D357E-6AA6-47AD-8D93-04E5D86276DB}"/>
              </a:ext>
            </a:extLst>
          </p:cNvPr>
          <p:cNvSpPr txBox="1">
            <a:spLocks noChangeArrowheads="1"/>
          </p:cNvSpPr>
          <p:nvPr/>
        </p:nvSpPr>
        <p:spPr bwMode="auto">
          <a:xfrm>
            <a:off x="684213" y="5591175"/>
            <a:ext cx="66897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Himalaya, montagne molto alte, sono fatte dalle</a:t>
            </a:r>
          </a:p>
          <a:p>
            <a:pPr eaLnBrk="1" hangingPunct="1"/>
            <a:r>
              <a:rPr lang="it-IT" altLang="it-IT" sz="2400" i="0"/>
              <a:t>rocce leggere (calcite)</a:t>
            </a:r>
          </a:p>
          <a:p>
            <a:pPr eaLnBrk="1" hangingPunct="1"/>
            <a:r>
              <a:rPr lang="it-IT" altLang="it-IT" sz="2400" i="0"/>
              <a:t>La masse minore </a:t>
            </a:r>
            <a:r>
              <a:rPr lang="pl-PL" altLang="it-IT" sz="2400" i="0"/>
              <a:t> → </a:t>
            </a:r>
            <a:r>
              <a:rPr lang="it-IT" altLang="it-IT" sz="2400" i="0"/>
              <a:t>minore </a:t>
            </a:r>
            <a:r>
              <a:rPr lang="pl-PL" altLang="it-IT" sz="2400"/>
              <a:t>r</a:t>
            </a:r>
            <a:endParaRPr lang="en-US" altLang="it-IT" sz="2400" i="0"/>
          </a:p>
        </p:txBody>
      </p:sp>
      <p:pic>
        <p:nvPicPr>
          <p:cNvPr id="10" name="Picture 10">
            <a:extLst>
              <a:ext uri="{FF2B5EF4-FFF2-40B4-BE49-F238E27FC236}">
                <a16:creationId xmlns:a16="http://schemas.microsoft.com/office/drawing/2014/main" id="{39875115-4197-4628-91E4-4BEAB52BB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325" y="1341438"/>
            <a:ext cx="2655888" cy="2462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924E2F7-368E-44E8-8BF4-6CCAE8952BDC}"/>
              </a:ext>
            </a:extLst>
          </p:cNvPr>
          <p:cNvSpPr>
            <a:spLocks noGrp="1" noChangeArrowheads="1"/>
          </p:cNvSpPr>
          <p:nvPr>
            <p:ph type="title"/>
          </p:nvPr>
        </p:nvSpPr>
        <p:spPr>
          <a:xfrm>
            <a:off x="354011" y="-215001"/>
            <a:ext cx="8435975" cy="1143000"/>
          </a:xfrm>
        </p:spPr>
        <p:txBody>
          <a:bodyPr/>
          <a:lstStyle/>
          <a:p>
            <a:pPr eaLnBrk="1" hangingPunct="1"/>
            <a:r>
              <a:rPr lang="it-IT" altLang="it-IT" sz="3600" dirty="0"/>
              <a:t>Forma della Terra?</a:t>
            </a:r>
            <a:r>
              <a:rPr lang="pl-PL" altLang="it-IT" dirty="0"/>
              <a:t> </a:t>
            </a:r>
            <a:endParaRPr lang="en-US" altLang="it-IT" dirty="0"/>
          </a:p>
        </p:txBody>
      </p:sp>
      <p:sp>
        <p:nvSpPr>
          <p:cNvPr id="41991" name="Text Box 7">
            <a:extLst>
              <a:ext uri="{FF2B5EF4-FFF2-40B4-BE49-F238E27FC236}">
                <a16:creationId xmlns:a16="http://schemas.microsoft.com/office/drawing/2014/main" id="{20058830-BB10-4E28-B538-B0036ABA6FFA}"/>
              </a:ext>
            </a:extLst>
          </p:cNvPr>
          <p:cNvSpPr txBox="1">
            <a:spLocks noChangeArrowheads="1"/>
          </p:cNvSpPr>
          <p:nvPr/>
        </p:nvSpPr>
        <p:spPr bwMode="auto">
          <a:xfrm>
            <a:off x="611188" y="5373688"/>
            <a:ext cx="684053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800" i="0" dirty="0"/>
              <a:t>Tale, che l’acqua non scivoli giù, come ha detto </a:t>
            </a:r>
            <a:r>
              <a:rPr lang="pl-PL" altLang="it-IT" sz="2800" i="0" dirty="0"/>
              <a:t>Copernic</a:t>
            </a:r>
            <a:r>
              <a:rPr lang="it-IT" altLang="it-IT" sz="2800" i="0" dirty="0"/>
              <a:t>o</a:t>
            </a:r>
          </a:p>
          <a:p>
            <a:pPr eaLnBrk="1" hangingPunct="1"/>
            <a:endParaRPr lang="en-US" altLang="it-IT" sz="2800" i="0" dirty="0"/>
          </a:p>
        </p:txBody>
      </p:sp>
      <p:pic>
        <p:nvPicPr>
          <p:cNvPr id="41993" name="Picture 9">
            <a:extLst>
              <a:ext uri="{FF2B5EF4-FFF2-40B4-BE49-F238E27FC236}">
                <a16:creationId xmlns:a16="http://schemas.microsoft.com/office/drawing/2014/main" id="{EC9566D8-9F85-45E5-9831-020C56B98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2088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9C16A641-79FF-4A6C-8C69-13DFF9D6F910}"/>
              </a:ext>
            </a:extLst>
          </p:cNvPr>
          <p:cNvSpPr txBox="1">
            <a:spLocks noChangeArrowheads="1"/>
          </p:cNvSpPr>
          <p:nvPr/>
        </p:nvSpPr>
        <p:spPr bwMode="auto">
          <a:xfrm>
            <a:off x="354011" y="827088"/>
            <a:ext cx="75533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dirty="0"/>
              <a:t>T</a:t>
            </a:r>
            <a:r>
              <a:rPr lang="it-IT" altLang="it-IT" sz="2400" i="0" dirty="0" err="1"/>
              <a:t>ale</a:t>
            </a:r>
            <a:r>
              <a:rPr lang="pl-PL" altLang="it-IT" sz="2400" i="0" dirty="0"/>
              <a:t>, </a:t>
            </a:r>
            <a:r>
              <a:rPr lang="it-IT" altLang="it-IT" sz="2400" i="0" dirty="0"/>
              <a:t>che rimane orizzontale, come segna la </a:t>
            </a:r>
            <a:r>
              <a:rPr lang="pl-PL" altLang="it-IT" sz="2400" i="0" dirty="0"/>
              <a:t>li</a:t>
            </a:r>
            <a:r>
              <a:rPr lang="it-IT" altLang="it-IT" sz="2400" i="0" dirty="0"/>
              <a:t>v</a:t>
            </a:r>
            <a:r>
              <a:rPr lang="pl-PL" altLang="it-IT" sz="2400" i="0" dirty="0"/>
              <a:t>ella</a:t>
            </a:r>
            <a:endParaRPr lang="en-US" altLang="it-IT" sz="2400" i="0" dirty="0"/>
          </a:p>
        </p:txBody>
      </p:sp>
      <p:sp>
        <p:nvSpPr>
          <p:cNvPr id="7" name="Text Box 5">
            <a:extLst>
              <a:ext uri="{FF2B5EF4-FFF2-40B4-BE49-F238E27FC236}">
                <a16:creationId xmlns:a16="http://schemas.microsoft.com/office/drawing/2014/main" id="{52FA7A85-4F4B-4CE0-8B8B-92077096B131}"/>
              </a:ext>
            </a:extLst>
          </p:cNvPr>
          <p:cNvSpPr txBox="1">
            <a:spLocks noChangeArrowheads="1"/>
          </p:cNvSpPr>
          <p:nvPr/>
        </p:nvSpPr>
        <p:spPr bwMode="auto">
          <a:xfrm>
            <a:off x="354011" y="1174789"/>
            <a:ext cx="87804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3200" i="0" dirty="0"/>
              <a:t> </a:t>
            </a:r>
            <a:r>
              <a:rPr lang="it-IT" altLang="it-IT" sz="2400" i="0" dirty="0"/>
              <a:t>ed in ogni punto rimane perpendicolare alla direzione </a:t>
            </a:r>
            <a:r>
              <a:rPr lang="it-IT" altLang="it-IT" sz="2400" dirty="0"/>
              <a:t>verticale</a:t>
            </a:r>
            <a:endParaRPr lang="en-US" altLang="it-IT" sz="2400"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D72E7C5-CF73-4E4C-9F27-2A17FC1A8E42}"/>
              </a:ext>
            </a:extLst>
          </p:cNvPr>
          <p:cNvSpPr txBox="1">
            <a:spLocks noChangeArrowheads="1"/>
          </p:cNvSpPr>
          <p:nvPr/>
        </p:nvSpPr>
        <p:spPr bwMode="auto">
          <a:xfrm>
            <a:off x="915988" y="-26988"/>
            <a:ext cx="8228012"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2002" rIns="0" bIns="0" anchor="ctr"/>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pPr>
            <a:r>
              <a:rPr lang="it-IT" altLang="it-IT" sz="3300" i="0">
                <a:solidFill>
                  <a:srgbClr val="000000"/>
                </a:solidFill>
              </a:rPr>
              <a:t>Il pianeta Terra</a:t>
            </a:r>
            <a:endParaRPr lang="pl-PL" altLang="it-IT" sz="3300" i="0">
              <a:solidFill>
                <a:srgbClr val="000000"/>
              </a:solidFill>
            </a:endParaRPr>
          </a:p>
        </p:txBody>
      </p:sp>
      <p:sp>
        <p:nvSpPr>
          <p:cNvPr id="5123" name="Text Box 4">
            <a:extLst>
              <a:ext uri="{FF2B5EF4-FFF2-40B4-BE49-F238E27FC236}">
                <a16:creationId xmlns:a16="http://schemas.microsoft.com/office/drawing/2014/main" id="{CEE72B3D-08D2-44DE-88EA-5A54656567C8}"/>
              </a:ext>
            </a:extLst>
          </p:cNvPr>
          <p:cNvSpPr txBox="1">
            <a:spLocks noChangeArrowheads="1"/>
          </p:cNvSpPr>
          <p:nvPr/>
        </p:nvSpPr>
        <p:spPr bwMode="auto">
          <a:xfrm>
            <a:off x="250825" y="5229225"/>
            <a:ext cx="8569325"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r>
              <a:rPr lang="it-IT" altLang="it-IT" sz="2000" i="0">
                <a:solidFill>
                  <a:srgbClr val="002060"/>
                </a:solidFill>
              </a:rPr>
              <a:t>Poi, con gran probabilità, l’unico pianeta nell’Universo dove fiorisce la vita</a:t>
            </a:r>
            <a:r>
              <a:rPr lang="pl-PL" altLang="it-IT" sz="1600">
                <a:solidFill>
                  <a:srgbClr val="000000"/>
                </a:solidFill>
              </a:rPr>
              <a:t>.</a:t>
            </a:r>
          </a:p>
        </p:txBody>
      </p:sp>
      <p:sp>
        <p:nvSpPr>
          <p:cNvPr id="5124" name="Text Box 3">
            <a:extLst>
              <a:ext uri="{FF2B5EF4-FFF2-40B4-BE49-F238E27FC236}">
                <a16:creationId xmlns:a16="http://schemas.microsoft.com/office/drawing/2014/main" id="{8CAB6122-29AB-4FE7-956E-43E6516C3B29}"/>
              </a:ext>
            </a:extLst>
          </p:cNvPr>
          <p:cNvSpPr txBox="1">
            <a:spLocks noChangeArrowheads="1"/>
          </p:cNvSpPr>
          <p:nvPr/>
        </p:nvSpPr>
        <p:spPr bwMode="auto">
          <a:xfrm>
            <a:off x="250825" y="914400"/>
            <a:ext cx="52578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0021" rIns="81639" bIns="40820"/>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La Terra è il più grande pianeta roccioso nel Sistema Solare. </a:t>
            </a: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Età: 4,567 mld d’anni</a:t>
            </a: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Raggio (all’equatore) 6371 km</a:t>
            </a:r>
          </a:p>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Così la circonferenza, cioè la lunghezza dell’equatore è esattamente 40.000 km. </a:t>
            </a:r>
          </a:p>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(In questo modo fu definito, nei tempi dalla Rivoluzione Francese, 1 metro). </a:t>
            </a: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r>
              <a:rPr lang="it-IT" altLang="it-IT" sz="2200" i="0">
                <a:solidFill>
                  <a:srgbClr val="000000"/>
                </a:solidFill>
              </a:rPr>
              <a:t>La densità media – 5,5 g/cm</a:t>
            </a:r>
            <a:r>
              <a:rPr lang="it-IT" altLang="it-IT" sz="2200" i="0" baseline="30000">
                <a:solidFill>
                  <a:srgbClr val="000000"/>
                </a:solidFill>
              </a:rPr>
              <a:t>3</a:t>
            </a:r>
            <a:r>
              <a:rPr lang="it-IT" altLang="it-IT" sz="2200" i="0">
                <a:solidFill>
                  <a:srgbClr val="000000"/>
                </a:solidFill>
              </a:rPr>
              <a:t> (a metà tra il granito 2,7 g/cm</a:t>
            </a:r>
            <a:r>
              <a:rPr lang="it-IT" altLang="it-IT" sz="2200" i="0" baseline="30000">
                <a:solidFill>
                  <a:srgbClr val="000000"/>
                </a:solidFill>
              </a:rPr>
              <a:t>3</a:t>
            </a:r>
            <a:r>
              <a:rPr lang="it-IT" altLang="it-IT" sz="2200" i="0">
                <a:solidFill>
                  <a:srgbClr val="000000"/>
                </a:solidFill>
              </a:rPr>
              <a:t> e il ferro 7,8 g/ cm</a:t>
            </a:r>
            <a:r>
              <a:rPr lang="it-IT" altLang="it-IT" sz="2200" i="0" baseline="30000">
                <a:solidFill>
                  <a:srgbClr val="000000"/>
                </a:solidFill>
              </a:rPr>
              <a:t>3</a:t>
            </a:r>
            <a:r>
              <a:rPr lang="it-IT" altLang="it-IT" sz="2200" i="0">
                <a:solidFill>
                  <a:srgbClr val="000000"/>
                </a:solidFill>
              </a:rPr>
              <a:t>)</a:t>
            </a: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endParaRPr lang="it-IT" altLang="it-IT" sz="2200" i="0">
              <a:solidFill>
                <a:srgbClr val="000000"/>
              </a:solidFill>
            </a:endParaRPr>
          </a:p>
          <a:p>
            <a:pPr eaLnBrk="1">
              <a:lnSpc>
                <a:spcPct val="93000"/>
              </a:lnSpc>
              <a:buClr>
                <a:srgbClr val="000000"/>
              </a:buClr>
              <a:buSzPct val="100000"/>
              <a:buFont typeface="Times New Roman" panose="02020603050405020304" pitchFamily="18" charset="0"/>
              <a:buNone/>
            </a:pPr>
            <a:endParaRPr lang="pl-PL" altLang="it-IT" sz="1600">
              <a:solidFill>
                <a:srgbClr val="000000"/>
              </a:solidFill>
            </a:endParaRPr>
          </a:p>
        </p:txBody>
      </p:sp>
      <p:pic>
        <p:nvPicPr>
          <p:cNvPr id="5125" name="Picture 7">
            <a:extLst>
              <a:ext uri="{FF2B5EF4-FFF2-40B4-BE49-F238E27FC236}">
                <a16:creationId xmlns:a16="http://schemas.microsoft.com/office/drawing/2014/main" id="{56619AAE-3BEA-403B-B84F-6F95DEBFA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035050"/>
            <a:ext cx="3524250" cy="3603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CC5F460-C5F3-41C4-B5DF-D07AFD3E95C9}"/>
              </a:ext>
            </a:extLst>
          </p:cNvPr>
          <p:cNvSpPr>
            <a:spLocks noGrp="1" noChangeArrowheads="1"/>
          </p:cNvSpPr>
          <p:nvPr>
            <p:ph type="title"/>
          </p:nvPr>
        </p:nvSpPr>
        <p:spPr>
          <a:xfrm>
            <a:off x="0" y="0"/>
            <a:ext cx="8229600" cy="1143000"/>
          </a:xfrm>
        </p:spPr>
        <p:txBody>
          <a:bodyPr/>
          <a:lstStyle/>
          <a:p>
            <a:pPr eaLnBrk="1" hangingPunct="1"/>
            <a:r>
              <a:rPr lang="it-IT" altLang="it-IT" sz="3600"/>
              <a:t>Com’è fatta la Terra dentro</a:t>
            </a:r>
            <a:r>
              <a:rPr lang="pl-PL" altLang="it-IT" sz="3600"/>
              <a:t>?</a:t>
            </a:r>
          </a:p>
        </p:txBody>
      </p:sp>
      <p:pic>
        <p:nvPicPr>
          <p:cNvPr id="43013" name="Picture 5">
            <a:extLst>
              <a:ext uri="{FF2B5EF4-FFF2-40B4-BE49-F238E27FC236}">
                <a16:creationId xmlns:a16="http://schemas.microsoft.com/office/drawing/2014/main" id="{4E7CADC2-8A44-4A4D-9EB9-C5B31E63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1143000"/>
            <a:ext cx="3851275" cy="325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88" name="Picture 6">
            <a:extLst>
              <a:ext uri="{FF2B5EF4-FFF2-40B4-BE49-F238E27FC236}">
                <a16:creationId xmlns:a16="http://schemas.microsoft.com/office/drawing/2014/main" id="{ED651A9E-CDCF-49E7-A587-81BF6FCD0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743325" cy="876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89" name="Picture 7">
            <a:extLst>
              <a:ext uri="{FF2B5EF4-FFF2-40B4-BE49-F238E27FC236}">
                <a16:creationId xmlns:a16="http://schemas.microsoft.com/office/drawing/2014/main" id="{DF9E303C-A3AE-455F-9902-04281D3DB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565400"/>
            <a:ext cx="3671888" cy="876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90" name="Rectangle 8">
            <a:extLst>
              <a:ext uri="{FF2B5EF4-FFF2-40B4-BE49-F238E27FC236}">
                <a16:creationId xmlns:a16="http://schemas.microsoft.com/office/drawing/2014/main" id="{B0289AB1-EC99-43E1-8E8C-06607674A477}"/>
              </a:ext>
            </a:extLst>
          </p:cNvPr>
          <p:cNvSpPr>
            <a:spLocks noChangeArrowheads="1"/>
          </p:cNvSpPr>
          <p:nvPr/>
        </p:nvSpPr>
        <p:spPr bwMode="auto">
          <a:xfrm>
            <a:off x="539750" y="2132013"/>
            <a:ext cx="28384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Onda s</a:t>
            </a:r>
            <a:r>
              <a:rPr lang="pl-PL" altLang="it-IT" i="0"/>
              <a:t> in </a:t>
            </a:r>
            <a:r>
              <a:rPr lang="it-IT" altLang="it-IT" i="0"/>
              <a:t>ferro</a:t>
            </a:r>
            <a:r>
              <a:rPr lang="pl-PL" altLang="it-IT" i="0"/>
              <a:t>: 3,24 km/s</a:t>
            </a:r>
          </a:p>
        </p:txBody>
      </p:sp>
      <p:sp>
        <p:nvSpPr>
          <p:cNvPr id="41991" name="Rectangle 9">
            <a:extLst>
              <a:ext uri="{FF2B5EF4-FFF2-40B4-BE49-F238E27FC236}">
                <a16:creationId xmlns:a16="http://schemas.microsoft.com/office/drawing/2014/main" id="{F6C513C7-F4D7-4E48-A19D-0C9F4CC5CA34}"/>
              </a:ext>
            </a:extLst>
          </p:cNvPr>
          <p:cNvSpPr>
            <a:spLocks noChangeArrowheads="1"/>
          </p:cNvSpPr>
          <p:nvPr/>
        </p:nvSpPr>
        <p:spPr bwMode="auto">
          <a:xfrm>
            <a:off x="539750" y="3643313"/>
            <a:ext cx="29162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Onda p in ferro</a:t>
            </a:r>
            <a:r>
              <a:rPr lang="pl-PL" altLang="it-IT" i="0"/>
              <a:t>: 5,95 km/s </a:t>
            </a:r>
          </a:p>
        </p:txBody>
      </p:sp>
      <p:pic>
        <p:nvPicPr>
          <p:cNvPr id="43018" name="Picture 10">
            <a:extLst>
              <a:ext uri="{FF2B5EF4-FFF2-40B4-BE49-F238E27FC236}">
                <a16:creationId xmlns:a16="http://schemas.microsoft.com/office/drawing/2014/main" id="{AEAD7D6D-62B6-4A49-91E5-1F3EC5F54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538" b="6506"/>
          <a:stretch>
            <a:fillRect/>
          </a:stretch>
        </p:blipFill>
        <p:spPr bwMode="auto">
          <a:xfrm>
            <a:off x="0" y="4083050"/>
            <a:ext cx="5692775" cy="2873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D7FCB191-6772-4903-8049-45ED08FBCABE}"/>
              </a:ext>
            </a:extLst>
          </p:cNvPr>
          <p:cNvSpPr txBox="1">
            <a:spLocks noChangeArrowheads="1"/>
          </p:cNvSpPr>
          <p:nvPr/>
        </p:nvSpPr>
        <p:spPr bwMode="auto">
          <a:xfrm>
            <a:off x="5508625" y="4719638"/>
            <a:ext cx="396081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Onde sismiche fungono da sonde, per ‘toccare’ l’interno </a:t>
            </a:r>
          </a:p>
          <a:p>
            <a:pPr eaLnBrk="1" hangingPunct="1"/>
            <a:r>
              <a:rPr lang="it-IT" altLang="it-IT" sz="2000" i="0"/>
              <a:t>della Terra:</a:t>
            </a:r>
          </a:p>
          <a:p>
            <a:pPr eaLnBrk="1" hangingPunct="1"/>
            <a:r>
              <a:rPr lang="it-IT" altLang="it-IT" sz="2000" i="0"/>
              <a:t>la crosta, il mantello etc.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57445A1-2737-42B1-B46F-3EAC4B8A34DF}"/>
              </a:ext>
            </a:extLst>
          </p:cNvPr>
          <p:cNvSpPr>
            <a:spLocks noGrp="1" noChangeArrowheads="1"/>
          </p:cNvSpPr>
          <p:nvPr>
            <p:ph type="title"/>
          </p:nvPr>
        </p:nvSpPr>
        <p:spPr>
          <a:xfrm>
            <a:off x="0" y="188913"/>
            <a:ext cx="8964613" cy="1143000"/>
          </a:xfrm>
        </p:spPr>
        <p:txBody>
          <a:bodyPr/>
          <a:lstStyle/>
          <a:p>
            <a:pPr eaLnBrk="1" hangingPunct="1"/>
            <a:r>
              <a:rPr lang="it-IT" altLang="it-IT" sz="3600" dirty="0">
                <a:solidFill>
                  <a:schemeClr val="accent2"/>
                </a:solidFill>
              </a:rPr>
              <a:t>Osservazioni di terremoti dal cielo (ESA</a:t>
            </a:r>
            <a:r>
              <a:rPr lang="pl-PL" altLang="it-IT" sz="3600" dirty="0">
                <a:solidFill>
                  <a:schemeClr val="accent2"/>
                </a:solidFill>
              </a:rPr>
              <a:t>)</a:t>
            </a:r>
            <a:endParaRPr lang="en-AU" altLang="it-IT" sz="3600" dirty="0">
              <a:solidFill>
                <a:schemeClr val="accent2"/>
              </a:solidFill>
            </a:endParaRPr>
          </a:p>
        </p:txBody>
      </p:sp>
      <p:sp>
        <p:nvSpPr>
          <p:cNvPr id="44035" name="Text Box 3">
            <a:extLst>
              <a:ext uri="{FF2B5EF4-FFF2-40B4-BE49-F238E27FC236}">
                <a16:creationId xmlns:a16="http://schemas.microsoft.com/office/drawing/2014/main" id="{3B53DC31-950F-4355-9F5F-86590605847B}"/>
              </a:ext>
            </a:extLst>
          </p:cNvPr>
          <p:cNvSpPr txBox="1">
            <a:spLocks noChangeArrowheads="1"/>
          </p:cNvSpPr>
          <p:nvPr/>
        </p:nvSpPr>
        <p:spPr bwMode="auto">
          <a:xfrm>
            <a:off x="303213" y="6113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44036" name="Text Box 4">
            <a:extLst>
              <a:ext uri="{FF2B5EF4-FFF2-40B4-BE49-F238E27FC236}">
                <a16:creationId xmlns:a16="http://schemas.microsoft.com/office/drawing/2014/main" id="{7B415643-2F3E-468C-9DC3-6A90BAD858C9}"/>
              </a:ext>
            </a:extLst>
          </p:cNvPr>
          <p:cNvSpPr txBox="1">
            <a:spLocks noChangeArrowheads="1"/>
          </p:cNvSpPr>
          <p:nvPr/>
        </p:nvSpPr>
        <p:spPr bwMode="auto">
          <a:xfrm rot="-5400000">
            <a:off x="5863432" y="3505993"/>
            <a:ext cx="584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a:t>https://earth.esa.int/web/guest/data-access/sample-data</a:t>
            </a:r>
          </a:p>
        </p:txBody>
      </p:sp>
      <p:pic>
        <p:nvPicPr>
          <p:cNvPr id="44037" name="Picture 5">
            <a:extLst>
              <a:ext uri="{FF2B5EF4-FFF2-40B4-BE49-F238E27FC236}">
                <a16:creationId xmlns:a16="http://schemas.microsoft.com/office/drawing/2014/main" id="{D30800AD-E117-4C6E-B860-1B378C14B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382713"/>
            <a:ext cx="403383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a:extLst>
              <a:ext uri="{FF2B5EF4-FFF2-40B4-BE49-F238E27FC236}">
                <a16:creationId xmlns:a16="http://schemas.microsoft.com/office/drawing/2014/main" id="{94418D72-FDB9-4264-A606-2086EF54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2755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7">
            <a:extLst>
              <a:ext uri="{FF2B5EF4-FFF2-40B4-BE49-F238E27FC236}">
                <a16:creationId xmlns:a16="http://schemas.microsoft.com/office/drawing/2014/main" id="{49E06DB2-F5DB-40F8-A261-508128FFCD26}"/>
              </a:ext>
            </a:extLst>
          </p:cNvPr>
          <p:cNvSpPr txBox="1">
            <a:spLocks noChangeArrowheads="1"/>
          </p:cNvSpPr>
          <p:nvPr/>
        </p:nvSpPr>
        <p:spPr bwMode="auto">
          <a:xfrm>
            <a:off x="165100" y="4746625"/>
            <a:ext cx="81518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b="1">
                <a:hlinkClick r:id="rId4"/>
              </a:rPr>
              <a:t>L'Aquila Earthquake - Italy</a:t>
            </a:r>
            <a:r>
              <a:rPr lang="en-AU" altLang="it-IT" b="1"/>
              <a:t> </a:t>
            </a:r>
          </a:p>
          <a:p>
            <a:pPr eaLnBrk="1" hangingPunct="1"/>
            <a:r>
              <a:rPr lang="en-AU" altLang="it-IT" b="1"/>
              <a:t>06 April 2009</a:t>
            </a:r>
            <a:endParaRPr lang="pl-PL" altLang="it-IT" b="1"/>
          </a:p>
          <a:p>
            <a:pPr eaLnBrk="1" hangingPunct="1"/>
            <a:r>
              <a:rPr lang="en-AU" altLang="it-IT" b="1">
                <a:hlinkClick r:id="rId5"/>
              </a:rPr>
              <a:t>Bam Earthquake - Iran</a:t>
            </a:r>
            <a:r>
              <a:rPr lang="en-AU" altLang="it-IT" b="1"/>
              <a:t> </a:t>
            </a:r>
          </a:p>
          <a:p>
            <a:pPr eaLnBrk="1" hangingPunct="1"/>
            <a:r>
              <a:rPr lang="en-AU" altLang="it-IT" b="1"/>
              <a:t>23 December 2003</a:t>
            </a:r>
          </a:p>
          <a:p>
            <a:pPr eaLnBrk="1" hangingPunct="1"/>
            <a:r>
              <a:rPr lang="en-AU" altLang="it-IT" sz="1400"/>
              <a:t>ESA makes freely available to the scientific community a dataset of SAR products (Envisat and ERS) </a:t>
            </a:r>
            <a:endParaRPr lang="pl-PL" altLang="it-IT" sz="1400"/>
          </a:p>
          <a:p>
            <a:pPr eaLnBrk="1" hangingPunct="1"/>
            <a:r>
              <a:rPr lang="en-AU" altLang="it-IT" sz="1400"/>
              <a:t>corresponding to the earthquake of Aquila (Italy) which took place on 6 April 2009. </a:t>
            </a:r>
            <a:endParaRPr lang="pl-PL" altLang="it-IT" sz="1400"/>
          </a:p>
          <a:p>
            <a:pPr eaLnBrk="1" hangingPunct="1"/>
            <a:r>
              <a:rPr lang="en-AU" altLang="it-IT" sz="1400"/>
              <a:t>The ESA package also includes data from Third Party missions, in particular Japanese ALOS data.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EAFC5090-BC0B-4356-8C7D-F82F2122489E}"/>
              </a:ext>
            </a:extLst>
          </p:cNvPr>
          <p:cNvSpPr>
            <a:spLocks noChangeArrowheads="1"/>
          </p:cNvSpPr>
          <p:nvPr/>
        </p:nvSpPr>
        <p:spPr bwMode="auto">
          <a:xfrm>
            <a:off x="327025" y="84138"/>
            <a:ext cx="8348663" cy="914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8000"/>
              </a:buClr>
              <a:buSzPct val="100000"/>
              <a:buFont typeface="Wingdings" panose="05000000000000000000" pitchFamily="2" charset="2"/>
              <a:buChar char="ü"/>
            </a:pPr>
            <a:r>
              <a:rPr lang="pl-PL" altLang="it-IT" sz="2900"/>
              <a:t>  </a:t>
            </a:r>
            <a:r>
              <a:rPr lang="it-IT" altLang="it-IT" sz="2900">
                <a:solidFill>
                  <a:srgbClr val="008000"/>
                </a:solidFill>
              </a:rPr>
              <a:t>Le onde </a:t>
            </a:r>
            <a:r>
              <a:rPr lang="pl-PL" altLang="it-IT" sz="2900">
                <a:solidFill>
                  <a:srgbClr val="008000"/>
                </a:solidFill>
              </a:rPr>
              <a:t>S (</a:t>
            </a:r>
            <a:r>
              <a:rPr lang="it-IT" altLang="it-IT" sz="2900">
                <a:solidFill>
                  <a:srgbClr val="008000"/>
                </a:solidFill>
              </a:rPr>
              <a:t>i.e. perpendicolari) non propagano </a:t>
            </a:r>
          </a:p>
          <a:p>
            <a:pPr eaLnBrk="1">
              <a:lnSpc>
                <a:spcPct val="93000"/>
              </a:lnSpc>
              <a:buClr>
                <a:srgbClr val="008000"/>
              </a:buClr>
              <a:buSzPct val="100000"/>
            </a:pPr>
            <a:r>
              <a:rPr lang="it-IT" altLang="it-IT" sz="2900">
                <a:solidFill>
                  <a:srgbClr val="008000"/>
                </a:solidFill>
              </a:rPr>
              <a:t>nel (liquido) nucleo</a:t>
            </a:r>
            <a:endParaRPr lang="pl-PL" altLang="it-IT" sz="2900">
              <a:solidFill>
                <a:srgbClr val="008000"/>
              </a:solidFill>
            </a:endParaRPr>
          </a:p>
        </p:txBody>
      </p:sp>
      <p:pic>
        <p:nvPicPr>
          <p:cNvPr id="80902" name="Picture 6">
            <a:extLst>
              <a:ext uri="{FF2B5EF4-FFF2-40B4-BE49-F238E27FC236}">
                <a16:creationId xmlns:a16="http://schemas.microsoft.com/office/drawing/2014/main" id="{AA73C46D-9513-4B54-B1A7-57D921069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989013"/>
            <a:ext cx="8070850" cy="59134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6A6BDBB-C788-4EEE-9F75-878CDCC0105B}"/>
              </a:ext>
            </a:extLst>
          </p:cNvPr>
          <p:cNvSpPr>
            <a:spLocks noGrp="1" noChangeArrowheads="1"/>
          </p:cNvSpPr>
          <p:nvPr>
            <p:ph type="title"/>
          </p:nvPr>
        </p:nvSpPr>
        <p:spPr>
          <a:xfrm>
            <a:off x="457200" y="692150"/>
            <a:ext cx="8229600" cy="1143000"/>
          </a:xfrm>
        </p:spPr>
        <p:txBody>
          <a:bodyPr/>
          <a:lstStyle/>
          <a:p>
            <a:pPr algn="l" eaLnBrk="1" hangingPunct="1"/>
            <a:r>
              <a:rPr lang="it-IT" altLang="it-IT" sz="3200">
                <a:solidFill>
                  <a:schemeClr val="accent2"/>
                </a:solidFill>
              </a:rPr>
              <a:t>Un grande</a:t>
            </a:r>
            <a:br>
              <a:rPr lang="it-IT" altLang="it-IT" sz="3200">
                <a:solidFill>
                  <a:schemeClr val="accent2"/>
                </a:solidFill>
              </a:rPr>
            </a:br>
            <a:r>
              <a:rPr lang="it-IT" altLang="it-IT" sz="3200">
                <a:solidFill>
                  <a:schemeClr val="accent2"/>
                </a:solidFill>
              </a:rPr>
              <a:t>frutto</a:t>
            </a:r>
            <a:br>
              <a:rPr lang="it-IT" altLang="it-IT" sz="3200">
                <a:solidFill>
                  <a:schemeClr val="accent2"/>
                </a:solidFill>
              </a:rPr>
            </a:br>
            <a:r>
              <a:rPr lang="it-IT" altLang="it-IT" sz="3200">
                <a:solidFill>
                  <a:schemeClr val="accent2"/>
                </a:solidFill>
              </a:rPr>
              <a:t>del avocado</a:t>
            </a:r>
            <a:endParaRPr lang="en-AU" altLang="it-IT" sz="3200">
              <a:solidFill>
                <a:schemeClr val="accent2"/>
              </a:solidFill>
            </a:endParaRPr>
          </a:p>
        </p:txBody>
      </p:sp>
      <p:pic>
        <p:nvPicPr>
          <p:cNvPr id="46083" name="Picture 3">
            <a:extLst>
              <a:ext uri="{FF2B5EF4-FFF2-40B4-BE49-F238E27FC236}">
                <a16:creationId xmlns:a16="http://schemas.microsoft.com/office/drawing/2014/main" id="{42929CA8-43D8-468A-A163-2BF7C3B2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775" y="152400"/>
            <a:ext cx="5737225" cy="66278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a:extLst>
              <a:ext uri="{FF2B5EF4-FFF2-40B4-BE49-F238E27FC236}">
                <a16:creationId xmlns:a16="http://schemas.microsoft.com/office/drawing/2014/main" id="{941647D1-BE9A-416D-8DDE-070319A0B394}"/>
              </a:ext>
            </a:extLst>
          </p:cNvPr>
          <p:cNvSpPr txBox="1">
            <a:spLocks noChangeArrowheads="1"/>
          </p:cNvSpPr>
          <p:nvPr/>
        </p:nvSpPr>
        <p:spPr bwMode="auto">
          <a:xfrm>
            <a:off x="153988" y="2454275"/>
            <a:ext cx="3089275"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a:t>Il nucleo di ferro/nichel </a:t>
            </a:r>
          </a:p>
          <a:p>
            <a:pPr eaLnBrk="1" hangingPunct="1"/>
            <a:r>
              <a:rPr lang="it-IT" altLang="it-IT" sz="2200"/>
              <a:t>si estende fino a circa </a:t>
            </a:r>
          </a:p>
          <a:p>
            <a:pPr eaLnBrk="1" hangingPunct="1"/>
            <a:r>
              <a:rPr lang="it-IT" altLang="it-IT" sz="2200"/>
              <a:t>la metà del raggio </a:t>
            </a:r>
          </a:p>
          <a:p>
            <a:pPr eaLnBrk="1" hangingPunct="1"/>
            <a:r>
              <a:rPr lang="it-IT" altLang="it-IT" sz="2200"/>
              <a:t>della Terra</a:t>
            </a:r>
            <a:endParaRPr lang="en-AU" altLang="it-IT" sz="2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959F2C74-F76C-4283-B9D5-164E63216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8900"/>
            <a:ext cx="7577137" cy="6580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7" name="Text Box 4">
            <a:extLst>
              <a:ext uri="{FF2B5EF4-FFF2-40B4-BE49-F238E27FC236}">
                <a16:creationId xmlns:a16="http://schemas.microsoft.com/office/drawing/2014/main" id="{1C7E3424-CBAF-401E-A713-9AFC5AA42240}"/>
              </a:ext>
            </a:extLst>
          </p:cNvPr>
          <p:cNvSpPr txBox="1">
            <a:spLocks noChangeArrowheads="1"/>
          </p:cNvSpPr>
          <p:nvPr/>
        </p:nvSpPr>
        <p:spPr bwMode="auto">
          <a:xfrm>
            <a:off x="5926138" y="6480175"/>
            <a:ext cx="321786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000" i="0"/>
              <a:t>G. Karwasz, J. Chojnacka, Geografia w Szkole, 2012 </a:t>
            </a:r>
            <a:endParaRPr lang="en-US" altLang="it-IT" sz="1000" i="0"/>
          </a:p>
        </p:txBody>
      </p:sp>
      <p:sp>
        <p:nvSpPr>
          <p:cNvPr id="47108" name="Text Box 5">
            <a:extLst>
              <a:ext uri="{FF2B5EF4-FFF2-40B4-BE49-F238E27FC236}">
                <a16:creationId xmlns:a16="http://schemas.microsoft.com/office/drawing/2014/main" id="{E72EB580-FD37-4A21-BFF2-26997D2E72A8}"/>
              </a:ext>
            </a:extLst>
          </p:cNvPr>
          <p:cNvSpPr txBox="1">
            <a:spLocks noChangeArrowheads="1"/>
          </p:cNvSpPr>
          <p:nvPr/>
        </p:nvSpPr>
        <p:spPr bwMode="auto">
          <a:xfrm>
            <a:off x="328613" y="2351088"/>
            <a:ext cx="496093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la </a:t>
            </a:r>
            <a:r>
              <a:rPr lang="pl-PL" altLang="it-IT" sz="2000" i="0"/>
              <a:t>cr</a:t>
            </a:r>
            <a:r>
              <a:rPr lang="it-IT" altLang="it-IT" sz="2000" i="0"/>
              <a:t>osta</a:t>
            </a:r>
            <a:r>
              <a:rPr lang="pl-PL" altLang="it-IT" sz="2000" i="0"/>
              <a:t> ↔ litos</a:t>
            </a:r>
            <a:r>
              <a:rPr lang="it-IT" altLang="it-IT" sz="2000" i="0"/>
              <a:t>fera</a:t>
            </a:r>
            <a:endParaRPr lang="pl-PL" altLang="it-IT" sz="2000" i="0"/>
          </a:p>
          <a:p>
            <a:pPr eaLnBrk="1" hangingPunct="1"/>
            <a:r>
              <a:rPr lang="it-IT" altLang="it-IT" sz="2000" i="0"/>
              <a:t>il </a:t>
            </a:r>
            <a:r>
              <a:rPr lang="pl-PL" altLang="it-IT" sz="2000" i="0"/>
              <a:t>mantello ↔ astenos</a:t>
            </a:r>
            <a:r>
              <a:rPr lang="it-IT" altLang="it-IT" sz="2000" i="0"/>
              <a:t>fera</a:t>
            </a:r>
          </a:p>
          <a:p>
            <a:pPr eaLnBrk="1" hangingPunct="1"/>
            <a:r>
              <a:rPr lang="it-IT" altLang="it-IT" sz="2000" i="0"/>
              <a:t>il nucleo: interno (solido), esterno (liquido</a:t>
            </a:r>
            <a:r>
              <a:rPr lang="it-IT" altLang="it-IT" sz="2400" i="0"/>
              <a:t>)</a:t>
            </a:r>
            <a:endParaRPr lang="pl-PL" altLang="it-IT" sz="2400" i="0"/>
          </a:p>
        </p:txBody>
      </p:sp>
      <p:pic>
        <p:nvPicPr>
          <p:cNvPr id="53254" name="Picture 6">
            <a:extLst>
              <a:ext uri="{FF2B5EF4-FFF2-40B4-BE49-F238E27FC236}">
                <a16:creationId xmlns:a16="http://schemas.microsoft.com/office/drawing/2014/main" id="{998DF3EA-2832-429E-B5D2-B31F93604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3462338"/>
            <a:ext cx="2838450" cy="3035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0" name="Rectangle 2">
            <a:extLst>
              <a:ext uri="{FF2B5EF4-FFF2-40B4-BE49-F238E27FC236}">
                <a16:creationId xmlns:a16="http://schemas.microsoft.com/office/drawing/2014/main" id="{DE25F3E3-3523-418C-A34F-5569AFA08FDC}"/>
              </a:ext>
            </a:extLst>
          </p:cNvPr>
          <p:cNvSpPr>
            <a:spLocks noGrp="1" noChangeArrowheads="1"/>
          </p:cNvSpPr>
          <p:nvPr>
            <p:ph type="title"/>
          </p:nvPr>
        </p:nvSpPr>
        <p:spPr>
          <a:xfrm>
            <a:off x="5003800" y="-296863"/>
            <a:ext cx="3694113" cy="1143001"/>
          </a:xfrm>
        </p:spPr>
        <p:txBody>
          <a:bodyPr/>
          <a:lstStyle/>
          <a:p>
            <a:pPr eaLnBrk="1" hangingPunct="1"/>
            <a:r>
              <a:rPr lang="it-IT" altLang="it-IT" sz="3600"/>
              <a:t>Struttura interna </a:t>
            </a:r>
            <a:endParaRPr lang="pl-PL" altLang="it-IT"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029065A-EA14-4B0C-97C9-913D1D7DA6A2}"/>
              </a:ext>
            </a:extLst>
          </p:cNvPr>
          <p:cNvSpPr>
            <a:spLocks noGrp="1" noChangeArrowheads="1"/>
          </p:cNvSpPr>
          <p:nvPr>
            <p:ph type="title"/>
          </p:nvPr>
        </p:nvSpPr>
        <p:spPr/>
        <p:txBody>
          <a:bodyPr/>
          <a:lstStyle/>
          <a:p>
            <a:pPr eaLnBrk="1" hangingPunct="1"/>
            <a:r>
              <a:rPr lang="it-IT" altLang="it-IT" sz="3600"/>
              <a:t>La crosta è molto sottile: 10-70 km</a:t>
            </a:r>
            <a:endParaRPr lang="pl-PL" altLang="it-IT" sz="3600"/>
          </a:p>
        </p:txBody>
      </p:sp>
      <p:pic>
        <p:nvPicPr>
          <p:cNvPr id="48131" name="Picture 4">
            <a:extLst>
              <a:ext uri="{FF2B5EF4-FFF2-40B4-BE49-F238E27FC236}">
                <a16:creationId xmlns:a16="http://schemas.microsoft.com/office/drawing/2014/main" id="{7D33EBD1-5748-4225-8D0D-F131DD40C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7345362" cy="4786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2" name="Rectangle 5">
            <a:extLst>
              <a:ext uri="{FF2B5EF4-FFF2-40B4-BE49-F238E27FC236}">
                <a16:creationId xmlns:a16="http://schemas.microsoft.com/office/drawing/2014/main" id="{A4CD55F2-E9D0-45FB-90CD-0B4B1E2A75F4}"/>
              </a:ext>
            </a:extLst>
          </p:cNvPr>
          <p:cNvSpPr>
            <a:spLocks noChangeArrowheads="1"/>
          </p:cNvSpPr>
          <p:nvPr/>
        </p:nvSpPr>
        <p:spPr bwMode="auto">
          <a:xfrm>
            <a:off x="190500" y="6216650"/>
            <a:ext cx="854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u="sng"/>
              <a:t>M. Grad</a:t>
            </a:r>
            <a:r>
              <a:rPr lang="en-GB" altLang="it-IT" i="0" u="sng"/>
              <a:t>, T. Tirra, and ESC Working Group, </a:t>
            </a:r>
            <a:endParaRPr lang="pl-PL" altLang="it-IT" i="0" u="sng"/>
          </a:p>
          <a:p>
            <a:pPr eaLnBrk="1" hangingPunct="1"/>
            <a:r>
              <a:rPr lang="en-GB" altLang="it-IT" u="sng"/>
              <a:t>The Moho depth map of the European Plate, Geophys. </a:t>
            </a:r>
            <a:r>
              <a:rPr lang="pl-PL" altLang="it-IT" i="0" u="sng"/>
              <a:t>J. Int. </a:t>
            </a:r>
            <a:r>
              <a:rPr lang="pl-PL" altLang="it-IT" b="1" i="0" u="sng"/>
              <a:t>176</a:t>
            </a:r>
            <a:r>
              <a:rPr lang="pl-PL" altLang="it-IT" i="0" u="sng"/>
              <a:t> (2009), str. 279.</a:t>
            </a:r>
            <a:r>
              <a:rPr lang="pl-PL" altLang="it-IT"/>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6C4F095-F3EF-4859-8848-30C6482BC68A}"/>
              </a:ext>
            </a:extLst>
          </p:cNvPr>
          <p:cNvSpPr>
            <a:spLocks noGrp="1" noChangeArrowheads="1"/>
          </p:cNvSpPr>
          <p:nvPr>
            <p:ph type="title"/>
          </p:nvPr>
        </p:nvSpPr>
        <p:spPr/>
        <p:txBody>
          <a:bodyPr/>
          <a:lstStyle/>
          <a:p>
            <a:pPr eaLnBrk="1" hangingPunct="1"/>
            <a:r>
              <a:rPr lang="it-IT" altLang="it-IT" sz="3600"/>
              <a:t>Qual’è la causa di questi moti verticali</a:t>
            </a:r>
            <a:r>
              <a:rPr lang="pl-PL" altLang="it-IT" sz="3600"/>
              <a:t>?</a:t>
            </a:r>
          </a:p>
        </p:txBody>
      </p:sp>
      <p:sp>
        <p:nvSpPr>
          <p:cNvPr id="50179" name="Text Box 5">
            <a:extLst>
              <a:ext uri="{FF2B5EF4-FFF2-40B4-BE49-F238E27FC236}">
                <a16:creationId xmlns:a16="http://schemas.microsoft.com/office/drawing/2014/main" id="{9443D2D9-3260-4E2F-AB02-E5C41F165248}"/>
              </a:ext>
            </a:extLst>
          </p:cNvPr>
          <p:cNvSpPr txBox="1">
            <a:spLocks noChangeArrowheads="1"/>
          </p:cNvSpPr>
          <p:nvPr/>
        </p:nvSpPr>
        <p:spPr bwMode="auto">
          <a:xfrm>
            <a:off x="0" y="6589713"/>
            <a:ext cx="1724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000" i="0"/>
              <a:t>Physics World, March 2013</a:t>
            </a:r>
            <a:endParaRPr lang="en-US" altLang="it-IT" sz="1000" i="0"/>
          </a:p>
        </p:txBody>
      </p:sp>
      <p:sp>
        <p:nvSpPr>
          <p:cNvPr id="61447" name="Text Box 7">
            <a:extLst>
              <a:ext uri="{FF2B5EF4-FFF2-40B4-BE49-F238E27FC236}">
                <a16:creationId xmlns:a16="http://schemas.microsoft.com/office/drawing/2014/main" id="{87761C08-C723-44D3-91B3-5476EB02E2E0}"/>
              </a:ext>
            </a:extLst>
          </p:cNvPr>
          <p:cNvSpPr txBox="1">
            <a:spLocks noChangeArrowheads="1"/>
          </p:cNvSpPr>
          <p:nvPr/>
        </p:nvSpPr>
        <p:spPr bwMode="auto">
          <a:xfrm>
            <a:off x="250825" y="3357563"/>
            <a:ext cx="6856413"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b="1" i="0"/>
              <a:t>Flusso del calore</a:t>
            </a:r>
            <a:r>
              <a:rPr lang="pl-PL" altLang="it-IT" sz="2400" b="1" i="0"/>
              <a:t>:</a:t>
            </a:r>
          </a:p>
          <a:p>
            <a:pPr eaLnBrk="1" hangingPunct="1"/>
            <a:endParaRPr lang="pl-PL" altLang="it-IT" sz="2400" b="1" i="0"/>
          </a:p>
          <a:p>
            <a:pPr eaLnBrk="1" hangingPunct="1">
              <a:buFontTx/>
              <a:buChar char="-"/>
            </a:pPr>
            <a:r>
              <a:rPr lang="pl-PL" altLang="it-IT" sz="2400" i="0" baseline="30000"/>
              <a:t> 238</a:t>
            </a:r>
            <a:r>
              <a:rPr lang="pl-PL" altLang="it-IT" sz="2400" i="0"/>
              <a:t>U: 8 TW (10</a:t>
            </a:r>
            <a:r>
              <a:rPr lang="pl-PL" altLang="it-IT" sz="2400" i="0" baseline="30000"/>
              <a:t>15 </a:t>
            </a:r>
            <a:r>
              <a:rPr lang="pl-PL" altLang="it-IT" sz="2400" i="0"/>
              <a:t>W)</a:t>
            </a:r>
          </a:p>
          <a:p>
            <a:pPr eaLnBrk="1" hangingPunct="1">
              <a:buFontTx/>
              <a:buChar char="-"/>
            </a:pPr>
            <a:r>
              <a:rPr lang="pl-PL" altLang="it-IT" sz="2400" i="0"/>
              <a:t> </a:t>
            </a:r>
            <a:r>
              <a:rPr lang="pl-PL" altLang="it-IT" sz="2400" i="0" baseline="30000"/>
              <a:t>232</a:t>
            </a:r>
            <a:r>
              <a:rPr lang="pl-PL" altLang="it-IT" sz="2400" i="0"/>
              <a:t>Th: 8 TW</a:t>
            </a:r>
          </a:p>
          <a:p>
            <a:pPr eaLnBrk="1" hangingPunct="1">
              <a:buFontTx/>
              <a:buChar char="-"/>
            </a:pPr>
            <a:r>
              <a:rPr lang="pl-PL" altLang="it-IT" sz="2400" i="0"/>
              <a:t> </a:t>
            </a:r>
            <a:r>
              <a:rPr lang="pl-PL" altLang="it-IT" sz="2400" i="0" baseline="30000"/>
              <a:t>40</a:t>
            </a:r>
            <a:r>
              <a:rPr lang="pl-PL" altLang="it-IT" sz="2400" i="0"/>
              <a:t>K: 4 TW</a:t>
            </a:r>
          </a:p>
          <a:p>
            <a:pPr eaLnBrk="1" hangingPunct="1">
              <a:buFontTx/>
              <a:buChar char="-"/>
            </a:pPr>
            <a:r>
              <a:rPr lang="pl-PL" altLang="it-IT" sz="2400" i="0"/>
              <a:t> </a:t>
            </a:r>
            <a:r>
              <a:rPr lang="it-IT" altLang="it-IT" sz="2400" i="0"/>
              <a:t>calore residuo</a:t>
            </a:r>
            <a:r>
              <a:rPr lang="pl-PL" altLang="it-IT" sz="2400" i="0"/>
              <a:t>: 20 TW</a:t>
            </a:r>
          </a:p>
          <a:p>
            <a:pPr eaLnBrk="1" hangingPunct="1">
              <a:buFontTx/>
              <a:buChar char="-"/>
            </a:pPr>
            <a:endParaRPr lang="pl-PL" altLang="it-IT" sz="2400" i="0"/>
          </a:p>
          <a:p>
            <a:pPr eaLnBrk="1" hangingPunct="1">
              <a:buFontTx/>
              <a:buChar char="-"/>
            </a:pPr>
            <a:r>
              <a:rPr lang="pl-PL" altLang="it-IT" sz="2400" i="0"/>
              <a:t> (</a:t>
            </a:r>
            <a:r>
              <a:rPr lang="it-IT" altLang="it-IT" sz="2400" i="0"/>
              <a:t>produzione di energia elettrica globale</a:t>
            </a:r>
            <a:r>
              <a:rPr lang="pl-PL" altLang="it-IT" sz="2400" i="0"/>
              <a:t>: 10 TW)</a:t>
            </a:r>
            <a:endParaRPr lang="en-US" altLang="it-IT" sz="2400" i="0"/>
          </a:p>
        </p:txBody>
      </p:sp>
      <p:pic>
        <p:nvPicPr>
          <p:cNvPr id="50181" name="Picture 9">
            <a:extLst>
              <a:ext uri="{FF2B5EF4-FFF2-40B4-BE49-F238E27FC236}">
                <a16:creationId xmlns:a16="http://schemas.microsoft.com/office/drawing/2014/main" id="{F0283903-0777-4785-BBD9-5C0565497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3" y="1417638"/>
            <a:ext cx="3892550" cy="36560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EB504C75-8423-4034-B018-E8F1F94EE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2100263"/>
            <a:ext cx="1895475" cy="3887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2A2DD38F-F86B-491C-9573-1E852FC71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309688"/>
            <a:ext cx="30353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a:extLst>
              <a:ext uri="{FF2B5EF4-FFF2-40B4-BE49-F238E27FC236}">
                <a16:creationId xmlns:a16="http://schemas.microsoft.com/office/drawing/2014/main" id="{90EEA96D-0D5F-40C3-9C3F-1442AC82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69863"/>
            <a:ext cx="38449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1FC32374-2A4F-42A7-89DE-B7D7F4DFBA75}"/>
              </a:ext>
            </a:extLst>
          </p:cNvPr>
          <p:cNvSpPr>
            <a:spLocks noGrp="1" noChangeArrowheads="1"/>
          </p:cNvSpPr>
          <p:nvPr>
            <p:ph type="title"/>
          </p:nvPr>
        </p:nvSpPr>
        <p:spPr>
          <a:xfrm>
            <a:off x="96838" y="153988"/>
            <a:ext cx="8796337" cy="1143000"/>
          </a:xfrm>
        </p:spPr>
        <p:txBody>
          <a:bodyPr/>
          <a:lstStyle/>
          <a:p>
            <a:pPr eaLnBrk="1" hangingPunct="1"/>
            <a:r>
              <a:rPr lang="it-IT" altLang="it-IT" sz="3000"/>
              <a:t>La crosta terrestre è molto sottile sotto gli oceani, e più spessa per esempio in Scandinavia</a:t>
            </a:r>
            <a:endParaRPr lang="pl-PL" altLang="it-IT" sz="3000"/>
          </a:p>
        </p:txBody>
      </p:sp>
      <p:sp>
        <p:nvSpPr>
          <p:cNvPr id="49157" name="CasellaDiTesto 1">
            <a:extLst>
              <a:ext uri="{FF2B5EF4-FFF2-40B4-BE49-F238E27FC236}">
                <a16:creationId xmlns:a16="http://schemas.microsoft.com/office/drawing/2014/main" id="{90D2AEAB-D5AF-460F-86B5-9A83FB18A260}"/>
              </a:ext>
            </a:extLst>
          </p:cNvPr>
          <p:cNvSpPr txBox="1">
            <a:spLocks noChangeArrowheads="1"/>
          </p:cNvSpPr>
          <p:nvPr/>
        </p:nvSpPr>
        <p:spPr bwMode="auto">
          <a:xfrm>
            <a:off x="2478088" y="3721100"/>
            <a:ext cx="418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solidFill>
                  <a:srgbClr val="FF0000"/>
                </a:solidFill>
              </a:rPr>
              <a:t>Basalto                Granito</a:t>
            </a:r>
          </a:p>
        </p:txBody>
      </p:sp>
      <p:sp>
        <p:nvSpPr>
          <p:cNvPr id="49158" name="CasellaDiTesto 7">
            <a:extLst>
              <a:ext uri="{FF2B5EF4-FFF2-40B4-BE49-F238E27FC236}">
                <a16:creationId xmlns:a16="http://schemas.microsoft.com/office/drawing/2014/main" id="{8F2E7E4A-1C96-4466-97BE-D455A557AEDB}"/>
              </a:ext>
            </a:extLst>
          </p:cNvPr>
          <p:cNvSpPr txBox="1">
            <a:spLocks noChangeArrowheads="1"/>
          </p:cNvSpPr>
          <p:nvPr/>
        </p:nvSpPr>
        <p:spPr bwMode="auto">
          <a:xfrm>
            <a:off x="2495550" y="4797425"/>
            <a:ext cx="4186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solidFill>
                  <a:srgbClr val="FF0000"/>
                </a:solidFill>
              </a:rPr>
              <a:t>Gabbro                Diorite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270EE45-97DE-499A-9414-E63305A48DD5}"/>
              </a:ext>
            </a:extLst>
          </p:cNvPr>
          <p:cNvSpPr>
            <a:spLocks noGrp="1" noChangeArrowheads="1"/>
          </p:cNvSpPr>
          <p:nvPr>
            <p:ph type="title"/>
          </p:nvPr>
        </p:nvSpPr>
        <p:spPr>
          <a:xfrm>
            <a:off x="457200" y="30163"/>
            <a:ext cx="8229600" cy="1143000"/>
          </a:xfrm>
        </p:spPr>
        <p:txBody>
          <a:bodyPr/>
          <a:lstStyle/>
          <a:p>
            <a:pPr eaLnBrk="1" hangingPunct="1"/>
            <a:r>
              <a:rPr lang="it-IT" altLang="it-IT" sz="3200"/>
              <a:t>Fusione e solidificazione dipendono dalla temperatura e pressione</a:t>
            </a:r>
            <a:endParaRPr lang="pl-PL" altLang="it-IT" sz="3200"/>
          </a:p>
        </p:txBody>
      </p:sp>
      <p:sp>
        <p:nvSpPr>
          <p:cNvPr id="51203" name="Text Box 3">
            <a:extLst>
              <a:ext uri="{FF2B5EF4-FFF2-40B4-BE49-F238E27FC236}">
                <a16:creationId xmlns:a16="http://schemas.microsoft.com/office/drawing/2014/main" id="{2713D634-F5F3-4A93-967D-774DCF98FF8E}"/>
              </a:ext>
            </a:extLst>
          </p:cNvPr>
          <p:cNvSpPr txBox="1">
            <a:spLocks noChangeArrowheads="1"/>
          </p:cNvSpPr>
          <p:nvPr/>
        </p:nvSpPr>
        <p:spPr bwMode="auto">
          <a:xfrm>
            <a:off x="2871788" y="6380163"/>
            <a:ext cx="32940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a:t>Temperatura vs profondità </a:t>
            </a:r>
            <a:endParaRPr lang="en-US" altLang="it-IT" sz="2000"/>
          </a:p>
        </p:txBody>
      </p:sp>
      <p:pic>
        <p:nvPicPr>
          <p:cNvPr id="51204" name="Picture 7">
            <a:extLst>
              <a:ext uri="{FF2B5EF4-FFF2-40B4-BE49-F238E27FC236}">
                <a16:creationId xmlns:a16="http://schemas.microsoft.com/office/drawing/2014/main" id="{5456EA7F-4A10-4579-951B-B9FCEB587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23938"/>
            <a:ext cx="9107487"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24D0ECD-596E-462B-B383-8C2ADDF70472}"/>
              </a:ext>
            </a:extLst>
          </p:cNvPr>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a:stretch>
            <a:fillRect/>
          </a:stretch>
        </p:blipFill>
        <p:spPr bwMode="auto">
          <a:xfrm>
            <a:off x="6286500" y="2392363"/>
            <a:ext cx="2735263"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3">
            <a:extLst>
              <a:ext uri="{FF2B5EF4-FFF2-40B4-BE49-F238E27FC236}">
                <a16:creationId xmlns:a16="http://schemas.microsoft.com/office/drawing/2014/main" id="{9D54CAA6-D79C-4DCB-946C-8FE48578AA05}"/>
              </a:ext>
            </a:extLst>
          </p:cNvPr>
          <p:cNvSpPr txBox="1">
            <a:spLocks noChangeArrowheads="1"/>
          </p:cNvSpPr>
          <p:nvPr/>
        </p:nvSpPr>
        <p:spPr bwMode="auto">
          <a:xfrm>
            <a:off x="5729288" y="4964113"/>
            <a:ext cx="30940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a:t>Temperatura e pressione </a:t>
            </a:r>
            <a:endParaRPr lang="en-US" altLang="it-IT" sz="200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BE08808-62E8-4AC9-A835-1CC84CC24B53}"/>
              </a:ext>
            </a:extLst>
          </p:cNvPr>
          <p:cNvSpPr>
            <a:spLocks noGrp="1" noChangeArrowheads="1"/>
          </p:cNvSpPr>
          <p:nvPr>
            <p:ph type="title"/>
          </p:nvPr>
        </p:nvSpPr>
        <p:spPr>
          <a:xfrm>
            <a:off x="395288" y="0"/>
            <a:ext cx="8229600" cy="1143000"/>
          </a:xfrm>
        </p:spPr>
        <p:txBody>
          <a:bodyPr/>
          <a:lstStyle/>
          <a:p>
            <a:pPr eaLnBrk="1" hangingPunct="1"/>
            <a:r>
              <a:rPr lang="pl-PL" altLang="it-IT"/>
              <a:t>Quarz</a:t>
            </a:r>
            <a:r>
              <a:rPr lang="it-IT" altLang="it-IT"/>
              <a:t>o</a:t>
            </a:r>
            <a:r>
              <a:rPr lang="pl-PL" altLang="it-IT"/>
              <a:t>, olivin</a:t>
            </a:r>
            <a:r>
              <a:rPr lang="it-IT" altLang="it-IT"/>
              <a:t>a</a:t>
            </a:r>
            <a:r>
              <a:rPr lang="pl-PL" altLang="it-IT"/>
              <a:t> etc.</a:t>
            </a:r>
            <a:endParaRPr lang="en-US" altLang="it-IT"/>
          </a:p>
        </p:txBody>
      </p:sp>
      <p:pic>
        <p:nvPicPr>
          <p:cNvPr id="52227" name="Picture 5">
            <a:extLst>
              <a:ext uri="{FF2B5EF4-FFF2-40B4-BE49-F238E27FC236}">
                <a16:creationId xmlns:a16="http://schemas.microsoft.com/office/drawing/2014/main" id="{53F84DD5-FE03-49AE-8BAF-34AF282A6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095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9">
            <a:extLst>
              <a:ext uri="{FF2B5EF4-FFF2-40B4-BE49-F238E27FC236}">
                <a16:creationId xmlns:a16="http://schemas.microsoft.com/office/drawing/2014/main" id="{7B68F389-C84F-4320-A1B1-084794C7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292600"/>
            <a:ext cx="24479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1" descr="Large Forsterite Image">
            <a:extLst>
              <a:ext uri="{FF2B5EF4-FFF2-40B4-BE49-F238E27FC236}">
                <a16:creationId xmlns:a16="http://schemas.microsoft.com/office/drawing/2014/main" id="{A57A663B-4717-4397-B183-902BA91FC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84313"/>
            <a:ext cx="244792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12">
            <a:extLst>
              <a:ext uri="{FF2B5EF4-FFF2-40B4-BE49-F238E27FC236}">
                <a16:creationId xmlns:a16="http://schemas.microsoft.com/office/drawing/2014/main" id="{71A8A6FD-D7DB-4B8F-A604-AF9FD158B8CF}"/>
              </a:ext>
            </a:extLst>
          </p:cNvPr>
          <p:cNvSpPr txBox="1">
            <a:spLocks noChangeArrowheads="1"/>
          </p:cNvSpPr>
          <p:nvPr/>
        </p:nvSpPr>
        <p:spPr bwMode="auto">
          <a:xfrm>
            <a:off x="231775" y="6329363"/>
            <a:ext cx="434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1200" i="0"/>
              <a:t>http://webmineral.com/data/Forsterite.shtml#.U6dDmHZcuRM</a:t>
            </a:r>
          </a:p>
        </p:txBody>
      </p:sp>
      <p:sp>
        <p:nvSpPr>
          <p:cNvPr id="52231" name="Text Box 13">
            <a:extLst>
              <a:ext uri="{FF2B5EF4-FFF2-40B4-BE49-F238E27FC236}">
                <a16:creationId xmlns:a16="http://schemas.microsoft.com/office/drawing/2014/main" id="{22AD53CE-51BA-4C41-8E13-40643DD57178}"/>
              </a:ext>
            </a:extLst>
          </p:cNvPr>
          <p:cNvSpPr txBox="1">
            <a:spLocks noChangeArrowheads="1"/>
          </p:cNvSpPr>
          <p:nvPr/>
        </p:nvSpPr>
        <p:spPr bwMode="auto">
          <a:xfrm>
            <a:off x="539750" y="1052513"/>
            <a:ext cx="1541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800" i="0"/>
              <a:t>Mg</a:t>
            </a:r>
            <a:r>
              <a:rPr lang="pl-PL" altLang="it-IT" sz="2800" i="0" baseline="-25000"/>
              <a:t>2</a:t>
            </a:r>
            <a:r>
              <a:rPr lang="pl-PL" altLang="it-IT" sz="2800" i="0"/>
              <a:t>SiO</a:t>
            </a:r>
            <a:r>
              <a:rPr lang="pl-PL" altLang="it-IT" sz="2800" i="0" baseline="-25000"/>
              <a:t>4</a:t>
            </a:r>
            <a:endParaRPr lang="en-US" altLang="it-IT" sz="2800" i="0"/>
          </a:p>
        </p:txBody>
      </p:sp>
      <p:pic>
        <p:nvPicPr>
          <p:cNvPr id="52232" name="Picture 15">
            <a:extLst>
              <a:ext uri="{FF2B5EF4-FFF2-40B4-BE49-F238E27FC236}">
                <a16:creationId xmlns:a16="http://schemas.microsoft.com/office/drawing/2014/main" id="{065CADE0-1824-4987-AA72-D3EC78A57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508500"/>
            <a:ext cx="1223963" cy="12001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2233" name="Picture 17">
            <a:extLst>
              <a:ext uri="{FF2B5EF4-FFF2-40B4-BE49-F238E27FC236}">
                <a16:creationId xmlns:a16="http://schemas.microsoft.com/office/drawing/2014/main" id="{A226C9AD-CC65-450D-B3A2-5C3E049FF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4494213"/>
            <a:ext cx="1944687" cy="12319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3">
            <a:extLst>
              <a:ext uri="{FF2B5EF4-FFF2-40B4-BE49-F238E27FC236}">
                <a16:creationId xmlns:a16="http://schemas.microsoft.com/office/drawing/2014/main" id="{5F3A2769-5E32-4B9D-B695-3854DBE858E4}"/>
              </a:ext>
            </a:extLst>
          </p:cNvPr>
          <p:cNvSpPr txBox="1">
            <a:spLocks noChangeArrowheads="1"/>
          </p:cNvSpPr>
          <p:nvPr/>
        </p:nvSpPr>
        <p:spPr bwMode="auto">
          <a:xfrm>
            <a:off x="395288" y="5870325"/>
            <a:ext cx="877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dirty="0"/>
              <a:t>Ogni materiale ha la sua temperature (e pressione) di fusione</a:t>
            </a:r>
            <a:endParaRPr lang="en-US" altLang="it-IT" sz="2400" i="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00BC4FF-B2AE-46D4-9610-ACE6AA39E432}"/>
              </a:ext>
            </a:extLst>
          </p:cNvPr>
          <p:cNvSpPr>
            <a:spLocks noGrp="1" noChangeArrowheads="1"/>
          </p:cNvSpPr>
          <p:nvPr>
            <p:ph type="title"/>
          </p:nvPr>
        </p:nvSpPr>
        <p:spPr/>
        <p:txBody>
          <a:bodyPr/>
          <a:lstStyle/>
          <a:p>
            <a:pPr eaLnBrk="1" hangingPunct="1"/>
            <a:r>
              <a:rPr lang="it-IT" altLang="it-IT" sz="3600"/>
              <a:t>Insegnare le scienze nel XXI secolo </a:t>
            </a:r>
            <a:endParaRPr lang="en-US" altLang="it-IT" sz="3600"/>
          </a:p>
        </p:txBody>
      </p:sp>
      <p:pic>
        <p:nvPicPr>
          <p:cNvPr id="7171" name="Picture 3">
            <a:extLst>
              <a:ext uri="{FF2B5EF4-FFF2-40B4-BE49-F238E27FC236}">
                <a16:creationId xmlns:a16="http://schemas.microsoft.com/office/drawing/2014/main" id="{A034C4AB-027D-44C6-BD15-55201C645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096963"/>
            <a:ext cx="9039225"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a:extLst>
              <a:ext uri="{FF2B5EF4-FFF2-40B4-BE49-F238E27FC236}">
                <a16:creationId xmlns:a16="http://schemas.microsoft.com/office/drawing/2014/main" id="{00BE7F09-276D-4E71-B7BA-34CBB3A4A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39750"/>
            <a:ext cx="6985000" cy="739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a:extLst>
              <a:ext uri="{FF2B5EF4-FFF2-40B4-BE49-F238E27FC236}">
                <a16:creationId xmlns:a16="http://schemas.microsoft.com/office/drawing/2014/main" id="{51D84E7F-DEE0-4BFF-8077-359A04E5A66C}"/>
              </a:ext>
            </a:extLst>
          </p:cNvPr>
          <p:cNvSpPr txBox="1">
            <a:spLocks noChangeArrowheads="1"/>
          </p:cNvSpPr>
          <p:nvPr/>
        </p:nvSpPr>
        <p:spPr bwMode="auto">
          <a:xfrm>
            <a:off x="1403350" y="6092825"/>
            <a:ext cx="72564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dirty="0"/>
              <a:t>Un complesso susseguirsi di composti chimici e fasi</a:t>
            </a:r>
            <a:endParaRPr lang="en-US" altLang="it-IT" sz="2400" i="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9782CD2-1AAF-46A2-92CD-CA3EA195961A}"/>
              </a:ext>
            </a:extLst>
          </p:cNvPr>
          <p:cNvSpPr>
            <a:spLocks noGrp="1" noChangeArrowheads="1"/>
          </p:cNvSpPr>
          <p:nvPr>
            <p:ph type="title"/>
          </p:nvPr>
        </p:nvSpPr>
        <p:spPr>
          <a:xfrm>
            <a:off x="179388" y="101600"/>
            <a:ext cx="8785225" cy="1143000"/>
          </a:xfrm>
        </p:spPr>
        <p:txBody>
          <a:bodyPr/>
          <a:lstStyle/>
          <a:p>
            <a:pPr eaLnBrk="1" hangingPunct="1"/>
            <a:r>
              <a:rPr lang="it-IT" altLang="it-IT" sz="3200"/>
              <a:t>Il terremoto magnitudo 9, Giappone 11-03-2011</a:t>
            </a:r>
            <a:endParaRPr lang="pl-PL" altLang="it-IT" sz="3200"/>
          </a:p>
        </p:txBody>
      </p:sp>
      <p:pic>
        <p:nvPicPr>
          <p:cNvPr id="55299" name="Picture 6">
            <a:extLst>
              <a:ext uri="{FF2B5EF4-FFF2-40B4-BE49-F238E27FC236}">
                <a16:creationId xmlns:a16="http://schemas.microsoft.com/office/drawing/2014/main" id="{211AEA12-CD20-4EB0-8AB9-54E84D52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1268413"/>
            <a:ext cx="75025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3CFC41AB-B2FA-4456-8F17-2E75023A0961}"/>
              </a:ext>
            </a:extLst>
          </p:cNvPr>
          <p:cNvSpPr txBox="1">
            <a:spLocks noChangeArrowheads="1"/>
          </p:cNvSpPr>
          <p:nvPr/>
        </p:nvSpPr>
        <p:spPr bwMode="auto">
          <a:xfrm>
            <a:off x="425450" y="3279775"/>
            <a:ext cx="8228013"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i="1">
                <a:solidFill>
                  <a:schemeClr val="tx1"/>
                </a:solidFill>
                <a:latin typeface="Arial" panose="020B0604020202020204" pitchFamily="34" charset="0"/>
                <a:cs typeface="Arial" panose="020B0604020202020204" pitchFamily="34" charset="0"/>
              </a:defRPr>
            </a:lvl9pPr>
          </a:lstStyle>
          <a:p>
            <a:pPr algn="ctr" eaLnBrk="1">
              <a:lnSpc>
                <a:spcPct val="93000"/>
              </a:lnSpc>
              <a:buClr>
                <a:srgbClr val="000000"/>
              </a:buClr>
              <a:buSzPct val="100000"/>
              <a:buFont typeface="Times New Roman" panose="02020603050405020304" pitchFamily="18" charset="0"/>
              <a:buNone/>
            </a:pPr>
            <a:r>
              <a:rPr lang="pl-PL" altLang="it-IT" sz="2900" i="0">
                <a:solidFill>
                  <a:srgbClr val="FFFFFF"/>
                </a:solidFill>
              </a:rPr>
              <a:t>Geo-fizyka dla nie-fizyków</a:t>
            </a:r>
          </a:p>
        </p:txBody>
      </p:sp>
      <p:sp>
        <p:nvSpPr>
          <p:cNvPr id="56323" name="Text Box 3">
            <a:extLst>
              <a:ext uri="{FF2B5EF4-FFF2-40B4-BE49-F238E27FC236}">
                <a16:creationId xmlns:a16="http://schemas.microsoft.com/office/drawing/2014/main" id="{02511D5E-4FA1-4088-97AB-B1732BD3A2BF}"/>
              </a:ext>
            </a:extLst>
          </p:cNvPr>
          <p:cNvSpPr txBox="1">
            <a:spLocks noChangeArrowheads="1"/>
          </p:cNvSpPr>
          <p:nvPr/>
        </p:nvSpPr>
        <p:spPr bwMode="auto">
          <a:xfrm>
            <a:off x="4083050" y="5878513"/>
            <a:ext cx="4897438"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07988">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Lst>
              <a:defRPr i="1">
                <a:solidFill>
                  <a:schemeClr val="tx1"/>
                </a:solidFill>
                <a:latin typeface="Arial" panose="020B0604020202020204" pitchFamily="34" charset="0"/>
                <a:cs typeface="Arial" panose="020B0604020202020204" pitchFamily="34" charset="0"/>
              </a:defRPr>
            </a:lvl9pPr>
          </a:lstStyle>
          <a:p>
            <a:pPr algn="r" eaLnBrk="1">
              <a:lnSpc>
                <a:spcPct val="93000"/>
              </a:lnSpc>
              <a:buClr>
                <a:srgbClr val="000000"/>
              </a:buClr>
              <a:buSzPct val="100000"/>
              <a:buFont typeface="Times New Roman" panose="02020603050405020304" pitchFamily="18" charset="0"/>
              <a:buNone/>
            </a:pPr>
            <a:r>
              <a:rPr lang="pl-PL" altLang="it-IT" sz="1600" i="0">
                <a:solidFill>
                  <a:srgbClr val="FFFFFF"/>
                </a:solidFill>
              </a:rPr>
              <a:t>Justyna Chojnacka</a:t>
            </a:r>
            <a:br>
              <a:rPr lang="pl-PL" altLang="it-IT" sz="1600" i="0">
                <a:solidFill>
                  <a:srgbClr val="FFFFFF"/>
                </a:solidFill>
              </a:rPr>
            </a:br>
            <a:r>
              <a:rPr lang="pl-PL" altLang="it-IT" sz="1600" i="0">
                <a:solidFill>
                  <a:srgbClr val="FFFFFF"/>
                </a:solidFill>
              </a:rPr>
              <a:t>Zakład Dydaktyki Fizyki</a:t>
            </a:r>
          </a:p>
          <a:p>
            <a:pPr algn="r" eaLnBrk="1">
              <a:lnSpc>
                <a:spcPct val="93000"/>
              </a:lnSpc>
              <a:buClr>
                <a:srgbClr val="000000"/>
              </a:buClr>
              <a:buSzPct val="100000"/>
              <a:buFont typeface="Times New Roman" panose="02020603050405020304" pitchFamily="18" charset="0"/>
              <a:buNone/>
            </a:pPr>
            <a:r>
              <a:rPr lang="pl-PL" altLang="it-IT" sz="1600" i="0">
                <a:solidFill>
                  <a:srgbClr val="FFFFFF"/>
                </a:solidFill>
              </a:rPr>
              <a:t>Wydział Fizyki, Astronomii i Informatyki Stosowanej</a:t>
            </a:r>
          </a:p>
        </p:txBody>
      </p:sp>
      <p:pic>
        <p:nvPicPr>
          <p:cNvPr id="56324" name="Picture 4">
            <a:extLst>
              <a:ext uri="{FF2B5EF4-FFF2-40B4-BE49-F238E27FC236}">
                <a16:creationId xmlns:a16="http://schemas.microsoft.com/office/drawing/2014/main" id="{08D09E66-47C8-4598-B842-9DEBF1A5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815975"/>
            <a:ext cx="5838825" cy="5200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5" name="Text Box 5">
            <a:extLst>
              <a:ext uri="{FF2B5EF4-FFF2-40B4-BE49-F238E27FC236}">
                <a16:creationId xmlns:a16="http://schemas.microsoft.com/office/drawing/2014/main" id="{79182770-9939-4024-9E48-8B799BB41267}"/>
              </a:ext>
            </a:extLst>
          </p:cNvPr>
          <p:cNvSpPr txBox="1">
            <a:spLocks noChangeArrowheads="1"/>
          </p:cNvSpPr>
          <p:nvPr/>
        </p:nvSpPr>
        <p:spPr bwMode="auto">
          <a:xfrm>
            <a:off x="1042988" y="6165850"/>
            <a:ext cx="6046787" cy="427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r>
              <a:rPr lang="pl-PL" altLang="it-IT" sz="2400" i="0"/>
              <a:t>300 mln yrs ago</a:t>
            </a:r>
            <a:r>
              <a:rPr lang="it-IT" altLang="it-IT" sz="2400" i="0"/>
              <a:t> (Schema: Physics Today)</a:t>
            </a:r>
            <a:r>
              <a:rPr lang="pl-PL" altLang="it-IT" sz="1600" i="0"/>
              <a:t> </a:t>
            </a:r>
            <a:endParaRPr lang="en-US" altLang="it-IT" sz="1600" i="0"/>
          </a:p>
        </p:txBody>
      </p:sp>
      <p:sp>
        <p:nvSpPr>
          <p:cNvPr id="56326" name="Text Box 6">
            <a:extLst>
              <a:ext uri="{FF2B5EF4-FFF2-40B4-BE49-F238E27FC236}">
                <a16:creationId xmlns:a16="http://schemas.microsoft.com/office/drawing/2014/main" id="{E410949F-04A2-4EC8-9431-29336BAC361D}"/>
              </a:ext>
            </a:extLst>
          </p:cNvPr>
          <p:cNvSpPr txBox="1">
            <a:spLocks noChangeArrowheads="1"/>
          </p:cNvSpPr>
          <p:nvPr/>
        </p:nvSpPr>
        <p:spPr bwMode="auto">
          <a:xfrm>
            <a:off x="1809750" y="171450"/>
            <a:ext cx="5656192" cy="5989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r>
              <a:rPr lang="it-IT" altLang="it-IT" sz="3600" i="0" dirty="0"/>
              <a:t>Continenti i moto </a:t>
            </a:r>
            <a:r>
              <a:rPr lang="pl-PL" altLang="it-IT" sz="3600" i="0" dirty="0"/>
              <a:t>„Pangea”</a:t>
            </a:r>
            <a:endParaRPr lang="en-US" altLang="it-IT" sz="3600" i="0"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B1825374-407B-4251-B1DF-B7F598811B4E}"/>
              </a:ext>
            </a:extLst>
          </p:cNvPr>
          <p:cNvSpPr txBox="1">
            <a:spLocks noChangeArrowheads="1"/>
          </p:cNvSpPr>
          <p:nvPr/>
        </p:nvSpPr>
        <p:spPr bwMode="auto">
          <a:xfrm>
            <a:off x="260350" y="0"/>
            <a:ext cx="55991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defTabSz="407988">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292929"/>
              </a:buClr>
              <a:buSzPct val="45000"/>
            </a:pPr>
            <a:r>
              <a:rPr lang="it-IT" altLang="it-IT" sz="2900" i="0">
                <a:solidFill>
                  <a:srgbClr val="4D4D4D"/>
                </a:solidFill>
              </a:rPr>
              <a:t>La deriva dei continenti</a:t>
            </a:r>
            <a:endParaRPr lang="pl-PL" altLang="it-IT" sz="2900" i="0">
              <a:solidFill>
                <a:srgbClr val="4D4D4D"/>
              </a:solidFill>
            </a:endParaRPr>
          </a:p>
        </p:txBody>
      </p:sp>
      <p:pic>
        <p:nvPicPr>
          <p:cNvPr id="58371" name="Picture 3">
            <a:extLst>
              <a:ext uri="{FF2B5EF4-FFF2-40B4-BE49-F238E27FC236}">
                <a16:creationId xmlns:a16="http://schemas.microsoft.com/office/drawing/2014/main" id="{49149210-10EA-4B3B-8DCD-62713536F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715963"/>
            <a:ext cx="5599112" cy="38369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Text Box 7">
            <a:extLst>
              <a:ext uri="{FF2B5EF4-FFF2-40B4-BE49-F238E27FC236}">
                <a16:creationId xmlns:a16="http://schemas.microsoft.com/office/drawing/2014/main" id="{7532D931-A83C-43D0-8FD6-3D5A631DB1CB}"/>
              </a:ext>
            </a:extLst>
          </p:cNvPr>
          <p:cNvSpPr txBox="1">
            <a:spLocks noChangeArrowheads="1"/>
          </p:cNvSpPr>
          <p:nvPr/>
        </p:nvSpPr>
        <p:spPr bwMode="auto">
          <a:xfrm>
            <a:off x="374650" y="4702175"/>
            <a:ext cx="758031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 </a:t>
            </a:r>
            <a:r>
              <a:rPr lang="it-IT" altLang="it-IT" sz="2200" i="0"/>
              <a:t>Di solito impariamo a scuola questo mappamondo, con dei</a:t>
            </a:r>
          </a:p>
          <a:p>
            <a:pPr eaLnBrk="1" hangingPunct="1"/>
            <a:r>
              <a:rPr lang="it-IT" altLang="it-IT" sz="2200" i="0"/>
              <a:t>nomi da ricordarsi: Pangea, Laurasia, Gondwana.</a:t>
            </a:r>
          </a:p>
          <a:p>
            <a:pPr eaLnBrk="1" hangingPunct="1"/>
            <a:r>
              <a:rPr lang="it-IT" altLang="it-IT" sz="2200" i="0"/>
              <a:t>L’America del Nord si separò dall’Europa 60 mln d’anni fa. </a:t>
            </a:r>
          </a:p>
          <a:p>
            <a:pPr eaLnBrk="1" hangingPunct="1"/>
            <a:r>
              <a:rPr lang="it-IT" altLang="it-IT" sz="2200" i="0"/>
              <a:t>Ancora oggi la velocità di deriva ammonta a 1cm/anno. </a:t>
            </a:r>
          </a:p>
          <a:p>
            <a:pPr eaLnBrk="1" hangingPunct="1"/>
            <a:r>
              <a:rPr lang="it-IT" altLang="it-IT" sz="2200" i="0"/>
              <a:t>Infatti, Lisbona da New York dista 6 mila chilometri,</a:t>
            </a:r>
          </a:p>
          <a:p>
            <a:pPr eaLnBrk="1" hangingPunct="1"/>
            <a:r>
              <a:rPr lang="it-IT" altLang="it-IT" sz="2200" i="0"/>
              <a:t>Ma questi sono solo ultimi 200 mln d’anni. </a:t>
            </a:r>
            <a:r>
              <a:rPr lang="pl-PL" altLang="it-IT" sz="2200" i="0"/>
              <a:t> </a:t>
            </a:r>
            <a:endParaRPr lang="it-IT" altLang="it-IT" sz="2200" i="0"/>
          </a:p>
          <a:p>
            <a:pPr eaLnBrk="1" hangingPunct="1"/>
            <a:r>
              <a:rPr lang="it-IT" altLang="it-IT" sz="2200" i="0"/>
              <a:t> </a:t>
            </a:r>
            <a:endParaRPr lang="en-US" altLang="it-IT" sz="2200" i="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F322778-C9F2-4960-9333-FEC0F237D3B7}"/>
              </a:ext>
            </a:extLst>
          </p:cNvPr>
          <p:cNvSpPr>
            <a:spLocks noGrp="1" noChangeArrowheads="1"/>
          </p:cNvSpPr>
          <p:nvPr>
            <p:ph type="title"/>
          </p:nvPr>
        </p:nvSpPr>
        <p:spPr>
          <a:xfrm>
            <a:off x="395288" y="0"/>
            <a:ext cx="8229600" cy="1143000"/>
          </a:xfrm>
        </p:spPr>
        <p:txBody>
          <a:bodyPr/>
          <a:lstStyle/>
          <a:p>
            <a:pPr eaLnBrk="1" hangingPunct="1"/>
            <a:r>
              <a:rPr lang="it-IT" altLang="it-IT" sz="3600"/>
              <a:t>Placche tettoniche</a:t>
            </a:r>
            <a:endParaRPr lang="en-US" altLang="it-IT" sz="3600"/>
          </a:p>
        </p:txBody>
      </p:sp>
      <p:pic>
        <p:nvPicPr>
          <p:cNvPr id="60419" name="Picture 5">
            <a:extLst>
              <a:ext uri="{FF2B5EF4-FFF2-40B4-BE49-F238E27FC236}">
                <a16:creationId xmlns:a16="http://schemas.microsoft.com/office/drawing/2014/main" id="{0CA1DCA0-41A7-4272-9741-BD8C3EF18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4667250" cy="299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542" name="Picture 6">
            <a:extLst>
              <a:ext uri="{FF2B5EF4-FFF2-40B4-BE49-F238E27FC236}">
                <a16:creationId xmlns:a16="http://schemas.microsoft.com/office/drawing/2014/main" id="{9D7CF5DC-1F34-4337-8656-2EC5E377E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830638"/>
            <a:ext cx="5438775" cy="282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21" name="Text Box 7">
            <a:extLst>
              <a:ext uri="{FF2B5EF4-FFF2-40B4-BE49-F238E27FC236}">
                <a16:creationId xmlns:a16="http://schemas.microsoft.com/office/drawing/2014/main" id="{6A9ED1FE-9771-4C52-B384-957FC92D1FCF}"/>
              </a:ext>
            </a:extLst>
          </p:cNvPr>
          <p:cNvSpPr txBox="1">
            <a:spLocks noChangeArrowheads="1"/>
          </p:cNvSpPr>
          <p:nvPr/>
        </p:nvSpPr>
        <p:spPr bwMode="auto">
          <a:xfrm>
            <a:off x="1023938" y="5753100"/>
            <a:ext cx="2259012"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 </a:t>
            </a:r>
            <a:r>
              <a:rPr lang="pl-PL" altLang="it-IT" sz="2200" i="0"/>
              <a:t>500 mln </a:t>
            </a:r>
            <a:r>
              <a:rPr lang="it-IT" altLang="it-IT" sz="2200" i="0"/>
              <a:t>anni fa</a:t>
            </a:r>
            <a:r>
              <a:rPr lang="pl-PL" altLang="it-IT" sz="2200" i="0"/>
              <a:t> </a:t>
            </a:r>
            <a:endParaRPr lang="en-US" altLang="it-IT" sz="22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42"/>
                                        </p:tgtEl>
                                        <p:attrNameLst>
                                          <p:attrName>style.visibility</p:attrName>
                                        </p:attrNameLst>
                                      </p:cBhvr>
                                      <p:to>
                                        <p:strVal val="visible"/>
                                      </p:to>
                                    </p:set>
                                    <p:anim calcmode="lin" valueType="num">
                                      <p:cBhvr>
                                        <p:cTn id="7" dur="1000" fill="hold"/>
                                        <p:tgtEl>
                                          <p:spTgt spid="65542"/>
                                        </p:tgtEl>
                                        <p:attrNameLst>
                                          <p:attrName>ppt_w</p:attrName>
                                        </p:attrNameLst>
                                      </p:cBhvr>
                                      <p:tavLst>
                                        <p:tav tm="0">
                                          <p:val>
                                            <p:fltVal val="0"/>
                                          </p:val>
                                        </p:tav>
                                        <p:tav tm="100000">
                                          <p:val>
                                            <p:strVal val="#ppt_w"/>
                                          </p:val>
                                        </p:tav>
                                      </p:tavLst>
                                    </p:anim>
                                    <p:anim calcmode="lin" valueType="num">
                                      <p:cBhvr>
                                        <p:cTn id="8" dur="1000" fill="hold"/>
                                        <p:tgtEl>
                                          <p:spTgt spid="65542"/>
                                        </p:tgtEl>
                                        <p:attrNameLst>
                                          <p:attrName>ppt_h</p:attrName>
                                        </p:attrNameLst>
                                      </p:cBhvr>
                                      <p:tavLst>
                                        <p:tav tm="0">
                                          <p:val>
                                            <p:fltVal val="0"/>
                                          </p:val>
                                        </p:tav>
                                        <p:tav tm="100000">
                                          <p:val>
                                            <p:strVal val="#ppt_h"/>
                                          </p:val>
                                        </p:tav>
                                      </p:tavLst>
                                    </p:anim>
                                    <p:anim calcmode="lin" valueType="num">
                                      <p:cBhvr>
                                        <p:cTn id="9" dur="1000" fill="hold"/>
                                        <p:tgtEl>
                                          <p:spTgt spid="65542"/>
                                        </p:tgtEl>
                                        <p:attrNameLst>
                                          <p:attrName>style.rotation</p:attrName>
                                        </p:attrNameLst>
                                      </p:cBhvr>
                                      <p:tavLst>
                                        <p:tav tm="0">
                                          <p:val>
                                            <p:fltVal val="90"/>
                                          </p:val>
                                        </p:tav>
                                        <p:tav tm="100000">
                                          <p:val>
                                            <p:fltVal val="0"/>
                                          </p:val>
                                        </p:tav>
                                      </p:tavLst>
                                    </p:anim>
                                    <p:animEffect transition="in" filter="fade">
                                      <p:cBhvr>
                                        <p:cTn id="10" dur="10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1">
            <a:extLst>
              <a:ext uri="{FF2B5EF4-FFF2-40B4-BE49-F238E27FC236}">
                <a16:creationId xmlns:a16="http://schemas.microsoft.com/office/drawing/2014/main" id="{45013CD7-672E-440E-A2E3-72647D68B5A0}"/>
              </a:ext>
            </a:extLst>
          </p:cNvPr>
          <p:cNvSpPr>
            <a:spLocks noGrp="1" noChangeArrowheads="1"/>
          </p:cNvSpPr>
          <p:nvPr>
            <p:ph type="title"/>
          </p:nvPr>
        </p:nvSpPr>
        <p:spPr>
          <a:xfrm>
            <a:off x="457200" y="0"/>
            <a:ext cx="8229600" cy="1143000"/>
          </a:xfrm>
        </p:spPr>
        <p:txBody>
          <a:bodyPr/>
          <a:lstStyle/>
          <a:p>
            <a:pPr eaLnBrk="1" hangingPunct="1"/>
            <a:r>
              <a:rPr lang="it-IT" altLang="it-IT" sz="3600" dirty="0"/>
              <a:t>Placche collidono in continuazione</a:t>
            </a:r>
          </a:p>
        </p:txBody>
      </p:sp>
      <p:pic>
        <p:nvPicPr>
          <p:cNvPr id="61443" name="Picture 2" descr="(a) Paleomagnetic site mean directions in situ; and (b) tilt corrected; and (c) APWP for the Kara microcontinent and its comparison with APWP for Siberia by (Pechersky and Didenko, 1995) and APWP for Baltica by (Torsvik et al., 1996). Modified after (Metelkin et al., 2005). ">
            <a:extLst>
              <a:ext uri="{FF2B5EF4-FFF2-40B4-BE49-F238E27FC236}">
                <a16:creationId xmlns:a16="http://schemas.microsoft.com/office/drawing/2014/main" id="{A3008CCA-68C4-41A5-A577-AC33CCEC7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720"/>
            <a:ext cx="7173396" cy="525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asellaDiTesto 5">
            <a:extLst>
              <a:ext uri="{FF2B5EF4-FFF2-40B4-BE49-F238E27FC236}">
                <a16:creationId xmlns:a16="http://schemas.microsoft.com/office/drawing/2014/main" id="{AB17D5E1-5280-402A-99B9-AEEC7219CD09}"/>
              </a:ext>
            </a:extLst>
          </p:cNvPr>
          <p:cNvSpPr txBox="1">
            <a:spLocks noChangeArrowheads="1"/>
          </p:cNvSpPr>
          <p:nvPr/>
        </p:nvSpPr>
        <p:spPr bwMode="auto">
          <a:xfrm>
            <a:off x="323850" y="6105525"/>
            <a:ext cx="8820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400" i="0" dirty="0"/>
              <a:t>https://www.researchgate.net/figure/a-Paleomagnetic-site-mean-directions-in-situ-and-b-tilt-corrected-and-c-APWP-for_fig4_320729503</a:t>
            </a:r>
          </a:p>
        </p:txBody>
      </p:sp>
      <p:sp>
        <p:nvSpPr>
          <p:cNvPr id="61445" name="CasellaDiTesto 4">
            <a:extLst>
              <a:ext uri="{FF2B5EF4-FFF2-40B4-BE49-F238E27FC236}">
                <a16:creationId xmlns:a16="http://schemas.microsoft.com/office/drawing/2014/main" id="{2124F183-CA68-4D33-9D77-1B0C6BD56BE6}"/>
              </a:ext>
            </a:extLst>
          </p:cNvPr>
          <p:cNvSpPr txBox="1">
            <a:spLocks noChangeArrowheads="1"/>
          </p:cNvSpPr>
          <p:nvPr/>
        </p:nvSpPr>
        <p:spPr bwMode="auto">
          <a:xfrm>
            <a:off x="7053263" y="2690813"/>
            <a:ext cx="1911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L’arco temporale di queste collisioni sono 200 mln d’anni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9F5CDB58-16A2-4D1A-824D-40AD9DA78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4365625"/>
            <a:ext cx="3681413"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a:extLst>
              <a:ext uri="{FF2B5EF4-FFF2-40B4-BE49-F238E27FC236}">
                <a16:creationId xmlns:a16="http://schemas.microsoft.com/office/drawing/2014/main" id="{38B23540-503F-4540-BEE9-E8359FBEE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8913"/>
            <a:ext cx="7261225"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Text Box 4">
            <a:extLst>
              <a:ext uri="{FF2B5EF4-FFF2-40B4-BE49-F238E27FC236}">
                <a16:creationId xmlns:a16="http://schemas.microsoft.com/office/drawing/2014/main" id="{A390A75E-F691-47E7-80A1-583A50C12A92}"/>
              </a:ext>
            </a:extLst>
          </p:cNvPr>
          <p:cNvSpPr txBox="1">
            <a:spLocks noChangeArrowheads="1"/>
          </p:cNvSpPr>
          <p:nvPr/>
        </p:nvSpPr>
        <p:spPr bwMode="auto">
          <a:xfrm>
            <a:off x="663575" y="4816475"/>
            <a:ext cx="2457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a:t>Ameryka i Eurazja</a:t>
            </a:r>
          </a:p>
          <a:p>
            <a:pPr eaLnBrk="1" hangingPunct="1"/>
            <a:r>
              <a:rPr lang="pl-PL" altLang="it-IT"/>
              <a:t>stukną się razem </a:t>
            </a:r>
          </a:p>
          <a:p>
            <a:pPr eaLnBrk="1" hangingPunct="1"/>
            <a:r>
              <a:rPr lang="pl-PL" altLang="it-IT"/>
              <a:t>za 50 mln lat w rejonie</a:t>
            </a:r>
          </a:p>
          <a:p>
            <a:pPr eaLnBrk="1" hangingPunct="1"/>
            <a:r>
              <a:rPr lang="pl-PL" altLang="it-IT"/>
              <a:t>Bieguna Północnego</a:t>
            </a:r>
            <a:endParaRPr lang="en-AU" altLang="it-IT"/>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81FF87A-5B99-45B1-8A6D-C4F2057C2824}"/>
              </a:ext>
            </a:extLst>
          </p:cNvPr>
          <p:cNvSpPr>
            <a:spLocks noGrp="1" noChangeArrowheads="1"/>
          </p:cNvSpPr>
          <p:nvPr>
            <p:ph type="body" idx="1"/>
          </p:nvPr>
        </p:nvSpPr>
        <p:spPr/>
        <p:txBody>
          <a:bodyPr/>
          <a:lstStyle/>
          <a:p>
            <a:pPr eaLnBrk="1" hangingPunct="1"/>
            <a:endParaRPr lang="pl-PL" altLang="it-IT"/>
          </a:p>
        </p:txBody>
      </p:sp>
      <p:sp>
        <p:nvSpPr>
          <p:cNvPr id="63491" name="Text Box 3">
            <a:extLst>
              <a:ext uri="{FF2B5EF4-FFF2-40B4-BE49-F238E27FC236}">
                <a16:creationId xmlns:a16="http://schemas.microsoft.com/office/drawing/2014/main" id="{FD1A0A18-50B8-4155-AACB-F886FD4C6389}"/>
              </a:ext>
            </a:extLst>
          </p:cNvPr>
          <p:cNvSpPr>
            <a:spLocks noGrp="1" noChangeArrowheads="1"/>
          </p:cNvSpPr>
          <p:nvPr>
            <p:ph type="title"/>
          </p:nvPr>
        </p:nvSpPr>
        <p:spPr>
          <a:xfrm>
            <a:off x="377825" y="-130175"/>
            <a:ext cx="8226425" cy="11430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eaLnBrk="1" hangingPunct="1">
              <a:buClr>
                <a:srgbClr val="292929"/>
              </a:buClr>
              <a:buSzPct val="45000"/>
              <a:buFont typeface="Wingdings" panose="05000000000000000000" pitchFamily="2" charset="2"/>
              <a:buChar char="ü"/>
              <a:tabLst>
                <a:tab pos="723900" algn="l"/>
                <a:tab pos="1447800" algn="l"/>
                <a:tab pos="2171700" algn="l"/>
                <a:tab pos="2895600" algn="l"/>
                <a:tab pos="3619500" algn="l"/>
                <a:tab pos="4343400" algn="l"/>
                <a:tab pos="5067300" algn="l"/>
                <a:tab pos="5791200" algn="l"/>
              </a:tabLst>
            </a:pPr>
            <a:r>
              <a:rPr lang="pl-PL" altLang="it-IT" sz="3200">
                <a:solidFill>
                  <a:srgbClr val="4D4D4D"/>
                </a:solidFill>
              </a:rPr>
              <a:t> </a:t>
            </a:r>
            <a:r>
              <a:rPr lang="it-IT" altLang="it-IT" sz="3200">
                <a:solidFill>
                  <a:srgbClr val="4D4D4D"/>
                </a:solidFill>
              </a:rPr>
              <a:t>I continenti in deriva</a:t>
            </a:r>
            <a:endParaRPr lang="pl-PL" altLang="it-IT" sz="3200">
              <a:solidFill>
                <a:srgbClr val="4D4D4D"/>
              </a:solidFill>
            </a:endParaRPr>
          </a:p>
        </p:txBody>
      </p:sp>
      <p:sp>
        <p:nvSpPr>
          <p:cNvPr id="63492" name="Text Box 4">
            <a:extLst>
              <a:ext uri="{FF2B5EF4-FFF2-40B4-BE49-F238E27FC236}">
                <a16:creationId xmlns:a16="http://schemas.microsoft.com/office/drawing/2014/main" id="{37F572BB-D96D-4C4B-A836-4FABC9AC2D65}"/>
              </a:ext>
            </a:extLst>
          </p:cNvPr>
          <p:cNvSpPr txBox="1">
            <a:spLocks noChangeArrowheads="1"/>
          </p:cNvSpPr>
          <p:nvPr/>
        </p:nvSpPr>
        <p:spPr bwMode="auto">
          <a:xfrm>
            <a:off x="388938" y="4860925"/>
            <a:ext cx="8229600" cy="19542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spcBef>
                <a:spcPct val="50000"/>
              </a:spcBef>
              <a:buClr>
                <a:srgbClr val="292929"/>
              </a:buClr>
              <a:buSzPct val="100000"/>
              <a:buFont typeface="Wingdings" panose="05000000000000000000" pitchFamily="2" charset="2"/>
              <a:buChar char="v"/>
            </a:pPr>
            <a:r>
              <a:rPr lang="pl-PL" altLang="it-IT" sz="2000">
                <a:solidFill>
                  <a:schemeClr val="accent2"/>
                </a:solidFill>
              </a:rPr>
              <a:t> </a:t>
            </a:r>
            <a:r>
              <a:rPr lang="it-IT" altLang="it-IT" sz="2000">
                <a:solidFill>
                  <a:schemeClr val="accent2"/>
                </a:solidFill>
              </a:rPr>
              <a:t>I moti convettivi nel mantello son la causa della deriva dei continenti. Le collate di lave basaltiche sul fondo dei oceani fa crescere la crosta. Per l’equilibrio, la vecchia crosta finisce nella subduzione. </a:t>
            </a:r>
            <a:endParaRPr lang="pl-PL" altLang="it-IT" sz="2000">
              <a:solidFill>
                <a:schemeClr val="accent2"/>
              </a:solidFill>
            </a:endParaRPr>
          </a:p>
          <a:p>
            <a:pPr eaLnBrk="1">
              <a:lnSpc>
                <a:spcPct val="93000"/>
              </a:lnSpc>
              <a:spcBef>
                <a:spcPct val="50000"/>
              </a:spcBef>
              <a:buClr>
                <a:srgbClr val="292929"/>
              </a:buClr>
              <a:buSzPct val="100000"/>
              <a:buFont typeface="Wingdings" panose="05000000000000000000" pitchFamily="2" charset="2"/>
              <a:buChar char="v"/>
            </a:pPr>
            <a:r>
              <a:rPr lang="pl-PL" altLang="it-IT" sz="2000">
                <a:solidFill>
                  <a:schemeClr val="accent2"/>
                </a:solidFill>
              </a:rPr>
              <a:t> </a:t>
            </a:r>
            <a:r>
              <a:rPr lang="it-IT" altLang="it-IT" sz="2000">
                <a:solidFill>
                  <a:schemeClr val="accent2"/>
                </a:solidFill>
              </a:rPr>
              <a:t>I bordi delle placche tettoniche sono determinati dalle zone di subduzione. A parte 7 grandi placche, si possono identificare numerose più piccole come </a:t>
            </a:r>
            <a:r>
              <a:rPr lang="pl-PL" altLang="it-IT" sz="2000">
                <a:solidFill>
                  <a:schemeClr val="accent2"/>
                </a:solidFill>
              </a:rPr>
              <a:t>Nazca, </a:t>
            </a:r>
            <a:r>
              <a:rPr lang="it-IT" altLang="it-IT" sz="2000">
                <a:solidFill>
                  <a:schemeClr val="accent2"/>
                </a:solidFill>
              </a:rPr>
              <a:t>di Caraibi, di Coco, delle Filipine. </a:t>
            </a:r>
            <a:endParaRPr lang="pl-PL" altLang="it-IT" sz="2000">
              <a:solidFill>
                <a:schemeClr val="accent2"/>
              </a:solidFill>
            </a:endParaRPr>
          </a:p>
        </p:txBody>
      </p:sp>
      <p:pic>
        <p:nvPicPr>
          <p:cNvPr id="63493" name="Picture 5">
            <a:extLst>
              <a:ext uri="{FF2B5EF4-FFF2-40B4-BE49-F238E27FC236}">
                <a16:creationId xmlns:a16="http://schemas.microsoft.com/office/drawing/2014/main" id="{9A09E61F-27D4-410A-AF2C-068A62C23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2825"/>
            <a:ext cx="8294688" cy="3822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a:extLst>
              <a:ext uri="{FF2B5EF4-FFF2-40B4-BE49-F238E27FC236}">
                <a16:creationId xmlns:a16="http://schemas.microsoft.com/office/drawing/2014/main" id="{78755EAB-3B2F-40B1-AF49-124227F03714}"/>
              </a:ext>
            </a:extLst>
          </p:cNvPr>
          <p:cNvSpPr>
            <a:spLocks noGrp="1" noChangeArrowheads="1"/>
          </p:cNvSpPr>
          <p:nvPr>
            <p:ph type="title"/>
          </p:nvPr>
        </p:nvSpPr>
        <p:spPr>
          <a:xfrm>
            <a:off x="392113" y="-52388"/>
            <a:ext cx="8226425" cy="1143001"/>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eaLnBrk="1" hangingPunct="1">
              <a:buClr>
                <a:srgbClr val="292929"/>
              </a:buClr>
              <a:buSzPct val="45000"/>
              <a:buFont typeface="Wingdings" panose="05000000000000000000" pitchFamily="2" charset="2"/>
              <a:buChar char="ü"/>
              <a:tabLst>
                <a:tab pos="723900" algn="l"/>
                <a:tab pos="1447800" algn="l"/>
                <a:tab pos="2171700" algn="l"/>
                <a:tab pos="2895600" algn="l"/>
                <a:tab pos="3619500" algn="l"/>
                <a:tab pos="4343400" algn="l"/>
                <a:tab pos="5067300" algn="l"/>
                <a:tab pos="5791200" algn="l"/>
              </a:tabLst>
            </a:pPr>
            <a:r>
              <a:rPr lang="pl-PL" altLang="it-IT" sz="3200">
                <a:solidFill>
                  <a:srgbClr val="4D4D4D"/>
                </a:solidFill>
              </a:rPr>
              <a:t> </a:t>
            </a:r>
            <a:r>
              <a:rPr lang="it-IT" altLang="it-IT" sz="3200">
                <a:solidFill>
                  <a:srgbClr val="4D4D4D"/>
                </a:solidFill>
              </a:rPr>
              <a:t>‘Terre di fuoco’ sono le suture e le cicatrici</a:t>
            </a:r>
            <a:endParaRPr lang="pl-PL" altLang="it-IT" sz="3200">
              <a:solidFill>
                <a:srgbClr val="4D4D4D"/>
              </a:solidFill>
            </a:endParaRPr>
          </a:p>
        </p:txBody>
      </p:sp>
      <p:pic>
        <p:nvPicPr>
          <p:cNvPr id="84998" name="Picture 6">
            <a:extLst>
              <a:ext uri="{FF2B5EF4-FFF2-40B4-BE49-F238E27FC236}">
                <a16:creationId xmlns:a16="http://schemas.microsoft.com/office/drawing/2014/main" id="{AC99E818-5E5F-42A2-817E-481E4CF4A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8720138" cy="4841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diamond(in)">
                                      <p:cBhvr>
                                        <p:cTn id="7"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54EBE08F-5866-493D-99D5-B3F23C6E5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79638"/>
            <a:ext cx="7199312" cy="467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Rectangle 3">
            <a:extLst>
              <a:ext uri="{FF2B5EF4-FFF2-40B4-BE49-F238E27FC236}">
                <a16:creationId xmlns:a16="http://schemas.microsoft.com/office/drawing/2014/main" id="{7C431892-C94A-4344-B73F-DC73489F2986}"/>
              </a:ext>
            </a:extLst>
          </p:cNvPr>
          <p:cNvSpPr>
            <a:spLocks noGrp="1" noChangeArrowheads="1"/>
          </p:cNvSpPr>
          <p:nvPr>
            <p:ph type="title"/>
          </p:nvPr>
        </p:nvSpPr>
        <p:spPr>
          <a:xfrm>
            <a:off x="395288" y="620713"/>
            <a:ext cx="8229600" cy="1143000"/>
          </a:xfrm>
        </p:spPr>
        <p:txBody>
          <a:bodyPr/>
          <a:lstStyle/>
          <a:p>
            <a:pPr eaLnBrk="1" hangingPunct="1"/>
            <a:r>
              <a:rPr lang="it-IT" altLang="it-IT" sz="4000"/>
              <a:t>Le collisioni delle placche creano le catene montuose</a:t>
            </a:r>
            <a:endParaRPr lang="pl-PL" altLang="it-IT" sz="4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A0B7F2-1380-4B5A-95D5-6F16DEBC8654}"/>
              </a:ext>
            </a:extLst>
          </p:cNvPr>
          <p:cNvSpPr>
            <a:spLocks noGrp="1" noChangeArrowheads="1"/>
          </p:cNvSpPr>
          <p:nvPr>
            <p:ph type="title"/>
          </p:nvPr>
        </p:nvSpPr>
        <p:spPr/>
        <p:txBody>
          <a:bodyPr/>
          <a:lstStyle/>
          <a:p>
            <a:pPr eaLnBrk="1" hangingPunct="1"/>
            <a:r>
              <a:rPr lang="pl-PL" altLang="it-IT" sz="3600"/>
              <a:t>XXI Century Science</a:t>
            </a:r>
            <a:endParaRPr lang="en-US" altLang="it-IT" sz="3600"/>
          </a:p>
        </p:txBody>
      </p:sp>
      <p:pic>
        <p:nvPicPr>
          <p:cNvPr id="8195" name="Picture 3">
            <a:extLst>
              <a:ext uri="{FF2B5EF4-FFF2-40B4-BE49-F238E27FC236}">
                <a16:creationId xmlns:a16="http://schemas.microsoft.com/office/drawing/2014/main" id="{54A00FA2-4212-4174-AD17-BACD780FB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57338"/>
            <a:ext cx="9174163"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Line 4">
            <a:extLst>
              <a:ext uri="{FF2B5EF4-FFF2-40B4-BE49-F238E27FC236}">
                <a16:creationId xmlns:a16="http://schemas.microsoft.com/office/drawing/2014/main" id="{E99C5ABB-0B33-4151-BC85-86975733B3FA}"/>
              </a:ext>
            </a:extLst>
          </p:cNvPr>
          <p:cNvSpPr>
            <a:spLocks noChangeShapeType="1"/>
          </p:cNvSpPr>
          <p:nvPr/>
        </p:nvSpPr>
        <p:spPr bwMode="auto">
          <a:xfrm>
            <a:off x="3132138" y="56610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7" name="Line 5">
            <a:extLst>
              <a:ext uri="{FF2B5EF4-FFF2-40B4-BE49-F238E27FC236}">
                <a16:creationId xmlns:a16="http://schemas.microsoft.com/office/drawing/2014/main" id="{CDA5706E-CC75-4727-A735-2BBAF1376362}"/>
              </a:ext>
            </a:extLst>
          </p:cNvPr>
          <p:cNvSpPr>
            <a:spLocks noChangeShapeType="1"/>
          </p:cNvSpPr>
          <p:nvPr/>
        </p:nvSpPr>
        <p:spPr bwMode="auto">
          <a:xfrm>
            <a:off x="3182938" y="58769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8" name="Line 6">
            <a:extLst>
              <a:ext uri="{FF2B5EF4-FFF2-40B4-BE49-F238E27FC236}">
                <a16:creationId xmlns:a16="http://schemas.microsoft.com/office/drawing/2014/main" id="{998ABC30-E26D-4037-9981-77FDDD27E9B6}"/>
              </a:ext>
            </a:extLst>
          </p:cNvPr>
          <p:cNvSpPr>
            <a:spLocks noChangeShapeType="1"/>
          </p:cNvSpPr>
          <p:nvPr/>
        </p:nvSpPr>
        <p:spPr bwMode="auto">
          <a:xfrm>
            <a:off x="2916238" y="5373688"/>
            <a:ext cx="251936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9" name="Line 7">
            <a:extLst>
              <a:ext uri="{FF2B5EF4-FFF2-40B4-BE49-F238E27FC236}">
                <a16:creationId xmlns:a16="http://schemas.microsoft.com/office/drawing/2014/main" id="{CFB0974B-8784-485F-B825-D2EFC1115117}"/>
              </a:ext>
            </a:extLst>
          </p:cNvPr>
          <p:cNvSpPr>
            <a:spLocks noChangeShapeType="1"/>
          </p:cNvSpPr>
          <p:nvPr/>
        </p:nvSpPr>
        <p:spPr bwMode="auto">
          <a:xfrm>
            <a:off x="3059113" y="4868863"/>
            <a:ext cx="251936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0" name="Line 8">
            <a:extLst>
              <a:ext uri="{FF2B5EF4-FFF2-40B4-BE49-F238E27FC236}">
                <a16:creationId xmlns:a16="http://schemas.microsoft.com/office/drawing/2014/main" id="{8AA70927-BB56-4ADB-B12C-61B995BE977E}"/>
              </a:ext>
            </a:extLst>
          </p:cNvPr>
          <p:cNvSpPr>
            <a:spLocks noChangeShapeType="1"/>
          </p:cNvSpPr>
          <p:nvPr/>
        </p:nvSpPr>
        <p:spPr bwMode="auto">
          <a:xfrm>
            <a:off x="3246438" y="61690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1" name="CasellaDiTesto 11">
            <a:extLst>
              <a:ext uri="{FF2B5EF4-FFF2-40B4-BE49-F238E27FC236}">
                <a16:creationId xmlns:a16="http://schemas.microsoft.com/office/drawing/2014/main" id="{9451309E-EA3F-4A22-B21B-764CF6068B1A}"/>
              </a:ext>
            </a:extLst>
          </p:cNvPr>
          <p:cNvSpPr txBox="1">
            <a:spLocks noChangeArrowheads="1"/>
          </p:cNvSpPr>
          <p:nvPr/>
        </p:nvSpPr>
        <p:spPr bwMode="auto">
          <a:xfrm>
            <a:off x="4616450" y="5018088"/>
            <a:ext cx="4579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a:solidFill>
                  <a:srgbClr val="FF0000"/>
                </a:solidFill>
              </a:rPr>
              <a:t>Struttura ed evoluzione della Terra</a:t>
            </a:r>
            <a:r>
              <a:rPr lang="pl-PL" altLang="it-IT" sz="2000">
                <a:solidFill>
                  <a:srgbClr val="FF0000"/>
                </a:solidFill>
              </a:rPr>
              <a:t> </a:t>
            </a:r>
            <a:endParaRPr lang="it-IT" altLang="it-IT" sz="200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C2FD707-0B04-4A20-BC4B-D7369FC9EFEB}"/>
              </a:ext>
            </a:extLst>
          </p:cNvPr>
          <p:cNvSpPr>
            <a:spLocks noGrp="1" noChangeArrowheads="1"/>
          </p:cNvSpPr>
          <p:nvPr>
            <p:ph type="title"/>
          </p:nvPr>
        </p:nvSpPr>
        <p:spPr>
          <a:xfrm>
            <a:off x="468313" y="0"/>
            <a:ext cx="8229600" cy="1143000"/>
          </a:xfrm>
        </p:spPr>
        <p:txBody>
          <a:bodyPr/>
          <a:lstStyle/>
          <a:p>
            <a:pPr eaLnBrk="1" hangingPunct="1"/>
            <a:r>
              <a:rPr lang="pl-PL" altLang="it-IT" sz="4000"/>
              <a:t>Subdukcja płyt kontynentalnych</a:t>
            </a:r>
          </a:p>
        </p:txBody>
      </p:sp>
      <p:pic>
        <p:nvPicPr>
          <p:cNvPr id="68611" name="Picture 5">
            <a:extLst>
              <a:ext uri="{FF2B5EF4-FFF2-40B4-BE49-F238E27FC236}">
                <a16:creationId xmlns:a16="http://schemas.microsoft.com/office/drawing/2014/main" id="{0D8DB4B7-1E21-4E8B-B80F-36750004F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4644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6">
            <a:extLst>
              <a:ext uri="{FF2B5EF4-FFF2-40B4-BE49-F238E27FC236}">
                <a16:creationId xmlns:a16="http://schemas.microsoft.com/office/drawing/2014/main" id="{13D64373-AF5E-4803-BB30-244F44EA966A}"/>
              </a:ext>
            </a:extLst>
          </p:cNvPr>
          <p:cNvSpPr txBox="1">
            <a:spLocks noChangeArrowheads="1"/>
          </p:cNvSpPr>
          <p:nvPr/>
        </p:nvSpPr>
        <p:spPr bwMode="auto">
          <a:xfrm>
            <a:off x="611188" y="6088063"/>
            <a:ext cx="7358062"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Subduzione del sub-continente delle Indie sotto l’Eurasia:</a:t>
            </a:r>
          </a:p>
          <a:p>
            <a:pPr eaLnBrk="1" hangingPunct="1"/>
            <a:r>
              <a:rPr lang="it-IT" altLang="it-IT" sz="2200" i="0"/>
              <a:t>Le Himalaya studiate con la precisione di 1 km.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A1BBB03-5C45-4FEC-928D-6535E4A42228}"/>
              </a:ext>
            </a:extLst>
          </p:cNvPr>
          <p:cNvSpPr>
            <a:spLocks noGrp="1" noChangeArrowheads="1"/>
          </p:cNvSpPr>
          <p:nvPr>
            <p:ph type="title"/>
          </p:nvPr>
        </p:nvSpPr>
        <p:spPr>
          <a:xfrm>
            <a:off x="0" y="0"/>
            <a:ext cx="9144000" cy="1143000"/>
          </a:xfrm>
        </p:spPr>
        <p:txBody>
          <a:bodyPr/>
          <a:lstStyle/>
          <a:p>
            <a:pPr eaLnBrk="1" hangingPunct="1"/>
            <a:r>
              <a:rPr lang="it-IT" altLang="it-IT" sz="3600">
                <a:solidFill>
                  <a:schemeClr val="accent2"/>
                </a:solidFill>
              </a:rPr>
              <a:t>Himalaya e Alpi</a:t>
            </a:r>
            <a:endParaRPr lang="pl-PL" altLang="it-IT" sz="3600">
              <a:solidFill>
                <a:schemeClr val="accent2"/>
              </a:solidFill>
            </a:endParaRPr>
          </a:p>
        </p:txBody>
      </p:sp>
      <p:pic>
        <p:nvPicPr>
          <p:cNvPr id="69635" name="Picture 4">
            <a:extLst>
              <a:ext uri="{FF2B5EF4-FFF2-40B4-BE49-F238E27FC236}">
                <a16:creationId xmlns:a16="http://schemas.microsoft.com/office/drawing/2014/main" id="{0135328A-41B3-413C-8C13-B72EA1E49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93775"/>
            <a:ext cx="72009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5">
            <a:extLst>
              <a:ext uri="{FF2B5EF4-FFF2-40B4-BE49-F238E27FC236}">
                <a16:creationId xmlns:a16="http://schemas.microsoft.com/office/drawing/2014/main" id="{C9CBE7B5-6369-4C5D-87BA-33A12F02FDF7}"/>
              </a:ext>
            </a:extLst>
          </p:cNvPr>
          <p:cNvSpPr txBox="1">
            <a:spLocks noChangeArrowheads="1"/>
          </p:cNvSpPr>
          <p:nvPr/>
        </p:nvSpPr>
        <p:spPr bwMode="auto">
          <a:xfrm>
            <a:off x="179388" y="6059488"/>
            <a:ext cx="724852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L’</a:t>
            </a:r>
            <a:r>
              <a:rPr lang="pl-PL" altLang="it-IT" sz="2200" i="0"/>
              <a:t>Indi</a:t>
            </a:r>
            <a:r>
              <a:rPr lang="it-IT" altLang="it-IT" sz="2200" i="0"/>
              <a:t>a ha urtato l’Asia, e la penisola Appennina l’Europa:</a:t>
            </a:r>
          </a:p>
          <a:p>
            <a:pPr eaLnBrk="1" hangingPunct="1"/>
            <a:r>
              <a:rPr lang="it-IT" altLang="it-IT" sz="2200" i="0"/>
              <a:t>L’epidermide graffiato ha formato le montagne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0EB0A49-96A2-4A77-8A6A-F39330D1C07D}"/>
              </a:ext>
            </a:extLst>
          </p:cNvPr>
          <p:cNvSpPr>
            <a:spLocks noGrp="1" noChangeArrowheads="1"/>
          </p:cNvSpPr>
          <p:nvPr>
            <p:ph type="title"/>
          </p:nvPr>
        </p:nvSpPr>
        <p:spPr>
          <a:xfrm>
            <a:off x="-601663" y="0"/>
            <a:ext cx="6337301" cy="1143000"/>
          </a:xfrm>
        </p:spPr>
        <p:txBody>
          <a:bodyPr/>
          <a:lstStyle/>
          <a:p>
            <a:pPr eaLnBrk="1" hangingPunct="1"/>
            <a:r>
              <a:rPr lang="it-IT" altLang="it-IT" sz="2400"/>
              <a:t>Placche in collisione: continentale vs continentale (Himalaya e Alpi)</a:t>
            </a:r>
          </a:p>
        </p:txBody>
      </p:sp>
      <p:pic>
        <p:nvPicPr>
          <p:cNvPr id="70659" name="Picture 6">
            <a:extLst>
              <a:ext uri="{FF2B5EF4-FFF2-40B4-BE49-F238E27FC236}">
                <a16:creationId xmlns:a16="http://schemas.microsoft.com/office/drawing/2014/main" id="{F275EB35-0FA4-48A3-8202-204DAA1AC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5" t="8006" r="4865" b="6631"/>
          <a:stretch>
            <a:fillRect/>
          </a:stretch>
        </p:blipFill>
        <p:spPr bwMode="auto">
          <a:xfrm>
            <a:off x="0" y="1268413"/>
            <a:ext cx="4392613" cy="2501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0" name="Picture 8">
            <a:extLst>
              <a:ext uri="{FF2B5EF4-FFF2-40B4-BE49-F238E27FC236}">
                <a16:creationId xmlns:a16="http://schemas.microsoft.com/office/drawing/2014/main" id="{7D21DA51-0E48-402B-986C-CFFB6FE2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48100"/>
            <a:ext cx="40322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a:extLst>
              <a:ext uri="{FF2B5EF4-FFF2-40B4-BE49-F238E27FC236}">
                <a16:creationId xmlns:a16="http://schemas.microsoft.com/office/drawing/2014/main" id="{8AA3E433-6172-48C5-895C-15287D449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376238"/>
            <a:ext cx="32972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1">
            <a:extLst>
              <a:ext uri="{FF2B5EF4-FFF2-40B4-BE49-F238E27FC236}">
                <a16:creationId xmlns:a16="http://schemas.microsoft.com/office/drawing/2014/main" id="{9B678B94-00B9-427D-8318-17916E42B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644900"/>
            <a:ext cx="26654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2">
            <a:extLst>
              <a:ext uri="{FF2B5EF4-FFF2-40B4-BE49-F238E27FC236}">
                <a16:creationId xmlns:a16="http://schemas.microsoft.com/office/drawing/2014/main" id="{C98AAB1A-4C9F-453D-B86B-820AFD158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238" y="3644900"/>
            <a:ext cx="47879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13">
            <a:extLst>
              <a:ext uri="{FF2B5EF4-FFF2-40B4-BE49-F238E27FC236}">
                <a16:creationId xmlns:a16="http://schemas.microsoft.com/office/drawing/2014/main" id="{BEFDC177-1E0D-4B98-A568-DED4735907D2}"/>
              </a:ext>
            </a:extLst>
          </p:cNvPr>
          <p:cNvSpPr txBox="1">
            <a:spLocks noChangeArrowheads="1"/>
          </p:cNvSpPr>
          <p:nvPr/>
        </p:nvSpPr>
        <p:spPr bwMode="auto">
          <a:xfrm>
            <a:off x="231775" y="6589713"/>
            <a:ext cx="434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1200" i="0"/>
              <a:t>John Nábelek</a:t>
            </a:r>
            <a:r>
              <a:rPr lang="en-US" altLang="it-IT" sz="1200"/>
              <a:t>, et al.</a:t>
            </a:r>
            <a:r>
              <a:rPr lang="pl-PL" altLang="it-IT" sz="1200"/>
              <a:t> </a:t>
            </a:r>
            <a:r>
              <a:rPr lang="en-US" altLang="it-IT" sz="1200"/>
              <a:t>Science </a:t>
            </a:r>
            <a:r>
              <a:rPr lang="en-US" altLang="it-IT" sz="1200" b="1" i="0"/>
              <a:t>325</a:t>
            </a:r>
            <a:r>
              <a:rPr lang="en-US" altLang="it-IT" sz="1200" i="0"/>
              <a:t>, 1371 (2009);</a:t>
            </a:r>
          </a:p>
          <a:p>
            <a:pPr eaLnBrk="1" hangingPunct="1"/>
            <a:endParaRPr lang="en-US" altLang="it-IT" sz="1200" i="0"/>
          </a:p>
        </p:txBody>
      </p:sp>
      <p:sp>
        <p:nvSpPr>
          <p:cNvPr id="70665" name="Text Box 14">
            <a:extLst>
              <a:ext uri="{FF2B5EF4-FFF2-40B4-BE49-F238E27FC236}">
                <a16:creationId xmlns:a16="http://schemas.microsoft.com/office/drawing/2014/main" id="{D71C23FE-1429-4E81-8848-D77A46DB19FA}"/>
              </a:ext>
            </a:extLst>
          </p:cNvPr>
          <p:cNvSpPr txBox="1">
            <a:spLocks noChangeArrowheads="1"/>
          </p:cNvSpPr>
          <p:nvPr/>
        </p:nvSpPr>
        <p:spPr bwMode="auto">
          <a:xfrm>
            <a:off x="3995738" y="6629400"/>
            <a:ext cx="434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i="0"/>
              <a:t>Foto: J. Karwowski, M. Karwasz, M. Visintainer </a:t>
            </a:r>
            <a:endParaRPr lang="en-US" altLang="it-IT" sz="1200" i="0"/>
          </a:p>
          <a:p>
            <a:pPr eaLnBrk="1" hangingPunct="1"/>
            <a:endParaRPr lang="en-US" altLang="it-IT" sz="12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96"/>
                                        </p:tgtEl>
                                        <p:attrNameLst>
                                          <p:attrName>style.visibility</p:attrName>
                                        </p:attrNameLst>
                                      </p:cBhvr>
                                      <p:to>
                                        <p:strVal val="visible"/>
                                      </p:to>
                                    </p:set>
                                    <p:animEffect transition="in" filter="fade">
                                      <p:cBhvr>
                                        <p:cTn id="7" dur="1000"/>
                                        <p:tgtEl>
                                          <p:spTgt spid="67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a:extLst>
              <a:ext uri="{FF2B5EF4-FFF2-40B4-BE49-F238E27FC236}">
                <a16:creationId xmlns:a16="http://schemas.microsoft.com/office/drawing/2014/main" id="{C32B0409-3C0D-4331-87D5-DAFAB5F7D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28"/>
          <a:stretch>
            <a:fillRect/>
          </a:stretch>
        </p:blipFill>
        <p:spPr bwMode="auto">
          <a:xfrm>
            <a:off x="250825" y="1844675"/>
            <a:ext cx="4897438" cy="286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683" name="Text Box 8">
            <a:extLst>
              <a:ext uri="{FF2B5EF4-FFF2-40B4-BE49-F238E27FC236}">
                <a16:creationId xmlns:a16="http://schemas.microsoft.com/office/drawing/2014/main" id="{1E36F377-3F7B-478C-AC78-6FA1B3F3854C}"/>
              </a:ext>
            </a:extLst>
          </p:cNvPr>
          <p:cNvSpPr txBox="1">
            <a:spLocks noChangeArrowheads="1"/>
          </p:cNvSpPr>
          <p:nvPr/>
        </p:nvSpPr>
        <p:spPr bwMode="auto">
          <a:xfrm>
            <a:off x="611188" y="4941888"/>
            <a:ext cx="4216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Giappone</a:t>
            </a:r>
          </a:p>
          <a:p>
            <a:pPr eaLnBrk="1" hangingPunct="1"/>
            <a:r>
              <a:rPr lang="it-IT" altLang="it-IT" sz="2000" i="0"/>
              <a:t>La placca pacifica si muove a ovest</a:t>
            </a:r>
          </a:p>
          <a:p>
            <a:pPr eaLnBrk="1" hangingPunct="1"/>
            <a:r>
              <a:rPr lang="it-IT" altLang="it-IT" sz="2000" i="0"/>
              <a:t>Angolo di subduzione: 45º</a:t>
            </a:r>
          </a:p>
          <a:p>
            <a:pPr eaLnBrk="1" hangingPunct="1"/>
            <a:r>
              <a:rPr lang="it-IT" altLang="it-IT" sz="2000" i="0"/>
              <a:t>Vulcani vicini alla costa  </a:t>
            </a:r>
          </a:p>
        </p:txBody>
      </p:sp>
      <p:pic>
        <p:nvPicPr>
          <p:cNvPr id="71684" name="Picture 9">
            <a:extLst>
              <a:ext uri="{FF2B5EF4-FFF2-40B4-BE49-F238E27FC236}">
                <a16:creationId xmlns:a16="http://schemas.microsoft.com/office/drawing/2014/main" id="{6A3F0245-78FC-46C0-98C2-C8FE4EC28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39700"/>
            <a:ext cx="28813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0">
            <a:extLst>
              <a:ext uri="{FF2B5EF4-FFF2-40B4-BE49-F238E27FC236}">
                <a16:creationId xmlns:a16="http://schemas.microsoft.com/office/drawing/2014/main" id="{AE6D5331-72C4-4FD9-93AB-1802A0156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313" y="2219325"/>
            <a:ext cx="28797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1">
            <a:extLst>
              <a:ext uri="{FF2B5EF4-FFF2-40B4-BE49-F238E27FC236}">
                <a16:creationId xmlns:a16="http://schemas.microsoft.com/office/drawing/2014/main" id="{B2347763-00E4-4D13-9B14-032F6A173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7025" y="4508500"/>
            <a:ext cx="2943225" cy="20669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687" name="Text Box 12">
            <a:extLst>
              <a:ext uri="{FF2B5EF4-FFF2-40B4-BE49-F238E27FC236}">
                <a16:creationId xmlns:a16="http://schemas.microsoft.com/office/drawing/2014/main" id="{89855696-F191-40B2-922F-5712C8CFF416}"/>
              </a:ext>
            </a:extLst>
          </p:cNvPr>
          <p:cNvSpPr txBox="1">
            <a:spLocks noChangeArrowheads="1"/>
          </p:cNvSpPr>
          <p:nvPr/>
        </p:nvSpPr>
        <p:spPr bwMode="auto">
          <a:xfrm>
            <a:off x="1936750" y="6575425"/>
            <a:ext cx="18732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000"/>
              <a:t>Due fogli di carta in collisione </a:t>
            </a:r>
            <a:endParaRPr lang="en-US" altLang="it-IT" sz="1000"/>
          </a:p>
        </p:txBody>
      </p:sp>
      <p:sp>
        <p:nvSpPr>
          <p:cNvPr id="71688" name="CasellaDiTesto 9">
            <a:extLst>
              <a:ext uri="{FF2B5EF4-FFF2-40B4-BE49-F238E27FC236}">
                <a16:creationId xmlns:a16="http://schemas.microsoft.com/office/drawing/2014/main" id="{F8B1274F-AED9-4AA9-98B1-EEB30EF96B8C}"/>
              </a:ext>
            </a:extLst>
          </p:cNvPr>
          <p:cNvSpPr txBox="1">
            <a:spLocks noChangeArrowheads="1"/>
          </p:cNvSpPr>
          <p:nvPr/>
        </p:nvSpPr>
        <p:spPr bwMode="auto">
          <a:xfrm>
            <a:off x="5580063" y="282575"/>
            <a:ext cx="516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Kagoshima: vulcano</a:t>
            </a:r>
          </a:p>
        </p:txBody>
      </p:sp>
      <p:sp>
        <p:nvSpPr>
          <p:cNvPr id="71689" name="CasellaDiTesto 11">
            <a:extLst>
              <a:ext uri="{FF2B5EF4-FFF2-40B4-BE49-F238E27FC236}">
                <a16:creationId xmlns:a16="http://schemas.microsoft.com/office/drawing/2014/main" id="{19B950E3-D8A3-4952-97F7-87FE53517D15}"/>
              </a:ext>
            </a:extLst>
          </p:cNvPr>
          <p:cNvSpPr txBox="1">
            <a:spLocks noChangeArrowheads="1"/>
          </p:cNvSpPr>
          <p:nvPr/>
        </p:nvSpPr>
        <p:spPr bwMode="auto">
          <a:xfrm>
            <a:off x="5438775" y="2346325"/>
            <a:ext cx="5965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Matsushima: </a:t>
            </a:r>
          </a:p>
          <a:p>
            <a:pPr eaLnBrk="1" hangingPunct="1"/>
            <a:r>
              <a:rPr lang="it-IT" altLang="it-IT" i="0"/>
              <a:t>archipelago calcareo</a:t>
            </a:r>
          </a:p>
        </p:txBody>
      </p:sp>
      <p:sp>
        <p:nvSpPr>
          <p:cNvPr id="71690" name="CasellaDiTesto 13">
            <a:extLst>
              <a:ext uri="{FF2B5EF4-FFF2-40B4-BE49-F238E27FC236}">
                <a16:creationId xmlns:a16="http://schemas.microsoft.com/office/drawing/2014/main" id="{9E0DD33B-B041-429D-BD7B-3A06578FFC9F}"/>
              </a:ext>
            </a:extLst>
          </p:cNvPr>
          <p:cNvSpPr txBox="1">
            <a:spLocks noChangeArrowheads="1"/>
          </p:cNvSpPr>
          <p:nvPr/>
        </p:nvSpPr>
        <p:spPr bwMode="auto">
          <a:xfrm>
            <a:off x="5594350" y="4667250"/>
            <a:ext cx="629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Sendai. Lago vulcanico</a:t>
            </a:r>
          </a:p>
        </p:txBody>
      </p:sp>
      <p:sp>
        <p:nvSpPr>
          <p:cNvPr id="71691" name="Rectangle 2">
            <a:extLst>
              <a:ext uri="{FF2B5EF4-FFF2-40B4-BE49-F238E27FC236}">
                <a16:creationId xmlns:a16="http://schemas.microsoft.com/office/drawing/2014/main" id="{F26A92CA-4F2E-492C-811C-A68EF7C3121C}"/>
              </a:ext>
            </a:extLst>
          </p:cNvPr>
          <p:cNvSpPr>
            <a:spLocks noGrp="1" noChangeArrowheads="1"/>
          </p:cNvSpPr>
          <p:nvPr>
            <p:ph type="title"/>
          </p:nvPr>
        </p:nvSpPr>
        <p:spPr>
          <a:xfrm>
            <a:off x="-601663" y="134938"/>
            <a:ext cx="6337301" cy="1143000"/>
          </a:xfrm>
        </p:spPr>
        <p:txBody>
          <a:bodyPr/>
          <a:lstStyle/>
          <a:p>
            <a:pPr eaLnBrk="1" hangingPunct="1"/>
            <a:r>
              <a:rPr lang="it-IT" altLang="it-IT" sz="2400"/>
              <a:t>Placche in collisione: oceanica vs continentale in moto a ovest </a:t>
            </a:r>
            <a:br>
              <a:rPr lang="it-IT" altLang="it-IT" sz="2400"/>
            </a:br>
            <a:r>
              <a:rPr lang="it-IT" altLang="it-IT" sz="2400"/>
              <a:t>(Giappone)</a:t>
            </a:r>
          </a:p>
        </p:txBody>
      </p:sp>
      <p:sp>
        <p:nvSpPr>
          <p:cNvPr id="71692" name="CasellaDiTesto 16">
            <a:extLst>
              <a:ext uri="{FF2B5EF4-FFF2-40B4-BE49-F238E27FC236}">
                <a16:creationId xmlns:a16="http://schemas.microsoft.com/office/drawing/2014/main" id="{2533052A-7DD0-4AE4-8702-6F51F8DA4A41}"/>
              </a:ext>
            </a:extLst>
          </p:cNvPr>
          <p:cNvSpPr txBox="1">
            <a:spLocks noChangeArrowheads="1"/>
          </p:cNvSpPr>
          <p:nvPr/>
        </p:nvSpPr>
        <p:spPr bwMode="auto">
          <a:xfrm>
            <a:off x="5273675" y="6499225"/>
            <a:ext cx="629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Foto: Maria Karwasz</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10" descr="Immagine che contiene esterni, montagna, aeroplano, natura&#10;&#10;Descrizione generata automaticamente">
            <a:extLst>
              <a:ext uri="{FF2B5EF4-FFF2-40B4-BE49-F238E27FC236}">
                <a16:creationId xmlns:a16="http://schemas.microsoft.com/office/drawing/2014/main" id="{476F95D6-2371-47FC-892D-80B0B4A32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7963"/>
            <a:ext cx="428307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CasellaDiTesto 11">
            <a:extLst>
              <a:ext uri="{FF2B5EF4-FFF2-40B4-BE49-F238E27FC236}">
                <a16:creationId xmlns:a16="http://schemas.microsoft.com/office/drawing/2014/main" id="{ED6851AE-9561-4A3B-B68D-4731C079EDB9}"/>
              </a:ext>
            </a:extLst>
          </p:cNvPr>
          <p:cNvSpPr txBox="1">
            <a:spLocks noChangeArrowheads="1"/>
          </p:cNvSpPr>
          <p:nvPr/>
        </p:nvSpPr>
        <p:spPr bwMode="auto">
          <a:xfrm>
            <a:off x="368300" y="404813"/>
            <a:ext cx="6296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Fujimoto</a:t>
            </a:r>
          </a:p>
        </p:txBody>
      </p:sp>
      <p:pic>
        <p:nvPicPr>
          <p:cNvPr id="72708" name="Immagine 13" descr="Immagine che contiene acqua, esterni, cielo, natura&#10;&#10;Descrizione generata automaticamente">
            <a:extLst>
              <a:ext uri="{FF2B5EF4-FFF2-40B4-BE49-F238E27FC236}">
                <a16:creationId xmlns:a16="http://schemas.microsoft.com/office/drawing/2014/main" id="{39A52412-447E-40C3-82E9-5F8FEF83C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7963"/>
            <a:ext cx="43005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Immagine 17">
            <a:extLst>
              <a:ext uri="{FF2B5EF4-FFF2-40B4-BE49-F238E27FC236}">
                <a16:creationId xmlns:a16="http://schemas.microsoft.com/office/drawing/2014/main" id="{89296485-9221-4F35-826F-136680A44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494088"/>
            <a:ext cx="428307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Immagine 19" descr="Immagine che contiene letto, interni, natura&#10;&#10;Descrizione generata automaticamente">
            <a:extLst>
              <a:ext uri="{FF2B5EF4-FFF2-40B4-BE49-F238E27FC236}">
                <a16:creationId xmlns:a16="http://schemas.microsoft.com/office/drawing/2014/main" id="{22B9D906-794E-4C04-B6F3-673B3C9B4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663" y="3494088"/>
            <a:ext cx="4281487"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CasellaDiTesto 20">
            <a:extLst>
              <a:ext uri="{FF2B5EF4-FFF2-40B4-BE49-F238E27FC236}">
                <a16:creationId xmlns:a16="http://schemas.microsoft.com/office/drawing/2014/main" id="{9CEF8B05-9EE3-4C3A-920D-6BFC93A8039D}"/>
              </a:ext>
            </a:extLst>
          </p:cNvPr>
          <p:cNvSpPr txBox="1">
            <a:spLocks noChangeArrowheads="1"/>
          </p:cNvSpPr>
          <p:nvPr/>
        </p:nvSpPr>
        <p:spPr bwMode="auto">
          <a:xfrm>
            <a:off x="4932363" y="404813"/>
            <a:ext cx="6296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Matsushima</a:t>
            </a:r>
          </a:p>
        </p:txBody>
      </p:sp>
      <p:sp>
        <p:nvSpPr>
          <p:cNvPr id="72712" name="CasellaDiTesto 22">
            <a:extLst>
              <a:ext uri="{FF2B5EF4-FFF2-40B4-BE49-F238E27FC236}">
                <a16:creationId xmlns:a16="http://schemas.microsoft.com/office/drawing/2014/main" id="{11AED14F-476D-49C8-95DD-53B06C1DE113}"/>
              </a:ext>
            </a:extLst>
          </p:cNvPr>
          <p:cNvSpPr txBox="1">
            <a:spLocks noChangeArrowheads="1"/>
          </p:cNvSpPr>
          <p:nvPr/>
        </p:nvSpPr>
        <p:spPr bwMode="auto">
          <a:xfrm>
            <a:off x="387350" y="3789363"/>
            <a:ext cx="6296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Siberia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a:extLst>
              <a:ext uri="{FF2B5EF4-FFF2-40B4-BE49-F238E27FC236}">
                <a16:creationId xmlns:a16="http://schemas.microsoft.com/office/drawing/2014/main" id="{98124644-A663-4B40-9AEE-4CAB58FFC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28"/>
          <a:stretch>
            <a:fillRect/>
          </a:stretch>
        </p:blipFill>
        <p:spPr bwMode="auto">
          <a:xfrm>
            <a:off x="246063" y="1046163"/>
            <a:ext cx="5170487" cy="2432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1" name="Text Box 4">
            <a:extLst>
              <a:ext uri="{FF2B5EF4-FFF2-40B4-BE49-F238E27FC236}">
                <a16:creationId xmlns:a16="http://schemas.microsoft.com/office/drawing/2014/main" id="{6859D8A1-6427-4EA2-92B7-5E0CD630DCA1}"/>
              </a:ext>
            </a:extLst>
          </p:cNvPr>
          <p:cNvSpPr txBox="1">
            <a:spLocks noChangeArrowheads="1"/>
          </p:cNvSpPr>
          <p:nvPr/>
        </p:nvSpPr>
        <p:spPr bwMode="auto">
          <a:xfrm>
            <a:off x="5435600" y="5691188"/>
            <a:ext cx="3529013"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Ande (7 mila metri)</a:t>
            </a:r>
          </a:p>
          <a:p>
            <a:pPr eaLnBrk="1" hangingPunct="1"/>
            <a:r>
              <a:rPr lang="it-IT" altLang="it-IT" sz="2000" i="0"/>
              <a:t>Angolo di subduzione: 15-25º</a:t>
            </a:r>
          </a:p>
          <a:p>
            <a:pPr eaLnBrk="1" hangingPunct="1"/>
            <a:r>
              <a:rPr lang="it-IT" altLang="it-IT" sz="2000" i="0"/>
              <a:t>Vulcani a 100 km dalla costa</a:t>
            </a:r>
          </a:p>
        </p:txBody>
      </p:sp>
      <p:pic>
        <p:nvPicPr>
          <p:cNvPr id="73732" name="Picture 8">
            <a:extLst>
              <a:ext uri="{FF2B5EF4-FFF2-40B4-BE49-F238E27FC236}">
                <a16:creationId xmlns:a16="http://schemas.microsoft.com/office/drawing/2014/main" id="{AFFDB986-64B2-492A-866F-0409138C6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1204913"/>
            <a:ext cx="31527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9">
            <a:extLst>
              <a:ext uri="{FF2B5EF4-FFF2-40B4-BE49-F238E27FC236}">
                <a16:creationId xmlns:a16="http://schemas.microsoft.com/office/drawing/2014/main" id="{B33700EB-38F1-42DB-8D4F-49F7E056F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95650"/>
            <a:ext cx="36734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2">
            <a:extLst>
              <a:ext uri="{FF2B5EF4-FFF2-40B4-BE49-F238E27FC236}">
                <a16:creationId xmlns:a16="http://schemas.microsoft.com/office/drawing/2014/main" id="{792B3EF4-93F2-47D8-A0A2-13FA2F94AF1A}"/>
              </a:ext>
            </a:extLst>
          </p:cNvPr>
          <p:cNvSpPr>
            <a:spLocks noGrp="1" noChangeArrowheads="1"/>
          </p:cNvSpPr>
          <p:nvPr>
            <p:ph type="title"/>
          </p:nvPr>
        </p:nvSpPr>
        <p:spPr>
          <a:xfrm>
            <a:off x="-66675" y="-101600"/>
            <a:ext cx="9437688" cy="1143000"/>
          </a:xfrm>
        </p:spPr>
        <p:txBody>
          <a:bodyPr/>
          <a:lstStyle/>
          <a:p>
            <a:pPr eaLnBrk="1" hangingPunct="1"/>
            <a:r>
              <a:rPr lang="it-IT" altLang="it-IT" sz="2400"/>
              <a:t>Placche in collisione: oceanica vs continentale in moto a Est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a:extLst>
              <a:ext uri="{FF2B5EF4-FFF2-40B4-BE49-F238E27FC236}">
                <a16:creationId xmlns:a16="http://schemas.microsoft.com/office/drawing/2014/main" id="{AF475701-F648-4B53-9B40-14E832315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268413"/>
            <a:ext cx="4375150" cy="41671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9">
            <a:extLst>
              <a:ext uri="{FF2B5EF4-FFF2-40B4-BE49-F238E27FC236}">
                <a16:creationId xmlns:a16="http://schemas.microsoft.com/office/drawing/2014/main" id="{9CEA97A5-3ED8-46F7-817A-106CEAE0A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94" t="9875" r="2238" b="4938"/>
          <a:stretch>
            <a:fillRect/>
          </a:stretch>
        </p:blipFill>
        <p:spPr bwMode="auto">
          <a:xfrm>
            <a:off x="200025" y="1163638"/>
            <a:ext cx="4371975" cy="22891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 Box 10">
            <a:extLst>
              <a:ext uri="{FF2B5EF4-FFF2-40B4-BE49-F238E27FC236}">
                <a16:creationId xmlns:a16="http://schemas.microsoft.com/office/drawing/2014/main" id="{FE8C06EB-0D13-4EBB-A372-C9C10C618B9C}"/>
              </a:ext>
            </a:extLst>
          </p:cNvPr>
          <p:cNvSpPr txBox="1">
            <a:spLocks noChangeArrowheads="1"/>
          </p:cNvSpPr>
          <p:nvPr/>
        </p:nvSpPr>
        <p:spPr bwMode="auto">
          <a:xfrm>
            <a:off x="179388" y="3092450"/>
            <a:ext cx="21224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600" i="0"/>
              <a:t>grafica</a:t>
            </a:r>
            <a:r>
              <a:rPr lang="pl-PL" altLang="it-IT" sz="1600" i="0"/>
              <a:t> K. Konieczna</a:t>
            </a:r>
            <a:endParaRPr lang="en-US" altLang="it-IT" sz="1600" i="0"/>
          </a:p>
        </p:txBody>
      </p:sp>
      <p:sp>
        <p:nvSpPr>
          <p:cNvPr id="74757" name="Text Box 11">
            <a:extLst>
              <a:ext uri="{FF2B5EF4-FFF2-40B4-BE49-F238E27FC236}">
                <a16:creationId xmlns:a16="http://schemas.microsoft.com/office/drawing/2014/main" id="{1EDA744D-E184-47B9-A072-6814C331DB99}"/>
              </a:ext>
            </a:extLst>
          </p:cNvPr>
          <p:cNvSpPr txBox="1">
            <a:spLocks noChangeArrowheads="1"/>
          </p:cNvSpPr>
          <p:nvPr/>
        </p:nvSpPr>
        <p:spPr bwMode="auto">
          <a:xfrm>
            <a:off x="4500563" y="5589588"/>
            <a:ext cx="2681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600"/>
              <a:t>Physics World, no 3. (2012)</a:t>
            </a:r>
            <a:endParaRPr lang="en-US" altLang="it-IT" sz="1600"/>
          </a:p>
        </p:txBody>
      </p:sp>
      <p:sp>
        <p:nvSpPr>
          <p:cNvPr id="74758" name="Rectangle 2">
            <a:extLst>
              <a:ext uri="{FF2B5EF4-FFF2-40B4-BE49-F238E27FC236}">
                <a16:creationId xmlns:a16="http://schemas.microsoft.com/office/drawing/2014/main" id="{47CD1C02-8DDB-4E65-8E04-B7085E41D65C}"/>
              </a:ext>
            </a:extLst>
          </p:cNvPr>
          <p:cNvSpPr>
            <a:spLocks noGrp="1" noChangeArrowheads="1"/>
          </p:cNvSpPr>
          <p:nvPr>
            <p:ph type="title"/>
          </p:nvPr>
        </p:nvSpPr>
        <p:spPr>
          <a:xfrm>
            <a:off x="1382713" y="-28575"/>
            <a:ext cx="6337300" cy="1143000"/>
          </a:xfrm>
        </p:spPr>
        <p:txBody>
          <a:bodyPr/>
          <a:lstStyle/>
          <a:p>
            <a:pPr eaLnBrk="1" hangingPunct="1"/>
            <a:r>
              <a:rPr lang="it-IT" altLang="it-IT" sz="2400"/>
              <a:t>Placche in collisione: oceanica vs oceanica (Isole Marianna)</a:t>
            </a:r>
          </a:p>
        </p:txBody>
      </p:sp>
      <p:pic>
        <p:nvPicPr>
          <p:cNvPr id="74759" name="Picture 2">
            <a:extLst>
              <a:ext uri="{FF2B5EF4-FFF2-40B4-BE49-F238E27FC236}">
                <a16:creationId xmlns:a16="http://schemas.microsoft.com/office/drawing/2014/main" id="{0DD6B5EF-2DBE-4B3D-8950-9600E8A61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3502025"/>
            <a:ext cx="4256088"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CasellaDiTesto 11">
            <a:extLst>
              <a:ext uri="{FF2B5EF4-FFF2-40B4-BE49-F238E27FC236}">
                <a16:creationId xmlns:a16="http://schemas.microsoft.com/office/drawing/2014/main" id="{0601C00E-E953-435D-B6A4-E6ACA0640DD9}"/>
              </a:ext>
            </a:extLst>
          </p:cNvPr>
          <p:cNvSpPr txBox="1">
            <a:spLocks noChangeArrowheads="1"/>
          </p:cNvSpPr>
          <p:nvPr/>
        </p:nvSpPr>
        <p:spPr bwMode="auto">
          <a:xfrm>
            <a:off x="168275" y="6405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https://it.wikipedia.org/wiki/Isole_Marianne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a:extLst>
              <a:ext uri="{FF2B5EF4-FFF2-40B4-BE49-F238E27FC236}">
                <a16:creationId xmlns:a16="http://schemas.microsoft.com/office/drawing/2014/main" id="{9265BB4B-B738-4CCE-9613-A4F5B2E75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38238"/>
            <a:ext cx="6126162" cy="45942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Text Box 11">
            <a:extLst>
              <a:ext uri="{FF2B5EF4-FFF2-40B4-BE49-F238E27FC236}">
                <a16:creationId xmlns:a16="http://schemas.microsoft.com/office/drawing/2014/main" id="{0125AF30-698B-459C-A8E2-970058554873}"/>
              </a:ext>
            </a:extLst>
          </p:cNvPr>
          <p:cNvSpPr txBox="1">
            <a:spLocks noChangeArrowheads="1"/>
          </p:cNvSpPr>
          <p:nvPr/>
        </p:nvSpPr>
        <p:spPr bwMode="auto">
          <a:xfrm>
            <a:off x="323850" y="5745163"/>
            <a:ext cx="809625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Ma certo! Quando due placche si urtano, una va sotto. </a:t>
            </a:r>
          </a:p>
          <a:p>
            <a:pPr eaLnBrk="1" hangingPunct="1"/>
            <a:r>
              <a:rPr lang="it-IT" altLang="it-IT" sz="2200" i="0"/>
              <a:t>E 10 km sono niente rispetto al raggio della Terra</a:t>
            </a:r>
            <a:r>
              <a:rPr lang="pl-PL" altLang="it-IT" sz="2200" i="0"/>
              <a:t>)</a:t>
            </a:r>
            <a:endParaRPr lang="it-IT" altLang="it-IT" sz="2200" i="0"/>
          </a:p>
          <a:p>
            <a:pPr eaLnBrk="1" hangingPunct="1"/>
            <a:r>
              <a:rPr lang="it-IT" altLang="it-IT" sz="2200" i="0"/>
              <a:t>E il lembo libero di quell’altra si alza, formando un’archipelago </a:t>
            </a:r>
            <a:endParaRPr lang="en-US" altLang="it-IT" sz="2200" i="0"/>
          </a:p>
        </p:txBody>
      </p:sp>
      <p:sp>
        <p:nvSpPr>
          <p:cNvPr id="75780" name="Rectangle 2">
            <a:extLst>
              <a:ext uri="{FF2B5EF4-FFF2-40B4-BE49-F238E27FC236}">
                <a16:creationId xmlns:a16="http://schemas.microsoft.com/office/drawing/2014/main" id="{74BBEC05-C096-4F9C-B5E8-94EAB0AE2310}"/>
              </a:ext>
            </a:extLst>
          </p:cNvPr>
          <p:cNvSpPr>
            <a:spLocks noGrp="1" noChangeArrowheads="1"/>
          </p:cNvSpPr>
          <p:nvPr>
            <p:ph type="title"/>
          </p:nvPr>
        </p:nvSpPr>
        <p:spPr>
          <a:xfrm>
            <a:off x="107950" y="80963"/>
            <a:ext cx="8229600" cy="1143000"/>
          </a:xfrm>
        </p:spPr>
        <p:txBody>
          <a:bodyPr/>
          <a:lstStyle/>
          <a:p>
            <a:pPr eaLnBrk="1" hangingPunct="1"/>
            <a:r>
              <a:rPr lang="it-IT" altLang="it-IT" sz="3200"/>
              <a:t>La fossa delle Marianne, la fossa delle Aleuti, la fossa di…</a:t>
            </a:r>
            <a:endParaRPr lang="en-US" altLang="it-IT" sz="3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F7BD110-BFDB-4D13-84EC-B0DA03F04E28}"/>
              </a:ext>
            </a:extLst>
          </p:cNvPr>
          <p:cNvSpPr>
            <a:spLocks noGrp="1" noChangeArrowheads="1"/>
          </p:cNvSpPr>
          <p:nvPr>
            <p:ph type="title"/>
          </p:nvPr>
        </p:nvSpPr>
        <p:spPr>
          <a:xfrm>
            <a:off x="-1189038" y="61913"/>
            <a:ext cx="8229601" cy="1143000"/>
          </a:xfrm>
        </p:spPr>
        <p:txBody>
          <a:bodyPr/>
          <a:lstStyle/>
          <a:p>
            <a:pPr eaLnBrk="1" hangingPunct="1"/>
            <a:r>
              <a:rPr lang="it-IT" altLang="it-IT" sz="3600"/>
              <a:t>I </a:t>
            </a:r>
            <a:r>
              <a:rPr lang="it-IT" altLang="it-IT" sz="3200"/>
              <a:t>continenti si separano</a:t>
            </a:r>
            <a:endParaRPr lang="en-US" altLang="it-IT" sz="3200"/>
          </a:p>
        </p:txBody>
      </p:sp>
      <p:pic>
        <p:nvPicPr>
          <p:cNvPr id="76803" name="Picture 8">
            <a:extLst>
              <a:ext uri="{FF2B5EF4-FFF2-40B4-BE49-F238E27FC236}">
                <a16:creationId xmlns:a16="http://schemas.microsoft.com/office/drawing/2014/main" id="{B5A4DC44-165B-4C9F-8D2B-1B33CEB7D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993775"/>
            <a:ext cx="3816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a:extLst>
              <a:ext uri="{FF2B5EF4-FFF2-40B4-BE49-F238E27FC236}">
                <a16:creationId xmlns:a16="http://schemas.microsoft.com/office/drawing/2014/main" id="{0804C2DE-2372-44A9-B7DA-C45F38420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640138"/>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10">
            <a:extLst>
              <a:ext uri="{FF2B5EF4-FFF2-40B4-BE49-F238E27FC236}">
                <a16:creationId xmlns:a16="http://schemas.microsoft.com/office/drawing/2014/main" id="{681CC996-AA55-4E77-AA45-E0EF45D55E27}"/>
              </a:ext>
            </a:extLst>
          </p:cNvPr>
          <p:cNvSpPr txBox="1">
            <a:spLocks noChangeArrowheads="1"/>
          </p:cNvSpPr>
          <p:nvPr/>
        </p:nvSpPr>
        <p:spPr bwMode="auto">
          <a:xfrm>
            <a:off x="7089775" y="633413"/>
            <a:ext cx="151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400" i="0"/>
              <a:t>Foto M. Karwasz</a:t>
            </a:r>
            <a:endParaRPr lang="en-US" altLang="it-IT" sz="1400" i="0"/>
          </a:p>
        </p:txBody>
      </p:sp>
      <p:sp>
        <p:nvSpPr>
          <p:cNvPr id="76806" name="Text Box 11">
            <a:extLst>
              <a:ext uri="{FF2B5EF4-FFF2-40B4-BE49-F238E27FC236}">
                <a16:creationId xmlns:a16="http://schemas.microsoft.com/office/drawing/2014/main" id="{ABB93B89-4592-4308-AB5E-94FEFDBA90F5}"/>
              </a:ext>
            </a:extLst>
          </p:cNvPr>
          <p:cNvSpPr txBox="1">
            <a:spLocks noChangeArrowheads="1"/>
          </p:cNvSpPr>
          <p:nvPr/>
        </p:nvSpPr>
        <p:spPr bwMode="auto">
          <a:xfrm>
            <a:off x="4787900" y="1079500"/>
            <a:ext cx="23860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600" i="0"/>
              <a:t>Monti Sinai (Mar Rosso)</a:t>
            </a:r>
            <a:endParaRPr lang="en-US" altLang="it-IT" sz="1600" i="0"/>
          </a:p>
        </p:txBody>
      </p:sp>
      <p:pic>
        <p:nvPicPr>
          <p:cNvPr id="76807" name="Picture 2">
            <a:extLst>
              <a:ext uri="{FF2B5EF4-FFF2-40B4-BE49-F238E27FC236}">
                <a16:creationId xmlns:a16="http://schemas.microsoft.com/office/drawing/2014/main" id="{64811408-4D51-410D-9616-60869B635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020763"/>
            <a:ext cx="4460875"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CasellaDiTesto 9">
            <a:extLst>
              <a:ext uri="{FF2B5EF4-FFF2-40B4-BE49-F238E27FC236}">
                <a16:creationId xmlns:a16="http://schemas.microsoft.com/office/drawing/2014/main" id="{437D2C8E-2FF9-46A7-BC32-B44DECEE366C}"/>
              </a:ext>
            </a:extLst>
          </p:cNvPr>
          <p:cNvSpPr txBox="1">
            <a:spLocks noChangeArrowheads="1"/>
          </p:cNvSpPr>
          <p:nvPr/>
        </p:nvSpPr>
        <p:spPr bwMode="auto">
          <a:xfrm>
            <a:off x="180975" y="6472238"/>
            <a:ext cx="5165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200"/>
              <a:t>https://demosec1.capitello.it/app/books/CPAC01_4265405AMC/html/142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6">
            <a:extLst>
              <a:ext uri="{FF2B5EF4-FFF2-40B4-BE49-F238E27FC236}">
                <a16:creationId xmlns:a16="http://schemas.microsoft.com/office/drawing/2014/main" id="{6CFAB7FF-79A1-411F-9D63-AD42421BEC8D}"/>
              </a:ext>
            </a:extLst>
          </p:cNvPr>
          <p:cNvSpPr txBox="1">
            <a:spLocks noChangeArrowheads="1"/>
          </p:cNvSpPr>
          <p:nvPr/>
        </p:nvSpPr>
        <p:spPr bwMode="auto">
          <a:xfrm>
            <a:off x="6588125" y="6548438"/>
            <a:ext cx="151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400" i="0"/>
              <a:t>Foto M. Karwasz</a:t>
            </a:r>
            <a:endParaRPr lang="en-US" altLang="it-IT" sz="1400" i="0"/>
          </a:p>
        </p:txBody>
      </p:sp>
      <p:pic>
        <p:nvPicPr>
          <p:cNvPr id="77827" name="Picture 7">
            <a:extLst>
              <a:ext uri="{FF2B5EF4-FFF2-40B4-BE49-F238E27FC236}">
                <a16:creationId xmlns:a16="http://schemas.microsoft.com/office/drawing/2014/main" id="{0DB3624A-1E98-469A-8DCE-3E056B4E5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563688"/>
            <a:ext cx="5183188"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a:extLst>
              <a:ext uri="{FF2B5EF4-FFF2-40B4-BE49-F238E27FC236}">
                <a16:creationId xmlns:a16="http://schemas.microsoft.com/office/drawing/2014/main" id="{237458E1-F5DE-4C10-892A-4EF49863B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543050"/>
            <a:ext cx="29464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2">
            <a:extLst>
              <a:ext uri="{FF2B5EF4-FFF2-40B4-BE49-F238E27FC236}">
                <a16:creationId xmlns:a16="http://schemas.microsoft.com/office/drawing/2014/main" id="{98648243-D1B2-425E-B4D4-4B393DD8E457}"/>
              </a:ext>
            </a:extLst>
          </p:cNvPr>
          <p:cNvSpPr>
            <a:spLocks noGrp="1" noChangeArrowheads="1"/>
          </p:cNvSpPr>
          <p:nvPr>
            <p:ph type="title"/>
          </p:nvPr>
        </p:nvSpPr>
        <p:spPr>
          <a:xfrm>
            <a:off x="1258888" y="80963"/>
            <a:ext cx="5761037" cy="1143000"/>
          </a:xfrm>
        </p:spPr>
        <p:txBody>
          <a:bodyPr/>
          <a:lstStyle/>
          <a:p>
            <a:pPr eaLnBrk="1" hangingPunct="1"/>
            <a:r>
              <a:rPr lang="it-IT" altLang="it-IT" sz="3200" dirty="0"/>
              <a:t>I continenti si separarono e la cicatrice si ricucì: Australia</a:t>
            </a:r>
            <a:endParaRPr lang="en-US" altLang="it-IT" sz="3200" dirty="0"/>
          </a:p>
        </p:txBody>
      </p:sp>
      <p:sp>
        <p:nvSpPr>
          <p:cNvPr id="77830" name="Text Box 6">
            <a:extLst>
              <a:ext uri="{FF2B5EF4-FFF2-40B4-BE49-F238E27FC236}">
                <a16:creationId xmlns:a16="http://schemas.microsoft.com/office/drawing/2014/main" id="{AAE6DBA4-9BA6-4A6D-A7CC-9AD2CDACDCD1}"/>
              </a:ext>
            </a:extLst>
          </p:cNvPr>
          <p:cNvSpPr txBox="1">
            <a:spLocks noChangeArrowheads="1"/>
          </p:cNvSpPr>
          <p:nvPr/>
        </p:nvSpPr>
        <p:spPr bwMode="auto">
          <a:xfrm>
            <a:off x="3814763" y="1773238"/>
            <a:ext cx="24257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1400" i="0"/>
              <a:t>Monte Kosciuszko, Australia</a:t>
            </a:r>
            <a:endParaRPr lang="en-US" altLang="it-IT" sz="14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64"/>
                                        </p:tgtEl>
                                        <p:attrNameLst>
                                          <p:attrName>style.visibility</p:attrName>
                                        </p:attrNameLst>
                                      </p:cBhvr>
                                      <p:to>
                                        <p:strVal val="visible"/>
                                      </p:to>
                                    </p:set>
                                    <p:anim calcmode="lin" valueType="num">
                                      <p:cBhvr additive="base">
                                        <p:cTn id="7" dur="500" fill="hold"/>
                                        <p:tgtEl>
                                          <p:spTgt spid="96264"/>
                                        </p:tgtEl>
                                        <p:attrNameLst>
                                          <p:attrName>ppt_x</p:attrName>
                                        </p:attrNameLst>
                                      </p:cBhvr>
                                      <p:tavLst>
                                        <p:tav tm="0">
                                          <p:val>
                                            <p:strVal val="#ppt_x"/>
                                          </p:val>
                                        </p:tav>
                                        <p:tav tm="100000">
                                          <p:val>
                                            <p:strVal val="#ppt_x"/>
                                          </p:val>
                                        </p:tav>
                                      </p:tavLst>
                                    </p:anim>
                                    <p:anim calcmode="lin" valueType="num">
                                      <p:cBhvr additive="base">
                                        <p:cTn id="8" dur="500" fill="hold"/>
                                        <p:tgtEl>
                                          <p:spTgt spid="96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320DCEF-4EEA-40F3-9DDD-75053114899F}"/>
              </a:ext>
            </a:extLst>
          </p:cNvPr>
          <p:cNvSpPr>
            <a:spLocks noGrp="1" noChangeArrowheads="1"/>
          </p:cNvSpPr>
          <p:nvPr>
            <p:ph type="title"/>
          </p:nvPr>
        </p:nvSpPr>
        <p:spPr/>
        <p:txBody>
          <a:bodyPr/>
          <a:lstStyle/>
          <a:p>
            <a:pPr eaLnBrk="1" hangingPunct="1"/>
            <a:r>
              <a:rPr lang="pl-PL" altLang="it-IT" sz="3600"/>
              <a:t>XIV: Stru</a:t>
            </a:r>
            <a:r>
              <a:rPr lang="it-IT" altLang="it-IT" sz="3600"/>
              <a:t>ttura</a:t>
            </a:r>
            <a:r>
              <a:rPr lang="pl-PL" altLang="it-IT" sz="3600"/>
              <a:t> </a:t>
            </a:r>
            <a:r>
              <a:rPr lang="it-IT" altLang="it-IT" sz="3600"/>
              <a:t>ed evoluzione della Terra</a:t>
            </a:r>
            <a:endParaRPr lang="en-US" altLang="it-IT" sz="3600"/>
          </a:p>
        </p:txBody>
      </p:sp>
      <p:sp>
        <p:nvSpPr>
          <p:cNvPr id="9219" name="Rectangle 3">
            <a:extLst>
              <a:ext uri="{FF2B5EF4-FFF2-40B4-BE49-F238E27FC236}">
                <a16:creationId xmlns:a16="http://schemas.microsoft.com/office/drawing/2014/main" id="{4FF73584-F943-4604-AA71-2BF8F8C7602B}"/>
              </a:ext>
            </a:extLst>
          </p:cNvPr>
          <p:cNvSpPr>
            <a:spLocks noGrp="1" noChangeArrowheads="1"/>
          </p:cNvSpPr>
          <p:nvPr>
            <p:ph type="body" idx="1"/>
          </p:nvPr>
        </p:nvSpPr>
        <p:spPr>
          <a:xfrm>
            <a:off x="457200" y="1600200"/>
            <a:ext cx="8686800" cy="4525963"/>
          </a:xfrm>
        </p:spPr>
        <p:txBody>
          <a:bodyPr/>
          <a:lstStyle/>
          <a:p>
            <a:pPr eaLnBrk="1" hangingPunct="1"/>
            <a:r>
              <a:rPr lang="pl-PL" altLang="it-IT" sz="2800"/>
              <a:t>Litos</a:t>
            </a:r>
            <a:r>
              <a:rPr lang="it-IT" altLang="it-IT" sz="2800"/>
              <a:t>fera (continenti, isole, vulcani, terremoti)</a:t>
            </a:r>
            <a:endParaRPr lang="pl-PL" altLang="it-IT" sz="2800"/>
          </a:p>
          <a:p>
            <a:pPr eaLnBrk="1" hangingPunct="1"/>
            <a:r>
              <a:rPr lang="it-IT" altLang="it-IT" sz="2800"/>
              <a:t>I</a:t>
            </a:r>
            <a:r>
              <a:rPr lang="pl-PL" altLang="it-IT" sz="2800"/>
              <a:t>dros</a:t>
            </a:r>
            <a:r>
              <a:rPr lang="it-IT" altLang="it-IT" sz="2800"/>
              <a:t>fera (oceani, fiumi, laghi, sorgenti etc.)</a:t>
            </a:r>
            <a:endParaRPr lang="pl-PL" altLang="it-IT" sz="2800"/>
          </a:p>
          <a:p>
            <a:pPr eaLnBrk="1" hangingPunct="1"/>
            <a:r>
              <a:rPr lang="pl-PL" altLang="it-IT" sz="2800"/>
              <a:t>Atmos</a:t>
            </a:r>
            <a:r>
              <a:rPr lang="it-IT" altLang="it-IT" sz="2800"/>
              <a:t>fera (venti, nuvole, stratosfera etc.) </a:t>
            </a:r>
            <a:endParaRPr lang="pl-PL" altLang="it-IT" sz="2800"/>
          </a:p>
          <a:p>
            <a:pPr eaLnBrk="1" hangingPunct="1"/>
            <a:r>
              <a:rPr lang="pl-PL" altLang="it-IT" sz="2800"/>
              <a:t>(Cr</a:t>
            </a:r>
            <a:r>
              <a:rPr lang="it-IT" altLang="it-IT" sz="2800"/>
              <a:t>iosfera</a:t>
            </a:r>
            <a:r>
              <a:rPr lang="pl-PL" altLang="it-IT" sz="2800"/>
              <a:t>)</a:t>
            </a:r>
            <a:r>
              <a:rPr lang="it-IT" altLang="it-IT" sz="2800"/>
              <a:t> calotte polari, ghiacciai alpini</a:t>
            </a:r>
            <a:endParaRPr lang="pl-PL" altLang="it-IT" sz="2800"/>
          </a:p>
          <a:p>
            <a:pPr eaLnBrk="1" hangingPunct="1"/>
            <a:r>
              <a:rPr lang="pl-PL" altLang="it-IT" sz="2800"/>
              <a:t>Bios</a:t>
            </a:r>
            <a:r>
              <a:rPr lang="it-IT" altLang="it-IT" sz="2800"/>
              <a:t>fera – infinità di specie e d’ambienti</a:t>
            </a:r>
          </a:p>
          <a:p>
            <a:pPr eaLnBrk="1" hangingPunct="1"/>
            <a:r>
              <a:rPr lang="it-IT" altLang="it-IT" sz="2800"/>
              <a:t>Antroposfera – tutto ciò che abbiamo creato (e devastato) noi</a:t>
            </a:r>
            <a:endParaRPr lang="en-US" altLang="it-IT" sz="2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magine 19" descr="Immagine che contiene esterni, acqua, cielo, montagna&#10;&#10;Descrizione generata automaticamente">
            <a:extLst>
              <a:ext uri="{FF2B5EF4-FFF2-40B4-BE49-F238E27FC236}">
                <a16:creationId xmlns:a16="http://schemas.microsoft.com/office/drawing/2014/main" id="{284F9269-7871-4FB2-B29C-C61FB58DA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134938"/>
            <a:ext cx="431958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Immagine 4" descr="Immagine che contiene acqua, esterni, cielo, lago&#10;&#10;Descrizione generata automaticamente">
            <a:extLst>
              <a:ext uri="{FF2B5EF4-FFF2-40B4-BE49-F238E27FC236}">
                <a16:creationId xmlns:a16="http://schemas.microsoft.com/office/drawing/2014/main" id="{451BCB70-D55A-4B13-82E6-69832F745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455988"/>
            <a:ext cx="43195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Immagine 11" descr="Immagine che contiene albero, esterni, natura, roccia&#10;&#10;Descrizione generata automaticamente">
            <a:extLst>
              <a:ext uri="{FF2B5EF4-FFF2-40B4-BE49-F238E27FC236}">
                <a16:creationId xmlns:a16="http://schemas.microsoft.com/office/drawing/2014/main" id="{E0A8F28D-A33F-4C5A-981A-834305B26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39700"/>
            <a:ext cx="43195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CasellaDiTesto 12">
            <a:extLst>
              <a:ext uri="{FF2B5EF4-FFF2-40B4-BE49-F238E27FC236}">
                <a16:creationId xmlns:a16="http://schemas.microsoft.com/office/drawing/2014/main" id="{64574DF1-4484-439E-B953-D66138757CC2}"/>
              </a:ext>
            </a:extLst>
          </p:cNvPr>
          <p:cNvSpPr txBox="1">
            <a:spLocks noChangeArrowheads="1"/>
          </p:cNvSpPr>
          <p:nvPr/>
        </p:nvSpPr>
        <p:spPr bwMode="auto">
          <a:xfrm>
            <a:off x="107950" y="3021013"/>
            <a:ext cx="449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Granite Gorge, Queensland, 260 mln anni</a:t>
            </a:r>
          </a:p>
        </p:txBody>
      </p:sp>
      <p:sp>
        <p:nvSpPr>
          <p:cNvPr id="78854" name="CasellaDiTesto 15">
            <a:extLst>
              <a:ext uri="{FF2B5EF4-FFF2-40B4-BE49-F238E27FC236}">
                <a16:creationId xmlns:a16="http://schemas.microsoft.com/office/drawing/2014/main" id="{11A4EBEC-5359-4CB2-A719-B93A31FA9998}"/>
              </a:ext>
            </a:extLst>
          </p:cNvPr>
          <p:cNvSpPr txBox="1">
            <a:spLocks noChangeArrowheads="1"/>
          </p:cNvSpPr>
          <p:nvPr/>
        </p:nvSpPr>
        <p:spPr bwMode="auto">
          <a:xfrm>
            <a:off x="4606925" y="476250"/>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Palm Cove, Grande Barriera Corallina</a:t>
            </a:r>
          </a:p>
        </p:txBody>
      </p:sp>
      <p:sp>
        <p:nvSpPr>
          <p:cNvPr id="78855" name="CasellaDiTesto 22">
            <a:extLst>
              <a:ext uri="{FF2B5EF4-FFF2-40B4-BE49-F238E27FC236}">
                <a16:creationId xmlns:a16="http://schemas.microsoft.com/office/drawing/2014/main" id="{4D0E62FC-44E5-4646-B39C-096B69EF70DA}"/>
              </a:ext>
            </a:extLst>
          </p:cNvPr>
          <p:cNvSpPr txBox="1">
            <a:spLocks noChangeArrowheads="1"/>
          </p:cNvSpPr>
          <p:nvPr/>
        </p:nvSpPr>
        <p:spPr bwMode="auto">
          <a:xfrm>
            <a:off x="107950" y="5556250"/>
            <a:ext cx="335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Tidbinbillar</a:t>
            </a:r>
            <a:endParaRPr lang="it-IT" altLang="it-IT" i="0"/>
          </a:p>
        </p:txBody>
      </p:sp>
      <p:pic>
        <p:nvPicPr>
          <p:cNvPr id="78856" name="Immagine 24" descr="Immagine che contiene cielo, esterni, natura, nuvole&#10;&#10;Descrizione generata automaticamente">
            <a:extLst>
              <a:ext uri="{FF2B5EF4-FFF2-40B4-BE49-F238E27FC236}">
                <a16:creationId xmlns:a16="http://schemas.microsoft.com/office/drawing/2014/main" id="{8DFAAC31-34FD-4C5C-AC0D-2471305DE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713" y="3492500"/>
            <a:ext cx="42767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CasellaDiTesto 25">
            <a:extLst>
              <a:ext uri="{FF2B5EF4-FFF2-40B4-BE49-F238E27FC236}">
                <a16:creationId xmlns:a16="http://schemas.microsoft.com/office/drawing/2014/main" id="{A53E5DD1-A857-4561-8E9A-D93A7BAC0FB6}"/>
              </a:ext>
            </a:extLst>
          </p:cNvPr>
          <p:cNvSpPr txBox="1">
            <a:spLocks noChangeArrowheads="1"/>
          </p:cNvSpPr>
          <p:nvPr/>
        </p:nvSpPr>
        <p:spPr bwMode="auto">
          <a:xfrm>
            <a:off x="4716463" y="3716338"/>
            <a:ext cx="3357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T</a:t>
            </a:r>
            <a:r>
              <a:rPr lang="it-IT" altLang="it-IT" i="0"/>
              <a:t>albingo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extLst>
              <a:ext uri="{FF2B5EF4-FFF2-40B4-BE49-F238E27FC236}">
                <a16:creationId xmlns:a16="http://schemas.microsoft.com/office/drawing/2014/main" id="{8F2F902F-A435-41A0-BBBC-EC9E0AABC595}"/>
              </a:ext>
            </a:extLst>
          </p:cNvPr>
          <p:cNvSpPr>
            <a:spLocks noGrp="1" noChangeArrowheads="1"/>
          </p:cNvSpPr>
          <p:nvPr>
            <p:ph type="title"/>
          </p:nvPr>
        </p:nvSpPr>
        <p:spPr>
          <a:xfrm>
            <a:off x="212725" y="257175"/>
            <a:ext cx="8751888" cy="11430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eaLnBrk="1" hangingPunct="1">
              <a:buClr>
                <a:srgbClr val="292929"/>
              </a:buClr>
              <a:buSzPct val="45000"/>
              <a:tabLst>
                <a:tab pos="723900" algn="l"/>
                <a:tab pos="1447800" algn="l"/>
                <a:tab pos="2171700" algn="l"/>
                <a:tab pos="2895600" algn="l"/>
                <a:tab pos="3619500" algn="l"/>
                <a:tab pos="4343400" algn="l"/>
                <a:tab pos="5067300" algn="l"/>
                <a:tab pos="5791200" algn="l"/>
              </a:tabLst>
            </a:pPr>
            <a:r>
              <a:rPr lang="it-IT" altLang="it-IT" sz="3200">
                <a:solidFill>
                  <a:srgbClr val="4D4D4D"/>
                </a:solidFill>
              </a:rPr>
              <a:t>La faglia (spaccatura) di Sant’Andrea – 1300 km </a:t>
            </a:r>
            <a:endParaRPr lang="pl-PL" altLang="it-IT" sz="3200">
              <a:solidFill>
                <a:srgbClr val="4D4D4D"/>
              </a:solidFill>
            </a:endParaRPr>
          </a:p>
        </p:txBody>
      </p:sp>
      <p:pic>
        <p:nvPicPr>
          <p:cNvPr id="80899" name="Picture 3">
            <a:extLst>
              <a:ext uri="{FF2B5EF4-FFF2-40B4-BE49-F238E27FC236}">
                <a16:creationId xmlns:a16="http://schemas.microsoft.com/office/drawing/2014/main" id="{C5B3F3E4-3712-4994-B3D9-BF69A985F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5981" y="194469"/>
            <a:ext cx="4738688"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0" name="Text Box 4">
            <a:extLst>
              <a:ext uri="{FF2B5EF4-FFF2-40B4-BE49-F238E27FC236}">
                <a16:creationId xmlns:a16="http://schemas.microsoft.com/office/drawing/2014/main" id="{4276AB98-EBB9-407D-A524-8AAB14B0C880}"/>
              </a:ext>
            </a:extLst>
          </p:cNvPr>
          <p:cNvSpPr txBox="1">
            <a:spLocks noChangeArrowheads="1"/>
          </p:cNvSpPr>
          <p:nvPr/>
        </p:nvSpPr>
        <p:spPr bwMode="auto">
          <a:xfrm>
            <a:off x="392113" y="6108700"/>
            <a:ext cx="7934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California: due placche in movimento: forti terremoti, niente vulcani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04BF649-161F-4AE4-8F71-341A77028BEF}"/>
              </a:ext>
            </a:extLst>
          </p:cNvPr>
          <p:cNvSpPr>
            <a:spLocks noGrp="1" noChangeArrowheads="1"/>
          </p:cNvSpPr>
          <p:nvPr>
            <p:ph type="title"/>
          </p:nvPr>
        </p:nvSpPr>
        <p:spPr/>
        <p:txBody>
          <a:bodyPr/>
          <a:lstStyle/>
          <a:p>
            <a:pPr eaLnBrk="1" hangingPunct="1"/>
            <a:r>
              <a:rPr lang="it-IT" altLang="it-IT" sz="3600"/>
              <a:t>Un modello ‘palpabile’ delle placche</a:t>
            </a:r>
            <a:endParaRPr lang="en-US" altLang="it-IT" sz="3600"/>
          </a:p>
        </p:txBody>
      </p:sp>
      <p:pic>
        <p:nvPicPr>
          <p:cNvPr id="81923" name="Picture 5">
            <a:extLst>
              <a:ext uri="{FF2B5EF4-FFF2-40B4-BE49-F238E27FC236}">
                <a16:creationId xmlns:a16="http://schemas.microsoft.com/office/drawing/2014/main" id="{D510395F-8E8D-499E-8F00-DC8BFBCF3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1316038"/>
            <a:ext cx="5614988"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6">
            <a:extLst>
              <a:ext uri="{FF2B5EF4-FFF2-40B4-BE49-F238E27FC236}">
                <a16:creationId xmlns:a16="http://schemas.microsoft.com/office/drawing/2014/main" id="{7CEE20AE-37F9-4CF0-BABE-A18503CCEFC6}"/>
              </a:ext>
            </a:extLst>
          </p:cNvPr>
          <p:cNvSpPr txBox="1">
            <a:spLocks noChangeArrowheads="1"/>
          </p:cNvSpPr>
          <p:nvPr/>
        </p:nvSpPr>
        <p:spPr bwMode="auto">
          <a:xfrm>
            <a:off x="219075" y="5541963"/>
            <a:ext cx="89249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La placche continentali sono alte e leggere (guarda il gabbiano </a:t>
            </a:r>
          </a:p>
          <a:p>
            <a:pPr eaLnBrk="1" hangingPunct="1"/>
            <a:r>
              <a:rPr lang="it-IT" altLang="it-IT" sz="2200" i="0"/>
              <a:t>e la placche oceaniche poco immerse (cerca le due ocche qua)</a:t>
            </a:r>
          </a:p>
          <a:p>
            <a:pPr eaLnBrk="1" hangingPunct="1"/>
            <a:r>
              <a:rPr lang="it-IT" altLang="it-IT" sz="2200" i="0"/>
              <a:t>Molo di Sopot, foto M. Karwasz </a:t>
            </a:r>
          </a:p>
          <a:p>
            <a:pPr eaLnBrk="1" hangingPunct="1"/>
            <a:r>
              <a:rPr lang="it-IT" altLang="it-IT" sz="2200" i="0"/>
              <a:t> </a:t>
            </a:r>
            <a:endParaRPr lang="en-US" altLang="it-IT" sz="2200"/>
          </a:p>
        </p:txBody>
      </p:sp>
      <p:sp>
        <p:nvSpPr>
          <p:cNvPr id="81925" name="Text Box 7">
            <a:extLst>
              <a:ext uri="{FF2B5EF4-FFF2-40B4-BE49-F238E27FC236}">
                <a16:creationId xmlns:a16="http://schemas.microsoft.com/office/drawing/2014/main" id="{E5926436-F10F-45DD-AA09-CD99D73400C0}"/>
              </a:ext>
            </a:extLst>
          </p:cNvPr>
          <p:cNvSpPr txBox="1">
            <a:spLocks noChangeArrowheads="1"/>
          </p:cNvSpPr>
          <p:nvPr/>
        </p:nvSpPr>
        <p:spPr bwMode="auto">
          <a:xfrm>
            <a:off x="179388" y="6537325"/>
            <a:ext cx="47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000" i="0"/>
              <a:t>wosk</a:t>
            </a:r>
            <a:endParaRPr lang="en-US" altLang="it-IT" sz="1000" i="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a:extLst>
              <a:ext uri="{FF2B5EF4-FFF2-40B4-BE49-F238E27FC236}">
                <a16:creationId xmlns:a16="http://schemas.microsoft.com/office/drawing/2014/main" id="{00A855AA-5120-4B94-A1DC-0099EB6D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068638"/>
            <a:ext cx="8426450" cy="28559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7">
            <a:extLst>
              <a:ext uri="{FF2B5EF4-FFF2-40B4-BE49-F238E27FC236}">
                <a16:creationId xmlns:a16="http://schemas.microsoft.com/office/drawing/2014/main" id="{2629C7CE-4D6D-499E-8465-85910D081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04813"/>
            <a:ext cx="3048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8">
            <a:extLst>
              <a:ext uri="{FF2B5EF4-FFF2-40B4-BE49-F238E27FC236}">
                <a16:creationId xmlns:a16="http://schemas.microsoft.com/office/drawing/2014/main" id="{E33CCD7D-A1E8-490F-92EE-01A35EED5031}"/>
              </a:ext>
            </a:extLst>
          </p:cNvPr>
          <p:cNvSpPr txBox="1">
            <a:spLocks noChangeArrowheads="1"/>
          </p:cNvSpPr>
          <p:nvPr/>
        </p:nvSpPr>
        <p:spPr bwMode="auto">
          <a:xfrm>
            <a:off x="900113" y="6196013"/>
            <a:ext cx="31067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800" i="0">
                <a:solidFill>
                  <a:srgbClr val="0000FF"/>
                </a:solidFill>
              </a:rPr>
              <a:t>Modello di dinamo</a:t>
            </a:r>
            <a:endParaRPr lang="en-US" altLang="it-IT" sz="2800" i="0">
              <a:solidFill>
                <a:srgbClr val="0000FF"/>
              </a:solidFill>
            </a:endParaRPr>
          </a:p>
        </p:txBody>
      </p:sp>
      <p:sp>
        <p:nvSpPr>
          <p:cNvPr id="82949" name="Rectangle 2">
            <a:extLst>
              <a:ext uri="{FF2B5EF4-FFF2-40B4-BE49-F238E27FC236}">
                <a16:creationId xmlns:a16="http://schemas.microsoft.com/office/drawing/2014/main" id="{98E021C9-2731-4D26-90A9-D9628F1D6037}"/>
              </a:ext>
            </a:extLst>
          </p:cNvPr>
          <p:cNvSpPr>
            <a:spLocks noChangeArrowheads="1"/>
          </p:cNvSpPr>
          <p:nvPr/>
        </p:nvSpPr>
        <p:spPr bwMode="auto">
          <a:xfrm>
            <a:off x="457200" y="130175"/>
            <a:ext cx="5243513" cy="1457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8000"/>
              </a:buClr>
              <a:buSzPct val="100000"/>
              <a:buFont typeface="Wingdings" panose="05000000000000000000" pitchFamily="2" charset="2"/>
              <a:buNone/>
            </a:pPr>
            <a:r>
              <a:rPr lang="it-IT" altLang="it-IT" sz="3200" i="0"/>
              <a:t>Campo magnetico terrestre:</a:t>
            </a:r>
          </a:p>
          <a:p>
            <a:pPr eaLnBrk="1">
              <a:lnSpc>
                <a:spcPct val="93000"/>
              </a:lnSpc>
              <a:buClr>
                <a:srgbClr val="008000"/>
              </a:buClr>
              <a:buSzPct val="100000"/>
              <a:buFont typeface="Wingdings" panose="05000000000000000000" pitchFamily="2" charset="2"/>
              <a:buNone/>
            </a:pPr>
            <a:r>
              <a:rPr lang="it-IT" altLang="it-IT" sz="3200" i="0"/>
              <a:t>essenziale per l’esistenza</a:t>
            </a:r>
          </a:p>
          <a:p>
            <a:pPr eaLnBrk="1">
              <a:lnSpc>
                <a:spcPct val="93000"/>
              </a:lnSpc>
              <a:buClr>
                <a:srgbClr val="008000"/>
              </a:buClr>
              <a:buSzPct val="100000"/>
              <a:buFont typeface="Wingdings" panose="05000000000000000000" pitchFamily="2" charset="2"/>
              <a:buNone/>
            </a:pPr>
            <a:r>
              <a:rPr lang="it-IT" altLang="it-IT" sz="3200" i="0"/>
              <a:t>dell’atmosfera e per la vita</a:t>
            </a:r>
            <a:endParaRPr lang="pl-PL" altLang="it-IT" sz="3200" i="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A0DBCA9-53D2-492E-9D10-B9A2C7B2ACE1}"/>
              </a:ext>
            </a:extLst>
          </p:cNvPr>
          <p:cNvSpPr>
            <a:spLocks noGrp="1" noChangeArrowheads="1"/>
          </p:cNvSpPr>
          <p:nvPr>
            <p:ph type="title"/>
          </p:nvPr>
        </p:nvSpPr>
        <p:spPr/>
        <p:txBody>
          <a:bodyPr/>
          <a:lstStyle/>
          <a:p>
            <a:pPr eaLnBrk="1" hangingPunct="1"/>
            <a:r>
              <a:rPr lang="pl-PL" altLang="it-IT" sz="3200">
                <a:solidFill>
                  <a:schemeClr val="tx1"/>
                </a:solidFill>
              </a:rPr>
              <a:t>Auto-genera</a:t>
            </a:r>
            <a:r>
              <a:rPr lang="it-IT" altLang="it-IT" sz="3200">
                <a:solidFill>
                  <a:schemeClr val="tx1"/>
                </a:solidFill>
              </a:rPr>
              <a:t>zione di mega-correnti elettriche </a:t>
            </a:r>
            <a:r>
              <a:rPr lang="pl-PL" altLang="it-IT" sz="3200">
                <a:solidFill>
                  <a:schemeClr val="tx1"/>
                </a:solidFill>
              </a:rPr>
              <a:t>→</a:t>
            </a:r>
            <a:r>
              <a:rPr lang="it-IT" altLang="it-IT" sz="3200">
                <a:solidFill>
                  <a:schemeClr val="tx1"/>
                </a:solidFill>
              </a:rPr>
              <a:t> </a:t>
            </a:r>
            <a:r>
              <a:rPr lang="pl-PL" altLang="it-IT" sz="3200">
                <a:solidFill>
                  <a:schemeClr val="tx1"/>
                </a:solidFill>
              </a:rPr>
              <a:t>auto-genera</a:t>
            </a:r>
            <a:r>
              <a:rPr lang="it-IT" altLang="it-IT" sz="3200">
                <a:solidFill>
                  <a:schemeClr val="tx1"/>
                </a:solidFill>
              </a:rPr>
              <a:t>zione di campi magnetici</a:t>
            </a:r>
            <a:endParaRPr lang="pl-PL" altLang="it-IT" sz="3200">
              <a:solidFill>
                <a:schemeClr val="tx1"/>
              </a:solidFill>
            </a:endParaRPr>
          </a:p>
        </p:txBody>
      </p:sp>
      <p:pic>
        <p:nvPicPr>
          <p:cNvPr id="83971" name="Picture 3">
            <a:extLst>
              <a:ext uri="{FF2B5EF4-FFF2-40B4-BE49-F238E27FC236}">
                <a16:creationId xmlns:a16="http://schemas.microsoft.com/office/drawing/2014/main" id="{84757109-2A1E-472D-9075-D4043C875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84338"/>
            <a:ext cx="36576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a:extLst>
              <a:ext uri="{FF2B5EF4-FFF2-40B4-BE49-F238E27FC236}">
                <a16:creationId xmlns:a16="http://schemas.microsoft.com/office/drawing/2014/main" id="{E13B6922-2D3E-40F5-9B93-AF5FA47C5B59}"/>
              </a:ext>
            </a:extLst>
          </p:cNvPr>
          <p:cNvSpPr>
            <a:spLocks noChangeArrowheads="1"/>
          </p:cNvSpPr>
          <p:nvPr/>
        </p:nvSpPr>
        <p:spPr bwMode="auto">
          <a:xfrm>
            <a:off x="6269038" y="6350000"/>
            <a:ext cx="1455737" cy="2524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r>
              <a:rPr lang="en-US" altLang="it-IT" sz="1200" i="0"/>
              <a:t>389371aa.eps.2.gif</a:t>
            </a:r>
          </a:p>
        </p:txBody>
      </p:sp>
      <p:pic>
        <p:nvPicPr>
          <p:cNvPr id="79877" name="Picture 5">
            <a:extLst>
              <a:ext uri="{FF2B5EF4-FFF2-40B4-BE49-F238E27FC236}">
                <a16:creationId xmlns:a16="http://schemas.microsoft.com/office/drawing/2014/main" id="{C45314A6-4527-4B02-B617-3C3C7399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4248150" cy="4203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10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a:extLst>
              <a:ext uri="{FF2B5EF4-FFF2-40B4-BE49-F238E27FC236}">
                <a16:creationId xmlns:a16="http://schemas.microsoft.com/office/drawing/2014/main" id="{2C5BF2DC-C473-4270-BED6-53026F5E7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796925"/>
            <a:ext cx="4611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02C2631A-DB73-418D-BD81-03E0E97099FE}"/>
              </a:ext>
            </a:extLst>
          </p:cNvPr>
          <p:cNvSpPr>
            <a:spLocks noGrp="1" noChangeArrowheads="1"/>
          </p:cNvSpPr>
          <p:nvPr>
            <p:ph type="title"/>
          </p:nvPr>
        </p:nvSpPr>
        <p:spPr>
          <a:xfrm>
            <a:off x="457200" y="222250"/>
            <a:ext cx="8229600" cy="1143000"/>
          </a:xfrm>
        </p:spPr>
        <p:txBody>
          <a:bodyPr/>
          <a:lstStyle/>
          <a:p>
            <a:pPr algn="l" eaLnBrk="1" hangingPunct="1"/>
            <a:r>
              <a:rPr lang="it-IT" altLang="it-IT" sz="2800"/>
              <a:t>L’usignolo sente cambiamenti di campo magnetico per cambiare il piumaggio (ed emigrare </a:t>
            </a:r>
            <a:br>
              <a:rPr lang="it-IT" altLang="it-IT" sz="2800"/>
            </a:br>
            <a:r>
              <a:rPr lang="it-IT" altLang="it-IT" sz="2800"/>
              <a:t>dalla Svezia in settembre)</a:t>
            </a:r>
            <a:endParaRPr lang="en-US" altLang="it-IT" sz="2800"/>
          </a:p>
        </p:txBody>
      </p:sp>
      <p:sp>
        <p:nvSpPr>
          <p:cNvPr id="84996" name="AutoShape 3">
            <a:extLst>
              <a:ext uri="{FF2B5EF4-FFF2-40B4-BE49-F238E27FC236}">
                <a16:creationId xmlns:a16="http://schemas.microsoft.com/office/drawing/2014/main" id="{F9B09C4E-BFA8-44B3-B1C6-74BBFFE8E824}"/>
              </a:ext>
            </a:extLst>
          </p:cNvPr>
          <p:cNvSpPr>
            <a:spLocks noChangeAspect="1" noChangeArrowheads="1"/>
          </p:cNvSpPr>
          <p:nvPr/>
        </p:nvSpPr>
        <p:spPr bwMode="auto">
          <a:xfrm>
            <a:off x="4433888" y="3290888"/>
            <a:ext cx="276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pic>
        <p:nvPicPr>
          <p:cNvPr id="84997" name="Picture 5">
            <a:extLst>
              <a:ext uri="{FF2B5EF4-FFF2-40B4-BE49-F238E27FC236}">
                <a16:creationId xmlns:a16="http://schemas.microsoft.com/office/drawing/2014/main" id="{9B36FA24-1B3E-480C-A62D-990CC1C33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917825"/>
            <a:ext cx="77152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852FA08B-A8DB-41F1-BF63-DAC2E9418C9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0825" y="1738313"/>
            <a:ext cx="2928938" cy="3203575"/>
          </a:xfrm>
          <a:noFill/>
          <a:extLst>
            <a:ext uri="{909E8E84-426E-40DD-AFC4-6F175D3DCCD1}">
              <a14:hiddenFill xmlns:a14="http://schemas.microsoft.com/office/drawing/2010/main">
                <a:solidFill>
                  <a:srgbClr val="00B8FF"/>
                </a:solidFill>
              </a14:hiddenFill>
            </a:ext>
          </a:extLst>
        </p:spPr>
      </p:pic>
      <p:sp>
        <p:nvSpPr>
          <p:cNvPr id="86019" name="Text Box 4">
            <a:extLst>
              <a:ext uri="{FF2B5EF4-FFF2-40B4-BE49-F238E27FC236}">
                <a16:creationId xmlns:a16="http://schemas.microsoft.com/office/drawing/2014/main" id="{EA443CB6-A35F-4918-8ED6-A0C867C755EE}"/>
              </a:ext>
            </a:extLst>
          </p:cNvPr>
          <p:cNvSpPr txBox="1">
            <a:spLocks noChangeArrowheads="1"/>
          </p:cNvSpPr>
          <p:nvPr/>
        </p:nvSpPr>
        <p:spPr bwMode="auto">
          <a:xfrm>
            <a:off x="250825" y="6178550"/>
            <a:ext cx="2743200" cy="528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spcBef>
                <a:spcPct val="50000"/>
              </a:spcBef>
              <a:buClr>
                <a:srgbClr val="000000"/>
              </a:buClr>
              <a:buSzPct val="100000"/>
              <a:buFont typeface="Times New Roman" panose="02020603050405020304" pitchFamily="18" charset="0"/>
              <a:buNone/>
            </a:pPr>
            <a:endParaRPr lang="pl-PL" altLang="it-IT" sz="1300" i="0">
              <a:solidFill>
                <a:srgbClr val="0099FF"/>
              </a:solidFill>
            </a:endParaRPr>
          </a:p>
          <a:p>
            <a:pPr eaLnBrk="1">
              <a:lnSpc>
                <a:spcPct val="93000"/>
              </a:lnSpc>
              <a:spcBef>
                <a:spcPct val="50000"/>
              </a:spcBef>
              <a:buClr>
                <a:srgbClr val="000000"/>
              </a:buClr>
              <a:buSzPct val="100000"/>
              <a:buFont typeface="Times New Roman" panose="02020603050405020304" pitchFamily="18" charset="0"/>
              <a:buNone/>
            </a:pPr>
            <a:r>
              <a:rPr lang="pl-PL" altLang="it-IT" sz="1200" i="0"/>
              <a:t>Glatzmaier and Roberts 1995</a:t>
            </a:r>
            <a:endParaRPr lang="pl-PL" altLang="it-IT" sz="1300" i="0">
              <a:solidFill>
                <a:srgbClr val="FF9900"/>
              </a:solidFill>
            </a:endParaRPr>
          </a:p>
        </p:txBody>
      </p:sp>
      <p:sp>
        <p:nvSpPr>
          <p:cNvPr id="86020" name="Rectangle 5">
            <a:extLst>
              <a:ext uri="{FF2B5EF4-FFF2-40B4-BE49-F238E27FC236}">
                <a16:creationId xmlns:a16="http://schemas.microsoft.com/office/drawing/2014/main" id="{B82A7B0D-D0A5-4915-BFE2-591C87015F22}"/>
              </a:ext>
            </a:extLst>
          </p:cNvPr>
          <p:cNvSpPr>
            <a:spLocks noGrp="1" noChangeArrowheads="1"/>
          </p:cNvSpPr>
          <p:nvPr>
            <p:ph type="title"/>
          </p:nvPr>
        </p:nvSpPr>
        <p:spPr>
          <a:xfrm>
            <a:off x="395288" y="260350"/>
            <a:ext cx="8229600" cy="1143000"/>
          </a:xfrm>
        </p:spPr>
        <p:txBody>
          <a:bodyPr/>
          <a:lstStyle/>
          <a:p>
            <a:pPr eaLnBrk="1" hangingPunct="1"/>
            <a:r>
              <a:rPr lang="it-IT" altLang="it-IT" sz="3200"/>
              <a:t>La configurazione dettagliata del campo magnetico è molto complessa</a:t>
            </a:r>
            <a:endParaRPr lang="en-US" altLang="it-IT" sz="3200"/>
          </a:p>
        </p:txBody>
      </p:sp>
      <p:pic>
        <p:nvPicPr>
          <p:cNvPr id="86021" name="Immagine 3">
            <a:extLst>
              <a:ext uri="{FF2B5EF4-FFF2-40B4-BE49-F238E27FC236}">
                <a16:creationId xmlns:a16="http://schemas.microsoft.com/office/drawing/2014/main" id="{52B255DA-1604-416F-B801-D877E9EF4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1763713"/>
            <a:ext cx="567213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5">
            <a:extLst>
              <a:ext uri="{FF2B5EF4-FFF2-40B4-BE49-F238E27FC236}">
                <a16:creationId xmlns:a16="http://schemas.microsoft.com/office/drawing/2014/main" id="{4EA52A4C-C2CD-4C3C-8B06-D3E7CC2FFB1D}"/>
              </a:ext>
            </a:extLst>
          </p:cNvPr>
          <p:cNvSpPr txBox="1">
            <a:spLocks noChangeArrowheads="1"/>
          </p:cNvSpPr>
          <p:nvPr/>
        </p:nvSpPr>
        <p:spPr bwMode="auto">
          <a:xfrm>
            <a:off x="250825" y="4941888"/>
            <a:ext cx="8893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i="0">
                <a:solidFill>
                  <a:schemeClr val="tx2"/>
                </a:solidFill>
              </a:rPr>
              <a:t>Il campo magnetico devia verso il poli i flussi di particelle elettricamente cariche, che provengono dal Sole, e che avrebbero spazzato via l’atmosfera terrestre, oltre a danneggiare DNA di esseri viventi. </a:t>
            </a:r>
            <a:endParaRPr lang="en-US" altLang="it-IT" sz="2200" i="0">
              <a:solidFill>
                <a:schemeClr val="tx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0437B469-E8C4-48F7-A113-C10D4E286977}"/>
              </a:ext>
            </a:extLst>
          </p:cNvPr>
          <p:cNvSpPr txBox="1">
            <a:spLocks noChangeArrowheads="1"/>
          </p:cNvSpPr>
          <p:nvPr/>
        </p:nvSpPr>
        <p:spPr bwMode="auto">
          <a:xfrm>
            <a:off x="250825" y="6178550"/>
            <a:ext cx="2743200" cy="528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spcBef>
                <a:spcPct val="50000"/>
              </a:spcBef>
              <a:buClr>
                <a:srgbClr val="000000"/>
              </a:buClr>
              <a:buSzPct val="100000"/>
              <a:buFont typeface="Times New Roman" panose="02020603050405020304" pitchFamily="18" charset="0"/>
              <a:buNone/>
            </a:pPr>
            <a:endParaRPr lang="pl-PL" altLang="it-IT" sz="1300" i="0">
              <a:solidFill>
                <a:srgbClr val="0099FF"/>
              </a:solidFill>
            </a:endParaRPr>
          </a:p>
          <a:p>
            <a:pPr eaLnBrk="1">
              <a:lnSpc>
                <a:spcPct val="93000"/>
              </a:lnSpc>
              <a:spcBef>
                <a:spcPct val="50000"/>
              </a:spcBef>
              <a:buClr>
                <a:srgbClr val="000000"/>
              </a:buClr>
              <a:buSzPct val="100000"/>
              <a:buFont typeface="Times New Roman" panose="02020603050405020304" pitchFamily="18" charset="0"/>
              <a:buNone/>
            </a:pPr>
            <a:r>
              <a:rPr lang="pl-PL" altLang="it-IT" sz="1200" i="0"/>
              <a:t>Glatzmaier and Roberts 1995</a:t>
            </a:r>
            <a:endParaRPr lang="pl-PL" altLang="it-IT" sz="1300" i="0">
              <a:solidFill>
                <a:srgbClr val="FF9900"/>
              </a:solidFill>
            </a:endParaRPr>
          </a:p>
        </p:txBody>
      </p:sp>
      <p:sp>
        <p:nvSpPr>
          <p:cNvPr id="87043" name="Rectangle 5">
            <a:extLst>
              <a:ext uri="{FF2B5EF4-FFF2-40B4-BE49-F238E27FC236}">
                <a16:creationId xmlns:a16="http://schemas.microsoft.com/office/drawing/2014/main" id="{1117406A-A742-435B-BF6A-7E8A188AFCFF}"/>
              </a:ext>
            </a:extLst>
          </p:cNvPr>
          <p:cNvSpPr>
            <a:spLocks noGrp="1" noChangeArrowheads="1"/>
          </p:cNvSpPr>
          <p:nvPr>
            <p:ph type="title"/>
          </p:nvPr>
        </p:nvSpPr>
        <p:spPr>
          <a:xfrm>
            <a:off x="395288" y="260350"/>
            <a:ext cx="8229600" cy="1143000"/>
          </a:xfrm>
        </p:spPr>
        <p:txBody>
          <a:bodyPr/>
          <a:lstStyle/>
          <a:p>
            <a:pPr eaLnBrk="1" hangingPunct="1"/>
            <a:r>
              <a:rPr lang="it-IT" altLang="it-IT" sz="3200"/>
              <a:t>La configurazione dettagliata del campo magnetico è molto compessa</a:t>
            </a:r>
            <a:endParaRPr lang="en-US" altLang="it-IT" sz="3200"/>
          </a:p>
        </p:txBody>
      </p:sp>
      <p:pic>
        <p:nvPicPr>
          <p:cNvPr id="80902" name="Picture 6">
            <a:extLst>
              <a:ext uri="{FF2B5EF4-FFF2-40B4-BE49-F238E27FC236}">
                <a16:creationId xmlns:a16="http://schemas.microsoft.com/office/drawing/2014/main" id="{0CA6DDCF-B9C4-4F54-9DBD-ECC411047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066925"/>
            <a:ext cx="88931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fade">
                                      <p:cBhvr>
                                        <p:cTn id="7" dur="20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91DD42D-770E-4566-B652-F769B13974FF}"/>
              </a:ext>
            </a:extLst>
          </p:cNvPr>
          <p:cNvSpPr>
            <a:spLocks noGrp="1" noChangeArrowheads="1"/>
          </p:cNvSpPr>
          <p:nvPr>
            <p:ph type="title"/>
          </p:nvPr>
        </p:nvSpPr>
        <p:spPr/>
        <p:txBody>
          <a:bodyPr/>
          <a:lstStyle/>
          <a:p>
            <a:pPr eaLnBrk="1" hangingPunct="1"/>
            <a:r>
              <a:rPr lang="it-IT" altLang="it-IT" sz="3600" dirty="0"/>
              <a:t>Atmosfera: ‘Anticiclone di Azzorre’ </a:t>
            </a:r>
            <a:endParaRPr lang="en-US" altLang="it-IT" sz="3600" dirty="0"/>
          </a:p>
        </p:txBody>
      </p:sp>
      <p:grpSp>
        <p:nvGrpSpPr>
          <p:cNvPr id="23556" name="Group 4">
            <a:extLst>
              <a:ext uri="{FF2B5EF4-FFF2-40B4-BE49-F238E27FC236}">
                <a16:creationId xmlns:a16="http://schemas.microsoft.com/office/drawing/2014/main" id="{488E97F4-5E12-46FD-A5C4-AC193C1BD6E8}"/>
              </a:ext>
            </a:extLst>
          </p:cNvPr>
          <p:cNvGrpSpPr>
            <a:grpSpLocks noChangeAspect="1"/>
          </p:cNvGrpSpPr>
          <p:nvPr/>
        </p:nvGrpSpPr>
        <p:grpSpPr bwMode="auto">
          <a:xfrm>
            <a:off x="-1549400" y="1066800"/>
            <a:ext cx="5975350" cy="2987675"/>
            <a:chOff x="1417" y="6733"/>
            <a:chExt cx="7920" cy="3960"/>
          </a:xfrm>
        </p:grpSpPr>
        <p:sp>
          <p:nvSpPr>
            <p:cNvPr id="88071" name="AutoShape 5">
              <a:extLst>
                <a:ext uri="{FF2B5EF4-FFF2-40B4-BE49-F238E27FC236}">
                  <a16:creationId xmlns:a16="http://schemas.microsoft.com/office/drawing/2014/main" id="{E50371CC-929B-442C-81FB-13620BD541FF}"/>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8072" name="AutoShape 6">
              <a:extLst>
                <a:ext uri="{FF2B5EF4-FFF2-40B4-BE49-F238E27FC236}">
                  <a16:creationId xmlns:a16="http://schemas.microsoft.com/office/drawing/2014/main" id="{9032C32B-271C-49BE-B44F-229CCD87DDDD}"/>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8073" name="Oval 7">
              <a:extLst>
                <a:ext uri="{FF2B5EF4-FFF2-40B4-BE49-F238E27FC236}">
                  <a16:creationId xmlns:a16="http://schemas.microsoft.com/office/drawing/2014/main" id="{17BD7448-98D8-4BCF-B53B-B748B00E4711}"/>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8074" name="Line 8">
              <a:extLst>
                <a:ext uri="{FF2B5EF4-FFF2-40B4-BE49-F238E27FC236}">
                  <a16:creationId xmlns:a16="http://schemas.microsoft.com/office/drawing/2014/main" id="{0C5B2FC8-783E-47A4-A820-BC7716545449}"/>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75" name="Line 9">
              <a:extLst>
                <a:ext uri="{FF2B5EF4-FFF2-40B4-BE49-F238E27FC236}">
                  <a16:creationId xmlns:a16="http://schemas.microsoft.com/office/drawing/2014/main" id="{2F748653-D8EC-4331-AD46-C323A63DC009}"/>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88076" name="Text Box 10">
              <a:extLst>
                <a:ext uri="{FF2B5EF4-FFF2-40B4-BE49-F238E27FC236}">
                  <a16:creationId xmlns:a16="http://schemas.microsoft.com/office/drawing/2014/main" id="{C7F0F6E1-C207-44E0-BE53-D549358B339D}"/>
                </a:ext>
              </a:extLst>
            </p:cNvPr>
            <p:cNvSpPr txBox="1">
              <a:spLocks noChangeArrowheads="1"/>
            </p:cNvSpPr>
            <p:nvPr/>
          </p:nvSpPr>
          <p:spPr bwMode="auto">
            <a:xfrm>
              <a:off x="5917" y="727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solidFill>
                    <a:srgbClr val="0000FF"/>
                  </a:solidFill>
                  <a:latin typeface="Times New Roman" panose="02020603050405020304" pitchFamily="18" charset="0"/>
                </a:rPr>
                <a:t>Ω</a:t>
              </a:r>
              <a:endParaRPr lang="en-US" altLang="it-IT" i="0"/>
            </a:p>
          </p:txBody>
        </p:sp>
        <p:sp>
          <p:nvSpPr>
            <p:cNvPr id="88077" name="Line 11">
              <a:extLst>
                <a:ext uri="{FF2B5EF4-FFF2-40B4-BE49-F238E27FC236}">
                  <a16:creationId xmlns:a16="http://schemas.microsoft.com/office/drawing/2014/main" id="{70B4EF65-13E9-436A-B177-ADAA7648F68F}"/>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78" name="Line 12">
              <a:extLst>
                <a:ext uri="{FF2B5EF4-FFF2-40B4-BE49-F238E27FC236}">
                  <a16:creationId xmlns:a16="http://schemas.microsoft.com/office/drawing/2014/main" id="{6435BE3D-D62B-46EE-A789-8DE647230685}"/>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79" name="Line 13">
              <a:extLst>
                <a:ext uri="{FF2B5EF4-FFF2-40B4-BE49-F238E27FC236}">
                  <a16:creationId xmlns:a16="http://schemas.microsoft.com/office/drawing/2014/main" id="{BB58CE2E-87C3-4474-AE53-311B00004659}"/>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80" name="Text Box 14">
              <a:extLst>
                <a:ext uri="{FF2B5EF4-FFF2-40B4-BE49-F238E27FC236}">
                  <a16:creationId xmlns:a16="http://schemas.microsoft.com/office/drawing/2014/main" id="{A63D6DE5-EEFB-4557-B9D1-DF7F1C3F4397}"/>
                </a:ext>
              </a:extLst>
            </p:cNvPr>
            <p:cNvSpPr txBox="1">
              <a:spLocks noChangeArrowheads="1"/>
            </p:cNvSpPr>
            <p:nvPr/>
          </p:nvSpPr>
          <p:spPr bwMode="auto">
            <a:xfrm>
              <a:off x="5587" y="8323"/>
              <a:ext cx="72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latin typeface="Times New Roman" panose="02020603050405020304" pitchFamily="18" charset="0"/>
                </a:rPr>
                <a:t>v</a:t>
              </a:r>
              <a:endParaRPr lang="en-US" altLang="it-IT" i="0"/>
            </a:p>
          </p:txBody>
        </p:sp>
        <p:sp>
          <p:nvSpPr>
            <p:cNvPr id="88081" name="Text Box 15">
              <a:extLst>
                <a:ext uri="{FF2B5EF4-FFF2-40B4-BE49-F238E27FC236}">
                  <a16:creationId xmlns:a16="http://schemas.microsoft.com/office/drawing/2014/main" id="{D68C2C94-F313-413B-823C-46E985DA72F7}"/>
                </a:ext>
              </a:extLst>
            </p:cNvPr>
            <p:cNvSpPr txBox="1">
              <a:spLocks noChangeArrowheads="1"/>
            </p:cNvSpPr>
            <p:nvPr/>
          </p:nvSpPr>
          <p:spPr bwMode="auto">
            <a:xfrm>
              <a:off x="5401" y="907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88082" name="Oval 16">
              <a:extLst>
                <a:ext uri="{FF2B5EF4-FFF2-40B4-BE49-F238E27FC236}">
                  <a16:creationId xmlns:a16="http://schemas.microsoft.com/office/drawing/2014/main" id="{2F065893-C134-40E6-A611-AB0571B8A497}"/>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8083" name="Text Box 17">
              <a:extLst>
                <a:ext uri="{FF2B5EF4-FFF2-40B4-BE49-F238E27FC236}">
                  <a16:creationId xmlns:a16="http://schemas.microsoft.com/office/drawing/2014/main" id="{7F1F7DDE-A191-4A60-8649-907BF458F979}"/>
                </a:ext>
              </a:extLst>
            </p:cNvPr>
            <p:cNvSpPr txBox="1">
              <a:spLocks noChangeArrowheads="1"/>
            </p:cNvSpPr>
            <p:nvPr/>
          </p:nvSpPr>
          <p:spPr bwMode="auto">
            <a:xfrm>
              <a:off x="4987" y="886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solidFill>
                    <a:srgbClr val="0000FF"/>
                  </a:solidFill>
                  <a:latin typeface="Times New Roman" panose="02020603050405020304" pitchFamily="18" charset="0"/>
                </a:rPr>
                <a:t>Ω</a:t>
              </a:r>
              <a:endParaRPr lang="en-US" altLang="it-IT" i="0"/>
            </a:p>
          </p:txBody>
        </p:sp>
      </p:grpSp>
      <p:pic>
        <p:nvPicPr>
          <p:cNvPr id="88068" name="Picture 18">
            <a:extLst>
              <a:ext uri="{FF2B5EF4-FFF2-40B4-BE49-F238E27FC236}">
                <a16:creationId xmlns:a16="http://schemas.microsoft.com/office/drawing/2014/main" id="{8499218B-A19B-45B6-9A96-BB2FD25A1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1417638"/>
            <a:ext cx="58928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5">
            <a:extLst>
              <a:ext uri="{FF2B5EF4-FFF2-40B4-BE49-F238E27FC236}">
                <a16:creationId xmlns:a16="http://schemas.microsoft.com/office/drawing/2014/main" id="{DC315C2B-BB77-4DBA-AEDF-0567D126154A}"/>
              </a:ext>
            </a:extLst>
          </p:cNvPr>
          <p:cNvSpPr txBox="1">
            <a:spLocks noChangeArrowheads="1"/>
          </p:cNvSpPr>
          <p:nvPr/>
        </p:nvSpPr>
        <p:spPr bwMode="auto">
          <a:xfrm>
            <a:off x="84138" y="4433888"/>
            <a:ext cx="32527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i="0">
                <a:solidFill>
                  <a:schemeClr val="tx2"/>
                </a:solidFill>
              </a:rPr>
              <a:t>Sopra Azzorre si forma alta pressione (l’aria secca è più pesante di quella umida). La forza di Coriolis (che è la conseguenza della rotazione delle Terra) gira i venti in senso orario, i.e. anti-ciclonico  </a:t>
            </a:r>
            <a:endParaRPr lang="en-US" altLang="it-IT" sz="2000" i="0">
              <a:solidFill>
                <a:schemeClr val="tx2"/>
              </a:solidFill>
            </a:endParaRPr>
          </a:p>
        </p:txBody>
      </p:sp>
      <p:sp>
        <p:nvSpPr>
          <p:cNvPr id="88070" name="CasellaDiTesto 19">
            <a:extLst>
              <a:ext uri="{FF2B5EF4-FFF2-40B4-BE49-F238E27FC236}">
                <a16:creationId xmlns:a16="http://schemas.microsoft.com/office/drawing/2014/main" id="{DAE14B7C-0AC6-4FD9-A850-F2F686754E2B}"/>
              </a:ext>
            </a:extLst>
          </p:cNvPr>
          <p:cNvSpPr txBox="1">
            <a:spLocks noChangeArrowheads="1"/>
          </p:cNvSpPr>
          <p:nvPr/>
        </p:nvSpPr>
        <p:spPr bwMode="auto">
          <a:xfrm>
            <a:off x="4211638" y="6491288"/>
            <a:ext cx="541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Screenshot GK 13-01-2014</a:t>
            </a:r>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A7E09FB-9573-4FC8-BDBF-1EBE5EBC7DC3}"/>
              </a:ext>
            </a:extLst>
          </p:cNvPr>
          <p:cNvSpPr>
            <a:spLocks noGrp="1" noChangeArrowheads="1"/>
          </p:cNvSpPr>
          <p:nvPr>
            <p:ph type="title"/>
          </p:nvPr>
        </p:nvSpPr>
        <p:spPr/>
        <p:txBody>
          <a:bodyPr/>
          <a:lstStyle/>
          <a:p>
            <a:pPr eaLnBrk="1" hangingPunct="1"/>
            <a:r>
              <a:rPr lang="pl-PL" altLang="it-IT" sz="3600"/>
              <a:t>Atmos</a:t>
            </a:r>
            <a:r>
              <a:rPr lang="it-IT" altLang="it-IT" sz="3600"/>
              <a:t>fera</a:t>
            </a:r>
            <a:r>
              <a:rPr lang="pl-PL" altLang="it-IT" sz="3600"/>
              <a:t>: Coriolis force</a:t>
            </a:r>
            <a:endParaRPr lang="en-US" altLang="it-IT" sz="3600"/>
          </a:p>
        </p:txBody>
      </p:sp>
      <p:grpSp>
        <p:nvGrpSpPr>
          <p:cNvPr id="89091" name="Group 3">
            <a:extLst>
              <a:ext uri="{FF2B5EF4-FFF2-40B4-BE49-F238E27FC236}">
                <a16:creationId xmlns:a16="http://schemas.microsoft.com/office/drawing/2014/main" id="{E71E3D27-5BF6-45CE-8C6E-6C13BBF4273B}"/>
              </a:ext>
            </a:extLst>
          </p:cNvPr>
          <p:cNvGrpSpPr>
            <a:grpSpLocks noChangeAspect="1"/>
          </p:cNvGrpSpPr>
          <p:nvPr/>
        </p:nvGrpSpPr>
        <p:grpSpPr bwMode="auto">
          <a:xfrm>
            <a:off x="-828675" y="1125538"/>
            <a:ext cx="3744913" cy="1873250"/>
            <a:chOff x="1417" y="6733"/>
            <a:chExt cx="7920" cy="3960"/>
          </a:xfrm>
        </p:grpSpPr>
        <p:sp>
          <p:nvSpPr>
            <p:cNvPr id="89094" name="AutoShape 4">
              <a:extLst>
                <a:ext uri="{FF2B5EF4-FFF2-40B4-BE49-F238E27FC236}">
                  <a16:creationId xmlns:a16="http://schemas.microsoft.com/office/drawing/2014/main" id="{56D36083-CF83-4F9D-8211-6181416F6A3B}"/>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9095" name="AutoShape 5">
              <a:extLst>
                <a:ext uri="{FF2B5EF4-FFF2-40B4-BE49-F238E27FC236}">
                  <a16:creationId xmlns:a16="http://schemas.microsoft.com/office/drawing/2014/main" id="{9C5EE6EC-E6D4-437D-BF80-3FED28AF4B8A}"/>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9096" name="Oval 6">
              <a:extLst>
                <a:ext uri="{FF2B5EF4-FFF2-40B4-BE49-F238E27FC236}">
                  <a16:creationId xmlns:a16="http://schemas.microsoft.com/office/drawing/2014/main" id="{D245419F-703C-4665-AD11-592E83947F3F}"/>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9097" name="Line 7">
              <a:extLst>
                <a:ext uri="{FF2B5EF4-FFF2-40B4-BE49-F238E27FC236}">
                  <a16:creationId xmlns:a16="http://schemas.microsoft.com/office/drawing/2014/main" id="{8F4D41A9-BAD1-47E6-A6F8-04794E44FBEE}"/>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098" name="Line 8">
              <a:extLst>
                <a:ext uri="{FF2B5EF4-FFF2-40B4-BE49-F238E27FC236}">
                  <a16:creationId xmlns:a16="http://schemas.microsoft.com/office/drawing/2014/main" id="{61AC8577-F1E6-46FA-8181-8869742FA9A1}"/>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89099" name="Text Box 9">
              <a:extLst>
                <a:ext uri="{FF2B5EF4-FFF2-40B4-BE49-F238E27FC236}">
                  <a16:creationId xmlns:a16="http://schemas.microsoft.com/office/drawing/2014/main" id="{22856260-8F79-4D39-B665-5F8DA04C27D3}"/>
                </a:ext>
              </a:extLst>
            </p:cNvPr>
            <p:cNvSpPr txBox="1">
              <a:spLocks noChangeArrowheads="1"/>
            </p:cNvSpPr>
            <p:nvPr/>
          </p:nvSpPr>
          <p:spPr bwMode="auto">
            <a:xfrm>
              <a:off x="5917" y="727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solidFill>
                    <a:srgbClr val="0000FF"/>
                  </a:solidFill>
                  <a:latin typeface="Times New Roman" panose="02020603050405020304" pitchFamily="18" charset="0"/>
                </a:rPr>
                <a:t>Ω</a:t>
              </a:r>
              <a:endParaRPr lang="en-US" altLang="it-IT" i="0"/>
            </a:p>
          </p:txBody>
        </p:sp>
        <p:sp>
          <p:nvSpPr>
            <p:cNvPr id="89100" name="Line 10">
              <a:extLst>
                <a:ext uri="{FF2B5EF4-FFF2-40B4-BE49-F238E27FC236}">
                  <a16:creationId xmlns:a16="http://schemas.microsoft.com/office/drawing/2014/main" id="{1C6A8344-17C7-427F-825C-40FDCCF3E041}"/>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101" name="Line 11">
              <a:extLst>
                <a:ext uri="{FF2B5EF4-FFF2-40B4-BE49-F238E27FC236}">
                  <a16:creationId xmlns:a16="http://schemas.microsoft.com/office/drawing/2014/main" id="{3AC5D846-9B63-45BC-BE92-6964E00EE1BD}"/>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102" name="Line 12">
              <a:extLst>
                <a:ext uri="{FF2B5EF4-FFF2-40B4-BE49-F238E27FC236}">
                  <a16:creationId xmlns:a16="http://schemas.microsoft.com/office/drawing/2014/main" id="{AC83C4BB-C58C-4156-8D5A-8754F4C09D33}"/>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103" name="Text Box 13">
              <a:extLst>
                <a:ext uri="{FF2B5EF4-FFF2-40B4-BE49-F238E27FC236}">
                  <a16:creationId xmlns:a16="http://schemas.microsoft.com/office/drawing/2014/main" id="{775C95A4-9DCF-4D76-9C65-6EEECEFA884E}"/>
                </a:ext>
              </a:extLst>
            </p:cNvPr>
            <p:cNvSpPr txBox="1">
              <a:spLocks noChangeArrowheads="1"/>
            </p:cNvSpPr>
            <p:nvPr/>
          </p:nvSpPr>
          <p:spPr bwMode="auto">
            <a:xfrm>
              <a:off x="5587" y="8323"/>
              <a:ext cx="72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latin typeface="Times New Roman" panose="02020603050405020304" pitchFamily="18" charset="0"/>
                </a:rPr>
                <a:t>v</a:t>
              </a:r>
              <a:endParaRPr lang="en-US" altLang="it-IT" i="0"/>
            </a:p>
          </p:txBody>
        </p:sp>
        <p:sp>
          <p:nvSpPr>
            <p:cNvPr id="89104" name="Text Box 14">
              <a:extLst>
                <a:ext uri="{FF2B5EF4-FFF2-40B4-BE49-F238E27FC236}">
                  <a16:creationId xmlns:a16="http://schemas.microsoft.com/office/drawing/2014/main" id="{0DCE4594-B1E2-4604-9C5A-9D9F87FCECE0}"/>
                </a:ext>
              </a:extLst>
            </p:cNvPr>
            <p:cNvSpPr txBox="1">
              <a:spLocks noChangeArrowheads="1"/>
            </p:cNvSpPr>
            <p:nvPr/>
          </p:nvSpPr>
          <p:spPr bwMode="auto">
            <a:xfrm>
              <a:off x="5401" y="907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89105" name="Oval 15">
              <a:extLst>
                <a:ext uri="{FF2B5EF4-FFF2-40B4-BE49-F238E27FC236}">
                  <a16:creationId xmlns:a16="http://schemas.microsoft.com/office/drawing/2014/main" id="{12CF5D07-EECF-4EDA-95E5-17F7421A7F66}"/>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89106" name="Text Box 16">
              <a:extLst>
                <a:ext uri="{FF2B5EF4-FFF2-40B4-BE49-F238E27FC236}">
                  <a16:creationId xmlns:a16="http://schemas.microsoft.com/office/drawing/2014/main" id="{20534452-70B4-4F6B-A683-B7D56655335E}"/>
                </a:ext>
              </a:extLst>
            </p:cNvPr>
            <p:cNvSpPr txBox="1">
              <a:spLocks noChangeArrowheads="1"/>
            </p:cNvSpPr>
            <p:nvPr/>
          </p:nvSpPr>
          <p:spPr bwMode="auto">
            <a:xfrm>
              <a:off x="4987" y="8863"/>
              <a:ext cx="1440" cy="1440"/>
            </a:xfrm>
            <a:prstGeom prst="rect">
              <a:avLst/>
            </a:prstGeom>
            <a:solidFill>
              <a:srgbClr val="FFFFFF">
                <a:alpha val="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200" b="1" i="0">
                  <a:solidFill>
                    <a:srgbClr val="0000FF"/>
                  </a:solidFill>
                  <a:latin typeface="Times New Roman" panose="02020603050405020304" pitchFamily="18" charset="0"/>
                </a:rPr>
                <a:t>Ω</a:t>
              </a:r>
              <a:endParaRPr lang="en-US" altLang="it-IT" i="0"/>
            </a:p>
          </p:txBody>
        </p:sp>
      </p:grpSp>
      <p:pic>
        <p:nvPicPr>
          <p:cNvPr id="89092" name="Picture 18">
            <a:extLst>
              <a:ext uri="{FF2B5EF4-FFF2-40B4-BE49-F238E27FC236}">
                <a16:creationId xmlns:a16="http://schemas.microsoft.com/office/drawing/2014/main" id="{F3F950E0-4C6E-434A-8A92-EC854A787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2298700"/>
            <a:ext cx="569436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5">
            <a:extLst>
              <a:ext uri="{FF2B5EF4-FFF2-40B4-BE49-F238E27FC236}">
                <a16:creationId xmlns:a16="http://schemas.microsoft.com/office/drawing/2014/main" id="{4D70B0AC-C76C-4818-9702-4C041F45FB3A}"/>
              </a:ext>
            </a:extLst>
          </p:cNvPr>
          <p:cNvSpPr txBox="1">
            <a:spLocks noChangeArrowheads="1"/>
          </p:cNvSpPr>
          <p:nvPr/>
        </p:nvSpPr>
        <p:spPr bwMode="auto">
          <a:xfrm>
            <a:off x="168275" y="4433888"/>
            <a:ext cx="32512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CH" altLang="it-IT" sz="2000" i="0">
                <a:solidFill>
                  <a:schemeClr val="tx2"/>
                </a:solidFill>
              </a:rPr>
              <a:t>Invece</a:t>
            </a:r>
            <a:r>
              <a:rPr lang="en-US" altLang="it-IT" sz="2000" i="0">
                <a:solidFill>
                  <a:schemeClr val="tx2"/>
                </a:solidFill>
              </a:rPr>
              <a:t> </a:t>
            </a:r>
            <a:r>
              <a:rPr lang="it-IT" altLang="it-IT" sz="2000" i="0">
                <a:solidFill>
                  <a:schemeClr val="tx2"/>
                </a:solidFill>
              </a:rPr>
              <a:t>il ciclone, i.e. flusso  </a:t>
            </a:r>
            <a:r>
              <a:rPr lang="it-IT" altLang="it-IT" sz="2000">
                <a:solidFill>
                  <a:schemeClr val="tx2"/>
                </a:solidFill>
              </a:rPr>
              <a:t>verso</a:t>
            </a:r>
            <a:r>
              <a:rPr lang="it-IT" altLang="it-IT" sz="2000" i="0">
                <a:solidFill>
                  <a:schemeClr val="tx2"/>
                </a:solidFill>
              </a:rPr>
              <a:t> la bassa pressione gira in senso anti-orario (sul emisfero Nord</a:t>
            </a:r>
            <a:r>
              <a:rPr lang="en-US" altLang="it-IT" sz="2000" i="0">
                <a:solidFill>
                  <a:schemeClr val="tx2"/>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2AF41E9-A072-4C64-9DCA-B76597EBB636}"/>
              </a:ext>
            </a:extLst>
          </p:cNvPr>
          <p:cNvSpPr>
            <a:spLocks noGrp="1" noChangeArrowheads="1"/>
          </p:cNvSpPr>
          <p:nvPr>
            <p:ph type="title"/>
          </p:nvPr>
        </p:nvSpPr>
        <p:spPr/>
        <p:txBody>
          <a:bodyPr/>
          <a:lstStyle/>
          <a:p>
            <a:pPr eaLnBrk="1" hangingPunct="1"/>
            <a:r>
              <a:rPr lang="it-IT" altLang="it-IT" sz="3600"/>
              <a:t>Insegnamento interdisciplinare STEAM</a:t>
            </a:r>
            <a:endParaRPr lang="pl-PL" altLang="it-IT" sz="3600"/>
          </a:p>
        </p:txBody>
      </p:sp>
      <p:sp>
        <p:nvSpPr>
          <p:cNvPr id="10243" name="Text Box 3">
            <a:extLst>
              <a:ext uri="{FF2B5EF4-FFF2-40B4-BE49-F238E27FC236}">
                <a16:creationId xmlns:a16="http://schemas.microsoft.com/office/drawing/2014/main" id="{C466976E-DCAF-4CA1-A42E-AEF7057D56A9}"/>
              </a:ext>
            </a:extLst>
          </p:cNvPr>
          <p:cNvSpPr txBox="1">
            <a:spLocks noChangeArrowheads="1"/>
          </p:cNvSpPr>
          <p:nvPr/>
        </p:nvSpPr>
        <p:spPr bwMode="auto">
          <a:xfrm>
            <a:off x="611188" y="1484313"/>
            <a:ext cx="7497762"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lnSpc>
                <a:spcPct val="130000"/>
              </a:lnSpc>
              <a:buFontTx/>
              <a:buChar char="-"/>
            </a:pPr>
            <a:r>
              <a:rPr lang="it-IT" altLang="it-IT" sz="2400" i="0"/>
              <a:t> la radioattività → età della Terra</a:t>
            </a:r>
          </a:p>
          <a:p>
            <a:pPr eaLnBrk="1" hangingPunct="1">
              <a:lnSpc>
                <a:spcPct val="130000"/>
              </a:lnSpc>
              <a:buFontTx/>
              <a:buChar char="-"/>
            </a:pPr>
            <a:r>
              <a:rPr lang="it-IT" altLang="it-IT" sz="2400" i="0"/>
              <a:t> un funambolo → La Terra e la Luna </a:t>
            </a:r>
          </a:p>
          <a:p>
            <a:pPr eaLnBrk="1" hangingPunct="1">
              <a:lnSpc>
                <a:spcPct val="130000"/>
              </a:lnSpc>
              <a:buFontTx/>
              <a:buChar char="-"/>
            </a:pPr>
            <a:r>
              <a:rPr lang="it-IT" altLang="it-IT" sz="2400" i="0"/>
              <a:t> forza di gravità e la rotazione → ‘sfera’ terrestre</a:t>
            </a:r>
          </a:p>
          <a:p>
            <a:pPr eaLnBrk="1" hangingPunct="1">
              <a:lnSpc>
                <a:spcPct val="130000"/>
              </a:lnSpc>
              <a:buFontTx/>
              <a:buChar char="-"/>
            </a:pPr>
            <a:r>
              <a:rPr lang="it-IT" altLang="it-IT" sz="2400" i="0"/>
              <a:t> convezione termica → placche tettoniche</a:t>
            </a:r>
          </a:p>
          <a:p>
            <a:pPr eaLnBrk="1" hangingPunct="1">
              <a:lnSpc>
                <a:spcPct val="130000"/>
              </a:lnSpc>
              <a:buFontTx/>
              <a:buChar char="-"/>
            </a:pPr>
            <a:r>
              <a:rPr lang="it-IT" altLang="it-IT" sz="2400" i="0"/>
              <a:t> induzione elettromagnetica → campo magnetico</a:t>
            </a:r>
          </a:p>
          <a:p>
            <a:pPr eaLnBrk="1" hangingPunct="1">
              <a:lnSpc>
                <a:spcPct val="130000"/>
              </a:lnSpc>
              <a:buFontTx/>
              <a:buChar char="-"/>
            </a:pPr>
            <a:r>
              <a:rPr lang="it-IT" altLang="it-IT" sz="2400" i="0"/>
              <a:t> la rotazione e insolazione → alisei e zone climatiche</a:t>
            </a:r>
          </a:p>
          <a:p>
            <a:pPr eaLnBrk="1" hangingPunct="1">
              <a:lnSpc>
                <a:spcPct val="130000"/>
              </a:lnSpc>
              <a:buFontTx/>
              <a:buChar char="-"/>
            </a:pPr>
            <a:r>
              <a:rPr lang="it-IT" altLang="it-IT" sz="2400" i="0"/>
              <a:t> la rotazione → correnti oceaniche </a:t>
            </a:r>
          </a:p>
          <a:p>
            <a:pPr eaLnBrk="1" hangingPunct="1">
              <a:lnSpc>
                <a:spcPct val="130000"/>
              </a:lnSpc>
              <a:buFontTx/>
              <a:buChar char="-"/>
            </a:pPr>
            <a:r>
              <a:rPr lang="it-IT" altLang="it-IT" sz="2400" i="0"/>
              <a:t> evaporazione → tempeste tropicali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ytuł 1">
            <a:extLst>
              <a:ext uri="{FF2B5EF4-FFF2-40B4-BE49-F238E27FC236}">
                <a16:creationId xmlns:a16="http://schemas.microsoft.com/office/drawing/2014/main" id="{D0C01A0E-96A3-49EF-A3EF-5F41CD7A205A}"/>
              </a:ext>
            </a:extLst>
          </p:cNvPr>
          <p:cNvSpPr>
            <a:spLocks noGrp="1" noChangeArrowheads="1"/>
          </p:cNvSpPr>
          <p:nvPr>
            <p:ph type="title" idx="4294967295"/>
          </p:nvPr>
        </p:nvSpPr>
        <p:spPr>
          <a:xfrm>
            <a:off x="457200" y="6021388"/>
            <a:ext cx="8229600" cy="836612"/>
          </a:xfrm>
        </p:spPr>
        <p:txBody>
          <a:bodyPr/>
          <a:lstStyle/>
          <a:p>
            <a:pPr eaLnBrk="1" hangingPunct="1"/>
            <a:r>
              <a:rPr lang="it-IT" altLang="it-IT" sz="2400">
                <a:solidFill>
                  <a:srgbClr val="0000FF"/>
                </a:solidFill>
              </a:rPr>
              <a:t>U</a:t>
            </a:r>
            <a:r>
              <a:rPr lang="pl-PL" altLang="it-IT" sz="2400">
                <a:solidFill>
                  <a:srgbClr val="0000FF"/>
                </a:solidFill>
              </a:rPr>
              <a:t>ragan</a:t>
            </a:r>
            <a:r>
              <a:rPr lang="it-IT" altLang="it-IT" sz="2400">
                <a:solidFill>
                  <a:srgbClr val="0000FF"/>
                </a:solidFill>
              </a:rPr>
              <a:t>o</a:t>
            </a:r>
            <a:r>
              <a:rPr lang="pl-PL" altLang="it-IT" sz="2400">
                <a:solidFill>
                  <a:srgbClr val="0000FF"/>
                </a:solidFill>
              </a:rPr>
              <a:t> Isabel </a:t>
            </a:r>
            <a:r>
              <a:rPr lang="it-IT" altLang="it-IT" sz="2400">
                <a:solidFill>
                  <a:srgbClr val="0000FF"/>
                </a:solidFill>
              </a:rPr>
              <a:t>visto dallo spazio, ha devastato la costa Est degli USA nel Settembre 2003</a:t>
            </a:r>
            <a:r>
              <a:rPr lang="pl-PL" altLang="it-IT" sz="2400">
                <a:solidFill>
                  <a:srgbClr val="0000FF"/>
                </a:solidFill>
              </a:rPr>
              <a:t>.</a:t>
            </a:r>
          </a:p>
        </p:txBody>
      </p:sp>
      <p:pic>
        <p:nvPicPr>
          <p:cNvPr id="27651" name="Obraz 2" descr="NGfot22.jpg">
            <a:extLst>
              <a:ext uri="{FF2B5EF4-FFF2-40B4-BE49-F238E27FC236}">
                <a16:creationId xmlns:a16="http://schemas.microsoft.com/office/drawing/2014/main" id="{53C69FFE-89B0-455F-98F4-69AC2E9B6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załka zakrzywiona w prawo 3">
            <a:extLst>
              <a:ext uri="{FF2B5EF4-FFF2-40B4-BE49-F238E27FC236}">
                <a16:creationId xmlns:a16="http://schemas.microsoft.com/office/drawing/2014/main" id="{82CCDEA0-4084-4279-BC93-096CD9CEC42F}"/>
              </a:ext>
            </a:extLst>
          </p:cNvPr>
          <p:cNvSpPr/>
          <p:nvPr/>
        </p:nvSpPr>
        <p:spPr>
          <a:xfrm>
            <a:off x="2700338" y="3500438"/>
            <a:ext cx="1008062" cy="2305050"/>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style.rotation</p:attrName>
                                        </p:attrNameLst>
                                      </p:cBhvr>
                                      <p:tavLst>
                                        <p:tav tm="0">
                                          <p:val>
                                            <p:fltVal val="90"/>
                                          </p:val>
                                        </p:tav>
                                        <p:tav tm="100000">
                                          <p:val>
                                            <p:fltVal val="0"/>
                                          </p:val>
                                        </p:tav>
                                      </p:tavLst>
                                    </p:anim>
                                    <p:animEffect transition="in" filter="fade">
                                      <p:cBhvr>
                                        <p:cTn id="10" dur="1000"/>
                                        <p:tgtEl>
                                          <p:spTgt spid="276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80EC2C2-01EA-49D7-BD10-36F3118BE314}"/>
              </a:ext>
            </a:extLst>
          </p:cNvPr>
          <p:cNvSpPr>
            <a:spLocks noGrp="1" noChangeArrowheads="1"/>
          </p:cNvSpPr>
          <p:nvPr>
            <p:ph type="title"/>
          </p:nvPr>
        </p:nvSpPr>
        <p:spPr/>
        <p:txBody>
          <a:bodyPr/>
          <a:lstStyle/>
          <a:p>
            <a:pPr eaLnBrk="1" hangingPunct="1"/>
            <a:r>
              <a:rPr lang="pl-PL" altLang="it-IT" sz="3600"/>
              <a:t>Atmos</a:t>
            </a:r>
            <a:r>
              <a:rPr lang="it-IT" altLang="it-IT" sz="3600"/>
              <a:t>fera</a:t>
            </a:r>
            <a:r>
              <a:rPr lang="pl-PL" altLang="it-IT" sz="3600"/>
              <a:t>: </a:t>
            </a:r>
            <a:r>
              <a:rPr lang="it-IT" altLang="it-IT" sz="3600"/>
              <a:t>Forza di </a:t>
            </a:r>
            <a:r>
              <a:rPr lang="pl-PL" altLang="it-IT" sz="3600"/>
              <a:t>Coriolis</a:t>
            </a:r>
            <a:r>
              <a:rPr lang="it-IT" altLang="it-IT" sz="3600"/>
              <a:t> (Australia)</a:t>
            </a:r>
            <a:endParaRPr lang="en-US" altLang="it-IT" sz="3600"/>
          </a:p>
        </p:txBody>
      </p:sp>
      <p:pic>
        <p:nvPicPr>
          <p:cNvPr id="91139" name="Picture 18" descr=" ">
            <a:extLst>
              <a:ext uri="{FF2B5EF4-FFF2-40B4-BE49-F238E27FC236}">
                <a16:creationId xmlns:a16="http://schemas.microsoft.com/office/drawing/2014/main" id="{03024925-1C3A-423E-98FA-AF2F665D3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68413"/>
            <a:ext cx="4400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a:extLst>
              <a:ext uri="{FF2B5EF4-FFF2-40B4-BE49-F238E27FC236}">
                <a16:creationId xmlns:a16="http://schemas.microsoft.com/office/drawing/2014/main" id="{0FE8F87D-40C4-4A1B-BB3C-1BCF8AFAE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557338"/>
            <a:ext cx="35083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CasellaDiTesto 1">
            <a:extLst>
              <a:ext uri="{FF2B5EF4-FFF2-40B4-BE49-F238E27FC236}">
                <a16:creationId xmlns:a16="http://schemas.microsoft.com/office/drawing/2014/main" id="{461A0A2B-767E-4BE7-A643-491F52918E28}"/>
              </a:ext>
            </a:extLst>
          </p:cNvPr>
          <p:cNvSpPr txBox="1">
            <a:spLocks noChangeArrowheads="1"/>
          </p:cNvSpPr>
          <p:nvPr/>
        </p:nvSpPr>
        <p:spPr bwMode="auto">
          <a:xfrm>
            <a:off x="193675" y="4919663"/>
            <a:ext cx="38274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Sulle Caraibi, il ciclone gira in senso anti-orario.</a:t>
            </a:r>
          </a:p>
          <a:p>
            <a:pPr eaLnBrk="1" hangingPunct="1"/>
            <a:r>
              <a:rPr lang="it-IT" altLang="it-IT" sz="2400" i="0"/>
              <a:t>Sopra l’Australia (emisfero Sud), i cicloni girano in senso orario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5315"/>
                                        </p:tgtEl>
                                        <p:attrNameLst>
                                          <p:attrName>style.visibility</p:attrName>
                                        </p:attrNameLst>
                                      </p:cBhvr>
                                      <p:to>
                                        <p:strVal val="visible"/>
                                      </p:to>
                                    </p:set>
                                    <p:anim calcmode="lin" valueType="num">
                                      <p:cBhvr>
                                        <p:cTn id="7" dur="1000" fill="hold"/>
                                        <p:tgtEl>
                                          <p:spTgt spid="55315"/>
                                        </p:tgtEl>
                                        <p:attrNameLst>
                                          <p:attrName>ppt_w</p:attrName>
                                        </p:attrNameLst>
                                      </p:cBhvr>
                                      <p:tavLst>
                                        <p:tav tm="0">
                                          <p:val>
                                            <p:fltVal val="0"/>
                                          </p:val>
                                        </p:tav>
                                        <p:tav tm="100000">
                                          <p:val>
                                            <p:strVal val="#ppt_w"/>
                                          </p:val>
                                        </p:tav>
                                      </p:tavLst>
                                    </p:anim>
                                    <p:anim calcmode="lin" valueType="num">
                                      <p:cBhvr>
                                        <p:cTn id="8" dur="1000" fill="hold"/>
                                        <p:tgtEl>
                                          <p:spTgt spid="55315"/>
                                        </p:tgtEl>
                                        <p:attrNameLst>
                                          <p:attrName>ppt_h</p:attrName>
                                        </p:attrNameLst>
                                      </p:cBhvr>
                                      <p:tavLst>
                                        <p:tav tm="0">
                                          <p:val>
                                            <p:fltVal val="0"/>
                                          </p:val>
                                        </p:tav>
                                        <p:tav tm="100000">
                                          <p:val>
                                            <p:strVal val="#ppt_h"/>
                                          </p:val>
                                        </p:tav>
                                      </p:tavLst>
                                    </p:anim>
                                    <p:anim calcmode="lin" valueType="num">
                                      <p:cBhvr>
                                        <p:cTn id="9" dur="1000" fill="hold"/>
                                        <p:tgtEl>
                                          <p:spTgt spid="55315"/>
                                        </p:tgtEl>
                                        <p:attrNameLst>
                                          <p:attrName>style.rotation</p:attrName>
                                        </p:attrNameLst>
                                      </p:cBhvr>
                                      <p:tavLst>
                                        <p:tav tm="0">
                                          <p:val>
                                            <p:fltVal val="360"/>
                                          </p:val>
                                        </p:tav>
                                        <p:tav tm="100000">
                                          <p:val>
                                            <p:fltVal val="0"/>
                                          </p:val>
                                        </p:tav>
                                      </p:tavLst>
                                    </p:anim>
                                    <p:animEffect transition="in" filter="fade">
                                      <p:cBhvr>
                                        <p:cTn id="10" dur="10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3A35826-8617-4851-95AF-42447806B061}"/>
              </a:ext>
            </a:extLst>
          </p:cNvPr>
          <p:cNvSpPr>
            <a:spLocks noGrp="1" noChangeArrowheads="1"/>
          </p:cNvSpPr>
          <p:nvPr>
            <p:ph type="title"/>
          </p:nvPr>
        </p:nvSpPr>
        <p:spPr/>
        <p:txBody>
          <a:bodyPr/>
          <a:lstStyle/>
          <a:p>
            <a:pPr eaLnBrk="1" hangingPunct="1"/>
            <a:r>
              <a:rPr lang="it-IT" altLang="it-IT" sz="3600"/>
              <a:t>Venti: circolazione globale</a:t>
            </a:r>
            <a:endParaRPr lang="en-US" altLang="it-IT" sz="3600"/>
          </a:p>
        </p:txBody>
      </p:sp>
      <p:pic>
        <p:nvPicPr>
          <p:cNvPr id="92163" name="Picture 18">
            <a:extLst>
              <a:ext uri="{FF2B5EF4-FFF2-40B4-BE49-F238E27FC236}">
                <a16:creationId xmlns:a16="http://schemas.microsoft.com/office/drawing/2014/main" id="{BBD74127-E4BF-41BD-A995-F2E413992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1581150"/>
            <a:ext cx="480377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9">
            <a:extLst>
              <a:ext uri="{FF2B5EF4-FFF2-40B4-BE49-F238E27FC236}">
                <a16:creationId xmlns:a16="http://schemas.microsoft.com/office/drawing/2014/main" id="{F7FE757C-7FC9-4A4C-92F3-5AFF77025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557338"/>
            <a:ext cx="4362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20">
            <a:extLst>
              <a:ext uri="{FF2B5EF4-FFF2-40B4-BE49-F238E27FC236}">
                <a16:creationId xmlns:a16="http://schemas.microsoft.com/office/drawing/2014/main" id="{39A6670B-2FB1-4974-AE91-8A23E8BDB20D}"/>
              </a:ext>
            </a:extLst>
          </p:cNvPr>
          <p:cNvSpPr txBox="1">
            <a:spLocks noChangeArrowheads="1"/>
          </p:cNvSpPr>
          <p:nvPr/>
        </p:nvSpPr>
        <p:spPr bwMode="auto">
          <a:xfrm>
            <a:off x="4903788" y="5900738"/>
            <a:ext cx="4348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In alta troposfera: aria è in ritardo</a:t>
            </a:r>
            <a:endParaRPr lang="en-US" altLang="it-IT" sz="2200" i="0"/>
          </a:p>
        </p:txBody>
      </p:sp>
      <p:sp>
        <p:nvSpPr>
          <p:cNvPr id="92166" name="AutoShape 21">
            <a:extLst>
              <a:ext uri="{FF2B5EF4-FFF2-40B4-BE49-F238E27FC236}">
                <a16:creationId xmlns:a16="http://schemas.microsoft.com/office/drawing/2014/main" id="{6DF50567-56CA-4FEA-B4F5-C0C8546C0BAA}"/>
              </a:ext>
            </a:extLst>
          </p:cNvPr>
          <p:cNvSpPr>
            <a:spLocks noChangeArrowheads="1"/>
          </p:cNvSpPr>
          <p:nvPr/>
        </p:nvSpPr>
        <p:spPr bwMode="auto">
          <a:xfrm>
            <a:off x="6337300" y="1338263"/>
            <a:ext cx="733425" cy="1214437"/>
          </a:xfrm>
          <a:prstGeom prst="curvedRightArrow">
            <a:avLst>
              <a:gd name="adj1" fmla="val 33117"/>
              <a:gd name="adj2" fmla="val 6623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92167" name="Text Box 23">
            <a:extLst>
              <a:ext uri="{FF2B5EF4-FFF2-40B4-BE49-F238E27FC236}">
                <a16:creationId xmlns:a16="http://schemas.microsoft.com/office/drawing/2014/main" id="{E1F89D50-8354-4A81-BD02-EA1C763C34F5}"/>
              </a:ext>
            </a:extLst>
          </p:cNvPr>
          <p:cNvSpPr txBox="1">
            <a:spLocks noChangeArrowheads="1"/>
          </p:cNvSpPr>
          <p:nvPr/>
        </p:nvSpPr>
        <p:spPr bwMode="auto">
          <a:xfrm>
            <a:off x="150813" y="5900738"/>
            <a:ext cx="533558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200" i="0"/>
              <a:t>Tropos</a:t>
            </a:r>
            <a:r>
              <a:rPr lang="it-IT" altLang="it-IT" sz="2200" i="0"/>
              <a:t>fera: Alisei, e i venti </a:t>
            </a:r>
          </a:p>
          <a:p>
            <a:pPr eaLnBrk="1" hangingPunct="1"/>
            <a:r>
              <a:rPr lang="it-IT" altLang="it-IT" sz="2200" i="0"/>
              <a:t>opposte (in Italia da ovest) sopra i tropici </a:t>
            </a:r>
            <a:endParaRPr lang="en-US" altLang="it-IT" sz="2200" i="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2B64A02-BDB5-47DA-B712-ABCF267D45C1}"/>
              </a:ext>
            </a:extLst>
          </p:cNvPr>
          <p:cNvSpPr>
            <a:spLocks noGrp="1" noChangeArrowheads="1"/>
          </p:cNvSpPr>
          <p:nvPr>
            <p:ph type="title"/>
          </p:nvPr>
        </p:nvSpPr>
        <p:spPr/>
        <p:txBody>
          <a:bodyPr/>
          <a:lstStyle/>
          <a:p>
            <a:pPr eaLnBrk="1" hangingPunct="1"/>
            <a:r>
              <a:rPr lang="it-IT" altLang="it-IT" sz="3200">
                <a:solidFill>
                  <a:schemeClr val="accent2"/>
                </a:solidFill>
              </a:rPr>
              <a:t>Qui si vedono venti caldi e freddi</a:t>
            </a:r>
            <a:endParaRPr lang="en-AU" altLang="it-IT" sz="3200">
              <a:solidFill>
                <a:schemeClr val="accent2"/>
              </a:solidFill>
            </a:endParaRPr>
          </a:p>
        </p:txBody>
      </p:sp>
      <p:sp>
        <p:nvSpPr>
          <p:cNvPr id="93187" name="Text Box 4">
            <a:extLst>
              <a:ext uri="{FF2B5EF4-FFF2-40B4-BE49-F238E27FC236}">
                <a16:creationId xmlns:a16="http://schemas.microsoft.com/office/drawing/2014/main" id="{0FF7BB23-1014-42CD-97F2-A0E48B1602C0}"/>
              </a:ext>
            </a:extLst>
          </p:cNvPr>
          <p:cNvSpPr txBox="1">
            <a:spLocks noChangeArrowheads="1"/>
          </p:cNvSpPr>
          <p:nvPr/>
        </p:nvSpPr>
        <p:spPr bwMode="auto">
          <a:xfrm>
            <a:off x="468313" y="6553200"/>
            <a:ext cx="8207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sz="1400"/>
              <a:t>By KVDP - Own work, Public Domain,</a:t>
            </a:r>
            <a:r>
              <a:rPr lang="pl-PL" altLang="it-IT" sz="1400"/>
              <a:t>h </a:t>
            </a:r>
            <a:r>
              <a:rPr lang="en-AU" altLang="it-IT" sz="1400"/>
              <a:t>ttps://commons.wikimedia.org/w/index.php?curid=8158719</a:t>
            </a:r>
          </a:p>
        </p:txBody>
      </p:sp>
      <p:pic>
        <p:nvPicPr>
          <p:cNvPr id="93188" name="Picture 5">
            <a:extLst>
              <a:ext uri="{FF2B5EF4-FFF2-40B4-BE49-F238E27FC236}">
                <a16:creationId xmlns:a16="http://schemas.microsoft.com/office/drawing/2014/main" id="{D49D4E58-FB69-48D8-9708-E7D58476D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396288"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6">
            <a:extLst>
              <a:ext uri="{FF2B5EF4-FFF2-40B4-BE49-F238E27FC236}">
                <a16:creationId xmlns:a16="http://schemas.microsoft.com/office/drawing/2014/main" id="{0E323315-80D6-4A28-B147-38A7CEF7CAEE}"/>
              </a:ext>
            </a:extLst>
          </p:cNvPr>
          <p:cNvSpPr txBox="1">
            <a:spLocks noChangeArrowheads="1"/>
          </p:cNvSpPr>
          <p:nvPr/>
        </p:nvSpPr>
        <p:spPr bwMode="auto">
          <a:xfrm>
            <a:off x="231775" y="5537200"/>
            <a:ext cx="88042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I velieri che portavano il tè dalla Cina in Inghilterra aspettavano i venti dal Est, chiamati alisei</a:t>
            </a:r>
            <a:r>
              <a:rPr lang="pl-PL" altLang="it-IT"/>
              <a:t> </a:t>
            </a:r>
            <a:r>
              <a:rPr lang="it-IT" altLang="it-IT" i="0"/>
              <a:t>(in Inglese </a:t>
            </a:r>
            <a:r>
              <a:rPr lang="it-IT" altLang="it-IT"/>
              <a:t>trade winds</a:t>
            </a:r>
            <a:r>
              <a:rPr lang="it-IT" altLang="it-IT" i="0"/>
              <a:t>). Oggi sappiamo che gli alisei fanno parte dalla circolazione globale dell’atmosfera terrestre. </a:t>
            </a:r>
            <a:endParaRPr lang="en-AU" altLang="it-IT"/>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0A96B5E-F51C-41C4-ADDF-17B704E05FA6}"/>
              </a:ext>
            </a:extLst>
          </p:cNvPr>
          <p:cNvSpPr>
            <a:spLocks noGrp="1" noChangeArrowheads="1"/>
          </p:cNvSpPr>
          <p:nvPr>
            <p:ph type="title"/>
          </p:nvPr>
        </p:nvSpPr>
        <p:spPr/>
        <p:txBody>
          <a:bodyPr/>
          <a:lstStyle/>
          <a:p>
            <a:pPr eaLnBrk="1" hangingPunct="1"/>
            <a:r>
              <a:rPr lang="pl-PL" altLang="it-IT" sz="3200"/>
              <a:t>A</a:t>
            </a:r>
            <a:r>
              <a:rPr lang="it-IT" altLang="it-IT" sz="3200"/>
              <a:t>llisei: Colombo andava e tornava col vento</a:t>
            </a:r>
            <a:endParaRPr lang="en-US" altLang="it-IT" sz="3200"/>
          </a:p>
        </p:txBody>
      </p:sp>
      <p:sp>
        <p:nvSpPr>
          <p:cNvPr id="94211" name="Text Box 6">
            <a:extLst>
              <a:ext uri="{FF2B5EF4-FFF2-40B4-BE49-F238E27FC236}">
                <a16:creationId xmlns:a16="http://schemas.microsoft.com/office/drawing/2014/main" id="{B546FB88-8D98-4FD1-A0CD-F7CABB1E47E4}"/>
              </a:ext>
            </a:extLst>
          </p:cNvPr>
          <p:cNvSpPr txBox="1">
            <a:spLocks noChangeArrowheads="1"/>
          </p:cNvSpPr>
          <p:nvPr/>
        </p:nvSpPr>
        <p:spPr bwMode="auto">
          <a:xfrm>
            <a:off x="3278188" y="4497388"/>
            <a:ext cx="530225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i="0"/>
          </a:p>
          <a:p>
            <a:pPr eaLnBrk="1" hangingPunct="1"/>
            <a:r>
              <a:rPr lang="it-IT" altLang="it-IT" sz="2400" i="0"/>
              <a:t>Visto che l’angolo di insolazione varia</a:t>
            </a:r>
          </a:p>
          <a:p>
            <a:pPr eaLnBrk="1" hangingPunct="1"/>
            <a:r>
              <a:rPr lang="it-IT" altLang="it-IT" sz="2400" i="0"/>
              <a:t>gli alisei sono venti stagionali. </a:t>
            </a:r>
          </a:p>
          <a:p>
            <a:pPr eaLnBrk="1" hangingPunct="1"/>
            <a:r>
              <a:rPr lang="it-IT" altLang="it-IT" sz="2400" i="0"/>
              <a:t>Colombo lo sapeva. </a:t>
            </a:r>
          </a:p>
        </p:txBody>
      </p:sp>
      <p:pic>
        <p:nvPicPr>
          <p:cNvPr id="94212" name="Picture 7">
            <a:extLst>
              <a:ext uri="{FF2B5EF4-FFF2-40B4-BE49-F238E27FC236}">
                <a16:creationId xmlns:a16="http://schemas.microsoft.com/office/drawing/2014/main" id="{AE87A9FB-460E-42FE-9C59-F801BB2BC8A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4788" y="4435475"/>
            <a:ext cx="2808287"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8">
            <a:extLst>
              <a:ext uri="{FF2B5EF4-FFF2-40B4-BE49-F238E27FC236}">
                <a16:creationId xmlns:a16="http://schemas.microsoft.com/office/drawing/2014/main" id="{591102B9-661E-4C4D-A6B6-D2203961E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613" y="1384300"/>
            <a:ext cx="73279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2BFDF03-2E4F-4747-AC45-5A4CAC25FCBD}"/>
              </a:ext>
            </a:extLst>
          </p:cNvPr>
          <p:cNvSpPr>
            <a:spLocks noGrp="1" noChangeArrowheads="1"/>
          </p:cNvSpPr>
          <p:nvPr>
            <p:ph type="title"/>
          </p:nvPr>
        </p:nvSpPr>
        <p:spPr>
          <a:xfrm>
            <a:off x="457200" y="231775"/>
            <a:ext cx="8229600" cy="1143000"/>
          </a:xfrm>
        </p:spPr>
        <p:txBody>
          <a:bodyPr/>
          <a:lstStyle/>
          <a:p>
            <a:pPr eaLnBrk="1" hangingPunct="1"/>
            <a:r>
              <a:rPr lang="it-IT" altLang="it-IT" sz="3200"/>
              <a:t>I venti: il principio della continuità (e delle ruote dentate)</a:t>
            </a:r>
            <a:endParaRPr lang="en-US" altLang="it-IT" sz="3200"/>
          </a:p>
        </p:txBody>
      </p:sp>
      <p:pic>
        <p:nvPicPr>
          <p:cNvPr id="95235" name="Picture 4">
            <a:extLst>
              <a:ext uri="{FF2B5EF4-FFF2-40B4-BE49-F238E27FC236}">
                <a16:creationId xmlns:a16="http://schemas.microsoft.com/office/drawing/2014/main" id="{E04A158C-C516-431A-9204-C1ECDBE98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795588"/>
            <a:ext cx="24479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7">
            <a:extLst>
              <a:ext uri="{FF2B5EF4-FFF2-40B4-BE49-F238E27FC236}">
                <a16:creationId xmlns:a16="http://schemas.microsoft.com/office/drawing/2014/main" id="{EBA1F16B-9334-4010-8D9B-5E752B1E5830}"/>
              </a:ext>
            </a:extLst>
          </p:cNvPr>
          <p:cNvSpPr txBox="1">
            <a:spLocks noChangeArrowheads="1"/>
          </p:cNvSpPr>
          <p:nvPr/>
        </p:nvSpPr>
        <p:spPr bwMode="auto">
          <a:xfrm>
            <a:off x="457200" y="1366838"/>
            <a:ext cx="8434388"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Perché i tropici (del Cancro e del Capricorno) sono regioni</a:t>
            </a:r>
          </a:p>
          <a:p>
            <a:pPr eaLnBrk="1" hangingPunct="1"/>
            <a:r>
              <a:rPr lang="it-IT" altLang="it-IT" sz="2200" i="0"/>
              <a:t>di ‘alta pressione’</a:t>
            </a:r>
            <a:r>
              <a:rPr lang="pl-PL" altLang="it-IT" sz="2200" i="0"/>
              <a:t>?</a:t>
            </a:r>
            <a:endParaRPr lang="it-IT" altLang="it-IT" sz="2200" i="0"/>
          </a:p>
          <a:p>
            <a:pPr eaLnBrk="1" hangingPunct="1"/>
            <a:r>
              <a:rPr lang="it-IT" altLang="it-IT" sz="2200" i="0"/>
              <a:t>Perché l’aria secca (N</a:t>
            </a:r>
            <a:r>
              <a:rPr lang="it-IT" altLang="it-IT" sz="2200" i="0" baseline="-25000"/>
              <a:t>2</a:t>
            </a:r>
            <a:r>
              <a:rPr lang="it-IT" altLang="it-IT" sz="2200" i="0"/>
              <a:t>) ha il peso specifico (32 g/mole) maggiore che </a:t>
            </a:r>
            <a:r>
              <a:rPr lang="it-IT" altLang="it-IT" sz="2400" i="0"/>
              <a:t>l’aria umida (peso del H</a:t>
            </a:r>
            <a:r>
              <a:rPr lang="it-IT" altLang="it-IT" sz="2400" i="0" baseline="-25000"/>
              <a:t>2</a:t>
            </a:r>
            <a:r>
              <a:rPr lang="it-IT" altLang="it-IT" sz="2400" i="0"/>
              <a:t>O 18 g/mole). </a:t>
            </a:r>
            <a:endParaRPr lang="en-US" altLang="it-IT" i="0"/>
          </a:p>
        </p:txBody>
      </p:sp>
      <p:pic>
        <p:nvPicPr>
          <p:cNvPr id="95237" name="Picture 8">
            <a:extLst>
              <a:ext uri="{FF2B5EF4-FFF2-40B4-BE49-F238E27FC236}">
                <a16:creationId xmlns:a16="http://schemas.microsoft.com/office/drawing/2014/main" id="{79A2FF3D-AF74-4879-8A56-D9CDD2E33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2852738"/>
            <a:ext cx="61214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9">
            <a:extLst>
              <a:ext uri="{FF2B5EF4-FFF2-40B4-BE49-F238E27FC236}">
                <a16:creationId xmlns:a16="http://schemas.microsoft.com/office/drawing/2014/main" id="{D2BA64A2-7CEE-4663-8DA8-CD2B4738CDB0}"/>
              </a:ext>
            </a:extLst>
          </p:cNvPr>
          <p:cNvSpPr txBox="1">
            <a:spLocks noChangeArrowheads="1"/>
          </p:cNvSpPr>
          <p:nvPr/>
        </p:nvSpPr>
        <p:spPr bwMode="auto">
          <a:xfrm>
            <a:off x="152400" y="5048250"/>
            <a:ext cx="90678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i="0"/>
          </a:p>
          <a:p>
            <a:pPr eaLnBrk="1" hangingPunct="1"/>
            <a:r>
              <a:rPr lang="it-IT" altLang="it-IT" sz="2200" i="0"/>
              <a:t>L’aria calda (e umida) all’equatore sale in alto. Ai tropici (per esempio Sahara) scende dalla troposfera alta l’aria fredda, cioè secca. Questa ‘ruota dentata’ si chiama la cella di Hadley.</a:t>
            </a:r>
          </a:p>
          <a:p>
            <a:pPr eaLnBrk="1" hangingPunct="1"/>
            <a:r>
              <a:rPr lang="it-IT" altLang="it-IT" sz="2200" i="0"/>
              <a:t>Altre celle (di Ferrel, polare) più basse, ruotano in seguito.  </a:t>
            </a:r>
            <a:endParaRPr lang="en-US" altLang="it-IT" sz="2200" i="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a:extLst>
              <a:ext uri="{FF2B5EF4-FFF2-40B4-BE49-F238E27FC236}">
                <a16:creationId xmlns:a16="http://schemas.microsoft.com/office/drawing/2014/main" id="{EB9FA253-B37B-4DC1-8A5B-C66BCC3B5A3C}"/>
              </a:ext>
            </a:extLst>
          </p:cNvPr>
          <p:cNvSpPr txBox="1">
            <a:spLocks noChangeArrowheads="1"/>
          </p:cNvSpPr>
          <p:nvPr/>
        </p:nvSpPr>
        <p:spPr bwMode="auto">
          <a:xfrm>
            <a:off x="152400" y="6327775"/>
            <a:ext cx="8839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sz="800"/>
              <a:t>Science Data Center (NSSDC) site has been known to host copyrighted content even though its photo gallery FAQ states that all of the images in the photo gallery are in the public domain. - http://sealevel.jpl.nasa.gov/overview/climate-climatic.html, Public Domain, https://commons.wikimedia.org/w/index.php?curid=196664</a:t>
            </a:r>
          </a:p>
        </p:txBody>
      </p:sp>
      <p:pic>
        <p:nvPicPr>
          <p:cNvPr id="96259" name="Picture 5">
            <a:extLst>
              <a:ext uri="{FF2B5EF4-FFF2-40B4-BE49-F238E27FC236}">
                <a16:creationId xmlns:a16="http://schemas.microsoft.com/office/drawing/2014/main" id="{7D6B4E29-F4BE-4C40-BDAD-E56923EB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14350"/>
            <a:ext cx="641985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2">
            <a:extLst>
              <a:ext uri="{FF2B5EF4-FFF2-40B4-BE49-F238E27FC236}">
                <a16:creationId xmlns:a16="http://schemas.microsoft.com/office/drawing/2014/main" id="{0325C439-93E0-45F1-9CAA-B23A355BCC33}"/>
              </a:ext>
            </a:extLst>
          </p:cNvPr>
          <p:cNvSpPr>
            <a:spLocks noGrp="1" noChangeArrowheads="1"/>
          </p:cNvSpPr>
          <p:nvPr>
            <p:ph type="title"/>
          </p:nvPr>
        </p:nvSpPr>
        <p:spPr>
          <a:xfrm>
            <a:off x="4572000" y="0"/>
            <a:ext cx="3836988" cy="1143000"/>
          </a:xfrm>
        </p:spPr>
        <p:txBody>
          <a:bodyPr/>
          <a:lstStyle/>
          <a:p>
            <a:pPr eaLnBrk="1" hangingPunct="1"/>
            <a:r>
              <a:rPr lang="pl-PL" altLang="it-IT" sz="3200">
                <a:solidFill>
                  <a:schemeClr val="accent2"/>
                </a:solidFill>
              </a:rPr>
              <a:t>„</a:t>
            </a:r>
            <a:r>
              <a:rPr lang="it-IT" altLang="it-IT" sz="3200">
                <a:solidFill>
                  <a:schemeClr val="accent2"/>
                </a:solidFill>
              </a:rPr>
              <a:t>cella di</a:t>
            </a:r>
            <a:r>
              <a:rPr lang="pl-PL" altLang="it-IT" sz="3200">
                <a:solidFill>
                  <a:schemeClr val="accent2"/>
                </a:solidFill>
              </a:rPr>
              <a:t> Hadley”</a:t>
            </a:r>
            <a:endParaRPr lang="en-AU" altLang="it-IT" sz="3200">
              <a:solidFill>
                <a:schemeClr val="accent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5463EB55-CF76-4FC9-BE9C-C7811DC40BF8}"/>
              </a:ext>
            </a:extLst>
          </p:cNvPr>
          <p:cNvPicPr>
            <a:picLocks noChangeAspect="1" noChangeArrowheads="1"/>
          </p:cNvPicPr>
          <p:nvPr/>
        </p:nvPicPr>
        <p:blipFill>
          <a:blip r:embed="rId2">
            <a:lum bright="8000" contrast="8000"/>
            <a:extLst>
              <a:ext uri="{28A0092B-C50C-407E-A947-70E740481C1C}">
                <a14:useLocalDpi xmlns:a14="http://schemas.microsoft.com/office/drawing/2010/main" val="0"/>
              </a:ext>
            </a:extLst>
          </a:blip>
          <a:srcRect/>
          <a:stretch>
            <a:fillRect/>
          </a:stretch>
        </p:blipFill>
        <p:spPr bwMode="auto">
          <a:xfrm>
            <a:off x="-23813" y="1312863"/>
            <a:ext cx="90154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4B176DFF-F36F-49A1-9727-8582B5767AC4}"/>
              </a:ext>
            </a:extLst>
          </p:cNvPr>
          <p:cNvSpPr>
            <a:spLocks noGrp="1" noChangeArrowheads="1"/>
          </p:cNvSpPr>
          <p:nvPr>
            <p:ph type="title"/>
          </p:nvPr>
        </p:nvSpPr>
        <p:spPr>
          <a:xfrm>
            <a:off x="468313" y="0"/>
            <a:ext cx="8229600" cy="1143000"/>
          </a:xfrm>
          <a:solidFill>
            <a:schemeClr val="bg1"/>
          </a:solidFill>
        </p:spPr>
        <p:txBody>
          <a:bodyPr/>
          <a:lstStyle/>
          <a:p>
            <a:pPr algn="r" eaLnBrk="1" hangingPunct="1"/>
            <a:r>
              <a:rPr lang="pl-PL" altLang="it-IT" sz="3000"/>
              <a:t>Atmos</a:t>
            </a:r>
            <a:r>
              <a:rPr lang="it-IT" altLang="it-IT" sz="3000"/>
              <a:t>fera - circolazione</a:t>
            </a:r>
            <a:r>
              <a:rPr lang="pl-PL" altLang="it-IT" sz="3000"/>
              <a:t>: </a:t>
            </a:r>
            <a:r>
              <a:rPr lang="it-IT" altLang="it-IT" sz="3000"/>
              <a:t>meccanismi semplici, poi in dettaglio più complicata</a:t>
            </a:r>
            <a:endParaRPr lang="en-US" altLang="it-IT" sz="3000"/>
          </a:p>
        </p:txBody>
      </p:sp>
      <p:sp>
        <p:nvSpPr>
          <p:cNvPr id="97284" name="Text Box 6">
            <a:extLst>
              <a:ext uri="{FF2B5EF4-FFF2-40B4-BE49-F238E27FC236}">
                <a16:creationId xmlns:a16="http://schemas.microsoft.com/office/drawing/2014/main" id="{47D795E9-2633-49ED-A9A0-33F12798606C}"/>
              </a:ext>
            </a:extLst>
          </p:cNvPr>
          <p:cNvSpPr txBox="1">
            <a:spLocks noChangeArrowheads="1"/>
          </p:cNvSpPr>
          <p:nvPr/>
        </p:nvSpPr>
        <p:spPr bwMode="auto">
          <a:xfrm>
            <a:off x="468313" y="4437063"/>
            <a:ext cx="8523287"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i="0"/>
          </a:p>
          <a:p>
            <a:pPr eaLnBrk="1" hangingPunct="1"/>
            <a:r>
              <a:rPr lang="it-IT" altLang="it-IT" sz="2400" i="0"/>
              <a:t>Dopo aver spiegato i meccanismi (fondato i ‘pali cognitivi’), </a:t>
            </a:r>
          </a:p>
          <a:p>
            <a:pPr eaLnBrk="1" hangingPunct="1"/>
            <a:r>
              <a:rPr lang="it-IT" altLang="it-IT" sz="2400" i="0"/>
              <a:t>torniamo a un buon libro di testo, sapendo che cosa è essenziale, e che cosa (per non esperti) – superfluo.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3">
            <a:extLst>
              <a:ext uri="{FF2B5EF4-FFF2-40B4-BE49-F238E27FC236}">
                <a16:creationId xmlns:a16="http://schemas.microsoft.com/office/drawing/2014/main" id="{721F5A7B-6861-4FDC-8FCD-3A1C10E31CD7}"/>
              </a:ext>
            </a:extLst>
          </p:cNvPr>
          <p:cNvSpPr txBox="1">
            <a:spLocks noChangeArrowheads="1"/>
          </p:cNvSpPr>
          <p:nvPr/>
        </p:nvSpPr>
        <p:spPr bwMode="auto">
          <a:xfrm>
            <a:off x="6084888" y="6521450"/>
            <a:ext cx="2114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2"/>
              </a:rPr>
              <a:t>http://wps.prenhall.com/wps/</a:t>
            </a:r>
            <a:endParaRPr lang="pl-PL" altLang="it-IT" sz="800" i="0"/>
          </a:p>
          <a:p>
            <a:pPr eaLnBrk="1" hangingPunct="1"/>
            <a:r>
              <a:rPr lang="en-US" altLang="it-IT" sz="800" i="0"/>
              <a:t>media/objects/3312/3392285/blb1801.html</a:t>
            </a:r>
          </a:p>
        </p:txBody>
      </p:sp>
      <p:pic>
        <p:nvPicPr>
          <p:cNvPr id="103427" name="Picture 6">
            <a:extLst>
              <a:ext uri="{FF2B5EF4-FFF2-40B4-BE49-F238E27FC236}">
                <a16:creationId xmlns:a16="http://schemas.microsoft.com/office/drawing/2014/main" id="{4B7688A6-7ABF-414C-9EE2-15F1ACCB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933825"/>
            <a:ext cx="41052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257C7FFF-0B72-4ED4-992A-8542742EF36C}"/>
              </a:ext>
            </a:extLst>
          </p:cNvPr>
          <p:cNvSpPr>
            <a:spLocks noGrp="1" noChangeArrowheads="1"/>
          </p:cNvSpPr>
          <p:nvPr>
            <p:ph type="title"/>
          </p:nvPr>
        </p:nvSpPr>
        <p:spPr>
          <a:xfrm>
            <a:off x="-1044575" y="-171450"/>
            <a:ext cx="8229600" cy="1143000"/>
          </a:xfrm>
        </p:spPr>
        <p:txBody>
          <a:bodyPr/>
          <a:lstStyle/>
          <a:p>
            <a:pPr algn="r" eaLnBrk="1" hangingPunct="1"/>
            <a:r>
              <a:rPr lang="pl-PL" altLang="it-IT" sz="3600"/>
              <a:t>Atmos</a:t>
            </a:r>
            <a:r>
              <a:rPr lang="it-IT" altLang="it-IT" sz="3600"/>
              <a:t>fera</a:t>
            </a:r>
            <a:r>
              <a:rPr lang="pl-PL" altLang="it-IT" sz="3600"/>
              <a:t>: </a:t>
            </a:r>
            <a:r>
              <a:rPr lang="it-IT" altLang="it-IT" sz="3600"/>
              <a:t>moti verticali</a:t>
            </a:r>
            <a:endParaRPr lang="en-US" altLang="it-IT" sz="3600"/>
          </a:p>
        </p:txBody>
      </p:sp>
      <p:sp>
        <p:nvSpPr>
          <p:cNvPr id="103429" name="Text Box 5">
            <a:extLst>
              <a:ext uri="{FF2B5EF4-FFF2-40B4-BE49-F238E27FC236}">
                <a16:creationId xmlns:a16="http://schemas.microsoft.com/office/drawing/2014/main" id="{43024332-7C64-4B91-8AAE-6B25B55AAF2C}"/>
              </a:ext>
            </a:extLst>
          </p:cNvPr>
          <p:cNvSpPr txBox="1">
            <a:spLocks noChangeArrowheads="1"/>
          </p:cNvSpPr>
          <p:nvPr/>
        </p:nvSpPr>
        <p:spPr bwMode="auto">
          <a:xfrm>
            <a:off x="2771775" y="6613525"/>
            <a:ext cx="1770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4"/>
              </a:rPr>
              <a:t>http://www.hurricanescience.org/</a:t>
            </a:r>
            <a:r>
              <a:rPr lang="pl-PL" altLang="it-IT" sz="1000" i="0"/>
              <a:t>   </a:t>
            </a:r>
            <a:endParaRPr lang="en-US" altLang="it-IT" sz="1000" i="0"/>
          </a:p>
        </p:txBody>
      </p:sp>
      <p:pic>
        <p:nvPicPr>
          <p:cNvPr id="103430" name="Picture 8">
            <a:extLst>
              <a:ext uri="{FF2B5EF4-FFF2-40B4-BE49-F238E27FC236}">
                <a16:creationId xmlns:a16="http://schemas.microsoft.com/office/drawing/2014/main" id="{EF39D4A6-F57B-43C6-8CB8-F2A57ACD5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760413"/>
            <a:ext cx="3810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0">
            <a:extLst>
              <a:ext uri="{FF2B5EF4-FFF2-40B4-BE49-F238E27FC236}">
                <a16:creationId xmlns:a16="http://schemas.microsoft.com/office/drawing/2014/main" id="{B6227B31-ABED-4CA5-8597-4D2C1AAA1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760413"/>
            <a:ext cx="423545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Text Box 14">
            <a:extLst>
              <a:ext uri="{FF2B5EF4-FFF2-40B4-BE49-F238E27FC236}">
                <a16:creationId xmlns:a16="http://schemas.microsoft.com/office/drawing/2014/main" id="{F84540E4-A331-43A9-BC2A-852002760178}"/>
              </a:ext>
            </a:extLst>
          </p:cNvPr>
          <p:cNvSpPr txBox="1">
            <a:spLocks noChangeArrowheads="1"/>
          </p:cNvSpPr>
          <p:nvPr/>
        </p:nvSpPr>
        <p:spPr bwMode="auto">
          <a:xfrm>
            <a:off x="4789488" y="3871913"/>
            <a:ext cx="4446587"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sz="2000" i="0"/>
          </a:p>
          <a:p>
            <a:pPr eaLnBrk="1" hangingPunct="1"/>
            <a:r>
              <a:rPr lang="it-IT" altLang="it-IT" sz="2000" i="0"/>
              <a:t>Calore di condensazione</a:t>
            </a:r>
            <a:r>
              <a:rPr lang="pl-PL" altLang="it-IT" sz="2000"/>
              <a:t> </a:t>
            </a:r>
            <a:r>
              <a:rPr lang="pl-PL" altLang="it-IT" sz="2000" i="0"/>
              <a:t>540 cal/g →</a:t>
            </a:r>
          </a:p>
          <a:p>
            <a:pPr eaLnBrk="1" hangingPunct="1"/>
            <a:r>
              <a:rPr lang="it-IT" altLang="it-IT" sz="2000" i="0"/>
              <a:t>Riscaldamento dell’atmosfera alta </a:t>
            </a:r>
            <a:r>
              <a:rPr lang="pl-PL" altLang="it-IT" sz="2000" i="0"/>
              <a:t>→ </a:t>
            </a:r>
            <a:endParaRPr lang="it-IT" altLang="it-IT" sz="2000" i="0"/>
          </a:p>
          <a:p>
            <a:pPr eaLnBrk="1" hangingPunct="1"/>
            <a:r>
              <a:rPr lang="it-IT" altLang="it-IT" sz="2000" i="0"/>
              <a:t>Aumento della convezione</a:t>
            </a:r>
            <a:r>
              <a:rPr lang="pl-PL" altLang="it-IT" sz="2000" i="0"/>
              <a:t> →</a:t>
            </a:r>
            <a:endParaRPr lang="it-IT" altLang="it-IT" sz="2000" i="0"/>
          </a:p>
          <a:p>
            <a:pPr eaLnBrk="1" hangingPunct="1"/>
            <a:r>
              <a:rPr lang="it-IT" altLang="it-IT" sz="2000" i="0"/>
              <a:t>Pressione bassa &amp; Coriolis </a:t>
            </a:r>
            <a:r>
              <a:rPr lang="pl-PL" altLang="it-IT" sz="2000" i="0"/>
              <a:t>→</a:t>
            </a:r>
            <a:endParaRPr lang="it-IT" altLang="it-IT" sz="2000" i="0"/>
          </a:p>
          <a:p>
            <a:pPr eaLnBrk="1" hangingPunct="1"/>
            <a:r>
              <a:rPr lang="it-IT" altLang="it-IT" sz="2000" i="0"/>
              <a:t>Vento forte </a:t>
            </a:r>
            <a:r>
              <a:rPr lang="pl-PL" altLang="it-IT" sz="2000" i="0"/>
              <a:t>→</a:t>
            </a:r>
            <a:r>
              <a:rPr lang="it-IT" altLang="it-IT" sz="2000" i="0"/>
              <a:t> aumento della</a:t>
            </a:r>
            <a:endParaRPr lang="pl-PL" altLang="it-IT" sz="2000" i="0"/>
          </a:p>
          <a:p>
            <a:pPr eaLnBrk="1" hangingPunct="1"/>
            <a:r>
              <a:rPr lang="it-IT" altLang="it-IT" sz="2000" i="0"/>
              <a:t>evaporazione</a:t>
            </a:r>
            <a:endParaRPr lang="pl-PL" altLang="it-IT" sz="2000" i="0"/>
          </a:p>
        </p:txBody>
      </p:sp>
    </p:spTree>
    <p:extLst>
      <p:ext uri="{BB962C8B-B14F-4D97-AF65-F5344CB8AC3E}">
        <p14:creationId xmlns:p14="http://schemas.microsoft.com/office/powerpoint/2010/main" val="249397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92174">
                                            <p:txEl>
                                              <p:pRg st="1" end="1"/>
                                            </p:txEl>
                                          </p:spTgt>
                                        </p:tgtEl>
                                        <p:attrNameLst>
                                          <p:attrName>style.visibility</p:attrName>
                                        </p:attrNameLst>
                                      </p:cBhvr>
                                      <p:to>
                                        <p:strVal val="visible"/>
                                      </p:to>
                                    </p:set>
                                    <p:anim calcmode="lin" valueType="num">
                                      <p:cBhvr additive="base">
                                        <p:cTn id="7" dur="500" fill="hold"/>
                                        <p:tgtEl>
                                          <p:spTgt spid="921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92174">
                                            <p:txEl>
                                              <p:pRg st="2" end="2"/>
                                            </p:txEl>
                                          </p:spTgt>
                                        </p:tgtEl>
                                        <p:attrNameLst>
                                          <p:attrName>style.visibility</p:attrName>
                                        </p:attrNameLst>
                                      </p:cBhvr>
                                      <p:to>
                                        <p:strVal val="visible"/>
                                      </p:to>
                                    </p:set>
                                    <p:anim calcmode="lin" valueType="num">
                                      <p:cBhvr additive="base">
                                        <p:cTn id="11" dur="500" fill="hold"/>
                                        <p:tgtEl>
                                          <p:spTgt spid="9217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7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92174">
                                            <p:txEl>
                                              <p:pRg st="3" end="3"/>
                                            </p:txEl>
                                          </p:spTgt>
                                        </p:tgtEl>
                                        <p:attrNameLst>
                                          <p:attrName>style.visibility</p:attrName>
                                        </p:attrNameLst>
                                      </p:cBhvr>
                                      <p:to>
                                        <p:strVal val="visible"/>
                                      </p:to>
                                    </p:set>
                                    <p:anim calcmode="lin" valueType="num">
                                      <p:cBhvr additive="base">
                                        <p:cTn id="15" dur="500" fill="hold"/>
                                        <p:tgtEl>
                                          <p:spTgt spid="9217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17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0"/>
                                  </p:iterate>
                                  <p:childTnLst>
                                    <p:set>
                                      <p:cBhvr>
                                        <p:cTn id="18" dur="1" fill="hold">
                                          <p:stCondLst>
                                            <p:cond delay="0"/>
                                          </p:stCondLst>
                                        </p:cTn>
                                        <p:tgtEl>
                                          <p:spTgt spid="92174">
                                            <p:txEl>
                                              <p:pRg st="4" end="4"/>
                                            </p:txEl>
                                          </p:spTgt>
                                        </p:tgtEl>
                                        <p:attrNameLst>
                                          <p:attrName>style.visibility</p:attrName>
                                        </p:attrNameLst>
                                      </p:cBhvr>
                                      <p:to>
                                        <p:strVal val="visible"/>
                                      </p:to>
                                    </p:set>
                                    <p:anim calcmode="lin" valueType="num">
                                      <p:cBhvr additive="base">
                                        <p:cTn id="19" dur="500" fill="hold"/>
                                        <p:tgtEl>
                                          <p:spTgt spid="9217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7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iterate type="lt">
                                    <p:tmPct val="0"/>
                                  </p:iterate>
                                  <p:childTnLst>
                                    <p:set>
                                      <p:cBhvr>
                                        <p:cTn id="22" dur="1" fill="hold">
                                          <p:stCondLst>
                                            <p:cond delay="0"/>
                                          </p:stCondLst>
                                        </p:cTn>
                                        <p:tgtEl>
                                          <p:spTgt spid="92174">
                                            <p:txEl>
                                              <p:pRg st="5" end="5"/>
                                            </p:txEl>
                                          </p:spTgt>
                                        </p:tgtEl>
                                        <p:attrNameLst>
                                          <p:attrName>style.visibility</p:attrName>
                                        </p:attrNameLst>
                                      </p:cBhvr>
                                      <p:to>
                                        <p:strVal val="visible"/>
                                      </p:to>
                                    </p:set>
                                    <p:anim calcmode="lin" valueType="num">
                                      <p:cBhvr additive="base">
                                        <p:cTn id="23" dur="500" fill="hold"/>
                                        <p:tgtEl>
                                          <p:spTgt spid="9217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7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iterate type="lt">
                                    <p:tmPct val="0"/>
                                  </p:iterate>
                                  <p:childTnLst>
                                    <p:set>
                                      <p:cBhvr>
                                        <p:cTn id="26" dur="1" fill="hold">
                                          <p:stCondLst>
                                            <p:cond delay="0"/>
                                          </p:stCondLst>
                                        </p:cTn>
                                        <p:tgtEl>
                                          <p:spTgt spid="92174">
                                            <p:txEl>
                                              <p:pRg st="6" end="6"/>
                                            </p:txEl>
                                          </p:spTgt>
                                        </p:tgtEl>
                                        <p:attrNameLst>
                                          <p:attrName>style.visibility</p:attrName>
                                        </p:attrNameLst>
                                      </p:cBhvr>
                                      <p:to>
                                        <p:strVal val="visible"/>
                                      </p:to>
                                    </p:set>
                                    <p:anim calcmode="lin" valueType="num">
                                      <p:cBhvr additive="base">
                                        <p:cTn id="27" dur="500" fill="hold"/>
                                        <p:tgtEl>
                                          <p:spTgt spid="9217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217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92174">
                                            <p:txEl>
                                              <p:pRg st="1" end="1"/>
                                            </p:txEl>
                                          </p:spTgt>
                                        </p:tgtEl>
                                        <p:attrNameLst>
                                          <p:attrName>style.visibility</p:attrName>
                                        </p:attrNameLst>
                                      </p:cBhvr>
                                      <p:to>
                                        <p:strVal val="visible"/>
                                      </p:to>
                                    </p:set>
                                    <p:anim calcmode="discrete" valueType="clr">
                                      <p:cBhvr override="childStyle">
                                        <p:cTn id="33" dur="80"/>
                                        <p:tgtEl>
                                          <p:spTgt spid="921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2174">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92174">
                                            <p:txEl>
                                              <p:pRg st="1" end="1"/>
                                            </p:txEl>
                                          </p:spTgt>
                                        </p:tgtEl>
                                        <p:attrNameLst>
                                          <p:attrName>fill.type</p:attrName>
                                        </p:attrNameLst>
                                      </p:cBhvr>
                                      <p:to>
                                        <p:strVal val="solid"/>
                                      </p:to>
                                    </p:set>
                                  </p:childTnLst>
                                </p:cTn>
                              </p:par>
                              <p:par>
                                <p:cTn id="36" presetID="27" presetClass="entr" presetSubtype="0" fill="hold" nodeType="withEffect">
                                  <p:stCondLst>
                                    <p:cond delay="0"/>
                                  </p:stCondLst>
                                  <p:iterate type="lt">
                                    <p:tmPct val="50000"/>
                                  </p:iterate>
                                  <p:childTnLst>
                                    <p:set>
                                      <p:cBhvr>
                                        <p:cTn id="37" dur="1" fill="hold">
                                          <p:stCondLst>
                                            <p:cond delay="0"/>
                                          </p:stCondLst>
                                        </p:cTn>
                                        <p:tgtEl>
                                          <p:spTgt spid="92174">
                                            <p:txEl>
                                              <p:pRg st="2" end="2"/>
                                            </p:txEl>
                                          </p:spTgt>
                                        </p:tgtEl>
                                        <p:attrNameLst>
                                          <p:attrName>style.visibility</p:attrName>
                                        </p:attrNameLst>
                                      </p:cBhvr>
                                      <p:to>
                                        <p:strVal val="visible"/>
                                      </p:to>
                                    </p:set>
                                    <p:anim calcmode="discrete" valueType="clr">
                                      <p:cBhvr override="childStyle">
                                        <p:cTn id="38" dur="80"/>
                                        <p:tgtEl>
                                          <p:spTgt spid="9217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92174">
                                            <p:txEl>
                                              <p:pRg st="2" end="2"/>
                                            </p:txEl>
                                          </p:spTgt>
                                        </p:tgtEl>
                                        <p:attrNameLst>
                                          <p:attrName>fillcolor</p:attrName>
                                        </p:attrNameLst>
                                      </p:cBhvr>
                                      <p:tavLst>
                                        <p:tav tm="0">
                                          <p:val>
                                            <p:clrVal>
                                              <a:schemeClr val="accent2"/>
                                            </p:clrVal>
                                          </p:val>
                                        </p:tav>
                                        <p:tav tm="50000">
                                          <p:val>
                                            <p:clrVal>
                                              <a:schemeClr val="hlink"/>
                                            </p:clrVal>
                                          </p:val>
                                        </p:tav>
                                      </p:tavLst>
                                    </p:anim>
                                    <p:set>
                                      <p:cBhvr>
                                        <p:cTn id="40" dur="80"/>
                                        <p:tgtEl>
                                          <p:spTgt spid="92174">
                                            <p:txEl>
                                              <p:pRg st="2" end="2"/>
                                            </p:txEl>
                                          </p:spTgt>
                                        </p:tgtEl>
                                        <p:attrNameLst>
                                          <p:attrName>fill.type</p:attrName>
                                        </p:attrNameLst>
                                      </p:cBhvr>
                                      <p:to>
                                        <p:strVal val="solid"/>
                                      </p:to>
                                    </p:set>
                                  </p:childTnLst>
                                </p:cTn>
                              </p:par>
                              <p:par>
                                <p:cTn id="41" presetID="27" presetClass="entr" presetSubtype="0" fill="hold" nodeType="withEffect">
                                  <p:stCondLst>
                                    <p:cond delay="0"/>
                                  </p:stCondLst>
                                  <p:iterate type="lt">
                                    <p:tmPct val="50000"/>
                                  </p:iterate>
                                  <p:childTnLst>
                                    <p:set>
                                      <p:cBhvr>
                                        <p:cTn id="42" dur="1" fill="hold">
                                          <p:stCondLst>
                                            <p:cond delay="0"/>
                                          </p:stCondLst>
                                        </p:cTn>
                                        <p:tgtEl>
                                          <p:spTgt spid="92174">
                                            <p:txEl>
                                              <p:pRg st="3" end="3"/>
                                            </p:txEl>
                                          </p:spTgt>
                                        </p:tgtEl>
                                        <p:attrNameLst>
                                          <p:attrName>style.visibility</p:attrName>
                                        </p:attrNameLst>
                                      </p:cBhvr>
                                      <p:to>
                                        <p:strVal val="visible"/>
                                      </p:to>
                                    </p:set>
                                    <p:anim calcmode="discrete" valueType="clr">
                                      <p:cBhvr override="childStyle">
                                        <p:cTn id="43" dur="80"/>
                                        <p:tgtEl>
                                          <p:spTgt spid="9217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92174">
                                            <p:txEl>
                                              <p:pRg st="3" end="3"/>
                                            </p:txEl>
                                          </p:spTgt>
                                        </p:tgtEl>
                                        <p:attrNameLst>
                                          <p:attrName>fillcolor</p:attrName>
                                        </p:attrNameLst>
                                      </p:cBhvr>
                                      <p:tavLst>
                                        <p:tav tm="0">
                                          <p:val>
                                            <p:clrVal>
                                              <a:schemeClr val="accent2"/>
                                            </p:clrVal>
                                          </p:val>
                                        </p:tav>
                                        <p:tav tm="50000">
                                          <p:val>
                                            <p:clrVal>
                                              <a:schemeClr val="hlink"/>
                                            </p:clrVal>
                                          </p:val>
                                        </p:tav>
                                      </p:tavLst>
                                    </p:anim>
                                    <p:set>
                                      <p:cBhvr>
                                        <p:cTn id="45" dur="80"/>
                                        <p:tgtEl>
                                          <p:spTgt spid="92174">
                                            <p:txEl>
                                              <p:pRg st="3" end="3"/>
                                            </p:txEl>
                                          </p:spTgt>
                                        </p:tgtEl>
                                        <p:attrNameLst>
                                          <p:attrName>fill.type</p:attrName>
                                        </p:attrNameLst>
                                      </p:cBhvr>
                                      <p:to>
                                        <p:strVal val="solid"/>
                                      </p:to>
                                    </p:set>
                                  </p:childTnLst>
                                </p:cTn>
                              </p:par>
                              <p:par>
                                <p:cTn id="46" presetID="27" presetClass="entr" presetSubtype="0" fill="hold" nodeType="withEffect">
                                  <p:stCondLst>
                                    <p:cond delay="0"/>
                                  </p:stCondLst>
                                  <p:iterate type="lt">
                                    <p:tmPct val="50000"/>
                                  </p:iterate>
                                  <p:childTnLst>
                                    <p:set>
                                      <p:cBhvr>
                                        <p:cTn id="47" dur="1" fill="hold">
                                          <p:stCondLst>
                                            <p:cond delay="0"/>
                                          </p:stCondLst>
                                        </p:cTn>
                                        <p:tgtEl>
                                          <p:spTgt spid="92174">
                                            <p:txEl>
                                              <p:pRg st="4" end="4"/>
                                            </p:txEl>
                                          </p:spTgt>
                                        </p:tgtEl>
                                        <p:attrNameLst>
                                          <p:attrName>style.visibility</p:attrName>
                                        </p:attrNameLst>
                                      </p:cBhvr>
                                      <p:to>
                                        <p:strVal val="visible"/>
                                      </p:to>
                                    </p:set>
                                    <p:anim calcmode="discrete" valueType="clr">
                                      <p:cBhvr override="childStyle">
                                        <p:cTn id="48" dur="80"/>
                                        <p:tgtEl>
                                          <p:spTgt spid="9217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92174">
                                            <p:txEl>
                                              <p:pRg st="4" end="4"/>
                                            </p:txEl>
                                          </p:spTgt>
                                        </p:tgtEl>
                                        <p:attrNameLst>
                                          <p:attrName>fillcolor</p:attrName>
                                        </p:attrNameLst>
                                      </p:cBhvr>
                                      <p:tavLst>
                                        <p:tav tm="0">
                                          <p:val>
                                            <p:clrVal>
                                              <a:schemeClr val="accent2"/>
                                            </p:clrVal>
                                          </p:val>
                                        </p:tav>
                                        <p:tav tm="50000">
                                          <p:val>
                                            <p:clrVal>
                                              <a:schemeClr val="hlink"/>
                                            </p:clrVal>
                                          </p:val>
                                        </p:tav>
                                      </p:tavLst>
                                    </p:anim>
                                    <p:set>
                                      <p:cBhvr>
                                        <p:cTn id="50" dur="80"/>
                                        <p:tgtEl>
                                          <p:spTgt spid="92174">
                                            <p:txEl>
                                              <p:pRg st="4" end="4"/>
                                            </p:txEl>
                                          </p:spTgt>
                                        </p:tgtEl>
                                        <p:attrNameLst>
                                          <p:attrName>fill.type</p:attrName>
                                        </p:attrNameLst>
                                      </p:cBhvr>
                                      <p:to>
                                        <p:strVal val="solid"/>
                                      </p:to>
                                    </p:set>
                                  </p:childTnLst>
                                </p:cTn>
                              </p:par>
                              <p:par>
                                <p:cTn id="51" presetID="27" presetClass="entr" presetSubtype="0" fill="hold" nodeType="withEffect">
                                  <p:stCondLst>
                                    <p:cond delay="0"/>
                                  </p:stCondLst>
                                  <p:iterate type="lt">
                                    <p:tmPct val="50000"/>
                                  </p:iterate>
                                  <p:childTnLst>
                                    <p:set>
                                      <p:cBhvr>
                                        <p:cTn id="52" dur="1" fill="hold">
                                          <p:stCondLst>
                                            <p:cond delay="0"/>
                                          </p:stCondLst>
                                        </p:cTn>
                                        <p:tgtEl>
                                          <p:spTgt spid="92174">
                                            <p:txEl>
                                              <p:pRg st="5" end="5"/>
                                            </p:txEl>
                                          </p:spTgt>
                                        </p:tgtEl>
                                        <p:attrNameLst>
                                          <p:attrName>style.visibility</p:attrName>
                                        </p:attrNameLst>
                                      </p:cBhvr>
                                      <p:to>
                                        <p:strVal val="visible"/>
                                      </p:to>
                                    </p:set>
                                    <p:anim calcmode="discrete" valueType="clr">
                                      <p:cBhvr override="childStyle">
                                        <p:cTn id="53" dur="80"/>
                                        <p:tgtEl>
                                          <p:spTgt spid="9217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92174">
                                            <p:txEl>
                                              <p:pRg st="5" end="5"/>
                                            </p:txEl>
                                          </p:spTgt>
                                        </p:tgtEl>
                                        <p:attrNameLst>
                                          <p:attrName>fillcolor</p:attrName>
                                        </p:attrNameLst>
                                      </p:cBhvr>
                                      <p:tavLst>
                                        <p:tav tm="0">
                                          <p:val>
                                            <p:clrVal>
                                              <a:schemeClr val="accent2"/>
                                            </p:clrVal>
                                          </p:val>
                                        </p:tav>
                                        <p:tav tm="50000">
                                          <p:val>
                                            <p:clrVal>
                                              <a:schemeClr val="hlink"/>
                                            </p:clrVal>
                                          </p:val>
                                        </p:tav>
                                      </p:tavLst>
                                    </p:anim>
                                    <p:set>
                                      <p:cBhvr>
                                        <p:cTn id="55" dur="80"/>
                                        <p:tgtEl>
                                          <p:spTgt spid="92174">
                                            <p:txEl>
                                              <p:pRg st="5" end="5"/>
                                            </p:txEl>
                                          </p:spTgt>
                                        </p:tgtEl>
                                        <p:attrNameLst>
                                          <p:attrName>fill.type</p:attrName>
                                        </p:attrNameLst>
                                      </p:cBhvr>
                                      <p:to>
                                        <p:strVal val="solid"/>
                                      </p:to>
                                    </p:set>
                                  </p:childTnLst>
                                </p:cTn>
                              </p:par>
                              <p:par>
                                <p:cTn id="56" presetID="27" presetClass="entr" presetSubtype="0" fill="hold" nodeType="withEffect">
                                  <p:stCondLst>
                                    <p:cond delay="0"/>
                                  </p:stCondLst>
                                  <p:iterate type="lt">
                                    <p:tmPct val="50000"/>
                                  </p:iterate>
                                  <p:childTnLst>
                                    <p:set>
                                      <p:cBhvr>
                                        <p:cTn id="57" dur="1" fill="hold">
                                          <p:stCondLst>
                                            <p:cond delay="0"/>
                                          </p:stCondLst>
                                        </p:cTn>
                                        <p:tgtEl>
                                          <p:spTgt spid="92174">
                                            <p:txEl>
                                              <p:pRg st="6" end="6"/>
                                            </p:txEl>
                                          </p:spTgt>
                                        </p:tgtEl>
                                        <p:attrNameLst>
                                          <p:attrName>style.visibility</p:attrName>
                                        </p:attrNameLst>
                                      </p:cBhvr>
                                      <p:to>
                                        <p:strVal val="visible"/>
                                      </p:to>
                                    </p:set>
                                    <p:anim calcmode="discrete" valueType="clr">
                                      <p:cBhvr override="childStyle">
                                        <p:cTn id="58" dur="80"/>
                                        <p:tgtEl>
                                          <p:spTgt spid="9217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92174">
                                            <p:txEl>
                                              <p:pRg st="6" end="6"/>
                                            </p:txEl>
                                          </p:spTgt>
                                        </p:tgtEl>
                                        <p:attrNameLst>
                                          <p:attrName>fillcolor</p:attrName>
                                        </p:attrNameLst>
                                      </p:cBhvr>
                                      <p:tavLst>
                                        <p:tav tm="0">
                                          <p:val>
                                            <p:clrVal>
                                              <a:schemeClr val="accent2"/>
                                            </p:clrVal>
                                          </p:val>
                                        </p:tav>
                                        <p:tav tm="50000">
                                          <p:val>
                                            <p:clrVal>
                                              <a:schemeClr val="hlink"/>
                                            </p:clrVal>
                                          </p:val>
                                        </p:tav>
                                      </p:tavLst>
                                    </p:anim>
                                    <p:set>
                                      <p:cBhvr>
                                        <p:cTn id="60" dur="80"/>
                                        <p:tgtEl>
                                          <p:spTgt spid="92174">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build="allAtOnce"/>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D391356-30C2-4246-88AA-FF55C596252A}"/>
              </a:ext>
            </a:extLst>
          </p:cNvPr>
          <p:cNvSpPr>
            <a:spLocks noGrp="1" noChangeArrowheads="1"/>
          </p:cNvSpPr>
          <p:nvPr>
            <p:ph type="title"/>
          </p:nvPr>
        </p:nvSpPr>
        <p:spPr/>
        <p:txBody>
          <a:bodyPr/>
          <a:lstStyle/>
          <a:p>
            <a:pPr eaLnBrk="1" hangingPunct="1"/>
            <a:r>
              <a:rPr lang="it-IT" altLang="it-IT" sz="3600"/>
              <a:t>Atmosfera e tecnologia: m</a:t>
            </a:r>
            <a:r>
              <a:rPr lang="pl-PL" altLang="it-IT" sz="3600"/>
              <a:t>it</a:t>
            </a:r>
            <a:r>
              <a:rPr lang="it-IT" altLang="it-IT" sz="3600"/>
              <a:t>o di</a:t>
            </a:r>
            <a:r>
              <a:rPr lang="pl-PL" altLang="it-IT" sz="3600"/>
              <a:t> I</a:t>
            </a:r>
            <a:r>
              <a:rPr lang="it-IT" altLang="it-IT" sz="3600"/>
              <a:t>c</a:t>
            </a:r>
            <a:r>
              <a:rPr lang="pl-PL" altLang="it-IT" sz="3600"/>
              <a:t>ar</a:t>
            </a:r>
            <a:r>
              <a:rPr lang="it-IT" altLang="it-IT" sz="3600"/>
              <a:t>o</a:t>
            </a:r>
            <a:endParaRPr lang="en-AU" altLang="it-IT" sz="3600"/>
          </a:p>
        </p:txBody>
      </p:sp>
      <p:sp>
        <p:nvSpPr>
          <p:cNvPr id="104451" name="Text Box 4">
            <a:extLst>
              <a:ext uri="{FF2B5EF4-FFF2-40B4-BE49-F238E27FC236}">
                <a16:creationId xmlns:a16="http://schemas.microsoft.com/office/drawing/2014/main" id="{69F128AC-E5DB-4EFF-8497-B8D53478131C}"/>
              </a:ext>
            </a:extLst>
          </p:cNvPr>
          <p:cNvSpPr txBox="1">
            <a:spLocks noChangeArrowheads="1"/>
          </p:cNvSpPr>
          <p:nvPr/>
        </p:nvSpPr>
        <p:spPr bwMode="auto">
          <a:xfrm>
            <a:off x="231775" y="6380163"/>
            <a:ext cx="8461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sz="1400"/>
              <a:t>https://upload.wikimedia.org/wikipedia/commons/c/c2/Pieter_Bruegel_de_Oude_-_De_val_van_Icarus.jpg</a:t>
            </a:r>
          </a:p>
        </p:txBody>
      </p:sp>
      <p:pic>
        <p:nvPicPr>
          <p:cNvPr id="104452" name="Picture 5">
            <a:extLst>
              <a:ext uri="{FF2B5EF4-FFF2-40B4-BE49-F238E27FC236}">
                <a16:creationId xmlns:a16="http://schemas.microsoft.com/office/drawing/2014/main" id="{8C5668FE-69E4-4E94-939C-AB8212967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96975"/>
            <a:ext cx="78486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55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BC910D-C4F7-48E5-A37C-7D6156671D40}"/>
              </a:ext>
            </a:extLst>
          </p:cNvPr>
          <p:cNvSpPr>
            <a:spLocks noGrp="1" noChangeArrowheads="1"/>
          </p:cNvSpPr>
          <p:nvPr>
            <p:ph type="title"/>
          </p:nvPr>
        </p:nvSpPr>
        <p:spPr/>
        <p:txBody>
          <a:bodyPr/>
          <a:lstStyle/>
          <a:p>
            <a:pPr eaLnBrk="1" hangingPunct="1"/>
            <a:r>
              <a:rPr lang="it-IT" altLang="it-IT" sz="3600"/>
              <a:t>I tre aspetti del messaggio educativo</a:t>
            </a:r>
            <a:endParaRPr lang="pl-PL" altLang="it-IT" sz="3600"/>
          </a:p>
        </p:txBody>
      </p:sp>
      <p:pic>
        <p:nvPicPr>
          <p:cNvPr id="11267" name="Picture 4">
            <a:extLst>
              <a:ext uri="{FF2B5EF4-FFF2-40B4-BE49-F238E27FC236}">
                <a16:creationId xmlns:a16="http://schemas.microsoft.com/office/drawing/2014/main" id="{B8CC5B00-AB84-4E21-8322-005BFAACE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133600"/>
            <a:ext cx="374332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a:extLst>
              <a:ext uri="{FF2B5EF4-FFF2-40B4-BE49-F238E27FC236}">
                <a16:creationId xmlns:a16="http://schemas.microsoft.com/office/drawing/2014/main" id="{DAC0AD5A-CFFC-4CEC-9723-FB1357EC340D}"/>
              </a:ext>
            </a:extLst>
          </p:cNvPr>
          <p:cNvSpPr txBox="1">
            <a:spLocks noChangeArrowheads="1"/>
          </p:cNvSpPr>
          <p:nvPr/>
        </p:nvSpPr>
        <p:spPr bwMode="auto">
          <a:xfrm>
            <a:off x="4500563" y="2349500"/>
            <a:ext cx="4411662"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buFontTx/>
              <a:buChar char="-"/>
            </a:pPr>
            <a:r>
              <a:rPr lang="pl-PL" altLang="it-IT" sz="2400" i="0" dirty="0">
                <a:solidFill>
                  <a:srgbClr val="0000FF"/>
                </a:solidFill>
              </a:rPr>
              <a:t> </a:t>
            </a:r>
            <a:r>
              <a:rPr lang="it-IT" altLang="it-IT" sz="2400" i="0" dirty="0">
                <a:solidFill>
                  <a:srgbClr val="0000FF"/>
                </a:solidFill>
              </a:rPr>
              <a:t>Bambini: com’è divertente</a:t>
            </a:r>
            <a:r>
              <a:rPr lang="pl-PL" altLang="it-IT" sz="2400" i="0" dirty="0">
                <a:solidFill>
                  <a:srgbClr val="0000FF"/>
                </a:solidFill>
              </a:rPr>
              <a:t>!</a:t>
            </a:r>
          </a:p>
          <a:p>
            <a:pPr eaLnBrk="1" hangingPunct="1"/>
            <a:endParaRPr lang="pl-PL" altLang="it-IT" sz="2400" i="0" dirty="0">
              <a:solidFill>
                <a:srgbClr val="0000FF"/>
              </a:solidFill>
            </a:endParaRPr>
          </a:p>
          <a:p>
            <a:pPr eaLnBrk="1" hangingPunct="1">
              <a:buFontTx/>
              <a:buChar char="-"/>
            </a:pPr>
            <a:r>
              <a:rPr lang="pl-PL" altLang="it-IT" sz="2400" i="0" dirty="0">
                <a:solidFill>
                  <a:srgbClr val="0000FF"/>
                </a:solidFill>
              </a:rPr>
              <a:t> </a:t>
            </a:r>
            <a:r>
              <a:rPr lang="it-IT" altLang="it-IT" sz="2400" i="0" dirty="0">
                <a:solidFill>
                  <a:srgbClr val="0000FF"/>
                </a:solidFill>
              </a:rPr>
              <a:t>Studenti</a:t>
            </a:r>
            <a:r>
              <a:rPr lang="pl-PL" altLang="it-IT" sz="2400" i="0" dirty="0">
                <a:solidFill>
                  <a:srgbClr val="0000FF"/>
                </a:solidFill>
              </a:rPr>
              <a:t>: </a:t>
            </a:r>
            <a:r>
              <a:rPr lang="it-IT" altLang="it-IT" sz="2400" i="0" dirty="0">
                <a:solidFill>
                  <a:srgbClr val="0000FF"/>
                </a:solidFill>
              </a:rPr>
              <a:t>com’è semplice</a:t>
            </a:r>
            <a:r>
              <a:rPr lang="pl-PL" altLang="it-IT" sz="2400" i="0" dirty="0">
                <a:solidFill>
                  <a:srgbClr val="0000FF"/>
                </a:solidFill>
              </a:rPr>
              <a:t>!</a:t>
            </a:r>
          </a:p>
          <a:p>
            <a:pPr eaLnBrk="1" hangingPunct="1">
              <a:buFontTx/>
              <a:buChar char="-"/>
            </a:pPr>
            <a:endParaRPr lang="pl-PL" altLang="it-IT" sz="2400" i="0" dirty="0">
              <a:solidFill>
                <a:srgbClr val="0000FF"/>
              </a:solidFill>
            </a:endParaRPr>
          </a:p>
          <a:p>
            <a:pPr eaLnBrk="1" hangingPunct="1">
              <a:buFontTx/>
              <a:buChar char="-"/>
            </a:pPr>
            <a:r>
              <a:rPr lang="pl-PL" altLang="it-IT" sz="2400" i="0" dirty="0">
                <a:solidFill>
                  <a:srgbClr val="0000FF"/>
                </a:solidFill>
              </a:rPr>
              <a:t> Scien</a:t>
            </a:r>
            <a:r>
              <a:rPr lang="it-IT" altLang="it-IT" sz="2400" i="0" dirty="0" err="1">
                <a:solidFill>
                  <a:srgbClr val="0000FF"/>
                </a:solidFill>
              </a:rPr>
              <a:t>ziati</a:t>
            </a:r>
            <a:r>
              <a:rPr lang="pl-PL" altLang="it-IT" sz="2400" i="0" dirty="0">
                <a:solidFill>
                  <a:srgbClr val="0000FF"/>
                </a:solidFill>
              </a:rPr>
              <a:t>: </a:t>
            </a:r>
            <a:r>
              <a:rPr lang="it-IT" altLang="it-IT" sz="2400" i="0" dirty="0">
                <a:solidFill>
                  <a:srgbClr val="0000FF"/>
                </a:solidFill>
              </a:rPr>
              <a:t>com’è complicato </a:t>
            </a:r>
            <a:endParaRPr lang="en-US" altLang="it-IT" sz="2400" i="0" dirty="0">
              <a:solidFill>
                <a:srgbClr val="0000FF"/>
              </a:solidFill>
            </a:endParaRPr>
          </a:p>
        </p:txBody>
      </p:sp>
      <p:sp>
        <p:nvSpPr>
          <p:cNvPr id="11269" name="Text Box 6">
            <a:extLst>
              <a:ext uri="{FF2B5EF4-FFF2-40B4-BE49-F238E27FC236}">
                <a16:creationId xmlns:a16="http://schemas.microsoft.com/office/drawing/2014/main" id="{97AD1586-7D15-41C9-9A04-98CCD39A74A3}"/>
              </a:ext>
            </a:extLst>
          </p:cNvPr>
          <p:cNvSpPr txBox="1">
            <a:spLocks noChangeArrowheads="1"/>
          </p:cNvSpPr>
          <p:nvPr/>
        </p:nvSpPr>
        <p:spPr bwMode="auto">
          <a:xfrm>
            <a:off x="104775" y="6184900"/>
            <a:ext cx="884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G. Karwasz, J. Kruk, </a:t>
            </a:r>
            <a:r>
              <a:rPr lang="pl-PL" altLang="it-IT"/>
              <a:t>Idee i realizacje dydaktyki interaktywnej</a:t>
            </a:r>
            <a:r>
              <a:rPr lang="pl-PL" altLang="it-IT" i="0"/>
              <a:t>, Wyd. Nauk. UMK, 2012</a:t>
            </a:r>
            <a:endParaRPr lang="en-US" altLang="it-IT" i="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E3E86D9-ACB3-4CD5-B72E-0E6673D57999}"/>
              </a:ext>
            </a:extLst>
          </p:cNvPr>
          <p:cNvSpPr>
            <a:spLocks noGrp="1" noChangeArrowheads="1"/>
          </p:cNvSpPr>
          <p:nvPr>
            <p:ph type="title"/>
          </p:nvPr>
        </p:nvSpPr>
        <p:spPr>
          <a:xfrm>
            <a:off x="468313" y="692150"/>
            <a:ext cx="8229600" cy="1143000"/>
          </a:xfrm>
        </p:spPr>
        <p:txBody>
          <a:bodyPr/>
          <a:lstStyle/>
          <a:p>
            <a:pPr algn="l" eaLnBrk="1" hangingPunct="1"/>
            <a:r>
              <a:rPr lang="pl-PL" altLang="it-IT" sz="4000"/>
              <a:t>Leonardo</a:t>
            </a:r>
            <a:br>
              <a:rPr lang="pl-PL" altLang="it-IT" sz="4000"/>
            </a:br>
            <a:r>
              <a:rPr lang="pl-PL" altLang="it-IT" sz="4000"/>
              <a:t> da Vinci</a:t>
            </a:r>
            <a:endParaRPr lang="en-AU" altLang="it-IT" sz="4000"/>
          </a:p>
        </p:txBody>
      </p:sp>
      <p:pic>
        <p:nvPicPr>
          <p:cNvPr id="105475" name="Picture 5">
            <a:extLst>
              <a:ext uri="{FF2B5EF4-FFF2-40B4-BE49-F238E27FC236}">
                <a16:creationId xmlns:a16="http://schemas.microsoft.com/office/drawing/2014/main" id="{0A307A81-D94E-4D59-8E7B-DC086618B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3800475"/>
            <a:ext cx="87312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a:extLst>
              <a:ext uri="{FF2B5EF4-FFF2-40B4-BE49-F238E27FC236}">
                <a16:creationId xmlns:a16="http://schemas.microsoft.com/office/drawing/2014/main" id="{83D2F80F-0392-459B-978A-999EFFF1F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04813"/>
            <a:ext cx="50403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95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D21F3CC-7A25-42DD-8843-4DDF471ECD4F}"/>
              </a:ext>
            </a:extLst>
          </p:cNvPr>
          <p:cNvSpPr>
            <a:spLocks noGrp="1" noChangeArrowheads="1"/>
          </p:cNvSpPr>
          <p:nvPr>
            <p:ph type="title"/>
          </p:nvPr>
        </p:nvSpPr>
        <p:spPr>
          <a:xfrm>
            <a:off x="576263" y="406400"/>
            <a:ext cx="8567737" cy="1143000"/>
          </a:xfrm>
        </p:spPr>
        <p:txBody>
          <a:bodyPr/>
          <a:lstStyle/>
          <a:p>
            <a:pPr algn="l" eaLnBrk="1" hangingPunct="1"/>
            <a:r>
              <a:rPr lang="pl-PL" altLang="it-IT" sz="3600"/>
              <a:t>Mu</a:t>
            </a:r>
            <a:r>
              <a:rPr lang="it-IT" altLang="it-IT" sz="3600"/>
              <a:t>seo delle Scienze Naturali, Vienna</a:t>
            </a:r>
            <a:endParaRPr lang="en-AU" altLang="it-IT" sz="3600"/>
          </a:p>
        </p:txBody>
      </p:sp>
      <p:pic>
        <p:nvPicPr>
          <p:cNvPr id="106499" name="Picture 5">
            <a:extLst>
              <a:ext uri="{FF2B5EF4-FFF2-40B4-BE49-F238E27FC236}">
                <a16:creationId xmlns:a16="http://schemas.microsoft.com/office/drawing/2014/main" id="{5F3328A3-C230-4E34-A099-F5429263C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341438"/>
            <a:ext cx="548163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0" name="CasellaDiTesto 3">
            <a:extLst>
              <a:ext uri="{FF2B5EF4-FFF2-40B4-BE49-F238E27FC236}">
                <a16:creationId xmlns:a16="http://schemas.microsoft.com/office/drawing/2014/main" id="{D7CB96AD-C5BA-4308-8A8B-A49107F5678A}"/>
              </a:ext>
            </a:extLst>
          </p:cNvPr>
          <p:cNvSpPr txBox="1">
            <a:spLocks noChangeArrowheads="1"/>
          </p:cNvSpPr>
          <p:nvPr/>
        </p:nvSpPr>
        <p:spPr bwMode="auto">
          <a:xfrm flipH="1">
            <a:off x="323850" y="5767388"/>
            <a:ext cx="8018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400" i="0"/>
              <a:t>Queste bestie planavano, piuttosto che volavano</a:t>
            </a:r>
          </a:p>
          <a:p>
            <a:pPr eaLnBrk="1" hangingPunct="1"/>
            <a:r>
              <a:rPr lang="it-IT" altLang="it-IT" sz="2400" i="0"/>
              <a:t>Grandi zampe servivano per catapultarsi in volo.</a:t>
            </a:r>
          </a:p>
        </p:txBody>
      </p:sp>
    </p:spTree>
    <p:extLst>
      <p:ext uri="{BB962C8B-B14F-4D97-AF65-F5344CB8AC3E}">
        <p14:creationId xmlns:p14="http://schemas.microsoft.com/office/powerpoint/2010/main" val="42921615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7636CEC-2F0F-4C80-AEBF-76981BF70F95}"/>
              </a:ext>
            </a:extLst>
          </p:cNvPr>
          <p:cNvSpPr>
            <a:spLocks noGrp="1" noChangeArrowheads="1"/>
          </p:cNvSpPr>
          <p:nvPr>
            <p:ph type="title"/>
          </p:nvPr>
        </p:nvSpPr>
        <p:spPr/>
        <p:txBody>
          <a:bodyPr/>
          <a:lstStyle/>
          <a:p>
            <a:pPr eaLnBrk="1" hangingPunct="1"/>
            <a:r>
              <a:rPr lang="pl-PL" altLang="it-IT"/>
              <a:t>Parapendio</a:t>
            </a:r>
            <a:endParaRPr lang="en-AU" altLang="it-IT"/>
          </a:p>
        </p:txBody>
      </p:sp>
      <p:sp>
        <p:nvSpPr>
          <p:cNvPr id="107523" name="Text Box 3">
            <a:extLst>
              <a:ext uri="{FF2B5EF4-FFF2-40B4-BE49-F238E27FC236}">
                <a16:creationId xmlns:a16="http://schemas.microsoft.com/office/drawing/2014/main" id="{0219A9E1-2143-4CD1-83F4-19274D7BF749}"/>
              </a:ext>
            </a:extLst>
          </p:cNvPr>
          <p:cNvSpPr txBox="1">
            <a:spLocks noChangeArrowheads="1"/>
          </p:cNvSpPr>
          <p:nvPr/>
        </p:nvSpPr>
        <p:spPr bwMode="auto">
          <a:xfrm>
            <a:off x="879475" y="5969000"/>
            <a:ext cx="538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AU" altLang="it-IT"/>
              <a:t>https://www.youtube.com/watch?v=KvWXrHcvm_M</a:t>
            </a:r>
          </a:p>
        </p:txBody>
      </p:sp>
      <p:pic>
        <p:nvPicPr>
          <p:cNvPr id="107524" name="Picture 4">
            <a:extLst>
              <a:ext uri="{FF2B5EF4-FFF2-40B4-BE49-F238E27FC236}">
                <a16:creationId xmlns:a16="http://schemas.microsoft.com/office/drawing/2014/main" id="{F402F0DB-E79A-4008-BA87-F9D0CC762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516063"/>
            <a:ext cx="68675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705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07318BC-76A2-438B-9466-997E05330F05}"/>
              </a:ext>
            </a:extLst>
          </p:cNvPr>
          <p:cNvSpPr>
            <a:spLocks noGrp="1" noChangeArrowheads="1"/>
          </p:cNvSpPr>
          <p:nvPr>
            <p:ph type="title"/>
          </p:nvPr>
        </p:nvSpPr>
        <p:spPr>
          <a:xfrm>
            <a:off x="457200" y="274638"/>
            <a:ext cx="8507413" cy="1143000"/>
          </a:xfrm>
        </p:spPr>
        <p:txBody>
          <a:bodyPr/>
          <a:lstStyle/>
          <a:p>
            <a:pPr eaLnBrk="1" hangingPunct="1"/>
            <a:r>
              <a:rPr lang="pl-PL" altLang="it-IT" sz="3200">
                <a:solidFill>
                  <a:srgbClr val="FF3300"/>
                </a:solidFill>
              </a:rPr>
              <a:t>Troposfera (&lt;10 km), Stratosfera (10-40 km), </a:t>
            </a:r>
            <a:r>
              <a:rPr lang="it-IT" altLang="it-IT" sz="3200">
                <a:solidFill>
                  <a:srgbClr val="FF3300"/>
                </a:solidFill>
              </a:rPr>
              <a:t>I</a:t>
            </a:r>
            <a:r>
              <a:rPr lang="pl-PL" altLang="it-IT" sz="3200">
                <a:solidFill>
                  <a:srgbClr val="FF3300"/>
                </a:solidFill>
              </a:rPr>
              <a:t>onosfera (40-100 km), Termosfera 100-1000</a:t>
            </a:r>
            <a:r>
              <a:rPr lang="pl-PL" altLang="it-IT" sz="4000"/>
              <a:t> </a:t>
            </a:r>
            <a:endParaRPr lang="en-US" altLang="it-IT" sz="4000"/>
          </a:p>
        </p:txBody>
      </p:sp>
      <p:pic>
        <p:nvPicPr>
          <p:cNvPr id="98307" name="Picture 3">
            <a:extLst>
              <a:ext uri="{FF2B5EF4-FFF2-40B4-BE49-F238E27FC236}">
                <a16:creationId xmlns:a16="http://schemas.microsoft.com/office/drawing/2014/main" id="{4CDE887E-2794-4584-85F4-E2EA2905B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27175"/>
            <a:ext cx="590391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Line 4">
            <a:extLst>
              <a:ext uri="{FF2B5EF4-FFF2-40B4-BE49-F238E27FC236}">
                <a16:creationId xmlns:a16="http://schemas.microsoft.com/office/drawing/2014/main" id="{900F785A-9F35-4AFE-93E5-6577AC3FBF57}"/>
              </a:ext>
            </a:extLst>
          </p:cNvPr>
          <p:cNvSpPr>
            <a:spLocks noChangeShapeType="1"/>
          </p:cNvSpPr>
          <p:nvPr/>
        </p:nvSpPr>
        <p:spPr bwMode="auto">
          <a:xfrm flipV="1">
            <a:off x="42863" y="4249738"/>
            <a:ext cx="5048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98309" name="Picture 5">
            <a:extLst>
              <a:ext uri="{FF2B5EF4-FFF2-40B4-BE49-F238E27FC236}">
                <a16:creationId xmlns:a16="http://schemas.microsoft.com/office/drawing/2014/main" id="{4A8EB731-2506-41B3-AD09-86CAA9C3D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50348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9">
            <a:extLst>
              <a:ext uri="{FF2B5EF4-FFF2-40B4-BE49-F238E27FC236}">
                <a16:creationId xmlns:a16="http://schemas.microsoft.com/office/drawing/2014/main" id="{65592480-AFCA-42DA-B5BB-1DFE149762BF}"/>
              </a:ext>
            </a:extLst>
          </p:cNvPr>
          <p:cNvSpPr txBox="1">
            <a:spLocks noChangeArrowheads="1"/>
          </p:cNvSpPr>
          <p:nvPr/>
        </p:nvSpPr>
        <p:spPr bwMode="auto">
          <a:xfrm>
            <a:off x="5749925" y="4903788"/>
            <a:ext cx="33940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L’aria è trasparente per la luce solare, così non si riscalda. In termosfera, gli atomi di N e O assorbono la luce UV (parte A),</a:t>
            </a:r>
          </a:p>
          <a:p>
            <a:pPr eaLnBrk="1" hangingPunct="1"/>
            <a:r>
              <a:rPr lang="it-IT" altLang="it-IT" i="0"/>
              <a:t>In stratosfera l’ozono O</a:t>
            </a:r>
            <a:r>
              <a:rPr lang="it-IT" altLang="it-IT" i="0" baseline="-25000"/>
              <a:t>3</a:t>
            </a:r>
            <a:r>
              <a:rPr lang="it-IT" altLang="it-IT" i="0"/>
              <a:t> assorbe la rimanente UV (B).</a:t>
            </a:r>
            <a:endParaRPr lang="pl-PL" altLang="it-IT" i="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ytuł 1">
            <a:extLst>
              <a:ext uri="{FF2B5EF4-FFF2-40B4-BE49-F238E27FC236}">
                <a16:creationId xmlns:a16="http://schemas.microsoft.com/office/drawing/2014/main" id="{87FBC028-A76E-41DE-B4B4-EFEAA1AECA0E}"/>
              </a:ext>
            </a:extLst>
          </p:cNvPr>
          <p:cNvSpPr>
            <a:spLocks noGrp="1" noChangeArrowheads="1"/>
          </p:cNvSpPr>
          <p:nvPr>
            <p:ph type="title" idx="4294967295"/>
          </p:nvPr>
        </p:nvSpPr>
        <p:spPr>
          <a:xfrm>
            <a:off x="457200" y="0"/>
            <a:ext cx="8229600" cy="1196975"/>
          </a:xfrm>
        </p:spPr>
        <p:txBody>
          <a:bodyPr/>
          <a:lstStyle/>
          <a:p>
            <a:pPr eaLnBrk="1" hangingPunct="1"/>
            <a:r>
              <a:rPr lang="it-IT" altLang="it-IT" sz="3000">
                <a:solidFill>
                  <a:srgbClr val="0000FF"/>
                </a:solidFill>
              </a:rPr>
              <a:t>L’aurora boreale e un fenomeno della ionosfera, causato dal vento degli ioni dal Sole</a:t>
            </a:r>
            <a:endParaRPr lang="pl-PL" altLang="it-IT" sz="3000">
              <a:solidFill>
                <a:srgbClr val="0000FF"/>
              </a:solidFill>
            </a:endParaRPr>
          </a:p>
        </p:txBody>
      </p:sp>
      <p:pic>
        <p:nvPicPr>
          <p:cNvPr id="154627" name="Obraz 2" descr="20110917-aurora.jpg">
            <a:extLst>
              <a:ext uri="{FF2B5EF4-FFF2-40B4-BE49-F238E27FC236}">
                <a16:creationId xmlns:a16="http://schemas.microsoft.com/office/drawing/2014/main" id="{9293CD3B-721D-442A-B821-471DDAD900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11275"/>
            <a:ext cx="7993062"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remove" nodeType="clickEffect">
                                  <p:stCondLst>
                                    <p:cond delay="0"/>
                                  </p:stCondLst>
                                  <p:childTnLst>
                                    <p:animEffect transition="out" filter="fade">
                                      <p:cBhvr>
                                        <p:cTn id="6" dur="1000" tmFilter="0, 0; .2, .5; .8, .5; 1, 0"/>
                                        <p:tgtEl>
                                          <p:spTgt spid="154627"/>
                                        </p:tgtEl>
                                      </p:cBhvr>
                                    </p:animEffect>
                                    <p:animScale>
                                      <p:cBhvr>
                                        <p:cTn id="7" dur="500" autoRev="1" fill="hold"/>
                                        <p:tgtEl>
                                          <p:spTgt spid="1546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2D00025-CBB4-40BD-B2DE-A3D9EBFA7FF6}"/>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C</a:t>
            </a:r>
            <a:r>
              <a:rPr lang="it-IT" altLang="it-IT" sz="3600">
                <a:solidFill>
                  <a:schemeClr val="accent2"/>
                </a:solidFill>
              </a:rPr>
              <a:t>ircolazione oceanica</a:t>
            </a:r>
            <a:endParaRPr lang="en-AU" altLang="it-IT" sz="3600">
              <a:solidFill>
                <a:schemeClr val="accent2"/>
              </a:solidFill>
            </a:endParaRPr>
          </a:p>
        </p:txBody>
      </p:sp>
      <p:pic>
        <p:nvPicPr>
          <p:cNvPr id="100355" name="Picture 3">
            <a:extLst>
              <a:ext uri="{FF2B5EF4-FFF2-40B4-BE49-F238E27FC236}">
                <a16:creationId xmlns:a16="http://schemas.microsoft.com/office/drawing/2014/main" id="{35356EF8-EB1A-4D6D-BA22-B3F22E061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836613"/>
            <a:ext cx="6408738"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a:extLst>
              <a:ext uri="{FF2B5EF4-FFF2-40B4-BE49-F238E27FC236}">
                <a16:creationId xmlns:a16="http://schemas.microsoft.com/office/drawing/2014/main" id="{E7ED8B62-A970-4960-AEDE-4918CE88444E}"/>
              </a:ext>
            </a:extLst>
          </p:cNvPr>
          <p:cNvSpPr txBox="1">
            <a:spLocks noChangeArrowheads="1"/>
          </p:cNvSpPr>
          <p:nvPr/>
        </p:nvSpPr>
        <p:spPr bwMode="auto">
          <a:xfrm>
            <a:off x="4763" y="4919663"/>
            <a:ext cx="88995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Le misure della temperatura dell’oceano via satellite mostrano, che anche la circolazione oceanica è determinata dal moto rotatorio della Terra: sull’equ-atore (velocità lineare di moto più alta) l’acqua calde fluisce da Est a Ovest. Una lingua gialla sull’emisfero Nord, dalle Caraibi verso l’Europa, è la Corrente del Golfo (Gulf stream) grazie alla quale l’Europa è molto di più vivibile che l’America del Nord o il Korea. </a:t>
            </a:r>
            <a:endParaRPr lang="en-AU" altLang="it-IT" sz="2000" i="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74C1A53-D77A-4A1B-8050-EECE4F5A5CB3}"/>
              </a:ext>
            </a:extLst>
          </p:cNvPr>
          <p:cNvSpPr>
            <a:spLocks noGrp="1" noChangeArrowheads="1"/>
          </p:cNvSpPr>
          <p:nvPr>
            <p:ph type="title"/>
          </p:nvPr>
        </p:nvSpPr>
        <p:spPr/>
        <p:txBody>
          <a:bodyPr/>
          <a:lstStyle/>
          <a:p>
            <a:pPr eaLnBrk="1" hangingPunct="1"/>
            <a:r>
              <a:rPr lang="pl-PL" altLang="it-IT" sz="3200"/>
              <a:t>C</a:t>
            </a:r>
            <a:r>
              <a:rPr lang="it-IT" altLang="it-IT" sz="3200"/>
              <a:t>orrenti oceaniche non solo seguono la rotazione ma si adattano alla costa)</a:t>
            </a:r>
            <a:endParaRPr lang="en-US" altLang="it-IT" sz="3200"/>
          </a:p>
        </p:txBody>
      </p:sp>
      <p:pic>
        <p:nvPicPr>
          <p:cNvPr id="101379" name="Picture 6">
            <a:extLst>
              <a:ext uri="{FF2B5EF4-FFF2-40B4-BE49-F238E27FC236}">
                <a16:creationId xmlns:a16="http://schemas.microsoft.com/office/drawing/2014/main" id="{288659B4-7D05-4559-A579-878317E95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17638"/>
            <a:ext cx="51339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9AC060FB-0DBB-473C-B27A-453DED415DE8}"/>
              </a:ext>
            </a:extLst>
          </p:cNvPr>
          <p:cNvSpPr txBox="1">
            <a:spLocks noChangeArrowheads="1"/>
          </p:cNvSpPr>
          <p:nvPr/>
        </p:nvSpPr>
        <p:spPr bwMode="auto">
          <a:xfrm>
            <a:off x="2624138" y="4581525"/>
            <a:ext cx="2559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i="0"/>
              <a:t> </a:t>
            </a:r>
            <a:r>
              <a:rPr lang="pl-PL" altLang="it-IT" sz="2400" i="0">
                <a:solidFill>
                  <a:srgbClr val="0000FF"/>
                </a:solidFill>
              </a:rPr>
              <a:t>Chile (Humboldt)</a:t>
            </a:r>
            <a:endParaRPr lang="en-US" altLang="it-IT" sz="2400" i="0"/>
          </a:p>
        </p:txBody>
      </p:sp>
      <p:sp>
        <p:nvSpPr>
          <p:cNvPr id="101381" name="CasellaDiTesto 1">
            <a:extLst>
              <a:ext uri="{FF2B5EF4-FFF2-40B4-BE49-F238E27FC236}">
                <a16:creationId xmlns:a16="http://schemas.microsoft.com/office/drawing/2014/main" id="{E7B3608C-3CEA-467E-851D-31EED801C7DD}"/>
              </a:ext>
            </a:extLst>
          </p:cNvPr>
          <p:cNvSpPr txBox="1">
            <a:spLocks noChangeArrowheads="1"/>
          </p:cNvSpPr>
          <p:nvPr/>
        </p:nvSpPr>
        <p:spPr bwMode="auto">
          <a:xfrm>
            <a:off x="457200" y="6234113"/>
            <a:ext cx="795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La direzione delle correnti si può </a:t>
            </a:r>
            <a:r>
              <a:rPr lang="it-IT" altLang="it-IT"/>
              <a:t>dedurre</a:t>
            </a:r>
            <a:r>
              <a:rPr lang="it-IT" altLang="it-IT" i="0"/>
              <a:t> dalla regole generali per il globo </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C6C52C2-99B0-49F7-B2BD-1CA4E92AB579}"/>
              </a:ext>
            </a:extLst>
          </p:cNvPr>
          <p:cNvSpPr>
            <a:spLocks noGrp="1" noChangeArrowheads="1"/>
          </p:cNvSpPr>
          <p:nvPr>
            <p:ph type="title"/>
          </p:nvPr>
        </p:nvSpPr>
        <p:spPr/>
        <p:txBody>
          <a:bodyPr/>
          <a:lstStyle/>
          <a:p>
            <a:pPr eaLnBrk="1" hangingPunct="1"/>
            <a:r>
              <a:rPr lang="pl-PL" altLang="it-IT" sz="3600"/>
              <a:t>Wind-driven oceanic circulation</a:t>
            </a:r>
            <a:endParaRPr lang="en-US" altLang="it-IT" sz="3600"/>
          </a:p>
        </p:txBody>
      </p:sp>
      <p:pic>
        <p:nvPicPr>
          <p:cNvPr id="102403" name="Picture 6">
            <a:extLst>
              <a:ext uri="{FF2B5EF4-FFF2-40B4-BE49-F238E27FC236}">
                <a16:creationId xmlns:a16="http://schemas.microsoft.com/office/drawing/2014/main" id="{83CD2566-0534-4C9C-99FF-53F2A6230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1341438"/>
            <a:ext cx="639921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7">
            <a:extLst>
              <a:ext uri="{FF2B5EF4-FFF2-40B4-BE49-F238E27FC236}">
                <a16:creationId xmlns:a16="http://schemas.microsoft.com/office/drawing/2014/main" id="{9B79DC77-116A-41D5-A5E4-01CD37884324}"/>
              </a:ext>
            </a:extLst>
          </p:cNvPr>
          <p:cNvSpPr txBox="1">
            <a:spLocks noChangeArrowheads="1"/>
          </p:cNvSpPr>
          <p:nvPr/>
        </p:nvSpPr>
        <p:spPr bwMode="auto">
          <a:xfrm>
            <a:off x="123825" y="5661025"/>
            <a:ext cx="770413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Emisfero Nord</a:t>
            </a:r>
            <a:r>
              <a:rPr lang="pl-PL" altLang="it-IT" sz="2200" i="0"/>
              <a:t>: </a:t>
            </a:r>
            <a:r>
              <a:rPr lang="it-IT" altLang="it-IT" sz="2200" i="0"/>
              <a:t>senso orario (</a:t>
            </a:r>
            <a:r>
              <a:rPr lang="pl-PL" altLang="it-IT" sz="2200" i="0">
                <a:solidFill>
                  <a:srgbClr val="FF0000"/>
                </a:solidFill>
              </a:rPr>
              <a:t>Gulf stream</a:t>
            </a:r>
            <a:r>
              <a:rPr lang="pl-PL" altLang="it-IT" sz="2200" i="0"/>
              <a:t>, </a:t>
            </a:r>
            <a:r>
              <a:rPr lang="pl-PL" altLang="it-IT" sz="2200" i="0">
                <a:solidFill>
                  <a:srgbClr val="0000FF"/>
                </a:solidFill>
              </a:rPr>
              <a:t>California</a:t>
            </a:r>
            <a:r>
              <a:rPr lang="it-IT" altLang="it-IT" sz="2200" i="0">
                <a:solidFill>
                  <a:srgbClr val="0000FF"/>
                </a:solidFill>
              </a:rPr>
              <a:t>)</a:t>
            </a:r>
            <a:r>
              <a:rPr lang="pl-PL" altLang="it-IT" sz="2200" i="0"/>
              <a:t> </a:t>
            </a:r>
          </a:p>
          <a:p>
            <a:pPr eaLnBrk="1" hangingPunct="1"/>
            <a:r>
              <a:rPr lang="it-IT" altLang="it-IT" sz="2200" i="0"/>
              <a:t>Emisfero Sud</a:t>
            </a:r>
            <a:r>
              <a:rPr lang="pl-PL" altLang="it-IT" sz="2200" i="0"/>
              <a:t>: </a:t>
            </a:r>
            <a:r>
              <a:rPr lang="it-IT" altLang="it-IT" sz="2200" i="0"/>
              <a:t>senso anti-orario: </a:t>
            </a:r>
            <a:r>
              <a:rPr lang="pl-PL" altLang="it-IT" sz="2200" i="0">
                <a:solidFill>
                  <a:srgbClr val="0000FF"/>
                </a:solidFill>
              </a:rPr>
              <a:t>Chile (Humboldt), Kalahari</a:t>
            </a:r>
            <a:r>
              <a:rPr lang="pl-PL" altLang="it-IT" sz="2200" i="0"/>
              <a:t>)</a:t>
            </a:r>
            <a:endParaRPr lang="it-IT" altLang="it-IT" sz="2200" i="0"/>
          </a:p>
          <a:p>
            <a:pPr eaLnBrk="1" hangingPunct="1"/>
            <a:r>
              <a:rPr lang="it-IT" altLang="it-IT" sz="2200" i="0"/>
              <a:t>Le correnti fredde: poca evaporazione, cioè deserti</a:t>
            </a:r>
            <a:endParaRPr lang="en-US" altLang="it-IT" sz="2200" i="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451B27A-7E5A-4A88-AE77-685D44DE9D34}"/>
              </a:ext>
            </a:extLst>
          </p:cNvPr>
          <p:cNvSpPr>
            <a:spLocks noGrp="1" noChangeArrowheads="1"/>
          </p:cNvSpPr>
          <p:nvPr>
            <p:ph type="title"/>
          </p:nvPr>
        </p:nvSpPr>
        <p:spPr/>
        <p:txBody>
          <a:bodyPr/>
          <a:lstStyle/>
          <a:p>
            <a:pPr eaLnBrk="1" hangingPunct="1"/>
            <a:r>
              <a:rPr lang="it-IT" altLang="it-IT" sz="4000"/>
              <a:t>Purtroppo</a:t>
            </a:r>
            <a:r>
              <a:rPr lang="pl-PL" altLang="it-IT" sz="4000"/>
              <a:t>…</a:t>
            </a:r>
            <a:endParaRPr lang="en-AU" altLang="it-IT" sz="4000"/>
          </a:p>
        </p:txBody>
      </p:sp>
      <p:pic>
        <p:nvPicPr>
          <p:cNvPr id="108547" name="Picture 4">
            <a:extLst>
              <a:ext uri="{FF2B5EF4-FFF2-40B4-BE49-F238E27FC236}">
                <a16:creationId xmlns:a16="http://schemas.microsoft.com/office/drawing/2014/main" id="{08EB658F-C4FB-4F3D-9E87-4EF703068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68413"/>
            <a:ext cx="66532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544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090C03D-02B6-4FB7-89DE-29D3E38B97CA}"/>
              </a:ext>
            </a:extLst>
          </p:cNvPr>
          <p:cNvSpPr>
            <a:spLocks noGrp="1" noChangeArrowheads="1"/>
          </p:cNvSpPr>
          <p:nvPr>
            <p:ph type="title"/>
          </p:nvPr>
        </p:nvSpPr>
        <p:spPr>
          <a:xfrm>
            <a:off x="254000" y="-160338"/>
            <a:ext cx="8229600" cy="1143001"/>
          </a:xfrm>
        </p:spPr>
        <p:txBody>
          <a:bodyPr/>
          <a:lstStyle/>
          <a:p>
            <a:pPr eaLnBrk="1" hangingPunct="1"/>
            <a:r>
              <a:rPr lang="it-IT" altLang="it-IT" sz="3600"/>
              <a:t>Correnti oceaniche profonde</a:t>
            </a:r>
            <a:endParaRPr lang="en-US" altLang="it-IT" sz="3600"/>
          </a:p>
        </p:txBody>
      </p:sp>
      <p:sp>
        <p:nvSpPr>
          <p:cNvPr id="109571" name="Text Box 5">
            <a:extLst>
              <a:ext uri="{FF2B5EF4-FFF2-40B4-BE49-F238E27FC236}">
                <a16:creationId xmlns:a16="http://schemas.microsoft.com/office/drawing/2014/main" id="{86164DD7-0B4C-428D-82F2-11E36399DE93}"/>
              </a:ext>
            </a:extLst>
          </p:cNvPr>
          <p:cNvSpPr txBox="1">
            <a:spLocks noChangeArrowheads="1"/>
          </p:cNvSpPr>
          <p:nvPr/>
        </p:nvSpPr>
        <p:spPr bwMode="auto">
          <a:xfrm>
            <a:off x="303213" y="6637338"/>
            <a:ext cx="727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1000" i="0">
                <a:solidFill>
                  <a:srgbClr val="FF0000"/>
                </a:solidFill>
              </a:rPr>
              <a:t>akwarium</a:t>
            </a:r>
            <a:endParaRPr lang="en-US" altLang="it-IT" sz="1000" i="0">
              <a:solidFill>
                <a:srgbClr val="FF0000"/>
              </a:solidFill>
            </a:endParaRPr>
          </a:p>
        </p:txBody>
      </p:sp>
      <p:pic>
        <p:nvPicPr>
          <p:cNvPr id="109572" name="Picture 6">
            <a:extLst>
              <a:ext uri="{FF2B5EF4-FFF2-40B4-BE49-F238E27FC236}">
                <a16:creationId xmlns:a16="http://schemas.microsoft.com/office/drawing/2014/main" id="{862BF805-8BE5-4A43-9D14-BC80C8782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779463"/>
            <a:ext cx="73437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8">
            <a:extLst>
              <a:ext uri="{FF2B5EF4-FFF2-40B4-BE49-F238E27FC236}">
                <a16:creationId xmlns:a16="http://schemas.microsoft.com/office/drawing/2014/main" id="{316FB5D6-B32A-48AC-885E-22703CB3D969}"/>
              </a:ext>
            </a:extLst>
          </p:cNvPr>
          <p:cNvSpPr txBox="1">
            <a:spLocks noChangeArrowheads="1"/>
          </p:cNvSpPr>
          <p:nvPr/>
        </p:nvSpPr>
        <p:spPr bwMode="auto">
          <a:xfrm>
            <a:off x="303213" y="5392738"/>
            <a:ext cx="84455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La corrente di Golfo (acqua calda) torna in profondità dopo essersi </a:t>
            </a:r>
          </a:p>
          <a:p>
            <a:pPr eaLnBrk="1" hangingPunct="1"/>
            <a:r>
              <a:rPr lang="it-IT" altLang="it-IT" sz="2200" i="0"/>
              <a:t>raffreddata nella zona di Islanda.</a:t>
            </a:r>
          </a:p>
          <a:p>
            <a:pPr eaLnBrk="1" hangingPunct="1"/>
            <a:r>
              <a:rPr lang="it-IT" altLang="it-IT" sz="2200" i="0"/>
              <a:t>Mancato raffreddamento potrebbe fermare la corrente</a:t>
            </a:r>
            <a:endParaRPr lang="pl-PL" altLang="it-IT" sz="2200" i="0"/>
          </a:p>
        </p:txBody>
      </p:sp>
    </p:spTree>
    <p:extLst>
      <p:ext uri="{BB962C8B-B14F-4D97-AF65-F5344CB8AC3E}">
        <p14:creationId xmlns:p14="http://schemas.microsoft.com/office/powerpoint/2010/main" val="360752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34CCF9B-B7B6-4321-ABF3-2DD13A26E5A1}"/>
              </a:ext>
            </a:extLst>
          </p:cNvPr>
          <p:cNvSpPr>
            <a:spLocks noGrp="1" noChangeArrowheads="1"/>
          </p:cNvSpPr>
          <p:nvPr>
            <p:ph type="title"/>
          </p:nvPr>
        </p:nvSpPr>
        <p:spPr/>
        <p:txBody>
          <a:bodyPr/>
          <a:lstStyle/>
          <a:p>
            <a:pPr eaLnBrk="1" hangingPunct="1"/>
            <a:r>
              <a:rPr lang="it-IT" altLang="it-IT" sz="3600" dirty="0"/>
              <a:t>La radioattività</a:t>
            </a:r>
            <a:endParaRPr lang="pl-PL" altLang="it-IT" sz="3600" dirty="0"/>
          </a:p>
        </p:txBody>
      </p:sp>
      <p:pic>
        <p:nvPicPr>
          <p:cNvPr id="12291" name="Picture 7">
            <a:extLst>
              <a:ext uri="{FF2B5EF4-FFF2-40B4-BE49-F238E27FC236}">
                <a16:creationId xmlns:a16="http://schemas.microsoft.com/office/drawing/2014/main" id="{3197CC2E-E419-4447-BE19-BC206A8DA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5230813"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21">
            <a:extLst>
              <a:ext uri="{FF2B5EF4-FFF2-40B4-BE49-F238E27FC236}">
                <a16:creationId xmlns:a16="http://schemas.microsoft.com/office/drawing/2014/main" id="{DB70BB32-D29E-4078-BC5E-03BF5E2371EB}"/>
              </a:ext>
            </a:extLst>
          </p:cNvPr>
          <p:cNvSpPr txBox="1">
            <a:spLocks noChangeArrowheads="1"/>
          </p:cNvSpPr>
          <p:nvPr/>
        </p:nvSpPr>
        <p:spPr bwMode="auto">
          <a:xfrm>
            <a:off x="433388" y="5205413"/>
            <a:ext cx="6084887"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i="0"/>
              <a:t>rad</a:t>
            </a:r>
            <a:r>
              <a:rPr lang="it-IT" altLang="it-IT" i="0"/>
              <a:t>io</a:t>
            </a:r>
            <a:r>
              <a:rPr lang="pl-PL" altLang="it-IT" i="0"/>
              <a:t>  - 1600 </a:t>
            </a:r>
            <a:r>
              <a:rPr lang="it-IT" altLang="it-IT" i="0"/>
              <a:t>anni</a:t>
            </a:r>
            <a:r>
              <a:rPr lang="pl-PL" altLang="it-IT" i="0"/>
              <a:t>, </a:t>
            </a:r>
          </a:p>
          <a:p>
            <a:pPr eaLnBrk="1" hangingPunct="1"/>
            <a:r>
              <a:rPr lang="pl-PL" altLang="it-IT" i="0"/>
              <a:t>ga</a:t>
            </a:r>
            <a:r>
              <a:rPr lang="it-IT" altLang="it-IT" i="0"/>
              <a:t>s</a:t>
            </a:r>
            <a:r>
              <a:rPr lang="pl-PL" altLang="it-IT" i="0"/>
              <a:t> radon - 3,8 </a:t>
            </a:r>
            <a:r>
              <a:rPr lang="it-IT" altLang="it-IT" i="0"/>
              <a:t>giorni</a:t>
            </a:r>
            <a:r>
              <a:rPr lang="pl-PL" altLang="it-IT" i="0"/>
              <a:t>, </a:t>
            </a:r>
          </a:p>
          <a:p>
            <a:pPr eaLnBrk="1" hangingPunct="1"/>
            <a:r>
              <a:rPr lang="pl-PL" altLang="it-IT" i="0"/>
              <a:t>polon</a:t>
            </a:r>
            <a:r>
              <a:rPr lang="it-IT" altLang="it-IT" i="0"/>
              <a:t>io</a:t>
            </a:r>
            <a:r>
              <a:rPr lang="pl-PL" altLang="it-IT" i="0"/>
              <a:t> - 3 minut</a:t>
            </a:r>
            <a:r>
              <a:rPr lang="it-IT" altLang="it-IT" i="0"/>
              <a:t>i</a:t>
            </a:r>
            <a:r>
              <a:rPr lang="pl-PL" altLang="it-IT" i="0"/>
              <a:t>, </a:t>
            </a:r>
            <a:r>
              <a:rPr lang="it-IT" altLang="it-IT" i="0"/>
              <a:t>piombo (214) </a:t>
            </a:r>
            <a:r>
              <a:rPr lang="pl-PL" altLang="it-IT" i="0"/>
              <a:t> - 27 minut</a:t>
            </a:r>
            <a:r>
              <a:rPr lang="it-IT" altLang="it-IT" i="0"/>
              <a:t>i</a:t>
            </a:r>
            <a:endParaRPr lang="pl-PL" altLang="it-IT" i="0"/>
          </a:p>
          <a:p>
            <a:pPr eaLnBrk="1" hangingPunct="1"/>
            <a:r>
              <a:rPr lang="pl-PL" altLang="it-IT" i="0"/>
              <a:t>bi</a:t>
            </a:r>
            <a:r>
              <a:rPr lang="it-IT" altLang="it-IT" i="0"/>
              <a:t>s</a:t>
            </a:r>
            <a:r>
              <a:rPr lang="pl-PL" altLang="it-IT" i="0"/>
              <a:t>mut</a:t>
            </a:r>
            <a:r>
              <a:rPr lang="it-IT" altLang="it-IT" i="0"/>
              <a:t>o</a:t>
            </a:r>
            <a:r>
              <a:rPr lang="pl-PL" altLang="it-IT" i="0"/>
              <a:t> - 20 minut</a:t>
            </a:r>
            <a:r>
              <a:rPr lang="it-IT" altLang="it-IT" i="0"/>
              <a:t>i</a:t>
            </a:r>
            <a:r>
              <a:rPr lang="pl-PL" altLang="it-IT" i="0"/>
              <a:t>; </a:t>
            </a:r>
            <a:r>
              <a:rPr lang="it-IT" altLang="it-IT" i="0"/>
              <a:t>dopo compare di nuovo</a:t>
            </a:r>
            <a:r>
              <a:rPr lang="pl-PL" altLang="it-IT" i="0"/>
              <a:t> </a:t>
            </a:r>
          </a:p>
          <a:p>
            <a:pPr eaLnBrk="1" hangingPunct="1"/>
            <a:r>
              <a:rPr lang="pl-PL" altLang="it-IT" i="0"/>
              <a:t>polon</a:t>
            </a:r>
            <a:r>
              <a:rPr lang="it-IT" altLang="it-IT" i="0"/>
              <a:t>io (ma diverso dal precedente) </a:t>
            </a:r>
            <a:r>
              <a:rPr lang="pl-PL" altLang="it-IT" i="0"/>
              <a:t>16 milisekun</a:t>
            </a:r>
            <a:r>
              <a:rPr lang="it-IT" altLang="it-IT" i="0"/>
              <a:t>di</a:t>
            </a:r>
            <a:r>
              <a:rPr lang="pl-PL" altLang="it-IT" i="0"/>
              <a:t>, </a:t>
            </a:r>
            <a:r>
              <a:rPr lang="it-IT" altLang="it-IT" i="0"/>
              <a:t>etc. </a:t>
            </a:r>
            <a:r>
              <a:rPr lang="pl-PL" altLang="it-IT" i="0"/>
              <a:t> </a:t>
            </a:r>
            <a:endParaRPr lang="en-US" altLang="it-IT" i="0"/>
          </a:p>
        </p:txBody>
      </p:sp>
      <p:sp>
        <p:nvSpPr>
          <p:cNvPr id="45078" name="Text Box 22">
            <a:extLst>
              <a:ext uri="{FF2B5EF4-FFF2-40B4-BE49-F238E27FC236}">
                <a16:creationId xmlns:a16="http://schemas.microsoft.com/office/drawing/2014/main" id="{98F20EA0-452C-4B3A-8736-E903DC6D6BDE}"/>
              </a:ext>
            </a:extLst>
          </p:cNvPr>
          <p:cNvSpPr txBox="1">
            <a:spLocks noChangeArrowheads="1"/>
          </p:cNvSpPr>
          <p:nvPr/>
        </p:nvSpPr>
        <p:spPr bwMode="auto">
          <a:xfrm>
            <a:off x="5111750" y="1268413"/>
            <a:ext cx="390525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La radioattività fa parte</a:t>
            </a:r>
          </a:p>
          <a:p>
            <a:pPr eaLnBrk="1" hangingPunct="1"/>
            <a:r>
              <a:rPr lang="it-IT" altLang="it-IT" sz="2200" i="0"/>
              <a:t>del nostro ambiente, </a:t>
            </a:r>
          </a:p>
          <a:p>
            <a:pPr eaLnBrk="1" hangingPunct="1"/>
            <a:r>
              <a:rPr lang="it-IT" altLang="it-IT" sz="2200" i="0"/>
              <a:t>sin dagli arbori della Terra</a:t>
            </a:r>
          </a:p>
          <a:p>
            <a:pPr eaLnBrk="1" hangingPunct="1"/>
            <a:r>
              <a:rPr lang="it-IT" altLang="it-IT" sz="2200" i="0"/>
              <a:t>Uranio (radioattivo) decade </a:t>
            </a:r>
          </a:p>
          <a:p>
            <a:pPr eaLnBrk="1" hangingPunct="1"/>
            <a:r>
              <a:rPr lang="it-IT" altLang="it-IT" sz="2200" i="0"/>
              <a:t>(degrada) in 4,5 miliardi anni</a:t>
            </a:r>
          </a:p>
          <a:p>
            <a:pPr eaLnBrk="1" hangingPunct="1"/>
            <a:r>
              <a:rPr lang="it-IT" altLang="it-IT" sz="2200" i="0"/>
              <a:t>Però, il suo decadimento</a:t>
            </a:r>
          </a:p>
          <a:p>
            <a:pPr eaLnBrk="1" hangingPunct="1"/>
            <a:r>
              <a:rPr lang="it-IT" altLang="it-IT" sz="2200" i="0"/>
              <a:t>è tutta una catena di reazioni,</a:t>
            </a:r>
          </a:p>
          <a:p>
            <a:pPr eaLnBrk="1" hangingPunct="1"/>
            <a:r>
              <a:rPr lang="it-IT" altLang="it-IT" sz="2200" i="0"/>
              <a:t>di cui certe molto veloci, altre </a:t>
            </a:r>
          </a:p>
          <a:p>
            <a:pPr eaLnBrk="1" hangingPunct="1"/>
            <a:r>
              <a:rPr lang="it-IT" altLang="it-IT" sz="2200" i="0"/>
              <a:t>Con tempi ‘geologici’.</a:t>
            </a:r>
          </a:p>
          <a:p>
            <a:pPr eaLnBrk="1" hangingPunct="1"/>
            <a:r>
              <a:rPr lang="it-IT" altLang="it-IT" sz="2200" i="0"/>
              <a:t>La catena do reazioni finisce </a:t>
            </a:r>
          </a:p>
          <a:p>
            <a:pPr eaLnBrk="1" hangingPunct="1"/>
            <a:r>
              <a:rPr lang="it-IT" altLang="it-IT" sz="2200" i="0"/>
              <a:t>con piombo, che è stabile.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A3D3EF0-3921-4FCA-A494-F92CBFC4A2D7}"/>
              </a:ext>
            </a:extLst>
          </p:cNvPr>
          <p:cNvSpPr>
            <a:spLocks noGrp="1" noChangeArrowheads="1"/>
          </p:cNvSpPr>
          <p:nvPr>
            <p:ph type="title"/>
          </p:nvPr>
        </p:nvSpPr>
        <p:spPr/>
        <p:txBody>
          <a:bodyPr/>
          <a:lstStyle/>
          <a:p>
            <a:pPr algn="l" eaLnBrk="1" hangingPunct="1"/>
            <a:r>
              <a:rPr lang="pl-PL" altLang="it-IT" sz="3600"/>
              <a:t>    </a:t>
            </a:r>
            <a:r>
              <a:rPr lang="it-IT" altLang="it-IT" sz="3600"/>
              <a:t>Odissea: pura fantasia?</a:t>
            </a:r>
            <a:endParaRPr lang="en-US" altLang="it-IT" sz="3600"/>
          </a:p>
        </p:txBody>
      </p:sp>
      <p:sp>
        <p:nvSpPr>
          <p:cNvPr id="81923" name="Rectangle 3">
            <a:extLst>
              <a:ext uri="{FF2B5EF4-FFF2-40B4-BE49-F238E27FC236}">
                <a16:creationId xmlns:a16="http://schemas.microsoft.com/office/drawing/2014/main" id="{D97212C7-B60B-45F5-BBE3-1C044149395B}"/>
              </a:ext>
            </a:extLst>
          </p:cNvPr>
          <p:cNvSpPr>
            <a:spLocks noGrp="1" noChangeArrowheads="1"/>
          </p:cNvSpPr>
          <p:nvPr>
            <p:ph type="body" idx="1"/>
          </p:nvPr>
        </p:nvSpPr>
        <p:spPr/>
        <p:txBody>
          <a:bodyPr/>
          <a:lstStyle/>
          <a:p>
            <a:pPr eaLnBrk="1" hangingPunct="1">
              <a:defRPr/>
            </a:pPr>
            <a:r>
              <a:rPr lang="it-IT" sz="2400" dirty="0">
                <a:solidFill>
                  <a:srgbClr val="000000"/>
                </a:solidFill>
              </a:rPr>
              <a:t>Dall'altra parte </a:t>
            </a:r>
            <a:r>
              <a:rPr lang="it-IT" sz="2400" dirty="0" err="1">
                <a:solidFill>
                  <a:srgbClr val="000000"/>
                </a:solidFill>
              </a:rPr>
              <a:t>havvi</a:t>
            </a:r>
            <a:r>
              <a:rPr lang="it-IT" sz="2400" dirty="0">
                <a:solidFill>
                  <a:srgbClr val="000000"/>
                </a:solidFill>
              </a:rPr>
              <a:t> due scogli: l'uno</a:t>
            </a:r>
            <a:br>
              <a:rPr lang="it-IT" sz="2400" dirty="0"/>
            </a:br>
            <a:r>
              <a:rPr lang="it-IT" sz="2400" dirty="0">
                <a:solidFill>
                  <a:srgbClr val="000000"/>
                </a:solidFill>
              </a:rPr>
              <a:t>Va sino agli astri, e fosca nube il cinge</a:t>
            </a:r>
            <a:br>
              <a:rPr lang="it-IT" sz="2400" dirty="0"/>
            </a:br>
            <a:r>
              <a:rPr lang="it-IT" sz="2400" dirty="0">
                <a:solidFill>
                  <a:srgbClr val="000000"/>
                </a:solidFill>
              </a:rPr>
              <a:t>Né su l'acuto vertice, l'estate</a:t>
            </a:r>
            <a:br>
              <a:rPr lang="it-IT" sz="2400" dirty="0"/>
            </a:br>
            <a:r>
              <a:rPr lang="it-IT" sz="2400" dirty="0">
                <a:solidFill>
                  <a:srgbClr val="000000"/>
                </a:solidFill>
              </a:rPr>
              <a:t>Corra o l'autunno, un puro ciel mai ride.</a:t>
            </a:r>
          </a:p>
          <a:p>
            <a:pPr eaLnBrk="1" hangingPunct="1">
              <a:defRPr/>
            </a:pPr>
            <a:r>
              <a:rPr lang="it-IT" sz="2400" dirty="0">
                <a:solidFill>
                  <a:srgbClr val="000000"/>
                </a:solidFill>
              </a:rPr>
              <a:t>Scilla ivi alberga, che moleste grida</a:t>
            </a:r>
            <a:br>
              <a:rPr lang="it-IT" sz="2400" dirty="0"/>
            </a:br>
            <a:r>
              <a:rPr lang="it-IT" sz="2400" dirty="0">
                <a:solidFill>
                  <a:srgbClr val="000000"/>
                </a:solidFill>
              </a:rPr>
              <a:t>Di mandar non ristà.</a:t>
            </a:r>
          </a:p>
          <a:p>
            <a:pPr eaLnBrk="1" hangingPunct="1">
              <a:defRPr/>
            </a:pPr>
            <a:r>
              <a:rPr lang="it-IT" sz="2400" dirty="0">
                <a:solidFill>
                  <a:srgbClr val="000000"/>
                </a:solidFill>
              </a:rPr>
              <a:t>Grande verdeggia in questo e d'ampie foglie</a:t>
            </a:r>
            <a:br>
              <a:rPr lang="it-IT" sz="2400" dirty="0"/>
            </a:br>
            <a:r>
              <a:rPr lang="it-IT" sz="2400" dirty="0">
                <a:solidFill>
                  <a:srgbClr val="000000"/>
                </a:solidFill>
              </a:rPr>
              <a:t>Selvaggio fico; e alle sue falde assorbe</a:t>
            </a:r>
            <a:br>
              <a:rPr lang="it-IT" sz="2400" dirty="0"/>
            </a:br>
            <a:r>
              <a:rPr lang="it-IT" sz="2400" dirty="0">
                <a:solidFill>
                  <a:srgbClr val="000000"/>
                </a:solidFill>
              </a:rPr>
              <a:t>La temuta Cariddi il negro mare.</a:t>
            </a:r>
            <a:br>
              <a:rPr lang="it-IT" sz="2400" dirty="0"/>
            </a:br>
            <a:r>
              <a:rPr lang="it-IT" sz="2400" dirty="0">
                <a:solidFill>
                  <a:srgbClr val="0070C0"/>
                </a:solidFill>
              </a:rPr>
              <a:t>Tre fiate il rigetta, e tre nel giorno</a:t>
            </a:r>
            <a:br>
              <a:rPr lang="it-IT" sz="2400" dirty="0"/>
            </a:br>
            <a:r>
              <a:rPr lang="it-IT" sz="2400" dirty="0">
                <a:solidFill>
                  <a:srgbClr val="000000"/>
                </a:solidFill>
              </a:rPr>
              <a:t>L'assorbe orribilmente.</a:t>
            </a:r>
            <a:endParaRPr lang="en-US" altLang="it-IT" sz="2400" dirty="0">
              <a:solidFill>
                <a:srgbClr val="FF0000"/>
              </a:solidFill>
              <a:effectLst>
                <a:outerShdw blurRad="38100" dist="38100" dir="2700000" algn="tl">
                  <a:srgbClr val="C0C0C0"/>
                </a:outerShdw>
              </a:effectLst>
            </a:endParaRPr>
          </a:p>
          <a:p>
            <a:pPr eaLnBrk="1" hangingPunct="1">
              <a:defRPr/>
            </a:pPr>
            <a:endParaRPr lang="en-US" altLang="it-IT" sz="2400" dirty="0">
              <a:solidFill>
                <a:srgbClr val="FF0000"/>
              </a:solidFill>
              <a:effectLst>
                <a:outerShdw blurRad="38100" dist="38100" dir="2700000" algn="tl">
                  <a:srgbClr val="C0C0C0"/>
                </a:outerShdw>
              </a:effectLst>
            </a:endParaRPr>
          </a:p>
        </p:txBody>
      </p:sp>
      <p:pic>
        <p:nvPicPr>
          <p:cNvPr id="112644" name="Picture 4">
            <a:extLst>
              <a:ext uri="{FF2B5EF4-FFF2-40B4-BE49-F238E27FC236}">
                <a16:creationId xmlns:a16="http://schemas.microsoft.com/office/drawing/2014/main" id="{3373E428-8836-4419-8DD0-758F63D2689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flipH="1">
            <a:off x="6084888" y="274638"/>
            <a:ext cx="2816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5">
            <a:extLst>
              <a:ext uri="{FF2B5EF4-FFF2-40B4-BE49-F238E27FC236}">
                <a16:creationId xmlns:a16="http://schemas.microsoft.com/office/drawing/2014/main" id="{322EB3D8-61A9-4EAA-A92A-432C81348BA7}"/>
              </a:ext>
            </a:extLst>
          </p:cNvPr>
          <p:cNvSpPr txBox="1">
            <a:spLocks noChangeArrowheads="1"/>
          </p:cNvSpPr>
          <p:nvPr/>
        </p:nvSpPr>
        <p:spPr bwMode="auto">
          <a:xfrm>
            <a:off x="3267075" y="6127750"/>
            <a:ext cx="58578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Omero</a:t>
            </a:r>
            <a:r>
              <a:rPr lang="pl-PL" altLang="it-IT" sz="2000" i="0"/>
              <a:t>, </a:t>
            </a:r>
            <a:r>
              <a:rPr lang="it-IT" altLang="it-IT" sz="2000" i="0"/>
              <a:t>Odissea, Libro XII</a:t>
            </a:r>
          </a:p>
          <a:p>
            <a:pPr eaLnBrk="1" hangingPunct="1"/>
            <a:r>
              <a:rPr lang="en-US" altLang="it-IT" sz="1400" i="0"/>
              <a:t>https://www.rodoni.ch/busoni/bibliotechina/nuovifiles/odisse_h/testo.htm</a:t>
            </a:r>
          </a:p>
        </p:txBody>
      </p:sp>
    </p:spTree>
    <p:extLst>
      <p:ext uri="{BB962C8B-B14F-4D97-AF65-F5344CB8AC3E}">
        <p14:creationId xmlns:p14="http://schemas.microsoft.com/office/powerpoint/2010/main" val="177580215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99BCF2F-33BA-4210-A71F-268D06659FDA}"/>
              </a:ext>
            </a:extLst>
          </p:cNvPr>
          <p:cNvSpPr>
            <a:spLocks noGrp="1" noChangeArrowheads="1"/>
          </p:cNvSpPr>
          <p:nvPr>
            <p:ph type="title"/>
          </p:nvPr>
        </p:nvSpPr>
        <p:spPr/>
        <p:txBody>
          <a:bodyPr/>
          <a:lstStyle/>
          <a:p>
            <a:pPr eaLnBrk="1" hangingPunct="1"/>
            <a:r>
              <a:rPr lang="it-IT" altLang="it-IT"/>
              <a:t>O</a:t>
            </a:r>
            <a:r>
              <a:rPr lang="pl-PL" altLang="it-IT"/>
              <a:t>mer</a:t>
            </a:r>
            <a:r>
              <a:rPr lang="it-IT" altLang="it-IT"/>
              <a:t>o</a:t>
            </a:r>
            <a:r>
              <a:rPr lang="pl-PL" altLang="it-IT"/>
              <a:t>: Scilla &amp; C</a:t>
            </a:r>
            <a:r>
              <a:rPr lang="it-IT" altLang="it-IT"/>
              <a:t>ariddi</a:t>
            </a:r>
            <a:endParaRPr lang="en-US" altLang="it-IT"/>
          </a:p>
        </p:txBody>
      </p:sp>
      <p:pic>
        <p:nvPicPr>
          <p:cNvPr id="113667" name="Picture 3">
            <a:extLst>
              <a:ext uri="{FF2B5EF4-FFF2-40B4-BE49-F238E27FC236}">
                <a16:creationId xmlns:a16="http://schemas.microsoft.com/office/drawing/2014/main" id="{C0B5A5F4-1388-4D01-ADCC-4D04DE71C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8954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a:extLst>
              <a:ext uri="{FF2B5EF4-FFF2-40B4-BE49-F238E27FC236}">
                <a16:creationId xmlns:a16="http://schemas.microsoft.com/office/drawing/2014/main" id="{6773EA25-F82A-4B80-8075-35F88998C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16718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5">
            <a:extLst>
              <a:ext uri="{FF2B5EF4-FFF2-40B4-BE49-F238E27FC236}">
                <a16:creationId xmlns:a16="http://schemas.microsoft.com/office/drawing/2014/main" id="{A1A942D0-D357-4187-BF99-26702E4EF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304925"/>
            <a:ext cx="33115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CasellaDiTesto 5">
            <a:extLst>
              <a:ext uri="{FF2B5EF4-FFF2-40B4-BE49-F238E27FC236}">
                <a16:creationId xmlns:a16="http://schemas.microsoft.com/office/drawing/2014/main" id="{BF4807E4-CDBE-4031-8948-86A494CA36FF}"/>
              </a:ext>
            </a:extLst>
          </p:cNvPr>
          <p:cNvSpPr txBox="1">
            <a:spLocks noChangeArrowheads="1"/>
          </p:cNvSpPr>
          <p:nvPr/>
        </p:nvSpPr>
        <p:spPr bwMode="auto">
          <a:xfrm>
            <a:off x="1692275" y="6453188"/>
            <a:ext cx="223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a:t>Foto Maria Karwasz</a:t>
            </a:r>
          </a:p>
        </p:txBody>
      </p:sp>
    </p:spTree>
    <p:extLst>
      <p:ext uri="{BB962C8B-B14F-4D97-AF65-F5344CB8AC3E}">
        <p14:creationId xmlns:p14="http://schemas.microsoft.com/office/powerpoint/2010/main" val="24893233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E06206A-6646-4513-890B-0BD7E6308E1B}"/>
              </a:ext>
            </a:extLst>
          </p:cNvPr>
          <p:cNvSpPr>
            <a:spLocks noGrp="1" noChangeArrowheads="1"/>
          </p:cNvSpPr>
          <p:nvPr>
            <p:ph type="title"/>
          </p:nvPr>
        </p:nvSpPr>
        <p:spPr>
          <a:xfrm>
            <a:off x="-612775" y="-171450"/>
            <a:ext cx="8229600" cy="1143000"/>
          </a:xfrm>
        </p:spPr>
        <p:txBody>
          <a:bodyPr/>
          <a:lstStyle/>
          <a:p>
            <a:pPr eaLnBrk="1" hangingPunct="1"/>
            <a:r>
              <a:rPr lang="it-IT" altLang="it-IT" sz="3600"/>
              <a:t>Stretto di Messina</a:t>
            </a:r>
            <a:endParaRPr lang="en-US" altLang="it-IT" sz="3600"/>
          </a:p>
        </p:txBody>
      </p:sp>
      <p:pic>
        <p:nvPicPr>
          <p:cNvPr id="114691" name="Picture 3">
            <a:extLst>
              <a:ext uri="{FF2B5EF4-FFF2-40B4-BE49-F238E27FC236}">
                <a16:creationId xmlns:a16="http://schemas.microsoft.com/office/drawing/2014/main" id="{FD5ABD8A-6EA3-4153-B9D2-CD508A0EC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25606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D52A572E-E367-4400-9D26-FC1187BE063B}"/>
              </a:ext>
            </a:extLst>
          </p:cNvPr>
          <p:cNvSpPr txBox="1">
            <a:spLocks noChangeArrowheads="1"/>
          </p:cNvSpPr>
          <p:nvPr/>
        </p:nvSpPr>
        <p:spPr bwMode="auto">
          <a:xfrm>
            <a:off x="539750" y="6381750"/>
            <a:ext cx="32385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1200" i="0">
                <a:hlinkClick r:id="rId3"/>
              </a:rPr>
              <a:t>http://it.wikipedia.org/wiki/Stretto_di_Messina</a:t>
            </a:r>
            <a:endParaRPr lang="pl-PL" altLang="it-IT" sz="1200" i="0"/>
          </a:p>
        </p:txBody>
      </p:sp>
      <p:pic>
        <p:nvPicPr>
          <p:cNvPr id="114693" name="Picture 5">
            <a:extLst>
              <a:ext uri="{FF2B5EF4-FFF2-40B4-BE49-F238E27FC236}">
                <a16:creationId xmlns:a16="http://schemas.microsoft.com/office/drawing/2014/main" id="{297CEB0E-7F42-42DB-B564-99B125FB5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25538"/>
            <a:ext cx="6300787"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a:extLst>
              <a:ext uri="{FF2B5EF4-FFF2-40B4-BE49-F238E27FC236}">
                <a16:creationId xmlns:a16="http://schemas.microsoft.com/office/drawing/2014/main" id="{47C88B30-00B0-4FCC-B8F5-5A7D909CE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581525"/>
            <a:ext cx="5384800" cy="177641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5" name="Text Box 7">
            <a:extLst>
              <a:ext uri="{FF2B5EF4-FFF2-40B4-BE49-F238E27FC236}">
                <a16:creationId xmlns:a16="http://schemas.microsoft.com/office/drawing/2014/main" id="{D325A810-01F9-4A12-A917-499779644582}"/>
              </a:ext>
            </a:extLst>
          </p:cNvPr>
          <p:cNvSpPr txBox="1">
            <a:spLocks noChangeArrowheads="1"/>
          </p:cNvSpPr>
          <p:nvPr/>
        </p:nvSpPr>
        <p:spPr bwMode="auto">
          <a:xfrm>
            <a:off x="5848350" y="495300"/>
            <a:ext cx="25415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2400" b="1" i="0">
                <a:solidFill>
                  <a:srgbClr val="FF0000"/>
                </a:solidFill>
              </a:rPr>
              <a:t>3 </a:t>
            </a:r>
            <a:r>
              <a:rPr lang="it-IT" altLang="it-IT" sz="2400" b="1" i="0">
                <a:solidFill>
                  <a:srgbClr val="FF0000"/>
                </a:solidFill>
              </a:rPr>
              <a:t>volte al giorno</a:t>
            </a:r>
            <a:endParaRPr lang="en-US" altLang="it-IT" sz="2400" b="1" i="0">
              <a:solidFill>
                <a:srgbClr val="FF0000"/>
              </a:solidFill>
            </a:endParaRPr>
          </a:p>
        </p:txBody>
      </p:sp>
      <p:sp>
        <p:nvSpPr>
          <p:cNvPr id="114696" name="CasellaDiTesto 8">
            <a:extLst>
              <a:ext uri="{FF2B5EF4-FFF2-40B4-BE49-F238E27FC236}">
                <a16:creationId xmlns:a16="http://schemas.microsoft.com/office/drawing/2014/main" id="{411D27ED-CE74-4ABE-97FD-C39538A2AE67}"/>
              </a:ext>
            </a:extLst>
          </p:cNvPr>
          <p:cNvSpPr txBox="1">
            <a:spLocks noChangeArrowheads="1"/>
          </p:cNvSpPr>
          <p:nvPr/>
        </p:nvSpPr>
        <p:spPr bwMode="auto">
          <a:xfrm>
            <a:off x="3817938" y="6381750"/>
            <a:ext cx="511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solidFill>
                  <a:srgbClr val="0000FF"/>
                </a:solidFill>
              </a:rPr>
              <a:t>Dislivello di 3 cm su 3 km: impossibile a remare</a:t>
            </a:r>
            <a:endParaRPr lang="it-IT" altLang="it-IT">
              <a:solidFill>
                <a:srgbClr val="0000FF"/>
              </a:solidFill>
            </a:endParaRPr>
          </a:p>
        </p:txBody>
      </p:sp>
    </p:spTree>
    <p:extLst>
      <p:ext uri="{BB962C8B-B14F-4D97-AF65-F5344CB8AC3E}">
        <p14:creationId xmlns:p14="http://schemas.microsoft.com/office/powerpoint/2010/main" val="9524334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D018F76-637F-479A-B191-F758AAC89643}"/>
              </a:ext>
            </a:extLst>
          </p:cNvPr>
          <p:cNvSpPr>
            <a:spLocks noChangeArrowheads="1"/>
          </p:cNvSpPr>
          <p:nvPr/>
        </p:nvSpPr>
        <p:spPr bwMode="auto">
          <a:xfrm>
            <a:off x="457200" y="488950"/>
            <a:ext cx="7485063" cy="555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i="1">
                <a:solidFill>
                  <a:schemeClr val="tx1"/>
                </a:solidFill>
                <a:latin typeface="Arial" panose="020B0604020202020204" pitchFamily="34" charset="0"/>
                <a:cs typeface="Arial" panose="020B0604020202020204" pitchFamily="34" charset="0"/>
              </a:defRPr>
            </a:lvl1pPr>
            <a:lvl2pPr marL="742950" indent="-285750" defTabSz="828675">
              <a:defRPr i="1">
                <a:solidFill>
                  <a:schemeClr val="tx1"/>
                </a:solidFill>
                <a:latin typeface="Arial" panose="020B0604020202020204" pitchFamily="34" charset="0"/>
                <a:cs typeface="Arial" panose="020B0604020202020204" pitchFamily="34" charset="0"/>
              </a:defRPr>
            </a:lvl2pPr>
            <a:lvl3pPr marL="1143000" indent="-228600" defTabSz="828675">
              <a:defRPr i="1">
                <a:solidFill>
                  <a:schemeClr val="tx1"/>
                </a:solidFill>
                <a:latin typeface="Arial" panose="020B0604020202020204" pitchFamily="34" charset="0"/>
                <a:cs typeface="Arial" panose="020B0604020202020204" pitchFamily="34" charset="0"/>
              </a:defRPr>
            </a:lvl3pPr>
            <a:lvl4pPr marL="1600200" indent="-228600" defTabSz="828675">
              <a:defRPr i="1">
                <a:solidFill>
                  <a:schemeClr val="tx1"/>
                </a:solidFill>
                <a:latin typeface="Arial" panose="020B0604020202020204" pitchFamily="34" charset="0"/>
                <a:cs typeface="Arial" panose="020B0604020202020204" pitchFamily="34" charset="0"/>
              </a:defRPr>
            </a:lvl4pPr>
            <a:lvl5pPr marL="2057400" indent="-228600" defTabSz="828675">
              <a:defRPr i="1">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a:lnSpc>
                <a:spcPct val="93000"/>
              </a:lnSpc>
              <a:buClr>
                <a:srgbClr val="008000"/>
              </a:buClr>
              <a:buSzPct val="100000"/>
              <a:buFont typeface="Wingdings" panose="05000000000000000000" pitchFamily="2" charset="2"/>
              <a:buNone/>
            </a:pPr>
            <a:r>
              <a:rPr lang="it-IT" altLang="it-IT" sz="3300" i="0">
                <a:solidFill>
                  <a:srgbClr val="008000"/>
                </a:solidFill>
              </a:rPr>
              <a:t>La zona è sinistra anche per i terremoti</a:t>
            </a:r>
            <a:endParaRPr lang="pl-PL" altLang="it-IT" sz="3300" i="0">
              <a:solidFill>
                <a:srgbClr val="008000"/>
              </a:solidFill>
            </a:endParaRPr>
          </a:p>
        </p:txBody>
      </p:sp>
      <p:pic>
        <p:nvPicPr>
          <p:cNvPr id="115715" name="Picture 3">
            <a:extLst>
              <a:ext uri="{FF2B5EF4-FFF2-40B4-BE49-F238E27FC236}">
                <a16:creationId xmlns:a16="http://schemas.microsoft.com/office/drawing/2014/main" id="{3DFAC320-05FB-4EC7-853C-162908040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75" y="1076325"/>
            <a:ext cx="361791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a:extLst>
              <a:ext uri="{FF2B5EF4-FFF2-40B4-BE49-F238E27FC236}">
                <a16:creationId xmlns:a16="http://schemas.microsoft.com/office/drawing/2014/main" id="{5D9BD33A-C414-433A-92A3-FE4EB5D3F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076325"/>
            <a:ext cx="4454525"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CasellaDiTesto 6">
            <a:extLst>
              <a:ext uri="{FF2B5EF4-FFF2-40B4-BE49-F238E27FC236}">
                <a16:creationId xmlns:a16="http://schemas.microsoft.com/office/drawing/2014/main" id="{DC66D3E4-8292-465A-8D5D-10FD1D7B9C01}"/>
              </a:ext>
            </a:extLst>
          </p:cNvPr>
          <p:cNvSpPr txBox="1">
            <a:spLocks noChangeArrowheads="1"/>
          </p:cNvSpPr>
          <p:nvPr/>
        </p:nvSpPr>
        <p:spPr bwMode="auto">
          <a:xfrm>
            <a:off x="138113" y="4746625"/>
            <a:ext cx="8623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solidFill>
                  <a:srgbClr val="000000"/>
                </a:solidFill>
              </a:rPr>
              <a:t>Italia sembra uno stivale. No! È una scarpa da calcio, visto che il calcio è lo sport nazionale. A questo punto, la Sicilia è una palla fortemente calciata, che gira in senso antiorario.      Parlando serio, la causa del terremoto a Messina 1908 fu proprio questo moto rotatorio dell’isola. E anche tutta la penisola gira in senso antiorario, dopo aversi staccata dalla Tunisia e aver urtato l’Europa, dove oggi soni le Alpi (20 mln di anni fa?)</a:t>
            </a:r>
            <a:endParaRPr lang="it-IT" altLang="it-IT" sz="2000"/>
          </a:p>
        </p:txBody>
      </p:sp>
    </p:spTree>
    <p:extLst>
      <p:ext uri="{BB962C8B-B14F-4D97-AF65-F5344CB8AC3E}">
        <p14:creationId xmlns:p14="http://schemas.microsoft.com/office/powerpoint/2010/main" val="232160548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a:extLst>
              <a:ext uri="{FF2B5EF4-FFF2-40B4-BE49-F238E27FC236}">
                <a16:creationId xmlns:a16="http://schemas.microsoft.com/office/drawing/2014/main" id="{96148DD9-1412-4C3B-892A-8E2CB256D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365125"/>
            <a:ext cx="3983037"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3" name="Picture 6">
            <a:extLst>
              <a:ext uri="{FF2B5EF4-FFF2-40B4-BE49-F238E27FC236}">
                <a16:creationId xmlns:a16="http://schemas.microsoft.com/office/drawing/2014/main" id="{4834CDEC-D5E7-4145-B815-21C9724F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352425"/>
            <a:ext cx="4003675"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4" name="Rectangle 7">
            <a:extLst>
              <a:ext uri="{FF2B5EF4-FFF2-40B4-BE49-F238E27FC236}">
                <a16:creationId xmlns:a16="http://schemas.microsoft.com/office/drawing/2014/main" id="{A1EF4176-2074-4485-A519-7B8C36B65E69}"/>
              </a:ext>
            </a:extLst>
          </p:cNvPr>
          <p:cNvSpPr>
            <a:spLocks noChangeArrowheads="1"/>
          </p:cNvSpPr>
          <p:nvPr/>
        </p:nvSpPr>
        <p:spPr bwMode="auto">
          <a:xfrm>
            <a:off x="147638" y="5776913"/>
            <a:ext cx="8783637"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200" i="0"/>
              <a:t>Lo tsunami dopo il terremoto di </a:t>
            </a:r>
            <a:r>
              <a:rPr lang="pl-PL" altLang="it-IT" sz="2200" i="0"/>
              <a:t>Tohuku </a:t>
            </a:r>
            <a:r>
              <a:rPr lang="it-IT" altLang="it-IT" sz="2200" i="0"/>
              <a:t>(Giappone) </a:t>
            </a:r>
            <a:r>
              <a:rPr lang="pl-PL" altLang="it-IT" sz="2200" i="0"/>
              <a:t>11.03.2011</a:t>
            </a:r>
          </a:p>
          <a:p>
            <a:pPr eaLnBrk="1" hangingPunct="1"/>
            <a:r>
              <a:rPr lang="pl-PL" altLang="it-IT" sz="2200" i="0"/>
              <a:t>9,0</a:t>
            </a:r>
            <a:r>
              <a:rPr lang="it-IT" altLang="it-IT" sz="2200" i="0"/>
              <a:t> sulla scala di </a:t>
            </a:r>
            <a:r>
              <a:rPr lang="pl-PL" altLang="it-IT" sz="2200" i="0"/>
              <a:t>Richter (</a:t>
            </a:r>
            <a:r>
              <a:rPr lang="it-IT" altLang="it-IT" sz="2200" i="0"/>
              <a:t>uno di più forti nella storia umana</a:t>
            </a:r>
            <a:r>
              <a:rPr lang="pl-PL" altLang="it-IT" sz="2200" i="0"/>
              <a:t>: 20 </a:t>
            </a:r>
            <a:r>
              <a:rPr lang="it-IT" altLang="it-IT" sz="2200" i="0"/>
              <a:t>mila vittime. Lo stress tra le due placche si accumulava per 800 anni. </a:t>
            </a:r>
            <a:endParaRPr lang="en-AU" altLang="it-IT" sz="2200" i="0"/>
          </a:p>
        </p:txBody>
      </p:sp>
    </p:spTree>
    <p:extLst>
      <p:ext uri="{BB962C8B-B14F-4D97-AF65-F5344CB8AC3E}">
        <p14:creationId xmlns:p14="http://schemas.microsoft.com/office/powerpoint/2010/main" val="27634367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ytuł 1">
            <a:extLst>
              <a:ext uri="{FF2B5EF4-FFF2-40B4-BE49-F238E27FC236}">
                <a16:creationId xmlns:a16="http://schemas.microsoft.com/office/drawing/2014/main" id="{0FFE262A-C6C5-48D7-A917-321EF3D7E197}"/>
              </a:ext>
            </a:extLst>
          </p:cNvPr>
          <p:cNvSpPr>
            <a:spLocks noGrp="1" noChangeArrowheads="1"/>
          </p:cNvSpPr>
          <p:nvPr>
            <p:ph type="title" idx="4294967295"/>
          </p:nvPr>
        </p:nvSpPr>
        <p:spPr>
          <a:xfrm>
            <a:off x="457200" y="6092825"/>
            <a:ext cx="8229600" cy="765175"/>
          </a:xfrm>
        </p:spPr>
        <p:txBody>
          <a:bodyPr/>
          <a:lstStyle/>
          <a:p>
            <a:pPr eaLnBrk="1" hangingPunct="1"/>
            <a:r>
              <a:rPr lang="pl-PL" altLang="it-IT" sz="2400" dirty="0">
                <a:solidFill>
                  <a:srgbClr val="BFBFBF"/>
                </a:solidFill>
              </a:rPr>
              <a:t>Delta </a:t>
            </a:r>
            <a:r>
              <a:rPr lang="it-IT" altLang="it-IT" sz="2400" dirty="0">
                <a:solidFill>
                  <a:srgbClr val="BFBFBF"/>
                </a:solidFill>
              </a:rPr>
              <a:t>di Nilo</a:t>
            </a:r>
            <a:r>
              <a:rPr lang="pl-PL" altLang="it-IT" sz="2400" dirty="0">
                <a:solidFill>
                  <a:srgbClr val="BFBFBF"/>
                </a:solidFill>
              </a:rPr>
              <a:t>: „</a:t>
            </a:r>
            <a:r>
              <a:rPr lang="it-IT" altLang="it-IT" sz="2400" dirty="0">
                <a:solidFill>
                  <a:srgbClr val="BFBFBF"/>
                </a:solidFill>
              </a:rPr>
              <a:t>rumore</a:t>
            </a:r>
            <a:r>
              <a:rPr lang="pl-PL" altLang="it-IT" sz="2400" dirty="0">
                <a:solidFill>
                  <a:srgbClr val="BFBFBF"/>
                </a:solidFill>
              </a:rPr>
              <a:t>” </a:t>
            </a:r>
            <a:r>
              <a:rPr lang="it-IT" altLang="it-IT" sz="2400" dirty="0">
                <a:solidFill>
                  <a:srgbClr val="BFBFBF"/>
                </a:solidFill>
              </a:rPr>
              <a:t>selle luci visibile dal cielo </a:t>
            </a:r>
            <a:endParaRPr lang="pl-PL" altLang="it-IT" sz="2400" dirty="0">
              <a:solidFill>
                <a:srgbClr val="BFBFBF"/>
              </a:solidFill>
            </a:endParaRPr>
          </a:p>
        </p:txBody>
      </p:sp>
      <p:pic>
        <p:nvPicPr>
          <p:cNvPr id="119811" name="Obraz 2" descr="NGfot26.jpg">
            <a:extLst>
              <a:ext uri="{FF2B5EF4-FFF2-40B4-BE49-F238E27FC236}">
                <a16:creationId xmlns:a16="http://schemas.microsoft.com/office/drawing/2014/main" id="{BE36CBF7-3A2A-45BB-9BFB-D0883CF9AD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88913"/>
            <a:ext cx="8893175"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11D37277-F66E-4BEB-B799-D5856973C872}"/>
              </a:ext>
            </a:extLst>
          </p:cNvPr>
          <p:cNvSpPr txBox="1">
            <a:spLocks noChangeArrowheads="1"/>
          </p:cNvSpPr>
          <p:nvPr/>
        </p:nvSpPr>
        <p:spPr bwMode="auto">
          <a:xfrm>
            <a:off x="1692275" y="549275"/>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pl-PL" altLang="it-IT" sz="3200">
                <a:solidFill>
                  <a:srgbClr val="FFFF00"/>
                </a:solidFill>
              </a:rPr>
              <a:t>Antroposfera</a:t>
            </a:r>
            <a:endParaRPr lang="en-AU" altLang="it-IT" sz="3200">
              <a:solidFill>
                <a:srgbClr val="FF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55406E6-3D98-469F-B66B-0A7C06C0D2BD}"/>
              </a:ext>
            </a:extLst>
          </p:cNvPr>
          <p:cNvSpPr>
            <a:spLocks noGrp="1" noChangeArrowheads="1"/>
          </p:cNvSpPr>
          <p:nvPr>
            <p:ph type="title"/>
          </p:nvPr>
        </p:nvSpPr>
        <p:spPr>
          <a:xfrm>
            <a:off x="323850" y="0"/>
            <a:ext cx="8229600" cy="1143000"/>
          </a:xfrm>
        </p:spPr>
        <p:txBody>
          <a:bodyPr/>
          <a:lstStyle/>
          <a:p>
            <a:pPr eaLnBrk="1" hangingPunct="1"/>
            <a:r>
              <a:rPr lang="pl-PL" altLang="it-IT" sz="3600">
                <a:solidFill>
                  <a:schemeClr val="accent2"/>
                </a:solidFill>
              </a:rPr>
              <a:t>Antroposfera:</a:t>
            </a:r>
            <a:r>
              <a:rPr lang="it-IT" altLang="it-IT" sz="3600">
                <a:solidFill>
                  <a:schemeClr val="accent2"/>
                </a:solidFill>
              </a:rPr>
              <a:t> lo smog</a:t>
            </a:r>
            <a:endParaRPr lang="en-AU" altLang="it-IT" sz="3600">
              <a:solidFill>
                <a:schemeClr val="accent2"/>
              </a:solidFill>
            </a:endParaRPr>
          </a:p>
        </p:txBody>
      </p:sp>
      <p:pic>
        <p:nvPicPr>
          <p:cNvPr id="120835" name="Picture 4">
            <a:extLst>
              <a:ext uri="{FF2B5EF4-FFF2-40B4-BE49-F238E27FC236}">
                <a16:creationId xmlns:a16="http://schemas.microsoft.com/office/drawing/2014/main" id="{442824B5-9146-4A28-A017-B2355AAD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52513"/>
            <a:ext cx="7345362"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ext Box 5">
            <a:extLst>
              <a:ext uri="{FF2B5EF4-FFF2-40B4-BE49-F238E27FC236}">
                <a16:creationId xmlns:a16="http://schemas.microsoft.com/office/drawing/2014/main" id="{195BC507-07FF-46CB-ADC7-42D04888AC31}"/>
              </a:ext>
            </a:extLst>
          </p:cNvPr>
          <p:cNvSpPr txBox="1">
            <a:spLocks noChangeArrowheads="1"/>
          </p:cNvSpPr>
          <p:nvPr/>
        </p:nvSpPr>
        <p:spPr bwMode="auto">
          <a:xfrm>
            <a:off x="227013" y="5805488"/>
            <a:ext cx="8229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sz="2000" i="0"/>
              <a:t>Lo smog nelle città cinesi (e fino a qualche anno fa anche giapponesi) è tale, che il sole si vede solo qualche giorno all’anno (durante le feste, come Capodanno)</a:t>
            </a:r>
            <a:r>
              <a:rPr lang="pl-PL" altLang="it-IT" sz="2000" i="0"/>
              <a:t> </a:t>
            </a:r>
            <a:endParaRPr lang="en-AU" altLang="it-IT" sz="2000" i="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65CB71B7-B219-4B1B-9461-94B190BC1FEE}"/>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‘Il buco’ d’ozono</a:t>
            </a:r>
            <a:endParaRPr lang="en-AU" altLang="it-IT" sz="3600">
              <a:solidFill>
                <a:schemeClr val="accent2"/>
              </a:solidFill>
            </a:endParaRPr>
          </a:p>
        </p:txBody>
      </p:sp>
      <p:pic>
        <p:nvPicPr>
          <p:cNvPr id="121859" name="Picture 4">
            <a:extLst>
              <a:ext uri="{FF2B5EF4-FFF2-40B4-BE49-F238E27FC236}">
                <a16:creationId xmlns:a16="http://schemas.microsoft.com/office/drawing/2014/main" id="{3384E3A6-7418-4CDE-B6BA-68FBA94C4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49338"/>
            <a:ext cx="7961312"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Text Box 5">
            <a:extLst>
              <a:ext uri="{FF2B5EF4-FFF2-40B4-BE49-F238E27FC236}">
                <a16:creationId xmlns:a16="http://schemas.microsoft.com/office/drawing/2014/main" id="{A99BF8F7-0259-481B-BF36-6F277DC80976}"/>
              </a:ext>
            </a:extLst>
          </p:cNvPr>
          <p:cNvSpPr txBox="1">
            <a:spLocks noChangeArrowheads="1"/>
          </p:cNvSpPr>
          <p:nvPr/>
        </p:nvSpPr>
        <p:spPr bwMode="auto">
          <a:xfrm>
            <a:off x="158750" y="5969000"/>
            <a:ext cx="8737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it-IT" altLang="it-IT" i="0"/>
              <a:t>L’ozono richiede basse temperature per la stabilizzazione, allora si accumula sopra</a:t>
            </a:r>
          </a:p>
          <a:p>
            <a:pPr eaLnBrk="1" hangingPunct="1"/>
            <a:r>
              <a:rPr lang="it-IT" altLang="it-IT" i="0"/>
              <a:t>i poli. Gli aerosol usati poco tempo fa (CFC) agiscono in modo catalitico causando </a:t>
            </a:r>
          </a:p>
          <a:p>
            <a:pPr eaLnBrk="1" hangingPunct="1"/>
            <a:r>
              <a:rPr lang="it-IT" altLang="it-IT" i="0"/>
              <a:t>la distruzione dell’ozono. Il buco si sta chiudendo, ma il processo richiede decenni.</a:t>
            </a:r>
            <a:r>
              <a:rPr lang="pl-PL" altLang="it-IT"/>
              <a:t>.</a:t>
            </a:r>
            <a:endParaRPr lang="en-AU" altLang="it-IT"/>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3910994B-DBDB-44D5-B7FE-ED88EED7E889}"/>
              </a:ext>
            </a:extLst>
          </p:cNvPr>
          <p:cNvSpPr>
            <a:spLocks noGrp="1" noChangeArrowheads="1"/>
          </p:cNvSpPr>
          <p:nvPr>
            <p:ph type="title"/>
          </p:nvPr>
        </p:nvSpPr>
        <p:spPr>
          <a:xfrm>
            <a:off x="0" y="0"/>
            <a:ext cx="9144000" cy="1143000"/>
          </a:xfrm>
        </p:spPr>
        <p:txBody>
          <a:bodyPr/>
          <a:lstStyle/>
          <a:p>
            <a:pPr eaLnBrk="1" hangingPunct="1"/>
            <a:r>
              <a:rPr lang="it-IT" altLang="it-IT" sz="3600"/>
              <a:t>Punti cardinali di geofisica per non geofisici</a:t>
            </a:r>
            <a:endParaRPr lang="en-US" altLang="it-IT" sz="3600"/>
          </a:p>
        </p:txBody>
      </p:sp>
      <p:sp>
        <p:nvSpPr>
          <p:cNvPr id="13315" name="Rectangle 3">
            <a:extLst>
              <a:ext uri="{FF2B5EF4-FFF2-40B4-BE49-F238E27FC236}">
                <a16:creationId xmlns:a16="http://schemas.microsoft.com/office/drawing/2014/main" id="{458BCB7F-4A9C-46AF-B7A0-45BFDB3BD173}"/>
              </a:ext>
            </a:extLst>
          </p:cNvPr>
          <p:cNvSpPr>
            <a:spLocks noChangeArrowheads="1"/>
          </p:cNvSpPr>
          <p:nvPr/>
        </p:nvSpPr>
        <p:spPr bwMode="auto">
          <a:xfrm>
            <a:off x="468313" y="1196975"/>
            <a:ext cx="84359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it-IT" altLang="it-IT" sz="2600" i="0" dirty="0"/>
              <a:t>L’età della Terra</a:t>
            </a:r>
            <a:r>
              <a:rPr lang="pl-PL" altLang="it-IT" sz="2600" i="0" dirty="0"/>
              <a:t>: 4,567 mln </a:t>
            </a:r>
            <a:r>
              <a:rPr lang="it-IT" altLang="it-IT" sz="2600" i="0" dirty="0"/>
              <a:t>anni</a:t>
            </a:r>
            <a:endParaRPr lang="pl-PL" altLang="it-IT" sz="2600" i="0" dirty="0"/>
          </a:p>
          <a:p>
            <a:pPr eaLnBrk="1" hangingPunct="1"/>
            <a:r>
              <a:rPr lang="it-IT" altLang="it-IT" sz="2600" i="0" dirty="0"/>
              <a:t>Luna</a:t>
            </a:r>
            <a:r>
              <a:rPr lang="pl-PL" altLang="it-IT" sz="2600" i="0" dirty="0"/>
              <a:t>: </a:t>
            </a:r>
            <a:r>
              <a:rPr lang="it-IT" altLang="it-IT" sz="2600" i="0" dirty="0"/>
              <a:t>il diametro </a:t>
            </a:r>
            <a:r>
              <a:rPr lang="pl-PL" altLang="it-IT" sz="2600" i="0" dirty="0"/>
              <a:t>1/4 </a:t>
            </a:r>
            <a:r>
              <a:rPr lang="it-IT" altLang="it-IT" sz="2600" i="0" dirty="0"/>
              <a:t>di questo della Terra</a:t>
            </a:r>
            <a:endParaRPr lang="pl-PL" altLang="it-IT" sz="2600" i="0" dirty="0"/>
          </a:p>
          <a:p>
            <a:pPr eaLnBrk="1" hangingPunct="1"/>
            <a:r>
              <a:rPr lang="it-IT" altLang="it-IT" sz="2600" i="0" dirty="0"/>
              <a:t>Forma</a:t>
            </a:r>
            <a:r>
              <a:rPr lang="pl-PL" altLang="it-IT" sz="2600" i="0" dirty="0"/>
              <a:t>: </a:t>
            </a:r>
            <a:r>
              <a:rPr lang="it-IT" altLang="it-IT" sz="2600" i="0" dirty="0"/>
              <a:t>quasi sferica, con la differenza </a:t>
            </a:r>
            <a:r>
              <a:rPr lang="pl-PL" altLang="it-IT" sz="2600" i="0" dirty="0"/>
              <a:t>1/297 </a:t>
            </a:r>
            <a:r>
              <a:rPr lang="en-US" altLang="it-IT" sz="2600" i="0" dirty="0"/>
              <a:t>±</a:t>
            </a:r>
            <a:r>
              <a:rPr lang="pl-PL" altLang="it-IT" sz="2600" i="0" dirty="0"/>
              <a:t> 100m</a:t>
            </a:r>
            <a:endParaRPr lang="en-US" altLang="it-IT" sz="2600" i="0" dirty="0"/>
          </a:p>
          <a:p>
            <a:pPr eaLnBrk="1" hangingPunct="1"/>
            <a:r>
              <a:rPr lang="pl-PL" altLang="it-IT" sz="2600" i="0" dirty="0"/>
              <a:t>Te</a:t>
            </a:r>
            <a:r>
              <a:rPr lang="it-IT" altLang="it-IT" sz="2600" i="0" dirty="0" err="1"/>
              <a:t>ttonica</a:t>
            </a:r>
            <a:r>
              <a:rPr lang="pl-PL" altLang="it-IT" sz="2600" i="0" dirty="0"/>
              <a:t>: </a:t>
            </a:r>
            <a:r>
              <a:rPr lang="it-IT" altLang="it-IT" sz="2600" i="0" dirty="0"/>
              <a:t>le placche, su e giù, per il globo, che collidono ogni 300</a:t>
            </a:r>
            <a:r>
              <a:rPr lang="pl-PL" altLang="it-IT" sz="2600" i="0" dirty="0"/>
              <a:t> mln </a:t>
            </a:r>
            <a:r>
              <a:rPr lang="it-IT" altLang="it-IT" sz="2600" i="0" dirty="0"/>
              <a:t>anni</a:t>
            </a:r>
            <a:endParaRPr lang="pl-PL" altLang="it-IT" sz="2600" i="0" dirty="0"/>
          </a:p>
          <a:p>
            <a:pPr eaLnBrk="1" hangingPunct="1"/>
            <a:r>
              <a:rPr lang="pl-PL" altLang="it-IT" sz="2600" i="0" dirty="0"/>
              <a:t>Cr</a:t>
            </a:r>
            <a:r>
              <a:rPr lang="it-IT" altLang="it-IT" sz="2600" i="0" dirty="0" err="1"/>
              <a:t>iosfera</a:t>
            </a:r>
            <a:r>
              <a:rPr lang="pl-PL" altLang="it-IT" sz="2600" i="0" dirty="0"/>
              <a:t>: </a:t>
            </a:r>
            <a:r>
              <a:rPr lang="it-IT" altLang="it-IT" sz="2600" i="0" dirty="0"/>
              <a:t>un sistema bistabile, con periodo,</a:t>
            </a:r>
            <a:r>
              <a:rPr lang="pl-PL" altLang="it-IT" sz="2600" i="0" dirty="0"/>
              <a:t> </a:t>
            </a:r>
            <a:r>
              <a:rPr lang="en-US" altLang="it-IT" sz="2600" i="0" dirty="0"/>
              <a:t>~</a:t>
            </a:r>
            <a:r>
              <a:rPr lang="pl-PL" altLang="it-IT" sz="2600" i="0" dirty="0"/>
              <a:t>40k yrs</a:t>
            </a:r>
          </a:p>
          <a:p>
            <a:pPr eaLnBrk="1" hangingPunct="1"/>
            <a:r>
              <a:rPr lang="pl-PL" altLang="it-IT" sz="2600" i="0" dirty="0"/>
              <a:t>Atmos</a:t>
            </a:r>
            <a:r>
              <a:rPr lang="it-IT" altLang="it-IT" sz="2600" i="0" dirty="0"/>
              <a:t>fera</a:t>
            </a:r>
            <a:r>
              <a:rPr lang="pl-PL" altLang="it-IT" sz="2600" i="0" dirty="0"/>
              <a:t>: </a:t>
            </a:r>
            <a:r>
              <a:rPr lang="it-IT" altLang="it-IT" sz="2600" i="0" dirty="0"/>
              <a:t>governata dalla forza di </a:t>
            </a:r>
            <a:r>
              <a:rPr lang="pl-PL" altLang="it-IT" sz="2600" i="0" dirty="0"/>
              <a:t>Coriolis</a:t>
            </a:r>
            <a:r>
              <a:rPr lang="it-IT" altLang="it-IT" sz="2600" i="0" dirty="0"/>
              <a:t>, con una componente periodica di </a:t>
            </a:r>
            <a:r>
              <a:rPr lang="pl-PL" altLang="it-IT" sz="2600" i="0" dirty="0"/>
              <a:t>7 </a:t>
            </a:r>
            <a:r>
              <a:rPr lang="it-IT" altLang="it-IT" sz="2600" i="0" dirty="0"/>
              <a:t>giorni (analisi di </a:t>
            </a:r>
            <a:r>
              <a:rPr lang="pl-PL" altLang="it-IT" sz="2600" i="0" dirty="0"/>
              <a:t>Fourier</a:t>
            </a:r>
            <a:r>
              <a:rPr lang="it-IT" altLang="it-IT" sz="2600" i="0" dirty="0"/>
              <a:t>)</a:t>
            </a:r>
            <a:endParaRPr lang="pl-PL" altLang="it-IT" sz="2600" i="0" dirty="0"/>
          </a:p>
          <a:p>
            <a:pPr eaLnBrk="1" hangingPunct="1"/>
            <a:r>
              <a:rPr lang="pl-PL" altLang="it-IT" sz="2600" i="0" dirty="0"/>
              <a:t>Ocean</a:t>
            </a:r>
            <a:r>
              <a:rPr lang="it-IT" altLang="it-IT" sz="2600" i="0" dirty="0"/>
              <a:t>i: correnti superficiali seguono (pressa poco) i venti, dando circolazioni orari o antiorari</a:t>
            </a:r>
            <a:endParaRPr lang="pl-PL" altLang="it-IT" sz="2600" i="0" dirty="0"/>
          </a:p>
          <a:p>
            <a:pPr eaLnBrk="1" hangingPunct="1"/>
            <a:r>
              <a:rPr lang="it-IT" altLang="it-IT" sz="2600" i="0" dirty="0"/>
              <a:t>L’impatto umano significativo. </a:t>
            </a:r>
            <a:endParaRPr lang="en-US" altLang="it-IT" sz="2600" i="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a:extLst>
              <a:ext uri="{FF2B5EF4-FFF2-40B4-BE49-F238E27FC236}">
                <a16:creationId xmlns:a16="http://schemas.microsoft.com/office/drawing/2014/main" id="{1F56F1ED-4D6D-4758-8E39-A453CD17E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60350"/>
            <a:ext cx="43195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6">
            <a:extLst>
              <a:ext uri="{FF2B5EF4-FFF2-40B4-BE49-F238E27FC236}">
                <a16:creationId xmlns:a16="http://schemas.microsoft.com/office/drawing/2014/main" id="{C6ACD6CD-7583-4036-AE24-7D0A9D808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26035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7">
            <a:extLst>
              <a:ext uri="{FF2B5EF4-FFF2-40B4-BE49-F238E27FC236}">
                <a16:creationId xmlns:a16="http://schemas.microsoft.com/office/drawing/2014/main" id="{C2730174-9C7E-4DD0-91C1-7302FCDAE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6734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2">
            <a:extLst>
              <a:ext uri="{FF2B5EF4-FFF2-40B4-BE49-F238E27FC236}">
                <a16:creationId xmlns:a16="http://schemas.microsoft.com/office/drawing/2014/main" id="{9956C262-9B5A-482A-9959-317F07BC4704}"/>
              </a:ext>
            </a:extLst>
          </p:cNvPr>
          <p:cNvSpPr txBox="1">
            <a:spLocks noChangeArrowheads="1"/>
          </p:cNvSpPr>
          <p:nvPr/>
        </p:nvSpPr>
        <p:spPr bwMode="auto">
          <a:xfrm>
            <a:off x="-782638" y="85725"/>
            <a:ext cx="46085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i="0">
                <a:solidFill>
                  <a:schemeClr val="tx2"/>
                </a:solidFill>
              </a:rPr>
              <a:t>Passo Grosté</a:t>
            </a:r>
            <a:endParaRPr lang="en-AU" altLang="it-IT" sz="2400" i="0">
              <a:solidFill>
                <a:schemeClr val="tx2"/>
              </a:solidFill>
            </a:endParaRPr>
          </a:p>
        </p:txBody>
      </p:sp>
      <p:sp>
        <p:nvSpPr>
          <p:cNvPr id="131078" name="Rectangle 2">
            <a:extLst>
              <a:ext uri="{FF2B5EF4-FFF2-40B4-BE49-F238E27FC236}">
                <a16:creationId xmlns:a16="http://schemas.microsoft.com/office/drawing/2014/main" id="{B8463754-31FD-45D9-B062-F277C0AF1F14}"/>
              </a:ext>
            </a:extLst>
          </p:cNvPr>
          <p:cNvSpPr txBox="1">
            <a:spLocks noChangeArrowheads="1"/>
          </p:cNvSpPr>
          <p:nvPr/>
        </p:nvSpPr>
        <p:spPr bwMode="auto">
          <a:xfrm>
            <a:off x="3825875" y="57150"/>
            <a:ext cx="46085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i="0">
                <a:solidFill>
                  <a:schemeClr val="tx2"/>
                </a:solidFill>
              </a:rPr>
              <a:t>Madonna di Campiglio</a:t>
            </a:r>
            <a:endParaRPr lang="en-AU" altLang="it-IT" sz="2400" i="0">
              <a:solidFill>
                <a:schemeClr val="tx2"/>
              </a:solidFill>
            </a:endParaRPr>
          </a:p>
        </p:txBody>
      </p:sp>
      <p:sp>
        <p:nvSpPr>
          <p:cNvPr id="131079" name="Rectangle 2">
            <a:extLst>
              <a:ext uri="{FF2B5EF4-FFF2-40B4-BE49-F238E27FC236}">
                <a16:creationId xmlns:a16="http://schemas.microsoft.com/office/drawing/2014/main" id="{4200052E-7CB2-4542-BDB8-F3BA367030D6}"/>
              </a:ext>
            </a:extLst>
          </p:cNvPr>
          <p:cNvSpPr>
            <a:spLocks noGrp="1" noChangeArrowheads="1"/>
          </p:cNvSpPr>
          <p:nvPr>
            <p:ph type="title"/>
          </p:nvPr>
        </p:nvSpPr>
        <p:spPr>
          <a:xfrm>
            <a:off x="-782638" y="3530600"/>
            <a:ext cx="4608513" cy="1143000"/>
          </a:xfrm>
        </p:spPr>
        <p:txBody>
          <a:bodyPr/>
          <a:lstStyle/>
          <a:p>
            <a:pPr eaLnBrk="1" hangingPunct="1"/>
            <a:r>
              <a:rPr lang="en-AU" altLang="it-IT" sz="2400"/>
              <a:t>Val di Fassa</a:t>
            </a: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6531</TotalTime>
  <Words>4548</Words>
  <Application>Microsoft Office PowerPoint</Application>
  <PresentationFormat>Presentazione su schermo (4:3)</PresentationFormat>
  <Paragraphs>455</Paragraphs>
  <Slides>109</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109</vt:i4>
      </vt:variant>
    </vt:vector>
  </HeadingPairs>
  <TitlesOfParts>
    <vt:vector size="113" baseType="lpstr">
      <vt:lpstr>Arial</vt:lpstr>
      <vt:lpstr>Times New Roman</vt:lpstr>
      <vt:lpstr>Wingdings</vt:lpstr>
      <vt:lpstr>Projekt domyślny</vt:lpstr>
      <vt:lpstr>Terra – un pianeta unico</vt:lpstr>
      <vt:lpstr>Non solo la ‘geo-grafia’ si (pre)occupa per  la Terra: anche diverse scienze fisiche studiano i fenomeni sul nostro pianeta</vt:lpstr>
      <vt:lpstr>Presentazione standard di PowerPoint</vt:lpstr>
      <vt:lpstr>Insegnare le scienze nel XXI secolo </vt:lpstr>
      <vt:lpstr>XXI Century Science</vt:lpstr>
      <vt:lpstr>XIV: Struttura ed evoluzione della Terra</vt:lpstr>
      <vt:lpstr>Insegnamento interdisciplinare STEAM</vt:lpstr>
      <vt:lpstr>I tre aspetti del messaggio educativo</vt:lpstr>
      <vt:lpstr>La radioattività</vt:lpstr>
      <vt:lpstr>La Terra è nata in una esplosione della stella (che era prima al suo posto)</vt:lpstr>
      <vt:lpstr>Come lo sappiamo?</vt:lpstr>
      <vt:lpstr>Presentazione standard di PowerPoint</vt:lpstr>
      <vt:lpstr>Presentazione standard di PowerPoint</vt:lpstr>
      <vt:lpstr>„Di che forma è la sfera terrestre?” What is the shape of Earth’s ball?</vt:lpstr>
      <vt:lpstr>Newton: La Terra è una elipsoide</vt:lpstr>
      <vt:lpstr>Come sappiamo, che la Terra è schiacciata?</vt:lpstr>
      <vt:lpstr>Ma questi orologi, nonostante diversi sforzi on erano tanto precisi</vt:lpstr>
      <vt:lpstr>Ma questi orologi, nonostante diversi sforzi on erano tanto precisi</vt:lpstr>
      <vt:lpstr>I Francesi, per primi, si accorsero che</vt:lpstr>
      <vt:lpstr>Copernico: Perché le eque non defluiscono dalla Terra (sferica)?</vt:lpstr>
      <vt:lpstr> Forza centrifuga da qualche libro di testo</vt:lpstr>
      <vt:lpstr>L’ellissoide è una superfice perpendicolare alla effettiva (i.e. reale più centrifuga) forza della gravità</vt:lpstr>
      <vt:lpstr>Anche in questo contenitore che gira, la superfice dell’acqua rimane perpendicolare alla forza effettiva della gravità  </vt:lpstr>
      <vt:lpstr>Scegliere un percorso in montagna </vt:lpstr>
      <vt:lpstr>Però la vera forma della Terra non è l’ellissoide ma la “geoide”</vt:lpstr>
      <vt:lpstr>GOCE: ‘potenziale’ gravitazionale</vt:lpstr>
      <vt:lpstr>La geoide è un po’ diversa dall’ellissoide  </vt:lpstr>
      <vt:lpstr>Da dove deriva la differenza  tra l’ellissoide e la geoide? </vt:lpstr>
      <vt:lpstr>Forma della Terra? </vt:lpstr>
      <vt:lpstr>Com’è fatta la Terra dentro?</vt:lpstr>
      <vt:lpstr>Osservazioni di terremoti dal cielo (ESA)</vt:lpstr>
      <vt:lpstr>Presentazione standard di PowerPoint</vt:lpstr>
      <vt:lpstr>Un grande frutto del avocado</vt:lpstr>
      <vt:lpstr>Struttura interna </vt:lpstr>
      <vt:lpstr>La crosta è molto sottile: 10-70 km</vt:lpstr>
      <vt:lpstr>Qual’è la causa di questi moti verticali?</vt:lpstr>
      <vt:lpstr>La crosta terrestre è molto sottile sotto gli oceani, e più spessa per esempio in Scandinavia</vt:lpstr>
      <vt:lpstr>Fusione e solidificazione dipendono dalla temperatura e pressione</vt:lpstr>
      <vt:lpstr>Quarzo, olivina etc.</vt:lpstr>
      <vt:lpstr>Presentazione standard di PowerPoint</vt:lpstr>
      <vt:lpstr>Il terremoto magnitudo 9, Giappone 11-03-2011</vt:lpstr>
      <vt:lpstr>Presentazione standard di PowerPoint</vt:lpstr>
      <vt:lpstr>Presentazione standard di PowerPoint</vt:lpstr>
      <vt:lpstr>Placche tettoniche</vt:lpstr>
      <vt:lpstr>Placche collidono in continuazione</vt:lpstr>
      <vt:lpstr>Presentazione standard di PowerPoint</vt:lpstr>
      <vt:lpstr> I continenti in deriva</vt:lpstr>
      <vt:lpstr> ‘Terre di fuoco’ sono le suture e le cicatrici</vt:lpstr>
      <vt:lpstr>Le collisioni delle placche creano le catene montuose</vt:lpstr>
      <vt:lpstr>Subdukcja płyt kontynentalnych</vt:lpstr>
      <vt:lpstr>Himalaya e Alpi</vt:lpstr>
      <vt:lpstr>Placche in collisione: continentale vs continentale (Himalaya e Alpi)</vt:lpstr>
      <vt:lpstr>Placche in collisione: oceanica vs continentale in moto a ovest  (Giappone)</vt:lpstr>
      <vt:lpstr>Presentazione standard di PowerPoint</vt:lpstr>
      <vt:lpstr>Placche in collisione: oceanica vs continentale in moto a Est</vt:lpstr>
      <vt:lpstr>Placche in collisione: oceanica vs oceanica (Isole Marianna)</vt:lpstr>
      <vt:lpstr>La fossa delle Marianne, la fossa delle Aleuti, la fossa di…</vt:lpstr>
      <vt:lpstr>I continenti si separano</vt:lpstr>
      <vt:lpstr>I continenti si separarono e la cicatrice si ricucì: Australia</vt:lpstr>
      <vt:lpstr>Presentazione standard di PowerPoint</vt:lpstr>
      <vt:lpstr>La faglia (spaccatura) di Sant’Andrea – 1300 km </vt:lpstr>
      <vt:lpstr>Un modello ‘palpabile’ delle placche</vt:lpstr>
      <vt:lpstr>Presentazione standard di PowerPoint</vt:lpstr>
      <vt:lpstr>Auto-generazione di mega-correnti elettriche → auto-generazione di campi magnetici</vt:lpstr>
      <vt:lpstr>L’usignolo sente cambiamenti di campo magnetico per cambiare il piumaggio (ed emigrare  dalla Svezia in settembre)</vt:lpstr>
      <vt:lpstr>La configurazione dettagliata del campo magnetico è molto complessa</vt:lpstr>
      <vt:lpstr>La configurazione dettagliata del campo magnetico è molto compessa</vt:lpstr>
      <vt:lpstr>Atmosfera: ‘Anticiclone di Azzorre’ </vt:lpstr>
      <vt:lpstr>Atmosfera: Coriolis force</vt:lpstr>
      <vt:lpstr>Uragano Isabel visto dallo spazio, ha devastato la costa Est degli USA nel Settembre 2003.</vt:lpstr>
      <vt:lpstr>Atmosfera: Forza di Coriolis (Australia)</vt:lpstr>
      <vt:lpstr>Venti: circolazione globale</vt:lpstr>
      <vt:lpstr>Qui si vedono venti caldi e freddi</vt:lpstr>
      <vt:lpstr>Allisei: Colombo andava e tornava col vento</vt:lpstr>
      <vt:lpstr>I venti: il principio della continuità (e delle ruote dentate)</vt:lpstr>
      <vt:lpstr>„cella di Hadley”</vt:lpstr>
      <vt:lpstr>Atmosfera - circolazione: meccanismi semplici, poi in dettaglio più complicata</vt:lpstr>
      <vt:lpstr>Atmosfera: moti verticali</vt:lpstr>
      <vt:lpstr>Atmosfera e tecnologia: mito di Icaro</vt:lpstr>
      <vt:lpstr>Leonardo  da Vinci</vt:lpstr>
      <vt:lpstr>Museo delle Scienze Naturali, Vienna</vt:lpstr>
      <vt:lpstr>Parapendio</vt:lpstr>
      <vt:lpstr>Troposfera (&lt;10 km), Stratosfera (10-40 km), Ionosfera (40-100 km), Termosfera 100-1000 </vt:lpstr>
      <vt:lpstr>L’aurora boreale e un fenomeno della ionosfera, causato dal vento degli ioni dal Sole</vt:lpstr>
      <vt:lpstr>Circolazione oceanica</vt:lpstr>
      <vt:lpstr>Correnti oceaniche non solo seguono la rotazione ma si adattano alla costa)</vt:lpstr>
      <vt:lpstr>Wind-driven oceanic circulation</vt:lpstr>
      <vt:lpstr>Purtroppo…</vt:lpstr>
      <vt:lpstr>Correnti oceaniche profonde</vt:lpstr>
      <vt:lpstr>    Odissea: pura fantasia?</vt:lpstr>
      <vt:lpstr>Omero: Scilla &amp; Cariddi</vt:lpstr>
      <vt:lpstr>Stretto di Messina</vt:lpstr>
      <vt:lpstr>Presentazione standard di PowerPoint</vt:lpstr>
      <vt:lpstr>Presentazione standard di PowerPoint</vt:lpstr>
      <vt:lpstr>Delta di Nilo: „rumore” selle luci visibile dal cielo </vt:lpstr>
      <vt:lpstr>Antroposfera: lo smog</vt:lpstr>
      <vt:lpstr>‘Il buco’ d’ozono</vt:lpstr>
      <vt:lpstr>Punti cardinali di geofisica per non geofisici</vt:lpstr>
      <vt:lpstr>Val di Fassa</vt:lpstr>
      <vt:lpstr>Qual è il posto più bel al mondo?</vt:lpstr>
      <vt:lpstr>Il tempo: fenomeni periodici</vt:lpstr>
      <vt:lpstr>Temperatura: analisi di Fourier</vt:lpstr>
      <vt:lpstr>Presentazione standard di PowerPoint</vt:lpstr>
      <vt:lpstr>Come si può misurare il tempo con la precisione migliore?</vt:lpstr>
      <vt:lpstr>so, the vertical structure is getting quite complex...</vt:lpstr>
      <vt:lpstr>Il collasso (geologico) della Grecia: 10 cm/anno</vt:lpstr>
      <vt:lpstr>Il vulcano di Santorini si prepara alla ri-eruzione?</vt:lpstr>
      <vt:lpstr>«Geodium», Torun,  quattro ere della Terra</vt:lpstr>
      <vt:lpstr>Conclusione: l’importanza dell’insegnamento interdisciplinare delle Scienze</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 a somewhat bigger laboratory for school Physics</dc:title>
  <dc:creator>Grzegorz Krwasz</dc:creator>
  <cp:lastModifiedBy>Maria Karwasz</cp:lastModifiedBy>
  <cp:revision>136</cp:revision>
  <dcterms:created xsi:type="dcterms:W3CDTF">2014-06-21T18:17:05Z</dcterms:created>
  <dcterms:modified xsi:type="dcterms:W3CDTF">2022-03-21T05:34:17Z</dcterms:modified>
</cp:coreProperties>
</file>