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78" r:id="rId2"/>
    <p:sldId id="470" r:id="rId3"/>
    <p:sldId id="456" r:id="rId4"/>
    <p:sldId id="457" r:id="rId5"/>
    <p:sldId id="447" r:id="rId6"/>
    <p:sldId id="480" r:id="rId7"/>
    <p:sldId id="336" r:id="rId8"/>
    <p:sldId id="481" r:id="rId9"/>
    <p:sldId id="323" r:id="rId10"/>
    <p:sldId id="339" r:id="rId11"/>
    <p:sldId id="451" r:id="rId12"/>
    <p:sldId id="452" r:id="rId13"/>
    <p:sldId id="402" r:id="rId14"/>
    <p:sldId id="401" r:id="rId15"/>
    <p:sldId id="405" r:id="rId16"/>
    <p:sldId id="362" r:id="rId17"/>
    <p:sldId id="407" r:id="rId18"/>
    <p:sldId id="385" r:id="rId19"/>
    <p:sldId id="386" r:id="rId20"/>
    <p:sldId id="380" r:id="rId21"/>
    <p:sldId id="381" r:id="rId22"/>
    <p:sldId id="382" r:id="rId23"/>
    <p:sldId id="262" r:id="rId24"/>
    <p:sldId id="317" r:id="rId25"/>
    <p:sldId id="267" r:id="rId26"/>
    <p:sldId id="472" r:id="rId27"/>
    <p:sldId id="338" r:id="rId28"/>
    <p:sldId id="473" r:id="rId29"/>
    <p:sldId id="302" r:id="rId30"/>
    <p:sldId id="305" r:id="rId31"/>
    <p:sldId id="290" r:id="rId32"/>
    <p:sldId id="291" r:id="rId33"/>
    <p:sldId id="285" r:id="rId34"/>
    <p:sldId id="340" r:id="rId35"/>
    <p:sldId id="287" r:id="rId36"/>
    <p:sldId id="458" r:id="rId37"/>
    <p:sldId id="465" r:id="rId38"/>
    <p:sldId id="459" r:id="rId39"/>
    <p:sldId id="460" r:id="rId40"/>
    <p:sldId id="426" r:id="rId41"/>
    <p:sldId id="341" r:id="rId42"/>
    <p:sldId id="342" r:id="rId43"/>
    <p:sldId id="343" r:id="rId44"/>
    <p:sldId id="462" r:id="rId45"/>
    <p:sldId id="464" r:id="rId46"/>
    <p:sldId id="345" r:id="rId47"/>
    <p:sldId id="274" r:id="rId48"/>
    <p:sldId id="268" r:id="rId49"/>
    <p:sldId id="269" r:id="rId50"/>
    <p:sldId id="270" r:id="rId51"/>
    <p:sldId id="461" r:id="rId52"/>
    <p:sldId id="271" r:id="rId53"/>
    <p:sldId id="466" r:id="rId54"/>
    <p:sldId id="272" r:id="rId55"/>
    <p:sldId id="346" r:id="rId56"/>
    <p:sldId id="344" r:id="rId57"/>
    <p:sldId id="347" r:id="rId58"/>
    <p:sldId id="471" r:id="rId59"/>
    <p:sldId id="333" r:id="rId60"/>
    <p:sldId id="467" r:id="rId61"/>
    <p:sldId id="468" r:id="rId62"/>
    <p:sldId id="354" r:id="rId63"/>
    <p:sldId id="283" r:id="rId64"/>
    <p:sldId id="391" r:id="rId65"/>
    <p:sldId id="367" r:id="rId66"/>
    <p:sldId id="327" r:id="rId67"/>
    <p:sldId id="373" r:id="rId68"/>
    <p:sldId id="330" r:id="rId69"/>
    <p:sldId id="308" r:id="rId70"/>
    <p:sldId id="306" r:id="rId71"/>
    <p:sldId id="300" r:id="rId72"/>
    <p:sldId id="307" r:id="rId73"/>
    <p:sldId id="280" r:id="rId74"/>
    <p:sldId id="273" r:id="rId75"/>
    <p:sldId id="282" r:id="rId76"/>
    <p:sldId id="284" r:id="rId77"/>
    <p:sldId id="320" r:id="rId78"/>
    <p:sldId id="309" r:id="rId79"/>
    <p:sldId id="311" r:id="rId80"/>
    <p:sldId id="319" r:id="rId81"/>
    <p:sldId id="264" r:id="rId82"/>
    <p:sldId id="484" r:id="rId83"/>
    <p:sldId id="332" r:id="rId84"/>
    <p:sldId id="488" r:id="rId85"/>
    <p:sldId id="487" r:id="rId86"/>
    <p:sldId id="312" r:id="rId87"/>
    <p:sldId id="482" r:id="rId88"/>
    <p:sldId id="358" r:id="rId89"/>
    <p:sldId id="486" r:id="rId90"/>
    <p:sldId id="359" r:id="rId91"/>
    <p:sldId id="483" r:id="rId92"/>
    <p:sldId id="296" r:id="rId93"/>
    <p:sldId id="477" r:id="rId94"/>
    <p:sldId id="478" r:id="rId95"/>
    <p:sldId id="489" r:id="rId96"/>
    <p:sldId id="485" r:id="rId97"/>
    <p:sldId id="490" r:id="rId98"/>
    <p:sldId id="469" r:id="rId99"/>
    <p:sldId id="476" r:id="rId100"/>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CC0000"/>
    <a:srgbClr val="FFFF00"/>
    <a:srgbClr val="008000"/>
    <a:srgbClr val="FFFFCC"/>
    <a:srgbClr val="FFFF99"/>
    <a:srgbClr val="33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5" autoAdjust="0"/>
    <p:restoredTop sz="94718" autoAdjust="0"/>
  </p:normalViewPr>
  <p:slideViewPr>
    <p:cSldViewPr>
      <p:cViewPr varScale="1">
        <p:scale>
          <a:sx n="76" d="100"/>
          <a:sy n="76" d="100"/>
        </p:scale>
        <p:origin x="5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15T22:04:45.7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1581 1613,'-8'-1,"1"-1,0 0,0 0,0-1,0 0,0 0,1-1,0 1,-1-1,1-1,0 1,1-1,-6-6,-5-2,-56-51,-109-127,21 21,-49-51,134 139,-132-118,66 69,-100-119,221 228,2-2,-18-29,-25-33,37 58,1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F142739-0815-1F63-DCF7-238594B47A26}"/>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374BEA6F-8029-82C0-5E8F-D125CE202BF7}"/>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3C023742-097B-128C-F0CE-069031C01BAC}"/>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B8CD48BB-D241-AEF6-A118-2DA89C203FA5}"/>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FA447294-224A-A572-F26B-B3224828250B}"/>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F6BCEAC0-E6B2-AC6C-19EA-B2B1C95020A4}"/>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B8433827-CD3F-472F-9104-67CAF5625E3F}"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C765303-6528-C212-55C3-CCABCB3ACDE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DE9462-CCF8-4C7A-A47B-770E9EC696BA}" type="slidenum">
              <a:rPr lang="en-AU" altLang="it-IT" sz="1200" smtClean="0"/>
              <a:pPr/>
              <a:t>23</a:t>
            </a:fld>
            <a:endParaRPr lang="en-AU" altLang="it-IT" sz="1200"/>
          </a:p>
        </p:txBody>
      </p:sp>
      <p:sp>
        <p:nvSpPr>
          <p:cNvPr id="26627" name="Rectangle 2">
            <a:extLst>
              <a:ext uri="{FF2B5EF4-FFF2-40B4-BE49-F238E27FC236}">
                <a16:creationId xmlns:a16="http://schemas.microsoft.com/office/drawing/2014/main" id="{DBD5A88F-67CC-2C1C-768E-D232DA487866}"/>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DAD29983-340E-31CE-7402-2007E6A0E82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pl-PL"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a:extLst>
              <a:ext uri="{FF2B5EF4-FFF2-40B4-BE49-F238E27FC236}">
                <a16:creationId xmlns:a16="http://schemas.microsoft.com/office/drawing/2014/main" id="{9EBC9E48-3EBA-2A7F-97C8-4CA23FB2C349}"/>
              </a:ext>
            </a:extLst>
          </p:cNvPr>
          <p:cNvSpPr>
            <a:spLocks noGrp="1" noRot="1" noChangeAspect="1" noChangeArrowheads="1" noTextEdit="1"/>
          </p:cNvSpPr>
          <p:nvPr>
            <p:ph type="sldImg"/>
          </p:nvPr>
        </p:nvSpPr>
        <p:spPr>
          <a:ln/>
        </p:spPr>
      </p:sp>
      <p:sp>
        <p:nvSpPr>
          <p:cNvPr id="70659" name="Segnaposto note 2">
            <a:extLst>
              <a:ext uri="{FF2B5EF4-FFF2-40B4-BE49-F238E27FC236}">
                <a16:creationId xmlns:a16="http://schemas.microsoft.com/office/drawing/2014/main" id="{2E877A08-401A-795C-1A7B-1DAA544B11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70660" name="Segnaposto numero diapositiva 3">
            <a:extLst>
              <a:ext uri="{FF2B5EF4-FFF2-40B4-BE49-F238E27FC236}">
                <a16:creationId xmlns:a16="http://schemas.microsoft.com/office/drawing/2014/main" id="{FEFEFDF6-A65E-E46B-316B-FAE34DF289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675B08-9A29-4FCE-8261-9BD889F37318}" type="slidenum">
              <a:rPr lang="en-AU" altLang="it-IT" smtClean="0"/>
              <a:pPr/>
              <a:t>65</a:t>
            </a:fld>
            <a:endParaRPr lang="en-AU"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2F1D5262-4635-2B33-0DE8-1331561C4C4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DCF27C-BFB9-4D98-B7E8-EC30D543DBB0}" type="slidenum">
              <a:rPr lang="en-AU" altLang="it-IT" sz="1200" smtClean="0"/>
              <a:pPr/>
              <a:t>66</a:t>
            </a:fld>
            <a:endParaRPr lang="en-AU" altLang="it-IT" sz="1200"/>
          </a:p>
        </p:txBody>
      </p:sp>
      <p:sp>
        <p:nvSpPr>
          <p:cNvPr id="72707" name="Text Box 1">
            <a:extLst>
              <a:ext uri="{FF2B5EF4-FFF2-40B4-BE49-F238E27FC236}">
                <a16:creationId xmlns:a16="http://schemas.microsoft.com/office/drawing/2014/main" id="{C8507813-F404-F189-86FB-692F46EFAA88}"/>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defTabSz="409575">
              <a:defRPr>
                <a:solidFill>
                  <a:schemeClr val="tx1"/>
                </a:solidFill>
                <a:latin typeface="Arial" panose="020B0604020202020204" pitchFamily="34" charset="0"/>
                <a:cs typeface="Arial" panose="020B0604020202020204" pitchFamily="34" charset="0"/>
              </a:defRPr>
            </a:lvl1pPr>
            <a:lvl2pPr marL="666750" indent="-257175" defTabSz="409575">
              <a:defRPr>
                <a:solidFill>
                  <a:schemeClr val="tx1"/>
                </a:solidFill>
                <a:latin typeface="Arial" panose="020B0604020202020204" pitchFamily="34" charset="0"/>
                <a:cs typeface="Arial" panose="020B0604020202020204" pitchFamily="34" charset="0"/>
              </a:defRPr>
            </a:lvl2pPr>
            <a:lvl3pPr marL="1025525" indent="-204788" defTabSz="409575">
              <a:defRPr>
                <a:solidFill>
                  <a:schemeClr val="tx1"/>
                </a:solidFill>
                <a:latin typeface="Arial" panose="020B0604020202020204" pitchFamily="34" charset="0"/>
                <a:cs typeface="Arial" panose="020B0604020202020204" pitchFamily="34" charset="0"/>
              </a:defRPr>
            </a:lvl3pPr>
            <a:lvl4pPr marL="1436688" indent="-206375" defTabSz="409575">
              <a:defRPr>
                <a:solidFill>
                  <a:schemeClr val="tx1"/>
                </a:solidFill>
                <a:latin typeface="Arial" panose="020B0604020202020204" pitchFamily="34" charset="0"/>
                <a:cs typeface="Arial" panose="020B0604020202020204" pitchFamily="34" charset="0"/>
              </a:defRPr>
            </a:lvl4pPr>
            <a:lvl5pPr marL="1846263" indent="-204788" defTabSz="409575">
              <a:defRPr>
                <a:solidFill>
                  <a:schemeClr val="tx1"/>
                </a:solidFill>
                <a:latin typeface="Arial" panose="020B0604020202020204" pitchFamily="34" charset="0"/>
                <a:cs typeface="Arial" panose="020B0604020202020204" pitchFamily="34" charset="0"/>
              </a:defRPr>
            </a:lvl5pPr>
            <a:lvl6pPr marL="2303463" indent="-204788" defTabSz="409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60663" indent="-204788" defTabSz="409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17863" indent="-204788" defTabSz="409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75063" indent="-204788" defTabSz="409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endParaRPr lang="en-US" altLang="it-IT" sz="2200">
              <a:latin typeface="Times New Roman" panose="02020603050405020304" pitchFamily="18" charset="0"/>
            </a:endParaRPr>
          </a:p>
        </p:txBody>
      </p:sp>
      <p:sp>
        <p:nvSpPr>
          <p:cNvPr id="72708" name="Text Box 2">
            <a:extLst>
              <a:ext uri="{FF2B5EF4-FFF2-40B4-BE49-F238E27FC236}">
                <a16:creationId xmlns:a16="http://schemas.microsoft.com/office/drawing/2014/main" id="{29CA2249-1D68-8575-E415-E9476453E8B2}"/>
              </a:ext>
            </a:extLst>
          </p:cNvPr>
          <p:cNvSpPr>
            <a:spLocks noGrp="1" noChangeArrowheads="1"/>
          </p:cNvSpPr>
          <p:nvPr>
            <p:ph type="body"/>
          </p:nvPr>
        </p:nvSpPr>
        <p:spPr>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defTabSz="457200" eaLnBrk="1" hangingPunct="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it-IT"/>
              <a:t>The counting rates (6-hour averages) of four different energetic particle species in the vicinity of the depletion region.(</a:t>
            </a:r>
            <a:r>
              <a:rPr lang="en-GB" altLang="it-IT" sz="1400" b="1"/>
              <a:t>A</a:t>
            </a:r>
            <a:r>
              <a:rPr lang="en-GB" altLang="it-IT"/>
              <a:t>) (</a:t>
            </a:r>
            <a:r>
              <a:rPr lang="en-GB" altLang="it-IT" i="1"/>
              <a:t>y</a:t>
            </a:r>
            <a:r>
              <a:rPr lang="en-GB" altLang="it-IT"/>
              <a:t> axis on right) GCR nuclei (mainly protons with </a:t>
            </a:r>
            <a:r>
              <a:rPr lang="en-GB" altLang="it-IT" i="1"/>
              <a:t>E</a:t>
            </a:r>
            <a:r>
              <a:rPr lang="en-GB" altLang="it-IT"/>
              <a:t> &gt; 70 MeV) penetrating the High Energy Telescope 1 (HET 1). (</a:t>
            </a:r>
            <a:r>
              <a:rPr lang="en-GB" altLang="it-IT" sz="1400" b="1"/>
              <a:t>B</a:t>
            </a:r>
            <a:r>
              <a:rPr lang="en-GB" altLang="it-IT"/>
              <a:t>) (</a:t>
            </a:r>
            <a:r>
              <a:rPr lang="en-GB" altLang="it-IT" i="1"/>
              <a:t>y</a:t>
            </a:r>
            <a:r>
              <a:rPr lang="en-GB" altLang="it-IT"/>
              <a:t> axis on left) GCR electrons with energies between 6 and ~100 MeV observed by the Electron Telescope (TET). (</a:t>
            </a:r>
            <a:r>
              <a:rPr lang="en-GB" altLang="it-IT" sz="1400" b="1"/>
              <a:t>C</a:t>
            </a:r>
            <a:r>
              <a:rPr lang="en-GB" altLang="it-IT"/>
              <a:t>) (</a:t>
            </a:r>
            <a:r>
              <a:rPr lang="en-GB" altLang="it-IT" i="1"/>
              <a:t>y</a:t>
            </a:r>
            <a:r>
              <a:rPr lang="en-GB" altLang="it-IT"/>
              <a:t> axis on left) Protons with 7 to 60 MeV stopping in HET 1 (rate shown is divided by 11.55) are mainly anomalous cosmic rays before 2012/238 (25 August) and galactic cosmic rays after that. (</a:t>
            </a:r>
            <a:r>
              <a:rPr lang="en-GB" altLang="it-IT" sz="1400" b="1"/>
              <a:t>D</a:t>
            </a:r>
            <a:r>
              <a:rPr lang="en-GB" altLang="it-IT"/>
              <a:t>) (</a:t>
            </a:r>
            <a:r>
              <a:rPr lang="en-GB" altLang="it-IT" i="1"/>
              <a:t>y</a:t>
            </a:r>
            <a:r>
              <a:rPr lang="en-GB" altLang="it-IT"/>
              <a:t> axis on left) Low-energy particles observed in the LET A (rate shown is divided by 124.5) are mainly protons with 0.5 to ~30 MeV accelerated at the termination shock and in the heliosheath plus a scaled background rate of 0.017 s</a:t>
            </a:r>
            <a:r>
              <a:rPr lang="en-GB" altLang="it-IT" baseline="33000"/>
              <a:t>−1</a:t>
            </a:r>
            <a:r>
              <a:rPr lang="en-GB" altLang="it-IT"/>
              <a:t> because of higher-energy nuclei. Three distinct periods in 2012 on days 210 to 215 (28 July to 2 August), 226 to 233 (13 to 20 August), and from 238 (25 August) are indicated by vertical lines corresponding to the magnetic boundaries of the depletion region (</a:t>
            </a:r>
            <a:r>
              <a:rPr lang="en-GB" altLang="it-IT" i="1"/>
              <a:t>2</a:t>
            </a:r>
            <a:r>
              <a:rPr lang="en-GB" altLang="it-IT"/>
              <a:t>). The simultaneous intensity changes coincide with abrupt increases and decreases in the magnitude of the magnetic field, suggesting that, after two brief encounters with a depletion region or regions, V1 durably entered a broad depletion region on 25 August (DOY 238).</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806C421D-7374-25E6-F3CE-D774F8B73E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160EB7-6AA2-43D3-9196-5713814CCA4E}" type="slidenum">
              <a:rPr lang="en-AU" altLang="it-IT" sz="1200" smtClean="0"/>
              <a:pPr/>
              <a:t>88</a:t>
            </a:fld>
            <a:endParaRPr lang="en-AU" altLang="it-IT" sz="1200"/>
          </a:p>
        </p:txBody>
      </p:sp>
      <p:sp>
        <p:nvSpPr>
          <p:cNvPr id="96259" name="Rectangle 2">
            <a:extLst>
              <a:ext uri="{FF2B5EF4-FFF2-40B4-BE49-F238E27FC236}">
                <a16:creationId xmlns:a16="http://schemas.microsoft.com/office/drawing/2014/main" id="{C4563A27-D365-83B8-80F9-9E58826A7D0E}"/>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08D44D0B-8C47-2F95-91BB-09D9F3A798B3}"/>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196C77E1-61E7-7CFB-10A1-A2BC064A8C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3BAAD3-6A46-449A-8416-16CEC6855116}" type="slidenum">
              <a:rPr lang="en-US" altLang="it-IT" smtClean="0"/>
              <a:pPr/>
              <a:t>92</a:t>
            </a:fld>
            <a:endParaRPr lang="en-US" altLang="it-IT"/>
          </a:p>
        </p:txBody>
      </p:sp>
      <p:sp>
        <p:nvSpPr>
          <p:cNvPr id="101379" name="Rectangle 2">
            <a:extLst>
              <a:ext uri="{FF2B5EF4-FFF2-40B4-BE49-F238E27FC236}">
                <a16:creationId xmlns:a16="http://schemas.microsoft.com/office/drawing/2014/main" id="{A1AD4997-B1AD-0234-70B8-D410DABF5CAB}"/>
              </a:ext>
            </a:extLst>
          </p:cNvPr>
          <p:cNvSpPr>
            <a:spLocks noRot="1" noChangeArrowheads="1" noTextEdit="1"/>
          </p:cNvSpPr>
          <p:nvPr>
            <p:ph type="sldImg"/>
          </p:nvPr>
        </p:nvSpPr>
        <p:spPr>
          <a:ln/>
        </p:spPr>
      </p:sp>
      <p:sp>
        <p:nvSpPr>
          <p:cNvPr id="101380" name="Rectangle 3">
            <a:extLst>
              <a:ext uri="{FF2B5EF4-FFF2-40B4-BE49-F238E27FC236}">
                <a16:creationId xmlns:a16="http://schemas.microsoft.com/office/drawing/2014/main" id="{EEC91966-74CE-2DC9-F491-67E9DDF0EC8D}"/>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C1F87BB-FF8C-B185-BF77-7C18489D48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B4ABED-EF72-4718-AAB6-3684B2C85CD8}" type="slidenum">
              <a:rPr lang="pl-PL" altLang="it-IT" smtClean="0"/>
              <a:pPr/>
              <a:t>98</a:t>
            </a:fld>
            <a:endParaRPr lang="pl-PL" altLang="it-IT"/>
          </a:p>
        </p:txBody>
      </p:sp>
      <p:sp>
        <p:nvSpPr>
          <p:cNvPr id="108547" name="Rectangle 2">
            <a:extLst>
              <a:ext uri="{FF2B5EF4-FFF2-40B4-BE49-F238E27FC236}">
                <a16:creationId xmlns:a16="http://schemas.microsoft.com/office/drawing/2014/main" id="{4D6C9C9A-5806-F2F8-02D3-11D40A9DF8E2}"/>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80E78913-DDC8-90E8-8847-8F3295EDB3DB}"/>
              </a:ext>
            </a:extLst>
          </p:cNvPr>
          <p:cNvSpPr>
            <a:spLocks noGrp="1" noChangeArrowheads="1"/>
          </p:cNvSpPr>
          <p:nvPr>
            <p:ph type="body" idx="1"/>
          </p:nvPr>
        </p:nvSpPr>
        <p:spPr>
          <a:xfrm>
            <a:off x="947738"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8531A400-C656-03E8-C192-A1C8FD0697DC}"/>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1023CA96-0666-F1F5-361B-426D4EF1F6C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7BA183E-F299-3160-A9C6-CC2B6D86F0B2}"/>
              </a:ext>
            </a:extLst>
          </p:cNvPr>
          <p:cNvSpPr>
            <a:spLocks noGrp="1" noChangeArrowheads="1"/>
          </p:cNvSpPr>
          <p:nvPr>
            <p:ph type="sldNum" sz="quarter" idx="12"/>
          </p:nvPr>
        </p:nvSpPr>
        <p:spPr>
          <a:ln/>
        </p:spPr>
        <p:txBody>
          <a:bodyPr/>
          <a:lstStyle>
            <a:lvl1pPr>
              <a:defRPr/>
            </a:lvl1pPr>
          </a:lstStyle>
          <a:p>
            <a:pPr>
              <a:defRPr/>
            </a:pPr>
            <a:fld id="{A2AEB474-B884-4E47-9E27-E8F74B45E7AA}" type="slidenum">
              <a:rPr lang="pl-PL" altLang="it-IT"/>
              <a:pPr>
                <a:defRPr/>
              </a:pPr>
              <a:t>‹N›</a:t>
            </a:fld>
            <a:endParaRPr lang="pl-PL" altLang="it-IT"/>
          </a:p>
        </p:txBody>
      </p:sp>
    </p:spTree>
    <p:extLst>
      <p:ext uri="{BB962C8B-B14F-4D97-AF65-F5344CB8AC3E}">
        <p14:creationId xmlns:p14="http://schemas.microsoft.com/office/powerpoint/2010/main" val="3964402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31CEB5F-B575-CCC1-A506-0DA925E6A20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F58E2CD6-ACE5-0B50-128C-1230F862A978}"/>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F72D08C3-A231-FF9C-65D3-BF1219622C46}"/>
              </a:ext>
            </a:extLst>
          </p:cNvPr>
          <p:cNvSpPr>
            <a:spLocks noGrp="1" noChangeArrowheads="1"/>
          </p:cNvSpPr>
          <p:nvPr>
            <p:ph type="sldNum" sz="quarter" idx="12"/>
          </p:nvPr>
        </p:nvSpPr>
        <p:spPr>
          <a:ln/>
        </p:spPr>
        <p:txBody>
          <a:bodyPr/>
          <a:lstStyle>
            <a:lvl1pPr>
              <a:defRPr/>
            </a:lvl1pPr>
          </a:lstStyle>
          <a:p>
            <a:pPr>
              <a:defRPr/>
            </a:pPr>
            <a:fld id="{B45B2A87-DFEA-4C0F-82D6-E9C1BCE2798B}" type="slidenum">
              <a:rPr lang="pl-PL" altLang="it-IT"/>
              <a:pPr>
                <a:defRPr/>
              </a:pPr>
              <a:t>‹N›</a:t>
            </a:fld>
            <a:endParaRPr lang="pl-PL" altLang="it-IT"/>
          </a:p>
        </p:txBody>
      </p:sp>
    </p:spTree>
    <p:extLst>
      <p:ext uri="{BB962C8B-B14F-4D97-AF65-F5344CB8AC3E}">
        <p14:creationId xmlns:p14="http://schemas.microsoft.com/office/powerpoint/2010/main" val="221377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AD30B56-0290-6E18-9677-43CE055E68B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E20C2FE9-480C-02C3-4E50-A37B41479BE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F1DEC3B6-7C5C-4F12-AAA5-1DCE834FE866}"/>
              </a:ext>
            </a:extLst>
          </p:cNvPr>
          <p:cNvSpPr>
            <a:spLocks noGrp="1" noChangeArrowheads="1"/>
          </p:cNvSpPr>
          <p:nvPr>
            <p:ph type="sldNum" sz="quarter" idx="12"/>
          </p:nvPr>
        </p:nvSpPr>
        <p:spPr>
          <a:ln/>
        </p:spPr>
        <p:txBody>
          <a:bodyPr/>
          <a:lstStyle>
            <a:lvl1pPr>
              <a:defRPr/>
            </a:lvl1pPr>
          </a:lstStyle>
          <a:p>
            <a:pPr>
              <a:defRPr/>
            </a:pPr>
            <a:fld id="{E43F5193-B762-447D-AEA7-1A8D02943BB4}" type="slidenum">
              <a:rPr lang="pl-PL" altLang="it-IT"/>
              <a:pPr>
                <a:defRPr/>
              </a:pPr>
              <a:t>‹N›</a:t>
            </a:fld>
            <a:endParaRPr lang="pl-PL" altLang="it-IT"/>
          </a:p>
        </p:txBody>
      </p:sp>
    </p:spTree>
    <p:extLst>
      <p:ext uri="{BB962C8B-B14F-4D97-AF65-F5344CB8AC3E}">
        <p14:creationId xmlns:p14="http://schemas.microsoft.com/office/powerpoint/2010/main" val="1976864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221DA48-B7AF-0D45-858D-EE231A599162}"/>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086BDD0C-376E-E30B-6A0A-446886D0408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557BFC88-4BF0-66A4-5845-2EFF901FB266}"/>
              </a:ext>
            </a:extLst>
          </p:cNvPr>
          <p:cNvSpPr>
            <a:spLocks noGrp="1" noChangeArrowheads="1"/>
          </p:cNvSpPr>
          <p:nvPr>
            <p:ph type="sldNum" sz="quarter" idx="12"/>
          </p:nvPr>
        </p:nvSpPr>
        <p:spPr>
          <a:ln/>
        </p:spPr>
        <p:txBody>
          <a:bodyPr/>
          <a:lstStyle>
            <a:lvl1pPr>
              <a:defRPr/>
            </a:lvl1pPr>
          </a:lstStyle>
          <a:p>
            <a:pPr>
              <a:defRPr/>
            </a:pPr>
            <a:fld id="{0324C79F-F342-443D-BC8E-C3497BC27CAB}" type="slidenum">
              <a:rPr lang="pl-PL" altLang="it-IT"/>
              <a:pPr>
                <a:defRPr/>
              </a:pPr>
              <a:t>‹N›</a:t>
            </a:fld>
            <a:endParaRPr lang="pl-PL" altLang="it-IT"/>
          </a:p>
        </p:txBody>
      </p:sp>
    </p:spTree>
    <p:extLst>
      <p:ext uri="{BB962C8B-B14F-4D97-AF65-F5344CB8AC3E}">
        <p14:creationId xmlns:p14="http://schemas.microsoft.com/office/powerpoint/2010/main" val="2819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44136892-D2B7-68BC-6175-4BC2D495D9A3}"/>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4EC2BE6F-306C-38DD-3361-C5515E80FDE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BBDC96FD-4050-709C-070E-72770047FA37}"/>
              </a:ext>
            </a:extLst>
          </p:cNvPr>
          <p:cNvSpPr>
            <a:spLocks noGrp="1" noChangeArrowheads="1"/>
          </p:cNvSpPr>
          <p:nvPr>
            <p:ph type="sldNum" sz="quarter" idx="12"/>
          </p:nvPr>
        </p:nvSpPr>
        <p:spPr>
          <a:ln/>
        </p:spPr>
        <p:txBody>
          <a:bodyPr/>
          <a:lstStyle>
            <a:lvl1pPr>
              <a:defRPr/>
            </a:lvl1pPr>
          </a:lstStyle>
          <a:p>
            <a:pPr>
              <a:defRPr/>
            </a:pPr>
            <a:fld id="{327755DB-80DD-40EB-B343-0C8E43001D2A}" type="slidenum">
              <a:rPr lang="pl-PL" altLang="it-IT"/>
              <a:pPr>
                <a:defRPr/>
              </a:pPr>
              <a:t>‹N›</a:t>
            </a:fld>
            <a:endParaRPr lang="pl-PL" altLang="it-IT"/>
          </a:p>
        </p:txBody>
      </p:sp>
    </p:spTree>
    <p:extLst>
      <p:ext uri="{BB962C8B-B14F-4D97-AF65-F5344CB8AC3E}">
        <p14:creationId xmlns:p14="http://schemas.microsoft.com/office/powerpoint/2010/main" val="297480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68D1922C-E579-0C1C-0C2D-87110719786C}"/>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E484BE17-548C-B654-92FB-F919B6068C6F}"/>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86BEE20F-BEA5-8BD3-666B-1A36F7DBD0D9}"/>
              </a:ext>
            </a:extLst>
          </p:cNvPr>
          <p:cNvSpPr>
            <a:spLocks noGrp="1" noChangeArrowheads="1"/>
          </p:cNvSpPr>
          <p:nvPr>
            <p:ph type="sldNum" sz="quarter" idx="12"/>
          </p:nvPr>
        </p:nvSpPr>
        <p:spPr>
          <a:ln/>
        </p:spPr>
        <p:txBody>
          <a:bodyPr/>
          <a:lstStyle>
            <a:lvl1pPr>
              <a:defRPr/>
            </a:lvl1pPr>
          </a:lstStyle>
          <a:p>
            <a:pPr>
              <a:defRPr/>
            </a:pPr>
            <a:fld id="{B99ABD58-D8BB-432F-974F-D1494738842F}" type="slidenum">
              <a:rPr lang="pl-PL" altLang="it-IT"/>
              <a:pPr>
                <a:defRPr/>
              </a:pPr>
              <a:t>‹N›</a:t>
            </a:fld>
            <a:endParaRPr lang="pl-PL" altLang="it-IT"/>
          </a:p>
        </p:txBody>
      </p:sp>
    </p:spTree>
    <p:extLst>
      <p:ext uri="{BB962C8B-B14F-4D97-AF65-F5344CB8AC3E}">
        <p14:creationId xmlns:p14="http://schemas.microsoft.com/office/powerpoint/2010/main" val="276223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1A6F3BAC-7910-0F14-11EE-A2BFF96E522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2222BC60-FD2D-0807-4DC0-C74080666AA2}"/>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56424974-7931-B380-8874-BFA304BEB8DB}"/>
              </a:ext>
            </a:extLst>
          </p:cNvPr>
          <p:cNvSpPr>
            <a:spLocks noGrp="1" noChangeArrowheads="1"/>
          </p:cNvSpPr>
          <p:nvPr>
            <p:ph type="sldNum" sz="quarter" idx="12"/>
          </p:nvPr>
        </p:nvSpPr>
        <p:spPr>
          <a:ln/>
        </p:spPr>
        <p:txBody>
          <a:bodyPr/>
          <a:lstStyle>
            <a:lvl1pPr>
              <a:defRPr/>
            </a:lvl1pPr>
          </a:lstStyle>
          <a:p>
            <a:pPr>
              <a:defRPr/>
            </a:pPr>
            <a:fld id="{4DA593D3-C191-46FF-B7EB-FFBEB5979C09}" type="slidenum">
              <a:rPr lang="pl-PL" altLang="it-IT"/>
              <a:pPr>
                <a:defRPr/>
              </a:pPr>
              <a:t>‹N›</a:t>
            </a:fld>
            <a:endParaRPr lang="pl-PL" altLang="it-IT"/>
          </a:p>
        </p:txBody>
      </p:sp>
    </p:spTree>
    <p:extLst>
      <p:ext uri="{BB962C8B-B14F-4D97-AF65-F5344CB8AC3E}">
        <p14:creationId xmlns:p14="http://schemas.microsoft.com/office/powerpoint/2010/main" val="138758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CFA85317-0B74-6E8A-D6D8-5D130E98B34E}"/>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D2BE651A-FFAA-C8B3-DF11-6D2E61897F6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AF73E2C5-2760-7E56-B810-BEE71A94070F}"/>
              </a:ext>
            </a:extLst>
          </p:cNvPr>
          <p:cNvSpPr>
            <a:spLocks noGrp="1" noChangeArrowheads="1"/>
          </p:cNvSpPr>
          <p:nvPr>
            <p:ph type="sldNum" sz="quarter" idx="12"/>
          </p:nvPr>
        </p:nvSpPr>
        <p:spPr>
          <a:ln/>
        </p:spPr>
        <p:txBody>
          <a:bodyPr/>
          <a:lstStyle>
            <a:lvl1pPr>
              <a:defRPr/>
            </a:lvl1pPr>
          </a:lstStyle>
          <a:p>
            <a:pPr>
              <a:defRPr/>
            </a:pPr>
            <a:fld id="{4F729B42-D32C-4F2E-B36C-37E2DAC3FD52}" type="slidenum">
              <a:rPr lang="pl-PL" altLang="it-IT"/>
              <a:pPr>
                <a:defRPr/>
              </a:pPr>
              <a:t>‹N›</a:t>
            </a:fld>
            <a:endParaRPr lang="pl-PL" altLang="it-IT"/>
          </a:p>
        </p:txBody>
      </p:sp>
    </p:spTree>
    <p:extLst>
      <p:ext uri="{BB962C8B-B14F-4D97-AF65-F5344CB8AC3E}">
        <p14:creationId xmlns:p14="http://schemas.microsoft.com/office/powerpoint/2010/main" val="100809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51B7DA-27E7-B379-3B9B-23F5E7157D3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5C7CD6DC-5E4A-ECFE-4DF8-656024C8969C}"/>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61295227-396D-D593-C77D-A276577025A0}"/>
              </a:ext>
            </a:extLst>
          </p:cNvPr>
          <p:cNvSpPr>
            <a:spLocks noGrp="1" noChangeArrowheads="1"/>
          </p:cNvSpPr>
          <p:nvPr>
            <p:ph type="sldNum" sz="quarter" idx="12"/>
          </p:nvPr>
        </p:nvSpPr>
        <p:spPr>
          <a:ln/>
        </p:spPr>
        <p:txBody>
          <a:bodyPr/>
          <a:lstStyle>
            <a:lvl1pPr>
              <a:defRPr/>
            </a:lvl1pPr>
          </a:lstStyle>
          <a:p>
            <a:pPr>
              <a:defRPr/>
            </a:pPr>
            <a:fld id="{65562E6E-BF8F-4071-B8F4-8599DCE97908}" type="slidenum">
              <a:rPr lang="pl-PL" altLang="it-IT"/>
              <a:pPr>
                <a:defRPr/>
              </a:pPr>
              <a:t>‹N›</a:t>
            </a:fld>
            <a:endParaRPr lang="pl-PL" altLang="it-IT"/>
          </a:p>
        </p:txBody>
      </p:sp>
    </p:spTree>
    <p:extLst>
      <p:ext uri="{BB962C8B-B14F-4D97-AF65-F5344CB8AC3E}">
        <p14:creationId xmlns:p14="http://schemas.microsoft.com/office/powerpoint/2010/main" val="268370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BECD9672-6EB1-194B-4E9E-D62356F0A701}"/>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EE754B63-4E9C-08A2-C1E9-E41A8B3DED85}"/>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A1C98874-B046-CA89-ED17-7DBC4B3A496F}"/>
              </a:ext>
            </a:extLst>
          </p:cNvPr>
          <p:cNvSpPr>
            <a:spLocks noGrp="1" noChangeArrowheads="1"/>
          </p:cNvSpPr>
          <p:nvPr>
            <p:ph type="sldNum" sz="quarter" idx="12"/>
          </p:nvPr>
        </p:nvSpPr>
        <p:spPr>
          <a:ln/>
        </p:spPr>
        <p:txBody>
          <a:bodyPr/>
          <a:lstStyle>
            <a:lvl1pPr>
              <a:defRPr/>
            </a:lvl1pPr>
          </a:lstStyle>
          <a:p>
            <a:pPr>
              <a:defRPr/>
            </a:pPr>
            <a:fld id="{F66CF992-77F7-4CD5-8CF3-C126F7449B67}" type="slidenum">
              <a:rPr lang="pl-PL" altLang="it-IT"/>
              <a:pPr>
                <a:defRPr/>
              </a:pPr>
              <a:t>‹N›</a:t>
            </a:fld>
            <a:endParaRPr lang="pl-PL" altLang="it-IT"/>
          </a:p>
        </p:txBody>
      </p:sp>
    </p:spTree>
    <p:extLst>
      <p:ext uri="{BB962C8B-B14F-4D97-AF65-F5344CB8AC3E}">
        <p14:creationId xmlns:p14="http://schemas.microsoft.com/office/powerpoint/2010/main" val="391911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C2F1B03-594E-17D8-0292-2FF55252E1E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370B3916-BA6A-006E-10DD-952B01269BD7}"/>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C1561E4D-B567-C520-8AC8-E43071E93D62}"/>
              </a:ext>
            </a:extLst>
          </p:cNvPr>
          <p:cNvSpPr>
            <a:spLocks noGrp="1" noChangeArrowheads="1"/>
          </p:cNvSpPr>
          <p:nvPr>
            <p:ph type="sldNum" sz="quarter" idx="12"/>
          </p:nvPr>
        </p:nvSpPr>
        <p:spPr>
          <a:ln/>
        </p:spPr>
        <p:txBody>
          <a:bodyPr/>
          <a:lstStyle>
            <a:lvl1pPr>
              <a:defRPr/>
            </a:lvl1pPr>
          </a:lstStyle>
          <a:p>
            <a:pPr>
              <a:defRPr/>
            </a:pPr>
            <a:fld id="{47247317-932B-4790-9505-D04E42B0F6BF}" type="slidenum">
              <a:rPr lang="pl-PL" altLang="it-IT"/>
              <a:pPr>
                <a:defRPr/>
              </a:pPr>
              <a:t>‹N›</a:t>
            </a:fld>
            <a:endParaRPr lang="pl-PL" altLang="it-IT"/>
          </a:p>
        </p:txBody>
      </p:sp>
    </p:spTree>
    <p:extLst>
      <p:ext uri="{BB962C8B-B14F-4D97-AF65-F5344CB8AC3E}">
        <p14:creationId xmlns:p14="http://schemas.microsoft.com/office/powerpoint/2010/main" val="3030663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26466B-6284-1F5C-EBAC-D380B6DEC42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BC448DE9-553B-4F81-E28E-1BB0B6E12D9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3E4CB01D-392C-F8AA-C6E8-D94AD2BBFF7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97A8E65B-03C0-31FB-313B-04D87FB56F8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26199569-C97B-A6C5-F2A2-A06B1635281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6041A4D-8FC5-423E-868C-95DA5904FA33}"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hyperlink" Target="https://www.universetoday.com/153993/astronomers-watch-a-star-die-and-then-explode-as-a-supernova/" TargetMode="External"/><Relationship Id="rId2" Type="http://schemas.openxmlformats.org/officeDocument/2006/relationships/hyperlink" Target="https://youtu.be/iMtT-4fTkjQ"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file:///E:\!Karwasz\Copernik\T_Kosmos_13\soho\eit_199811_304.mpg" TargetMode="Externa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Karwasz\Copernik\T_Kosmos_13\soho\SOHO_EIT.mpg" TargetMode="External"/><Relationship Id="rId1" Type="http://schemas.openxmlformats.org/officeDocument/2006/relationships/video" Target="file:///E:\!Karwasz\Copernik\T_Kosmos_13\soho\sxt_white_920110_920309.mpg"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dydaktyka.fizyka.umk.pl/nowa_strona/?q=node/525"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1.jpeg"/><Relationship Id="rId7" Type="http://schemas.openxmlformats.org/officeDocument/2006/relationships/image" Target="../media/image79.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3.jpeg"/><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1.jpeg"/><Relationship Id="rId7" Type="http://schemas.openxmlformats.org/officeDocument/2006/relationships/image" Target="../media/image79.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it.wikipedia.org/wiki/Stige_(astronomia)" TargetMode="External"/><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hyperlink" Target="https://it.wikipedia.org/wiki/Idra_(astronomia)" TargetMode="External"/><Relationship Id="rId5" Type="http://schemas.openxmlformats.org/officeDocument/2006/relationships/hyperlink" Target="https://it.wikipedia.org/wiki/Cerbero_(astronomia)" TargetMode="External"/><Relationship Id="rId4" Type="http://schemas.openxmlformats.org/officeDocument/2006/relationships/hyperlink" Target="https://it.wikipedia.org/wiki/Notte_(astronomia)"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89.pn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4.png"/><Relationship Id="rId7" Type="http://schemas.openxmlformats.org/officeDocument/2006/relationships/customXml" Target="../ink/ink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hyperlink" Target="https://voyager.jpl.nasa.gov/" TargetMode="External"/><Relationship Id="rId4" Type="http://schemas.openxmlformats.org/officeDocument/2006/relationships/hyperlink" Target="https://sci.esa.int/web/ulysses/-/28659-voyager-1-still-within-the-heliospher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hyperlink" Target="http://en.wikipedia.org/wiki/File:Rho_Ophiuchi.jpg" TargetMode="External"/><Relationship Id="rId4" Type="http://schemas.openxmlformats.org/officeDocument/2006/relationships/hyperlink" Target="http://it.wikipedia.org/wiki/File:RhoOph.jp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www.nasa.gov/feature/ames/Kepler/caught-for-the-first-time-the-early-flash-of-an-exploding-star"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en.wikipedia.org/wiki/ESA" TargetMode="External"/><Relationship Id="rId3" Type="http://schemas.openxmlformats.org/officeDocument/2006/relationships/hyperlink" Target="https://en.wikipedia.org/wiki/Digital_compositing" TargetMode="External"/><Relationship Id="rId7" Type="http://schemas.openxmlformats.org/officeDocument/2006/relationships/hyperlink" Target="https://en.wikipedia.org/wiki/NASA" TargetMode="External"/><Relationship Id="rId2" Type="http://schemas.openxmlformats.org/officeDocument/2006/relationships/hyperlink" Target="https://en.wikipedia.org/wiki/False-color" TargetMode="External"/><Relationship Id="rId1" Type="http://schemas.openxmlformats.org/officeDocument/2006/relationships/slideLayout" Target="../slideLayouts/slideLayout2.xml"/><Relationship Id="rId6" Type="http://schemas.openxmlformats.org/officeDocument/2006/relationships/hyperlink" Target="https://en.wikipedia.org/wiki/Earth" TargetMode="External"/><Relationship Id="rId5" Type="http://schemas.openxmlformats.org/officeDocument/2006/relationships/hyperlink" Target="https://en.wikipedia.org/wiki/SIRTF" TargetMode="External"/><Relationship Id="rId4" Type="http://schemas.openxmlformats.org/officeDocument/2006/relationships/hyperlink" Target="https://en.wikipedia.org/wiki/Hubble_Space_Telescope" TargetMode="External"/><Relationship Id="rId9"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hyperlink" Target="https://en.wikipedia.org/wiki/Chandra_X-ray_Observatory" TargetMode="External"/><Relationship Id="rId2" Type="http://schemas.openxmlformats.org/officeDocument/2006/relationships/hyperlink" Target="https://en.wikipedia.org/wiki/X-ray" TargetMode="Externa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hyperlink" Target="https://en.wikipedia.org/wiki/Wide-field_Infrared_Survey_Explorer"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en.wikipedia.org/wiki/Hubble_Space_Telescope" TargetMode="External"/><Relationship Id="rId13" Type="http://schemas.openxmlformats.org/officeDocument/2006/relationships/image" Target="../media/image112.jpeg"/><Relationship Id="rId3" Type="http://schemas.openxmlformats.org/officeDocument/2006/relationships/hyperlink" Target="http://www.stsci.edu/" TargetMode="External"/><Relationship Id="rId7" Type="http://schemas.openxmlformats.org/officeDocument/2006/relationships/hyperlink" Target="https://en.wikipedia.org/wiki/Radio_astronomy" TargetMode="External"/><Relationship Id="rId12" Type="http://schemas.openxmlformats.org/officeDocument/2006/relationships/hyperlink" Target="https://en.wikipedia.org/wiki/SN_1987A#cite_note-1" TargetMode="External"/><Relationship Id="rId2" Type="http://schemas.openxmlformats.org/officeDocument/2006/relationships/hyperlink" Target="http://www.esrin.esa.it/" TargetMode="External"/><Relationship Id="rId1" Type="http://schemas.openxmlformats.org/officeDocument/2006/relationships/slideLayout" Target="../slideLayouts/slideLayout2.xml"/><Relationship Id="rId6" Type="http://schemas.openxmlformats.org/officeDocument/2006/relationships/hyperlink" Target="https://en.wikipedia.org/wiki/Atacama_Large_Millimeter_Array" TargetMode="External"/><Relationship Id="rId11" Type="http://schemas.openxmlformats.org/officeDocument/2006/relationships/hyperlink" Target="https://en.wikipedia.org/wiki/X-ray_astronomy" TargetMode="External"/><Relationship Id="rId5" Type="http://schemas.openxmlformats.org/officeDocument/2006/relationships/hyperlink" Target="http://www.nasa.gov/" TargetMode="External"/><Relationship Id="rId10" Type="http://schemas.openxmlformats.org/officeDocument/2006/relationships/hyperlink" Target="https://en.wikipedia.org/wiki/Chandra_X-ray_Observatory" TargetMode="External"/><Relationship Id="rId4" Type="http://schemas.openxmlformats.org/officeDocument/2006/relationships/hyperlink" Target="http://www.stsci.edu/pubinfo/HSToverview.html" TargetMode="External"/><Relationship Id="rId9" Type="http://schemas.openxmlformats.org/officeDocument/2006/relationships/hyperlink" Target="https://en.wikipedia.org/wiki/Visible-light_astronomy" TargetMode="External"/><Relationship Id="rId14" Type="http://schemas.openxmlformats.org/officeDocument/2006/relationships/image" Target="../media/image113.jpeg"/></Relationships>
</file>

<file path=ppt/slides/_rels/slide7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hyperlink" Target="https://en.wikipedia.org/wiki/Spiral_galaxy" TargetMode="External"/><Relationship Id="rId7" Type="http://schemas.openxmlformats.org/officeDocument/2006/relationships/image" Target="../media/image118.jpeg"/><Relationship Id="rId2" Type="http://schemas.openxmlformats.org/officeDocument/2006/relationships/hyperlink" Target="https://en.wikipedia.org/wiki/NGC_4414" TargetMode="External"/><Relationship Id="rId1" Type="http://schemas.openxmlformats.org/officeDocument/2006/relationships/slideLayout" Target="../slideLayouts/slideLayout2.xml"/><Relationship Id="rId6" Type="http://schemas.openxmlformats.org/officeDocument/2006/relationships/hyperlink" Target="https://en.wikipedia.org/wiki/Light-year" TargetMode="External"/><Relationship Id="rId5" Type="http://schemas.openxmlformats.org/officeDocument/2006/relationships/hyperlink" Target="https://en.wikipedia.org/wiki/Coma_Berenices" TargetMode="External"/><Relationship Id="rId4" Type="http://schemas.openxmlformats.org/officeDocument/2006/relationships/hyperlink" Target="https://en.wikipedia.org/wiki/Constellation"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images.iop.org/objects/phw/news/15/12/19/PW2011-07-29-starry1.jpg" TargetMode="External"/><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6.xml"/><Relationship Id="rId4" Type="http://schemas.openxmlformats.org/officeDocument/2006/relationships/image" Target="../media/image124.emf"/></Relationships>
</file>

<file path=ppt/slides/_rels/slide8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eg"/></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jpeg"/></Relationships>
</file>

<file path=ppt/slides/_rels/slide9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hyperlink" Target="https://en.wikipedia.org/wiki/YBC_7289"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74001">
              <a:srgbClr val="E0F1F2"/>
            </a:gs>
            <a:gs pos="83000">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7C1C053-4851-4561-544A-81D1E5011693}"/>
              </a:ext>
            </a:extLst>
          </p:cNvPr>
          <p:cNvSpPr>
            <a:spLocks noGrp="1" noChangeArrowheads="1"/>
          </p:cNvSpPr>
          <p:nvPr>
            <p:ph type="ctrTitle"/>
          </p:nvPr>
        </p:nvSpPr>
        <p:spPr>
          <a:xfrm>
            <a:off x="611188" y="692150"/>
            <a:ext cx="7772400" cy="1470025"/>
          </a:xfrm>
        </p:spPr>
        <p:txBody>
          <a:bodyPr anchor="ctr"/>
          <a:lstStyle/>
          <a:p>
            <a:pPr eaLnBrk="1" hangingPunct="1"/>
            <a:r>
              <a:rPr lang="it-IT" altLang="it-IT" sz="4400" b="1">
                <a:solidFill>
                  <a:schemeClr val="tx1"/>
                </a:solidFill>
              </a:rPr>
              <a:t>Insegnare le STEAM in chiave interdisciplinare</a:t>
            </a:r>
            <a:endParaRPr lang="pl-PL" altLang="it-IT" sz="4400" b="1">
              <a:solidFill>
                <a:schemeClr val="tx1"/>
              </a:solidFill>
            </a:endParaRPr>
          </a:p>
        </p:txBody>
      </p:sp>
      <p:sp>
        <p:nvSpPr>
          <p:cNvPr id="3075" name="Rectangle 3">
            <a:extLst>
              <a:ext uri="{FF2B5EF4-FFF2-40B4-BE49-F238E27FC236}">
                <a16:creationId xmlns:a16="http://schemas.microsoft.com/office/drawing/2014/main" id="{AA012D48-D779-099B-9946-AA0C3647855C}"/>
              </a:ext>
            </a:extLst>
          </p:cNvPr>
          <p:cNvSpPr>
            <a:spLocks noChangeArrowheads="1"/>
          </p:cNvSpPr>
          <p:nvPr/>
        </p:nvSpPr>
        <p:spPr bwMode="auto">
          <a:xfrm>
            <a:off x="323850" y="4508500"/>
            <a:ext cx="792003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a:solidFill>
                  <a:srgbClr val="002060"/>
                </a:solidFill>
              </a:rPr>
              <a:t>Grzegorz Karwasz</a:t>
            </a:r>
          </a:p>
          <a:p>
            <a:pPr eaLnBrk="1" hangingPunct="1">
              <a:spcBef>
                <a:spcPct val="0"/>
              </a:spcBef>
              <a:buFontTx/>
              <a:buNone/>
            </a:pPr>
            <a:endParaRPr lang="it-IT" altLang="it-IT" sz="2200" i="1">
              <a:solidFill>
                <a:srgbClr val="002060"/>
              </a:solidFill>
            </a:endParaRPr>
          </a:p>
          <a:p>
            <a:pPr eaLnBrk="1" hangingPunct="1">
              <a:spcBef>
                <a:spcPct val="0"/>
              </a:spcBef>
              <a:buFontTx/>
              <a:buNone/>
            </a:pPr>
            <a:endParaRPr lang="it-IT" altLang="it-IT" sz="2200" i="1">
              <a:solidFill>
                <a:srgbClr val="002060"/>
              </a:solidFill>
            </a:endParaRPr>
          </a:p>
          <a:p>
            <a:pPr eaLnBrk="1" hangingPunct="1">
              <a:spcBef>
                <a:spcPct val="0"/>
              </a:spcBef>
              <a:buFontTx/>
              <a:buNone/>
            </a:pPr>
            <a:r>
              <a:rPr lang="pl-PL" altLang="it-IT" sz="2200" b="1">
                <a:solidFill>
                  <a:srgbClr val="002060"/>
                </a:solidFill>
              </a:rPr>
              <a:t>karwasz@fizyka.umk.pl</a:t>
            </a:r>
          </a:p>
        </p:txBody>
      </p:sp>
      <p:sp>
        <p:nvSpPr>
          <p:cNvPr id="3076" name="CasellaDiTesto 1">
            <a:extLst>
              <a:ext uri="{FF2B5EF4-FFF2-40B4-BE49-F238E27FC236}">
                <a16:creationId xmlns:a16="http://schemas.microsoft.com/office/drawing/2014/main" id="{91DD17CF-0238-FE75-9D0F-222390F8D4C0}"/>
              </a:ext>
            </a:extLst>
          </p:cNvPr>
          <p:cNvSpPr txBox="1">
            <a:spLocks noChangeArrowheads="1"/>
          </p:cNvSpPr>
          <p:nvPr/>
        </p:nvSpPr>
        <p:spPr bwMode="auto">
          <a:xfrm flipH="1">
            <a:off x="447675" y="2613025"/>
            <a:ext cx="87137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400">
                <a:solidFill>
                  <a:srgbClr val="CC0000"/>
                </a:solidFill>
              </a:rPr>
              <a:t>Che cos’è più bello del cielo? (Nicolao Copernico)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4BA637CD-49D1-FADA-6FB6-07647ECE8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74738"/>
            <a:ext cx="8675687"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58888DE5-5DEF-8017-8903-AB46CDC5A554}"/>
              </a:ext>
            </a:extLst>
          </p:cNvPr>
          <p:cNvSpPr txBox="1">
            <a:spLocks noChangeArrowheads="1"/>
          </p:cNvSpPr>
          <p:nvPr/>
        </p:nvSpPr>
        <p:spPr bwMode="auto">
          <a:xfrm>
            <a:off x="2916238" y="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it-IT" sz="3600">
              <a:solidFill>
                <a:schemeClr val="accent1"/>
              </a:solidFill>
            </a:endParaRPr>
          </a:p>
        </p:txBody>
      </p:sp>
      <p:pic>
        <p:nvPicPr>
          <p:cNvPr id="107524" name="Picture 4">
            <a:extLst>
              <a:ext uri="{FF2B5EF4-FFF2-40B4-BE49-F238E27FC236}">
                <a16:creationId xmlns:a16="http://schemas.microsoft.com/office/drawing/2014/main" id="{F035DD13-2837-57CB-5183-EA57F297D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8604250"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a:extLst>
              <a:ext uri="{FF2B5EF4-FFF2-40B4-BE49-F238E27FC236}">
                <a16:creationId xmlns:a16="http://schemas.microsoft.com/office/drawing/2014/main" id="{C1C58D02-F6EE-72C2-8664-162D2B0CF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312863"/>
            <a:ext cx="8316912"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a:extLst>
              <a:ext uri="{FF2B5EF4-FFF2-40B4-BE49-F238E27FC236}">
                <a16:creationId xmlns:a16="http://schemas.microsoft.com/office/drawing/2014/main" id="{8D730156-4C21-E7B9-A0A8-0B89C7170C3E}"/>
              </a:ext>
            </a:extLst>
          </p:cNvPr>
          <p:cNvSpPr txBox="1">
            <a:spLocks noChangeArrowheads="1"/>
          </p:cNvSpPr>
          <p:nvPr/>
        </p:nvSpPr>
        <p:spPr bwMode="auto">
          <a:xfrm>
            <a:off x="827088" y="6216650"/>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bg1"/>
                </a:solidFill>
              </a:rPr>
              <a:t>Toruń</a:t>
            </a:r>
          </a:p>
          <a:p>
            <a:pPr eaLnBrk="1" hangingPunct="1">
              <a:spcBef>
                <a:spcPct val="0"/>
              </a:spcBef>
              <a:buFontTx/>
              <a:buNone/>
            </a:pPr>
            <a:r>
              <a:rPr lang="pl-PL" altLang="it-IT" sz="1800">
                <a:solidFill>
                  <a:schemeClr val="bg1"/>
                </a:solidFill>
              </a:rPr>
              <a:t>26.03.2012</a:t>
            </a:r>
            <a:endParaRPr lang="en-US" altLang="it-IT" sz="1800">
              <a:solidFill>
                <a:schemeClr val="bg1"/>
              </a:solidFill>
            </a:endParaRPr>
          </a:p>
        </p:txBody>
      </p:sp>
      <p:sp>
        <p:nvSpPr>
          <p:cNvPr id="12295" name="Text Box 7">
            <a:extLst>
              <a:ext uri="{FF2B5EF4-FFF2-40B4-BE49-F238E27FC236}">
                <a16:creationId xmlns:a16="http://schemas.microsoft.com/office/drawing/2014/main" id="{5E54A704-C242-BB77-CBAC-7FF3C33AC99F}"/>
              </a:ext>
            </a:extLst>
          </p:cNvPr>
          <p:cNvSpPr txBox="1">
            <a:spLocks noChangeArrowheads="1"/>
          </p:cNvSpPr>
          <p:nvPr/>
        </p:nvSpPr>
        <p:spPr bwMode="auto">
          <a:xfrm>
            <a:off x="7669213" y="6553200"/>
            <a:ext cx="155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K. Służewski</a:t>
            </a:r>
            <a:endParaRPr lang="en-US" altLang="it-IT" sz="1400">
              <a:solidFill>
                <a:srgbClr val="FFFF00"/>
              </a:solidFill>
              <a:latin typeface="Times New Roman" panose="02020603050405020304" pitchFamily="18" charset="0"/>
            </a:endParaRPr>
          </a:p>
        </p:txBody>
      </p:sp>
      <p:sp>
        <p:nvSpPr>
          <p:cNvPr id="12296" name="Rectangle 8">
            <a:extLst>
              <a:ext uri="{FF2B5EF4-FFF2-40B4-BE49-F238E27FC236}">
                <a16:creationId xmlns:a16="http://schemas.microsoft.com/office/drawing/2014/main" id="{91DB9299-5F2F-49C2-3764-97F966635869}"/>
              </a:ext>
            </a:extLst>
          </p:cNvPr>
          <p:cNvSpPr>
            <a:spLocks noChangeArrowheads="1"/>
          </p:cNvSpPr>
          <p:nvPr/>
        </p:nvSpPr>
        <p:spPr bwMode="auto">
          <a:xfrm>
            <a:off x="9144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a:solidFill>
                  <a:srgbClr val="0033CC"/>
                </a:solidFill>
              </a:rPr>
              <a:t>Sprawdź w innym miejscu na świecie, gdzie są tego samego dnia</a:t>
            </a:r>
            <a:endParaRPr lang="en-US" altLang="it-IT">
              <a:solidFill>
                <a:srgbClr val="0033CC"/>
              </a:solidFill>
            </a:endParaRPr>
          </a:p>
        </p:txBody>
      </p:sp>
      <p:sp>
        <p:nvSpPr>
          <p:cNvPr id="12297" name="CasellaDiTesto 8">
            <a:extLst>
              <a:ext uri="{FF2B5EF4-FFF2-40B4-BE49-F238E27FC236}">
                <a16:creationId xmlns:a16="http://schemas.microsoft.com/office/drawing/2014/main" id="{0B8885E8-5DB4-56F9-F707-1BA303709275}"/>
              </a:ext>
            </a:extLst>
          </p:cNvPr>
          <p:cNvSpPr txBox="1">
            <a:spLocks noChangeArrowheads="1"/>
          </p:cNvSpPr>
          <p:nvPr/>
        </p:nvSpPr>
        <p:spPr bwMode="auto">
          <a:xfrm>
            <a:off x="827088" y="1347788"/>
            <a:ext cx="57800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rgbClr val="FFFF00"/>
                </a:solidFill>
              </a:rPr>
              <a:t>Lo stesso giorno un’ora più tardi</a:t>
            </a:r>
          </a:p>
          <a:p>
            <a:pPr>
              <a:spcBef>
                <a:spcPct val="0"/>
              </a:spcBef>
              <a:buFontTx/>
              <a:buNone/>
            </a:pPr>
            <a:r>
              <a:rPr lang="it-IT" altLang="it-IT" sz="2200">
                <a:solidFill>
                  <a:srgbClr val="FFFF00"/>
                </a:solidFill>
              </a:rPr>
              <a:t>Ingrandimento maggiore</a:t>
            </a:r>
          </a:p>
        </p:txBody>
      </p:sp>
      <p:sp>
        <p:nvSpPr>
          <p:cNvPr id="12298" name="CasellaDiTesto 10">
            <a:extLst>
              <a:ext uri="{FF2B5EF4-FFF2-40B4-BE49-F238E27FC236}">
                <a16:creationId xmlns:a16="http://schemas.microsoft.com/office/drawing/2014/main" id="{1545D8BF-3F71-4984-A3E9-5F7450EE62D3}"/>
              </a:ext>
            </a:extLst>
          </p:cNvPr>
          <p:cNvSpPr txBox="1">
            <a:spLocks noChangeArrowheads="1"/>
          </p:cNvSpPr>
          <p:nvPr/>
        </p:nvSpPr>
        <p:spPr bwMode="auto">
          <a:xfrm>
            <a:off x="2916238" y="5599113"/>
            <a:ext cx="57800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solidFill>
                  <a:srgbClr val="FFFF00"/>
                </a:solidFill>
              </a:rPr>
              <a:t>Nota che la Luna non illuminata non è del tutto buia: viene illuminata dalla Terra che in questa fase, vista dalla Luna è in «Pleni-terro»</a:t>
            </a:r>
            <a:endParaRPr lang="it-IT" altLang="it-IT"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 calcmode="lin" valueType="num">
                                      <p:cBhvr>
                                        <p:cTn id="7" dur="2000" fill="hold"/>
                                        <p:tgtEl>
                                          <p:spTgt spid="107524"/>
                                        </p:tgtEl>
                                        <p:attrNameLst>
                                          <p:attrName>ppt_w</p:attrName>
                                        </p:attrNameLst>
                                      </p:cBhvr>
                                      <p:tavLst>
                                        <p:tav tm="0">
                                          <p:val>
                                            <p:fltVal val="0"/>
                                          </p:val>
                                        </p:tav>
                                        <p:tav tm="100000">
                                          <p:val>
                                            <p:strVal val="#ppt_w"/>
                                          </p:val>
                                        </p:tav>
                                      </p:tavLst>
                                    </p:anim>
                                    <p:anim calcmode="lin" valueType="num">
                                      <p:cBhvr>
                                        <p:cTn id="8" dur="2000" fill="hold"/>
                                        <p:tgtEl>
                                          <p:spTgt spid="10752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07525"/>
                                        </p:tgtEl>
                                        <p:attrNameLst>
                                          <p:attrName>style.visibility</p:attrName>
                                        </p:attrNameLst>
                                      </p:cBhvr>
                                      <p:to>
                                        <p:strVal val="visible"/>
                                      </p:to>
                                    </p:set>
                                    <p:anim calcmode="lin" valueType="num">
                                      <p:cBhvr>
                                        <p:cTn id="13" dur="3000" fill="hold"/>
                                        <p:tgtEl>
                                          <p:spTgt spid="107525"/>
                                        </p:tgtEl>
                                        <p:attrNameLst>
                                          <p:attrName>ppt_w</p:attrName>
                                        </p:attrNameLst>
                                      </p:cBhvr>
                                      <p:tavLst>
                                        <p:tav tm="0">
                                          <p:val>
                                            <p:fltVal val="0"/>
                                          </p:val>
                                        </p:tav>
                                        <p:tav tm="100000">
                                          <p:val>
                                            <p:strVal val="#ppt_w"/>
                                          </p:val>
                                        </p:tav>
                                      </p:tavLst>
                                    </p:anim>
                                    <p:anim calcmode="lin" valueType="num">
                                      <p:cBhvr>
                                        <p:cTn id="14" dur="3000" fill="hold"/>
                                        <p:tgtEl>
                                          <p:spTgt spid="1075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a:extLst>
              <a:ext uri="{FF2B5EF4-FFF2-40B4-BE49-F238E27FC236}">
                <a16:creationId xmlns:a16="http://schemas.microsoft.com/office/drawing/2014/main" id="{227AEE76-A90B-2FD5-DD3B-36C18E22F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852738"/>
            <a:ext cx="4797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7">
            <a:extLst>
              <a:ext uri="{FF2B5EF4-FFF2-40B4-BE49-F238E27FC236}">
                <a16:creationId xmlns:a16="http://schemas.microsoft.com/office/drawing/2014/main" id="{86475464-A85D-8DC2-5E68-F0E10303D74F}"/>
              </a:ext>
            </a:extLst>
          </p:cNvPr>
          <p:cNvSpPr txBox="1">
            <a:spLocks noChangeArrowheads="1"/>
          </p:cNvSpPr>
          <p:nvPr/>
        </p:nvSpPr>
        <p:spPr bwMode="auto">
          <a:xfrm>
            <a:off x="179388" y="260350"/>
            <a:ext cx="80851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a:solidFill>
                  <a:srgbClr val="0033CC"/>
                </a:solidFill>
              </a:rPr>
              <a:t>T</a:t>
            </a:r>
            <a:r>
              <a:rPr lang="pl-PL" altLang="it-IT">
                <a:solidFill>
                  <a:srgbClr val="0033CC"/>
                </a:solidFill>
              </a:rPr>
              <a:t>oleme</a:t>
            </a:r>
            <a:r>
              <a:rPr lang="it-IT" altLang="it-IT">
                <a:solidFill>
                  <a:srgbClr val="0033CC"/>
                </a:solidFill>
              </a:rPr>
              <a:t>o</a:t>
            </a:r>
            <a:r>
              <a:rPr lang="pl-PL" altLang="it-IT">
                <a:solidFill>
                  <a:srgbClr val="0033CC"/>
                </a:solidFill>
              </a:rPr>
              <a:t> (151-212): </a:t>
            </a:r>
            <a:r>
              <a:rPr lang="it-IT" altLang="it-IT">
                <a:solidFill>
                  <a:srgbClr val="0033CC"/>
                </a:solidFill>
              </a:rPr>
              <a:t>Il </a:t>
            </a:r>
            <a:r>
              <a:rPr lang="pl-PL" altLang="it-IT">
                <a:solidFill>
                  <a:srgbClr val="0033CC"/>
                </a:solidFill>
              </a:rPr>
              <a:t>S</a:t>
            </a:r>
            <a:r>
              <a:rPr lang="it-IT" altLang="it-IT">
                <a:solidFill>
                  <a:srgbClr val="0033CC"/>
                </a:solidFill>
              </a:rPr>
              <a:t>ole e le stelle girano</a:t>
            </a:r>
            <a:endParaRPr lang="en-US" altLang="it-IT">
              <a:solidFill>
                <a:srgbClr val="0033CC"/>
              </a:solidFill>
            </a:endParaRPr>
          </a:p>
        </p:txBody>
      </p:sp>
      <p:pic>
        <p:nvPicPr>
          <p:cNvPr id="13316" name="Picture 8">
            <a:extLst>
              <a:ext uri="{FF2B5EF4-FFF2-40B4-BE49-F238E27FC236}">
                <a16:creationId xmlns:a16="http://schemas.microsoft.com/office/drawing/2014/main" id="{640C4774-D3BC-9DFF-97CC-CB15517E3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350" y="1125538"/>
            <a:ext cx="25527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6">
            <a:extLst>
              <a:ext uri="{FF2B5EF4-FFF2-40B4-BE49-F238E27FC236}">
                <a16:creationId xmlns:a16="http://schemas.microsoft.com/office/drawing/2014/main" id="{89335A99-B9B6-2912-3D85-32FCE6D69FEB}"/>
              </a:ext>
            </a:extLst>
          </p:cNvPr>
          <p:cNvSpPr txBox="1">
            <a:spLocks noChangeArrowheads="1"/>
          </p:cNvSpPr>
          <p:nvPr/>
        </p:nvSpPr>
        <p:spPr bwMode="auto">
          <a:xfrm>
            <a:off x="323850" y="1773238"/>
            <a:ext cx="58578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solidFill>
                  <a:srgbClr val="0033CC"/>
                </a:solidFill>
              </a:rPr>
              <a:t>Cattedrale SS. Maria Vergine Assunta a Torun</a:t>
            </a:r>
          </a:p>
          <a:p>
            <a:pPr>
              <a:spcBef>
                <a:spcPct val="0"/>
              </a:spcBef>
              <a:buFontTx/>
              <a:buNone/>
            </a:pPr>
            <a:r>
              <a:rPr lang="it-IT" altLang="it-IT" sz="2000">
                <a:solidFill>
                  <a:srgbClr val="0033CC"/>
                </a:solidFill>
              </a:rPr>
              <a:t>Anche piccolo Nicolao frequentava questa chiesa.</a:t>
            </a:r>
          </a:p>
          <a:p>
            <a:pPr>
              <a:spcBef>
                <a:spcPct val="0"/>
              </a:spcBef>
              <a:buFontTx/>
              <a:buNone/>
            </a:pPr>
            <a:r>
              <a:rPr lang="it-IT" altLang="it-IT" sz="2000">
                <a:solidFill>
                  <a:srgbClr val="0033CC"/>
                </a:solidFill>
              </a:rPr>
              <a:t>Anche lui si annoiava durante l’omelia? </a:t>
            </a:r>
            <a:endParaRPr lang="en-US" altLang="it-IT" sz="2000">
              <a:solidFill>
                <a:srgbClr val="0033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5826"/>
                                        </p:tgtEl>
                                        <p:attrNameLst>
                                          <p:attrName>style.visibility</p:attrName>
                                        </p:attrNameLst>
                                      </p:cBhvr>
                                      <p:to>
                                        <p:strVal val="visible"/>
                                      </p:to>
                                    </p:set>
                                    <p:animEffect transition="in" filter="fade">
                                      <p:cBhvr>
                                        <p:cTn id="7" dur="3000"/>
                                        <p:tgtEl>
                                          <p:spTgt spid="205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a:extLst>
              <a:ext uri="{FF2B5EF4-FFF2-40B4-BE49-F238E27FC236}">
                <a16:creationId xmlns:a16="http://schemas.microsoft.com/office/drawing/2014/main" id="{42746748-40E1-F6E9-BF26-021B4E029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852738"/>
            <a:ext cx="4797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3">
            <a:extLst>
              <a:ext uri="{FF2B5EF4-FFF2-40B4-BE49-F238E27FC236}">
                <a16:creationId xmlns:a16="http://schemas.microsoft.com/office/drawing/2014/main" id="{C7F53D3B-0634-F92C-5BE1-641B66C72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420938"/>
            <a:ext cx="479742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a:extLst>
              <a:ext uri="{FF2B5EF4-FFF2-40B4-BE49-F238E27FC236}">
                <a16:creationId xmlns:a16="http://schemas.microsoft.com/office/drawing/2014/main" id="{1C7C87F3-8D7E-A2FF-288E-633D0E63E2FF}"/>
              </a:ext>
            </a:extLst>
          </p:cNvPr>
          <p:cNvSpPr txBox="1">
            <a:spLocks noChangeArrowheads="1"/>
          </p:cNvSpPr>
          <p:nvPr/>
        </p:nvSpPr>
        <p:spPr bwMode="auto">
          <a:xfrm>
            <a:off x="2484438" y="6437313"/>
            <a:ext cx="54086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solidFill>
                  <a:srgbClr val="0033CC"/>
                </a:solidFill>
              </a:rPr>
              <a:t>Cattedrale SS. Maria Vergine Assunta a Torun</a:t>
            </a:r>
            <a:endParaRPr lang="en-US" altLang="it-IT" sz="2000">
              <a:solidFill>
                <a:srgbClr val="0033CC"/>
              </a:solidFill>
            </a:endParaRPr>
          </a:p>
        </p:txBody>
      </p:sp>
      <p:sp>
        <p:nvSpPr>
          <p:cNvPr id="14341" name="Text Box 7">
            <a:extLst>
              <a:ext uri="{FF2B5EF4-FFF2-40B4-BE49-F238E27FC236}">
                <a16:creationId xmlns:a16="http://schemas.microsoft.com/office/drawing/2014/main" id="{658FB6F2-E1BC-A677-6A02-CCFFF9CB4B49}"/>
              </a:ext>
            </a:extLst>
          </p:cNvPr>
          <p:cNvSpPr txBox="1">
            <a:spLocks noChangeArrowheads="1"/>
          </p:cNvSpPr>
          <p:nvPr/>
        </p:nvSpPr>
        <p:spPr bwMode="auto">
          <a:xfrm>
            <a:off x="179388" y="260350"/>
            <a:ext cx="80851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a:solidFill>
                  <a:srgbClr val="0033CC"/>
                </a:solidFill>
              </a:rPr>
              <a:t>T</a:t>
            </a:r>
            <a:r>
              <a:rPr lang="pl-PL" altLang="it-IT">
                <a:solidFill>
                  <a:srgbClr val="0033CC"/>
                </a:solidFill>
              </a:rPr>
              <a:t>oleme</a:t>
            </a:r>
            <a:r>
              <a:rPr lang="it-IT" altLang="it-IT">
                <a:solidFill>
                  <a:srgbClr val="0033CC"/>
                </a:solidFill>
              </a:rPr>
              <a:t>o</a:t>
            </a:r>
            <a:r>
              <a:rPr lang="pl-PL" altLang="it-IT">
                <a:solidFill>
                  <a:srgbClr val="0033CC"/>
                </a:solidFill>
              </a:rPr>
              <a:t> (151-212): </a:t>
            </a:r>
            <a:r>
              <a:rPr lang="it-IT" altLang="it-IT">
                <a:solidFill>
                  <a:srgbClr val="0033CC"/>
                </a:solidFill>
              </a:rPr>
              <a:t>Il </a:t>
            </a:r>
            <a:r>
              <a:rPr lang="pl-PL" altLang="it-IT">
                <a:solidFill>
                  <a:srgbClr val="0033CC"/>
                </a:solidFill>
              </a:rPr>
              <a:t>S</a:t>
            </a:r>
            <a:r>
              <a:rPr lang="it-IT" altLang="it-IT">
                <a:solidFill>
                  <a:srgbClr val="0033CC"/>
                </a:solidFill>
              </a:rPr>
              <a:t>ole e le stelle girano</a:t>
            </a:r>
            <a:endParaRPr lang="en-US" altLang="it-IT">
              <a:solidFill>
                <a:srgbClr val="0033CC"/>
              </a:solidFill>
            </a:endParaRPr>
          </a:p>
        </p:txBody>
      </p:sp>
      <p:pic>
        <p:nvPicPr>
          <p:cNvPr id="14342" name="Picture 8">
            <a:extLst>
              <a:ext uri="{FF2B5EF4-FFF2-40B4-BE49-F238E27FC236}">
                <a16:creationId xmlns:a16="http://schemas.microsoft.com/office/drawing/2014/main" id="{1B01221D-FB60-47EF-72A4-0353B53C5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350" y="1125538"/>
            <a:ext cx="25527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5826"/>
                                        </p:tgtEl>
                                        <p:attrNameLst>
                                          <p:attrName>style.visibility</p:attrName>
                                        </p:attrNameLst>
                                      </p:cBhvr>
                                      <p:to>
                                        <p:strVal val="visible"/>
                                      </p:to>
                                    </p:set>
                                    <p:animEffect transition="in" filter="fade">
                                      <p:cBhvr>
                                        <p:cTn id="7" dur="3000"/>
                                        <p:tgtEl>
                                          <p:spTgt spid="205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827"/>
                                        </p:tgtEl>
                                        <p:attrNameLst>
                                          <p:attrName>style.visibility</p:attrName>
                                        </p:attrNameLst>
                                      </p:cBhvr>
                                      <p:to>
                                        <p:strVal val="visible"/>
                                      </p:to>
                                    </p:set>
                                    <p:animEffect transition="in" filter="fade">
                                      <p:cBhvr>
                                        <p:cTn id="12" dur="3000"/>
                                        <p:tgtEl>
                                          <p:spTgt spid="205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09ABE293-A2F5-7B4C-C34B-D0AE6149562C}"/>
              </a:ext>
            </a:extLst>
          </p:cNvPr>
          <p:cNvSpPr>
            <a:spLocks noGrp="1" noChangeArrowheads="1"/>
          </p:cNvSpPr>
          <p:nvPr>
            <p:ph type="title"/>
          </p:nvPr>
        </p:nvSpPr>
        <p:spPr/>
        <p:txBody>
          <a:bodyPr/>
          <a:lstStyle/>
          <a:p>
            <a:r>
              <a:rPr lang="it-IT" altLang="it-IT" sz="3600"/>
              <a:t>Astrofili (trentini): osservatorio di Monte Bondone</a:t>
            </a:r>
          </a:p>
        </p:txBody>
      </p:sp>
      <p:sp>
        <p:nvSpPr>
          <p:cNvPr id="15363" name="CasellaDiTesto 6">
            <a:extLst>
              <a:ext uri="{FF2B5EF4-FFF2-40B4-BE49-F238E27FC236}">
                <a16:creationId xmlns:a16="http://schemas.microsoft.com/office/drawing/2014/main" id="{6C5A1308-AAC4-B750-7959-EF7D4549F2C5}"/>
              </a:ext>
            </a:extLst>
          </p:cNvPr>
          <p:cNvSpPr txBox="1">
            <a:spLocks noChangeArrowheads="1"/>
          </p:cNvSpPr>
          <p:nvPr/>
        </p:nvSpPr>
        <p:spPr bwMode="auto">
          <a:xfrm>
            <a:off x="141288" y="5440363"/>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Osservatorio astronomico didattico di Monte Bondone, Trento</a:t>
            </a:r>
          </a:p>
        </p:txBody>
      </p:sp>
      <p:pic>
        <p:nvPicPr>
          <p:cNvPr id="15364" name="Immagine 7">
            <a:extLst>
              <a:ext uri="{FF2B5EF4-FFF2-40B4-BE49-F238E27FC236}">
                <a16:creationId xmlns:a16="http://schemas.microsoft.com/office/drawing/2014/main" id="{2084A989-3EEB-1060-C976-47A0A225E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417638"/>
            <a:ext cx="43656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magine 9">
            <a:extLst>
              <a:ext uri="{FF2B5EF4-FFF2-40B4-BE49-F238E27FC236}">
                <a16:creationId xmlns:a16="http://schemas.microsoft.com/office/drawing/2014/main" id="{5DBC53CE-C7F6-0B19-863D-13987E811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2343150"/>
            <a:ext cx="4090987"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8134E512-E1F1-B781-F814-1D1C966BCD3D}"/>
              </a:ext>
            </a:extLst>
          </p:cNvPr>
          <p:cNvSpPr>
            <a:spLocks noGrp="1" noChangeArrowheads="1"/>
          </p:cNvSpPr>
          <p:nvPr>
            <p:ph type="title"/>
          </p:nvPr>
        </p:nvSpPr>
        <p:spPr/>
        <p:txBody>
          <a:bodyPr/>
          <a:lstStyle/>
          <a:p>
            <a:r>
              <a:rPr lang="it-IT" altLang="it-IT" sz="3600"/>
              <a:t>Astrofili (trentini) quasi professionali (Museo delle Scienze)</a:t>
            </a:r>
          </a:p>
        </p:txBody>
      </p:sp>
      <p:pic>
        <p:nvPicPr>
          <p:cNvPr id="16387" name="Immagine 4">
            <a:extLst>
              <a:ext uri="{FF2B5EF4-FFF2-40B4-BE49-F238E27FC236}">
                <a16:creationId xmlns:a16="http://schemas.microsoft.com/office/drawing/2014/main" id="{161227E9-8C3F-9826-D005-0D363ABF1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628775"/>
            <a:ext cx="49133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asellaDiTesto 6">
            <a:extLst>
              <a:ext uri="{FF2B5EF4-FFF2-40B4-BE49-F238E27FC236}">
                <a16:creationId xmlns:a16="http://schemas.microsoft.com/office/drawing/2014/main" id="{C9AFEB55-21BF-DFA5-76C5-28602B53DA7A}"/>
              </a:ext>
            </a:extLst>
          </p:cNvPr>
          <p:cNvSpPr txBox="1">
            <a:spLocks noChangeArrowheads="1"/>
          </p:cNvSpPr>
          <p:nvPr/>
        </p:nvSpPr>
        <p:spPr bwMode="auto">
          <a:xfrm>
            <a:off x="179388" y="5256213"/>
            <a:ext cx="4768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Osservatorio astronomico di Rovereto (TN), 1400 m s.l.m. (un telecopio tipo Newton): cometa Hale-Bopp, 1997, vista anche ad occhio nudo </a:t>
            </a:r>
          </a:p>
        </p:txBody>
      </p:sp>
      <p:pic>
        <p:nvPicPr>
          <p:cNvPr id="16389" name="Immagine 10">
            <a:extLst>
              <a:ext uri="{FF2B5EF4-FFF2-40B4-BE49-F238E27FC236}">
                <a16:creationId xmlns:a16="http://schemas.microsoft.com/office/drawing/2014/main" id="{61AA49A4-57EB-1CBD-C655-B3066095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662113"/>
            <a:ext cx="3221037"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CasellaDiTesto 12">
            <a:extLst>
              <a:ext uri="{FF2B5EF4-FFF2-40B4-BE49-F238E27FC236}">
                <a16:creationId xmlns:a16="http://schemas.microsoft.com/office/drawing/2014/main" id="{28E2652E-47E7-A8BE-460C-24B830704413}"/>
              </a:ext>
            </a:extLst>
          </p:cNvPr>
          <p:cNvSpPr txBox="1">
            <a:spLocks noChangeArrowheads="1"/>
          </p:cNvSpPr>
          <p:nvPr/>
        </p:nvSpPr>
        <p:spPr bwMode="auto">
          <a:xfrm>
            <a:off x="5159375" y="5237163"/>
            <a:ext cx="4572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Il transito di Venere d’avanti il Sole</a:t>
            </a:r>
          </a:p>
          <a:p>
            <a:r>
              <a:rPr lang="it-IT" altLang="it-IT"/>
              <a:t>C. Lavarian, 06-06-2012. Foto da </a:t>
            </a:r>
          </a:p>
          <a:p>
            <a:r>
              <a:rPr lang="it-IT" altLang="it-IT"/>
              <a:t>Monte Bondone (Trento).</a:t>
            </a:r>
          </a:p>
          <a:p>
            <a:r>
              <a:rPr lang="it-IT" altLang="it-IT"/>
              <a:t>I prossimi transiti nel 2117 e 2125.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792AB28B-61C7-6A43-DF45-3505BDADFBAB}"/>
              </a:ext>
            </a:extLst>
          </p:cNvPr>
          <p:cNvSpPr>
            <a:spLocks noGrp="1" noChangeArrowheads="1"/>
          </p:cNvSpPr>
          <p:nvPr>
            <p:ph type="title"/>
          </p:nvPr>
        </p:nvSpPr>
        <p:spPr>
          <a:xfrm>
            <a:off x="228600" y="0"/>
            <a:ext cx="8686800" cy="1143000"/>
          </a:xfrm>
        </p:spPr>
        <p:txBody>
          <a:bodyPr/>
          <a:lstStyle/>
          <a:p>
            <a:r>
              <a:rPr lang="it-IT" altLang="it-IT" sz="3200"/>
              <a:t>Vittorio Napoli: eclissi parziale di Sole (2021) </a:t>
            </a:r>
          </a:p>
        </p:txBody>
      </p:sp>
      <p:sp>
        <p:nvSpPr>
          <p:cNvPr id="17411" name="Segnaposto contenuto 2">
            <a:extLst>
              <a:ext uri="{FF2B5EF4-FFF2-40B4-BE49-F238E27FC236}">
                <a16:creationId xmlns:a16="http://schemas.microsoft.com/office/drawing/2014/main" id="{D11FF68A-CC41-6EDB-1CCC-43FE0CF78A78}"/>
              </a:ext>
            </a:extLst>
          </p:cNvPr>
          <p:cNvSpPr>
            <a:spLocks noGrp="1" noChangeArrowheads="1"/>
          </p:cNvSpPr>
          <p:nvPr>
            <p:ph idx="1"/>
          </p:nvPr>
        </p:nvSpPr>
        <p:spPr>
          <a:xfrm>
            <a:off x="0" y="5445125"/>
            <a:ext cx="8789988" cy="1412875"/>
          </a:xfrm>
        </p:spPr>
        <p:txBody>
          <a:bodyPr/>
          <a:lstStyle/>
          <a:p>
            <a:pPr marL="0" indent="0">
              <a:buFontTx/>
              <a:buNone/>
            </a:pPr>
            <a:r>
              <a:rPr lang="it-IT" altLang="it-IT" sz="2000"/>
              <a:t>Trento, giovedì 10 giugno - ore 11:43 ÷ 13:05 (immagini).</a:t>
            </a:r>
          </a:p>
          <a:p>
            <a:pPr marL="0" indent="0">
              <a:buFontTx/>
              <a:buNone/>
            </a:pPr>
            <a:r>
              <a:rPr lang="it-IT" altLang="it-IT" sz="2000"/>
              <a:t>Eclisse parziale di Sole. L'eclisse anulare di Sole si è verificata  nelle regioni polari dell'emisfero settentrionale. Cieli sereni. Vittorio.</a:t>
            </a:r>
          </a:p>
          <a:p>
            <a:pPr marL="0" indent="0">
              <a:buFontTx/>
              <a:buNone/>
            </a:pPr>
            <a:r>
              <a:rPr lang="it-IT" altLang="it-IT" sz="2000"/>
              <a:t>https://it.m.wikipedia.org/wiki/Eclissi_solare_del_10_giugno_2021</a:t>
            </a:r>
          </a:p>
        </p:txBody>
      </p:sp>
      <p:pic>
        <p:nvPicPr>
          <p:cNvPr id="17412" name="Immagine 4" descr="Immagine che contiene erba, esterni, cielo, verde&#10;&#10;Descrizione generata automaticamente">
            <a:extLst>
              <a:ext uri="{FF2B5EF4-FFF2-40B4-BE49-F238E27FC236}">
                <a16:creationId xmlns:a16="http://schemas.microsoft.com/office/drawing/2014/main" id="{05F50727-A1E3-15E3-D08B-24C5C3767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908050"/>
            <a:ext cx="28432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magine 6" descr="Immagine che contiene erba, esterni, parcheggiato, bicicletta&#10;&#10;Descrizione generata automaticamente">
            <a:extLst>
              <a:ext uri="{FF2B5EF4-FFF2-40B4-BE49-F238E27FC236}">
                <a16:creationId xmlns:a16="http://schemas.microsoft.com/office/drawing/2014/main" id="{F4724D0D-BA50-72B2-76DC-21A2064F0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3176588"/>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Immagine 8" descr="Immagine che contiene scuro, nero, interni, viola&#10;&#10;Descrizione generata automaticamente">
            <a:extLst>
              <a:ext uri="{FF2B5EF4-FFF2-40B4-BE49-F238E27FC236}">
                <a16:creationId xmlns:a16="http://schemas.microsoft.com/office/drawing/2014/main" id="{FE5849B7-2A86-1F37-E822-7CA16A41B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825" y="1333500"/>
            <a:ext cx="56896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3BDB81E0-93FF-E70A-1975-ECF3891932D0}"/>
              </a:ext>
            </a:extLst>
          </p:cNvPr>
          <p:cNvSpPr>
            <a:spLocks noGrp="1" noChangeArrowheads="1"/>
          </p:cNvSpPr>
          <p:nvPr>
            <p:ph type="title"/>
          </p:nvPr>
        </p:nvSpPr>
        <p:spPr>
          <a:xfrm>
            <a:off x="0" y="-77788"/>
            <a:ext cx="9144000" cy="1143001"/>
          </a:xfrm>
        </p:spPr>
        <p:txBody>
          <a:bodyPr/>
          <a:lstStyle/>
          <a:p>
            <a:r>
              <a:rPr lang="it-IT" altLang="it-IT" sz="3200"/>
              <a:t>Con gli occhi propri (dott. Vittorio Napoli, Trento)</a:t>
            </a:r>
          </a:p>
        </p:txBody>
      </p:sp>
      <p:pic>
        <p:nvPicPr>
          <p:cNvPr id="18435" name="Picture 2">
            <a:extLst>
              <a:ext uri="{FF2B5EF4-FFF2-40B4-BE49-F238E27FC236}">
                <a16:creationId xmlns:a16="http://schemas.microsoft.com/office/drawing/2014/main" id="{5F32FBF9-0D02-2DA0-8D27-C396B847B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893763"/>
            <a:ext cx="838835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CasellaDiTesto 5">
            <a:extLst>
              <a:ext uri="{FF2B5EF4-FFF2-40B4-BE49-F238E27FC236}">
                <a16:creationId xmlns:a16="http://schemas.microsoft.com/office/drawing/2014/main" id="{7EBD4FEE-B3EC-1EF9-42FD-CC57D98FB88C}"/>
              </a:ext>
            </a:extLst>
          </p:cNvPr>
          <p:cNvSpPr txBox="1">
            <a:spLocks noChangeArrowheads="1"/>
          </p:cNvSpPr>
          <p:nvPr/>
        </p:nvSpPr>
        <p:spPr bwMode="auto">
          <a:xfrm>
            <a:off x="3492500" y="5373688"/>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solidFill>
                  <a:srgbClr val="FF0000"/>
                </a:solidFill>
              </a:rPr>
              <a:t>https://vittorionapoli.beepworld.it/eclissi.htm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E99A85BC-4596-1FBB-8EE4-E91FFA7A3545}"/>
              </a:ext>
            </a:extLst>
          </p:cNvPr>
          <p:cNvSpPr>
            <a:spLocks noGrp="1" noChangeArrowheads="1"/>
          </p:cNvSpPr>
          <p:nvPr>
            <p:ph type="title"/>
          </p:nvPr>
        </p:nvSpPr>
        <p:spPr/>
        <p:txBody>
          <a:bodyPr/>
          <a:lstStyle/>
          <a:p>
            <a:r>
              <a:rPr lang="it-IT" altLang="it-IT" sz="3600"/>
              <a:t>«Astronomia (non solo) per bambini»</a:t>
            </a:r>
          </a:p>
        </p:txBody>
      </p:sp>
      <p:pic>
        <p:nvPicPr>
          <p:cNvPr id="19459" name="Picture 2" descr="Mały astronom. Przewodnik dla dzieci - Karwasz Grzegorz">
            <a:extLst>
              <a:ext uri="{FF2B5EF4-FFF2-40B4-BE49-F238E27FC236}">
                <a16:creationId xmlns:a16="http://schemas.microsoft.com/office/drawing/2014/main" id="{D127647B-0B8E-79E7-D345-62A207C1F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7338"/>
            <a:ext cx="34607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CasellaDiTesto 3">
            <a:extLst>
              <a:ext uri="{FF2B5EF4-FFF2-40B4-BE49-F238E27FC236}">
                <a16:creationId xmlns:a16="http://schemas.microsoft.com/office/drawing/2014/main" id="{24A7FAB6-F598-5995-72F8-2DB31FF5FA18}"/>
              </a:ext>
            </a:extLst>
          </p:cNvPr>
          <p:cNvSpPr txBox="1">
            <a:spLocks noChangeArrowheads="1"/>
          </p:cNvSpPr>
          <p:nvPr/>
        </p:nvSpPr>
        <p:spPr bwMode="auto">
          <a:xfrm>
            <a:off x="4572000" y="2636838"/>
            <a:ext cx="3460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Non è un’ennesima collezione di belle foto fatte da astronomi professionisti ma una guida costruttivista di sviluppare l’interesse di bambini per l’astronomia e via questa – alle scienze naturali in genere.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6">
            <a:extLst>
              <a:ext uri="{FF2B5EF4-FFF2-40B4-BE49-F238E27FC236}">
                <a16:creationId xmlns:a16="http://schemas.microsoft.com/office/drawing/2014/main" id="{00D6A808-8C66-21B9-B711-F94ECAAC0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olo 1">
            <a:extLst>
              <a:ext uri="{FF2B5EF4-FFF2-40B4-BE49-F238E27FC236}">
                <a16:creationId xmlns:a16="http://schemas.microsoft.com/office/drawing/2014/main" id="{FA248B88-54F0-9D5C-6F63-D783B229E831}"/>
              </a:ext>
            </a:extLst>
          </p:cNvPr>
          <p:cNvSpPr>
            <a:spLocks noGrp="1" noChangeArrowheads="1"/>
          </p:cNvSpPr>
          <p:nvPr>
            <p:ph type="title"/>
          </p:nvPr>
        </p:nvSpPr>
        <p:spPr/>
        <p:txBody>
          <a:bodyPr/>
          <a:lstStyle/>
          <a:p>
            <a:r>
              <a:rPr lang="it-IT" altLang="it-IT" sz="3200"/>
              <a:t>Scopriamo il mondo per le approssimazioni successive</a:t>
            </a:r>
          </a:p>
        </p:txBody>
      </p:sp>
      <p:sp>
        <p:nvSpPr>
          <p:cNvPr id="20484" name="Segnaposto contenuto 2">
            <a:extLst>
              <a:ext uri="{FF2B5EF4-FFF2-40B4-BE49-F238E27FC236}">
                <a16:creationId xmlns:a16="http://schemas.microsoft.com/office/drawing/2014/main" id="{DC288542-32CB-FCAF-5AD8-F2A91D792448}"/>
              </a:ext>
            </a:extLst>
          </p:cNvPr>
          <p:cNvSpPr>
            <a:spLocks noGrp="1" noChangeArrowheads="1"/>
          </p:cNvSpPr>
          <p:nvPr>
            <p:ph idx="1"/>
          </p:nvPr>
        </p:nvSpPr>
        <p:spPr>
          <a:xfrm>
            <a:off x="457200" y="3932238"/>
            <a:ext cx="8229600" cy="4525962"/>
          </a:xfrm>
        </p:spPr>
        <p:txBody>
          <a:bodyPr/>
          <a:lstStyle/>
          <a:p>
            <a:r>
              <a:rPr lang="it-IT" altLang="it-IT" sz="2200" b="1">
                <a:solidFill>
                  <a:srgbClr val="C00000"/>
                </a:solidFill>
              </a:rPr>
              <a:t>Gli ‘specialisti’ – astronomi o astrofili, giovani (i.e. con la buona vista), che vivono al di fuori di grandi centri urbani, sanno nominare una costellazione dopo altra.</a:t>
            </a:r>
          </a:p>
          <a:p>
            <a:r>
              <a:rPr lang="it-IT" altLang="it-IT" sz="2200" b="1">
                <a:solidFill>
                  <a:srgbClr val="C00000"/>
                </a:solidFill>
              </a:rPr>
              <a:t>Noi, poveri mortali, possiamo provare di riconoscere un paio di costellazioni, condizioni meteo permettendo</a:t>
            </a:r>
            <a:r>
              <a:rPr lang="it-IT" altLang="it-IT" sz="2200"/>
              <a:t>.</a:t>
            </a:r>
          </a:p>
        </p:txBody>
      </p:sp>
      <p:sp>
        <p:nvSpPr>
          <p:cNvPr id="20485" name="CasellaDiTesto 5">
            <a:extLst>
              <a:ext uri="{FF2B5EF4-FFF2-40B4-BE49-F238E27FC236}">
                <a16:creationId xmlns:a16="http://schemas.microsoft.com/office/drawing/2014/main" id="{F646E1D5-5103-1EC8-4311-1B88969E1097}"/>
              </a:ext>
            </a:extLst>
          </p:cNvPr>
          <p:cNvSpPr txBox="1">
            <a:spLocks noChangeArrowheads="1"/>
          </p:cNvSpPr>
          <p:nvPr/>
        </p:nvSpPr>
        <p:spPr bwMode="auto">
          <a:xfrm>
            <a:off x="2916238" y="2147888"/>
            <a:ext cx="57705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b="1">
                <a:solidFill>
                  <a:srgbClr val="C00000"/>
                </a:solidFill>
              </a:rPr>
              <a:t>Regola 1: Lo facciamo con occhi propri</a:t>
            </a:r>
            <a:endParaRPr lang="it-IT" altLang="it-IT" sz="2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2BE194E6-C4B6-D25D-F6D2-EA607527BF6D}"/>
              </a:ext>
            </a:extLst>
          </p:cNvPr>
          <p:cNvSpPr>
            <a:spLocks noGrp="1" noChangeArrowheads="1"/>
          </p:cNvSpPr>
          <p:nvPr>
            <p:ph type="title"/>
          </p:nvPr>
        </p:nvSpPr>
        <p:spPr>
          <a:xfrm>
            <a:off x="457200" y="-41275"/>
            <a:ext cx="8686800" cy="1143000"/>
          </a:xfrm>
        </p:spPr>
        <p:txBody>
          <a:bodyPr/>
          <a:lstStyle/>
          <a:p>
            <a:r>
              <a:rPr lang="it-IT" altLang="it-IT" sz="3200"/>
              <a:t>Costellazioni, prima essenziali, poi  facoltative</a:t>
            </a:r>
          </a:p>
        </p:txBody>
      </p:sp>
      <p:sp>
        <p:nvSpPr>
          <p:cNvPr id="21507" name="CasellaDiTesto 8">
            <a:extLst>
              <a:ext uri="{FF2B5EF4-FFF2-40B4-BE49-F238E27FC236}">
                <a16:creationId xmlns:a16="http://schemas.microsoft.com/office/drawing/2014/main" id="{6890FEFC-7BBE-4683-B1D7-720E04BC2E11}"/>
              </a:ext>
            </a:extLst>
          </p:cNvPr>
          <p:cNvSpPr txBox="1">
            <a:spLocks noChangeArrowheads="1"/>
          </p:cNvSpPr>
          <p:nvPr/>
        </p:nvSpPr>
        <p:spPr bwMode="auto">
          <a:xfrm>
            <a:off x="0" y="5257800"/>
            <a:ext cx="79311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Il Grande Carro (Orsa Maggiore) e la Cassiopea sono facili da identificare.</a:t>
            </a:r>
          </a:p>
          <a:p>
            <a:pPr>
              <a:spcBef>
                <a:spcPct val="0"/>
              </a:spcBef>
              <a:buFontTx/>
              <a:buNone/>
            </a:pPr>
            <a:r>
              <a:rPr lang="it-IT" altLang="it-IT" sz="1800"/>
              <a:t>Partendo dalle due ruote posteriori del Carro si risale alla Stella Polare.</a:t>
            </a:r>
          </a:p>
          <a:p>
            <a:pPr>
              <a:spcBef>
                <a:spcPct val="0"/>
              </a:spcBef>
              <a:buFontTx/>
              <a:buNone/>
            </a:pPr>
            <a:r>
              <a:rPr lang="it-IT" altLang="it-IT" sz="1800"/>
              <a:t>Partendo dalla Cassiopea si trova l’Andromeda, e lì la sua galassia.</a:t>
            </a:r>
          </a:p>
          <a:p>
            <a:pPr>
              <a:spcBef>
                <a:spcPct val="0"/>
              </a:spcBef>
              <a:buFontTx/>
              <a:buNone/>
            </a:pPr>
            <a:r>
              <a:rPr lang="it-IT" altLang="it-IT" sz="1800"/>
              <a:t>Il Cigno è sopra la testa la sera d’estate.</a:t>
            </a:r>
          </a:p>
          <a:p>
            <a:pPr>
              <a:spcBef>
                <a:spcPct val="0"/>
              </a:spcBef>
              <a:buFontTx/>
              <a:buNone/>
            </a:pPr>
            <a:r>
              <a:rPr lang="it-IT" altLang="it-IT" sz="1800"/>
              <a:t>D’inverno, a Sud, risplende l’Orione: sembra un aquilone.   </a:t>
            </a:r>
          </a:p>
        </p:txBody>
      </p:sp>
      <p:pic>
        <p:nvPicPr>
          <p:cNvPr id="21508" name="Immagine 12">
            <a:extLst>
              <a:ext uri="{FF2B5EF4-FFF2-40B4-BE49-F238E27FC236}">
                <a16:creationId xmlns:a16="http://schemas.microsoft.com/office/drawing/2014/main" id="{2F8EC289-4C68-DC69-B5C4-3D0E2DAF8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812800"/>
            <a:ext cx="6792912"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magine 6">
            <a:extLst>
              <a:ext uri="{FF2B5EF4-FFF2-40B4-BE49-F238E27FC236}">
                <a16:creationId xmlns:a16="http://schemas.microsoft.com/office/drawing/2014/main" id="{03BB394C-1B14-8AB0-0C87-F38594BBD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3041650"/>
            <a:ext cx="331628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9AC4717B-AC1C-E684-B79E-B4C5058EA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6725"/>
            <a:ext cx="910907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asellaDiTesto 1">
            <a:extLst>
              <a:ext uri="{FF2B5EF4-FFF2-40B4-BE49-F238E27FC236}">
                <a16:creationId xmlns:a16="http://schemas.microsoft.com/office/drawing/2014/main" id="{9BA1F0BD-8039-49FB-342F-FAAFE8F08986}"/>
              </a:ext>
            </a:extLst>
          </p:cNvPr>
          <p:cNvSpPr txBox="1">
            <a:spLocks noChangeArrowheads="1"/>
          </p:cNvSpPr>
          <p:nvPr/>
        </p:nvSpPr>
        <p:spPr bwMode="auto">
          <a:xfrm flipH="1">
            <a:off x="684213" y="188913"/>
            <a:ext cx="80454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4000">
                <a:solidFill>
                  <a:srgbClr val="FFFF00"/>
                </a:solidFill>
              </a:rPr>
              <a:t>Che cos’è più bello del cielo</a:t>
            </a:r>
            <a:r>
              <a:rPr lang="pl-PL" altLang="it-IT" sz="4000">
                <a:solidFill>
                  <a:srgbClr val="FFFF00"/>
                </a:solidFill>
              </a:rPr>
              <a:t>?</a:t>
            </a:r>
            <a:r>
              <a:rPr lang="pl-PL" altLang="it-IT" sz="3600">
                <a:solidFill>
                  <a:srgbClr val="FFFF00"/>
                </a:solidFill>
              </a:rPr>
              <a:t> </a:t>
            </a:r>
            <a:endParaRPr lang="it-IT" altLang="it-IT" sz="3600">
              <a:solidFill>
                <a:srgbClr val="FFFF00"/>
              </a:solidFill>
            </a:endParaRPr>
          </a:p>
        </p:txBody>
      </p:sp>
      <p:sp>
        <p:nvSpPr>
          <p:cNvPr id="4100" name="Text Box 6">
            <a:extLst>
              <a:ext uri="{FF2B5EF4-FFF2-40B4-BE49-F238E27FC236}">
                <a16:creationId xmlns:a16="http://schemas.microsoft.com/office/drawing/2014/main" id="{E7136B8F-AE52-07C9-B399-2D48F9A82A0E}"/>
              </a:ext>
            </a:extLst>
          </p:cNvPr>
          <p:cNvSpPr txBox="1">
            <a:spLocks noChangeArrowheads="1"/>
          </p:cNvSpPr>
          <p:nvPr/>
        </p:nvSpPr>
        <p:spPr bwMode="auto">
          <a:xfrm>
            <a:off x="3995738" y="1125538"/>
            <a:ext cx="494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chemeClr val="bg1"/>
                </a:solidFill>
              </a:rPr>
              <a:t>„Nebulosa” di Barnard (costellazione di Orione)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85B1616E-4DDB-2D73-65A8-EE841CFDAB04}"/>
              </a:ext>
            </a:extLst>
          </p:cNvPr>
          <p:cNvSpPr>
            <a:spLocks noGrp="1" noChangeArrowheads="1"/>
          </p:cNvSpPr>
          <p:nvPr>
            <p:ph type="title"/>
          </p:nvPr>
        </p:nvSpPr>
        <p:spPr/>
        <p:txBody>
          <a:bodyPr/>
          <a:lstStyle/>
          <a:p>
            <a:r>
              <a:rPr lang="it-IT" altLang="it-IT" sz="3200"/>
              <a:t>Che cosa fa l’astronomo?</a:t>
            </a:r>
          </a:p>
        </p:txBody>
      </p:sp>
      <p:sp>
        <p:nvSpPr>
          <p:cNvPr id="3" name="Segnaposto contenuto 2">
            <a:extLst>
              <a:ext uri="{FF2B5EF4-FFF2-40B4-BE49-F238E27FC236}">
                <a16:creationId xmlns:a16="http://schemas.microsoft.com/office/drawing/2014/main" id="{B08DB7BB-1355-E36B-64D5-63AA8BCF9576}"/>
              </a:ext>
            </a:extLst>
          </p:cNvPr>
          <p:cNvSpPr>
            <a:spLocks noGrp="1"/>
          </p:cNvSpPr>
          <p:nvPr>
            <p:ph idx="1"/>
          </p:nvPr>
        </p:nvSpPr>
        <p:spPr>
          <a:xfrm>
            <a:off x="179388" y="1389063"/>
            <a:ext cx="2644775" cy="4525962"/>
          </a:xfrm>
        </p:spPr>
        <p:txBody>
          <a:bodyPr/>
          <a:lstStyle/>
          <a:p>
            <a:pPr>
              <a:defRPr/>
            </a:pPr>
            <a:r>
              <a:rPr lang="it-IT" sz="2000" dirty="0"/>
              <a:t>Zoologia</a:t>
            </a:r>
          </a:p>
          <a:p>
            <a:pPr>
              <a:defRPr/>
            </a:pPr>
            <a:r>
              <a:rPr lang="it-IT" sz="2000" dirty="0"/>
              <a:t>Geologia</a:t>
            </a:r>
          </a:p>
          <a:p>
            <a:pPr>
              <a:defRPr/>
            </a:pPr>
            <a:r>
              <a:rPr lang="it-IT" sz="2000" dirty="0"/>
              <a:t>Biologia etc.</a:t>
            </a:r>
          </a:p>
          <a:p>
            <a:pPr marL="0" indent="0">
              <a:buFontTx/>
              <a:buNone/>
              <a:defRPr/>
            </a:pPr>
            <a:r>
              <a:rPr lang="it-IT" sz="2000" dirty="0"/>
              <a:t>Sono le materie che </a:t>
            </a:r>
            <a:r>
              <a:rPr lang="it-IT" sz="2000" i="1" dirty="0"/>
              <a:t>studiano</a:t>
            </a:r>
            <a:r>
              <a:rPr lang="it-IT" sz="2000" dirty="0"/>
              <a:t> le determinate cose: geo, bio, zoo.</a:t>
            </a:r>
          </a:p>
          <a:p>
            <a:pPr marL="0" indent="0">
              <a:buFontTx/>
              <a:buNone/>
              <a:defRPr/>
            </a:pPr>
            <a:r>
              <a:rPr lang="it-IT" sz="2000" dirty="0"/>
              <a:t>La materia che studia gli astri dovrebbe chiamarsi </a:t>
            </a:r>
            <a:r>
              <a:rPr lang="it-IT" sz="2000" i="1" dirty="0"/>
              <a:t>astrologia</a:t>
            </a:r>
            <a:r>
              <a:rPr lang="it-IT" sz="2000" dirty="0"/>
              <a:t>.</a:t>
            </a:r>
          </a:p>
          <a:p>
            <a:pPr marL="0" indent="0">
              <a:buFontTx/>
              <a:buNone/>
              <a:defRPr/>
            </a:pPr>
            <a:r>
              <a:rPr lang="it-IT" sz="2000" dirty="0"/>
              <a:t>In fatti, anche Copernico scriveva (solo sulla richiesta) gli oroscopi. </a:t>
            </a:r>
          </a:p>
        </p:txBody>
      </p:sp>
      <p:pic>
        <p:nvPicPr>
          <p:cNvPr id="22532" name="Immagine 6">
            <a:extLst>
              <a:ext uri="{FF2B5EF4-FFF2-40B4-BE49-F238E27FC236}">
                <a16:creationId xmlns:a16="http://schemas.microsoft.com/office/drawing/2014/main" id="{0411890C-E783-B981-E858-5F047CB07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1373188"/>
            <a:ext cx="6107112"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A91C2D08-0B08-EE00-18C6-9679903C1D4D}"/>
              </a:ext>
            </a:extLst>
          </p:cNvPr>
          <p:cNvSpPr>
            <a:spLocks noGrp="1" noChangeArrowheads="1"/>
          </p:cNvSpPr>
          <p:nvPr>
            <p:ph type="title"/>
          </p:nvPr>
        </p:nvSpPr>
        <p:spPr/>
        <p:txBody>
          <a:bodyPr/>
          <a:lstStyle/>
          <a:p>
            <a:r>
              <a:rPr lang="it-IT" altLang="it-IT" sz="3200"/>
              <a:t>Non solo che cosa, ma anche perché</a:t>
            </a:r>
          </a:p>
        </p:txBody>
      </p:sp>
      <p:pic>
        <p:nvPicPr>
          <p:cNvPr id="23555" name="Immagine 5">
            <a:extLst>
              <a:ext uri="{FF2B5EF4-FFF2-40B4-BE49-F238E27FC236}">
                <a16:creationId xmlns:a16="http://schemas.microsoft.com/office/drawing/2014/main" id="{F72872BD-F4B0-9402-AE83-167645D72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268413"/>
            <a:ext cx="574992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Immagine 8">
            <a:extLst>
              <a:ext uri="{FF2B5EF4-FFF2-40B4-BE49-F238E27FC236}">
                <a16:creationId xmlns:a16="http://schemas.microsoft.com/office/drawing/2014/main" id="{BCC098A9-6329-CC3B-8502-5AE2049C8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4013200"/>
            <a:ext cx="5529263"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CasellaDiTesto 10">
            <a:extLst>
              <a:ext uri="{FF2B5EF4-FFF2-40B4-BE49-F238E27FC236}">
                <a16:creationId xmlns:a16="http://schemas.microsoft.com/office/drawing/2014/main" id="{511B3515-68E1-A132-BD2D-1FAA67904191}"/>
              </a:ext>
            </a:extLst>
          </p:cNvPr>
          <p:cNvSpPr txBox="1">
            <a:spLocks noChangeArrowheads="1"/>
          </p:cNvSpPr>
          <p:nvPr/>
        </p:nvSpPr>
        <p:spPr bwMode="auto">
          <a:xfrm>
            <a:off x="6145213" y="193198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Perché?</a:t>
            </a:r>
          </a:p>
          <a:p>
            <a:r>
              <a:rPr lang="it-IT" altLang="it-IT"/>
              <a:t>Perché?</a:t>
            </a:r>
          </a:p>
          <a:p>
            <a:r>
              <a:rPr lang="it-IT" altLang="it-IT"/>
              <a:t>Perché?</a:t>
            </a:r>
          </a:p>
        </p:txBody>
      </p:sp>
      <p:sp>
        <p:nvSpPr>
          <p:cNvPr id="23558" name="CasellaDiTesto 12">
            <a:extLst>
              <a:ext uri="{FF2B5EF4-FFF2-40B4-BE49-F238E27FC236}">
                <a16:creationId xmlns:a16="http://schemas.microsoft.com/office/drawing/2014/main" id="{04E6ED3E-3F16-0E0B-3BF1-61167441A159}"/>
              </a:ext>
            </a:extLst>
          </p:cNvPr>
          <p:cNvSpPr txBox="1">
            <a:spLocks noChangeArrowheads="1"/>
          </p:cNvSpPr>
          <p:nvPr/>
        </p:nvSpPr>
        <p:spPr bwMode="auto">
          <a:xfrm>
            <a:off x="457200" y="4292600"/>
            <a:ext cx="5356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Napoleone diceva:</a:t>
            </a:r>
          </a:p>
          <a:p>
            <a:r>
              <a:rPr lang="it-IT" altLang="it-IT"/>
              <a:t>‘Ogni soldato porta nello</a:t>
            </a:r>
          </a:p>
          <a:p>
            <a:r>
              <a:rPr lang="it-IT" altLang="it-IT"/>
              <a:t>zaino lo scettro del generale’</a:t>
            </a:r>
          </a:p>
          <a:p>
            <a:endParaRPr lang="it-IT" altLang="it-IT"/>
          </a:p>
          <a:p>
            <a:r>
              <a:rPr lang="it-IT" altLang="it-IT"/>
              <a:t>Io dico: ogni ragazzo porta</a:t>
            </a:r>
          </a:p>
          <a:p>
            <a:r>
              <a:rPr lang="it-IT" altLang="it-IT"/>
              <a:t>nella cartella il diploma di</a:t>
            </a:r>
          </a:p>
          <a:p>
            <a:r>
              <a:rPr lang="it-IT" altLang="it-IT"/>
              <a:t>Nobel. [principio di </a:t>
            </a:r>
          </a:p>
          <a:p>
            <a:r>
              <a:rPr lang="it-IT" altLang="it-IT"/>
              <a:t>valorizzazione dello studente+</a:t>
            </a:r>
          </a:p>
        </p:txBody>
      </p:sp>
      <p:sp>
        <p:nvSpPr>
          <p:cNvPr id="23559" name="CasellaDiTesto 14">
            <a:extLst>
              <a:ext uri="{FF2B5EF4-FFF2-40B4-BE49-F238E27FC236}">
                <a16:creationId xmlns:a16="http://schemas.microsoft.com/office/drawing/2014/main" id="{14E0A818-77DC-06D1-30DC-D211D4C95F15}"/>
              </a:ext>
            </a:extLst>
          </p:cNvPr>
          <p:cNvSpPr txBox="1">
            <a:spLocks noChangeArrowheads="1"/>
          </p:cNvSpPr>
          <p:nvPr/>
        </p:nvSpPr>
        <p:spPr bwMode="auto">
          <a:xfrm>
            <a:off x="4716463" y="6159500"/>
            <a:ext cx="5356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Anche se dura un secondo: è la tua </a:t>
            </a:r>
          </a:p>
          <a:p>
            <a:r>
              <a:rPr lang="it-IT" altLang="it-IT"/>
              <a:t>scoperta personale.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id="{AFF39235-9BAC-4390-F666-F8F695279C26}"/>
              </a:ext>
            </a:extLst>
          </p:cNvPr>
          <p:cNvSpPr>
            <a:spLocks noGrp="1" noChangeArrowheads="1"/>
          </p:cNvSpPr>
          <p:nvPr>
            <p:ph type="title"/>
          </p:nvPr>
        </p:nvSpPr>
        <p:spPr/>
        <p:txBody>
          <a:bodyPr/>
          <a:lstStyle/>
          <a:p>
            <a:r>
              <a:rPr lang="it-IT" altLang="it-IT" sz="3200"/>
              <a:t>Prima la motivazione</a:t>
            </a:r>
          </a:p>
        </p:txBody>
      </p:sp>
      <p:sp>
        <p:nvSpPr>
          <p:cNvPr id="24579" name="CasellaDiTesto 10">
            <a:extLst>
              <a:ext uri="{FF2B5EF4-FFF2-40B4-BE49-F238E27FC236}">
                <a16:creationId xmlns:a16="http://schemas.microsoft.com/office/drawing/2014/main" id="{06464A84-2BC1-2E4D-10AF-002C641A2740}"/>
              </a:ext>
            </a:extLst>
          </p:cNvPr>
          <p:cNvSpPr txBox="1">
            <a:spLocks noChangeArrowheads="1"/>
          </p:cNvSpPr>
          <p:nvPr/>
        </p:nvSpPr>
        <p:spPr bwMode="auto">
          <a:xfrm>
            <a:off x="250825" y="1104900"/>
            <a:ext cx="8785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200"/>
              <a:t>La matematica non è nata perché l’uomo ama le cose astratte, ma per poter calcolare la superfice del appezzamento del terreno in Mesopotamia o il volume di una piramide da costruire (in Egitto).  </a:t>
            </a:r>
          </a:p>
        </p:txBody>
      </p:sp>
      <p:sp>
        <p:nvSpPr>
          <p:cNvPr id="24580" name="CasellaDiTesto 14">
            <a:extLst>
              <a:ext uri="{FF2B5EF4-FFF2-40B4-BE49-F238E27FC236}">
                <a16:creationId xmlns:a16="http://schemas.microsoft.com/office/drawing/2014/main" id="{B88E4496-3A22-33A9-A0A2-DC051AF2C872}"/>
              </a:ext>
            </a:extLst>
          </p:cNvPr>
          <p:cNvSpPr txBox="1">
            <a:spLocks noChangeArrowheads="1"/>
          </p:cNvSpPr>
          <p:nvPr/>
        </p:nvSpPr>
        <p:spPr bwMode="auto">
          <a:xfrm>
            <a:off x="473075" y="6207125"/>
            <a:ext cx="535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Astronomia è nata per poter calcolare le stagioni.  </a:t>
            </a:r>
          </a:p>
        </p:txBody>
      </p:sp>
      <p:pic>
        <p:nvPicPr>
          <p:cNvPr id="24581" name="Immagine 6">
            <a:extLst>
              <a:ext uri="{FF2B5EF4-FFF2-40B4-BE49-F238E27FC236}">
                <a16:creationId xmlns:a16="http://schemas.microsoft.com/office/drawing/2014/main" id="{879768E0-98D3-A9D2-F8B8-772ACD29D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62188"/>
            <a:ext cx="6053138"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magine 3">
            <a:extLst>
              <a:ext uri="{FF2B5EF4-FFF2-40B4-BE49-F238E27FC236}">
                <a16:creationId xmlns:a16="http://schemas.microsoft.com/office/drawing/2014/main" id="{951A038E-81C0-89CC-96D0-F3AAE2D9B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2349500"/>
            <a:ext cx="26066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CasellaDiTesto 8">
            <a:extLst>
              <a:ext uri="{FF2B5EF4-FFF2-40B4-BE49-F238E27FC236}">
                <a16:creationId xmlns:a16="http://schemas.microsoft.com/office/drawing/2014/main" id="{BA1FE06F-5169-E972-F894-7B6EB525EF80}"/>
              </a:ext>
            </a:extLst>
          </p:cNvPr>
          <p:cNvSpPr txBox="1">
            <a:spLocks noChangeArrowheads="1"/>
          </p:cNvSpPr>
          <p:nvPr/>
        </p:nvSpPr>
        <p:spPr bwMode="auto">
          <a:xfrm>
            <a:off x="6429375" y="4883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Hagar Qim, Malta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5602" name="Picture 6">
            <a:extLst>
              <a:ext uri="{FF2B5EF4-FFF2-40B4-BE49-F238E27FC236}">
                <a16:creationId xmlns:a16="http://schemas.microsoft.com/office/drawing/2014/main" id="{04DB4448-5CAC-8D87-4627-3AC81B47D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4872038"/>
            <a:ext cx="19272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7">
            <a:extLst>
              <a:ext uri="{FF2B5EF4-FFF2-40B4-BE49-F238E27FC236}">
                <a16:creationId xmlns:a16="http://schemas.microsoft.com/office/drawing/2014/main" id="{24BAC794-B94B-27C6-34C3-D28EC422809E}"/>
              </a:ext>
            </a:extLst>
          </p:cNvPr>
          <p:cNvSpPr>
            <a:spLocks noChangeArrowheads="1"/>
          </p:cNvSpPr>
          <p:nvPr/>
        </p:nvSpPr>
        <p:spPr bwMode="auto">
          <a:xfrm>
            <a:off x="2555875" y="5449888"/>
            <a:ext cx="61563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b="1" baseline="30000">
                <a:solidFill>
                  <a:srgbClr val="FFFF00"/>
                </a:solidFill>
              </a:rPr>
              <a:t>1</a:t>
            </a:r>
            <a:r>
              <a:rPr lang="pl-PL" altLang="it-IT" sz="1800" b="1" i="1">
                <a:solidFill>
                  <a:srgbClr val="FFFF00"/>
                </a:solidFill>
              </a:rPr>
              <a:t>n </a:t>
            </a:r>
            <a:r>
              <a:rPr lang="pl-PL" altLang="it-IT" sz="1800" b="1">
                <a:solidFill>
                  <a:srgbClr val="FFFF00"/>
                </a:solidFill>
              </a:rPr>
              <a:t>+ </a:t>
            </a:r>
            <a:r>
              <a:rPr lang="pl-PL" altLang="it-IT" sz="1800" b="1" baseline="30000">
                <a:solidFill>
                  <a:srgbClr val="FFFF00"/>
                </a:solidFill>
              </a:rPr>
              <a:t>1</a:t>
            </a:r>
            <a:r>
              <a:rPr lang="pl-PL" altLang="it-IT" sz="1800" b="1" i="1">
                <a:solidFill>
                  <a:srgbClr val="FFFF00"/>
                </a:solidFill>
              </a:rPr>
              <a:t>p</a:t>
            </a:r>
            <a:r>
              <a:rPr lang="pl-PL" altLang="it-IT" sz="1800" b="1">
                <a:solidFill>
                  <a:srgbClr val="FFFF00"/>
                </a:solidFill>
              </a:rPr>
              <a:t> → </a:t>
            </a:r>
            <a:r>
              <a:rPr lang="pl-PL" altLang="it-IT" sz="1800" b="1" baseline="30000">
                <a:solidFill>
                  <a:srgbClr val="FFFF00"/>
                </a:solidFill>
              </a:rPr>
              <a:t>2</a:t>
            </a:r>
            <a:r>
              <a:rPr lang="pl-PL" altLang="it-IT" sz="1800" b="1">
                <a:solidFill>
                  <a:srgbClr val="FFFF00"/>
                </a:solidFill>
              </a:rPr>
              <a:t>H ; 		</a:t>
            </a:r>
            <a:r>
              <a:rPr lang="pl-PL" altLang="it-IT" sz="1800" b="1" baseline="30000">
                <a:solidFill>
                  <a:srgbClr val="FFFF00"/>
                </a:solidFill>
              </a:rPr>
              <a:t>1</a:t>
            </a:r>
            <a:r>
              <a:rPr lang="pl-PL" altLang="it-IT" sz="1800" b="1" i="1">
                <a:solidFill>
                  <a:srgbClr val="FFFF00"/>
                </a:solidFill>
              </a:rPr>
              <a:t>n </a:t>
            </a:r>
            <a:r>
              <a:rPr lang="pl-PL" altLang="it-IT" sz="1800" b="1">
                <a:solidFill>
                  <a:srgbClr val="FFFF00"/>
                </a:solidFill>
              </a:rPr>
              <a:t>+ </a:t>
            </a:r>
            <a:r>
              <a:rPr lang="pl-PL" altLang="it-IT" sz="1800" b="1" baseline="30000">
                <a:solidFill>
                  <a:srgbClr val="FFFF00"/>
                </a:solidFill>
              </a:rPr>
              <a:t>2</a:t>
            </a:r>
            <a:r>
              <a:rPr lang="pl-PL" altLang="it-IT" sz="1800" b="1">
                <a:solidFill>
                  <a:srgbClr val="FFFF00"/>
                </a:solidFill>
              </a:rPr>
              <a:t>H → </a:t>
            </a:r>
            <a:r>
              <a:rPr lang="pl-PL" altLang="it-IT" sz="1800" b="1" baseline="30000">
                <a:solidFill>
                  <a:srgbClr val="FFFF00"/>
                </a:solidFill>
              </a:rPr>
              <a:t>3</a:t>
            </a:r>
            <a:r>
              <a:rPr lang="pl-PL" altLang="it-IT" sz="1800" b="1">
                <a:solidFill>
                  <a:srgbClr val="FFFF00"/>
                </a:solidFill>
              </a:rPr>
              <a:t>H</a:t>
            </a:r>
            <a:endParaRPr lang="pl-PL" altLang="it-IT" sz="1800" b="1" baseline="30000">
              <a:solidFill>
                <a:srgbClr val="FFFF00"/>
              </a:solidFill>
            </a:endParaRPr>
          </a:p>
          <a:p>
            <a:pPr eaLnBrk="1" hangingPunct="1">
              <a:spcBef>
                <a:spcPct val="0"/>
              </a:spcBef>
              <a:buFontTx/>
              <a:buNone/>
            </a:pPr>
            <a:r>
              <a:rPr lang="pl-PL" altLang="it-IT" sz="1800" b="1" baseline="30000">
                <a:solidFill>
                  <a:srgbClr val="FFFF00"/>
                </a:solidFill>
              </a:rPr>
              <a:t>2</a:t>
            </a:r>
            <a:r>
              <a:rPr lang="pl-PL" altLang="it-IT" sz="1800" b="1">
                <a:solidFill>
                  <a:srgbClr val="FFFF00"/>
                </a:solidFill>
              </a:rPr>
              <a:t>H + </a:t>
            </a:r>
            <a:r>
              <a:rPr lang="pl-PL" altLang="it-IT" sz="1800" b="1" baseline="30000">
                <a:solidFill>
                  <a:srgbClr val="FFFF00"/>
                </a:solidFill>
              </a:rPr>
              <a:t>3</a:t>
            </a:r>
            <a:r>
              <a:rPr lang="pl-PL" altLang="it-IT" sz="1800" b="1">
                <a:solidFill>
                  <a:srgbClr val="FFFF00"/>
                </a:solidFill>
              </a:rPr>
              <a:t>H → </a:t>
            </a:r>
            <a:r>
              <a:rPr lang="pl-PL" altLang="it-IT" sz="1800" b="1" baseline="30000">
                <a:solidFill>
                  <a:srgbClr val="FFFF00"/>
                </a:solidFill>
              </a:rPr>
              <a:t>4</a:t>
            </a:r>
            <a:r>
              <a:rPr lang="pl-PL" altLang="it-IT" sz="1800" b="1">
                <a:solidFill>
                  <a:srgbClr val="FFFF00"/>
                </a:solidFill>
              </a:rPr>
              <a:t>He (+3,5 MeV) + </a:t>
            </a:r>
            <a:r>
              <a:rPr lang="pl-PL" altLang="it-IT" sz="1800" b="1" i="1">
                <a:solidFill>
                  <a:srgbClr val="FFFF00"/>
                </a:solidFill>
              </a:rPr>
              <a:t>n</a:t>
            </a:r>
            <a:r>
              <a:rPr lang="pl-PL" altLang="it-IT" sz="1800" b="1">
                <a:solidFill>
                  <a:srgbClr val="FFFF00"/>
                </a:solidFill>
              </a:rPr>
              <a:t> (+14,1 MeV)</a:t>
            </a:r>
            <a:endParaRPr lang="pl-PL" altLang="it-IT" sz="1800" b="1" baseline="30000">
              <a:solidFill>
                <a:srgbClr val="FFFF00"/>
              </a:solidFill>
            </a:endParaRPr>
          </a:p>
          <a:p>
            <a:pPr eaLnBrk="1" hangingPunct="1">
              <a:spcBef>
                <a:spcPct val="0"/>
              </a:spcBef>
              <a:buFontTx/>
              <a:buNone/>
            </a:pPr>
            <a:r>
              <a:rPr lang="pl-PL" altLang="it-IT" sz="1800" b="1" baseline="30000">
                <a:solidFill>
                  <a:srgbClr val="FFFF00"/>
                </a:solidFill>
              </a:rPr>
              <a:t>4</a:t>
            </a:r>
            <a:r>
              <a:rPr lang="en-US" altLang="it-IT" sz="1800" b="1">
                <a:solidFill>
                  <a:srgbClr val="FFFF00"/>
                </a:solidFill>
              </a:rPr>
              <a:t>He + </a:t>
            </a:r>
            <a:r>
              <a:rPr lang="pl-PL" altLang="it-IT" sz="1800" b="1" baseline="30000">
                <a:solidFill>
                  <a:srgbClr val="FFFF00"/>
                </a:solidFill>
              </a:rPr>
              <a:t>4</a:t>
            </a:r>
            <a:r>
              <a:rPr lang="en-US" altLang="it-IT" sz="1800" b="1">
                <a:solidFill>
                  <a:srgbClr val="FFFF00"/>
                </a:solidFill>
              </a:rPr>
              <a:t>He → </a:t>
            </a:r>
            <a:r>
              <a:rPr lang="pl-PL" altLang="it-IT" sz="1800" b="1" baseline="30000">
                <a:solidFill>
                  <a:srgbClr val="FFFF00"/>
                </a:solidFill>
              </a:rPr>
              <a:t>8</a:t>
            </a:r>
            <a:r>
              <a:rPr lang="en-US" altLang="it-IT" sz="1800" b="1">
                <a:solidFill>
                  <a:srgbClr val="FFFF00"/>
                </a:solidFill>
              </a:rPr>
              <a:t>Be – 93,7 keV.                             </a:t>
            </a:r>
          </a:p>
          <a:p>
            <a:pPr eaLnBrk="1" hangingPunct="1">
              <a:spcBef>
                <a:spcPct val="0"/>
              </a:spcBef>
              <a:buFontTx/>
              <a:buNone/>
            </a:pPr>
            <a:r>
              <a:rPr lang="pl-PL" altLang="it-IT" sz="1800" b="1" baseline="30000">
                <a:solidFill>
                  <a:srgbClr val="FFFF00"/>
                </a:solidFill>
              </a:rPr>
              <a:t>8</a:t>
            </a:r>
            <a:r>
              <a:rPr lang="en-US" altLang="it-IT" sz="1800" b="1">
                <a:solidFill>
                  <a:srgbClr val="FFFF00"/>
                </a:solidFill>
              </a:rPr>
              <a:t>Be + </a:t>
            </a:r>
            <a:r>
              <a:rPr lang="pl-PL" altLang="it-IT" sz="1800" b="1" baseline="30000">
                <a:solidFill>
                  <a:srgbClr val="FFFF00"/>
                </a:solidFill>
              </a:rPr>
              <a:t>4</a:t>
            </a:r>
            <a:r>
              <a:rPr lang="en-US" altLang="it-IT" sz="1800" b="1">
                <a:solidFill>
                  <a:srgbClr val="FFFF00"/>
                </a:solidFill>
              </a:rPr>
              <a:t>He → </a:t>
            </a:r>
            <a:r>
              <a:rPr lang="pl-PL" altLang="it-IT" sz="1800" b="1" baseline="30000">
                <a:solidFill>
                  <a:srgbClr val="FFFF00"/>
                </a:solidFill>
              </a:rPr>
              <a:t>12</a:t>
            </a:r>
            <a:r>
              <a:rPr lang="en-US" altLang="it-IT" sz="1800" b="1">
                <a:solidFill>
                  <a:srgbClr val="FFFF00"/>
                </a:solidFill>
              </a:rPr>
              <a:t>C + </a:t>
            </a:r>
            <a:r>
              <a:rPr lang="pl-PL" altLang="it-IT" sz="1800" b="1">
                <a:solidFill>
                  <a:srgbClr val="FFFF00"/>
                </a:solidFill>
              </a:rPr>
              <a:t>γ</a:t>
            </a:r>
            <a:r>
              <a:rPr lang="en-US" altLang="it-IT" sz="1800" b="1">
                <a:solidFill>
                  <a:srgbClr val="FFFF00"/>
                </a:solidFill>
              </a:rPr>
              <a:t> + 7,37 MeV  </a:t>
            </a:r>
            <a:endParaRPr lang="pl-PL" altLang="it-IT" sz="1800" b="1">
              <a:solidFill>
                <a:srgbClr val="FFFF00"/>
              </a:solidFill>
            </a:endParaRPr>
          </a:p>
          <a:p>
            <a:pPr eaLnBrk="1" hangingPunct="1">
              <a:spcBef>
                <a:spcPct val="0"/>
              </a:spcBef>
              <a:buFontTx/>
              <a:buNone/>
            </a:pPr>
            <a:r>
              <a:rPr lang="it-IT" altLang="it-IT" sz="1800" b="1">
                <a:solidFill>
                  <a:srgbClr val="FFFF00"/>
                </a:solidFill>
              </a:rPr>
              <a:t>e</a:t>
            </a:r>
            <a:r>
              <a:rPr lang="pl-PL" altLang="it-IT" sz="1800" b="1">
                <a:solidFill>
                  <a:srgbClr val="FFFF00"/>
                </a:solidFill>
              </a:rPr>
              <a:t>tc. fino </a:t>
            </a:r>
            <a:r>
              <a:rPr lang="it-IT" altLang="it-IT" sz="1800" b="1">
                <a:solidFill>
                  <a:srgbClr val="FFFF00"/>
                </a:solidFill>
              </a:rPr>
              <a:t>a</a:t>
            </a:r>
            <a:r>
              <a:rPr lang="pl-PL" altLang="it-IT" sz="1800" b="1">
                <a:solidFill>
                  <a:srgbClr val="FFFF00"/>
                </a:solidFill>
              </a:rPr>
              <a:t>l. ferro e nichel</a:t>
            </a:r>
            <a:r>
              <a:rPr lang="en-US" altLang="it-IT" sz="1800" b="1">
                <a:solidFill>
                  <a:srgbClr val="FFFF00"/>
                </a:solidFill>
              </a:rPr>
              <a:t>                        </a:t>
            </a:r>
            <a:endParaRPr lang="pl-PL" altLang="it-IT" sz="1800" b="1">
              <a:solidFill>
                <a:srgbClr val="FFFF00"/>
              </a:solidFill>
            </a:endParaRPr>
          </a:p>
        </p:txBody>
      </p:sp>
      <p:pic>
        <p:nvPicPr>
          <p:cNvPr id="25604" name="Picture 8">
            <a:extLst>
              <a:ext uri="{FF2B5EF4-FFF2-40B4-BE49-F238E27FC236}">
                <a16:creationId xmlns:a16="http://schemas.microsoft.com/office/drawing/2014/main" id="{62CD82D0-6749-5393-2627-9D8EE35C8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052513"/>
            <a:ext cx="6481762"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a:extLst>
              <a:ext uri="{FF2B5EF4-FFF2-40B4-BE49-F238E27FC236}">
                <a16:creationId xmlns:a16="http://schemas.microsoft.com/office/drawing/2014/main" id="{29013E80-7D9C-58E8-586C-063E07DDB08B}"/>
              </a:ext>
            </a:extLst>
          </p:cNvPr>
          <p:cNvSpPr>
            <a:spLocks noChangeArrowheads="1"/>
          </p:cNvSpPr>
          <p:nvPr/>
        </p:nvSpPr>
        <p:spPr bwMode="auto">
          <a:xfrm>
            <a:off x="468313"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pl-PL" altLang="it-IT" sz="4400">
                <a:solidFill>
                  <a:srgbClr val="FFFF00"/>
                </a:solidFill>
              </a:rPr>
              <a:t>S</a:t>
            </a:r>
            <a:r>
              <a:rPr lang="it-IT" altLang="it-IT" sz="4400">
                <a:solidFill>
                  <a:srgbClr val="FFFF00"/>
                </a:solidFill>
              </a:rPr>
              <a:t>ole</a:t>
            </a:r>
            <a:r>
              <a:rPr lang="pl-PL" altLang="it-IT" sz="4400">
                <a:solidFill>
                  <a:srgbClr val="FFFF00"/>
                </a:solidFill>
              </a:rPr>
              <a:t>, </a:t>
            </a:r>
            <a:r>
              <a:rPr lang="it-IT" altLang="it-IT" sz="4400">
                <a:solidFill>
                  <a:srgbClr val="FFFF00"/>
                </a:solidFill>
              </a:rPr>
              <a:t>il nostro forno cosmico </a:t>
            </a:r>
            <a:endParaRPr lang="pl-PL" altLang="it-IT" sz="440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slide(fromLeft)">
                                      <p:cBhvr>
                                        <p:cTn id="7" dur="1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B29AAD5-03BD-25DA-1E1A-76C5E3BA51B5}"/>
              </a:ext>
            </a:extLst>
          </p:cNvPr>
          <p:cNvSpPr>
            <a:spLocks noGrp="1" noChangeArrowheads="1"/>
          </p:cNvSpPr>
          <p:nvPr>
            <p:ph type="title"/>
          </p:nvPr>
        </p:nvSpPr>
        <p:spPr>
          <a:xfrm>
            <a:off x="457200" y="274638"/>
            <a:ext cx="4840288" cy="457200"/>
          </a:xfrm>
        </p:spPr>
        <p:txBody>
          <a:bodyPr/>
          <a:lstStyle/>
          <a:p>
            <a:pPr eaLnBrk="1" hangingPunct="1"/>
            <a:r>
              <a:rPr lang="it-IT" altLang="it-IT" sz="3200" b="1">
                <a:solidFill>
                  <a:schemeClr val="accent2"/>
                </a:solidFill>
              </a:rPr>
              <a:t>Reazioni termonucleari</a:t>
            </a:r>
          </a:p>
        </p:txBody>
      </p:sp>
      <p:pic>
        <p:nvPicPr>
          <p:cNvPr id="27651" name="Picture 3">
            <a:extLst>
              <a:ext uri="{FF2B5EF4-FFF2-40B4-BE49-F238E27FC236}">
                <a16:creationId xmlns:a16="http://schemas.microsoft.com/office/drawing/2014/main" id="{631A3C8A-BCDF-52F1-D825-23A6EB417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2063"/>
            <a:ext cx="88392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a:extLst>
              <a:ext uri="{FF2B5EF4-FFF2-40B4-BE49-F238E27FC236}">
                <a16:creationId xmlns:a16="http://schemas.microsoft.com/office/drawing/2014/main" id="{24540B23-7E6A-D605-A39E-94751A5C1BB8}"/>
              </a:ext>
            </a:extLst>
          </p:cNvPr>
          <p:cNvSpPr txBox="1">
            <a:spLocks noChangeArrowheads="1"/>
          </p:cNvSpPr>
          <p:nvPr/>
        </p:nvSpPr>
        <p:spPr bwMode="auto">
          <a:xfrm>
            <a:off x="223838" y="782638"/>
            <a:ext cx="8696325"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rgbClr val="FF0000"/>
                </a:solidFill>
              </a:rPr>
              <a:t>600 </a:t>
            </a:r>
            <a:r>
              <a:rPr lang="it-IT" altLang="it-IT" sz="2200">
                <a:solidFill>
                  <a:srgbClr val="FF0000"/>
                </a:solidFill>
              </a:rPr>
              <a:t>milioni di tonnellate di idrogeno </a:t>
            </a:r>
            <a:r>
              <a:rPr lang="pl-PL" altLang="it-IT" sz="2200">
                <a:solidFill>
                  <a:srgbClr val="FF0000"/>
                </a:solidFill>
              </a:rPr>
              <a:t>„</a:t>
            </a:r>
            <a:r>
              <a:rPr lang="it-IT" altLang="it-IT" sz="2200">
                <a:solidFill>
                  <a:srgbClr val="FF0000"/>
                </a:solidFill>
              </a:rPr>
              <a:t>bruciate</a:t>
            </a:r>
            <a:r>
              <a:rPr lang="pl-PL" altLang="it-IT" sz="2200">
                <a:solidFill>
                  <a:srgbClr val="FF0000"/>
                </a:solidFill>
              </a:rPr>
              <a:t>” </a:t>
            </a:r>
            <a:r>
              <a:rPr lang="it-IT" altLang="it-IT" sz="2200">
                <a:solidFill>
                  <a:srgbClr val="FF0000"/>
                </a:solidFill>
              </a:rPr>
              <a:t>in elio in un secondo </a:t>
            </a:r>
            <a:endParaRPr lang="en-AU" altLang="it-IT" sz="2200">
              <a:solidFill>
                <a:srgbClr val="FF0000"/>
              </a:solidFill>
            </a:endParaRPr>
          </a:p>
        </p:txBody>
      </p:sp>
      <p:sp>
        <p:nvSpPr>
          <p:cNvPr id="27653" name="CasellaDiTesto 1">
            <a:extLst>
              <a:ext uri="{FF2B5EF4-FFF2-40B4-BE49-F238E27FC236}">
                <a16:creationId xmlns:a16="http://schemas.microsoft.com/office/drawing/2014/main" id="{21FA3A39-75DC-989B-7EE8-1D8922673074}"/>
              </a:ext>
            </a:extLst>
          </p:cNvPr>
          <p:cNvSpPr txBox="1">
            <a:spLocks noChangeArrowheads="1"/>
          </p:cNvSpPr>
          <p:nvPr/>
        </p:nvSpPr>
        <p:spPr bwMode="auto">
          <a:xfrm flipH="1">
            <a:off x="304800" y="6465888"/>
            <a:ext cx="679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«Pronti, partenza, vita!» Euresis, Mostra scientifica, Rimini, 1998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C76F418-B308-0CE1-59C8-653A7C6E1494}"/>
              </a:ext>
            </a:extLst>
          </p:cNvPr>
          <p:cNvSpPr>
            <a:spLocks noGrp="1" noChangeArrowheads="1"/>
          </p:cNvSpPr>
          <p:nvPr>
            <p:ph type="title"/>
          </p:nvPr>
        </p:nvSpPr>
        <p:spPr>
          <a:xfrm>
            <a:off x="468313" y="0"/>
            <a:ext cx="8229600" cy="1143000"/>
          </a:xfrm>
        </p:spPr>
        <p:txBody>
          <a:bodyPr/>
          <a:lstStyle/>
          <a:p>
            <a:pPr eaLnBrk="1" hangingPunct="1"/>
            <a:r>
              <a:rPr lang="pl-PL" altLang="it-IT">
                <a:solidFill>
                  <a:srgbClr val="FFFF00"/>
                </a:solidFill>
              </a:rPr>
              <a:t>S</a:t>
            </a:r>
            <a:r>
              <a:rPr lang="it-IT" altLang="it-IT">
                <a:solidFill>
                  <a:srgbClr val="FFFF00"/>
                </a:solidFill>
              </a:rPr>
              <a:t>ole</a:t>
            </a:r>
            <a:r>
              <a:rPr lang="pl-PL" altLang="it-IT">
                <a:solidFill>
                  <a:srgbClr val="FFFF00"/>
                </a:solidFill>
              </a:rPr>
              <a:t> = </a:t>
            </a:r>
            <a:r>
              <a:rPr lang="it-IT" altLang="it-IT">
                <a:solidFill>
                  <a:srgbClr val="FFFF00"/>
                </a:solidFill>
              </a:rPr>
              <a:t>stella</a:t>
            </a:r>
            <a:r>
              <a:rPr lang="pl-PL" altLang="it-IT">
                <a:solidFill>
                  <a:srgbClr val="FFFF00"/>
                </a:solidFill>
              </a:rPr>
              <a:t> „</a:t>
            </a:r>
            <a:r>
              <a:rPr lang="it-IT" altLang="it-IT">
                <a:solidFill>
                  <a:srgbClr val="FFFF00"/>
                </a:solidFill>
              </a:rPr>
              <a:t>riciclata</a:t>
            </a:r>
            <a:r>
              <a:rPr lang="pl-PL" altLang="it-IT">
                <a:solidFill>
                  <a:srgbClr val="FFFF00"/>
                </a:solidFill>
              </a:rPr>
              <a:t>”</a:t>
            </a:r>
          </a:p>
        </p:txBody>
      </p:sp>
      <p:pic>
        <p:nvPicPr>
          <p:cNvPr id="28675" name="Picture 3">
            <a:extLst>
              <a:ext uri="{FF2B5EF4-FFF2-40B4-BE49-F238E27FC236}">
                <a16:creationId xmlns:a16="http://schemas.microsoft.com/office/drawing/2014/main" id="{6E97C251-A314-87C2-1579-A7DA7C696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429000"/>
            <a:ext cx="417512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a:extLst>
              <a:ext uri="{FF2B5EF4-FFF2-40B4-BE49-F238E27FC236}">
                <a16:creationId xmlns:a16="http://schemas.microsoft.com/office/drawing/2014/main" id="{AE9BA7FB-F9D9-A1E5-EE15-97F85464A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2089150"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a:extLst>
              <a:ext uri="{FF2B5EF4-FFF2-40B4-BE49-F238E27FC236}">
                <a16:creationId xmlns:a16="http://schemas.microsoft.com/office/drawing/2014/main" id="{1ECA864C-95FF-8B2A-BD37-AAEE6E641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196975"/>
            <a:ext cx="20875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a:extLst>
              <a:ext uri="{FF2B5EF4-FFF2-40B4-BE49-F238E27FC236}">
                <a16:creationId xmlns:a16="http://schemas.microsoft.com/office/drawing/2014/main" id="{2B562BE9-73B4-FB15-2D69-3C3A3A965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196975"/>
            <a:ext cx="208756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a:extLst>
              <a:ext uri="{FF2B5EF4-FFF2-40B4-BE49-F238E27FC236}">
                <a16:creationId xmlns:a16="http://schemas.microsoft.com/office/drawing/2014/main" id="{A23615E9-EDDF-6416-23C3-2065A0163232}"/>
              </a:ext>
            </a:extLst>
          </p:cNvPr>
          <p:cNvSpPr txBox="1">
            <a:spLocks noChangeArrowheads="1"/>
          </p:cNvSpPr>
          <p:nvPr/>
        </p:nvSpPr>
        <p:spPr bwMode="auto">
          <a:xfrm>
            <a:off x="4752975" y="3933825"/>
            <a:ext cx="4343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800">
                <a:solidFill>
                  <a:srgbClr val="FFFF00"/>
                </a:solidFill>
              </a:rPr>
              <a:t>Universo: 13,</a:t>
            </a:r>
            <a:r>
              <a:rPr lang="it-IT" altLang="it-IT" sz="2800">
                <a:solidFill>
                  <a:srgbClr val="FFFF00"/>
                </a:solidFill>
              </a:rPr>
              <a:t>78</a:t>
            </a:r>
            <a:r>
              <a:rPr lang="pl-PL" altLang="it-IT" sz="2800">
                <a:solidFill>
                  <a:srgbClr val="FFFF00"/>
                </a:solidFill>
              </a:rPr>
              <a:t> mld anni</a:t>
            </a:r>
          </a:p>
          <a:p>
            <a:pPr eaLnBrk="1" hangingPunct="1">
              <a:spcBef>
                <a:spcPct val="0"/>
              </a:spcBef>
              <a:buFontTx/>
              <a:buNone/>
            </a:pPr>
            <a:endParaRPr lang="pl-PL" altLang="it-IT" sz="2800">
              <a:solidFill>
                <a:srgbClr val="FFFF00"/>
              </a:solidFill>
            </a:endParaRPr>
          </a:p>
          <a:p>
            <a:pPr eaLnBrk="1" hangingPunct="1">
              <a:spcBef>
                <a:spcPct val="0"/>
              </a:spcBef>
              <a:buFontTx/>
              <a:buNone/>
            </a:pPr>
            <a:r>
              <a:rPr lang="pl-PL" altLang="it-IT" sz="2800">
                <a:solidFill>
                  <a:srgbClr val="FFFF00"/>
                </a:solidFill>
              </a:rPr>
              <a:t>Sistema solare: 4,5</a:t>
            </a:r>
            <a:r>
              <a:rPr lang="it-IT" altLang="it-IT" sz="2800">
                <a:solidFill>
                  <a:srgbClr val="FFFF00"/>
                </a:solidFill>
              </a:rPr>
              <a:t>67</a:t>
            </a:r>
            <a:r>
              <a:rPr lang="pl-PL" altLang="it-IT" sz="2800">
                <a:solidFill>
                  <a:srgbClr val="FFFF00"/>
                </a:solidFill>
              </a:rPr>
              <a:t> mld</a:t>
            </a:r>
          </a:p>
        </p:txBody>
      </p:sp>
      <p:grpSp>
        <p:nvGrpSpPr>
          <p:cNvPr id="28680" name="Group 8">
            <a:extLst>
              <a:ext uri="{FF2B5EF4-FFF2-40B4-BE49-F238E27FC236}">
                <a16:creationId xmlns:a16="http://schemas.microsoft.com/office/drawing/2014/main" id="{8319A4EE-7538-C28A-0AF7-BFB8F0922759}"/>
              </a:ext>
            </a:extLst>
          </p:cNvPr>
          <p:cNvGrpSpPr>
            <a:grpSpLocks/>
          </p:cNvGrpSpPr>
          <p:nvPr/>
        </p:nvGrpSpPr>
        <p:grpSpPr bwMode="auto">
          <a:xfrm>
            <a:off x="539750" y="5949950"/>
            <a:ext cx="7993063" cy="698500"/>
            <a:chOff x="340" y="3748"/>
            <a:chExt cx="5035" cy="440"/>
          </a:xfrm>
        </p:grpSpPr>
        <p:sp>
          <p:nvSpPr>
            <p:cNvPr id="28681" name="Line 9">
              <a:extLst>
                <a:ext uri="{FF2B5EF4-FFF2-40B4-BE49-F238E27FC236}">
                  <a16:creationId xmlns:a16="http://schemas.microsoft.com/office/drawing/2014/main" id="{2C460561-C3F7-C6EA-79A9-32B46E51140A}"/>
                </a:ext>
              </a:extLst>
            </p:cNvPr>
            <p:cNvSpPr>
              <a:spLocks noChangeShapeType="1"/>
            </p:cNvSpPr>
            <p:nvPr/>
          </p:nvSpPr>
          <p:spPr bwMode="auto">
            <a:xfrm>
              <a:off x="340" y="3974"/>
              <a:ext cx="1361" cy="0"/>
            </a:xfrm>
            <a:prstGeom prst="line">
              <a:avLst/>
            </a:prstGeom>
            <a:noFill/>
            <a:ln w="31750">
              <a:solidFill>
                <a:srgbClr val="00FF00"/>
              </a:solidFill>
              <a:round/>
              <a:headEnd type="oval" w="lg" len="lg"/>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8682" name="Line 10">
              <a:extLst>
                <a:ext uri="{FF2B5EF4-FFF2-40B4-BE49-F238E27FC236}">
                  <a16:creationId xmlns:a16="http://schemas.microsoft.com/office/drawing/2014/main" id="{76F38CD7-9FF5-55DD-3897-DDC609653979}"/>
                </a:ext>
              </a:extLst>
            </p:cNvPr>
            <p:cNvSpPr>
              <a:spLocks noChangeShapeType="1"/>
            </p:cNvSpPr>
            <p:nvPr/>
          </p:nvSpPr>
          <p:spPr bwMode="auto">
            <a:xfrm>
              <a:off x="1882" y="3974"/>
              <a:ext cx="1361" cy="0"/>
            </a:xfrm>
            <a:prstGeom prst="line">
              <a:avLst/>
            </a:prstGeom>
            <a:noFill/>
            <a:ln w="31750">
              <a:solidFill>
                <a:srgbClr val="00FF00"/>
              </a:solidFill>
              <a:round/>
              <a:headEnd type="oval" w="lg" len="lg"/>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8683" name="Line 11">
              <a:extLst>
                <a:ext uri="{FF2B5EF4-FFF2-40B4-BE49-F238E27FC236}">
                  <a16:creationId xmlns:a16="http://schemas.microsoft.com/office/drawing/2014/main" id="{A09F95B2-6AD3-168F-D250-C59E7618C4FA}"/>
                </a:ext>
              </a:extLst>
            </p:cNvPr>
            <p:cNvSpPr>
              <a:spLocks noChangeShapeType="1"/>
            </p:cNvSpPr>
            <p:nvPr/>
          </p:nvSpPr>
          <p:spPr bwMode="auto">
            <a:xfrm>
              <a:off x="4014" y="3974"/>
              <a:ext cx="1361" cy="0"/>
            </a:xfrm>
            <a:prstGeom prst="line">
              <a:avLst/>
            </a:prstGeom>
            <a:noFill/>
            <a:ln w="31750">
              <a:solidFill>
                <a:srgbClr val="00FF00"/>
              </a:solidFill>
              <a:round/>
              <a:headEnd type="oval" w="lg" len="lg"/>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8684" name="Oval 12">
              <a:extLst>
                <a:ext uri="{FF2B5EF4-FFF2-40B4-BE49-F238E27FC236}">
                  <a16:creationId xmlns:a16="http://schemas.microsoft.com/office/drawing/2014/main" id="{E975AFC5-C85B-4422-CBBE-A8D09275C708}"/>
                </a:ext>
              </a:extLst>
            </p:cNvPr>
            <p:cNvSpPr>
              <a:spLocks noChangeArrowheads="1"/>
            </p:cNvSpPr>
            <p:nvPr/>
          </p:nvSpPr>
          <p:spPr bwMode="auto">
            <a:xfrm>
              <a:off x="3379" y="3748"/>
              <a:ext cx="454" cy="4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600">
                <a:solidFill>
                  <a:srgbClr val="000099"/>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lide(fromLeft)">
                                      <p:cBhvr>
                                        <p:cTn id="7" dur="10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439"/>
                                        </p:tgtEl>
                                        <p:attrNameLst>
                                          <p:attrName>style.visibility</p:attrName>
                                        </p:attrNameLst>
                                      </p:cBhvr>
                                      <p:to>
                                        <p:strVal val="visible"/>
                                      </p:to>
                                    </p:set>
                                    <p:animEffect transition="in" filter="slide(fromBottom)">
                                      <p:cBhvr>
                                        <p:cTn id="12" dur="5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6ED6048C-3DCA-76EB-9595-1CAEAA0688A3}"/>
              </a:ext>
            </a:extLst>
          </p:cNvPr>
          <p:cNvSpPr>
            <a:spLocks noGrp="1" noChangeArrowheads="1"/>
          </p:cNvSpPr>
          <p:nvPr>
            <p:ph type="title"/>
          </p:nvPr>
        </p:nvSpPr>
        <p:spPr/>
        <p:txBody>
          <a:bodyPr/>
          <a:lstStyle/>
          <a:p>
            <a:r>
              <a:rPr lang="it-IT" altLang="it-IT" sz="3600"/>
              <a:t>Queste esplosioni diventano fornaci per gli elementi chimici pesanti</a:t>
            </a:r>
          </a:p>
        </p:txBody>
      </p:sp>
      <p:sp>
        <p:nvSpPr>
          <p:cNvPr id="29699" name="CasellaDiTesto 4">
            <a:extLst>
              <a:ext uri="{FF2B5EF4-FFF2-40B4-BE49-F238E27FC236}">
                <a16:creationId xmlns:a16="http://schemas.microsoft.com/office/drawing/2014/main" id="{64C0E226-D553-7252-7034-97BDE006E40B}"/>
              </a:ext>
            </a:extLst>
          </p:cNvPr>
          <p:cNvSpPr txBox="1">
            <a:spLocks noChangeArrowheads="1"/>
          </p:cNvSpPr>
          <p:nvPr/>
        </p:nvSpPr>
        <p:spPr bwMode="auto">
          <a:xfrm>
            <a:off x="214313" y="5832475"/>
            <a:ext cx="87153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a:hlinkClick r:id="rId2"/>
              </a:rPr>
              <a:t>https://youtu.be/iMtT-4fTkjQ</a:t>
            </a:r>
            <a:endParaRPr lang="it-IT" altLang="it-IT" sz="1800" b="1"/>
          </a:p>
          <a:p>
            <a:pPr>
              <a:spcBef>
                <a:spcPct val="0"/>
              </a:spcBef>
              <a:buFontTx/>
              <a:buNone/>
            </a:pPr>
            <a:r>
              <a:rPr lang="it-IT" altLang="it-IT" sz="1600">
                <a:hlinkClick r:id="rId3"/>
              </a:rPr>
              <a:t>https://www.universetoday.com/153993/astronomers-watch-a-star-die-and-then-explode-as-a-supernova/</a:t>
            </a:r>
            <a:endParaRPr lang="it-IT" altLang="it-IT" sz="1600"/>
          </a:p>
        </p:txBody>
      </p:sp>
      <p:pic>
        <p:nvPicPr>
          <p:cNvPr id="29700" name="Picture 2">
            <a:extLst>
              <a:ext uri="{FF2B5EF4-FFF2-40B4-BE49-F238E27FC236}">
                <a16:creationId xmlns:a16="http://schemas.microsoft.com/office/drawing/2014/main" id="{6E41B312-0531-DDEA-6F6A-D597D8EF5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1433513"/>
            <a:ext cx="48641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asellaDiTesto 7">
            <a:extLst>
              <a:ext uri="{FF2B5EF4-FFF2-40B4-BE49-F238E27FC236}">
                <a16:creationId xmlns:a16="http://schemas.microsoft.com/office/drawing/2014/main" id="{2C07E613-C038-33E5-2E8A-79804A81080B}"/>
              </a:ext>
            </a:extLst>
          </p:cNvPr>
          <p:cNvSpPr txBox="1">
            <a:spLocks noChangeArrowheads="1"/>
          </p:cNvSpPr>
          <p:nvPr/>
        </p:nvSpPr>
        <p:spPr bwMode="auto">
          <a:xfrm>
            <a:off x="422275" y="4518025"/>
            <a:ext cx="8224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t>La stelle si spegne e collassa su sé stessa. Elementi chimici, sotto un’enorme pressione, si fondono, in elementi più pesanti, come rame, selenio, piombo, e anche uranio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5E1C21E1-7336-54F4-E191-B2B835F5D53D}"/>
              </a:ext>
            </a:extLst>
          </p:cNvPr>
          <p:cNvSpPr>
            <a:spLocks noGrp="1" noChangeArrowheads="1"/>
          </p:cNvSpPr>
          <p:nvPr>
            <p:ph type="title"/>
          </p:nvPr>
        </p:nvSpPr>
        <p:spPr>
          <a:xfrm>
            <a:off x="441325" y="11113"/>
            <a:ext cx="8229600" cy="1143000"/>
          </a:xfrm>
        </p:spPr>
        <p:txBody>
          <a:bodyPr/>
          <a:lstStyle/>
          <a:p>
            <a:r>
              <a:rPr lang="it-IT" altLang="it-IT" sz="3600"/>
              <a:t>Come lo sappiamo?</a:t>
            </a:r>
          </a:p>
        </p:txBody>
      </p:sp>
      <p:sp>
        <p:nvSpPr>
          <p:cNvPr id="3" name="Segnaposto contenuto 2">
            <a:extLst>
              <a:ext uri="{FF2B5EF4-FFF2-40B4-BE49-F238E27FC236}">
                <a16:creationId xmlns:a16="http://schemas.microsoft.com/office/drawing/2014/main" id="{E6230F5C-3861-C6F4-4A25-D2FF7F6B3221}"/>
              </a:ext>
            </a:extLst>
          </p:cNvPr>
          <p:cNvSpPr>
            <a:spLocks noGrp="1"/>
          </p:cNvSpPr>
          <p:nvPr>
            <p:ph idx="1"/>
          </p:nvPr>
        </p:nvSpPr>
        <p:spPr>
          <a:xfrm>
            <a:off x="441325" y="890588"/>
            <a:ext cx="8229600" cy="1036637"/>
          </a:xfrm>
        </p:spPr>
        <p:txBody>
          <a:bodyPr/>
          <a:lstStyle/>
          <a:p>
            <a:pPr>
              <a:defRPr/>
            </a:pPr>
            <a:r>
              <a:rPr lang="it-IT" sz="2000" dirty="0"/>
              <a:t>Dalla tavola periodica degli elementi chimici:</a:t>
            </a:r>
          </a:p>
          <a:p>
            <a:pPr marL="0" indent="0">
              <a:buFontTx/>
              <a:buNone/>
              <a:defRPr/>
            </a:pPr>
            <a:r>
              <a:rPr lang="it-IT" sz="2000" dirty="0"/>
              <a:t>Elementi più pesanti del ferro non possono essere creati nelle stelle ‘normali’</a:t>
            </a:r>
          </a:p>
        </p:txBody>
      </p:sp>
      <p:sp>
        <p:nvSpPr>
          <p:cNvPr id="30724" name="CasellaDiTesto 4">
            <a:extLst>
              <a:ext uri="{FF2B5EF4-FFF2-40B4-BE49-F238E27FC236}">
                <a16:creationId xmlns:a16="http://schemas.microsoft.com/office/drawing/2014/main" id="{A2456753-3EFD-40B1-0887-A112620A032B}"/>
              </a:ext>
            </a:extLst>
          </p:cNvPr>
          <p:cNvSpPr txBox="1">
            <a:spLocks noChangeArrowheads="1"/>
          </p:cNvSpPr>
          <p:nvPr/>
        </p:nvSpPr>
        <p:spPr bwMode="auto">
          <a:xfrm>
            <a:off x="439738" y="6361113"/>
            <a:ext cx="8704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https://www.scienzafacile.com/introduzione-alla-tavola-periodica-degli-elementi/</a:t>
            </a:r>
          </a:p>
        </p:txBody>
      </p:sp>
      <p:pic>
        <p:nvPicPr>
          <p:cNvPr id="30725" name="Picture 4" descr="Introduzione alla tavola periodica degli elementi">
            <a:extLst>
              <a:ext uri="{FF2B5EF4-FFF2-40B4-BE49-F238E27FC236}">
                <a16:creationId xmlns:a16="http://schemas.microsoft.com/office/drawing/2014/main" id="{EA102183-F435-E20B-1AE3-0A8001838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2089150"/>
            <a:ext cx="772795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B3271EE-A08B-2AB1-1034-3FED6F3C4743}"/>
              </a:ext>
            </a:extLst>
          </p:cNvPr>
          <p:cNvSpPr>
            <a:spLocks noGrp="1" noChangeArrowheads="1"/>
          </p:cNvSpPr>
          <p:nvPr>
            <p:ph type="title"/>
          </p:nvPr>
        </p:nvSpPr>
        <p:spPr/>
        <p:txBody>
          <a:bodyPr/>
          <a:lstStyle/>
          <a:p>
            <a:r>
              <a:rPr lang="it-IT" altLang="it-IT" sz="3600"/>
              <a:t>Qual è l’età della Terra?</a:t>
            </a:r>
            <a:endParaRPr lang="pl-PL" altLang="it-IT" sz="3600"/>
          </a:p>
        </p:txBody>
      </p:sp>
      <p:pic>
        <p:nvPicPr>
          <p:cNvPr id="31747" name="Picture 3">
            <a:extLst>
              <a:ext uri="{FF2B5EF4-FFF2-40B4-BE49-F238E27FC236}">
                <a16:creationId xmlns:a16="http://schemas.microsoft.com/office/drawing/2014/main" id="{A51DBAE2-8669-EE00-69C4-19ED2887C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1341438"/>
            <a:ext cx="4784725" cy="391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Oval 4">
            <a:extLst>
              <a:ext uri="{FF2B5EF4-FFF2-40B4-BE49-F238E27FC236}">
                <a16:creationId xmlns:a16="http://schemas.microsoft.com/office/drawing/2014/main" id="{EACE17D2-6D53-EE92-A02E-92F999BC6EE0}"/>
              </a:ext>
            </a:extLst>
          </p:cNvPr>
          <p:cNvSpPr>
            <a:spLocks noChangeArrowheads="1"/>
          </p:cNvSpPr>
          <p:nvPr/>
        </p:nvSpPr>
        <p:spPr bwMode="auto">
          <a:xfrm>
            <a:off x="2843213" y="1341438"/>
            <a:ext cx="1368425" cy="647700"/>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a:p>
        </p:txBody>
      </p:sp>
      <p:sp>
        <p:nvSpPr>
          <p:cNvPr id="31749" name="Text Box 5">
            <a:extLst>
              <a:ext uri="{FF2B5EF4-FFF2-40B4-BE49-F238E27FC236}">
                <a16:creationId xmlns:a16="http://schemas.microsoft.com/office/drawing/2014/main" id="{D91AC838-1143-00CC-50DB-E5ED5F8F7EEA}"/>
              </a:ext>
            </a:extLst>
          </p:cNvPr>
          <p:cNvSpPr txBox="1">
            <a:spLocks noChangeArrowheads="1"/>
          </p:cNvSpPr>
          <p:nvPr/>
        </p:nvSpPr>
        <p:spPr bwMode="auto">
          <a:xfrm>
            <a:off x="250825" y="6218238"/>
            <a:ext cx="88931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1100"/>
              <a:t>Science </a:t>
            </a:r>
            <a:r>
              <a:rPr lang="en-US" altLang="it-IT" sz="1100" b="1"/>
              <a:t>321</a:t>
            </a:r>
            <a:r>
              <a:rPr lang="en-US" altLang="it-IT" sz="1100"/>
              <a:t>, 1828 (2008);</a:t>
            </a:r>
            <a:r>
              <a:rPr lang="pl-PL" altLang="it-IT" sz="1100"/>
              <a:t> </a:t>
            </a:r>
            <a:r>
              <a:rPr lang="en-US" altLang="it-IT" sz="1100"/>
              <a:t>Jonathan O'Neil, et al.</a:t>
            </a:r>
            <a:r>
              <a:rPr lang="pl-PL" altLang="it-IT" sz="1100"/>
              <a:t> </a:t>
            </a:r>
            <a:r>
              <a:rPr lang="en-US" altLang="it-IT" sz="1100" b="1"/>
              <a:t>Neodymium-142 Evidence</a:t>
            </a:r>
            <a:r>
              <a:rPr lang="pl-PL" altLang="it-IT" sz="1100" b="1"/>
              <a:t> </a:t>
            </a:r>
            <a:r>
              <a:rPr lang="en-US" altLang="it-IT" sz="1100" b="1"/>
              <a:t>for Hadean Mafic Crust</a:t>
            </a:r>
            <a:endParaRPr lang="en-US" altLang="it-IT" sz="1100"/>
          </a:p>
          <a:p>
            <a:pPr>
              <a:spcBef>
                <a:spcPct val="0"/>
              </a:spcBef>
              <a:buFontTx/>
              <a:buNone/>
            </a:pPr>
            <a:r>
              <a:rPr lang="en-US" altLang="it-IT" sz="1100"/>
              <a:t>Science </a:t>
            </a:r>
            <a:r>
              <a:rPr lang="en-US" altLang="it-IT" sz="1100" b="1"/>
              <a:t>309</a:t>
            </a:r>
            <a:r>
              <a:rPr lang="en-US" altLang="it-IT" sz="1100"/>
              <a:t>, 576 (2005);</a:t>
            </a:r>
            <a:r>
              <a:rPr lang="pl-PL" altLang="it-IT" sz="1100"/>
              <a:t> </a:t>
            </a:r>
            <a:r>
              <a:rPr lang="en-US" altLang="it-IT" sz="1100"/>
              <a:t>M. Boyet, et al.</a:t>
            </a:r>
            <a:r>
              <a:rPr lang="pl-PL" altLang="it-IT" sz="1100"/>
              <a:t> </a:t>
            </a:r>
            <a:r>
              <a:rPr lang="en-US" altLang="it-IT" sz="1100" b="1"/>
              <a:t>Silicate Earth</a:t>
            </a:r>
            <a:r>
              <a:rPr lang="pl-PL" altLang="it-IT" sz="1100" b="1"/>
              <a:t> </a:t>
            </a:r>
            <a:r>
              <a:rPr lang="en-US" altLang="it-IT" sz="1100" b="1"/>
              <a:t>142Nd Evidence for Early (&gt;4.53 Ga) Global Differentiation of the</a:t>
            </a:r>
            <a:r>
              <a:rPr lang="pl-PL" altLang="it-IT" sz="1100" b="1"/>
              <a:t> </a:t>
            </a:r>
            <a:r>
              <a:rPr lang="en-US" altLang="it-IT" sz="1100" b="1"/>
              <a:t>Silicate Earth</a:t>
            </a:r>
          </a:p>
        </p:txBody>
      </p:sp>
      <p:sp>
        <p:nvSpPr>
          <p:cNvPr id="31750" name="CasellaDiTesto 8">
            <a:extLst>
              <a:ext uri="{FF2B5EF4-FFF2-40B4-BE49-F238E27FC236}">
                <a16:creationId xmlns:a16="http://schemas.microsoft.com/office/drawing/2014/main" id="{1B328356-8623-411F-F882-3C562D365B00}"/>
              </a:ext>
            </a:extLst>
          </p:cNvPr>
          <p:cNvSpPr txBox="1">
            <a:spLocks noChangeArrowheads="1"/>
          </p:cNvSpPr>
          <p:nvPr/>
        </p:nvSpPr>
        <p:spPr bwMode="auto">
          <a:xfrm>
            <a:off x="5156200" y="1414463"/>
            <a:ext cx="387985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Sapendo, che da chilo-grammo di uranio in 4,5 miliardi d’anni riamane esattamente ½ kg di esso    (e il resto si è trasformato in piombo), possiamo misurare le quantità di uranio e di piombo in un campione di roccia e risalire quando quell’uranio si è formato. </a:t>
            </a:r>
            <a:r>
              <a:rPr lang="it-IT" altLang="it-IT" sz="2200">
                <a:solidFill>
                  <a:srgbClr val="800080"/>
                </a:solidFill>
              </a:rPr>
              <a:t>Tutte le stime concordano: l’età della Terra è di </a:t>
            </a:r>
            <a:r>
              <a:rPr lang="it-IT" altLang="it-IT" sz="2200" b="1">
                <a:solidFill>
                  <a:srgbClr val="800080"/>
                </a:solidFill>
              </a:rPr>
              <a:t>4,567 mld </a:t>
            </a:r>
            <a:r>
              <a:rPr lang="it-IT" altLang="it-IT" sz="2200">
                <a:solidFill>
                  <a:srgbClr val="800080"/>
                </a:solidFill>
              </a:rPr>
              <a:t>d’anni. </a:t>
            </a:r>
          </a:p>
        </p:txBody>
      </p:sp>
      <p:sp>
        <p:nvSpPr>
          <p:cNvPr id="31751" name="CasellaDiTesto 10">
            <a:extLst>
              <a:ext uri="{FF2B5EF4-FFF2-40B4-BE49-F238E27FC236}">
                <a16:creationId xmlns:a16="http://schemas.microsoft.com/office/drawing/2014/main" id="{DBA3DBB9-6A48-1240-BD7C-A739F04285D5}"/>
              </a:ext>
            </a:extLst>
          </p:cNvPr>
          <p:cNvSpPr txBox="1">
            <a:spLocks noChangeArrowheads="1"/>
          </p:cNvSpPr>
          <p:nvPr/>
        </p:nvSpPr>
        <p:spPr bwMode="auto">
          <a:xfrm>
            <a:off x="369888" y="5251450"/>
            <a:ext cx="4587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Qui furono studiati altri elementi chimici </a:t>
            </a:r>
          </a:p>
          <a:p>
            <a:pPr>
              <a:spcBef>
                <a:spcPct val="0"/>
              </a:spcBef>
              <a:buFontTx/>
              <a:buNone/>
            </a:pPr>
            <a:r>
              <a:rPr lang="it-IT" altLang="it-IT" sz="1800"/>
              <a:t>radioattivi: niobio e samario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0AB5121-B280-3446-AD7C-266259761D89}"/>
              </a:ext>
            </a:extLst>
          </p:cNvPr>
          <p:cNvSpPr>
            <a:spLocks noGrp="1" noChangeArrowheads="1"/>
          </p:cNvSpPr>
          <p:nvPr>
            <p:ph type="title"/>
          </p:nvPr>
        </p:nvSpPr>
        <p:spPr/>
        <p:txBody>
          <a:bodyPr/>
          <a:lstStyle/>
          <a:p>
            <a:pPr eaLnBrk="1" hangingPunct="1"/>
            <a:r>
              <a:rPr lang="pl-PL" altLang="it-IT" sz="3600"/>
              <a:t>SOHO – </a:t>
            </a:r>
            <a:r>
              <a:rPr lang="it-IT" altLang="it-IT" sz="3600"/>
              <a:t>studi del Sole nelle diverse regioni spettrali </a:t>
            </a:r>
            <a:endParaRPr lang="en-AU" altLang="it-IT" sz="3600"/>
          </a:p>
        </p:txBody>
      </p:sp>
      <p:pic>
        <p:nvPicPr>
          <p:cNvPr id="60421" name="eit_199811_304.mpg">
            <a:hlinkClick r:id="" action="ppaction://media"/>
            <a:extLst>
              <a:ext uri="{FF2B5EF4-FFF2-40B4-BE49-F238E27FC236}">
                <a16:creationId xmlns:a16="http://schemas.microsoft.com/office/drawing/2014/main" id="{1E3AE81E-1FAD-181E-B8C5-527C6DA2F0AB}"/>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539750" y="1484313"/>
            <a:ext cx="4032250" cy="4032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7">
            <a:extLst>
              <a:ext uri="{FF2B5EF4-FFF2-40B4-BE49-F238E27FC236}">
                <a16:creationId xmlns:a16="http://schemas.microsoft.com/office/drawing/2014/main" id="{76278670-4DAE-4558-A3C2-BB0C304CD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557338"/>
            <a:ext cx="332422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8">
            <a:extLst>
              <a:ext uri="{FF2B5EF4-FFF2-40B4-BE49-F238E27FC236}">
                <a16:creationId xmlns:a16="http://schemas.microsoft.com/office/drawing/2014/main" id="{7684F086-0DC7-AEC2-AFFB-91B5B43F004D}"/>
              </a:ext>
            </a:extLst>
          </p:cNvPr>
          <p:cNvSpPr txBox="1">
            <a:spLocks noChangeArrowheads="1"/>
          </p:cNvSpPr>
          <p:nvPr/>
        </p:nvSpPr>
        <p:spPr bwMode="auto">
          <a:xfrm>
            <a:off x="5272088" y="4456113"/>
            <a:ext cx="35480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t>“Corona” solare, cioé la sorgente del “vento” solare</a:t>
            </a:r>
          </a:p>
          <a:p>
            <a:pPr eaLnBrk="1" hangingPunct="1">
              <a:spcBef>
                <a:spcPct val="0"/>
              </a:spcBef>
              <a:buFontTx/>
              <a:buNone/>
            </a:pPr>
            <a:endParaRPr lang="en-AU" altLang="it-IT" sz="1800"/>
          </a:p>
          <a:p>
            <a:pPr eaLnBrk="1" hangingPunct="1">
              <a:spcBef>
                <a:spcPct val="0"/>
              </a:spcBef>
              <a:buFontTx/>
              <a:buNone/>
            </a:pPr>
            <a:r>
              <a:rPr lang="en-AU" altLang="it-IT" sz="1000"/>
              <a:t>NG13_iron-sun_11783_600x450</a:t>
            </a:r>
          </a:p>
        </p:txBody>
      </p:sp>
      <p:sp>
        <p:nvSpPr>
          <p:cNvPr id="32774" name="CasellaDiTesto 6">
            <a:extLst>
              <a:ext uri="{FF2B5EF4-FFF2-40B4-BE49-F238E27FC236}">
                <a16:creationId xmlns:a16="http://schemas.microsoft.com/office/drawing/2014/main" id="{EACDFCC6-BF8F-C745-7C5C-5C50FF5FDD95}"/>
              </a:ext>
            </a:extLst>
          </p:cNvPr>
          <p:cNvSpPr txBox="1">
            <a:spLocks noChangeArrowheads="1"/>
          </p:cNvSpPr>
          <p:nvPr/>
        </p:nvSpPr>
        <p:spPr bwMode="auto">
          <a:xfrm>
            <a:off x="422275" y="5656263"/>
            <a:ext cx="85423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200" i="1"/>
              <a:t>R</a:t>
            </a:r>
            <a:r>
              <a:rPr lang="it-IT" altLang="it-IT" sz="2200"/>
              <a:t> = 1,5 mln km (100x raggio delle Terra).  Terra dista 150 mln km </a:t>
            </a:r>
          </a:p>
          <a:p>
            <a:r>
              <a:rPr lang="it-IT" altLang="it-IT" sz="2200"/>
              <a:t>15 mln °C all’intero, «fotosfera» a 5500 °C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042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0421"/>
                                        </p:tgtEl>
                                      </p:cBhvr>
                                    </p:cmd>
                                  </p:childTnLst>
                                </p:cTn>
                              </p:par>
                            </p:childTnLst>
                          </p:cTn>
                        </p:par>
                      </p:childTnLst>
                    </p:cTn>
                  </p:par>
                </p:childTnLst>
              </p:cTn>
              <p:nextCondLst>
                <p:cond evt="onClick" delay="0">
                  <p:tgtEl>
                    <p:spTgt spid="60421"/>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805C5B5-A318-B5FF-D4F6-1A6C5C124E2B}"/>
              </a:ext>
            </a:extLst>
          </p:cNvPr>
          <p:cNvSpPr>
            <a:spLocks noGrp="1" noChangeArrowheads="1"/>
          </p:cNvSpPr>
          <p:nvPr>
            <p:ph type="ctrTitle"/>
          </p:nvPr>
        </p:nvSpPr>
        <p:spPr>
          <a:xfrm>
            <a:off x="306388" y="-531813"/>
            <a:ext cx="8531225" cy="1470026"/>
          </a:xfrm>
        </p:spPr>
        <p:txBody>
          <a:bodyPr/>
          <a:lstStyle/>
          <a:p>
            <a:r>
              <a:rPr lang="en-AU" altLang="it-IT" sz="3600">
                <a:solidFill>
                  <a:srgbClr val="FFFF00"/>
                </a:solidFill>
              </a:rPr>
              <a:t>Che cosa ha fatto Copernico?</a:t>
            </a:r>
          </a:p>
        </p:txBody>
      </p:sp>
      <p:pic>
        <p:nvPicPr>
          <p:cNvPr id="5123" name="Picture 3">
            <a:extLst>
              <a:ext uri="{FF2B5EF4-FFF2-40B4-BE49-F238E27FC236}">
                <a16:creationId xmlns:a16="http://schemas.microsoft.com/office/drawing/2014/main" id="{FD8B23E3-D4CC-C803-A03F-B0B11F96A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12875"/>
            <a:ext cx="3541712"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a:extLst>
              <a:ext uri="{FF2B5EF4-FFF2-40B4-BE49-F238E27FC236}">
                <a16:creationId xmlns:a16="http://schemas.microsoft.com/office/drawing/2014/main" id="{8D7189D6-EDAC-CFB5-6AE3-FF4B654C750E}"/>
              </a:ext>
            </a:extLst>
          </p:cNvPr>
          <p:cNvSpPr txBox="1">
            <a:spLocks noChangeArrowheads="1"/>
          </p:cNvSpPr>
          <p:nvPr/>
        </p:nvSpPr>
        <p:spPr bwMode="auto">
          <a:xfrm>
            <a:off x="4284663" y="1196975"/>
            <a:ext cx="5051425"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i="1">
                <a:solidFill>
                  <a:srgbClr val="FFFF00"/>
                </a:solidFill>
              </a:rPr>
              <a:t>Terrae motor, solis caelioque stator</a:t>
            </a:r>
            <a:r>
              <a:rPr lang="pl-PL" altLang="it-IT" sz="2400">
                <a:solidFill>
                  <a:srgbClr val="FFFF00"/>
                </a:solidFill>
              </a:rPr>
              <a:t> </a:t>
            </a:r>
          </a:p>
          <a:p>
            <a:pPr eaLnBrk="1" hangingPunct="1">
              <a:spcBef>
                <a:spcPct val="0"/>
              </a:spcBef>
              <a:buFontTx/>
              <a:buNone/>
            </a:pPr>
            <a:endParaRPr lang="pl-PL" altLang="it-IT" sz="24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endParaRPr lang="en-AU" altLang="it-IT" sz="2200" i="1">
              <a:solidFill>
                <a:srgbClr val="FFFF00"/>
              </a:solidFill>
            </a:endParaRPr>
          </a:p>
        </p:txBody>
      </p:sp>
      <p:pic>
        <p:nvPicPr>
          <p:cNvPr id="194566" name="Picture 6">
            <a:extLst>
              <a:ext uri="{FF2B5EF4-FFF2-40B4-BE49-F238E27FC236}">
                <a16:creationId xmlns:a16="http://schemas.microsoft.com/office/drawing/2014/main" id="{0F32F9CE-043D-11C0-6251-4D36DD39F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688" y="2273300"/>
            <a:ext cx="4048125" cy="390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4566"/>
                                        </p:tgtEl>
                                        <p:attrNameLst>
                                          <p:attrName>style.visibility</p:attrName>
                                        </p:attrNameLst>
                                      </p:cBhvr>
                                      <p:to>
                                        <p:strVal val="visible"/>
                                      </p:to>
                                    </p:set>
                                    <p:anim calcmode="lin" valueType="num">
                                      <p:cBhvr>
                                        <p:cTn id="7" dur="3000" fill="hold"/>
                                        <p:tgtEl>
                                          <p:spTgt spid="194566"/>
                                        </p:tgtEl>
                                        <p:attrNameLst>
                                          <p:attrName>ppt_w</p:attrName>
                                        </p:attrNameLst>
                                      </p:cBhvr>
                                      <p:tavLst>
                                        <p:tav tm="0">
                                          <p:val>
                                            <p:fltVal val="0"/>
                                          </p:val>
                                        </p:tav>
                                        <p:tav tm="100000">
                                          <p:val>
                                            <p:strVal val="#ppt_w"/>
                                          </p:val>
                                        </p:tav>
                                      </p:tavLst>
                                    </p:anim>
                                    <p:anim calcmode="lin" valueType="num">
                                      <p:cBhvr>
                                        <p:cTn id="8" dur="3000" fill="hold"/>
                                        <p:tgtEl>
                                          <p:spTgt spid="194566"/>
                                        </p:tgtEl>
                                        <p:attrNameLst>
                                          <p:attrName>ppt_h</p:attrName>
                                        </p:attrNameLst>
                                      </p:cBhvr>
                                      <p:tavLst>
                                        <p:tav tm="0">
                                          <p:val>
                                            <p:fltVal val="0"/>
                                          </p:val>
                                        </p:tav>
                                        <p:tav tm="100000">
                                          <p:val>
                                            <p:strVal val="#ppt_h"/>
                                          </p:val>
                                        </p:tav>
                                      </p:tavLst>
                                    </p:anim>
                                    <p:anim calcmode="lin" valueType="num">
                                      <p:cBhvr>
                                        <p:cTn id="9" dur="3000" fill="hold"/>
                                        <p:tgtEl>
                                          <p:spTgt spid="194566"/>
                                        </p:tgtEl>
                                        <p:attrNameLst>
                                          <p:attrName>style.rotation</p:attrName>
                                        </p:attrNameLst>
                                      </p:cBhvr>
                                      <p:tavLst>
                                        <p:tav tm="0">
                                          <p:val>
                                            <p:fltVal val="360"/>
                                          </p:val>
                                        </p:tav>
                                        <p:tav tm="100000">
                                          <p:val>
                                            <p:fltVal val="0"/>
                                          </p:val>
                                        </p:tav>
                                      </p:tavLst>
                                    </p:anim>
                                    <p:animEffect transition="in" filter="fade">
                                      <p:cBhvr>
                                        <p:cTn id="10" dur="3000"/>
                                        <p:tgtEl>
                                          <p:spTgt spid="194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706EEC9-2277-4BB8-75CC-10345E442D44}"/>
              </a:ext>
            </a:extLst>
          </p:cNvPr>
          <p:cNvSpPr>
            <a:spLocks noGrp="1" noChangeArrowheads="1"/>
          </p:cNvSpPr>
          <p:nvPr>
            <p:ph type="title"/>
          </p:nvPr>
        </p:nvSpPr>
        <p:spPr/>
        <p:txBody>
          <a:bodyPr/>
          <a:lstStyle/>
          <a:p>
            <a:pPr eaLnBrk="1" hangingPunct="1"/>
            <a:r>
              <a:rPr lang="pl-PL" altLang="it-IT" sz="3200"/>
              <a:t>„</a:t>
            </a:r>
            <a:r>
              <a:rPr lang="it-IT" altLang="it-IT" sz="3200"/>
              <a:t>Macchie</a:t>
            </a:r>
            <a:r>
              <a:rPr lang="pl-PL" altLang="it-IT" sz="3200"/>
              <a:t>”</a:t>
            </a:r>
            <a:r>
              <a:rPr lang="it-IT" altLang="it-IT" sz="3200"/>
              <a:t> solari</a:t>
            </a:r>
            <a:r>
              <a:rPr lang="pl-PL" altLang="it-IT" sz="3200"/>
              <a:t> [Galile</a:t>
            </a:r>
            <a:r>
              <a:rPr lang="it-IT" altLang="it-IT" sz="3200"/>
              <a:t>o</a:t>
            </a:r>
            <a:r>
              <a:rPr lang="pl-PL" altLang="it-IT" sz="3200"/>
              <a:t>] – </a:t>
            </a:r>
            <a:r>
              <a:rPr lang="it-IT" altLang="it-IT" sz="3200"/>
              <a:t>cioè ultra caldi pozzi del campo magnetico</a:t>
            </a:r>
            <a:r>
              <a:rPr lang="pl-PL" altLang="it-IT" sz="3200"/>
              <a:t> </a:t>
            </a:r>
            <a:endParaRPr lang="en-AU" altLang="it-IT" sz="3200"/>
          </a:p>
        </p:txBody>
      </p:sp>
      <p:pic>
        <p:nvPicPr>
          <p:cNvPr id="63493" name="sxt_white_920110_920309.mpg">
            <a:hlinkClick r:id="" action="ppaction://media"/>
            <a:extLst>
              <a:ext uri="{FF2B5EF4-FFF2-40B4-BE49-F238E27FC236}">
                <a16:creationId xmlns:a16="http://schemas.microsoft.com/office/drawing/2014/main" id="{6F18B1FA-882B-6003-2E18-1D85EC31ED52}"/>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488950" y="1417638"/>
            <a:ext cx="5521325" cy="27606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CasellaDiTesto 1">
            <a:extLst>
              <a:ext uri="{FF2B5EF4-FFF2-40B4-BE49-F238E27FC236}">
                <a16:creationId xmlns:a16="http://schemas.microsoft.com/office/drawing/2014/main" id="{083C9F62-5104-9E6C-3A5A-7E9AEBC6A3F8}"/>
              </a:ext>
            </a:extLst>
          </p:cNvPr>
          <p:cNvSpPr txBox="1">
            <a:spLocks noChangeArrowheads="1"/>
          </p:cNvSpPr>
          <p:nvPr/>
        </p:nvSpPr>
        <p:spPr bwMode="auto">
          <a:xfrm>
            <a:off x="423863" y="4235450"/>
            <a:ext cx="558641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2000">
                <a:solidFill>
                  <a:srgbClr val="000099"/>
                </a:solidFill>
              </a:rPr>
              <a:t>‘</a:t>
            </a:r>
            <a:r>
              <a:rPr lang="it-IT" altLang="it-IT" sz="2000">
                <a:solidFill>
                  <a:srgbClr val="000099"/>
                </a:solidFill>
              </a:rPr>
              <a:t>Macchie</a:t>
            </a:r>
            <a:r>
              <a:rPr lang="pl-PL" altLang="it-IT" sz="2000">
                <a:solidFill>
                  <a:srgbClr val="000099"/>
                </a:solidFill>
              </a:rPr>
              <a:t>” </a:t>
            </a:r>
            <a:r>
              <a:rPr lang="it-IT" altLang="it-IT" sz="2000">
                <a:solidFill>
                  <a:srgbClr val="000099"/>
                </a:solidFill>
              </a:rPr>
              <a:t>sono fatte di plasma molto caldo, e per quello sembrano nere nello spettro visibile</a:t>
            </a:r>
            <a:endParaRPr lang="en-AU" altLang="it-IT" sz="2000">
              <a:solidFill>
                <a:srgbClr val="000099"/>
              </a:solidFill>
            </a:endParaRPr>
          </a:p>
          <a:p>
            <a:r>
              <a:rPr lang="it-IT" altLang="it-IT" sz="2000"/>
              <a:t>Grazie alle osservazioni sistematiche di Galileo sappiamo che le macchie solari influenzano il clima</a:t>
            </a:r>
          </a:p>
        </p:txBody>
      </p:sp>
      <p:pic>
        <p:nvPicPr>
          <p:cNvPr id="5" name="SOHO_EIT.mpg">
            <a:hlinkClick r:id="" action="ppaction://media"/>
            <a:extLst>
              <a:ext uri="{FF2B5EF4-FFF2-40B4-BE49-F238E27FC236}">
                <a16:creationId xmlns:a16="http://schemas.microsoft.com/office/drawing/2014/main" id="{66A4C9F7-1C00-C6CE-2E1E-851C58ADA90C}"/>
              </a:ext>
            </a:extLst>
          </p:cNvPr>
          <p:cNvPicPr>
            <a:picLocks noRot="1" noChangeAspect="1" noChangeArrowheads="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6227763" y="1417638"/>
            <a:ext cx="2803525" cy="280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8" name="CasellaDiTesto 6">
            <a:extLst>
              <a:ext uri="{FF2B5EF4-FFF2-40B4-BE49-F238E27FC236}">
                <a16:creationId xmlns:a16="http://schemas.microsoft.com/office/drawing/2014/main" id="{72486128-B8AD-12CD-63E7-46B611BC6434}"/>
              </a:ext>
            </a:extLst>
          </p:cNvPr>
          <p:cNvSpPr txBox="1">
            <a:spLocks noChangeArrowheads="1"/>
          </p:cNvSpPr>
          <p:nvPr/>
        </p:nvSpPr>
        <p:spPr bwMode="auto">
          <a:xfrm>
            <a:off x="6215063" y="4217988"/>
            <a:ext cx="28162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000"/>
              <a:t>Le </a:t>
            </a:r>
            <a:r>
              <a:rPr lang="pl-PL" altLang="it-IT" sz="2000"/>
              <a:t>„protuberan</a:t>
            </a:r>
            <a:r>
              <a:rPr lang="it-IT" altLang="it-IT" sz="2000"/>
              <a:t>ze</a:t>
            </a:r>
            <a:r>
              <a:rPr lang="pl-PL" altLang="it-IT" sz="2000"/>
              <a:t>”, </a:t>
            </a:r>
            <a:r>
              <a:rPr lang="it-IT" altLang="it-IT" sz="2000"/>
              <a:t>cioè esplosioni di plasma</a:t>
            </a:r>
          </a:p>
          <a:p>
            <a:r>
              <a:rPr lang="it-IT" altLang="it-IT" sz="2000">
                <a:solidFill>
                  <a:srgbClr val="000099"/>
                </a:solidFill>
              </a:rPr>
              <a:t>Visione nei raggi X</a:t>
            </a:r>
            <a:r>
              <a:rPr lang="pl-PL" altLang="it-IT" sz="2000">
                <a:solidFill>
                  <a:srgbClr val="000099"/>
                </a:solidFill>
              </a:rPr>
              <a:t> </a:t>
            </a:r>
          </a:p>
          <a:p>
            <a:endParaRPr lang="it-IT" altLang="it-IT" sz="200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349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3493"/>
                                        </p:tgtEl>
                                      </p:cBhvr>
                                    </p:cmd>
                                  </p:childTnLst>
                                </p:cTn>
                              </p:par>
                            </p:childTnLst>
                          </p:cTn>
                        </p:par>
                      </p:childTnLst>
                    </p:cTn>
                  </p:par>
                </p:childTnLst>
              </p:cTn>
              <p:nextCondLst>
                <p:cond evt="onClick" delay="0">
                  <p:tgtEl>
                    <p:spTgt spid="63493"/>
                  </p:tgtEl>
                </p:cond>
              </p:nextCondLst>
            </p:seq>
            <p:video>
              <p:cMediaNode>
                <p:cTn id="7" fill="hold" display="0">
                  <p:stCondLst>
                    <p:cond delay="indefinite"/>
                  </p:stCondLst>
                  <p:endCondLst>
                    <p:cond evt="onNext" delay="0">
                      <p:tgtEl>
                        <p:sldTgt/>
                      </p:tgtEl>
                    </p:cond>
                    <p:cond evt="onPrev" delay="0">
                      <p:tgtEl>
                        <p:sldTgt/>
                      </p:tgtEl>
                    </p:cond>
                  </p:endCondLst>
                </p:cTn>
                <p:tgtEl>
                  <p:spTgt spid="6349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E88F58C-0F99-0CA0-903C-BD66087384EE}"/>
              </a:ext>
            </a:extLst>
          </p:cNvPr>
          <p:cNvSpPr>
            <a:spLocks noGrp="1" noChangeArrowheads="1"/>
          </p:cNvSpPr>
          <p:nvPr>
            <p:ph type="title"/>
          </p:nvPr>
        </p:nvSpPr>
        <p:spPr>
          <a:xfrm>
            <a:off x="277813" y="0"/>
            <a:ext cx="8229600" cy="1143000"/>
          </a:xfrm>
        </p:spPr>
        <p:txBody>
          <a:bodyPr/>
          <a:lstStyle/>
          <a:p>
            <a:pPr eaLnBrk="1" hangingPunct="1"/>
            <a:r>
              <a:rPr lang="it-IT" altLang="it-IT" sz="3600">
                <a:solidFill>
                  <a:srgbClr val="000099"/>
                </a:solidFill>
              </a:rPr>
              <a:t>Il pianeta blu</a:t>
            </a:r>
            <a:endParaRPr lang="en-AU" altLang="it-IT" sz="3600">
              <a:solidFill>
                <a:srgbClr val="000099"/>
              </a:solidFill>
            </a:endParaRPr>
          </a:p>
        </p:txBody>
      </p:sp>
      <p:pic>
        <p:nvPicPr>
          <p:cNvPr id="34819" name="Picture 5">
            <a:extLst>
              <a:ext uri="{FF2B5EF4-FFF2-40B4-BE49-F238E27FC236}">
                <a16:creationId xmlns:a16="http://schemas.microsoft.com/office/drawing/2014/main" id="{E062D473-E176-0D9B-106A-CC7E19D8B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031875"/>
            <a:ext cx="5832475"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6">
            <a:extLst>
              <a:ext uri="{FF2B5EF4-FFF2-40B4-BE49-F238E27FC236}">
                <a16:creationId xmlns:a16="http://schemas.microsoft.com/office/drawing/2014/main" id="{713F89F4-AEBD-303F-EBE5-0EA756C099A9}"/>
              </a:ext>
            </a:extLst>
          </p:cNvPr>
          <p:cNvSpPr>
            <a:spLocks noChangeArrowheads="1"/>
          </p:cNvSpPr>
          <p:nvPr/>
        </p:nvSpPr>
        <p:spPr bwMode="auto">
          <a:xfrm>
            <a:off x="468313" y="5826125"/>
            <a:ext cx="47117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0099"/>
                </a:solidFill>
              </a:rPr>
              <a:t>Vista dal cosmo, solo la Terra è blu: </a:t>
            </a:r>
          </a:p>
          <a:p>
            <a:pPr eaLnBrk="1" hangingPunct="1">
              <a:spcBef>
                <a:spcPct val="0"/>
              </a:spcBef>
              <a:buFontTx/>
              <a:buNone/>
            </a:pPr>
            <a:r>
              <a:rPr lang="it-IT" altLang="it-IT" sz="2200">
                <a:solidFill>
                  <a:srgbClr val="000099"/>
                </a:solidFill>
              </a:rPr>
              <a:t>la sua atmosfera contiene ossigeno!</a:t>
            </a:r>
            <a:endParaRPr lang="en-AU" altLang="it-IT" sz="1600">
              <a:solidFill>
                <a:srgbClr val="00009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D664C57-57FC-B4C4-84F5-D64070BBACB7}"/>
              </a:ext>
            </a:extLst>
          </p:cNvPr>
          <p:cNvSpPr>
            <a:spLocks noGrp="1" noChangeArrowheads="1"/>
          </p:cNvSpPr>
          <p:nvPr>
            <p:ph type="title"/>
          </p:nvPr>
        </p:nvSpPr>
        <p:spPr/>
        <p:txBody>
          <a:bodyPr/>
          <a:lstStyle/>
          <a:p>
            <a:pPr eaLnBrk="1" hangingPunct="1"/>
            <a:r>
              <a:rPr lang="it-IT" altLang="it-IT" sz="3200"/>
              <a:t>Il giorno più terribile nella storia della Terra</a:t>
            </a:r>
            <a:r>
              <a:rPr lang="pl-PL" altLang="it-IT" sz="3200"/>
              <a:t> (0+100 mln </a:t>
            </a:r>
            <a:r>
              <a:rPr lang="it-IT" altLang="it-IT" sz="3200"/>
              <a:t>anni</a:t>
            </a:r>
            <a:r>
              <a:rPr lang="pl-PL" altLang="it-IT" sz="3200"/>
              <a:t>)</a:t>
            </a:r>
            <a:endParaRPr lang="en-AU" altLang="it-IT" sz="3200"/>
          </a:p>
        </p:txBody>
      </p:sp>
      <p:pic>
        <p:nvPicPr>
          <p:cNvPr id="35843" name="Picture 4">
            <a:extLst>
              <a:ext uri="{FF2B5EF4-FFF2-40B4-BE49-F238E27FC236}">
                <a16:creationId xmlns:a16="http://schemas.microsoft.com/office/drawing/2014/main" id="{F715BE4E-963B-5212-84FA-786D42D9F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27163"/>
            <a:ext cx="611981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5">
            <a:extLst>
              <a:ext uri="{FF2B5EF4-FFF2-40B4-BE49-F238E27FC236}">
                <a16:creationId xmlns:a16="http://schemas.microsoft.com/office/drawing/2014/main" id="{60782251-BA99-0126-F325-F1573B0E6812}"/>
              </a:ext>
            </a:extLst>
          </p:cNvPr>
          <p:cNvSpPr>
            <a:spLocks noChangeArrowheads="1"/>
          </p:cNvSpPr>
          <p:nvPr/>
        </p:nvSpPr>
        <p:spPr bwMode="auto">
          <a:xfrm>
            <a:off x="298450" y="5229225"/>
            <a:ext cx="7802563"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Circa 100 mln d’anni dopo la formazione della Terra, un oggetto delle dimensioni del Marte urtò la Terra, ancora semi-liquida. </a:t>
            </a:r>
          </a:p>
          <a:p>
            <a:pPr eaLnBrk="1" hangingPunct="1">
              <a:spcBef>
                <a:spcPct val="0"/>
              </a:spcBef>
              <a:buFontTx/>
              <a:buNone/>
            </a:pPr>
            <a:r>
              <a:rPr lang="it-IT" altLang="it-IT" sz="2000">
                <a:solidFill>
                  <a:srgbClr val="000099"/>
                </a:solidFill>
              </a:rPr>
              <a:t>Una gigantesca goccia della lava si staccò e si solidificò in 24 ore. Fu il giorno più terribile nella storia della Terra. </a:t>
            </a:r>
          </a:p>
          <a:p>
            <a:pPr eaLnBrk="1" hangingPunct="1">
              <a:spcBef>
                <a:spcPct val="0"/>
              </a:spcBef>
              <a:buFontTx/>
              <a:buNone/>
            </a:pPr>
            <a:r>
              <a:rPr lang="it-IT" altLang="it-IT" sz="2000">
                <a:solidFill>
                  <a:srgbClr val="000099"/>
                </a:solidFill>
              </a:rPr>
              <a:t>L’asse terrestre tuttora rimane un po’ storta. </a:t>
            </a:r>
            <a:endParaRPr lang="pl-PL" altLang="it-IT" sz="2000">
              <a:solidFill>
                <a:srgbClr val="00009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1A6D94F-0114-D90B-093B-2629CFF18FDF}"/>
              </a:ext>
            </a:extLst>
          </p:cNvPr>
          <p:cNvSpPr>
            <a:spLocks noGrp="1" noChangeArrowheads="1"/>
          </p:cNvSpPr>
          <p:nvPr>
            <p:ph type="title"/>
          </p:nvPr>
        </p:nvSpPr>
        <p:spPr>
          <a:xfrm>
            <a:off x="468313" y="0"/>
            <a:ext cx="8229600" cy="1143000"/>
          </a:xfrm>
        </p:spPr>
        <p:txBody>
          <a:bodyPr/>
          <a:lstStyle/>
          <a:p>
            <a:pPr eaLnBrk="1" hangingPunct="1"/>
            <a:r>
              <a:rPr lang="it-IT" altLang="it-IT" sz="3600"/>
              <a:t>Luna: cratere Copernico</a:t>
            </a:r>
            <a:endParaRPr lang="en-AU" altLang="it-IT" sz="3600"/>
          </a:p>
        </p:txBody>
      </p:sp>
      <p:pic>
        <p:nvPicPr>
          <p:cNvPr id="36867" name="Picture 3">
            <a:extLst>
              <a:ext uri="{FF2B5EF4-FFF2-40B4-BE49-F238E27FC236}">
                <a16:creationId xmlns:a16="http://schemas.microsoft.com/office/drawing/2014/main" id="{9AE2E6D5-181E-7BCB-56F9-85B67C8ED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1263"/>
            <a:ext cx="643572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Oval 8">
            <a:extLst>
              <a:ext uri="{FF2B5EF4-FFF2-40B4-BE49-F238E27FC236}">
                <a16:creationId xmlns:a16="http://schemas.microsoft.com/office/drawing/2014/main" id="{8B8501C5-36D8-9248-7C12-F0D5F37B89B7}"/>
              </a:ext>
            </a:extLst>
          </p:cNvPr>
          <p:cNvSpPr>
            <a:spLocks noChangeAspect="1" noChangeArrowheads="1"/>
          </p:cNvSpPr>
          <p:nvPr/>
        </p:nvSpPr>
        <p:spPr bwMode="auto">
          <a:xfrm>
            <a:off x="2916238" y="2565400"/>
            <a:ext cx="554037" cy="554038"/>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600">
              <a:solidFill>
                <a:srgbClr val="000099"/>
              </a:solidFill>
            </a:endParaRPr>
          </a:p>
        </p:txBody>
      </p:sp>
      <p:sp>
        <p:nvSpPr>
          <p:cNvPr id="36869" name="Rectangle 5">
            <a:extLst>
              <a:ext uri="{FF2B5EF4-FFF2-40B4-BE49-F238E27FC236}">
                <a16:creationId xmlns:a16="http://schemas.microsoft.com/office/drawing/2014/main" id="{90B32585-F5F8-9DA3-A3AA-B167870558EE}"/>
              </a:ext>
            </a:extLst>
          </p:cNvPr>
          <p:cNvSpPr>
            <a:spLocks noChangeArrowheads="1"/>
          </p:cNvSpPr>
          <p:nvPr/>
        </p:nvSpPr>
        <p:spPr bwMode="auto">
          <a:xfrm>
            <a:off x="417513" y="5715000"/>
            <a:ext cx="7907337"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0099"/>
                </a:solidFill>
              </a:rPr>
              <a:t>La Terra dista dalla Luna solo 380 mila km (364-404 mila km),</a:t>
            </a:r>
          </a:p>
          <a:p>
            <a:pPr eaLnBrk="1" hangingPunct="1">
              <a:spcBef>
                <a:spcPct val="0"/>
              </a:spcBef>
              <a:buFontTx/>
              <a:buNone/>
            </a:pPr>
            <a:r>
              <a:rPr lang="it-IT" altLang="it-IT" sz="2200">
                <a:solidFill>
                  <a:srgbClr val="000099"/>
                </a:solidFill>
              </a:rPr>
              <a:t>cioè appena 10 lunghezze della sua circonferenza. </a:t>
            </a:r>
          </a:p>
          <a:p>
            <a:pPr eaLnBrk="1" hangingPunct="1">
              <a:spcBef>
                <a:spcPct val="0"/>
              </a:spcBef>
              <a:buFontTx/>
              <a:buNone/>
            </a:pPr>
            <a:r>
              <a:rPr lang="it-IT" altLang="it-IT" sz="2200">
                <a:solidFill>
                  <a:srgbClr val="000099"/>
                </a:solidFill>
              </a:rPr>
              <a:t>Si può dire, che Terra-Luna sono un sistema doppio (binario)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8C8F7D4-49CE-F74A-D35D-562EFF1962AC}"/>
              </a:ext>
            </a:extLst>
          </p:cNvPr>
          <p:cNvSpPr>
            <a:spLocks noGrp="1" noChangeArrowheads="1"/>
          </p:cNvSpPr>
          <p:nvPr>
            <p:ph type="title"/>
          </p:nvPr>
        </p:nvSpPr>
        <p:spPr>
          <a:xfrm>
            <a:off x="457200" y="160338"/>
            <a:ext cx="8229600" cy="1143000"/>
          </a:xfrm>
        </p:spPr>
        <p:txBody>
          <a:bodyPr/>
          <a:lstStyle/>
          <a:p>
            <a:pPr eaLnBrk="1" hangingPunct="1"/>
            <a:r>
              <a:rPr lang="pl-PL" altLang="it-IT" sz="3600"/>
              <a:t>„Dark side of the Moon”</a:t>
            </a:r>
            <a:endParaRPr lang="en-AU" altLang="it-IT" sz="3600"/>
          </a:p>
        </p:txBody>
      </p:sp>
      <p:pic>
        <p:nvPicPr>
          <p:cNvPr id="108548" name="Picture 4">
            <a:extLst>
              <a:ext uri="{FF2B5EF4-FFF2-40B4-BE49-F238E27FC236}">
                <a16:creationId xmlns:a16="http://schemas.microsoft.com/office/drawing/2014/main" id="{F03F4FD8-57EF-7365-07AA-B8B90E61C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063625"/>
            <a:ext cx="4732338"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5">
            <a:extLst>
              <a:ext uri="{FF2B5EF4-FFF2-40B4-BE49-F238E27FC236}">
                <a16:creationId xmlns:a16="http://schemas.microsoft.com/office/drawing/2014/main" id="{74C96630-786D-5B94-6579-C816B3554900}"/>
              </a:ext>
            </a:extLst>
          </p:cNvPr>
          <p:cNvSpPr>
            <a:spLocks noChangeArrowheads="1"/>
          </p:cNvSpPr>
          <p:nvPr/>
        </p:nvSpPr>
        <p:spPr bwMode="auto">
          <a:xfrm>
            <a:off x="811213" y="5949950"/>
            <a:ext cx="601186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0099"/>
                </a:solidFill>
              </a:rPr>
              <a:t>L’altro faccia della Luna, quella </a:t>
            </a:r>
            <a:r>
              <a:rPr lang="pl-PL" altLang="it-IT" sz="2200">
                <a:solidFill>
                  <a:srgbClr val="000099"/>
                </a:solidFill>
              </a:rPr>
              <a:t>„</a:t>
            </a:r>
            <a:r>
              <a:rPr lang="it-IT" altLang="it-IT" sz="2200">
                <a:solidFill>
                  <a:srgbClr val="000099"/>
                </a:solidFill>
              </a:rPr>
              <a:t>esterna</a:t>
            </a:r>
            <a:r>
              <a:rPr lang="pl-PL" altLang="it-IT" sz="2200">
                <a:solidFill>
                  <a:srgbClr val="000099"/>
                </a:solidFill>
              </a:rPr>
              <a:t>”, </a:t>
            </a:r>
            <a:endParaRPr lang="it-IT" altLang="it-IT" sz="2200">
              <a:solidFill>
                <a:srgbClr val="000099"/>
              </a:solidFill>
            </a:endParaRPr>
          </a:p>
          <a:p>
            <a:pPr eaLnBrk="1" hangingPunct="1">
              <a:spcBef>
                <a:spcPct val="0"/>
              </a:spcBef>
              <a:buFontTx/>
              <a:buNone/>
            </a:pPr>
            <a:r>
              <a:rPr lang="it-IT" altLang="it-IT" sz="2200">
                <a:solidFill>
                  <a:srgbClr val="000099"/>
                </a:solidFill>
              </a:rPr>
              <a:t>riceve un pesante bombardamento di meteoriti</a:t>
            </a:r>
            <a:endParaRPr lang="en-AU" altLang="it-IT" sz="220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animEffect transition="in" filter="circle(in)">
                                      <p:cBhvr>
                                        <p:cTn id="7" dur="20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D70AF4E-0137-1F8C-917E-5E21964BBFE2}"/>
              </a:ext>
            </a:extLst>
          </p:cNvPr>
          <p:cNvSpPr>
            <a:spLocks noGrp="1" noChangeArrowheads="1"/>
          </p:cNvSpPr>
          <p:nvPr>
            <p:ph type="title"/>
          </p:nvPr>
        </p:nvSpPr>
        <p:spPr>
          <a:xfrm>
            <a:off x="300038" y="92075"/>
            <a:ext cx="8543925" cy="1143000"/>
          </a:xfrm>
        </p:spPr>
        <p:txBody>
          <a:bodyPr/>
          <a:lstStyle/>
          <a:p>
            <a:pPr eaLnBrk="1" hangingPunct="1"/>
            <a:r>
              <a:rPr lang="pl-PL" altLang="it-IT" sz="3200"/>
              <a:t>Satel</a:t>
            </a:r>
            <a:r>
              <a:rPr lang="it-IT" altLang="it-IT" sz="3200"/>
              <a:t>lite, cioè un compagno della camminata</a:t>
            </a:r>
            <a:endParaRPr lang="en-AU" altLang="it-IT" sz="3200"/>
          </a:p>
        </p:txBody>
      </p:sp>
      <p:pic>
        <p:nvPicPr>
          <p:cNvPr id="38915" name="Picture 4">
            <a:extLst>
              <a:ext uri="{FF2B5EF4-FFF2-40B4-BE49-F238E27FC236}">
                <a16:creationId xmlns:a16="http://schemas.microsoft.com/office/drawing/2014/main" id="{DBA0A808-7D46-A94A-300E-EBEEC5C10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61928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23F43FF0-3BA3-C04E-3D72-5A5AE2A7D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575" y="1712913"/>
            <a:ext cx="313055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6">
            <a:extLst>
              <a:ext uri="{FF2B5EF4-FFF2-40B4-BE49-F238E27FC236}">
                <a16:creationId xmlns:a16="http://schemas.microsoft.com/office/drawing/2014/main" id="{B5CEA067-B1A8-BFF5-D358-9A85FF4C944F}"/>
              </a:ext>
            </a:extLst>
          </p:cNvPr>
          <p:cNvSpPr txBox="1">
            <a:spLocks noChangeArrowheads="1"/>
          </p:cNvSpPr>
          <p:nvPr/>
        </p:nvSpPr>
        <p:spPr bwMode="auto">
          <a:xfrm>
            <a:off x="376238" y="6113463"/>
            <a:ext cx="86487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t>Le simulazioni via computer mostrano che senza la Luna l’asse </a:t>
            </a:r>
          </a:p>
          <a:p>
            <a:pPr eaLnBrk="1" hangingPunct="1">
              <a:spcBef>
                <a:spcPct val="0"/>
              </a:spcBef>
              <a:buFontTx/>
              <a:buNone/>
            </a:pPr>
            <a:r>
              <a:rPr lang="it-IT" altLang="it-IT" sz="2200"/>
              <a:t>terrestre entrerebbe nelle oscillazioni caotiche in giro do 10 mln anni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C72FD64D-D0AC-AC93-ECDB-6868A9E37F25}"/>
              </a:ext>
            </a:extLst>
          </p:cNvPr>
          <p:cNvSpPr>
            <a:spLocks noChangeArrowheads="1"/>
          </p:cNvSpPr>
          <p:nvPr/>
        </p:nvSpPr>
        <p:spPr bwMode="auto">
          <a:xfrm>
            <a:off x="219075" y="6105525"/>
            <a:ext cx="68310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0099"/>
                </a:solidFill>
              </a:rPr>
              <a:t>Rimane ‘appesa’ sempre nello stesso punto sul cielo,</a:t>
            </a:r>
          </a:p>
          <a:p>
            <a:pPr eaLnBrk="1" hangingPunct="1">
              <a:spcBef>
                <a:spcPct val="0"/>
              </a:spcBef>
              <a:buFontTx/>
              <a:buNone/>
            </a:pPr>
            <a:r>
              <a:rPr lang="it-IT" altLang="it-IT" sz="2200">
                <a:solidFill>
                  <a:srgbClr val="000099"/>
                </a:solidFill>
              </a:rPr>
              <a:t>ma illumina meno quando diventa ‘Terra nuova’. </a:t>
            </a:r>
            <a:endParaRPr lang="en-AU" altLang="it-IT" sz="2200">
              <a:solidFill>
                <a:srgbClr val="000099"/>
              </a:solidFill>
            </a:endParaRPr>
          </a:p>
        </p:txBody>
      </p:sp>
      <p:sp>
        <p:nvSpPr>
          <p:cNvPr id="39939" name="Rectangle 2">
            <a:extLst>
              <a:ext uri="{FF2B5EF4-FFF2-40B4-BE49-F238E27FC236}">
                <a16:creationId xmlns:a16="http://schemas.microsoft.com/office/drawing/2014/main" id="{720A5BD6-9903-D627-E544-DDDA8BFB564B}"/>
              </a:ext>
            </a:extLst>
          </p:cNvPr>
          <p:cNvSpPr>
            <a:spLocks noGrp="1" noChangeArrowheads="1"/>
          </p:cNvSpPr>
          <p:nvPr>
            <p:ph type="title"/>
          </p:nvPr>
        </p:nvSpPr>
        <p:spPr/>
        <p:txBody>
          <a:bodyPr/>
          <a:lstStyle/>
          <a:p>
            <a:pPr eaLnBrk="1" hangingPunct="1"/>
            <a:r>
              <a:rPr lang="it-IT" altLang="it-IT" sz="3600"/>
              <a:t>Terra – sulla Luna è il nostro lampione</a:t>
            </a:r>
            <a:endParaRPr lang="en-AU" altLang="it-IT" sz="3600"/>
          </a:p>
        </p:txBody>
      </p:sp>
      <p:pic>
        <p:nvPicPr>
          <p:cNvPr id="39940" name="Picture 5">
            <a:extLst>
              <a:ext uri="{FF2B5EF4-FFF2-40B4-BE49-F238E27FC236}">
                <a16:creationId xmlns:a16="http://schemas.microsoft.com/office/drawing/2014/main" id="{FFDE3F3B-2021-FFFC-53A1-52BD022A7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262063"/>
            <a:ext cx="471487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5FA66D2-4F4F-2C00-C944-B6DB9DF825B4}"/>
              </a:ext>
            </a:extLst>
          </p:cNvPr>
          <p:cNvSpPr>
            <a:spLocks noGrp="1" noChangeArrowheads="1"/>
          </p:cNvSpPr>
          <p:nvPr>
            <p:ph type="title"/>
          </p:nvPr>
        </p:nvSpPr>
        <p:spPr>
          <a:xfrm>
            <a:off x="395288" y="0"/>
            <a:ext cx="8229600" cy="1143000"/>
          </a:xfrm>
        </p:spPr>
        <p:txBody>
          <a:bodyPr/>
          <a:lstStyle/>
          <a:p>
            <a:r>
              <a:rPr lang="it-IT" altLang="it-IT" sz="3600">
                <a:solidFill>
                  <a:srgbClr val="FFFF00"/>
                </a:solidFill>
              </a:rPr>
              <a:t>La Luna e la Terra viste dal Marte</a:t>
            </a:r>
            <a:endParaRPr lang="en-AU" altLang="it-IT" sz="3600">
              <a:solidFill>
                <a:srgbClr val="FFFF00"/>
              </a:solidFill>
            </a:endParaRPr>
          </a:p>
        </p:txBody>
      </p:sp>
      <p:sp>
        <p:nvSpPr>
          <p:cNvPr id="40963" name="Text Box 5">
            <a:extLst>
              <a:ext uri="{FF2B5EF4-FFF2-40B4-BE49-F238E27FC236}">
                <a16:creationId xmlns:a16="http://schemas.microsoft.com/office/drawing/2014/main" id="{B91472FC-7EC7-CB6E-681A-893E30CBFCCF}"/>
              </a:ext>
            </a:extLst>
          </p:cNvPr>
          <p:cNvSpPr txBox="1">
            <a:spLocks noChangeArrowheads="1"/>
          </p:cNvSpPr>
          <p:nvPr/>
        </p:nvSpPr>
        <p:spPr bwMode="auto">
          <a:xfrm>
            <a:off x="23177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sp>
        <p:nvSpPr>
          <p:cNvPr id="40964" name="Text Box 6">
            <a:extLst>
              <a:ext uri="{FF2B5EF4-FFF2-40B4-BE49-F238E27FC236}">
                <a16:creationId xmlns:a16="http://schemas.microsoft.com/office/drawing/2014/main" id="{E96947C6-77F3-283E-2437-C61DF3BECE0D}"/>
              </a:ext>
            </a:extLst>
          </p:cNvPr>
          <p:cNvSpPr txBox="1">
            <a:spLocks noChangeArrowheads="1"/>
          </p:cNvSpPr>
          <p:nvPr/>
        </p:nvSpPr>
        <p:spPr bwMode="auto">
          <a:xfrm>
            <a:off x="250825" y="64912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hlink"/>
                </a:solidFill>
              </a:rPr>
              <a:t>Źródło: NASA</a:t>
            </a:r>
            <a:endParaRPr lang="en-AU" altLang="it-IT" sz="1800">
              <a:solidFill>
                <a:schemeClr val="hlink"/>
              </a:solidFill>
            </a:endParaRPr>
          </a:p>
        </p:txBody>
      </p:sp>
      <p:pic>
        <p:nvPicPr>
          <p:cNvPr id="40965" name="Picture 9">
            <a:extLst>
              <a:ext uri="{FF2B5EF4-FFF2-40B4-BE49-F238E27FC236}">
                <a16:creationId xmlns:a16="http://schemas.microsoft.com/office/drawing/2014/main" id="{8A8D31AE-5460-C80E-5DD3-B9F1FCB57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41438"/>
            <a:ext cx="8186737" cy="46005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a:extLst>
              <a:ext uri="{FF2B5EF4-FFF2-40B4-BE49-F238E27FC236}">
                <a16:creationId xmlns:a16="http://schemas.microsoft.com/office/drawing/2014/main" id="{B58DFBD4-15BE-A7E4-BE62-684857EF3780}"/>
              </a:ext>
            </a:extLst>
          </p:cNvPr>
          <p:cNvSpPr>
            <a:spLocks noGrp="1" noChangeArrowheads="1"/>
          </p:cNvSpPr>
          <p:nvPr>
            <p:ph type="title"/>
          </p:nvPr>
        </p:nvSpPr>
        <p:spPr/>
        <p:txBody>
          <a:bodyPr/>
          <a:lstStyle/>
          <a:p>
            <a:r>
              <a:rPr lang="it-IT" altLang="it-IT" sz="3200"/>
              <a:t>Il sistema Solare, vecchio 4.567 mld di anni</a:t>
            </a:r>
          </a:p>
        </p:txBody>
      </p:sp>
      <p:pic>
        <p:nvPicPr>
          <p:cNvPr id="41987" name="Immagine 4">
            <a:extLst>
              <a:ext uri="{FF2B5EF4-FFF2-40B4-BE49-F238E27FC236}">
                <a16:creationId xmlns:a16="http://schemas.microsoft.com/office/drawing/2014/main" id="{A5743AD0-9A65-DA64-FC18-4B2569D0B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1844675"/>
            <a:ext cx="8651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asellaDiTesto 6">
            <a:extLst>
              <a:ext uri="{FF2B5EF4-FFF2-40B4-BE49-F238E27FC236}">
                <a16:creationId xmlns:a16="http://schemas.microsoft.com/office/drawing/2014/main" id="{820F5E00-179B-389C-09C2-12666F3969F5}"/>
              </a:ext>
            </a:extLst>
          </p:cNvPr>
          <p:cNvSpPr txBox="1">
            <a:spLocks noChangeArrowheads="1"/>
          </p:cNvSpPr>
          <p:nvPr/>
        </p:nvSpPr>
        <p:spPr bwMode="auto">
          <a:xfrm>
            <a:off x="449263" y="4071938"/>
            <a:ext cx="823753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t>Quattro pianeti ‘interni’ (0,38-2 AU), tellurici (cioè fatti dalla materia pesante, 5g/cm</a:t>
            </a:r>
            <a:r>
              <a:rPr lang="it-IT" altLang="it-IT" sz="2200" baseline="30000"/>
              <a:t>3</a:t>
            </a:r>
            <a:r>
              <a:rPr lang="it-IT" altLang="it-IT" sz="2200"/>
              <a:t>)</a:t>
            </a:r>
          </a:p>
          <a:p>
            <a:pPr>
              <a:spcBef>
                <a:spcPct val="0"/>
              </a:spcBef>
              <a:buFontTx/>
              <a:buNone/>
            </a:pPr>
            <a:endParaRPr lang="it-IT" altLang="it-IT" sz="2200"/>
          </a:p>
          <a:p>
            <a:pPr>
              <a:spcBef>
                <a:spcPct val="0"/>
              </a:spcBef>
              <a:buFontTx/>
              <a:buNone/>
            </a:pPr>
            <a:r>
              <a:rPr lang="it-IT" altLang="it-IT" sz="2200"/>
              <a:t>Quattro pianeti esterni (5 – 30 AU), giganti, e gassosi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a:extLst>
              <a:ext uri="{FF2B5EF4-FFF2-40B4-BE49-F238E27FC236}">
                <a16:creationId xmlns:a16="http://schemas.microsoft.com/office/drawing/2014/main" id="{13B6648C-8F20-C848-7CEA-4AA8153E4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1109663"/>
            <a:ext cx="17637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a:extLst>
              <a:ext uri="{FF2B5EF4-FFF2-40B4-BE49-F238E27FC236}">
                <a16:creationId xmlns:a16="http://schemas.microsoft.com/office/drawing/2014/main" id="{1745F432-A3CE-8319-27D3-2E2D94503A14}"/>
              </a:ext>
            </a:extLst>
          </p:cNvPr>
          <p:cNvSpPr>
            <a:spLocks noGrp="1" noChangeArrowheads="1"/>
          </p:cNvSpPr>
          <p:nvPr>
            <p:ph type="title"/>
          </p:nvPr>
        </p:nvSpPr>
        <p:spPr>
          <a:xfrm>
            <a:off x="468313" y="0"/>
            <a:ext cx="8229600" cy="1143000"/>
          </a:xfrm>
        </p:spPr>
        <p:txBody>
          <a:bodyPr/>
          <a:lstStyle/>
          <a:p>
            <a:pPr eaLnBrk="1" hangingPunct="1"/>
            <a:r>
              <a:rPr lang="it-IT" altLang="it-IT" sz="3600">
                <a:solidFill>
                  <a:schemeClr val="accent2"/>
                </a:solidFill>
              </a:rPr>
              <a:t>Mercurio, corre per i dei</a:t>
            </a:r>
            <a:r>
              <a:rPr lang="pl-PL" altLang="it-IT" sz="3600">
                <a:solidFill>
                  <a:schemeClr val="accent2"/>
                </a:solidFill>
              </a:rPr>
              <a:t> </a:t>
            </a:r>
            <a:endParaRPr lang="en-AU" altLang="it-IT" sz="3600">
              <a:solidFill>
                <a:schemeClr val="accent2"/>
              </a:solidFill>
            </a:endParaRPr>
          </a:p>
        </p:txBody>
      </p:sp>
      <p:sp>
        <p:nvSpPr>
          <p:cNvPr id="53252" name="Text Box 4">
            <a:extLst>
              <a:ext uri="{FF2B5EF4-FFF2-40B4-BE49-F238E27FC236}">
                <a16:creationId xmlns:a16="http://schemas.microsoft.com/office/drawing/2014/main" id="{523C2DB1-4E10-614A-4664-3AA69D16F802}"/>
              </a:ext>
            </a:extLst>
          </p:cNvPr>
          <p:cNvSpPr txBox="1">
            <a:spLocks noChangeArrowheads="1"/>
          </p:cNvSpPr>
          <p:nvPr/>
        </p:nvSpPr>
        <p:spPr bwMode="auto">
          <a:xfrm>
            <a:off x="2843213" y="981075"/>
            <a:ext cx="5408612"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000099"/>
                </a:solidFill>
              </a:rPr>
              <a:t>Raggio 0,4 R</a:t>
            </a:r>
            <a:r>
              <a:rPr lang="it-IT" altLang="it-IT" sz="2400" baseline="-25000">
                <a:solidFill>
                  <a:srgbClr val="000099"/>
                </a:solidFill>
              </a:rPr>
              <a:t>o</a:t>
            </a:r>
            <a:endParaRPr lang="it-IT" altLang="it-IT" sz="2400">
              <a:solidFill>
                <a:srgbClr val="000099"/>
              </a:solidFill>
            </a:endParaRPr>
          </a:p>
          <a:p>
            <a:pPr eaLnBrk="1" hangingPunct="1">
              <a:spcBef>
                <a:spcPct val="0"/>
              </a:spcBef>
              <a:buFontTx/>
              <a:buNone/>
            </a:pPr>
            <a:r>
              <a:rPr lang="it-IT" altLang="it-IT" sz="2400">
                <a:solidFill>
                  <a:srgbClr val="000099"/>
                </a:solidFill>
              </a:rPr>
              <a:t>Distanza dal Sole 0,31-0,47 AU</a:t>
            </a:r>
          </a:p>
          <a:p>
            <a:pPr eaLnBrk="1" hangingPunct="1">
              <a:spcBef>
                <a:spcPct val="0"/>
              </a:spcBef>
              <a:buFontTx/>
              <a:buNone/>
            </a:pPr>
            <a:r>
              <a:rPr lang="it-IT" altLang="it-IT" sz="2400">
                <a:solidFill>
                  <a:srgbClr val="000099"/>
                </a:solidFill>
              </a:rPr>
              <a:t>Gira in 88 giorni (nostri)</a:t>
            </a:r>
          </a:p>
          <a:p>
            <a:pPr eaLnBrk="1" hangingPunct="1">
              <a:spcBef>
                <a:spcPct val="0"/>
              </a:spcBef>
              <a:buFontTx/>
              <a:buNone/>
            </a:pPr>
            <a:r>
              <a:rPr lang="it-IT" altLang="it-IT" sz="2400">
                <a:solidFill>
                  <a:srgbClr val="000099"/>
                </a:solidFill>
              </a:rPr>
              <a:t>Densità 5,4 g/cm</a:t>
            </a:r>
            <a:r>
              <a:rPr lang="it-IT" altLang="it-IT" sz="2400" baseline="30000">
                <a:solidFill>
                  <a:srgbClr val="000099"/>
                </a:solidFill>
              </a:rPr>
              <a:t>3</a:t>
            </a:r>
            <a:r>
              <a:rPr lang="it-IT" altLang="it-IT" sz="2400">
                <a:solidFill>
                  <a:srgbClr val="000099"/>
                </a:solidFill>
              </a:rPr>
              <a:t> (come Terra):</a:t>
            </a:r>
          </a:p>
          <a:p>
            <a:pPr eaLnBrk="1" hangingPunct="1">
              <a:spcBef>
                <a:spcPct val="0"/>
              </a:spcBef>
              <a:buFontTx/>
              <a:buNone/>
            </a:pPr>
            <a:r>
              <a:rPr lang="it-IT" altLang="it-IT" sz="2400">
                <a:solidFill>
                  <a:srgbClr val="000099"/>
                </a:solidFill>
              </a:rPr>
              <a:t>forse fatto di metalli preziosi?</a:t>
            </a:r>
          </a:p>
          <a:p>
            <a:pPr eaLnBrk="1" hangingPunct="1">
              <a:spcBef>
                <a:spcPct val="0"/>
              </a:spcBef>
              <a:buFontTx/>
              <a:buNone/>
            </a:pPr>
            <a:endParaRPr lang="it-IT" altLang="it-IT" sz="2400">
              <a:solidFill>
                <a:srgbClr val="000099"/>
              </a:solidFill>
            </a:endParaRPr>
          </a:p>
          <a:p>
            <a:pPr eaLnBrk="1" hangingPunct="1">
              <a:spcBef>
                <a:spcPct val="0"/>
              </a:spcBef>
              <a:buFontTx/>
              <a:buNone/>
            </a:pPr>
            <a:r>
              <a:rPr lang="it-IT" altLang="it-IT" sz="2400">
                <a:solidFill>
                  <a:srgbClr val="000099"/>
                </a:solidFill>
              </a:rPr>
              <a:t>1 giorno a Mercurio dura 2 anni (suoi):</a:t>
            </a:r>
          </a:p>
          <a:p>
            <a:pPr eaLnBrk="1" hangingPunct="1">
              <a:spcBef>
                <a:spcPct val="0"/>
              </a:spcBef>
              <a:buFontTx/>
              <a:buNone/>
            </a:pPr>
            <a:r>
              <a:rPr lang="it-IT" altLang="it-IT" sz="2400">
                <a:solidFill>
                  <a:srgbClr val="000099"/>
                </a:solidFill>
              </a:rPr>
              <a:t>il sole sorge, poi rientra, poi sorge</a:t>
            </a:r>
          </a:p>
          <a:p>
            <a:pPr eaLnBrk="1" hangingPunct="1">
              <a:spcBef>
                <a:spcPct val="0"/>
              </a:spcBef>
              <a:buFontTx/>
              <a:buNone/>
            </a:pPr>
            <a:r>
              <a:rPr lang="it-IT" altLang="it-IT" sz="2400">
                <a:solidFill>
                  <a:srgbClr val="000099"/>
                </a:solidFill>
              </a:rPr>
              <a:t>per bene…</a:t>
            </a:r>
          </a:p>
          <a:p>
            <a:pPr eaLnBrk="1" hangingPunct="1">
              <a:spcBef>
                <a:spcPct val="0"/>
              </a:spcBef>
              <a:buFontTx/>
              <a:buNone/>
            </a:pPr>
            <a:endParaRPr lang="pl-PL" altLang="it-IT" sz="2400">
              <a:solidFill>
                <a:srgbClr val="000099"/>
              </a:solidFill>
            </a:endParaRPr>
          </a:p>
        </p:txBody>
      </p:sp>
      <p:sp>
        <p:nvSpPr>
          <p:cNvPr id="5" name="Text Box 4">
            <a:extLst>
              <a:ext uri="{FF2B5EF4-FFF2-40B4-BE49-F238E27FC236}">
                <a16:creationId xmlns:a16="http://schemas.microsoft.com/office/drawing/2014/main" id="{03B048CC-8606-22F1-E5FD-18A12D004D36}"/>
              </a:ext>
            </a:extLst>
          </p:cNvPr>
          <p:cNvSpPr txBox="1">
            <a:spLocks noChangeArrowheads="1"/>
          </p:cNvSpPr>
          <p:nvPr/>
        </p:nvSpPr>
        <p:spPr bwMode="auto">
          <a:xfrm>
            <a:off x="750888" y="3198813"/>
            <a:ext cx="13843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000099"/>
                </a:solidFill>
              </a:rPr>
              <a:t>Mer</a:t>
            </a:r>
            <a:r>
              <a:rPr lang="it-IT" altLang="it-IT" sz="2400">
                <a:solidFill>
                  <a:srgbClr val="000099"/>
                </a:solidFill>
              </a:rPr>
              <a:t>curio</a:t>
            </a:r>
            <a:endParaRPr lang="pl-PL" altLang="it-IT" sz="2400">
              <a:solidFill>
                <a:srgbClr val="000099"/>
              </a:solidFill>
            </a:endParaRPr>
          </a:p>
        </p:txBody>
      </p:sp>
      <p:pic>
        <p:nvPicPr>
          <p:cNvPr id="43014" name="Immagine 2">
            <a:extLst>
              <a:ext uri="{FF2B5EF4-FFF2-40B4-BE49-F238E27FC236}">
                <a16:creationId xmlns:a16="http://schemas.microsoft.com/office/drawing/2014/main" id="{A2F33707-493C-D71E-F89C-AE201B50D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4078288"/>
            <a:ext cx="2763838"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3252"/>
                                        </p:tgtEl>
                                        <p:attrNameLst>
                                          <p:attrName>style.visibility</p:attrName>
                                        </p:attrNameLst>
                                      </p:cBhvr>
                                      <p:to>
                                        <p:strVal val="visible"/>
                                      </p:to>
                                    </p:set>
                                    <p:anim calcmode="discrete" valueType="clr">
                                      <p:cBhvr override="childStyle">
                                        <p:cTn id="7" dur="80"/>
                                        <p:tgtEl>
                                          <p:spTgt spid="5325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2"/>
                                        </p:tgtEl>
                                        <p:attrNameLst>
                                          <p:attrName>fillcolor</p:attrName>
                                        </p:attrNameLst>
                                      </p:cBhvr>
                                      <p:tavLst>
                                        <p:tav tm="0">
                                          <p:val>
                                            <p:clrVal>
                                              <a:schemeClr val="accent2"/>
                                            </p:clrVal>
                                          </p:val>
                                        </p:tav>
                                        <p:tav tm="50000">
                                          <p:val>
                                            <p:clrVal>
                                              <a:schemeClr val="hlink"/>
                                            </p:clrVal>
                                          </p:val>
                                        </p:tav>
                                      </p:tavLst>
                                    </p:anim>
                                    <p:set>
                                      <p:cBhvr>
                                        <p:cTn id="9" dur="80"/>
                                        <p:tgtEl>
                                          <p:spTgt spid="5325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53258"/>
                                        </p:tgtEl>
                                        <p:attrNameLst>
                                          <p:attrName>style.visibility</p:attrName>
                                        </p:attrNameLst>
                                      </p:cBhvr>
                                      <p:to>
                                        <p:strVal val="visible"/>
                                      </p:to>
                                    </p:set>
                                    <p:animEffect transition="in" filter="circle(in)">
                                      <p:cBhvr>
                                        <p:cTn id="14" dur="500"/>
                                        <p:tgtEl>
                                          <p:spTgt spid="532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AD64A75-529A-7DF4-2E6D-91DB00DD8A6A}"/>
              </a:ext>
            </a:extLst>
          </p:cNvPr>
          <p:cNvSpPr>
            <a:spLocks noGrp="1" noChangeArrowheads="1"/>
          </p:cNvSpPr>
          <p:nvPr>
            <p:ph type="ctrTitle"/>
          </p:nvPr>
        </p:nvSpPr>
        <p:spPr>
          <a:xfrm>
            <a:off x="215900" y="188913"/>
            <a:ext cx="8928100" cy="1470025"/>
          </a:xfrm>
        </p:spPr>
        <p:txBody>
          <a:bodyPr/>
          <a:lstStyle/>
          <a:p>
            <a:r>
              <a:rPr lang="it-IT" altLang="it-IT" sz="3600">
                <a:solidFill>
                  <a:srgbClr val="FFFF00"/>
                </a:solidFill>
              </a:rPr>
              <a:t>Il si</a:t>
            </a:r>
            <a:r>
              <a:rPr lang="pl-PL" altLang="it-IT" sz="3600">
                <a:solidFill>
                  <a:srgbClr val="FFFF00"/>
                </a:solidFill>
              </a:rPr>
              <a:t>stem</a:t>
            </a:r>
            <a:r>
              <a:rPr lang="it-IT" altLang="it-IT" sz="3600">
                <a:solidFill>
                  <a:srgbClr val="FFFF00"/>
                </a:solidFill>
              </a:rPr>
              <a:t>a Copernicano: pianeti girano attorno il Sole </a:t>
            </a:r>
            <a:endParaRPr lang="en-AU" altLang="it-IT" sz="3600">
              <a:solidFill>
                <a:srgbClr val="FFFF00"/>
              </a:solidFill>
            </a:endParaRPr>
          </a:p>
        </p:txBody>
      </p:sp>
      <p:sp>
        <p:nvSpPr>
          <p:cNvPr id="6147" name="Text Box 3">
            <a:extLst>
              <a:ext uri="{FF2B5EF4-FFF2-40B4-BE49-F238E27FC236}">
                <a16:creationId xmlns:a16="http://schemas.microsoft.com/office/drawing/2014/main" id="{66B2D817-EFAC-7E09-4018-91EDD6C821D2}"/>
              </a:ext>
            </a:extLst>
          </p:cNvPr>
          <p:cNvSpPr txBox="1">
            <a:spLocks noChangeArrowheads="1"/>
          </p:cNvSpPr>
          <p:nvPr/>
        </p:nvSpPr>
        <p:spPr bwMode="auto">
          <a:xfrm>
            <a:off x="663575" y="2032000"/>
            <a:ext cx="415766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solidFill>
                  <a:srgbClr val="FFFF00"/>
                </a:solidFill>
              </a:rPr>
              <a:t>Mer</a:t>
            </a:r>
            <a:r>
              <a:rPr lang="it-IT" altLang="it-IT" sz="2200">
                <a:solidFill>
                  <a:srgbClr val="FFFF00"/>
                </a:solidFill>
              </a:rPr>
              <a:t>curio</a:t>
            </a:r>
            <a:r>
              <a:rPr lang="pl-PL" altLang="it-IT" sz="2200">
                <a:solidFill>
                  <a:srgbClr val="FFFF00"/>
                </a:solidFill>
              </a:rPr>
              <a:t>: - 1 orbita </a:t>
            </a:r>
            <a:r>
              <a:rPr lang="it-IT" altLang="it-IT" sz="2200">
                <a:solidFill>
                  <a:srgbClr val="FFFF00"/>
                </a:solidFill>
              </a:rPr>
              <a:t>in 90 giorni</a:t>
            </a:r>
            <a:endParaRPr lang="pl-PL" altLang="it-IT" sz="22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r>
              <a:rPr lang="it-IT" altLang="it-IT" sz="2200">
                <a:solidFill>
                  <a:srgbClr val="FFFF00"/>
                </a:solidFill>
              </a:rPr>
              <a:t>Venere</a:t>
            </a:r>
            <a:r>
              <a:rPr lang="pl-PL" altLang="it-IT" sz="2200">
                <a:solidFill>
                  <a:srgbClr val="FFFF00"/>
                </a:solidFill>
              </a:rPr>
              <a:t>: - 1 orbita </a:t>
            </a:r>
            <a:r>
              <a:rPr lang="it-IT" altLang="it-IT" sz="2200">
                <a:solidFill>
                  <a:srgbClr val="FFFF00"/>
                </a:solidFill>
              </a:rPr>
              <a:t>in </a:t>
            </a:r>
            <a:r>
              <a:rPr lang="pl-PL" altLang="it-IT" sz="2200">
                <a:solidFill>
                  <a:srgbClr val="FFFF00"/>
                </a:solidFill>
              </a:rPr>
              <a:t>9 m</a:t>
            </a:r>
            <a:r>
              <a:rPr lang="it-IT" altLang="it-IT" sz="2200">
                <a:solidFill>
                  <a:srgbClr val="FFFF00"/>
                </a:solidFill>
              </a:rPr>
              <a:t>esi</a:t>
            </a:r>
            <a:endParaRPr lang="pl-PL" altLang="it-IT" sz="22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r>
              <a:rPr lang="it-IT" altLang="it-IT" sz="2200">
                <a:solidFill>
                  <a:srgbClr val="FFFF00"/>
                </a:solidFill>
              </a:rPr>
              <a:t>Terra:</a:t>
            </a:r>
            <a:r>
              <a:rPr lang="pl-PL" altLang="it-IT" sz="2200">
                <a:solidFill>
                  <a:srgbClr val="FFFF00"/>
                </a:solidFill>
              </a:rPr>
              <a:t> 1 orbita </a:t>
            </a:r>
            <a:r>
              <a:rPr lang="it-IT" altLang="it-IT" sz="2200">
                <a:solidFill>
                  <a:srgbClr val="FFFF00"/>
                </a:solidFill>
              </a:rPr>
              <a:t>in 1 anno</a:t>
            </a:r>
            <a:endParaRPr lang="pl-PL" altLang="it-IT" sz="22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r>
              <a:rPr lang="pl-PL" altLang="it-IT" sz="2200">
                <a:solidFill>
                  <a:srgbClr val="FFFF00"/>
                </a:solidFill>
              </a:rPr>
              <a:t>Mar</a:t>
            </a:r>
            <a:r>
              <a:rPr lang="it-IT" altLang="it-IT" sz="2200">
                <a:solidFill>
                  <a:srgbClr val="FFFF00"/>
                </a:solidFill>
              </a:rPr>
              <a:t>te</a:t>
            </a:r>
            <a:r>
              <a:rPr lang="pl-PL" altLang="it-IT" sz="2200">
                <a:solidFill>
                  <a:srgbClr val="FFFF00"/>
                </a:solidFill>
              </a:rPr>
              <a:t>: - 1 orbita </a:t>
            </a:r>
            <a:r>
              <a:rPr lang="it-IT" altLang="it-IT" sz="2200">
                <a:solidFill>
                  <a:srgbClr val="FFFF00"/>
                </a:solidFill>
              </a:rPr>
              <a:t>in 2 anni</a:t>
            </a:r>
            <a:endParaRPr lang="pl-PL" altLang="it-IT" sz="22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r>
              <a:rPr lang="it-IT" altLang="it-IT" sz="2200">
                <a:solidFill>
                  <a:srgbClr val="FFFF00"/>
                </a:solidFill>
              </a:rPr>
              <a:t>Giove</a:t>
            </a:r>
            <a:r>
              <a:rPr lang="pl-PL" altLang="it-IT" sz="2200">
                <a:solidFill>
                  <a:srgbClr val="FFFF00"/>
                </a:solidFill>
              </a:rPr>
              <a:t>: 1 orbita</a:t>
            </a:r>
            <a:r>
              <a:rPr lang="it-IT" altLang="it-IT" sz="2200">
                <a:solidFill>
                  <a:srgbClr val="FFFF00"/>
                </a:solidFill>
              </a:rPr>
              <a:t> in</a:t>
            </a:r>
            <a:r>
              <a:rPr lang="pl-PL" altLang="it-IT" sz="2200">
                <a:solidFill>
                  <a:srgbClr val="FFFF00"/>
                </a:solidFill>
              </a:rPr>
              <a:t> 11 </a:t>
            </a:r>
            <a:r>
              <a:rPr lang="it-IT" altLang="it-IT" sz="2200">
                <a:solidFill>
                  <a:srgbClr val="FFFF00"/>
                </a:solidFill>
              </a:rPr>
              <a:t>anni</a:t>
            </a:r>
            <a:endParaRPr lang="pl-PL" altLang="it-IT" sz="2200">
              <a:solidFill>
                <a:srgbClr val="FFFF00"/>
              </a:solidFill>
            </a:endParaRPr>
          </a:p>
          <a:p>
            <a:pPr eaLnBrk="1" hangingPunct="1">
              <a:spcBef>
                <a:spcPct val="0"/>
              </a:spcBef>
              <a:buFontTx/>
              <a:buNone/>
            </a:pPr>
            <a:endParaRPr lang="pl-PL" altLang="it-IT" sz="2200">
              <a:solidFill>
                <a:srgbClr val="FFFF00"/>
              </a:solidFill>
            </a:endParaRPr>
          </a:p>
          <a:p>
            <a:pPr eaLnBrk="1" hangingPunct="1">
              <a:spcBef>
                <a:spcPct val="0"/>
              </a:spcBef>
              <a:buFontTx/>
              <a:buNone/>
            </a:pPr>
            <a:r>
              <a:rPr lang="pl-PL" altLang="it-IT" sz="2200">
                <a:solidFill>
                  <a:srgbClr val="FFFF00"/>
                </a:solidFill>
              </a:rPr>
              <a:t>Saturn</a:t>
            </a:r>
            <a:r>
              <a:rPr lang="it-IT" altLang="it-IT" sz="2200">
                <a:solidFill>
                  <a:srgbClr val="FFFF00"/>
                </a:solidFill>
              </a:rPr>
              <a:t>o</a:t>
            </a:r>
            <a:r>
              <a:rPr lang="pl-PL" altLang="it-IT" sz="2200">
                <a:solidFill>
                  <a:srgbClr val="FFFF00"/>
                </a:solidFill>
              </a:rPr>
              <a:t>: 1 orbita </a:t>
            </a:r>
            <a:r>
              <a:rPr lang="it-IT" altLang="it-IT" sz="2200">
                <a:solidFill>
                  <a:srgbClr val="FFFF00"/>
                </a:solidFill>
              </a:rPr>
              <a:t>in</a:t>
            </a:r>
            <a:r>
              <a:rPr lang="pl-PL" altLang="it-IT" sz="2200">
                <a:solidFill>
                  <a:srgbClr val="FFFF00"/>
                </a:solidFill>
              </a:rPr>
              <a:t> 30 </a:t>
            </a:r>
            <a:r>
              <a:rPr lang="it-IT" altLang="it-IT" sz="2200">
                <a:solidFill>
                  <a:srgbClr val="FFFF00"/>
                </a:solidFill>
              </a:rPr>
              <a:t>anni</a:t>
            </a:r>
            <a:endParaRPr lang="pl-PL" altLang="it-IT" sz="2200">
              <a:solidFill>
                <a:srgbClr val="FFFF00"/>
              </a:solidFill>
            </a:endParaRPr>
          </a:p>
        </p:txBody>
      </p:sp>
      <p:pic>
        <p:nvPicPr>
          <p:cNvPr id="203780" name="Picture 4">
            <a:extLst>
              <a:ext uri="{FF2B5EF4-FFF2-40B4-BE49-F238E27FC236}">
                <a16:creationId xmlns:a16="http://schemas.microsoft.com/office/drawing/2014/main" id="{4C1FD01A-2635-D449-A0D4-A2A680CC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613" y="1658938"/>
            <a:ext cx="43561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anim calcmode="lin" valueType="num">
                                      <p:cBhvr>
                                        <p:cTn id="7" dur="5000" fill="hold"/>
                                        <p:tgtEl>
                                          <p:spTgt spid="203780"/>
                                        </p:tgtEl>
                                        <p:attrNameLst>
                                          <p:attrName>ppt_w</p:attrName>
                                        </p:attrNameLst>
                                      </p:cBhvr>
                                      <p:tavLst>
                                        <p:tav tm="0">
                                          <p:val>
                                            <p:fltVal val="0"/>
                                          </p:val>
                                        </p:tav>
                                        <p:tav tm="100000">
                                          <p:val>
                                            <p:strVal val="#ppt_w"/>
                                          </p:val>
                                        </p:tav>
                                      </p:tavLst>
                                    </p:anim>
                                    <p:anim calcmode="lin" valueType="num">
                                      <p:cBhvr>
                                        <p:cTn id="8" dur="5000" fill="hold"/>
                                        <p:tgtEl>
                                          <p:spTgt spid="203780"/>
                                        </p:tgtEl>
                                        <p:attrNameLst>
                                          <p:attrName>ppt_h</p:attrName>
                                        </p:attrNameLst>
                                      </p:cBhvr>
                                      <p:tavLst>
                                        <p:tav tm="0">
                                          <p:val>
                                            <p:fltVal val="0"/>
                                          </p:val>
                                        </p:tav>
                                        <p:tav tm="100000">
                                          <p:val>
                                            <p:strVal val="#ppt_h"/>
                                          </p:val>
                                        </p:tav>
                                      </p:tavLst>
                                    </p:anim>
                                    <p:anim calcmode="lin" valueType="num">
                                      <p:cBhvr>
                                        <p:cTn id="9" dur="5000" fill="hold"/>
                                        <p:tgtEl>
                                          <p:spTgt spid="203780"/>
                                        </p:tgtEl>
                                        <p:attrNameLst>
                                          <p:attrName>style.rotation</p:attrName>
                                        </p:attrNameLst>
                                      </p:cBhvr>
                                      <p:tavLst>
                                        <p:tav tm="0">
                                          <p:val>
                                            <p:fltVal val="360"/>
                                          </p:val>
                                        </p:tav>
                                        <p:tav tm="100000">
                                          <p:val>
                                            <p:fltVal val="0"/>
                                          </p:val>
                                        </p:tav>
                                      </p:tavLst>
                                    </p:anim>
                                    <p:animEffect transition="in" filter="fade">
                                      <p:cBhvr>
                                        <p:cTn id="10" dur="5000"/>
                                        <p:tgtEl>
                                          <p:spTgt spid="203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BD8BC1E-E5C0-513F-A462-9F7468398EA1}"/>
              </a:ext>
            </a:extLst>
          </p:cNvPr>
          <p:cNvSpPr>
            <a:spLocks noGrp="1" noChangeArrowheads="1"/>
          </p:cNvSpPr>
          <p:nvPr>
            <p:ph type="title"/>
          </p:nvPr>
        </p:nvSpPr>
        <p:spPr/>
        <p:txBody>
          <a:bodyPr/>
          <a:lstStyle/>
          <a:p>
            <a:r>
              <a:rPr lang="it-IT" altLang="it-IT" sz="3600">
                <a:solidFill>
                  <a:schemeClr val="accent2"/>
                </a:solidFill>
              </a:rPr>
              <a:t>Il primo pianeta:</a:t>
            </a:r>
            <a:r>
              <a:rPr lang="pl-PL" altLang="it-IT" sz="3600">
                <a:solidFill>
                  <a:schemeClr val="accent2"/>
                </a:solidFill>
              </a:rPr>
              <a:t> Mer</a:t>
            </a:r>
            <a:r>
              <a:rPr lang="it-IT" altLang="it-IT" sz="3600">
                <a:solidFill>
                  <a:schemeClr val="accent2"/>
                </a:solidFill>
              </a:rPr>
              <a:t>curio</a:t>
            </a:r>
            <a:endParaRPr lang="en-AU" altLang="it-IT" sz="3600">
              <a:solidFill>
                <a:schemeClr val="accent2"/>
              </a:solidFill>
            </a:endParaRPr>
          </a:p>
        </p:txBody>
      </p:sp>
      <p:pic>
        <p:nvPicPr>
          <p:cNvPr id="44035" name="Picture 5">
            <a:extLst>
              <a:ext uri="{FF2B5EF4-FFF2-40B4-BE49-F238E27FC236}">
                <a16:creationId xmlns:a16="http://schemas.microsoft.com/office/drawing/2014/main" id="{0E1A1138-D8A3-ED07-DACC-E82C011536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388" y="1357313"/>
            <a:ext cx="6000750" cy="4500562"/>
          </a:xfrm>
          <a:prstGeom prst="rect">
            <a:avLst/>
          </a:prstGeom>
          <a:noFill/>
          <a:ln w="222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4036" name="Text Box 6">
            <a:extLst>
              <a:ext uri="{FF2B5EF4-FFF2-40B4-BE49-F238E27FC236}">
                <a16:creationId xmlns:a16="http://schemas.microsoft.com/office/drawing/2014/main" id="{BB5C2019-839B-826B-2D3E-52A690F6962A}"/>
              </a:ext>
            </a:extLst>
          </p:cNvPr>
          <p:cNvSpPr txBox="1">
            <a:spLocks noChangeArrowheads="1"/>
          </p:cNvSpPr>
          <p:nvPr/>
        </p:nvSpPr>
        <p:spPr bwMode="auto">
          <a:xfrm>
            <a:off x="180975" y="6043613"/>
            <a:ext cx="60007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solidFill>
                  <a:srgbClr val="FFFF00"/>
                </a:solidFill>
                <a:hlinkClick r:id="rId3"/>
              </a:rPr>
              <a:t>http://dydaktyka.fizyka.umk.pl/nowa_strona/?q=node/525</a:t>
            </a:r>
            <a:endParaRPr lang="en-AU" altLang="it-IT" sz="1800">
              <a:solidFill>
                <a:srgbClr val="FFFF00"/>
              </a:solidFill>
            </a:endParaRPr>
          </a:p>
          <a:p>
            <a:pPr eaLnBrk="1" hangingPunct="1">
              <a:spcBef>
                <a:spcPct val="0"/>
              </a:spcBef>
              <a:buFontTx/>
              <a:buNone/>
            </a:pPr>
            <a:r>
              <a:rPr lang="en-AU" altLang="it-IT" sz="1800">
                <a:solidFill>
                  <a:srgbClr val="FFFF00"/>
                </a:solidFill>
              </a:rPr>
              <a:t>Fot:o: GK, Sopot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FEEC2E75-820B-D209-2DE9-13B145830910}"/>
              </a:ext>
            </a:extLst>
          </p:cNvPr>
          <p:cNvSpPr txBox="1">
            <a:spLocks noChangeArrowheads="1"/>
          </p:cNvSpPr>
          <p:nvPr/>
        </p:nvSpPr>
        <p:spPr bwMode="auto">
          <a:xfrm>
            <a:off x="323850" y="617538"/>
            <a:ext cx="116046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2400">
              <a:solidFill>
                <a:srgbClr val="000099"/>
              </a:solidFill>
            </a:endParaRPr>
          </a:p>
          <a:p>
            <a:pPr eaLnBrk="1" hangingPunct="1">
              <a:spcBef>
                <a:spcPct val="0"/>
              </a:spcBef>
              <a:buFontTx/>
              <a:buNone/>
            </a:pPr>
            <a:r>
              <a:rPr lang="it-IT" altLang="it-IT" sz="2400">
                <a:solidFill>
                  <a:srgbClr val="000099"/>
                </a:solidFill>
              </a:rPr>
              <a:t>Venere</a:t>
            </a:r>
            <a:endParaRPr lang="pl-PL" altLang="it-IT" sz="2400">
              <a:solidFill>
                <a:srgbClr val="000099"/>
              </a:solidFill>
            </a:endParaRPr>
          </a:p>
        </p:txBody>
      </p:sp>
      <p:sp>
        <p:nvSpPr>
          <p:cNvPr id="7" name="Text Box 4">
            <a:extLst>
              <a:ext uri="{FF2B5EF4-FFF2-40B4-BE49-F238E27FC236}">
                <a16:creationId xmlns:a16="http://schemas.microsoft.com/office/drawing/2014/main" id="{5081D1A6-11B8-C188-F89D-17DEB4958AE9}"/>
              </a:ext>
            </a:extLst>
          </p:cNvPr>
          <p:cNvSpPr txBox="1">
            <a:spLocks noChangeArrowheads="1"/>
          </p:cNvSpPr>
          <p:nvPr/>
        </p:nvSpPr>
        <p:spPr bwMode="auto">
          <a:xfrm>
            <a:off x="3276600" y="1668463"/>
            <a:ext cx="5562600" cy="48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000099"/>
                </a:solidFill>
              </a:rPr>
              <a:t>Raggio come la Terra (0,95 R</a:t>
            </a:r>
            <a:r>
              <a:rPr lang="it-IT" altLang="it-IT" sz="2400" baseline="-25000">
                <a:solidFill>
                  <a:srgbClr val="000099"/>
                </a:solidFill>
              </a:rPr>
              <a:t>o</a:t>
            </a:r>
            <a:r>
              <a:rPr lang="it-IT" altLang="it-IT" sz="2400">
                <a:solidFill>
                  <a:srgbClr val="000099"/>
                </a:solidFill>
              </a:rPr>
              <a:t>)</a:t>
            </a:r>
          </a:p>
          <a:p>
            <a:pPr eaLnBrk="1" hangingPunct="1">
              <a:spcBef>
                <a:spcPct val="0"/>
              </a:spcBef>
              <a:buFontTx/>
              <a:buNone/>
            </a:pPr>
            <a:endParaRPr lang="it-IT" altLang="it-IT" sz="2400">
              <a:solidFill>
                <a:srgbClr val="000099"/>
              </a:solidFill>
            </a:endParaRPr>
          </a:p>
          <a:p>
            <a:pPr eaLnBrk="1" hangingPunct="1">
              <a:spcBef>
                <a:spcPct val="0"/>
              </a:spcBef>
              <a:buFontTx/>
              <a:buNone/>
            </a:pPr>
            <a:r>
              <a:rPr lang="it-IT" altLang="it-IT" sz="2400">
                <a:solidFill>
                  <a:srgbClr val="000099"/>
                </a:solidFill>
              </a:rPr>
              <a:t>Distanza dal Sole 0,72 AU</a:t>
            </a:r>
          </a:p>
          <a:p>
            <a:pPr eaLnBrk="1" hangingPunct="1">
              <a:spcBef>
                <a:spcPct val="0"/>
              </a:spcBef>
              <a:buFontTx/>
              <a:buNone/>
            </a:pPr>
            <a:endParaRPr lang="it-IT" altLang="it-IT" sz="2400">
              <a:solidFill>
                <a:srgbClr val="000099"/>
              </a:solidFill>
            </a:endParaRPr>
          </a:p>
          <a:p>
            <a:pPr eaLnBrk="1" hangingPunct="1">
              <a:spcBef>
                <a:spcPct val="0"/>
              </a:spcBef>
              <a:buFontTx/>
              <a:buNone/>
            </a:pPr>
            <a:r>
              <a:rPr lang="it-IT" altLang="it-IT" sz="2400">
                <a:solidFill>
                  <a:srgbClr val="000099"/>
                </a:solidFill>
              </a:rPr>
              <a:t>Ruota attorno il Sole in 9 mesi (nostri)</a:t>
            </a:r>
          </a:p>
          <a:p>
            <a:pPr eaLnBrk="1" hangingPunct="1">
              <a:spcBef>
                <a:spcPct val="0"/>
              </a:spcBef>
              <a:buFontTx/>
              <a:buNone/>
            </a:pPr>
            <a:r>
              <a:rPr lang="it-IT" altLang="it-IT" sz="2400">
                <a:solidFill>
                  <a:srgbClr val="000099"/>
                </a:solidFill>
              </a:rPr>
              <a:t>1 giorno a Venere dura ½ anno (suo)</a:t>
            </a:r>
          </a:p>
          <a:p>
            <a:pPr eaLnBrk="1" hangingPunct="1">
              <a:spcBef>
                <a:spcPct val="0"/>
              </a:spcBef>
              <a:buFontTx/>
              <a:buNone/>
            </a:pPr>
            <a:r>
              <a:rPr lang="it-IT" altLang="it-IT" sz="2400">
                <a:solidFill>
                  <a:srgbClr val="000099"/>
                </a:solidFill>
              </a:rPr>
              <a:t>Venere, come l’unico pianeta, gira nella</a:t>
            </a:r>
          </a:p>
          <a:p>
            <a:pPr eaLnBrk="1" hangingPunct="1">
              <a:spcBef>
                <a:spcPct val="0"/>
              </a:spcBef>
              <a:buFontTx/>
              <a:buNone/>
            </a:pPr>
            <a:r>
              <a:rPr lang="it-IT" altLang="it-IT" sz="2400">
                <a:solidFill>
                  <a:srgbClr val="000099"/>
                </a:solidFill>
              </a:rPr>
              <a:t>direzione contraria.</a:t>
            </a:r>
          </a:p>
          <a:p>
            <a:pPr eaLnBrk="1" hangingPunct="1">
              <a:spcBef>
                <a:spcPct val="0"/>
              </a:spcBef>
              <a:buFontTx/>
              <a:buNone/>
            </a:pPr>
            <a:endParaRPr lang="it-IT" altLang="it-IT" sz="2400">
              <a:solidFill>
                <a:srgbClr val="000099"/>
              </a:solidFill>
            </a:endParaRPr>
          </a:p>
          <a:p>
            <a:pPr eaLnBrk="1" hangingPunct="1">
              <a:spcBef>
                <a:spcPct val="0"/>
              </a:spcBef>
              <a:buFontTx/>
              <a:buNone/>
            </a:pPr>
            <a:r>
              <a:rPr lang="it-IT" altLang="it-IT" sz="2400">
                <a:solidFill>
                  <a:srgbClr val="000099"/>
                </a:solidFill>
              </a:rPr>
              <a:t>Densità 5,2 g/cm</a:t>
            </a:r>
            <a:r>
              <a:rPr lang="it-IT" altLang="it-IT" sz="2400" baseline="30000">
                <a:solidFill>
                  <a:srgbClr val="000099"/>
                </a:solidFill>
              </a:rPr>
              <a:t>3</a:t>
            </a:r>
            <a:r>
              <a:rPr lang="it-IT" altLang="it-IT" sz="2400">
                <a:solidFill>
                  <a:srgbClr val="000099"/>
                </a:solidFill>
              </a:rPr>
              <a:t> (come Terra)</a:t>
            </a:r>
          </a:p>
          <a:p>
            <a:pPr eaLnBrk="1" hangingPunct="1">
              <a:spcBef>
                <a:spcPct val="0"/>
              </a:spcBef>
              <a:buFontTx/>
              <a:buNone/>
            </a:pPr>
            <a:endParaRPr lang="it-IT" altLang="it-IT" sz="2400">
              <a:solidFill>
                <a:srgbClr val="000099"/>
              </a:solidFill>
            </a:endParaRPr>
          </a:p>
          <a:p>
            <a:pPr eaLnBrk="1" hangingPunct="1">
              <a:spcBef>
                <a:spcPct val="0"/>
              </a:spcBef>
              <a:buFontTx/>
              <a:buNone/>
            </a:pPr>
            <a:r>
              <a:rPr lang="it-IT" altLang="it-IT" sz="2400">
                <a:solidFill>
                  <a:srgbClr val="000099"/>
                </a:solidFill>
              </a:rPr>
              <a:t>Il pianeta più caldo: &gt; 400 °C</a:t>
            </a:r>
          </a:p>
          <a:p>
            <a:pPr eaLnBrk="1" hangingPunct="1">
              <a:spcBef>
                <a:spcPct val="0"/>
              </a:spcBef>
              <a:buFontTx/>
              <a:buNone/>
            </a:pPr>
            <a:r>
              <a:rPr lang="it-IT" altLang="it-IT" sz="2400">
                <a:solidFill>
                  <a:srgbClr val="000099"/>
                </a:solidFill>
              </a:rPr>
              <a:t>Atmosfera piena di acido solforico</a:t>
            </a:r>
            <a:endParaRPr lang="pl-PL" altLang="it-IT" sz="2400">
              <a:solidFill>
                <a:srgbClr val="000099"/>
              </a:solidFill>
            </a:endParaRPr>
          </a:p>
        </p:txBody>
      </p:sp>
      <p:pic>
        <p:nvPicPr>
          <p:cNvPr id="45060" name="Picture 7">
            <a:extLst>
              <a:ext uri="{FF2B5EF4-FFF2-40B4-BE49-F238E27FC236}">
                <a16:creationId xmlns:a16="http://schemas.microsoft.com/office/drawing/2014/main" id="{D666349C-14AD-98C4-BE25-E71A8AFB4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1638300"/>
            <a:ext cx="20955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a:extLst>
              <a:ext uri="{FF2B5EF4-FFF2-40B4-BE49-F238E27FC236}">
                <a16:creationId xmlns:a16="http://schemas.microsoft.com/office/drawing/2014/main" id="{594BF645-06EB-C2A1-C2D7-042994815A43}"/>
              </a:ext>
            </a:extLst>
          </p:cNvPr>
          <p:cNvSpPr>
            <a:spLocks noGrp="1" noChangeArrowheads="1"/>
          </p:cNvSpPr>
          <p:nvPr>
            <p:ph type="title"/>
          </p:nvPr>
        </p:nvSpPr>
        <p:spPr>
          <a:xfrm>
            <a:off x="468313" y="0"/>
            <a:ext cx="8229600" cy="1143000"/>
          </a:xfrm>
        </p:spPr>
        <p:txBody>
          <a:bodyPr/>
          <a:lstStyle/>
          <a:p>
            <a:pPr eaLnBrk="1" hangingPunct="1"/>
            <a:r>
              <a:rPr lang="it-IT" altLang="it-IT" sz="3600">
                <a:solidFill>
                  <a:schemeClr val="accent2"/>
                </a:solidFill>
              </a:rPr>
              <a:t>Venere, sorella della Terra</a:t>
            </a:r>
            <a:r>
              <a:rPr lang="pl-PL" altLang="it-IT" sz="3600">
                <a:solidFill>
                  <a:schemeClr val="accent2"/>
                </a:solidFill>
              </a:rPr>
              <a:t> </a:t>
            </a:r>
            <a:endParaRPr lang="en-AU" altLang="it-IT" sz="3600">
              <a:solidFill>
                <a:schemeClr val="accent2"/>
              </a:solidFill>
            </a:endParaRPr>
          </a:p>
        </p:txBody>
      </p:sp>
      <p:pic>
        <p:nvPicPr>
          <p:cNvPr id="11" name="Picture 5">
            <a:extLst>
              <a:ext uri="{FF2B5EF4-FFF2-40B4-BE49-F238E27FC236}">
                <a16:creationId xmlns:a16="http://schemas.microsoft.com/office/drawing/2014/main" id="{71A250FA-DBCD-8573-99FA-953A8BB71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4332288"/>
            <a:ext cx="2228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1A125FE0-97C7-487F-D032-0BFD94682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25538"/>
            <a:ext cx="17287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a:extLst>
              <a:ext uri="{FF2B5EF4-FFF2-40B4-BE49-F238E27FC236}">
                <a16:creationId xmlns:a16="http://schemas.microsoft.com/office/drawing/2014/main" id="{5D97F206-8A7C-E90D-8731-9872B0CD7979}"/>
              </a:ext>
            </a:extLst>
          </p:cNvPr>
          <p:cNvSpPr>
            <a:spLocks noGrp="1" noChangeArrowheads="1"/>
          </p:cNvSpPr>
          <p:nvPr>
            <p:ph type="title"/>
          </p:nvPr>
        </p:nvSpPr>
        <p:spPr>
          <a:xfrm>
            <a:off x="468313" y="0"/>
            <a:ext cx="8229600" cy="1143000"/>
          </a:xfrm>
        </p:spPr>
        <p:txBody>
          <a:bodyPr/>
          <a:lstStyle/>
          <a:p>
            <a:pPr eaLnBrk="1" hangingPunct="1"/>
            <a:r>
              <a:rPr lang="it-IT" altLang="it-IT" sz="3600">
                <a:solidFill>
                  <a:schemeClr val="accent2"/>
                </a:solidFill>
              </a:rPr>
              <a:t>Terra, l’unico pianeta blu</a:t>
            </a:r>
            <a:endParaRPr lang="en-AU" altLang="it-IT" sz="3600">
              <a:solidFill>
                <a:schemeClr val="accent2"/>
              </a:solidFill>
            </a:endParaRPr>
          </a:p>
        </p:txBody>
      </p:sp>
      <p:pic>
        <p:nvPicPr>
          <p:cNvPr id="110597" name="Picture 5">
            <a:extLst>
              <a:ext uri="{FF2B5EF4-FFF2-40B4-BE49-F238E27FC236}">
                <a16:creationId xmlns:a16="http://schemas.microsoft.com/office/drawing/2014/main" id="{CE20E6A9-DD4A-C528-36CF-F29D8FF23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412875"/>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6">
            <a:extLst>
              <a:ext uri="{FF2B5EF4-FFF2-40B4-BE49-F238E27FC236}">
                <a16:creationId xmlns:a16="http://schemas.microsoft.com/office/drawing/2014/main" id="{811914F7-36E6-CF70-BCF3-CADE2082C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7002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7823066E-064F-4896-495B-0025BC4364C0}"/>
              </a:ext>
            </a:extLst>
          </p:cNvPr>
          <p:cNvSpPr txBox="1">
            <a:spLocks noChangeArrowheads="1"/>
          </p:cNvSpPr>
          <p:nvPr/>
        </p:nvSpPr>
        <p:spPr bwMode="auto">
          <a:xfrm>
            <a:off x="0" y="1700213"/>
            <a:ext cx="885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pl-PL" altLang="it-IT" sz="2400">
              <a:solidFill>
                <a:srgbClr val="000099"/>
              </a:solidFill>
            </a:endParaRPr>
          </a:p>
          <a:p>
            <a:pPr eaLnBrk="1" hangingPunct="1">
              <a:spcBef>
                <a:spcPct val="0"/>
              </a:spcBef>
              <a:buFontTx/>
              <a:buNone/>
            </a:pPr>
            <a:r>
              <a:rPr lang="it-IT" altLang="it-IT" sz="2400">
                <a:solidFill>
                  <a:srgbClr val="000099"/>
                </a:solidFill>
              </a:rPr>
              <a:t>Terra</a:t>
            </a:r>
            <a:endParaRPr lang="pl-PL" altLang="it-IT" sz="2400">
              <a:solidFill>
                <a:srgbClr val="000099"/>
              </a:solidFill>
            </a:endParaRPr>
          </a:p>
          <a:p>
            <a:pPr eaLnBrk="1" hangingPunct="1">
              <a:spcBef>
                <a:spcPct val="0"/>
              </a:spcBef>
              <a:buFontTx/>
              <a:buNone/>
            </a:pPr>
            <a:endParaRPr lang="en-AU" altLang="it-IT" sz="2400">
              <a:solidFill>
                <a:srgbClr val="000099"/>
              </a:solidFill>
            </a:endParaRPr>
          </a:p>
        </p:txBody>
      </p:sp>
      <p:sp>
        <p:nvSpPr>
          <p:cNvPr id="12" name="Text Box 4">
            <a:extLst>
              <a:ext uri="{FF2B5EF4-FFF2-40B4-BE49-F238E27FC236}">
                <a16:creationId xmlns:a16="http://schemas.microsoft.com/office/drawing/2014/main" id="{9A1006E1-9566-3773-5FBF-1A2227DCA8A5}"/>
              </a:ext>
            </a:extLst>
          </p:cNvPr>
          <p:cNvSpPr txBox="1">
            <a:spLocks noChangeArrowheads="1"/>
          </p:cNvSpPr>
          <p:nvPr/>
        </p:nvSpPr>
        <p:spPr bwMode="auto">
          <a:xfrm>
            <a:off x="1717675" y="4940300"/>
            <a:ext cx="5630863"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a:solidFill>
                  <a:srgbClr val="000099"/>
                </a:solidFill>
              </a:rPr>
              <a:t>Distanza dal Sole 1 AU (per definizione)</a:t>
            </a:r>
          </a:p>
          <a:p>
            <a:pPr eaLnBrk="1" hangingPunct="1">
              <a:spcBef>
                <a:spcPct val="0"/>
              </a:spcBef>
              <a:buFontTx/>
              <a:buNone/>
            </a:pPr>
            <a:r>
              <a:rPr lang="it-IT" altLang="it-IT" sz="2400">
                <a:solidFill>
                  <a:srgbClr val="000099"/>
                </a:solidFill>
              </a:rPr>
              <a:t>L’asse inclinato 23,5°</a:t>
            </a:r>
          </a:p>
          <a:p>
            <a:pPr eaLnBrk="1" hangingPunct="1">
              <a:spcBef>
                <a:spcPct val="0"/>
              </a:spcBef>
              <a:buFontTx/>
              <a:buNone/>
            </a:pPr>
            <a:r>
              <a:rPr lang="it-IT" altLang="it-IT" sz="2400">
                <a:solidFill>
                  <a:srgbClr val="000099"/>
                </a:solidFill>
              </a:rPr>
              <a:t>Campo magnetico</a:t>
            </a:r>
          </a:p>
          <a:p>
            <a:pPr eaLnBrk="1" hangingPunct="1">
              <a:spcBef>
                <a:spcPct val="0"/>
              </a:spcBef>
              <a:buFontTx/>
              <a:buNone/>
            </a:pPr>
            <a:r>
              <a:rPr lang="it-IT" altLang="it-IT" sz="2400">
                <a:solidFill>
                  <a:srgbClr val="000099"/>
                </a:solidFill>
              </a:rPr>
              <a:t>Effetto serra +33K</a:t>
            </a:r>
            <a:endParaRPr lang="pl-PL" altLang="it-IT" sz="240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circle(in)">
                                      <p:cBhvr>
                                        <p:cTn id="7" dur="500"/>
                                        <p:tgtEl>
                                          <p:spTgt spid="110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0597"/>
                                        </p:tgtEl>
                                        <p:attrNameLst>
                                          <p:attrName>style.visibility</p:attrName>
                                        </p:attrNameLst>
                                      </p:cBhvr>
                                      <p:to>
                                        <p:strVal val="visible"/>
                                      </p:to>
                                    </p:set>
                                    <p:animEffect transition="in" filter="circle(in)">
                                      <p:cBhvr>
                                        <p:cTn id="12" dur="500"/>
                                        <p:tgtEl>
                                          <p:spTgt spid="1105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10598"/>
                                        </p:tgtEl>
                                        <p:attrNameLst>
                                          <p:attrName>style.visibility</p:attrName>
                                        </p:attrNameLst>
                                      </p:cBhvr>
                                      <p:to>
                                        <p:strVal val="visible"/>
                                      </p:to>
                                    </p:set>
                                    <p:animEffect transition="in" filter="circle(in)">
                                      <p:cBhvr>
                                        <p:cTn id="17" dur="500"/>
                                        <p:tgtEl>
                                          <p:spTgt spid="1105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7"/>
                                        </p:tgtEl>
                                        <p:attrNameLst>
                                          <p:attrName>style.visibility</p:attrName>
                                        </p:attrNameLst>
                                      </p:cBhvr>
                                      <p:to>
                                        <p:strVal val="visible"/>
                                      </p:to>
                                    </p:set>
                                    <p:anim calcmode="discrete" valueType="clr">
                                      <p:cBhvr override="childStyle">
                                        <p:cTn id="2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7"/>
                                        </p:tgtEl>
                                        <p:attrNameLst>
                                          <p:attrName>fillcolor</p:attrName>
                                        </p:attrNameLst>
                                      </p:cBhvr>
                                      <p:tavLst>
                                        <p:tav tm="0">
                                          <p:val>
                                            <p:clrVal>
                                              <a:schemeClr val="accent2"/>
                                            </p:clrVal>
                                          </p:val>
                                        </p:tav>
                                        <p:tav tm="50000">
                                          <p:val>
                                            <p:clrVal>
                                              <a:schemeClr val="hlink"/>
                                            </p:clrVal>
                                          </p:val>
                                        </p:tav>
                                      </p:tavLst>
                                    </p:anim>
                                    <p:set>
                                      <p:cBhvr>
                                        <p:cTn id="24" dur="80"/>
                                        <p:tgtEl>
                                          <p:spTgt spid="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iterate type="lt">
                                    <p:tmAbs val="75"/>
                                  </p:iterate>
                                  <p:childTnLst>
                                    <p:set>
                                      <p:cBhvr>
                                        <p:cTn id="28" dur="1" fill="hold">
                                          <p:stCondLst>
                                            <p:cond delay="74"/>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20BF2317-446A-8622-EED0-BE8A3A97858B}"/>
              </a:ext>
            </a:extLst>
          </p:cNvPr>
          <p:cNvSpPr>
            <a:spLocks noGrp="1" noChangeArrowheads="1"/>
          </p:cNvSpPr>
          <p:nvPr>
            <p:ph type="title"/>
          </p:nvPr>
        </p:nvSpPr>
        <p:spPr>
          <a:xfrm>
            <a:off x="468313" y="0"/>
            <a:ext cx="8229600" cy="1143000"/>
          </a:xfrm>
        </p:spPr>
        <p:txBody>
          <a:bodyPr/>
          <a:lstStyle/>
          <a:p>
            <a:pPr eaLnBrk="1" hangingPunct="1"/>
            <a:r>
              <a:rPr lang="it-IT" altLang="it-IT" sz="3600">
                <a:solidFill>
                  <a:schemeClr val="accent2"/>
                </a:solidFill>
              </a:rPr>
              <a:t>Marte: l’incubatore della vita (???)</a:t>
            </a:r>
            <a:endParaRPr lang="en-AU" altLang="it-IT" sz="3600">
              <a:solidFill>
                <a:schemeClr val="accent2"/>
              </a:solidFill>
            </a:endParaRPr>
          </a:p>
        </p:txBody>
      </p:sp>
      <p:sp>
        <p:nvSpPr>
          <p:cNvPr id="111620" name="Text Box 4">
            <a:extLst>
              <a:ext uri="{FF2B5EF4-FFF2-40B4-BE49-F238E27FC236}">
                <a16:creationId xmlns:a16="http://schemas.microsoft.com/office/drawing/2014/main" id="{555CC5EC-F9A7-CCE4-BF2B-0842F02D19EF}"/>
              </a:ext>
            </a:extLst>
          </p:cNvPr>
          <p:cNvSpPr txBox="1">
            <a:spLocks noChangeArrowheads="1"/>
          </p:cNvSpPr>
          <p:nvPr/>
        </p:nvSpPr>
        <p:spPr bwMode="auto">
          <a:xfrm>
            <a:off x="65088" y="2598738"/>
            <a:ext cx="145732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9900"/>
                </a:solidFill>
              </a:rPr>
              <a:t>Telluriche:</a:t>
            </a:r>
          </a:p>
          <a:p>
            <a:pPr eaLnBrk="1" hangingPunct="1">
              <a:spcBef>
                <a:spcPct val="0"/>
              </a:spcBef>
              <a:buFontTx/>
              <a:buNone/>
            </a:pPr>
            <a:r>
              <a:rPr lang="it-IT" altLang="it-IT" sz="2200">
                <a:solidFill>
                  <a:srgbClr val="009900"/>
                </a:solidFill>
              </a:rPr>
              <a:t>- „terricci”:</a:t>
            </a:r>
          </a:p>
          <a:p>
            <a:pPr eaLnBrk="1" hangingPunct="1">
              <a:spcBef>
                <a:spcPct val="0"/>
              </a:spcBef>
              <a:buFontTx/>
              <a:buNone/>
            </a:pPr>
            <a:r>
              <a:rPr lang="it-IT" altLang="it-IT" sz="2200">
                <a:solidFill>
                  <a:srgbClr val="009900"/>
                </a:solidFill>
              </a:rPr>
              <a:t>Mercurio,</a:t>
            </a:r>
          </a:p>
          <a:p>
            <a:pPr eaLnBrk="1" hangingPunct="1">
              <a:spcBef>
                <a:spcPct val="0"/>
              </a:spcBef>
              <a:buFontTx/>
              <a:buNone/>
            </a:pPr>
            <a:r>
              <a:rPr lang="it-IT" altLang="it-IT" sz="2200">
                <a:solidFill>
                  <a:srgbClr val="009900"/>
                </a:solidFill>
              </a:rPr>
              <a:t>Venere,</a:t>
            </a:r>
          </a:p>
          <a:p>
            <a:pPr eaLnBrk="1" hangingPunct="1">
              <a:spcBef>
                <a:spcPct val="0"/>
              </a:spcBef>
              <a:buFontTx/>
              <a:buNone/>
            </a:pPr>
            <a:r>
              <a:rPr lang="it-IT" altLang="it-IT" sz="2200">
                <a:solidFill>
                  <a:srgbClr val="009900"/>
                </a:solidFill>
              </a:rPr>
              <a:t>Terra</a:t>
            </a:r>
          </a:p>
          <a:p>
            <a:pPr eaLnBrk="1" hangingPunct="1">
              <a:spcBef>
                <a:spcPct val="0"/>
              </a:spcBef>
              <a:buFontTx/>
              <a:buNone/>
            </a:pPr>
            <a:r>
              <a:rPr lang="it-IT" altLang="it-IT" sz="2200">
                <a:solidFill>
                  <a:srgbClr val="009900"/>
                </a:solidFill>
              </a:rPr>
              <a:t>Marte</a:t>
            </a:r>
          </a:p>
          <a:p>
            <a:pPr eaLnBrk="1" hangingPunct="1">
              <a:spcBef>
                <a:spcPct val="0"/>
              </a:spcBef>
              <a:buFontTx/>
              <a:buNone/>
            </a:pPr>
            <a:endParaRPr lang="en-AU" altLang="it-IT" sz="2400">
              <a:solidFill>
                <a:srgbClr val="000099"/>
              </a:solidFill>
            </a:endParaRPr>
          </a:p>
        </p:txBody>
      </p:sp>
      <p:pic>
        <p:nvPicPr>
          <p:cNvPr id="111621" name="Picture 5">
            <a:extLst>
              <a:ext uri="{FF2B5EF4-FFF2-40B4-BE49-F238E27FC236}">
                <a16:creationId xmlns:a16="http://schemas.microsoft.com/office/drawing/2014/main" id="{E431FF49-EE35-D013-7BC4-6A0C44EC3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019175"/>
            <a:ext cx="26685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a:extLst>
              <a:ext uri="{FF2B5EF4-FFF2-40B4-BE49-F238E27FC236}">
                <a16:creationId xmlns:a16="http://schemas.microsoft.com/office/drawing/2014/main" id="{E7004964-C6DD-5E0E-4656-2BDE98172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1042988"/>
            <a:ext cx="280828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7">
            <a:extLst>
              <a:ext uri="{FF2B5EF4-FFF2-40B4-BE49-F238E27FC236}">
                <a16:creationId xmlns:a16="http://schemas.microsoft.com/office/drawing/2014/main" id="{91F0B455-C6AA-B9D2-A79A-FAA06A983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1044575"/>
            <a:ext cx="1992312"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2">
            <a:extLst>
              <a:ext uri="{FF2B5EF4-FFF2-40B4-BE49-F238E27FC236}">
                <a16:creationId xmlns:a16="http://schemas.microsoft.com/office/drawing/2014/main" id="{84A43AD1-03D8-5CC8-3569-7E78AFF5EA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8" y="1038225"/>
            <a:ext cx="14684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19C99138-FA9F-D7B6-AC6A-C6CA5412C4AC}"/>
              </a:ext>
            </a:extLst>
          </p:cNvPr>
          <p:cNvSpPr txBox="1">
            <a:spLocks noChangeArrowheads="1"/>
          </p:cNvSpPr>
          <p:nvPr/>
        </p:nvSpPr>
        <p:spPr bwMode="auto">
          <a:xfrm>
            <a:off x="1522413" y="3844925"/>
            <a:ext cx="671512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Distanza dal Sole 1,38-1,67 AU)</a:t>
            </a:r>
          </a:p>
          <a:p>
            <a:pPr eaLnBrk="1" hangingPunct="1">
              <a:spcBef>
                <a:spcPct val="0"/>
              </a:spcBef>
              <a:buFontTx/>
              <a:buNone/>
            </a:pPr>
            <a:r>
              <a:rPr lang="it-IT" altLang="it-IT" sz="2000">
                <a:solidFill>
                  <a:srgbClr val="000099"/>
                </a:solidFill>
              </a:rPr>
              <a:t>Rivoluzione: 2,1 anno </a:t>
            </a:r>
          </a:p>
          <a:p>
            <a:pPr eaLnBrk="1" hangingPunct="1">
              <a:spcBef>
                <a:spcPct val="0"/>
              </a:spcBef>
              <a:buFontTx/>
              <a:buNone/>
            </a:pPr>
            <a:r>
              <a:rPr lang="it-IT" altLang="it-IT" sz="2000">
                <a:solidFill>
                  <a:srgbClr val="000099"/>
                </a:solidFill>
              </a:rPr>
              <a:t>Durata del giorno: 24h 39’</a:t>
            </a:r>
          </a:p>
          <a:p>
            <a:pPr eaLnBrk="1" hangingPunct="1">
              <a:spcBef>
                <a:spcPct val="0"/>
              </a:spcBef>
              <a:buFontTx/>
              <a:buNone/>
            </a:pPr>
            <a:r>
              <a:rPr lang="it-IT" altLang="it-IT" sz="2000">
                <a:solidFill>
                  <a:srgbClr val="000099"/>
                </a:solidFill>
              </a:rPr>
              <a:t>Asse inclinato: 25,2°</a:t>
            </a:r>
          </a:p>
          <a:p>
            <a:pPr eaLnBrk="1" hangingPunct="1">
              <a:spcBef>
                <a:spcPct val="0"/>
              </a:spcBef>
              <a:buFontTx/>
              <a:buNone/>
            </a:pPr>
            <a:r>
              <a:rPr lang="it-IT" altLang="it-IT" sz="2000">
                <a:solidFill>
                  <a:srgbClr val="000099"/>
                </a:solidFill>
              </a:rPr>
              <a:t>Temperatura: -140°C ÷ +35°C</a:t>
            </a:r>
          </a:p>
          <a:p>
            <a:pPr eaLnBrk="1" hangingPunct="1">
              <a:spcBef>
                <a:spcPct val="0"/>
              </a:spcBef>
              <a:buFontTx/>
              <a:buNone/>
            </a:pPr>
            <a:r>
              <a:rPr lang="it-IT" altLang="it-IT" sz="2000">
                <a:solidFill>
                  <a:srgbClr val="000099"/>
                </a:solidFill>
              </a:rPr>
              <a:t>Monte Olimpo: 12 km altezza </a:t>
            </a:r>
          </a:p>
          <a:p>
            <a:pPr eaLnBrk="1" hangingPunct="1">
              <a:spcBef>
                <a:spcPct val="0"/>
              </a:spcBef>
              <a:buFontTx/>
              <a:buNone/>
            </a:pPr>
            <a:r>
              <a:rPr lang="it-IT" altLang="it-IT" sz="2000">
                <a:solidFill>
                  <a:srgbClr val="000099"/>
                </a:solidFill>
              </a:rPr>
              <a:t>Valle Ma’adim: 700 km lunga, 12 km larga, 2 km profonda</a:t>
            </a:r>
          </a:p>
          <a:p>
            <a:pPr eaLnBrk="1" hangingPunct="1">
              <a:spcBef>
                <a:spcPct val="0"/>
              </a:spcBef>
              <a:buFontTx/>
              <a:buNone/>
            </a:pPr>
            <a:r>
              <a:rPr lang="it-IT" altLang="it-IT" sz="2000">
                <a:solidFill>
                  <a:srgbClr val="000099"/>
                </a:solidFill>
              </a:rPr>
              <a:t>(creata da fiumi o glaciali ?)</a:t>
            </a:r>
          </a:p>
          <a:p>
            <a:pPr eaLnBrk="1" hangingPunct="1">
              <a:spcBef>
                <a:spcPct val="0"/>
              </a:spcBef>
              <a:buFontTx/>
              <a:buNone/>
            </a:pPr>
            <a:r>
              <a:rPr lang="it-IT" altLang="it-IT" sz="2000">
                <a:solidFill>
                  <a:srgbClr val="000099"/>
                </a:solidFill>
              </a:rPr>
              <a:t>Atmosfera: CO</a:t>
            </a:r>
            <a:r>
              <a:rPr lang="it-IT" altLang="it-IT" sz="2000" baseline="-25000">
                <a:solidFill>
                  <a:srgbClr val="000099"/>
                </a:solidFill>
              </a:rPr>
              <a:t>2</a:t>
            </a:r>
            <a:r>
              <a:rPr lang="it-IT" altLang="it-IT" sz="2000">
                <a:solidFill>
                  <a:srgbClr val="000099"/>
                </a:solidFill>
              </a:rPr>
              <a:t> (N</a:t>
            </a:r>
            <a:r>
              <a:rPr lang="it-IT" altLang="it-IT" sz="2000" baseline="-25000">
                <a:solidFill>
                  <a:srgbClr val="000099"/>
                </a:solidFill>
              </a:rPr>
              <a:t>2</a:t>
            </a:r>
            <a:r>
              <a:rPr lang="it-IT" altLang="it-IT" sz="2000">
                <a:solidFill>
                  <a:srgbClr val="000099"/>
                </a:solidFill>
              </a:rPr>
              <a:t> 2%), 0,006 atm. Effetto serra: +3K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1620"/>
                                        </p:tgtEl>
                                        <p:attrNameLst>
                                          <p:attrName>style.visibility</p:attrName>
                                        </p:attrNameLst>
                                      </p:cBhvr>
                                      <p:to>
                                        <p:strVal val="visible"/>
                                      </p:to>
                                    </p:set>
                                    <p:anim calcmode="discrete" valueType="clr">
                                      <p:cBhvr override="childStyle">
                                        <p:cTn id="7" dur="80"/>
                                        <p:tgtEl>
                                          <p:spTgt spid="11162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1620"/>
                                        </p:tgtEl>
                                        <p:attrNameLst>
                                          <p:attrName>fillcolor</p:attrName>
                                        </p:attrNameLst>
                                      </p:cBhvr>
                                      <p:tavLst>
                                        <p:tav tm="0">
                                          <p:val>
                                            <p:clrVal>
                                              <a:schemeClr val="accent2"/>
                                            </p:clrVal>
                                          </p:val>
                                        </p:tav>
                                        <p:tav tm="50000">
                                          <p:val>
                                            <p:clrVal>
                                              <a:schemeClr val="hlink"/>
                                            </p:clrVal>
                                          </p:val>
                                        </p:tav>
                                      </p:tavLst>
                                    </p:anim>
                                    <p:set>
                                      <p:cBhvr>
                                        <p:cTn id="9" dur="80"/>
                                        <p:tgtEl>
                                          <p:spTgt spid="11162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11618"/>
                                        </p:tgtEl>
                                        <p:attrNameLst>
                                          <p:attrName>style.visibility</p:attrName>
                                        </p:attrNameLst>
                                      </p:cBhvr>
                                      <p:to>
                                        <p:strVal val="visible"/>
                                      </p:to>
                                    </p:set>
                                    <p:animEffect transition="in" filter="circle(in)">
                                      <p:cBhvr>
                                        <p:cTn id="14" dur="500"/>
                                        <p:tgtEl>
                                          <p:spTgt spid="1116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11621"/>
                                        </p:tgtEl>
                                        <p:attrNameLst>
                                          <p:attrName>style.visibility</p:attrName>
                                        </p:attrNameLst>
                                      </p:cBhvr>
                                      <p:to>
                                        <p:strVal val="visible"/>
                                      </p:to>
                                    </p:set>
                                    <p:animEffect transition="in" filter="circle(in)">
                                      <p:cBhvr>
                                        <p:cTn id="19" dur="500"/>
                                        <p:tgtEl>
                                          <p:spTgt spid="1116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111622"/>
                                        </p:tgtEl>
                                        <p:attrNameLst>
                                          <p:attrName>style.visibility</p:attrName>
                                        </p:attrNameLst>
                                      </p:cBhvr>
                                      <p:to>
                                        <p:strVal val="visible"/>
                                      </p:to>
                                    </p:set>
                                    <p:animEffect transition="in" filter="circle(in)">
                                      <p:cBhvr>
                                        <p:cTn id="24" dur="500"/>
                                        <p:tgtEl>
                                          <p:spTgt spid="1116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11623"/>
                                        </p:tgtEl>
                                        <p:attrNameLst>
                                          <p:attrName>style.visibility</p:attrName>
                                        </p:attrNameLst>
                                      </p:cBhvr>
                                      <p:to>
                                        <p:strVal val="visible"/>
                                      </p:to>
                                    </p:set>
                                    <p:animEffect transition="in" filter="circle(in)">
                                      <p:cBhvr>
                                        <p:cTn id="29" dur="500"/>
                                        <p:tgtEl>
                                          <p:spTgt spid="11162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8"/>
                                        </p:tgtEl>
                                        <p:attrNameLst>
                                          <p:attrName>style.visibility</p:attrName>
                                        </p:attrNameLst>
                                      </p:cBhvr>
                                      <p:to>
                                        <p:strVal val="visible"/>
                                      </p:to>
                                    </p:set>
                                    <p:anim calcmode="discrete" valueType="clr">
                                      <p:cBhvr override="childStyle">
                                        <p:cTn id="3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8"/>
                                        </p:tgtEl>
                                        <p:attrNameLst>
                                          <p:attrName>fillcolor</p:attrName>
                                        </p:attrNameLst>
                                      </p:cBhvr>
                                      <p:tavLst>
                                        <p:tav tm="0">
                                          <p:val>
                                            <p:clrVal>
                                              <a:schemeClr val="accent2"/>
                                            </p:clrVal>
                                          </p:val>
                                        </p:tav>
                                        <p:tav tm="50000">
                                          <p:val>
                                            <p:clrVal>
                                              <a:schemeClr val="hlink"/>
                                            </p:clrVal>
                                          </p:val>
                                        </p:tav>
                                      </p:tavLst>
                                    </p:anim>
                                    <p:set>
                                      <p:cBhvr>
                                        <p:cTn id="3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09C7D55-C2D0-0F33-A822-8E6962BC40DD}"/>
              </a:ext>
            </a:extLst>
          </p:cNvPr>
          <p:cNvSpPr>
            <a:spLocks noGrp="1" noChangeArrowheads="1"/>
          </p:cNvSpPr>
          <p:nvPr>
            <p:ph type="title"/>
          </p:nvPr>
        </p:nvSpPr>
        <p:spPr>
          <a:xfrm>
            <a:off x="395288" y="0"/>
            <a:ext cx="8229600" cy="1143000"/>
          </a:xfrm>
        </p:spPr>
        <p:txBody>
          <a:bodyPr/>
          <a:lstStyle/>
          <a:p>
            <a:r>
              <a:rPr lang="it-IT" altLang="it-IT" sz="3600">
                <a:solidFill>
                  <a:schemeClr val="accent2"/>
                </a:solidFill>
              </a:rPr>
              <a:t>Sembrano deserti della Terra</a:t>
            </a:r>
            <a:endParaRPr lang="en-AU" altLang="it-IT" sz="3600">
              <a:solidFill>
                <a:schemeClr val="accent2"/>
              </a:solidFill>
            </a:endParaRPr>
          </a:p>
        </p:txBody>
      </p:sp>
      <p:sp>
        <p:nvSpPr>
          <p:cNvPr id="48131" name="Text Box 5">
            <a:extLst>
              <a:ext uri="{FF2B5EF4-FFF2-40B4-BE49-F238E27FC236}">
                <a16:creationId xmlns:a16="http://schemas.microsoft.com/office/drawing/2014/main" id="{41208C8F-77A6-7D66-6887-4342AEDF3F89}"/>
              </a:ext>
            </a:extLst>
          </p:cNvPr>
          <p:cNvSpPr txBox="1">
            <a:spLocks noChangeArrowheads="1"/>
          </p:cNvSpPr>
          <p:nvPr/>
        </p:nvSpPr>
        <p:spPr bwMode="auto">
          <a:xfrm>
            <a:off x="4140200" y="6308725"/>
            <a:ext cx="479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bg1"/>
                </a:solidFill>
              </a:rPr>
              <a:t>Na biegunach piach jest wymieszany z lodem</a:t>
            </a:r>
            <a:endParaRPr lang="en-AU" altLang="it-IT" sz="1800">
              <a:solidFill>
                <a:schemeClr val="bg1"/>
              </a:solidFill>
            </a:endParaRPr>
          </a:p>
        </p:txBody>
      </p:sp>
      <p:pic>
        <p:nvPicPr>
          <p:cNvPr id="48132" name="Picture 8">
            <a:extLst>
              <a:ext uri="{FF2B5EF4-FFF2-40B4-BE49-F238E27FC236}">
                <a16:creationId xmlns:a16="http://schemas.microsoft.com/office/drawing/2014/main" id="{02D50F57-A1DD-244B-858A-E744EFAB2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516255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9">
            <a:extLst>
              <a:ext uri="{FF2B5EF4-FFF2-40B4-BE49-F238E27FC236}">
                <a16:creationId xmlns:a16="http://schemas.microsoft.com/office/drawing/2014/main" id="{E2613DFE-E94A-3997-2416-0EF8F88EC7FC}"/>
              </a:ext>
            </a:extLst>
          </p:cNvPr>
          <p:cNvSpPr txBox="1">
            <a:spLocks noChangeArrowheads="1"/>
          </p:cNvSpPr>
          <p:nvPr/>
        </p:nvSpPr>
        <p:spPr bwMode="auto">
          <a:xfrm>
            <a:off x="323850" y="4508500"/>
            <a:ext cx="321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bg1"/>
                </a:solidFill>
              </a:rPr>
              <a:t>Miejscami jest ona kamienista</a:t>
            </a:r>
            <a:endParaRPr lang="en-AU" altLang="it-IT" sz="1800">
              <a:solidFill>
                <a:schemeClr val="bg1"/>
              </a:solidFill>
            </a:endParaRPr>
          </a:p>
        </p:txBody>
      </p:sp>
      <p:pic>
        <p:nvPicPr>
          <p:cNvPr id="126982" name="Picture 6">
            <a:extLst>
              <a:ext uri="{FF2B5EF4-FFF2-40B4-BE49-F238E27FC236}">
                <a16:creationId xmlns:a16="http://schemas.microsoft.com/office/drawing/2014/main" id="{81258ACD-D42A-C6A1-8E47-7BEFE7190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852738"/>
            <a:ext cx="5256213"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 Box 10">
            <a:extLst>
              <a:ext uri="{FF2B5EF4-FFF2-40B4-BE49-F238E27FC236}">
                <a16:creationId xmlns:a16="http://schemas.microsoft.com/office/drawing/2014/main" id="{6A615CFF-9EB2-25FF-C24F-7E2DADF02BC5}"/>
              </a:ext>
            </a:extLst>
          </p:cNvPr>
          <p:cNvSpPr txBox="1">
            <a:spLocks noChangeArrowheads="1"/>
          </p:cNvSpPr>
          <p:nvPr/>
        </p:nvSpPr>
        <p:spPr bwMode="auto">
          <a:xfrm>
            <a:off x="23177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sp>
        <p:nvSpPr>
          <p:cNvPr id="48136" name="Text Box 11">
            <a:extLst>
              <a:ext uri="{FF2B5EF4-FFF2-40B4-BE49-F238E27FC236}">
                <a16:creationId xmlns:a16="http://schemas.microsoft.com/office/drawing/2014/main" id="{6477A215-2E4C-C8D5-BA9F-165BC879B2E0}"/>
              </a:ext>
            </a:extLst>
          </p:cNvPr>
          <p:cNvSpPr txBox="1">
            <a:spLocks noChangeArrowheads="1"/>
          </p:cNvSpPr>
          <p:nvPr/>
        </p:nvSpPr>
        <p:spPr bwMode="auto">
          <a:xfrm>
            <a:off x="231775" y="6113463"/>
            <a:ext cx="812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hlink"/>
                </a:solidFill>
              </a:rPr>
              <a:t>NASA</a:t>
            </a:r>
            <a:endParaRPr lang="en-AU" altLang="it-IT" sz="1800">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6982"/>
                                        </p:tgtEl>
                                        <p:attrNameLst>
                                          <p:attrName>style.visibility</p:attrName>
                                        </p:attrNameLst>
                                      </p:cBhvr>
                                      <p:to>
                                        <p:strVal val="visible"/>
                                      </p:to>
                                    </p:set>
                                    <p:animEffect transition="in" filter="blinds(horizontal)">
                                      <p:cBhvr>
                                        <p:cTn id="7" dur="5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a:extLst>
              <a:ext uri="{FF2B5EF4-FFF2-40B4-BE49-F238E27FC236}">
                <a16:creationId xmlns:a16="http://schemas.microsoft.com/office/drawing/2014/main" id="{3FD921F0-9B26-1618-1E21-793439633491}"/>
              </a:ext>
            </a:extLst>
          </p:cNvPr>
          <p:cNvSpPr txBox="1">
            <a:spLocks noChangeArrowheads="1"/>
          </p:cNvSpPr>
          <p:nvPr/>
        </p:nvSpPr>
        <p:spPr bwMode="auto">
          <a:xfrm>
            <a:off x="4140200" y="6491288"/>
            <a:ext cx="4235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bg1"/>
                </a:solidFill>
              </a:rPr>
              <a:t>Wiatr (i woda?) wyrzeźbiły dziwne figury</a:t>
            </a:r>
            <a:endParaRPr lang="en-AU" altLang="it-IT" sz="1800">
              <a:solidFill>
                <a:schemeClr val="bg1"/>
              </a:solidFill>
            </a:endParaRPr>
          </a:p>
        </p:txBody>
      </p:sp>
      <p:sp>
        <p:nvSpPr>
          <p:cNvPr id="49155" name="Text Box 4">
            <a:extLst>
              <a:ext uri="{FF2B5EF4-FFF2-40B4-BE49-F238E27FC236}">
                <a16:creationId xmlns:a16="http://schemas.microsoft.com/office/drawing/2014/main" id="{2EE303DB-432E-886D-2498-BDFE8E208C67}"/>
              </a:ext>
            </a:extLst>
          </p:cNvPr>
          <p:cNvSpPr txBox="1">
            <a:spLocks noChangeArrowheads="1"/>
          </p:cNvSpPr>
          <p:nvPr/>
        </p:nvSpPr>
        <p:spPr bwMode="auto">
          <a:xfrm>
            <a:off x="5867400" y="1773238"/>
            <a:ext cx="282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bg1"/>
                </a:solidFill>
              </a:rPr>
              <a:t>Wichry przesypują wydmy</a:t>
            </a:r>
            <a:endParaRPr lang="en-AU" altLang="it-IT" sz="1800">
              <a:solidFill>
                <a:schemeClr val="bg1"/>
              </a:solidFill>
            </a:endParaRPr>
          </a:p>
        </p:txBody>
      </p:sp>
      <p:sp>
        <p:nvSpPr>
          <p:cNvPr id="49156" name="Text Box 5">
            <a:extLst>
              <a:ext uri="{FF2B5EF4-FFF2-40B4-BE49-F238E27FC236}">
                <a16:creationId xmlns:a16="http://schemas.microsoft.com/office/drawing/2014/main" id="{AB0D953D-A89C-A1B4-8D32-BDA397F45D93}"/>
              </a:ext>
            </a:extLst>
          </p:cNvPr>
          <p:cNvSpPr txBox="1">
            <a:spLocks noChangeArrowheads="1"/>
          </p:cNvSpPr>
          <p:nvPr/>
        </p:nvSpPr>
        <p:spPr bwMode="auto">
          <a:xfrm>
            <a:off x="23177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AU" altLang="it-IT" sz="1800"/>
          </a:p>
        </p:txBody>
      </p:sp>
      <p:sp>
        <p:nvSpPr>
          <p:cNvPr id="49157" name="Text Box 6">
            <a:extLst>
              <a:ext uri="{FF2B5EF4-FFF2-40B4-BE49-F238E27FC236}">
                <a16:creationId xmlns:a16="http://schemas.microsoft.com/office/drawing/2014/main" id="{8DD0B9BB-171F-F6A7-717F-6065110741D6}"/>
              </a:ext>
            </a:extLst>
          </p:cNvPr>
          <p:cNvSpPr txBox="1">
            <a:spLocks noChangeArrowheads="1"/>
          </p:cNvSpPr>
          <p:nvPr/>
        </p:nvSpPr>
        <p:spPr bwMode="auto">
          <a:xfrm>
            <a:off x="250825" y="6491288"/>
            <a:ext cx="812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hlink"/>
                </a:solidFill>
              </a:rPr>
              <a:t>NASA</a:t>
            </a:r>
            <a:endParaRPr lang="en-AU" altLang="it-IT" sz="1800">
              <a:solidFill>
                <a:schemeClr val="hlink"/>
              </a:solidFill>
            </a:endParaRPr>
          </a:p>
        </p:txBody>
      </p:sp>
      <p:pic>
        <p:nvPicPr>
          <p:cNvPr id="49158" name="Picture 9">
            <a:extLst>
              <a:ext uri="{FF2B5EF4-FFF2-40B4-BE49-F238E27FC236}">
                <a16:creationId xmlns:a16="http://schemas.microsoft.com/office/drawing/2014/main" id="{FF31B2E2-B5C0-5967-7A8C-168495E3156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625" y="36513"/>
            <a:ext cx="5113338"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a:extLst>
              <a:ext uri="{FF2B5EF4-FFF2-40B4-BE49-F238E27FC236}">
                <a16:creationId xmlns:a16="http://schemas.microsoft.com/office/drawing/2014/main" id="{B6E97EE5-F601-8538-E781-9C14DDC62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644900"/>
            <a:ext cx="4681538"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3">
            <a:extLst>
              <a:ext uri="{FF2B5EF4-FFF2-40B4-BE49-F238E27FC236}">
                <a16:creationId xmlns:a16="http://schemas.microsoft.com/office/drawing/2014/main" id="{5C467F6A-3B17-60E1-E9E3-6ECC6A6FB382}"/>
              </a:ext>
            </a:extLst>
          </p:cNvPr>
          <p:cNvSpPr>
            <a:spLocks noGrp="1" noChangeArrowheads="1"/>
          </p:cNvSpPr>
          <p:nvPr>
            <p:ph type="title"/>
          </p:nvPr>
        </p:nvSpPr>
        <p:spPr>
          <a:xfrm>
            <a:off x="2944813" y="404813"/>
            <a:ext cx="8229600" cy="1143000"/>
          </a:xfrm>
        </p:spPr>
        <p:txBody>
          <a:bodyPr/>
          <a:lstStyle/>
          <a:p>
            <a:r>
              <a:rPr lang="en-AU" altLang="it-IT" sz="3200">
                <a:solidFill>
                  <a:schemeClr val="accent2"/>
                </a:solidFill>
              </a:rPr>
              <a:t>Sembrano le dune</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ABA0AB9C-96A2-9938-BBF6-CF71451F58B5}"/>
              </a:ext>
            </a:extLst>
          </p:cNvPr>
          <p:cNvSpPr>
            <a:spLocks noGrp="1" noChangeArrowheads="1"/>
          </p:cNvSpPr>
          <p:nvPr>
            <p:ph type="title"/>
          </p:nvPr>
        </p:nvSpPr>
        <p:spPr>
          <a:xfrm>
            <a:off x="468313" y="0"/>
            <a:ext cx="8229600" cy="1143000"/>
          </a:xfrm>
        </p:spPr>
        <p:txBody>
          <a:bodyPr/>
          <a:lstStyle/>
          <a:p>
            <a:pPr eaLnBrk="1" hangingPunct="1"/>
            <a:r>
              <a:rPr lang="it-IT" altLang="it-IT" sz="3600">
                <a:solidFill>
                  <a:schemeClr val="accent2"/>
                </a:solidFill>
              </a:rPr>
              <a:t>Giove, un gigante buono</a:t>
            </a:r>
            <a:endParaRPr lang="en-AU" altLang="it-IT" sz="3600">
              <a:solidFill>
                <a:schemeClr val="accent2"/>
              </a:solidFill>
            </a:endParaRPr>
          </a:p>
        </p:txBody>
      </p:sp>
      <p:sp>
        <p:nvSpPr>
          <p:cNvPr id="113668" name="Text Box 4">
            <a:extLst>
              <a:ext uri="{FF2B5EF4-FFF2-40B4-BE49-F238E27FC236}">
                <a16:creationId xmlns:a16="http://schemas.microsoft.com/office/drawing/2014/main" id="{069ECF0D-086B-EC18-69C5-CCDF8AE25540}"/>
              </a:ext>
            </a:extLst>
          </p:cNvPr>
          <p:cNvSpPr txBox="1">
            <a:spLocks noChangeArrowheads="1"/>
          </p:cNvSpPr>
          <p:nvPr/>
        </p:nvSpPr>
        <p:spPr bwMode="auto">
          <a:xfrm>
            <a:off x="468313" y="5665788"/>
            <a:ext cx="792003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Di suoi circa 80 satelliti (conosciuti), una parte fu catturata (girano </a:t>
            </a:r>
          </a:p>
          <a:p>
            <a:pPr eaLnBrk="1" hangingPunct="1">
              <a:spcBef>
                <a:spcPct val="0"/>
              </a:spcBef>
              <a:buFontTx/>
              <a:buNone/>
            </a:pPr>
            <a:r>
              <a:rPr lang="it-IT" altLang="it-IT" sz="2000">
                <a:solidFill>
                  <a:srgbClr val="000099"/>
                </a:solidFill>
              </a:rPr>
              <a:t>nella direzione retrograda): Giove ci protegge dagli impatti disastrosi</a:t>
            </a:r>
          </a:p>
          <a:p>
            <a:pPr eaLnBrk="1" hangingPunct="1">
              <a:spcBef>
                <a:spcPct val="0"/>
              </a:spcBef>
              <a:buFontTx/>
              <a:buNone/>
            </a:pPr>
            <a:r>
              <a:rPr lang="it-IT" altLang="it-IT" sz="2000">
                <a:solidFill>
                  <a:srgbClr val="000099"/>
                </a:solidFill>
              </a:rPr>
              <a:t>Per essendo gigantesco, gira in 10 ore, ciò causa venti spaventosi   </a:t>
            </a:r>
          </a:p>
        </p:txBody>
      </p:sp>
      <p:pic>
        <p:nvPicPr>
          <p:cNvPr id="113670" name="Picture 6">
            <a:extLst>
              <a:ext uri="{FF2B5EF4-FFF2-40B4-BE49-F238E27FC236}">
                <a16:creationId xmlns:a16="http://schemas.microsoft.com/office/drawing/2014/main" id="{70A37FAD-A411-DDF8-9667-69A20AE36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927100"/>
            <a:ext cx="137001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8">
            <a:extLst>
              <a:ext uri="{FF2B5EF4-FFF2-40B4-BE49-F238E27FC236}">
                <a16:creationId xmlns:a16="http://schemas.microsoft.com/office/drawing/2014/main" id="{4129D0CE-0C67-494E-EC88-49EDC8EB3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936625"/>
            <a:ext cx="489585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01E77843-3311-9067-F3E0-D482A7F7D914}"/>
              </a:ext>
            </a:extLst>
          </p:cNvPr>
          <p:cNvSpPr txBox="1">
            <a:spLocks noChangeArrowheads="1"/>
          </p:cNvSpPr>
          <p:nvPr/>
        </p:nvSpPr>
        <p:spPr bwMode="auto">
          <a:xfrm>
            <a:off x="6665913" y="936625"/>
            <a:ext cx="2405062"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11 volte più grande della Terra</a:t>
            </a:r>
          </a:p>
          <a:p>
            <a:pPr eaLnBrk="1" hangingPunct="1">
              <a:spcBef>
                <a:spcPct val="0"/>
              </a:spcBef>
              <a:buFontTx/>
              <a:buNone/>
            </a:pPr>
            <a:endParaRPr lang="it-IT" altLang="it-IT" sz="2000">
              <a:solidFill>
                <a:srgbClr val="000099"/>
              </a:solidFill>
            </a:endParaRPr>
          </a:p>
          <a:p>
            <a:pPr eaLnBrk="1" hangingPunct="1">
              <a:spcBef>
                <a:spcPct val="0"/>
              </a:spcBef>
              <a:buFontTx/>
              <a:buNone/>
            </a:pPr>
            <a:r>
              <a:rPr lang="it-IT" altLang="it-IT" sz="2000">
                <a:solidFill>
                  <a:srgbClr val="000099"/>
                </a:solidFill>
              </a:rPr>
              <a:t>320 volte più massiccio </a:t>
            </a:r>
          </a:p>
          <a:p>
            <a:pPr eaLnBrk="1" hangingPunct="1">
              <a:spcBef>
                <a:spcPct val="0"/>
              </a:spcBef>
              <a:buFontTx/>
              <a:buNone/>
            </a:pPr>
            <a:endParaRPr lang="it-IT" altLang="it-IT" sz="2000">
              <a:solidFill>
                <a:srgbClr val="000099"/>
              </a:solidFill>
            </a:endParaRPr>
          </a:p>
          <a:p>
            <a:pPr eaLnBrk="1" hangingPunct="1">
              <a:spcBef>
                <a:spcPct val="0"/>
              </a:spcBef>
              <a:buFontTx/>
              <a:buNone/>
            </a:pPr>
            <a:r>
              <a:rPr lang="it-IT" altLang="it-IT" sz="2000">
                <a:solidFill>
                  <a:srgbClr val="000099"/>
                </a:solidFill>
              </a:rPr>
              <a:t>Fatto d’idrogeno</a:t>
            </a:r>
          </a:p>
          <a:p>
            <a:pPr eaLnBrk="1" hangingPunct="1">
              <a:spcBef>
                <a:spcPct val="0"/>
              </a:spcBef>
              <a:buFontTx/>
              <a:buNone/>
            </a:pPr>
            <a:r>
              <a:rPr lang="it-IT" altLang="it-IT" sz="2000">
                <a:solidFill>
                  <a:srgbClr val="000099"/>
                </a:solidFill>
              </a:rPr>
              <a:t>e in ¼ di elio, se ci fosse un po’ più grande, rispenderebbe come una stella</a:t>
            </a:r>
          </a:p>
          <a:p>
            <a:pPr eaLnBrk="1" hangingPunct="1">
              <a:spcBef>
                <a:spcPct val="0"/>
              </a:spcBef>
              <a:buFontTx/>
              <a:buNone/>
            </a:pPr>
            <a:endParaRPr lang="it-IT" altLang="it-IT" sz="2000">
              <a:solidFill>
                <a:srgbClr val="000099"/>
              </a:solidFill>
            </a:endParaRPr>
          </a:p>
          <a:p>
            <a:pPr eaLnBrk="1" hangingPunct="1">
              <a:spcBef>
                <a:spcPct val="0"/>
              </a:spcBef>
              <a:buFontTx/>
              <a:buNone/>
            </a:pPr>
            <a:r>
              <a:rPr lang="it-IT" altLang="it-IT" sz="2000">
                <a:solidFill>
                  <a:srgbClr val="000099"/>
                </a:solidFill>
              </a:rPr>
              <a:t>Dista 5AU dal Sole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3668"/>
                                        </p:tgtEl>
                                        <p:attrNameLst>
                                          <p:attrName>style.visibility</p:attrName>
                                        </p:attrNameLst>
                                      </p:cBhvr>
                                      <p:to>
                                        <p:strVal val="visible"/>
                                      </p:to>
                                    </p:set>
                                    <p:anim calcmode="discrete" valueType="clr">
                                      <p:cBhvr override="childStyle">
                                        <p:cTn id="7" dur="80"/>
                                        <p:tgtEl>
                                          <p:spTgt spid="11366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3668"/>
                                        </p:tgtEl>
                                        <p:attrNameLst>
                                          <p:attrName>fillcolor</p:attrName>
                                        </p:attrNameLst>
                                      </p:cBhvr>
                                      <p:tavLst>
                                        <p:tav tm="0">
                                          <p:val>
                                            <p:clrVal>
                                              <a:schemeClr val="accent2"/>
                                            </p:clrVal>
                                          </p:val>
                                        </p:tav>
                                        <p:tav tm="50000">
                                          <p:val>
                                            <p:clrVal>
                                              <a:schemeClr val="hlink"/>
                                            </p:clrVal>
                                          </p:val>
                                        </p:tav>
                                      </p:tavLst>
                                    </p:anim>
                                    <p:set>
                                      <p:cBhvr>
                                        <p:cTn id="9" dur="80"/>
                                        <p:tgtEl>
                                          <p:spTgt spid="11366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13670"/>
                                        </p:tgtEl>
                                        <p:attrNameLst>
                                          <p:attrName>style.visibility</p:attrName>
                                        </p:attrNameLst>
                                      </p:cBhvr>
                                      <p:to>
                                        <p:strVal val="visible"/>
                                      </p:to>
                                    </p:set>
                                    <p:animEffect transition="in" filter="circle(in)">
                                      <p:cBhvr>
                                        <p:cTn id="14" dur="500"/>
                                        <p:tgtEl>
                                          <p:spTgt spid="11367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13672"/>
                                        </p:tgtEl>
                                        <p:attrNameLst>
                                          <p:attrName>style.visibility</p:attrName>
                                        </p:attrNameLst>
                                      </p:cBhvr>
                                      <p:to>
                                        <p:strVal val="visible"/>
                                      </p:to>
                                    </p:set>
                                    <p:animEffect transition="in" filter="circle(in)">
                                      <p:cBhvr>
                                        <p:cTn id="19" dur="500"/>
                                        <p:tgtEl>
                                          <p:spTgt spid="1136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9"/>
                                        </p:tgtEl>
                                        <p:attrNameLst>
                                          <p:attrName>style.visibility</p:attrName>
                                        </p:attrNameLst>
                                      </p:cBhvr>
                                      <p:to>
                                        <p:strVal val="visible"/>
                                      </p:to>
                                    </p:set>
                                    <p:anim calcmode="discrete" valueType="clr">
                                      <p:cBhvr override="childStyle">
                                        <p:cTn id="2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9"/>
                                        </p:tgtEl>
                                        <p:attrNameLst>
                                          <p:attrName>fillcolor</p:attrName>
                                        </p:attrNameLst>
                                      </p:cBhvr>
                                      <p:tavLst>
                                        <p:tav tm="0">
                                          <p:val>
                                            <p:clrVal>
                                              <a:schemeClr val="accent2"/>
                                            </p:clrVal>
                                          </p:val>
                                        </p:tav>
                                        <p:tav tm="50000">
                                          <p:val>
                                            <p:clrVal>
                                              <a:schemeClr val="hlink"/>
                                            </p:clrVal>
                                          </p:val>
                                        </p:tav>
                                      </p:tavLst>
                                    </p:anim>
                                    <p:set>
                                      <p:cBhvr>
                                        <p:cTn id="26"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F00429F-65C1-DB64-3F8B-0511E0DF97C2}"/>
              </a:ext>
            </a:extLst>
          </p:cNvPr>
          <p:cNvSpPr>
            <a:spLocks noGrp="1" noChangeArrowheads="1"/>
          </p:cNvSpPr>
          <p:nvPr>
            <p:ph type="title"/>
          </p:nvPr>
        </p:nvSpPr>
        <p:spPr>
          <a:xfrm>
            <a:off x="323850" y="266700"/>
            <a:ext cx="8686800" cy="1143000"/>
          </a:xfrm>
        </p:spPr>
        <p:txBody>
          <a:bodyPr/>
          <a:lstStyle/>
          <a:p>
            <a:pPr eaLnBrk="1" hangingPunct="1"/>
            <a:r>
              <a:rPr lang="it-IT" altLang="it-IT" sz="3200">
                <a:solidFill>
                  <a:schemeClr val="accent2"/>
                </a:solidFill>
              </a:rPr>
              <a:t>Giove</a:t>
            </a:r>
            <a:r>
              <a:rPr lang="pl-PL" altLang="it-IT" sz="3200">
                <a:solidFill>
                  <a:schemeClr val="accent2"/>
                </a:solidFill>
              </a:rPr>
              <a:t> </a:t>
            </a:r>
            <a:r>
              <a:rPr lang="it-IT" altLang="it-IT" sz="3200">
                <a:solidFill>
                  <a:schemeClr val="accent2"/>
                </a:solidFill>
              </a:rPr>
              <a:t>e suoi quattro satelliti</a:t>
            </a:r>
            <a:br>
              <a:rPr lang="it-IT" altLang="it-IT" sz="3200">
                <a:solidFill>
                  <a:schemeClr val="accent2"/>
                </a:solidFill>
              </a:rPr>
            </a:br>
            <a:r>
              <a:rPr lang="it-IT" altLang="it-IT" sz="3200">
                <a:solidFill>
                  <a:schemeClr val="accent2"/>
                </a:solidFill>
              </a:rPr>
              <a:t>(pianeti Medicei, Galileo, 1610)</a:t>
            </a:r>
            <a:br>
              <a:rPr lang="pl-PL" altLang="it-IT" sz="3600">
                <a:solidFill>
                  <a:schemeClr val="accent2"/>
                </a:solidFill>
              </a:rPr>
            </a:br>
            <a:endParaRPr lang="en-AU" altLang="it-IT" sz="3600">
              <a:solidFill>
                <a:schemeClr val="accent2"/>
              </a:solidFill>
            </a:endParaRPr>
          </a:p>
        </p:txBody>
      </p:sp>
      <p:pic>
        <p:nvPicPr>
          <p:cNvPr id="51203" name="Picture 4">
            <a:extLst>
              <a:ext uri="{FF2B5EF4-FFF2-40B4-BE49-F238E27FC236}">
                <a16:creationId xmlns:a16="http://schemas.microsoft.com/office/drawing/2014/main" id="{3EFEFB60-C153-5563-FB71-4668CA3CE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190625"/>
            <a:ext cx="61595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5">
            <a:extLst>
              <a:ext uri="{FF2B5EF4-FFF2-40B4-BE49-F238E27FC236}">
                <a16:creationId xmlns:a16="http://schemas.microsoft.com/office/drawing/2014/main" id="{1B0AFDAA-4F32-587A-7C70-74240058E871}"/>
              </a:ext>
            </a:extLst>
          </p:cNvPr>
          <p:cNvSpPr>
            <a:spLocks noChangeArrowheads="1"/>
          </p:cNvSpPr>
          <p:nvPr/>
        </p:nvSpPr>
        <p:spPr bwMode="auto">
          <a:xfrm>
            <a:off x="403225" y="5657850"/>
            <a:ext cx="77771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Si possono vedere con un binocolo: a parte le righe spettrali dell’elio (He) è il quadro più bello della Natura </a:t>
            </a:r>
            <a:r>
              <a:rPr lang="pl-PL" altLang="it-IT" sz="1600">
                <a:solidFill>
                  <a:srgbClr val="000099"/>
                </a:solidFill>
              </a:rPr>
              <a:t> </a:t>
            </a:r>
            <a:endParaRPr lang="en-AU" altLang="it-IT" sz="1600">
              <a:solidFill>
                <a:srgbClr val="000099"/>
              </a:solidFill>
            </a:endParaRPr>
          </a:p>
        </p:txBody>
      </p:sp>
      <p:sp>
        <p:nvSpPr>
          <p:cNvPr id="51205" name="Text Box 6">
            <a:extLst>
              <a:ext uri="{FF2B5EF4-FFF2-40B4-BE49-F238E27FC236}">
                <a16:creationId xmlns:a16="http://schemas.microsoft.com/office/drawing/2014/main" id="{B66F3FFC-4440-6BA9-3C5E-84EE2BE4972A}"/>
              </a:ext>
            </a:extLst>
          </p:cNvPr>
          <p:cNvSpPr txBox="1">
            <a:spLocks noChangeArrowheads="1"/>
          </p:cNvSpPr>
          <p:nvPr/>
        </p:nvSpPr>
        <p:spPr bwMode="auto">
          <a:xfrm>
            <a:off x="377825" y="4972050"/>
            <a:ext cx="588010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I periodi di rotazione sono in risonanza</a:t>
            </a:r>
            <a:r>
              <a:rPr lang="pl-PL" altLang="it-IT" sz="2000">
                <a:solidFill>
                  <a:srgbClr val="000099"/>
                </a:solidFill>
              </a:rPr>
              <a:t>: 1:2:4: (10)</a:t>
            </a:r>
            <a:endParaRPr lang="it-IT" altLang="it-IT" sz="2000">
              <a:solidFill>
                <a:srgbClr val="000099"/>
              </a:solidFill>
            </a:endParaRPr>
          </a:p>
          <a:p>
            <a:pPr eaLnBrk="1" hangingPunct="1">
              <a:spcBef>
                <a:spcPct val="0"/>
              </a:spcBef>
              <a:buFontTx/>
              <a:buNone/>
            </a:pPr>
            <a:r>
              <a:rPr lang="it-IT" altLang="it-IT" sz="2000">
                <a:solidFill>
                  <a:srgbClr val="000099"/>
                </a:solidFill>
              </a:rPr>
              <a:t>Il periodo di rotazione dell’Io è di 1,77 giorni. </a:t>
            </a:r>
            <a:endParaRPr lang="en-AU" altLang="it-IT" sz="2000">
              <a:solidFill>
                <a:srgbClr val="000099"/>
              </a:solidFill>
            </a:endParaRPr>
          </a:p>
        </p:txBody>
      </p:sp>
      <p:sp>
        <p:nvSpPr>
          <p:cNvPr id="51206" name="Rectangle 5">
            <a:extLst>
              <a:ext uri="{FF2B5EF4-FFF2-40B4-BE49-F238E27FC236}">
                <a16:creationId xmlns:a16="http://schemas.microsoft.com/office/drawing/2014/main" id="{20CE750D-8498-E7D2-9C75-F9E90EAE686B}"/>
              </a:ext>
            </a:extLst>
          </p:cNvPr>
          <p:cNvSpPr>
            <a:spLocks noChangeArrowheads="1"/>
          </p:cNvSpPr>
          <p:nvPr/>
        </p:nvSpPr>
        <p:spPr bwMode="auto">
          <a:xfrm>
            <a:off x="6551613" y="1425575"/>
            <a:ext cx="2592387"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Io, Europa,</a:t>
            </a:r>
          </a:p>
          <a:p>
            <a:pPr eaLnBrk="1" hangingPunct="1">
              <a:spcBef>
                <a:spcPct val="0"/>
              </a:spcBef>
              <a:buFontTx/>
              <a:buNone/>
            </a:pPr>
            <a:r>
              <a:rPr lang="it-IT" altLang="it-IT" sz="2000">
                <a:solidFill>
                  <a:srgbClr val="000099"/>
                </a:solidFill>
              </a:rPr>
              <a:t>Ganimede,</a:t>
            </a:r>
          </a:p>
          <a:p>
            <a:pPr eaLnBrk="1" hangingPunct="1">
              <a:spcBef>
                <a:spcPct val="0"/>
              </a:spcBef>
              <a:buFontTx/>
              <a:buNone/>
            </a:pPr>
            <a:r>
              <a:rPr lang="it-IT" altLang="it-IT" sz="2000">
                <a:solidFill>
                  <a:srgbClr val="000099"/>
                </a:solidFill>
              </a:rPr>
              <a:t>Callisto.</a:t>
            </a:r>
          </a:p>
          <a:p>
            <a:pPr eaLnBrk="1" hangingPunct="1">
              <a:spcBef>
                <a:spcPct val="0"/>
              </a:spcBef>
              <a:buFontTx/>
              <a:buNone/>
            </a:pPr>
            <a:endParaRPr lang="it-IT" altLang="it-IT" sz="2000">
              <a:solidFill>
                <a:srgbClr val="000099"/>
              </a:solidFill>
            </a:endParaRPr>
          </a:p>
          <a:p>
            <a:pPr eaLnBrk="1" hangingPunct="1">
              <a:spcBef>
                <a:spcPct val="0"/>
              </a:spcBef>
              <a:buFontTx/>
              <a:buNone/>
            </a:pPr>
            <a:r>
              <a:rPr lang="it-IT" altLang="it-IT" sz="2000">
                <a:solidFill>
                  <a:srgbClr val="000099"/>
                </a:solidFill>
              </a:rPr>
              <a:t>Perfettamente</a:t>
            </a:r>
          </a:p>
          <a:p>
            <a:pPr eaLnBrk="1" hangingPunct="1">
              <a:spcBef>
                <a:spcPct val="0"/>
              </a:spcBef>
              <a:buFontTx/>
              <a:buNone/>
            </a:pPr>
            <a:r>
              <a:rPr lang="it-IT" altLang="it-IT" sz="2000">
                <a:solidFill>
                  <a:srgbClr val="000099"/>
                </a:solidFill>
              </a:rPr>
              <a:t>allineati, sono</a:t>
            </a:r>
          </a:p>
          <a:p>
            <a:pPr eaLnBrk="1" hangingPunct="1">
              <a:spcBef>
                <a:spcPct val="0"/>
              </a:spcBef>
              <a:buFontTx/>
              <a:buNone/>
            </a:pPr>
            <a:r>
              <a:rPr lang="it-IT" altLang="it-IT" sz="2000">
                <a:solidFill>
                  <a:srgbClr val="000099"/>
                </a:solidFill>
              </a:rPr>
              <a:t>come un piccolo</a:t>
            </a:r>
          </a:p>
          <a:p>
            <a:pPr eaLnBrk="1" hangingPunct="1">
              <a:spcBef>
                <a:spcPct val="0"/>
              </a:spcBef>
              <a:buFontTx/>
              <a:buNone/>
            </a:pPr>
            <a:r>
              <a:rPr lang="it-IT" altLang="it-IT" sz="2000">
                <a:solidFill>
                  <a:srgbClr val="000099"/>
                </a:solidFill>
              </a:rPr>
              <a:t>sistema planetario, </a:t>
            </a:r>
          </a:p>
          <a:p>
            <a:pPr eaLnBrk="1" hangingPunct="1">
              <a:spcBef>
                <a:spcPct val="0"/>
              </a:spcBef>
              <a:buFontTx/>
              <a:buNone/>
            </a:pPr>
            <a:r>
              <a:rPr lang="it-IT" altLang="it-IT" sz="2000">
                <a:solidFill>
                  <a:srgbClr val="000099"/>
                </a:solidFill>
              </a:rPr>
              <a:t>che cambia ogni</a:t>
            </a:r>
          </a:p>
          <a:p>
            <a:pPr eaLnBrk="1" hangingPunct="1">
              <a:spcBef>
                <a:spcPct val="0"/>
              </a:spcBef>
              <a:buFontTx/>
              <a:buNone/>
            </a:pPr>
            <a:r>
              <a:rPr lang="it-IT" altLang="it-IT" sz="2000">
                <a:solidFill>
                  <a:srgbClr val="000099"/>
                </a:solidFill>
              </a:rPr>
              <a:t>notte  </a:t>
            </a:r>
            <a:endParaRPr lang="en-AU" altLang="it-IT" sz="1600">
              <a:solidFill>
                <a:srgbClr val="00009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ED618F6-E13B-5244-1C51-DBD6792AA189}"/>
              </a:ext>
            </a:extLst>
          </p:cNvPr>
          <p:cNvSpPr>
            <a:spLocks noGrp="1" noChangeArrowheads="1"/>
          </p:cNvSpPr>
          <p:nvPr>
            <p:ph type="title"/>
          </p:nvPr>
        </p:nvSpPr>
        <p:spPr/>
        <p:txBody>
          <a:bodyPr/>
          <a:lstStyle/>
          <a:p>
            <a:pPr eaLnBrk="1" hangingPunct="1"/>
            <a:r>
              <a:rPr lang="pl-PL" altLang="it-IT" sz="3200">
                <a:solidFill>
                  <a:schemeClr val="accent2"/>
                </a:solidFill>
              </a:rPr>
              <a:t>Io: </a:t>
            </a:r>
            <a:r>
              <a:rPr lang="it-IT" altLang="it-IT" sz="3200">
                <a:solidFill>
                  <a:schemeClr val="accent2"/>
                </a:solidFill>
              </a:rPr>
              <a:t>i geyser di km altezza di zolfo liquido</a:t>
            </a:r>
            <a:endParaRPr lang="en-AU" altLang="it-IT" sz="3200">
              <a:solidFill>
                <a:schemeClr val="accent2"/>
              </a:solidFill>
            </a:endParaRPr>
          </a:p>
        </p:txBody>
      </p:sp>
      <p:pic>
        <p:nvPicPr>
          <p:cNvPr id="52227" name="Picture 4">
            <a:extLst>
              <a:ext uri="{FF2B5EF4-FFF2-40B4-BE49-F238E27FC236}">
                <a16:creationId xmlns:a16="http://schemas.microsoft.com/office/drawing/2014/main" id="{A9D6F248-5BBA-F105-EB07-6E689B536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357313"/>
            <a:ext cx="79533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6">
            <a:extLst>
              <a:ext uri="{FF2B5EF4-FFF2-40B4-BE49-F238E27FC236}">
                <a16:creationId xmlns:a16="http://schemas.microsoft.com/office/drawing/2014/main" id="{E7E84E70-0FB6-8C1E-1A84-816B6C4AFDBA}"/>
              </a:ext>
            </a:extLst>
          </p:cNvPr>
          <p:cNvSpPr>
            <a:spLocks noChangeArrowheads="1"/>
          </p:cNvSpPr>
          <p:nvPr/>
        </p:nvSpPr>
        <p:spPr bwMode="auto">
          <a:xfrm>
            <a:off x="447675" y="5661025"/>
            <a:ext cx="7515225"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0099"/>
                </a:solidFill>
              </a:rPr>
              <a:t>Il corpo (pianeta/ satellite) geologicamente più attivo </a:t>
            </a:r>
          </a:p>
          <a:p>
            <a:pPr eaLnBrk="1" hangingPunct="1">
              <a:spcBef>
                <a:spcPct val="0"/>
              </a:spcBef>
              <a:buFontTx/>
              <a:buNone/>
            </a:pPr>
            <a:r>
              <a:rPr lang="it-IT" altLang="it-IT" sz="2200">
                <a:solidFill>
                  <a:srgbClr val="000099"/>
                </a:solidFill>
              </a:rPr>
              <a:t>nel Sistema Solare: 300 vulcani, geyser alti anche 500 km.</a:t>
            </a:r>
          </a:p>
          <a:p>
            <a:pPr eaLnBrk="1" hangingPunct="1">
              <a:spcBef>
                <a:spcPct val="0"/>
              </a:spcBef>
              <a:buFontTx/>
              <a:buNone/>
            </a:pPr>
            <a:r>
              <a:rPr lang="it-IT" altLang="it-IT" sz="2200">
                <a:solidFill>
                  <a:srgbClr val="000099"/>
                </a:solidFill>
              </a:rPr>
              <a:t>Temperatura sulla superficie fino a 2000°C.</a:t>
            </a:r>
            <a:endParaRPr lang="en-AU" altLang="it-IT" sz="2200">
              <a:solidFill>
                <a:srgbClr val="00009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A0ED4F7-45DD-66B0-E55C-7D5C4907FD7D}"/>
              </a:ext>
            </a:extLst>
          </p:cNvPr>
          <p:cNvSpPr>
            <a:spLocks noGrp="1" noChangeArrowheads="1"/>
          </p:cNvSpPr>
          <p:nvPr>
            <p:ph type="title"/>
          </p:nvPr>
        </p:nvSpPr>
        <p:spPr>
          <a:xfrm>
            <a:off x="457200" y="0"/>
            <a:ext cx="8686800" cy="1143000"/>
          </a:xfrm>
        </p:spPr>
        <p:txBody>
          <a:bodyPr/>
          <a:lstStyle/>
          <a:p>
            <a:pPr eaLnBrk="1" hangingPunct="1"/>
            <a:r>
              <a:rPr lang="pl-PL" altLang="it-IT" sz="3600">
                <a:solidFill>
                  <a:schemeClr val="accent2"/>
                </a:solidFill>
              </a:rPr>
              <a:t>Europa: </a:t>
            </a:r>
            <a:br>
              <a:rPr lang="pl-PL" altLang="it-IT" sz="3600">
                <a:solidFill>
                  <a:schemeClr val="accent2"/>
                </a:solidFill>
              </a:rPr>
            </a:br>
            <a:r>
              <a:rPr lang="it-IT" altLang="it-IT" sz="3600">
                <a:solidFill>
                  <a:schemeClr val="accent2"/>
                </a:solidFill>
              </a:rPr>
              <a:t>coperta di acqua ghiacciata</a:t>
            </a:r>
            <a:endParaRPr lang="en-AU" altLang="it-IT" sz="3600">
              <a:solidFill>
                <a:schemeClr val="accent2"/>
              </a:solidFill>
            </a:endParaRPr>
          </a:p>
        </p:txBody>
      </p:sp>
      <p:pic>
        <p:nvPicPr>
          <p:cNvPr id="53251" name="Picture 5">
            <a:extLst>
              <a:ext uri="{FF2B5EF4-FFF2-40B4-BE49-F238E27FC236}">
                <a16:creationId xmlns:a16="http://schemas.microsoft.com/office/drawing/2014/main" id="{A80DB910-A461-569F-6ECC-A84A80F9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357313"/>
            <a:ext cx="79533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a:extLst>
              <a:ext uri="{FF2B5EF4-FFF2-40B4-BE49-F238E27FC236}">
                <a16:creationId xmlns:a16="http://schemas.microsoft.com/office/drawing/2014/main" id="{0E0F0AB2-8BE7-3483-03EE-2D2497F7823C}"/>
              </a:ext>
            </a:extLst>
          </p:cNvPr>
          <p:cNvSpPr txBox="1">
            <a:spLocks noChangeArrowheads="1"/>
          </p:cNvSpPr>
          <p:nvPr/>
        </p:nvSpPr>
        <p:spPr bwMode="auto">
          <a:xfrm>
            <a:off x="250825" y="5500688"/>
            <a:ext cx="626268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solidFill>
                  <a:srgbClr val="000099"/>
                </a:solidFill>
              </a:rPr>
              <a:t>Lo stratto di ghiaccio, di spessore di </a:t>
            </a:r>
            <a:r>
              <a:rPr lang="pl-PL" altLang="it-IT" sz="2200">
                <a:solidFill>
                  <a:srgbClr val="000099"/>
                </a:solidFill>
              </a:rPr>
              <a:t>600 (?) km</a:t>
            </a:r>
            <a:r>
              <a:rPr lang="it-IT" altLang="it-IT" sz="2200">
                <a:solidFill>
                  <a:srgbClr val="000099"/>
                </a:solidFill>
              </a:rPr>
              <a:t>. </a:t>
            </a:r>
          </a:p>
          <a:p>
            <a:pPr eaLnBrk="1" hangingPunct="1">
              <a:spcBef>
                <a:spcPct val="0"/>
              </a:spcBef>
              <a:buFontTx/>
              <a:buNone/>
            </a:pPr>
            <a:r>
              <a:rPr lang="it-IT" altLang="it-IT" sz="2200">
                <a:solidFill>
                  <a:srgbClr val="000099"/>
                </a:solidFill>
              </a:rPr>
              <a:t>Sotto, magari, un oceano di acqua liquida, </a:t>
            </a:r>
            <a:r>
              <a:rPr lang="pl-PL" altLang="it-IT" sz="2200">
                <a:solidFill>
                  <a:srgbClr val="000099"/>
                </a:solidFill>
              </a:rPr>
              <a:t> </a:t>
            </a:r>
            <a:endParaRPr lang="it-IT" altLang="it-IT" sz="2200">
              <a:solidFill>
                <a:srgbClr val="000099"/>
              </a:solidFill>
            </a:endParaRPr>
          </a:p>
          <a:p>
            <a:pPr eaLnBrk="1" hangingPunct="1">
              <a:spcBef>
                <a:spcPct val="0"/>
              </a:spcBef>
              <a:buFontTx/>
              <a:buNone/>
            </a:pPr>
            <a:r>
              <a:rPr lang="it-IT" altLang="it-IT" sz="2200">
                <a:solidFill>
                  <a:srgbClr val="000099"/>
                </a:solidFill>
              </a:rPr>
              <a:t>e al centro un nucleo roccioso? </a:t>
            </a:r>
            <a:endParaRPr lang="en-AU" altLang="it-IT" sz="2200">
              <a:solidFill>
                <a:srgbClr val="0000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FD1F2BC-44CF-B810-4FD5-2AE6D6F6BFE2}"/>
              </a:ext>
            </a:extLst>
          </p:cNvPr>
          <p:cNvSpPr>
            <a:spLocks noGrp="1" noChangeArrowheads="1"/>
          </p:cNvSpPr>
          <p:nvPr>
            <p:ph type="ctrTitle"/>
          </p:nvPr>
        </p:nvSpPr>
        <p:spPr>
          <a:xfrm>
            <a:off x="395288" y="0"/>
            <a:ext cx="8280400" cy="981075"/>
          </a:xfrm>
        </p:spPr>
        <p:txBody>
          <a:bodyPr/>
          <a:lstStyle/>
          <a:p>
            <a:r>
              <a:rPr lang="pl-PL" altLang="it-IT" sz="3600">
                <a:solidFill>
                  <a:schemeClr val="bg1"/>
                </a:solidFill>
              </a:rPr>
              <a:t>Tele-</a:t>
            </a:r>
            <a:r>
              <a:rPr lang="it-IT" altLang="it-IT" sz="3600">
                <a:solidFill>
                  <a:schemeClr val="bg1"/>
                </a:solidFill>
              </a:rPr>
              <a:t>scopio a Torun</a:t>
            </a:r>
            <a:endParaRPr lang="pl-PL" altLang="it-IT" sz="3600">
              <a:solidFill>
                <a:schemeClr val="bg1"/>
              </a:solidFill>
            </a:endParaRPr>
          </a:p>
        </p:txBody>
      </p:sp>
      <p:pic>
        <p:nvPicPr>
          <p:cNvPr id="7171" name="Picture 3">
            <a:extLst>
              <a:ext uri="{FF2B5EF4-FFF2-40B4-BE49-F238E27FC236}">
                <a16:creationId xmlns:a16="http://schemas.microsoft.com/office/drawing/2014/main" id="{59445A7F-21E2-1062-346F-E0ED1E1A4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16013"/>
            <a:ext cx="5692775"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DD93B23A-838B-070F-C937-247FE6D87FF8}"/>
              </a:ext>
            </a:extLst>
          </p:cNvPr>
          <p:cNvSpPr txBox="1">
            <a:spLocks noChangeArrowheads="1"/>
          </p:cNvSpPr>
          <p:nvPr/>
        </p:nvSpPr>
        <p:spPr bwMode="auto">
          <a:xfrm>
            <a:off x="395288" y="6616700"/>
            <a:ext cx="1474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M. Karwasz</a:t>
            </a:r>
            <a:endParaRPr lang="en-US" altLang="it-IT" sz="1400">
              <a:solidFill>
                <a:srgbClr val="FFFF00"/>
              </a:solidFill>
              <a:latin typeface="Times New Roman" panose="02020603050405020304" pitchFamily="18" charset="0"/>
            </a:endParaRPr>
          </a:p>
        </p:txBody>
      </p:sp>
      <p:sp>
        <p:nvSpPr>
          <p:cNvPr id="7173" name="Text Box 5">
            <a:extLst>
              <a:ext uri="{FF2B5EF4-FFF2-40B4-BE49-F238E27FC236}">
                <a16:creationId xmlns:a16="http://schemas.microsoft.com/office/drawing/2014/main" id="{D2CC62D2-30BD-097F-03CB-02DBD98AF3CA}"/>
              </a:ext>
            </a:extLst>
          </p:cNvPr>
          <p:cNvSpPr txBox="1">
            <a:spLocks noChangeArrowheads="1"/>
          </p:cNvSpPr>
          <p:nvPr/>
        </p:nvSpPr>
        <p:spPr bwMode="auto">
          <a:xfrm>
            <a:off x="2051050" y="5578475"/>
            <a:ext cx="6364288"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a:solidFill>
                  <a:srgbClr val="FFFF00"/>
                </a:solidFill>
              </a:rPr>
              <a:t>Lice</a:t>
            </a:r>
            <a:r>
              <a:rPr lang="it-IT" altLang="it-IT" sz="2200" b="1">
                <a:solidFill>
                  <a:srgbClr val="FFFF00"/>
                </a:solidFill>
              </a:rPr>
              <a:t>o</a:t>
            </a:r>
            <a:r>
              <a:rPr lang="pl-PL" altLang="it-IT" sz="2200" b="1">
                <a:solidFill>
                  <a:srgbClr val="FFFF00"/>
                </a:solidFill>
              </a:rPr>
              <a:t> Rosmini</a:t>
            </a:r>
            <a:r>
              <a:rPr lang="it-IT" altLang="it-IT" sz="2200" b="1">
                <a:solidFill>
                  <a:srgbClr val="FFFF00"/>
                </a:solidFill>
              </a:rPr>
              <a:t> di </a:t>
            </a:r>
            <a:r>
              <a:rPr lang="pl-PL" altLang="it-IT" sz="2200" b="1">
                <a:solidFill>
                  <a:srgbClr val="FFFF00"/>
                </a:solidFill>
              </a:rPr>
              <a:t> Trento</a:t>
            </a:r>
            <a:endParaRPr lang="it-IT" altLang="it-IT" sz="2200" b="1">
              <a:solidFill>
                <a:srgbClr val="FFFF00"/>
              </a:solidFill>
            </a:endParaRPr>
          </a:p>
          <a:p>
            <a:pPr eaLnBrk="1" hangingPunct="1">
              <a:spcBef>
                <a:spcPct val="0"/>
              </a:spcBef>
              <a:buFontTx/>
              <a:buNone/>
            </a:pPr>
            <a:r>
              <a:rPr lang="it-IT" altLang="it-IT" sz="2200" b="1">
                <a:solidFill>
                  <a:srgbClr val="FFFF00"/>
                </a:solidFill>
              </a:rPr>
              <a:t>Le stelle si vedono anche a pieno giorno</a:t>
            </a:r>
            <a:endParaRPr lang="en-US" altLang="it-IT" sz="2200">
              <a:solidFill>
                <a:srgbClr val="FFFF00"/>
              </a:solidFill>
            </a:endParaRPr>
          </a:p>
        </p:txBody>
      </p:sp>
      <p:sp>
        <p:nvSpPr>
          <p:cNvPr id="7174" name="Rectangle 6">
            <a:extLst>
              <a:ext uri="{FF2B5EF4-FFF2-40B4-BE49-F238E27FC236}">
                <a16:creationId xmlns:a16="http://schemas.microsoft.com/office/drawing/2014/main" id="{3FE620EB-A366-ECED-B922-3EF21FEA2579}"/>
              </a:ext>
            </a:extLst>
          </p:cNvPr>
          <p:cNvSpPr>
            <a:spLocks noChangeArrowheads="1"/>
          </p:cNvSpPr>
          <p:nvPr/>
        </p:nvSpPr>
        <p:spPr bwMode="auto">
          <a:xfrm>
            <a:off x="6877050" y="4724400"/>
            <a:ext cx="17065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b="1">
                <a:solidFill>
                  <a:srgbClr val="FFFF00"/>
                </a:solidFill>
              </a:rPr>
              <a:t>Torun</a:t>
            </a:r>
            <a:r>
              <a:rPr lang="pl-PL" altLang="it-IT" sz="1800" b="1">
                <a:solidFill>
                  <a:srgbClr val="FFFF00"/>
                </a:solidFill>
              </a:rPr>
              <a:t>, III 2011</a:t>
            </a:r>
            <a:endParaRPr lang="en-US" altLang="it-IT" sz="1800" b="1">
              <a:solidFill>
                <a:srgbClr val="FF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DE8592D-8387-1BBA-8AE1-9590AAB98911}"/>
              </a:ext>
            </a:extLst>
          </p:cNvPr>
          <p:cNvSpPr>
            <a:spLocks noGrp="1" noChangeArrowheads="1"/>
          </p:cNvSpPr>
          <p:nvPr>
            <p:ph type="title"/>
          </p:nvPr>
        </p:nvSpPr>
        <p:spPr>
          <a:xfrm>
            <a:off x="457200" y="0"/>
            <a:ext cx="8686800" cy="1143000"/>
          </a:xfrm>
        </p:spPr>
        <p:txBody>
          <a:bodyPr/>
          <a:lstStyle/>
          <a:p>
            <a:pPr eaLnBrk="1" hangingPunct="1"/>
            <a:r>
              <a:rPr lang="pl-PL" altLang="it-IT" sz="3600">
                <a:solidFill>
                  <a:schemeClr val="accent2"/>
                </a:solidFill>
              </a:rPr>
              <a:t>Ganimede: </a:t>
            </a:r>
            <a:br>
              <a:rPr lang="pl-PL" altLang="it-IT" sz="3600">
                <a:solidFill>
                  <a:schemeClr val="accent2"/>
                </a:solidFill>
              </a:rPr>
            </a:br>
            <a:r>
              <a:rPr lang="it-IT" altLang="it-IT" sz="3600">
                <a:solidFill>
                  <a:schemeClr val="accent2"/>
                </a:solidFill>
              </a:rPr>
              <a:t>il satellite più grande nel sistema Solare</a:t>
            </a:r>
            <a:endParaRPr lang="en-AU" altLang="it-IT" sz="3600">
              <a:solidFill>
                <a:schemeClr val="accent2"/>
              </a:solidFill>
            </a:endParaRPr>
          </a:p>
        </p:txBody>
      </p:sp>
      <p:pic>
        <p:nvPicPr>
          <p:cNvPr id="54275" name="Picture 4">
            <a:extLst>
              <a:ext uri="{FF2B5EF4-FFF2-40B4-BE49-F238E27FC236}">
                <a16:creationId xmlns:a16="http://schemas.microsoft.com/office/drawing/2014/main" id="{E0CAD078-F559-4B62-A47C-58D34EBD9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66813"/>
            <a:ext cx="795337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8">
            <a:extLst>
              <a:ext uri="{FF2B5EF4-FFF2-40B4-BE49-F238E27FC236}">
                <a16:creationId xmlns:a16="http://schemas.microsoft.com/office/drawing/2014/main" id="{FE368504-0EDD-05EE-5CDD-6C1D334BBDE2}"/>
              </a:ext>
            </a:extLst>
          </p:cNvPr>
          <p:cNvSpPr txBox="1">
            <a:spLocks noChangeArrowheads="1"/>
          </p:cNvSpPr>
          <p:nvPr/>
        </p:nvSpPr>
        <p:spPr bwMode="auto">
          <a:xfrm>
            <a:off x="179388" y="5805488"/>
            <a:ext cx="6169025"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t>Più grande del Mercurio, fatto di ghiaccio (H</a:t>
            </a:r>
            <a:r>
              <a:rPr lang="it-IT" altLang="it-IT" sz="2200" baseline="-25000"/>
              <a:t>2</a:t>
            </a:r>
            <a:r>
              <a:rPr lang="it-IT" altLang="it-IT" sz="2200"/>
              <a:t>O)</a:t>
            </a:r>
          </a:p>
          <a:p>
            <a:pPr eaLnBrk="1" hangingPunct="1">
              <a:spcBef>
                <a:spcPct val="0"/>
              </a:spcBef>
              <a:buFontTx/>
              <a:buNone/>
            </a:pPr>
            <a:r>
              <a:rPr lang="it-IT" altLang="it-IT" sz="2200"/>
              <a:t>e rocce (silicati) molto antichi (4 mld di anni)</a:t>
            </a:r>
            <a:r>
              <a:rPr lang="it-IT" altLang="it-IT" sz="1800"/>
              <a:t> . </a:t>
            </a:r>
            <a:endParaRPr lang="en-AU" altLang="it-IT" sz="1600">
              <a:solidFill>
                <a:srgbClr val="00009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8C944B8A-4D28-21EF-2C70-0F3C5C13C204}"/>
              </a:ext>
            </a:extLst>
          </p:cNvPr>
          <p:cNvSpPr>
            <a:spLocks noGrp="1" noChangeArrowheads="1"/>
          </p:cNvSpPr>
          <p:nvPr>
            <p:ph type="title"/>
          </p:nvPr>
        </p:nvSpPr>
        <p:spPr>
          <a:xfrm>
            <a:off x="457200" y="0"/>
            <a:ext cx="8686800" cy="1143000"/>
          </a:xfrm>
        </p:spPr>
        <p:txBody>
          <a:bodyPr/>
          <a:lstStyle/>
          <a:p>
            <a:pPr eaLnBrk="1" hangingPunct="1"/>
            <a:r>
              <a:rPr lang="pl-PL" altLang="it-IT" sz="3600">
                <a:solidFill>
                  <a:schemeClr val="accent2"/>
                </a:solidFill>
              </a:rPr>
              <a:t>Ganimede: </a:t>
            </a:r>
            <a:br>
              <a:rPr lang="pl-PL" altLang="it-IT" sz="3600">
                <a:solidFill>
                  <a:schemeClr val="accent2"/>
                </a:solidFill>
              </a:rPr>
            </a:br>
            <a:r>
              <a:rPr lang="it-IT" altLang="it-IT" sz="3600">
                <a:solidFill>
                  <a:schemeClr val="accent2"/>
                </a:solidFill>
              </a:rPr>
              <a:t>il satellite più grande nel sistema Solare</a:t>
            </a:r>
            <a:endParaRPr lang="en-AU" altLang="it-IT" sz="3600">
              <a:solidFill>
                <a:schemeClr val="accent2"/>
              </a:solidFill>
            </a:endParaRPr>
          </a:p>
        </p:txBody>
      </p:sp>
      <p:sp>
        <p:nvSpPr>
          <p:cNvPr id="55299" name="Text Box 8">
            <a:extLst>
              <a:ext uri="{FF2B5EF4-FFF2-40B4-BE49-F238E27FC236}">
                <a16:creationId xmlns:a16="http://schemas.microsoft.com/office/drawing/2014/main" id="{DD268B3D-82AB-F9C1-DA6B-6E18EAC91904}"/>
              </a:ext>
            </a:extLst>
          </p:cNvPr>
          <p:cNvSpPr txBox="1">
            <a:spLocks noChangeArrowheads="1"/>
          </p:cNvSpPr>
          <p:nvPr/>
        </p:nvSpPr>
        <p:spPr bwMode="auto">
          <a:xfrm>
            <a:off x="179388" y="5805488"/>
            <a:ext cx="79692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t>Più grande del Mercurio, fatto ghiaccio e rocce molto antiche (4 mld di anni) </a:t>
            </a:r>
          </a:p>
          <a:p>
            <a:pPr eaLnBrk="1" hangingPunct="1">
              <a:spcBef>
                <a:spcPct val="0"/>
              </a:spcBef>
              <a:buFontTx/>
              <a:buNone/>
            </a:pPr>
            <a:r>
              <a:rPr lang="it-IT" altLang="it-IT" sz="1800"/>
              <a:t>Un’atmosfera molto rarefatta contiene tracce di ossigeno.</a:t>
            </a:r>
          </a:p>
          <a:p>
            <a:pPr eaLnBrk="1" hangingPunct="1">
              <a:spcBef>
                <a:spcPct val="0"/>
              </a:spcBef>
              <a:buFontTx/>
              <a:buNone/>
            </a:pPr>
            <a:r>
              <a:rPr lang="it-IT" altLang="it-IT" sz="1800"/>
              <a:t>Potenzialmente Ganimede potrebbe essere una base per astronauti. </a:t>
            </a:r>
            <a:endParaRPr lang="en-AU" altLang="it-IT" sz="1600">
              <a:solidFill>
                <a:srgbClr val="000099"/>
              </a:solidFill>
            </a:endParaRPr>
          </a:p>
        </p:txBody>
      </p:sp>
      <p:pic>
        <p:nvPicPr>
          <p:cNvPr id="5" name="Picture 5">
            <a:extLst>
              <a:ext uri="{FF2B5EF4-FFF2-40B4-BE49-F238E27FC236}">
                <a16:creationId xmlns:a16="http://schemas.microsoft.com/office/drawing/2014/main" id="{D882F208-DB20-2EE7-E0B9-026FDF13F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557338"/>
            <a:ext cx="69723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630C048-55D4-8BE9-FC0C-6E6E77C7FD72}"/>
              </a:ext>
            </a:extLst>
          </p:cNvPr>
          <p:cNvSpPr>
            <a:spLocks noGrp="1" noChangeArrowheads="1"/>
          </p:cNvSpPr>
          <p:nvPr>
            <p:ph type="title"/>
          </p:nvPr>
        </p:nvSpPr>
        <p:spPr>
          <a:xfrm>
            <a:off x="457200" y="0"/>
            <a:ext cx="8686800" cy="1143000"/>
          </a:xfrm>
        </p:spPr>
        <p:txBody>
          <a:bodyPr/>
          <a:lstStyle/>
          <a:p>
            <a:pPr eaLnBrk="1" hangingPunct="1"/>
            <a:r>
              <a:rPr lang="it-IT" altLang="it-IT" sz="3200">
                <a:solidFill>
                  <a:schemeClr val="accent2"/>
                </a:solidFill>
              </a:rPr>
              <a:t>C</a:t>
            </a:r>
            <a:r>
              <a:rPr lang="pl-PL" altLang="it-IT" sz="3200">
                <a:solidFill>
                  <a:schemeClr val="accent2"/>
                </a:solidFill>
              </a:rPr>
              <a:t>alisto: </a:t>
            </a:r>
            <a:br>
              <a:rPr lang="pl-PL" altLang="it-IT" sz="3200">
                <a:solidFill>
                  <a:schemeClr val="accent2"/>
                </a:solidFill>
              </a:rPr>
            </a:br>
            <a:r>
              <a:rPr lang="it-IT" altLang="it-IT" sz="3200">
                <a:solidFill>
                  <a:schemeClr val="accent2"/>
                </a:solidFill>
              </a:rPr>
              <a:t>massacrato dalla pioggia di meteoriti</a:t>
            </a:r>
            <a:endParaRPr lang="en-AU" altLang="it-IT" sz="3200">
              <a:solidFill>
                <a:schemeClr val="accent2"/>
              </a:solidFill>
            </a:endParaRPr>
          </a:p>
        </p:txBody>
      </p:sp>
      <p:pic>
        <p:nvPicPr>
          <p:cNvPr id="56323" name="Picture 7">
            <a:extLst>
              <a:ext uri="{FF2B5EF4-FFF2-40B4-BE49-F238E27FC236}">
                <a16:creationId xmlns:a16="http://schemas.microsoft.com/office/drawing/2014/main" id="{FC39EC05-A1A2-8360-9788-53087A5E3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1357313"/>
            <a:ext cx="79533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8">
            <a:extLst>
              <a:ext uri="{FF2B5EF4-FFF2-40B4-BE49-F238E27FC236}">
                <a16:creationId xmlns:a16="http://schemas.microsoft.com/office/drawing/2014/main" id="{38086D31-D8DD-9824-F01A-33A92A690EE2}"/>
              </a:ext>
            </a:extLst>
          </p:cNvPr>
          <p:cNvSpPr txBox="1">
            <a:spLocks noChangeArrowheads="1"/>
          </p:cNvSpPr>
          <p:nvPr/>
        </p:nvSpPr>
        <p:spPr bwMode="auto">
          <a:xfrm>
            <a:off x="349250" y="5656263"/>
            <a:ext cx="8740775"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t>Il terzo per grandezza satellite nel Sistema Solare.</a:t>
            </a:r>
          </a:p>
          <a:p>
            <a:pPr eaLnBrk="1" hangingPunct="1">
              <a:spcBef>
                <a:spcPct val="0"/>
              </a:spcBef>
              <a:buFontTx/>
              <a:buNone/>
            </a:pPr>
            <a:r>
              <a:rPr lang="it-IT" altLang="it-IT" sz="2200"/>
              <a:t>Non è da escludere la presenza dell oceano di acqua nel sottosuolo,</a:t>
            </a:r>
          </a:p>
          <a:p>
            <a:pPr eaLnBrk="1" hangingPunct="1">
              <a:spcBef>
                <a:spcPct val="0"/>
              </a:spcBef>
              <a:buFontTx/>
              <a:buNone/>
            </a:pPr>
            <a:r>
              <a:rPr lang="it-IT" altLang="it-IT" sz="2200"/>
              <a:t>(e della vita?)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3">
            <a:extLst>
              <a:ext uri="{FF2B5EF4-FFF2-40B4-BE49-F238E27FC236}">
                <a16:creationId xmlns:a16="http://schemas.microsoft.com/office/drawing/2014/main" id="{B05ADE1C-7D6C-AC9E-928A-042A3388473B}"/>
              </a:ext>
            </a:extLst>
          </p:cNvPr>
          <p:cNvSpPr txBox="1">
            <a:spLocks noChangeArrowheads="1"/>
          </p:cNvSpPr>
          <p:nvPr/>
        </p:nvSpPr>
        <p:spPr bwMode="auto">
          <a:xfrm>
            <a:off x="6084888" y="692150"/>
            <a:ext cx="3059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800">
                <a:solidFill>
                  <a:schemeClr val="bg1"/>
                </a:solidFill>
              </a:rPr>
              <a:t>Lune di Giove – la più grande scoperta di Galieo</a:t>
            </a:r>
            <a:endParaRPr lang="pl-PL" altLang="it-IT" sz="1800">
              <a:solidFill>
                <a:schemeClr val="bg1"/>
              </a:solidFill>
            </a:endParaRPr>
          </a:p>
        </p:txBody>
      </p:sp>
      <p:pic>
        <p:nvPicPr>
          <p:cNvPr id="57347" name="Picture 4">
            <a:extLst>
              <a:ext uri="{FF2B5EF4-FFF2-40B4-BE49-F238E27FC236}">
                <a16:creationId xmlns:a16="http://schemas.microsoft.com/office/drawing/2014/main" id="{05D5BEE3-8E14-DC97-EF8E-0A6F269ED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88913"/>
            <a:ext cx="2659062" cy="37449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49" name="Picture 5">
            <a:extLst>
              <a:ext uri="{FF2B5EF4-FFF2-40B4-BE49-F238E27FC236}">
                <a16:creationId xmlns:a16="http://schemas.microsoft.com/office/drawing/2014/main" id="{C3B677B6-CA9C-D49D-1434-9C3DE9B70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933825"/>
            <a:ext cx="832643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a:extLst>
              <a:ext uri="{FF2B5EF4-FFF2-40B4-BE49-F238E27FC236}">
                <a16:creationId xmlns:a16="http://schemas.microsoft.com/office/drawing/2014/main" id="{367EB7D2-3FDB-499B-6F09-1B16F52FD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88913"/>
            <a:ext cx="270510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7">
            <a:extLst>
              <a:ext uri="{FF2B5EF4-FFF2-40B4-BE49-F238E27FC236}">
                <a16:creationId xmlns:a16="http://schemas.microsoft.com/office/drawing/2014/main" id="{20BD7A2D-3E57-0E94-5E65-CE308A122604}"/>
              </a:ext>
            </a:extLst>
          </p:cNvPr>
          <p:cNvSpPr txBox="1">
            <a:spLocks noChangeArrowheads="1"/>
          </p:cNvSpPr>
          <p:nvPr/>
        </p:nvSpPr>
        <p:spPr bwMode="auto">
          <a:xfrm>
            <a:off x="922338" y="6500813"/>
            <a:ext cx="74326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000">
                <a:solidFill>
                  <a:schemeClr val="bg1"/>
                </a:solidFill>
              </a:rPr>
              <a:t>Io 		Europa 		Ganimede		</a:t>
            </a:r>
            <a:r>
              <a:rPr lang="it-IT" altLang="it-IT" sz="2000">
                <a:solidFill>
                  <a:schemeClr val="bg1"/>
                </a:solidFill>
              </a:rPr>
              <a:t>C</a:t>
            </a:r>
            <a:r>
              <a:rPr lang="pl-PL" altLang="it-IT" sz="2000">
                <a:solidFill>
                  <a:schemeClr val="bg1"/>
                </a:solidFill>
              </a:rPr>
              <a:t>alisto</a:t>
            </a:r>
            <a:endParaRPr lang="en-AU" altLang="it-IT" sz="2000">
              <a:solidFill>
                <a:schemeClr val="bg1"/>
              </a:solidFill>
            </a:endParaRPr>
          </a:p>
        </p:txBody>
      </p:sp>
      <p:sp>
        <p:nvSpPr>
          <p:cNvPr id="57351" name="Text Box 7">
            <a:extLst>
              <a:ext uri="{FF2B5EF4-FFF2-40B4-BE49-F238E27FC236}">
                <a16:creationId xmlns:a16="http://schemas.microsoft.com/office/drawing/2014/main" id="{C2C910B1-20AE-71BF-85D7-DA83842275DA}"/>
              </a:ext>
            </a:extLst>
          </p:cNvPr>
          <p:cNvSpPr txBox="1">
            <a:spLocks noChangeArrowheads="1"/>
          </p:cNvSpPr>
          <p:nvPr/>
        </p:nvSpPr>
        <p:spPr bwMode="auto">
          <a:xfrm>
            <a:off x="3419475" y="2378075"/>
            <a:ext cx="5527675"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la-Latn" altLang="it-IT" sz="1500" i="1">
                <a:solidFill>
                  <a:schemeClr val="bg1"/>
                </a:solidFill>
              </a:rPr>
              <a:t>... Quin etiam impensius amavit Ganymedem puerum formosum, Trois Regis filium, adeo etiam assumptâ aquilæ figurâ, illum humeris impositum, in cœlum transportavit, prout fabulantur poetæ... à me vocatur... Tertius ob luminis Majestatem Ganymedes... [Io,] Europa, Ganimedes puer, atque Calisto, lascivo nimium perplacuere Jovi</a:t>
            </a:r>
            <a:endParaRPr lang="pl-PL" altLang="it-IT" sz="1500" i="1">
              <a:solidFill>
                <a:schemeClr val="bg1"/>
              </a:solidFill>
            </a:endParaRPr>
          </a:p>
          <a:p>
            <a:pPr>
              <a:spcBef>
                <a:spcPct val="0"/>
              </a:spcBef>
              <a:buFontTx/>
              <a:buNone/>
            </a:pPr>
            <a:r>
              <a:rPr lang="la-Latn" altLang="it-IT" sz="1500" i="1">
                <a:solidFill>
                  <a:schemeClr val="bg1"/>
                </a:solidFill>
              </a:rPr>
              <a:t>https://en.wikipedia.org/wiki/Ganymede_(moon</a:t>
            </a:r>
            <a:r>
              <a:rPr lang="la-Latn" altLang="it-IT" sz="1800" i="1"/>
              <a:t>)</a:t>
            </a:r>
            <a:r>
              <a:rPr lang="la-Latn" altLang="it-IT" sz="1400" i="1">
                <a:solidFill>
                  <a:schemeClr val="bg1"/>
                </a:solidFill>
              </a:rPr>
              <a:t>.</a:t>
            </a:r>
            <a:r>
              <a:rPr lang="la-Latn" altLang="it-IT" sz="1800">
                <a:solidFill>
                  <a:schemeClr val="bg1"/>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8549"/>
                                        </p:tgtEl>
                                        <p:attrNameLst>
                                          <p:attrName>style.visibility</p:attrName>
                                        </p:attrNameLst>
                                      </p:cBhvr>
                                      <p:to>
                                        <p:strVal val="visible"/>
                                      </p:to>
                                    </p:set>
                                    <p:anim calcmode="lin" valueType="num">
                                      <p:cBhvr additive="base">
                                        <p:cTn id="7" dur="5000" fill="hold"/>
                                        <p:tgtEl>
                                          <p:spTgt spid="108549"/>
                                        </p:tgtEl>
                                        <p:attrNameLst>
                                          <p:attrName>ppt_x</p:attrName>
                                        </p:attrNameLst>
                                      </p:cBhvr>
                                      <p:tavLst>
                                        <p:tav tm="0">
                                          <p:val>
                                            <p:strVal val="1+#ppt_w/2"/>
                                          </p:val>
                                        </p:tav>
                                        <p:tav tm="100000">
                                          <p:val>
                                            <p:strVal val="#ppt_x"/>
                                          </p:val>
                                        </p:tav>
                                      </p:tavLst>
                                    </p:anim>
                                    <p:anim calcmode="lin" valueType="num">
                                      <p:cBhvr additive="base">
                                        <p:cTn id="8" dur="5000" fill="hold"/>
                                        <p:tgtEl>
                                          <p:spTgt spid="1085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0EAAA57-EACB-9541-74B4-4DE1AF5B26A0}"/>
              </a:ext>
            </a:extLst>
          </p:cNvPr>
          <p:cNvSpPr>
            <a:spLocks noGrp="1" noChangeArrowheads="1"/>
          </p:cNvSpPr>
          <p:nvPr>
            <p:ph type="title"/>
          </p:nvPr>
        </p:nvSpPr>
        <p:spPr>
          <a:xfrm>
            <a:off x="457200" y="0"/>
            <a:ext cx="8686800" cy="1143000"/>
          </a:xfrm>
        </p:spPr>
        <p:txBody>
          <a:bodyPr/>
          <a:lstStyle/>
          <a:p>
            <a:pPr eaLnBrk="1" hangingPunct="1"/>
            <a:r>
              <a:rPr lang="it-IT" altLang="it-IT" sz="3000">
                <a:solidFill>
                  <a:schemeClr val="accent2"/>
                </a:solidFill>
              </a:rPr>
              <a:t>e tanti altri satelliti, di cui molti probabilmente catturati sulla loro rotta verso la Terra</a:t>
            </a:r>
            <a:endParaRPr lang="en-AU" altLang="it-IT" sz="3000">
              <a:solidFill>
                <a:schemeClr val="accent2"/>
              </a:solidFill>
            </a:endParaRPr>
          </a:p>
        </p:txBody>
      </p:sp>
      <p:sp>
        <p:nvSpPr>
          <p:cNvPr id="58371" name="Text Box 4">
            <a:extLst>
              <a:ext uri="{FF2B5EF4-FFF2-40B4-BE49-F238E27FC236}">
                <a16:creationId xmlns:a16="http://schemas.microsoft.com/office/drawing/2014/main" id="{B1D2EC27-579C-A040-9AD9-B3F097E11870}"/>
              </a:ext>
            </a:extLst>
          </p:cNvPr>
          <p:cNvSpPr txBox="1">
            <a:spLocks noChangeArrowheads="1"/>
          </p:cNvSpPr>
          <p:nvPr/>
        </p:nvSpPr>
        <p:spPr bwMode="auto">
          <a:xfrm>
            <a:off x="107950" y="5837238"/>
            <a:ext cx="9091613"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t>I satelliti ‘retrogradi’ sicuramente non posson fare la parte del sistema originale</a:t>
            </a:r>
            <a:endParaRPr lang="pl-PL" altLang="it-IT" sz="2000"/>
          </a:p>
          <a:p>
            <a:pPr eaLnBrk="1" hangingPunct="1">
              <a:spcBef>
                <a:spcPct val="0"/>
              </a:spcBef>
              <a:buFontTx/>
              <a:buNone/>
            </a:pPr>
            <a:r>
              <a:rPr lang="pl-PL" altLang="it-IT" sz="2000"/>
              <a:t>Amalthea</a:t>
            </a:r>
            <a:r>
              <a:rPr lang="it-IT" altLang="it-IT" sz="2000"/>
              <a:t>, un satellite non molto grande, sembra di essere fatto </a:t>
            </a:r>
          </a:p>
          <a:p>
            <a:pPr eaLnBrk="1" hangingPunct="1">
              <a:spcBef>
                <a:spcPct val="0"/>
              </a:spcBef>
              <a:buFontTx/>
              <a:buNone/>
            </a:pPr>
            <a:r>
              <a:rPr lang="it-IT" altLang="it-IT" sz="2000"/>
              <a:t>del metallo incandescente.</a:t>
            </a:r>
            <a:endParaRPr lang="en-AU" altLang="it-IT" sz="2000"/>
          </a:p>
        </p:txBody>
      </p:sp>
      <p:pic>
        <p:nvPicPr>
          <p:cNvPr id="58372" name="Picture 5">
            <a:extLst>
              <a:ext uri="{FF2B5EF4-FFF2-40B4-BE49-F238E27FC236}">
                <a16:creationId xmlns:a16="http://schemas.microsoft.com/office/drawing/2014/main" id="{27C7E295-F8FF-45F8-EC7F-412AF1B42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65213"/>
            <a:ext cx="66960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B921CF8F-43CB-2B65-98B4-10D1A808607D}"/>
              </a:ext>
            </a:extLst>
          </p:cNvPr>
          <p:cNvSpPr>
            <a:spLocks noGrp="1" noChangeArrowheads="1"/>
          </p:cNvSpPr>
          <p:nvPr>
            <p:ph type="title"/>
          </p:nvPr>
        </p:nvSpPr>
        <p:spPr>
          <a:xfrm>
            <a:off x="468313" y="0"/>
            <a:ext cx="8229600" cy="1143000"/>
          </a:xfrm>
        </p:spPr>
        <p:txBody>
          <a:bodyPr/>
          <a:lstStyle/>
          <a:p>
            <a:pPr eaLnBrk="1" hangingPunct="1"/>
            <a:r>
              <a:rPr lang="it-IT" altLang="it-IT" sz="3600">
                <a:solidFill>
                  <a:schemeClr val="accent2"/>
                </a:solidFill>
              </a:rPr>
              <a:t>Saturno, un altro gigante, protettore</a:t>
            </a:r>
            <a:endParaRPr lang="en-AU" altLang="it-IT" sz="3600">
              <a:solidFill>
                <a:schemeClr val="accent2"/>
              </a:solidFill>
            </a:endParaRPr>
          </a:p>
        </p:txBody>
      </p:sp>
      <p:pic>
        <p:nvPicPr>
          <p:cNvPr id="114696" name="Picture 8">
            <a:extLst>
              <a:ext uri="{FF2B5EF4-FFF2-40B4-BE49-F238E27FC236}">
                <a16:creationId xmlns:a16="http://schemas.microsoft.com/office/drawing/2014/main" id="{3E767D05-123E-6035-C341-3E9A04058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976313"/>
            <a:ext cx="3878262"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9">
            <a:extLst>
              <a:ext uri="{FF2B5EF4-FFF2-40B4-BE49-F238E27FC236}">
                <a16:creationId xmlns:a16="http://schemas.microsoft.com/office/drawing/2014/main" id="{5E7838C7-3744-4652-A8F0-ED863A660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725" y="976313"/>
            <a:ext cx="432117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8">
            <a:extLst>
              <a:ext uri="{FF2B5EF4-FFF2-40B4-BE49-F238E27FC236}">
                <a16:creationId xmlns:a16="http://schemas.microsoft.com/office/drawing/2014/main" id="{50212420-FC14-2B5E-B9E8-D441D9FC7E25}"/>
              </a:ext>
            </a:extLst>
          </p:cNvPr>
          <p:cNvSpPr txBox="1">
            <a:spLocks noChangeArrowheads="1"/>
          </p:cNvSpPr>
          <p:nvPr/>
        </p:nvSpPr>
        <p:spPr bwMode="auto">
          <a:xfrm>
            <a:off x="231775" y="4806950"/>
            <a:ext cx="868045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t>9 volte più grande della Terra, ma ‘solo’ 95 più massiccio </a:t>
            </a:r>
          </a:p>
          <a:p>
            <a:pPr eaLnBrk="1" hangingPunct="1">
              <a:spcBef>
                <a:spcPct val="0"/>
              </a:spcBef>
              <a:buFontTx/>
              <a:buNone/>
            </a:pPr>
            <a:r>
              <a:rPr lang="it-IT" altLang="it-IT" sz="2200"/>
              <a:t>Densità media 0,7 g/ cm</a:t>
            </a:r>
            <a:r>
              <a:rPr lang="it-IT" altLang="it-IT" sz="2200" baseline="30000"/>
              <a:t>3</a:t>
            </a:r>
            <a:r>
              <a:rPr lang="it-IT" altLang="it-IT" sz="2200"/>
              <a:t> . Caldo all’interno &gt; 11.700 °C</a:t>
            </a:r>
          </a:p>
          <a:p>
            <a:pPr eaLnBrk="1" hangingPunct="1">
              <a:spcBef>
                <a:spcPct val="0"/>
              </a:spcBef>
              <a:buFontTx/>
              <a:buNone/>
            </a:pPr>
            <a:r>
              <a:rPr lang="it-IT" altLang="it-IT" sz="2200"/>
              <a:t>Dista 10 AU dal Sole</a:t>
            </a:r>
          </a:p>
          <a:p>
            <a:pPr eaLnBrk="1" hangingPunct="1">
              <a:spcBef>
                <a:spcPct val="0"/>
              </a:spcBef>
              <a:buFontTx/>
              <a:buNone/>
            </a:pPr>
            <a:r>
              <a:rPr lang="it-IT" altLang="it-IT" sz="2200"/>
              <a:t>Notato da Galileo, come un pianeta con un capello («Il Saggiatore»)</a:t>
            </a:r>
          </a:p>
        </p:txBody>
      </p:sp>
      <p:pic>
        <p:nvPicPr>
          <p:cNvPr id="59398" name="Picture 4">
            <a:extLst>
              <a:ext uri="{FF2B5EF4-FFF2-40B4-BE49-F238E27FC236}">
                <a16:creationId xmlns:a16="http://schemas.microsoft.com/office/drawing/2014/main" id="{FE87A142-D567-08F3-1467-5B202B544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8538" y="5008563"/>
            <a:ext cx="156368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4696"/>
                                        </p:tgtEl>
                                        <p:attrNameLst>
                                          <p:attrName>style.visibility</p:attrName>
                                        </p:attrNameLst>
                                      </p:cBhvr>
                                      <p:to>
                                        <p:strVal val="visible"/>
                                      </p:to>
                                    </p:set>
                                    <p:animEffect transition="in" filter="circle(in)">
                                      <p:cBhvr>
                                        <p:cTn id="7" dur="500"/>
                                        <p:tgtEl>
                                          <p:spTgt spid="1146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14697"/>
                                        </p:tgtEl>
                                        <p:attrNameLst>
                                          <p:attrName>style.visibility</p:attrName>
                                        </p:attrNameLst>
                                      </p:cBhvr>
                                      <p:to>
                                        <p:strVal val="visible"/>
                                      </p:to>
                                    </p:set>
                                    <p:animEffect transition="in" filter="circle(in)">
                                      <p:cBhvr>
                                        <p:cTn id="12" dur="500"/>
                                        <p:tgtEl>
                                          <p:spTgt spid="114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F1DC35B9-034A-EDEE-7584-F74717628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25538"/>
            <a:ext cx="17287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a:extLst>
              <a:ext uri="{FF2B5EF4-FFF2-40B4-BE49-F238E27FC236}">
                <a16:creationId xmlns:a16="http://schemas.microsoft.com/office/drawing/2014/main" id="{7C93B771-9C84-BF34-E126-A63F1ED341F3}"/>
              </a:ext>
            </a:extLst>
          </p:cNvPr>
          <p:cNvSpPr>
            <a:spLocks noGrp="1" noChangeArrowheads="1"/>
          </p:cNvSpPr>
          <p:nvPr>
            <p:ph type="title"/>
          </p:nvPr>
        </p:nvSpPr>
        <p:spPr>
          <a:xfrm>
            <a:off x="468313" y="0"/>
            <a:ext cx="8229600" cy="1143000"/>
          </a:xfrm>
        </p:spPr>
        <p:txBody>
          <a:bodyPr/>
          <a:lstStyle/>
          <a:p>
            <a:pPr eaLnBrk="1" hangingPunct="1"/>
            <a:r>
              <a:rPr lang="it-IT" altLang="it-IT" sz="3600">
                <a:solidFill>
                  <a:schemeClr val="accent2"/>
                </a:solidFill>
              </a:rPr>
              <a:t>Urano, anche esso con anelli, ma in ‘perpendicolare’</a:t>
            </a:r>
            <a:endParaRPr lang="en-AU" altLang="it-IT" sz="3600">
              <a:solidFill>
                <a:schemeClr val="accent2"/>
              </a:solidFill>
            </a:endParaRPr>
          </a:p>
        </p:txBody>
      </p:sp>
      <p:sp>
        <p:nvSpPr>
          <p:cNvPr id="112644" name="Text Box 4">
            <a:extLst>
              <a:ext uri="{FF2B5EF4-FFF2-40B4-BE49-F238E27FC236}">
                <a16:creationId xmlns:a16="http://schemas.microsoft.com/office/drawing/2014/main" id="{F60CF299-0B4E-7C97-5D6C-4870A5B3D5A8}"/>
              </a:ext>
            </a:extLst>
          </p:cNvPr>
          <p:cNvSpPr txBox="1">
            <a:spLocks noChangeArrowheads="1"/>
          </p:cNvSpPr>
          <p:nvPr/>
        </p:nvSpPr>
        <p:spPr bwMode="auto">
          <a:xfrm>
            <a:off x="246063" y="5157788"/>
            <a:ext cx="363696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4 volte più grande</a:t>
            </a:r>
          </a:p>
          <a:p>
            <a:pPr eaLnBrk="1" hangingPunct="1">
              <a:spcBef>
                <a:spcPct val="0"/>
              </a:spcBef>
              <a:buFontTx/>
              <a:buNone/>
            </a:pPr>
            <a:r>
              <a:rPr lang="it-IT" altLang="it-IT" sz="2000">
                <a:solidFill>
                  <a:srgbClr val="000099"/>
                </a:solidFill>
              </a:rPr>
              <a:t>della Terra, con l’asse </a:t>
            </a:r>
          </a:p>
          <a:p>
            <a:pPr eaLnBrk="1" hangingPunct="1">
              <a:spcBef>
                <a:spcPct val="0"/>
              </a:spcBef>
              <a:buFontTx/>
              <a:buNone/>
            </a:pPr>
            <a:r>
              <a:rPr lang="it-IT" altLang="it-IT" sz="2000">
                <a:solidFill>
                  <a:srgbClr val="000099"/>
                </a:solidFill>
              </a:rPr>
              <a:t>di rotazione quasi ‘di traverso’ </a:t>
            </a:r>
          </a:p>
          <a:p>
            <a:pPr eaLnBrk="1" hangingPunct="1">
              <a:spcBef>
                <a:spcPct val="0"/>
              </a:spcBef>
              <a:buFontTx/>
              <a:buNone/>
            </a:pPr>
            <a:r>
              <a:rPr lang="it-IT" altLang="it-IT" sz="2000">
                <a:solidFill>
                  <a:srgbClr val="000099"/>
                </a:solidFill>
              </a:rPr>
              <a:t>e sottili anelli</a:t>
            </a:r>
          </a:p>
          <a:p>
            <a:pPr eaLnBrk="1" hangingPunct="1">
              <a:spcBef>
                <a:spcPct val="0"/>
              </a:spcBef>
              <a:buFontTx/>
              <a:buNone/>
            </a:pPr>
            <a:r>
              <a:rPr lang="it-IT" altLang="it-IT" sz="2000">
                <a:solidFill>
                  <a:srgbClr val="000099"/>
                </a:solidFill>
              </a:rPr>
              <a:t>Dista 20 UA </a:t>
            </a:r>
            <a:endParaRPr lang="en-AU" altLang="it-IT" sz="2000">
              <a:solidFill>
                <a:srgbClr val="000099"/>
              </a:solidFill>
            </a:endParaRPr>
          </a:p>
        </p:txBody>
      </p:sp>
      <p:pic>
        <p:nvPicPr>
          <p:cNvPr id="112645" name="Picture 5">
            <a:extLst>
              <a:ext uri="{FF2B5EF4-FFF2-40B4-BE49-F238E27FC236}">
                <a16:creationId xmlns:a16="http://schemas.microsoft.com/office/drawing/2014/main" id="{57CAAEE7-2631-360D-C9CE-26DE99319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412875"/>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6">
            <a:extLst>
              <a:ext uri="{FF2B5EF4-FFF2-40B4-BE49-F238E27FC236}">
                <a16:creationId xmlns:a16="http://schemas.microsoft.com/office/drawing/2014/main" id="{1C377952-D31F-1FFA-1338-20EBC1FFF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7002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7">
            <a:extLst>
              <a:ext uri="{FF2B5EF4-FFF2-40B4-BE49-F238E27FC236}">
                <a16:creationId xmlns:a16="http://schemas.microsoft.com/office/drawing/2014/main" id="{875BE70C-20CB-3C23-C0D0-2249786E2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20605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8">
            <a:extLst>
              <a:ext uri="{FF2B5EF4-FFF2-40B4-BE49-F238E27FC236}">
                <a16:creationId xmlns:a16="http://schemas.microsoft.com/office/drawing/2014/main" id="{B0394969-EDE8-B952-ED83-FE8A48331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2133600"/>
            <a:ext cx="3878263"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9">
            <a:extLst>
              <a:ext uri="{FF2B5EF4-FFF2-40B4-BE49-F238E27FC236}">
                <a16:creationId xmlns:a16="http://schemas.microsoft.com/office/drawing/2014/main" id="{FB15669D-6D6A-DE96-AD78-6CB5B4210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2852738"/>
            <a:ext cx="36004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Picture 10">
            <a:extLst>
              <a:ext uri="{FF2B5EF4-FFF2-40B4-BE49-F238E27FC236}">
                <a16:creationId xmlns:a16="http://schemas.microsoft.com/office/drawing/2014/main" id="{BC6BC916-1639-2ECA-8A55-B9AA43A668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600000">
            <a:off x="5077619" y="3499644"/>
            <a:ext cx="389096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644"/>
                                        </p:tgtEl>
                                        <p:attrNameLst>
                                          <p:attrName>style.visibility</p:attrName>
                                        </p:attrNameLst>
                                      </p:cBhvr>
                                      <p:to>
                                        <p:strVal val="visible"/>
                                      </p:to>
                                    </p:set>
                                    <p:anim calcmode="discrete" valueType="clr">
                                      <p:cBhvr override="childStyle">
                                        <p:cTn id="7" dur="80"/>
                                        <p:tgtEl>
                                          <p:spTgt spid="1126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644"/>
                                        </p:tgtEl>
                                        <p:attrNameLst>
                                          <p:attrName>fillcolor</p:attrName>
                                        </p:attrNameLst>
                                      </p:cBhvr>
                                      <p:tavLst>
                                        <p:tav tm="0">
                                          <p:val>
                                            <p:clrVal>
                                              <a:schemeClr val="accent2"/>
                                            </p:clrVal>
                                          </p:val>
                                        </p:tav>
                                        <p:tav tm="50000">
                                          <p:val>
                                            <p:clrVal>
                                              <a:schemeClr val="hlink"/>
                                            </p:clrVal>
                                          </p:val>
                                        </p:tav>
                                      </p:tavLst>
                                    </p:anim>
                                    <p:set>
                                      <p:cBhvr>
                                        <p:cTn id="9" dur="80"/>
                                        <p:tgtEl>
                                          <p:spTgt spid="11264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12642"/>
                                        </p:tgtEl>
                                        <p:attrNameLst>
                                          <p:attrName>style.visibility</p:attrName>
                                        </p:attrNameLst>
                                      </p:cBhvr>
                                      <p:to>
                                        <p:strVal val="visible"/>
                                      </p:to>
                                    </p:set>
                                    <p:animEffect transition="in" filter="circle(in)">
                                      <p:cBhvr>
                                        <p:cTn id="14" dur="500"/>
                                        <p:tgtEl>
                                          <p:spTgt spid="1126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12645"/>
                                        </p:tgtEl>
                                        <p:attrNameLst>
                                          <p:attrName>style.visibility</p:attrName>
                                        </p:attrNameLst>
                                      </p:cBhvr>
                                      <p:to>
                                        <p:strVal val="visible"/>
                                      </p:to>
                                    </p:set>
                                    <p:animEffect transition="in" filter="circle(in)">
                                      <p:cBhvr>
                                        <p:cTn id="19" dur="500"/>
                                        <p:tgtEl>
                                          <p:spTgt spid="11264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112646"/>
                                        </p:tgtEl>
                                        <p:attrNameLst>
                                          <p:attrName>style.visibility</p:attrName>
                                        </p:attrNameLst>
                                      </p:cBhvr>
                                      <p:to>
                                        <p:strVal val="visible"/>
                                      </p:to>
                                    </p:set>
                                    <p:animEffect transition="in" filter="circle(in)">
                                      <p:cBhvr>
                                        <p:cTn id="24" dur="500"/>
                                        <p:tgtEl>
                                          <p:spTgt spid="11264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12647"/>
                                        </p:tgtEl>
                                        <p:attrNameLst>
                                          <p:attrName>style.visibility</p:attrName>
                                        </p:attrNameLst>
                                      </p:cBhvr>
                                      <p:to>
                                        <p:strVal val="visible"/>
                                      </p:to>
                                    </p:set>
                                    <p:animEffect transition="in" filter="circle(in)">
                                      <p:cBhvr>
                                        <p:cTn id="29" dur="500"/>
                                        <p:tgtEl>
                                          <p:spTgt spid="11264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nodeType="clickEffect">
                                  <p:stCondLst>
                                    <p:cond delay="0"/>
                                  </p:stCondLst>
                                  <p:childTnLst>
                                    <p:set>
                                      <p:cBhvr>
                                        <p:cTn id="33" dur="1" fill="hold">
                                          <p:stCondLst>
                                            <p:cond delay="0"/>
                                          </p:stCondLst>
                                        </p:cTn>
                                        <p:tgtEl>
                                          <p:spTgt spid="112648"/>
                                        </p:tgtEl>
                                        <p:attrNameLst>
                                          <p:attrName>style.visibility</p:attrName>
                                        </p:attrNameLst>
                                      </p:cBhvr>
                                      <p:to>
                                        <p:strVal val="visible"/>
                                      </p:to>
                                    </p:set>
                                    <p:animEffect transition="in" filter="circle(in)">
                                      <p:cBhvr>
                                        <p:cTn id="34" dur="500"/>
                                        <p:tgtEl>
                                          <p:spTgt spid="1126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nodeType="clickEffect">
                                  <p:stCondLst>
                                    <p:cond delay="0"/>
                                  </p:stCondLst>
                                  <p:childTnLst>
                                    <p:set>
                                      <p:cBhvr>
                                        <p:cTn id="38" dur="1" fill="hold">
                                          <p:stCondLst>
                                            <p:cond delay="0"/>
                                          </p:stCondLst>
                                        </p:cTn>
                                        <p:tgtEl>
                                          <p:spTgt spid="112649"/>
                                        </p:tgtEl>
                                        <p:attrNameLst>
                                          <p:attrName>style.visibility</p:attrName>
                                        </p:attrNameLst>
                                      </p:cBhvr>
                                      <p:to>
                                        <p:strVal val="visible"/>
                                      </p:to>
                                    </p:set>
                                    <p:animEffect transition="in" filter="circle(in)">
                                      <p:cBhvr>
                                        <p:cTn id="39" dur="500"/>
                                        <p:tgtEl>
                                          <p:spTgt spid="11264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ntr" presetSubtype="16" fill="hold" nodeType="clickEffect">
                                  <p:stCondLst>
                                    <p:cond delay="0"/>
                                  </p:stCondLst>
                                  <p:childTnLst>
                                    <p:set>
                                      <p:cBhvr>
                                        <p:cTn id="43" dur="1" fill="hold">
                                          <p:stCondLst>
                                            <p:cond delay="0"/>
                                          </p:stCondLst>
                                        </p:cTn>
                                        <p:tgtEl>
                                          <p:spTgt spid="112650"/>
                                        </p:tgtEl>
                                        <p:attrNameLst>
                                          <p:attrName>style.visibility</p:attrName>
                                        </p:attrNameLst>
                                      </p:cBhvr>
                                      <p:to>
                                        <p:strVal val="visible"/>
                                      </p:to>
                                    </p:set>
                                    <p:animEffect transition="in" filter="circle(in)">
                                      <p:cBhvr>
                                        <p:cTn id="44" dur="500"/>
                                        <p:tgtEl>
                                          <p:spTgt spid="112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3876C640-2475-CE1E-A29D-03C7C1091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25538"/>
            <a:ext cx="17287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a:extLst>
              <a:ext uri="{FF2B5EF4-FFF2-40B4-BE49-F238E27FC236}">
                <a16:creationId xmlns:a16="http://schemas.microsoft.com/office/drawing/2014/main" id="{D5471DA9-0481-5409-20F0-D08CF6F34E3B}"/>
              </a:ext>
            </a:extLst>
          </p:cNvPr>
          <p:cNvSpPr>
            <a:spLocks noGrp="1" noChangeArrowheads="1"/>
          </p:cNvSpPr>
          <p:nvPr>
            <p:ph type="title"/>
          </p:nvPr>
        </p:nvSpPr>
        <p:spPr>
          <a:xfrm>
            <a:off x="468313" y="0"/>
            <a:ext cx="8229600" cy="1143000"/>
          </a:xfrm>
        </p:spPr>
        <p:txBody>
          <a:bodyPr/>
          <a:lstStyle/>
          <a:p>
            <a:pPr eaLnBrk="1" hangingPunct="1"/>
            <a:r>
              <a:rPr lang="it-IT" altLang="it-IT" sz="3000">
                <a:solidFill>
                  <a:schemeClr val="accent2"/>
                </a:solidFill>
              </a:rPr>
              <a:t>Nettuno, visto probabilmente da Galileo, è un pianeta ‘calcolato’ da matematici</a:t>
            </a:r>
            <a:endParaRPr lang="en-AU" altLang="it-IT" sz="3000">
              <a:solidFill>
                <a:schemeClr val="accent2"/>
              </a:solidFill>
            </a:endParaRPr>
          </a:p>
        </p:txBody>
      </p:sp>
      <p:sp>
        <p:nvSpPr>
          <p:cNvPr id="115716" name="Text Box 4">
            <a:extLst>
              <a:ext uri="{FF2B5EF4-FFF2-40B4-BE49-F238E27FC236}">
                <a16:creationId xmlns:a16="http://schemas.microsoft.com/office/drawing/2014/main" id="{9F345805-6EAC-133C-12EB-CE4456F412A9}"/>
              </a:ext>
            </a:extLst>
          </p:cNvPr>
          <p:cNvSpPr txBox="1">
            <a:spLocks noChangeArrowheads="1"/>
          </p:cNvSpPr>
          <p:nvPr/>
        </p:nvSpPr>
        <p:spPr bwMode="auto">
          <a:xfrm>
            <a:off x="0" y="1773238"/>
            <a:ext cx="1992313"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solidFill>
                <a:srgbClr val="000099"/>
              </a:solidFill>
            </a:endParaRPr>
          </a:p>
          <a:p>
            <a:pPr eaLnBrk="1" hangingPunct="1">
              <a:spcBef>
                <a:spcPct val="0"/>
              </a:spcBef>
              <a:buFontTx/>
              <a:buNone/>
            </a:pPr>
            <a:endParaRPr lang="it-IT" altLang="it-IT" sz="1800">
              <a:solidFill>
                <a:srgbClr val="000099"/>
              </a:solidFill>
            </a:endParaRPr>
          </a:p>
          <a:p>
            <a:pPr eaLnBrk="1" hangingPunct="1">
              <a:spcBef>
                <a:spcPct val="0"/>
              </a:spcBef>
              <a:buFontTx/>
              <a:buNone/>
            </a:pPr>
            <a:endParaRPr lang="it-IT" altLang="it-IT" sz="1800">
              <a:solidFill>
                <a:srgbClr val="000099"/>
              </a:solidFill>
            </a:endParaRPr>
          </a:p>
          <a:p>
            <a:pPr eaLnBrk="1" hangingPunct="1">
              <a:spcBef>
                <a:spcPct val="0"/>
              </a:spcBef>
              <a:buFontTx/>
              <a:buNone/>
            </a:pPr>
            <a:endParaRPr lang="it-IT" altLang="it-IT" sz="1800">
              <a:solidFill>
                <a:srgbClr val="000099"/>
              </a:solidFill>
            </a:endParaRPr>
          </a:p>
          <a:p>
            <a:pPr eaLnBrk="1" hangingPunct="1">
              <a:spcBef>
                <a:spcPct val="0"/>
              </a:spcBef>
              <a:buFontTx/>
              <a:buNone/>
            </a:pPr>
            <a:endParaRPr lang="it-IT" altLang="it-IT" sz="1800">
              <a:solidFill>
                <a:srgbClr val="000099"/>
              </a:solidFill>
            </a:endParaRPr>
          </a:p>
          <a:p>
            <a:pPr eaLnBrk="1" hangingPunct="1">
              <a:spcBef>
                <a:spcPct val="0"/>
              </a:spcBef>
              <a:buFontTx/>
              <a:buNone/>
            </a:pPr>
            <a:endParaRPr lang="it-IT" altLang="it-IT" sz="1800">
              <a:solidFill>
                <a:srgbClr val="000099"/>
              </a:solidFill>
            </a:endParaRPr>
          </a:p>
          <a:p>
            <a:pPr eaLnBrk="1" hangingPunct="1">
              <a:spcBef>
                <a:spcPct val="0"/>
              </a:spcBef>
              <a:buFontTx/>
              <a:buNone/>
            </a:pPr>
            <a:endParaRPr lang="it-IT" altLang="it-IT" sz="1800">
              <a:solidFill>
                <a:srgbClr val="000099"/>
              </a:solidFill>
            </a:endParaRPr>
          </a:p>
          <a:p>
            <a:pPr eaLnBrk="1" hangingPunct="1">
              <a:spcBef>
                <a:spcPct val="0"/>
              </a:spcBef>
              <a:buFontTx/>
              <a:buNone/>
            </a:pPr>
            <a:r>
              <a:rPr lang="pl-PL" altLang="it-IT" sz="1800">
                <a:solidFill>
                  <a:srgbClr val="000099"/>
                </a:solidFill>
              </a:rPr>
              <a:t>Uran</a:t>
            </a:r>
            <a:r>
              <a:rPr lang="it-IT" altLang="it-IT" sz="1800">
                <a:solidFill>
                  <a:srgbClr val="000099"/>
                </a:solidFill>
              </a:rPr>
              <a:t>o e </a:t>
            </a:r>
            <a:endParaRPr lang="pl-PL" altLang="it-IT" sz="1800">
              <a:solidFill>
                <a:srgbClr val="000099"/>
              </a:solidFill>
            </a:endParaRPr>
          </a:p>
          <a:p>
            <a:pPr eaLnBrk="1" hangingPunct="1">
              <a:spcBef>
                <a:spcPct val="0"/>
              </a:spcBef>
              <a:buFontTx/>
              <a:buNone/>
            </a:pPr>
            <a:r>
              <a:rPr lang="pl-PL" altLang="it-IT" sz="1800">
                <a:solidFill>
                  <a:srgbClr val="000099"/>
                </a:solidFill>
              </a:rPr>
              <a:t>Ne</a:t>
            </a:r>
            <a:r>
              <a:rPr lang="it-IT" altLang="it-IT" sz="1800">
                <a:solidFill>
                  <a:srgbClr val="000099"/>
                </a:solidFill>
              </a:rPr>
              <a:t>tt</a:t>
            </a:r>
            <a:r>
              <a:rPr lang="pl-PL" altLang="it-IT" sz="1800">
                <a:solidFill>
                  <a:srgbClr val="000099"/>
                </a:solidFill>
              </a:rPr>
              <a:t>un</a:t>
            </a:r>
            <a:r>
              <a:rPr lang="it-IT" altLang="it-IT" sz="1800">
                <a:solidFill>
                  <a:srgbClr val="000099"/>
                </a:solidFill>
              </a:rPr>
              <a:t>o – giganti </a:t>
            </a:r>
          </a:p>
          <a:p>
            <a:pPr eaLnBrk="1" hangingPunct="1">
              <a:spcBef>
                <a:spcPct val="0"/>
              </a:spcBef>
              <a:buFontTx/>
              <a:buNone/>
            </a:pPr>
            <a:r>
              <a:rPr lang="it-IT" altLang="it-IT" sz="1800">
                <a:solidFill>
                  <a:srgbClr val="000099"/>
                </a:solidFill>
              </a:rPr>
              <a:t>di ghiaccio</a:t>
            </a:r>
            <a:endParaRPr lang="en-AU" altLang="it-IT" sz="1800">
              <a:solidFill>
                <a:srgbClr val="000099"/>
              </a:solidFill>
            </a:endParaRPr>
          </a:p>
        </p:txBody>
      </p:sp>
      <p:pic>
        <p:nvPicPr>
          <p:cNvPr id="115717" name="Picture 5">
            <a:extLst>
              <a:ext uri="{FF2B5EF4-FFF2-40B4-BE49-F238E27FC236}">
                <a16:creationId xmlns:a16="http://schemas.microsoft.com/office/drawing/2014/main" id="{F0E5F9FB-5FF1-308D-0F10-C189EBB47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412875"/>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a:extLst>
              <a:ext uri="{FF2B5EF4-FFF2-40B4-BE49-F238E27FC236}">
                <a16:creationId xmlns:a16="http://schemas.microsoft.com/office/drawing/2014/main" id="{C58F87B9-E601-D4A8-E04A-E1326C7C5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700213"/>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7">
            <a:extLst>
              <a:ext uri="{FF2B5EF4-FFF2-40B4-BE49-F238E27FC236}">
                <a16:creationId xmlns:a16="http://schemas.microsoft.com/office/drawing/2014/main" id="{A491544F-27CD-A70B-31E5-0CAEAF008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20605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a:extLst>
              <a:ext uri="{FF2B5EF4-FFF2-40B4-BE49-F238E27FC236}">
                <a16:creationId xmlns:a16="http://schemas.microsoft.com/office/drawing/2014/main" id="{FF423537-2132-9E2E-CA85-66E16EB36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2060575"/>
            <a:ext cx="3878263"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9">
            <a:extLst>
              <a:ext uri="{FF2B5EF4-FFF2-40B4-BE49-F238E27FC236}">
                <a16:creationId xmlns:a16="http://schemas.microsoft.com/office/drawing/2014/main" id="{4BBFF539-3F3A-390D-CB6D-6CB8B851F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2852738"/>
            <a:ext cx="36004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10">
            <a:extLst>
              <a:ext uri="{FF2B5EF4-FFF2-40B4-BE49-F238E27FC236}">
                <a16:creationId xmlns:a16="http://schemas.microsoft.com/office/drawing/2014/main" id="{302EAA36-99C1-57DF-5A4A-01B853D99D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3500438"/>
            <a:ext cx="389096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11">
            <a:extLst>
              <a:ext uri="{FF2B5EF4-FFF2-40B4-BE49-F238E27FC236}">
                <a16:creationId xmlns:a16="http://schemas.microsoft.com/office/drawing/2014/main" id="{1B1424D7-FDEE-2818-8347-C0FD712534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1863" y="3662363"/>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 Box 12">
            <a:extLst>
              <a:ext uri="{FF2B5EF4-FFF2-40B4-BE49-F238E27FC236}">
                <a16:creationId xmlns:a16="http://schemas.microsoft.com/office/drawing/2014/main" id="{9A10890E-A229-A561-BFA2-774536EA395D}"/>
              </a:ext>
            </a:extLst>
          </p:cNvPr>
          <p:cNvSpPr txBox="1">
            <a:spLocks noChangeArrowheads="1"/>
          </p:cNvSpPr>
          <p:nvPr/>
        </p:nvSpPr>
        <p:spPr bwMode="auto">
          <a:xfrm>
            <a:off x="103188" y="4678363"/>
            <a:ext cx="4891087"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FF0000"/>
                </a:solidFill>
              </a:rPr>
              <a:t>Distanze</a:t>
            </a:r>
            <a:r>
              <a:rPr lang="pl-PL" altLang="it-IT" sz="2000">
                <a:solidFill>
                  <a:srgbClr val="FF0000"/>
                </a:solidFill>
              </a:rPr>
              <a:t> (</a:t>
            </a:r>
            <a:r>
              <a:rPr lang="it-IT" altLang="it-IT" sz="2000">
                <a:solidFill>
                  <a:srgbClr val="FF0000"/>
                </a:solidFill>
              </a:rPr>
              <a:t>in AU</a:t>
            </a:r>
            <a:r>
              <a:rPr lang="pl-PL" altLang="it-IT" sz="2000">
                <a:solidFill>
                  <a:srgbClr val="FF0000"/>
                </a:solidFill>
              </a:rPr>
              <a:t>.)</a:t>
            </a:r>
          </a:p>
          <a:p>
            <a:pPr eaLnBrk="1" hangingPunct="1">
              <a:spcBef>
                <a:spcPct val="0"/>
              </a:spcBef>
              <a:buFontTx/>
              <a:buNone/>
            </a:pPr>
            <a:r>
              <a:rPr lang="it-IT" altLang="it-IT" sz="2000">
                <a:solidFill>
                  <a:srgbClr val="FF0000"/>
                </a:solidFill>
              </a:rPr>
              <a:t>Legge di </a:t>
            </a:r>
            <a:r>
              <a:rPr lang="pl-PL" altLang="it-IT" sz="2000">
                <a:solidFill>
                  <a:srgbClr val="FF0000"/>
                </a:solidFill>
              </a:rPr>
              <a:t> Bode</a:t>
            </a:r>
            <a:r>
              <a:rPr lang="it-IT" altLang="it-IT" sz="2000">
                <a:solidFill>
                  <a:srgbClr val="FF0000"/>
                </a:solidFill>
              </a:rPr>
              <a:t>:</a:t>
            </a:r>
            <a:r>
              <a:rPr lang="pl-PL" altLang="it-IT" sz="2000">
                <a:solidFill>
                  <a:srgbClr val="FF0000"/>
                </a:solidFill>
              </a:rPr>
              <a:t> log x/z/x</a:t>
            </a:r>
          </a:p>
          <a:p>
            <a:pPr eaLnBrk="1" hangingPunct="1">
              <a:spcBef>
                <a:spcPct val="0"/>
              </a:spcBef>
              <a:buFontTx/>
              <a:buNone/>
            </a:pPr>
            <a:r>
              <a:rPr lang="it-IT" altLang="it-IT" sz="2000" b="1">
                <a:solidFill>
                  <a:srgbClr val="FF0000"/>
                </a:solidFill>
              </a:rPr>
              <a:t>Legge di</a:t>
            </a:r>
            <a:r>
              <a:rPr lang="pl-PL" altLang="it-IT" sz="2000" b="1">
                <a:solidFill>
                  <a:srgbClr val="FF0000"/>
                </a:solidFill>
              </a:rPr>
              <a:t> Karwasz</a:t>
            </a:r>
            <a:r>
              <a:rPr lang="it-IT" altLang="it-IT" sz="2000" b="1">
                <a:solidFill>
                  <a:srgbClr val="FF0000"/>
                </a:solidFill>
              </a:rPr>
              <a:t>:</a:t>
            </a:r>
          </a:p>
          <a:p>
            <a:pPr eaLnBrk="1" hangingPunct="1">
              <a:spcBef>
                <a:spcPct val="0"/>
              </a:spcBef>
              <a:buFontTx/>
              <a:buNone/>
            </a:pPr>
            <a:r>
              <a:rPr lang="it-IT" altLang="it-IT" sz="2000">
                <a:solidFill>
                  <a:srgbClr val="FF0000"/>
                </a:solidFill>
              </a:rPr>
              <a:t>Mercurio, Venere, Terra, Marte, planetoidi</a:t>
            </a:r>
            <a:endParaRPr lang="pl-PL" altLang="it-IT" sz="2000">
              <a:solidFill>
                <a:srgbClr val="FF0000"/>
              </a:solidFill>
            </a:endParaRPr>
          </a:p>
          <a:p>
            <a:pPr eaLnBrk="1" hangingPunct="1">
              <a:spcBef>
                <a:spcPct val="0"/>
              </a:spcBef>
              <a:buFontTx/>
              <a:buNone/>
            </a:pPr>
            <a:r>
              <a:rPr lang="pl-PL" altLang="it-IT" sz="2000">
                <a:solidFill>
                  <a:srgbClr val="FF0000"/>
                </a:solidFill>
              </a:rPr>
              <a:t>3/8, ¾, 3/3, 3/2</a:t>
            </a:r>
            <a:r>
              <a:rPr lang="it-IT" altLang="it-IT" sz="2000">
                <a:solidFill>
                  <a:srgbClr val="FF0000"/>
                </a:solidFill>
              </a:rPr>
              <a:t> (3)</a:t>
            </a:r>
          </a:p>
          <a:p>
            <a:pPr eaLnBrk="1" hangingPunct="1">
              <a:spcBef>
                <a:spcPct val="0"/>
              </a:spcBef>
              <a:buFontTx/>
              <a:buNone/>
            </a:pPr>
            <a:r>
              <a:rPr lang="it-IT" altLang="it-IT" sz="2000">
                <a:solidFill>
                  <a:srgbClr val="FF0000"/>
                </a:solidFill>
              </a:rPr>
              <a:t>Giove, Saturno, Urano, Nettuno</a:t>
            </a:r>
            <a:endParaRPr lang="pl-PL" altLang="it-IT" sz="2000">
              <a:solidFill>
                <a:srgbClr val="FF0000"/>
              </a:solidFill>
            </a:endParaRPr>
          </a:p>
          <a:p>
            <a:pPr eaLnBrk="1" hangingPunct="1">
              <a:spcBef>
                <a:spcPct val="0"/>
              </a:spcBef>
              <a:buFontTx/>
              <a:buNone/>
            </a:pPr>
            <a:r>
              <a:rPr lang="pl-PL" altLang="it-IT" sz="2000">
                <a:solidFill>
                  <a:srgbClr val="FF0000"/>
                </a:solidFill>
              </a:rPr>
              <a:t>(3) 5, 10, 20, 30</a:t>
            </a:r>
          </a:p>
          <a:p>
            <a:pPr eaLnBrk="1" hangingPunct="1">
              <a:spcBef>
                <a:spcPct val="0"/>
              </a:spcBef>
              <a:buFontTx/>
              <a:buNone/>
            </a:pPr>
            <a:endParaRPr lang="en-AU" altLang="it-IT" sz="160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5716"/>
                                        </p:tgtEl>
                                        <p:attrNameLst>
                                          <p:attrName>style.visibility</p:attrName>
                                        </p:attrNameLst>
                                      </p:cBhvr>
                                      <p:to>
                                        <p:strVal val="visible"/>
                                      </p:to>
                                    </p:set>
                                    <p:anim calcmode="discrete" valueType="clr">
                                      <p:cBhvr override="childStyle">
                                        <p:cTn id="7" dur="80"/>
                                        <p:tgtEl>
                                          <p:spTgt spid="1157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5716"/>
                                        </p:tgtEl>
                                        <p:attrNameLst>
                                          <p:attrName>fillcolor</p:attrName>
                                        </p:attrNameLst>
                                      </p:cBhvr>
                                      <p:tavLst>
                                        <p:tav tm="0">
                                          <p:val>
                                            <p:clrVal>
                                              <a:schemeClr val="accent2"/>
                                            </p:clrVal>
                                          </p:val>
                                        </p:tav>
                                        <p:tav tm="50000">
                                          <p:val>
                                            <p:clrVal>
                                              <a:schemeClr val="hlink"/>
                                            </p:clrVal>
                                          </p:val>
                                        </p:tav>
                                      </p:tavLst>
                                    </p:anim>
                                    <p:set>
                                      <p:cBhvr>
                                        <p:cTn id="9" dur="80"/>
                                        <p:tgtEl>
                                          <p:spTgt spid="11571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15714"/>
                                        </p:tgtEl>
                                        <p:attrNameLst>
                                          <p:attrName>style.visibility</p:attrName>
                                        </p:attrNameLst>
                                      </p:cBhvr>
                                      <p:to>
                                        <p:strVal val="visible"/>
                                      </p:to>
                                    </p:set>
                                    <p:animEffect transition="in" filter="circle(in)">
                                      <p:cBhvr>
                                        <p:cTn id="14" dur="500"/>
                                        <p:tgtEl>
                                          <p:spTgt spid="1157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15717"/>
                                        </p:tgtEl>
                                        <p:attrNameLst>
                                          <p:attrName>style.visibility</p:attrName>
                                        </p:attrNameLst>
                                      </p:cBhvr>
                                      <p:to>
                                        <p:strVal val="visible"/>
                                      </p:to>
                                    </p:set>
                                    <p:animEffect transition="in" filter="circle(in)">
                                      <p:cBhvr>
                                        <p:cTn id="19" dur="500"/>
                                        <p:tgtEl>
                                          <p:spTgt spid="1157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115718"/>
                                        </p:tgtEl>
                                        <p:attrNameLst>
                                          <p:attrName>style.visibility</p:attrName>
                                        </p:attrNameLst>
                                      </p:cBhvr>
                                      <p:to>
                                        <p:strVal val="visible"/>
                                      </p:to>
                                    </p:set>
                                    <p:animEffect transition="in" filter="circle(in)">
                                      <p:cBhvr>
                                        <p:cTn id="24" dur="500"/>
                                        <p:tgtEl>
                                          <p:spTgt spid="1157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15719"/>
                                        </p:tgtEl>
                                        <p:attrNameLst>
                                          <p:attrName>style.visibility</p:attrName>
                                        </p:attrNameLst>
                                      </p:cBhvr>
                                      <p:to>
                                        <p:strVal val="visible"/>
                                      </p:to>
                                    </p:set>
                                    <p:animEffect transition="in" filter="circle(in)">
                                      <p:cBhvr>
                                        <p:cTn id="29" dur="500"/>
                                        <p:tgtEl>
                                          <p:spTgt spid="1157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nodeType="clickEffect">
                                  <p:stCondLst>
                                    <p:cond delay="0"/>
                                  </p:stCondLst>
                                  <p:childTnLst>
                                    <p:set>
                                      <p:cBhvr>
                                        <p:cTn id="33" dur="1" fill="hold">
                                          <p:stCondLst>
                                            <p:cond delay="0"/>
                                          </p:stCondLst>
                                        </p:cTn>
                                        <p:tgtEl>
                                          <p:spTgt spid="115720"/>
                                        </p:tgtEl>
                                        <p:attrNameLst>
                                          <p:attrName>style.visibility</p:attrName>
                                        </p:attrNameLst>
                                      </p:cBhvr>
                                      <p:to>
                                        <p:strVal val="visible"/>
                                      </p:to>
                                    </p:set>
                                    <p:animEffect transition="in" filter="circle(in)">
                                      <p:cBhvr>
                                        <p:cTn id="34" dur="500"/>
                                        <p:tgtEl>
                                          <p:spTgt spid="1157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nodeType="clickEffect">
                                  <p:stCondLst>
                                    <p:cond delay="0"/>
                                  </p:stCondLst>
                                  <p:childTnLst>
                                    <p:set>
                                      <p:cBhvr>
                                        <p:cTn id="38" dur="1" fill="hold">
                                          <p:stCondLst>
                                            <p:cond delay="0"/>
                                          </p:stCondLst>
                                        </p:cTn>
                                        <p:tgtEl>
                                          <p:spTgt spid="115721"/>
                                        </p:tgtEl>
                                        <p:attrNameLst>
                                          <p:attrName>style.visibility</p:attrName>
                                        </p:attrNameLst>
                                      </p:cBhvr>
                                      <p:to>
                                        <p:strVal val="visible"/>
                                      </p:to>
                                    </p:set>
                                    <p:animEffect transition="in" filter="circle(in)">
                                      <p:cBhvr>
                                        <p:cTn id="39" dur="500"/>
                                        <p:tgtEl>
                                          <p:spTgt spid="1157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ntr" presetSubtype="16" fill="hold" nodeType="clickEffect">
                                  <p:stCondLst>
                                    <p:cond delay="0"/>
                                  </p:stCondLst>
                                  <p:childTnLst>
                                    <p:set>
                                      <p:cBhvr>
                                        <p:cTn id="43" dur="1" fill="hold">
                                          <p:stCondLst>
                                            <p:cond delay="0"/>
                                          </p:stCondLst>
                                        </p:cTn>
                                        <p:tgtEl>
                                          <p:spTgt spid="115722"/>
                                        </p:tgtEl>
                                        <p:attrNameLst>
                                          <p:attrName>style.visibility</p:attrName>
                                        </p:attrNameLst>
                                      </p:cBhvr>
                                      <p:to>
                                        <p:strVal val="visible"/>
                                      </p:to>
                                    </p:set>
                                    <p:animEffect transition="in" filter="circle(in)">
                                      <p:cBhvr>
                                        <p:cTn id="44" dur="500"/>
                                        <p:tgtEl>
                                          <p:spTgt spid="11572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6" presetClass="entr" presetSubtype="16" fill="hold" nodeType="clickEffect">
                                  <p:stCondLst>
                                    <p:cond delay="0"/>
                                  </p:stCondLst>
                                  <p:childTnLst>
                                    <p:set>
                                      <p:cBhvr>
                                        <p:cTn id="48" dur="1" fill="hold">
                                          <p:stCondLst>
                                            <p:cond delay="0"/>
                                          </p:stCondLst>
                                        </p:cTn>
                                        <p:tgtEl>
                                          <p:spTgt spid="115723"/>
                                        </p:tgtEl>
                                        <p:attrNameLst>
                                          <p:attrName>style.visibility</p:attrName>
                                        </p:attrNameLst>
                                      </p:cBhvr>
                                      <p:to>
                                        <p:strVal val="visible"/>
                                      </p:to>
                                    </p:set>
                                    <p:animEffect transition="in" filter="circle(in)">
                                      <p:cBhvr>
                                        <p:cTn id="49" dur="500"/>
                                        <p:tgtEl>
                                          <p:spTgt spid="115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C9B8512-786F-A266-520C-ABFCD260B9BD}"/>
              </a:ext>
            </a:extLst>
          </p:cNvPr>
          <p:cNvSpPr>
            <a:spLocks noGrp="1" noChangeArrowheads="1"/>
          </p:cNvSpPr>
          <p:nvPr>
            <p:ph type="title"/>
          </p:nvPr>
        </p:nvSpPr>
        <p:spPr>
          <a:xfrm>
            <a:off x="457200" y="7938"/>
            <a:ext cx="8229600" cy="1143000"/>
          </a:xfrm>
        </p:spPr>
        <p:txBody>
          <a:bodyPr/>
          <a:lstStyle/>
          <a:p>
            <a:pPr rtl="1"/>
            <a:r>
              <a:rPr lang="pl-PL" altLang="it-IT" sz="3600"/>
              <a:t>Il sistema Solare all’ora d</a:t>
            </a:r>
            <a:r>
              <a:rPr lang="it-IT" altLang="it-IT" sz="3600"/>
              <a:t>ella</a:t>
            </a:r>
            <a:r>
              <a:rPr lang="pl-PL" altLang="it-IT" sz="3600"/>
              <a:t> cena</a:t>
            </a:r>
          </a:p>
        </p:txBody>
      </p:sp>
      <p:pic>
        <p:nvPicPr>
          <p:cNvPr id="62467" name="Picture 4">
            <a:extLst>
              <a:ext uri="{FF2B5EF4-FFF2-40B4-BE49-F238E27FC236}">
                <a16:creationId xmlns:a16="http://schemas.microsoft.com/office/drawing/2014/main" id="{76C1C3E7-77EF-9A07-1BBC-446901E00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52513"/>
            <a:ext cx="5335587"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8" name="Picture 5">
            <a:extLst>
              <a:ext uri="{FF2B5EF4-FFF2-40B4-BE49-F238E27FC236}">
                <a16:creationId xmlns:a16="http://schemas.microsoft.com/office/drawing/2014/main" id="{DB0B1CCC-FDEC-B090-D10B-D0B2B0582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060825"/>
            <a:ext cx="5445125"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Text Box 6">
            <a:extLst>
              <a:ext uri="{FF2B5EF4-FFF2-40B4-BE49-F238E27FC236}">
                <a16:creationId xmlns:a16="http://schemas.microsoft.com/office/drawing/2014/main" id="{121582C5-D9AD-E8EA-D29A-6FA56CF28E3E}"/>
              </a:ext>
            </a:extLst>
          </p:cNvPr>
          <p:cNvSpPr txBox="1">
            <a:spLocks noChangeArrowheads="1"/>
          </p:cNvSpPr>
          <p:nvPr/>
        </p:nvSpPr>
        <p:spPr bwMode="auto">
          <a:xfrm>
            <a:off x="63500" y="4652963"/>
            <a:ext cx="31226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200"/>
              <a:t>Citta’ vecchia di Toruń</a:t>
            </a:r>
          </a:p>
          <a:p>
            <a:pPr>
              <a:spcBef>
                <a:spcPct val="0"/>
              </a:spcBef>
              <a:buFontTx/>
              <a:buNone/>
            </a:pPr>
            <a:r>
              <a:rPr lang="pl-PL" altLang="it-IT" sz="2200"/>
              <a:t>Foto e idea : M. Więcek</a:t>
            </a:r>
          </a:p>
        </p:txBody>
      </p:sp>
      <p:sp>
        <p:nvSpPr>
          <p:cNvPr id="62470" name="Text Box 7">
            <a:extLst>
              <a:ext uri="{FF2B5EF4-FFF2-40B4-BE49-F238E27FC236}">
                <a16:creationId xmlns:a16="http://schemas.microsoft.com/office/drawing/2014/main" id="{CE45BBC2-2C77-5520-F7EB-C27790220B56}"/>
              </a:ext>
            </a:extLst>
          </p:cNvPr>
          <p:cNvSpPr txBox="1">
            <a:spLocks noChangeArrowheads="1"/>
          </p:cNvSpPr>
          <p:nvPr/>
        </p:nvSpPr>
        <p:spPr bwMode="auto">
          <a:xfrm>
            <a:off x="5651500" y="1108075"/>
            <a:ext cx="135096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200"/>
              <a:t>Mercurio </a:t>
            </a:r>
          </a:p>
          <a:p>
            <a:pPr>
              <a:spcBef>
                <a:spcPct val="0"/>
              </a:spcBef>
              <a:buFontTx/>
              <a:buNone/>
            </a:pPr>
            <a:r>
              <a:rPr lang="pl-PL" altLang="it-IT" sz="2200"/>
              <a:t>Venere</a:t>
            </a:r>
          </a:p>
          <a:p>
            <a:pPr>
              <a:spcBef>
                <a:spcPct val="0"/>
              </a:spcBef>
              <a:buFontTx/>
              <a:buNone/>
            </a:pPr>
            <a:r>
              <a:rPr lang="pl-PL" altLang="it-IT" sz="2200"/>
              <a:t>Terra </a:t>
            </a:r>
          </a:p>
          <a:p>
            <a:pPr>
              <a:spcBef>
                <a:spcPct val="0"/>
              </a:spcBef>
              <a:buFontTx/>
              <a:buNone/>
            </a:pPr>
            <a:r>
              <a:rPr lang="pl-PL" altLang="it-IT" sz="2200"/>
              <a:t>Marte</a:t>
            </a:r>
          </a:p>
          <a:p>
            <a:pPr>
              <a:spcBef>
                <a:spcPct val="0"/>
              </a:spcBef>
              <a:buFontTx/>
              <a:buNone/>
            </a:pPr>
            <a:r>
              <a:rPr lang="pl-PL" altLang="it-IT" sz="2200"/>
              <a:t>Giove </a:t>
            </a:r>
          </a:p>
          <a:p>
            <a:pPr>
              <a:spcBef>
                <a:spcPct val="0"/>
              </a:spcBef>
              <a:buFontTx/>
              <a:buNone/>
            </a:pPr>
            <a:r>
              <a:rPr lang="pl-PL" altLang="it-IT" sz="2200"/>
              <a:t>Saturno</a:t>
            </a:r>
          </a:p>
          <a:p>
            <a:pPr>
              <a:spcBef>
                <a:spcPct val="0"/>
              </a:spcBef>
              <a:buFontTx/>
              <a:buNone/>
            </a:pPr>
            <a:r>
              <a:rPr lang="pl-PL" altLang="it-IT" sz="2200"/>
              <a:t>Urano</a:t>
            </a:r>
          </a:p>
          <a:p>
            <a:pPr>
              <a:spcBef>
                <a:spcPct val="0"/>
              </a:spcBef>
              <a:buFontTx/>
              <a:buNone/>
            </a:pPr>
            <a:r>
              <a:rPr lang="pl-PL" altLang="it-IT" sz="2200"/>
              <a:t>Nettuno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D3EAC00-5A55-03D0-7B14-95ACEFCC3EBD}"/>
              </a:ext>
            </a:extLst>
          </p:cNvPr>
          <p:cNvSpPr>
            <a:spLocks noGrp="1" noChangeArrowheads="1"/>
          </p:cNvSpPr>
          <p:nvPr>
            <p:ph type="title"/>
          </p:nvPr>
        </p:nvSpPr>
        <p:spPr>
          <a:xfrm>
            <a:off x="468313" y="0"/>
            <a:ext cx="8424862" cy="1143000"/>
          </a:xfrm>
        </p:spPr>
        <p:txBody>
          <a:bodyPr/>
          <a:lstStyle/>
          <a:p>
            <a:pPr eaLnBrk="1" hangingPunct="1"/>
            <a:r>
              <a:rPr lang="it-IT" altLang="it-IT" sz="3200">
                <a:solidFill>
                  <a:srgbClr val="000099"/>
                </a:solidFill>
              </a:rPr>
              <a:t>Orco</a:t>
            </a:r>
            <a:r>
              <a:rPr lang="pl-PL" altLang="it-IT" sz="3200">
                <a:solidFill>
                  <a:srgbClr val="000099"/>
                </a:solidFill>
              </a:rPr>
              <a:t>, </a:t>
            </a:r>
            <a:r>
              <a:rPr lang="it-IT" altLang="it-IT" sz="3200">
                <a:solidFill>
                  <a:srgbClr val="000099"/>
                </a:solidFill>
              </a:rPr>
              <a:t>ed oltre, cioè i pianetini </a:t>
            </a:r>
            <a:r>
              <a:rPr lang="pl-PL" altLang="it-IT" sz="3200">
                <a:solidFill>
                  <a:srgbClr val="000099"/>
                </a:solidFill>
              </a:rPr>
              <a:t>„plutono</a:t>
            </a:r>
            <a:r>
              <a:rPr lang="it-IT" altLang="it-IT" sz="3200">
                <a:solidFill>
                  <a:srgbClr val="000099"/>
                </a:solidFill>
              </a:rPr>
              <a:t>idali</a:t>
            </a:r>
            <a:r>
              <a:rPr lang="pl-PL" altLang="it-IT" sz="3200">
                <a:solidFill>
                  <a:srgbClr val="000099"/>
                </a:solidFill>
              </a:rPr>
              <a:t>”</a:t>
            </a:r>
            <a:r>
              <a:rPr lang="it-IT" altLang="it-IT" sz="3200">
                <a:solidFill>
                  <a:srgbClr val="000099"/>
                </a:solidFill>
              </a:rPr>
              <a:t> </a:t>
            </a:r>
            <a:endParaRPr lang="en-AU" altLang="it-IT" sz="3200">
              <a:solidFill>
                <a:srgbClr val="000099"/>
              </a:solidFill>
            </a:endParaRPr>
          </a:p>
        </p:txBody>
      </p:sp>
      <p:sp>
        <p:nvSpPr>
          <p:cNvPr id="100355" name="Text Box 3">
            <a:extLst>
              <a:ext uri="{FF2B5EF4-FFF2-40B4-BE49-F238E27FC236}">
                <a16:creationId xmlns:a16="http://schemas.microsoft.com/office/drawing/2014/main" id="{852204C9-F1AD-E1FF-0B88-46C7331ECC33}"/>
              </a:ext>
            </a:extLst>
          </p:cNvPr>
          <p:cNvSpPr txBox="1">
            <a:spLocks noChangeArrowheads="1"/>
          </p:cNvSpPr>
          <p:nvPr/>
        </p:nvSpPr>
        <p:spPr bwMode="auto">
          <a:xfrm>
            <a:off x="0" y="1700213"/>
            <a:ext cx="1692275"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000099"/>
                </a:solidFill>
              </a:rPr>
              <a:t>Pluto,</a:t>
            </a:r>
          </a:p>
          <a:p>
            <a:pPr eaLnBrk="1" hangingPunct="1">
              <a:spcBef>
                <a:spcPct val="0"/>
              </a:spcBef>
              <a:buFontTx/>
              <a:buNone/>
            </a:pPr>
            <a:r>
              <a:rPr lang="pl-PL" altLang="it-IT" sz="2400">
                <a:solidFill>
                  <a:srgbClr val="000099"/>
                </a:solidFill>
              </a:rPr>
              <a:t>Orco,</a:t>
            </a:r>
          </a:p>
          <a:p>
            <a:pPr eaLnBrk="1" hangingPunct="1">
              <a:spcBef>
                <a:spcPct val="0"/>
              </a:spcBef>
              <a:buFontTx/>
              <a:buNone/>
            </a:pPr>
            <a:r>
              <a:rPr lang="pl-PL" altLang="it-IT" sz="2400">
                <a:solidFill>
                  <a:srgbClr val="000099"/>
                </a:solidFill>
              </a:rPr>
              <a:t>Makemake</a:t>
            </a:r>
          </a:p>
          <a:p>
            <a:pPr eaLnBrk="1" hangingPunct="1">
              <a:spcBef>
                <a:spcPct val="0"/>
              </a:spcBef>
              <a:buFontTx/>
              <a:buNone/>
            </a:pPr>
            <a:r>
              <a:rPr lang="pl-PL" altLang="it-IT" sz="2400">
                <a:solidFill>
                  <a:srgbClr val="000099"/>
                </a:solidFill>
              </a:rPr>
              <a:t>Haumea,</a:t>
            </a:r>
          </a:p>
          <a:p>
            <a:pPr eaLnBrk="1" hangingPunct="1">
              <a:spcBef>
                <a:spcPct val="0"/>
              </a:spcBef>
              <a:buFontTx/>
              <a:buNone/>
            </a:pPr>
            <a:r>
              <a:rPr lang="pl-PL" altLang="it-IT" sz="2400">
                <a:solidFill>
                  <a:srgbClr val="000099"/>
                </a:solidFill>
              </a:rPr>
              <a:t>Sedna,</a:t>
            </a:r>
          </a:p>
          <a:p>
            <a:pPr eaLnBrk="1" hangingPunct="1">
              <a:spcBef>
                <a:spcPct val="0"/>
              </a:spcBef>
              <a:buFontTx/>
              <a:buNone/>
            </a:pPr>
            <a:r>
              <a:rPr lang="pl-PL" altLang="it-IT" sz="2400">
                <a:solidFill>
                  <a:srgbClr val="000099"/>
                </a:solidFill>
              </a:rPr>
              <a:t>Eris</a:t>
            </a:r>
          </a:p>
          <a:p>
            <a:pPr eaLnBrk="1" hangingPunct="1">
              <a:spcBef>
                <a:spcPct val="0"/>
              </a:spcBef>
              <a:buFontTx/>
              <a:buNone/>
            </a:pPr>
            <a:endParaRPr lang="pl-PL" altLang="it-IT" sz="2400">
              <a:solidFill>
                <a:srgbClr val="000099"/>
              </a:solidFill>
            </a:endParaRPr>
          </a:p>
          <a:p>
            <a:pPr eaLnBrk="1" hangingPunct="1">
              <a:spcBef>
                <a:spcPct val="0"/>
              </a:spcBef>
              <a:buFontTx/>
              <a:buNone/>
            </a:pPr>
            <a:r>
              <a:rPr lang="pl-PL" altLang="it-IT" sz="2400">
                <a:solidFill>
                  <a:srgbClr val="000099"/>
                </a:solidFill>
              </a:rPr>
              <a:t>etc. </a:t>
            </a:r>
          </a:p>
          <a:p>
            <a:pPr eaLnBrk="1" hangingPunct="1">
              <a:spcBef>
                <a:spcPct val="0"/>
              </a:spcBef>
              <a:buFontTx/>
              <a:buNone/>
            </a:pPr>
            <a:endParaRPr lang="pl-PL" altLang="it-IT" sz="2400">
              <a:solidFill>
                <a:srgbClr val="000099"/>
              </a:solidFill>
            </a:endParaRPr>
          </a:p>
          <a:p>
            <a:pPr eaLnBrk="1" hangingPunct="1">
              <a:spcBef>
                <a:spcPct val="0"/>
              </a:spcBef>
              <a:buFontTx/>
              <a:buNone/>
            </a:pPr>
            <a:endParaRPr lang="en-AU" altLang="it-IT" sz="2400">
              <a:solidFill>
                <a:srgbClr val="000099"/>
              </a:solidFill>
            </a:endParaRPr>
          </a:p>
        </p:txBody>
      </p:sp>
      <p:pic>
        <p:nvPicPr>
          <p:cNvPr id="100356" name="Picture 4">
            <a:extLst>
              <a:ext uri="{FF2B5EF4-FFF2-40B4-BE49-F238E27FC236}">
                <a16:creationId xmlns:a16="http://schemas.microsoft.com/office/drawing/2014/main" id="{521DD6C5-3663-0B49-304A-98CBDA246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96975"/>
            <a:ext cx="6265863"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7">
            <a:extLst>
              <a:ext uri="{FF2B5EF4-FFF2-40B4-BE49-F238E27FC236}">
                <a16:creationId xmlns:a16="http://schemas.microsoft.com/office/drawing/2014/main" id="{A1971B96-257F-1C6F-AE23-6BD5DECA81E8}"/>
              </a:ext>
            </a:extLst>
          </p:cNvPr>
          <p:cNvSpPr txBox="1">
            <a:spLocks noChangeArrowheads="1"/>
          </p:cNvSpPr>
          <p:nvPr/>
        </p:nvSpPr>
        <p:spPr bwMode="auto">
          <a:xfrm>
            <a:off x="323850" y="5702300"/>
            <a:ext cx="600551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Pluto fu degradato dalla nomina ‘pianeta’ nel 1999.</a:t>
            </a:r>
          </a:p>
          <a:p>
            <a:pPr eaLnBrk="1" hangingPunct="1">
              <a:spcBef>
                <a:spcPct val="0"/>
              </a:spcBef>
              <a:buFontTx/>
              <a:buNone/>
            </a:pPr>
            <a:r>
              <a:rPr lang="it-IT" altLang="it-IT" sz="2000">
                <a:solidFill>
                  <a:srgbClr val="000099"/>
                </a:solidFill>
              </a:rPr>
              <a:t>La sua orbita è molto allungata da 30 a 40 AU.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355"/>
                                        </p:tgtEl>
                                        <p:attrNameLst>
                                          <p:attrName>style.visibility</p:attrName>
                                        </p:attrNameLst>
                                      </p:cBhvr>
                                      <p:to>
                                        <p:strVal val="visible"/>
                                      </p:to>
                                    </p:set>
                                    <p:anim calcmode="discrete" valueType="clr">
                                      <p:cBhvr override="childStyle">
                                        <p:cTn id="7" dur="80"/>
                                        <p:tgtEl>
                                          <p:spTgt spid="10035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355"/>
                                        </p:tgtEl>
                                        <p:attrNameLst>
                                          <p:attrName>fillcolor</p:attrName>
                                        </p:attrNameLst>
                                      </p:cBhvr>
                                      <p:tavLst>
                                        <p:tav tm="0">
                                          <p:val>
                                            <p:clrVal>
                                              <a:schemeClr val="accent2"/>
                                            </p:clrVal>
                                          </p:val>
                                        </p:tav>
                                        <p:tav tm="50000">
                                          <p:val>
                                            <p:clrVal>
                                              <a:schemeClr val="hlink"/>
                                            </p:clrVal>
                                          </p:val>
                                        </p:tav>
                                      </p:tavLst>
                                    </p:anim>
                                    <p:set>
                                      <p:cBhvr>
                                        <p:cTn id="9" dur="80"/>
                                        <p:tgtEl>
                                          <p:spTgt spid="10035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1" nodeType="clickEffect">
                                  <p:stCondLst>
                                    <p:cond delay="0"/>
                                  </p:stCondLst>
                                  <p:iterate type="lt">
                                    <p:tmPct val="50000"/>
                                  </p:iterate>
                                  <p:childTnLst>
                                    <p:set>
                                      <p:cBhvr>
                                        <p:cTn id="13" dur="1" fill="hold">
                                          <p:stCondLst>
                                            <p:cond delay="0"/>
                                          </p:stCondLst>
                                        </p:cTn>
                                        <p:tgtEl>
                                          <p:spTgt spid="100355"/>
                                        </p:tgtEl>
                                        <p:attrNameLst>
                                          <p:attrName>style.visibility</p:attrName>
                                        </p:attrNameLst>
                                      </p:cBhvr>
                                      <p:to>
                                        <p:strVal val="visible"/>
                                      </p:to>
                                    </p:set>
                                    <p:anim calcmode="discrete" valueType="clr">
                                      <p:cBhvr override="childStyle">
                                        <p:cTn id="14" dur="80"/>
                                        <p:tgtEl>
                                          <p:spTgt spid="10035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0355"/>
                                        </p:tgtEl>
                                        <p:attrNameLst>
                                          <p:attrName>fillcolor</p:attrName>
                                        </p:attrNameLst>
                                      </p:cBhvr>
                                      <p:tavLst>
                                        <p:tav tm="0">
                                          <p:val>
                                            <p:clrVal>
                                              <a:schemeClr val="accent2"/>
                                            </p:clrVal>
                                          </p:val>
                                        </p:tav>
                                        <p:tav tm="50000">
                                          <p:val>
                                            <p:clrVal>
                                              <a:schemeClr val="hlink"/>
                                            </p:clrVal>
                                          </p:val>
                                        </p:tav>
                                      </p:tavLst>
                                    </p:anim>
                                    <p:set>
                                      <p:cBhvr>
                                        <p:cTn id="16" dur="80"/>
                                        <p:tgtEl>
                                          <p:spTgt spid="100355"/>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100356"/>
                                        </p:tgtEl>
                                        <p:attrNameLst>
                                          <p:attrName>style.visibility</p:attrName>
                                        </p:attrNameLst>
                                      </p:cBhvr>
                                      <p:to>
                                        <p:strVal val="visible"/>
                                      </p:to>
                                    </p:set>
                                    <p:anim calcmode="lin" valueType="num">
                                      <p:cBhvr additive="base">
                                        <p:cTn id="21" dur="500" fill="hold"/>
                                        <p:tgtEl>
                                          <p:spTgt spid="100356"/>
                                        </p:tgtEl>
                                        <p:attrNameLst>
                                          <p:attrName>ppt_x</p:attrName>
                                        </p:attrNameLst>
                                      </p:cBhvr>
                                      <p:tavLst>
                                        <p:tav tm="0">
                                          <p:val>
                                            <p:strVal val="1+#ppt_w/2"/>
                                          </p:val>
                                        </p:tav>
                                        <p:tav tm="100000">
                                          <p:val>
                                            <p:strVal val="#ppt_x"/>
                                          </p:val>
                                        </p:tav>
                                      </p:tavLst>
                                    </p:anim>
                                    <p:anim calcmode="lin" valueType="num">
                                      <p:cBhvr additive="base">
                                        <p:cTn id="22" dur="500" fill="hold"/>
                                        <p:tgtEl>
                                          <p:spTgt spid="1003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p:bldP spid="10035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E52C8F7-C0BC-9911-6774-D6216C1BED4B}"/>
              </a:ext>
            </a:extLst>
          </p:cNvPr>
          <p:cNvSpPr>
            <a:spLocks noGrp="1" noChangeArrowheads="1"/>
          </p:cNvSpPr>
          <p:nvPr>
            <p:ph type="title"/>
          </p:nvPr>
        </p:nvSpPr>
        <p:spPr>
          <a:xfrm>
            <a:off x="1258888" y="188913"/>
            <a:ext cx="8229600" cy="1143000"/>
          </a:xfrm>
        </p:spPr>
        <p:txBody>
          <a:bodyPr/>
          <a:lstStyle/>
          <a:p>
            <a:pPr eaLnBrk="1" hangingPunct="1"/>
            <a:r>
              <a:rPr lang="it-IT" altLang="it-IT" sz="3200">
                <a:solidFill>
                  <a:srgbClr val="0033CC"/>
                </a:solidFill>
              </a:rPr>
              <a:t>Cerca la Luna, Venere</a:t>
            </a:r>
            <a:r>
              <a:rPr lang="pl-PL" altLang="it-IT" sz="3200">
                <a:solidFill>
                  <a:srgbClr val="0033CC"/>
                </a:solidFill>
              </a:rPr>
              <a:t>,</a:t>
            </a:r>
            <a:r>
              <a:rPr lang="it-IT" altLang="it-IT" sz="3200">
                <a:solidFill>
                  <a:srgbClr val="0033CC"/>
                </a:solidFill>
              </a:rPr>
              <a:t> Giove</a:t>
            </a:r>
            <a:r>
              <a:rPr lang="pl-PL" altLang="it-IT" sz="3200">
                <a:solidFill>
                  <a:srgbClr val="0033CC"/>
                </a:solidFill>
              </a:rPr>
              <a:t> </a:t>
            </a:r>
            <a:endParaRPr lang="en-US" altLang="it-IT" sz="3200">
              <a:solidFill>
                <a:srgbClr val="0033CC"/>
              </a:solidFill>
            </a:endParaRPr>
          </a:p>
        </p:txBody>
      </p:sp>
      <p:pic>
        <p:nvPicPr>
          <p:cNvPr id="86019" name="Picture 3">
            <a:extLst>
              <a:ext uri="{FF2B5EF4-FFF2-40B4-BE49-F238E27FC236}">
                <a16:creationId xmlns:a16="http://schemas.microsoft.com/office/drawing/2014/main" id="{C6167524-4A99-0D2A-C143-C35512416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052513"/>
            <a:ext cx="71977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id="{D8BD72A4-3E10-9D3F-A25E-02D858CCB766}"/>
              </a:ext>
            </a:extLst>
          </p:cNvPr>
          <p:cNvSpPr txBox="1">
            <a:spLocks noChangeArrowheads="1"/>
          </p:cNvSpPr>
          <p:nvPr/>
        </p:nvSpPr>
        <p:spPr bwMode="auto">
          <a:xfrm>
            <a:off x="6557963" y="1331913"/>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C000"/>
                </a:solidFill>
              </a:rPr>
              <a:t>Bamberg</a:t>
            </a:r>
          </a:p>
          <a:p>
            <a:pPr eaLnBrk="1" hangingPunct="1">
              <a:spcBef>
                <a:spcPct val="0"/>
              </a:spcBef>
              <a:buFontTx/>
              <a:buNone/>
            </a:pPr>
            <a:r>
              <a:rPr lang="pl-PL" altLang="it-IT" sz="1800">
                <a:solidFill>
                  <a:srgbClr val="FFC000"/>
                </a:solidFill>
              </a:rPr>
              <a:t>25.03.2012</a:t>
            </a:r>
            <a:endParaRPr lang="en-US" altLang="it-IT" sz="1800">
              <a:solidFill>
                <a:srgbClr val="FFC000"/>
              </a:solidFill>
            </a:endParaRPr>
          </a:p>
        </p:txBody>
      </p:sp>
      <p:sp>
        <p:nvSpPr>
          <p:cNvPr id="8197" name="Text Box 6">
            <a:extLst>
              <a:ext uri="{FF2B5EF4-FFF2-40B4-BE49-F238E27FC236}">
                <a16:creationId xmlns:a16="http://schemas.microsoft.com/office/drawing/2014/main" id="{DB2C157A-2362-3A57-58A4-889D48EF5053}"/>
              </a:ext>
            </a:extLst>
          </p:cNvPr>
          <p:cNvSpPr txBox="1">
            <a:spLocks noChangeArrowheads="1"/>
          </p:cNvSpPr>
          <p:nvPr/>
        </p:nvSpPr>
        <p:spPr bwMode="auto">
          <a:xfrm>
            <a:off x="1331913" y="6092825"/>
            <a:ext cx="1474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M. Karwasz</a:t>
            </a:r>
            <a:endParaRPr lang="en-US" altLang="it-IT" sz="1400">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 calcmode="lin" valueType="num">
                                      <p:cBhvr>
                                        <p:cTn id="7" dur="3000" fill="hold"/>
                                        <p:tgtEl>
                                          <p:spTgt spid="86019"/>
                                        </p:tgtEl>
                                        <p:attrNameLst>
                                          <p:attrName>ppt_w</p:attrName>
                                        </p:attrNameLst>
                                      </p:cBhvr>
                                      <p:tavLst>
                                        <p:tav tm="0">
                                          <p:val>
                                            <p:fltVal val="0"/>
                                          </p:val>
                                        </p:tav>
                                        <p:tav tm="100000">
                                          <p:val>
                                            <p:strVal val="#ppt_w"/>
                                          </p:val>
                                        </p:tav>
                                      </p:tavLst>
                                    </p:anim>
                                    <p:anim calcmode="lin" valueType="num">
                                      <p:cBhvr>
                                        <p:cTn id="8" dur="3000" fill="hold"/>
                                        <p:tgtEl>
                                          <p:spTgt spid="860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ytuł 1">
            <a:extLst>
              <a:ext uri="{FF2B5EF4-FFF2-40B4-BE49-F238E27FC236}">
                <a16:creationId xmlns:a16="http://schemas.microsoft.com/office/drawing/2014/main" id="{E54A8D30-11B2-3C55-1C2B-04F121202057}"/>
              </a:ext>
            </a:extLst>
          </p:cNvPr>
          <p:cNvSpPr>
            <a:spLocks noGrp="1" noChangeArrowheads="1"/>
          </p:cNvSpPr>
          <p:nvPr>
            <p:ph type="title" idx="4294967295"/>
          </p:nvPr>
        </p:nvSpPr>
        <p:spPr>
          <a:xfrm>
            <a:off x="2700338" y="188913"/>
            <a:ext cx="3884612" cy="1143000"/>
          </a:xfrm>
        </p:spPr>
        <p:txBody>
          <a:bodyPr/>
          <a:lstStyle/>
          <a:p>
            <a:r>
              <a:rPr lang="pl-PL" altLang="it-IT" sz="3200">
                <a:solidFill>
                  <a:srgbClr val="FFFF00"/>
                </a:solidFill>
              </a:rPr>
              <a:t>Plutone i C</a:t>
            </a:r>
            <a:r>
              <a:rPr lang="it-IT" altLang="it-IT" sz="3200">
                <a:solidFill>
                  <a:srgbClr val="FFFF00"/>
                </a:solidFill>
              </a:rPr>
              <a:t>aronte</a:t>
            </a:r>
            <a:br>
              <a:rPr lang="pl-PL" altLang="it-IT" sz="3200">
                <a:solidFill>
                  <a:srgbClr val="FFFF00"/>
                </a:solidFill>
              </a:rPr>
            </a:br>
            <a:r>
              <a:rPr lang="pl-PL" altLang="it-IT" sz="3200">
                <a:solidFill>
                  <a:srgbClr val="FFFF00"/>
                </a:solidFill>
              </a:rPr>
              <a:t>(pian</a:t>
            </a:r>
            <a:r>
              <a:rPr lang="it-IT" altLang="it-IT" sz="3200">
                <a:solidFill>
                  <a:srgbClr val="FFFF00"/>
                </a:solidFill>
              </a:rPr>
              <a:t>e</a:t>
            </a:r>
            <a:r>
              <a:rPr lang="pl-PL" altLang="it-IT" sz="3200">
                <a:solidFill>
                  <a:srgbClr val="FFFF00"/>
                </a:solidFill>
              </a:rPr>
              <a:t>ti nani) </a:t>
            </a:r>
          </a:p>
        </p:txBody>
      </p:sp>
      <p:sp>
        <p:nvSpPr>
          <p:cNvPr id="64515" name="Text Box 6">
            <a:extLst>
              <a:ext uri="{FF2B5EF4-FFF2-40B4-BE49-F238E27FC236}">
                <a16:creationId xmlns:a16="http://schemas.microsoft.com/office/drawing/2014/main" id="{FEB844F2-C2FC-39D4-751C-28709426FFE6}"/>
              </a:ext>
            </a:extLst>
          </p:cNvPr>
          <p:cNvSpPr txBox="1">
            <a:spLocks noChangeArrowheads="1"/>
          </p:cNvSpPr>
          <p:nvPr/>
        </p:nvSpPr>
        <p:spPr bwMode="auto">
          <a:xfrm>
            <a:off x="361950" y="6286500"/>
            <a:ext cx="26955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pl-PL" altLang="ja-JP" sz="1200"/>
              <a:t>Fontanna</a:t>
            </a:r>
          </a:p>
          <a:p>
            <a:pPr eaLnBrk="1" hangingPunct="1">
              <a:spcBef>
                <a:spcPct val="50000"/>
              </a:spcBef>
              <a:buFontTx/>
              <a:buNone/>
            </a:pPr>
            <a:r>
              <a:rPr lang="pl-PL" altLang="ja-JP" sz="1200"/>
              <a:t>Skraplanie tlenu i argonu</a:t>
            </a:r>
          </a:p>
          <a:p>
            <a:pPr eaLnBrk="1" hangingPunct="1">
              <a:spcBef>
                <a:spcPct val="50000"/>
              </a:spcBef>
              <a:buFontTx/>
              <a:buNone/>
            </a:pPr>
            <a:endParaRPr lang="pl-PL" altLang="it-IT" sz="1200">
              <a:ea typeface="MS PGothic" panose="020B0600070205080204" pitchFamily="34" charset="-128"/>
            </a:endParaRPr>
          </a:p>
        </p:txBody>
      </p:sp>
      <p:sp>
        <p:nvSpPr>
          <p:cNvPr id="64516" name="Text Box 7">
            <a:extLst>
              <a:ext uri="{FF2B5EF4-FFF2-40B4-BE49-F238E27FC236}">
                <a16:creationId xmlns:a16="http://schemas.microsoft.com/office/drawing/2014/main" id="{FB31788E-BC56-DA8C-B5AD-4CA84768A84E}"/>
              </a:ext>
            </a:extLst>
          </p:cNvPr>
          <p:cNvSpPr txBox="1">
            <a:spLocks noChangeArrowheads="1"/>
          </p:cNvSpPr>
          <p:nvPr/>
        </p:nvSpPr>
        <p:spPr bwMode="auto">
          <a:xfrm>
            <a:off x="3476625" y="6296025"/>
            <a:ext cx="1952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pl-PL" altLang="it-IT" sz="1200"/>
              <a:t>Bajki robotów</a:t>
            </a:r>
          </a:p>
        </p:txBody>
      </p:sp>
      <p:pic>
        <p:nvPicPr>
          <p:cNvPr id="132104" name="Picture 8">
            <a:extLst>
              <a:ext uri="{FF2B5EF4-FFF2-40B4-BE49-F238E27FC236}">
                <a16:creationId xmlns:a16="http://schemas.microsoft.com/office/drawing/2014/main" id="{97AAB08A-4020-B775-5E96-A73FCE0E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268413"/>
            <a:ext cx="5349875"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a:extLst>
              <a:ext uri="{FF2B5EF4-FFF2-40B4-BE49-F238E27FC236}">
                <a16:creationId xmlns:a16="http://schemas.microsoft.com/office/drawing/2014/main" id="{35ACF43A-A69E-B6AD-3787-72827B3126A3}"/>
              </a:ext>
            </a:extLst>
          </p:cNvPr>
          <p:cNvSpPr txBox="1">
            <a:spLocks noChangeArrowheads="1"/>
          </p:cNvSpPr>
          <p:nvPr/>
        </p:nvSpPr>
        <p:spPr bwMode="auto">
          <a:xfrm>
            <a:off x="303213" y="6064250"/>
            <a:ext cx="4319587"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solidFill>
                  <a:schemeClr val="bg1"/>
                </a:solidFill>
              </a:rPr>
              <a:t>Plutone e’ piu’ piccolo della Luna</a:t>
            </a:r>
            <a:r>
              <a:rPr lang="it-IT" altLang="it-IT" sz="1800">
                <a:solidFill>
                  <a:schemeClr val="bg1"/>
                </a:solidFill>
              </a:rPr>
              <a:t> </a:t>
            </a:r>
          </a:p>
        </p:txBody>
      </p:sp>
      <p:sp>
        <p:nvSpPr>
          <p:cNvPr id="64519" name="Text Box 7">
            <a:extLst>
              <a:ext uri="{FF2B5EF4-FFF2-40B4-BE49-F238E27FC236}">
                <a16:creationId xmlns:a16="http://schemas.microsoft.com/office/drawing/2014/main" id="{6A873A64-CDF2-0788-A3E5-9D11BE7FC9D3}"/>
              </a:ext>
            </a:extLst>
          </p:cNvPr>
          <p:cNvSpPr txBox="1">
            <a:spLocks noChangeArrowheads="1"/>
          </p:cNvSpPr>
          <p:nvPr/>
        </p:nvSpPr>
        <p:spPr bwMode="auto">
          <a:xfrm>
            <a:off x="4824413" y="1557338"/>
            <a:ext cx="3605212"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200">
                <a:hlinkClick r:id="rId3" tooltip="Stige (astronomia)"/>
              </a:rPr>
              <a:t>Stige</a:t>
            </a:r>
            <a:r>
              <a:rPr lang="it-IT" altLang="it-IT" sz="2200"/>
              <a:t>, </a:t>
            </a:r>
            <a:r>
              <a:rPr lang="it-IT" altLang="it-IT" sz="2200">
                <a:hlinkClick r:id="rId4" tooltip="Notte (astronomia)"/>
              </a:rPr>
              <a:t>Notte</a:t>
            </a:r>
            <a:r>
              <a:rPr lang="it-IT" altLang="it-IT" sz="2200"/>
              <a:t>, </a:t>
            </a:r>
            <a:r>
              <a:rPr lang="it-IT" altLang="it-IT" sz="2200">
                <a:hlinkClick r:id="rId5" tooltip="Cerbero (astronomia)"/>
              </a:rPr>
              <a:t>Cerbero</a:t>
            </a:r>
            <a:r>
              <a:rPr lang="pl-PL" altLang="it-IT" sz="2200"/>
              <a:t>,</a:t>
            </a:r>
            <a:r>
              <a:rPr lang="it-IT" altLang="it-IT" sz="2200"/>
              <a:t> </a:t>
            </a:r>
            <a:r>
              <a:rPr lang="it-IT" altLang="it-IT" sz="2200">
                <a:hlinkClick r:id="rId6" tooltip="Idra (astronomia)"/>
              </a:rPr>
              <a:t>Idra</a:t>
            </a:r>
            <a:r>
              <a:rPr lang="it-IT" altLang="it-IT" sz="2200"/>
              <a:t>. </a:t>
            </a:r>
          </a:p>
        </p:txBody>
      </p:sp>
      <p:sp>
        <p:nvSpPr>
          <p:cNvPr id="64520" name="Rectangle 9">
            <a:extLst>
              <a:ext uri="{FF2B5EF4-FFF2-40B4-BE49-F238E27FC236}">
                <a16:creationId xmlns:a16="http://schemas.microsoft.com/office/drawing/2014/main" id="{9D47D08A-4441-004A-155C-585007AE3BA0}"/>
              </a:ext>
            </a:extLst>
          </p:cNvPr>
          <p:cNvSpPr>
            <a:spLocks noChangeArrowheads="1"/>
          </p:cNvSpPr>
          <p:nvPr/>
        </p:nvSpPr>
        <p:spPr bwMode="auto">
          <a:xfrm>
            <a:off x="4070350" y="6491288"/>
            <a:ext cx="507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1800">
                <a:solidFill>
                  <a:schemeClr val="bg1"/>
                </a:solidFill>
              </a:rPr>
              <a:t>https://it.wikipedia.org/wiki/Plutone_(astronomia)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2104"/>
                                        </p:tgtEl>
                                        <p:attrNameLst>
                                          <p:attrName>style.visibility</p:attrName>
                                        </p:attrNameLst>
                                      </p:cBhvr>
                                      <p:to>
                                        <p:strVal val="visible"/>
                                      </p:to>
                                    </p:set>
                                    <p:anim calcmode="lin" valueType="num">
                                      <p:cBhvr additive="base">
                                        <p:cTn id="7" dur="3000" fill="hold"/>
                                        <p:tgtEl>
                                          <p:spTgt spid="132104"/>
                                        </p:tgtEl>
                                        <p:attrNameLst>
                                          <p:attrName>ppt_x</p:attrName>
                                        </p:attrNameLst>
                                      </p:cBhvr>
                                      <p:tavLst>
                                        <p:tav tm="0">
                                          <p:val>
                                            <p:strVal val="0-#ppt_w/2"/>
                                          </p:val>
                                        </p:tav>
                                        <p:tav tm="100000">
                                          <p:val>
                                            <p:strVal val="#ppt_x"/>
                                          </p:val>
                                        </p:tav>
                                      </p:tavLst>
                                    </p:anim>
                                    <p:anim calcmode="lin" valueType="num">
                                      <p:cBhvr additive="base">
                                        <p:cTn id="8" dur="3000" fill="hold"/>
                                        <p:tgtEl>
                                          <p:spTgt spid="132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Tytuł 1">
            <a:extLst>
              <a:ext uri="{FF2B5EF4-FFF2-40B4-BE49-F238E27FC236}">
                <a16:creationId xmlns:a16="http://schemas.microsoft.com/office/drawing/2014/main" id="{73B5EAE9-A794-C0AC-7565-EED159416B2A}"/>
              </a:ext>
            </a:extLst>
          </p:cNvPr>
          <p:cNvSpPr>
            <a:spLocks noGrp="1" noChangeArrowheads="1"/>
          </p:cNvSpPr>
          <p:nvPr>
            <p:ph type="title" idx="4294967295"/>
          </p:nvPr>
        </p:nvSpPr>
        <p:spPr>
          <a:xfrm>
            <a:off x="2830513" y="107950"/>
            <a:ext cx="4573587" cy="1143000"/>
          </a:xfrm>
        </p:spPr>
        <p:txBody>
          <a:bodyPr/>
          <a:lstStyle/>
          <a:p>
            <a:r>
              <a:rPr lang="pl-PL" altLang="it-IT" sz="3200">
                <a:solidFill>
                  <a:srgbClr val="FFFF00"/>
                </a:solidFill>
              </a:rPr>
              <a:t> </a:t>
            </a:r>
            <a:br>
              <a:rPr lang="pl-PL" altLang="it-IT" sz="3200">
                <a:solidFill>
                  <a:srgbClr val="FFFF00"/>
                </a:solidFill>
              </a:rPr>
            </a:br>
            <a:r>
              <a:rPr lang="pl-PL" altLang="it-IT" sz="3200">
                <a:solidFill>
                  <a:srgbClr val="FFFF00"/>
                </a:solidFill>
              </a:rPr>
              <a:t>Ocean</a:t>
            </a:r>
            <a:r>
              <a:rPr lang="it-IT" altLang="it-IT" sz="3200">
                <a:solidFill>
                  <a:srgbClr val="FFFF00"/>
                </a:solidFill>
              </a:rPr>
              <a:t>i di azoto liquido, con ghiaccio di metano</a:t>
            </a:r>
            <a:endParaRPr lang="pl-PL" altLang="it-IT" sz="3200">
              <a:solidFill>
                <a:srgbClr val="FFFF00"/>
              </a:solidFill>
            </a:endParaRPr>
          </a:p>
        </p:txBody>
      </p:sp>
      <p:pic>
        <p:nvPicPr>
          <p:cNvPr id="65539" name="Obraz 4">
            <a:extLst>
              <a:ext uri="{FF2B5EF4-FFF2-40B4-BE49-F238E27FC236}">
                <a16:creationId xmlns:a16="http://schemas.microsoft.com/office/drawing/2014/main" id="{77644290-41B4-9672-246C-1AFA7F0105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0"/>
            <a:ext cx="171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Symbol zastępczy zawartości 6">
            <a:extLst>
              <a:ext uri="{FF2B5EF4-FFF2-40B4-BE49-F238E27FC236}">
                <a16:creationId xmlns:a16="http://schemas.microsoft.com/office/drawing/2014/main" id="{604DDFCC-440E-6EBD-8C82-B396D1D2EB9C}"/>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328613" y="1784350"/>
            <a:ext cx="6772275" cy="4351338"/>
          </a:xfrm>
        </p:spPr>
      </p:pic>
      <p:pic>
        <p:nvPicPr>
          <p:cNvPr id="8" name="15-02652-PlutoFilm-50sec-20150714.webm.720p.webm">
            <a:hlinkClick r:id="" action="ppaction://media"/>
            <a:extLst>
              <a:ext uri="{FF2B5EF4-FFF2-40B4-BE49-F238E27FC236}">
                <a16:creationId xmlns:a16="http://schemas.microsoft.com/office/drawing/2014/main" id="{C51CDA36-B7CB-BD35-B21E-42B17941E644}"/>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41300" y="125413"/>
            <a:ext cx="2782888"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6">
            <a:extLst>
              <a:ext uri="{FF2B5EF4-FFF2-40B4-BE49-F238E27FC236}">
                <a16:creationId xmlns:a16="http://schemas.microsoft.com/office/drawing/2014/main" id="{B6EDC806-A985-D531-D0C2-A768DF0D8D63}"/>
              </a:ext>
            </a:extLst>
          </p:cNvPr>
          <p:cNvSpPr txBox="1">
            <a:spLocks noChangeArrowheads="1"/>
          </p:cNvSpPr>
          <p:nvPr/>
        </p:nvSpPr>
        <p:spPr bwMode="auto">
          <a:xfrm>
            <a:off x="1019175" y="6170613"/>
            <a:ext cx="2695575"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ja-JP" sz="2000">
                <a:solidFill>
                  <a:srgbClr val="FFFF00"/>
                </a:solidFill>
                <a:ea typeface="MS PGothic" panose="020B0600070205080204" pitchFamily="34" charset="-128"/>
              </a:rPr>
              <a:t>Sonda Horizon, 2015</a:t>
            </a:r>
            <a:endParaRPr lang="pl-PL" altLang="ja-JP" sz="2000">
              <a:solidFill>
                <a:srgbClr val="FFFF00"/>
              </a:solidFill>
            </a:endParaRPr>
          </a:p>
          <a:p>
            <a:pPr eaLnBrk="1" hangingPunct="1">
              <a:spcBef>
                <a:spcPct val="50000"/>
              </a:spcBef>
              <a:buFontTx/>
              <a:buNone/>
            </a:pPr>
            <a:endParaRPr lang="pl-PL" altLang="it-IT" sz="1200">
              <a:ea typeface="MS PGothic" panose="020B0600070205080204" pitchFamily="34" charset="-128"/>
            </a:endParaRPr>
          </a:p>
        </p:txBody>
      </p:sp>
      <p:sp>
        <p:nvSpPr>
          <p:cNvPr id="65543" name="Text Box 7">
            <a:extLst>
              <a:ext uri="{FF2B5EF4-FFF2-40B4-BE49-F238E27FC236}">
                <a16:creationId xmlns:a16="http://schemas.microsoft.com/office/drawing/2014/main" id="{687E34FD-BE8D-EB16-F570-D0E99C04EB4E}"/>
              </a:ext>
            </a:extLst>
          </p:cNvPr>
          <p:cNvSpPr txBox="1">
            <a:spLocks noChangeArrowheads="1"/>
          </p:cNvSpPr>
          <p:nvPr/>
        </p:nvSpPr>
        <p:spPr bwMode="auto">
          <a:xfrm>
            <a:off x="3476625" y="6296025"/>
            <a:ext cx="1952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pl-PL" altLang="it-IT" sz="1200"/>
              <a:t>Bajki robotów</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5D475A7-DD31-865C-7AB0-C944F56F1598}"/>
              </a:ext>
            </a:extLst>
          </p:cNvPr>
          <p:cNvSpPr>
            <a:spLocks noGrp="1" noChangeArrowheads="1"/>
          </p:cNvSpPr>
          <p:nvPr>
            <p:ph type="title"/>
          </p:nvPr>
        </p:nvSpPr>
        <p:spPr>
          <a:xfrm>
            <a:off x="179388" y="0"/>
            <a:ext cx="8856662" cy="1143000"/>
          </a:xfrm>
        </p:spPr>
        <p:txBody>
          <a:bodyPr/>
          <a:lstStyle/>
          <a:p>
            <a:pPr eaLnBrk="1" hangingPunct="1"/>
            <a:r>
              <a:rPr lang="it-IT" altLang="it-IT" sz="3000">
                <a:solidFill>
                  <a:srgbClr val="000099"/>
                </a:solidFill>
              </a:rPr>
              <a:t>Le scoperte di nuovi pianetini sono ancora in corso</a:t>
            </a:r>
            <a:endParaRPr lang="en-AU" altLang="it-IT" sz="3000">
              <a:solidFill>
                <a:srgbClr val="000099"/>
              </a:solidFill>
            </a:endParaRPr>
          </a:p>
        </p:txBody>
      </p:sp>
      <p:sp>
        <p:nvSpPr>
          <p:cNvPr id="122883" name="Text Box 3">
            <a:extLst>
              <a:ext uri="{FF2B5EF4-FFF2-40B4-BE49-F238E27FC236}">
                <a16:creationId xmlns:a16="http://schemas.microsoft.com/office/drawing/2014/main" id="{BAE6F581-6932-A2CF-1C8C-919D117F2F53}"/>
              </a:ext>
            </a:extLst>
          </p:cNvPr>
          <p:cNvSpPr txBox="1">
            <a:spLocks noChangeArrowheads="1"/>
          </p:cNvSpPr>
          <p:nvPr/>
        </p:nvSpPr>
        <p:spPr bwMode="auto">
          <a:xfrm>
            <a:off x="0" y="1700213"/>
            <a:ext cx="1692275"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400">
                <a:solidFill>
                  <a:srgbClr val="000099"/>
                </a:solidFill>
              </a:rPr>
              <a:t>Pluto,</a:t>
            </a:r>
          </a:p>
          <a:p>
            <a:pPr eaLnBrk="1" hangingPunct="1">
              <a:spcBef>
                <a:spcPct val="0"/>
              </a:spcBef>
              <a:buFontTx/>
              <a:buNone/>
            </a:pPr>
            <a:r>
              <a:rPr lang="pl-PL" altLang="it-IT" sz="2400">
                <a:solidFill>
                  <a:srgbClr val="000099"/>
                </a:solidFill>
              </a:rPr>
              <a:t>Orco,</a:t>
            </a:r>
          </a:p>
          <a:p>
            <a:pPr eaLnBrk="1" hangingPunct="1">
              <a:spcBef>
                <a:spcPct val="0"/>
              </a:spcBef>
              <a:buFontTx/>
              <a:buNone/>
            </a:pPr>
            <a:r>
              <a:rPr lang="pl-PL" altLang="it-IT" sz="2400">
                <a:solidFill>
                  <a:srgbClr val="000099"/>
                </a:solidFill>
              </a:rPr>
              <a:t>Makemake</a:t>
            </a:r>
          </a:p>
          <a:p>
            <a:pPr eaLnBrk="1" hangingPunct="1">
              <a:spcBef>
                <a:spcPct val="0"/>
              </a:spcBef>
              <a:buFontTx/>
              <a:buNone/>
            </a:pPr>
            <a:r>
              <a:rPr lang="pl-PL" altLang="it-IT" sz="2400">
                <a:solidFill>
                  <a:srgbClr val="000099"/>
                </a:solidFill>
              </a:rPr>
              <a:t>Haumea,</a:t>
            </a:r>
          </a:p>
          <a:p>
            <a:pPr eaLnBrk="1" hangingPunct="1">
              <a:spcBef>
                <a:spcPct val="0"/>
              </a:spcBef>
              <a:buFontTx/>
              <a:buNone/>
            </a:pPr>
            <a:r>
              <a:rPr lang="pl-PL" altLang="it-IT" sz="2400">
                <a:solidFill>
                  <a:srgbClr val="000099"/>
                </a:solidFill>
              </a:rPr>
              <a:t>Sedna,</a:t>
            </a:r>
          </a:p>
          <a:p>
            <a:pPr eaLnBrk="1" hangingPunct="1">
              <a:spcBef>
                <a:spcPct val="0"/>
              </a:spcBef>
              <a:buFontTx/>
              <a:buNone/>
            </a:pPr>
            <a:r>
              <a:rPr lang="pl-PL" altLang="it-IT" sz="2400">
                <a:solidFill>
                  <a:srgbClr val="000099"/>
                </a:solidFill>
              </a:rPr>
              <a:t>Eris</a:t>
            </a:r>
          </a:p>
          <a:p>
            <a:pPr eaLnBrk="1" hangingPunct="1">
              <a:spcBef>
                <a:spcPct val="0"/>
              </a:spcBef>
              <a:buFontTx/>
              <a:buNone/>
            </a:pPr>
            <a:endParaRPr lang="pl-PL" altLang="it-IT" sz="2400">
              <a:solidFill>
                <a:srgbClr val="000099"/>
              </a:solidFill>
            </a:endParaRPr>
          </a:p>
          <a:p>
            <a:pPr eaLnBrk="1" hangingPunct="1">
              <a:spcBef>
                <a:spcPct val="0"/>
              </a:spcBef>
              <a:buFontTx/>
              <a:buNone/>
            </a:pPr>
            <a:r>
              <a:rPr lang="pl-PL" altLang="it-IT" sz="2400">
                <a:solidFill>
                  <a:srgbClr val="000099"/>
                </a:solidFill>
              </a:rPr>
              <a:t>etc. </a:t>
            </a:r>
          </a:p>
          <a:p>
            <a:pPr eaLnBrk="1" hangingPunct="1">
              <a:spcBef>
                <a:spcPct val="0"/>
              </a:spcBef>
              <a:buFontTx/>
              <a:buNone/>
            </a:pPr>
            <a:endParaRPr lang="pl-PL" altLang="it-IT" sz="2400">
              <a:solidFill>
                <a:srgbClr val="000099"/>
              </a:solidFill>
            </a:endParaRPr>
          </a:p>
          <a:p>
            <a:pPr eaLnBrk="1" hangingPunct="1">
              <a:spcBef>
                <a:spcPct val="0"/>
              </a:spcBef>
              <a:buFontTx/>
              <a:buNone/>
            </a:pPr>
            <a:endParaRPr lang="en-AU" altLang="it-IT" sz="2400">
              <a:solidFill>
                <a:srgbClr val="000099"/>
              </a:solidFill>
            </a:endParaRPr>
          </a:p>
        </p:txBody>
      </p:sp>
      <p:pic>
        <p:nvPicPr>
          <p:cNvPr id="122886" name="Picture 6">
            <a:extLst>
              <a:ext uri="{FF2B5EF4-FFF2-40B4-BE49-F238E27FC236}">
                <a16:creationId xmlns:a16="http://schemas.microsoft.com/office/drawing/2014/main" id="{867C7270-2565-F2E1-7C90-2A449670D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66838"/>
            <a:ext cx="7291388"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7">
            <a:extLst>
              <a:ext uri="{FF2B5EF4-FFF2-40B4-BE49-F238E27FC236}">
                <a16:creationId xmlns:a16="http://schemas.microsoft.com/office/drawing/2014/main" id="{FCCE7A72-F399-07A1-C232-310DD79DAFB5}"/>
              </a:ext>
            </a:extLst>
          </p:cNvPr>
          <p:cNvSpPr txBox="1">
            <a:spLocks noChangeArrowheads="1"/>
          </p:cNvSpPr>
          <p:nvPr/>
        </p:nvSpPr>
        <p:spPr bwMode="auto">
          <a:xfrm>
            <a:off x="395288" y="5362575"/>
            <a:ext cx="7848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Le orbite di </a:t>
            </a:r>
            <a:r>
              <a:rPr lang="pl-PL" altLang="it-IT" sz="2000">
                <a:solidFill>
                  <a:srgbClr val="000099"/>
                </a:solidFill>
              </a:rPr>
              <a:t>Pluto </a:t>
            </a:r>
            <a:r>
              <a:rPr lang="it-IT" altLang="it-IT" sz="2000">
                <a:solidFill>
                  <a:srgbClr val="000099"/>
                </a:solidFill>
              </a:rPr>
              <a:t>e d</a:t>
            </a:r>
            <a:r>
              <a:rPr lang="pl-PL" altLang="it-IT" sz="2000">
                <a:solidFill>
                  <a:srgbClr val="000099"/>
                </a:solidFill>
              </a:rPr>
              <a:t>i Orco </a:t>
            </a:r>
            <a:r>
              <a:rPr lang="it-IT" altLang="it-IT" sz="2000">
                <a:solidFill>
                  <a:srgbClr val="000099"/>
                </a:solidFill>
              </a:rPr>
              <a:t>sono complementari</a:t>
            </a:r>
            <a:endParaRPr lang="en-AU" altLang="it-IT" sz="2000">
              <a:solidFill>
                <a:srgbClr val="000099"/>
              </a:solidFill>
            </a:endParaRPr>
          </a:p>
          <a:p>
            <a:pPr eaLnBrk="1" hangingPunct="1">
              <a:spcBef>
                <a:spcPct val="0"/>
              </a:spcBef>
              <a:buFontTx/>
              <a:buNone/>
            </a:pPr>
            <a:r>
              <a:rPr lang="it-IT" altLang="it-IT" sz="2000">
                <a:solidFill>
                  <a:srgbClr val="000099"/>
                </a:solidFill>
              </a:rPr>
              <a:t>Sedna ha un orbita estremamente allungata</a:t>
            </a:r>
          </a:p>
          <a:p>
            <a:pPr eaLnBrk="1" hangingPunct="1">
              <a:spcBef>
                <a:spcPct val="0"/>
              </a:spcBef>
              <a:buFontTx/>
              <a:buNone/>
            </a:pPr>
            <a:r>
              <a:rPr lang="it-IT" altLang="it-IT" sz="2000">
                <a:solidFill>
                  <a:srgbClr val="000099"/>
                </a:solidFill>
              </a:rPr>
              <a:t>Eris, la dea della discordia, ha subito creato una lite tra gli scopritori </a:t>
            </a:r>
            <a:endParaRPr lang="en-AU" altLang="it-IT" sz="200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2883"/>
                                        </p:tgtEl>
                                        <p:attrNameLst>
                                          <p:attrName>style.visibility</p:attrName>
                                        </p:attrNameLst>
                                      </p:cBhvr>
                                      <p:to>
                                        <p:strVal val="visible"/>
                                      </p:to>
                                    </p:set>
                                    <p:anim calcmode="discrete" valueType="clr">
                                      <p:cBhvr override="childStyle">
                                        <p:cTn id="7" dur="80"/>
                                        <p:tgtEl>
                                          <p:spTgt spid="12288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883"/>
                                        </p:tgtEl>
                                        <p:attrNameLst>
                                          <p:attrName>fillcolor</p:attrName>
                                        </p:attrNameLst>
                                      </p:cBhvr>
                                      <p:tavLst>
                                        <p:tav tm="0">
                                          <p:val>
                                            <p:clrVal>
                                              <a:schemeClr val="accent2"/>
                                            </p:clrVal>
                                          </p:val>
                                        </p:tav>
                                        <p:tav tm="50000">
                                          <p:val>
                                            <p:clrVal>
                                              <a:schemeClr val="hlink"/>
                                            </p:clrVal>
                                          </p:val>
                                        </p:tav>
                                      </p:tavLst>
                                    </p:anim>
                                    <p:set>
                                      <p:cBhvr>
                                        <p:cTn id="9" dur="80"/>
                                        <p:tgtEl>
                                          <p:spTgt spid="12288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1" nodeType="clickEffect">
                                  <p:stCondLst>
                                    <p:cond delay="0"/>
                                  </p:stCondLst>
                                  <p:iterate type="lt">
                                    <p:tmPct val="50000"/>
                                  </p:iterate>
                                  <p:childTnLst>
                                    <p:set>
                                      <p:cBhvr>
                                        <p:cTn id="13" dur="1" fill="hold">
                                          <p:stCondLst>
                                            <p:cond delay="0"/>
                                          </p:stCondLst>
                                        </p:cTn>
                                        <p:tgtEl>
                                          <p:spTgt spid="122883"/>
                                        </p:tgtEl>
                                        <p:attrNameLst>
                                          <p:attrName>style.visibility</p:attrName>
                                        </p:attrNameLst>
                                      </p:cBhvr>
                                      <p:to>
                                        <p:strVal val="visible"/>
                                      </p:to>
                                    </p:set>
                                    <p:anim calcmode="discrete" valueType="clr">
                                      <p:cBhvr override="childStyle">
                                        <p:cTn id="14" dur="80"/>
                                        <p:tgtEl>
                                          <p:spTgt spid="12288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2883"/>
                                        </p:tgtEl>
                                        <p:attrNameLst>
                                          <p:attrName>fillcolor</p:attrName>
                                        </p:attrNameLst>
                                      </p:cBhvr>
                                      <p:tavLst>
                                        <p:tav tm="0">
                                          <p:val>
                                            <p:clrVal>
                                              <a:schemeClr val="accent2"/>
                                            </p:clrVal>
                                          </p:val>
                                        </p:tav>
                                        <p:tav tm="50000">
                                          <p:val>
                                            <p:clrVal>
                                              <a:schemeClr val="hlink"/>
                                            </p:clrVal>
                                          </p:val>
                                        </p:tav>
                                      </p:tavLst>
                                    </p:anim>
                                    <p:set>
                                      <p:cBhvr>
                                        <p:cTn id="16" dur="80"/>
                                        <p:tgtEl>
                                          <p:spTgt spid="12288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122886"/>
                                        </p:tgtEl>
                                        <p:attrNameLst>
                                          <p:attrName>style.visibility</p:attrName>
                                        </p:attrNameLst>
                                      </p:cBhvr>
                                      <p:to>
                                        <p:strVal val="visible"/>
                                      </p:to>
                                    </p:set>
                                    <p:anim calcmode="lin" valueType="num">
                                      <p:cBhvr additive="base">
                                        <p:cTn id="21" dur="500" fill="hold"/>
                                        <p:tgtEl>
                                          <p:spTgt spid="122886"/>
                                        </p:tgtEl>
                                        <p:attrNameLst>
                                          <p:attrName>ppt_x</p:attrName>
                                        </p:attrNameLst>
                                      </p:cBhvr>
                                      <p:tavLst>
                                        <p:tav tm="0">
                                          <p:val>
                                            <p:strVal val="1+#ppt_w/2"/>
                                          </p:val>
                                        </p:tav>
                                        <p:tav tm="100000">
                                          <p:val>
                                            <p:strVal val="#ppt_x"/>
                                          </p:val>
                                        </p:tav>
                                      </p:tavLst>
                                    </p:anim>
                                    <p:anim calcmode="lin" valueType="num">
                                      <p:cBhvr additive="base">
                                        <p:cTn id="22" dur="500" fill="hold"/>
                                        <p:tgtEl>
                                          <p:spTgt spid="1228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p:bldP spid="122883"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0628BD8-57C5-40B0-D593-037E3330507C}"/>
              </a:ext>
            </a:extLst>
          </p:cNvPr>
          <p:cNvSpPr>
            <a:spLocks noGrp="1" noChangeArrowheads="1"/>
          </p:cNvSpPr>
          <p:nvPr>
            <p:ph type="title"/>
          </p:nvPr>
        </p:nvSpPr>
        <p:spPr>
          <a:xfrm>
            <a:off x="0" y="-171450"/>
            <a:ext cx="9144000" cy="1143000"/>
          </a:xfrm>
        </p:spPr>
        <p:txBody>
          <a:bodyPr/>
          <a:lstStyle/>
          <a:p>
            <a:pPr eaLnBrk="1" hangingPunct="1"/>
            <a:r>
              <a:rPr lang="it-IT" altLang="it-IT" sz="3200">
                <a:solidFill>
                  <a:schemeClr val="accent2"/>
                </a:solidFill>
              </a:rPr>
              <a:t>Le comete</a:t>
            </a:r>
            <a:r>
              <a:rPr lang="pl-PL" altLang="it-IT" sz="3200">
                <a:solidFill>
                  <a:schemeClr val="accent2"/>
                </a:solidFill>
              </a:rPr>
              <a:t> – </a:t>
            </a:r>
            <a:r>
              <a:rPr lang="it-IT" altLang="it-IT" sz="3200">
                <a:solidFill>
                  <a:schemeClr val="accent2"/>
                </a:solidFill>
              </a:rPr>
              <a:t>hanno portato la vita sulla Terra</a:t>
            </a:r>
            <a:r>
              <a:rPr lang="pl-PL" altLang="it-IT" sz="3600">
                <a:solidFill>
                  <a:schemeClr val="accent2"/>
                </a:solidFill>
              </a:rPr>
              <a:t>?</a:t>
            </a:r>
            <a:endParaRPr lang="en-AU" altLang="it-IT" sz="3600">
              <a:solidFill>
                <a:schemeClr val="accent2"/>
              </a:solidFill>
            </a:endParaRPr>
          </a:p>
        </p:txBody>
      </p:sp>
      <p:pic>
        <p:nvPicPr>
          <p:cNvPr id="67587" name="Picture 5">
            <a:extLst>
              <a:ext uri="{FF2B5EF4-FFF2-40B4-BE49-F238E27FC236}">
                <a16:creationId xmlns:a16="http://schemas.microsoft.com/office/drawing/2014/main" id="{A7B2BE3A-EE0D-54E3-E835-0F59B671C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747713"/>
            <a:ext cx="41116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6">
            <a:extLst>
              <a:ext uri="{FF2B5EF4-FFF2-40B4-BE49-F238E27FC236}">
                <a16:creationId xmlns:a16="http://schemas.microsoft.com/office/drawing/2014/main" id="{B06643AC-C04A-07E4-A050-604D00B394A6}"/>
              </a:ext>
            </a:extLst>
          </p:cNvPr>
          <p:cNvSpPr txBox="1">
            <a:spLocks noChangeArrowheads="1"/>
          </p:cNvSpPr>
          <p:nvPr/>
        </p:nvSpPr>
        <p:spPr bwMode="auto">
          <a:xfrm>
            <a:off x="107950" y="3851275"/>
            <a:ext cx="4248150"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t>C</a:t>
            </a:r>
            <a:r>
              <a:rPr lang="pl-PL" altLang="it-IT" sz="1800"/>
              <a:t>ometa </a:t>
            </a:r>
            <a:r>
              <a:rPr lang="it-IT" altLang="it-IT" sz="1800"/>
              <a:t>di </a:t>
            </a:r>
            <a:r>
              <a:rPr lang="pl-PL" altLang="it-IT" sz="1800"/>
              <a:t>Halley (</a:t>
            </a:r>
            <a:r>
              <a:rPr lang="it-IT" altLang="it-IT" sz="1800"/>
              <a:t>ogni </a:t>
            </a:r>
            <a:r>
              <a:rPr lang="pl-PL" altLang="it-IT" sz="1800"/>
              <a:t>88 </a:t>
            </a:r>
            <a:r>
              <a:rPr lang="it-IT" altLang="it-IT" sz="1800"/>
              <a:t>anni</a:t>
            </a:r>
            <a:r>
              <a:rPr lang="pl-PL" altLang="it-IT" sz="1800"/>
              <a:t>), Hale-Bopp (1997)</a:t>
            </a:r>
            <a:r>
              <a:rPr lang="it-IT" altLang="it-IT" sz="1800"/>
              <a:t>. Le comete, in realtà, sono degli amassi della neve sporca (H</a:t>
            </a:r>
            <a:r>
              <a:rPr lang="it-IT" altLang="it-IT" sz="1800" baseline="-25000"/>
              <a:t>2</a:t>
            </a:r>
            <a:r>
              <a:rPr lang="it-IT" altLang="it-IT" sz="1800"/>
              <a:t>O, con le volte H</a:t>
            </a:r>
            <a:r>
              <a:rPr lang="it-IT" altLang="it-IT" sz="1800" baseline="-25000"/>
              <a:t>2</a:t>
            </a:r>
            <a:r>
              <a:rPr lang="it-IT" altLang="it-IT" sz="1800"/>
              <a:t>S, NH</a:t>
            </a:r>
            <a:r>
              <a:rPr lang="it-IT" altLang="it-IT" sz="1800" baseline="-25000"/>
              <a:t>3</a:t>
            </a:r>
            <a:r>
              <a:rPr lang="it-IT" altLang="it-IT" sz="1800"/>
              <a:t>, CH</a:t>
            </a:r>
            <a:r>
              <a:rPr lang="it-IT" altLang="it-IT" sz="1800" baseline="-25000"/>
              <a:t>4 </a:t>
            </a:r>
            <a:r>
              <a:rPr lang="it-IT" altLang="it-IT" sz="1800"/>
              <a:t>etc.). </a:t>
            </a:r>
          </a:p>
          <a:p>
            <a:pPr eaLnBrk="1" hangingPunct="1">
              <a:spcBef>
                <a:spcPct val="0"/>
              </a:spcBef>
              <a:buFontTx/>
              <a:buNone/>
            </a:pPr>
            <a:r>
              <a:rPr lang="it-IT" altLang="it-IT" sz="1800"/>
              <a:t>Si crede, che arrivano dalle zone remote del sistema Solare.</a:t>
            </a:r>
          </a:p>
          <a:p>
            <a:pPr eaLnBrk="1" hangingPunct="1">
              <a:spcBef>
                <a:spcPct val="0"/>
              </a:spcBef>
              <a:buFontTx/>
              <a:buNone/>
            </a:pPr>
            <a:r>
              <a:rPr lang="pl-PL" altLang="it-IT" sz="1800">
                <a:solidFill>
                  <a:srgbClr val="000099"/>
                </a:solidFill>
              </a:rPr>
              <a:t>D</a:t>
            </a:r>
            <a:r>
              <a:rPr lang="it-IT" altLang="it-IT" sz="1800">
                <a:solidFill>
                  <a:srgbClr val="000099"/>
                </a:solidFill>
              </a:rPr>
              <a:t>ue code</a:t>
            </a:r>
            <a:r>
              <a:rPr lang="pl-PL" altLang="it-IT" sz="1800">
                <a:solidFill>
                  <a:srgbClr val="000099"/>
                </a:solidFill>
              </a:rPr>
              <a:t>: </a:t>
            </a:r>
            <a:r>
              <a:rPr lang="it-IT" altLang="it-IT" sz="1800">
                <a:solidFill>
                  <a:srgbClr val="000099"/>
                </a:solidFill>
              </a:rPr>
              <a:t>una di polvere, curva lungo la traiettoria, lasciata dietro, </a:t>
            </a:r>
          </a:p>
          <a:p>
            <a:pPr eaLnBrk="1" hangingPunct="1">
              <a:spcBef>
                <a:spcPct val="0"/>
              </a:spcBef>
              <a:buFontTx/>
              <a:buNone/>
            </a:pPr>
            <a:r>
              <a:rPr lang="it-IT" altLang="it-IT" sz="1800">
                <a:solidFill>
                  <a:srgbClr val="000099"/>
                </a:solidFill>
              </a:rPr>
              <a:t>e un’altra gassosa, respinta dal vento solare</a:t>
            </a:r>
            <a:endParaRPr lang="en-AU" altLang="it-IT" sz="1800">
              <a:solidFill>
                <a:srgbClr val="000099"/>
              </a:solidFill>
            </a:endParaRPr>
          </a:p>
          <a:p>
            <a:pPr eaLnBrk="1" hangingPunct="1">
              <a:spcBef>
                <a:spcPct val="0"/>
              </a:spcBef>
              <a:buFontTx/>
              <a:buNone/>
            </a:pPr>
            <a:endParaRPr lang="it-IT" altLang="it-IT" sz="1800"/>
          </a:p>
          <a:p>
            <a:pPr eaLnBrk="1" hangingPunct="1">
              <a:spcBef>
                <a:spcPct val="0"/>
              </a:spcBef>
              <a:buFontTx/>
              <a:buNone/>
            </a:pPr>
            <a:endParaRPr lang="en-AU" altLang="it-IT" sz="1600">
              <a:solidFill>
                <a:srgbClr val="000099"/>
              </a:solidFill>
            </a:endParaRPr>
          </a:p>
        </p:txBody>
      </p:sp>
      <p:sp>
        <p:nvSpPr>
          <p:cNvPr id="67589" name="Rectangle 9">
            <a:extLst>
              <a:ext uri="{FF2B5EF4-FFF2-40B4-BE49-F238E27FC236}">
                <a16:creationId xmlns:a16="http://schemas.microsoft.com/office/drawing/2014/main" id="{AFEF63D3-5806-7102-3279-18A5A22C29EF}"/>
              </a:ext>
            </a:extLst>
          </p:cNvPr>
          <p:cNvSpPr>
            <a:spLocks noChangeArrowheads="1"/>
          </p:cNvSpPr>
          <p:nvPr/>
        </p:nvSpPr>
        <p:spPr bwMode="auto">
          <a:xfrm>
            <a:off x="611188" y="1060450"/>
            <a:ext cx="20637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000"/>
              <a:t>10e2296b000600824963b822.jpg</a:t>
            </a:r>
          </a:p>
        </p:txBody>
      </p:sp>
      <p:pic>
        <p:nvPicPr>
          <p:cNvPr id="6" name="Picture 5">
            <a:extLst>
              <a:ext uri="{FF2B5EF4-FFF2-40B4-BE49-F238E27FC236}">
                <a16:creationId xmlns:a16="http://schemas.microsoft.com/office/drawing/2014/main" id="{04CA8755-5980-061B-93FB-05538F04B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813" y="744538"/>
            <a:ext cx="41783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1">
            <a:extLst>
              <a:ext uri="{FF2B5EF4-FFF2-40B4-BE49-F238E27FC236}">
                <a16:creationId xmlns:a16="http://schemas.microsoft.com/office/drawing/2014/main" id="{56576FD3-E754-6CBA-FBDE-189F14D20E13}"/>
              </a:ext>
            </a:extLst>
          </p:cNvPr>
          <p:cNvSpPr>
            <a:spLocks noGrp="1" noChangeArrowheads="1"/>
          </p:cNvSpPr>
          <p:nvPr>
            <p:ph type="title"/>
          </p:nvPr>
        </p:nvSpPr>
        <p:spPr/>
        <p:txBody>
          <a:bodyPr/>
          <a:lstStyle/>
          <a:p>
            <a:r>
              <a:rPr lang="it-IT" altLang="it-IT" sz="3600"/>
              <a:t>Che cosa vediamo sul cielo?</a:t>
            </a:r>
          </a:p>
        </p:txBody>
      </p:sp>
      <p:pic>
        <p:nvPicPr>
          <p:cNvPr id="68611" name="Immagine 6">
            <a:extLst>
              <a:ext uri="{FF2B5EF4-FFF2-40B4-BE49-F238E27FC236}">
                <a16:creationId xmlns:a16="http://schemas.microsoft.com/office/drawing/2014/main" id="{E71513C3-3349-9DAC-0C89-C59505FE5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7638"/>
            <a:ext cx="502920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CasellaDiTesto 8">
            <a:extLst>
              <a:ext uri="{FF2B5EF4-FFF2-40B4-BE49-F238E27FC236}">
                <a16:creationId xmlns:a16="http://schemas.microsoft.com/office/drawing/2014/main" id="{F84A9B40-4448-749C-6C2C-77ED879ECD21}"/>
              </a:ext>
            </a:extLst>
          </p:cNvPr>
          <p:cNvSpPr txBox="1">
            <a:spLocks noChangeArrowheads="1"/>
          </p:cNvSpPr>
          <p:nvPr/>
        </p:nvSpPr>
        <p:spPr bwMode="auto">
          <a:xfrm>
            <a:off x="5251450" y="1435100"/>
            <a:ext cx="38925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a:t>I Greci erano convinti che</a:t>
            </a:r>
          </a:p>
          <a:p>
            <a:pPr>
              <a:spcBef>
                <a:spcPct val="0"/>
              </a:spcBef>
              <a:buFontTx/>
              <a:buNone/>
            </a:pPr>
            <a:r>
              <a:rPr lang="it-IT" altLang="it-IT" sz="2000"/>
              <a:t>le ‘stelle cadenti’, sono dei </a:t>
            </a:r>
          </a:p>
          <a:p>
            <a:pPr>
              <a:spcBef>
                <a:spcPct val="0"/>
              </a:spcBef>
              <a:buFontTx/>
              <a:buNone/>
            </a:pPr>
            <a:r>
              <a:rPr lang="it-IT" altLang="it-IT" sz="2000"/>
              <a:t>fenomeni atmosferici. Così</a:t>
            </a:r>
          </a:p>
          <a:p>
            <a:pPr>
              <a:spcBef>
                <a:spcPct val="0"/>
              </a:spcBef>
              <a:buFontTx/>
              <a:buNone/>
            </a:pPr>
            <a:r>
              <a:rPr lang="it-IT" altLang="it-IT" sz="2000"/>
              <a:t>le hanno chiamato ‘meteori’</a:t>
            </a:r>
          </a:p>
          <a:p>
            <a:pPr>
              <a:spcBef>
                <a:spcPct val="0"/>
              </a:spcBef>
              <a:buFontTx/>
              <a:buNone/>
            </a:pPr>
            <a:endParaRPr lang="it-IT" altLang="it-IT" sz="2000"/>
          </a:p>
          <a:p>
            <a:pPr>
              <a:spcBef>
                <a:spcPct val="0"/>
              </a:spcBef>
              <a:buFontTx/>
              <a:buNone/>
            </a:pPr>
            <a:r>
              <a:rPr lang="it-IT" altLang="it-IT" sz="2000"/>
              <a:t>Poi, distinguevano le meteore</a:t>
            </a:r>
          </a:p>
          <a:p>
            <a:pPr>
              <a:spcBef>
                <a:spcPct val="0"/>
              </a:spcBef>
              <a:buFontTx/>
              <a:buNone/>
            </a:pPr>
            <a:r>
              <a:rPr lang="it-IT" altLang="it-IT" sz="2000"/>
              <a:t>in volo da queste cadute sulla terra: meteoriti. Non è</a:t>
            </a:r>
          </a:p>
          <a:p>
            <a:pPr>
              <a:spcBef>
                <a:spcPct val="0"/>
              </a:spcBef>
              <a:buFontTx/>
              <a:buNone/>
            </a:pPr>
            <a:r>
              <a:rPr lang="it-IT" altLang="it-IT" sz="2000"/>
              <a:t>una distinzione importante:  </a:t>
            </a:r>
          </a:p>
          <a:p>
            <a:pPr>
              <a:spcBef>
                <a:spcPct val="0"/>
              </a:spcBef>
              <a:buFontTx/>
              <a:buNone/>
            </a:pPr>
            <a:r>
              <a:rPr lang="it-IT" altLang="it-IT" sz="2000"/>
              <a:t>oggi sappiamo, che meteore e meteoriti sono, semplicemente, sassi provenienti dallo spazio</a:t>
            </a:r>
          </a:p>
          <a:p>
            <a:pPr>
              <a:spcBef>
                <a:spcPct val="0"/>
              </a:spcBef>
              <a:buFontTx/>
              <a:buNone/>
            </a:pPr>
            <a:r>
              <a:rPr lang="it-IT" altLang="it-IT" sz="2000"/>
              <a:t>cosmico (vicino a noi).</a:t>
            </a:r>
          </a:p>
          <a:p>
            <a:pPr>
              <a:spcBef>
                <a:spcPct val="0"/>
              </a:spcBef>
              <a:buFontTx/>
              <a:buNone/>
            </a:pPr>
            <a:endParaRPr lang="it-IT" altLang="it-IT" sz="2000"/>
          </a:p>
          <a:p>
            <a:pPr>
              <a:spcBef>
                <a:spcPct val="0"/>
              </a:spcBef>
              <a:buFontTx/>
              <a:buNone/>
            </a:pPr>
            <a:r>
              <a:rPr lang="it-IT" altLang="it-IT" sz="2000"/>
              <a:t>Lo «sciame» di S. Lorenzo arriva 12 Agosto: una «stella cadente» al minuto (c.a.)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4">
            <a:extLst>
              <a:ext uri="{FF2B5EF4-FFF2-40B4-BE49-F238E27FC236}">
                <a16:creationId xmlns:a16="http://schemas.microsoft.com/office/drawing/2014/main" id="{09EA4C69-EF9B-3D24-BBF3-4F3EBD66B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2268538"/>
            <a:ext cx="646588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olo 1">
            <a:extLst>
              <a:ext uri="{FF2B5EF4-FFF2-40B4-BE49-F238E27FC236}">
                <a16:creationId xmlns:a16="http://schemas.microsoft.com/office/drawing/2014/main" id="{71EEBBEE-742D-5FBA-A7CB-205B85A78B98}"/>
              </a:ext>
            </a:extLst>
          </p:cNvPr>
          <p:cNvSpPr>
            <a:spLocks noGrp="1" noChangeArrowheads="1"/>
          </p:cNvSpPr>
          <p:nvPr>
            <p:ph type="title"/>
          </p:nvPr>
        </p:nvSpPr>
        <p:spPr>
          <a:xfrm>
            <a:off x="457200" y="-531813"/>
            <a:ext cx="8229600" cy="1673226"/>
          </a:xfrm>
        </p:spPr>
        <p:txBody>
          <a:bodyPr/>
          <a:lstStyle/>
          <a:p>
            <a:r>
              <a:rPr lang="it-IT" altLang="it-IT" sz="3600"/>
              <a:t>Il nostro «uovo» Solare (eliosfera)</a:t>
            </a:r>
          </a:p>
        </p:txBody>
      </p:sp>
      <p:sp>
        <p:nvSpPr>
          <p:cNvPr id="69636" name="CasellaDiTesto 5">
            <a:extLst>
              <a:ext uri="{FF2B5EF4-FFF2-40B4-BE49-F238E27FC236}">
                <a16:creationId xmlns:a16="http://schemas.microsoft.com/office/drawing/2014/main" id="{6934F4AA-F319-BBEF-C9EC-46D23B5B9217}"/>
              </a:ext>
            </a:extLst>
          </p:cNvPr>
          <p:cNvSpPr txBox="1">
            <a:spLocks noChangeArrowheads="1"/>
          </p:cNvSpPr>
          <p:nvPr/>
        </p:nvSpPr>
        <p:spPr bwMode="auto">
          <a:xfrm>
            <a:off x="179388" y="5861050"/>
            <a:ext cx="640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t>https://www.nasa.gov/mission_pages/voyager/final-frontier.html</a:t>
            </a:r>
          </a:p>
          <a:p>
            <a:pPr>
              <a:spcBef>
                <a:spcPct val="0"/>
              </a:spcBef>
              <a:buFontTx/>
              <a:buNone/>
            </a:pPr>
            <a:r>
              <a:rPr lang="it-IT" altLang="it-IT" sz="1200">
                <a:hlinkClick r:id="rId4"/>
              </a:rPr>
              <a:t>https://sci.esa.int/web/ulysses/-/28659-voyager-1-still-within-the-heliosphere</a:t>
            </a:r>
            <a:endParaRPr lang="it-IT" altLang="it-IT" sz="1200"/>
          </a:p>
          <a:p>
            <a:pPr>
              <a:spcBef>
                <a:spcPct val="0"/>
              </a:spcBef>
              <a:buFontTx/>
              <a:buNone/>
            </a:pPr>
            <a:r>
              <a:rPr lang="it-IT" altLang="it-IT" sz="1200">
                <a:hlinkClick r:id="rId5"/>
              </a:rPr>
              <a:t>https://voyager.jpl.nasa.gov/</a:t>
            </a:r>
            <a:endParaRPr lang="it-IT" altLang="it-IT" sz="1200"/>
          </a:p>
        </p:txBody>
      </p:sp>
      <p:pic>
        <p:nvPicPr>
          <p:cNvPr id="69637" name="Picture 6">
            <a:extLst>
              <a:ext uri="{FF2B5EF4-FFF2-40B4-BE49-F238E27FC236}">
                <a16:creationId xmlns:a16="http://schemas.microsoft.com/office/drawing/2014/main" id="{CFC77547-0E61-C4B4-FB08-AFF7CFA90E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765175"/>
            <a:ext cx="5472112"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7">
            <p14:nvContentPartPr>
              <p14:cNvPr id="3" name="Input penna 2">
                <a:extLst>
                  <a:ext uri="{FF2B5EF4-FFF2-40B4-BE49-F238E27FC236}">
                    <a16:creationId xmlns:a16="http://schemas.microsoft.com/office/drawing/2014/main" id="{15946D3B-70A4-9FBF-9E80-286BA3D27DC9}"/>
                  </a:ext>
                </a:extLst>
              </p14:cNvPr>
              <p14:cNvContentPartPr/>
              <p14:nvPr/>
            </p14:nvContentPartPr>
            <p14:xfrm>
              <a:off x="5657817" y="5703697"/>
              <a:ext cx="569160" cy="581040"/>
            </p14:xfrm>
          </p:contentPart>
        </mc:Choice>
        <mc:Fallback>
          <p:pic>
            <p:nvPicPr>
              <p:cNvPr id="3" name="Input penna 2">
                <a:extLst>
                  <a:ext uri="{FF2B5EF4-FFF2-40B4-BE49-F238E27FC236}">
                    <a16:creationId xmlns:a16="http://schemas.microsoft.com/office/drawing/2014/main" id="{15946D3B-70A4-9FBF-9E80-286BA3D27DC9}"/>
                  </a:ext>
                </a:extLst>
              </p:cNvPr>
              <p:cNvPicPr/>
              <p:nvPr/>
            </p:nvPicPr>
            <p:blipFill>
              <a:blip r:embed="rId8"/>
              <a:stretch>
                <a:fillRect/>
              </a:stretch>
            </p:blipFill>
            <p:spPr>
              <a:xfrm>
                <a:off x="5603851" y="5595697"/>
                <a:ext cx="676732" cy="796680"/>
              </a:xfrm>
              <a:prstGeom prst="rect">
                <a:avLst/>
              </a:prstGeom>
            </p:spPr>
          </p:pic>
        </mc:Fallback>
      </mc:AlternateContent>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a:extLst>
              <a:ext uri="{FF2B5EF4-FFF2-40B4-BE49-F238E27FC236}">
                <a16:creationId xmlns:a16="http://schemas.microsoft.com/office/drawing/2014/main" id="{0E33AC23-72B3-10C7-5C0F-CB58B2142886}"/>
              </a:ext>
            </a:extLst>
          </p:cNvPr>
          <p:cNvSpPr txBox="1">
            <a:spLocks noChangeArrowheads="1"/>
          </p:cNvSpPr>
          <p:nvPr/>
        </p:nvSpPr>
        <p:spPr bwMode="auto">
          <a:xfrm>
            <a:off x="325438" y="381000"/>
            <a:ext cx="8493125"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1pPr>
            <a:lvl2pPr marL="674688" indent="-2603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2pPr>
            <a:lvl3pPr marL="1036638" indent="-2079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3pPr>
            <a:lvl4pPr marL="1450975" indent="-206375"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4pPr>
            <a:lvl5pPr marL="1866900" indent="-2079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5pPr>
            <a:lvl6pPr marL="23241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6pPr>
            <a:lvl7pPr marL="27813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7pPr>
            <a:lvl8pPr marL="32385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8pPr>
            <a:lvl9pPr marL="36957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it-IT" sz="1500" b="1">
                <a:solidFill>
                  <a:srgbClr val="000000"/>
                </a:solidFill>
              </a:rPr>
              <a:t>Fig. 1 The counting rates (6-hour averages) of four different energetic particle species in the vicinity of the depletion region.(A) (y axis on right) GCR nuclei (mainly protons with E &gt; 70 MeV) penetrating the High Energy Telescope 1 (HET 1). </a:t>
            </a:r>
          </a:p>
        </p:txBody>
      </p:sp>
      <p:pic>
        <p:nvPicPr>
          <p:cNvPr id="71683" name="Picture 2">
            <a:extLst>
              <a:ext uri="{FF2B5EF4-FFF2-40B4-BE49-F238E27FC236}">
                <a16:creationId xmlns:a16="http://schemas.microsoft.com/office/drawing/2014/main" id="{B7AF3486-FF4A-1C3D-7A04-F831714C3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538" y="5943600"/>
            <a:ext cx="1227137" cy="652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4" name="Picture 3">
            <a:extLst>
              <a:ext uri="{FF2B5EF4-FFF2-40B4-BE49-F238E27FC236}">
                <a16:creationId xmlns:a16="http://schemas.microsoft.com/office/drawing/2014/main" id="{6350C52C-67CE-8B38-6829-54BA05DF0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001713"/>
            <a:ext cx="7804150" cy="4848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5" name="Text Box 4">
            <a:extLst>
              <a:ext uri="{FF2B5EF4-FFF2-40B4-BE49-F238E27FC236}">
                <a16:creationId xmlns:a16="http://schemas.microsoft.com/office/drawing/2014/main" id="{ED7FE210-2890-7806-5F96-C6B42935D1E7}"/>
              </a:ext>
            </a:extLst>
          </p:cNvPr>
          <p:cNvSpPr txBox="1">
            <a:spLocks noChangeArrowheads="1"/>
          </p:cNvSpPr>
          <p:nvPr/>
        </p:nvSpPr>
        <p:spPr bwMode="auto">
          <a:xfrm>
            <a:off x="671513"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1pPr>
            <a:lvl2pPr marL="674688" indent="-2603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2pPr>
            <a:lvl3pPr marL="1036638" indent="-2079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3pPr>
            <a:lvl4pPr marL="1450975" indent="-206375"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4pPr>
            <a:lvl5pPr marL="1866900" indent="-2079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5pPr>
            <a:lvl6pPr marL="2324100" indent="-207963"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6pPr>
            <a:lvl7pPr marL="2781300" indent="-207963"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7pPr>
            <a:lvl8pPr marL="3238500" indent="-207963"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8pPr>
            <a:lvl9pPr marL="3695700" indent="-207963"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it-IT" sz="1100" b="1">
                <a:solidFill>
                  <a:srgbClr val="000000"/>
                </a:solidFill>
              </a:rPr>
              <a:t>E C Stone et al. Science 2013;341:150-153</a:t>
            </a:r>
          </a:p>
        </p:txBody>
      </p:sp>
      <p:sp>
        <p:nvSpPr>
          <p:cNvPr id="71686" name="Text Box 5">
            <a:extLst>
              <a:ext uri="{FF2B5EF4-FFF2-40B4-BE49-F238E27FC236}">
                <a16:creationId xmlns:a16="http://schemas.microsoft.com/office/drawing/2014/main" id="{E31E9FFE-51D5-E950-02D4-F55A1BD665F4}"/>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1pPr>
            <a:lvl2pPr marL="674688" indent="-2603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2pPr>
            <a:lvl3pPr marL="1036638" indent="-2079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3pPr>
            <a:lvl4pPr marL="1450975" indent="-206375"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4pPr>
            <a:lvl5pPr marL="1866900" indent="-2079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5pPr>
            <a:lvl6pPr marL="23241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6pPr>
            <a:lvl7pPr marL="27813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7pPr>
            <a:lvl8pPr marL="32385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8pPr>
            <a:lvl9pPr marL="3695700" indent="-207963"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it-IT" sz="900">
                <a:solidFill>
                  <a:srgbClr val="000000"/>
                </a:solidFill>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2E602D1-110A-B732-A6BE-83EC105E6F67}"/>
              </a:ext>
            </a:extLst>
          </p:cNvPr>
          <p:cNvSpPr>
            <a:spLocks noGrp="1" noChangeArrowheads="1"/>
          </p:cNvSpPr>
          <p:nvPr>
            <p:ph type="title"/>
          </p:nvPr>
        </p:nvSpPr>
        <p:spPr/>
        <p:txBody>
          <a:bodyPr/>
          <a:lstStyle/>
          <a:p>
            <a:r>
              <a:rPr lang="it-IT" altLang="it-IT">
                <a:solidFill>
                  <a:schemeClr val="bg1"/>
                </a:solidFill>
              </a:rPr>
              <a:t>Ultima foto della famiglia</a:t>
            </a:r>
            <a:br>
              <a:rPr lang="en-AU" altLang="it-IT">
                <a:solidFill>
                  <a:schemeClr val="bg1"/>
                </a:solidFill>
              </a:rPr>
            </a:br>
            <a:endParaRPr lang="en-AU" altLang="it-IT">
              <a:solidFill>
                <a:schemeClr val="bg1"/>
              </a:solidFill>
            </a:endParaRPr>
          </a:p>
        </p:txBody>
      </p:sp>
      <p:pic>
        <p:nvPicPr>
          <p:cNvPr id="73731" name="Picture 4">
            <a:extLst>
              <a:ext uri="{FF2B5EF4-FFF2-40B4-BE49-F238E27FC236}">
                <a16:creationId xmlns:a16="http://schemas.microsoft.com/office/drawing/2014/main" id="{766F8171-8868-3D89-5D70-35EE96972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47750"/>
            <a:ext cx="5905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5">
            <a:extLst>
              <a:ext uri="{FF2B5EF4-FFF2-40B4-BE49-F238E27FC236}">
                <a16:creationId xmlns:a16="http://schemas.microsoft.com/office/drawing/2014/main" id="{372AACC1-4D35-D838-96F0-74F354EE2A59}"/>
              </a:ext>
            </a:extLst>
          </p:cNvPr>
          <p:cNvSpPr txBox="1">
            <a:spLocks noChangeArrowheads="1"/>
          </p:cNvSpPr>
          <p:nvPr/>
        </p:nvSpPr>
        <p:spPr bwMode="auto">
          <a:xfrm>
            <a:off x="2339975" y="5805488"/>
            <a:ext cx="50419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2400">
                <a:solidFill>
                  <a:schemeClr val="bg1"/>
                </a:solidFill>
              </a:rPr>
              <a:t>Nettuno </a:t>
            </a:r>
            <a:r>
              <a:rPr lang="pl-PL" altLang="it-IT" sz="2400">
                <a:solidFill>
                  <a:schemeClr val="bg1"/>
                </a:solidFill>
              </a:rPr>
              <a:t>	</a:t>
            </a:r>
            <a:r>
              <a:rPr lang="en-AU" altLang="it-IT" sz="2400">
                <a:solidFill>
                  <a:schemeClr val="bg1"/>
                </a:solidFill>
              </a:rPr>
              <a:t>Urano</a:t>
            </a:r>
            <a:r>
              <a:rPr lang="pl-PL" altLang="it-IT" sz="2400">
                <a:solidFill>
                  <a:schemeClr val="bg1"/>
                </a:solidFill>
              </a:rPr>
              <a:t>		</a:t>
            </a:r>
            <a:r>
              <a:rPr lang="en-AU" altLang="it-IT" sz="2400">
                <a:solidFill>
                  <a:schemeClr val="bg1"/>
                </a:solidFill>
              </a:rPr>
              <a:t>Saturno </a:t>
            </a:r>
            <a:endParaRPr lang="pl-PL" altLang="it-IT" sz="2400">
              <a:solidFill>
                <a:schemeClr val="bg1"/>
              </a:solidFill>
            </a:endParaRPr>
          </a:p>
          <a:p>
            <a:pPr eaLnBrk="1" hangingPunct="1">
              <a:spcBef>
                <a:spcPct val="0"/>
              </a:spcBef>
              <a:buFontTx/>
              <a:buNone/>
            </a:pPr>
            <a:r>
              <a:rPr lang="en-AU" altLang="it-IT" sz="2400">
                <a:solidFill>
                  <a:schemeClr val="bg1"/>
                </a:solidFill>
              </a:rPr>
              <a:t>Giove  </a:t>
            </a:r>
            <a:r>
              <a:rPr lang="pl-PL" altLang="it-IT" sz="2400">
                <a:solidFill>
                  <a:schemeClr val="bg1"/>
                </a:solidFill>
              </a:rPr>
              <a:t>	</a:t>
            </a:r>
            <a:r>
              <a:rPr lang="it-IT" altLang="it-IT" sz="2400">
                <a:solidFill>
                  <a:schemeClr val="bg1"/>
                </a:solidFill>
              </a:rPr>
              <a:t>Terra	</a:t>
            </a:r>
            <a:r>
              <a:rPr lang="pl-PL" altLang="it-IT" sz="2400">
                <a:solidFill>
                  <a:schemeClr val="bg1"/>
                </a:solidFill>
              </a:rPr>
              <a:t>	</a:t>
            </a:r>
            <a:r>
              <a:rPr lang="it-IT" altLang="it-IT" sz="2400">
                <a:solidFill>
                  <a:schemeClr val="bg1"/>
                </a:solidFill>
              </a:rPr>
              <a:t>Venere</a:t>
            </a:r>
            <a:r>
              <a:rPr lang="en-AU" altLang="it-IT" sz="1800">
                <a:solidFill>
                  <a:schemeClr val="hlink"/>
                </a:solidFill>
              </a:rPr>
              <a:t>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6D8CED3-6163-B03A-F7A7-8DE42013895C}"/>
              </a:ext>
            </a:extLst>
          </p:cNvPr>
          <p:cNvSpPr>
            <a:spLocks noGrp="1" noChangeArrowheads="1"/>
          </p:cNvSpPr>
          <p:nvPr>
            <p:ph type="title"/>
          </p:nvPr>
        </p:nvSpPr>
        <p:spPr>
          <a:xfrm>
            <a:off x="468313" y="0"/>
            <a:ext cx="8229600" cy="1143000"/>
          </a:xfrm>
        </p:spPr>
        <p:txBody>
          <a:bodyPr/>
          <a:lstStyle/>
          <a:p>
            <a:pPr eaLnBrk="1" hangingPunct="1"/>
            <a:r>
              <a:rPr lang="pl-PL" altLang="it-IT" sz="3600">
                <a:solidFill>
                  <a:schemeClr val="accent2"/>
                </a:solidFill>
              </a:rPr>
              <a:t>Bye-bye </a:t>
            </a:r>
            <a:r>
              <a:rPr lang="it-IT" altLang="it-IT" sz="3600">
                <a:solidFill>
                  <a:schemeClr val="accent2"/>
                </a:solidFill>
              </a:rPr>
              <a:t>pianeta blu</a:t>
            </a:r>
            <a:r>
              <a:rPr lang="pl-PL" altLang="it-IT" sz="3600">
                <a:solidFill>
                  <a:schemeClr val="accent2"/>
                </a:solidFill>
              </a:rPr>
              <a:t>!</a:t>
            </a:r>
            <a:endParaRPr lang="en-AU" altLang="it-IT" sz="3600">
              <a:solidFill>
                <a:schemeClr val="accent2"/>
              </a:solidFill>
            </a:endParaRPr>
          </a:p>
        </p:txBody>
      </p:sp>
      <p:pic>
        <p:nvPicPr>
          <p:cNvPr id="74755" name="Picture 3">
            <a:extLst>
              <a:ext uri="{FF2B5EF4-FFF2-40B4-BE49-F238E27FC236}">
                <a16:creationId xmlns:a16="http://schemas.microsoft.com/office/drawing/2014/main" id="{DA7B3D8A-7F80-CEF5-9239-402A46C94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81075"/>
            <a:ext cx="7634287"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2F9D4F3-0C74-6F9E-D9AB-62369EDF6CA8}"/>
              </a:ext>
            </a:extLst>
          </p:cNvPr>
          <p:cNvSpPr>
            <a:spLocks noGrp="1" noChangeArrowheads="1"/>
          </p:cNvSpPr>
          <p:nvPr>
            <p:ph type="title"/>
          </p:nvPr>
        </p:nvSpPr>
        <p:spPr/>
        <p:txBody>
          <a:bodyPr/>
          <a:lstStyle/>
          <a:p>
            <a:pPr eaLnBrk="1" hangingPunct="1"/>
            <a:r>
              <a:rPr lang="it-IT" altLang="it-IT" sz="3600"/>
              <a:t>Una stelle per me, una stella per te…</a:t>
            </a:r>
            <a:endParaRPr lang="en-AU" altLang="it-IT" sz="3600"/>
          </a:p>
        </p:txBody>
      </p:sp>
      <p:sp>
        <p:nvSpPr>
          <p:cNvPr id="75779" name="Rectangle 3">
            <a:extLst>
              <a:ext uri="{FF2B5EF4-FFF2-40B4-BE49-F238E27FC236}">
                <a16:creationId xmlns:a16="http://schemas.microsoft.com/office/drawing/2014/main" id="{2AD54095-E86D-07E7-A9C9-50A1539EACC9}"/>
              </a:ext>
            </a:extLst>
          </p:cNvPr>
          <p:cNvSpPr>
            <a:spLocks noGrp="1" noChangeArrowheads="1"/>
          </p:cNvSpPr>
          <p:nvPr>
            <p:ph type="body" idx="1"/>
          </p:nvPr>
        </p:nvSpPr>
        <p:spPr/>
        <p:txBody>
          <a:bodyPr/>
          <a:lstStyle/>
          <a:p>
            <a:pPr eaLnBrk="1" hangingPunct="1"/>
            <a:r>
              <a:rPr lang="it-IT" altLang="it-IT" sz="2800"/>
              <a:t>C</a:t>
            </a:r>
            <a:r>
              <a:rPr lang="pl-PL" altLang="it-IT" sz="2800"/>
              <a:t>atalog</a:t>
            </a:r>
            <a:r>
              <a:rPr lang="it-IT" altLang="it-IT" sz="2800"/>
              <a:t>o</a:t>
            </a:r>
            <a:r>
              <a:rPr lang="pl-PL" altLang="it-IT" sz="2800"/>
              <a:t> </a:t>
            </a:r>
            <a:r>
              <a:rPr lang="it-IT" altLang="it-IT" sz="2800"/>
              <a:t>di Ipparco</a:t>
            </a:r>
            <a:endParaRPr lang="pl-PL" altLang="it-IT" sz="2800"/>
          </a:p>
          <a:p>
            <a:pPr eaLnBrk="1" hangingPunct="1"/>
            <a:r>
              <a:rPr lang="pl-PL" altLang="it-IT" sz="2800"/>
              <a:t>Satel</a:t>
            </a:r>
            <a:r>
              <a:rPr lang="it-IT" altLang="it-IT" sz="2800"/>
              <a:t>l</a:t>
            </a:r>
            <a:r>
              <a:rPr lang="pl-PL" altLang="it-IT" sz="2800"/>
              <a:t>it</a:t>
            </a:r>
            <a:r>
              <a:rPr lang="it-IT" altLang="it-IT" sz="2800"/>
              <a:t>e</a:t>
            </a:r>
            <a:r>
              <a:rPr lang="pl-PL" altLang="it-IT" sz="2800"/>
              <a:t> „</a:t>
            </a:r>
            <a:r>
              <a:rPr lang="it-IT" altLang="it-IT" sz="2800"/>
              <a:t>Ipparco</a:t>
            </a:r>
            <a:r>
              <a:rPr lang="pl-PL" altLang="it-IT" sz="2800"/>
              <a:t>”</a:t>
            </a:r>
            <a:endParaRPr lang="it-IT" altLang="it-IT" sz="2800"/>
          </a:p>
          <a:p>
            <a:pPr eaLnBrk="1" hangingPunct="1"/>
            <a:r>
              <a:rPr lang="it-IT" altLang="it-IT" sz="2800"/>
              <a:t>Osservatorio </a:t>
            </a:r>
            <a:r>
              <a:rPr lang="pl-PL" altLang="it-IT" sz="2800"/>
              <a:t>„Apache-point” </a:t>
            </a:r>
            <a:r>
              <a:rPr lang="it-IT" altLang="it-IT" sz="2800"/>
              <a:t>in Texas</a:t>
            </a:r>
            <a:r>
              <a:rPr lang="pl-PL" altLang="it-IT" sz="2800"/>
              <a:t>:</a:t>
            </a:r>
          </a:p>
          <a:p>
            <a:pPr eaLnBrk="1" hangingPunct="1">
              <a:buFontTx/>
              <a:buNone/>
            </a:pPr>
            <a:r>
              <a:rPr lang="pl-PL" altLang="it-IT" sz="2800"/>
              <a:t>100 mln </a:t>
            </a:r>
            <a:r>
              <a:rPr lang="it-IT" altLang="it-IT" sz="2800"/>
              <a:t>di stelle nella nostra Galassia</a:t>
            </a:r>
            <a:endParaRPr lang="en-AU" altLang="it-IT" sz="2800"/>
          </a:p>
        </p:txBody>
      </p:sp>
      <p:pic>
        <p:nvPicPr>
          <p:cNvPr id="75780" name="Picture 4">
            <a:extLst>
              <a:ext uri="{FF2B5EF4-FFF2-40B4-BE49-F238E27FC236}">
                <a16:creationId xmlns:a16="http://schemas.microsoft.com/office/drawing/2014/main" id="{98139AB8-B676-0DE9-56C0-65AB677BF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789363"/>
            <a:ext cx="287972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a:extLst>
              <a:ext uri="{FF2B5EF4-FFF2-40B4-BE49-F238E27FC236}">
                <a16:creationId xmlns:a16="http://schemas.microsoft.com/office/drawing/2014/main" id="{2C1552A7-DD8C-B99A-7306-FC300854B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789363"/>
            <a:ext cx="3024188"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a:extLst>
              <a:ext uri="{FF2B5EF4-FFF2-40B4-BE49-F238E27FC236}">
                <a16:creationId xmlns:a16="http://schemas.microsoft.com/office/drawing/2014/main" id="{8A4DE3C4-8D20-8426-4775-0D592983E1E2}"/>
              </a:ext>
            </a:extLst>
          </p:cNvPr>
          <p:cNvSpPr txBox="1">
            <a:spLocks noChangeArrowheads="1"/>
          </p:cNvSpPr>
          <p:nvPr/>
        </p:nvSpPr>
        <p:spPr bwMode="auto">
          <a:xfrm>
            <a:off x="447675" y="6329363"/>
            <a:ext cx="41989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a:t>
            </a:r>
            <a:r>
              <a:rPr lang="it-IT" altLang="it-IT" sz="1800"/>
              <a:t>Cigno</a:t>
            </a:r>
            <a:r>
              <a:rPr lang="pl-PL" altLang="it-IT" sz="1800"/>
              <a:t>” 			„</a:t>
            </a:r>
            <a:r>
              <a:rPr lang="it-IT" altLang="it-IT" sz="1800"/>
              <a:t>Cassiopea</a:t>
            </a:r>
            <a:r>
              <a:rPr lang="pl-PL" altLang="it-IT" sz="1800"/>
              <a:t>”</a:t>
            </a:r>
            <a:endParaRPr lang="en-AU" altLang="it-IT"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2423EBF-DB52-F26F-3AE6-FA3568C77E50}"/>
              </a:ext>
            </a:extLst>
          </p:cNvPr>
          <p:cNvSpPr>
            <a:spLocks noGrp="1" noChangeArrowheads="1"/>
          </p:cNvSpPr>
          <p:nvPr>
            <p:ph type="title"/>
          </p:nvPr>
        </p:nvSpPr>
        <p:spPr>
          <a:xfrm>
            <a:off x="1258888" y="188913"/>
            <a:ext cx="8229600" cy="1143000"/>
          </a:xfrm>
        </p:spPr>
        <p:txBody>
          <a:bodyPr/>
          <a:lstStyle/>
          <a:p>
            <a:pPr eaLnBrk="1" hangingPunct="1"/>
            <a:r>
              <a:rPr lang="it-IT" altLang="it-IT" sz="3200">
                <a:solidFill>
                  <a:srgbClr val="0033CC"/>
                </a:solidFill>
              </a:rPr>
              <a:t>Cerca la Luna, Venere</a:t>
            </a:r>
            <a:r>
              <a:rPr lang="pl-PL" altLang="it-IT" sz="3200">
                <a:solidFill>
                  <a:srgbClr val="0033CC"/>
                </a:solidFill>
              </a:rPr>
              <a:t>,</a:t>
            </a:r>
            <a:r>
              <a:rPr lang="it-IT" altLang="it-IT" sz="3200">
                <a:solidFill>
                  <a:srgbClr val="0033CC"/>
                </a:solidFill>
              </a:rPr>
              <a:t> Giove</a:t>
            </a:r>
            <a:r>
              <a:rPr lang="pl-PL" altLang="it-IT" sz="3200">
                <a:solidFill>
                  <a:srgbClr val="0033CC"/>
                </a:solidFill>
              </a:rPr>
              <a:t> </a:t>
            </a:r>
            <a:endParaRPr lang="en-US" altLang="it-IT" sz="3200">
              <a:solidFill>
                <a:srgbClr val="0033CC"/>
              </a:solidFill>
            </a:endParaRPr>
          </a:p>
        </p:txBody>
      </p:sp>
      <p:pic>
        <p:nvPicPr>
          <p:cNvPr id="103427" name="Picture 3">
            <a:extLst>
              <a:ext uri="{FF2B5EF4-FFF2-40B4-BE49-F238E27FC236}">
                <a16:creationId xmlns:a16="http://schemas.microsoft.com/office/drawing/2014/main" id="{E84BC2E7-B1DD-5050-3456-C054E11B9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052513"/>
            <a:ext cx="71977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a:extLst>
              <a:ext uri="{FF2B5EF4-FFF2-40B4-BE49-F238E27FC236}">
                <a16:creationId xmlns:a16="http://schemas.microsoft.com/office/drawing/2014/main" id="{87328CEC-BB5E-5EFE-B900-150366D77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76325"/>
            <a:ext cx="43370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a:extLst>
              <a:ext uri="{FF2B5EF4-FFF2-40B4-BE49-F238E27FC236}">
                <a16:creationId xmlns:a16="http://schemas.microsoft.com/office/drawing/2014/main" id="{F244AA33-2BB6-FE56-7C11-EAB4CD9B837A}"/>
              </a:ext>
            </a:extLst>
          </p:cNvPr>
          <p:cNvSpPr txBox="1">
            <a:spLocks noChangeArrowheads="1"/>
          </p:cNvSpPr>
          <p:nvPr/>
        </p:nvSpPr>
        <p:spPr bwMode="auto">
          <a:xfrm>
            <a:off x="7356475" y="1331913"/>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C000"/>
                </a:solidFill>
              </a:rPr>
              <a:t>Bamberg</a:t>
            </a:r>
          </a:p>
          <a:p>
            <a:pPr eaLnBrk="1" hangingPunct="1">
              <a:spcBef>
                <a:spcPct val="0"/>
              </a:spcBef>
              <a:buFontTx/>
              <a:buNone/>
            </a:pPr>
            <a:r>
              <a:rPr lang="pl-PL" altLang="it-IT" sz="1800">
                <a:solidFill>
                  <a:srgbClr val="FFC000"/>
                </a:solidFill>
              </a:rPr>
              <a:t>25.03.2012</a:t>
            </a:r>
            <a:endParaRPr lang="en-US" altLang="it-IT" sz="1800">
              <a:solidFill>
                <a:srgbClr val="FFC000"/>
              </a:solidFill>
            </a:endParaRPr>
          </a:p>
        </p:txBody>
      </p:sp>
      <p:sp>
        <p:nvSpPr>
          <p:cNvPr id="9222" name="Text Box 6">
            <a:extLst>
              <a:ext uri="{FF2B5EF4-FFF2-40B4-BE49-F238E27FC236}">
                <a16:creationId xmlns:a16="http://schemas.microsoft.com/office/drawing/2014/main" id="{468DF617-54F9-93AE-3584-3669108C51E6}"/>
              </a:ext>
            </a:extLst>
          </p:cNvPr>
          <p:cNvSpPr txBox="1">
            <a:spLocks noChangeArrowheads="1"/>
          </p:cNvSpPr>
          <p:nvPr/>
        </p:nvSpPr>
        <p:spPr bwMode="auto">
          <a:xfrm>
            <a:off x="1331913" y="6092825"/>
            <a:ext cx="1474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M. Karwasz</a:t>
            </a:r>
            <a:endParaRPr lang="en-US" altLang="it-IT" sz="1400">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3427"/>
                                        </p:tgtEl>
                                        <p:attrNameLst>
                                          <p:attrName>style.visibility</p:attrName>
                                        </p:attrNameLst>
                                      </p:cBhvr>
                                      <p:to>
                                        <p:strVal val="visible"/>
                                      </p:to>
                                    </p:set>
                                    <p:anim calcmode="lin" valueType="num">
                                      <p:cBhvr>
                                        <p:cTn id="7" dur="3000" fill="hold"/>
                                        <p:tgtEl>
                                          <p:spTgt spid="103427"/>
                                        </p:tgtEl>
                                        <p:attrNameLst>
                                          <p:attrName>ppt_w</p:attrName>
                                        </p:attrNameLst>
                                      </p:cBhvr>
                                      <p:tavLst>
                                        <p:tav tm="0">
                                          <p:val>
                                            <p:fltVal val="0"/>
                                          </p:val>
                                        </p:tav>
                                        <p:tav tm="100000">
                                          <p:val>
                                            <p:strVal val="#ppt_w"/>
                                          </p:val>
                                        </p:tav>
                                      </p:tavLst>
                                    </p:anim>
                                    <p:anim calcmode="lin" valueType="num">
                                      <p:cBhvr>
                                        <p:cTn id="8" dur="3000" fill="hold"/>
                                        <p:tgtEl>
                                          <p:spTgt spid="1034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03428"/>
                                        </p:tgtEl>
                                        <p:attrNameLst>
                                          <p:attrName>style.visibility</p:attrName>
                                        </p:attrNameLst>
                                      </p:cBhvr>
                                      <p:to>
                                        <p:strVal val="visible"/>
                                      </p:to>
                                    </p:set>
                                    <p:anim calcmode="lin" valueType="num">
                                      <p:cBhvr>
                                        <p:cTn id="13" dur="2000" fill="hold"/>
                                        <p:tgtEl>
                                          <p:spTgt spid="103428"/>
                                        </p:tgtEl>
                                        <p:attrNameLst>
                                          <p:attrName>ppt_w</p:attrName>
                                        </p:attrNameLst>
                                      </p:cBhvr>
                                      <p:tavLst>
                                        <p:tav tm="0">
                                          <p:val>
                                            <p:fltVal val="0"/>
                                          </p:val>
                                        </p:tav>
                                        <p:tav tm="100000">
                                          <p:val>
                                            <p:strVal val="#ppt_w"/>
                                          </p:val>
                                        </p:tav>
                                      </p:tavLst>
                                    </p:anim>
                                    <p:anim calcmode="lin" valueType="num">
                                      <p:cBhvr>
                                        <p:cTn id="14" dur="2000" fill="hold"/>
                                        <p:tgtEl>
                                          <p:spTgt spid="1034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2031BD6E-5900-6DBB-90C7-77614EC6D55C}"/>
              </a:ext>
            </a:extLst>
          </p:cNvPr>
          <p:cNvSpPr>
            <a:spLocks noGrp="1" noChangeArrowheads="1"/>
          </p:cNvSpPr>
          <p:nvPr>
            <p:ph type="title"/>
          </p:nvPr>
        </p:nvSpPr>
        <p:spPr>
          <a:xfrm>
            <a:off x="827088" y="260350"/>
            <a:ext cx="7796212" cy="1143000"/>
          </a:xfrm>
        </p:spPr>
        <p:txBody>
          <a:bodyPr/>
          <a:lstStyle/>
          <a:p>
            <a:pPr eaLnBrk="1" hangingPunct="1"/>
            <a:r>
              <a:rPr lang="it-IT" altLang="it-IT" sz="3600"/>
              <a:t>Di che colore sono le stelle</a:t>
            </a:r>
            <a:r>
              <a:rPr lang="pl-PL" altLang="it-IT" sz="3600"/>
              <a:t>?</a:t>
            </a:r>
            <a:endParaRPr lang="en-US" altLang="it-IT" sz="3600"/>
          </a:p>
        </p:txBody>
      </p:sp>
      <p:pic>
        <p:nvPicPr>
          <p:cNvPr id="76803" name="Picture 5">
            <a:extLst>
              <a:ext uri="{FF2B5EF4-FFF2-40B4-BE49-F238E27FC236}">
                <a16:creationId xmlns:a16="http://schemas.microsoft.com/office/drawing/2014/main" id="{6DC21E6F-8B3E-519D-F93D-362A13E2F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681163"/>
            <a:ext cx="4679950" cy="4494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6804" name="Picture 6">
            <a:extLst>
              <a:ext uri="{FF2B5EF4-FFF2-40B4-BE49-F238E27FC236}">
                <a16:creationId xmlns:a16="http://schemas.microsoft.com/office/drawing/2014/main" id="{E39528DF-2E1E-7FCB-AD35-76E83F29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01"/>
          <a:stretch>
            <a:fillRect/>
          </a:stretch>
        </p:blipFill>
        <p:spPr bwMode="auto">
          <a:xfrm>
            <a:off x="5724525" y="1484313"/>
            <a:ext cx="23622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7">
            <a:extLst>
              <a:ext uri="{FF2B5EF4-FFF2-40B4-BE49-F238E27FC236}">
                <a16:creationId xmlns:a16="http://schemas.microsoft.com/office/drawing/2014/main" id="{1508BB27-1F0A-C44C-92FC-4D035F54C187}"/>
              </a:ext>
            </a:extLst>
          </p:cNvPr>
          <p:cNvSpPr txBox="1">
            <a:spLocks noChangeArrowheads="1"/>
          </p:cNvSpPr>
          <p:nvPr/>
        </p:nvSpPr>
        <p:spPr bwMode="auto">
          <a:xfrm>
            <a:off x="5632450" y="5753100"/>
            <a:ext cx="328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Obserwatorium astronomiczne</a:t>
            </a:r>
          </a:p>
          <a:p>
            <a:pPr eaLnBrk="1" hangingPunct="1">
              <a:spcBef>
                <a:spcPct val="0"/>
              </a:spcBef>
              <a:buFontTx/>
              <a:buNone/>
            </a:pPr>
            <a:r>
              <a:rPr lang="pl-PL" altLang="it-IT" sz="1800"/>
              <a:t>Piwnice k/ Torunia</a:t>
            </a:r>
            <a:endParaRPr lang="en-AU" altLang="it-IT" sz="1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5BB65F4-E880-E8AD-E1D5-0C58EDB5F9DB}"/>
              </a:ext>
            </a:extLst>
          </p:cNvPr>
          <p:cNvSpPr>
            <a:spLocks noGrp="1" noChangeArrowheads="1"/>
          </p:cNvSpPr>
          <p:nvPr>
            <p:ph type="title"/>
          </p:nvPr>
        </p:nvSpPr>
        <p:spPr>
          <a:xfrm>
            <a:off x="5657850" y="398463"/>
            <a:ext cx="7796213" cy="1143000"/>
          </a:xfrm>
        </p:spPr>
        <p:txBody>
          <a:bodyPr/>
          <a:lstStyle/>
          <a:p>
            <a:pPr algn="l" eaLnBrk="1" hangingPunct="1"/>
            <a:r>
              <a:rPr lang="pl-PL" altLang="it-IT" sz="2400">
                <a:solidFill>
                  <a:schemeClr val="accent2"/>
                </a:solidFill>
              </a:rPr>
              <a:t>Diagram</a:t>
            </a:r>
            <a:r>
              <a:rPr lang="it-IT" altLang="it-IT" sz="2400">
                <a:solidFill>
                  <a:schemeClr val="accent2"/>
                </a:solidFill>
              </a:rPr>
              <a:t>ma di</a:t>
            </a:r>
            <a:br>
              <a:rPr lang="pl-PL" altLang="it-IT" sz="2400">
                <a:solidFill>
                  <a:schemeClr val="accent2"/>
                </a:solidFill>
              </a:rPr>
            </a:br>
            <a:r>
              <a:rPr lang="pl-PL" altLang="it-IT" sz="2400">
                <a:solidFill>
                  <a:schemeClr val="accent2"/>
                </a:solidFill>
              </a:rPr>
              <a:t>„Herschprung</a:t>
            </a:r>
            <a:br>
              <a:rPr lang="pl-PL" altLang="it-IT" sz="2400">
                <a:solidFill>
                  <a:schemeClr val="accent2"/>
                </a:solidFill>
              </a:rPr>
            </a:br>
            <a:r>
              <a:rPr lang="pl-PL" altLang="it-IT" sz="2400">
                <a:solidFill>
                  <a:schemeClr val="accent2"/>
                </a:solidFill>
              </a:rPr>
              <a:t>-Russel”</a:t>
            </a:r>
            <a:endParaRPr lang="en-US" altLang="it-IT" sz="2400">
              <a:solidFill>
                <a:schemeClr val="accent2"/>
              </a:solidFill>
            </a:endParaRPr>
          </a:p>
        </p:txBody>
      </p:sp>
      <p:sp>
        <p:nvSpPr>
          <p:cNvPr id="77827" name="Text Box 5">
            <a:extLst>
              <a:ext uri="{FF2B5EF4-FFF2-40B4-BE49-F238E27FC236}">
                <a16:creationId xmlns:a16="http://schemas.microsoft.com/office/drawing/2014/main" id="{AD2AAC6E-C9D0-D775-361D-AD7933EF74F1}"/>
              </a:ext>
            </a:extLst>
          </p:cNvPr>
          <p:cNvSpPr txBox="1">
            <a:spLocks noChangeArrowheads="1"/>
          </p:cNvSpPr>
          <p:nvPr/>
        </p:nvSpPr>
        <p:spPr bwMode="auto">
          <a:xfrm>
            <a:off x="395288" y="6067425"/>
            <a:ext cx="45069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t>Donne-astronome all’inizio del XX secolo</a:t>
            </a:r>
            <a:r>
              <a:rPr lang="pl-PL" altLang="it-IT" sz="1800"/>
              <a:t>: </a:t>
            </a:r>
          </a:p>
          <a:p>
            <a:pPr eaLnBrk="1" hangingPunct="1">
              <a:spcBef>
                <a:spcPct val="0"/>
              </a:spcBef>
              <a:buFontTx/>
              <a:buNone/>
            </a:pPr>
            <a:r>
              <a:rPr lang="it-IT" altLang="it-IT" sz="1800"/>
              <a:t>spettri (i.e. colori) di milioni di stelle</a:t>
            </a:r>
            <a:endParaRPr lang="en-AU" altLang="it-IT" sz="1800"/>
          </a:p>
        </p:txBody>
      </p:sp>
      <p:pic>
        <p:nvPicPr>
          <p:cNvPr id="77828" name="Picture 6">
            <a:extLst>
              <a:ext uri="{FF2B5EF4-FFF2-40B4-BE49-F238E27FC236}">
                <a16:creationId xmlns:a16="http://schemas.microsoft.com/office/drawing/2014/main" id="{1EC36299-4709-5728-1100-41B595E83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19100"/>
            <a:ext cx="5362575"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45C29B77-2D96-D747-348F-306B2CD42E80}"/>
              </a:ext>
            </a:extLst>
          </p:cNvPr>
          <p:cNvSpPr txBox="1"/>
          <p:nvPr/>
        </p:nvSpPr>
        <p:spPr>
          <a:xfrm>
            <a:off x="5657850" y="1692275"/>
            <a:ext cx="2819400" cy="4740275"/>
          </a:xfrm>
          <a:prstGeom prst="rect">
            <a:avLst/>
          </a:prstGeom>
          <a:noFill/>
        </p:spPr>
        <p:txBody>
          <a:bodyPr>
            <a:spAutoFit/>
          </a:bodyPr>
          <a:lstStyle/>
          <a:p>
            <a:pPr>
              <a:defRPr/>
            </a:pPr>
            <a:r>
              <a:rPr lang="it-IT" sz="2200" dirty="0">
                <a:latin typeface="+mn-lt"/>
              </a:rPr>
              <a:t>«Ma di esse, come de corpi, &amp; unita,</a:t>
            </a:r>
          </a:p>
          <a:p>
            <a:pPr>
              <a:defRPr/>
            </a:pPr>
            <a:r>
              <a:rPr lang="it-IT" sz="2200" dirty="0" err="1">
                <a:latin typeface="+mn-lt"/>
              </a:rPr>
              <a:t>hauenti</a:t>
            </a:r>
            <a:r>
              <a:rPr lang="it-IT" sz="2200" dirty="0">
                <a:latin typeface="+mn-lt"/>
              </a:rPr>
              <a:t> ordine &amp; inanimati al tuto pensiamo. Et bisogna stimare, come Se </a:t>
            </a:r>
            <a:r>
              <a:rPr lang="it-IT" sz="2200" dirty="0" err="1">
                <a:latin typeface="+mn-lt"/>
              </a:rPr>
              <a:t>hauenti</a:t>
            </a:r>
            <a:r>
              <a:rPr lang="it-IT" sz="2200" dirty="0">
                <a:latin typeface="+mn-lt"/>
              </a:rPr>
              <a:t> vita, &amp; </a:t>
            </a:r>
            <a:r>
              <a:rPr lang="it-IT" sz="2200" dirty="0" err="1">
                <a:latin typeface="+mn-lt"/>
              </a:rPr>
              <a:t>attione</a:t>
            </a:r>
            <a:r>
              <a:rPr lang="it-IT" sz="2200" dirty="0">
                <a:latin typeface="+mn-lt"/>
              </a:rPr>
              <a:t>.»</a:t>
            </a:r>
          </a:p>
          <a:p>
            <a:pPr>
              <a:defRPr/>
            </a:pPr>
            <a:endParaRPr lang="it-IT" dirty="0">
              <a:latin typeface="Times New Roman" panose="02020603050405020304" pitchFamily="18" charset="0"/>
            </a:endParaRPr>
          </a:p>
          <a:p>
            <a:pPr>
              <a:defRPr/>
            </a:pPr>
            <a:r>
              <a:rPr lang="it-IT" dirty="0">
                <a:latin typeface="Times New Roman" panose="02020603050405020304" pitchFamily="18" charset="0"/>
              </a:rPr>
              <a:t> </a:t>
            </a:r>
            <a:r>
              <a:rPr lang="it-IT" i="1" dirty="0">
                <a:latin typeface="Times New Roman" panose="02020603050405020304" pitchFamily="18" charset="0"/>
              </a:rPr>
              <a:t>De celo et mondo Aristotele tradotto di greco in volgare italiano</a:t>
            </a:r>
            <a:r>
              <a:rPr lang="it-IT" dirty="0">
                <a:latin typeface="Times New Roman" panose="02020603050405020304" pitchFamily="18" charset="0"/>
              </a:rPr>
              <a:t>. Per Antonio </a:t>
            </a:r>
            <a:r>
              <a:rPr lang="it-IT" dirty="0" err="1">
                <a:latin typeface="Times New Roman" panose="02020603050405020304" pitchFamily="18" charset="0"/>
              </a:rPr>
              <a:t>Bruccioli</a:t>
            </a:r>
            <a:r>
              <a:rPr lang="it-IT" dirty="0">
                <a:latin typeface="Times New Roman" panose="02020603050405020304" pitchFamily="18" charset="0"/>
              </a:rPr>
              <a:t>. Impresso in </a:t>
            </a:r>
            <a:r>
              <a:rPr lang="it-IT" dirty="0" err="1">
                <a:latin typeface="Times New Roman" panose="02020603050405020304" pitchFamily="18" charset="0"/>
              </a:rPr>
              <a:t>Venetia</a:t>
            </a:r>
            <a:r>
              <a:rPr lang="it-IT" dirty="0">
                <a:latin typeface="Times New Roman" panose="02020603050405020304" pitchFamily="18" charset="0"/>
              </a:rPr>
              <a:t>, per </a:t>
            </a:r>
            <a:r>
              <a:rPr lang="it-IT" dirty="0" err="1">
                <a:latin typeface="Times New Roman" panose="02020603050405020304" pitchFamily="18" charset="0"/>
              </a:rPr>
              <a:t>Bartholomeo</a:t>
            </a:r>
            <a:r>
              <a:rPr lang="it-IT" dirty="0">
                <a:latin typeface="Times New Roman" panose="02020603050405020304" pitchFamily="18" charset="0"/>
              </a:rPr>
              <a:t> Imperatore nel 1552.</a:t>
            </a:r>
            <a:endParaRPr lang="it-IT" dirty="0"/>
          </a:p>
        </p:txBody>
      </p:sp>
      <p:sp>
        <p:nvSpPr>
          <p:cNvPr id="77830" name="Text Box 4">
            <a:extLst>
              <a:ext uri="{FF2B5EF4-FFF2-40B4-BE49-F238E27FC236}">
                <a16:creationId xmlns:a16="http://schemas.microsoft.com/office/drawing/2014/main" id="{55F6F8B4-BE82-5DD7-9F5D-90DA6EBF5A3D}"/>
              </a:ext>
            </a:extLst>
          </p:cNvPr>
          <p:cNvSpPr txBox="1">
            <a:spLocks noChangeArrowheads="1"/>
          </p:cNvSpPr>
          <p:nvPr/>
        </p:nvSpPr>
        <p:spPr bwMode="auto">
          <a:xfrm>
            <a:off x="776288" y="5013325"/>
            <a:ext cx="15144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400">
                <a:solidFill>
                  <a:srgbClr val="FFFF00"/>
                </a:solidFill>
                <a:latin typeface="Times New Roman" panose="02020603050405020304" pitchFamily="18" charset="0"/>
              </a:rPr>
              <a:t>Source</a:t>
            </a:r>
            <a:r>
              <a:rPr lang="pl-PL" altLang="it-IT" sz="1400">
                <a:solidFill>
                  <a:srgbClr val="FFFF00"/>
                </a:solidFill>
                <a:latin typeface="Times New Roman" panose="02020603050405020304" pitchFamily="18" charset="0"/>
              </a:rPr>
              <a:t>: Wikipedia</a:t>
            </a:r>
            <a:endParaRPr lang="en-US" altLang="it-IT" sz="1400">
              <a:solidFill>
                <a:srgbClr val="FFFF00"/>
              </a:solidFill>
              <a:latin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649F272F-E08F-B5D6-12A1-78C752C7A4A8}"/>
              </a:ext>
            </a:extLst>
          </p:cNvPr>
          <p:cNvSpPr>
            <a:spLocks noGrp="1" noChangeArrowheads="1"/>
          </p:cNvSpPr>
          <p:nvPr>
            <p:ph type="title"/>
          </p:nvPr>
        </p:nvSpPr>
        <p:spPr/>
        <p:txBody>
          <a:bodyPr/>
          <a:lstStyle/>
          <a:p>
            <a:pPr eaLnBrk="1" hangingPunct="1"/>
            <a:r>
              <a:rPr lang="it-IT" altLang="it-IT" sz="3600">
                <a:solidFill>
                  <a:schemeClr val="accent2"/>
                </a:solidFill>
              </a:rPr>
              <a:t>Così nascono le stelle</a:t>
            </a:r>
            <a:endParaRPr lang="en-AU" altLang="it-IT" sz="3600">
              <a:solidFill>
                <a:schemeClr val="accent2"/>
              </a:solidFill>
            </a:endParaRPr>
          </a:p>
        </p:txBody>
      </p:sp>
      <p:pic>
        <p:nvPicPr>
          <p:cNvPr id="78851" name="Picture 4">
            <a:extLst>
              <a:ext uri="{FF2B5EF4-FFF2-40B4-BE49-F238E27FC236}">
                <a16:creationId xmlns:a16="http://schemas.microsoft.com/office/drawing/2014/main" id="{02350D4E-5A9B-572E-811E-3AA8F3883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628775"/>
            <a:ext cx="2865437"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
            <a:extLst>
              <a:ext uri="{FF2B5EF4-FFF2-40B4-BE49-F238E27FC236}">
                <a16:creationId xmlns:a16="http://schemas.microsoft.com/office/drawing/2014/main" id="{8D578DD5-D2BB-9685-5D06-0E2B53055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713" y="1628775"/>
            <a:ext cx="5940425"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6">
            <a:extLst>
              <a:ext uri="{FF2B5EF4-FFF2-40B4-BE49-F238E27FC236}">
                <a16:creationId xmlns:a16="http://schemas.microsoft.com/office/drawing/2014/main" id="{60CE98AE-24FA-6809-7EB1-47000EB0907C}"/>
              </a:ext>
            </a:extLst>
          </p:cNvPr>
          <p:cNvSpPr>
            <a:spLocks noChangeArrowheads="1"/>
          </p:cNvSpPr>
          <p:nvPr/>
        </p:nvSpPr>
        <p:spPr bwMode="auto">
          <a:xfrm>
            <a:off x="0" y="4746625"/>
            <a:ext cx="8464550"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Arial Unicode MS" pitchFamily="34" charset="-128"/>
                <a:cs typeface="Times New Roman" panose="02020603050405020304" pitchFamily="18" charset="0"/>
              </a:rPr>
              <a:t>La nube interstellare vicina alla stella di </a:t>
            </a:r>
            <a:r>
              <a:rPr lang="pl-PL" altLang="it-IT" sz="1800">
                <a:latin typeface="Arial Unicode MS" pitchFamily="34" charset="-128"/>
                <a:cs typeface="Times New Roman" panose="02020603050405020304" pitchFamily="18" charset="0"/>
              </a:rPr>
              <a:t>ρ-</a:t>
            </a:r>
            <a:r>
              <a:rPr lang="pl-PL" altLang="it-IT" sz="1800" i="1">
                <a:latin typeface="Arial Unicode MS" pitchFamily="34" charset="-128"/>
                <a:cs typeface="Times New Roman" panose="02020603050405020304" pitchFamily="18" charset="0"/>
              </a:rPr>
              <a:t>Ophiuchi</a:t>
            </a:r>
            <a:r>
              <a:rPr lang="it-IT" altLang="it-IT" sz="1800" i="1">
                <a:latin typeface="Arial Unicode MS" pitchFamily="34" charset="-128"/>
                <a:cs typeface="Times New Roman" panose="02020603050405020304" pitchFamily="18" charset="0"/>
              </a:rPr>
              <a:t> </a:t>
            </a:r>
            <a:r>
              <a:rPr lang="it-IT" altLang="it-IT" sz="1800">
                <a:latin typeface="Arial Unicode MS" pitchFamily="34" charset="-128"/>
                <a:cs typeface="Times New Roman" panose="02020603050405020304" pitchFamily="18" charset="0"/>
              </a:rPr>
              <a:t>(costellazione Serpentario)</a:t>
            </a:r>
            <a:r>
              <a:rPr lang="it-IT" altLang="it-IT" sz="1800" i="1">
                <a:latin typeface="Arial Unicode MS" pitchFamily="34" charset="-128"/>
                <a:cs typeface="Times New Roman" panose="02020603050405020304" pitchFamily="18" charset="0"/>
              </a:rPr>
              <a:t>  </a:t>
            </a:r>
            <a:r>
              <a:rPr lang="pl-PL" altLang="it-IT" sz="1800" u="sng" baseline="30000">
                <a:solidFill>
                  <a:srgbClr val="800080"/>
                </a:solidFill>
                <a:latin typeface="Arial Unicode MS" pitchFamily="34" charset="-128"/>
                <a:cs typeface="Times New Roman" panose="02020603050405020304" pitchFamily="18" charset="0"/>
              </a:rPr>
              <a:t>[1]</a:t>
            </a:r>
            <a:r>
              <a:rPr lang="it-IT" altLang="it-IT" sz="1800" u="sng" baseline="-25000">
                <a:solidFill>
                  <a:srgbClr val="800080"/>
                </a:solidFill>
                <a:latin typeface="Arial Unicode MS" pitchFamily="34" charset="-128"/>
                <a:cs typeface="Times New Roman" panose="02020603050405020304" pitchFamily="18" charset="0"/>
              </a:rPr>
              <a:t>-</a:t>
            </a:r>
            <a:endParaRPr lang="pl-PL" altLang="it-IT" sz="1800" u="sng" baseline="30000">
              <a:solidFill>
                <a:srgbClr val="800080"/>
              </a:solidFill>
              <a:cs typeface="Times New Roman" panose="02020603050405020304" pitchFamily="18" charset="0"/>
            </a:endParaRPr>
          </a:p>
          <a:p>
            <a:pPr eaLnBrk="1" hangingPunct="1">
              <a:spcBef>
                <a:spcPct val="0"/>
              </a:spcBef>
              <a:buFontTx/>
              <a:buNone/>
            </a:pPr>
            <a:r>
              <a:rPr lang="pl-PL" altLang="it-IT" sz="1200" u="sng">
                <a:solidFill>
                  <a:srgbClr val="800080"/>
                </a:solidFill>
              </a:rPr>
              <a:t>[1]</a:t>
            </a:r>
            <a:r>
              <a:rPr lang="pl-PL" altLang="it-IT" sz="1200"/>
              <a:t> </a:t>
            </a:r>
            <a:r>
              <a:rPr lang="pl-PL" altLang="it-IT" sz="1200">
                <a:solidFill>
                  <a:srgbClr val="000000"/>
                </a:solidFill>
                <a:hlinkClick r:id="rId4"/>
              </a:rPr>
              <a:t>http://it.wikipedia.org/wiki/File:RhoOph.jpg</a:t>
            </a:r>
            <a:r>
              <a:rPr lang="pl-PL" altLang="it-IT" sz="1200">
                <a:solidFill>
                  <a:srgbClr val="000000"/>
                </a:solidFill>
              </a:rPr>
              <a:t>; </a:t>
            </a:r>
            <a:r>
              <a:rPr lang="pl-PL" altLang="it-IT" sz="1200">
                <a:solidFill>
                  <a:srgbClr val="000000"/>
                </a:solidFill>
                <a:hlinkClick r:id="rId5"/>
              </a:rPr>
              <a:t>http://en.wikipedia.org/wiki/File:Rho_Ophiuchi.jpg</a:t>
            </a:r>
            <a:endParaRPr lang="pl-PL" altLang="it-IT" sz="1200"/>
          </a:p>
          <a:p>
            <a:pPr eaLnBrk="1" hangingPunct="1">
              <a:spcBef>
                <a:spcPct val="0"/>
              </a:spcBef>
              <a:buFontTx/>
              <a:buNone/>
            </a:pPr>
            <a:r>
              <a:rPr lang="pl-PL" altLang="it-IT" sz="1200">
                <a:latin typeface="Arial Unicode MS" pitchFamily="34" charset="-128"/>
              </a:rPr>
              <a:t> </a:t>
            </a:r>
          </a:p>
          <a:p>
            <a:pPr>
              <a:spcBef>
                <a:spcPct val="0"/>
              </a:spcBef>
              <a:buFontTx/>
              <a:buNone/>
            </a:pPr>
            <a:br>
              <a:rPr lang="pl-PL" altLang="it-IT" sz="1800"/>
            </a:br>
            <a:endParaRPr lang="pl-PL" altLang="it-IT" sz="1800"/>
          </a:p>
        </p:txBody>
      </p:sp>
      <p:sp>
        <p:nvSpPr>
          <p:cNvPr id="64518" name="Text Box 9">
            <a:extLst>
              <a:ext uri="{FF2B5EF4-FFF2-40B4-BE49-F238E27FC236}">
                <a16:creationId xmlns:a16="http://schemas.microsoft.com/office/drawing/2014/main" id="{A3FC4074-F67F-AA13-37AF-D65F487889D9}"/>
              </a:ext>
            </a:extLst>
          </p:cNvPr>
          <p:cNvSpPr txBox="1">
            <a:spLocks noChangeArrowheads="1"/>
          </p:cNvSpPr>
          <p:nvPr/>
        </p:nvSpPr>
        <p:spPr bwMode="auto">
          <a:xfrm>
            <a:off x="0" y="5367338"/>
            <a:ext cx="9144000" cy="1185862"/>
          </a:xfrm>
          <a:prstGeom prst="rect">
            <a:avLst/>
          </a:prstGeom>
          <a:noFill/>
          <a:ln>
            <a:noFill/>
          </a:ln>
          <a:effectLst/>
        </p:spPr>
        <p:txBody>
          <a:bodyPr>
            <a:spAutoFit/>
          </a:bodyPr>
          <a:lstStyle>
            <a:lvl1pPr>
              <a:defRPr sz="1600">
                <a:solidFill>
                  <a:srgbClr val="000099"/>
                </a:solidFill>
                <a:latin typeface="Arial" panose="020B0604020202020204" pitchFamily="34" charset="0"/>
                <a:cs typeface="Arial" panose="020B0604020202020204" pitchFamily="34" charset="0"/>
              </a:defRPr>
            </a:lvl1pPr>
            <a:lvl2pPr marL="742950" indent="-285750">
              <a:defRPr sz="1600">
                <a:solidFill>
                  <a:srgbClr val="000099"/>
                </a:solidFill>
                <a:latin typeface="Arial" panose="020B0604020202020204" pitchFamily="34" charset="0"/>
                <a:cs typeface="Arial" panose="020B0604020202020204" pitchFamily="34" charset="0"/>
              </a:defRPr>
            </a:lvl2pPr>
            <a:lvl3pPr marL="1143000" indent="-228600">
              <a:defRPr sz="1600">
                <a:solidFill>
                  <a:srgbClr val="000099"/>
                </a:solidFill>
                <a:latin typeface="Arial" panose="020B0604020202020204" pitchFamily="34" charset="0"/>
                <a:cs typeface="Arial" panose="020B0604020202020204" pitchFamily="34" charset="0"/>
              </a:defRPr>
            </a:lvl3pPr>
            <a:lvl4pPr marL="1600200" indent="-228600">
              <a:defRPr sz="1600">
                <a:solidFill>
                  <a:srgbClr val="000099"/>
                </a:solidFill>
                <a:latin typeface="Arial" panose="020B0604020202020204" pitchFamily="34" charset="0"/>
                <a:cs typeface="Arial" panose="020B0604020202020204" pitchFamily="34" charset="0"/>
              </a:defRPr>
            </a:lvl4pPr>
            <a:lvl5pPr marL="2057400" indent="-228600">
              <a:defRPr sz="16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rgbClr val="000099"/>
                </a:solidFill>
                <a:latin typeface="Arial" panose="020B0604020202020204" pitchFamily="34" charset="0"/>
                <a:cs typeface="Arial" panose="020B0604020202020204" pitchFamily="34" charset="0"/>
              </a:defRPr>
            </a:lvl9pPr>
          </a:lstStyle>
          <a:p>
            <a:pPr>
              <a:defRPr/>
            </a:pPr>
            <a:r>
              <a:rPr lang="pl-PL" altLang="it-IT" sz="1800" dirty="0">
                <a:solidFill>
                  <a:schemeClr val="tx1"/>
                </a:solidFill>
                <a:latin typeface="+mn-lt"/>
              </a:rPr>
              <a:t>Ar</a:t>
            </a:r>
            <a:r>
              <a:rPr lang="it-IT" altLang="it-IT" sz="1800" dirty="0">
                <a:solidFill>
                  <a:schemeClr val="tx1"/>
                </a:solidFill>
                <a:latin typeface="+mn-lt"/>
              </a:rPr>
              <a:t>i</a:t>
            </a:r>
            <a:r>
              <a:rPr lang="pl-PL" altLang="it-IT" sz="1800" dirty="0">
                <a:solidFill>
                  <a:schemeClr val="tx1"/>
                </a:solidFill>
                <a:latin typeface="+mn-lt"/>
              </a:rPr>
              <a:t>stotele:</a:t>
            </a:r>
            <a:r>
              <a:rPr lang="it-IT" sz="1800" dirty="0">
                <a:latin typeface="+mn-lt"/>
              </a:rPr>
              <a:t>«Ma di esse, come de corpi, &amp; unita, </a:t>
            </a:r>
            <a:r>
              <a:rPr lang="it-IT" sz="1800" dirty="0" err="1">
                <a:latin typeface="+mn-lt"/>
              </a:rPr>
              <a:t>hauenti</a:t>
            </a:r>
            <a:r>
              <a:rPr lang="it-IT" sz="1800" dirty="0">
                <a:latin typeface="+mn-lt"/>
              </a:rPr>
              <a:t> ordine &amp; inanimati al tuto </a:t>
            </a:r>
          </a:p>
          <a:p>
            <a:pPr>
              <a:defRPr/>
            </a:pPr>
            <a:r>
              <a:rPr lang="it-IT" sz="1800" dirty="0">
                <a:latin typeface="+mn-lt"/>
              </a:rPr>
              <a:t>pensiamo. Et bisogna stimare, come Se </a:t>
            </a:r>
            <a:r>
              <a:rPr lang="it-IT" sz="1800" dirty="0" err="1">
                <a:latin typeface="+mn-lt"/>
              </a:rPr>
              <a:t>hauenti</a:t>
            </a:r>
            <a:r>
              <a:rPr lang="it-IT" sz="1800" dirty="0">
                <a:latin typeface="+mn-lt"/>
              </a:rPr>
              <a:t> vita, &amp; </a:t>
            </a:r>
            <a:r>
              <a:rPr lang="it-IT" sz="1800" dirty="0" err="1">
                <a:latin typeface="+mn-lt"/>
              </a:rPr>
              <a:t>attione</a:t>
            </a:r>
            <a:r>
              <a:rPr lang="it-IT" sz="1800" dirty="0">
                <a:latin typeface="+mn-lt"/>
              </a:rPr>
              <a:t>.</a:t>
            </a:r>
          </a:p>
          <a:p>
            <a:pPr>
              <a:defRPr/>
            </a:pPr>
            <a:r>
              <a:rPr lang="it-IT" sz="1800" dirty="0">
                <a:latin typeface="Times New Roman" panose="02020603050405020304" pitchFamily="18" charset="0"/>
              </a:rPr>
              <a:t>» </a:t>
            </a:r>
            <a:r>
              <a:rPr lang="it-IT" sz="1800" i="1" dirty="0">
                <a:latin typeface="Times New Roman" panose="02020603050405020304" pitchFamily="18" charset="0"/>
              </a:rPr>
              <a:t>De celo et mondo Aristotele tradotto di greco in volgare italiano</a:t>
            </a:r>
            <a:r>
              <a:rPr lang="it-IT" sz="1800" dirty="0">
                <a:latin typeface="Times New Roman" panose="02020603050405020304" pitchFamily="18" charset="0"/>
              </a:rPr>
              <a:t>. Per Antonio </a:t>
            </a:r>
            <a:r>
              <a:rPr lang="it-IT" sz="1800" dirty="0" err="1">
                <a:latin typeface="Times New Roman" panose="02020603050405020304" pitchFamily="18" charset="0"/>
              </a:rPr>
              <a:t>Bruccioli</a:t>
            </a:r>
            <a:r>
              <a:rPr lang="it-IT" sz="1800" dirty="0">
                <a:latin typeface="Times New Roman" panose="02020603050405020304" pitchFamily="18" charset="0"/>
              </a:rPr>
              <a:t>.</a:t>
            </a:r>
          </a:p>
          <a:p>
            <a:pPr>
              <a:defRPr/>
            </a:pPr>
            <a:r>
              <a:rPr lang="it-IT" sz="1700" dirty="0">
                <a:latin typeface="Times New Roman" panose="02020603050405020304" pitchFamily="18" charset="0"/>
              </a:rPr>
              <a:t>Impresso in </a:t>
            </a:r>
            <a:r>
              <a:rPr lang="it-IT" sz="1700" dirty="0" err="1">
                <a:latin typeface="Times New Roman" panose="02020603050405020304" pitchFamily="18" charset="0"/>
              </a:rPr>
              <a:t>Venetia</a:t>
            </a:r>
            <a:r>
              <a:rPr lang="it-IT" sz="1700" dirty="0">
                <a:latin typeface="Times New Roman" panose="02020603050405020304" pitchFamily="18" charset="0"/>
              </a:rPr>
              <a:t>, per </a:t>
            </a:r>
            <a:r>
              <a:rPr lang="it-IT" sz="1700" dirty="0" err="1">
                <a:latin typeface="Times New Roman" panose="02020603050405020304" pitchFamily="18" charset="0"/>
              </a:rPr>
              <a:t>Bartholomeo</a:t>
            </a:r>
            <a:r>
              <a:rPr lang="it-IT" sz="1700" dirty="0">
                <a:latin typeface="Times New Roman" panose="02020603050405020304" pitchFamily="18" charset="0"/>
              </a:rPr>
              <a:t> Imperatore nel 1552. Google books: iiVRxG4Lf7UC, p. 133</a:t>
            </a:r>
            <a:endParaRPr lang="en-AU" altLang="it-IT" sz="1700" dirty="0">
              <a:solidFill>
                <a:schemeClr val="tx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1F2CFBD-F89B-28F3-54B4-997771BDA227}"/>
              </a:ext>
            </a:extLst>
          </p:cNvPr>
          <p:cNvSpPr>
            <a:spLocks noGrp="1" noChangeArrowheads="1"/>
          </p:cNvSpPr>
          <p:nvPr>
            <p:ph type="title"/>
          </p:nvPr>
        </p:nvSpPr>
        <p:spPr>
          <a:xfrm>
            <a:off x="457200" y="0"/>
            <a:ext cx="8686800" cy="1143000"/>
          </a:xfrm>
        </p:spPr>
        <p:txBody>
          <a:bodyPr/>
          <a:lstStyle/>
          <a:p>
            <a:pPr eaLnBrk="1" hangingPunct="1"/>
            <a:r>
              <a:rPr lang="it-IT" altLang="it-IT" sz="3600">
                <a:solidFill>
                  <a:schemeClr val="accent2"/>
                </a:solidFill>
              </a:rPr>
              <a:t>Esplosione del gigante rosso</a:t>
            </a:r>
            <a:r>
              <a:rPr lang="pl-PL" altLang="it-IT" sz="3600">
                <a:solidFill>
                  <a:schemeClr val="accent2"/>
                </a:solidFill>
              </a:rPr>
              <a:t> </a:t>
            </a:r>
            <a:endParaRPr lang="en-AU" altLang="it-IT" sz="3600">
              <a:solidFill>
                <a:schemeClr val="accent2"/>
              </a:solidFill>
            </a:endParaRPr>
          </a:p>
        </p:txBody>
      </p:sp>
      <p:sp>
        <p:nvSpPr>
          <p:cNvPr id="79875" name="Text Box 3">
            <a:extLst>
              <a:ext uri="{FF2B5EF4-FFF2-40B4-BE49-F238E27FC236}">
                <a16:creationId xmlns:a16="http://schemas.microsoft.com/office/drawing/2014/main" id="{D4F611B9-41B1-7751-D128-498AFD6B41D4}"/>
              </a:ext>
            </a:extLst>
          </p:cNvPr>
          <p:cNvSpPr txBox="1">
            <a:spLocks noChangeArrowheads="1"/>
          </p:cNvSpPr>
          <p:nvPr/>
        </p:nvSpPr>
        <p:spPr bwMode="auto">
          <a:xfrm>
            <a:off x="1068388" y="760413"/>
            <a:ext cx="8129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hlinkClick r:id="rId2"/>
              </a:rPr>
              <a:t>http://www.nasa.gov/feature/ames/Kepler/caught-for-the-first-time-the-early-flash-of-an-exploding-star</a:t>
            </a:r>
            <a:endParaRPr lang="en-AU" altLang="it-IT" sz="1400"/>
          </a:p>
        </p:txBody>
      </p:sp>
      <p:pic>
        <p:nvPicPr>
          <p:cNvPr id="79876" name="Picture 4">
            <a:hlinkClick r:id="rId2"/>
            <a:extLst>
              <a:ext uri="{FF2B5EF4-FFF2-40B4-BE49-F238E27FC236}">
                <a16:creationId xmlns:a16="http://schemas.microsoft.com/office/drawing/2014/main" id="{3401F609-907D-E8F2-4EA9-955B17E79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143000"/>
            <a:ext cx="7539038"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CasellaDiTesto 5">
            <a:extLst>
              <a:ext uri="{FF2B5EF4-FFF2-40B4-BE49-F238E27FC236}">
                <a16:creationId xmlns:a16="http://schemas.microsoft.com/office/drawing/2014/main" id="{D4EC3183-B13A-0DC7-CCC4-C93691124A69}"/>
              </a:ext>
            </a:extLst>
          </p:cNvPr>
          <p:cNvSpPr txBox="1">
            <a:spLocks noChangeArrowheads="1"/>
          </p:cNvSpPr>
          <p:nvPr/>
        </p:nvSpPr>
        <p:spPr bwMode="auto">
          <a:xfrm>
            <a:off x="436563" y="5661025"/>
            <a:ext cx="81375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t>Telescopio Kepler (2011), 300 x Sole, 700 mln anni luce. Osservazione per tre anni, di 30 minuti, di 500 galassie, 50x10</a:t>
            </a:r>
            <a:r>
              <a:rPr lang="it-IT" altLang="it-IT" sz="2200" baseline="30000"/>
              <a:t>18</a:t>
            </a:r>
            <a:r>
              <a:rPr lang="it-IT" altLang="it-IT" sz="2200"/>
              <a:t> stelle. Due esplosioni. Qui sopra un modello della luminosità.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76A4CDC-9372-C880-7816-42921A29EBD2}"/>
              </a:ext>
            </a:extLst>
          </p:cNvPr>
          <p:cNvSpPr>
            <a:spLocks noGrp="1" noChangeArrowheads="1"/>
          </p:cNvSpPr>
          <p:nvPr>
            <p:ph type="title"/>
          </p:nvPr>
        </p:nvSpPr>
        <p:spPr>
          <a:xfrm>
            <a:off x="457200" y="0"/>
            <a:ext cx="8686800" cy="1143000"/>
          </a:xfrm>
        </p:spPr>
        <p:txBody>
          <a:bodyPr/>
          <a:lstStyle/>
          <a:p>
            <a:pPr eaLnBrk="1" hangingPunct="1"/>
            <a:r>
              <a:rPr lang="it-IT" altLang="it-IT" sz="3200">
                <a:solidFill>
                  <a:schemeClr val="accent2"/>
                </a:solidFill>
              </a:rPr>
              <a:t>Come muoiono le stelle?</a:t>
            </a:r>
            <a:r>
              <a:rPr lang="pl-PL" altLang="it-IT" sz="3200">
                <a:solidFill>
                  <a:schemeClr val="accent2"/>
                </a:solidFill>
              </a:rPr>
              <a:t> </a:t>
            </a:r>
            <a:r>
              <a:rPr lang="it-IT" altLang="it-IT" sz="3200">
                <a:solidFill>
                  <a:schemeClr val="accent2"/>
                </a:solidFill>
              </a:rPr>
              <a:t>(</a:t>
            </a:r>
            <a:r>
              <a:rPr lang="pl-PL" altLang="it-IT" sz="3200">
                <a:solidFill>
                  <a:schemeClr val="accent2"/>
                </a:solidFill>
              </a:rPr>
              <a:t>SN 1604 </a:t>
            </a:r>
            <a:r>
              <a:rPr lang="it-IT" altLang="it-IT" sz="3200">
                <a:solidFill>
                  <a:schemeClr val="accent2"/>
                </a:solidFill>
              </a:rPr>
              <a:t>Keplero)</a:t>
            </a:r>
            <a:endParaRPr lang="en-AU" altLang="it-IT" sz="3200">
              <a:solidFill>
                <a:schemeClr val="accent2"/>
              </a:solidFill>
            </a:endParaRPr>
          </a:p>
        </p:txBody>
      </p:sp>
      <p:sp>
        <p:nvSpPr>
          <p:cNvPr id="80899" name="Text Box 5">
            <a:extLst>
              <a:ext uri="{FF2B5EF4-FFF2-40B4-BE49-F238E27FC236}">
                <a16:creationId xmlns:a16="http://schemas.microsoft.com/office/drawing/2014/main" id="{BF99AF96-9906-CBB2-F5D9-F13DD7B9E71B}"/>
              </a:ext>
            </a:extLst>
          </p:cNvPr>
          <p:cNvSpPr txBox="1">
            <a:spLocks noChangeArrowheads="1"/>
          </p:cNvSpPr>
          <p:nvPr/>
        </p:nvSpPr>
        <p:spPr bwMode="auto">
          <a:xfrm>
            <a:off x="468313" y="5661025"/>
            <a:ext cx="8121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t>A </a:t>
            </a:r>
            <a:r>
              <a:rPr lang="en-AU" altLang="it-IT" sz="1800">
                <a:hlinkClick r:id="rId2" tooltip="False-color"/>
              </a:rPr>
              <a:t>false-color</a:t>
            </a:r>
            <a:r>
              <a:rPr lang="en-AU" altLang="it-IT" sz="1800"/>
              <a:t> </a:t>
            </a:r>
            <a:r>
              <a:rPr lang="en-AU" altLang="it-IT" sz="1800">
                <a:hlinkClick r:id="rId3" tooltip="Digital compositing"/>
              </a:rPr>
              <a:t>composite</a:t>
            </a:r>
            <a:r>
              <a:rPr lang="en-AU" altLang="it-IT" sz="1800"/>
              <a:t> (</a:t>
            </a:r>
            <a:r>
              <a:rPr lang="en-AU" altLang="it-IT" sz="1800">
                <a:hlinkClick r:id="rId4" tooltip="Hubble Space Telescope"/>
              </a:rPr>
              <a:t>HST</a:t>
            </a:r>
            <a:r>
              <a:rPr lang="en-AU" altLang="it-IT" sz="1800"/>
              <a:t>/</a:t>
            </a:r>
            <a:r>
              <a:rPr lang="en-AU" altLang="it-IT" sz="1800">
                <a:hlinkClick r:id="rId5" tooltip="SIRTF"/>
              </a:rPr>
              <a:t>SIRTF</a:t>
            </a:r>
            <a:r>
              <a:rPr lang="en-AU" altLang="it-IT" sz="1800"/>
              <a:t>) image of the supernova remnant nebula </a:t>
            </a:r>
            <a:endParaRPr lang="pl-PL" altLang="it-IT" sz="1800"/>
          </a:p>
          <a:p>
            <a:pPr eaLnBrk="1" hangingPunct="1">
              <a:spcBef>
                <a:spcPct val="0"/>
              </a:spcBef>
              <a:buFontTx/>
              <a:buNone/>
            </a:pPr>
            <a:r>
              <a:rPr lang="en-AU" altLang="it-IT" sz="1800"/>
              <a:t>from </a:t>
            </a:r>
            <a:r>
              <a:rPr lang="en-AU" altLang="it-IT" sz="1800" b="1"/>
              <a:t>SN 1604</a:t>
            </a:r>
            <a:r>
              <a:rPr lang="en-AU" altLang="it-IT" sz="1800"/>
              <a:t>.</a:t>
            </a:r>
            <a:r>
              <a:rPr lang="pl-PL" altLang="it-IT" sz="1800"/>
              <a:t> </a:t>
            </a:r>
            <a:r>
              <a:rPr lang="en-AU" altLang="it-IT" sz="1800"/>
              <a:t>20,000 light-years from </a:t>
            </a:r>
            <a:r>
              <a:rPr lang="en-AU" altLang="it-IT" sz="1800">
                <a:hlinkClick r:id="rId6" tooltip="Earth"/>
              </a:rPr>
              <a:t>Earth</a:t>
            </a:r>
            <a:r>
              <a:rPr lang="en-AU" altLang="it-IT" sz="1800"/>
              <a:t> </a:t>
            </a:r>
            <a:endParaRPr lang="pl-PL" altLang="it-IT" sz="1800"/>
          </a:p>
          <a:p>
            <a:pPr eaLnBrk="1" hangingPunct="1">
              <a:spcBef>
                <a:spcPct val="0"/>
              </a:spcBef>
              <a:buFontTx/>
              <a:buNone/>
            </a:pPr>
            <a:r>
              <a:rPr lang="pl-PL" altLang="it-IT" sz="1800"/>
              <a:t>Maksimum jasności -2,5 (jak Wenus)</a:t>
            </a:r>
          </a:p>
          <a:p>
            <a:pPr eaLnBrk="1" hangingPunct="1">
              <a:spcBef>
                <a:spcPct val="0"/>
              </a:spcBef>
              <a:buFontTx/>
              <a:buNone/>
            </a:pPr>
            <a:r>
              <a:rPr lang="en-AU" altLang="it-IT" sz="1800"/>
              <a:t>Credit: HST/</a:t>
            </a:r>
            <a:r>
              <a:rPr lang="en-AU" altLang="it-IT" sz="1800">
                <a:hlinkClick r:id="rId7" tooltip="NASA"/>
              </a:rPr>
              <a:t>NASA</a:t>
            </a:r>
            <a:r>
              <a:rPr lang="en-AU" altLang="it-IT" sz="1800"/>
              <a:t>/</a:t>
            </a:r>
            <a:r>
              <a:rPr lang="en-AU" altLang="it-IT" sz="1800">
                <a:hlinkClick r:id="rId8" tooltip="ESA"/>
              </a:rPr>
              <a:t>ESA</a:t>
            </a:r>
            <a:r>
              <a:rPr lang="en-AU" altLang="it-IT" sz="1800"/>
              <a:t> </a:t>
            </a:r>
            <a:endParaRPr lang="pl-PL" altLang="it-IT" sz="1800"/>
          </a:p>
        </p:txBody>
      </p:sp>
      <p:pic>
        <p:nvPicPr>
          <p:cNvPr id="80900" name="Picture 6">
            <a:extLst>
              <a:ext uri="{FF2B5EF4-FFF2-40B4-BE49-F238E27FC236}">
                <a16:creationId xmlns:a16="http://schemas.microsoft.com/office/drawing/2014/main" id="{3393B0D5-C73F-9EB7-B0E0-21146C15F8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613" y="1354138"/>
            <a:ext cx="5113337"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976054E-5A3D-9DF9-807C-310D09584307}"/>
              </a:ext>
            </a:extLst>
          </p:cNvPr>
          <p:cNvSpPr>
            <a:spLocks noGrp="1" noChangeArrowheads="1"/>
          </p:cNvSpPr>
          <p:nvPr>
            <p:ph type="title"/>
          </p:nvPr>
        </p:nvSpPr>
        <p:spPr>
          <a:xfrm>
            <a:off x="457200" y="0"/>
            <a:ext cx="8686800" cy="1143000"/>
          </a:xfrm>
        </p:spPr>
        <p:txBody>
          <a:bodyPr/>
          <a:lstStyle/>
          <a:p>
            <a:pPr eaLnBrk="1" hangingPunct="1"/>
            <a:r>
              <a:rPr lang="pl-PL" altLang="it-IT" sz="3600">
                <a:solidFill>
                  <a:schemeClr val="accent2"/>
                </a:solidFill>
              </a:rPr>
              <a:t> </a:t>
            </a:r>
            <a:r>
              <a:rPr lang="it-IT" altLang="it-IT" sz="3200">
                <a:solidFill>
                  <a:schemeClr val="accent2"/>
                </a:solidFill>
              </a:rPr>
              <a:t>Come muoiono le stelle? (</a:t>
            </a:r>
            <a:r>
              <a:rPr lang="pl-PL" altLang="it-IT" sz="3200">
                <a:solidFill>
                  <a:schemeClr val="accent2"/>
                </a:solidFill>
              </a:rPr>
              <a:t>SN 1572 Ty</a:t>
            </a:r>
            <a:r>
              <a:rPr lang="it-IT" altLang="it-IT" sz="3200">
                <a:solidFill>
                  <a:schemeClr val="accent2"/>
                </a:solidFill>
              </a:rPr>
              <a:t>c</a:t>
            </a:r>
            <a:r>
              <a:rPr lang="pl-PL" altLang="it-IT" sz="3200">
                <a:solidFill>
                  <a:schemeClr val="accent2"/>
                </a:solidFill>
              </a:rPr>
              <a:t>ho)</a:t>
            </a:r>
            <a:endParaRPr lang="en-AU" altLang="it-IT" sz="3200">
              <a:solidFill>
                <a:schemeClr val="accent2"/>
              </a:solidFill>
            </a:endParaRPr>
          </a:p>
        </p:txBody>
      </p:sp>
      <p:sp>
        <p:nvSpPr>
          <p:cNvPr id="81923" name="Text Box 3">
            <a:extLst>
              <a:ext uri="{FF2B5EF4-FFF2-40B4-BE49-F238E27FC236}">
                <a16:creationId xmlns:a16="http://schemas.microsoft.com/office/drawing/2014/main" id="{B76F90BE-75EC-1C8C-F163-4663278F03E8}"/>
              </a:ext>
            </a:extLst>
          </p:cNvPr>
          <p:cNvSpPr txBox="1">
            <a:spLocks noChangeArrowheads="1"/>
          </p:cNvSpPr>
          <p:nvPr/>
        </p:nvSpPr>
        <p:spPr bwMode="auto">
          <a:xfrm>
            <a:off x="0" y="5734050"/>
            <a:ext cx="9277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t>Remnant of SN 1572 as seen in </a:t>
            </a:r>
            <a:r>
              <a:rPr lang="en-AU" altLang="it-IT" sz="1800">
                <a:hlinkClick r:id="rId2" tooltip="X-ray"/>
              </a:rPr>
              <a:t>X-ray</a:t>
            </a:r>
            <a:r>
              <a:rPr lang="en-AU" altLang="it-IT" sz="1800"/>
              <a:t> light from the </a:t>
            </a:r>
            <a:r>
              <a:rPr lang="en-AU" altLang="it-IT" sz="1800">
                <a:hlinkClick r:id="rId3" tooltip="Chandra X-ray Observatory"/>
              </a:rPr>
              <a:t>Chandra X-ray Observatory</a:t>
            </a:r>
            <a:endParaRPr lang="pl-PL" altLang="it-IT" sz="1800"/>
          </a:p>
          <a:p>
            <a:pPr eaLnBrk="1" hangingPunct="1">
              <a:spcBef>
                <a:spcPct val="0"/>
              </a:spcBef>
              <a:buFontTx/>
              <a:buNone/>
            </a:pPr>
            <a:r>
              <a:rPr lang="en-AU" altLang="it-IT" sz="1800"/>
              <a:t>The red circle visible in the upper left part of this </a:t>
            </a:r>
            <a:r>
              <a:rPr lang="en-AU" altLang="it-IT" sz="1800">
                <a:hlinkClick r:id="rId4" tooltip="Wide-field Infrared Survey Explorer"/>
              </a:rPr>
              <a:t>WISE</a:t>
            </a:r>
            <a:r>
              <a:rPr lang="en-AU" altLang="it-IT" sz="1800"/>
              <a:t> image is the remnant of SN 1572.  </a:t>
            </a:r>
            <a:endParaRPr lang="pl-PL" altLang="it-IT" sz="1800"/>
          </a:p>
        </p:txBody>
      </p:sp>
      <p:pic>
        <p:nvPicPr>
          <p:cNvPr id="81924" name="Picture 5">
            <a:extLst>
              <a:ext uri="{FF2B5EF4-FFF2-40B4-BE49-F238E27FC236}">
                <a16:creationId xmlns:a16="http://schemas.microsoft.com/office/drawing/2014/main" id="{7B36D5AE-C02F-CD63-41CE-B4E39174E0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196975"/>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a:extLst>
              <a:ext uri="{FF2B5EF4-FFF2-40B4-BE49-F238E27FC236}">
                <a16:creationId xmlns:a16="http://schemas.microsoft.com/office/drawing/2014/main" id="{E7E33452-1346-FC2E-B344-2C7CFE6767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284288"/>
            <a:ext cx="4032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1A23CCF-0B0E-3033-9F32-E63EE22C8819}"/>
              </a:ext>
            </a:extLst>
          </p:cNvPr>
          <p:cNvSpPr>
            <a:spLocks noGrp="1" noChangeArrowheads="1"/>
          </p:cNvSpPr>
          <p:nvPr>
            <p:ph type="title"/>
          </p:nvPr>
        </p:nvSpPr>
        <p:spPr>
          <a:xfrm>
            <a:off x="457200" y="0"/>
            <a:ext cx="8686800" cy="1143000"/>
          </a:xfrm>
        </p:spPr>
        <p:txBody>
          <a:bodyPr/>
          <a:lstStyle/>
          <a:p>
            <a:pPr eaLnBrk="1" hangingPunct="1"/>
            <a:r>
              <a:rPr lang="it-IT" altLang="it-IT" sz="3600">
                <a:solidFill>
                  <a:schemeClr val="accent2"/>
                </a:solidFill>
              </a:rPr>
              <a:t>Come muoiono le stelle</a:t>
            </a:r>
            <a:r>
              <a:rPr lang="pl-PL" altLang="it-IT" sz="3600">
                <a:solidFill>
                  <a:schemeClr val="accent2"/>
                </a:solidFill>
              </a:rPr>
              <a:t>: SN 1987 </a:t>
            </a:r>
            <a:endParaRPr lang="en-AU" altLang="it-IT" sz="3600">
              <a:solidFill>
                <a:schemeClr val="accent2"/>
              </a:solidFill>
            </a:endParaRPr>
          </a:p>
        </p:txBody>
      </p:sp>
      <p:sp>
        <p:nvSpPr>
          <p:cNvPr id="82947" name="Text Box 3">
            <a:extLst>
              <a:ext uri="{FF2B5EF4-FFF2-40B4-BE49-F238E27FC236}">
                <a16:creationId xmlns:a16="http://schemas.microsoft.com/office/drawing/2014/main" id="{920BAD55-43F9-4A11-9A8E-4C3C3532DBB6}"/>
              </a:ext>
            </a:extLst>
          </p:cNvPr>
          <p:cNvSpPr txBox="1">
            <a:spLocks noChangeArrowheads="1"/>
          </p:cNvSpPr>
          <p:nvPr/>
        </p:nvSpPr>
        <p:spPr bwMode="auto">
          <a:xfrm>
            <a:off x="-85725" y="5013325"/>
            <a:ext cx="82867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b="1"/>
              <a:t>The Mysterious Rings of Supernova 1987A </a:t>
            </a:r>
            <a:br>
              <a:rPr lang="en-AU" altLang="it-IT" sz="1800"/>
            </a:br>
            <a:r>
              <a:rPr lang="en-AU" altLang="it-IT" sz="1800" b="1"/>
              <a:t>Credit: </a:t>
            </a:r>
            <a:r>
              <a:rPr lang="en-AU" altLang="it-IT" sz="1800"/>
              <a:t>(</a:t>
            </a:r>
            <a:r>
              <a:rPr lang="en-AU" altLang="it-IT" sz="1800">
                <a:hlinkClick r:id="rId2"/>
              </a:rPr>
              <a:t>ESA</a:t>
            </a:r>
            <a:r>
              <a:rPr lang="en-AU" altLang="it-IT" sz="1800"/>
              <a:t>/ </a:t>
            </a:r>
            <a:r>
              <a:rPr lang="en-AU" altLang="it-IT" sz="1800">
                <a:hlinkClick r:id="rId3"/>
              </a:rPr>
              <a:t>STScI</a:t>
            </a:r>
            <a:r>
              <a:rPr lang="en-AU" altLang="it-IT" sz="1800"/>
              <a:t>), </a:t>
            </a:r>
            <a:r>
              <a:rPr lang="en-AU" altLang="it-IT" sz="1800">
                <a:hlinkClick r:id="rId4"/>
              </a:rPr>
              <a:t>HST</a:t>
            </a:r>
            <a:r>
              <a:rPr lang="en-AU" altLang="it-IT" sz="1800"/>
              <a:t>, </a:t>
            </a:r>
            <a:r>
              <a:rPr lang="en-AU" altLang="it-IT" sz="1800">
                <a:hlinkClick r:id="rId5"/>
              </a:rPr>
              <a:t>NASA</a:t>
            </a:r>
            <a:r>
              <a:rPr lang="en-AU" altLang="it-IT" sz="1800"/>
              <a:t> . </a:t>
            </a:r>
            <a:endParaRPr lang="pl-PL" altLang="it-IT" sz="1800"/>
          </a:p>
          <a:p>
            <a:pPr eaLnBrk="1" hangingPunct="1">
              <a:spcBef>
                <a:spcPct val="0"/>
              </a:spcBef>
              <a:buFontTx/>
              <a:buNone/>
            </a:pPr>
            <a:r>
              <a:rPr lang="en-AU" altLang="it-IT" sz="1800"/>
              <a:t>Remnant of SN 1987A seen in light overlays of different spectra. </a:t>
            </a:r>
            <a:endParaRPr lang="pl-PL" altLang="it-IT" sz="1800"/>
          </a:p>
          <a:p>
            <a:pPr eaLnBrk="1" hangingPunct="1">
              <a:spcBef>
                <a:spcPct val="0"/>
              </a:spcBef>
              <a:buFontTx/>
              <a:buNone/>
            </a:pPr>
            <a:r>
              <a:rPr lang="en-AU" altLang="it-IT" sz="1800">
                <a:hlinkClick r:id="rId6" tooltip="Atacama Large Millimeter Array"/>
              </a:rPr>
              <a:t>ALMA</a:t>
            </a:r>
            <a:r>
              <a:rPr lang="en-AU" altLang="it-IT" sz="1800"/>
              <a:t> data (</a:t>
            </a:r>
            <a:r>
              <a:rPr lang="en-AU" altLang="it-IT" sz="1800">
                <a:hlinkClick r:id="rId7" tooltip="Radio astronomy"/>
              </a:rPr>
              <a:t>radio</a:t>
            </a:r>
            <a:r>
              <a:rPr lang="en-AU" altLang="it-IT" sz="1800"/>
              <a:t>, in red) shows newly formed dust in the center of the remnant.</a:t>
            </a:r>
            <a:endParaRPr lang="pl-PL" altLang="it-IT" sz="1800"/>
          </a:p>
          <a:p>
            <a:pPr eaLnBrk="1" hangingPunct="1">
              <a:spcBef>
                <a:spcPct val="0"/>
              </a:spcBef>
              <a:buFontTx/>
              <a:buNone/>
            </a:pPr>
            <a:r>
              <a:rPr lang="en-AU" altLang="it-IT" sz="1800"/>
              <a:t> </a:t>
            </a:r>
            <a:r>
              <a:rPr lang="en-AU" altLang="it-IT" sz="1800">
                <a:hlinkClick r:id="rId8" tooltip="Hubble Space Telescope"/>
              </a:rPr>
              <a:t>Hubble</a:t>
            </a:r>
            <a:r>
              <a:rPr lang="en-AU" altLang="it-IT" sz="1800"/>
              <a:t> (</a:t>
            </a:r>
            <a:r>
              <a:rPr lang="en-AU" altLang="it-IT" sz="1800">
                <a:hlinkClick r:id="rId9" tooltip="Visible-light astronomy"/>
              </a:rPr>
              <a:t>visible</a:t>
            </a:r>
            <a:r>
              <a:rPr lang="en-AU" altLang="it-IT" sz="1800"/>
              <a:t>, in green) and </a:t>
            </a:r>
            <a:endParaRPr lang="pl-PL" altLang="it-IT" sz="1800"/>
          </a:p>
          <a:p>
            <a:pPr eaLnBrk="1" hangingPunct="1">
              <a:spcBef>
                <a:spcPct val="0"/>
              </a:spcBef>
              <a:buFontTx/>
              <a:buNone/>
            </a:pPr>
            <a:r>
              <a:rPr lang="en-AU" altLang="it-IT" sz="1800">
                <a:hlinkClick r:id="rId10" tooltip="Chandra X-ray Observatory"/>
              </a:rPr>
              <a:t>Chandra</a:t>
            </a:r>
            <a:r>
              <a:rPr lang="en-AU" altLang="it-IT" sz="1800"/>
              <a:t> (</a:t>
            </a:r>
            <a:r>
              <a:rPr lang="en-AU" altLang="it-IT" sz="1800">
                <a:hlinkClick r:id="rId11" tooltip="X-ray astronomy"/>
              </a:rPr>
              <a:t>X-ray</a:t>
            </a:r>
            <a:r>
              <a:rPr lang="en-AU" altLang="it-IT" sz="1800"/>
              <a:t>, in blue) data show the expanding shock wave.</a:t>
            </a:r>
            <a:r>
              <a:rPr lang="en-AU" altLang="it-IT" sz="1800">
                <a:hlinkClick r:id="rId12"/>
              </a:rPr>
              <a:t>[1]</a:t>
            </a:r>
            <a:r>
              <a:rPr lang="en-AU" altLang="it-IT" sz="1800"/>
              <a:t>  </a:t>
            </a:r>
            <a:endParaRPr lang="pl-PL" altLang="it-IT" sz="1800"/>
          </a:p>
        </p:txBody>
      </p:sp>
      <p:pic>
        <p:nvPicPr>
          <p:cNvPr id="82948" name="Picture 6">
            <a:extLst>
              <a:ext uri="{FF2B5EF4-FFF2-40B4-BE49-F238E27FC236}">
                <a16:creationId xmlns:a16="http://schemas.microsoft.com/office/drawing/2014/main" id="{D3AC06E6-FD82-1B85-87DF-EB26CBDE6D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1252538"/>
            <a:ext cx="4176713"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7">
            <a:extLst>
              <a:ext uri="{FF2B5EF4-FFF2-40B4-BE49-F238E27FC236}">
                <a16:creationId xmlns:a16="http://schemas.microsoft.com/office/drawing/2014/main" id="{2066A85E-E20E-8657-8343-B0A54A3218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59338" y="1268413"/>
            <a:ext cx="3937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846F92C-DDF5-1A8C-F9F5-00758653D56E}"/>
              </a:ext>
            </a:extLst>
          </p:cNvPr>
          <p:cNvSpPr>
            <a:spLocks noGrp="1" noChangeArrowheads="1"/>
          </p:cNvSpPr>
          <p:nvPr>
            <p:ph type="title"/>
          </p:nvPr>
        </p:nvSpPr>
        <p:spPr>
          <a:xfrm>
            <a:off x="457200" y="0"/>
            <a:ext cx="8686800" cy="1143000"/>
          </a:xfrm>
        </p:spPr>
        <p:txBody>
          <a:bodyPr/>
          <a:lstStyle/>
          <a:p>
            <a:pPr eaLnBrk="1" hangingPunct="1"/>
            <a:r>
              <a:rPr lang="it-IT" altLang="it-IT" sz="3600">
                <a:solidFill>
                  <a:schemeClr val="accent2"/>
                </a:solidFill>
              </a:rPr>
              <a:t>Via Lattea, cioè Galassia</a:t>
            </a:r>
            <a:endParaRPr lang="en-AU" altLang="it-IT" sz="3600">
              <a:solidFill>
                <a:schemeClr val="accent2"/>
              </a:solidFill>
            </a:endParaRPr>
          </a:p>
        </p:txBody>
      </p:sp>
      <p:sp>
        <p:nvSpPr>
          <p:cNvPr id="83971" name="Text Box 6">
            <a:extLst>
              <a:ext uri="{FF2B5EF4-FFF2-40B4-BE49-F238E27FC236}">
                <a16:creationId xmlns:a16="http://schemas.microsoft.com/office/drawing/2014/main" id="{C90AADF6-0DC9-1EFD-E1EF-C7306A577EDF}"/>
              </a:ext>
            </a:extLst>
          </p:cNvPr>
          <p:cNvSpPr txBox="1">
            <a:spLocks noChangeArrowheads="1"/>
          </p:cNvSpPr>
          <p:nvPr/>
        </p:nvSpPr>
        <p:spPr bwMode="auto">
          <a:xfrm>
            <a:off x="303213" y="5778500"/>
            <a:ext cx="8661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t>La (nostra) Galassia ha </a:t>
            </a:r>
            <a:r>
              <a:rPr lang="pl-PL" altLang="it-IT" sz="2000"/>
              <a:t>130 </a:t>
            </a:r>
            <a:r>
              <a:rPr lang="it-IT" altLang="it-IT" sz="2000"/>
              <a:t>mila anni luce di diametro</a:t>
            </a:r>
            <a:r>
              <a:rPr lang="pl-PL" altLang="it-IT" sz="2000"/>
              <a:t>; </a:t>
            </a:r>
          </a:p>
          <a:p>
            <a:pPr eaLnBrk="1" hangingPunct="1">
              <a:spcBef>
                <a:spcPct val="0"/>
              </a:spcBef>
              <a:buFontTx/>
              <a:buNone/>
            </a:pPr>
            <a:r>
              <a:rPr lang="it-IT" altLang="it-IT" sz="2000"/>
              <a:t>Il Sole è posizionato 3</a:t>
            </a:r>
            <a:r>
              <a:rPr lang="pl-PL" altLang="it-IT" sz="2000"/>
              <a:t>0 </a:t>
            </a:r>
            <a:r>
              <a:rPr lang="it-IT" altLang="it-IT" sz="2000"/>
              <a:t>mila anni luce dal centro, cioè in periferia:</a:t>
            </a:r>
          </a:p>
          <a:p>
            <a:pPr eaLnBrk="1" hangingPunct="1">
              <a:spcBef>
                <a:spcPct val="0"/>
              </a:spcBef>
              <a:buFontTx/>
              <a:buNone/>
            </a:pPr>
            <a:r>
              <a:rPr lang="it-IT" altLang="it-IT" sz="2000"/>
              <a:t>un posto tranquillo, lontano dal buco nero centrale, divoratore delle stelle  </a:t>
            </a:r>
            <a:endParaRPr lang="en-AU" altLang="it-IT" sz="2000"/>
          </a:p>
        </p:txBody>
      </p:sp>
      <p:pic>
        <p:nvPicPr>
          <p:cNvPr id="83972" name="Picture 9">
            <a:extLst>
              <a:ext uri="{FF2B5EF4-FFF2-40B4-BE49-F238E27FC236}">
                <a16:creationId xmlns:a16="http://schemas.microsoft.com/office/drawing/2014/main" id="{FB74C9A8-B943-2E7E-AD46-F330E1350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41375"/>
            <a:ext cx="878522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10">
            <a:extLst>
              <a:ext uri="{FF2B5EF4-FFF2-40B4-BE49-F238E27FC236}">
                <a16:creationId xmlns:a16="http://schemas.microsoft.com/office/drawing/2014/main" id="{7730D34D-B356-CC8E-D7C1-FD6BB67FB52E}"/>
              </a:ext>
            </a:extLst>
          </p:cNvPr>
          <p:cNvSpPr>
            <a:spLocks noChangeArrowheads="1"/>
          </p:cNvSpPr>
          <p:nvPr/>
        </p:nvSpPr>
        <p:spPr bwMode="auto">
          <a:xfrm>
            <a:off x="5364163" y="5445125"/>
            <a:ext cx="3306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400">
                <a:solidFill>
                  <a:srgbClr val="FFFF00"/>
                </a:solidFill>
              </a:rPr>
              <a:t>http://odkrywcyplanet.pl/droga-mleczna/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65BB1CD-B157-73A7-164F-DAB2EC906677}"/>
              </a:ext>
            </a:extLst>
          </p:cNvPr>
          <p:cNvSpPr>
            <a:spLocks noGrp="1" noChangeArrowheads="1"/>
          </p:cNvSpPr>
          <p:nvPr>
            <p:ph type="title"/>
          </p:nvPr>
        </p:nvSpPr>
        <p:spPr/>
        <p:txBody>
          <a:bodyPr/>
          <a:lstStyle/>
          <a:p>
            <a:pPr eaLnBrk="1" hangingPunct="1"/>
            <a:r>
              <a:rPr lang="it-IT" altLang="it-IT" sz="3600">
                <a:solidFill>
                  <a:srgbClr val="000099"/>
                </a:solidFill>
              </a:rPr>
              <a:t>Che cosa c’è oltre la nostra Galassia?</a:t>
            </a:r>
            <a:endParaRPr lang="en-AU" altLang="it-IT" sz="3600">
              <a:solidFill>
                <a:srgbClr val="000099"/>
              </a:solidFill>
            </a:endParaRPr>
          </a:p>
        </p:txBody>
      </p:sp>
      <p:sp>
        <p:nvSpPr>
          <p:cNvPr id="84995" name="Rectangle 3">
            <a:extLst>
              <a:ext uri="{FF2B5EF4-FFF2-40B4-BE49-F238E27FC236}">
                <a16:creationId xmlns:a16="http://schemas.microsoft.com/office/drawing/2014/main" id="{B10F07F5-56EC-5BA2-AC32-B9376FA247C1}"/>
              </a:ext>
            </a:extLst>
          </p:cNvPr>
          <p:cNvSpPr>
            <a:spLocks noGrp="1" noChangeArrowheads="1"/>
          </p:cNvSpPr>
          <p:nvPr>
            <p:ph type="body" idx="1"/>
          </p:nvPr>
        </p:nvSpPr>
        <p:spPr>
          <a:xfrm>
            <a:off x="395288" y="1412875"/>
            <a:ext cx="8229600" cy="4525963"/>
          </a:xfrm>
        </p:spPr>
        <p:txBody>
          <a:bodyPr/>
          <a:lstStyle/>
          <a:p>
            <a:pPr eaLnBrk="1" hangingPunct="1">
              <a:buFontTx/>
              <a:buNone/>
            </a:pPr>
            <a:r>
              <a:rPr lang="it-IT" altLang="it-IT"/>
              <a:t>Altre galassie</a:t>
            </a:r>
            <a:endParaRPr lang="en-AU" altLang="it-IT"/>
          </a:p>
        </p:txBody>
      </p:sp>
      <p:pic>
        <p:nvPicPr>
          <p:cNvPr id="84996" name="Picture 4">
            <a:extLst>
              <a:ext uri="{FF2B5EF4-FFF2-40B4-BE49-F238E27FC236}">
                <a16:creationId xmlns:a16="http://schemas.microsoft.com/office/drawing/2014/main" id="{55B13F63-F37E-FAF8-452E-2353A9820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773238"/>
            <a:ext cx="27368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5">
            <a:extLst>
              <a:ext uri="{FF2B5EF4-FFF2-40B4-BE49-F238E27FC236}">
                <a16:creationId xmlns:a16="http://schemas.microsoft.com/office/drawing/2014/main" id="{0F1866C1-CA1E-B3C1-9BBE-2A5360514E45}"/>
              </a:ext>
            </a:extLst>
          </p:cNvPr>
          <p:cNvSpPr txBox="1">
            <a:spLocks noChangeArrowheads="1"/>
          </p:cNvSpPr>
          <p:nvPr/>
        </p:nvSpPr>
        <p:spPr bwMode="auto">
          <a:xfrm>
            <a:off x="179388" y="6092825"/>
            <a:ext cx="85074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Gal</a:t>
            </a:r>
            <a:r>
              <a:rPr lang="it-IT" altLang="it-IT" sz="1800"/>
              <a:t>assi</a:t>
            </a:r>
            <a:r>
              <a:rPr lang="pl-PL" altLang="it-IT" sz="1800"/>
              <a:t> Andromed</a:t>
            </a:r>
            <a:r>
              <a:rPr lang="it-IT" altLang="it-IT" sz="1800"/>
              <a:t>a</a:t>
            </a:r>
            <a:r>
              <a:rPr lang="pl-PL" altLang="it-IT" sz="1800"/>
              <a:t> (M31) – </a:t>
            </a:r>
            <a:r>
              <a:rPr lang="it-IT" altLang="it-IT" sz="1800"/>
              <a:t>visibile con occhio nudo </a:t>
            </a:r>
            <a:r>
              <a:rPr lang="pl-PL" altLang="it-IT" sz="1800"/>
              <a:t>(2,5 mln </a:t>
            </a:r>
            <a:r>
              <a:rPr lang="it-IT" altLang="it-IT" sz="1800"/>
              <a:t>d’anni luce da noi</a:t>
            </a:r>
            <a:r>
              <a:rPr lang="pl-PL" altLang="it-IT" sz="1800"/>
              <a:t>)</a:t>
            </a:r>
            <a:endParaRPr lang="en-AU" altLang="it-IT" sz="1800"/>
          </a:p>
        </p:txBody>
      </p:sp>
      <p:pic>
        <p:nvPicPr>
          <p:cNvPr id="84998" name="Picture 6">
            <a:extLst>
              <a:ext uri="{FF2B5EF4-FFF2-40B4-BE49-F238E27FC236}">
                <a16:creationId xmlns:a16="http://schemas.microsoft.com/office/drawing/2014/main" id="{6963A950-5066-881C-34B0-79A931E41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133600"/>
            <a:ext cx="460851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F9440385-2780-9E15-8BC7-BEAA0B5C4D10}"/>
              </a:ext>
            </a:extLst>
          </p:cNvPr>
          <p:cNvSpPr>
            <a:spLocks noGrp="1" noChangeArrowheads="1"/>
          </p:cNvSpPr>
          <p:nvPr>
            <p:ph type="title"/>
          </p:nvPr>
        </p:nvSpPr>
        <p:spPr/>
        <p:txBody>
          <a:bodyPr/>
          <a:lstStyle/>
          <a:p>
            <a:pPr eaLnBrk="1" hangingPunct="1"/>
            <a:r>
              <a:rPr lang="it-IT" altLang="it-IT" sz="3200">
                <a:solidFill>
                  <a:schemeClr val="accent2"/>
                </a:solidFill>
              </a:rPr>
              <a:t>Due nebulose di</a:t>
            </a:r>
            <a:r>
              <a:rPr lang="pl-PL" altLang="it-IT" sz="3200">
                <a:solidFill>
                  <a:schemeClr val="accent2"/>
                </a:solidFill>
              </a:rPr>
              <a:t> Magellan</a:t>
            </a:r>
            <a:r>
              <a:rPr lang="it-IT" altLang="it-IT" sz="3200">
                <a:solidFill>
                  <a:schemeClr val="accent2"/>
                </a:solidFill>
              </a:rPr>
              <a:t>o</a:t>
            </a:r>
            <a:endParaRPr lang="en-AU" altLang="it-IT" sz="3200">
              <a:solidFill>
                <a:schemeClr val="accent2"/>
              </a:solidFill>
            </a:endParaRPr>
          </a:p>
        </p:txBody>
      </p:sp>
      <p:sp>
        <p:nvSpPr>
          <p:cNvPr id="86019" name="Text Box 3">
            <a:extLst>
              <a:ext uri="{FF2B5EF4-FFF2-40B4-BE49-F238E27FC236}">
                <a16:creationId xmlns:a16="http://schemas.microsoft.com/office/drawing/2014/main" id="{9D69810C-A96F-F86A-9A5F-25E208F88210}"/>
              </a:ext>
            </a:extLst>
          </p:cNvPr>
          <p:cNvSpPr txBox="1">
            <a:spLocks noChangeArrowheads="1"/>
          </p:cNvSpPr>
          <p:nvPr/>
        </p:nvSpPr>
        <p:spPr bwMode="auto">
          <a:xfrm>
            <a:off x="1331913" y="5942013"/>
            <a:ext cx="729615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a:t>167 </a:t>
            </a:r>
            <a:r>
              <a:rPr lang="it-IT" altLang="it-IT" sz="2200"/>
              <a:t>mila anni luce da noi. Con la galassia di Andromeda </a:t>
            </a:r>
          </a:p>
          <a:p>
            <a:pPr eaLnBrk="1" hangingPunct="1">
              <a:spcBef>
                <a:spcPct val="0"/>
              </a:spcBef>
              <a:buFontTx/>
              <a:buNone/>
            </a:pPr>
            <a:r>
              <a:rPr lang="it-IT" altLang="it-IT" sz="2200"/>
              <a:t>(a nostra) appartengono a un «cluster» di Virgo. </a:t>
            </a:r>
            <a:endParaRPr lang="en-AU" altLang="it-IT" sz="2200"/>
          </a:p>
        </p:txBody>
      </p:sp>
      <p:pic>
        <p:nvPicPr>
          <p:cNvPr id="86020" name="Picture 5">
            <a:extLst>
              <a:ext uri="{FF2B5EF4-FFF2-40B4-BE49-F238E27FC236}">
                <a16:creationId xmlns:a16="http://schemas.microsoft.com/office/drawing/2014/main" id="{A23C2606-948A-59F3-F0E0-DBEFA1A37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12875"/>
            <a:ext cx="6477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a:extLst>
              <a:ext uri="{FF2B5EF4-FFF2-40B4-BE49-F238E27FC236}">
                <a16:creationId xmlns:a16="http://schemas.microsoft.com/office/drawing/2014/main" id="{DE29B799-884E-4991-88B2-E080F9A03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268413"/>
            <a:ext cx="71977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a:extLst>
              <a:ext uri="{FF2B5EF4-FFF2-40B4-BE49-F238E27FC236}">
                <a16:creationId xmlns:a16="http://schemas.microsoft.com/office/drawing/2014/main" id="{4DA4702E-5039-CD37-A99F-FA889B73C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268413"/>
            <a:ext cx="719772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a:extLst>
              <a:ext uri="{FF2B5EF4-FFF2-40B4-BE49-F238E27FC236}">
                <a16:creationId xmlns:a16="http://schemas.microsoft.com/office/drawing/2014/main" id="{2963F1CE-985B-639B-376E-AD395D17E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260475"/>
            <a:ext cx="4141787"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6">
            <a:extLst>
              <a:ext uri="{FF2B5EF4-FFF2-40B4-BE49-F238E27FC236}">
                <a16:creationId xmlns:a16="http://schemas.microsoft.com/office/drawing/2014/main" id="{7F0BB287-782B-D11E-2900-0C67675CB86A}"/>
              </a:ext>
            </a:extLst>
          </p:cNvPr>
          <p:cNvSpPr txBox="1">
            <a:spLocks noChangeArrowheads="1"/>
          </p:cNvSpPr>
          <p:nvPr/>
        </p:nvSpPr>
        <p:spPr bwMode="auto">
          <a:xfrm>
            <a:off x="6634163" y="1412875"/>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t>Trento</a:t>
            </a:r>
          </a:p>
          <a:p>
            <a:pPr eaLnBrk="1" hangingPunct="1">
              <a:spcBef>
                <a:spcPct val="0"/>
              </a:spcBef>
              <a:buFontTx/>
              <a:buNone/>
            </a:pPr>
            <a:r>
              <a:rPr lang="pl-PL" altLang="it-IT" sz="1800"/>
              <a:t>26.03.2012</a:t>
            </a:r>
            <a:endParaRPr lang="en-US" altLang="it-IT" sz="1800"/>
          </a:p>
        </p:txBody>
      </p:sp>
      <p:sp>
        <p:nvSpPr>
          <p:cNvPr id="10246" name="Text Box 7">
            <a:extLst>
              <a:ext uri="{FF2B5EF4-FFF2-40B4-BE49-F238E27FC236}">
                <a16:creationId xmlns:a16="http://schemas.microsoft.com/office/drawing/2014/main" id="{DCDF661C-3425-3F5B-C775-92ED9E4E9BBB}"/>
              </a:ext>
            </a:extLst>
          </p:cNvPr>
          <p:cNvSpPr txBox="1">
            <a:spLocks noChangeArrowheads="1"/>
          </p:cNvSpPr>
          <p:nvPr/>
        </p:nvSpPr>
        <p:spPr bwMode="auto">
          <a:xfrm>
            <a:off x="1619250" y="6237288"/>
            <a:ext cx="1474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M. Karwasz</a:t>
            </a:r>
            <a:endParaRPr lang="en-US" altLang="it-IT" sz="1400">
              <a:solidFill>
                <a:srgbClr val="FFFF00"/>
              </a:solidFill>
              <a:latin typeface="Times New Roman" panose="02020603050405020304" pitchFamily="18" charset="0"/>
            </a:endParaRPr>
          </a:p>
        </p:txBody>
      </p:sp>
      <p:sp>
        <p:nvSpPr>
          <p:cNvPr id="10247" name="Rectangle 2">
            <a:extLst>
              <a:ext uri="{FF2B5EF4-FFF2-40B4-BE49-F238E27FC236}">
                <a16:creationId xmlns:a16="http://schemas.microsoft.com/office/drawing/2014/main" id="{819FD154-9806-5830-839D-47D418D6380B}"/>
              </a:ext>
            </a:extLst>
          </p:cNvPr>
          <p:cNvSpPr>
            <a:spLocks noGrp="1" noChangeArrowheads="1"/>
          </p:cNvSpPr>
          <p:nvPr>
            <p:ph type="title"/>
          </p:nvPr>
        </p:nvSpPr>
        <p:spPr>
          <a:xfrm>
            <a:off x="468313" y="0"/>
            <a:ext cx="8229600" cy="1143000"/>
          </a:xfrm>
        </p:spPr>
        <p:txBody>
          <a:bodyPr/>
          <a:lstStyle/>
          <a:p>
            <a:pPr eaLnBrk="1" hangingPunct="1"/>
            <a:r>
              <a:rPr lang="it-IT" altLang="it-IT" sz="3200">
                <a:solidFill>
                  <a:srgbClr val="0033CC"/>
                </a:solidFill>
              </a:rPr>
              <a:t>Il giorno dopo controlla, dove sono adesso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2000" fill="hold"/>
                                        <p:tgtEl>
                                          <p:spTgt spid="104451"/>
                                        </p:tgtEl>
                                        <p:attrNameLst>
                                          <p:attrName>ppt_w</p:attrName>
                                        </p:attrNameLst>
                                      </p:cBhvr>
                                      <p:tavLst>
                                        <p:tav tm="0">
                                          <p:val>
                                            <p:fltVal val="0"/>
                                          </p:val>
                                        </p:tav>
                                        <p:tav tm="100000">
                                          <p:val>
                                            <p:strVal val="#ppt_w"/>
                                          </p:val>
                                        </p:tav>
                                      </p:tavLst>
                                    </p:anim>
                                    <p:anim calcmode="lin" valueType="num">
                                      <p:cBhvr>
                                        <p:cTn id="8" dur="2000" fill="hold"/>
                                        <p:tgtEl>
                                          <p:spTgt spid="10445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04452"/>
                                        </p:tgtEl>
                                        <p:attrNameLst>
                                          <p:attrName>style.visibility</p:attrName>
                                        </p:attrNameLst>
                                      </p:cBhvr>
                                      <p:to>
                                        <p:strVal val="visible"/>
                                      </p:to>
                                    </p:set>
                                    <p:animEffect transition="in" filter="fade">
                                      <p:cBhvr>
                                        <p:cTn id="13" dur="1000"/>
                                        <p:tgtEl>
                                          <p:spTgt spid="10445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4454"/>
                                        </p:tgtEl>
                                        <p:attrNameLst>
                                          <p:attrName>style.visibility</p:attrName>
                                        </p:attrNameLst>
                                      </p:cBhvr>
                                      <p:to>
                                        <p:strVal val="visible"/>
                                      </p:to>
                                    </p:set>
                                    <p:animEffect transition="in" filter="slide(fromBottom)">
                                      <p:cBhvr>
                                        <p:cTn id="18" dur="500"/>
                                        <p:tgtEl>
                                          <p:spTgt spid="1044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04453"/>
                                        </p:tgtEl>
                                        <p:attrNameLst>
                                          <p:attrName>style.visibility</p:attrName>
                                        </p:attrNameLst>
                                      </p:cBhvr>
                                      <p:to>
                                        <p:strVal val="visible"/>
                                      </p:to>
                                    </p:set>
                                    <p:anim calcmode="lin" valueType="num">
                                      <p:cBhvr>
                                        <p:cTn id="23" dur="2000" fill="hold"/>
                                        <p:tgtEl>
                                          <p:spTgt spid="104453"/>
                                        </p:tgtEl>
                                        <p:attrNameLst>
                                          <p:attrName>ppt_w</p:attrName>
                                        </p:attrNameLst>
                                      </p:cBhvr>
                                      <p:tavLst>
                                        <p:tav tm="0">
                                          <p:val>
                                            <p:fltVal val="0"/>
                                          </p:val>
                                        </p:tav>
                                        <p:tav tm="100000">
                                          <p:val>
                                            <p:strVal val="#ppt_w"/>
                                          </p:val>
                                        </p:tav>
                                      </p:tavLst>
                                    </p:anim>
                                    <p:anim calcmode="lin" valueType="num">
                                      <p:cBhvr>
                                        <p:cTn id="24" dur="2000" fill="hold"/>
                                        <p:tgtEl>
                                          <p:spTgt spid="1044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C24D564-7F64-846B-9476-DE3361875781}"/>
              </a:ext>
            </a:extLst>
          </p:cNvPr>
          <p:cNvSpPr>
            <a:spLocks noGrp="1" noChangeArrowheads="1"/>
          </p:cNvSpPr>
          <p:nvPr>
            <p:ph type="title"/>
          </p:nvPr>
        </p:nvSpPr>
        <p:spPr/>
        <p:txBody>
          <a:bodyPr/>
          <a:lstStyle/>
          <a:p>
            <a:pPr eaLnBrk="1" hangingPunct="1"/>
            <a:r>
              <a:rPr lang="it-IT" altLang="it-IT" sz="3200">
                <a:solidFill>
                  <a:schemeClr val="accent2"/>
                </a:solidFill>
              </a:rPr>
              <a:t>Sempre più galassie</a:t>
            </a:r>
            <a:endParaRPr lang="en-AU" altLang="it-IT" sz="3200">
              <a:solidFill>
                <a:schemeClr val="accent2"/>
              </a:solidFill>
            </a:endParaRPr>
          </a:p>
        </p:txBody>
      </p:sp>
      <p:sp>
        <p:nvSpPr>
          <p:cNvPr id="87043" name="Text Box 3">
            <a:extLst>
              <a:ext uri="{FF2B5EF4-FFF2-40B4-BE49-F238E27FC236}">
                <a16:creationId xmlns:a16="http://schemas.microsoft.com/office/drawing/2014/main" id="{5F52358E-BE48-02DF-420C-1B72567095F6}"/>
              </a:ext>
            </a:extLst>
          </p:cNvPr>
          <p:cNvSpPr txBox="1">
            <a:spLocks noChangeArrowheads="1"/>
          </p:cNvSpPr>
          <p:nvPr/>
        </p:nvSpPr>
        <p:spPr bwMode="auto">
          <a:xfrm>
            <a:off x="179388" y="5667375"/>
            <a:ext cx="91487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AU" altLang="it-IT" sz="1800">
                <a:hlinkClick r:id="rId2" tooltip="NGC 4414"/>
              </a:rPr>
              <a:t>NGC 4414</a:t>
            </a:r>
            <a:r>
              <a:rPr lang="en-AU" altLang="it-IT" sz="1800"/>
              <a:t>, a typical </a:t>
            </a:r>
            <a:r>
              <a:rPr lang="en-AU" altLang="it-IT" sz="1800">
                <a:hlinkClick r:id="rId3" tooltip="Spiral galaxy"/>
              </a:rPr>
              <a:t>spiral galaxy</a:t>
            </a:r>
            <a:r>
              <a:rPr lang="en-AU" altLang="it-IT" sz="1800"/>
              <a:t> in the </a:t>
            </a:r>
            <a:r>
              <a:rPr lang="en-AU" altLang="it-IT" sz="1800">
                <a:hlinkClick r:id="rId4" tooltip="Constellation"/>
              </a:rPr>
              <a:t>constellation</a:t>
            </a:r>
            <a:r>
              <a:rPr lang="en-AU" altLang="it-IT" sz="1800"/>
              <a:t> </a:t>
            </a:r>
            <a:r>
              <a:rPr lang="en-AU" altLang="it-IT" sz="1800">
                <a:hlinkClick r:id="rId5" tooltip="Coma Berenices"/>
              </a:rPr>
              <a:t>Coma Berenices</a:t>
            </a:r>
            <a:r>
              <a:rPr lang="en-AU" altLang="it-IT" sz="1800"/>
              <a:t>, is about </a:t>
            </a:r>
            <a:endParaRPr lang="pl-PL" altLang="it-IT" sz="1800"/>
          </a:p>
          <a:p>
            <a:pPr eaLnBrk="1" hangingPunct="1">
              <a:spcBef>
                <a:spcPct val="0"/>
              </a:spcBef>
              <a:buFontTx/>
              <a:buNone/>
            </a:pPr>
            <a:r>
              <a:rPr lang="en-AU" altLang="it-IT" sz="1800"/>
              <a:t>55,000 </a:t>
            </a:r>
            <a:r>
              <a:rPr lang="en-AU" altLang="it-IT" sz="1800">
                <a:hlinkClick r:id="rId6" tooltip="Light-year"/>
              </a:rPr>
              <a:t>light-years</a:t>
            </a:r>
            <a:r>
              <a:rPr lang="en-AU" altLang="it-IT" sz="1800"/>
              <a:t> in diameter and approximately 60 million light-years away from Earth </a:t>
            </a:r>
            <a:endParaRPr lang="pl-PL" altLang="it-IT" sz="1800"/>
          </a:p>
        </p:txBody>
      </p:sp>
      <p:pic>
        <p:nvPicPr>
          <p:cNvPr id="87044" name="Picture 5">
            <a:extLst>
              <a:ext uri="{FF2B5EF4-FFF2-40B4-BE49-F238E27FC236}">
                <a16:creationId xmlns:a16="http://schemas.microsoft.com/office/drawing/2014/main" id="{48ABA706-7820-6493-DF2D-6085888BAE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150" y="1268413"/>
            <a:ext cx="5329238"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A6EFF1D0-0736-0479-1E88-377A85CD0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96975"/>
            <a:ext cx="57610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7" name="Rectangle 3">
            <a:extLst>
              <a:ext uri="{FF2B5EF4-FFF2-40B4-BE49-F238E27FC236}">
                <a16:creationId xmlns:a16="http://schemas.microsoft.com/office/drawing/2014/main" id="{21A3C715-3808-0A6D-86D6-E662A187C68D}"/>
              </a:ext>
            </a:extLst>
          </p:cNvPr>
          <p:cNvSpPr>
            <a:spLocks noChangeArrowheads="1"/>
          </p:cNvSpPr>
          <p:nvPr/>
        </p:nvSpPr>
        <p:spPr bwMode="auto">
          <a:xfrm>
            <a:off x="1692275" y="16287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FFFF00"/>
                </a:solidFill>
                <a:hlinkClick r:id="rId3" tooltip="Courtesy: Alex Cherney"/>
              </a:rPr>
              <a:t>Interacting galaxies – NGC5394 and NGC5395</a:t>
            </a:r>
            <a:r>
              <a:rPr lang="pl-PL" altLang="it-IT" sz="1800">
                <a:solidFill>
                  <a:srgbClr val="FFFF00"/>
                </a:solidFill>
              </a:rPr>
              <a:t> </a:t>
            </a:r>
          </a:p>
        </p:txBody>
      </p:sp>
      <p:sp>
        <p:nvSpPr>
          <p:cNvPr id="88068" name="Rectangle 4">
            <a:extLst>
              <a:ext uri="{FF2B5EF4-FFF2-40B4-BE49-F238E27FC236}">
                <a16:creationId xmlns:a16="http://schemas.microsoft.com/office/drawing/2014/main" id="{B6084907-EC05-7BA4-37FF-9F0EC2AB29DF}"/>
              </a:ext>
            </a:extLst>
          </p:cNvPr>
          <p:cNvSpPr>
            <a:spLocks noChangeArrowheads="1"/>
          </p:cNvSpPr>
          <p:nvPr/>
        </p:nvSpPr>
        <p:spPr bwMode="auto">
          <a:xfrm>
            <a:off x="3995738" y="6613525"/>
            <a:ext cx="4883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000"/>
              <a:t>http://physicsworld.com/cws/article/news/2011/dec/20/our-favourite-pictures-of-2011</a:t>
            </a:r>
          </a:p>
        </p:txBody>
      </p:sp>
      <p:sp>
        <p:nvSpPr>
          <p:cNvPr id="88069" name="Rectangle 5">
            <a:extLst>
              <a:ext uri="{FF2B5EF4-FFF2-40B4-BE49-F238E27FC236}">
                <a16:creationId xmlns:a16="http://schemas.microsoft.com/office/drawing/2014/main" id="{54908C26-CA14-728D-BD18-9279B3AA41C8}"/>
              </a:ext>
            </a:extLst>
          </p:cNvPr>
          <p:cNvSpPr>
            <a:spLocks noChangeArrowheads="1"/>
          </p:cNvSpPr>
          <p:nvPr/>
        </p:nvSpPr>
        <p:spPr bwMode="auto">
          <a:xfrm>
            <a:off x="468313" y="6180138"/>
            <a:ext cx="60721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t>That is because it was taken by amateur astrophotographer Alex Cherney.</a:t>
            </a:r>
            <a:r>
              <a:rPr lang="pl-PL" altLang="it-IT" sz="1600"/>
              <a:t> </a:t>
            </a:r>
          </a:p>
        </p:txBody>
      </p:sp>
      <p:sp>
        <p:nvSpPr>
          <p:cNvPr id="88070" name="Rectangle 7">
            <a:extLst>
              <a:ext uri="{FF2B5EF4-FFF2-40B4-BE49-F238E27FC236}">
                <a16:creationId xmlns:a16="http://schemas.microsoft.com/office/drawing/2014/main" id="{3CB9D5A1-D39C-B7A6-1216-89D39AB369E6}"/>
              </a:ext>
            </a:extLst>
          </p:cNvPr>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3000">
                <a:solidFill>
                  <a:schemeClr val="accent2"/>
                </a:solidFill>
              </a:rPr>
              <a:t>Ci si aspetta una collisione delle due galassie</a:t>
            </a:r>
            <a:r>
              <a:rPr lang="pl-PL" altLang="it-IT" sz="3000">
                <a:solidFill>
                  <a:schemeClr val="accent2"/>
                </a:solidFill>
              </a:rPr>
              <a:t>?</a:t>
            </a:r>
            <a:endParaRPr lang="en-AU" altLang="it-IT" sz="3000">
              <a:solidFill>
                <a:schemeClr val="accent2"/>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olo 1">
            <a:extLst>
              <a:ext uri="{FF2B5EF4-FFF2-40B4-BE49-F238E27FC236}">
                <a16:creationId xmlns:a16="http://schemas.microsoft.com/office/drawing/2014/main" id="{AAF80E50-9AAA-5D75-EC3F-85397CDE3033}"/>
              </a:ext>
            </a:extLst>
          </p:cNvPr>
          <p:cNvSpPr>
            <a:spLocks noGrp="1" noChangeArrowheads="1"/>
          </p:cNvSpPr>
          <p:nvPr>
            <p:ph type="title"/>
          </p:nvPr>
        </p:nvSpPr>
        <p:spPr/>
        <p:txBody>
          <a:bodyPr/>
          <a:lstStyle/>
          <a:p>
            <a:r>
              <a:rPr lang="it-IT" altLang="it-IT" sz="3600"/>
              <a:t>Il terrore di buchi neri</a:t>
            </a:r>
          </a:p>
        </p:txBody>
      </p:sp>
      <p:pic>
        <p:nvPicPr>
          <p:cNvPr id="89091" name="Immagine 3">
            <a:extLst>
              <a:ext uri="{FF2B5EF4-FFF2-40B4-BE49-F238E27FC236}">
                <a16:creationId xmlns:a16="http://schemas.microsoft.com/office/drawing/2014/main" id="{EAAFA77A-0872-3151-A1F4-ED5AAF783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125538"/>
            <a:ext cx="8612188"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F395F4A6-E211-5CF9-2018-8314C0781711}"/>
              </a:ext>
            </a:extLst>
          </p:cNvPr>
          <p:cNvSpPr>
            <a:spLocks noGrp="1" noChangeArrowheads="1"/>
          </p:cNvSpPr>
          <p:nvPr>
            <p:ph type="title"/>
          </p:nvPr>
        </p:nvSpPr>
        <p:spPr/>
        <p:txBody>
          <a:bodyPr/>
          <a:lstStyle/>
          <a:p>
            <a:pPr eaLnBrk="1" hangingPunct="1"/>
            <a:r>
              <a:rPr lang="pl-PL" altLang="it-IT" sz="3600">
                <a:solidFill>
                  <a:srgbClr val="000099"/>
                </a:solidFill>
              </a:rPr>
              <a:t>P</a:t>
            </a:r>
            <a:r>
              <a:rPr lang="it-IT" altLang="it-IT" sz="3600">
                <a:solidFill>
                  <a:srgbClr val="000099"/>
                </a:solidFill>
              </a:rPr>
              <a:t>ianeti oltre il Sole</a:t>
            </a:r>
            <a:endParaRPr lang="en-AU" altLang="it-IT" sz="3600">
              <a:solidFill>
                <a:srgbClr val="000099"/>
              </a:solidFill>
            </a:endParaRPr>
          </a:p>
        </p:txBody>
      </p:sp>
      <p:pic>
        <p:nvPicPr>
          <p:cNvPr id="90115" name="Picture 4">
            <a:extLst>
              <a:ext uri="{FF2B5EF4-FFF2-40B4-BE49-F238E27FC236}">
                <a16:creationId xmlns:a16="http://schemas.microsoft.com/office/drawing/2014/main" id="{13EC9F15-83DC-3BCE-1E5E-D6909F3FB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43000"/>
            <a:ext cx="6624637"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5">
            <a:extLst>
              <a:ext uri="{FF2B5EF4-FFF2-40B4-BE49-F238E27FC236}">
                <a16:creationId xmlns:a16="http://schemas.microsoft.com/office/drawing/2014/main" id="{B9B3D228-23D3-1ECF-2904-01072BCDD6BF}"/>
              </a:ext>
            </a:extLst>
          </p:cNvPr>
          <p:cNvSpPr txBox="1">
            <a:spLocks noChangeArrowheads="1"/>
          </p:cNvSpPr>
          <p:nvPr/>
        </p:nvSpPr>
        <p:spPr bwMode="auto">
          <a:xfrm>
            <a:off x="107950" y="5732463"/>
            <a:ext cx="87645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a:solidFill>
                  <a:srgbClr val="000099"/>
                </a:solidFill>
              </a:rPr>
              <a:t>Alex </a:t>
            </a:r>
            <a:r>
              <a:rPr lang="pl-PL" altLang="it-IT" sz="2000">
                <a:solidFill>
                  <a:srgbClr val="000099"/>
                </a:solidFill>
              </a:rPr>
              <a:t>Wolszczan, </a:t>
            </a:r>
            <a:r>
              <a:rPr lang="it-IT" altLang="it-IT" sz="2000">
                <a:solidFill>
                  <a:srgbClr val="000099"/>
                </a:solidFill>
              </a:rPr>
              <a:t>di Torun, in </a:t>
            </a:r>
            <a:r>
              <a:rPr lang="pl-PL" altLang="it-IT" sz="2000">
                <a:solidFill>
                  <a:srgbClr val="000099"/>
                </a:solidFill>
              </a:rPr>
              <a:t>1993 – </a:t>
            </a:r>
            <a:r>
              <a:rPr lang="it-IT" altLang="it-IT" sz="2000">
                <a:solidFill>
                  <a:srgbClr val="000099"/>
                </a:solidFill>
              </a:rPr>
              <a:t>ha scoperto il primo sistema planetario </a:t>
            </a:r>
          </a:p>
          <a:p>
            <a:pPr eaLnBrk="1" hangingPunct="1">
              <a:spcBef>
                <a:spcPct val="0"/>
              </a:spcBef>
              <a:buFontTx/>
              <a:buNone/>
            </a:pPr>
            <a:r>
              <a:rPr lang="it-IT" altLang="it-IT" sz="2000">
                <a:solidFill>
                  <a:srgbClr val="000099"/>
                </a:solidFill>
              </a:rPr>
              <a:t>oltre il Sole: 4 pianeti attorno una stella morta (di neutroni)</a:t>
            </a:r>
          </a:p>
          <a:p>
            <a:pPr eaLnBrk="1" hangingPunct="1">
              <a:spcBef>
                <a:spcPct val="0"/>
              </a:spcBef>
              <a:buFontTx/>
              <a:buNone/>
            </a:pPr>
            <a:r>
              <a:rPr lang="it-IT" altLang="it-IT" sz="2000">
                <a:solidFill>
                  <a:srgbClr val="000099"/>
                </a:solidFill>
              </a:rPr>
              <a:t>Nel 2019 fu insignito il premio Nobel per i sistemi planetari, ma non a lui. </a:t>
            </a:r>
            <a:endParaRPr lang="en-AU" altLang="it-IT" sz="2000">
              <a:solidFill>
                <a:srgbClr val="000099"/>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olo 1">
            <a:extLst>
              <a:ext uri="{FF2B5EF4-FFF2-40B4-BE49-F238E27FC236}">
                <a16:creationId xmlns:a16="http://schemas.microsoft.com/office/drawing/2014/main" id="{337B4902-8ED4-6C3B-9B0F-54A397619744}"/>
              </a:ext>
            </a:extLst>
          </p:cNvPr>
          <p:cNvSpPr>
            <a:spLocks noGrp="1" noChangeArrowheads="1"/>
          </p:cNvSpPr>
          <p:nvPr>
            <p:ph type="title"/>
          </p:nvPr>
        </p:nvSpPr>
        <p:spPr>
          <a:xfrm>
            <a:off x="457200" y="-171450"/>
            <a:ext cx="8229600" cy="1143000"/>
          </a:xfrm>
        </p:spPr>
        <p:txBody>
          <a:bodyPr/>
          <a:lstStyle/>
          <a:p>
            <a:r>
              <a:rPr lang="it-IT" altLang="it-IT" sz="3600"/>
              <a:t>Come trovare pianeti extra-solari?</a:t>
            </a:r>
          </a:p>
        </p:txBody>
      </p:sp>
      <p:pic>
        <p:nvPicPr>
          <p:cNvPr id="91139" name="Immagine 3">
            <a:extLst>
              <a:ext uri="{FF2B5EF4-FFF2-40B4-BE49-F238E27FC236}">
                <a16:creationId xmlns:a16="http://schemas.microsoft.com/office/drawing/2014/main" id="{81F8465F-0C79-1562-B36E-1F6CEC1C9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84638"/>
            <a:ext cx="46085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CasellaDiTesto 4">
            <a:extLst>
              <a:ext uri="{FF2B5EF4-FFF2-40B4-BE49-F238E27FC236}">
                <a16:creationId xmlns:a16="http://schemas.microsoft.com/office/drawing/2014/main" id="{01473F68-0533-7D9E-87DF-70C2C2595DB3}"/>
              </a:ext>
            </a:extLst>
          </p:cNvPr>
          <p:cNvSpPr txBox="1">
            <a:spLocks noChangeArrowheads="1"/>
          </p:cNvSpPr>
          <p:nvPr/>
        </p:nvSpPr>
        <p:spPr bwMode="auto">
          <a:xfrm>
            <a:off x="5065713" y="5834063"/>
            <a:ext cx="3586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Cambia la luminosità delle stella               </a:t>
            </a:r>
          </a:p>
          <a:p>
            <a:r>
              <a:rPr lang="it-IT" altLang="it-IT"/>
              <a:t>(la luce viene focalizzata) </a:t>
            </a:r>
          </a:p>
        </p:txBody>
      </p:sp>
      <p:pic>
        <p:nvPicPr>
          <p:cNvPr id="91141" name="Immagine 6">
            <a:extLst>
              <a:ext uri="{FF2B5EF4-FFF2-40B4-BE49-F238E27FC236}">
                <a16:creationId xmlns:a16="http://schemas.microsoft.com/office/drawing/2014/main" id="{994F7F7A-0A7A-B662-DCAE-D89412E07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742950"/>
            <a:ext cx="4370388"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CasellaDiTesto 8">
            <a:extLst>
              <a:ext uri="{FF2B5EF4-FFF2-40B4-BE49-F238E27FC236}">
                <a16:creationId xmlns:a16="http://schemas.microsoft.com/office/drawing/2014/main" id="{C820764E-3E27-A275-1CED-A928B65757F6}"/>
              </a:ext>
            </a:extLst>
          </p:cNvPr>
          <p:cNvSpPr txBox="1">
            <a:spLocks noChangeArrowheads="1"/>
          </p:cNvSpPr>
          <p:nvPr/>
        </p:nvSpPr>
        <p:spPr bwMode="auto">
          <a:xfrm>
            <a:off x="457200" y="3748088"/>
            <a:ext cx="8686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it-IT" altLang="it-IT"/>
              <a:t>La prima, reale foto del pianeta extra-solare (b Centauri) e la visione artistica:</a:t>
            </a:r>
          </a:p>
          <a:p>
            <a:pPr algn="r"/>
            <a:r>
              <a:rPr lang="it-IT" altLang="it-IT"/>
              <a:t>un pianeta 2x più grande del Giove</a:t>
            </a:r>
          </a:p>
          <a:p>
            <a:pPr algn="r"/>
            <a:r>
              <a:rPr lang="it-IT" altLang="it-IT"/>
              <a:t>a distanza 100 volte più grande</a:t>
            </a:r>
          </a:p>
          <a:p>
            <a:pPr algn="r"/>
            <a:r>
              <a:rPr lang="it-IT" altLang="it-IT"/>
              <a:t>gira attorno un sistema binario.   </a:t>
            </a:r>
          </a:p>
          <a:p>
            <a:endParaRPr lang="it-IT" altLang="it-IT"/>
          </a:p>
        </p:txBody>
      </p:sp>
      <p:pic>
        <p:nvPicPr>
          <p:cNvPr id="91143" name="Immagine 10">
            <a:extLst>
              <a:ext uri="{FF2B5EF4-FFF2-40B4-BE49-F238E27FC236}">
                <a16:creationId xmlns:a16="http://schemas.microsoft.com/office/drawing/2014/main" id="{1D415EE9-0C6A-1FFF-1846-97E5BBC3E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700088"/>
            <a:ext cx="3665538"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olo 1">
            <a:extLst>
              <a:ext uri="{FF2B5EF4-FFF2-40B4-BE49-F238E27FC236}">
                <a16:creationId xmlns:a16="http://schemas.microsoft.com/office/drawing/2014/main" id="{CF34CC8E-9FF9-CB58-4B13-832168681E34}"/>
              </a:ext>
            </a:extLst>
          </p:cNvPr>
          <p:cNvSpPr>
            <a:spLocks noGrp="1" noChangeArrowheads="1"/>
          </p:cNvSpPr>
          <p:nvPr>
            <p:ph type="title"/>
          </p:nvPr>
        </p:nvSpPr>
        <p:spPr>
          <a:xfrm>
            <a:off x="457200" y="28575"/>
            <a:ext cx="8229600" cy="1143000"/>
          </a:xfrm>
        </p:spPr>
        <p:txBody>
          <a:bodyPr/>
          <a:lstStyle/>
          <a:p>
            <a:r>
              <a:rPr lang="it-IT" altLang="it-IT" sz="3600"/>
              <a:t>Il sistema planetario «Trapist-1»</a:t>
            </a:r>
          </a:p>
        </p:txBody>
      </p:sp>
      <p:pic>
        <p:nvPicPr>
          <p:cNvPr id="92163" name="Immagine 3">
            <a:extLst>
              <a:ext uri="{FF2B5EF4-FFF2-40B4-BE49-F238E27FC236}">
                <a16:creationId xmlns:a16="http://schemas.microsoft.com/office/drawing/2014/main" id="{20283F4E-DA73-AAD2-308F-B331663E0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42975"/>
            <a:ext cx="79311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C2283DAE-6A9D-3F36-5030-FE484D1F9330}"/>
              </a:ext>
            </a:extLst>
          </p:cNvPr>
          <p:cNvSpPr>
            <a:spLocks noGrp="1" noChangeArrowheads="1"/>
          </p:cNvSpPr>
          <p:nvPr>
            <p:ph type="title"/>
          </p:nvPr>
        </p:nvSpPr>
        <p:spPr>
          <a:xfrm>
            <a:off x="468313" y="0"/>
            <a:ext cx="8229600" cy="1143000"/>
          </a:xfrm>
        </p:spPr>
        <p:txBody>
          <a:bodyPr/>
          <a:lstStyle/>
          <a:p>
            <a:pPr eaLnBrk="1" hangingPunct="1"/>
            <a:r>
              <a:rPr lang="it-IT" altLang="it-IT" sz="3200">
                <a:solidFill>
                  <a:schemeClr val="accent2"/>
                </a:solidFill>
              </a:rPr>
              <a:t>Quante galassie ci sono</a:t>
            </a:r>
            <a:r>
              <a:rPr lang="pl-PL" altLang="it-IT" sz="3200">
                <a:solidFill>
                  <a:schemeClr val="accent2"/>
                </a:solidFill>
              </a:rPr>
              <a:t>?</a:t>
            </a:r>
            <a:endParaRPr lang="en-AU" altLang="it-IT" sz="3200">
              <a:solidFill>
                <a:schemeClr val="accent2"/>
              </a:solidFill>
            </a:endParaRPr>
          </a:p>
        </p:txBody>
      </p:sp>
      <p:sp>
        <p:nvSpPr>
          <p:cNvPr id="93187" name="Text Box 3">
            <a:extLst>
              <a:ext uri="{FF2B5EF4-FFF2-40B4-BE49-F238E27FC236}">
                <a16:creationId xmlns:a16="http://schemas.microsoft.com/office/drawing/2014/main" id="{C03844CD-7F0A-4FD8-E831-3B80C0D63323}"/>
              </a:ext>
            </a:extLst>
          </p:cNvPr>
          <p:cNvSpPr txBox="1">
            <a:spLocks noChangeArrowheads="1"/>
          </p:cNvSpPr>
          <p:nvPr/>
        </p:nvSpPr>
        <p:spPr bwMode="auto">
          <a:xfrm>
            <a:off x="179388" y="5181600"/>
            <a:ext cx="871378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200"/>
              <a:t>Circa </a:t>
            </a:r>
            <a:r>
              <a:rPr lang="pl-PL" altLang="it-IT" sz="2200"/>
              <a:t>10 milard</a:t>
            </a:r>
            <a:r>
              <a:rPr lang="it-IT" altLang="it-IT" sz="2200"/>
              <a:t>i di Galassie – solo nel Universo a noi accessibile. </a:t>
            </a:r>
            <a:endParaRPr lang="pl-PL" altLang="it-IT" sz="2200"/>
          </a:p>
          <a:p>
            <a:pPr eaLnBrk="1" hangingPunct="1">
              <a:spcBef>
                <a:spcPct val="0"/>
              </a:spcBef>
              <a:buFontTx/>
              <a:buNone/>
            </a:pPr>
            <a:r>
              <a:rPr lang="it-IT" altLang="it-IT" sz="2200"/>
              <a:t>Le galassie si allontanano (da noi, e a vicenda): sembra un panettone in lievitazione. </a:t>
            </a:r>
          </a:p>
          <a:p>
            <a:pPr eaLnBrk="1" hangingPunct="1">
              <a:spcBef>
                <a:spcPct val="0"/>
              </a:spcBef>
              <a:buFontTx/>
              <a:buNone/>
            </a:pPr>
            <a:r>
              <a:rPr lang="it-IT" altLang="it-IT" sz="2200"/>
              <a:t>Più rosse sono le galassie su questa foto – più lontane sono da noi</a:t>
            </a:r>
            <a:r>
              <a:rPr lang="it-IT" altLang="it-IT" sz="1800"/>
              <a:t>. </a:t>
            </a:r>
            <a:endParaRPr lang="pl-PL" altLang="it-IT" sz="1400"/>
          </a:p>
        </p:txBody>
      </p:sp>
      <p:pic>
        <p:nvPicPr>
          <p:cNvPr id="93188" name="Picture 6">
            <a:extLst>
              <a:ext uri="{FF2B5EF4-FFF2-40B4-BE49-F238E27FC236}">
                <a16:creationId xmlns:a16="http://schemas.microsoft.com/office/drawing/2014/main" id="{7269755A-FB9C-E140-E1BC-5B21C018B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950913"/>
            <a:ext cx="4606925"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7">
            <a:extLst>
              <a:ext uri="{FF2B5EF4-FFF2-40B4-BE49-F238E27FC236}">
                <a16:creationId xmlns:a16="http://schemas.microsoft.com/office/drawing/2014/main" id="{A4947763-F5FD-7B5B-E78F-9FAE6B0CF115}"/>
              </a:ext>
            </a:extLst>
          </p:cNvPr>
          <p:cNvSpPr txBox="1">
            <a:spLocks noChangeArrowheads="1"/>
          </p:cNvSpPr>
          <p:nvPr/>
        </p:nvSpPr>
        <p:spPr bwMode="auto">
          <a:xfrm>
            <a:off x="2085975" y="4797425"/>
            <a:ext cx="49942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rPr>
              <a:t>NASA-HS201427a-HubbleUltraDeepField2014-20140603.jpg</a:t>
            </a:r>
          </a:p>
          <a:p>
            <a:pPr eaLnBrk="1" hangingPunct="1">
              <a:spcBef>
                <a:spcPct val="0"/>
              </a:spcBef>
              <a:buFontTx/>
              <a:buNone/>
            </a:pPr>
            <a:endParaRPr lang="en-AU" altLang="it-IT" sz="1400">
              <a:solidFill>
                <a:srgbClr val="FFFF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olo 1">
            <a:extLst>
              <a:ext uri="{FF2B5EF4-FFF2-40B4-BE49-F238E27FC236}">
                <a16:creationId xmlns:a16="http://schemas.microsoft.com/office/drawing/2014/main" id="{DFDF8C32-CFB0-EFF5-9F06-5C7EC1B43BF5}"/>
              </a:ext>
            </a:extLst>
          </p:cNvPr>
          <p:cNvSpPr>
            <a:spLocks noGrp="1" noChangeArrowheads="1"/>
          </p:cNvSpPr>
          <p:nvPr>
            <p:ph type="title"/>
          </p:nvPr>
        </p:nvSpPr>
        <p:spPr>
          <a:xfrm>
            <a:off x="457200" y="0"/>
            <a:ext cx="8229600" cy="1143000"/>
          </a:xfrm>
        </p:spPr>
        <p:txBody>
          <a:bodyPr/>
          <a:lstStyle/>
          <a:p>
            <a:r>
              <a:rPr lang="it-IT" altLang="it-IT" sz="3600"/>
              <a:t>Vogliamo costruire il mondo?</a:t>
            </a:r>
          </a:p>
        </p:txBody>
      </p:sp>
      <p:pic>
        <p:nvPicPr>
          <p:cNvPr id="94211" name="Immagine 4">
            <a:extLst>
              <a:ext uri="{FF2B5EF4-FFF2-40B4-BE49-F238E27FC236}">
                <a16:creationId xmlns:a16="http://schemas.microsoft.com/office/drawing/2014/main" id="{172B28CB-FD7B-68DC-0F86-9BB466678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08063"/>
            <a:ext cx="641985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4BA74AB-0C99-7B44-23BB-226D35B16DAE}"/>
              </a:ext>
            </a:extLst>
          </p:cNvPr>
          <p:cNvSpPr>
            <a:spLocks noGrp="1" noChangeArrowheads="1"/>
          </p:cNvSpPr>
          <p:nvPr>
            <p:ph type="title"/>
          </p:nvPr>
        </p:nvSpPr>
        <p:spPr>
          <a:xfrm>
            <a:off x="647700" y="225425"/>
            <a:ext cx="7772400" cy="1143000"/>
          </a:xfrm>
        </p:spPr>
        <p:txBody>
          <a:bodyPr/>
          <a:lstStyle/>
          <a:p>
            <a:pPr eaLnBrk="1" hangingPunct="1"/>
            <a:r>
              <a:rPr lang="it-IT" altLang="it-IT" sz="3400">
                <a:solidFill>
                  <a:srgbClr val="0000FF"/>
                </a:solidFill>
              </a:rPr>
              <a:t>Uno strano rumore dallo spazio (1964)</a:t>
            </a:r>
            <a:br>
              <a:rPr lang="pl-PL" altLang="it-IT">
                <a:solidFill>
                  <a:srgbClr val="0000FF"/>
                </a:solidFill>
              </a:rPr>
            </a:br>
            <a:endParaRPr lang="en-US" altLang="it-IT" sz="2800">
              <a:solidFill>
                <a:srgbClr val="0000FF"/>
              </a:solidFill>
            </a:endParaRPr>
          </a:p>
        </p:txBody>
      </p:sp>
      <p:pic>
        <p:nvPicPr>
          <p:cNvPr id="95235" name="Picture 3">
            <a:extLst>
              <a:ext uri="{FF2B5EF4-FFF2-40B4-BE49-F238E27FC236}">
                <a16:creationId xmlns:a16="http://schemas.microsoft.com/office/drawing/2014/main" id="{20087A85-98C7-6C86-F5FB-24CC75481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562100"/>
            <a:ext cx="380682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6" name="Text Box 4">
            <a:extLst>
              <a:ext uri="{FF2B5EF4-FFF2-40B4-BE49-F238E27FC236}">
                <a16:creationId xmlns:a16="http://schemas.microsoft.com/office/drawing/2014/main" id="{99AD0F53-F809-48C5-4EA9-C97E841594FA}"/>
              </a:ext>
            </a:extLst>
          </p:cNvPr>
          <p:cNvSpPr txBox="1">
            <a:spLocks noChangeArrowheads="1"/>
          </p:cNvSpPr>
          <p:nvPr/>
        </p:nvSpPr>
        <p:spPr bwMode="auto">
          <a:xfrm>
            <a:off x="107950" y="4292600"/>
            <a:ext cx="5751513"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200">
                <a:solidFill>
                  <a:schemeClr val="accent2"/>
                </a:solidFill>
              </a:rPr>
              <a:t>= </a:t>
            </a:r>
            <a:r>
              <a:rPr lang="it-IT" altLang="it-IT" sz="2200">
                <a:solidFill>
                  <a:schemeClr val="accent2"/>
                </a:solidFill>
              </a:rPr>
              <a:t>radiazione di relitto (di «fondo») </a:t>
            </a:r>
            <a:endParaRPr lang="pl-PL" altLang="it-IT" sz="2200">
              <a:solidFill>
                <a:schemeClr val="accent2"/>
              </a:solidFill>
            </a:endParaRPr>
          </a:p>
          <a:p>
            <a:pPr>
              <a:spcBef>
                <a:spcPct val="0"/>
              </a:spcBef>
              <a:buFontTx/>
              <a:buNone/>
            </a:pPr>
            <a:r>
              <a:rPr lang="pl-PL" altLang="it-IT" sz="2200">
                <a:solidFill>
                  <a:schemeClr val="accent2"/>
                </a:solidFill>
              </a:rPr>
              <a:t>(„Big Bang” + 300 </a:t>
            </a:r>
            <a:r>
              <a:rPr lang="it-IT" altLang="it-IT" sz="2200">
                <a:solidFill>
                  <a:schemeClr val="accent2"/>
                </a:solidFill>
              </a:rPr>
              <a:t>mila anni)</a:t>
            </a:r>
          </a:p>
          <a:p>
            <a:pPr>
              <a:spcBef>
                <a:spcPct val="0"/>
              </a:spcBef>
              <a:buFontTx/>
              <a:buNone/>
            </a:pPr>
            <a:r>
              <a:rPr lang="it-IT" altLang="it-IT" sz="2200">
                <a:solidFill>
                  <a:schemeClr val="accent2"/>
                </a:solidFill>
              </a:rPr>
              <a:t>Fu il primo segnale, che l’Universo</a:t>
            </a:r>
          </a:p>
          <a:p>
            <a:pPr>
              <a:spcBef>
                <a:spcPct val="0"/>
              </a:spcBef>
              <a:buFontTx/>
              <a:buNone/>
            </a:pPr>
            <a:r>
              <a:rPr lang="it-IT" altLang="it-IT" sz="2200">
                <a:solidFill>
                  <a:schemeClr val="accent2"/>
                </a:solidFill>
              </a:rPr>
              <a:t>ha mandato a se stesso.</a:t>
            </a:r>
            <a:endParaRPr lang="en-US" altLang="it-IT" sz="2200">
              <a:solidFill>
                <a:schemeClr val="accent2"/>
              </a:solidFill>
            </a:endParaRPr>
          </a:p>
          <a:p>
            <a:pPr>
              <a:spcBef>
                <a:spcPct val="0"/>
              </a:spcBef>
              <a:buFontTx/>
              <a:buNone/>
            </a:pPr>
            <a:r>
              <a:rPr lang="it-IT" altLang="it-IT" sz="2200">
                <a:solidFill>
                  <a:schemeClr val="accent2"/>
                </a:solidFill>
              </a:rPr>
              <a:t>All’inizio, era la luce visibile, gialla.</a:t>
            </a:r>
          </a:p>
          <a:p>
            <a:pPr>
              <a:spcBef>
                <a:spcPct val="0"/>
              </a:spcBef>
              <a:buFontTx/>
              <a:buNone/>
            </a:pPr>
            <a:r>
              <a:rPr lang="it-IT" altLang="it-IT" sz="2200">
                <a:solidFill>
                  <a:schemeClr val="accent2"/>
                </a:solidFill>
              </a:rPr>
              <a:t>Adesso «vagabonda» come micro-onde</a:t>
            </a:r>
          </a:p>
          <a:p>
            <a:pPr>
              <a:spcBef>
                <a:spcPct val="0"/>
              </a:spcBef>
              <a:buFontTx/>
              <a:buNone/>
            </a:pPr>
            <a:endParaRPr lang="it-IT" altLang="it-IT" sz="2400">
              <a:solidFill>
                <a:srgbClr val="FF3300"/>
              </a:solidFill>
            </a:endParaRPr>
          </a:p>
        </p:txBody>
      </p:sp>
      <p:pic>
        <p:nvPicPr>
          <p:cNvPr id="95237" name="Picture 5">
            <a:extLst>
              <a:ext uri="{FF2B5EF4-FFF2-40B4-BE49-F238E27FC236}">
                <a16:creationId xmlns:a16="http://schemas.microsoft.com/office/drawing/2014/main" id="{A6A19B25-5511-FA40-02EC-8B49AF5FB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4292600"/>
            <a:ext cx="3059112"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6">
            <a:extLst>
              <a:ext uri="{FF2B5EF4-FFF2-40B4-BE49-F238E27FC236}">
                <a16:creationId xmlns:a16="http://schemas.microsoft.com/office/drawing/2014/main" id="{24AC7FCC-D8D2-5403-EA91-082BBB1E55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2888" y="1552575"/>
            <a:ext cx="5038725"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9" name="Text Box 8">
            <a:extLst>
              <a:ext uri="{FF2B5EF4-FFF2-40B4-BE49-F238E27FC236}">
                <a16:creationId xmlns:a16="http://schemas.microsoft.com/office/drawing/2014/main" id="{06EF412C-7505-2F07-BABB-46B2BA726ECA}"/>
              </a:ext>
            </a:extLst>
          </p:cNvPr>
          <p:cNvSpPr txBox="1">
            <a:spLocks noChangeArrowheads="1"/>
          </p:cNvSpPr>
          <p:nvPr/>
        </p:nvSpPr>
        <p:spPr bwMode="auto">
          <a:xfrm>
            <a:off x="7308850" y="6553200"/>
            <a:ext cx="1474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M. Karwasz</a:t>
            </a:r>
            <a:endParaRPr lang="en-US" altLang="it-IT" sz="1400">
              <a:solidFill>
                <a:srgbClr val="FFFF00"/>
              </a:solidFill>
              <a:latin typeface="Times New Roman" panose="02020603050405020304" pitchFamily="18" charset="0"/>
            </a:endParaRPr>
          </a:p>
        </p:txBody>
      </p:sp>
      <p:sp>
        <p:nvSpPr>
          <p:cNvPr id="95240" name="Text Box 9">
            <a:extLst>
              <a:ext uri="{FF2B5EF4-FFF2-40B4-BE49-F238E27FC236}">
                <a16:creationId xmlns:a16="http://schemas.microsoft.com/office/drawing/2014/main" id="{95279247-39E4-1147-7671-48794EF18AC2}"/>
              </a:ext>
            </a:extLst>
          </p:cNvPr>
          <p:cNvSpPr txBox="1">
            <a:spLocks noChangeArrowheads="1"/>
          </p:cNvSpPr>
          <p:nvPr/>
        </p:nvSpPr>
        <p:spPr bwMode="auto">
          <a:xfrm>
            <a:off x="1116013" y="3775075"/>
            <a:ext cx="1166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Źródło: UMK</a:t>
            </a:r>
            <a:endParaRPr lang="en-US" altLang="it-IT" sz="1400">
              <a:solidFill>
                <a:srgbClr val="FFFF00"/>
              </a:solidFill>
              <a:latin typeface="Times New Roman" panose="02020603050405020304" pitchFamily="18"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olo 1">
            <a:extLst>
              <a:ext uri="{FF2B5EF4-FFF2-40B4-BE49-F238E27FC236}">
                <a16:creationId xmlns:a16="http://schemas.microsoft.com/office/drawing/2014/main" id="{0F594ABC-43D9-C7E6-4AA7-9331B09A33FF}"/>
              </a:ext>
            </a:extLst>
          </p:cNvPr>
          <p:cNvSpPr>
            <a:spLocks noGrp="1" noChangeArrowheads="1"/>
          </p:cNvSpPr>
          <p:nvPr>
            <p:ph type="title"/>
          </p:nvPr>
        </p:nvSpPr>
        <p:spPr/>
        <p:txBody>
          <a:bodyPr/>
          <a:lstStyle/>
          <a:p>
            <a:r>
              <a:rPr lang="it-IT" altLang="it-IT" sz="3600"/>
              <a:t>La separazione della luce dalla materia</a:t>
            </a:r>
          </a:p>
        </p:txBody>
      </p:sp>
      <p:pic>
        <p:nvPicPr>
          <p:cNvPr id="97283" name="Immagine 6">
            <a:extLst>
              <a:ext uri="{FF2B5EF4-FFF2-40B4-BE49-F238E27FC236}">
                <a16:creationId xmlns:a16="http://schemas.microsoft.com/office/drawing/2014/main" id="{DEC633E3-8232-FBC6-5594-C997110B7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196975"/>
            <a:ext cx="8469313"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74269E95-E14D-1D55-EADB-1A7A24E55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74738"/>
            <a:ext cx="8675687"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a:extLst>
              <a:ext uri="{FF2B5EF4-FFF2-40B4-BE49-F238E27FC236}">
                <a16:creationId xmlns:a16="http://schemas.microsoft.com/office/drawing/2014/main" id="{2D98A7AB-5B41-5AAD-BA20-392C98E60DDE}"/>
              </a:ext>
            </a:extLst>
          </p:cNvPr>
          <p:cNvSpPr txBox="1">
            <a:spLocks noChangeArrowheads="1"/>
          </p:cNvSpPr>
          <p:nvPr/>
        </p:nvSpPr>
        <p:spPr bwMode="auto">
          <a:xfrm>
            <a:off x="2916238" y="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it-IT" sz="3600">
              <a:solidFill>
                <a:schemeClr val="accent1"/>
              </a:solidFill>
            </a:endParaRPr>
          </a:p>
        </p:txBody>
      </p:sp>
      <p:sp>
        <p:nvSpPr>
          <p:cNvPr id="11268" name="Text Box 6">
            <a:extLst>
              <a:ext uri="{FF2B5EF4-FFF2-40B4-BE49-F238E27FC236}">
                <a16:creationId xmlns:a16="http://schemas.microsoft.com/office/drawing/2014/main" id="{EA6F9AC8-A689-26D2-4B73-0273A08CBF5F}"/>
              </a:ext>
            </a:extLst>
          </p:cNvPr>
          <p:cNvSpPr txBox="1">
            <a:spLocks noChangeArrowheads="1"/>
          </p:cNvSpPr>
          <p:nvPr/>
        </p:nvSpPr>
        <p:spPr bwMode="auto">
          <a:xfrm>
            <a:off x="827088" y="6216650"/>
            <a:ext cx="132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chemeClr val="bg1"/>
                </a:solidFill>
              </a:rPr>
              <a:t>Toruń</a:t>
            </a:r>
          </a:p>
          <a:p>
            <a:pPr eaLnBrk="1" hangingPunct="1">
              <a:spcBef>
                <a:spcPct val="0"/>
              </a:spcBef>
              <a:buFontTx/>
              <a:buNone/>
            </a:pPr>
            <a:r>
              <a:rPr lang="pl-PL" altLang="it-IT" sz="1800">
                <a:solidFill>
                  <a:schemeClr val="bg1"/>
                </a:solidFill>
              </a:rPr>
              <a:t>26.03.2012</a:t>
            </a:r>
            <a:endParaRPr lang="en-US" altLang="it-IT" sz="1800">
              <a:solidFill>
                <a:schemeClr val="bg1"/>
              </a:solidFill>
            </a:endParaRPr>
          </a:p>
        </p:txBody>
      </p:sp>
      <p:sp>
        <p:nvSpPr>
          <p:cNvPr id="11269" name="Text Box 7">
            <a:extLst>
              <a:ext uri="{FF2B5EF4-FFF2-40B4-BE49-F238E27FC236}">
                <a16:creationId xmlns:a16="http://schemas.microsoft.com/office/drawing/2014/main" id="{C4E16333-63CF-792E-FD7F-302253FE41E9}"/>
              </a:ext>
            </a:extLst>
          </p:cNvPr>
          <p:cNvSpPr txBox="1">
            <a:spLocks noChangeArrowheads="1"/>
          </p:cNvSpPr>
          <p:nvPr/>
        </p:nvSpPr>
        <p:spPr bwMode="auto">
          <a:xfrm>
            <a:off x="7669213" y="6553200"/>
            <a:ext cx="155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400">
                <a:solidFill>
                  <a:srgbClr val="FFFF00"/>
                </a:solidFill>
                <a:latin typeface="Times New Roman" panose="02020603050405020304" pitchFamily="18" charset="0"/>
              </a:rPr>
              <a:t>Foto: K. Służewski</a:t>
            </a:r>
            <a:endParaRPr lang="en-US" altLang="it-IT" sz="1400">
              <a:solidFill>
                <a:srgbClr val="FFFF00"/>
              </a:solidFill>
              <a:latin typeface="Times New Roman" panose="02020603050405020304" pitchFamily="18" charset="0"/>
            </a:endParaRPr>
          </a:p>
        </p:txBody>
      </p:sp>
      <p:sp>
        <p:nvSpPr>
          <p:cNvPr id="11270" name="Rectangle 8">
            <a:extLst>
              <a:ext uri="{FF2B5EF4-FFF2-40B4-BE49-F238E27FC236}">
                <a16:creationId xmlns:a16="http://schemas.microsoft.com/office/drawing/2014/main" id="{4705A41F-580C-A82A-9A9A-1B653BC93D28}"/>
              </a:ext>
            </a:extLst>
          </p:cNvPr>
          <p:cNvSpPr>
            <a:spLocks noChangeArrowheads="1"/>
          </p:cNvSpPr>
          <p:nvPr/>
        </p:nvSpPr>
        <p:spPr bwMode="auto">
          <a:xfrm>
            <a:off x="9144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a:solidFill>
                  <a:srgbClr val="0033CC"/>
                </a:solidFill>
              </a:rPr>
              <a:t>Lo stesso giorno che cosa si vede da un altro punto su globo terrestre?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5E8DB7CD-2FE1-C009-2FAB-56A143BEC56B}"/>
              </a:ext>
            </a:extLst>
          </p:cNvPr>
          <p:cNvSpPr>
            <a:spLocks noGrp="1" noChangeArrowheads="1"/>
          </p:cNvSpPr>
          <p:nvPr>
            <p:ph type="title"/>
          </p:nvPr>
        </p:nvSpPr>
        <p:spPr/>
        <p:txBody>
          <a:bodyPr/>
          <a:lstStyle/>
          <a:p>
            <a:pPr eaLnBrk="1" hangingPunct="1"/>
            <a:r>
              <a:rPr lang="pl-PL" altLang="it-IT" sz="3600"/>
              <a:t>„Big Bang”</a:t>
            </a:r>
            <a:endParaRPr lang="en-AU" altLang="it-IT" sz="3600"/>
          </a:p>
        </p:txBody>
      </p:sp>
      <p:pic>
        <p:nvPicPr>
          <p:cNvPr id="98307" name="Picture 4">
            <a:extLst>
              <a:ext uri="{FF2B5EF4-FFF2-40B4-BE49-F238E27FC236}">
                <a16:creationId xmlns:a16="http://schemas.microsoft.com/office/drawing/2014/main" id="{EC8A5C50-FB5F-4F7B-ACE3-7F8EA5DA6D1C}"/>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684213" y="1268413"/>
            <a:ext cx="7878762"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olo 1">
            <a:extLst>
              <a:ext uri="{FF2B5EF4-FFF2-40B4-BE49-F238E27FC236}">
                <a16:creationId xmlns:a16="http://schemas.microsoft.com/office/drawing/2014/main" id="{E1FD22FB-78A9-595E-45A4-42B6F04D4EAC}"/>
              </a:ext>
            </a:extLst>
          </p:cNvPr>
          <p:cNvSpPr>
            <a:spLocks noGrp="1" noChangeArrowheads="1"/>
          </p:cNvSpPr>
          <p:nvPr>
            <p:ph type="title"/>
          </p:nvPr>
        </p:nvSpPr>
        <p:spPr>
          <a:xfrm>
            <a:off x="457200" y="0"/>
            <a:ext cx="8229600" cy="1143000"/>
          </a:xfrm>
        </p:spPr>
        <p:txBody>
          <a:bodyPr/>
          <a:lstStyle/>
          <a:p>
            <a:r>
              <a:rPr lang="it-IT" altLang="it-IT" sz="3600"/>
              <a:t>«Big Bang» o «La Creazione»?</a:t>
            </a:r>
          </a:p>
        </p:txBody>
      </p:sp>
      <p:pic>
        <p:nvPicPr>
          <p:cNvPr id="99331" name="Immagine 8">
            <a:extLst>
              <a:ext uri="{FF2B5EF4-FFF2-40B4-BE49-F238E27FC236}">
                <a16:creationId xmlns:a16="http://schemas.microsoft.com/office/drawing/2014/main" id="{50851AC8-1DA9-7419-2574-3C59CF377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08050"/>
            <a:ext cx="79867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ED342C6-75F0-4D2A-9CF2-CEDFED1F89D9}"/>
              </a:ext>
            </a:extLst>
          </p:cNvPr>
          <p:cNvSpPr>
            <a:spLocks noGrp="1" noChangeArrowheads="1"/>
          </p:cNvSpPr>
          <p:nvPr>
            <p:ph type="title"/>
          </p:nvPr>
        </p:nvSpPr>
        <p:spPr>
          <a:xfrm>
            <a:off x="900113" y="0"/>
            <a:ext cx="7772400" cy="1143000"/>
          </a:xfrm>
        </p:spPr>
        <p:txBody>
          <a:bodyPr/>
          <a:lstStyle/>
          <a:p>
            <a:r>
              <a:rPr lang="en-US" altLang="it-IT" sz="3600">
                <a:solidFill>
                  <a:srgbClr val="0066FF"/>
                </a:solidFill>
              </a:rPr>
              <a:t>Dark matter, dark energy…</a:t>
            </a:r>
            <a:endParaRPr lang="pl-PL" altLang="it-IT" sz="3600">
              <a:solidFill>
                <a:srgbClr val="0066FF"/>
              </a:solidFill>
            </a:endParaRPr>
          </a:p>
        </p:txBody>
      </p:sp>
      <p:pic>
        <p:nvPicPr>
          <p:cNvPr id="100355" name="Picture 4">
            <a:extLst>
              <a:ext uri="{FF2B5EF4-FFF2-40B4-BE49-F238E27FC236}">
                <a16:creationId xmlns:a16="http://schemas.microsoft.com/office/drawing/2014/main" id="{DB6A737A-C33E-6E96-5BED-27263DCAE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836613"/>
            <a:ext cx="6300788"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a:extLst>
              <a:ext uri="{FF2B5EF4-FFF2-40B4-BE49-F238E27FC236}">
                <a16:creationId xmlns:a16="http://schemas.microsoft.com/office/drawing/2014/main" id="{79BC1ACE-C4DE-4E9A-1B0A-9E1214D82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873125"/>
            <a:ext cx="195421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7">
            <a:extLst>
              <a:ext uri="{FF2B5EF4-FFF2-40B4-BE49-F238E27FC236}">
                <a16:creationId xmlns:a16="http://schemas.microsoft.com/office/drawing/2014/main" id="{67ADAD42-C7BB-4C07-899D-983385EFA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4878388"/>
            <a:ext cx="3132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CasellaDiTesto 3">
            <a:extLst>
              <a:ext uri="{FF2B5EF4-FFF2-40B4-BE49-F238E27FC236}">
                <a16:creationId xmlns:a16="http://schemas.microsoft.com/office/drawing/2014/main" id="{BC75CD2C-B872-775C-191D-F5711D600961}"/>
              </a:ext>
            </a:extLst>
          </p:cNvPr>
          <p:cNvSpPr txBox="1">
            <a:spLocks noChangeArrowheads="1"/>
          </p:cNvSpPr>
          <p:nvPr/>
        </p:nvSpPr>
        <p:spPr bwMode="auto">
          <a:xfrm>
            <a:off x="277813" y="5375275"/>
            <a:ext cx="8866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Ø"/>
            </a:pPr>
            <a:r>
              <a:rPr lang="it-IT" altLang="it-IT" sz="2000"/>
              <a:t>Non si capisce, che cosa tiene insieme le galassie, che girano su se stesse: ci deve essere qualche materia invisibile</a:t>
            </a:r>
          </a:p>
          <a:p>
            <a:pPr>
              <a:buFont typeface="Wingdings" panose="05000000000000000000" pitchFamily="2" charset="2"/>
              <a:buChar char="Ø"/>
            </a:pPr>
            <a:r>
              <a:rPr lang="it-IT" altLang="it-IT" sz="2000"/>
              <a:t>L’Universo non solo si espande, ma accelera la sua espansione. Non sappiamo perché: questa pressione misteriosa chiamiamo «dark energy»</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olo 1">
            <a:extLst>
              <a:ext uri="{FF2B5EF4-FFF2-40B4-BE49-F238E27FC236}">
                <a16:creationId xmlns:a16="http://schemas.microsoft.com/office/drawing/2014/main" id="{D5D1634E-CE0F-0DD9-74E8-3EA1AEA2A988}"/>
              </a:ext>
            </a:extLst>
          </p:cNvPr>
          <p:cNvSpPr>
            <a:spLocks noGrp="1" noChangeArrowheads="1"/>
          </p:cNvSpPr>
          <p:nvPr>
            <p:ph type="title"/>
          </p:nvPr>
        </p:nvSpPr>
        <p:spPr>
          <a:xfrm>
            <a:off x="33338" y="-242888"/>
            <a:ext cx="9577387" cy="1143001"/>
          </a:xfrm>
        </p:spPr>
        <p:txBody>
          <a:bodyPr/>
          <a:lstStyle/>
          <a:p>
            <a:r>
              <a:rPr lang="it-IT" altLang="it-IT" sz="3200"/>
              <a:t>La velocità dell’espansione rimane costante?</a:t>
            </a:r>
          </a:p>
        </p:txBody>
      </p:sp>
      <p:pic>
        <p:nvPicPr>
          <p:cNvPr id="102403" name="Immagine 6">
            <a:extLst>
              <a:ext uri="{FF2B5EF4-FFF2-40B4-BE49-F238E27FC236}">
                <a16:creationId xmlns:a16="http://schemas.microsoft.com/office/drawing/2014/main" id="{C92FCF2A-3A4B-B9B5-EA64-AEBEAB22C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49275"/>
            <a:ext cx="88519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CasellaDiTesto 8">
            <a:extLst>
              <a:ext uri="{FF2B5EF4-FFF2-40B4-BE49-F238E27FC236}">
                <a16:creationId xmlns:a16="http://schemas.microsoft.com/office/drawing/2014/main" id="{DF6A8A50-45BC-BBB4-0516-93A476D75C21}"/>
              </a:ext>
            </a:extLst>
          </p:cNvPr>
          <p:cNvSpPr txBox="1">
            <a:spLocks noChangeArrowheads="1"/>
          </p:cNvSpPr>
          <p:nvPr/>
        </p:nvSpPr>
        <p:spPr bwMode="auto">
          <a:xfrm>
            <a:off x="33338" y="4765675"/>
            <a:ext cx="91043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b="1">
                <a:latin typeface="Times New Roman" panose="02020603050405020304" pitchFamily="18" charset="0"/>
              </a:rPr>
              <a:t>Figura 2.17</a:t>
            </a:r>
            <a:r>
              <a:rPr lang="it-IT" altLang="it-IT" sz="1400">
                <a:latin typeface="Times New Roman" panose="02020603050405020304" pitchFamily="18" charset="0"/>
              </a:rPr>
              <a:t>. Due disegni dall’articolo del vincitore premio Nobel Saul Perlmutter: (a) la misura decisiva delle supernove di tipo Ia a grandi distanze (miliardi di anni) dalla Terra; il grafico presenta la storia dell’universo sino a 10 miliardi di anni fa: la zona colorata in marroncino corrisponde all’universo che decelera, la zona azzurra all’Universo che accelera. I punti misurati si trovano su una curva dell’universo che dopo l’esplosione iniziale ha decelerato la sua espansione, per accelerare qualche miliardo di anni fa. Adesso tutto indica l’universo infinito, in espansione sempre più rapida. b) Altre possibilità (teoriche) per l’universo: niente Big Bang (angolo in alto a sinistra), un Big Bang troppo recente (angolo in basso a destra); la curva rossa separa l’universo che espande per sempre (sopra) dall’universo che collassa. La riga nera indica l’universo “piatto”, cioè 3D. Diverse misure sono congruenti tra di loro. </a:t>
            </a:r>
            <a:r>
              <a:rPr lang="en-US" altLang="it-IT" sz="1400">
                <a:latin typeface="Times New Roman" panose="02020603050405020304" pitchFamily="18" charset="0"/>
              </a:rPr>
              <a:t>FONTE: Physics Today 56, 4, 53 (2003)</a:t>
            </a:r>
          </a:p>
          <a:p>
            <a:pPr>
              <a:spcBef>
                <a:spcPct val="0"/>
              </a:spcBef>
              <a:buFontTx/>
              <a:buNone/>
            </a:pPr>
            <a:r>
              <a:rPr lang="en-US" altLang="it-IT" sz="1400" b="1">
                <a:latin typeface="Times New Roman" panose="02020603050405020304" pitchFamily="18" charset="0"/>
              </a:rPr>
              <a:t>G. Karwasz, Scienza e Fede, Aracne Editrice, Roma, 2019</a:t>
            </a:r>
            <a:r>
              <a:rPr lang="en-US" altLang="it-IT" sz="1400">
                <a:latin typeface="Times New Roman" panose="02020603050405020304" pitchFamily="18" charset="0"/>
              </a:rPr>
              <a:t> </a:t>
            </a:r>
            <a:endParaRPr lang="it-IT" altLang="it-IT" sz="18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5F670A9D-5410-8829-D4A2-BD24A480F4F0}"/>
              </a:ext>
            </a:extLst>
          </p:cNvPr>
          <p:cNvSpPr>
            <a:spLocks noGrp="1" noChangeArrowheads="1"/>
          </p:cNvSpPr>
          <p:nvPr>
            <p:ph type="title"/>
          </p:nvPr>
        </p:nvSpPr>
        <p:spPr>
          <a:xfrm>
            <a:off x="33338" y="-242888"/>
            <a:ext cx="9577387" cy="1143001"/>
          </a:xfrm>
        </p:spPr>
        <p:txBody>
          <a:bodyPr/>
          <a:lstStyle/>
          <a:p>
            <a:r>
              <a:rPr lang="it-IT" altLang="it-IT" sz="3200"/>
              <a:t>Qual è la causa di questa accelerazione? </a:t>
            </a:r>
          </a:p>
        </p:txBody>
      </p:sp>
      <p:pic>
        <p:nvPicPr>
          <p:cNvPr id="103427" name="Immagine 3">
            <a:extLst>
              <a:ext uri="{FF2B5EF4-FFF2-40B4-BE49-F238E27FC236}">
                <a16:creationId xmlns:a16="http://schemas.microsoft.com/office/drawing/2014/main" id="{34CDDDF7-0E0D-F70B-F6F8-42996F30A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561975"/>
            <a:ext cx="8863013"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CasellaDiTesto 8">
            <a:extLst>
              <a:ext uri="{FF2B5EF4-FFF2-40B4-BE49-F238E27FC236}">
                <a16:creationId xmlns:a16="http://schemas.microsoft.com/office/drawing/2014/main" id="{7D7D7509-62D8-C32C-B5A3-D9CD97B9AAC7}"/>
              </a:ext>
            </a:extLst>
          </p:cNvPr>
          <p:cNvSpPr txBox="1">
            <a:spLocks noChangeArrowheads="1"/>
          </p:cNvSpPr>
          <p:nvPr/>
        </p:nvSpPr>
        <p:spPr bwMode="auto">
          <a:xfrm>
            <a:off x="338138" y="3860800"/>
            <a:ext cx="8697912" cy="2354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100" b="1">
                <a:latin typeface="Times New Roman" panose="02020603050405020304" pitchFamily="18" charset="0"/>
              </a:rPr>
              <a:t>Figura 2.18. </a:t>
            </a:r>
            <a:r>
              <a:rPr lang="it-IT" altLang="it-IT" sz="2100">
                <a:latin typeface="Times New Roman" panose="02020603050405020304" pitchFamily="18" charset="0"/>
              </a:rPr>
              <a:t>”Il dito di Dio” (Fingers_of_God) la pagina inglese di Wikipedia (nel 2011, oggi cambiata. (b) Filamenti delle Galassie viste in scala dell’Uni-verso intero: non sappiamo perché le galassie formano i gruppi più grandi, detti “cluster” (si parla di una misteriosa materia scura come un legante), poi non sappiamo perché il cluster formano dei filamenti come una ragnatela, non sappiamo se l’universo si estende oltre i limiti visibili: rimangono ancora più domande che risposte</a:t>
            </a:r>
            <a:r>
              <a:rPr lang="it-IT" altLang="it-IT" sz="2000">
                <a:latin typeface="Times New Roman" panose="02020603050405020304" pitchFamily="18" charset="0"/>
              </a:rPr>
              <a:t>.  </a:t>
            </a:r>
            <a:r>
              <a:rPr lang="pt-BR" altLang="it-IT" sz="2000">
                <a:latin typeface="Times New Roman" panose="02020603050405020304" pitchFamily="18" charset="0"/>
              </a:rPr>
              <a:t>FONTE: Wikipedia, 2011; Wikipedia 2019.</a:t>
            </a:r>
            <a:endParaRPr lang="it-IT" altLang="it-IT" sz="20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Immagine 3">
            <a:extLst>
              <a:ext uri="{FF2B5EF4-FFF2-40B4-BE49-F238E27FC236}">
                <a16:creationId xmlns:a16="http://schemas.microsoft.com/office/drawing/2014/main" id="{EA5525F7-0483-1C96-9C0A-6D3AD2F40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288925"/>
            <a:ext cx="8789987" cy="631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olo 1">
            <a:extLst>
              <a:ext uri="{FF2B5EF4-FFF2-40B4-BE49-F238E27FC236}">
                <a16:creationId xmlns:a16="http://schemas.microsoft.com/office/drawing/2014/main" id="{D3651D77-6434-9F88-92D3-A0F94DF751B1}"/>
              </a:ext>
            </a:extLst>
          </p:cNvPr>
          <p:cNvSpPr>
            <a:spLocks noGrp="1" noChangeArrowheads="1"/>
          </p:cNvSpPr>
          <p:nvPr>
            <p:ph type="title"/>
          </p:nvPr>
        </p:nvSpPr>
        <p:spPr>
          <a:xfrm>
            <a:off x="1763713" y="260350"/>
            <a:ext cx="8229600" cy="1143000"/>
          </a:xfrm>
        </p:spPr>
        <p:txBody>
          <a:bodyPr/>
          <a:lstStyle/>
          <a:p>
            <a:r>
              <a:rPr lang="it-IT" altLang="it-IT" sz="2800"/>
              <a:t>«e separò la luce dalle tenebre»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a:extLst>
              <a:ext uri="{FF2B5EF4-FFF2-40B4-BE49-F238E27FC236}">
                <a16:creationId xmlns:a16="http://schemas.microsoft.com/office/drawing/2014/main" id="{AC4F3D94-2590-905C-D7E4-9762992E72ED}"/>
              </a:ext>
            </a:extLst>
          </p:cNvPr>
          <p:cNvSpPr>
            <a:spLocks noGrp="1" noChangeArrowheads="1"/>
          </p:cNvSpPr>
          <p:nvPr>
            <p:ph type="title"/>
          </p:nvPr>
        </p:nvSpPr>
        <p:spPr>
          <a:xfrm>
            <a:off x="33338" y="-242888"/>
            <a:ext cx="9577387" cy="1143001"/>
          </a:xfrm>
        </p:spPr>
        <p:txBody>
          <a:bodyPr/>
          <a:lstStyle/>
          <a:p>
            <a:r>
              <a:rPr lang="it-IT" altLang="it-IT" sz="3200"/>
              <a:t>Quale sarà la fine dell’Universo? </a:t>
            </a:r>
          </a:p>
        </p:txBody>
      </p:sp>
      <p:pic>
        <p:nvPicPr>
          <p:cNvPr id="105475" name="Immagine 2">
            <a:extLst>
              <a:ext uri="{FF2B5EF4-FFF2-40B4-BE49-F238E27FC236}">
                <a16:creationId xmlns:a16="http://schemas.microsoft.com/office/drawing/2014/main" id="{BD1EC9FB-E695-6B79-BBA8-3E33F3C85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39763"/>
            <a:ext cx="78486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olo 1">
            <a:extLst>
              <a:ext uri="{FF2B5EF4-FFF2-40B4-BE49-F238E27FC236}">
                <a16:creationId xmlns:a16="http://schemas.microsoft.com/office/drawing/2014/main" id="{4BD1A730-62CF-F365-2303-6086761C064C}"/>
              </a:ext>
            </a:extLst>
          </p:cNvPr>
          <p:cNvSpPr>
            <a:spLocks noGrp="1" noChangeArrowheads="1"/>
          </p:cNvSpPr>
          <p:nvPr>
            <p:ph type="title"/>
          </p:nvPr>
        </p:nvSpPr>
        <p:spPr/>
        <p:txBody>
          <a:bodyPr/>
          <a:lstStyle/>
          <a:p>
            <a:r>
              <a:rPr lang="it-IT" altLang="it-IT" sz="3600"/>
              <a:t>Disco di Nebra (1600 a.C.)</a:t>
            </a:r>
          </a:p>
        </p:txBody>
      </p:sp>
      <p:pic>
        <p:nvPicPr>
          <p:cNvPr id="106499" name="Immagine 3">
            <a:extLst>
              <a:ext uri="{FF2B5EF4-FFF2-40B4-BE49-F238E27FC236}">
                <a16:creationId xmlns:a16="http://schemas.microsoft.com/office/drawing/2014/main" id="{48F11CD0-9D2E-C3A2-0E92-024A6D460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386873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CasellaDiTesto 4">
            <a:extLst>
              <a:ext uri="{FF2B5EF4-FFF2-40B4-BE49-F238E27FC236}">
                <a16:creationId xmlns:a16="http://schemas.microsoft.com/office/drawing/2014/main" id="{5D49CBD2-A178-83E9-C8F9-03F166304406}"/>
              </a:ext>
            </a:extLst>
          </p:cNvPr>
          <p:cNvSpPr txBox="1">
            <a:spLocks noChangeArrowheads="1"/>
          </p:cNvSpPr>
          <p:nvPr/>
        </p:nvSpPr>
        <p:spPr bwMode="auto">
          <a:xfrm>
            <a:off x="250825" y="5084763"/>
            <a:ext cx="3930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t>Il compendio astronomico dell’epoca di bronzo (Nebra, Germania)</a:t>
            </a:r>
          </a:p>
        </p:txBody>
      </p:sp>
      <p:pic>
        <p:nvPicPr>
          <p:cNvPr id="106501" name="Immagine 6" descr="Immagine che contiene mappa&#10;&#10;Descrizione generata automaticamente">
            <a:extLst>
              <a:ext uri="{FF2B5EF4-FFF2-40B4-BE49-F238E27FC236}">
                <a16:creationId xmlns:a16="http://schemas.microsoft.com/office/drawing/2014/main" id="{070F4C00-1827-44CB-DB7A-E0D860727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1258888"/>
            <a:ext cx="43434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CasellaDiTesto 8">
            <a:extLst>
              <a:ext uri="{FF2B5EF4-FFF2-40B4-BE49-F238E27FC236}">
                <a16:creationId xmlns:a16="http://schemas.microsoft.com/office/drawing/2014/main" id="{2E61A4CD-EAB2-378A-529E-C34E1FB10E38}"/>
              </a:ext>
            </a:extLst>
          </p:cNvPr>
          <p:cNvSpPr txBox="1">
            <a:spLocks noChangeArrowheads="1"/>
          </p:cNvSpPr>
          <p:nvPr/>
        </p:nvSpPr>
        <p:spPr bwMode="auto">
          <a:xfrm>
            <a:off x="4324350" y="4556125"/>
            <a:ext cx="4819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a:hlinkClick r:id="rId4"/>
              </a:rPr>
              <a:t>https://en.wikipedia.org/wiki/YBC_7289</a:t>
            </a:r>
            <a:endParaRPr lang="it-IT" altLang="it-IT"/>
          </a:p>
          <a:p>
            <a:endParaRPr lang="it-IT" altLang="it-IT"/>
          </a:p>
          <a:p>
            <a:r>
              <a:rPr lang="it-IT" altLang="it-IT"/>
              <a:t>Tavoletta di Mesopotamia (1700 a.C.) </a:t>
            </a:r>
          </a:p>
          <a:p>
            <a:r>
              <a:rPr lang="it-IT" altLang="it-IT"/>
              <a:t>con lo sviluppo del numero √ 2in frazioni 1/60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D32F42C1-BA11-DEF1-54C5-992E8CC35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565400"/>
            <a:ext cx="4610100" cy="32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Text Box 3">
            <a:extLst>
              <a:ext uri="{FF2B5EF4-FFF2-40B4-BE49-F238E27FC236}">
                <a16:creationId xmlns:a16="http://schemas.microsoft.com/office/drawing/2014/main" id="{22933832-602A-B3BD-28F5-6642956D3012}"/>
              </a:ext>
            </a:extLst>
          </p:cNvPr>
          <p:cNvSpPr txBox="1">
            <a:spLocks noChangeArrowheads="1"/>
          </p:cNvSpPr>
          <p:nvPr/>
        </p:nvSpPr>
        <p:spPr bwMode="auto">
          <a:xfrm>
            <a:off x="303213" y="914400"/>
            <a:ext cx="78628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400">
                <a:solidFill>
                  <a:schemeClr val="bg1"/>
                </a:solidFill>
              </a:rPr>
              <a:t>La Terra, per quanto sia grande la sfera, nient’e’ rispetto </a:t>
            </a:r>
          </a:p>
          <a:p>
            <a:pPr>
              <a:spcBef>
                <a:spcPct val="0"/>
              </a:spcBef>
              <a:buFontTx/>
              <a:buNone/>
            </a:pPr>
            <a:r>
              <a:rPr lang="pl-PL" altLang="it-IT" sz="2400">
                <a:solidFill>
                  <a:schemeClr val="bg1"/>
                </a:solidFill>
              </a:rPr>
              <a:t>alla grandezza del cielo, di cui limiti non sappiamo, </a:t>
            </a:r>
          </a:p>
          <a:p>
            <a:pPr>
              <a:spcBef>
                <a:spcPct val="0"/>
              </a:spcBef>
              <a:buFontTx/>
              <a:buNone/>
            </a:pPr>
            <a:r>
              <a:rPr lang="pl-PL" altLang="it-IT" sz="2400">
                <a:solidFill>
                  <a:schemeClr val="bg1"/>
                </a:solidFill>
              </a:rPr>
              <a:t>e probabilmente saper neanche</a:t>
            </a:r>
            <a:r>
              <a:rPr lang="pl-PL" altLang="it-IT" sz="2400" i="1">
                <a:solidFill>
                  <a:schemeClr val="bg1"/>
                </a:solidFill>
              </a:rPr>
              <a:t> non possiamo</a:t>
            </a:r>
            <a:r>
              <a:rPr lang="pl-PL" altLang="it-IT" sz="2400"/>
              <a:t> </a:t>
            </a:r>
            <a:r>
              <a:rPr lang="pl-PL" altLang="it-IT" sz="2400">
                <a:solidFill>
                  <a:schemeClr val="bg1"/>
                </a:solidFill>
              </a:rPr>
              <a:t>…</a:t>
            </a:r>
          </a:p>
        </p:txBody>
      </p:sp>
      <p:sp>
        <p:nvSpPr>
          <p:cNvPr id="107524" name="Text Box 4">
            <a:extLst>
              <a:ext uri="{FF2B5EF4-FFF2-40B4-BE49-F238E27FC236}">
                <a16:creationId xmlns:a16="http://schemas.microsoft.com/office/drawing/2014/main" id="{6B340587-8C1B-B272-F4A9-596A816A03A6}"/>
              </a:ext>
            </a:extLst>
          </p:cNvPr>
          <p:cNvSpPr txBox="1">
            <a:spLocks noChangeArrowheads="1"/>
          </p:cNvSpPr>
          <p:nvPr/>
        </p:nvSpPr>
        <p:spPr bwMode="auto">
          <a:xfrm>
            <a:off x="5292725" y="5848350"/>
            <a:ext cx="32019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2400">
                <a:solidFill>
                  <a:schemeClr val="bg1"/>
                </a:solidFill>
              </a:rPr>
              <a:t>So, che non so niente</a:t>
            </a:r>
          </a:p>
          <a:p>
            <a:pPr>
              <a:spcBef>
                <a:spcPct val="0"/>
              </a:spcBef>
              <a:buFontTx/>
              <a:buNone/>
            </a:pPr>
            <a:r>
              <a:rPr lang="pl-PL" altLang="it-IT" sz="2400">
                <a:solidFill>
                  <a:schemeClr val="bg1"/>
                </a:solidFill>
              </a:rPr>
              <a:t>(Socrate 470-399 a.C)</a:t>
            </a:r>
          </a:p>
        </p:txBody>
      </p:sp>
      <p:sp>
        <p:nvSpPr>
          <p:cNvPr id="107525" name="Text Box 5">
            <a:extLst>
              <a:ext uri="{FF2B5EF4-FFF2-40B4-BE49-F238E27FC236}">
                <a16:creationId xmlns:a16="http://schemas.microsoft.com/office/drawing/2014/main" id="{6D524E39-87C9-AEC4-89DB-FCECA60F4193}"/>
              </a:ext>
            </a:extLst>
          </p:cNvPr>
          <p:cNvSpPr txBox="1">
            <a:spLocks noChangeArrowheads="1"/>
          </p:cNvSpPr>
          <p:nvPr/>
        </p:nvSpPr>
        <p:spPr bwMode="auto">
          <a:xfrm>
            <a:off x="323850" y="2087563"/>
            <a:ext cx="6510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it-IT" sz="2000">
                <a:solidFill>
                  <a:schemeClr val="bg1"/>
                </a:solidFill>
                <a:latin typeface="Times New Roman" panose="02020603050405020304" pitchFamily="18" charset="0"/>
              </a:rPr>
              <a:t>Nicolaus Copernicus, </a:t>
            </a:r>
            <a:r>
              <a:rPr lang="en-US" altLang="it-IT" sz="2000" i="1">
                <a:solidFill>
                  <a:schemeClr val="bg1"/>
                </a:solidFill>
                <a:latin typeface="Times New Roman" panose="02020603050405020304" pitchFamily="18" charset="0"/>
              </a:rPr>
              <a:t>De revolutionibus,</a:t>
            </a:r>
            <a:r>
              <a:rPr lang="en-US" altLang="it-IT" sz="2000">
                <a:solidFill>
                  <a:schemeClr val="bg1"/>
                </a:solidFill>
                <a:latin typeface="Times New Roman" panose="02020603050405020304" pitchFamily="18" charset="0"/>
              </a:rPr>
              <a:t> Norimberga, 1543</a:t>
            </a:r>
          </a:p>
        </p:txBody>
      </p:sp>
      <p:pic>
        <p:nvPicPr>
          <p:cNvPr id="107526" name="Picture 6">
            <a:extLst>
              <a:ext uri="{FF2B5EF4-FFF2-40B4-BE49-F238E27FC236}">
                <a16:creationId xmlns:a16="http://schemas.microsoft.com/office/drawing/2014/main" id="{7A4CE1CB-9CB8-205F-43DE-3E347AB7B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565400"/>
            <a:ext cx="244157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Text Box 7">
            <a:extLst>
              <a:ext uri="{FF2B5EF4-FFF2-40B4-BE49-F238E27FC236}">
                <a16:creationId xmlns:a16="http://schemas.microsoft.com/office/drawing/2014/main" id="{61EEDFAF-1A8E-7689-1E53-6DBAAEB1A697}"/>
              </a:ext>
            </a:extLst>
          </p:cNvPr>
          <p:cNvSpPr txBox="1">
            <a:spLocks noChangeArrowheads="1"/>
          </p:cNvSpPr>
          <p:nvPr/>
        </p:nvSpPr>
        <p:spPr bwMode="auto">
          <a:xfrm>
            <a:off x="1908175" y="188913"/>
            <a:ext cx="501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pl-PL" altLang="it-IT" sz="3600">
                <a:solidFill>
                  <a:srgbClr val="FFFF00"/>
                </a:solidFill>
              </a:rPr>
              <a:t>I limiti del nostro sapere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olo 1">
            <a:extLst>
              <a:ext uri="{FF2B5EF4-FFF2-40B4-BE49-F238E27FC236}">
                <a16:creationId xmlns:a16="http://schemas.microsoft.com/office/drawing/2014/main" id="{3AFBB901-DB65-6DB9-2943-68D94B11D212}"/>
              </a:ext>
            </a:extLst>
          </p:cNvPr>
          <p:cNvSpPr>
            <a:spLocks noGrp="1" noChangeArrowheads="1"/>
          </p:cNvSpPr>
          <p:nvPr>
            <p:ph type="title"/>
          </p:nvPr>
        </p:nvSpPr>
        <p:spPr>
          <a:xfrm>
            <a:off x="452438" y="0"/>
            <a:ext cx="8229600" cy="1143000"/>
          </a:xfrm>
        </p:spPr>
        <p:txBody>
          <a:bodyPr/>
          <a:lstStyle/>
          <a:p>
            <a:r>
              <a:rPr lang="it-IT" altLang="it-IT" sz="3600"/>
              <a:t>Letteratura</a:t>
            </a:r>
          </a:p>
        </p:txBody>
      </p:sp>
      <p:sp>
        <p:nvSpPr>
          <p:cNvPr id="95235" name="Segnaposto contenuto 2">
            <a:extLst>
              <a:ext uri="{FF2B5EF4-FFF2-40B4-BE49-F238E27FC236}">
                <a16:creationId xmlns:a16="http://schemas.microsoft.com/office/drawing/2014/main" id="{063E5DED-8564-E35F-FCD9-C74B15692ACF}"/>
              </a:ext>
            </a:extLst>
          </p:cNvPr>
          <p:cNvSpPr>
            <a:spLocks noGrp="1" noChangeArrowheads="1"/>
          </p:cNvSpPr>
          <p:nvPr>
            <p:ph idx="1"/>
          </p:nvPr>
        </p:nvSpPr>
        <p:spPr>
          <a:xfrm>
            <a:off x="250825" y="908050"/>
            <a:ext cx="8229600" cy="4525963"/>
          </a:xfrm>
        </p:spPr>
        <p:txBody>
          <a:bodyPr/>
          <a:lstStyle/>
          <a:p>
            <a:pPr>
              <a:defRPr/>
            </a:pPr>
            <a:r>
              <a:rPr lang="it-IT" altLang="it-IT" sz="1600" dirty="0"/>
              <a:t>Steven Weinberg, I primi tre minuti, l’affascinante storia dell’origine dell’universo. Mondadori – De Agostini, 1994, Novara</a:t>
            </a:r>
          </a:p>
          <a:p>
            <a:pPr>
              <a:defRPr/>
            </a:pPr>
            <a:r>
              <a:rPr lang="it-IT" altLang="it-IT" sz="1600" dirty="0"/>
              <a:t>David Blanco </a:t>
            </a:r>
            <a:r>
              <a:rPr lang="it-IT" altLang="it-IT" sz="1600" dirty="0" err="1"/>
              <a:t>Laserna</a:t>
            </a:r>
            <a:r>
              <a:rPr lang="it-IT" altLang="it-IT" sz="1600" dirty="0"/>
              <a:t>, Il bosone di Higgs. La particella che dà sostanza a tutte le cose. Collana «Una passeggiata nel cosmo», RBA Italia, 2015</a:t>
            </a:r>
          </a:p>
          <a:p>
            <a:pPr>
              <a:defRPr/>
            </a:pPr>
            <a:r>
              <a:rPr lang="it-IT" altLang="it-IT" sz="1600" dirty="0"/>
              <a:t>Alberto </a:t>
            </a:r>
            <a:r>
              <a:rPr lang="it-IT" altLang="it-IT" sz="1600" dirty="0" err="1"/>
              <a:t>Casas</a:t>
            </a:r>
            <a:r>
              <a:rPr lang="it-IT" altLang="it-IT" sz="1600" dirty="0"/>
              <a:t> Gonzalez, La materia oscura. L’elemento più misterioso dell’Universo. Collana «Una passeggiata nel cosmo», RBA Italia, 2018</a:t>
            </a:r>
          </a:p>
          <a:p>
            <a:pPr>
              <a:defRPr/>
            </a:pPr>
            <a:r>
              <a:rPr lang="it-IT" altLang="it-IT" sz="1600" dirty="0"/>
              <a:t>G. Galileo, </a:t>
            </a:r>
            <a:r>
              <a:rPr lang="it-IT" altLang="it-IT" sz="1600" dirty="0" err="1"/>
              <a:t>Sidereus</a:t>
            </a:r>
            <a:r>
              <a:rPr lang="it-IT" altLang="it-IT" sz="1600" dirty="0"/>
              <a:t> </a:t>
            </a:r>
            <a:r>
              <a:rPr lang="it-IT" altLang="it-IT" sz="1600" dirty="0" err="1"/>
              <a:t>Nuncius</a:t>
            </a:r>
            <a:r>
              <a:rPr lang="it-IT" altLang="it-IT" sz="1600" dirty="0"/>
              <a:t> (Nunzio Sidereo)</a:t>
            </a:r>
          </a:p>
          <a:p>
            <a:pPr>
              <a:defRPr/>
            </a:pPr>
            <a:r>
              <a:rPr lang="it-IT" altLang="it-IT" sz="1600" dirty="0"/>
              <a:t>G. Galileo, Il Saggiatore</a:t>
            </a:r>
          </a:p>
          <a:p>
            <a:pPr>
              <a:defRPr/>
            </a:pPr>
            <a:r>
              <a:rPr lang="it-IT" altLang="it-IT" sz="1600" dirty="0"/>
              <a:t>G. Karwasz, Scienza e Fede, Aracne Editrice, Roma, 2019</a:t>
            </a:r>
          </a:p>
          <a:p>
            <a:pPr>
              <a:defRPr/>
            </a:pPr>
            <a:r>
              <a:rPr lang="it-IT" altLang="it-IT" sz="1600" dirty="0"/>
              <a:t>G. Karwasz, Astronomia per bambini, </a:t>
            </a:r>
            <a:r>
              <a:rPr lang="it-IT" altLang="it-IT" sz="1600" dirty="0" err="1"/>
              <a:t>Publicat</a:t>
            </a:r>
            <a:r>
              <a:rPr lang="it-IT" altLang="it-IT" sz="1600" dirty="0"/>
              <a:t> 2016 (in polacco, la traduzione parziale su richiesta)</a:t>
            </a:r>
          </a:p>
          <a:p>
            <a:pPr>
              <a:defRPr/>
            </a:pPr>
            <a:r>
              <a:rPr lang="it-IT" altLang="it-IT" sz="1600" dirty="0"/>
              <a:t>Marcello Spagnulo, Lo spazio oltre la Terra. Viaggio verso il futuro. Giunti, 2009 [190 pagine, formato grande, dettagliato, molto bello, su viaggi spaziali]</a:t>
            </a:r>
          </a:p>
          <a:p>
            <a:pPr>
              <a:defRPr/>
            </a:pPr>
            <a:r>
              <a:rPr lang="it-IT" altLang="it-IT" sz="1600" dirty="0" err="1"/>
              <a:t>Kendrick</a:t>
            </a:r>
            <a:r>
              <a:rPr lang="it-IT" altLang="it-IT" sz="1600" dirty="0"/>
              <a:t> Frazier, Pianeta Terra. Il Sistema Solare, Mondadori, 1990 [bello, foto spettacolari].</a:t>
            </a:r>
          </a:p>
          <a:p>
            <a:pPr>
              <a:defRPr/>
            </a:pPr>
            <a:r>
              <a:rPr lang="it-IT" altLang="it-IT" sz="1600" dirty="0"/>
              <a:t>Peter Grego, Great Book of </a:t>
            </a:r>
            <a:r>
              <a:rPr lang="it-IT" altLang="it-IT" sz="1600" dirty="0" err="1"/>
              <a:t>Universe</a:t>
            </a:r>
            <a:r>
              <a:rPr lang="it-IT" altLang="it-IT" sz="1600" dirty="0"/>
              <a:t>, QED Publishing, 2009 [sulla Terra, Sistema Solare, Universo: semplice con belle foto]</a:t>
            </a:r>
          </a:p>
          <a:p>
            <a:pPr>
              <a:defRPr/>
            </a:pPr>
            <a:r>
              <a:rPr lang="it-IT" altLang="it-IT" sz="1600" dirty="0"/>
              <a:t>Margherita Hack, Massimo </a:t>
            </a:r>
            <a:r>
              <a:rPr lang="it-IT" altLang="it-IT" sz="1600" dirty="0" err="1"/>
              <a:t>Ramella</a:t>
            </a:r>
            <a:r>
              <a:rPr lang="it-IT" altLang="it-IT" sz="1600" dirty="0"/>
              <a:t>, Stelle, pianeti e galassie. Quattro possi nella scienza. Viaggio nella storia dell’astronomia dall’antichità ad oggi, Editoriale Scienza, 2017 [spiegazione semplici di processi astrofisici]</a:t>
            </a:r>
          </a:p>
          <a:p>
            <a:pPr>
              <a:defRPr/>
            </a:pPr>
            <a:r>
              <a:rPr lang="it-IT" altLang="it-IT" sz="1600" dirty="0"/>
              <a:t>Albi delle stelle – diversi autori</a:t>
            </a:r>
          </a:p>
          <a:p>
            <a:pPr marL="0" indent="0">
              <a:buFontTx/>
              <a:buNone/>
              <a:defRPr/>
            </a:pPr>
            <a:endParaRPr lang="it-IT" altLang="it-IT" sz="1600" dirty="0"/>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8873</TotalTime>
  <Words>5021</Words>
  <Application>Microsoft Office PowerPoint</Application>
  <PresentationFormat>Presentazione su schermo (4:3)</PresentationFormat>
  <Paragraphs>525</Paragraphs>
  <Slides>99</Slides>
  <Notes>6</Notes>
  <HiddenSlides>0</HiddenSlides>
  <MMClips>4</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99</vt:i4>
      </vt:variant>
    </vt:vector>
  </HeadingPairs>
  <TitlesOfParts>
    <vt:vector size="105" baseType="lpstr">
      <vt:lpstr>Arial</vt:lpstr>
      <vt:lpstr>Times New Roman</vt:lpstr>
      <vt:lpstr>MS PGothic</vt:lpstr>
      <vt:lpstr>Wingdings</vt:lpstr>
      <vt:lpstr>Arial Unicode MS</vt:lpstr>
      <vt:lpstr>Projekt domyślny</vt:lpstr>
      <vt:lpstr>Insegnare le STEAM in chiave interdisciplinare</vt:lpstr>
      <vt:lpstr>Presentazione standard di PowerPoint</vt:lpstr>
      <vt:lpstr>Che cosa ha fatto Copernico?</vt:lpstr>
      <vt:lpstr>Il sistema Copernicano: pianeti girano attorno il Sole </vt:lpstr>
      <vt:lpstr>Tele-scopio a Torun</vt:lpstr>
      <vt:lpstr>Cerca la Luna, Venere, Giove </vt:lpstr>
      <vt:lpstr>Cerca la Luna, Venere, Giove </vt:lpstr>
      <vt:lpstr>Il giorno dopo controlla, dove sono adesso</vt:lpstr>
      <vt:lpstr>Presentazione standard di PowerPoint</vt:lpstr>
      <vt:lpstr>Presentazione standard di PowerPoint</vt:lpstr>
      <vt:lpstr>Presentazione standard di PowerPoint</vt:lpstr>
      <vt:lpstr>Presentazione standard di PowerPoint</vt:lpstr>
      <vt:lpstr>Astrofili (trentini): osservatorio di Monte Bondone</vt:lpstr>
      <vt:lpstr>Astrofili (trentini) quasi professionali (Museo delle Scienze)</vt:lpstr>
      <vt:lpstr>Vittorio Napoli: eclissi parziale di Sole (2021) </vt:lpstr>
      <vt:lpstr>Con gli occhi propri (dott. Vittorio Napoli, Trento)</vt:lpstr>
      <vt:lpstr>«Astronomia (non solo) per bambini»</vt:lpstr>
      <vt:lpstr>Scopriamo il mondo per le approssimazioni successive</vt:lpstr>
      <vt:lpstr>Costellazioni, prima essenziali, poi  facoltative</vt:lpstr>
      <vt:lpstr>Che cosa fa l’astronomo?</vt:lpstr>
      <vt:lpstr>Non solo che cosa, ma anche perché</vt:lpstr>
      <vt:lpstr>Prima la motivazione</vt:lpstr>
      <vt:lpstr>Presentazione standard di PowerPoint</vt:lpstr>
      <vt:lpstr>Reazioni termonucleari</vt:lpstr>
      <vt:lpstr>Sole = stella „riciclata”</vt:lpstr>
      <vt:lpstr>Queste esplosioni diventano fornaci per gli elementi chimici pesanti</vt:lpstr>
      <vt:lpstr>Come lo sappiamo?</vt:lpstr>
      <vt:lpstr>Qual è l’età della Terra?</vt:lpstr>
      <vt:lpstr>SOHO – studi del Sole nelle diverse regioni spettrali </vt:lpstr>
      <vt:lpstr>„Macchie” solari [Galileo] – cioè ultra caldi pozzi del campo magnetico </vt:lpstr>
      <vt:lpstr>Il pianeta blu</vt:lpstr>
      <vt:lpstr>Il giorno più terribile nella storia della Terra (0+100 mln anni)</vt:lpstr>
      <vt:lpstr>Luna: cratere Copernico</vt:lpstr>
      <vt:lpstr>„Dark side of the Moon”</vt:lpstr>
      <vt:lpstr>Satellite, cioè un compagno della camminata</vt:lpstr>
      <vt:lpstr>Terra – sulla Luna è il nostro lampione</vt:lpstr>
      <vt:lpstr>La Luna e la Terra viste dal Marte</vt:lpstr>
      <vt:lpstr>Il sistema Solare, vecchio 4.567 mld di anni</vt:lpstr>
      <vt:lpstr>Mercurio, corre per i dei </vt:lpstr>
      <vt:lpstr>Il primo pianeta: Mercurio</vt:lpstr>
      <vt:lpstr>Venere, sorella della Terra </vt:lpstr>
      <vt:lpstr>Terra, l’unico pianeta blu</vt:lpstr>
      <vt:lpstr>Marte: l’incubatore della vita (???)</vt:lpstr>
      <vt:lpstr>Sembrano deserti della Terra</vt:lpstr>
      <vt:lpstr>Sembrano le dune</vt:lpstr>
      <vt:lpstr>Giove, un gigante buono</vt:lpstr>
      <vt:lpstr>Giove e suoi quattro satelliti (pianeti Medicei, Galileo, 1610) </vt:lpstr>
      <vt:lpstr>Io: i geyser di km altezza di zolfo liquido</vt:lpstr>
      <vt:lpstr>Europa:  coperta di acqua ghiacciata</vt:lpstr>
      <vt:lpstr>Ganimede:  il satellite più grande nel sistema Solare</vt:lpstr>
      <vt:lpstr>Ganimede:  il satellite più grande nel sistema Solare</vt:lpstr>
      <vt:lpstr>Calisto:  massacrato dalla pioggia di meteoriti</vt:lpstr>
      <vt:lpstr>Presentazione standard di PowerPoint</vt:lpstr>
      <vt:lpstr>e tanti altri satelliti, di cui molti probabilmente catturati sulla loro rotta verso la Terra</vt:lpstr>
      <vt:lpstr>Saturno, un altro gigante, protettore</vt:lpstr>
      <vt:lpstr>Urano, anche esso con anelli, ma in ‘perpendicolare’</vt:lpstr>
      <vt:lpstr>Nettuno, visto probabilmente da Galileo, è un pianeta ‘calcolato’ da matematici</vt:lpstr>
      <vt:lpstr>Il sistema Solare all’ora della cena</vt:lpstr>
      <vt:lpstr>Orco, ed oltre, cioè i pianetini „plutonoidali” </vt:lpstr>
      <vt:lpstr>Plutone i Caronte (pianeti nani) </vt:lpstr>
      <vt:lpstr>  Oceani di azoto liquido, con ghiaccio di metano</vt:lpstr>
      <vt:lpstr>Le scoperte di nuovi pianetini sono ancora in corso</vt:lpstr>
      <vt:lpstr>Le comete – hanno portato la vita sulla Terra?</vt:lpstr>
      <vt:lpstr>Che cosa vediamo sul cielo?</vt:lpstr>
      <vt:lpstr>Il nostro «uovo» Solare (eliosfera)</vt:lpstr>
      <vt:lpstr>Presentazione standard di PowerPoint</vt:lpstr>
      <vt:lpstr>Ultima foto della famiglia </vt:lpstr>
      <vt:lpstr>Bye-bye pianeta blu!</vt:lpstr>
      <vt:lpstr>Una stelle per me, una stella per te…</vt:lpstr>
      <vt:lpstr>Di che colore sono le stelle?</vt:lpstr>
      <vt:lpstr>Diagramma di „Herschprung -Russel”</vt:lpstr>
      <vt:lpstr>Così nascono le stelle</vt:lpstr>
      <vt:lpstr>Esplosione del gigante rosso </vt:lpstr>
      <vt:lpstr>Come muoiono le stelle? (SN 1604 Keplero)</vt:lpstr>
      <vt:lpstr> Come muoiono le stelle? (SN 1572 Tycho)</vt:lpstr>
      <vt:lpstr>Come muoiono le stelle: SN 1987 </vt:lpstr>
      <vt:lpstr>Via Lattea, cioè Galassia</vt:lpstr>
      <vt:lpstr>Che cosa c’è oltre la nostra Galassia?</vt:lpstr>
      <vt:lpstr>Due nebulose di Magellano</vt:lpstr>
      <vt:lpstr>Sempre più galassie</vt:lpstr>
      <vt:lpstr>Presentazione standard di PowerPoint</vt:lpstr>
      <vt:lpstr>Il terrore di buchi neri</vt:lpstr>
      <vt:lpstr>Pianeti oltre il Sole</vt:lpstr>
      <vt:lpstr>Come trovare pianeti extra-solari?</vt:lpstr>
      <vt:lpstr>Il sistema planetario «Trapist-1»</vt:lpstr>
      <vt:lpstr>Quante galassie ci sono?</vt:lpstr>
      <vt:lpstr>Vogliamo costruire il mondo?</vt:lpstr>
      <vt:lpstr>Uno strano rumore dallo spazio (1964) </vt:lpstr>
      <vt:lpstr>La separazione della luce dalla materia</vt:lpstr>
      <vt:lpstr>„Big Bang”</vt:lpstr>
      <vt:lpstr>«Big Bang» o «La Creazione»?</vt:lpstr>
      <vt:lpstr>Dark matter, dark energy…</vt:lpstr>
      <vt:lpstr>La velocità dell’espansione rimane costante?</vt:lpstr>
      <vt:lpstr>Qual è la causa di questa accelerazione? </vt:lpstr>
      <vt:lpstr>«e separò la luce dalle tenebre»</vt:lpstr>
      <vt:lpstr>Quale sarà la fine dell’Universo? </vt:lpstr>
      <vt:lpstr>Disco di Nebra (1600 a.C.)</vt:lpstr>
      <vt:lpstr>Presentazione standard di PowerPoint</vt:lpstr>
      <vt:lpstr>Letteratura</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213</cp:revision>
  <dcterms:created xsi:type="dcterms:W3CDTF">2006-02-09T22:46:12Z</dcterms:created>
  <dcterms:modified xsi:type="dcterms:W3CDTF">2022-09-06T19:45:00Z</dcterms:modified>
</cp:coreProperties>
</file>