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409" r:id="rId2"/>
    <p:sldId id="402" r:id="rId3"/>
    <p:sldId id="401" r:id="rId4"/>
    <p:sldId id="405" r:id="rId5"/>
    <p:sldId id="403" r:id="rId6"/>
    <p:sldId id="406" r:id="rId7"/>
    <p:sldId id="362" r:id="rId8"/>
    <p:sldId id="363" r:id="rId9"/>
    <p:sldId id="364" r:id="rId10"/>
    <p:sldId id="365" r:id="rId11"/>
    <p:sldId id="366" r:id="rId12"/>
    <p:sldId id="380" r:id="rId13"/>
    <p:sldId id="381" r:id="rId14"/>
    <p:sldId id="382" r:id="rId15"/>
    <p:sldId id="383" r:id="rId16"/>
    <p:sldId id="384" r:id="rId17"/>
    <p:sldId id="387" r:id="rId18"/>
    <p:sldId id="388" r:id="rId19"/>
    <p:sldId id="389" r:id="rId20"/>
    <p:sldId id="390" r:id="rId21"/>
    <p:sldId id="392" r:id="rId22"/>
    <p:sldId id="393" r:id="rId23"/>
    <p:sldId id="394" r:id="rId24"/>
    <p:sldId id="396" r:id="rId25"/>
    <p:sldId id="397" r:id="rId26"/>
    <p:sldId id="398" r:id="rId27"/>
    <p:sldId id="399" r:id="rId28"/>
    <p:sldId id="400" r:id="rId29"/>
    <p:sldId id="408" r:id="rId30"/>
  </p:sldIdLst>
  <p:sldSz cx="9144000" cy="6858000" type="screen4x3"/>
  <p:notesSz cx="7102475" cy="10233025"/>
  <p:defaultTextStyle>
    <a:defPPr>
      <a:defRPr lang="pl-PL"/>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CC0000"/>
    <a:srgbClr val="FFFF00"/>
    <a:srgbClr val="008000"/>
    <a:srgbClr val="FFFFCC"/>
    <a:srgbClr val="FFFF99"/>
    <a:srgbClr val="33CC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35" autoAdjust="0"/>
    <p:restoredTop sz="94718" autoAdjust="0"/>
  </p:normalViewPr>
  <p:slideViewPr>
    <p:cSldViewPr>
      <p:cViewPr varScale="1">
        <p:scale>
          <a:sx n="66" d="100"/>
          <a:sy n="66" d="100"/>
        </p:scale>
        <p:origin x="56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AAD0C2F1-9CF7-48DB-BB05-876FDBD3401E}"/>
              </a:ext>
            </a:extLst>
          </p:cNvPr>
          <p:cNvSpPr>
            <a:spLocks noGrp="1" noChangeArrowheads="1"/>
          </p:cNvSpPr>
          <p:nvPr>
            <p:ph type="hdr" sz="quarter"/>
          </p:nvPr>
        </p:nvSpPr>
        <p:spPr bwMode="auto">
          <a:xfrm>
            <a:off x="0"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defTabSz="990600" eaLnBrk="1" hangingPunct="1">
              <a:defRPr sz="1300"/>
            </a:lvl1pPr>
          </a:lstStyle>
          <a:p>
            <a:pPr>
              <a:defRPr/>
            </a:pPr>
            <a:endParaRPr lang="pl-PL" altLang="it-IT"/>
          </a:p>
        </p:txBody>
      </p:sp>
      <p:sp>
        <p:nvSpPr>
          <p:cNvPr id="41987" name="Rectangle 3">
            <a:extLst>
              <a:ext uri="{FF2B5EF4-FFF2-40B4-BE49-F238E27FC236}">
                <a16:creationId xmlns:a16="http://schemas.microsoft.com/office/drawing/2014/main" id="{B9C4B0E5-C071-430F-89E6-E08F5C5AB43C}"/>
              </a:ext>
            </a:extLst>
          </p:cNvPr>
          <p:cNvSpPr>
            <a:spLocks noGrp="1" noChangeArrowheads="1"/>
          </p:cNvSpPr>
          <p:nvPr>
            <p:ph type="dt" idx="1"/>
          </p:nvPr>
        </p:nvSpPr>
        <p:spPr bwMode="auto">
          <a:xfrm>
            <a:off x="4022725" y="0"/>
            <a:ext cx="3078163" cy="511175"/>
          </a:xfrm>
          <a:prstGeom prst="rect">
            <a:avLst/>
          </a:prstGeom>
          <a:noFill/>
          <a:ln>
            <a:noFill/>
          </a:ln>
          <a:effectLst/>
        </p:spPr>
        <p:txBody>
          <a:bodyPr vert="horz" wrap="square" lIns="99057" tIns="49528" rIns="99057" bIns="49528" numCol="1" anchor="t" anchorCtr="0" compatLnSpc="1">
            <a:prstTxWarp prst="textNoShape">
              <a:avLst/>
            </a:prstTxWarp>
          </a:bodyPr>
          <a:lstStyle>
            <a:lvl1pPr algn="r" defTabSz="990600" eaLnBrk="1" hangingPunct="1">
              <a:defRPr sz="1300"/>
            </a:lvl1pPr>
          </a:lstStyle>
          <a:p>
            <a:pPr>
              <a:defRPr/>
            </a:pPr>
            <a:endParaRPr lang="pl-PL" altLang="it-IT"/>
          </a:p>
        </p:txBody>
      </p:sp>
      <p:sp>
        <p:nvSpPr>
          <p:cNvPr id="2052" name="Rectangle 4">
            <a:extLst>
              <a:ext uri="{FF2B5EF4-FFF2-40B4-BE49-F238E27FC236}">
                <a16:creationId xmlns:a16="http://schemas.microsoft.com/office/drawing/2014/main" id="{BABD6A60-1BC0-4A89-B1AC-EB6F12E1E9B5}"/>
              </a:ext>
            </a:extLst>
          </p:cNvPr>
          <p:cNvSpPr>
            <a:spLocks noGrp="1" noRot="1" noChangeAspect="1" noChangeArrowheads="1" noTextEdit="1"/>
          </p:cNvSpPr>
          <p:nvPr>
            <p:ph type="sldImg" idx="2"/>
          </p:nvPr>
        </p:nvSpPr>
        <p:spPr bwMode="auto">
          <a:xfrm>
            <a:off x="992188" y="766763"/>
            <a:ext cx="5118100" cy="38385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989" name="Rectangle 5">
            <a:extLst>
              <a:ext uri="{FF2B5EF4-FFF2-40B4-BE49-F238E27FC236}">
                <a16:creationId xmlns:a16="http://schemas.microsoft.com/office/drawing/2014/main" id="{0C7C59B2-F0D6-4963-A6DB-37CE23FBF1AB}"/>
              </a:ext>
            </a:extLst>
          </p:cNvPr>
          <p:cNvSpPr>
            <a:spLocks noGrp="1" noChangeArrowheads="1"/>
          </p:cNvSpPr>
          <p:nvPr>
            <p:ph type="body" sz="quarter" idx="3"/>
          </p:nvPr>
        </p:nvSpPr>
        <p:spPr bwMode="auto">
          <a:xfrm>
            <a:off x="709613" y="4860925"/>
            <a:ext cx="5683250" cy="4605338"/>
          </a:xfrm>
          <a:prstGeom prst="rect">
            <a:avLst/>
          </a:prstGeom>
          <a:noFill/>
          <a:ln>
            <a:noFill/>
          </a:ln>
          <a:effectLst/>
        </p:spPr>
        <p:txBody>
          <a:bodyPr vert="horz" wrap="square" lIns="99057" tIns="49528" rIns="99057" bIns="49528" numCol="1" anchor="t" anchorCtr="0" compatLnSpc="1">
            <a:prstTxWarp prst="textNoShape">
              <a:avLst/>
            </a:prstTxWarp>
          </a:bodyPr>
          <a:lstStyle/>
          <a:p>
            <a:pPr lvl="0"/>
            <a:r>
              <a:rPr lang="pl-PL" altLang="it-IT" noProof="0"/>
              <a:t>Kliknij, aby edytować style wzorca tekstu</a:t>
            </a:r>
          </a:p>
          <a:p>
            <a:pPr lvl="1"/>
            <a:r>
              <a:rPr lang="pl-PL" altLang="it-IT" noProof="0"/>
              <a:t>Drugi poziom</a:t>
            </a:r>
          </a:p>
          <a:p>
            <a:pPr lvl="2"/>
            <a:r>
              <a:rPr lang="pl-PL" altLang="it-IT" noProof="0"/>
              <a:t>Trzeci poziom</a:t>
            </a:r>
          </a:p>
          <a:p>
            <a:pPr lvl="3"/>
            <a:r>
              <a:rPr lang="pl-PL" altLang="it-IT" noProof="0"/>
              <a:t>Czwarty poziom</a:t>
            </a:r>
          </a:p>
          <a:p>
            <a:pPr lvl="4"/>
            <a:r>
              <a:rPr lang="pl-PL" altLang="it-IT" noProof="0"/>
              <a:t>Piąty poziom</a:t>
            </a:r>
          </a:p>
        </p:txBody>
      </p:sp>
      <p:sp>
        <p:nvSpPr>
          <p:cNvPr id="41990" name="Rectangle 6">
            <a:extLst>
              <a:ext uri="{FF2B5EF4-FFF2-40B4-BE49-F238E27FC236}">
                <a16:creationId xmlns:a16="http://schemas.microsoft.com/office/drawing/2014/main" id="{0E8813F4-B8EE-4FEB-9507-245ABE09CF7C}"/>
              </a:ext>
            </a:extLst>
          </p:cNvPr>
          <p:cNvSpPr>
            <a:spLocks noGrp="1" noChangeArrowheads="1"/>
          </p:cNvSpPr>
          <p:nvPr>
            <p:ph type="ftr" sz="quarter" idx="4"/>
          </p:nvPr>
        </p:nvSpPr>
        <p:spPr bwMode="auto">
          <a:xfrm>
            <a:off x="0"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defTabSz="990600" eaLnBrk="1" hangingPunct="1">
              <a:defRPr sz="1300"/>
            </a:lvl1pPr>
          </a:lstStyle>
          <a:p>
            <a:pPr>
              <a:defRPr/>
            </a:pPr>
            <a:endParaRPr lang="pl-PL" altLang="it-IT"/>
          </a:p>
        </p:txBody>
      </p:sp>
      <p:sp>
        <p:nvSpPr>
          <p:cNvPr id="41991" name="Rectangle 7">
            <a:extLst>
              <a:ext uri="{FF2B5EF4-FFF2-40B4-BE49-F238E27FC236}">
                <a16:creationId xmlns:a16="http://schemas.microsoft.com/office/drawing/2014/main" id="{5581BF9C-E913-4A9A-9863-972810C7CF5D}"/>
              </a:ext>
            </a:extLst>
          </p:cNvPr>
          <p:cNvSpPr>
            <a:spLocks noGrp="1" noChangeArrowheads="1"/>
          </p:cNvSpPr>
          <p:nvPr>
            <p:ph type="sldNum" sz="quarter" idx="5"/>
          </p:nvPr>
        </p:nvSpPr>
        <p:spPr bwMode="auto">
          <a:xfrm>
            <a:off x="4022725" y="9720263"/>
            <a:ext cx="3078163" cy="511175"/>
          </a:xfrm>
          <a:prstGeom prst="rect">
            <a:avLst/>
          </a:prstGeom>
          <a:noFill/>
          <a:ln>
            <a:noFill/>
          </a:ln>
          <a:effectLst/>
        </p:spPr>
        <p:txBody>
          <a:bodyPr vert="horz" wrap="square" lIns="99057" tIns="49528" rIns="99057" bIns="49528" numCol="1" anchor="b" anchorCtr="0" compatLnSpc="1">
            <a:prstTxWarp prst="textNoShape">
              <a:avLst/>
            </a:prstTxWarp>
          </a:bodyPr>
          <a:lstStyle>
            <a:lvl1pPr algn="r" defTabSz="990600" eaLnBrk="1" hangingPunct="1">
              <a:defRPr sz="1300"/>
            </a:lvl1pPr>
          </a:lstStyle>
          <a:p>
            <a:pPr>
              <a:defRPr/>
            </a:pPr>
            <a:fld id="{0D91322B-B5E9-4E42-87B2-D7179DDBAEB5}"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911266BB-BF7C-4E3C-A515-780B79822E66}"/>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D5906016-43B4-49AF-BBE7-8D82351CC2C6}"/>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703BD41A-8AFD-4BC9-BFB7-2D63CAD517C1}"/>
              </a:ext>
            </a:extLst>
          </p:cNvPr>
          <p:cNvSpPr>
            <a:spLocks noGrp="1" noChangeArrowheads="1"/>
          </p:cNvSpPr>
          <p:nvPr>
            <p:ph type="sldNum" sz="quarter" idx="12"/>
          </p:nvPr>
        </p:nvSpPr>
        <p:spPr>
          <a:ln/>
        </p:spPr>
        <p:txBody>
          <a:bodyPr/>
          <a:lstStyle>
            <a:lvl1pPr>
              <a:defRPr/>
            </a:lvl1pPr>
          </a:lstStyle>
          <a:p>
            <a:pPr>
              <a:defRPr/>
            </a:pPr>
            <a:fld id="{CFDD6A38-1C29-48E8-BBE0-766465BA5273}" type="slidenum">
              <a:rPr lang="pl-PL" altLang="it-IT"/>
              <a:pPr>
                <a:defRPr/>
              </a:pPr>
              <a:t>‹N›</a:t>
            </a:fld>
            <a:endParaRPr lang="pl-PL" altLang="it-IT"/>
          </a:p>
        </p:txBody>
      </p:sp>
    </p:spTree>
    <p:extLst>
      <p:ext uri="{BB962C8B-B14F-4D97-AF65-F5344CB8AC3E}">
        <p14:creationId xmlns:p14="http://schemas.microsoft.com/office/powerpoint/2010/main" val="20570189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4C224F13-7395-459C-9395-54484189C7D5}"/>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6A857AF8-EA09-4B27-BA67-41F533E65AE4}"/>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4B9B23F1-382D-4144-A31F-592E17802647}"/>
              </a:ext>
            </a:extLst>
          </p:cNvPr>
          <p:cNvSpPr>
            <a:spLocks noGrp="1" noChangeArrowheads="1"/>
          </p:cNvSpPr>
          <p:nvPr>
            <p:ph type="sldNum" sz="quarter" idx="12"/>
          </p:nvPr>
        </p:nvSpPr>
        <p:spPr>
          <a:ln/>
        </p:spPr>
        <p:txBody>
          <a:bodyPr/>
          <a:lstStyle>
            <a:lvl1pPr>
              <a:defRPr/>
            </a:lvl1pPr>
          </a:lstStyle>
          <a:p>
            <a:pPr>
              <a:defRPr/>
            </a:pPr>
            <a:fld id="{E0A7B7C1-9867-4D9D-B422-45BC06D9DA86}" type="slidenum">
              <a:rPr lang="pl-PL" altLang="it-IT"/>
              <a:pPr>
                <a:defRPr/>
              </a:pPr>
              <a:t>‹N›</a:t>
            </a:fld>
            <a:endParaRPr lang="pl-PL" altLang="it-IT"/>
          </a:p>
        </p:txBody>
      </p:sp>
    </p:spTree>
    <p:extLst>
      <p:ext uri="{BB962C8B-B14F-4D97-AF65-F5344CB8AC3E}">
        <p14:creationId xmlns:p14="http://schemas.microsoft.com/office/powerpoint/2010/main" val="1991538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A00AC743-46B6-4F41-8A5E-753BC73C4B45}"/>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1A25C6C2-1652-40F4-BBDE-0B75C081E5E7}"/>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0B58BF81-033F-4854-9488-9F83B0232297}"/>
              </a:ext>
            </a:extLst>
          </p:cNvPr>
          <p:cNvSpPr>
            <a:spLocks noGrp="1" noChangeArrowheads="1"/>
          </p:cNvSpPr>
          <p:nvPr>
            <p:ph type="sldNum" sz="quarter" idx="12"/>
          </p:nvPr>
        </p:nvSpPr>
        <p:spPr>
          <a:ln/>
        </p:spPr>
        <p:txBody>
          <a:bodyPr/>
          <a:lstStyle>
            <a:lvl1pPr>
              <a:defRPr/>
            </a:lvl1pPr>
          </a:lstStyle>
          <a:p>
            <a:pPr>
              <a:defRPr/>
            </a:pPr>
            <a:fld id="{AA972EAF-1B03-47AB-AA02-124E79BA8E89}" type="slidenum">
              <a:rPr lang="pl-PL" altLang="it-IT"/>
              <a:pPr>
                <a:defRPr/>
              </a:pPr>
              <a:t>‹N›</a:t>
            </a:fld>
            <a:endParaRPr lang="pl-PL" altLang="it-IT"/>
          </a:p>
        </p:txBody>
      </p:sp>
    </p:spTree>
    <p:extLst>
      <p:ext uri="{BB962C8B-B14F-4D97-AF65-F5344CB8AC3E}">
        <p14:creationId xmlns:p14="http://schemas.microsoft.com/office/powerpoint/2010/main" val="3596932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99C83DE0-0F57-4030-BCD7-3DC971C1DD3D}"/>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2F7F7FC1-B19C-4DA1-8826-69D60B62D5E4}"/>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5C8EC617-62A9-4046-A97D-A3FACD091E57}"/>
              </a:ext>
            </a:extLst>
          </p:cNvPr>
          <p:cNvSpPr>
            <a:spLocks noGrp="1" noChangeArrowheads="1"/>
          </p:cNvSpPr>
          <p:nvPr>
            <p:ph type="sldNum" sz="quarter" idx="12"/>
          </p:nvPr>
        </p:nvSpPr>
        <p:spPr>
          <a:ln/>
        </p:spPr>
        <p:txBody>
          <a:bodyPr/>
          <a:lstStyle>
            <a:lvl1pPr>
              <a:defRPr/>
            </a:lvl1pPr>
          </a:lstStyle>
          <a:p>
            <a:pPr>
              <a:defRPr/>
            </a:pPr>
            <a:fld id="{01C1CA0A-5E05-4091-A550-E9C08646CB15}" type="slidenum">
              <a:rPr lang="pl-PL" altLang="it-IT"/>
              <a:pPr>
                <a:defRPr/>
              </a:pPr>
              <a:t>‹N›</a:t>
            </a:fld>
            <a:endParaRPr lang="pl-PL" altLang="it-IT"/>
          </a:p>
        </p:txBody>
      </p:sp>
    </p:spTree>
    <p:extLst>
      <p:ext uri="{BB962C8B-B14F-4D97-AF65-F5344CB8AC3E}">
        <p14:creationId xmlns:p14="http://schemas.microsoft.com/office/powerpoint/2010/main" val="656067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 dello schema</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Fare clic per modificare gli stili del testo dello schema</a:t>
            </a:r>
          </a:p>
        </p:txBody>
      </p:sp>
      <p:sp>
        <p:nvSpPr>
          <p:cNvPr id="4" name="Rectangle 4">
            <a:extLst>
              <a:ext uri="{FF2B5EF4-FFF2-40B4-BE49-F238E27FC236}">
                <a16:creationId xmlns:a16="http://schemas.microsoft.com/office/drawing/2014/main" id="{9B52FDE7-02DD-45C1-B009-DC6C22370B5A}"/>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5" name="Rectangle 5">
            <a:extLst>
              <a:ext uri="{FF2B5EF4-FFF2-40B4-BE49-F238E27FC236}">
                <a16:creationId xmlns:a16="http://schemas.microsoft.com/office/drawing/2014/main" id="{36DF1DAE-A91C-4B49-8512-996B9DF3202F}"/>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6" name="Rectangle 6">
            <a:extLst>
              <a:ext uri="{FF2B5EF4-FFF2-40B4-BE49-F238E27FC236}">
                <a16:creationId xmlns:a16="http://schemas.microsoft.com/office/drawing/2014/main" id="{DC5191B1-010E-441E-BCFA-8686124D796C}"/>
              </a:ext>
            </a:extLst>
          </p:cNvPr>
          <p:cNvSpPr>
            <a:spLocks noGrp="1" noChangeArrowheads="1"/>
          </p:cNvSpPr>
          <p:nvPr>
            <p:ph type="sldNum" sz="quarter" idx="12"/>
          </p:nvPr>
        </p:nvSpPr>
        <p:spPr>
          <a:ln/>
        </p:spPr>
        <p:txBody>
          <a:bodyPr/>
          <a:lstStyle>
            <a:lvl1pPr>
              <a:defRPr/>
            </a:lvl1pPr>
          </a:lstStyle>
          <a:p>
            <a:pPr>
              <a:defRPr/>
            </a:pPr>
            <a:fld id="{F0233DB2-C503-492E-B25D-8EFFB1F0FA66}" type="slidenum">
              <a:rPr lang="pl-PL" altLang="it-IT"/>
              <a:pPr>
                <a:defRPr/>
              </a:pPr>
              <a:t>‹N›</a:t>
            </a:fld>
            <a:endParaRPr lang="pl-PL" altLang="it-IT"/>
          </a:p>
        </p:txBody>
      </p:sp>
    </p:spTree>
    <p:extLst>
      <p:ext uri="{BB962C8B-B14F-4D97-AF65-F5344CB8AC3E}">
        <p14:creationId xmlns:p14="http://schemas.microsoft.com/office/powerpoint/2010/main" val="2014901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457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a:extLst>
              <a:ext uri="{FF2B5EF4-FFF2-40B4-BE49-F238E27FC236}">
                <a16:creationId xmlns:a16="http://schemas.microsoft.com/office/drawing/2014/main" id="{85935A28-BB6D-4CBF-84CB-7E3E5D39245C}"/>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B7B6847E-4E98-4786-9EC7-EF9BE8DCFCC6}"/>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A6712847-5A55-470E-8472-E2AE946ECFE3}"/>
              </a:ext>
            </a:extLst>
          </p:cNvPr>
          <p:cNvSpPr>
            <a:spLocks noGrp="1" noChangeArrowheads="1"/>
          </p:cNvSpPr>
          <p:nvPr>
            <p:ph type="sldNum" sz="quarter" idx="12"/>
          </p:nvPr>
        </p:nvSpPr>
        <p:spPr>
          <a:ln/>
        </p:spPr>
        <p:txBody>
          <a:bodyPr/>
          <a:lstStyle>
            <a:lvl1pPr>
              <a:defRPr/>
            </a:lvl1pPr>
          </a:lstStyle>
          <a:p>
            <a:pPr>
              <a:defRPr/>
            </a:pPr>
            <a:fld id="{EB534817-C5A0-4941-84D6-3499CF1EC19D}" type="slidenum">
              <a:rPr lang="pl-PL" altLang="it-IT"/>
              <a:pPr>
                <a:defRPr/>
              </a:pPr>
              <a:t>‹N›</a:t>
            </a:fld>
            <a:endParaRPr lang="pl-PL" altLang="it-IT"/>
          </a:p>
        </p:txBody>
      </p:sp>
    </p:spTree>
    <p:extLst>
      <p:ext uri="{BB962C8B-B14F-4D97-AF65-F5344CB8AC3E}">
        <p14:creationId xmlns:p14="http://schemas.microsoft.com/office/powerpoint/2010/main" val="33090196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a:extLst>
              <a:ext uri="{FF2B5EF4-FFF2-40B4-BE49-F238E27FC236}">
                <a16:creationId xmlns:a16="http://schemas.microsoft.com/office/drawing/2014/main" id="{ABAAE1E9-BE46-4A30-B92F-5F5E5A3AECCF}"/>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8" name="Rectangle 5">
            <a:extLst>
              <a:ext uri="{FF2B5EF4-FFF2-40B4-BE49-F238E27FC236}">
                <a16:creationId xmlns:a16="http://schemas.microsoft.com/office/drawing/2014/main" id="{544F2140-AD48-449D-B444-F9B4A86BB209}"/>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9" name="Rectangle 6">
            <a:extLst>
              <a:ext uri="{FF2B5EF4-FFF2-40B4-BE49-F238E27FC236}">
                <a16:creationId xmlns:a16="http://schemas.microsoft.com/office/drawing/2014/main" id="{FCE8F3EC-8469-4A70-B929-F83F528629CB}"/>
              </a:ext>
            </a:extLst>
          </p:cNvPr>
          <p:cNvSpPr>
            <a:spLocks noGrp="1" noChangeArrowheads="1"/>
          </p:cNvSpPr>
          <p:nvPr>
            <p:ph type="sldNum" sz="quarter" idx="12"/>
          </p:nvPr>
        </p:nvSpPr>
        <p:spPr>
          <a:ln/>
        </p:spPr>
        <p:txBody>
          <a:bodyPr/>
          <a:lstStyle>
            <a:lvl1pPr>
              <a:defRPr/>
            </a:lvl1pPr>
          </a:lstStyle>
          <a:p>
            <a:pPr>
              <a:defRPr/>
            </a:pPr>
            <a:fld id="{6D8A7037-EF76-42D5-B923-12D78D9864C8}" type="slidenum">
              <a:rPr lang="pl-PL" altLang="it-IT"/>
              <a:pPr>
                <a:defRPr/>
              </a:pPr>
              <a:t>‹N›</a:t>
            </a:fld>
            <a:endParaRPr lang="pl-PL" altLang="it-IT"/>
          </a:p>
        </p:txBody>
      </p:sp>
    </p:spTree>
    <p:extLst>
      <p:ext uri="{BB962C8B-B14F-4D97-AF65-F5344CB8AC3E}">
        <p14:creationId xmlns:p14="http://schemas.microsoft.com/office/powerpoint/2010/main" val="3634151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Rectangle 4">
            <a:extLst>
              <a:ext uri="{FF2B5EF4-FFF2-40B4-BE49-F238E27FC236}">
                <a16:creationId xmlns:a16="http://schemas.microsoft.com/office/drawing/2014/main" id="{994611E7-3AC0-4975-8912-34F662578E4E}"/>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4" name="Rectangle 5">
            <a:extLst>
              <a:ext uri="{FF2B5EF4-FFF2-40B4-BE49-F238E27FC236}">
                <a16:creationId xmlns:a16="http://schemas.microsoft.com/office/drawing/2014/main" id="{0A88FCB1-E3DE-4E45-8EB6-93250FFAB277}"/>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5" name="Rectangle 6">
            <a:extLst>
              <a:ext uri="{FF2B5EF4-FFF2-40B4-BE49-F238E27FC236}">
                <a16:creationId xmlns:a16="http://schemas.microsoft.com/office/drawing/2014/main" id="{AD92746D-9A2F-410C-B4AB-FA9E46BC6B0B}"/>
              </a:ext>
            </a:extLst>
          </p:cNvPr>
          <p:cNvSpPr>
            <a:spLocks noGrp="1" noChangeArrowheads="1"/>
          </p:cNvSpPr>
          <p:nvPr>
            <p:ph type="sldNum" sz="quarter" idx="12"/>
          </p:nvPr>
        </p:nvSpPr>
        <p:spPr>
          <a:ln/>
        </p:spPr>
        <p:txBody>
          <a:bodyPr/>
          <a:lstStyle>
            <a:lvl1pPr>
              <a:defRPr/>
            </a:lvl1pPr>
          </a:lstStyle>
          <a:p>
            <a:pPr>
              <a:defRPr/>
            </a:pPr>
            <a:fld id="{273BE6B5-8F5B-4CAE-B19A-DBA1798C985B}" type="slidenum">
              <a:rPr lang="pl-PL" altLang="it-IT"/>
              <a:pPr>
                <a:defRPr/>
              </a:pPr>
              <a:t>‹N›</a:t>
            </a:fld>
            <a:endParaRPr lang="pl-PL" altLang="it-IT"/>
          </a:p>
        </p:txBody>
      </p:sp>
    </p:spTree>
    <p:extLst>
      <p:ext uri="{BB962C8B-B14F-4D97-AF65-F5344CB8AC3E}">
        <p14:creationId xmlns:p14="http://schemas.microsoft.com/office/powerpoint/2010/main" val="3249079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B0DC323-939A-4A14-9412-88267A67DBCD}"/>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3" name="Rectangle 5">
            <a:extLst>
              <a:ext uri="{FF2B5EF4-FFF2-40B4-BE49-F238E27FC236}">
                <a16:creationId xmlns:a16="http://schemas.microsoft.com/office/drawing/2014/main" id="{37DB9413-F998-4FBB-ACC0-DD02FC539771}"/>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4" name="Rectangle 6">
            <a:extLst>
              <a:ext uri="{FF2B5EF4-FFF2-40B4-BE49-F238E27FC236}">
                <a16:creationId xmlns:a16="http://schemas.microsoft.com/office/drawing/2014/main" id="{4C4D5C7E-DAD2-465D-8F7F-FE32495F165C}"/>
              </a:ext>
            </a:extLst>
          </p:cNvPr>
          <p:cNvSpPr>
            <a:spLocks noGrp="1" noChangeArrowheads="1"/>
          </p:cNvSpPr>
          <p:nvPr>
            <p:ph type="sldNum" sz="quarter" idx="12"/>
          </p:nvPr>
        </p:nvSpPr>
        <p:spPr>
          <a:ln/>
        </p:spPr>
        <p:txBody>
          <a:bodyPr/>
          <a:lstStyle>
            <a:lvl1pPr>
              <a:defRPr/>
            </a:lvl1pPr>
          </a:lstStyle>
          <a:p>
            <a:pPr>
              <a:defRPr/>
            </a:pPr>
            <a:fld id="{45ED9ADD-E9B6-4B61-A79A-5B986D8A783A}" type="slidenum">
              <a:rPr lang="pl-PL" altLang="it-IT"/>
              <a:pPr>
                <a:defRPr/>
              </a:pPr>
              <a:t>‹N›</a:t>
            </a:fld>
            <a:endParaRPr lang="pl-PL" altLang="it-IT"/>
          </a:p>
        </p:txBody>
      </p:sp>
    </p:spTree>
    <p:extLst>
      <p:ext uri="{BB962C8B-B14F-4D97-AF65-F5344CB8AC3E}">
        <p14:creationId xmlns:p14="http://schemas.microsoft.com/office/powerpoint/2010/main" val="3290229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A28BA819-A38C-4769-9E90-489DABA6B256}"/>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DF4406AC-6F82-4675-84AB-867E8835A73D}"/>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5F4D6BA8-B727-4A87-9178-80A2ADFFCCFF}"/>
              </a:ext>
            </a:extLst>
          </p:cNvPr>
          <p:cNvSpPr>
            <a:spLocks noGrp="1" noChangeArrowheads="1"/>
          </p:cNvSpPr>
          <p:nvPr>
            <p:ph type="sldNum" sz="quarter" idx="12"/>
          </p:nvPr>
        </p:nvSpPr>
        <p:spPr>
          <a:ln/>
        </p:spPr>
        <p:txBody>
          <a:bodyPr/>
          <a:lstStyle>
            <a:lvl1pPr>
              <a:defRPr/>
            </a:lvl1pPr>
          </a:lstStyle>
          <a:p>
            <a:pPr>
              <a:defRPr/>
            </a:pPr>
            <a:fld id="{BE0BF95B-3203-4226-BB5F-0068F8FD8D8B}" type="slidenum">
              <a:rPr lang="pl-PL" altLang="it-IT"/>
              <a:pPr>
                <a:defRPr/>
              </a:pPr>
              <a:t>‹N›</a:t>
            </a:fld>
            <a:endParaRPr lang="pl-PL" altLang="it-IT"/>
          </a:p>
        </p:txBody>
      </p:sp>
    </p:spTree>
    <p:extLst>
      <p:ext uri="{BB962C8B-B14F-4D97-AF65-F5344CB8AC3E}">
        <p14:creationId xmlns:p14="http://schemas.microsoft.com/office/powerpoint/2010/main" val="6684156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 dello schema</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dirty="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Rectangle 4">
            <a:extLst>
              <a:ext uri="{FF2B5EF4-FFF2-40B4-BE49-F238E27FC236}">
                <a16:creationId xmlns:a16="http://schemas.microsoft.com/office/drawing/2014/main" id="{0937C385-12EC-42F3-8C12-9CD4D6104D71}"/>
              </a:ext>
            </a:extLst>
          </p:cNvPr>
          <p:cNvSpPr>
            <a:spLocks noGrp="1" noChangeArrowheads="1"/>
          </p:cNvSpPr>
          <p:nvPr>
            <p:ph type="dt" sz="half" idx="10"/>
          </p:nvPr>
        </p:nvSpPr>
        <p:spPr>
          <a:ln/>
        </p:spPr>
        <p:txBody>
          <a:bodyPr/>
          <a:lstStyle>
            <a:lvl1pPr>
              <a:defRPr/>
            </a:lvl1pPr>
          </a:lstStyle>
          <a:p>
            <a:pPr>
              <a:defRPr/>
            </a:pPr>
            <a:endParaRPr lang="pl-PL" altLang="it-IT"/>
          </a:p>
        </p:txBody>
      </p:sp>
      <p:sp>
        <p:nvSpPr>
          <p:cNvPr id="6" name="Rectangle 5">
            <a:extLst>
              <a:ext uri="{FF2B5EF4-FFF2-40B4-BE49-F238E27FC236}">
                <a16:creationId xmlns:a16="http://schemas.microsoft.com/office/drawing/2014/main" id="{822E7747-D5B7-4F24-B2C9-8B3B4BBD29CA}"/>
              </a:ext>
            </a:extLst>
          </p:cNvPr>
          <p:cNvSpPr>
            <a:spLocks noGrp="1" noChangeArrowheads="1"/>
          </p:cNvSpPr>
          <p:nvPr>
            <p:ph type="ftr" sz="quarter" idx="11"/>
          </p:nvPr>
        </p:nvSpPr>
        <p:spPr>
          <a:ln/>
        </p:spPr>
        <p:txBody>
          <a:bodyPr/>
          <a:lstStyle>
            <a:lvl1pPr>
              <a:defRPr/>
            </a:lvl1pPr>
          </a:lstStyle>
          <a:p>
            <a:pPr>
              <a:defRPr/>
            </a:pPr>
            <a:endParaRPr lang="pl-PL" altLang="it-IT"/>
          </a:p>
        </p:txBody>
      </p:sp>
      <p:sp>
        <p:nvSpPr>
          <p:cNvPr id="7" name="Rectangle 6">
            <a:extLst>
              <a:ext uri="{FF2B5EF4-FFF2-40B4-BE49-F238E27FC236}">
                <a16:creationId xmlns:a16="http://schemas.microsoft.com/office/drawing/2014/main" id="{B33CB3FC-CF28-4AAF-9240-A6E66FCCBF9B}"/>
              </a:ext>
            </a:extLst>
          </p:cNvPr>
          <p:cNvSpPr>
            <a:spLocks noGrp="1" noChangeArrowheads="1"/>
          </p:cNvSpPr>
          <p:nvPr>
            <p:ph type="sldNum" sz="quarter" idx="12"/>
          </p:nvPr>
        </p:nvSpPr>
        <p:spPr>
          <a:ln/>
        </p:spPr>
        <p:txBody>
          <a:bodyPr/>
          <a:lstStyle>
            <a:lvl1pPr>
              <a:defRPr/>
            </a:lvl1pPr>
          </a:lstStyle>
          <a:p>
            <a:pPr>
              <a:defRPr/>
            </a:pPr>
            <a:fld id="{40B766BE-DA65-4C56-ACFF-7B2E73023F7D}" type="slidenum">
              <a:rPr lang="pl-PL" altLang="it-IT"/>
              <a:pPr>
                <a:defRPr/>
              </a:pPr>
              <a:t>‹N›</a:t>
            </a:fld>
            <a:endParaRPr lang="pl-PL" altLang="it-IT"/>
          </a:p>
        </p:txBody>
      </p:sp>
    </p:spTree>
    <p:extLst>
      <p:ext uri="{BB962C8B-B14F-4D97-AF65-F5344CB8AC3E}">
        <p14:creationId xmlns:p14="http://schemas.microsoft.com/office/powerpoint/2010/main" val="1615813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62668D4-43F3-4CBE-8196-2683A048BB26}"/>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pl-PL" altLang="it-IT"/>
              <a:t>Kliknij, aby edytować styl wzorca tytułu</a:t>
            </a:r>
          </a:p>
        </p:txBody>
      </p:sp>
      <p:sp>
        <p:nvSpPr>
          <p:cNvPr id="1027" name="Rectangle 3">
            <a:extLst>
              <a:ext uri="{FF2B5EF4-FFF2-40B4-BE49-F238E27FC236}">
                <a16:creationId xmlns:a16="http://schemas.microsoft.com/office/drawing/2014/main" id="{69804BB2-4DF9-454E-A0B5-15F3AB5D655A}"/>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pl-PL" altLang="it-IT"/>
              <a:t>Kliknij, aby edytować style wzorca tekstu</a:t>
            </a:r>
          </a:p>
          <a:p>
            <a:pPr lvl="1"/>
            <a:r>
              <a:rPr lang="pl-PL" altLang="it-IT"/>
              <a:t>Drugi poziom</a:t>
            </a:r>
          </a:p>
          <a:p>
            <a:pPr lvl="2"/>
            <a:r>
              <a:rPr lang="pl-PL" altLang="it-IT"/>
              <a:t>Trzeci poziom</a:t>
            </a:r>
          </a:p>
          <a:p>
            <a:pPr lvl="3"/>
            <a:r>
              <a:rPr lang="pl-PL" altLang="it-IT"/>
              <a:t>Czwarty poziom</a:t>
            </a:r>
          </a:p>
          <a:p>
            <a:pPr lvl="4"/>
            <a:r>
              <a:rPr lang="pl-PL" altLang="it-IT"/>
              <a:t>Piąty poziom</a:t>
            </a:r>
          </a:p>
        </p:txBody>
      </p:sp>
      <p:sp>
        <p:nvSpPr>
          <p:cNvPr id="1028" name="Rectangle 4">
            <a:extLst>
              <a:ext uri="{FF2B5EF4-FFF2-40B4-BE49-F238E27FC236}">
                <a16:creationId xmlns:a16="http://schemas.microsoft.com/office/drawing/2014/main" id="{A82DCC4D-B6FE-4678-8077-E5B80FC78CB2}"/>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pl-PL" altLang="it-IT"/>
          </a:p>
        </p:txBody>
      </p:sp>
      <p:sp>
        <p:nvSpPr>
          <p:cNvPr id="1029" name="Rectangle 5">
            <a:extLst>
              <a:ext uri="{FF2B5EF4-FFF2-40B4-BE49-F238E27FC236}">
                <a16:creationId xmlns:a16="http://schemas.microsoft.com/office/drawing/2014/main" id="{76A26FD1-F12C-46FB-8305-53497F7D98F8}"/>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pl-PL" altLang="it-IT"/>
          </a:p>
        </p:txBody>
      </p:sp>
      <p:sp>
        <p:nvSpPr>
          <p:cNvPr id="1030" name="Rectangle 6">
            <a:extLst>
              <a:ext uri="{FF2B5EF4-FFF2-40B4-BE49-F238E27FC236}">
                <a16:creationId xmlns:a16="http://schemas.microsoft.com/office/drawing/2014/main" id="{2A90C44E-F50C-43E1-BBA4-6DC1C5E883C0}"/>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85B248D-749A-47A2-9745-594B45BBCFAF}" type="slidenum">
              <a:rPr lang="pl-PL" altLang="it-IT"/>
              <a:pPr>
                <a:defRPr/>
              </a:pPr>
              <a:t>‹N›</a:t>
            </a:fld>
            <a:endParaRPr lang="pl-PL"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vittorionapoli.beepworld.it/eclissi.htm"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it.wikipedia.org/wiki/Cratere_di_Chicxulub"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7.xml"/><Relationship Id="rId5" Type="http://schemas.openxmlformats.org/officeDocument/2006/relationships/image" Target="../media/image41.emf"/><Relationship Id="rId4" Type="http://schemas.openxmlformats.org/officeDocument/2006/relationships/image" Target="../media/image40.emf"/></Relationships>
</file>

<file path=ppt/slides/_rels/slide2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6C55A3-A4EF-456F-A4E3-BBD5BC7C49D9}"/>
              </a:ext>
            </a:extLst>
          </p:cNvPr>
          <p:cNvSpPr>
            <a:spLocks noGrp="1"/>
          </p:cNvSpPr>
          <p:nvPr>
            <p:ph type="title"/>
          </p:nvPr>
        </p:nvSpPr>
        <p:spPr>
          <a:xfrm>
            <a:off x="457200" y="620688"/>
            <a:ext cx="8229600" cy="1143000"/>
          </a:xfrm>
        </p:spPr>
        <p:txBody>
          <a:bodyPr/>
          <a:lstStyle/>
          <a:p>
            <a:r>
              <a:rPr lang="it-IT" dirty="0"/>
              <a:t>Il metodo costruttivista di insegnare l’astronomia</a:t>
            </a:r>
          </a:p>
        </p:txBody>
      </p:sp>
      <p:sp>
        <p:nvSpPr>
          <p:cNvPr id="4" name="CasellaDiTesto 3">
            <a:extLst>
              <a:ext uri="{FF2B5EF4-FFF2-40B4-BE49-F238E27FC236}">
                <a16:creationId xmlns:a16="http://schemas.microsoft.com/office/drawing/2014/main" id="{AE43202A-541E-4C0C-81BD-99E4E4B717A7}"/>
              </a:ext>
            </a:extLst>
          </p:cNvPr>
          <p:cNvSpPr txBox="1"/>
          <p:nvPr/>
        </p:nvSpPr>
        <p:spPr>
          <a:xfrm>
            <a:off x="827584" y="2492896"/>
            <a:ext cx="4572000" cy="954107"/>
          </a:xfrm>
          <a:prstGeom prst="rect">
            <a:avLst/>
          </a:prstGeom>
          <a:noFill/>
        </p:spPr>
        <p:txBody>
          <a:bodyPr wrap="square">
            <a:spAutoFit/>
          </a:bodyPr>
          <a:lstStyle/>
          <a:p>
            <a:r>
              <a:rPr lang="it-IT" altLang="it-IT" sz="2800" b="1" dirty="0">
                <a:solidFill>
                  <a:schemeClr val="tx1"/>
                </a:solidFill>
              </a:rPr>
              <a:t>Insegnare le STEAM in chiave interdisciplinare</a:t>
            </a:r>
            <a:endParaRPr lang="it-IT" sz="2800" dirty="0"/>
          </a:p>
        </p:txBody>
      </p:sp>
      <p:sp>
        <p:nvSpPr>
          <p:cNvPr id="5" name="Rectangle 3">
            <a:extLst>
              <a:ext uri="{FF2B5EF4-FFF2-40B4-BE49-F238E27FC236}">
                <a16:creationId xmlns:a16="http://schemas.microsoft.com/office/drawing/2014/main" id="{E5BFC7D8-5A11-4D70-8FF7-929617395025}"/>
              </a:ext>
            </a:extLst>
          </p:cNvPr>
          <p:cNvSpPr>
            <a:spLocks noChangeArrowheads="1"/>
          </p:cNvSpPr>
          <p:nvPr/>
        </p:nvSpPr>
        <p:spPr bwMode="auto">
          <a:xfrm>
            <a:off x="323850" y="4508500"/>
            <a:ext cx="7920038"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pl-PL" altLang="it-IT" sz="2200" b="1" dirty="0">
                <a:solidFill>
                  <a:srgbClr val="002060"/>
                </a:solidFill>
              </a:rPr>
              <a:t>Grzegorz Karwasz</a:t>
            </a:r>
          </a:p>
          <a:p>
            <a:pPr eaLnBrk="1" hangingPunct="1">
              <a:spcBef>
                <a:spcPct val="0"/>
              </a:spcBef>
              <a:buFontTx/>
              <a:buNone/>
            </a:pPr>
            <a:endParaRPr lang="it-IT" altLang="it-IT" sz="2200" i="1" dirty="0">
              <a:solidFill>
                <a:srgbClr val="002060"/>
              </a:solidFill>
            </a:endParaRPr>
          </a:p>
          <a:p>
            <a:pPr eaLnBrk="1" hangingPunct="1">
              <a:spcBef>
                <a:spcPct val="0"/>
              </a:spcBef>
              <a:buFontTx/>
              <a:buNone/>
            </a:pPr>
            <a:endParaRPr lang="it-IT" altLang="it-IT" sz="2200" i="1" dirty="0">
              <a:solidFill>
                <a:srgbClr val="002060"/>
              </a:solidFill>
            </a:endParaRPr>
          </a:p>
          <a:p>
            <a:pPr eaLnBrk="1" hangingPunct="1">
              <a:spcBef>
                <a:spcPct val="0"/>
              </a:spcBef>
              <a:buFontTx/>
              <a:buNone/>
            </a:pPr>
            <a:r>
              <a:rPr lang="pl-PL" altLang="it-IT" sz="2200" b="1" dirty="0">
                <a:solidFill>
                  <a:srgbClr val="002060"/>
                </a:solidFill>
              </a:rPr>
              <a:t>karwasz@fizyka.umk.pl</a:t>
            </a:r>
          </a:p>
        </p:txBody>
      </p:sp>
    </p:spTree>
    <p:extLst>
      <p:ext uri="{BB962C8B-B14F-4D97-AF65-F5344CB8AC3E}">
        <p14:creationId xmlns:p14="http://schemas.microsoft.com/office/powerpoint/2010/main" val="2533100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45E3FA7-90B4-49A6-85BD-F0A5515D4272}"/>
              </a:ext>
            </a:extLst>
          </p:cNvPr>
          <p:cNvPicPr>
            <a:picLocks noChangeAspect="1"/>
          </p:cNvPicPr>
          <p:nvPr/>
        </p:nvPicPr>
        <p:blipFill>
          <a:blip r:embed="rId2"/>
          <a:stretch>
            <a:fillRect/>
          </a:stretch>
        </p:blipFill>
        <p:spPr>
          <a:xfrm>
            <a:off x="-9872" y="0"/>
            <a:ext cx="9166966" cy="5733256"/>
          </a:xfrm>
          <a:prstGeom prst="rect">
            <a:avLst/>
          </a:prstGeom>
        </p:spPr>
      </p:pic>
      <p:sp>
        <p:nvSpPr>
          <p:cNvPr id="5" name="CasellaDiTesto 4">
            <a:extLst>
              <a:ext uri="{FF2B5EF4-FFF2-40B4-BE49-F238E27FC236}">
                <a16:creationId xmlns:a16="http://schemas.microsoft.com/office/drawing/2014/main" id="{7B5F1B74-9FAA-42B4-AB63-4BAE943EE0E4}"/>
              </a:ext>
            </a:extLst>
          </p:cNvPr>
          <p:cNvSpPr txBox="1"/>
          <p:nvPr/>
        </p:nvSpPr>
        <p:spPr>
          <a:xfrm>
            <a:off x="-32084" y="5813104"/>
            <a:ext cx="9144000" cy="1354217"/>
          </a:xfrm>
          <a:prstGeom prst="rect">
            <a:avLst/>
          </a:prstGeom>
          <a:noFill/>
        </p:spPr>
        <p:txBody>
          <a:bodyPr wrap="square">
            <a:spAutoFit/>
          </a:bodyPr>
          <a:lstStyle/>
          <a:p>
            <a:r>
              <a:rPr lang="it-IT" sz="2200" dirty="0">
                <a:solidFill>
                  <a:schemeClr val="tx1"/>
                </a:solidFill>
              </a:rPr>
              <a:t>Ogni eclissi è anche un evento culturale e sociale </a:t>
            </a:r>
          </a:p>
          <a:p>
            <a:r>
              <a:rPr lang="it-IT" sz="2200" dirty="0">
                <a:solidFill>
                  <a:schemeClr val="tx1"/>
                </a:solidFill>
              </a:rPr>
              <a:t>L’eclissi totale mostra, che la corona solare si estende per milioni di km:</a:t>
            </a:r>
          </a:p>
          <a:p>
            <a:r>
              <a:rPr lang="it-IT" sz="2200" dirty="0">
                <a:solidFill>
                  <a:schemeClr val="tx1"/>
                </a:solidFill>
              </a:rPr>
              <a:t>diventa il ‘vento’ solare, che impregna il nostro Sistema.</a:t>
            </a:r>
          </a:p>
          <a:p>
            <a:endParaRPr lang="it-IT" dirty="0"/>
          </a:p>
        </p:txBody>
      </p:sp>
    </p:spTree>
    <p:extLst>
      <p:ext uri="{BB962C8B-B14F-4D97-AF65-F5344CB8AC3E}">
        <p14:creationId xmlns:p14="http://schemas.microsoft.com/office/powerpoint/2010/main" val="3991589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6632F91-03A7-400B-874C-1D5CE803A0D7}"/>
              </a:ext>
            </a:extLst>
          </p:cNvPr>
          <p:cNvPicPr>
            <a:picLocks noChangeAspect="1"/>
          </p:cNvPicPr>
          <p:nvPr/>
        </p:nvPicPr>
        <p:blipFill>
          <a:blip r:embed="rId2"/>
          <a:stretch>
            <a:fillRect/>
          </a:stretch>
        </p:blipFill>
        <p:spPr>
          <a:xfrm>
            <a:off x="12181" y="11033"/>
            <a:ext cx="9101371" cy="5650215"/>
          </a:xfrm>
          <a:prstGeom prst="rect">
            <a:avLst/>
          </a:prstGeom>
        </p:spPr>
      </p:pic>
      <p:sp>
        <p:nvSpPr>
          <p:cNvPr id="5" name="CasellaDiTesto 4">
            <a:extLst>
              <a:ext uri="{FF2B5EF4-FFF2-40B4-BE49-F238E27FC236}">
                <a16:creationId xmlns:a16="http://schemas.microsoft.com/office/drawing/2014/main" id="{E4DEBA43-A7DE-48E6-A782-93876B4CBBCD}"/>
              </a:ext>
            </a:extLst>
          </p:cNvPr>
          <p:cNvSpPr txBox="1"/>
          <p:nvPr/>
        </p:nvSpPr>
        <p:spPr>
          <a:xfrm>
            <a:off x="251520" y="5877272"/>
            <a:ext cx="7632848" cy="830997"/>
          </a:xfrm>
          <a:prstGeom prst="rect">
            <a:avLst/>
          </a:prstGeom>
          <a:noFill/>
        </p:spPr>
        <p:txBody>
          <a:bodyPr wrap="square">
            <a:spAutoFit/>
          </a:bodyPr>
          <a:lstStyle/>
          <a:p>
            <a:r>
              <a:rPr lang="it-IT" sz="2400" dirty="0">
                <a:hlinkClick r:id="rId3"/>
              </a:rPr>
              <a:t>https://vittorionapoli.beepworld.it/eclissi.htm</a:t>
            </a:r>
            <a:endParaRPr lang="it-IT" sz="2400" dirty="0"/>
          </a:p>
          <a:p>
            <a:r>
              <a:rPr lang="it-IT" sz="2400" dirty="0"/>
              <a:t>(valido solo fino a 22/04/2022)</a:t>
            </a:r>
          </a:p>
        </p:txBody>
      </p:sp>
    </p:spTree>
    <p:extLst>
      <p:ext uri="{BB962C8B-B14F-4D97-AF65-F5344CB8AC3E}">
        <p14:creationId xmlns:p14="http://schemas.microsoft.com/office/powerpoint/2010/main" val="21263538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83D518-8B04-48D1-A40C-DD65C1F8759C}"/>
              </a:ext>
            </a:extLst>
          </p:cNvPr>
          <p:cNvSpPr>
            <a:spLocks noGrp="1"/>
          </p:cNvSpPr>
          <p:nvPr>
            <p:ph type="title"/>
          </p:nvPr>
        </p:nvSpPr>
        <p:spPr/>
        <p:txBody>
          <a:bodyPr/>
          <a:lstStyle/>
          <a:p>
            <a:r>
              <a:rPr lang="it-IT" sz="3200" dirty="0"/>
              <a:t>Che cosa fa l’astronomo?</a:t>
            </a:r>
          </a:p>
        </p:txBody>
      </p:sp>
      <p:sp>
        <p:nvSpPr>
          <p:cNvPr id="3" name="Segnaposto contenuto 2">
            <a:extLst>
              <a:ext uri="{FF2B5EF4-FFF2-40B4-BE49-F238E27FC236}">
                <a16:creationId xmlns:a16="http://schemas.microsoft.com/office/drawing/2014/main" id="{F30B0FF9-8488-48EC-BBBD-DA58307A7B60}"/>
              </a:ext>
            </a:extLst>
          </p:cNvPr>
          <p:cNvSpPr>
            <a:spLocks noGrp="1"/>
          </p:cNvSpPr>
          <p:nvPr>
            <p:ph idx="1"/>
          </p:nvPr>
        </p:nvSpPr>
        <p:spPr>
          <a:xfrm>
            <a:off x="179512" y="1389470"/>
            <a:ext cx="2644357" cy="4525963"/>
          </a:xfrm>
        </p:spPr>
        <p:txBody>
          <a:bodyPr/>
          <a:lstStyle/>
          <a:p>
            <a:r>
              <a:rPr lang="it-IT" sz="2000" dirty="0"/>
              <a:t>Zoologia</a:t>
            </a:r>
          </a:p>
          <a:p>
            <a:r>
              <a:rPr lang="it-IT" sz="2000" dirty="0"/>
              <a:t>Geologia</a:t>
            </a:r>
          </a:p>
          <a:p>
            <a:r>
              <a:rPr lang="it-IT" sz="2000" dirty="0"/>
              <a:t>Biologia etc.</a:t>
            </a:r>
          </a:p>
          <a:p>
            <a:pPr marL="0" indent="0">
              <a:buNone/>
            </a:pPr>
            <a:r>
              <a:rPr lang="it-IT" sz="2000" dirty="0"/>
              <a:t>Sono le materie che </a:t>
            </a:r>
            <a:r>
              <a:rPr lang="it-IT" sz="2000" i="1" dirty="0"/>
              <a:t>studiano</a:t>
            </a:r>
            <a:r>
              <a:rPr lang="it-IT" sz="2000" dirty="0"/>
              <a:t> le determinate cose: geo, bio, zoo.</a:t>
            </a:r>
          </a:p>
          <a:p>
            <a:pPr marL="0" indent="0">
              <a:buNone/>
            </a:pPr>
            <a:r>
              <a:rPr lang="it-IT" sz="2000" dirty="0"/>
              <a:t>La materia che studia gli astri dovrebbe chiamarsi </a:t>
            </a:r>
            <a:r>
              <a:rPr lang="it-IT" sz="2000" i="1" dirty="0"/>
              <a:t>astrologia</a:t>
            </a:r>
            <a:r>
              <a:rPr lang="it-IT" sz="2000" dirty="0"/>
              <a:t>.</a:t>
            </a:r>
          </a:p>
          <a:p>
            <a:pPr marL="0" indent="0">
              <a:buNone/>
            </a:pPr>
            <a:r>
              <a:rPr lang="it-IT" sz="2000" dirty="0"/>
              <a:t>In fatti, anche Copernico scriveva (solo sulla richiesta) gli oroscopi. </a:t>
            </a:r>
          </a:p>
        </p:txBody>
      </p:sp>
      <p:pic>
        <p:nvPicPr>
          <p:cNvPr id="7" name="Immagine 6">
            <a:extLst>
              <a:ext uri="{FF2B5EF4-FFF2-40B4-BE49-F238E27FC236}">
                <a16:creationId xmlns:a16="http://schemas.microsoft.com/office/drawing/2014/main" id="{7A1ED09E-13FE-4312-8CFD-E57C5964118B}"/>
              </a:ext>
            </a:extLst>
          </p:cNvPr>
          <p:cNvPicPr>
            <a:picLocks noChangeAspect="1"/>
          </p:cNvPicPr>
          <p:nvPr/>
        </p:nvPicPr>
        <p:blipFill>
          <a:blip r:embed="rId2"/>
          <a:stretch>
            <a:fillRect/>
          </a:stretch>
        </p:blipFill>
        <p:spPr>
          <a:xfrm>
            <a:off x="2823869" y="1373094"/>
            <a:ext cx="6106886" cy="5049430"/>
          </a:xfrm>
          <a:prstGeom prst="rect">
            <a:avLst/>
          </a:prstGeom>
        </p:spPr>
      </p:pic>
    </p:spTree>
    <p:extLst>
      <p:ext uri="{BB962C8B-B14F-4D97-AF65-F5344CB8AC3E}">
        <p14:creationId xmlns:p14="http://schemas.microsoft.com/office/powerpoint/2010/main" val="24474397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83D518-8B04-48D1-A40C-DD65C1F8759C}"/>
              </a:ext>
            </a:extLst>
          </p:cNvPr>
          <p:cNvSpPr>
            <a:spLocks noGrp="1"/>
          </p:cNvSpPr>
          <p:nvPr>
            <p:ph type="title"/>
          </p:nvPr>
        </p:nvSpPr>
        <p:spPr/>
        <p:txBody>
          <a:bodyPr/>
          <a:lstStyle/>
          <a:p>
            <a:r>
              <a:rPr lang="it-IT" sz="3200" dirty="0"/>
              <a:t>Non solo che cosa, ma anche perché</a:t>
            </a:r>
          </a:p>
        </p:txBody>
      </p:sp>
      <p:pic>
        <p:nvPicPr>
          <p:cNvPr id="6" name="Immagine 5">
            <a:extLst>
              <a:ext uri="{FF2B5EF4-FFF2-40B4-BE49-F238E27FC236}">
                <a16:creationId xmlns:a16="http://schemas.microsoft.com/office/drawing/2014/main" id="{6020B27D-527A-480C-859A-F9CBF6ABF69B}"/>
              </a:ext>
            </a:extLst>
          </p:cNvPr>
          <p:cNvPicPr>
            <a:picLocks noChangeAspect="1"/>
          </p:cNvPicPr>
          <p:nvPr/>
        </p:nvPicPr>
        <p:blipFill>
          <a:blip r:embed="rId2"/>
          <a:stretch>
            <a:fillRect/>
          </a:stretch>
        </p:blipFill>
        <p:spPr>
          <a:xfrm>
            <a:off x="362291" y="1268760"/>
            <a:ext cx="5749515" cy="2664296"/>
          </a:xfrm>
          <a:prstGeom prst="rect">
            <a:avLst/>
          </a:prstGeom>
        </p:spPr>
      </p:pic>
      <p:pic>
        <p:nvPicPr>
          <p:cNvPr id="9" name="Immagine 8">
            <a:extLst>
              <a:ext uri="{FF2B5EF4-FFF2-40B4-BE49-F238E27FC236}">
                <a16:creationId xmlns:a16="http://schemas.microsoft.com/office/drawing/2014/main" id="{ECEF2F50-8568-4C41-8718-A7560DAB8BCC}"/>
              </a:ext>
            </a:extLst>
          </p:cNvPr>
          <p:cNvPicPr>
            <a:picLocks noChangeAspect="1"/>
          </p:cNvPicPr>
          <p:nvPr/>
        </p:nvPicPr>
        <p:blipFill>
          <a:blip r:embed="rId3"/>
          <a:stretch>
            <a:fillRect/>
          </a:stretch>
        </p:blipFill>
        <p:spPr>
          <a:xfrm>
            <a:off x="3591518" y="4013290"/>
            <a:ext cx="5529210" cy="2290266"/>
          </a:xfrm>
          <a:prstGeom prst="rect">
            <a:avLst/>
          </a:prstGeom>
        </p:spPr>
      </p:pic>
      <p:sp>
        <p:nvSpPr>
          <p:cNvPr id="11" name="CasellaDiTesto 10">
            <a:extLst>
              <a:ext uri="{FF2B5EF4-FFF2-40B4-BE49-F238E27FC236}">
                <a16:creationId xmlns:a16="http://schemas.microsoft.com/office/drawing/2014/main" id="{44D428D6-A1C4-4E22-B8A5-7CBD57D0B14C}"/>
              </a:ext>
            </a:extLst>
          </p:cNvPr>
          <p:cNvSpPr txBox="1"/>
          <p:nvPr/>
        </p:nvSpPr>
        <p:spPr>
          <a:xfrm>
            <a:off x="6145302" y="1932037"/>
            <a:ext cx="4572000" cy="923330"/>
          </a:xfrm>
          <a:prstGeom prst="rect">
            <a:avLst/>
          </a:prstGeom>
          <a:noFill/>
        </p:spPr>
        <p:txBody>
          <a:bodyPr wrap="square">
            <a:spAutoFit/>
          </a:bodyPr>
          <a:lstStyle/>
          <a:p>
            <a:r>
              <a:rPr lang="it-IT" dirty="0"/>
              <a:t>Perché?</a:t>
            </a:r>
          </a:p>
          <a:p>
            <a:r>
              <a:rPr lang="it-IT" sz="1800" dirty="0"/>
              <a:t>Perché?</a:t>
            </a:r>
          </a:p>
          <a:p>
            <a:r>
              <a:rPr lang="it-IT" sz="1800" dirty="0"/>
              <a:t>Perché?</a:t>
            </a:r>
          </a:p>
        </p:txBody>
      </p:sp>
      <p:sp>
        <p:nvSpPr>
          <p:cNvPr id="13" name="CasellaDiTesto 12">
            <a:extLst>
              <a:ext uri="{FF2B5EF4-FFF2-40B4-BE49-F238E27FC236}">
                <a16:creationId xmlns:a16="http://schemas.microsoft.com/office/drawing/2014/main" id="{8C97DB9C-9FDF-4ABA-9C88-A891CAD576B3}"/>
              </a:ext>
            </a:extLst>
          </p:cNvPr>
          <p:cNvSpPr txBox="1"/>
          <p:nvPr/>
        </p:nvSpPr>
        <p:spPr>
          <a:xfrm>
            <a:off x="457200" y="4293096"/>
            <a:ext cx="5356860" cy="2308324"/>
          </a:xfrm>
          <a:prstGeom prst="rect">
            <a:avLst/>
          </a:prstGeom>
          <a:noFill/>
        </p:spPr>
        <p:txBody>
          <a:bodyPr wrap="square">
            <a:spAutoFit/>
          </a:bodyPr>
          <a:lstStyle/>
          <a:p>
            <a:r>
              <a:rPr lang="it-IT" dirty="0"/>
              <a:t>Napoleone diceva:</a:t>
            </a:r>
          </a:p>
          <a:p>
            <a:r>
              <a:rPr lang="it-IT" sz="1800" dirty="0"/>
              <a:t>‘Ogni soldato porta nello</a:t>
            </a:r>
          </a:p>
          <a:p>
            <a:r>
              <a:rPr lang="it-IT" sz="1800" dirty="0"/>
              <a:t>zaino lo scettro del generale’</a:t>
            </a:r>
          </a:p>
          <a:p>
            <a:endParaRPr lang="it-IT" dirty="0"/>
          </a:p>
          <a:p>
            <a:r>
              <a:rPr lang="it-IT" sz="1800" dirty="0"/>
              <a:t>Io dico: ogni ragazzo porta</a:t>
            </a:r>
          </a:p>
          <a:p>
            <a:r>
              <a:rPr lang="it-IT" dirty="0"/>
              <a:t>nella cartella il diploma di</a:t>
            </a:r>
          </a:p>
          <a:p>
            <a:r>
              <a:rPr lang="it-IT" sz="1800" dirty="0"/>
              <a:t>Nobel. [pr</a:t>
            </a:r>
            <a:r>
              <a:rPr lang="it-IT" dirty="0"/>
              <a:t>incipio di </a:t>
            </a:r>
          </a:p>
          <a:p>
            <a:r>
              <a:rPr lang="it-IT" dirty="0"/>
              <a:t>valorizzazione dello studente+</a:t>
            </a:r>
            <a:endParaRPr lang="it-IT" sz="1800" dirty="0"/>
          </a:p>
        </p:txBody>
      </p:sp>
      <p:sp>
        <p:nvSpPr>
          <p:cNvPr id="15" name="CasellaDiTesto 14">
            <a:extLst>
              <a:ext uri="{FF2B5EF4-FFF2-40B4-BE49-F238E27FC236}">
                <a16:creationId xmlns:a16="http://schemas.microsoft.com/office/drawing/2014/main" id="{20C11BFA-FD61-4923-80B3-3F0D88CB3152}"/>
              </a:ext>
            </a:extLst>
          </p:cNvPr>
          <p:cNvSpPr txBox="1"/>
          <p:nvPr/>
        </p:nvSpPr>
        <p:spPr>
          <a:xfrm>
            <a:off x="4716346" y="6159376"/>
            <a:ext cx="5356860" cy="646331"/>
          </a:xfrm>
          <a:prstGeom prst="rect">
            <a:avLst/>
          </a:prstGeom>
          <a:noFill/>
        </p:spPr>
        <p:txBody>
          <a:bodyPr wrap="square">
            <a:spAutoFit/>
          </a:bodyPr>
          <a:lstStyle/>
          <a:p>
            <a:r>
              <a:rPr lang="it-IT" dirty="0"/>
              <a:t>Anche se dura un secondo: è la tua </a:t>
            </a:r>
          </a:p>
          <a:p>
            <a:r>
              <a:rPr lang="it-IT" dirty="0"/>
              <a:t>s</a:t>
            </a:r>
            <a:r>
              <a:rPr lang="it-IT" sz="1800" dirty="0"/>
              <a:t>coperta personale.  </a:t>
            </a:r>
            <a:endParaRPr lang="it-IT" dirty="0"/>
          </a:p>
        </p:txBody>
      </p:sp>
    </p:spTree>
    <p:extLst>
      <p:ext uri="{BB962C8B-B14F-4D97-AF65-F5344CB8AC3E}">
        <p14:creationId xmlns:p14="http://schemas.microsoft.com/office/powerpoint/2010/main" val="2731141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83D518-8B04-48D1-A40C-DD65C1F8759C}"/>
              </a:ext>
            </a:extLst>
          </p:cNvPr>
          <p:cNvSpPr>
            <a:spLocks noGrp="1"/>
          </p:cNvSpPr>
          <p:nvPr>
            <p:ph type="title"/>
          </p:nvPr>
        </p:nvSpPr>
        <p:spPr/>
        <p:txBody>
          <a:bodyPr/>
          <a:lstStyle/>
          <a:p>
            <a:r>
              <a:rPr lang="it-IT" sz="3200" dirty="0"/>
              <a:t>Prima la motivazione</a:t>
            </a:r>
          </a:p>
        </p:txBody>
      </p:sp>
      <p:sp>
        <p:nvSpPr>
          <p:cNvPr id="11" name="CasellaDiTesto 10">
            <a:extLst>
              <a:ext uri="{FF2B5EF4-FFF2-40B4-BE49-F238E27FC236}">
                <a16:creationId xmlns:a16="http://schemas.microsoft.com/office/drawing/2014/main" id="{44D428D6-A1C4-4E22-B8A5-7CBD57D0B14C}"/>
              </a:ext>
            </a:extLst>
          </p:cNvPr>
          <p:cNvSpPr txBox="1"/>
          <p:nvPr/>
        </p:nvSpPr>
        <p:spPr>
          <a:xfrm>
            <a:off x="251520" y="1104905"/>
            <a:ext cx="8784976" cy="1107996"/>
          </a:xfrm>
          <a:prstGeom prst="rect">
            <a:avLst/>
          </a:prstGeom>
          <a:noFill/>
        </p:spPr>
        <p:txBody>
          <a:bodyPr wrap="square">
            <a:spAutoFit/>
          </a:bodyPr>
          <a:lstStyle/>
          <a:p>
            <a:r>
              <a:rPr lang="it-IT" sz="2200" dirty="0"/>
              <a:t>La matematica non è nata perché l’uomo ama le cose astratte, ma per poter calcolare la superfice del appezzamento del terreno in Mesopotamia o il volume di una piramide da costruire (in Egitto).  </a:t>
            </a:r>
          </a:p>
        </p:txBody>
      </p:sp>
      <p:sp>
        <p:nvSpPr>
          <p:cNvPr id="15" name="CasellaDiTesto 14">
            <a:extLst>
              <a:ext uri="{FF2B5EF4-FFF2-40B4-BE49-F238E27FC236}">
                <a16:creationId xmlns:a16="http://schemas.microsoft.com/office/drawing/2014/main" id="{20C11BFA-FD61-4923-80B3-3F0D88CB3152}"/>
              </a:ext>
            </a:extLst>
          </p:cNvPr>
          <p:cNvSpPr txBox="1"/>
          <p:nvPr/>
        </p:nvSpPr>
        <p:spPr>
          <a:xfrm>
            <a:off x="472430" y="6207134"/>
            <a:ext cx="5356860" cy="369332"/>
          </a:xfrm>
          <a:prstGeom prst="rect">
            <a:avLst/>
          </a:prstGeom>
          <a:noFill/>
        </p:spPr>
        <p:txBody>
          <a:bodyPr wrap="square">
            <a:spAutoFit/>
          </a:bodyPr>
          <a:lstStyle/>
          <a:p>
            <a:r>
              <a:rPr lang="it-IT" sz="1800" dirty="0"/>
              <a:t>Astronomia è nata per poter calcolare le stagioni.  </a:t>
            </a:r>
            <a:endParaRPr lang="it-IT" dirty="0"/>
          </a:p>
        </p:txBody>
      </p:sp>
      <p:pic>
        <p:nvPicPr>
          <p:cNvPr id="7" name="Immagine 6">
            <a:extLst>
              <a:ext uri="{FF2B5EF4-FFF2-40B4-BE49-F238E27FC236}">
                <a16:creationId xmlns:a16="http://schemas.microsoft.com/office/drawing/2014/main" id="{B543393D-B05A-4F98-B76B-01292A2EFB36}"/>
              </a:ext>
            </a:extLst>
          </p:cNvPr>
          <p:cNvPicPr>
            <a:picLocks noChangeAspect="1"/>
          </p:cNvPicPr>
          <p:nvPr/>
        </p:nvPicPr>
        <p:blipFill>
          <a:blip r:embed="rId2"/>
          <a:stretch>
            <a:fillRect/>
          </a:stretch>
        </p:blipFill>
        <p:spPr>
          <a:xfrm>
            <a:off x="381000" y="2262186"/>
            <a:ext cx="6053592" cy="3944947"/>
          </a:xfrm>
          <a:prstGeom prst="rect">
            <a:avLst/>
          </a:prstGeom>
        </p:spPr>
      </p:pic>
      <p:pic>
        <p:nvPicPr>
          <p:cNvPr id="4" name="Immagine 3">
            <a:extLst>
              <a:ext uri="{FF2B5EF4-FFF2-40B4-BE49-F238E27FC236}">
                <a16:creationId xmlns:a16="http://schemas.microsoft.com/office/drawing/2014/main" id="{336BC734-9A3D-4B89-BB96-0B1238F9057A}"/>
              </a:ext>
            </a:extLst>
          </p:cNvPr>
          <p:cNvPicPr>
            <a:picLocks noChangeAspect="1"/>
          </p:cNvPicPr>
          <p:nvPr/>
        </p:nvPicPr>
        <p:blipFill>
          <a:blip r:embed="rId3"/>
          <a:stretch>
            <a:fillRect/>
          </a:stretch>
        </p:blipFill>
        <p:spPr>
          <a:xfrm>
            <a:off x="6429672" y="2348880"/>
            <a:ext cx="2606824" cy="2465114"/>
          </a:xfrm>
          <a:prstGeom prst="rect">
            <a:avLst/>
          </a:prstGeom>
        </p:spPr>
      </p:pic>
      <p:sp>
        <p:nvSpPr>
          <p:cNvPr id="9" name="CasellaDiTesto 8">
            <a:extLst>
              <a:ext uri="{FF2B5EF4-FFF2-40B4-BE49-F238E27FC236}">
                <a16:creationId xmlns:a16="http://schemas.microsoft.com/office/drawing/2014/main" id="{8F933DFE-04E5-4564-9A27-2EB8C3F22099}"/>
              </a:ext>
            </a:extLst>
          </p:cNvPr>
          <p:cNvSpPr txBox="1"/>
          <p:nvPr/>
        </p:nvSpPr>
        <p:spPr>
          <a:xfrm>
            <a:off x="6429672" y="4883661"/>
            <a:ext cx="4572000" cy="369332"/>
          </a:xfrm>
          <a:prstGeom prst="rect">
            <a:avLst/>
          </a:prstGeom>
          <a:noFill/>
        </p:spPr>
        <p:txBody>
          <a:bodyPr wrap="square">
            <a:spAutoFit/>
          </a:bodyPr>
          <a:lstStyle/>
          <a:p>
            <a:r>
              <a:rPr lang="it-IT" dirty="0"/>
              <a:t>Hagar Qim, Malta</a:t>
            </a:r>
          </a:p>
        </p:txBody>
      </p:sp>
    </p:spTree>
    <p:extLst>
      <p:ext uri="{BB962C8B-B14F-4D97-AF65-F5344CB8AC3E}">
        <p14:creationId xmlns:p14="http://schemas.microsoft.com/office/powerpoint/2010/main" val="1817892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83D518-8B04-48D1-A40C-DD65C1F8759C}"/>
              </a:ext>
            </a:extLst>
          </p:cNvPr>
          <p:cNvSpPr>
            <a:spLocks noGrp="1"/>
          </p:cNvSpPr>
          <p:nvPr>
            <p:ph type="title"/>
          </p:nvPr>
        </p:nvSpPr>
        <p:spPr>
          <a:xfrm>
            <a:off x="457200" y="0"/>
            <a:ext cx="8229600" cy="1143000"/>
          </a:xfrm>
        </p:spPr>
        <p:txBody>
          <a:bodyPr/>
          <a:lstStyle/>
          <a:p>
            <a:r>
              <a:rPr lang="it-IT" sz="3200" dirty="0"/>
              <a:t>L’anno normale, l’anno bisestile </a:t>
            </a:r>
          </a:p>
        </p:txBody>
      </p:sp>
      <p:sp>
        <p:nvSpPr>
          <p:cNvPr id="11" name="CasellaDiTesto 10">
            <a:extLst>
              <a:ext uri="{FF2B5EF4-FFF2-40B4-BE49-F238E27FC236}">
                <a16:creationId xmlns:a16="http://schemas.microsoft.com/office/drawing/2014/main" id="{44D428D6-A1C4-4E22-B8A5-7CBD57D0B14C}"/>
              </a:ext>
            </a:extLst>
          </p:cNvPr>
          <p:cNvSpPr txBox="1"/>
          <p:nvPr/>
        </p:nvSpPr>
        <p:spPr>
          <a:xfrm>
            <a:off x="251520" y="1012954"/>
            <a:ext cx="8784976" cy="4832092"/>
          </a:xfrm>
          <a:prstGeom prst="rect">
            <a:avLst/>
          </a:prstGeom>
          <a:noFill/>
        </p:spPr>
        <p:txBody>
          <a:bodyPr wrap="square">
            <a:spAutoFit/>
          </a:bodyPr>
          <a:lstStyle/>
          <a:p>
            <a:r>
              <a:rPr lang="it-IT" sz="2200" dirty="0"/>
              <a:t>Il moto di Mercurio (il pianeta più vicino) e di Plutone (il pianetino più lontano, sono ‘sincronizzati’: il periodo di rotazione e di rivoluzione attorno il Sole sono ‘in armonia’. I moti della Terra – no. La Terra impiega 365,25  giorni (cioè i periodi dal sorgere al sorgere successivo del sole) per fare un giro completo attorno il Sole. Così un anno ogni quattro dovrebbe avere un giorno in più. Questo si chiama il calendario giuliano: febbraio ogni tanto ha 29 giorni.</a:t>
            </a:r>
          </a:p>
          <a:p>
            <a:endParaRPr lang="it-IT" sz="2200" dirty="0"/>
          </a:p>
          <a:p>
            <a:r>
              <a:rPr lang="it-IT" sz="2200" dirty="0"/>
              <a:t>Ma il numero 365,25 non è esatto. In realtà sono 365,256 giorni.</a:t>
            </a:r>
          </a:p>
          <a:p>
            <a:r>
              <a:rPr lang="it-IT" sz="2200" dirty="0"/>
              <a:t>Queste piccolo ‘decimali’ si traduco in un anno non-bisestile ogni 100 anni, ma bisestile, se divisibile per 400 (così il 2000 era bisesto)</a:t>
            </a:r>
          </a:p>
          <a:p>
            <a:endParaRPr lang="it-IT" sz="2200" dirty="0"/>
          </a:p>
          <a:p>
            <a:r>
              <a:rPr lang="it-IT" sz="2200" dirty="0"/>
              <a:t>Questo calendario, gregoriano, avrà bisogno della correzione di 1 giorno tra 7 mila anni.</a:t>
            </a:r>
          </a:p>
        </p:txBody>
      </p:sp>
      <p:sp>
        <p:nvSpPr>
          <p:cNvPr id="15" name="CasellaDiTesto 14">
            <a:extLst>
              <a:ext uri="{FF2B5EF4-FFF2-40B4-BE49-F238E27FC236}">
                <a16:creationId xmlns:a16="http://schemas.microsoft.com/office/drawing/2014/main" id="{20C11BFA-FD61-4923-80B3-3F0D88CB3152}"/>
              </a:ext>
            </a:extLst>
          </p:cNvPr>
          <p:cNvSpPr txBox="1"/>
          <p:nvPr/>
        </p:nvSpPr>
        <p:spPr>
          <a:xfrm>
            <a:off x="251520" y="5845125"/>
            <a:ext cx="8564066" cy="769441"/>
          </a:xfrm>
          <a:prstGeom prst="rect">
            <a:avLst/>
          </a:prstGeom>
          <a:noFill/>
        </p:spPr>
        <p:txBody>
          <a:bodyPr wrap="square">
            <a:spAutoFit/>
          </a:bodyPr>
          <a:lstStyle/>
          <a:p>
            <a:r>
              <a:rPr lang="it-IT" sz="2200" dirty="0">
                <a:solidFill>
                  <a:srgbClr val="002060"/>
                </a:solidFill>
              </a:rPr>
              <a:t>Astronomia è nata per poter calcolare le stagioni, con precisione. Calendario gregoriano – per calcolare la Pasqua </a:t>
            </a:r>
          </a:p>
        </p:txBody>
      </p:sp>
    </p:spTree>
    <p:extLst>
      <p:ext uri="{BB962C8B-B14F-4D97-AF65-F5344CB8AC3E}">
        <p14:creationId xmlns:p14="http://schemas.microsoft.com/office/powerpoint/2010/main" val="33131750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C143D3-1229-4DB8-8689-8D97ED9F8482}"/>
              </a:ext>
            </a:extLst>
          </p:cNvPr>
          <p:cNvSpPr>
            <a:spLocks noGrp="1"/>
          </p:cNvSpPr>
          <p:nvPr>
            <p:ph type="title"/>
          </p:nvPr>
        </p:nvSpPr>
        <p:spPr/>
        <p:txBody>
          <a:bodyPr/>
          <a:lstStyle/>
          <a:p>
            <a:r>
              <a:rPr lang="it-IT" sz="3200" dirty="0"/>
              <a:t>‘Rivoluzione di Ottobre’ cade in novembre</a:t>
            </a:r>
          </a:p>
        </p:txBody>
      </p:sp>
      <p:sp>
        <p:nvSpPr>
          <p:cNvPr id="3" name="Segnaposto contenuto 2">
            <a:extLst>
              <a:ext uri="{FF2B5EF4-FFF2-40B4-BE49-F238E27FC236}">
                <a16:creationId xmlns:a16="http://schemas.microsoft.com/office/drawing/2014/main" id="{E3F61A7C-EA17-4FD6-B4D2-33A5E9121135}"/>
              </a:ext>
            </a:extLst>
          </p:cNvPr>
          <p:cNvSpPr>
            <a:spLocks noGrp="1"/>
          </p:cNvSpPr>
          <p:nvPr>
            <p:ph idx="1"/>
          </p:nvPr>
        </p:nvSpPr>
        <p:spPr>
          <a:xfrm>
            <a:off x="440804" y="1425352"/>
            <a:ext cx="8091636" cy="6563327"/>
          </a:xfrm>
        </p:spPr>
        <p:txBody>
          <a:bodyPr/>
          <a:lstStyle/>
          <a:p>
            <a:r>
              <a:rPr lang="it-IT" sz="2200" dirty="0"/>
              <a:t>Il calendario postulato da Bacon nel XII secolo, ordinato dal papa Sisto IV (morto 1484), fu introdotto da Gregorio XIII, nel 1582. Accettato dall’Inghilterra solo nel 1752 e dalla Russia nel 1918. Così, non sappiamo in che anno è nato Newton (25 XII 1642 o 4 I 1643). Tuttavia, la Chiesa Ortodossa ancora oggi festeggia il Natale, quando da noi c’è già l’Epifania. </a:t>
            </a:r>
          </a:p>
        </p:txBody>
      </p:sp>
      <p:pic>
        <p:nvPicPr>
          <p:cNvPr id="56322" name="Picture 2" descr="Orthodox Christmas celebrations around the world | Reuters.com">
            <a:extLst>
              <a:ext uri="{FF2B5EF4-FFF2-40B4-BE49-F238E27FC236}">
                <a16:creationId xmlns:a16="http://schemas.microsoft.com/office/drawing/2014/main" id="{BA50A232-ADE9-4B52-87E5-7897EB698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3717032"/>
            <a:ext cx="3798488" cy="2527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918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D9C64538-A49C-470B-B837-D8FD80B0B295}"/>
              </a:ext>
            </a:extLst>
          </p:cNvPr>
          <p:cNvPicPr>
            <a:picLocks noChangeAspect="1"/>
          </p:cNvPicPr>
          <p:nvPr/>
        </p:nvPicPr>
        <p:blipFill>
          <a:blip r:embed="rId2"/>
          <a:stretch>
            <a:fillRect/>
          </a:stretch>
        </p:blipFill>
        <p:spPr>
          <a:xfrm>
            <a:off x="502401" y="4775641"/>
            <a:ext cx="6285934" cy="1946971"/>
          </a:xfrm>
          <a:prstGeom prst="rect">
            <a:avLst/>
          </a:prstGeom>
        </p:spPr>
      </p:pic>
      <p:sp>
        <p:nvSpPr>
          <p:cNvPr id="2" name="Titolo 1">
            <a:extLst>
              <a:ext uri="{FF2B5EF4-FFF2-40B4-BE49-F238E27FC236}">
                <a16:creationId xmlns:a16="http://schemas.microsoft.com/office/drawing/2014/main" id="{3C48B7C9-8AEC-4EA5-A16C-A1045DB91EFA}"/>
              </a:ext>
            </a:extLst>
          </p:cNvPr>
          <p:cNvSpPr>
            <a:spLocks noGrp="1"/>
          </p:cNvSpPr>
          <p:nvPr>
            <p:ph type="title"/>
          </p:nvPr>
        </p:nvSpPr>
        <p:spPr>
          <a:xfrm>
            <a:off x="457200" y="-41056"/>
            <a:ext cx="8686800" cy="1143000"/>
          </a:xfrm>
        </p:spPr>
        <p:txBody>
          <a:bodyPr/>
          <a:lstStyle/>
          <a:p>
            <a:r>
              <a:rPr lang="it-IT" sz="3200" dirty="0"/>
              <a:t>Riferimento alle nozioni già note (da altrui)</a:t>
            </a:r>
          </a:p>
        </p:txBody>
      </p:sp>
      <p:pic>
        <p:nvPicPr>
          <p:cNvPr id="4" name="Immagine 3">
            <a:extLst>
              <a:ext uri="{FF2B5EF4-FFF2-40B4-BE49-F238E27FC236}">
                <a16:creationId xmlns:a16="http://schemas.microsoft.com/office/drawing/2014/main" id="{C0D91206-EFD4-485D-A990-15E4EFA056ED}"/>
              </a:ext>
            </a:extLst>
          </p:cNvPr>
          <p:cNvPicPr>
            <a:picLocks noChangeAspect="1"/>
          </p:cNvPicPr>
          <p:nvPr/>
        </p:nvPicPr>
        <p:blipFill>
          <a:blip r:embed="rId3"/>
          <a:stretch>
            <a:fillRect/>
          </a:stretch>
        </p:blipFill>
        <p:spPr>
          <a:xfrm>
            <a:off x="639928" y="1353893"/>
            <a:ext cx="3932072" cy="3335168"/>
          </a:xfrm>
          <a:prstGeom prst="rect">
            <a:avLst/>
          </a:prstGeom>
        </p:spPr>
      </p:pic>
      <p:sp>
        <p:nvSpPr>
          <p:cNvPr id="10" name="CasellaDiTesto 9">
            <a:extLst>
              <a:ext uri="{FF2B5EF4-FFF2-40B4-BE49-F238E27FC236}">
                <a16:creationId xmlns:a16="http://schemas.microsoft.com/office/drawing/2014/main" id="{C3A36606-0EAD-4A8D-91F0-A1354925E3B5}"/>
              </a:ext>
            </a:extLst>
          </p:cNvPr>
          <p:cNvSpPr txBox="1"/>
          <p:nvPr/>
        </p:nvSpPr>
        <p:spPr>
          <a:xfrm>
            <a:off x="596486" y="960121"/>
            <a:ext cx="4594860" cy="430887"/>
          </a:xfrm>
          <a:prstGeom prst="rect">
            <a:avLst/>
          </a:prstGeom>
          <a:noFill/>
        </p:spPr>
        <p:txBody>
          <a:bodyPr wrap="square">
            <a:spAutoFit/>
          </a:bodyPr>
          <a:lstStyle/>
          <a:p>
            <a:r>
              <a:rPr lang="it-IT" sz="2200" dirty="0"/>
              <a:t>‘Di che segno zodiacale sei?’ </a:t>
            </a:r>
          </a:p>
        </p:txBody>
      </p:sp>
      <p:sp>
        <p:nvSpPr>
          <p:cNvPr id="11" name="CasellaDiTesto 10">
            <a:extLst>
              <a:ext uri="{FF2B5EF4-FFF2-40B4-BE49-F238E27FC236}">
                <a16:creationId xmlns:a16="http://schemas.microsoft.com/office/drawing/2014/main" id="{0F6EF851-5CA7-455D-8397-EA417A8B8A06}"/>
              </a:ext>
            </a:extLst>
          </p:cNvPr>
          <p:cNvSpPr txBox="1"/>
          <p:nvPr/>
        </p:nvSpPr>
        <p:spPr>
          <a:xfrm>
            <a:off x="457200" y="4742174"/>
            <a:ext cx="4594860" cy="369332"/>
          </a:xfrm>
          <a:prstGeom prst="rect">
            <a:avLst/>
          </a:prstGeom>
          <a:noFill/>
        </p:spPr>
        <p:txBody>
          <a:bodyPr wrap="square">
            <a:spAutoFit/>
          </a:bodyPr>
          <a:lstStyle/>
          <a:p>
            <a:r>
              <a:rPr lang="it-IT" dirty="0">
                <a:solidFill>
                  <a:srgbClr val="FF0000"/>
                </a:solidFill>
              </a:rPr>
              <a:t>Allargare la percezione</a:t>
            </a:r>
          </a:p>
        </p:txBody>
      </p:sp>
      <p:sp>
        <p:nvSpPr>
          <p:cNvPr id="14" name="CasellaDiTesto 13">
            <a:extLst>
              <a:ext uri="{FF2B5EF4-FFF2-40B4-BE49-F238E27FC236}">
                <a16:creationId xmlns:a16="http://schemas.microsoft.com/office/drawing/2014/main" id="{4C989EC6-D2DE-4D99-94B7-8193B732C46D}"/>
              </a:ext>
            </a:extLst>
          </p:cNvPr>
          <p:cNvSpPr txBox="1"/>
          <p:nvPr/>
        </p:nvSpPr>
        <p:spPr>
          <a:xfrm>
            <a:off x="5364088" y="1088729"/>
            <a:ext cx="4594860" cy="769441"/>
          </a:xfrm>
          <a:prstGeom prst="rect">
            <a:avLst/>
          </a:prstGeom>
          <a:noFill/>
        </p:spPr>
        <p:txBody>
          <a:bodyPr wrap="square">
            <a:spAutoFit/>
          </a:bodyPr>
          <a:lstStyle/>
          <a:p>
            <a:r>
              <a:rPr lang="it-IT" sz="2200" dirty="0"/>
              <a:t>Competenza sociale:</a:t>
            </a:r>
          </a:p>
          <a:p>
            <a:r>
              <a:rPr lang="it-IT" sz="2200" dirty="0"/>
              <a:t>- disfare il luoghi comuni </a:t>
            </a:r>
          </a:p>
        </p:txBody>
      </p:sp>
      <p:pic>
        <p:nvPicPr>
          <p:cNvPr id="16" name="Immagine 15">
            <a:extLst>
              <a:ext uri="{FF2B5EF4-FFF2-40B4-BE49-F238E27FC236}">
                <a16:creationId xmlns:a16="http://schemas.microsoft.com/office/drawing/2014/main" id="{96DDD157-414E-492B-97FC-B320B096981A}"/>
              </a:ext>
            </a:extLst>
          </p:cNvPr>
          <p:cNvPicPr>
            <a:picLocks noChangeAspect="1"/>
          </p:cNvPicPr>
          <p:nvPr/>
        </p:nvPicPr>
        <p:blipFill>
          <a:blip r:embed="rId4"/>
          <a:stretch>
            <a:fillRect/>
          </a:stretch>
        </p:blipFill>
        <p:spPr>
          <a:xfrm>
            <a:off x="6217903" y="1858171"/>
            <a:ext cx="2615557" cy="2744310"/>
          </a:xfrm>
          <a:prstGeom prst="rect">
            <a:avLst/>
          </a:prstGeom>
        </p:spPr>
      </p:pic>
    </p:spTree>
    <p:extLst>
      <p:ext uri="{BB962C8B-B14F-4D97-AF65-F5344CB8AC3E}">
        <p14:creationId xmlns:p14="http://schemas.microsoft.com/office/powerpoint/2010/main" val="3930684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6798D78-429D-451E-A7B2-453D5C78E57B}"/>
              </a:ext>
            </a:extLst>
          </p:cNvPr>
          <p:cNvPicPr>
            <a:picLocks noChangeAspect="1"/>
          </p:cNvPicPr>
          <p:nvPr/>
        </p:nvPicPr>
        <p:blipFill>
          <a:blip r:embed="rId2">
            <a:alphaModFix amt="63000"/>
          </a:blip>
          <a:stretch>
            <a:fillRect/>
          </a:stretch>
        </p:blipFill>
        <p:spPr>
          <a:xfrm>
            <a:off x="5580112" y="1486917"/>
            <a:ext cx="3228291" cy="4752528"/>
          </a:xfrm>
          <a:prstGeom prst="rect">
            <a:avLst/>
          </a:prstGeom>
        </p:spPr>
      </p:pic>
      <p:sp>
        <p:nvSpPr>
          <p:cNvPr id="2" name="Titolo 1">
            <a:extLst>
              <a:ext uri="{FF2B5EF4-FFF2-40B4-BE49-F238E27FC236}">
                <a16:creationId xmlns:a16="http://schemas.microsoft.com/office/drawing/2014/main" id="{A7959ED7-89FA-459C-8C03-BE113AFB55F5}"/>
              </a:ext>
            </a:extLst>
          </p:cNvPr>
          <p:cNvSpPr>
            <a:spLocks noGrp="1"/>
          </p:cNvSpPr>
          <p:nvPr>
            <p:ph type="title"/>
          </p:nvPr>
        </p:nvSpPr>
        <p:spPr/>
        <p:txBody>
          <a:bodyPr/>
          <a:lstStyle/>
          <a:p>
            <a:r>
              <a:rPr lang="it-IT" sz="3200" dirty="0"/>
              <a:t>Quante stelle ci sono sul cielo?</a:t>
            </a:r>
          </a:p>
        </p:txBody>
      </p:sp>
      <p:sp>
        <p:nvSpPr>
          <p:cNvPr id="3" name="Segnaposto contenuto 2">
            <a:extLst>
              <a:ext uri="{FF2B5EF4-FFF2-40B4-BE49-F238E27FC236}">
                <a16:creationId xmlns:a16="http://schemas.microsoft.com/office/drawing/2014/main" id="{BF0D3F1B-D79F-443B-8E9B-0AA75D33AD0C}"/>
              </a:ext>
            </a:extLst>
          </p:cNvPr>
          <p:cNvSpPr>
            <a:spLocks noGrp="1"/>
          </p:cNvSpPr>
          <p:nvPr>
            <p:ph idx="1"/>
          </p:nvPr>
        </p:nvSpPr>
        <p:spPr>
          <a:xfrm>
            <a:off x="457200" y="1486917"/>
            <a:ext cx="8229600" cy="4525963"/>
          </a:xfrm>
        </p:spPr>
        <p:txBody>
          <a:bodyPr/>
          <a:lstStyle/>
          <a:p>
            <a:r>
              <a:rPr lang="it-IT" sz="2200" dirty="0">
                <a:solidFill>
                  <a:srgbClr val="FF0000"/>
                </a:solidFill>
              </a:rPr>
              <a:t>Si dice – numerose, tante, infinite.</a:t>
            </a:r>
          </a:p>
          <a:p>
            <a:r>
              <a:rPr lang="it-IT" sz="2200" dirty="0">
                <a:solidFill>
                  <a:srgbClr val="FF0000"/>
                </a:solidFill>
              </a:rPr>
              <a:t>Ma in prattica? Quante si vedono ad occhio nudo?</a:t>
            </a:r>
          </a:p>
          <a:p>
            <a:r>
              <a:rPr lang="it-IT" sz="2200" dirty="0">
                <a:solidFill>
                  <a:srgbClr val="FF0000"/>
                </a:solidFill>
              </a:rPr>
              <a:t>In città piene di smog – poche</a:t>
            </a:r>
          </a:p>
          <a:p>
            <a:r>
              <a:rPr lang="it-IT" sz="2200" dirty="0">
                <a:solidFill>
                  <a:srgbClr val="FF0000"/>
                </a:solidFill>
              </a:rPr>
              <a:t>Al mare, specie in barca, o in montagna – molte di più</a:t>
            </a:r>
          </a:p>
          <a:p>
            <a:r>
              <a:rPr lang="it-IT" sz="2200" dirty="0">
                <a:solidFill>
                  <a:srgbClr val="FF0000"/>
                </a:solidFill>
              </a:rPr>
              <a:t>Astronomi greci hanno catalogato le stelle secondo la loro luminosità: 1, 2, 3,… 5. Maggiore il numero, minore la luminosità. </a:t>
            </a:r>
          </a:p>
          <a:p>
            <a:r>
              <a:rPr lang="it-IT" sz="2200" dirty="0">
                <a:solidFill>
                  <a:srgbClr val="FF0000"/>
                </a:solidFill>
              </a:rPr>
              <a:t>Sapendo la fisiologia dell’occhio umano, ed avendo i cataloghi di stelle, possiamo dire: ad occhio nudo si distinguono non più di 5 mila stelle. Gli astronomi non concordano. </a:t>
            </a:r>
          </a:p>
        </p:txBody>
      </p:sp>
    </p:spTree>
    <p:extLst>
      <p:ext uri="{BB962C8B-B14F-4D97-AF65-F5344CB8AC3E}">
        <p14:creationId xmlns:p14="http://schemas.microsoft.com/office/powerpoint/2010/main" val="2080115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natura, cielo notturno&#10;&#10;Descrizione generata automaticamente">
            <a:extLst>
              <a:ext uri="{FF2B5EF4-FFF2-40B4-BE49-F238E27FC236}">
                <a16:creationId xmlns:a16="http://schemas.microsoft.com/office/drawing/2014/main" id="{7B4F0FE5-A47C-4A0B-BB70-B1C36D16CCDF}"/>
              </a:ext>
            </a:extLst>
          </p:cNvPr>
          <p:cNvPicPr>
            <a:picLocks noChangeAspect="1"/>
          </p:cNvPicPr>
          <p:nvPr/>
        </p:nvPicPr>
        <p:blipFill rotWithShape="1">
          <a:blip r:embed="rId2">
            <a:alphaModFix amt="63000"/>
            <a:extLst>
              <a:ext uri="{28A0092B-C50C-407E-A947-70E740481C1C}">
                <a14:useLocalDpi xmlns:a14="http://schemas.microsoft.com/office/drawing/2010/main" val="0"/>
              </a:ext>
            </a:extLst>
          </a:blip>
          <a:srcRect t="14812" b="-14812"/>
          <a:stretch/>
        </p:blipFill>
        <p:spPr>
          <a:xfrm>
            <a:off x="218315" y="1499104"/>
            <a:ext cx="9144000" cy="5358895"/>
          </a:xfrm>
          <a:prstGeom prst="rect">
            <a:avLst/>
          </a:prstGeom>
        </p:spPr>
      </p:pic>
      <p:sp>
        <p:nvSpPr>
          <p:cNvPr id="2" name="Titolo 1">
            <a:extLst>
              <a:ext uri="{FF2B5EF4-FFF2-40B4-BE49-F238E27FC236}">
                <a16:creationId xmlns:a16="http://schemas.microsoft.com/office/drawing/2014/main" id="{0DC26CE7-356A-422D-A0E0-A84F9B5D3EDE}"/>
              </a:ext>
            </a:extLst>
          </p:cNvPr>
          <p:cNvSpPr>
            <a:spLocks noGrp="1"/>
          </p:cNvSpPr>
          <p:nvPr>
            <p:ph type="title"/>
          </p:nvPr>
        </p:nvSpPr>
        <p:spPr/>
        <p:txBody>
          <a:bodyPr/>
          <a:lstStyle/>
          <a:p>
            <a:r>
              <a:rPr lang="it-IT" sz="3200" dirty="0"/>
              <a:t>All’interno della nostra Galassia</a:t>
            </a:r>
          </a:p>
        </p:txBody>
      </p:sp>
      <p:sp>
        <p:nvSpPr>
          <p:cNvPr id="3" name="Segnaposto contenuto 2">
            <a:extLst>
              <a:ext uri="{FF2B5EF4-FFF2-40B4-BE49-F238E27FC236}">
                <a16:creationId xmlns:a16="http://schemas.microsoft.com/office/drawing/2014/main" id="{6248D89E-A548-490E-9462-9DB6A1D8B8E0}"/>
              </a:ext>
            </a:extLst>
          </p:cNvPr>
          <p:cNvSpPr>
            <a:spLocks noGrp="1"/>
          </p:cNvSpPr>
          <p:nvPr>
            <p:ph idx="1"/>
          </p:nvPr>
        </p:nvSpPr>
        <p:spPr>
          <a:xfrm>
            <a:off x="251520" y="1544135"/>
            <a:ext cx="8229600" cy="4954562"/>
          </a:xfrm>
        </p:spPr>
        <p:txBody>
          <a:bodyPr/>
          <a:lstStyle/>
          <a:p>
            <a:r>
              <a:rPr lang="it-IT" sz="2400" dirty="0"/>
              <a:t>Spettacolare è la Via Lattea. È la nostra Galassia – attorcigliata, come una merendina polacca. Noi siamo un po’ alla periferia di questa ‘merendina’. </a:t>
            </a:r>
          </a:p>
          <a:p>
            <a:r>
              <a:rPr lang="it-IT" sz="2400" dirty="0"/>
              <a:t>Tutte le stelle che vediamo, sono della nostra Galassia – cioè abbastanza vicino.</a:t>
            </a:r>
          </a:p>
          <a:p>
            <a:r>
              <a:rPr lang="it-IT" sz="2400" dirty="0"/>
              <a:t>Galileo per primo si è accorto, usando il suo telescopio, che la Via Lattea è fatta di tante, tante stelle.</a:t>
            </a:r>
          </a:p>
          <a:p>
            <a:pPr marL="0" indent="0">
              <a:buNone/>
            </a:pPr>
            <a:r>
              <a:rPr lang="it-IT" sz="2400" dirty="0"/>
              <a:t>  </a:t>
            </a:r>
          </a:p>
          <a:p>
            <a:r>
              <a:rPr lang="it-IT" sz="2400" dirty="0"/>
              <a:t>Ipparco fu il primo a catalogare le stelle</a:t>
            </a:r>
          </a:p>
          <a:p>
            <a:r>
              <a:rPr lang="it-IT" sz="2400" dirty="0"/>
              <a:t>Adesso lo fa un telescopio in Texas: ha già contato 100 milioni di stelle</a:t>
            </a:r>
          </a:p>
          <a:p>
            <a:pPr marL="0" indent="0">
              <a:buNone/>
            </a:pPr>
            <a:r>
              <a:rPr lang="it-IT" sz="2400" dirty="0"/>
              <a:t>Il colore ‘viola’ su questa foto sono le nubi interstellari </a:t>
            </a:r>
          </a:p>
          <a:p>
            <a:pPr marL="0" indent="0">
              <a:buNone/>
            </a:pPr>
            <a:r>
              <a:rPr lang="it-IT" sz="2400" dirty="0"/>
              <a:t>dell’idrogeno.</a:t>
            </a:r>
          </a:p>
        </p:txBody>
      </p:sp>
    </p:spTree>
    <p:extLst>
      <p:ext uri="{BB962C8B-B14F-4D97-AF65-F5344CB8AC3E}">
        <p14:creationId xmlns:p14="http://schemas.microsoft.com/office/powerpoint/2010/main" val="10827625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C470F-B838-436A-B741-FF907749A688}"/>
              </a:ext>
            </a:extLst>
          </p:cNvPr>
          <p:cNvSpPr>
            <a:spLocks noGrp="1"/>
          </p:cNvSpPr>
          <p:nvPr>
            <p:ph type="title"/>
          </p:nvPr>
        </p:nvSpPr>
        <p:spPr/>
        <p:txBody>
          <a:bodyPr/>
          <a:lstStyle/>
          <a:p>
            <a:r>
              <a:rPr lang="it-IT" sz="3600" dirty="0"/>
              <a:t>Astrofili (trentini): osservatorio di Monte Bondone</a:t>
            </a:r>
          </a:p>
        </p:txBody>
      </p:sp>
      <p:sp>
        <p:nvSpPr>
          <p:cNvPr id="7" name="CasellaDiTesto 6">
            <a:extLst>
              <a:ext uri="{FF2B5EF4-FFF2-40B4-BE49-F238E27FC236}">
                <a16:creationId xmlns:a16="http://schemas.microsoft.com/office/drawing/2014/main" id="{6DB36B4C-5B5D-4707-846C-5EE80B0F0BFB}"/>
              </a:ext>
            </a:extLst>
          </p:cNvPr>
          <p:cNvSpPr txBox="1"/>
          <p:nvPr/>
        </p:nvSpPr>
        <p:spPr>
          <a:xfrm>
            <a:off x="141460" y="5440362"/>
            <a:ext cx="8229600" cy="369332"/>
          </a:xfrm>
          <a:prstGeom prst="rect">
            <a:avLst/>
          </a:prstGeom>
          <a:noFill/>
        </p:spPr>
        <p:txBody>
          <a:bodyPr wrap="square">
            <a:spAutoFit/>
          </a:bodyPr>
          <a:lstStyle/>
          <a:p>
            <a:r>
              <a:rPr lang="it-IT" sz="1800" dirty="0"/>
              <a:t>Osservatorio astronomico didattico di Monte Bondone, Trento</a:t>
            </a:r>
            <a:endParaRPr lang="it-IT" dirty="0"/>
          </a:p>
        </p:txBody>
      </p:sp>
      <p:pic>
        <p:nvPicPr>
          <p:cNvPr id="8" name="Immagine 7">
            <a:extLst>
              <a:ext uri="{FF2B5EF4-FFF2-40B4-BE49-F238E27FC236}">
                <a16:creationId xmlns:a16="http://schemas.microsoft.com/office/drawing/2014/main" id="{6EABAD0B-B321-4ECC-AFEB-96370CABC14B}"/>
              </a:ext>
            </a:extLst>
          </p:cNvPr>
          <p:cNvPicPr>
            <a:picLocks noChangeAspect="1"/>
          </p:cNvPicPr>
          <p:nvPr/>
        </p:nvPicPr>
        <p:blipFill>
          <a:blip r:embed="rId2"/>
          <a:stretch>
            <a:fillRect/>
          </a:stretch>
        </p:blipFill>
        <p:spPr>
          <a:xfrm>
            <a:off x="206937" y="1417637"/>
            <a:ext cx="4365064" cy="3244827"/>
          </a:xfrm>
          <a:prstGeom prst="rect">
            <a:avLst/>
          </a:prstGeom>
        </p:spPr>
      </p:pic>
      <p:pic>
        <p:nvPicPr>
          <p:cNvPr id="10" name="Immagine 9">
            <a:extLst>
              <a:ext uri="{FF2B5EF4-FFF2-40B4-BE49-F238E27FC236}">
                <a16:creationId xmlns:a16="http://schemas.microsoft.com/office/drawing/2014/main" id="{D061552F-8C89-4D62-893E-8B1802B73C6C}"/>
              </a:ext>
            </a:extLst>
          </p:cNvPr>
          <p:cNvPicPr>
            <a:picLocks noChangeAspect="1"/>
          </p:cNvPicPr>
          <p:nvPr/>
        </p:nvPicPr>
        <p:blipFill>
          <a:blip r:embed="rId3"/>
          <a:stretch>
            <a:fillRect/>
          </a:stretch>
        </p:blipFill>
        <p:spPr>
          <a:xfrm>
            <a:off x="4846320" y="2342487"/>
            <a:ext cx="4090744" cy="3040907"/>
          </a:xfrm>
          <a:prstGeom prst="rect">
            <a:avLst/>
          </a:prstGeom>
        </p:spPr>
      </p:pic>
    </p:spTree>
    <p:extLst>
      <p:ext uri="{BB962C8B-B14F-4D97-AF65-F5344CB8AC3E}">
        <p14:creationId xmlns:p14="http://schemas.microsoft.com/office/powerpoint/2010/main" val="2670440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E660DC-C193-4819-A8D6-EBBD852F1DB2}"/>
              </a:ext>
            </a:extLst>
          </p:cNvPr>
          <p:cNvSpPr>
            <a:spLocks noGrp="1"/>
          </p:cNvSpPr>
          <p:nvPr>
            <p:ph type="title"/>
          </p:nvPr>
        </p:nvSpPr>
        <p:spPr/>
        <p:txBody>
          <a:bodyPr/>
          <a:lstStyle/>
          <a:p>
            <a:r>
              <a:rPr lang="it-IT" sz="3600" dirty="0"/>
              <a:t>Scegliti una stella tutta per te!</a:t>
            </a:r>
          </a:p>
        </p:txBody>
      </p:sp>
      <p:pic>
        <p:nvPicPr>
          <p:cNvPr id="7" name="Immagine 6">
            <a:extLst>
              <a:ext uri="{FF2B5EF4-FFF2-40B4-BE49-F238E27FC236}">
                <a16:creationId xmlns:a16="http://schemas.microsoft.com/office/drawing/2014/main" id="{FD0BCE43-60CB-4A07-9EB8-A37EFBFBD5C4}"/>
              </a:ext>
            </a:extLst>
          </p:cNvPr>
          <p:cNvPicPr>
            <a:picLocks noChangeAspect="1"/>
          </p:cNvPicPr>
          <p:nvPr/>
        </p:nvPicPr>
        <p:blipFill>
          <a:blip r:embed="rId2"/>
          <a:stretch>
            <a:fillRect/>
          </a:stretch>
        </p:blipFill>
        <p:spPr>
          <a:xfrm>
            <a:off x="478243" y="1417638"/>
            <a:ext cx="5453743" cy="5389296"/>
          </a:xfrm>
          <a:prstGeom prst="rect">
            <a:avLst/>
          </a:prstGeom>
        </p:spPr>
      </p:pic>
      <p:sp>
        <p:nvSpPr>
          <p:cNvPr id="9" name="CasellaDiTesto 8">
            <a:extLst>
              <a:ext uri="{FF2B5EF4-FFF2-40B4-BE49-F238E27FC236}">
                <a16:creationId xmlns:a16="http://schemas.microsoft.com/office/drawing/2014/main" id="{534DEC42-0B34-42D8-BDA4-2B6BA5DCA5A2}"/>
              </a:ext>
            </a:extLst>
          </p:cNvPr>
          <p:cNvSpPr txBox="1"/>
          <p:nvPr/>
        </p:nvSpPr>
        <p:spPr>
          <a:xfrm>
            <a:off x="5762656" y="1700808"/>
            <a:ext cx="4572000" cy="4154984"/>
          </a:xfrm>
          <a:prstGeom prst="rect">
            <a:avLst/>
          </a:prstGeom>
          <a:noFill/>
        </p:spPr>
        <p:txBody>
          <a:bodyPr wrap="square">
            <a:spAutoFit/>
          </a:bodyPr>
          <a:lstStyle/>
          <a:p>
            <a:r>
              <a:rPr lang="it-IT" sz="2200" dirty="0"/>
              <a:t>Della Galassia abbiamo</a:t>
            </a:r>
          </a:p>
          <a:p>
            <a:r>
              <a:rPr lang="it-IT" sz="2200" dirty="0"/>
              <a:t>già detto: 100 milioni</a:t>
            </a:r>
          </a:p>
          <a:p>
            <a:endParaRPr lang="it-IT" sz="2200" dirty="0"/>
          </a:p>
          <a:p>
            <a:r>
              <a:rPr lang="it-IT" sz="2200" dirty="0"/>
              <a:t>E di galassie che vediamo </a:t>
            </a:r>
          </a:p>
          <a:p>
            <a:r>
              <a:rPr lang="it-IT" sz="2200" dirty="0"/>
              <a:t>– sono 10 miliardi.</a:t>
            </a:r>
          </a:p>
          <a:p>
            <a:endParaRPr lang="it-IT" sz="2200" dirty="0"/>
          </a:p>
          <a:p>
            <a:r>
              <a:rPr lang="it-IT" sz="2200" dirty="0"/>
              <a:t>Così non solo una stella</a:t>
            </a:r>
          </a:p>
          <a:p>
            <a:r>
              <a:rPr lang="it-IT" sz="2200" dirty="0"/>
              <a:t>ma ognuno di noi (siamo</a:t>
            </a:r>
          </a:p>
          <a:p>
            <a:r>
              <a:rPr lang="it-IT" sz="2200" dirty="0"/>
              <a:t>7 miliardi) può avere </a:t>
            </a:r>
          </a:p>
          <a:p>
            <a:r>
              <a:rPr lang="it-IT" sz="2200" dirty="0"/>
              <a:t>non solo una stella ma</a:t>
            </a:r>
          </a:p>
          <a:p>
            <a:r>
              <a:rPr lang="it-IT" sz="2200" dirty="0"/>
              <a:t>persino una galassia</a:t>
            </a:r>
          </a:p>
          <a:p>
            <a:r>
              <a:rPr lang="it-IT" sz="2200" dirty="0"/>
              <a:t>per sé. </a:t>
            </a:r>
          </a:p>
        </p:txBody>
      </p:sp>
    </p:spTree>
    <p:extLst>
      <p:ext uri="{BB962C8B-B14F-4D97-AF65-F5344CB8AC3E}">
        <p14:creationId xmlns:p14="http://schemas.microsoft.com/office/powerpoint/2010/main" val="1846997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68F2362-3108-463E-B78E-125B6A380EDF}"/>
              </a:ext>
            </a:extLst>
          </p:cNvPr>
          <p:cNvPicPr>
            <a:picLocks noChangeAspect="1" noChangeArrowheads="1"/>
          </p:cNvPicPr>
          <p:nvPr/>
        </p:nvPicPr>
        <p:blipFill>
          <a:blip r:embed="rId2">
            <a:alphaModFix amt="70000"/>
            <a:extLst>
              <a:ext uri="{28A0092B-C50C-407E-A947-70E740481C1C}">
                <a14:useLocalDpi xmlns:a14="http://schemas.microsoft.com/office/drawing/2010/main" val="0"/>
              </a:ext>
            </a:extLst>
          </a:blip>
          <a:srcRect/>
          <a:stretch>
            <a:fillRect/>
          </a:stretch>
        </p:blipFill>
        <p:spPr bwMode="auto">
          <a:xfrm>
            <a:off x="7070882" y="2005012"/>
            <a:ext cx="2105025" cy="2847975"/>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038274D4-4E9C-44B2-88BA-95AA418C6238}"/>
              </a:ext>
            </a:extLst>
          </p:cNvPr>
          <p:cNvSpPr>
            <a:spLocks noGrp="1"/>
          </p:cNvSpPr>
          <p:nvPr>
            <p:ph idx="1"/>
          </p:nvPr>
        </p:nvSpPr>
        <p:spPr>
          <a:xfrm>
            <a:off x="11171" y="980728"/>
            <a:ext cx="8229600" cy="4525963"/>
          </a:xfrm>
        </p:spPr>
        <p:txBody>
          <a:bodyPr/>
          <a:lstStyle/>
          <a:p>
            <a:pPr algn="l"/>
            <a:r>
              <a:rPr lang="it-IT" sz="2000" b="0" i="0" dirty="0">
                <a:effectLst/>
                <a:latin typeface="Arial" panose="020B0604020202020204" pitchFamily="34" charset="0"/>
              </a:rPr>
              <a:t>Il </a:t>
            </a:r>
            <a:r>
              <a:rPr lang="it-IT" sz="2000" b="1" i="0" dirty="0">
                <a:effectLst/>
                <a:latin typeface="Arial" panose="020B0604020202020204" pitchFamily="34" charset="0"/>
              </a:rPr>
              <a:t>cratere di </a:t>
            </a:r>
            <a:r>
              <a:rPr lang="it-IT" sz="2000" b="1" i="0" dirty="0" err="1">
                <a:effectLst/>
                <a:latin typeface="Arial" panose="020B0604020202020204" pitchFamily="34" charset="0"/>
              </a:rPr>
              <a:t>Chicxulub</a:t>
            </a:r>
            <a:r>
              <a:rPr lang="it-IT" sz="2000" b="0" i="0" dirty="0">
                <a:effectLst/>
                <a:latin typeface="Arial" panose="020B0604020202020204" pitchFamily="34" charset="0"/>
              </a:rPr>
              <a:t> è un antico </a:t>
            </a:r>
            <a:r>
              <a:rPr lang="it-IT" sz="2000" b="0" i="0" u="none" strike="noStrike" dirty="0">
                <a:effectLst/>
                <a:latin typeface="Arial" panose="020B0604020202020204" pitchFamily="34" charset="0"/>
              </a:rPr>
              <a:t>cratere da impatto</a:t>
            </a:r>
            <a:r>
              <a:rPr lang="it-IT" sz="2000" b="0" i="0" dirty="0">
                <a:effectLst/>
                <a:latin typeface="Arial" panose="020B0604020202020204" pitchFamily="34" charset="0"/>
              </a:rPr>
              <a:t> sepolto sotto la penisola dello Yucatan, nel Messico. Questa struttura d'impatto possa datarsi a circa 65,95 milioni di anni fa, durante il passaggio tra il periodo Cretaceo e Paleogene. </a:t>
            </a:r>
          </a:p>
          <a:p>
            <a:pPr algn="l"/>
            <a:r>
              <a:rPr lang="it-IT" sz="2000" b="0" i="0" dirty="0">
                <a:effectLst/>
                <a:latin typeface="Arial" panose="020B0604020202020204" pitchFamily="34" charset="0"/>
              </a:rPr>
              <a:t>Il diametro del meteorite fu tra i 10 e i 14 km (paragonabile per dimensioni a </a:t>
            </a:r>
            <a:r>
              <a:rPr lang="it-IT" sz="2000" b="0" i="0" dirty="0" err="1">
                <a:effectLst/>
                <a:latin typeface="Arial" panose="020B0604020202020204" pitchFamily="34" charset="0"/>
              </a:rPr>
              <a:t>Deimos</a:t>
            </a:r>
            <a:r>
              <a:rPr lang="it-IT" sz="2000" b="0" i="0" dirty="0">
                <a:effectLst/>
                <a:latin typeface="Arial" panose="020B0604020202020204" pitchFamily="34" charset="0"/>
              </a:rPr>
              <a:t>, satellite di Marte, e l’energia liberata nell'impatto è stimata, a più 100.000.000 di megatoni.                      In confronto, il più potente ordigno termonucleare                             la Bomba Zar, aveva una potenza di "soli" 50 megatoni,</a:t>
            </a:r>
          </a:p>
          <a:p>
            <a:r>
              <a:rPr lang="it-IT" sz="2000" b="0" i="0" dirty="0">
                <a:effectLst/>
                <a:latin typeface="Arial" panose="020B0604020202020204" pitchFamily="34" charset="0"/>
              </a:rPr>
              <a:t>L'impatto provocò uno tsunami gigante che si sparse a cerchi concentrici in tutte le direzioni. L'emissione di polvere e particelle provocò cambiamenti climatici simili all’inverno nucleare, che probabilmente vide la superficie della Terra totalmente coperta da una nube di polvere per molti anni.</a:t>
            </a:r>
          </a:p>
          <a:p>
            <a:r>
              <a:rPr lang="it-IT" sz="2000" dirty="0">
                <a:latin typeface="Arial" panose="020B0604020202020204" pitchFamily="34" charset="0"/>
              </a:rPr>
              <a:t>I dinosauri si sono estinti, lasciando il posto per i piccoli roditori, da cui deriviamo noi.</a:t>
            </a:r>
          </a:p>
          <a:p>
            <a:r>
              <a:rPr lang="it-IT" sz="2000" dirty="0">
                <a:solidFill>
                  <a:srgbClr val="FF0000"/>
                </a:solidFill>
                <a:latin typeface="Arial" panose="020B0604020202020204" pitchFamily="34" charset="0"/>
              </a:rPr>
              <a:t>Gli astronomi dicono, che grandi meteoriti cadono sulla Terra circa ogni 66 milioni di anni</a:t>
            </a:r>
            <a:r>
              <a:rPr lang="it-IT" sz="2000" dirty="0">
                <a:latin typeface="Arial" panose="020B0604020202020204" pitchFamily="34" charset="0"/>
              </a:rPr>
              <a:t>.  </a:t>
            </a:r>
            <a:endParaRPr lang="it-IT" sz="2000" dirty="0"/>
          </a:p>
        </p:txBody>
      </p:sp>
      <p:sp>
        <p:nvSpPr>
          <p:cNvPr id="2" name="Titolo 1">
            <a:extLst>
              <a:ext uri="{FF2B5EF4-FFF2-40B4-BE49-F238E27FC236}">
                <a16:creationId xmlns:a16="http://schemas.microsoft.com/office/drawing/2014/main" id="{094475B2-594F-4D72-988C-D4B9F71FB864}"/>
              </a:ext>
            </a:extLst>
          </p:cNvPr>
          <p:cNvSpPr>
            <a:spLocks noGrp="1"/>
          </p:cNvSpPr>
          <p:nvPr>
            <p:ph type="title"/>
          </p:nvPr>
        </p:nvSpPr>
        <p:spPr>
          <a:xfrm>
            <a:off x="457200" y="-237067"/>
            <a:ext cx="8229600" cy="1143000"/>
          </a:xfrm>
        </p:spPr>
        <p:txBody>
          <a:bodyPr/>
          <a:lstStyle/>
          <a:p>
            <a:r>
              <a:rPr lang="it-IT" sz="3200" dirty="0"/>
              <a:t>Il meteorite più importante per noi, umani</a:t>
            </a:r>
          </a:p>
        </p:txBody>
      </p:sp>
      <p:sp>
        <p:nvSpPr>
          <p:cNvPr id="6" name="CasellaDiTesto 5">
            <a:extLst>
              <a:ext uri="{FF2B5EF4-FFF2-40B4-BE49-F238E27FC236}">
                <a16:creationId xmlns:a16="http://schemas.microsoft.com/office/drawing/2014/main" id="{B1DB8A87-170A-4571-B1DA-EDEA23F35E64}"/>
              </a:ext>
            </a:extLst>
          </p:cNvPr>
          <p:cNvSpPr txBox="1"/>
          <p:nvPr/>
        </p:nvSpPr>
        <p:spPr>
          <a:xfrm>
            <a:off x="5108953" y="5157049"/>
            <a:ext cx="4572000" cy="307777"/>
          </a:xfrm>
          <a:prstGeom prst="rect">
            <a:avLst/>
          </a:prstGeom>
          <a:noFill/>
        </p:spPr>
        <p:txBody>
          <a:bodyPr wrap="square">
            <a:spAutoFit/>
          </a:bodyPr>
          <a:lstStyle/>
          <a:p>
            <a:r>
              <a:rPr lang="it-IT" sz="1400" dirty="0">
                <a:hlinkClick r:id="rId3"/>
              </a:rPr>
              <a:t>https://it.wikipedia.org/wiki/Cratere_di_Chicxulub</a:t>
            </a:r>
            <a:endParaRPr lang="it-IT" sz="1400" dirty="0"/>
          </a:p>
        </p:txBody>
      </p:sp>
    </p:spTree>
    <p:extLst>
      <p:ext uri="{BB962C8B-B14F-4D97-AF65-F5344CB8AC3E}">
        <p14:creationId xmlns:p14="http://schemas.microsoft.com/office/powerpoint/2010/main" val="19853030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F03C676B-0E6B-41E3-88B0-AE54BFE54998}"/>
              </a:ext>
            </a:extLst>
          </p:cNvPr>
          <p:cNvPicPr>
            <a:picLocks noChangeAspect="1"/>
          </p:cNvPicPr>
          <p:nvPr/>
        </p:nvPicPr>
        <p:blipFill>
          <a:blip r:embed="rId2">
            <a:alphaModFix amt="64000"/>
          </a:blip>
          <a:stretch>
            <a:fillRect/>
          </a:stretch>
        </p:blipFill>
        <p:spPr>
          <a:xfrm>
            <a:off x="648067" y="329173"/>
            <a:ext cx="7775857" cy="5022865"/>
          </a:xfrm>
          <a:prstGeom prst="rect">
            <a:avLst/>
          </a:prstGeom>
        </p:spPr>
      </p:pic>
      <p:sp>
        <p:nvSpPr>
          <p:cNvPr id="2" name="Titolo 1">
            <a:extLst>
              <a:ext uri="{FF2B5EF4-FFF2-40B4-BE49-F238E27FC236}">
                <a16:creationId xmlns:a16="http://schemas.microsoft.com/office/drawing/2014/main" id="{0FAD6D66-5749-4D00-B4ED-260D93FECBFE}"/>
              </a:ext>
            </a:extLst>
          </p:cNvPr>
          <p:cNvSpPr>
            <a:spLocks noGrp="1"/>
          </p:cNvSpPr>
          <p:nvPr>
            <p:ph type="title"/>
          </p:nvPr>
        </p:nvSpPr>
        <p:spPr/>
        <p:txBody>
          <a:bodyPr/>
          <a:lstStyle/>
          <a:p>
            <a:r>
              <a:rPr lang="it-IT" sz="3600" dirty="0"/>
              <a:t>Parlare in modo semplice</a:t>
            </a:r>
          </a:p>
        </p:txBody>
      </p:sp>
      <p:sp>
        <p:nvSpPr>
          <p:cNvPr id="3" name="Segnaposto contenuto 2">
            <a:extLst>
              <a:ext uri="{FF2B5EF4-FFF2-40B4-BE49-F238E27FC236}">
                <a16:creationId xmlns:a16="http://schemas.microsoft.com/office/drawing/2014/main" id="{3262994B-5FFD-4096-8DD4-3F1677A52951}"/>
              </a:ext>
            </a:extLst>
          </p:cNvPr>
          <p:cNvSpPr>
            <a:spLocks noGrp="1"/>
          </p:cNvSpPr>
          <p:nvPr>
            <p:ph idx="1"/>
          </p:nvPr>
        </p:nvSpPr>
        <p:spPr/>
        <p:txBody>
          <a:bodyPr/>
          <a:lstStyle/>
          <a:p>
            <a:pPr marL="0" indent="0">
              <a:buNone/>
            </a:pPr>
            <a:endParaRPr lang="it-IT" sz="2200" dirty="0"/>
          </a:p>
          <a:p>
            <a:pPr marL="0" indent="0">
              <a:buNone/>
            </a:pPr>
            <a:r>
              <a:rPr lang="it-IT" sz="2200" dirty="0"/>
              <a:t>Attenti, di non introdurre termini sconosciuti, </a:t>
            </a:r>
          </a:p>
          <a:p>
            <a:r>
              <a:rPr lang="it-IT" sz="2200" dirty="0"/>
              <a:t>ma nello stesso tempo, non evitare temi significativi e difficili: qui, parlando delle comete, introduco elementi di chimica </a:t>
            </a:r>
          </a:p>
        </p:txBody>
      </p:sp>
      <p:pic>
        <p:nvPicPr>
          <p:cNvPr id="7" name="Immagine 6">
            <a:extLst>
              <a:ext uri="{FF2B5EF4-FFF2-40B4-BE49-F238E27FC236}">
                <a16:creationId xmlns:a16="http://schemas.microsoft.com/office/drawing/2014/main" id="{F17CFC49-A523-443F-95AE-8C061DA4AD40}"/>
              </a:ext>
            </a:extLst>
          </p:cNvPr>
          <p:cNvPicPr>
            <a:picLocks noChangeAspect="1"/>
          </p:cNvPicPr>
          <p:nvPr/>
        </p:nvPicPr>
        <p:blipFill>
          <a:blip r:embed="rId3"/>
          <a:stretch>
            <a:fillRect/>
          </a:stretch>
        </p:blipFill>
        <p:spPr>
          <a:xfrm>
            <a:off x="251519" y="4072297"/>
            <a:ext cx="8568952" cy="2456530"/>
          </a:xfrm>
          <a:prstGeom prst="rect">
            <a:avLst/>
          </a:prstGeom>
        </p:spPr>
      </p:pic>
    </p:spTree>
    <p:extLst>
      <p:ext uri="{BB962C8B-B14F-4D97-AF65-F5344CB8AC3E}">
        <p14:creationId xmlns:p14="http://schemas.microsoft.com/office/powerpoint/2010/main" val="922647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236094-8D01-4034-BFA0-D454311C6D8B}"/>
              </a:ext>
            </a:extLst>
          </p:cNvPr>
          <p:cNvSpPr>
            <a:spLocks noGrp="1"/>
          </p:cNvSpPr>
          <p:nvPr>
            <p:ph type="title"/>
          </p:nvPr>
        </p:nvSpPr>
        <p:spPr/>
        <p:txBody>
          <a:bodyPr/>
          <a:lstStyle/>
          <a:p>
            <a:r>
              <a:rPr lang="it-IT" sz="3200" dirty="0"/>
              <a:t>Sfruttare ogni occasione per riferimenti interdisciplinari, possibilmente umanistici o culturali </a:t>
            </a:r>
          </a:p>
        </p:txBody>
      </p:sp>
      <p:pic>
        <p:nvPicPr>
          <p:cNvPr id="7" name="Immagine 6">
            <a:extLst>
              <a:ext uri="{FF2B5EF4-FFF2-40B4-BE49-F238E27FC236}">
                <a16:creationId xmlns:a16="http://schemas.microsoft.com/office/drawing/2014/main" id="{59A3E025-AC16-487F-815F-D8CB611BB9E9}"/>
              </a:ext>
            </a:extLst>
          </p:cNvPr>
          <p:cNvPicPr>
            <a:picLocks noChangeAspect="1"/>
          </p:cNvPicPr>
          <p:nvPr/>
        </p:nvPicPr>
        <p:blipFill>
          <a:blip r:embed="rId2"/>
          <a:stretch>
            <a:fillRect/>
          </a:stretch>
        </p:blipFill>
        <p:spPr>
          <a:xfrm>
            <a:off x="755576" y="1988840"/>
            <a:ext cx="4392488" cy="4250776"/>
          </a:xfrm>
          <a:prstGeom prst="rect">
            <a:avLst/>
          </a:prstGeom>
        </p:spPr>
      </p:pic>
      <p:sp>
        <p:nvSpPr>
          <p:cNvPr id="9" name="CasellaDiTesto 8">
            <a:extLst>
              <a:ext uri="{FF2B5EF4-FFF2-40B4-BE49-F238E27FC236}">
                <a16:creationId xmlns:a16="http://schemas.microsoft.com/office/drawing/2014/main" id="{56BA4793-A68A-4478-BB73-D31F26660F05}"/>
              </a:ext>
            </a:extLst>
          </p:cNvPr>
          <p:cNvSpPr txBox="1"/>
          <p:nvPr/>
        </p:nvSpPr>
        <p:spPr>
          <a:xfrm>
            <a:off x="5724128" y="3059668"/>
            <a:ext cx="4572000" cy="830997"/>
          </a:xfrm>
          <a:prstGeom prst="rect">
            <a:avLst/>
          </a:prstGeom>
          <a:noFill/>
        </p:spPr>
        <p:txBody>
          <a:bodyPr wrap="square">
            <a:spAutoFit/>
          </a:bodyPr>
          <a:lstStyle/>
          <a:p>
            <a:r>
              <a:rPr lang="it-IT" sz="2400" dirty="0"/>
              <a:t>…portarono oro, </a:t>
            </a:r>
          </a:p>
          <a:p>
            <a:r>
              <a:rPr lang="it-IT" sz="2400" dirty="0"/>
              <a:t>mirra, incenso </a:t>
            </a:r>
          </a:p>
        </p:txBody>
      </p:sp>
      <p:sp>
        <p:nvSpPr>
          <p:cNvPr id="10" name="CasellaDiTesto 9">
            <a:extLst>
              <a:ext uri="{FF2B5EF4-FFF2-40B4-BE49-F238E27FC236}">
                <a16:creationId xmlns:a16="http://schemas.microsoft.com/office/drawing/2014/main" id="{74B699F2-913D-4246-8BF8-912AAAA6AD9C}"/>
              </a:ext>
            </a:extLst>
          </p:cNvPr>
          <p:cNvSpPr txBox="1"/>
          <p:nvPr/>
        </p:nvSpPr>
        <p:spPr>
          <a:xfrm>
            <a:off x="5292080" y="5528338"/>
            <a:ext cx="4572000" cy="369332"/>
          </a:xfrm>
          <a:prstGeom prst="rect">
            <a:avLst/>
          </a:prstGeom>
          <a:noFill/>
        </p:spPr>
        <p:txBody>
          <a:bodyPr wrap="square">
            <a:spAutoFit/>
          </a:bodyPr>
          <a:lstStyle/>
          <a:p>
            <a:r>
              <a:rPr lang="it-IT" dirty="0"/>
              <a:t>Illustrazioni M </a:t>
            </a:r>
            <a:r>
              <a:rPr lang="it-IT" dirty="0" err="1"/>
              <a:t>Baszczak</a:t>
            </a:r>
            <a:endParaRPr lang="it-IT" dirty="0"/>
          </a:p>
        </p:txBody>
      </p:sp>
    </p:spTree>
    <p:extLst>
      <p:ext uri="{BB962C8B-B14F-4D97-AF65-F5344CB8AC3E}">
        <p14:creationId xmlns:p14="http://schemas.microsoft.com/office/powerpoint/2010/main" val="19728351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1DE8F5F-2910-482A-92DA-A30A0116AC64}"/>
              </a:ext>
            </a:extLst>
          </p:cNvPr>
          <p:cNvPicPr>
            <a:picLocks noChangeAspect="1"/>
          </p:cNvPicPr>
          <p:nvPr/>
        </p:nvPicPr>
        <p:blipFill>
          <a:blip r:embed="rId2"/>
          <a:stretch>
            <a:fillRect/>
          </a:stretch>
        </p:blipFill>
        <p:spPr>
          <a:xfrm>
            <a:off x="322362" y="1722438"/>
            <a:ext cx="6649944" cy="4716909"/>
          </a:xfrm>
          <a:prstGeom prst="rect">
            <a:avLst/>
          </a:prstGeom>
        </p:spPr>
      </p:pic>
      <p:sp>
        <p:nvSpPr>
          <p:cNvPr id="2" name="Titolo 1">
            <a:extLst>
              <a:ext uri="{FF2B5EF4-FFF2-40B4-BE49-F238E27FC236}">
                <a16:creationId xmlns:a16="http://schemas.microsoft.com/office/drawing/2014/main" id="{A6FC7AF4-E6A7-4606-9EC6-7CD9C88EBA7F}"/>
              </a:ext>
            </a:extLst>
          </p:cNvPr>
          <p:cNvSpPr>
            <a:spLocks noGrp="1"/>
          </p:cNvSpPr>
          <p:nvPr>
            <p:ph type="title"/>
          </p:nvPr>
        </p:nvSpPr>
        <p:spPr/>
        <p:txBody>
          <a:bodyPr/>
          <a:lstStyle/>
          <a:p>
            <a:r>
              <a:rPr lang="it-IT" sz="3200" dirty="0"/>
              <a:t>Sistema geocentrico </a:t>
            </a:r>
            <a:r>
              <a:rPr lang="it-IT" sz="3200" dirty="0">
                <a:latin typeface="Arial" panose="020B0604020202020204" pitchFamily="34" charset="0"/>
                <a:cs typeface="Arial" panose="020B0604020202020204" pitchFamily="34" charset="0"/>
              </a:rPr>
              <a:t>↔ sistema eliocentrico</a:t>
            </a:r>
            <a:endParaRPr lang="it-IT" sz="3200" dirty="0"/>
          </a:p>
        </p:txBody>
      </p:sp>
      <p:sp>
        <p:nvSpPr>
          <p:cNvPr id="3" name="Segnaposto contenuto 2">
            <a:extLst>
              <a:ext uri="{FF2B5EF4-FFF2-40B4-BE49-F238E27FC236}">
                <a16:creationId xmlns:a16="http://schemas.microsoft.com/office/drawing/2014/main" id="{89DB48FC-FB79-4666-8D42-684DCF1F220D}"/>
              </a:ext>
            </a:extLst>
          </p:cNvPr>
          <p:cNvSpPr>
            <a:spLocks noGrp="1"/>
          </p:cNvSpPr>
          <p:nvPr>
            <p:ph idx="1"/>
          </p:nvPr>
        </p:nvSpPr>
        <p:spPr>
          <a:xfrm>
            <a:off x="3571140" y="1166018"/>
            <a:ext cx="5380906" cy="4525963"/>
          </a:xfrm>
        </p:spPr>
        <p:txBody>
          <a:bodyPr/>
          <a:lstStyle/>
          <a:p>
            <a:pPr marL="0" indent="0" algn="r">
              <a:buNone/>
            </a:pPr>
            <a:r>
              <a:rPr lang="it-IT" sz="2000" dirty="0"/>
              <a:t>Evitare la doppia visione (‘schizofrenia’)</a:t>
            </a:r>
          </a:p>
          <a:p>
            <a:pPr marL="0" indent="0" algn="r">
              <a:buNone/>
            </a:pPr>
            <a:r>
              <a:rPr lang="it-IT" sz="2000" dirty="0"/>
              <a:t>Sviluppare la capacità di osservazione</a:t>
            </a:r>
          </a:p>
          <a:p>
            <a:pPr marL="0" indent="0" algn="r">
              <a:buNone/>
            </a:pPr>
            <a:r>
              <a:rPr lang="it-IT" sz="2000" dirty="0"/>
              <a:t>Fissare un sistema di riferimento locale</a:t>
            </a:r>
          </a:p>
          <a:p>
            <a:pPr marL="0" indent="0" algn="r">
              <a:buNone/>
            </a:pPr>
            <a:r>
              <a:rPr lang="it-IT" sz="2000" dirty="0"/>
              <a:t>Imparare le direzioni: destra </a:t>
            </a:r>
            <a:r>
              <a:rPr lang="it-IT" sz="2000" dirty="0">
                <a:latin typeface="Arial" panose="020B0604020202020204" pitchFamily="34" charset="0"/>
                <a:cs typeface="Arial" panose="020B0604020202020204" pitchFamily="34" charset="0"/>
              </a:rPr>
              <a:t>↔ sinistra, </a:t>
            </a:r>
          </a:p>
          <a:p>
            <a:pPr marL="0" indent="0" algn="r">
              <a:buNone/>
            </a:pPr>
            <a:r>
              <a:rPr lang="it-IT" sz="2000" dirty="0">
                <a:latin typeface="Arial" panose="020B0604020202020204" pitchFamily="34" charset="0"/>
                <a:cs typeface="Arial" panose="020B0604020202020204" pitchFamily="34" charset="0"/>
              </a:rPr>
              <a:t>Est ↔ Ovest</a:t>
            </a:r>
            <a:r>
              <a:rPr lang="it-IT" sz="2000" dirty="0"/>
              <a:t> </a:t>
            </a:r>
          </a:p>
        </p:txBody>
      </p:sp>
    </p:spTree>
    <p:extLst>
      <p:ext uri="{BB962C8B-B14F-4D97-AF65-F5344CB8AC3E}">
        <p14:creationId xmlns:p14="http://schemas.microsoft.com/office/powerpoint/2010/main" val="1409564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D59955-081E-43DC-8F86-1E17BBA37C10}"/>
              </a:ext>
            </a:extLst>
          </p:cNvPr>
          <p:cNvSpPr>
            <a:spLocks noGrp="1"/>
          </p:cNvSpPr>
          <p:nvPr>
            <p:ph type="title"/>
          </p:nvPr>
        </p:nvSpPr>
        <p:spPr>
          <a:xfrm>
            <a:off x="457200" y="103188"/>
            <a:ext cx="8229600" cy="1143000"/>
          </a:xfrm>
        </p:spPr>
        <p:txBody>
          <a:bodyPr/>
          <a:lstStyle/>
          <a:p>
            <a:r>
              <a:rPr lang="it-IT" sz="3600" dirty="0"/>
              <a:t>Perché l’orologi gira in senso orario?</a:t>
            </a:r>
          </a:p>
        </p:txBody>
      </p:sp>
      <p:pic>
        <p:nvPicPr>
          <p:cNvPr id="5" name="Immagine 4">
            <a:extLst>
              <a:ext uri="{FF2B5EF4-FFF2-40B4-BE49-F238E27FC236}">
                <a16:creationId xmlns:a16="http://schemas.microsoft.com/office/drawing/2014/main" id="{5A72D192-5D78-4600-8E61-6253E544863C}"/>
              </a:ext>
            </a:extLst>
          </p:cNvPr>
          <p:cNvPicPr>
            <a:picLocks noChangeAspect="1"/>
          </p:cNvPicPr>
          <p:nvPr/>
        </p:nvPicPr>
        <p:blipFill>
          <a:blip r:embed="rId2"/>
          <a:stretch>
            <a:fillRect/>
          </a:stretch>
        </p:blipFill>
        <p:spPr>
          <a:xfrm>
            <a:off x="457201" y="1052736"/>
            <a:ext cx="4934080" cy="4104456"/>
          </a:xfrm>
          <a:prstGeom prst="rect">
            <a:avLst/>
          </a:prstGeom>
        </p:spPr>
      </p:pic>
      <p:sp>
        <p:nvSpPr>
          <p:cNvPr id="6" name="Segnaposto contenuto 2">
            <a:extLst>
              <a:ext uri="{FF2B5EF4-FFF2-40B4-BE49-F238E27FC236}">
                <a16:creationId xmlns:a16="http://schemas.microsoft.com/office/drawing/2014/main" id="{440EFE3C-6E72-459F-B5E9-2736E21A23A1}"/>
              </a:ext>
            </a:extLst>
          </p:cNvPr>
          <p:cNvSpPr>
            <a:spLocks noGrp="1"/>
          </p:cNvSpPr>
          <p:nvPr>
            <p:ph idx="1"/>
          </p:nvPr>
        </p:nvSpPr>
        <p:spPr>
          <a:xfrm>
            <a:off x="464096" y="5373216"/>
            <a:ext cx="5380906" cy="4525963"/>
          </a:xfrm>
        </p:spPr>
        <p:txBody>
          <a:bodyPr/>
          <a:lstStyle/>
          <a:p>
            <a:pPr marL="0" indent="0">
              <a:buNone/>
            </a:pPr>
            <a:r>
              <a:rPr lang="it-IT" sz="2400" dirty="0"/>
              <a:t>Fai un esperimento da solo</a:t>
            </a:r>
          </a:p>
        </p:txBody>
      </p:sp>
      <p:sp>
        <p:nvSpPr>
          <p:cNvPr id="8" name="CasellaDiTesto 7">
            <a:extLst>
              <a:ext uri="{FF2B5EF4-FFF2-40B4-BE49-F238E27FC236}">
                <a16:creationId xmlns:a16="http://schemas.microsoft.com/office/drawing/2014/main" id="{BB7D083C-4DF7-4F74-87B7-7D8B7F5F52EF}"/>
              </a:ext>
            </a:extLst>
          </p:cNvPr>
          <p:cNvSpPr txBox="1"/>
          <p:nvPr/>
        </p:nvSpPr>
        <p:spPr>
          <a:xfrm>
            <a:off x="5400017" y="4032288"/>
            <a:ext cx="3047387" cy="1785104"/>
          </a:xfrm>
          <a:prstGeom prst="rect">
            <a:avLst/>
          </a:prstGeom>
          <a:noFill/>
        </p:spPr>
        <p:txBody>
          <a:bodyPr wrap="square">
            <a:spAutoFit/>
          </a:bodyPr>
          <a:lstStyle/>
          <a:p>
            <a:pPr marL="0" indent="0">
              <a:buNone/>
            </a:pPr>
            <a:r>
              <a:rPr lang="it-IT" sz="2200" dirty="0"/>
              <a:t>In Australia il sole sorge a levante, tramonta a ponente,</a:t>
            </a:r>
          </a:p>
          <a:p>
            <a:pPr marL="0" indent="0">
              <a:buNone/>
            </a:pPr>
            <a:r>
              <a:rPr lang="it-IT" sz="2200" dirty="0"/>
              <a:t>ma in meridione, si trova a settentrione. </a:t>
            </a:r>
          </a:p>
        </p:txBody>
      </p:sp>
      <p:pic>
        <p:nvPicPr>
          <p:cNvPr id="10" name="Immagine 9">
            <a:extLst>
              <a:ext uri="{FF2B5EF4-FFF2-40B4-BE49-F238E27FC236}">
                <a16:creationId xmlns:a16="http://schemas.microsoft.com/office/drawing/2014/main" id="{4E207694-2525-40E4-875C-470C0B682CA5}"/>
              </a:ext>
            </a:extLst>
          </p:cNvPr>
          <p:cNvPicPr>
            <a:picLocks noChangeAspect="1"/>
          </p:cNvPicPr>
          <p:nvPr/>
        </p:nvPicPr>
        <p:blipFill>
          <a:blip r:embed="rId3"/>
          <a:stretch>
            <a:fillRect/>
          </a:stretch>
        </p:blipFill>
        <p:spPr>
          <a:xfrm>
            <a:off x="5178544" y="1091121"/>
            <a:ext cx="3672408" cy="2725143"/>
          </a:xfrm>
          <a:prstGeom prst="rect">
            <a:avLst/>
          </a:prstGeom>
        </p:spPr>
      </p:pic>
      <p:sp>
        <p:nvSpPr>
          <p:cNvPr id="11" name="CasellaDiTesto 10">
            <a:extLst>
              <a:ext uri="{FF2B5EF4-FFF2-40B4-BE49-F238E27FC236}">
                <a16:creationId xmlns:a16="http://schemas.microsoft.com/office/drawing/2014/main" id="{8A7740E7-EE02-4D24-9454-542758931114}"/>
              </a:ext>
            </a:extLst>
          </p:cNvPr>
          <p:cNvSpPr txBox="1"/>
          <p:nvPr/>
        </p:nvSpPr>
        <p:spPr>
          <a:xfrm>
            <a:off x="2528352" y="6072128"/>
            <a:ext cx="6467692" cy="430887"/>
          </a:xfrm>
          <a:prstGeom prst="rect">
            <a:avLst/>
          </a:prstGeom>
          <a:noFill/>
        </p:spPr>
        <p:txBody>
          <a:bodyPr wrap="square">
            <a:spAutoFit/>
          </a:bodyPr>
          <a:lstStyle/>
          <a:p>
            <a:pPr marL="0" indent="0">
              <a:buNone/>
            </a:pPr>
            <a:r>
              <a:rPr lang="it-IT" sz="2200" dirty="0"/>
              <a:t>Le nostre conoscenze sono sempre relative. </a:t>
            </a:r>
          </a:p>
        </p:txBody>
      </p:sp>
    </p:spTree>
    <p:extLst>
      <p:ext uri="{BB962C8B-B14F-4D97-AF65-F5344CB8AC3E}">
        <p14:creationId xmlns:p14="http://schemas.microsoft.com/office/powerpoint/2010/main" val="35287719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91AA653-A0F1-42C3-B513-6516F94FD49C}"/>
              </a:ext>
            </a:extLst>
          </p:cNvPr>
          <p:cNvPicPr>
            <a:picLocks noChangeAspect="1"/>
          </p:cNvPicPr>
          <p:nvPr/>
        </p:nvPicPr>
        <p:blipFill>
          <a:blip r:embed="rId2"/>
          <a:stretch>
            <a:fillRect/>
          </a:stretch>
        </p:blipFill>
        <p:spPr>
          <a:xfrm>
            <a:off x="-443" y="944724"/>
            <a:ext cx="9185539" cy="5076564"/>
          </a:xfrm>
          <a:prstGeom prst="rect">
            <a:avLst/>
          </a:prstGeom>
        </p:spPr>
      </p:pic>
    </p:spTree>
    <p:extLst>
      <p:ext uri="{BB962C8B-B14F-4D97-AF65-F5344CB8AC3E}">
        <p14:creationId xmlns:p14="http://schemas.microsoft.com/office/powerpoint/2010/main" val="171446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8ACA9A-BC2F-414B-BFF9-EF134BEAFF52}"/>
              </a:ext>
            </a:extLst>
          </p:cNvPr>
          <p:cNvSpPr>
            <a:spLocks noGrp="1"/>
          </p:cNvSpPr>
          <p:nvPr>
            <p:ph type="title"/>
          </p:nvPr>
        </p:nvSpPr>
        <p:spPr>
          <a:xfrm>
            <a:off x="179512" y="274638"/>
            <a:ext cx="8784976" cy="1143000"/>
          </a:xfrm>
        </p:spPr>
        <p:txBody>
          <a:bodyPr/>
          <a:lstStyle/>
          <a:p>
            <a:r>
              <a:rPr lang="it-IT" sz="2800" dirty="0"/>
              <a:t>Un problema difficile (la corrispondenza tra due sistemi di riferimento) trattiamo da diversi punti di vista</a:t>
            </a:r>
          </a:p>
        </p:txBody>
      </p:sp>
      <p:pic>
        <p:nvPicPr>
          <p:cNvPr id="5" name="Immagine 4">
            <a:extLst>
              <a:ext uri="{FF2B5EF4-FFF2-40B4-BE49-F238E27FC236}">
                <a16:creationId xmlns:a16="http://schemas.microsoft.com/office/drawing/2014/main" id="{0A076AF9-B040-413B-80F8-F7DC2B5F4189}"/>
              </a:ext>
            </a:extLst>
          </p:cNvPr>
          <p:cNvPicPr>
            <a:picLocks noChangeAspect="1"/>
          </p:cNvPicPr>
          <p:nvPr/>
        </p:nvPicPr>
        <p:blipFill>
          <a:blip r:embed="rId2"/>
          <a:stretch>
            <a:fillRect/>
          </a:stretch>
        </p:blipFill>
        <p:spPr>
          <a:xfrm>
            <a:off x="202183" y="1628800"/>
            <a:ext cx="4369817" cy="3024336"/>
          </a:xfrm>
          <a:prstGeom prst="rect">
            <a:avLst/>
          </a:prstGeom>
        </p:spPr>
      </p:pic>
      <p:pic>
        <p:nvPicPr>
          <p:cNvPr id="7" name="Immagine 6">
            <a:extLst>
              <a:ext uri="{FF2B5EF4-FFF2-40B4-BE49-F238E27FC236}">
                <a16:creationId xmlns:a16="http://schemas.microsoft.com/office/drawing/2014/main" id="{AB76DCF3-6B46-41C8-A418-551747AADCC7}"/>
              </a:ext>
            </a:extLst>
          </p:cNvPr>
          <p:cNvPicPr>
            <a:picLocks noChangeAspect="1"/>
          </p:cNvPicPr>
          <p:nvPr/>
        </p:nvPicPr>
        <p:blipFill>
          <a:blip r:embed="rId3"/>
          <a:stretch>
            <a:fillRect/>
          </a:stretch>
        </p:blipFill>
        <p:spPr>
          <a:xfrm>
            <a:off x="4788023" y="2177378"/>
            <a:ext cx="4153793" cy="4486924"/>
          </a:xfrm>
          <a:prstGeom prst="rect">
            <a:avLst/>
          </a:prstGeom>
        </p:spPr>
      </p:pic>
      <p:sp>
        <p:nvSpPr>
          <p:cNvPr id="8" name="CasellaDiTesto 7">
            <a:extLst>
              <a:ext uri="{FF2B5EF4-FFF2-40B4-BE49-F238E27FC236}">
                <a16:creationId xmlns:a16="http://schemas.microsoft.com/office/drawing/2014/main" id="{81676CCF-46E6-4A2B-8E6B-3323F8860392}"/>
              </a:ext>
            </a:extLst>
          </p:cNvPr>
          <p:cNvSpPr txBox="1"/>
          <p:nvPr/>
        </p:nvSpPr>
        <p:spPr>
          <a:xfrm>
            <a:off x="323528" y="4798258"/>
            <a:ext cx="4153793" cy="1107996"/>
          </a:xfrm>
          <a:prstGeom prst="rect">
            <a:avLst/>
          </a:prstGeom>
          <a:noFill/>
        </p:spPr>
        <p:txBody>
          <a:bodyPr wrap="square">
            <a:spAutoFit/>
          </a:bodyPr>
          <a:lstStyle/>
          <a:p>
            <a:pPr marL="0" indent="0">
              <a:buNone/>
            </a:pPr>
            <a:r>
              <a:rPr lang="it-IT" sz="2200" dirty="0"/>
              <a:t>Con la precisione segniamo</a:t>
            </a:r>
          </a:p>
          <a:p>
            <a:pPr marL="0" indent="0">
              <a:buNone/>
            </a:pPr>
            <a:r>
              <a:rPr lang="it-IT" sz="2200" dirty="0"/>
              <a:t>il senso di rotazione (identico in  tutto il Sistema Solare)   </a:t>
            </a:r>
          </a:p>
        </p:txBody>
      </p:sp>
    </p:spTree>
    <p:extLst>
      <p:ext uri="{BB962C8B-B14F-4D97-AF65-F5344CB8AC3E}">
        <p14:creationId xmlns:p14="http://schemas.microsoft.com/office/powerpoint/2010/main" val="1846618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F741942-0C56-4C45-8842-9D2823E187D1}"/>
              </a:ext>
            </a:extLst>
          </p:cNvPr>
          <p:cNvPicPr>
            <a:picLocks noChangeAspect="1"/>
          </p:cNvPicPr>
          <p:nvPr/>
        </p:nvPicPr>
        <p:blipFill>
          <a:blip r:embed="rId2"/>
          <a:stretch>
            <a:fillRect/>
          </a:stretch>
        </p:blipFill>
        <p:spPr>
          <a:xfrm>
            <a:off x="251520" y="188640"/>
            <a:ext cx="8745933" cy="1656184"/>
          </a:xfrm>
          <a:prstGeom prst="rect">
            <a:avLst/>
          </a:prstGeom>
        </p:spPr>
      </p:pic>
      <p:sp>
        <p:nvSpPr>
          <p:cNvPr id="7" name="CasellaDiTesto 6">
            <a:extLst>
              <a:ext uri="{FF2B5EF4-FFF2-40B4-BE49-F238E27FC236}">
                <a16:creationId xmlns:a16="http://schemas.microsoft.com/office/drawing/2014/main" id="{D40168B5-D0FD-4804-AA7C-EB6526D51F6F}"/>
              </a:ext>
            </a:extLst>
          </p:cNvPr>
          <p:cNvSpPr txBox="1"/>
          <p:nvPr/>
        </p:nvSpPr>
        <p:spPr>
          <a:xfrm>
            <a:off x="1187624" y="747401"/>
            <a:ext cx="5184576" cy="430887"/>
          </a:xfrm>
          <a:prstGeom prst="rect">
            <a:avLst/>
          </a:prstGeom>
          <a:noFill/>
        </p:spPr>
        <p:txBody>
          <a:bodyPr wrap="square">
            <a:spAutoFit/>
          </a:bodyPr>
          <a:lstStyle/>
          <a:p>
            <a:r>
              <a:rPr lang="it-IT" sz="2200" b="1" dirty="0">
                <a:solidFill>
                  <a:srgbClr val="FF0000"/>
                </a:solidFill>
              </a:rPr>
              <a:t>Dare sempre senso ad ogni cosa</a:t>
            </a:r>
            <a:r>
              <a:rPr lang="it-IT" dirty="0"/>
              <a:t>.</a:t>
            </a:r>
          </a:p>
        </p:txBody>
      </p:sp>
      <p:pic>
        <p:nvPicPr>
          <p:cNvPr id="9" name="Immagine 8">
            <a:extLst>
              <a:ext uri="{FF2B5EF4-FFF2-40B4-BE49-F238E27FC236}">
                <a16:creationId xmlns:a16="http://schemas.microsoft.com/office/drawing/2014/main" id="{1BB1507E-1561-4454-BFBB-1ED0A3A52B4A}"/>
              </a:ext>
            </a:extLst>
          </p:cNvPr>
          <p:cNvPicPr>
            <a:picLocks noChangeAspect="1"/>
          </p:cNvPicPr>
          <p:nvPr/>
        </p:nvPicPr>
        <p:blipFill>
          <a:blip r:embed="rId3"/>
          <a:stretch>
            <a:fillRect/>
          </a:stretch>
        </p:blipFill>
        <p:spPr>
          <a:xfrm>
            <a:off x="539552" y="1875602"/>
            <a:ext cx="3801459" cy="1553398"/>
          </a:xfrm>
          <a:prstGeom prst="rect">
            <a:avLst/>
          </a:prstGeom>
          <a:ln>
            <a:solidFill>
              <a:srgbClr val="008000"/>
            </a:solidFill>
          </a:ln>
        </p:spPr>
      </p:pic>
      <p:pic>
        <p:nvPicPr>
          <p:cNvPr id="11" name="Immagine 10">
            <a:extLst>
              <a:ext uri="{FF2B5EF4-FFF2-40B4-BE49-F238E27FC236}">
                <a16:creationId xmlns:a16="http://schemas.microsoft.com/office/drawing/2014/main" id="{F0A9425D-8483-41B4-9896-C69C5E1D58E9}"/>
              </a:ext>
            </a:extLst>
          </p:cNvPr>
          <p:cNvPicPr>
            <a:picLocks noChangeAspect="1"/>
          </p:cNvPicPr>
          <p:nvPr/>
        </p:nvPicPr>
        <p:blipFill>
          <a:blip r:embed="rId4"/>
          <a:stretch>
            <a:fillRect/>
          </a:stretch>
        </p:blipFill>
        <p:spPr>
          <a:xfrm>
            <a:off x="539552" y="3691467"/>
            <a:ext cx="3817710" cy="3078193"/>
          </a:xfrm>
          <a:prstGeom prst="rect">
            <a:avLst/>
          </a:prstGeom>
          <a:ln>
            <a:solidFill>
              <a:srgbClr val="008000"/>
            </a:solidFill>
          </a:ln>
        </p:spPr>
      </p:pic>
      <p:pic>
        <p:nvPicPr>
          <p:cNvPr id="13" name="Immagine 12">
            <a:extLst>
              <a:ext uri="{FF2B5EF4-FFF2-40B4-BE49-F238E27FC236}">
                <a16:creationId xmlns:a16="http://schemas.microsoft.com/office/drawing/2014/main" id="{8E843639-F77F-4471-BCD1-EA89E0173931}"/>
              </a:ext>
            </a:extLst>
          </p:cNvPr>
          <p:cNvPicPr>
            <a:picLocks noChangeAspect="1"/>
          </p:cNvPicPr>
          <p:nvPr/>
        </p:nvPicPr>
        <p:blipFill>
          <a:blip r:embed="rId5"/>
          <a:stretch>
            <a:fillRect/>
          </a:stretch>
        </p:blipFill>
        <p:spPr>
          <a:xfrm>
            <a:off x="5148064" y="1803379"/>
            <a:ext cx="2775857" cy="4029834"/>
          </a:xfrm>
          <a:prstGeom prst="rect">
            <a:avLst/>
          </a:prstGeom>
          <a:ln>
            <a:solidFill>
              <a:srgbClr val="008000"/>
            </a:solidFill>
          </a:ln>
        </p:spPr>
      </p:pic>
      <p:sp>
        <p:nvSpPr>
          <p:cNvPr id="15" name="CasellaDiTesto 14">
            <a:extLst>
              <a:ext uri="{FF2B5EF4-FFF2-40B4-BE49-F238E27FC236}">
                <a16:creationId xmlns:a16="http://schemas.microsoft.com/office/drawing/2014/main" id="{A62713CC-F30E-4B90-96D1-DE9B349CCD17}"/>
              </a:ext>
            </a:extLst>
          </p:cNvPr>
          <p:cNvSpPr txBox="1"/>
          <p:nvPr/>
        </p:nvSpPr>
        <p:spPr>
          <a:xfrm>
            <a:off x="4910669" y="5942120"/>
            <a:ext cx="4572000" cy="769441"/>
          </a:xfrm>
          <a:prstGeom prst="rect">
            <a:avLst/>
          </a:prstGeom>
          <a:noFill/>
        </p:spPr>
        <p:txBody>
          <a:bodyPr wrap="square">
            <a:spAutoFit/>
          </a:bodyPr>
          <a:lstStyle/>
          <a:p>
            <a:r>
              <a:rPr lang="it-IT" sz="2200" dirty="0"/>
              <a:t>Temi difficili trattiamo in diversi,</a:t>
            </a:r>
          </a:p>
          <a:p>
            <a:r>
              <a:rPr lang="it-IT" sz="2200" dirty="0"/>
              <a:t>complementari modi </a:t>
            </a:r>
          </a:p>
        </p:txBody>
      </p:sp>
    </p:spTree>
    <p:extLst>
      <p:ext uri="{BB962C8B-B14F-4D97-AF65-F5344CB8AC3E}">
        <p14:creationId xmlns:p14="http://schemas.microsoft.com/office/powerpoint/2010/main" val="653477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16804F-685B-4CF5-90D3-6A415EBC8FC4}"/>
              </a:ext>
            </a:extLst>
          </p:cNvPr>
          <p:cNvSpPr>
            <a:spLocks noGrp="1"/>
          </p:cNvSpPr>
          <p:nvPr>
            <p:ph type="title"/>
          </p:nvPr>
        </p:nvSpPr>
        <p:spPr/>
        <p:txBody>
          <a:bodyPr/>
          <a:lstStyle/>
          <a:p>
            <a:r>
              <a:rPr lang="it-IT" sz="3600" dirty="0"/>
              <a:t>Ci manca il gas?</a:t>
            </a:r>
          </a:p>
        </p:txBody>
      </p:sp>
      <p:pic>
        <p:nvPicPr>
          <p:cNvPr id="5" name="Immagine 4">
            <a:extLst>
              <a:ext uri="{FF2B5EF4-FFF2-40B4-BE49-F238E27FC236}">
                <a16:creationId xmlns:a16="http://schemas.microsoft.com/office/drawing/2014/main" id="{34274762-B71F-45EF-B85C-5C81C93F5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2132856"/>
            <a:ext cx="3646598" cy="4027586"/>
          </a:xfrm>
          <a:prstGeom prst="rect">
            <a:avLst/>
          </a:prstGeom>
        </p:spPr>
      </p:pic>
      <p:sp>
        <p:nvSpPr>
          <p:cNvPr id="6" name="CasellaDiTesto 5">
            <a:extLst>
              <a:ext uri="{FF2B5EF4-FFF2-40B4-BE49-F238E27FC236}">
                <a16:creationId xmlns:a16="http://schemas.microsoft.com/office/drawing/2014/main" id="{5B8741C8-3FDB-4775-86A9-7138FD13014A}"/>
              </a:ext>
            </a:extLst>
          </p:cNvPr>
          <p:cNvSpPr txBox="1"/>
          <p:nvPr/>
        </p:nvSpPr>
        <p:spPr>
          <a:xfrm>
            <a:off x="4932040" y="2708920"/>
            <a:ext cx="3754760" cy="923330"/>
          </a:xfrm>
          <a:prstGeom prst="rect">
            <a:avLst/>
          </a:prstGeom>
          <a:noFill/>
        </p:spPr>
        <p:txBody>
          <a:bodyPr wrap="square" rtlCol="0">
            <a:spAutoFit/>
          </a:bodyPr>
          <a:lstStyle/>
          <a:p>
            <a:r>
              <a:rPr lang="it-IT" dirty="0"/>
              <a:t>Titano, il satellite di Saturno è tutto</a:t>
            </a:r>
          </a:p>
          <a:p>
            <a:r>
              <a:rPr lang="it-IT" dirty="0"/>
              <a:t>fatto di metano ghiacciato: basta</a:t>
            </a:r>
          </a:p>
          <a:p>
            <a:r>
              <a:rPr lang="it-IT" dirty="0"/>
              <a:t>mandare le autobotti </a:t>
            </a:r>
          </a:p>
        </p:txBody>
      </p:sp>
    </p:spTree>
    <p:extLst>
      <p:ext uri="{BB962C8B-B14F-4D97-AF65-F5344CB8AC3E}">
        <p14:creationId xmlns:p14="http://schemas.microsoft.com/office/powerpoint/2010/main" val="7057955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FC470F-B838-436A-B741-FF907749A688}"/>
              </a:ext>
            </a:extLst>
          </p:cNvPr>
          <p:cNvSpPr>
            <a:spLocks noGrp="1"/>
          </p:cNvSpPr>
          <p:nvPr>
            <p:ph type="title"/>
          </p:nvPr>
        </p:nvSpPr>
        <p:spPr/>
        <p:txBody>
          <a:bodyPr/>
          <a:lstStyle/>
          <a:p>
            <a:r>
              <a:rPr lang="it-IT" sz="3600" dirty="0"/>
              <a:t>Astrofili (trentini) quasi professionali (Museo delle Scienze)</a:t>
            </a:r>
          </a:p>
        </p:txBody>
      </p:sp>
      <p:pic>
        <p:nvPicPr>
          <p:cNvPr id="5" name="Immagine 4">
            <a:extLst>
              <a:ext uri="{FF2B5EF4-FFF2-40B4-BE49-F238E27FC236}">
                <a16:creationId xmlns:a16="http://schemas.microsoft.com/office/drawing/2014/main" id="{8204D161-C095-41C3-AC27-CB26DFD336E2}"/>
              </a:ext>
            </a:extLst>
          </p:cNvPr>
          <p:cNvPicPr>
            <a:picLocks noChangeAspect="1"/>
          </p:cNvPicPr>
          <p:nvPr/>
        </p:nvPicPr>
        <p:blipFill>
          <a:blip r:embed="rId2"/>
          <a:stretch>
            <a:fillRect/>
          </a:stretch>
        </p:blipFill>
        <p:spPr>
          <a:xfrm>
            <a:off x="35064" y="1628800"/>
            <a:ext cx="4913921" cy="3384376"/>
          </a:xfrm>
          <a:prstGeom prst="rect">
            <a:avLst/>
          </a:prstGeom>
        </p:spPr>
      </p:pic>
      <p:sp>
        <p:nvSpPr>
          <p:cNvPr id="7" name="CasellaDiTesto 6">
            <a:extLst>
              <a:ext uri="{FF2B5EF4-FFF2-40B4-BE49-F238E27FC236}">
                <a16:creationId xmlns:a16="http://schemas.microsoft.com/office/drawing/2014/main" id="{6DB36B4C-5B5D-4707-846C-5EE80B0F0BFB}"/>
              </a:ext>
            </a:extLst>
          </p:cNvPr>
          <p:cNvSpPr txBox="1"/>
          <p:nvPr/>
        </p:nvSpPr>
        <p:spPr>
          <a:xfrm>
            <a:off x="179511" y="5255696"/>
            <a:ext cx="4769473" cy="1200329"/>
          </a:xfrm>
          <a:prstGeom prst="rect">
            <a:avLst/>
          </a:prstGeom>
          <a:noFill/>
        </p:spPr>
        <p:txBody>
          <a:bodyPr wrap="square">
            <a:spAutoFit/>
          </a:bodyPr>
          <a:lstStyle/>
          <a:p>
            <a:r>
              <a:rPr lang="it-IT" sz="1800" dirty="0"/>
              <a:t>Osservatorio astronomico di Rovereto (TN), 1400 m s.l.m. </a:t>
            </a:r>
            <a:r>
              <a:rPr lang="it-IT" dirty="0"/>
              <a:t>(un telecopio tipo Newton): cometa </a:t>
            </a:r>
            <a:r>
              <a:rPr lang="it-IT" dirty="0" err="1"/>
              <a:t>Hale-Bopp</a:t>
            </a:r>
            <a:r>
              <a:rPr lang="it-IT" dirty="0"/>
              <a:t>, 1997, vista anche ad occhio nudo </a:t>
            </a:r>
          </a:p>
        </p:txBody>
      </p:sp>
      <p:pic>
        <p:nvPicPr>
          <p:cNvPr id="11" name="Immagine 10">
            <a:extLst>
              <a:ext uri="{FF2B5EF4-FFF2-40B4-BE49-F238E27FC236}">
                <a16:creationId xmlns:a16="http://schemas.microsoft.com/office/drawing/2014/main" id="{904D490F-271D-42AB-A229-0228C1ADD257}"/>
              </a:ext>
            </a:extLst>
          </p:cNvPr>
          <p:cNvPicPr>
            <a:picLocks noChangeAspect="1"/>
          </p:cNvPicPr>
          <p:nvPr/>
        </p:nvPicPr>
        <p:blipFill>
          <a:blip r:embed="rId3"/>
          <a:stretch>
            <a:fillRect/>
          </a:stretch>
        </p:blipFill>
        <p:spPr>
          <a:xfrm>
            <a:off x="5148064" y="1662336"/>
            <a:ext cx="3221328" cy="3206824"/>
          </a:xfrm>
          <a:prstGeom prst="rect">
            <a:avLst/>
          </a:prstGeom>
        </p:spPr>
      </p:pic>
      <p:sp>
        <p:nvSpPr>
          <p:cNvPr id="13" name="CasellaDiTesto 12">
            <a:extLst>
              <a:ext uri="{FF2B5EF4-FFF2-40B4-BE49-F238E27FC236}">
                <a16:creationId xmlns:a16="http://schemas.microsoft.com/office/drawing/2014/main" id="{70A85E95-405F-45B0-AEE6-18978C0020C9}"/>
              </a:ext>
            </a:extLst>
          </p:cNvPr>
          <p:cNvSpPr txBox="1"/>
          <p:nvPr/>
        </p:nvSpPr>
        <p:spPr>
          <a:xfrm>
            <a:off x="5159936" y="5237792"/>
            <a:ext cx="4572000" cy="1200329"/>
          </a:xfrm>
          <a:prstGeom prst="rect">
            <a:avLst/>
          </a:prstGeom>
          <a:noFill/>
        </p:spPr>
        <p:txBody>
          <a:bodyPr wrap="square">
            <a:spAutoFit/>
          </a:bodyPr>
          <a:lstStyle/>
          <a:p>
            <a:r>
              <a:rPr lang="it-IT" dirty="0"/>
              <a:t>Il transito </a:t>
            </a:r>
            <a:r>
              <a:rPr lang="it-IT" sz="1800" dirty="0"/>
              <a:t>di Venere d’avanti il Sole</a:t>
            </a:r>
          </a:p>
          <a:p>
            <a:r>
              <a:rPr lang="it-IT" dirty="0"/>
              <a:t>C. </a:t>
            </a:r>
            <a:r>
              <a:rPr lang="it-IT" dirty="0" err="1"/>
              <a:t>Lavarian</a:t>
            </a:r>
            <a:r>
              <a:rPr lang="it-IT" dirty="0"/>
              <a:t>, 06-06-2012. Foto da </a:t>
            </a:r>
          </a:p>
          <a:p>
            <a:r>
              <a:rPr lang="it-IT" dirty="0"/>
              <a:t>Monte Bondone (Trento).</a:t>
            </a:r>
          </a:p>
          <a:p>
            <a:r>
              <a:rPr lang="it-IT" sz="1800" dirty="0"/>
              <a:t>I prossimi transiti nel 2117 e 2125. </a:t>
            </a:r>
            <a:endParaRPr lang="it-IT" dirty="0"/>
          </a:p>
        </p:txBody>
      </p:sp>
    </p:spTree>
    <p:extLst>
      <p:ext uri="{BB962C8B-B14F-4D97-AF65-F5344CB8AC3E}">
        <p14:creationId xmlns:p14="http://schemas.microsoft.com/office/powerpoint/2010/main" val="1121004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EAF13E-BBBD-4985-B0F7-AB6477DC17EE}"/>
              </a:ext>
            </a:extLst>
          </p:cNvPr>
          <p:cNvSpPr>
            <a:spLocks noGrp="1"/>
          </p:cNvSpPr>
          <p:nvPr>
            <p:ph type="title"/>
          </p:nvPr>
        </p:nvSpPr>
        <p:spPr>
          <a:xfrm>
            <a:off x="228600" y="0"/>
            <a:ext cx="8686800" cy="1143000"/>
          </a:xfrm>
        </p:spPr>
        <p:txBody>
          <a:bodyPr/>
          <a:lstStyle/>
          <a:p>
            <a:r>
              <a:rPr lang="it-IT" sz="3200" dirty="0"/>
              <a:t>Vittorio Napoli: eclissi parziale di Sole (2021) </a:t>
            </a:r>
          </a:p>
        </p:txBody>
      </p:sp>
      <p:sp>
        <p:nvSpPr>
          <p:cNvPr id="3" name="Segnaposto contenuto 2">
            <a:extLst>
              <a:ext uri="{FF2B5EF4-FFF2-40B4-BE49-F238E27FC236}">
                <a16:creationId xmlns:a16="http://schemas.microsoft.com/office/drawing/2014/main" id="{4A6495BA-B8FE-42BB-BB72-E1967D59E3AD}"/>
              </a:ext>
            </a:extLst>
          </p:cNvPr>
          <p:cNvSpPr>
            <a:spLocks noGrp="1"/>
          </p:cNvSpPr>
          <p:nvPr>
            <p:ph idx="1"/>
          </p:nvPr>
        </p:nvSpPr>
        <p:spPr>
          <a:xfrm>
            <a:off x="0" y="5445225"/>
            <a:ext cx="8789600" cy="1412776"/>
          </a:xfrm>
        </p:spPr>
        <p:txBody>
          <a:bodyPr/>
          <a:lstStyle/>
          <a:p>
            <a:pPr marL="0" indent="0">
              <a:buNone/>
            </a:pPr>
            <a:r>
              <a:rPr lang="it-IT" sz="2000" dirty="0"/>
              <a:t>Trento, giovedì 10 giugno - ore 11:43 ÷ 13:05 (immagini).</a:t>
            </a:r>
          </a:p>
          <a:p>
            <a:pPr marL="0" indent="0">
              <a:buNone/>
            </a:pPr>
            <a:r>
              <a:rPr lang="it-IT" sz="2000" dirty="0"/>
              <a:t>Eclisse parziale di Sole. L'eclisse anulare di Sole si è verificata  nelle regioni polari dell'emisfero settentrionale. Cieli sereni. Vittorio.</a:t>
            </a:r>
          </a:p>
          <a:p>
            <a:pPr marL="0" indent="0">
              <a:buNone/>
            </a:pPr>
            <a:r>
              <a:rPr lang="it-IT" sz="2000" dirty="0"/>
              <a:t>https://it.m.wikipedia.org/wiki/Eclissi_solare_del_10_giugno_2021</a:t>
            </a:r>
          </a:p>
        </p:txBody>
      </p:sp>
      <p:pic>
        <p:nvPicPr>
          <p:cNvPr id="5" name="Immagine 4" descr="Immagine che contiene erba, esterni, cielo, verde&#10;&#10;Descrizione generata automaticamente">
            <a:extLst>
              <a:ext uri="{FF2B5EF4-FFF2-40B4-BE49-F238E27FC236}">
                <a16:creationId xmlns:a16="http://schemas.microsoft.com/office/drawing/2014/main" id="{9264FDD2-46CD-4C9F-8D6F-8B71D480F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104" y="908720"/>
            <a:ext cx="2843809" cy="2132857"/>
          </a:xfrm>
          <a:prstGeom prst="rect">
            <a:avLst/>
          </a:prstGeom>
        </p:spPr>
      </p:pic>
      <p:pic>
        <p:nvPicPr>
          <p:cNvPr id="7" name="Immagine 6" descr="Immagine che contiene erba, esterni, parcheggiato, bicicletta&#10;&#10;Descrizione generata automaticamente">
            <a:extLst>
              <a:ext uri="{FF2B5EF4-FFF2-40B4-BE49-F238E27FC236}">
                <a16:creationId xmlns:a16="http://schemas.microsoft.com/office/drawing/2014/main" id="{30D1F7A9-27DD-4DFE-92BD-463DB8BD4B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60" y="3176973"/>
            <a:ext cx="2843808" cy="2132856"/>
          </a:xfrm>
          <a:prstGeom prst="rect">
            <a:avLst/>
          </a:prstGeom>
        </p:spPr>
      </p:pic>
      <p:pic>
        <p:nvPicPr>
          <p:cNvPr id="9" name="Immagine 8" descr="Immagine che contiene scuro, nero, interni, viola&#10;&#10;Descrizione generata automaticamente">
            <a:extLst>
              <a:ext uri="{FF2B5EF4-FFF2-40B4-BE49-F238E27FC236}">
                <a16:creationId xmlns:a16="http://schemas.microsoft.com/office/drawing/2014/main" id="{9B44D8A0-0560-4F10-8673-19D21261BF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98375" y="1332933"/>
            <a:ext cx="5690179" cy="3664336"/>
          </a:xfrm>
          <a:prstGeom prst="rect">
            <a:avLst/>
          </a:prstGeom>
        </p:spPr>
      </p:pic>
    </p:spTree>
    <p:extLst>
      <p:ext uri="{BB962C8B-B14F-4D97-AF65-F5344CB8AC3E}">
        <p14:creationId xmlns:p14="http://schemas.microsoft.com/office/powerpoint/2010/main" val="1507525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EAF13E-BBBD-4985-B0F7-AB6477DC17EE}"/>
              </a:ext>
            </a:extLst>
          </p:cNvPr>
          <p:cNvSpPr>
            <a:spLocks noGrp="1"/>
          </p:cNvSpPr>
          <p:nvPr>
            <p:ph type="title"/>
          </p:nvPr>
        </p:nvSpPr>
        <p:spPr>
          <a:xfrm>
            <a:off x="457200" y="-13672"/>
            <a:ext cx="8229600" cy="1143000"/>
          </a:xfrm>
        </p:spPr>
        <p:txBody>
          <a:bodyPr/>
          <a:lstStyle/>
          <a:p>
            <a:r>
              <a:rPr lang="it-IT" sz="3200" dirty="0"/>
              <a:t>Vittorio Napoli (</a:t>
            </a:r>
            <a:r>
              <a:rPr lang="it-IT" sz="3200" dirty="0" err="1"/>
              <a:t>UniTn</a:t>
            </a:r>
            <a:r>
              <a:rPr lang="it-IT" sz="3200" dirty="0"/>
              <a:t>), un appassionato insegnante e divulgatore scientifico</a:t>
            </a:r>
          </a:p>
        </p:txBody>
      </p:sp>
      <p:sp>
        <p:nvSpPr>
          <p:cNvPr id="3" name="Segnaposto contenuto 2">
            <a:extLst>
              <a:ext uri="{FF2B5EF4-FFF2-40B4-BE49-F238E27FC236}">
                <a16:creationId xmlns:a16="http://schemas.microsoft.com/office/drawing/2014/main" id="{4A6495BA-B8FE-42BB-BB72-E1967D59E3AD}"/>
              </a:ext>
            </a:extLst>
          </p:cNvPr>
          <p:cNvSpPr>
            <a:spLocks noGrp="1"/>
          </p:cNvSpPr>
          <p:nvPr>
            <p:ph idx="1"/>
          </p:nvPr>
        </p:nvSpPr>
        <p:spPr>
          <a:xfrm>
            <a:off x="30872" y="5589240"/>
            <a:ext cx="8789600" cy="4525963"/>
          </a:xfrm>
        </p:spPr>
        <p:txBody>
          <a:bodyPr/>
          <a:lstStyle/>
          <a:p>
            <a:r>
              <a:rPr lang="it-IT" sz="2000" dirty="0"/>
              <a:t>Luna calante (ultimo quarto) e la stella </a:t>
            </a:r>
            <a:r>
              <a:rPr lang="it-IT" sz="2000" dirty="0" err="1"/>
              <a:t>Nunki</a:t>
            </a:r>
            <a:r>
              <a:rPr lang="it-IT" sz="2000" dirty="0"/>
              <a:t> del Sagittario di seconda grandezza (magnitudine 2,05) distante circa 227 anni luce. Oggi questa stella verrà occultata dalla Luna (4-04-2021, ore 6:00-6:30)</a:t>
            </a:r>
          </a:p>
        </p:txBody>
      </p:sp>
      <p:pic>
        <p:nvPicPr>
          <p:cNvPr id="5" name="Immagine 4">
            <a:extLst>
              <a:ext uri="{FF2B5EF4-FFF2-40B4-BE49-F238E27FC236}">
                <a16:creationId xmlns:a16="http://schemas.microsoft.com/office/drawing/2014/main" id="{A5AE7703-A5C5-4A90-BDA1-0C0A5EA874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0924" y="1096303"/>
            <a:ext cx="6509496" cy="4525963"/>
          </a:xfrm>
          <a:prstGeom prst="rect">
            <a:avLst/>
          </a:prstGeom>
        </p:spPr>
      </p:pic>
      <p:sp>
        <p:nvSpPr>
          <p:cNvPr id="7" name="CasellaDiTesto 6">
            <a:extLst>
              <a:ext uri="{FF2B5EF4-FFF2-40B4-BE49-F238E27FC236}">
                <a16:creationId xmlns:a16="http://schemas.microsoft.com/office/drawing/2014/main" id="{02ED0809-6063-4247-BC9E-E46FBFF3C9D6}"/>
              </a:ext>
            </a:extLst>
          </p:cNvPr>
          <p:cNvSpPr txBox="1"/>
          <p:nvPr/>
        </p:nvSpPr>
        <p:spPr>
          <a:xfrm>
            <a:off x="1463580" y="1254241"/>
            <a:ext cx="6060748" cy="1107996"/>
          </a:xfrm>
          <a:prstGeom prst="rect">
            <a:avLst/>
          </a:prstGeom>
          <a:noFill/>
        </p:spPr>
        <p:txBody>
          <a:bodyPr wrap="square">
            <a:spAutoFit/>
          </a:bodyPr>
          <a:lstStyle/>
          <a:p>
            <a:r>
              <a:rPr lang="it-IT" sz="2200" dirty="0">
                <a:solidFill>
                  <a:srgbClr val="FFFF00"/>
                </a:solidFill>
              </a:rPr>
              <a:t>Una simile eclissi (della stella Aldebaran) osservata da Copernico a Padova (1501) fu decisiva per la sua teoria</a:t>
            </a:r>
          </a:p>
        </p:txBody>
      </p:sp>
    </p:spTree>
    <p:extLst>
      <p:ext uri="{BB962C8B-B14F-4D97-AF65-F5344CB8AC3E}">
        <p14:creationId xmlns:p14="http://schemas.microsoft.com/office/powerpoint/2010/main" val="39794138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EAF13E-BBBD-4985-B0F7-AB6477DC17EE}"/>
              </a:ext>
            </a:extLst>
          </p:cNvPr>
          <p:cNvSpPr>
            <a:spLocks noGrp="1"/>
          </p:cNvSpPr>
          <p:nvPr>
            <p:ph type="title"/>
          </p:nvPr>
        </p:nvSpPr>
        <p:spPr>
          <a:xfrm>
            <a:off x="228600" y="0"/>
            <a:ext cx="8686800" cy="1143000"/>
          </a:xfrm>
        </p:spPr>
        <p:txBody>
          <a:bodyPr/>
          <a:lstStyle/>
          <a:p>
            <a:r>
              <a:rPr lang="it-IT" sz="3200" dirty="0"/>
              <a:t>Vittorio Napoli: eclissi parziale di Sole (2021) </a:t>
            </a:r>
          </a:p>
        </p:txBody>
      </p:sp>
      <p:sp>
        <p:nvSpPr>
          <p:cNvPr id="3" name="Segnaposto contenuto 2">
            <a:extLst>
              <a:ext uri="{FF2B5EF4-FFF2-40B4-BE49-F238E27FC236}">
                <a16:creationId xmlns:a16="http://schemas.microsoft.com/office/drawing/2014/main" id="{4A6495BA-B8FE-42BB-BB72-E1967D59E3AD}"/>
              </a:ext>
            </a:extLst>
          </p:cNvPr>
          <p:cNvSpPr>
            <a:spLocks noGrp="1"/>
          </p:cNvSpPr>
          <p:nvPr>
            <p:ph idx="1"/>
          </p:nvPr>
        </p:nvSpPr>
        <p:spPr>
          <a:xfrm>
            <a:off x="152400" y="5277564"/>
            <a:ext cx="8789600" cy="1412776"/>
          </a:xfrm>
        </p:spPr>
        <p:txBody>
          <a:bodyPr/>
          <a:lstStyle/>
          <a:p>
            <a:pPr marL="0" indent="0">
              <a:buNone/>
            </a:pPr>
            <a:r>
              <a:rPr lang="it-IT" sz="2000" dirty="0"/>
              <a:t>Trento, venerdì 20 agosto 2021 (Foto dalle ore 21:48 alle ore 22:08):</a:t>
            </a:r>
          </a:p>
          <a:p>
            <a:pPr marL="0" indent="0">
              <a:buNone/>
            </a:pPr>
            <a:r>
              <a:rPr lang="it-IT" sz="2000" dirty="0"/>
              <a:t>1) Luna a 3 giorni dalla fase piena </a:t>
            </a:r>
          </a:p>
          <a:p>
            <a:pPr marL="0" indent="0">
              <a:buNone/>
            </a:pPr>
            <a:r>
              <a:rPr lang="it-IT" sz="2000" dirty="0"/>
              <a:t>3) Ganimede, Giove, Io (+ Europa) e Callisto..</a:t>
            </a:r>
          </a:p>
        </p:txBody>
      </p:sp>
      <p:pic>
        <p:nvPicPr>
          <p:cNvPr id="10" name="Immagine 9" descr="Immagine che contiene testo, notte, oggetto da esterni, cielo notturno&#10;&#10;Descrizione generata automaticamente">
            <a:extLst>
              <a:ext uri="{FF2B5EF4-FFF2-40B4-BE49-F238E27FC236}">
                <a16:creationId xmlns:a16="http://schemas.microsoft.com/office/drawing/2014/main" id="{F768B9F1-82D4-498A-A223-43944606B8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944" y="980728"/>
            <a:ext cx="4544239" cy="4067944"/>
          </a:xfrm>
          <a:prstGeom prst="rect">
            <a:avLst/>
          </a:prstGeom>
        </p:spPr>
      </p:pic>
      <p:pic>
        <p:nvPicPr>
          <p:cNvPr id="12" name="Immagine 11" descr="Immagine che contiene nero, cratere, scuro&#10;&#10;Descrizione generata automaticamente">
            <a:extLst>
              <a:ext uri="{FF2B5EF4-FFF2-40B4-BE49-F238E27FC236}">
                <a16:creationId xmlns:a16="http://schemas.microsoft.com/office/drawing/2014/main" id="{6B0A4E8A-D9AB-4C02-87AD-34E1F07FE9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2077" y="983392"/>
            <a:ext cx="4148585" cy="4065280"/>
          </a:xfrm>
          <a:prstGeom prst="rect">
            <a:avLst/>
          </a:prstGeom>
        </p:spPr>
      </p:pic>
    </p:spTree>
    <p:extLst>
      <p:ext uri="{BB962C8B-B14F-4D97-AF65-F5344CB8AC3E}">
        <p14:creationId xmlns:p14="http://schemas.microsoft.com/office/powerpoint/2010/main" val="2002514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9EA3E7-8DBD-4C8C-ABD3-2676708C6A7B}"/>
              </a:ext>
            </a:extLst>
          </p:cNvPr>
          <p:cNvSpPr>
            <a:spLocks noGrp="1"/>
          </p:cNvSpPr>
          <p:nvPr>
            <p:ph type="title"/>
          </p:nvPr>
        </p:nvSpPr>
        <p:spPr>
          <a:xfrm>
            <a:off x="0" y="-78286"/>
            <a:ext cx="9144000" cy="1143000"/>
          </a:xfrm>
        </p:spPr>
        <p:txBody>
          <a:bodyPr/>
          <a:lstStyle/>
          <a:p>
            <a:r>
              <a:rPr lang="it-IT" sz="3200"/>
              <a:t>Con gli occhi propri (dott. Vittorio Napoli, Trento)</a:t>
            </a:r>
            <a:endParaRPr lang="it-IT" sz="3200" dirty="0"/>
          </a:p>
        </p:txBody>
      </p:sp>
      <p:pic>
        <p:nvPicPr>
          <p:cNvPr id="90114" name="Picture 2">
            <a:extLst>
              <a:ext uri="{FF2B5EF4-FFF2-40B4-BE49-F238E27FC236}">
                <a16:creationId xmlns:a16="http://schemas.microsoft.com/office/drawing/2014/main" id="{C93A202B-167C-41C8-AD87-8D88F9C677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788" y="894264"/>
            <a:ext cx="8388424" cy="593015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C03FAABD-26D8-4B63-9037-F39810241CFC}"/>
              </a:ext>
            </a:extLst>
          </p:cNvPr>
          <p:cNvSpPr txBox="1"/>
          <p:nvPr/>
        </p:nvSpPr>
        <p:spPr>
          <a:xfrm>
            <a:off x="3491880" y="5373216"/>
            <a:ext cx="4572000" cy="338554"/>
          </a:xfrm>
          <a:prstGeom prst="rect">
            <a:avLst/>
          </a:prstGeom>
          <a:noFill/>
        </p:spPr>
        <p:txBody>
          <a:bodyPr wrap="square">
            <a:spAutoFit/>
          </a:bodyPr>
          <a:lstStyle/>
          <a:p>
            <a:r>
              <a:rPr lang="it-IT" dirty="0">
                <a:solidFill>
                  <a:srgbClr val="FF0000"/>
                </a:solidFill>
              </a:rPr>
              <a:t>https://vittorionapoli.beepworld.it/eclissi.htm</a:t>
            </a:r>
          </a:p>
        </p:txBody>
      </p:sp>
    </p:spTree>
    <p:extLst>
      <p:ext uri="{BB962C8B-B14F-4D97-AF65-F5344CB8AC3E}">
        <p14:creationId xmlns:p14="http://schemas.microsoft.com/office/powerpoint/2010/main" val="2968001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a:extLst>
              <a:ext uri="{FF2B5EF4-FFF2-40B4-BE49-F238E27FC236}">
                <a16:creationId xmlns:a16="http://schemas.microsoft.com/office/drawing/2014/main" id="{F8619873-7DA8-4EEF-B6DE-17DF3C7887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538" y="332655"/>
            <a:ext cx="8800437" cy="6209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7243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EE252E9-6B24-4C98-975B-A266A3203FF9}"/>
              </a:ext>
            </a:extLst>
          </p:cNvPr>
          <p:cNvPicPr>
            <a:picLocks noChangeAspect="1"/>
          </p:cNvPicPr>
          <p:nvPr/>
        </p:nvPicPr>
        <p:blipFill>
          <a:blip r:embed="rId2"/>
          <a:stretch>
            <a:fillRect/>
          </a:stretch>
        </p:blipFill>
        <p:spPr>
          <a:xfrm>
            <a:off x="69532" y="12178"/>
            <a:ext cx="9062088" cy="5714642"/>
          </a:xfrm>
          <a:prstGeom prst="rect">
            <a:avLst/>
          </a:prstGeom>
        </p:spPr>
      </p:pic>
      <p:sp>
        <p:nvSpPr>
          <p:cNvPr id="9" name="CasellaDiTesto 8">
            <a:extLst>
              <a:ext uri="{FF2B5EF4-FFF2-40B4-BE49-F238E27FC236}">
                <a16:creationId xmlns:a16="http://schemas.microsoft.com/office/drawing/2014/main" id="{A6E85A4D-2720-4497-A828-6E1BAB9F81AF}"/>
              </a:ext>
            </a:extLst>
          </p:cNvPr>
          <p:cNvSpPr txBox="1"/>
          <p:nvPr/>
        </p:nvSpPr>
        <p:spPr>
          <a:xfrm>
            <a:off x="251520" y="5017325"/>
            <a:ext cx="8640960" cy="1446550"/>
          </a:xfrm>
          <a:prstGeom prst="rect">
            <a:avLst/>
          </a:prstGeom>
          <a:noFill/>
        </p:spPr>
        <p:txBody>
          <a:bodyPr wrap="square">
            <a:spAutoFit/>
          </a:bodyPr>
          <a:lstStyle/>
          <a:p>
            <a:r>
              <a:rPr lang="it-IT" sz="2200" dirty="0">
                <a:solidFill>
                  <a:srgbClr val="FFFF00"/>
                </a:solidFill>
              </a:rPr>
              <a:t>Durante l’eclissi totale si vede ‘la corona’ solare, cioè gas emessi dalla superficie</a:t>
            </a:r>
          </a:p>
          <a:p>
            <a:r>
              <a:rPr lang="it-IT" sz="2200" dirty="0">
                <a:solidFill>
                  <a:schemeClr val="tx1"/>
                </a:solidFill>
              </a:rPr>
              <a:t>Bella immagine in mezzo viene chiamata ‘l’anello con il diamante’</a:t>
            </a:r>
          </a:p>
          <a:p>
            <a:r>
              <a:rPr lang="it-IT" sz="2200" dirty="0">
                <a:solidFill>
                  <a:schemeClr val="tx1"/>
                </a:solidFill>
              </a:rPr>
              <a:t>Sopra costruzioni megalitiche (astronomiche?)</a:t>
            </a:r>
            <a:endParaRPr lang="it-IT" sz="2200" dirty="0"/>
          </a:p>
        </p:txBody>
      </p:sp>
    </p:spTree>
    <p:extLst>
      <p:ext uri="{BB962C8B-B14F-4D97-AF65-F5344CB8AC3E}">
        <p14:creationId xmlns:p14="http://schemas.microsoft.com/office/powerpoint/2010/main" val="2694525933"/>
      </p:ext>
    </p:extLst>
  </p:cSld>
  <p:clrMapOvr>
    <a:masterClrMapping/>
  </p:clrMapOvr>
</p:sld>
</file>

<file path=ppt/theme/theme1.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6671</TotalTime>
  <Words>1535</Words>
  <Application>Microsoft Office PowerPoint</Application>
  <PresentationFormat>Presentazione su schermo (4:3)</PresentationFormat>
  <Paragraphs>140</Paragraphs>
  <Slides>29</Slides>
  <Notes>0</Notes>
  <HiddenSlides>0</HiddenSlides>
  <MMClips>0</MMClips>
  <ScaleCrop>false</ScaleCrop>
  <HeadingPairs>
    <vt:vector size="6" baseType="variant">
      <vt:variant>
        <vt:lpstr>Caratteri utilizzati</vt:lpstr>
      </vt:variant>
      <vt:variant>
        <vt:i4>1</vt:i4>
      </vt:variant>
      <vt:variant>
        <vt:lpstr>Tema</vt:lpstr>
      </vt:variant>
      <vt:variant>
        <vt:i4>1</vt:i4>
      </vt:variant>
      <vt:variant>
        <vt:lpstr>Titoli diapositive</vt:lpstr>
      </vt:variant>
      <vt:variant>
        <vt:i4>29</vt:i4>
      </vt:variant>
    </vt:vector>
  </HeadingPairs>
  <TitlesOfParts>
    <vt:vector size="31" baseType="lpstr">
      <vt:lpstr>Arial</vt:lpstr>
      <vt:lpstr>Projekt domyślny</vt:lpstr>
      <vt:lpstr>Il metodo costruttivista di insegnare l’astronomia</vt:lpstr>
      <vt:lpstr>Astrofili (trentini): osservatorio di Monte Bondone</vt:lpstr>
      <vt:lpstr>Astrofili (trentini) quasi professionali (Museo delle Scienze)</vt:lpstr>
      <vt:lpstr>Vittorio Napoli: eclissi parziale di Sole (2021) </vt:lpstr>
      <vt:lpstr>Vittorio Napoli (UniTn), un appassionato insegnante e divulgatore scientifico</vt:lpstr>
      <vt:lpstr>Vittorio Napoli: eclissi parziale di Sole (2021) </vt:lpstr>
      <vt:lpstr>Con gli occhi propri (dott. Vittorio Napoli, Trento)</vt:lpstr>
      <vt:lpstr>Presentazione standard di PowerPoint</vt:lpstr>
      <vt:lpstr>Presentazione standard di PowerPoint</vt:lpstr>
      <vt:lpstr>Presentazione standard di PowerPoint</vt:lpstr>
      <vt:lpstr>Presentazione standard di PowerPoint</vt:lpstr>
      <vt:lpstr>Che cosa fa l’astronomo?</vt:lpstr>
      <vt:lpstr>Non solo che cosa, ma anche perché</vt:lpstr>
      <vt:lpstr>Prima la motivazione</vt:lpstr>
      <vt:lpstr>L’anno normale, l’anno bisestile </vt:lpstr>
      <vt:lpstr>‘Rivoluzione di Ottobre’ cade in novembre</vt:lpstr>
      <vt:lpstr>Riferimento alle nozioni già note (da altrui)</vt:lpstr>
      <vt:lpstr>Quante stelle ci sono sul cielo?</vt:lpstr>
      <vt:lpstr>All’interno della nostra Galassia</vt:lpstr>
      <vt:lpstr>Scegliti una stella tutta per te!</vt:lpstr>
      <vt:lpstr>Il meteorite più importante per noi, umani</vt:lpstr>
      <vt:lpstr>Parlare in modo semplice</vt:lpstr>
      <vt:lpstr>Sfruttare ogni occasione per riferimenti interdisciplinari, possibilmente umanistici o culturali </vt:lpstr>
      <vt:lpstr>Sistema geocentrico ↔ sistema eliocentrico</vt:lpstr>
      <vt:lpstr>Perché l’orologi gira in senso orario?</vt:lpstr>
      <vt:lpstr>Presentazione standard di PowerPoint</vt:lpstr>
      <vt:lpstr>Un problema difficile (la corrispondenza tra due sistemi di riferimento) trattiamo da diversi punti di vista</vt:lpstr>
      <vt:lpstr>Presentazione standard di PowerPoint</vt:lpstr>
      <vt:lpstr>Ci manca il gas?</vt:lpstr>
    </vt:vector>
  </TitlesOfParts>
  <Company>PAP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principio…</dc:title>
  <dc:creator>GK</dc:creator>
  <cp:lastModifiedBy>Maria Karwasz</cp:lastModifiedBy>
  <cp:revision>169</cp:revision>
  <dcterms:created xsi:type="dcterms:W3CDTF">2006-02-09T22:46:12Z</dcterms:created>
  <dcterms:modified xsi:type="dcterms:W3CDTF">2022-03-16T10:47:15Z</dcterms:modified>
</cp:coreProperties>
</file>