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78" r:id="rId2"/>
    <p:sldId id="295" r:id="rId3"/>
    <p:sldId id="293" r:id="rId4"/>
    <p:sldId id="298" r:id="rId5"/>
    <p:sldId id="301" r:id="rId6"/>
    <p:sldId id="299" r:id="rId7"/>
    <p:sldId id="479" r:id="rId8"/>
    <p:sldId id="306" r:id="rId9"/>
    <p:sldId id="358" r:id="rId10"/>
    <p:sldId id="341" r:id="rId11"/>
    <p:sldId id="356" r:id="rId12"/>
    <p:sldId id="359" r:id="rId13"/>
    <p:sldId id="355" r:id="rId14"/>
    <p:sldId id="308" r:id="rId15"/>
    <p:sldId id="477" r:id="rId16"/>
    <p:sldId id="478" r:id="rId17"/>
    <p:sldId id="272" r:id="rId18"/>
    <p:sldId id="366" r:id="rId19"/>
    <p:sldId id="380" r:id="rId20"/>
    <p:sldId id="361" r:id="rId21"/>
    <p:sldId id="362" r:id="rId22"/>
    <p:sldId id="363" r:id="rId23"/>
    <p:sldId id="491" r:id="rId24"/>
    <p:sldId id="364" r:id="rId25"/>
    <p:sldId id="266" r:id="rId26"/>
    <p:sldId id="481" r:id="rId27"/>
    <p:sldId id="365" r:id="rId28"/>
    <p:sldId id="490" r:id="rId29"/>
    <p:sldId id="315" r:id="rId30"/>
    <p:sldId id="316" r:id="rId31"/>
    <p:sldId id="381" r:id="rId32"/>
    <p:sldId id="495" r:id="rId33"/>
    <p:sldId id="309" r:id="rId34"/>
    <p:sldId id="492" r:id="rId35"/>
    <p:sldId id="346" r:id="rId36"/>
    <p:sldId id="493" r:id="rId37"/>
    <p:sldId id="335" r:id="rId38"/>
    <p:sldId id="360" r:id="rId39"/>
    <p:sldId id="265" r:id="rId40"/>
    <p:sldId id="482" r:id="rId41"/>
    <p:sldId id="258" r:id="rId42"/>
    <p:sldId id="259" r:id="rId43"/>
    <p:sldId id="345" r:id="rId44"/>
    <p:sldId id="373" r:id="rId45"/>
    <p:sldId id="372" r:id="rId46"/>
    <p:sldId id="494" r:id="rId47"/>
    <p:sldId id="368" r:id="rId48"/>
    <p:sldId id="465" r:id="rId49"/>
    <p:sldId id="466" r:id="rId50"/>
    <p:sldId id="472" r:id="rId51"/>
    <p:sldId id="474" r:id="rId52"/>
    <p:sldId id="400" r:id="rId53"/>
    <p:sldId id="496" r:id="rId54"/>
    <p:sldId id="369" r:id="rId55"/>
    <p:sldId id="374" r:id="rId56"/>
    <p:sldId id="375" r:id="rId57"/>
    <p:sldId id="475" r:id="rId58"/>
    <p:sldId id="395" r:id="rId59"/>
    <p:sldId id="476" r:id="rId60"/>
    <p:sldId id="378" r:id="rId61"/>
    <p:sldId id="379" r:id="rId62"/>
    <p:sldId id="357" r:id="rId63"/>
    <p:sldId id="321" r:id="rId64"/>
    <p:sldId id="324" r:id="rId65"/>
    <p:sldId id="480" r:id="rId66"/>
    <p:sldId id="489" r:id="rId67"/>
    <p:sldId id="332" r:id="rId68"/>
    <p:sldId id="291" r:id="rId69"/>
    <p:sldId id="334" r:id="rId70"/>
    <p:sldId id="297" r:id="rId71"/>
    <p:sldId id="294" r:id="rId72"/>
    <p:sldId id="470" r:id="rId73"/>
    <p:sldId id="287" r:id="rId74"/>
    <p:sldId id="463" r:id="rId75"/>
    <p:sldId id="274" r:id="rId76"/>
    <p:sldId id="268" r:id="rId77"/>
    <p:sldId id="330" r:id="rId78"/>
    <p:sldId id="256" r:id="rId79"/>
    <p:sldId id="340" r:id="rId80"/>
    <p:sldId id="339" r:id="rId81"/>
    <p:sldId id="473" r:id="rId82"/>
    <p:sldId id="319" r:id="rId83"/>
    <p:sldId id="396" r:id="rId84"/>
    <p:sldId id="351" r:id="rId85"/>
    <p:sldId id="483" r:id="rId86"/>
    <p:sldId id="389" r:id="rId87"/>
    <p:sldId id="484" r:id="rId88"/>
    <p:sldId id="487" r:id="rId89"/>
    <p:sldId id="485" r:id="rId90"/>
    <p:sldId id="486" r:id="rId91"/>
    <p:sldId id="307" r:id="rId92"/>
    <p:sldId id="312" r:id="rId93"/>
    <p:sldId id="488" r:id="rId94"/>
    <p:sldId id="377" r:id="rId95"/>
    <p:sldId id="402" r:id="rId96"/>
    <p:sldId id="403" r:id="rId97"/>
    <p:sldId id="404" r:id="rId98"/>
    <p:sldId id="289" r:id="rId99"/>
    <p:sldId id="471" r:id="rId100"/>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003300"/>
    <a:srgbClr val="008000"/>
    <a:srgbClr val="33CC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72" autoAdjust="0"/>
    <p:restoredTop sz="94718" autoAdjust="0"/>
  </p:normalViewPr>
  <p:slideViewPr>
    <p:cSldViewPr>
      <p:cViewPr varScale="1">
        <p:scale>
          <a:sx n="69" d="100"/>
          <a:sy n="69" d="100"/>
        </p:scale>
        <p:origin x="7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53.35938" units="1/cm"/>
          <inkml:channelProperty channel="Y" name="resolution" value="53.33333" units="1/cm"/>
        </inkml:channelProperties>
      </inkml:inkSource>
      <inkml:timestamp xml:id="ts0" timeString="2019-09-17T14:51:19.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3863 1720</inkml:trace>
  <inkml:trace contextRef="#ctx0" brushRef="#br0" timeOffset="1126">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1F11440-40E9-4609-8176-9AD51FB12FEF}"/>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DCD8E68-7382-41BB-8FBA-328345D89AF4}"/>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3076" name="Rectangle 4">
            <a:extLst>
              <a:ext uri="{FF2B5EF4-FFF2-40B4-BE49-F238E27FC236}">
                <a16:creationId xmlns:a16="http://schemas.microsoft.com/office/drawing/2014/main" id="{9E7F0C36-AE23-44E7-804B-B3B1FB2A3C81}"/>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17307EF3-5C80-4AD4-9EFA-E43597802155}"/>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DB2381A3-2B5A-434F-9DBC-814714F3E823}"/>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6789614C-69BC-435A-886E-348E87779018}"/>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53E33F30-7A1C-4C35-99BF-6684F05D6524}"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6B30AD4-3811-420C-9998-7AE583E96F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BDF204-212A-4E4B-92F9-650CDDC3DE30}" type="slidenum">
              <a:rPr lang="pl-PL" altLang="it-IT" smtClean="0"/>
              <a:pPr/>
              <a:t>8</a:t>
            </a:fld>
            <a:endParaRPr lang="pl-PL" altLang="it-IT"/>
          </a:p>
        </p:txBody>
      </p:sp>
      <p:sp>
        <p:nvSpPr>
          <p:cNvPr id="12291" name="Rectangle 7">
            <a:extLst>
              <a:ext uri="{FF2B5EF4-FFF2-40B4-BE49-F238E27FC236}">
                <a16:creationId xmlns:a16="http://schemas.microsoft.com/office/drawing/2014/main" id="{D1E89908-9B00-4784-A10E-6EC7A70F5482}"/>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7" tIns="49528" rIns="99057" bIns="49528" anchor="b"/>
          <a:lstStyle>
            <a:lvl1pPr defTabSz="990600">
              <a:defRPr>
                <a:solidFill>
                  <a:schemeClr val="tx1"/>
                </a:solidFill>
                <a:latin typeface="Arial" panose="020B0604020202020204" pitchFamily="34" charset="0"/>
                <a:cs typeface="Arial" panose="020B0604020202020204" pitchFamily="34" charset="0"/>
              </a:defRPr>
            </a:lvl1pPr>
            <a:lvl2pPr marL="804863" indent="-309563" defTabSz="990600">
              <a:defRPr>
                <a:solidFill>
                  <a:schemeClr val="tx1"/>
                </a:solidFill>
                <a:latin typeface="Arial" panose="020B0604020202020204" pitchFamily="34" charset="0"/>
                <a:cs typeface="Arial" panose="020B0604020202020204" pitchFamily="34" charset="0"/>
              </a:defRPr>
            </a:lvl2pPr>
            <a:lvl3pPr marL="1238250" indent="-247650" defTabSz="990600">
              <a:defRPr>
                <a:solidFill>
                  <a:schemeClr val="tx1"/>
                </a:solidFill>
                <a:latin typeface="Arial" panose="020B0604020202020204" pitchFamily="34" charset="0"/>
                <a:cs typeface="Arial" panose="020B0604020202020204" pitchFamily="34" charset="0"/>
              </a:defRPr>
            </a:lvl3pPr>
            <a:lvl4pPr marL="1733550" indent="-247650" defTabSz="990600">
              <a:defRPr>
                <a:solidFill>
                  <a:schemeClr val="tx1"/>
                </a:solidFill>
                <a:latin typeface="Arial" panose="020B0604020202020204" pitchFamily="34" charset="0"/>
                <a:cs typeface="Arial" panose="020B0604020202020204" pitchFamily="34" charset="0"/>
              </a:defRPr>
            </a:lvl4pPr>
            <a:lvl5pPr marL="2228850" indent="-247650" defTabSz="990600">
              <a:defRPr>
                <a:solidFill>
                  <a:schemeClr val="tx1"/>
                </a:solidFill>
                <a:latin typeface="Arial" panose="020B0604020202020204" pitchFamily="34" charset="0"/>
                <a:cs typeface="Arial" panose="020B0604020202020204" pitchFamily="34" charset="0"/>
              </a:defRPr>
            </a:lvl5pPr>
            <a:lvl6pPr marL="2686050" indent="-24765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FF4440F-AB99-4B2A-8491-DFD87C573A2C}" type="slidenum">
              <a:rPr lang="en-GB" altLang="it-IT" sz="1300">
                <a:ea typeface="MS PGothic" panose="020B0600070205080204" pitchFamily="34" charset="-128"/>
              </a:rPr>
              <a:pPr algn="r"/>
              <a:t>8</a:t>
            </a:fld>
            <a:endParaRPr lang="en-GB" altLang="it-IT" sz="1300">
              <a:ea typeface="MS PGothic" panose="020B0600070205080204" pitchFamily="34" charset="-128"/>
            </a:endParaRPr>
          </a:p>
        </p:txBody>
      </p:sp>
      <p:sp>
        <p:nvSpPr>
          <p:cNvPr id="12292" name="Rectangle 2">
            <a:extLst>
              <a:ext uri="{FF2B5EF4-FFF2-40B4-BE49-F238E27FC236}">
                <a16:creationId xmlns:a16="http://schemas.microsoft.com/office/drawing/2014/main" id="{3B7A1805-67C0-44C6-AB21-34C26992DC99}"/>
              </a:ext>
            </a:extLst>
          </p:cNvPr>
          <p:cNvSpPr>
            <a:spLocks noGrp="1" noRot="1" noChangeAspect="1" noChangeArrowheads="1" noTextEdit="1"/>
          </p:cNvSpPr>
          <p:nvPr>
            <p:ph type="sldImg"/>
          </p:nvPr>
        </p:nvSpPr>
        <p:spPr>
          <a:ln/>
        </p:spPr>
      </p:sp>
      <p:sp>
        <p:nvSpPr>
          <p:cNvPr id="12293" name="Rectangle 3">
            <a:extLst>
              <a:ext uri="{FF2B5EF4-FFF2-40B4-BE49-F238E27FC236}">
                <a16:creationId xmlns:a16="http://schemas.microsoft.com/office/drawing/2014/main" id="{6DB5B31F-5AF5-4AE4-A7C5-5FBD19BA1ED6}"/>
              </a:ext>
            </a:extLst>
          </p:cNvPr>
          <p:cNvSpPr>
            <a:spLocks noGrp="1" noChangeArrowheads="1"/>
          </p:cNvSpPr>
          <p:nvPr>
            <p:ph type="body" idx="1"/>
          </p:nvPr>
        </p:nvSpPr>
        <p:spPr>
          <a:xfrm>
            <a:off x="947738" y="4860925"/>
            <a:ext cx="5207000" cy="46053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F9A6251-7F4F-4A2C-894E-CB4974E3B4F1}"/>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774F738D-4503-41F5-997C-695259B8B7BB}"/>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9F9F726-5C35-4460-B763-7151D7672A22}"/>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D7EE045D-343A-4DFF-BBBB-E803620A5B32}"/>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C7E351B-0792-4E2D-9109-3FAD1D7BCDF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295257E4-68F8-485B-A723-BE7C237720D3}"/>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377BD71-995A-49E7-A267-FA14B903B0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988CF4-A2EE-4BB3-B683-DEE455B38608}" type="slidenum">
              <a:rPr lang="en-US" altLang="it-IT" smtClean="0"/>
              <a:pPr/>
              <a:t>46</a:t>
            </a:fld>
            <a:endParaRPr lang="en-US" altLang="it-IT"/>
          </a:p>
        </p:txBody>
      </p:sp>
      <p:sp>
        <p:nvSpPr>
          <p:cNvPr id="63491" name="Rectangle 2">
            <a:extLst>
              <a:ext uri="{FF2B5EF4-FFF2-40B4-BE49-F238E27FC236}">
                <a16:creationId xmlns:a16="http://schemas.microsoft.com/office/drawing/2014/main" id="{959A0F4A-8830-47FA-BAF8-86FF0E968D2F}"/>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683A8971-5F12-4274-925C-3A8FC5D031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AE446E2-91BB-4F0B-9C28-347AB8E8CF5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5447C840-A2D4-4D60-96B4-8E69702A3A4A}"/>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A757F6E-0B31-436A-B78B-859F36CAE161}"/>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5F33099-EF07-4E38-B651-3B76C97D018B}"/>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1A4A3C9-D50F-40BB-89C0-7ADEC368B7FE}"/>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AE0DA72-280A-4DEC-AFA3-855F62CB29B5}"/>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B342265-B1B8-460F-92C2-E78FE44A5591}"/>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29372099-DB71-4099-970E-E0CC7A219DA3}"/>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515733ED-AAA9-40A9-829A-637365FD86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05F919-4D6A-482F-A5AF-1F1559690796}" type="slidenum">
              <a:rPr lang="en-AU" altLang="it-IT" smtClean="0"/>
              <a:pPr/>
              <a:t>63</a:t>
            </a:fld>
            <a:endParaRPr lang="en-AU" altLang="it-IT"/>
          </a:p>
        </p:txBody>
      </p:sp>
      <p:sp>
        <p:nvSpPr>
          <p:cNvPr id="84995" name="Symbol zastępczy obrazu slajdu 1">
            <a:extLst>
              <a:ext uri="{FF2B5EF4-FFF2-40B4-BE49-F238E27FC236}">
                <a16:creationId xmlns:a16="http://schemas.microsoft.com/office/drawing/2014/main" id="{D69F2692-4884-4075-BA40-762616C37A58}"/>
              </a:ext>
            </a:extLst>
          </p:cNvPr>
          <p:cNvSpPr>
            <a:spLocks noGrp="1" noRot="1" noChangeAspect="1" noChangeArrowheads="1" noTextEdit="1"/>
          </p:cNvSpPr>
          <p:nvPr>
            <p:ph type="sldImg"/>
          </p:nvPr>
        </p:nvSpPr>
        <p:spPr>
          <a:ln/>
        </p:spPr>
      </p:sp>
      <p:sp>
        <p:nvSpPr>
          <p:cNvPr id="84996" name="Symbol zastępczy notatek 2">
            <a:extLst>
              <a:ext uri="{FF2B5EF4-FFF2-40B4-BE49-F238E27FC236}">
                <a16:creationId xmlns:a16="http://schemas.microsoft.com/office/drawing/2014/main" id="{E15A74B8-DA94-49DE-ADAE-6EFF4858EA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a:p>
        </p:txBody>
      </p:sp>
      <p:sp>
        <p:nvSpPr>
          <p:cNvPr id="84997" name="Symbol zastępczy numeru slajdu 3">
            <a:extLst>
              <a:ext uri="{FF2B5EF4-FFF2-40B4-BE49-F238E27FC236}">
                <a16:creationId xmlns:a16="http://schemas.microsoft.com/office/drawing/2014/main" id="{B8E7B790-1CEA-4D5F-A26E-ED50E50EBE5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238DD6E-12FC-44BD-B959-9CA5E4F319BB}" type="slidenum">
              <a:rPr lang="en-US" altLang="it-IT" sz="1200">
                <a:latin typeface="Calibri" panose="020F0502020204030204" pitchFamily="34" charset="0"/>
              </a:rPr>
              <a:pPr algn="r"/>
              <a:t>63</a:t>
            </a:fld>
            <a:endParaRPr lang="en-US" altLang="it-IT"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D009860-9D34-4355-9421-D458F52A8E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933460-1A6A-45A4-806A-612CEF3A200E}" type="slidenum">
              <a:rPr lang="en-AU" altLang="it-IT" smtClean="0"/>
              <a:pPr/>
              <a:t>64</a:t>
            </a:fld>
            <a:endParaRPr lang="en-AU" altLang="it-IT"/>
          </a:p>
        </p:txBody>
      </p:sp>
      <p:sp>
        <p:nvSpPr>
          <p:cNvPr id="87043" name="Symbol zastępczy obrazu slajdu 1">
            <a:extLst>
              <a:ext uri="{FF2B5EF4-FFF2-40B4-BE49-F238E27FC236}">
                <a16:creationId xmlns:a16="http://schemas.microsoft.com/office/drawing/2014/main" id="{73B6AEC5-EA97-4845-B58C-D4DE328998B7}"/>
              </a:ext>
            </a:extLst>
          </p:cNvPr>
          <p:cNvSpPr>
            <a:spLocks noGrp="1" noRot="1" noChangeAspect="1" noChangeArrowheads="1" noTextEdit="1"/>
          </p:cNvSpPr>
          <p:nvPr>
            <p:ph type="sldImg"/>
          </p:nvPr>
        </p:nvSpPr>
        <p:spPr>
          <a:ln/>
        </p:spPr>
      </p:sp>
      <p:sp>
        <p:nvSpPr>
          <p:cNvPr id="87044" name="Symbol zastępczy notatek 2">
            <a:extLst>
              <a:ext uri="{FF2B5EF4-FFF2-40B4-BE49-F238E27FC236}">
                <a16:creationId xmlns:a16="http://schemas.microsoft.com/office/drawing/2014/main" id="{C37AB237-1A0C-4F8E-ACE4-445D96C64A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a:p>
        </p:txBody>
      </p:sp>
      <p:sp>
        <p:nvSpPr>
          <p:cNvPr id="87045" name="Symbol zastępczy numeru slajdu 3">
            <a:extLst>
              <a:ext uri="{FF2B5EF4-FFF2-40B4-BE49-F238E27FC236}">
                <a16:creationId xmlns:a16="http://schemas.microsoft.com/office/drawing/2014/main" id="{CDBA480D-01E7-42E4-891C-28A90D8E77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78B14B10-B748-4F1E-8BFD-7C04AF267BB9}" type="slidenum">
              <a:rPr lang="en-US" altLang="it-IT" sz="1200">
                <a:latin typeface="Calibri" panose="020F0502020204030204" pitchFamily="34" charset="0"/>
              </a:rPr>
              <a:pPr algn="r"/>
              <a:t>64</a:t>
            </a:fld>
            <a:endParaRPr lang="en-US" altLang="it-IT"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8B7D0E9-6E0E-41D3-A0A4-DDFB49116E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B15AB7-9774-4A22-9982-A7A6D83858C0}" type="slidenum">
              <a:rPr lang="en-AU" altLang="it-IT" smtClean="0"/>
              <a:pPr/>
              <a:t>15</a:t>
            </a:fld>
            <a:endParaRPr lang="en-AU" altLang="it-IT"/>
          </a:p>
        </p:txBody>
      </p:sp>
      <p:sp>
        <p:nvSpPr>
          <p:cNvPr id="20483" name="Rectangle 2">
            <a:extLst>
              <a:ext uri="{FF2B5EF4-FFF2-40B4-BE49-F238E27FC236}">
                <a16:creationId xmlns:a16="http://schemas.microsoft.com/office/drawing/2014/main" id="{13B80ACD-65DF-48FC-B5EC-2659B6CC25FE}"/>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45B02409-964E-4FBC-8D55-32DDDB7BB96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F0473E49-AD92-41E2-992F-F4C05B4B4C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96E149-2FEB-45C3-AB15-F54E5B6FB0E3}" type="slidenum">
              <a:rPr lang="en-AU" altLang="it-IT" smtClean="0"/>
              <a:pPr/>
              <a:t>70</a:t>
            </a:fld>
            <a:endParaRPr lang="en-AU" altLang="it-IT"/>
          </a:p>
        </p:txBody>
      </p:sp>
      <p:sp>
        <p:nvSpPr>
          <p:cNvPr id="94211" name="Symbol zastępczy obrazu slajdu 1">
            <a:extLst>
              <a:ext uri="{FF2B5EF4-FFF2-40B4-BE49-F238E27FC236}">
                <a16:creationId xmlns:a16="http://schemas.microsoft.com/office/drawing/2014/main" id="{14B4B285-24A8-4925-8DA6-986147284AF0}"/>
              </a:ext>
            </a:extLst>
          </p:cNvPr>
          <p:cNvSpPr>
            <a:spLocks noGrp="1" noRot="1" noChangeAspect="1" noChangeArrowheads="1" noTextEdit="1"/>
          </p:cNvSpPr>
          <p:nvPr>
            <p:ph type="sldImg"/>
          </p:nvPr>
        </p:nvSpPr>
        <p:spPr>
          <a:ln/>
        </p:spPr>
      </p:sp>
      <p:sp>
        <p:nvSpPr>
          <p:cNvPr id="94212" name="Symbol zastępczy notatek 2">
            <a:extLst>
              <a:ext uri="{FF2B5EF4-FFF2-40B4-BE49-F238E27FC236}">
                <a16:creationId xmlns:a16="http://schemas.microsoft.com/office/drawing/2014/main" id="{3398D0E1-C9A3-4FE2-A72E-C0CF4FB675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Środkowe slajdy</a:t>
            </a:r>
            <a:endParaRPr lang="en-US" altLang="it-IT"/>
          </a:p>
        </p:txBody>
      </p:sp>
      <p:sp>
        <p:nvSpPr>
          <p:cNvPr id="94213" name="Symbol zastępczy numeru slajdu 3">
            <a:extLst>
              <a:ext uri="{FF2B5EF4-FFF2-40B4-BE49-F238E27FC236}">
                <a16:creationId xmlns:a16="http://schemas.microsoft.com/office/drawing/2014/main" id="{BB6764ED-C8A8-4177-95A3-58B4B8551E2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4343540-8461-429E-A973-2ECB4C82DAF0}" type="slidenum">
              <a:rPr lang="en-US" altLang="it-IT" sz="1200">
                <a:latin typeface="Calibri" panose="020F0502020204030204" pitchFamily="34" charset="0"/>
              </a:rPr>
              <a:pPr algn="r"/>
              <a:t>70</a:t>
            </a:fld>
            <a:endParaRPr lang="en-US" altLang="it-IT"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BF9236ED-D365-4FF1-9CD6-FA084F84D4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3C7765-C3F2-4A9E-879A-3B8CA58CBF56}" type="slidenum">
              <a:rPr lang="en-AU" altLang="it-IT" smtClean="0"/>
              <a:pPr/>
              <a:t>73</a:t>
            </a:fld>
            <a:endParaRPr lang="en-AU" altLang="it-IT"/>
          </a:p>
        </p:txBody>
      </p:sp>
      <p:sp>
        <p:nvSpPr>
          <p:cNvPr id="98307" name="Rectangle 2">
            <a:extLst>
              <a:ext uri="{FF2B5EF4-FFF2-40B4-BE49-F238E27FC236}">
                <a16:creationId xmlns:a16="http://schemas.microsoft.com/office/drawing/2014/main" id="{DB000201-F0CE-4CA5-BEE7-A55FCA5F32E2}"/>
              </a:ext>
            </a:extLst>
          </p:cNvPr>
          <p:cNvSpPr>
            <a:spLocks noRot="1" noChangeArrowheads="1" noTextEdit="1"/>
          </p:cNvSpPr>
          <p:nvPr>
            <p:ph type="sldImg"/>
          </p:nvPr>
        </p:nvSpPr>
        <p:spPr>
          <a:ln/>
        </p:spPr>
      </p:sp>
      <p:sp>
        <p:nvSpPr>
          <p:cNvPr id="98308" name="Rectangle 3">
            <a:extLst>
              <a:ext uri="{FF2B5EF4-FFF2-40B4-BE49-F238E27FC236}">
                <a16:creationId xmlns:a16="http://schemas.microsoft.com/office/drawing/2014/main" id="{D9605DE0-53F3-4BE4-A024-4F8B409DF2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31D792-2FB0-4223-8CB4-32BA0E0AD1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854A89-F8FB-4E94-904E-9EBBEEAE260A}" type="slidenum">
              <a:rPr lang="en-AU" altLang="it-IT" smtClean="0"/>
              <a:pPr/>
              <a:t>88</a:t>
            </a:fld>
            <a:endParaRPr lang="en-AU" altLang="it-IT"/>
          </a:p>
        </p:txBody>
      </p:sp>
      <p:sp>
        <p:nvSpPr>
          <p:cNvPr id="114691" name="Symbol zastępczy obrazu slajdu 1">
            <a:extLst>
              <a:ext uri="{FF2B5EF4-FFF2-40B4-BE49-F238E27FC236}">
                <a16:creationId xmlns:a16="http://schemas.microsoft.com/office/drawing/2014/main" id="{371CABC7-4568-46D8-BF2D-1530FAA58131}"/>
              </a:ext>
            </a:extLst>
          </p:cNvPr>
          <p:cNvSpPr>
            <a:spLocks noGrp="1" noRot="1" noChangeAspect="1" noChangeArrowheads="1" noTextEdit="1"/>
          </p:cNvSpPr>
          <p:nvPr>
            <p:ph type="sldImg"/>
          </p:nvPr>
        </p:nvSpPr>
        <p:spPr>
          <a:ln/>
        </p:spPr>
      </p:sp>
      <p:sp>
        <p:nvSpPr>
          <p:cNvPr id="114692" name="Symbol zastępczy notatek 2">
            <a:extLst>
              <a:ext uri="{FF2B5EF4-FFF2-40B4-BE49-F238E27FC236}">
                <a16:creationId xmlns:a16="http://schemas.microsoft.com/office/drawing/2014/main" id="{BBF70AF4-887E-461D-B55A-EC23620A3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a:p>
        </p:txBody>
      </p:sp>
      <p:sp>
        <p:nvSpPr>
          <p:cNvPr id="114693" name="Symbol zastępczy numeru slajdu 3">
            <a:extLst>
              <a:ext uri="{FF2B5EF4-FFF2-40B4-BE49-F238E27FC236}">
                <a16:creationId xmlns:a16="http://schemas.microsoft.com/office/drawing/2014/main" id="{A83FD1FA-83AC-41DD-8D61-87E53841671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7CFE0A3-E4AF-4384-9D16-9FFDCBC7BC9E}" type="slidenum">
              <a:rPr lang="en-US" altLang="it-IT" sz="1200">
                <a:latin typeface="Calibri" panose="020F0502020204030204" pitchFamily="34" charset="0"/>
              </a:rPr>
              <a:pPr algn="r"/>
              <a:t>88</a:t>
            </a:fld>
            <a:endParaRPr lang="en-US" altLang="it-IT"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87DF78D-4D3A-4646-B12E-9435FED19C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FEE188-8615-4FCD-8EFD-2964BF91059B}" type="slidenum">
              <a:rPr lang="en-AU" altLang="it-IT" smtClean="0"/>
              <a:pPr/>
              <a:t>93</a:t>
            </a:fld>
            <a:endParaRPr lang="en-AU" altLang="it-IT"/>
          </a:p>
        </p:txBody>
      </p:sp>
      <p:sp>
        <p:nvSpPr>
          <p:cNvPr id="120835" name="Symbol zastępczy obrazu slajdu 1">
            <a:extLst>
              <a:ext uri="{FF2B5EF4-FFF2-40B4-BE49-F238E27FC236}">
                <a16:creationId xmlns:a16="http://schemas.microsoft.com/office/drawing/2014/main" id="{F73F6F86-35AF-4FBF-B5AC-390A70635883}"/>
              </a:ext>
            </a:extLst>
          </p:cNvPr>
          <p:cNvSpPr>
            <a:spLocks noGrp="1" noRot="1" noChangeAspect="1" noChangeArrowheads="1" noTextEdit="1"/>
          </p:cNvSpPr>
          <p:nvPr>
            <p:ph type="sldImg"/>
          </p:nvPr>
        </p:nvSpPr>
        <p:spPr>
          <a:ln/>
        </p:spPr>
      </p:sp>
      <p:sp>
        <p:nvSpPr>
          <p:cNvPr id="120836" name="Symbol zastępczy notatek 2">
            <a:extLst>
              <a:ext uri="{FF2B5EF4-FFF2-40B4-BE49-F238E27FC236}">
                <a16:creationId xmlns:a16="http://schemas.microsoft.com/office/drawing/2014/main" id="{9B6A132C-83BB-476D-AD9C-1201704FD3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a:p>
        </p:txBody>
      </p:sp>
      <p:sp>
        <p:nvSpPr>
          <p:cNvPr id="120837" name="Symbol zastępczy numeru slajdu 3">
            <a:extLst>
              <a:ext uri="{FF2B5EF4-FFF2-40B4-BE49-F238E27FC236}">
                <a16:creationId xmlns:a16="http://schemas.microsoft.com/office/drawing/2014/main" id="{3FFACE08-940E-4B35-A534-33A2ECEF2FE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4A741491-F067-4062-A0E2-91EFD46E4415}" type="slidenum">
              <a:rPr lang="en-US" altLang="it-IT" sz="1200">
                <a:latin typeface="Calibri" panose="020F0502020204030204" pitchFamily="34" charset="0"/>
              </a:rPr>
              <a:pPr algn="r"/>
              <a:t>93</a:t>
            </a:fld>
            <a:endParaRPr lang="en-US" altLang="it-IT"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BE1DB4D4-5AA2-4DFC-89D2-5DC1DC46B8F3}"/>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5B279DD3-FAA1-4292-8C76-9394BC6F8C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A17E8A9-D312-44A3-B9A7-F33F308250B5}"/>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0FF90866-F9B3-4268-8AF9-6360511965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5D5AEA9E-05DE-412B-A18E-5310616AA6BC}"/>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5719E294-BF06-4E39-A1EC-17AA1C42A7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7892E383-EF07-4F93-B23F-B4855C305673}"/>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6E0C9ADE-35BB-4DED-BE80-5A88263A6BAB}"/>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B7B1DDB-2262-4222-A3E3-5EACA5818B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893885-7C55-4D85-938E-AB2D77A84281}" type="slidenum">
              <a:rPr lang="en-AU" altLang="it-IT" smtClean="0"/>
              <a:pPr/>
              <a:t>16</a:t>
            </a:fld>
            <a:endParaRPr lang="en-AU" altLang="it-IT"/>
          </a:p>
        </p:txBody>
      </p:sp>
      <p:sp>
        <p:nvSpPr>
          <p:cNvPr id="22531" name="Rectangle 2">
            <a:extLst>
              <a:ext uri="{FF2B5EF4-FFF2-40B4-BE49-F238E27FC236}">
                <a16:creationId xmlns:a16="http://schemas.microsoft.com/office/drawing/2014/main" id="{DB76D391-EB19-4EDB-8465-588682E2C523}"/>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7B966AE0-3FAE-43AF-9583-4635518395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621965D-1096-4C7B-AC99-D7FBEB552E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0F1939-86ED-4A9A-90AC-4FF214A8B25F}" type="slidenum">
              <a:rPr lang="en-AU" altLang="it-IT" smtClean="0"/>
              <a:pPr/>
              <a:t>17</a:t>
            </a:fld>
            <a:endParaRPr lang="en-AU" altLang="it-IT"/>
          </a:p>
        </p:txBody>
      </p:sp>
      <p:sp>
        <p:nvSpPr>
          <p:cNvPr id="24579" name="Rectangle 2">
            <a:extLst>
              <a:ext uri="{FF2B5EF4-FFF2-40B4-BE49-F238E27FC236}">
                <a16:creationId xmlns:a16="http://schemas.microsoft.com/office/drawing/2014/main" id="{4B36216B-B85F-4939-A9DE-A6D5C0FB025F}"/>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5055B6FC-2E75-4E6B-A9FF-C2288A5EAC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1B23187-00B2-4356-86F0-4618A6943F08}"/>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AEBB7943-3D9F-41B3-995F-D127A5AFE965}"/>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818DCCF-0041-498A-8AB1-E487C49559F0}"/>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6486634-25AD-42C5-B789-2C49ACBFCCF4}"/>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91E8CF3-166B-4C0C-A41D-C0F15DA7A7ED}"/>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3713860C-F1C4-4A3B-84A1-B1E9E8001D4D}"/>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1690F0E-8B30-4A11-8FE2-B69E0FF58548}"/>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DF62D935-EFDC-44BF-A843-F750A8BDDB7E}"/>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7D38AA7-E8A1-4EF5-9C23-569349B888ED}"/>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6ED636D3-DCB6-4638-B4CE-803D8BACACE6}"/>
              </a:ext>
            </a:extLst>
          </p:cNvPr>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F6F51725-CB5A-4178-A8EA-E102C767C29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31944ECC-88BB-4B0B-B11D-E785D531F69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8AC5B586-95E1-450D-8B42-EA73F882EC5D}"/>
              </a:ext>
            </a:extLst>
          </p:cNvPr>
          <p:cNvSpPr>
            <a:spLocks noGrp="1" noChangeArrowheads="1"/>
          </p:cNvSpPr>
          <p:nvPr>
            <p:ph type="sldNum" sz="quarter" idx="12"/>
          </p:nvPr>
        </p:nvSpPr>
        <p:spPr>
          <a:ln/>
        </p:spPr>
        <p:txBody>
          <a:bodyPr/>
          <a:lstStyle>
            <a:lvl1pPr>
              <a:defRPr/>
            </a:lvl1pPr>
          </a:lstStyle>
          <a:p>
            <a:pPr>
              <a:defRPr/>
            </a:pPr>
            <a:fld id="{1481BFAB-9184-4613-A620-98DD57BD71E3}" type="slidenum">
              <a:rPr lang="pl-PL" altLang="it-IT"/>
              <a:pPr>
                <a:defRPr/>
              </a:pPr>
              <a:t>‹N›</a:t>
            </a:fld>
            <a:endParaRPr lang="pl-PL" altLang="it-IT"/>
          </a:p>
        </p:txBody>
      </p:sp>
    </p:spTree>
    <p:extLst>
      <p:ext uri="{BB962C8B-B14F-4D97-AF65-F5344CB8AC3E}">
        <p14:creationId xmlns:p14="http://schemas.microsoft.com/office/powerpoint/2010/main" val="8441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D46DF09-7365-420F-AA44-55238CF3F91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2DEEF9E0-5497-44C2-A1B4-D0272BC45AE6}"/>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9DFB1D8E-64B0-4A34-A2E5-00C71D606B08}"/>
              </a:ext>
            </a:extLst>
          </p:cNvPr>
          <p:cNvSpPr>
            <a:spLocks noGrp="1" noChangeArrowheads="1"/>
          </p:cNvSpPr>
          <p:nvPr>
            <p:ph type="sldNum" sz="quarter" idx="12"/>
          </p:nvPr>
        </p:nvSpPr>
        <p:spPr>
          <a:ln/>
        </p:spPr>
        <p:txBody>
          <a:bodyPr/>
          <a:lstStyle>
            <a:lvl1pPr>
              <a:defRPr/>
            </a:lvl1pPr>
          </a:lstStyle>
          <a:p>
            <a:pPr>
              <a:defRPr/>
            </a:pPr>
            <a:fld id="{187B66E7-E3C5-4F3A-9224-8B02976F6681}" type="slidenum">
              <a:rPr lang="pl-PL" altLang="it-IT"/>
              <a:pPr>
                <a:defRPr/>
              </a:pPr>
              <a:t>‹N›</a:t>
            </a:fld>
            <a:endParaRPr lang="pl-PL" altLang="it-IT"/>
          </a:p>
        </p:txBody>
      </p:sp>
    </p:spTree>
    <p:extLst>
      <p:ext uri="{BB962C8B-B14F-4D97-AF65-F5344CB8AC3E}">
        <p14:creationId xmlns:p14="http://schemas.microsoft.com/office/powerpoint/2010/main" val="393572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A1893DA-08BB-45D7-9B7C-5C1D1F97A65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0F95F24-B966-470F-B916-2992C337D80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AAE1C2CF-47AD-46FE-BF63-E64394B31550}"/>
              </a:ext>
            </a:extLst>
          </p:cNvPr>
          <p:cNvSpPr>
            <a:spLocks noGrp="1" noChangeArrowheads="1"/>
          </p:cNvSpPr>
          <p:nvPr>
            <p:ph type="sldNum" sz="quarter" idx="12"/>
          </p:nvPr>
        </p:nvSpPr>
        <p:spPr>
          <a:ln/>
        </p:spPr>
        <p:txBody>
          <a:bodyPr/>
          <a:lstStyle>
            <a:lvl1pPr>
              <a:defRPr/>
            </a:lvl1pPr>
          </a:lstStyle>
          <a:p>
            <a:pPr>
              <a:defRPr/>
            </a:pPr>
            <a:fld id="{92E1A4D5-299B-4C20-8C43-FF10FDAC9C9F}" type="slidenum">
              <a:rPr lang="pl-PL" altLang="it-IT"/>
              <a:pPr>
                <a:defRPr/>
              </a:pPr>
              <a:t>‹N›</a:t>
            </a:fld>
            <a:endParaRPr lang="pl-PL" altLang="it-IT"/>
          </a:p>
        </p:txBody>
      </p:sp>
    </p:spTree>
    <p:extLst>
      <p:ext uri="{BB962C8B-B14F-4D97-AF65-F5344CB8AC3E}">
        <p14:creationId xmlns:p14="http://schemas.microsoft.com/office/powerpoint/2010/main" val="256867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sfolie">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307027" y="236191"/>
            <a:ext cx="8675172" cy="409369"/>
          </a:xfrm>
          <a:prstGeom prst="rect">
            <a:avLst/>
          </a:prstGeom>
        </p:spPr>
        <p:txBody>
          <a:bodyPr/>
          <a:lstStyle>
            <a:lvl1pPr>
              <a:defRPr>
                <a:solidFill>
                  <a:srgbClr val="2761AB"/>
                </a:solidFill>
              </a:defRPr>
            </a:lvl1pPr>
          </a:lstStyle>
          <a:p>
            <a:pPr lvl="0"/>
            <a:r>
              <a:rPr lang="pl-PL" dirty="0"/>
              <a:t>Kliknij, aby edytować style wzorca tekstu</a:t>
            </a:r>
          </a:p>
        </p:txBody>
      </p:sp>
      <p:sp>
        <p:nvSpPr>
          <p:cNvPr id="7" name="Textplatzhalter 2"/>
          <p:cNvSpPr>
            <a:spLocks noGrp="1"/>
          </p:cNvSpPr>
          <p:nvPr>
            <p:ph type="body" sz="quarter" idx="14"/>
          </p:nvPr>
        </p:nvSpPr>
        <p:spPr>
          <a:xfrm>
            <a:off x="307027" y="645560"/>
            <a:ext cx="2543052" cy="409369"/>
          </a:xfrm>
          <a:prstGeom prst="rect">
            <a:avLst/>
          </a:prstGeom>
        </p:spPr>
        <p:txBody>
          <a:bodyPr/>
          <a:lstStyle>
            <a:lvl1pPr>
              <a:defRPr sz="1500">
                <a:solidFill>
                  <a:srgbClr val="2761AB"/>
                </a:solidFill>
              </a:defRPr>
            </a:lvl1pPr>
          </a:lstStyle>
          <a:p>
            <a:pPr lvl="0"/>
            <a:r>
              <a:rPr lang="pl-PL" dirty="0"/>
              <a:t>Kliknij, aby edytować style wzorca tekstu</a:t>
            </a:r>
          </a:p>
        </p:txBody>
      </p:sp>
      <p:sp>
        <p:nvSpPr>
          <p:cNvPr id="22" name="Textplatzhalter 2"/>
          <p:cNvSpPr>
            <a:spLocks noGrp="1"/>
          </p:cNvSpPr>
          <p:nvPr>
            <p:ph type="body" sz="quarter" idx="18"/>
          </p:nvPr>
        </p:nvSpPr>
        <p:spPr>
          <a:xfrm>
            <a:off x="8751987" y="6494925"/>
            <a:ext cx="733480" cy="244628"/>
          </a:xfrm>
          <a:prstGeom prst="rect">
            <a:avLst/>
          </a:prstGeom>
        </p:spPr>
        <p:txBody>
          <a:bodyPr/>
          <a:lstStyle>
            <a:lvl1pPr>
              <a:defRPr sz="750">
                <a:solidFill>
                  <a:srgbClr val="2761AB"/>
                </a:solidFill>
              </a:defRPr>
            </a:lvl1pPr>
          </a:lstStyle>
          <a:p>
            <a:pPr lvl="0"/>
            <a:r>
              <a:rPr lang="pl-PL" dirty="0"/>
              <a:t>Kliknij, aby edytować style wzorca tekstu</a:t>
            </a:r>
          </a:p>
        </p:txBody>
      </p:sp>
    </p:spTree>
    <p:extLst>
      <p:ext uri="{BB962C8B-B14F-4D97-AF65-F5344CB8AC3E}">
        <p14:creationId xmlns:p14="http://schemas.microsoft.com/office/powerpoint/2010/main" val="155822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46CB761-7DF3-445E-9B24-306586C178CC}"/>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E7493B2-04C7-42A4-8E05-644220D236D5}"/>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523176C-004D-48C1-989F-10F8E4C8B677}"/>
              </a:ext>
            </a:extLst>
          </p:cNvPr>
          <p:cNvSpPr>
            <a:spLocks noGrp="1" noChangeArrowheads="1"/>
          </p:cNvSpPr>
          <p:nvPr>
            <p:ph type="sldNum" sz="quarter" idx="12"/>
          </p:nvPr>
        </p:nvSpPr>
        <p:spPr>
          <a:ln/>
        </p:spPr>
        <p:txBody>
          <a:bodyPr/>
          <a:lstStyle>
            <a:lvl1pPr>
              <a:defRPr/>
            </a:lvl1pPr>
          </a:lstStyle>
          <a:p>
            <a:pPr>
              <a:defRPr/>
            </a:pPr>
            <a:fld id="{A07EE4A1-79D7-4A1E-8098-FE30FD912DC5}" type="slidenum">
              <a:rPr lang="pl-PL" altLang="it-IT"/>
              <a:pPr>
                <a:defRPr/>
              </a:pPr>
              <a:t>‹N›</a:t>
            </a:fld>
            <a:endParaRPr lang="pl-PL" altLang="it-IT"/>
          </a:p>
        </p:txBody>
      </p:sp>
    </p:spTree>
    <p:extLst>
      <p:ext uri="{BB962C8B-B14F-4D97-AF65-F5344CB8AC3E}">
        <p14:creationId xmlns:p14="http://schemas.microsoft.com/office/powerpoint/2010/main" val="98496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2AEF926-C635-4AAE-B6DB-BCCEF869072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D6B5455-26CF-48DA-8356-2496984C6353}"/>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1F29C53D-1D73-41D9-95A3-094DCE099295}"/>
              </a:ext>
            </a:extLst>
          </p:cNvPr>
          <p:cNvSpPr>
            <a:spLocks noGrp="1" noChangeArrowheads="1"/>
          </p:cNvSpPr>
          <p:nvPr>
            <p:ph type="sldNum" sz="quarter" idx="12"/>
          </p:nvPr>
        </p:nvSpPr>
        <p:spPr>
          <a:ln/>
        </p:spPr>
        <p:txBody>
          <a:bodyPr/>
          <a:lstStyle>
            <a:lvl1pPr>
              <a:defRPr/>
            </a:lvl1pPr>
          </a:lstStyle>
          <a:p>
            <a:pPr>
              <a:defRPr/>
            </a:pPr>
            <a:fld id="{5B7DA677-9DFC-45D3-9336-4AB6467F7851}" type="slidenum">
              <a:rPr lang="pl-PL" altLang="it-IT"/>
              <a:pPr>
                <a:defRPr/>
              </a:pPr>
              <a:t>‹N›</a:t>
            </a:fld>
            <a:endParaRPr lang="pl-PL" altLang="it-IT"/>
          </a:p>
        </p:txBody>
      </p:sp>
    </p:spTree>
    <p:extLst>
      <p:ext uri="{BB962C8B-B14F-4D97-AF65-F5344CB8AC3E}">
        <p14:creationId xmlns:p14="http://schemas.microsoft.com/office/powerpoint/2010/main" val="103564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FA75BF32-A46F-463D-AC00-BD2E00E82F3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5D6A305-CCF5-4AFB-B33B-01A8A8CED99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844282A1-BCEA-42AF-BB3F-73B32C62E237}"/>
              </a:ext>
            </a:extLst>
          </p:cNvPr>
          <p:cNvSpPr>
            <a:spLocks noGrp="1" noChangeArrowheads="1"/>
          </p:cNvSpPr>
          <p:nvPr>
            <p:ph type="sldNum" sz="quarter" idx="12"/>
          </p:nvPr>
        </p:nvSpPr>
        <p:spPr>
          <a:ln/>
        </p:spPr>
        <p:txBody>
          <a:bodyPr/>
          <a:lstStyle>
            <a:lvl1pPr>
              <a:defRPr/>
            </a:lvl1pPr>
          </a:lstStyle>
          <a:p>
            <a:pPr>
              <a:defRPr/>
            </a:pPr>
            <a:fld id="{1A5859E2-74F7-44E8-99C1-2159801EC66A}" type="slidenum">
              <a:rPr lang="pl-PL" altLang="it-IT"/>
              <a:pPr>
                <a:defRPr/>
              </a:pPr>
              <a:t>‹N›</a:t>
            </a:fld>
            <a:endParaRPr lang="pl-PL" altLang="it-IT"/>
          </a:p>
        </p:txBody>
      </p:sp>
    </p:spTree>
    <p:extLst>
      <p:ext uri="{BB962C8B-B14F-4D97-AF65-F5344CB8AC3E}">
        <p14:creationId xmlns:p14="http://schemas.microsoft.com/office/powerpoint/2010/main" val="169820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F4CD14A-1E33-42F9-8ACE-92F1417F0E9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062F217-7140-46B3-B522-40E7770233A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C0B7F553-7E67-464A-94F0-407E0567C98D}"/>
              </a:ext>
            </a:extLst>
          </p:cNvPr>
          <p:cNvSpPr>
            <a:spLocks noGrp="1" noChangeArrowheads="1"/>
          </p:cNvSpPr>
          <p:nvPr>
            <p:ph type="sldNum" sz="quarter" idx="12"/>
          </p:nvPr>
        </p:nvSpPr>
        <p:spPr>
          <a:ln/>
        </p:spPr>
        <p:txBody>
          <a:bodyPr/>
          <a:lstStyle>
            <a:lvl1pPr>
              <a:defRPr/>
            </a:lvl1pPr>
          </a:lstStyle>
          <a:p>
            <a:pPr>
              <a:defRPr/>
            </a:pPr>
            <a:fld id="{E8E5C1E1-82F2-4ED3-897E-F11DF4AAF8ED}" type="slidenum">
              <a:rPr lang="pl-PL" altLang="it-IT"/>
              <a:pPr>
                <a:defRPr/>
              </a:pPr>
              <a:t>‹N›</a:t>
            </a:fld>
            <a:endParaRPr lang="pl-PL" altLang="it-IT"/>
          </a:p>
        </p:txBody>
      </p:sp>
    </p:spTree>
    <p:extLst>
      <p:ext uri="{BB962C8B-B14F-4D97-AF65-F5344CB8AC3E}">
        <p14:creationId xmlns:p14="http://schemas.microsoft.com/office/powerpoint/2010/main" val="257438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031FF96C-A39D-44F1-ADCB-EF64B6842EF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507899D6-678D-4C04-9492-7D73A78C9E5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B7DD23AE-EC70-42ED-8365-68BB0CA7F478}"/>
              </a:ext>
            </a:extLst>
          </p:cNvPr>
          <p:cNvSpPr>
            <a:spLocks noGrp="1" noChangeArrowheads="1"/>
          </p:cNvSpPr>
          <p:nvPr>
            <p:ph type="sldNum" sz="quarter" idx="12"/>
          </p:nvPr>
        </p:nvSpPr>
        <p:spPr>
          <a:ln/>
        </p:spPr>
        <p:txBody>
          <a:bodyPr/>
          <a:lstStyle>
            <a:lvl1pPr>
              <a:defRPr/>
            </a:lvl1pPr>
          </a:lstStyle>
          <a:p>
            <a:pPr>
              <a:defRPr/>
            </a:pPr>
            <a:fld id="{AF4A3DFF-90BD-4A1E-A938-FBE197F1BB64}" type="slidenum">
              <a:rPr lang="pl-PL" altLang="it-IT"/>
              <a:pPr>
                <a:defRPr/>
              </a:pPr>
              <a:t>‹N›</a:t>
            </a:fld>
            <a:endParaRPr lang="pl-PL" altLang="it-IT"/>
          </a:p>
        </p:txBody>
      </p:sp>
    </p:spTree>
    <p:extLst>
      <p:ext uri="{BB962C8B-B14F-4D97-AF65-F5344CB8AC3E}">
        <p14:creationId xmlns:p14="http://schemas.microsoft.com/office/powerpoint/2010/main" val="18861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FB1A6C-8DA0-4059-898F-09355B82AE7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267902BA-E7D2-47C2-A979-C57ED6105C1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86A878AF-26DA-45D8-8691-FD010AD27881}"/>
              </a:ext>
            </a:extLst>
          </p:cNvPr>
          <p:cNvSpPr>
            <a:spLocks noGrp="1" noChangeArrowheads="1"/>
          </p:cNvSpPr>
          <p:nvPr>
            <p:ph type="sldNum" sz="quarter" idx="12"/>
          </p:nvPr>
        </p:nvSpPr>
        <p:spPr>
          <a:ln/>
        </p:spPr>
        <p:txBody>
          <a:bodyPr/>
          <a:lstStyle>
            <a:lvl1pPr>
              <a:defRPr/>
            </a:lvl1pPr>
          </a:lstStyle>
          <a:p>
            <a:pPr>
              <a:defRPr/>
            </a:pPr>
            <a:fld id="{204837E5-35D9-4974-9B37-80A9770E6FB4}" type="slidenum">
              <a:rPr lang="pl-PL" altLang="it-IT"/>
              <a:pPr>
                <a:defRPr/>
              </a:pPr>
              <a:t>‹N›</a:t>
            </a:fld>
            <a:endParaRPr lang="pl-PL" altLang="it-IT"/>
          </a:p>
        </p:txBody>
      </p:sp>
    </p:spTree>
    <p:extLst>
      <p:ext uri="{BB962C8B-B14F-4D97-AF65-F5344CB8AC3E}">
        <p14:creationId xmlns:p14="http://schemas.microsoft.com/office/powerpoint/2010/main" val="119371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F866C029-0F0E-41C5-8332-F279643056EE}"/>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D26FC5AB-0B22-40D6-9613-CEF9EA6CB61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AB9AFE3C-D44B-4035-BBFD-8763CF401656}"/>
              </a:ext>
            </a:extLst>
          </p:cNvPr>
          <p:cNvSpPr>
            <a:spLocks noGrp="1" noChangeArrowheads="1"/>
          </p:cNvSpPr>
          <p:nvPr>
            <p:ph type="sldNum" sz="quarter" idx="12"/>
          </p:nvPr>
        </p:nvSpPr>
        <p:spPr>
          <a:ln/>
        </p:spPr>
        <p:txBody>
          <a:bodyPr/>
          <a:lstStyle>
            <a:lvl1pPr>
              <a:defRPr/>
            </a:lvl1pPr>
          </a:lstStyle>
          <a:p>
            <a:pPr>
              <a:defRPr/>
            </a:pPr>
            <a:fld id="{3ADE2DA4-AAF8-4036-9E6D-9EA427931697}" type="slidenum">
              <a:rPr lang="pl-PL" altLang="it-IT"/>
              <a:pPr>
                <a:defRPr/>
              </a:pPr>
              <a:t>‹N›</a:t>
            </a:fld>
            <a:endParaRPr lang="pl-PL" altLang="it-IT"/>
          </a:p>
        </p:txBody>
      </p:sp>
    </p:spTree>
    <p:extLst>
      <p:ext uri="{BB962C8B-B14F-4D97-AF65-F5344CB8AC3E}">
        <p14:creationId xmlns:p14="http://schemas.microsoft.com/office/powerpoint/2010/main" val="31862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3F424F5-D683-4892-8F81-B089DCA91DB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FD0D7974-806E-4E51-A70F-55EA5320B0E3}"/>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ECDD602-CF94-4D0F-9F0E-F679D4174719}"/>
              </a:ext>
            </a:extLst>
          </p:cNvPr>
          <p:cNvSpPr>
            <a:spLocks noGrp="1" noChangeArrowheads="1"/>
          </p:cNvSpPr>
          <p:nvPr>
            <p:ph type="sldNum" sz="quarter" idx="12"/>
          </p:nvPr>
        </p:nvSpPr>
        <p:spPr>
          <a:ln/>
        </p:spPr>
        <p:txBody>
          <a:bodyPr/>
          <a:lstStyle>
            <a:lvl1pPr>
              <a:defRPr/>
            </a:lvl1pPr>
          </a:lstStyle>
          <a:p>
            <a:pPr>
              <a:defRPr/>
            </a:pPr>
            <a:fld id="{1CAA0091-7FDE-47AE-90CB-4C0B006E17B3}" type="slidenum">
              <a:rPr lang="pl-PL" altLang="it-IT"/>
              <a:pPr>
                <a:defRPr/>
              </a:pPr>
              <a:t>‹N›</a:t>
            </a:fld>
            <a:endParaRPr lang="pl-PL" altLang="it-IT"/>
          </a:p>
        </p:txBody>
      </p:sp>
    </p:spTree>
    <p:extLst>
      <p:ext uri="{BB962C8B-B14F-4D97-AF65-F5344CB8AC3E}">
        <p14:creationId xmlns:p14="http://schemas.microsoft.com/office/powerpoint/2010/main" val="13954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17B14F8-0588-4EBF-B111-D37314623C1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1AD67EFC-0245-477A-A4D4-54824256949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39D37E7C-E303-4653-9209-FFEDD345E18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A19E23BE-072E-48F9-BC69-B2B4A633DD1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6BA6689A-1F69-4E3E-91C0-961987BAE1E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093E626-FDA1-49A1-81A8-E547FDA0DB80}"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dydaktyka.fizyka.umk.pl/zabawki1/"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dydaktyka.fizyka.umk.pl/zabawki1/index-it.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dydaktyka.fizyka.umk.pl/nowa_strona/?q=node/8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0DpkqGFVSjw"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hyperlink" Target="https://www.youtube.com/channel/UCwURvf4cO5cACr3Pep0nm4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wmf"/><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karwasz@fizyka.umk.p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hyperlink" Target="https://www.universetoday.com/153993/astronomers-watch-a-star-die-and-then-explode-as-a-supernova/" TargetMode="External"/><Relationship Id="rId2" Type="http://schemas.openxmlformats.org/officeDocument/2006/relationships/hyperlink" Target="https://youtu.be/iMtT-4fTkjQ" TargetMode="Externa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mailto:pgramza@wp.pl" TargetMode="Externa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92.xml.rels><?xml version="1.0" encoding="UTF-8" standalone="yes"?>
<Relationships xmlns="http://schemas.openxmlformats.org/package/2006/relationships"><Relationship Id="rId8" Type="http://schemas.openxmlformats.org/officeDocument/2006/relationships/hyperlink" Target="http://www.sciencedirect.com/science?_ob=PublicationURL&amp;_tockey=%23TOC%236844%232008%23999649997%23678173%23FLA%23&amp;_cdi=6844&amp;_pubType=J&amp;view=c&amp;_auth=y&amp;_acct=C000059472&amp;_version=1&amp;_urlVersion=0&amp;_userid=5677612&amp;md5=31565582d0c6f7a907fcc4240660e76b" TargetMode="External"/><Relationship Id="rId3"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1" TargetMode="External"/><Relationship Id="rId7" Type="http://schemas.openxmlformats.org/officeDocument/2006/relationships/hyperlink" Target="http://www.sciencedirect.com/science/journal/03054403" TargetMode="External"/><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2" TargetMode="External"/><Relationship Id="rId5" Type="http://schemas.openxmlformats.org/officeDocument/2006/relationships/hyperlink" Target="mailto:p.a.bingham@sheffield.ac.uk" TargetMode="External"/><Relationship Id="rId10" Type="http://schemas.openxmlformats.org/officeDocument/2006/relationships/image" Target="../media/image130.png"/><Relationship Id="rId4"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cor1" TargetMode="External"/><Relationship Id="rId9" Type="http://schemas.openxmlformats.org/officeDocument/2006/relationships/image" Target="../media/image12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ssl.toyota.com/mirai/fcv.htm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6.png"/><Relationship Id="rId5" Type="http://schemas.openxmlformats.org/officeDocument/2006/relationships/customXml" Target="../ink/ink1.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096700-724A-43A6-ADEB-4B9787B32C95}"/>
              </a:ext>
            </a:extLst>
          </p:cNvPr>
          <p:cNvSpPr>
            <a:spLocks noGrp="1" noChangeArrowheads="1"/>
          </p:cNvSpPr>
          <p:nvPr>
            <p:ph type="ctrTitle"/>
          </p:nvPr>
        </p:nvSpPr>
        <p:spPr>
          <a:xfrm>
            <a:off x="427038" y="260350"/>
            <a:ext cx="7772400" cy="1470025"/>
          </a:xfrm>
        </p:spPr>
        <p:txBody>
          <a:bodyPr anchor="ctr"/>
          <a:lstStyle/>
          <a:p>
            <a:pPr eaLnBrk="1" hangingPunct="1"/>
            <a:r>
              <a:rPr lang="it-IT" altLang="it-IT" sz="4400" b="1">
                <a:solidFill>
                  <a:schemeClr val="tx1"/>
                </a:solidFill>
              </a:rPr>
              <a:t>Insegnare le STEAM in chiave interdisciplinare</a:t>
            </a:r>
            <a:endParaRPr lang="pl-PL" altLang="it-IT" sz="4400" b="1">
              <a:solidFill>
                <a:schemeClr val="tx1"/>
              </a:solidFill>
            </a:endParaRPr>
          </a:p>
        </p:txBody>
      </p:sp>
      <p:sp>
        <p:nvSpPr>
          <p:cNvPr id="4099" name="Rectangle 3">
            <a:extLst>
              <a:ext uri="{FF2B5EF4-FFF2-40B4-BE49-F238E27FC236}">
                <a16:creationId xmlns:a16="http://schemas.microsoft.com/office/drawing/2014/main" id="{12707873-333D-4D25-8F84-9D77F7711588}"/>
              </a:ext>
            </a:extLst>
          </p:cNvPr>
          <p:cNvSpPr>
            <a:spLocks noChangeArrowheads="1"/>
          </p:cNvSpPr>
          <p:nvPr/>
        </p:nvSpPr>
        <p:spPr bwMode="auto">
          <a:xfrm>
            <a:off x="279400" y="1765300"/>
            <a:ext cx="7920038" cy="449421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pl-PL" altLang="it-IT" sz="2200" b="1" dirty="0">
                <a:solidFill>
                  <a:srgbClr val="002060"/>
                </a:solidFill>
              </a:rPr>
              <a:t>Grzegorz Karwasz</a:t>
            </a:r>
          </a:p>
          <a:p>
            <a:pPr eaLnBrk="1" hangingPunct="1">
              <a:spcBef>
                <a:spcPct val="0"/>
              </a:spcBef>
              <a:buFontTx/>
              <a:buNone/>
              <a:defRPr/>
            </a:pPr>
            <a:r>
              <a:rPr lang="pl-PL" altLang="it-IT" sz="2200" b="1" dirty="0">
                <a:solidFill>
                  <a:srgbClr val="002060"/>
                </a:solidFill>
              </a:rPr>
              <a:t>Professor in Experimental Physics</a:t>
            </a:r>
            <a:endParaRPr lang="it-IT" altLang="it-IT" sz="2200" b="1" dirty="0">
              <a:solidFill>
                <a:srgbClr val="002060"/>
              </a:solidFill>
            </a:endParaRPr>
          </a:p>
          <a:p>
            <a:pPr eaLnBrk="1" hangingPunct="1">
              <a:spcBef>
                <a:spcPct val="0"/>
              </a:spcBef>
              <a:buFontTx/>
              <a:buNone/>
              <a:defRPr/>
            </a:pPr>
            <a:r>
              <a:rPr lang="it-IT" altLang="it-IT" sz="2200" b="1" dirty="0">
                <a:solidFill>
                  <a:srgbClr val="002060"/>
                </a:solidFill>
              </a:rPr>
              <a:t>Dottore in Economia </a:t>
            </a:r>
            <a:endParaRPr lang="pl-PL" altLang="it-IT" sz="2200" b="1" dirty="0">
              <a:solidFill>
                <a:srgbClr val="002060"/>
              </a:solidFill>
            </a:endParaRPr>
          </a:p>
          <a:p>
            <a:pPr eaLnBrk="1" hangingPunct="1">
              <a:spcBef>
                <a:spcPct val="0"/>
              </a:spcBef>
              <a:buFontTx/>
              <a:buNone/>
              <a:defRPr/>
            </a:pPr>
            <a:endParaRPr lang="it-IT" altLang="it-IT" sz="2200" i="1" dirty="0">
              <a:solidFill>
                <a:srgbClr val="002060"/>
              </a:solidFill>
            </a:endParaRPr>
          </a:p>
          <a:p>
            <a:pPr marL="342900" indent="-342900" eaLnBrk="1" hangingPunct="1">
              <a:spcBef>
                <a:spcPct val="0"/>
              </a:spcBef>
              <a:buFontTx/>
              <a:buChar char="-"/>
              <a:defRPr/>
            </a:pPr>
            <a:r>
              <a:rPr lang="it-IT" altLang="it-IT" sz="2200" i="1" dirty="0">
                <a:solidFill>
                  <a:srgbClr val="002060"/>
                </a:solidFill>
              </a:rPr>
              <a:t>Dipartimento di Economia di Transporti e Commercio Estero, Università di Danzica (1982)</a:t>
            </a:r>
          </a:p>
          <a:p>
            <a:pPr eaLnBrk="1" hangingPunct="1">
              <a:spcBef>
                <a:spcPct val="0"/>
              </a:spcBef>
              <a:buFontTx/>
              <a:buNone/>
              <a:defRPr/>
            </a:pPr>
            <a:r>
              <a:rPr lang="it-IT" altLang="it-IT" sz="2200" i="1" dirty="0">
                <a:solidFill>
                  <a:srgbClr val="002060"/>
                </a:solidFill>
              </a:rPr>
              <a:t>- Dipartimento di Fisica Tecnica e Matematica Applicata, Politecnico di Danzica (1982)</a:t>
            </a:r>
            <a:endParaRPr lang="pl-PL" altLang="it-IT" sz="2200" i="1" dirty="0">
              <a:solidFill>
                <a:srgbClr val="002060"/>
              </a:solidFill>
            </a:endParaRPr>
          </a:p>
          <a:p>
            <a:pPr eaLnBrk="1" hangingPunct="1">
              <a:spcBef>
                <a:spcPct val="0"/>
              </a:spcBef>
              <a:buFontTx/>
              <a:buNone/>
              <a:defRPr/>
            </a:pPr>
            <a:r>
              <a:rPr lang="it-IT" altLang="it-IT" sz="2200" i="1" dirty="0">
                <a:solidFill>
                  <a:srgbClr val="002060"/>
                </a:solidFill>
              </a:rPr>
              <a:t>- </a:t>
            </a:r>
            <a:r>
              <a:rPr lang="pl-PL" altLang="it-IT" sz="2200" i="1" dirty="0">
                <a:solidFill>
                  <a:srgbClr val="002060"/>
                </a:solidFill>
              </a:rPr>
              <a:t>Dipartimento di Fisica, Universita’ di Trento</a:t>
            </a:r>
            <a:r>
              <a:rPr lang="it-IT" altLang="it-IT" sz="2200" i="1" dirty="0">
                <a:solidFill>
                  <a:srgbClr val="002060"/>
                </a:solidFill>
              </a:rPr>
              <a:t> (1999)</a:t>
            </a:r>
            <a:endParaRPr lang="pl-PL" altLang="it-IT" sz="2200" i="1" dirty="0">
              <a:solidFill>
                <a:srgbClr val="002060"/>
              </a:solidFill>
            </a:endParaRPr>
          </a:p>
          <a:p>
            <a:pPr eaLnBrk="1" hangingPunct="1">
              <a:spcBef>
                <a:spcPct val="0"/>
              </a:spcBef>
              <a:buFontTx/>
              <a:buNone/>
              <a:defRPr/>
            </a:pPr>
            <a:r>
              <a:rPr lang="it-IT" altLang="it-IT" sz="2200" i="1" dirty="0">
                <a:solidFill>
                  <a:srgbClr val="002060"/>
                </a:solidFill>
              </a:rPr>
              <a:t>- Facoltà di Fisica, Astronomia e Informatica Applicata</a:t>
            </a:r>
            <a:r>
              <a:rPr lang="pl-PL" altLang="it-IT" sz="2200" i="1" dirty="0">
                <a:solidFill>
                  <a:srgbClr val="002060"/>
                </a:solidFill>
              </a:rPr>
              <a:t>, Universita’ Nicolao Copernico, Torun, Polonia</a:t>
            </a:r>
          </a:p>
          <a:p>
            <a:pPr eaLnBrk="1" hangingPunct="1">
              <a:spcBef>
                <a:spcPct val="0"/>
              </a:spcBef>
              <a:buFontTx/>
              <a:buNone/>
              <a:defRPr/>
            </a:pPr>
            <a:endParaRPr lang="pl-PL" altLang="it-IT" sz="2200" i="1" dirty="0">
              <a:solidFill>
                <a:srgbClr val="002060"/>
              </a:solidFill>
            </a:endParaRPr>
          </a:p>
          <a:p>
            <a:pPr eaLnBrk="1" hangingPunct="1">
              <a:spcBef>
                <a:spcPct val="0"/>
              </a:spcBef>
              <a:buFontTx/>
              <a:buNone/>
              <a:defRPr/>
            </a:pPr>
            <a:r>
              <a:rPr lang="pl-PL" altLang="it-IT" sz="2200" b="1" dirty="0">
                <a:solidFill>
                  <a:srgbClr val="002060"/>
                </a:solidFill>
              </a:rPr>
              <a:t>karwasz@fizyka.umk.pl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sellaDiTesto 1">
            <a:extLst>
              <a:ext uri="{FF2B5EF4-FFF2-40B4-BE49-F238E27FC236}">
                <a16:creationId xmlns:a16="http://schemas.microsoft.com/office/drawing/2014/main" id="{DC757537-C97D-4327-A85E-E0472BC9E24C}"/>
              </a:ext>
            </a:extLst>
          </p:cNvPr>
          <p:cNvSpPr txBox="1">
            <a:spLocks noChangeArrowheads="1"/>
          </p:cNvSpPr>
          <p:nvPr/>
        </p:nvSpPr>
        <p:spPr bwMode="auto">
          <a:xfrm flipH="1">
            <a:off x="1042988" y="519113"/>
            <a:ext cx="7659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http://dydaktyka.fizyka.umk.pl</a:t>
            </a:r>
          </a:p>
        </p:txBody>
      </p:sp>
      <p:pic>
        <p:nvPicPr>
          <p:cNvPr id="14339" name="Immagine 3" descr="Immagine che contiene testo&#10;&#10;Descrizione generata automaticamente">
            <a:extLst>
              <a:ext uri="{FF2B5EF4-FFF2-40B4-BE49-F238E27FC236}">
                <a16:creationId xmlns:a16="http://schemas.microsoft.com/office/drawing/2014/main" id="{26A16265-0F0F-491E-9085-883A65994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412875"/>
            <a:ext cx="89662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CasellaDiTesto 3">
            <a:extLst>
              <a:ext uri="{FF2B5EF4-FFF2-40B4-BE49-F238E27FC236}">
                <a16:creationId xmlns:a16="http://schemas.microsoft.com/office/drawing/2014/main" id="{30240399-6AEA-49C0-A510-10C387C742F4}"/>
              </a:ext>
            </a:extLst>
          </p:cNvPr>
          <p:cNvSpPr txBox="1">
            <a:spLocks noChangeArrowheads="1"/>
          </p:cNvSpPr>
          <p:nvPr/>
        </p:nvSpPr>
        <p:spPr bwMode="auto">
          <a:xfrm>
            <a:off x="3121025" y="5186363"/>
            <a:ext cx="3503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3 mln di visitatori dal 2009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a:extLst>
              <a:ext uri="{FF2B5EF4-FFF2-40B4-BE49-F238E27FC236}">
                <a16:creationId xmlns:a16="http://schemas.microsoft.com/office/drawing/2014/main" id="{95088676-7056-40B0-A3B8-58D402A87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8480425"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CasellaDiTesto 1">
            <a:extLst>
              <a:ext uri="{FF2B5EF4-FFF2-40B4-BE49-F238E27FC236}">
                <a16:creationId xmlns:a16="http://schemas.microsoft.com/office/drawing/2014/main" id="{B8FEC377-E5D7-42E9-9658-8F036DE697B2}"/>
              </a:ext>
            </a:extLst>
          </p:cNvPr>
          <p:cNvSpPr txBox="1">
            <a:spLocks noChangeArrowheads="1"/>
          </p:cNvSpPr>
          <p:nvPr/>
        </p:nvSpPr>
        <p:spPr bwMode="auto">
          <a:xfrm flipH="1">
            <a:off x="757238" y="333375"/>
            <a:ext cx="7659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3600"/>
              <a:t>Physics and T</a:t>
            </a:r>
            <a:r>
              <a:rPr lang="it-IT" altLang="it-IT" sz="3600"/>
              <a:t>o</a:t>
            </a:r>
            <a:r>
              <a:rPr lang="pl-PL" altLang="it-IT" sz="3600"/>
              <a:t>ys</a:t>
            </a:r>
            <a:endParaRPr lang="it-IT" altLang="it-IT" sz="3600"/>
          </a:p>
        </p:txBody>
      </p:sp>
      <p:sp>
        <p:nvSpPr>
          <p:cNvPr id="15364" name="Rectangle 5">
            <a:extLst>
              <a:ext uri="{FF2B5EF4-FFF2-40B4-BE49-F238E27FC236}">
                <a16:creationId xmlns:a16="http://schemas.microsoft.com/office/drawing/2014/main" id="{DD3343D2-119A-4F37-B5E0-B972C3C36014}"/>
              </a:ext>
            </a:extLst>
          </p:cNvPr>
          <p:cNvSpPr>
            <a:spLocks noChangeArrowheads="1"/>
          </p:cNvSpPr>
          <p:nvPr/>
        </p:nvSpPr>
        <p:spPr bwMode="auto">
          <a:xfrm>
            <a:off x="1042988" y="5876925"/>
            <a:ext cx="424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hlinkClick r:id="rId3"/>
              </a:rPr>
              <a:t>http://dydaktyka.fizyka.umk.pl/zabawki1/</a:t>
            </a:r>
            <a:endParaRPr lang="pl-PL" altLang="it-IT"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1">
            <a:extLst>
              <a:ext uri="{FF2B5EF4-FFF2-40B4-BE49-F238E27FC236}">
                <a16:creationId xmlns:a16="http://schemas.microsoft.com/office/drawing/2014/main" id="{EF28A7FC-A9F1-44DA-BBF4-7E398C57A4DF}"/>
              </a:ext>
            </a:extLst>
          </p:cNvPr>
          <p:cNvSpPr txBox="1">
            <a:spLocks noChangeArrowheads="1"/>
          </p:cNvSpPr>
          <p:nvPr/>
        </p:nvSpPr>
        <p:spPr bwMode="auto">
          <a:xfrm flipH="1">
            <a:off x="757238" y="282575"/>
            <a:ext cx="7659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Fisica e giocattoli</a:t>
            </a:r>
          </a:p>
        </p:txBody>
      </p:sp>
      <p:pic>
        <p:nvPicPr>
          <p:cNvPr id="16387" name="Immagine 4">
            <a:extLst>
              <a:ext uri="{FF2B5EF4-FFF2-40B4-BE49-F238E27FC236}">
                <a16:creationId xmlns:a16="http://schemas.microsoft.com/office/drawing/2014/main" id="{6E79B6FA-7427-4940-893A-58559903A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1440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5CC75C15-934F-4915-A125-A0E0CA641793}"/>
              </a:ext>
            </a:extLst>
          </p:cNvPr>
          <p:cNvSpPr>
            <a:spLocks noChangeArrowheads="1"/>
          </p:cNvSpPr>
          <p:nvPr/>
        </p:nvSpPr>
        <p:spPr bwMode="auto">
          <a:xfrm>
            <a:off x="2987675" y="981075"/>
            <a:ext cx="548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hlinkClick r:id="rId3"/>
              </a:rPr>
              <a:t>http://dydaktyka.fizyka.umk.pl/zabawki1/index-it.html</a:t>
            </a:r>
            <a:endParaRPr lang="pl-PL" altLang="it-IT"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1">
            <a:extLst>
              <a:ext uri="{FF2B5EF4-FFF2-40B4-BE49-F238E27FC236}">
                <a16:creationId xmlns:a16="http://schemas.microsoft.com/office/drawing/2014/main" id="{E575C230-80DC-460A-A48C-C3BEB021A2F7}"/>
              </a:ext>
            </a:extLst>
          </p:cNvPr>
          <p:cNvSpPr txBox="1">
            <a:spLocks noChangeArrowheads="1"/>
          </p:cNvSpPr>
          <p:nvPr/>
        </p:nvSpPr>
        <p:spPr bwMode="auto">
          <a:xfrm flipH="1">
            <a:off x="684213" y="188913"/>
            <a:ext cx="8045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t>Lezioni e laboratori, mostre interattive</a:t>
            </a:r>
          </a:p>
        </p:txBody>
      </p:sp>
      <p:pic>
        <p:nvPicPr>
          <p:cNvPr id="17411" name="Immagine 4">
            <a:extLst>
              <a:ext uri="{FF2B5EF4-FFF2-40B4-BE49-F238E27FC236}">
                <a16:creationId xmlns:a16="http://schemas.microsoft.com/office/drawing/2014/main" id="{3E35A93A-D44B-4390-81E7-01380BE15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833438"/>
            <a:ext cx="85328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magine 6">
            <a:extLst>
              <a:ext uri="{FF2B5EF4-FFF2-40B4-BE49-F238E27FC236}">
                <a16:creationId xmlns:a16="http://schemas.microsoft.com/office/drawing/2014/main" id="{1841A435-9A54-43E9-9F6B-0E597E1E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017838"/>
            <a:ext cx="545306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magine 8">
            <a:extLst>
              <a:ext uri="{FF2B5EF4-FFF2-40B4-BE49-F238E27FC236}">
                <a16:creationId xmlns:a16="http://schemas.microsoft.com/office/drawing/2014/main" id="{5AFD9E31-DA33-47BE-B01F-8A3E641FE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854575"/>
            <a:ext cx="75882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E38534A-28D3-4542-A3F8-BAB23B60A760}"/>
              </a:ext>
            </a:extLst>
          </p:cNvPr>
          <p:cNvSpPr>
            <a:spLocks noGrp="1" noChangeArrowheads="1"/>
          </p:cNvSpPr>
          <p:nvPr>
            <p:ph type="title"/>
          </p:nvPr>
        </p:nvSpPr>
        <p:spPr/>
        <p:txBody>
          <a:bodyPr/>
          <a:lstStyle/>
          <a:p>
            <a:r>
              <a:rPr lang="pl-PL" altLang="it-IT" sz="3600"/>
              <a:t>„D</a:t>
            </a:r>
            <a:r>
              <a:rPr lang="it-IT" altLang="it-IT" sz="3600"/>
              <a:t>idattica</a:t>
            </a:r>
            <a:r>
              <a:rPr lang="pl-PL" altLang="it-IT" sz="3600"/>
              <a:t>”</a:t>
            </a:r>
            <a:endParaRPr lang="en-AU" altLang="it-IT" sz="3600"/>
          </a:p>
        </p:txBody>
      </p:sp>
      <p:sp>
        <p:nvSpPr>
          <p:cNvPr id="18435" name="Rectangle 3">
            <a:extLst>
              <a:ext uri="{FF2B5EF4-FFF2-40B4-BE49-F238E27FC236}">
                <a16:creationId xmlns:a16="http://schemas.microsoft.com/office/drawing/2014/main" id="{1484F6BA-D76E-4396-BA67-F6A5FDAFA3D6}"/>
              </a:ext>
            </a:extLst>
          </p:cNvPr>
          <p:cNvSpPr>
            <a:spLocks noGrp="1" noChangeArrowheads="1"/>
          </p:cNvSpPr>
          <p:nvPr>
            <p:ph type="body" idx="1"/>
          </p:nvPr>
        </p:nvSpPr>
        <p:spPr>
          <a:xfrm>
            <a:off x="447675" y="1290638"/>
            <a:ext cx="8372475" cy="4276725"/>
          </a:xfrm>
        </p:spPr>
        <p:txBody>
          <a:bodyPr/>
          <a:lstStyle/>
          <a:p>
            <a:pPr>
              <a:lnSpc>
                <a:spcPct val="80000"/>
              </a:lnSpc>
            </a:pPr>
            <a:r>
              <a:rPr lang="it-IT" altLang="it-IT" sz="2000"/>
              <a:t>Didacto (gr.) „insegno”</a:t>
            </a:r>
          </a:p>
          <a:p>
            <a:pPr>
              <a:lnSpc>
                <a:spcPct val="80000"/>
              </a:lnSpc>
            </a:pPr>
            <a:r>
              <a:rPr lang="it-IT" altLang="it-IT" sz="2000" b="1"/>
              <a:t>Didattica</a:t>
            </a:r>
            <a:r>
              <a:rPr lang="it-IT" altLang="it-IT" sz="2000"/>
              <a:t> &lt;gr. </a:t>
            </a:r>
            <a:r>
              <a:rPr lang="it-IT" altLang="it-IT" sz="2000" i="1"/>
              <a:t>didaktikós</a:t>
            </a:r>
            <a:r>
              <a:rPr lang="it-IT" altLang="it-IT" sz="2000"/>
              <a:t> = insegnante, correttivo&gt; </a:t>
            </a:r>
          </a:p>
          <a:p>
            <a:pPr>
              <a:lnSpc>
                <a:spcPct val="80000"/>
              </a:lnSpc>
              <a:buFontTx/>
              <a:buAutoNum type="arabicPeriod"/>
            </a:pPr>
            <a:r>
              <a:rPr lang="it-IT" altLang="it-IT" sz="2000"/>
              <a:t>Una disciplina della pedagogia – scienza su metodi di insegnare ed imparare.  </a:t>
            </a:r>
          </a:p>
          <a:p>
            <a:pPr>
              <a:lnSpc>
                <a:spcPct val="80000"/>
              </a:lnSpc>
              <a:buFontTx/>
              <a:buAutoNum type="arabicPeriod"/>
            </a:pPr>
            <a:r>
              <a:rPr lang="it-IT" altLang="it-IT" sz="2000"/>
              <a:t>correggere, moralizzare </a:t>
            </a:r>
          </a:p>
          <a:p>
            <a:pPr>
              <a:lnSpc>
                <a:spcPct val="80000"/>
              </a:lnSpc>
            </a:pPr>
            <a:r>
              <a:rPr lang="it-IT" altLang="it-IT" sz="2000"/>
              <a:t>Didassia – i metodi applicati, cioè la prassi d’insegnare</a:t>
            </a:r>
          </a:p>
          <a:p>
            <a:pPr>
              <a:lnSpc>
                <a:spcPct val="80000"/>
              </a:lnSpc>
            </a:pPr>
            <a:endParaRPr lang="it-IT" altLang="it-IT" sz="2000" b="1"/>
          </a:p>
          <a:p>
            <a:r>
              <a:rPr lang="it-IT" altLang="it-IT" sz="2000"/>
              <a:t>dīdūco [dīdūco], dīdūcis, diduxi, diductum, dīdūcĕre </a:t>
            </a:r>
            <a:br>
              <a:rPr lang="it-IT" altLang="it-IT" sz="2000"/>
            </a:br>
            <a:r>
              <a:rPr lang="it-IT" altLang="it-IT" sz="2000"/>
              <a:t>verbo transitivo III coniugazione</a:t>
            </a:r>
            <a:br>
              <a:rPr lang="it-IT" altLang="it-IT" sz="2000"/>
            </a:br>
            <a:br>
              <a:rPr lang="it-IT" altLang="it-IT" sz="2000"/>
            </a:br>
            <a:r>
              <a:rPr lang="it-IT" altLang="it-IT" sz="2000" b="1"/>
              <a:t>1</a:t>
            </a:r>
            <a:r>
              <a:rPr lang="it-IT" altLang="it-IT" sz="2000"/>
              <a:t> allargare, aprire, staccare, distendere</a:t>
            </a:r>
            <a:br>
              <a:rPr lang="it-IT" altLang="it-IT" sz="2000"/>
            </a:br>
            <a:r>
              <a:rPr lang="it-IT" altLang="it-IT" sz="2000" b="1"/>
              <a:t>2</a:t>
            </a:r>
            <a:r>
              <a:rPr lang="it-IT" altLang="it-IT" sz="2000"/>
              <a:t> disgiungere, separare, dividere</a:t>
            </a:r>
            <a:br>
              <a:rPr lang="it-IT" altLang="it-IT" sz="2000"/>
            </a:br>
            <a:r>
              <a:rPr lang="it-IT" altLang="it-IT" sz="2000" b="1"/>
              <a:t>3</a:t>
            </a:r>
            <a:r>
              <a:rPr lang="it-IT" altLang="it-IT" sz="2000"/>
              <a:t> sciogliere, disfare, rompere, strappare</a:t>
            </a:r>
          </a:p>
          <a:p>
            <a:endParaRPr lang="it-IT" altLang="it-IT" sz="2000" b="1"/>
          </a:p>
          <a:p>
            <a:r>
              <a:rPr lang="it-IT" altLang="it-IT" sz="2200">
                <a:solidFill>
                  <a:srgbClr val="FF0000"/>
                </a:solidFill>
              </a:rPr>
              <a:t>In altre parole: insegnare = dividere, analizzare, allargare</a:t>
            </a:r>
          </a:p>
          <a:p>
            <a:endParaRPr lang="pl-PL" altLang="it-IT" sz="1800" b="1"/>
          </a:p>
          <a:p>
            <a:pPr>
              <a:lnSpc>
                <a:spcPct val="80000"/>
              </a:lnSpc>
            </a:pPr>
            <a:endParaRPr lang="en-AU" altLang="it-IT" sz="1800"/>
          </a:p>
        </p:txBody>
      </p:sp>
      <p:sp>
        <p:nvSpPr>
          <p:cNvPr id="18436" name="Text Box 4">
            <a:extLst>
              <a:ext uri="{FF2B5EF4-FFF2-40B4-BE49-F238E27FC236}">
                <a16:creationId xmlns:a16="http://schemas.microsoft.com/office/drawing/2014/main" id="{1AA2F93F-F14A-4BE2-8EA9-5D56A3960E22}"/>
              </a:ext>
            </a:extLst>
          </p:cNvPr>
          <p:cNvSpPr txBox="1">
            <a:spLocks noChangeArrowheads="1"/>
          </p:cNvSpPr>
          <p:nvPr/>
        </p:nvSpPr>
        <p:spPr bwMode="auto">
          <a:xfrm>
            <a:off x="447675" y="6283325"/>
            <a:ext cx="3032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t>Dizionario parole straniere</a:t>
            </a:r>
            <a:r>
              <a:rPr lang="pl-PL" altLang="it-IT" sz="1000"/>
              <a:t> PWN, Warszawa, 1972</a:t>
            </a:r>
          </a:p>
          <a:p>
            <a:pPr>
              <a:spcBef>
                <a:spcPct val="0"/>
              </a:spcBef>
              <a:buFontTx/>
              <a:buNone/>
            </a:pPr>
            <a:r>
              <a:rPr lang="pl-PL" altLang="it-IT" sz="1000"/>
              <a:t>Dizionario l</a:t>
            </a:r>
            <a:r>
              <a:rPr lang="it-IT" altLang="it-IT" sz="1000"/>
              <a:t>i</a:t>
            </a:r>
            <a:r>
              <a:rPr lang="pl-PL" altLang="it-IT" sz="1000"/>
              <a:t>ngua latina</a:t>
            </a:r>
            <a:endParaRPr lang="en-AU" altLang="it-IT"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7B1EE09-986C-41FB-9AA8-275801389E84}"/>
              </a:ext>
            </a:extLst>
          </p:cNvPr>
          <p:cNvSpPr>
            <a:spLocks noGrp="1" noChangeArrowheads="1"/>
          </p:cNvSpPr>
          <p:nvPr>
            <p:ph type="title"/>
          </p:nvPr>
        </p:nvSpPr>
        <p:spPr/>
        <p:txBody>
          <a:bodyPr/>
          <a:lstStyle/>
          <a:p>
            <a:pPr eaLnBrk="1" hangingPunct="1"/>
            <a:r>
              <a:rPr lang="pl-PL" altLang="it-IT" sz="3600">
                <a:solidFill>
                  <a:schemeClr val="accent2"/>
                </a:solidFill>
              </a:rPr>
              <a:t>In </a:t>
            </a:r>
            <a:r>
              <a:rPr lang="it-IT" altLang="it-IT" sz="3600">
                <a:solidFill>
                  <a:schemeClr val="accent2"/>
                </a:solidFill>
              </a:rPr>
              <a:t>didattica vengono definiti</a:t>
            </a:r>
            <a:r>
              <a:rPr lang="pl-PL" altLang="it-IT" sz="3600">
                <a:solidFill>
                  <a:schemeClr val="accent2"/>
                </a:solidFill>
              </a:rPr>
              <a:t>:</a:t>
            </a:r>
            <a:endParaRPr lang="it-IT" altLang="it-IT" sz="3600">
              <a:solidFill>
                <a:schemeClr val="accent2"/>
              </a:solidFill>
            </a:endParaRPr>
          </a:p>
        </p:txBody>
      </p:sp>
      <p:sp>
        <p:nvSpPr>
          <p:cNvPr id="19459" name="Rectangle 3">
            <a:extLst>
              <a:ext uri="{FF2B5EF4-FFF2-40B4-BE49-F238E27FC236}">
                <a16:creationId xmlns:a16="http://schemas.microsoft.com/office/drawing/2014/main" id="{15B4FA6D-7CD0-44E6-8EF0-3DA7D7606FEC}"/>
              </a:ext>
            </a:extLst>
          </p:cNvPr>
          <p:cNvSpPr>
            <a:spLocks noGrp="1" noChangeArrowheads="1"/>
          </p:cNvSpPr>
          <p:nvPr>
            <p:ph type="body" idx="1"/>
          </p:nvPr>
        </p:nvSpPr>
        <p:spPr>
          <a:xfrm>
            <a:off x="457200" y="1600200"/>
            <a:ext cx="8229600" cy="4924425"/>
          </a:xfrm>
        </p:spPr>
        <p:txBody>
          <a:bodyPr/>
          <a:lstStyle/>
          <a:p>
            <a:pPr eaLnBrk="1" hangingPunct="1">
              <a:spcAft>
                <a:spcPct val="20000"/>
              </a:spcAft>
            </a:pPr>
            <a:r>
              <a:rPr lang="it-IT" altLang="it-IT" sz="2200"/>
              <a:t>Principi: (i) andare per passi, della difficoltà crescente,         (ii) riferimenti alle applicazioni prattiche, (iii) illustrazione,     (iv) approccio individuale, (v) collaborazione di gruppo, etc.</a:t>
            </a:r>
          </a:p>
          <a:p>
            <a:pPr eaLnBrk="1" hangingPunct="1">
              <a:spcAft>
                <a:spcPct val="20000"/>
              </a:spcAft>
            </a:pPr>
            <a:r>
              <a:rPr lang="it-IT" altLang="it-IT" sz="2200"/>
              <a:t>Metodi: lezione frontale, laboratorio, esercitazioni, lezione interattiva, teatro, gita scolastica, conversatorio etc. </a:t>
            </a:r>
          </a:p>
          <a:p>
            <a:pPr eaLnBrk="1" hangingPunct="1">
              <a:spcAft>
                <a:spcPct val="20000"/>
              </a:spcAft>
            </a:pPr>
            <a:r>
              <a:rPr lang="it-IT" altLang="it-IT" sz="2200"/>
              <a:t>Mezzi (sussidi): lavagna e gesso, presentazione multimediale, collezione di rocce, video, strumentazione di laboratorio etc.</a:t>
            </a:r>
          </a:p>
          <a:p>
            <a:pPr eaLnBrk="1" hangingPunct="1">
              <a:spcAft>
                <a:spcPct val="20000"/>
              </a:spcAft>
            </a:pPr>
            <a:r>
              <a:rPr lang="it-IT" altLang="it-IT" sz="2200"/>
              <a:t>Oggettivi: d’élite, vocazionale (professionale), generale (liceo), livello di base etc. – ogni paese, ogni istituzione e in ogni periodo definisce gli oggettivi diversi.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C5B61AA-C1FF-420F-8302-683E69304F2B}"/>
              </a:ext>
            </a:extLst>
          </p:cNvPr>
          <p:cNvSpPr>
            <a:spLocks noGrp="1" noChangeArrowheads="1"/>
          </p:cNvSpPr>
          <p:nvPr>
            <p:ph type="title"/>
          </p:nvPr>
        </p:nvSpPr>
        <p:spPr/>
        <p:txBody>
          <a:bodyPr/>
          <a:lstStyle/>
          <a:p>
            <a:pPr eaLnBrk="1" hangingPunct="1"/>
            <a:r>
              <a:rPr lang="pl-PL" altLang="it-IT" sz="3200">
                <a:solidFill>
                  <a:schemeClr val="accent2"/>
                </a:solidFill>
              </a:rPr>
              <a:t>Metod</a:t>
            </a:r>
            <a:r>
              <a:rPr lang="it-IT" altLang="it-IT" sz="3200">
                <a:solidFill>
                  <a:schemeClr val="accent2"/>
                </a:solidFill>
              </a:rPr>
              <a:t>i</a:t>
            </a:r>
            <a:r>
              <a:rPr lang="pl-PL" altLang="it-IT" sz="3200">
                <a:solidFill>
                  <a:schemeClr val="accent2"/>
                </a:solidFill>
              </a:rPr>
              <a:t> </a:t>
            </a:r>
            <a:r>
              <a:rPr lang="it-IT" altLang="it-IT" sz="3200">
                <a:solidFill>
                  <a:schemeClr val="accent2"/>
                </a:solidFill>
              </a:rPr>
              <a:t>della</a:t>
            </a:r>
            <a:r>
              <a:rPr lang="pl-PL" altLang="it-IT" sz="3200">
                <a:solidFill>
                  <a:schemeClr val="accent2"/>
                </a:solidFill>
              </a:rPr>
              <a:t> dida</a:t>
            </a:r>
            <a:r>
              <a:rPr lang="it-IT" altLang="it-IT" sz="3200">
                <a:solidFill>
                  <a:schemeClr val="accent2"/>
                </a:solidFill>
              </a:rPr>
              <a:t>ttica sono, per esempio</a:t>
            </a:r>
            <a:r>
              <a:rPr lang="pl-PL" altLang="it-IT" sz="3200">
                <a:solidFill>
                  <a:schemeClr val="accent2"/>
                </a:solidFill>
              </a:rPr>
              <a:t>:</a:t>
            </a:r>
            <a:endParaRPr lang="en-AU" altLang="it-IT" sz="3200">
              <a:solidFill>
                <a:schemeClr val="accent2"/>
              </a:solidFill>
            </a:endParaRPr>
          </a:p>
        </p:txBody>
      </p:sp>
      <p:sp>
        <p:nvSpPr>
          <p:cNvPr id="21507" name="Rectangle 3">
            <a:extLst>
              <a:ext uri="{FF2B5EF4-FFF2-40B4-BE49-F238E27FC236}">
                <a16:creationId xmlns:a16="http://schemas.microsoft.com/office/drawing/2014/main" id="{B79F00F2-5CB7-4908-A339-54380B42B64B}"/>
              </a:ext>
            </a:extLst>
          </p:cNvPr>
          <p:cNvSpPr>
            <a:spLocks noGrp="1" noChangeArrowheads="1"/>
          </p:cNvSpPr>
          <p:nvPr>
            <p:ph type="body" idx="1"/>
          </p:nvPr>
        </p:nvSpPr>
        <p:spPr>
          <a:xfrm>
            <a:off x="468313" y="1628775"/>
            <a:ext cx="8229600" cy="4781550"/>
          </a:xfrm>
        </p:spPr>
        <p:txBody>
          <a:bodyPr/>
          <a:lstStyle/>
          <a:p>
            <a:pPr eaLnBrk="1" hangingPunct="1">
              <a:lnSpc>
                <a:spcPct val="80000"/>
              </a:lnSpc>
            </a:pPr>
            <a:r>
              <a:rPr lang="pl-PL" altLang="it-IT" sz="2400"/>
              <a:t>Le</a:t>
            </a:r>
            <a:r>
              <a:rPr lang="it-IT" altLang="it-IT" sz="2400"/>
              <a:t>zione</a:t>
            </a:r>
            <a:endParaRPr lang="pl-PL" altLang="it-IT" sz="2400"/>
          </a:p>
          <a:p>
            <a:pPr eaLnBrk="1" hangingPunct="1">
              <a:lnSpc>
                <a:spcPct val="80000"/>
              </a:lnSpc>
            </a:pPr>
            <a:r>
              <a:rPr lang="it-IT" altLang="it-IT" sz="2400"/>
              <a:t>Narrazione</a:t>
            </a:r>
            <a:endParaRPr lang="pl-PL" altLang="it-IT" sz="2400"/>
          </a:p>
          <a:p>
            <a:pPr eaLnBrk="1" hangingPunct="1">
              <a:lnSpc>
                <a:spcPct val="80000"/>
              </a:lnSpc>
            </a:pPr>
            <a:r>
              <a:rPr lang="pl-PL" altLang="it-IT" sz="2400"/>
              <a:t>Seminar</a:t>
            </a:r>
            <a:r>
              <a:rPr lang="it-IT" altLang="it-IT" sz="2400"/>
              <a:t>io</a:t>
            </a:r>
            <a:endParaRPr lang="pl-PL" altLang="it-IT" sz="2400"/>
          </a:p>
          <a:p>
            <a:pPr eaLnBrk="1" hangingPunct="1">
              <a:lnSpc>
                <a:spcPct val="80000"/>
              </a:lnSpc>
            </a:pPr>
            <a:r>
              <a:rPr lang="pl-PL" altLang="it-IT" sz="2400"/>
              <a:t>Laborator</a:t>
            </a:r>
            <a:r>
              <a:rPr lang="it-IT" altLang="it-IT" sz="2400"/>
              <a:t>io</a:t>
            </a:r>
            <a:endParaRPr lang="pl-PL" altLang="it-IT" sz="2400"/>
          </a:p>
          <a:p>
            <a:pPr eaLnBrk="1" hangingPunct="1">
              <a:lnSpc>
                <a:spcPct val="80000"/>
              </a:lnSpc>
            </a:pPr>
            <a:r>
              <a:rPr lang="pl-PL" altLang="it-IT" sz="2400"/>
              <a:t>Workshop</a:t>
            </a:r>
          </a:p>
          <a:p>
            <a:pPr eaLnBrk="1" hangingPunct="1">
              <a:lnSpc>
                <a:spcPct val="80000"/>
              </a:lnSpc>
            </a:pPr>
            <a:r>
              <a:rPr lang="pl-PL" altLang="it-IT" sz="2400"/>
              <a:t>Metod</a:t>
            </a:r>
            <a:r>
              <a:rPr lang="it-IT" altLang="it-IT" sz="2400"/>
              <a:t>o del progetto</a:t>
            </a:r>
            <a:endParaRPr lang="pl-PL" altLang="it-IT" sz="2400"/>
          </a:p>
          <a:p>
            <a:pPr eaLnBrk="1" hangingPunct="1">
              <a:lnSpc>
                <a:spcPct val="80000"/>
              </a:lnSpc>
            </a:pPr>
            <a:r>
              <a:rPr lang="it-IT" altLang="it-IT" sz="2400"/>
              <a:t>Presentazioni di studenti</a:t>
            </a:r>
            <a:endParaRPr lang="pl-PL" altLang="it-IT" sz="2400"/>
          </a:p>
          <a:p>
            <a:pPr eaLnBrk="1" hangingPunct="1">
              <a:lnSpc>
                <a:spcPct val="80000"/>
              </a:lnSpc>
            </a:pPr>
            <a:r>
              <a:rPr lang="it-IT" altLang="it-IT" sz="2400"/>
              <a:t>Teatro didattico</a:t>
            </a:r>
            <a:endParaRPr lang="pl-PL" altLang="it-IT" sz="2400"/>
          </a:p>
          <a:p>
            <a:pPr eaLnBrk="1" hangingPunct="1">
              <a:lnSpc>
                <a:spcPct val="80000"/>
              </a:lnSpc>
              <a:buFontTx/>
              <a:buNone/>
            </a:pPr>
            <a:r>
              <a:rPr lang="it-IT" altLang="it-IT" sz="2400">
                <a:hlinkClick r:id="rId3"/>
              </a:rPr>
              <a:t>http://dydaktyka.fizyka.umk.pl/nowa_strona/?q=node/86</a:t>
            </a:r>
            <a:r>
              <a:rPr lang="it-IT" altLang="it-IT" sz="2400"/>
              <a:t> </a:t>
            </a:r>
            <a:endParaRPr lang="pl-PL" altLang="it-IT" sz="2400"/>
          </a:p>
          <a:p>
            <a:pPr eaLnBrk="1" hangingPunct="1">
              <a:lnSpc>
                <a:spcPct val="80000"/>
              </a:lnSpc>
            </a:pPr>
            <a:r>
              <a:rPr lang="it-IT" altLang="it-IT" sz="2400"/>
              <a:t>Libro programmato (narrazione i</a:t>
            </a:r>
            <a:r>
              <a:rPr lang="pl-PL" altLang="it-IT" sz="2400"/>
              <a:t>per-constru</a:t>
            </a:r>
            <a:r>
              <a:rPr lang="it-IT" altLang="it-IT" sz="2400"/>
              <a:t>ttivista)</a:t>
            </a:r>
            <a:endParaRPr lang="pl-PL" altLang="it-IT" sz="2400"/>
          </a:p>
          <a:p>
            <a:pPr eaLnBrk="1" hangingPunct="1">
              <a:lnSpc>
                <a:spcPct val="80000"/>
              </a:lnSpc>
            </a:pPr>
            <a:r>
              <a:rPr lang="pl-PL" altLang="it-IT" sz="2400"/>
              <a:t>Le</a:t>
            </a:r>
            <a:r>
              <a:rPr lang="it-IT" altLang="it-IT" sz="2400"/>
              <a:t>zione con esperimenti interattivi</a:t>
            </a:r>
            <a:endParaRPr lang="pl-PL" altLang="it-IT" sz="2400"/>
          </a:p>
          <a:p>
            <a:pPr eaLnBrk="1" hangingPunct="1">
              <a:lnSpc>
                <a:spcPct val="80000"/>
              </a:lnSpc>
            </a:pPr>
            <a:r>
              <a:rPr lang="pl-PL" altLang="it-IT" sz="2400"/>
              <a:t>etc.</a:t>
            </a:r>
            <a:endParaRPr lang="en-AU" altLang="it-IT" sz="2400"/>
          </a:p>
        </p:txBody>
      </p:sp>
      <p:pic>
        <p:nvPicPr>
          <p:cNvPr id="7173" name="Picture 5">
            <a:extLst>
              <a:ext uri="{FF2B5EF4-FFF2-40B4-BE49-F238E27FC236}">
                <a16:creationId xmlns:a16="http://schemas.microsoft.com/office/drawing/2014/main" id="{A3600A78-092C-4B42-89CE-E6FF1B01F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844675"/>
            <a:ext cx="33813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500" fill="hold"/>
                                        <p:tgtEl>
                                          <p:spTgt spid="7173"/>
                                        </p:tgtEl>
                                        <p:attrNameLst>
                                          <p:attrName>ppt_w</p:attrName>
                                        </p:attrNameLst>
                                      </p:cBhvr>
                                      <p:tavLst>
                                        <p:tav tm="0">
                                          <p:val>
                                            <p:fltVal val="0"/>
                                          </p:val>
                                        </p:tav>
                                        <p:tav tm="100000">
                                          <p:val>
                                            <p:strVal val="#ppt_w"/>
                                          </p:val>
                                        </p:tav>
                                      </p:tavLst>
                                    </p:anim>
                                    <p:anim calcmode="lin" valueType="num">
                                      <p:cBhvr>
                                        <p:cTn id="8" dur="500" fill="hold"/>
                                        <p:tgtEl>
                                          <p:spTgt spid="71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6D6480-5850-41FD-82EB-DC374B82A27C}"/>
              </a:ext>
            </a:extLst>
          </p:cNvPr>
          <p:cNvSpPr>
            <a:spLocks noGrp="1" noChangeArrowheads="1"/>
          </p:cNvSpPr>
          <p:nvPr>
            <p:ph type="title"/>
          </p:nvPr>
        </p:nvSpPr>
        <p:spPr/>
        <p:txBody>
          <a:bodyPr/>
          <a:lstStyle/>
          <a:p>
            <a:pPr eaLnBrk="1" hangingPunct="1"/>
            <a:r>
              <a:rPr lang="pl-PL" altLang="it-IT" sz="3600">
                <a:solidFill>
                  <a:schemeClr val="accent2"/>
                </a:solidFill>
              </a:rPr>
              <a:t>and many, many more, depending on the local/ instant idea and the subject</a:t>
            </a:r>
            <a:endParaRPr lang="en-AU" altLang="it-IT" sz="3600">
              <a:solidFill>
                <a:schemeClr val="accent2"/>
              </a:solidFill>
            </a:endParaRPr>
          </a:p>
        </p:txBody>
      </p:sp>
      <p:sp>
        <p:nvSpPr>
          <p:cNvPr id="23555" name="Text Box 5">
            <a:extLst>
              <a:ext uri="{FF2B5EF4-FFF2-40B4-BE49-F238E27FC236}">
                <a16:creationId xmlns:a16="http://schemas.microsoft.com/office/drawing/2014/main" id="{1A79D8DA-036A-4BBD-AD5D-06B1B3E65B42}"/>
              </a:ext>
            </a:extLst>
          </p:cNvPr>
          <p:cNvSpPr txBox="1">
            <a:spLocks noChangeArrowheads="1"/>
          </p:cNvSpPr>
          <p:nvPr/>
        </p:nvSpPr>
        <p:spPr bwMode="auto">
          <a:xfrm>
            <a:off x="7812088" y="6308725"/>
            <a:ext cx="923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 UMK</a:t>
            </a:r>
            <a:endParaRPr lang="en-AU" altLang="it-IT" sz="1800"/>
          </a:p>
        </p:txBody>
      </p:sp>
      <p:pic>
        <p:nvPicPr>
          <p:cNvPr id="23556" name="Picture 7">
            <a:extLst>
              <a:ext uri="{FF2B5EF4-FFF2-40B4-BE49-F238E27FC236}">
                <a16:creationId xmlns:a16="http://schemas.microsoft.com/office/drawing/2014/main" id="{5693531F-8A5C-4D8A-9031-07BDD8C49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8">
            <a:extLst>
              <a:ext uri="{FF2B5EF4-FFF2-40B4-BE49-F238E27FC236}">
                <a16:creationId xmlns:a16="http://schemas.microsoft.com/office/drawing/2014/main" id="{6194B151-5472-4DF8-A65B-41665B9F6122}"/>
              </a:ext>
            </a:extLst>
          </p:cNvPr>
          <p:cNvSpPr txBox="1">
            <a:spLocks noChangeArrowheads="1"/>
          </p:cNvSpPr>
          <p:nvPr/>
        </p:nvSpPr>
        <p:spPr bwMode="auto">
          <a:xfrm>
            <a:off x="592138" y="6088063"/>
            <a:ext cx="5300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b="1">
                <a:solidFill>
                  <a:srgbClr val="FF3300"/>
                </a:solidFill>
              </a:rPr>
              <a:t>You are expected to practice </a:t>
            </a:r>
            <a:r>
              <a:rPr lang="pl-PL" altLang="it-IT" sz="2000" b="1" i="1">
                <a:solidFill>
                  <a:srgbClr val="FF3300"/>
                </a:solidFill>
              </a:rPr>
              <a:t>all </a:t>
            </a:r>
            <a:r>
              <a:rPr lang="pl-PL" altLang="it-IT" sz="2000" b="1">
                <a:solidFill>
                  <a:srgbClr val="FF3300"/>
                </a:solidFill>
              </a:rPr>
              <a:t> of them…</a:t>
            </a:r>
            <a:endParaRPr lang="it-IT" altLang="it-IT" sz="2000" b="1">
              <a:solidFill>
                <a:srgbClr val="FF33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3832F275-D300-4DBC-A48A-03AC1D687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33375"/>
            <a:ext cx="4910138"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a:extLst>
              <a:ext uri="{FF2B5EF4-FFF2-40B4-BE49-F238E27FC236}">
                <a16:creationId xmlns:a16="http://schemas.microsoft.com/office/drawing/2014/main" id="{65C1D7A3-23A4-4EB1-9154-43D4339BA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400" y="3184525"/>
            <a:ext cx="50038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a:extLst>
              <a:ext uri="{FF2B5EF4-FFF2-40B4-BE49-F238E27FC236}">
                <a16:creationId xmlns:a16="http://schemas.microsoft.com/office/drawing/2014/main" id="{45AE9650-32F0-477D-B950-F5F929281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33375"/>
            <a:ext cx="41402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a:extLst>
              <a:ext uri="{FF2B5EF4-FFF2-40B4-BE49-F238E27FC236}">
                <a16:creationId xmlns:a16="http://schemas.microsoft.com/office/drawing/2014/main" id="{38D90211-D8D9-48CB-AA32-136BAA0A5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3170238"/>
            <a:ext cx="39719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6">
            <a:extLst>
              <a:ext uri="{FF2B5EF4-FFF2-40B4-BE49-F238E27FC236}">
                <a16:creationId xmlns:a16="http://schemas.microsoft.com/office/drawing/2014/main" id="{7BB22D4F-BE1E-4001-A863-B51CE56496BA}"/>
              </a:ext>
            </a:extLst>
          </p:cNvPr>
          <p:cNvSpPr txBox="1">
            <a:spLocks noChangeArrowheads="1"/>
          </p:cNvSpPr>
          <p:nvPr/>
        </p:nvSpPr>
        <p:spPr bwMode="auto">
          <a:xfrm>
            <a:off x="179388" y="333375"/>
            <a:ext cx="46799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0000"/>
                </a:solidFill>
              </a:rPr>
              <a:t>L’interesse per la fisica e chimica nella scuola media in Inghilterra casca a picco</a:t>
            </a:r>
          </a:p>
          <a:p>
            <a:pPr>
              <a:spcBef>
                <a:spcPct val="0"/>
              </a:spcBef>
              <a:buFontTx/>
              <a:buNone/>
            </a:pPr>
            <a:r>
              <a:rPr lang="pl-PL" altLang="it-IT" sz="1800">
                <a:solidFill>
                  <a:srgbClr val="FF0000"/>
                </a:solidFill>
              </a:rPr>
              <a:t>nei primi due anni d’insegnamento</a:t>
            </a:r>
          </a:p>
        </p:txBody>
      </p:sp>
      <p:sp>
        <p:nvSpPr>
          <p:cNvPr id="25607" name="Oval 7">
            <a:extLst>
              <a:ext uri="{FF2B5EF4-FFF2-40B4-BE49-F238E27FC236}">
                <a16:creationId xmlns:a16="http://schemas.microsoft.com/office/drawing/2014/main" id="{EA782F78-79FF-4752-ACA7-9BEBC21B4B52}"/>
              </a:ext>
            </a:extLst>
          </p:cNvPr>
          <p:cNvSpPr>
            <a:spLocks noChangeArrowheads="1"/>
          </p:cNvSpPr>
          <p:nvPr/>
        </p:nvSpPr>
        <p:spPr bwMode="auto">
          <a:xfrm>
            <a:off x="4859338" y="1628775"/>
            <a:ext cx="3744912" cy="720725"/>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4AD9860-00AB-4E7F-8DA8-BD1FCC5054AB}"/>
              </a:ext>
            </a:extLst>
          </p:cNvPr>
          <p:cNvSpPr>
            <a:spLocks noGrp="1" noChangeArrowheads="1"/>
          </p:cNvSpPr>
          <p:nvPr>
            <p:ph type="title"/>
          </p:nvPr>
        </p:nvSpPr>
        <p:spPr/>
        <p:txBody>
          <a:bodyPr/>
          <a:lstStyle/>
          <a:p>
            <a:r>
              <a:rPr lang="pl-PL" altLang="it-IT" sz="3600">
                <a:solidFill>
                  <a:schemeClr val="accent2"/>
                </a:solidFill>
              </a:rPr>
              <a:t>R + D Global shares</a:t>
            </a:r>
            <a:endParaRPr lang="en-US" altLang="it-IT" sz="3600">
              <a:solidFill>
                <a:schemeClr val="accent2"/>
              </a:solidFill>
            </a:endParaRPr>
          </a:p>
        </p:txBody>
      </p:sp>
      <p:sp>
        <p:nvSpPr>
          <p:cNvPr id="27651" name="Rectangle 3">
            <a:extLst>
              <a:ext uri="{FF2B5EF4-FFF2-40B4-BE49-F238E27FC236}">
                <a16:creationId xmlns:a16="http://schemas.microsoft.com/office/drawing/2014/main" id="{664B802C-094D-4B2D-B7FE-3A9C0F6551C9}"/>
              </a:ext>
            </a:extLst>
          </p:cNvPr>
          <p:cNvSpPr>
            <a:spLocks noChangeArrowheads="1"/>
          </p:cNvSpPr>
          <p:nvPr/>
        </p:nvSpPr>
        <p:spPr bwMode="auto">
          <a:xfrm>
            <a:off x="2339975" y="6613525"/>
            <a:ext cx="6162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a:t>http://ec.europa.eu/research/era/docs/en/facts&amp;figures-european-commission-key-figures2008-2009-en.pdf</a:t>
            </a:r>
          </a:p>
        </p:txBody>
      </p:sp>
      <p:pic>
        <p:nvPicPr>
          <p:cNvPr id="27652" name="Picture 4">
            <a:extLst>
              <a:ext uri="{FF2B5EF4-FFF2-40B4-BE49-F238E27FC236}">
                <a16:creationId xmlns:a16="http://schemas.microsoft.com/office/drawing/2014/main" id="{2F286712-EFAF-4258-B8CE-3E4AA4CF1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41425"/>
            <a:ext cx="8208962"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Oval 5">
            <a:extLst>
              <a:ext uri="{FF2B5EF4-FFF2-40B4-BE49-F238E27FC236}">
                <a16:creationId xmlns:a16="http://schemas.microsoft.com/office/drawing/2014/main" id="{21B2E635-92C8-4318-BA3C-979DEF89A920}"/>
              </a:ext>
            </a:extLst>
          </p:cNvPr>
          <p:cNvSpPr>
            <a:spLocks noChangeArrowheads="1"/>
          </p:cNvSpPr>
          <p:nvPr/>
        </p:nvSpPr>
        <p:spPr bwMode="auto">
          <a:xfrm>
            <a:off x="1547813" y="5373688"/>
            <a:ext cx="936625" cy="431800"/>
          </a:xfrm>
          <a:prstGeom prst="ellipse">
            <a:avLst/>
          </a:prstGeom>
          <a:solidFill>
            <a:schemeClr val="accent1">
              <a:alpha val="0"/>
            </a:schemeClr>
          </a:solidFill>
          <a:ln w="222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27654" name="Text Box 6">
            <a:extLst>
              <a:ext uri="{FF2B5EF4-FFF2-40B4-BE49-F238E27FC236}">
                <a16:creationId xmlns:a16="http://schemas.microsoft.com/office/drawing/2014/main" id="{9D0A687C-627A-4B27-B9B9-E1E89FCF2EA6}"/>
              </a:ext>
            </a:extLst>
          </p:cNvPr>
          <p:cNvSpPr txBox="1">
            <a:spLocks noChangeArrowheads="1"/>
          </p:cNvSpPr>
          <p:nvPr/>
        </p:nvSpPr>
        <p:spPr bwMode="auto">
          <a:xfrm>
            <a:off x="3563938" y="59499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b="1">
                <a:solidFill>
                  <a:srgbClr val="FF3300"/>
                </a:solidFill>
              </a:rPr>
              <a:t>L’Europa deve darsi da fare!</a:t>
            </a:r>
            <a:endParaRPr lang="en-US" altLang="it-IT" sz="2800" b="1">
              <a:solidFill>
                <a:srgbClr val="FF3300"/>
              </a:solidFill>
            </a:endParaRPr>
          </a:p>
        </p:txBody>
      </p:sp>
      <p:sp>
        <p:nvSpPr>
          <p:cNvPr id="27655" name="Rectangle 7">
            <a:extLst>
              <a:ext uri="{FF2B5EF4-FFF2-40B4-BE49-F238E27FC236}">
                <a16:creationId xmlns:a16="http://schemas.microsoft.com/office/drawing/2014/main" id="{A3AF01E0-74C9-4D9E-A605-929BCB91031C}"/>
              </a:ext>
            </a:extLst>
          </p:cNvPr>
          <p:cNvSpPr>
            <a:spLocks noChangeArrowheads="1"/>
          </p:cNvSpPr>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pl-PL" altLang="it-IT" sz="3600">
                <a:solidFill>
                  <a:schemeClr val="accent2"/>
                </a:solidFill>
              </a:rPr>
              <a:t>R + D Global shares</a:t>
            </a:r>
            <a:endParaRPr lang="en-US" altLang="it-IT" sz="3600">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ED1FB47-0303-4D29-8C3A-85469E35A49B}"/>
              </a:ext>
            </a:extLst>
          </p:cNvPr>
          <p:cNvSpPr>
            <a:spLocks noGrp="1" noChangeArrowheads="1"/>
          </p:cNvSpPr>
          <p:nvPr>
            <p:ph type="title"/>
          </p:nvPr>
        </p:nvSpPr>
        <p:spPr/>
        <p:txBody>
          <a:bodyPr/>
          <a:lstStyle/>
          <a:p>
            <a:pPr eaLnBrk="1" hangingPunct="1"/>
            <a:r>
              <a:rPr lang="pl-PL" altLang="it-IT" sz="3600"/>
              <a:t>Nettuno di Danzica (1633)</a:t>
            </a:r>
          </a:p>
        </p:txBody>
      </p:sp>
      <p:pic>
        <p:nvPicPr>
          <p:cNvPr id="5123" name="Picture 3">
            <a:extLst>
              <a:ext uri="{FF2B5EF4-FFF2-40B4-BE49-F238E27FC236}">
                <a16:creationId xmlns:a16="http://schemas.microsoft.com/office/drawing/2014/main" id="{309D3D9B-65C1-49FA-BE04-AACAE5169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3453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98D6F9AB-0781-41A4-B19B-57E5DE7235F7}"/>
              </a:ext>
            </a:extLst>
          </p:cNvPr>
          <p:cNvSpPr>
            <a:spLocks noGrp="1" noChangeArrowheads="1"/>
          </p:cNvSpPr>
          <p:nvPr>
            <p:ph type="ctrTitle" idx="4294967295"/>
          </p:nvPr>
        </p:nvSpPr>
        <p:spPr>
          <a:xfrm>
            <a:off x="1228725" y="476250"/>
            <a:ext cx="8424863" cy="1470025"/>
          </a:xfrm>
        </p:spPr>
        <p:txBody>
          <a:bodyPr/>
          <a:lstStyle/>
          <a:p>
            <a:r>
              <a:rPr lang="pl-PL" altLang="it-IT" sz="3600">
                <a:solidFill>
                  <a:schemeClr val="hlink"/>
                </a:solidFill>
              </a:rPr>
              <a:t> EU (2007) „Rocards’ Report”</a:t>
            </a:r>
            <a:endParaRPr lang="en-AU" altLang="it-IT" sz="3600">
              <a:solidFill>
                <a:schemeClr val="hlink"/>
              </a:solidFill>
            </a:endParaRPr>
          </a:p>
        </p:txBody>
      </p:sp>
      <p:pic>
        <p:nvPicPr>
          <p:cNvPr id="28675" name="Picture 3">
            <a:extLst>
              <a:ext uri="{FF2B5EF4-FFF2-40B4-BE49-F238E27FC236}">
                <a16:creationId xmlns:a16="http://schemas.microsoft.com/office/drawing/2014/main" id="{A3F694A7-3AC9-4353-83A0-77A90449E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687513"/>
            <a:ext cx="6624637" cy="414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a:extLst>
              <a:ext uri="{FF2B5EF4-FFF2-40B4-BE49-F238E27FC236}">
                <a16:creationId xmlns:a16="http://schemas.microsoft.com/office/drawing/2014/main" id="{23C98AA9-FCF3-4A53-B1EC-420FA494D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822950"/>
            <a:ext cx="32766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6712367F-4E2A-42A7-B1C3-CBE83EC3FD64}"/>
              </a:ext>
            </a:extLst>
          </p:cNvPr>
          <p:cNvSpPr>
            <a:spLocks noGrp="1" noChangeArrowheads="1"/>
          </p:cNvSpPr>
          <p:nvPr>
            <p:ph type="ctrTitle" idx="4294967295"/>
          </p:nvPr>
        </p:nvSpPr>
        <p:spPr>
          <a:xfrm>
            <a:off x="1403350" y="404813"/>
            <a:ext cx="8424863" cy="1470025"/>
          </a:xfrm>
        </p:spPr>
        <p:txBody>
          <a:bodyPr/>
          <a:lstStyle/>
          <a:p>
            <a:r>
              <a:rPr lang="pl-PL" altLang="it-IT" sz="3600">
                <a:solidFill>
                  <a:schemeClr val="hlink"/>
                </a:solidFill>
              </a:rPr>
              <a:t>UE (2007): Rocard’s Report</a:t>
            </a:r>
            <a:endParaRPr lang="en-AU" altLang="it-IT" sz="3600">
              <a:solidFill>
                <a:schemeClr val="hlink"/>
              </a:solidFill>
            </a:endParaRPr>
          </a:p>
        </p:txBody>
      </p:sp>
      <p:pic>
        <p:nvPicPr>
          <p:cNvPr id="30723" name="Picture 3">
            <a:extLst>
              <a:ext uri="{FF2B5EF4-FFF2-40B4-BE49-F238E27FC236}">
                <a16:creationId xmlns:a16="http://schemas.microsoft.com/office/drawing/2014/main" id="{2D98ACD1-939A-4CCC-9B3A-C184C409D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773238"/>
            <a:ext cx="648017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a:extLst>
              <a:ext uri="{FF2B5EF4-FFF2-40B4-BE49-F238E27FC236}">
                <a16:creationId xmlns:a16="http://schemas.microsoft.com/office/drawing/2014/main" id="{29432F1F-AD9C-46F1-BA94-783B6C00047F}"/>
              </a:ext>
            </a:extLst>
          </p:cNvPr>
          <p:cNvSpPr txBox="1">
            <a:spLocks noChangeArrowheads="1"/>
          </p:cNvSpPr>
          <p:nvPr/>
        </p:nvSpPr>
        <p:spPr bwMode="auto">
          <a:xfrm>
            <a:off x="6156325" y="6308725"/>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New pedagogy (!)</a:t>
            </a:r>
            <a:endParaRPr lang="en-AU" altLang="it-IT"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EA2DD37-F587-49EF-83C0-98D56F8ABDBF}"/>
              </a:ext>
            </a:extLst>
          </p:cNvPr>
          <p:cNvSpPr>
            <a:spLocks noGrp="1" noChangeArrowheads="1"/>
          </p:cNvSpPr>
          <p:nvPr>
            <p:ph type="title"/>
          </p:nvPr>
        </p:nvSpPr>
        <p:spPr>
          <a:xfrm>
            <a:off x="971550" y="-138113"/>
            <a:ext cx="7313613" cy="1143001"/>
          </a:xfrm>
        </p:spPr>
        <p:txBody>
          <a:bodyPr/>
          <a:lstStyle/>
          <a:p>
            <a:r>
              <a:rPr lang="pl-PL" altLang="it-IT" sz="3600">
                <a:latin typeface="Verdana" panose="020B0604030504040204" pitchFamily="34" charset="0"/>
              </a:rPr>
              <a:t>EU Treaty (2010</a:t>
            </a:r>
            <a:r>
              <a:rPr lang="pl-PL" altLang="it-IT" sz="3600"/>
              <a:t>) </a:t>
            </a:r>
            <a:endParaRPr lang="en-AU" altLang="it-IT" sz="3600"/>
          </a:p>
        </p:txBody>
      </p:sp>
      <p:pic>
        <p:nvPicPr>
          <p:cNvPr id="32771" name="Picture 3">
            <a:extLst>
              <a:ext uri="{FF2B5EF4-FFF2-40B4-BE49-F238E27FC236}">
                <a16:creationId xmlns:a16="http://schemas.microsoft.com/office/drawing/2014/main" id="{36A202B3-A06F-42B3-9569-629E6C6B5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231900"/>
            <a:ext cx="8280400" cy="3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2" name="Line 4">
            <a:extLst>
              <a:ext uri="{FF2B5EF4-FFF2-40B4-BE49-F238E27FC236}">
                <a16:creationId xmlns:a16="http://schemas.microsoft.com/office/drawing/2014/main" id="{59F8E110-950B-42F0-AB7F-439EB704D735}"/>
              </a:ext>
            </a:extLst>
          </p:cNvPr>
          <p:cNvSpPr>
            <a:spLocks noChangeShapeType="1"/>
          </p:cNvSpPr>
          <p:nvPr/>
        </p:nvSpPr>
        <p:spPr bwMode="auto">
          <a:xfrm>
            <a:off x="1619250" y="2133600"/>
            <a:ext cx="67691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773" name="CasellaDiTesto 1">
            <a:extLst>
              <a:ext uri="{FF2B5EF4-FFF2-40B4-BE49-F238E27FC236}">
                <a16:creationId xmlns:a16="http://schemas.microsoft.com/office/drawing/2014/main" id="{8AFE468D-8F6A-43A8-9F25-A99D8D10CFD7}"/>
              </a:ext>
            </a:extLst>
          </p:cNvPr>
          <p:cNvSpPr txBox="1">
            <a:spLocks noChangeArrowheads="1"/>
          </p:cNvSpPr>
          <p:nvPr/>
        </p:nvSpPr>
        <p:spPr bwMode="auto">
          <a:xfrm>
            <a:off x="431800" y="4595813"/>
            <a:ext cx="84613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Ø"/>
            </a:pPr>
            <a:r>
              <a:rPr lang="it-IT" altLang="it-IT" sz="2200">
                <a:solidFill>
                  <a:schemeClr val="accent2"/>
                </a:solidFill>
              </a:rPr>
              <a:t>Eredità culturale (Grecia), religiosa (…), umanistica (Firenze)</a:t>
            </a:r>
          </a:p>
          <a:p>
            <a:pPr>
              <a:buFont typeface="Wingdings" panose="05000000000000000000" pitchFamily="2" charset="2"/>
              <a:buChar char="Ø"/>
            </a:pPr>
            <a:r>
              <a:rPr lang="it-IT" altLang="it-IT" sz="2200">
                <a:solidFill>
                  <a:schemeClr val="accent2"/>
                </a:solidFill>
              </a:rPr>
              <a:t>‘rule of law’ = Roma</a:t>
            </a:r>
          </a:p>
          <a:p>
            <a:pPr>
              <a:buFont typeface="Wingdings" panose="05000000000000000000" pitchFamily="2" charset="2"/>
              <a:buChar char="Ø"/>
            </a:pPr>
            <a:r>
              <a:rPr lang="it-IT" altLang="it-IT" sz="2200">
                <a:solidFill>
                  <a:schemeClr val="accent2"/>
                </a:solidFill>
              </a:rPr>
              <a:t>Superare la divisione del continente (‘schisma d’Oriente 1054)</a:t>
            </a:r>
          </a:p>
          <a:p>
            <a:pPr>
              <a:buFont typeface="Wingdings" panose="05000000000000000000" pitchFamily="2" charset="2"/>
              <a:buChar char="Ø"/>
            </a:pPr>
            <a:r>
              <a:rPr lang="it-IT" altLang="it-IT" sz="2200">
                <a:solidFill>
                  <a:schemeClr val="accent2"/>
                </a:solidFill>
              </a:rPr>
              <a:t>Libertà (Francia), Democrazia (Atene), rispetto diritti umani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46E168B-0B3B-42BA-B94C-DCD6A163B9CE}"/>
              </a:ext>
            </a:extLst>
          </p:cNvPr>
          <p:cNvSpPr txBox="1">
            <a:spLocks noChangeArrowheads="1"/>
          </p:cNvSpPr>
          <p:nvPr/>
        </p:nvSpPr>
        <p:spPr bwMode="auto">
          <a:xfrm>
            <a:off x="684213" y="96838"/>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a:solidFill>
                  <a:schemeClr val="tx2"/>
                </a:solidFill>
                <a:latin typeface="Verdana" panose="020B0604030504040204" pitchFamily="34" charset="0"/>
              </a:rPr>
              <a:t>Knowledge-based society (Lisbon strategy 2000)</a:t>
            </a:r>
            <a:r>
              <a:rPr lang="pl-PL" altLang="it-IT">
                <a:solidFill>
                  <a:schemeClr val="tx2"/>
                </a:solidFill>
              </a:rPr>
              <a:t> </a:t>
            </a:r>
            <a:endParaRPr lang="en-AU" altLang="it-IT">
              <a:solidFill>
                <a:schemeClr val="tx2"/>
              </a:solidFill>
            </a:endParaRPr>
          </a:p>
        </p:txBody>
      </p:sp>
      <p:pic>
        <p:nvPicPr>
          <p:cNvPr id="34819" name="Immagine 3">
            <a:extLst>
              <a:ext uri="{FF2B5EF4-FFF2-40B4-BE49-F238E27FC236}">
                <a16:creationId xmlns:a16="http://schemas.microsoft.com/office/drawing/2014/main" id="{EB95BF6A-D600-4328-9C49-9704CCDE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198563"/>
            <a:ext cx="867727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asellaDiTesto 5">
            <a:extLst>
              <a:ext uri="{FF2B5EF4-FFF2-40B4-BE49-F238E27FC236}">
                <a16:creationId xmlns:a16="http://schemas.microsoft.com/office/drawing/2014/main" id="{7D202781-C220-4A30-97EE-9714DC6C8F79}"/>
              </a:ext>
            </a:extLst>
          </p:cNvPr>
          <p:cNvSpPr txBox="1">
            <a:spLocks noChangeArrowheads="1"/>
          </p:cNvSpPr>
          <p:nvPr/>
        </p:nvSpPr>
        <p:spPr bwMode="auto">
          <a:xfrm flipH="1">
            <a:off x="287338" y="5013325"/>
            <a:ext cx="8677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a:t>Non si tratta di fare ognuno esperto in tutte le materie, ma di permettere a ogni cittadino di fare le sue scelte ragionate, sulla base della discussioni tra gli esperti.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24331DA-5B12-44EA-91D3-57B191F5DD37}"/>
              </a:ext>
            </a:extLst>
          </p:cNvPr>
          <p:cNvSpPr>
            <a:spLocks noGrp="1" noChangeArrowheads="1"/>
          </p:cNvSpPr>
          <p:nvPr>
            <p:ph type="title"/>
          </p:nvPr>
        </p:nvSpPr>
        <p:spPr>
          <a:xfrm>
            <a:off x="1258888" y="404813"/>
            <a:ext cx="8229600" cy="1143000"/>
          </a:xfrm>
        </p:spPr>
        <p:txBody>
          <a:bodyPr/>
          <a:lstStyle/>
          <a:p>
            <a:r>
              <a:rPr lang="pl-PL" altLang="it-IT" sz="4000">
                <a:solidFill>
                  <a:schemeClr val="hlink"/>
                </a:solidFill>
              </a:rPr>
              <a:t>USA: no student left behind</a:t>
            </a:r>
            <a:endParaRPr lang="en-AU" altLang="it-IT" sz="4000">
              <a:solidFill>
                <a:schemeClr val="hlink"/>
              </a:solidFill>
            </a:endParaRPr>
          </a:p>
        </p:txBody>
      </p:sp>
      <p:pic>
        <p:nvPicPr>
          <p:cNvPr id="36867" name="Picture 3">
            <a:extLst>
              <a:ext uri="{FF2B5EF4-FFF2-40B4-BE49-F238E27FC236}">
                <a16:creationId xmlns:a16="http://schemas.microsoft.com/office/drawing/2014/main" id="{B79EC610-2647-41A5-B6F2-207016060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00213"/>
            <a:ext cx="68421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5539E144-5CB8-4362-BB25-407F0F282E00}"/>
              </a:ext>
            </a:extLst>
          </p:cNvPr>
          <p:cNvSpPr txBox="1">
            <a:spLocks noChangeArrowheads="1"/>
          </p:cNvSpPr>
          <p:nvPr/>
        </p:nvSpPr>
        <p:spPr bwMode="auto">
          <a:xfrm>
            <a:off x="1476375" y="5575300"/>
            <a:ext cx="6904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solidFill>
                  <a:srgbClr val="FFFF00"/>
                </a:solidFill>
                <a:ea typeface="Arial Unicode MS" pitchFamily="34" charset="-128"/>
              </a:rPr>
              <a:t>http://www.edweek.org/ew/section/multimedia/no-child-left-behind-overview-definition-summary.html</a:t>
            </a:r>
          </a:p>
        </p:txBody>
      </p:sp>
      <p:sp>
        <p:nvSpPr>
          <p:cNvPr id="36869" name="Text Box 5">
            <a:extLst>
              <a:ext uri="{FF2B5EF4-FFF2-40B4-BE49-F238E27FC236}">
                <a16:creationId xmlns:a16="http://schemas.microsoft.com/office/drawing/2014/main" id="{E551307B-71E3-436A-8814-EECCE869067B}"/>
              </a:ext>
            </a:extLst>
          </p:cNvPr>
          <p:cNvSpPr txBox="1">
            <a:spLocks noChangeArrowheads="1"/>
          </p:cNvSpPr>
          <p:nvPr/>
        </p:nvSpPr>
        <p:spPr bwMode="auto">
          <a:xfrm>
            <a:off x="808038" y="6069013"/>
            <a:ext cx="8040687"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en-AU" altLang="it-IT" sz="1700">
                <a:latin typeface="Verdana" panose="020B0604030504040204" pitchFamily="34" charset="0"/>
              </a:rPr>
              <a:t>S. Goldman (1999): teaching that include</a:t>
            </a:r>
            <a:r>
              <a:rPr lang="pl-PL" altLang="it-IT" sz="1700">
                <a:latin typeface="Verdana" panose="020B0604030504040204" pitchFamily="34" charset="0"/>
              </a:rPr>
              <a:t>s</a:t>
            </a:r>
            <a:r>
              <a:rPr lang="en-AU" altLang="it-IT" sz="1700">
                <a:latin typeface="Verdana" panose="020B0604030504040204" pitchFamily="34" charset="0"/>
              </a:rPr>
              <a:t> active involvement of pupils,</a:t>
            </a:r>
          </a:p>
          <a:p>
            <a:pPr eaLnBrk="1" hangingPunct="1">
              <a:lnSpc>
                <a:spcPct val="90000"/>
              </a:lnSpc>
              <a:buClr>
                <a:schemeClr val="tx2"/>
              </a:buClr>
              <a:buSzPct val="70000"/>
              <a:buFontTx/>
              <a:buNone/>
            </a:pPr>
            <a:r>
              <a:rPr lang="en-AU" altLang="it-IT" sz="1700">
                <a:latin typeface="Verdana" panose="020B0604030504040204" pitchFamily="34" charset="0"/>
              </a:rPr>
              <a:t>previously reserved </a:t>
            </a:r>
            <a:r>
              <a:rPr lang="pl-PL" altLang="it-IT" sz="1700">
                <a:latin typeface="Verdana" panose="020B0604030504040204" pitchFamily="34" charset="0"/>
              </a:rPr>
              <a:t>only for selected </a:t>
            </a:r>
            <a:r>
              <a:rPr lang="en-AU" altLang="it-IT" sz="1700">
                <a:latin typeface="Verdana" panose="020B0604030504040204" pitchFamily="34" charset="0"/>
              </a:rPr>
              <a:t>schools, become available to all</a:t>
            </a:r>
            <a:r>
              <a:rPr lang="pl-PL" altLang="it-IT" sz="1700">
                <a:latin typeface="Verdana" panose="020B0604030504040204" pitchFamily="34" charset="0"/>
              </a:rPr>
              <a:t>.</a:t>
            </a:r>
            <a:endParaRPr lang="en-AU" altLang="it-IT" sz="1700">
              <a:latin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a:extLst>
              <a:ext uri="{FF2B5EF4-FFF2-40B4-BE49-F238E27FC236}">
                <a16:creationId xmlns:a16="http://schemas.microsoft.com/office/drawing/2014/main" id="{03618188-404B-4D0C-A535-EF46AAC7D062}"/>
              </a:ext>
            </a:extLst>
          </p:cNvPr>
          <p:cNvSpPr>
            <a:spLocks noGrp="1" noChangeArrowheads="1"/>
          </p:cNvSpPr>
          <p:nvPr>
            <p:ph type="ctrTitle"/>
          </p:nvPr>
        </p:nvSpPr>
        <p:spPr>
          <a:xfrm>
            <a:off x="323850" y="2130425"/>
            <a:ext cx="8424863" cy="1470025"/>
          </a:xfrm>
        </p:spPr>
        <p:txBody>
          <a:bodyPr/>
          <a:lstStyle/>
          <a:p>
            <a:r>
              <a:rPr lang="pl-PL" altLang="it-IT" sz="4400" i="1"/>
              <a:t>La tête bien faite*</a:t>
            </a:r>
            <a:br>
              <a:rPr lang="pl-PL" altLang="it-IT" sz="4400" i="1"/>
            </a:br>
            <a:r>
              <a:rPr lang="pl-PL" altLang="it-IT" sz="4400" i="1"/>
              <a:t>Teaching Science in XXI Century</a:t>
            </a:r>
            <a:endParaRPr lang="en-AU" altLang="it-IT" sz="4400" i="1"/>
          </a:p>
        </p:txBody>
      </p:sp>
      <p:sp>
        <p:nvSpPr>
          <p:cNvPr id="38915" name="Podtytuł 2">
            <a:extLst>
              <a:ext uri="{FF2B5EF4-FFF2-40B4-BE49-F238E27FC236}">
                <a16:creationId xmlns:a16="http://schemas.microsoft.com/office/drawing/2014/main" id="{5EA77CB4-0F23-49DE-856E-7DC642BA7B82}"/>
              </a:ext>
            </a:extLst>
          </p:cNvPr>
          <p:cNvSpPr>
            <a:spLocks noGrp="1" noChangeArrowheads="1"/>
          </p:cNvSpPr>
          <p:nvPr>
            <p:ph type="subTitle" idx="1"/>
          </p:nvPr>
        </p:nvSpPr>
        <p:spPr/>
        <p:txBody>
          <a:bodyPr/>
          <a:lstStyle/>
          <a:p>
            <a:r>
              <a:rPr lang="pl-PL" altLang="it-IT">
                <a:solidFill>
                  <a:srgbClr val="898989"/>
                </a:solidFill>
              </a:rPr>
              <a:t>Grzegorz Karwasz</a:t>
            </a:r>
          </a:p>
          <a:p>
            <a:r>
              <a:rPr lang="it-IT" altLang="it-IT">
                <a:solidFill>
                  <a:srgbClr val="898989"/>
                </a:solidFill>
              </a:rPr>
              <a:t>Cattedra della Didattica di Fisica, </a:t>
            </a:r>
            <a:r>
              <a:rPr lang="pl-PL" altLang="it-IT">
                <a:solidFill>
                  <a:srgbClr val="898989"/>
                </a:solidFill>
              </a:rPr>
              <a:t>UMK</a:t>
            </a:r>
            <a:endParaRPr lang="en-AU" altLang="it-IT">
              <a:solidFill>
                <a:srgbClr val="898989"/>
              </a:solidFill>
            </a:endParaRPr>
          </a:p>
        </p:txBody>
      </p:sp>
      <p:pic>
        <p:nvPicPr>
          <p:cNvPr id="38916" name="Picture 2">
            <a:extLst>
              <a:ext uri="{FF2B5EF4-FFF2-40B4-BE49-F238E27FC236}">
                <a16:creationId xmlns:a16="http://schemas.microsoft.com/office/drawing/2014/main" id="{76A81714-87BD-4447-9941-8F672BA64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260350"/>
            <a:ext cx="6735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a:extLst>
              <a:ext uri="{FF2B5EF4-FFF2-40B4-BE49-F238E27FC236}">
                <a16:creationId xmlns:a16="http://schemas.microsoft.com/office/drawing/2014/main" id="{77C76984-D4B1-4C3D-9C27-FC90195A5C6B}"/>
              </a:ext>
            </a:extLst>
          </p:cNvPr>
          <p:cNvSpPr>
            <a:spLocks noChangeArrowheads="1"/>
          </p:cNvSpPr>
          <p:nvPr/>
        </p:nvSpPr>
        <p:spPr bwMode="auto">
          <a:xfrm>
            <a:off x="395288" y="5876925"/>
            <a:ext cx="53657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 *Edgar Morin, </a:t>
            </a:r>
            <a:r>
              <a:rPr lang="pl-PL" altLang="it-IT" sz="1800" i="1"/>
              <a:t>La tête bien faite</a:t>
            </a:r>
            <a:r>
              <a:rPr lang="it-IT" altLang="it-IT" sz="1800" i="1"/>
              <a:t>, </a:t>
            </a:r>
            <a:r>
              <a:rPr lang="pl-PL" altLang="it-IT" sz="1800"/>
              <a:t>Seuil, Paris, 1999</a:t>
            </a:r>
            <a:endParaRPr lang="en-AU" altLang="it-IT" sz="1800"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a:extLst>
              <a:ext uri="{FF2B5EF4-FFF2-40B4-BE49-F238E27FC236}">
                <a16:creationId xmlns:a16="http://schemas.microsoft.com/office/drawing/2014/main" id="{8AED20FF-443E-44DD-ACC3-7CF3769A85DE}"/>
              </a:ext>
            </a:extLst>
          </p:cNvPr>
          <p:cNvSpPr>
            <a:spLocks noGrp="1" noChangeArrowheads="1"/>
          </p:cNvSpPr>
          <p:nvPr>
            <p:ph type="ctrTitle"/>
          </p:nvPr>
        </p:nvSpPr>
        <p:spPr>
          <a:xfrm>
            <a:off x="323850" y="908050"/>
            <a:ext cx="8424863" cy="915988"/>
          </a:xfrm>
        </p:spPr>
        <p:txBody>
          <a:bodyPr/>
          <a:lstStyle/>
          <a:p>
            <a:r>
              <a:rPr lang="pl-PL" altLang="it-IT" sz="3600">
                <a:solidFill>
                  <a:schemeClr val="hlink"/>
                </a:solidFill>
              </a:rPr>
              <a:t>Karl Popper: </a:t>
            </a:r>
            <a:r>
              <a:rPr lang="it-IT" altLang="it-IT" sz="3600">
                <a:solidFill>
                  <a:schemeClr val="hlink"/>
                </a:solidFill>
              </a:rPr>
              <a:t>mente, come un cestino</a:t>
            </a:r>
            <a:endParaRPr lang="en-AU" altLang="it-IT" sz="3600">
              <a:solidFill>
                <a:schemeClr val="hlink"/>
              </a:solidFill>
            </a:endParaRPr>
          </a:p>
        </p:txBody>
      </p:sp>
      <p:pic>
        <p:nvPicPr>
          <p:cNvPr id="39939" name="Picture 2">
            <a:extLst>
              <a:ext uri="{FF2B5EF4-FFF2-40B4-BE49-F238E27FC236}">
                <a16:creationId xmlns:a16="http://schemas.microsoft.com/office/drawing/2014/main" id="{8041E657-462A-459D-BAF8-31F9BA328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334963"/>
            <a:ext cx="6735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a:extLst>
              <a:ext uri="{FF2B5EF4-FFF2-40B4-BE49-F238E27FC236}">
                <a16:creationId xmlns:a16="http://schemas.microsoft.com/office/drawing/2014/main" id="{BF6C910F-5A4D-41F6-8AF0-680054634506}"/>
              </a:ext>
            </a:extLst>
          </p:cNvPr>
          <p:cNvSpPr txBox="1">
            <a:spLocks noChangeArrowheads="1"/>
          </p:cNvSpPr>
          <p:nvPr/>
        </p:nvSpPr>
        <p:spPr bwMode="auto">
          <a:xfrm>
            <a:off x="358775" y="1773238"/>
            <a:ext cx="794067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a:t>„N</a:t>
            </a:r>
            <a:r>
              <a:rPr lang="it-IT" altLang="it-IT" sz="2000"/>
              <a:t>ostri sensi sono </a:t>
            </a:r>
            <a:r>
              <a:rPr lang="it-IT" altLang="it-IT" sz="2000" i="1"/>
              <a:t>le sorgenti della nostra conoscenza - </a:t>
            </a:r>
            <a:r>
              <a:rPr lang="it-IT" altLang="it-IT" sz="2000"/>
              <a:t>loro costituiscono le porte alla nostra mente. A questa teoria ho dato il nome «teoria della mente come un cestino». L’idea è riportata bene dal disegno qua sotto. </a:t>
            </a:r>
            <a:endParaRPr lang="en-AU" altLang="it-IT" sz="2000"/>
          </a:p>
        </p:txBody>
      </p:sp>
      <p:pic>
        <p:nvPicPr>
          <p:cNvPr id="14342" name="Picture 6">
            <a:extLst>
              <a:ext uri="{FF2B5EF4-FFF2-40B4-BE49-F238E27FC236}">
                <a16:creationId xmlns:a16="http://schemas.microsoft.com/office/drawing/2014/main" id="{E135B3D7-BC5F-4435-A7BB-026A444BE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073400"/>
            <a:ext cx="2447925" cy="22987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00FF00"/>
                </a:solidFill>
              </a14:hiddenFill>
            </a:ext>
          </a:extLst>
        </p:spPr>
      </p:pic>
      <p:sp>
        <p:nvSpPr>
          <p:cNvPr id="14343" name="Text Box 7">
            <a:extLst>
              <a:ext uri="{FF2B5EF4-FFF2-40B4-BE49-F238E27FC236}">
                <a16:creationId xmlns:a16="http://schemas.microsoft.com/office/drawing/2014/main" id="{A323C413-F507-4996-B4AE-4B79CF983CA6}"/>
              </a:ext>
            </a:extLst>
          </p:cNvPr>
          <p:cNvSpPr txBox="1">
            <a:spLocks noChangeArrowheads="1"/>
          </p:cNvSpPr>
          <p:nvPr/>
        </p:nvSpPr>
        <p:spPr bwMode="auto">
          <a:xfrm>
            <a:off x="250825" y="5389563"/>
            <a:ext cx="84963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a:t>„</a:t>
            </a:r>
            <a:r>
              <a:rPr lang="it-IT" altLang="it-IT" sz="2000"/>
              <a:t>La nostra mente, inizialmente è una secchio vuoto o quasi vuoto, in quale entra dai nostri sensi (oppure dal imbuto per riempirlo da sopra, chiamato scuola) il materiale che poi viene digerito. </a:t>
            </a:r>
            <a:r>
              <a:rPr lang="pl-PL" altLang="it-IT" sz="2000"/>
              <a:t> </a:t>
            </a:r>
            <a:endParaRPr lang="en-AU" altLang="it-IT" sz="2000"/>
          </a:p>
        </p:txBody>
      </p:sp>
      <p:sp>
        <p:nvSpPr>
          <p:cNvPr id="39943" name="Text Box 8">
            <a:extLst>
              <a:ext uri="{FF2B5EF4-FFF2-40B4-BE49-F238E27FC236}">
                <a16:creationId xmlns:a16="http://schemas.microsoft.com/office/drawing/2014/main" id="{C38E0DCB-015C-43C0-AD9A-8B23741AD5C3}"/>
              </a:ext>
            </a:extLst>
          </p:cNvPr>
          <p:cNvSpPr txBox="1">
            <a:spLocks noChangeArrowheads="1"/>
          </p:cNvSpPr>
          <p:nvPr/>
        </p:nvSpPr>
        <p:spPr bwMode="auto">
          <a:xfrm>
            <a:off x="87313" y="6403975"/>
            <a:ext cx="67564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600"/>
              <a:t>Karl Popper, </a:t>
            </a:r>
            <a:r>
              <a:rPr lang="it-IT" altLang="it-IT" sz="1600" i="1"/>
              <a:t>Objective Knolwdge. An evolutionary approach, </a:t>
            </a:r>
            <a:r>
              <a:rPr lang="it-IT" altLang="it-IT" sz="1600"/>
              <a:t>1972, p. 81</a:t>
            </a:r>
            <a:endParaRPr lang="en-AU"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2000"/>
                                        <p:tgtEl>
                                          <p:spTgt spid="14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3"/>
                                        </p:tgtEl>
                                        <p:attrNameLst>
                                          <p:attrName>style.visibility</p:attrName>
                                        </p:attrNameLst>
                                      </p:cBhvr>
                                      <p:to>
                                        <p:strVal val="visible"/>
                                      </p:to>
                                    </p:set>
                                    <p:animEffect transition="in" filter="blinds(horizontal)">
                                      <p:cBhvr>
                                        <p:cTn id="12"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17F47C4-87F1-4C44-BD11-9E562BF10048}"/>
              </a:ext>
            </a:extLst>
          </p:cNvPr>
          <p:cNvSpPr>
            <a:spLocks noGrp="1" noChangeArrowheads="1"/>
          </p:cNvSpPr>
          <p:nvPr>
            <p:ph type="title"/>
          </p:nvPr>
        </p:nvSpPr>
        <p:spPr>
          <a:xfrm>
            <a:off x="2916238" y="404813"/>
            <a:ext cx="8229600" cy="1143000"/>
          </a:xfrm>
        </p:spPr>
        <p:txBody>
          <a:bodyPr/>
          <a:lstStyle/>
          <a:p>
            <a:r>
              <a:rPr lang="pl-PL" altLang="it-IT" sz="3600">
                <a:solidFill>
                  <a:schemeClr val="hlink"/>
                </a:solidFill>
                <a:latin typeface="Verdana" panose="020B0604030504040204" pitchFamily="34" charset="0"/>
              </a:rPr>
              <a:t>Elettrostatica</a:t>
            </a:r>
            <a:r>
              <a:rPr lang="pl-PL" altLang="it-IT" sz="3600">
                <a:solidFill>
                  <a:schemeClr val="accent2"/>
                </a:solidFill>
              </a:rPr>
              <a:t> </a:t>
            </a:r>
            <a:endParaRPr lang="en-AU" altLang="it-IT" sz="3600">
              <a:solidFill>
                <a:schemeClr val="accent2"/>
              </a:solidFill>
            </a:endParaRPr>
          </a:p>
        </p:txBody>
      </p:sp>
      <p:pic>
        <p:nvPicPr>
          <p:cNvPr id="40963" name="Picture 3">
            <a:extLst>
              <a:ext uri="{FF2B5EF4-FFF2-40B4-BE49-F238E27FC236}">
                <a16:creationId xmlns:a16="http://schemas.microsoft.com/office/drawing/2014/main" id="{46AF0C2B-D5F3-4E91-B58C-35967BC6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260350"/>
            <a:ext cx="45878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9D3450FF-6283-4EAB-854A-A4548FBD6A75}"/>
              </a:ext>
            </a:extLst>
          </p:cNvPr>
          <p:cNvSpPr txBox="1">
            <a:spLocks noChangeArrowheads="1"/>
          </p:cNvSpPr>
          <p:nvPr/>
        </p:nvSpPr>
        <p:spPr bwMode="auto">
          <a:xfrm>
            <a:off x="5632450" y="2584450"/>
            <a:ext cx="31877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t>(Troppo) dettagliato percorso</a:t>
            </a:r>
          </a:p>
          <a:p>
            <a:pPr eaLnBrk="1" hangingPunct="1">
              <a:spcBef>
                <a:spcPct val="0"/>
              </a:spcBef>
              <a:buFontTx/>
              <a:buNone/>
            </a:pPr>
            <a:r>
              <a:rPr lang="pl-PL" altLang="it-IT" sz="2200"/>
              <a:t>sperimentale (anzi, storico)</a:t>
            </a:r>
          </a:p>
          <a:p>
            <a:pPr eaLnBrk="1" hangingPunct="1">
              <a:spcBef>
                <a:spcPct val="0"/>
              </a:spcBef>
              <a:buFontTx/>
              <a:buNone/>
            </a:pPr>
            <a:r>
              <a:rPr lang="pl-PL" altLang="it-IT" sz="2200"/>
              <a:t>senza deduzione</a:t>
            </a:r>
          </a:p>
          <a:p>
            <a:pPr eaLnBrk="1" hangingPunct="1">
              <a:spcBef>
                <a:spcPct val="0"/>
              </a:spcBef>
              <a:buFontTx/>
              <a:buNone/>
            </a:pPr>
            <a:endParaRPr lang="pl-PL" altLang="it-IT" sz="2200">
              <a:solidFill>
                <a:srgbClr val="0000CC"/>
              </a:solidFill>
            </a:endParaRPr>
          </a:p>
          <a:p>
            <a:pPr eaLnBrk="1" hangingPunct="1">
              <a:spcBef>
                <a:spcPct val="0"/>
              </a:spcBef>
              <a:buFontTx/>
              <a:buNone/>
            </a:pPr>
            <a:r>
              <a:rPr lang="pl-PL" altLang="it-IT" sz="2200">
                <a:solidFill>
                  <a:srgbClr val="0000CC"/>
                </a:solidFill>
              </a:rPr>
              <a:t>„Troppa esemplificazione</a:t>
            </a:r>
          </a:p>
          <a:p>
            <a:pPr eaLnBrk="1" hangingPunct="1">
              <a:spcBef>
                <a:spcPct val="0"/>
              </a:spcBef>
              <a:buFontTx/>
              <a:buNone/>
            </a:pPr>
            <a:r>
              <a:rPr lang="pl-PL" altLang="it-IT" sz="2200">
                <a:solidFill>
                  <a:srgbClr val="0000CC"/>
                </a:solidFill>
              </a:rPr>
              <a:t>porta all’infantilismo</a:t>
            </a:r>
            <a:r>
              <a:rPr lang="pl-PL" altLang="it-IT" sz="2200">
                <a:solidFill>
                  <a:srgbClr val="FF0000"/>
                </a:solidFill>
              </a:rPr>
              <a:t>” </a:t>
            </a:r>
          </a:p>
          <a:p>
            <a:pPr eaLnBrk="1" hangingPunct="1">
              <a:spcBef>
                <a:spcPct val="0"/>
              </a:spcBef>
              <a:buFontTx/>
              <a:buNone/>
            </a:pPr>
            <a:endParaRPr lang="en-AU" altLang="it-IT"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2441C8C-CAE2-42F3-8479-0B847DC8D852}"/>
              </a:ext>
            </a:extLst>
          </p:cNvPr>
          <p:cNvSpPr>
            <a:spLocks noGrp="1" noChangeArrowheads="1"/>
          </p:cNvSpPr>
          <p:nvPr>
            <p:ph type="title"/>
          </p:nvPr>
        </p:nvSpPr>
        <p:spPr/>
        <p:txBody>
          <a:bodyPr/>
          <a:lstStyle/>
          <a:p>
            <a:r>
              <a:rPr lang="pl-PL" altLang="it-IT"/>
              <a:t>„momento angolare”</a:t>
            </a:r>
            <a:endParaRPr lang="en-US" altLang="it-IT"/>
          </a:p>
        </p:txBody>
      </p:sp>
      <p:pic>
        <p:nvPicPr>
          <p:cNvPr id="43011" name="Picture 3">
            <a:extLst>
              <a:ext uri="{FF2B5EF4-FFF2-40B4-BE49-F238E27FC236}">
                <a16:creationId xmlns:a16="http://schemas.microsoft.com/office/drawing/2014/main" id="{DE1C0043-820C-4566-8A7E-09ED55310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275"/>
            <a:ext cx="9118600" cy="569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0EC608B-11F3-4066-9A03-9BD2DDE66DFE}"/>
              </a:ext>
            </a:extLst>
          </p:cNvPr>
          <p:cNvSpPr>
            <a:spLocks noGrp="1" noChangeArrowheads="1"/>
          </p:cNvSpPr>
          <p:nvPr>
            <p:ph type="body" idx="1"/>
          </p:nvPr>
        </p:nvSpPr>
        <p:spPr>
          <a:xfrm>
            <a:off x="468313" y="152400"/>
            <a:ext cx="4248150" cy="5040313"/>
          </a:xfrm>
        </p:spPr>
        <p:txBody>
          <a:bodyPr/>
          <a:lstStyle/>
          <a:p>
            <a:pPr marL="355600" indent="-355600"/>
            <a:r>
              <a:rPr lang="pl-PL" altLang="it-IT" sz="2000"/>
              <a:t>Description of the </a:t>
            </a:r>
            <a:r>
              <a:rPr lang="en-US" altLang="it-IT" sz="2000"/>
              <a:t>shape of magnetic field lines inside and outside the coil. </a:t>
            </a:r>
            <a:endParaRPr lang="pl-PL" altLang="it-IT" sz="2000"/>
          </a:p>
          <a:p>
            <a:pPr marL="355600" indent="-355600">
              <a:buFontTx/>
              <a:buNone/>
            </a:pPr>
            <a:endParaRPr lang="pl-PL" altLang="it-IT" sz="1400"/>
          </a:p>
          <a:p>
            <a:pPr marL="355600" indent="-355600"/>
            <a:r>
              <a:rPr lang="en-US" altLang="it-IT" sz="2000"/>
              <a:t>The magnetic filed is similar to that from a bar magnet</a:t>
            </a:r>
            <a:r>
              <a:rPr lang="pl-PL" altLang="it-IT" sz="2000"/>
              <a:t>.</a:t>
            </a:r>
          </a:p>
          <a:p>
            <a:pPr marL="355600" indent="-355600">
              <a:buFontTx/>
              <a:buNone/>
            </a:pPr>
            <a:endParaRPr lang="pl-PL" altLang="it-IT" sz="1400"/>
          </a:p>
          <a:p>
            <a:pPr marL="355600" indent="-355600"/>
            <a:r>
              <a:rPr lang="en-US" altLang="it-IT" sz="2000"/>
              <a:t>Where is North magnetic pole students should know using the right-hand grip rule learned in gymnasium few years ago.</a:t>
            </a:r>
            <a:endParaRPr lang="pl-PL" altLang="it-IT" sz="2000"/>
          </a:p>
          <a:p>
            <a:pPr marL="355600" indent="-355600">
              <a:buFontTx/>
              <a:buNone/>
            </a:pPr>
            <a:endParaRPr lang="pl-PL" altLang="it-IT" sz="1400"/>
          </a:p>
          <a:p>
            <a:pPr marL="355600" indent="-355600"/>
            <a:r>
              <a:rPr lang="en-US" altLang="it-IT" sz="2000"/>
              <a:t>Next we can read what is an electromagnet and where it is applied in technics, what is electrodynamic force and how to use Fleming’s left-handle rule. </a:t>
            </a:r>
            <a:endParaRPr lang="pl-PL" altLang="it-IT" sz="2000"/>
          </a:p>
          <a:p>
            <a:pPr marL="355600" indent="-355600">
              <a:buFontTx/>
              <a:buNone/>
            </a:pPr>
            <a:endParaRPr lang="pl-PL" altLang="it-IT" sz="1400"/>
          </a:p>
          <a:p>
            <a:pPr marL="355600" indent="-355600"/>
            <a:r>
              <a:rPr lang="en-US" altLang="it-IT" sz="2000"/>
              <a:t>All this resumed on two pages. The book shows schemes</a:t>
            </a:r>
            <a:r>
              <a:rPr lang="pl-PL" altLang="it-IT" sz="2000"/>
              <a:t>,</a:t>
            </a:r>
            <a:r>
              <a:rPr lang="en-US" altLang="it-IT" sz="2000"/>
              <a:t> but not real examples or photos.</a:t>
            </a:r>
            <a:r>
              <a:rPr lang="en-US" altLang="it-IT" sz="2000">
                <a:solidFill>
                  <a:schemeClr val="bg1"/>
                </a:solidFill>
              </a:rPr>
              <a:t> </a:t>
            </a:r>
          </a:p>
        </p:txBody>
      </p:sp>
      <p:pic>
        <p:nvPicPr>
          <p:cNvPr id="44035" name="Picture 3">
            <a:extLst>
              <a:ext uri="{FF2B5EF4-FFF2-40B4-BE49-F238E27FC236}">
                <a16:creationId xmlns:a16="http://schemas.microsoft.com/office/drawing/2014/main" id="{9BE7ECEF-D387-44AF-AB26-0F6595B7F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33375"/>
            <a:ext cx="42132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CE4D96-B55F-4F0F-B20B-A333FF1FB241}"/>
              </a:ext>
            </a:extLst>
          </p:cNvPr>
          <p:cNvSpPr>
            <a:spLocks noGrp="1" noChangeArrowheads="1"/>
          </p:cNvSpPr>
          <p:nvPr>
            <p:ph type="title"/>
          </p:nvPr>
        </p:nvSpPr>
        <p:spPr/>
        <p:txBody>
          <a:bodyPr/>
          <a:lstStyle/>
          <a:p>
            <a:pPr eaLnBrk="1" hangingPunct="1"/>
            <a:r>
              <a:rPr lang="pl-PL" altLang="it-IT" sz="3600"/>
              <a:t>Duomo di Trento (1212-1321)</a:t>
            </a:r>
          </a:p>
        </p:txBody>
      </p:sp>
      <p:pic>
        <p:nvPicPr>
          <p:cNvPr id="6147" name="Picture 4">
            <a:extLst>
              <a:ext uri="{FF2B5EF4-FFF2-40B4-BE49-F238E27FC236}">
                <a16:creationId xmlns:a16="http://schemas.microsoft.com/office/drawing/2014/main" id="{CD69ACCB-C39B-42B2-A8FC-1421B5527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75612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a:extLst>
              <a:ext uri="{FF2B5EF4-FFF2-40B4-BE49-F238E27FC236}">
                <a16:creationId xmlns:a16="http://schemas.microsoft.com/office/drawing/2014/main" id="{01E090C7-6ABC-4C59-8D13-38FED8022CB3}"/>
              </a:ext>
            </a:extLst>
          </p:cNvPr>
          <p:cNvSpPr txBox="1">
            <a:spLocks noChangeArrowheads="1"/>
          </p:cNvSpPr>
          <p:nvPr/>
        </p:nvSpPr>
        <p:spPr bwMode="auto">
          <a:xfrm>
            <a:off x="827088" y="5876925"/>
            <a:ext cx="2965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Adamo d”Arogno, da Como</a:t>
            </a:r>
          </a:p>
          <a:p>
            <a:pPr eaLnBrk="1" hangingPunct="1">
              <a:spcBef>
                <a:spcPct val="0"/>
              </a:spcBef>
              <a:buFontTx/>
              <a:buNone/>
            </a:pPr>
            <a:r>
              <a:rPr lang="pl-PL" altLang="it-IT" sz="1800"/>
              <a:t>Fontana di Nettuno (1767)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1A80A72-A7A1-41A0-8201-7568CC924802}"/>
              </a:ext>
            </a:extLst>
          </p:cNvPr>
          <p:cNvSpPr>
            <a:spLocks noGrp="1" noChangeArrowheads="1"/>
          </p:cNvSpPr>
          <p:nvPr>
            <p:ph type="body" idx="1"/>
          </p:nvPr>
        </p:nvSpPr>
        <p:spPr>
          <a:xfrm>
            <a:off x="684213" y="1341438"/>
            <a:ext cx="8027987" cy="4895850"/>
          </a:xfrm>
        </p:spPr>
        <p:txBody>
          <a:bodyPr/>
          <a:lstStyle/>
          <a:p>
            <a:endParaRPr lang="pl-PL" altLang="it-IT" sz="2800">
              <a:solidFill>
                <a:schemeClr val="bg1"/>
              </a:solidFill>
            </a:endParaRPr>
          </a:p>
          <a:p>
            <a:pPr>
              <a:buFontTx/>
              <a:buNone/>
            </a:pPr>
            <a:r>
              <a:rPr lang="pl-PL" altLang="it-IT" sz="2800">
                <a:solidFill>
                  <a:schemeClr val="bg1"/>
                </a:solidFill>
              </a:rPr>
              <a:t>   </a:t>
            </a:r>
            <a:endParaRPr lang="en-US" altLang="it-IT" sz="2800">
              <a:solidFill>
                <a:schemeClr val="bg1"/>
              </a:solidFill>
            </a:endParaRPr>
          </a:p>
        </p:txBody>
      </p:sp>
      <p:sp>
        <p:nvSpPr>
          <p:cNvPr id="45059" name="Text Box 3">
            <a:extLst>
              <a:ext uri="{FF2B5EF4-FFF2-40B4-BE49-F238E27FC236}">
                <a16:creationId xmlns:a16="http://schemas.microsoft.com/office/drawing/2014/main" id="{7145AECD-C0C7-4479-940C-82A01D3D69C6}"/>
              </a:ext>
            </a:extLst>
          </p:cNvPr>
          <p:cNvSpPr txBox="1">
            <a:spLocks noChangeArrowheads="1"/>
          </p:cNvSpPr>
          <p:nvPr/>
        </p:nvSpPr>
        <p:spPr bwMode="auto">
          <a:xfrm>
            <a:off x="792163" y="1341438"/>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it-IT" sz="2400">
              <a:solidFill>
                <a:schemeClr val="bg1"/>
              </a:solidFill>
              <a:latin typeface="Times New Roman" panose="02020603050405020304" pitchFamily="18" charset="0"/>
            </a:endParaRPr>
          </a:p>
        </p:txBody>
      </p:sp>
      <p:sp>
        <p:nvSpPr>
          <p:cNvPr id="45060" name="Rectangle 4">
            <a:extLst>
              <a:ext uri="{FF2B5EF4-FFF2-40B4-BE49-F238E27FC236}">
                <a16:creationId xmlns:a16="http://schemas.microsoft.com/office/drawing/2014/main" id="{9BF64F2A-48D1-44EC-A705-ABC6BFC3AB88}"/>
              </a:ext>
            </a:extLst>
          </p:cNvPr>
          <p:cNvSpPr>
            <a:spLocks noChangeArrowheads="1"/>
          </p:cNvSpPr>
          <p:nvPr/>
        </p:nvSpPr>
        <p:spPr bwMode="auto">
          <a:xfrm>
            <a:off x="358775" y="227013"/>
            <a:ext cx="846137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pl-PL" altLang="it-IT" sz="2200">
                <a:latin typeface="Times New Roman" panose="02020603050405020304" pitchFamily="18" charset="0"/>
              </a:rPr>
              <a:t> </a:t>
            </a:r>
            <a:r>
              <a:rPr lang="en-US" altLang="it-IT" sz="2000">
                <a:latin typeface="Times New Roman" panose="02020603050405020304" pitchFamily="18" charset="0"/>
              </a:rPr>
              <a:t>Another example is even worse: the magnetism is reduced to the Einstein’s</a:t>
            </a:r>
            <a:br>
              <a:rPr lang="pl-PL" altLang="it-IT" sz="2000">
                <a:latin typeface="Times New Roman" panose="02020603050405020304" pitchFamily="18" charset="0"/>
              </a:rPr>
            </a:br>
            <a:r>
              <a:rPr lang="pl-PL" altLang="it-IT" sz="2000">
                <a:latin typeface="Times New Roman" panose="02020603050405020304" pitchFamily="18" charset="0"/>
              </a:rPr>
              <a:t>  </a:t>
            </a:r>
            <a:r>
              <a:rPr lang="en-US" altLang="it-IT" sz="2000">
                <a:latin typeface="Times New Roman" panose="02020603050405020304" pitchFamily="18" charset="0"/>
              </a:rPr>
              <a:t> reactivity idea. </a:t>
            </a:r>
            <a:endParaRPr lang="pl-PL" altLang="it-IT" sz="2000">
              <a:latin typeface="Times New Roman" panose="02020603050405020304" pitchFamily="18" charset="0"/>
            </a:endParaRPr>
          </a:p>
          <a:p>
            <a:endParaRPr lang="pl-PL" altLang="it-IT" sz="1400">
              <a:latin typeface="Times New Roman" panose="02020603050405020304" pitchFamily="18" charset="0"/>
            </a:endParaRPr>
          </a:p>
          <a:p>
            <a:pPr>
              <a:buFontTx/>
              <a:buChar char="•"/>
            </a:pPr>
            <a:r>
              <a:rPr lang="pl-PL" altLang="it-IT" sz="2000">
                <a:latin typeface="Times New Roman" panose="02020603050405020304" pitchFamily="18" charset="0"/>
              </a:rPr>
              <a:t> </a:t>
            </a:r>
            <a:r>
              <a:rPr lang="en-US" altLang="it-IT" sz="2000">
                <a:latin typeface="Times New Roman" panose="02020603050405020304" pitchFamily="18" charset="0"/>
              </a:rPr>
              <a:t>This is scientifically correct, but little appealing to the practical experience</a:t>
            </a:r>
            <a:br>
              <a:rPr lang="pl-PL" altLang="it-IT" sz="2000">
                <a:latin typeface="Times New Roman" panose="02020603050405020304" pitchFamily="18" charset="0"/>
              </a:rPr>
            </a:br>
            <a:r>
              <a:rPr lang="pl-PL" altLang="it-IT" sz="2000">
                <a:latin typeface="Times New Roman" panose="02020603050405020304" pitchFamily="18" charset="0"/>
              </a:rPr>
              <a:t>  </a:t>
            </a:r>
            <a:r>
              <a:rPr lang="en-US" altLang="it-IT" sz="2000">
                <a:latin typeface="Times New Roman" panose="02020603050405020304" pitchFamily="18" charset="0"/>
              </a:rPr>
              <a:t> of pupils. </a:t>
            </a:r>
          </a:p>
        </p:txBody>
      </p:sp>
      <p:pic>
        <p:nvPicPr>
          <p:cNvPr id="45061" name="Picture 5">
            <a:extLst>
              <a:ext uri="{FF2B5EF4-FFF2-40B4-BE49-F238E27FC236}">
                <a16:creationId xmlns:a16="http://schemas.microsoft.com/office/drawing/2014/main" id="{788DFCB1-FDC1-428A-88F6-566BFED53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97088"/>
            <a:ext cx="3276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a:extLst>
              <a:ext uri="{FF2B5EF4-FFF2-40B4-BE49-F238E27FC236}">
                <a16:creationId xmlns:a16="http://schemas.microsoft.com/office/drawing/2014/main" id="{4CAA9965-D23B-43FF-8A96-F779F524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2097088"/>
            <a:ext cx="3386137"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a:extLst>
              <a:ext uri="{FF2B5EF4-FFF2-40B4-BE49-F238E27FC236}">
                <a16:creationId xmlns:a16="http://schemas.microsoft.com/office/drawing/2014/main" id="{77062766-E5BE-4B2D-950B-51EDBCBA6354}"/>
              </a:ext>
            </a:extLst>
          </p:cNvPr>
          <p:cNvSpPr>
            <a:spLocks noChangeArrowheads="1"/>
          </p:cNvSpPr>
          <p:nvPr/>
        </p:nvSpPr>
        <p:spPr bwMode="auto">
          <a:xfrm>
            <a:off x="539750" y="5624513"/>
            <a:ext cx="8434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000">
                <a:latin typeface="Times New Roman" panose="02020603050405020304" pitchFamily="18" charset="0"/>
              </a:rPr>
              <a:t>The scheme on magnetism (Einstein’s interpretation) from another Polish textbook.</a:t>
            </a:r>
            <a:r>
              <a:rPr lang="pl-PL" altLang="it-IT" sz="2000">
                <a:latin typeface="Times New Roman" panose="02020603050405020304" pitchFamily="18"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3655EA9-88FE-49A4-8A19-4A8502854BE3}"/>
              </a:ext>
            </a:extLst>
          </p:cNvPr>
          <p:cNvSpPr>
            <a:spLocks noGrp="1" noChangeArrowheads="1"/>
          </p:cNvSpPr>
          <p:nvPr>
            <p:ph type="title"/>
          </p:nvPr>
        </p:nvSpPr>
        <p:spPr>
          <a:xfrm>
            <a:off x="395288" y="0"/>
            <a:ext cx="8229600" cy="1143000"/>
          </a:xfrm>
        </p:spPr>
        <p:txBody>
          <a:bodyPr/>
          <a:lstStyle/>
          <a:p>
            <a:r>
              <a:rPr lang="pl-PL" altLang="it-IT" sz="3600"/>
              <a:t>Edgar Morin: „La testa ben fatta”</a:t>
            </a:r>
          </a:p>
        </p:txBody>
      </p:sp>
      <p:sp>
        <p:nvSpPr>
          <p:cNvPr id="46083" name="Rectangle 3">
            <a:extLst>
              <a:ext uri="{FF2B5EF4-FFF2-40B4-BE49-F238E27FC236}">
                <a16:creationId xmlns:a16="http://schemas.microsoft.com/office/drawing/2014/main" id="{32555433-5F43-449A-A38D-C121AB0A1F7B}"/>
              </a:ext>
            </a:extLst>
          </p:cNvPr>
          <p:cNvSpPr>
            <a:spLocks noGrp="1" noChangeArrowheads="1"/>
          </p:cNvSpPr>
          <p:nvPr>
            <p:ph type="body" idx="1"/>
          </p:nvPr>
        </p:nvSpPr>
        <p:spPr>
          <a:xfrm>
            <a:off x="468313" y="1003300"/>
            <a:ext cx="8229600" cy="5256213"/>
          </a:xfrm>
        </p:spPr>
        <p:txBody>
          <a:bodyPr/>
          <a:lstStyle/>
          <a:p>
            <a:r>
              <a:rPr lang="it-IT" altLang="it-IT" sz="2100"/>
              <a:t>C’è un’inadeguatezza sempre più ampia, profonda e grave tra i nostri saperi disgiunti, frazionati, suddivisi in discipline da una parte, e realtà o problemi sempre più polidisciplinari, trasversali, multidimensionali, transnazionali, globali planetari dall’altra. </a:t>
            </a:r>
          </a:p>
          <a:p>
            <a:r>
              <a:rPr lang="it-IT" altLang="it-IT" sz="2100"/>
              <a:t>In queste condizioni, i giovani perdono le loro attitudini naturali a contestualizzare i saperi e a integrarli nei loro insiemi. </a:t>
            </a:r>
          </a:p>
          <a:p>
            <a:r>
              <a:rPr lang="it-IT" altLang="it-IT" sz="2100"/>
              <a:t>Di</a:t>
            </a:r>
            <a:r>
              <a:rPr lang="pl-PL" altLang="it-IT" sz="2100"/>
              <a:t>e</a:t>
            </a:r>
            <a:r>
              <a:rPr lang="it-IT" altLang="it-IT" sz="2100"/>
              <a:t>tro alla sfida del globale e del complesso si nasconde un’altra sfida, quella dell’espansione incontrollata del sapere. L’accrescimento ininterrotto delle conoscenze edifica una gigantesca torre di Babele, rumoreggiante di linguaggi discordanti. La torre ci domina perché noi non possiamo dominare i nostri saperi. Eliot diceva: ”Dov’è la conoscenza che perdiamo nell’informazione?”</a:t>
            </a:r>
          </a:p>
          <a:p>
            <a:r>
              <a:rPr lang="it-IT" altLang="it-IT" sz="2100"/>
              <a:t>[…] Non riusciamo e integrare le nostre conoscenze per indirizzare le nostre vite. Da ció emerge il senso della seconda parte della frase di Eliot: „ Dov’è la saggezza che perdiamo nella conoscenza</a:t>
            </a:r>
            <a:r>
              <a:rPr lang="pl-PL" altLang="it-IT" sz="2100"/>
              <a:t>?”</a:t>
            </a:r>
            <a:endParaRPr lang="en-US" altLang="it-IT" sz="2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FA43042-32A4-4792-B97F-72A067DDFD5A}"/>
              </a:ext>
            </a:extLst>
          </p:cNvPr>
          <p:cNvSpPr>
            <a:spLocks noGrp="1" noChangeArrowheads="1"/>
          </p:cNvSpPr>
          <p:nvPr>
            <p:ph type="title"/>
          </p:nvPr>
        </p:nvSpPr>
        <p:spPr>
          <a:xfrm>
            <a:off x="395288" y="0"/>
            <a:ext cx="8229600" cy="1143000"/>
          </a:xfrm>
        </p:spPr>
        <p:txBody>
          <a:bodyPr/>
          <a:lstStyle/>
          <a:p>
            <a:r>
              <a:rPr lang="pl-PL" altLang="it-IT" sz="3600"/>
              <a:t>Edgar Morin: </a:t>
            </a:r>
            <a:r>
              <a:rPr lang="it-IT" altLang="it-IT" sz="3600"/>
              <a:t>gli sviluppi disciplinari</a:t>
            </a:r>
            <a:endParaRPr lang="pl-PL" altLang="it-IT" sz="3600"/>
          </a:p>
        </p:txBody>
      </p:sp>
      <p:sp>
        <p:nvSpPr>
          <p:cNvPr id="47107" name="Rectangle 3">
            <a:extLst>
              <a:ext uri="{FF2B5EF4-FFF2-40B4-BE49-F238E27FC236}">
                <a16:creationId xmlns:a16="http://schemas.microsoft.com/office/drawing/2014/main" id="{7FD56A04-93FD-4613-9ADB-F588E2044FB9}"/>
              </a:ext>
            </a:extLst>
          </p:cNvPr>
          <p:cNvSpPr>
            <a:spLocks noGrp="1" noChangeArrowheads="1"/>
          </p:cNvSpPr>
          <p:nvPr>
            <p:ph type="body" idx="1"/>
          </p:nvPr>
        </p:nvSpPr>
        <p:spPr>
          <a:xfrm>
            <a:off x="179388" y="1003300"/>
            <a:ext cx="8785225" cy="5256213"/>
          </a:xfrm>
        </p:spPr>
        <p:txBody>
          <a:bodyPr/>
          <a:lstStyle/>
          <a:p>
            <a:r>
              <a:rPr lang="it-IT" altLang="it-IT" sz="2200">
                <a:solidFill>
                  <a:schemeClr val="accent2"/>
                </a:solidFill>
              </a:rPr>
              <a:t>Gli sviluppi </a:t>
            </a:r>
            <a:r>
              <a:rPr lang="it-IT" altLang="it-IT" sz="2200" i="1">
                <a:solidFill>
                  <a:schemeClr val="accent2"/>
                </a:solidFill>
              </a:rPr>
              <a:t>disciplinari</a:t>
            </a:r>
            <a:r>
              <a:rPr lang="it-IT" altLang="it-IT" sz="2200">
                <a:solidFill>
                  <a:schemeClr val="accent2"/>
                </a:solidFill>
              </a:rPr>
              <a:t> delle scienze non hanno portato solo i vantaggi della divisione del lavoro: hanno portato anche gli inconvenienti della super-specializzazione, della compartimen-tazione e del frazionamento del sapere. Non hanno prodotto solo coscienza e delucidazione, ma anche ignoranza e cecità.</a:t>
            </a:r>
          </a:p>
          <a:p>
            <a:r>
              <a:rPr lang="it-IT" altLang="it-IT" sz="2200">
                <a:solidFill>
                  <a:schemeClr val="accent2"/>
                </a:solidFill>
              </a:rPr>
              <a:t>Invece di opporre correttivi a questi sviluppi, il nostro sistema d’insegnamento obbedisce loro. Ci insegna, a partire dalle scuole elementari, a isolare gli oggetti (dal loro ambiente), a separare le discipline (piuttosto che riconoscere le loro solidarietà), a disgiungere i problemi, piuttosto che a collegare e a integrare). Ci ingiunge di ridurre il complesso al semplice, cioè di separare ciò che è legato, di scomporre a non di comporre, di eliminare tutto ciò che apporta disordini e contraddizioni del nostro intelletto. </a:t>
            </a:r>
            <a:r>
              <a:rPr lang="it-IT" altLang="it-IT" sz="2200"/>
              <a:t>(p.7)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654223AB-5BA0-4784-87D9-4C74EF96F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908050"/>
            <a:ext cx="9394825"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CasellaDiTesto 1">
            <a:extLst>
              <a:ext uri="{FF2B5EF4-FFF2-40B4-BE49-F238E27FC236}">
                <a16:creationId xmlns:a16="http://schemas.microsoft.com/office/drawing/2014/main" id="{74593A8A-F116-4E04-8D5D-0F6C6474BB0A}"/>
              </a:ext>
            </a:extLst>
          </p:cNvPr>
          <p:cNvSpPr txBox="1">
            <a:spLocks noChangeArrowheads="1"/>
          </p:cNvSpPr>
          <p:nvPr/>
        </p:nvSpPr>
        <p:spPr bwMode="auto">
          <a:xfrm>
            <a:off x="1430338" y="5589588"/>
            <a:ext cx="6958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a:solidFill>
                  <a:schemeClr val="accent2"/>
                </a:solidFill>
              </a:rPr>
              <a:t>Capacità di ragionare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a:extLst>
              <a:ext uri="{FF2B5EF4-FFF2-40B4-BE49-F238E27FC236}">
                <a16:creationId xmlns:a16="http://schemas.microsoft.com/office/drawing/2014/main" id="{8B46467C-E368-40A2-BA1C-9A90273AE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79500"/>
            <a:ext cx="8951912" cy="486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0FFAACA-F19D-4933-836A-F565C5DD1442}"/>
              </a:ext>
            </a:extLst>
          </p:cNvPr>
          <p:cNvSpPr>
            <a:spLocks noGrp="1" noChangeArrowheads="1"/>
          </p:cNvSpPr>
          <p:nvPr>
            <p:ph type="title"/>
          </p:nvPr>
        </p:nvSpPr>
        <p:spPr/>
        <p:txBody>
          <a:bodyPr/>
          <a:lstStyle/>
          <a:p>
            <a:r>
              <a:rPr lang="pl-PL" altLang="it-IT"/>
              <a:t>Thinking-oriented teaching</a:t>
            </a:r>
            <a:endParaRPr lang="en-US" altLang="it-IT"/>
          </a:p>
        </p:txBody>
      </p:sp>
      <p:sp>
        <p:nvSpPr>
          <p:cNvPr id="50179" name="Rectangle 3">
            <a:extLst>
              <a:ext uri="{FF2B5EF4-FFF2-40B4-BE49-F238E27FC236}">
                <a16:creationId xmlns:a16="http://schemas.microsoft.com/office/drawing/2014/main" id="{B3A2E034-5397-4785-AA7E-C38C16102C76}"/>
              </a:ext>
            </a:extLst>
          </p:cNvPr>
          <p:cNvSpPr>
            <a:spLocks noGrp="1" noChangeArrowheads="1"/>
          </p:cNvSpPr>
          <p:nvPr>
            <p:ph type="body" idx="1"/>
          </p:nvPr>
        </p:nvSpPr>
        <p:spPr/>
        <p:txBody>
          <a:bodyPr/>
          <a:lstStyle/>
          <a:p>
            <a:pPr>
              <a:lnSpc>
                <a:spcPct val="90000"/>
              </a:lnSpc>
            </a:pPr>
            <a:r>
              <a:rPr lang="pl-PL" altLang="it-IT"/>
              <a:t>For most of this century, our educational system served only the elite in thinking-centered classrooms. The majority of students received an education aimed at the acquisition of basic skills and routine knowledge. </a:t>
            </a:r>
          </a:p>
          <a:p>
            <a:pPr>
              <a:lnSpc>
                <a:spcPct val="90000"/>
              </a:lnSpc>
              <a:buFontTx/>
              <a:buNone/>
            </a:pPr>
            <a:r>
              <a:rPr lang="pl-PL" altLang="it-IT" sz="2400" b="1"/>
              <a:t>S. Goldman, </a:t>
            </a:r>
            <a:r>
              <a:rPr lang="pl-PL" altLang="it-IT" sz="2400" b="1" i="1"/>
              <a:t>Researching the Thinking-Centered Classroom</a:t>
            </a:r>
            <a:r>
              <a:rPr lang="pl-PL" altLang="it-IT" sz="2400" b="1"/>
              <a:t>, w: Thinking practices in mathematics and science learning, Ed. J. G. Greeno, S. V. Goldman, Lawrcence Erlbaum Associates, New Jersey, 1998</a:t>
            </a:r>
            <a:r>
              <a:rPr lang="pl-PL" altLang="it-IT" sz="2400"/>
              <a:t>  </a:t>
            </a:r>
            <a:endParaRPr lang="en-US" altLang="it-IT"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093ED92F-D5E1-474B-9FE7-AC98775E0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700213"/>
            <a:ext cx="882015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a:extLst>
              <a:ext uri="{FF2B5EF4-FFF2-40B4-BE49-F238E27FC236}">
                <a16:creationId xmlns:a16="http://schemas.microsoft.com/office/drawing/2014/main" id="{220FEA89-C0E2-4895-AAB8-10A4FD67B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129213"/>
            <a:ext cx="2392362"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Rectangle 4">
            <a:extLst>
              <a:ext uri="{FF2B5EF4-FFF2-40B4-BE49-F238E27FC236}">
                <a16:creationId xmlns:a16="http://schemas.microsoft.com/office/drawing/2014/main" id="{95AE8764-2B80-4813-998C-35328C39B742}"/>
              </a:ext>
            </a:extLst>
          </p:cNvPr>
          <p:cNvSpPr>
            <a:spLocks noChangeArrowheads="1"/>
          </p:cNvSpPr>
          <p:nvPr/>
        </p:nvSpPr>
        <p:spPr bwMode="auto">
          <a:xfrm>
            <a:off x="673100" y="4905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altLang="it-IT" sz="4400"/>
              <a:t>Science for XXI Century</a:t>
            </a:r>
            <a:endParaRPr lang="en-US" altLang="it-IT" sz="4400"/>
          </a:p>
        </p:txBody>
      </p:sp>
      <p:sp>
        <p:nvSpPr>
          <p:cNvPr id="51205" name="Line 5">
            <a:extLst>
              <a:ext uri="{FF2B5EF4-FFF2-40B4-BE49-F238E27FC236}">
                <a16:creationId xmlns:a16="http://schemas.microsoft.com/office/drawing/2014/main" id="{5FDE8C57-F7EE-4C36-B11D-A245E15486C7}"/>
              </a:ext>
            </a:extLst>
          </p:cNvPr>
          <p:cNvSpPr>
            <a:spLocks noChangeShapeType="1"/>
          </p:cNvSpPr>
          <p:nvPr/>
        </p:nvSpPr>
        <p:spPr bwMode="auto">
          <a:xfrm>
            <a:off x="323850" y="2713038"/>
            <a:ext cx="410368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7ABD0320-4532-4A30-9760-6A71ED224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6027738"/>
            <a:ext cx="13843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3">
            <a:extLst>
              <a:ext uri="{FF2B5EF4-FFF2-40B4-BE49-F238E27FC236}">
                <a16:creationId xmlns:a16="http://schemas.microsoft.com/office/drawing/2014/main" id="{C713E733-F97B-429E-A4D7-F616BCB93C5C}"/>
              </a:ext>
            </a:extLst>
          </p:cNvPr>
          <p:cNvSpPr>
            <a:spLocks noChangeArrowheads="1"/>
          </p:cNvSpPr>
          <p:nvPr/>
        </p:nvSpPr>
        <p:spPr bwMode="auto">
          <a:xfrm>
            <a:off x="6731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altLang="it-IT" sz="4400"/>
              <a:t>Science for XXI Century</a:t>
            </a:r>
            <a:endParaRPr lang="en-US" altLang="it-IT" sz="4400"/>
          </a:p>
        </p:txBody>
      </p:sp>
      <p:pic>
        <p:nvPicPr>
          <p:cNvPr id="52228" name="Picture 4">
            <a:extLst>
              <a:ext uri="{FF2B5EF4-FFF2-40B4-BE49-F238E27FC236}">
                <a16:creationId xmlns:a16="http://schemas.microsoft.com/office/drawing/2014/main" id="{073CB6DA-CA27-4250-902D-63BDCC50C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8208963"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Oval 5">
            <a:extLst>
              <a:ext uri="{FF2B5EF4-FFF2-40B4-BE49-F238E27FC236}">
                <a16:creationId xmlns:a16="http://schemas.microsoft.com/office/drawing/2014/main" id="{3B24C5F5-A4AE-4E4D-ACE5-7D45602EB45D}"/>
              </a:ext>
            </a:extLst>
          </p:cNvPr>
          <p:cNvSpPr>
            <a:spLocks noChangeArrowheads="1"/>
          </p:cNvSpPr>
          <p:nvPr/>
        </p:nvSpPr>
        <p:spPr bwMode="auto">
          <a:xfrm>
            <a:off x="2555875" y="5157788"/>
            <a:ext cx="4897438" cy="647700"/>
          </a:xfrm>
          <a:prstGeom prst="ellipse">
            <a:avLst/>
          </a:prstGeom>
          <a:solidFill>
            <a:schemeClr val="accent1">
              <a:alpha val="0"/>
            </a:schemeClr>
          </a:solidFill>
          <a:ln w="158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232B8D2-A6C9-4814-A5DA-E877E3C30A07}"/>
              </a:ext>
            </a:extLst>
          </p:cNvPr>
          <p:cNvSpPr>
            <a:spLocks noChangeArrowheads="1"/>
          </p:cNvSpPr>
          <p:nvPr/>
        </p:nvSpPr>
        <p:spPr bwMode="auto">
          <a:xfrm>
            <a:off x="1670050" y="2876550"/>
            <a:ext cx="1222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53251" name="Rectangle 3">
            <a:extLst>
              <a:ext uri="{FF2B5EF4-FFF2-40B4-BE49-F238E27FC236}">
                <a16:creationId xmlns:a16="http://schemas.microsoft.com/office/drawing/2014/main" id="{96797656-EE18-4CC0-8FF7-C19CD87D1887}"/>
              </a:ext>
            </a:extLst>
          </p:cNvPr>
          <p:cNvSpPr>
            <a:spLocks noChangeArrowheads="1"/>
          </p:cNvSpPr>
          <p:nvPr/>
        </p:nvSpPr>
        <p:spPr bwMode="auto">
          <a:xfrm>
            <a:off x="1670050" y="2876550"/>
            <a:ext cx="1169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pic>
        <p:nvPicPr>
          <p:cNvPr id="53252" name="Picture 4">
            <a:extLst>
              <a:ext uri="{FF2B5EF4-FFF2-40B4-BE49-F238E27FC236}">
                <a16:creationId xmlns:a16="http://schemas.microsoft.com/office/drawing/2014/main" id="{7E17CB0F-E976-48BC-BFB5-905C0A324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88" y="6021388"/>
            <a:ext cx="6969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71850EAB-A130-41CC-8E8E-602D2E06E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90600"/>
            <a:ext cx="76327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
            <a:extLst>
              <a:ext uri="{FF2B5EF4-FFF2-40B4-BE49-F238E27FC236}">
                <a16:creationId xmlns:a16="http://schemas.microsoft.com/office/drawing/2014/main" id="{39973064-DEF3-4D04-88E4-1611437F4E9E}"/>
              </a:ext>
            </a:extLst>
          </p:cNvPr>
          <p:cNvSpPr txBox="1">
            <a:spLocks noChangeArrowheads="1"/>
          </p:cNvSpPr>
          <p:nvPr/>
        </p:nvSpPr>
        <p:spPr bwMode="auto">
          <a:xfrm>
            <a:off x="323850" y="5661025"/>
            <a:ext cx="8337550"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La scuola Italiana, secondo l’esperto Europeo (GK) e’ tra le migliori in Europa.</a:t>
            </a:r>
          </a:p>
          <a:p>
            <a:pPr eaLnBrk="1" hangingPunct="1">
              <a:spcBef>
                <a:spcPct val="0"/>
              </a:spcBef>
              <a:buFontTx/>
              <a:buNone/>
            </a:pPr>
            <a:r>
              <a:rPr lang="pl-PL" altLang="it-IT" sz="1800"/>
              <a:t>L’unica statistica, dove l’Italia rimane </a:t>
            </a:r>
            <a:r>
              <a:rPr lang="pl-PL" altLang="it-IT" sz="1800" i="1"/>
              <a:t>dopo</a:t>
            </a:r>
            <a:r>
              <a:rPr lang="pl-PL" altLang="it-IT" sz="1800"/>
              <a:t> paesi meno rinomati, e’ sull’approccio</a:t>
            </a:r>
          </a:p>
          <a:p>
            <a:pPr eaLnBrk="1" hangingPunct="1">
              <a:spcBef>
                <a:spcPct val="0"/>
              </a:spcBef>
              <a:buFontTx/>
              <a:buNone/>
            </a:pPr>
            <a:r>
              <a:rPr lang="pl-PL" altLang="it-IT" sz="1800"/>
              <a:t>costruttivista.</a:t>
            </a:r>
          </a:p>
        </p:txBody>
      </p:sp>
      <p:sp>
        <p:nvSpPr>
          <p:cNvPr id="53255" name="Text Box 7">
            <a:extLst>
              <a:ext uri="{FF2B5EF4-FFF2-40B4-BE49-F238E27FC236}">
                <a16:creationId xmlns:a16="http://schemas.microsoft.com/office/drawing/2014/main" id="{06C8A5A4-39C2-4304-8B61-57E1225DC50B}"/>
              </a:ext>
            </a:extLst>
          </p:cNvPr>
          <p:cNvSpPr txBox="1">
            <a:spLocks noChangeArrowheads="1"/>
          </p:cNvSpPr>
          <p:nvPr/>
        </p:nvSpPr>
        <p:spPr bwMode="auto">
          <a:xfrm>
            <a:off x="2392363" y="201613"/>
            <a:ext cx="363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3600"/>
              <a:t>„Construttivismo”</a:t>
            </a:r>
          </a:p>
        </p:txBody>
      </p:sp>
      <p:sp>
        <p:nvSpPr>
          <p:cNvPr id="53256" name="Text Box 8">
            <a:extLst>
              <a:ext uri="{FF2B5EF4-FFF2-40B4-BE49-F238E27FC236}">
                <a16:creationId xmlns:a16="http://schemas.microsoft.com/office/drawing/2014/main" id="{72422304-99B2-4C1B-A014-063B76BC55A5}"/>
              </a:ext>
            </a:extLst>
          </p:cNvPr>
          <p:cNvSpPr txBox="1">
            <a:spLocks noChangeArrowheads="1"/>
          </p:cNvSpPr>
          <p:nvPr/>
        </p:nvSpPr>
        <p:spPr bwMode="auto">
          <a:xfrm>
            <a:off x="303213" y="1720850"/>
            <a:ext cx="311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Raporto TALIS, OECD, 2011</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67DD783-6374-43B5-BB26-0D54DCDB7459}"/>
              </a:ext>
            </a:extLst>
          </p:cNvPr>
          <p:cNvSpPr>
            <a:spLocks noGrp="1" noChangeArrowheads="1"/>
          </p:cNvSpPr>
          <p:nvPr>
            <p:ph type="title"/>
          </p:nvPr>
        </p:nvSpPr>
        <p:spPr/>
        <p:txBody>
          <a:bodyPr/>
          <a:lstStyle/>
          <a:p>
            <a:pPr eaLnBrk="1" hangingPunct="1"/>
            <a:r>
              <a:rPr lang="it-IT" altLang="it-IT" sz="3600"/>
              <a:t>«Cognitivismo»</a:t>
            </a:r>
            <a:endParaRPr lang="en-AU" altLang="it-IT" sz="3600"/>
          </a:p>
        </p:txBody>
      </p:sp>
      <p:sp>
        <p:nvSpPr>
          <p:cNvPr id="16387" name="Rectangle 3">
            <a:extLst>
              <a:ext uri="{FF2B5EF4-FFF2-40B4-BE49-F238E27FC236}">
                <a16:creationId xmlns:a16="http://schemas.microsoft.com/office/drawing/2014/main" id="{A4DE083F-3E88-4E18-97CB-AFBA8EC8D1F3}"/>
              </a:ext>
            </a:extLst>
          </p:cNvPr>
          <p:cNvSpPr>
            <a:spLocks noGrp="1" noChangeArrowheads="1"/>
          </p:cNvSpPr>
          <p:nvPr>
            <p:ph type="body" idx="1"/>
          </p:nvPr>
        </p:nvSpPr>
        <p:spPr>
          <a:xfrm>
            <a:off x="1370013" y="1827213"/>
            <a:ext cx="7773987" cy="4114800"/>
          </a:xfrm>
        </p:spPr>
        <p:txBody>
          <a:bodyPr/>
          <a:lstStyle/>
          <a:p>
            <a:pPr eaLnBrk="1" hangingPunct="1">
              <a:lnSpc>
                <a:spcPct val="80000"/>
              </a:lnSpc>
            </a:pPr>
            <a:r>
              <a:rPr lang="it-IT" altLang="it-IT" sz="2200"/>
              <a:t>Jerome Bruner, scriveva (nel 1999)  che il cognitivismo era nato negli anni ‘50, da connubio di: </a:t>
            </a:r>
            <a:r>
              <a:rPr lang="pl-PL" altLang="it-IT" sz="2200"/>
              <a:t> </a:t>
            </a:r>
          </a:p>
          <a:p>
            <a:pPr eaLnBrk="1" hangingPunct="1">
              <a:lnSpc>
                <a:spcPct val="80000"/>
              </a:lnSpc>
              <a:buFont typeface="Wingdings" panose="05000000000000000000" pitchFamily="2" charset="2"/>
              <a:buChar char="Ø"/>
            </a:pPr>
            <a:r>
              <a:rPr lang="pl-PL" altLang="it-IT" sz="2200"/>
              <a:t>Ps</a:t>
            </a:r>
            <a:r>
              <a:rPr lang="it-IT" altLang="it-IT" sz="2200"/>
              <a:t>i</a:t>
            </a:r>
            <a:r>
              <a:rPr lang="pl-PL" altLang="it-IT" sz="2200"/>
              <a:t>cologia, </a:t>
            </a:r>
            <a:r>
              <a:rPr lang="it-IT" altLang="it-IT" sz="2200"/>
              <a:t>che studia, tra altri, i comportamenti</a:t>
            </a:r>
            <a:endParaRPr lang="pl-PL" altLang="it-IT" sz="2200"/>
          </a:p>
          <a:p>
            <a:pPr eaLnBrk="1" hangingPunct="1">
              <a:lnSpc>
                <a:spcPct val="80000"/>
              </a:lnSpc>
              <a:buFont typeface="Wingdings" panose="05000000000000000000" pitchFamily="2" charset="2"/>
              <a:buChar char="Ø"/>
            </a:pPr>
            <a:r>
              <a:rPr lang="pl-PL" altLang="it-IT" sz="2200"/>
              <a:t>Pedagogia, </a:t>
            </a:r>
            <a:r>
              <a:rPr lang="it-IT" altLang="it-IT" sz="2200"/>
              <a:t>che si occupa della formazione </a:t>
            </a:r>
          </a:p>
          <a:p>
            <a:pPr eaLnBrk="1" hangingPunct="1">
              <a:lnSpc>
                <a:spcPct val="80000"/>
              </a:lnSpc>
              <a:buFont typeface="Wingdings" panose="05000000000000000000" pitchFamily="2" charset="2"/>
              <a:buChar char="Ø"/>
            </a:pPr>
            <a:r>
              <a:rPr lang="it-IT" altLang="it-IT" sz="2200"/>
              <a:t>Didattica, che si occupa dell’insegnamento </a:t>
            </a:r>
            <a:endParaRPr lang="pl-PL" altLang="it-IT" sz="2200"/>
          </a:p>
          <a:p>
            <a:pPr eaLnBrk="1" hangingPunct="1">
              <a:lnSpc>
                <a:spcPct val="80000"/>
              </a:lnSpc>
              <a:buFont typeface="Wingdings" panose="05000000000000000000" pitchFamily="2" charset="2"/>
              <a:buChar char="Ø"/>
            </a:pPr>
            <a:r>
              <a:rPr lang="pl-PL" altLang="it-IT" sz="2200"/>
              <a:t>Neurofi</a:t>
            </a:r>
            <a:r>
              <a:rPr lang="it-IT" altLang="it-IT" sz="2200"/>
              <a:t>siologia</a:t>
            </a:r>
            <a:r>
              <a:rPr lang="pl-PL" altLang="it-IT" sz="2200"/>
              <a:t>, </a:t>
            </a:r>
            <a:r>
              <a:rPr lang="it-IT" altLang="it-IT" sz="2200"/>
              <a:t>che studia impulsi elettrici nel cervello </a:t>
            </a:r>
            <a:endParaRPr lang="pl-PL" altLang="it-IT" sz="2200"/>
          </a:p>
          <a:p>
            <a:pPr eaLnBrk="1" hangingPunct="1">
              <a:lnSpc>
                <a:spcPct val="80000"/>
              </a:lnSpc>
              <a:buFont typeface="Wingdings" panose="05000000000000000000" pitchFamily="2" charset="2"/>
              <a:buChar char="Ø"/>
            </a:pPr>
            <a:r>
              <a:rPr lang="pl-PL" altLang="it-IT" sz="2200"/>
              <a:t>Ling</a:t>
            </a:r>
            <a:r>
              <a:rPr lang="it-IT" altLang="it-IT" sz="2200"/>
              <a:t>uistica</a:t>
            </a:r>
            <a:r>
              <a:rPr lang="pl-PL" altLang="it-IT" sz="2200"/>
              <a:t>, </a:t>
            </a:r>
            <a:r>
              <a:rPr lang="it-IT" altLang="it-IT" sz="2200"/>
              <a:t>che studia il linguaggio come lo specchio delle mente </a:t>
            </a:r>
          </a:p>
          <a:p>
            <a:pPr eaLnBrk="1" hangingPunct="1">
              <a:lnSpc>
                <a:spcPct val="80000"/>
              </a:lnSpc>
              <a:buFont typeface="Wingdings" panose="05000000000000000000" pitchFamily="2" charset="2"/>
              <a:buChar char="Ø"/>
            </a:pPr>
            <a:r>
              <a:rPr lang="it-IT" altLang="it-IT" sz="2200"/>
              <a:t>Filosofia</a:t>
            </a:r>
          </a:p>
          <a:p>
            <a:pPr eaLnBrk="1" hangingPunct="1">
              <a:lnSpc>
                <a:spcPct val="80000"/>
              </a:lnSpc>
              <a:buFont typeface="Wingdings" panose="05000000000000000000" pitchFamily="2" charset="2"/>
              <a:buChar char="Ø"/>
            </a:pPr>
            <a:r>
              <a:rPr lang="it-IT" altLang="it-IT" sz="2200"/>
              <a:t>Storia, giurisprudenza, etc. </a:t>
            </a:r>
            <a:endParaRPr lang="pl-PL" altLang="it-IT" sz="2200"/>
          </a:p>
          <a:p>
            <a:pPr eaLnBrk="1" hangingPunct="1">
              <a:lnSpc>
                <a:spcPct val="80000"/>
              </a:lnSpc>
              <a:buFont typeface="Wingdings" panose="05000000000000000000" pitchFamily="2" charset="2"/>
              <a:buNone/>
            </a:pPr>
            <a:r>
              <a:rPr lang="it-IT" altLang="it-IT" sz="2200">
                <a:solidFill>
                  <a:srgbClr val="000066"/>
                </a:solidFill>
                <a:ea typeface="Arial Unicode MS" pitchFamily="34" charset="-128"/>
              </a:rPr>
              <a:t>La mente umana è molto più complessa che le sue manifestazioni esterne</a:t>
            </a:r>
            <a:r>
              <a:rPr lang="pl-PL" altLang="it-IT" sz="2200">
                <a:solidFill>
                  <a:srgbClr val="000066"/>
                </a:solidFill>
                <a:ea typeface="Arial Unicode MS" pitchFamily="34" charset="-128"/>
              </a:rPr>
              <a:t> </a:t>
            </a:r>
            <a:endParaRPr lang="en-AU" altLang="it-IT" sz="2200">
              <a:solidFill>
                <a:srgbClr val="000066"/>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7" dur="500"/>
                                        <p:tgtEl>
                                          <p:spTgt spid="16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blinds(horizontal)">
                                      <p:cBhvr>
                                        <p:cTn id="32" dur="500"/>
                                        <p:tgtEl>
                                          <p:spTgt spid="163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blinds(horizontal)">
                                      <p:cBhvr>
                                        <p:cTn id="37" dur="500"/>
                                        <p:tgtEl>
                                          <p:spTgt spid="163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387">
                                            <p:txEl>
                                              <p:pRg st="7" end="7"/>
                                            </p:txEl>
                                          </p:spTgt>
                                        </p:tgtEl>
                                        <p:attrNameLst>
                                          <p:attrName>style.visibility</p:attrName>
                                        </p:attrNameLst>
                                      </p:cBhvr>
                                      <p:to>
                                        <p:strVal val="visible"/>
                                      </p:to>
                                    </p:set>
                                    <p:animEffect transition="in" filter="blinds(horizontal)">
                                      <p:cBhvr>
                                        <p:cTn id="42" dur="500"/>
                                        <p:tgtEl>
                                          <p:spTgt spid="16387">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387">
                                            <p:txEl>
                                              <p:pRg st="8" end="8"/>
                                            </p:txEl>
                                          </p:spTgt>
                                        </p:tgtEl>
                                        <p:attrNameLst>
                                          <p:attrName>style.visibility</p:attrName>
                                        </p:attrNameLst>
                                      </p:cBhvr>
                                      <p:to>
                                        <p:strVal val="visible"/>
                                      </p:to>
                                    </p:set>
                                    <p:animEffect transition="in" filter="blinds(horizontal)">
                                      <p:cBhvr>
                                        <p:cTn id="47" dur="500"/>
                                        <p:tgtEl>
                                          <p:spTgt spid="163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0854F04-89F3-4FED-8E6D-98A3E27EFF68}"/>
              </a:ext>
            </a:extLst>
          </p:cNvPr>
          <p:cNvSpPr>
            <a:spLocks noGrp="1" noChangeArrowheads="1"/>
          </p:cNvSpPr>
          <p:nvPr>
            <p:ph type="ctrTitle"/>
          </p:nvPr>
        </p:nvSpPr>
        <p:spPr>
          <a:xfrm>
            <a:off x="611188" y="549275"/>
            <a:ext cx="7772400" cy="1470025"/>
          </a:xfrm>
        </p:spPr>
        <p:txBody>
          <a:bodyPr anchor="ctr"/>
          <a:lstStyle/>
          <a:p>
            <a:pPr eaLnBrk="1" hangingPunct="1"/>
            <a:r>
              <a:rPr lang="pl-PL" altLang="it-IT" sz="3600"/>
              <a:t>Toruń – cita’ medievale (*1227)</a:t>
            </a:r>
            <a:endParaRPr lang="en-AU" altLang="it-IT" sz="3600"/>
          </a:p>
        </p:txBody>
      </p:sp>
      <p:sp>
        <p:nvSpPr>
          <p:cNvPr id="7171" name="Text Box 3">
            <a:extLst>
              <a:ext uri="{FF2B5EF4-FFF2-40B4-BE49-F238E27FC236}">
                <a16:creationId xmlns:a16="http://schemas.microsoft.com/office/drawing/2014/main" id="{2680482C-CE8E-4186-81D7-1EA0DD068546}"/>
              </a:ext>
            </a:extLst>
          </p:cNvPr>
          <p:cNvSpPr txBox="1">
            <a:spLocks noChangeArrowheads="1"/>
          </p:cNvSpPr>
          <p:nvPr/>
        </p:nvSpPr>
        <p:spPr bwMode="auto">
          <a:xfrm>
            <a:off x="250825" y="5516563"/>
            <a:ext cx="80502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Ordine religioso della Casa Teutonica di S.ssma Maria Vergine </a:t>
            </a:r>
            <a:endParaRPr lang="en-AU" altLang="it-IT" sz="2200">
              <a:solidFill>
                <a:schemeClr val="accent2"/>
              </a:solidFill>
            </a:endParaRPr>
          </a:p>
        </p:txBody>
      </p:sp>
      <p:pic>
        <p:nvPicPr>
          <p:cNvPr id="7172" name="Picture 4">
            <a:extLst>
              <a:ext uri="{FF2B5EF4-FFF2-40B4-BE49-F238E27FC236}">
                <a16:creationId xmlns:a16="http://schemas.microsoft.com/office/drawing/2014/main" id="{2407AC85-E567-46B5-A4B7-929C38D5C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133600"/>
            <a:ext cx="90741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D3DA692-C30A-4550-A30A-990759AA70BE}"/>
              </a:ext>
            </a:extLst>
          </p:cNvPr>
          <p:cNvSpPr>
            <a:spLocks noGrp="1" noChangeArrowheads="1"/>
          </p:cNvSpPr>
          <p:nvPr>
            <p:ph type="title"/>
          </p:nvPr>
        </p:nvSpPr>
        <p:spPr/>
        <p:txBody>
          <a:bodyPr/>
          <a:lstStyle/>
          <a:p>
            <a:pPr eaLnBrk="1" hangingPunct="1"/>
            <a:r>
              <a:rPr lang="it-IT" altLang="it-IT"/>
              <a:t>«Didattica cognitivista»</a:t>
            </a:r>
            <a:endParaRPr lang="en-AU" altLang="it-IT"/>
          </a:p>
        </p:txBody>
      </p:sp>
      <p:sp>
        <p:nvSpPr>
          <p:cNvPr id="16387" name="Rectangle 3">
            <a:extLst>
              <a:ext uri="{FF2B5EF4-FFF2-40B4-BE49-F238E27FC236}">
                <a16:creationId xmlns:a16="http://schemas.microsoft.com/office/drawing/2014/main" id="{F1DD4A5E-4812-4BEF-8672-95DC76A72803}"/>
              </a:ext>
            </a:extLst>
          </p:cNvPr>
          <p:cNvSpPr>
            <a:spLocks noGrp="1" noChangeArrowheads="1"/>
          </p:cNvSpPr>
          <p:nvPr>
            <p:ph type="body" idx="1"/>
          </p:nvPr>
        </p:nvSpPr>
        <p:spPr>
          <a:xfrm>
            <a:off x="468313" y="1827213"/>
            <a:ext cx="8675687" cy="4114800"/>
          </a:xfrm>
        </p:spPr>
        <p:txBody>
          <a:bodyPr/>
          <a:lstStyle/>
          <a:p>
            <a:pPr eaLnBrk="1" hangingPunct="1">
              <a:lnSpc>
                <a:spcPct val="80000"/>
              </a:lnSpc>
              <a:buFont typeface="Wingdings" panose="05000000000000000000" pitchFamily="2" charset="2"/>
              <a:buChar char="Ø"/>
            </a:pPr>
            <a:r>
              <a:rPr lang="it-IT" altLang="it-IT" sz="2400"/>
              <a:t>Didattica tradizionale = insegnare (e studiare)</a:t>
            </a:r>
          </a:p>
          <a:p>
            <a:pPr eaLnBrk="1" hangingPunct="1">
              <a:lnSpc>
                <a:spcPct val="80000"/>
              </a:lnSpc>
              <a:buFont typeface="Wingdings" panose="05000000000000000000" pitchFamily="2" charset="2"/>
              <a:buChar char="Ø"/>
            </a:pPr>
            <a:r>
              <a:rPr lang="it-IT" altLang="it-IT" sz="2400"/>
              <a:t> Lo scopo della didattica tradizionale: far sapere (i.e. un insieme delle informazioni, chiamato «sapienza»)</a:t>
            </a:r>
          </a:p>
          <a:p>
            <a:pPr eaLnBrk="1" hangingPunct="1">
              <a:lnSpc>
                <a:spcPct val="80000"/>
              </a:lnSpc>
              <a:buFont typeface="Wingdings" panose="05000000000000000000" pitchFamily="2" charset="2"/>
              <a:buChar char="Ø"/>
            </a:pPr>
            <a:r>
              <a:rPr lang="it-IT" altLang="it-IT" sz="2400"/>
              <a:t>Nel mondo odierno (AD 2022) le informazioni sono pan-disponibili, i.e. sempre, su ogni cosa ed ovunque. Non ha senso insegnare le informazioni</a:t>
            </a:r>
          </a:p>
          <a:p>
            <a:pPr eaLnBrk="1" hangingPunct="1">
              <a:lnSpc>
                <a:spcPct val="80000"/>
              </a:lnSpc>
              <a:buFont typeface="Wingdings" panose="05000000000000000000" pitchFamily="2" charset="2"/>
              <a:buChar char="Ø"/>
            </a:pPr>
            <a:r>
              <a:rPr lang="it-IT" altLang="it-IT" sz="2400"/>
              <a:t>Ma diventa sempre più difficile «districarsi» nella giungla delle informazioni. Così le stesse si rendono non solo </a:t>
            </a:r>
            <a:r>
              <a:rPr lang="it-IT" altLang="it-IT" sz="2400" i="1"/>
              <a:t>inutili</a:t>
            </a:r>
            <a:r>
              <a:rPr lang="it-IT" altLang="it-IT" sz="2400"/>
              <a:t> ma addirittura </a:t>
            </a:r>
            <a:r>
              <a:rPr lang="it-IT" altLang="it-IT" sz="2400" i="1"/>
              <a:t>disturbanti</a:t>
            </a:r>
          </a:p>
          <a:p>
            <a:pPr eaLnBrk="1" hangingPunct="1">
              <a:lnSpc>
                <a:spcPct val="80000"/>
              </a:lnSpc>
              <a:buFont typeface="Wingdings" panose="05000000000000000000" pitchFamily="2" charset="2"/>
              <a:buChar char="Ø"/>
            </a:pPr>
            <a:r>
              <a:rPr lang="it-IT" altLang="it-IT" sz="2400"/>
              <a:t>Sembra, che diventa più difficile </a:t>
            </a:r>
            <a:r>
              <a:rPr lang="it-IT" altLang="it-IT" sz="2400" i="1"/>
              <a:t>eliminare</a:t>
            </a:r>
            <a:r>
              <a:rPr lang="it-IT" altLang="it-IT" sz="2400"/>
              <a:t> le nozioni non essenziali, che trovare l’informazione</a:t>
            </a:r>
          </a:p>
          <a:p>
            <a:pPr eaLnBrk="1" hangingPunct="1">
              <a:lnSpc>
                <a:spcPct val="80000"/>
              </a:lnSpc>
              <a:buFont typeface="Wingdings" panose="05000000000000000000" pitchFamily="2" charset="2"/>
              <a:buChar char="Ø"/>
            </a:pPr>
            <a:r>
              <a:rPr lang="it-IT" altLang="it-IT" sz="2400"/>
              <a:t>Lo scopo allora non è la sapienza, ma la saggezza</a:t>
            </a:r>
            <a:endParaRPr lang="en-AU" altLang="it-IT" sz="2400">
              <a:solidFill>
                <a:srgbClr val="000066"/>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7" dur="500"/>
                                        <p:tgtEl>
                                          <p:spTgt spid="16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blinds(horizontal)">
                                      <p:cBhvr>
                                        <p:cTn id="3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8F43B17-4E03-4DAE-8168-7B46EEA3BFAA}"/>
              </a:ext>
            </a:extLst>
          </p:cNvPr>
          <p:cNvSpPr>
            <a:spLocks noGrp="1" noChangeArrowheads="1"/>
          </p:cNvSpPr>
          <p:nvPr>
            <p:ph type="title"/>
          </p:nvPr>
        </p:nvSpPr>
        <p:spPr/>
        <p:txBody>
          <a:bodyPr/>
          <a:lstStyle/>
          <a:p>
            <a:pPr eaLnBrk="1" hangingPunct="1"/>
            <a:r>
              <a:rPr lang="pl-PL" altLang="it-IT"/>
              <a:t>Come cambia la didattica?</a:t>
            </a:r>
            <a:endParaRPr lang="en-AU" altLang="it-IT"/>
          </a:p>
        </p:txBody>
      </p:sp>
      <p:sp>
        <p:nvSpPr>
          <p:cNvPr id="17411" name="Rectangle 3">
            <a:extLst>
              <a:ext uri="{FF2B5EF4-FFF2-40B4-BE49-F238E27FC236}">
                <a16:creationId xmlns:a16="http://schemas.microsoft.com/office/drawing/2014/main" id="{0559C9E5-881F-4700-BB0C-AECCA7062BA0}"/>
              </a:ext>
            </a:extLst>
          </p:cNvPr>
          <p:cNvSpPr>
            <a:spLocks noGrp="1" noChangeArrowheads="1"/>
          </p:cNvSpPr>
          <p:nvPr>
            <p:ph type="body" idx="1"/>
          </p:nvPr>
        </p:nvSpPr>
        <p:spPr>
          <a:xfrm>
            <a:off x="250825" y="1417638"/>
            <a:ext cx="8497888" cy="4770437"/>
          </a:xfrm>
        </p:spPr>
        <p:txBody>
          <a:bodyPr/>
          <a:lstStyle/>
          <a:p>
            <a:pPr eaLnBrk="1" hangingPunct="1">
              <a:lnSpc>
                <a:spcPct val="90000"/>
              </a:lnSpc>
            </a:pPr>
            <a:r>
              <a:rPr lang="it-IT" altLang="it-IT" sz="2200"/>
              <a:t>Insegnamento non è più la </a:t>
            </a:r>
            <a:r>
              <a:rPr lang="it-IT" altLang="it-IT" sz="2200" i="1"/>
              <a:t>trasmissione</a:t>
            </a:r>
            <a:r>
              <a:rPr lang="it-IT" altLang="it-IT" sz="2200"/>
              <a:t> delle nozioni da una generazione all’altre, come era dai tempi di Omero </a:t>
            </a:r>
          </a:p>
          <a:p>
            <a:pPr eaLnBrk="1" hangingPunct="1">
              <a:lnSpc>
                <a:spcPct val="90000"/>
              </a:lnSpc>
            </a:pPr>
            <a:r>
              <a:rPr lang="it-IT" altLang="it-IT" sz="2200"/>
              <a:t>Insegniamo, osservando attentamente che cosa succede nella mente dell’allievo (l’espressione in polacco: «ha parlato il vecchio al quadro, e il quadro poco niente».)</a:t>
            </a:r>
          </a:p>
          <a:p>
            <a:pPr eaLnBrk="1" hangingPunct="1">
              <a:lnSpc>
                <a:spcPct val="90000"/>
              </a:lnSpc>
            </a:pPr>
            <a:r>
              <a:rPr lang="it-IT" altLang="it-IT" sz="2200"/>
              <a:t>L’insegnare diventa, in gran parte un’individuale costruire della conoscenza, competenze prattiche e le capacità sociali </a:t>
            </a:r>
          </a:p>
          <a:p>
            <a:pPr eaLnBrk="1" hangingPunct="1">
              <a:lnSpc>
                <a:spcPct val="90000"/>
              </a:lnSpc>
            </a:pPr>
            <a:r>
              <a:rPr lang="it-IT" altLang="it-IT" sz="2200"/>
              <a:t>Studiare diventa uno scoprire, passo per passo, e con lo stupore, </a:t>
            </a:r>
            <a:r>
              <a:rPr lang="pl-PL" altLang="it-IT" sz="2200"/>
              <a:t>il</a:t>
            </a:r>
            <a:r>
              <a:rPr lang="it-IT" altLang="it-IT" sz="2200"/>
              <a:t> mondo</a:t>
            </a:r>
            <a:r>
              <a:rPr lang="pl-PL" altLang="it-IT" sz="2200"/>
              <a:t> </a:t>
            </a:r>
            <a:r>
              <a:rPr lang="it-IT" altLang="it-IT" sz="2200"/>
              <a:t>intero </a:t>
            </a:r>
            <a:r>
              <a:rPr lang="pl-PL" altLang="it-IT" sz="2200"/>
              <a:t>attorno</a:t>
            </a:r>
            <a:endParaRPr lang="it-IT" altLang="it-IT" sz="2200"/>
          </a:p>
          <a:p>
            <a:pPr eaLnBrk="1" hangingPunct="1">
              <a:lnSpc>
                <a:spcPct val="90000"/>
              </a:lnSpc>
            </a:pPr>
            <a:r>
              <a:rPr lang="it-IT" altLang="it-IT" sz="2200"/>
              <a:t>E ancora di più: capire questo mondo e i suoi </a:t>
            </a:r>
            <a:r>
              <a:rPr lang="it-IT" altLang="it-IT" sz="2200" i="1"/>
              <a:t>meccanismi</a:t>
            </a:r>
            <a:r>
              <a:rPr lang="pl-PL" altLang="it-IT" sz="2200"/>
              <a:t> </a:t>
            </a:r>
            <a:r>
              <a:rPr lang="it-IT" altLang="it-IT" sz="2200"/>
              <a:t> </a:t>
            </a:r>
          </a:p>
          <a:p>
            <a:pPr eaLnBrk="1" hangingPunct="1">
              <a:lnSpc>
                <a:spcPct val="90000"/>
              </a:lnSpc>
            </a:pPr>
            <a:r>
              <a:rPr lang="it-IT" altLang="it-IT" sz="2200"/>
              <a:t>L’insegnante divento „pedagogo”, cioè uno che cammina insieme con l’allievo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7" dur="5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blinds(horizontal)">
                                      <p:cBhvr>
                                        <p:cTn id="22" dur="5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27" dur="500"/>
                                        <p:tgtEl>
                                          <p:spTgt spid="174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blinds(horizontal)">
                                      <p:cBhvr>
                                        <p:cTn id="32"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75B9238-983E-4D73-B41F-5628A1B82D9F}"/>
              </a:ext>
            </a:extLst>
          </p:cNvPr>
          <p:cNvSpPr>
            <a:spLocks noGrp="1" noChangeArrowheads="1"/>
          </p:cNvSpPr>
          <p:nvPr>
            <p:ph type="title"/>
          </p:nvPr>
        </p:nvSpPr>
        <p:spPr>
          <a:xfrm>
            <a:off x="1160463" y="301625"/>
            <a:ext cx="7523162" cy="1143000"/>
          </a:xfrm>
        </p:spPr>
        <p:txBody>
          <a:bodyPr/>
          <a:lstStyle/>
          <a:p>
            <a:pPr eaLnBrk="1" hangingPunct="1"/>
            <a:r>
              <a:rPr lang="it-IT" altLang="it-IT" sz="3600"/>
              <a:t>Come cambia il ruolo dell’insegante</a:t>
            </a:r>
            <a:r>
              <a:rPr lang="pl-PL" altLang="it-IT" sz="3600"/>
              <a:t>?</a:t>
            </a:r>
            <a:endParaRPr lang="en-AU" altLang="it-IT" sz="3600"/>
          </a:p>
        </p:txBody>
      </p:sp>
      <p:sp>
        <p:nvSpPr>
          <p:cNvPr id="18435" name="Rectangle 3">
            <a:extLst>
              <a:ext uri="{FF2B5EF4-FFF2-40B4-BE49-F238E27FC236}">
                <a16:creationId xmlns:a16="http://schemas.microsoft.com/office/drawing/2014/main" id="{4A9D95F5-AC60-4783-8D1D-3D7B15BB15A0}"/>
              </a:ext>
            </a:extLst>
          </p:cNvPr>
          <p:cNvSpPr>
            <a:spLocks noGrp="1" noChangeArrowheads="1"/>
          </p:cNvSpPr>
          <p:nvPr>
            <p:ph type="body" idx="1"/>
          </p:nvPr>
        </p:nvSpPr>
        <p:spPr>
          <a:xfrm>
            <a:off x="179388" y="1670050"/>
            <a:ext cx="8713787" cy="5445125"/>
          </a:xfrm>
        </p:spPr>
        <p:txBody>
          <a:bodyPr/>
          <a:lstStyle/>
          <a:p>
            <a:pPr eaLnBrk="1" hangingPunct="1">
              <a:lnSpc>
                <a:spcPct val="90000"/>
              </a:lnSpc>
            </a:pPr>
            <a:r>
              <a:rPr lang="it-IT" altLang="it-IT" sz="2200"/>
              <a:t>L’insegnante deve sapere non solo la sua materia (la legge di Newton), conoscere la metodologia di questa materia (sapere perché leggi di Newton sono tre, e se necessariamente tre) ma prima di tutto conoscere i metodi della </a:t>
            </a:r>
            <a:r>
              <a:rPr lang="it-IT" altLang="it-IT" sz="2200" i="1"/>
              <a:t>costruzione</a:t>
            </a:r>
            <a:r>
              <a:rPr lang="it-IT" altLang="it-IT" sz="2200"/>
              <a:t> nella mente dello studente di un termine, di una legge, di spiegazione. </a:t>
            </a:r>
            <a:endParaRPr lang="pl-PL" altLang="it-IT" sz="2200"/>
          </a:p>
          <a:p>
            <a:pPr eaLnBrk="1" hangingPunct="1">
              <a:lnSpc>
                <a:spcPct val="90000"/>
              </a:lnSpc>
            </a:pPr>
            <a:r>
              <a:rPr lang="pl-PL" altLang="it-IT" sz="2200"/>
              <a:t>Lee Shulman </a:t>
            </a:r>
            <a:r>
              <a:rPr lang="it-IT" altLang="it-IT" sz="2200"/>
              <a:t>in</a:t>
            </a:r>
            <a:r>
              <a:rPr lang="pl-PL" altLang="it-IT" sz="2200"/>
              <a:t> 1987 </a:t>
            </a:r>
            <a:r>
              <a:rPr lang="it-IT" altLang="it-IT" sz="2200"/>
              <a:t>la aveva chiamato </a:t>
            </a:r>
            <a:r>
              <a:rPr lang="pl-PL" altLang="it-IT" sz="2200"/>
              <a:t>„Pedagogical knowledge contents”</a:t>
            </a:r>
          </a:p>
          <a:p>
            <a:pPr eaLnBrk="1" hangingPunct="1">
              <a:lnSpc>
                <a:spcPct val="90000"/>
              </a:lnSpc>
            </a:pPr>
            <a:r>
              <a:rPr lang="it-IT" altLang="it-IT" sz="2200"/>
              <a:t>Io lo chiamo il principio </a:t>
            </a:r>
            <a:r>
              <a:rPr lang="pl-PL" altLang="it-IT" sz="2200"/>
              <a:t> „9:1” – </a:t>
            </a:r>
            <a:r>
              <a:rPr lang="it-IT" altLang="it-IT" sz="2200"/>
              <a:t>l’insegnante deve sapere nella sua materia </a:t>
            </a:r>
            <a:r>
              <a:rPr lang="pl-PL" altLang="it-IT" sz="2200"/>
              <a:t>9 </a:t>
            </a:r>
            <a:r>
              <a:rPr lang="it-IT" altLang="it-IT" sz="2200"/>
              <a:t>volte di più che ha da trasmettere allo studente.</a:t>
            </a:r>
            <a:endParaRPr lang="pl-PL" altLang="it-IT" sz="2200"/>
          </a:p>
          <a:p>
            <a:pPr eaLnBrk="1" hangingPunct="1">
              <a:lnSpc>
                <a:spcPct val="90000"/>
              </a:lnSpc>
            </a:pPr>
            <a:r>
              <a:rPr lang="it-IT" altLang="it-IT" sz="2200"/>
              <a:t>L’insegnante deve conoscere non solo la risposta corretta, ma deve capire, perché lo studente dà una determinata risposta sbagliata</a:t>
            </a:r>
            <a:r>
              <a:rPr lang="pl-PL" altLang="it-IT" sz="2200"/>
              <a:t>.</a:t>
            </a:r>
          </a:p>
          <a:p>
            <a:pPr eaLnBrk="1" hangingPunct="1">
              <a:lnSpc>
                <a:spcPct val="90000"/>
              </a:lnSpc>
            </a:pPr>
            <a:r>
              <a:rPr lang="it-IT" altLang="it-IT" sz="2200"/>
              <a:t>Nel senso delle didattica cognitivista, nessuna risposta è sbagliata e/o inutile. Capire gli errori del passato (anche nelle scienze) permette la estrapolazione verso il futuro. </a:t>
            </a:r>
            <a:r>
              <a:rPr lang="pl-PL" altLang="it-IT" sz="2200"/>
              <a:t> </a:t>
            </a:r>
            <a:endParaRPr lang="en-AU" altLang="it-IT" sz="2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linds(horizontal)">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blinds(horizontal)">
                                      <p:cBhvr>
                                        <p:cTn id="12" dur="500"/>
                                        <p:tgtEl>
                                          <p:spTgt spid="18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blinds(horizontal)">
                                      <p:cBhvr>
                                        <p:cTn id="17" dur="500"/>
                                        <p:tgtEl>
                                          <p:spTgt spid="18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blinds(horizontal)">
                                      <p:cBhvr>
                                        <p:cTn id="22" dur="500"/>
                                        <p:tgtEl>
                                          <p:spTgt spid="184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blinds(horizontal)">
                                      <p:cBhvr>
                                        <p:cTn id="27"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5DCF069C-7057-4F5F-92AD-9F07556608E9}"/>
              </a:ext>
            </a:extLst>
          </p:cNvPr>
          <p:cNvSpPr>
            <a:spLocks noGrp="1" noChangeArrowheads="1"/>
          </p:cNvSpPr>
          <p:nvPr>
            <p:ph type="title"/>
          </p:nvPr>
        </p:nvSpPr>
        <p:spPr/>
        <p:txBody>
          <a:bodyPr/>
          <a:lstStyle/>
          <a:p>
            <a:r>
              <a:rPr lang="pl-PL" altLang="it-IT"/>
              <a:t>„Didattica cognitiva”</a:t>
            </a:r>
            <a:endParaRPr lang="en-US" altLang="it-IT"/>
          </a:p>
        </p:txBody>
      </p:sp>
      <p:pic>
        <p:nvPicPr>
          <p:cNvPr id="59395" name="Picture 5">
            <a:extLst>
              <a:ext uri="{FF2B5EF4-FFF2-40B4-BE49-F238E27FC236}">
                <a16:creationId xmlns:a16="http://schemas.microsoft.com/office/drawing/2014/main" id="{DB013362-8B0F-4C75-80BC-D3159477D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268413"/>
            <a:ext cx="28336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a:extLst>
              <a:ext uri="{FF2B5EF4-FFF2-40B4-BE49-F238E27FC236}">
                <a16:creationId xmlns:a16="http://schemas.microsoft.com/office/drawing/2014/main" id="{E9AD389E-4AB2-4E8D-9EE8-25218B1E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588000"/>
            <a:ext cx="71024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7">
            <a:extLst>
              <a:ext uri="{FF2B5EF4-FFF2-40B4-BE49-F238E27FC236}">
                <a16:creationId xmlns:a16="http://schemas.microsoft.com/office/drawing/2014/main" id="{F03A1F9E-1230-407E-B4F0-70B1888A2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268413"/>
            <a:ext cx="27590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7190EE6-3E85-4BD5-B467-12A464B5EAD4}"/>
              </a:ext>
            </a:extLst>
          </p:cNvPr>
          <p:cNvSpPr>
            <a:spLocks noGrp="1" noChangeArrowheads="1"/>
          </p:cNvSpPr>
          <p:nvPr>
            <p:ph type="title"/>
          </p:nvPr>
        </p:nvSpPr>
        <p:spPr/>
        <p:txBody>
          <a:bodyPr/>
          <a:lstStyle/>
          <a:p>
            <a:r>
              <a:rPr lang="pl-PL" altLang="it-IT" sz="3600"/>
              <a:t>Piero Crispiani: „Didattica cognitivista”</a:t>
            </a:r>
          </a:p>
        </p:txBody>
      </p:sp>
      <p:sp>
        <p:nvSpPr>
          <p:cNvPr id="60419" name="Rectangle 3">
            <a:extLst>
              <a:ext uri="{FF2B5EF4-FFF2-40B4-BE49-F238E27FC236}">
                <a16:creationId xmlns:a16="http://schemas.microsoft.com/office/drawing/2014/main" id="{B30D2544-1BDA-49A5-8212-C0860478E5D7}"/>
              </a:ext>
            </a:extLst>
          </p:cNvPr>
          <p:cNvSpPr>
            <a:spLocks noGrp="1" noChangeArrowheads="1"/>
          </p:cNvSpPr>
          <p:nvPr>
            <p:ph type="body" idx="1"/>
          </p:nvPr>
        </p:nvSpPr>
        <p:spPr>
          <a:xfrm>
            <a:off x="457200" y="1125538"/>
            <a:ext cx="8229600" cy="5183187"/>
          </a:xfrm>
        </p:spPr>
        <p:txBody>
          <a:bodyPr/>
          <a:lstStyle/>
          <a:p>
            <a:r>
              <a:rPr lang="it-IT" altLang="it-IT" sz="2000"/>
              <a:t>Una concezione attiva e plastica della mente (pensiero, intelligenza, processi cognitivi) e delle sue espressioni (cultura, linguaggi, comportamenti) costituisce lo sfondo di consapevolezze sulle quali ricucendo le più fondate connessioni scientifiche con il razionalismo filosofico per un verso ed il cognitivismo psicologico per l’altro, nella seconda metà del ‘900 prende forma una visione tendenzialmente nuova sia del lavoro mentale che delle procedure educative e terapiche. </a:t>
            </a:r>
          </a:p>
          <a:p>
            <a:r>
              <a:rPr lang="it-IT" altLang="it-IT" sz="2000"/>
              <a:t>Tali espressioni veicolano luoghi teorici nel segno della complessità, pluralità, imprevedibilità, produttività, protagonismo e responsabilità, che si congiungono in una pratica dell’educazione, dell’insegnamento dell’organizzazione didattica che meglio si configura in riferimento ad un insieme di paradigmi che esibiscono un unitario collante nella valorizzazione dell’attività mentale autentica ed individuale del soggetto pensante.</a:t>
            </a:r>
            <a:r>
              <a:rPr lang="pl-PL" altLang="it-IT" sz="2000"/>
              <a:t> (p.11)</a:t>
            </a:r>
            <a:endParaRPr lang="it-IT" altLang="it-IT"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E47884D-0A6C-49F4-8E79-BF58938C176A}"/>
              </a:ext>
            </a:extLst>
          </p:cNvPr>
          <p:cNvSpPr>
            <a:spLocks noGrp="1" noChangeArrowheads="1"/>
          </p:cNvSpPr>
          <p:nvPr>
            <p:ph type="title"/>
          </p:nvPr>
        </p:nvSpPr>
        <p:spPr/>
        <p:txBody>
          <a:bodyPr/>
          <a:lstStyle/>
          <a:p>
            <a:r>
              <a:rPr lang="pl-PL" altLang="it-IT" sz="3600"/>
              <a:t>Creare cv didattico via le competenze </a:t>
            </a:r>
            <a:endParaRPr lang="en-AU" altLang="it-IT"/>
          </a:p>
        </p:txBody>
      </p:sp>
      <p:pic>
        <p:nvPicPr>
          <p:cNvPr id="61443" name="Picture 3">
            <a:extLst>
              <a:ext uri="{FF2B5EF4-FFF2-40B4-BE49-F238E27FC236}">
                <a16:creationId xmlns:a16="http://schemas.microsoft.com/office/drawing/2014/main" id="{C3FABC1D-BCE3-4E62-8BB5-478638C2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06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a:extLst>
              <a:ext uri="{FF2B5EF4-FFF2-40B4-BE49-F238E27FC236}">
                <a16:creationId xmlns:a16="http://schemas.microsoft.com/office/drawing/2014/main" id="{F9F49179-6840-49D6-BA86-42111C5D4408}"/>
              </a:ext>
            </a:extLst>
          </p:cNvPr>
          <p:cNvSpPr>
            <a:spLocks noChangeArrowheads="1"/>
          </p:cNvSpPr>
          <p:nvPr/>
        </p:nvSpPr>
        <p:spPr bwMode="auto">
          <a:xfrm>
            <a:off x="323850" y="6032500"/>
            <a:ext cx="67706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600">
                <a:hlinkClick r:id="rId3"/>
              </a:rPr>
              <a:t>https://www.youtube.com/watch?v=0DpkqGFVSjw</a:t>
            </a:r>
            <a:endParaRPr lang="pl-PL" altLang="it-IT" sz="1600"/>
          </a:p>
          <a:p>
            <a:pPr eaLnBrk="1" hangingPunct="1">
              <a:spcBef>
                <a:spcPct val="0"/>
              </a:spcBef>
              <a:buFontTx/>
              <a:buNone/>
            </a:pPr>
            <a:r>
              <a:rPr lang="pl-PL" altLang="it-IT" sz="1600" b="1"/>
              <a:t>Franca Da Re: </a:t>
            </a:r>
            <a:r>
              <a:rPr lang="en-AU" altLang="it-IT" sz="1600" b="1"/>
              <a:t>Webinar "Costruzione del curricolo per competenze "</a:t>
            </a:r>
          </a:p>
          <a:p>
            <a:pPr eaLnBrk="1" hangingPunct="1">
              <a:spcBef>
                <a:spcPct val="0"/>
              </a:spcBef>
              <a:buFontTx/>
              <a:buNone/>
            </a:pPr>
            <a:r>
              <a:rPr lang="en-AU" altLang="it-IT" sz="1600">
                <a:hlinkClick r:id="rId4"/>
              </a:rPr>
              <a:t>I.C. Volta Mandello del Lario</a:t>
            </a:r>
            <a:r>
              <a:rPr lang="en-AU" altLang="it-IT" sz="160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D79E9C8-B47E-4B51-88FC-B4465935FA54}"/>
              </a:ext>
            </a:extLst>
          </p:cNvPr>
          <p:cNvSpPr>
            <a:spLocks noGrp="1" noChangeArrowheads="1"/>
          </p:cNvSpPr>
          <p:nvPr>
            <p:ph type="title"/>
          </p:nvPr>
        </p:nvSpPr>
        <p:spPr/>
        <p:txBody>
          <a:bodyPr/>
          <a:lstStyle/>
          <a:p>
            <a:r>
              <a:rPr lang="pl-PL" altLang="it-IT"/>
              <a:t>OECD: „AHELO”</a:t>
            </a:r>
            <a:endParaRPr lang="en-US" altLang="it-IT"/>
          </a:p>
        </p:txBody>
      </p:sp>
      <p:sp>
        <p:nvSpPr>
          <p:cNvPr id="62467" name="Rectangle 3">
            <a:extLst>
              <a:ext uri="{FF2B5EF4-FFF2-40B4-BE49-F238E27FC236}">
                <a16:creationId xmlns:a16="http://schemas.microsoft.com/office/drawing/2014/main" id="{0E5F36DC-2164-4DB6-8774-7FB1F6C9C251}"/>
              </a:ext>
            </a:extLst>
          </p:cNvPr>
          <p:cNvSpPr>
            <a:spLocks noChangeArrowheads="1"/>
          </p:cNvSpPr>
          <p:nvPr/>
        </p:nvSpPr>
        <p:spPr bwMode="auto">
          <a:xfrm>
            <a:off x="395288" y="5811838"/>
            <a:ext cx="842486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sz="1200" i="1"/>
              <a:t>Testing student and university performance globally: OECD’s AHELO, </a:t>
            </a:r>
            <a:r>
              <a:rPr lang="pl-PL" altLang="it-IT" sz="1200"/>
              <a:t>OECD 2010</a:t>
            </a:r>
            <a:endParaRPr lang="pl-PL" altLang="it-IT" sz="1200" b="1"/>
          </a:p>
          <a:p>
            <a:r>
              <a:rPr lang="pl-PL" altLang="it-IT" sz="1200"/>
              <a:t>http://www.oecd.org/document/22/0,3746,en_2649_35961291_40624662_1_1_1_1,00.html </a:t>
            </a:r>
          </a:p>
        </p:txBody>
      </p:sp>
      <p:pic>
        <p:nvPicPr>
          <p:cNvPr id="62468" name="Picture 4">
            <a:extLst>
              <a:ext uri="{FF2B5EF4-FFF2-40B4-BE49-F238E27FC236}">
                <a16:creationId xmlns:a16="http://schemas.microsoft.com/office/drawing/2014/main" id="{11A9D8E6-4964-4E06-935C-267C0D2B4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347788"/>
            <a:ext cx="8929687" cy="410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185F257D-1230-482E-83ED-51DFDDBB38D2}"/>
              </a:ext>
            </a:extLst>
          </p:cNvPr>
          <p:cNvSpPr>
            <a:spLocks noGrp="1" noChangeArrowheads="1"/>
          </p:cNvSpPr>
          <p:nvPr>
            <p:ph type="title" idx="4294967295"/>
          </p:nvPr>
        </p:nvSpPr>
        <p:spPr/>
        <p:txBody>
          <a:bodyPr/>
          <a:lstStyle/>
          <a:p>
            <a:r>
              <a:rPr lang="it-IT" altLang="it-IT" sz="3600"/>
              <a:t>«La didattica» (secondo GK)</a:t>
            </a:r>
          </a:p>
        </p:txBody>
      </p:sp>
      <p:sp>
        <p:nvSpPr>
          <p:cNvPr id="64515" name="CasellaDiTesto 2">
            <a:extLst>
              <a:ext uri="{FF2B5EF4-FFF2-40B4-BE49-F238E27FC236}">
                <a16:creationId xmlns:a16="http://schemas.microsoft.com/office/drawing/2014/main" id="{1AF68F55-3C70-498E-A00C-EE972A4257D6}"/>
              </a:ext>
            </a:extLst>
          </p:cNvPr>
          <p:cNvSpPr txBox="1">
            <a:spLocks noChangeArrowheads="1"/>
          </p:cNvSpPr>
          <p:nvPr/>
        </p:nvSpPr>
        <p:spPr bwMode="auto">
          <a:xfrm>
            <a:off x="323850" y="1773238"/>
            <a:ext cx="7920038"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it-IT" altLang="it-IT" sz="2400"/>
              <a:t>La didattica non è una mera scienza (e prassi) dell’insegnare ed imparare</a:t>
            </a:r>
          </a:p>
          <a:p>
            <a:pPr>
              <a:spcBef>
                <a:spcPct val="0"/>
              </a:spcBef>
            </a:pPr>
            <a:endParaRPr lang="it-IT" altLang="it-IT" sz="2400"/>
          </a:p>
          <a:p>
            <a:pPr>
              <a:spcBef>
                <a:spcPct val="0"/>
              </a:spcBef>
            </a:pPr>
            <a:r>
              <a:rPr lang="it-IT" altLang="it-IT" sz="2400"/>
              <a:t>La didattica è una scienza (e prassi) capace di individuare (e risolvere) i </a:t>
            </a:r>
            <a:r>
              <a:rPr lang="it-IT" altLang="it-IT" sz="2400" i="1"/>
              <a:t>problemi</a:t>
            </a:r>
            <a:r>
              <a:rPr lang="it-IT" altLang="it-IT" sz="2400"/>
              <a:t> nel percorso d’insegnamento e </a:t>
            </a:r>
            <a:r>
              <a:rPr lang="pl-PL" altLang="it-IT" sz="2400"/>
              <a:t>dello </a:t>
            </a:r>
            <a:r>
              <a:rPr lang="it-IT" altLang="it-IT" sz="2400"/>
              <a:t>studio: difficoltà che incontra lo studente e a maggior titolo anche l’insegnante</a:t>
            </a:r>
          </a:p>
          <a:p>
            <a:pPr>
              <a:spcBef>
                <a:spcPct val="0"/>
              </a:spcBef>
            </a:pPr>
            <a:endParaRPr lang="it-IT" altLang="it-IT" sz="2400"/>
          </a:p>
          <a:p>
            <a:pPr>
              <a:spcBef>
                <a:spcPct val="0"/>
              </a:spcBef>
            </a:pPr>
            <a:r>
              <a:rPr lang="it-IT" altLang="it-IT" sz="2800"/>
              <a:t>Didattica innovativa: </a:t>
            </a:r>
            <a:br>
              <a:rPr lang="it-IT" altLang="it-IT" sz="2400"/>
            </a:br>
            <a:r>
              <a:rPr lang="it-IT" altLang="it-IT" sz="2400"/>
              <a:t>digitale, interdisciplinare, personalizzata</a:t>
            </a:r>
            <a:endParaRPr lang="pl-PL" altLang="it-IT" sz="2400"/>
          </a:p>
          <a:p>
            <a:pPr>
              <a:spcBef>
                <a:spcPct val="0"/>
              </a:spcBef>
              <a:buFontTx/>
              <a:buNone/>
            </a:pPr>
            <a:r>
              <a:rPr lang="it-IT" altLang="it-IT" sz="2400"/>
              <a:t> </a:t>
            </a:r>
            <a:endParaRPr lang="pl-PL" altLang="it-IT" sz="2400"/>
          </a:p>
          <a:p>
            <a:pPr>
              <a:spcBef>
                <a:spcPct val="0"/>
              </a:spcBef>
              <a:buFontTx/>
              <a:buNone/>
            </a:pPr>
            <a:r>
              <a:rPr lang="pl-PL" altLang="it-IT" sz="2400"/>
              <a:t>(sorprendente, innovativa, innaspettata)</a:t>
            </a:r>
            <a:endParaRPr lang="it-IT" altLang="it-IT" sz="2400"/>
          </a:p>
          <a:p>
            <a:pPr>
              <a:spcBef>
                <a:spcPct val="0"/>
              </a:spcBef>
              <a:buFontTx/>
              <a:buNone/>
            </a:pPr>
            <a:endParaRPr lang="it-IT" altLang="it-IT" sz="1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magine 7">
            <a:extLst>
              <a:ext uri="{FF2B5EF4-FFF2-40B4-BE49-F238E27FC236}">
                <a16:creationId xmlns:a16="http://schemas.microsoft.com/office/drawing/2014/main" id="{7C720730-B724-482C-ADAA-DD98B8950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341438"/>
            <a:ext cx="63087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olo 3">
            <a:extLst>
              <a:ext uri="{FF2B5EF4-FFF2-40B4-BE49-F238E27FC236}">
                <a16:creationId xmlns:a16="http://schemas.microsoft.com/office/drawing/2014/main" id="{9A3EE1F2-D4AF-4197-A17A-F846D513D959}"/>
              </a:ext>
            </a:extLst>
          </p:cNvPr>
          <p:cNvSpPr>
            <a:spLocks noGrp="1" noChangeArrowheads="1"/>
          </p:cNvSpPr>
          <p:nvPr>
            <p:ph type="title" idx="4294967295"/>
          </p:nvPr>
        </p:nvSpPr>
        <p:spPr/>
        <p:txBody>
          <a:bodyPr/>
          <a:lstStyle/>
          <a:p>
            <a:r>
              <a:rPr lang="it-IT" altLang="it-IT" sz="4000"/>
              <a:t>Le tre funzioni cognitive</a:t>
            </a:r>
          </a:p>
        </p:txBody>
      </p:sp>
      <p:sp>
        <p:nvSpPr>
          <p:cNvPr id="65540" name="CasellaDiTesto 4">
            <a:extLst>
              <a:ext uri="{FF2B5EF4-FFF2-40B4-BE49-F238E27FC236}">
                <a16:creationId xmlns:a16="http://schemas.microsoft.com/office/drawing/2014/main" id="{417C4618-E9A7-488C-B514-DE697986592D}"/>
              </a:ext>
            </a:extLst>
          </p:cNvPr>
          <p:cNvSpPr txBox="1">
            <a:spLocks noChangeArrowheads="1"/>
          </p:cNvSpPr>
          <p:nvPr/>
        </p:nvSpPr>
        <p:spPr bwMode="auto">
          <a:xfrm>
            <a:off x="457200" y="1417638"/>
            <a:ext cx="25209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200"/>
              <a:t>Interrogarsi</a:t>
            </a:r>
          </a:p>
          <a:p>
            <a:pPr>
              <a:spcBef>
                <a:spcPct val="0"/>
              </a:spcBef>
              <a:buFontTx/>
              <a:buAutoNum type="arabicPeriod"/>
            </a:pPr>
            <a:r>
              <a:rPr lang="it-IT" altLang="it-IT" sz="2200"/>
              <a:t>Capire</a:t>
            </a:r>
          </a:p>
          <a:p>
            <a:pPr>
              <a:spcBef>
                <a:spcPct val="0"/>
              </a:spcBef>
              <a:buFontTx/>
              <a:buAutoNum type="arabicPeriod"/>
            </a:pPr>
            <a:r>
              <a:rPr lang="it-IT" altLang="it-IT" sz="2200"/>
              <a:t>Divertirsi</a:t>
            </a:r>
          </a:p>
        </p:txBody>
      </p:sp>
      <p:sp>
        <p:nvSpPr>
          <p:cNvPr id="65541" name="CasellaDiTesto 5">
            <a:extLst>
              <a:ext uri="{FF2B5EF4-FFF2-40B4-BE49-F238E27FC236}">
                <a16:creationId xmlns:a16="http://schemas.microsoft.com/office/drawing/2014/main" id="{CF46E9A5-4481-4A61-A178-4B06DB06EEE2}"/>
              </a:ext>
            </a:extLst>
          </p:cNvPr>
          <p:cNvSpPr txBox="1">
            <a:spLocks noChangeArrowheads="1"/>
          </p:cNvSpPr>
          <p:nvPr/>
        </p:nvSpPr>
        <p:spPr bwMode="auto">
          <a:xfrm>
            <a:off x="250825" y="4292600"/>
            <a:ext cx="84137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200"/>
              <a:t>Ludica: Che beeello!</a:t>
            </a:r>
            <a:r>
              <a:rPr lang="pl-PL" altLang="it-IT" sz="2200"/>
              <a:t>  [Musei  di sc</a:t>
            </a:r>
            <a:r>
              <a:rPr lang="it-IT" altLang="it-IT" sz="2200"/>
              <a:t>i</a:t>
            </a:r>
            <a:r>
              <a:rPr lang="pl-PL" altLang="it-IT" sz="2200"/>
              <a:t>enza]</a:t>
            </a:r>
            <a:endParaRPr lang="it-IT" altLang="it-IT" sz="2200"/>
          </a:p>
          <a:p>
            <a:pPr>
              <a:spcBef>
                <a:spcPct val="0"/>
              </a:spcBef>
              <a:buFontTx/>
              <a:buAutoNum type="arabicPeriod"/>
            </a:pPr>
            <a:r>
              <a:rPr lang="it-IT" altLang="it-IT" sz="2200"/>
              <a:t>Didattica: Ma, come semplice!</a:t>
            </a:r>
            <a:r>
              <a:rPr lang="pl-PL" altLang="it-IT" sz="2200"/>
              <a:t> [S</a:t>
            </a:r>
            <a:r>
              <a:rPr lang="it-IT" altLang="it-IT" sz="2200"/>
              <a:t>c</a:t>
            </a:r>
            <a:r>
              <a:rPr lang="pl-PL" altLang="it-IT" sz="2200"/>
              <a:t>uo</a:t>
            </a:r>
            <a:r>
              <a:rPr lang="it-IT" altLang="it-IT" sz="2200"/>
              <a:t>l</a:t>
            </a:r>
            <a:r>
              <a:rPr lang="pl-PL" altLang="it-IT" sz="2200"/>
              <a:t>a]</a:t>
            </a:r>
            <a:endParaRPr lang="it-IT" altLang="it-IT" sz="2200"/>
          </a:p>
          <a:p>
            <a:pPr>
              <a:spcBef>
                <a:spcPct val="0"/>
              </a:spcBef>
              <a:buFontTx/>
              <a:buAutoNum type="arabicPeriod"/>
            </a:pPr>
            <a:r>
              <a:rPr lang="it-IT" altLang="it-IT" sz="2200"/>
              <a:t>Para-scientifica: Oh Dio! Non capisco nient</a:t>
            </a:r>
            <a:r>
              <a:rPr lang="pl-PL" altLang="it-IT" sz="2200"/>
              <a:t>e! [Univers</a:t>
            </a:r>
            <a:r>
              <a:rPr lang="it-IT" altLang="it-IT" sz="2200"/>
              <a:t>i</a:t>
            </a:r>
            <a:r>
              <a:rPr lang="pl-PL" altLang="it-IT" sz="2200"/>
              <a:t>ta’]</a:t>
            </a:r>
          </a:p>
          <a:p>
            <a:pPr>
              <a:spcBef>
                <a:spcPct val="0"/>
              </a:spcBef>
              <a:buFontTx/>
              <a:buNone/>
            </a:pPr>
            <a:endParaRPr lang="pl-PL" altLang="it-IT" sz="2200"/>
          </a:p>
          <a:p>
            <a:pPr>
              <a:spcBef>
                <a:spcPct val="0"/>
              </a:spcBef>
              <a:buFontTx/>
              <a:buNone/>
            </a:pPr>
            <a:r>
              <a:rPr lang="pl-PL" altLang="it-IT" sz="2200"/>
              <a:t>Attual</a:t>
            </a:r>
            <a:r>
              <a:rPr lang="it-IT" altLang="it-IT" sz="2200"/>
              <a:t>m</a:t>
            </a:r>
            <a:r>
              <a:rPr lang="pl-PL" altLang="it-IT" sz="2200"/>
              <a:t>ente le tre funzioni</a:t>
            </a:r>
            <a:r>
              <a:rPr lang="it-IT" altLang="it-IT" sz="2200"/>
              <a:t> </a:t>
            </a:r>
            <a:r>
              <a:rPr lang="pl-PL" altLang="it-IT" sz="2200"/>
              <a:t>(</a:t>
            </a:r>
            <a:r>
              <a:rPr lang="it-IT" altLang="it-IT" sz="2200"/>
              <a:t>n</a:t>
            </a:r>
            <a:r>
              <a:rPr lang="pl-PL" altLang="it-IT" sz="2200"/>
              <a:t>ella scuola, all’univer</a:t>
            </a:r>
            <a:r>
              <a:rPr lang="it-IT" altLang="it-IT" sz="2200"/>
              <a:t>s</a:t>
            </a:r>
            <a:r>
              <a:rPr lang="pl-PL" altLang="it-IT" sz="2200"/>
              <a:t>ita’ etc.</a:t>
            </a:r>
            <a:r>
              <a:rPr lang="it-IT" altLang="it-IT" sz="2200"/>
              <a:t>)</a:t>
            </a:r>
            <a:r>
              <a:rPr lang="pl-PL" altLang="it-IT" sz="2200">
                <a:solidFill>
                  <a:srgbClr val="FF0000"/>
                </a:solidFill>
              </a:rPr>
              <a:t> </a:t>
            </a:r>
          </a:p>
          <a:p>
            <a:pPr>
              <a:spcBef>
                <a:spcPct val="0"/>
              </a:spcBef>
              <a:buFontTx/>
              <a:buNone/>
            </a:pPr>
            <a:r>
              <a:rPr lang="pl-PL" altLang="it-IT" sz="2200">
                <a:solidFill>
                  <a:srgbClr val="FF0000"/>
                </a:solidFill>
              </a:rPr>
              <a:t>sono disgiunte </a:t>
            </a:r>
            <a:endParaRPr lang="it-IT" altLang="it-IT" sz="1800">
              <a:solidFill>
                <a:srgbClr val="FF0000"/>
              </a:solidFill>
            </a:endParaRPr>
          </a:p>
        </p:txBody>
      </p:sp>
      <p:sp>
        <p:nvSpPr>
          <p:cNvPr id="65542" name="CasellaDiTesto 8">
            <a:extLst>
              <a:ext uri="{FF2B5EF4-FFF2-40B4-BE49-F238E27FC236}">
                <a16:creationId xmlns:a16="http://schemas.microsoft.com/office/drawing/2014/main" id="{B9A0AE8B-8506-48BD-B814-6C946DDD6879}"/>
              </a:ext>
            </a:extLst>
          </p:cNvPr>
          <p:cNvSpPr txBox="1">
            <a:spLocks noChangeArrowheads="1"/>
          </p:cNvSpPr>
          <p:nvPr/>
        </p:nvSpPr>
        <p:spPr bwMode="auto">
          <a:xfrm>
            <a:off x="233363" y="6457950"/>
            <a:ext cx="844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G. Karwasz, J. Kruk, Introduzione alla didattica interattiva, Ed. Sci. UMK, 2011 (in polacco)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3">
            <a:extLst>
              <a:ext uri="{FF2B5EF4-FFF2-40B4-BE49-F238E27FC236}">
                <a16:creationId xmlns:a16="http://schemas.microsoft.com/office/drawing/2014/main" id="{FD326534-F8E9-436B-9F9A-5FEC7668A4CA}"/>
              </a:ext>
            </a:extLst>
          </p:cNvPr>
          <p:cNvSpPr>
            <a:spLocks noGrp="1" noChangeArrowheads="1"/>
          </p:cNvSpPr>
          <p:nvPr>
            <p:ph type="title" idx="4294967295"/>
          </p:nvPr>
        </p:nvSpPr>
        <p:spPr>
          <a:xfrm>
            <a:off x="457200" y="98425"/>
            <a:ext cx="8229600" cy="1143000"/>
          </a:xfrm>
        </p:spPr>
        <p:txBody>
          <a:bodyPr/>
          <a:lstStyle/>
          <a:p>
            <a:r>
              <a:rPr lang="it-IT" altLang="it-IT" sz="4000"/>
              <a:t>Due concetti didattici (GK)</a:t>
            </a:r>
          </a:p>
        </p:txBody>
      </p:sp>
      <p:sp>
        <p:nvSpPr>
          <p:cNvPr id="66563" name="CasellaDiTesto 4">
            <a:extLst>
              <a:ext uri="{FF2B5EF4-FFF2-40B4-BE49-F238E27FC236}">
                <a16:creationId xmlns:a16="http://schemas.microsoft.com/office/drawing/2014/main" id="{886557B2-0F40-4308-B5D6-6F2099A4DD54}"/>
              </a:ext>
            </a:extLst>
          </p:cNvPr>
          <p:cNvSpPr txBox="1">
            <a:spLocks noChangeArrowheads="1"/>
          </p:cNvSpPr>
          <p:nvPr/>
        </p:nvSpPr>
        <p:spPr bwMode="auto">
          <a:xfrm>
            <a:off x="414338" y="1268413"/>
            <a:ext cx="4114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a:solidFill>
                  <a:srgbClr val="002060"/>
                </a:solidFill>
              </a:rPr>
              <a:t>1. </a:t>
            </a:r>
            <a:r>
              <a:rPr lang="it-IT" altLang="it-IT">
                <a:solidFill>
                  <a:srgbClr val="002060"/>
                </a:solidFill>
              </a:rPr>
              <a:t>Iper-costruttivismo</a:t>
            </a:r>
          </a:p>
        </p:txBody>
      </p:sp>
      <p:sp>
        <p:nvSpPr>
          <p:cNvPr id="66564" name="CasellaDiTesto 5">
            <a:extLst>
              <a:ext uri="{FF2B5EF4-FFF2-40B4-BE49-F238E27FC236}">
                <a16:creationId xmlns:a16="http://schemas.microsoft.com/office/drawing/2014/main" id="{040189D3-3671-4D62-9A72-C6B5C3A3970E}"/>
              </a:ext>
            </a:extLst>
          </p:cNvPr>
          <p:cNvSpPr txBox="1">
            <a:spLocks noChangeArrowheads="1"/>
          </p:cNvSpPr>
          <p:nvPr/>
        </p:nvSpPr>
        <p:spPr bwMode="auto">
          <a:xfrm>
            <a:off x="165100" y="3975100"/>
            <a:ext cx="875506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 Per insegnare non ho bisogno di nessun libro ne dispositivo: la mia classe già sa tutto</a:t>
            </a:r>
            <a:r>
              <a:rPr lang="pl-PL" altLang="it-IT" sz="2200"/>
              <a:t>. Basta individuare, chi nella classe lo sa. (E l resto sa lo zio google). </a:t>
            </a:r>
          </a:p>
          <a:p>
            <a:pPr>
              <a:spcBef>
                <a:spcPct val="0"/>
              </a:spcBef>
              <a:buFontTx/>
              <a:buNone/>
            </a:pPr>
            <a:r>
              <a:rPr lang="pl-PL" altLang="it-IT" sz="2200"/>
              <a:t>Jerome Bruner: „quando l’allievo da’ una risposta sbagliata, probabilmente ha risposto a un’altra domanda (i.e. non ha capito la domanda, o quella ricevuta era troppo difficile per lui)</a:t>
            </a:r>
          </a:p>
          <a:p>
            <a:pPr>
              <a:spcBef>
                <a:spcPct val="0"/>
              </a:spcBef>
              <a:buFontTx/>
              <a:buNone/>
            </a:pPr>
            <a:r>
              <a:rPr lang="it-IT" altLang="it-IT" sz="2200"/>
              <a:t> </a:t>
            </a:r>
            <a:r>
              <a:rPr lang="pl-PL" altLang="it-IT" sz="2200"/>
              <a:t>L</a:t>
            </a:r>
            <a:r>
              <a:rPr lang="it-IT" altLang="it-IT" sz="2200"/>
              <a:t>a lezione come in percorso sulle pala</a:t>
            </a:r>
            <a:r>
              <a:rPr lang="pl-PL" altLang="it-IT" sz="2200"/>
              <a:t>f</a:t>
            </a:r>
            <a:r>
              <a:rPr lang="it-IT" altLang="it-IT" sz="2200"/>
              <a:t>fiti</a:t>
            </a:r>
            <a:r>
              <a:rPr lang="it-IT" altLang="it-IT" sz="2000"/>
              <a:t>.  </a:t>
            </a:r>
          </a:p>
        </p:txBody>
      </p:sp>
      <p:pic>
        <p:nvPicPr>
          <p:cNvPr id="66565" name="Immagine 2">
            <a:extLst>
              <a:ext uri="{FF2B5EF4-FFF2-40B4-BE49-F238E27FC236}">
                <a16:creationId xmlns:a16="http://schemas.microsoft.com/office/drawing/2014/main" id="{9D2D88F5-194D-4F70-BD1F-45EEF5F48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116013"/>
            <a:ext cx="381635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CasellaDiTesto 6">
            <a:extLst>
              <a:ext uri="{FF2B5EF4-FFF2-40B4-BE49-F238E27FC236}">
                <a16:creationId xmlns:a16="http://schemas.microsoft.com/office/drawing/2014/main" id="{300FAC55-22F3-41C5-87D9-C6C8BFA78275}"/>
              </a:ext>
            </a:extLst>
          </p:cNvPr>
          <p:cNvSpPr txBox="1">
            <a:spLocks noChangeArrowheads="1"/>
          </p:cNvSpPr>
          <p:nvPr/>
        </p:nvSpPr>
        <p:spPr bwMode="auto">
          <a:xfrm>
            <a:off x="4508500" y="2028825"/>
            <a:ext cx="355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Lago di Ledro (TN)</a:t>
            </a:r>
          </a:p>
        </p:txBody>
      </p:sp>
      <p:pic>
        <p:nvPicPr>
          <p:cNvPr id="114695" name="Picture 7">
            <a:extLst>
              <a:ext uri="{FF2B5EF4-FFF2-40B4-BE49-F238E27FC236}">
                <a16:creationId xmlns:a16="http://schemas.microsoft.com/office/drawing/2014/main" id="{D8DFF8BA-5B0A-4028-93E2-0C109A152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16113"/>
            <a:ext cx="36004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p:cTn id="7" dur="500" fill="hold"/>
                                        <p:tgtEl>
                                          <p:spTgt spid="114695"/>
                                        </p:tgtEl>
                                        <p:attrNameLst>
                                          <p:attrName>ppt_w</p:attrName>
                                        </p:attrNameLst>
                                      </p:cBhvr>
                                      <p:tavLst>
                                        <p:tav tm="0">
                                          <p:val>
                                            <p:fltVal val="0"/>
                                          </p:val>
                                        </p:tav>
                                        <p:tav tm="100000">
                                          <p:val>
                                            <p:strVal val="#ppt_w"/>
                                          </p:val>
                                        </p:tav>
                                      </p:tavLst>
                                    </p:anim>
                                    <p:anim calcmode="lin" valueType="num">
                                      <p:cBhvr>
                                        <p:cTn id="8" dur="500" fill="hold"/>
                                        <p:tgtEl>
                                          <p:spTgt spid="1146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35D29AC-D380-47BB-BA5C-859330EED3AB}"/>
              </a:ext>
            </a:extLst>
          </p:cNvPr>
          <p:cNvSpPr>
            <a:spLocks noGrp="1" noChangeArrowheads="1"/>
          </p:cNvSpPr>
          <p:nvPr>
            <p:ph type="ctrTitle"/>
          </p:nvPr>
        </p:nvSpPr>
        <p:spPr>
          <a:xfrm>
            <a:off x="395288" y="-242888"/>
            <a:ext cx="8532812" cy="1470026"/>
          </a:xfrm>
        </p:spPr>
        <p:txBody>
          <a:bodyPr anchor="ctr"/>
          <a:lstStyle/>
          <a:p>
            <a:pPr eaLnBrk="1" hangingPunct="1"/>
            <a:r>
              <a:rPr lang="pl-PL" altLang="it-IT" sz="3200"/>
              <a:t>Nicolaus Copernicus: Earth is moving</a:t>
            </a:r>
            <a:r>
              <a:rPr lang="pl-PL" altLang="it-IT" sz="3600"/>
              <a:t> </a:t>
            </a:r>
            <a:endParaRPr lang="en-AU" altLang="it-IT" sz="3600"/>
          </a:p>
        </p:txBody>
      </p:sp>
      <p:sp>
        <p:nvSpPr>
          <p:cNvPr id="8195" name="Text Box 3">
            <a:extLst>
              <a:ext uri="{FF2B5EF4-FFF2-40B4-BE49-F238E27FC236}">
                <a16:creationId xmlns:a16="http://schemas.microsoft.com/office/drawing/2014/main" id="{ECA5D592-D368-47AF-A0F5-C866C9AFAE61}"/>
              </a:ext>
            </a:extLst>
          </p:cNvPr>
          <p:cNvSpPr txBox="1">
            <a:spLocks noChangeArrowheads="1"/>
          </p:cNvSpPr>
          <p:nvPr/>
        </p:nvSpPr>
        <p:spPr bwMode="auto">
          <a:xfrm>
            <a:off x="4932363" y="5589588"/>
            <a:ext cx="2998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Copernicus Monument</a:t>
            </a:r>
          </a:p>
          <a:p>
            <a:pPr eaLnBrk="1" hangingPunct="1">
              <a:spcBef>
                <a:spcPct val="0"/>
              </a:spcBef>
              <a:buFontTx/>
              <a:buNone/>
            </a:pPr>
            <a:r>
              <a:rPr lang="pl-PL" altLang="it-IT" sz="2200">
                <a:solidFill>
                  <a:schemeClr val="accent2"/>
                </a:solidFill>
              </a:rPr>
              <a:t>Toruń</a:t>
            </a:r>
            <a:endParaRPr lang="en-AU" altLang="it-IT" sz="2200">
              <a:solidFill>
                <a:schemeClr val="accent2"/>
              </a:solidFill>
            </a:endParaRPr>
          </a:p>
        </p:txBody>
      </p:sp>
      <p:pic>
        <p:nvPicPr>
          <p:cNvPr id="8196" name="Picture 4">
            <a:extLst>
              <a:ext uri="{FF2B5EF4-FFF2-40B4-BE49-F238E27FC236}">
                <a16:creationId xmlns:a16="http://schemas.microsoft.com/office/drawing/2014/main" id="{4C0BDE88-4AA6-4CE7-BA87-BBA5A6F6D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354171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a:extLst>
              <a:ext uri="{FF2B5EF4-FFF2-40B4-BE49-F238E27FC236}">
                <a16:creationId xmlns:a16="http://schemas.microsoft.com/office/drawing/2014/main" id="{C7599D8B-46DF-4A1F-ABDD-D393F6B77233}"/>
              </a:ext>
            </a:extLst>
          </p:cNvPr>
          <p:cNvSpPr txBox="1">
            <a:spLocks noChangeArrowheads="1"/>
          </p:cNvSpPr>
          <p:nvPr/>
        </p:nvSpPr>
        <p:spPr bwMode="auto">
          <a:xfrm>
            <a:off x="4667250" y="2174875"/>
            <a:ext cx="4414838"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„He stopped Sun and Heavens,</a:t>
            </a:r>
          </a:p>
          <a:p>
            <a:pPr eaLnBrk="1" hangingPunct="1">
              <a:spcBef>
                <a:spcPct val="0"/>
              </a:spcBef>
              <a:buFontTx/>
              <a:buNone/>
            </a:pPr>
            <a:endParaRPr lang="pl-PL" altLang="it-IT" sz="2200">
              <a:solidFill>
                <a:schemeClr val="accent2"/>
              </a:solidFill>
            </a:endParaRPr>
          </a:p>
          <a:p>
            <a:pPr eaLnBrk="1" hangingPunct="1">
              <a:spcBef>
                <a:spcPct val="0"/>
              </a:spcBef>
              <a:buFontTx/>
              <a:buNone/>
            </a:pPr>
            <a:r>
              <a:rPr lang="pl-PL" altLang="it-IT" sz="2200">
                <a:solidFill>
                  <a:schemeClr val="accent2"/>
                </a:solidFill>
              </a:rPr>
              <a:t>he moved Earth”</a:t>
            </a:r>
          </a:p>
          <a:p>
            <a:pPr eaLnBrk="1" hangingPunct="1">
              <a:spcBef>
                <a:spcPct val="0"/>
              </a:spcBef>
              <a:buFontTx/>
              <a:buNone/>
            </a:pPr>
            <a:endParaRPr lang="pl-PL" altLang="it-IT" sz="2200">
              <a:solidFill>
                <a:schemeClr val="accent2"/>
              </a:solidFill>
            </a:endParaRPr>
          </a:p>
          <a:p>
            <a:pPr eaLnBrk="1" hangingPunct="1">
              <a:spcBef>
                <a:spcPct val="0"/>
              </a:spcBef>
              <a:buFontTx/>
              <a:buNone/>
            </a:pPr>
            <a:endParaRPr lang="pl-PL" altLang="it-IT" sz="2200">
              <a:solidFill>
                <a:schemeClr val="accent2"/>
              </a:solidFill>
            </a:endParaRPr>
          </a:p>
          <a:p>
            <a:pPr eaLnBrk="1" hangingPunct="1">
              <a:spcBef>
                <a:spcPct val="0"/>
              </a:spcBef>
              <a:buFontTx/>
              <a:buNone/>
            </a:pPr>
            <a:r>
              <a:rPr lang="pl-PL" altLang="it-IT" sz="2200" i="1">
                <a:solidFill>
                  <a:schemeClr val="accent2"/>
                </a:solidFill>
              </a:rPr>
              <a:t>Terrae motor, solis caelique stator</a:t>
            </a:r>
            <a:endParaRPr lang="en-AU" altLang="it-IT" sz="2200" i="1">
              <a:solidFill>
                <a:schemeClr val="accen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a:extLst>
              <a:ext uri="{FF2B5EF4-FFF2-40B4-BE49-F238E27FC236}">
                <a16:creationId xmlns:a16="http://schemas.microsoft.com/office/drawing/2014/main" id="{104D7F3A-076C-4AA8-8CC4-1664561761F3}"/>
              </a:ext>
            </a:extLst>
          </p:cNvPr>
          <p:cNvGrpSpPr>
            <a:grpSpLocks/>
          </p:cNvGrpSpPr>
          <p:nvPr/>
        </p:nvGrpSpPr>
        <p:grpSpPr bwMode="auto">
          <a:xfrm>
            <a:off x="179388" y="908050"/>
            <a:ext cx="8424862" cy="3600450"/>
            <a:chOff x="1417" y="2857"/>
            <a:chExt cx="7560" cy="3240"/>
          </a:xfrm>
        </p:grpSpPr>
        <p:pic>
          <p:nvPicPr>
            <p:cNvPr id="67589" name="Picture 3">
              <a:extLst>
                <a:ext uri="{FF2B5EF4-FFF2-40B4-BE49-F238E27FC236}">
                  <a16:creationId xmlns:a16="http://schemas.microsoft.com/office/drawing/2014/main" id="{88D25B61-7A62-4AB6-8A8E-2969F82CC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 y="2857"/>
              <a:ext cx="3870" cy="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4">
              <a:extLst>
                <a:ext uri="{FF2B5EF4-FFF2-40B4-BE49-F238E27FC236}">
                  <a16:creationId xmlns:a16="http://schemas.microsoft.com/office/drawing/2014/main" id="{35885EE4-F513-46DC-829A-EB2AF2BB9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2857"/>
              <a:ext cx="2505"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5">
              <a:extLst>
                <a:ext uri="{FF2B5EF4-FFF2-40B4-BE49-F238E27FC236}">
                  <a16:creationId xmlns:a16="http://schemas.microsoft.com/office/drawing/2014/main" id="{B29BF7B3-3228-45F8-AD55-74B71015F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 y="5017"/>
              <a:ext cx="1620"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6">
              <a:extLst>
                <a:ext uri="{FF2B5EF4-FFF2-40B4-BE49-F238E27FC236}">
                  <a16:creationId xmlns:a16="http://schemas.microsoft.com/office/drawing/2014/main" id="{3B4DFCD2-4025-4378-B828-FA40A7A5F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 y="4117"/>
              <a:ext cx="1260"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7" name="Rectangle 7">
            <a:extLst>
              <a:ext uri="{FF2B5EF4-FFF2-40B4-BE49-F238E27FC236}">
                <a16:creationId xmlns:a16="http://schemas.microsoft.com/office/drawing/2014/main" id="{3A2E0638-E1A0-4FEC-8C85-F3AE351A8B8B}"/>
              </a:ext>
            </a:extLst>
          </p:cNvPr>
          <p:cNvSpPr>
            <a:spLocks noGrp="1" noChangeArrowheads="1"/>
          </p:cNvSpPr>
          <p:nvPr>
            <p:ph type="title"/>
          </p:nvPr>
        </p:nvSpPr>
        <p:spPr>
          <a:xfrm>
            <a:off x="-184150" y="-155575"/>
            <a:ext cx="9467850" cy="1143000"/>
          </a:xfrm>
        </p:spPr>
        <p:txBody>
          <a:bodyPr/>
          <a:lstStyle/>
          <a:p>
            <a:r>
              <a:rPr lang="pl-PL" altLang="it-IT" sz="2900">
                <a:solidFill>
                  <a:srgbClr val="0033CC"/>
                </a:solidFill>
                <a:latin typeface="Verdana" panose="020B0604030504040204" pitchFamily="34" charset="0"/>
              </a:rPr>
              <a:t>Strategies for Cognitive Pedagogy: Neo-realism</a:t>
            </a:r>
            <a:endParaRPr lang="en-US" altLang="it-IT" sz="2900">
              <a:solidFill>
                <a:srgbClr val="0033CC"/>
              </a:solidFill>
            </a:endParaRPr>
          </a:p>
        </p:txBody>
      </p:sp>
      <p:sp>
        <p:nvSpPr>
          <p:cNvPr id="67588" name="CasellaDiTesto 5">
            <a:extLst>
              <a:ext uri="{FF2B5EF4-FFF2-40B4-BE49-F238E27FC236}">
                <a16:creationId xmlns:a16="http://schemas.microsoft.com/office/drawing/2014/main" id="{660A184F-BFEE-4A72-B0AD-FC157B11B3C1}"/>
              </a:ext>
            </a:extLst>
          </p:cNvPr>
          <p:cNvSpPr txBox="1">
            <a:spLocks noChangeArrowheads="1"/>
          </p:cNvSpPr>
          <p:nvPr/>
        </p:nvSpPr>
        <p:spPr bwMode="auto">
          <a:xfrm>
            <a:off x="0" y="4451350"/>
            <a:ext cx="87550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Nel mondo «virtuale» un vero oggetto da toccare diventa una prelibatezza</a:t>
            </a:r>
            <a:r>
              <a:rPr lang="pl-PL" altLang="it-IT" sz="2200"/>
              <a:t> </a:t>
            </a:r>
          </a:p>
          <a:p>
            <a:pPr>
              <a:spcBef>
                <a:spcPct val="0"/>
              </a:spcBef>
              <a:buFontTx/>
              <a:buNone/>
            </a:pPr>
            <a:r>
              <a:rPr lang="it-IT" altLang="it-IT" sz="2200"/>
              <a:t>Tutto che si può mostrare, bisogna mostrare, e anche di più.</a:t>
            </a:r>
            <a:r>
              <a:rPr lang="pl-PL" altLang="it-IT" sz="2200"/>
              <a:t> </a:t>
            </a:r>
            <a:r>
              <a:rPr lang="it-IT" altLang="it-IT" sz="2200"/>
              <a:t> </a:t>
            </a:r>
            <a:endParaRPr lang="pl-PL" altLang="it-IT" sz="2200"/>
          </a:p>
          <a:p>
            <a:pPr>
              <a:spcBef>
                <a:spcPct val="0"/>
              </a:spcBef>
              <a:buFontTx/>
              <a:buNone/>
            </a:pPr>
            <a:endParaRPr lang="pl-PL" altLang="it-IT" sz="2200"/>
          </a:p>
          <a:p>
            <a:pPr>
              <a:spcBef>
                <a:spcPct val="0"/>
              </a:spcBef>
              <a:buFontTx/>
              <a:buNone/>
            </a:pPr>
            <a:r>
              <a:rPr lang="pl-PL" altLang="it-IT" sz="2200">
                <a:solidFill>
                  <a:srgbClr val="FF0000"/>
                </a:solidFill>
              </a:rPr>
              <a:t>E’ un valore di autenticita’:</a:t>
            </a:r>
            <a:r>
              <a:rPr lang="pl-PL" altLang="it-IT" sz="2200"/>
              <a:t> imparare provando, con le mani proprie (non per „sentito dire”)</a:t>
            </a:r>
            <a:endParaRPr lang="it-IT" altLang="it-IT" sz="2200"/>
          </a:p>
          <a:p>
            <a:pPr>
              <a:spcBef>
                <a:spcPct val="0"/>
              </a:spcBef>
              <a:buFontTx/>
              <a:buNone/>
            </a:pPr>
            <a:r>
              <a:rPr lang="it-IT" altLang="it-IT" sz="200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6513C82-E514-4F8F-9395-EE4AD3FEF130}"/>
              </a:ext>
            </a:extLst>
          </p:cNvPr>
          <p:cNvSpPr>
            <a:spLocks noGrp="1" noChangeArrowheads="1"/>
          </p:cNvSpPr>
          <p:nvPr>
            <p:ph type="title"/>
          </p:nvPr>
        </p:nvSpPr>
        <p:spPr>
          <a:xfrm>
            <a:off x="-749300" y="36513"/>
            <a:ext cx="8229600" cy="1143000"/>
          </a:xfrm>
        </p:spPr>
        <p:txBody>
          <a:bodyPr/>
          <a:lstStyle/>
          <a:p>
            <a:pPr eaLnBrk="1" hangingPunct="1"/>
            <a:r>
              <a:rPr lang="pl-PL" altLang="it-IT" sz="3600"/>
              <a:t>„Satelite” = </a:t>
            </a:r>
            <a:r>
              <a:rPr lang="it-IT" altLang="it-IT" sz="3600"/>
              <a:t>un contro-peso</a:t>
            </a:r>
            <a:endParaRPr lang="pl-PL" altLang="it-IT" sz="3600"/>
          </a:p>
        </p:txBody>
      </p:sp>
      <p:pic>
        <p:nvPicPr>
          <p:cNvPr id="69635" name="Picture 5">
            <a:extLst>
              <a:ext uri="{FF2B5EF4-FFF2-40B4-BE49-F238E27FC236}">
                <a16:creationId xmlns:a16="http://schemas.microsoft.com/office/drawing/2014/main" id="{E2510085-1B92-43C9-9A2A-060C52A3E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233738"/>
            <a:ext cx="25400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7" descr="Ptak w równowadze">
            <a:extLst>
              <a:ext uri="{FF2B5EF4-FFF2-40B4-BE49-F238E27FC236}">
                <a16:creationId xmlns:a16="http://schemas.microsoft.com/office/drawing/2014/main" id="{2FAD2664-A90D-4301-8F6B-FD4DF00AB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0" y="3195638"/>
            <a:ext cx="26130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9">
            <a:extLst>
              <a:ext uri="{FF2B5EF4-FFF2-40B4-BE49-F238E27FC236}">
                <a16:creationId xmlns:a16="http://schemas.microsoft.com/office/drawing/2014/main" id="{B2DB41F6-AE3D-46CD-9D46-B1A49D883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4165600"/>
            <a:ext cx="259556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4">
            <a:extLst>
              <a:ext uri="{FF2B5EF4-FFF2-40B4-BE49-F238E27FC236}">
                <a16:creationId xmlns:a16="http://schemas.microsoft.com/office/drawing/2014/main" id="{60EF418D-5B2C-4C35-B67F-E3FAAC762A53}"/>
              </a:ext>
            </a:extLst>
          </p:cNvPr>
          <p:cNvSpPr txBox="1">
            <a:spLocks noChangeArrowheads="1"/>
          </p:cNvSpPr>
          <p:nvPr/>
        </p:nvSpPr>
        <p:spPr bwMode="auto">
          <a:xfrm>
            <a:off x="390525" y="1201738"/>
            <a:ext cx="5588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latin typeface="Arial Unicode MS" pitchFamily="34" charset="-128"/>
              </a:rPr>
              <a:t>Masa=1/81 M</a:t>
            </a:r>
            <a:r>
              <a:rPr lang="it-IT" altLang="it-IT" sz="2200" baseline="-25000">
                <a:latin typeface="Arial Unicode MS" pitchFamily="34" charset="-128"/>
              </a:rPr>
              <a:t>o</a:t>
            </a:r>
            <a:r>
              <a:rPr lang="it-IT" altLang="it-IT" sz="2200">
                <a:latin typeface="Arial Unicode MS" pitchFamily="34" charset="-128"/>
              </a:rPr>
              <a:t>   R=1738 km (</a:t>
            </a:r>
            <a:r>
              <a:rPr lang="it-IT" altLang="it-IT" sz="2200">
                <a:latin typeface="Arial Unicode MS" pitchFamily="34" charset="-128"/>
                <a:cs typeface="Times New Roman" panose="02020603050405020304" pitchFamily="18" charset="0"/>
              </a:rPr>
              <a:t>~1/4R</a:t>
            </a:r>
            <a:r>
              <a:rPr lang="it-IT" altLang="it-IT" sz="2200" baseline="-25000">
                <a:latin typeface="Arial Unicode MS" pitchFamily="34" charset="-128"/>
                <a:cs typeface="Times New Roman" panose="02020603050405020304" pitchFamily="18" charset="0"/>
              </a:rPr>
              <a:t>0</a:t>
            </a:r>
            <a:r>
              <a:rPr lang="it-IT" altLang="it-IT" sz="2200">
                <a:latin typeface="Arial Unicode MS" pitchFamily="34" charset="-128"/>
                <a:cs typeface="Times New Roman" panose="02020603050405020304" pitchFamily="18" charset="0"/>
              </a:rPr>
              <a:t>)</a:t>
            </a:r>
            <a:endParaRPr lang="it-IT" altLang="it-IT" sz="2200">
              <a:latin typeface="Arial Unicode MS" pitchFamily="34" charset="-128"/>
            </a:endParaRPr>
          </a:p>
          <a:p>
            <a:pPr eaLnBrk="1" hangingPunct="1">
              <a:spcBef>
                <a:spcPct val="0"/>
              </a:spcBef>
              <a:buFontTx/>
              <a:buNone/>
            </a:pPr>
            <a:r>
              <a:rPr lang="it-IT" altLang="it-IT" sz="2200">
                <a:latin typeface="Arial Unicode MS" pitchFamily="34" charset="-128"/>
              </a:rPr>
              <a:t>gravità g’=1/6</a:t>
            </a:r>
            <a:r>
              <a:rPr lang="pl-PL" altLang="it-IT" sz="2200">
                <a:latin typeface="Arial Unicode MS" pitchFamily="34" charset="-128"/>
              </a:rPr>
              <a:t> </a:t>
            </a:r>
            <a:r>
              <a:rPr lang="it-IT" altLang="it-IT" sz="2200">
                <a:latin typeface="Arial Unicode MS" pitchFamily="34" charset="-128"/>
              </a:rPr>
              <a:t>g     densità = 3.34g/cm</a:t>
            </a:r>
            <a:r>
              <a:rPr lang="it-IT" altLang="it-IT" sz="2200" baseline="30000">
                <a:latin typeface="Arial Unicode MS" pitchFamily="34" charset="-128"/>
              </a:rPr>
              <a:t>3</a:t>
            </a:r>
          </a:p>
          <a:p>
            <a:pPr eaLnBrk="1" hangingPunct="1">
              <a:spcBef>
                <a:spcPct val="0"/>
              </a:spcBef>
              <a:buFontTx/>
              <a:buNone/>
            </a:pPr>
            <a:r>
              <a:rPr lang="it-IT" altLang="it-IT" sz="2200">
                <a:latin typeface="Arial Unicode MS" pitchFamily="34" charset="-128"/>
              </a:rPr>
              <a:t>(come rocce leggere del mantello terrestre)</a:t>
            </a:r>
          </a:p>
          <a:p>
            <a:pPr eaLnBrk="1" hangingPunct="1">
              <a:spcBef>
                <a:spcPct val="0"/>
              </a:spcBef>
              <a:buFontTx/>
              <a:buNone/>
            </a:pPr>
            <a:r>
              <a:rPr lang="it-IT" altLang="it-IT" sz="2000">
                <a:latin typeface="Arial Unicode MS" pitchFamily="34" charset="-128"/>
              </a:rPr>
              <a:t>T= -160°C </a:t>
            </a:r>
            <a:r>
              <a:rPr lang="it-IT" altLang="it-IT" sz="2000">
                <a:latin typeface="Arial Unicode MS" pitchFamily="34" charset="-128"/>
                <a:cs typeface="Times New Roman" panose="02020603050405020304" pitchFamily="18" charset="0"/>
              </a:rPr>
              <a:t>– +120°C (manca l’atmosfera)</a:t>
            </a:r>
            <a:endParaRPr lang="it-IT" altLang="it-IT" sz="2000">
              <a:latin typeface="Arial Unicode MS" pitchFamily="34" charset="-128"/>
            </a:endParaRPr>
          </a:p>
          <a:p>
            <a:pPr eaLnBrk="1" hangingPunct="1">
              <a:spcBef>
                <a:spcPct val="0"/>
              </a:spcBef>
              <a:buFontTx/>
              <a:buNone/>
            </a:pPr>
            <a:endParaRPr lang="it-IT" altLang="it-IT" sz="2200">
              <a:latin typeface="Arial Unicode MS" pitchFamily="34" charset="-128"/>
            </a:endParaRPr>
          </a:p>
        </p:txBody>
      </p:sp>
      <p:pic>
        <p:nvPicPr>
          <p:cNvPr id="69639" name="Picture 6">
            <a:extLst>
              <a:ext uri="{FF2B5EF4-FFF2-40B4-BE49-F238E27FC236}">
                <a16:creationId xmlns:a16="http://schemas.microsoft.com/office/drawing/2014/main" id="{6262CAAB-129D-4A18-AA93-57C45A9C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963613"/>
            <a:ext cx="2990850" cy="2000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7E828074-5CC3-423D-9FFA-F986A3DA362D}"/>
              </a:ext>
            </a:extLst>
          </p:cNvPr>
          <p:cNvSpPr>
            <a:spLocks noGrp="1" noChangeArrowheads="1"/>
          </p:cNvSpPr>
          <p:nvPr>
            <p:ph type="title"/>
          </p:nvPr>
        </p:nvSpPr>
        <p:spPr/>
        <p:txBody>
          <a:bodyPr/>
          <a:lstStyle/>
          <a:p>
            <a:r>
              <a:rPr lang="it-IT" altLang="it-IT" sz="3600"/>
              <a:t>«Geodium» Torun – mostra interattiva</a:t>
            </a:r>
          </a:p>
        </p:txBody>
      </p:sp>
      <p:pic>
        <p:nvPicPr>
          <p:cNvPr id="70659" name="Immagine 4">
            <a:extLst>
              <a:ext uri="{FF2B5EF4-FFF2-40B4-BE49-F238E27FC236}">
                <a16:creationId xmlns:a16="http://schemas.microsoft.com/office/drawing/2014/main" id="{644CB332-D394-47F4-8066-13774C72D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417638"/>
            <a:ext cx="852487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asellaDiTesto 5">
            <a:extLst>
              <a:ext uri="{FF2B5EF4-FFF2-40B4-BE49-F238E27FC236}">
                <a16:creationId xmlns:a16="http://schemas.microsoft.com/office/drawing/2014/main" id="{965FBEDE-154F-42D2-BE0C-B30ACD0C8E6C}"/>
              </a:ext>
            </a:extLst>
          </p:cNvPr>
          <p:cNvSpPr txBox="1">
            <a:spLocks noChangeArrowheads="1"/>
          </p:cNvSpPr>
          <p:nvPr/>
        </p:nvSpPr>
        <p:spPr bwMode="auto">
          <a:xfrm>
            <a:off x="330200" y="1268413"/>
            <a:ext cx="85248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Le rocce più antiche, trovate in Canada e in Groenlandia hanno 4.4 mld d’anni: la Terra in quell’epoca era ancora semi-liquida. </a:t>
            </a:r>
          </a:p>
        </p:txBody>
      </p:sp>
      <p:sp>
        <p:nvSpPr>
          <p:cNvPr id="70661" name="CasellaDiTesto 6">
            <a:extLst>
              <a:ext uri="{FF2B5EF4-FFF2-40B4-BE49-F238E27FC236}">
                <a16:creationId xmlns:a16="http://schemas.microsoft.com/office/drawing/2014/main" id="{9BF14370-F9BD-4F4E-97EF-0C14932DDA25}"/>
              </a:ext>
            </a:extLst>
          </p:cNvPr>
          <p:cNvSpPr txBox="1">
            <a:spLocks noChangeArrowheads="1"/>
          </p:cNvSpPr>
          <p:nvPr/>
        </p:nvSpPr>
        <p:spPr bwMode="auto">
          <a:xfrm>
            <a:off x="330200" y="4941888"/>
            <a:ext cx="8651875"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Il racconto sulla storia della Terra: quattro ere (eoni) in quattro angoli della sala. </a:t>
            </a:r>
          </a:p>
          <a:p>
            <a:pPr>
              <a:spcBef>
                <a:spcPct val="0"/>
              </a:spcBef>
              <a:buFontTx/>
              <a:buNone/>
            </a:pPr>
            <a:r>
              <a:rPr lang="it-IT" altLang="it-IT" sz="1800"/>
              <a:t>(a) Il primo periodo era senza acqua liquida, con atmosfera che potave essere simile a quella d’oggi su Venere o su Io: tramonti viola e cielo verde. (c) Le aurore polari sono comparse solo con l’ossigeno. Anche la prima glaciazione globale era probabilmente legata alla scomparsa di CO</a:t>
            </a:r>
            <a:r>
              <a:rPr lang="it-IT" altLang="it-IT" sz="1800" baseline="-25000"/>
              <a:t>2</a:t>
            </a:r>
            <a:r>
              <a:rPr lang="it-IT" altLang="it-IT" sz="1800"/>
              <a:t> dall’atmosfera. Geodium, Torun, progetto GK, foto Maria Karwasz</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3273E-F604-46E5-89B6-FE6CED91580C}"/>
              </a:ext>
            </a:extLst>
          </p:cNvPr>
          <p:cNvSpPr>
            <a:spLocks noGrp="1"/>
          </p:cNvSpPr>
          <p:nvPr>
            <p:ph type="title"/>
          </p:nvPr>
        </p:nvSpPr>
        <p:spPr/>
        <p:txBody>
          <a:bodyPr/>
          <a:lstStyle/>
          <a:p>
            <a:r>
              <a:rPr lang="it-IT" sz="3600" dirty="0"/>
              <a:t>«Interdisciplinare, intersettoriale»</a:t>
            </a:r>
          </a:p>
        </p:txBody>
      </p:sp>
      <p:pic>
        <p:nvPicPr>
          <p:cNvPr id="4" name="Immagine 3">
            <a:extLst>
              <a:ext uri="{FF2B5EF4-FFF2-40B4-BE49-F238E27FC236}">
                <a16:creationId xmlns:a16="http://schemas.microsoft.com/office/drawing/2014/main" id="{030A0346-A688-49E5-BDA9-856CB608B4DD}"/>
              </a:ext>
            </a:extLst>
          </p:cNvPr>
          <p:cNvPicPr>
            <a:picLocks noChangeAspect="1"/>
          </p:cNvPicPr>
          <p:nvPr/>
        </p:nvPicPr>
        <p:blipFill>
          <a:blip r:embed="rId2"/>
          <a:stretch>
            <a:fillRect/>
          </a:stretch>
        </p:blipFill>
        <p:spPr>
          <a:xfrm>
            <a:off x="611560" y="1196752"/>
            <a:ext cx="7714629" cy="5292288"/>
          </a:xfrm>
          <a:prstGeom prst="rect">
            <a:avLst/>
          </a:prstGeom>
        </p:spPr>
      </p:pic>
    </p:spTree>
    <p:extLst>
      <p:ext uri="{BB962C8B-B14F-4D97-AF65-F5344CB8AC3E}">
        <p14:creationId xmlns:p14="http://schemas.microsoft.com/office/powerpoint/2010/main" val="2986958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452FB221-3BD1-4113-A80C-0B2EB91A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73238"/>
            <a:ext cx="51847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a:extLst>
              <a:ext uri="{FF2B5EF4-FFF2-40B4-BE49-F238E27FC236}">
                <a16:creationId xmlns:a16="http://schemas.microsoft.com/office/drawing/2014/main" id="{E47BED37-BC4A-4F93-8358-8C46FB3EE7D2}"/>
              </a:ext>
            </a:extLst>
          </p:cNvPr>
          <p:cNvSpPr>
            <a:spLocks noGrp="1" noChangeArrowheads="1"/>
          </p:cNvSpPr>
          <p:nvPr>
            <p:ph type="title"/>
          </p:nvPr>
        </p:nvSpPr>
        <p:spPr/>
        <p:txBody>
          <a:bodyPr/>
          <a:lstStyle/>
          <a:p>
            <a:r>
              <a:rPr lang="pl-PL" altLang="it-IT" sz="3600"/>
              <a:t>Imparare porta gioia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EFEACB1-8425-42E3-86F6-D3F0B68A6C0D}"/>
              </a:ext>
            </a:extLst>
          </p:cNvPr>
          <p:cNvSpPr>
            <a:spLocks noGrp="1" noChangeArrowheads="1"/>
          </p:cNvSpPr>
          <p:nvPr>
            <p:ph type="title"/>
          </p:nvPr>
        </p:nvSpPr>
        <p:spPr/>
        <p:txBody>
          <a:bodyPr/>
          <a:lstStyle/>
          <a:p>
            <a:r>
              <a:rPr lang="pl-PL" altLang="it-IT" sz="3600"/>
              <a:t>Imparare porta gioia</a:t>
            </a:r>
          </a:p>
        </p:txBody>
      </p:sp>
      <p:pic>
        <p:nvPicPr>
          <p:cNvPr id="73731" name="Picture 4">
            <a:extLst>
              <a:ext uri="{FF2B5EF4-FFF2-40B4-BE49-F238E27FC236}">
                <a16:creationId xmlns:a16="http://schemas.microsoft.com/office/drawing/2014/main" id="{1C344B8B-6093-4B7D-BFEB-16D0C08C7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2089150"/>
            <a:ext cx="4681537"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B0357845-B3A6-4440-9885-60F7170F6438}"/>
              </a:ext>
            </a:extLst>
          </p:cNvPr>
          <p:cNvSpPr>
            <a:spLocks noGrp="1" noChangeArrowheads="1"/>
          </p:cNvSpPr>
          <p:nvPr>
            <p:ph type="title"/>
          </p:nvPr>
        </p:nvSpPr>
        <p:spPr/>
        <p:txBody>
          <a:bodyPr/>
          <a:lstStyle/>
          <a:p>
            <a:r>
              <a:rPr lang="pl-PL" altLang="it-IT" sz="3600"/>
              <a:t>Imparare porta gioia</a:t>
            </a:r>
          </a:p>
        </p:txBody>
      </p:sp>
      <p:pic>
        <p:nvPicPr>
          <p:cNvPr id="75779" name="Picture 5">
            <a:extLst>
              <a:ext uri="{FF2B5EF4-FFF2-40B4-BE49-F238E27FC236}">
                <a16:creationId xmlns:a16="http://schemas.microsoft.com/office/drawing/2014/main" id="{EF059896-8499-47B2-9F10-D9169FF2C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65400"/>
            <a:ext cx="48958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a:extLst>
              <a:ext uri="{FF2B5EF4-FFF2-40B4-BE49-F238E27FC236}">
                <a16:creationId xmlns:a16="http://schemas.microsoft.com/office/drawing/2014/main" id="{A0A37B58-FD80-442E-BBAE-231B214FE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90575"/>
            <a:ext cx="380047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4">
            <a:extLst>
              <a:ext uri="{FF2B5EF4-FFF2-40B4-BE49-F238E27FC236}">
                <a16:creationId xmlns:a16="http://schemas.microsoft.com/office/drawing/2014/main" id="{DD5F0278-1562-4AD1-9602-6E7DC6A7E951}"/>
              </a:ext>
            </a:extLst>
          </p:cNvPr>
          <p:cNvSpPr txBox="1">
            <a:spLocks noChangeArrowheads="1"/>
          </p:cNvSpPr>
          <p:nvPr/>
        </p:nvSpPr>
        <p:spPr bwMode="auto">
          <a:xfrm>
            <a:off x="0" y="3657600"/>
            <a:ext cx="3427413"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en-AU" altLang="it-IT" sz="1500">
                <a:solidFill>
                  <a:srgbClr val="333399"/>
                </a:solidFill>
                <a:latin typeface="Verdana" panose="020B0604030504040204" pitchFamily="34" charset="0"/>
                <a:ea typeface="Arial Unicode MS" pitchFamily="34" charset="-128"/>
              </a:rPr>
              <a:t>Liceo Rosmini di Trento a Danzica</a:t>
            </a:r>
          </a:p>
        </p:txBody>
      </p:sp>
      <p:sp>
        <p:nvSpPr>
          <p:cNvPr id="77828" name="Text Box 7">
            <a:extLst>
              <a:ext uri="{FF2B5EF4-FFF2-40B4-BE49-F238E27FC236}">
                <a16:creationId xmlns:a16="http://schemas.microsoft.com/office/drawing/2014/main" id="{774DD08F-F469-44E6-8A49-B5C6FCD4A594}"/>
              </a:ext>
            </a:extLst>
          </p:cNvPr>
          <p:cNvSpPr txBox="1">
            <a:spLocks noChangeArrowheads="1"/>
          </p:cNvSpPr>
          <p:nvPr/>
        </p:nvSpPr>
        <p:spPr bwMode="auto">
          <a:xfrm>
            <a:off x="14288" y="3951288"/>
            <a:ext cx="338931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latin typeface="Verdana" panose="020B0604030504040204" pitchFamily="34" charset="0"/>
                <a:ea typeface="Arial Unicode MS" pitchFamily="34" charset="-128"/>
              </a:rPr>
              <a:t>Hewelianum, Gdańsk, 2011</a:t>
            </a:r>
            <a:endParaRPr lang="en-AU" altLang="it-IT" sz="1800">
              <a:latin typeface="Verdana" panose="020B0604030504040204" pitchFamily="34" charset="0"/>
              <a:ea typeface="Arial Unicode MS" pitchFamily="34" charset="-128"/>
            </a:endParaRPr>
          </a:p>
        </p:txBody>
      </p:sp>
      <p:sp>
        <p:nvSpPr>
          <p:cNvPr id="77829" name="Rectangle 9">
            <a:extLst>
              <a:ext uri="{FF2B5EF4-FFF2-40B4-BE49-F238E27FC236}">
                <a16:creationId xmlns:a16="http://schemas.microsoft.com/office/drawing/2014/main" id="{947879CE-C514-410F-9E58-4E8FCED82D46}"/>
              </a:ext>
            </a:extLst>
          </p:cNvPr>
          <p:cNvSpPr>
            <a:spLocks noGrp="1" noChangeArrowheads="1"/>
          </p:cNvSpPr>
          <p:nvPr>
            <p:ph type="title"/>
          </p:nvPr>
        </p:nvSpPr>
        <p:spPr>
          <a:xfrm>
            <a:off x="371475" y="0"/>
            <a:ext cx="8593138" cy="993775"/>
          </a:xfrm>
        </p:spPr>
        <p:txBody>
          <a:bodyPr/>
          <a:lstStyle/>
          <a:p>
            <a:r>
              <a:rPr lang="pl-PL" altLang="it-IT" sz="2600"/>
              <a:t>Una sequenza di esperimenti diventa una storia narrativa</a:t>
            </a:r>
            <a:endParaRPr lang="en-AU" altLang="it-IT" sz="2600"/>
          </a:p>
        </p:txBody>
      </p:sp>
      <p:pic>
        <p:nvPicPr>
          <p:cNvPr id="77830" name="Picture 5">
            <a:extLst>
              <a:ext uri="{FF2B5EF4-FFF2-40B4-BE49-F238E27FC236}">
                <a16:creationId xmlns:a16="http://schemas.microsoft.com/office/drawing/2014/main" id="{58367738-0686-4148-BAD9-A4B68EAAE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790575"/>
            <a:ext cx="380047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a:extLst>
              <a:ext uri="{FF2B5EF4-FFF2-40B4-BE49-F238E27FC236}">
                <a16:creationId xmlns:a16="http://schemas.microsoft.com/office/drawing/2014/main" id="{66727959-7D2C-4226-87AC-994F65E91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3763963"/>
            <a:ext cx="38004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olo 1">
            <a:extLst>
              <a:ext uri="{FF2B5EF4-FFF2-40B4-BE49-F238E27FC236}">
                <a16:creationId xmlns:a16="http://schemas.microsoft.com/office/drawing/2014/main" id="{90B15984-9AD8-45D0-BB63-B2174801748C}"/>
              </a:ext>
            </a:extLst>
          </p:cNvPr>
          <p:cNvSpPr>
            <a:spLocks noGrp="1" noChangeArrowheads="1"/>
          </p:cNvSpPr>
          <p:nvPr>
            <p:ph type="title"/>
          </p:nvPr>
        </p:nvSpPr>
        <p:spPr>
          <a:xfrm>
            <a:off x="403225" y="-20638"/>
            <a:ext cx="8716963" cy="1257301"/>
          </a:xfrm>
        </p:spPr>
        <p:txBody>
          <a:bodyPr/>
          <a:lstStyle/>
          <a:p>
            <a:r>
              <a:rPr lang="it-IT" altLang="it-IT" sz="2800"/>
              <a:t>Un sistema solare: lezione interattiva (e divertente) a Strzelno, luogo di nascita di Abraham Michelson</a:t>
            </a:r>
          </a:p>
        </p:txBody>
      </p:sp>
      <p:pic>
        <p:nvPicPr>
          <p:cNvPr id="78851" name="Immagine 4" descr="Immagine che contiene testo&#10;&#10;Descrizione generata automaticamente">
            <a:extLst>
              <a:ext uri="{FF2B5EF4-FFF2-40B4-BE49-F238E27FC236}">
                <a16:creationId xmlns:a16="http://schemas.microsoft.com/office/drawing/2014/main" id="{4E20271F-6FB0-4410-B6E7-E437419B1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1249363"/>
            <a:ext cx="28797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Immagine 6" descr="Immagine che contiene interni, pavimento, persona&#10;&#10;Descrizione generata automaticamente">
            <a:extLst>
              <a:ext uri="{FF2B5EF4-FFF2-40B4-BE49-F238E27FC236}">
                <a16:creationId xmlns:a16="http://schemas.microsoft.com/office/drawing/2014/main" id="{E5670522-3BCC-4F24-BEF0-09592B30B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1249363"/>
            <a:ext cx="28813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Immagine 8" descr="Immagine che contiene persona, interni, persone, inpiedi&#10;&#10;Descrizione generata automaticamente">
            <a:extLst>
              <a:ext uri="{FF2B5EF4-FFF2-40B4-BE49-F238E27FC236}">
                <a16:creationId xmlns:a16="http://schemas.microsoft.com/office/drawing/2014/main" id="{891CBFE2-1FEE-469E-A0A4-5BB758184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3624263"/>
            <a:ext cx="36512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magine 10" descr="Immagine che contiene pavimento, interni, giocando, inpiedi&#10;&#10;Descrizione generata automaticamente">
            <a:extLst>
              <a:ext uri="{FF2B5EF4-FFF2-40B4-BE49-F238E27FC236}">
                <a16:creationId xmlns:a16="http://schemas.microsoft.com/office/drawing/2014/main" id="{6B53D54A-2F42-4A1C-8244-2F25D73A2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3602038"/>
            <a:ext cx="23050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F5123BB-5C0D-4EED-95DA-4327D4515EE1}"/>
              </a:ext>
            </a:extLst>
          </p:cNvPr>
          <p:cNvSpPr>
            <a:spLocks noGrp="1" noChangeArrowheads="1"/>
          </p:cNvSpPr>
          <p:nvPr>
            <p:ph type="ctrTitle"/>
          </p:nvPr>
        </p:nvSpPr>
        <p:spPr>
          <a:xfrm>
            <a:off x="539750" y="404813"/>
            <a:ext cx="7772400" cy="1470025"/>
          </a:xfrm>
        </p:spPr>
        <p:txBody>
          <a:bodyPr anchor="ctr"/>
          <a:lstStyle/>
          <a:p>
            <a:pPr eaLnBrk="1" hangingPunct="1"/>
            <a:r>
              <a:rPr lang="pl-PL" altLang="it-IT" sz="3600"/>
              <a:t>Physics is Fun:</a:t>
            </a:r>
            <a:br>
              <a:rPr lang="pl-PL" altLang="it-IT" sz="3600"/>
            </a:br>
            <a:r>
              <a:rPr lang="pl-PL" altLang="it-IT" sz="3600"/>
              <a:t>Why do objects fall?</a:t>
            </a:r>
            <a:endParaRPr lang="en-AU" altLang="it-IT" sz="3600"/>
          </a:p>
        </p:txBody>
      </p:sp>
      <p:sp>
        <p:nvSpPr>
          <p:cNvPr id="79875" name="Rectangle 3">
            <a:extLst>
              <a:ext uri="{FF2B5EF4-FFF2-40B4-BE49-F238E27FC236}">
                <a16:creationId xmlns:a16="http://schemas.microsoft.com/office/drawing/2014/main" id="{1FECCF6C-1924-4BB9-A010-86969B710D6B}"/>
              </a:ext>
            </a:extLst>
          </p:cNvPr>
          <p:cNvSpPr>
            <a:spLocks noGrp="1" noChangeArrowheads="1"/>
          </p:cNvSpPr>
          <p:nvPr>
            <p:ph type="subTitle" idx="1"/>
          </p:nvPr>
        </p:nvSpPr>
        <p:spPr>
          <a:xfrm>
            <a:off x="1331913" y="2492375"/>
            <a:ext cx="6400800" cy="1752600"/>
          </a:xfrm>
        </p:spPr>
        <p:txBody>
          <a:bodyPr/>
          <a:lstStyle/>
          <a:p>
            <a:pPr eaLnBrk="1" hangingPunct="1">
              <a:lnSpc>
                <a:spcPct val="80000"/>
              </a:lnSpc>
            </a:pPr>
            <a:r>
              <a:rPr lang="pl-PL" altLang="it-IT"/>
              <a:t>Grzegorz Karwasz</a:t>
            </a:r>
          </a:p>
          <a:p>
            <a:pPr eaLnBrk="1" hangingPunct="1">
              <a:lnSpc>
                <a:spcPct val="80000"/>
              </a:lnSpc>
            </a:pPr>
            <a:r>
              <a:rPr lang="pl-PL" altLang="it-IT" i="1"/>
              <a:t>Didactics of Physics Division</a:t>
            </a:r>
          </a:p>
          <a:p>
            <a:pPr eaLnBrk="1" hangingPunct="1">
              <a:lnSpc>
                <a:spcPct val="80000"/>
              </a:lnSpc>
            </a:pPr>
            <a:r>
              <a:rPr lang="pl-PL" altLang="it-IT" i="1">
                <a:solidFill>
                  <a:srgbClr val="FF0000"/>
                </a:solidFill>
              </a:rPr>
              <a:t>Nicolaus Copernicus University</a:t>
            </a:r>
          </a:p>
          <a:p>
            <a:pPr eaLnBrk="1" hangingPunct="1">
              <a:lnSpc>
                <a:spcPct val="80000"/>
              </a:lnSpc>
            </a:pPr>
            <a:r>
              <a:rPr lang="pl-PL" altLang="it-IT" i="1"/>
              <a:t>Toruń, Poland</a:t>
            </a:r>
          </a:p>
          <a:p>
            <a:pPr eaLnBrk="1" hangingPunct="1">
              <a:lnSpc>
                <a:spcPct val="80000"/>
              </a:lnSpc>
            </a:pPr>
            <a:endParaRPr lang="pl-PL" altLang="it-IT" sz="3200"/>
          </a:p>
          <a:p>
            <a:pPr eaLnBrk="1" hangingPunct="1">
              <a:lnSpc>
                <a:spcPct val="80000"/>
              </a:lnSpc>
            </a:pPr>
            <a:r>
              <a:rPr lang="en-AU" altLang="it-IT" sz="3200"/>
              <a:t>송미영</a:t>
            </a:r>
            <a:endParaRPr lang="pl-PL" altLang="it-IT" sz="3200"/>
          </a:p>
          <a:p>
            <a:pPr eaLnBrk="1" hangingPunct="1"/>
            <a:r>
              <a:rPr lang="en-AU" altLang="it-IT" sz="2000" b="1"/>
              <a:t>선임 연구원</a:t>
            </a:r>
          </a:p>
          <a:p>
            <a:pPr eaLnBrk="1" hangingPunct="1"/>
            <a:r>
              <a:rPr lang="en-AU" altLang="it-IT" sz="2000" b="1"/>
              <a:t>플라즈마물성데이터 센터</a:t>
            </a:r>
          </a:p>
          <a:p>
            <a:pPr eaLnBrk="1" hangingPunct="1"/>
            <a:r>
              <a:rPr lang="en-AU" altLang="it-IT" sz="2000" b="1"/>
              <a:t>플라즈마물성연구팀 / 원천기술연구부/</a:t>
            </a:r>
          </a:p>
          <a:p>
            <a:pPr eaLnBrk="1" hangingPunct="1"/>
            <a:r>
              <a:rPr lang="en-AU" altLang="it-IT" sz="2000" b="1"/>
              <a:t>플라즈마기술연구센터 /국가핵융합연구소</a:t>
            </a:r>
            <a:r>
              <a:rPr lang="en-AU" altLang="it-IT" sz="3200"/>
              <a:t> </a:t>
            </a:r>
          </a:p>
        </p:txBody>
      </p:sp>
      <p:pic>
        <p:nvPicPr>
          <p:cNvPr id="79876" name="Picture 2">
            <a:extLst>
              <a:ext uri="{FF2B5EF4-FFF2-40B4-BE49-F238E27FC236}">
                <a16:creationId xmlns:a16="http://schemas.microsoft.com/office/drawing/2014/main" id="{1E65FDD9-96B6-4A53-8330-8B0622C98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573463"/>
            <a:ext cx="2282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a:extLst>
              <a:ext uri="{FF2B5EF4-FFF2-40B4-BE49-F238E27FC236}">
                <a16:creationId xmlns:a16="http://schemas.microsoft.com/office/drawing/2014/main" id="{D2FA8E03-4794-4200-A758-BB34EEFA2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573463"/>
            <a:ext cx="277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E203F50-13F8-4B26-A23B-700F7CA21A58}"/>
              </a:ext>
            </a:extLst>
          </p:cNvPr>
          <p:cNvSpPr>
            <a:spLocks noGrp="1" noChangeArrowheads="1"/>
          </p:cNvSpPr>
          <p:nvPr>
            <p:ph type="ctrTitle"/>
          </p:nvPr>
        </p:nvSpPr>
        <p:spPr>
          <a:xfrm>
            <a:off x="611188" y="188913"/>
            <a:ext cx="7772400" cy="1470025"/>
          </a:xfrm>
        </p:spPr>
        <p:txBody>
          <a:bodyPr anchor="ctr"/>
          <a:lstStyle/>
          <a:p>
            <a:pPr eaLnBrk="1" hangingPunct="1"/>
            <a:r>
              <a:rPr lang="pl-PL" altLang="it-IT" sz="3600"/>
              <a:t>Toruń – city of cathedrals</a:t>
            </a:r>
            <a:endParaRPr lang="en-AU" altLang="it-IT" sz="3600"/>
          </a:p>
        </p:txBody>
      </p:sp>
      <p:sp>
        <p:nvSpPr>
          <p:cNvPr id="9219" name="Text Box 3">
            <a:extLst>
              <a:ext uri="{FF2B5EF4-FFF2-40B4-BE49-F238E27FC236}">
                <a16:creationId xmlns:a16="http://schemas.microsoft.com/office/drawing/2014/main" id="{5DB77E6C-BE9A-4443-9382-D0D4CE6A46D6}"/>
              </a:ext>
            </a:extLst>
          </p:cNvPr>
          <p:cNvSpPr txBox="1">
            <a:spLocks noChangeArrowheads="1"/>
          </p:cNvSpPr>
          <p:nvPr/>
        </p:nvSpPr>
        <p:spPr bwMode="auto">
          <a:xfrm>
            <a:off x="323850" y="5300663"/>
            <a:ext cx="31496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 S.S. Giovanni</a:t>
            </a:r>
            <a:r>
              <a:rPr lang="it-IT" altLang="it-IT" sz="2200">
                <a:solidFill>
                  <a:schemeClr val="accent2"/>
                </a:solidFill>
              </a:rPr>
              <a:t> Battista</a:t>
            </a:r>
          </a:p>
          <a:p>
            <a:pPr eaLnBrk="1" hangingPunct="1">
              <a:spcBef>
                <a:spcPct val="0"/>
              </a:spcBef>
              <a:buFontTx/>
              <a:buNone/>
            </a:pPr>
            <a:r>
              <a:rPr lang="it-IT" altLang="it-IT" sz="2200">
                <a:solidFill>
                  <a:schemeClr val="accent2"/>
                </a:solidFill>
              </a:rPr>
              <a:t>e Giovanni Evangelista</a:t>
            </a:r>
            <a:r>
              <a:rPr lang="pl-PL" altLang="it-IT" sz="2200">
                <a:solidFill>
                  <a:schemeClr val="accent2"/>
                </a:solidFill>
              </a:rPr>
              <a:t> </a:t>
            </a:r>
            <a:endParaRPr lang="en-AU" altLang="it-IT" sz="2200">
              <a:solidFill>
                <a:schemeClr val="accent2"/>
              </a:solidFill>
            </a:endParaRPr>
          </a:p>
        </p:txBody>
      </p:sp>
      <p:sp>
        <p:nvSpPr>
          <p:cNvPr id="9220" name="Text Box 4">
            <a:extLst>
              <a:ext uri="{FF2B5EF4-FFF2-40B4-BE49-F238E27FC236}">
                <a16:creationId xmlns:a16="http://schemas.microsoft.com/office/drawing/2014/main" id="{826A15A3-0A5E-43A3-B9C7-6A7297E22485}"/>
              </a:ext>
            </a:extLst>
          </p:cNvPr>
          <p:cNvSpPr txBox="1">
            <a:spLocks noChangeArrowheads="1"/>
          </p:cNvSpPr>
          <p:nvPr/>
        </p:nvSpPr>
        <p:spPr bwMode="auto">
          <a:xfrm>
            <a:off x="3276600" y="5373688"/>
            <a:ext cx="30114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C</a:t>
            </a:r>
            <a:r>
              <a:rPr lang="it-IT" altLang="it-IT" sz="2200">
                <a:solidFill>
                  <a:schemeClr val="accent2"/>
                </a:solidFill>
              </a:rPr>
              <a:t>hiesa</a:t>
            </a:r>
            <a:r>
              <a:rPr lang="pl-PL" altLang="it-IT" sz="2200">
                <a:solidFill>
                  <a:schemeClr val="accent2"/>
                </a:solidFill>
              </a:rPr>
              <a:t> S.</a:t>
            </a:r>
            <a:r>
              <a:rPr lang="it-IT" altLang="it-IT" sz="2200">
                <a:solidFill>
                  <a:schemeClr val="accent2"/>
                </a:solidFill>
              </a:rPr>
              <a:t>S.</a:t>
            </a:r>
            <a:r>
              <a:rPr lang="pl-PL" altLang="it-IT" sz="2200">
                <a:solidFill>
                  <a:schemeClr val="accent2"/>
                </a:solidFill>
              </a:rPr>
              <a:t> Mar</a:t>
            </a:r>
            <a:r>
              <a:rPr lang="it-IT" altLang="it-IT" sz="2200">
                <a:solidFill>
                  <a:schemeClr val="accent2"/>
                </a:solidFill>
              </a:rPr>
              <a:t>ia</a:t>
            </a:r>
          </a:p>
          <a:p>
            <a:pPr eaLnBrk="1" hangingPunct="1">
              <a:spcBef>
                <a:spcPct val="0"/>
              </a:spcBef>
              <a:buFontTx/>
              <a:buNone/>
            </a:pPr>
            <a:r>
              <a:rPr lang="it-IT" altLang="it-IT" sz="2200">
                <a:solidFill>
                  <a:schemeClr val="accent2"/>
                </a:solidFill>
              </a:rPr>
              <a:t>Assunta (francescana)</a:t>
            </a:r>
            <a:endParaRPr lang="pl-PL" altLang="it-IT" sz="2200">
              <a:solidFill>
                <a:schemeClr val="accent2"/>
              </a:solidFill>
            </a:endParaRPr>
          </a:p>
          <a:p>
            <a:pPr eaLnBrk="1" hangingPunct="1">
              <a:spcBef>
                <a:spcPct val="0"/>
              </a:spcBef>
              <a:buFontTx/>
              <a:buNone/>
            </a:pPr>
            <a:endParaRPr lang="en-AU" altLang="it-IT" sz="2200">
              <a:solidFill>
                <a:schemeClr val="accent2"/>
              </a:solidFill>
            </a:endParaRPr>
          </a:p>
        </p:txBody>
      </p:sp>
      <p:sp>
        <p:nvSpPr>
          <p:cNvPr id="9221" name="Text Box 5">
            <a:extLst>
              <a:ext uri="{FF2B5EF4-FFF2-40B4-BE49-F238E27FC236}">
                <a16:creationId xmlns:a16="http://schemas.microsoft.com/office/drawing/2014/main" id="{33183930-AD5B-4DE9-9821-9298F42011CA}"/>
              </a:ext>
            </a:extLst>
          </p:cNvPr>
          <p:cNvSpPr txBox="1">
            <a:spLocks noChangeArrowheads="1"/>
          </p:cNvSpPr>
          <p:nvPr/>
        </p:nvSpPr>
        <p:spPr bwMode="auto">
          <a:xfrm>
            <a:off x="6516688" y="5589588"/>
            <a:ext cx="2616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C</a:t>
            </a:r>
            <a:r>
              <a:rPr lang="it-IT" altLang="it-IT" sz="2200">
                <a:solidFill>
                  <a:schemeClr val="accent2"/>
                </a:solidFill>
              </a:rPr>
              <a:t>hiesa S. Giacomo</a:t>
            </a:r>
            <a:endParaRPr lang="en-AU" altLang="it-IT" sz="2200">
              <a:solidFill>
                <a:schemeClr val="accent2"/>
              </a:solidFill>
            </a:endParaRPr>
          </a:p>
        </p:txBody>
      </p:sp>
      <p:pic>
        <p:nvPicPr>
          <p:cNvPr id="9222" name="Picture 6">
            <a:extLst>
              <a:ext uri="{FF2B5EF4-FFF2-40B4-BE49-F238E27FC236}">
                <a16:creationId xmlns:a16="http://schemas.microsoft.com/office/drawing/2014/main" id="{C5F1EE4E-E17B-4C4A-A9C6-65FC7D35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916113"/>
            <a:ext cx="24622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a:extLst>
              <a:ext uri="{FF2B5EF4-FFF2-40B4-BE49-F238E27FC236}">
                <a16:creationId xmlns:a16="http://schemas.microsoft.com/office/drawing/2014/main" id="{2885A6DF-A503-40E3-93D0-BB815DB77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26447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a:extLst>
              <a:ext uri="{FF2B5EF4-FFF2-40B4-BE49-F238E27FC236}">
                <a16:creationId xmlns:a16="http://schemas.microsoft.com/office/drawing/2014/main" id="{47156EC1-B8FF-417B-9140-F70BEEC1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2133600"/>
            <a:ext cx="25384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CCAAAE6-61B6-42E1-BA2F-99F5DDAD2B0E}"/>
              </a:ext>
            </a:extLst>
          </p:cNvPr>
          <p:cNvSpPr>
            <a:spLocks noGrp="1" noChangeArrowheads="1"/>
          </p:cNvSpPr>
          <p:nvPr>
            <p:ph type="title"/>
          </p:nvPr>
        </p:nvSpPr>
        <p:spPr>
          <a:xfrm>
            <a:off x="1403350" y="333375"/>
            <a:ext cx="7313613" cy="1143000"/>
          </a:xfrm>
        </p:spPr>
        <p:txBody>
          <a:bodyPr/>
          <a:lstStyle/>
          <a:p>
            <a:r>
              <a:rPr lang="pl-PL" altLang="it-IT" sz="3600"/>
              <a:t>Divertirsi ad ogni livello</a:t>
            </a:r>
            <a:endParaRPr lang="en-AU" altLang="it-IT" sz="3600"/>
          </a:p>
        </p:txBody>
      </p:sp>
      <p:pic>
        <p:nvPicPr>
          <p:cNvPr id="80899" name="Picture 3">
            <a:extLst>
              <a:ext uri="{FF2B5EF4-FFF2-40B4-BE49-F238E27FC236}">
                <a16:creationId xmlns:a16="http://schemas.microsoft.com/office/drawing/2014/main" id="{3CEF6CC7-9478-41F0-98B5-2B7B6E734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05038"/>
            <a:ext cx="439261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a:extLst>
              <a:ext uri="{FF2B5EF4-FFF2-40B4-BE49-F238E27FC236}">
                <a16:creationId xmlns:a16="http://schemas.microsoft.com/office/drawing/2014/main" id="{7AC724E2-1D98-42F8-A9EC-258AE6650E2F}"/>
              </a:ext>
            </a:extLst>
          </p:cNvPr>
          <p:cNvSpPr txBox="1">
            <a:spLocks noChangeArrowheads="1"/>
          </p:cNvSpPr>
          <p:nvPr/>
        </p:nvSpPr>
        <p:spPr bwMode="auto">
          <a:xfrm>
            <a:off x="1023938" y="1670050"/>
            <a:ext cx="64754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400">
                <a:solidFill>
                  <a:srgbClr val="333399"/>
                </a:solidFill>
                <a:latin typeface="Verdana" panose="020B0604030504040204" pitchFamily="34" charset="0"/>
                <a:ea typeface="Arial Unicode MS" pitchFamily="34" charset="-128"/>
              </a:rPr>
              <a:t>Sappiamo bene perche’ oggetti cadono</a:t>
            </a:r>
            <a:r>
              <a:rPr lang="it-IT" altLang="it-IT" sz="2400">
                <a:solidFill>
                  <a:srgbClr val="333399"/>
                </a:solidFill>
                <a:latin typeface="Verdana" panose="020B0604030504040204" pitchFamily="34" charset="0"/>
                <a:ea typeface="Arial Unicode MS" pitchFamily="34" charset="-128"/>
              </a:rPr>
              <a:t>!</a:t>
            </a:r>
            <a:endParaRPr lang="en-AU" altLang="it-IT" sz="2400">
              <a:solidFill>
                <a:srgbClr val="333399"/>
              </a:solidFill>
              <a:latin typeface="Verdana" panose="020B0604030504040204" pitchFamily="34" charset="0"/>
              <a:ea typeface="Arial Unicode MS" pitchFamily="34" charset="-128"/>
            </a:endParaRPr>
          </a:p>
        </p:txBody>
      </p:sp>
      <p:pic>
        <p:nvPicPr>
          <p:cNvPr id="80901" name="Picture 5">
            <a:extLst>
              <a:ext uri="{FF2B5EF4-FFF2-40B4-BE49-F238E27FC236}">
                <a16:creationId xmlns:a16="http://schemas.microsoft.com/office/drawing/2014/main" id="{5D539F63-F012-4375-B9C1-2A2BB2B3E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205038"/>
            <a:ext cx="2701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6">
            <a:extLst>
              <a:ext uri="{FF2B5EF4-FFF2-40B4-BE49-F238E27FC236}">
                <a16:creationId xmlns:a16="http://schemas.microsoft.com/office/drawing/2014/main" id="{FF58EEFD-A83C-4BE2-BE06-B7D7D5DBC879}"/>
              </a:ext>
            </a:extLst>
          </p:cNvPr>
          <p:cNvSpPr txBox="1">
            <a:spLocks noChangeArrowheads="1"/>
          </p:cNvSpPr>
          <p:nvPr/>
        </p:nvSpPr>
        <p:spPr bwMode="auto">
          <a:xfrm>
            <a:off x="-92075" y="5603875"/>
            <a:ext cx="468153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endParaRPr lang="en-AU" altLang="it-IT" sz="2400">
              <a:solidFill>
                <a:srgbClr val="333399"/>
              </a:solidFill>
              <a:latin typeface="Verdana" panose="020B0604030504040204" pitchFamily="34" charset="0"/>
              <a:ea typeface="Arial Unicode MS" pitchFamily="34" charset="-128"/>
            </a:endParaRPr>
          </a:p>
        </p:txBody>
      </p:sp>
      <p:sp>
        <p:nvSpPr>
          <p:cNvPr id="80903" name="Text Box 8">
            <a:extLst>
              <a:ext uri="{FF2B5EF4-FFF2-40B4-BE49-F238E27FC236}">
                <a16:creationId xmlns:a16="http://schemas.microsoft.com/office/drawing/2014/main" id="{E1BA9E99-C961-442B-A2BE-A7BE6C74B02A}"/>
              </a:ext>
            </a:extLst>
          </p:cNvPr>
          <p:cNvSpPr txBox="1">
            <a:spLocks noChangeArrowheads="1"/>
          </p:cNvSpPr>
          <p:nvPr/>
        </p:nvSpPr>
        <p:spPr bwMode="auto">
          <a:xfrm>
            <a:off x="5703888" y="6418263"/>
            <a:ext cx="21002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solidFill>
                  <a:srgbClr val="333399"/>
                </a:solidFill>
                <a:latin typeface="Verdana" panose="020B0604030504040204" pitchFamily="34" charset="0"/>
                <a:ea typeface="Arial Unicode MS" pitchFamily="34" charset="-128"/>
              </a:rPr>
              <a:t>Macerata (2015)</a:t>
            </a:r>
            <a:endParaRPr lang="en-AU" altLang="it-IT" sz="1800">
              <a:solidFill>
                <a:srgbClr val="333399"/>
              </a:solidFill>
              <a:latin typeface="Verdana" panose="020B0604030504040204" pitchFamily="34" charset="0"/>
              <a:ea typeface="Arial Unicode MS"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4">
            <a:extLst>
              <a:ext uri="{FF2B5EF4-FFF2-40B4-BE49-F238E27FC236}">
                <a16:creationId xmlns:a16="http://schemas.microsoft.com/office/drawing/2014/main" id="{6A229A46-EB0F-4D82-89E9-F837E0F9FE61}"/>
              </a:ext>
            </a:extLst>
          </p:cNvPr>
          <p:cNvSpPr txBox="1">
            <a:spLocks noChangeArrowheads="1"/>
          </p:cNvSpPr>
          <p:nvPr/>
        </p:nvSpPr>
        <p:spPr bwMode="auto">
          <a:xfrm>
            <a:off x="461963" y="1214438"/>
            <a:ext cx="4673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it-IT" altLang="it-IT" sz="2400">
                <a:solidFill>
                  <a:srgbClr val="333399"/>
                </a:solidFill>
                <a:latin typeface="Verdana" panose="020B0604030504040204" pitchFamily="34" charset="0"/>
                <a:ea typeface="Arial Unicode MS" pitchFamily="34" charset="-128"/>
              </a:rPr>
              <a:t>La domanda molto semplice:</a:t>
            </a:r>
          </a:p>
          <a:p>
            <a:pPr eaLnBrk="1" hangingPunct="1">
              <a:lnSpc>
                <a:spcPct val="90000"/>
              </a:lnSpc>
              <a:buClr>
                <a:schemeClr val="tx2"/>
              </a:buClr>
              <a:buSzPct val="70000"/>
              <a:buFontTx/>
              <a:buNone/>
            </a:pPr>
            <a:r>
              <a:rPr lang="it-IT" altLang="it-IT" sz="2400">
                <a:solidFill>
                  <a:srgbClr val="333399"/>
                </a:solidFill>
                <a:latin typeface="Verdana" panose="020B0604030504040204" pitchFamily="34" charset="0"/>
                <a:ea typeface="Arial Unicode MS" pitchFamily="34" charset="-128"/>
              </a:rPr>
              <a:t>Perché oggetti cadono</a:t>
            </a:r>
            <a:r>
              <a:rPr lang="pl-PL" altLang="it-IT" sz="2400">
                <a:solidFill>
                  <a:srgbClr val="333399"/>
                </a:solidFill>
                <a:latin typeface="Verdana" panose="020B0604030504040204" pitchFamily="34" charset="0"/>
                <a:ea typeface="Arial Unicode MS" pitchFamily="34" charset="-128"/>
              </a:rPr>
              <a:t>?</a:t>
            </a:r>
            <a:endParaRPr lang="en-AU" altLang="it-IT" sz="2400">
              <a:solidFill>
                <a:srgbClr val="333399"/>
              </a:solidFill>
              <a:latin typeface="Verdana" panose="020B0604030504040204" pitchFamily="34" charset="0"/>
              <a:ea typeface="Arial Unicode MS" pitchFamily="34" charset="-128"/>
            </a:endParaRPr>
          </a:p>
        </p:txBody>
      </p:sp>
      <p:pic>
        <p:nvPicPr>
          <p:cNvPr id="81923" name="Picture 7">
            <a:extLst>
              <a:ext uri="{FF2B5EF4-FFF2-40B4-BE49-F238E27FC236}">
                <a16:creationId xmlns:a16="http://schemas.microsoft.com/office/drawing/2014/main" id="{68583781-0F91-49FC-A704-B232D4CBC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151063"/>
            <a:ext cx="525621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8">
            <a:extLst>
              <a:ext uri="{FF2B5EF4-FFF2-40B4-BE49-F238E27FC236}">
                <a16:creationId xmlns:a16="http://schemas.microsoft.com/office/drawing/2014/main" id="{45C0C8E1-A178-4B7B-8718-BF5547F55736}"/>
              </a:ext>
            </a:extLst>
          </p:cNvPr>
          <p:cNvSpPr txBox="1">
            <a:spLocks noChangeArrowheads="1"/>
          </p:cNvSpPr>
          <p:nvPr/>
        </p:nvSpPr>
        <p:spPr bwMode="auto">
          <a:xfrm>
            <a:off x="5703888" y="6418263"/>
            <a:ext cx="21002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a:solidFill>
                  <a:srgbClr val="333399"/>
                </a:solidFill>
                <a:latin typeface="Verdana" panose="020B0604030504040204" pitchFamily="34" charset="0"/>
                <a:ea typeface="Arial Unicode MS" pitchFamily="34" charset="-128"/>
              </a:rPr>
              <a:t>Macerata (2015)</a:t>
            </a:r>
            <a:endParaRPr lang="en-AU" altLang="it-IT" sz="1800">
              <a:solidFill>
                <a:srgbClr val="333399"/>
              </a:solidFill>
              <a:latin typeface="Verdana" panose="020B0604030504040204" pitchFamily="34" charset="0"/>
              <a:ea typeface="Arial Unicode MS" pitchFamily="34" charset="-128"/>
            </a:endParaRPr>
          </a:p>
        </p:txBody>
      </p:sp>
      <p:sp>
        <p:nvSpPr>
          <p:cNvPr id="81925" name="Text Box 9">
            <a:extLst>
              <a:ext uri="{FF2B5EF4-FFF2-40B4-BE49-F238E27FC236}">
                <a16:creationId xmlns:a16="http://schemas.microsoft.com/office/drawing/2014/main" id="{62343B82-B191-49AD-A8C1-5BCA235CFFA2}"/>
              </a:ext>
            </a:extLst>
          </p:cNvPr>
          <p:cNvSpPr txBox="1">
            <a:spLocks noChangeArrowheads="1"/>
          </p:cNvSpPr>
          <p:nvPr/>
        </p:nvSpPr>
        <p:spPr bwMode="auto">
          <a:xfrm>
            <a:off x="-92075" y="5603875"/>
            <a:ext cx="46815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r>
              <a:rPr lang="pl-PL" altLang="it-IT" sz="2400">
                <a:solidFill>
                  <a:srgbClr val="333399"/>
                </a:solidFill>
                <a:latin typeface="Verdana" panose="020B0604030504040204" pitchFamily="34" charset="0"/>
                <a:ea typeface="Arial Unicode MS" pitchFamily="34" charset="-128"/>
              </a:rPr>
              <a:t>Spiegazione „da soli”</a:t>
            </a:r>
          </a:p>
          <a:p>
            <a:pPr eaLnBrk="1" hangingPunct="1">
              <a:lnSpc>
                <a:spcPct val="90000"/>
              </a:lnSpc>
              <a:spcBef>
                <a:spcPct val="20000"/>
              </a:spcBef>
              <a:buClr>
                <a:schemeClr val="tx2"/>
              </a:buClr>
              <a:buSzPct val="70000"/>
              <a:buFontTx/>
              <a:buAutoNum type="arabicPeriod"/>
            </a:pPr>
            <a:endParaRPr lang="en-AU" altLang="it-IT" sz="2400">
              <a:solidFill>
                <a:srgbClr val="333399"/>
              </a:solidFill>
              <a:latin typeface="Verdana" panose="020B0604030504040204" pitchFamily="34" charset="0"/>
              <a:ea typeface="Arial Unicode MS" pitchFamily="34" charset="-128"/>
            </a:endParaRPr>
          </a:p>
        </p:txBody>
      </p:sp>
      <p:sp>
        <p:nvSpPr>
          <p:cNvPr id="81926" name="Rectangle 13">
            <a:extLst>
              <a:ext uri="{FF2B5EF4-FFF2-40B4-BE49-F238E27FC236}">
                <a16:creationId xmlns:a16="http://schemas.microsoft.com/office/drawing/2014/main" id="{BDA011C6-A561-44F8-8693-7179394FCD74}"/>
              </a:ext>
            </a:extLst>
          </p:cNvPr>
          <p:cNvSpPr>
            <a:spLocks noGrp="1" noChangeArrowheads="1"/>
          </p:cNvSpPr>
          <p:nvPr>
            <p:ph type="title"/>
          </p:nvPr>
        </p:nvSpPr>
        <p:spPr>
          <a:xfrm>
            <a:off x="1403350" y="333375"/>
            <a:ext cx="7313613" cy="1143000"/>
          </a:xfrm>
          <a:noFill/>
        </p:spPr>
        <p:txBody>
          <a:bodyPr/>
          <a:lstStyle/>
          <a:p>
            <a:r>
              <a:rPr lang="pl-PL" altLang="it-IT" sz="3600"/>
              <a:t>Divertirsi ad ogni livello</a:t>
            </a:r>
            <a:endParaRPr lang="en-AU" altLang="it-IT" sz="36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a:extLst>
              <a:ext uri="{FF2B5EF4-FFF2-40B4-BE49-F238E27FC236}">
                <a16:creationId xmlns:a16="http://schemas.microsoft.com/office/drawing/2014/main" id="{8C308460-51E1-4617-ABBF-9AF53E87EAA3}"/>
              </a:ext>
            </a:extLst>
          </p:cNvPr>
          <p:cNvSpPr>
            <a:spLocks noGrp="1" noChangeArrowheads="1"/>
          </p:cNvSpPr>
          <p:nvPr>
            <p:ph type="title"/>
          </p:nvPr>
        </p:nvSpPr>
        <p:spPr>
          <a:xfrm>
            <a:off x="468313" y="260350"/>
            <a:ext cx="8229600" cy="1143000"/>
          </a:xfrm>
        </p:spPr>
        <p:txBody>
          <a:bodyPr/>
          <a:lstStyle/>
          <a:p>
            <a:r>
              <a:rPr lang="it-IT" altLang="it-IT" sz="3600" dirty="0">
                <a:solidFill>
                  <a:schemeClr val="accent2"/>
                </a:solidFill>
              </a:rPr>
              <a:t>I contenuti del corso</a:t>
            </a:r>
          </a:p>
        </p:txBody>
      </p:sp>
      <p:sp>
        <p:nvSpPr>
          <p:cNvPr id="82947" name="Segnaposto contenuto 2">
            <a:extLst>
              <a:ext uri="{FF2B5EF4-FFF2-40B4-BE49-F238E27FC236}">
                <a16:creationId xmlns:a16="http://schemas.microsoft.com/office/drawing/2014/main" id="{8A2BC821-30CC-4CDB-BDAF-75C50AB67A84}"/>
              </a:ext>
            </a:extLst>
          </p:cNvPr>
          <p:cNvSpPr>
            <a:spLocks noGrp="1" noChangeArrowheads="1"/>
          </p:cNvSpPr>
          <p:nvPr>
            <p:ph idx="1"/>
          </p:nvPr>
        </p:nvSpPr>
        <p:spPr/>
        <p:txBody>
          <a:bodyPr/>
          <a:lstStyle/>
          <a:p>
            <a:pPr marL="514350" indent="-514350">
              <a:buFontTx/>
              <a:buAutoNum type="arabicPeriod"/>
            </a:pPr>
            <a:r>
              <a:rPr lang="it-IT" altLang="it-IT" sz="2200" dirty="0"/>
              <a:t>Introduzione alla didattica cognitivista e costruttivista</a:t>
            </a:r>
          </a:p>
          <a:p>
            <a:pPr marL="514350" indent="-514350">
              <a:buFontTx/>
              <a:buAutoNum type="arabicPeriod"/>
            </a:pPr>
            <a:r>
              <a:rPr lang="it-IT" altLang="it-IT" sz="2200" dirty="0"/>
              <a:t>I colori dell’arcobaleno (Spettroscopia come il metodo d’indagine nelle scienze)</a:t>
            </a:r>
          </a:p>
          <a:p>
            <a:pPr marL="514350" indent="-514350">
              <a:buFontTx/>
              <a:buAutoNum type="arabicPeriod"/>
            </a:pPr>
            <a:r>
              <a:rPr lang="it-IT" altLang="it-IT" sz="2200" dirty="0"/>
              <a:t>Che cos’è più bello del cielo? (Storia della scienza, Astronomia, Cosmologia)</a:t>
            </a:r>
          </a:p>
          <a:p>
            <a:pPr marL="514350" indent="-514350">
              <a:buFontTx/>
              <a:buAutoNum type="arabicPeriod"/>
            </a:pPr>
            <a:r>
              <a:rPr lang="it-IT" altLang="it-IT" sz="2200" dirty="0"/>
              <a:t>Terra – un pianeta unico (Radioattività, Geologia, Geografia)</a:t>
            </a:r>
          </a:p>
          <a:p>
            <a:pPr marL="514350" indent="-514350">
              <a:buFontTx/>
              <a:buAutoNum type="arabicPeriod"/>
            </a:pPr>
            <a:r>
              <a:rPr lang="it-IT" altLang="it-IT" sz="2200" dirty="0"/>
              <a:t>L’uomo: che cosa ci rende unici (Evoluzione, Antropologia, Cultura)</a:t>
            </a:r>
          </a:p>
          <a:p>
            <a:pPr marL="514350" indent="-514350">
              <a:buFontTx/>
              <a:buAutoNum type="arabicPeriod"/>
            </a:pPr>
            <a:r>
              <a:rPr lang="it-IT" altLang="it-IT" sz="2200" dirty="0"/>
              <a:t>L’ingegneria dei materiali (Tecnologie e le civiltà)</a:t>
            </a:r>
          </a:p>
          <a:p>
            <a:pPr marL="514350" indent="-514350">
              <a:buFontTx/>
              <a:buAutoNum type="arabicPeriod"/>
            </a:pPr>
            <a:r>
              <a:rPr lang="it-IT" altLang="it-IT" sz="2200" dirty="0"/>
              <a:t>La macchina all’idrogeno (Effetto serra, Energie alternative, Pila di Volta, Cella a ‘combustione’ idrogeno)</a:t>
            </a:r>
          </a:p>
          <a:p>
            <a:pPr marL="514350" indent="-514350">
              <a:buFontTx/>
              <a:buAutoNum type="arabicPeriod"/>
            </a:pPr>
            <a:r>
              <a:rPr lang="it-IT" altLang="it-IT" sz="2200" dirty="0"/>
              <a:t>L’Europa – che cosa significa? (Storia, Arte, Economia)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9DA49178-E9F8-4461-BFCA-545F22C6307D}"/>
              </a:ext>
            </a:extLst>
          </p:cNvPr>
          <p:cNvSpPr txBox="1">
            <a:spLocks noChangeArrowheads="1"/>
          </p:cNvSpPr>
          <p:nvPr/>
        </p:nvSpPr>
        <p:spPr bwMode="auto">
          <a:xfrm>
            <a:off x="684213" y="476250"/>
            <a:ext cx="77247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5400" b="1">
                <a:solidFill>
                  <a:schemeClr val="bg1"/>
                </a:solidFill>
              </a:rPr>
              <a:t>I colori dell’arcobaleno</a:t>
            </a:r>
          </a:p>
          <a:p>
            <a:pPr>
              <a:spcBef>
                <a:spcPct val="0"/>
              </a:spcBef>
              <a:buFontTx/>
              <a:buNone/>
            </a:pPr>
            <a:endParaRPr lang="pl-PL" altLang="it-IT" sz="2800" b="1">
              <a:solidFill>
                <a:srgbClr val="FFFF00"/>
              </a:solidFill>
            </a:endParaRPr>
          </a:p>
          <a:p>
            <a:pPr>
              <a:spcBef>
                <a:spcPct val="0"/>
              </a:spcBef>
              <a:buFontTx/>
              <a:buNone/>
            </a:pPr>
            <a:r>
              <a:rPr lang="it-IT" altLang="it-IT" sz="2800" b="1">
                <a:solidFill>
                  <a:srgbClr val="FFFF00"/>
                </a:solidFill>
              </a:rPr>
              <a:t>Quanti colori esistono?</a:t>
            </a:r>
          </a:p>
          <a:p>
            <a:pPr>
              <a:spcBef>
                <a:spcPct val="0"/>
              </a:spcBef>
              <a:buFontTx/>
              <a:buNone/>
            </a:pPr>
            <a:r>
              <a:rPr lang="it-IT" altLang="it-IT" sz="2800" b="1">
                <a:solidFill>
                  <a:srgbClr val="FFFF00"/>
                </a:solidFill>
              </a:rPr>
              <a:t>I colori in fisica, chimica, biologia</a:t>
            </a:r>
          </a:p>
          <a:p>
            <a:pPr>
              <a:spcBef>
                <a:spcPct val="0"/>
              </a:spcBef>
              <a:buFontTx/>
              <a:buNone/>
            </a:pPr>
            <a:r>
              <a:rPr lang="it-IT" altLang="it-IT" sz="2800" b="1">
                <a:solidFill>
                  <a:srgbClr val="FFFF00"/>
                </a:solidFill>
              </a:rPr>
              <a:t>Spettroscopia, cioè la scienza sugli spiriti</a:t>
            </a:r>
            <a:endParaRPr lang="pl-PL" altLang="it-IT" sz="2800">
              <a:solidFill>
                <a:srgbClr val="FFFF00"/>
              </a:solidFill>
            </a:endParaRPr>
          </a:p>
        </p:txBody>
      </p:sp>
      <p:sp>
        <p:nvSpPr>
          <p:cNvPr id="83971" name="Text Box 6">
            <a:extLst>
              <a:ext uri="{FF2B5EF4-FFF2-40B4-BE49-F238E27FC236}">
                <a16:creationId xmlns:a16="http://schemas.microsoft.com/office/drawing/2014/main" id="{2A27016D-89FE-4783-8D24-3FB444538CCD}"/>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83972" name="Text Box 7">
            <a:extLst>
              <a:ext uri="{FF2B5EF4-FFF2-40B4-BE49-F238E27FC236}">
                <a16:creationId xmlns:a16="http://schemas.microsoft.com/office/drawing/2014/main" id="{739B0C97-1103-4014-A84D-CB40DA64A2C8}"/>
              </a:ext>
            </a:extLst>
          </p:cNvPr>
          <p:cNvSpPr txBox="1">
            <a:spLocks noChangeArrowheads="1"/>
          </p:cNvSpPr>
          <p:nvPr/>
        </p:nvSpPr>
        <p:spPr bwMode="auto">
          <a:xfrm>
            <a:off x="539750" y="3516313"/>
            <a:ext cx="4640263"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800">
                <a:solidFill>
                  <a:srgbClr val="CCFFCC"/>
                </a:solidFill>
              </a:rPr>
              <a:t>Grzegorz Karwasz</a:t>
            </a:r>
          </a:p>
          <a:p>
            <a:pPr>
              <a:spcBef>
                <a:spcPct val="0"/>
              </a:spcBef>
              <a:buFontTx/>
              <a:buNone/>
            </a:pPr>
            <a:endParaRPr lang="pl-PL" altLang="it-IT" sz="2800">
              <a:solidFill>
                <a:srgbClr val="CCFFCC"/>
              </a:solidFill>
            </a:endParaRPr>
          </a:p>
          <a:p>
            <a:pPr>
              <a:spcBef>
                <a:spcPct val="0"/>
              </a:spcBef>
              <a:buFontTx/>
              <a:buNone/>
            </a:pPr>
            <a:r>
              <a:rPr lang="it-IT" altLang="it-IT" sz="2800" i="1">
                <a:solidFill>
                  <a:srgbClr val="CCFFCC"/>
                </a:solidFill>
              </a:rPr>
              <a:t>Insegnare STEAM in chiave</a:t>
            </a:r>
          </a:p>
          <a:p>
            <a:pPr>
              <a:spcBef>
                <a:spcPct val="0"/>
              </a:spcBef>
              <a:buFontTx/>
              <a:buNone/>
            </a:pPr>
            <a:r>
              <a:rPr lang="it-IT" altLang="it-IT" sz="2800" i="1">
                <a:solidFill>
                  <a:srgbClr val="CCFFCC"/>
                </a:solidFill>
              </a:rPr>
              <a:t>interdisciplinare</a:t>
            </a:r>
          </a:p>
          <a:p>
            <a:pPr>
              <a:spcBef>
                <a:spcPct val="0"/>
              </a:spcBef>
              <a:buFontTx/>
              <a:buNone/>
            </a:pPr>
            <a:endParaRPr lang="it-IT" altLang="it-IT" sz="2800" i="1">
              <a:solidFill>
                <a:srgbClr val="CCFFCC"/>
              </a:solidFill>
            </a:endParaRPr>
          </a:p>
          <a:p>
            <a:pPr>
              <a:spcBef>
                <a:spcPct val="0"/>
              </a:spcBef>
              <a:buFontTx/>
              <a:buNone/>
            </a:pPr>
            <a:r>
              <a:rPr lang="it-IT" altLang="it-IT" sz="2800">
                <a:solidFill>
                  <a:srgbClr val="CCFFCC"/>
                </a:solidFill>
                <a:hlinkClick r:id="rId3"/>
              </a:rPr>
              <a:t>karwasz@fizyka.umk.pl</a:t>
            </a:r>
            <a:endParaRPr lang="it-IT" altLang="it-IT" sz="2800">
              <a:solidFill>
                <a:srgbClr val="CCFFCC"/>
              </a:solidFill>
            </a:endParaRPr>
          </a:p>
          <a:p>
            <a:pPr>
              <a:spcBef>
                <a:spcPct val="0"/>
              </a:spcBef>
              <a:buFontTx/>
              <a:buNone/>
            </a:pPr>
            <a:r>
              <a:rPr lang="it-IT" altLang="it-IT" sz="2800">
                <a:solidFill>
                  <a:srgbClr val="CCFFCC"/>
                </a:solidFill>
              </a:rPr>
              <a:t>3286 449347</a:t>
            </a:r>
            <a:endParaRPr lang="pl-PL" altLang="it-IT" sz="2800">
              <a:solidFill>
                <a:srgbClr val="CCFFC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id="{D45CC810-E5C6-4D4C-BFE7-455B19B3DFBA}"/>
              </a:ext>
            </a:extLst>
          </p:cNvPr>
          <p:cNvSpPr txBox="1">
            <a:spLocks noChangeArrowheads="1"/>
          </p:cNvSpPr>
          <p:nvPr/>
        </p:nvSpPr>
        <p:spPr bwMode="auto">
          <a:xfrm>
            <a:off x="0" y="211138"/>
            <a:ext cx="9283700"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a:solidFill>
                  <a:srgbClr val="FFFF00"/>
                </a:solidFill>
              </a:rPr>
              <a:t>I colori nella fisica, chimica, biologia,</a:t>
            </a:r>
          </a:p>
          <a:p>
            <a:pPr>
              <a:spcBef>
                <a:spcPct val="0"/>
              </a:spcBef>
              <a:buFontTx/>
              <a:buNone/>
            </a:pPr>
            <a:r>
              <a:rPr lang="it-IT" altLang="it-IT" sz="4400">
                <a:solidFill>
                  <a:srgbClr val="FFFF00"/>
                </a:solidFill>
              </a:rPr>
              <a:t>industria alimentare ed arte</a:t>
            </a:r>
            <a:endParaRPr lang="en-AU" altLang="it-IT" sz="4400">
              <a:solidFill>
                <a:srgbClr val="FFFF00"/>
              </a:solidFill>
            </a:endParaRPr>
          </a:p>
        </p:txBody>
      </p:sp>
      <p:sp>
        <p:nvSpPr>
          <p:cNvPr id="86019" name="Text Box 3">
            <a:extLst>
              <a:ext uri="{FF2B5EF4-FFF2-40B4-BE49-F238E27FC236}">
                <a16:creationId xmlns:a16="http://schemas.microsoft.com/office/drawing/2014/main" id="{287ACA93-AD7F-464D-9094-7C81873B4958}"/>
              </a:ext>
            </a:extLst>
          </p:cNvPr>
          <p:cNvSpPr txBox="1">
            <a:spLocks noChangeArrowheads="1"/>
          </p:cNvSpPr>
          <p:nvPr/>
        </p:nvSpPr>
        <p:spPr bwMode="auto">
          <a:xfrm>
            <a:off x="376238" y="2420938"/>
            <a:ext cx="8374062"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a:solidFill>
                  <a:srgbClr val="FF0000"/>
                </a:solidFill>
              </a:rPr>
              <a:t>1 </a:t>
            </a:r>
            <a:r>
              <a:rPr lang="it-IT" altLang="it-IT">
                <a:solidFill>
                  <a:srgbClr val="FF0000"/>
                </a:solidFill>
              </a:rPr>
              <a:t>I capelli della ragazza bionda, di che colore sono </a:t>
            </a:r>
            <a:r>
              <a:rPr lang="pl-PL" altLang="it-IT">
                <a:solidFill>
                  <a:srgbClr val="FF0000"/>
                </a:solidFill>
              </a:rPr>
              <a:t>?</a:t>
            </a:r>
          </a:p>
          <a:p>
            <a:pPr>
              <a:spcBef>
                <a:spcPct val="0"/>
              </a:spcBef>
              <a:buFontTx/>
              <a:buNone/>
            </a:pPr>
            <a:r>
              <a:rPr lang="pl-PL" altLang="it-IT">
                <a:solidFill>
                  <a:srgbClr val="FF0000"/>
                </a:solidFill>
              </a:rPr>
              <a:t>2 </a:t>
            </a:r>
            <a:r>
              <a:rPr lang="it-IT" altLang="it-IT">
                <a:solidFill>
                  <a:srgbClr val="FF0000"/>
                </a:solidFill>
              </a:rPr>
              <a:t>Di che colore è la lampadina rosa</a:t>
            </a:r>
            <a:r>
              <a:rPr lang="pl-PL" altLang="it-IT">
                <a:solidFill>
                  <a:srgbClr val="FF0000"/>
                </a:solidFill>
              </a:rPr>
              <a:t>?</a:t>
            </a:r>
          </a:p>
          <a:p>
            <a:pPr>
              <a:spcBef>
                <a:spcPct val="0"/>
              </a:spcBef>
              <a:buFontTx/>
              <a:buNone/>
            </a:pPr>
            <a:r>
              <a:rPr lang="pl-PL" altLang="it-IT">
                <a:solidFill>
                  <a:srgbClr val="FF0000"/>
                </a:solidFill>
              </a:rPr>
              <a:t>3 </a:t>
            </a:r>
            <a:r>
              <a:rPr lang="it-IT" altLang="it-IT">
                <a:solidFill>
                  <a:srgbClr val="FF0000"/>
                </a:solidFill>
              </a:rPr>
              <a:t>Quanti colori sono nell’arcobaleno</a:t>
            </a:r>
            <a:r>
              <a:rPr lang="pl-PL" altLang="it-IT">
                <a:solidFill>
                  <a:srgbClr val="FF0000"/>
                </a:solidFill>
              </a:rPr>
              <a:t>?</a:t>
            </a:r>
          </a:p>
          <a:p>
            <a:pPr>
              <a:spcBef>
                <a:spcPct val="0"/>
              </a:spcBef>
              <a:buFontTx/>
              <a:buNone/>
            </a:pPr>
            <a:r>
              <a:rPr lang="pl-PL" altLang="it-IT">
                <a:solidFill>
                  <a:srgbClr val="FF0000"/>
                </a:solidFill>
              </a:rPr>
              <a:t>4 </a:t>
            </a:r>
            <a:r>
              <a:rPr lang="it-IT" altLang="it-IT">
                <a:solidFill>
                  <a:srgbClr val="FF0000"/>
                </a:solidFill>
              </a:rPr>
              <a:t>Come nascono</a:t>
            </a:r>
            <a:r>
              <a:rPr lang="pl-PL" altLang="it-IT">
                <a:solidFill>
                  <a:srgbClr val="FF0000"/>
                </a:solidFill>
              </a:rPr>
              <a:t>?</a:t>
            </a:r>
            <a:endParaRPr lang="it-IT" altLang="it-IT">
              <a:solidFill>
                <a:srgbClr val="FF0000"/>
              </a:solidFill>
            </a:endParaRPr>
          </a:p>
          <a:p>
            <a:pPr>
              <a:spcBef>
                <a:spcPct val="0"/>
              </a:spcBef>
              <a:buFontTx/>
              <a:buNone/>
            </a:pPr>
            <a:r>
              <a:rPr lang="it-IT" altLang="it-IT">
                <a:solidFill>
                  <a:srgbClr val="FF0000"/>
                </a:solidFill>
              </a:rPr>
              <a:t>5 Di che colore è la grappa buona?</a:t>
            </a:r>
            <a:endParaRPr lang="pl-PL" altLang="it-IT">
              <a:solidFill>
                <a:srgbClr val="FF0000"/>
              </a:solidFill>
            </a:endParaRPr>
          </a:p>
          <a:p>
            <a:pPr>
              <a:spcBef>
                <a:spcPct val="0"/>
              </a:spcBef>
              <a:buFontTx/>
              <a:buNone/>
            </a:pPr>
            <a:r>
              <a:rPr lang="it-IT" altLang="it-IT">
                <a:solidFill>
                  <a:srgbClr val="FF0000"/>
                </a:solidFill>
              </a:rPr>
              <a:t>6 I «capusci» servono a qualcosa</a:t>
            </a:r>
            <a:r>
              <a:rPr lang="pl-PL" altLang="it-IT">
                <a:solidFill>
                  <a:srgbClr val="FF0000"/>
                </a:solidFill>
              </a:rPr>
              <a:t>?</a:t>
            </a:r>
            <a:endParaRPr lang="en-AU" altLang="it-IT">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a:extLst>
              <a:ext uri="{FF2B5EF4-FFF2-40B4-BE49-F238E27FC236}">
                <a16:creationId xmlns:a16="http://schemas.microsoft.com/office/drawing/2014/main" id="{9E342014-E710-4492-B7DA-070BBA7B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6">
            <a:extLst>
              <a:ext uri="{FF2B5EF4-FFF2-40B4-BE49-F238E27FC236}">
                <a16:creationId xmlns:a16="http://schemas.microsoft.com/office/drawing/2014/main" id="{D8852BC5-78DB-4963-8015-E0F370C11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62658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a:extLst>
              <a:ext uri="{FF2B5EF4-FFF2-40B4-BE49-F238E27FC236}">
                <a16:creationId xmlns:a16="http://schemas.microsoft.com/office/drawing/2014/main" id="{0C1891E6-A93D-45D1-B639-440313676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484313"/>
            <a:ext cx="62642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WordArt 9">
            <a:extLst>
              <a:ext uri="{FF2B5EF4-FFF2-40B4-BE49-F238E27FC236}">
                <a16:creationId xmlns:a16="http://schemas.microsoft.com/office/drawing/2014/main" id="{E32EEE6E-A1F0-46EF-A63C-F625CA168612}"/>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88070" name="Text Box 11">
            <a:extLst>
              <a:ext uri="{FF2B5EF4-FFF2-40B4-BE49-F238E27FC236}">
                <a16:creationId xmlns:a16="http://schemas.microsoft.com/office/drawing/2014/main" id="{6D138178-1D86-4A61-A52F-DAED7B2AF01E}"/>
              </a:ext>
            </a:extLst>
          </p:cNvPr>
          <p:cNvSpPr txBox="1">
            <a:spLocks noChangeArrowheads="1"/>
          </p:cNvSpPr>
          <p:nvPr/>
        </p:nvSpPr>
        <p:spPr bwMode="auto">
          <a:xfrm>
            <a:off x="234950" y="6191250"/>
            <a:ext cx="7926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solidFill>
                  <a:schemeClr val="accent2"/>
                </a:solidFill>
              </a:rPr>
              <a:t>Ma sotto, ancora un’altra fascia, con i colori diversi? </a:t>
            </a:r>
            <a:endParaRPr lang="en-AU" altLang="it-IT" sz="1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2">
            <a:extLst>
              <a:ext uri="{FF2B5EF4-FFF2-40B4-BE49-F238E27FC236}">
                <a16:creationId xmlns:a16="http://schemas.microsoft.com/office/drawing/2014/main" id="{94A01E71-6121-40DA-9BAB-854E0C3BE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E410CD2-9DF5-4720-834F-13AEE28CBB82}"/>
              </a:ext>
            </a:extLst>
          </p:cNvPr>
          <p:cNvSpPr>
            <a:spLocks noGrp="1" noChangeArrowheads="1"/>
          </p:cNvSpPr>
          <p:nvPr>
            <p:ph type="title"/>
          </p:nvPr>
        </p:nvSpPr>
        <p:spPr>
          <a:xfrm>
            <a:off x="-252413" y="0"/>
            <a:ext cx="8229601" cy="1143000"/>
          </a:xfrm>
        </p:spPr>
        <p:txBody>
          <a:bodyPr/>
          <a:lstStyle/>
          <a:p>
            <a:r>
              <a:rPr lang="pl-PL" altLang="it-IT" sz="3600"/>
              <a:t>„Piramid</a:t>
            </a:r>
            <a:r>
              <a:rPr lang="it-IT" altLang="it-IT" sz="3600"/>
              <a:t>e</a:t>
            </a:r>
            <a:r>
              <a:rPr lang="pl-PL" altLang="it-IT" sz="3600"/>
              <a:t> </a:t>
            </a:r>
            <a:r>
              <a:rPr lang="it-IT" altLang="it-IT" sz="3600"/>
              <a:t>di </a:t>
            </a:r>
            <a:r>
              <a:rPr lang="pl-PL" altLang="it-IT" sz="3600"/>
              <a:t>Swarovski”</a:t>
            </a:r>
            <a:endParaRPr lang="en-AU" altLang="it-IT" sz="3600"/>
          </a:p>
        </p:txBody>
      </p:sp>
      <p:sp>
        <p:nvSpPr>
          <p:cNvPr id="90115" name="Text Box 7">
            <a:extLst>
              <a:ext uri="{FF2B5EF4-FFF2-40B4-BE49-F238E27FC236}">
                <a16:creationId xmlns:a16="http://schemas.microsoft.com/office/drawing/2014/main" id="{467C0D16-BD26-43CC-8112-08EC80C6EAE9}"/>
              </a:ext>
            </a:extLst>
          </p:cNvPr>
          <p:cNvSpPr txBox="1">
            <a:spLocks noChangeArrowheads="1"/>
          </p:cNvSpPr>
          <p:nvPr/>
        </p:nvSpPr>
        <p:spPr bwMode="auto">
          <a:xfrm>
            <a:off x="7016750" y="3946525"/>
            <a:ext cx="2446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Colori </a:t>
            </a:r>
          </a:p>
          <a:p>
            <a:pPr>
              <a:spcBef>
                <a:spcPct val="0"/>
              </a:spcBef>
              <a:buFontTx/>
              <a:buNone/>
            </a:pPr>
            <a:r>
              <a:rPr lang="en-US" altLang="it-IT" sz="1800"/>
              <a:t>per niente</a:t>
            </a:r>
          </a:p>
          <a:p>
            <a:pPr>
              <a:spcBef>
                <a:spcPct val="0"/>
              </a:spcBef>
              <a:buFontTx/>
              <a:buNone/>
            </a:pPr>
            <a:r>
              <a:rPr lang="it-IT" altLang="it-IT" sz="1800"/>
              <a:t>fondamentali</a:t>
            </a:r>
          </a:p>
        </p:txBody>
      </p:sp>
      <p:pic>
        <p:nvPicPr>
          <p:cNvPr id="90116" name="Picture 10">
            <a:extLst>
              <a:ext uri="{FF2B5EF4-FFF2-40B4-BE49-F238E27FC236}">
                <a16:creationId xmlns:a16="http://schemas.microsoft.com/office/drawing/2014/main" id="{F0473859-1355-4518-B68F-237641D9F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1767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2">
            <a:extLst>
              <a:ext uri="{FF2B5EF4-FFF2-40B4-BE49-F238E27FC236}">
                <a16:creationId xmlns:a16="http://schemas.microsoft.com/office/drawing/2014/main" id="{36A12E05-C262-4090-AB4A-6C23B67DA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46525"/>
            <a:ext cx="424973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14">
            <a:extLst>
              <a:ext uri="{FF2B5EF4-FFF2-40B4-BE49-F238E27FC236}">
                <a16:creationId xmlns:a16="http://schemas.microsoft.com/office/drawing/2014/main" id="{E88D9C9C-25E7-4CAC-8301-062C53E0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41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Immagine 2">
            <a:extLst>
              <a:ext uri="{FF2B5EF4-FFF2-40B4-BE49-F238E27FC236}">
                <a16:creationId xmlns:a16="http://schemas.microsoft.com/office/drawing/2014/main" id="{15919A26-76DF-4A86-9CF3-90202007B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49700"/>
            <a:ext cx="1990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55BE7CA-80A7-4CAD-B8F7-640ED49A5574}"/>
              </a:ext>
            </a:extLst>
          </p:cNvPr>
          <p:cNvSpPr>
            <a:spLocks noGrp="1" noChangeArrowheads="1"/>
          </p:cNvSpPr>
          <p:nvPr>
            <p:ph type="title"/>
          </p:nvPr>
        </p:nvSpPr>
        <p:spPr>
          <a:xfrm>
            <a:off x="5867400" y="1052513"/>
            <a:ext cx="8229600" cy="1143000"/>
          </a:xfrm>
        </p:spPr>
        <p:txBody>
          <a:bodyPr/>
          <a:lstStyle/>
          <a:p>
            <a:pPr algn="l"/>
            <a:r>
              <a:rPr lang="it-IT" altLang="it-IT" sz="3600"/>
              <a:t>Simili</a:t>
            </a:r>
            <a:r>
              <a:rPr lang="pl-PL" altLang="it-IT" sz="3600"/>
              <a:t>?</a:t>
            </a:r>
            <a:br>
              <a:rPr lang="it-IT" altLang="it-IT" sz="3600"/>
            </a:br>
            <a:r>
              <a:rPr lang="it-IT" altLang="it-IT" sz="3600"/>
              <a:t>Per niente</a:t>
            </a:r>
            <a:r>
              <a:rPr lang="pl-PL" altLang="it-IT" sz="3600"/>
              <a:t> </a:t>
            </a:r>
            <a:endParaRPr lang="en-US" altLang="it-IT" sz="3600"/>
          </a:p>
        </p:txBody>
      </p:sp>
      <p:pic>
        <p:nvPicPr>
          <p:cNvPr id="91139" name="Picture 3">
            <a:extLst>
              <a:ext uri="{FF2B5EF4-FFF2-40B4-BE49-F238E27FC236}">
                <a16:creationId xmlns:a16="http://schemas.microsoft.com/office/drawing/2014/main" id="{DD8C9528-D609-4871-AD79-AC06292F8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92150"/>
            <a:ext cx="55197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a:extLst>
              <a:ext uri="{FF2B5EF4-FFF2-40B4-BE49-F238E27FC236}">
                <a16:creationId xmlns:a16="http://schemas.microsoft.com/office/drawing/2014/main" id="{ACC5BB5B-B237-46B5-A394-72C5DD83D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429000"/>
            <a:ext cx="49323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CasellaDiTesto 1">
            <a:extLst>
              <a:ext uri="{FF2B5EF4-FFF2-40B4-BE49-F238E27FC236}">
                <a16:creationId xmlns:a16="http://schemas.microsoft.com/office/drawing/2014/main" id="{0C0F8411-03DF-45BB-B5C8-71E33330C2A3}"/>
              </a:ext>
            </a:extLst>
          </p:cNvPr>
          <p:cNvSpPr txBox="1">
            <a:spLocks noChangeArrowheads="1"/>
          </p:cNvSpPr>
          <p:nvPr/>
        </p:nvSpPr>
        <p:spPr bwMode="auto">
          <a:xfrm>
            <a:off x="5662613" y="2351088"/>
            <a:ext cx="2941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N</a:t>
            </a:r>
            <a:r>
              <a:rPr lang="it-IT" altLang="it-IT" sz="1800" baseline="-25000"/>
              <a:t>2  </a:t>
            </a:r>
            <a:r>
              <a:rPr lang="it-IT" altLang="it-IT" sz="1800"/>
              <a:t>, cioè una molecola</a:t>
            </a:r>
          </a:p>
        </p:txBody>
      </p:sp>
      <p:sp>
        <p:nvSpPr>
          <p:cNvPr id="91142" name="CasellaDiTesto 5">
            <a:extLst>
              <a:ext uri="{FF2B5EF4-FFF2-40B4-BE49-F238E27FC236}">
                <a16:creationId xmlns:a16="http://schemas.microsoft.com/office/drawing/2014/main" id="{2458F613-F1D1-416F-892F-93EA7E58E21A}"/>
              </a:ext>
            </a:extLst>
          </p:cNvPr>
          <p:cNvSpPr txBox="1">
            <a:spLocks noChangeArrowheads="1"/>
          </p:cNvSpPr>
          <p:nvPr/>
        </p:nvSpPr>
        <p:spPr bwMode="auto">
          <a:xfrm>
            <a:off x="2771775" y="5335588"/>
            <a:ext cx="1655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He, cioè un atomo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22704E0-E287-4A56-8223-BEF7DF56D543}"/>
              </a:ext>
            </a:extLst>
          </p:cNvPr>
          <p:cNvSpPr>
            <a:spLocks noGrp="1" noChangeArrowheads="1"/>
          </p:cNvSpPr>
          <p:nvPr>
            <p:ph type="title"/>
          </p:nvPr>
        </p:nvSpPr>
        <p:spPr>
          <a:xfrm>
            <a:off x="457200" y="201613"/>
            <a:ext cx="8229600" cy="1143000"/>
          </a:xfrm>
        </p:spPr>
        <p:txBody>
          <a:bodyPr/>
          <a:lstStyle/>
          <a:p>
            <a:r>
              <a:rPr lang="it-IT" altLang="it-IT" sz="3600"/>
              <a:t>Pietre nobili</a:t>
            </a:r>
            <a:endParaRPr lang="pl-PL" altLang="it-IT" sz="3600"/>
          </a:p>
        </p:txBody>
      </p:sp>
      <p:sp>
        <p:nvSpPr>
          <p:cNvPr id="92163" name="Rectangle 3">
            <a:extLst>
              <a:ext uri="{FF2B5EF4-FFF2-40B4-BE49-F238E27FC236}">
                <a16:creationId xmlns:a16="http://schemas.microsoft.com/office/drawing/2014/main" id="{37491A0E-698A-45B7-997E-26300DAB2D80}"/>
              </a:ext>
            </a:extLst>
          </p:cNvPr>
          <p:cNvSpPr>
            <a:spLocks noChangeArrowheads="1"/>
          </p:cNvSpPr>
          <p:nvPr/>
        </p:nvSpPr>
        <p:spPr bwMode="auto">
          <a:xfrm>
            <a:off x="4932363" y="5487988"/>
            <a:ext cx="12112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chemeClr val="tx2"/>
                </a:solidFill>
              </a:rPr>
              <a:t>granat</a:t>
            </a:r>
            <a:r>
              <a:rPr lang="it-IT" altLang="it-IT" sz="1800">
                <a:solidFill>
                  <a:schemeClr val="tx2"/>
                </a:solidFill>
              </a:rPr>
              <a:t>i</a:t>
            </a:r>
            <a:r>
              <a:rPr lang="pl-PL" altLang="it-IT" sz="1800">
                <a:solidFill>
                  <a:schemeClr val="tx2"/>
                </a:solidFill>
              </a:rPr>
              <a:t> </a:t>
            </a:r>
            <a:endParaRPr lang="pl-PL" altLang="it-IT" sz="1800" baseline="-25000">
              <a:solidFill>
                <a:schemeClr val="tx2"/>
              </a:solidFill>
            </a:endParaRPr>
          </a:p>
        </p:txBody>
      </p:sp>
      <p:pic>
        <p:nvPicPr>
          <p:cNvPr id="92164" name="Picture 5">
            <a:extLst>
              <a:ext uri="{FF2B5EF4-FFF2-40B4-BE49-F238E27FC236}">
                <a16:creationId xmlns:a16="http://schemas.microsoft.com/office/drawing/2014/main" id="{EC6744DF-2724-40F1-958F-7248E1C70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725" y="2486025"/>
            <a:ext cx="4152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6">
            <a:extLst>
              <a:ext uri="{FF2B5EF4-FFF2-40B4-BE49-F238E27FC236}">
                <a16:creationId xmlns:a16="http://schemas.microsoft.com/office/drawing/2014/main" id="{FA5BD421-DF9F-44FF-BD4C-05B85E9E522B}"/>
              </a:ext>
            </a:extLst>
          </p:cNvPr>
          <p:cNvSpPr txBox="1">
            <a:spLocks noChangeArrowheads="1"/>
          </p:cNvSpPr>
          <p:nvPr/>
        </p:nvSpPr>
        <p:spPr bwMode="auto">
          <a:xfrm>
            <a:off x="4911725" y="5913438"/>
            <a:ext cx="28829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Tutti i colori tranne il blu</a:t>
            </a:r>
            <a:endParaRPr lang="pl-PL" altLang="it-IT" sz="2000"/>
          </a:p>
        </p:txBody>
      </p:sp>
      <p:pic>
        <p:nvPicPr>
          <p:cNvPr id="92166" name="Picture 5">
            <a:extLst>
              <a:ext uri="{FF2B5EF4-FFF2-40B4-BE49-F238E27FC236}">
                <a16:creationId xmlns:a16="http://schemas.microsoft.com/office/drawing/2014/main" id="{A44B1925-BAA4-4C6E-9DAA-1F9B6C7CA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486025"/>
            <a:ext cx="45497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6">
            <a:extLst>
              <a:ext uri="{FF2B5EF4-FFF2-40B4-BE49-F238E27FC236}">
                <a16:creationId xmlns:a16="http://schemas.microsoft.com/office/drawing/2014/main" id="{E4104DF0-F9A8-4630-867D-E2A760A81CF5}"/>
              </a:ext>
            </a:extLst>
          </p:cNvPr>
          <p:cNvSpPr txBox="1">
            <a:spLocks noChangeArrowheads="1"/>
          </p:cNvSpPr>
          <p:nvPr/>
        </p:nvSpPr>
        <p:spPr bwMode="auto">
          <a:xfrm>
            <a:off x="457200" y="1139825"/>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it-IT" altLang="it-IT" sz="1800">
                <a:solidFill>
                  <a:schemeClr val="accent2"/>
                </a:solidFill>
              </a:rPr>
              <a:t>È sempre una pietra incolore (trasparente) come quarzo SiO</a:t>
            </a:r>
            <a:r>
              <a:rPr lang="it-IT" altLang="it-IT" sz="1800" baseline="-25000">
                <a:solidFill>
                  <a:schemeClr val="accent2"/>
                </a:solidFill>
              </a:rPr>
              <a:t>2</a:t>
            </a:r>
            <a:r>
              <a:rPr lang="it-IT" altLang="it-IT" sz="1800">
                <a:solidFill>
                  <a:schemeClr val="accent2"/>
                </a:solidFill>
              </a:rPr>
              <a:t> o corindone  </a:t>
            </a:r>
            <a:r>
              <a:rPr lang="pl-PL" altLang="it-IT" sz="1800">
                <a:solidFill>
                  <a:schemeClr val="accent2"/>
                </a:solidFill>
              </a:rPr>
              <a:t>Al</a:t>
            </a:r>
            <a:r>
              <a:rPr lang="pl-PL" altLang="it-IT" sz="1800" baseline="-25000">
                <a:solidFill>
                  <a:schemeClr val="accent2"/>
                </a:solidFill>
              </a:rPr>
              <a:t>2</a:t>
            </a:r>
            <a:r>
              <a:rPr lang="pl-PL" altLang="it-IT" sz="1800">
                <a:solidFill>
                  <a:schemeClr val="accent2"/>
                </a:solidFill>
              </a:rPr>
              <a:t>O</a:t>
            </a:r>
            <a:r>
              <a:rPr lang="pl-PL" altLang="it-IT" sz="1800" baseline="-25000">
                <a:solidFill>
                  <a:schemeClr val="accent2"/>
                </a:solidFill>
              </a:rPr>
              <a:t>3</a:t>
            </a:r>
            <a:r>
              <a:rPr lang="it-IT" altLang="it-IT" sz="1800" baseline="-25000">
                <a:solidFill>
                  <a:schemeClr val="accent2"/>
                </a:solidFill>
              </a:rPr>
              <a:t> </a:t>
            </a:r>
            <a:r>
              <a:rPr lang="it-IT" altLang="it-IT" sz="1800">
                <a:solidFill>
                  <a:schemeClr val="accent2"/>
                </a:solidFill>
              </a:rPr>
              <a:t> con piccole aggiunte di ossidi di altri metalli</a:t>
            </a:r>
            <a:endParaRPr lang="pl-PL" altLang="it-IT" sz="1800">
              <a:solidFill>
                <a:schemeClr val="accent2"/>
              </a:solidFill>
            </a:endParaRPr>
          </a:p>
        </p:txBody>
      </p:sp>
      <p:sp>
        <p:nvSpPr>
          <p:cNvPr id="92168" name="Rectangle 3">
            <a:extLst>
              <a:ext uri="{FF2B5EF4-FFF2-40B4-BE49-F238E27FC236}">
                <a16:creationId xmlns:a16="http://schemas.microsoft.com/office/drawing/2014/main" id="{450C0071-7C1A-47C5-9E72-4C3B1B3CCC2A}"/>
              </a:ext>
            </a:extLst>
          </p:cNvPr>
          <p:cNvSpPr>
            <a:spLocks noChangeArrowheads="1"/>
          </p:cNvSpPr>
          <p:nvPr/>
        </p:nvSpPr>
        <p:spPr bwMode="auto">
          <a:xfrm>
            <a:off x="0" y="5540375"/>
            <a:ext cx="71691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chemeClr val="tx2"/>
                </a:solidFill>
              </a:rPr>
              <a:t>Tormalina </a:t>
            </a:r>
          </a:p>
          <a:p>
            <a:pPr>
              <a:spcBef>
                <a:spcPct val="0"/>
              </a:spcBef>
              <a:buFontTx/>
              <a:buNone/>
            </a:pPr>
            <a:endParaRPr lang="it-IT" altLang="it-IT" sz="1800">
              <a:solidFill>
                <a:schemeClr val="tx2"/>
              </a:solidFill>
            </a:endParaRPr>
          </a:p>
          <a:p>
            <a:pPr>
              <a:spcBef>
                <a:spcPct val="0"/>
              </a:spcBef>
              <a:buFontTx/>
              <a:buNone/>
            </a:pPr>
            <a:endParaRPr lang="it-IT" altLang="it-IT" sz="1800">
              <a:solidFill>
                <a:schemeClr val="tx2"/>
              </a:solidFill>
            </a:endParaRPr>
          </a:p>
          <a:p>
            <a:pPr>
              <a:spcBef>
                <a:spcPct val="0"/>
              </a:spcBef>
              <a:buFontTx/>
              <a:buNone/>
            </a:pPr>
            <a:r>
              <a:rPr lang="it-IT" altLang="it-IT" sz="1800">
                <a:solidFill>
                  <a:schemeClr val="tx2"/>
                </a:solidFill>
              </a:rPr>
              <a:t>Museo delle Scienze Naturali, Toronto, Canada, foto Maria Karwasz</a:t>
            </a:r>
            <a:r>
              <a:rPr lang="pl-PL" altLang="it-IT" sz="1800">
                <a:solidFill>
                  <a:schemeClr val="tx2"/>
                </a:solidFill>
              </a:rPr>
              <a:t> </a:t>
            </a:r>
            <a:endParaRPr lang="pl-PL" altLang="it-IT" sz="1800" baseline="-25000">
              <a:solidFill>
                <a:schemeClr val="tx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91D2A6B6-7376-4D62-9768-DE86B1472800}"/>
              </a:ext>
            </a:extLst>
          </p:cNvPr>
          <p:cNvSpPr>
            <a:spLocks noGrp="1" noChangeArrowheads="1"/>
          </p:cNvSpPr>
          <p:nvPr>
            <p:ph type="title"/>
          </p:nvPr>
        </p:nvSpPr>
        <p:spPr/>
        <p:txBody>
          <a:bodyPr/>
          <a:lstStyle/>
          <a:p>
            <a:r>
              <a:rPr lang="it-IT" altLang="it-IT" sz="3600"/>
              <a:t>Basilica S. Maria Gloriosa, detta dei Frari (Venezia, 1250) </a:t>
            </a:r>
          </a:p>
        </p:txBody>
      </p:sp>
      <p:pic>
        <p:nvPicPr>
          <p:cNvPr id="10243" name="Immagine 3">
            <a:extLst>
              <a:ext uri="{FF2B5EF4-FFF2-40B4-BE49-F238E27FC236}">
                <a16:creationId xmlns:a16="http://schemas.microsoft.com/office/drawing/2014/main" id="{CC5080C1-5CBF-4250-851B-F3DFC80B5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892300"/>
            <a:ext cx="858202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asellaDiTesto 4">
            <a:extLst>
              <a:ext uri="{FF2B5EF4-FFF2-40B4-BE49-F238E27FC236}">
                <a16:creationId xmlns:a16="http://schemas.microsoft.com/office/drawing/2014/main" id="{39FC9128-A602-48A1-889A-58D6FCB5B866}"/>
              </a:ext>
            </a:extLst>
          </p:cNvPr>
          <p:cNvSpPr txBox="1">
            <a:spLocks noChangeArrowheads="1"/>
          </p:cNvSpPr>
          <p:nvPr/>
        </p:nvSpPr>
        <p:spPr bwMode="auto">
          <a:xfrm>
            <a:off x="3635375" y="6381750"/>
            <a:ext cx="417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solidFill>
                  <a:schemeClr val="accent2"/>
                </a:solidFill>
              </a:rPr>
              <a:t>Francescani a Torun, 1239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ytuł 1">
            <a:extLst>
              <a:ext uri="{FF2B5EF4-FFF2-40B4-BE49-F238E27FC236}">
                <a16:creationId xmlns:a16="http://schemas.microsoft.com/office/drawing/2014/main" id="{31B1C004-54BB-411C-9D84-BFF5BC785E9F}"/>
              </a:ext>
            </a:extLst>
          </p:cNvPr>
          <p:cNvSpPr>
            <a:spLocks noGrp="1" noChangeArrowheads="1"/>
          </p:cNvSpPr>
          <p:nvPr>
            <p:ph type="title" idx="4294967295"/>
          </p:nvPr>
        </p:nvSpPr>
        <p:spPr/>
        <p:txBody>
          <a:bodyPr/>
          <a:lstStyle/>
          <a:p>
            <a:r>
              <a:rPr lang="it-IT" altLang="it-IT" sz="4000">
                <a:solidFill>
                  <a:srgbClr val="FFFF00"/>
                </a:solidFill>
              </a:rPr>
              <a:t>Cavolo, che è non solo rosso</a:t>
            </a:r>
            <a:endParaRPr lang="en-US" altLang="it-IT" sz="4000">
              <a:solidFill>
                <a:srgbClr val="FFFF00"/>
              </a:solidFill>
            </a:endParaRPr>
          </a:p>
        </p:txBody>
      </p:sp>
      <p:pic>
        <p:nvPicPr>
          <p:cNvPr id="93187" name="Picture 3">
            <a:extLst>
              <a:ext uri="{FF2B5EF4-FFF2-40B4-BE49-F238E27FC236}">
                <a16:creationId xmlns:a16="http://schemas.microsoft.com/office/drawing/2014/main" id="{FB459C76-8B15-4198-9032-BC302EEF1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403350"/>
            <a:ext cx="65151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Text Box 4">
            <a:extLst>
              <a:ext uri="{FF2B5EF4-FFF2-40B4-BE49-F238E27FC236}">
                <a16:creationId xmlns:a16="http://schemas.microsoft.com/office/drawing/2014/main" id="{9EEC6C9C-5C52-4877-A691-16650FE6850C}"/>
              </a:ext>
            </a:extLst>
          </p:cNvPr>
          <p:cNvSpPr txBox="1">
            <a:spLocks noChangeArrowheads="1"/>
          </p:cNvSpPr>
          <p:nvPr/>
        </p:nvSpPr>
        <p:spPr bwMode="auto">
          <a:xfrm>
            <a:off x="1968500" y="6407150"/>
            <a:ext cx="577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G. Karwasz, M. Gagoś, Chemia w Szkole</a:t>
            </a:r>
            <a:endParaRPr lang="en-AU" altLang="it-IT"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16AB026-B0DF-49DE-B8C9-9959E0BBD980}"/>
              </a:ext>
            </a:extLst>
          </p:cNvPr>
          <p:cNvSpPr>
            <a:spLocks noGrp="1" noChangeArrowheads="1"/>
          </p:cNvSpPr>
          <p:nvPr>
            <p:ph type="title"/>
          </p:nvPr>
        </p:nvSpPr>
        <p:spPr/>
        <p:txBody>
          <a:bodyPr/>
          <a:lstStyle/>
          <a:p>
            <a:r>
              <a:rPr lang="it-IT" altLang="it-IT" sz="3600"/>
              <a:t>L’invito a guardare il mondo</a:t>
            </a:r>
            <a:endParaRPr lang="en-US" altLang="it-IT" sz="3600"/>
          </a:p>
        </p:txBody>
      </p:sp>
      <p:pic>
        <p:nvPicPr>
          <p:cNvPr id="95235" name="Picture 4">
            <a:extLst>
              <a:ext uri="{FF2B5EF4-FFF2-40B4-BE49-F238E27FC236}">
                <a16:creationId xmlns:a16="http://schemas.microsoft.com/office/drawing/2014/main" id="{A075FF80-0B23-41BA-9E1E-2E1859F71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196975"/>
            <a:ext cx="481806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a:extLst>
              <a:ext uri="{FF2B5EF4-FFF2-40B4-BE49-F238E27FC236}">
                <a16:creationId xmlns:a16="http://schemas.microsoft.com/office/drawing/2014/main" id="{B53A0FA7-6527-4EA9-8AC3-BC4FC7FCD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2492375"/>
            <a:ext cx="40671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6">
            <a:extLst>
              <a:ext uri="{FF2B5EF4-FFF2-40B4-BE49-F238E27FC236}">
                <a16:creationId xmlns:a16="http://schemas.microsoft.com/office/drawing/2014/main" id="{2CE33E11-6FA7-4FD0-9A5A-289B91981D42}"/>
              </a:ext>
            </a:extLst>
          </p:cNvPr>
          <p:cNvSpPr txBox="1">
            <a:spLocks noChangeArrowheads="1"/>
          </p:cNvSpPr>
          <p:nvPr/>
        </p:nvSpPr>
        <p:spPr bwMode="auto">
          <a:xfrm>
            <a:off x="17463" y="5775325"/>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Claude Monet, Santa Maria della Salute, Venezia</a:t>
            </a:r>
            <a:endParaRPr lang="en-US" altLang="it-IT" sz="1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6258" name="Picture 4">
            <a:extLst>
              <a:ext uri="{FF2B5EF4-FFF2-40B4-BE49-F238E27FC236}">
                <a16:creationId xmlns:a16="http://schemas.microsoft.com/office/drawing/2014/main" id="{A7FD7E1C-B84C-43F6-AB3D-9AEBA7CB7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91090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CasellaDiTesto 1">
            <a:extLst>
              <a:ext uri="{FF2B5EF4-FFF2-40B4-BE49-F238E27FC236}">
                <a16:creationId xmlns:a16="http://schemas.microsoft.com/office/drawing/2014/main" id="{1FAE7C29-2C3E-4497-9E1F-F04BF147B97B}"/>
              </a:ext>
            </a:extLst>
          </p:cNvPr>
          <p:cNvSpPr txBox="1">
            <a:spLocks noChangeArrowheads="1"/>
          </p:cNvSpPr>
          <p:nvPr/>
        </p:nvSpPr>
        <p:spPr bwMode="auto">
          <a:xfrm flipH="1">
            <a:off x="684213" y="188913"/>
            <a:ext cx="8045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000">
                <a:solidFill>
                  <a:srgbClr val="FFFF00"/>
                </a:solidFill>
              </a:rPr>
              <a:t>Nicolao Copernico (1543): </a:t>
            </a:r>
          </a:p>
          <a:p>
            <a:pPr>
              <a:spcBef>
                <a:spcPct val="0"/>
              </a:spcBef>
              <a:buFontTx/>
              <a:buNone/>
            </a:pPr>
            <a:r>
              <a:rPr lang="it-IT" altLang="it-IT" sz="4000">
                <a:solidFill>
                  <a:srgbClr val="FFFF00"/>
                </a:solidFill>
              </a:rPr>
              <a:t>«Che cos’è più bello del cielo</a:t>
            </a:r>
            <a:r>
              <a:rPr lang="pl-PL" altLang="it-IT" sz="4000">
                <a:solidFill>
                  <a:srgbClr val="FFFF00"/>
                </a:solidFill>
              </a:rPr>
              <a:t>?</a:t>
            </a:r>
            <a:r>
              <a:rPr lang="it-IT" altLang="it-IT" sz="4000">
                <a:solidFill>
                  <a:srgbClr val="FFFF00"/>
                </a:solidFill>
              </a:rPr>
              <a:t>» </a:t>
            </a:r>
            <a:r>
              <a:rPr lang="pl-PL" altLang="it-IT" sz="3600">
                <a:solidFill>
                  <a:srgbClr val="FFFF00"/>
                </a:solidFill>
              </a:rPr>
              <a:t> </a:t>
            </a:r>
            <a:endParaRPr lang="it-IT" altLang="it-IT" sz="3600">
              <a:solidFill>
                <a:srgbClr val="FFFF00"/>
              </a:solidFill>
            </a:endParaRPr>
          </a:p>
        </p:txBody>
      </p:sp>
      <p:sp>
        <p:nvSpPr>
          <p:cNvPr id="96260" name="Text Box 6">
            <a:extLst>
              <a:ext uri="{FF2B5EF4-FFF2-40B4-BE49-F238E27FC236}">
                <a16:creationId xmlns:a16="http://schemas.microsoft.com/office/drawing/2014/main" id="{65D80B85-4B27-467B-A4D8-F11A5191E8F7}"/>
              </a:ext>
            </a:extLst>
          </p:cNvPr>
          <p:cNvSpPr txBox="1">
            <a:spLocks noChangeArrowheads="1"/>
          </p:cNvSpPr>
          <p:nvPr/>
        </p:nvSpPr>
        <p:spPr bwMode="auto">
          <a:xfrm>
            <a:off x="179388" y="6297613"/>
            <a:ext cx="494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chemeClr val="bg1"/>
                </a:solidFill>
              </a:rPr>
              <a:t>„Nebulosa” di Barnard (costellazione di Orione)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B577997-39C4-46F3-BE59-7914E69A0BA6}"/>
              </a:ext>
            </a:extLst>
          </p:cNvPr>
          <p:cNvSpPr>
            <a:spLocks noGrp="1" noChangeArrowheads="1"/>
          </p:cNvSpPr>
          <p:nvPr>
            <p:ph type="ctrTitle"/>
          </p:nvPr>
        </p:nvSpPr>
        <p:spPr>
          <a:xfrm>
            <a:off x="395288" y="0"/>
            <a:ext cx="8280400" cy="1470025"/>
          </a:xfrm>
        </p:spPr>
        <p:txBody>
          <a:bodyPr anchor="ctr"/>
          <a:lstStyle/>
          <a:p>
            <a:pPr eaLnBrk="1" hangingPunct="1"/>
            <a:r>
              <a:rPr lang="pl-PL" altLang="it-IT" sz="4400">
                <a:solidFill>
                  <a:schemeClr val="bg1"/>
                </a:solidFill>
              </a:rPr>
              <a:t>S</a:t>
            </a:r>
            <a:r>
              <a:rPr lang="it-IT" altLang="it-IT" sz="4400">
                <a:solidFill>
                  <a:schemeClr val="bg1"/>
                </a:solidFill>
              </a:rPr>
              <a:t>oggetto</a:t>
            </a:r>
            <a:r>
              <a:rPr lang="pl-PL" altLang="it-IT" sz="4400">
                <a:solidFill>
                  <a:schemeClr val="bg1"/>
                </a:solidFill>
              </a:rPr>
              <a:t> ↔ O</a:t>
            </a:r>
            <a:r>
              <a:rPr lang="it-IT" altLang="it-IT" sz="4400">
                <a:solidFill>
                  <a:schemeClr val="bg1"/>
                </a:solidFill>
              </a:rPr>
              <a:t>ggetto</a:t>
            </a:r>
            <a:endParaRPr lang="pl-PL" altLang="it-IT" sz="4400">
              <a:solidFill>
                <a:schemeClr val="bg1"/>
              </a:solidFill>
            </a:endParaRPr>
          </a:p>
        </p:txBody>
      </p:sp>
      <p:pic>
        <p:nvPicPr>
          <p:cNvPr id="97283" name="Picture 3">
            <a:extLst>
              <a:ext uri="{FF2B5EF4-FFF2-40B4-BE49-F238E27FC236}">
                <a16:creationId xmlns:a16="http://schemas.microsoft.com/office/drawing/2014/main" id="{AE3A25C4-B43D-463D-9E5F-2BBD2BD29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268413"/>
            <a:ext cx="6119813"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CA8B575A-DFCC-4BAD-9F10-0D557AC274B4}"/>
              </a:ext>
            </a:extLst>
          </p:cNvPr>
          <p:cNvSpPr txBox="1">
            <a:spLocks noChangeArrowheads="1"/>
          </p:cNvSpPr>
          <p:nvPr/>
        </p:nvSpPr>
        <p:spPr bwMode="auto">
          <a:xfrm>
            <a:off x="323850" y="6378575"/>
            <a:ext cx="1474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
        <p:nvSpPr>
          <p:cNvPr id="97285" name="Text Box 5">
            <a:extLst>
              <a:ext uri="{FF2B5EF4-FFF2-40B4-BE49-F238E27FC236}">
                <a16:creationId xmlns:a16="http://schemas.microsoft.com/office/drawing/2014/main" id="{998AB6B8-D2A8-46FD-ABD6-608559F11934}"/>
              </a:ext>
            </a:extLst>
          </p:cNvPr>
          <p:cNvSpPr txBox="1">
            <a:spLocks noChangeArrowheads="1"/>
          </p:cNvSpPr>
          <p:nvPr/>
        </p:nvSpPr>
        <p:spPr bwMode="auto">
          <a:xfrm>
            <a:off x="2555875" y="5942013"/>
            <a:ext cx="62372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solidFill>
                  <a:srgbClr val="FFFF00"/>
                </a:solidFill>
              </a:rPr>
              <a:t>Lice</a:t>
            </a:r>
            <a:r>
              <a:rPr lang="it-IT" altLang="it-IT" sz="1800" b="1">
                <a:solidFill>
                  <a:srgbClr val="FFFF00"/>
                </a:solidFill>
              </a:rPr>
              <a:t>o</a:t>
            </a:r>
            <a:r>
              <a:rPr lang="pl-PL" altLang="it-IT" sz="1800" b="1">
                <a:solidFill>
                  <a:srgbClr val="FFFF00"/>
                </a:solidFill>
              </a:rPr>
              <a:t> Rosmini </a:t>
            </a:r>
            <a:r>
              <a:rPr lang="it-IT" altLang="it-IT" sz="1800" b="1">
                <a:solidFill>
                  <a:srgbClr val="FFFF00"/>
                </a:solidFill>
              </a:rPr>
              <a:t>di </a:t>
            </a:r>
            <a:r>
              <a:rPr lang="pl-PL" altLang="it-IT" sz="1800" b="1">
                <a:solidFill>
                  <a:srgbClr val="FFFF00"/>
                </a:solidFill>
              </a:rPr>
              <a:t>Trento „</a:t>
            </a:r>
            <a:r>
              <a:rPr lang="it-IT" altLang="it-IT" sz="1800" b="1">
                <a:solidFill>
                  <a:srgbClr val="FFFF00"/>
                </a:solidFill>
              </a:rPr>
              <a:t>Sulle orme di </a:t>
            </a:r>
            <a:r>
              <a:rPr lang="pl-PL" altLang="it-IT" sz="1800" b="1">
                <a:solidFill>
                  <a:srgbClr val="FFFF00"/>
                </a:solidFill>
              </a:rPr>
              <a:t>Copernic</a:t>
            </a:r>
            <a:r>
              <a:rPr lang="it-IT" altLang="it-IT" sz="1800" b="1">
                <a:solidFill>
                  <a:srgbClr val="FFFF00"/>
                </a:solidFill>
              </a:rPr>
              <a:t>o</a:t>
            </a:r>
            <a:r>
              <a:rPr lang="pl-PL" altLang="it-IT" sz="1800" b="1">
                <a:solidFill>
                  <a:srgbClr val="FFFF00"/>
                </a:solidFill>
              </a:rPr>
              <a:t>”</a:t>
            </a:r>
          </a:p>
          <a:p>
            <a:pPr eaLnBrk="1" hangingPunct="1">
              <a:spcBef>
                <a:spcPct val="0"/>
              </a:spcBef>
              <a:buFontTx/>
              <a:buNone/>
            </a:pPr>
            <a:r>
              <a:rPr lang="pl-PL" altLang="it-IT" sz="1800" b="1">
                <a:solidFill>
                  <a:srgbClr val="FFFF00"/>
                </a:solidFill>
              </a:rPr>
              <a:t>P</a:t>
            </a:r>
            <a:r>
              <a:rPr lang="pl-PL" altLang="it-IT" sz="1800">
                <a:solidFill>
                  <a:srgbClr val="FFFF00"/>
                </a:solidFill>
              </a:rPr>
              <a:t>ro</a:t>
            </a:r>
            <a:r>
              <a:rPr lang="it-IT" altLang="it-IT" sz="1800">
                <a:solidFill>
                  <a:srgbClr val="FFFF00"/>
                </a:solidFill>
              </a:rPr>
              <a:t>getto e implementazione</a:t>
            </a:r>
            <a:r>
              <a:rPr lang="pl-PL" altLang="it-IT" sz="1800">
                <a:solidFill>
                  <a:srgbClr val="FFFF00"/>
                </a:solidFill>
              </a:rPr>
              <a:t>: Maria Moser, Maria Karwasz, </a:t>
            </a:r>
            <a:endParaRPr lang="it-IT" altLang="it-IT" sz="1800">
              <a:solidFill>
                <a:srgbClr val="FFFF00"/>
              </a:solidFill>
            </a:endParaRPr>
          </a:p>
          <a:p>
            <a:pPr eaLnBrk="1" hangingPunct="1">
              <a:spcBef>
                <a:spcPct val="0"/>
              </a:spcBef>
              <a:buFontTx/>
              <a:buNone/>
            </a:pPr>
            <a:r>
              <a:rPr lang="pl-PL" altLang="it-IT" sz="1800">
                <a:solidFill>
                  <a:srgbClr val="FFFF00"/>
                </a:solidFill>
              </a:rPr>
              <a:t>G. Karwasz</a:t>
            </a:r>
            <a:r>
              <a:rPr lang="it-IT" altLang="it-IT" sz="1800">
                <a:solidFill>
                  <a:srgbClr val="FFFF00"/>
                </a:solidFill>
              </a:rPr>
              <a:t> Lezione</a:t>
            </a:r>
            <a:r>
              <a:rPr lang="pl-PL" altLang="it-IT" sz="1800">
                <a:solidFill>
                  <a:srgbClr val="FFFF00"/>
                </a:solidFill>
              </a:rPr>
              <a:t>: A. Strobel)</a:t>
            </a:r>
            <a:endParaRPr lang="en-US" altLang="it-IT" sz="1800">
              <a:solidFill>
                <a:srgbClr val="FFFF00"/>
              </a:solidFill>
            </a:endParaRPr>
          </a:p>
        </p:txBody>
      </p:sp>
      <p:sp>
        <p:nvSpPr>
          <p:cNvPr id="97286" name="Rectangle 6">
            <a:extLst>
              <a:ext uri="{FF2B5EF4-FFF2-40B4-BE49-F238E27FC236}">
                <a16:creationId xmlns:a16="http://schemas.microsoft.com/office/drawing/2014/main" id="{C739E711-358F-4B09-B6FB-454D779ABBC9}"/>
              </a:ext>
            </a:extLst>
          </p:cNvPr>
          <p:cNvSpPr>
            <a:spLocks noChangeArrowheads="1"/>
          </p:cNvSpPr>
          <p:nvPr/>
        </p:nvSpPr>
        <p:spPr bwMode="auto">
          <a:xfrm>
            <a:off x="6877050" y="4724400"/>
            <a:ext cx="192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solidFill>
                  <a:srgbClr val="FFFF00"/>
                </a:solidFill>
              </a:rPr>
              <a:t>Piwnice, III 2011</a:t>
            </a:r>
            <a:endParaRPr lang="en-US" altLang="it-IT" sz="1800" b="1">
              <a:solidFill>
                <a:srgbClr val="FF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2250557D-43FA-4A19-8A8A-A049711BBAAB}"/>
              </a:ext>
            </a:extLst>
          </p:cNvPr>
          <p:cNvSpPr>
            <a:spLocks noGrp="1" noChangeArrowheads="1"/>
          </p:cNvSpPr>
          <p:nvPr>
            <p:ph type="title"/>
          </p:nvPr>
        </p:nvSpPr>
        <p:spPr>
          <a:xfrm>
            <a:off x="395288" y="0"/>
            <a:ext cx="8229600" cy="1143000"/>
          </a:xfrm>
        </p:spPr>
        <p:txBody>
          <a:bodyPr/>
          <a:lstStyle/>
          <a:p>
            <a:r>
              <a:rPr lang="it-IT" altLang="it-IT" sz="3200">
                <a:solidFill>
                  <a:schemeClr val="accent2"/>
                </a:solidFill>
              </a:rPr>
              <a:t>Sembrano le montagne e le valli dei fiumi</a:t>
            </a:r>
            <a:endParaRPr lang="en-AU" altLang="it-IT" sz="3200">
              <a:solidFill>
                <a:schemeClr val="accent2"/>
              </a:solidFill>
            </a:endParaRPr>
          </a:p>
        </p:txBody>
      </p:sp>
      <p:sp>
        <p:nvSpPr>
          <p:cNvPr id="99331" name="Text Box 3">
            <a:extLst>
              <a:ext uri="{FF2B5EF4-FFF2-40B4-BE49-F238E27FC236}">
                <a16:creationId xmlns:a16="http://schemas.microsoft.com/office/drawing/2014/main" id="{9F84AB3C-1FFC-49CB-ABB0-6B6455BE160D}"/>
              </a:ext>
            </a:extLst>
          </p:cNvPr>
          <p:cNvSpPr txBox="1">
            <a:spLocks noChangeArrowheads="1"/>
          </p:cNvSpPr>
          <p:nvPr/>
        </p:nvSpPr>
        <p:spPr bwMode="auto">
          <a:xfrm>
            <a:off x="4140200" y="6491288"/>
            <a:ext cx="476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Kaniony, jak po rwących, ogromnych rzekach</a:t>
            </a:r>
            <a:endParaRPr lang="en-AU" altLang="it-IT" sz="1800">
              <a:solidFill>
                <a:schemeClr val="bg1"/>
              </a:solidFill>
            </a:endParaRPr>
          </a:p>
        </p:txBody>
      </p:sp>
      <p:sp>
        <p:nvSpPr>
          <p:cNvPr id="99332" name="Text Box 5">
            <a:extLst>
              <a:ext uri="{FF2B5EF4-FFF2-40B4-BE49-F238E27FC236}">
                <a16:creationId xmlns:a16="http://schemas.microsoft.com/office/drawing/2014/main" id="{7C6664EB-3998-42F9-B300-92F355C80E19}"/>
              </a:ext>
            </a:extLst>
          </p:cNvPr>
          <p:cNvSpPr txBox="1">
            <a:spLocks noChangeArrowheads="1"/>
          </p:cNvSpPr>
          <p:nvPr/>
        </p:nvSpPr>
        <p:spPr bwMode="auto">
          <a:xfrm>
            <a:off x="5867400" y="1773238"/>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Skaliste góry, </a:t>
            </a:r>
          </a:p>
          <a:p>
            <a:pPr eaLnBrk="1" hangingPunct="1">
              <a:spcBef>
                <a:spcPct val="0"/>
              </a:spcBef>
              <a:buFontTx/>
              <a:buNone/>
            </a:pPr>
            <a:r>
              <a:rPr lang="pl-PL" altLang="it-IT" sz="1800">
                <a:solidFill>
                  <a:schemeClr val="bg1"/>
                </a:solidFill>
              </a:rPr>
              <a:t>poorane kraterami</a:t>
            </a:r>
            <a:endParaRPr lang="en-AU" altLang="it-IT" sz="1800">
              <a:solidFill>
                <a:schemeClr val="bg1"/>
              </a:solidFill>
            </a:endParaRPr>
          </a:p>
        </p:txBody>
      </p:sp>
      <p:sp>
        <p:nvSpPr>
          <p:cNvPr id="99333" name="Text Box 7">
            <a:extLst>
              <a:ext uri="{FF2B5EF4-FFF2-40B4-BE49-F238E27FC236}">
                <a16:creationId xmlns:a16="http://schemas.microsoft.com/office/drawing/2014/main" id="{C9861B05-52EE-474B-A968-7E5DD48C8E6B}"/>
              </a:ext>
            </a:extLst>
          </p:cNvPr>
          <p:cNvSpPr txBox="1">
            <a:spLocks noChangeArrowheads="1"/>
          </p:cNvSpPr>
          <p:nvPr/>
        </p:nvSpPr>
        <p:spPr bwMode="auto">
          <a:xfrm>
            <a:off x="23177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sp>
        <p:nvSpPr>
          <p:cNvPr id="99334" name="Text Box 8">
            <a:extLst>
              <a:ext uri="{FF2B5EF4-FFF2-40B4-BE49-F238E27FC236}">
                <a16:creationId xmlns:a16="http://schemas.microsoft.com/office/drawing/2014/main" id="{AD836EE1-41EA-4672-B765-3FB8306097C9}"/>
              </a:ext>
            </a:extLst>
          </p:cNvPr>
          <p:cNvSpPr txBox="1">
            <a:spLocks noChangeArrowheads="1"/>
          </p:cNvSpPr>
          <p:nvPr/>
        </p:nvSpPr>
        <p:spPr bwMode="auto">
          <a:xfrm>
            <a:off x="250825" y="6491288"/>
            <a:ext cx="8778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 NASA</a:t>
            </a:r>
            <a:endParaRPr lang="en-AU" altLang="it-IT" sz="1800">
              <a:solidFill>
                <a:schemeClr val="hlink"/>
              </a:solidFill>
            </a:endParaRPr>
          </a:p>
        </p:txBody>
      </p:sp>
      <p:pic>
        <p:nvPicPr>
          <p:cNvPr id="99335" name="Picture 10">
            <a:extLst>
              <a:ext uri="{FF2B5EF4-FFF2-40B4-BE49-F238E27FC236}">
                <a16:creationId xmlns:a16="http://schemas.microsoft.com/office/drawing/2014/main" id="{0C4DCF02-2CC5-4569-8465-E8983E4B0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4581525"/>
            <a:ext cx="597693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1">
            <a:extLst>
              <a:ext uri="{FF2B5EF4-FFF2-40B4-BE49-F238E27FC236}">
                <a16:creationId xmlns:a16="http://schemas.microsoft.com/office/drawing/2014/main" id="{7E8A3D4D-43ED-49E2-902B-A787965D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54513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16B8001-4895-437B-838F-19D511FC39D3}"/>
              </a:ext>
            </a:extLst>
          </p:cNvPr>
          <p:cNvSpPr>
            <a:spLocks noGrp="1" noChangeArrowheads="1"/>
          </p:cNvSpPr>
          <p:nvPr>
            <p:ph type="title"/>
          </p:nvPr>
        </p:nvSpPr>
        <p:spPr>
          <a:xfrm>
            <a:off x="323850" y="266700"/>
            <a:ext cx="8686800" cy="1143000"/>
          </a:xfrm>
        </p:spPr>
        <p:txBody>
          <a:bodyPr/>
          <a:lstStyle/>
          <a:p>
            <a:pPr eaLnBrk="1" hangingPunct="1"/>
            <a:r>
              <a:rPr lang="it-IT" altLang="it-IT" sz="3200">
                <a:solidFill>
                  <a:schemeClr val="accent2"/>
                </a:solidFill>
              </a:rPr>
              <a:t>Giove</a:t>
            </a:r>
            <a:r>
              <a:rPr lang="pl-PL" altLang="it-IT" sz="3200">
                <a:solidFill>
                  <a:schemeClr val="accent2"/>
                </a:solidFill>
              </a:rPr>
              <a:t> </a:t>
            </a:r>
            <a:r>
              <a:rPr lang="it-IT" altLang="it-IT" sz="3200">
                <a:solidFill>
                  <a:schemeClr val="accent2"/>
                </a:solidFill>
              </a:rPr>
              <a:t>e suoi quattro satelliti</a:t>
            </a:r>
            <a:br>
              <a:rPr lang="it-IT" altLang="it-IT" sz="3200">
                <a:solidFill>
                  <a:schemeClr val="accent2"/>
                </a:solidFill>
              </a:rPr>
            </a:br>
            <a:r>
              <a:rPr lang="it-IT" altLang="it-IT" sz="3200">
                <a:solidFill>
                  <a:schemeClr val="accent2"/>
                </a:solidFill>
              </a:rPr>
              <a:t>(pianeti Medicei, Galileo, 1610)</a:t>
            </a:r>
            <a:br>
              <a:rPr lang="pl-PL" altLang="it-IT" sz="3600">
                <a:solidFill>
                  <a:schemeClr val="accent2"/>
                </a:solidFill>
              </a:rPr>
            </a:br>
            <a:endParaRPr lang="en-AU" altLang="it-IT" sz="3600">
              <a:solidFill>
                <a:schemeClr val="accent2"/>
              </a:solidFill>
            </a:endParaRPr>
          </a:p>
        </p:txBody>
      </p:sp>
      <p:pic>
        <p:nvPicPr>
          <p:cNvPr id="100355" name="Picture 4">
            <a:extLst>
              <a:ext uri="{FF2B5EF4-FFF2-40B4-BE49-F238E27FC236}">
                <a16:creationId xmlns:a16="http://schemas.microsoft.com/office/drawing/2014/main" id="{E0F90A5F-6CCA-493B-9C4A-CAB379220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190625"/>
            <a:ext cx="61595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5">
            <a:extLst>
              <a:ext uri="{FF2B5EF4-FFF2-40B4-BE49-F238E27FC236}">
                <a16:creationId xmlns:a16="http://schemas.microsoft.com/office/drawing/2014/main" id="{3F62A9EE-C7C9-4220-B17F-489144C5270B}"/>
              </a:ext>
            </a:extLst>
          </p:cNvPr>
          <p:cNvSpPr>
            <a:spLocks noChangeArrowheads="1"/>
          </p:cNvSpPr>
          <p:nvPr/>
        </p:nvSpPr>
        <p:spPr bwMode="auto">
          <a:xfrm>
            <a:off x="403225" y="5657850"/>
            <a:ext cx="7777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Si possono vedere con un binocolo: a parte le righe spettrali dell’elio (He) è il quadro più bello della Natura </a:t>
            </a:r>
            <a:r>
              <a:rPr lang="pl-PL" altLang="it-IT" sz="1600">
                <a:solidFill>
                  <a:srgbClr val="000099"/>
                </a:solidFill>
              </a:rPr>
              <a:t> </a:t>
            </a:r>
            <a:endParaRPr lang="en-AU" altLang="it-IT" sz="1600">
              <a:solidFill>
                <a:srgbClr val="000099"/>
              </a:solidFill>
            </a:endParaRPr>
          </a:p>
        </p:txBody>
      </p:sp>
      <p:sp>
        <p:nvSpPr>
          <p:cNvPr id="100357" name="Text Box 6">
            <a:extLst>
              <a:ext uri="{FF2B5EF4-FFF2-40B4-BE49-F238E27FC236}">
                <a16:creationId xmlns:a16="http://schemas.microsoft.com/office/drawing/2014/main" id="{95792033-19CF-48E3-9EDF-F499F6B10470}"/>
              </a:ext>
            </a:extLst>
          </p:cNvPr>
          <p:cNvSpPr txBox="1">
            <a:spLocks noChangeArrowheads="1"/>
          </p:cNvSpPr>
          <p:nvPr/>
        </p:nvSpPr>
        <p:spPr bwMode="auto">
          <a:xfrm>
            <a:off x="377825" y="4972050"/>
            <a:ext cx="58801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 periodi di rotazione sono in risonanza</a:t>
            </a:r>
            <a:r>
              <a:rPr lang="pl-PL" altLang="it-IT" sz="2000">
                <a:solidFill>
                  <a:srgbClr val="000099"/>
                </a:solidFill>
              </a:rPr>
              <a:t>: 1:2:4: (10)</a:t>
            </a:r>
            <a:endParaRPr lang="it-IT" altLang="it-IT" sz="2000">
              <a:solidFill>
                <a:srgbClr val="000099"/>
              </a:solidFill>
            </a:endParaRPr>
          </a:p>
          <a:p>
            <a:pPr eaLnBrk="1" hangingPunct="1">
              <a:spcBef>
                <a:spcPct val="0"/>
              </a:spcBef>
              <a:buFontTx/>
              <a:buNone/>
            </a:pPr>
            <a:r>
              <a:rPr lang="it-IT" altLang="it-IT" sz="2000">
                <a:solidFill>
                  <a:srgbClr val="000099"/>
                </a:solidFill>
              </a:rPr>
              <a:t>Il periodo di rotazione dell’Io è di 1,77 giorni. </a:t>
            </a:r>
            <a:endParaRPr lang="en-AU" altLang="it-IT" sz="2000">
              <a:solidFill>
                <a:srgbClr val="000099"/>
              </a:solidFill>
            </a:endParaRPr>
          </a:p>
        </p:txBody>
      </p:sp>
      <p:sp>
        <p:nvSpPr>
          <p:cNvPr id="100358" name="Rectangle 5">
            <a:extLst>
              <a:ext uri="{FF2B5EF4-FFF2-40B4-BE49-F238E27FC236}">
                <a16:creationId xmlns:a16="http://schemas.microsoft.com/office/drawing/2014/main" id="{933B5CB1-553D-4485-8239-2FB10984C941}"/>
              </a:ext>
            </a:extLst>
          </p:cNvPr>
          <p:cNvSpPr>
            <a:spLocks noChangeArrowheads="1"/>
          </p:cNvSpPr>
          <p:nvPr/>
        </p:nvSpPr>
        <p:spPr bwMode="auto">
          <a:xfrm>
            <a:off x="6551613" y="1425575"/>
            <a:ext cx="259238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Io, Europa,</a:t>
            </a:r>
          </a:p>
          <a:p>
            <a:pPr eaLnBrk="1" hangingPunct="1">
              <a:spcBef>
                <a:spcPct val="0"/>
              </a:spcBef>
              <a:buFontTx/>
              <a:buNone/>
            </a:pPr>
            <a:r>
              <a:rPr lang="it-IT" altLang="it-IT" sz="2000">
                <a:solidFill>
                  <a:srgbClr val="000099"/>
                </a:solidFill>
              </a:rPr>
              <a:t>Ganimede,</a:t>
            </a:r>
          </a:p>
          <a:p>
            <a:pPr eaLnBrk="1" hangingPunct="1">
              <a:spcBef>
                <a:spcPct val="0"/>
              </a:spcBef>
              <a:buFontTx/>
              <a:buNone/>
            </a:pPr>
            <a:r>
              <a:rPr lang="it-IT" altLang="it-IT" sz="2000">
                <a:solidFill>
                  <a:srgbClr val="000099"/>
                </a:solidFill>
              </a:rPr>
              <a:t>Callisto.</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Perfettamente</a:t>
            </a:r>
          </a:p>
          <a:p>
            <a:pPr eaLnBrk="1" hangingPunct="1">
              <a:spcBef>
                <a:spcPct val="0"/>
              </a:spcBef>
              <a:buFontTx/>
              <a:buNone/>
            </a:pPr>
            <a:r>
              <a:rPr lang="it-IT" altLang="it-IT" sz="2000">
                <a:solidFill>
                  <a:srgbClr val="000099"/>
                </a:solidFill>
              </a:rPr>
              <a:t>allineati, sono</a:t>
            </a:r>
          </a:p>
          <a:p>
            <a:pPr eaLnBrk="1" hangingPunct="1">
              <a:spcBef>
                <a:spcPct val="0"/>
              </a:spcBef>
              <a:buFontTx/>
              <a:buNone/>
            </a:pPr>
            <a:r>
              <a:rPr lang="it-IT" altLang="it-IT" sz="2000">
                <a:solidFill>
                  <a:srgbClr val="000099"/>
                </a:solidFill>
              </a:rPr>
              <a:t>come un piccolo</a:t>
            </a:r>
          </a:p>
          <a:p>
            <a:pPr eaLnBrk="1" hangingPunct="1">
              <a:spcBef>
                <a:spcPct val="0"/>
              </a:spcBef>
              <a:buFontTx/>
              <a:buNone/>
            </a:pPr>
            <a:r>
              <a:rPr lang="it-IT" altLang="it-IT" sz="2000">
                <a:solidFill>
                  <a:srgbClr val="000099"/>
                </a:solidFill>
              </a:rPr>
              <a:t>sistema planetario, </a:t>
            </a:r>
          </a:p>
          <a:p>
            <a:pPr eaLnBrk="1" hangingPunct="1">
              <a:spcBef>
                <a:spcPct val="0"/>
              </a:spcBef>
              <a:buFontTx/>
              <a:buNone/>
            </a:pPr>
            <a:r>
              <a:rPr lang="it-IT" altLang="it-IT" sz="2000">
                <a:solidFill>
                  <a:srgbClr val="000099"/>
                </a:solidFill>
              </a:rPr>
              <a:t>che cambia ogni</a:t>
            </a:r>
          </a:p>
          <a:p>
            <a:pPr eaLnBrk="1" hangingPunct="1">
              <a:spcBef>
                <a:spcPct val="0"/>
              </a:spcBef>
              <a:buFontTx/>
              <a:buNone/>
            </a:pPr>
            <a:r>
              <a:rPr lang="it-IT" altLang="it-IT" sz="2000">
                <a:solidFill>
                  <a:srgbClr val="000099"/>
                </a:solidFill>
              </a:rPr>
              <a:t>notte  </a:t>
            </a:r>
            <a:endParaRPr lang="en-AU" altLang="it-IT" sz="1600">
              <a:solidFill>
                <a:srgbClr val="000099"/>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C3D0093-A335-4656-B7BE-7B90ABF17F27}"/>
              </a:ext>
            </a:extLst>
          </p:cNvPr>
          <p:cNvSpPr>
            <a:spLocks noGrp="1" noChangeArrowheads="1"/>
          </p:cNvSpPr>
          <p:nvPr>
            <p:ph type="title"/>
          </p:nvPr>
        </p:nvSpPr>
        <p:spPr/>
        <p:txBody>
          <a:bodyPr/>
          <a:lstStyle/>
          <a:p>
            <a:pPr eaLnBrk="1" hangingPunct="1"/>
            <a:r>
              <a:rPr lang="pl-PL" altLang="it-IT" sz="3200">
                <a:solidFill>
                  <a:schemeClr val="accent2"/>
                </a:solidFill>
              </a:rPr>
              <a:t>Io: </a:t>
            </a:r>
            <a:r>
              <a:rPr lang="it-IT" altLang="it-IT" sz="3200">
                <a:solidFill>
                  <a:schemeClr val="accent2"/>
                </a:solidFill>
              </a:rPr>
              <a:t>i geyser di km altezza di zolfo liquido</a:t>
            </a:r>
            <a:endParaRPr lang="en-AU" altLang="it-IT" sz="3200">
              <a:solidFill>
                <a:schemeClr val="accent2"/>
              </a:solidFill>
            </a:endParaRPr>
          </a:p>
        </p:txBody>
      </p:sp>
      <p:pic>
        <p:nvPicPr>
          <p:cNvPr id="101379" name="Picture 4">
            <a:extLst>
              <a:ext uri="{FF2B5EF4-FFF2-40B4-BE49-F238E27FC236}">
                <a16:creationId xmlns:a16="http://schemas.microsoft.com/office/drawing/2014/main" id="{EA011311-D644-4080-A7DD-A0D8111C9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357313"/>
            <a:ext cx="795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6">
            <a:extLst>
              <a:ext uri="{FF2B5EF4-FFF2-40B4-BE49-F238E27FC236}">
                <a16:creationId xmlns:a16="http://schemas.microsoft.com/office/drawing/2014/main" id="{91BA3066-0E92-4D74-9026-CBB78E6448D3}"/>
              </a:ext>
            </a:extLst>
          </p:cNvPr>
          <p:cNvSpPr>
            <a:spLocks noChangeArrowheads="1"/>
          </p:cNvSpPr>
          <p:nvPr/>
        </p:nvSpPr>
        <p:spPr bwMode="auto">
          <a:xfrm>
            <a:off x="447675" y="5661025"/>
            <a:ext cx="751522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Il corpo (pianeta/ satellite) geologicamente più attivo </a:t>
            </a:r>
          </a:p>
          <a:p>
            <a:pPr eaLnBrk="1" hangingPunct="1">
              <a:spcBef>
                <a:spcPct val="0"/>
              </a:spcBef>
              <a:buFontTx/>
              <a:buNone/>
            </a:pPr>
            <a:r>
              <a:rPr lang="it-IT" altLang="it-IT" sz="2200">
                <a:solidFill>
                  <a:srgbClr val="000099"/>
                </a:solidFill>
              </a:rPr>
              <a:t>nel Sistema Solare: 300 vulcani, geyser alti anche 500 km.</a:t>
            </a:r>
          </a:p>
          <a:p>
            <a:pPr eaLnBrk="1" hangingPunct="1">
              <a:spcBef>
                <a:spcPct val="0"/>
              </a:spcBef>
              <a:buFontTx/>
              <a:buNone/>
            </a:pPr>
            <a:r>
              <a:rPr lang="it-IT" altLang="it-IT" sz="2200">
                <a:solidFill>
                  <a:srgbClr val="000099"/>
                </a:solidFill>
              </a:rPr>
              <a:t>Temperatura sulla superficie fino a 2000°C.</a:t>
            </a:r>
            <a:endParaRPr lang="en-AU" altLang="it-IT" sz="2200">
              <a:solidFill>
                <a:srgbClr val="000099"/>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D13496ED-905D-4D14-B963-163EC6B47E06}"/>
              </a:ext>
            </a:extLst>
          </p:cNvPr>
          <p:cNvSpPr>
            <a:spLocks noGrp="1" noChangeArrowheads="1"/>
          </p:cNvSpPr>
          <p:nvPr>
            <p:ph type="title"/>
          </p:nvPr>
        </p:nvSpPr>
        <p:spPr>
          <a:xfrm>
            <a:off x="468313" y="0"/>
            <a:ext cx="8229600" cy="1143000"/>
          </a:xfrm>
        </p:spPr>
        <p:txBody>
          <a:bodyPr/>
          <a:lstStyle/>
          <a:p>
            <a:pPr eaLnBrk="1" hangingPunct="1"/>
            <a:r>
              <a:rPr lang="pl-PL" altLang="it-IT" sz="3600">
                <a:solidFill>
                  <a:schemeClr val="accent2"/>
                </a:solidFill>
              </a:rPr>
              <a:t>Bye-bye </a:t>
            </a:r>
            <a:r>
              <a:rPr lang="it-IT" altLang="it-IT" sz="3600">
                <a:solidFill>
                  <a:schemeClr val="accent2"/>
                </a:solidFill>
              </a:rPr>
              <a:t>pianeta blu</a:t>
            </a:r>
            <a:r>
              <a:rPr lang="pl-PL" altLang="it-IT" sz="3600">
                <a:solidFill>
                  <a:schemeClr val="accent2"/>
                </a:solidFill>
              </a:rPr>
              <a:t>!</a:t>
            </a:r>
            <a:endParaRPr lang="en-AU" altLang="it-IT" sz="3600">
              <a:solidFill>
                <a:schemeClr val="accent2"/>
              </a:solidFill>
            </a:endParaRPr>
          </a:p>
        </p:txBody>
      </p:sp>
      <p:pic>
        <p:nvPicPr>
          <p:cNvPr id="102403" name="Picture 3">
            <a:extLst>
              <a:ext uri="{FF2B5EF4-FFF2-40B4-BE49-F238E27FC236}">
                <a16:creationId xmlns:a16="http://schemas.microsoft.com/office/drawing/2014/main" id="{0D738684-66AD-476D-ADC6-E6BBBCCA0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81075"/>
            <a:ext cx="7634287"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BF813AD-B891-470A-8157-6661D4DADA43}"/>
              </a:ext>
            </a:extLst>
          </p:cNvPr>
          <p:cNvSpPr>
            <a:spLocks noGrp="1" noChangeArrowheads="1"/>
          </p:cNvSpPr>
          <p:nvPr>
            <p:ph type="ctrTitle"/>
          </p:nvPr>
        </p:nvSpPr>
        <p:spPr>
          <a:xfrm>
            <a:off x="1835150" y="-273050"/>
            <a:ext cx="6477000" cy="1470025"/>
          </a:xfrm>
        </p:spPr>
        <p:txBody>
          <a:bodyPr anchor="ctr"/>
          <a:lstStyle/>
          <a:p>
            <a:pPr algn="r" eaLnBrk="1" hangingPunct="1"/>
            <a:r>
              <a:rPr lang="it-IT" altLang="it-IT" sz="4000"/>
              <a:t>Terra</a:t>
            </a:r>
            <a:r>
              <a:rPr lang="pl-PL" altLang="it-IT" sz="4000"/>
              <a:t> – </a:t>
            </a:r>
            <a:r>
              <a:rPr lang="it-IT" altLang="it-IT" sz="4000"/>
              <a:t>un pianeta unico</a:t>
            </a:r>
            <a:endParaRPr lang="en-US" altLang="it-IT" sz="4000"/>
          </a:p>
        </p:txBody>
      </p:sp>
      <p:sp>
        <p:nvSpPr>
          <p:cNvPr id="2052" name="Text Box 4">
            <a:extLst>
              <a:ext uri="{FF2B5EF4-FFF2-40B4-BE49-F238E27FC236}">
                <a16:creationId xmlns:a16="http://schemas.microsoft.com/office/drawing/2014/main" id="{4D53D21B-43BF-4FD9-BD32-266202688556}"/>
              </a:ext>
            </a:extLst>
          </p:cNvPr>
          <p:cNvSpPr txBox="1">
            <a:spLocks noChangeArrowheads="1"/>
          </p:cNvSpPr>
          <p:nvPr/>
        </p:nvSpPr>
        <p:spPr bwMode="auto">
          <a:xfrm>
            <a:off x="3851275" y="5876925"/>
            <a:ext cx="483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0000FF"/>
                </a:solidFill>
              </a:rPr>
              <a:t>http://dydaktyka.fizyka.umk.pl</a:t>
            </a:r>
            <a:endParaRPr lang="en-US" altLang="it-IT" sz="2800">
              <a:solidFill>
                <a:srgbClr val="0000FF"/>
              </a:solidFill>
            </a:endParaRPr>
          </a:p>
        </p:txBody>
      </p:sp>
      <p:sp>
        <p:nvSpPr>
          <p:cNvPr id="103428" name="Text Box 7">
            <a:extLst>
              <a:ext uri="{FF2B5EF4-FFF2-40B4-BE49-F238E27FC236}">
                <a16:creationId xmlns:a16="http://schemas.microsoft.com/office/drawing/2014/main" id="{FA28CCAA-C786-43B6-8AAE-8981F3C2EAFF}"/>
              </a:ext>
            </a:extLst>
          </p:cNvPr>
          <p:cNvSpPr txBox="1">
            <a:spLocks noChangeArrowheads="1"/>
          </p:cNvSpPr>
          <p:nvPr/>
        </p:nvSpPr>
        <p:spPr bwMode="auto">
          <a:xfrm>
            <a:off x="412750" y="4281488"/>
            <a:ext cx="83534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i="1">
                <a:solidFill>
                  <a:srgbClr val="002060"/>
                </a:solidFill>
              </a:rPr>
              <a:t>Grzegorz Karwasz</a:t>
            </a:r>
          </a:p>
          <a:p>
            <a:pPr eaLnBrk="1" hangingPunct="1">
              <a:spcBef>
                <a:spcPct val="0"/>
              </a:spcBef>
              <a:buFontTx/>
              <a:buNone/>
            </a:pPr>
            <a:endParaRPr lang="pl-PL" altLang="it-IT" sz="2800" i="1">
              <a:solidFill>
                <a:srgbClr val="002060"/>
              </a:solidFill>
            </a:endParaRPr>
          </a:p>
          <a:p>
            <a:pPr eaLnBrk="1" hangingPunct="1">
              <a:spcBef>
                <a:spcPct val="0"/>
              </a:spcBef>
              <a:buFontTx/>
              <a:buNone/>
            </a:pPr>
            <a:r>
              <a:rPr lang="it-IT" altLang="it-IT" sz="2800" i="1">
                <a:solidFill>
                  <a:srgbClr val="002060"/>
                </a:solidFill>
              </a:rPr>
              <a:t>Insegnare STEAM in chiave interdisciplinare</a:t>
            </a:r>
          </a:p>
          <a:p>
            <a:pPr eaLnBrk="1" hangingPunct="1">
              <a:spcBef>
                <a:spcPct val="0"/>
              </a:spcBef>
              <a:buFontTx/>
              <a:buNone/>
            </a:pPr>
            <a:r>
              <a:rPr lang="it-IT" altLang="it-IT" sz="2800" i="1">
                <a:solidFill>
                  <a:srgbClr val="002060"/>
                </a:solidFill>
              </a:rPr>
              <a:t>Lezione 3</a:t>
            </a:r>
            <a:endParaRPr lang="pl-PL" altLang="it-IT" sz="2800" i="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1+#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F9589DB-A8E5-4CED-8380-C90F40836C37}"/>
              </a:ext>
            </a:extLst>
          </p:cNvPr>
          <p:cNvSpPr>
            <a:spLocks noGrp="1" noChangeArrowheads="1"/>
          </p:cNvSpPr>
          <p:nvPr>
            <p:ph type="ctrTitle"/>
          </p:nvPr>
        </p:nvSpPr>
        <p:spPr>
          <a:xfrm>
            <a:off x="30163" y="1946275"/>
            <a:ext cx="3821112" cy="1470025"/>
          </a:xfrm>
        </p:spPr>
        <p:txBody>
          <a:bodyPr anchor="ctr"/>
          <a:lstStyle/>
          <a:p>
            <a:pPr algn="l" eaLnBrk="1" hangingPunct="1"/>
            <a:r>
              <a:rPr lang="it-IT" altLang="it-IT" sz="2800"/>
              <a:t>Non solo la ‘geo-grafia’ si (pre)occupa per la Terra: anche diverse scienze fisiche studiano i fenomeni sul nostro pianeta</a:t>
            </a:r>
            <a:endParaRPr lang="en-AU" altLang="it-IT" sz="2800"/>
          </a:p>
        </p:txBody>
      </p:sp>
      <p:pic>
        <p:nvPicPr>
          <p:cNvPr id="104451" name="Picture 5">
            <a:extLst>
              <a:ext uri="{FF2B5EF4-FFF2-40B4-BE49-F238E27FC236}">
                <a16:creationId xmlns:a16="http://schemas.microsoft.com/office/drawing/2014/main" id="{36ACEAFD-0598-42B1-B38D-00BC7C577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33375"/>
            <a:ext cx="4638675"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Tokamak_Cutaway_Baseline_Nov10">
            <a:extLst>
              <a:ext uri="{FF2B5EF4-FFF2-40B4-BE49-F238E27FC236}">
                <a16:creationId xmlns:a16="http://schemas.microsoft.com/office/drawing/2014/main" id="{4B74C1CF-E6E1-42F7-98F6-EFFBA1CD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141663"/>
            <a:ext cx="47117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469C0F90-A358-41DA-BE54-37261F4907DD}"/>
              </a:ext>
            </a:extLst>
          </p:cNvPr>
          <p:cNvSpPr>
            <a:spLocks noGrp="1" noChangeArrowheads="1"/>
          </p:cNvSpPr>
          <p:nvPr>
            <p:ph type="title" idx="4294967295"/>
          </p:nvPr>
        </p:nvSpPr>
        <p:spPr>
          <a:xfrm>
            <a:off x="727075" y="-3175"/>
            <a:ext cx="7693025" cy="471488"/>
          </a:xfrm>
        </p:spPr>
        <p:txBody>
          <a:bodyPr/>
          <a:lstStyle/>
          <a:p>
            <a:pPr eaLnBrk="1" hangingPunct="1"/>
            <a:r>
              <a:rPr lang="pl-PL" altLang="it-IT" sz="3600"/>
              <a:t>Reattore termonucleare</a:t>
            </a:r>
            <a:endParaRPr lang="en-US" altLang="it-IT" sz="3600"/>
          </a:p>
        </p:txBody>
      </p:sp>
      <p:pic>
        <p:nvPicPr>
          <p:cNvPr id="11268" name="Picture 2" descr="REACTOR1">
            <a:extLst>
              <a:ext uri="{FF2B5EF4-FFF2-40B4-BE49-F238E27FC236}">
                <a16:creationId xmlns:a16="http://schemas.microsoft.com/office/drawing/2014/main" id="{E7300EFE-4B8B-4DA7-8409-ED2A12A94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6438900"/>
            <a:ext cx="5778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B7B37223-23A3-4825-9254-35886591E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92150"/>
            <a:ext cx="50403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A30D22CB-AE4D-4FC4-96D5-549FB4546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549275"/>
            <a:ext cx="18669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a:extLst>
              <a:ext uri="{FF2B5EF4-FFF2-40B4-BE49-F238E27FC236}">
                <a16:creationId xmlns:a16="http://schemas.microsoft.com/office/drawing/2014/main" id="{61CC0D60-8B28-41C9-9EA1-F84ED94F30C7}"/>
              </a:ext>
            </a:extLst>
          </p:cNvPr>
          <p:cNvSpPr txBox="1">
            <a:spLocks noChangeArrowheads="1"/>
          </p:cNvSpPr>
          <p:nvPr/>
        </p:nvSpPr>
        <p:spPr bwMode="auto">
          <a:xfrm>
            <a:off x="5651500" y="4581525"/>
            <a:ext cx="28654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Reattore </a:t>
            </a:r>
            <a:r>
              <a:rPr lang="it-IT" altLang="it-IT" sz="1800"/>
              <a:t>sperimentale</a:t>
            </a:r>
            <a:endParaRPr lang="pl-PL" altLang="it-IT" sz="1800"/>
          </a:p>
          <a:p>
            <a:pPr eaLnBrk="1" hangingPunct="1">
              <a:spcBef>
                <a:spcPct val="0"/>
              </a:spcBef>
              <a:buFontTx/>
              <a:buNone/>
            </a:pPr>
            <a:r>
              <a:rPr lang="pl-PL" altLang="it-IT" sz="1800"/>
              <a:t>ITER</a:t>
            </a:r>
            <a:r>
              <a:rPr lang="it-IT" altLang="it-IT" sz="1800"/>
              <a:t>, Cadarache, Francia</a:t>
            </a:r>
          </a:p>
          <a:p>
            <a:pPr eaLnBrk="1" hangingPunct="1">
              <a:spcBef>
                <a:spcPct val="0"/>
              </a:spcBef>
              <a:buFontTx/>
              <a:buNone/>
            </a:pPr>
            <a:r>
              <a:rPr lang="it-IT" altLang="it-IT" sz="1800"/>
              <a:t>13 mld €</a:t>
            </a:r>
            <a:endParaRPr lang="pl-PL" altLang="it-IT" sz="1800"/>
          </a:p>
        </p:txBody>
      </p:sp>
      <p:sp>
        <p:nvSpPr>
          <p:cNvPr id="11272" name="Text Box 8">
            <a:extLst>
              <a:ext uri="{FF2B5EF4-FFF2-40B4-BE49-F238E27FC236}">
                <a16:creationId xmlns:a16="http://schemas.microsoft.com/office/drawing/2014/main" id="{9FB8F5CB-8890-421C-AB83-1C8A192BBB6C}"/>
              </a:ext>
            </a:extLst>
          </p:cNvPr>
          <p:cNvSpPr txBox="1">
            <a:spLocks noChangeArrowheads="1"/>
          </p:cNvSpPr>
          <p:nvPr/>
        </p:nvSpPr>
        <p:spPr bwMode="auto">
          <a:xfrm>
            <a:off x="6659563" y="3213100"/>
            <a:ext cx="169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t>150 mln </a:t>
            </a:r>
            <a:r>
              <a:rPr lang="en-US" altLang="it-IT" sz="2400"/>
              <a:t>°</a:t>
            </a:r>
            <a:r>
              <a:rPr lang="pl-PL" altLang="it-IT" sz="2400"/>
              <a:t>C</a:t>
            </a:r>
            <a:endParaRPr lang="en-US" altLang="it-IT" sz="2400"/>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7DD0BC3D-5D6C-4006-8CDE-269009588544}"/>
              </a:ext>
            </a:extLst>
          </p:cNvPr>
          <p:cNvSpPr>
            <a:spLocks noGrp="1" noChangeArrowheads="1"/>
          </p:cNvSpPr>
          <p:nvPr>
            <p:ph type="title"/>
          </p:nvPr>
        </p:nvSpPr>
        <p:spPr/>
        <p:txBody>
          <a:bodyPr/>
          <a:lstStyle/>
          <a:p>
            <a:pPr eaLnBrk="1" hangingPunct="1"/>
            <a:r>
              <a:rPr lang="it-IT" altLang="it-IT" sz="3600"/>
              <a:t>Queste esplosioni diventano fornaci per gli elementi chimici pesanti</a:t>
            </a:r>
          </a:p>
        </p:txBody>
      </p:sp>
      <p:sp>
        <p:nvSpPr>
          <p:cNvPr id="105475" name="CasellaDiTesto 4">
            <a:extLst>
              <a:ext uri="{FF2B5EF4-FFF2-40B4-BE49-F238E27FC236}">
                <a16:creationId xmlns:a16="http://schemas.microsoft.com/office/drawing/2014/main" id="{FF2B9359-FF52-42F2-9CCE-CF21A0B1DB6F}"/>
              </a:ext>
            </a:extLst>
          </p:cNvPr>
          <p:cNvSpPr txBox="1">
            <a:spLocks noChangeArrowheads="1"/>
          </p:cNvSpPr>
          <p:nvPr/>
        </p:nvSpPr>
        <p:spPr bwMode="auto">
          <a:xfrm>
            <a:off x="214313" y="5832475"/>
            <a:ext cx="87153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i="1">
                <a:hlinkClick r:id="rId2"/>
              </a:rPr>
              <a:t>https://youtu.be/iMtT-4fTkjQ</a:t>
            </a:r>
            <a:endParaRPr lang="it-IT" altLang="it-IT" sz="1800" b="1" i="1"/>
          </a:p>
          <a:p>
            <a:pPr eaLnBrk="1" hangingPunct="1">
              <a:spcBef>
                <a:spcPct val="0"/>
              </a:spcBef>
              <a:buFontTx/>
              <a:buNone/>
            </a:pPr>
            <a:r>
              <a:rPr lang="it-IT" altLang="it-IT" sz="1600" i="1">
                <a:hlinkClick r:id="rId3"/>
              </a:rPr>
              <a:t>https://www.universetoday.com/153993/astronomers-watch-a-star-die-and-then-explode-as-a-supernova/</a:t>
            </a:r>
            <a:endParaRPr lang="it-IT" altLang="it-IT" sz="1600" i="1"/>
          </a:p>
        </p:txBody>
      </p:sp>
      <p:pic>
        <p:nvPicPr>
          <p:cNvPr id="105476" name="Picture 2">
            <a:extLst>
              <a:ext uri="{FF2B5EF4-FFF2-40B4-BE49-F238E27FC236}">
                <a16:creationId xmlns:a16="http://schemas.microsoft.com/office/drawing/2014/main" id="{2DFF7CFA-BD02-4019-9834-FB54933A3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1433513"/>
            <a:ext cx="48641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CasellaDiTesto 7">
            <a:extLst>
              <a:ext uri="{FF2B5EF4-FFF2-40B4-BE49-F238E27FC236}">
                <a16:creationId xmlns:a16="http://schemas.microsoft.com/office/drawing/2014/main" id="{A2D1FB96-C3BC-4BA2-AC39-B1BD819F00C3}"/>
              </a:ext>
            </a:extLst>
          </p:cNvPr>
          <p:cNvSpPr txBox="1">
            <a:spLocks noChangeArrowheads="1"/>
          </p:cNvSpPr>
          <p:nvPr/>
        </p:nvSpPr>
        <p:spPr bwMode="auto">
          <a:xfrm>
            <a:off x="422275" y="4518025"/>
            <a:ext cx="8224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t>La stelle si spegne e collassa su sé stessa. Elementi chimici, sotto un’enorme pressione, si fondono, in elementi più pesanti, come rame, selenio, piombo, e anche uranio </a:t>
            </a:r>
            <a:endParaRPr lang="it-IT" altLang="it-IT" sz="2400" i="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9ABFC99-2829-4FAA-B854-672E1775F114}"/>
              </a:ext>
            </a:extLst>
          </p:cNvPr>
          <p:cNvSpPr>
            <a:spLocks noGrp="1" noChangeArrowheads="1"/>
          </p:cNvSpPr>
          <p:nvPr>
            <p:ph type="title"/>
          </p:nvPr>
        </p:nvSpPr>
        <p:spPr/>
        <p:txBody>
          <a:bodyPr/>
          <a:lstStyle/>
          <a:p>
            <a:r>
              <a:rPr lang="it-IT" altLang="it-IT" sz="3600"/>
              <a:t>Qual è l’età della Terra? </a:t>
            </a:r>
            <a:endParaRPr lang="pl-PL" altLang="it-IT" sz="3600"/>
          </a:p>
        </p:txBody>
      </p:sp>
      <p:pic>
        <p:nvPicPr>
          <p:cNvPr id="106499" name="Picture 3">
            <a:extLst>
              <a:ext uri="{FF2B5EF4-FFF2-40B4-BE49-F238E27FC236}">
                <a16:creationId xmlns:a16="http://schemas.microsoft.com/office/drawing/2014/main" id="{F8D93971-E9CD-448C-BE69-F9EC6C934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341438"/>
            <a:ext cx="4784725" cy="391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0" name="Oval 4">
            <a:extLst>
              <a:ext uri="{FF2B5EF4-FFF2-40B4-BE49-F238E27FC236}">
                <a16:creationId xmlns:a16="http://schemas.microsoft.com/office/drawing/2014/main" id="{71BFC6AB-BB20-4F37-9FDE-B6F4AFA7D995}"/>
              </a:ext>
            </a:extLst>
          </p:cNvPr>
          <p:cNvSpPr>
            <a:spLocks noChangeArrowheads="1"/>
          </p:cNvSpPr>
          <p:nvPr/>
        </p:nvSpPr>
        <p:spPr bwMode="auto">
          <a:xfrm>
            <a:off x="2843213" y="1341438"/>
            <a:ext cx="1368425" cy="6477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106501" name="Text Box 5">
            <a:extLst>
              <a:ext uri="{FF2B5EF4-FFF2-40B4-BE49-F238E27FC236}">
                <a16:creationId xmlns:a16="http://schemas.microsoft.com/office/drawing/2014/main" id="{A56BB7D8-5616-4D47-BEB2-684079323E93}"/>
              </a:ext>
            </a:extLst>
          </p:cNvPr>
          <p:cNvSpPr txBox="1">
            <a:spLocks noChangeArrowheads="1"/>
          </p:cNvSpPr>
          <p:nvPr/>
        </p:nvSpPr>
        <p:spPr bwMode="auto">
          <a:xfrm>
            <a:off x="250825" y="6218238"/>
            <a:ext cx="88931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100"/>
              <a:t>Science </a:t>
            </a:r>
            <a:r>
              <a:rPr lang="en-US" altLang="it-IT" sz="1100" b="1"/>
              <a:t>321</a:t>
            </a:r>
            <a:r>
              <a:rPr lang="en-US" altLang="it-IT" sz="1100"/>
              <a:t>, 1828 (2008);</a:t>
            </a:r>
            <a:r>
              <a:rPr lang="pl-PL" altLang="it-IT" sz="1100"/>
              <a:t> </a:t>
            </a:r>
            <a:r>
              <a:rPr lang="en-US" altLang="it-IT" sz="1100"/>
              <a:t>Jonathan O'Neil, et al.</a:t>
            </a:r>
            <a:r>
              <a:rPr lang="pl-PL" altLang="it-IT" sz="1100"/>
              <a:t> </a:t>
            </a:r>
            <a:r>
              <a:rPr lang="en-US" altLang="it-IT" sz="1100" b="1"/>
              <a:t>Neodymium-142 Evidence</a:t>
            </a:r>
            <a:r>
              <a:rPr lang="pl-PL" altLang="it-IT" sz="1100" b="1"/>
              <a:t> </a:t>
            </a:r>
            <a:r>
              <a:rPr lang="en-US" altLang="it-IT" sz="1100" b="1"/>
              <a:t>for Hadean Mafic Crust</a:t>
            </a:r>
            <a:endParaRPr lang="en-US" altLang="it-IT" sz="1100"/>
          </a:p>
          <a:p>
            <a:pPr>
              <a:spcBef>
                <a:spcPct val="0"/>
              </a:spcBef>
              <a:buFontTx/>
              <a:buNone/>
            </a:pPr>
            <a:r>
              <a:rPr lang="en-US" altLang="it-IT" sz="1100"/>
              <a:t>Science </a:t>
            </a:r>
            <a:r>
              <a:rPr lang="en-US" altLang="it-IT" sz="1100" b="1"/>
              <a:t>309</a:t>
            </a:r>
            <a:r>
              <a:rPr lang="en-US" altLang="it-IT" sz="1100"/>
              <a:t>, 576 (2005);</a:t>
            </a:r>
            <a:r>
              <a:rPr lang="pl-PL" altLang="it-IT" sz="1100"/>
              <a:t> </a:t>
            </a:r>
            <a:r>
              <a:rPr lang="en-US" altLang="it-IT" sz="1100"/>
              <a:t>M. Boyet, et al.</a:t>
            </a:r>
            <a:r>
              <a:rPr lang="pl-PL" altLang="it-IT" sz="1100"/>
              <a:t> </a:t>
            </a:r>
            <a:r>
              <a:rPr lang="en-US" altLang="it-IT" sz="1100" b="1"/>
              <a:t>Silicate Earth</a:t>
            </a:r>
            <a:r>
              <a:rPr lang="pl-PL" altLang="it-IT" sz="1100" b="1"/>
              <a:t> </a:t>
            </a:r>
            <a:r>
              <a:rPr lang="en-US" altLang="it-IT" sz="1100" b="1"/>
              <a:t>142Nd Evidence for Early (&gt;4.53 Ga) Global Differentiation of the</a:t>
            </a:r>
            <a:r>
              <a:rPr lang="pl-PL" altLang="it-IT" sz="1100" b="1"/>
              <a:t> </a:t>
            </a:r>
            <a:r>
              <a:rPr lang="en-US" altLang="it-IT" sz="1100" b="1"/>
              <a:t>Silicate Earth</a:t>
            </a:r>
          </a:p>
        </p:txBody>
      </p:sp>
      <p:sp>
        <p:nvSpPr>
          <p:cNvPr id="106502" name="CasellaDiTesto 8">
            <a:extLst>
              <a:ext uri="{FF2B5EF4-FFF2-40B4-BE49-F238E27FC236}">
                <a16:creationId xmlns:a16="http://schemas.microsoft.com/office/drawing/2014/main" id="{851FE7A0-70A2-4473-8808-DEDEE0B54CB5}"/>
              </a:ext>
            </a:extLst>
          </p:cNvPr>
          <p:cNvSpPr txBox="1">
            <a:spLocks noChangeArrowheads="1"/>
          </p:cNvSpPr>
          <p:nvPr/>
        </p:nvSpPr>
        <p:spPr bwMode="auto">
          <a:xfrm>
            <a:off x="5156200" y="1414463"/>
            <a:ext cx="38798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Sapendo, che da chilo-grammo di uranio in 4,5 miliardi d’anni riamane esattamente ½ kg di esso    (e il resto si è trasformato in piombo), possiamo misurare le quantità di uranio e di piombo in un campione di roccia e risalire quando quell’uranio si è formato. </a:t>
            </a:r>
            <a:r>
              <a:rPr lang="it-IT" altLang="it-IT" sz="2200">
                <a:solidFill>
                  <a:srgbClr val="800080"/>
                </a:solidFill>
              </a:rPr>
              <a:t>Tutte le stime concordano: l’età della Terra è di </a:t>
            </a:r>
            <a:r>
              <a:rPr lang="it-IT" altLang="it-IT" sz="2200" b="1">
                <a:solidFill>
                  <a:srgbClr val="800080"/>
                </a:solidFill>
              </a:rPr>
              <a:t>4,567 mld </a:t>
            </a:r>
            <a:r>
              <a:rPr lang="it-IT" altLang="it-IT" sz="2200">
                <a:solidFill>
                  <a:srgbClr val="800080"/>
                </a:solidFill>
              </a:rPr>
              <a:t>d’anni. </a:t>
            </a:r>
          </a:p>
        </p:txBody>
      </p:sp>
      <p:sp>
        <p:nvSpPr>
          <p:cNvPr id="106503" name="CasellaDiTesto 10">
            <a:extLst>
              <a:ext uri="{FF2B5EF4-FFF2-40B4-BE49-F238E27FC236}">
                <a16:creationId xmlns:a16="http://schemas.microsoft.com/office/drawing/2014/main" id="{89D8CDE9-C82F-4401-9CFE-99B89D5A0BDF}"/>
              </a:ext>
            </a:extLst>
          </p:cNvPr>
          <p:cNvSpPr txBox="1">
            <a:spLocks noChangeArrowheads="1"/>
          </p:cNvSpPr>
          <p:nvPr/>
        </p:nvSpPr>
        <p:spPr bwMode="auto">
          <a:xfrm>
            <a:off x="369888" y="5251450"/>
            <a:ext cx="4587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Qui furono studiati altri elementi chimici </a:t>
            </a:r>
          </a:p>
          <a:p>
            <a:pPr>
              <a:spcBef>
                <a:spcPct val="0"/>
              </a:spcBef>
              <a:buFontTx/>
              <a:buNone/>
            </a:pPr>
            <a:r>
              <a:rPr lang="it-IT" altLang="it-IT" sz="1800"/>
              <a:t>radioattivi: niobio e samario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0AA5BCC7-333F-4E3A-B312-A420FD5F13E7}"/>
              </a:ext>
            </a:extLst>
          </p:cNvPr>
          <p:cNvSpPr>
            <a:spLocks noGrp="1" noChangeArrowheads="1"/>
          </p:cNvSpPr>
          <p:nvPr>
            <p:ph type="title"/>
          </p:nvPr>
        </p:nvSpPr>
        <p:spPr>
          <a:xfrm>
            <a:off x="457200" y="274638"/>
            <a:ext cx="8507413" cy="1143000"/>
          </a:xfrm>
        </p:spPr>
        <p:txBody>
          <a:bodyPr/>
          <a:lstStyle/>
          <a:p>
            <a:pPr algn="l" eaLnBrk="1" hangingPunct="1"/>
            <a:r>
              <a:rPr lang="en-AU" altLang="it-IT" sz="3600"/>
              <a:t>La Luna – il nostro companion (satellite) da (quasi) sempre</a:t>
            </a:r>
          </a:p>
        </p:txBody>
      </p:sp>
      <p:pic>
        <p:nvPicPr>
          <p:cNvPr id="107523" name="Picture 4">
            <a:extLst>
              <a:ext uri="{FF2B5EF4-FFF2-40B4-BE49-F238E27FC236}">
                <a16:creationId xmlns:a16="http://schemas.microsoft.com/office/drawing/2014/main" id="{0768B076-07DD-4BB6-BF0B-F0CA9E0FB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1416050"/>
            <a:ext cx="257492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5">
            <a:extLst>
              <a:ext uri="{FF2B5EF4-FFF2-40B4-BE49-F238E27FC236}">
                <a16:creationId xmlns:a16="http://schemas.microsoft.com/office/drawing/2014/main" id="{7707F01C-029C-4AC5-9D79-FDAF30B0E4ED}"/>
              </a:ext>
            </a:extLst>
          </p:cNvPr>
          <p:cNvSpPr>
            <a:spLocks noChangeArrowheads="1"/>
          </p:cNvSpPr>
          <p:nvPr/>
        </p:nvSpPr>
        <p:spPr bwMode="auto">
          <a:xfrm>
            <a:off x="1365250" y="3922713"/>
            <a:ext cx="20415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800"/>
              <a:t>http://en.wikipedia.org/wiki/Lunar_eclipse</a:t>
            </a:r>
          </a:p>
        </p:txBody>
      </p:sp>
      <p:pic>
        <p:nvPicPr>
          <p:cNvPr id="73735" name="Picture 7">
            <a:extLst>
              <a:ext uri="{FF2B5EF4-FFF2-40B4-BE49-F238E27FC236}">
                <a16:creationId xmlns:a16="http://schemas.microsoft.com/office/drawing/2014/main" id="{FAE42B60-A47F-4AA2-88FC-10F6D1146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1028700"/>
            <a:ext cx="35941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8">
            <a:extLst>
              <a:ext uri="{FF2B5EF4-FFF2-40B4-BE49-F238E27FC236}">
                <a16:creationId xmlns:a16="http://schemas.microsoft.com/office/drawing/2014/main" id="{2498D489-A375-4349-873D-F8C60F5EFD6D}"/>
              </a:ext>
            </a:extLst>
          </p:cNvPr>
          <p:cNvSpPr txBox="1">
            <a:spLocks noChangeArrowheads="1"/>
          </p:cNvSpPr>
          <p:nvPr/>
        </p:nvSpPr>
        <p:spPr bwMode="auto">
          <a:xfrm>
            <a:off x="187325" y="4711700"/>
            <a:ext cx="9145588"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100"/>
              <a:t>La Terra si è formata quasi subito (in 10 mln d’anni) dopo l’esplosione della supernova pra-Sole: un meteorite su un meteorite, ed essa si formò.  </a:t>
            </a:r>
          </a:p>
          <a:p>
            <a:pPr eaLnBrk="1" hangingPunct="1">
              <a:spcBef>
                <a:spcPct val="0"/>
              </a:spcBef>
              <a:buFontTx/>
              <a:buNone/>
            </a:pPr>
            <a:r>
              <a:rPr lang="it-IT" altLang="it-IT" sz="2100"/>
              <a:t>Circa 100 mln dopo la sua formazione, un oggetto cosmico delle dimensioni del Marte ha urtato la Terra, ancora semi-liquida.</a:t>
            </a:r>
          </a:p>
          <a:p>
            <a:pPr eaLnBrk="1" hangingPunct="1">
              <a:spcBef>
                <a:spcPct val="0"/>
              </a:spcBef>
              <a:buFontTx/>
              <a:buNone/>
            </a:pPr>
            <a:r>
              <a:rPr lang="it-IT" altLang="it-IT" sz="2100"/>
              <a:t>Una gigantesca goccia di lava si staccò e si consolidò in 24 ore.</a:t>
            </a:r>
          </a:p>
          <a:p>
            <a:pPr eaLnBrk="1" hangingPunct="1">
              <a:spcBef>
                <a:spcPct val="0"/>
              </a:spcBef>
              <a:buFontTx/>
              <a:buNone/>
            </a:pPr>
            <a:r>
              <a:rPr lang="it-IT" altLang="it-IT" sz="2100"/>
              <a:t>Fu la giornata più terribile nella storia del nostro pianeta.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73735"/>
                                        </p:tgtEl>
                                        <p:attrNameLst>
                                          <p:attrName>style.visibility</p:attrName>
                                        </p:attrNameLst>
                                      </p:cBhvr>
                                      <p:to>
                                        <p:strVal val="visible"/>
                                      </p:to>
                                    </p:set>
                                    <p:anim calcmode="lin" valueType="num">
                                      <p:cBhvr>
                                        <p:cTn id="7" dur="1000" fill="hold"/>
                                        <p:tgtEl>
                                          <p:spTgt spid="7373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7373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73735"/>
                                        </p:tgtEl>
                                        <p:attrNameLst>
                                          <p:attrName>ppt_y</p:attrName>
                                        </p:attrNameLst>
                                      </p:cBhvr>
                                      <p:tavLst>
                                        <p:tav tm="0">
                                          <p:val>
                                            <p:strVal val="#ppt_y"/>
                                          </p:val>
                                        </p:tav>
                                        <p:tav tm="100000">
                                          <p:val>
                                            <p:strVal val="#ppt_y"/>
                                          </p:val>
                                        </p:tav>
                                      </p:tavLst>
                                    </p:anim>
                                    <p:animEffect transition="in" filter="fade">
                                      <p:cBhvr>
                                        <p:cTn id="10" dur="10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E7FD5337-E44B-4FB8-B062-044687513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CasellaDiTesto 1">
            <a:extLst>
              <a:ext uri="{FF2B5EF4-FFF2-40B4-BE49-F238E27FC236}">
                <a16:creationId xmlns:a16="http://schemas.microsoft.com/office/drawing/2014/main" id="{CBE7DCBF-5E2C-483A-9974-77A601B8BE56}"/>
              </a:ext>
            </a:extLst>
          </p:cNvPr>
          <p:cNvSpPr txBox="1">
            <a:spLocks noChangeArrowheads="1"/>
          </p:cNvSpPr>
          <p:nvPr/>
        </p:nvSpPr>
        <p:spPr bwMode="auto">
          <a:xfrm>
            <a:off x="1979613" y="3213100"/>
            <a:ext cx="6599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a:solidFill>
                  <a:srgbClr val="FF0000"/>
                </a:solidFill>
              </a:rPr>
              <a:t>L’uomo deriva dalla scimmia? La genetica dice: no!</a:t>
            </a:r>
          </a:p>
        </p:txBody>
      </p:sp>
      <p:sp>
        <p:nvSpPr>
          <p:cNvPr id="108548" name="CasellaDiTesto 2">
            <a:extLst>
              <a:ext uri="{FF2B5EF4-FFF2-40B4-BE49-F238E27FC236}">
                <a16:creationId xmlns:a16="http://schemas.microsoft.com/office/drawing/2014/main" id="{F9EDDA30-6D5A-4A73-859C-1965201F13F1}"/>
              </a:ext>
            </a:extLst>
          </p:cNvPr>
          <p:cNvSpPr txBox="1">
            <a:spLocks noChangeArrowheads="1"/>
          </p:cNvSpPr>
          <p:nvPr/>
        </p:nvSpPr>
        <p:spPr bwMode="auto">
          <a:xfrm>
            <a:off x="595313" y="6165850"/>
            <a:ext cx="5848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FFFF00"/>
                </a:solidFill>
              </a:rPr>
              <a:t>G. Karwasz, Trento -Torun, 2006-2016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78A2E27-5303-4951-8E43-3EF9F29C1FA3}"/>
              </a:ext>
            </a:extLst>
          </p:cNvPr>
          <p:cNvSpPr>
            <a:spLocks noGrp="1" noChangeArrowheads="1"/>
          </p:cNvSpPr>
          <p:nvPr>
            <p:ph type="title"/>
          </p:nvPr>
        </p:nvSpPr>
        <p:spPr>
          <a:xfrm>
            <a:off x="674688" y="31750"/>
            <a:ext cx="7772400" cy="1143000"/>
          </a:xfrm>
        </p:spPr>
        <p:txBody>
          <a:bodyPr/>
          <a:lstStyle/>
          <a:p>
            <a:pPr eaLnBrk="1" hangingPunct="1"/>
            <a:r>
              <a:rPr lang="it-IT" altLang="it-IT" sz="3600">
                <a:solidFill>
                  <a:schemeClr val="accent2"/>
                </a:solidFill>
              </a:rPr>
              <a:t>L’uomo deriva dalla scimmia</a:t>
            </a:r>
            <a:r>
              <a:rPr lang="pl-PL" altLang="it-IT" sz="3600">
                <a:solidFill>
                  <a:schemeClr val="accent2"/>
                </a:solidFill>
              </a:rPr>
              <a:t>?</a:t>
            </a:r>
          </a:p>
        </p:txBody>
      </p:sp>
      <p:pic>
        <p:nvPicPr>
          <p:cNvPr id="109571" name="Picture 3">
            <a:extLst>
              <a:ext uri="{FF2B5EF4-FFF2-40B4-BE49-F238E27FC236}">
                <a16:creationId xmlns:a16="http://schemas.microsoft.com/office/drawing/2014/main" id="{5B1F5955-2C58-4E45-9B54-909AAFCD3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82650"/>
            <a:ext cx="7466012"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2" name="Line 4">
            <a:extLst>
              <a:ext uri="{FF2B5EF4-FFF2-40B4-BE49-F238E27FC236}">
                <a16:creationId xmlns:a16="http://schemas.microsoft.com/office/drawing/2014/main" id="{AEC416DE-8871-4AB7-B69B-9A2649D407A6}"/>
              </a:ext>
            </a:extLst>
          </p:cNvPr>
          <p:cNvSpPr>
            <a:spLocks noChangeShapeType="1"/>
          </p:cNvSpPr>
          <p:nvPr/>
        </p:nvSpPr>
        <p:spPr bwMode="auto">
          <a:xfrm flipV="1">
            <a:off x="4702175" y="4818063"/>
            <a:ext cx="0" cy="9366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9573" name="Line 5">
            <a:extLst>
              <a:ext uri="{FF2B5EF4-FFF2-40B4-BE49-F238E27FC236}">
                <a16:creationId xmlns:a16="http://schemas.microsoft.com/office/drawing/2014/main" id="{2CA3B5F3-E4CB-4062-BBC4-5B4FE6E0B29E}"/>
              </a:ext>
            </a:extLst>
          </p:cNvPr>
          <p:cNvSpPr>
            <a:spLocks noChangeShapeType="1"/>
          </p:cNvSpPr>
          <p:nvPr/>
        </p:nvSpPr>
        <p:spPr bwMode="auto">
          <a:xfrm flipV="1">
            <a:off x="6792913" y="4262438"/>
            <a:ext cx="0" cy="6572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9574" name="Line 6">
            <a:extLst>
              <a:ext uri="{FF2B5EF4-FFF2-40B4-BE49-F238E27FC236}">
                <a16:creationId xmlns:a16="http://schemas.microsoft.com/office/drawing/2014/main" id="{8E6DF40C-F942-41A0-A843-9D093A242A07}"/>
              </a:ext>
            </a:extLst>
          </p:cNvPr>
          <p:cNvSpPr>
            <a:spLocks noChangeShapeType="1"/>
          </p:cNvSpPr>
          <p:nvPr/>
        </p:nvSpPr>
        <p:spPr bwMode="auto">
          <a:xfrm flipV="1">
            <a:off x="7280275" y="4160838"/>
            <a:ext cx="0" cy="6572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9575" name="Text Box 7">
            <a:extLst>
              <a:ext uri="{FF2B5EF4-FFF2-40B4-BE49-F238E27FC236}">
                <a16:creationId xmlns:a16="http://schemas.microsoft.com/office/drawing/2014/main" id="{C05FF314-96E2-455F-9653-E7D796F3AF77}"/>
              </a:ext>
            </a:extLst>
          </p:cNvPr>
          <p:cNvSpPr txBox="1">
            <a:spLocks noChangeArrowheads="1"/>
          </p:cNvSpPr>
          <p:nvPr/>
        </p:nvSpPr>
        <p:spPr bwMode="auto">
          <a:xfrm>
            <a:off x="3832225" y="56086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0000"/>
                </a:solidFill>
              </a:rPr>
              <a:t>14 mln</a:t>
            </a:r>
            <a:endParaRPr lang="en-AU" altLang="it-IT" sz="1800">
              <a:solidFill>
                <a:srgbClr val="FF0000"/>
              </a:solidFill>
            </a:endParaRPr>
          </a:p>
        </p:txBody>
      </p:sp>
      <p:sp>
        <p:nvSpPr>
          <p:cNvPr id="109576" name="Text Box 8">
            <a:extLst>
              <a:ext uri="{FF2B5EF4-FFF2-40B4-BE49-F238E27FC236}">
                <a16:creationId xmlns:a16="http://schemas.microsoft.com/office/drawing/2014/main" id="{EA91A579-DFBE-4D1C-9997-591AB0FAD38A}"/>
              </a:ext>
            </a:extLst>
          </p:cNvPr>
          <p:cNvSpPr txBox="1">
            <a:spLocks noChangeArrowheads="1"/>
          </p:cNvSpPr>
          <p:nvPr/>
        </p:nvSpPr>
        <p:spPr bwMode="auto">
          <a:xfrm>
            <a:off x="6056313" y="46863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0000"/>
                </a:solidFill>
              </a:rPr>
              <a:t>9 mln</a:t>
            </a:r>
            <a:endParaRPr lang="en-AU" altLang="it-IT" sz="1800">
              <a:solidFill>
                <a:srgbClr val="FF0000"/>
              </a:solidFill>
            </a:endParaRPr>
          </a:p>
        </p:txBody>
      </p:sp>
      <p:sp>
        <p:nvSpPr>
          <p:cNvPr id="109577" name="Text Box 9">
            <a:extLst>
              <a:ext uri="{FF2B5EF4-FFF2-40B4-BE49-F238E27FC236}">
                <a16:creationId xmlns:a16="http://schemas.microsoft.com/office/drawing/2014/main" id="{239C24A1-8F69-41E4-96D7-42C58A29A571}"/>
              </a:ext>
            </a:extLst>
          </p:cNvPr>
          <p:cNvSpPr txBox="1">
            <a:spLocks noChangeArrowheads="1"/>
          </p:cNvSpPr>
          <p:nvPr/>
        </p:nvSpPr>
        <p:spPr bwMode="auto">
          <a:xfrm>
            <a:off x="7389813" y="46863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0000"/>
                </a:solidFill>
              </a:rPr>
              <a:t>6 mln</a:t>
            </a:r>
            <a:endParaRPr lang="en-AU" altLang="it-IT" sz="1800">
              <a:solidFill>
                <a:srgbClr val="FF0000"/>
              </a:solidFill>
            </a:endParaRPr>
          </a:p>
        </p:txBody>
      </p:sp>
      <p:sp>
        <p:nvSpPr>
          <p:cNvPr id="109578" name="CasellaDiTesto 1">
            <a:extLst>
              <a:ext uri="{FF2B5EF4-FFF2-40B4-BE49-F238E27FC236}">
                <a16:creationId xmlns:a16="http://schemas.microsoft.com/office/drawing/2014/main" id="{9CBCF7EB-F7B4-47B5-BEAC-81557E3E1643}"/>
              </a:ext>
            </a:extLst>
          </p:cNvPr>
          <p:cNvSpPr txBox="1">
            <a:spLocks noChangeArrowheads="1"/>
          </p:cNvSpPr>
          <p:nvPr/>
        </p:nvSpPr>
        <p:spPr bwMode="auto">
          <a:xfrm flipH="1">
            <a:off x="801688" y="6011863"/>
            <a:ext cx="81629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0033CC"/>
                </a:solidFill>
              </a:rPr>
              <a:t>No! Piuttosto le scimmie si sono staccate dal tronco principale dello sviluppo dell’Homo sapiens, in momenti ben precisi.</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a:extLst>
              <a:ext uri="{FF2B5EF4-FFF2-40B4-BE49-F238E27FC236}">
                <a16:creationId xmlns:a16="http://schemas.microsoft.com/office/drawing/2014/main" id="{84ED1E7B-316B-4A8B-AEB4-619BDF47F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15888"/>
            <a:ext cx="8978900" cy="674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Rectangle 2">
            <a:extLst>
              <a:ext uri="{FF2B5EF4-FFF2-40B4-BE49-F238E27FC236}">
                <a16:creationId xmlns:a16="http://schemas.microsoft.com/office/drawing/2014/main" id="{451788A5-E263-4869-9DF9-75DFD8E4A4F7}"/>
              </a:ext>
            </a:extLst>
          </p:cNvPr>
          <p:cNvSpPr>
            <a:spLocks noGrp="1" noChangeArrowheads="1"/>
          </p:cNvSpPr>
          <p:nvPr>
            <p:ph type="title"/>
          </p:nvPr>
        </p:nvSpPr>
        <p:spPr>
          <a:xfrm>
            <a:off x="163513" y="-315913"/>
            <a:ext cx="8229600" cy="1143001"/>
          </a:xfrm>
        </p:spPr>
        <p:txBody>
          <a:bodyPr/>
          <a:lstStyle/>
          <a:p>
            <a:pPr eaLnBrk="1" hangingPunct="1"/>
            <a:r>
              <a:rPr lang="it-IT" altLang="it-IT" sz="3600"/>
              <a:t>Popoli mediterranei  </a:t>
            </a:r>
            <a:endParaRPr lang="en-AU" altLang="it-IT" sz="3600"/>
          </a:p>
        </p:txBody>
      </p:sp>
      <p:sp>
        <p:nvSpPr>
          <p:cNvPr id="110596" name="CasellaDiTesto 3">
            <a:extLst>
              <a:ext uri="{FF2B5EF4-FFF2-40B4-BE49-F238E27FC236}">
                <a16:creationId xmlns:a16="http://schemas.microsoft.com/office/drawing/2014/main" id="{774964EC-FF64-48C0-9739-0DB4128AC907}"/>
              </a:ext>
            </a:extLst>
          </p:cNvPr>
          <p:cNvSpPr txBox="1">
            <a:spLocks noChangeArrowheads="1"/>
          </p:cNvSpPr>
          <p:nvPr/>
        </p:nvSpPr>
        <p:spPr bwMode="auto">
          <a:xfrm flipH="1">
            <a:off x="2339975" y="3716338"/>
            <a:ext cx="5830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0033CC"/>
                </a:solidFill>
              </a:rPr>
              <a:t>Ogni popolo Mediterraneo ha</a:t>
            </a:r>
          </a:p>
          <a:p>
            <a:pPr>
              <a:spcBef>
                <a:spcPct val="0"/>
              </a:spcBef>
              <a:buFontTx/>
              <a:buNone/>
            </a:pPr>
            <a:r>
              <a:rPr lang="it-IT" altLang="it-IT" sz="1800">
                <a:solidFill>
                  <a:srgbClr val="0033CC"/>
                </a:solidFill>
              </a:rPr>
              <a:t>la sua caratteristica genetica:</a:t>
            </a:r>
          </a:p>
          <a:p>
            <a:pPr>
              <a:spcBef>
                <a:spcPct val="0"/>
              </a:spcBef>
              <a:buFontTx/>
              <a:buNone/>
            </a:pPr>
            <a:r>
              <a:rPr lang="it-IT" altLang="it-IT" sz="1800">
                <a:solidFill>
                  <a:srgbClr val="0033CC"/>
                </a:solidFill>
              </a:rPr>
              <a:t>dagli Egizi agli Achei e ai Sardi.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94CD1B92-7843-48FE-B0A2-607CD5B61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9149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Rectangle 5">
            <a:extLst>
              <a:ext uri="{FF2B5EF4-FFF2-40B4-BE49-F238E27FC236}">
                <a16:creationId xmlns:a16="http://schemas.microsoft.com/office/drawing/2014/main" id="{F555ED7D-1419-4BC2-ABDC-8BA4D2D452FF}"/>
              </a:ext>
            </a:extLst>
          </p:cNvPr>
          <p:cNvSpPr>
            <a:spLocks noGrp="1" noChangeArrowheads="1"/>
          </p:cNvSpPr>
          <p:nvPr>
            <p:ph type="title"/>
          </p:nvPr>
        </p:nvSpPr>
        <p:spPr>
          <a:xfrm>
            <a:off x="6372225" y="549275"/>
            <a:ext cx="2601913" cy="1143000"/>
          </a:xfrm>
        </p:spPr>
        <p:txBody>
          <a:bodyPr/>
          <a:lstStyle/>
          <a:p>
            <a:pPr eaLnBrk="1" hangingPunct="1"/>
            <a:r>
              <a:rPr lang="pl-PL" altLang="it-IT" sz="3200"/>
              <a:t>m-DNA vs. </a:t>
            </a:r>
            <a:br>
              <a:rPr lang="it-IT" altLang="it-IT" sz="3200"/>
            </a:br>
            <a:r>
              <a:rPr lang="pl-PL" altLang="it-IT" sz="3200"/>
              <a:t>Y-DNA</a:t>
            </a:r>
            <a:endParaRPr lang="en-AU" altLang="it-IT" sz="3200"/>
          </a:p>
        </p:txBody>
      </p:sp>
      <p:pic>
        <p:nvPicPr>
          <p:cNvPr id="111620" name="Picture 6">
            <a:extLst>
              <a:ext uri="{FF2B5EF4-FFF2-40B4-BE49-F238E27FC236}">
                <a16:creationId xmlns:a16="http://schemas.microsoft.com/office/drawing/2014/main" id="{3BDA1918-E650-407F-850A-1BF67EC51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5062538"/>
            <a:ext cx="6407150"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Line 7">
            <a:extLst>
              <a:ext uri="{FF2B5EF4-FFF2-40B4-BE49-F238E27FC236}">
                <a16:creationId xmlns:a16="http://schemas.microsoft.com/office/drawing/2014/main" id="{1E1050C9-21C8-40EA-A73C-2F1271C2D85B}"/>
              </a:ext>
            </a:extLst>
          </p:cNvPr>
          <p:cNvSpPr>
            <a:spLocks noChangeShapeType="1"/>
          </p:cNvSpPr>
          <p:nvPr/>
        </p:nvSpPr>
        <p:spPr bwMode="auto">
          <a:xfrm>
            <a:off x="4067175" y="6381750"/>
            <a:ext cx="16573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1622" name="Line 8">
            <a:extLst>
              <a:ext uri="{FF2B5EF4-FFF2-40B4-BE49-F238E27FC236}">
                <a16:creationId xmlns:a16="http://schemas.microsoft.com/office/drawing/2014/main" id="{088E1532-AEE3-40E1-AE6D-072CE4A381D5}"/>
              </a:ext>
            </a:extLst>
          </p:cNvPr>
          <p:cNvSpPr>
            <a:spLocks noChangeShapeType="1"/>
          </p:cNvSpPr>
          <p:nvPr/>
        </p:nvSpPr>
        <p:spPr bwMode="auto">
          <a:xfrm>
            <a:off x="2627313" y="6572250"/>
            <a:ext cx="16573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1623" name="Line 9">
            <a:extLst>
              <a:ext uri="{FF2B5EF4-FFF2-40B4-BE49-F238E27FC236}">
                <a16:creationId xmlns:a16="http://schemas.microsoft.com/office/drawing/2014/main" id="{8CB66D60-FCFD-4398-85A0-FD87AC831D80}"/>
              </a:ext>
            </a:extLst>
          </p:cNvPr>
          <p:cNvSpPr>
            <a:spLocks noChangeShapeType="1"/>
          </p:cNvSpPr>
          <p:nvPr/>
        </p:nvSpPr>
        <p:spPr bwMode="auto">
          <a:xfrm>
            <a:off x="6084888" y="6203950"/>
            <a:ext cx="16573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1624" name="Rectangle 4">
            <a:extLst>
              <a:ext uri="{FF2B5EF4-FFF2-40B4-BE49-F238E27FC236}">
                <a16:creationId xmlns:a16="http://schemas.microsoft.com/office/drawing/2014/main" id="{71517443-F580-4736-8778-E6F694C2CDE0}"/>
              </a:ext>
            </a:extLst>
          </p:cNvPr>
          <p:cNvSpPr>
            <a:spLocks noChangeArrowheads="1"/>
          </p:cNvSpPr>
          <p:nvPr/>
        </p:nvSpPr>
        <p:spPr bwMode="auto">
          <a:xfrm>
            <a:off x="5151438" y="1862138"/>
            <a:ext cx="382270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chemeClr val="accent2"/>
                </a:solidFill>
                <a:latin typeface="Arial Unicode MS" pitchFamily="34" charset="-128"/>
              </a:rPr>
              <a:t>Lo studio fatto sui campioni </a:t>
            </a:r>
          </a:p>
          <a:p>
            <a:pPr eaLnBrk="1" hangingPunct="1">
              <a:spcBef>
                <a:spcPct val="0"/>
              </a:spcBef>
              <a:buFontTx/>
              <a:buNone/>
            </a:pPr>
            <a:r>
              <a:rPr lang="it-IT" altLang="it-IT" sz="2000">
                <a:solidFill>
                  <a:schemeClr val="accent2"/>
                </a:solidFill>
                <a:latin typeface="Arial Unicode MS" pitchFamily="34" charset="-128"/>
              </a:rPr>
              <a:t>delle due tribù africane (Baka, Mbutu), maschi e femmine.</a:t>
            </a:r>
          </a:p>
          <a:p>
            <a:pPr eaLnBrk="1" hangingPunct="1">
              <a:spcBef>
                <a:spcPct val="0"/>
              </a:spcBef>
              <a:buFontTx/>
              <a:buNone/>
            </a:pPr>
            <a:r>
              <a:rPr lang="it-IT" altLang="it-IT" sz="2000">
                <a:solidFill>
                  <a:schemeClr val="accent2"/>
                </a:solidFill>
                <a:latin typeface="Arial Unicode MS" pitchFamily="34" charset="-128"/>
              </a:rPr>
              <a:t>Le due distribuzioni del ultimo comune progenitore sono in sovrapposizione:</a:t>
            </a:r>
          </a:p>
          <a:p>
            <a:pPr eaLnBrk="1" hangingPunct="1">
              <a:spcBef>
                <a:spcPct val="0"/>
              </a:spcBef>
              <a:buFontTx/>
              <a:buNone/>
            </a:pPr>
            <a:r>
              <a:rPr lang="it-IT" altLang="it-IT" sz="2000">
                <a:solidFill>
                  <a:schemeClr val="accent2"/>
                </a:solidFill>
                <a:latin typeface="Arial Unicode MS" pitchFamily="34" charset="-128"/>
              </a:rPr>
              <a:t>un comune ‘Adamo’ c.a. 120-156 mila anni fa, una ‘Eva’ in comune c.a. 99-148 mila anni fa </a:t>
            </a:r>
          </a:p>
          <a:p>
            <a:pPr eaLnBrk="1" hangingPunct="1">
              <a:spcBef>
                <a:spcPct val="0"/>
              </a:spcBef>
              <a:buFontTx/>
              <a:buNone/>
            </a:pPr>
            <a:r>
              <a:rPr lang="it-IT" altLang="it-IT" sz="2000">
                <a:solidFill>
                  <a:schemeClr val="accent2"/>
                </a:solidFill>
                <a:latin typeface="Arial Unicode MS" pitchFamily="34" charset="-128"/>
              </a:rPr>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9CA5FC0-8F55-45BF-A294-1191343267AB}"/>
              </a:ext>
            </a:extLst>
          </p:cNvPr>
          <p:cNvSpPr>
            <a:spLocks noGrp="1" noChangeArrowheads="1"/>
          </p:cNvSpPr>
          <p:nvPr>
            <p:ph type="title"/>
          </p:nvPr>
        </p:nvSpPr>
        <p:spPr>
          <a:xfrm>
            <a:off x="468313" y="0"/>
            <a:ext cx="8229600" cy="1143000"/>
          </a:xfrm>
        </p:spPr>
        <p:txBody>
          <a:bodyPr/>
          <a:lstStyle/>
          <a:p>
            <a:pPr eaLnBrk="1" hangingPunct="1"/>
            <a:r>
              <a:rPr lang="pl-PL" altLang="it-IT" sz="3200">
                <a:solidFill>
                  <a:srgbClr val="0033CC"/>
                </a:solidFill>
              </a:rPr>
              <a:t>Mu</a:t>
            </a:r>
            <a:r>
              <a:rPr lang="it-IT" altLang="it-IT" sz="3200">
                <a:solidFill>
                  <a:srgbClr val="0033CC"/>
                </a:solidFill>
              </a:rPr>
              <a:t>sica</a:t>
            </a:r>
            <a:r>
              <a:rPr lang="pl-PL" altLang="it-IT" sz="3200">
                <a:solidFill>
                  <a:srgbClr val="0033CC"/>
                </a:solidFill>
              </a:rPr>
              <a:t> Ma</a:t>
            </a:r>
            <a:r>
              <a:rPr lang="it-IT" altLang="it-IT" sz="3200">
                <a:solidFill>
                  <a:srgbClr val="0033CC"/>
                </a:solidFill>
              </a:rPr>
              <a:t>gdaleniana </a:t>
            </a:r>
            <a:r>
              <a:rPr lang="pl-PL" altLang="it-IT" sz="3200">
                <a:solidFill>
                  <a:srgbClr val="0033CC"/>
                </a:solidFill>
              </a:rPr>
              <a:t>(17-12 </a:t>
            </a:r>
            <a:r>
              <a:rPr lang="it-IT" altLang="it-IT" sz="3200">
                <a:solidFill>
                  <a:srgbClr val="0033CC"/>
                </a:solidFill>
              </a:rPr>
              <a:t>mila anni fa)</a:t>
            </a:r>
            <a:endParaRPr lang="en-AU" altLang="it-IT" sz="3200">
              <a:solidFill>
                <a:srgbClr val="0033CC"/>
              </a:solidFill>
            </a:endParaRPr>
          </a:p>
        </p:txBody>
      </p:sp>
      <p:pic>
        <p:nvPicPr>
          <p:cNvPr id="112643" name="Picture 3">
            <a:extLst>
              <a:ext uri="{FF2B5EF4-FFF2-40B4-BE49-F238E27FC236}">
                <a16:creationId xmlns:a16="http://schemas.microsoft.com/office/drawing/2014/main" id="{B08DD787-BE19-40B6-ADB0-7FDDF0742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1850"/>
            <a:ext cx="7920037"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C3421C42-9200-48C3-A3D9-C3868B68C7DE}"/>
              </a:ext>
            </a:extLst>
          </p:cNvPr>
          <p:cNvSpPr txBox="1">
            <a:spLocks noChangeArrowheads="1"/>
          </p:cNvSpPr>
          <p:nvPr/>
        </p:nvSpPr>
        <p:spPr bwMode="auto">
          <a:xfrm>
            <a:off x="1239838" y="6464300"/>
            <a:ext cx="507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rPr>
              <a:t>https://fr.wikipedia.org/wiki/Magdal%C3%A9nien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a16="http://schemas.microsoft.com/office/drawing/2014/main" id="{34B35048-C490-41F0-B754-C5A5361D605F}"/>
              </a:ext>
            </a:extLst>
          </p:cNvPr>
          <p:cNvSpPr txBox="1">
            <a:spLocks noChangeArrowheads="1"/>
          </p:cNvSpPr>
          <p:nvPr/>
        </p:nvSpPr>
        <p:spPr bwMode="auto">
          <a:xfrm>
            <a:off x="1709738" y="971550"/>
            <a:ext cx="46101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300"/>
              <a:t>La scienza dei materiali</a:t>
            </a:r>
            <a:endParaRPr lang="pl-PL" altLang="it-IT" sz="3300"/>
          </a:p>
          <a:p>
            <a:pPr>
              <a:spcBef>
                <a:spcPct val="0"/>
              </a:spcBef>
              <a:buFontTx/>
              <a:buNone/>
            </a:pPr>
            <a:endParaRPr lang="pl-PL" altLang="it-IT" sz="2100">
              <a:solidFill>
                <a:srgbClr val="FF0000"/>
              </a:solidFill>
            </a:endParaRPr>
          </a:p>
        </p:txBody>
      </p:sp>
      <p:sp>
        <p:nvSpPr>
          <p:cNvPr id="113667" name="Text Box 7">
            <a:extLst>
              <a:ext uri="{FF2B5EF4-FFF2-40B4-BE49-F238E27FC236}">
                <a16:creationId xmlns:a16="http://schemas.microsoft.com/office/drawing/2014/main" id="{366CC8EC-22EB-4732-B225-ED975E600321}"/>
              </a:ext>
            </a:extLst>
          </p:cNvPr>
          <p:cNvSpPr txBox="1">
            <a:spLocks noChangeArrowheads="1"/>
          </p:cNvSpPr>
          <p:nvPr/>
        </p:nvSpPr>
        <p:spPr bwMode="auto">
          <a:xfrm>
            <a:off x="1439863" y="4292600"/>
            <a:ext cx="62642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100">
                <a:solidFill>
                  <a:srgbClr val="002060"/>
                </a:solidFill>
              </a:rPr>
              <a:t>Grzegorz Karwasz</a:t>
            </a:r>
          </a:p>
          <a:p>
            <a:pPr>
              <a:spcBef>
                <a:spcPct val="0"/>
              </a:spcBef>
              <a:buFontTx/>
              <a:buNone/>
            </a:pPr>
            <a:endParaRPr lang="pl-PL" altLang="it-IT" sz="2100">
              <a:solidFill>
                <a:srgbClr val="002060"/>
              </a:solidFill>
            </a:endParaRPr>
          </a:p>
          <a:p>
            <a:pPr>
              <a:spcBef>
                <a:spcPct val="0"/>
              </a:spcBef>
              <a:buFontTx/>
              <a:buNone/>
            </a:pPr>
            <a:r>
              <a:rPr lang="it-IT" altLang="it-IT" sz="2100" i="1">
                <a:solidFill>
                  <a:srgbClr val="002060"/>
                </a:solidFill>
              </a:rPr>
              <a:t>Insegnare STEAM in chiave interdisciplinare</a:t>
            </a:r>
          </a:p>
          <a:p>
            <a:pPr>
              <a:spcBef>
                <a:spcPct val="0"/>
              </a:spcBef>
              <a:buFontTx/>
              <a:buNone/>
            </a:pPr>
            <a:r>
              <a:rPr lang="it-IT" altLang="it-IT" sz="2100" i="1">
                <a:solidFill>
                  <a:srgbClr val="002060"/>
                </a:solidFill>
              </a:rPr>
              <a:t>Lezione 5</a:t>
            </a:r>
            <a:endParaRPr lang="pl-PL" altLang="it-IT" sz="2100" i="1">
              <a:solidFill>
                <a:srgbClr val="002060"/>
              </a:solidFill>
            </a:endParaRPr>
          </a:p>
        </p:txBody>
      </p:sp>
      <p:pic>
        <p:nvPicPr>
          <p:cNvPr id="4" name="Picture 6">
            <a:extLst>
              <a:ext uri="{FF2B5EF4-FFF2-40B4-BE49-F238E27FC236}">
                <a16:creationId xmlns:a16="http://schemas.microsoft.com/office/drawing/2014/main" id="{D083451B-843A-4674-A092-D5A6B08A6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1871663"/>
            <a:ext cx="1685925"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3E827534-40BE-4ACE-9DA5-0038BF33A1EB}"/>
              </a:ext>
            </a:extLst>
          </p:cNvPr>
          <p:cNvSpPr txBox="1">
            <a:spLocks noChangeArrowheads="1"/>
          </p:cNvSpPr>
          <p:nvPr/>
        </p:nvSpPr>
        <p:spPr bwMode="auto">
          <a:xfrm>
            <a:off x="525463" y="2555875"/>
            <a:ext cx="5995987" cy="1177925"/>
          </a:xfrm>
          <a:prstGeom prst="rect">
            <a:avLst/>
          </a:prstGeom>
          <a:noFill/>
          <a:ln>
            <a:noFill/>
          </a:ln>
          <a:effectLst/>
        </p:spPr>
        <p:txBody>
          <a:bodyPr>
            <a:spAutoFit/>
          </a:bodyPr>
          <a:lstStyle/>
          <a:p>
            <a:pPr>
              <a:defRPr/>
            </a:pPr>
            <a:r>
              <a:rPr lang="it-IT" altLang="it-IT" sz="1575" b="1" dirty="0"/>
              <a:t>Cofanetto da toeletta di Merit</a:t>
            </a:r>
            <a:br>
              <a:rPr lang="it-IT" altLang="it-IT" sz="1575" b="1" dirty="0"/>
            </a:br>
            <a:r>
              <a:rPr lang="it-IT" altLang="it-IT" sz="1575" dirty="0"/>
              <a:t>Nuovo Regno, XVIII dinastia, regno di Amenofi II-III (1428-1351 a.C.)</a:t>
            </a:r>
          </a:p>
          <a:p>
            <a:pPr>
              <a:defRPr/>
            </a:pPr>
            <a:r>
              <a:rPr lang="it-IT" altLang="it-IT" sz="1575" dirty="0"/>
              <a:t>Legno (sicomoro) con recipienti di alabastro, vetro e ceramica  </a:t>
            </a:r>
          </a:p>
          <a:p>
            <a:pPr>
              <a:defRPr/>
            </a:pPr>
            <a:endParaRPr lang="en-US" altLang="it-IT" sz="7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D3DA7FC-8C2E-4156-992C-D866788C82F6}"/>
              </a:ext>
            </a:extLst>
          </p:cNvPr>
          <p:cNvSpPr>
            <a:spLocks noGrp="1" noChangeArrowheads="1"/>
          </p:cNvSpPr>
          <p:nvPr>
            <p:ph type="title"/>
          </p:nvPr>
        </p:nvSpPr>
        <p:spPr/>
        <p:txBody>
          <a:bodyPr/>
          <a:lstStyle/>
          <a:p>
            <a:pPr algn="l"/>
            <a:r>
              <a:rPr lang="it-IT" altLang="it-IT" sz="3000"/>
              <a:t>L’ingegneria di materiali: </a:t>
            </a:r>
            <a:r>
              <a:rPr lang="pl-PL" altLang="it-IT" sz="3000"/>
              <a:t>Red abalone</a:t>
            </a:r>
          </a:p>
        </p:txBody>
      </p:sp>
      <p:pic>
        <p:nvPicPr>
          <p:cNvPr id="115715" name="Picture 3">
            <a:extLst>
              <a:ext uri="{FF2B5EF4-FFF2-40B4-BE49-F238E27FC236}">
                <a16:creationId xmlns:a16="http://schemas.microsoft.com/office/drawing/2014/main" id="{305F4D4C-E5AB-40F6-A294-A822DD270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1646238"/>
            <a:ext cx="2430463"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4">
            <a:extLst>
              <a:ext uri="{FF2B5EF4-FFF2-40B4-BE49-F238E27FC236}">
                <a16:creationId xmlns:a16="http://schemas.microsoft.com/office/drawing/2014/main" id="{9F5B934E-CFCB-48DB-8059-197C0C0E7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025650"/>
            <a:ext cx="241141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5">
            <a:extLst>
              <a:ext uri="{FF2B5EF4-FFF2-40B4-BE49-F238E27FC236}">
                <a16:creationId xmlns:a16="http://schemas.microsoft.com/office/drawing/2014/main" id="{3FAEE254-4D29-46BC-8A6B-E4303161E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802063"/>
            <a:ext cx="24304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8" name="Rectangle 6">
            <a:extLst>
              <a:ext uri="{FF2B5EF4-FFF2-40B4-BE49-F238E27FC236}">
                <a16:creationId xmlns:a16="http://schemas.microsoft.com/office/drawing/2014/main" id="{6BEBA633-53F2-4D11-B9D7-53C80357E456}"/>
              </a:ext>
            </a:extLst>
          </p:cNvPr>
          <p:cNvSpPr>
            <a:spLocks noChangeArrowheads="1"/>
          </p:cNvSpPr>
          <p:nvPr/>
        </p:nvSpPr>
        <p:spPr bwMode="auto">
          <a:xfrm>
            <a:off x="1331913" y="5780088"/>
            <a:ext cx="25241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http://www.gastropods.com/5/Shell_965.shtml</a:t>
            </a:r>
          </a:p>
        </p:txBody>
      </p:sp>
      <p:pic>
        <p:nvPicPr>
          <p:cNvPr id="115719" name="Picture 7">
            <a:extLst>
              <a:ext uri="{FF2B5EF4-FFF2-40B4-BE49-F238E27FC236}">
                <a16:creationId xmlns:a16="http://schemas.microsoft.com/office/drawing/2014/main" id="{100C367D-62FF-43B5-917C-DADFBDBE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3" y="3608388"/>
            <a:ext cx="2243137"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20" name="Text Box 8">
            <a:extLst>
              <a:ext uri="{FF2B5EF4-FFF2-40B4-BE49-F238E27FC236}">
                <a16:creationId xmlns:a16="http://schemas.microsoft.com/office/drawing/2014/main" id="{A0AD7EDD-EF7E-4308-AD1F-682F8BE9EAB3}"/>
              </a:ext>
            </a:extLst>
          </p:cNvPr>
          <p:cNvSpPr txBox="1">
            <a:spLocks noChangeArrowheads="1"/>
          </p:cNvSpPr>
          <p:nvPr/>
        </p:nvSpPr>
        <p:spPr bwMode="auto">
          <a:xfrm>
            <a:off x="1262063" y="5351463"/>
            <a:ext cx="2963862"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i="1"/>
              <a:t>Haliotis rufescens </a:t>
            </a:r>
            <a:r>
              <a:rPr lang="it-IT" altLang="it-IT" sz="1200" i="1"/>
              <a:t>ing</a:t>
            </a:r>
            <a:r>
              <a:rPr lang="pl-PL" altLang="it-IT" sz="1200"/>
              <a:t>. </a:t>
            </a:r>
            <a:r>
              <a:rPr lang="pl-PL" altLang="it-IT" sz="1200" i="1"/>
              <a:t>Red abalone</a:t>
            </a:r>
          </a:p>
          <a:p>
            <a:pPr>
              <a:spcBef>
                <a:spcPct val="0"/>
              </a:spcBef>
              <a:buFontTx/>
              <a:buNone/>
            </a:pPr>
            <a:r>
              <a:rPr lang="pl-PL" altLang="it-IT" sz="1200"/>
              <a:t>pol. </a:t>
            </a:r>
            <a:r>
              <a:rPr lang="it-IT" altLang="it-IT" sz="1200" i="1"/>
              <a:t>Orecchia di mare</a:t>
            </a:r>
            <a:r>
              <a:rPr lang="pl-PL" altLang="it-IT" sz="1800"/>
              <a:t> – </a:t>
            </a:r>
            <a:r>
              <a:rPr lang="it-IT" altLang="it-IT" sz="1800"/>
              <a:t>fino</a:t>
            </a:r>
            <a:r>
              <a:rPr lang="pl-PL" altLang="it-IT" sz="1800"/>
              <a:t> 30 cm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64846493-4BE4-4083-A4FD-193E6C3EF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4E2FD22-C7FE-42E5-AD78-AC03E8B9F197}"/>
              </a:ext>
            </a:extLst>
          </p:cNvPr>
          <p:cNvSpPr>
            <a:spLocks noGrp="1" noChangeArrowheads="1"/>
          </p:cNvSpPr>
          <p:nvPr>
            <p:ph type="title"/>
          </p:nvPr>
        </p:nvSpPr>
        <p:spPr>
          <a:xfrm>
            <a:off x="1485900" y="1063625"/>
            <a:ext cx="6327775" cy="857250"/>
          </a:xfrm>
        </p:spPr>
        <p:txBody>
          <a:bodyPr>
            <a:normAutofit fontScale="90000"/>
          </a:bodyPr>
          <a:lstStyle/>
          <a:p>
            <a:pPr algn="l">
              <a:defRPr/>
            </a:pPr>
            <a:r>
              <a:rPr lang="it-IT" altLang="it-IT" sz="2700" dirty="0"/>
              <a:t>Classi </a:t>
            </a:r>
            <a:r>
              <a:rPr lang="pl-PL" altLang="it-IT" sz="2700" dirty="0"/>
              <a:t> </a:t>
            </a:r>
            <a:r>
              <a:rPr lang="it-IT" altLang="it-IT" sz="2700" dirty="0"/>
              <a:t>cristallografiche </a:t>
            </a:r>
            <a:r>
              <a:rPr lang="pl-PL" altLang="it-IT" sz="2700" i="1" dirty="0"/>
              <a:t>(0-a):</a:t>
            </a:r>
            <a:br>
              <a:rPr lang="pl-PL" altLang="it-IT" sz="2700" dirty="0"/>
            </a:br>
            <a:r>
              <a:rPr lang="pl-PL" altLang="it-IT" sz="2400" dirty="0">
                <a:solidFill>
                  <a:schemeClr val="accent2"/>
                </a:solidFill>
              </a:rPr>
              <a:t>trygonalny (</a:t>
            </a:r>
            <a:r>
              <a:rPr lang="pl-PL" altLang="it-IT" sz="2400" i="1" dirty="0">
                <a:solidFill>
                  <a:schemeClr val="accent2"/>
                </a:solidFill>
              </a:rPr>
              <a:t>trigonal</a:t>
            </a:r>
            <a:r>
              <a:rPr lang="it-IT" altLang="it-IT" sz="2400" i="1" dirty="0">
                <a:solidFill>
                  <a:schemeClr val="accent2"/>
                </a:solidFill>
              </a:rPr>
              <a:t>e</a:t>
            </a:r>
            <a:r>
              <a:rPr lang="pl-PL" altLang="it-IT" sz="2400" i="1" dirty="0">
                <a:solidFill>
                  <a:schemeClr val="accent2"/>
                </a:solidFill>
              </a:rPr>
              <a:t>, </a:t>
            </a:r>
            <a:r>
              <a:rPr lang="pl-PL" altLang="it-IT" sz="2400" dirty="0">
                <a:solidFill>
                  <a:schemeClr val="accent2"/>
                </a:solidFill>
              </a:rPr>
              <a:t>≈</a:t>
            </a:r>
            <a:r>
              <a:rPr lang="pl-PL" altLang="it-IT" sz="2400" i="1" dirty="0">
                <a:solidFill>
                  <a:schemeClr val="accent2"/>
                </a:solidFill>
              </a:rPr>
              <a:t>rhombohedral</a:t>
            </a:r>
            <a:r>
              <a:rPr lang="pl-PL" altLang="it-IT" sz="2400" dirty="0">
                <a:solidFill>
                  <a:schemeClr val="accent2"/>
                </a:solidFill>
              </a:rPr>
              <a:t>) </a:t>
            </a:r>
            <a:br>
              <a:rPr lang="pl-PL" altLang="it-IT" sz="2400" dirty="0">
                <a:solidFill>
                  <a:schemeClr val="accent2"/>
                </a:solidFill>
              </a:rPr>
            </a:br>
            <a:r>
              <a:rPr lang="pl-PL" altLang="it-IT" sz="2400" dirty="0">
                <a:solidFill>
                  <a:schemeClr val="accent2"/>
                </a:solidFill>
              </a:rPr>
              <a:t>= </a:t>
            </a:r>
            <a:r>
              <a:rPr lang="it-IT" altLang="it-IT" sz="2400" dirty="0">
                <a:solidFill>
                  <a:schemeClr val="accent2"/>
                </a:solidFill>
              </a:rPr>
              <a:t>un cubo inclinato in </a:t>
            </a:r>
            <a:r>
              <a:rPr lang="pl-PL" altLang="it-IT" sz="2400" dirty="0">
                <a:solidFill>
                  <a:schemeClr val="accent2"/>
                </a:solidFill>
              </a:rPr>
              <a:t>3D </a:t>
            </a:r>
          </a:p>
        </p:txBody>
      </p:sp>
      <p:pic>
        <p:nvPicPr>
          <p:cNvPr id="116739" name="Picture 3">
            <a:extLst>
              <a:ext uri="{FF2B5EF4-FFF2-40B4-BE49-F238E27FC236}">
                <a16:creationId xmlns:a16="http://schemas.microsoft.com/office/drawing/2014/main" id="{8A41BBDE-C96A-494F-B76C-A5C78FB45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349500"/>
            <a:ext cx="14287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a:extLst>
              <a:ext uri="{FF2B5EF4-FFF2-40B4-BE49-F238E27FC236}">
                <a16:creationId xmlns:a16="http://schemas.microsoft.com/office/drawing/2014/main" id="{4BEAE934-D300-42E1-9466-2C1E179DA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4184650"/>
            <a:ext cx="1243012" cy="113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1" name="Text Box 5">
            <a:extLst>
              <a:ext uri="{FF2B5EF4-FFF2-40B4-BE49-F238E27FC236}">
                <a16:creationId xmlns:a16="http://schemas.microsoft.com/office/drawing/2014/main" id="{DA133208-A15D-4E94-A7BD-83C22F9641A6}"/>
              </a:ext>
            </a:extLst>
          </p:cNvPr>
          <p:cNvSpPr txBox="1">
            <a:spLocks noChangeArrowheads="1"/>
          </p:cNvSpPr>
          <p:nvPr/>
        </p:nvSpPr>
        <p:spPr bwMode="auto">
          <a:xfrm>
            <a:off x="1749425" y="5551488"/>
            <a:ext cx="19034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it-IT" sz="1800">
                <a:latin typeface="Arial Unicode MS" pitchFamily="34" charset="-128"/>
                <a:ea typeface="Arial Unicode MS" pitchFamily="34" charset="-128"/>
              </a:rPr>
              <a:t>α</a:t>
            </a:r>
            <a:r>
              <a:rPr lang="pl-PL" altLang="it-IT" sz="1800" b="1">
                <a:ea typeface="Arial Unicode MS" pitchFamily="34" charset="-128"/>
              </a:rPr>
              <a:t>-</a:t>
            </a:r>
            <a:r>
              <a:rPr lang="it-IT" altLang="it-IT" sz="1800" b="1">
                <a:ea typeface="Arial Unicode MS" pitchFamily="34" charset="-128"/>
              </a:rPr>
              <a:t>quarzo </a:t>
            </a:r>
            <a:r>
              <a:rPr lang="pl-PL" altLang="it-IT" sz="1800">
                <a:ea typeface="Arial Unicode MS" pitchFamily="34" charset="-128"/>
              </a:rPr>
              <a:t> (SiO</a:t>
            </a:r>
            <a:r>
              <a:rPr lang="pl-PL" altLang="it-IT" sz="1800" baseline="-25000">
                <a:ea typeface="Arial Unicode MS" pitchFamily="34" charset="-128"/>
              </a:rPr>
              <a:t>2</a:t>
            </a:r>
            <a:r>
              <a:rPr lang="pl-PL" altLang="it-IT" sz="1800">
                <a:ea typeface="Arial Unicode MS" pitchFamily="34" charset="-128"/>
              </a:rPr>
              <a:t>)</a:t>
            </a:r>
            <a:endParaRPr lang="el-GR" altLang="it-IT" sz="1800">
              <a:ea typeface="Arial Unicode MS" pitchFamily="34" charset="-128"/>
            </a:endParaRPr>
          </a:p>
        </p:txBody>
      </p:sp>
      <p:pic>
        <p:nvPicPr>
          <p:cNvPr id="116742" name="Picture 6">
            <a:extLst>
              <a:ext uri="{FF2B5EF4-FFF2-40B4-BE49-F238E27FC236}">
                <a16:creationId xmlns:a16="http://schemas.microsoft.com/office/drawing/2014/main" id="{4D13FAA1-5893-4EF5-9F70-98A721FCD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75" y="2943225"/>
            <a:ext cx="18637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7">
            <a:extLst>
              <a:ext uri="{FF2B5EF4-FFF2-40B4-BE49-F238E27FC236}">
                <a16:creationId xmlns:a16="http://schemas.microsoft.com/office/drawing/2014/main" id="{4B79C18F-3868-4471-A013-E404DC404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078038"/>
            <a:ext cx="171450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4" name="Rectangle 8">
            <a:extLst>
              <a:ext uri="{FF2B5EF4-FFF2-40B4-BE49-F238E27FC236}">
                <a16:creationId xmlns:a16="http://schemas.microsoft.com/office/drawing/2014/main" id="{C689739D-0E4E-440B-A701-131E03C3A6F8}"/>
              </a:ext>
            </a:extLst>
          </p:cNvPr>
          <p:cNvSpPr>
            <a:spLocks noChangeArrowheads="1"/>
          </p:cNvSpPr>
          <p:nvPr/>
        </p:nvSpPr>
        <p:spPr bwMode="auto">
          <a:xfrm>
            <a:off x="5489575" y="3698875"/>
            <a:ext cx="21018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http://en.wikipedia.org/wiki/Corundum</a:t>
            </a:r>
          </a:p>
        </p:txBody>
      </p:sp>
      <p:sp>
        <p:nvSpPr>
          <p:cNvPr id="116745" name="Text Box 9">
            <a:extLst>
              <a:ext uri="{FF2B5EF4-FFF2-40B4-BE49-F238E27FC236}">
                <a16:creationId xmlns:a16="http://schemas.microsoft.com/office/drawing/2014/main" id="{3BB788D8-F9A3-4911-B957-010B587F7A03}"/>
              </a:ext>
            </a:extLst>
          </p:cNvPr>
          <p:cNvSpPr txBox="1">
            <a:spLocks noChangeArrowheads="1"/>
          </p:cNvSpPr>
          <p:nvPr/>
        </p:nvSpPr>
        <p:spPr bwMode="auto">
          <a:xfrm>
            <a:off x="5813425" y="3429000"/>
            <a:ext cx="2022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Corindone</a:t>
            </a:r>
            <a:r>
              <a:rPr lang="pl-PL" altLang="it-IT" sz="1800"/>
              <a:t> (Al</a:t>
            </a:r>
            <a:r>
              <a:rPr lang="pl-PL" altLang="it-IT" sz="1800" baseline="-25000"/>
              <a:t>2</a:t>
            </a:r>
            <a:r>
              <a:rPr lang="pl-PL" altLang="it-IT" sz="1800"/>
              <a:t>O</a:t>
            </a:r>
            <a:r>
              <a:rPr lang="pl-PL" altLang="it-IT" sz="1800" baseline="-25000"/>
              <a:t>3</a:t>
            </a:r>
            <a:r>
              <a:rPr lang="pl-PL" altLang="it-IT" sz="1800"/>
              <a:t>)</a:t>
            </a:r>
          </a:p>
        </p:txBody>
      </p:sp>
      <p:pic>
        <p:nvPicPr>
          <p:cNvPr id="116746" name="Picture 10">
            <a:extLst>
              <a:ext uri="{FF2B5EF4-FFF2-40B4-BE49-F238E27FC236}">
                <a16:creationId xmlns:a16="http://schemas.microsoft.com/office/drawing/2014/main" id="{0A203C29-CDF6-4FE5-A404-D75CDF8DAD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038" y="3970338"/>
            <a:ext cx="15716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7" name="Rectangle 11">
            <a:extLst>
              <a:ext uri="{FF2B5EF4-FFF2-40B4-BE49-F238E27FC236}">
                <a16:creationId xmlns:a16="http://schemas.microsoft.com/office/drawing/2014/main" id="{A6B7C675-26AE-4BC5-B283-598C174F00EF}"/>
              </a:ext>
            </a:extLst>
          </p:cNvPr>
          <p:cNvSpPr>
            <a:spLocks noChangeArrowheads="1"/>
          </p:cNvSpPr>
          <p:nvPr/>
        </p:nvSpPr>
        <p:spPr bwMode="auto">
          <a:xfrm>
            <a:off x="5543550" y="5746750"/>
            <a:ext cx="2032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http://en.wikipedia.org/wiki/Cinnabar</a:t>
            </a:r>
          </a:p>
        </p:txBody>
      </p:sp>
      <p:sp>
        <p:nvSpPr>
          <p:cNvPr id="116748" name="Text Box 12">
            <a:extLst>
              <a:ext uri="{FF2B5EF4-FFF2-40B4-BE49-F238E27FC236}">
                <a16:creationId xmlns:a16="http://schemas.microsoft.com/office/drawing/2014/main" id="{FBB328B9-CF82-49E2-B30F-6EAEC717CEC7}"/>
              </a:ext>
            </a:extLst>
          </p:cNvPr>
          <p:cNvSpPr txBox="1">
            <a:spLocks noChangeArrowheads="1"/>
          </p:cNvSpPr>
          <p:nvPr/>
        </p:nvSpPr>
        <p:spPr bwMode="auto">
          <a:xfrm>
            <a:off x="5853113" y="5441950"/>
            <a:ext cx="171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Cinobrio</a:t>
            </a:r>
            <a:r>
              <a:rPr lang="pl-PL" altLang="it-IT" sz="1800"/>
              <a:t> (HgS)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44FABA9-DDBA-481B-9BD7-A9F0D75BD81C}"/>
              </a:ext>
            </a:extLst>
          </p:cNvPr>
          <p:cNvSpPr>
            <a:spLocks noGrp="1" noChangeArrowheads="1"/>
          </p:cNvSpPr>
          <p:nvPr>
            <p:ph type="title"/>
          </p:nvPr>
        </p:nvSpPr>
        <p:spPr/>
        <p:txBody>
          <a:bodyPr/>
          <a:lstStyle/>
          <a:p>
            <a:r>
              <a:rPr lang="it-IT" altLang="it-IT" sz="2700"/>
              <a:t>Leghe della zecca EU</a:t>
            </a:r>
            <a:endParaRPr lang="en-US" altLang="it-IT" sz="2700"/>
          </a:p>
        </p:txBody>
      </p:sp>
      <p:sp>
        <p:nvSpPr>
          <p:cNvPr id="54275" name="Rectangle 3">
            <a:extLst>
              <a:ext uri="{FF2B5EF4-FFF2-40B4-BE49-F238E27FC236}">
                <a16:creationId xmlns:a16="http://schemas.microsoft.com/office/drawing/2014/main" id="{D5083128-AFD2-4883-A5A3-F62E7FB07439}"/>
              </a:ext>
            </a:extLst>
          </p:cNvPr>
          <p:cNvSpPr>
            <a:spLocks noGrp="1" noChangeArrowheads="1"/>
          </p:cNvSpPr>
          <p:nvPr>
            <p:ph type="body" idx="1"/>
          </p:nvPr>
        </p:nvSpPr>
        <p:spPr/>
        <p:txBody>
          <a:bodyPr>
            <a:normAutofit fontScale="70000" lnSpcReduction="20000"/>
          </a:bodyPr>
          <a:lstStyle/>
          <a:p>
            <a:pPr>
              <a:lnSpc>
                <a:spcPct val="90000"/>
              </a:lnSpc>
              <a:buFontTx/>
              <a:buNone/>
              <a:defRPr/>
            </a:pPr>
            <a:r>
              <a:rPr lang="pl-PL" altLang="it-IT" b="1" dirty="0"/>
              <a:t>Monet</a:t>
            </a:r>
            <a:r>
              <a:rPr lang="it-IT" altLang="it-IT" b="1" dirty="0"/>
              <a:t>ine polacche</a:t>
            </a:r>
            <a:r>
              <a:rPr lang="pl-PL" altLang="it-IT" b="1" dirty="0"/>
              <a:t>:</a:t>
            </a:r>
          </a:p>
          <a:p>
            <a:pPr>
              <a:lnSpc>
                <a:spcPct val="90000"/>
              </a:lnSpc>
              <a:defRPr/>
            </a:pPr>
            <a:r>
              <a:rPr lang="en-US" altLang="it-IT" dirty="0"/>
              <a:t>1, 2, 5 gr -  Cu59Zn40Mn1 </a:t>
            </a:r>
          </a:p>
          <a:p>
            <a:pPr>
              <a:lnSpc>
                <a:spcPct val="90000"/>
              </a:lnSpc>
              <a:defRPr/>
            </a:pPr>
            <a:r>
              <a:rPr lang="en-US" altLang="it-IT" dirty="0"/>
              <a:t>10, 20 ,50 gr </a:t>
            </a:r>
            <a:r>
              <a:rPr lang="en-US" altLang="it-IT" dirty="0" err="1"/>
              <a:t>i</a:t>
            </a:r>
            <a:r>
              <a:rPr lang="en-US" altLang="it-IT" dirty="0"/>
              <a:t> 1 </a:t>
            </a:r>
            <a:r>
              <a:rPr lang="en-US" altLang="it-IT" dirty="0" err="1"/>
              <a:t>zł</a:t>
            </a:r>
            <a:r>
              <a:rPr lang="en-US" altLang="it-IT" dirty="0"/>
              <a:t> - Cu75Ni25 </a:t>
            </a:r>
            <a:endParaRPr lang="pl-PL" altLang="it-IT" dirty="0"/>
          </a:p>
          <a:p>
            <a:pPr>
              <a:lnSpc>
                <a:spcPct val="90000"/>
              </a:lnSpc>
              <a:defRPr/>
            </a:pPr>
            <a:r>
              <a:rPr lang="en-US" altLang="it-IT" dirty="0"/>
              <a:t>2 </a:t>
            </a:r>
            <a:r>
              <a:rPr lang="en-US" altLang="it-IT" dirty="0" err="1"/>
              <a:t>zł</a:t>
            </a:r>
            <a:r>
              <a:rPr lang="en-US" altLang="it-IT" dirty="0"/>
              <a:t> : Cu92Al6Ni2- </a:t>
            </a:r>
            <a:r>
              <a:rPr lang="it-IT" altLang="it-IT" dirty="0"/>
              <a:t>esterno</a:t>
            </a:r>
            <a:r>
              <a:rPr lang="pl-PL" altLang="it-IT" dirty="0"/>
              <a:t>,</a:t>
            </a:r>
            <a:r>
              <a:rPr lang="en-US" altLang="it-IT" dirty="0"/>
              <a:t> Cu75Ni25- </a:t>
            </a:r>
            <a:r>
              <a:rPr lang="en-US" altLang="it-IT" dirty="0" err="1"/>
              <a:t>interno</a:t>
            </a:r>
            <a:endParaRPr lang="pl-PL" altLang="it-IT" dirty="0"/>
          </a:p>
          <a:p>
            <a:pPr>
              <a:lnSpc>
                <a:spcPct val="90000"/>
              </a:lnSpc>
              <a:buFontTx/>
              <a:buNone/>
              <a:defRPr/>
            </a:pPr>
            <a:r>
              <a:rPr lang="pl-PL" altLang="it-IT" b="1" dirty="0"/>
              <a:t>Euro: </a:t>
            </a:r>
            <a:r>
              <a:rPr lang="en-US" altLang="it-IT" dirty="0"/>
              <a:t> </a:t>
            </a:r>
            <a:endParaRPr lang="en-US" altLang="it-IT" b="1" dirty="0"/>
          </a:p>
          <a:p>
            <a:pPr>
              <a:lnSpc>
                <a:spcPct val="90000"/>
              </a:lnSpc>
              <a:defRPr/>
            </a:pPr>
            <a:endParaRPr lang="pl-PL" altLang="it-IT" dirty="0"/>
          </a:p>
          <a:p>
            <a:pPr>
              <a:lnSpc>
                <a:spcPct val="90000"/>
              </a:lnSpc>
              <a:buFontTx/>
              <a:buNone/>
              <a:defRPr/>
            </a:pPr>
            <a:r>
              <a:rPr lang="pl-PL" altLang="it-IT" dirty="0"/>
              <a:t>		    </a:t>
            </a:r>
            <a:r>
              <a:rPr lang="it-IT" altLang="it-IT" dirty="0"/>
              <a:t>			acciaio ricoperto con rame </a:t>
            </a:r>
            <a:r>
              <a:rPr lang="pl-PL" altLang="it-IT" dirty="0"/>
              <a:t>              </a:t>
            </a:r>
          </a:p>
          <a:p>
            <a:pPr>
              <a:lnSpc>
                <a:spcPct val="90000"/>
              </a:lnSpc>
              <a:defRPr/>
            </a:pPr>
            <a:r>
              <a:rPr lang="pl-PL" altLang="it-IT" dirty="0"/>
              <a:t>               </a:t>
            </a:r>
          </a:p>
          <a:p>
            <a:pPr>
              <a:lnSpc>
                <a:spcPct val="90000"/>
              </a:lnSpc>
              <a:defRPr/>
            </a:pPr>
            <a:r>
              <a:rPr lang="pl-PL" altLang="it-IT" dirty="0"/>
              <a:t>              </a:t>
            </a:r>
            <a:r>
              <a:rPr lang="it-IT" altLang="it-IT" dirty="0"/>
              <a:t>		</a:t>
            </a:r>
            <a:r>
              <a:rPr lang="pl-PL" altLang="it-IT" dirty="0"/>
              <a:t> 10, 20, 50 cent</a:t>
            </a:r>
            <a:r>
              <a:rPr lang="it-IT" altLang="it-IT" dirty="0"/>
              <a:t>esimi</a:t>
            </a:r>
            <a:r>
              <a:rPr lang="pl-PL" altLang="it-IT" dirty="0"/>
              <a:t> Cu</a:t>
            </a:r>
            <a:r>
              <a:rPr lang="en-US" altLang="it-IT" dirty="0"/>
              <a:t>89</a:t>
            </a:r>
            <a:r>
              <a:rPr lang="pl-PL" altLang="it-IT" dirty="0"/>
              <a:t>Al5Zn5Sn1 (nordic gold)</a:t>
            </a:r>
          </a:p>
          <a:p>
            <a:pPr>
              <a:lnSpc>
                <a:spcPct val="90000"/>
              </a:lnSpc>
              <a:defRPr/>
            </a:pPr>
            <a:r>
              <a:rPr lang="en-US" altLang="it-IT" dirty="0"/>
              <a:t> </a:t>
            </a:r>
          </a:p>
          <a:p>
            <a:pPr>
              <a:lnSpc>
                <a:spcPct val="90000"/>
              </a:lnSpc>
              <a:defRPr/>
            </a:pPr>
            <a:endParaRPr lang="pl-PL" altLang="it-IT" dirty="0"/>
          </a:p>
          <a:p>
            <a:pPr>
              <a:lnSpc>
                <a:spcPct val="90000"/>
              </a:lnSpc>
              <a:defRPr/>
            </a:pPr>
            <a:r>
              <a:rPr lang="pl-PL" altLang="it-IT" dirty="0"/>
              <a:t>               </a:t>
            </a:r>
            <a:r>
              <a:rPr lang="it-IT" altLang="it-IT" dirty="0"/>
              <a:t>		</a:t>
            </a:r>
            <a:r>
              <a:rPr lang="pl-PL" altLang="it-IT" dirty="0"/>
              <a:t>in</a:t>
            </a:r>
            <a:r>
              <a:rPr lang="it-IT" altLang="it-IT" dirty="0"/>
              <a:t>terno</a:t>
            </a:r>
            <a:r>
              <a:rPr lang="pl-PL" altLang="it-IT" dirty="0"/>
              <a:t>: Cu75Ni25  </a:t>
            </a:r>
            <a:r>
              <a:rPr lang="it-IT" altLang="it-IT" dirty="0"/>
              <a:t>esterno</a:t>
            </a:r>
            <a:r>
              <a:rPr lang="pl-PL" altLang="it-IT" dirty="0"/>
              <a:t> Cu75Zn20Ni5</a:t>
            </a:r>
            <a:br>
              <a:rPr lang="en-US" altLang="it-IT" sz="1350" dirty="0"/>
            </a:br>
            <a:endParaRPr lang="pl-PL" altLang="it-IT" sz="1350" dirty="0"/>
          </a:p>
          <a:p>
            <a:pPr>
              <a:lnSpc>
                <a:spcPct val="90000"/>
              </a:lnSpc>
              <a:buFontTx/>
              <a:buNone/>
              <a:defRPr/>
            </a:pPr>
            <a:endParaRPr lang="pl-PL" altLang="it-IT" sz="1350" dirty="0"/>
          </a:p>
          <a:p>
            <a:pPr>
              <a:lnSpc>
                <a:spcPct val="90000"/>
              </a:lnSpc>
              <a:defRPr/>
            </a:pPr>
            <a:endParaRPr lang="pl-PL" altLang="it-IT" sz="1350" b="1" dirty="0"/>
          </a:p>
          <a:p>
            <a:pPr>
              <a:lnSpc>
                <a:spcPct val="90000"/>
              </a:lnSpc>
              <a:buFontTx/>
              <a:buNone/>
              <a:defRPr/>
            </a:pPr>
            <a:endParaRPr lang="en-US" altLang="it-IT" dirty="0"/>
          </a:p>
        </p:txBody>
      </p:sp>
      <p:sp>
        <p:nvSpPr>
          <p:cNvPr id="54276" name="Text Box 4">
            <a:extLst>
              <a:ext uri="{FF2B5EF4-FFF2-40B4-BE49-F238E27FC236}">
                <a16:creationId xmlns:a16="http://schemas.microsoft.com/office/drawing/2014/main" id="{798C713C-B71D-473B-B65F-FF48C1F26883}"/>
              </a:ext>
            </a:extLst>
          </p:cNvPr>
          <p:cNvSpPr txBox="1">
            <a:spLocks noChangeArrowheads="1"/>
          </p:cNvSpPr>
          <p:nvPr/>
        </p:nvSpPr>
        <p:spPr bwMode="auto">
          <a:xfrm>
            <a:off x="5381625" y="5643563"/>
            <a:ext cx="2493963" cy="207962"/>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Piotr Gramza</a:t>
            </a:r>
            <a:r>
              <a:rPr lang="en-US" altLang="it-IT" sz="750">
                <a:latin typeface="Times New Roman" panose="02020603050405020304" pitchFamily="18" charset="0"/>
              </a:rPr>
              <a:t>. http://www.monetki.friko.pl/wiad/stopy.html</a:t>
            </a:r>
          </a:p>
        </p:txBody>
      </p:sp>
      <p:pic>
        <p:nvPicPr>
          <p:cNvPr id="117765" name="Picture 5">
            <a:extLst>
              <a:ext uri="{FF2B5EF4-FFF2-40B4-BE49-F238E27FC236}">
                <a16:creationId xmlns:a16="http://schemas.microsoft.com/office/drawing/2014/main" id="{B34B4732-6AC3-4972-99D1-CE83BDB35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3970338"/>
            <a:ext cx="7143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a:extLst>
              <a:ext uri="{FF2B5EF4-FFF2-40B4-BE49-F238E27FC236}">
                <a16:creationId xmlns:a16="http://schemas.microsoft.com/office/drawing/2014/main" id="{C8E45E62-7127-47C0-BC73-F07D357A6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375025"/>
            <a:ext cx="571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7">
            <a:extLst>
              <a:ext uri="{FF2B5EF4-FFF2-40B4-BE49-F238E27FC236}">
                <a16:creationId xmlns:a16="http://schemas.microsoft.com/office/drawing/2014/main" id="{90206B27-8883-4307-B32F-89322CBD7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8" y="4694238"/>
            <a:ext cx="8334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57C6BC3-F89D-4198-9ADD-1351A67E6ED5}"/>
              </a:ext>
            </a:extLst>
          </p:cNvPr>
          <p:cNvSpPr>
            <a:spLocks noGrp="1" noChangeArrowheads="1"/>
          </p:cNvSpPr>
          <p:nvPr>
            <p:ph type="ctrTitle"/>
          </p:nvPr>
        </p:nvSpPr>
        <p:spPr>
          <a:xfrm>
            <a:off x="1547813" y="674688"/>
            <a:ext cx="6453187" cy="1103312"/>
          </a:xfrm>
        </p:spPr>
        <p:txBody>
          <a:bodyPr anchor="ctr"/>
          <a:lstStyle/>
          <a:p>
            <a:r>
              <a:rPr lang="it-IT" altLang="it-IT" sz="2100"/>
              <a:t>Le bottiglie dei Romani</a:t>
            </a:r>
            <a:r>
              <a:rPr lang="pl-PL" altLang="it-IT" sz="2100"/>
              <a:t> (</a:t>
            </a:r>
            <a:r>
              <a:rPr lang="it-IT" altLang="it-IT" sz="2100"/>
              <a:t>azzuro-verdi</a:t>
            </a:r>
            <a:r>
              <a:rPr lang="pl-PL" altLang="it-IT" sz="2100"/>
              <a:t>)</a:t>
            </a:r>
            <a:endParaRPr lang="en-US" altLang="it-IT" sz="2100"/>
          </a:p>
        </p:txBody>
      </p:sp>
      <p:sp>
        <p:nvSpPr>
          <p:cNvPr id="118787" name="Rectangle 3">
            <a:extLst>
              <a:ext uri="{FF2B5EF4-FFF2-40B4-BE49-F238E27FC236}">
                <a16:creationId xmlns:a16="http://schemas.microsoft.com/office/drawing/2014/main" id="{1141066E-DA4C-45D5-B34C-096A09FFD7A0}"/>
              </a:ext>
            </a:extLst>
          </p:cNvPr>
          <p:cNvSpPr>
            <a:spLocks noChangeArrowheads="1"/>
          </p:cNvSpPr>
          <p:nvPr/>
        </p:nvSpPr>
        <p:spPr bwMode="auto">
          <a:xfrm>
            <a:off x="1322388" y="1363663"/>
            <a:ext cx="10636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900">
                <a:cs typeface="Times New Roman" panose="02020603050405020304" pitchFamily="18" charset="0"/>
              </a:rPr>
              <a:t>Table 1. </a:t>
            </a:r>
            <a:endParaRPr lang="pl-PL" altLang="it-IT" sz="900">
              <a:cs typeface="Times New Roman" panose="02020603050405020304" pitchFamily="18" charset="0"/>
            </a:endParaRPr>
          </a:p>
          <a:p>
            <a:pPr>
              <a:spcBef>
                <a:spcPct val="0"/>
              </a:spcBef>
              <a:buFontTx/>
              <a:buNone/>
            </a:pPr>
            <a:r>
              <a:rPr lang="en-US" altLang="it-IT" sz="900">
                <a:cs typeface="Times New Roman" panose="02020603050405020304" pitchFamily="18" charset="0"/>
              </a:rPr>
              <a:t>Sample analyses</a:t>
            </a:r>
            <a:endParaRPr lang="en-US" altLang="it-IT" sz="1800"/>
          </a:p>
        </p:txBody>
      </p:sp>
      <p:graphicFrame>
        <p:nvGraphicFramePr>
          <p:cNvPr id="59396" name="Group 4">
            <a:extLst>
              <a:ext uri="{FF2B5EF4-FFF2-40B4-BE49-F238E27FC236}">
                <a16:creationId xmlns:a16="http://schemas.microsoft.com/office/drawing/2014/main" id="{E9B4DDDB-475E-4DD3-8150-F2A994FC4862}"/>
              </a:ext>
            </a:extLst>
          </p:cNvPr>
          <p:cNvGraphicFramePr>
            <a:graphicFrameLocks noGrp="1"/>
          </p:cNvGraphicFramePr>
          <p:nvPr/>
        </p:nvGraphicFramePr>
        <p:xfrm>
          <a:off x="1385888" y="1808163"/>
          <a:ext cx="3287712" cy="3643312"/>
        </p:xfrm>
        <a:graphic>
          <a:graphicData uri="http://schemas.openxmlformats.org/drawingml/2006/table">
            <a:tbl>
              <a:tblPr/>
              <a:tblGrid>
                <a:gridCol w="987147">
                  <a:extLst>
                    <a:ext uri="{9D8B030D-6E8A-4147-A177-3AD203B41FA5}">
                      <a16:colId xmlns:a16="http://schemas.microsoft.com/office/drawing/2014/main" val="20000"/>
                    </a:ext>
                  </a:extLst>
                </a:gridCol>
                <a:gridCol w="428676">
                  <a:extLst>
                    <a:ext uri="{9D8B030D-6E8A-4147-A177-3AD203B41FA5}">
                      <a16:colId xmlns:a16="http://schemas.microsoft.com/office/drawing/2014/main" val="20001"/>
                    </a:ext>
                  </a:extLst>
                </a:gridCol>
                <a:gridCol w="481071">
                  <a:extLst>
                    <a:ext uri="{9D8B030D-6E8A-4147-A177-3AD203B41FA5}">
                      <a16:colId xmlns:a16="http://schemas.microsoft.com/office/drawing/2014/main" val="20002"/>
                    </a:ext>
                  </a:extLst>
                </a:gridCol>
                <a:gridCol w="428676">
                  <a:extLst>
                    <a:ext uri="{9D8B030D-6E8A-4147-A177-3AD203B41FA5}">
                      <a16:colId xmlns:a16="http://schemas.microsoft.com/office/drawing/2014/main" val="20003"/>
                    </a:ext>
                  </a:extLst>
                </a:gridCol>
                <a:gridCol w="481071">
                  <a:extLst>
                    <a:ext uri="{9D8B030D-6E8A-4147-A177-3AD203B41FA5}">
                      <a16:colId xmlns:a16="http://schemas.microsoft.com/office/drawing/2014/main" val="20004"/>
                    </a:ext>
                  </a:extLst>
                </a:gridCol>
                <a:gridCol w="481071">
                  <a:extLst>
                    <a:ext uri="{9D8B030D-6E8A-4147-A177-3AD203B41FA5}">
                      <a16:colId xmlns:a16="http://schemas.microsoft.com/office/drawing/2014/main" val="20005"/>
                    </a:ext>
                  </a:extLst>
                </a:gridCol>
              </a:tblGrid>
              <a:tr h="57164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G6106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G13125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G3622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G14131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Al</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Fe</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0.64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0.80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MgO/wt%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K</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TiO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5</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MnO/wt%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0.92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Cl/wt%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362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Sb</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8" marR="68588" marT="34299" marB="342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pic>
        <p:nvPicPr>
          <p:cNvPr id="118895" name="Picture 111">
            <a:extLst>
              <a:ext uri="{FF2B5EF4-FFF2-40B4-BE49-F238E27FC236}">
                <a16:creationId xmlns:a16="http://schemas.microsoft.com/office/drawing/2014/main" id="{91D5751B-2CEB-49FA-8991-25D90614A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1701800"/>
            <a:ext cx="32670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96" name="Rectangle 112">
            <a:extLst>
              <a:ext uri="{FF2B5EF4-FFF2-40B4-BE49-F238E27FC236}">
                <a16:creationId xmlns:a16="http://schemas.microsoft.com/office/drawing/2014/main" id="{9FCC1779-1660-46BE-B4A5-9D350DA392DD}"/>
              </a:ext>
            </a:extLst>
          </p:cNvPr>
          <p:cNvSpPr>
            <a:spLocks noChangeArrowheads="1"/>
          </p:cNvSpPr>
          <p:nvPr/>
        </p:nvSpPr>
        <p:spPr bwMode="auto">
          <a:xfrm>
            <a:off x="4787900" y="3867150"/>
            <a:ext cx="236061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900">
                <a:latin typeface="Times New Roman" panose="02020603050405020304" pitchFamily="18" charset="0"/>
              </a:rPr>
              <a:t>Fig. 3. Reflection-corrected, normalised </a:t>
            </a:r>
            <a:endParaRPr lang="pl-PL" altLang="it-IT" sz="900">
              <a:latin typeface="Times New Roman" panose="02020603050405020304" pitchFamily="18" charset="0"/>
            </a:endParaRPr>
          </a:p>
          <a:p>
            <a:pPr>
              <a:spcBef>
                <a:spcPct val="0"/>
              </a:spcBef>
              <a:buFontTx/>
              <a:buNone/>
            </a:pPr>
            <a:r>
              <a:rPr lang="en-US" altLang="it-IT" sz="900">
                <a:latin typeface="Times New Roman" panose="02020603050405020304" pitchFamily="18" charset="0"/>
              </a:rPr>
              <a:t>visible wavelength optical absorption spectra.</a:t>
            </a:r>
            <a:r>
              <a:rPr lang="en-US" altLang="it-IT" sz="1800"/>
              <a:t> </a:t>
            </a:r>
          </a:p>
        </p:txBody>
      </p:sp>
      <p:sp>
        <p:nvSpPr>
          <p:cNvPr id="59505" name="Rectangle 113">
            <a:extLst>
              <a:ext uri="{FF2B5EF4-FFF2-40B4-BE49-F238E27FC236}">
                <a16:creationId xmlns:a16="http://schemas.microsoft.com/office/drawing/2014/main" id="{19A91D6E-29AE-4365-8AD6-5EEEEF5A18A8}"/>
              </a:ext>
            </a:extLst>
          </p:cNvPr>
          <p:cNvSpPr>
            <a:spLocks noChangeArrowheads="1"/>
          </p:cNvSpPr>
          <p:nvPr/>
        </p:nvSpPr>
        <p:spPr bwMode="auto">
          <a:xfrm>
            <a:off x="4787900" y="4359275"/>
            <a:ext cx="3036888" cy="1430338"/>
          </a:xfrm>
          <a:prstGeom prst="rect">
            <a:avLst/>
          </a:prstGeom>
          <a:noFill/>
          <a:ln>
            <a:noFill/>
          </a:ln>
          <a:effectLst/>
        </p:spPr>
        <p:txBody>
          <a:bodyPr anchor="ctr">
            <a:spAutoFit/>
          </a:bodyPr>
          <a:lstStyle/>
          <a:p>
            <a:pPr>
              <a:defRPr/>
            </a:pPr>
            <a:r>
              <a:rPr lang="en-US" altLang="it-IT" sz="900" b="1"/>
              <a:t>Roman blue-green bottle glass: chemical–optical analysis and high temperature viscosity modelling</a:t>
            </a:r>
            <a:r>
              <a:rPr lang="en-US" altLang="it-IT" sz="750">
                <a:latin typeface="Times New Roman" panose="02020603050405020304" pitchFamily="18" charset="0"/>
              </a:rPr>
              <a:t> </a:t>
            </a:r>
          </a:p>
          <a:p>
            <a:pPr>
              <a:defRPr/>
            </a:pPr>
            <a:r>
              <a:rPr lang="en-US" altLang="it-IT" sz="750">
                <a:latin typeface="Times New Roman" panose="02020603050405020304" pitchFamily="18" charset="0"/>
              </a:rPr>
              <a:t>P.A. Bingham</a:t>
            </a:r>
            <a:r>
              <a:rPr lang="en-US" altLang="it-IT" sz="750" baseline="30000">
                <a:latin typeface="Times New Roman" panose="02020603050405020304" pitchFamily="18" charset="0"/>
                <a:hlinkClick r:id="rId3"/>
              </a:rPr>
              <a:t>a</a:t>
            </a:r>
            <a:r>
              <a:rPr lang="en-US" altLang="it-IT" sz="750" baseline="30000">
                <a:latin typeface="Times New Roman" panose="02020603050405020304" pitchFamily="18" charset="0"/>
              </a:rPr>
              <a:t>, </a:t>
            </a:r>
            <a:r>
              <a:rPr lang="en-US" altLang="it-IT" sz="750" baseline="30000">
                <a:latin typeface="Times New Roman" panose="02020603050405020304" pitchFamily="18" charset="0"/>
                <a:hlinkClick r:id="rId4"/>
              </a:rPr>
              <a:t>  </a:t>
            </a:r>
            <a:r>
              <a:rPr lang="en-US" altLang="it-IT" sz="750" baseline="30000">
                <a:latin typeface="Times New Roman" panose="02020603050405020304" pitchFamily="18" charset="0"/>
              </a:rPr>
              <a:t>   , </a:t>
            </a:r>
            <a:r>
              <a:rPr lang="en-US" altLang="it-IT" sz="750" baseline="30000">
                <a:latin typeface="Times New Roman" panose="02020603050405020304" pitchFamily="18" charset="0"/>
                <a:hlinkClick r:id="rId5"/>
              </a:rPr>
              <a:t>  </a:t>
            </a:r>
            <a:r>
              <a:rPr lang="en-US" altLang="it-IT" sz="750" baseline="30000">
                <a:latin typeface="Times New Roman" panose="02020603050405020304" pitchFamily="18" charset="0"/>
              </a:rPr>
              <a:t>  </a:t>
            </a:r>
            <a:r>
              <a:rPr lang="en-US" altLang="it-IT" sz="750">
                <a:latin typeface="Times New Roman" panose="02020603050405020304" pitchFamily="18" charset="0"/>
              </a:rPr>
              <a:t> and </a:t>
            </a:r>
            <a:r>
              <a:rPr lang="en-US" altLang="it-IT" sz="750" baseline="30000">
                <a:latin typeface="Times New Roman" panose="02020603050405020304" pitchFamily="18" charset="0"/>
              </a:rPr>
              <a:t>C.M. Jackson</a:t>
            </a:r>
            <a:r>
              <a:rPr lang="en-US" altLang="it-IT" sz="750" baseline="30000">
                <a:latin typeface="Times New Roman" panose="02020603050405020304" pitchFamily="18" charset="0"/>
                <a:hlinkClick r:id="rId6"/>
              </a:rPr>
              <a:t>b</a:t>
            </a:r>
            <a:endParaRPr lang="en-US" altLang="it-IT" sz="750">
              <a:latin typeface="Times New Roman" panose="02020603050405020304" pitchFamily="18" charset="0"/>
            </a:endParaRPr>
          </a:p>
          <a:p>
            <a:pPr>
              <a:defRPr/>
            </a:pPr>
            <a:r>
              <a:rPr lang="en-US" altLang="it-IT" sz="750" baseline="30000">
                <a:latin typeface="Times New Roman" panose="02020603050405020304" pitchFamily="18" charset="0"/>
              </a:rPr>
              <a:t>a</a:t>
            </a:r>
            <a:r>
              <a:rPr lang="en-US" altLang="it-IT" sz="750">
                <a:latin typeface="Times New Roman" panose="02020603050405020304" pitchFamily="18" charset="0"/>
              </a:rPr>
              <a:t>Department of Engineering Materials, University of Sheffield, Sir Robert Hadfield Building, Mappin Street, Sheffield, South Yorkshire S1 3JD, UK</a:t>
            </a:r>
            <a:endParaRPr lang="en-US" altLang="it-IT" sz="750" baseline="30000">
              <a:latin typeface="Times New Roman" panose="02020603050405020304" pitchFamily="18" charset="0"/>
            </a:endParaRPr>
          </a:p>
          <a:p>
            <a:pPr>
              <a:defRPr/>
            </a:pPr>
            <a:r>
              <a:rPr lang="en-US" altLang="it-IT" sz="750" baseline="30000">
                <a:latin typeface="Times New Roman" panose="02020603050405020304" pitchFamily="18" charset="0"/>
              </a:rPr>
              <a:t>b</a:t>
            </a:r>
            <a:r>
              <a:rPr lang="en-US" altLang="it-IT" sz="750">
                <a:latin typeface="Times New Roman" panose="02020603050405020304" pitchFamily="18" charset="0"/>
              </a:rPr>
              <a:t>Department of Archaeology and Prehistory, University of Sheffield, Northgate House, West Street, Sheffield S1 4ET, UK</a:t>
            </a:r>
            <a:endParaRPr lang="pl-PL" altLang="it-IT" sz="750">
              <a:latin typeface="Times New Roman" panose="02020603050405020304" pitchFamily="18" charset="0"/>
            </a:endParaRPr>
          </a:p>
          <a:p>
            <a:pPr>
              <a:defRPr/>
            </a:pPr>
            <a:r>
              <a:rPr lang="en-US" altLang="it-IT" sz="1050" b="1">
                <a:hlinkClick r:id="rId7"/>
              </a:rPr>
              <a:t>Journal of Archaeological Science</a:t>
            </a:r>
            <a:br>
              <a:rPr lang="en-US" altLang="it-IT" sz="1050"/>
            </a:br>
            <a:r>
              <a:rPr lang="en-US" altLang="it-IT" sz="1050">
                <a:hlinkClick r:id="rId8"/>
              </a:rPr>
              <a:t>Volume 35, Issue 2</a:t>
            </a:r>
            <a:r>
              <a:rPr lang="en-US" altLang="it-IT" sz="1050"/>
              <a:t>, February 2008, Pages 302-309 </a:t>
            </a:r>
          </a:p>
        </p:txBody>
      </p:sp>
      <p:pic>
        <p:nvPicPr>
          <p:cNvPr id="118898" name="Picture 114" descr="Corresponding Author Contact Information">
            <a:hlinkClick r:id="rId4"/>
            <a:extLst>
              <a:ext uri="{FF2B5EF4-FFF2-40B4-BE49-F238E27FC236}">
                <a16:creationId xmlns:a16="http://schemas.microsoft.com/office/drawing/2014/main" id="{F4A9194C-FF25-4CCC-BE96-B5EF8174B5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 y="3222625"/>
            <a:ext cx="106362"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99" name="Picture 115" descr="E-mail The Corresponding Author">
            <a:hlinkClick r:id="rId5"/>
            <a:extLst>
              <a:ext uri="{FF2B5EF4-FFF2-40B4-BE49-F238E27FC236}">
                <a16:creationId xmlns:a16="http://schemas.microsoft.com/office/drawing/2014/main" id="{038CD178-ABD0-4EDB-B7F3-EE022B3F15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725" y="3222625"/>
            <a:ext cx="920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id="{469AC688-8F04-4AA4-AF3B-3B71FF2FB344}"/>
              </a:ext>
            </a:extLst>
          </p:cNvPr>
          <p:cNvSpPr txBox="1">
            <a:spLocks noChangeArrowheads="1"/>
          </p:cNvSpPr>
          <p:nvPr/>
        </p:nvSpPr>
        <p:spPr bwMode="auto">
          <a:xfrm>
            <a:off x="755650" y="152400"/>
            <a:ext cx="642937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a:t>Il secolo XXI: </a:t>
            </a:r>
          </a:p>
          <a:p>
            <a:pPr>
              <a:spcBef>
                <a:spcPct val="0"/>
              </a:spcBef>
              <a:buFontTx/>
              <a:buNone/>
            </a:pPr>
            <a:r>
              <a:rPr lang="it-IT" altLang="it-IT" sz="4400"/>
              <a:t>La macchina all’idrogeno</a:t>
            </a:r>
            <a:endParaRPr lang="pl-PL" altLang="it-IT" sz="4400"/>
          </a:p>
          <a:p>
            <a:pPr>
              <a:spcBef>
                <a:spcPct val="0"/>
              </a:spcBef>
              <a:buFontTx/>
              <a:buNone/>
            </a:pPr>
            <a:endParaRPr lang="pl-PL" altLang="it-IT" sz="2800">
              <a:solidFill>
                <a:srgbClr val="FF0000"/>
              </a:solidFill>
            </a:endParaRPr>
          </a:p>
          <a:p>
            <a:pPr>
              <a:spcBef>
                <a:spcPct val="0"/>
              </a:spcBef>
              <a:buFontTx/>
              <a:buNone/>
            </a:pPr>
            <a:r>
              <a:rPr lang="it-IT" altLang="it-IT" sz="2800">
                <a:solidFill>
                  <a:srgbClr val="FF0000"/>
                </a:solidFill>
              </a:rPr>
              <a:t>Il clima sta cambiando?</a:t>
            </a:r>
          </a:p>
          <a:p>
            <a:pPr>
              <a:spcBef>
                <a:spcPct val="0"/>
              </a:spcBef>
              <a:buFontTx/>
              <a:buNone/>
            </a:pPr>
            <a:r>
              <a:rPr lang="it-IT" altLang="it-IT" sz="2800">
                <a:solidFill>
                  <a:srgbClr val="FF0000"/>
                </a:solidFill>
              </a:rPr>
              <a:t>Energie alternative</a:t>
            </a:r>
          </a:p>
          <a:p>
            <a:pPr>
              <a:spcBef>
                <a:spcPct val="0"/>
              </a:spcBef>
              <a:buFontTx/>
              <a:buNone/>
            </a:pPr>
            <a:r>
              <a:rPr lang="it-IT" altLang="it-IT" sz="2800">
                <a:solidFill>
                  <a:srgbClr val="FF0000"/>
                </a:solidFill>
              </a:rPr>
              <a:t>Pila di Volta</a:t>
            </a:r>
          </a:p>
          <a:p>
            <a:pPr>
              <a:spcBef>
                <a:spcPct val="0"/>
              </a:spcBef>
              <a:buFontTx/>
              <a:buNone/>
            </a:pPr>
            <a:r>
              <a:rPr lang="it-IT" altLang="it-IT" sz="2800">
                <a:solidFill>
                  <a:srgbClr val="FF0000"/>
                </a:solidFill>
              </a:rPr>
              <a:t>Cella a combustione idrogeno</a:t>
            </a:r>
          </a:p>
          <a:p>
            <a:pPr>
              <a:spcBef>
                <a:spcPct val="0"/>
              </a:spcBef>
              <a:buFontTx/>
              <a:buNone/>
            </a:pPr>
            <a:r>
              <a:rPr lang="it-IT" altLang="it-IT" sz="2800">
                <a:solidFill>
                  <a:srgbClr val="FF0000"/>
                </a:solidFill>
              </a:rPr>
              <a:t>Che cosa è l’energia?</a:t>
            </a:r>
          </a:p>
        </p:txBody>
      </p:sp>
      <p:sp>
        <p:nvSpPr>
          <p:cNvPr id="119811" name="Text Box 7">
            <a:extLst>
              <a:ext uri="{FF2B5EF4-FFF2-40B4-BE49-F238E27FC236}">
                <a16:creationId xmlns:a16="http://schemas.microsoft.com/office/drawing/2014/main" id="{9214D054-14F5-4018-B8A3-3E0D766D1DA0}"/>
              </a:ext>
            </a:extLst>
          </p:cNvPr>
          <p:cNvSpPr txBox="1">
            <a:spLocks noChangeArrowheads="1"/>
          </p:cNvSpPr>
          <p:nvPr/>
        </p:nvSpPr>
        <p:spPr bwMode="auto">
          <a:xfrm>
            <a:off x="395288" y="4581525"/>
            <a:ext cx="83534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800">
                <a:solidFill>
                  <a:srgbClr val="002060"/>
                </a:solidFill>
              </a:rPr>
              <a:t>Grzegorz Karwasz</a:t>
            </a:r>
          </a:p>
          <a:p>
            <a:pPr>
              <a:spcBef>
                <a:spcPct val="0"/>
              </a:spcBef>
              <a:buFontTx/>
              <a:buNone/>
            </a:pPr>
            <a:endParaRPr lang="pl-PL" altLang="it-IT" sz="2800">
              <a:solidFill>
                <a:srgbClr val="002060"/>
              </a:solidFill>
            </a:endParaRPr>
          </a:p>
          <a:p>
            <a:pPr>
              <a:spcBef>
                <a:spcPct val="0"/>
              </a:spcBef>
              <a:buFontTx/>
              <a:buNone/>
            </a:pPr>
            <a:r>
              <a:rPr lang="it-IT" altLang="it-IT" sz="2800" i="1">
                <a:solidFill>
                  <a:srgbClr val="002060"/>
                </a:solidFill>
              </a:rPr>
              <a:t>Insegnare STEAM in chiave interdisciplinare</a:t>
            </a:r>
          </a:p>
          <a:p>
            <a:pPr>
              <a:spcBef>
                <a:spcPct val="0"/>
              </a:spcBef>
              <a:buFontTx/>
              <a:buNone/>
            </a:pPr>
            <a:r>
              <a:rPr lang="it-IT" altLang="it-IT" sz="2800" i="1">
                <a:solidFill>
                  <a:srgbClr val="002060"/>
                </a:solidFill>
              </a:rPr>
              <a:t>Lezione 5</a:t>
            </a:r>
            <a:endParaRPr lang="pl-PL" altLang="it-IT" sz="2800" i="1">
              <a:solidFill>
                <a:srgbClr val="00206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57B4442-99D2-4F93-A277-2334EB4E522C}"/>
              </a:ext>
            </a:extLst>
          </p:cNvPr>
          <p:cNvSpPr>
            <a:spLocks noGrp="1" noChangeArrowheads="1"/>
          </p:cNvSpPr>
          <p:nvPr>
            <p:ph type="title" idx="4294967295"/>
          </p:nvPr>
        </p:nvSpPr>
        <p:spPr>
          <a:xfrm>
            <a:off x="250825" y="188913"/>
            <a:ext cx="8229600" cy="857250"/>
          </a:xfrm>
        </p:spPr>
        <p:txBody>
          <a:bodyPr/>
          <a:lstStyle/>
          <a:p>
            <a:r>
              <a:rPr lang="pl-PL" altLang="it-IT"/>
              <a:t>Il mondo pieno di allarmismi</a:t>
            </a:r>
            <a:endParaRPr lang="en-AU" altLang="it-IT"/>
          </a:p>
        </p:txBody>
      </p:sp>
      <p:pic>
        <p:nvPicPr>
          <p:cNvPr id="121859" name="Picture 4">
            <a:extLst>
              <a:ext uri="{FF2B5EF4-FFF2-40B4-BE49-F238E27FC236}">
                <a16:creationId xmlns:a16="http://schemas.microsoft.com/office/drawing/2014/main" id="{63722017-FA42-49B6-B8D8-2AF090BDE738}"/>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65138" y="1608138"/>
            <a:ext cx="8418512" cy="5060950"/>
          </a:xfrm>
        </p:spPr>
      </p:pic>
      <p:sp>
        <p:nvSpPr>
          <p:cNvPr id="93189" name="Text Box 5">
            <a:extLst>
              <a:ext uri="{FF2B5EF4-FFF2-40B4-BE49-F238E27FC236}">
                <a16:creationId xmlns:a16="http://schemas.microsoft.com/office/drawing/2014/main" id="{ECA32F47-905E-40E3-977D-982DE9860471}"/>
              </a:ext>
            </a:extLst>
          </p:cNvPr>
          <p:cNvSpPr txBox="1">
            <a:spLocks noChangeArrowheads="1"/>
          </p:cNvSpPr>
          <p:nvPr/>
        </p:nvSpPr>
        <p:spPr bwMode="auto">
          <a:xfrm>
            <a:off x="6308725" y="2852738"/>
            <a:ext cx="2574925" cy="2146300"/>
          </a:xfrm>
          <a:prstGeom prst="rect">
            <a:avLst/>
          </a:prstGeom>
          <a:solidFill>
            <a:schemeClr val="bg1"/>
          </a:solidFill>
          <a:ln>
            <a:noFill/>
          </a:ln>
          <a:effectLst/>
        </p:spPr>
        <p:txBody>
          <a:bodyPr>
            <a:spAutoFit/>
          </a:bodyPr>
          <a:lstStyle/>
          <a:p>
            <a:pPr>
              <a:defRPr/>
            </a:pPr>
            <a:r>
              <a:rPr lang="pl-PL" altLang="it-IT" sz="1650" dirty="0"/>
              <a:t>Focus, 2002:</a:t>
            </a:r>
          </a:p>
          <a:p>
            <a:pPr>
              <a:defRPr/>
            </a:pPr>
            <a:endParaRPr lang="en-AU" altLang="it-IT" sz="1650" dirty="0"/>
          </a:p>
          <a:p>
            <a:pPr>
              <a:defRPr/>
            </a:pPr>
            <a:r>
              <a:rPr lang="pl-PL" altLang="ja-JP" sz="1650" dirty="0"/>
              <a:t>Il clima è impazzito </a:t>
            </a:r>
          </a:p>
          <a:p>
            <a:pPr>
              <a:defRPr/>
            </a:pPr>
            <a:endParaRPr lang="pl-PL" altLang="ja-JP" sz="1650" dirty="0"/>
          </a:p>
          <a:p>
            <a:pPr>
              <a:defRPr/>
            </a:pPr>
            <a:r>
              <a:rPr lang="pl-PL" altLang="ja-JP" sz="1650" dirty="0"/>
              <a:t>Tutta colpa dell’Atlantico</a:t>
            </a:r>
          </a:p>
          <a:p>
            <a:pPr>
              <a:defRPr/>
            </a:pPr>
            <a:endParaRPr lang="pl-PL" altLang="ja-JP" sz="1650" dirty="0"/>
          </a:p>
          <a:p>
            <a:pPr>
              <a:defRPr/>
            </a:pPr>
            <a:r>
              <a:rPr lang="pl-PL" altLang="ja-JP" sz="1650" b="1" dirty="0"/>
              <a:t>Dobbiamo da vero crederci?</a:t>
            </a:r>
            <a:r>
              <a:rPr lang="pl-PL" altLang="ja-JP" dirty="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1D33125-6E16-4A4B-912F-C1EB1E598E81}"/>
              </a:ext>
            </a:extLst>
          </p:cNvPr>
          <p:cNvSpPr>
            <a:spLocks noGrp="1" noChangeArrowheads="1"/>
          </p:cNvSpPr>
          <p:nvPr>
            <p:ph type="title" idx="4294967295"/>
          </p:nvPr>
        </p:nvSpPr>
        <p:spPr>
          <a:xfrm>
            <a:off x="250825" y="1588"/>
            <a:ext cx="6543675" cy="857250"/>
          </a:xfrm>
        </p:spPr>
        <p:txBody>
          <a:bodyPr/>
          <a:lstStyle/>
          <a:p>
            <a:r>
              <a:rPr lang="pl-PL" altLang="it-IT" sz="3200"/>
              <a:t>Dal prototipo…</a:t>
            </a:r>
            <a:endParaRPr lang="en-AU" altLang="it-IT" sz="3200"/>
          </a:p>
        </p:txBody>
      </p:sp>
      <p:sp>
        <p:nvSpPr>
          <p:cNvPr id="122883" name="Text Box 3">
            <a:extLst>
              <a:ext uri="{FF2B5EF4-FFF2-40B4-BE49-F238E27FC236}">
                <a16:creationId xmlns:a16="http://schemas.microsoft.com/office/drawing/2014/main" id="{ACEAD5C0-672B-4FF7-802E-4680948DEABE}"/>
              </a:ext>
            </a:extLst>
          </p:cNvPr>
          <p:cNvSpPr txBox="1">
            <a:spLocks noChangeArrowheads="1"/>
          </p:cNvSpPr>
          <p:nvPr/>
        </p:nvSpPr>
        <p:spPr bwMode="auto">
          <a:xfrm>
            <a:off x="5224463" y="430213"/>
            <a:ext cx="3811587" cy="4773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ct val="30000"/>
              </a:spcAft>
              <a:buFontTx/>
              <a:buNone/>
            </a:pPr>
            <a:r>
              <a:rPr lang="it-IT" altLang="ja-JP" sz="1800">
                <a:ea typeface="MS PGothic" panose="020B0600070205080204" pitchFamily="34" charset="-128"/>
              </a:rPr>
              <a:t>Le maggiori case automobilistiche hanno cominciato le implementazioni pratiche delle FCH. </a:t>
            </a:r>
          </a:p>
          <a:p>
            <a:pPr>
              <a:spcBef>
                <a:spcPct val="0"/>
              </a:spcBef>
              <a:spcAft>
                <a:spcPct val="30000"/>
              </a:spcAft>
              <a:buFontTx/>
              <a:buNone/>
            </a:pPr>
            <a:r>
              <a:rPr lang="it-IT" altLang="ja-JP" sz="1800">
                <a:ea typeface="MS PGothic" panose="020B0600070205080204" pitchFamily="34" charset="-128"/>
              </a:rPr>
              <a:t>I problemi tecnici sono numerosi: dallo stoccaggio dell’idrogeno, alla flessibilità di rifornimento dell’idrogeno alla FCH, la duratura della FCH stessa, il complesso sistema di controllo e sicurezza, motori elettrici e le riserve di energia, come le pile di Volta</a:t>
            </a:r>
            <a:r>
              <a:rPr lang="pl-PL" altLang="ja-JP" sz="1800"/>
              <a:t> (al litio qua)</a:t>
            </a:r>
            <a:r>
              <a:rPr lang="it-IT" altLang="ja-JP" sz="1800">
                <a:ea typeface="MS PGothic" panose="020B0600070205080204" pitchFamily="34" charset="-128"/>
              </a:rPr>
              <a:t>.</a:t>
            </a:r>
          </a:p>
          <a:p>
            <a:pPr>
              <a:spcBef>
                <a:spcPct val="0"/>
              </a:spcBef>
              <a:spcAft>
                <a:spcPct val="30000"/>
              </a:spcAft>
              <a:buFontTx/>
              <a:buNone/>
            </a:pPr>
            <a:r>
              <a:rPr lang="it-IT" altLang="ja-JP" sz="1800">
                <a:ea typeface="MS PGothic" panose="020B0600070205080204" pitchFamily="34" charset="-128"/>
              </a:rPr>
              <a:t>Merced</a:t>
            </a:r>
            <a:r>
              <a:rPr lang="pl-PL" altLang="ja-JP" sz="1800"/>
              <a:t>e</a:t>
            </a:r>
            <a:r>
              <a:rPr lang="it-IT" altLang="ja-JP" sz="1800">
                <a:ea typeface="MS PGothic" panose="020B0600070205080204" pitchFamily="34" charset="-128"/>
              </a:rPr>
              <a:t>s-Benz ha sviluppato un prototipo nel 2017 ma non è ancora disponibile sul mercato. </a:t>
            </a:r>
            <a:r>
              <a:rPr lang="pl-PL" altLang="it-IT" sz="1800"/>
              <a:t>   </a:t>
            </a:r>
            <a:endParaRPr lang="en-AU" altLang="it-IT" sz="1800"/>
          </a:p>
          <a:p>
            <a:pPr>
              <a:spcBef>
                <a:spcPct val="0"/>
              </a:spcBef>
              <a:spcAft>
                <a:spcPct val="30000"/>
              </a:spcAft>
              <a:buFontTx/>
              <a:buNone/>
            </a:pPr>
            <a:endParaRPr lang="en-AU" altLang="it-IT" sz="1800"/>
          </a:p>
        </p:txBody>
      </p:sp>
      <p:sp>
        <p:nvSpPr>
          <p:cNvPr id="122884" name="Text Box 4">
            <a:extLst>
              <a:ext uri="{FF2B5EF4-FFF2-40B4-BE49-F238E27FC236}">
                <a16:creationId xmlns:a16="http://schemas.microsoft.com/office/drawing/2014/main" id="{1A982BAA-D7F2-4784-8399-ABBD1E12ADC0}"/>
              </a:ext>
            </a:extLst>
          </p:cNvPr>
          <p:cNvSpPr txBox="1">
            <a:spLocks noChangeArrowheads="1"/>
          </p:cNvSpPr>
          <p:nvPr/>
        </p:nvSpPr>
        <p:spPr bwMode="auto">
          <a:xfrm>
            <a:off x="127000" y="6411913"/>
            <a:ext cx="67929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400"/>
              <a:t>Courtesy: Dr Johannes T</a:t>
            </a:r>
            <a:r>
              <a:rPr lang="en-US" altLang="it-IT" sz="1400"/>
              <a:t>ö</a:t>
            </a:r>
            <a:r>
              <a:rPr lang="pl-PL" altLang="it-IT" sz="1400"/>
              <a:t>pler, Deutscher Wasserstoff-und Brennstoffzellenverband</a:t>
            </a:r>
            <a:endParaRPr lang="en-US" altLang="it-IT" sz="1400"/>
          </a:p>
        </p:txBody>
      </p:sp>
      <p:pic>
        <p:nvPicPr>
          <p:cNvPr id="122885" name="Picture 6">
            <a:extLst>
              <a:ext uri="{FF2B5EF4-FFF2-40B4-BE49-F238E27FC236}">
                <a16:creationId xmlns:a16="http://schemas.microsoft.com/office/drawing/2014/main" id="{BC923051-A657-4BEA-BC16-A27528006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046163"/>
            <a:ext cx="49641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22A33498-EE25-4621-927E-7F6E65DA8F8D}"/>
              </a:ext>
            </a:extLst>
          </p:cNvPr>
          <p:cNvSpPr>
            <a:spLocks noGrp="1" noChangeArrowheads="1"/>
          </p:cNvSpPr>
          <p:nvPr>
            <p:ph type="title" idx="4294967295"/>
          </p:nvPr>
        </p:nvSpPr>
        <p:spPr>
          <a:xfrm>
            <a:off x="457200" y="-1588"/>
            <a:ext cx="8229600" cy="857251"/>
          </a:xfrm>
        </p:spPr>
        <p:txBody>
          <a:bodyPr/>
          <a:lstStyle/>
          <a:p>
            <a:r>
              <a:rPr lang="pl-PL" altLang="it-IT" sz="3200"/>
              <a:t>Hydrogen-fuelled car</a:t>
            </a:r>
            <a:endParaRPr lang="en-AU" altLang="it-IT" sz="3200"/>
          </a:p>
        </p:txBody>
      </p:sp>
      <p:pic>
        <p:nvPicPr>
          <p:cNvPr id="71684" name="Picture 4">
            <a:extLst>
              <a:ext uri="{FF2B5EF4-FFF2-40B4-BE49-F238E27FC236}">
                <a16:creationId xmlns:a16="http://schemas.microsoft.com/office/drawing/2014/main" id="{089307ED-6B72-492E-B566-3F2685951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887538"/>
            <a:ext cx="4857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a:extLst>
              <a:ext uri="{FF2B5EF4-FFF2-40B4-BE49-F238E27FC236}">
                <a16:creationId xmlns:a16="http://schemas.microsoft.com/office/drawing/2014/main" id="{7DEBB1AE-8E26-4795-BF62-174C7D06852B}"/>
              </a:ext>
            </a:extLst>
          </p:cNvPr>
          <p:cNvSpPr>
            <a:spLocks noChangeArrowheads="1"/>
          </p:cNvSpPr>
          <p:nvPr/>
        </p:nvSpPr>
        <p:spPr bwMode="auto">
          <a:xfrm>
            <a:off x="285750" y="5021263"/>
            <a:ext cx="6858000" cy="254000"/>
          </a:xfrm>
          <a:prstGeom prst="rect">
            <a:avLst/>
          </a:prstGeom>
          <a:noFill/>
          <a:ln>
            <a:noFill/>
          </a:ln>
          <a:effectLst/>
        </p:spPr>
        <p:txBody>
          <a:bodyPr anchor="ctr">
            <a:spAutoFit/>
          </a:bodyPr>
          <a:lstStyle/>
          <a:p>
            <a:pPr eaLnBrk="1" hangingPunct="1">
              <a:defRPr/>
            </a:pPr>
            <a:r>
              <a:rPr lang="en-AU" altLang="it-IT" sz="1050">
                <a:hlinkClick r:id="rId4"/>
              </a:rPr>
              <a:t>https://ssl.toyota.com/mirai/fcv.html</a:t>
            </a:r>
            <a:r>
              <a:rPr lang="en-AU" altLang="it-IT" sz="1050"/>
              <a:t> </a:t>
            </a:r>
          </a:p>
        </p:txBody>
      </p:sp>
      <p:sp>
        <p:nvSpPr>
          <p:cNvPr id="124933" name="Text Box 6">
            <a:extLst>
              <a:ext uri="{FF2B5EF4-FFF2-40B4-BE49-F238E27FC236}">
                <a16:creationId xmlns:a16="http://schemas.microsoft.com/office/drawing/2014/main" id="{D981096C-5A40-4C8F-9613-CD76F2B84C19}"/>
              </a:ext>
            </a:extLst>
          </p:cNvPr>
          <p:cNvSpPr txBox="1">
            <a:spLocks noChangeArrowheads="1"/>
          </p:cNvSpPr>
          <p:nvPr/>
        </p:nvSpPr>
        <p:spPr bwMode="auto">
          <a:xfrm>
            <a:off x="5354638" y="855663"/>
            <a:ext cx="3533775" cy="5605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ct val="30000"/>
              </a:spcAft>
              <a:buFontTx/>
              <a:buNone/>
            </a:pPr>
            <a:r>
              <a:rPr lang="en-AU" altLang="it-IT" sz="1800" b="1"/>
              <a:t>Toyota Mirai</a:t>
            </a:r>
          </a:p>
          <a:p>
            <a:pPr>
              <a:spcBef>
                <a:spcPct val="0"/>
              </a:spcBef>
              <a:spcAft>
                <a:spcPct val="30000"/>
              </a:spcAft>
              <a:buFontTx/>
              <a:buNone/>
            </a:pPr>
            <a:endParaRPr lang="en-AU" altLang="it-IT" sz="1800"/>
          </a:p>
          <a:p>
            <a:pPr>
              <a:spcBef>
                <a:spcPct val="0"/>
              </a:spcBef>
              <a:buFontTx/>
              <a:buNone/>
            </a:pPr>
            <a:r>
              <a:rPr lang="it-IT" altLang="it-IT" sz="1800"/>
              <a:t>FCH in polimero solido, motore elettrico d</a:t>
            </a:r>
            <a:r>
              <a:rPr lang="pl-PL" altLang="it-IT" sz="1800"/>
              <a:t>a</a:t>
            </a:r>
            <a:r>
              <a:rPr lang="it-IT" altLang="it-IT" sz="1800"/>
              <a:t> 150 hp.</a:t>
            </a:r>
          </a:p>
          <a:p>
            <a:pPr>
              <a:spcBef>
                <a:spcPct val="0"/>
              </a:spcBef>
              <a:buFontTx/>
              <a:buNone/>
            </a:pPr>
            <a:r>
              <a:rPr lang="pl-PL" altLang="it-IT" sz="1800"/>
              <a:t>- </a:t>
            </a:r>
            <a:r>
              <a:rPr lang="it-IT" altLang="it-IT" sz="1800"/>
              <a:t>Il serbatoio d</a:t>
            </a:r>
            <a:r>
              <a:rPr lang="pl-PL" altLang="it-IT" sz="1800"/>
              <a:t>’</a:t>
            </a:r>
            <a:r>
              <a:rPr lang="it-IT" altLang="it-IT" sz="1800"/>
              <a:t>idrogeno 37 l, </a:t>
            </a:r>
            <a:endParaRPr lang="pl-PL" altLang="it-IT" sz="1800"/>
          </a:p>
          <a:p>
            <a:pPr>
              <a:spcBef>
                <a:spcPct val="0"/>
              </a:spcBef>
              <a:buFontTx/>
              <a:buNone/>
            </a:pPr>
            <a:r>
              <a:rPr lang="it-IT" altLang="it-IT" sz="1800"/>
              <a:t>@ 70 atm. pressione, </a:t>
            </a:r>
            <a:endParaRPr lang="pl-PL" altLang="it-IT" sz="1800"/>
          </a:p>
          <a:p>
            <a:pPr>
              <a:spcBef>
                <a:spcPct val="0"/>
              </a:spcBef>
              <a:buFontTx/>
              <a:buNone/>
            </a:pPr>
            <a:r>
              <a:rPr lang="pl-PL" altLang="it-IT" sz="1800"/>
              <a:t>- T</a:t>
            </a:r>
            <a:r>
              <a:rPr lang="it-IT" altLang="it-IT" sz="1800"/>
              <a:t>empo di rifornimento 5 minuti</a:t>
            </a:r>
          </a:p>
          <a:p>
            <a:pPr>
              <a:spcBef>
                <a:spcPct val="0"/>
              </a:spcBef>
              <a:buFontTx/>
              <a:buNone/>
            </a:pPr>
            <a:r>
              <a:rPr lang="pl-PL" altLang="it-IT" sz="1800"/>
              <a:t>- </a:t>
            </a:r>
            <a:r>
              <a:rPr lang="it-IT" altLang="it-IT" sz="1800"/>
              <a:t>Distanza di viaggio 300 miglia</a:t>
            </a:r>
          </a:p>
          <a:p>
            <a:pPr>
              <a:spcBef>
                <a:spcPct val="0"/>
              </a:spcBef>
              <a:buFontTx/>
              <a:buNone/>
            </a:pPr>
            <a:r>
              <a:rPr lang="pl-PL" altLang="it-IT" sz="1800"/>
              <a:t>- </a:t>
            </a:r>
            <a:r>
              <a:rPr lang="it-IT" altLang="it-IT" sz="1800"/>
              <a:t>Accelerazione 0-60 mph – 9 secondi</a:t>
            </a:r>
          </a:p>
          <a:p>
            <a:pPr>
              <a:spcBef>
                <a:spcPct val="0"/>
              </a:spcBef>
              <a:buFontTx/>
              <a:buNone/>
            </a:pPr>
            <a:endParaRPr lang="pl-PL" altLang="it-IT" sz="1800"/>
          </a:p>
          <a:p>
            <a:pPr>
              <a:spcBef>
                <a:spcPct val="0"/>
              </a:spcBef>
              <a:buFontTx/>
              <a:buNone/>
            </a:pPr>
            <a:r>
              <a:rPr lang="it-IT" altLang="it-IT" sz="1800"/>
              <a:t>La tua con 389 $/mese per 36 mesi o 58.500</a:t>
            </a:r>
            <a:r>
              <a:rPr lang="pl-PL" altLang="it-IT" sz="1800"/>
              <a:t>*</a:t>
            </a:r>
            <a:r>
              <a:rPr lang="it-IT" altLang="it-IT" sz="1800"/>
              <a:t> $</a:t>
            </a:r>
            <a:r>
              <a:rPr lang="pl-PL" altLang="it-IT" sz="1800"/>
              <a:t> (negli USA)</a:t>
            </a:r>
          </a:p>
          <a:p>
            <a:pPr>
              <a:spcBef>
                <a:spcPct val="0"/>
              </a:spcBef>
              <a:buFontTx/>
              <a:buNone/>
            </a:pPr>
            <a:endParaRPr lang="pl-PL" altLang="it-IT" sz="1800"/>
          </a:p>
          <a:p>
            <a:pPr>
              <a:spcBef>
                <a:spcPct val="0"/>
              </a:spcBef>
              <a:buFontTx/>
              <a:buNone/>
            </a:pPr>
            <a:r>
              <a:rPr lang="pl-PL" altLang="it-IT" sz="1800"/>
              <a:t>*Probabilmente, FCH </a:t>
            </a:r>
            <a:r>
              <a:rPr lang="it-IT" altLang="ja-JP" sz="1800">
                <a:ea typeface="MS PGothic" panose="020B0600070205080204" pitchFamily="34" charset="-128"/>
              </a:rPr>
              <a:t>è</a:t>
            </a:r>
            <a:r>
              <a:rPr lang="pl-PL" altLang="ja-JP" sz="1800"/>
              <a:t> l’elemento pi</a:t>
            </a:r>
            <a:r>
              <a:rPr lang="en-US" altLang="ja-JP" sz="1800">
                <a:ea typeface="MS PGothic" panose="020B0600070205080204" pitchFamily="34" charset="-128"/>
              </a:rPr>
              <a:t>ù</a:t>
            </a:r>
            <a:r>
              <a:rPr lang="pl-PL" altLang="ja-JP" sz="1800"/>
              <a:t> costoso in tutta la macchina mostata qui</a:t>
            </a:r>
            <a:endParaRPr lang="en-US" altLang="it-IT" sz="1800"/>
          </a:p>
          <a:p>
            <a:pPr>
              <a:spcBef>
                <a:spcPct val="0"/>
              </a:spcBef>
              <a:spcAft>
                <a:spcPct val="30000"/>
              </a:spcAft>
              <a:buFontTx/>
              <a:buNone/>
            </a:pPr>
            <a:r>
              <a:rPr lang="pl-PL" altLang="it-IT" sz="1800"/>
              <a:t>   </a:t>
            </a:r>
            <a:endParaRPr lang="en-AU" altLang="it-IT" sz="1800"/>
          </a:p>
          <a:p>
            <a:pPr>
              <a:spcBef>
                <a:spcPct val="0"/>
              </a:spcBef>
              <a:spcAft>
                <a:spcPct val="30000"/>
              </a:spcAft>
              <a:buFontTx/>
              <a:buNone/>
            </a:pPr>
            <a:endParaRPr lang="en-AU"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1+#ppt_w/2"/>
                                          </p:val>
                                        </p:tav>
                                        <p:tav tm="100000">
                                          <p:val>
                                            <p:strVal val="#ppt_x"/>
                                          </p:val>
                                        </p:tav>
                                      </p:tavLst>
                                    </p:anim>
                                    <p:anim calcmode="lin" valueType="num">
                                      <p:cBhvr additive="base">
                                        <p:cTn id="8"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4513693-ECC8-4F0C-B202-7F5D6F75F934}"/>
              </a:ext>
            </a:extLst>
          </p:cNvPr>
          <p:cNvSpPr>
            <a:spLocks noGrp="1" noChangeArrowheads="1"/>
          </p:cNvSpPr>
          <p:nvPr>
            <p:ph type="title" idx="4294967295"/>
          </p:nvPr>
        </p:nvSpPr>
        <p:spPr>
          <a:xfrm>
            <a:off x="468313" y="28575"/>
            <a:ext cx="6543675" cy="857250"/>
          </a:xfrm>
        </p:spPr>
        <p:txBody>
          <a:bodyPr/>
          <a:lstStyle/>
          <a:p>
            <a:r>
              <a:rPr lang="pl-PL" altLang="it-IT" sz="3200"/>
              <a:t>Autobus urbani</a:t>
            </a:r>
            <a:endParaRPr lang="en-AU" altLang="it-IT" sz="3200"/>
          </a:p>
        </p:txBody>
      </p:sp>
      <p:sp>
        <p:nvSpPr>
          <p:cNvPr id="126979" name="Text Box 3">
            <a:extLst>
              <a:ext uri="{FF2B5EF4-FFF2-40B4-BE49-F238E27FC236}">
                <a16:creationId xmlns:a16="http://schemas.microsoft.com/office/drawing/2014/main" id="{1BC2D60F-D95F-4672-A13D-DBDD313EE0C0}"/>
              </a:ext>
            </a:extLst>
          </p:cNvPr>
          <p:cNvSpPr txBox="1">
            <a:spLocks noChangeArrowheads="1"/>
          </p:cNvSpPr>
          <p:nvPr/>
        </p:nvSpPr>
        <p:spPr bwMode="auto">
          <a:xfrm>
            <a:off x="5311775" y="211138"/>
            <a:ext cx="3716338" cy="4606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Motori diesel di autobus producono non solo CO</a:t>
            </a:r>
            <a:r>
              <a:rPr lang="it-IT" altLang="it-IT" sz="1800" baseline="-25000"/>
              <a:t>2</a:t>
            </a:r>
            <a:r>
              <a:rPr lang="it-IT" altLang="it-IT" sz="1800"/>
              <a:t> ma anche, frequentemente, alte quantità di nano-particelle di carbonio che sono cancerogene. Loro vengono di solito catalogate come PM10 ma sono molto più pericolose che la polvere “normale” (i.e. la sabbia).</a:t>
            </a:r>
          </a:p>
          <a:p>
            <a:pPr>
              <a:spcBef>
                <a:spcPct val="0"/>
              </a:spcBef>
              <a:buFontTx/>
              <a:buNone/>
            </a:pPr>
            <a:r>
              <a:rPr lang="it-IT" altLang="it-IT" sz="1800"/>
              <a:t>    </a:t>
            </a:r>
            <a:r>
              <a:rPr lang="it-IT" altLang="ja-JP" sz="1800">
                <a:ea typeface="MS PGothic" panose="020B0600070205080204" pitchFamily="34" charset="-128"/>
              </a:rPr>
              <a:t>Questo autobus a Cologna adesso è più costoso, 2-3 volte che un autobus tradizionale ma questo avveniva sempre con qualsiasi nuova tecnologia</a:t>
            </a:r>
            <a:r>
              <a:rPr lang="it-IT" altLang="it-IT" sz="1800"/>
              <a:t>. </a:t>
            </a:r>
          </a:p>
          <a:p>
            <a:pPr>
              <a:spcBef>
                <a:spcPct val="0"/>
              </a:spcBef>
              <a:spcAft>
                <a:spcPct val="30000"/>
              </a:spcAft>
              <a:buFontTx/>
              <a:buNone/>
            </a:pPr>
            <a:endParaRPr lang="en-AU" altLang="it-IT" sz="1800"/>
          </a:p>
          <a:p>
            <a:pPr>
              <a:spcBef>
                <a:spcPct val="0"/>
              </a:spcBef>
              <a:spcAft>
                <a:spcPct val="30000"/>
              </a:spcAft>
              <a:buFontTx/>
              <a:buNone/>
            </a:pPr>
            <a:endParaRPr lang="en-AU" altLang="it-IT" sz="1800"/>
          </a:p>
        </p:txBody>
      </p:sp>
      <p:sp>
        <p:nvSpPr>
          <p:cNvPr id="126980" name="Text Box 4">
            <a:extLst>
              <a:ext uri="{FF2B5EF4-FFF2-40B4-BE49-F238E27FC236}">
                <a16:creationId xmlns:a16="http://schemas.microsoft.com/office/drawing/2014/main" id="{C1CE3F00-E099-4A71-8BEE-723D89C1719D}"/>
              </a:ext>
            </a:extLst>
          </p:cNvPr>
          <p:cNvSpPr txBox="1">
            <a:spLocks noChangeArrowheads="1"/>
          </p:cNvSpPr>
          <p:nvPr/>
        </p:nvSpPr>
        <p:spPr bwMode="auto">
          <a:xfrm>
            <a:off x="1458913" y="5383213"/>
            <a:ext cx="475138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Courtesy: Dr Johannes T</a:t>
            </a:r>
            <a:r>
              <a:rPr lang="en-US" altLang="it-IT" sz="900"/>
              <a:t>ö</a:t>
            </a:r>
            <a:r>
              <a:rPr lang="pl-PL" altLang="it-IT" sz="900"/>
              <a:t>pler, Deutscher Wasserstoff-und Brennstoffzellenverband</a:t>
            </a:r>
          </a:p>
          <a:p>
            <a:pPr>
              <a:spcBef>
                <a:spcPct val="0"/>
              </a:spcBef>
              <a:buFontTx/>
              <a:buNone/>
            </a:pPr>
            <a:r>
              <a:rPr lang="pl-PL" altLang="it-IT" sz="900"/>
              <a:t>G. Karwasz worked as expert for Provincia Autonoma of Trento, in subject of air pollution.</a:t>
            </a:r>
            <a:endParaRPr lang="en-US" altLang="it-IT" sz="900"/>
          </a:p>
        </p:txBody>
      </p:sp>
      <p:pic>
        <p:nvPicPr>
          <p:cNvPr id="126981" name="Picture 5">
            <a:extLst>
              <a:ext uri="{FF2B5EF4-FFF2-40B4-BE49-F238E27FC236}">
                <a16:creationId xmlns:a16="http://schemas.microsoft.com/office/drawing/2014/main" id="{FAD4E927-D4D0-42BE-8AF9-89DE6F59F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55575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7">
            <a:extLst>
              <a:ext uri="{FF2B5EF4-FFF2-40B4-BE49-F238E27FC236}">
                <a16:creationId xmlns:a16="http://schemas.microsoft.com/office/drawing/2014/main" id="{CC2F3124-8C47-4287-A11F-9633F7558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738" y="4343400"/>
            <a:ext cx="2297112"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5">
            <p14:nvContentPartPr>
              <p14:cNvPr id="94219" name="Ink 11">
                <a:extLst>
                  <a:ext uri="{FF2B5EF4-FFF2-40B4-BE49-F238E27FC236}">
                    <a16:creationId xmlns:a16="http://schemas.microsoft.com/office/drawing/2014/main" id="{724FA861-AFCC-4B10-AD69-6D5D87C5D33D}"/>
                  </a:ext>
                </a:extLst>
              </p14:cNvPr>
              <p14:cNvContentPartPr>
                <a14:cpLocks xmlns:a14="http://schemas.microsoft.com/office/drawing/2010/main" noRot="1" noChangeAspect="1" noEditPoints="1" noChangeArrowheads="1" noChangeShapeType="1"/>
              </p14:cNvContentPartPr>
              <p14:nvPr/>
            </p14:nvContentPartPr>
            <p14:xfrm>
              <a:off x="4581525" y="4343400"/>
              <a:ext cx="1390650" cy="619125"/>
            </p14:xfrm>
          </p:contentPart>
        </mc:Choice>
        <mc:Fallback>
          <p:pic>
            <p:nvPicPr>
              <p:cNvPr id="94219" name="Ink 11">
                <a:extLst>
                  <a:ext uri="{FF2B5EF4-FFF2-40B4-BE49-F238E27FC236}">
                    <a16:creationId xmlns:a16="http://schemas.microsoft.com/office/drawing/2014/main" id="{724FA861-AFCC-4B10-AD69-6D5D87C5D33D}"/>
                  </a:ext>
                </a:extLst>
              </p:cNvPr>
              <p:cNvPicPr>
                <a:picLocks noRot="1" noChangeAspect="1" noEditPoints="1" noChangeArrowheads="1" noChangeShapeType="1"/>
              </p:cNvPicPr>
              <p:nvPr/>
            </p:nvPicPr>
            <p:blipFill>
              <a:blip r:embed="rId6"/>
              <a:stretch>
                <a:fillRect/>
              </a:stretch>
            </p:blipFill>
            <p:spPr>
              <a:xfrm>
                <a:off x="4572168" y="4334047"/>
                <a:ext cx="1409365" cy="637832"/>
              </a:xfrm>
              <a:prstGeom prst="rect">
                <a:avLst/>
              </a:prstGeom>
            </p:spPr>
          </p:pic>
        </mc:Fallback>
      </mc:AlternateContent>
      <p:sp>
        <p:nvSpPr>
          <p:cNvPr id="126984" name="Text Box 12">
            <a:extLst>
              <a:ext uri="{FF2B5EF4-FFF2-40B4-BE49-F238E27FC236}">
                <a16:creationId xmlns:a16="http://schemas.microsoft.com/office/drawing/2014/main" id="{4AF1E68E-6DF5-4052-A060-5B87FF5F6738}"/>
              </a:ext>
            </a:extLst>
          </p:cNvPr>
          <p:cNvSpPr txBox="1">
            <a:spLocks noChangeArrowheads="1"/>
          </p:cNvSpPr>
          <p:nvPr/>
        </p:nvSpPr>
        <p:spPr bwMode="auto">
          <a:xfrm>
            <a:off x="6535738" y="6065838"/>
            <a:ext cx="188277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Photo GK, this time not in Poland</a:t>
            </a:r>
            <a:endParaRPr lang="en-AU" altLang="it-IT" sz="9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08DCD8D6-161F-4DE8-8279-9E3FDD6E0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476250"/>
            <a:ext cx="8140700"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5" name="Text Box 3">
            <a:extLst>
              <a:ext uri="{FF2B5EF4-FFF2-40B4-BE49-F238E27FC236}">
                <a16:creationId xmlns:a16="http://schemas.microsoft.com/office/drawing/2014/main" id="{221F4F06-B3B9-48EF-8E3B-F09B4219023D}"/>
              </a:ext>
            </a:extLst>
          </p:cNvPr>
          <p:cNvSpPr txBox="1">
            <a:spLocks noChangeArrowheads="1"/>
          </p:cNvSpPr>
          <p:nvPr/>
        </p:nvSpPr>
        <p:spPr bwMode="auto">
          <a:xfrm>
            <a:off x="136525" y="5443538"/>
            <a:ext cx="8139113" cy="1339850"/>
          </a:xfrm>
          <a:prstGeom prst="rect">
            <a:avLst/>
          </a:prstGeom>
          <a:noFill/>
          <a:ln>
            <a:noFill/>
          </a:ln>
          <a:effectLst/>
        </p:spPr>
        <p:txBody>
          <a:bodyPr>
            <a:spAutoFit/>
          </a:bodyPr>
          <a:lstStyle/>
          <a:p>
            <a:pPr>
              <a:defRPr/>
            </a:pPr>
            <a:r>
              <a:rPr lang="it-IT" altLang="ja-JP" sz="2000" dirty="0">
                <a:ea typeface="MS PGothic" panose="020B0600070205080204" pitchFamily="34" charset="-128"/>
              </a:rPr>
              <a:t>Finiamo, in modo ottimistico, con un’altra copertina di Focus</a:t>
            </a:r>
            <a:r>
              <a:rPr lang="en-AU" altLang="ja-JP" sz="2000" dirty="0">
                <a:ea typeface="MS PGothic" panose="020B0600070205080204" pitchFamily="34" charset="-128"/>
              </a:rPr>
              <a:t> </a:t>
            </a:r>
            <a:endParaRPr lang="en-AU" altLang="it-IT" sz="2000" dirty="0"/>
          </a:p>
          <a:p>
            <a:pPr>
              <a:defRPr/>
            </a:pPr>
            <a:r>
              <a:rPr lang="pl-PL" altLang="it-IT" sz="2000" b="1" dirty="0"/>
              <a:t>Arriva l’era dell’idrogeno</a:t>
            </a:r>
            <a:endParaRPr lang="en-AU" altLang="it-IT" sz="2000" b="1" dirty="0"/>
          </a:p>
          <a:p>
            <a:pPr>
              <a:defRPr/>
            </a:pPr>
            <a:r>
              <a:rPr lang="it-IT" altLang="ja-JP" sz="2000" dirty="0">
                <a:ea typeface="MS PGothic" panose="020B0600070205080204" pitchFamily="34" charset="-128"/>
              </a:rPr>
              <a:t>Renderà il mondo più giusto, più pacifico, più pulito</a:t>
            </a:r>
            <a:r>
              <a:rPr lang="pl-PL" altLang="ja-JP" sz="2000" dirty="0"/>
              <a:t> </a:t>
            </a:r>
          </a:p>
          <a:p>
            <a:pPr>
              <a:defRPr/>
            </a:pPr>
            <a:endParaRPr lang="it-IT" altLang="it-IT" sz="1050" dirty="0"/>
          </a:p>
          <a:p>
            <a:pPr>
              <a:defRPr/>
            </a:pPr>
            <a:r>
              <a:rPr lang="pl-PL" altLang="it-IT" sz="1050" dirty="0"/>
              <a:t>Jeremy Riffkin, </a:t>
            </a:r>
            <a:r>
              <a:rPr lang="en-AU" altLang="it-IT" sz="1050" dirty="0"/>
              <a:t>2002, </a:t>
            </a:r>
            <a:r>
              <a:rPr lang="en-AU" altLang="it-IT" sz="1050" i="1" dirty="0"/>
              <a:t>The Hydrogen Economy: The Creation of the Worldwide Energy Web and the Redistribution of Power on Earth</a:t>
            </a:r>
            <a:r>
              <a:rPr lang="en-AU" altLang="it-IT" sz="1050" dirty="0"/>
              <a:t>,</a:t>
            </a:r>
            <a:endParaRPr lang="en-AU" altLang="it-IT"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a:extLst>
              <a:ext uri="{FF2B5EF4-FFF2-40B4-BE49-F238E27FC236}">
                <a16:creationId xmlns:a16="http://schemas.microsoft.com/office/drawing/2014/main" id="{F16D405E-4875-44AC-ADAA-F91FA61B3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691197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30051" name="Rectangle 2">
            <a:extLst>
              <a:ext uri="{FF2B5EF4-FFF2-40B4-BE49-F238E27FC236}">
                <a16:creationId xmlns:a16="http://schemas.microsoft.com/office/drawing/2014/main" id="{03752D6E-9638-4370-8EC1-55F8BAA516E8}"/>
              </a:ext>
            </a:extLst>
          </p:cNvPr>
          <p:cNvSpPr>
            <a:spLocks noGrp="1" noChangeArrowheads="1"/>
          </p:cNvSpPr>
          <p:nvPr>
            <p:ph type="title"/>
          </p:nvPr>
        </p:nvSpPr>
        <p:spPr>
          <a:xfrm>
            <a:off x="457200" y="-55563"/>
            <a:ext cx="8229600" cy="1143001"/>
          </a:xfrm>
        </p:spPr>
        <p:txBody>
          <a:bodyPr/>
          <a:lstStyle/>
          <a:p>
            <a:r>
              <a:rPr lang="pl-PL" altLang="it-IT"/>
              <a:t>OECD: „AHELO”</a:t>
            </a:r>
            <a:endParaRPr lang="en-US" altLang="it-IT"/>
          </a:p>
        </p:txBody>
      </p:sp>
      <p:sp>
        <p:nvSpPr>
          <p:cNvPr id="130052" name="Rectangle 3">
            <a:extLst>
              <a:ext uri="{FF2B5EF4-FFF2-40B4-BE49-F238E27FC236}">
                <a16:creationId xmlns:a16="http://schemas.microsoft.com/office/drawing/2014/main" id="{26635279-DE57-4957-A03A-39FEB38AE2DA}"/>
              </a:ext>
            </a:extLst>
          </p:cNvPr>
          <p:cNvSpPr>
            <a:spLocks noChangeArrowheads="1"/>
          </p:cNvSpPr>
          <p:nvPr/>
        </p:nvSpPr>
        <p:spPr bwMode="auto">
          <a:xfrm>
            <a:off x="395288" y="6264275"/>
            <a:ext cx="8424862"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i="1"/>
              <a:t>Testing student and university performance globally: OECD’s AHELO, </a:t>
            </a:r>
            <a:r>
              <a:rPr lang="pl-PL" altLang="it-IT" sz="1600"/>
              <a:t>OECD 2010</a:t>
            </a:r>
            <a:endParaRPr lang="pl-PL" altLang="it-IT" sz="1600" b="1"/>
          </a:p>
          <a:p>
            <a:pPr eaLnBrk="1" hangingPunct="1">
              <a:spcBef>
                <a:spcPct val="0"/>
              </a:spcBef>
              <a:buFontTx/>
              <a:buNone/>
            </a:pPr>
            <a:r>
              <a:rPr lang="pl-PL" altLang="it-IT" sz="1600"/>
              <a:t>http://www.oecd.org/document/22/0,3746,en_2649_35961291_40624662_1_1_1_1,00.html</a:t>
            </a:r>
            <a:r>
              <a:rPr lang="pl-PL" altLang="it-IT" sz="1200"/>
              <a:t> </a:t>
            </a:r>
          </a:p>
        </p:txBody>
      </p:sp>
      <p:sp>
        <p:nvSpPr>
          <p:cNvPr id="130053" name="CasellaDiTesto 1">
            <a:extLst>
              <a:ext uri="{FF2B5EF4-FFF2-40B4-BE49-F238E27FC236}">
                <a16:creationId xmlns:a16="http://schemas.microsoft.com/office/drawing/2014/main" id="{833F31C1-8F3A-49B4-AD5B-D80130B9F5FD}"/>
              </a:ext>
            </a:extLst>
          </p:cNvPr>
          <p:cNvSpPr txBox="1">
            <a:spLocks noChangeArrowheads="1"/>
          </p:cNvSpPr>
          <p:nvPr/>
        </p:nvSpPr>
        <p:spPr bwMode="auto">
          <a:xfrm>
            <a:off x="1692275" y="3840163"/>
            <a:ext cx="70564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eriod"/>
            </a:pPr>
            <a:r>
              <a:rPr lang="it-IT" altLang="it-IT" sz="2400">
                <a:solidFill>
                  <a:srgbClr val="002060"/>
                </a:solidFill>
              </a:rPr>
              <a:t>Fare le domande</a:t>
            </a:r>
          </a:p>
          <a:p>
            <a:pPr>
              <a:spcBef>
                <a:spcPct val="0"/>
              </a:spcBef>
              <a:buFontTx/>
              <a:buAutoNum type="arabicPeriod"/>
            </a:pPr>
            <a:r>
              <a:rPr lang="it-IT" altLang="it-IT" sz="2400">
                <a:solidFill>
                  <a:srgbClr val="002060"/>
                </a:solidFill>
              </a:rPr>
              <a:t>Fare le domande</a:t>
            </a:r>
          </a:p>
          <a:p>
            <a:pPr>
              <a:spcBef>
                <a:spcPct val="0"/>
              </a:spcBef>
              <a:buFontTx/>
              <a:buAutoNum type="arabicPeriod"/>
            </a:pPr>
            <a:r>
              <a:rPr lang="it-IT" altLang="it-IT" sz="2400">
                <a:solidFill>
                  <a:srgbClr val="002060"/>
                </a:solidFill>
              </a:rPr>
              <a:t>…</a:t>
            </a:r>
            <a:endParaRPr lang="pl-PL" altLang="it-IT" sz="2400">
              <a:solidFill>
                <a:srgbClr val="002060"/>
              </a:solidFill>
            </a:endParaRPr>
          </a:p>
          <a:p>
            <a:pPr>
              <a:spcBef>
                <a:spcPct val="0"/>
              </a:spcBef>
              <a:buFontTx/>
              <a:buNone/>
            </a:pPr>
            <a:endParaRPr lang="pl-PL" altLang="it-IT" sz="2400">
              <a:solidFill>
                <a:srgbClr val="FF0000"/>
              </a:solidFill>
            </a:endParaRPr>
          </a:p>
          <a:p>
            <a:pPr>
              <a:spcBef>
                <a:spcPct val="0"/>
              </a:spcBef>
              <a:buFontTx/>
              <a:buNone/>
            </a:pPr>
            <a:r>
              <a:rPr lang="pl-PL" altLang="it-IT" sz="2400">
                <a:solidFill>
                  <a:srgbClr val="FF0000"/>
                </a:solidFill>
              </a:rPr>
              <a:t>→ Saper indurre l’allievo a fare domande</a:t>
            </a:r>
            <a:r>
              <a:rPr lang="pl-PL" altLang="it-IT" sz="2800">
                <a:solidFill>
                  <a:srgbClr val="002060"/>
                </a:solidFill>
              </a:rPr>
              <a:t> </a:t>
            </a:r>
            <a:endParaRPr lang="it-IT" altLang="it-IT" sz="2800">
              <a:solidFill>
                <a:srgbClr val="002060"/>
              </a:solidFill>
            </a:endParaRPr>
          </a:p>
          <a:p>
            <a:pPr>
              <a:spcBef>
                <a:spcPct val="0"/>
              </a:spcBef>
              <a:buFontTx/>
              <a:buNone/>
            </a:pPr>
            <a:endParaRPr lang="it-IT" altLang="it-IT" sz="2800">
              <a:solidFill>
                <a:srgbClr val="002060"/>
              </a:solidFill>
            </a:endParaRP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5873</TotalTime>
  <Words>4900</Words>
  <Application>Microsoft Office PowerPoint</Application>
  <PresentationFormat>Presentazione su schermo (4:3)</PresentationFormat>
  <Paragraphs>594</Paragraphs>
  <Slides>99</Slides>
  <Notes>27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99</vt:i4>
      </vt:variant>
    </vt:vector>
  </HeadingPairs>
  <TitlesOfParts>
    <vt:vector size="107" baseType="lpstr">
      <vt:lpstr>Arial</vt:lpstr>
      <vt:lpstr>Verdana</vt:lpstr>
      <vt:lpstr>Wingdings</vt:lpstr>
      <vt:lpstr>Arial Unicode MS</vt:lpstr>
      <vt:lpstr>Times New Roman</vt:lpstr>
      <vt:lpstr>MS PGothic</vt:lpstr>
      <vt:lpstr>Calibri</vt:lpstr>
      <vt:lpstr>Projekt domyślny</vt:lpstr>
      <vt:lpstr>Insegnare le STEAM in chiave interdisciplinare</vt:lpstr>
      <vt:lpstr>Nettuno di Danzica (1633)</vt:lpstr>
      <vt:lpstr>Duomo di Trento (1212-1321)</vt:lpstr>
      <vt:lpstr>Toruń – cita’ medievale (*1227)</vt:lpstr>
      <vt:lpstr>Nicolaus Copernicus: Earth is moving </vt:lpstr>
      <vt:lpstr>Toruń – city of cathedrals</vt:lpstr>
      <vt:lpstr>Basilica S. Maria Gloriosa, detta dei Frari (Venezia, 1250) </vt:lpstr>
      <vt:lpstr>Reattore termonucleare</vt:lpstr>
      <vt:lpstr>Presentazione standard di PowerPoint</vt:lpstr>
      <vt:lpstr>Presentazione standard di PowerPoint</vt:lpstr>
      <vt:lpstr>Presentazione standard di PowerPoint</vt:lpstr>
      <vt:lpstr>Presentazione standard di PowerPoint</vt:lpstr>
      <vt:lpstr>Presentazione standard di PowerPoint</vt:lpstr>
      <vt:lpstr>„Didattica”</vt:lpstr>
      <vt:lpstr>In didattica vengono definiti:</vt:lpstr>
      <vt:lpstr>Metodi della didattica sono, per esempio:</vt:lpstr>
      <vt:lpstr>and many, many more, depending on the local/ instant idea and the subject</vt:lpstr>
      <vt:lpstr>Presentazione standard di PowerPoint</vt:lpstr>
      <vt:lpstr>R + D Global shares</vt:lpstr>
      <vt:lpstr> EU (2007) „Rocards’ Report”</vt:lpstr>
      <vt:lpstr>UE (2007): Rocard’s Report</vt:lpstr>
      <vt:lpstr>EU Treaty (2010) </vt:lpstr>
      <vt:lpstr>Presentazione standard di PowerPoint</vt:lpstr>
      <vt:lpstr>USA: no student left behind</vt:lpstr>
      <vt:lpstr>La tête bien faite* Teaching Science in XXI Century</vt:lpstr>
      <vt:lpstr>Karl Popper: mente, come un cestino</vt:lpstr>
      <vt:lpstr>Elettrostatica </vt:lpstr>
      <vt:lpstr>„momento angolare”</vt:lpstr>
      <vt:lpstr>Presentazione standard di PowerPoint</vt:lpstr>
      <vt:lpstr>Presentazione standard di PowerPoint</vt:lpstr>
      <vt:lpstr>Edgar Morin: „La testa ben fatta”</vt:lpstr>
      <vt:lpstr>Edgar Morin: gli sviluppi disciplinari</vt:lpstr>
      <vt:lpstr>Presentazione standard di PowerPoint</vt:lpstr>
      <vt:lpstr>Presentazione standard di PowerPoint</vt:lpstr>
      <vt:lpstr>Thinking-oriented teaching</vt:lpstr>
      <vt:lpstr>Presentazione standard di PowerPoint</vt:lpstr>
      <vt:lpstr>Presentazione standard di PowerPoint</vt:lpstr>
      <vt:lpstr>Presentazione standard di PowerPoint</vt:lpstr>
      <vt:lpstr>«Cognitivismo»</vt:lpstr>
      <vt:lpstr>«Didattica cognitivista»</vt:lpstr>
      <vt:lpstr>Come cambia la didattica?</vt:lpstr>
      <vt:lpstr>Come cambia il ruolo dell’insegante?</vt:lpstr>
      <vt:lpstr>„Didattica cognitiva”</vt:lpstr>
      <vt:lpstr>Piero Crispiani: „Didattica cognitivista”</vt:lpstr>
      <vt:lpstr>Creare cv didattico via le competenze </vt:lpstr>
      <vt:lpstr>OECD: „AHELO”</vt:lpstr>
      <vt:lpstr>«La didattica» (secondo GK)</vt:lpstr>
      <vt:lpstr>Le tre funzioni cognitive</vt:lpstr>
      <vt:lpstr>Due concetti didattici (GK)</vt:lpstr>
      <vt:lpstr>Strategies for Cognitive Pedagogy: Neo-realism</vt:lpstr>
      <vt:lpstr>„Satelite” = un contro-peso</vt:lpstr>
      <vt:lpstr>«Geodium» Torun – mostra interattiva</vt:lpstr>
      <vt:lpstr>«Interdisciplinare, intersettoriale»</vt:lpstr>
      <vt:lpstr>Imparare porta gioia</vt:lpstr>
      <vt:lpstr>Imparare porta gioia</vt:lpstr>
      <vt:lpstr>Imparare porta gioia</vt:lpstr>
      <vt:lpstr>Una sequenza di esperimenti diventa una storia narrativa</vt:lpstr>
      <vt:lpstr>Un sistema solare: lezione interattiva (e divertente) a Strzelno, luogo di nascita di Abraham Michelson</vt:lpstr>
      <vt:lpstr>Physics is Fun: Why do objects fall?</vt:lpstr>
      <vt:lpstr>Divertirsi ad ogni livello</vt:lpstr>
      <vt:lpstr>Divertirsi ad ogni livello</vt:lpstr>
      <vt:lpstr>I contenuti del corso</vt:lpstr>
      <vt:lpstr>Presentazione standard di PowerPoint</vt:lpstr>
      <vt:lpstr>Presentazione standard di PowerPoint</vt:lpstr>
      <vt:lpstr>Presentazione standard di PowerPoint</vt:lpstr>
      <vt:lpstr>Presentazione standard di PowerPoint</vt:lpstr>
      <vt:lpstr>„Piramide di Swarovski”</vt:lpstr>
      <vt:lpstr>Simili? Per niente </vt:lpstr>
      <vt:lpstr>Pietre nobili</vt:lpstr>
      <vt:lpstr>Cavolo, che è non solo rosso</vt:lpstr>
      <vt:lpstr>L’invito a guardare il mondo</vt:lpstr>
      <vt:lpstr>Presentazione standard di PowerPoint</vt:lpstr>
      <vt:lpstr>Soggetto ↔ Oggetto</vt:lpstr>
      <vt:lpstr>Sembrano le montagne e le valli dei fiumi</vt:lpstr>
      <vt:lpstr>Giove e suoi quattro satelliti (pianeti Medicei, Galileo, 1610) </vt:lpstr>
      <vt:lpstr>Io: i geyser di km altezza di zolfo liquido</vt:lpstr>
      <vt:lpstr>Bye-bye pianeta blu!</vt:lpstr>
      <vt:lpstr>Terra – un pianeta unico</vt:lpstr>
      <vt:lpstr>Non solo la ‘geo-grafia’ si (pre)occupa per la Terra: anche diverse scienze fisiche studiano i fenomeni sul nostro pianeta</vt:lpstr>
      <vt:lpstr>Queste esplosioni diventano fornaci per gli elementi chimici pesanti</vt:lpstr>
      <vt:lpstr>Qual è l’età della Terra? </vt:lpstr>
      <vt:lpstr>La Luna – il nostro companion (satellite) da (quasi) sempre</vt:lpstr>
      <vt:lpstr>Presentazione standard di PowerPoint</vt:lpstr>
      <vt:lpstr>L’uomo deriva dalla scimmia?</vt:lpstr>
      <vt:lpstr>Popoli mediterranei  </vt:lpstr>
      <vt:lpstr>m-DNA vs.  Y-DNA</vt:lpstr>
      <vt:lpstr>Musica Magdaleniana (17-12 mila anni fa)</vt:lpstr>
      <vt:lpstr>Presentazione standard di PowerPoint</vt:lpstr>
      <vt:lpstr>L’ingegneria di materiali: Red abalone</vt:lpstr>
      <vt:lpstr>Classi  cristallografiche (0-a): trygonalny (trigonale, ≈rhombohedral)  = un cubo inclinato in 3D </vt:lpstr>
      <vt:lpstr>Leghe della zecca EU</vt:lpstr>
      <vt:lpstr>Le bottiglie dei Romani (azzuro-verdi)</vt:lpstr>
      <vt:lpstr>Presentazione standard di PowerPoint</vt:lpstr>
      <vt:lpstr>Il mondo pieno di allarmismi</vt:lpstr>
      <vt:lpstr>Dal prototipo…</vt:lpstr>
      <vt:lpstr>Hydrogen-fuelled car</vt:lpstr>
      <vt:lpstr>Autobus urbani</vt:lpstr>
      <vt:lpstr>Presentazione standard di PowerPoint</vt:lpstr>
      <vt:lpstr>OECD: „AHELO”</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153</cp:revision>
  <dcterms:created xsi:type="dcterms:W3CDTF">2006-02-09T22:46:12Z</dcterms:created>
  <dcterms:modified xsi:type="dcterms:W3CDTF">2022-03-29T13:21:38Z</dcterms:modified>
</cp:coreProperties>
</file>