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56" r:id="rId2"/>
    <p:sldId id="340" r:id="rId3"/>
    <p:sldId id="342" r:id="rId4"/>
    <p:sldId id="262" r:id="rId5"/>
    <p:sldId id="259" r:id="rId6"/>
    <p:sldId id="264" r:id="rId7"/>
    <p:sldId id="308" r:id="rId8"/>
    <p:sldId id="336" r:id="rId9"/>
    <p:sldId id="294" r:id="rId10"/>
    <p:sldId id="337" r:id="rId11"/>
    <p:sldId id="338" r:id="rId12"/>
    <p:sldId id="339" r:id="rId13"/>
    <p:sldId id="297" r:id="rId14"/>
    <p:sldId id="344" r:id="rId15"/>
    <p:sldId id="319" r:id="rId16"/>
    <p:sldId id="271" r:id="rId17"/>
    <p:sldId id="343" r:id="rId18"/>
    <p:sldId id="263" r:id="rId19"/>
    <p:sldId id="280" r:id="rId20"/>
    <p:sldId id="285" r:id="rId21"/>
    <p:sldId id="345" r:id="rId22"/>
    <p:sldId id="346" r:id="rId23"/>
    <p:sldId id="348" r:id="rId24"/>
    <p:sldId id="347" r:id="rId25"/>
    <p:sldId id="349" r:id="rId26"/>
    <p:sldId id="282" r:id="rId27"/>
    <p:sldId id="283" r:id="rId28"/>
    <p:sldId id="284" r:id="rId29"/>
    <p:sldId id="291" r:id="rId30"/>
    <p:sldId id="286" r:id="rId31"/>
    <p:sldId id="309" r:id="rId32"/>
    <p:sldId id="287" r:id="rId33"/>
    <p:sldId id="288" r:id="rId34"/>
    <p:sldId id="289" r:id="rId35"/>
    <p:sldId id="290" r:id="rId36"/>
    <p:sldId id="292" r:id="rId37"/>
    <p:sldId id="293" r:id="rId38"/>
    <p:sldId id="359" r:id="rId39"/>
    <p:sldId id="360" r:id="rId40"/>
    <p:sldId id="361" r:id="rId41"/>
    <p:sldId id="362" r:id="rId42"/>
    <p:sldId id="302" r:id="rId43"/>
    <p:sldId id="301" r:id="rId44"/>
    <p:sldId id="281" r:id="rId45"/>
    <p:sldId id="310" r:id="rId46"/>
    <p:sldId id="311" r:id="rId47"/>
    <p:sldId id="275" r:id="rId48"/>
    <p:sldId id="312" r:id="rId49"/>
    <p:sldId id="320" r:id="rId50"/>
    <p:sldId id="298" r:id="rId51"/>
    <p:sldId id="318" r:id="rId52"/>
    <p:sldId id="365" r:id="rId53"/>
    <p:sldId id="313" r:id="rId54"/>
    <p:sldId id="366" r:id="rId55"/>
    <p:sldId id="367" r:id="rId56"/>
    <p:sldId id="321" r:id="rId57"/>
    <p:sldId id="363" r:id="rId58"/>
    <p:sldId id="364" r:id="rId59"/>
    <p:sldId id="368" r:id="rId60"/>
    <p:sldId id="369" r:id="rId61"/>
    <p:sldId id="370" r:id="rId62"/>
    <p:sldId id="315" r:id="rId63"/>
    <p:sldId id="316" r:id="rId64"/>
    <p:sldId id="317" r:id="rId65"/>
    <p:sldId id="333" r:id="rId66"/>
    <p:sldId id="384" r:id="rId67"/>
    <p:sldId id="332" r:id="rId68"/>
    <p:sldId id="334" r:id="rId69"/>
    <p:sldId id="385" r:id="rId70"/>
    <p:sldId id="307" r:id="rId71"/>
    <p:sldId id="322" r:id="rId72"/>
    <p:sldId id="323" r:id="rId73"/>
    <p:sldId id="331" r:id="rId74"/>
    <p:sldId id="324" r:id="rId75"/>
    <p:sldId id="350" r:id="rId76"/>
    <p:sldId id="274" r:id="rId77"/>
    <p:sldId id="303" r:id="rId78"/>
    <p:sldId id="388" r:id="rId79"/>
    <p:sldId id="304" r:id="rId80"/>
    <p:sldId id="276" r:id="rId81"/>
    <p:sldId id="386" r:id="rId82"/>
    <p:sldId id="278" r:id="rId83"/>
    <p:sldId id="277" r:id="rId84"/>
    <p:sldId id="387" r:id="rId85"/>
    <p:sldId id="279" r:id="rId86"/>
    <p:sldId id="351" r:id="rId87"/>
    <p:sldId id="378" r:id="rId88"/>
    <p:sldId id="375" r:id="rId89"/>
    <p:sldId id="377" r:id="rId90"/>
    <p:sldId id="306" r:id="rId91"/>
    <p:sldId id="305" r:id="rId92"/>
    <p:sldId id="330" r:id="rId93"/>
    <p:sldId id="353" r:id="rId94"/>
    <p:sldId id="272" r:id="rId95"/>
    <p:sldId id="273" r:id="rId96"/>
    <p:sldId id="354" r:id="rId97"/>
    <p:sldId id="357" r:id="rId98"/>
    <p:sldId id="358" r:id="rId99"/>
    <p:sldId id="296" r:id="rId100"/>
    <p:sldId id="335" r:id="rId101"/>
    <p:sldId id="314" r:id="rId102"/>
    <p:sldId id="266" r:id="rId103"/>
    <p:sldId id="325" r:id="rId104"/>
    <p:sldId id="326" r:id="rId105"/>
    <p:sldId id="328" r:id="rId106"/>
    <p:sldId id="327" r:id="rId107"/>
    <p:sldId id="329" r:id="rId108"/>
    <p:sldId id="371" r:id="rId109"/>
    <p:sldId id="381" r:id="rId110"/>
    <p:sldId id="382" r:id="rId111"/>
    <p:sldId id="383" r:id="rId112"/>
    <p:sldId id="269" r:id="rId113"/>
    <p:sldId id="352" r:id="rId114"/>
    <p:sldId id="355" r:id="rId115"/>
    <p:sldId id="265" r:id="rId116"/>
    <p:sldId id="258" r:id="rId117"/>
    <p:sldId id="389" r:id="rId118"/>
    <p:sldId id="390" r:id="rId119"/>
    <p:sldId id="391" r:id="rId120"/>
    <p:sldId id="356" r:id="rId121"/>
  </p:sldIdLst>
  <p:sldSz cx="9144000" cy="6858000" type="screen4x3"/>
  <p:notesSz cx="6858000" cy="9144000"/>
  <p:defaultTextStyle>
    <a:defPPr>
      <a:defRPr lang="en-US"/>
    </a:defPPr>
    <a:lvl1pPr algn="l" rtl="0" fontAlgn="base">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i="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3" autoAdjust="0"/>
    <p:restoredTop sz="94660"/>
  </p:normalViewPr>
  <p:slideViewPr>
    <p:cSldViewPr>
      <p:cViewPr varScale="1">
        <p:scale>
          <a:sx n="66" d="100"/>
          <a:sy n="66" d="100"/>
        </p:scale>
        <p:origin x="37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55CA8E7-2EA4-424E-8F27-3FF508D7AB7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vl1pPr>
          </a:lstStyle>
          <a:p>
            <a:endParaRPr lang="en-US" altLang="it-IT"/>
          </a:p>
        </p:txBody>
      </p:sp>
      <p:sp>
        <p:nvSpPr>
          <p:cNvPr id="71683" name="Rectangle 3">
            <a:extLst>
              <a:ext uri="{FF2B5EF4-FFF2-40B4-BE49-F238E27FC236}">
                <a16:creationId xmlns:a16="http://schemas.microsoft.com/office/drawing/2014/main" id="{16DDB3F4-80B5-474F-8A93-712A13729EA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vl1pPr>
          </a:lstStyle>
          <a:p>
            <a:endParaRPr lang="en-US" altLang="it-IT"/>
          </a:p>
        </p:txBody>
      </p:sp>
      <p:sp>
        <p:nvSpPr>
          <p:cNvPr id="71684" name="Rectangle 4">
            <a:extLst>
              <a:ext uri="{FF2B5EF4-FFF2-40B4-BE49-F238E27FC236}">
                <a16:creationId xmlns:a16="http://schemas.microsoft.com/office/drawing/2014/main" id="{189522FF-952A-43B9-9C3B-55AE6F5AC66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685" name="Rectangle 5">
            <a:extLst>
              <a:ext uri="{FF2B5EF4-FFF2-40B4-BE49-F238E27FC236}">
                <a16:creationId xmlns:a16="http://schemas.microsoft.com/office/drawing/2014/main" id="{A0788B32-4901-405F-B525-E1F9858DE17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Kliknij, aby edytować style wzorca tekstu</a:t>
            </a:r>
          </a:p>
          <a:p>
            <a:pPr lvl="1"/>
            <a:r>
              <a:rPr lang="en-US" altLang="it-IT"/>
              <a:t>Drugi poziom</a:t>
            </a:r>
          </a:p>
          <a:p>
            <a:pPr lvl="2"/>
            <a:r>
              <a:rPr lang="en-US" altLang="it-IT"/>
              <a:t>Trzeci poziom</a:t>
            </a:r>
          </a:p>
          <a:p>
            <a:pPr lvl="3"/>
            <a:r>
              <a:rPr lang="en-US" altLang="it-IT"/>
              <a:t>Czwarty poziom</a:t>
            </a:r>
          </a:p>
          <a:p>
            <a:pPr lvl="4"/>
            <a:r>
              <a:rPr lang="en-US" altLang="it-IT"/>
              <a:t>Piąty poziom</a:t>
            </a:r>
          </a:p>
        </p:txBody>
      </p:sp>
      <p:sp>
        <p:nvSpPr>
          <p:cNvPr id="71686" name="Rectangle 6">
            <a:extLst>
              <a:ext uri="{FF2B5EF4-FFF2-40B4-BE49-F238E27FC236}">
                <a16:creationId xmlns:a16="http://schemas.microsoft.com/office/drawing/2014/main" id="{8AA7F67A-03B2-461B-AB8B-27E812018D9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vl1pPr>
          </a:lstStyle>
          <a:p>
            <a:endParaRPr lang="en-US" altLang="it-IT"/>
          </a:p>
        </p:txBody>
      </p:sp>
      <p:sp>
        <p:nvSpPr>
          <p:cNvPr id="71687" name="Rectangle 7">
            <a:extLst>
              <a:ext uri="{FF2B5EF4-FFF2-40B4-BE49-F238E27FC236}">
                <a16:creationId xmlns:a16="http://schemas.microsoft.com/office/drawing/2014/main" id="{DDD53FE3-B113-4410-9FE3-B3E00A127E7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vl1pPr>
          </a:lstStyle>
          <a:p>
            <a:fld id="{0A2D067A-06A6-4D03-8408-978F7C613811}" type="slidenum">
              <a:rPr lang="en-US" altLang="it-IT"/>
              <a:pPr/>
              <a:t>‹N›</a:t>
            </a:fld>
            <a:endParaRPr lang="en-US"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CCEF9A-060D-48FA-92D7-F19364BDE106}"/>
              </a:ext>
            </a:extLst>
          </p:cNvPr>
          <p:cNvSpPr>
            <a:spLocks noGrp="1" noChangeArrowheads="1"/>
          </p:cNvSpPr>
          <p:nvPr>
            <p:ph type="sldNum" sz="quarter" idx="5"/>
          </p:nvPr>
        </p:nvSpPr>
        <p:spPr>
          <a:ln/>
        </p:spPr>
        <p:txBody>
          <a:bodyPr/>
          <a:lstStyle/>
          <a:p>
            <a:fld id="{16867479-C911-4909-B849-7804C98C95FE}" type="slidenum">
              <a:rPr lang="en-AU" altLang="it-IT"/>
              <a:pPr/>
              <a:t>3</a:t>
            </a:fld>
            <a:endParaRPr lang="en-AU" altLang="it-IT"/>
          </a:p>
        </p:txBody>
      </p:sp>
      <p:sp>
        <p:nvSpPr>
          <p:cNvPr id="53250" name="Rectangle 2">
            <a:extLst>
              <a:ext uri="{FF2B5EF4-FFF2-40B4-BE49-F238E27FC236}">
                <a16:creationId xmlns:a16="http://schemas.microsoft.com/office/drawing/2014/main" id="{2C930270-C38D-4D5F-B5BC-CC7F65680DE6}"/>
              </a:ext>
            </a:extLst>
          </p:cNvPr>
          <p:cNvSpPr txBox="1">
            <a:spLocks noGrp="1" noRot="1" noChangeAspect="1" noChangeArrowheads="1" noTextEdit="1"/>
          </p:cNvSpPr>
          <p:nvPr>
            <p:ph type="sldImg"/>
          </p:nvPr>
        </p:nvSpPr>
        <p:spPr>
          <a:xfrm>
            <a:off x="1143000" y="695325"/>
            <a:ext cx="4570413" cy="3427413"/>
          </a:xfrm>
          <a:ln/>
        </p:spPr>
      </p:sp>
      <p:sp>
        <p:nvSpPr>
          <p:cNvPr id="53251" name="Rectangle 3">
            <a:extLst>
              <a:ext uri="{FF2B5EF4-FFF2-40B4-BE49-F238E27FC236}">
                <a16:creationId xmlns:a16="http://schemas.microsoft.com/office/drawing/2014/main" id="{F02A9E05-E138-454A-AF7A-17C04C8FA436}"/>
              </a:ext>
            </a:extLst>
          </p:cNvPr>
          <p:cNvSpPr txBox="1">
            <a:spLocks noGrp="1" noChangeArrowheads="1"/>
          </p:cNvSpPr>
          <p:nvPr>
            <p:ph type="body" idx="1"/>
          </p:nvPr>
        </p:nvSpPr>
        <p:spPr>
          <a:xfrm>
            <a:off x="685800" y="4343400"/>
            <a:ext cx="5486400" cy="403701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ltLang="it-IT"/>
          </a:p>
        </p:txBody>
      </p:sp>
    </p:spTree>
    <p:extLst>
      <p:ext uri="{BB962C8B-B14F-4D97-AF65-F5344CB8AC3E}">
        <p14:creationId xmlns:p14="http://schemas.microsoft.com/office/powerpoint/2010/main" val="3445908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F435509-37C3-4C35-B05B-3C9AFF33E251}"/>
              </a:ext>
            </a:extLst>
          </p:cNvPr>
          <p:cNvSpPr>
            <a:spLocks noGrp="1" noChangeArrowheads="1"/>
          </p:cNvSpPr>
          <p:nvPr>
            <p:ph type="sldNum" sz="quarter" idx="5"/>
          </p:nvPr>
        </p:nvSpPr>
        <p:spPr>
          <a:ln/>
        </p:spPr>
        <p:txBody>
          <a:bodyPr/>
          <a:lstStyle/>
          <a:p>
            <a:fld id="{8D511C7A-72EA-4227-99CB-F26E06B9898B}" type="slidenum">
              <a:rPr lang="en-AU" altLang="it-IT"/>
              <a:pPr/>
              <a:t>14</a:t>
            </a:fld>
            <a:endParaRPr lang="en-AU" altLang="it-IT"/>
          </a:p>
        </p:txBody>
      </p:sp>
      <p:sp>
        <p:nvSpPr>
          <p:cNvPr id="102402" name="Rectangle 2">
            <a:extLst>
              <a:ext uri="{FF2B5EF4-FFF2-40B4-BE49-F238E27FC236}">
                <a16:creationId xmlns:a16="http://schemas.microsoft.com/office/drawing/2014/main" id="{1CFCD140-84E2-4E01-9941-FF1BF85BA6CE}"/>
              </a:ext>
            </a:extLst>
          </p:cNvPr>
          <p:cNvSpPr txBox="1">
            <a:spLocks noGrp="1" noRot="1" noChangeAspect="1" noChangeArrowheads="1" noTextEdit="1"/>
          </p:cNvSpPr>
          <p:nvPr>
            <p:ph type="sldImg"/>
          </p:nvPr>
        </p:nvSpPr>
        <p:spPr>
          <a:xfrm>
            <a:off x="1143000" y="695325"/>
            <a:ext cx="4570413" cy="3427413"/>
          </a:xfrm>
          <a:ln/>
        </p:spPr>
      </p:sp>
      <p:sp>
        <p:nvSpPr>
          <p:cNvPr id="102403" name="Rectangle 3">
            <a:extLst>
              <a:ext uri="{FF2B5EF4-FFF2-40B4-BE49-F238E27FC236}">
                <a16:creationId xmlns:a16="http://schemas.microsoft.com/office/drawing/2014/main" id="{F94A6A3A-5570-44D8-A532-4472DF07C9ED}"/>
              </a:ext>
            </a:extLst>
          </p:cNvPr>
          <p:cNvSpPr txBox="1">
            <a:spLocks noGrp="1" noChangeArrowheads="1"/>
          </p:cNvSpPr>
          <p:nvPr>
            <p:ph type="body" idx="1"/>
          </p:nvPr>
        </p:nvSpPr>
        <p:spPr>
          <a:xfrm>
            <a:off x="685800" y="4343400"/>
            <a:ext cx="5486400" cy="403701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258B02E-5FE3-4AC1-B1F2-F036718437D9}"/>
              </a:ext>
            </a:extLst>
          </p:cNvPr>
          <p:cNvSpPr>
            <a:spLocks noGrp="1" noChangeArrowheads="1"/>
          </p:cNvSpPr>
          <p:nvPr>
            <p:ph type="sldNum" sz="quarter" idx="5"/>
          </p:nvPr>
        </p:nvSpPr>
        <p:spPr>
          <a:ln/>
        </p:spPr>
        <p:txBody>
          <a:bodyPr/>
          <a:lstStyle/>
          <a:p>
            <a:fld id="{286002D7-B925-4FC5-B39A-63DDCDE9218F}" type="slidenum">
              <a:rPr lang="en-US" altLang="it-IT"/>
              <a:pPr/>
              <a:t>51</a:t>
            </a:fld>
            <a:endParaRPr lang="en-US" altLang="it-IT"/>
          </a:p>
        </p:txBody>
      </p:sp>
      <p:sp>
        <p:nvSpPr>
          <p:cNvPr id="72706" name="Rectangle 2">
            <a:extLst>
              <a:ext uri="{FF2B5EF4-FFF2-40B4-BE49-F238E27FC236}">
                <a16:creationId xmlns:a16="http://schemas.microsoft.com/office/drawing/2014/main" id="{6FB20065-1514-46E5-B84B-DBBE5D76CB0A}"/>
              </a:ext>
            </a:extLst>
          </p:cNvPr>
          <p:cNvSpPr txBox="1">
            <a:spLocks noGrp="1" noRot="1" noChangeAspect="1" noChangeArrowheads="1" noTextEdit="1"/>
          </p:cNvSpPr>
          <p:nvPr>
            <p:ph type="sldImg"/>
          </p:nvPr>
        </p:nvSpPr>
        <p:spPr>
          <a:xfrm>
            <a:off x="1143000" y="695325"/>
            <a:ext cx="4570413" cy="3427413"/>
          </a:xfrm>
          <a:ln/>
        </p:spPr>
      </p:sp>
      <p:sp>
        <p:nvSpPr>
          <p:cNvPr id="72707" name="Rectangle 3">
            <a:extLst>
              <a:ext uri="{FF2B5EF4-FFF2-40B4-BE49-F238E27FC236}">
                <a16:creationId xmlns:a16="http://schemas.microsoft.com/office/drawing/2014/main" id="{34042805-BEC7-4A41-BFD6-697F7AB8191C}"/>
              </a:ext>
            </a:extLst>
          </p:cNvPr>
          <p:cNvSpPr txBox="1">
            <a:spLocks noGrp="1" noChangeArrowheads="1"/>
          </p:cNvSpPr>
          <p:nvPr>
            <p:ph type="body" idx="1"/>
          </p:nvPr>
        </p:nvSpPr>
        <p:spPr>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pl-PL"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295DC6-DF17-4B97-BC53-105CAD4DE700}"/>
              </a:ext>
            </a:extLst>
          </p:cNvPr>
          <p:cNvSpPr>
            <a:spLocks noGrp="1" noChangeArrowheads="1"/>
          </p:cNvSpPr>
          <p:nvPr>
            <p:ph type="sldNum" sz="quarter" idx="5"/>
          </p:nvPr>
        </p:nvSpPr>
        <p:spPr>
          <a:ln/>
        </p:spPr>
        <p:txBody>
          <a:bodyPr/>
          <a:lstStyle/>
          <a:p>
            <a:fld id="{924C499A-77C9-4016-8524-39AFB557C490}" type="slidenum">
              <a:rPr lang="en-AU" altLang="it-IT"/>
              <a:pPr/>
              <a:t>52</a:t>
            </a:fld>
            <a:endParaRPr lang="en-AU" altLang="it-IT"/>
          </a:p>
        </p:txBody>
      </p:sp>
      <p:sp>
        <p:nvSpPr>
          <p:cNvPr id="82946" name="Rectangle 2">
            <a:extLst>
              <a:ext uri="{FF2B5EF4-FFF2-40B4-BE49-F238E27FC236}">
                <a16:creationId xmlns:a16="http://schemas.microsoft.com/office/drawing/2014/main" id="{AB264BD2-BEB8-48F0-A590-2D6DDB73B7C8}"/>
              </a:ext>
            </a:extLst>
          </p:cNvPr>
          <p:cNvSpPr txBox="1">
            <a:spLocks noChangeArrowheads="1" noTextEdit="1"/>
          </p:cNvSpPr>
          <p:nvPr>
            <p:ph type="sldImg"/>
          </p:nvPr>
        </p:nvSpPr>
        <p:spPr>
          <a:xfrm>
            <a:off x="1143000" y="695325"/>
            <a:ext cx="4570413" cy="3427413"/>
          </a:xfrm>
          <a:ln/>
        </p:spPr>
      </p:sp>
      <p:sp>
        <p:nvSpPr>
          <p:cNvPr id="82947" name="Rectangle 3">
            <a:extLst>
              <a:ext uri="{FF2B5EF4-FFF2-40B4-BE49-F238E27FC236}">
                <a16:creationId xmlns:a16="http://schemas.microsoft.com/office/drawing/2014/main" id="{34BF163E-7C3D-4890-96AB-0EC660D8E475}"/>
              </a:ext>
            </a:extLst>
          </p:cNvPr>
          <p:cNvSpPr txBox="1">
            <a:spLocks noChangeArrowheads="1"/>
          </p:cNvSpPr>
          <p:nvPr>
            <p:ph type="body" idx="1"/>
          </p:nvPr>
        </p:nvSpPr>
        <p:spPr>
          <a:xfrm>
            <a:off x="685800" y="4343400"/>
            <a:ext cx="5486400" cy="403701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C2B779-6FE9-4EAC-89C4-C420CF188460}"/>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B8B140B-908C-4E1C-983E-B8337650A4C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707B87C-1EAB-490F-A047-AFE0EE510D1E}"/>
              </a:ext>
            </a:extLst>
          </p:cNvPr>
          <p:cNvSpPr>
            <a:spLocks noGrp="1"/>
          </p:cNvSpPr>
          <p:nvPr>
            <p:ph type="dt" sz="half" idx="10"/>
          </p:nvPr>
        </p:nvSpPr>
        <p:spPr/>
        <p:txBody>
          <a:bodyPr/>
          <a:lstStyle>
            <a:lvl1pPr>
              <a:defRPr/>
            </a:lvl1pPr>
          </a:lstStyle>
          <a:p>
            <a:endParaRPr lang="en-US" altLang="it-IT"/>
          </a:p>
        </p:txBody>
      </p:sp>
      <p:sp>
        <p:nvSpPr>
          <p:cNvPr id="5" name="Segnaposto piè di pagina 4">
            <a:extLst>
              <a:ext uri="{FF2B5EF4-FFF2-40B4-BE49-F238E27FC236}">
                <a16:creationId xmlns:a16="http://schemas.microsoft.com/office/drawing/2014/main" id="{4CA45CD7-136A-4781-A533-5417383DBEB0}"/>
              </a:ext>
            </a:extLst>
          </p:cNvPr>
          <p:cNvSpPr>
            <a:spLocks noGrp="1"/>
          </p:cNvSpPr>
          <p:nvPr>
            <p:ph type="ftr" sz="quarter" idx="11"/>
          </p:nvPr>
        </p:nvSpPr>
        <p:spPr/>
        <p:txBody>
          <a:bodyPr/>
          <a:lstStyle>
            <a:lvl1pPr>
              <a:defRPr/>
            </a:lvl1pPr>
          </a:lstStyle>
          <a:p>
            <a:endParaRPr lang="en-US" altLang="it-IT"/>
          </a:p>
        </p:txBody>
      </p:sp>
      <p:sp>
        <p:nvSpPr>
          <p:cNvPr id="6" name="Segnaposto numero diapositiva 5">
            <a:extLst>
              <a:ext uri="{FF2B5EF4-FFF2-40B4-BE49-F238E27FC236}">
                <a16:creationId xmlns:a16="http://schemas.microsoft.com/office/drawing/2014/main" id="{243A082A-088A-4383-8033-88166C7AD08F}"/>
              </a:ext>
            </a:extLst>
          </p:cNvPr>
          <p:cNvSpPr>
            <a:spLocks noGrp="1"/>
          </p:cNvSpPr>
          <p:nvPr>
            <p:ph type="sldNum" sz="quarter" idx="12"/>
          </p:nvPr>
        </p:nvSpPr>
        <p:spPr/>
        <p:txBody>
          <a:bodyPr/>
          <a:lstStyle>
            <a:lvl1pPr>
              <a:defRPr/>
            </a:lvl1pPr>
          </a:lstStyle>
          <a:p>
            <a:fld id="{3E1BBF16-2022-4D1E-BB37-BB55DD583178}" type="slidenum">
              <a:rPr lang="en-US" altLang="it-IT"/>
              <a:pPr/>
              <a:t>‹N›</a:t>
            </a:fld>
            <a:endParaRPr lang="en-US" altLang="it-IT"/>
          </a:p>
        </p:txBody>
      </p:sp>
    </p:spTree>
    <p:extLst>
      <p:ext uri="{BB962C8B-B14F-4D97-AF65-F5344CB8AC3E}">
        <p14:creationId xmlns:p14="http://schemas.microsoft.com/office/powerpoint/2010/main" val="205214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08E9CF-0C45-4392-A6D5-8C3E58F4C21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4507098-C495-4BC9-8F43-94CE158D5F7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E1B35D-72E8-4FD0-BB6D-6153E6F20B6B}"/>
              </a:ext>
            </a:extLst>
          </p:cNvPr>
          <p:cNvSpPr>
            <a:spLocks noGrp="1"/>
          </p:cNvSpPr>
          <p:nvPr>
            <p:ph type="dt" sz="half" idx="10"/>
          </p:nvPr>
        </p:nvSpPr>
        <p:spPr/>
        <p:txBody>
          <a:bodyPr/>
          <a:lstStyle>
            <a:lvl1pPr>
              <a:defRPr/>
            </a:lvl1pPr>
          </a:lstStyle>
          <a:p>
            <a:endParaRPr lang="en-US" altLang="it-IT"/>
          </a:p>
        </p:txBody>
      </p:sp>
      <p:sp>
        <p:nvSpPr>
          <p:cNvPr id="5" name="Segnaposto piè di pagina 4">
            <a:extLst>
              <a:ext uri="{FF2B5EF4-FFF2-40B4-BE49-F238E27FC236}">
                <a16:creationId xmlns:a16="http://schemas.microsoft.com/office/drawing/2014/main" id="{ADA5F865-1F9F-4FCA-BD5E-36C28961B3A5}"/>
              </a:ext>
            </a:extLst>
          </p:cNvPr>
          <p:cNvSpPr>
            <a:spLocks noGrp="1"/>
          </p:cNvSpPr>
          <p:nvPr>
            <p:ph type="ftr" sz="quarter" idx="11"/>
          </p:nvPr>
        </p:nvSpPr>
        <p:spPr/>
        <p:txBody>
          <a:bodyPr/>
          <a:lstStyle>
            <a:lvl1pPr>
              <a:defRPr/>
            </a:lvl1pPr>
          </a:lstStyle>
          <a:p>
            <a:endParaRPr lang="en-US" altLang="it-IT"/>
          </a:p>
        </p:txBody>
      </p:sp>
      <p:sp>
        <p:nvSpPr>
          <p:cNvPr id="6" name="Segnaposto numero diapositiva 5">
            <a:extLst>
              <a:ext uri="{FF2B5EF4-FFF2-40B4-BE49-F238E27FC236}">
                <a16:creationId xmlns:a16="http://schemas.microsoft.com/office/drawing/2014/main" id="{BFAFC39B-DF0C-40E0-BF89-6C0079547164}"/>
              </a:ext>
            </a:extLst>
          </p:cNvPr>
          <p:cNvSpPr>
            <a:spLocks noGrp="1"/>
          </p:cNvSpPr>
          <p:nvPr>
            <p:ph type="sldNum" sz="quarter" idx="12"/>
          </p:nvPr>
        </p:nvSpPr>
        <p:spPr/>
        <p:txBody>
          <a:bodyPr/>
          <a:lstStyle>
            <a:lvl1pPr>
              <a:defRPr/>
            </a:lvl1pPr>
          </a:lstStyle>
          <a:p>
            <a:fld id="{5E44C1D9-85E2-4734-AD2A-228C8B4347E7}" type="slidenum">
              <a:rPr lang="en-US" altLang="it-IT"/>
              <a:pPr/>
              <a:t>‹N›</a:t>
            </a:fld>
            <a:endParaRPr lang="en-US" altLang="it-IT"/>
          </a:p>
        </p:txBody>
      </p:sp>
    </p:spTree>
    <p:extLst>
      <p:ext uri="{BB962C8B-B14F-4D97-AF65-F5344CB8AC3E}">
        <p14:creationId xmlns:p14="http://schemas.microsoft.com/office/powerpoint/2010/main" val="18772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F50D71A-0C17-40B7-A223-D8EC7070EC67}"/>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30D1D0-85AA-431F-B4E0-409E4F7B25C4}"/>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41A3F0-B56D-4033-8422-B731BD23F937}"/>
              </a:ext>
            </a:extLst>
          </p:cNvPr>
          <p:cNvSpPr>
            <a:spLocks noGrp="1"/>
          </p:cNvSpPr>
          <p:nvPr>
            <p:ph type="dt" sz="half" idx="10"/>
          </p:nvPr>
        </p:nvSpPr>
        <p:spPr/>
        <p:txBody>
          <a:bodyPr/>
          <a:lstStyle>
            <a:lvl1pPr>
              <a:defRPr/>
            </a:lvl1pPr>
          </a:lstStyle>
          <a:p>
            <a:endParaRPr lang="en-US" altLang="it-IT"/>
          </a:p>
        </p:txBody>
      </p:sp>
      <p:sp>
        <p:nvSpPr>
          <p:cNvPr id="5" name="Segnaposto piè di pagina 4">
            <a:extLst>
              <a:ext uri="{FF2B5EF4-FFF2-40B4-BE49-F238E27FC236}">
                <a16:creationId xmlns:a16="http://schemas.microsoft.com/office/drawing/2014/main" id="{9B070D84-EA1F-452E-B8C5-4B6CCBD6DE12}"/>
              </a:ext>
            </a:extLst>
          </p:cNvPr>
          <p:cNvSpPr>
            <a:spLocks noGrp="1"/>
          </p:cNvSpPr>
          <p:nvPr>
            <p:ph type="ftr" sz="quarter" idx="11"/>
          </p:nvPr>
        </p:nvSpPr>
        <p:spPr/>
        <p:txBody>
          <a:bodyPr/>
          <a:lstStyle>
            <a:lvl1pPr>
              <a:defRPr/>
            </a:lvl1pPr>
          </a:lstStyle>
          <a:p>
            <a:endParaRPr lang="en-US" altLang="it-IT"/>
          </a:p>
        </p:txBody>
      </p:sp>
      <p:sp>
        <p:nvSpPr>
          <p:cNvPr id="6" name="Segnaposto numero diapositiva 5">
            <a:extLst>
              <a:ext uri="{FF2B5EF4-FFF2-40B4-BE49-F238E27FC236}">
                <a16:creationId xmlns:a16="http://schemas.microsoft.com/office/drawing/2014/main" id="{843C37F3-FB5C-467A-A6FF-6E32E28533D8}"/>
              </a:ext>
            </a:extLst>
          </p:cNvPr>
          <p:cNvSpPr>
            <a:spLocks noGrp="1"/>
          </p:cNvSpPr>
          <p:nvPr>
            <p:ph type="sldNum" sz="quarter" idx="12"/>
          </p:nvPr>
        </p:nvSpPr>
        <p:spPr/>
        <p:txBody>
          <a:bodyPr/>
          <a:lstStyle>
            <a:lvl1pPr>
              <a:defRPr/>
            </a:lvl1pPr>
          </a:lstStyle>
          <a:p>
            <a:fld id="{C16F6AE7-45E6-412A-857E-92610D1866AE}" type="slidenum">
              <a:rPr lang="en-US" altLang="it-IT"/>
              <a:pPr/>
              <a:t>‹N›</a:t>
            </a:fld>
            <a:endParaRPr lang="en-US" altLang="it-IT"/>
          </a:p>
        </p:txBody>
      </p:sp>
    </p:spTree>
    <p:extLst>
      <p:ext uri="{BB962C8B-B14F-4D97-AF65-F5344CB8AC3E}">
        <p14:creationId xmlns:p14="http://schemas.microsoft.com/office/powerpoint/2010/main" val="33402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280235-88B7-4AFD-9A49-6165F8B6E3A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287F275-C345-4938-808C-49E5D6E3DE7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AA3364-49B4-4999-89A1-12D80DB916A8}"/>
              </a:ext>
            </a:extLst>
          </p:cNvPr>
          <p:cNvSpPr>
            <a:spLocks noGrp="1"/>
          </p:cNvSpPr>
          <p:nvPr>
            <p:ph type="dt" sz="half" idx="10"/>
          </p:nvPr>
        </p:nvSpPr>
        <p:spPr/>
        <p:txBody>
          <a:bodyPr/>
          <a:lstStyle>
            <a:lvl1pPr>
              <a:defRPr/>
            </a:lvl1pPr>
          </a:lstStyle>
          <a:p>
            <a:endParaRPr lang="en-US" altLang="it-IT"/>
          </a:p>
        </p:txBody>
      </p:sp>
      <p:sp>
        <p:nvSpPr>
          <p:cNvPr id="5" name="Segnaposto piè di pagina 4">
            <a:extLst>
              <a:ext uri="{FF2B5EF4-FFF2-40B4-BE49-F238E27FC236}">
                <a16:creationId xmlns:a16="http://schemas.microsoft.com/office/drawing/2014/main" id="{154FB37B-60A0-45BA-B371-BFD9AECCBE2C}"/>
              </a:ext>
            </a:extLst>
          </p:cNvPr>
          <p:cNvSpPr>
            <a:spLocks noGrp="1"/>
          </p:cNvSpPr>
          <p:nvPr>
            <p:ph type="ftr" sz="quarter" idx="11"/>
          </p:nvPr>
        </p:nvSpPr>
        <p:spPr/>
        <p:txBody>
          <a:bodyPr/>
          <a:lstStyle>
            <a:lvl1pPr>
              <a:defRPr/>
            </a:lvl1pPr>
          </a:lstStyle>
          <a:p>
            <a:endParaRPr lang="en-US" altLang="it-IT"/>
          </a:p>
        </p:txBody>
      </p:sp>
      <p:sp>
        <p:nvSpPr>
          <p:cNvPr id="6" name="Segnaposto numero diapositiva 5">
            <a:extLst>
              <a:ext uri="{FF2B5EF4-FFF2-40B4-BE49-F238E27FC236}">
                <a16:creationId xmlns:a16="http://schemas.microsoft.com/office/drawing/2014/main" id="{42EF4B04-6AA9-4C3C-B815-93E787DFCD3F}"/>
              </a:ext>
            </a:extLst>
          </p:cNvPr>
          <p:cNvSpPr>
            <a:spLocks noGrp="1"/>
          </p:cNvSpPr>
          <p:nvPr>
            <p:ph type="sldNum" sz="quarter" idx="12"/>
          </p:nvPr>
        </p:nvSpPr>
        <p:spPr/>
        <p:txBody>
          <a:bodyPr/>
          <a:lstStyle>
            <a:lvl1pPr>
              <a:defRPr/>
            </a:lvl1pPr>
          </a:lstStyle>
          <a:p>
            <a:fld id="{4574A333-3D59-48FD-A841-1BCF34570B3D}" type="slidenum">
              <a:rPr lang="en-US" altLang="it-IT"/>
              <a:pPr/>
              <a:t>‹N›</a:t>
            </a:fld>
            <a:endParaRPr lang="en-US" altLang="it-IT"/>
          </a:p>
        </p:txBody>
      </p:sp>
    </p:spTree>
    <p:extLst>
      <p:ext uri="{BB962C8B-B14F-4D97-AF65-F5344CB8AC3E}">
        <p14:creationId xmlns:p14="http://schemas.microsoft.com/office/powerpoint/2010/main" val="236298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923A4-06A8-4A01-96BD-994DEDD81382}"/>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CF31C5F-6191-4217-82CF-546BC3ECD94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990B9B7-F367-4AA7-BF87-666D5B536498}"/>
              </a:ext>
            </a:extLst>
          </p:cNvPr>
          <p:cNvSpPr>
            <a:spLocks noGrp="1"/>
          </p:cNvSpPr>
          <p:nvPr>
            <p:ph type="dt" sz="half" idx="10"/>
          </p:nvPr>
        </p:nvSpPr>
        <p:spPr/>
        <p:txBody>
          <a:bodyPr/>
          <a:lstStyle>
            <a:lvl1pPr>
              <a:defRPr/>
            </a:lvl1pPr>
          </a:lstStyle>
          <a:p>
            <a:endParaRPr lang="en-US" altLang="it-IT"/>
          </a:p>
        </p:txBody>
      </p:sp>
      <p:sp>
        <p:nvSpPr>
          <p:cNvPr id="5" name="Segnaposto piè di pagina 4">
            <a:extLst>
              <a:ext uri="{FF2B5EF4-FFF2-40B4-BE49-F238E27FC236}">
                <a16:creationId xmlns:a16="http://schemas.microsoft.com/office/drawing/2014/main" id="{D6542FED-D41D-4B80-A953-6FDEF26D0544}"/>
              </a:ext>
            </a:extLst>
          </p:cNvPr>
          <p:cNvSpPr>
            <a:spLocks noGrp="1"/>
          </p:cNvSpPr>
          <p:nvPr>
            <p:ph type="ftr" sz="quarter" idx="11"/>
          </p:nvPr>
        </p:nvSpPr>
        <p:spPr/>
        <p:txBody>
          <a:bodyPr/>
          <a:lstStyle>
            <a:lvl1pPr>
              <a:defRPr/>
            </a:lvl1pPr>
          </a:lstStyle>
          <a:p>
            <a:endParaRPr lang="en-US" altLang="it-IT"/>
          </a:p>
        </p:txBody>
      </p:sp>
      <p:sp>
        <p:nvSpPr>
          <p:cNvPr id="6" name="Segnaposto numero diapositiva 5">
            <a:extLst>
              <a:ext uri="{FF2B5EF4-FFF2-40B4-BE49-F238E27FC236}">
                <a16:creationId xmlns:a16="http://schemas.microsoft.com/office/drawing/2014/main" id="{0DC088E4-0736-476E-8836-2847304C42C3}"/>
              </a:ext>
            </a:extLst>
          </p:cNvPr>
          <p:cNvSpPr>
            <a:spLocks noGrp="1"/>
          </p:cNvSpPr>
          <p:nvPr>
            <p:ph type="sldNum" sz="quarter" idx="12"/>
          </p:nvPr>
        </p:nvSpPr>
        <p:spPr/>
        <p:txBody>
          <a:bodyPr/>
          <a:lstStyle>
            <a:lvl1pPr>
              <a:defRPr/>
            </a:lvl1pPr>
          </a:lstStyle>
          <a:p>
            <a:fld id="{BA6BB925-43C6-4DBE-8B04-FA2566B766C5}" type="slidenum">
              <a:rPr lang="en-US" altLang="it-IT"/>
              <a:pPr/>
              <a:t>‹N›</a:t>
            </a:fld>
            <a:endParaRPr lang="en-US" altLang="it-IT"/>
          </a:p>
        </p:txBody>
      </p:sp>
    </p:spTree>
    <p:extLst>
      <p:ext uri="{BB962C8B-B14F-4D97-AF65-F5344CB8AC3E}">
        <p14:creationId xmlns:p14="http://schemas.microsoft.com/office/powerpoint/2010/main" val="294435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3868ED-A628-469A-9816-39177A64F7F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27059B6-3A67-4BD7-9559-59532C74EFD2}"/>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92B3BEB-56A9-468E-BAE7-10DBC1D21E8D}"/>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C2411ED-4096-4EF4-9C4B-98BCE31AB77D}"/>
              </a:ext>
            </a:extLst>
          </p:cNvPr>
          <p:cNvSpPr>
            <a:spLocks noGrp="1"/>
          </p:cNvSpPr>
          <p:nvPr>
            <p:ph type="dt" sz="half" idx="10"/>
          </p:nvPr>
        </p:nvSpPr>
        <p:spPr/>
        <p:txBody>
          <a:bodyPr/>
          <a:lstStyle>
            <a:lvl1pPr>
              <a:defRPr/>
            </a:lvl1pPr>
          </a:lstStyle>
          <a:p>
            <a:endParaRPr lang="en-US" altLang="it-IT"/>
          </a:p>
        </p:txBody>
      </p:sp>
      <p:sp>
        <p:nvSpPr>
          <p:cNvPr id="6" name="Segnaposto piè di pagina 5">
            <a:extLst>
              <a:ext uri="{FF2B5EF4-FFF2-40B4-BE49-F238E27FC236}">
                <a16:creationId xmlns:a16="http://schemas.microsoft.com/office/drawing/2014/main" id="{59E63B99-3E8B-4D9A-A09C-C299C866621B}"/>
              </a:ext>
            </a:extLst>
          </p:cNvPr>
          <p:cNvSpPr>
            <a:spLocks noGrp="1"/>
          </p:cNvSpPr>
          <p:nvPr>
            <p:ph type="ftr" sz="quarter" idx="11"/>
          </p:nvPr>
        </p:nvSpPr>
        <p:spPr/>
        <p:txBody>
          <a:bodyPr/>
          <a:lstStyle>
            <a:lvl1pPr>
              <a:defRPr/>
            </a:lvl1pPr>
          </a:lstStyle>
          <a:p>
            <a:endParaRPr lang="en-US" altLang="it-IT"/>
          </a:p>
        </p:txBody>
      </p:sp>
      <p:sp>
        <p:nvSpPr>
          <p:cNvPr id="7" name="Segnaposto numero diapositiva 6">
            <a:extLst>
              <a:ext uri="{FF2B5EF4-FFF2-40B4-BE49-F238E27FC236}">
                <a16:creationId xmlns:a16="http://schemas.microsoft.com/office/drawing/2014/main" id="{B426E40B-3433-4343-A82A-938854F0ABD7}"/>
              </a:ext>
            </a:extLst>
          </p:cNvPr>
          <p:cNvSpPr>
            <a:spLocks noGrp="1"/>
          </p:cNvSpPr>
          <p:nvPr>
            <p:ph type="sldNum" sz="quarter" idx="12"/>
          </p:nvPr>
        </p:nvSpPr>
        <p:spPr/>
        <p:txBody>
          <a:bodyPr/>
          <a:lstStyle>
            <a:lvl1pPr>
              <a:defRPr/>
            </a:lvl1pPr>
          </a:lstStyle>
          <a:p>
            <a:fld id="{EFC1FDB9-BD73-46BC-8375-B09C80239EA4}" type="slidenum">
              <a:rPr lang="en-US" altLang="it-IT"/>
              <a:pPr/>
              <a:t>‹N›</a:t>
            </a:fld>
            <a:endParaRPr lang="en-US" altLang="it-IT"/>
          </a:p>
        </p:txBody>
      </p:sp>
    </p:spTree>
    <p:extLst>
      <p:ext uri="{BB962C8B-B14F-4D97-AF65-F5344CB8AC3E}">
        <p14:creationId xmlns:p14="http://schemas.microsoft.com/office/powerpoint/2010/main" val="208471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20B14-3FA0-4F6C-877C-5B9AF5BDC9F6}"/>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8DB924B-27C4-4AE1-B218-12055CEEF00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34360C6-22C3-4936-973F-D6B8C57BEFC9}"/>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EA49A77-60E4-4970-B590-B908B4A48B3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3C6B3E8-3851-47AF-A7FF-837705485888}"/>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392F93C-AFEF-446B-B4A8-EC5652FF6217}"/>
              </a:ext>
            </a:extLst>
          </p:cNvPr>
          <p:cNvSpPr>
            <a:spLocks noGrp="1"/>
          </p:cNvSpPr>
          <p:nvPr>
            <p:ph type="dt" sz="half" idx="10"/>
          </p:nvPr>
        </p:nvSpPr>
        <p:spPr/>
        <p:txBody>
          <a:bodyPr/>
          <a:lstStyle>
            <a:lvl1pPr>
              <a:defRPr/>
            </a:lvl1pPr>
          </a:lstStyle>
          <a:p>
            <a:endParaRPr lang="en-US" altLang="it-IT"/>
          </a:p>
        </p:txBody>
      </p:sp>
      <p:sp>
        <p:nvSpPr>
          <p:cNvPr id="8" name="Segnaposto piè di pagina 7">
            <a:extLst>
              <a:ext uri="{FF2B5EF4-FFF2-40B4-BE49-F238E27FC236}">
                <a16:creationId xmlns:a16="http://schemas.microsoft.com/office/drawing/2014/main" id="{C76E916B-D585-4C50-B5BC-5EBB749B808B}"/>
              </a:ext>
            </a:extLst>
          </p:cNvPr>
          <p:cNvSpPr>
            <a:spLocks noGrp="1"/>
          </p:cNvSpPr>
          <p:nvPr>
            <p:ph type="ftr" sz="quarter" idx="11"/>
          </p:nvPr>
        </p:nvSpPr>
        <p:spPr/>
        <p:txBody>
          <a:bodyPr/>
          <a:lstStyle>
            <a:lvl1pPr>
              <a:defRPr/>
            </a:lvl1pPr>
          </a:lstStyle>
          <a:p>
            <a:endParaRPr lang="en-US" altLang="it-IT"/>
          </a:p>
        </p:txBody>
      </p:sp>
      <p:sp>
        <p:nvSpPr>
          <p:cNvPr id="9" name="Segnaposto numero diapositiva 8">
            <a:extLst>
              <a:ext uri="{FF2B5EF4-FFF2-40B4-BE49-F238E27FC236}">
                <a16:creationId xmlns:a16="http://schemas.microsoft.com/office/drawing/2014/main" id="{752F3836-5C48-4D97-90FF-E7278987AFD3}"/>
              </a:ext>
            </a:extLst>
          </p:cNvPr>
          <p:cNvSpPr>
            <a:spLocks noGrp="1"/>
          </p:cNvSpPr>
          <p:nvPr>
            <p:ph type="sldNum" sz="quarter" idx="12"/>
          </p:nvPr>
        </p:nvSpPr>
        <p:spPr/>
        <p:txBody>
          <a:bodyPr/>
          <a:lstStyle>
            <a:lvl1pPr>
              <a:defRPr/>
            </a:lvl1pPr>
          </a:lstStyle>
          <a:p>
            <a:fld id="{2F8234B1-3F28-4A7B-8EFA-D9D07DF48F41}" type="slidenum">
              <a:rPr lang="en-US" altLang="it-IT"/>
              <a:pPr/>
              <a:t>‹N›</a:t>
            </a:fld>
            <a:endParaRPr lang="en-US" altLang="it-IT"/>
          </a:p>
        </p:txBody>
      </p:sp>
    </p:spTree>
    <p:extLst>
      <p:ext uri="{BB962C8B-B14F-4D97-AF65-F5344CB8AC3E}">
        <p14:creationId xmlns:p14="http://schemas.microsoft.com/office/powerpoint/2010/main" val="295418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3F7136-05EE-48CB-90F2-D7FE0725C1B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902497E-E209-4FBE-B4CB-B894A1E265D9}"/>
              </a:ext>
            </a:extLst>
          </p:cNvPr>
          <p:cNvSpPr>
            <a:spLocks noGrp="1"/>
          </p:cNvSpPr>
          <p:nvPr>
            <p:ph type="dt" sz="half" idx="10"/>
          </p:nvPr>
        </p:nvSpPr>
        <p:spPr/>
        <p:txBody>
          <a:bodyPr/>
          <a:lstStyle>
            <a:lvl1pPr>
              <a:defRPr/>
            </a:lvl1pPr>
          </a:lstStyle>
          <a:p>
            <a:endParaRPr lang="en-US" altLang="it-IT"/>
          </a:p>
        </p:txBody>
      </p:sp>
      <p:sp>
        <p:nvSpPr>
          <p:cNvPr id="4" name="Segnaposto piè di pagina 3">
            <a:extLst>
              <a:ext uri="{FF2B5EF4-FFF2-40B4-BE49-F238E27FC236}">
                <a16:creationId xmlns:a16="http://schemas.microsoft.com/office/drawing/2014/main" id="{1F9B00D1-5B90-4F42-A3FC-89253A172278}"/>
              </a:ext>
            </a:extLst>
          </p:cNvPr>
          <p:cNvSpPr>
            <a:spLocks noGrp="1"/>
          </p:cNvSpPr>
          <p:nvPr>
            <p:ph type="ftr" sz="quarter" idx="11"/>
          </p:nvPr>
        </p:nvSpPr>
        <p:spPr/>
        <p:txBody>
          <a:bodyPr/>
          <a:lstStyle>
            <a:lvl1pPr>
              <a:defRPr/>
            </a:lvl1pPr>
          </a:lstStyle>
          <a:p>
            <a:endParaRPr lang="en-US" altLang="it-IT"/>
          </a:p>
        </p:txBody>
      </p:sp>
      <p:sp>
        <p:nvSpPr>
          <p:cNvPr id="5" name="Segnaposto numero diapositiva 4">
            <a:extLst>
              <a:ext uri="{FF2B5EF4-FFF2-40B4-BE49-F238E27FC236}">
                <a16:creationId xmlns:a16="http://schemas.microsoft.com/office/drawing/2014/main" id="{4321845F-E122-479D-BC92-9998B8123C5C}"/>
              </a:ext>
            </a:extLst>
          </p:cNvPr>
          <p:cNvSpPr>
            <a:spLocks noGrp="1"/>
          </p:cNvSpPr>
          <p:nvPr>
            <p:ph type="sldNum" sz="quarter" idx="12"/>
          </p:nvPr>
        </p:nvSpPr>
        <p:spPr/>
        <p:txBody>
          <a:bodyPr/>
          <a:lstStyle>
            <a:lvl1pPr>
              <a:defRPr/>
            </a:lvl1pPr>
          </a:lstStyle>
          <a:p>
            <a:fld id="{36F564DD-7FCC-4A7B-A5BB-03DBF6F58C38}" type="slidenum">
              <a:rPr lang="en-US" altLang="it-IT"/>
              <a:pPr/>
              <a:t>‹N›</a:t>
            </a:fld>
            <a:endParaRPr lang="en-US" altLang="it-IT"/>
          </a:p>
        </p:txBody>
      </p:sp>
    </p:spTree>
    <p:extLst>
      <p:ext uri="{BB962C8B-B14F-4D97-AF65-F5344CB8AC3E}">
        <p14:creationId xmlns:p14="http://schemas.microsoft.com/office/powerpoint/2010/main" val="328105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C33F6BC5-44C9-41C5-BA4E-18217F47E2F9}"/>
              </a:ext>
            </a:extLst>
          </p:cNvPr>
          <p:cNvSpPr>
            <a:spLocks noGrp="1"/>
          </p:cNvSpPr>
          <p:nvPr>
            <p:ph type="dt" sz="half" idx="10"/>
          </p:nvPr>
        </p:nvSpPr>
        <p:spPr/>
        <p:txBody>
          <a:bodyPr/>
          <a:lstStyle>
            <a:lvl1pPr>
              <a:defRPr/>
            </a:lvl1pPr>
          </a:lstStyle>
          <a:p>
            <a:endParaRPr lang="en-US" altLang="it-IT"/>
          </a:p>
        </p:txBody>
      </p:sp>
      <p:sp>
        <p:nvSpPr>
          <p:cNvPr id="3" name="Segnaposto piè di pagina 2">
            <a:extLst>
              <a:ext uri="{FF2B5EF4-FFF2-40B4-BE49-F238E27FC236}">
                <a16:creationId xmlns:a16="http://schemas.microsoft.com/office/drawing/2014/main" id="{81FCA387-896C-4471-A424-CD737C4D78AA}"/>
              </a:ext>
            </a:extLst>
          </p:cNvPr>
          <p:cNvSpPr>
            <a:spLocks noGrp="1"/>
          </p:cNvSpPr>
          <p:nvPr>
            <p:ph type="ftr" sz="quarter" idx="11"/>
          </p:nvPr>
        </p:nvSpPr>
        <p:spPr/>
        <p:txBody>
          <a:bodyPr/>
          <a:lstStyle>
            <a:lvl1pPr>
              <a:defRPr/>
            </a:lvl1pPr>
          </a:lstStyle>
          <a:p>
            <a:endParaRPr lang="en-US" altLang="it-IT"/>
          </a:p>
        </p:txBody>
      </p:sp>
      <p:sp>
        <p:nvSpPr>
          <p:cNvPr id="4" name="Segnaposto numero diapositiva 3">
            <a:extLst>
              <a:ext uri="{FF2B5EF4-FFF2-40B4-BE49-F238E27FC236}">
                <a16:creationId xmlns:a16="http://schemas.microsoft.com/office/drawing/2014/main" id="{9C104E96-2BB7-4377-8944-A9D7D4B25B37}"/>
              </a:ext>
            </a:extLst>
          </p:cNvPr>
          <p:cNvSpPr>
            <a:spLocks noGrp="1"/>
          </p:cNvSpPr>
          <p:nvPr>
            <p:ph type="sldNum" sz="quarter" idx="12"/>
          </p:nvPr>
        </p:nvSpPr>
        <p:spPr/>
        <p:txBody>
          <a:bodyPr/>
          <a:lstStyle>
            <a:lvl1pPr>
              <a:defRPr/>
            </a:lvl1pPr>
          </a:lstStyle>
          <a:p>
            <a:fld id="{C90E73EC-5B15-48C7-AEF1-F66AE1BF8DA8}" type="slidenum">
              <a:rPr lang="en-US" altLang="it-IT"/>
              <a:pPr/>
              <a:t>‹N›</a:t>
            </a:fld>
            <a:endParaRPr lang="en-US" altLang="it-IT"/>
          </a:p>
        </p:txBody>
      </p:sp>
    </p:spTree>
    <p:extLst>
      <p:ext uri="{BB962C8B-B14F-4D97-AF65-F5344CB8AC3E}">
        <p14:creationId xmlns:p14="http://schemas.microsoft.com/office/powerpoint/2010/main" val="197612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CD71F8-23B1-4E1D-9D73-113791F6B839}"/>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0DF38F-7F3B-48F9-959F-E242AA59A5B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3BFCD14-FE48-4B88-848F-A4C3903574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898663C-5C03-4B45-B149-B74D464BCECF}"/>
              </a:ext>
            </a:extLst>
          </p:cNvPr>
          <p:cNvSpPr>
            <a:spLocks noGrp="1"/>
          </p:cNvSpPr>
          <p:nvPr>
            <p:ph type="dt" sz="half" idx="10"/>
          </p:nvPr>
        </p:nvSpPr>
        <p:spPr/>
        <p:txBody>
          <a:bodyPr/>
          <a:lstStyle>
            <a:lvl1pPr>
              <a:defRPr/>
            </a:lvl1pPr>
          </a:lstStyle>
          <a:p>
            <a:endParaRPr lang="en-US" altLang="it-IT"/>
          </a:p>
        </p:txBody>
      </p:sp>
      <p:sp>
        <p:nvSpPr>
          <p:cNvPr id="6" name="Segnaposto piè di pagina 5">
            <a:extLst>
              <a:ext uri="{FF2B5EF4-FFF2-40B4-BE49-F238E27FC236}">
                <a16:creationId xmlns:a16="http://schemas.microsoft.com/office/drawing/2014/main" id="{B8E2ED03-557C-46B2-950B-2E0D7F7DD354}"/>
              </a:ext>
            </a:extLst>
          </p:cNvPr>
          <p:cNvSpPr>
            <a:spLocks noGrp="1"/>
          </p:cNvSpPr>
          <p:nvPr>
            <p:ph type="ftr" sz="quarter" idx="11"/>
          </p:nvPr>
        </p:nvSpPr>
        <p:spPr/>
        <p:txBody>
          <a:bodyPr/>
          <a:lstStyle>
            <a:lvl1pPr>
              <a:defRPr/>
            </a:lvl1pPr>
          </a:lstStyle>
          <a:p>
            <a:endParaRPr lang="en-US" altLang="it-IT"/>
          </a:p>
        </p:txBody>
      </p:sp>
      <p:sp>
        <p:nvSpPr>
          <p:cNvPr id="7" name="Segnaposto numero diapositiva 6">
            <a:extLst>
              <a:ext uri="{FF2B5EF4-FFF2-40B4-BE49-F238E27FC236}">
                <a16:creationId xmlns:a16="http://schemas.microsoft.com/office/drawing/2014/main" id="{413ADA72-2081-48C9-9D13-587109415CF7}"/>
              </a:ext>
            </a:extLst>
          </p:cNvPr>
          <p:cNvSpPr>
            <a:spLocks noGrp="1"/>
          </p:cNvSpPr>
          <p:nvPr>
            <p:ph type="sldNum" sz="quarter" idx="12"/>
          </p:nvPr>
        </p:nvSpPr>
        <p:spPr/>
        <p:txBody>
          <a:bodyPr/>
          <a:lstStyle>
            <a:lvl1pPr>
              <a:defRPr/>
            </a:lvl1pPr>
          </a:lstStyle>
          <a:p>
            <a:fld id="{EAEAA56B-504B-4269-979F-8C00CA8C8709}" type="slidenum">
              <a:rPr lang="en-US" altLang="it-IT"/>
              <a:pPr/>
              <a:t>‹N›</a:t>
            </a:fld>
            <a:endParaRPr lang="en-US" altLang="it-IT"/>
          </a:p>
        </p:txBody>
      </p:sp>
    </p:spTree>
    <p:extLst>
      <p:ext uri="{BB962C8B-B14F-4D97-AF65-F5344CB8AC3E}">
        <p14:creationId xmlns:p14="http://schemas.microsoft.com/office/powerpoint/2010/main" val="3550629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610FC3-CD35-4A6F-8BB2-72BF8B90C9B8}"/>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F986E5B-C821-43D0-B953-8D97E9FAB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7BABEBF-F374-41CB-AF92-6BF269A211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94D2443-699E-4365-961E-C642606E334F}"/>
              </a:ext>
            </a:extLst>
          </p:cNvPr>
          <p:cNvSpPr>
            <a:spLocks noGrp="1"/>
          </p:cNvSpPr>
          <p:nvPr>
            <p:ph type="dt" sz="half" idx="10"/>
          </p:nvPr>
        </p:nvSpPr>
        <p:spPr/>
        <p:txBody>
          <a:bodyPr/>
          <a:lstStyle>
            <a:lvl1pPr>
              <a:defRPr/>
            </a:lvl1pPr>
          </a:lstStyle>
          <a:p>
            <a:endParaRPr lang="en-US" altLang="it-IT"/>
          </a:p>
        </p:txBody>
      </p:sp>
      <p:sp>
        <p:nvSpPr>
          <p:cNvPr id="6" name="Segnaposto piè di pagina 5">
            <a:extLst>
              <a:ext uri="{FF2B5EF4-FFF2-40B4-BE49-F238E27FC236}">
                <a16:creationId xmlns:a16="http://schemas.microsoft.com/office/drawing/2014/main" id="{48984A26-33B8-49A1-8618-676475067012}"/>
              </a:ext>
            </a:extLst>
          </p:cNvPr>
          <p:cNvSpPr>
            <a:spLocks noGrp="1"/>
          </p:cNvSpPr>
          <p:nvPr>
            <p:ph type="ftr" sz="quarter" idx="11"/>
          </p:nvPr>
        </p:nvSpPr>
        <p:spPr/>
        <p:txBody>
          <a:bodyPr/>
          <a:lstStyle>
            <a:lvl1pPr>
              <a:defRPr/>
            </a:lvl1pPr>
          </a:lstStyle>
          <a:p>
            <a:endParaRPr lang="en-US" altLang="it-IT"/>
          </a:p>
        </p:txBody>
      </p:sp>
      <p:sp>
        <p:nvSpPr>
          <p:cNvPr id="7" name="Segnaposto numero diapositiva 6">
            <a:extLst>
              <a:ext uri="{FF2B5EF4-FFF2-40B4-BE49-F238E27FC236}">
                <a16:creationId xmlns:a16="http://schemas.microsoft.com/office/drawing/2014/main" id="{CE2AC8B2-7D6D-40E7-8E15-F00DE8178E90}"/>
              </a:ext>
            </a:extLst>
          </p:cNvPr>
          <p:cNvSpPr>
            <a:spLocks noGrp="1"/>
          </p:cNvSpPr>
          <p:nvPr>
            <p:ph type="sldNum" sz="quarter" idx="12"/>
          </p:nvPr>
        </p:nvSpPr>
        <p:spPr/>
        <p:txBody>
          <a:bodyPr/>
          <a:lstStyle>
            <a:lvl1pPr>
              <a:defRPr/>
            </a:lvl1pPr>
          </a:lstStyle>
          <a:p>
            <a:fld id="{A9902058-1E60-45D0-92EF-207D34E3FAF0}" type="slidenum">
              <a:rPr lang="en-US" altLang="it-IT"/>
              <a:pPr/>
              <a:t>‹N›</a:t>
            </a:fld>
            <a:endParaRPr lang="en-US" altLang="it-IT"/>
          </a:p>
        </p:txBody>
      </p:sp>
    </p:spTree>
    <p:extLst>
      <p:ext uri="{BB962C8B-B14F-4D97-AF65-F5344CB8AC3E}">
        <p14:creationId xmlns:p14="http://schemas.microsoft.com/office/powerpoint/2010/main" val="38843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0237B3-595B-4911-8C42-48864A42938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Kliknij, aby edytować styl wzorca tytułu</a:t>
            </a:r>
          </a:p>
        </p:txBody>
      </p:sp>
      <p:sp>
        <p:nvSpPr>
          <p:cNvPr id="1027" name="Rectangle 3">
            <a:extLst>
              <a:ext uri="{FF2B5EF4-FFF2-40B4-BE49-F238E27FC236}">
                <a16:creationId xmlns:a16="http://schemas.microsoft.com/office/drawing/2014/main" id="{2106EF52-DC00-4AC7-B052-0C6C714E9B2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Kliknij, aby edytować style wzorca tekstu</a:t>
            </a:r>
          </a:p>
          <a:p>
            <a:pPr lvl="1"/>
            <a:r>
              <a:rPr lang="en-US" altLang="it-IT"/>
              <a:t>Drugi poziom</a:t>
            </a:r>
          </a:p>
          <a:p>
            <a:pPr lvl="2"/>
            <a:r>
              <a:rPr lang="en-US" altLang="it-IT"/>
              <a:t>Trzeci poziom</a:t>
            </a:r>
          </a:p>
          <a:p>
            <a:pPr lvl="3"/>
            <a:r>
              <a:rPr lang="en-US" altLang="it-IT"/>
              <a:t>Czwarty poziom</a:t>
            </a:r>
          </a:p>
          <a:p>
            <a:pPr lvl="4"/>
            <a:r>
              <a:rPr lang="en-US" altLang="it-IT"/>
              <a:t>Piąty poziom</a:t>
            </a:r>
          </a:p>
        </p:txBody>
      </p:sp>
      <p:sp>
        <p:nvSpPr>
          <p:cNvPr id="1028" name="Rectangle 4">
            <a:extLst>
              <a:ext uri="{FF2B5EF4-FFF2-40B4-BE49-F238E27FC236}">
                <a16:creationId xmlns:a16="http://schemas.microsoft.com/office/drawing/2014/main" id="{0F88A372-CBB7-4941-8D28-9F936FE7DAE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lvl1pPr>
          </a:lstStyle>
          <a:p>
            <a:endParaRPr lang="en-US" altLang="it-IT"/>
          </a:p>
        </p:txBody>
      </p:sp>
      <p:sp>
        <p:nvSpPr>
          <p:cNvPr id="1029" name="Rectangle 5">
            <a:extLst>
              <a:ext uri="{FF2B5EF4-FFF2-40B4-BE49-F238E27FC236}">
                <a16:creationId xmlns:a16="http://schemas.microsoft.com/office/drawing/2014/main" id="{4CAE6911-C7AD-41AA-9625-60BC0E570F4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lvl1pPr>
          </a:lstStyle>
          <a:p>
            <a:endParaRPr lang="en-US" altLang="it-IT"/>
          </a:p>
        </p:txBody>
      </p:sp>
      <p:sp>
        <p:nvSpPr>
          <p:cNvPr id="1030" name="Rectangle 6">
            <a:extLst>
              <a:ext uri="{FF2B5EF4-FFF2-40B4-BE49-F238E27FC236}">
                <a16:creationId xmlns:a16="http://schemas.microsoft.com/office/drawing/2014/main" id="{AE987CB0-440F-43D2-9E2F-C928545121C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lvl1pPr>
          </a:lstStyle>
          <a:p>
            <a:fld id="{42D91E8D-F504-4AE1-A956-5B575EE4FD53}"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5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http://www.mitidelmare.it/Profili_piccoli/Profili%2001/Nave_greca_600_aC.jpg" TargetMode="External"/><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05.xml.rels><?xml version="1.0" encoding="UTF-8" standalone="yes"?>
<Relationships xmlns="http://schemas.openxmlformats.org/package/2006/relationships"><Relationship Id="rId3" Type="http://schemas.openxmlformats.org/officeDocument/2006/relationships/hyperlink" Target="http://it.wikipedia.org/wiki/Stretto_di_Messina" TargetMode="External"/><Relationship Id="rId2" Type="http://schemas.openxmlformats.org/officeDocument/2006/relationships/image" Target="../media/image161.jpe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hyperlink" Target="http://cksimpsonwx.blogspot.com/2013/03/throwback-tohoku-earthquake-and-tsunami.html" TargetMode="Externa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w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file:///C:\Bydgoszcz\apollo11_onbclip13_001.flv" TargetMode="External"/><Relationship Id="rId1" Type="http://schemas.openxmlformats.org/officeDocument/2006/relationships/slideLayout" Target="../slideLayouts/slideLayout7.xml"/><Relationship Id="rId5" Type="http://schemas.openxmlformats.org/officeDocument/2006/relationships/image" Target="../media/image183.jpeg"/><Relationship Id="rId4" Type="http://schemas.openxmlformats.org/officeDocument/2006/relationships/image" Target="../media/image18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file:///C:\Bydgoszcz\apollo11_onbclip13_001.flv" TargetMode="External"/><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universetoday.com/153993/astronomers-watch-a-star-die-and-then-explode-as-a-supernova/" TargetMode="External"/><Relationship Id="rId2" Type="http://schemas.openxmlformats.org/officeDocument/2006/relationships/hyperlink" Target="https://youtu.be/iMtT-4fTkjQ"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image" Target="../media/image186.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it.wikipedia.org/wiki/Paleozoico" TargetMode="External"/><Relationship Id="rId5" Type="http://schemas.openxmlformats.org/officeDocument/2006/relationships/image" Target="../media/image16.jpeg"/><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hyperlink" Target="https://earth.esa.int/web/guest/data-access/sample-data/-/asset_publisher/tg8V/content/bam-earthquake-iran-1622?redirect=https%3A%2F%2Fearth.esa.int%2Fweb%2Fguest%2Fdata-access%2Fsample-data%3Fp_p_id%3D101_INSTANCE_tg8V%26p_p_lifecycle%3D0%26p_p_state%3Dnormal%26p_p_mode%3Dview%26p_p_col_id%3Dcolumn-1%26p_p_col_count%3D2" TargetMode="External"/><Relationship Id="rId4" Type="http://schemas.openxmlformats.org/officeDocument/2006/relationships/hyperlink" Target="https://earth.esa.int/web/guest/data-access/sample-data/-/asset_publisher/tg8V/content/l-rsquo-aquila-earthquake-italy-6349?redirect=https%3A%2F%2Fearth.esa.int%2Fweb%2Fguest%2Fdata-access%2Fsample-data%3Fp_p_id%3D101_INSTANCE_tg8V%26p_p_lifecycle%3D0%26p_p_state%3Dnormal%26p_p_mode%3Dview%26p_p_col_id%3Dcolumn-1%26p_p_col_count%3D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wmf"/><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w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6.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http://earthguide.ucsd.edu/virtualmuseum/images/HadleyCells.jpg" TargetMode="External"/><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2.jpeg"/><Relationship Id="rId2" Type="http://schemas.openxmlformats.org/officeDocument/2006/relationships/hyperlink" Target="http://wps.prenhall.com/wps/" TargetMode="Externa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hyperlink" Target="http://www.hurricanescience.org/"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B6766D5-55F1-47EF-ADB9-A1F543F84B9D}"/>
              </a:ext>
            </a:extLst>
          </p:cNvPr>
          <p:cNvSpPr>
            <a:spLocks noGrp="1" noChangeArrowheads="1"/>
          </p:cNvSpPr>
          <p:nvPr>
            <p:ph type="ctrTitle"/>
          </p:nvPr>
        </p:nvSpPr>
        <p:spPr>
          <a:xfrm>
            <a:off x="1835696" y="-273051"/>
            <a:ext cx="6476900" cy="1470025"/>
          </a:xfrm>
        </p:spPr>
        <p:txBody>
          <a:bodyPr anchor="ctr"/>
          <a:lstStyle/>
          <a:p>
            <a:pPr algn="r"/>
            <a:r>
              <a:rPr lang="it-IT" altLang="it-IT" sz="4000" dirty="0"/>
              <a:t>Terra</a:t>
            </a:r>
            <a:r>
              <a:rPr lang="pl-PL" altLang="it-IT" sz="4000" dirty="0"/>
              <a:t> – </a:t>
            </a:r>
            <a:r>
              <a:rPr lang="it-IT" altLang="it-IT" sz="4000" dirty="0"/>
              <a:t>un pianeta unico</a:t>
            </a:r>
            <a:endParaRPr lang="en-US" altLang="it-IT" sz="4000" dirty="0"/>
          </a:p>
        </p:txBody>
      </p:sp>
      <p:sp>
        <p:nvSpPr>
          <p:cNvPr id="2052" name="Text Box 4">
            <a:extLst>
              <a:ext uri="{FF2B5EF4-FFF2-40B4-BE49-F238E27FC236}">
                <a16:creationId xmlns:a16="http://schemas.microsoft.com/office/drawing/2014/main" id="{F9D782CC-299C-4BAB-8D42-2C57A2E69757}"/>
              </a:ext>
            </a:extLst>
          </p:cNvPr>
          <p:cNvSpPr txBox="1">
            <a:spLocks noChangeArrowheads="1"/>
          </p:cNvSpPr>
          <p:nvPr/>
        </p:nvSpPr>
        <p:spPr bwMode="auto">
          <a:xfrm>
            <a:off x="3851275" y="5876925"/>
            <a:ext cx="483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i="0">
                <a:solidFill>
                  <a:srgbClr val="0000FF"/>
                </a:solidFill>
              </a:rPr>
              <a:t>http://dydaktyka.fizyka.umk.pl</a:t>
            </a:r>
            <a:endParaRPr lang="en-US" altLang="it-IT" sz="2800" i="0" dirty="0">
              <a:solidFill>
                <a:srgbClr val="0000FF"/>
              </a:solidFill>
            </a:endParaRPr>
          </a:p>
        </p:txBody>
      </p:sp>
      <p:sp>
        <p:nvSpPr>
          <p:cNvPr id="10" name="Text Box 7">
            <a:extLst>
              <a:ext uri="{FF2B5EF4-FFF2-40B4-BE49-F238E27FC236}">
                <a16:creationId xmlns:a16="http://schemas.microsoft.com/office/drawing/2014/main" id="{98E2E4B8-0CD7-4757-94B1-30AC68691A7D}"/>
              </a:ext>
            </a:extLst>
          </p:cNvPr>
          <p:cNvSpPr txBox="1">
            <a:spLocks noChangeArrowheads="1"/>
          </p:cNvSpPr>
          <p:nvPr/>
        </p:nvSpPr>
        <p:spPr bwMode="auto">
          <a:xfrm>
            <a:off x="413220" y="4282183"/>
            <a:ext cx="835273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r>
              <a:rPr lang="it-IT" altLang="it-IT" sz="2800" i="1" dirty="0">
                <a:solidFill>
                  <a:srgbClr val="002060"/>
                </a:solidFill>
                <a:latin typeface="Arial" panose="020B0604020202020204" pitchFamily="34" charset="0"/>
              </a:rPr>
              <a:t>Insegnare STEAM in chiave interdisciplinare</a:t>
            </a:r>
          </a:p>
          <a:p>
            <a:r>
              <a:rPr lang="it-IT" altLang="it-IT" sz="2800" i="1" dirty="0">
                <a:solidFill>
                  <a:srgbClr val="002060"/>
                </a:solidFill>
                <a:latin typeface="Arial" panose="020B0604020202020204" pitchFamily="34" charset="0"/>
              </a:rPr>
              <a:t>Lezione 3</a:t>
            </a:r>
            <a:endParaRPr lang="pl-PL" altLang="it-IT" sz="2800" i="1" dirty="0">
              <a:solidFill>
                <a:srgbClr val="00206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1+#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BC1508A-53CA-41C6-AC69-67CF158B4F1C}"/>
              </a:ext>
            </a:extLst>
          </p:cNvPr>
          <p:cNvSpPr>
            <a:spLocks noGrp="1" noChangeArrowheads="1"/>
          </p:cNvSpPr>
          <p:nvPr>
            <p:ph type="title"/>
          </p:nvPr>
        </p:nvSpPr>
        <p:spPr/>
        <p:txBody>
          <a:bodyPr/>
          <a:lstStyle/>
          <a:p>
            <a:r>
              <a:rPr lang="it-IT" altLang="it-IT" sz="3600" dirty="0"/>
              <a:t>La Terra è nata in una esplosione della stella (che era prima al suo posto)</a:t>
            </a:r>
            <a:endParaRPr lang="pl-PL" altLang="it-IT" sz="3600" dirty="0"/>
          </a:p>
        </p:txBody>
      </p:sp>
      <p:sp>
        <p:nvSpPr>
          <p:cNvPr id="45077" name="Text Box 21">
            <a:extLst>
              <a:ext uri="{FF2B5EF4-FFF2-40B4-BE49-F238E27FC236}">
                <a16:creationId xmlns:a16="http://schemas.microsoft.com/office/drawing/2014/main" id="{0DDEEA67-C36E-498F-99A1-5A92B87042E7}"/>
              </a:ext>
            </a:extLst>
          </p:cNvPr>
          <p:cNvSpPr txBox="1">
            <a:spLocks noChangeArrowheads="1"/>
          </p:cNvSpPr>
          <p:nvPr/>
        </p:nvSpPr>
        <p:spPr bwMode="auto">
          <a:xfrm>
            <a:off x="251520" y="4485913"/>
            <a:ext cx="845776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i="0" dirty="0"/>
              <a:t>Queste esplosioni ogni tanto (AD 1055, 1572, 1604) </a:t>
            </a:r>
          </a:p>
          <a:p>
            <a:r>
              <a:rPr lang="it-IT" altLang="it-IT" sz="2400" i="0" dirty="0"/>
              <a:t>si vedono ad occhio nudo – lontano, lontano da noi.</a:t>
            </a:r>
          </a:p>
          <a:p>
            <a:r>
              <a:rPr lang="it-IT" altLang="it-IT" sz="2400" i="0" dirty="0"/>
              <a:t>Si parla delle stelle </a:t>
            </a:r>
            <a:r>
              <a:rPr lang="it-IT" altLang="it-IT" sz="2400" dirty="0"/>
              <a:t>supernove</a:t>
            </a:r>
            <a:r>
              <a:rPr lang="it-IT" altLang="it-IT" sz="2400" i="0" dirty="0"/>
              <a:t>. </a:t>
            </a:r>
          </a:p>
          <a:p>
            <a:r>
              <a:rPr lang="it-IT" altLang="it-IT" sz="2400" i="0" dirty="0"/>
              <a:t>Le immagini sopra sono i residui di queste esplosioni stellari.</a:t>
            </a:r>
          </a:p>
          <a:p>
            <a:endParaRPr lang="it-IT" altLang="it-IT" i="0" dirty="0"/>
          </a:p>
          <a:p>
            <a:r>
              <a:rPr lang="it-IT" altLang="it-IT" i="0" dirty="0"/>
              <a:t>https://it.wikipedia.org/wiki/Supernova  </a:t>
            </a:r>
            <a:r>
              <a:rPr lang="pl-PL" altLang="it-IT" i="0" dirty="0"/>
              <a:t> </a:t>
            </a:r>
            <a:endParaRPr lang="en-US" altLang="it-IT" i="0" dirty="0"/>
          </a:p>
        </p:txBody>
      </p:sp>
      <p:pic>
        <p:nvPicPr>
          <p:cNvPr id="6" name="Picture 9">
            <a:extLst>
              <a:ext uri="{FF2B5EF4-FFF2-40B4-BE49-F238E27FC236}">
                <a16:creationId xmlns:a16="http://schemas.microsoft.com/office/drawing/2014/main" id="{1D4168B6-3EE0-4AF3-89D0-74C0517F3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267241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a:extLst>
              <a:ext uri="{FF2B5EF4-FFF2-40B4-BE49-F238E27FC236}">
                <a16:creationId xmlns:a16="http://schemas.microsoft.com/office/drawing/2014/main" id="{0DDAA5DF-29BF-435F-BD6A-B2A46967C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700808"/>
            <a:ext cx="2800599"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63727392-B328-448F-9444-DC3D8BB63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340" y="1728116"/>
            <a:ext cx="2645034" cy="26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7105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688F558-8D01-4CCD-B16C-8CAF431BC13A}"/>
              </a:ext>
            </a:extLst>
          </p:cNvPr>
          <p:cNvSpPr>
            <a:spLocks noGrp="1" noChangeArrowheads="1"/>
          </p:cNvSpPr>
          <p:nvPr>
            <p:ph type="title"/>
          </p:nvPr>
        </p:nvSpPr>
        <p:spPr>
          <a:xfrm>
            <a:off x="254546" y="-160798"/>
            <a:ext cx="8229600" cy="1143000"/>
          </a:xfrm>
        </p:spPr>
        <p:txBody>
          <a:bodyPr/>
          <a:lstStyle/>
          <a:p>
            <a:r>
              <a:rPr lang="it-IT" altLang="it-IT" sz="3600" dirty="0"/>
              <a:t>Correnti oceaniche profonde</a:t>
            </a:r>
            <a:endParaRPr lang="en-US" altLang="it-IT" sz="3600" dirty="0"/>
          </a:p>
        </p:txBody>
      </p:sp>
      <p:sp>
        <p:nvSpPr>
          <p:cNvPr id="97285" name="Text Box 5">
            <a:extLst>
              <a:ext uri="{FF2B5EF4-FFF2-40B4-BE49-F238E27FC236}">
                <a16:creationId xmlns:a16="http://schemas.microsoft.com/office/drawing/2014/main" id="{3F3B97F6-486E-4A65-8F9F-377C76D17A4F}"/>
              </a:ext>
            </a:extLst>
          </p:cNvPr>
          <p:cNvSpPr txBox="1">
            <a:spLocks noChangeArrowheads="1"/>
          </p:cNvSpPr>
          <p:nvPr/>
        </p:nvSpPr>
        <p:spPr bwMode="auto">
          <a:xfrm>
            <a:off x="303213" y="6637338"/>
            <a:ext cx="727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a:solidFill>
                  <a:srgbClr val="FF0000"/>
                </a:solidFill>
              </a:rPr>
              <a:t>akwarium</a:t>
            </a:r>
            <a:endParaRPr lang="en-US" altLang="it-IT" sz="1000" i="0">
              <a:solidFill>
                <a:srgbClr val="FF0000"/>
              </a:solidFill>
            </a:endParaRPr>
          </a:p>
        </p:txBody>
      </p:sp>
      <p:pic>
        <p:nvPicPr>
          <p:cNvPr id="97286" name="Picture 6">
            <a:extLst>
              <a:ext uri="{FF2B5EF4-FFF2-40B4-BE49-F238E27FC236}">
                <a16:creationId xmlns:a16="http://schemas.microsoft.com/office/drawing/2014/main" id="{61812675-457B-42D7-B15D-B87AE45B5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54" y="779007"/>
            <a:ext cx="7344494" cy="4609316"/>
          </a:xfrm>
          <a:prstGeom prst="rect">
            <a:avLst/>
          </a:prstGeom>
          <a:noFill/>
          <a:extLst>
            <a:ext uri="{909E8E84-426E-40DD-AFC4-6F175D3DCCD1}">
              <a14:hiddenFill xmlns:a14="http://schemas.microsoft.com/office/drawing/2010/main">
                <a:solidFill>
                  <a:srgbClr val="FFFFFF"/>
                </a:solidFill>
              </a14:hiddenFill>
            </a:ext>
          </a:extLst>
        </p:spPr>
      </p:pic>
      <p:sp>
        <p:nvSpPr>
          <p:cNvPr id="97288" name="Text Box 8">
            <a:extLst>
              <a:ext uri="{FF2B5EF4-FFF2-40B4-BE49-F238E27FC236}">
                <a16:creationId xmlns:a16="http://schemas.microsoft.com/office/drawing/2014/main" id="{7A0B1BF8-9EAA-480F-8376-6D11BDAE876A}"/>
              </a:ext>
            </a:extLst>
          </p:cNvPr>
          <p:cNvSpPr txBox="1">
            <a:spLocks noChangeArrowheads="1"/>
          </p:cNvSpPr>
          <p:nvPr/>
        </p:nvSpPr>
        <p:spPr bwMode="auto">
          <a:xfrm>
            <a:off x="303213" y="5392738"/>
            <a:ext cx="844525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200" i="0" dirty="0"/>
              <a:t>La corrente di Golfo (acqua calda) torna in profondità dopo essersi </a:t>
            </a:r>
          </a:p>
          <a:p>
            <a:r>
              <a:rPr lang="it-IT" altLang="it-IT" sz="2200" i="0" dirty="0"/>
              <a:t>raffreddata nella zona di Islanda.</a:t>
            </a:r>
          </a:p>
          <a:p>
            <a:r>
              <a:rPr lang="it-IT" altLang="it-IT" sz="2200" i="0" dirty="0"/>
              <a:t>Mancato raffreddamento potrebbe fermare la corrente</a:t>
            </a:r>
            <a:endParaRPr lang="pl-PL" altLang="it-IT" sz="2200" i="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82A2520-8BB0-427D-B455-78E6BF0308B9}"/>
              </a:ext>
            </a:extLst>
          </p:cNvPr>
          <p:cNvSpPr>
            <a:spLocks noGrp="1" noChangeArrowheads="1"/>
          </p:cNvSpPr>
          <p:nvPr>
            <p:ph type="title"/>
          </p:nvPr>
        </p:nvSpPr>
        <p:spPr/>
        <p:txBody>
          <a:bodyPr/>
          <a:lstStyle/>
          <a:p>
            <a:r>
              <a:rPr lang="it-IT" altLang="it-IT" sz="3600" dirty="0"/>
              <a:t>Fenomeni periodici</a:t>
            </a:r>
            <a:r>
              <a:rPr lang="pl-PL" altLang="it-IT" sz="3600" dirty="0"/>
              <a:t>: </a:t>
            </a:r>
            <a:br>
              <a:rPr lang="it-IT" altLang="it-IT" sz="3600" dirty="0"/>
            </a:br>
            <a:r>
              <a:rPr lang="it-IT" altLang="it-IT" sz="3600" dirty="0"/>
              <a:t>analisi di </a:t>
            </a:r>
            <a:r>
              <a:rPr lang="pl-PL" altLang="it-IT" sz="3600" dirty="0"/>
              <a:t>Fourier</a:t>
            </a:r>
            <a:endParaRPr lang="en-US" altLang="it-IT" sz="3600" dirty="0"/>
          </a:p>
        </p:txBody>
      </p:sp>
      <p:pic>
        <p:nvPicPr>
          <p:cNvPr id="66564" name="Picture 4">
            <a:extLst>
              <a:ext uri="{FF2B5EF4-FFF2-40B4-BE49-F238E27FC236}">
                <a16:creationId xmlns:a16="http://schemas.microsoft.com/office/drawing/2014/main" id="{BBC1FFDA-5AC0-4312-99D8-D4F8E0783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65275"/>
            <a:ext cx="3136900" cy="2239963"/>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a:extLst>
              <a:ext uri="{FF2B5EF4-FFF2-40B4-BE49-F238E27FC236}">
                <a16:creationId xmlns:a16="http://schemas.microsoft.com/office/drawing/2014/main" id="{81A45902-B096-4689-AEC0-CB5D99431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989138"/>
            <a:ext cx="3384550" cy="2728912"/>
          </a:xfrm>
          <a:prstGeom prst="rect">
            <a:avLst/>
          </a:prstGeom>
          <a:noFill/>
          <a:extLst>
            <a:ext uri="{909E8E84-426E-40DD-AFC4-6F175D3DCCD1}">
              <a14:hiddenFill xmlns:a14="http://schemas.microsoft.com/office/drawing/2010/main">
                <a:solidFill>
                  <a:srgbClr val="FFFFFF"/>
                </a:solidFill>
              </a14:hiddenFill>
            </a:ext>
          </a:extLst>
        </p:spPr>
      </p:pic>
      <p:pic>
        <p:nvPicPr>
          <p:cNvPr id="66565" name="Picture 5">
            <a:extLst>
              <a:ext uri="{FF2B5EF4-FFF2-40B4-BE49-F238E27FC236}">
                <a16:creationId xmlns:a16="http://schemas.microsoft.com/office/drawing/2014/main" id="{A5A865E0-8945-47A7-B37A-70087B170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3716338"/>
            <a:ext cx="3014663" cy="2919412"/>
          </a:xfrm>
          <a:prstGeom prst="rect">
            <a:avLst/>
          </a:prstGeom>
          <a:noFill/>
          <a:extLst>
            <a:ext uri="{909E8E84-426E-40DD-AFC4-6F175D3DCCD1}">
              <a14:hiddenFill xmlns:a14="http://schemas.microsoft.com/office/drawing/2010/main">
                <a:solidFill>
                  <a:srgbClr val="FFFFFF"/>
                </a:solidFill>
              </a14:hiddenFill>
            </a:ext>
          </a:extLst>
        </p:spPr>
      </p:pic>
      <p:pic>
        <p:nvPicPr>
          <p:cNvPr id="66567" name="Picture 7">
            <a:extLst>
              <a:ext uri="{FF2B5EF4-FFF2-40B4-BE49-F238E27FC236}">
                <a16:creationId xmlns:a16="http://schemas.microsoft.com/office/drawing/2014/main" id="{FDF43949-0171-45D8-B3AA-A034CC0210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437063"/>
            <a:ext cx="2908300" cy="219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a:extLst>
              <a:ext uri="{FF2B5EF4-FFF2-40B4-BE49-F238E27FC236}">
                <a16:creationId xmlns:a16="http://schemas.microsoft.com/office/drawing/2014/main" id="{FAE5709E-1450-4D1C-86DF-14365E788A48}"/>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420603"/>
            <a:ext cx="8985250" cy="61795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4338" name="Rectangle 2">
            <a:extLst>
              <a:ext uri="{FF2B5EF4-FFF2-40B4-BE49-F238E27FC236}">
                <a16:creationId xmlns:a16="http://schemas.microsoft.com/office/drawing/2014/main" id="{655E3326-C017-4D89-B242-A998925FCB81}"/>
              </a:ext>
            </a:extLst>
          </p:cNvPr>
          <p:cNvSpPr>
            <a:spLocks noGrp="1" noChangeArrowheads="1"/>
          </p:cNvSpPr>
          <p:nvPr>
            <p:ph type="title"/>
          </p:nvPr>
        </p:nvSpPr>
        <p:spPr>
          <a:xfrm>
            <a:off x="2339753" y="-57150"/>
            <a:ext cx="5328592" cy="908720"/>
          </a:xfrm>
          <a:solidFill>
            <a:schemeClr val="bg1"/>
          </a:solidFill>
        </p:spPr>
        <p:txBody>
          <a:bodyPr/>
          <a:lstStyle/>
          <a:p>
            <a:r>
              <a:rPr lang="en-US" altLang="it-IT" sz="3000" dirty="0" err="1"/>
              <a:t>Temperatura</a:t>
            </a:r>
            <a:r>
              <a:rPr lang="en-US" altLang="it-IT" sz="3000" dirty="0"/>
              <a:t>: </a:t>
            </a:r>
            <a:r>
              <a:rPr lang="en-US" altLang="it-IT" sz="3000" dirty="0" err="1"/>
              <a:t>analisi</a:t>
            </a:r>
            <a:r>
              <a:rPr lang="en-US" altLang="it-IT" sz="3000" dirty="0"/>
              <a:t> di Fourier</a:t>
            </a:r>
          </a:p>
        </p:txBody>
      </p:sp>
      <p:sp>
        <p:nvSpPr>
          <p:cNvPr id="14340" name="Line 4">
            <a:extLst>
              <a:ext uri="{FF2B5EF4-FFF2-40B4-BE49-F238E27FC236}">
                <a16:creationId xmlns:a16="http://schemas.microsoft.com/office/drawing/2014/main" id="{FDACB950-A62F-4672-998E-E18AF30463C0}"/>
              </a:ext>
            </a:extLst>
          </p:cNvPr>
          <p:cNvSpPr>
            <a:spLocks noChangeShapeType="1"/>
          </p:cNvSpPr>
          <p:nvPr/>
        </p:nvSpPr>
        <p:spPr bwMode="auto">
          <a:xfrm flipV="1">
            <a:off x="7524328" y="4221088"/>
            <a:ext cx="0" cy="136842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 name="CasellaDiTesto 1">
            <a:extLst>
              <a:ext uri="{FF2B5EF4-FFF2-40B4-BE49-F238E27FC236}">
                <a16:creationId xmlns:a16="http://schemas.microsoft.com/office/drawing/2014/main" id="{0C441987-3FB8-4907-8939-282E49644640}"/>
              </a:ext>
            </a:extLst>
          </p:cNvPr>
          <p:cNvSpPr txBox="1"/>
          <p:nvPr/>
        </p:nvSpPr>
        <p:spPr>
          <a:xfrm flipH="1">
            <a:off x="3419872" y="4674467"/>
            <a:ext cx="4490785" cy="461665"/>
          </a:xfrm>
          <a:prstGeom prst="rect">
            <a:avLst/>
          </a:prstGeom>
          <a:noFill/>
        </p:spPr>
        <p:txBody>
          <a:bodyPr wrap="square" rtlCol="0">
            <a:spAutoFit/>
          </a:bodyPr>
          <a:lstStyle/>
          <a:p>
            <a:r>
              <a:rPr lang="it-IT" sz="2400" i="0" dirty="0"/>
              <a:t>‘Piove sempre di domenica’</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71F7E17-22F8-46D2-9677-00BCD713DFA3}"/>
              </a:ext>
            </a:extLst>
          </p:cNvPr>
          <p:cNvSpPr>
            <a:spLocks noGrp="1" noChangeArrowheads="1"/>
          </p:cNvSpPr>
          <p:nvPr>
            <p:ph type="title"/>
          </p:nvPr>
        </p:nvSpPr>
        <p:spPr/>
        <p:txBody>
          <a:bodyPr/>
          <a:lstStyle/>
          <a:p>
            <a:pPr algn="l"/>
            <a:r>
              <a:rPr lang="pl-PL" altLang="it-IT" sz="3600" dirty="0"/>
              <a:t>    </a:t>
            </a:r>
            <a:r>
              <a:rPr lang="it-IT" altLang="it-IT" sz="3600" dirty="0"/>
              <a:t>Odissea: pura fantasia?</a:t>
            </a:r>
            <a:endParaRPr lang="en-US" altLang="it-IT" sz="3600" dirty="0"/>
          </a:p>
        </p:txBody>
      </p:sp>
      <p:sp>
        <p:nvSpPr>
          <p:cNvPr id="81923" name="Rectangle 3">
            <a:extLst>
              <a:ext uri="{FF2B5EF4-FFF2-40B4-BE49-F238E27FC236}">
                <a16:creationId xmlns:a16="http://schemas.microsoft.com/office/drawing/2014/main" id="{BA65A97D-5D74-4169-B458-AF98C09481E0}"/>
              </a:ext>
            </a:extLst>
          </p:cNvPr>
          <p:cNvSpPr>
            <a:spLocks noGrp="1" noChangeArrowheads="1"/>
          </p:cNvSpPr>
          <p:nvPr>
            <p:ph type="body" idx="1"/>
          </p:nvPr>
        </p:nvSpPr>
        <p:spPr/>
        <p:txBody>
          <a:bodyPr/>
          <a:lstStyle/>
          <a:p>
            <a:r>
              <a:rPr lang="it-IT" sz="2400" b="0" i="0" dirty="0">
                <a:solidFill>
                  <a:srgbClr val="000000"/>
                </a:solidFill>
                <a:effectLst/>
                <a:latin typeface="Arial" panose="020B0604020202020204" pitchFamily="34" charset="0"/>
              </a:rPr>
              <a:t>Dall'altra parte </a:t>
            </a:r>
            <a:r>
              <a:rPr lang="it-IT" sz="2400" b="0" i="0" dirty="0" err="1">
                <a:solidFill>
                  <a:srgbClr val="000000"/>
                </a:solidFill>
                <a:effectLst/>
                <a:latin typeface="Arial" panose="020B0604020202020204" pitchFamily="34" charset="0"/>
              </a:rPr>
              <a:t>havvi</a:t>
            </a:r>
            <a:r>
              <a:rPr lang="it-IT" sz="2400" b="0" i="0" dirty="0">
                <a:solidFill>
                  <a:srgbClr val="000000"/>
                </a:solidFill>
                <a:effectLst/>
                <a:latin typeface="Arial" panose="020B0604020202020204" pitchFamily="34" charset="0"/>
              </a:rPr>
              <a:t> due scogli: l'uno</a:t>
            </a:r>
            <a:br>
              <a:rPr lang="it-IT" sz="2400" dirty="0"/>
            </a:br>
            <a:r>
              <a:rPr lang="it-IT" sz="2400" b="0" i="0" dirty="0">
                <a:solidFill>
                  <a:srgbClr val="000000"/>
                </a:solidFill>
                <a:effectLst/>
                <a:latin typeface="Arial" panose="020B0604020202020204" pitchFamily="34" charset="0"/>
              </a:rPr>
              <a:t>Va sino agli astri, e fosca nube il cinge</a:t>
            </a:r>
            <a:br>
              <a:rPr lang="it-IT" sz="2400" dirty="0"/>
            </a:br>
            <a:r>
              <a:rPr lang="it-IT" sz="2400" b="0" i="0" dirty="0">
                <a:solidFill>
                  <a:srgbClr val="000000"/>
                </a:solidFill>
                <a:effectLst/>
                <a:latin typeface="Arial" panose="020B0604020202020204" pitchFamily="34" charset="0"/>
              </a:rPr>
              <a:t>Né su l'acuto vertice, l'estate</a:t>
            </a:r>
            <a:br>
              <a:rPr lang="it-IT" sz="2400" dirty="0"/>
            </a:br>
            <a:r>
              <a:rPr lang="it-IT" sz="2400" b="0" i="0" dirty="0">
                <a:solidFill>
                  <a:srgbClr val="000000"/>
                </a:solidFill>
                <a:effectLst/>
                <a:latin typeface="Arial" panose="020B0604020202020204" pitchFamily="34" charset="0"/>
              </a:rPr>
              <a:t>Corra o l'autunno, un puro ciel mai ride.</a:t>
            </a:r>
          </a:p>
          <a:p>
            <a:r>
              <a:rPr lang="it-IT" sz="2400" b="0" i="0" dirty="0">
                <a:solidFill>
                  <a:srgbClr val="000000"/>
                </a:solidFill>
                <a:effectLst/>
                <a:latin typeface="Arial" panose="020B0604020202020204" pitchFamily="34" charset="0"/>
              </a:rPr>
              <a:t>Scilla ivi alberga, che moleste grida</a:t>
            </a:r>
            <a:br>
              <a:rPr lang="it-IT" sz="2400" dirty="0"/>
            </a:br>
            <a:r>
              <a:rPr lang="it-IT" sz="2400" b="0" i="0" dirty="0">
                <a:solidFill>
                  <a:srgbClr val="000000"/>
                </a:solidFill>
                <a:effectLst/>
                <a:latin typeface="Arial" panose="020B0604020202020204" pitchFamily="34" charset="0"/>
              </a:rPr>
              <a:t>Di mandar non ristà.</a:t>
            </a:r>
          </a:p>
          <a:p>
            <a:r>
              <a:rPr lang="it-IT" sz="2400" b="0" i="0" dirty="0">
                <a:solidFill>
                  <a:srgbClr val="000000"/>
                </a:solidFill>
                <a:effectLst/>
                <a:latin typeface="Arial" panose="020B0604020202020204" pitchFamily="34" charset="0"/>
              </a:rPr>
              <a:t>Grande verdeggia in questo e d'ampie foglie</a:t>
            </a:r>
            <a:br>
              <a:rPr lang="it-IT" sz="2400" dirty="0"/>
            </a:br>
            <a:r>
              <a:rPr lang="it-IT" sz="2400" b="0" i="0" dirty="0">
                <a:solidFill>
                  <a:srgbClr val="000000"/>
                </a:solidFill>
                <a:effectLst/>
                <a:latin typeface="Arial" panose="020B0604020202020204" pitchFamily="34" charset="0"/>
              </a:rPr>
              <a:t>Selvaggio fico; e alle sue falde assorbe</a:t>
            </a:r>
            <a:br>
              <a:rPr lang="it-IT" sz="2400" dirty="0"/>
            </a:br>
            <a:r>
              <a:rPr lang="it-IT" sz="2400" b="0" i="0" dirty="0">
                <a:solidFill>
                  <a:srgbClr val="000000"/>
                </a:solidFill>
                <a:effectLst/>
                <a:latin typeface="Arial" panose="020B0604020202020204" pitchFamily="34" charset="0"/>
              </a:rPr>
              <a:t>La temuta Cariddi il negro mare.</a:t>
            </a:r>
            <a:br>
              <a:rPr lang="it-IT" sz="2400" dirty="0"/>
            </a:br>
            <a:r>
              <a:rPr lang="it-IT" sz="2400" b="0" i="0" dirty="0">
                <a:solidFill>
                  <a:srgbClr val="0070C0"/>
                </a:solidFill>
                <a:effectLst/>
                <a:latin typeface="Arial" panose="020B0604020202020204" pitchFamily="34" charset="0"/>
              </a:rPr>
              <a:t>Tre fiate il rigetta, e tre nel giorno</a:t>
            </a:r>
            <a:br>
              <a:rPr lang="it-IT" sz="2400" dirty="0"/>
            </a:br>
            <a:r>
              <a:rPr lang="it-IT" sz="2400" b="0" i="0" dirty="0">
                <a:solidFill>
                  <a:srgbClr val="000000"/>
                </a:solidFill>
                <a:effectLst/>
                <a:latin typeface="Arial" panose="020B0604020202020204" pitchFamily="34" charset="0"/>
              </a:rPr>
              <a:t>L'assorbe orribilmente.</a:t>
            </a:r>
            <a:endParaRPr lang="en-US" altLang="it-IT" sz="2400" dirty="0">
              <a:solidFill>
                <a:srgbClr val="FF0000"/>
              </a:solidFill>
              <a:effectLst>
                <a:outerShdw blurRad="38100" dist="38100" dir="2700000" algn="tl">
                  <a:srgbClr val="C0C0C0"/>
                </a:outerShdw>
              </a:effectLst>
            </a:endParaRPr>
          </a:p>
          <a:p>
            <a:endParaRPr lang="en-US" altLang="it-IT" sz="2400" dirty="0">
              <a:solidFill>
                <a:srgbClr val="FF0000"/>
              </a:solidFill>
              <a:effectLst>
                <a:outerShdw blurRad="38100" dist="38100" dir="2700000" algn="tl">
                  <a:srgbClr val="C0C0C0"/>
                </a:outerShdw>
              </a:effectLst>
            </a:endParaRPr>
          </a:p>
        </p:txBody>
      </p:sp>
      <p:pic>
        <p:nvPicPr>
          <p:cNvPr id="81924" name="Picture 4">
            <a:extLst>
              <a:ext uri="{FF2B5EF4-FFF2-40B4-BE49-F238E27FC236}">
                <a16:creationId xmlns:a16="http://schemas.microsoft.com/office/drawing/2014/main" id="{F31C5592-25CA-46CB-B193-CAD00BA437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flipH="1">
            <a:off x="6084168" y="274638"/>
            <a:ext cx="2817348" cy="215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a:extLst>
              <a:ext uri="{FF2B5EF4-FFF2-40B4-BE49-F238E27FC236}">
                <a16:creationId xmlns:a16="http://schemas.microsoft.com/office/drawing/2014/main" id="{FAACDB92-609D-4788-A58F-92CB829E9340}"/>
              </a:ext>
            </a:extLst>
          </p:cNvPr>
          <p:cNvSpPr txBox="1">
            <a:spLocks noChangeArrowheads="1"/>
          </p:cNvSpPr>
          <p:nvPr/>
        </p:nvSpPr>
        <p:spPr bwMode="auto">
          <a:xfrm>
            <a:off x="3267768" y="6127571"/>
            <a:ext cx="585743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Omero</a:t>
            </a:r>
            <a:r>
              <a:rPr lang="pl-PL" altLang="it-IT" sz="2000" i="0" dirty="0"/>
              <a:t>, </a:t>
            </a:r>
            <a:r>
              <a:rPr lang="it-IT" altLang="it-IT" sz="2000" i="0" dirty="0"/>
              <a:t>Odissea, Libro XII</a:t>
            </a:r>
          </a:p>
          <a:p>
            <a:r>
              <a:rPr lang="en-US" altLang="it-IT" sz="1400" i="0" dirty="0"/>
              <a:t>https://www.rodoni.ch/busoni/bibliotechina/nuovifiles/odisse_h/testo.htm</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24F116D7-0098-4130-9036-02C90164022B}"/>
              </a:ext>
            </a:extLst>
          </p:cNvPr>
          <p:cNvSpPr>
            <a:spLocks noGrp="1" noChangeArrowheads="1"/>
          </p:cNvSpPr>
          <p:nvPr>
            <p:ph type="title"/>
          </p:nvPr>
        </p:nvSpPr>
        <p:spPr/>
        <p:txBody>
          <a:bodyPr/>
          <a:lstStyle/>
          <a:p>
            <a:r>
              <a:rPr lang="it-IT" altLang="it-IT" dirty="0"/>
              <a:t>O</a:t>
            </a:r>
            <a:r>
              <a:rPr lang="pl-PL" altLang="it-IT" dirty="0"/>
              <a:t>mer</a:t>
            </a:r>
            <a:r>
              <a:rPr lang="it-IT" altLang="it-IT" dirty="0"/>
              <a:t>o</a:t>
            </a:r>
            <a:r>
              <a:rPr lang="pl-PL" altLang="it-IT" dirty="0"/>
              <a:t>: Scilla &amp; C</a:t>
            </a:r>
            <a:r>
              <a:rPr lang="it-IT" altLang="it-IT" dirty="0" err="1"/>
              <a:t>ariddi</a:t>
            </a:r>
            <a:endParaRPr lang="en-US" altLang="it-IT" dirty="0"/>
          </a:p>
        </p:txBody>
      </p:sp>
      <p:pic>
        <p:nvPicPr>
          <p:cNvPr id="82947" name="Picture 3">
            <a:extLst>
              <a:ext uri="{FF2B5EF4-FFF2-40B4-BE49-F238E27FC236}">
                <a16:creationId xmlns:a16="http://schemas.microsoft.com/office/drawing/2014/main" id="{639EC10C-793E-49E7-AB38-2A0559928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895475"/>
            <a:ext cx="3238500" cy="4318000"/>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a:extLst>
              <a:ext uri="{FF2B5EF4-FFF2-40B4-BE49-F238E27FC236}">
                <a16:creationId xmlns:a16="http://schemas.microsoft.com/office/drawing/2014/main" id="{940D7868-35B7-4977-9D65-CF8933EC8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167188"/>
            <a:ext cx="3384550" cy="2538412"/>
          </a:xfrm>
          <a:prstGeom prst="rect">
            <a:avLst/>
          </a:prstGeom>
          <a:noFill/>
          <a:extLst>
            <a:ext uri="{909E8E84-426E-40DD-AFC4-6F175D3DCCD1}">
              <a14:hiddenFill xmlns:a14="http://schemas.microsoft.com/office/drawing/2010/main">
                <a:solidFill>
                  <a:srgbClr val="FFFFFF"/>
                </a:solidFill>
              </a14:hiddenFill>
            </a:ext>
          </a:extLst>
        </p:spPr>
      </p:pic>
      <p:pic>
        <p:nvPicPr>
          <p:cNvPr id="82949" name="Picture 5">
            <a:extLst>
              <a:ext uri="{FF2B5EF4-FFF2-40B4-BE49-F238E27FC236}">
                <a16:creationId xmlns:a16="http://schemas.microsoft.com/office/drawing/2014/main" id="{85E5F4CB-9A26-4714-B4D1-1502F4802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304925"/>
            <a:ext cx="3311525" cy="248285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E1CA952D-F2BF-4AEE-8B4B-FA7CB5A14FAB}"/>
              </a:ext>
            </a:extLst>
          </p:cNvPr>
          <p:cNvSpPr txBox="1"/>
          <p:nvPr/>
        </p:nvSpPr>
        <p:spPr>
          <a:xfrm>
            <a:off x="1691680" y="6453336"/>
            <a:ext cx="2236510" cy="369332"/>
          </a:xfrm>
          <a:prstGeom prst="rect">
            <a:avLst/>
          </a:prstGeom>
          <a:noFill/>
        </p:spPr>
        <p:txBody>
          <a:bodyPr wrap="none" rtlCol="0">
            <a:spAutoFit/>
          </a:bodyPr>
          <a:lstStyle/>
          <a:p>
            <a:r>
              <a:rPr lang="it-IT" dirty="0"/>
              <a:t>Foto Maria Karwasz</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8DEDE6B-A1DA-459B-BDA3-CAD4A42DCB57}"/>
              </a:ext>
            </a:extLst>
          </p:cNvPr>
          <p:cNvSpPr>
            <a:spLocks noGrp="1" noChangeArrowheads="1"/>
          </p:cNvSpPr>
          <p:nvPr>
            <p:ph type="title"/>
          </p:nvPr>
        </p:nvSpPr>
        <p:spPr>
          <a:xfrm>
            <a:off x="-612775" y="-171450"/>
            <a:ext cx="8229600" cy="1143000"/>
          </a:xfrm>
        </p:spPr>
        <p:txBody>
          <a:bodyPr/>
          <a:lstStyle/>
          <a:p>
            <a:r>
              <a:rPr lang="it-IT" altLang="it-IT" sz="3600" dirty="0"/>
              <a:t>Stretto di Messina</a:t>
            </a:r>
            <a:endParaRPr lang="en-US" altLang="it-IT" sz="3600" dirty="0"/>
          </a:p>
        </p:txBody>
      </p:sp>
      <p:pic>
        <p:nvPicPr>
          <p:cNvPr id="84995" name="Picture 3">
            <a:extLst>
              <a:ext uri="{FF2B5EF4-FFF2-40B4-BE49-F238E27FC236}">
                <a16:creationId xmlns:a16="http://schemas.microsoft.com/office/drawing/2014/main" id="{80261E6F-3D9A-4CD5-BCDE-915AA1A84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2560638" cy="5516563"/>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4">
            <a:extLst>
              <a:ext uri="{FF2B5EF4-FFF2-40B4-BE49-F238E27FC236}">
                <a16:creationId xmlns:a16="http://schemas.microsoft.com/office/drawing/2014/main" id="{3B5A63D4-FCCF-4530-B480-30E931579A86}"/>
              </a:ext>
            </a:extLst>
          </p:cNvPr>
          <p:cNvSpPr txBox="1">
            <a:spLocks noChangeArrowheads="1"/>
          </p:cNvSpPr>
          <p:nvPr/>
        </p:nvSpPr>
        <p:spPr bwMode="auto">
          <a:xfrm>
            <a:off x="539750" y="6381750"/>
            <a:ext cx="32383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i="0" dirty="0">
                <a:hlinkClick r:id="rId3"/>
              </a:rPr>
              <a:t>http://it.wikipedia.org/wiki/Stretto_di_Messina</a:t>
            </a:r>
            <a:endParaRPr lang="pl-PL" altLang="it-IT" sz="1200" i="0" dirty="0"/>
          </a:p>
        </p:txBody>
      </p:sp>
      <p:pic>
        <p:nvPicPr>
          <p:cNvPr id="84997" name="Picture 5">
            <a:extLst>
              <a:ext uri="{FF2B5EF4-FFF2-40B4-BE49-F238E27FC236}">
                <a16:creationId xmlns:a16="http://schemas.microsoft.com/office/drawing/2014/main" id="{EA263CB9-4889-4AC5-B43E-02D00D88E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1125538"/>
            <a:ext cx="6300787" cy="3570287"/>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A9375680-1794-4EAF-880B-A474872FA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4581525"/>
            <a:ext cx="5384800" cy="1776413"/>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9" name="Text Box 7">
            <a:extLst>
              <a:ext uri="{FF2B5EF4-FFF2-40B4-BE49-F238E27FC236}">
                <a16:creationId xmlns:a16="http://schemas.microsoft.com/office/drawing/2014/main" id="{EE88CEC8-A7D0-482C-841A-418AB214A858}"/>
              </a:ext>
            </a:extLst>
          </p:cNvPr>
          <p:cNvSpPr txBox="1">
            <a:spLocks noChangeArrowheads="1"/>
          </p:cNvSpPr>
          <p:nvPr/>
        </p:nvSpPr>
        <p:spPr bwMode="auto">
          <a:xfrm>
            <a:off x="5848350" y="495300"/>
            <a:ext cx="25410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b="1" i="0" dirty="0">
                <a:solidFill>
                  <a:srgbClr val="FF0000"/>
                </a:solidFill>
              </a:rPr>
              <a:t>3 </a:t>
            </a:r>
            <a:r>
              <a:rPr lang="it-IT" altLang="it-IT" sz="2400" b="1" i="0" dirty="0">
                <a:solidFill>
                  <a:srgbClr val="FF0000"/>
                </a:solidFill>
              </a:rPr>
              <a:t>volte al giorno</a:t>
            </a:r>
            <a:endParaRPr lang="en-US" altLang="it-IT" sz="2400" b="1" i="0" dirty="0">
              <a:solidFill>
                <a:srgbClr val="FF0000"/>
              </a:solidFill>
            </a:endParaRPr>
          </a:p>
        </p:txBody>
      </p:sp>
      <p:sp>
        <p:nvSpPr>
          <p:cNvPr id="9" name="CasellaDiTesto 8">
            <a:extLst>
              <a:ext uri="{FF2B5EF4-FFF2-40B4-BE49-F238E27FC236}">
                <a16:creationId xmlns:a16="http://schemas.microsoft.com/office/drawing/2014/main" id="{9B4A820F-856D-45C2-9776-3044B9A2C752}"/>
              </a:ext>
            </a:extLst>
          </p:cNvPr>
          <p:cNvSpPr txBox="1"/>
          <p:nvPr/>
        </p:nvSpPr>
        <p:spPr>
          <a:xfrm>
            <a:off x="3817430" y="6381750"/>
            <a:ext cx="5110670" cy="369332"/>
          </a:xfrm>
          <a:prstGeom prst="rect">
            <a:avLst/>
          </a:prstGeom>
          <a:noFill/>
        </p:spPr>
        <p:txBody>
          <a:bodyPr wrap="square">
            <a:spAutoFit/>
          </a:bodyPr>
          <a:lstStyle/>
          <a:p>
            <a:r>
              <a:rPr lang="it-IT" i="0" dirty="0">
                <a:solidFill>
                  <a:srgbClr val="0000FF"/>
                </a:solidFill>
              </a:rPr>
              <a:t>Dislivello di 3 cm su 3 km: impossibile a remare</a:t>
            </a:r>
            <a:endParaRPr lang="it-IT" dirty="0">
              <a:solidFill>
                <a:srgbClr val="0000FF"/>
              </a:solidFill>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E986AC0-1061-4728-B467-4AA1C2652714}"/>
              </a:ext>
            </a:extLst>
          </p:cNvPr>
          <p:cNvSpPr>
            <a:spLocks noChangeArrowheads="1"/>
          </p:cNvSpPr>
          <p:nvPr/>
        </p:nvSpPr>
        <p:spPr bwMode="auto">
          <a:xfrm>
            <a:off x="457200" y="488950"/>
            <a:ext cx="7485219" cy="5560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8000"/>
              </a:buClr>
              <a:buSzPct val="100000"/>
              <a:buFont typeface="Wingdings" panose="05000000000000000000" pitchFamily="2" charset="2"/>
              <a:buNone/>
            </a:pPr>
            <a:r>
              <a:rPr lang="it-IT" altLang="it-IT" sz="3300" i="0" dirty="0">
                <a:solidFill>
                  <a:srgbClr val="008000"/>
                </a:solidFill>
              </a:rPr>
              <a:t>La zona è sinistra anche per i terremoti</a:t>
            </a:r>
            <a:endParaRPr lang="pl-PL" altLang="it-IT" sz="3300" i="0" dirty="0">
              <a:solidFill>
                <a:srgbClr val="008000"/>
              </a:solidFill>
            </a:endParaRPr>
          </a:p>
        </p:txBody>
      </p:sp>
      <p:pic>
        <p:nvPicPr>
          <p:cNvPr id="83971" name="Picture 3">
            <a:extLst>
              <a:ext uri="{FF2B5EF4-FFF2-40B4-BE49-F238E27FC236}">
                <a16:creationId xmlns:a16="http://schemas.microsoft.com/office/drawing/2014/main" id="{EA377A64-7A73-44AC-BF54-6D2C01AA3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373" y="1076766"/>
            <a:ext cx="3617828" cy="3617828"/>
          </a:xfrm>
          <a:prstGeom prst="rect">
            <a:avLst/>
          </a:prstGeom>
          <a:noFill/>
          <a:extLst>
            <a:ext uri="{909E8E84-426E-40DD-AFC4-6F175D3DCCD1}">
              <a14:hiddenFill xmlns:a14="http://schemas.microsoft.com/office/drawing/2010/main">
                <a:solidFill>
                  <a:srgbClr val="FFFFFF"/>
                </a:solidFill>
              </a14:hiddenFill>
            </a:ext>
          </a:extLst>
        </p:spPr>
      </p:pic>
      <p:pic>
        <p:nvPicPr>
          <p:cNvPr id="83972" name="Picture 4">
            <a:extLst>
              <a:ext uri="{FF2B5EF4-FFF2-40B4-BE49-F238E27FC236}">
                <a16:creationId xmlns:a16="http://schemas.microsoft.com/office/drawing/2014/main" id="{44AA8BFA-1777-4C05-BB31-2C512A2B2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5" y="1076766"/>
            <a:ext cx="4455155" cy="361782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9C66F6D4-2DD8-45AE-AB00-AEE37525C282}"/>
              </a:ext>
            </a:extLst>
          </p:cNvPr>
          <p:cNvSpPr txBox="1"/>
          <p:nvPr/>
        </p:nvSpPr>
        <p:spPr>
          <a:xfrm>
            <a:off x="137329" y="4746663"/>
            <a:ext cx="8624193" cy="1938992"/>
          </a:xfrm>
          <a:prstGeom prst="rect">
            <a:avLst/>
          </a:prstGeom>
          <a:noFill/>
        </p:spPr>
        <p:txBody>
          <a:bodyPr wrap="square">
            <a:spAutoFit/>
          </a:bodyPr>
          <a:lstStyle/>
          <a:p>
            <a:r>
              <a:rPr lang="it-IT" sz="2000" i="0" dirty="0">
                <a:solidFill>
                  <a:srgbClr val="000000"/>
                </a:solidFill>
              </a:rPr>
              <a:t>Italia sembra uno stivale. No! È una scarpa da calcio, visto che il calcio è lo sport nazionale. A questo punto, la Sicilia è una palla fortemente calciata, che gira in senso antiorario.      Parlando serio, la causa del terremoto a Messina 1908 fu proprio questo moto rotatorio dell’isola. E anche tutta la penisola gira in senso antiorario, dopo aversi staccata dalla Tunisia e aver urtato l’Europa, dove oggi soni le Alpi (20 mln di anni fa?)</a:t>
            </a:r>
            <a:endParaRPr lang="it-IT" sz="200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4C94421-3DBA-4EC3-B408-E532D184D72C}"/>
              </a:ext>
            </a:extLst>
          </p:cNvPr>
          <p:cNvSpPr>
            <a:spLocks noGrp="1" noChangeArrowheads="1"/>
          </p:cNvSpPr>
          <p:nvPr>
            <p:ph type="title"/>
          </p:nvPr>
        </p:nvSpPr>
        <p:spPr>
          <a:xfrm>
            <a:off x="914400" y="0"/>
            <a:ext cx="8229600" cy="1143000"/>
          </a:xfrm>
        </p:spPr>
        <p:txBody>
          <a:bodyPr/>
          <a:lstStyle/>
          <a:p>
            <a:r>
              <a:rPr lang="pl-PL" altLang="it-IT" sz="3600" dirty="0"/>
              <a:t> </a:t>
            </a:r>
            <a:r>
              <a:rPr lang="it-IT" altLang="it-IT" sz="3600" dirty="0"/>
              <a:t>Disastri globali: tsunami</a:t>
            </a:r>
            <a:endParaRPr lang="en-US" altLang="it-IT" sz="3600" dirty="0"/>
          </a:p>
        </p:txBody>
      </p:sp>
      <p:sp>
        <p:nvSpPr>
          <p:cNvPr id="86019" name="Text Box 3">
            <a:extLst>
              <a:ext uri="{FF2B5EF4-FFF2-40B4-BE49-F238E27FC236}">
                <a16:creationId xmlns:a16="http://schemas.microsoft.com/office/drawing/2014/main" id="{7A88F484-081F-45F8-9C17-F2F350720967}"/>
              </a:ext>
            </a:extLst>
          </p:cNvPr>
          <p:cNvSpPr txBox="1">
            <a:spLocks noChangeArrowheads="1"/>
          </p:cNvSpPr>
          <p:nvPr/>
        </p:nvSpPr>
        <p:spPr bwMode="auto">
          <a:xfrm>
            <a:off x="468313" y="6461125"/>
            <a:ext cx="42799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800" i="0"/>
              <a:t>http://crisisreliefjapan.files.wordpress.com/2011/10/tsunami-wave.jpg</a:t>
            </a:r>
          </a:p>
          <a:p>
            <a:r>
              <a:rPr lang="pl-PL" altLang="it-IT" sz="800" i="0">
                <a:hlinkClick r:id="rId2"/>
              </a:rPr>
              <a:t>http://cksimpsonwx.blogspot.com/2013/03/throwback-tohoku-earthquake-and-tsunami.html</a:t>
            </a:r>
            <a:endParaRPr lang="pl-PL" altLang="it-IT" sz="800" i="0"/>
          </a:p>
          <a:p>
            <a:endParaRPr lang="en-US" altLang="it-IT" sz="800" i="0"/>
          </a:p>
        </p:txBody>
      </p:sp>
      <p:pic>
        <p:nvPicPr>
          <p:cNvPr id="86020" name="Picture 4">
            <a:extLst>
              <a:ext uri="{FF2B5EF4-FFF2-40B4-BE49-F238E27FC236}">
                <a16:creationId xmlns:a16="http://schemas.microsoft.com/office/drawing/2014/main" id="{C4E0E1DD-DEBC-4606-B7EC-7CFBCFE72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8237538" cy="2879725"/>
          </a:xfrm>
          <a:prstGeom prst="rect">
            <a:avLst/>
          </a:prstGeom>
          <a:noFill/>
          <a:extLst>
            <a:ext uri="{909E8E84-426E-40DD-AFC4-6F175D3DCCD1}">
              <a14:hiddenFill xmlns:a14="http://schemas.microsoft.com/office/drawing/2010/main">
                <a:solidFill>
                  <a:srgbClr val="FFFFFF"/>
                </a:solidFill>
              </a14:hiddenFill>
            </a:ext>
          </a:extLst>
        </p:spPr>
      </p:pic>
      <p:pic>
        <p:nvPicPr>
          <p:cNvPr id="86021" name="Picture 5">
            <a:extLst>
              <a:ext uri="{FF2B5EF4-FFF2-40B4-BE49-F238E27FC236}">
                <a16:creationId xmlns:a16="http://schemas.microsoft.com/office/drawing/2014/main" id="{02EB1FC9-426A-4E9F-9829-79A944AFE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4005263"/>
            <a:ext cx="38100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86022" name="Picture 6">
            <a:extLst>
              <a:ext uri="{FF2B5EF4-FFF2-40B4-BE49-F238E27FC236}">
                <a16:creationId xmlns:a16="http://schemas.microsoft.com/office/drawing/2014/main" id="{4E60087D-5B09-4CF9-8F81-06D7B90116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005263"/>
            <a:ext cx="3295650" cy="2474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a:extLst>
              <a:ext uri="{FF2B5EF4-FFF2-40B4-BE49-F238E27FC236}">
                <a16:creationId xmlns:a16="http://schemas.microsoft.com/office/drawing/2014/main" id="{F68E130F-2E04-4AA7-A4FB-1FACD26B9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16" y="364898"/>
            <a:ext cx="3982111" cy="533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a:extLst>
              <a:ext uri="{FF2B5EF4-FFF2-40B4-BE49-F238E27FC236}">
                <a16:creationId xmlns:a16="http://schemas.microsoft.com/office/drawing/2014/main" id="{E89F845A-3877-41DF-A51A-592AB866C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056" y="351814"/>
            <a:ext cx="4003836" cy="533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Rectangle 7">
            <a:extLst>
              <a:ext uri="{FF2B5EF4-FFF2-40B4-BE49-F238E27FC236}">
                <a16:creationId xmlns:a16="http://schemas.microsoft.com/office/drawing/2014/main" id="{558CD759-21D9-47E6-84C7-EF58E5E1E1DD}"/>
              </a:ext>
            </a:extLst>
          </p:cNvPr>
          <p:cNvSpPr>
            <a:spLocks noChangeArrowheads="1"/>
          </p:cNvSpPr>
          <p:nvPr/>
        </p:nvSpPr>
        <p:spPr bwMode="auto">
          <a:xfrm>
            <a:off x="146854" y="5776457"/>
            <a:ext cx="87849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200" i="0" dirty="0"/>
              <a:t>Lo tsunami dopo il terremoto di </a:t>
            </a:r>
            <a:r>
              <a:rPr lang="pl-PL" altLang="it-IT" sz="2200" i="0" dirty="0"/>
              <a:t>Tohuku </a:t>
            </a:r>
            <a:r>
              <a:rPr lang="it-IT" altLang="it-IT" sz="2200" i="0" dirty="0"/>
              <a:t>(Giappone) </a:t>
            </a:r>
            <a:r>
              <a:rPr lang="pl-PL" altLang="it-IT" sz="2200" i="0" dirty="0"/>
              <a:t>11.03.2011</a:t>
            </a:r>
          </a:p>
          <a:p>
            <a:r>
              <a:rPr lang="pl-PL" altLang="it-IT" sz="2200" i="0" dirty="0"/>
              <a:t>9,0</a:t>
            </a:r>
            <a:r>
              <a:rPr lang="it-IT" altLang="it-IT" sz="2200" i="0" dirty="0"/>
              <a:t> sulla scala di </a:t>
            </a:r>
            <a:r>
              <a:rPr lang="pl-PL" altLang="it-IT" sz="2200" i="0" dirty="0"/>
              <a:t>Richter (</a:t>
            </a:r>
            <a:r>
              <a:rPr lang="it-IT" altLang="it-IT" sz="2200" i="0" dirty="0"/>
              <a:t>uno di più forti nella storia umana</a:t>
            </a:r>
            <a:r>
              <a:rPr lang="pl-PL" altLang="it-IT" sz="2200" i="0" dirty="0"/>
              <a:t>: 20 </a:t>
            </a:r>
            <a:r>
              <a:rPr lang="it-IT" altLang="it-IT" sz="2200" i="0" dirty="0"/>
              <a:t>mila vittime. Lo stress tra le due placche si accumulava per 800 anni. </a:t>
            </a:r>
            <a:endParaRPr lang="en-AU" altLang="it-IT" sz="2200" i="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8671D7-9A9A-404F-B010-036E0D7CE696}"/>
              </a:ext>
            </a:extLst>
          </p:cNvPr>
          <p:cNvSpPr>
            <a:spLocks noGrp="1"/>
          </p:cNvSpPr>
          <p:nvPr>
            <p:ph type="title" idx="4294967295"/>
          </p:nvPr>
        </p:nvSpPr>
        <p:spPr>
          <a:xfrm>
            <a:off x="457200" y="6165850"/>
            <a:ext cx="8229600" cy="692150"/>
          </a:xfrm>
        </p:spPr>
        <p:txBody>
          <a:bodyPr>
            <a:normAutofit/>
          </a:bodyPr>
          <a:lstStyle/>
          <a:p>
            <a:r>
              <a:rPr lang="pl-PL" altLang="it-IT" sz="2400">
                <a:solidFill>
                  <a:srgbClr val="BFBFBF"/>
                </a:solidFill>
              </a:rPr>
              <a:t>Półwysep Iberyjski (i stratosfera) nocą 4.12.2011 roku</a:t>
            </a:r>
          </a:p>
        </p:txBody>
      </p:sp>
      <p:pic>
        <p:nvPicPr>
          <p:cNvPr id="160771" name="Obraz 2" descr="NGfot9.jpg">
            <a:extLst>
              <a:ext uri="{FF2B5EF4-FFF2-40B4-BE49-F238E27FC236}">
                <a16:creationId xmlns:a16="http://schemas.microsoft.com/office/drawing/2014/main" id="{362F1C77-BCCC-4743-89E5-6F2530C71F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04813"/>
            <a:ext cx="860425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4">
            <a:extLst>
              <a:ext uri="{FF2B5EF4-FFF2-40B4-BE49-F238E27FC236}">
                <a16:creationId xmlns:a16="http://schemas.microsoft.com/office/drawing/2014/main" id="{BDDBF01E-E820-4F16-A4B6-8A2C8ACC6B88}"/>
              </a:ext>
            </a:extLst>
          </p:cNvPr>
          <p:cNvSpPr txBox="1">
            <a:spLocks noChangeArrowheads="1"/>
          </p:cNvSpPr>
          <p:nvPr/>
        </p:nvSpPr>
        <p:spPr bwMode="auto">
          <a:xfrm>
            <a:off x="1692275" y="549275"/>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a:solidFill>
                  <a:srgbClr val="FFFF00"/>
                </a:solidFill>
              </a:rPr>
              <a:t>Antroposfera</a:t>
            </a:r>
            <a:endParaRPr lang="en-AU" altLang="it-IT" sz="3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60771"/>
                                        </p:tgtEl>
                                        <p:attrNameLst>
                                          <p:attrName>style.visibility</p:attrName>
                                        </p:attrNameLst>
                                      </p:cBhvr>
                                      <p:to>
                                        <p:strVal val="visible"/>
                                      </p:to>
                                    </p:set>
                                    <p:anim calcmode="lin" valueType="num">
                                      <p:cBhvr>
                                        <p:cTn id="7" dur="5000" fill="hold"/>
                                        <p:tgtEl>
                                          <p:spTgt spid="160771"/>
                                        </p:tgtEl>
                                        <p:attrNameLst>
                                          <p:attrName>ppt_w</p:attrName>
                                        </p:attrNameLst>
                                      </p:cBhvr>
                                      <p:tavLst>
                                        <p:tav tm="0">
                                          <p:val>
                                            <p:fltVal val="0"/>
                                          </p:val>
                                        </p:tav>
                                        <p:tav tm="100000">
                                          <p:val>
                                            <p:strVal val="#ppt_w"/>
                                          </p:val>
                                        </p:tav>
                                      </p:tavLst>
                                    </p:anim>
                                    <p:anim calcmode="lin" valueType="num">
                                      <p:cBhvr>
                                        <p:cTn id="8" dur="5000" fill="hold"/>
                                        <p:tgtEl>
                                          <p:spTgt spid="160771"/>
                                        </p:tgtEl>
                                        <p:attrNameLst>
                                          <p:attrName>ppt_h</p:attrName>
                                        </p:attrNameLst>
                                      </p:cBhvr>
                                      <p:tavLst>
                                        <p:tav tm="0">
                                          <p:val>
                                            <p:fltVal val="0"/>
                                          </p:val>
                                        </p:tav>
                                        <p:tav tm="100000">
                                          <p:val>
                                            <p:strVal val="#ppt_h"/>
                                          </p:val>
                                        </p:tav>
                                      </p:tavLst>
                                    </p:anim>
                                    <p:anim calcmode="lin" valueType="num">
                                      <p:cBhvr>
                                        <p:cTn id="9" dur="5000" fill="hold"/>
                                        <p:tgtEl>
                                          <p:spTgt spid="160771"/>
                                        </p:tgtEl>
                                        <p:attrNameLst>
                                          <p:attrName>style.rotation</p:attrName>
                                        </p:attrNameLst>
                                      </p:cBhvr>
                                      <p:tavLst>
                                        <p:tav tm="0">
                                          <p:val>
                                            <p:fltVal val="90"/>
                                          </p:val>
                                        </p:tav>
                                        <p:tav tm="100000">
                                          <p:val>
                                            <p:fltVal val="0"/>
                                          </p:val>
                                        </p:tav>
                                      </p:tavLst>
                                    </p:anim>
                                    <p:animEffect transition="in" filter="fade">
                                      <p:cBhvr>
                                        <p:cTn id="10" dur="5000"/>
                                        <p:tgtEl>
                                          <p:spTgt spid="160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A810DD-33D7-476A-9840-E1ECFC6A4CAB}"/>
              </a:ext>
            </a:extLst>
          </p:cNvPr>
          <p:cNvSpPr>
            <a:spLocks noGrp="1"/>
          </p:cNvSpPr>
          <p:nvPr>
            <p:ph type="title"/>
          </p:nvPr>
        </p:nvSpPr>
        <p:spPr>
          <a:xfrm>
            <a:off x="440871" y="11353"/>
            <a:ext cx="8229600" cy="1143000"/>
          </a:xfrm>
        </p:spPr>
        <p:txBody>
          <a:bodyPr/>
          <a:lstStyle/>
          <a:p>
            <a:r>
              <a:rPr lang="it-IT" sz="3600" dirty="0"/>
              <a:t>Come lo sappiamo?</a:t>
            </a:r>
          </a:p>
        </p:txBody>
      </p:sp>
      <p:sp>
        <p:nvSpPr>
          <p:cNvPr id="3" name="Segnaposto contenuto 2">
            <a:extLst>
              <a:ext uri="{FF2B5EF4-FFF2-40B4-BE49-F238E27FC236}">
                <a16:creationId xmlns:a16="http://schemas.microsoft.com/office/drawing/2014/main" id="{110B8919-4616-4C01-929F-B4F8CAB1C94D}"/>
              </a:ext>
            </a:extLst>
          </p:cNvPr>
          <p:cNvSpPr>
            <a:spLocks noGrp="1"/>
          </p:cNvSpPr>
          <p:nvPr>
            <p:ph idx="1"/>
          </p:nvPr>
        </p:nvSpPr>
        <p:spPr>
          <a:xfrm>
            <a:off x="440871" y="891068"/>
            <a:ext cx="8229600" cy="1036712"/>
          </a:xfrm>
        </p:spPr>
        <p:txBody>
          <a:bodyPr/>
          <a:lstStyle/>
          <a:p>
            <a:r>
              <a:rPr lang="it-IT" sz="2000" dirty="0"/>
              <a:t>Dalla tavola periodica degli elementi chimici:</a:t>
            </a:r>
          </a:p>
          <a:p>
            <a:pPr marL="0" indent="0">
              <a:buNone/>
            </a:pPr>
            <a:r>
              <a:rPr lang="it-IT" sz="2000" dirty="0"/>
              <a:t>Elementi più pesanti del ferro non possono essere creati nelle stelle ‘normali’</a:t>
            </a:r>
          </a:p>
        </p:txBody>
      </p:sp>
      <p:sp>
        <p:nvSpPr>
          <p:cNvPr id="5" name="CasellaDiTesto 4">
            <a:extLst>
              <a:ext uri="{FF2B5EF4-FFF2-40B4-BE49-F238E27FC236}">
                <a16:creationId xmlns:a16="http://schemas.microsoft.com/office/drawing/2014/main" id="{4EF8BAD0-193B-4CB4-AC83-889271885FA0}"/>
              </a:ext>
            </a:extLst>
          </p:cNvPr>
          <p:cNvSpPr txBox="1"/>
          <p:nvPr/>
        </p:nvSpPr>
        <p:spPr>
          <a:xfrm>
            <a:off x="439755" y="6360991"/>
            <a:ext cx="8704245" cy="369332"/>
          </a:xfrm>
          <a:prstGeom prst="rect">
            <a:avLst/>
          </a:prstGeom>
          <a:noFill/>
        </p:spPr>
        <p:txBody>
          <a:bodyPr wrap="square">
            <a:spAutoFit/>
          </a:bodyPr>
          <a:lstStyle/>
          <a:p>
            <a:r>
              <a:rPr lang="it-IT" dirty="0"/>
              <a:t>https://www.scienzafacile.com/introduzione-alla-tavola-periodica-degli-elementi/</a:t>
            </a:r>
          </a:p>
        </p:txBody>
      </p:sp>
      <p:pic>
        <p:nvPicPr>
          <p:cNvPr id="99332" name="Picture 4" descr="Introduzione alla tavola periodica degli elementi">
            <a:extLst>
              <a:ext uri="{FF2B5EF4-FFF2-40B4-BE49-F238E27FC236}">
                <a16:creationId xmlns:a16="http://schemas.microsoft.com/office/drawing/2014/main" id="{E66B2452-5028-42F9-A5A8-2DACC1D6A4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57" y="2088898"/>
            <a:ext cx="7728856" cy="43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1245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E9AC9F-B7A1-41DC-B5B0-C3A88BD9CFCE}"/>
              </a:ext>
            </a:extLst>
          </p:cNvPr>
          <p:cNvSpPr>
            <a:spLocks noGrp="1"/>
          </p:cNvSpPr>
          <p:nvPr>
            <p:ph type="title" idx="4294967295"/>
          </p:nvPr>
        </p:nvSpPr>
        <p:spPr>
          <a:xfrm>
            <a:off x="457200" y="6092825"/>
            <a:ext cx="8229600" cy="765175"/>
          </a:xfrm>
        </p:spPr>
        <p:txBody>
          <a:bodyPr>
            <a:normAutofit/>
          </a:bodyPr>
          <a:lstStyle/>
          <a:p>
            <a:r>
              <a:rPr lang="pl-PL" altLang="it-IT" sz="2400">
                <a:solidFill>
                  <a:srgbClr val="BFBFBF"/>
                </a:solidFill>
              </a:rPr>
              <a:t>Delta Nilu nocą: „hałas” świateł miast widać z kosmosu</a:t>
            </a:r>
          </a:p>
        </p:txBody>
      </p:sp>
      <p:pic>
        <p:nvPicPr>
          <p:cNvPr id="23555" name="Obraz 2" descr="NGfot26.jpg">
            <a:extLst>
              <a:ext uri="{FF2B5EF4-FFF2-40B4-BE49-F238E27FC236}">
                <a16:creationId xmlns:a16="http://schemas.microsoft.com/office/drawing/2014/main" id="{69E23342-5122-438C-9606-E0B57E3AAE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88913"/>
            <a:ext cx="8893175"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a:extLst>
              <a:ext uri="{FF2B5EF4-FFF2-40B4-BE49-F238E27FC236}">
                <a16:creationId xmlns:a16="http://schemas.microsoft.com/office/drawing/2014/main" id="{02E0F9BE-BA6C-4C5F-9B07-0D9B2047A81E}"/>
              </a:ext>
            </a:extLst>
          </p:cNvPr>
          <p:cNvSpPr txBox="1">
            <a:spLocks noChangeArrowheads="1"/>
          </p:cNvSpPr>
          <p:nvPr/>
        </p:nvSpPr>
        <p:spPr bwMode="auto">
          <a:xfrm>
            <a:off x="1692275" y="549275"/>
            <a:ext cx="2506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a:solidFill>
                  <a:srgbClr val="FFFF00"/>
                </a:solidFill>
              </a:rPr>
              <a:t>Antroposfera</a:t>
            </a:r>
            <a:endParaRPr lang="en-AU" altLang="it-IT" sz="3200">
              <a:solidFill>
                <a:srgbClr val="FFFF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1602DC6-156B-4754-88DF-B036438186B4}"/>
              </a:ext>
            </a:extLst>
          </p:cNvPr>
          <p:cNvSpPr>
            <a:spLocks noGrp="1" noChangeArrowheads="1"/>
          </p:cNvSpPr>
          <p:nvPr>
            <p:ph type="title"/>
          </p:nvPr>
        </p:nvSpPr>
        <p:spPr>
          <a:xfrm>
            <a:off x="323850" y="0"/>
            <a:ext cx="8229600" cy="1143000"/>
          </a:xfrm>
        </p:spPr>
        <p:txBody>
          <a:bodyPr/>
          <a:lstStyle/>
          <a:p>
            <a:r>
              <a:rPr lang="pl-PL" altLang="it-IT" sz="3600" dirty="0">
                <a:solidFill>
                  <a:schemeClr val="accent2"/>
                </a:solidFill>
              </a:rPr>
              <a:t>Antroposfera:</a:t>
            </a:r>
            <a:r>
              <a:rPr lang="it-IT" altLang="it-IT" sz="3600" dirty="0">
                <a:solidFill>
                  <a:schemeClr val="accent2"/>
                </a:solidFill>
              </a:rPr>
              <a:t> lo smog</a:t>
            </a:r>
            <a:endParaRPr lang="en-AU" altLang="it-IT" sz="3600" dirty="0">
              <a:solidFill>
                <a:schemeClr val="accent2"/>
              </a:solidFill>
            </a:endParaRPr>
          </a:p>
        </p:txBody>
      </p:sp>
      <p:pic>
        <p:nvPicPr>
          <p:cNvPr id="18436" name="Picture 4">
            <a:extLst>
              <a:ext uri="{FF2B5EF4-FFF2-40B4-BE49-F238E27FC236}">
                <a16:creationId xmlns:a16="http://schemas.microsoft.com/office/drawing/2014/main" id="{1E1A78F8-FED3-46E4-8DB0-1AE1A1CA9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9" y="1052513"/>
            <a:ext cx="7345188" cy="476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5">
            <a:extLst>
              <a:ext uri="{FF2B5EF4-FFF2-40B4-BE49-F238E27FC236}">
                <a16:creationId xmlns:a16="http://schemas.microsoft.com/office/drawing/2014/main" id="{0565AB10-5AEE-421C-AAB7-0D18829BA492}"/>
              </a:ext>
            </a:extLst>
          </p:cNvPr>
          <p:cNvSpPr txBox="1">
            <a:spLocks noChangeArrowheads="1"/>
          </p:cNvSpPr>
          <p:nvPr/>
        </p:nvSpPr>
        <p:spPr bwMode="auto">
          <a:xfrm>
            <a:off x="227248" y="5805487"/>
            <a:ext cx="822960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i="0" dirty="0"/>
              <a:t>Lo smog nelle città cinesi (e fino a qualche anno fa anche giapponesi) è tale, che il sole si vede solo qualche giorno all’anno (durante le feste, come Capodanno)</a:t>
            </a:r>
            <a:r>
              <a:rPr lang="pl-PL" altLang="it-IT" sz="2000" i="0" dirty="0"/>
              <a:t> </a:t>
            </a:r>
            <a:endParaRPr lang="en-AU" altLang="it-IT" sz="2000" i="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10AFC75-040C-4439-AEDF-37D6EB4BDF2E}"/>
              </a:ext>
            </a:extLst>
          </p:cNvPr>
          <p:cNvSpPr>
            <a:spLocks noGrp="1" noChangeArrowheads="1"/>
          </p:cNvSpPr>
          <p:nvPr>
            <p:ph type="title"/>
          </p:nvPr>
        </p:nvSpPr>
        <p:spPr>
          <a:xfrm>
            <a:off x="468313" y="0"/>
            <a:ext cx="8229600" cy="1143000"/>
          </a:xfrm>
        </p:spPr>
        <p:txBody>
          <a:bodyPr/>
          <a:lstStyle/>
          <a:p>
            <a:r>
              <a:rPr lang="pl-PL" altLang="it-IT" sz="3600">
                <a:solidFill>
                  <a:schemeClr val="accent2"/>
                </a:solidFill>
              </a:rPr>
              <a:t>Dziura ozonowa</a:t>
            </a:r>
            <a:endParaRPr lang="en-AU" altLang="it-IT" sz="3600">
              <a:solidFill>
                <a:schemeClr val="accent2"/>
              </a:solidFill>
            </a:endParaRPr>
          </a:p>
        </p:txBody>
      </p:sp>
      <p:pic>
        <p:nvPicPr>
          <p:cNvPr id="16388" name="Picture 4">
            <a:extLst>
              <a:ext uri="{FF2B5EF4-FFF2-40B4-BE49-F238E27FC236}">
                <a16:creationId xmlns:a16="http://schemas.microsoft.com/office/drawing/2014/main" id="{2D230082-12E5-469D-ABA7-2D2E4816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49338"/>
            <a:ext cx="7961312"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5">
            <a:extLst>
              <a:ext uri="{FF2B5EF4-FFF2-40B4-BE49-F238E27FC236}">
                <a16:creationId xmlns:a16="http://schemas.microsoft.com/office/drawing/2014/main" id="{5242E83C-006F-4908-BD86-FEC2EB61F310}"/>
              </a:ext>
            </a:extLst>
          </p:cNvPr>
          <p:cNvSpPr txBox="1">
            <a:spLocks noChangeArrowheads="1"/>
          </p:cNvSpPr>
          <p:nvPr/>
        </p:nvSpPr>
        <p:spPr bwMode="auto">
          <a:xfrm>
            <a:off x="158750" y="5969000"/>
            <a:ext cx="89471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Ozon wymaga niskich temperatur do jego stabilizacji: powstaje więc głównie w rejonie</a:t>
            </a:r>
          </a:p>
          <a:p>
            <a:r>
              <a:rPr lang="pl-PL" altLang="it-IT"/>
              <a:t>biegunów. Aerozole używane w kosmetykach (CFC) spowodowały katalityczny rozkład</a:t>
            </a:r>
          </a:p>
          <a:p>
            <a:r>
              <a:rPr lang="pl-PL" altLang="it-IT"/>
              <a:t>Ozonu. Dziura powoli zabliźnia się, ale potrwa to jeszcze dziesiątki lat.</a:t>
            </a:r>
            <a:endParaRPr lang="en-AU" altLang="it-IT"/>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ECA6DC-DF21-4E3D-ACCB-033BBBD8AC3C}"/>
              </a:ext>
            </a:extLst>
          </p:cNvPr>
          <p:cNvSpPr>
            <a:spLocks noGrp="1"/>
          </p:cNvSpPr>
          <p:nvPr>
            <p:ph type="title"/>
          </p:nvPr>
        </p:nvSpPr>
        <p:spPr/>
        <p:txBody>
          <a:bodyPr/>
          <a:lstStyle/>
          <a:p>
            <a:r>
              <a:rPr lang="it-IT" sz="3600" dirty="0"/>
              <a:t>Mostre didattiche</a:t>
            </a:r>
          </a:p>
        </p:txBody>
      </p:sp>
      <p:pic>
        <p:nvPicPr>
          <p:cNvPr id="5" name="Immagine 4">
            <a:extLst>
              <a:ext uri="{FF2B5EF4-FFF2-40B4-BE49-F238E27FC236}">
                <a16:creationId xmlns:a16="http://schemas.microsoft.com/office/drawing/2014/main" id="{2519796B-47DC-4059-9208-E7F05CB800AF}"/>
              </a:ext>
            </a:extLst>
          </p:cNvPr>
          <p:cNvPicPr>
            <a:picLocks noChangeAspect="1"/>
          </p:cNvPicPr>
          <p:nvPr/>
        </p:nvPicPr>
        <p:blipFill>
          <a:blip r:embed="rId2"/>
          <a:stretch>
            <a:fillRect/>
          </a:stretch>
        </p:blipFill>
        <p:spPr>
          <a:xfrm>
            <a:off x="74407" y="1417638"/>
            <a:ext cx="4561426" cy="3429000"/>
          </a:xfrm>
          <a:prstGeom prst="rect">
            <a:avLst/>
          </a:prstGeom>
        </p:spPr>
      </p:pic>
      <p:pic>
        <p:nvPicPr>
          <p:cNvPr id="7" name="Immagine 6">
            <a:extLst>
              <a:ext uri="{FF2B5EF4-FFF2-40B4-BE49-F238E27FC236}">
                <a16:creationId xmlns:a16="http://schemas.microsoft.com/office/drawing/2014/main" id="{3E4A72FF-D639-46B7-B3FE-95D908870AA2}"/>
              </a:ext>
            </a:extLst>
          </p:cNvPr>
          <p:cNvPicPr>
            <a:picLocks noChangeAspect="1"/>
          </p:cNvPicPr>
          <p:nvPr/>
        </p:nvPicPr>
        <p:blipFill>
          <a:blip r:embed="rId3"/>
          <a:stretch>
            <a:fillRect/>
          </a:stretch>
        </p:blipFill>
        <p:spPr>
          <a:xfrm>
            <a:off x="4669525" y="2405931"/>
            <a:ext cx="4486334" cy="3265297"/>
          </a:xfrm>
          <a:prstGeom prst="rect">
            <a:avLst/>
          </a:prstGeom>
        </p:spPr>
      </p:pic>
      <p:sp>
        <p:nvSpPr>
          <p:cNvPr id="8" name="CasellaDiTesto 7">
            <a:extLst>
              <a:ext uri="{FF2B5EF4-FFF2-40B4-BE49-F238E27FC236}">
                <a16:creationId xmlns:a16="http://schemas.microsoft.com/office/drawing/2014/main" id="{CE73E764-1568-4286-85BE-1AD5FD7295C9}"/>
              </a:ext>
            </a:extLst>
          </p:cNvPr>
          <p:cNvSpPr txBox="1"/>
          <p:nvPr/>
        </p:nvSpPr>
        <p:spPr>
          <a:xfrm>
            <a:off x="137329" y="4850181"/>
            <a:ext cx="8624193" cy="1015663"/>
          </a:xfrm>
          <a:prstGeom prst="rect">
            <a:avLst/>
          </a:prstGeom>
          <a:noFill/>
        </p:spPr>
        <p:txBody>
          <a:bodyPr wrap="square">
            <a:spAutoFit/>
          </a:bodyPr>
          <a:lstStyle/>
          <a:p>
            <a:r>
              <a:rPr lang="it-IT" sz="2000" i="0" dirty="0"/>
              <a:t>«Una Terra per l’Uomo», </a:t>
            </a:r>
          </a:p>
          <a:p>
            <a:r>
              <a:rPr lang="it-IT" sz="2000" i="0" dirty="0"/>
              <a:t>Mostra </a:t>
            </a:r>
            <a:r>
              <a:rPr lang="it-IT" sz="2000" i="0" dirty="0" err="1"/>
              <a:t>Euresis</a:t>
            </a:r>
            <a:r>
              <a:rPr lang="it-IT" sz="2000" i="0" dirty="0"/>
              <a:t>, edizione di Trento, 2003</a:t>
            </a:r>
          </a:p>
          <a:p>
            <a:r>
              <a:rPr lang="it-IT" sz="2000" i="0" dirty="0"/>
              <a:t>Modello del riscaldamento in serra</a:t>
            </a:r>
          </a:p>
        </p:txBody>
      </p:sp>
      <p:sp>
        <p:nvSpPr>
          <p:cNvPr id="9" name="CasellaDiTesto 8">
            <a:extLst>
              <a:ext uri="{FF2B5EF4-FFF2-40B4-BE49-F238E27FC236}">
                <a16:creationId xmlns:a16="http://schemas.microsoft.com/office/drawing/2014/main" id="{B1C3EB1E-38F9-4BD9-AF4E-16AED01992EF}"/>
              </a:ext>
            </a:extLst>
          </p:cNvPr>
          <p:cNvSpPr txBox="1"/>
          <p:nvPr/>
        </p:nvSpPr>
        <p:spPr>
          <a:xfrm>
            <a:off x="4211960" y="5954294"/>
            <a:ext cx="8624193" cy="707886"/>
          </a:xfrm>
          <a:prstGeom prst="rect">
            <a:avLst/>
          </a:prstGeom>
          <a:noFill/>
        </p:spPr>
        <p:txBody>
          <a:bodyPr wrap="square">
            <a:spAutoFit/>
          </a:bodyPr>
          <a:lstStyle/>
          <a:p>
            <a:r>
              <a:rPr lang="it-IT" sz="2000" i="0" dirty="0"/>
              <a:t>«Il mondo del ghiaccio», Museo Tridentino</a:t>
            </a:r>
          </a:p>
          <a:p>
            <a:r>
              <a:rPr lang="it-IT" sz="2000" i="0" dirty="0"/>
              <a:t>delle Scienze Naturali </a:t>
            </a:r>
          </a:p>
        </p:txBody>
      </p:sp>
    </p:spTree>
    <p:extLst>
      <p:ext uri="{BB962C8B-B14F-4D97-AF65-F5344CB8AC3E}">
        <p14:creationId xmlns:p14="http://schemas.microsoft.com/office/powerpoint/2010/main" val="323016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4D057C-B5B2-4275-9159-9316BCF402E3}"/>
              </a:ext>
            </a:extLst>
          </p:cNvPr>
          <p:cNvSpPr>
            <a:spLocks noGrp="1"/>
          </p:cNvSpPr>
          <p:nvPr>
            <p:ph type="title"/>
          </p:nvPr>
        </p:nvSpPr>
        <p:spPr/>
        <p:txBody>
          <a:bodyPr/>
          <a:lstStyle/>
          <a:p>
            <a:r>
              <a:rPr lang="it-IT" sz="3600" dirty="0"/>
              <a:t>«</a:t>
            </a:r>
            <a:r>
              <a:rPr lang="it-IT" sz="3600" dirty="0" err="1"/>
              <a:t>Geodium</a:t>
            </a:r>
            <a:r>
              <a:rPr lang="it-IT" sz="3600" dirty="0"/>
              <a:t>» quattro ere della Terra</a:t>
            </a:r>
          </a:p>
        </p:txBody>
      </p:sp>
      <p:pic>
        <p:nvPicPr>
          <p:cNvPr id="4" name="Immagine 8">
            <a:extLst>
              <a:ext uri="{FF2B5EF4-FFF2-40B4-BE49-F238E27FC236}">
                <a16:creationId xmlns:a16="http://schemas.microsoft.com/office/drawing/2014/main" id="{51C669D4-5D26-4756-B47E-2283DE18A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6" y="1772816"/>
            <a:ext cx="9289032" cy="230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FF99F035-DF50-4B2A-B257-6D3ABBB38FB8}"/>
              </a:ext>
            </a:extLst>
          </p:cNvPr>
          <p:cNvSpPr txBox="1"/>
          <p:nvPr/>
        </p:nvSpPr>
        <p:spPr>
          <a:xfrm>
            <a:off x="827584" y="4581128"/>
            <a:ext cx="8624193" cy="1323439"/>
          </a:xfrm>
          <a:prstGeom prst="rect">
            <a:avLst/>
          </a:prstGeom>
          <a:noFill/>
        </p:spPr>
        <p:txBody>
          <a:bodyPr wrap="square">
            <a:spAutoFit/>
          </a:bodyPr>
          <a:lstStyle/>
          <a:p>
            <a:pPr marL="457200" indent="-457200">
              <a:buAutoNum type="arabicPeriod"/>
            </a:pPr>
            <a:r>
              <a:rPr lang="it-IT" sz="2000" i="0" dirty="0"/>
              <a:t>Era del fuoco</a:t>
            </a:r>
          </a:p>
          <a:p>
            <a:pPr marL="457200" indent="-457200">
              <a:buAutoNum type="arabicPeriod"/>
            </a:pPr>
            <a:r>
              <a:rPr lang="it-IT" sz="2000" i="0" dirty="0"/>
              <a:t>Era dell’acqua </a:t>
            </a:r>
          </a:p>
          <a:p>
            <a:pPr marL="457200" indent="-457200">
              <a:buAutoNum type="arabicPeriod"/>
            </a:pPr>
            <a:r>
              <a:rPr lang="it-IT" sz="2000" i="0" dirty="0"/>
              <a:t>Era del ghiaccio</a:t>
            </a:r>
          </a:p>
          <a:p>
            <a:pPr marL="457200" indent="-457200">
              <a:buAutoNum type="arabicPeriod"/>
            </a:pPr>
            <a:r>
              <a:rPr lang="it-IT" sz="2000" i="0" dirty="0"/>
              <a:t>Era dell’Uomo </a:t>
            </a:r>
          </a:p>
        </p:txBody>
      </p:sp>
    </p:spTree>
    <p:extLst>
      <p:ext uri="{BB962C8B-B14F-4D97-AF65-F5344CB8AC3E}">
        <p14:creationId xmlns:p14="http://schemas.microsoft.com/office/powerpoint/2010/main" val="41058016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29E4356-13A7-49EC-BC11-631F9503927F}"/>
              </a:ext>
            </a:extLst>
          </p:cNvPr>
          <p:cNvSpPr>
            <a:spLocks noGrp="1" noChangeArrowheads="1"/>
          </p:cNvSpPr>
          <p:nvPr>
            <p:ph type="title"/>
          </p:nvPr>
        </p:nvSpPr>
        <p:spPr>
          <a:xfrm>
            <a:off x="0" y="0"/>
            <a:ext cx="9144000" cy="1143000"/>
          </a:xfrm>
        </p:spPr>
        <p:txBody>
          <a:bodyPr/>
          <a:lstStyle/>
          <a:p>
            <a:r>
              <a:rPr lang="it-IT" altLang="it-IT" sz="3600" dirty="0"/>
              <a:t>Punti cardinali di geofisica per non geofisici</a:t>
            </a:r>
            <a:endParaRPr lang="en-US" altLang="it-IT" sz="3600" dirty="0"/>
          </a:p>
        </p:txBody>
      </p:sp>
      <p:sp>
        <p:nvSpPr>
          <p:cNvPr id="13315" name="Rectangle 3">
            <a:extLst>
              <a:ext uri="{FF2B5EF4-FFF2-40B4-BE49-F238E27FC236}">
                <a16:creationId xmlns:a16="http://schemas.microsoft.com/office/drawing/2014/main" id="{B78CAC87-00DF-49DC-B096-21683334EBEE}"/>
              </a:ext>
            </a:extLst>
          </p:cNvPr>
          <p:cNvSpPr>
            <a:spLocks noChangeArrowheads="1"/>
          </p:cNvSpPr>
          <p:nvPr/>
        </p:nvSpPr>
        <p:spPr bwMode="auto">
          <a:xfrm>
            <a:off x="468313" y="1196975"/>
            <a:ext cx="84359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it-IT" altLang="it-IT" sz="2600" i="0" dirty="0"/>
              <a:t>L’età della Terra</a:t>
            </a:r>
            <a:r>
              <a:rPr lang="pl-PL" altLang="it-IT" sz="2600" i="0" dirty="0"/>
              <a:t>: 4,567 mln </a:t>
            </a:r>
            <a:r>
              <a:rPr lang="it-IT" altLang="it-IT" sz="2600" i="0" dirty="0"/>
              <a:t>anni</a:t>
            </a:r>
            <a:endParaRPr lang="pl-PL" altLang="it-IT" sz="2600" i="0" dirty="0"/>
          </a:p>
          <a:p>
            <a:r>
              <a:rPr lang="it-IT" altLang="it-IT" sz="2600" i="0" dirty="0"/>
              <a:t>Luna</a:t>
            </a:r>
            <a:r>
              <a:rPr lang="pl-PL" altLang="it-IT" sz="2600" i="0" dirty="0"/>
              <a:t>: </a:t>
            </a:r>
            <a:r>
              <a:rPr lang="it-IT" altLang="it-IT" sz="2600" i="0" dirty="0"/>
              <a:t>il diametro </a:t>
            </a:r>
            <a:r>
              <a:rPr lang="pl-PL" altLang="it-IT" sz="2600" i="0" dirty="0"/>
              <a:t>1/4 </a:t>
            </a:r>
            <a:r>
              <a:rPr lang="it-IT" altLang="it-IT" sz="2600" i="0" dirty="0"/>
              <a:t>di questo della Terra</a:t>
            </a:r>
            <a:endParaRPr lang="pl-PL" altLang="it-IT" sz="2600" i="0" dirty="0"/>
          </a:p>
          <a:p>
            <a:r>
              <a:rPr lang="it-IT" altLang="it-IT" sz="2600" i="0" dirty="0"/>
              <a:t>Forma</a:t>
            </a:r>
            <a:r>
              <a:rPr lang="pl-PL" altLang="it-IT" sz="2600" i="0" dirty="0"/>
              <a:t>: </a:t>
            </a:r>
            <a:r>
              <a:rPr lang="it-IT" altLang="it-IT" sz="2600" i="0" dirty="0"/>
              <a:t>quasi sferica, con la differenza </a:t>
            </a:r>
            <a:r>
              <a:rPr lang="pl-PL" altLang="it-IT" sz="2600" i="0" dirty="0"/>
              <a:t>1/297 </a:t>
            </a:r>
            <a:r>
              <a:rPr lang="en-US" altLang="it-IT" sz="2600" i="0" dirty="0"/>
              <a:t>±</a:t>
            </a:r>
            <a:r>
              <a:rPr lang="pl-PL" altLang="it-IT" sz="2600" i="0" dirty="0"/>
              <a:t> 100m</a:t>
            </a:r>
            <a:endParaRPr lang="en-US" altLang="it-IT" sz="2600" i="0" dirty="0"/>
          </a:p>
          <a:p>
            <a:r>
              <a:rPr lang="pl-PL" altLang="it-IT" sz="2600" i="0" dirty="0"/>
              <a:t>Te</a:t>
            </a:r>
            <a:r>
              <a:rPr lang="it-IT" altLang="it-IT" sz="2600" i="0" dirty="0" err="1"/>
              <a:t>ttonica</a:t>
            </a:r>
            <a:r>
              <a:rPr lang="pl-PL" altLang="it-IT" sz="2600" i="0" dirty="0"/>
              <a:t>: </a:t>
            </a:r>
            <a:r>
              <a:rPr lang="it-IT" altLang="it-IT" sz="2600" i="0" dirty="0"/>
              <a:t>le placche, su e giù, per il globo, che collidono ogni 300</a:t>
            </a:r>
            <a:r>
              <a:rPr lang="pl-PL" altLang="it-IT" sz="2600" i="0" dirty="0"/>
              <a:t> mln </a:t>
            </a:r>
            <a:r>
              <a:rPr lang="it-IT" altLang="it-IT" sz="2600" i="0" dirty="0"/>
              <a:t>anni</a:t>
            </a:r>
            <a:endParaRPr lang="pl-PL" altLang="it-IT" sz="2600" i="0" dirty="0"/>
          </a:p>
          <a:p>
            <a:r>
              <a:rPr lang="pl-PL" altLang="it-IT" sz="2600" i="0" dirty="0"/>
              <a:t>Cr</a:t>
            </a:r>
            <a:r>
              <a:rPr lang="it-IT" altLang="it-IT" sz="2600" i="0" dirty="0" err="1"/>
              <a:t>iosfera</a:t>
            </a:r>
            <a:r>
              <a:rPr lang="pl-PL" altLang="it-IT" sz="2600" i="0" dirty="0"/>
              <a:t>: </a:t>
            </a:r>
            <a:r>
              <a:rPr lang="it-IT" altLang="it-IT" sz="2600" i="0" dirty="0"/>
              <a:t>un sistema bistabile, con periodo,</a:t>
            </a:r>
            <a:r>
              <a:rPr lang="pl-PL" altLang="it-IT" sz="2600" i="0" dirty="0"/>
              <a:t> </a:t>
            </a:r>
            <a:r>
              <a:rPr lang="en-US" altLang="it-IT" sz="2600" i="0" dirty="0"/>
              <a:t>~</a:t>
            </a:r>
            <a:r>
              <a:rPr lang="pl-PL" altLang="it-IT" sz="2600" i="0" dirty="0"/>
              <a:t>40k yrs</a:t>
            </a:r>
          </a:p>
          <a:p>
            <a:r>
              <a:rPr lang="pl-PL" altLang="it-IT" sz="2600" i="0" dirty="0"/>
              <a:t>Atmos</a:t>
            </a:r>
            <a:r>
              <a:rPr lang="it-IT" altLang="it-IT" sz="2600" i="0" dirty="0"/>
              <a:t>fera</a:t>
            </a:r>
            <a:r>
              <a:rPr lang="pl-PL" altLang="it-IT" sz="2600" i="0" dirty="0"/>
              <a:t>: </a:t>
            </a:r>
            <a:r>
              <a:rPr lang="it-IT" altLang="it-IT" sz="2600" i="0" dirty="0"/>
              <a:t>governata dalla forza di </a:t>
            </a:r>
            <a:r>
              <a:rPr lang="pl-PL" altLang="it-IT" sz="2600" i="0" dirty="0"/>
              <a:t>Coriolis</a:t>
            </a:r>
            <a:r>
              <a:rPr lang="it-IT" altLang="it-IT" sz="2600" i="0" dirty="0"/>
              <a:t>, con una componente periodica di </a:t>
            </a:r>
            <a:r>
              <a:rPr lang="pl-PL" altLang="it-IT" sz="2600" i="0" dirty="0"/>
              <a:t>7 </a:t>
            </a:r>
            <a:r>
              <a:rPr lang="it-IT" altLang="it-IT" sz="2600" i="0" dirty="0"/>
              <a:t>giorni (analisi di </a:t>
            </a:r>
            <a:r>
              <a:rPr lang="pl-PL" altLang="it-IT" sz="2600" i="0" dirty="0"/>
              <a:t>Fourier</a:t>
            </a:r>
            <a:r>
              <a:rPr lang="it-IT" altLang="it-IT" sz="2600" i="0" dirty="0"/>
              <a:t>)</a:t>
            </a:r>
            <a:endParaRPr lang="pl-PL" altLang="it-IT" sz="2600" i="0" dirty="0"/>
          </a:p>
          <a:p>
            <a:r>
              <a:rPr lang="pl-PL" altLang="it-IT" sz="2600" i="0" dirty="0"/>
              <a:t>Ocean</a:t>
            </a:r>
            <a:r>
              <a:rPr lang="it-IT" altLang="it-IT" sz="2600" i="0" dirty="0"/>
              <a:t>i: correnti superficiali seguono (pressa poco) i venti, dando circolazioni orari o antiorari</a:t>
            </a:r>
            <a:endParaRPr lang="pl-PL" altLang="it-IT" sz="2600" i="0" dirty="0"/>
          </a:p>
          <a:p>
            <a:r>
              <a:rPr lang="it-IT" altLang="it-IT" sz="2600" i="0" dirty="0"/>
              <a:t>L’impatto umano significativo. </a:t>
            </a:r>
            <a:endParaRPr lang="en-US" altLang="it-IT" sz="26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15">
                                            <p:txEl>
                                              <p:pRg st="0" end="0"/>
                                            </p:txEl>
                                          </p:spTgt>
                                        </p:tgtEl>
                                        <p:attrNameLst>
                                          <p:attrName>style.visibility</p:attrName>
                                        </p:attrNameLst>
                                      </p:cBhvr>
                                      <p:to>
                                        <p:strVal val="visible"/>
                                      </p:to>
                                    </p:set>
                                    <p:anim calcmode="discrete" valueType="clr">
                                      <p:cBhvr override="childStyle">
                                        <p:cTn id="7" dur="80"/>
                                        <p:tgtEl>
                                          <p:spTgt spid="133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31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315">
                                            <p:txEl>
                                              <p:pRg st="1" end="1"/>
                                            </p:txEl>
                                          </p:spTgt>
                                        </p:tgtEl>
                                        <p:attrNameLst>
                                          <p:attrName>style.visibility</p:attrName>
                                        </p:attrNameLst>
                                      </p:cBhvr>
                                      <p:to>
                                        <p:strVal val="visible"/>
                                      </p:to>
                                    </p:set>
                                    <p:anim calcmode="discrete" valueType="clr">
                                      <p:cBhvr override="childStyle">
                                        <p:cTn id="14" dur="80"/>
                                        <p:tgtEl>
                                          <p:spTgt spid="133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1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331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315">
                                            <p:txEl>
                                              <p:pRg st="2" end="2"/>
                                            </p:txEl>
                                          </p:spTgt>
                                        </p:tgtEl>
                                        <p:attrNameLst>
                                          <p:attrName>style.visibility</p:attrName>
                                        </p:attrNameLst>
                                      </p:cBhvr>
                                      <p:to>
                                        <p:strVal val="visible"/>
                                      </p:to>
                                    </p:set>
                                    <p:anim calcmode="discrete" valueType="clr">
                                      <p:cBhvr override="childStyle">
                                        <p:cTn id="21" dur="80"/>
                                        <p:tgtEl>
                                          <p:spTgt spid="1331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31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3315">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3315">
                                            <p:txEl>
                                              <p:pRg st="3" end="3"/>
                                            </p:txEl>
                                          </p:spTgt>
                                        </p:tgtEl>
                                        <p:attrNameLst>
                                          <p:attrName>style.visibility</p:attrName>
                                        </p:attrNameLst>
                                      </p:cBhvr>
                                      <p:to>
                                        <p:strVal val="visible"/>
                                      </p:to>
                                    </p:set>
                                    <p:anim calcmode="discrete" valueType="clr">
                                      <p:cBhvr override="childStyle">
                                        <p:cTn id="28" dur="80"/>
                                        <p:tgtEl>
                                          <p:spTgt spid="1331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315">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3315">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3315">
                                            <p:txEl>
                                              <p:pRg st="4" end="4"/>
                                            </p:txEl>
                                          </p:spTgt>
                                        </p:tgtEl>
                                        <p:attrNameLst>
                                          <p:attrName>style.visibility</p:attrName>
                                        </p:attrNameLst>
                                      </p:cBhvr>
                                      <p:to>
                                        <p:strVal val="visible"/>
                                      </p:to>
                                    </p:set>
                                    <p:anim calcmode="discrete" valueType="clr">
                                      <p:cBhvr override="childStyle">
                                        <p:cTn id="35" dur="80"/>
                                        <p:tgtEl>
                                          <p:spTgt spid="1331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3315">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3315">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3315">
                                            <p:txEl>
                                              <p:pRg st="5" end="5"/>
                                            </p:txEl>
                                          </p:spTgt>
                                        </p:tgtEl>
                                        <p:attrNameLst>
                                          <p:attrName>style.visibility</p:attrName>
                                        </p:attrNameLst>
                                      </p:cBhvr>
                                      <p:to>
                                        <p:strVal val="visible"/>
                                      </p:to>
                                    </p:set>
                                    <p:anim calcmode="discrete" valueType="clr">
                                      <p:cBhvr override="childStyle">
                                        <p:cTn id="42" dur="80"/>
                                        <p:tgtEl>
                                          <p:spTgt spid="1331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3315">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13315">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3315">
                                            <p:txEl>
                                              <p:pRg st="6" end="6"/>
                                            </p:txEl>
                                          </p:spTgt>
                                        </p:tgtEl>
                                        <p:attrNameLst>
                                          <p:attrName>style.visibility</p:attrName>
                                        </p:attrNameLst>
                                      </p:cBhvr>
                                      <p:to>
                                        <p:strVal val="visible"/>
                                      </p:to>
                                    </p:set>
                                    <p:anim calcmode="discrete" valueType="clr">
                                      <p:cBhvr override="childStyle">
                                        <p:cTn id="49" dur="80"/>
                                        <p:tgtEl>
                                          <p:spTgt spid="1331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3315">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13315">
                                            <p:txEl>
                                              <p:pRg st="6" end="6"/>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3315">
                                            <p:txEl>
                                              <p:pRg st="7" end="7"/>
                                            </p:txEl>
                                          </p:spTgt>
                                        </p:tgtEl>
                                        <p:attrNameLst>
                                          <p:attrName>style.visibility</p:attrName>
                                        </p:attrNameLst>
                                      </p:cBhvr>
                                      <p:to>
                                        <p:strVal val="visible"/>
                                      </p:to>
                                    </p:set>
                                    <p:anim calcmode="discrete" valueType="clr">
                                      <p:cBhvr override="childStyle">
                                        <p:cTn id="56" dur="80"/>
                                        <p:tgtEl>
                                          <p:spTgt spid="1331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3315">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13315">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18AB328-A1DF-4DC0-86D9-E7ED0654DAF9}"/>
              </a:ext>
            </a:extLst>
          </p:cNvPr>
          <p:cNvSpPr>
            <a:spLocks noGrp="1" noChangeArrowheads="1"/>
          </p:cNvSpPr>
          <p:nvPr>
            <p:ph type="title"/>
          </p:nvPr>
        </p:nvSpPr>
        <p:spPr/>
        <p:txBody>
          <a:bodyPr/>
          <a:lstStyle/>
          <a:p>
            <a:r>
              <a:rPr lang="pl-PL" altLang="it-IT" sz="3200" dirty="0"/>
              <a:t>Conclusi</a:t>
            </a:r>
            <a:r>
              <a:rPr lang="it-IT" altLang="it-IT" sz="3200" dirty="0"/>
              <a:t>one: l’importanza dell’insegnamento interdisciplinare delle Scienze</a:t>
            </a:r>
            <a:endParaRPr lang="en-US" altLang="it-IT" sz="3200" dirty="0"/>
          </a:p>
        </p:txBody>
      </p:sp>
      <p:sp>
        <p:nvSpPr>
          <p:cNvPr id="5123" name="Text Box 3">
            <a:extLst>
              <a:ext uri="{FF2B5EF4-FFF2-40B4-BE49-F238E27FC236}">
                <a16:creationId xmlns:a16="http://schemas.microsoft.com/office/drawing/2014/main" id="{518C2E84-18A8-413E-984D-37E9C428C384}"/>
              </a:ext>
            </a:extLst>
          </p:cNvPr>
          <p:cNvSpPr txBox="1">
            <a:spLocks noChangeArrowheads="1"/>
          </p:cNvSpPr>
          <p:nvPr/>
        </p:nvSpPr>
        <p:spPr bwMode="auto">
          <a:xfrm>
            <a:off x="827088" y="1844675"/>
            <a:ext cx="402065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l-PL" altLang="it-IT" sz="2400" i="0" dirty="0"/>
              <a:t> </a:t>
            </a:r>
            <a:r>
              <a:rPr lang="it-IT" altLang="it-IT" sz="2400" i="0" dirty="0"/>
              <a:t>Fisica con Geografia</a:t>
            </a:r>
            <a:endParaRPr lang="pl-PL" altLang="it-IT" sz="2400" i="0" dirty="0"/>
          </a:p>
          <a:p>
            <a:pPr>
              <a:buFontTx/>
              <a:buChar char="-"/>
            </a:pPr>
            <a:r>
              <a:rPr lang="pl-PL" altLang="it-IT" sz="2400" i="0" dirty="0"/>
              <a:t> </a:t>
            </a:r>
            <a:r>
              <a:rPr lang="it-IT" altLang="it-IT" sz="2400" i="0" dirty="0"/>
              <a:t>Fisica con Chimica</a:t>
            </a:r>
          </a:p>
          <a:p>
            <a:pPr>
              <a:buFontTx/>
              <a:buChar char="-"/>
            </a:pPr>
            <a:r>
              <a:rPr lang="it-IT" altLang="it-IT" sz="2400" i="0" dirty="0"/>
              <a:t> Chimica con Geologia</a:t>
            </a:r>
            <a:endParaRPr lang="pl-PL" altLang="it-IT" sz="2400" i="0" dirty="0"/>
          </a:p>
          <a:p>
            <a:pPr>
              <a:buFontTx/>
              <a:buChar char="-"/>
            </a:pPr>
            <a:endParaRPr lang="pl-PL" altLang="it-IT" sz="2400" i="0" dirty="0"/>
          </a:p>
          <a:p>
            <a:pPr>
              <a:buFontTx/>
              <a:buChar char="-"/>
            </a:pPr>
            <a:endParaRPr lang="pl-PL" altLang="it-IT" sz="2400" i="0" dirty="0"/>
          </a:p>
          <a:p>
            <a:pPr>
              <a:buFontTx/>
              <a:buChar char="-"/>
            </a:pPr>
            <a:endParaRPr lang="pl-PL" altLang="it-IT" sz="2400" i="0" dirty="0"/>
          </a:p>
          <a:p>
            <a:pPr>
              <a:buFontTx/>
              <a:buChar char="-"/>
            </a:pPr>
            <a:r>
              <a:rPr lang="pl-PL" altLang="it-IT" sz="2400" i="0" dirty="0"/>
              <a:t> Ge</a:t>
            </a:r>
            <a:r>
              <a:rPr lang="it-IT" altLang="it-IT" sz="2400" i="0" dirty="0" err="1"/>
              <a:t>ografia</a:t>
            </a:r>
            <a:r>
              <a:rPr lang="it-IT" altLang="it-IT" sz="2400" i="0" dirty="0"/>
              <a:t> con Letteratura</a:t>
            </a:r>
            <a:endParaRPr lang="pl-PL" altLang="it-IT" sz="2400" i="0" dirty="0"/>
          </a:p>
          <a:p>
            <a:pPr>
              <a:buFontTx/>
              <a:buChar char="-"/>
            </a:pPr>
            <a:r>
              <a:rPr lang="pl-PL" altLang="it-IT" sz="2400" i="0" dirty="0"/>
              <a:t>...</a:t>
            </a:r>
          </a:p>
          <a:p>
            <a:pPr>
              <a:buFontTx/>
              <a:buChar char="-"/>
            </a:pPr>
            <a:endParaRPr lang="pl-PL" altLang="it-IT" sz="2400" i="0" dirty="0"/>
          </a:p>
          <a:p>
            <a:pPr>
              <a:buFontTx/>
              <a:buChar char="-"/>
            </a:pPr>
            <a:endParaRPr lang="pl-PL" altLang="it-IT" sz="2400" i="0" dirty="0"/>
          </a:p>
          <a:p>
            <a:pPr>
              <a:buFontTx/>
              <a:buChar char="-"/>
            </a:pPr>
            <a:r>
              <a:rPr lang="pl-PL" altLang="it-IT" sz="2400" i="0" dirty="0"/>
              <a:t> Biolog</a:t>
            </a:r>
            <a:r>
              <a:rPr lang="it-IT" altLang="it-IT" sz="2400" i="0" dirty="0" err="1"/>
              <a:t>ia</a:t>
            </a:r>
            <a:r>
              <a:rPr lang="it-IT" altLang="it-IT" sz="2400" i="0" dirty="0"/>
              <a:t> con Filosofia </a:t>
            </a:r>
            <a:endParaRPr lang="pl-PL" altLang="it-IT" sz="2400" i="0" dirty="0"/>
          </a:p>
          <a:p>
            <a:pPr>
              <a:buFontTx/>
              <a:buChar char="-"/>
            </a:pPr>
            <a:r>
              <a:rPr lang="pl-PL" altLang="it-IT" sz="2400" i="0" dirty="0"/>
              <a:t> ...</a:t>
            </a:r>
            <a:endParaRPr lang="en-US" altLang="it-IT" sz="2400" i="0" dirty="0"/>
          </a:p>
        </p:txBody>
      </p:sp>
      <p:pic>
        <p:nvPicPr>
          <p:cNvPr id="5124" name="Picture 4">
            <a:extLst>
              <a:ext uri="{FF2B5EF4-FFF2-40B4-BE49-F238E27FC236}">
                <a16:creationId xmlns:a16="http://schemas.microsoft.com/office/drawing/2014/main" id="{BD7A4E97-C692-4BE4-8866-D245459C6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700" y="3933825"/>
            <a:ext cx="3198813"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 Box 5">
            <a:extLst>
              <a:ext uri="{FF2B5EF4-FFF2-40B4-BE49-F238E27FC236}">
                <a16:creationId xmlns:a16="http://schemas.microsoft.com/office/drawing/2014/main" id="{4A7208F0-77DC-42D2-B00E-5C251AF110B9}"/>
              </a:ext>
            </a:extLst>
          </p:cNvPr>
          <p:cNvSpPr txBox="1">
            <a:spLocks noChangeArrowheads="1"/>
          </p:cNvSpPr>
          <p:nvPr/>
        </p:nvSpPr>
        <p:spPr bwMode="auto">
          <a:xfrm>
            <a:off x="971550" y="6021388"/>
            <a:ext cx="4139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b="1" i="0" dirty="0">
                <a:solidFill>
                  <a:srgbClr val="0000FF"/>
                </a:solidFill>
              </a:rPr>
              <a:t>Grazie per l’attenzione</a:t>
            </a:r>
            <a:endParaRPr lang="en-US" altLang="it-IT" sz="2800" b="1" i="0" dirty="0">
              <a:solidFill>
                <a:srgbClr val="0000FF"/>
              </a:solidFill>
            </a:endParaRPr>
          </a:p>
        </p:txBody>
      </p:sp>
      <p:pic>
        <p:nvPicPr>
          <p:cNvPr id="5127" name="Picture 7">
            <a:extLst>
              <a:ext uri="{FF2B5EF4-FFF2-40B4-BE49-F238E27FC236}">
                <a16:creationId xmlns:a16="http://schemas.microsoft.com/office/drawing/2014/main" id="{DD3E3D2D-FA4E-4AEF-A4C2-565DAF279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484313"/>
            <a:ext cx="3240088"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500" fill="hold"/>
                                        <p:tgtEl>
                                          <p:spTgt spid="5127"/>
                                        </p:tgtEl>
                                        <p:attrNameLst>
                                          <p:attrName>ppt_w</p:attrName>
                                        </p:attrNameLst>
                                      </p:cBhvr>
                                      <p:tavLst>
                                        <p:tav tm="0">
                                          <p:val>
                                            <p:fltVal val="0"/>
                                          </p:val>
                                        </p:tav>
                                        <p:tav tm="100000">
                                          <p:val>
                                            <p:strVal val="#ppt_w"/>
                                          </p:val>
                                        </p:tav>
                                      </p:tavLst>
                                    </p:anim>
                                    <p:anim calcmode="lin" valueType="num">
                                      <p:cBhvr>
                                        <p:cTn id="8" dur="500" fill="hold"/>
                                        <p:tgtEl>
                                          <p:spTgt spid="5127"/>
                                        </p:tgtEl>
                                        <p:attrNameLst>
                                          <p:attrName>ppt_h</p:attrName>
                                        </p:attrNameLst>
                                      </p:cBhvr>
                                      <p:tavLst>
                                        <p:tav tm="0">
                                          <p:val>
                                            <p:fltVal val="0"/>
                                          </p:val>
                                        </p:tav>
                                        <p:tav tm="100000">
                                          <p:val>
                                            <p:strVal val="#ppt_h"/>
                                          </p:val>
                                        </p:tav>
                                      </p:tavLst>
                                    </p:anim>
                                    <p:anim calcmode="lin" valueType="num">
                                      <p:cBhvr>
                                        <p:cTn id="9" dur="500" fill="hold"/>
                                        <p:tgtEl>
                                          <p:spTgt spid="5127"/>
                                        </p:tgtEl>
                                        <p:attrNameLst>
                                          <p:attrName>style.rotation</p:attrName>
                                        </p:attrNameLst>
                                      </p:cBhvr>
                                      <p:tavLst>
                                        <p:tav tm="0">
                                          <p:val>
                                            <p:fltVal val="360"/>
                                          </p:val>
                                        </p:tav>
                                        <p:tav tm="100000">
                                          <p:val>
                                            <p:fltVal val="0"/>
                                          </p:val>
                                        </p:tav>
                                      </p:tavLst>
                                    </p:anim>
                                    <p:animEffect transition="in" filter="fade">
                                      <p:cBhvr>
                                        <p:cTn id="10" dur="500"/>
                                        <p:tgtEl>
                                          <p:spTgt spid="51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 calcmode="lin" valueType="num">
                                      <p:cBhvr>
                                        <p:cTn id="15" dur="500" fill="hold"/>
                                        <p:tgtEl>
                                          <p:spTgt spid="5124"/>
                                        </p:tgtEl>
                                        <p:attrNameLst>
                                          <p:attrName>ppt_w</p:attrName>
                                        </p:attrNameLst>
                                      </p:cBhvr>
                                      <p:tavLst>
                                        <p:tav tm="0">
                                          <p:val>
                                            <p:fltVal val="0"/>
                                          </p:val>
                                        </p:tav>
                                        <p:tav tm="100000">
                                          <p:val>
                                            <p:strVal val="#ppt_w"/>
                                          </p:val>
                                        </p:tav>
                                      </p:tavLst>
                                    </p:anim>
                                    <p:anim calcmode="lin" valueType="num">
                                      <p:cBhvr>
                                        <p:cTn id="16" dur="500" fill="hold"/>
                                        <p:tgtEl>
                                          <p:spTgt spid="5124"/>
                                        </p:tgtEl>
                                        <p:attrNameLst>
                                          <p:attrName>ppt_h</p:attrName>
                                        </p:attrNameLst>
                                      </p:cBhvr>
                                      <p:tavLst>
                                        <p:tav tm="0">
                                          <p:val>
                                            <p:fltVal val="0"/>
                                          </p:val>
                                        </p:tav>
                                        <p:tav tm="100000">
                                          <p:val>
                                            <p:strVal val="#ppt_h"/>
                                          </p:val>
                                        </p:tav>
                                      </p:tavLst>
                                    </p:anim>
                                    <p:anim calcmode="lin" valueType="num">
                                      <p:cBhvr>
                                        <p:cTn id="17" dur="500" fill="hold"/>
                                        <p:tgtEl>
                                          <p:spTgt spid="5124"/>
                                        </p:tgtEl>
                                        <p:attrNameLst>
                                          <p:attrName>style.rotation</p:attrName>
                                        </p:attrNameLst>
                                      </p:cBhvr>
                                      <p:tavLst>
                                        <p:tav tm="0">
                                          <p:val>
                                            <p:fltVal val="360"/>
                                          </p:val>
                                        </p:tav>
                                        <p:tav tm="100000">
                                          <p:val>
                                            <p:fltVal val="0"/>
                                          </p:val>
                                        </p:tav>
                                      </p:tavLst>
                                    </p:anim>
                                    <p:animEffect transition="in" filter="fade">
                                      <p:cBhvr>
                                        <p:cTn id="18" dur="500"/>
                                        <p:tgtEl>
                                          <p:spTgt spid="51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25"/>
                                        </p:tgtEl>
                                        <p:attrNameLst>
                                          <p:attrName>style.visibility</p:attrName>
                                        </p:attrNameLst>
                                      </p:cBhvr>
                                      <p:to>
                                        <p:strVal val="visible"/>
                                      </p:to>
                                    </p:set>
                                    <p:anim calcmode="lin" valueType="num">
                                      <p:cBhvr additive="base">
                                        <p:cTn id="23" dur="500" fill="hold"/>
                                        <p:tgtEl>
                                          <p:spTgt spid="5125"/>
                                        </p:tgtEl>
                                        <p:attrNameLst>
                                          <p:attrName>ppt_x</p:attrName>
                                        </p:attrNameLst>
                                      </p:cBhvr>
                                      <p:tavLst>
                                        <p:tav tm="0">
                                          <p:val>
                                            <p:strVal val="#ppt_x"/>
                                          </p:val>
                                        </p:tav>
                                        <p:tav tm="100000">
                                          <p:val>
                                            <p:strVal val="#ppt_x"/>
                                          </p:val>
                                        </p:tav>
                                      </p:tavLst>
                                    </p:anim>
                                    <p:anim calcmode="lin" valueType="num">
                                      <p:cBhvr additive="base">
                                        <p:cTn id="24"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5F320504-D6C1-47F0-A39A-7E12ACD1FFE0}"/>
              </a:ext>
            </a:extLst>
          </p:cNvPr>
          <p:cNvSpPr>
            <a:spLocks noGrp="1" noChangeArrowheads="1"/>
          </p:cNvSpPr>
          <p:nvPr>
            <p:ph type="title"/>
          </p:nvPr>
        </p:nvSpPr>
        <p:spPr>
          <a:xfrm>
            <a:off x="395288" y="0"/>
            <a:ext cx="8497887" cy="1143000"/>
          </a:xfrm>
        </p:spPr>
        <p:txBody>
          <a:bodyPr/>
          <a:lstStyle/>
          <a:p>
            <a:r>
              <a:rPr lang="it-IT" altLang="it-IT" sz="3200" dirty="0">
                <a:solidFill>
                  <a:schemeClr val="accent2"/>
                </a:solidFill>
              </a:rPr>
              <a:t>Criosfera</a:t>
            </a:r>
            <a:r>
              <a:rPr lang="pl-PL" altLang="it-IT" sz="3200" dirty="0">
                <a:solidFill>
                  <a:schemeClr val="accent2"/>
                </a:solidFill>
              </a:rPr>
              <a:t>: </a:t>
            </a:r>
            <a:r>
              <a:rPr lang="it-IT" altLang="it-IT" sz="3200" dirty="0">
                <a:solidFill>
                  <a:schemeClr val="accent2"/>
                </a:solidFill>
              </a:rPr>
              <a:t>dove andranno gli orsi bianchi (che sono bianchi solo sopra)</a:t>
            </a:r>
            <a:endParaRPr lang="en-AU" altLang="it-IT" sz="3200" dirty="0">
              <a:solidFill>
                <a:schemeClr val="accent2"/>
              </a:solidFill>
            </a:endParaRPr>
          </a:p>
        </p:txBody>
      </p:sp>
      <p:pic>
        <p:nvPicPr>
          <p:cNvPr id="131075" name="Picture 3">
            <a:extLst>
              <a:ext uri="{FF2B5EF4-FFF2-40B4-BE49-F238E27FC236}">
                <a16:creationId xmlns:a16="http://schemas.microsoft.com/office/drawing/2014/main" id="{B0BF9386-B05C-41E8-8C9B-35C44E947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860000" y="328953"/>
            <a:ext cx="5012210" cy="646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6" name="Text Box 4">
            <a:extLst>
              <a:ext uri="{FF2B5EF4-FFF2-40B4-BE49-F238E27FC236}">
                <a16:creationId xmlns:a16="http://schemas.microsoft.com/office/drawing/2014/main" id="{AB5420B7-2A85-41E5-9F8C-07607F82C10C}"/>
              </a:ext>
            </a:extLst>
          </p:cNvPr>
          <p:cNvSpPr txBox="1">
            <a:spLocks noChangeArrowheads="1"/>
          </p:cNvSpPr>
          <p:nvPr/>
        </p:nvSpPr>
        <p:spPr bwMode="auto">
          <a:xfrm>
            <a:off x="147273" y="6014572"/>
            <a:ext cx="83742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00" i="0" dirty="0"/>
              <a:t>Le gigantesche spaccature di ghiacci dell’Antartide sono effetto </a:t>
            </a:r>
          </a:p>
          <a:p>
            <a:r>
              <a:rPr lang="it-IT" altLang="it-IT" sz="2200" i="0" dirty="0"/>
              <a:t>del riscaldamento globale</a:t>
            </a:r>
            <a:endParaRPr lang="en-AU" altLang="it-IT" sz="2200" dirty="0"/>
          </a:p>
        </p:txBody>
      </p:sp>
      <p:sp>
        <p:nvSpPr>
          <p:cNvPr id="5" name="Text Box 4">
            <a:extLst>
              <a:ext uri="{FF2B5EF4-FFF2-40B4-BE49-F238E27FC236}">
                <a16:creationId xmlns:a16="http://schemas.microsoft.com/office/drawing/2014/main" id="{D40DA3C6-B1B8-407D-A683-CBFA90C6B57D}"/>
              </a:ext>
            </a:extLst>
          </p:cNvPr>
          <p:cNvSpPr txBox="1">
            <a:spLocks noChangeArrowheads="1"/>
          </p:cNvSpPr>
          <p:nvPr/>
        </p:nvSpPr>
        <p:spPr bwMode="auto">
          <a:xfrm>
            <a:off x="2051720" y="1143000"/>
            <a:ext cx="38454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600" i="0" dirty="0">
                <a:solidFill>
                  <a:srgbClr val="0000FF"/>
                </a:solidFill>
              </a:rPr>
              <a:t>‘Physics Today’ </a:t>
            </a:r>
            <a:r>
              <a:rPr lang="en-AU" altLang="it-IT" sz="1600" i="0" dirty="0" err="1">
                <a:solidFill>
                  <a:srgbClr val="0000FF"/>
                </a:solidFill>
              </a:rPr>
              <a:t>numero</a:t>
            </a:r>
            <a:r>
              <a:rPr lang="en-AU" altLang="it-IT" sz="1600" i="0" dirty="0">
                <a:solidFill>
                  <a:srgbClr val="0000FF"/>
                </a:solidFill>
              </a:rPr>
              <a:t> </a:t>
            </a:r>
            <a:r>
              <a:rPr lang="en-AU" altLang="it-IT" sz="1600" i="0" dirty="0" err="1">
                <a:solidFill>
                  <a:srgbClr val="0000FF"/>
                </a:solidFill>
              </a:rPr>
              <a:t>speciale</a:t>
            </a:r>
            <a:r>
              <a:rPr lang="en-AU" altLang="it-IT" sz="1600" i="0" dirty="0">
                <a:solidFill>
                  <a:srgbClr val="0000FF"/>
                </a:solidFill>
              </a:rPr>
              <a:t> “Earth</a:t>
            </a:r>
            <a:r>
              <a:rPr lang="en-AU" altLang="it-IT" sz="2200" i="0" dirty="0"/>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a:hlinkClick r:id="rId2" action="ppaction://program"/>
            <a:extLst>
              <a:ext uri="{FF2B5EF4-FFF2-40B4-BE49-F238E27FC236}">
                <a16:creationId xmlns:a16="http://schemas.microsoft.com/office/drawing/2014/main" id="{2C0C91D9-6D1C-43D5-B629-7CFA93FD5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2247900"/>
            <a:ext cx="3022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50531" name="Picture 3">
            <a:extLst>
              <a:ext uri="{FF2B5EF4-FFF2-40B4-BE49-F238E27FC236}">
                <a16:creationId xmlns:a16="http://schemas.microsoft.com/office/drawing/2014/main" id="{621AB491-970F-4B49-B802-8FA7C726F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46038"/>
            <a:ext cx="9307513" cy="6980238"/>
          </a:xfrm>
          <a:prstGeom prst="rect">
            <a:avLst/>
          </a:prstGeom>
          <a:noFill/>
          <a:extLst>
            <a:ext uri="{909E8E84-426E-40DD-AFC4-6F175D3DCCD1}">
              <a14:hiddenFill xmlns:a14="http://schemas.microsoft.com/office/drawing/2010/main">
                <a:solidFill>
                  <a:srgbClr val="FFFFFF"/>
                </a:solidFill>
              </a14:hiddenFill>
            </a:ext>
          </a:extLst>
        </p:spPr>
      </p:pic>
      <p:sp>
        <p:nvSpPr>
          <p:cNvPr id="150532" name="Tytuł 1">
            <a:extLst>
              <a:ext uri="{FF2B5EF4-FFF2-40B4-BE49-F238E27FC236}">
                <a16:creationId xmlns:a16="http://schemas.microsoft.com/office/drawing/2014/main" id="{AA1FC8D2-9B72-46F7-9FB8-1E87E74F117A}"/>
              </a:ext>
            </a:extLst>
          </p:cNvPr>
          <p:cNvSpPr>
            <a:spLocks noGrp="1"/>
          </p:cNvSpPr>
          <p:nvPr>
            <p:ph type="title" idx="4294967295"/>
          </p:nvPr>
        </p:nvSpPr>
        <p:spPr>
          <a:xfrm>
            <a:off x="468313" y="5715000"/>
            <a:ext cx="8229600" cy="1143000"/>
          </a:xfrm>
        </p:spPr>
        <p:txBody>
          <a:bodyPr/>
          <a:lstStyle/>
          <a:p>
            <a:r>
              <a:rPr lang="pl-PL" altLang="it-IT">
                <a:solidFill>
                  <a:schemeClr val="bg1"/>
                </a:solidFill>
              </a:rPr>
              <a:t>Witamy na Ziemi!</a:t>
            </a:r>
            <a:endParaRPr lang="en-US" altLang="it-IT">
              <a:solidFill>
                <a:schemeClr val="bg1"/>
              </a:solidFill>
            </a:endParaRPr>
          </a:p>
        </p:txBody>
      </p:sp>
      <p:pic>
        <p:nvPicPr>
          <p:cNvPr id="150533" name="Picture 5">
            <a:extLst>
              <a:ext uri="{FF2B5EF4-FFF2-40B4-BE49-F238E27FC236}">
                <a16:creationId xmlns:a16="http://schemas.microsoft.com/office/drawing/2014/main" id="{FB6B1294-729D-478D-9263-8218DC280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0325"/>
            <a:ext cx="9297988"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ytuł 1">
            <a:extLst>
              <a:ext uri="{FF2B5EF4-FFF2-40B4-BE49-F238E27FC236}">
                <a16:creationId xmlns:a16="http://schemas.microsoft.com/office/drawing/2014/main" id="{FC2C4B6D-2352-433D-B346-F53F717F6112}"/>
              </a:ext>
            </a:extLst>
          </p:cNvPr>
          <p:cNvSpPr txBox="1">
            <a:spLocks/>
          </p:cNvSpPr>
          <p:nvPr/>
        </p:nvSpPr>
        <p:spPr bwMode="auto">
          <a:xfrm>
            <a:off x="611560" y="562423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i="0" dirty="0">
                <a:solidFill>
                  <a:schemeClr val="bg1"/>
                </a:solidFill>
              </a:rPr>
              <a:t>Bye-bye blue </a:t>
            </a:r>
            <a:r>
              <a:rPr lang="it-IT" altLang="it-IT" i="0" dirty="0" err="1">
                <a:solidFill>
                  <a:schemeClr val="bg1"/>
                </a:solidFill>
              </a:rPr>
              <a:t>planet</a:t>
            </a:r>
            <a:r>
              <a:rPr lang="pl-PL" altLang="it-IT" i="0" dirty="0">
                <a:solidFill>
                  <a:schemeClr val="bg1"/>
                </a:solidFill>
              </a:rPr>
              <a:t>!</a:t>
            </a:r>
            <a:endParaRPr lang="en-US" altLang="it-IT" i="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0"/>
                                        <p:tgtEl>
                                          <p:spTgt spid="150533"/>
                                        </p:tgtEl>
                                      </p:cBhvr>
                                    </p:animEffect>
                                    <p:set>
                                      <p:cBhvr>
                                        <p:cTn id="7" dur="1" fill="hold">
                                          <p:stCondLst>
                                            <p:cond delay="4999"/>
                                          </p:stCondLst>
                                        </p:cTn>
                                        <p:tgtEl>
                                          <p:spTgt spid="15053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0531"/>
                                        </p:tgtEl>
                                        <p:attrNameLst>
                                          <p:attrName>style.visibility</p:attrName>
                                        </p:attrNameLst>
                                      </p:cBhvr>
                                      <p:to>
                                        <p:strVal val="visible"/>
                                      </p:to>
                                    </p:set>
                                    <p:animEffect transition="in" filter="fade">
                                      <p:cBhvr>
                                        <p:cTn id="12" dur="5000"/>
                                        <p:tgtEl>
                                          <p:spTgt spid="1505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2"/>
                                        </p:tgtEl>
                                        <p:attrNameLst>
                                          <p:attrName>style.visibility</p:attrName>
                                        </p:attrNameLst>
                                      </p:cBhvr>
                                      <p:to>
                                        <p:strVal val="visible"/>
                                      </p:to>
                                    </p:set>
                                    <p:anim calcmode="lin" valueType="num">
                                      <p:cBhvr additive="base">
                                        <p:cTn id="17" dur="500" fill="hold"/>
                                        <p:tgtEl>
                                          <p:spTgt spid="150532"/>
                                        </p:tgtEl>
                                        <p:attrNameLst>
                                          <p:attrName>ppt_x</p:attrName>
                                        </p:attrNameLst>
                                      </p:cBhvr>
                                      <p:tavLst>
                                        <p:tav tm="0">
                                          <p:val>
                                            <p:strVal val="#ppt_x"/>
                                          </p:val>
                                        </p:tav>
                                        <p:tav tm="100000">
                                          <p:val>
                                            <p:strVal val="#ppt_x"/>
                                          </p:val>
                                        </p:tav>
                                      </p:tavLst>
                                    </p:anim>
                                    <p:anim calcmode="lin" valueType="num">
                                      <p:cBhvr additive="base">
                                        <p:cTn id="18" dur="500" fill="hold"/>
                                        <p:tgtEl>
                                          <p:spTgt spid="1505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hlinkClick r:id="rId2" action="ppaction://program"/>
            <a:extLst>
              <a:ext uri="{FF2B5EF4-FFF2-40B4-BE49-F238E27FC236}">
                <a16:creationId xmlns:a16="http://schemas.microsoft.com/office/drawing/2014/main" id="{4D7BC4B4-2F34-4E63-8D12-ED44B5A8C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2247900"/>
            <a:ext cx="30226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a:extLst>
              <a:ext uri="{FF2B5EF4-FFF2-40B4-BE49-F238E27FC236}">
                <a16:creationId xmlns:a16="http://schemas.microsoft.com/office/drawing/2014/main" id="{8E6D443D-3184-4C0B-8040-2E10CAACF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46038"/>
            <a:ext cx="9307513" cy="6980238"/>
          </a:xfrm>
          <a:prstGeom prst="rect">
            <a:avLst/>
          </a:prstGeom>
          <a:noFill/>
          <a:extLst>
            <a:ext uri="{909E8E84-426E-40DD-AFC4-6F175D3DCCD1}">
              <a14:hiddenFill xmlns:a14="http://schemas.microsoft.com/office/drawing/2010/main">
                <a:solidFill>
                  <a:srgbClr val="FFFFFF"/>
                </a:solidFill>
              </a14:hiddenFill>
            </a:ext>
          </a:extLst>
        </p:spPr>
      </p:pic>
      <p:sp>
        <p:nvSpPr>
          <p:cNvPr id="28676" name="Tytuł 1">
            <a:extLst>
              <a:ext uri="{FF2B5EF4-FFF2-40B4-BE49-F238E27FC236}">
                <a16:creationId xmlns:a16="http://schemas.microsoft.com/office/drawing/2014/main" id="{47E5A460-AF42-4582-B0D2-6F58FAF09C53}"/>
              </a:ext>
            </a:extLst>
          </p:cNvPr>
          <p:cNvSpPr>
            <a:spLocks noGrp="1"/>
          </p:cNvSpPr>
          <p:nvPr>
            <p:ph type="title" idx="4294967295"/>
          </p:nvPr>
        </p:nvSpPr>
        <p:spPr>
          <a:xfrm>
            <a:off x="468313" y="5715000"/>
            <a:ext cx="8229600" cy="1143000"/>
          </a:xfrm>
        </p:spPr>
        <p:txBody>
          <a:bodyPr/>
          <a:lstStyle/>
          <a:p>
            <a:r>
              <a:rPr lang="it-IT" altLang="it-IT" dirty="0">
                <a:solidFill>
                  <a:schemeClr val="bg1"/>
                </a:solidFill>
              </a:rPr>
              <a:t>Benvenuti sulla Terra!</a:t>
            </a:r>
            <a:endParaRPr lang="en-US" alt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50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 calcmode="lin" valueType="num">
                                      <p:cBhvr additive="base">
                                        <p:cTn id="12" dur="500" fill="hold"/>
                                        <p:tgtEl>
                                          <p:spTgt spid="28676"/>
                                        </p:tgtEl>
                                        <p:attrNameLst>
                                          <p:attrName>ppt_x</p:attrName>
                                        </p:attrNameLst>
                                      </p:cBhvr>
                                      <p:tavLst>
                                        <p:tav tm="0">
                                          <p:val>
                                            <p:strVal val="#ppt_x"/>
                                          </p:val>
                                        </p:tav>
                                        <p:tav tm="100000">
                                          <p:val>
                                            <p:strVal val="#ppt_x"/>
                                          </p:val>
                                        </p:tav>
                                      </p:tavLst>
                                    </p:anim>
                                    <p:anim calcmode="lin" valueType="num">
                                      <p:cBhvr additive="base">
                                        <p:cTn id="13"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91FC96-53D9-46DF-9BCE-F36181E2FFF1}"/>
              </a:ext>
            </a:extLst>
          </p:cNvPr>
          <p:cNvSpPr>
            <a:spLocks noGrp="1"/>
          </p:cNvSpPr>
          <p:nvPr>
            <p:ph type="title"/>
          </p:nvPr>
        </p:nvSpPr>
        <p:spPr/>
        <p:txBody>
          <a:bodyPr/>
          <a:lstStyle/>
          <a:p>
            <a:r>
              <a:rPr lang="it-IT" sz="3600" dirty="0"/>
              <a:t>Queste esplosioni diventano fornaci per gli elementi chimici pesanti</a:t>
            </a:r>
          </a:p>
        </p:txBody>
      </p:sp>
      <p:sp>
        <p:nvSpPr>
          <p:cNvPr id="5" name="CasellaDiTesto 4">
            <a:extLst>
              <a:ext uri="{FF2B5EF4-FFF2-40B4-BE49-F238E27FC236}">
                <a16:creationId xmlns:a16="http://schemas.microsoft.com/office/drawing/2014/main" id="{7F458657-2301-4C8C-92C4-A11768CDAA41}"/>
              </a:ext>
            </a:extLst>
          </p:cNvPr>
          <p:cNvSpPr txBox="1"/>
          <p:nvPr/>
        </p:nvSpPr>
        <p:spPr>
          <a:xfrm>
            <a:off x="214401" y="5832238"/>
            <a:ext cx="8715198" cy="861774"/>
          </a:xfrm>
          <a:prstGeom prst="rect">
            <a:avLst/>
          </a:prstGeom>
          <a:noFill/>
        </p:spPr>
        <p:txBody>
          <a:bodyPr wrap="square">
            <a:spAutoFit/>
          </a:bodyPr>
          <a:lstStyle/>
          <a:p>
            <a:r>
              <a:rPr lang="it-IT" b="1" dirty="0">
                <a:hlinkClick r:id="rId2"/>
              </a:rPr>
              <a:t>https://youtu.be/iMtT-4fTkjQ</a:t>
            </a:r>
            <a:endParaRPr lang="it-IT" b="1" dirty="0"/>
          </a:p>
          <a:p>
            <a:r>
              <a:rPr lang="it-IT" sz="1600" dirty="0">
                <a:hlinkClick r:id="rId3"/>
              </a:rPr>
              <a:t>https://www.universetoday.com/153993/astronomers-watch-a-star-die-and-then-explode-as-a-supernova/</a:t>
            </a:r>
            <a:endParaRPr lang="it-IT" sz="1600" dirty="0"/>
          </a:p>
        </p:txBody>
      </p:sp>
      <p:pic>
        <p:nvPicPr>
          <p:cNvPr id="101378" name="Picture 2">
            <a:extLst>
              <a:ext uri="{FF2B5EF4-FFF2-40B4-BE49-F238E27FC236}">
                <a16:creationId xmlns:a16="http://schemas.microsoft.com/office/drawing/2014/main" id="{2104852E-1A28-4103-9F7F-2056B2C3C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223" y="1433677"/>
            <a:ext cx="4863614" cy="3068468"/>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2C9A7366-93BA-42B5-AABA-D5DF7ED8F205}"/>
              </a:ext>
            </a:extLst>
          </p:cNvPr>
          <p:cNvSpPr txBox="1"/>
          <p:nvPr/>
        </p:nvSpPr>
        <p:spPr>
          <a:xfrm>
            <a:off x="422309" y="4518185"/>
            <a:ext cx="8225443" cy="1200329"/>
          </a:xfrm>
          <a:prstGeom prst="rect">
            <a:avLst/>
          </a:prstGeom>
          <a:noFill/>
        </p:spPr>
        <p:txBody>
          <a:bodyPr wrap="square">
            <a:spAutoFit/>
          </a:bodyPr>
          <a:lstStyle/>
          <a:p>
            <a:r>
              <a:rPr lang="it-IT" altLang="it-IT" sz="2400" i="0" dirty="0"/>
              <a:t>La stelle si spegne e collassa su sé stessa. Elementi chimici, sotto un’enorme pressione, si fondono, in elementi più pesanti, come rame, selenio, piombo, e anche uranio </a:t>
            </a:r>
            <a:endParaRPr lang="it-IT" sz="2400" dirty="0"/>
          </a:p>
        </p:txBody>
      </p:sp>
    </p:spTree>
    <p:extLst>
      <p:ext uri="{BB962C8B-B14F-4D97-AF65-F5344CB8AC3E}">
        <p14:creationId xmlns:p14="http://schemas.microsoft.com/office/powerpoint/2010/main" val="15245301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9D751CD-03B5-4986-B32C-C840E39342EC}"/>
              </a:ext>
            </a:extLst>
          </p:cNvPr>
          <p:cNvSpPr>
            <a:spLocks noGrp="1" noChangeArrowheads="1"/>
          </p:cNvSpPr>
          <p:nvPr>
            <p:ph type="title"/>
          </p:nvPr>
        </p:nvSpPr>
        <p:spPr>
          <a:xfrm>
            <a:off x="395288" y="-157163"/>
            <a:ext cx="4608512" cy="1143001"/>
          </a:xfrm>
        </p:spPr>
        <p:txBody>
          <a:bodyPr/>
          <a:lstStyle/>
          <a:p>
            <a:r>
              <a:rPr lang="it-IT" altLang="it-IT" sz="4000" dirty="0"/>
              <a:t>Trentino...</a:t>
            </a:r>
            <a:endParaRPr lang="en-AU" altLang="it-IT" sz="4000" dirty="0"/>
          </a:p>
        </p:txBody>
      </p:sp>
      <p:pic>
        <p:nvPicPr>
          <p:cNvPr id="61445" name="Picture 5">
            <a:extLst>
              <a:ext uri="{FF2B5EF4-FFF2-40B4-BE49-F238E27FC236}">
                <a16:creationId xmlns:a16="http://schemas.microsoft.com/office/drawing/2014/main" id="{39C26A98-5974-4FF7-80A0-CB743F664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92150"/>
            <a:ext cx="3743325" cy="2806700"/>
          </a:xfrm>
          <a:prstGeom prst="rect">
            <a:avLst/>
          </a:prstGeom>
          <a:noFill/>
          <a:extLst>
            <a:ext uri="{909E8E84-426E-40DD-AFC4-6F175D3DCCD1}">
              <a14:hiddenFill xmlns:a14="http://schemas.microsoft.com/office/drawing/2010/main">
                <a:solidFill>
                  <a:srgbClr val="FFFFFF"/>
                </a:solidFill>
              </a14:hiddenFill>
            </a:ext>
          </a:extLst>
        </p:spPr>
      </p:pic>
      <p:pic>
        <p:nvPicPr>
          <p:cNvPr id="61446" name="Picture 6">
            <a:extLst>
              <a:ext uri="{FF2B5EF4-FFF2-40B4-BE49-F238E27FC236}">
                <a16:creationId xmlns:a16="http://schemas.microsoft.com/office/drawing/2014/main" id="{1ABE6A95-8348-4536-9D9A-08023AE16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60350"/>
            <a:ext cx="4318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a:extLst>
              <a:ext uri="{FF2B5EF4-FFF2-40B4-BE49-F238E27FC236}">
                <a16:creationId xmlns:a16="http://schemas.microsoft.com/office/drawing/2014/main" id="{BDA185DC-0947-494B-B68E-8A4ED604B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673475"/>
            <a:ext cx="4032250" cy="3024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E23CBED-22FE-4EE0-8561-89B0CC9F910F}"/>
              </a:ext>
            </a:extLst>
          </p:cNvPr>
          <p:cNvSpPr>
            <a:spLocks noGrp="1" noChangeArrowheads="1"/>
          </p:cNvSpPr>
          <p:nvPr>
            <p:ph type="title"/>
          </p:nvPr>
        </p:nvSpPr>
        <p:spPr/>
        <p:txBody>
          <a:bodyPr/>
          <a:lstStyle/>
          <a:p>
            <a:r>
              <a:rPr lang="it-IT" altLang="it-IT" sz="3600" dirty="0"/>
              <a:t>Qual è l’età della Terra?</a:t>
            </a:r>
            <a:endParaRPr lang="pl-PL" altLang="it-IT" sz="3600" dirty="0"/>
          </a:p>
        </p:txBody>
      </p:sp>
      <p:pic>
        <p:nvPicPr>
          <p:cNvPr id="48131" name="Picture 3">
            <a:extLst>
              <a:ext uri="{FF2B5EF4-FFF2-40B4-BE49-F238E27FC236}">
                <a16:creationId xmlns:a16="http://schemas.microsoft.com/office/drawing/2014/main" id="{E6A6CE4D-84E2-4990-BB4B-375BB967A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06" y="1341438"/>
            <a:ext cx="4785216" cy="391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2" name="Oval 4">
            <a:extLst>
              <a:ext uri="{FF2B5EF4-FFF2-40B4-BE49-F238E27FC236}">
                <a16:creationId xmlns:a16="http://schemas.microsoft.com/office/drawing/2014/main" id="{308A84D0-F912-4048-8B5C-A3A6A1BC0B36}"/>
              </a:ext>
            </a:extLst>
          </p:cNvPr>
          <p:cNvSpPr>
            <a:spLocks noChangeArrowheads="1"/>
          </p:cNvSpPr>
          <p:nvPr/>
        </p:nvSpPr>
        <p:spPr bwMode="auto">
          <a:xfrm>
            <a:off x="2843808" y="1341438"/>
            <a:ext cx="1368425" cy="6477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3" name="Text Box 5">
            <a:extLst>
              <a:ext uri="{FF2B5EF4-FFF2-40B4-BE49-F238E27FC236}">
                <a16:creationId xmlns:a16="http://schemas.microsoft.com/office/drawing/2014/main" id="{62E3F753-7287-470C-8ABE-5B2B267B7741}"/>
              </a:ext>
            </a:extLst>
          </p:cNvPr>
          <p:cNvSpPr txBox="1">
            <a:spLocks noChangeArrowheads="1"/>
          </p:cNvSpPr>
          <p:nvPr/>
        </p:nvSpPr>
        <p:spPr bwMode="auto">
          <a:xfrm>
            <a:off x="250825" y="6218238"/>
            <a:ext cx="88931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100"/>
              <a:t>Science </a:t>
            </a:r>
            <a:r>
              <a:rPr lang="en-US" altLang="it-IT" sz="1100" b="1" i="0"/>
              <a:t>321</a:t>
            </a:r>
            <a:r>
              <a:rPr lang="en-US" altLang="it-IT" sz="1100" i="0"/>
              <a:t>, 1828 (2008);</a:t>
            </a:r>
            <a:r>
              <a:rPr lang="pl-PL" altLang="it-IT" sz="1100" i="0"/>
              <a:t> </a:t>
            </a:r>
            <a:r>
              <a:rPr lang="en-US" altLang="it-IT" sz="1100" i="0"/>
              <a:t>Jonathan O'Neil</a:t>
            </a:r>
            <a:r>
              <a:rPr lang="en-US" altLang="it-IT" sz="1100"/>
              <a:t>, et al.</a:t>
            </a:r>
            <a:r>
              <a:rPr lang="pl-PL" altLang="it-IT" sz="1100"/>
              <a:t> </a:t>
            </a:r>
            <a:r>
              <a:rPr lang="en-US" altLang="it-IT" sz="1100" b="1" i="0"/>
              <a:t>Neodymium-142 Evidence</a:t>
            </a:r>
            <a:r>
              <a:rPr lang="pl-PL" altLang="it-IT" sz="1100" b="1" i="0"/>
              <a:t> </a:t>
            </a:r>
            <a:r>
              <a:rPr lang="en-US" altLang="it-IT" sz="1100" b="1" i="0"/>
              <a:t>for Hadean Mafic Crust</a:t>
            </a:r>
            <a:endParaRPr lang="en-US" altLang="it-IT" sz="1100" i="0"/>
          </a:p>
          <a:p>
            <a:r>
              <a:rPr lang="en-US" altLang="it-IT" sz="1100"/>
              <a:t>Science </a:t>
            </a:r>
            <a:r>
              <a:rPr lang="en-US" altLang="it-IT" sz="1100" b="1" i="0"/>
              <a:t>309</a:t>
            </a:r>
            <a:r>
              <a:rPr lang="en-US" altLang="it-IT" sz="1100" i="0"/>
              <a:t>, 576 (2005);</a:t>
            </a:r>
            <a:r>
              <a:rPr lang="pl-PL" altLang="it-IT" sz="1100" i="0"/>
              <a:t> </a:t>
            </a:r>
            <a:r>
              <a:rPr lang="en-US" altLang="it-IT" sz="1100" i="0"/>
              <a:t>M. Boyet</a:t>
            </a:r>
            <a:r>
              <a:rPr lang="en-US" altLang="it-IT" sz="1100"/>
              <a:t>, et al.</a:t>
            </a:r>
            <a:r>
              <a:rPr lang="pl-PL" altLang="it-IT" sz="1100"/>
              <a:t> </a:t>
            </a:r>
            <a:r>
              <a:rPr lang="en-US" altLang="it-IT" sz="1100" b="1" i="0"/>
              <a:t>Silicate Earth</a:t>
            </a:r>
            <a:r>
              <a:rPr lang="pl-PL" altLang="it-IT" sz="1100" b="1" i="0"/>
              <a:t> </a:t>
            </a:r>
            <a:r>
              <a:rPr lang="en-US" altLang="it-IT" sz="1100" b="1" i="0"/>
              <a:t>142Nd Evidence for Early (&gt;4.53 Ga) Global Differentiation of the</a:t>
            </a:r>
            <a:r>
              <a:rPr lang="pl-PL" altLang="it-IT" sz="1100" b="1" i="0"/>
              <a:t> </a:t>
            </a:r>
            <a:r>
              <a:rPr lang="en-US" altLang="it-IT" sz="1100" b="1" i="0"/>
              <a:t>Silicate Earth</a:t>
            </a:r>
          </a:p>
        </p:txBody>
      </p:sp>
      <p:sp>
        <p:nvSpPr>
          <p:cNvPr id="9" name="CasellaDiTesto 8">
            <a:extLst>
              <a:ext uri="{FF2B5EF4-FFF2-40B4-BE49-F238E27FC236}">
                <a16:creationId xmlns:a16="http://schemas.microsoft.com/office/drawing/2014/main" id="{5338D886-2990-4F88-A721-5DA46B8F69AB}"/>
              </a:ext>
            </a:extLst>
          </p:cNvPr>
          <p:cNvSpPr txBox="1"/>
          <p:nvPr/>
        </p:nvSpPr>
        <p:spPr>
          <a:xfrm>
            <a:off x="5156730" y="1413884"/>
            <a:ext cx="3879766" cy="4493538"/>
          </a:xfrm>
          <a:prstGeom prst="rect">
            <a:avLst/>
          </a:prstGeom>
          <a:noFill/>
        </p:spPr>
        <p:txBody>
          <a:bodyPr wrap="square">
            <a:spAutoFit/>
          </a:bodyPr>
          <a:lstStyle/>
          <a:p>
            <a:r>
              <a:rPr lang="it-IT" sz="2200" i="0" dirty="0"/>
              <a:t>Sapendo, che da chilo-grammo di uranio in 4,5 miliardi d’anni riamane esattamente ½ kg di esso    (e il resto si è trasformato in piombo), possiamo misurare le quantità di uranio e di piombo in un campione di roccia e risalire quando quell’uranio si è formato. </a:t>
            </a:r>
            <a:r>
              <a:rPr lang="it-IT" sz="2200" i="0" dirty="0">
                <a:solidFill>
                  <a:srgbClr val="800080"/>
                </a:solidFill>
              </a:rPr>
              <a:t>Tutte le stime concordano: l’età della Terra è di </a:t>
            </a:r>
            <a:r>
              <a:rPr lang="it-IT" sz="2200" b="1" i="0" dirty="0">
                <a:solidFill>
                  <a:srgbClr val="800080"/>
                </a:solidFill>
              </a:rPr>
              <a:t>4,567 mld </a:t>
            </a:r>
            <a:r>
              <a:rPr lang="it-IT" sz="2200" i="0" dirty="0">
                <a:solidFill>
                  <a:srgbClr val="800080"/>
                </a:solidFill>
              </a:rPr>
              <a:t>d’anni. </a:t>
            </a:r>
          </a:p>
        </p:txBody>
      </p:sp>
      <p:sp>
        <p:nvSpPr>
          <p:cNvPr id="11" name="CasellaDiTesto 10">
            <a:extLst>
              <a:ext uri="{FF2B5EF4-FFF2-40B4-BE49-F238E27FC236}">
                <a16:creationId xmlns:a16="http://schemas.microsoft.com/office/drawing/2014/main" id="{B02BFFED-B0C8-4E8C-9DB7-BF5DED4C2A91}"/>
              </a:ext>
            </a:extLst>
          </p:cNvPr>
          <p:cNvSpPr txBox="1"/>
          <p:nvPr/>
        </p:nvSpPr>
        <p:spPr>
          <a:xfrm>
            <a:off x="369350" y="5252223"/>
            <a:ext cx="4588328" cy="646331"/>
          </a:xfrm>
          <a:prstGeom prst="rect">
            <a:avLst/>
          </a:prstGeom>
          <a:noFill/>
        </p:spPr>
        <p:txBody>
          <a:bodyPr wrap="square">
            <a:spAutoFit/>
          </a:bodyPr>
          <a:lstStyle/>
          <a:p>
            <a:r>
              <a:rPr lang="it-IT" i="0" dirty="0"/>
              <a:t>Qui furono studiati altri elementi chimici </a:t>
            </a:r>
          </a:p>
          <a:p>
            <a:r>
              <a:rPr lang="it-IT" i="0" dirty="0"/>
              <a:t>radioattivi: niobio e samario</a:t>
            </a:r>
            <a:endParaRPr lang="it-IT"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3" name="Picture 7">
            <a:extLst>
              <a:ext uri="{FF2B5EF4-FFF2-40B4-BE49-F238E27FC236}">
                <a16:creationId xmlns:a16="http://schemas.microsoft.com/office/drawing/2014/main" id="{482533CE-7678-40C3-A95A-FDA3D2E1A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466" y="1196752"/>
            <a:ext cx="4224283" cy="3586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2" name="Picture 6">
            <a:extLst>
              <a:ext uri="{FF2B5EF4-FFF2-40B4-BE49-F238E27FC236}">
                <a16:creationId xmlns:a16="http://schemas.microsoft.com/office/drawing/2014/main" id="{D17D76FC-F822-41F7-ADDF-FCDF24A15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 y="1285264"/>
            <a:ext cx="4897438" cy="206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4" name="Text Box 8">
            <a:extLst>
              <a:ext uri="{FF2B5EF4-FFF2-40B4-BE49-F238E27FC236}">
                <a16:creationId xmlns:a16="http://schemas.microsoft.com/office/drawing/2014/main" id="{2E01D9EF-778D-4C48-8D3A-2369949308A7}"/>
              </a:ext>
            </a:extLst>
          </p:cNvPr>
          <p:cNvSpPr txBox="1">
            <a:spLocks noChangeArrowheads="1"/>
          </p:cNvSpPr>
          <p:nvPr/>
        </p:nvSpPr>
        <p:spPr bwMode="auto">
          <a:xfrm>
            <a:off x="107504" y="3466213"/>
            <a:ext cx="41905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i="0" dirty="0"/>
              <a:t>Acasta gneiss</a:t>
            </a:r>
            <a:r>
              <a:rPr lang="it-IT" altLang="it-IT" sz="2400" i="0" dirty="0"/>
              <a:t>: 4,2 mld d’anni</a:t>
            </a:r>
            <a:endParaRPr lang="en-AU" altLang="it-IT" sz="2400" i="0" dirty="0"/>
          </a:p>
        </p:txBody>
      </p:sp>
      <p:pic>
        <p:nvPicPr>
          <p:cNvPr id="101387" name="Picture 11">
            <a:extLst>
              <a:ext uri="{FF2B5EF4-FFF2-40B4-BE49-F238E27FC236}">
                <a16:creationId xmlns:a16="http://schemas.microsoft.com/office/drawing/2014/main" id="{B0A4C4EF-7642-409A-8D19-1D8DCD84D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7" y="4040779"/>
            <a:ext cx="3363912" cy="2524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434E7361-E0E7-49E3-9ADC-36F36A324361}"/>
              </a:ext>
            </a:extLst>
          </p:cNvPr>
          <p:cNvSpPr txBox="1">
            <a:spLocks noChangeArrowheads="1"/>
          </p:cNvSpPr>
          <p:nvPr/>
        </p:nvSpPr>
        <p:spPr>
          <a:xfrm>
            <a:off x="457200" y="274638"/>
            <a:ext cx="8229600" cy="1143000"/>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it-IT" sz="3600" i="0" dirty="0"/>
              <a:t>Quali sono le rocce più antiche?</a:t>
            </a:r>
            <a:endParaRPr lang="pl-PL" altLang="it-IT" sz="3600" i="0" dirty="0"/>
          </a:p>
        </p:txBody>
      </p:sp>
      <p:sp>
        <p:nvSpPr>
          <p:cNvPr id="9" name="CasellaDiTesto 8">
            <a:extLst>
              <a:ext uri="{FF2B5EF4-FFF2-40B4-BE49-F238E27FC236}">
                <a16:creationId xmlns:a16="http://schemas.microsoft.com/office/drawing/2014/main" id="{05ADE921-015E-437F-8CFF-30AC95600A3E}"/>
              </a:ext>
            </a:extLst>
          </p:cNvPr>
          <p:cNvSpPr txBox="1"/>
          <p:nvPr/>
        </p:nvSpPr>
        <p:spPr>
          <a:xfrm>
            <a:off x="3638377" y="4765283"/>
            <a:ext cx="5432371" cy="2031325"/>
          </a:xfrm>
          <a:prstGeom prst="rect">
            <a:avLst/>
          </a:prstGeom>
          <a:noFill/>
        </p:spPr>
        <p:txBody>
          <a:bodyPr wrap="square">
            <a:spAutoFit/>
          </a:bodyPr>
          <a:lstStyle/>
          <a:p>
            <a:r>
              <a:rPr lang="it-IT" sz="1400" b="0" i="0" dirty="0">
                <a:solidFill>
                  <a:srgbClr val="202122"/>
                </a:solidFill>
                <a:effectLst/>
                <a:latin typeface="Arial" panose="020B0604020202020204" pitchFamily="34" charset="0"/>
              </a:rPr>
              <a:t>Nel corso del </a:t>
            </a:r>
            <a:r>
              <a:rPr lang="it-IT" sz="1400" b="0" i="0" u="none" strike="noStrike" dirty="0">
                <a:solidFill>
                  <a:srgbClr val="0645AD"/>
                </a:solidFill>
                <a:effectLst/>
                <a:latin typeface="Arial" panose="020B0604020202020204" pitchFamily="34" charset="0"/>
                <a:hlinkClick r:id="rId6" tooltip="Paleozoico"/>
              </a:rPr>
              <a:t>Paleozoico</a:t>
            </a:r>
            <a:r>
              <a:rPr lang="it-IT" sz="1400" b="0" i="0" dirty="0">
                <a:solidFill>
                  <a:srgbClr val="202122"/>
                </a:solidFill>
                <a:effectLst/>
                <a:latin typeface="Arial" panose="020B0604020202020204" pitchFamily="34" charset="0"/>
              </a:rPr>
              <a:t>, da 540 a 250 milioni di anni fa, la regione è stata interessata da alcuni importanti eventi geologici che hanno portato alla formazione del cosiddetto basamento paleozoico sardo-corso, che costituisce un'imponente e complessa formazione geologica costituita fondamentalmente da rocce metamorfiche, genericamente indicate come "scisti", e rocce intrusive della serie alcalina e della serie alcali-calcica, genericamente indicate come "graniti"</a:t>
            </a:r>
          </a:p>
          <a:p>
            <a:r>
              <a:rPr lang="it-IT" sz="1400" dirty="0"/>
              <a:t>https://it.wikipedia.org/wiki/Geologia_della_Sardegna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9B420F7-6213-462F-89C4-EC1C52BB6E60}"/>
              </a:ext>
            </a:extLst>
          </p:cNvPr>
          <p:cNvSpPr>
            <a:spLocks noGrp="1" noChangeArrowheads="1"/>
          </p:cNvSpPr>
          <p:nvPr>
            <p:ph type="title"/>
          </p:nvPr>
        </p:nvSpPr>
        <p:spPr>
          <a:xfrm>
            <a:off x="457200" y="274638"/>
            <a:ext cx="8507413" cy="1143000"/>
          </a:xfrm>
        </p:spPr>
        <p:txBody>
          <a:bodyPr/>
          <a:lstStyle/>
          <a:p>
            <a:pPr algn="l"/>
            <a:r>
              <a:rPr lang="en-AU" altLang="it-IT" sz="3600" dirty="0"/>
              <a:t>La Luna – il nostro companion (satellite) da (quasi) sempre</a:t>
            </a:r>
          </a:p>
        </p:txBody>
      </p:sp>
      <p:pic>
        <p:nvPicPr>
          <p:cNvPr id="73732" name="Picture 4">
            <a:extLst>
              <a:ext uri="{FF2B5EF4-FFF2-40B4-BE49-F238E27FC236}">
                <a16:creationId xmlns:a16="http://schemas.microsoft.com/office/drawing/2014/main" id="{159F60B5-553A-4BE0-A3B8-F264526AA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868" y="1416015"/>
            <a:ext cx="2574433" cy="2506587"/>
          </a:xfrm>
          <a:prstGeom prst="rect">
            <a:avLst/>
          </a:prstGeom>
          <a:noFill/>
          <a:extLst>
            <a:ext uri="{909E8E84-426E-40DD-AFC4-6F175D3DCCD1}">
              <a14:hiddenFill xmlns:a14="http://schemas.microsoft.com/office/drawing/2010/main">
                <a:solidFill>
                  <a:srgbClr val="FFFFFF"/>
                </a:solidFill>
              </a14:hiddenFill>
            </a:ext>
          </a:extLst>
        </p:spPr>
      </p:pic>
      <p:sp>
        <p:nvSpPr>
          <p:cNvPr id="73733" name="Rectangle 5">
            <a:extLst>
              <a:ext uri="{FF2B5EF4-FFF2-40B4-BE49-F238E27FC236}">
                <a16:creationId xmlns:a16="http://schemas.microsoft.com/office/drawing/2014/main" id="{7AFFF082-EB81-426A-8699-77B5C06052B0}"/>
              </a:ext>
            </a:extLst>
          </p:cNvPr>
          <p:cNvSpPr>
            <a:spLocks noChangeArrowheads="1"/>
          </p:cNvSpPr>
          <p:nvPr/>
        </p:nvSpPr>
        <p:spPr bwMode="auto">
          <a:xfrm>
            <a:off x="1365868" y="3922602"/>
            <a:ext cx="20415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800" i="0" dirty="0"/>
              <a:t>http://en.wikipedia.org/wiki/Lunar_eclipse</a:t>
            </a:r>
          </a:p>
        </p:txBody>
      </p:sp>
      <p:pic>
        <p:nvPicPr>
          <p:cNvPr id="73735" name="Picture 7">
            <a:extLst>
              <a:ext uri="{FF2B5EF4-FFF2-40B4-BE49-F238E27FC236}">
                <a16:creationId xmlns:a16="http://schemas.microsoft.com/office/drawing/2014/main" id="{AFDEA515-8803-4D6F-9FCD-8423A9471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1584" y="1028480"/>
            <a:ext cx="3594595" cy="3442691"/>
          </a:xfrm>
          <a:prstGeom prst="rect">
            <a:avLst/>
          </a:prstGeom>
          <a:noFill/>
          <a:extLst>
            <a:ext uri="{909E8E84-426E-40DD-AFC4-6F175D3DCCD1}">
              <a14:hiddenFill xmlns:a14="http://schemas.microsoft.com/office/drawing/2010/main">
                <a:solidFill>
                  <a:srgbClr val="FFFFFF"/>
                </a:solidFill>
              </a14:hiddenFill>
            </a:ext>
          </a:extLst>
        </p:spPr>
      </p:pic>
      <p:sp>
        <p:nvSpPr>
          <p:cNvPr id="73736" name="Text Box 8">
            <a:extLst>
              <a:ext uri="{FF2B5EF4-FFF2-40B4-BE49-F238E27FC236}">
                <a16:creationId xmlns:a16="http://schemas.microsoft.com/office/drawing/2014/main" id="{D0AA4AE3-2D52-44D8-AD59-EDC41217ED85}"/>
              </a:ext>
            </a:extLst>
          </p:cNvPr>
          <p:cNvSpPr txBox="1">
            <a:spLocks noChangeArrowheads="1"/>
          </p:cNvSpPr>
          <p:nvPr/>
        </p:nvSpPr>
        <p:spPr bwMode="auto">
          <a:xfrm>
            <a:off x="187385" y="4710945"/>
            <a:ext cx="914501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100" i="0" dirty="0"/>
              <a:t>La Terra si è formata quasi subito (in 10 mln d’anni) dopo l’esplosione della supernova </a:t>
            </a:r>
            <a:r>
              <a:rPr lang="it-IT" altLang="it-IT" sz="2100" i="0" dirty="0" err="1"/>
              <a:t>pra</a:t>
            </a:r>
            <a:r>
              <a:rPr lang="it-IT" altLang="it-IT" sz="2100" i="0" dirty="0"/>
              <a:t>-Sole: un meteorite su un meteorite, ed essa si formò.  </a:t>
            </a:r>
          </a:p>
          <a:p>
            <a:r>
              <a:rPr lang="it-IT" altLang="it-IT" sz="2100" i="0" dirty="0"/>
              <a:t>Circa 100 mln dopo la sua formazione, un oggetto cosmico delle dimensioni del Marte ha urtato la Terra, ancora semi-liquida.</a:t>
            </a:r>
          </a:p>
          <a:p>
            <a:r>
              <a:rPr lang="it-IT" altLang="it-IT" sz="2100" i="0" dirty="0"/>
              <a:t>Una gigantesca goccia di lava si staccò e si consolidò in 24 ore.</a:t>
            </a:r>
          </a:p>
          <a:p>
            <a:r>
              <a:rPr lang="it-IT" altLang="it-IT" sz="2100" i="0" dirty="0"/>
              <a:t>Fu la giornata più terribile nella storia del nostro pianeta.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73735"/>
                                        </p:tgtEl>
                                        <p:attrNameLst>
                                          <p:attrName>style.visibility</p:attrName>
                                        </p:attrNameLst>
                                      </p:cBhvr>
                                      <p:to>
                                        <p:strVal val="visible"/>
                                      </p:to>
                                    </p:set>
                                    <p:anim calcmode="lin" valueType="num">
                                      <p:cBhvr>
                                        <p:cTn id="7" dur="1000" fill="hold"/>
                                        <p:tgtEl>
                                          <p:spTgt spid="7373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7373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73735"/>
                                        </p:tgtEl>
                                        <p:attrNameLst>
                                          <p:attrName>ppt_y</p:attrName>
                                        </p:attrNameLst>
                                      </p:cBhvr>
                                      <p:tavLst>
                                        <p:tav tm="0">
                                          <p:val>
                                            <p:strVal val="#ppt_y"/>
                                          </p:val>
                                        </p:tav>
                                        <p:tav tm="100000">
                                          <p:val>
                                            <p:strVal val="#ppt_y"/>
                                          </p:val>
                                        </p:tav>
                                      </p:tavLst>
                                    </p:anim>
                                    <p:animEffect transition="in" filter="fade">
                                      <p:cBhvr>
                                        <p:cTn id="10" dur="10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DEBD3B9-8446-4E41-91A4-AA0965C51ED4}"/>
              </a:ext>
            </a:extLst>
          </p:cNvPr>
          <p:cNvSpPr>
            <a:spLocks noGrp="1" noChangeArrowheads="1"/>
          </p:cNvSpPr>
          <p:nvPr>
            <p:ph type="title"/>
          </p:nvPr>
        </p:nvSpPr>
        <p:spPr>
          <a:xfrm>
            <a:off x="-749300" y="36045"/>
            <a:ext cx="8229600" cy="1143000"/>
          </a:xfrm>
        </p:spPr>
        <p:txBody>
          <a:bodyPr/>
          <a:lstStyle/>
          <a:p>
            <a:r>
              <a:rPr lang="pl-PL" altLang="it-IT" sz="3600" dirty="0"/>
              <a:t>„Satelite” = </a:t>
            </a:r>
            <a:r>
              <a:rPr lang="it-IT" altLang="it-IT" sz="3600" dirty="0"/>
              <a:t>un contro-peso</a:t>
            </a:r>
            <a:endParaRPr lang="pl-PL" altLang="it-IT" sz="3600" dirty="0"/>
          </a:p>
        </p:txBody>
      </p:sp>
      <p:pic>
        <p:nvPicPr>
          <p:cNvPr id="20485" name="Picture 5">
            <a:extLst>
              <a:ext uri="{FF2B5EF4-FFF2-40B4-BE49-F238E27FC236}">
                <a16:creationId xmlns:a16="http://schemas.microsoft.com/office/drawing/2014/main" id="{747C6469-8E4E-45D4-98E7-23825DE4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51" y="3233210"/>
            <a:ext cx="2540000" cy="2881312"/>
          </a:xfrm>
          <a:prstGeom prst="rect">
            <a:avLst/>
          </a:prstGeom>
          <a:noFill/>
          <a:extLst>
            <a:ext uri="{909E8E84-426E-40DD-AFC4-6F175D3DCCD1}">
              <a14:hiddenFill xmlns:a14="http://schemas.microsoft.com/office/drawing/2010/main">
                <a:solidFill>
                  <a:srgbClr val="FFFFFF"/>
                </a:solidFill>
              </a14:hiddenFill>
            </a:ext>
          </a:extLst>
        </p:spPr>
      </p:pic>
      <p:pic>
        <p:nvPicPr>
          <p:cNvPr id="20487" name="Picture 7" descr="Ptak w równowadze">
            <a:extLst>
              <a:ext uri="{FF2B5EF4-FFF2-40B4-BE49-F238E27FC236}">
                <a16:creationId xmlns:a16="http://schemas.microsoft.com/office/drawing/2014/main" id="{0CDFE2B9-D888-4ECE-87D8-27D240519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0" y="3196294"/>
            <a:ext cx="2613414" cy="2891949"/>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a:extLst>
              <a:ext uri="{FF2B5EF4-FFF2-40B4-BE49-F238E27FC236}">
                <a16:creationId xmlns:a16="http://schemas.microsoft.com/office/drawing/2014/main" id="{3CFDCC35-5209-464E-8AD8-D0D3F1E0A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863" y="4165072"/>
            <a:ext cx="2595562" cy="1949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5AE9161A-48E9-4157-AA79-D6BBB63E68D6}"/>
              </a:ext>
            </a:extLst>
          </p:cNvPr>
          <p:cNvSpPr txBox="1">
            <a:spLocks noChangeArrowheads="1"/>
          </p:cNvSpPr>
          <p:nvPr/>
        </p:nvSpPr>
        <p:spPr bwMode="auto">
          <a:xfrm>
            <a:off x="390525" y="1201220"/>
            <a:ext cx="558838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00" i="0" dirty="0">
                <a:latin typeface="Arial Unicode MS" pitchFamily="34" charset="-128"/>
              </a:rPr>
              <a:t>Masa=1/81 M</a:t>
            </a:r>
            <a:r>
              <a:rPr lang="it-IT" altLang="it-IT" sz="2200" i="0" baseline="-25000" dirty="0">
                <a:latin typeface="Arial Unicode MS" pitchFamily="34" charset="-128"/>
              </a:rPr>
              <a:t>o</a:t>
            </a:r>
            <a:r>
              <a:rPr lang="it-IT" altLang="it-IT" sz="2200" i="0" dirty="0">
                <a:latin typeface="Arial Unicode MS" pitchFamily="34" charset="-128"/>
              </a:rPr>
              <a:t>   R=1738 km (</a:t>
            </a:r>
            <a:r>
              <a:rPr lang="it-IT" altLang="it-IT" sz="2200" i="0" dirty="0">
                <a:latin typeface="Arial Unicode MS" pitchFamily="34" charset="-128"/>
                <a:cs typeface="Times New Roman" panose="02020603050405020304" pitchFamily="18" charset="0"/>
              </a:rPr>
              <a:t>~1/4R</a:t>
            </a:r>
            <a:r>
              <a:rPr lang="it-IT" altLang="it-IT" sz="2200" i="0" baseline="-25000" dirty="0">
                <a:latin typeface="Arial Unicode MS" pitchFamily="34" charset="-128"/>
                <a:cs typeface="Times New Roman" panose="02020603050405020304" pitchFamily="18" charset="0"/>
              </a:rPr>
              <a:t>0</a:t>
            </a:r>
            <a:r>
              <a:rPr lang="it-IT" altLang="it-IT" sz="2200" i="0" dirty="0">
                <a:latin typeface="Arial Unicode MS" pitchFamily="34" charset="-128"/>
                <a:cs typeface="Times New Roman" panose="02020603050405020304" pitchFamily="18" charset="0"/>
              </a:rPr>
              <a:t>)</a:t>
            </a:r>
            <a:endParaRPr lang="it-IT" altLang="it-IT" sz="2200" i="0" dirty="0">
              <a:latin typeface="Arial Unicode MS" pitchFamily="34" charset="-128"/>
            </a:endParaRPr>
          </a:p>
          <a:p>
            <a:r>
              <a:rPr lang="it-IT" altLang="it-IT" sz="2200" i="0" dirty="0">
                <a:latin typeface="Arial Unicode MS" pitchFamily="34" charset="-128"/>
              </a:rPr>
              <a:t>gravità g’=1/6</a:t>
            </a:r>
            <a:r>
              <a:rPr lang="pl-PL" altLang="it-IT" sz="2200" i="0" dirty="0">
                <a:latin typeface="Arial Unicode MS" pitchFamily="34" charset="-128"/>
              </a:rPr>
              <a:t> </a:t>
            </a:r>
            <a:r>
              <a:rPr lang="it-IT" altLang="it-IT" sz="2200" i="0" dirty="0">
                <a:latin typeface="Arial Unicode MS" pitchFamily="34" charset="-128"/>
              </a:rPr>
              <a:t>g     densità = 3.34g/cm</a:t>
            </a:r>
            <a:r>
              <a:rPr lang="it-IT" altLang="it-IT" sz="2200" i="0" baseline="30000" dirty="0">
                <a:latin typeface="Arial Unicode MS" pitchFamily="34" charset="-128"/>
              </a:rPr>
              <a:t>3</a:t>
            </a:r>
          </a:p>
          <a:p>
            <a:r>
              <a:rPr lang="it-IT" altLang="it-IT" sz="2200" i="0" dirty="0">
                <a:latin typeface="Arial Unicode MS" pitchFamily="34" charset="-128"/>
              </a:rPr>
              <a:t>(come rocce leggere del mantello terrestre)</a:t>
            </a:r>
          </a:p>
          <a:p>
            <a:r>
              <a:rPr lang="it-IT" altLang="it-IT" sz="2000" i="0" dirty="0">
                <a:latin typeface="Arial Unicode MS" pitchFamily="34" charset="-128"/>
              </a:rPr>
              <a:t>T= -160°C </a:t>
            </a:r>
            <a:r>
              <a:rPr lang="it-IT" altLang="it-IT" sz="2000" i="0" dirty="0">
                <a:latin typeface="Arial Unicode MS" pitchFamily="34" charset="-128"/>
                <a:cs typeface="Times New Roman" panose="02020603050405020304" pitchFamily="18" charset="0"/>
              </a:rPr>
              <a:t>– +120°C (manca l’atmosfera)</a:t>
            </a:r>
            <a:endParaRPr lang="it-IT" altLang="it-IT" sz="2000" i="0" dirty="0">
              <a:latin typeface="Arial Unicode MS" pitchFamily="34" charset="-128"/>
            </a:endParaRPr>
          </a:p>
          <a:p>
            <a:endParaRPr lang="it-IT" altLang="it-IT" sz="2200" i="0" dirty="0">
              <a:latin typeface="Arial Unicode MS" pitchFamily="34" charset="-128"/>
            </a:endParaRPr>
          </a:p>
        </p:txBody>
      </p:sp>
      <p:pic>
        <p:nvPicPr>
          <p:cNvPr id="10" name="Picture 6">
            <a:extLst>
              <a:ext uri="{FF2B5EF4-FFF2-40B4-BE49-F238E27FC236}">
                <a16:creationId xmlns:a16="http://schemas.microsoft.com/office/drawing/2014/main" id="{14EDCC2D-A718-40B0-B6B9-A122321DC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963613"/>
            <a:ext cx="2990850" cy="2000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10DEF11F-D0C9-4B06-AE06-57FE8B0DB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13" y="908721"/>
            <a:ext cx="6626939" cy="4602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E6A8CD48-F383-44BA-B50B-784CD1E07EB2}"/>
              </a:ext>
            </a:extLst>
          </p:cNvPr>
          <p:cNvSpPr>
            <a:spLocks noGrp="1" noChangeArrowheads="1"/>
          </p:cNvSpPr>
          <p:nvPr>
            <p:ph type="title"/>
          </p:nvPr>
        </p:nvSpPr>
        <p:spPr>
          <a:xfrm>
            <a:off x="308840" y="-22224"/>
            <a:ext cx="8229600" cy="1143000"/>
          </a:xfrm>
        </p:spPr>
        <p:txBody>
          <a:bodyPr/>
          <a:lstStyle/>
          <a:p>
            <a:r>
              <a:rPr lang="it-IT" altLang="it-IT" sz="3600" dirty="0"/>
              <a:t>Stabilizzatore dell’asse terrestre</a:t>
            </a:r>
            <a:endParaRPr lang="pl-PL" altLang="it-IT" sz="3600" dirty="0"/>
          </a:p>
        </p:txBody>
      </p:sp>
      <p:sp>
        <p:nvSpPr>
          <p:cNvPr id="9" name="CasellaDiTesto 8">
            <a:extLst>
              <a:ext uri="{FF2B5EF4-FFF2-40B4-BE49-F238E27FC236}">
                <a16:creationId xmlns:a16="http://schemas.microsoft.com/office/drawing/2014/main" id="{B394E66D-7E19-4BB1-A3BB-990118B7FD75}"/>
              </a:ext>
            </a:extLst>
          </p:cNvPr>
          <p:cNvSpPr txBox="1"/>
          <p:nvPr/>
        </p:nvSpPr>
        <p:spPr>
          <a:xfrm>
            <a:off x="97974" y="6223928"/>
            <a:ext cx="9144000" cy="584775"/>
          </a:xfrm>
          <a:prstGeom prst="rect">
            <a:avLst/>
          </a:prstGeom>
          <a:noFill/>
        </p:spPr>
        <p:txBody>
          <a:bodyPr wrap="square">
            <a:spAutoFit/>
          </a:bodyPr>
          <a:lstStyle/>
          <a:p>
            <a:r>
              <a:rPr lang="it-IT" sz="1600" i="0" dirty="0">
                <a:cs typeface="Times New Roman" panose="02020603050405020304" pitchFamily="18" charset="0"/>
              </a:rPr>
              <a:t>Una Terra per l’Uomo. I tratti eccezionali del nostro piccolo pianeta. </a:t>
            </a:r>
            <a:r>
              <a:rPr lang="it-IT" sz="1600" i="0" dirty="0" err="1">
                <a:cs typeface="Times New Roman" panose="02020603050405020304" pitchFamily="18" charset="0"/>
              </a:rPr>
              <a:t>Euresis</a:t>
            </a:r>
            <a:r>
              <a:rPr lang="it-IT" sz="1600" i="0" dirty="0">
                <a:cs typeface="Times New Roman" panose="02020603050405020304" pitchFamily="18" charset="0"/>
              </a:rPr>
              <a:t> &amp; Museo Nazionale della Scienza e della Tecnologia. Catalogo della Mostra Scientifica, Itaca Libri 2001</a:t>
            </a:r>
            <a:endParaRPr lang="it-IT" sz="1600" dirty="0"/>
          </a:p>
        </p:txBody>
      </p:sp>
      <p:sp>
        <p:nvSpPr>
          <p:cNvPr id="11" name="CasellaDiTesto 10">
            <a:extLst>
              <a:ext uri="{FF2B5EF4-FFF2-40B4-BE49-F238E27FC236}">
                <a16:creationId xmlns:a16="http://schemas.microsoft.com/office/drawing/2014/main" id="{1B21E2B7-4C42-4F39-9F8E-1BFC71B449CA}"/>
              </a:ext>
            </a:extLst>
          </p:cNvPr>
          <p:cNvSpPr txBox="1"/>
          <p:nvPr/>
        </p:nvSpPr>
        <p:spPr>
          <a:xfrm>
            <a:off x="188396" y="5570410"/>
            <a:ext cx="8470488" cy="646331"/>
          </a:xfrm>
          <a:prstGeom prst="rect">
            <a:avLst/>
          </a:prstGeom>
          <a:noFill/>
        </p:spPr>
        <p:txBody>
          <a:bodyPr wrap="square">
            <a:spAutoFit/>
          </a:bodyPr>
          <a:lstStyle/>
          <a:p>
            <a:r>
              <a:rPr lang="it-IT" altLang="it-IT" sz="1800" i="0" dirty="0">
                <a:latin typeface="Arial Unicode MS" pitchFamily="34" charset="-128"/>
                <a:cs typeface="Times New Roman" panose="02020603050405020304" pitchFamily="18" charset="0"/>
              </a:rPr>
              <a:t>Senza la Luna, l’asse terrestre si sarebbe destabilizzato in 10 mln d’anni, con conseguenze disastrose per la vita. </a:t>
            </a:r>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CACBBAC-B003-4BC0-B881-D6FE7724F1DC}"/>
              </a:ext>
            </a:extLst>
          </p:cNvPr>
          <p:cNvSpPr>
            <a:spLocks noGrp="1" noChangeArrowheads="1"/>
          </p:cNvSpPr>
          <p:nvPr>
            <p:ph type="title"/>
          </p:nvPr>
        </p:nvSpPr>
        <p:spPr>
          <a:xfrm>
            <a:off x="457200" y="152853"/>
            <a:ext cx="8229600" cy="1143000"/>
          </a:xfrm>
        </p:spPr>
        <p:txBody>
          <a:bodyPr/>
          <a:lstStyle/>
          <a:p>
            <a:r>
              <a:rPr lang="it-IT" altLang="it-IT" sz="3600" dirty="0"/>
              <a:t> Terra e Luna – un canotto molto stabile </a:t>
            </a:r>
            <a:endParaRPr lang="pl-PL" altLang="it-IT" sz="3600" dirty="0"/>
          </a:p>
        </p:txBody>
      </p:sp>
      <p:pic>
        <p:nvPicPr>
          <p:cNvPr id="10243" name="Picture 3">
            <a:extLst>
              <a:ext uri="{FF2B5EF4-FFF2-40B4-BE49-F238E27FC236}">
                <a16:creationId xmlns:a16="http://schemas.microsoft.com/office/drawing/2014/main" id="{F3220560-C743-432A-A5FD-2C14496C0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8066087"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4">
            <a:extLst>
              <a:ext uri="{FF2B5EF4-FFF2-40B4-BE49-F238E27FC236}">
                <a16:creationId xmlns:a16="http://schemas.microsoft.com/office/drawing/2014/main" id="{CC8136EC-3943-4C2E-8C29-7D78043E9523}"/>
              </a:ext>
            </a:extLst>
          </p:cNvPr>
          <p:cNvSpPr txBox="1">
            <a:spLocks noChangeArrowheads="1"/>
          </p:cNvSpPr>
          <p:nvPr/>
        </p:nvSpPr>
        <p:spPr bwMode="auto">
          <a:xfrm>
            <a:off x="179388" y="6461125"/>
            <a:ext cx="583788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200" i="0" dirty="0"/>
              <a:t>G. Karwasz, M. Więcek, Toruński po-ręcznik. Fizyka współczesna, ZDF UMK 2012 </a:t>
            </a:r>
            <a:endParaRPr lang="en-US" altLang="it-IT" sz="1200" i="0" dirty="0"/>
          </a:p>
        </p:txBody>
      </p:sp>
      <p:sp>
        <p:nvSpPr>
          <p:cNvPr id="7" name="Text Box 4">
            <a:extLst>
              <a:ext uri="{FF2B5EF4-FFF2-40B4-BE49-F238E27FC236}">
                <a16:creationId xmlns:a16="http://schemas.microsoft.com/office/drawing/2014/main" id="{FF409CE7-730D-489C-A224-8F842633EF1C}"/>
              </a:ext>
            </a:extLst>
          </p:cNvPr>
          <p:cNvSpPr txBox="1">
            <a:spLocks noChangeArrowheads="1"/>
          </p:cNvSpPr>
          <p:nvPr/>
        </p:nvSpPr>
        <p:spPr bwMode="auto">
          <a:xfrm>
            <a:off x="179389" y="5603875"/>
            <a:ext cx="8355011" cy="646331"/>
          </a:xfrm>
          <a:prstGeom prst="rect">
            <a:avLst/>
          </a:prstGeom>
          <a:solidFill>
            <a:schemeClr val="bg1"/>
          </a:solidFill>
          <a:ln>
            <a:noFill/>
          </a:ln>
          <a:effectLst/>
        </p:spPr>
        <p:txBody>
          <a:bodyPr wrap="square">
            <a:spAutoFit/>
          </a:bodyPr>
          <a:lstStyle/>
          <a:p>
            <a:r>
              <a:rPr lang="pl-PL" altLang="it-IT" i="0" dirty="0"/>
              <a:t>G</a:t>
            </a:r>
            <a:r>
              <a:rPr lang="it-IT" altLang="it-IT" i="0" dirty="0" err="1"/>
              <a:t>uardando</a:t>
            </a:r>
            <a:r>
              <a:rPr lang="it-IT" altLang="it-IT" i="0" dirty="0"/>
              <a:t> dalla Luna (foto di Apollo 11), non si capisce se la Terra fa da satellite a Luna o vice versa</a:t>
            </a:r>
            <a:endParaRPr lang="en-US" altLang="it-IT" i="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7FC8426-6D33-4F9F-A1D4-3A1C20B939C1}"/>
              </a:ext>
            </a:extLst>
          </p:cNvPr>
          <p:cNvSpPr>
            <a:spLocks noGrp="1" noChangeArrowheads="1"/>
          </p:cNvSpPr>
          <p:nvPr>
            <p:ph type="title"/>
          </p:nvPr>
        </p:nvSpPr>
        <p:spPr/>
        <p:txBody>
          <a:bodyPr/>
          <a:lstStyle/>
          <a:p>
            <a:r>
              <a:rPr lang="pl-PL" altLang="it-IT" sz="3600" dirty="0"/>
              <a:t>„</a:t>
            </a:r>
            <a:r>
              <a:rPr lang="it-IT" altLang="it-IT" sz="3600" dirty="0"/>
              <a:t>Di che forma è la sfera terrestre</a:t>
            </a:r>
            <a:r>
              <a:rPr lang="pl-PL" altLang="it-IT" sz="3600" dirty="0"/>
              <a:t>?”</a:t>
            </a:r>
            <a:br>
              <a:rPr lang="pl-PL" altLang="it-IT" sz="3600" dirty="0"/>
            </a:br>
            <a:r>
              <a:rPr lang="pl-PL" altLang="it-IT" sz="3600" dirty="0"/>
              <a:t>What is the shape of Earth’s ball?</a:t>
            </a:r>
          </a:p>
        </p:txBody>
      </p:sp>
      <p:sp>
        <p:nvSpPr>
          <p:cNvPr id="29702" name="Text Box 6">
            <a:extLst>
              <a:ext uri="{FF2B5EF4-FFF2-40B4-BE49-F238E27FC236}">
                <a16:creationId xmlns:a16="http://schemas.microsoft.com/office/drawing/2014/main" id="{4B87BD2A-053C-4D43-B1AF-9A091DCE7D15}"/>
              </a:ext>
            </a:extLst>
          </p:cNvPr>
          <p:cNvSpPr txBox="1">
            <a:spLocks noChangeArrowheads="1"/>
          </p:cNvSpPr>
          <p:nvPr/>
        </p:nvSpPr>
        <p:spPr bwMode="auto">
          <a:xfrm>
            <a:off x="1116013" y="1628775"/>
            <a:ext cx="66096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i="0" dirty="0"/>
              <a:t>Risposta</a:t>
            </a:r>
            <a:r>
              <a:rPr lang="pl-PL" altLang="it-IT" sz="2800" i="0" dirty="0"/>
              <a:t> „</a:t>
            </a:r>
            <a:r>
              <a:rPr lang="it-IT" altLang="it-IT" sz="2800" i="0" dirty="0"/>
              <a:t>una g</a:t>
            </a:r>
            <a:r>
              <a:rPr lang="pl-PL" altLang="it-IT" sz="2800" i="0" dirty="0"/>
              <a:t>eoide” = </a:t>
            </a:r>
            <a:r>
              <a:rPr lang="it-IT" altLang="it-IT" sz="2800" i="0" dirty="0"/>
              <a:t>simile alla Terra</a:t>
            </a:r>
            <a:endParaRPr lang="en-US" altLang="it-IT" sz="2800" i="0" dirty="0"/>
          </a:p>
        </p:txBody>
      </p:sp>
      <p:pic>
        <p:nvPicPr>
          <p:cNvPr id="29706" name="Picture 10">
            <a:extLst>
              <a:ext uri="{FF2B5EF4-FFF2-40B4-BE49-F238E27FC236}">
                <a16:creationId xmlns:a16="http://schemas.microsoft.com/office/drawing/2014/main" id="{ECF2A4C4-9687-4E61-9F28-2AE476702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347913"/>
            <a:ext cx="3960813" cy="3673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07" name="Text Box 11">
            <a:extLst>
              <a:ext uri="{FF2B5EF4-FFF2-40B4-BE49-F238E27FC236}">
                <a16:creationId xmlns:a16="http://schemas.microsoft.com/office/drawing/2014/main" id="{96DE3AE1-57DC-47D9-89BD-0C26FFD3DE1A}"/>
              </a:ext>
            </a:extLst>
          </p:cNvPr>
          <p:cNvSpPr txBox="1">
            <a:spLocks noChangeArrowheads="1"/>
          </p:cNvSpPr>
          <p:nvPr/>
        </p:nvSpPr>
        <p:spPr bwMode="auto">
          <a:xfrm>
            <a:off x="5201981" y="2186651"/>
            <a:ext cx="396081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200" i="0" dirty="0"/>
              <a:t> = </a:t>
            </a:r>
            <a:r>
              <a:rPr lang="it-IT" altLang="it-IT" sz="2200" i="0" dirty="0"/>
              <a:t>è una </a:t>
            </a:r>
            <a:r>
              <a:rPr lang="pl-PL" altLang="it-IT" sz="2200" i="0" dirty="0"/>
              <a:t>tautolog</a:t>
            </a:r>
            <a:r>
              <a:rPr lang="it-IT" altLang="it-IT" sz="2200" i="0" dirty="0" err="1"/>
              <a:t>ia</a:t>
            </a:r>
            <a:r>
              <a:rPr lang="it-IT" altLang="it-IT" sz="2200" i="0" dirty="0"/>
              <a:t>, cioè la verità, una verità sempre, ma poco utile</a:t>
            </a:r>
          </a:p>
          <a:p>
            <a:endParaRPr lang="it-IT" altLang="it-IT" sz="2200" i="0" dirty="0"/>
          </a:p>
          <a:p>
            <a:endParaRPr lang="it-IT" altLang="it-IT" sz="2200" i="0" dirty="0"/>
          </a:p>
          <a:p>
            <a:r>
              <a:rPr lang="it-IT" altLang="it-IT" sz="2200" i="0" dirty="0"/>
              <a:t>Poi, questo disegno qua, che rappresenta la Terra nella forma della patata molto irregolare, è tanto, tanto esagerato. Sì, la forma della Terra non è una sfera perfetta ma lo dobbiamo </a:t>
            </a:r>
            <a:r>
              <a:rPr lang="it-IT" altLang="it-IT" sz="2200" dirty="0"/>
              <a:t>capire</a:t>
            </a:r>
            <a:r>
              <a:rPr lang="it-IT" altLang="it-IT" sz="2200" i="0" dirty="0"/>
              <a:t>.  </a:t>
            </a:r>
            <a:endParaRPr lang="en-US" altLang="it-IT" sz="22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9702"/>
                                        </p:tgtEl>
                                        <p:attrNameLst>
                                          <p:attrName>style.visibility</p:attrName>
                                        </p:attrNameLst>
                                      </p:cBhvr>
                                      <p:to>
                                        <p:strVal val="visible"/>
                                      </p:to>
                                    </p:set>
                                    <p:anim calcmode="discrete" valueType="clr">
                                      <p:cBhvr override="childStyle">
                                        <p:cTn id="7" dur="80"/>
                                        <p:tgtEl>
                                          <p:spTgt spid="297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9702"/>
                                        </p:tgtEl>
                                        <p:attrNameLst>
                                          <p:attrName>fillcolor</p:attrName>
                                        </p:attrNameLst>
                                      </p:cBhvr>
                                      <p:tavLst>
                                        <p:tav tm="0">
                                          <p:val>
                                            <p:clrVal>
                                              <a:schemeClr val="accent2"/>
                                            </p:clrVal>
                                          </p:val>
                                        </p:tav>
                                        <p:tav tm="50000">
                                          <p:val>
                                            <p:clrVal>
                                              <a:schemeClr val="hlink"/>
                                            </p:clrVal>
                                          </p:val>
                                        </p:tav>
                                      </p:tavLst>
                                    </p:anim>
                                    <p:set>
                                      <p:cBhvr>
                                        <p:cTn id="9" dur="80"/>
                                        <p:tgtEl>
                                          <p:spTgt spid="2970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9706"/>
                                        </p:tgtEl>
                                        <p:attrNameLst>
                                          <p:attrName>style.visibility</p:attrName>
                                        </p:attrNameLst>
                                      </p:cBhvr>
                                      <p:to>
                                        <p:strVal val="visible"/>
                                      </p:to>
                                    </p:set>
                                    <p:animEffect transition="in" filter="fade">
                                      <p:cBhvr>
                                        <p:cTn id="14" dur="1000"/>
                                        <p:tgtEl>
                                          <p:spTgt spid="2970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707"/>
                                        </p:tgtEl>
                                        <p:attrNameLst>
                                          <p:attrName>style.visibility</p:attrName>
                                        </p:attrNameLst>
                                      </p:cBhvr>
                                      <p:to>
                                        <p:strVal val="visible"/>
                                      </p:to>
                                    </p:set>
                                    <p:anim calcmode="discrete" valueType="clr">
                                      <p:cBhvr override="childStyle">
                                        <p:cTn id="19" dur="80"/>
                                        <p:tgtEl>
                                          <p:spTgt spid="2970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707"/>
                                        </p:tgtEl>
                                        <p:attrNameLst>
                                          <p:attrName>fillcolor</p:attrName>
                                        </p:attrNameLst>
                                      </p:cBhvr>
                                      <p:tavLst>
                                        <p:tav tm="0">
                                          <p:val>
                                            <p:clrVal>
                                              <a:schemeClr val="accent2"/>
                                            </p:clrVal>
                                          </p:val>
                                        </p:tav>
                                        <p:tav tm="50000">
                                          <p:val>
                                            <p:clrVal>
                                              <a:schemeClr val="hlink"/>
                                            </p:clrVal>
                                          </p:val>
                                        </p:tav>
                                      </p:tavLst>
                                    </p:anim>
                                    <p:set>
                                      <p:cBhvr>
                                        <p:cTn id="21" dur="80"/>
                                        <p:tgtEl>
                                          <p:spTgt spid="297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5DF2E03-46C9-4163-A204-50DA26F4BEBD}"/>
              </a:ext>
            </a:extLst>
          </p:cNvPr>
          <p:cNvSpPr>
            <a:spLocks noGrp="1" noChangeArrowheads="1"/>
          </p:cNvSpPr>
          <p:nvPr>
            <p:ph type="ctrTitle"/>
          </p:nvPr>
        </p:nvSpPr>
        <p:spPr>
          <a:xfrm>
            <a:off x="29394" y="1946821"/>
            <a:ext cx="3822526" cy="1470025"/>
          </a:xfrm>
        </p:spPr>
        <p:txBody>
          <a:bodyPr anchor="ctr"/>
          <a:lstStyle/>
          <a:p>
            <a:pPr algn="l"/>
            <a:r>
              <a:rPr lang="it-IT" altLang="it-IT" sz="2800" dirty="0"/>
              <a:t>Non solo la ‘geo-grafia’ si (</a:t>
            </a:r>
            <a:r>
              <a:rPr lang="it-IT" altLang="it-IT" sz="2800" dirty="0" err="1"/>
              <a:t>pre</a:t>
            </a:r>
            <a:r>
              <a:rPr lang="it-IT" altLang="it-IT" sz="2800" dirty="0"/>
              <a:t>)occupa per </a:t>
            </a:r>
            <a:br>
              <a:rPr lang="it-IT" altLang="it-IT" sz="2800" dirty="0"/>
            </a:br>
            <a:r>
              <a:rPr lang="it-IT" altLang="it-IT" sz="2800" dirty="0"/>
              <a:t>la Terra: anche diverse scienze fisiche studiano i fenomeni sul nostro pianeta</a:t>
            </a:r>
            <a:endParaRPr lang="en-AU" altLang="it-IT" sz="2800" dirty="0"/>
          </a:p>
        </p:txBody>
      </p:sp>
      <p:pic>
        <p:nvPicPr>
          <p:cNvPr id="5125" name="Picture 5">
            <a:extLst>
              <a:ext uri="{FF2B5EF4-FFF2-40B4-BE49-F238E27FC236}">
                <a16:creationId xmlns:a16="http://schemas.microsoft.com/office/drawing/2014/main" id="{CD92DBBC-AE30-47F9-B1F9-F76ED3822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333909"/>
            <a:ext cx="4637758" cy="616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302979A-4696-4071-AD6F-D5786237D60E}"/>
              </a:ext>
            </a:extLst>
          </p:cNvPr>
          <p:cNvSpPr>
            <a:spLocks noGrp="1" noChangeArrowheads="1"/>
          </p:cNvSpPr>
          <p:nvPr>
            <p:ph type="title"/>
          </p:nvPr>
        </p:nvSpPr>
        <p:spPr/>
        <p:txBody>
          <a:bodyPr/>
          <a:lstStyle/>
          <a:p>
            <a:r>
              <a:rPr lang="pl-PL" altLang="it-IT" sz="3600" dirty="0"/>
              <a:t>Newton: </a:t>
            </a:r>
            <a:r>
              <a:rPr lang="it-IT" altLang="it-IT" sz="3600" dirty="0"/>
              <a:t>La Terra è una e</a:t>
            </a:r>
            <a:r>
              <a:rPr lang="pl-PL" altLang="it-IT" sz="3600" dirty="0"/>
              <a:t>lipsoid</a:t>
            </a:r>
            <a:r>
              <a:rPr lang="it-IT" altLang="it-IT" sz="3600" dirty="0"/>
              <a:t>e</a:t>
            </a:r>
            <a:endParaRPr lang="pl-PL" altLang="it-IT" sz="3600" dirty="0"/>
          </a:p>
        </p:txBody>
      </p:sp>
      <p:sp>
        <p:nvSpPr>
          <p:cNvPr id="34819" name="Text Box 3">
            <a:extLst>
              <a:ext uri="{FF2B5EF4-FFF2-40B4-BE49-F238E27FC236}">
                <a16:creationId xmlns:a16="http://schemas.microsoft.com/office/drawing/2014/main" id="{A755ED50-34F9-4C1D-9857-48601A1E87C3}"/>
              </a:ext>
            </a:extLst>
          </p:cNvPr>
          <p:cNvSpPr txBox="1">
            <a:spLocks noChangeArrowheads="1"/>
          </p:cNvSpPr>
          <p:nvPr/>
        </p:nvSpPr>
        <p:spPr bwMode="auto">
          <a:xfrm>
            <a:off x="3085755" y="1230024"/>
            <a:ext cx="54457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i="0" dirty="0"/>
              <a:t> </a:t>
            </a:r>
            <a:r>
              <a:rPr lang="it-IT" altLang="it-IT" sz="3200" i="0" dirty="0"/>
              <a:t>cioè la sfera, ma schiacciata</a:t>
            </a:r>
            <a:endParaRPr lang="en-US" altLang="it-IT" sz="3200" i="0" dirty="0"/>
          </a:p>
        </p:txBody>
      </p:sp>
      <p:pic>
        <p:nvPicPr>
          <p:cNvPr id="34823" name="Picture 7">
            <a:extLst>
              <a:ext uri="{FF2B5EF4-FFF2-40B4-BE49-F238E27FC236}">
                <a16:creationId xmlns:a16="http://schemas.microsoft.com/office/drawing/2014/main" id="{61384D9C-54E6-4853-9D5D-66B6838B1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268413"/>
            <a:ext cx="2484437" cy="2344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4" name="Picture 8">
            <a:extLst>
              <a:ext uri="{FF2B5EF4-FFF2-40B4-BE49-F238E27FC236}">
                <a16:creationId xmlns:a16="http://schemas.microsoft.com/office/drawing/2014/main" id="{FAC0C028-0121-41F1-B716-2267655FA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060575"/>
            <a:ext cx="2447925" cy="2363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25" name="Picture 9">
            <a:extLst>
              <a:ext uri="{FF2B5EF4-FFF2-40B4-BE49-F238E27FC236}">
                <a16:creationId xmlns:a16="http://schemas.microsoft.com/office/drawing/2014/main" id="{7A0DB963-E86E-47EF-BEF9-93B3F3A2B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141663"/>
            <a:ext cx="2706688" cy="2193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022D4612-6922-4B36-B460-29EA784C895A}"/>
              </a:ext>
            </a:extLst>
          </p:cNvPr>
          <p:cNvSpPr txBox="1"/>
          <p:nvPr/>
        </p:nvSpPr>
        <p:spPr>
          <a:xfrm>
            <a:off x="593725" y="4670139"/>
            <a:ext cx="4572000" cy="1938992"/>
          </a:xfrm>
          <a:prstGeom prst="rect">
            <a:avLst/>
          </a:prstGeom>
          <a:noFill/>
        </p:spPr>
        <p:txBody>
          <a:bodyPr wrap="square">
            <a:spAutoFit/>
          </a:bodyPr>
          <a:lstStyle/>
          <a:p>
            <a:r>
              <a:rPr lang="it-IT" sz="2400" i="0" dirty="0"/>
              <a:t>Quando un corpo gira, è soggetto alla forza centrifuga.   È la stessa forza, che su una curva ‘fa uscire’ la macchina e cadere nel dirupo. </a:t>
            </a:r>
            <a:endParaRPr lang="it-IT"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6C7D5E-A85D-49F0-94D3-2A34471686D1}"/>
              </a:ext>
            </a:extLst>
          </p:cNvPr>
          <p:cNvSpPr>
            <a:spLocks noGrp="1"/>
          </p:cNvSpPr>
          <p:nvPr>
            <p:ph type="title"/>
          </p:nvPr>
        </p:nvSpPr>
        <p:spPr/>
        <p:txBody>
          <a:bodyPr/>
          <a:lstStyle/>
          <a:p>
            <a:r>
              <a:rPr lang="it-IT" sz="3600" dirty="0"/>
              <a:t>Come sappiamo, che la Terra è schiacciata?</a:t>
            </a:r>
          </a:p>
        </p:txBody>
      </p:sp>
      <p:sp>
        <p:nvSpPr>
          <p:cNvPr id="3" name="Segnaposto contenuto 2">
            <a:extLst>
              <a:ext uri="{FF2B5EF4-FFF2-40B4-BE49-F238E27FC236}">
                <a16:creationId xmlns:a16="http://schemas.microsoft.com/office/drawing/2014/main" id="{23A58C90-2AC0-454C-8037-8B3DACD1D63B}"/>
              </a:ext>
            </a:extLst>
          </p:cNvPr>
          <p:cNvSpPr>
            <a:spLocks noGrp="1"/>
          </p:cNvSpPr>
          <p:nvPr>
            <p:ph idx="1"/>
          </p:nvPr>
        </p:nvSpPr>
        <p:spPr/>
        <p:txBody>
          <a:bodyPr/>
          <a:lstStyle/>
          <a:p>
            <a:r>
              <a:rPr lang="it-IT" dirty="0"/>
              <a:t>«Tempus </a:t>
            </a:r>
            <a:r>
              <a:rPr lang="it-IT" dirty="0" err="1"/>
              <a:t>fuggit</a:t>
            </a:r>
            <a:r>
              <a:rPr lang="it-IT" dirty="0"/>
              <a:t>» diceva Romani.</a:t>
            </a:r>
          </a:p>
          <a:p>
            <a:r>
              <a:rPr lang="it-IT" dirty="0"/>
              <a:t>Così, l’uomo da sempre voleva sapere ‘che ore sono adesso?’</a:t>
            </a:r>
          </a:p>
          <a:p>
            <a:r>
              <a:rPr lang="it-IT" dirty="0"/>
              <a:t>In questo modo, in Babilonia, l’uomo inserì un bastone nella sabbia e osservava, come girava lentamente l’ombra di esso.</a:t>
            </a:r>
          </a:p>
          <a:p>
            <a:r>
              <a:rPr lang="it-IT" dirty="0"/>
              <a:t>Oggi uno strumento così viene chiamato </a:t>
            </a:r>
            <a:r>
              <a:rPr lang="it-IT" i="1" dirty="0"/>
              <a:t>meridiano</a:t>
            </a:r>
            <a:r>
              <a:rPr lang="it-IT" dirty="0"/>
              <a:t>, ma non è molto preciso.</a:t>
            </a:r>
          </a:p>
        </p:txBody>
      </p:sp>
    </p:spTree>
    <p:extLst>
      <p:ext uri="{BB962C8B-B14F-4D97-AF65-F5344CB8AC3E}">
        <p14:creationId xmlns:p14="http://schemas.microsoft.com/office/powerpoint/2010/main" val="376602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9B1535-C5FA-4E41-B518-71ADF80899CD}"/>
              </a:ext>
            </a:extLst>
          </p:cNvPr>
          <p:cNvSpPr>
            <a:spLocks noGrp="1"/>
          </p:cNvSpPr>
          <p:nvPr>
            <p:ph type="title"/>
          </p:nvPr>
        </p:nvSpPr>
        <p:spPr/>
        <p:txBody>
          <a:bodyPr/>
          <a:lstStyle/>
          <a:p>
            <a:r>
              <a:rPr lang="it-IT" sz="3600" dirty="0"/>
              <a:t>Come si può misurare il tempo con la precisione migliore?</a:t>
            </a:r>
          </a:p>
        </p:txBody>
      </p:sp>
      <p:sp>
        <p:nvSpPr>
          <p:cNvPr id="3" name="Segnaposto contenuto 2">
            <a:extLst>
              <a:ext uri="{FF2B5EF4-FFF2-40B4-BE49-F238E27FC236}">
                <a16:creationId xmlns:a16="http://schemas.microsoft.com/office/drawing/2014/main" id="{19B78224-E41F-4836-8EE4-FF912ECB4965}"/>
              </a:ext>
            </a:extLst>
          </p:cNvPr>
          <p:cNvSpPr>
            <a:spLocks noGrp="1"/>
          </p:cNvSpPr>
          <p:nvPr>
            <p:ph idx="1"/>
          </p:nvPr>
        </p:nvSpPr>
        <p:spPr>
          <a:xfrm>
            <a:off x="457200" y="1600200"/>
            <a:ext cx="3538736" cy="4525963"/>
          </a:xfrm>
        </p:spPr>
        <p:txBody>
          <a:bodyPr/>
          <a:lstStyle/>
          <a:p>
            <a:r>
              <a:rPr lang="it-IT" sz="2400" dirty="0"/>
              <a:t>Già nel medioevo ‘abbiamo’ imparato di costruire orologi molto complicati: una ruota dentata sul altra - erano di veri capolavori.</a:t>
            </a:r>
          </a:p>
          <a:p>
            <a:r>
              <a:rPr lang="it-IT" sz="2400" dirty="0"/>
              <a:t>Un orologio così si trova nella cattedrale di Danzica, un altro sul municipio alla piazza  centrale di Praga.  </a:t>
            </a:r>
          </a:p>
        </p:txBody>
      </p:sp>
      <p:pic>
        <p:nvPicPr>
          <p:cNvPr id="7" name="Immagine 6">
            <a:extLst>
              <a:ext uri="{FF2B5EF4-FFF2-40B4-BE49-F238E27FC236}">
                <a16:creationId xmlns:a16="http://schemas.microsoft.com/office/drawing/2014/main" id="{E78B06AF-F516-4AB2-93E8-DD9513287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417638"/>
            <a:ext cx="4255368" cy="5319210"/>
          </a:xfrm>
          <a:prstGeom prst="rect">
            <a:avLst/>
          </a:prstGeom>
        </p:spPr>
      </p:pic>
      <p:sp>
        <p:nvSpPr>
          <p:cNvPr id="9" name="CasellaDiTesto 8">
            <a:extLst>
              <a:ext uri="{FF2B5EF4-FFF2-40B4-BE49-F238E27FC236}">
                <a16:creationId xmlns:a16="http://schemas.microsoft.com/office/drawing/2014/main" id="{4ADEC5EB-5073-429C-8F2F-C2B88679D49A}"/>
              </a:ext>
            </a:extLst>
          </p:cNvPr>
          <p:cNvSpPr txBox="1"/>
          <p:nvPr/>
        </p:nvSpPr>
        <p:spPr>
          <a:xfrm>
            <a:off x="4127414" y="6054770"/>
            <a:ext cx="4572000" cy="646331"/>
          </a:xfrm>
          <a:prstGeom prst="rect">
            <a:avLst/>
          </a:prstGeom>
          <a:noFill/>
        </p:spPr>
        <p:txBody>
          <a:bodyPr wrap="square">
            <a:spAutoFit/>
          </a:bodyPr>
          <a:lstStyle/>
          <a:p>
            <a:r>
              <a:rPr lang="it-IT" dirty="0"/>
              <a:t>https://www.solosophie.com/prague-astronomical-clock/</a:t>
            </a:r>
          </a:p>
        </p:txBody>
      </p:sp>
    </p:spTree>
    <p:extLst>
      <p:ext uri="{BB962C8B-B14F-4D97-AF65-F5344CB8AC3E}">
        <p14:creationId xmlns:p14="http://schemas.microsoft.com/office/powerpoint/2010/main" val="397406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E2F3F4-CA84-46FA-9154-A67FCB131304}"/>
              </a:ext>
            </a:extLst>
          </p:cNvPr>
          <p:cNvSpPr>
            <a:spLocks noGrp="1"/>
          </p:cNvSpPr>
          <p:nvPr>
            <p:ph type="title"/>
          </p:nvPr>
        </p:nvSpPr>
        <p:spPr/>
        <p:txBody>
          <a:bodyPr/>
          <a:lstStyle/>
          <a:p>
            <a:pPr algn="l"/>
            <a:r>
              <a:rPr lang="it-IT" sz="3200" dirty="0"/>
              <a:t>Ma questi orologi, nonostante diversi sforzi on erano tanto precisi</a:t>
            </a:r>
          </a:p>
        </p:txBody>
      </p:sp>
      <p:pic>
        <p:nvPicPr>
          <p:cNvPr id="7" name="Segnaposto contenuto 6" descr="Immagine che contiene edificio, orologio, esterni, pietra&#10;&#10;Descrizione generata automaticamente">
            <a:extLst>
              <a:ext uri="{FF2B5EF4-FFF2-40B4-BE49-F238E27FC236}">
                <a16:creationId xmlns:a16="http://schemas.microsoft.com/office/drawing/2014/main" id="{1D4F4F9D-CC95-40F0-9874-7CE1928BD9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021" r="20059"/>
          <a:stretch/>
        </p:blipFill>
        <p:spPr>
          <a:xfrm>
            <a:off x="193971" y="1792386"/>
            <a:ext cx="4255098" cy="3868862"/>
          </a:xfrm>
        </p:spPr>
      </p:pic>
      <p:sp>
        <p:nvSpPr>
          <p:cNvPr id="5" name="CasellaDiTesto 4">
            <a:extLst>
              <a:ext uri="{FF2B5EF4-FFF2-40B4-BE49-F238E27FC236}">
                <a16:creationId xmlns:a16="http://schemas.microsoft.com/office/drawing/2014/main" id="{38B7533B-137F-47E0-8B13-71F86A50D32A}"/>
              </a:ext>
            </a:extLst>
          </p:cNvPr>
          <p:cNvSpPr txBox="1"/>
          <p:nvPr/>
        </p:nvSpPr>
        <p:spPr>
          <a:xfrm>
            <a:off x="180755" y="6102240"/>
            <a:ext cx="4572000" cy="523220"/>
          </a:xfrm>
          <a:prstGeom prst="rect">
            <a:avLst/>
          </a:prstGeom>
          <a:noFill/>
        </p:spPr>
        <p:txBody>
          <a:bodyPr wrap="square">
            <a:spAutoFit/>
          </a:bodyPr>
          <a:lstStyle/>
          <a:p>
            <a:r>
              <a:rPr lang="it-IT" sz="1400" dirty="0"/>
              <a:t>https://www.barcelo.com/guia-turismo/en/czech-republic/praga/things-to-do/astronomical-clock-prague/</a:t>
            </a:r>
          </a:p>
        </p:txBody>
      </p:sp>
      <p:pic>
        <p:nvPicPr>
          <p:cNvPr id="9" name="Immagine 8" descr="Immagine che contiene interni&#10;&#10;Descrizione generata automaticamente">
            <a:extLst>
              <a:ext uri="{FF2B5EF4-FFF2-40B4-BE49-F238E27FC236}">
                <a16:creationId xmlns:a16="http://schemas.microsoft.com/office/drawing/2014/main" id="{E73ED6B3-4E70-49DF-83E6-34DB48AEE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027" y="911789"/>
            <a:ext cx="3891622" cy="5190451"/>
          </a:xfrm>
          <a:prstGeom prst="rect">
            <a:avLst/>
          </a:prstGeom>
        </p:spPr>
      </p:pic>
      <p:sp>
        <p:nvSpPr>
          <p:cNvPr id="11" name="CasellaDiTesto 10">
            <a:extLst>
              <a:ext uri="{FF2B5EF4-FFF2-40B4-BE49-F238E27FC236}">
                <a16:creationId xmlns:a16="http://schemas.microsoft.com/office/drawing/2014/main" id="{F16C1487-1DCC-4E8E-85B1-F81014CB1F41}"/>
              </a:ext>
            </a:extLst>
          </p:cNvPr>
          <p:cNvSpPr txBox="1"/>
          <p:nvPr/>
        </p:nvSpPr>
        <p:spPr>
          <a:xfrm>
            <a:off x="4776694" y="6260196"/>
            <a:ext cx="4572000" cy="646331"/>
          </a:xfrm>
          <a:prstGeom prst="rect">
            <a:avLst/>
          </a:prstGeom>
          <a:noFill/>
        </p:spPr>
        <p:txBody>
          <a:bodyPr wrap="square">
            <a:spAutoFit/>
          </a:bodyPr>
          <a:lstStyle/>
          <a:p>
            <a:r>
              <a:rPr lang="it-IT" dirty="0"/>
              <a:t>https://www.gdansk.pl/download/2019-11/138309.jpg</a:t>
            </a:r>
          </a:p>
        </p:txBody>
      </p:sp>
    </p:spTree>
    <p:extLst>
      <p:ext uri="{BB962C8B-B14F-4D97-AF65-F5344CB8AC3E}">
        <p14:creationId xmlns:p14="http://schemas.microsoft.com/office/powerpoint/2010/main" val="403381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E2F3F4-CA84-46FA-9154-A67FCB131304}"/>
              </a:ext>
            </a:extLst>
          </p:cNvPr>
          <p:cNvSpPr>
            <a:spLocks noGrp="1"/>
          </p:cNvSpPr>
          <p:nvPr>
            <p:ph type="title"/>
          </p:nvPr>
        </p:nvSpPr>
        <p:spPr/>
        <p:txBody>
          <a:bodyPr/>
          <a:lstStyle/>
          <a:p>
            <a:r>
              <a:rPr lang="it-IT" sz="3600" dirty="0"/>
              <a:t>Ma questi orologi, nonostante diversi sforzi on erano tanto precisi</a:t>
            </a:r>
          </a:p>
        </p:txBody>
      </p:sp>
      <p:sp>
        <p:nvSpPr>
          <p:cNvPr id="3" name="Segnaposto contenuto 2">
            <a:extLst>
              <a:ext uri="{FF2B5EF4-FFF2-40B4-BE49-F238E27FC236}">
                <a16:creationId xmlns:a16="http://schemas.microsoft.com/office/drawing/2014/main" id="{97FF3F8B-90AC-41E1-9323-7893E765B657}"/>
              </a:ext>
            </a:extLst>
          </p:cNvPr>
          <p:cNvSpPr>
            <a:spLocks noGrp="1"/>
          </p:cNvSpPr>
          <p:nvPr>
            <p:ph idx="1"/>
          </p:nvPr>
        </p:nvSpPr>
        <p:spPr>
          <a:xfrm>
            <a:off x="-81280" y="1405280"/>
            <a:ext cx="8840792" cy="4525963"/>
          </a:xfrm>
        </p:spPr>
        <p:txBody>
          <a:bodyPr/>
          <a:lstStyle/>
          <a:p>
            <a:r>
              <a:rPr lang="it-IT" sz="2200" dirty="0"/>
              <a:t>Bisognava aspettare il grande Galileo</a:t>
            </a:r>
          </a:p>
          <a:p>
            <a:r>
              <a:rPr lang="it-IT" sz="2200" dirty="0"/>
              <a:t>Lui, probabilmente annoiandosi alla lezione universitaria a Pisa, (non si laureò mai, ma qualche anno dopo tornò a Pisa da professore universitario di matematica) notò che il grande candelabro appeso al soffitto, oscillava lentamente. </a:t>
            </a:r>
          </a:p>
          <a:p>
            <a:r>
              <a:rPr lang="it-IT" sz="2200" i="1" dirty="0"/>
              <a:t>.</a:t>
            </a:r>
            <a:r>
              <a:rPr lang="it-IT" sz="2200" dirty="0"/>
              <a:t>  </a:t>
            </a:r>
          </a:p>
        </p:txBody>
      </p:sp>
      <p:sp>
        <p:nvSpPr>
          <p:cNvPr id="5" name="CasellaDiTesto 4">
            <a:extLst>
              <a:ext uri="{FF2B5EF4-FFF2-40B4-BE49-F238E27FC236}">
                <a16:creationId xmlns:a16="http://schemas.microsoft.com/office/drawing/2014/main" id="{192DA9A0-9502-4CA4-9F5A-FD8CE44F6CC5}"/>
              </a:ext>
            </a:extLst>
          </p:cNvPr>
          <p:cNvSpPr txBox="1"/>
          <p:nvPr/>
        </p:nvSpPr>
        <p:spPr>
          <a:xfrm>
            <a:off x="5281712" y="3249587"/>
            <a:ext cx="3740368" cy="3139321"/>
          </a:xfrm>
          <a:prstGeom prst="rect">
            <a:avLst/>
          </a:prstGeom>
          <a:noFill/>
        </p:spPr>
        <p:txBody>
          <a:bodyPr wrap="square">
            <a:spAutoFit/>
          </a:bodyPr>
          <a:lstStyle/>
          <a:p>
            <a:r>
              <a:rPr lang="it-IT" sz="2200" i="0" dirty="0"/>
              <a:t>Misurando con il proprio battito cardiaco, si accorse che il periodo di queste oscillazioni non dipende dalla loro ampiezza.</a:t>
            </a:r>
          </a:p>
          <a:p>
            <a:r>
              <a:rPr lang="it-IT" sz="2200" i="0" dirty="0"/>
              <a:t>Così, fu inventata la moderna ‘pendola’.</a:t>
            </a:r>
          </a:p>
          <a:p>
            <a:endParaRPr lang="it-IT" sz="2200" i="0" dirty="0"/>
          </a:p>
          <a:p>
            <a:r>
              <a:rPr lang="it-IT" sz="2200" i="0" dirty="0"/>
              <a:t>Il Battistero di Pisa.</a:t>
            </a:r>
          </a:p>
        </p:txBody>
      </p:sp>
      <p:pic>
        <p:nvPicPr>
          <p:cNvPr id="7" name="Immagine 6" descr="Immagine che contiene interni, arco, colonnato&#10;&#10;Descrizione generata automaticamente">
            <a:extLst>
              <a:ext uri="{FF2B5EF4-FFF2-40B4-BE49-F238E27FC236}">
                <a16:creationId xmlns:a16="http://schemas.microsoft.com/office/drawing/2014/main" id="{51867FFA-2721-4122-8D31-4B27130BB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64" y="3249587"/>
            <a:ext cx="4518738" cy="3010609"/>
          </a:xfrm>
          <a:prstGeom prst="rect">
            <a:avLst/>
          </a:prstGeom>
        </p:spPr>
      </p:pic>
      <p:sp>
        <p:nvSpPr>
          <p:cNvPr id="9" name="CasellaDiTesto 8">
            <a:extLst>
              <a:ext uri="{FF2B5EF4-FFF2-40B4-BE49-F238E27FC236}">
                <a16:creationId xmlns:a16="http://schemas.microsoft.com/office/drawing/2014/main" id="{65DEB098-8A2F-40A4-B02F-51F4C1DE9DEB}"/>
              </a:ext>
            </a:extLst>
          </p:cNvPr>
          <p:cNvSpPr txBox="1"/>
          <p:nvPr/>
        </p:nvSpPr>
        <p:spPr>
          <a:xfrm>
            <a:off x="458180" y="6260196"/>
            <a:ext cx="7786228" cy="646331"/>
          </a:xfrm>
          <a:prstGeom prst="rect">
            <a:avLst/>
          </a:prstGeom>
          <a:noFill/>
        </p:spPr>
        <p:txBody>
          <a:bodyPr wrap="square">
            <a:spAutoFit/>
          </a:bodyPr>
          <a:lstStyle/>
          <a:p>
            <a:r>
              <a:rPr lang="it-IT" dirty="0"/>
              <a:t>https://commons.wikimedia.org/wiki/File:Interno_del_Battistero_-_panoramio_(1).jpg</a:t>
            </a:r>
          </a:p>
        </p:txBody>
      </p:sp>
    </p:spTree>
    <p:extLst>
      <p:ext uri="{BB962C8B-B14F-4D97-AF65-F5344CB8AC3E}">
        <p14:creationId xmlns:p14="http://schemas.microsoft.com/office/powerpoint/2010/main" val="2614613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FB580F-0DE0-47EF-BA5D-97DD86795094}"/>
              </a:ext>
            </a:extLst>
          </p:cNvPr>
          <p:cNvSpPr>
            <a:spLocks noGrp="1"/>
          </p:cNvSpPr>
          <p:nvPr>
            <p:ph type="title"/>
          </p:nvPr>
        </p:nvSpPr>
        <p:spPr/>
        <p:txBody>
          <a:bodyPr/>
          <a:lstStyle/>
          <a:p>
            <a:r>
              <a:rPr lang="it-IT" sz="3600" dirty="0"/>
              <a:t>I Francesi, per primi, si accorsero che</a:t>
            </a:r>
          </a:p>
        </p:txBody>
      </p:sp>
      <p:sp>
        <p:nvSpPr>
          <p:cNvPr id="3" name="Segnaposto contenuto 2">
            <a:extLst>
              <a:ext uri="{FF2B5EF4-FFF2-40B4-BE49-F238E27FC236}">
                <a16:creationId xmlns:a16="http://schemas.microsoft.com/office/drawing/2014/main" id="{42F2A772-AAAA-499F-BB39-6AA7B75F191A}"/>
              </a:ext>
            </a:extLst>
          </p:cNvPr>
          <p:cNvSpPr>
            <a:spLocks noGrp="1"/>
          </p:cNvSpPr>
          <p:nvPr>
            <p:ph idx="1"/>
          </p:nvPr>
        </p:nvSpPr>
        <p:spPr>
          <a:xfrm>
            <a:off x="111760" y="1254760"/>
            <a:ext cx="6779096" cy="4525963"/>
          </a:xfrm>
        </p:spPr>
        <p:txBody>
          <a:bodyPr/>
          <a:lstStyle/>
          <a:p>
            <a:pPr marL="0" indent="0">
              <a:buNone/>
            </a:pPr>
            <a:r>
              <a:rPr lang="it-IT" sz="2400" dirty="0"/>
              <a:t>gli stessi, molto precisi orologi a pendolo, sbagliavano qualche secondo al giorno se portati da Parigi all’equatore.</a:t>
            </a:r>
          </a:p>
          <a:p>
            <a:r>
              <a:rPr lang="it-IT" sz="2400" dirty="0"/>
              <a:t>E visto, che il periodo di oscillazioni dipende dalla lunghezza del pendolo e dalla forza della gravità terrestre, doveva essere la forma schiacciata della Terra a causare quelle differenze. </a:t>
            </a:r>
          </a:p>
        </p:txBody>
      </p:sp>
      <p:pic>
        <p:nvPicPr>
          <p:cNvPr id="111618" name="Picture 2" descr="Periodo di un pendolo">
            <a:extLst>
              <a:ext uri="{FF2B5EF4-FFF2-40B4-BE49-F238E27FC236}">
                <a16:creationId xmlns:a16="http://schemas.microsoft.com/office/drawing/2014/main" id="{4E111DFE-ABF5-4E52-BE34-59DEAA830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2389981"/>
            <a:ext cx="1738536" cy="114743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86B3D04-75F6-4127-9A86-F487C74B64EB}"/>
              </a:ext>
            </a:extLst>
          </p:cNvPr>
          <p:cNvSpPr txBox="1"/>
          <p:nvPr/>
        </p:nvSpPr>
        <p:spPr>
          <a:xfrm>
            <a:off x="149920" y="5858132"/>
            <a:ext cx="3600400" cy="923330"/>
          </a:xfrm>
          <a:prstGeom prst="rect">
            <a:avLst/>
          </a:prstGeom>
          <a:noFill/>
        </p:spPr>
        <p:txBody>
          <a:bodyPr wrap="square">
            <a:spAutoFit/>
          </a:bodyPr>
          <a:lstStyle/>
          <a:p>
            <a:r>
              <a:rPr lang="it-IT" dirty="0"/>
              <a:t>https://www.youmath.it/domande-a-risposte/view/8179-forma-della-terra.html</a:t>
            </a:r>
          </a:p>
        </p:txBody>
      </p:sp>
      <p:pic>
        <p:nvPicPr>
          <p:cNvPr id="7" name="Immagine 6">
            <a:extLst>
              <a:ext uri="{FF2B5EF4-FFF2-40B4-BE49-F238E27FC236}">
                <a16:creationId xmlns:a16="http://schemas.microsoft.com/office/drawing/2014/main" id="{A5AA9D3B-A4CF-4512-AE30-B461F3A851B6}"/>
              </a:ext>
            </a:extLst>
          </p:cNvPr>
          <p:cNvPicPr>
            <a:picLocks noChangeAspect="1"/>
          </p:cNvPicPr>
          <p:nvPr/>
        </p:nvPicPr>
        <p:blipFill>
          <a:blip r:embed="rId3"/>
          <a:stretch>
            <a:fillRect/>
          </a:stretch>
        </p:blipFill>
        <p:spPr>
          <a:xfrm>
            <a:off x="5133318" y="3937302"/>
            <a:ext cx="3515075" cy="2876724"/>
          </a:xfrm>
          <a:prstGeom prst="rect">
            <a:avLst/>
          </a:prstGeom>
        </p:spPr>
      </p:pic>
    </p:spTree>
    <p:extLst>
      <p:ext uri="{BB962C8B-B14F-4D97-AF65-F5344CB8AC3E}">
        <p14:creationId xmlns:p14="http://schemas.microsoft.com/office/powerpoint/2010/main" val="214581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4B76653-B5DA-4DFE-9A40-2B4137E7E3D7}"/>
              </a:ext>
            </a:extLst>
          </p:cNvPr>
          <p:cNvSpPr>
            <a:spLocks noGrp="1" noChangeArrowheads="1"/>
          </p:cNvSpPr>
          <p:nvPr>
            <p:ph type="title"/>
          </p:nvPr>
        </p:nvSpPr>
        <p:spPr/>
        <p:txBody>
          <a:bodyPr/>
          <a:lstStyle/>
          <a:p>
            <a:pPr algn="l"/>
            <a:r>
              <a:rPr lang="pl-PL" altLang="it-IT" sz="3600" dirty="0"/>
              <a:t>Copernic</a:t>
            </a:r>
            <a:r>
              <a:rPr lang="it-IT" altLang="it-IT" sz="3600" dirty="0"/>
              <a:t>o</a:t>
            </a:r>
            <a:r>
              <a:rPr lang="pl-PL" altLang="it-IT" sz="3600" dirty="0"/>
              <a:t>: </a:t>
            </a:r>
            <a:r>
              <a:rPr lang="it-IT" altLang="it-IT" sz="3600" dirty="0"/>
              <a:t>Perché le eque non defluiscono dalla Terra (sferica)?</a:t>
            </a:r>
            <a:endParaRPr lang="pl-PL" altLang="it-IT" sz="3600" dirty="0"/>
          </a:p>
        </p:txBody>
      </p:sp>
      <p:sp>
        <p:nvSpPr>
          <p:cNvPr id="31749" name="Text Box 5">
            <a:extLst>
              <a:ext uri="{FF2B5EF4-FFF2-40B4-BE49-F238E27FC236}">
                <a16:creationId xmlns:a16="http://schemas.microsoft.com/office/drawing/2014/main" id="{27AD157E-F232-404C-9B42-B7EB677C351F}"/>
              </a:ext>
            </a:extLst>
          </p:cNvPr>
          <p:cNvSpPr txBox="1">
            <a:spLocks noChangeArrowheads="1"/>
          </p:cNvSpPr>
          <p:nvPr/>
        </p:nvSpPr>
        <p:spPr bwMode="auto">
          <a:xfrm>
            <a:off x="448860" y="5539690"/>
            <a:ext cx="80493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i="0" dirty="0"/>
              <a:t> </a:t>
            </a:r>
            <a:r>
              <a:rPr lang="it-IT" altLang="it-IT" sz="2400" i="0" dirty="0"/>
              <a:t>Rimane la questione</a:t>
            </a:r>
            <a:r>
              <a:rPr lang="pl-PL" altLang="it-IT" sz="2400" i="0" dirty="0"/>
              <a:t>: „</a:t>
            </a:r>
            <a:r>
              <a:rPr lang="it-IT" altLang="it-IT" sz="2400" i="0" dirty="0"/>
              <a:t>ma la forma della Terra – qual è ?ˮ</a:t>
            </a:r>
            <a:endParaRPr lang="en-US" altLang="it-IT" sz="2400" i="0" dirty="0"/>
          </a:p>
        </p:txBody>
      </p:sp>
      <p:pic>
        <p:nvPicPr>
          <p:cNvPr id="31751" name="Picture 7">
            <a:extLst>
              <a:ext uri="{FF2B5EF4-FFF2-40B4-BE49-F238E27FC236}">
                <a16:creationId xmlns:a16="http://schemas.microsoft.com/office/drawing/2014/main" id="{EDA6C787-4124-42EE-B44B-C75CD4D43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999652"/>
            <a:ext cx="2162175" cy="3241675"/>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a:extLst>
              <a:ext uri="{FF2B5EF4-FFF2-40B4-BE49-F238E27FC236}">
                <a16:creationId xmlns:a16="http://schemas.microsoft.com/office/drawing/2014/main" id="{81A80D7F-005B-4F37-A804-7E027A2C895A}"/>
              </a:ext>
            </a:extLst>
          </p:cNvPr>
          <p:cNvSpPr txBox="1">
            <a:spLocks noChangeArrowheads="1"/>
          </p:cNvSpPr>
          <p:nvPr/>
        </p:nvSpPr>
        <p:spPr bwMode="auto">
          <a:xfrm>
            <a:off x="900113" y="4797425"/>
            <a:ext cx="4225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i="0" dirty="0"/>
              <a:t>Newton: </a:t>
            </a:r>
            <a:r>
              <a:rPr lang="it-IT" altLang="it-IT" sz="2400" i="0" dirty="0"/>
              <a:t>A causa della gravità</a:t>
            </a:r>
            <a:endParaRPr lang="en-US" altLang="it-IT" sz="2400" i="0" dirty="0"/>
          </a:p>
        </p:txBody>
      </p:sp>
      <p:sp>
        <p:nvSpPr>
          <p:cNvPr id="31752" name="Text Box 8">
            <a:extLst>
              <a:ext uri="{FF2B5EF4-FFF2-40B4-BE49-F238E27FC236}">
                <a16:creationId xmlns:a16="http://schemas.microsoft.com/office/drawing/2014/main" id="{122C5E6A-DA6B-4C98-9DBC-4F4BD7585689}"/>
              </a:ext>
            </a:extLst>
          </p:cNvPr>
          <p:cNvSpPr txBox="1">
            <a:spLocks noChangeArrowheads="1"/>
          </p:cNvSpPr>
          <p:nvPr/>
        </p:nvSpPr>
        <p:spPr bwMode="auto">
          <a:xfrm>
            <a:off x="250825" y="1916113"/>
            <a:ext cx="561657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400" i="0" dirty="0"/>
              <a:t>Anche le acque del mare si adattano alla forma sferico</a:t>
            </a:r>
            <a:r>
              <a:rPr lang="pl-PL" altLang="it-IT" sz="2400" i="0" dirty="0"/>
              <a:t> [...] </a:t>
            </a:r>
          </a:p>
          <a:p>
            <a:endParaRPr lang="pl-PL" altLang="it-IT" sz="2400" i="0" dirty="0"/>
          </a:p>
          <a:p>
            <a:r>
              <a:rPr lang="it-IT" altLang="it-IT" sz="2400" i="0" dirty="0"/>
              <a:t>perché sia la terra che l’acqua appoggiano sullo stesso baricentro delle Terra, che è anche il suo centro del volume</a:t>
            </a:r>
            <a:r>
              <a:rPr lang="pl-PL" altLang="it-IT" sz="2400" i="0" dirty="0"/>
              <a:t>.</a:t>
            </a:r>
            <a:r>
              <a:rPr lang="pl-PL" altLang="it-IT" i="0" dirty="0"/>
              <a:t> </a:t>
            </a:r>
            <a:endParaRPr lang="en-US" altLang="it-IT" i="0" dirty="0"/>
          </a:p>
        </p:txBody>
      </p:sp>
    </p:spTree>
    <p:extLst>
      <p:ext uri="{BB962C8B-B14F-4D97-AF65-F5344CB8AC3E}">
        <p14:creationId xmlns:p14="http://schemas.microsoft.com/office/powerpoint/2010/main" val="3700111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A06F692-D562-4302-8A19-5826D47D8C5B}"/>
              </a:ext>
            </a:extLst>
          </p:cNvPr>
          <p:cNvSpPr>
            <a:spLocks noGrp="1" noChangeArrowheads="1"/>
          </p:cNvSpPr>
          <p:nvPr>
            <p:ph type="title"/>
          </p:nvPr>
        </p:nvSpPr>
        <p:spPr/>
        <p:txBody>
          <a:bodyPr/>
          <a:lstStyle/>
          <a:p>
            <a:r>
              <a:rPr lang="pl-PL" altLang="it-IT" sz="3600" dirty="0">
                <a:solidFill>
                  <a:srgbClr val="7030A0"/>
                </a:solidFill>
              </a:rPr>
              <a:t> </a:t>
            </a:r>
            <a:r>
              <a:rPr lang="it-IT" altLang="it-IT" sz="3600" dirty="0">
                <a:solidFill>
                  <a:srgbClr val="7030A0"/>
                </a:solidFill>
              </a:rPr>
              <a:t>Forza centrifuga da qualche libro di testo</a:t>
            </a:r>
            <a:endParaRPr lang="pl-PL" altLang="it-IT" sz="3600" dirty="0">
              <a:solidFill>
                <a:srgbClr val="7030A0"/>
              </a:solidFill>
            </a:endParaRPr>
          </a:p>
        </p:txBody>
      </p:sp>
      <p:sp>
        <p:nvSpPr>
          <p:cNvPr id="32773" name="Text Box 5">
            <a:extLst>
              <a:ext uri="{FF2B5EF4-FFF2-40B4-BE49-F238E27FC236}">
                <a16:creationId xmlns:a16="http://schemas.microsoft.com/office/drawing/2014/main" id="{0B6F7153-DEED-44DA-88A8-8B207EC6E84C}"/>
              </a:ext>
            </a:extLst>
          </p:cNvPr>
          <p:cNvSpPr txBox="1">
            <a:spLocks noChangeArrowheads="1"/>
          </p:cNvSpPr>
          <p:nvPr/>
        </p:nvSpPr>
        <p:spPr bwMode="auto">
          <a:xfrm>
            <a:off x="971551" y="5229225"/>
            <a:ext cx="81724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400" i="0" dirty="0"/>
              <a:t> </a:t>
            </a:r>
            <a:r>
              <a:rPr lang="it-IT" altLang="it-IT" sz="2400" i="0" dirty="0"/>
              <a:t>se la forza risultante avesse la componente</a:t>
            </a:r>
          </a:p>
          <a:p>
            <a:r>
              <a:rPr lang="it-IT" altLang="it-IT" sz="2400" i="0" dirty="0"/>
              <a:t>‘orizzontale’, le onde chilometriche avrebbero spaziato la superfice in continuazione</a:t>
            </a:r>
            <a:endParaRPr lang="en-US" altLang="it-IT" sz="2400" i="0" dirty="0"/>
          </a:p>
        </p:txBody>
      </p:sp>
      <p:pic>
        <p:nvPicPr>
          <p:cNvPr id="32774" name="Picture 6">
            <a:extLst>
              <a:ext uri="{FF2B5EF4-FFF2-40B4-BE49-F238E27FC236}">
                <a16:creationId xmlns:a16="http://schemas.microsoft.com/office/drawing/2014/main" id="{624E7B85-3588-4CF9-A135-7D90331BD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557338"/>
            <a:ext cx="3744913" cy="3362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5" name="Line 7">
            <a:extLst>
              <a:ext uri="{FF2B5EF4-FFF2-40B4-BE49-F238E27FC236}">
                <a16:creationId xmlns:a16="http://schemas.microsoft.com/office/drawing/2014/main" id="{6B04B974-B0F4-403B-BBF5-4289DE02F429}"/>
              </a:ext>
            </a:extLst>
          </p:cNvPr>
          <p:cNvSpPr>
            <a:spLocks noChangeShapeType="1"/>
          </p:cNvSpPr>
          <p:nvPr/>
        </p:nvSpPr>
        <p:spPr bwMode="auto">
          <a:xfrm flipV="1">
            <a:off x="1979613" y="1628775"/>
            <a:ext cx="4824412" cy="338455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32776" name="Line 8">
            <a:extLst>
              <a:ext uri="{FF2B5EF4-FFF2-40B4-BE49-F238E27FC236}">
                <a16:creationId xmlns:a16="http://schemas.microsoft.com/office/drawing/2014/main" id="{C85D7072-D3BB-43F6-A00E-A7E89AF440F3}"/>
              </a:ext>
            </a:extLst>
          </p:cNvPr>
          <p:cNvSpPr>
            <a:spLocks noChangeShapeType="1"/>
          </p:cNvSpPr>
          <p:nvPr/>
        </p:nvSpPr>
        <p:spPr bwMode="auto">
          <a:xfrm>
            <a:off x="1476375" y="1700213"/>
            <a:ext cx="5327650" cy="324167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2773"/>
                                        </p:tgtEl>
                                        <p:attrNameLst>
                                          <p:attrName>style.visibility</p:attrName>
                                        </p:attrNameLst>
                                      </p:cBhvr>
                                      <p:to>
                                        <p:strVal val="visible"/>
                                      </p:to>
                                    </p:set>
                                    <p:anim calcmode="discrete" valueType="clr">
                                      <p:cBhvr override="childStyle">
                                        <p:cTn id="7" dur="80"/>
                                        <p:tgtEl>
                                          <p:spTgt spid="3277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2773"/>
                                        </p:tgtEl>
                                        <p:attrNameLst>
                                          <p:attrName>fillcolor</p:attrName>
                                        </p:attrNameLst>
                                      </p:cBhvr>
                                      <p:tavLst>
                                        <p:tav tm="0">
                                          <p:val>
                                            <p:clrVal>
                                              <a:schemeClr val="accent2"/>
                                            </p:clrVal>
                                          </p:val>
                                        </p:tav>
                                        <p:tav tm="50000">
                                          <p:val>
                                            <p:clrVal>
                                              <a:schemeClr val="hlink"/>
                                            </p:clrVal>
                                          </p:val>
                                        </p:tav>
                                      </p:tavLst>
                                    </p:anim>
                                    <p:set>
                                      <p:cBhvr>
                                        <p:cTn id="9" dur="80"/>
                                        <p:tgtEl>
                                          <p:spTgt spid="3277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32" fill="hold" nodeType="clickEffect">
                                  <p:stCondLst>
                                    <p:cond delay="0"/>
                                  </p:stCondLst>
                                  <p:childTnLst>
                                    <p:set>
                                      <p:cBhvr>
                                        <p:cTn id="13" dur="1" fill="hold">
                                          <p:stCondLst>
                                            <p:cond delay="0"/>
                                          </p:stCondLst>
                                        </p:cTn>
                                        <p:tgtEl>
                                          <p:spTgt spid="32776"/>
                                        </p:tgtEl>
                                        <p:attrNameLst>
                                          <p:attrName>style.visibility</p:attrName>
                                        </p:attrNameLst>
                                      </p:cBhvr>
                                      <p:to>
                                        <p:strVal val="visible"/>
                                      </p:to>
                                    </p:set>
                                    <p:anim calcmode="lin" valueType="num">
                                      <p:cBhvr>
                                        <p:cTn id="14" dur="500" fill="hold"/>
                                        <p:tgtEl>
                                          <p:spTgt spid="32776"/>
                                        </p:tgtEl>
                                        <p:attrNameLst>
                                          <p:attrName>ppt_w</p:attrName>
                                        </p:attrNameLst>
                                      </p:cBhvr>
                                      <p:tavLst>
                                        <p:tav tm="0">
                                          <p:val>
                                            <p:strVal val="4*#ppt_w"/>
                                          </p:val>
                                        </p:tav>
                                        <p:tav tm="100000">
                                          <p:val>
                                            <p:strVal val="#ppt_w"/>
                                          </p:val>
                                        </p:tav>
                                      </p:tavLst>
                                    </p:anim>
                                    <p:anim calcmode="lin" valueType="num">
                                      <p:cBhvr>
                                        <p:cTn id="15" dur="500" fill="hold"/>
                                        <p:tgtEl>
                                          <p:spTgt spid="32776"/>
                                        </p:tgtEl>
                                        <p:attrNameLst>
                                          <p:attrName>ppt_h</p:attrName>
                                        </p:attrNameLst>
                                      </p:cBhvr>
                                      <p:tavLst>
                                        <p:tav tm="0">
                                          <p:val>
                                            <p:strVal val="4*#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32775"/>
                                        </p:tgtEl>
                                        <p:attrNameLst>
                                          <p:attrName>style.visibility</p:attrName>
                                        </p:attrNameLst>
                                      </p:cBhvr>
                                      <p:to>
                                        <p:strVal val="visible"/>
                                      </p:to>
                                    </p:set>
                                    <p:anim calcmode="lin" valueType="num">
                                      <p:cBhvr>
                                        <p:cTn id="20" dur="1000" fill="hold"/>
                                        <p:tgtEl>
                                          <p:spTgt spid="32775"/>
                                        </p:tgtEl>
                                        <p:attrNameLst>
                                          <p:attrName>ppt_w</p:attrName>
                                        </p:attrNameLst>
                                      </p:cBhvr>
                                      <p:tavLst>
                                        <p:tav tm="0">
                                          <p:val>
                                            <p:strVal val="#ppt_w+.3"/>
                                          </p:val>
                                        </p:tav>
                                        <p:tav tm="100000">
                                          <p:val>
                                            <p:strVal val="#ppt_w"/>
                                          </p:val>
                                        </p:tav>
                                      </p:tavLst>
                                    </p:anim>
                                    <p:anim calcmode="lin" valueType="num">
                                      <p:cBhvr>
                                        <p:cTn id="21" dur="1000" fill="hold"/>
                                        <p:tgtEl>
                                          <p:spTgt spid="32775"/>
                                        </p:tgtEl>
                                        <p:attrNameLst>
                                          <p:attrName>ppt_h</p:attrName>
                                        </p:attrNameLst>
                                      </p:cBhvr>
                                      <p:tavLst>
                                        <p:tav tm="0">
                                          <p:val>
                                            <p:strVal val="#ppt_h"/>
                                          </p:val>
                                        </p:tav>
                                        <p:tav tm="100000">
                                          <p:val>
                                            <p:strVal val="#ppt_h"/>
                                          </p:val>
                                        </p:tav>
                                      </p:tavLst>
                                    </p:anim>
                                    <p:animEffect transition="in" filter="fade">
                                      <p:cBhvr>
                                        <p:cTn id="22" dur="10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70AC524-2B1D-4086-8CA3-46293B8D11B5}"/>
              </a:ext>
            </a:extLst>
          </p:cNvPr>
          <p:cNvSpPr>
            <a:spLocks noGrp="1" noChangeArrowheads="1"/>
          </p:cNvSpPr>
          <p:nvPr>
            <p:ph type="title"/>
          </p:nvPr>
        </p:nvSpPr>
        <p:spPr>
          <a:xfrm>
            <a:off x="251520" y="274638"/>
            <a:ext cx="8435280" cy="1143000"/>
          </a:xfrm>
        </p:spPr>
        <p:txBody>
          <a:bodyPr/>
          <a:lstStyle/>
          <a:p>
            <a:r>
              <a:rPr lang="it-IT" altLang="it-IT" sz="2800" dirty="0"/>
              <a:t>L’ellissoide è una superfice perpendicolare alla effettiva (i.e. reale più centrifuga) forza della gravità</a:t>
            </a:r>
            <a:endParaRPr lang="pl-PL" altLang="it-IT" sz="2800" dirty="0"/>
          </a:p>
        </p:txBody>
      </p:sp>
      <p:pic>
        <p:nvPicPr>
          <p:cNvPr id="33800" name="Picture 8">
            <a:extLst>
              <a:ext uri="{FF2B5EF4-FFF2-40B4-BE49-F238E27FC236}">
                <a16:creationId xmlns:a16="http://schemas.microsoft.com/office/drawing/2014/main" id="{CFF63CFB-1589-47DE-A6C1-2CD114FC7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844675"/>
            <a:ext cx="6119813" cy="4070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1" name="Text Box 9">
            <a:extLst>
              <a:ext uri="{FF2B5EF4-FFF2-40B4-BE49-F238E27FC236}">
                <a16:creationId xmlns:a16="http://schemas.microsoft.com/office/drawing/2014/main" id="{5DACA891-05A6-4D31-A5A3-0D6EB25241AE}"/>
              </a:ext>
            </a:extLst>
          </p:cNvPr>
          <p:cNvSpPr txBox="1">
            <a:spLocks noChangeArrowheads="1"/>
          </p:cNvSpPr>
          <p:nvPr/>
        </p:nvSpPr>
        <p:spPr bwMode="auto">
          <a:xfrm>
            <a:off x="279918" y="5926563"/>
            <a:ext cx="90501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i="0" dirty="0"/>
              <a:t>Lo </a:t>
            </a:r>
            <a:r>
              <a:rPr lang="pl-PL" altLang="it-IT" sz="2400" dirty="0"/>
              <a:t>„</a:t>
            </a:r>
            <a:r>
              <a:rPr lang="it-IT" altLang="it-IT" sz="2400" i="0" dirty="0"/>
              <a:t>schiacciamento</a:t>
            </a:r>
            <a:r>
              <a:rPr lang="pl-PL" altLang="it-IT" sz="2400" i="0" dirty="0"/>
              <a:t>”</a:t>
            </a:r>
            <a:r>
              <a:rPr lang="it-IT" altLang="it-IT" sz="2400" i="0" dirty="0"/>
              <a:t> è pari circa a</a:t>
            </a:r>
            <a:r>
              <a:rPr lang="pl-PL" altLang="it-IT" sz="2400" i="0" dirty="0"/>
              <a:t> 1/</a:t>
            </a:r>
            <a:r>
              <a:rPr lang="it-IT" altLang="it-IT" sz="2400" i="0" dirty="0"/>
              <a:t>300</a:t>
            </a:r>
          </a:p>
          <a:p>
            <a:r>
              <a:rPr lang="it-IT" altLang="it-IT" sz="2400" i="0" dirty="0"/>
              <a:t>La differenza tra il raggio polare ed equatoriale è di 21 chilometri </a:t>
            </a:r>
            <a:endParaRPr lang="en-US" altLang="it-IT" sz="2400" dirty="0"/>
          </a:p>
        </p:txBody>
      </p:sp>
      <p:sp>
        <p:nvSpPr>
          <p:cNvPr id="33802" name="Oval 10">
            <a:extLst>
              <a:ext uri="{FF2B5EF4-FFF2-40B4-BE49-F238E27FC236}">
                <a16:creationId xmlns:a16="http://schemas.microsoft.com/office/drawing/2014/main" id="{220BE5CE-8193-4389-91B9-E3F84D32F2B3}"/>
              </a:ext>
            </a:extLst>
          </p:cNvPr>
          <p:cNvSpPr>
            <a:spLocks noChangeArrowheads="1"/>
          </p:cNvSpPr>
          <p:nvPr/>
        </p:nvSpPr>
        <p:spPr bwMode="auto">
          <a:xfrm>
            <a:off x="4932363" y="2420938"/>
            <a:ext cx="1727200" cy="1439862"/>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34B5D82-9870-4671-91EB-D5BE99A4C16C}"/>
              </a:ext>
            </a:extLst>
          </p:cNvPr>
          <p:cNvSpPr>
            <a:spLocks noGrp="1" noChangeArrowheads="1"/>
          </p:cNvSpPr>
          <p:nvPr>
            <p:ph type="title"/>
          </p:nvPr>
        </p:nvSpPr>
        <p:spPr/>
        <p:txBody>
          <a:bodyPr/>
          <a:lstStyle/>
          <a:p>
            <a:r>
              <a:rPr lang="it-IT" altLang="it-IT" sz="2800" dirty="0"/>
              <a:t>Anche in questo contenitore che gira, la superfice dell’acqua rimane perpendicolare alla forza effettiva della gravità </a:t>
            </a:r>
            <a:r>
              <a:rPr lang="pl-PL" altLang="it-IT" sz="2800" dirty="0"/>
              <a:t> </a:t>
            </a:r>
          </a:p>
        </p:txBody>
      </p:sp>
      <p:grpSp>
        <p:nvGrpSpPr>
          <p:cNvPr id="40964" name="Group 4">
            <a:extLst>
              <a:ext uri="{FF2B5EF4-FFF2-40B4-BE49-F238E27FC236}">
                <a16:creationId xmlns:a16="http://schemas.microsoft.com/office/drawing/2014/main" id="{3A401893-5CDA-498D-9397-E3ADBE757FB4}"/>
              </a:ext>
            </a:extLst>
          </p:cNvPr>
          <p:cNvGrpSpPr>
            <a:grpSpLocks/>
          </p:cNvGrpSpPr>
          <p:nvPr/>
        </p:nvGrpSpPr>
        <p:grpSpPr bwMode="auto">
          <a:xfrm>
            <a:off x="2627313" y="2060575"/>
            <a:ext cx="3960812" cy="3673475"/>
            <a:chOff x="3465" y="10149"/>
            <a:chExt cx="4269" cy="3819"/>
          </a:xfrm>
        </p:grpSpPr>
        <p:pic>
          <p:nvPicPr>
            <p:cNvPr id="40965" name="Picture 5">
              <a:extLst>
                <a:ext uri="{FF2B5EF4-FFF2-40B4-BE49-F238E27FC236}">
                  <a16:creationId xmlns:a16="http://schemas.microsoft.com/office/drawing/2014/main" id="{2FC02A28-C34B-45D3-897C-DF0191992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 y="10149"/>
              <a:ext cx="4269" cy="38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6" name="Line 6">
              <a:extLst>
                <a:ext uri="{FF2B5EF4-FFF2-40B4-BE49-F238E27FC236}">
                  <a16:creationId xmlns:a16="http://schemas.microsoft.com/office/drawing/2014/main" id="{CE243973-56F8-4FDB-8A09-36266A4B4A6B}"/>
                </a:ext>
              </a:extLst>
            </p:cNvPr>
            <p:cNvSpPr>
              <a:spLocks noChangeShapeType="1"/>
            </p:cNvSpPr>
            <p:nvPr/>
          </p:nvSpPr>
          <p:spPr bwMode="auto">
            <a:xfrm>
              <a:off x="5555" y="12698"/>
              <a:ext cx="0" cy="459"/>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67" name="Line 7">
              <a:extLst>
                <a:ext uri="{FF2B5EF4-FFF2-40B4-BE49-F238E27FC236}">
                  <a16:creationId xmlns:a16="http://schemas.microsoft.com/office/drawing/2014/main" id="{65543CCD-C647-4348-BF49-552DF31AF476}"/>
                </a:ext>
              </a:extLst>
            </p:cNvPr>
            <p:cNvSpPr>
              <a:spLocks noChangeShapeType="1"/>
            </p:cNvSpPr>
            <p:nvPr/>
          </p:nvSpPr>
          <p:spPr bwMode="auto">
            <a:xfrm>
              <a:off x="6464" y="11976"/>
              <a:ext cx="0" cy="459"/>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68" name="Line 8">
              <a:extLst>
                <a:ext uri="{FF2B5EF4-FFF2-40B4-BE49-F238E27FC236}">
                  <a16:creationId xmlns:a16="http://schemas.microsoft.com/office/drawing/2014/main" id="{96824789-A6AD-4FD7-8DB9-79A12E820237}"/>
                </a:ext>
              </a:extLst>
            </p:cNvPr>
            <p:cNvSpPr>
              <a:spLocks noChangeShapeType="1"/>
            </p:cNvSpPr>
            <p:nvPr/>
          </p:nvSpPr>
          <p:spPr bwMode="auto">
            <a:xfrm>
              <a:off x="6909" y="11042"/>
              <a:ext cx="0" cy="458"/>
            </a:xfrm>
            <a:prstGeom prst="line">
              <a:avLst/>
            </a:prstGeom>
            <a:noFill/>
            <a:ln w="1764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69" name="Line 9">
              <a:extLst>
                <a:ext uri="{FF2B5EF4-FFF2-40B4-BE49-F238E27FC236}">
                  <a16:creationId xmlns:a16="http://schemas.microsoft.com/office/drawing/2014/main" id="{9A08DDB3-0466-437B-B690-7412F760A078}"/>
                </a:ext>
              </a:extLst>
            </p:cNvPr>
            <p:cNvSpPr>
              <a:spLocks noChangeShapeType="1"/>
            </p:cNvSpPr>
            <p:nvPr/>
          </p:nvSpPr>
          <p:spPr bwMode="auto">
            <a:xfrm flipV="1">
              <a:off x="6464" y="11971"/>
              <a:ext cx="319" cy="2"/>
            </a:xfrm>
            <a:prstGeom prst="line">
              <a:avLst/>
            </a:prstGeom>
            <a:noFill/>
            <a:ln w="17653">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70" name="Line 10">
              <a:extLst>
                <a:ext uri="{FF2B5EF4-FFF2-40B4-BE49-F238E27FC236}">
                  <a16:creationId xmlns:a16="http://schemas.microsoft.com/office/drawing/2014/main" id="{B2E85043-2673-47BA-8258-AE443EFEEBDF}"/>
                </a:ext>
              </a:extLst>
            </p:cNvPr>
            <p:cNvSpPr>
              <a:spLocks noChangeShapeType="1"/>
            </p:cNvSpPr>
            <p:nvPr/>
          </p:nvSpPr>
          <p:spPr bwMode="auto">
            <a:xfrm>
              <a:off x="6464" y="11974"/>
              <a:ext cx="319" cy="459"/>
            </a:xfrm>
            <a:prstGeom prst="line">
              <a:avLst/>
            </a:prstGeom>
            <a:noFill/>
            <a:ln w="1764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71" name="Line 11">
              <a:extLst>
                <a:ext uri="{FF2B5EF4-FFF2-40B4-BE49-F238E27FC236}">
                  <a16:creationId xmlns:a16="http://schemas.microsoft.com/office/drawing/2014/main" id="{FEE4965F-F8E2-4A7C-833C-5281DE19D258}"/>
                </a:ext>
              </a:extLst>
            </p:cNvPr>
            <p:cNvSpPr>
              <a:spLocks noChangeShapeType="1"/>
            </p:cNvSpPr>
            <p:nvPr/>
          </p:nvSpPr>
          <p:spPr bwMode="auto">
            <a:xfrm>
              <a:off x="6909" y="11042"/>
              <a:ext cx="522" cy="467"/>
            </a:xfrm>
            <a:prstGeom prst="line">
              <a:avLst/>
            </a:prstGeom>
            <a:noFill/>
            <a:ln w="1764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sp>
          <p:nvSpPr>
            <p:cNvPr id="40972" name="Line 12">
              <a:extLst>
                <a:ext uri="{FF2B5EF4-FFF2-40B4-BE49-F238E27FC236}">
                  <a16:creationId xmlns:a16="http://schemas.microsoft.com/office/drawing/2014/main" id="{1312395C-82E8-4ED5-9818-5DB85D12CBBE}"/>
                </a:ext>
              </a:extLst>
            </p:cNvPr>
            <p:cNvSpPr>
              <a:spLocks noChangeShapeType="1"/>
            </p:cNvSpPr>
            <p:nvPr/>
          </p:nvSpPr>
          <p:spPr bwMode="auto">
            <a:xfrm>
              <a:off x="6912" y="11042"/>
              <a:ext cx="522" cy="0"/>
            </a:xfrm>
            <a:prstGeom prst="line">
              <a:avLst/>
            </a:prstGeom>
            <a:noFill/>
            <a:ln w="17653">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03FAB7C8-7799-46ED-AEB5-A0D31B361D0A}"/>
              </a:ext>
            </a:extLst>
          </p:cNvPr>
          <p:cNvSpPr txBox="1">
            <a:spLocks noChangeArrowheads="1"/>
          </p:cNvSpPr>
          <p:nvPr/>
        </p:nvSpPr>
        <p:spPr bwMode="auto">
          <a:xfrm>
            <a:off x="915987" y="-27511"/>
            <a:ext cx="8228013"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2002" rIns="0" bIns="0" anchor="ctr"/>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45000"/>
            </a:pPr>
            <a:r>
              <a:rPr lang="it-IT" altLang="it-IT" sz="3300" i="0" dirty="0">
                <a:solidFill>
                  <a:srgbClr val="000000"/>
                </a:solidFill>
              </a:rPr>
              <a:t>Il pianeta Terra</a:t>
            </a:r>
            <a:endParaRPr lang="pl-PL" altLang="it-IT" sz="3300" i="0" dirty="0">
              <a:solidFill>
                <a:srgbClr val="000000"/>
              </a:solidFill>
            </a:endParaRPr>
          </a:p>
        </p:txBody>
      </p:sp>
      <p:sp>
        <p:nvSpPr>
          <p:cNvPr id="52228" name="Text Box 4">
            <a:extLst>
              <a:ext uri="{FF2B5EF4-FFF2-40B4-BE49-F238E27FC236}">
                <a16:creationId xmlns:a16="http://schemas.microsoft.com/office/drawing/2014/main" id="{869AD77E-414F-409C-90CE-D5D2F36AB365}"/>
              </a:ext>
            </a:extLst>
          </p:cNvPr>
          <p:cNvSpPr txBox="1">
            <a:spLocks noChangeArrowheads="1"/>
          </p:cNvSpPr>
          <p:nvPr/>
        </p:nvSpPr>
        <p:spPr bwMode="auto">
          <a:xfrm>
            <a:off x="251520" y="5229201"/>
            <a:ext cx="8568952" cy="216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100000"/>
              <a:buFont typeface="Times New Roman" panose="02020603050405020304" pitchFamily="18" charset="0"/>
              <a:buNone/>
            </a:pPr>
            <a:r>
              <a:rPr lang="it-IT" altLang="it-IT" sz="2000" i="0" dirty="0">
                <a:solidFill>
                  <a:srgbClr val="002060"/>
                </a:solidFill>
              </a:rPr>
              <a:t>Poi, con gran probabilità, l’unico pianeta nell’Universo dove fiorisce la vita</a:t>
            </a:r>
            <a:r>
              <a:rPr lang="pl-PL" altLang="it-IT" sz="1600" dirty="0">
                <a:solidFill>
                  <a:srgbClr val="000000"/>
                </a:solidFill>
              </a:rPr>
              <a:t>.</a:t>
            </a:r>
          </a:p>
        </p:txBody>
      </p:sp>
      <p:sp>
        <p:nvSpPr>
          <p:cNvPr id="52227" name="Text Box 3">
            <a:extLst>
              <a:ext uri="{FF2B5EF4-FFF2-40B4-BE49-F238E27FC236}">
                <a16:creationId xmlns:a16="http://schemas.microsoft.com/office/drawing/2014/main" id="{9AC38837-2927-4BF1-A9A3-F754E52E9863}"/>
              </a:ext>
            </a:extLst>
          </p:cNvPr>
          <p:cNvSpPr txBox="1">
            <a:spLocks noChangeArrowheads="1"/>
          </p:cNvSpPr>
          <p:nvPr/>
        </p:nvSpPr>
        <p:spPr bwMode="auto">
          <a:xfrm>
            <a:off x="251520" y="914623"/>
            <a:ext cx="5256584"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0021" rIns="81639" bIns="40820"/>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La Terra è il più grande pianeta roccioso nel Sistema Solare. </a:t>
            </a: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Età: 4,567 mld d’anni</a:t>
            </a: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Raggio (all’equatore) 6371 km</a:t>
            </a:r>
          </a:p>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Così la circonferenza, cioè la lunghezza dell’equatore è esattamente 40.000 km. </a:t>
            </a:r>
          </a:p>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(In questo modo fu definito, nei tempi dalla Rivoluzione Francese, 1 metro). </a:t>
            </a: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r>
              <a:rPr lang="it-IT" altLang="it-IT" sz="2200" i="0" dirty="0">
                <a:solidFill>
                  <a:srgbClr val="000000"/>
                </a:solidFill>
              </a:rPr>
              <a:t>La densità media – 5,5 g/cm</a:t>
            </a:r>
            <a:r>
              <a:rPr lang="it-IT" altLang="it-IT" sz="2200" i="0" baseline="30000" dirty="0">
                <a:solidFill>
                  <a:srgbClr val="000000"/>
                </a:solidFill>
              </a:rPr>
              <a:t>3</a:t>
            </a:r>
            <a:r>
              <a:rPr lang="it-IT" altLang="it-IT" sz="2200" i="0" dirty="0">
                <a:solidFill>
                  <a:srgbClr val="000000"/>
                </a:solidFill>
              </a:rPr>
              <a:t> (a metà tra il granito 2,7 g/cm</a:t>
            </a:r>
            <a:r>
              <a:rPr lang="it-IT" altLang="it-IT" sz="2200" i="0" baseline="30000" dirty="0">
                <a:solidFill>
                  <a:srgbClr val="000000"/>
                </a:solidFill>
              </a:rPr>
              <a:t>3</a:t>
            </a:r>
            <a:r>
              <a:rPr lang="it-IT" altLang="it-IT" sz="2200" i="0" dirty="0">
                <a:solidFill>
                  <a:srgbClr val="000000"/>
                </a:solidFill>
              </a:rPr>
              <a:t> e il ferro 7,8 g/ cm</a:t>
            </a:r>
            <a:r>
              <a:rPr lang="it-IT" altLang="it-IT" sz="2200" i="0" baseline="30000" dirty="0">
                <a:solidFill>
                  <a:srgbClr val="000000"/>
                </a:solidFill>
              </a:rPr>
              <a:t>3</a:t>
            </a:r>
            <a:r>
              <a:rPr lang="it-IT" altLang="it-IT" sz="2200" i="0" dirty="0">
                <a:solidFill>
                  <a:srgbClr val="000000"/>
                </a:solidFill>
              </a:rPr>
              <a:t>)</a:t>
            </a: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endParaRPr lang="it-IT" altLang="it-IT" sz="2200" i="0" dirty="0">
              <a:solidFill>
                <a:srgbClr val="000000"/>
              </a:solidFill>
            </a:endParaRPr>
          </a:p>
          <a:p>
            <a:pPr hangingPunct="0">
              <a:lnSpc>
                <a:spcPct val="93000"/>
              </a:lnSpc>
              <a:buClr>
                <a:srgbClr val="000000"/>
              </a:buClr>
              <a:buSzPct val="100000"/>
              <a:buFont typeface="Times New Roman" panose="02020603050405020304" pitchFamily="18" charset="0"/>
              <a:buNone/>
            </a:pPr>
            <a:endParaRPr lang="pl-PL" altLang="it-IT" sz="1600" dirty="0">
              <a:solidFill>
                <a:srgbClr val="000000"/>
              </a:solidFill>
            </a:endParaRPr>
          </a:p>
        </p:txBody>
      </p:sp>
      <p:pic>
        <p:nvPicPr>
          <p:cNvPr id="7" name="Picture 7">
            <a:extLst>
              <a:ext uri="{FF2B5EF4-FFF2-40B4-BE49-F238E27FC236}">
                <a16:creationId xmlns:a16="http://schemas.microsoft.com/office/drawing/2014/main" id="{FC26AF61-B788-4DCE-91EA-EAE93253A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957" y="1034528"/>
            <a:ext cx="3524060" cy="36035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307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09DF5A3-6AC0-4CA3-98DA-601432C65E29}"/>
              </a:ext>
            </a:extLst>
          </p:cNvPr>
          <p:cNvSpPr>
            <a:spLocks noGrp="1" noChangeArrowheads="1"/>
          </p:cNvSpPr>
          <p:nvPr>
            <p:ph type="title"/>
          </p:nvPr>
        </p:nvSpPr>
        <p:spPr/>
        <p:txBody>
          <a:bodyPr/>
          <a:lstStyle/>
          <a:p>
            <a:r>
              <a:rPr lang="it-IT" altLang="it-IT" sz="3600" dirty="0"/>
              <a:t>Scegliere un percorso in montagna </a:t>
            </a:r>
            <a:endParaRPr lang="pl-PL" altLang="it-IT" sz="3600" dirty="0"/>
          </a:p>
        </p:txBody>
      </p:sp>
      <p:pic>
        <p:nvPicPr>
          <p:cNvPr id="35844" name="Picture 4">
            <a:extLst>
              <a:ext uri="{FF2B5EF4-FFF2-40B4-BE49-F238E27FC236}">
                <a16:creationId xmlns:a16="http://schemas.microsoft.com/office/drawing/2014/main" id="{1E2B6486-6232-4FA3-A0AC-502BD8096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86" y="1327395"/>
            <a:ext cx="5731342" cy="39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a:extLst>
              <a:ext uri="{FF2B5EF4-FFF2-40B4-BE49-F238E27FC236}">
                <a16:creationId xmlns:a16="http://schemas.microsoft.com/office/drawing/2014/main" id="{442B1C2F-A347-4A82-853A-C5D6E59B0DBD}"/>
              </a:ext>
            </a:extLst>
          </p:cNvPr>
          <p:cNvSpPr txBox="1">
            <a:spLocks noChangeArrowheads="1"/>
          </p:cNvSpPr>
          <p:nvPr/>
        </p:nvSpPr>
        <p:spPr bwMode="auto">
          <a:xfrm>
            <a:off x="376239" y="5341938"/>
            <a:ext cx="85162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i="0" dirty="0"/>
              <a:t>Guardiamo le linee che segnano la stessa quota. In fisica le chiamiamo le linee equipotenziali. Le torrenti scendono secondo la pendenza massima (le linee sono vicine) ma per fare un percorso a piedi conviene trovare la pendenza minore. </a:t>
            </a:r>
            <a:endParaRPr lang="en-US" altLang="it-IT" sz="20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5845"/>
                                        </p:tgtEl>
                                        <p:attrNameLst>
                                          <p:attrName>style.visibility</p:attrName>
                                        </p:attrNameLst>
                                      </p:cBhvr>
                                      <p:to>
                                        <p:strVal val="visible"/>
                                      </p:to>
                                    </p:set>
                                    <p:anim calcmode="discrete" valueType="clr">
                                      <p:cBhvr override="childStyle">
                                        <p:cTn id="7" dur="80"/>
                                        <p:tgtEl>
                                          <p:spTgt spid="3584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845"/>
                                        </p:tgtEl>
                                        <p:attrNameLst>
                                          <p:attrName>fillcolor</p:attrName>
                                        </p:attrNameLst>
                                      </p:cBhvr>
                                      <p:tavLst>
                                        <p:tav tm="0">
                                          <p:val>
                                            <p:clrVal>
                                              <a:schemeClr val="accent2"/>
                                            </p:clrVal>
                                          </p:val>
                                        </p:tav>
                                        <p:tav tm="50000">
                                          <p:val>
                                            <p:clrVal>
                                              <a:schemeClr val="hlink"/>
                                            </p:clrVal>
                                          </p:val>
                                        </p:tav>
                                      </p:tavLst>
                                    </p:anim>
                                    <p:set>
                                      <p:cBhvr>
                                        <p:cTn id="9" dur="80"/>
                                        <p:tgtEl>
                                          <p:spTgt spid="358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C235FF7-CE4E-478E-AB1E-B35512C0F985}"/>
              </a:ext>
            </a:extLst>
          </p:cNvPr>
          <p:cNvSpPr>
            <a:spLocks noGrp="1" noChangeArrowheads="1"/>
          </p:cNvSpPr>
          <p:nvPr>
            <p:ph type="title"/>
          </p:nvPr>
        </p:nvSpPr>
        <p:spPr/>
        <p:txBody>
          <a:bodyPr/>
          <a:lstStyle/>
          <a:p>
            <a:r>
              <a:rPr lang="it-IT" altLang="it-IT" sz="3200" dirty="0"/>
              <a:t>Però la vera forma della Terra non è l’ellissoide ma la “geoide”</a:t>
            </a:r>
          </a:p>
        </p:txBody>
      </p:sp>
      <p:sp>
        <p:nvSpPr>
          <p:cNvPr id="60419" name="Rectangle 3">
            <a:extLst>
              <a:ext uri="{FF2B5EF4-FFF2-40B4-BE49-F238E27FC236}">
                <a16:creationId xmlns:a16="http://schemas.microsoft.com/office/drawing/2014/main" id="{8E6B58C2-B926-423A-BE78-339E2F855AC3}"/>
              </a:ext>
            </a:extLst>
          </p:cNvPr>
          <p:cNvSpPr>
            <a:spLocks noGrp="1" noChangeArrowheads="1"/>
          </p:cNvSpPr>
          <p:nvPr>
            <p:ph type="body" idx="1"/>
          </p:nvPr>
        </p:nvSpPr>
        <p:spPr>
          <a:xfrm>
            <a:off x="184150" y="1417638"/>
            <a:ext cx="8959850" cy="4449762"/>
          </a:xfrm>
        </p:spPr>
        <p:txBody>
          <a:bodyPr/>
          <a:lstStyle/>
          <a:p>
            <a:pPr>
              <a:buFontTx/>
              <a:buNone/>
            </a:pPr>
            <a:r>
              <a:rPr lang="it-IT" altLang="it-IT" sz="2300" dirty="0"/>
              <a:t>Cioè la forma ‘fisica’ è diversa da quella geometrica. Come mai?</a:t>
            </a:r>
            <a:endParaRPr lang="pl-PL" altLang="it-IT" sz="2300" dirty="0"/>
          </a:p>
          <a:p>
            <a:pPr>
              <a:buFontTx/>
              <a:buNone/>
            </a:pPr>
            <a:r>
              <a:rPr lang="it-IT" altLang="it-IT" sz="2300" dirty="0"/>
              <a:t>La risposta non è facile.</a:t>
            </a:r>
          </a:p>
          <a:p>
            <a:pPr>
              <a:buFontTx/>
              <a:buNone/>
            </a:pPr>
            <a:r>
              <a:rPr lang="it-IT" altLang="it-IT" sz="2300" dirty="0"/>
              <a:t>La geoide è la superfice del costante </a:t>
            </a:r>
            <a:r>
              <a:rPr lang="it-IT" altLang="it-IT" sz="2300" i="1" dirty="0"/>
              <a:t>potenziale</a:t>
            </a:r>
            <a:r>
              <a:rPr lang="it-IT" altLang="it-IT" sz="2300" dirty="0"/>
              <a:t> gravitazionale effettivo, i.e. quello che tiene conto della forza centrifuga.</a:t>
            </a:r>
            <a:endParaRPr lang="en-US" altLang="it-IT" dirty="0"/>
          </a:p>
        </p:txBody>
      </p:sp>
      <p:pic>
        <p:nvPicPr>
          <p:cNvPr id="60420" name="Picture 4">
            <a:extLst>
              <a:ext uri="{FF2B5EF4-FFF2-40B4-BE49-F238E27FC236}">
                <a16:creationId xmlns:a16="http://schemas.microsoft.com/office/drawing/2014/main" id="{ED691A7E-F78F-4F2F-A001-EDA514DBBE91}"/>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84150" y="3098800"/>
            <a:ext cx="9144000" cy="362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10F89B9-91F1-4782-A02A-C7CADFDC490A}"/>
              </a:ext>
            </a:extLst>
          </p:cNvPr>
          <p:cNvSpPr>
            <a:spLocks noGrp="1" noChangeArrowheads="1"/>
          </p:cNvSpPr>
          <p:nvPr>
            <p:ph type="title"/>
          </p:nvPr>
        </p:nvSpPr>
        <p:spPr/>
        <p:txBody>
          <a:bodyPr/>
          <a:lstStyle/>
          <a:p>
            <a:r>
              <a:rPr lang="pl-PL" altLang="it-IT" sz="3600" dirty="0"/>
              <a:t>GOCE:</a:t>
            </a:r>
            <a:r>
              <a:rPr lang="it-IT" altLang="it-IT" sz="3600" dirty="0"/>
              <a:t> potenziale gravitazionale</a:t>
            </a:r>
            <a:endParaRPr lang="en-US" altLang="it-IT" sz="3600" dirty="0"/>
          </a:p>
        </p:txBody>
      </p:sp>
      <p:pic>
        <p:nvPicPr>
          <p:cNvPr id="36868" name="Picture 4">
            <a:extLst>
              <a:ext uri="{FF2B5EF4-FFF2-40B4-BE49-F238E27FC236}">
                <a16:creationId xmlns:a16="http://schemas.microsoft.com/office/drawing/2014/main" id="{A81081DB-4C90-4349-81B8-942B41ECF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3773488" cy="2782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CB7FA48C-5D12-491E-9EEE-6E89D5556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79" y="4185956"/>
            <a:ext cx="3775164" cy="2397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0AA7F81F-88C1-45FB-81BC-CC9A2B197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171" y="4185956"/>
            <a:ext cx="3024962" cy="239740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89E55DE5-CA15-4176-A5B2-A56B8C38C323}"/>
              </a:ext>
            </a:extLst>
          </p:cNvPr>
          <p:cNvSpPr txBox="1">
            <a:spLocks noChangeArrowheads="1"/>
          </p:cNvSpPr>
          <p:nvPr/>
        </p:nvSpPr>
        <p:spPr bwMode="auto">
          <a:xfrm>
            <a:off x="4495911" y="1417638"/>
            <a:ext cx="3952101"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it-IT" altLang="it-IT" sz="1800" i="0" dirty="0"/>
              <a:t>Il satellite artificiale GOCE per un paio di anni volava a una orbita bassa, e misurava punto per punto la forza di gravità. </a:t>
            </a:r>
          </a:p>
          <a:p>
            <a:pPr>
              <a:buFontTx/>
              <a:buNone/>
            </a:pPr>
            <a:r>
              <a:rPr lang="it-IT" altLang="it-IT" sz="1800" i="0" dirty="0"/>
              <a:t>In questo modo è stata determinata la forma ‘fisica’ del globo Terrestre, cioè la geoide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fade">
                                      <p:cBhvr>
                                        <p:cTn id="7" dur="5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fade">
                                      <p:cBhvr>
                                        <p:cTn id="12"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6289702-ABE1-4E13-9BAB-370EB04D13BF}"/>
              </a:ext>
            </a:extLst>
          </p:cNvPr>
          <p:cNvSpPr>
            <a:spLocks noGrp="1" noChangeArrowheads="1"/>
          </p:cNvSpPr>
          <p:nvPr>
            <p:ph type="title"/>
          </p:nvPr>
        </p:nvSpPr>
        <p:spPr>
          <a:xfrm>
            <a:off x="468313" y="0"/>
            <a:ext cx="8435975" cy="1143000"/>
          </a:xfrm>
        </p:spPr>
        <p:txBody>
          <a:bodyPr/>
          <a:lstStyle/>
          <a:p>
            <a:r>
              <a:rPr lang="it-IT" altLang="it-IT" sz="3200" dirty="0"/>
              <a:t>La geoide è un po’ diversa dall’ellissoide </a:t>
            </a:r>
            <a:r>
              <a:rPr lang="pl-PL" altLang="it-IT" sz="3200" dirty="0"/>
              <a:t> </a:t>
            </a:r>
            <a:endParaRPr lang="en-US" altLang="it-IT" sz="3200" dirty="0"/>
          </a:p>
        </p:txBody>
      </p:sp>
      <p:pic>
        <p:nvPicPr>
          <p:cNvPr id="37894" name="Picture 6">
            <a:extLst>
              <a:ext uri="{FF2B5EF4-FFF2-40B4-BE49-F238E27FC236}">
                <a16:creationId xmlns:a16="http://schemas.microsoft.com/office/drawing/2014/main" id="{DAF7C2E9-348A-4242-8492-C2E42275B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052513"/>
            <a:ext cx="7777162" cy="5014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5" name="Text Box 7">
            <a:extLst>
              <a:ext uri="{FF2B5EF4-FFF2-40B4-BE49-F238E27FC236}">
                <a16:creationId xmlns:a16="http://schemas.microsoft.com/office/drawing/2014/main" id="{17DE8C09-8069-4EC8-957E-130237465B77}"/>
              </a:ext>
            </a:extLst>
          </p:cNvPr>
          <p:cNvSpPr txBox="1">
            <a:spLocks noChangeArrowheads="1"/>
          </p:cNvSpPr>
          <p:nvPr/>
        </p:nvSpPr>
        <p:spPr bwMode="auto">
          <a:xfrm>
            <a:off x="3543300" y="63119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pl-PL" altLang="it-IT"/>
          </a:p>
        </p:txBody>
      </p:sp>
      <p:sp>
        <p:nvSpPr>
          <p:cNvPr id="37896" name="Text Box 8">
            <a:extLst>
              <a:ext uri="{FF2B5EF4-FFF2-40B4-BE49-F238E27FC236}">
                <a16:creationId xmlns:a16="http://schemas.microsoft.com/office/drawing/2014/main" id="{18EAA300-74C5-49D8-851E-88D914C229F1}"/>
              </a:ext>
            </a:extLst>
          </p:cNvPr>
          <p:cNvSpPr txBox="1">
            <a:spLocks noChangeArrowheads="1"/>
          </p:cNvSpPr>
          <p:nvPr/>
        </p:nvSpPr>
        <p:spPr bwMode="auto">
          <a:xfrm>
            <a:off x="899592" y="6295201"/>
            <a:ext cx="73036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b="1" i="0" dirty="0">
                <a:solidFill>
                  <a:schemeClr val="accent2"/>
                </a:solidFill>
              </a:rPr>
              <a:t>La differenza non è granché, visto che non supera ± 100 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F973D48-D6DB-422C-B4FA-9F4ACC356A95}"/>
              </a:ext>
            </a:extLst>
          </p:cNvPr>
          <p:cNvSpPr>
            <a:spLocks noGrp="1" noChangeArrowheads="1"/>
          </p:cNvSpPr>
          <p:nvPr>
            <p:ph type="title"/>
          </p:nvPr>
        </p:nvSpPr>
        <p:spPr>
          <a:xfrm>
            <a:off x="457200" y="274638"/>
            <a:ext cx="8435975" cy="1143000"/>
          </a:xfrm>
        </p:spPr>
        <p:txBody>
          <a:bodyPr/>
          <a:lstStyle/>
          <a:p>
            <a:r>
              <a:rPr lang="it-IT" altLang="it-IT" sz="3200" dirty="0"/>
              <a:t>Da dove deriva la differenza </a:t>
            </a:r>
            <a:br>
              <a:rPr lang="it-IT" altLang="it-IT" sz="3200" dirty="0"/>
            </a:br>
            <a:r>
              <a:rPr lang="it-IT" altLang="it-IT" sz="3200" dirty="0"/>
              <a:t>tra l’ellissoide e la geoide?</a:t>
            </a:r>
            <a:r>
              <a:rPr lang="pl-PL" altLang="it-IT" sz="3200" dirty="0"/>
              <a:t> </a:t>
            </a:r>
            <a:endParaRPr lang="en-US" altLang="it-IT" sz="3200" dirty="0"/>
          </a:p>
        </p:txBody>
      </p:sp>
      <p:pic>
        <p:nvPicPr>
          <p:cNvPr id="38916" name="Picture 4">
            <a:extLst>
              <a:ext uri="{FF2B5EF4-FFF2-40B4-BE49-F238E27FC236}">
                <a16:creationId xmlns:a16="http://schemas.microsoft.com/office/drawing/2014/main" id="{6D874E71-A526-459D-B18B-9F1176FCE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3792537" cy="2468562"/>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5">
            <a:extLst>
              <a:ext uri="{FF2B5EF4-FFF2-40B4-BE49-F238E27FC236}">
                <a16:creationId xmlns:a16="http://schemas.microsoft.com/office/drawing/2014/main" id="{C28AB8B3-2E31-4A3F-93F3-F7456B84FDB5}"/>
              </a:ext>
            </a:extLst>
          </p:cNvPr>
          <p:cNvSpPr txBox="1">
            <a:spLocks noChangeArrowheads="1"/>
          </p:cNvSpPr>
          <p:nvPr/>
        </p:nvSpPr>
        <p:spPr bwMode="auto">
          <a:xfrm>
            <a:off x="684213" y="3933825"/>
            <a:ext cx="72747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i="0" dirty="0"/>
              <a:t>La superfice della g</a:t>
            </a:r>
            <a:r>
              <a:rPr lang="pl-PL" altLang="it-IT" sz="2400" i="0" dirty="0"/>
              <a:t>eoid</a:t>
            </a:r>
            <a:r>
              <a:rPr lang="it-IT" altLang="it-IT" sz="2400" i="0" dirty="0"/>
              <a:t>e</a:t>
            </a:r>
            <a:r>
              <a:rPr lang="pl-PL" altLang="it-IT" sz="2400" i="0" dirty="0"/>
              <a:t> </a:t>
            </a:r>
            <a:r>
              <a:rPr lang="it-IT" altLang="it-IT" sz="2400" i="0" dirty="0"/>
              <a:t>nella regione di Himalaya </a:t>
            </a:r>
          </a:p>
          <a:p>
            <a:r>
              <a:rPr lang="it-IT" altLang="it-IT" sz="2400" i="0" dirty="0"/>
              <a:t>si colloca al di </a:t>
            </a:r>
            <a:r>
              <a:rPr lang="it-IT" altLang="it-IT" sz="2400" dirty="0"/>
              <a:t>sotto </a:t>
            </a:r>
            <a:r>
              <a:rPr lang="it-IT" altLang="it-IT" sz="2400" i="0" dirty="0"/>
              <a:t> dell’ellissoide! </a:t>
            </a:r>
            <a:r>
              <a:rPr lang="pl-PL" altLang="it-IT" sz="2400" i="0" dirty="0"/>
              <a:t> </a:t>
            </a:r>
            <a:r>
              <a:rPr lang="it-IT" altLang="it-IT" sz="2400" i="0" dirty="0"/>
              <a:t>Come mai?</a:t>
            </a:r>
            <a:endParaRPr lang="en-US" altLang="it-IT" sz="2400" i="0" dirty="0"/>
          </a:p>
        </p:txBody>
      </p:sp>
      <p:sp>
        <p:nvSpPr>
          <p:cNvPr id="38918" name="Text Box 6">
            <a:extLst>
              <a:ext uri="{FF2B5EF4-FFF2-40B4-BE49-F238E27FC236}">
                <a16:creationId xmlns:a16="http://schemas.microsoft.com/office/drawing/2014/main" id="{25D1E630-263C-4006-B757-62FA8D7AE8E0}"/>
              </a:ext>
            </a:extLst>
          </p:cNvPr>
          <p:cNvSpPr txBox="1">
            <a:spLocks noChangeArrowheads="1"/>
          </p:cNvSpPr>
          <p:nvPr/>
        </p:nvSpPr>
        <p:spPr bwMode="auto">
          <a:xfrm>
            <a:off x="684213" y="4708744"/>
            <a:ext cx="74414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i="0" dirty="0"/>
              <a:t>Potential</a:t>
            </a:r>
            <a:r>
              <a:rPr lang="it-IT" altLang="it-IT" sz="2400" i="0" dirty="0"/>
              <a:t>e gravitazionale</a:t>
            </a:r>
            <a:r>
              <a:rPr lang="pl-PL" altLang="it-IT" sz="2400" i="0" dirty="0"/>
              <a:t>:  V=GM/r</a:t>
            </a:r>
            <a:r>
              <a:rPr lang="pl-PL" altLang="it-IT" sz="2400" i="0" baseline="30000" dirty="0"/>
              <a:t>2</a:t>
            </a:r>
            <a:r>
              <a:rPr lang="it-IT" altLang="it-IT" sz="2400" i="0" dirty="0"/>
              <a:t>, </a:t>
            </a:r>
          </a:p>
          <a:p>
            <a:r>
              <a:rPr lang="it-IT" altLang="it-IT" sz="2400" i="0" dirty="0"/>
              <a:t>dove </a:t>
            </a:r>
            <a:r>
              <a:rPr lang="it-IT" altLang="it-IT" sz="2400" dirty="0"/>
              <a:t>M</a:t>
            </a:r>
            <a:r>
              <a:rPr lang="it-IT" altLang="it-IT" sz="2400" i="0" dirty="0"/>
              <a:t> è la massa che esercita la forza gravitazione.</a:t>
            </a:r>
            <a:endParaRPr lang="en-US" altLang="it-IT" sz="2400" i="0" dirty="0"/>
          </a:p>
        </p:txBody>
      </p:sp>
      <p:sp>
        <p:nvSpPr>
          <p:cNvPr id="38920" name="Text Box 8">
            <a:extLst>
              <a:ext uri="{FF2B5EF4-FFF2-40B4-BE49-F238E27FC236}">
                <a16:creationId xmlns:a16="http://schemas.microsoft.com/office/drawing/2014/main" id="{FB223CB8-83A9-4D79-AACB-47D979662541}"/>
              </a:ext>
            </a:extLst>
          </p:cNvPr>
          <p:cNvSpPr txBox="1">
            <a:spLocks noChangeArrowheads="1"/>
          </p:cNvSpPr>
          <p:nvPr/>
        </p:nvSpPr>
        <p:spPr bwMode="auto">
          <a:xfrm>
            <a:off x="684213" y="5591624"/>
            <a:ext cx="66896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i="0" dirty="0"/>
              <a:t>Himalaya, montagne molto alte, sono fatte dalle</a:t>
            </a:r>
          </a:p>
          <a:p>
            <a:r>
              <a:rPr lang="it-IT" altLang="it-IT" sz="2400" i="0" dirty="0"/>
              <a:t>rocce leggere (calcite)</a:t>
            </a:r>
          </a:p>
          <a:p>
            <a:r>
              <a:rPr lang="it-IT" altLang="it-IT" sz="2400" i="0" dirty="0"/>
              <a:t>La masse minore </a:t>
            </a:r>
            <a:r>
              <a:rPr lang="pl-PL" altLang="it-IT" sz="2400" i="0" dirty="0"/>
              <a:t> → </a:t>
            </a:r>
            <a:r>
              <a:rPr lang="it-IT" altLang="it-IT" sz="2400" i="0" dirty="0"/>
              <a:t>minore </a:t>
            </a:r>
            <a:r>
              <a:rPr lang="pl-PL" altLang="it-IT" sz="2400" dirty="0"/>
              <a:t>r</a:t>
            </a:r>
            <a:endParaRPr lang="en-US" altLang="it-IT" sz="2400" i="0" dirty="0"/>
          </a:p>
        </p:txBody>
      </p:sp>
      <p:pic>
        <p:nvPicPr>
          <p:cNvPr id="10" name="Picture 10">
            <a:extLst>
              <a:ext uri="{FF2B5EF4-FFF2-40B4-BE49-F238E27FC236}">
                <a16:creationId xmlns:a16="http://schemas.microsoft.com/office/drawing/2014/main" id="{439DDBFD-3C3C-43EA-8F89-84A63581E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843" y="1341439"/>
            <a:ext cx="2654805" cy="2462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918"/>
                                        </p:tgtEl>
                                        <p:attrNameLst>
                                          <p:attrName>style.visibility</p:attrName>
                                        </p:attrNameLst>
                                      </p:cBhvr>
                                      <p:to>
                                        <p:strVal val="visible"/>
                                      </p:to>
                                    </p:set>
                                    <p:anim calcmode="discrete" valueType="clr">
                                      <p:cBhvr override="childStyle">
                                        <p:cTn id="7" dur="80"/>
                                        <p:tgtEl>
                                          <p:spTgt spid="389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918"/>
                                        </p:tgtEl>
                                        <p:attrNameLst>
                                          <p:attrName>fillcolor</p:attrName>
                                        </p:attrNameLst>
                                      </p:cBhvr>
                                      <p:tavLst>
                                        <p:tav tm="0">
                                          <p:val>
                                            <p:clrVal>
                                              <a:schemeClr val="accent2"/>
                                            </p:clrVal>
                                          </p:val>
                                        </p:tav>
                                        <p:tav tm="50000">
                                          <p:val>
                                            <p:clrVal>
                                              <a:schemeClr val="hlink"/>
                                            </p:clrVal>
                                          </p:val>
                                        </p:tav>
                                      </p:tavLst>
                                    </p:anim>
                                    <p:set>
                                      <p:cBhvr>
                                        <p:cTn id="9" dur="80"/>
                                        <p:tgtEl>
                                          <p:spTgt spid="38918"/>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8920"/>
                                        </p:tgtEl>
                                        <p:attrNameLst>
                                          <p:attrName>style.visibility</p:attrName>
                                        </p:attrNameLst>
                                      </p:cBhvr>
                                      <p:to>
                                        <p:strVal val="visible"/>
                                      </p:to>
                                    </p:set>
                                    <p:anim calcmode="discrete" valueType="clr">
                                      <p:cBhvr override="childStyle">
                                        <p:cTn id="14" dur="80"/>
                                        <p:tgtEl>
                                          <p:spTgt spid="3892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8920"/>
                                        </p:tgtEl>
                                        <p:attrNameLst>
                                          <p:attrName>fillcolor</p:attrName>
                                        </p:attrNameLst>
                                      </p:cBhvr>
                                      <p:tavLst>
                                        <p:tav tm="0">
                                          <p:val>
                                            <p:clrVal>
                                              <a:schemeClr val="accent2"/>
                                            </p:clrVal>
                                          </p:val>
                                        </p:tav>
                                        <p:tav tm="50000">
                                          <p:val>
                                            <p:clrVal>
                                              <a:schemeClr val="hlink"/>
                                            </p:clrVal>
                                          </p:val>
                                        </p:tav>
                                      </p:tavLst>
                                    </p:anim>
                                    <p:set>
                                      <p:cBhvr>
                                        <p:cTn id="16" dur="80"/>
                                        <p:tgtEl>
                                          <p:spTgt spid="3892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389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5C91BB5-AD40-42D4-8BA4-72B836380877}"/>
              </a:ext>
            </a:extLst>
          </p:cNvPr>
          <p:cNvSpPr>
            <a:spLocks noGrp="1" noChangeArrowheads="1"/>
          </p:cNvSpPr>
          <p:nvPr>
            <p:ph type="title"/>
          </p:nvPr>
        </p:nvSpPr>
        <p:spPr/>
        <p:txBody>
          <a:bodyPr/>
          <a:lstStyle/>
          <a:p>
            <a:r>
              <a:rPr lang="it-IT" altLang="it-IT" sz="3600" dirty="0"/>
              <a:t>Allora, qual è la forma della Terra</a:t>
            </a:r>
            <a:r>
              <a:rPr lang="pl-PL" altLang="it-IT" sz="3600" dirty="0"/>
              <a:t>?</a:t>
            </a:r>
          </a:p>
        </p:txBody>
      </p:sp>
      <p:sp>
        <p:nvSpPr>
          <p:cNvPr id="39939" name="Text Box 3">
            <a:extLst>
              <a:ext uri="{FF2B5EF4-FFF2-40B4-BE49-F238E27FC236}">
                <a16:creationId xmlns:a16="http://schemas.microsoft.com/office/drawing/2014/main" id="{E7878C88-5050-40C2-8ED2-9001502FDB82}"/>
              </a:ext>
            </a:extLst>
          </p:cNvPr>
          <p:cNvSpPr txBox="1">
            <a:spLocks noChangeArrowheads="1"/>
          </p:cNvSpPr>
          <p:nvPr/>
        </p:nvSpPr>
        <p:spPr bwMode="auto">
          <a:xfrm>
            <a:off x="967738" y="1471928"/>
            <a:ext cx="75532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pl-PL" altLang="it-IT" sz="2400" i="0" dirty="0"/>
              <a:t>T</a:t>
            </a:r>
            <a:r>
              <a:rPr lang="it-IT" altLang="it-IT" sz="2400" i="0" dirty="0" err="1"/>
              <a:t>ale</a:t>
            </a:r>
            <a:r>
              <a:rPr lang="pl-PL" altLang="it-IT" sz="2400" i="0" dirty="0"/>
              <a:t>, </a:t>
            </a:r>
            <a:r>
              <a:rPr lang="it-IT" altLang="it-IT" sz="2400" i="0" dirty="0"/>
              <a:t>che rimane orizzontale, come segna la </a:t>
            </a:r>
            <a:r>
              <a:rPr lang="pl-PL" altLang="it-IT" sz="2400" i="0" dirty="0"/>
              <a:t>li</a:t>
            </a:r>
            <a:r>
              <a:rPr lang="it-IT" altLang="it-IT" sz="2400" i="0" dirty="0"/>
              <a:t>v</a:t>
            </a:r>
            <a:r>
              <a:rPr lang="pl-PL" altLang="it-IT" sz="2400" i="0" dirty="0"/>
              <a:t>ella</a:t>
            </a:r>
            <a:endParaRPr lang="en-US" altLang="it-IT" sz="2400" i="0" dirty="0"/>
          </a:p>
        </p:txBody>
      </p:sp>
      <p:sp>
        <p:nvSpPr>
          <p:cNvPr id="39941" name="Text Box 5">
            <a:extLst>
              <a:ext uri="{FF2B5EF4-FFF2-40B4-BE49-F238E27FC236}">
                <a16:creationId xmlns:a16="http://schemas.microsoft.com/office/drawing/2014/main" id="{2135975D-FB72-4F63-8B74-9ABA701F5F48}"/>
              </a:ext>
            </a:extLst>
          </p:cNvPr>
          <p:cNvSpPr txBox="1">
            <a:spLocks noChangeArrowheads="1"/>
          </p:cNvSpPr>
          <p:nvPr/>
        </p:nvSpPr>
        <p:spPr bwMode="auto">
          <a:xfrm>
            <a:off x="187311" y="5695644"/>
            <a:ext cx="87799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3200" i="0" dirty="0"/>
              <a:t> </a:t>
            </a:r>
            <a:r>
              <a:rPr lang="it-IT" altLang="it-IT" sz="2400" i="0" dirty="0"/>
              <a:t>ed in ogni punto rimane perpendicolare alla direzione </a:t>
            </a:r>
            <a:r>
              <a:rPr lang="it-IT" altLang="it-IT" sz="2400" dirty="0"/>
              <a:t>verticale</a:t>
            </a:r>
            <a:endParaRPr lang="en-US" altLang="it-IT" sz="2400" i="0" dirty="0"/>
          </a:p>
        </p:txBody>
      </p:sp>
      <p:pic>
        <p:nvPicPr>
          <p:cNvPr id="39942" name="Obraz 75" descr="pion2">
            <a:extLst>
              <a:ext uri="{FF2B5EF4-FFF2-40B4-BE49-F238E27FC236}">
                <a16:creationId xmlns:a16="http://schemas.microsoft.com/office/drawing/2014/main" id="{D2FF4C62-7081-4305-ACFD-62731649B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492375"/>
            <a:ext cx="3455988"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 Box 7">
            <a:extLst>
              <a:ext uri="{FF2B5EF4-FFF2-40B4-BE49-F238E27FC236}">
                <a16:creationId xmlns:a16="http://schemas.microsoft.com/office/drawing/2014/main" id="{BCAFAEBB-F24C-4A2E-B9B9-2636CD4E8873}"/>
              </a:ext>
            </a:extLst>
          </p:cNvPr>
          <p:cNvSpPr txBox="1">
            <a:spLocks noChangeArrowheads="1"/>
          </p:cNvSpPr>
          <p:nvPr/>
        </p:nvSpPr>
        <p:spPr bwMode="auto">
          <a:xfrm>
            <a:off x="6228184" y="5120711"/>
            <a:ext cx="1941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i="0" dirty="0">
                <a:solidFill>
                  <a:srgbClr val="FF0000"/>
                </a:solidFill>
                <a:highlight>
                  <a:srgbClr val="FFFF00"/>
                </a:highlight>
              </a:rPr>
              <a:t>Spiaggia a Sopot</a:t>
            </a:r>
            <a:endParaRPr lang="en-US" altLang="it-IT" i="0" dirty="0">
              <a:solidFill>
                <a:srgbClr val="FF0000"/>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9939"/>
                                        </p:tgtEl>
                                        <p:attrNameLst>
                                          <p:attrName>style.visibility</p:attrName>
                                        </p:attrNameLst>
                                      </p:cBhvr>
                                      <p:to>
                                        <p:strVal val="visible"/>
                                      </p:to>
                                    </p:set>
                                    <p:anim calcmode="discrete" valueType="clr">
                                      <p:cBhvr override="childStyle">
                                        <p:cTn id="7" dur="80"/>
                                        <p:tgtEl>
                                          <p:spTgt spid="3993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9939"/>
                                        </p:tgtEl>
                                        <p:attrNameLst>
                                          <p:attrName>fillcolor</p:attrName>
                                        </p:attrNameLst>
                                      </p:cBhvr>
                                      <p:tavLst>
                                        <p:tav tm="0">
                                          <p:val>
                                            <p:clrVal>
                                              <a:schemeClr val="accent2"/>
                                            </p:clrVal>
                                          </p:val>
                                        </p:tav>
                                        <p:tav tm="50000">
                                          <p:val>
                                            <p:clrVal>
                                              <a:schemeClr val="hlink"/>
                                            </p:clrVal>
                                          </p:val>
                                        </p:tav>
                                      </p:tavLst>
                                    </p:anim>
                                    <p:set>
                                      <p:cBhvr>
                                        <p:cTn id="9" dur="80"/>
                                        <p:tgtEl>
                                          <p:spTgt spid="3993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9941"/>
                                        </p:tgtEl>
                                        <p:attrNameLst>
                                          <p:attrName>style.visibility</p:attrName>
                                        </p:attrNameLst>
                                      </p:cBhvr>
                                      <p:to>
                                        <p:strVal val="visible"/>
                                      </p:to>
                                    </p:set>
                                    <p:anim calcmode="discrete" valueType="clr">
                                      <p:cBhvr override="childStyle">
                                        <p:cTn id="14" dur="80"/>
                                        <p:tgtEl>
                                          <p:spTgt spid="3994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9941"/>
                                        </p:tgtEl>
                                        <p:attrNameLst>
                                          <p:attrName>fillcolor</p:attrName>
                                        </p:attrNameLst>
                                      </p:cBhvr>
                                      <p:tavLst>
                                        <p:tav tm="0">
                                          <p:val>
                                            <p:clrVal>
                                              <a:schemeClr val="accent2"/>
                                            </p:clrVal>
                                          </p:val>
                                        </p:tav>
                                        <p:tav tm="50000">
                                          <p:val>
                                            <p:clrVal>
                                              <a:schemeClr val="hlink"/>
                                            </p:clrVal>
                                          </p:val>
                                        </p:tav>
                                      </p:tavLst>
                                    </p:anim>
                                    <p:set>
                                      <p:cBhvr>
                                        <p:cTn id="16" dur="80"/>
                                        <p:tgtEl>
                                          <p:spTgt spid="399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P spid="399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06A4CEB-8DE1-441F-8E68-4F44B108F658}"/>
              </a:ext>
            </a:extLst>
          </p:cNvPr>
          <p:cNvSpPr>
            <a:spLocks noGrp="1" noChangeArrowheads="1"/>
          </p:cNvSpPr>
          <p:nvPr>
            <p:ph type="title"/>
          </p:nvPr>
        </p:nvSpPr>
        <p:spPr>
          <a:xfrm>
            <a:off x="457200" y="274638"/>
            <a:ext cx="8435975" cy="1143000"/>
          </a:xfrm>
        </p:spPr>
        <p:txBody>
          <a:bodyPr/>
          <a:lstStyle/>
          <a:p>
            <a:r>
              <a:rPr lang="it-IT" altLang="it-IT" sz="3600" dirty="0"/>
              <a:t>Forma della Terra?</a:t>
            </a:r>
            <a:r>
              <a:rPr lang="pl-PL" altLang="it-IT" dirty="0"/>
              <a:t> </a:t>
            </a:r>
            <a:endParaRPr lang="en-US" altLang="it-IT" dirty="0"/>
          </a:p>
        </p:txBody>
      </p:sp>
      <p:sp>
        <p:nvSpPr>
          <p:cNvPr id="41991" name="Text Box 7">
            <a:extLst>
              <a:ext uri="{FF2B5EF4-FFF2-40B4-BE49-F238E27FC236}">
                <a16:creationId xmlns:a16="http://schemas.microsoft.com/office/drawing/2014/main" id="{D9139294-53CC-4C7B-9612-21E2D59F8955}"/>
              </a:ext>
            </a:extLst>
          </p:cNvPr>
          <p:cNvSpPr txBox="1">
            <a:spLocks noChangeArrowheads="1"/>
          </p:cNvSpPr>
          <p:nvPr/>
        </p:nvSpPr>
        <p:spPr bwMode="auto">
          <a:xfrm>
            <a:off x="611188" y="5373688"/>
            <a:ext cx="68405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800" i="0" dirty="0"/>
              <a:t>Tale, che l’acqua non scivoli giù, come ha detto </a:t>
            </a:r>
            <a:r>
              <a:rPr lang="pl-PL" altLang="it-IT" sz="2800" i="0" dirty="0"/>
              <a:t>Copernic</a:t>
            </a:r>
            <a:r>
              <a:rPr lang="it-IT" altLang="it-IT" sz="2800" i="0" dirty="0"/>
              <a:t>o</a:t>
            </a:r>
            <a:endParaRPr lang="en-US" altLang="it-IT" sz="2800" i="0" dirty="0"/>
          </a:p>
        </p:txBody>
      </p:sp>
      <p:pic>
        <p:nvPicPr>
          <p:cNvPr id="41993" name="Picture 9">
            <a:extLst>
              <a:ext uri="{FF2B5EF4-FFF2-40B4-BE49-F238E27FC236}">
                <a16:creationId xmlns:a16="http://schemas.microsoft.com/office/drawing/2014/main" id="{0360B7AA-86A8-484D-9046-431648F0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844675"/>
            <a:ext cx="7208838"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991"/>
                                        </p:tgtEl>
                                        <p:attrNameLst>
                                          <p:attrName>style.visibility</p:attrName>
                                        </p:attrNameLst>
                                      </p:cBhvr>
                                      <p:to>
                                        <p:strVal val="visible"/>
                                      </p:to>
                                    </p:set>
                                    <p:anim calcmode="discrete" valueType="clr">
                                      <p:cBhvr override="childStyle">
                                        <p:cTn id="7" dur="80"/>
                                        <p:tgtEl>
                                          <p:spTgt spid="419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91"/>
                                        </p:tgtEl>
                                        <p:attrNameLst>
                                          <p:attrName>fillcolor</p:attrName>
                                        </p:attrNameLst>
                                      </p:cBhvr>
                                      <p:tavLst>
                                        <p:tav tm="0">
                                          <p:val>
                                            <p:clrVal>
                                              <a:schemeClr val="accent2"/>
                                            </p:clrVal>
                                          </p:val>
                                        </p:tav>
                                        <p:tav tm="50000">
                                          <p:val>
                                            <p:clrVal>
                                              <a:schemeClr val="hlink"/>
                                            </p:clrVal>
                                          </p:val>
                                        </p:tav>
                                      </p:tavLst>
                                    </p:anim>
                                    <p:set>
                                      <p:cBhvr>
                                        <p:cTn id="9" dur="80"/>
                                        <p:tgtEl>
                                          <p:spTgt spid="419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1993"/>
                                        </p:tgtEl>
                                        <p:attrNameLst>
                                          <p:attrName>style.visibility</p:attrName>
                                        </p:attrNameLst>
                                      </p:cBhvr>
                                      <p:to>
                                        <p:strVal val="visible"/>
                                      </p:to>
                                    </p:set>
                                    <p:animEffect transition="in" filter="fade">
                                      <p:cBhvr>
                                        <p:cTn id="14" dur="10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139F3B4-3115-46F0-8131-C66A99CFEE2D}"/>
              </a:ext>
            </a:extLst>
          </p:cNvPr>
          <p:cNvSpPr>
            <a:spLocks noGrp="1" noChangeArrowheads="1"/>
          </p:cNvSpPr>
          <p:nvPr>
            <p:ph type="title"/>
          </p:nvPr>
        </p:nvSpPr>
        <p:spPr>
          <a:xfrm>
            <a:off x="0" y="0"/>
            <a:ext cx="8229600" cy="1143000"/>
          </a:xfrm>
        </p:spPr>
        <p:txBody>
          <a:bodyPr/>
          <a:lstStyle/>
          <a:p>
            <a:r>
              <a:rPr lang="it-IT" altLang="it-IT" sz="3600" dirty="0"/>
              <a:t>Com’è fatta la Terra dentro</a:t>
            </a:r>
            <a:r>
              <a:rPr lang="pl-PL" altLang="it-IT" sz="3600" dirty="0"/>
              <a:t>?</a:t>
            </a:r>
          </a:p>
        </p:txBody>
      </p:sp>
      <p:pic>
        <p:nvPicPr>
          <p:cNvPr id="43013" name="Picture 5">
            <a:extLst>
              <a:ext uri="{FF2B5EF4-FFF2-40B4-BE49-F238E27FC236}">
                <a16:creationId xmlns:a16="http://schemas.microsoft.com/office/drawing/2014/main" id="{94200E28-AEED-40D5-BE8B-597D6E94C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598" y="1143000"/>
            <a:ext cx="3850552" cy="3252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A31F27BD-847B-447B-B027-4E2FBB824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743325" cy="876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15" name="Picture 7">
            <a:extLst>
              <a:ext uri="{FF2B5EF4-FFF2-40B4-BE49-F238E27FC236}">
                <a16:creationId xmlns:a16="http://schemas.microsoft.com/office/drawing/2014/main" id="{476AC7D8-6A9D-4FCE-93CB-823FB86C3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565400"/>
            <a:ext cx="3671888" cy="876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6" name="Rectangle 8">
            <a:extLst>
              <a:ext uri="{FF2B5EF4-FFF2-40B4-BE49-F238E27FC236}">
                <a16:creationId xmlns:a16="http://schemas.microsoft.com/office/drawing/2014/main" id="{93937A69-6487-4571-A6F0-E1FCC904ED25}"/>
              </a:ext>
            </a:extLst>
          </p:cNvPr>
          <p:cNvSpPr>
            <a:spLocks noChangeArrowheads="1"/>
          </p:cNvSpPr>
          <p:nvPr/>
        </p:nvSpPr>
        <p:spPr bwMode="auto">
          <a:xfrm>
            <a:off x="539750" y="2132291"/>
            <a:ext cx="2839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altLang="it-IT" dirty="0"/>
              <a:t>Onda s</a:t>
            </a:r>
            <a:r>
              <a:rPr lang="pl-PL" altLang="it-IT" i="0" dirty="0"/>
              <a:t> in </a:t>
            </a:r>
            <a:r>
              <a:rPr lang="it-IT" altLang="it-IT" i="0" dirty="0"/>
              <a:t>ferro</a:t>
            </a:r>
            <a:r>
              <a:rPr lang="pl-PL" altLang="it-IT" i="0" dirty="0"/>
              <a:t>: 3,24 km/s</a:t>
            </a:r>
          </a:p>
        </p:txBody>
      </p:sp>
      <p:sp>
        <p:nvSpPr>
          <p:cNvPr id="43017" name="Rectangle 9">
            <a:extLst>
              <a:ext uri="{FF2B5EF4-FFF2-40B4-BE49-F238E27FC236}">
                <a16:creationId xmlns:a16="http://schemas.microsoft.com/office/drawing/2014/main" id="{AFE2D8F4-C9F0-4A4A-83AB-942FDCD85D41}"/>
              </a:ext>
            </a:extLst>
          </p:cNvPr>
          <p:cNvSpPr>
            <a:spLocks noChangeArrowheads="1"/>
          </p:cNvSpPr>
          <p:nvPr/>
        </p:nvSpPr>
        <p:spPr bwMode="auto">
          <a:xfrm>
            <a:off x="539750" y="3643591"/>
            <a:ext cx="29161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it-IT" altLang="it-IT" dirty="0"/>
              <a:t>Onda p in ferro</a:t>
            </a:r>
            <a:r>
              <a:rPr lang="pl-PL" altLang="it-IT" i="0" dirty="0"/>
              <a:t>: 5,95 km/s </a:t>
            </a:r>
          </a:p>
        </p:txBody>
      </p:sp>
      <p:pic>
        <p:nvPicPr>
          <p:cNvPr id="43018" name="Picture 10">
            <a:extLst>
              <a:ext uri="{FF2B5EF4-FFF2-40B4-BE49-F238E27FC236}">
                <a16:creationId xmlns:a16="http://schemas.microsoft.com/office/drawing/2014/main" id="{9E892539-1E38-4258-8DF4-511386408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538" b="6506"/>
          <a:stretch>
            <a:fillRect/>
          </a:stretch>
        </p:blipFill>
        <p:spPr bwMode="auto">
          <a:xfrm>
            <a:off x="0" y="4083526"/>
            <a:ext cx="5693490" cy="28724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7">
            <a:extLst>
              <a:ext uri="{FF2B5EF4-FFF2-40B4-BE49-F238E27FC236}">
                <a16:creationId xmlns:a16="http://schemas.microsoft.com/office/drawing/2014/main" id="{B38FE6D3-7523-471A-A492-90FFB4F024D8}"/>
              </a:ext>
            </a:extLst>
          </p:cNvPr>
          <p:cNvSpPr txBox="1">
            <a:spLocks noChangeArrowheads="1"/>
          </p:cNvSpPr>
          <p:nvPr/>
        </p:nvSpPr>
        <p:spPr bwMode="auto">
          <a:xfrm>
            <a:off x="5508104" y="4720400"/>
            <a:ext cx="39608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i="0" dirty="0"/>
              <a:t>Onde sismiche fungono da sonde, per ‘toccare’ l’interno </a:t>
            </a:r>
          </a:p>
          <a:p>
            <a:r>
              <a:rPr lang="it-IT" altLang="it-IT" sz="2000" i="0" dirty="0"/>
              <a:t>della Terra:</a:t>
            </a:r>
          </a:p>
          <a:p>
            <a:r>
              <a:rPr lang="it-IT" altLang="it-IT" sz="2000" i="0" dirty="0"/>
              <a:t>la crosta, il mantello etc.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18"/>
                                        </p:tgtEl>
                                        <p:attrNameLst>
                                          <p:attrName>style.visibility</p:attrName>
                                        </p:attrNameLst>
                                      </p:cBhvr>
                                      <p:to>
                                        <p:strVal val="visible"/>
                                      </p:to>
                                    </p:set>
                                    <p:animEffect transition="in" filter="fade">
                                      <p:cBhvr>
                                        <p:cTn id="7" dur="500"/>
                                        <p:tgtEl>
                                          <p:spTgt spid="43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fade">
                                      <p:cBhvr>
                                        <p:cTn id="12" dur="500"/>
                                        <p:tgtEl>
                                          <p:spTgt spid="430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2"/>
                                        </p:tgtEl>
                                        <p:attrNameLst>
                                          <p:attrName>style.visibility</p:attrName>
                                        </p:attrNameLst>
                                      </p:cBhvr>
                                      <p:to>
                                        <p:strVal val="visible"/>
                                      </p:to>
                                    </p:set>
                                    <p:anim calcmode="discrete" valueType="clr">
                                      <p:cBhvr override="childStyle">
                                        <p:cTn id="1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2"/>
                                        </p:tgtEl>
                                        <p:attrNameLst>
                                          <p:attrName>fillcolor</p:attrName>
                                        </p:attrNameLst>
                                      </p:cBhvr>
                                      <p:tavLst>
                                        <p:tav tm="0">
                                          <p:val>
                                            <p:clrVal>
                                              <a:schemeClr val="accent2"/>
                                            </p:clrVal>
                                          </p:val>
                                        </p:tav>
                                        <p:tav tm="50000">
                                          <p:val>
                                            <p:clrVal>
                                              <a:schemeClr val="hlink"/>
                                            </p:clrVal>
                                          </p:val>
                                        </p:tav>
                                      </p:tavLst>
                                    </p:anim>
                                    <p:set>
                                      <p:cBhvr>
                                        <p:cTn id="1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47E85272-04C1-4BD2-9185-9563CE9FE571}"/>
              </a:ext>
            </a:extLst>
          </p:cNvPr>
          <p:cNvSpPr>
            <a:spLocks noGrp="1" noChangeArrowheads="1"/>
          </p:cNvSpPr>
          <p:nvPr>
            <p:ph type="title"/>
          </p:nvPr>
        </p:nvSpPr>
        <p:spPr>
          <a:xfrm>
            <a:off x="457200" y="274638"/>
            <a:ext cx="8435975" cy="1143000"/>
          </a:xfrm>
        </p:spPr>
        <p:txBody>
          <a:bodyPr/>
          <a:lstStyle/>
          <a:p>
            <a:r>
              <a:rPr lang="pl-PL" altLang="it-IT" sz="3600">
                <a:solidFill>
                  <a:schemeClr val="accent2"/>
                </a:solidFill>
              </a:rPr>
              <a:t>Jak badamy strukturę wewnętrzną Ziemi</a:t>
            </a:r>
            <a:endParaRPr lang="en-AU" altLang="it-IT" sz="3600">
              <a:solidFill>
                <a:schemeClr val="accent2"/>
              </a:solidFill>
            </a:endParaRPr>
          </a:p>
        </p:txBody>
      </p:sp>
      <p:pic>
        <p:nvPicPr>
          <p:cNvPr id="87043" name="Picture 3">
            <a:extLst>
              <a:ext uri="{FF2B5EF4-FFF2-40B4-BE49-F238E27FC236}">
                <a16:creationId xmlns:a16="http://schemas.microsoft.com/office/drawing/2014/main" id="{6C0AC09E-5CB1-4197-9E5D-CF817982F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89138"/>
            <a:ext cx="7258050" cy="36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Text Box 4">
            <a:extLst>
              <a:ext uri="{FF2B5EF4-FFF2-40B4-BE49-F238E27FC236}">
                <a16:creationId xmlns:a16="http://schemas.microsoft.com/office/drawing/2014/main" id="{340E9B7A-441F-43A0-B185-7AB8ED8A9446}"/>
              </a:ext>
            </a:extLst>
          </p:cNvPr>
          <p:cNvSpPr txBox="1">
            <a:spLocks noChangeArrowheads="1"/>
          </p:cNvSpPr>
          <p:nvPr/>
        </p:nvSpPr>
        <p:spPr bwMode="auto">
          <a:xfrm>
            <a:off x="900113" y="5805488"/>
            <a:ext cx="755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Podstawy analizy sejsmograficznej: odbicie, ogniskowanie, załamanie fal</a:t>
            </a:r>
            <a:endParaRPr lang="en-AU" alt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F08BB02-BF99-42E2-9EA5-FBDAA880D18B}"/>
              </a:ext>
            </a:extLst>
          </p:cNvPr>
          <p:cNvSpPr>
            <a:spLocks noGrp="1" noChangeArrowheads="1"/>
          </p:cNvSpPr>
          <p:nvPr>
            <p:ph type="title"/>
          </p:nvPr>
        </p:nvSpPr>
        <p:spPr>
          <a:xfrm>
            <a:off x="0" y="188913"/>
            <a:ext cx="8964613" cy="1143000"/>
          </a:xfrm>
        </p:spPr>
        <p:txBody>
          <a:bodyPr/>
          <a:lstStyle/>
          <a:p>
            <a:r>
              <a:rPr lang="pl-PL" altLang="it-IT" sz="3600">
                <a:solidFill>
                  <a:schemeClr val="accent2"/>
                </a:solidFill>
              </a:rPr>
              <a:t>Obserwacja fal „trzęsienia ziemi” z kosmosu (ESA)</a:t>
            </a:r>
            <a:endParaRPr lang="en-AU" altLang="it-IT" sz="3600">
              <a:solidFill>
                <a:schemeClr val="accent2"/>
              </a:solidFill>
            </a:endParaRPr>
          </a:p>
        </p:txBody>
      </p:sp>
      <p:sp>
        <p:nvSpPr>
          <p:cNvPr id="89091" name="Text Box 3">
            <a:extLst>
              <a:ext uri="{FF2B5EF4-FFF2-40B4-BE49-F238E27FC236}">
                <a16:creationId xmlns:a16="http://schemas.microsoft.com/office/drawing/2014/main" id="{78F32E3F-57CF-4FA3-AED8-0FF309760146}"/>
              </a:ext>
            </a:extLst>
          </p:cNvPr>
          <p:cNvSpPr txBox="1">
            <a:spLocks noChangeArrowheads="1"/>
          </p:cNvSpPr>
          <p:nvPr/>
        </p:nvSpPr>
        <p:spPr bwMode="auto">
          <a:xfrm>
            <a:off x="303213" y="61134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tLang="it-IT"/>
          </a:p>
        </p:txBody>
      </p:sp>
      <p:sp>
        <p:nvSpPr>
          <p:cNvPr id="89092" name="Text Box 4">
            <a:extLst>
              <a:ext uri="{FF2B5EF4-FFF2-40B4-BE49-F238E27FC236}">
                <a16:creationId xmlns:a16="http://schemas.microsoft.com/office/drawing/2014/main" id="{62B05CF5-139E-4D63-A9A4-67FA6A0EF6E9}"/>
              </a:ext>
            </a:extLst>
          </p:cNvPr>
          <p:cNvSpPr txBox="1">
            <a:spLocks noChangeArrowheads="1"/>
          </p:cNvSpPr>
          <p:nvPr/>
        </p:nvSpPr>
        <p:spPr bwMode="auto">
          <a:xfrm rot="16200000">
            <a:off x="5863432" y="3505993"/>
            <a:ext cx="584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a:t>https://earth.esa.int/web/guest/data-access/sample-data</a:t>
            </a:r>
          </a:p>
        </p:txBody>
      </p:sp>
      <p:pic>
        <p:nvPicPr>
          <p:cNvPr id="89093" name="Picture 5">
            <a:extLst>
              <a:ext uri="{FF2B5EF4-FFF2-40B4-BE49-F238E27FC236}">
                <a16:creationId xmlns:a16="http://schemas.microsoft.com/office/drawing/2014/main" id="{51C880DD-8D76-4035-B045-A47B0DA36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382713"/>
            <a:ext cx="4033838" cy="2822575"/>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a:extLst>
              <a:ext uri="{FF2B5EF4-FFF2-40B4-BE49-F238E27FC236}">
                <a16:creationId xmlns:a16="http://schemas.microsoft.com/office/drawing/2014/main" id="{9813DC59-BF33-416C-914C-31567F8A9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2755900" cy="2755900"/>
          </a:xfrm>
          <a:prstGeom prst="rect">
            <a:avLst/>
          </a:prstGeom>
          <a:noFill/>
          <a:extLst>
            <a:ext uri="{909E8E84-426E-40DD-AFC4-6F175D3DCCD1}">
              <a14:hiddenFill xmlns:a14="http://schemas.microsoft.com/office/drawing/2010/main">
                <a:solidFill>
                  <a:srgbClr val="FFFFFF"/>
                </a:solidFill>
              </a14:hiddenFill>
            </a:ext>
          </a:extLst>
        </p:spPr>
      </p:pic>
      <p:sp>
        <p:nvSpPr>
          <p:cNvPr id="89095" name="Text Box 7">
            <a:extLst>
              <a:ext uri="{FF2B5EF4-FFF2-40B4-BE49-F238E27FC236}">
                <a16:creationId xmlns:a16="http://schemas.microsoft.com/office/drawing/2014/main" id="{CC259645-5E45-4BFE-A521-9D248EC8E516}"/>
              </a:ext>
            </a:extLst>
          </p:cNvPr>
          <p:cNvSpPr txBox="1">
            <a:spLocks noChangeArrowheads="1"/>
          </p:cNvSpPr>
          <p:nvPr/>
        </p:nvSpPr>
        <p:spPr bwMode="auto">
          <a:xfrm>
            <a:off x="165100" y="4746625"/>
            <a:ext cx="81518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b="1">
                <a:hlinkClick r:id="rId4"/>
              </a:rPr>
              <a:t>L'Aquila Earthquake - Italy</a:t>
            </a:r>
            <a:r>
              <a:rPr lang="en-AU" altLang="it-IT" b="1"/>
              <a:t> </a:t>
            </a:r>
          </a:p>
          <a:p>
            <a:r>
              <a:rPr lang="en-AU" altLang="it-IT" b="1"/>
              <a:t>06 April 2009</a:t>
            </a:r>
            <a:endParaRPr lang="pl-PL" altLang="it-IT" b="1"/>
          </a:p>
          <a:p>
            <a:r>
              <a:rPr lang="en-AU" altLang="it-IT" b="1">
                <a:hlinkClick r:id="rId5"/>
              </a:rPr>
              <a:t>Bam Earthquake - Iran</a:t>
            </a:r>
            <a:r>
              <a:rPr lang="en-AU" altLang="it-IT" b="1"/>
              <a:t> </a:t>
            </a:r>
          </a:p>
          <a:p>
            <a:r>
              <a:rPr lang="en-AU" altLang="it-IT" b="1"/>
              <a:t>23 December 2003</a:t>
            </a:r>
          </a:p>
          <a:p>
            <a:r>
              <a:rPr lang="en-AU" altLang="it-IT" sz="1400"/>
              <a:t>ESA makes freely available to the scientific community a dataset of SAR products (Envisat and ERS) </a:t>
            </a:r>
            <a:endParaRPr lang="pl-PL" altLang="it-IT" sz="1400"/>
          </a:p>
          <a:p>
            <a:r>
              <a:rPr lang="en-AU" altLang="it-IT" sz="1400"/>
              <a:t>corresponding to the earthquake of Aquila (Italy) which took place on 6 April 2009. </a:t>
            </a:r>
            <a:endParaRPr lang="pl-PL" altLang="it-IT" sz="1400"/>
          </a:p>
          <a:p>
            <a:r>
              <a:rPr lang="en-AU" altLang="it-IT" sz="1400"/>
              <a:t>The ESA package also includes data from Third Party missions, in particular Japanese ALOS data.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027F5EC-BAF9-44AC-BE88-17313E576082}"/>
              </a:ext>
            </a:extLst>
          </p:cNvPr>
          <p:cNvSpPr>
            <a:spLocks noGrp="1" noChangeArrowheads="1"/>
          </p:cNvSpPr>
          <p:nvPr>
            <p:ph type="title"/>
          </p:nvPr>
        </p:nvSpPr>
        <p:spPr/>
        <p:txBody>
          <a:bodyPr/>
          <a:lstStyle/>
          <a:p>
            <a:r>
              <a:rPr lang="it-IT" altLang="it-IT" sz="3600" dirty="0"/>
              <a:t>Insegnare le scienze nel XXI secolo </a:t>
            </a:r>
            <a:endParaRPr lang="en-US" altLang="it-IT" sz="3600" dirty="0"/>
          </a:p>
        </p:txBody>
      </p:sp>
      <p:pic>
        <p:nvPicPr>
          <p:cNvPr id="9219" name="Picture 3">
            <a:extLst>
              <a:ext uri="{FF2B5EF4-FFF2-40B4-BE49-F238E27FC236}">
                <a16:creationId xmlns:a16="http://schemas.microsoft.com/office/drawing/2014/main" id="{EE6D921F-1FE4-404E-94C6-8413B58A9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096963"/>
            <a:ext cx="9039225"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a:extLst>
              <a:ext uri="{FF2B5EF4-FFF2-40B4-BE49-F238E27FC236}">
                <a16:creationId xmlns:a16="http://schemas.microsoft.com/office/drawing/2014/main" id="{BB451FC2-3E03-4D80-BF56-EF6F4874008E}"/>
              </a:ext>
            </a:extLst>
          </p:cNvPr>
          <p:cNvSpPr>
            <a:spLocks noChangeArrowheads="1"/>
          </p:cNvSpPr>
          <p:nvPr/>
        </p:nvSpPr>
        <p:spPr bwMode="auto">
          <a:xfrm>
            <a:off x="327025" y="84138"/>
            <a:ext cx="8061325" cy="904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8000"/>
              </a:buClr>
              <a:buSzPct val="100000"/>
              <a:buFont typeface="Wingdings" panose="05000000000000000000" pitchFamily="2" charset="2"/>
              <a:buChar char="ü"/>
            </a:pPr>
            <a:r>
              <a:rPr lang="pl-PL" altLang="it-IT" sz="2900"/>
              <a:t>  </a:t>
            </a:r>
            <a:r>
              <a:rPr lang="pl-PL" altLang="it-IT" sz="2900">
                <a:solidFill>
                  <a:srgbClr val="008000"/>
                </a:solidFill>
              </a:rPr>
              <a:t>Fale S (tj. poprzeczne) nie przechodzą przez </a:t>
            </a:r>
          </a:p>
          <a:p>
            <a:pPr hangingPunct="0">
              <a:lnSpc>
                <a:spcPct val="93000"/>
              </a:lnSpc>
              <a:buClr>
                <a:srgbClr val="008000"/>
              </a:buClr>
              <a:buSzPct val="100000"/>
              <a:buFont typeface="Wingdings" panose="05000000000000000000" pitchFamily="2" charset="2"/>
              <a:buNone/>
            </a:pPr>
            <a:r>
              <a:rPr lang="pl-PL" altLang="it-IT" sz="2900">
                <a:solidFill>
                  <a:srgbClr val="008000"/>
                </a:solidFill>
              </a:rPr>
              <a:t>płynne jądro</a:t>
            </a:r>
          </a:p>
        </p:txBody>
      </p:sp>
      <p:pic>
        <p:nvPicPr>
          <p:cNvPr id="80902" name="Picture 6">
            <a:extLst>
              <a:ext uri="{FF2B5EF4-FFF2-40B4-BE49-F238E27FC236}">
                <a16:creationId xmlns:a16="http://schemas.microsoft.com/office/drawing/2014/main" id="{858531A2-D0FE-4656-8A77-C3C612142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28675"/>
            <a:ext cx="8229600" cy="6029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box(in)">
                                      <p:cBhvr>
                                        <p:cTn id="7" dur="5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231C421-24DB-4F6B-B711-922CC1766149}"/>
              </a:ext>
            </a:extLst>
          </p:cNvPr>
          <p:cNvSpPr>
            <a:spLocks noGrp="1" noChangeArrowheads="1"/>
          </p:cNvSpPr>
          <p:nvPr>
            <p:ph type="title"/>
          </p:nvPr>
        </p:nvSpPr>
        <p:spPr/>
        <p:txBody>
          <a:bodyPr/>
          <a:lstStyle/>
          <a:p>
            <a:pPr algn="l"/>
            <a:r>
              <a:rPr lang="pl-PL" altLang="it-IT" sz="3200">
                <a:solidFill>
                  <a:schemeClr val="accent2"/>
                </a:solidFill>
              </a:rPr>
              <a:t>Duży owoc</a:t>
            </a:r>
            <a:br>
              <a:rPr lang="pl-PL" altLang="it-IT" sz="3200">
                <a:solidFill>
                  <a:schemeClr val="accent2"/>
                </a:solidFill>
              </a:rPr>
            </a:br>
            <a:r>
              <a:rPr lang="pl-PL" altLang="it-IT" sz="3200">
                <a:solidFill>
                  <a:schemeClr val="accent2"/>
                </a:solidFill>
              </a:rPr>
              <a:t>awokado</a:t>
            </a:r>
            <a:endParaRPr lang="en-AU" altLang="it-IT" sz="3200">
              <a:solidFill>
                <a:schemeClr val="accent2"/>
              </a:solidFill>
            </a:endParaRPr>
          </a:p>
        </p:txBody>
      </p:sp>
      <p:pic>
        <p:nvPicPr>
          <p:cNvPr id="90115" name="Picture 3">
            <a:extLst>
              <a:ext uri="{FF2B5EF4-FFF2-40B4-BE49-F238E27FC236}">
                <a16:creationId xmlns:a16="http://schemas.microsoft.com/office/drawing/2014/main" id="{6BA69F7F-F4A2-4198-9AA5-E2C785198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775" y="152400"/>
            <a:ext cx="5737225" cy="66278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 Box 4">
            <a:extLst>
              <a:ext uri="{FF2B5EF4-FFF2-40B4-BE49-F238E27FC236}">
                <a16:creationId xmlns:a16="http://schemas.microsoft.com/office/drawing/2014/main" id="{A47BFBC1-125C-4694-9E24-5043C01B5817}"/>
              </a:ext>
            </a:extLst>
          </p:cNvPr>
          <p:cNvSpPr txBox="1">
            <a:spLocks noChangeArrowheads="1"/>
          </p:cNvSpPr>
          <p:nvPr/>
        </p:nvSpPr>
        <p:spPr bwMode="auto">
          <a:xfrm>
            <a:off x="447675" y="2439988"/>
            <a:ext cx="2520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Żelazowo-niklowe</a:t>
            </a:r>
          </a:p>
          <a:p>
            <a:r>
              <a:rPr lang="pl-PL" altLang="it-IT"/>
              <a:t>jądro rozciąga się </a:t>
            </a:r>
          </a:p>
          <a:p>
            <a:r>
              <a:rPr lang="pl-PL" altLang="it-IT"/>
              <a:t>mniej więcej do połowy</a:t>
            </a:r>
          </a:p>
          <a:p>
            <a:r>
              <a:rPr lang="pl-PL" altLang="it-IT"/>
              <a:t>promienia Ziemi</a:t>
            </a:r>
            <a:endParaRPr lang="en-AU" alt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a:extLst>
              <a:ext uri="{FF2B5EF4-FFF2-40B4-BE49-F238E27FC236}">
                <a16:creationId xmlns:a16="http://schemas.microsoft.com/office/drawing/2014/main" id="{8025DABE-4B19-472F-844F-B2C3B0DA5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88900"/>
            <a:ext cx="7576754" cy="65804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3252" name="Text Box 4">
            <a:extLst>
              <a:ext uri="{FF2B5EF4-FFF2-40B4-BE49-F238E27FC236}">
                <a16:creationId xmlns:a16="http://schemas.microsoft.com/office/drawing/2014/main" id="{3EEEC1E6-A0E8-4C78-A2DF-E6D899312838}"/>
              </a:ext>
            </a:extLst>
          </p:cNvPr>
          <p:cNvSpPr txBox="1">
            <a:spLocks noChangeArrowheads="1"/>
          </p:cNvSpPr>
          <p:nvPr/>
        </p:nvSpPr>
        <p:spPr bwMode="auto">
          <a:xfrm>
            <a:off x="5926453" y="6480778"/>
            <a:ext cx="32175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dirty="0"/>
              <a:t>G. Karwasz, J. Chojnacka, Geografia w Szkole, 2012 </a:t>
            </a:r>
            <a:endParaRPr lang="en-US" altLang="it-IT" sz="1000" i="0" dirty="0"/>
          </a:p>
        </p:txBody>
      </p:sp>
      <p:sp>
        <p:nvSpPr>
          <p:cNvPr id="53253" name="Text Box 5">
            <a:extLst>
              <a:ext uri="{FF2B5EF4-FFF2-40B4-BE49-F238E27FC236}">
                <a16:creationId xmlns:a16="http://schemas.microsoft.com/office/drawing/2014/main" id="{FA7B1574-353A-473E-BC63-D12849C20068}"/>
              </a:ext>
            </a:extLst>
          </p:cNvPr>
          <p:cNvSpPr txBox="1">
            <a:spLocks noChangeArrowheads="1"/>
          </p:cNvSpPr>
          <p:nvPr/>
        </p:nvSpPr>
        <p:spPr bwMode="auto">
          <a:xfrm>
            <a:off x="328294" y="2351782"/>
            <a:ext cx="49616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la </a:t>
            </a:r>
            <a:r>
              <a:rPr lang="pl-PL" altLang="it-IT" sz="2000" i="0" dirty="0"/>
              <a:t>cr</a:t>
            </a:r>
            <a:r>
              <a:rPr lang="it-IT" altLang="it-IT" sz="2000" i="0" dirty="0"/>
              <a:t>osta</a:t>
            </a:r>
            <a:r>
              <a:rPr lang="pl-PL" altLang="it-IT" sz="2000" i="0" dirty="0"/>
              <a:t> ↔ litos</a:t>
            </a:r>
            <a:r>
              <a:rPr lang="it-IT" altLang="it-IT" sz="2000" i="0" dirty="0"/>
              <a:t>fera</a:t>
            </a:r>
            <a:endParaRPr lang="pl-PL" altLang="it-IT" sz="2000" i="0" dirty="0"/>
          </a:p>
          <a:p>
            <a:r>
              <a:rPr lang="it-IT" altLang="it-IT" sz="2000" i="0" dirty="0"/>
              <a:t>il </a:t>
            </a:r>
            <a:r>
              <a:rPr lang="pl-PL" altLang="it-IT" sz="2000" i="0" dirty="0"/>
              <a:t>mantello ↔ astenos</a:t>
            </a:r>
            <a:r>
              <a:rPr lang="it-IT" altLang="it-IT" sz="2000" i="0" dirty="0"/>
              <a:t>fera</a:t>
            </a:r>
          </a:p>
          <a:p>
            <a:r>
              <a:rPr lang="it-IT" altLang="it-IT" sz="2000" i="0" dirty="0"/>
              <a:t>il nucleo: interno (solido), esterno (liquido</a:t>
            </a:r>
            <a:r>
              <a:rPr lang="it-IT" altLang="it-IT" sz="2400" i="0" dirty="0"/>
              <a:t>)</a:t>
            </a:r>
            <a:endParaRPr lang="pl-PL" altLang="it-IT" sz="2400" i="0" dirty="0"/>
          </a:p>
        </p:txBody>
      </p:sp>
      <p:pic>
        <p:nvPicPr>
          <p:cNvPr id="53254" name="Picture 6">
            <a:extLst>
              <a:ext uri="{FF2B5EF4-FFF2-40B4-BE49-F238E27FC236}">
                <a16:creationId xmlns:a16="http://schemas.microsoft.com/office/drawing/2014/main" id="{B9D35908-4D18-42CA-91F6-66F180B60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878" y="3462391"/>
            <a:ext cx="2838450" cy="3035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3250" name="Rectangle 2">
            <a:extLst>
              <a:ext uri="{FF2B5EF4-FFF2-40B4-BE49-F238E27FC236}">
                <a16:creationId xmlns:a16="http://schemas.microsoft.com/office/drawing/2014/main" id="{FB693219-2514-4881-8860-9EFE63C1B2F9}"/>
              </a:ext>
            </a:extLst>
          </p:cNvPr>
          <p:cNvSpPr>
            <a:spLocks noGrp="1" noChangeArrowheads="1"/>
          </p:cNvSpPr>
          <p:nvPr>
            <p:ph type="title"/>
          </p:nvPr>
        </p:nvSpPr>
        <p:spPr>
          <a:xfrm>
            <a:off x="5004048" y="-297120"/>
            <a:ext cx="3693864" cy="1143000"/>
          </a:xfrm>
        </p:spPr>
        <p:txBody>
          <a:bodyPr/>
          <a:lstStyle/>
          <a:p>
            <a:r>
              <a:rPr lang="it-IT" altLang="it-IT" sz="3600" dirty="0"/>
              <a:t>Struttura interna </a:t>
            </a:r>
            <a:endParaRPr lang="pl-PL" altLang="it-IT"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3254"/>
                                        </p:tgtEl>
                                        <p:attrNameLst>
                                          <p:attrName>style.visibility</p:attrName>
                                        </p:attrNameLst>
                                      </p:cBhvr>
                                      <p:to>
                                        <p:strVal val="visible"/>
                                      </p:to>
                                    </p:set>
                                    <p:anim calcmode="lin" valueType="num">
                                      <p:cBhvr>
                                        <p:cTn id="7" dur="1000" fill="hold"/>
                                        <p:tgtEl>
                                          <p:spTgt spid="53254"/>
                                        </p:tgtEl>
                                        <p:attrNameLst>
                                          <p:attrName>ppt_w</p:attrName>
                                        </p:attrNameLst>
                                      </p:cBhvr>
                                      <p:tavLst>
                                        <p:tav tm="0">
                                          <p:val>
                                            <p:fltVal val="0"/>
                                          </p:val>
                                        </p:tav>
                                        <p:tav tm="100000">
                                          <p:val>
                                            <p:strVal val="#ppt_w"/>
                                          </p:val>
                                        </p:tav>
                                      </p:tavLst>
                                    </p:anim>
                                    <p:anim calcmode="lin" valueType="num">
                                      <p:cBhvr>
                                        <p:cTn id="8" dur="1000" fill="hold"/>
                                        <p:tgtEl>
                                          <p:spTgt spid="53254"/>
                                        </p:tgtEl>
                                        <p:attrNameLst>
                                          <p:attrName>ppt_h</p:attrName>
                                        </p:attrNameLst>
                                      </p:cBhvr>
                                      <p:tavLst>
                                        <p:tav tm="0">
                                          <p:val>
                                            <p:fltVal val="0"/>
                                          </p:val>
                                        </p:tav>
                                        <p:tav tm="100000">
                                          <p:val>
                                            <p:strVal val="#ppt_h"/>
                                          </p:val>
                                        </p:tav>
                                      </p:tavLst>
                                    </p:anim>
                                    <p:anim calcmode="lin" valueType="num">
                                      <p:cBhvr>
                                        <p:cTn id="9" dur="1000" fill="hold"/>
                                        <p:tgtEl>
                                          <p:spTgt spid="53254"/>
                                        </p:tgtEl>
                                        <p:attrNameLst>
                                          <p:attrName>style.rotation</p:attrName>
                                        </p:attrNameLst>
                                      </p:cBhvr>
                                      <p:tavLst>
                                        <p:tav tm="0">
                                          <p:val>
                                            <p:fltVal val="90"/>
                                          </p:val>
                                        </p:tav>
                                        <p:tav tm="100000">
                                          <p:val>
                                            <p:fltVal val="0"/>
                                          </p:val>
                                        </p:tav>
                                      </p:tavLst>
                                    </p:anim>
                                    <p:animEffect transition="in" filter="fade">
                                      <p:cBhvr>
                                        <p:cTn id="10" dur="10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1D994F2-6CAB-46C3-9593-612189F8139E}"/>
              </a:ext>
            </a:extLst>
          </p:cNvPr>
          <p:cNvSpPr>
            <a:spLocks noGrp="1" noChangeArrowheads="1"/>
          </p:cNvSpPr>
          <p:nvPr>
            <p:ph type="title"/>
          </p:nvPr>
        </p:nvSpPr>
        <p:spPr/>
        <p:txBody>
          <a:bodyPr/>
          <a:lstStyle/>
          <a:p>
            <a:r>
              <a:rPr lang="it-IT" altLang="it-IT" sz="3600" dirty="0"/>
              <a:t>La crosta è molto sottile: 10-70 km</a:t>
            </a:r>
            <a:endParaRPr lang="pl-PL" altLang="it-IT" sz="3600" dirty="0"/>
          </a:p>
        </p:txBody>
      </p:sp>
      <p:pic>
        <p:nvPicPr>
          <p:cNvPr id="52228" name="Picture 4">
            <a:extLst>
              <a:ext uri="{FF2B5EF4-FFF2-40B4-BE49-F238E27FC236}">
                <a16:creationId xmlns:a16="http://schemas.microsoft.com/office/drawing/2014/main" id="{BA914E52-8844-49DF-A2E9-CDCAE1E2C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7345362" cy="47863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2229" name="Rectangle 5">
            <a:extLst>
              <a:ext uri="{FF2B5EF4-FFF2-40B4-BE49-F238E27FC236}">
                <a16:creationId xmlns:a16="http://schemas.microsoft.com/office/drawing/2014/main" id="{BA6A5556-3F85-4BE8-9F03-0848D8625FE1}"/>
              </a:ext>
            </a:extLst>
          </p:cNvPr>
          <p:cNvSpPr>
            <a:spLocks noChangeArrowheads="1"/>
          </p:cNvSpPr>
          <p:nvPr/>
        </p:nvSpPr>
        <p:spPr bwMode="auto">
          <a:xfrm>
            <a:off x="190500" y="6216650"/>
            <a:ext cx="854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altLang="it-IT" i="0" u="sng" dirty="0"/>
              <a:t>M. Grad</a:t>
            </a:r>
            <a:r>
              <a:rPr lang="en-GB" altLang="it-IT" i="0" u="sng" dirty="0"/>
              <a:t>, T. </a:t>
            </a:r>
            <a:r>
              <a:rPr lang="en-GB" altLang="it-IT" i="0" u="sng" dirty="0" err="1"/>
              <a:t>Tirra</a:t>
            </a:r>
            <a:r>
              <a:rPr lang="en-GB" altLang="it-IT" i="0" u="sng" dirty="0"/>
              <a:t>, and ESC Working Group, </a:t>
            </a:r>
            <a:endParaRPr lang="pl-PL" altLang="it-IT" i="0" u="sng" dirty="0"/>
          </a:p>
          <a:p>
            <a:r>
              <a:rPr lang="en-GB" altLang="it-IT" u="sng" dirty="0"/>
              <a:t>The Moho depth map of the European Plate, </a:t>
            </a:r>
            <a:r>
              <a:rPr lang="en-GB" altLang="it-IT" u="sng" dirty="0" err="1"/>
              <a:t>Geophys</a:t>
            </a:r>
            <a:r>
              <a:rPr lang="en-GB" altLang="it-IT" u="sng" dirty="0"/>
              <a:t>. </a:t>
            </a:r>
            <a:r>
              <a:rPr lang="pl-PL" altLang="it-IT" i="0" u="sng" dirty="0"/>
              <a:t>J. Int. </a:t>
            </a:r>
            <a:r>
              <a:rPr lang="pl-PL" altLang="it-IT" b="1" i="0" u="sng" dirty="0"/>
              <a:t>176</a:t>
            </a:r>
            <a:r>
              <a:rPr lang="pl-PL" altLang="it-IT" i="0" u="sng" dirty="0"/>
              <a:t> (2009), str. 279.</a:t>
            </a:r>
            <a:r>
              <a:rPr lang="pl-PL" altLang="it-IT" dirty="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54276775-8863-40C5-AD0A-979832A12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75" y="1309251"/>
            <a:ext cx="3035725" cy="5560800"/>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a:extLst>
              <a:ext uri="{FF2B5EF4-FFF2-40B4-BE49-F238E27FC236}">
                <a16:creationId xmlns:a16="http://schemas.microsoft.com/office/drawing/2014/main" id="{6741B420-CF56-4EE7-BA25-0F0AB604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69622"/>
            <a:ext cx="3845905" cy="6813768"/>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a:extLst>
              <a:ext uri="{FF2B5EF4-FFF2-40B4-BE49-F238E27FC236}">
                <a16:creationId xmlns:a16="http://schemas.microsoft.com/office/drawing/2014/main" id="{BA8C3A7C-5AED-4CE0-AEAF-B8080B8C7110}"/>
              </a:ext>
            </a:extLst>
          </p:cNvPr>
          <p:cNvSpPr>
            <a:spLocks noGrp="1" noChangeArrowheads="1"/>
          </p:cNvSpPr>
          <p:nvPr>
            <p:ph type="title"/>
          </p:nvPr>
        </p:nvSpPr>
        <p:spPr>
          <a:xfrm>
            <a:off x="97160" y="153867"/>
            <a:ext cx="8795320" cy="1143000"/>
          </a:xfrm>
        </p:spPr>
        <p:txBody>
          <a:bodyPr/>
          <a:lstStyle/>
          <a:p>
            <a:r>
              <a:rPr lang="it-IT" altLang="it-IT" sz="3000" dirty="0"/>
              <a:t>La crosta terrestre è molto sottile sotto gli oceani, e più spessa per esempio in Scandinavia</a:t>
            </a:r>
            <a:endParaRPr lang="pl-PL" altLang="it-IT" sz="3000" dirty="0"/>
          </a:p>
        </p:txBody>
      </p:sp>
      <p:sp>
        <p:nvSpPr>
          <p:cNvPr id="2" name="CasellaDiTesto 1">
            <a:extLst>
              <a:ext uri="{FF2B5EF4-FFF2-40B4-BE49-F238E27FC236}">
                <a16:creationId xmlns:a16="http://schemas.microsoft.com/office/drawing/2014/main" id="{67C3BD6D-F674-4872-BCE1-FBFC65A1DF6A}"/>
              </a:ext>
            </a:extLst>
          </p:cNvPr>
          <p:cNvSpPr txBox="1"/>
          <p:nvPr/>
        </p:nvSpPr>
        <p:spPr>
          <a:xfrm>
            <a:off x="2478596" y="3720319"/>
            <a:ext cx="4186808" cy="369332"/>
          </a:xfrm>
          <a:prstGeom prst="rect">
            <a:avLst/>
          </a:prstGeom>
          <a:noFill/>
        </p:spPr>
        <p:txBody>
          <a:bodyPr wrap="square" rtlCol="0">
            <a:spAutoFit/>
          </a:bodyPr>
          <a:lstStyle/>
          <a:p>
            <a:r>
              <a:rPr lang="it-IT" dirty="0">
                <a:solidFill>
                  <a:srgbClr val="FF0000"/>
                </a:solidFill>
              </a:rPr>
              <a:t>Basalto                Granito</a:t>
            </a:r>
          </a:p>
        </p:txBody>
      </p:sp>
      <p:sp>
        <p:nvSpPr>
          <p:cNvPr id="8" name="CasellaDiTesto 7">
            <a:extLst>
              <a:ext uri="{FF2B5EF4-FFF2-40B4-BE49-F238E27FC236}">
                <a16:creationId xmlns:a16="http://schemas.microsoft.com/office/drawing/2014/main" id="{CA391B51-FCC0-4BC3-AE73-FF98CAEA826A}"/>
              </a:ext>
            </a:extLst>
          </p:cNvPr>
          <p:cNvSpPr txBox="1"/>
          <p:nvPr/>
        </p:nvSpPr>
        <p:spPr>
          <a:xfrm>
            <a:off x="2495364" y="4797152"/>
            <a:ext cx="4186808" cy="369332"/>
          </a:xfrm>
          <a:prstGeom prst="rect">
            <a:avLst/>
          </a:prstGeom>
          <a:noFill/>
        </p:spPr>
        <p:txBody>
          <a:bodyPr wrap="square" rtlCol="0">
            <a:spAutoFit/>
          </a:bodyPr>
          <a:lstStyle/>
          <a:p>
            <a:r>
              <a:rPr lang="it-IT" dirty="0">
                <a:solidFill>
                  <a:srgbClr val="FF0000"/>
                </a:solidFill>
              </a:rPr>
              <a:t>Gabbro                Diorite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59D93E2-123E-4549-94A8-A4E18A447752}"/>
              </a:ext>
            </a:extLst>
          </p:cNvPr>
          <p:cNvSpPr>
            <a:spLocks noGrp="1" noChangeArrowheads="1"/>
          </p:cNvSpPr>
          <p:nvPr>
            <p:ph type="title"/>
          </p:nvPr>
        </p:nvSpPr>
        <p:spPr/>
        <p:txBody>
          <a:bodyPr/>
          <a:lstStyle/>
          <a:p>
            <a:r>
              <a:rPr lang="it-IT" altLang="it-IT" sz="3600" dirty="0" err="1"/>
              <a:t>Qual’è</a:t>
            </a:r>
            <a:r>
              <a:rPr lang="it-IT" altLang="it-IT" sz="3600" dirty="0"/>
              <a:t> la causa di questi moti verticali</a:t>
            </a:r>
            <a:r>
              <a:rPr lang="pl-PL" altLang="it-IT" sz="3600" dirty="0"/>
              <a:t>?</a:t>
            </a:r>
          </a:p>
        </p:txBody>
      </p:sp>
      <p:sp>
        <p:nvSpPr>
          <p:cNvPr id="61445" name="Text Box 5">
            <a:extLst>
              <a:ext uri="{FF2B5EF4-FFF2-40B4-BE49-F238E27FC236}">
                <a16:creationId xmlns:a16="http://schemas.microsoft.com/office/drawing/2014/main" id="{F77A2B14-C1A3-452A-8BD4-03AD42794D41}"/>
              </a:ext>
            </a:extLst>
          </p:cNvPr>
          <p:cNvSpPr txBox="1">
            <a:spLocks noChangeArrowheads="1"/>
          </p:cNvSpPr>
          <p:nvPr/>
        </p:nvSpPr>
        <p:spPr bwMode="auto">
          <a:xfrm>
            <a:off x="0" y="6589713"/>
            <a:ext cx="1724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a:t>Physics World, March 2013</a:t>
            </a:r>
            <a:endParaRPr lang="en-US" altLang="it-IT" sz="1000" i="0"/>
          </a:p>
        </p:txBody>
      </p:sp>
      <p:sp>
        <p:nvSpPr>
          <p:cNvPr id="61447" name="Text Box 7">
            <a:extLst>
              <a:ext uri="{FF2B5EF4-FFF2-40B4-BE49-F238E27FC236}">
                <a16:creationId xmlns:a16="http://schemas.microsoft.com/office/drawing/2014/main" id="{0F113720-D2B2-482E-9AFF-5005BC2117F0}"/>
              </a:ext>
            </a:extLst>
          </p:cNvPr>
          <p:cNvSpPr txBox="1">
            <a:spLocks noChangeArrowheads="1"/>
          </p:cNvSpPr>
          <p:nvPr/>
        </p:nvSpPr>
        <p:spPr bwMode="auto">
          <a:xfrm>
            <a:off x="250825" y="3357563"/>
            <a:ext cx="685719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b="1" i="0" dirty="0"/>
              <a:t>Flusso del calore</a:t>
            </a:r>
            <a:r>
              <a:rPr lang="pl-PL" altLang="it-IT" sz="2400" b="1" i="0" dirty="0"/>
              <a:t>:</a:t>
            </a:r>
          </a:p>
          <a:p>
            <a:endParaRPr lang="pl-PL" altLang="it-IT" sz="2400" b="1" i="0" dirty="0"/>
          </a:p>
          <a:p>
            <a:pPr>
              <a:buFontTx/>
              <a:buChar char="-"/>
            </a:pPr>
            <a:r>
              <a:rPr lang="pl-PL" altLang="it-IT" sz="2400" i="0" baseline="30000" dirty="0"/>
              <a:t> 238</a:t>
            </a:r>
            <a:r>
              <a:rPr lang="pl-PL" altLang="it-IT" sz="2400" i="0" dirty="0"/>
              <a:t>U: 8 TW (10</a:t>
            </a:r>
            <a:r>
              <a:rPr lang="pl-PL" altLang="it-IT" sz="2400" i="0" baseline="30000" dirty="0"/>
              <a:t>15 </a:t>
            </a:r>
            <a:r>
              <a:rPr lang="pl-PL" altLang="it-IT" sz="2400" i="0" dirty="0"/>
              <a:t>W)</a:t>
            </a:r>
          </a:p>
          <a:p>
            <a:pPr>
              <a:buFontTx/>
              <a:buChar char="-"/>
            </a:pPr>
            <a:r>
              <a:rPr lang="pl-PL" altLang="it-IT" sz="2400" i="0" dirty="0"/>
              <a:t> </a:t>
            </a:r>
            <a:r>
              <a:rPr lang="pl-PL" altLang="it-IT" sz="2400" i="0" baseline="30000" dirty="0"/>
              <a:t>232</a:t>
            </a:r>
            <a:r>
              <a:rPr lang="pl-PL" altLang="it-IT" sz="2400" i="0" dirty="0"/>
              <a:t>Th: 8 TW</a:t>
            </a:r>
          </a:p>
          <a:p>
            <a:pPr>
              <a:buFontTx/>
              <a:buChar char="-"/>
            </a:pPr>
            <a:r>
              <a:rPr lang="pl-PL" altLang="it-IT" sz="2400" i="0" dirty="0"/>
              <a:t> </a:t>
            </a:r>
            <a:r>
              <a:rPr lang="pl-PL" altLang="it-IT" sz="2400" i="0" baseline="30000" dirty="0"/>
              <a:t>40</a:t>
            </a:r>
            <a:r>
              <a:rPr lang="pl-PL" altLang="it-IT" sz="2400" i="0" dirty="0"/>
              <a:t>K: 4 TW</a:t>
            </a:r>
          </a:p>
          <a:p>
            <a:pPr>
              <a:buFontTx/>
              <a:buChar char="-"/>
            </a:pPr>
            <a:r>
              <a:rPr lang="pl-PL" altLang="it-IT" sz="2400" i="0" dirty="0"/>
              <a:t> </a:t>
            </a:r>
            <a:r>
              <a:rPr lang="it-IT" altLang="it-IT" sz="2400" i="0" dirty="0"/>
              <a:t>calore residuo</a:t>
            </a:r>
            <a:r>
              <a:rPr lang="pl-PL" altLang="it-IT" sz="2400" i="0" dirty="0"/>
              <a:t>: 20 TW</a:t>
            </a:r>
          </a:p>
          <a:p>
            <a:pPr>
              <a:buFontTx/>
              <a:buChar char="-"/>
            </a:pPr>
            <a:endParaRPr lang="pl-PL" altLang="it-IT" sz="2400" i="0" dirty="0"/>
          </a:p>
          <a:p>
            <a:pPr>
              <a:buFontTx/>
              <a:buChar char="-"/>
            </a:pPr>
            <a:r>
              <a:rPr lang="pl-PL" altLang="it-IT" sz="2400" i="0" dirty="0"/>
              <a:t> (</a:t>
            </a:r>
            <a:r>
              <a:rPr lang="it-IT" altLang="it-IT" sz="2400" i="0" dirty="0"/>
              <a:t>produzione di energia elettrica globale</a:t>
            </a:r>
            <a:r>
              <a:rPr lang="pl-PL" altLang="it-IT" sz="2400" i="0" dirty="0"/>
              <a:t>: 10 TW)</a:t>
            </a:r>
            <a:endParaRPr lang="en-US" altLang="it-IT" sz="2400" i="0" dirty="0"/>
          </a:p>
        </p:txBody>
      </p:sp>
      <p:pic>
        <p:nvPicPr>
          <p:cNvPr id="61449" name="Picture 9">
            <a:extLst>
              <a:ext uri="{FF2B5EF4-FFF2-40B4-BE49-F238E27FC236}">
                <a16:creationId xmlns:a16="http://schemas.microsoft.com/office/drawing/2014/main" id="{6F49B3E2-F274-44D3-A47B-A3CF32C8D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829" y="1417638"/>
            <a:ext cx="3891842" cy="365597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a:extLst>
              <a:ext uri="{FF2B5EF4-FFF2-40B4-BE49-F238E27FC236}">
                <a16:creationId xmlns:a16="http://schemas.microsoft.com/office/drawing/2014/main" id="{4FD7FD71-3145-44C1-BAB6-C96ECF5E3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2099787"/>
            <a:ext cx="1895475" cy="38877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447"/>
                                        </p:tgtEl>
                                        <p:attrNameLst>
                                          <p:attrName>style.visibility</p:attrName>
                                        </p:attrNameLst>
                                      </p:cBhvr>
                                      <p:to>
                                        <p:strVal val="visible"/>
                                      </p:to>
                                    </p:set>
                                    <p:anim calcmode="discrete" valueType="clr">
                                      <p:cBhvr override="childStyle">
                                        <p:cTn id="7" dur="80"/>
                                        <p:tgtEl>
                                          <p:spTgt spid="6144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47"/>
                                        </p:tgtEl>
                                        <p:attrNameLst>
                                          <p:attrName>fillcolor</p:attrName>
                                        </p:attrNameLst>
                                      </p:cBhvr>
                                      <p:tavLst>
                                        <p:tav tm="0">
                                          <p:val>
                                            <p:clrVal>
                                              <a:schemeClr val="accent2"/>
                                            </p:clrVal>
                                          </p:val>
                                        </p:tav>
                                        <p:tav tm="50000">
                                          <p:val>
                                            <p:clrVal>
                                              <a:schemeClr val="hlink"/>
                                            </p:clrVal>
                                          </p:val>
                                        </p:tav>
                                      </p:tavLst>
                                    </p:anim>
                                    <p:set>
                                      <p:cBhvr>
                                        <p:cTn id="9" dur="80"/>
                                        <p:tgtEl>
                                          <p:spTgt spid="6144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7"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ppt_h/2"/>
                                          </p:val>
                                        </p:tav>
                                        <p:tav tm="100000">
                                          <p:val>
                                            <p:strVal val="#ppt_y"/>
                                          </p:val>
                                        </p:tav>
                                      </p:tavLst>
                                    </p:anim>
                                    <p:anim calcmode="lin" valueType="num">
                                      <p:cBhvr>
                                        <p:cTn id="16" dur="500" fill="hold"/>
                                        <p:tgtEl>
                                          <p:spTgt spid="6"/>
                                        </p:tgtEl>
                                        <p:attrNameLst>
                                          <p:attrName>ppt_w</p:attrName>
                                        </p:attrNameLst>
                                      </p:cBhvr>
                                      <p:tavLst>
                                        <p:tav tm="0">
                                          <p:val>
                                            <p:strVal val="#ppt_w"/>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D8A45FE-CE32-4C08-942B-C352BBD4A26E}"/>
              </a:ext>
            </a:extLst>
          </p:cNvPr>
          <p:cNvSpPr>
            <a:spLocks noGrp="1" noChangeArrowheads="1"/>
          </p:cNvSpPr>
          <p:nvPr>
            <p:ph type="title"/>
          </p:nvPr>
        </p:nvSpPr>
        <p:spPr>
          <a:xfrm>
            <a:off x="457200" y="29703"/>
            <a:ext cx="8229600" cy="1143000"/>
          </a:xfrm>
        </p:spPr>
        <p:txBody>
          <a:bodyPr/>
          <a:lstStyle/>
          <a:p>
            <a:r>
              <a:rPr lang="it-IT" altLang="it-IT" sz="3200" dirty="0"/>
              <a:t>Fusione e solidificazione dipendono dalla temperatura </a:t>
            </a:r>
            <a:r>
              <a:rPr lang="it-IT" altLang="it-IT" sz="3200"/>
              <a:t>e pressione</a:t>
            </a:r>
            <a:endParaRPr lang="pl-PL" altLang="it-IT" sz="3200" dirty="0"/>
          </a:p>
        </p:txBody>
      </p:sp>
      <p:sp>
        <p:nvSpPr>
          <p:cNvPr id="63491" name="Text Box 3">
            <a:extLst>
              <a:ext uri="{FF2B5EF4-FFF2-40B4-BE49-F238E27FC236}">
                <a16:creationId xmlns:a16="http://schemas.microsoft.com/office/drawing/2014/main" id="{1329B12E-6604-4B04-9A21-A4C48DE9C926}"/>
              </a:ext>
            </a:extLst>
          </p:cNvPr>
          <p:cNvSpPr txBox="1">
            <a:spLocks noChangeArrowheads="1"/>
          </p:cNvSpPr>
          <p:nvPr/>
        </p:nvSpPr>
        <p:spPr bwMode="auto">
          <a:xfrm>
            <a:off x="2871787" y="6380163"/>
            <a:ext cx="3293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dirty="0"/>
              <a:t>Temperatura vs profondità </a:t>
            </a:r>
            <a:endParaRPr lang="en-US" altLang="it-IT" sz="2000" dirty="0"/>
          </a:p>
        </p:txBody>
      </p:sp>
      <p:pic>
        <p:nvPicPr>
          <p:cNvPr id="63495" name="Picture 7">
            <a:extLst>
              <a:ext uri="{FF2B5EF4-FFF2-40B4-BE49-F238E27FC236}">
                <a16:creationId xmlns:a16="http://schemas.microsoft.com/office/drawing/2014/main" id="{B58C5754-10ED-4180-8ABD-FA3A333A8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0" y="1023297"/>
            <a:ext cx="9106909" cy="5356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318B38-7DC0-491D-A683-FECAAC4F748E}"/>
              </a:ext>
            </a:extLst>
          </p:cNvPr>
          <p:cNvPicPr>
            <a:picLocks noChangeAspect="1" noChangeArrowheads="1"/>
          </p:cNvPicPr>
          <p:nvPr/>
        </p:nvPicPr>
        <p:blipFill>
          <a:blip r:embed="rId3">
            <a:lum bright="8000" contrast="8000"/>
            <a:extLst>
              <a:ext uri="{28A0092B-C50C-407E-A947-70E740481C1C}">
                <a14:useLocalDpi xmlns:a14="http://schemas.microsoft.com/office/drawing/2010/main" val="0"/>
              </a:ext>
            </a:extLst>
          </a:blip>
          <a:srcRect/>
          <a:stretch>
            <a:fillRect/>
          </a:stretch>
        </p:blipFill>
        <p:spPr bwMode="auto">
          <a:xfrm>
            <a:off x="6286240" y="2392372"/>
            <a:ext cx="2736304" cy="262740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a:extLst>
              <a:ext uri="{FF2B5EF4-FFF2-40B4-BE49-F238E27FC236}">
                <a16:creationId xmlns:a16="http://schemas.microsoft.com/office/drawing/2014/main" id="{E91B1D17-9BBA-4305-AC28-ABA414D29D54}"/>
              </a:ext>
            </a:extLst>
          </p:cNvPr>
          <p:cNvSpPr txBox="1">
            <a:spLocks noChangeArrowheads="1"/>
          </p:cNvSpPr>
          <p:nvPr/>
        </p:nvSpPr>
        <p:spPr bwMode="auto">
          <a:xfrm>
            <a:off x="5729142" y="4964865"/>
            <a:ext cx="30946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dirty="0"/>
              <a:t>Temperatura e pressione </a:t>
            </a:r>
            <a:endParaRPr lang="en-US" altLang="it-IT" sz="2000" dirty="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67678FF-1F06-4BE7-95B2-4BFEEADB5903}"/>
              </a:ext>
            </a:extLst>
          </p:cNvPr>
          <p:cNvSpPr>
            <a:spLocks noGrp="1" noChangeArrowheads="1"/>
          </p:cNvSpPr>
          <p:nvPr>
            <p:ph type="title"/>
          </p:nvPr>
        </p:nvSpPr>
        <p:spPr>
          <a:xfrm>
            <a:off x="395288" y="0"/>
            <a:ext cx="8229600" cy="1143000"/>
          </a:xfrm>
        </p:spPr>
        <p:txBody>
          <a:bodyPr/>
          <a:lstStyle/>
          <a:p>
            <a:r>
              <a:rPr lang="pl-PL" altLang="it-IT" dirty="0"/>
              <a:t>Quarz</a:t>
            </a:r>
            <a:r>
              <a:rPr lang="it-IT" altLang="it-IT" dirty="0"/>
              <a:t>o</a:t>
            </a:r>
            <a:r>
              <a:rPr lang="pl-PL" altLang="it-IT" dirty="0"/>
              <a:t>, olivin</a:t>
            </a:r>
            <a:r>
              <a:rPr lang="it-IT" altLang="it-IT" dirty="0"/>
              <a:t>a</a:t>
            </a:r>
            <a:r>
              <a:rPr lang="pl-PL" altLang="it-IT" dirty="0"/>
              <a:t> etc.</a:t>
            </a:r>
            <a:endParaRPr lang="en-US" altLang="it-IT" dirty="0"/>
          </a:p>
        </p:txBody>
      </p:sp>
      <p:pic>
        <p:nvPicPr>
          <p:cNvPr id="24581" name="Picture 5">
            <a:extLst>
              <a:ext uri="{FF2B5EF4-FFF2-40B4-BE49-F238E27FC236}">
                <a16:creationId xmlns:a16="http://schemas.microsoft.com/office/drawing/2014/main" id="{71D0E198-31E1-410C-9866-71BD563ED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3095625" cy="2659063"/>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9">
            <a:extLst>
              <a:ext uri="{FF2B5EF4-FFF2-40B4-BE49-F238E27FC236}">
                <a16:creationId xmlns:a16="http://schemas.microsoft.com/office/drawing/2014/main" id="{764B74FF-5D54-4E06-B3DF-D80D29FA0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292600"/>
            <a:ext cx="2447925" cy="1489075"/>
          </a:xfrm>
          <a:prstGeom prst="rect">
            <a:avLst/>
          </a:prstGeom>
          <a:noFill/>
          <a:extLst>
            <a:ext uri="{909E8E84-426E-40DD-AFC4-6F175D3DCCD1}">
              <a14:hiddenFill xmlns:a14="http://schemas.microsoft.com/office/drawing/2010/main">
                <a:solidFill>
                  <a:srgbClr val="FFFFFF"/>
                </a:solidFill>
              </a14:hiddenFill>
            </a:ext>
          </a:extLst>
        </p:spPr>
      </p:pic>
      <p:pic>
        <p:nvPicPr>
          <p:cNvPr id="24587" name="Picture 11" descr="Large Forsterite Image">
            <a:extLst>
              <a:ext uri="{FF2B5EF4-FFF2-40B4-BE49-F238E27FC236}">
                <a16:creationId xmlns:a16="http://schemas.microsoft.com/office/drawing/2014/main" id="{83D97A84-9013-4047-A3F0-15F48558C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84313"/>
            <a:ext cx="2447925" cy="2084387"/>
          </a:xfrm>
          <a:prstGeom prst="rect">
            <a:avLst/>
          </a:prstGeom>
          <a:noFill/>
          <a:extLst>
            <a:ext uri="{909E8E84-426E-40DD-AFC4-6F175D3DCCD1}">
              <a14:hiddenFill xmlns:a14="http://schemas.microsoft.com/office/drawing/2010/main">
                <a:solidFill>
                  <a:srgbClr val="FFFFFF"/>
                </a:solidFill>
              </a14:hiddenFill>
            </a:ext>
          </a:extLst>
        </p:spPr>
      </p:pic>
      <p:sp>
        <p:nvSpPr>
          <p:cNvPr id="24588" name="Text Box 12">
            <a:extLst>
              <a:ext uri="{FF2B5EF4-FFF2-40B4-BE49-F238E27FC236}">
                <a16:creationId xmlns:a16="http://schemas.microsoft.com/office/drawing/2014/main" id="{583E8A15-2607-495C-BEEA-66359E597C58}"/>
              </a:ext>
            </a:extLst>
          </p:cNvPr>
          <p:cNvSpPr txBox="1">
            <a:spLocks noChangeArrowheads="1"/>
          </p:cNvSpPr>
          <p:nvPr/>
        </p:nvSpPr>
        <p:spPr bwMode="auto">
          <a:xfrm>
            <a:off x="231775" y="6329363"/>
            <a:ext cx="4343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i="0"/>
              <a:t>http://webmineral.com/data/Forsterite.shtml#.U6dDmHZcuRM</a:t>
            </a:r>
          </a:p>
        </p:txBody>
      </p:sp>
      <p:sp>
        <p:nvSpPr>
          <p:cNvPr id="24589" name="Text Box 13">
            <a:extLst>
              <a:ext uri="{FF2B5EF4-FFF2-40B4-BE49-F238E27FC236}">
                <a16:creationId xmlns:a16="http://schemas.microsoft.com/office/drawing/2014/main" id="{4A176FED-3133-4F55-A454-5CCF5765B38A}"/>
              </a:ext>
            </a:extLst>
          </p:cNvPr>
          <p:cNvSpPr txBox="1">
            <a:spLocks noChangeArrowheads="1"/>
          </p:cNvSpPr>
          <p:nvPr/>
        </p:nvSpPr>
        <p:spPr bwMode="auto">
          <a:xfrm>
            <a:off x="539750" y="1052513"/>
            <a:ext cx="1541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i="0" dirty="0"/>
              <a:t>Mg</a:t>
            </a:r>
            <a:r>
              <a:rPr lang="pl-PL" altLang="it-IT" sz="2800" i="0" baseline="-25000" dirty="0"/>
              <a:t>2</a:t>
            </a:r>
            <a:r>
              <a:rPr lang="pl-PL" altLang="it-IT" sz="2800" i="0" dirty="0"/>
              <a:t>SiO</a:t>
            </a:r>
            <a:r>
              <a:rPr lang="pl-PL" altLang="it-IT" sz="2800" i="0" baseline="-25000" dirty="0"/>
              <a:t>4</a:t>
            </a:r>
            <a:endParaRPr lang="en-US" altLang="it-IT" sz="2800" i="0" dirty="0"/>
          </a:p>
        </p:txBody>
      </p:sp>
      <p:pic>
        <p:nvPicPr>
          <p:cNvPr id="24591" name="Picture 15">
            <a:extLst>
              <a:ext uri="{FF2B5EF4-FFF2-40B4-BE49-F238E27FC236}">
                <a16:creationId xmlns:a16="http://schemas.microsoft.com/office/drawing/2014/main" id="{E3246610-54D7-4D45-BCB9-A42F11F33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508500"/>
            <a:ext cx="1223963" cy="120015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17">
            <a:extLst>
              <a:ext uri="{FF2B5EF4-FFF2-40B4-BE49-F238E27FC236}">
                <a16:creationId xmlns:a16="http://schemas.microsoft.com/office/drawing/2014/main" id="{E2914D8E-A5D5-444F-A062-AA17549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4494213"/>
            <a:ext cx="1944687" cy="12319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2" name="Picture 10">
            <a:extLst>
              <a:ext uri="{FF2B5EF4-FFF2-40B4-BE49-F238E27FC236}">
                <a16:creationId xmlns:a16="http://schemas.microsoft.com/office/drawing/2014/main" id="{FA1C5AD5-4B99-416F-A9EF-4A22AF642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0206"/>
            <a:ext cx="6984776" cy="7398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a:extLst>
              <a:ext uri="{FF2B5EF4-FFF2-40B4-BE49-F238E27FC236}">
                <a16:creationId xmlns:a16="http://schemas.microsoft.com/office/drawing/2014/main" id="{0639A7B4-8854-4D41-9C97-6B1CDE322886}"/>
              </a:ext>
            </a:extLst>
          </p:cNvPr>
          <p:cNvSpPr txBox="1">
            <a:spLocks noChangeArrowheads="1"/>
          </p:cNvSpPr>
          <p:nvPr/>
        </p:nvSpPr>
        <p:spPr bwMode="auto">
          <a:xfrm>
            <a:off x="1403648" y="6093296"/>
            <a:ext cx="7255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400" i="0" dirty="0"/>
              <a:t>Un complesso susseguirsi di composti chimici e fasi</a:t>
            </a:r>
            <a:endParaRPr lang="en-US" altLang="it-IT" sz="2400" i="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6FC657C-8C40-41EC-BE47-C8673DFB26CD}"/>
              </a:ext>
            </a:extLst>
          </p:cNvPr>
          <p:cNvSpPr>
            <a:spLocks noGrp="1" noChangeArrowheads="1"/>
          </p:cNvSpPr>
          <p:nvPr>
            <p:ph type="title"/>
          </p:nvPr>
        </p:nvSpPr>
        <p:spPr>
          <a:xfrm>
            <a:off x="395288" y="0"/>
            <a:ext cx="8229600" cy="1143000"/>
          </a:xfrm>
        </p:spPr>
        <p:txBody>
          <a:bodyPr/>
          <a:lstStyle/>
          <a:p>
            <a:r>
              <a:rPr lang="pl-PL" altLang="it-IT" sz="4000"/>
              <a:t>so, the vertical structure is getting quite complex...</a:t>
            </a:r>
            <a:endParaRPr lang="en-US" altLang="it-IT" sz="4000"/>
          </a:p>
        </p:txBody>
      </p:sp>
      <p:pic>
        <p:nvPicPr>
          <p:cNvPr id="75781" name="Picture 5">
            <a:extLst>
              <a:ext uri="{FF2B5EF4-FFF2-40B4-BE49-F238E27FC236}">
                <a16:creationId xmlns:a16="http://schemas.microsoft.com/office/drawing/2014/main" id="{A0AB9480-9CA7-476B-9193-936AC6DB9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6" y="1355048"/>
            <a:ext cx="8972503" cy="5103143"/>
          </a:xfrm>
          <a:prstGeom prst="rect">
            <a:avLst/>
          </a:prstGeom>
          <a:noFill/>
          <a:extLst>
            <a:ext uri="{909E8E84-426E-40DD-AFC4-6F175D3DCCD1}">
              <a14:hiddenFill xmlns:a14="http://schemas.microsoft.com/office/drawing/2010/main">
                <a:solidFill>
                  <a:srgbClr val="FFFFFF"/>
                </a:solidFill>
              </a14:hiddenFill>
            </a:ext>
          </a:extLst>
        </p:spPr>
      </p:pic>
      <p:sp>
        <p:nvSpPr>
          <p:cNvPr id="75782" name="Text Box 6">
            <a:extLst>
              <a:ext uri="{FF2B5EF4-FFF2-40B4-BE49-F238E27FC236}">
                <a16:creationId xmlns:a16="http://schemas.microsoft.com/office/drawing/2014/main" id="{204D2154-84EF-4765-A533-5C4BB216CB39}"/>
              </a:ext>
            </a:extLst>
          </p:cNvPr>
          <p:cNvSpPr txBox="1">
            <a:spLocks noChangeArrowheads="1"/>
          </p:cNvSpPr>
          <p:nvPr/>
        </p:nvSpPr>
        <p:spPr bwMode="auto">
          <a:xfrm>
            <a:off x="950913" y="6427788"/>
            <a:ext cx="1368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dirty="0"/>
              <a:t>N</a:t>
            </a:r>
            <a:r>
              <a:rPr lang="en-US" altLang="it-IT" sz="1000" i="0" dirty="0"/>
              <a:t>ature09401-f1.2</a:t>
            </a:r>
            <a:r>
              <a:rPr lang="pl-PL" altLang="it-IT" sz="1000" i="0" dirty="0"/>
              <a:t>.jpg</a:t>
            </a:r>
            <a:endParaRPr lang="en-US" altLang="it-IT" sz="1000" i="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9B0D81F-06C3-4EAA-ABEE-F206AC71D5B1}"/>
              </a:ext>
            </a:extLst>
          </p:cNvPr>
          <p:cNvSpPr>
            <a:spLocks noGrp="1" noChangeArrowheads="1"/>
          </p:cNvSpPr>
          <p:nvPr>
            <p:ph type="title"/>
          </p:nvPr>
        </p:nvSpPr>
        <p:spPr/>
        <p:txBody>
          <a:bodyPr/>
          <a:lstStyle/>
          <a:p>
            <a:r>
              <a:rPr lang="pl-PL" altLang="it-IT" sz="3600"/>
              <a:t>XXI Century Science</a:t>
            </a:r>
            <a:endParaRPr lang="en-US" altLang="it-IT" sz="3600" dirty="0"/>
          </a:p>
        </p:txBody>
      </p:sp>
      <p:pic>
        <p:nvPicPr>
          <p:cNvPr id="6147" name="Picture 3">
            <a:extLst>
              <a:ext uri="{FF2B5EF4-FFF2-40B4-BE49-F238E27FC236}">
                <a16:creationId xmlns:a16="http://schemas.microsoft.com/office/drawing/2014/main" id="{2545A211-0B3E-42B6-AD6C-1DA901FBB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557338"/>
            <a:ext cx="9174163"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Line 4">
            <a:extLst>
              <a:ext uri="{FF2B5EF4-FFF2-40B4-BE49-F238E27FC236}">
                <a16:creationId xmlns:a16="http://schemas.microsoft.com/office/drawing/2014/main" id="{2CA3445E-36F9-437F-8D30-5BDCE219D345}"/>
              </a:ext>
            </a:extLst>
          </p:cNvPr>
          <p:cNvSpPr>
            <a:spLocks noChangeShapeType="1"/>
          </p:cNvSpPr>
          <p:nvPr/>
        </p:nvSpPr>
        <p:spPr bwMode="auto">
          <a:xfrm>
            <a:off x="3132138" y="56610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6149" name="Line 5">
            <a:extLst>
              <a:ext uri="{FF2B5EF4-FFF2-40B4-BE49-F238E27FC236}">
                <a16:creationId xmlns:a16="http://schemas.microsoft.com/office/drawing/2014/main" id="{86CC99A8-0028-4073-AE05-6DA8B493C2A9}"/>
              </a:ext>
            </a:extLst>
          </p:cNvPr>
          <p:cNvSpPr>
            <a:spLocks noChangeShapeType="1"/>
          </p:cNvSpPr>
          <p:nvPr/>
        </p:nvSpPr>
        <p:spPr bwMode="auto">
          <a:xfrm>
            <a:off x="3182938" y="58769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6150" name="Line 6">
            <a:extLst>
              <a:ext uri="{FF2B5EF4-FFF2-40B4-BE49-F238E27FC236}">
                <a16:creationId xmlns:a16="http://schemas.microsoft.com/office/drawing/2014/main" id="{AE92C72F-45D6-4CE4-9937-F5615D4FFF7F}"/>
              </a:ext>
            </a:extLst>
          </p:cNvPr>
          <p:cNvSpPr>
            <a:spLocks noChangeShapeType="1"/>
          </p:cNvSpPr>
          <p:nvPr/>
        </p:nvSpPr>
        <p:spPr bwMode="auto">
          <a:xfrm>
            <a:off x="2916238" y="5373688"/>
            <a:ext cx="251936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6151" name="Line 7">
            <a:extLst>
              <a:ext uri="{FF2B5EF4-FFF2-40B4-BE49-F238E27FC236}">
                <a16:creationId xmlns:a16="http://schemas.microsoft.com/office/drawing/2014/main" id="{A1CB4337-7694-4124-ACF5-EABAE9647BE2}"/>
              </a:ext>
            </a:extLst>
          </p:cNvPr>
          <p:cNvSpPr>
            <a:spLocks noChangeShapeType="1"/>
          </p:cNvSpPr>
          <p:nvPr/>
        </p:nvSpPr>
        <p:spPr bwMode="auto">
          <a:xfrm>
            <a:off x="3059113" y="4868863"/>
            <a:ext cx="251936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6152" name="Line 8">
            <a:extLst>
              <a:ext uri="{FF2B5EF4-FFF2-40B4-BE49-F238E27FC236}">
                <a16:creationId xmlns:a16="http://schemas.microsoft.com/office/drawing/2014/main" id="{30E7C336-4668-4664-AE29-7AFD5BCDC168}"/>
              </a:ext>
            </a:extLst>
          </p:cNvPr>
          <p:cNvSpPr>
            <a:spLocks noChangeShapeType="1"/>
          </p:cNvSpPr>
          <p:nvPr/>
        </p:nvSpPr>
        <p:spPr bwMode="auto">
          <a:xfrm>
            <a:off x="3246438" y="6169025"/>
            <a:ext cx="40322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a:p>
        </p:txBody>
      </p:sp>
      <p:sp>
        <p:nvSpPr>
          <p:cNvPr id="12" name="CasellaDiTesto 11">
            <a:extLst>
              <a:ext uri="{FF2B5EF4-FFF2-40B4-BE49-F238E27FC236}">
                <a16:creationId xmlns:a16="http://schemas.microsoft.com/office/drawing/2014/main" id="{45CCD760-4376-4163-AFB0-F726B857390E}"/>
              </a:ext>
            </a:extLst>
          </p:cNvPr>
          <p:cNvSpPr txBox="1"/>
          <p:nvPr/>
        </p:nvSpPr>
        <p:spPr>
          <a:xfrm>
            <a:off x="4616296" y="5017790"/>
            <a:ext cx="4580792" cy="400110"/>
          </a:xfrm>
          <a:prstGeom prst="rect">
            <a:avLst/>
          </a:prstGeom>
          <a:noFill/>
        </p:spPr>
        <p:txBody>
          <a:bodyPr wrap="square">
            <a:spAutoFit/>
          </a:bodyPr>
          <a:lstStyle/>
          <a:p>
            <a:r>
              <a:rPr lang="it-IT" altLang="it-IT" sz="2000" dirty="0">
                <a:solidFill>
                  <a:srgbClr val="FF0000"/>
                </a:solidFill>
              </a:rPr>
              <a:t>Struttura ed evoluzione della Terra</a:t>
            </a:r>
            <a:r>
              <a:rPr lang="pl-PL" altLang="it-IT" sz="2000" dirty="0">
                <a:solidFill>
                  <a:srgbClr val="FF0000"/>
                </a:solidFill>
              </a:rPr>
              <a:t> </a:t>
            </a:r>
            <a:endParaRPr lang="it-IT" sz="2000"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A7DE887-C57F-48DF-97CB-3B3D73B14EBF}"/>
              </a:ext>
            </a:extLst>
          </p:cNvPr>
          <p:cNvSpPr>
            <a:spLocks noGrp="1" noChangeArrowheads="1"/>
          </p:cNvSpPr>
          <p:nvPr>
            <p:ph type="title"/>
          </p:nvPr>
        </p:nvSpPr>
        <p:spPr>
          <a:xfrm>
            <a:off x="436363" y="101510"/>
            <a:ext cx="8229600" cy="1143000"/>
          </a:xfrm>
        </p:spPr>
        <p:txBody>
          <a:bodyPr/>
          <a:lstStyle/>
          <a:p>
            <a:r>
              <a:rPr lang="it-IT" altLang="it-IT" sz="2800" dirty="0"/>
              <a:t>Il terremoto magnitudo 9, Giappone 11-03-2011</a:t>
            </a:r>
            <a:endParaRPr lang="pl-PL" altLang="it-IT" sz="2800" dirty="0"/>
          </a:p>
        </p:txBody>
      </p:sp>
      <p:pic>
        <p:nvPicPr>
          <p:cNvPr id="49158" name="Picture 6">
            <a:extLst>
              <a:ext uri="{FF2B5EF4-FFF2-40B4-BE49-F238E27FC236}">
                <a16:creationId xmlns:a16="http://schemas.microsoft.com/office/drawing/2014/main" id="{BAB149A1-EF98-4F2F-855E-618FC369C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028" y="1268760"/>
            <a:ext cx="7501935" cy="54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52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CEF9906E-15EC-4ABF-A706-5294EFD3A9C1}"/>
              </a:ext>
            </a:extLst>
          </p:cNvPr>
          <p:cNvSpPr txBox="1">
            <a:spLocks noChangeArrowheads="1"/>
          </p:cNvSpPr>
          <p:nvPr/>
        </p:nvSpPr>
        <p:spPr bwMode="auto">
          <a:xfrm>
            <a:off x="425450" y="3279775"/>
            <a:ext cx="8228013"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602" rIns="0" bIns="0" anchor="ctr"/>
          <a:lstStyle>
            <a:lvl1pPr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cs typeface="Arial" panose="020B0604020202020204" pitchFamily="34" charset="0"/>
              </a:defRPr>
            </a:lvl9pPr>
          </a:lstStyle>
          <a:p>
            <a:pPr algn="ctr" hangingPunct="0">
              <a:lnSpc>
                <a:spcPct val="93000"/>
              </a:lnSpc>
              <a:buClr>
                <a:srgbClr val="000000"/>
              </a:buClr>
              <a:buSzPct val="100000"/>
              <a:buFont typeface="Times New Roman" panose="02020603050405020304" pitchFamily="18" charset="0"/>
              <a:buNone/>
            </a:pPr>
            <a:r>
              <a:rPr lang="pl-PL" altLang="it-IT" sz="2900" i="0">
                <a:solidFill>
                  <a:srgbClr val="FFFFFF"/>
                </a:solidFill>
              </a:rPr>
              <a:t>Geo-fizyka dla nie-fizyków</a:t>
            </a:r>
          </a:p>
        </p:txBody>
      </p:sp>
      <p:sp>
        <p:nvSpPr>
          <p:cNvPr id="70659" name="Text Box 3">
            <a:extLst>
              <a:ext uri="{FF2B5EF4-FFF2-40B4-BE49-F238E27FC236}">
                <a16:creationId xmlns:a16="http://schemas.microsoft.com/office/drawing/2014/main" id="{5ED9AF54-A8BB-463A-B6B1-D21DB88DE8E2}"/>
              </a:ext>
            </a:extLst>
          </p:cNvPr>
          <p:cNvSpPr txBox="1">
            <a:spLocks noChangeArrowheads="1"/>
          </p:cNvSpPr>
          <p:nvPr/>
        </p:nvSpPr>
        <p:spPr bwMode="auto">
          <a:xfrm>
            <a:off x="4083050" y="5878513"/>
            <a:ext cx="4897438"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defTabSz="40798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panose="020B0604020202020204" pitchFamily="34" charset="0"/>
                <a:cs typeface="Arial" panose="020B0604020202020204" pitchFamily="34" charset="0"/>
              </a:defRPr>
            </a:lvl9pPr>
          </a:lstStyle>
          <a:p>
            <a:pPr algn="r" hangingPunct="0">
              <a:lnSpc>
                <a:spcPct val="93000"/>
              </a:lnSpc>
              <a:buClr>
                <a:srgbClr val="000000"/>
              </a:buClr>
              <a:buSzPct val="100000"/>
              <a:buFont typeface="Times New Roman" panose="02020603050405020304" pitchFamily="18" charset="0"/>
              <a:buNone/>
            </a:pPr>
            <a:r>
              <a:rPr lang="pl-PL" altLang="it-IT" sz="1600" i="0">
                <a:solidFill>
                  <a:srgbClr val="FFFFFF"/>
                </a:solidFill>
              </a:rPr>
              <a:t>Justyna Chojnacka</a:t>
            </a:r>
            <a:br>
              <a:rPr lang="pl-PL" altLang="it-IT" sz="1600" i="0">
                <a:solidFill>
                  <a:srgbClr val="FFFFFF"/>
                </a:solidFill>
              </a:rPr>
            </a:br>
            <a:r>
              <a:rPr lang="pl-PL" altLang="it-IT" sz="1600" i="0">
                <a:solidFill>
                  <a:srgbClr val="FFFFFF"/>
                </a:solidFill>
              </a:rPr>
              <a:t>Zakład Dydaktyki Fizyki</a:t>
            </a:r>
          </a:p>
          <a:p>
            <a:pPr algn="r" hangingPunct="0">
              <a:lnSpc>
                <a:spcPct val="93000"/>
              </a:lnSpc>
              <a:buClr>
                <a:srgbClr val="000000"/>
              </a:buClr>
              <a:buSzPct val="100000"/>
              <a:buFont typeface="Times New Roman" panose="02020603050405020304" pitchFamily="18" charset="0"/>
              <a:buNone/>
            </a:pPr>
            <a:r>
              <a:rPr lang="pl-PL" altLang="it-IT" sz="1600" i="0">
                <a:solidFill>
                  <a:srgbClr val="FFFFFF"/>
                </a:solidFill>
              </a:rPr>
              <a:t>Wydział Fizyki, Astronomii i Informatyki Stosowanej</a:t>
            </a:r>
          </a:p>
        </p:txBody>
      </p:sp>
      <p:pic>
        <p:nvPicPr>
          <p:cNvPr id="70660" name="Picture 4">
            <a:extLst>
              <a:ext uri="{FF2B5EF4-FFF2-40B4-BE49-F238E27FC236}">
                <a16:creationId xmlns:a16="http://schemas.microsoft.com/office/drawing/2014/main" id="{1215D049-6707-4F28-914D-3390EE205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815975"/>
            <a:ext cx="5838825" cy="5200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1" name="Text Box 5">
            <a:extLst>
              <a:ext uri="{FF2B5EF4-FFF2-40B4-BE49-F238E27FC236}">
                <a16:creationId xmlns:a16="http://schemas.microsoft.com/office/drawing/2014/main" id="{F55C96E4-8692-4D8F-B253-2322089E89FC}"/>
              </a:ext>
            </a:extLst>
          </p:cNvPr>
          <p:cNvSpPr txBox="1">
            <a:spLocks noChangeArrowheads="1"/>
          </p:cNvSpPr>
          <p:nvPr/>
        </p:nvSpPr>
        <p:spPr bwMode="auto">
          <a:xfrm>
            <a:off x="1042988" y="6165850"/>
            <a:ext cx="6046107" cy="42724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100000"/>
              <a:buFont typeface="Times New Roman" panose="02020603050405020304" pitchFamily="18" charset="0"/>
              <a:buNone/>
            </a:pPr>
            <a:r>
              <a:rPr lang="pl-PL" altLang="it-IT" sz="2400" i="0" dirty="0"/>
              <a:t>300 mln yrs ago</a:t>
            </a:r>
            <a:r>
              <a:rPr lang="it-IT" altLang="it-IT" sz="2400" i="0" dirty="0"/>
              <a:t> (Schema: </a:t>
            </a:r>
            <a:r>
              <a:rPr lang="it-IT" altLang="it-IT" sz="2400" i="0" dirty="0" err="1"/>
              <a:t>Physics</a:t>
            </a:r>
            <a:r>
              <a:rPr lang="it-IT" altLang="it-IT" sz="2400" i="0" dirty="0"/>
              <a:t> Today)</a:t>
            </a:r>
            <a:r>
              <a:rPr lang="pl-PL" altLang="it-IT" sz="1600" i="0" dirty="0"/>
              <a:t> </a:t>
            </a:r>
            <a:endParaRPr lang="en-US" altLang="it-IT" sz="1600" i="0" dirty="0"/>
          </a:p>
        </p:txBody>
      </p:sp>
      <p:sp>
        <p:nvSpPr>
          <p:cNvPr id="70662" name="Text Box 6">
            <a:extLst>
              <a:ext uri="{FF2B5EF4-FFF2-40B4-BE49-F238E27FC236}">
                <a16:creationId xmlns:a16="http://schemas.microsoft.com/office/drawing/2014/main" id="{C940AE9E-B8C1-4CCC-8F8B-187626688853}"/>
              </a:ext>
            </a:extLst>
          </p:cNvPr>
          <p:cNvSpPr txBox="1">
            <a:spLocks noChangeArrowheads="1"/>
          </p:cNvSpPr>
          <p:nvPr/>
        </p:nvSpPr>
        <p:spPr bwMode="auto">
          <a:xfrm>
            <a:off x="1809750" y="171450"/>
            <a:ext cx="2044700" cy="5937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100000"/>
              <a:buFont typeface="Times New Roman" panose="02020603050405020304" pitchFamily="18" charset="0"/>
              <a:buNone/>
            </a:pPr>
            <a:r>
              <a:rPr lang="pl-PL" altLang="it-IT" sz="3600" i="0"/>
              <a:t>„Pangea”</a:t>
            </a:r>
            <a:endParaRPr lang="en-US" altLang="it-IT" sz="3600" i="0"/>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a:extLst>
              <a:ext uri="{FF2B5EF4-FFF2-40B4-BE49-F238E27FC236}">
                <a16:creationId xmlns:a16="http://schemas.microsoft.com/office/drawing/2014/main" id="{64FD0700-892B-4AA9-8140-906386516FC4}"/>
              </a:ext>
            </a:extLst>
          </p:cNvPr>
          <p:cNvSpPr txBox="1">
            <a:spLocks noChangeArrowheads="1"/>
          </p:cNvSpPr>
          <p:nvPr/>
        </p:nvSpPr>
        <p:spPr bwMode="auto">
          <a:xfrm>
            <a:off x="260350" y="0"/>
            <a:ext cx="55991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defTabSz="407988">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1pPr>
            <a:lvl2pPr marL="674688" indent="-260350" defTabSz="407988">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2pPr>
            <a:lvl3pPr marL="1036638" indent="-207963" defTabSz="407988">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3pPr>
            <a:lvl4pPr marL="1450975" indent="-206375" defTabSz="407988">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4pPr>
            <a:lvl5pPr marL="1866900" indent="-207963" defTabSz="407988">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5pPr>
            <a:lvl6pPr marL="23241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6pPr>
            <a:lvl7pPr marL="27813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7pPr>
            <a:lvl8pPr marL="32385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8pPr>
            <a:lvl9pPr marL="3695700" indent="-207963" defTabSz="407988" fontAlgn="base">
              <a:spcBef>
                <a:spcPct val="0"/>
              </a:spcBef>
              <a:spcAft>
                <a:spcPct val="0"/>
              </a:spcAft>
              <a:tabLst>
                <a:tab pos="657225" algn="l"/>
                <a:tab pos="1312863" algn="l"/>
                <a:tab pos="1970088" algn="l"/>
                <a:tab pos="2627313" algn="l"/>
                <a:tab pos="3282950" algn="l"/>
                <a:tab pos="3940175" algn="l"/>
                <a:tab pos="4595813" algn="l"/>
                <a:tab pos="5253038" algn="l"/>
              </a:tabLs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292929"/>
              </a:buClr>
              <a:buSzPct val="45000"/>
            </a:pPr>
            <a:r>
              <a:rPr lang="it-IT" altLang="it-IT" sz="2900" i="0" dirty="0">
                <a:solidFill>
                  <a:srgbClr val="4D4D4D"/>
                </a:solidFill>
              </a:rPr>
              <a:t>La deriva dei continenti</a:t>
            </a:r>
            <a:endParaRPr lang="pl-PL" altLang="it-IT" sz="2900" i="0" dirty="0">
              <a:solidFill>
                <a:srgbClr val="4D4D4D"/>
              </a:solidFill>
            </a:endParaRPr>
          </a:p>
        </p:txBody>
      </p:sp>
      <p:pic>
        <p:nvPicPr>
          <p:cNvPr id="81923" name="Picture 3">
            <a:extLst>
              <a:ext uri="{FF2B5EF4-FFF2-40B4-BE49-F238E27FC236}">
                <a16:creationId xmlns:a16="http://schemas.microsoft.com/office/drawing/2014/main" id="{1A7BC514-D5DB-4798-A01B-91DC7B241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716383"/>
            <a:ext cx="5599113" cy="38359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a:extLst>
              <a:ext uri="{FF2B5EF4-FFF2-40B4-BE49-F238E27FC236}">
                <a16:creationId xmlns:a16="http://schemas.microsoft.com/office/drawing/2014/main" id="{BDF64375-AD82-4073-B625-CEA3B419A852}"/>
              </a:ext>
            </a:extLst>
          </p:cNvPr>
          <p:cNvSpPr txBox="1">
            <a:spLocks noChangeArrowheads="1"/>
          </p:cNvSpPr>
          <p:nvPr/>
        </p:nvSpPr>
        <p:spPr bwMode="auto">
          <a:xfrm>
            <a:off x="374729" y="4701901"/>
            <a:ext cx="758092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i="0" dirty="0"/>
              <a:t> </a:t>
            </a:r>
            <a:r>
              <a:rPr lang="it-IT" altLang="it-IT" sz="2200" i="0" dirty="0"/>
              <a:t>Di solito impariamo a scuola questo mappamondo, con dei</a:t>
            </a:r>
          </a:p>
          <a:p>
            <a:r>
              <a:rPr lang="it-IT" altLang="it-IT" sz="2200" i="0" dirty="0"/>
              <a:t>nomi da ricordarsi: Pangea, </a:t>
            </a:r>
            <a:r>
              <a:rPr lang="it-IT" altLang="it-IT" sz="2200" i="0" dirty="0" err="1"/>
              <a:t>Laurasia</a:t>
            </a:r>
            <a:r>
              <a:rPr lang="it-IT" altLang="it-IT" sz="2200" i="0" dirty="0"/>
              <a:t>, Gondwana.</a:t>
            </a:r>
          </a:p>
          <a:p>
            <a:r>
              <a:rPr lang="it-IT" altLang="it-IT" sz="2200" i="0" dirty="0"/>
              <a:t>L’America del Nord si separò dall’Europa 60 mln d’anni fa. </a:t>
            </a:r>
          </a:p>
          <a:p>
            <a:r>
              <a:rPr lang="it-IT" altLang="it-IT" sz="2200" i="0" dirty="0"/>
              <a:t>Ancora oggi la velocità di deriva ammonta a 1cm/anno. </a:t>
            </a:r>
          </a:p>
          <a:p>
            <a:r>
              <a:rPr lang="it-IT" altLang="it-IT" sz="2200" i="0" dirty="0"/>
              <a:t>Infatti, Lisbona da New York dista 6 mila chilometri,</a:t>
            </a:r>
          </a:p>
          <a:p>
            <a:r>
              <a:rPr lang="it-IT" altLang="it-IT" sz="2200" i="0" dirty="0"/>
              <a:t>Ma questi sono solo ultimi 200 mln d’anni. </a:t>
            </a:r>
            <a:r>
              <a:rPr lang="pl-PL" altLang="it-IT" sz="2200" i="0" dirty="0"/>
              <a:t> </a:t>
            </a:r>
            <a:endParaRPr lang="it-IT" altLang="it-IT" sz="2200" i="0" dirty="0"/>
          </a:p>
          <a:p>
            <a:r>
              <a:rPr lang="it-IT" altLang="it-IT" sz="2200" i="0" dirty="0"/>
              <a:t> </a:t>
            </a:r>
            <a:endParaRPr lang="en-US" altLang="it-IT" sz="2200" i="0" dirty="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56531DE-83C0-4AAE-AC80-0A4D6665ABAE}"/>
              </a:ext>
            </a:extLst>
          </p:cNvPr>
          <p:cNvSpPr>
            <a:spLocks noGrp="1" noChangeArrowheads="1"/>
          </p:cNvSpPr>
          <p:nvPr>
            <p:ph type="title"/>
          </p:nvPr>
        </p:nvSpPr>
        <p:spPr>
          <a:xfrm>
            <a:off x="395288" y="0"/>
            <a:ext cx="8229600" cy="1143000"/>
          </a:xfrm>
        </p:spPr>
        <p:txBody>
          <a:bodyPr/>
          <a:lstStyle/>
          <a:p>
            <a:r>
              <a:rPr lang="it-IT" altLang="it-IT" sz="3600" dirty="0"/>
              <a:t>Placche tettoniche</a:t>
            </a:r>
            <a:endParaRPr lang="en-US" altLang="it-IT" sz="3600" dirty="0"/>
          </a:p>
        </p:txBody>
      </p:sp>
      <p:pic>
        <p:nvPicPr>
          <p:cNvPr id="65541" name="Picture 5">
            <a:extLst>
              <a:ext uri="{FF2B5EF4-FFF2-40B4-BE49-F238E27FC236}">
                <a16:creationId xmlns:a16="http://schemas.microsoft.com/office/drawing/2014/main" id="{E73897F8-B4E6-4981-8E68-EB10EF204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4667250" cy="299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5542" name="Picture 6">
            <a:extLst>
              <a:ext uri="{FF2B5EF4-FFF2-40B4-BE49-F238E27FC236}">
                <a16:creationId xmlns:a16="http://schemas.microsoft.com/office/drawing/2014/main" id="{F33AB01F-107F-4542-9666-A879A7B82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830638"/>
            <a:ext cx="5438775" cy="28289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43" name="Text Box 7">
            <a:extLst>
              <a:ext uri="{FF2B5EF4-FFF2-40B4-BE49-F238E27FC236}">
                <a16:creationId xmlns:a16="http://schemas.microsoft.com/office/drawing/2014/main" id="{6D47AD07-9538-46A0-9BA3-D3CAEA067471}"/>
              </a:ext>
            </a:extLst>
          </p:cNvPr>
          <p:cNvSpPr txBox="1">
            <a:spLocks noChangeArrowheads="1"/>
          </p:cNvSpPr>
          <p:nvPr/>
        </p:nvSpPr>
        <p:spPr bwMode="auto">
          <a:xfrm>
            <a:off x="1023938" y="5753100"/>
            <a:ext cx="225895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i="0" dirty="0"/>
              <a:t> </a:t>
            </a:r>
            <a:r>
              <a:rPr lang="pl-PL" altLang="it-IT" sz="2200" i="0" dirty="0"/>
              <a:t>500 mln </a:t>
            </a:r>
            <a:r>
              <a:rPr lang="it-IT" altLang="it-IT" sz="2200" i="0" dirty="0"/>
              <a:t>anni fa</a:t>
            </a:r>
            <a:r>
              <a:rPr lang="pl-PL" altLang="it-IT" sz="2200" i="0" dirty="0"/>
              <a:t> </a:t>
            </a:r>
            <a:endParaRPr lang="en-US" altLang="it-IT" sz="22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5542"/>
                                        </p:tgtEl>
                                        <p:attrNameLst>
                                          <p:attrName>style.visibility</p:attrName>
                                        </p:attrNameLst>
                                      </p:cBhvr>
                                      <p:to>
                                        <p:strVal val="visible"/>
                                      </p:to>
                                    </p:set>
                                    <p:anim calcmode="lin" valueType="num">
                                      <p:cBhvr>
                                        <p:cTn id="7" dur="1000" fill="hold"/>
                                        <p:tgtEl>
                                          <p:spTgt spid="65542"/>
                                        </p:tgtEl>
                                        <p:attrNameLst>
                                          <p:attrName>ppt_w</p:attrName>
                                        </p:attrNameLst>
                                      </p:cBhvr>
                                      <p:tavLst>
                                        <p:tav tm="0">
                                          <p:val>
                                            <p:fltVal val="0"/>
                                          </p:val>
                                        </p:tav>
                                        <p:tav tm="100000">
                                          <p:val>
                                            <p:strVal val="#ppt_w"/>
                                          </p:val>
                                        </p:tav>
                                      </p:tavLst>
                                    </p:anim>
                                    <p:anim calcmode="lin" valueType="num">
                                      <p:cBhvr>
                                        <p:cTn id="8" dur="1000" fill="hold"/>
                                        <p:tgtEl>
                                          <p:spTgt spid="65542"/>
                                        </p:tgtEl>
                                        <p:attrNameLst>
                                          <p:attrName>ppt_h</p:attrName>
                                        </p:attrNameLst>
                                      </p:cBhvr>
                                      <p:tavLst>
                                        <p:tav tm="0">
                                          <p:val>
                                            <p:fltVal val="0"/>
                                          </p:val>
                                        </p:tav>
                                        <p:tav tm="100000">
                                          <p:val>
                                            <p:strVal val="#ppt_h"/>
                                          </p:val>
                                        </p:tav>
                                      </p:tavLst>
                                    </p:anim>
                                    <p:anim calcmode="lin" valueType="num">
                                      <p:cBhvr>
                                        <p:cTn id="9" dur="1000" fill="hold"/>
                                        <p:tgtEl>
                                          <p:spTgt spid="65542"/>
                                        </p:tgtEl>
                                        <p:attrNameLst>
                                          <p:attrName>style.rotation</p:attrName>
                                        </p:attrNameLst>
                                      </p:cBhvr>
                                      <p:tavLst>
                                        <p:tav tm="0">
                                          <p:val>
                                            <p:fltVal val="90"/>
                                          </p:val>
                                        </p:tav>
                                        <p:tav tm="100000">
                                          <p:val>
                                            <p:fltVal val="0"/>
                                          </p:val>
                                        </p:tav>
                                      </p:tavLst>
                                    </p:anim>
                                    <p:animEffect transition="in" filter="fade">
                                      <p:cBhvr>
                                        <p:cTn id="10" dur="10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4476E255-29A7-4D44-9C29-FE0779BFB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4365625"/>
            <a:ext cx="3681413"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3">
            <a:extLst>
              <a:ext uri="{FF2B5EF4-FFF2-40B4-BE49-F238E27FC236}">
                <a16:creationId xmlns:a16="http://schemas.microsoft.com/office/drawing/2014/main" id="{79B264F2-DED1-452E-BDC7-826DE2391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8913"/>
            <a:ext cx="7261225" cy="407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2" name="Text Box 4">
            <a:extLst>
              <a:ext uri="{FF2B5EF4-FFF2-40B4-BE49-F238E27FC236}">
                <a16:creationId xmlns:a16="http://schemas.microsoft.com/office/drawing/2014/main" id="{442533C8-E7C6-4F1B-A0CC-9480F1D367AB}"/>
              </a:ext>
            </a:extLst>
          </p:cNvPr>
          <p:cNvSpPr txBox="1">
            <a:spLocks noChangeArrowheads="1"/>
          </p:cNvSpPr>
          <p:nvPr/>
        </p:nvSpPr>
        <p:spPr bwMode="auto">
          <a:xfrm>
            <a:off x="663575" y="4816475"/>
            <a:ext cx="2457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Ameryka i Eurazja</a:t>
            </a:r>
          </a:p>
          <a:p>
            <a:r>
              <a:rPr lang="pl-PL" altLang="it-IT"/>
              <a:t>stukną się razem </a:t>
            </a:r>
          </a:p>
          <a:p>
            <a:r>
              <a:rPr lang="pl-PL" altLang="it-IT"/>
              <a:t>za 50 mln lat w rejonie</a:t>
            </a:r>
          </a:p>
          <a:p>
            <a:r>
              <a:rPr lang="pl-PL" altLang="it-IT"/>
              <a:t>Bieguna Północnego</a:t>
            </a:r>
            <a:endParaRPr lang="en-AU" altLang="it-IT"/>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BDBD767D-83C7-4F17-BB71-31EA7DE59B87}"/>
              </a:ext>
            </a:extLst>
          </p:cNvPr>
          <p:cNvSpPr>
            <a:spLocks noGrp="1" noChangeArrowheads="1"/>
          </p:cNvSpPr>
          <p:nvPr>
            <p:ph type="body" idx="1"/>
          </p:nvPr>
        </p:nvSpPr>
        <p:spPr/>
        <p:txBody>
          <a:bodyPr/>
          <a:lstStyle/>
          <a:p>
            <a:endParaRPr lang="pl-PL" altLang="it-IT"/>
          </a:p>
        </p:txBody>
      </p:sp>
      <p:sp>
        <p:nvSpPr>
          <p:cNvPr id="107523" name="Text Box 3">
            <a:extLst>
              <a:ext uri="{FF2B5EF4-FFF2-40B4-BE49-F238E27FC236}">
                <a16:creationId xmlns:a16="http://schemas.microsoft.com/office/drawing/2014/main" id="{08AAABC3-45F1-4F7F-A535-2A6D52388A4D}"/>
              </a:ext>
            </a:extLst>
          </p:cNvPr>
          <p:cNvSpPr txBox="1">
            <a:spLocks noChangeArrowheads="1"/>
          </p:cNvSpPr>
          <p:nvPr>
            <p:ph type="title"/>
          </p:nvPr>
        </p:nvSpPr>
        <p:spPr>
          <a:xfrm>
            <a:off x="392113" y="-293688"/>
            <a:ext cx="8226425" cy="1143001"/>
          </a:xfrm>
          <a:noFill/>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a:buClr>
                <a:srgbClr val="292929"/>
              </a:buClr>
              <a:buSzPct val="45000"/>
              <a:buFont typeface="Wingdings" panose="05000000000000000000" pitchFamily="2" charset="2"/>
              <a:buChar char="ü"/>
              <a:tabLst>
                <a:tab pos="723900" algn="l"/>
                <a:tab pos="1447800" algn="l"/>
                <a:tab pos="2171700" algn="l"/>
                <a:tab pos="2895600" algn="l"/>
                <a:tab pos="3619500" algn="l"/>
                <a:tab pos="4343400" algn="l"/>
                <a:tab pos="5067300" algn="l"/>
                <a:tab pos="5791200" algn="l"/>
              </a:tabLst>
            </a:pPr>
            <a:r>
              <a:rPr lang="pl-PL" altLang="it-IT" sz="3200">
                <a:solidFill>
                  <a:srgbClr val="4D4D4D"/>
                </a:solidFill>
              </a:rPr>
              <a:t> Dryfujące kontynenty</a:t>
            </a:r>
          </a:p>
        </p:txBody>
      </p:sp>
      <p:sp>
        <p:nvSpPr>
          <p:cNvPr id="107524" name="Text Box 4">
            <a:extLst>
              <a:ext uri="{FF2B5EF4-FFF2-40B4-BE49-F238E27FC236}">
                <a16:creationId xmlns:a16="http://schemas.microsoft.com/office/drawing/2014/main" id="{2AA9855E-29F3-4AA6-B252-AF25D5679028}"/>
              </a:ext>
            </a:extLst>
          </p:cNvPr>
          <p:cNvSpPr txBox="1">
            <a:spLocks noChangeArrowheads="1"/>
          </p:cNvSpPr>
          <p:nvPr/>
        </p:nvSpPr>
        <p:spPr bwMode="auto">
          <a:xfrm>
            <a:off x="457200" y="5192713"/>
            <a:ext cx="8229600" cy="14303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spcBef>
                <a:spcPct val="50000"/>
              </a:spcBef>
              <a:buClr>
                <a:srgbClr val="292929"/>
              </a:buClr>
              <a:buSzPct val="100000"/>
              <a:buFont typeface="Wingdings" panose="05000000000000000000" pitchFamily="2" charset="2"/>
              <a:buChar char="v"/>
            </a:pPr>
            <a:r>
              <a:rPr lang="pl-PL" altLang="it-IT" sz="1500">
                <a:solidFill>
                  <a:schemeClr val="accent2"/>
                </a:solidFill>
              </a:rPr>
              <a:t> Konwekcja materii w płaszczu Ziemi jest bezpośrednią przyczyną dryfu kontynentów. Wylewy bazaltowej lawy na dnie oceanu oraz jej zastyganie powoduje przyrost w bilansie skorupy ziemskiej. Dla zachowania równowagi, stara skorupa „ginie” w strefach subdukcji.</a:t>
            </a:r>
          </a:p>
          <a:p>
            <a:pPr hangingPunct="0">
              <a:lnSpc>
                <a:spcPct val="93000"/>
              </a:lnSpc>
              <a:spcBef>
                <a:spcPct val="50000"/>
              </a:spcBef>
              <a:buClr>
                <a:srgbClr val="292929"/>
              </a:buClr>
              <a:buSzPct val="100000"/>
              <a:buFont typeface="Wingdings" panose="05000000000000000000" pitchFamily="2" charset="2"/>
              <a:buChar char="v"/>
            </a:pPr>
            <a:r>
              <a:rPr lang="pl-PL" altLang="it-IT" sz="1500">
                <a:solidFill>
                  <a:schemeClr val="accent2"/>
                </a:solidFill>
              </a:rPr>
              <a:t> Wzdłuż stref subdukcji przebiegają granice płyt (kier) tektonicznych. Oprócz siedmiu wielkich płyt tektonicznych, wyróżniamy także szereg mniejszych np.: płyty Nazca, Karaibska, Kokosowa, Filipińska.</a:t>
            </a:r>
          </a:p>
        </p:txBody>
      </p:sp>
      <p:pic>
        <p:nvPicPr>
          <p:cNvPr id="107525" name="Picture 5">
            <a:extLst>
              <a:ext uri="{FF2B5EF4-FFF2-40B4-BE49-F238E27FC236}">
                <a16:creationId xmlns:a16="http://schemas.microsoft.com/office/drawing/2014/main" id="{80B17920-DB45-4C7E-9AA5-899A01E76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2825"/>
            <a:ext cx="8294688" cy="3822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a:extLst>
              <a:ext uri="{FF2B5EF4-FFF2-40B4-BE49-F238E27FC236}">
                <a16:creationId xmlns:a16="http://schemas.microsoft.com/office/drawing/2014/main" id="{A1541C89-DC62-408A-B892-D11AD338C2BF}"/>
              </a:ext>
            </a:extLst>
          </p:cNvPr>
          <p:cNvSpPr txBox="1">
            <a:spLocks noChangeArrowheads="1"/>
          </p:cNvSpPr>
          <p:nvPr>
            <p:ph type="title"/>
          </p:nvPr>
        </p:nvSpPr>
        <p:spPr>
          <a:xfrm>
            <a:off x="392113" y="-52146"/>
            <a:ext cx="8226425" cy="1143001"/>
          </a:xfrm>
          <a:noFill/>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a:buClr>
                <a:srgbClr val="292929"/>
              </a:buClr>
              <a:buSzPct val="45000"/>
              <a:buFont typeface="Wingdings" panose="05000000000000000000" pitchFamily="2" charset="2"/>
              <a:buChar char="ü"/>
              <a:tabLst>
                <a:tab pos="723900" algn="l"/>
                <a:tab pos="1447800" algn="l"/>
                <a:tab pos="2171700" algn="l"/>
                <a:tab pos="2895600" algn="l"/>
                <a:tab pos="3619500" algn="l"/>
                <a:tab pos="4343400" algn="l"/>
                <a:tab pos="5067300" algn="l"/>
                <a:tab pos="5791200" algn="l"/>
              </a:tabLst>
            </a:pPr>
            <a:r>
              <a:rPr lang="pl-PL" altLang="it-IT" sz="3200" dirty="0">
                <a:solidFill>
                  <a:srgbClr val="4D4D4D"/>
                </a:solidFill>
              </a:rPr>
              <a:t> </a:t>
            </a:r>
            <a:r>
              <a:rPr lang="it-IT" altLang="it-IT" sz="3200" dirty="0">
                <a:solidFill>
                  <a:srgbClr val="4D4D4D"/>
                </a:solidFill>
              </a:rPr>
              <a:t>‘Terre di fuoco’ sono le suture e le cicatrici</a:t>
            </a:r>
            <a:endParaRPr lang="pl-PL" altLang="it-IT" sz="3200" dirty="0">
              <a:solidFill>
                <a:srgbClr val="4D4D4D"/>
              </a:solidFill>
            </a:endParaRPr>
          </a:p>
        </p:txBody>
      </p:sp>
      <p:pic>
        <p:nvPicPr>
          <p:cNvPr id="84998" name="Picture 6">
            <a:extLst>
              <a:ext uri="{FF2B5EF4-FFF2-40B4-BE49-F238E27FC236}">
                <a16:creationId xmlns:a16="http://schemas.microsoft.com/office/drawing/2014/main" id="{ED38F013-39A6-4FFF-9B51-15D0E118F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8720138" cy="48418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diamond(in)">
                                      <p:cBhvr>
                                        <p:cTn id="7" dur="20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4DE1EDC-6591-4349-873D-B9FE40208899}"/>
              </a:ext>
            </a:extLst>
          </p:cNvPr>
          <p:cNvSpPr>
            <a:spLocks noGrp="1" noChangeArrowheads="1"/>
          </p:cNvSpPr>
          <p:nvPr>
            <p:ph type="title"/>
          </p:nvPr>
        </p:nvSpPr>
        <p:spPr>
          <a:xfrm>
            <a:off x="395288" y="0"/>
            <a:ext cx="8229600" cy="908050"/>
          </a:xfrm>
        </p:spPr>
        <p:txBody>
          <a:bodyPr/>
          <a:lstStyle/>
          <a:p>
            <a:r>
              <a:rPr lang="pl-PL" altLang="it-IT" sz="3200">
                <a:solidFill>
                  <a:schemeClr val="accent2"/>
                </a:solidFill>
              </a:rPr>
              <a:t>Zapaść (geologiczna) Grecji: 10 cm/rok</a:t>
            </a:r>
            <a:endParaRPr lang="en-AU" altLang="it-IT" sz="3200">
              <a:solidFill>
                <a:schemeClr val="accent2"/>
              </a:solidFill>
            </a:endParaRPr>
          </a:p>
        </p:txBody>
      </p:sp>
      <p:pic>
        <p:nvPicPr>
          <p:cNvPr id="34820" name="Picture 4">
            <a:extLst>
              <a:ext uri="{FF2B5EF4-FFF2-40B4-BE49-F238E27FC236}">
                <a16:creationId xmlns:a16="http://schemas.microsoft.com/office/drawing/2014/main" id="{91A8D550-C6BB-4848-993D-CDEDA4F21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 y="1193800"/>
            <a:ext cx="7937500" cy="4470400"/>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a:extLst>
              <a:ext uri="{FF2B5EF4-FFF2-40B4-BE49-F238E27FC236}">
                <a16:creationId xmlns:a16="http://schemas.microsoft.com/office/drawing/2014/main" id="{00428B40-74CD-45D2-B976-4B0CF7357A77}"/>
              </a:ext>
            </a:extLst>
          </p:cNvPr>
          <p:cNvSpPr txBox="1">
            <a:spLocks noChangeArrowheads="1"/>
          </p:cNvSpPr>
          <p:nvPr/>
        </p:nvSpPr>
        <p:spPr bwMode="auto">
          <a:xfrm rot="16200000">
            <a:off x="6039644" y="2904331"/>
            <a:ext cx="5734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200"/>
              <a:t>http://www.esa.int/Our_Activities/Observing_the_Earth/Greece_s_ups_and_downs</a:t>
            </a:r>
          </a:p>
        </p:txBody>
      </p:sp>
      <p:sp>
        <p:nvSpPr>
          <p:cNvPr id="34822" name="Text Box 6">
            <a:extLst>
              <a:ext uri="{FF2B5EF4-FFF2-40B4-BE49-F238E27FC236}">
                <a16:creationId xmlns:a16="http://schemas.microsoft.com/office/drawing/2014/main" id="{10D79861-0BC0-4C88-B6CA-B9FE5FBFF859}"/>
              </a:ext>
            </a:extLst>
          </p:cNvPr>
          <p:cNvSpPr txBox="1">
            <a:spLocks noChangeArrowheads="1"/>
          </p:cNvSpPr>
          <p:nvPr/>
        </p:nvSpPr>
        <p:spPr bwMode="auto">
          <a:xfrm>
            <a:off x="231775" y="5681663"/>
            <a:ext cx="87566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a:t>15 April 2013 A new data processor is creating maps of land deformation </a:t>
            </a:r>
            <a:endParaRPr lang="pl-PL" altLang="it-IT"/>
          </a:p>
          <a:p>
            <a:r>
              <a:rPr lang="en-AU" altLang="it-IT"/>
              <a:t>from satellite radar data over larger areas and with higher precision than ever before.</a:t>
            </a:r>
            <a:endParaRPr lang="pl-PL" altLang="it-IT"/>
          </a:p>
          <a:p>
            <a:r>
              <a:rPr lang="en-AU" altLang="it-IT"/>
              <a:t> These maps can be used to detect and monitor geological hazards. </a:t>
            </a:r>
          </a:p>
          <a:p>
            <a:endParaRPr lang="en-AU" alt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6CCCA6F-6E41-491D-9F99-10D84998EAC8}"/>
              </a:ext>
            </a:extLst>
          </p:cNvPr>
          <p:cNvSpPr>
            <a:spLocks noGrp="1" noChangeArrowheads="1"/>
          </p:cNvSpPr>
          <p:nvPr>
            <p:ph type="title"/>
          </p:nvPr>
        </p:nvSpPr>
        <p:spPr>
          <a:xfrm>
            <a:off x="468313" y="0"/>
            <a:ext cx="8229600" cy="1143000"/>
          </a:xfrm>
        </p:spPr>
        <p:txBody>
          <a:bodyPr/>
          <a:lstStyle/>
          <a:p>
            <a:r>
              <a:rPr lang="pl-PL" altLang="it-IT" sz="3600">
                <a:solidFill>
                  <a:schemeClr val="accent2"/>
                </a:solidFill>
              </a:rPr>
              <a:t>Czy Santorini ponownie wybuchnie?</a:t>
            </a:r>
            <a:endParaRPr lang="en-AU" altLang="it-IT" sz="3600">
              <a:solidFill>
                <a:schemeClr val="accent2"/>
              </a:solidFill>
            </a:endParaRPr>
          </a:p>
        </p:txBody>
      </p:sp>
      <p:sp>
        <p:nvSpPr>
          <p:cNvPr id="35844" name="Text Box 4">
            <a:extLst>
              <a:ext uri="{FF2B5EF4-FFF2-40B4-BE49-F238E27FC236}">
                <a16:creationId xmlns:a16="http://schemas.microsoft.com/office/drawing/2014/main" id="{EDB1C1B1-7788-4D8C-9C2B-8E5B1E52973A}"/>
              </a:ext>
            </a:extLst>
          </p:cNvPr>
          <p:cNvSpPr txBox="1">
            <a:spLocks noChangeArrowheads="1"/>
          </p:cNvSpPr>
          <p:nvPr/>
        </p:nvSpPr>
        <p:spPr bwMode="auto">
          <a:xfrm rot="16200000">
            <a:off x="6596857" y="2272506"/>
            <a:ext cx="48196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200"/>
              <a:t>http://www.esa.int/spaceinimages/Images/2012/09/Santorini_inflating</a:t>
            </a:r>
          </a:p>
        </p:txBody>
      </p:sp>
      <p:sp>
        <p:nvSpPr>
          <p:cNvPr id="35845" name="Text Box 5">
            <a:extLst>
              <a:ext uri="{FF2B5EF4-FFF2-40B4-BE49-F238E27FC236}">
                <a16:creationId xmlns:a16="http://schemas.microsoft.com/office/drawing/2014/main" id="{1CC2706C-77B5-4B51-95B6-CE7643D9853F}"/>
              </a:ext>
            </a:extLst>
          </p:cNvPr>
          <p:cNvSpPr txBox="1">
            <a:spLocks noChangeArrowheads="1"/>
          </p:cNvSpPr>
          <p:nvPr/>
        </p:nvSpPr>
        <p:spPr bwMode="auto">
          <a:xfrm>
            <a:off x="0" y="5013325"/>
            <a:ext cx="8964613"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AU" altLang="it-IT" sz="1600"/>
          </a:p>
          <a:p>
            <a:r>
              <a:rPr lang="pl-PL" altLang="it-IT" sz="1600"/>
              <a:t>&gt;</a:t>
            </a:r>
            <a:r>
              <a:rPr lang="en-AU" altLang="it-IT" sz="1600"/>
              <a:t>The Santorini volcano’s last major explosive eruption was about 3600 years ago. This event formed a large crater, or caldera, which is now flooded by the sea.</a:t>
            </a:r>
            <a:endParaRPr lang="pl-PL" altLang="it-IT" sz="1600"/>
          </a:p>
          <a:p>
            <a:r>
              <a:rPr lang="pl-PL" altLang="it-IT" sz="1600"/>
              <a:t>&gt;</a:t>
            </a:r>
            <a:r>
              <a:rPr lang="en-AU" altLang="it-IT" sz="1600"/>
              <a:t>The last eruption of the Kameni islands was in 1950. For the next 60 years, Santorini was quiet.</a:t>
            </a:r>
            <a:endParaRPr lang="pl-PL" altLang="it-IT" sz="1600"/>
          </a:p>
          <a:p>
            <a:r>
              <a:rPr lang="pl-PL" altLang="it-IT" sz="1600"/>
              <a:t>&gt;T</a:t>
            </a:r>
            <a:r>
              <a:rPr lang="en-AU" altLang="it-IT" sz="1600"/>
              <a:t>he Kameni islands grow, on average, by about a million cubic metres per year. But the satellite data show that the amount of molten rock that has arrived beneath Santorini over the 12-month period is the equivalent of 10–20 years’ growth of the volcano    </a:t>
            </a:r>
          </a:p>
          <a:p>
            <a:endParaRPr lang="en-AU" altLang="it-IT" sz="1600"/>
          </a:p>
        </p:txBody>
      </p:sp>
      <p:pic>
        <p:nvPicPr>
          <p:cNvPr id="35847" name="Picture 7">
            <a:extLst>
              <a:ext uri="{FF2B5EF4-FFF2-40B4-BE49-F238E27FC236}">
                <a16:creationId xmlns:a16="http://schemas.microsoft.com/office/drawing/2014/main" id="{93C8B780-CF2F-41ED-868B-9A0E5A500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981075"/>
            <a:ext cx="5329237" cy="4187825"/>
          </a:xfrm>
          <a:prstGeom prst="rect">
            <a:avLst/>
          </a:prstGeom>
          <a:noFill/>
          <a:extLst>
            <a:ext uri="{909E8E84-426E-40DD-AFC4-6F175D3DCCD1}">
              <a14:hiddenFill xmlns:a14="http://schemas.microsoft.com/office/drawing/2010/main">
                <a:solidFill>
                  <a:srgbClr val="FFFFFF"/>
                </a:solidFill>
              </a14:hiddenFill>
            </a:ext>
          </a:extLst>
        </p:spPr>
      </p:pic>
      <p:sp>
        <p:nvSpPr>
          <p:cNvPr id="35849" name="Text Box 9">
            <a:extLst>
              <a:ext uri="{FF2B5EF4-FFF2-40B4-BE49-F238E27FC236}">
                <a16:creationId xmlns:a16="http://schemas.microsoft.com/office/drawing/2014/main" id="{9931EA9D-5ECB-48CB-83EF-78B733641510}"/>
              </a:ext>
            </a:extLst>
          </p:cNvPr>
          <p:cNvSpPr txBox="1">
            <a:spLocks noChangeArrowheads="1"/>
          </p:cNvSpPr>
          <p:nvPr/>
        </p:nvSpPr>
        <p:spPr bwMode="auto">
          <a:xfrm>
            <a:off x="4957763" y="971550"/>
            <a:ext cx="395287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a:t>In the south Aegean Sea, the islands of Santorini have been showing signs of unrest for the first time in over half a century. Satellite data confirm that the islands have risen as much as 14 cm since January 2011.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8C2833B1-D8CD-419B-B680-E355430BE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79638"/>
            <a:ext cx="7199312" cy="4678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3" name="Rectangle 3">
            <a:extLst>
              <a:ext uri="{FF2B5EF4-FFF2-40B4-BE49-F238E27FC236}">
                <a16:creationId xmlns:a16="http://schemas.microsoft.com/office/drawing/2014/main" id="{9BE444F8-8539-4CD3-AEA7-7DA89C567B6A}"/>
              </a:ext>
            </a:extLst>
          </p:cNvPr>
          <p:cNvSpPr>
            <a:spLocks noGrp="1" noChangeArrowheads="1"/>
          </p:cNvSpPr>
          <p:nvPr>
            <p:ph type="title"/>
          </p:nvPr>
        </p:nvSpPr>
        <p:spPr>
          <a:xfrm>
            <a:off x="395288" y="620713"/>
            <a:ext cx="8229600" cy="1143000"/>
          </a:xfrm>
        </p:spPr>
        <p:txBody>
          <a:bodyPr/>
          <a:lstStyle/>
          <a:p>
            <a:r>
              <a:rPr lang="it-IT" altLang="it-IT" sz="4000" dirty="0"/>
              <a:t>Le collisioni delle placche creano le catene montuose</a:t>
            </a:r>
            <a:endParaRPr lang="pl-PL" altLang="it-IT" sz="4000" dirty="0"/>
          </a:p>
        </p:txBody>
      </p:sp>
    </p:spTree>
    <p:extLst>
      <p:ext uri="{BB962C8B-B14F-4D97-AF65-F5344CB8AC3E}">
        <p14:creationId xmlns:p14="http://schemas.microsoft.com/office/powerpoint/2010/main" val="184253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41F6FE1-B55E-44AA-99FE-08BA4BEFF212}"/>
              </a:ext>
            </a:extLst>
          </p:cNvPr>
          <p:cNvSpPr>
            <a:spLocks noGrp="1" noChangeArrowheads="1"/>
          </p:cNvSpPr>
          <p:nvPr>
            <p:ph type="title"/>
          </p:nvPr>
        </p:nvSpPr>
        <p:spPr/>
        <p:txBody>
          <a:bodyPr/>
          <a:lstStyle/>
          <a:p>
            <a:r>
              <a:rPr lang="pl-PL" altLang="it-IT" sz="3600" dirty="0"/>
              <a:t>XIV: Stru</a:t>
            </a:r>
            <a:r>
              <a:rPr lang="it-IT" altLang="it-IT" sz="3600" dirty="0" err="1"/>
              <a:t>ttura</a:t>
            </a:r>
            <a:r>
              <a:rPr lang="pl-PL" altLang="it-IT" sz="3600" dirty="0"/>
              <a:t> </a:t>
            </a:r>
            <a:r>
              <a:rPr lang="it-IT" altLang="it-IT" sz="3600" dirty="0"/>
              <a:t>ed evoluzione della Terra</a:t>
            </a:r>
            <a:endParaRPr lang="en-US" altLang="it-IT" sz="3600" dirty="0"/>
          </a:p>
        </p:txBody>
      </p:sp>
      <p:sp>
        <p:nvSpPr>
          <p:cNvPr id="11267" name="Rectangle 3">
            <a:extLst>
              <a:ext uri="{FF2B5EF4-FFF2-40B4-BE49-F238E27FC236}">
                <a16:creationId xmlns:a16="http://schemas.microsoft.com/office/drawing/2014/main" id="{12B86080-D2CE-4137-9398-FE597E2A2E39}"/>
              </a:ext>
            </a:extLst>
          </p:cNvPr>
          <p:cNvSpPr>
            <a:spLocks noGrp="1" noChangeArrowheads="1"/>
          </p:cNvSpPr>
          <p:nvPr>
            <p:ph type="body" idx="1"/>
          </p:nvPr>
        </p:nvSpPr>
        <p:spPr>
          <a:xfrm>
            <a:off x="457200" y="1600200"/>
            <a:ext cx="8686800" cy="4525963"/>
          </a:xfrm>
        </p:spPr>
        <p:txBody>
          <a:bodyPr/>
          <a:lstStyle/>
          <a:p>
            <a:r>
              <a:rPr lang="pl-PL" altLang="it-IT" sz="2800" dirty="0"/>
              <a:t>Litos</a:t>
            </a:r>
            <a:r>
              <a:rPr lang="it-IT" altLang="it-IT" sz="2800" dirty="0"/>
              <a:t>fera (continenti, isole, vulcani, terremoti)</a:t>
            </a:r>
            <a:endParaRPr lang="pl-PL" altLang="it-IT" sz="2800" dirty="0"/>
          </a:p>
          <a:p>
            <a:r>
              <a:rPr lang="it-IT" altLang="it-IT" sz="2800" dirty="0"/>
              <a:t>I</a:t>
            </a:r>
            <a:r>
              <a:rPr lang="pl-PL" altLang="it-IT" sz="2800" dirty="0"/>
              <a:t>dros</a:t>
            </a:r>
            <a:r>
              <a:rPr lang="it-IT" altLang="it-IT" sz="2800" dirty="0"/>
              <a:t>fera (oceani, fiumi, laghi, sorgenti etc.)</a:t>
            </a:r>
            <a:endParaRPr lang="pl-PL" altLang="it-IT" sz="2800" dirty="0"/>
          </a:p>
          <a:p>
            <a:r>
              <a:rPr lang="pl-PL" altLang="it-IT" sz="2800" dirty="0"/>
              <a:t>Atmos</a:t>
            </a:r>
            <a:r>
              <a:rPr lang="it-IT" altLang="it-IT" sz="2800" dirty="0"/>
              <a:t>fera (venti, nuvole, stratosfera etc.) </a:t>
            </a:r>
            <a:endParaRPr lang="pl-PL" altLang="it-IT" sz="2800" dirty="0"/>
          </a:p>
          <a:p>
            <a:r>
              <a:rPr lang="pl-PL" altLang="it-IT" sz="2800" dirty="0"/>
              <a:t>(Cr</a:t>
            </a:r>
            <a:r>
              <a:rPr lang="it-IT" altLang="it-IT" sz="2800" dirty="0" err="1"/>
              <a:t>iosfera</a:t>
            </a:r>
            <a:r>
              <a:rPr lang="pl-PL" altLang="it-IT" sz="2800" dirty="0"/>
              <a:t>)</a:t>
            </a:r>
            <a:r>
              <a:rPr lang="it-IT" altLang="it-IT" sz="2800" dirty="0"/>
              <a:t> calotte polari, ghiacciai alpini</a:t>
            </a:r>
            <a:endParaRPr lang="pl-PL" altLang="it-IT" sz="2800" dirty="0"/>
          </a:p>
          <a:p>
            <a:r>
              <a:rPr lang="pl-PL" altLang="it-IT" sz="2800" dirty="0"/>
              <a:t>Bios</a:t>
            </a:r>
            <a:r>
              <a:rPr lang="it-IT" altLang="it-IT" sz="2800" dirty="0"/>
              <a:t>fera – infinità di specie e d’ambienti</a:t>
            </a:r>
          </a:p>
          <a:p>
            <a:r>
              <a:rPr lang="it-IT" altLang="it-IT" sz="2800" dirty="0"/>
              <a:t>Antroposfera – tutto ciò che abbiamo creato (e devastato) noi</a:t>
            </a:r>
            <a:endParaRPr lang="en-US" altLang="it-IT" sz="2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624136C-8698-43C0-A1FB-E1A83D35846A}"/>
              </a:ext>
            </a:extLst>
          </p:cNvPr>
          <p:cNvSpPr>
            <a:spLocks noGrp="1" noChangeArrowheads="1"/>
          </p:cNvSpPr>
          <p:nvPr>
            <p:ph type="title"/>
          </p:nvPr>
        </p:nvSpPr>
        <p:spPr>
          <a:xfrm>
            <a:off x="468313" y="0"/>
            <a:ext cx="8229600" cy="1143000"/>
          </a:xfrm>
        </p:spPr>
        <p:txBody>
          <a:bodyPr/>
          <a:lstStyle/>
          <a:p>
            <a:r>
              <a:rPr lang="pl-PL" altLang="it-IT" sz="4000"/>
              <a:t>Subdukcja płyt kontynentalnych</a:t>
            </a:r>
          </a:p>
        </p:txBody>
      </p:sp>
      <p:pic>
        <p:nvPicPr>
          <p:cNvPr id="119813" name="Picture 5">
            <a:extLst>
              <a:ext uri="{FF2B5EF4-FFF2-40B4-BE49-F238E27FC236}">
                <a16:creationId xmlns:a16="http://schemas.microsoft.com/office/drawing/2014/main" id="{A400D3BF-3937-4D71-964C-711F4F365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464425" cy="5038725"/>
          </a:xfrm>
          <a:prstGeom prst="rect">
            <a:avLst/>
          </a:prstGeom>
          <a:noFill/>
          <a:extLst>
            <a:ext uri="{909E8E84-426E-40DD-AFC4-6F175D3DCCD1}">
              <a14:hiddenFill xmlns:a14="http://schemas.microsoft.com/office/drawing/2010/main">
                <a:solidFill>
                  <a:srgbClr val="FFFFFF"/>
                </a:solidFill>
              </a14:hiddenFill>
            </a:ext>
          </a:extLst>
        </p:spPr>
      </p:pic>
      <p:sp>
        <p:nvSpPr>
          <p:cNvPr id="119814" name="Text Box 6">
            <a:extLst>
              <a:ext uri="{FF2B5EF4-FFF2-40B4-BE49-F238E27FC236}">
                <a16:creationId xmlns:a16="http://schemas.microsoft.com/office/drawing/2014/main" id="{910AC850-8A63-411D-ACED-0196080D40AE}"/>
              </a:ext>
            </a:extLst>
          </p:cNvPr>
          <p:cNvSpPr txBox="1">
            <a:spLocks noChangeArrowheads="1"/>
          </p:cNvSpPr>
          <p:nvPr/>
        </p:nvSpPr>
        <p:spPr bwMode="auto">
          <a:xfrm>
            <a:off x="900113" y="6237288"/>
            <a:ext cx="704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Subdukcja Indii pod Euroazję:Himalaje, zbadane z km dokładnością</a:t>
            </a:r>
            <a:endParaRPr lang="en-AU" altLang="it-IT"/>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DBC6F26-2925-4B43-87E5-7B89D1BF5CD2}"/>
              </a:ext>
            </a:extLst>
          </p:cNvPr>
          <p:cNvSpPr>
            <a:spLocks noGrp="1" noChangeArrowheads="1"/>
          </p:cNvSpPr>
          <p:nvPr>
            <p:ph type="title"/>
          </p:nvPr>
        </p:nvSpPr>
        <p:spPr>
          <a:xfrm>
            <a:off x="0" y="0"/>
            <a:ext cx="9144000" cy="1143000"/>
          </a:xfrm>
        </p:spPr>
        <p:txBody>
          <a:bodyPr/>
          <a:lstStyle/>
          <a:p>
            <a:r>
              <a:rPr lang="it-IT" altLang="it-IT" sz="3600" dirty="0">
                <a:solidFill>
                  <a:schemeClr val="accent2"/>
                </a:solidFill>
              </a:rPr>
              <a:t>Himalaya e Alpi</a:t>
            </a:r>
            <a:endParaRPr lang="pl-PL" altLang="it-IT" sz="3600" dirty="0">
              <a:solidFill>
                <a:schemeClr val="accent2"/>
              </a:solidFill>
            </a:endParaRPr>
          </a:p>
        </p:txBody>
      </p:sp>
      <p:pic>
        <p:nvPicPr>
          <p:cNvPr id="121860" name="Picture 4">
            <a:extLst>
              <a:ext uri="{FF2B5EF4-FFF2-40B4-BE49-F238E27FC236}">
                <a16:creationId xmlns:a16="http://schemas.microsoft.com/office/drawing/2014/main" id="{02973E1A-D17C-4B29-8FB8-E74FB0688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052513"/>
            <a:ext cx="7200900" cy="511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1" name="Text Box 5">
            <a:extLst>
              <a:ext uri="{FF2B5EF4-FFF2-40B4-BE49-F238E27FC236}">
                <a16:creationId xmlns:a16="http://schemas.microsoft.com/office/drawing/2014/main" id="{8394CF1D-B838-49FF-950E-C45E18A5B9B6}"/>
              </a:ext>
            </a:extLst>
          </p:cNvPr>
          <p:cNvSpPr txBox="1">
            <a:spLocks noChangeArrowheads="1"/>
          </p:cNvSpPr>
          <p:nvPr/>
        </p:nvSpPr>
        <p:spPr bwMode="auto">
          <a:xfrm>
            <a:off x="158750" y="6256338"/>
            <a:ext cx="719055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200" i="0" dirty="0"/>
              <a:t>Indi</a:t>
            </a:r>
            <a:r>
              <a:rPr lang="it-IT" altLang="it-IT" sz="2200" i="0" dirty="0"/>
              <a:t>a ha urtato l’Asia, e la penisola Appennina in Europa</a:t>
            </a:r>
            <a:endParaRPr lang="en-AU" altLang="it-IT" sz="2200" i="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A86C3A1-EB55-4AD9-BEA5-604DC268681F}"/>
              </a:ext>
            </a:extLst>
          </p:cNvPr>
          <p:cNvSpPr>
            <a:spLocks noGrp="1" noChangeArrowheads="1"/>
          </p:cNvSpPr>
          <p:nvPr>
            <p:ph type="title"/>
          </p:nvPr>
        </p:nvSpPr>
        <p:spPr>
          <a:xfrm>
            <a:off x="-601690" y="0"/>
            <a:ext cx="6337102" cy="1143000"/>
          </a:xfrm>
        </p:spPr>
        <p:txBody>
          <a:bodyPr/>
          <a:lstStyle/>
          <a:p>
            <a:r>
              <a:rPr lang="it-IT" altLang="it-IT" sz="2400" dirty="0"/>
              <a:t>Placche in collisione: continentale vs continentale (Himalaya e Alpi)</a:t>
            </a:r>
          </a:p>
        </p:txBody>
      </p:sp>
      <p:pic>
        <p:nvPicPr>
          <p:cNvPr id="67590" name="Picture 6">
            <a:extLst>
              <a:ext uri="{FF2B5EF4-FFF2-40B4-BE49-F238E27FC236}">
                <a16:creationId xmlns:a16="http://schemas.microsoft.com/office/drawing/2014/main" id="{35BB8602-CDF4-4EBB-AE5C-C3E113F67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5" t="8006" r="4865" b="6631"/>
          <a:stretch>
            <a:fillRect/>
          </a:stretch>
        </p:blipFill>
        <p:spPr bwMode="auto">
          <a:xfrm>
            <a:off x="0" y="1268413"/>
            <a:ext cx="4392613" cy="2501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7592" name="Picture 8">
            <a:extLst>
              <a:ext uri="{FF2B5EF4-FFF2-40B4-BE49-F238E27FC236}">
                <a16:creationId xmlns:a16="http://schemas.microsoft.com/office/drawing/2014/main" id="{5E64483C-0A23-4DE3-AFE5-D7A111915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48100"/>
            <a:ext cx="4032250" cy="2720975"/>
          </a:xfrm>
          <a:prstGeom prst="rect">
            <a:avLst/>
          </a:prstGeom>
          <a:noFill/>
          <a:extLst>
            <a:ext uri="{909E8E84-426E-40DD-AFC4-6F175D3DCCD1}">
              <a14:hiddenFill xmlns:a14="http://schemas.microsoft.com/office/drawing/2010/main">
                <a:solidFill>
                  <a:srgbClr val="FFFFFF"/>
                </a:solidFill>
              </a14:hiddenFill>
            </a:ext>
          </a:extLst>
        </p:spPr>
      </p:pic>
      <p:pic>
        <p:nvPicPr>
          <p:cNvPr id="67594" name="Picture 10">
            <a:extLst>
              <a:ext uri="{FF2B5EF4-FFF2-40B4-BE49-F238E27FC236}">
                <a16:creationId xmlns:a16="http://schemas.microsoft.com/office/drawing/2014/main" id="{A6556734-F0B9-4B27-9F94-B19254080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888" y="376238"/>
            <a:ext cx="3297237" cy="3178175"/>
          </a:xfrm>
          <a:prstGeom prst="rect">
            <a:avLst/>
          </a:prstGeom>
          <a:noFill/>
          <a:extLst>
            <a:ext uri="{909E8E84-426E-40DD-AFC4-6F175D3DCCD1}">
              <a14:hiddenFill xmlns:a14="http://schemas.microsoft.com/office/drawing/2010/main">
                <a:solidFill>
                  <a:srgbClr val="FFFFFF"/>
                </a:solidFill>
              </a14:hiddenFill>
            </a:ext>
          </a:extLst>
        </p:spPr>
      </p:pic>
      <p:pic>
        <p:nvPicPr>
          <p:cNvPr id="67595" name="Picture 11">
            <a:extLst>
              <a:ext uri="{FF2B5EF4-FFF2-40B4-BE49-F238E27FC236}">
                <a16:creationId xmlns:a16="http://schemas.microsoft.com/office/drawing/2014/main" id="{639986C0-9F73-40AD-A8F5-EAE5C45B4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644900"/>
            <a:ext cx="26654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2">
            <a:extLst>
              <a:ext uri="{FF2B5EF4-FFF2-40B4-BE49-F238E27FC236}">
                <a16:creationId xmlns:a16="http://schemas.microsoft.com/office/drawing/2014/main" id="{F66E45AB-AD88-49D0-B759-265D38CF1C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3238" y="3644900"/>
            <a:ext cx="4787900" cy="2992438"/>
          </a:xfrm>
          <a:prstGeom prst="rect">
            <a:avLst/>
          </a:prstGeom>
          <a:noFill/>
          <a:extLst>
            <a:ext uri="{909E8E84-426E-40DD-AFC4-6F175D3DCCD1}">
              <a14:hiddenFill xmlns:a14="http://schemas.microsoft.com/office/drawing/2010/main">
                <a:solidFill>
                  <a:srgbClr val="FFFFFF"/>
                </a:solidFill>
              </a14:hiddenFill>
            </a:ext>
          </a:extLst>
        </p:spPr>
      </p:pic>
      <p:sp>
        <p:nvSpPr>
          <p:cNvPr id="67597" name="Text Box 13">
            <a:extLst>
              <a:ext uri="{FF2B5EF4-FFF2-40B4-BE49-F238E27FC236}">
                <a16:creationId xmlns:a16="http://schemas.microsoft.com/office/drawing/2014/main" id="{B846ED3B-C134-4758-BDD2-8E17786437BE}"/>
              </a:ext>
            </a:extLst>
          </p:cNvPr>
          <p:cNvSpPr txBox="1">
            <a:spLocks noChangeArrowheads="1"/>
          </p:cNvSpPr>
          <p:nvPr/>
        </p:nvSpPr>
        <p:spPr bwMode="auto">
          <a:xfrm>
            <a:off x="231775" y="6589713"/>
            <a:ext cx="434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it-IT" sz="1200" i="0" dirty="0"/>
              <a:t>John </a:t>
            </a:r>
            <a:r>
              <a:rPr lang="en-US" altLang="it-IT" sz="1200" i="0" dirty="0" err="1"/>
              <a:t>Nábelek</a:t>
            </a:r>
            <a:r>
              <a:rPr lang="en-US" altLang="it-IT" sz="1200" dirty="0"/>
              <a:t>, et al.</a:t>
            </a:r>
            <a:r>
              <a:rPr lang="pl-PL" altLang="it-IT" sz="1200" dirty="0"/>
              <a:t> </a:t>
            </a:r>
            <a:r>
              <a:rPr lang="en-US" altLang="it-IT" sz="1200" dirty="0"/>
              <a:t>Science </a:t>
            </a:r>
            <a:r>
              <a:rPr lang="en-US" altLang="it-IT" sz="1200" b="1" i="0" dirty="0"/>
              <a:t>325</a:t>
            </a:r>
            <a:r>
              <a:rPr lang="en-US" altLang="it-IT" sz="1200" i="0" dirty="0"/>
              <a:t>, 1371 (2009);</a:t>
            </a:r>
          </a:p>
          <a:p>
            <a:endParaRPr lang="en-US" altLang="it-IT" sz="1200" i="0" dirty="0"/>
          </a:p>
        </p:txBody>
      </p:sp>
      <p:sp>
        <p:nvSpPr>
          <p:cNvPr id="67598" name="Text Box 14">
            <a:extLst>
              <a:ext uri="{FF2B5EF4-FFF2-40B4-BE49-F238E27FC236}">
                <a16:creationId xmlns:a16="http://schemas.microsoft.com/office/drawing/2014/main" id="{68291CF9-6F23-4A84-9971-3576CD104F3B}"/>
              </a:ext>
            </a:extLst>
          </p:cNvPr>
          <p:cNvSpPr txBox="1">
            <a:spLocks noChangeArrowheads="1"/>
          </p:cNvSpPr>
          <p:nvPr/>
        </p:nvSpPr>
        <p:spPr bwMode="auto">
          <a:xfrm>
            <a:off x="3995738" y="6629400"/>
            <a:ext cx="434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1200" i="0"/>
              <a:t>Foto: J. Karwowski, M. Karwasz, M. Visintainer </a:t>
            </a:r>
            <a:endParaRPr lang="en-US" altLang="it-IT" sz="1200" i="0"/>
          </a:p>
          <a:p>
            <a:endParaRPr lang="en-US" altLang="it-IT" sz="12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96"/>
                                        </p:tgtEl>
                                        <p:attrNameLst>
                                          <p:attrName>style.visibility</p:attrName>
                                        </p:attrNameLst>
                                      </p:cBhvr>
                                      <p:to>
                                        <p:strVal val="visible"/>
                                      </p:to>
                                    </p:set>
                                    <p:animEffect transition="in" filter="fade">
                                      <p:cBhvr>
                                        <p:cTn id="7" dur="1000"/>
                                        <p:tgtEl>
                                          <p:spTgt spid="67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5" name="Picture 7">
            <a:extLst>
              <a:ext uri="{FF2B5EF4-FFF2-40B4-BE49-F238E27FC236}">
                <a16:creationId xmlns:a16="http://schemas.microsoft.com/office/drawing/2014/main" id="{2F241437-80DD-43C7-B20A-651D24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28"/>
          <a:stretch>
            <a:fillRect/>
          </a:stretch>
        </p:blipFill>
        <p:spPr bwMode="auto">
          <a:xfrm>
            <a:off x="250825" y="1844675"/>
            <a:ext cx="4897438" cy="28686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a16="http://schemas.microsoft.com/office/drawing/2014/main" id="{B98B1AB2-F73F-453C-AE17-BDF0DC5F359E}"/>
              </a:ext>
            </a:extLst>
          </p:cNvPr>
          <p:cNvSpPr txBox="1">
            <a:spLocks noChangeArrowheads="1"/>
          </p:cNvSpPr>
          <p:nvPr/>
        </p:nvSpPr>
        <p:spPr bwMode="auto">
          <a:xfrm>
            <a:off x="611188" y="4941888"/>
            <a:ext cx="421621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Giappone</a:t>
            </a:r>
          </a:p>
          <a:p>
            <a:r>
              <a:rPr lang="it-IT" altLang="it-IT" sz="2000" i="0" dirty="0"/>
              <a:t>La placca pacifica si muove a ovest</a:t>
            </a:r>
          </a:p>
          <a:p>
            <a:r>
              <a:rPr lang="it-IT" altLang="it-IT" sz="2000" i="0" dirty="0"/>
              <a:t>Angolo di subduzione: 45º</a:t>
            </a:r>
          </a:p>
          <a:p>
            <a:r>
              <a:rPr lang="it-IT" altLang="it-IT" sz="2000" i="0" dirty="0"/>
              <a:t>Vulcani vicini alla costa  </a:t>
            </a:r>
          </a:p>
        </p:txBody>
      </p:sp>
      <p:pic>
        <p:nvPicPr>
          <p:cNvPr id="68617" name="Picture 9">
            <a:extLst>
              <a:ext uri="{FF2B5EF4-FFF2-40B4-BE49-F238E27FC236}">
                <a16:creationId xmlns:a16="http://schemas.microsoft.com/office/drawing/2014/main" id="{98BC8892-0AE0-458F-85F2-87D556A2B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39700"/>
            <a:ext cx="28813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10">
            <a:extLst>
              <a:ext uri="{FF2B5EF4-FFF2-40B4-BE49-F238E27FC236}">
                <a16:creationId xmlns:a16="http://schemas.microsoft.com/office/drawing/2014/main" id="{B7DB0D39-4ED1-45A6-B70E-145A6FE7F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313" y="2219325"/>
            <a:ext cx="28797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1">
            <a:extLst>
              <a:ext uri="{FF2B5EF4-FFF2-40B4-BE49-F238E27FC236}">
                <a16:creationId xmlns:a16="http://schemas.microsoft.com/office/drawing/2014/main" id="{4AED1540-CCB0-494B-995D-C9DACFA35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7025" y="4508500"/>
            <a:ext cx="2943225" cy="206692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8620" name="Text Box 12">
            <a:extLst>
              <a:ext uri="{FF2B5EF4-FFF2-40B4-BE49-F238E27FC236}">
                <a16:creationId xmlns:a16="http://schemas.microsoft.com/office/drawing/2014/main" id="{33412C5E-D2AE-458E-B1EC-FA63C19F8A7F}"/>
              </a:ext>
            </a:extLst>
          </p:cNvPr>
          <p:cNvSpPr txBox="1">
            <a:spLocks noChangeArrowheads="1"/>
          </p:cNvSpPr>
          <p:nvPr/>
        </p:nvSpPr>
        <p:spPr bwMode="auto">
          <a:xfrm>
            <a:off x="1936623" y="6575425"/>
            <a:ext cx="187262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000" dirty="0"/>
              <a:t>Due fogli di carta in collisione </a:t>
            </a:r>
            <a:endParaRPr lang="en-US" altLang="it-IT" sz="1000" dirty="0"/>
          </a:p>
        </p:txBody>
      </p:sp>
      <p:sp>
        <p:nvSpPr>
          <p:cNvPr id="10" name="CasellaDiTesto 9">
            <a:extLst>
              <a:ext uri="{FF2B5EF4-FFF2-40B4-BE49-F238E27FC236}">
                <a16:creationId xmlns:a16="http://schemas.microsoft.com/office/drawing/2014/main" id="{ABC62EEA-7221-48B9-800B-BF7861C4F1CF}"/>
              </a:ext>
            </a:extLst>
          </p:cNvPr>
          <p:cNvSpPr txBox="1"/>
          <p:nvPr/>
        </p:nvSpPr>
        <p:spPr>
          <a:xfrm>
            <a:off x="5580112" y="282575"/>
            <a:ext cx="5167084" cy="369332"/>
          </a:xfrm>
          <a:prstGeom prst="rect">
            <a:avLst/>
          </a:prstGeom>
          <a:noFill/>
        </p:spPr>
        <p:txBody>
          <a:bodyPr wrap="square">
            <a:spAutoFit/>
          </a:bodyPr>
          <a:lstStyle/>
          <a:p>
            <a:r>
              <a:rPr lang="it-IT" altLang="it-IT" i="0" dirty="0"/>
              <a:t>Kagoshima: vulcano</a:t>
            </a:r>
            <a:endParaRPr lang="it-IT" altLang="it-IT" sz="1800" i="0" dirty="0"/>
          </a:p>
        </p:txBody>
      </p:sp>
      <p:sp>
        <p:nvSpPr>
          <p:cNvPr id="12" name="CasellaDiTesto 11">
            <a:extLst>
              <a:ext uri="{FF2B5EF4-FFF2-40B4-BE49-F238E27FC236}">
                <a16:creationId xmlns:a16="http://schemas.microsoft.com/office/drawing/2014/main" id="{B9D0D723-EB58-4CD5-9C8E-64B571628B62}"/>
              </a:ext>
            </a:extLst>
          </p:cNvPr>
          <p:cNvSpPr txBox="1"/>
          <p:nvPr/>
        </p:nvSpPr>
        <p:spPr>
          <a:xfrm>
            <a:off x="5438280" y="2345635"/>
            <a:ext cx="5966084" cy="646331"/>
          </a:xfrm>
          <a:prstGeom prst="rect">
            <a:avLst/>
          </a:prstGeom>
          <a:noFill/>
        </p:spPr>
        <p:txBody>
          <a:bodyPr wrap="square">
            <a:spAutoFit/>
          </a:bodyPr>
          <a:lstStyle/>
          <a:p>
            <a:r>
              <a:rPr lang="it-IT" altLang="it-IT" i="0" dirty="0" err="1"/>
              <a:t>Matsushima</a:t>
            </a:r>
            <a:r>
              <a:rPr lang="it-IT" altLang="it-IT" i="0" dirty="0"/>
              <a:t>: </a:t>
            </a:r>
          </a:p>
          <a:p>
            <a:r>
              <a:rPr lang="it-IT" altLang="it-IT" i="0" dirty="0" err="1"/>
              <a:t>archipelago</a:t>
            </a:r>
            <a:r>
              <a:rPr lang="it-IT" altLang="it-IT" i="0" dirty="0"/>
              <a:t> calcareo</a:t>
            </a:r>
            <a:endParaRPr lang="it-IT" altLang="it-IT" sz="1800" i="0" dirty="0"/>
          </a:p>
        </p:txBody>
      </p:sp>
      <p:sp>
        <p:nvSpPr>
          <p:cNvPr id="14" name="CasellaDiTesto 13">
            <a:extLst>
              <a:ext uri="{FF2B5EF4-FFF2-40B4-BE49-F238E27FC236}">
                <a16:creationId xmlns:a16="http://schemas.microsoft.com/office/drawing/2014/main" id="{CB7D71A7-BE58-4B32-A4DF-0C0CD92638AE}"/>
              </a:ext>
            </a:extLst>
          </p:cNvPr>
          <p:cNvSpPr txBox="1"/>
          <p:nvPr/>
        </p:nvSpPr>
        <p:spPr>
          <a:xfrm>
            <a:off x="5593998" y="4667080"/>
            <a:ext cx="6295868" cy="369332"/>
          </a:xfrm>
          <a:prstGeom prst="rect">
            <a:avLst/>
          </a:prstGeom>
          <a:noFill/>
        </p:spPr>
        <p:txBody>
          <a:bodyPr wrap="square">
            <a:spAutoFit/>
          </a:bodyPr>
          <a:lstStyle/>
          <a:p>
            <a:r>
              <a:rPr lang="it-IT" altLang="it-IT" i="0" dirty="0"/>
              <a:t>Sendai. Lago vulcanico</a:t>
            </a:r>
            <a:endParaRPr lang="it-IT" altLang="it-IT" sz="1800" i="0" dirty="0"/>
          </a:p>
        </p:txBody>
      </p:sp>
      <p:sp>
        <p:nvSpPr>
          <p:cNvPr id="16" name="Rectangle 2">
            <a:extLst>
              <a:ext uri="{FF2B5EF4-FFF2-40B4-BE49-F238E27FC236}">
                <a16:creationId xmlns:a16="http://schemas.microsoft.com/office/drawing/2014/main" id="{4BA2635A-9D70-486E-AECD-3004680884CF}"/>
              </a:ext>
            </a:extLst>
          </p:cNvPr>
          <p:cNvSpPr>
            <a:spLocks noGrp="1" noChangeArrowheads="1"/>
          </p:cNvSpPr>
          <p:nvPr>
            <p:ph type="title"/>
          </p:nvPr>
        </p:nvSpPr>
        <p:spPr>
          <a:xfrm>
            <a:off x="-601690" y="134910"/>
            <a:ext cx="6337102" cy="1143000"/>
          </a:xfrm>
        </p:spPr>
        <p:txBody>
          <a:bodyPr/>
          <a:lstStyle/>
          <a:p>
            <a:r>
              <a:rPr lang="it-IT" altLang="it-IT" sz="2400" dirty="0"/>
              <a:t>Placche in collisione: oceanica vs continentale in moto a ovest </a:t>
            </a:r>
            <a:br>
              <a:rPr lang="it-IT" altLang="it-IT" sz="2400" dirty="0"/>
            </a:br>
            <a:r>
              <a:rPr lang="it-IT" altLang="it-IT" sz="2400" dirty="0"/>
              <a:t>(Giappone)</a:t>
            </a:r>
          </a:p>
        </p:txBody>
      </p:sp>
      <p:sp>
        <p:nvSpPr>
          <p:cNvPr id="17" name="CasellaDiTesto 16">
            <a:extLst>
              <a:ext uri="{FF2B5EF4-FFF2-40B4-BE49-F238E27FC236}">
                <a16:creationId xmlns:a16="http://schemas.microsoft.com/office/drawing/2014/main" id="{8DADE219-C289-4630-B3D3-D85F1959304C}"/>
              </a:ext>
            </a:extLst>
          </p:cNvPr>
          <p:cNvSpPr txBox="1"/>
          <p:nvPr/>
        </p:nvSpPr>
        <p:spPr>
          <a:xfrm>
            <a:off x="5273388" y="6499225"/>
            <a:ext cx="6295868" cy="369332"/>
          </a:xfrm>
          <a:prstGeom prst="rect">
            <a:avLst/>
          </a:prstGeom>
          <a:noFill/>
        </p:spPr>
        <p:txBody>
          <a:bodyPr wrap="square">
            <a:spAutoFit/>
          </a:bodyPr>
          <a:lstStyle/>
          <a:p>
            <a:r>
              <a:rPr lang="it-IT" altLang="it-IT" sz="1800" i="0" dirty="0"/>
              <a:t>Foto: Maria Karwasz</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a:extLst>
              <a:ext uri="{FF2B5EF4-FFF2-40B4-BE49-F238E27FC236}">
                <a16:creationId xmlns:a16="http://schemas.microsoft.com/office/drawing/2014/main" id="{D2C96163-0162-4AB4-A23A-D40B942AE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28"/>
          <a:stretch>
            <a:fillRect/>
          </a:stretch>
        </p:blipFill>
        <p:spPr bwMode="auto">
          <a:xfrm>
            <a:off x="245858" y="1046478"/>
            <a:ext cx="5170968" cy="2432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6" name="Text Box 4">
            <a:extLst>
              <a:ext uri="{FF2B5EF4-FFF2-40B4-BE49-F238E27FC236}">
                <a16:creationId xmlns:a16="http://schemas.microsoft.com/office/drawing/2014/main" id="{7261A246-3F03-45D7-B71C-2F1D3540887E}"/>
              </a:ext>
            </a:extLst>
          </p:cNvPr>
          <p:cNvSpPr txBox="1">
            <a:spLocks noChangeArrowheads="1"/>
          </p:cNvSpPr>
          <p:nvPr/>
        </p:nvSpPr>
        <p:spPr bwMode="auto">
          <a:xfrm>
            <a:off x="5436096" y="5690684"/>
            <a:ext cx="35285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Ande (7 mila metri)</a:t>
            </a:r>
          </a:p>
          <a:p>
            <a:r>
              <a:rPr lang="it-IT" altLang="it-IT" sz="2000" i="0" dirty="0"/>
              <a:t>Angolo di subduzione: 15-25º</a:t>
            </a:r>
          </a:p>
          <a:p>
            <a:r>
              <a:rPr lang="it-IT" altLang="it-IT" sz="2000" i="0" dirty="0"/>
              <a:t>Vulcani a 100 km dalla costa</a:t>
            </a:r>
          </a:p>
        </p:txBody>
      </p:sp>
      <p:pic>
        <p:nvPicPr>
          <p:cNvPr id="69640" name="Picture 8">
            <a:extLst>
              <a:ext uri="{FF2B5EF4-FFF2-40B4-BE49-F238E27FC236}">
                <a16:creationId xmlns:a16="http://schemas.microsoft.com/office/drawing/2014/main" id="{9991DE92-36A2-41B6-8F57-FDCA6170A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180" y="1204268"/>
            <a:ext cx="3153419" cy="426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a:extLst>
              <a:ext uri="{FF2B5EF4-FFF2-40B4-BE49-F238E27FC236}">
                <a16:creationId xmlns:a16="http://schemas.microsoft.com/office/drawing/2014/main" id="{A5DB6ABF-9168-4E9C-8E11-14E8E5D88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95372"/>
            <a:ext cx="3673475" cy="31702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A847CD24-426C-4B79-BB41-81A47C754386}"/>
              </a:ext>
            </a:extLst>
          </p:cNvPr>
          <p:cNvSpPr>
            <a:spLocks noGrp="1" noChangeArrowheads="1"/>
          </p:cNvSpPr>
          <p:nvPr>
            <p:ph type="title"/>
          </p:nvPr>
        </p:nvSpPr>
        <p:spPr>
          <a:xfrm>
            <a:off x="-67035" y="-102022"/>
            <a:ext cx="9438710" cy="1143000"/>
          </a:xfrm>
        </p:spPr>
        <p:txBody>
          <a:bodyPr/>
          <a:lstStyle/>
          <a:p>
            <a:r>
              <a:rPr lang="it-IT" altLang="it-IT" sz="2400" dirty="0"/>
              <a:t>Placche in collisione: oceanica vs continentale in moto a Est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0" name="Picture 8">
            <a:extLst>
              <a:ext uri="{FF2B5EF4-FFF2-40B4-BE49-F238E27FC236}">
                <a16:creationId xmlns:a16="http://schemas.microsoft.com/office/drawing/2014/main" id="{F0A4ED5D-6B82-4AFC-8ECD-E0166445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268413"/>
            <a:ext cx="4375150" cy="41671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1" name="Picture 9">
            <a:extLst>
              <a:ext uri="{FF2B5EF4-FFF2-40B4-BE49-F238E27FC236}">
                <a16:creationId xmlns:a16="http://schemas.microsoft.com/office/drawing/2014/main" id="{55BF7082-B369-4FE2-A0E5-9A2915C25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94" t="9875" r="2238" b="4938"/>
          <a:stretch>
            <a:fillRect/>
          </a:stretch>
        </p:blipFill>
        <p:spPr bwMode="auto">
          <a:xfrm>
            <a:off x="200025" y="1163637"/>
            <a:ext cx="4371975" cy="22891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42" name="Text Box 10">
            <a:extLst>
              <a:ext uri="{FF2B5EF4-FFF2-40B4-BE49-F238E27FC236}">
                <a16:creationId xmlns:a16="http://schemas.microsoft.com/office/drawing/2014/main" id="{70F417BD-138D-4F58-B61D-74C65730807D}"/>
              </a:ext>
            </a:extLst>
          </p:cNvPr>
          <p:cNvSpPr txBox="1">
            <a:spLocks noChangeArrowheads="1"/>
          </p:cNvSpPr>
          <p:nvPr/>
        </p:nvSpPr>
        <p:spPr bwMode="auto">
          <a:xfrm>
            <a:off x="179387" y="3092450"/>
            <a:ext cx="21226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i="0" dirty="0"/>
              <a:t>grafica</a:t>
            </a:r>
            <a:r>
              <a:rPr lang="pl-PL" altLang="it-IT" sz="1600" i="0" dirty="0"/>
              <a:t> K. Konieczna</a:t>
            </a:r>
            <a:endParaRPr lang="en-US" altLang="it-IT" sz="1600" i="0" dirty="0"/>
          </a:p>
        </p:txBody>
      </p:sp>
      <p:sp>
        <p:nvSpPr>
          <p:cNvPr id="95243" name="Text Box 11">
            <a:extLst>
              <a:ext uri="{FF2B5EF4-FFF2-40B4-BE49-F238E27FC236}">
                <a16:creationId xmlns:a16="http://schemas.microsoft.com/office/drawing/2014/main" id="{708E193D-63C8-4A20-BC71-BCF373A7AE93}"/>
              </a:ext>
            </a:extLst>
          </p:cNvPr>
          <p:cNvSpPr txBox="1">
            <a:spLocks noChangeArrowheads="1"/>
          </p:cNvSpPr>
          <p:nvPr/>
        </p:nvSpPr>
        <p:spPr bwMode="auto">
          <a:xfrm>
            <a:off x="4500563" y="5589588"/>
            <a:ext cx="2681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600" dirty="0"/>
              <a:t>Physics World, no 3. (2012)</a:t>
            </a:r>
            <a:endParaRPr lang="en-US" altLang="it-IT" sz="1600" dirty="0"/>
          </a:p>
        </p:txBody>
      </p:sp>
      <p:sp>
        <p:nvSpPr>
          <p:cNvPr id="9" name="Rectangle 2">
            <a:extLst>
              <a:ext uri="{FF2B5EF4-FFF2-40B4-BE49-F238E27FC236}">
                <a16:creationId xmlns:a16="http://schemas.microsoft.com/office/drawing/2014/main" id="{0FF09320-A6AC-4FD0-9AD7-59C61D04DF51}"/>
              </a:ext>
            </a:extLst>
          </p:cNvPr>
          <p:cNvSpPr>
            <a:spLocks noGrp="1" noChangeArrowheads="1"/>
          </p:cNvSpPr>
          <p:nvPr>
            <p:ph type="title"/>
          </p:nvPr>
        </p:nvSpPr>
        <p:spPr>
          <a:xfrm>
            <a:off x="1382812" y="-28575"/>
            <a:ext cx="6337102" cy="1143000"/>
          </a:xfrm>
        </p:spPr>
        <p:txBody>
          <a:bodyPr/>
          <a:lstStyle/>
          <a:p>
            <a:r>
              <a:rPr lang="it-IT" altLang="it-IT" sz="2400" dirty="0"/>
              <a:t>Placche in collisione: oceanica vs oceanica (Isole Marianna)</a:t>
            </a:r>
          </a:p>
        </p:txBody>
      </p:sp>
      <p:pic>
        <p:nvPicPr>
          <p:cNvPr id="1026" name="Picture 2">
            <a:extLst>
              <a:ext uri="{FF2B5EF4-FFF2-40B4-BE49-F238E27FC236}">
                <a16:creationId xmlns:a16="http://schemas.microsoft.com/office/drawing/2014/main" id="{22452DB8-9876-413C-B9E6-E4D954ED7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45" y="3502024"/>
            <a:ext cx="4255818" cy="2831756"/>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7AB4AC37-70BE-400E-9C09-0E22C6559D53}"/>
              </a:ext>
            </a:extLst>
          </p:cNvPr>
          <p:cNvSpPr txBox="1"/>
          <p:nvPr/>
        </p:nvSpPr>
        <p:spPr>
          <a:xfrm>
            <a:off x="168772" y="6406352"/>
            <a:ext cx="4572000" cy="369332"/>
          </a:xfrm>
          <a:prstGeom prst="rect">
            <a:avLst/>
          </a:prstGeom>
          <a:noFill/>
        </p:spPr>
        <p:txBody>
          <a:bodyPr wrap="square">
            <a:spAutoFit/>
          </a:bodyPr>
          <a:lstStyle/>
          <a:p>
            <a:r>
              <a:rPr lang="it-IT" dirty="0"/>
              <a:t>https://it.wikipedia.org/wiki/Isole_Marianne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a:extLst>
              <a:ext uri="{FF2B5EF4-FFF2-40B4-BE49-F238E27FC236}">
                <a16:creationId xmlns:a16="http://schemas.microsoft.com/office/drawing/2014/main" id="{222FE344-3042-437A-B77F-5B530CA17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1138112"/>
            <a:ext cx="6126490" cy="459514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1">
            <a:extLst>
              <a:ext uri="{FF2B5EF4-FFF2-40B4-BE49-F238E27FC236}">
                <a16:creationId xmlns:a16="http://schemas.microsoft.com/office/drawing/2014/main" id="{B9146391-83E2-4CC0-9012-3B49109F95F4}"/>
              </a:ext>
            </a:extLst>
          </p:cNvPr>
          <p:cNvSpPr txBox="1">
            <a:spLocks noChangeArrowheads="1"/>
          </p:cNvSpPr>
          <p:nvPr/>
        </p:nvSpPr>
        <p:spPr bwMode="auto">
          <a:xfrm>
            <a:off x="323528" y="5745630"/>
            <a:ext cx="809708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00" i="0" dirty="0"/>
              <a:t>Ma certo! Quando due placche si urtano, una va sotto. </a:t>
            </a:r>
          </a:p>
          <a:p>
            <a:r>
              <a:rPr lang="it-IT" altLang="it-IT" sz="2200" i="0" dirty="0"/>
              <a:t>E 10 km sono niente rispetto al raggio della Terra</a:t>
            </a:r>
            <a:r>
              <a:rPr lang="pl-PL" altLang="it-IT" sz="2200" i="0" dirty="0"/>
              <a:t>)</a:t>
            </a:r>
            <a:endParaRPr lang="it-IT" altLang="it-IT" sz="2200" i="0" dirty="0"/>
          </a:p>
          <a:p>
            <a:r>
              <a:rPr lang="it-IT" altLang="it-IT" sz="2200" i="0" dirty="0"/>
              <a:t>E il lembo libero di quell’altra si alza, formando un’</a:t>
            </a:r>
            <a:r>
              <a:rPr lang="it-IT" altLang="it-IT" sz="2200" i="0" dirty="0" err="1"/>
              <a:t>archipelago</a:t>
            </a:r>
            <a:r>
              <a:rPr lang="it-IT" altLang="it-IT" sz="2200" i="0" dirty="0"/>
              <a:t> </a:t>
            </a:r>
            <a:endParaRPr lang="en-US" altLang="it-IT" sz="2200" i="0" dirty="0"/>
          </a:p>
        </p:txBody>
      </p:sp>
      <p:sp>
        <p:nvSpPr>
          <p:cNvPr id="4" name="Rectangle 2">
            <a:extLst>
              <a:ext uri="{FF2B5EF4-FFF2-40B4-BE49-F238E27FC236}">
                <a16:creationId xmlns:a16="http://schemas.microsoft.com/office/drawing/2014/main" id="{7B6FC130-FDAF-4DA5-8194-D426EEBE08A7}"/>
              </a:ext>
            </a:extLst>
          </p:cNvPr>
          <p:cNvSpPr>
            <a:spLocks noGrp="1" noChangeArrowheads="1"/>
          </p:cNvSpPr>
          <p:nvPr>
            <p:ph type="title"/>
          </p:nvPr>
        </p:nvSpPr>
        <p:spPr>
          <a:xfrm>
            <a:off x="107504" y="80897"/>
            <a:ext cx="8229601" cy="1143000"/>
          </a:xfrm>
        </p:spPr>
        <p:txBody>
          <a:bodyPr/>
          <a:lstStyle/>
          <a:p>
            <a:r>
              <a:rPr lang="it-IT" altLang="it-IT" sz="3200" dirty="0"/>
              <a:t>La fossa delle Marianne, la fossa delle Aleuti, la fossa di…</a:t>
            </a:r>
            <a:endParaRPr lang="en-US" altLang="it-IT" sz="3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6131E25-5265-408E-B256-634768B30017}"/>
              </a:ext>
            </a:extLst>
          </p:cNvPr>
          <p:cNvSpPr>
            <a:spLocks noGrp="1" noChangeArrowheads="1"/>
          </p:cNvSpPr>
          <p:nvPr>
            <p:ph type="title"/>
          </p:nvPr>
        </p:nvSpPr>
        <p:spPr>
          <a:xfrm>
            <a:off x="-1189038" y="61913"/>
            <a:ext cx="8229601" cy="1143000"/>
          </a:xfrm>
        </p:spPr>
        <p:txBody>
          <a:bodyPr/>
          <a:lstStyle/>
          <a:p>
            <a:r>
              <a:rPr lang="it-IT" altLang="it-IT" sz="3600" dirty="0"/>
              <a:t>I </a:t>
            </a:r>
            <a:r>
              <a:rPr lang="it-IT" altLang="it-IT" sz="3200" dirty="0"/>
              <a:t>continenti si separano</a:t>
            </a:r>
            <a:endParaRPr lang="en-US" altLang="it-IT" sz="3200" dirty="0"/>
          </a:p>
        </p:txBody>
      </p:sp>
      <p:pic>
        <p:nvPicPr>
          <p:cNvPr id="94216" name="Picture 8">
            <a:extLst>
              <a:ext uri="{FF2B5EF4-FFF2-40B4-BE49-F238E27FC236}">
                <a16:creationId xmlns:a16="http://schemas.microsoft.com/office/drawing/2014/main" id="{87960BC7-0A7C-41DB-850F-ECCA5D62D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993775"/>
            <a:ext cx="381635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94217" name="Picture 9">
            <a:extLst>
              <a:ext uri="{FF2B5EF4-FFF2-40B4-BE49-F238E27FC236}">
                <a16:creationId xmlns:a16="http://schemas.microsoft.com/office/drawing/2014/main" id="{1F19ADAE-216A-4703-9221-C421CB44C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640138"/>
            <a:ext cx="3816350" cy="2862262"/>
          </a:xfrm>
          <a:prstGeom prst="rect">
            <a:avLst/>
          </a:prstGeom>
          <a:noFill/>
          <a:extLst>
            <a:ext uri="{909E8E84-426E-40DD-AFC4-6F175D3DCCD1}">
              <a14:hiddenFill xmlns:a14="http://schemas.microsoft.com/office/drawing/2010/main">
                <a:solidFill>
                  <a:srgbClr val="FFFFFF"/>
                </a:solidFill>
              </a14:hiddenFill>
            </a:ext>
          </a:extLst>
        </p:spPr>
      </p:pic>
      <p:sp>
        <p:nvSpPr>
          <p:cNvPr id="94218" name="Text Box 10">
            <a:extLst>
              <a:ext uri="{FF2B5EF4-FFF2-40B4-BE49-F238E27FC236}">
                <a16:creationId xmlns:a16="http://schemas.microsoft.com/office/drawing/2014/main" id="{CD4BE848-E90E-45ED-ACF8-8455C1C658A6}"/>
              </a:ext>
            </a:extLst>
          </p:cNvPr>
          <p:cNvSpPr txBox="1">
            <a:spLocks noChangeArrowheads="1"/>
          </p:cNvSpPr>
          <p:nvPr/>
        </p:nvSpPr>
        <p:spPr bwMode="auto">
          <a:xfrm>
            <a:off x="7089775" y="633413"/>
            <a:ext cx="151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i="0"/>
              <a:t>Foto M. Karwasz</a:t>
            </a:r>
            <a:endParaRPr lang="en-US" altLang="it-IT" sz="1400" i="0"/>
          </a:p>
        </p:txBody>
      </p:sp>
      <p:sp>
        <p:nvSpPr>
          <p:cNvPr id="7" name="Text Box 11">
            <a:extLst>
              <a:ext uri="{FF2B5EF4-FFF2-40B4-BE49-F238E27FC236}">
                <a16:creationId xmlns:a16="http://schemas.microsoft.com/office/drawing/2014/main" id="{0FA142B3-EF40-45F5-B22A-ABC8D050F5FE}"/>
              </a:ext>
            </a:extLst>
          </p:cNvPr>
          <p:cNvSpPr txBox="1">
            <a:spLocks noChangeArrowheads="1"/>
          </p:cNvSpPr>
          <p:nvPr/>
        </p:nvSpPr>
        <p:spPr bwMode="auto">
          <a:xfrm>
            <a:off x="4787900" y="1079501"/>
            <a:ext cx="2385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600" i="0" dirty="0"/>
              <a:t>Monti Sinai (Mar Rosso)</a:t>
            </a:r>
            <a:endParaRPr lang="en-US" altLang="it-IT" sz="1600" i="0" dirty="0"/>
          </a:p>
        </p:txBody>
      </p:sp>
      <p:pic>
        <p:nvPicPr>
          <p:cNvPr id="3074" name="Picture 2">
            <a:extLst>
              <a:ext uri="{FF2B5EF4-FFF2-40B4-BE49-F238E27FC236}">
                <a16:creationId xmlns:a16="http://schemas.microsoft.com/office/drawing/2014/main" id="{FE8DD73F-BD62-47AF-9082-370A807C3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74" y="1021393"/>
            <a:ext cx="4460700" cy="5499493"/>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0D9BE05-5A8A-442F-9923-15B649617DB2}"/>
              </a:ext>
            </a:extLst>
          </p:cNvPr>
          <p:cNvSpPr txBox="1"/>
          <p:nvPr/>
        </p:nvSpPr>
        <p:spPr>
          <a:xfrm>
            <a:off x="181574" y="6472921"/>
            <a:ext cx="5165386" cy="276999"/>
          </a:xfrm>
          <a:prstGeom prst="rect">
            <a:avLst/>
          </a:prstGeom>
          <a:noFill/>
        </p:spPr>
        <p:txBody>
          <a:bodyPr wrap="square">
            <a:spAutoFit/>
          </a:bodyPr>
          <a:lstStyle/>
          <a:p>
            <a:r>
              <a:rPr lang="it-IT" sz="1200" dirty="0"/>
              <a:t>https://demosec1.capitello.it/app/books/CPAC01_4265405AMC/html/142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Text Box 6">
            <a:extLst>
              <a:ext uri="{FF2B5EF4-FFF2-40B4-BE49-F238E27FC236}">
                <a16:creationId xmlns:a16="http://schemas.microsoft.com/office/drawing/2014/main" id="{8DCF4134-797C-4CC2-987F-CF032E9452C0}"/>
              </a:ext>
            </a:extLst>
          </p:cNvPr>
          <p:cNvSpPr txBox="1">
            <a:spLocks noChangeArrowheads="1"/>
          </p:cNvSpPr>
          <p:nvPr/>
        </p:nvSpPr>
        <p:spPr bwMode="auto">
          <a:xfrm>
            <a:off x="6588125" y="6548438"/>
            <a:ext cx="1514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400" i="0" dirty="0"/>
              <a:t>Foto M. Karwasz</a:t>
            </a:r>
            <a:endParaRPr lang="en-US" altLang="it-IT" sz="1400" i="0" dirty="0"/>
          </a:p>
        </p:txBody>
      </p:sp>
      <p:pic>
        <p:nvPicPr>
          <p:cNvPr id="96263" name="Picture 7">
            <a:extLst>
              <a:ext uri="{FF2B5EF4-FFF2-40B4-BE49-F238E27FC236}">
                <a16:creationId xmlns:a16="http://schemas.microsoft.com/office/drawing/2014/main" id="{696E3D9C-FA8D-4207-817B-1F455A0C3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563035"/>
            <a:ext cx="5183166" cy="3888432"/>
          </a:xfrm>
          <a:prstGeom prst="rect">
            <a:avLst/>
          </a:prstGeom>
          <a:noFill/>
          <a:extLst>
            <a:ext uri="{909E8E84-426E-40DD-AFC4-6F175D3DCCD1}">
              <a14:hiddenFill xmlns:a14="http://schemas.microsoft.com/office/drawing/2010/main">
                <a:solidFill>
                  <a:srgbClr val="FFFFFF"/>
                </a:solidFill>
              </a14:hiddenFill>
            </a:ext>
          </a:extLst>
        </p:spPr>
      </p:pic>
      <p:pic>
        <p:nvPicPr>
          <p:cNvPr id="96264" name="Picture 8">
            <a:extLst>
              <a:ext uri="{FF2B5EF4-FFF2-40B4-BE49-F238E27FC236}">
                <a16:creationId xmlns:a16="http://schemas.microsoft.com/office/drawing/2014/main" id="{B52E750E-F4D7-466B-AEBE-01B28332D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94" y="2316609"/>
            <a:ext cx="2373312" cy="31638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2BFE6EF9-066D-49DD-A479-1A1FE0A2A1AF}"/>
              </a:ext>
            </a:extLst>
          </p:cNvPr>
          <p:cNvSpPr>
            <a:spLocks noGrp="1" noChangeArrowheads="1"/>
          </p:cNvSpPr>
          <p:nvPr>
            <p:ph type="title"/>
          </p:nvPr>
        </p:nvSpPr>
        <p:spPr>
          <a:xfrm>
            <a:off x="1259632" y="81331"/>
            <a:ext cx="5761038" cy="1143000"/>
          </a:xfrm>
        </p:spPr>
        <p:txBody>
          <a:bodyPr/>
          <a:lstStyle/>
          <a:p>
            <a:r>
              <a:rPr lang="it-IT" altLang="it-IT" sz="3600" dirty="0"/>
              <a:t>I </a:t>
            </a:r>
            <a:r>
              <a:rPr lang="it-IT" altLang="it-IT" sz="3200" dirty="0"/>
              <a:t>continenti si separarono (a la cicatrice si ricucì)</a:t>
            </a:r>
            <a:endParaRPr lang="en-US" altLang="it-IT" sz="3200" dirty="0"/>
          </a:p>
        </p:txBody>
      </p:sp>
      <p:sp>
        <p:nvSpPr>
          <p:cNvPr id="9" name="Text Box 6">
            <a:extLst>
              <a:ext uri="{FF2B5EF4-FFF2-40B4-BE49-F238E27FC236}">
                <a16:creationId xmlns:a16="http://schemas.microsoft.com/office/drawing/2014/main" id="{37718BA7-E35E-4D49-AE46-D8BE04685156}"/>
              </a:ext>
            </a:extLst>
          </p:cNvPr>
          <p:cNvSpPr txBox="1">
            <a:spLocks noChangeArrowheads="1"/>
          </p:cNvSpPr>
          <p:nvPr/>
        </p:nvSpPr>
        <p:spPr bwMode="auto">
          <a:xfrm>
            <a:off x="3814762" y="1772816"/>
            <a:ext cx="2425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i="0" dirty="0"/>
              <a:t>Monte </a:t>
            </a:r>
            <a:r>
              <a:rPr lang="it-IT" altLang="it-IT" sz="1400" i="0" dirty="0" err="1"/>
              <a:t>Kosciuszko</a:t>
            </a:r>
            <a:r>
              <a:rPr lang="it-IT" altLang="it-IT" sz="1400" i="0" dirty="0"/>
              <a:t>, Australia</a:t>
            </a:r>
            <a:endParaRPr lang="en-US" altLang="it-IT" sz="1400" i="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64"/>
                                        </p:tgtEl>
                                        <p:attrNameLst>
                                          <p:attrName>style.visibility</p:attrName>
                                        </p:attrNameLst>
                                      </p:cBhvr>
                                      <p:to>
                                        <p:strVal val="visible"/>
                                      </p:to>
                                    </p:set>
                                    <p:anim calcmode="lin" valueType="num">
                                      <p:cBhvr additive="base">
                                        <p:cTn id="7" dur="500" fill="hold"/>
                                        <p:tgtEl>
                                          <p:spTgt spid="96264"/>
                                        </p:tgtEl>
                                        <p:attrNameLst>
                                          <p:attrName>ppt_x</p:attrName>
                                        </p:attrNameLst>
                                      </p:cBhvr>
                                      <p:tavLst>
                                        <p:tav tm="0">
                                          <p:val>
                                            <p:strVal val="#ppt_x"/>
                                          </p:val>
                                        </p:tav>
                                        <p:tav tm="100000">
                                          <p:val>
                                            <p:strVal val="#ppt_x"/>
                                          </p:val>
                                        </p:tav>
                                      </p:tavLst>
                                    </p:anim>
                                    <p:anim calcmode="lin" valueType="num">
                                      <p:cBhvr additive="base">
                                        <p:cTn id="8" dur="500" fill="hold"/>
                                        <p:tgtEl>
                                          <p:spTgt spid="96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a:extLst>
              <a:ext uri="{FF2B5EF4-FFF2-40B4-BE49-F238E27FC236}">
                <a16:creationId xmlns:a16="http://schemas.microsoft.com/office/drawing/2014/main" id="{1BA0ACBC-BB7C-4E77-9FFC-BCBCA3E4E83C}"/>
              </a:ext>
            </a:extLst>
          </p:cNvPr>
          <p:cNvSpPr txBox="1">
            <a:spLocks noChangeArrowheads="1"/>
          </p:cNvSpPr>
          <p:nvPr>
            <p:ph type="title"/>
          </p:nvPr>
        </p:nvSpPr>
        <p:spPr>
          <a:xfrm>
            <a:off x="212502" y="256551"/>
            <a:ext cx="8751887" cy="1143001"/>
          </a:xfrm>
          <a:noFill/>
          <a:ln/>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lgn="l" defTabSz="449263">
              <a:buClr>
                <a:srgbClr val="292929"/>
              </a:buClr>
              <a:buSzPct val="45000"/>
              <a:tabLst>
                <a:tab pos="723900" algn="l"/>
                <a:tab pos="1447800" algn="l"/>
                <a:tab pos="2171700" algn="l"/>
                <a:tab pos="2895600" algn="l"/>
                <a:tab pos="3619500" algn="l"/>
                <a:tab pos="4343400" algn="l"/>
                <a:tab pos="5067300" algn="l"/>
                <a:tab pos="5791200" algn="l"/>
              </a:tabLst>
            </a:pPr>
            <a:r>
              <a:rPr lang="it-IT" altLang="it-IT" sz="3200" dirty="0">
                <a:solidFill>
                  <a:srgbClr val="4D4D4D"/>
                </a:solidFill>
              </a:rPr>
              <a:t>La faglia (spaccatura) di Sant’Andrea – 1300 km </a:t>
            </a:r>
            <a:endParaRPr lang="pl-PL" altLang="it-IT" sz="3200" dirty="0">
              <a:solidFill>
                <a:srgbClr val="4D4D4D"/>
              </a:solidFill>
            </a:endParaRPr>
          </a:p>
        </p:txBody>
      </p:sp>
      <p:pic>
        <p:nvPicPr>
          <p:cNvPr id="142339" name="Picture 3">
            <a:extLst>
              <a:ext uri="{FF2B5EF4-FFF2-40B4-BE49-F238E27FC236}">
                <a16:creationId xmlns:a16="http://schemas.microsoft.com/office/drawing/2014/main" id="{CC44366D-DE44-4D02-9E94-CE8243600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36339" y="194754"/>
            <a:ext cx="4737972" cy="676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0" name="Text Box 4">
            <a:extLst>
              <a:ext uri="{FF2B5EF4-FFF2-40B4-BE49-F238E27FC236}">
                <a16:creationId xmlns:a16="http://schemas.microsoft.com/office/drawing/2014/main" id="{52A914A3-CADF-4D36-93FC-DCE9DD3BC7A1}"/>
              </a:ext>
            </a:extLst>
          </p:cNvPr>
          <p:cNvSpPr txBox="1">
            <a:spLocks noChangeArrowheads="1"/>
          </p:cNvSpPr>
          <p:nvPr/>
        </p:nvSpPr>
        <p:spPr bwMode="auto">
          <a:xfrm>
            <a:off x="392113" y="6109265"/>
            <a:ext cx="79335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California: due placche in movimento: forti terremoti, niente vulcani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8BF3F221-3973-480F-9CC8-697B30FE7A9B}"/>
              </a:ext>
            </a:extLst>
          </p:cNvPr>
          <p:cNvSpPr>
            <a:spLocks noGrp="1" noChangeArrowheads="1"/>
          </p:cNvSpPr>
          <p:nvPr>
            <p:ph type="title"/>
          </p:nvPr>
        </p:nvSpPr>
        <p:spPr/>
        <p:txBody>
          <a:bodyPr/>
          <a:lstStyle/>
          <a:p>
            <a:r>
              <a:rPr lang="it-IT" altLang="it-IT" sz="3600" dirty="0"/>
              <a:t>Insegnamento interdisciplinare STEAM</a:t>
            </a:r>
            <a:endParaRPr lang="pl-PL" altLang="it-IT" sz="3600" dirty="0"/>
          </a:p>
        </p:txBody>
      </p:sp>
      <p:sp>
        <p:nvSpPr>
          <p:cNvPr id="59395" name="Text Box 3">
            <a:extLst>
              <a:ext uri="{FF2B5EF4-FFF2-40B4-BE49-F238E27FC236}">
                <a16:creationId xmlns:a16="http://schemas.microsoft.com/office/drawing/2014/main" id="{91EF7F65-C542-45C9-95D5-B014CDFA6479}"/>
              </a:ext>
            </a:extLst>
          </p:cNvPr>
          <p:cNvSpPr txBox="1">
            <a:spLocks noChangeArrowheads="1"/>
          </p:cNvSpPr>
          <p:nvPr/>
        </p:nvSpPr>
        <p:spPr bwMode="auto">
          <a:xfrm>
            <a:off x="611188" y="1484313"/>
            <a:ext cx="7598555" cy="388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0000"/>
              </a:lnSpc>
              <a:buFontTx/>
              <a:buChar char="-"/>
            </a:pPr>
            <a:r>
              <a:rPr lang="it-IT" altLang="it-IT" sz="2400" i="0" dirty="0"/>
              <a:t> la radioattività → età della Terra</a:t>
            </a:r>
          </a:p>
          <a:p>
            <a:pPr>
              <a:lnSpc>
                <a:spcPct val="130000"/>
              </a:lnSpc>
              <a:buFontTx/>
              <a:buChar char="-"/>
            </a:pPr>
            <a:r>
              <a:rPr lang="it-IT" altLang="it-IT" sz="2400" i="0" dirty="0"/>
              <a:t> un funambolo → La Terra e la Luna </a:t>
            </a:r>
          </a:p>
          <a:p>
            <a:pPr>
              <a:lnSpc>
                <a:spcPct val="130000"/>
              </a:lnSpc>
              <a:buFontTx/>
              <a:buChar char="-"/>
            </a:pPr>
            <a:r>
              <a:rPr lang="it-IT" altLang="it-IT" sz="2400" i="0" dirty="0"/>
              <a:t> forza di gravità e la rotazione → ‘sfera’ terrestre</a:t>
            </a:r>
          </a:p>
          <a:p>
            <a:pPr>
              <a:lnSpc>
                <a:spcPct val="130000"/>
              </a:lnSpc>
              <a:buFontTx/>
              <a:buChar char="-"/>
            </a:pPr>
            <a:r>
              <a:rPr lang="it-IT" altLang="it-IT" sz="2400" i="0" dirty="0"/>
              <a:t> convezione termica → placche tettoniche</a:t>
            </a:r>
          </a:p>
          <a:p>
            <a:pPr>
              <a:lnSpc>
                <a:spcPct val="130000"/>
              </a:lnSpc>
              <a:buFontTx/>
              <a:buChar char="-"/>
            </a:pPr>
            <a:r>
              <a:rPr lang="it-IT" altLang="it-IT" sz="2400" i="0" dirty="0"/>
              <a:t> induzione </a:t>
            </a:r>
            <a:r>
              <a:rPr lang="it-IT" altLang="it-IT" sz="2400" i="0" dirty="0" err="1"/>
              <a:t>eleTtromagnetica</a:t>
            </a:r>
            <a:r>
              <a:rPr lang="it-IT" altLang="it-IT" sz="2400" i="0" dirty="0"/>
              <a:t> → campo magnetico</a:t>
            </a:r>
          </a:p>
          <a:p>
            <a:pPr>
              <a:lnSpc>
                <a:spcPct val="130000"/>
              </a:lnSpc>
              <a:buFontTx/>
              <a:buChar char="-"/>
            </a:pPr>
            <a:r>
              <a:rPr lang="it-IT" altLang="it-IT" sz="2400" i="0" dirty="0"/>
              <a:t> la rotazione e insolazione → alisei e </a:t>
            </a:r>
            <a:r>
              <a:rPr lang="it-IT" altLang="it-IT" sz="2400" i="0" dirty="0" err="1"/>
              <a:t>strefe</a:t>
            </a:r>
            <a:r>
              <a:rPr lang="it-IT" altLang="it-IT" sz="2400" i="0" dirty="0"/>
              <a:t> climatiche</a:t>
            </a:r>
          </a:p>
          <a:p>
            <a:pPr>
              <a:lnSpc>
                <a:spcPct val="130000"/>
              </a:lnSpc>
              <a:buFontTx/>
              <a:buChar char="-"/>
            </a:pPr>
            <a:r>
              <a:rPr lang="it-IT" altLang="it-IT" sz="2400" i="0" dirty="0"/>
              <a:t> la rotazione → correnti oceaniche </a:t>
            </a:r>
          </a:p>
          <a:p>
            <a:pPr>
              <a:lnSpc>
                <a:spcPct val="130000"/>
              </a:lnSpc>
              <a:buFontTx/>
              <a:buChar char="-"/>
            </a:pPr>
            <a:r>
              <a:rPr lang="it-IT" altLang="it-IT" sz="2400" i="0" dirty="0"/>
              <a:t> evaporazione → tempeste tropicali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8B2D5AE-B648-488E-B24A-AB2D6429706F}"/>
              </a:ext>
            </a:extLst>
          </p:cNvPr>
          <p:cNvSpPr>
            <a:spLocks noGrp="1" noChangeArrowheads="1"/>
          </p:cNvSpPr>
          <p:nvPr>
            <p:ph type="title"/>
          </p:nvPr>
        </p:nvSpPr>
        <p:spPr/>
        <p:txBody>
          <a:bodyPr/>
          <a:lstStyle/>
          <a:p>
            <a:r>
              <a:rPr lang="it-IT" altLang="it-IT" sz="3600" dirty="0"/>
              <a:t>Un modello ‘palpabile’</a:t>
            </a:r>
            <a:endParaRPr lang="en-US" altLang="it-IT" sz="3600" dirty="0"/>
          </a:p>
        </p:txBody>
      </p:sp>
      <p:pic>
        <p:nvPicPr>
          <p:cNvPr id="58373" name="Picture 5">
            <a:extLst>
              <a:ext uri="{FF2B5EF4-FFF2-40B4-BE49-F238E27FC236}">
                <a16:creationId xmlns:a16="http://schemas.microsoft.com/office/drawing/2014/main" id="{454BA5B2-1B56-4747-AC3A-5B0795DE1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326" y="1315491"/>
            <a:ext cx="5615798" cy="42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a:extLst>
              <a:ext uri="{FF2B5EF4-FFF2-40B4-BE49-F238E27FC236}">
                <a16:creationId xmlns:a16="http://schemas.microsoft.com/office/drawing/2014/main" id="{49497F25-07BB-42CF-BFBC-E8305E4E9B1C}"/>
              </a:ext>
            </a:extLst>
          </p:cNvPr>
          <p:cNvSpPr txBox="1">
            <a:spLocks noChangeArrowheads="1"/>
          </p:cNvSpPr>
          <p:nvPr/>
        </p:nvSpPr>
        <p:spPr bwMode="auto">
          <a:xfrm>
            <a:off x="219649" y="5542509"/>
            <a:ext cx="89243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200" i="0" dirty="0"/>
              <a:t>La placche continentali sono alte e leggere (guarda il gabbiano </a:t>
            </a:r>
          </a:p>
          <a:p>
            <a:r>
              <a:rPr lang="it-IT" altLang="it-IT" sz="2200" i="0" dirty="0"/>
              <a:t>e la placche oceaniche poco immerse (cerca le due ocche qua)</a:t>
            </a:r>
          </a:p>
          <a:p>
            <a:r>
              <a:rPr lang="it-IT" altLang="it-IT" sz="2200" i="0" dirty="0"/>
              <a:t>Molo di Sopot, foto M. Karwasz </a:t>
            </a:r>
          </a:p>
          <a:p>
            <a:r>
              <a:rPr lang="it-IT" altLang="it-IT" sz="2200" i="0" dirty="0"/>
              <a:t> </a:t>
            </a:r>
            <a:endParaRPr lang="en-US" altLang="it-IT" sz="2200" dirty="0"/>
          </a:p>
        </p:txBody>
      </p:sp>
      <p:sp>
        <p:nvSpPr>
          <p:cNvPr id="58375" name="Text Box 7">
            <a:extLst>
              <a:ext uri="{FF2B5EF4-FFF2-40B4-BE49-F238E27FC236}">
                <a16:creationId xmlns:a16="http://schemas.microsoft.com/office/drawing/2014/main" id="{36C2DD59-5D47-4A38-8063-AD3D5CBA9FD0}"/>
              </a:ext>
            </a:extLst>
          </p:cNvPr>
          <p:cNvSpPr txBox="1">
            <a:spLocks noChangeArrowheads="1"/>
          </p:cNvSpPr>
          <p:nvPr/>
        </p:nvSpPr>
        <p:spPr bwMode="auto">
          <a:xfrm>
            <a:off x="179388" y="6537325"/>
            <a:ext cx="47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a:t>wosk</a:t>
            </a:r>
            <a:endParaRPr lang="en-US" altLang="it-IT" sz="1000" i="0"/>
          </a:p>
        </p:txBody>
      </p:sp>
    </p:spTree>
    <p:extLst>
      <p:ext uri="{BB962C8B-B14F-4D97-AF65-F5344CB8AC3E}">
        <p14:creationId xmlns:p14="http://schemas.microsoft.com/office/powerpoint/2010/main" val="548797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a:extLst>
              <a:ext uri="{FF2B5EF4-FFF2-40B4-BE49-F238E27FC236}">
                <a16:creationId xmlns:a16="http://schemas.microsoft.com/office/drawing/2014/main" id="{74D256F9-B246-4FF4-802F-47F2A9477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068638"/>
            <a:ext cx="8426450" cy="28559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5" name="Picture 7">
            <a:extLst>
              <a:ext uri="{FF2B5EF4-FFF2-40B4-BE49-F238E27FC236}">
                <a16:creationId xmlns:a16="http://schemas.microsoft.com/office/drawing/2014/main" id="{DE7BACA1-36FA-4C59-8143-C595EBA15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04813"/>
            <a:ext cx="3048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8856" name="Text Box 8">
            <a:extLst>
              <a:ext uri="{FF2B5EF4-FFF2-40B4-BE49-F238E27FC236}">
                <a16:creationId xmlns:a16="http://schemas.microsoft.com/office/drawing/2014/main" id="{39B7CC6B-2BFB-4092-B3F0-4216425AA218}"/>
              </a:ext>
            </a:extLst>
          </p:cNvPr>
          <p:cNvSpPr txBox="1">
            <a:spLocks noChangeArrowheads="1"/>
          </p:cNvSpPr>
          <p:nvPr/>
        </p:nvSpPr>
        <p:spPr bwMode="auto">
          <a:xfrm>
            <a:off x="899592" y="6195283"/>
            <a:ext cx="31069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i="0" dirty="0">
                <a:solidFill>
                  <a:srgbClr val="0000FF"/>
                </a:solidFill>
              </a:rPr>
              <a:t>Modello di dinamo</a:t>
            </a:r>
            <a:endParaRPr lang="en-US" altLang="it-IT" sz="2800" i="0" dirty="0">
              <a:solidFill>
                <a:srgbClr val="0000FF"/>
              </a:solidFill>
            </a:endParaRPr>
          </a:p>
        </p:txBody>
      </p:sp>
      <p:sp>
        <p:nvSpPr>
          <p:cNvPr id="78850" name="Rectangle 2">
            <a:extLst>
              <a:ext uri="{FF2B5EF4-FFF2-40B4-BE49-F238E27FC236}">
                <a16:creationId xmlns:a16="http://schemas.microsoft.com/office/drawing/2014/main" id="{94AC1C1B-1288-4F4E-9D84-00157B229BAB}"/>
              </a:ext>
            </a:extLst>
          </p:cNvPr>
          <p:cNvSpPr>
            <a:spLocks noChangeArrowheads="1"/>
          </p:cNvSpPr>
          <p:nvPr/>
        </p:nvSpPr>
        <p:spPr bwMode="auto">
          <a:xfrm>
            <a:off x="457200" y="130175"/>
            <a:ext cx="5244221" cy="145759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8000"/>
              </a:buClr>
              <a:buSzPct val="100000"/>
              <a:buFont typeface="Wingdings" panose="05000000000000000000" pitchFamily="2" charset="2"/>
              <a:buNone/>
            </a:pPr>
            <a:r>
              <a:rPr lang="it-IT" altLang="it-IT" sz="3200" i="0" dirty="0"/>
              <a:t>Campo magnetico terrestre:</a:t>
            </a:r>
          </a:p>
          <a:p>
            <a:pPr hangingPunct="0">
              <a:lnSpc>
                <a:spcPct val="93000"/>
              </a:lnSpc>
              <a:buClr>
                <a:srgbClr val="008000"/>
              </a:buClr>
              <a:buSzPct val="100000"/>
              <a:buFont typeface="Wingdings" panose="05000000000000000000" pitchFamily="2" charset="2"/>
              <a:buNone/>
            </a:pPr>
            <a:r>
              <a:rPr lang="it-IT" altLang="it-IT" sz="3200" i="0" dirty="0"/>
              <a:t>essenziale per l’esistenza</a:t>
            </a:r>
          </a:p>
          <a:p>
            <a:pPr hangingPunct="0">
              <a:lnSpc>
                <a:spcPct val="93000"/>
              </a:lnSpc>
              <a:buClr>
                <a:srgbClr val="008000"/>
              </a:buClr>
              <a:buSzPct val="100000"/>
              <a:buFont typeface="Wingdings" panose="05000000000000000000" pitchFamily="2" charset="2"/>
              <a:buNone/>
            </a:pPr>
            <a:r>
              <a:rPr lang="it-IT" altLang="it-IT" sz="3200" i="0" dirty="0"/>
              <a:t>dell’atmosfera e per la vita</a:t>
            </a:r>
            <a:endParaRPr lang="pl-PL" altLang="it-IT" sz="3200" i="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68A87F7-93CA-4488-89FB-232CEB349A16}"/>
              </a:ext>
            </a:extLst>
          </p:cNvPr>
          <p:cNvSpPr>
            <a:spLocks noGrp="1" noChangeArrowheads="1"/>
          </p:cNvSpPr>
          <p:nvPr>
            <p:ph type="title"/>
          </p:nvPr>
        </p:nvSpPr>
        <p:spPr/>
        <p:txBody>
          <a:bodyPr/>
          <a:lstStyle/>
          <a:p>
            <a:r>
              <a:rPr lang="pl-PL" altLang="it-IT" sz="3200" dirty="0">
                <a:solidFill>
                  <a:schemeClr val="tx1"/>
                </a:solidFill>
              </a:rPr>
              <a:t>Auto-genera</a:t>
            </a:r>
            <a:r>
              <a:rPr lang="it-IT" altLang="it-IT" sz="3200" dirty="0">
                <a:solidFill>
                  <a:schemeClr val="tx1"/>
                </a:solidFill>
              </a:rPr>
              <a:t>zione di mega-correnti elettriche </a:t>
            </a:r>
            <a:r>
              <a:rPr lang="pl-PL" altLang="it-IT" sz="3200" dirty="0">
                <a:solidFill>
                  <a:schemeClr val="tx1"/>
                </a:solidFill>
              </a:rPr>
              <a:t>→</a:t>
            </a:r>
            <a:r>
              <a:rPr lang="it-IT" altLang="it-IT" sz="3200" dirty="0">
                <a:solidFill>
                  <a:schemeClr val="tx1"/>
                </a:solidFill>
              </a:rPr>
              <a:t> </a:t>
            </a:r>
            <a:r>
              <a:rPr lang="pl-PL" altLang="it-IT" sz="3200" dirty="0">
                <a:solidFill>
                  <a:schemeClr val="tx1"/>
                </a:solidFill>
              </a:rPr>
              <a:t>auto-genera</a:t>
            </a:r>
            <a:r>
              <a:rPr lang="it-IT" altLang="it-IT" sz="3200" dirty="0">
                <a:solidFill>
                  <a:schemeClr val="tx1"/>
                </a:solidFill>
              </a:rPr>
              <a:t>zione di campi magnetici</a:t>
            </a:r>
            <a:endParaRPr lang="pl-PL" altLang="it-IT" sz="3200" dirty="0">
              <a:solidFill>
                <a:schemeClr val="tx1"/>
              </a:solidFill>
            </a:endParaRPr>
          </a:p>
        </p:txBody>
      </p:sp>
      <p:pic>
        <p:nvPicPr>
          <p:cNvPr id="79875" name="Picture 3">
            <a:extLst>
              <a:ext uri="{FF2B5EF4-FFF2-40B4-BE49-F238E27FC236}">
                <a16:creationId xmlns:a16="http://schemas.microsoft.com/office/drawing/2014/main" id="{11A879EF-0F31-4B47-A9A7-C7861C711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84338"/>
            <a:ext cx="3657600" cy="4176712"/>
          </a:xfrm>
          <a:prstGeom prst="rect">
            <a:avLst/>
          </a:prstGeom>
          <a:noFill/>
          <a:extLst>
            <a:ext uri="{909E8E84-426E-40DD-AFC4-6F175D3DCCD1}">
              <a14:hiddenFill xmlns:a14="http://schemas.microsoft.com/office/drawing/2010/main">
                <a:solidFill>
                  <a:srgbClr val="FFFFFF"/>
                </a:solidFill>
              </a14:hiddenFill>
            </a:ext>
          </a:extLst>
        </p:spPr>
      </p:pic>
      <p:sp>
        <p:nvSpPr>
          <p:cNvPr id="79876" name="Rectangle 4">
            <a:extLst>
              <a:ext uri="{FF2B5EF4-FFF2-40B4-BE49-F238E27FC236}">
                <a16:creationId xmlns:a16="http://schemas.microsoft.com/office/drawing/2014/main" id="{A8F5D623-20D1-4804-9198-AF88254D9214}"/>
              </a:ext>
            </a:extLst>
          </p:cNvPr>
          <p:cNvSpPr>
            <a:spLocks noChangeArrowheads="1"/>
          </p:cNvSpPr>
          <p:nvPr/>
        </p:nvSpPr>
        <p:spPr bwMode="auto">
          <a:xfrm>
            <a:off x="6269038" y="6350000"/>
            <a:ext cx="1455737" cy="2524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buClr>
                <a:srgbClr val="000000"/>
              </a:buClr>
              <a:buSzPct val="100000"/>
              <a:buFont typeface="Times New Roman" panose="02020603050405020304" pitchFamily="18" charset="0"/>
              <a:buNone/>
            </a:pPr>
            <a:r>
              <a:rPr lang="en-US" altLang="it-IT" sz="1200" i="0"/>
              <a:t>389371aa.eps.2.gif</a:t>
            </a:r>
          </a:p>
        </p:txBody>
      </p:sp>
      <p:pic>
        <p:nvPicPr>
          <p:cNvPr id="79877" name="Picture 5">
            <a:extLst>
              <a:ext uri="{FF2B5EF4-FFF2-40B4-BE49-F238E27FC236}">
                <a16:creationId xmlns:a16="http://schemas.microsoft.com/office/drawing/2014/main" id="{7D2F08FB-4870-40B8-9B9E-2F51B71FE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4248150" cy="42037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fade">
                                      <p:cBhvr>
                                        <p:cTn id="7" dur="10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a:extLst>
              <a:ext uri="{FF2B5EF4-FFF2-40B4-BE49-F238E27FC236}">
                <a16:creationId xmlns:a16="http://schemas.microsoft.com/office/drawing/2014/main" id="{23852588-9C92-40A0-9E7E-B75CF4527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796653"/>
            <a:ext cx="4611687" cy="3263900"/>
          </a:xfrm>
          <a:prstGeom prst="rect">
            <a:avLst/>
          </a:prstGeom>
          <a:noFill/>
          <a:extLst>
            <a:ext uri="{909E8E84-426E-40DD-AFC4-6F175D3DCCD1}">
              <a14:hiddenFill xmlns:a14="http://schemas.microsoft.com/office/drawing/2010/main">
                <a:solidFill>
                  <a:srgbClr val="FFFFFF"/>
                </a:solidFill>
              </a14:hiddenFill>
            </a:ext>
          </a:extLst>
        </p:spPr>
      </p:pic>
      <p:sp>
        <p:nvSpPr>
          <p:cNvPr id="93186" name="Rectangle 2">
            <a:extLst>
              <a:ext uri="{FF2B5EF4-FFF2-40B4-BE49-F238E27FC236}">
                <a16:creationId xmlns:a16="http://schemas.microsoft.com/office/drawing/2014/main" id="{C480CA8C-D133-40D1-B871-9FA714E7F366}"/>
              </a:ext>
            </a:extLst>
          </p:cNvPr>
          <p:cNvSpPr>
            <a:spLocks noGrp="1" noChangeArrowheads="1"/>
          </p:cNvSpPr>
          <p:nvPr>
            <p:ph type="title"/>
          </p:nvPr>
        </p:nvSpPr>
        <p:spPr>
          <a:xfrm>
            <a:off x="457200" y="222538"/>
            <a:ext cx="8229600" cy="1143000"/>
          </a:xfrm>
        </p:spPr>
        <p:txBody>
          <a:bodyPr/>
          <a:lstStyle/>
          <a:p>
            <a:pPr algn="l"/>
            <a:r>
              <a:rPr lang="it-IT" altLang="it-IT" sz="2800" dirty="0"/>
              <a:t>L’usignolo sente cambiamenti di campo magnetico per cambiare il piumaggio (ed emigrare </a:t>
            </a:r>
            <a:br>
              <a:rPr lang="it-IT" altLang="it-IT" sz="2800" dirty="0"/>
            </a:br>
            <a:r>
              <a:rPr lang="it-IT" altLang="it-IT" sz="2800" dirty="0"/>
              <a:t>dalla Svezia in settembre)</a:t>
            </a:r>
            <a:endParaRPr lang="en-US" altLang="it-IT" sz="2800" dirty="0"/>
          </a:p>
        </p:txBody>
      </p:sp>
      <p:sp>
        <p:nvSpPr>
          <p:cNvPr id="93187" name="AutoShape 3">
            <a:extLst>
              <a:ext uri="{FF2B5EF4-FFF2-40B4-BE49-F238E27FC236}">
                <a16:creationId xmlns:a16="http://schemas.microsoft.com/office/drawing/2014/main" id="{2CB33765-77DB-47A7-B63B-EFD6D7F3A3EE}"/>
              </a:ext>
            </a:extLst>
          </p:cNvPr>
          <p:cNvSpPr>
            <a:spLocks noChangeAspect="1" noChangeArrowheads="1"/>
          </p:cNvSpPr>
          <p:nvPr/>
        </p:nvSpPr>
        <p:spPr bwMode="auto">
          <a:xfrm>
            <a:off x="4433888" y="3290888"/>
            <a:ext cx="276225" cy="27622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93189" name="Picture 5">
            <a:extLst>
              <a:ext uri="{FF2B5EF4-FFF2-40B4-BE49-F238E27FC236}">
                <a16:creationId xmlns:a16="http://schemas.microsoft.com/office/drawing/2014/main" id="{1AA8F0EB-B8D9-428A-9B87-19017FA0B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26" y="2918430"/>
            <a:ext cx="7716347" cy="3717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44232477-69B3-4DDD-8FC0-2492F23B582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0825" y="1738313"/>
            <a:ext cx="2929139" cy="3202855"/>
          </a:xfrm>
          <a:noFill/>
          <a:ln/>
          <a:extLst>
            <a:ext uri="{909E8E84-426E-40DD-AFC4-6F175D3DCCD1}">
              <a14:hiddenFill xmlns:a14="http://schemas.microsoft.com/office/drawing/2010/main">
                <a:solidFill>
                  <a:srgbClr val="00B8FF"/>
                </a:solidFill>
              </a14:hiddenFill>
            </a:ext>
          </a:extLst>
        </p:spPr>
      </p:pic>
      <p:sp>
        <p:nvSpPr>
          <p:cNvPr id="80900" name="Text Box 4">
            <a:extLst>
              <a:ext uri="{FF2B5EF4-FFF2-40B4-BE49-F238E27FC236}">
                <a16:creationId xmlns:a16="http://schemas.microsoft.com/office/drawing/2014/main" id="{A488E045-07C4-445E-B4DD-C11FE2BF4AB3}"/>
              </a:ext>
            </a:extLst>
          </p:cNvPr>
          <p:cNvSpPr txBox="1">
            <a:spLocks noChangeArrowheads="1"/>
          </p:cNvSpPr>
          <p:nvPr/>
        </p:nvSpPr>
        <p:spPr bwMode="auto">
          <a:xfrm>
            <a:off x="250825" y="6178550"/>
            <a:ext cx="2743200" cy="528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spcBef>
                <a:spcPct val="50000"/>
              </a:spcBef>
              <a:buClr>
                <a:srgbClr val="000000"/>
              </a:buClr>
              <a:buSzPct val="100000"/>
              <a:buFont typeface="Times New Roman" panose="02020603050405020304" pitchFamily="18" charset="0"/>
              <a:buNone/>
            </a:pPr>
            <a:endParaRPr lang="pl-PL" altLang="it-IT" sz="1300" i="0">
              <a:solidFill>
                <a:srgbClr val="0099FF"/>
              </a:solidFill>
            </a:endParaRPr>
          </a:p>
          <a:p>
            <a:pPr hangingPunct="0">
              <a:lnSpc>
                <a:spcPct val="93000"/>
              </a:lnSpc>
              <a:spcBef>
                <a:spcPct val="50000"/>
              </a:spcBef>
              <a:buClr>
                <a:srgbClr val="000000"/>
              </a:buClr>
              <a:buSzPct val="100000"/>
              <a:buFont typeface="Times New Roman" panose="02020603050405020304" pitchFamily="18" charset="0"/>
              <a:buNone/>
            </a:pPr>
            <a:r>
              <a:rPr lang="pl-PL" altLang="it-IT" sz="1200" i="0"/>
              <a:t>Glatzmaier and Roberts 1995</a:t>
            </a:r>
            <a:endParaRPr lang="pl-PL" altLang="it-IT" sz="1300" i="0">
              <a:solidFill>
                <a:srgbClr val="FF9900"/>
              </a:solidFill>
            </a:endParaRPr>
          </a:p>
        </p:txBody>
      </p:sp>
      <p:sp>
        <p:nvSpPr>
          <p:cNvPr id="80901" name="Rectangle 5">
            <a:extLst>
              <a:ext uri="{FF2B5EF4-FFF2-40B4-BE49-F238E27FC236}">
                <a16:creationId xmlns:a16="http://schemas.microsoft.com/office/drawing/2014/main" id="{8221920B-8CB5-490D-8B3F-7A4BC41012D2}"/>
              </a:ext>
            </a:extLst>
          </p:cNvPr>
          <p:cNvSpPr>
            <a:spLocks noGrp="1" noChangeArrowheads="1"/>
          </p:cNvSpPr>
          <p:nvPr>
            <p:ph type="title"/>
          </p:nvPr>
        </p:nvSpPr>
        <p:spPr>
          <a:xfrm>
            <a:off x="395288" y="260350"/>
            <a:ext cx="8229600" cy="1143000"/>
          </a:xfrm>
        </p:spPr>
        <p:txBody>
          <a:bodyPr/>
          <a:lstStyle/>
          <a:p>
            <a:r>
              <a:rPr lang="it-IT" altLang="it-IT" sz="3200" dirty="0"/>
              <a:t>La configurazione dettagliata del campo magnetico è molto complessa</a:t>
            </a:r>
            <a:endParaRPr lang="en-US" altLang="it-IT" sz="3200" dirty="0"/>
          </a:p>
        </p:txBody>
      </p:sp>
      <p:pic>
        <p:nvPicPr>
          <p:cNvPr id="4" name="Immagine 3">
            <a:extLst>
              <a:ext uri="{FF2B5EF4-FFF2-40B4-BE49-F238E27FC236}">
                <a16:creationId xmlns:a16="http://schemas.microsoft.com/office/drawing/2014/main" id="{CC48FA4C-BC58-4A3B-8364-A329644736C2}"/>
              </a:ext>
            </a:extLst>
          </p:cNvPr>
          <p:cNvPicPr>
            <a:picLocks noChangeAspect="1"/>
          </p:cNvPicPr>
          <p:nvPr/>
        </p:nvPicPr>
        <p:blipFill>
          <a:blip r:embed="rId3"/>
          <a:stretch>
            <a:fillRect/>
          </a:stretch>
        </p:blipFill>
        <p:spPr>
          <a:xfrm>
            <a:off x="3281910" y="1763591"/>
            <a:ext cx="5671686" cy="3138667"/>
          </a:xfrm>
          <a:prstGeom prst="rect">
            <a:avLst/>
          </a:prstGeom>
        </p:spPr>
      </p:pic>
      <p:sp>
        <p:nvSpPr>
          <p:cNvPr id="9" name="Rectangle 5">
            <a:extLst>
              <a:ext uri="{FF2B5EF4-FFF2-40B4-BE49-F238E27FC236}">
                <a16:creationId xmlns:a16="http://schemas.microsoft.com/office/drawing/2014/main" id="{E652F0DE-29AF-4DF8-8DAB-AACC127626D3}"/>
              </a:ext>
            </a:extLst>
          </p:cNvPr>
          <p:cNvSpPr txBox="1">
            <a:spLocks noChangeArrowheads="1"/>
          </p:cNvSpPr>
          <p:nvPr/>
        </p:nvSpPr>
        <p:spPr bwMode="auto">
          <a:xfrm>
            <a:off x="734888" y="494116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it-IT" altLang="it-IT" sz="2000" i="0" dirty="0"/>
              <a:t>Il campo magnetico devia verso il poli i flussi di particelle elettricamente cariche, che provengono dal Sole, e che avrebbero spazzato via l’atmosfera terrestre </a:t>
            </a:r>
            <a:endParaRPr lang="en-US" altLang="it-IT" sz="2000" i="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44232477-69B3-4DDD-8FC0-2492F23B582C}"/>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2459" y="1557338"/>
            <a:ext cx="3754438" cy="4105275"/>
          </a:xfrm>
          <a:noFill/>
          <a:ln/>
          <a:extLst>
            <a:ext uri="{909E8E84-426E-40DD-AFC4-6F175D3DCCD1}">
              <a14:hiddenFill xmlns:a14="http://schemas.microsoft.com/office/drawing/2010/main">
                <a:solidFill>
                  <a:srgbClr val="00B8FF"/>
                </a:solidFill>
              </a14:hiddenFill>
            </a:ext>
          </a:extLst>
        </p:spPr>
      </p:pic>
      <p:sp>
        <p:nvSpPr>
          <p:cNvPr id="80900" name="Text Box 4">
            <a:extLst>
              <a:ext uri="{FF2B5EF4-FFF2-40B4-BE49-F238E27FC236}">
                <a16:creationId xmlns:a16="http://schemas.microsoft.com/office/drawing/2014/main" id="{A488E045-07C4-445E-B4DD-C11FE2BF4AB3}"/>
              </a:ext>
            </a:extLst>
          </p:cNvPr>
          <p:cNvSpPr txBox="1">
            <a:spLocks noChangeArrowheads="1"/>
          </p:cNvSpPr>
          <p:nvPr/>
        </p:nvSpPr>
        <p:spPr bwMode="auto">
          <a:xfrm>
            <a:off x="250825" y="6178550"/>
            <a:ext cx="2743200" cy="5286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a:defRPr>
                <a:solidFill>
                  <a:schemeClr val="tx1"/>
                </a:solidFill>
                <a:latin typeface="Arial" panose="020B0604020202020204" pitchFamily="34" charset="0"/>
                <a:cs typeface="Arial" panose="020B0604020202020204" pitchFamily="34" charset="0"/>
              </a:defRPr>
            </a:lvl1pPr>
            <a:lvl2pPr marL="414338" defTabSz="828675">
              <a:defRPr>
                <a:solidFill>
                  <a:schemeClr val="tx1"/>
                </a:solidFill>
                <a:latin typeface="Arial" panose="020B0604020202020204" pitchFamily="34" charset="0"/>
                <a:cs typeface="Arial" panose="020B0604020202020204" pitchFamily="34" charset="0"/>
              </a:defRPr>
            </a:lvl2pPr>
            <a:lvl3pPr marL="828675" defTabSz="828675">
              <a:defRPr>
                <a:solidFill>
                  <a:schemeClr val="tx1"/>
                </a:solidFill>
                <a:latin typeface="Arial" panose="020B0604020202020204" pitchFamily="34" charset="0"/>
                <a:cs typeface="Arial" panose="020B0604020202020204" pitchFamily="34" charset="0"/>
              </a:defRPr>
            </a:lvl3pPr>
            <a:lvl4pPr marL="1244600" defTabSz="828675">
              <a:defRPr>
                <a:solidFill>
                  <a:schemeClr val="tx1"/>
                </a:solidFill>
                <a:latin typeface="Arial" panose="020B0604020202020204" pitchFamily="34" charset="0"/>
                <a:cs typeface="Arial" panose="020B0604020202020204" pitchFamily="34" charset="0"/>
              </a:defRPr>
            </a:lvl4pPr>
            <a:lvl5pPr marL="1658938" defTabSz="828675">
              <a:defRPr>
                <a:solidFill>
                  <a:schemeClr val="tx1"/>
                </a:solidFill>
                <a:latin typeface="Arial" panose="020B0604020202020204" pitchFamily="34" charset="0"/>
                <a:cs typeface="Arial" panose="020B0604020202020204" pitchFamily="34" charset="0"/>
              </a:defRPr>
            </a:lvl5pPr>
            <a:lvl6pPr marL="21161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5733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0305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487738" defTabSz="82867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lnSpc>
                <a:spcPct val="93000"/>
              </a:lnSpc>
              <a:spcBef>
                <a:spcPct val="50000"/>
              </a:spcBef>
              <a:buClr>
                <a:srgbClr val="000000"/>
              </a:buClr>
              <a:buSzPct val="100000"/>
              <a:buFont typeface="Times New Roman" panose="02020603050405020304" pitchFamily="18" charset="0"/>
              <a:buNone/>
            </a:pPr>
            <a:endParaRPr lang="pl-PL" altLang="it-IT" sz="1300" i="0">
              <a:solidFill>
                <a:srgbClr val="0099FF"/>
              </a:solidFill>
            </a:endParaRPr>
          </a:p>
          <a:p>
            <a:pPr hangingPunct="0">
              <a:lnSpc>
                <a:spcPct val="93000"/>
              </a:lnSpc>
              <a:spcBef>
                <a:spcPct val="50000"/>
              </a:spcBef>
              <a:buClr>
                <a:srgbClr val="000000"/>
              </a:buClr>
              <a:buSzPct val="100000"/>
              <a:buFont typeface="Times New Roman" panose="02020603050405020304" pitchFamily="18" charset="0"/>
              <a:buNone/>
            </a:pPr>
            <a:r>
              <a:rPr lang="pl-PL" altLang="it-IT" sz="1200" i="0"/>
              <a:t>Glatzmaier and Roberts 1995</a:t>
            </a:r>
            <a:endParaRPr lang="pl-PL" altLang="it-IT" sz="1300" i="0">
              <a:solidFill>
                <a:srgbClr val="FF9900"/>
              </a:solidFill>
            </a:endParaRPr>
          </a:p>
        </p:txBody>
      </p:sp>
      <p:sp>
        <p:nvSpPr>
          <p:cNvPr id="80901" name="Rectangle 5">
            <a:extLst>
              <a:ext uri="{FF2B5EF4-FFF2-40B4-BE49-F238E27FC236}">
                <a16:creationId xmlns:a16="http://schemas.microsoft.com/office/drawing/2014/main" id="{8221920B-8CB5-490D-8B3F-7A4BC41012D2}"/>
              </a:ext>
            </a:extLst>
          </p:cNvPr>
          <p:cNvSpPr>
            <a:spLocks noGrp="1" noChangeArrowheads="1"/>
          </p:cNvSpPr>
          <p:nvPr>
            <p:ph type="title"/>
          </p:nvPr>
        </p:nvSpPr>
        <p:spPr>
          <a:xfrm>
            <a:off x="395288" y="260350"/>
            <a:ext cx="8229600" cy="1143000"/>
          </a:xfrm>
        </p:spPr>
        <p:txBody>
          <a:bodyPr/>
          <a:lstStyle/>
          <a:p>
            <a:r>
              <a:rPr lang="it-IT" altLang="it-IT" sz="3200" dirty="0"/>
              <a:t>La configurazione dettagliata del campo magnetico è molto </a:t>
            </a:r>
            <a:r>
              <a:rPr lang="it-IT" altLang="it-IT" sz="3200" dirty="0" err="1"/>
              <a:t>compessa</a:t>
            </a:r>
            <a:endParaRPr lang="en-US" altLang="it-IT" sz="3200" dirty="0"/>
          </a:p>
        </p:txBody>
      </p:sp>
      <p:pic>
        <p:nvPicPr>
          <p:cNvPr id="80902" name="Picture 6">
            <a:extLst>
              <a:ext uri="{FF2B5EF4-FFF2-40B4-BE49-F238E27FC236}">
                <a16:creationId xmlns:a16="http://schemas.microsoft.com/office/drawing/2014/main" id="{BE95282D-6C85-456E-B0C7-97C4B32E9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27" y="2066925"/>
            <a:ext cx="8893175" cy="411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491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902"/>
                                        </p:tgtEl>
                                        <p:attrNameLst>
                                          <p:attrName>style.visibility</p:attrName>
                                        </p:attrNameLst>
                                      </p:cBhvr>
                                      <p:to>
                                        <p:strVal val="visible"/>
                                      </p:to>
                                    </p:set>
                                    <p:animEffect transition="in" filter="fade">
                                      <p:cBhvr>
                                        <p:cTn id="7" dur="20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B7B1DB5-A45C-4EC3-A650-63922EC63CFA}"/>
              </a:ext>
            </a:extLst>
          </p:cNvPr>
          <p:cNvSpPr>
            <a:spLocks noGrp="1" noChangeArrowheads="1"/>
          </p:cNvSpPr>
          <p:nvPr>
            <p:ph type="title"/>
          </p:nvPr>
        </p:nvSpPr>
        <p:spPr/>
        <p:txBody>
          <a:bodyPr/>
          <a:lstStyle/>
          <a:p>
            <a:r>
              <a:rPr lang="it-IT" altLang="it-IT" sz="3600" dirty="0"/>
              <a:t>‘Anticiclone id Azzorre’ </a:t>
            </a:r>
            <a:endParaRPr lang="en-US" altLang="it-IT" sz="3600" dirty="0"/>
          </a:p>
        </p:txBody>
      </p:sp>
      <p:grpSp>
        <p:nvGrpSpPr>
          <p:cNvPr id="23556" name="Group 4">
            <a:extLst>
              <a:ext uri="{FF2B5EF4-FFF2-40B4-BE49-F238E27FC236}">
                <a16:creationId xmlns:a16="http://schemas.microsoft.com/office/drawing/2014/main" id="{4DBAFCAC-49FE-4425-BFCC-8B3316288006}"/>
              </a:ext>
            </a:extLst>
          </p:cNvPr>
          <p:cNvGrpSpPr>
            <a:grpSpLocks noChangeAspect="1"/>
          </p:cNvGrpSpPr>
          <p:nvPr/>
        </p:nvGrpSpPr>
        <p:grpSpPr bwMode="auto">
          <a:xfrm>
            <a:off x="-1548680" y="1066800"/>
            <a:ext cx="5975350" cy="2987675"/>
            <a:chOff x="1417" y="6733"/>
            <a:chExt cx="7920" cy="3960"/>
          </a:xfrm>
        </p:grpSpPr>
        <p:sp>
          <p:nvSpPr>
            <p:cNvPr id="23557" name="AutoShape 5">
              <a:extLst>
                <a:ext uri="{FF2B5EF4-FFF2-40B4-BE49-F238E27FC236}">
                  <a16:creationId xmlns:a16="http://schemas.microsoft.com/office/drawing/2014/main" id="{8EFE5BC4-638B-4C07-9A8B-13E1208D838F}"/>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3558" name="AutoShape 6">
              <a:extLst>
                <a:ext uri="{FF2B5EF4-FFF2-40B4-BE49-F238E27FC236}">
                  <a16:creationId xmlns:a16="http://schemas.microsoft.com/office/drawing/2014/main" id="{49203F9C-06A6-4FDE-8CE6-A630FF71E877}"/>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23559" name="Oval 7">
              <a:extLst>
                <a:ext uri="{FF2B5EF4-FFF2-40B4-BE49-F238E27FC236}">
                  <a16:creationId xmlns:a16="http://schemas.microsoft.com/office/drawing/2014/main" id="{2F630C53-36D6-46D6-9AA3-C227274393AF}"/>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23560" name="Line 8">
              <a:extLst>
                <a:ext uri="{FF2B5EF4-FFF2-40B4-BE49-F238E27FC236}">
                  <a16:creationId xmlns:a16="http://schemas.microsoft.com/office/drawing/2014/main" id="{92724D45-190B-423D-9ADB-0CCD9A3A9173}"/>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1" name="Line 9">
              <a:extLst>
                <a:ext uri="{FF2B5EF4-FFF2-40B4-BE49-F238E27FC236}">
                  <a16:creationId xmlns:a16="http://schemas.microsoft.com/office/drawing/2014/main" id="{006FB047-463F-4EA9-A2E9-1D2B0200D4FD}"/>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3562" name="Text Box 10">
              <a:extLst>
                <a:ext uri="{FF2B5EF4-FFF2-40B4-BE49-F238E27FC236}">
                  <a16:creationId xmlns:a16="http://schemas.microsoft.com/office/drawing/2014/main" id="{F2072C29-0B87-4BEC-A517-2D35875A38AD}"/>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23563" name="Line 11">
              <a:extLst>
                <a:ext uri="{FF2B5EF4-FFF2-40B4-BE49-F238E27FC236}">
                  <a16:creationId xmlns:a16="http://schemas.microsoft.com/office/drawing/2014/main" id="{1974B2A4-2B64-4688-BF5E-40C346DC0F2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4" name="Line 12">
              <a:extLst>
                <a:ext uri="{FF2B5EF4-FFF2-40B4-BE49-F238E27FC236}">
                  <a16:creationId xmlns:a16="http://schemas.microsoft.com/office/drawing/2014/main" id="{3442DDFE-A739-41D9-AE65-3899FDE7434F}"/>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5" name="Line 13">
              <a:extLst>
                <a:ext uri="{FF2B5EF4-FFF2-40B4-BE49-F238E27FC236}">
                  <a16:creationId xmlns:a16="http://schemas.microsoft.com/office/drawing/2014/main" id="{3F942652-3230-49BC-BF26-BD07E2B23D33}"/>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3566" name="Text Box 14">
              <a:extLst>
                <a:ext uri="{FF2B5EF4-FFF2-40B4-BE49-F238E27FC236}">
                  <a16:creationId xmlns:a16="http://schemas.microsoft.com/office/drawing/2014/main" id="{5E29AB85-3721-4003-A4FD-C15F66C6B53A}"/>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23567" name="Text Box 15">
              <a:extLst>
                <a:ext uri="{FF2B5EF4-FFF2-40B4-BE49-F238E27FC236}">
                  <a16:creationId xmlns:a16="http://schemas.microsoft.com/office/drawing/2014/main" id="{676A6FF0-9387-4A75-9DFE-DE2130368ACA}"/>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23568" name="Oval 16">
              <a:extLst>
                <a:ext uri="{FF2B5EF4-FFF2-40B4-BE49-F238E27FC236}">
                  <a16:creationId xmlns:a16="http://schemas.microsoft.com/office/drawing/2014/main" id="{8199B665-0659-48D0-8E48-0E621147E278}"/>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23569" name="Text Box 17">
              <a:extLst>
                <a:ext uri="{FF2B5EF4-FFF2-40B4-BE49-F238E27FC236}">
                  <a16:creationId xmlns:a16="http://schemas.microsoft.com/office/drawing/2014/main" id="{77620606-D9E7-42A9-8FC4-169B477763D0}"/>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23570" name="Picture 18">
            <a:extLst>
              <a:ext uri="{FF2B5EF4-FFF2-40B4-BE49-F238E27FC236}">
                <a16:creationId xmlns:a16="http://schemas.microsoft.com/office/drawing/2014/main" id="{D7B1B136-5F33-4900-BA21-39B32533B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434" y="1417638"/>
            <a:ext cx="5892566"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5">
            <a:extLst>
              <a:ext uri="{FF2B5EF4-FFF2-40B4-BE49-F238E27FC236}">
                <a16:creationId xmlns:a16="http://schemas.microsoft.com/office/drawing/2014/main" id="{6DB93AD8-3939-4C0C-AFF4-D86B51DCEC03}"/>
              </a:ext>
            </a:extLst>
          </p:cNvPr>
          <p:cNvSpPr txBox="1">
            <a:spLocks noChangeArrowheads="1"/>
          </p:cNvSpPr>
          <p:nvPr/>
        </p:nvSpPr>
        <p:spPr bwMode="auto">
          <a:xfrm>
            <a:off x="84885" y="4433970"/>
            <a:ext cx="3251434"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IT" altLang="it-IT" sz="2000" i="0" dirty="0"/>
              <a:t>Sopra Azzorre si forma alta pressione (l’aria secca è più pesante di quella umida). La forza di </a:t>
            </a:r>
            <a:r>
              <a:rPr lang="it-IT" altLang="it-IT" sz="2000" i="0" dirty="0" err="1"/>
              <a:t>Coriolis</a:t>
            </a:r>
            <a:r>
              <a:rPr lang="it-IT" altLang="it-IT" sz="2000" i="0" dirty="0"/>
              <a:t> (che è la conseguenza della rotazione delle Terra) gira i venti in senso orario, i.e. anti-ciclonico  </a:t>
            </a:r>
            <a:endParaRPr lang="en-US" altLang="it-IT" sz="2000" i="0" dirty="0"/>
          </a:p>
        </p:txBody>
      </p:sp>
      <p:sp>
        <p:nvSpPr>
          <p:cNvPr id="20" name="CasellaDiTesto 19">
            <a:extLst>
              <a:ext uri="{FF2B5EF4-FFF2-40B4-BE49-F238E27FC236}">
                <a16:creationId xmlns:a16="http://schemas.microsoft.com/office/drawing/2014/main" id="{5C113271-13A0-4A3F-A899-DB79B963F7A9}"/>
              </a:ext>
            </a:extLst>
          </p:cNvPr>
          <p:cNvSpPr txBox="1"/>
          <p:nvPr/>
        </p:nvSpPr>
        <p:spPr>
          <a:xfrm>
            <a:off x="4211960" y="6491429"/>
            <a:ext cx="5418306" cy="369332"/>
          </a:xfrm>
          <a:prstGeom prst="rect">
            <a:avLst/>
          </a:prstGeom>
          <a:noFill/>
        </p:spPr>
        <p:txBody>
          <a:bodyPr wrap="square">
            <a:spAutoFit/>
          </a:bodyPr>
          <a:lstStyle/>
          <a:p>
            <a:r>
              <a:rPr lang="it-IT" altLang="it-IT" sz="1800" i="0" dirty="0" err="1"/>
              <a:t>Screenshot</a:t>
            </a:r>
            <a:r>
              <a:rPr lang="it-IT" altLang="it-IT" sz="1800" i="0" dirty="0"/>
              <a:t> GK 13-01-2014</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A189D89-6876-4186-A46A-BA7FB65A5B64}"/>
              </a:ext>
            </a:extLst>
          </p:cNvPr>
          <p:cNvSpPr>
            <a:spLocks noGrp="1" noChangeArrowheads="1"/>
          </p:cNvSpPr>
          <p:nvPr>
            <p:ph type="title"/>
          </p:nvPr>
        </p:nvSpPr>
        <p:spPr/>
        <p:txBody>
          <a:bodyPr/>
          <a:lstStyle/>
          <a:p>
            <a:r>
              <a:rPr lang="pl-PL" altLang="it-IT" sz="3600" dirty="0"/>
              <a:t>Atmos</a:t>
            </a:r>
            <a:r>
              <a:rPr lang="it-IT" altLang="it-IT" sz="3600" dirty="0"/>
              <a:t>fera</a:t>
            </a:r>
            <a:r>
              <a:rPr lang="pl-PL" altLang="it-IT" sz="3600" dirty="0"/>
              <a:t>: Coriolis force</a:t>
            </a:r>
            <a:endParaRPr lang="en-US" altLang="it-IT" sz="3600" dirty="0"/>
          </a:p>
        </p:txBody>
      </p:sp>
      <p:grpSp>
        <p:nvGrpSpPr>
          <p:cNvPr id="54275" name="Group 3">
            <a:extLst>
              <a:ext uri="{FF2B5EF4-FFF2-40B4-BE49-F238E27FC236}">
                <a16:creationId xmlns:a16="http://schemas.microsoft.com/office/drawing/2014/main" id="{95664F08-0B76-41D7-95E2-51EA4602AB85}"/>
              </a:ext>
            </a:extLst>
          </p:cNvPr>
          <p:cNvGrpSpPr>
            <a:grpSpLocks noChangeAspect="1"/>
          </p:cNvGrpSpPr>
          <p:nvPr/>
        </p:nvGrpSpPr>
        <p:grpSpPr bwMode="auto">
          <a:xfrm>
            <a:off x="-828675" y="1125538"/>
            <a:ext cx="3744913" cy="1873250"/>
            <a:chOff x="1417" y="6733"/>
            <a:chExt cx="7920" cy="3960"/>
          </a:xfrm>
        </p:grpSpPr>
        <p:sp>
          <p:nvSpPr>
            <p:cNvPr id="54276" name="AutoShape 4">
              <a:extLst>
                <a:ext uri="{FF2B5EF4-FFF2-40B4-BE49-F238E27FC236}">
                  <a16:creationId xmlns:a16="http://schemas.microsoft.com/office/drawing/2014/main" id="{81A007C6-5113-4D76-B655-0700F55CB57B}"/>
                </a:ext>
              </a:extLst>
            </p:cNvPr>
            <p:cNvSpPr>
              <a:spLocks noChangeAspect="1" noChangeArrowheads="1"/>
            </p:cNvSpPr>
            <p:nvPr/>
          </p:nvSpPr>
          <p:spPr bwMode="auto">
            <a:xfrm>
              <a:off x="1417" y="6733"/>
              <a:ext cx="7920" cy="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54277" name="AutoShape 5">
              <a:extLst>
                <a:ext uri="{FF2B5EF4-FFF2-40B4-BE49-F238E27FC236}">
                  <a16:creationId xmlns:a16="http://schemas.microsoft.com/office/drawing/2014/main" id="{BFA79952-45BE-4C27-8D11-11C9F6889581}"/>
                </a:ext>
              </a:extLst>
            </p:cNvPr>
            <p:cNvSpPr>
              <a:spLocks noChangeArrowheads="1"/>
            </p:cNvSpPr>
            <p:nvPr/>
          </p:nvSpPr>
          <p:spPr bwMode="auto">
            <a:xfrm>
              <a:off x="3757" y="8173"/>
              <a:ext cx="1260" cy="2453"/>
            </a:xfrm>
            <a:prstGeom prst="curvedRightArrow">
              <a:avLst>
                <a:gd name="adj1" fmla="val 38937"/>
                <a:gd name="adj2" fmla="val 77873"/>
                <a:gd name="adj3" fmla="val 33333"/>
              </a:avLst>
            </a:prstGeom>
            <a:solidFill>
              <a:srgbClr val="FFFFFF"/>
            </a:solidFill>
            <a:ln w="9525">
              <a:solidFill>
                <a:srgbClr val="000000"/>
              </a:solidFill>
              <a:miter lim="800000"/>
              <a:headEnd/>
              <a:tailEnd/>
            </a:ln>
          </p:spPr>
          <p:txBody>
            <a:bodyPr/>
            <a:lstStyle/>
            <a:p>
              <a:endParaRPr lang="it-IT"/>
            </a:p>
          </p:txBody>
        </p:sp>
        <p:sp>
          <p:nvSpPr>
            <p:cNvPr id="54278" name="Oval 6">
              <a:extLst>
                <a:ext uri="{FF2B5EF4-FFF2-40B4-BE49-F238E27FC236}">
                  <a16:creationId xmlns:a16="http://schemas.microsoft.com/office/drawing/2014/main" id="{8BEE8228-6128-4ED8-B42D-897F7A206252}"/>
                </a:ext>
              </a:extLst>
            </p:cNvPr>
            <p:cNvSpPr>
              <a:spLocks noChangeAspect="1" noChangeArrowheads="1"/>
            </p:cNvSpPr>
            <p:nvPr/>
          </p:nvSpPr>
          <p:spPr bwMode="auto">
            <a:xfrm>
              <a:off x="4837" y="7813"/>
              <a:ext cx="2835" cy="2835"/>
            </a:xfrm>
            <a:prstGeom prst="ellipse">
              <a:avLst/>
            </a:prstGeom>
            <a:solidFill>
              <a:srgbClr val="00FFFF"/>
            </a:solidFill>
            <a:ln w="9525">
              <a:solidFill>
                <a:srgbClr val="000000"/>
              </a:solidFill>
              <a:round/>
              <a:headEnd/>
              <a:tailEnd/>
            </a:ln>
          </p:spPr>
          <p:txBody>
            <a:bodyPr/>
            <a:lstStyle/>
            <a:p>
              <a:endParaRPr lang="it-IT"/>
            </a:p>
          </p:txBody>
        </p:sp>
        <p:sp>
          <p:nvSpPr>
            <p:cNvPr id="54279" name="Line 7">
              <a:extLst>
                <a:ext uri="{FF2B5EF4-FFF2-40B4-BE49-F238E27FC236}">
                  <a16:creationId xmlns:a16="http://schemas.microsoft.com/office/drawing/2014/main" id="{F7166C05-D84D-4C24-87E2-FD1E1F1761E2}"/>
                </a:ext>
              </a:extLst>
            </p:cNvPr>
            <p:cNvSpPr>
              <a:spLocks noChangeShapeType="1"/>
            </p:cNvSpPr>
            <p:nvPr/>
          </p:nvSpPr>
          <p:spPr bwMode="auto">
            <a:xfrm flipV="1">
              <a:off x="6277" y="7093"/>
              <a:ext cx="1" cy="90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0" name="Line 8">
              <a:extLst>
                <a:ext uri="{FF2B5EF4-FFF2-40B4-BE49-F238E27FC236}">
                  <a16:creationId xmlns:a16="http://schemas.microsoft.com/office/drawing/2014/main" id="{4FA4954E-0AF2-45AA-9E8A-A72899DCFA39}"/>
                </a:ext>
              </a:extLst>
            </p:cNvPr>
            <p:cNvSpPr>
              <a:spLocks noChangeShapeType="1"/>
            </p:cNvSpPr>
            <p:nvPr/>
          </p:nvSpPr>
          <p:spPr bwMode="auto">
            <a:xfrm>
              <a:off x="6277" y="6733"/>
              <a:ext cx="0" cy="3915"/>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54281" name="Text Box 9">
              <a:extLst>
                <a:ext uri="{FF2B5EF4-FFF2-40B4-BE49-F238E27FC236}">
                  <a16:creationId xmlns:a16="http://schemas.microsoft.com/office/drawing/2014/main" id="{88E8EE31-E9FD-44CD-B943-8254D9A47D20}"/>
                </a:ext>
              </a:extLst>
            </p:cNvPr>
            <p:cNvSpPr txBox="1">
              <a:spLocks noChangeArrowheads="1"/>
            </p:cNvSpPr>
            <p:nvPr/>
          </p:nvSpPr>
          <p:spPr bwMode="auto">
            <a:xfrm>
              <a:off x="5917" y="72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sp>
          <p:nvSpPr>
            <p:cNvPr id="54282" name="Line 10">
              <a:extLst>
                <a:ext uri="{FF2B5EF4-FFF2-40B4-BE49-F238E27FC236}">
                  <a16:creationId xmlns:a16="http://schemas.microsoft.com/office/drawing/2014/main" id="{8CAF82CB-5E83-4E93-A94D-04790E8E73CB}"/>
                </a:ext>
              </a:extLst>
            </p:cNvPr>
            <p:cNvSpPr>
              <a:spLocks noChangeShapeType="1"/>
            </p:cNvSpPr>
            <p:nvPr/>
          </p:nvSpPr>
          <p:spPr bwMode="auto">
            <a:xfrm flipV="1">
              <a:off x="5377" y="8353"/>
              <a:ext cx="720" cy="1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3" name="Line 11">
              <a:extLst>
                <a:ext uri="{FF2B5EF4-FFF2-40B4-BE49-F238E27FC236}">
                  <a16:creationId xmlns:a16="http://schemas.microsoft.com/office/drawing/2014/main" id="{97246FA5-7D14-4EF8-83A2-531D48F5FE2E}"/>
                </a:ext>
              </a:extLst>
            </p:cNvPr>
            <p:cNvSpPr>
              <a:spLocks noChangeShapeType="1"/>
            </p:cNvSpPr>
            <p:nvPr/>
          </p:nvSpPr>
          <p:spPr bwMode="auto">
            <a:xfrm flipV="1">
              <a:off x="5377" y="8533"/>
              <a:ext cx="1" cy="9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4" name="Line 12">
              <a:extLst>
                <a:ext uri="{FF2B5EF4-FFF2-40B4-BE49-F238E27FC236}">
                  <a16:creationId xmlns:a16="http://schemas.microsoft.com/office/drawing/2014/main" id="{DE3B1616-69E9-4360-9455-C288D4C60A80}"/>
                </a:ext>
              </a:extLst>
            </p:cNvPr>
            <p:cNvSpPr>
              <a:spLocks noChangeShapeType="1"/>
            </p:cNvSpPr>
            <p:nvPr/>
          </p:nvSpPr>
          <p:spPr bwMode="auto">
            <a:xfrm>
              <a:off x="5364" y="9433"/>
              <a:ext cx="1453" cy="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4285" name="Text Box 13">
              <a:extLst>
                <a:ext uri="{FF2B5EF4-FFF2-40B4-BE49-F238E27FC236}">
                  <a16:creationId xmlns:a16="http://schemas.microsoft.com/office/drawing/2014/main" id="{CF1D87F6-F221-4B06-B2F6-8F36CC5C187C}"/>
                </a:ext>
              </a:extLst>
            </p:cNvPr>
            <p:cNvSpPr txBox="1">
              <a:spLocks noChangeArrowheads="1"/>
            </p:cNvSpPr>
            <p:nvPr/>
          </p:nvSpPr>
          <p:spPr bwMode="auto">
            <a:xfrm>
              <a:off x="5587" y="8323"/>
              <a:ext cx="72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latin typeface="Times New Roman" panose="02020603050405020304" pitchFamily="18" charset="0"/>
                </a:rPr>
                <a:t>v</a:t>
              </a:r>
              <a:endParaRPr lang="en-US" altLang="it-IT" i="0"/>
            </a:p>
          </p:txBody>
        </p:sp>
        <p:sp>
          <p:nvSpPr>
            <p:cNvPr id="54286" name="Text Box 14">
              <a:extLst>
                <a:ext uri="{FF2B5EF4-FFF2-40B4-BE49-F238E27FC236}">
                  <a16:creationId xmlns:a16="http://schemas.microsoft.com/office/drawing/2014/main" id="{A4D4C610-958D-4AAF-B3D5-A669E6F8770B}"/>
                </a:ext>
              </a:extLst>
            </p:cNvPr>
            <p:cNvSpPr txBox="1">
              <a:spLocks noChangeArrowheads="1"/>
            </p:cNvSpPr>
            <p:nvPr/>
          </p:nvSpPr>
          <p:spPr bwMode="auto">
            <a:xfrm>
              <a:off x="5401" y="907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i="0">
                  <a:solidFill>
                    <a:srgbClr val="FF0000"/>
                  </a:solidFill>
                  <a:latin typeface="Times New Roman" panose="02020603050405020304" pitchFamily="18" charset="0"/>
                </a:rPr>
                <a:t>-2</a:t>
              </a:r>
              <a:r>
                <a:rPr lang="pl-PL" altLang="it-IT" sz="1200" b="1" i="0">
                  <a:solidFill>
                    <a:srgbClr val="FF0000"/>
                  </a:solidFill>
                  <a:latin typeface="Times New Roman" panose="02020603050405020304" pitchFamily="18" charset="0"/>
                </a:rPr>
                <a:t>Ω×v</a:t>
              </a:r>
              <a:endParaRPr lang="en-US" altLang="it-IT" i="0"/>
            </a:p>
          </p:txBody>
        </p:sp>
        <p:sp>
          <p:nvSpPr>
            <p:cNvPr id="54287" name="Oval 15">
              <a:extLst>
                <a:ext uri="{FF2B5EF4-FFF2-40B4-BE49-F238E27FC236}">
                  <a16:creationId xmlns:a16="http://schemas.microsoft.com/office/drawing/2014/main" id="{A9E7057C-3721-4884-9D12-1C94F29CB60D}"/>
                </a:ext>
              </a:extLst>
            </p:cNvPr>
            <p:cNvSpPr>
              <a:spLocks noChangeAspect="1" noChangeArrowheads="1"/>
            </p:cNvSpPr>
            <p:nvPr/>
          </p:nvSpPr>
          <p:spPr bwMode="auto">
            <a:xfrm>
              <a:off x="4826" y="8661"/>
              <a:ext cx="2835" cy="1229"/>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54288" name="Text Box 16">
              <a:extLst>
                <a:ext uri="{FF2B5EF4-FFF2-40B4-BE49-F238E27FC236}">
                  <a16:creationId xmlns:a16="http://schemas.microsoft.com/office/drawing/2014/main" id="{11D63E8F-EC58-426D-8FBA-88FA4FEDB495}"/>
                </a:ext>
              </a:extLst>
            </p:cNvPr>
            <p:cNvSpPr txBox="1">
              <a:spLocks noChangeArrowheads="1"/>
            </p:cNvSpPr>
            <p:nvPr/>
          </p:nvSpPr>
          <p:spPr bwMode="auto">
            <a:xfrm>
              <a:off x="4987" y="8863"/>
              <a:ext cx="1440" cy="1440"/>
            </a:xfrm>
            <a:prstGeom prst="rect">
              <a:avLst/>
            </a:prstGeom>
            <a:solidFill>
              <a:srgbClr val="FFFFFF">
                <a:alpha val="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pl-PL" altLang="it-IT" sz="1200" b="1" i="0">
                  <a:solidFill>
                    <a:srgbClr val="0000FF"/>
                  </a:solidFill>
                  <a:latin typeface="Times New Roman" panose="02020603050405020304" pitchFamily="18" charset="0"/>
                </a:rPr>
                <a:t>Ω</a:t>
              </a:r>
              <a:endParaRPr lang="en-US" altLang="it-IT" i="0"/>
            </a:p>
          </p:txBody>
        </p:sp>
      </p:grpSp>
      <p:pic>
        <p:nvPicPr>
          <p:cNvPr id="54290" name="Picture 18">
            <a:extLst>
              <a:ext uri="{FF2B5EF4-FFF2-40B4-BE49-F238E27FC236}">
                <a16:creationId xmlns:a16="http://schemas.microsoft.com/office/drawing/2014/main" id="{7B84B6AB-DE36-4B88-80C8-C886584E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2298700"/>
            <a:ext cx="5694362" cy="4470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a:extLst>
              <a:ext uri="{FF2B5EF4-FFF2-40B4-BE49-F238E27FC236}">
                <a16:creationId xmlns:a16="http://schemas.microsoft.com/office/drawing/2014/main" id="{86B88F7D-1213-407C-8133-0A851B3170BE}"/>
              </a:ext>
            </a:extLst>
          </p:cNvPr>
          <p:cNvSpPr txBox="1">
            <a:spLocks noChangeArrowheads="1"/>
          </p:cNvSpPr>
          <p:nvPr/>
        </p:nvSpPr>
        <p:spPr bwMode="auto">
          <a:xfrm>
            <a:off x="168438" y="4433970"/>
            <a:ext cx="3251434" cy="19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l"/>
            <a:r>
              <a:rPr lang="it-CH" altLang="it-IT" sz="2000" i="0" dirty="0"/>
              <a:t>Invece</a:t>
            </a:r>
            <a:r>
              <a:rPr lang="en-US" altLang="it-IT" sz="2000" i="0" dirty="0"/>
              <a:t> </a:t>
            </a:r>
            <a:r>
              <a:rPr lang="it-IT" altLang="it-IT" sz="2000" i="0" dirty="0"/>
              <a:t>il ciclone, gira in senso anti-orario (sul emisfero Nord</a:t>
            </a:r>
            <a:r>
              <a:rPr lang="en-US" altLang="it-IT" sz="2000" i="0" dirty="0"/>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8587C3-B676-4359-9423-41B86B6572A8}"/>
              </a:ext>
            </a:extLst>
          </p:cNvPr>
          <p:cNvSpPr>
            <a:spLocks noGrp="1"/>
          </p:cNvSpPr>
          <p:nvPr>
            <p:ph type="title" idx="4294967295"/>
          </p:nvPr>
        </p:nvSpPr>
        <p:spPr>
          <a:xfrm>
            <a:off x="457200" y="6021388"/>
            <a:ext cx="8229600" cy="836612"/>
          </a:xfrm>
        </p:spPr>
        <p:txBody>
          <a:bodyPr>
            <a:normAutofit/>
          </a:bodyPr>
          <a:lstStyle/>
          <a:p>
            <a:r>
              <a:rPr lang="it-IT" altLang="it-IT" sz="2400" dirty="0">
                <a:solidFill>
                  <a:srgbClr val="0000FF"/>
                </a:solidFill>
              </a:rPr>
              <a:t>U</a:t>
            </a:r>
            <a:r>
              <a:rPr lang="pl-PL" altLang="it-IT" sz="2400" dirty="0">
                <a:solidFill>
                  <a:srgbClr val="0000FF"/>
                </a:solidFill>
              </a:rPr>
              <a:t>ragan</a:t>
            </a:r>
            <a:r>
              <a:rPr lang="it-IT" altLang="it-IT" sz="2400" dirty="0">
                <a:solidFill>
                  <a:srgbClr val="0000FF"/>
                </a:solidFill>
              </a:rPr>
              <a:t>o</a:t>
            </a:r>
            <a:r>
              <a:rPr lang="pl-PL" altLang="it-IT" sz="2400" dirty="0">
                <a:solidFill>
                  <a:srgbClr val="0000FF"/>
                </a:solidFill>
              </a:rPr>
              <a:t> Isabel </a:t>
            </a:r>
            <a:r>
              <a:rPr lang="it-IT" altLang="it-IT" sz="2400" dirty="0">
                <a:solidFill>
                  <a:srgbClr val="0000FF"/>
                </a:solidFill>
              </a:rPr>
              <a:t>visto dallo spazio, ha devastato la costa Est degli USA nel Settembre 2003</a:t>
            </a:r>
            <a:r>
              <a:rPr lang="pl-PL" altLang="it-IT" sz="2400" dirty="0">
                <a:solidFill>
                  <a:srgbClr val="0000FF"/>
                </a:solidFill>
              </a:rPr>
              <a:t>.</a:t>
            </a:r>
          </a:p>
        </p:txBody>
      </p:sp>
      <p:pic>
        <p:nvPicPr>
          <p:cNvPr id="27651" name="Obraz 2" descr="NGfot22.jpg">
            <a:extLst>
              <a:ext uri="{FF2B5EF4-FFF2-40B4-BE49-F238E27FC236}">
                <a16:creationId xmlns:a16="http://schemas.microsoft.com/office/drawing/2014/main" id="{EC46ED69-33EF-43BE-8C31-076E3C5AF6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załka zakrzywiona w prawo 3">
            <a:extLst>
              <a:ext uri="{FF2B5EF4-FFF2-40B4-BE49-F238E27FC236}">
                <a16:creationId xmlns:a16="http://schemas.microsoft.com/office/drawing/2014/main" id="{39517AC9-FAE7-47E9-8C15-1028EFDB6382}"/>
              </a:ext>
            </a:extLst>
          </p:cNvPr>
          <p:cNvSpPr/>
          <p:nvPr/>
        </p:nvSpPr>
        <p:spPr>
          <a:xfrm>
            <a:off x="2700338" y="3500438"/>
            <a:ext cx="1008062" cy="2305050"/>
          </a:xfrm>
          <a:prstGeom prst="curved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style.rotation</p:attrName>
                                        </p:attrNameLst>
                                      </p:cBhvr>
                                      <p:tavLst>
                                        <p:tav tm="0">
                                          <p:val>
                                            <p:fltVal val="90"/>
                                          </p:val>
                                        </p:tav>
                                        <p:tav tm="100000">
                                          <p:val>
                                            <p:fltVal val="0"/>
                                          </p:val>
                                        </p:tav>
                                      </p:tavLst>
                                    </p:anim>
                                    <p:animEffect transition="in" filter="fade">
                                      <p:cBhvr>
                                        <p:cTn id="10" dur="1000"/>
                                        <p:tgtEl>
                                          <p:spTgt spid="276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E0952BA-AA9E-4A1D-8D63-280B814AB2E6}"/>
              </a:ext>
            </a:extLst>
          </p:cNvPr>
          <p:cNvSpPr>
            <a:spLocks noGrp="1" noChangeArrowheads="1"/>
          </p:cNvSpPr>
          <p:nvPr>
            <p:ph type="title"/>
          </p:nvPr>
        </p:nvSpPr>
        <p:spPr/>
        <p:txBody>
          <a:bodyPr/>
          <a:lstStyle/>
          <a:p>
            <a:r>
              <a:rPr lang="pl-PL" altLang="it-IT" sz="3600"/>
              <a:t>Atmosphere: Coriolis force</a:t>
            </a:r>
            <a:endParaRPr lang="en-US" altLang="it-IT" sz="3600"/>
          </a:p>
        </p:txBody>
      </p:sp>
      <p:pic>
        <p:nvPicPr>
          <p:cNvPr id="55314" name="Picture 18" descr=" ">
            <a:extLst>
              <a:ext uri="{FF2B5EF4-FFF2-40B4-BE49-F238E27FC236}">
                <a16:creationId xmlns:a16="http://schemas.microsoft.com/office/drawing/2014/main" id="{F2F7CDD0-D037-41CB-937F-4726267B3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68413"/>
            <a:ext cx="4400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a:extLst>
              <a:ext uri="{FF2B5EF4-FFF2-40B4-BE49-F238E27FC236}">
                <a16:creationId xmlns:a16="http://schemas.microsoft.com/office/drawing/2014/main" id="{28F68347-468F-4CEF-AD29-961863DCE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557338"/>
            <a:ext cx="35083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DBBE25A2-CB7C-4B03-8348-736CF2F64537}"/>
              </a:ext>
            </a:extLst>
          </p:cNvPr>
          <p:cNvSpPr txBox="1"/>
          <p:nvPr/>
        </p:nvSpPr>
        <p:spPr>
          <a:xfrm>
            <a:off x="457201" y="5229200"/>
            <a:ext cx="3827462" cy="1200329"/>
          </a:xfrm>
          <a:prstGeom prst="rect">
            <a:avLst/>
          </a:prstGeom>
          <a:noFill/>
        </p:spPr>
        <p:txBody>
          <a:bodyPr wrap="square" rtlCol="0">
            <a:spAutoFit/>
          </a:bodyPr>
          <a:lstStyle/>
          <a:p>
            <a:r>
              <a:rPr lang="it-IT" sz="2400" i="0" dirty="0"/>
              <a:t>Sopra Australia (emisfero Sud), i cicloni girano in senso orario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5315"/>
                                        </p:tgtEl>
                                        <p:attrNameLst>
                                          <p:attrName>style.visibility</p:attrName>
                                        </p:attrNameLst>
                                      </p:cBhvr>
                                      <p:to>
                                        <p:strVal val="visible"/>
                                      </p:to>
                                    </p:set>
                                    <p:anim calcmode="lin" valueType="num">
                                      <p:cBhvr>
                                        <p:cTn id="7" dur="1000" fill="hold"/>
                                        <p:tgtEl>
                                          <p:spTgt spid="55315"/>
                                        </p:tgtEl>
                                        <p:attrNameLst>
                                          <p:attrName>ppt_w</p:attrName>
                                        </p:attrNameLst>
                                      </p:cBhvr>
                                      <p:tavLst>
                                        <p:tav tm="0">
                                          <p:val>
                                            <p:fltVal val="0"/>
                                          </p:val>
                                        </p:tav>
                                        <p:tav tm="100000">
                                          <p:val>
                                            <p:strVal val="#ppt_w"/>
                                          </p:val>
                                        </p:tav>
                                      </p:tavLst>
                                    </p:anim>
                                    <p:anim calcmode="lin" valueType="num">
                                      <p:cBhvr>
                                        <p:cTn id="8" dur="1000" fill="hold"/>
                                        <p:tgtEl>
                                          <p:spTgt spid="55315"/>
                                        </p:tgtEl>
                                        <p:attrNameLst>
                                          <p:attrName>ppt_h</p:attrName>
                                        </p:attrNameLst>
                                      </p:cBhvr>
                                      <p:tavLst>
                                        <p:tav tm="0">
                                          <p:val>
                                            <p:fltVal val="0"/>
                                          </p:val>
                                        </p:tav>
                                        <p:tav tm="100000">
                                          <p:val>
                                            <p:strVal val="#ppt_h"/>
                                          </p:val>
                                        </p:tav>
                                      </p:tavLst>
                                    </p:anim>
                                    <p:anim calcmode="lin" valueType="num">
                                      <p:cBhvr>
                                        <p:cTn id="9" dur="1000" fill="hold"/>
                                        <p:tgtEl>
                                          <p:spTgt spid="55315"/>
                                        </p:tgtEl>
                                        <p:attrNameLst>
                                          <p:attrName>style.rotation</p:attrName>
                                        </p:attrNameLst>
                                      </p:cBhvr>
                                      <p:tavLst>
                                        <p:tav tm="0">
                                          <p:val>
                                            <p:fltVal val="360"/>
                                          </p:val>
                                        </p:tav>
                                        <p:tav tm="100000">
                                          <p:val>
                                            <p:fltVal val="0"/>
                                          </p:val>
                                        </p:tav>
                                      </p:tavLst>
                                    </p:anim>
                                    <p:animEffect transition="in" filter="fade">
                                      <p:cBhvr>
                                        <p:cTn id="10" dur="1000"/>
                                        <p:tgtEl>
                                          <p:spTgt spid="55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35A778CB-9511-40C5-BB06-09D828A8D942}"/>
              </a:ext>
            </a:extLst>
          </p:cNvPr>
          <p:cNvSpPr>
            <a:spLocks noGrp="1" noChangeArrowheads="1"/>
          </p:cNvSpPr>
          <p:nvPr>
            <p:ph type="title"/>
          </p:nvPr>
        </p:nvSpPr>
        <p:spPr/>
        <p:txBody>
          <a:bodyPr/>
          <a:lstStyle/>
          <a:p>
            <a:r>
              <a:rPr lang="it-IT" altLang="it-IT" sz="3600" dirty="0"/>
              <a:t>I tre aspetti del messaggio educativo</a:t>
            </a:r>
            <a:endParaRPr lang="pl-PL" altLang="it-IT" sz="3600" dirty="0"/>
          </a:p>
        </p:txBody>
      </p:sp>
      <p:pic>
        <p:nvPicPr>
          <p:cNvPr id="98308" name="Picture 4">
            <a:extLst>
              <a:ext uri="{FF2B5EF4-FFF2-40B4-BE49-F238E27FC236}">
                <a16:creationId xmlns:a16="http://schemas.microsoft.com/office/drawing/2014/main" id="{BC908438-ECC1-4B2B-A11C-83F868BCD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133600"/>
            <a:ext cx="3743325" cy="3255963"/>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a:extLst>
              <a:ext uri="{FF2B5EF4-FFF2-40B4-BE49-F238E27FC236}">
                <a16:creationId xmlns:a16="http://schemas.microsoft.com/office/drawing/2014/main" id="{3ED17033-3CDD-474D-B54F-3E2998F76370}"/>
              </a:ext>
            </a:extLst>
          </p:cNvPr>
          <p:cNvSpPr txBox="1">
            <a:spLocks noChangeArrowheads="1"/>
          </p:cNvSpPr>
          <p:nvPr/>
        </p:nvSpPr>
        <p:spPr bwMode="auto">
          <a:xfrm>
            <a:off x="4500563" y="2349500"/>
            <a:ext cx="441178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pl-PL" altLang="it-IT" sz="2400" i="0" dirty="0">
                <a:solidFill>
                  <a:srgbClr val="0000FF"/>
                </a:solidFill>
              </a:rPr>
              <a:t> </a:t>
            </a:r>
            <a:r>
              <a:rPr lang="it-IT" altLang="it-IT" sz="2400" i="0" dirty="0">
                <a:solidFill>
                  <a:srgbClr val="0000FF"/>
                </a:solidFill>
              </a:rPr>
              <a:t>Bambini: com’è divertente</a:t>
            </a:r>
            <a:r>
              <a:rPr lang="pl-PL" altLang="it-IT" sz="2400" i="0" dirty="0">
                <a:solidFill>
                  <a:srgbClr val="0000FF"/>
                </a:solidFill>
              </a:rPr>
              <a:t>!</a:t>
            </a:r>
          </a:p>
          <a:p>
            <a:endParaRPr lang="pl-PL" altLang="it-IT" sz="2400" i="0" dirty="0">
              <a:solidFill>
                <a:srgbClr val="0000FF"/>
              </a:solidFill>
            </a:endParaRPr>
          </a:p>
          <a:p>
            <a:pPr>
              <a:buFontTx/>
              <a:buChar char="-"/>
            </a:pPr>
            <a:r>
              <a:rPr lang="pl-PL" altLang="it-IT" sz="2400" i="0" dirty="0">
                <a:solidFill>
                  <a:srgbClr val="0000FF"/>
                </a:solidFill>
              </a:rPr>
              <a:t> </a:t>
            </a:r>
            <a:r>
              <a:rPr lang="it-IT" altLang="it-IT" sz="2400" i="0" dirty="0">
                <a:solidFill>
                  <a:srgbClr val="0000FF"/>
                </a:solidFill>
              </a:rPr>
              <a:t>Studenti</a:t>
            </a:r>
            <a:r>
              <a:rPr lang="pl-PL" altLang="it-IT" sz="2400" i="0" dirty="0">
                <a:solidFill>
                  <a:srgbClr val="0000FF"/>
                </a:solidFill>
              </a:rPr>
              <a:t>: </a:t>
            </a:r>
            <a:r>
              <a:rPr lang="it-IT" altLang="it-IT" sz="2400" i="0" dirty="0">
                <a:solidFill>
                  <a:srgbClr val="0000FF"/>
                </a:solidFill>
              </a:rPr>
              <a:t>com’è semplice</a:t>
            </a:r>
            <a:r>
              <a:rPr lang="pl-PL" altLang="it-IT" sz="2400" i="0" dirty="0">
                <a:solidFill>
                  <a:srgbClr val="0000FF"/>
                </a:solidFill>
              </a:rPr>
              <a:t>!</a:t>
            </a:r>
          </a:p>
          <a:p>
            <a:pPr>
              <a:buFontTx/>
              <a:buChar char="-"/>
            </a:pPr>
            <a:endParaRPr lang="pl-PL" altLang="it-IT" sz="2400" i="0" dirty="0">
              <a:solidFill>
                <a:srgbClr val="0000FF"/>
              </a:solidFill>
            </a:endParaRPr>
          </a:p>
          <a:p>
            <a:pPr>
              <a:buFontTx/>
              <a:buChar char="-"/>
            </a:pPr>
            <a:r>
              <a:rPr lang="pl-PL" altLang="it-IT" sz="2400" i="0" dirty="0">
                <a:solidFill>
                  <a:srgbClr val="0000FF"/>
                </a:solidFill>
              </a:rPr>
              <a:t> Scien</a:t>
            </a:r>
            <a:r>
              <a:rPr lang="it-IT" altLang="it-IT" sz="2400" i="0" dirty="0" err="1">
                <a:solidFill>
                  <a:srgbClr val="0000FF"/>
                </a:solidFill>
              </a:rPr>
              <a:t>ziati</a:t>
            </a:r>
            <a:r>
              <a:rPr lang="pl-PL" altLang="it-IT" sz="2400" i="0" dirty="0">
                <a:solidFill>
                  <a:srgbClr val="0000FF"/>
                </a:solidFill>
              </a:rPr>
              <a:t>: </a:t>
            </a:r>
            <a:r>
              <a:rPr lang="it-IT" altLang="it-IT" sz="2400" i="0" dirty="0">
                <a:solidFill>
                  <a:srgbClr val="0000FF"/>
                </a:solidFill>
              </a:rPr>
              <a:t>com’è complicato </a:t>
            </a:r>
            <a:endParaRPr lang="en-US" altLang="it-IT" sz="2400" i="0" dirty="0">
              <a:solidFill>
                <a:srgbClr val="0000FF"/>
              </a:solidFill>
            </a:endParaRPr>
          </a:p>
        </p:txBody>
      </p:sp>
      <p:sp>
        <p:nvSpPr>
          <p:cNvPr id="98310" name="Text Box 6">
            <a:extLst>
              <a:ext uri="{FF2B5EF4-FFF2-40B4-BE49-F238E27FC236}">
                <a16:creationId xmlns:a16="http://schemas.microsoft.com/office/drawing/2014/main" id="{68C5D9BB-596A-4AA0-AFDD-1E560D3854B8}"/>
              </a:ext>
            </a:extLst>
          </p:cNvPr>
          <p:cNvSpPr txBox="1">
            <a:spLocks noChangeArrowheads="1"/>
          </p:cNvSpPr>
          <p:nvPr/>
        </p:nvSpPr>
        <p:spPr bwMode="auto">
          <a:xfrm>
            <a:off x="104775" y="6184900"/>
            <a:ext cx="884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i="0"/>
              <a:t>G. Karwasz, J. Kruk, </a:t>
            </a:r>
            <a:r>
              <a:rPr lang="pl-PL" altLang="it-IT"/>
              <a:t>Idee i realizacje dydaktyki interaktywnej</a:t>
            </a:r>
            <a:r>
              <a:rPr lang="pl-PL" altLang="it-IT" i="0"/>
              <a:t>, Wyd. Nauk. UMK, 2012</a:t>
            </a:r>
            <a:endParaRPr lang="en-US" altLang="it-IT"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8309"/>
                                        </p:tgtEl>
                                        <p:attrNameLst>
                                          <p:attrName>style.visibility</p:attrName>
                                        </p:attrNameLst>
                                      </p:cBhvr>
                                      <p:to>
                                        <p:strVal val="visible"/>
                                      </p:to>
                                    </p:set>
                                    <p:anim calcmode="discrete" valueType="clr">
                                      <p:cBhvr override="childStyle">
                                        <p:cTn id="7" dur="80"/>
                                        <p:tgtEl>
                                          <p:spTgt spid="9830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8309"/>
                                        </p:tgtEl>
                                        <p:attrNameLst>
                                          <p:attrName>fillcolor</p:attrName>
                                        </p:attrNameLst>
                                      </p:cBhvr>
                                      <p:tavLst>
                                        <p:tav tm="0">
                                          <p:val>
                                            <p:clrVal>
                                              <a:schemeClr val="accent2"/>
                                            </p:clrVal>
                                          </p:val>
                                        </p:tav>
                                        <p:tav tm="50000">
                                          <p:val>
                                            <p:clrVal>
                                              <a:schemeClr val="hlink"/>
                                            </p:clrVal>
                                          </p:val>
                                        </p:tav>
                                      </p:tavLst>
                                    </p:anim>
                                    <p:set>
                                      <p:cBhvr>
                                        <p:cTn id="9" dur="80"/>
                                        <p:tgtEl>
                                          <p:spTgt spid="983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7A3DEAA-E455-40DD-AB5C-A544BBCDE7FB}"/>
              </a:ext>
            </a:extLst>
          </p:cNvPr>
          <p:cNvSpPr>
            <a:spLocks noGrp="1" noChangeArrowheads="1"/>
          </p:cNvSpPr>
          <p:nvPr>
            <p:ph type="title"/>
          </p:nvPr>
        </p:nvSpPr>
        <p:spPr/>
        <p:txBody>
          <a:bodyPr/>
          <a:lstStyle/>
          <a:p>
            <a:r>
              <a:rPr lang="it-IT" altLang="it-IT" sz="3600" dirty="0"/>
              <a:t>Venti: la Terra ruota</a:t>
            </a:r>
            <a:endParaRPr lang="en-US" altLang="it-IT" sz="3600" dirty="0"/>
          </a:p>
        </p:txBody>
      </p:sp>
      <p:pic>
        <p:nvPicPr>
          <p:cNvPr id="25618" name="Picture 18">
            <a:extLst>
              <a:ext uri="{FF2B5EF4-FFF2-40B4-BE49-F238E27FC236}">
                <a16:creationId xmlns:a16="http://schemas.microsoft.com/office/drawing/2014/main" id="{5EE2C154-21A8-4E5A-A0B9-9AEB9586A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918" y="1581150"/>
            <a:ext cx="4803999" cy="4296122"/>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a:extLst>
              <a:ext uri="{FF2B5EF4-FFF2-40B4-BE49-F238E27FC236}">
                <a16:creationId xmlns:a16="http://schemas.microsoft.com/office/drawing/2014/main" id="{A07F6E53-F392-4543-A5C9-40192C68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3" y="1557338"/>
            <a:ext cx="4362105" cy="4319934"/>
          </a:xfrm>
          <a:prstGeom prst="rect">
            <a:avLst/>
          </a:prstGeom>
          <a:noFill/>
          <a:extLst>
            <a:ext uri="{909E8E84-426E-40DD-AFC4-6F175D3DCCD1}">
              <a14:hiddenFill xmlns:a14="http://schemas.microsoft.com/office/drawing/2010/main">
                <a:solidFill>
                  <a:srgbClr val="FFFFFF"/>
                </a:solidFill>
              </a14:hiddenFill>
            </a:ext>
          </a:extLst>
        </p:spPr>
      </p:pic>
      <p:sp>
        <p:nvSpPr>
          <p:cNvPr id="25620" name="Text Box 20">
            <a:extLst>
              <a:ext uri="{FF2B5EF4-FFF2-40B4-BE49-F238E27FC236}">
                <a16:creationId xmlns:a16="http://schemas.microsoft.com/office/drawing/2014/main" id="{6B19196E-537D-48FA-AF76-F77990BE85FF}"/>
              </a:ext>
            </a:extLst>
          </p:cNvPr>
          <p:cNvSpPr txBox="1">
            <a:spLocks noChangeArrowheads="1"/>
          </p:cNvSpPr>
          <p:nvPr/>
        </p:nvSpPr>
        <p:spPr bwMode="auto">
          <a:xfrm>
            <a:off x="4903770" y="5901084"/>
            <a:ext cx="43476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00" i="0" dirty="0"/>
              <a:t>In alta troposfera: aria è in ritardo</a:t>
            </a:r>
            <a:endParaRPr lang="en-US" altLang="it-IT" sz="2200" i="0" dirty="0"/>
          </a:p>
        </p:txBody>
      </p:sp>
      <p:sp>
        <p:nvSpPr>
          <p:cNvPr id="25621" name="AutoShape 21">
            <a:extLst>
              <a:ext uri="{FF2B5EF4-FFF2-40B4-BE49-F238E27FC236}">
                <a16:creationId xmlns:a16="http://schemas.microsoft.com/office/drawing/2014/main" id="{EFAA91E6-4A81-4DFE-ACD2-83BA9AC53CA8}"/>
              </a:ext>
            </a:extLst>
          </p:cNvPr>
          <p:cNvSpPr>
            <a:spLocks noChangeArrowheads="1"/>
          </p:cNvSpPr>
          <p:nvPr/>
        </p:nvSpPr>
        <p:spPr bwMode="auto">
          <a:xfrm>
            <a:off x="6337283" y="1338609"/>
            <a:ext cx="733425" cy="1214437"/>
          </a:xfrm>
          <a:prstGeom prst="curvedRightArrow">
            <a:avLst>
              <a:gd name="adj1" fmla="val 33117"/>
              <a:gd name="adj2" fmla="val 66234"/>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623" name="Text Box 23">
            <a:extLst>
              <a:ext uri="{FF2B5EF4-FFF2-40B4-BE49-F238E27FC236}">
                <a16:creationId xmlns:a16="http://schemas.microsoft.com/office/drawing/2014/main" id="{DEA8F483-EA27-414C-9319-118C5A607B07}"/>
              </a:ext>
            </a:extLst>
          </p:cNvPr>
          <p:cNvSpPr txBox="1">
            <a:spLocks noChangeArrowheads="1"/>
          </p:cNvSpPr>
          <p:nvPr/>
        </p:nvSpPr>
        <p:spPr bwMode="auto">
          <a:xfrm>
            <a:off x="150949" y="5901084"/>
            <a:ext cx="53351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200" i="0" dirty="0"/>
              <a:t>Tropos</a:t>
            </a:r>
            <a:r>
              <a:rPr lang="it-IT" altLang="it-IT" sz="2200" i="0" dirty="0"/>
              <a:t>fera: </a:t>
            </a:r>
            <a:r>
              <a:rPr lang="it-IT" altLang="it-IT" sz="2200" i="0" dirty="0" err="1"/>
              <a:t>Alise,i</a:t>
            </a:r>
            <a:r>
              <a:rPr lang="it-IT" altLang="it-IT" sz="2200" i="0" dirty="0"/>
              <a:t> e correnti </a:t>
            </a:r>
          </a:p>
          <a:p>
            <a:r>
              <a:rPr lang="it-IT" altLang="it-IT" sz="2200" i="0" dirty="0"/>
              <a:t>opposte (in Italia da ovest) sopra i tropici </a:t>
            </a:r>
            <a:endParaRPr lang="en-US" altLang="it-IT" sz="2200" i="0" dirty="0"/>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F6A6F04-2D42-4ED2-98CB-0A3E0EC5FD83}"/>
              </a:ext>
            </a:extLst>
          </p:cNvPr>
          <p:cNvSpPr>
            <a:spLocks noGrp="1" noChangeArrowheads="1"/>
          </p:cNvSpPr>
          <p:nvPr>
            <p:ph type="title"/>
          </p:nvPr>
        </p:nvSpPr>
        <p:spPr/>
        <p:txBody>
          <a:bodyPr/>
          <a:lstStyle/>
          <a:p>
            <a:r>
              <a:rPr lang="it-IT" altLang="it-IT" sz="3200" dirty="0">
                <a:solidFill>
                  <a:schemeClr val="accent2"/>
                </a:solidFill>
              </a:rPr>
              <a:t>Qui si vedono venti caldi e freddi</a:t>
            </a:r>
            <a:endParaRPr lang="en-AU" altLang="it-IT" sz="3200" dirty="0">
              <a:solidFill>
                <a:schemeClr val="accent2"/>
              </a:solidFill>
            </a:endParaRPr>
          </a:p>
        </p:txBody>
      </p:sp>
      <p:sp>
        <p:nvSpPr>
          <p:cNvPr id="39940" name="Text Box 4">
            <a:extLst>
              <a:ext uri="{FF2B5EF4-FFF2-40B4-BE49-F238E27FC236}">
                <a16:creationId xmlns:a16="http://schemas.microsoft.com/office/drawing/2014/main" id="{81157E93-D7E2-4A1A-92DF-08CFD5CA7365}"/>
              </a:ext>
            </a:extLst>
          </p:cNvPr>
          <p:cNvSpPr txBox="1">
            <a:spLocks noChangeArrowheads="1"/>
          </p:cNvSpPr>
          <p:nvPr/>
        </p:nvSpPr>
        <p:spPr bwMode="auto">
          <a:xfrm>
            <a:off x="468313" y="6553200"/>
            <a:ext cx="8207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1400"/>
              <a:t>By KVDP - Own work, Public Domain,</a:t>
            </a:r>
            <a:r>
              <a:rPr lang="pl-PL" altLang="it-IT" sz="1400"/>
              <a:t>h </a:t>
            </a:r>
            <a:r>
              <a:rPr lang="en-AU" altLang="it-IT" sz="1400"/>
              <a:t>ttps://commons.wikimedia.org/w/index.php?curid=8158719</a:t>
            </a:r>
          </a:p>
        </p:txBody>
      </p:sp>
      <p:pic>
        <p:nvPicPr>
          <p:cNvPr id="39941" name="Picture 5">
            <a:extLst>
              <a:ext uri="{FF2B5EF4-FFF2-40B4-BE49-F238E27FC236}">
                <a16:creationId xmlns:a16="http://schemas.microsoft.com/office/drawing/2014/main" id="{8441C967-36F2-4510-B0E7-66D10C756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396288" cy="4056062"/>
          </a:xfrm>
          <a:prstGeom prst="rect">
            <a:avLst/>
          </a:prstGeom>
          <a:noFill/>
          <a:extLst>
            <a:ext uri="{909E8E84-426E-40DD-AFC4-6F175D3DCCD1}">
              <a14:hiddenFill xmlns:a14="http://schemas.microsoft.com/office/drawing/2010/main">
                <a:solidFill>
                  <a:srgbClr val="FFFFFF"/>
                </a:solidFill>
              </a14:hiddenFill>
            </a:ext>
          </a:extLst>
        </p:spPr>
      </p:pic>
      <p:sp>
        <p:nvSpPr>
          <p:cNvPr id="39942" name="Text Box 6">
            <a:extLst>
              <a:ext uri="{FF2B5EF4-FFF2-40B4-BE49-F238E27FC236}">
                <a16:creationId xmlns:a16="http://schemas.microsoft.com/office/drawing/2014/main" id="{6B29FA20-01A9-49FE-BCBD-D4338C955A4D}"/>
              </a:ext>
            </a:extLst>
          </p:cNvPr>
          <p:cNvSpPr txBox="1">
            <a:spLocks noChangeArrowheads="1"/>
          </p:cNvSpPr>
          <p:nvPr/>
        </p:nvSpPr>
        <p:spPr bwMode="auto">
          <a:xfrm>
            <a:off x="231775" y="5537200"/>
            <a:ext cx="8515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Żaglowce wiozące herbatę z Chin do Anglii czekały na wiatry ze wschodu, zwane </a:t>
            </a:r>
          </a:p>
          <a:p>
            <a:r>
              <a:rPr lang="pl-PL" altLang="it-IT"/>
              <a:t>wiatrami handlowymi („trade winds”), po polsku – pasatami. Dziś wiemy, że pasaty</a:t>
            </a:r>
          </a:p>
          <a:p>
            <a:r>
              <a:rPr lang="pl-PL" altLang="it-IT"/>
              <a:t>stanowią jedynie część globalnej cyrkulacji powietrza, na wirującej Ziemi. </a:t>
            </a:r>
            <a:endParaRPr lang="en-AU" altLang="it-IT"/>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97235DC-A37E-4BF5-9B6B-B4A473B0B990}"/>
              </a:ext>
            </a:extLst>
          </p:cNvPr>
          <p:cNvSpPr>
            <a:spLocks noGrp="1" noChangeArrowheads="1"/>
          </p:cNvSpPr>
          <p:nvPr>
            <p:ph type="title"/>
          </p:nvPr>
        </p:nvSpPr>
        <p:spPr/>
        <p:txBody>
          <a:bodyPr/>
          <a:lstStyle/>
          <a:p>
            <a:r>
              <a:rPr lang="pl-PL" altLang="it-IT" sz="3200" dirty="0"/>
              <a:t>A</a:t>
            </a:r>
            <a:r>
              <a:rPr lang="it-IT" altLang="it-IT" sz="3200" dirty="0" err="1"/>
              <a:t>llisei</a:t>
            </a:r>
            <a:r>
              <a:rPr lang="it-IT" altLang="it-IT" sz="3200" dirty="0"/>
              <a:t>: Colombo andava e tornava col vento</a:t>
            </a:r>
            <a:endParaRPr lang="en-US" altLang="it-IT" sz="3200" dirty="0"/>
          </a:p>
        </p:txBody>
      </p:sp>
      <p:sp>
        <p:nvSpPr>
          <p:cNvPr id="27654" name="Text Box 6">
            <a:extLst>
              <a:ext uri="{FF2B5EF4-FFF2-40B4-BE49-F238E27FC236}">
                <a16:creationId xmlns:a16="http://schemas.microsoft.com/office/drawing/2014/main" id="{2E35E2CC-962C-4949-8F7C-3D5B71EE5D80}"/>
              </a:ext>
            </a:extLst>
          </p:cNvPr>
          <p:cNvSpPr txBox="1">
            <a:spLocks noChangeArrowheads="1"/>
          </p:cNvSpPr>
          <p:nvPr/>
        </p:nvSpPr>
        <p:spPr bwMode="auto">
          <a:xfrm>
            <a:off x="3278234" y="4497804"/>
            <a:ext cx="530228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pl-PL" altLang="it-IT" i="0" dirty="0"/>
          </a:p>
          <a:p>
            <a:r>
              <a:rPr lang="it-IT" altLang="it-IT" sz="2400" i="0" dirty="0"/>
              <a:t>Visto che l’angolo di insolazione varia</a:t>
            </a:r>
          </a:p>
          <a:p>
            <a:r>
              <a:rPr lang="it-IT" altLang="it-IT" sz="2400" i="0" dirty="0"/>
              <a:t>gli alisei sono venti stagionali. </a:t>
            </a:r>
          </a:p>
          <a:p>
            <a:r>
              <a:rPr lang="it-IT" altLang="it-IT" sz="2400" i="0" dirty="0"/>
              <a:t>Colombo lo sapeva. </a:t>
            </a:r>
          </a:p>
        </p:txBody>
      </p:sp>
      <p:pic>
        <p:nvPicPr>
          <p:cNvPr id="27655" name="Picture 7">
            <a:extLst>
              <a:ext uri="{FF2B5EF4-FFF2-40B4-BE49-F238E27FC236}">
                <a16:creationId xmlns:a16="http://schemas.microsoft.com/office/drawing/2014/main" id="{AEE5DEA8-F869-4F96-80F2-884B037B0E9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4741" y="4435474"/>
            <a:ext cx="2808288"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a:extLst>
              <a:ext uri="{FF2B5EF4-FFF2-40B4-BE49-F238E27FC236}">
                <a16:creationId xmlns:a16="http://schemas.microsoft.com/office/drawing/2014/main" id="{FC558B6F-CF91-4734-86DE-0F06ABF6E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872" y="1384981"/>
            <a:ext cx="7327528" cy="288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E455B5E-A6DD-4B15-B838-2F4815B5EA67}"/>
              </a:ext>
            </a:extLst>
          </p:cNvPr>
          <p:cNvSpPr>
            <a:spLocks noGrp="1" noChangeArrowheads="1"/>
          </p:cNvSpPr>
          <p:nvPr>
            <p:ph type="title"/>
          </p:nvPr>
        </p:nvSpPr>
        <p:spPr>
          <a:xfrm>
            <a:off x="457200" y="231096"/>
            <a:ext cx="8229600" cy="1143000"/>
          </a:xfrm>
        </p:spPr>
        <p:txBody>
          <a:bodyPr/>
          <a:lstStyle/>
          <a:p>
            <a:r>
              <a:rPr lang="it-IT" altLang="it-IT" sz="3200" dirty="0"/>
              <a:t>I venti: il principio della continuità (e delle ruote dentate)</a:t>
            </a:r>
            <a:endParaRPr lang="en-US" altLang="it-IT" sz="3200" dirty="0"/>
          </a:p>
        </p:txBody>
      </p:sp>
      <p:pic>
        <p:nvPicPr>
          <p:cNvPr id="26628" name="Picture 4">
            <a:extLst>
              <a:ext uri="{FF2B5EF4-FFF2-40B4-BE49-F238E27FC236}">
                <a16:creationId xmlns:a16="http://schemas.microsoft.com/office/drawing/2014/main" id="{E7F59B1F-5179-44C6-9E95-5F1B28126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795588"/>
            <a:ext cx="2447925" cy="2425700"/>
          </a:xfrm>
          <a:prstGeom prst="rect">
            <a:avLst/>
          </a:prstGeom>
          <a:noFill/>
          <a:extLst>
            <a:ext uri="{909E8E84-426E-40DD-AFC4-6F175D3DCCD1}">
              <a14:hiddenFill xmlns:a14="http://schemas.microsoft.com/office/drawing/2010/main">
                <a:solidFill>
                  <a:srgbClr val="FFFFFF"/>
                </a:solidFill>
              </a14:hiddenFill>
            </a:ext>
          </a:extLst>
        </p:spPr>
      </p:pic>
      <p:sp>
        <p:nvSpPr>
          <p:cNvPr id="26631" name="Text Box 7">
            <a:extLst>
              <a:ext uri="{FF2B5EF4-FFF2-40B4-BE49-F238E27FC236}">
                <a16:creationId xmlns:a16="http://schemas.microsoft.com/office/drawing/2014/main" id="{C59FFED9-46B0-48CD-9345-4ECD5083F5E1}"/>
              </a:ext>
            </a:extLst>
          </p:cNvPr>
          <p:cNvSpPr txBox="1">
            <a:spLocks noChangeArrowheads="1"/>
          </p:cNvSpPr>
          <p:nvPr/>
        </p:nvSpPr>
        <p:spPr bwMode="auto">
          <a:xfrm>
            <a:off x="457201" y="1367145"/>
            <a:ext cx="843438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200" i="0" dirty="0"/>
              <a:t>Perché i tropici (del Cancro e del Capricorno) sono regioni</a:t>
            </a:r>
          </a:p>
          <a:p>
            <a:r>
              <a:rPr lang="it-IT" altLang="it-IT" sz="2200" i="0" dirty="0"/>
              <a:t>di ‘alta pressione’</a:t>
            </a:r>
            <a:r>
              <a:rPr lang="pl-PL" altLang="it-IT" sz="2200" i="0" dirty="0"/>
              <a:t>?</a:t>
            </a:r>
            <a:endParaRPr lang="it-IT" altLang="it-IT" sz="2200" i="0" dirty="0"/>
          </a:p>
          <a:p>
            <a:r>
              <a:rPr lang="it-IT" altLang="it-IT" sz="2200" i="0" dirty="0"/>
              <a:t>Perché l’aria secca (N</a:t>
            </a:r>
            <a:r>
              <a:rPr lang="it-IT" altLang="it-IT" sz="2200" i="0" baseline="-25000" dirty="0"/>
              <a:t>2</a:t>
            </a:r>
            <a:r>
              <a:rPr lang="it-IT" altLang="it-IT" sz="2200" i="0" dirty="0"/>
              <a:t>) ha il peso specifico (32 g/mole) maggiore che </a:t>
            </a:r>
            <a:r>
              <a:rPr lang="it-IT" altLang="it-IT" sz="2400" i="0" dirty="0"/>
              <a:t>l’aria umida (peso del H</a:t>
            </a:r>
            <a:r>
              <a:rPr lang="it-IT" altLang="it-IT" sz="2400" i="0" baseline="-25000" dirty="0"/>
              <a:t>2</a:t>
            </a:r>
            <a:r>
              <a:rPr lang="it-IT" altLang="it-IT" sz="2400" i="0" dirty="0"/>
              <a:t>O 18 g/mole). </a:t>
            </a:r>
            <a:endParaRPr lang="en-US" altLang="it-IT" i="0" dirty="0"/>
          </a:p>
        </p:txBody>
      </p:sp>
      <p:pic>
        <p:nvPicPr>
          <p:cNvPr id="26632" name="Picture 8">
            <a:extLst>
              <a:ext uri="{FF2B5EF4-FFF2-40B4-BE49-F238E27FC236}">
                <a16:creationId xmlns:a16="http://schemas.microsoft.com/office/drawing/2014/main" id="{673B83B2-4393-4AC5-A295-127445FE1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400" y="2852738"/>
            <a:ext cx="61214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9">
            <a:extLst>
              <a:ext uri="{FF2B5EF4-FFF2-40B4-BE49-F238E27FC236}">
                <a16:creationId xmlns:a16="http://schemas.microsoft.com/office/drawing/2014/main" id="{A6EACADB-D43C-40E7-BC63-BA16A03247CE}"/>
              </a:ext>
            </a:extLst>
          </p:cNvPr>
          <p:cNvSpPr txBox="1">
            <a:spLocks noChangeArrowheads="1"/>
          </p:cNvSpPr>
          <p:nvPr/>
        </p:nvSpPr>
        <p:spPr bwMode="auto">
          <a:xfrm>
            <a:off x="457200" y="5124936"/>
            <a:ext cx="82296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it-IT" i="0" dirty="0"/>
          </a:p>
          <a:p>
            <a:r>
              <a:rPr lang="it-IT" altLang="it-IT" sz="2200" i="0" dirty="0"/>
              <a:t>L’aria calda (e umida) all’equatore sale in alto. Ai tropici (per esempio Sahara) scende dalla troposfera alta l’aria fredda, cioè secca. Questa ‘ruota dentata’ si chiama la cella di Hadley.</a:t>
            </a:r>
          </a:p>
          <a:p>
            <a:r>
              <a:rPr lang="it-IT" altLang="it-IT" sz="2200" i="0" dirty="0"/>
              <a:t>Altre celle (di </a:t>
            </a:r>
            <a:r>
              <a:rPr lang="it-IT" altLang="it-IT" sz="2200" i="0" dirty="0" err="1"/>
              <a:t>Ferrel</a:t>
            </a:r>
            <a:r>
              <a:rPr lang="it-IT" altLang="it-IT" sz="2200" i="0" dirty="0"/>
              <a:t>, polare) più basse, ruotano in seguito.  </a:t>
            </a:r>
            <a:endParaRPr lang="en-US" altLang="it-IT" sz="2200" i="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a:extLst>
              <a:ext uri="{FF2B5EF4-FFF2-40B4-BE49-F238E27FC236}">
                <a16:creationId xmlns:a16="http://schemas.microsoft.com/office/drawing/2014/main" id="{F2DD3B85-25AF-40F6-A909-BB36AC44879C}"/>
              </a:ext>
            </a:extLst>
          </p:cNvPr>
          <p:cNvSpPr txBox="1">
            <a:spLocks noChangeArrowheads="1"/>
          </p:cNvSpPr>
          <p:nvPr/>
        </p:nvSpPr>
        <p:spPr bwMode="auto">
          <a:xfrm>
            <a:off x="152400" y="6328082"/>
            <a:ext cx="8839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AU" altLang="it-IT" sz="800" dirty="0"/>
              <a:t>Science Data </a:t>
            </a:r>
            <a:r>
              <a:rPr lang="en-AU" altLang="it-IT" sz="800" dirty="0" err="1"/>
              <a:t>Center</a:t>
            </a:r>
            <a:r>
              <a:rPr lang="en-AU" altLang="it-IT" sz="800" dirty="0"/>
              <a:t> (NSSDC) site has been known to host copyrighted content even though its photo gallery FAQ states that all of the images in the photo gallery are in the public domain. - http://sealevel.jpl.nasa.gov/overview/climate-climatic.html, Public Domain, https://commons.wikimedia.org/w/index.php?curid=196664</a:t>
            </a:r>
          </a:p>
        </p:txBody>
      </p:sp>
      <p:pic>
        <p:nvPicPr>
          <p:cNvPr id="40965" name="Picture 5">
            <a:extLst>
              <a:ext uri="{FF2B5EF4-FFF2-40B4-BE49-F238E27FC236}">
                <a16:creationId xmlns:a16="http://schemas.microsoft.com/office/drawing/2014/main" id="{726CDAB2-EC16-4D12-A279-8748693A5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513826"/>
            <a:ext cx="6420483" cy="5507462"/>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47ADEECB-AFA6-4986-9E9C-9DC644CCA221}"/>
              </a:ext>
            </a:extLst>
          </p:cNvPr>
          <p:cNvSpPr>
            <a:spLocks noGrp="1" noChangeArrowheads="1"/>
          </p:cNvSpPr>
          <p:nvPr>
            <p:ph type="title"/>
          </p:nvPr>
        </p:nvSpPr>
        <p:spPr>
          <a:xfrm>
            <a:off x="4572000" y="0"/>
            <a:ext cx="3836988" cy="1143000"/>
          </a:xfrm>
        </p:spPr>
        <p:txBody>
          <a:bodyPr/>
          <a:lstStyle/>
          <a:p>
            <a:r>
              <a:rPr lang="pl-PL" altLang="it-IT" sz="3200" dirty="0">
                <a:solidFill>
                  <a:schemeClr val="accent2"/>
                </a:solidFill>
              </a:rPr>
              <a:t>„</a:t>
            </a:r>
            <a:r>
              <a:rPr lang="it-IT" altLang="it-IT" sz="3200" dirty="0">
                <a:solidFill>
                  <a:schemeClr val="accent2"/>
                </a:solidFill>
              </a:rPr>
              <a:t>cella di</a:t>
            </a:r>
            <a:r>
              <a:rPr lang="pl-PL" altLang="it-IT" sz="3200" dirty="0">
                <a:solidFill>
                  <a:schemeClr val="accent2"/>
                </a:solidFill>
              </a:rPr>
              <a:t> Hadley”</a:t>
            </a:r>
            <a:endParaRPr lang="en-AU" altLang="it-IT" sz="3200" dirty="0">
              <a:solidFill>
                <a:schemeClr val="accent2"/>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CC91294B-C73B-4D2F-A2D9-B75C93EFC1DF}"/>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843716"/>
            <a:ext cx="9045575" cy="5953052"/>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a:extLst>
              <a:ext uri="{FF2B5EF4-FFF2-40B4-BE49-F238E27FC236}">
                <a16:creationId xmlns:a16="http://schemas.microsoft.com/office/drawing/2014/main" id="{9151FE78-58B8-4637-9BFB-3F1C65377314}"/>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a:t>
            </a:r>
            <a:r>
              <a:rPr lang="it-IT" altLang="it-IT" sz="3000" dirty="0"/>
              <a:t>fera - circolazione</a:t>
            </a:r>
            <a:r>
              <a:rPr lang="pl-PL" altLang="it-IT" sz="3000" dirty="0"/>
              <a:t>: </a:t>
            </a:r>
            <a:r>
              <a:rPr lang="it-IT" altLang="it-IT" sz="3000" dirty="0"/>
              <a:t>meccanismi semplici, poi in dettaglio più complicata</a:t>
            </a:r>
            <a:endParaRPr lang="en-US" altLang="it-IT" sz="3000" dirty="0"/>
          </a:p>
        </p:txBody>
      </p:sp>
    </p:spTree>
    <p:extLst>
      <p:ext uri="{BB962C8B-B14F-4D97-AF65-F5344CB8AC3E}">
        <p14:creationId xmlns:p14="http://schemas.microsoft.com/office/powerpoint/2010/main" val="3680047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20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598084C3-6AF7-41F6-BA0B-F6635AC33FC6}"/>
              </a:ext>
            </a:extLst>
          </p:cNvPr>
          <p:cNvPicPr>
            <a:picLocks noChangeAspect="1" noChangeArrowheads="1"/>
          </p:cNvPicPr>
          <p:nvPr/>
        </p:nvPicPr>
        <p:blipFill>
          <a:blip r:embed="rId2">
            <a:lum bright="8000" contrast="8000"/>
            <a:extLst>
              <a:ext uri="{28A0092B-C50C-407E-A947-70E740481C1C}">
                <a14:useLocalDpi xmlns:a14="http://schemas.microsoft.com/office/drawing/2010/main" val="0"/>
              </a:ext>
            </a:extLst>
          </a:blip>
          <a:srcRect/>
          <a:stretch>
            <a:fillRect/>
          </a:stretch>
        </p:blipFill>
        <p:spPr bwMode="auto">
          <a:xfrm>
            <a:off x="-24186" y="1313384"/>
            <a:ext cx="9016116" cy="55446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9C3FD90-0B02-44BD-9E48-96785D335F7D}"/>
              </a:ext>
            </a:extLst>
          </p:cNvPr>
          <p:cNvSpPr>
            <a:spLocks noGrp="1" noChangeArrowheads="1"/>
          </p:cNvSpPr>
          <p:nvPr>
            <p:ph type="title"/>
          </p:nvPr>
        </p:nvSpPr>
        <p:spPr>
          <a:xfrm>
            <a:off x="468313" y="0"/>
            <a:ext cx="8229600" cy="1143000"/>
          </a:xfrm>
          <a:solidFill>
            <a:schemeClr val="bg1"/>
          </a:solidFill>
        </p:spPr>
        <p:txBody>
          <a:bodyPr/>
          <a:lstStyle/>
          <a:p>
            <a:pPr algn="r"/>
            <a:r>
              <a:rPr lang="pl-PL" altLang="it-IT" sz="3000" dirty="0"/>
              <a:t>Atmos</a:t>
            </a:r>
            <a:r>
              <a:rPr lang="it-IT" altLang="it-IT" sz="3000" dirty="0"/>
              <a:t>fera - circolazione</a:t>
            </a:r>
            <a:r>
              <a:rPr lang="pl-PL" altLang="it-IT" sz="3000" dirty="0"/>
              <a:t>: </a:t>
            </a:r>
            <a:r>
              <a:rPr lang="it-IT" altLang="it-IT" sz="3000" dirty="0"/>
              <a:t>meccanismi semplici, poi in dettaglio più complicata</a:t>
            </a:r>
            <a:endParaRPr lang="en-US" altLang="it-IT" sz="3000" dirty="0"/>
          </a:p>
        </p:txBody>
      </p:sp>
      <p:sp>
        <p:nvSpPr>
          <p:cNvPr id="6" name="Text Box 6">
            <a:extLst>
              <a:ext uri="{FF2B5EF4-FFF2-40B4-BE49-F238E27FC236}">
                <a16:creationId xmlns:a16="http://schemas.microsoft.com/office/drawing/2014/main" id="{A0AD9B53-ADDA-491C-983B-E0945214D79D}"/>
              </a:ext>
            </a:extLst>
          </p:cNvPr>
          <p:cNvSpPr txBox="1">
            <a:spLocks noChangeArrowheads="1"/>
          </p:cNvSpPr>
          <p:nvPr/>
        </p:nvSpPr>
        <p:spPr bwMode="auto">
          <a:xfrm>
            <a:off x="468313" y="4437112"/>
            <a:ext cx="852361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pl-PL" altLang="it-IT" i="0" dirty="0"/>
          </a:p>
          <a:p>
            <a:r>
              <a:rPr lang="it-IT" altLang="it-IT" sz="2400" i="0" dirty="0"/>
              <a:t>Dopo aver spiegato i meccanismi (fondato i ‘pali cognitivi’), </a:t>
            </a:r>
          </a:p>
          <a:p>
            <a:r>
              <a:rPr lang="it-IT" altLang="it-IT" sz="2400" i="0" dirty="0"/>
              <a:t>torniamo a un buon libro di testo, sapendo che cosa è essenziale, e che cosa (per non esperti) – superfluo.</a:t>
            </a:r>
          </a:p>
        </p:txBody>
      </p:sp>
    </p:spTree>
    <p:extLst>
      <p:ext uri="{BB962C8B-B14F-4D97-AF65-F5344CB8AC3E}">
        <p14:creationId xmlns:p14="http://schemas.microsoft.com/office/powerpoint/2010/main" val="34862153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C0C6A3A-15A8-4254-A511-6C40B2988B90}"/>
              </a:ext>
            </a:extLst>
          </p:cNvPr>
          <p:cNvSpPr>
            <a:spLocks noGrp="1" noChangeArrowheads="1"/>
          </p:cNvSpPr>
          <p:nvPr>
            <p:ph type="title"/>
          </p:nvPr>
        </p:nvSpPr>
        <p:spPr>
          <a:xfrm>
            <a:off x="457200" y="274638"/>
            <a:ext cx="8507413" cy="1143000"/>
          </a:xfrm>
        </p:spPr>
        <p:txBody>
          <a:bodyPr/>
          <a:lstStyle/>
          <a:p>
            <a:r>
              <a:rPr lang="pl-PL" altLang="it-IT" sz="3200" dirty="0">
                <a:solidFill>
                  <a:srgbClr val="FF3300"/>
                </a:solidFill>
              </a:rPr>
              <a:t>Troposfera (&lt;10 km), Stratosfera (10-40 km), </a:t>
            </a:r>
            <a:r>
              <a:rPr lang="it-IT" altLang="it-IT" sz="3200" dirty="0">
                <a:solidFill>
                  <a:srgbClr val="FF3300"/>
                </a:solidFill>
              </a:rPr>
              <a:t>I</a:t>
            </a:r>
            <a:r>
              <a:rPr lang="pl-PL" altLang="it-IT" sz="3200" dirty="0">
                <a:solidFill>
                  <a:srgbClr val="FF3300"/>
                </a:solidFill>
              </a:rPr>
              <a:t>onosfera (40-100 km), Termosfera 100-1000</a:t>
            </a:r>
            <a:r>
              <a:rPr lang="pl-PL" altLang="it-IT" sz="4000" dirty="0"/>
              <a:t> </a:t>
            </a:r>
            <a:endParaRPr lang="en-US" altLang="it-IT" sz="4000" dirty="0"/>
          </a:p>
        </p:txBody>
      </p:sp>
      <p:pic>
        <p:nvPicPr>
          <p:cNvPr id="157699" name="Picture 3">
            <a:extLst>
              <a:ext uri="{FF2B5EF4-FFF2-40B4-BE49-F238E27FC236}">
                <a16:creationId xmlns:a16="http://schemas.microsoft.com/office/drawing/2014/main" id="{27E58A07-C6E8-48F8-BC0E-731BB0ACB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27175"/>
            <a:ext cx="5903912" cy="5229179"/>
          </a:xfrm>
          <a:prstGeom prst="rect">
            <a:avLst/>
          </a:prstGeom>
          <a:noFill/>
          <a:extLst>
            <a:ext uri="{909E8E84-426E-40DD-AFC4-6F175D3DCCD1}">
              <a14:hiddenFill xmlns:a14="http://schemas.microsoft.com/office/drawing/2010/main">
                <a:solidFill>
                  <a:srgbClr val="FFFFFF"/>
                </a:solidFill>
              </a14:hiddenFill>
            </a:ext>
          </a:extLst>
        </p:spPr>
      </p:pic>
      <p:sp>
        <p:nvSpPr>
          <p:cNvPr id="157700" name="Line 4">
            <a:extLst>
              <a:ext uri="{FF2B5EF4-FFF2-40B4-BE49-F238E27FC236}">
                <a16:creationId xmlns:a16="http://schemas.microsoft.com/office/drawing/2014/main" id="{7DE1CAF8-9B45-4C19-9505-879BD7D711B2}"/>
              </a:ext>
            </a:extLst>
          </p:cNvPr>
          <p:cNvSpPr>
            <a:spLocks noChangeShapeType="1"/>
          </p:cNvSpPr>
          <p:nvPr/>
        </p:nvSpPr>
        <p:spPr bwMode="auto">
          <a:xfrm flipV="1">
            <a:off x="42863" y="4249738"/>
            <a:ext cx="504825" cy="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57701" name="Picture 5">
            <a:extLst>
              <a:ext uri="{FF2B5EF4-FFF2-40B4-BE49-F238E27FC236}">
                <a16:creationId xmlns:a16="http://schemas.microsoft.com/office/drawing/2014/main" id="{97E84CF0-A25F-4CB5-93ED-695515943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503488" cy="2227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4CA9E7DB-802F-4658-A8B3-4E043748870C}"/>
              </a:ext>
            </a:extLst>
          </p:cNvPr>
          <p:cNvSpPr txBox="1">
            <a:spLocks noChangeArrowheads="1"/>
          </p:cNvSpPr>
          <p:nvPr/>
        </p:nvSpPr>
        <p:spPr bwMode="auto">
          <a:xfrm>
            <a:off x="5749280" y="4903594"/>
            <a:ext cx="339472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i="0" dirty="0"/>
              <a:t>L’aria è trasparente per la luce solare, così non si riscalda. In termosfera, gli atomi di N e O assorbono la luce UV (parte A),</a:t>
            </a:r>
          </a:p>
          <a:p>
            <a:r>
              <a:rPr lang="it-IT" altLang="it-IT" i="0" dirty="0"/>
              <a:t>In stratosfera l’ozono O</a:t>
            </a:r>
            <a:r>
              <a:rPr lang="it-IT" altLang="it-IT" i="0" baseline="-25000" dirty="0"/>
              <a:t>3</a:t>
            </a:r>
            <a:r>
              <a:rPr lang="it-IT" altLang="it-IT" i="0" dirty="0"/>
              <a:t> assorbe la rimanente UV (B).</a:t>
            </a:r>
            <a:endParaRPr lang="pl-PL" altLang="it-IT" i="0" dirty="0"/>
          </a:p>
        </p:txBody>
      </p:sp>
    </p:spTree>
    <p:extLst>
      <p:ext uri="{BB962C8B-B14F-4D97-AF65-F5344CB8AC3E}">
        <p14:creationId xmlns:p14="http://schemas.microsoft.com/office/powerpoint/2010/main" val="3179288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ytuł 1">
            <a:extLst>
              <a:ext uri="{FF2B5EF4-FFF2-40B4-BE49-F238E27FC236}">
                <a16:creationId xmlns:a16="http://schemas.microsoft.com/office/drawing/2014/main" id="{EF627F44-B62A-4729-81A0-E17B712A33BC}"/>
              </a:ext>
            </a:extLst>
          </p:cNvPr>
          <p:cNvSpPr>
            <a:spLocks noGrp="1"/>
          </p:cNvSpPr>
          <p:nvPr>
            <p:ph type="title" idx="4294967295"/>
          </p:nvPr>
        </p:nvSpPr>
        <p:spPr>
          <a:xfrm>
            <a:off x="457200" y="0"/>
            <a:ext cx="8229600" cy="1196975"/>
          </a:xfrm>
        </p:spPr>
        <p:txBody>
          <a:bodyPr/>
          <a:lstStyle/>
          <a:p>
            <a:r>
              <a:rPr lang="it-IT" altLang="it-IT" sz="3000" dirty="0">
                <a:solidFill>
                  <a:srgbClr val="0000FF"/>
                </a:solidFill>
              </a:rPr>
              <a:t>L’aurora boreale e un fenomeno della ionosfera, causato dal vento degli ioni dal Sole</a:t>
            </a:r>
            <a:endParaRPr lang="pl-PL" altLang="it-IT" sz="3000" dirty="0">
              <a:solidFill>
                <a:srgbClr val="0000FF"/>
              </a:solidFill>
            </a:endParaRPr>
          </a:p>
        </p:txBody>
      </p:sp>
      <p:pic>
        <p:nvPicPr>
          <p:cNvPr id="154627" name="Obraz 2" descr="20110917-aurora.jpg">
            <a:extLst>
              <a:ext uri="{FF2B5EF4-FFF2-40B4-BE49-F238E27FC236}">
                <a16:creationId xmlns:a16="http://schemas.microsoft.com/office/drawing/2014/main" id="{737332E6-3909-4D9C-AE0D-5839AEAA07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11956"/>
            <a:ext cx="7993062"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216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remove" nodeType="clickEffect">
                                  <p:stCondLst>
                                    <p:cond delay="0"/>
                                  </p:stCondLst>
                                  <p:childTnLst>
                                    <p:animEffect transition="out" filter="fade">
                                      <p:cBhvr>
                                        <p:cTn id="6" dur="1000" tmFilter="0, 0; .2, .5; .8, .5; 1, 0"/>
                                        <p:tgtEl>
                                          <p:spTgt spid="154627"/>
                                        </p:tgtEl>
                                      </p:cBhvr>
                                    </p:animEffect>
                                    <p:animScale>
                                      <p:cBhvr>
                                        <p:cTn id="7" dur="500" autoRev="1" fill="hold"/>
                                        <p:tgtEl>
                                          <p:spTgt spid="1546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F4A5A178-C318-4B7C-9820-1A59DA494230}"/>
              </a:ext>
            </a:extLst>
          </p:cNvPr>
          <p:cNvSpPr>
            <a:spLocks noGrp="1" noChangeArrowheads="1"/>
          </p:cNvSpPr>
          <p:nvPr>
            <p:ph type="title"/>
          </p:nvPr>
        </p:nvSpPr>
        <p:spPr>
          <a:xfrm>
            <a:off x="395288" y="0"/>
            <a:ext cx="8229600" cy="1143000"/>
          </a:xfrm>
        </p:spPr>
        <p:txBody>
          <a:bodyPr/>
          <a:lstStyle/>
          <a:p>
            <a:r>
              <a:rPr lang="pl-PL" altLang="it-IT" sz="3600" dirty="0">
                <a:solidFill>
                  <a:schemeClr val="accent2"/>
                </a:solidFill>
              </a:rPr>
              <a:t>C</a:t>
            </a:r>
            <a:r>
              <a:rPr lang="it-IT" altLang="it-IT" sz="3600" dirty="0" err="1">
                <a:solidFill>
                  <a:schemeClr val="accent2"/>
                </a:solidFill>
              </a:rPr>
              <a:t>ircolazione</a:t>
            </a:r>
            <a:r>
              <a:rPr lang="it-IT" altLang="it-IT" sz="3600" dirty="0">
                <a:solidFill>
                  <a:schemeClr val="accent2"/>
                </a:solidFill>
              </a:rPr>
              <a:t> oceanica</a:t>
            </a:r>
            <a:endParaRPr lang="en-AU" altLang="it-IT" sz="3600" dirty="0">
              <a:solidFill>
                <a:schemeClr val="accent2"/>
              </a:solidFill>
            </a:endParaRPr>
          </a:p>
        </p:txBody>
      </p:sp>
      <p:pic>
        <p:nvPicPr>
          <p:cNvPr id="156675" name="Picture 3">
            <a:extLst>
              <a:ext uri="{FF2B5EF4-FFF2-40B4-BE49-F238E27FC236}">
                <a16:creationId xmlns:a16="http://schemas.microsoft.com/office/drawing/2014/main" id="{9637CDD8-AA9D-4D69-94F0-85F5E9C35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08051"/>
            <a:ext cx="7259934" cy="468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6" name="Text Box 4">
            <a:extLst>
              <a:ext uri="{FF2B5EF4-FFF2-40B4-BE49-F238E27FC236}">
                <a16:creationId xmlns:a16="http://schemas.microsoft.com/office/drawing/2014/main" id="{B69B897E-14F5-403F-90B7-EE8D7B73CA37}"/>
              </a:ext>
            </a:extLst>
          </p:cNvPr>
          <p:cNvSpPr txBox="1">
            <a:spLocks noChangeArrowheads="1"/>
          </p:cNvSpPr>
          <p:nvPr/>
        </p:nvSpPr>
        <p:spPr bwMode="auto">
          <a:xfrm>
            <a:off x="0" y="5593132"/>
            <a:ext cx="84604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000" i="0" dirty="0"/>
              <a:t>Le misure della temperatura dell’oceano via satellite mostrano, che anche la circolazione oceanica è determinata dal moto rotatorio della Terra: sull’equatore (velocità lineare di moto più alta) l’acqua calde fluisce da Est a Ovest. Una lingua gialla sull’emisfero Nord, dalle Caraibi verso l’Europa, è la famigerata Corrente del Golfo (</a:t>
            </a:r>
            <a:r>
              <a:rPr lang="it-IT" altLang="it-IT" sz="2000" i="0" dirty="0" err="1"/>
              <a:t>Gulf</a:t>
            </a:r>
            <a:r>
              <a:rPr lang="it-IT" altLang="it-IT" sz="2000" i="0" dirty="0"/>
              <a:t> stream) grazie alla quale l’Europa è molto di più vivibile che l’America del Nord o il Korea. </a:t>
            </a:r>
            <a:endParaRPr lang="en-AU" altLang="it-IT" sz="2000" i="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BC1508A-53CA-41C6-AC69-67CF158B4F1C}"/>
              </a:ext>
            </a:extLst>
          </p:cNvPr>
          <p:cNvSpPr>
            <a:spLocks noGrp="1" noChangeArrowheads="1"/>
          </p:cNvSpPr>
          <p:nvPr>
            <p:ph type="title"/>
          </p:nvPr>
        </p:nvSpPr>
        <p:spPr/>
        <p:txBody>
          <a:bodyPr/>
          <a:lstStyle/>
          <a:p>
            <a:r>
              <a:rPr lang="it-IT" altLang="it-IT" sz="3600" dirty="0"/>
              <a:t>1. La radioattività</a:t>
            </a:r>
            <a:endParaRPr lang="pl-PL" altLang="it-IT" sz="3600" dirty="0"/>
          </a:p>
        </p:txBody>
      </p:sp>
      <p:pic>
        <p:nvPicPr>
          <p:cNvPr id="45063" name="Picture 7">
            <a:extLst>
              <a:ext uri="{FF2B5EF4-FFF2-40B4-BE49-F238E27FC236}">
                <a16:creationId xmlns:a16="http://schemas.microsoft.com/office/drawing/2014/main" id="{D99DF831-2F9B-42AB-8976-A0042E36D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5230813" cy="4237037"/>
          </a:xfrm>
          <a:prstGeom prst="rect">
            <a:avLst/>
          </a:prstGeom>
          <a:noFill/>
          <a:extLst>
            <a:ext uri="{909E8E84-426E-40DD-AFC4-6F175D3DCCD1}">
              <a14:hiddenFill xmlns:a14="http://schemas.microsoft.com/office/drawing/2010/main">
                <a:solidFill>
                  <a:srgbClr val="FFFFFF"/>
                </a:solidFill>
              </a14:hiddenFill>
            </a:ext>
          </a:extLst>
        </p:spPr>
      </p:pic>
      <p:sp>
        <p:nvSpPr>
          <p:cNvPr id="45077" name="Text Box 21">
            <a:extLst>
              <a:ext uri="{FF2B5EF4-FFF2-40B4-BE49-F238E27FC236}">
                <a16:creationId xmlns:a16="http://schemas.microsoft.com/office/drawing/2014/main" id="{0DDEEA67-C36E-498F-99A1-5A92B87042E7}"/>
              </a:ext>
            </a:extLst>
          </p:cNvPr>
          <p:cNvSpPr txBox="1">
            <a:spLocks noChangeArrowheads="1"/>
          </p:cNvSpPr>
          <p:nvPr/>
        </p:nvSpPr>
        <p:spPr bwMode="auto">
          <a:xfrm>
            <a:off x="433807" y="5205534"/>
            <a:ext cx="608371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i="0" dirty="0"/>
              <a:t>rad</a:t>
            </a:r>
            <a:r>
              <a:rPr lang="it-IT" altLang="it-IT" i="0" dirty="0"/>
              <a:t>io</a:t>
            </a:r>
            <a:r>
              <a:rPr lang="pl-PL" altLang="it-IT" i="0" dirty="0"/>
              <a:t>  - 1600 </a:t>
            </a:r>
            <a:r>
              <a:rPr lang="it-IT" altLang="it-IT" i="0" dirty="0"/>
              <a:t>anni</a:t>
            </a:r>
            <a:r>
              <a:rPr lang="pl-PL" altLang="it-IT" i="0" dirty="0"/>
              <a:t>, </a:t>
            </a:r>
          </a:p>
          <a:p>
            <a:r>
              <a:rPr lang="pl-PL" altLang="it-IT" i="0" dirty="0"/>
              <a:t>ga</a:t>
            </a:r>
            <a:r>
              <a:rPr lang="it-IT" altLang="it-IT" i="0" dirty="0"/>
              <a:t>s</a:t>
            </a:r>
            <a:r>
              <a:rPr lang="pl-PL" altLang="it-IT" i="0" dirty="0"/>
              <a:t> radon - 3,8 </a:t>
            </a:r>
            <a:r>
              <a:rPr lang="it-IT" altLang="it-IT" i="0" dirty="0"/>
              <a:t>giorni</a:t>
            </a:r>
            <a:r>
              <a:rPr lang="pl-PL" altLang="it-IT" i="0" dirty="0"/>
              <a:t>, </a:t>
            </a:r>
          </a:p>
          <a:p>
            <a:r>
              <a:rPr lang="pl-PL" altLang="it-IT" i="0" dirty="0"/>
              <a:t>polon</a:t>
            </a:r>
            <a:r>
              <a:rPr lang="it-IT" altLang="it-IT" i="0" dirty="0"/>
              <a:t>io</a:t>
            </a:r>
            <a:r>
              <a:rPr lang="pl-PL" altLang="it-IT" i="0" dirty="0"/>
              <a:t> - 3 minut</a:t>
            </a:r>
            <a:r>
              <a:rPr lang="it-IT" altLang="it-IT" i="0" dirty="0"/>
              <a:t>i</a:t>
            </a:r>
            <a:r>
              <a:rPr lang="pl-PL" altLang="it-IT" i="0" dirty="0"/>
              <a:t>, </a:t>
            </a:r>
            <a:r>
              <a:rPr lang="it-IT" altLang="it-IT" i="0" dirty="0"/>
              <a:t>piombo (214) </a:t>
            </a:r>
            <a:r>
              <a:rPr lang="pl-PL" altLang="it-IT" i="0" dirty="0"/>
              <a:t> - 27 minut</a:t>
            </a:r>
            <a:r>
              <a:rPr lang="it-IT" altLang="it-IT" i="0" dirty="0"/>
              <a:t>i</a:t>
            </a:r>
            <a:endParaRPr lang="pl-PL" altLang="it-IT" i="0" dirty="0"/>
          </a:p>
          <a:p>
            <a:r>
              <a:rPr lang="pl-PL" altLang="it-IT" i="0" dirty="0"/>
              <a:t>bi</a:t>
            </a:r>
            <a:r>
              <a:rPr lang="it-IT" altLang="it-IT" i="0" dirty="0"/>
              <a:t>s</a:t>
            </a:r>
            <a:r>
              <a:rPr lang="pl-PL" altLang="it-IT" i="0" dirty="0"/>
              <a:t>mut</a:t>
            </a:r>
            <a:r>
              <a:rPr lang="it-IT" altLang="it-IT" i="0" dirty="0"/>
              <a:t>o</a:t>
            </a:r>
            <a:r>
              <a:rPr lang="pl-PL" altLang="it-IT" i="0" dirty="0"/>
              <a:t> - 20 minut</a:t>
            </a:r>
            <a:r>
              <a:rPr lang="it-IT" altLang="it-IT" i="0" dirty="0"/>
              <a:t>i</a:t>
            </a:r>
            <a:r>
              <a:rPr lang="pl-PL" altLang="it-IT" i="0" dirty="0"/>
              <a:t>; </a:t>
            </a:r>
            <a:r>
              <a:rPr lang="it-IT" altLang="it-IT" i="0" dirty="0"/>
              <a:t>dopo compare di nuovo</a:t>
            </a:r>
            <a:r>
              <a:rPr lang="pl-PL" altLang="it-IT" i="0" dirty="0"/>
              <a:t> </a:t>
            </a:r>
          </a:p>
          <a:p>
            <a:r>
              <a:rPr lang="pl-PL" altLang="it-IT" i="0" dirty="0"/>
              <a:t>polon</a:t>
            </a:r>
            <a:r>
              <a:rPr lang="it-IT" altLang="it-IT" i="0" dirty="0"/>
              <a:t>io (ma diverso dal precedente) </a:t>
            </a:r>
            <a:r>
              <a:rPr lang="pl-PL" altLang="it-IT" i="0" dirty="0"/>
              <a:t>16 milisekun</a:t>
            </a:r>
            <a:r>
              <a:rPr lang="it-IT" altLang="it-IT" i="0" dirty="0"/>
              <a:t>di</a:t>
            </a:r>
            <a:r>
              <a:rPr lang="pl-PL" altLang="it-IT" i="0" dirty="0"/>
              <a:t>, </a:t>
            </a:r>
            <a:r>
              <a:rPr lang="it-IT" altLang="it-IT" i="0" dirty="0"/>
              <a:t>etc. </a:t>
            </a:r>
            <a:r>
              <a:rPr lang="pl-PL" altLang="it-IT" i="0" dirty="0"/>
              <a:t> </a:t>
            </a:r>
            <a:endParaRPr lang="en-US" altLang="it-IT" i="0" dirty="0"/>
          </a:p>
        </p:txBody>
      </p:sp>
      <p:sp>
        <p:nvSpPr>
          <p:cNvPr id="45078" name="Text Box 22">
            <a:extLst>
              <a:ext uri="{FF2B5EF4-FFF2-40B4-BE49-F238E27FC236}">
                <a16:creationId xmlns:a16="http://schemas.microsoft.com/office/drawing/2014/main" id="{73929508-24AB-42DD-AC87-9DE6E9245165}"/>
              </a:ext>
            </a:extLst>
          </p:cNvPr>
          <p:cNvSpPr txBox="1">
            <a:spLocks noChangeArrowheads="1"/>
          </p:cNvSpPr>
          <p:nvPr/>
        </p:nvSpPr>
        <p:spPr bwMode="auto">
          <a:xfrm>
            <a:off x="5112391" y="1268760"/>
            <a:ext cx="397256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000" i="0" dirty="0"/>
              <a:t>La radioattività fa parte</a:t>
            </a:r>
          </a:p>
          <a:p>
            <a:r>
              <a:rPr lang="it-IT" altLang="it-IT" sz="2000" i="0" dirty="0"/>
              <a:t>del nostro ambiente, </a:t>
            </a:r>
          </a:p>
          <a:p>
            <a:r>
              <a:rPr lang="it-IT" altLang="it-IT" sz="2000" i="0" dirty="0"/>
              <a:t>sin dagli arbori della Terra</a:t>
            </a:r>
          </a:p>
          <a:p>
            <a:r>
              <a:rPr lang="it-IT" altLang="it-IT" sz="2000" i="0" dirty="0"/>
              <a:t>Uranio (radioattivo) decade </a:t>
            </a:r>
          </a:p>
          <a:p>
            <a:r>
              <a:rPr lang="it-IT" altLang="it-IT" sz="2000" i="0" dirty="0"/>
              <a:t>(degrada) in 4,5 miliardi anni</a:t>
            </a:r>
          </a:p>
          <a:p>
            <a:r>
              <a:rPr lang="it-IT" altLang="it-IT" sz="2000" i="0" dirty="0"/>
              <a:t>Però, il suo decadimento</a:t>
            </a:r>
          </a:p>
          <a:p>
            <a:r>
              <a:rPr lang="it-IT" altLang="it-IT" sz="2000" i="0" dirty="0"/>
              <a:t>è tutta una catena di reazioni,</a:t>
            </a:r>
          </a:p>
          <a:p>
            <a:r>
              <a:rPr lang="it-IT" altLang="it-IT" sz="2000" i="0" dirty="0"/>
              <a:t>di cui certe molto veloci, altre con</a:t>
            </a:r>
          </a:p>
          <a:p>
            <a:r>
              <a:rPr lang="it-IT" altLang="it-IT" sz="2000" i="0" dirty="0"/>
              <a:t>tempi ‘geologici’.</a:t>
            </a:r>
          </a:p>
          <a:p>
            <a:r>
              <a:rPr lang="it-IT" altLang="it-IT" sz="2000" i="0" dirty="0"/>
              <a:t>La catena do reazioni finisce </a:t>
            </a:r>
          </a:p>
          <a:p>
            <a:r>
              <a:rPr lang="it-IT" altLang="it-IT" sz="2000" i="0" dirty="0"/>
              <a:t>con piombo, che è stabile.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078"/>
                                        </p:tgtEl>
                                        <p:attrNameLst>
                                          <p:attrName>style.visibility</p:attrName>
                                        </p:attrNameLst>
                                      </p:cBhvr>
                                      <p:to>
                                        <p:strVal val="visible"/>
                                      </p:to>
                                    </p:set>
                                    <p:anim calcmode="lin" valueType="num">
                                      <p:cBhvr additive="base">
                                        <p:cTn id="7" dur="500" fill="hold"/>
                                        <p:tgtEl>
                                          <p:spTgt spid="45078"/>
                                        </p:tgtEl>
                                        <p:attrNameLst>
                                          <p:attrName>ppt_x</p:attrName>
                                        </p:attrNameLst>
                                      </p:cBhvr>
                                      <p:tavLst>
                                        <p:tav tm="0">
                                          <p:val>
                                            <p:strVal val="1+#ppt_w/2"/>
                                          </p:val>
                                        </p:tav>
                                        <p:tav tm="100000">
                                          <p:val>
                                            <p:strVal val="#ppt_x"/>
                                          </p:val>
                                        </p:tav>
                                      </p:tavLst>
                                    </p:anim>
                                    <p:anim calcmode="lin" valueType="num">
                                      <p:cBhvr additive="base">
                                        <p:cTn id="8" dur="500" fill="hold"/>
                                        <p:tgtEl>
                                          <p:spTgt spid="45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4D36249-91DC-42C6-BB4B-556CEF9A3320}"/>
              </a:ext>
            </a:extLst>
          </p:cNvPr>
          <p:cNvSpPr>
            <a:spLocks noGrp="1" noChangeArrowheads="1"/>
          </p:cNvSpPr>
          <p:nvPr>
            <p:ph type="title"/>
          </p:nvPr>
        </p:nvSpPr>
        <p:spPr/>
        <p:txBody>
          <a:bodyPr/>
          <a:lstStyle/>
          <a:p>
            <a:r>
              <a:rPr lang="pl-PL" altLang="it-IT" sz="3200" dirty="0"/>
              <a:t>C</a:t>
            </a:r>
            <a:r>
              <a:rPr lang="it-IT" altLang="it-IT" sz="3200" dirty="0"/>
              <a:t>orrenti oceaniche non solo seguono la rotazione ma si adattano alla costa)</a:t>
            </a:r>
            <a:endParaRPr lang="en-US" altLang="it-IT" sz="3200" dirty="0"/>
          </a:p>
        </p:txBody>
      </p:sp>
      <p:pic>
        <p:nvPicPr>
          <p:cNvPr id="57350" name="Picture 6">
            <a:extLst>
              <a:ext uri="{FF2B5EF4-FFF2-40B4-BE49-F238E27FC236}">
                <a16:creationId xmlns:a16="http://schemas.microsoft.com/office/drawing/2014/main" id="{CBFDBE4D-4C67-43C2-B212-3736B5828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455836"/>
            <a:ext cx="5565591" cy="5157192"/>
          </a:xfrm>
          <a:prstGeom prst="rect">
            <a:avLst/>
          </a:prstGeom>
          <a:noFill/>
          <a:extLst>
            <a:ext uri="{909E8E84-426E-40DD-AFC4-6F175D3DCCD1}">
              <a14:hiddenFill xmlns:a14="http://schemas.microsoft.com/office/drawing/2010/main">
                <a:solidFill>
                  <a:srgbClr val="FFFFFF"/>
                </a:solidFill>
              </a14:hiddenFill>
            </a:ext>
          </a:extLst>
        </p:spPr>
      </p:pic>
      <p:sp>
        <p:nvSpPr>
          <p:cNvPr id="57348" name="Text Box 4">
            <a:extLst>
              <a:ext uri="{FF2B5EF4-FFF2-40B4-BE49-F238E27FC236}">
                <a16:creationId xmlns:a16="http://schemas.microsoft.com/office/drawing/2014/main" id="{F8C6753C-237B-4E4A-B63B-7BF81A864A56}"/>
              </a:ext>
            </a:extLst>
          </p:cNvPr>
          <p:cNvSpPr txBox="1">
            <a:spLocks noChangeArrowheads="1"/>
          </p:cNvSpPr>
          <p:nvPr/>
        </p:nvSpPr>
        <p:spPr bwMode="auto">
          <a:xfrm>
            <a:off x="2624905" y="4581128"/>
            <a:ext cx="2559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i="0" dirty="0"/>
              <a:t> </a:t>
            </a:r>
            <a:r>
              <a:rPr lang="pl-PL" altLang="it-IT" sz="2400" i="0" dirty="0">
                <a:solidFill>
                  <a:srgbClr val="0000FF"/>
                </a:solidFill>
              </a:rPr>
              <a:t>Chile (Humboldt)</a:t>
            </a:r>
            <a:endParaRPr lang="en-US" altLang="it-IT" sz="2400" i="0" dirty="0"/>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899BD69-59FA-4916-B349-18410A6038DD}"/>
              </a:ext>
            </a:extLst>
          </p:cNvPr>
          <p:cNvSpPr>
            <a:spLocks noGrp="1" noChangeArrowheads="1"/>
          </p:cNvSpPr>
          <p:nvPr>
            <p:ph type="title"/>
          </p:nvPr>
        </p:nvSpPr>
        <p:spPr/>
        <p:txBody>
          <a:bodyPr/>
          <a:lstStyle/>
          <a:p>
            <a:r>
              <a:rPr lang="pl-PL" altLang="it-IT" sz="3600"/>
              <a:t>Wind-driven oceanic circulation</a:t>
            </a:r>
            <a:endParaRPr lang="en-US" altLang="it-IT" sz="3600"/>
          </a:p>
        </p:txBody>
      </p:sp>
      <p:pic>
        <p:nvPicPr>
          <p:cNvPr id="56326" name="Picture 6">
            <a:extLst>
              <a:ext uri="{FF2B5EF4-FFF2-40B4-BE49-F238E27FC236}">
                <a16:creationId xmlns:a16="http://schemas.microsoft.com/office/drawing/2014/main" id="{6CC05767-E66D-4412-BB30-17FA71ACE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38" y="1341438"/>
            <a:ext cx="639921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7">
            <a:extLst>
              <a:ext uri="{FF2B5EF4-FFF2-40B4-BE49-F238E27FC236}">
                <a16:creationId xmlns:a16="http://schemas.microsoft.com/office/drawing/2014/main" id="{9E2D5201-5F60-49BA-A18F-595930B2956F}"/>
              </a:ext>
            </a:extLst>
          </p:cNvPr>
          <p:cNvSpPr txBox="1">
            <a:spLocks noChangeArrowheads="1"/>
          </p:cNvSpPr>
          <p:nvPr/>
        </p:nvSpPr>
        <p:spPr bwMode="auto">
          <a:xfrm>
            <a:off x="123825" y="5661025"/>
            <a:ext cx="771236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200" i="0" dirty="0"/>
              <a:t>Emisfero Nord</a:t>
            </a:r>
            <a:r>
              <a:rPr lang="pl-PL" altLang="it-IT" sz="2200" i="0" dirty="0"/>
              <a:t>: </a:t>
            </a:r>
            <a:r>
              <a:rPr lang="it-IT" altLang="it-IT" sz="2200" i="0" dirty="0"/>
              <a:t>senso orario (</a:t>
            </a:r>
            <a:r>
              <a:rPr lang="pl-PL" altLang="it-IT" sz="2200" i="0" dirty="0">
                <a:solidFill>
                  <a:srgbClr val="FF0000"/>
                </a:solidFill>
              </a:rPr>
              <a:t>Gulf stream</a:t>
            </a:r>
            <a:r>
              <a:rPr lang="pl-PL" altLang="it-IT" sz="2200" i="0" dirty="0"/>
              <a:t>, </a:t>
            </a:r>
            <a:r>
              <a:rPr lang="pl-PL" altLang="it-IT" sz="2200" i="0" dirty="0">
                <a:solidFill>
                  <a:srgbClr val="0000FF"/>
                </a:solidFill>
              </a:rPr>
              <a:t>California</a:t>
            </a:r>
            <a:r>
              <a:rPr lang="it-IT" altLang="it-IT" sz="2200" i="0" dirty="0">
                <a:solidFill>
                  <a:srgbClr val="0000FF"/>
                </a:solidFill>
              </a:rPr>
              <a:t>)</a:t>
            </a:r>
            <a:r>
              <a:rPr lang="pl-PL" altLang="it-IT" sz="2200" i="0" dirty="0"/>
              <a:t> </a:t>
            </a:r>
          </a:p>
          <a:p>
            <a:r>
              <a:rPr lang="it-IT" altLang="it-IT" sz="2200" i="0" dirty="0"/>
              <a:t>Emisfero Sud</a:t>
            </a:r>
            <a:r>
              <a:rPr lang="pl-PL" altLang="it-IT" sz="2200" i="0" dirty="0"/>
              <a:t>: </a:t>
            </a:r>
            <a:r>
              <a:rPr lang="it-IT" altLang="it-IT" sz="2200" i="0" dirty="0"/>
              <a:t>senso anti-orario: </a:t>
            </a:r>
            <a:r>
              <a:rPr lang="pl-PL" altLang="it-IT" sz="2200" i="0" dirty="0">
                <a:solidFill>
                  <a:srgbClr val="0000FF"/>
                </a:solidFill>
              </a:rPr>
              <a:t>Chile (Humboldt), Kalahari</a:t>
            </a:r>
            <a:r>
              <a:rPr lang="pl-PL" altLang="it-IT" sz="2400" i="0" dirty="0"/>
              <a:t>)</a:t>
            </a:r>
            <a:endParaRPr lang="it-IT" altLang="it-IT" sz="2400" i="0" dirty="0"/>
          </a:p>
          <a:p>
            <a:r>
              <a:rPr lang="it-IT" altLang="it-IT" sz="2400" i="0" dirty="0"/>
              <a:t>Le correnti fredde: poca evaporazione, cioè deserti</a:t>
            </a:r>
            <a:endParaRPr lang="en-US" altLang="it-IT" sz="2400" i="0" dirty="0"/>
          </a:p>
        </p:txBody>
      </p:sp>
      <p:sp>
        <p:nvSpPr>
          <p:cNvPr id="56328" name="Text Box 8">
            <a:extLst>
              <a:ext uri="{FF2B5EF4-FFF2-40B4-BE49-F238E27FC236}">
                <a16:creationId xmlns:a16="http://schemas.microsoft.com/office/drawing/2014/main" id="{ECA7D9D7-A87E-4BF8-8873-5C63EAF39BC7}"/>
              </a:ext>
            </a:extLst>
          </p:cNvPr>
          <p:cNvSpPr txBox="1">
            <a:spLocks noChangeArrowheads="1"/>
          </p:cNvSpPr>
          <p:nvPr/>
        </p:nvSpPr>
        <p:spPr bwMode="auto">
          <a:xfrm>
            <a:off x="303213" y="6637338"/>
            <a:ext cx="7381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1000" i="0">
                <a:solidFill>
                  <a:srgbClr val="FF0000"/>
                </a:solidFill>
              </a:rPr>
              <a:t>antyzegar</a:t>
            </a:r>
            <a:endParaRPr lang="en-US" altLang="it-IT" sz="1000" i="0">
              <a:solidFill>
                <a:srgbClr val="FF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a:extLst>
              <a:ext uri="{FF2B5EF4-FFF2-40B4-BE49-F238E27FC236}">
                <a16:creationId xmlns:a16="http://schemas.microsoft.com/office/drawing/2014/main" id="{F929A586-34EF-464D-8256-50AEF369519F}"/>
              </a:ext>
            </a:extLst>
          </p:cNvPr>
          <p:cNvSpPr txBox="1">
            <a:spLocks noChangeArrowheads="1"/>
          </p:cNvSpPr>
          <p:nvPr/>
        </p:nvSpPr>
        <p:spPr bwMode="auto">
          <a:xfrm>
            <a:off x="6084888" y="6521450"/>
            <a:ext cx="2114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800" i="0">
                <a:hlinkClick r:id="rId2"/>
              </a:rPr>
              <a:t>http://wps.prenhall.com/wps/</a:t>
            </a:r>
            <a:endParaRPr lang="pl-PL" altLang="it-IT" sz="800" i="0"/>
          </a:p>
          <a:p>
            <a:r>
              <a:rPr lang="en-US" altLang="it-IT" sz="800" i="0"/>
              <a:t>media/objects/3312/3392285/blb1801.html</a:t>
            </a:r>
          </a:p>
        </p:txBody>
      </p:sp>
      <p:pic>
        <p:nvPicPr>
          <p:cNvPr id="92166" name="Picture 6">
            <a:extLst>
              <a:ext uri="{FF2B5EF4-FFF2-40B4-BE49-F238E27FC236}">
                <a16:creationId xmlns:a16="http://schemas.microsoft.com/office/drawing/2014/main" id="{C8F5D6E2-A28C-4A11-98A9-B75FC5182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933825"/>
            <a:ext cx="4105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2162" name="Rectangle 2">
            <a:extLst>
              <a:ext uri="{FF2B5EF4-FFF2-40B4-BE49-F238E27FC236}">
                <a16:creationId xmlns:a16="http://schemas.microsoft.com/office/drawing/2014/main" id="{9E762621-98CE-41A1-B3A2-36B68426BB4B}"/>
              </a:ext>
            </a:extLst>
          </p:cNvPr>
          <p:cNvSpPr>
            <a:spLocks noGrp="1" noChangeArrowheads="1"/>
          </p:cNvSpPr>
          <p:nvPr>
            <p:ph type="title"/>
          </p:nvPr>
        </p:nvSpPr>
        <p:spPr>
          <a:xfrm>
            <a:off x="-1044575" y="-171450"/>
            <a:ext cx="8229600" cy="1143000"/>
          </a:xfrm>
        </p:spPr>
        <p:txBody>
          <a:bodyPr/>
          <a:lstStyle/>
          <a:p>
            <a:pPr algn="r"/>
            <a:r>
              <a:rPr lang="pl-PL" altLang="it-IT" sz="3600" dirty="0"/>
              <a:t>Atmos</a:t>
            </a:r>
            <a:r>
              <a:rPr lang="it-IT" altLang="it-IT" sz="3600" dirty="0"/>
              <a:t>fera</a:t>
            </a:r>
            <a:r>
              <a:rPr lang="pl-PL" altLang="it-IT" sz="3600" dirty="0"/>
              <a:t>: </a:t>
            </a:r>
            <a:r>
              <a:rPr lang="it-IT" altLang="it-IT" sz="3600" dirty="0"/>
              <a:t>moti verticali</a:t>
            </a:r>
            <a:endParaRPr lang="en-US" altLang="it-IT" sz="3600" dirty="0"/>
          </a:p>
        </p:txBody>
      </p:sp>
      <p:sp>
        <p:nvSpPr>
          <p:cNvPr id="92165" name="Text Box 5">
            <a:extLst>
              <a:ext uri="{FF2B5EF4-FFF2-40B4-BE49-F238E27FC236}">
                <a16:creationId xmlns:a16="http://schemas.microsoft.com/office/drawing/2014/main" id="{5F733B52-CC9B-4BC9-8AD3-56BA515647DF}"/>
              </a:ext>
            </a:extLst>
          </p:cNvPr>
          <p:cNvSpPr txBox="1">
            <a:spLocks noChangeArrowheads="1"/>
          </p:cNvSpPr>
          <p:nvPr/>
        </p:nvSpPr>
        <p:spPr bwMode="auto">
          <a:xfrm>
            <a:off x="2771775" y="6613525"/>
            <a:ext cx="1770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800" i="0">
                <a:hlinkClick r:id="rId4"/>
              </a:rPr>
              <a:t>http://www.hurricanescience.org/</a:t>
            </a:r>
            <a:r>
              <a:rPr lang="pl-PL" altLang="it-IT" sz="1000" i="0"/>
              <a:t>   </a:t>
            </a:r>
            <a:endParaRPr lang="en-US" altLang="it-IT" sz="1000" i="0"/>
          </a:p>
        </p:txBody>
      </p:sp>
      <p:pic>
        <p:nvPicPr>
          <p:cNvPr id="92168" name="Picture 8">
            <a:extLst>
              <a:ext uri="{FF2B5EF4-FFF2-40B4-BE49-F238E27FC236}">
                <a16:creationId xmlns:a16="http://schemas.microsoft.com/office/drawing/2014/main" id="{19AEEF00-91BF-412C-9F6E-585258132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760413"/>
            <a:ext cx="38100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92170" name="Picture 10">
            <a:extLst>
              <a:ext uri="{FF2B5EF4-FFF2-40B4-BE49-F238E27FC236}">
                <a16:creationId xmlns:a16="http://schemas.microsoft.com/office/drawing/2014/main" id="{60ADDBAC-8151-4EB8-A285-BF0DEA200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179387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2172" name="Picture 12">
            <a:extLst>
              <a:ext uri="{FF2B5EF4-FFF2-40B4-BE49-F238E27FC236}">
                <a16:creationId xmlns:a16="http://schemas.microsoft.com/office/drawing/2014/main" id="{58665490-1A57-4A0E-9094-0D5A1B8066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0627" y="407811"/>
            <a:ext cx="3686175" cy="5183188"/>
          </a:xfrm>
          <a:prstGeom prst="rect">
            <a:avLst/>
          </a:prstGeom>
          <a:noFill/>
          <a:extLst>
            <a:ext uri="{909E8E84-426E-40DD-AFC4-6F175D3DCCD1}">
              <a14:hiddenFill xmlns:a14="http://schemas.microsoft.com/office/drawing/2010/main">
                <a:solidFill>
                  <a:srgbClr val="FFFFFF"/>
                </a:solidFill>
              </a14:hiddenFill>
            </a:ext>
          </a:extLst>
        </p:spPr>
      </p:pic>
      <p:sp>
        <p:nvSpPr>
          <p:cNvPr id="92174" name="Text Box 14">
            <a:extLst>
              <a:ext uri="{FF2B5EF4-FFF2-40B4-BE49-F238E27FC236}">
                <a16:creationId xmlns:a16="http://schemas.microsoft.com/office/drawing/2014/main" id="{C391BD5B-DE7B-452A-B65D-CCCD265D56A0}"/>
              </a:ext>
            </a:extLst>
          </p:cNvPr>
          <p:cNvSpPr txBox="1">
            <a:spLocks noChangeArrowheads="1"/>
          </p:cNvSpPr>
          <p:nvPr/>
        </p:nvSpPr>
        <p:spPr bwMode="auto">
          <a:xfrm>
            <a:off x="4932363" y="4365625"/>
            <a:ext cx="4208462"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pl-PL" altLang="it-IT" sz="2000" i="0"/>
          </a:p>
          <a:p>
            <a:pPr>
              <a:buFont typeface="Wingdings" panose="05000000000000000000" pitchFamily="2" charset="2"/>
              <a:buChar char="Ø"/>
            </a:pPr>
            <a:r>
              <a:rPr lang="pl-PL" altLang="it-IT" sz="2000" i="0"/>
              <a:t>Heat of condensation</a:t>
            </a:r>
            <a:r>
              <a:rPr lang="pl-PL" altLang="it-IT" sz="2000"/>
              <a:t> </a:t>
            </a:r>
            <a:r>
              <a:rPr lang="pl-PL" altLang="it-IT" sz="2000" i="0"/>
              <a:t>540 cal/g →</a:t>
            </a:r>
          </a:p>
          <a:p>
            <a:pPr>
              <a:buFont typeface="Wingdings" panose="05000000000000000000" pitchFamily="2" charset="2"/>
              <a:buChar char="Ø"/>
            </a:pPr>
            <a:r>
              <a:rPr lang="pl-PL" altLang="it-IT" sz="2000" i="0"/>
              <a:t>Heating high troposphere</a:t>
            </a:r>
          </a:p>
          <a:p>
            <a:pPr>
              <a:buFont typeface="Wingdings" panose="05000000000000000000" pitchFamily="2" charset="2"/>
              <a:buChar char="Ø"/>
            </a:pPr>
            <a:r>
              <a:rPr lang="pl-PL" altLang="it-IT" sz="2000" i="0"/>
              <a:t>→ augmented air convection </a:t>
            </a:r>
          </a:p>
          <a:p>
            <a:pPr>
              <a:buFont typeface="Wingdings" panose="05000000000000000000" pitchFamily="2" charset="2"/>
              <a:buChar char="Ø"/>
            </a:pPr>
            <a:r>
              <a:rPr lang="pl-PL" altLang="it-IT" sz="2000" i="0"/>
              <a:t>Warm ocean &amp;</a:t>
            </a:r>
          </a:p>
          <a:p>
            <a:pPr>
              <a:buFont typeface="Wingdings" panose="05000000000000000000" pitchFamily="2" charset="2"/>
              <a:buChar char="Ø"/>
            </a:pPr>
            <a:r>
              <a:rPr lang="pl-PL" altLang="it-IT" sz="2000" i="0"/>
              <a:t>Wind-induced </a:t>
            </a:r>
          </a:p>
          <a:p>
            <a:pPr>
              <a:buFont typeface="Wingdings" panose="05000000000000000000" pitchFamily="2" charset="2"/>
              <a:buNone/>
            </a:pPr>
            <a:r>
              <a:rPr lang="pl-PL" altLang="it-IT" sz="2000" i="0"/>
              <a:t>evaporation</a:t>
            </a:r>
            <a:endParaRPr lang="en-US" altLang="it-IT" sz="2000" i="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92174">
                                            <p:txEl>
                                              <p:pRg st="1" end="1"/>
                                            </p:txEl>
                                          </p:spTgt>
                                        </p:tgtEl>
                                        <p:attrNameLst>
                                          <p:attrName>style.visibility</p:attrName>
                                        </p:attrNameLst>
                                      </p:cBhvr>
                                      <p:to>
                                        <p:strVal val="visible"/>
                                      </p:to>
                                    </p:set>
                                    <p:anim calcmode="lin" valueType="num">
                                      <p:cBhvr additive="base">
                                        <p:cTn id="7" dur="500" fill="hold"/>
                                        <p:tgtEl>
                                          <p:spTgt spid="9217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7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92174">
                                            <p:txEl>
                                              <p:pRg st="2" end="2"/>
                                            </p:txEl>
                                          </p:spTgt>
                                        </p:tgtEl>
                                        <p:attrNameLst>
                                          <p:attrName>style.visibility</p:attrName>
                                        </p:attrNameLst>
                                      </p:cBhvr>
                                      <p:to>
                                        <p:strVal val="visible"/>
                                      </p:to>
                                    </p:set>
                                    <p:anim calcmode="lin" valueType="num">
                                      <p:cBhvr additive="base">
                                        <p:cTn id="11" dur="500" fill="hold"/>
                                        <p:tgtEl>
                                          <p:spTgt spid="9217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217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92174">
                                            <p:txEl>
                                              <p:pRg st="3" end="3"/>
                                            </p:txEl>
                                          </p:spTgt>
                                        </p:tgtEl>
                                        <p:attrNameLst>
                                          <p:attrName>style.visibility</p:attrName>
                                        </p:attrNameLst>
                                      </p:cBhvr>
                                      <p:to>
                                        <p:strVal val="visible"/>
                                      </p:to>
                                    </p:set>
                                    <p:anim calcmode="lin" valueType="num">
                                      <p:cBhvr additive="base">
                                        <p:cTn id="15" dur="500" fill="hold"/>
                                        <p:tgtEl>
                                          <p:spTgt spid="9217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17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iterate type="lt">
                                    <p:tmPct val="0"/>
                                  </p:iterate>
                                  <p:childTnLst>
                                    <p:set>
                                      <p:cBhvr>
                                        <p:cTn id="18" dur="1" fill="hold">
                                          <p:stCondLst>
                                            <p:cond delay="0"/>
                                          </p:stCondLst>
                                        </p:cTn>
                                        <p:tgtEl>
                                          <p:spTgt spid="92174">
                                            <p:txEl>
                                              <p:pRg st="4" end="4"/>
                                            </p:txEl>
                                          </p:spTgt>
                                        </p:tgtEl>
                                        <p:attrNameLst>
                                          <p:attrName>style.visibility</p:attrName>
                                        </p:attrNameLst>
                                      </p:cBhvr>
                                      <p:to>
                                        <p:strVal val="visible"/>
                                      </p:to>
                                    </p:set>
                                    <p:anim calcmode="lin" valueType="num">
                                      <p:cBhvr additive="base">
                                        <p:cTn id="19" dur="500" fill="hold"/>
                                        <p:tgtEl>
                                          <p:spTgt spid="9217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7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iterate type="lt">
                                    <p:tmPct val="0"/>
                                  </p:iterate>
                                  <p:childTnLst>
                                    <p:set>
                                      <p:cBhvr>
                                        <p:cTn id="22" dur="1" fill="hold">
                                          <p:stCondLst>
                                            <p:cond delay="0"/>
                                          </p:stCondLst>
                                        </p:cTn>
                                        <p:tgtEl>
                                          <p:spTgt spid="92174">
                                            <p:txEl>
                                              <p:pRg st="5" end="5"/>
                                            </p:txEl>
                                          </p:spTgt>
                                        </p:tgtEl>
                                        <p:attrNameLst>
                                          <p:attrName>style.visibility</p:attrName>
                                        </p:attrNameLst>
                                      </p:cBhvr>
                                      <p:to>
                                        <p:strVal val="visible"/>
                                      </p:to>
                                    </p:set>
                                    <p:anim calcmode="lin" valueType="num">
                                      <p:cBhvr additive="base">
                                        <p:cTn id="23" dur="500" fill="hold"/>
                                        <p:tgtEl>
                                          <p:spTgt spid="9217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17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iterate type="lt">
                                    <p:tmPct val="0"/>
                                  </p:iterate>
                                  <p:childTnLst>
                                    <p:set>
                                      <p:cBhvr>
                                        <p:cTn id="26" dur="1" fill="hold">
                                          <p:stCondLst>
                                            <p:cond delay="0"/>
                                          </p:stCondLst>
                                        </p:cTn>
                                        <p:tgtEl>
                                          <p:spTgt spid="92174">
                                            <p:txEl>
                                              <p:pRg st="6" end="6"/>
                                            </p:txEl>
                                          </p:spTgt>
                                        </p:tgtEl>
                                        <p:attrNameLst>
                                          <p:attrName>style.visibility</p:attrName>
                                        </p:attrNameLst>
                                      </p:cBhvr>
                                      <p:to>
                                        <p:strVal val="visible"/>
                                      </p:to>
                                    </p:set>
                                    <p:anim calcmode="lin" valueType="num">
                                      <p:cBhvr additive="base">
                                        <p:cTn id="27" dur="500" fill="hold"/>
                                        <p:tgtEl>
                                          <p:spTgt spid="9217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217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92174">
                                            <p:txEl>
                                              <p:pRg st="1" end="1"/>
                                            </p:txEl>
                                          </p:spTgt>
                                        </p:tgtEl>
                                        <p:attrNameLst>
                                          <p:attrName>style.visibility</p:attrName>
                                        </p:attrNameLst>
                                      </p:cBhvr>
                                      <p:to>
                                        <p:strVal val="visible"/>
                                      </p:to>
                                    </p:set>
                                    <p:anim calcmode="discrete" valueType="clr">
                                      <p:cBhvr override="childStyle">
                                        <p:cTn id="33" dur="80"/>
                                        <p:tgtEl>
                                          <p:spTgt spid="9217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2174">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92174">
                                            <p:txEl>
                                              <p:pRg st="1" end="1"/>
                                            </p:txEl>
                                          </p:spTgt>
                                        </p:tgtEl>
                                        <p:attrNameLst>
                                          <p:attrName>fill.type</p:attrName>
                                        </p:attrNameLst>
                                      </p:cBhvr>
                                      <p:to>
                                        <p:strVal val="solid"/>
                                      </p:to>
                                    </p:set>
                                  </p:childTnLst>
                                </p:cTn>
                              </p:par>
                              <p:par>
                                <p:cTn id="36" presetID="27" presetClass="entr" presetSubtype="0" fill="hold" nodeType="withEffect">
                                  <p:stCondLst>
                                    <p:cond delay="0"/>
                                  </p:stCondLst>
                                  <p:iterate type="lt">
                                    <p:tmPct val="50000"/>
                                  </p:iterate>
                                  <p:childTnLst>
                                    <p:set>
                                      <p:cBhvr>
                                        <p:cTn id="37" dur="1" fill="hold">
                                          <p:stCondLst>
                                            <p:cond delay="0"/>
                                          </p:stCondLst>
                                        </p:cTn>
                                        <p:tgtEl>
                                          <p:spTgt spid="92174">
                                            <p:txEl>
                                              <p:pRg st="2" end="2"/>
                                            </p:txEl>
                                          </p:spTgt>
                                        </p:tgtEl>
                                        <p:attrNameLst>
                                          <p:attrName>style.visibility</p:attrName>
                                        </p:attrNameLst>
                                      </p:cBhvr>
                                      <p:to>
                                        <p:strVal val="visible"/>
                                      </p:to>
                                    </p:set>
                                    <p:anim calcmode="discrete" valueType="clr">
                                      <p:cBhvr override="childStyle">
                                        <p:cTn id="38" dur="80"/>
                                        <p:tgtEl>
                                          <p:spTgt spid="9217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92174">
                                            <p:txEl>
                                              <p:pRg st="2" end="2"/>
                                            </p:txEl>
                                          </p:spTgt>
                                        </p:tgtEl>
                                        <p:attrNameLst>
                                          <p:attrName>fillcolor</p:attrName>
                                        </p:attrNameLst>
                                      </p:cBhvr>
                                      <p:tavLst>
                                        <p:tav tm="0">
                                          <p:val>
                                            <p:clrVal>
                                              <a:schemeClr val="accent2"/>
                                            </p:clrVal>
                                          </p:val>
                                        </p:tav>
                                        <p:tav tm="50000">
                                          <p:val>
                                            <p:clrVal>
                                              <a:schemeClr val="hlink"/>
                                            </p:clrVal>
                                          </p:val>
                                        </p:tav>
                                      </p:tavLst>
                                    </p:anim>
                                    <p:set>
                                      <p:cBhvr>
                                        <p:cTn id="40" dur="80"/>
                                        <p:tgtEl>
                                          <p:spTgt spid="92174">
                                            <p:txEl>
                                              <p:pRg st="2" end="2"/>
                                            </p:txEl>
                                          </p:spTgt>
                                        </p:tgtEl>
                                        <p:attrNameLst>
                                          <p:attrName>fill.type</p:attrName>
                                        </p:attrNameLst>
                                      </p:cBhvr>
                                      <p:to>
                                        <p:strVal val="solid"/>
                                      </p:to>
                                    </p:set>
                                  </p:childTnLst>
                                </p:cTn>
                              </p:par>
                              <p:par>
                                <p:cTn id="41" presetID="27" presetClass="entr" presetSubtype="0" fill="hold" nodeType="withEffect">
                                  <p:stCondLst>
                                    <p:cond delay="0"/>
                                  </p:stCondLst>
                                  <p:iterate type="lt">
                                    <p:tmPct val="50000"/>
                                  </p:iterate>
                                  <p:childTnLst>
                                    <p:set>
                                      <p:cBhvr>
                                        <p:cTn id="42" dur="1" fill="hold">
                                          <p:stCondLst>
                                            <p:cond delay="0"/>
                                          </p:stCondLst>
                                        </p:cTn>
                                        <p:tgtEl>
                                          <p:spTgt spid="92174">
                                            <p:txEl>
                                              <p:pRg st="3" end="3"/>
                                            </p:txEl>
                                          </p:spTgt>
                                        </p:tgtEl>
                                        <p:attrNameLst>
                                          <p:attrName>style.visibility</p:attrName>
                                        </p:attrNameLst>
                                      </p:cBhvr>
                                      <p:to>
                                        <p:strVal val="visible"/>
                                      </p:to>
                                    </p:set>
                                    <p:anim calcmode="discrete" valueType="clr">
                                      <p:cBhvr override="childStyle">
                                        <p:cTn id="43" dur="80"/>
                                        <p:tgtEl>
                                          <p:spTgt spid="9217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92174">
                                            <p:txEl>
                                              <p:pRg st="3" end="3"/>
                                            </p:txEl>
                                          </p:spTgt>
                                        </p:tgtEl>
                                        <p:attrNameLst>
                                          <p:attrName>fillcolor</p:attrName>
                                        </p:attrNameLst>
                                      </p:cBhvr>
                                      <p:tavLst>
                                        <p:tav tm="0">
                                          <p:val>
                                            <p:clrVal>
                                              <a:schemeClr val="accent2"/>
                                            </p:clrVal>
                                          </p:val>
                                        </p:tav>
                                        <p:tav tm="50000">
                                          <p:val>
                                            <p:clrVal>
                                              <a:schemeClr val="hlink"/>
                                            </p:clrVal>
                                          </p:val>
                                        </p:tav>
                                      </p:tavLst>
                                    </p:anim>
                                    <p:set>
                                      <p:cBhvr>
                                        <p:cTn id="45" dur="80"/>
                                        <p:tgtEl>
                                          <p:spTgt spid="92174">
                                            <p:txEl>
                                              <p:pRg st="3" end="3"/>
                                            </p:txEl>
                                          </p:spTgt>
                                        </p:tgtEl>
                                        <p:attrNameLst>
                                          <p:attrName>fill.type</p:attrName>
                                        </p:attrNameLst>
                                      </p:cBhvr>
                                      <p:to>
                                        <p:strVal val="solid"/>
                                      </p:to>
                                    </p:set>
                                  </p:childTnLst>
                                </p:cTn>
                              </p:par>
                              <p:par>
                                <p:cTn id="46" presetID="27" presetClass="entr" presetSubtype="0" fill="hold" nodeType="withEffect">
                                  <p:stCondLst>
                                    <p:cond delay="0"/>
                                  </p:stCondLst>
                                  <p:iterate type="lt">
                                    <p:tmPct val="50000"/>
                                  </p:iterate>
                                  <p:childTnLst>
                                    <p:set>
                                      <p:cBhvr>
                                        <p:cTn id="47" dur="1" fill="hold">
                                          <p:stCondLst>
                                            <p:cond delay="0"/>
                                          </p:stCondLst>
                                        </p:cTn>
                                        <p:tgtEl>
                                          <p:spTgt spid="92174">
                                            <p:txEl>
                                              <p:pRg st="4" end="4"/>
                                            </p:txEl>
                                          </p:spTgt>
                                        </p:tgtEl>
                                        <p:attrNameLst>
                                          <p:attrName>style.visibility</p:attrName>
                                        </p:attrNameLst>
                                      </p:cBhvr>
                                      <p:to>
                                        <p:strVal val="visible"/>
                                      </p:to>
                                    </p:set>
                                    <p:anim calcmode="discrete" valueType="clr">
                                      <p:cBhvr override="childStyle">
                                        <p:cTn id="48" dur="80"/>
                                        <p:tgtEl>
                                          <p:spTgt spid="9217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92174">
                                            <p:txEl>
                                              <p:pRg st="4" end="4"/>
                                            </p:txEl>
                                          </p:spTgt>
                                        </p:tgtEl>
                                        <p:attrNameLst>
                                          <p:attrName>fillcolor</p:attrName>
                                        </p:attrNameLst>
                                      </p:cBhvr>
                                      <p:tavLst>
                                        <p:tav tm="0">
                                          <p:val>
                                            <p:clrVal>
                                              <a:schemeClr val="accent2"/>
                                            </p:clrVal>
                                          </p:val>
                                        </p:tav>
                                        <p:tav tm="50000">
                                          <p:val>
                                            <p:clrVal>
                                              <a:schemeClr val="hlink"/>
                                            </p:clrVal>
                                          </p:val>
                                        </p:tav>
                                      </p:tavLst>
                                    </p:anim>
                                    <p:set>
                                      <p:cBhvr>
                                        <p:cTn id="50" dur="80"/>
                                        <p:tgtEl>
                                          <p:spTgt spid="92174">
                                            <p:txEl>
                                              <p:pRg st="4" end="4"/>
                                            </p:txEl>
                                          </p:spTgt>
                                        </p:tgtEl>
                                        <p:attrNameLst>
                                          <p:attrName>fill.type</p:attrName>
                                        </p:attrNameLst>
                                      </p:cBhvr>
                                      <p:to>
                                        <p:strVal val="solid"/>
                                      </p:to>
                                    </p:set>
                                  </p:childTnLst>
                                </p:cTn>
                              </p:par>
                              <p:par>
                                <p:cTn id="51" presetID="27" presetClass="entr" presetSubtype="0" fill="hold" nodeType="withEffect">
                                  <p:stCondLst>
                                    <p:cond delay="0"/>
                                  </p:stCondLst>
                                  <p:iterate type="lt">
                                    <p:tmPct val="50000"/>
                                  </p:iterate>
                                  <p:childTnLst>
                                    <p:set>
                                      <p:cBhvr>
                                        <p:cTn id="52" dur="1" fill="hold">
                                          <p:stCondLst>
                                            <p:cond delay="0"/>
                                          </p:stCondLst>
                                        </p:cTn>
                                        <p:tgtEl>
                                          <p:spTgt spid="92174">
                                            <p:txEl>
                                              <p:pRg st="5" end="5"/>
                                            </p:txEl>
                                          </p:spTgt>
                                        </p:tgtEl>
                                        <p:attrNameLst>
                                          <p:attrName>style.visibility</p:attrName>
                                        </p:attrNameLst>
                                      </p:cBhvr>
                                      <p:to>
                                        <p:strVal val="visible"/>
                                      </p:to>
                                    </p:set>
                                    <p:anim calcmode="discrete" valueType="clr">
                                      <p:cBhvr override="childStyle">
                                        <p:cTn id="53" dur="80"/>
                                        <p:tgtEl>
                                          <p:spTgt spid="9217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92174">
                                            <p:txEl>
                                              <p:pRg st="5" end="5"/>
                                            </p:txEl>
                                          </p:spTgt>
                                        </p:tgtEl>
                                        <p:attrNameLst>
                                          <p:attrName>fillcolor</p:attrName>
                                        </p:attrNameLst>
                                      </p:cBhvr>
                                      <p:tavLst>
                                        <p:tav tm="0">
                                          <p:val>
                                            <p:clrVal>
                                              <a:schemeClr val="accent2"/>
                                            </p:clrVal>
                                          </p:val>
                                        </p:tav>
                                        <p:tav tm="50000">
                                          <p:val>
                                            <p:clrVal>
                                              <a:schemeClr val="hlink"/>
                                            </p:clrVal>
                                          </p:val>
                                        </p:tav>
                                      </p:tavLst>
                                    </p:anim>
                                    <p:set>
                                      <p:cBhvr>
                                        <p:cTn id="55" dur="80"/>
                                        <p:tgtEl>
                                          <p:spTgt spid="92174">
                                            <p:txEl>
                                              <p:pRg st="5" end="5"/>
                                            </p:txEl>
                                          </p:spTgt>
                                        </p:tgtEl>
                                        <p:attrNameLst>
                                          <p:attrName>fill.type</p:attrName>
                                        </p:attrNameLst>
                                      </p:cBhvr>
                                      <p:to>
                                        <p:strVal val="solid"/>
                                      </p:to>
                                    </p:set>
                                  </p:childTnLst>
                                </p:cTn>
                              </p:par>
                              <p:par>
                                <p:cTn id="56" presetID="27" presetClass="entr" presetSubtype="0" fill="hold" nodeType="withEffect">
                                  <p:stCondLst>
                                    <p:cond delay="0"/>
                                  </p:stCondLst>
                                  <p:iterate type="lt">
                                    <p:tmPct val="50000"/>
                                  </p:iterate>
                                  <p:childTnLst>
                                    <p:set>
                                      <p:cBhvr>
                                        <p:cTn id="57" dur="1" fill="hold">
                                          <p:stCondLst>
                                            <p:cond delay="0"/>
                                          </p:stCondLst>
                                        </p:cTn>
                                        <p:tgtEl>
                                          <p:spTgt spid="92174">
                                            <p:txEl>
                                              <p:pRg st="6" end="6"/>
                                            </p:txEl>
                                          </p:spTgt>
                                        </p:tgtEl>
                                        <p:attrNameLst>
                                          <p:attrName>style.visibility</p:attrName>
                                        </p:attrNameLst>
                                      </p:cBhvr>
                                      <p:to>
                                        <p:strVal val="visible"/>
                                      </p:to>
                                    </p:set>
                                    <p:anim calcmode="discrete" valueType="clr">
                                      <p:cBhvr override="childStyle">
                                        <p:cTn id="58" dur="80"/>
                                        <p:tgtEl>
                                          <p:spTgt spid="9217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92174">
                                            <p:txEl>
                                              <p:pRg st="6" end="6"/>
                                            </p:txEl>
                                          </p:spTgt>
                                        </p:tgtEl>
                                        <p:attrNameLst>
                                          <p:attrName>fillcolor</p:attrName>
                                        </p:attrNameLst>
                                      </p:cBhvr>
                                      <p:tavLst>
                                        <p:tav tm="0">
                                          <p:val>
                                            <p:clrVal>
                                              <a:schemeClr val="accent2"/>
                                            </p:clrVal>
                                          </p:val>
                                        </p:tav>
                                        <p:tav tm="50000">
                                          <p:val>
                                            <p:clrVal>
                                              <a:schemeClr val="hlink"/>
                                            </p:clrVal>
                                          </p:val>
                                        </p:tav>
                                      </p:tavLst>
                                    </p:anim>
                                    <p:set>
                                      <p:cBhvr>
                                        <p:cTn id="60" dur="80"/>
                                        <p:tgtEl>
                                          <p:spTgt spid="92174">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4" grpId="0" build="allAtOnce"/>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6C109B9-B2C6-4E90-ABBA-872D9EDD1E18}"/>
              </a:ext>
            </a:extLst>
          </p:cNvPr>
          <p:cNvSpPr>
            <a:spLocks noGrp="1" noChangeArrowheads="1"/>
          </p:cNvSpPr>
          <p:nvPr>
            <p:ph type="title"/>
          </p:nvPr>
        </p:nvSpPr>
        <p:spPr/>
        <p:txBody>
          <a:bodyPr/>
          <a:lstStyle/>
          <a:p>
            <a:r>
              <a:rPr lang="pl-PL" altLang="it-IT" dirty="0"/>
              <a:t>Mit</a:t>
            </a:r>
            <a:r>
              <a:rPr lang="it-IT" altLang="it-IT" dirty="0"/>
              <a:t>o di</a:t>
            </a:r>
            <a:r>
              <a:rPr lang="pl-PL" altLang="it-IT" dirty="0"/>
              <a:t> I</a:t>
            </a:r>
            <a:r>
              <a:rPr lang="it-IT" altLang="it-IT" dirty="0"/>
              <a:t>c</a:t>
            </a:r>
            <a:r>
              <a:rPr lang="pl-PL" altLang="it-IT" dirty="0"/>
              <a:t>ar</a:t>
            </a:r>
            <a:r>
              <a:rPr lang="it-IT" altLang="it-IT" dirty="0"/>
              <a:t>o</a:t>
            </a:r>
            <a:endParaRPr lang="en-AU" altLang="it-IT" dirty="0"/>
          </a:p>
        </p:txBody>
      </p:sp>
      <p:sp>
        <p:nvSpPr>
          <p:cNvPr id="11268" name="Text Box 4">
            <a:extLst>
              <a:ext uri="{FF2B5EF4-FFF2-40B4-BE49-F238E27FC236}">
                <a16:creationId xmlns:a16="http://schemas.microsoft.com/office/drawing/2014/main" id="{1FC0DCAC-8BE2-4563-B2A5-097ABE74E492}"/>
              </a:ext>
            </a:extLst>
          </p:cNvPr>
          <p:cNvSpPr txBox="1">
            <a:spLocks noChangeArrowheads="1"/>
          </p:cNvSpPr>
          <p:nvPr/>
        </p:nvSpPr>
        <p:spPr bwMode="auto">
          <a:xfrm>
            <a:off x="231775" y="6380163"/>
            <a:ext cx="8461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400" b="0"/>
              <a:t>https://upload.wikimedia.org/wikipedia/commons/c/c2/Pieter_Bruegel_de_Oude_-_De_val_van_Icarus.jpg</a:t>
            </a:r>
          </a:p>
        </p:txBody>
      </p:sp>
      <p:pic>
        <p:nvPicPr>
          <p:cNvPr id="11269" name="Picture 5">
            <a:extLst>
              <a:ext uri="{FF2B5EF4-FFF2-40B4-BE49-F238E27FC236}">
                <a16:creationId xmlns:a16="http://schemas.microsoft.com/office/drawing/2014/main" id="{90C001EC-2C22-4883-8E4F-20FD8A84E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96975"/>
            <a:ext cx="7848600" cy="5014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0227B2F-3F0C-48ED-972D-3D0400EC1844}"/>
              </a:ext>
            </a:extLst>
          </p:cNvPr>
          <p:cNvSpPr>
            <a:spLocks noGrp="1" noChangeArrowheads="1"/>
          </p:cNvSpPr>
          <p:nvPr>
            <p:ph type="title"/>
          </p:nvPr>
        </p:nvSpPr>
        <p:spPr>
          <a:xfrm>
            <a:off x="468313" y="692150"/>
            <a:ext cx="8229600" cy="1143000"/>
          </a:xfrm>
        </p:spPr>
        <p:txBody>
          <a:bodyPr/>
          <a:lstStyle/>
          <a:p>
            <a:pPr algn="l"/>
            <a:r>
              <a:rPr lang="pl-PL" altLang="it-IT" sz="4000"/>
              <a:t>Leonardo</a:t>
            </a:r>
            <a:br>
              <a:rPr lang="pl-PL" altLang="it-IT" sz="4000"/>
            </a:br>
            <a:r>
              <a:rPr lang="pl-PL" altLang="it-IT" sz="4000"/>
              <a:t> da Vinci</a:t>
            </a:r>
            <a:endParaRPr lang="en-AU" altLang="it-IT" sz="4000"/>
          </a:p>
        </p:txBody>
      </p:sp>
      <p:pic>
        <p:nvPicPr>
          <p:cNvPr id="18437" name="Picture 5">
            <a:extLst>
              <a:ext uri="{FF2B5EF4-FFF2-40B4-BE49-F238E27FC236}">
                <a16:creationId xmlns:a16="http://schemas.microsoft.com/office/drawing/2014/main" id="{D951B33D-6D05-407B-9E7A-953BAE700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3800475"/>
            <a:ext cx="8731250" cy="286861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3FA57D73-AC3C-4077-8D70-A53E72F68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04813"/>
            <a:ext cx="5040313"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BEF9C2D-6530-4DD8-AF54-FE4CE8DAE46E}"/>
              </a:ext>
            </a:extLst>
          </p:cNvPr>
          <p:cNvSpPr>
            <a:spLocks noGrp="1" noChangeArrowheads="1"/>
          </p:cNvSpPr>
          <p:nvPr>
            <p:ph type="title"/>
          </p:nvPr>
        </p:nvSpPr>
        <p:spPr>
          <a:xfrm>
            <a:off x="575922" y="406400"/>
            <a:ext cx="8568077" cy="1143000"/>
          </a:xfrm>
        </p:spPr>
        <p:txBody>
          <a:bodyPr/>
          <a:lstStyle/>
          <a:p>
            <a:pPr algn="l"/>
            <a:r>
              <a:rPr lang="pl-PL" altLang="it-IT" sz="3600" dirty="0"/>
              <a:t>Mu</a:t>
            </a:r>
            <a:r>
              <a:rPr lang="it-IT" altLang="it-IT" sz="3600" dirty="0" err="1"/>
              <a:t>seo</a:t>
            </a:r>
            <a:r>
              <a:rPr lang="it-IT" altLang="it-IT" sz="3600" dirty="0"/>
              <a:t> delle Scienze Naturali, Vienna</a:t>
            </a:r>
            <a:endParaRPr lang="en-AU" altLang="it-IT" sz="3600" dirty="0"/>
          </a:p>
        </p:txBody>
      </p:sp>
      <p:pic>
        <p:nvPicPr>
          <p:cNvPr id="19461" name="Picture 5">
            <a:extLst>
              <a:ext uri="{FF2B5EF4-FFF2-40B4-BE49-F238E27FC236}">
                <a16:creationId xmlns:a16="http://schemas.microsoft.com/office/drawing/2014/main" id="{26207C77-33D6-4893-93F8-2E64091C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4" y="1341438"/>
            <a:ext cx="5481928" cy="439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a:extLst>
              <a:ext uri="{FF2B5EF4-FFF2-40B4-BE49-F238E27FC236}">
                <a16:creationId xmlns:a16="http://schemas.microsoft.com/office/drawing/2014/main" id="{87F20BF4-BAA7-4C2C-9599-F19FDF3F574D}"/>
              </a:ext>
            </a:extLst>
          </p:cNvPr>
          <p:cNvSpPr txBox="1"/>
          <p:nvPr/>
        </p:nvSpPr>
        <p:spPr>
          <a:xfrm flipH="1">
            <a:off x="323528" y="5767812"/>
            <a:ext cx="8019249" cy="830997"/>
          </a:xfrm>
          <a:prstGeom prst="rect">
            <a:avLst/>
          </a:prstGeom>
          <a:noFill/>
        </p:spPr>
        <p:txBody>
          <a:bodyPr wrap="square" rtlCol="0">
            <a:spAutoFit/>
          </a:bodyPr>
          <a:lstStyle/>
          <a:p>
            <a:r>
              <a:rPr lang="it-IT" sz="2400" i="0" dirty="0"/>
              <a:t>Queste bestie planavano, piuttosto che volavano</a:t>
            </a:r>
          </a:p>
          <a:p>
            <a:r>
              <a:rPr lang="it-IT" sz="2400" i="0" dirty="0"/>
              <a:t>Grandi zampe servivano per catapultarsi in volo.</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0DEC846-1C2A-4EF4-B59B-2D9B3B6F9CF6}"/>
              </a:ext>
            </a:extLst>
          </p:cNvPr>
          <p:cNvSpPr>
            <a:spLocks noGrp="1" noChangeArrowheads="1"/>
          </p:cNvSpPr>
          <p:nvPr>
            <p:ph type="title"/>
          </p:nvPr>
        </p:nvSpPr>
        <p:spPr/>
        <p:txBody>
          <a:bodyPr/>
          <a:lstStyle/>
          <a:p>
            <a:r>
              <a:rPr lang="it-IT" altLang="it-IT" sz="3600" dirty="0"/>
              <a:t>Mar Baltico non è un posto con forti correnti ascensionali …</a:t>
            </a:r>
            <a:endParaRPr lang="en-AU" altLang="it-IT" sz="3600" dirty="0"/>
          </a:p>
        </p:txBody>
      </p:sp>
      <p:sp>
        <p:nvSpPr>
          <p:cNvPr id="17412" name="Rectangle 4">
            <a:extLst>
              <a:ext uri="{FF2B5EF4-FFF2-40B4-BE49-F238E27FC236}">
                <a16:creationId xmlns:a16="http://schemas.microsoft.com/office/drawing/2014/main" id="{2793EF10-DAF6-4F5F-9540-21AE58191F04}"/>
              </a:ext>
            </a:extLst>
          </p:cNvPr>
          <p:cNvSpPr>
            <a:spLocks noChangeArrowheads="1"/>
          </p:cNvSpPr>
          <p:nvPr/>
        </p:nvSpPr>
        <p:spPr bwMode="auto">
          <a:xfrm>
            <a:off x="1042988" y="5734050"/>
            <a:ext cx="5422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b="0"/>
              <a:t>https://www.youtube.com/watch?v=WRI3ACdmBoU</a:t>
            </a:r>
          </a:p>
        </p:txBody>
      </p:sp>
      <p:pic>
        <p:nvPicPr>
          <p:cNvPr id="17414" name="Picture 6">
            <a:extLst>
              <a:ext uri="{FF2B5EF4-FFF2-40B4-BE49-F238E27FC236}">
                <a16:creationId xmlns:a16="http://schemas.microsoft.com/office/drawing/2014/main" id="{4A7AF7B3-3DF0-4B59-A13E-D82C185D3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1565275"/>
            <a:ext cx="6751637"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0D6A253-C481-44B9-9A62-49208F020242}"/>
              </a:ext>
            </a:extLst>
          </p:cNvPr>
          <p:cNvSpPr>
            <a:spLocks noGrp="1" noChangeArrowheads="1"/>
          </p:cNvSpPr>
          <p:nvPr>
            <p:ph type="title"/>
          </p:nvPr>
        </p:nvSpPr>
        <p:spPr/>
        <p:txBody>
          <a:bodyPr/>
          <a:lstStyle/>
          <a:p>
            <a:r>
              <a:rPr lang="pl-PL" altLang="it-IT"/>
              <a:t>Parapendio</a:t>
            </a:r>
            <a:endParaRPr lang="en-AU" altLang="it-IT"/>
          </a:p>
        </p:txBody>
      </p:sp>
      <p:sp>
        <p:nvSpPr>
          <p:cNvPr id="45059" name="Text Box 3">
            <a:extLst>
              <a:ext uri="{FF2B5EF4-FFF2-40B4-BE49-F238E27FC236}">
                <a16:creationId xmlns:a16="http://schemas.microsoft.com/office/drawing/2014/main" id="{F6A87FAC-EEF5-40BA-8556-D871976AD2C5}"/>
              </a:ext>
            </a:extLst>
          </p:cNvPr>
          <p:cNvSpPr txBox="1">
            <a:spLocks noChangeArrowheads="1"/>
          </p:cNvSpPr>
          <p:nvPr/>
        </p:nvSpPr>
        <p:spPr bwMode="auto">
          <a:xfrm>
            <a:off x="879475" y="5969000"/>
            <a:ext cx="538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b="0"/>
              <a:t>https://www.youtube.com/watch?v=KvWXrHcvm_M</a:t>
            </a:r>
          </a:p>
        </p:txBody>
      </p:sp>
      <p:pic>
        <p:nvPicPr>
          <p:cNvPr id="45060" name="Picture 4">
            <a:extLst>
              <a:ext uri="{FF2B5EF4-FFF2-40B4-BE49-F238E27FC236}">
                <a16:creationId xmlns:a16="http://schemas.microsoft.com/office/drawing/2014/main" id="{2507CB00-445D-4DFA-A62C-1A601056C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516063"/>
            <a:ext cx="68675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1A3389-E29E-4626-82A6-24D998639C9B}"/>
              </a:ext>
            </a:extLst>
          </p:cNvPr>
          <p:cNvSpPr>
            <a:spLocks noGrp="1" noChangeArrowheads="1"/>
          </p:cNvSpPr>
          <p:nvPr>
            <p:ph type="title"/>
          </p:nvPr>
        </p:nvSpPr>
        <p:spPr/>
        <p:txBody>
          <a:bodyPr/>
          <a:lstStyle/>
          <a:p>
            <a:r>
              <a:rPr lang="pl-PL" altLang="it-IT"/>
              <a:t>Parapendio</a:t>
            </a:r>
            <a:endParaRPr lang="en-AU" altLang="it-IT"/>
          </a:p>
        </p:txBody>
      </p:sp>
      <p:pic>
        <p:nvPicPr>
          <p:cNvPr id="46083" name="Picture 3">
            <a:extLst>
              <a:ext uri="{FF2B5EF4-FFF2-40B4-BE49-F238E27FC236}">
                <a16:creationId xmlns:a16="http://schemas.microsoft.com/office/drawing/2014/main" id="{19DFF6B9-E007-45F8-B0E8-2DA3FD54C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1516063"/>
            <a:ext cx="5132387"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Rectangle 4">
            <a:extLst>
              <a:ext uri="{FF2B5EF4-FFF2-40B4-BE49-F238E27FC236}">
                <a16:creationId xmlns:a16="http://schemas.microsoft.com/office/drawing/2014/main" id="{F5C2BB60-950A-4ECC-BCDA-5ECEC032CEA5}"/>
              </a:ext>
            </a:extLst>
          </p:cNvPr>
          <p:cNvSpPr>
            <a:spLocks noChangeArrowheads="1"/>
          </p:cNvSpPr>
          <p:nvPr/>
        </p:nvSpPr>
        <p:spPr bwMode="auto">
          <a:xfrm>
            <a:off x="1042988" y="5734050"/>
            <a:ext cx="5143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b="0"/>
              <a:t>https://www.youtube.com/watch?v=Cf65QRtqGl8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C8B788B-66F5-4FC4-8056-0A98141B6973}"/>
              </a:ext>
            </a:extLst>
          </p:cNvPr>
          <p:cNvSpPr>
            <a:spLocks noGrp="1" noChangeArrowheads="1"/>
          </p:cNvSpPr>
          <p:nvPr>
            <p:ph type="title"/>
          </p:nvPr>
        </p:nvSpPr>
        <p:spPr/>
        <p:txBody>
          <a:bodyPr/>
          <a:lstStyle/>
          <a:p>
            <a:r>
              <a:rPr lang="it-IT" altLang="it-IT" sz="4000" dirty="0"/>
              <a:t>Purtroppo</a:t>
            </a:r>
            <a:r>
              <a:rPr lang="pl-PL" altLang="it-IT" sz="4000" dirty="0"/>
              <a:t>…</a:t>
            </a:r>
            <a:endParaRPr lang="en-AU" altLang="it-IT" sz="4000" dirty="0"/>
          </a:p>
        </p:txBody>
      </p:sp>
      <p:pic>
        <p:nvPicPr>
          <p:cNvPr id="48132" name="Picture 4">
            <a:extLst>
              <a:ext uri="{FF2B5EF4-FFF2-40B4-BE49-F238E27FC236}">
                <a16:creationId xmlns:a16="http://schemas.microsoft.com/office/drawing/2014/main" id="{277DFFC1-65B2-475A-B3AE-981399E34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268413"/>
            <a:ext cx="66532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800" b="0" i="1"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5417</TotalTime>
  <Words>4995</Words>
  <Application>Microsoft Office PowerPoint</Application>
  <PresentationFormat>Presentazione su schermo (4:3)</PresentationFormat>
  <Paragraphs>491</Paragraphs>
  <Slides>120</Slides>
  <Notes>4</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120</vt:i4>
      </vt:variant>
    </vt:vector>
  </HeadingPairs>
  <TitlesOfParts>
    <vt:vector size="125" baseType="lpstr">
      <vt:lpstr>Arial Unicode MS</vt:lpstr>
      <vt:lpstr>Arial</vt:lpstr>
      <vt:lpstr>Times New Roman</vt:lpstr>
      <vt:lpstr>Wingdings</vt:lpstr>
      <vt:lpstr>Projekt domyślny</vt:lpstr>
      <vt:lpstr>Terra – un pianeta unico</vt:lpstr>
      <vt:lpstr>Non solo la ‘geo-grafia’ si (pre)occupa per  la Terra: anche diverse scienze fisiche studiano i fenomeni sul nostro pianeta</vt:lpstr>
      <vt:lpstr>Presentazione standard di PowerPoint</vt:lpstr>
      <vt:lpstr>Insegnare le scienze nel XXI secolo </vt:lpstr>
      <vt:lpstr>XXI Century Science</vt:lpstr>
      <vt:lpstr>XIV: Struttura ed evoluzione della Terra</vt:lpstr>
      <vt:lpstr>Insegnamento interdisciplinare STEAM</vt:lpstr>
      <vt:lpstr>I tre aspetti del messaggio educativo</vt:lpstr>
      <vt:lpstr>1. La radioattività</vt:lpstr>
      <vt:lpstr>La Terra è nata in una esplosione della stella (che era prima al suo posto)</vt:lpstr>
      <vt:lpstr>Come lo sappiamo?</vt:lpstr>
      <vt:lpstr>Queste esplosioni diventano fornaci per gli elementi chimici pesanti</vt:lpstr>
      <vt:lpstr>Qual è l’età della Terra?</vt:lpstr>
      <vt:lpstr>Presentazione standard di PowerPoint</vt:lpstr>
      <vt:lpstr>La Luna – il nostro companion (satellite) da (quasi) sempre</vt:lpstr>
      <vt:lpstr>„Satelite” = un contro-peso</vt:lpstr>
      <vt:lpstr>Stabilizzatore dell’asse terrestre</vt:lpstr>
      <vt:lpstr> Terra e Luna – un canotto molto stabile </vt:lpstr>
      <vt:lpstr>„Di che forma è la sfera terrestre?” What is the shape of Earth’s ball?</vt:lpstr>
      <vt:lpstr>Newton: La Terra è una elipsoide</vt:lpstr>
      <vt:lpstr>Come sappiamo, che la Terra è schiacciata?</vt:lpstr>
      <vt:lpstr>Come si può misurare il tempo con la precisione migliore?</vt:lpstr>
      <vt:lpstr>Ma questi orologi, nonostante diversi sforzi on erano tanto precisi</vt:lpstr>
      <vt:lpstr>Ma questi orologi, nonostante diversi sforzi on erano tanto precisi</vt:lpstr>
      <vt:lpstr>I Francesi, per primi, si accorsero che</vt:lpstr>
      <vt:lpstr>Copernico: Perché le eque non defluiscono dalla Terra (sferica)?</vt:lpstr>
      <vt:lpstr> Forza centrifuga da qualche libro di testo</vt:lpstr>
      <vt:lpstr>L’ellissoide è una superfice perpendicolare alla effettiva (i.e. reale più centrifuga) forza della gravità</vt:lpstr>
      <vt:lpstr>Anche in questo contenitore che gira, la superfice dell’acqua rimane perpendicolare alla forza effettiva della gravità  </vt:lpstr>
      <vt:lpstr>Scegliere un percorso in montagna </vt:lpstr>
      <vt:lpstr>Però la vera forma della Terra non è l’ellissoide ma la “geoide”</vt:lpstr>
      <vt:lpstr>GOCE: potenziale gravitazionale</vt:lpstr>
      <vt:lpstr>La geoide è un po’ diversa dall’ellissoide  </vt:lpstr>
      <vt:lpstr>Da dove deriva la differenza  tra l’ellissoide e la geoide? </vt:lpstr>
      <vt:lpstr>Allora, qual è la forma della Terra?</vt:lpstr>
      <vt:lpstr>Forma della Terra? </vt:lpstr>
      <vt:lpstr>Com’è fatta la Terra dentro?</vt:lpstr>
      <vt:lpstr>Jak badamy strukturę wewnętrzną Ziemi</vt:lpstr>
      <vt:lpstr>Obserwacja fal „trzęsienia ziemi” z kosmosu (ESA)</vt:lpstr>
      <vt:lpstr>Presentazione standard di PowerPoint</vt:lpstr>
      <vt:lpstr>Duży owoc awokado</vt:lpstr>
      <vt:lpstr>Struttura interna </vt:lpstr>
      <vt:lpstr>La crosta è molto sottile: 10-70 km</vt:lpstr>
      <vt:lpstr>La crosta terrestre è molto sottile sotto gli oceani, e più spessa per esempio in Scandinavia</vt:lpstr>
      <vt:lpstr>Qual’è la causa di questi moti verticali?</vt:lpstr>
      <vt:lpstr>Fusione e solidificazione dipendono dalla temperatura e pressione</vt:lpstr>
      <vt:lpstr>Quarzo, olivina etc.</vt:lpstr>
      <vt:lpstr>Presentazione standard di PowerPoint</vt:lpstr>
      <vt:lpstr>so, the vertical structure is getting quite complex...</vt:lpstr>
      <vt:lpstr>Il terremoto magnitudo 9, Giappone 11-03-2011</vt:lpstr>
      <vt:lpstr>Presentazione standard di PowerPoint</vt:lpstr>
      <vt:lpstr>Presentazione standard di PowerPoint</vt:lpstr>
      <vt:lpstr>Placche tettoniche</vt:lpstr>
      <vt:lpstr>Presentazione standard di PowerPoint</vt:lpstr>
      <vt:lpstr> Dryfujące kontynenty</vt:lpstr>
      <vt:lpstr> ‘Terre di fuoco’ sono le suture e le cicatrici</vt:lpstr>
      <vt:lpstr>Zapaść (geologiczna) Grecji: 10 cm/rok</vt:lpstr>
      <vt:lpstr>Czy Santorini ponownie wybuchnie?</vt:lpstr>
      <vt:lpstr>Le collisioni delle placche creano le catene montuose</vt:lpstr>
      <vt:lpstr>Subdukcja płyt kontynentalnych</vt:lpstr>
      <vt:lpstr>Himalaya e Alpi</vt:lpstr>
      <vt:lpstr>Placche in collisione: continentale vs continentale (Himalaya e Alpi)</vt:lpstr>
      <vt:lpstr>Placche in collisione: oceanica vs continentale in moto a ovest  (Giappone)</vt:lpstr>
      <vt:lpstr>Placche in collisione: oceanica vs continentale in moto a Est</vt:lpstr>
      <vt:lpstr>Placche in collisione: oceanica vs oceanica (Isole Marianna)</vt:lpstr>
      <vt:lpstr>La fossa delle Marianne, la fossa delle Aleuti, la fossa di…</vt:lpstr>
      <vt:lpstr>I continenti si separano</vt:lpstr>
      <vt:lpstr>I continenti si separarono (a la cicatrice si ricucì)</vt:lpstr>
      <vt:lpstr>La faglia (spaccatura) di Sant’Andrea – 1300 km </vt:lpstr>
      <vt:lpstr>Un modello ‘palpabile’</vt:lpstr>
      <vt:lpstr>Presentazione standard di PowerPoint</vt:lpstr>
      <vt:lpstr>Auto-generazione di mega-correnti elettriche → auto-generazione di campi magnetici</vt:lpstr>
      <vt:lpstr>L’usignolo sente cambiamenti di campo magnetico per cambiare il piumaggio (ed emigrare  dalla Svezia in settembre)</vt:lpstr>
      <vt:lpstr>La configurazione dettagliata del campo magnetico è molto complessa</vt:lpstr>
      <vt:lpstr>La configurazione dettagliata del campo magnetico è molto compessa</vt:lpstr>
      <vt:lpstr>‘Anticiclone id Azzorre’ </vt:lpstr>
      <vt:lpstr>Atmosfera: Coriolis force</vt:lpstr>
      <vt:lpstr>Uragano Isabel visto dallo spazio, ha devastato la costa Est degli USA nel Settembre 2003.</vt:lpstr>
      <vt:lpstr>Atmosphere: Coriolis force</vt:lpstr>
      <vt:lpstr>Venti: la Terra ruota</vt:lpstr>
      <vt:lpstr>Qui si vedono venti caldi e freddi</vt:lpstr>
      <vt:lpstr>Allisei: Colombo andava e tornava col vento</vt:lpstr>
      <vt:lpstr>I venti: il principio della continuità (e delle ruote dentate)</vt:lpstr>
      <vt:lpstr>„cella di Hadley”</vt:lpstr>
      <vt:lpstr>Atmosfera - circolazione: meccanismi semplici, poi in dettaglio più complicata</vt:lpstr>
      <vt:lpstr>Atmosfera - circolazione: meccanismi semplici, poi in dettaglio più complicata</vt:lpstr>
      <vt:lpstr>Troposfera (&lt;10 km), Stratosfera (10-40 km), Ionosfera (40-100 km), Termosfera 100-1000 </vt:lpstr>
      <vt:lpstr>L’aurora boreale e un fenomeno della ionosfera, causato dal vento degli ioni dal Sole</vt:lpstr>
      <vt:lpstr>Circolazione oceanica</vt:lpstr>
      <vt:lpstr>Correnti oceaniche non solo seguono la rotazione ma si adattano alla costa)</vt:lpstr>
      <vt:lpstr>Wind-driven oceanic circulation</vt:lpstr>
      <vt:lpstr>Atmosfera: moti verticali</vt:lpstr>
      <vt:lpstr>Mito di Icaro</vt:lpstr>
      <vt:lpstr>Leonardo  da Vinci</vt:lpstr>
      <vt:lpstr>Museo delle Scienze Naturali, Vienna</vt:lpstr>
      <vt:lpstr>Mar Baltico non è un posto con forti correnti ascensionali …</vt:lpstr>
      <vt:lpstr>Parapendio</vt:lpstr>
      <vt:lpstr>Parapendio</vt:lpstr>
      <vt:lpstr>Purtroppo…</vt:lpstr>
      <vt:lpstr>Correnti oceaniche profonde</vt:lpstr>
      <vt:lpstr>Fenomeni periodici:  analisi di Fourier</vt:lpstr>
      <vt:lpstr>Temperatura: analisi di Fourier</vt:lpstr>
      <vt:lpstr>    Odissea: pura fantasia?</vt:lpstr>
      <vt:lpstr>Omero: Scilla &amp; Cariddi</vt:lpstr>
      <vt:lpstr>Stretto di Messina</vt:lpstr>
      <vt:lpstr>Presentazione standard di PowerPoint</vt:lpstr>
      <vt:lpstr> Disastri globali: tsunami</vt:lpstr>
      <vt:lpstr>Presentazione standard di PowerPoint</vt:lpstr>
      <vt:lpstr>Półwysep Iberyjski (i stratosfera) nocą 4.12.2011 roku</vt:lpstr>
      <vt:lpstr>Delta Nilu nocą: „hałas” świateł miast widać z kosmosu</vt:lpstr>
      <vt:lpstr>Antroposfera: lo smog</vt:lpstr>
      <vt:lpstr>Dziura ozonowa</vt:lpstr>
      <vt:lpstr>Mostre didattiche</vt:lpstr>
      <vt:lpstr>«Geodium» quattro ere della Terra</vt:lpstr>
      <vt:lpstr>Punti cardinali di geofisica per non geofisici</vt:lpstr>
      <vt:lpstr>Conclusione: l’importanza dell’insegnamento interdisciplinare delle Scienze</vt:lpstr>
      <vt:lpstr>Criosfera: dove andranno gli orsi bianchi (che sono bianchi solo sopra)</vt:lpstr>
      <vt:lpstr>Witamy na Ziemi!</vt:lpstr>
      <vt:lpstr>Benvenuti sulla Terra!</vt:lpstr>
      <vt:lpstr>Trentino...</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 a somewhat bigger laboratory for school Physics</dc:title>
  <dc:creator>Grzegorz Krwasz</dc:creator>
  <cp:lastModifiedBy>Maria Karwasz</cp:lastModifiedBy>
  <cp:revision>123</cp:revision>
  <dcterms:created xsi:type="dcterms:W3CDTF">2014-06-21T18:17:05Z</dcterms:created>
  <dcterms:modified xsi:type="dcterms:W3CDTF">2022-03-12T18:12:21Z</dcterms:modified>
</cp:coreProperties>
</file>