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501" r:id="rId2"/>
    <p:sldId id="480" r:id="rId3"/>
    <p:sldId id="502" r:id="rId4"/>
    <p:sldId id="498" r:id="rId5"/>
    <p:sldId id="497" r:id="rId6"/>
    <p:sldId id="312" r:id="rId7"/>
    <p:sldId id="500" r:id="rId8"/>
    <p:sldId id="499" r:id="rId9"/>
    <p:sldId id="319" r:id="rId10"/>
    <p:sldId id="320" r:id="rId11"/>
    <p:sldId id="269" r:id="rId12"/>
    <p:sldId id="321" r:id="rId13"/>
    <p:sldId id="462" r:id="rId14"/>
    <p:sldId id="346" r:id="rId15"/>
    <p:sldId id="347" r:id="rId16"/>
    <p:sldId id="495" r:id="rId17"/>
    <p:sldId id="496" r:id="rId18"/>
    <p:sldId id="259" r:id="rId19"/>
    <p:sldId id="484" r:id="rId20"/>
    <p:sldId id="489" r:id="rId21"/>
    <p:sldId id="296" r:id="rId22"/>
    <p:sldId id="472" r:id="rId23"/>
    <p:sldId id="473" r:id="rId24"/>
    <p:sldId id="474" r:id="rId25"/>
    <p:sldId id="475" r:id="rId26"/>
    <p:sldId id="481" r:id="rId27"/>
    <p:sldId id="483" r:id="rId28"/>
    <p:sldId id="482" r:id="rId29"/>
    <p:sldId id="488" r:id="rId30"/>
  </p:sldIdLst>
  <p:sldSz cx="9144000" cy="6858000" type="screen4x3"/>
  <p:notesSz cx="6858000" cy="9144000"/>
  <p:defaultTextStyle>
    <a:defPPr>
      <a:defRPr lang="en-AU"/>
    </a:defPPr>
    <a:lvl1pPr algn="l" rtl="0" eaLnBrk="0" fontAlgn="base" hangingPunct="0">
      <a:spcBef>
        <a:spcPct val="0"/>
      </a:spcBef>
      <a:spcAft>
        <a:spcPct val="0"/>
      </a:spcAft>
      <a:defRPr sz="2200" kern="1200">
        <a:solidFill>
          <a:schemeClr val="accent2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accent2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accent2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accent2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accent2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200" kern="1200">
        <a:solidFill>
          <a:schemeClr val="accent2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200" kern="1200">
        <a:solidFill>
          <a:schemeClr val="accent2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200" kern="1200">
        <a:solidFill>
          <a:schemeClr val="accent2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200" kern="1200">
        <a:solidFill>
          <a:schemeClr val="accent2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88" autoAdjust="0"/>
    <p:restoredTop sz="94660"/>
  </p:normalViewPr>
  <p:slideViewPr>
    <p:cSldViewPr>
      <p:cViewPr varScale="1">
        <p:scale>
          <a:sx n="72" d="100"/>
          <a:sy n="72" d="100"/>
        </p:scale>
        <p:origin x="162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4FED79-2EC2-4710-9381-B405CB68E341}" type="datetimeFigureOut">
              <a:rPr lang="it-IT" smtClean="0"/>
              <a:t>26/10/2022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A4E6B-0DBC-42F4-9022-0FFD2B1B42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3851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A4E6B-0DBC-42F4-9022-0FFD2B1B42D6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7070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>
            <a:extLst>
              <a:ext uri="{FF2B5EF4-FFF2-40B4-BE49-F238E27FC236}">
                <a16:creationId xmlns:a16="http://schemas.microsoft.com/office/drawing/2014/main" id="{0B2504D6-E83A-4026-CEF5-198AA77A37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EFDD78C-3592-4C76-8138-7507FBBF5645}" type="slidenum">
              <a:rPr lang="pl-PL" altLang="it-IT" smtClean="0"/>
              <a:pPr/>
              <a:t>29</a:t>
            </a:fld>
            <a:endParaRPr lang="pl-PL" altLang="it-IT"/>
          </a:p>
        </p:txBody>
      </p:sp>
      <p:sp>
        <p:nvSpPr>
          <p:cNvPr id="102403" name="Rectangle 2">
            <a:extLst>
              <a:ext uri="{FF2B5EF4-FFF2-40B4-BE49-F238E27FC236}">
                <a16:creationId xmlns:a16="http://schemas.microsoft.com/office/drawing/2014/main" id="{D1E2E325-47FC-464A-37DC-177E4BBFF3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>
            <a:extLst>
              <a:ext uri="{FF2B5EF4-FFF2-40B4-BE49-F238E27FC236}">
                <a16:creationId xmlns:a16="http://schemas.microsoft.com/office/drawing/2014/main" id="{CEDCD785-1DF6-0B3F-A5EF-6F8D5E73B7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7738" y="4860925"/>
            <a:ext cx="5207000" cy="4605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B4CA440-2922-4251-6AA4-2B8807B440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AAE3845-6740-8168-FD93-B0F47CF0FE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D56A121-3A76-4453-4822-3B7352AED3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ADF1C2-0DBC-41B2-B5D4-DAD31ADCD73D}" type="slidenum">
              <a:rPr lang="en-AU" altLang="it-IT"/>
              <a:pPr>
                <a:defRPr/>
              </a:pPr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3761456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115D316-16F7-DFA4-17F5-3601AA3057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5B596ED-FE08-4C68-F5C4-6D5366407F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609AF96-AF49-62B6-446B-77419864AB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A0DADF-7A27-4C76-9BD5-81CB5DB1EA8E}" type="slidenum">
              <a:rPr lang="en-AU" altLang="it-IT"/>
              <a:pPr>
                <a:defRPr/>
              </a:pPr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2092065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FB3FB16-5574-4A39-A0AA-AA5580DCFE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E429C29-DBB0-1846-F9B0-C573A3E081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A83E517-CA83-A9EE-21FB-8989E2F2DF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0FD569-7D1F-4800-A593-41FD8D4D8C2E}" type="slidenum">
              <a:rPr lang="en-AU" altLang="it-IT"/>
              <a:pPr>
                <a:defRPr/>
              </a:pPr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2247378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86E09B5-AEA8-E58F-FF3A-5C140BF0B6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1C3B9B7-ED7E-ADD0-1CD3-0263A5EA1B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6118F24-0B73-9466-A742-41E4550C90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73982C-DE59-4003-BE67-822B6C2B8521}" type="slidenum">
              <a:rPr lang="en-AU" altLang="it-IT"/>
              <a:pPr>
                <a:defRPr/>
              </a:pPr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1835311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45BAC3A-E1D9-8EBE-35AD-1306C2BE05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ABE2689-D70A-3FA8-CA25-48A1760BA0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FA6736B-7C2A-DF95-12D2-651EA87C1C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D73A74-A549-47A2-A74D-BB9CCC463006}" type="slidenum">
              <a:rPr lang="en-AU" altLang="it-IT"/>
              <a:pPr>
                <a:defRPr/>
              </a:pPr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1507989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431391-8E8E-2CFD-9841-86F9902625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60971F-9F22-0EE1-9801-A1F9DC7C89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A6B6D3-425D-861E-6859-1152B78666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B97E7-7DD5-4C1D-B6C0-9F0A9F1FCD73}" type="slidenum">
              <a:rPr lang="en-AU" altLang="it-IT"/>
              <a:pPr>
                <a:defRPr/>
              </a:pPr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4078756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641E643-34EB-85E8-5C19-5E36B3B80F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ECF477C-3ACC-ED88-212F-BB03448BD1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3AAA95F-FDB1-AB01-B448-E7D3245BB6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91E75D-E213-4CF7-9CBE-3C4E0463334E}" type="slidenum">
              <a:rPr lang="en-AU" altLang="it-IT"/>
              <a:pPr>
                <a:defRPr/>
              </a:pPr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2443196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1DD0DB9-D7EF-5825-E3B7-333919CACC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0792284-FAC9-8681-A03B-8D30E4A439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25607EC-6036-C96A-E73A-C030B69B32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84FB3C-68ED-4AD6-B0F4-60562F7199F8}" type="slidenum">
              <a:rPr lang="en-AU" altLang="it-IT"/>
              <a:pPr>
                <a:defRPr/>
              </a:pPr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542926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F741FAA-F046-344D-1D97-BD1CDF65ED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9E096A1-E43D-C851-CD1C-4CE8E8C306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E421F41-EF6D-252D-78D7-3BA6277594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ABC341-E36B-47C1-A29B-70EF06B8996E}" type="slidenum">
              <a:rPr lang="en-AU" altLang="it-IT"/>
              <a:pPr>
                <a:defRPr/>
              </a:pPr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1075707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6BAC2F-B6BD-7BBD-69B6-A518FF17BF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F97415-E9D7-7FF6-0BA3-BD4A17BFEC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D23691-8A95-8193-CF56-D1CBA91EF5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5BB8CA-239C-460B-9598-4A0461788FAB}" type="slidenum">
              <a:rPr lang="en-AU" altLang="it-IT"/>
              <a:pPr>
                <a:defRPr/>
              </a:pPr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824957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BCEC3A-F5FB-786F-8D10-F5608B2C6B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E2C28D-2D63-DBF1-0735-412FE46EC2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9DC15F-3704-9E26-FADD-0A11BF2C0C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BE7194-7294-4F4F-8B7B-FEDD511BA78D}" type="slidenum">
              <a:rPr lang="en-AU" altLang="it-IT"/>
              <a:pPr>
                <a:defRPr/>
              </a:pPr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701154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AA6BCBC-85FC-4C2F-728A-33B0F0053C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it-IT"/>
              <a:t>Kliknij, aby edytować styl wzorca tytułu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6740E32-03DE-1BBF-DF8E-F1ABC4B27E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it-IT"/>
              <a:t>Kliknij, aby edytować style wzorca tekstu</a:t>
            </a:r>
          </a:p>
          <a:p>
            <a:pPr lvl="1"/>
            <a:r>
              <a:rPr lang="en-AU" altLang="it-IT"/>
              <a:t>Drugi poziom</a:t>
            </a:r>
          </a:p>
          <a:p>
            <a:pPr lvl="2"/>
            <a:r>
              <a:rPr lang="en-AU" altLang="it-IT"/>
              <a:t>Trzeci poziom</a:t>
            </a:r>
          </a:p>
          <a:p>
            <a:pPr lvl="3"/>
            <a:r>
              <a:rPr lang="en-AU" altLang="it-IT"/>
              <a:t>Czwarty poziom</a:t>
            </a:r>
          </a:p>
          <a:p>
            <a:pPr lvl="4"/>
            <a:r>
              <a:rPr lang="en-AU" altLang="it-IT"/>
              <a:t>Piąty poziom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56A18D3-54AD-0DB7-2AC9-88B6039A769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712AFE1-9832-F054-1A39-709093D625B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5EECCDA-A0F9-B9B6-70BB-6A1EDF4A544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86E54AE-CD12-4DA4-AF5B-AACED80129E8}" type="slidenum">
              <a:rPr lang="en-AU" altLang="it-IT"/>
              <a:pPr>
                <a:defRPr/>
              </a:pPr>
              <a:t>‹N›</a:t>
            </a:fld>
            <a:endParaRPr lang="en-AU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9.jpeg"/><Relationship Id="rId7" Type="http://schemas.openxmlformats.org/officeDocument/2006/relationships/image" Target="../media/image16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1.xml"/><Relationship Id="rId1" Type="http://schemas.openxmlformats.org/officeDocument/2006/relationships/video" Target="file:///E:\!Karwasz\LECTURE\Gunsan\Filmy\Wzglednosc_ruchu_z_poduszkowcem1.wmv" TargetMode="Externa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21C1AF-97C1-BA6B-00AC-567AF2D01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Galileo Galilei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7BA203F-A4D9-2983-93BB-EEE390249F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1453"/>
            <a:ext cx="8229600" cy="4525963"/>
          </a:xfrm>
        </p:spPr>
        <p:txBody>
          <a:bodyPr/>
          <a:lstStyle/>
          <a:p>
            <a:r>
              <a:rPr lang="it-IT" sz="2400" dirty="0"/>
              <a:t>Ha introdotto il metodo scientifico: non una «metafisica» ma una attenta, scrupolosa, sistematica e progettata osservazione della natura.</a:t>
            </a:r>
          </a:p>
          <a:p>
            <a:r>
              <a:rPr lang="it-IT" sz="2400" dirty="0"/>
              <a:t>L’osservazione fatta via esperimenti semplici e ripetibili</a:t>
            </a:r>
          </a:p>
          <a:p>
            <a:r>
              <a:rPr lang="it-IT" sz="2400" dirty="0"/>
              <a:t>Completata con un ragionamento che tende di eleminare i fattori secondari (cioè diventa un ragionamento </a:t>
            </a:r>
            <a:r>
              <a:rPr lang="it-IT" sz="2400" i="1" dirty="0"/>
              <a:t>astratto</a:t>
            </a:r>
            <a:r>
              <a:rPr lang="it-IT" sz="2400" dirty="0"/>
              <a:t>).</a:t>
            </a:r>
          </a:p>
          <a:p>
            <a:r>
              <a:rPr lang="it-IT" sz="2400" dirty="0"/>
              <a:t>In questo modo Galileo ha creato un metodo, che oggi tutte le scienze, dalla biologia a psicologia vorrebbero applicare.</a:t>
            </a:r>
          </a:p>
          <a:p>
            <a:r>
              <a:rPr lang="it-IT" sz="2400" dirty="0"/>
              <a:t>Presto, presto, la descrizione a parole di Galileo fu completata con formule matematiche: «La natura si descrive con la matematica»</a:t>
            </a:r>
          </a:p>
        </p:txBody>
      </p:sp>
    </p:spTree>
    <p:extLst>
      <p:ext uri="{BB962C8B-B14F-4D97-AF65-F5344CB8AC3E}">
        <p14:creationId xmlns:p14="http://schemas.microsoft.com/office/powerpoint/2010/main" val="13977546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6ED618F6-E13B-5244-1C51-DBD6792AA1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it-IT" sz="3200">
                <a:solidFill>
                  <a:schemeClr val="accent2"/>
                </a:solidFill>
              </a:rPr>
              <a:t>Io: </a:t>
            </a:r>
            <a:r>
              <a:rPr lang="it-IT" altLang="it-IT" sz="3200">
                <a:solidFill>
                  <a:schemeClr val="accent2"/>
                </a:solidFill>
              </a:rPr>
              <a:t>i geyser di km altezza di zolfo liquido</a:t>
            </a:r>
            <a:endParaRPr lang="en-AU" altLang="it-IT" sz="3200">
              <a:solidFill>
                <a:schemeClr val="accent2"/>
              </a:solidFill>
            </a:endParaRPr>
          </a:p>
        </p:txBody>
      </p:sp>
      <p:pic>
        <p:nvPicPr>
          <p:cNvPr id="52227" name="Picture 4">
            <a:extLst>
              <a:ext uri="{FF2B5EF4-FFF2-40B4-BE49-F238E27FC236}">
                <a16:creationId xmlns:a16="http://schemas.microsoft.com/office/drawing/2014/main" id="{A9D6F248-5BBA-F105-EB07-6E689B536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" y="1357313"/>
            <a:ext cx="7953375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Rectangle 6">
            <a:extLst>
              <a:ext uri="{FF2B5EF4-FFF2-40B4-BE49-F238E27FC236}">
                <a16:creationId xmlns:a16="http://schemas.microsoft.com/office/drawing/2014/main" id="{E7E84E70-0FB6-8C1E-1A84-816B6C4AFD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675" y="5661025"/>
            <a:ext cx="7515225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200">
                <a:solidFill>
                  <a:srgbClr val="000099"/>
                </a:solidFill>
              </a:rPr>
              <a:t>Il corpo (pianeta/ satellite) geologicamente più attivo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200">
                <a:solidFill>
                  <a:srgbClr val="000099"/>
                </a:solidFill>
              </a:rPr>
              <a:t>nel Sistema Solare: 300 vulcani, geyser alti anche 500 km.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200">
                <a:solidFill>
                  <a:srgbClr val="000099"/>
                </a:solidFill>
              </a:rPr>
              <a:t>Temperatura sulla superficie fino a 2000°C.</a:t>
            </a:r>
            <a:endParaRPr lang="en-AU" altLang="it-IT" sz="2200">
              <a:solidFill>
                <a:srgbClr val="000099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9A0ED4F7-45DD-66B0-E55C-7D5C4907FD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686800" cy="1143000"/>
          </a:xfrm>
        </p:spPr>
        <p:txBody>
          <a:bodyPr/>
          <a:lstStyle/>
          <a:p>
            <a:pPr eaLnBrk="1" hangingPunct="1"/>
            <a:r>
              <a:rPr lang="pl-PL" altLang="it-IT" sz="3600">
                <a:solidFill>
                  <a:schemeClr val="accent2"/>
                </a:solidFill>
              </a:rPr>
              <a:t>Europa: </a:t>
            </a:r>
            <a:br>
              <a:rPr lang="pl-PL" altLang="it-IT" sz="3600">
                <a:solidFill>
                  <a:schemeClr val="accent2"/>
                </a:solidFill>
              </a:rPr>
            </a:br>
            <a:r>
              <a:rPr lang="it-IT" altLang="it-IT" sz="3600">
                <a:solidFill>
                  <a:schemeClr val="accent2"/>
                </a:solidFill>
              </a:rPr>
              <a:t>coperta di acqua ghiacciata</a:t>
            </a:r>
            <a:endParaRPr lang="en-AU" altLang="it-IT" sz="3600">
              <a:solidFill>
                <a:schemeClr val="accent2"/>
              </a:solidFill>
            </a:endParaRPr>
          </a:p>
        </p:txBody>
      </p:sp>
      <p:pic>
        <p:nvPicPr>
          <p:cNvPr id="53251" name="Picture 5">
            <a:extLst>
              <a:ext uri="{FF2B5EF4-FFF2-40B4-BE49-F238E27FC236}">
                <a16:creationId xmlns:a16="http://schemas.microsoft.com/office/drawing/2014/main" id="{A80DB910-A461-569F-6ECC-A84A80F96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" y="1357313"/>
            <a:ext cx="7953375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Text Box 6">
            <a:extLst>
              <a:ext uri="{FF2B5EF4-FFF2-40B4-BE49-F238E27FC236}">
                <a16:creationId xmlns:a16="http://schemas.microsoft.com/office/drawing/2014/main" id="{0E0F0AB2-8BE7-3483-03EE-2D2497F782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5500688"/>
            <a:ext cx="6262688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200">
                <a:solidFill>
                  <a:srgbClr val="000099"/>
                </a:solidFill>
              </a:rPr>
              <a:t>Lo stratto di ghiaccio, di spessore di </a:t>
            </a:r>
            <a:r>
              <a:rPr lang="pl-PL" altLang="it-IT" sz="2200">
                <a:solidFill>
                  <a:srgbClr val="000099"/>
                </a:solidFill>
              </a:rPr>
              <a:t>600 (?) km</a:t>
            </a:r>
            <a:r>
              <a:rPr lang="it-IT" altLang="it-IT" sz="2200">
                <a:solidFill>
                  <a:srgbClr val="000099"/>
                </a:solidFill>
              </a:rPr>
              <a:t>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200">
                <a:solidFill>
                  <a:srgbClr val="000099"/>
                </a:solidFill>
              </a:rPr>
              <a:t>Sotto, magari, un oceano di acqua liquida, </a:t>
            </a:r>
            <a:r>
              <a:rPr lang="pl-PL" altLang="it-IT" sz="2200">
                <a:solidFill>
                  <a:srgbClr val="000099"/>
                </a:solidFill>
              </a:rPr>
              <a:t> </a:t>
            </a:r>
            <a:endParaRPr lang="it-IT" altLang="it-IT" sz="2200">
              <a:solidFill>
                <a:srgbClr val="000099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200">
                <a:solidFill>
                  <a:srgbClr val="000099"/>
                </a:solidFill>
              </a:rPr>
              <a:t>e al centro un nucleo roccioso? </a:t>
            </a:r>
            <a:endParaRPr lang="en-AU" altLang="it-IT" sz="2200">
              <a:solidFill>
                <a:srgbClr val="000099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EDE8592D-8387-1BBA-8AE1-9590AAB989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686800" cy="1143000"/>
          </a:xfrm>
        </p:spPr>
        <p:txBody>
          <a:bodyPr/>
          <a:lstStyle/>
          <a:p>
            <a:pPr eaLnBrk="1" hangingPunct="1"/>
            <a:r>
              <a:rPr lang="pl-PL" altLang="it-IT" sz="3600">
                <a:solidFill>
                  <a:schemeClr val="accent2"/>
                </a:solidFill>
              </a:rPr>
              <a:t>Ganimede: </a:t>
            </a:r>
            <a:br>
              <a:rPr lang="pl-PL" altLang="it-IT" sz="3600">
                <a:solidFill>
                  <a:schemeClr val="accent2"/>
                </a:solidFill>
              </a:rPr>
            </a:br>
            <a:r>
              <a:rPr lang="it-IT" altLang="it-IT" sz="3600">
                <a:solidFill>
                  <a:schemeClr val="accent2"/>
                </a:solidFill>
              </a:rPr>
              <a:t>il satellite più grande nel sistema Solare</a:t>
            </a:r>
            <a:endParaRPr lang="en-AU" altLang="it-IT" sz="3600">
              <a:solidFill>
                <a:schemeClr val="accent2"/>
              </a:solidFill>
            </a:endParaRPr>
          </a:p>
        </p:txBody>
      </p:sp>
      <p:pic>
        <p:nvPicPr>
          <p:cNvPr id="54275" name="Picture 4">
            <a:extLst>
              <a:ext uri="{FF2B5EF4-FFF2-40B4-BE49-F238E27FC236}">
                <a16:creationId xmlns:a16="http://schemas.microsoft.com/office/drawing/2014/main" id="{E0CAD078-F559-4B62-A47C-58D34EBD9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66813"/>
            <a:ext cx="7953375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Text Box 8">
            <a:extLst>
              <a:ext uri="{FF2B5EF4-FFF2-40B4-BE49-F238E27FC236}">
                <a16:creationId xmlns:a16="http://schemas.microsoft.com/office/drawing/2014/main" id="{FE368504-0EDD-05EE-5CDD-6C1D334B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805488"/>
            <a:ext cx="6169025" cy="76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200"/>
              <a:t>Più grande del Mercurio, fatto di ghiaccio (H</a:t>
            </a:r>
            <a:r>
              <a:rPr lang="it-IT" altLang="it-IT" sz="2200" baseline="-25000"/>
              <a:t>2</a:t>
            </a:r>
            <a:r>
              <a:rPr lang="it-IT" altLang="it-IT" sz="2200"/>
              <a:t>O)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200"/>
              <a:t>e rocce (silicati) molto antichi (4 mld di anni)</a:t>
            </a:r>
            <a:r>
              <a:rPr lang="it-IT" altLang="it-IT" sz="1800"/>
              <a:t> . </a:t>
            </a:r>
            <a:endParaRPr lang="en-AU" altLang="it-IT" sz="1600">
              <a:solidFill>
                <a:srgbClr val="000099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6630C048-55D4-8BE9-FC0C-6E6E77C7FD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686800" cy="1143000"/>
          </a:xfrm>
        </p:spPr>
        <p:txBody>
          <a:bodyPr/>
          <a:lstStyle/>
          <a:p>
            <a:pPr eaLnBrk="1" hangingPunct="1"/>
            <a:r>
              <a:rPr lang="it-IT" altLang="it-IT" sz="3200">
                <a:solidFill>
                  <a:schemeClr val="accent2"/>
                </a:solidFill>
              </a:rPr>
              <a:t>C</a:t>
            </a:r>
            <a:r>
              <a:rPr lang="pl-PL" altLang="it-IT" sz="3200">
                <a:solidFill>
                  <a:schemeClr val="accent2"/>
                </a:solidFill>
              </a:rPr>
              <a:t>alisto: </a:t>
            </a:r>
            <a:br>
              <a:rPr lang="pl-PL" altLang="it-IT" sz="3200">
                <a:solidFill>
                  <a:schemeClr val="accent2"/>
                </a:solidFill>
              </a:rPr>
            </a:br>
            <a:r>
              <a:rPr lang="it-IT" altLang="it-IT" sz="3200">
                <a:solidFill>
                  <a:schemeClr val="accent2"/>
                </a:solidFill>
              </a:rPr>
              <a:t>massacrato dalla pioggia di meteoriti</a:t>
            </a:r>
            <a:endParaRPr lang="en-AU" altLang="it-IT" sz="3200">
              <a:solidFill>
                <a:schemeClr val="accent2"/>
              </a:solidFill>
            </a:endParaRPr>
          </a:p>
        </p:txBody>
      </p:sp>
      <p:pic>
        <p:nvPicPr>
          <p:cNvPr id="56323" name="Picture 7">
            <a:extLst>
              <a:ext uri="{FF2B5EF4-FFF2-40B4-BE49-F238E27FC236}">
                <a16:creationId xmlns:a16="http://schemas.microsoft.com/office/drawing/2014/main" id="{FC39EC05-A1A2-8360-9788-53087A5E3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" y="1357313"/>
            <a:ext cx="7953375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Text Box 8">
            <a:extLst>
              <a:ext uri="{FF2B5EF4-FFF2-40B4-BE49-F238E27FC236}">
                <a16:creationId xmlns:a16="http://schemas.microsoft.com/office/drawing/2014/main" id="{38086D31-D8DD-9824-F01A-33A92A690E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" y="5656263"/>
            <a:ext cx="8740775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200"/>
              <a:t>Il terzo per grandezza satellite nel Sistema Solare.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200"/>
              <a:t>Non è da escludere la presenza dell oceano di acqua nel sottosuolo,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200"/>
              <a:t>(e della vita?)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3">
            <a:extLst>
              <a:ext uri="{FF2B5EF4-FFF2-40B4-BE49-F238E27FC236}">
                <a16:creationId xmlns:a16="http://schemas.microsoft.com/office/drawing/2014/main" id="{B921CF8F-43CB-2B65-98B4-10D1A80860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it-IT" altLang="it-IT" sz="3600">
                <a:solidFill>
                  <a:schemeClr val="accent2"/>
                </a:solidFill>
              </a:rPr>
              <a:t>Saturno, un altro gigante, protettore</a:t>
            </a:r>
            <a:endParaRPr lang="en-AU" altLang="it-IT" sz="3600">
              <a:solidFill>
                <a:schemeClr val="accent2"/>
              </a:solidFill>
            </a:endParaRPr>
          </a:p>
        </p:txBody>
      </p:sp>
      <p:pic>
        <p:nvPicPr>
          <p:cNvPr id="114696" name="Picture 8">
            <a:extLst>
              <a:ext uri="{FF2B5EF4-FFF2-40B4-BE49-F238E27FC236}">
                <a16:creationId xmlns:a16="http://schemas.microsoft.com/office/drawing/2014/main" id="{3E767D05-123E-6035-C341-3E9A04058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976313"/>
            <a:ext cx="3878262" cy="362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7" name="Picture 9">
            <a:extLst>
              <a:ext uri="{FF2B5EF4-FFF2-40B4-BE49-F238E27FC236}">
                <a16:creationId xmlns:a16="http://schemas.microsoft.com/office/drawing/2014/main" id="{5E7838C7-3744-4652-A8F0-ED863A660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725" y="976313"/>
            <a:ext cx="4321175" cy="328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7" name="Text Box 8">
            <a:extLst>
              <a:ext uri="{FF2B5EF4-FFF2-40B4-BE49-F238E27FC236}">
                <a16:creationId xmlns:a16="http://schemas.microsoft.com/office/drawing/2014/main" id="{50212420-FC14-2B5E-B9E8-D441D9FC7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75" y="4806950"/>
            <a:ext cx="8680450" cy="144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200"/>
              <a:t>9 volte più grande della Terra, ma ‘solo’ 95 più massiccio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200"/>
              <a:t>Densità media 0,7 g/ cm</a:t>
            </a:r>
            <a:r>
              <a:rPr lang="it-IT" altLang="it-IT" sz="2200" baseline="30000"/>
              <a:t>3</a:t>
            </a:r>
            <a:r>
              <a:rPr lang="it-IT" altLang="it-IT" sz="2200"/>
              <a:t> . Caldo all’interno &gt; 11.700 °C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200"/>
              <a:t>Dista 10 AU dal Sole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200"/>
              <a:t>Notato da Galileo, come un pianeta con un capello («Il Saggiatore»)</a:t>
            </a:r>
          </a:p>
        </p:txBody>
      </p:sp>
      <p:pic>
        <p:nvPicPr>
          <p:cNvPr id="59398" name="Picture 4">
            <a:extLst>
              <a:ext uri="{FF2B5EF4-FFF2-40B4-BE49-F238E27FC236}">
                <a16:creationId xmlns:a16="http://schemas.microsoft.com/office/drawing/2014/main" id="{FE87A142-D567-08F3-1467-5B202B544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538" y="5008563"/>
            <a:ext cx="1563687" cy="82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14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14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>
            <a:extLst>
              <a:ext uri="{FF2B5EF4-FFF2-40B4-BE49-F238E27FC236}">
                <a16:creationId xmlns:a16="http://schemas.microsoft.com/office/drawing/2014/main" id="{3876C640-2475-CE1E-A29D-03C7C1091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125538"/>
            <a:ext cx="1728788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Rectangle 3">
            <a:extLst>
              <a:ext uri="{FF2B5EF4-FFF2-40B4-BE49-F238E27FC236}">
                <a16:creationId xmlns:a16="http://schemas.microsoft.com/office/drawing/2014/main" id="{D5471DA9-0481-5409-20F0-D08CF6F34E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it-IT" altLang="it-IT" sz="3000">
                <a:solidFill>
                  <a:schemeClr val="accent2"/>
                </a:solidFill>
              </a:rPr>
              <a:t>Nettuno, visto probabilmente da Galileo, è un pianeta ‘calcolato’ da matematici</a:t>
            </a:r>
            <a:endParaRPr lang="en-AU" altLang="it-IT" sz="3000">
              <a:solidFill>
                <a:schemeClr val="accent2"/>
              </a:solidFill>
            </a:endParaRPr>
          </a:p>
        </p:txBody>
      </p:sp>
      <p:pic>
        <p:nvPicPr>
          <p:cNvPr id="115717" name="Picture 5">
            <a:extLst>
              <a:ext uri="{FF2B5EF4-FFF2-40B4-BE49-F238E27FC236}">
                <a16:creationId xmlns:a16="http://schemas.microsoft.com/office/drawing/2014/main" id="{F0E5F9FB-5FF1-308D-0F10-C189EBB47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412875"/>
            <a:ext cx="25400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8" name="Picture 6">
            <a:extLst>
              <a:ext uri="{FF2B5EF4-FFF2-40B4-BE49-F238E27FC236}">
                <a16:creationId xmlns:a16="http://schemas.microsoft.com/office/drawing/2014/main" id="{C58F87B9-E601-D4A8-E04A-E1326C7C5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700213"/>
            <a:ext cx="29527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9" name="Picture 7">
            <a:extLst>
              <a:ext uri="{FF2B5EF4-FFF2-40B4-BE49-F238E27FC236}">
                <a16:creationId xmlns:a16="http://schemas.microsoft.com/office/drawing/2014/main" id="{A491544F-27CD-A70B-31E5-0CAEAF008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2060575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20" name="Picture 8">
            <a:extLst>
              <a:ext uri="{FF2B5EF4-FFF2-40B4-BE49-F238E27FC236}">
                <a16:creationId xmlns:a16="http://schemas.microsoft.com/office/drawing/2014/main" id="{FF423537-2132-9E2E-CA85-66E16EB36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2060575"/>
            <a:ext cx="3878263" cy="362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21" name="Picture 9">
            <a:extLst>
              <a:ext uri="{FF2B5EF4-FFF2-40B4-BE49-F238E27FC236}">
                <a16:creationId xmlns:a16="http://schemas.microsoft.com/office/drawing/2014/main" id="{4BBFF539-3F3A-390D-CB6D-6CB8B851F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852738"/>
            <a:ext cx="360045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22" name="Picture 10">
            <a:extLst>
              <a:ext uri="{FF2B5EF4-FFF2-40B4-BE49-F238E27FC236}">
                <a16:creationId xmlns:a16="http://schemas.microsoft.com/office/drawing/2014/main" id="{302EAA36-99C1-57DF-5A4A-01B853D99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500438"/>
            <a:ext cx="3890963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23" name="Picture 11">
            <a:extLst>
              <a:ext uri="{FF2B5EF4-FFF2-40B4-BE49-F238E27FC236}">
                <a16:creationId xmlns:a16="http://schemas.microsoft.com/office/drawing/2014/main" id="{1B1424D7-FDEE-2818-8347-C0FD71253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662363"/>
            <a:ext cx="3124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52" name="Text Box 12">
            <a:extLst>
              <a:ext uri="{FF2B5EF4-FFF2-40B4-BE49-F238E27FC236}">
                <a16:creationId xmlns:a16="http://schemas.microsoft.com/office/drawing/2014/main" id="{9A10890E-A229-A561-BFA2-774536EA39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188" y="4678363"/>
            <a:ext cx="4891087" cy="249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solidFill>
                  <a:srgbClr val="FF0000"/>
                </a:solidFill>
              </a:rPr>
              <a:t>Distanze</a:t>
            </a:r>
            <a:r>
              <a:rPr lang="pl-PL" altLang="it-IT" sz="2000">
                <a:solidFill>
                  <a:srgbClr val="FF0000"/>
                </a:solidFill>
              </a:rPr>
              <a:t> (</a:t>
            </a:r>
            <a:r>
              <a:rPr lang="it-IT" altLang="it-IT" sz="2000">
                <a:solidFill>
                  <a:srgbClr val="FF0000"/>
                </a:solidFill>
              </a:rPr>
              <a:t>in AU</a:t>
            </a:r>
            <a:r>
              <a:rPr lang="pl-PL" altLang="it-IT" sz="2000">
                <a:solidFill>
                  <a:srgbClr val="FF0000"/>
                </a:solidFill>
              </a:rPr>
              <a:t>.)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solidFill>
                  <a:srgbClr val="FF0000"/>
                </a:solidFill>
              </a:rPr>
              <a:t>Legge di </a:t>
            </a:r>
            <a:r>
              <a:rPr lang="pl-PL" altLang="it-IT" sz="2000">
                <a:solidFill>
                  <a:srgbClr val="FF0000"/>
                </a:solidFill>
              </a:rPr>
              <a:t> Bode</a:t>
            </a:r>
            <a:r>
              <a:rPr lang="it-IT" altLang="it-IT" sz="2000">
                <a:solidFill>
                  <a:srgbClr val="FF0000"/>
                </a:solidFill>
              </a:rPr>
              <a:t>:</a:t>
            </a:r>
            <a:r>
              <a:rPr lang="pl-PL" altLang="it-IT" sz="2000">
                <a:solidFill>
                  <a:srgbClr val="FF0000"/>
                </a:solidFill>
              </a:rPr>
              <a:t> log x/z/x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>
                <a:solidFill>
                  <a:srgbClr val="FF0000"/>
                </a:solidFill>
              </a:rPr>
              <a:t>Legge di</a:t>
            </a:r>
            <a:r>
              <a:rPr lang="pl-PL" altLang="it-IT" sz="2000" b="1">
                <a:solidFill>
                  <a:srgbClr val="FF0000"/>
                </a:solidFill>
              </a:rPr>
              <a:t> Karwasz</a:t>
            </a:r>
            <a:r>
              <a:rPr lang="it-IT" altLang="it-IT" sz="2000" b="1">
                <a:solidFill>
                  <a:srgbClr val="FF0000"/>
                </a:solidFill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solidFill>
                  <a:srgbClr val="FF0000"/>
                </a:solidFill>
              </a:rPr>
              <a:t>Mercurio, Venere, Terra, Marte, planetoidi</a:t>
            </a:r>
            <a:endParaRPr lang="pl-PL" altLang="it-IT" sz="200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it-IT" sz="2000">
                <a:solidFill>
                  <a:srgbClr val="FF0000"/>
                </a:solidFill>
              </a:rPr>
              <a:t>3/8, ¾, 3/3, 3/2</a:t>
            </a:r>
            <a:r>
              <a:rPr lang="it-IT" altLang="it-IT" sz="2000">
                <a:solidFill>
                  <a:srgbClr val="FF0000"/>
                </a:solidFill>
              </a:rPr>
              <a:t> (3)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solidFill>
                  <a:srgbClr val="FF0000"/>
                </a:solidFill>
              </a:rPr>
              <a:t>Giove, Saturno, Urano, Nettuno</a:t>
            </a:r>
            <a:endParaRPr lang="pl-PL" altLang="it-IT" sz="200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it-IT" sz="2000">
                <a:solidFill>
                  <a:srgbClr val="FF0000"/>
                </a:solidFill>
              </a:rPr>
              <a:t>(3) 5, 10, 20, 30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AU" altLang="it-IT" sz="160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15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15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15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15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115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115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115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115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olo 1">
            <a:extLst>
              <a:ext uri="{FF2B5EF4-FFF2-40B4-BE49-F238E27FC236}">
                <a16:creationId xmlns:a16="http://schemas.microsoft.com/office/drawing/2014/main" id="{6B2F6793-E561-FD47-E7A5-D8FCDE848F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it-IT" altLang="it-IT" sz="3200" dirty="0"/>
              <a:t>Galileo: isocronismo del pendolo</a:t>
            </a:r>
            <a:br>
              <a:rPr lang="it-IT" altLang="it-IT" sz="3200" dirty="0"/>
            </a:br>
            <a:r>
              <a:rPr lang="it-IT" altLang="it-IT" sz="2400" dirty="0">
                <a:solidFill>
                  <a:schemeClr val="accent2"/>
                </a:solidFill>
              </a:rPr>
              <a:t>Belli orologi medioevali, non erano tanto precisi</a:t>
            </a:r>
          </a:p>
        </p:txBody>
      </p:sp>
      <p:pic>
        <p:nvPicPr>
          <p:cNvPr id="22531" name="Segnaposto contenuto 6" descr="Immagine che contiene edificio, orologio, esterni, pietra&#10;&#10;Descrizione generata automaticamente">
            <a:extLst>
              <a:ext uri="{FF2B5EF4-FFF2-40B4-BE49-F238E27FC236}">
                <a16:creationId xmlns:a16="http://schemas.microsoft.com/office/drawing/2014/main" id="{F998CA63-3B40-785B-CE7A-CB8EAFDC598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675" y="1792288"/>
            <a:ext cx="4256088" cy="3868737"/>
          </a:xfrm>
        </p:spPr>
      </p:pic>
      <p:sp>
        <p:nvSpPr>
          <p:cNvPr id="22532" name="CasellaDiTesto 4">
            <a:extLst>
              <a:ext uri="{FF2B5EF4-FFF2-40B4-BE49-F238E27FC236}">
                <a16:creationId xmlns:a16="http://schemas.microsoft.com/office/drawing/2014/main" id="{9206AA06-A26A-F51F-B0D3-95C370B3D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75" y="6102350"/>
            <a:ext cx="457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/>
              <a:t>https://www.barcelo.com/guia-turismo/en/czech-republic/praga/things-to-do/astronomical-clock-prague/</a:t>
            </a:r>
          </a:p>
        </p:txBody>
      </p:sp>
      <p:pic>
        <p:nvPicPr>
          <p:cNvPr id="22533" name="Immagine 8" descr="Immagine che contiene interni&#10;&#10;Descrizione generata automaticamente">
            <a:extLst>
              <a:ext uri="{FF2B5EF4-FFF2-40B4-BE49-F238E27FC236}">
                <a16:creationId xmlns:a16="http://schemas.microsoft.com/office/drawing/2014/main" id="{19830CCD-AF6A-EAA7-336A-246466310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7" y="1587086"/>
            <a:ext cx="3384377" cy="451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CasellaDiTesto 10">
            <a:extLst>
              <a:ext uri="{FF2B5EF4-FFF2-40B4-BE49-F238E27FC236}">
                <a16:creationId xmlns:a16="http://schemas.microsoft.com/office/drawing/2014/main" id="{30FB0185-6276-2AB0-D12C-F3E99654E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6788" y="6259513"/>
            <a:ext cx="4572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https://www.gdansk.pl/download/2019-11/138309.jpg</a:t>
            </a:r>
          </a:p>
        </p:txBody>
      </p:sp>
    </p:spTree>
    <p:extLst>
      <p:ext uri="{BB962C8B-B14F-4D97-AF65-F5344CB8AC3E}">
        <p14:creationId xmlns:p14="http://schemas.microsoft.com/office/powerpoint/2010/main" val="39600001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eriodo di un pendolo">
            <a:extLst>
              <a:ext uri="{FF2B5EF4-FFF2-40B4-BE49-F238E27FC236}">
                <a16:creationId xmlns:a16="http://schemas.microsoft.com/office/drawing/2014/main" id="{900C4729-41FD-8F4C-24C2-0884CE72E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32" y="4847588"/>
            <a:ext cx="2628868" cy="1735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Titolo 1">
            <a:extLst>
              <a:ext uri="{FF2B5EF4-FFF2-40B4-BE49-F238E27FC236}">
                <a16:creationId xmlns:a16="http://schemas.microsoft.com/office/drawing/2014/main" id="{2E2F09A1-36F6-B5B2-EF78-50EAA79907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3600" dirty="0"/>
              <a:t>Bisognava aspettare il grande Galileo</a:t>
            </a:r>
            <a:br>
              <a:rPr lang="it-IT" altLang="it-IT" sz="3600" dirty="0"/>
            </a:br>
            <a:endParaRPr lang="it-IT" altLang="it-IT" sz="3600" dirty="0"/>
          </a:p>
        </p:txBody>
      </p:sp>
      <p:sp>
        <p:nvSpPr>
          <p:cNvPr id="23555" name="Segnaposto contenuto 2">
            <a:extLst>
              <a:ext uri="{FF2B5EF4-FFF2-40B4-BE49-F238E27FC236}">
                <a16:creationId xmlns:a16="http://schemas.microsoft.com/office/drawing/2014/main" id="{E8A11CD8-7ACA-D59F-BE3C-EAC1DA94D8D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-100418" y="1404938"/>
            <a:ext cx="8840788" cy="4525962"/>
          </a:xfrm>
        </p:spPr>
        <p:txBody>
          <a:bodyPr/>
          <a:lstStyle/>
          <a:p>
            <a:pPr eaLnBrk="1" hangingPunct="1"/>
            <a:r>
              <a:rPr lang="it-IT" altLang="it-IT" sz="2200" dirty="0"/>
              <a:t>Lui, probabilmente annoiandosi alla lezione universitaria a Pisa, (non si laureò mai, ma qualche anno dopo tornò a Pisa da professore universitario di matematica) notò che il grande candelabro appeso al soffitto, oscillava lentamente. </a:t>
            </a:r>
          </a:p>
          <a:p>
            <a:pPr eaLnBrk="1" hangingPunct="1"/>
            <a:r>
              <a:rPr lang="it-IT" altLang="it-IT" sz="2200" i="1" dirty="0"/>
              <a:t>.</a:t>
            </a:r>
            <a:r>
              <a:rPr lang="it-IT" altLang="it-IT" sz="2200" dirty="0"/>
              <a:t>  </a:t>
            </a:r>
          </a:p>
        </p:txBody>
      </p:sp>
      <p:sp>
        <p:nvSpPr>
          <p:cNvPr id="23556" name="CasellaDiTesto 4">
            <a:extLst>
              <a:ext uri="{FF2B5EF4-FFF2-40B4-BE49-F238E27FC236}">
                <a16:creationId xmlns:a16="http://schemas.microsoft.com/office/drawing/2014/main" id="{6A98D8A6-947D-8F17-7364-B3FBA92D88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7619" y="2878916"/>
            <a:ext cx="374015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200" i="0" dirty="0"/>
              <a:t>Misurando con il proprio battito cardiaco, si accorse che il periodo di queste oscillazioni </a:t>
            </a:r>
            <a:r>
              <a:rPr lang="it-IT" altLang="it-IT" sz="2200" i="0" dirty="0">
                <a:solidFill>
                  <a:schemeClr val="accent2"/>
                </a:solidFill>
              </a:rPr>
              <a:t>non dipende dalla loro ampiezza.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200" i="0" dirty="0"/>
              <a:t>Così, fu inventata la moderna ‘pendola’.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200" i="0" dirty="0"/>
          </a:p>
        </p:txBody>
      </p:sp>
      <p:pic>
        <p:nvPicPr>
          <p:cNvPr id="23557" name="Immagine 6" descr="Immagine che contiene interni, arco, colonnato&#10;&#10;Descrizione generata automaticamente">
            <a:extLst>
              <a:ext uri="{FF2B5EF4-FFF2-40B4-BE49-F238E27FC236}">
                <a16:creationId xmlns:a16="http://schemas.microsoft.com/office/drawing/2014/main" id="{5C9DFE54-F15D-8F49-923B-83E03797D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" y="2898537"/>
            <a:ext cx="4519612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CasellaDiTesto 8">
            <a:extLst>
              <a:ext uri="{FF2B5EF4-FFF2-40B4-BE49-F238E27FC236}">
                <a16:creationId xmlns:a16="http://schemas.microsoft.com/office/drawing/2014/main" id="{C0D4221D-12A6-5ABD-61FC-21A592931F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971" y="6326191"/>
            <a:ext cx="77851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dirty="0"/>
              <a:t>https://commons.wikimedia.org/wiki/File:Interno_del_Battistero_-_panoramio_(1).jpg</a:t>
            </a:r>
          </a:p>
        </p:txBody>
      </p:sp>
    </p:spTree>
    <p:extLst>
      <p:ext uri="{BB962C8B-B14F-4D97-AF65-F5344CB8AC3E}">
        <p14:creationId xmlns:p14="http://schemas.microsoft.com/office/powerpoint/2010/main" val="15080569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85FB0524-EA91-E786-8BD1-8C70EB0715D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11188" y="-171450"/>
            <a:ext cx="7772400" cy="1470025"/>
          </a:xfrm>
        </p:spPr>
        <p:txBody>
          <a:bodyPr anchor="ctr"/>
          <a:lstStyle/>
          <a:p>
            <a:r>
              <a:rPr lang="it-IT" altLang="it-IT" sz="3200" dirty="0"/>
              <a:t>Possiamo riconoscere un moto «assoluto»? </a:t>
            </a:r>
            <a:r>
              <a:rPr lang="pl-PL" altLang="it-IT" sz="3200" dirty="0"/>
              <a:t> </a:t>
            </a:r>
            <a:endParaRPr lang="en-AU" altLang="it-IT" sz="3200" dirty="0"/>
          </a:p>
        </p:txBody>
      </p:sp>
      <p:pic>
        <p:nvPicPr>
          <p:cNvPr id="5129" name="Picture 9">
            <a:extLst>
              <a:ext uri="{FF2B5EF4-FFF2-40B4-BE49-F238E27FC236}">
                <a16:creationId xmlns:a16="http://schemas.microsoft.com/office/drawing/2014/main" id="{DD1AF7C1-2E08-16CB-8BBC-1BAEF38A0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610" y="2251472"/>
            <a:ext cx="5297375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Wzglednosc_ruchu_z_poduszkowcem1.wmv">
            <a:hlinkClick r:id="" action="ppaction://media"/>
            <a:extLst>
              <a:ext uri="{FF2B5EF4-FFF2-40B4-BE49-F238E27FC236}">
                <a16:creationId xmlns:a16="http://schemas.microsoft.com/office/drawing/2014/main" id="{98CA2FE3-E8C8-DB14-EC97-9BD3059D548E}"/>
              </a:ext>
            </a:extLst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985" y="905332"/>
            <a:ext cx="1651391" cy="132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686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1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131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011000-848C-2920-A06F-371477D39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2" y="0"/>
            <a:ext cx="8229600" cy="1143000"/>
          </a:xfrm>
        </p:spPr>
        <p:txBody>
          <a:bodyPr/>
          <a:lstStyle/>
          <a:p>
            <a:r>
              <a:rPr lang="it-IT" sz="3600" dirty="0"/>
              <a:t>Principio di relatività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56D1D34-00F9-9160-DA86-6C241E9D8A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904" y="980728"/>
            <a:ext cx="8507560" cy="4525963"/>
          </a:xfrm>
        </p:spPr>
        <p:txBody>
          <a:bodyPr/>
          <a:lstStyle/>
          <a:p>
            <a:r>
              <a:rPr lang="it-IT" sz="2000" dirty="0"/>
              <a:t>«Rinserratevi con qualche amico nella maggiore stanza che sia sotto </a:t>
            </a:r>
            <a:r>
              <a:rPr lang="it-IT" sz="2000" dirty="0" err="1"/>
              <a:t>coverta</a:t>
            </a:r>
            <a:r>
              <a:rPr lang="it-IT" sz="2000" dirty="0"/>
              <a:t> di alcun gran </a:t>
            </a:r>
            <a:r>
              <a:rPr lang="it-IT" sz="2000" dirty="0" err="1"/>
              <a:t>navilio</a:t>
            </a:r>
            <a:r>
              <a:rPr lang="it-IT" sz="2000" dirty="0"/>
              <a:t>, e quivi fate d'aver mosche, farfalle e simili animaletti volanti: </a:t>
            </a:r>
            <a:r>
              <a:rPr lang="it-IT" sz="2000" dirty="0" err="1"/>
              <a:t>siavi</a:t>
            </a:r>
            <a:r>
              <a:rPr lang="it-IT" sz="2000" dirty="0"/>
              <a:t> anco un gran vaso d'acqua, e </a:t>
            </a:r>
            <a:r>
              <a:rPr lang="it-IT" sz="2000" dirty="0" err="1"/>
              <a:t>dentrovi</a:t>
            </a:r>
            <a:r>
              <a:rPr lang="it-IT" sz="2000" dirty="0"/>
              <a:t> de' pescetti; </a:t>
            </a:r>
            <a:r>
              <a:rPr lang="it-IT" sz="2000" dirty="0" err="1"/>
              <a:t>sospendasi</a:t>
            </a:r>
            <a:r>
              <a:rPr lang="it-IT" sz="2000" dirty="0"/>
              <a:t> anco in alto qualche secchiello, che a goccia a goccia vada versando dell'acqua in un altro vaso di angusta bocca che sia posto a basso; e stando ferma la nave, osservate diligentemente come quelli animaletti volanti con pari velocità vanno verso tutte le parti della stanza. [..] </a:t>
            </a:r>
          </a:p>
          <a:p>
            <a:r>
              <a:rPr lang="it-IT" sz="2000" dirty="0"/>
              <a:t>Osservate che avrete diligentemente tutte queste cose, benché </a:t>
            </a:r>
            <a:r>
              <a:rPr lang="it-IT" sz="2000" dirty="0" err="1"/>
              <a:t>niun</a:t>
            </a:r>
            <a:r>
              <a:rPr lang="it-IT" sz="2000" dirty="0"/>
              <a:t> dubbio ci sia mentre il vascello sta fermo non debbano succedere così: fate muovere la nave con quanta si voglia velocità; ché (pur di moto uniforme e non fluttuante in qua e in là) voi non riconoscerete una minima mutazione in tutti li nominati effetti; né da alcuno di quelli potrete comprendere se la nave cammina, o pure sta ferma.»</a:t>
            </a:r>
          </a:p>
          <a:p>
            <a:pPr marL="0" indent="0">
              <a:buNone/>
            </a:pPr>
            <a:r>
              <a:rPr lang="it-IT" sz="1800" i="1" dirty="0"/>
              <a:t>Dialoghi sopra due massimi sistemi del mondo</a:t>
            </a:r>
          </a:p>
          <a:p>
            <a:pPr marL="0" indent="0">
              <a:buNone/>
            </a:pPr>
            <a:r>
              <a:rPr lang="it-IT" sz="2000" dirty="0">
                <a:solidFill>
                  <a:schemeClr val="accent2"/>
                </a:solidFill>
              </a:rPr>
              <a:t>«Ci allontaniamo dal porto, terre e città retrocedendo» (</a:t>
            </a:r>
            <a:r>
              <a:rPr lang="it-IT" sz="2000" i="1" dirty="0">
                <a:solidFill>
                  <a:schemeClr val="accent2"/>
                </a:solidFill>
              </a:rPr>
              <a:t>Eneide</a:t>
            </a:r>
            <a:r>
              <a:rPr lang="it-IT" sz="2000" dirty="0">
                <a:solidFill>
                  <a:schemeClr val="accent2"/>
                </a:solidFill>
              </a:rPr>
              <a:t>, III, 72)</a:t>
            </a:r>
          </a:p>
          <a:p>
            <a:pPr marL="0" indent="0">
              <a:buNone/>
            </a:pPr>
            <a:endParaRPr lang="it-IT" sz="1400" dirty="0"/>
          </a:p>
          <a:p>
            <a:pPr marL="0" indent="0">
              <a:buNone/>
            </a:pPr>
            <a:r>
              <a:rPr lang="it-IT" sz="1400" dirty="0"/>
              <a:t>https://it.wikipedia.org/wiki/Relativit%C3%A0_galileiana </a:t>
            </a:r>
          </a:p>
        </p:txBody>
      </p:sp>
    </p:spTree>
    <p:extLst>
      <p:ext uri="{BB962C8B-B14F-4D97-AF65-F5344CB8AC3E}">
        <p14:creationId xmlns:p14="http://schemas.microsoft.com/office/powerpoint/2010/main" val="1174169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D53DD39F-E88D-72C0-D5F4-4CC847F4825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05780" y="523378"/>
            <a:ext cx="7772400" cy="1470025"/>
          </a:xfrm>
        </p:spPr>
        <p:txBody>
          <a:bodyPr anchor="ctr"/>
          <a:lstStyle/>
          <a:p>
            <a:pPr eaLnBrk="1" hangingPunct="1"/>
            <a:r>
              <a:rPr lang="it-IT" altLang="it-IT" sz="3600" dirty="0"/>
              <a:t>Galileo, parte II</a:t>
            </a:r>
            <a:br>
              <a:rPr lang="it-IT" altLang="it-IT" sz="3600" dirty="0"/>
            </a:br>
            <a:r>
              <a:rPr lang="it-IT" altLang="it-IT" sz="3600" dirty="0"/>
              <a:t>«La terra è salita al cielo con il cannocchiale di Galileo»* 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8BFAAC0D-8673-895E-3590-961F450FB7A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8708" y="4263232"/>
            <a:ext cx="6400800" cy="1752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pl-PL" altLang="it-IT" dirty="0"/>
              <a:t>Grzegorz Karwasz</a:t>
            </a:r>
          </a:p>
          <a:p>
            <a:pPr eaLnBrk="1" hangingPunct="1">
              <a:lnSpc>
                <a:spcPct val="80000"/>
              </a:lnSpc>
            </a:pPr>
            <a:r>
              <a:rPr lang="pl-PL" altLang="it-IT" i="1" dirty="0"/>
              <a:t>Division</a:t>
            </a:r>
            <a:r>
              <a:rPr lang="it-IT" altLang="it-IT" i="1" dirty="0"/>
              <a:t>e della Didattica di Fisica</a:t>
            </a:r>
            <a:endParaRPr lang="pl-PL" altLang="it-IT" i="1" dirty="0"/>
          </a:p>
          <a:p>
            <a:pPr eaLnBrk="1" hangingPunct="1">
              <a:lnSpc>
                <a:spcPct val="80000"/>
              </a:lnSpc>
            </a:pPr>
            <a:r>
              <a:rPr lang="it-IT" altLang="it-IT" i="1" dirty="0">
                <a:solidFill>
                  <a:srgbClr val="FF0000"/>
                </a:solidFill>
              </a:rPr>
              <a:t>Università di </a:t>
            </a:r>
            <a:r>
              <a:rPr lang="pl-PL" altLang="it-IT" i="1" dirty="0">
                <a:solidFill>
                  <a:srgbClr val="FF0000"/>
                </a:solidFill>
              </a:rPr>
              <a:t>Nicola</a:t>
            </a:r>
            <a:r>
              <a:rPr lang="it-IT" altLang="it-IT" i="1" dirty="0">
                <a:solidFill>
                  <a:srgbClr val="FF0000"/>
                </a:solidFill>
              </a:rPr>
              <a:t>o</a:t>
            </a:r>
            <a:r>
              <a:rPr lang="pl-PL" altLang="it-IT" i="1" dirty="0">
                <a:solidFill>
                  <a:srgbClr val="FF0000"/>
                </a:solidFill>
              </a:rPr>
              <a:t> Copernic</a:t>
            </a:r>
            <a:r>
              <a:rPr lang="it-IT" altLang="it-IT" i="1" dirty="0">
                <a:solidFill>
                  <a:srgbClr val="FF0000"/>
                </a:solidFill>
              </a:rPr>
              <a:t>o</a:t>
            </a:r>
            <a:endParaRPr lang="pl-PL" altLang="it-IT" i="1" dirty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pl-PL" altLang="it-IT" i="1" dirty="0"/>
              <a:t>Toruń, </a:t>
            </a:r>
            <a:r>
              <a:rPr lang="it-IT" altLang="it-IT" i="1" dirty="0"/>
              <a:t>Polonia</a:t>
            </a:r>
            <a:endParaRPr lang="pl-PL" altLang="it-IT" i="1" dirty="0"/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91EAEE5F-A090-0C1F-9B9E-3C9F7832E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594769"/>
            <a:ext cx="2705100" cy="215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254B646-00CF-253B-46A8-8485635FD08B}"/>
              </a:ext>
            </a:extLst>
          </p:cNvPr>
          <p:cNvSpPr txBox="1"/>
          <p:nvPr/>
        </p:nvSpPr>
        <p:spPr>
          <a:xfrm>
            <a:off x="323528" y="6088559"/>
            <a:ext cx="8136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G. Karwasz, Torun, 26/10/2022</a:t>
            </a:r>
          </a:p>
        </p:txBody>
      </p:sp>
    </p:spTree>
    <p:extLst>
      <p:ext uri="{BB962C8B-B14F-4D97-AF65-F5344CB8AC3E}">
        <p14:creationId xmlns:p14="http://schemas.microsoft.com/office/powerpoint/2010/main" val="28679818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E8080A5C-D997-2B5E-01C5-278B51BE7D7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11188" y="-171450"/>
            <a:ext cx="7772400" cy="1470025"/>
          </a:xfrm>
        </p:spPr>
        <p:txBody>
          <a:bodyPr anchor="ctr"/>
          <a:lstStyle/>
          <a:p>
            <a:r>
              <a:rPr lang="it-IT" altLang="it-IT" sz="3600" dirty="0">
                <a:solidFill>
                  <a:schemeClr val="accent2"/>
                </a:solidFill>
              </a:rPr>
              <a:t>Trasformazioni di </a:t>
            </a:r>
            <a:r>
              <a:rPr lang="pl-PL" altLang="it-IT" sz="3600" dirty="0">
                <a:solidFill>
                  <a:schemeClr val="accent2"/>
                </a:solidFill>
              </a:rPr>
              <a:t>Galileo</a:t>
            </a:r>
            <a:r>
              <a:rPr lang="pl-PL" altLang="it-IT" sz="3200" dirty="0"/>
              <a:t> </a:t>
            </a:r>
            <a:endParaRPr lang="en-AU" altLang="it-IT" sz="3200" dirty="0"/>
          </a:p>
        </p:txBody>
      </p:sp>
      <p:sp>
        <p:nvSpPr>
          <p:cNvPr id="61443" name="Text Box 3">
            <a:extLst>
              <a:ext uri="{FF2B5EF4-FFF2-40B4-BE49-F238E27FC236}">
                <a16:creationId xmlns:a16="http://schemas.microsoft.com/office/drawing/2014/main" id="{AEEB26D9-181A-F236-74C4-5AE3D68D58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1628775"/>
            <a:ext cx="14605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l-PL" altLang="it-IT" b="1">
                <a:solidFill>
                  <a:srgbClr val="FF33CC"/>
                </a:solidFill>
              </a:rPr>
              <a:t>v’</a:t>
            </a:r>
            <a:r>
              <a:rPr lang="pl-PL" altLang="it-IT"/>
              <a:t> = </a:t>
            </a:r>
            <a:r>
              <a:rPr lang="pl-PL" altLang="it-IT" b="1">
                <a:solidFill>
                  <a:srgbClr val="FF0000"/>
                </a:solidFill>
              </a:rPr>
              <a:t>v</a:t>
            </a:r>
            <a:r>
              <a:rPr lang="pl-PL" altLang="it-IT">
                <a:solidFill>
                  <a:srgbClr val="FF0000"/>
                </a:solidFill>
              </a:rPr>
              <a:t> </a:t>
            </a:r>
            <a:r>
              <a:rPr lang="pl-PL" altLang="it-IT"/>
              <a:t>+ </a:t>
            </a:r>
            <a:r>
              <a:rPr lang="pl-PL" altLang="it-IT" b="1"/>
              <a:t>u </a:t>
            </a:r>
            <a:endParaRPr lang="en-AU" altLang="it-IT" b="1"/>
          </a:p>
        </p:txBody>
      </p:sp>
      <p:sp>
        <p:nvSpPr>
          <p:cNvPr id="61444" name="Line 4">
            <a:extLst>
              <a:ext uri="{FF2B5EF4-FFF2-40B4-BE49-F238E27FC236}">
                <a16:creationId xmlns:a16="http://schemas.microsoft.com/office/drawing/2014/main" id="{2276E693-E320-3465-0999-19659C2888F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67400" y="2708275"/>
            <a:ext cx="1150938" cy="1588"/>
          </a:xfrm>
          <a:prstGeom prst="line">
            <a:avLst/>
          </a:prstGeom>
          <a:noFill/>
          <a:ln w="25400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grpSp>
        <p:nvGrpSpPr>
          <p:cNvPr id="61451" name="Group 11">
            <a:extLst>
              <a:ext uri="{FF2B5EF4-FFF2-40B4-BE49-F238E27FC236}">
                <a16:creationId xmlns:a16="http://schemas.microsoft.com/office/drawing/2014/main" id="{EE93EFEE-3F35-1AE0-C36B-E9C9EF2A3DFE}"/>
              </a:ext>
            </a:extLst>
          </p:cNvPr>
          <p:cNvGrpSpPr>
            <a:grpSpLocks/>
          </p:cNvGrpSpPr>
          <p:nvPr/>
        </p:nvGrpSpPr>
        <p:grpSpPr bwMode="auto">
          <a:xfrm>
            <a:off x="1619250" y="2997200"/>
            <a:ext cx="1901825" cy="1838325"/>
            <a:chOff x="1507" y="1661"/>
            <a:chExt cx="1198" cy="1158"/>
          </a:xfrm>
        </p:grpSpPr>
        <p:sp>
          <p:nvSpPr>
            <p:cNvPr id="61445" name="Line 5">
              <a:extLst>
                <a:ext uri="{FF2B5EF4-FFF2-40B4-BE49-F238E27FC236}">
                  <a16:creationId xmlns:a16="http://schemas.microsoft.com/office/drawing/2014/main" id="{4CD1505A-3513-06C8-0D4F-70B53DD16F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91" y="1661"/>
              <a:ext cx="0" cy="8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1446" name="Line 6">
              <a:extLst>
                <a:ext uri="{FF2B5EF4-FFF2-40B4-BE49-F238E27FC236}">
                  <a16:creationId xmlns:a16="http://schemas.microsoft.com/office/drawing/2014/main" id="{A40592C0-D1E2-8C5B-F9F8-107CC90FD6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523"/>
              <a:ext cx="77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1447" name="Line 7">
              <a:extLst>
                <a:ext uri="{FF2B5EF4-FFF2-40B4-BE49-F238E27FC236}">
                  <a16:creationId xmlns:a16="http://schemas.microsoft.com/office/drawing/2014/main" id="{625C9059-B5C5-A7A2-1966-B41528E69FA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91" y="2069"/>
              <a:ext cx="499" cy="4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1448" name="Text Box 8">
              <a:extLst>
                <a:ext uri="{FF2B5EF4-FFF2-40B4-BE49-F238E27FC236}">
                  <a16:creationId xmlns:a16="http://schemas.microsoft.com/office/drawing/2014/main" id="{DC1B3C5B-A444-7BE0-3379-0A78856C0D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43" y="2550"/>
              <a:ext cx="253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l-PL" altLang="it-IT"/>
                <a:t>O</a:t>
              </a:r>
              <a:endParaRPr lang="en-AU" altLang="it-IT"/>
            </a:p>
          </p:txBody>
        </p:sp>
        <p:sp>
          <p:nvSpPr>
            <p:cNvPr id="61449" name="Text Box 9">
              <a:extLst>
                <a:ext uri="{FF2B5EF4-FFF2-40B4-BE49-F238E27FC236}">
                  <a16:creationId xmlns:a16="http://schemas.microsoft.com/office/drawing/2014/main" id="{4AAEA7C2-7E7E-42A8-2695-DE9E5EA8B4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72" y="2523"/>
              <a:ext cx="233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l-PL" altLang="it-IT"/>
                <a:t>X</a:t>
              </a:r>
              <a:endParaRPr lang="en-AU" altLang="it-IT"/>
            </a:p>
          </p:txBody>
        </p:sp>
        <p:sp>
          <p:nvSpPr>
            <p:cNvPr id="61450" name="Text Box 10">
              <a:extLst>
                <a:ext uri="{FF2B5EF4-FFF2-40B4-BE49-F238E27FC236}">
                  <a16:creationId xmlns:a16="http://schemas.microsoft.com/office/drawing/2014/main" id="{647C6C67-4D59-A365-0933-5E031AFBFC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07" y="1733"/>
              <a:ext cx="233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l-PL" altLang="it-IT"/>
                <a:t>Y</a:t>
              </a:r>
              <a:endParaRPr lang="en-AU" altLang="it-IT"/>
            </a:p>
          </p:txBody>
        </p:sp>
      </p:grpSp>
      <p:grpSp>
        <p:nvGrpSpPr>
          <p:cNvPr id="61459" name="Group 19">
            <a:extLst>
              <a:ext uri="{FF2B5EF4-FFF2-40B4-BE49-F238E27FC236}">
                <a16:creationId xmlns:a16="http://schemas.microsoft.com/office/drawing/2014/main" id="{A281984F-9EAD-D444-08F5-F279FD81781C}"/>
              </a:ext>
            </a:extLst>
          </p:cNvPr>
          <p:cNvGrpSpPr>
            <a:grpSpLocks/>
          </p:cNvGrpSpPr>
          <p:nvPr/>
        </p:nvGrpSpPr>
        <p:grpSpPr bwMode="auto">
          <a:xfrm>
            <a:off x="5219700" y="3009900"/>
            <a:ext cx="1963738" cy="1838325"/>
            <a:chOff x="3107" y="1480"/>
            <a:chExt cx="1237" cy="1158"/>
          </a:xfrm>
        </p:grpSpPr>
        <p:sp>
          <p:nvSpPr>
            <p:cNvPr id="61453" name="Line 13">
              <a:extLst>
                <a:ext uri="{FF2B5EF4-FFF2-40B4-BE49-F238E27FC236}">
                  <a16:creationId xmlns:a16="http://schemas.microsoft.com/office/drawing/2014/main" id="{CB21E679-BF07-6DBB-E8CE-7700ADD5A4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91" y="1480"/>
              <a:ext cx="0" cy="8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1454" name="Line 14">
              <a:extLst>
                <a:ext uri="{FF2B5EF4-FFF2-40B4-BE49-F238E27FC236}">
                  <a16:creationId xmlns:a16="http://schemas.microsoft.com/office/drawing/2014/main" id="{390510E0-0756-6990-9874-924F2EDEA5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91" y="2342"/>
              <a:ext cx="77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1455" name="Line 15">
              <a:extLst>
                <a:ext uri="{FF2B5EF4-FFF2-40B4-BE49-F238E27FC236}">
                  <a16:creationId xmlns:a16="http://schemas.microsoft.com/office/drawing/2014/main" id="{47B9AD4E-2DCF-C420-2787-F5C04E06ADC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91" y="1888"/>
              <a:ext cx="499" cy="4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1456" name="Text Box 16">
              <a:extLst>
                <a:ext uri="{FF2B5EF4-FFF2-40B4-BE49-F238E27FC236}">
                  <a16:creationId xmlns:a16="http://schemas.microsoft.com/office/drawing/2014/main" id="{D8F5DD85-C834-4275-AA5D-E11CD91E44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43" y="2369"/>
              <a:ext cx="292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l-PL" altLang="it-IT"/>
                <a:t>O’</a:t>
              </a:r>
              <a:endParaRPr lang="en-AU" altLang="it-IT"/>
            </a:p>
          </p:txBody>
        </p:sp>
        <p:sp>
          <p:nvSpPr>
            <p:cNvPr id="61457" name="Text Box 17">
              <a:extLst>
                <a:ext uri="{FF2B5EF4-FFF2-40B4-BE49-F238E27FC236}">
                  <a16:creationId xmlns:a16="http://schemas.microsoft.com/office/drawing/2014/main" id="{D7DE62CD-C2BE-5B8D-D85F-080690D33B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2" y="2342"/>
              <a:ext cx="272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l-PL" altLang="it-IT"/>
                <a:t>X’</a:t>
              </a:r>
              <a:endParaRPr lang="en-AU" altLang="it-IT"/>
            </a:p>
          </p:txBody>
        </p:sp>
        <p:sp>
          <p:nvSpPr>
            <p:cNvPr id="61458" name="Text Box 18">
              <a:extLst>
                <a:ext uri="{FF2B5EF4-FFF2-40B4-BE49-F238E27FC236}">
                  <a16:creationId xmlns:a16="http://schemas.microsoft.com/office/drawing/2014/main" id="{47090A39-EDED-3373-4320-B3302B805C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7" y="1552"/>
              <a:ext cx="272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l-PL" altLang="it-IT"/>
                <a:t>Y’</a:t>
              </a:r>
              <a:endParaRPr lang="en-AU" altLang="it-IT"/>
            </a:p>
          </p:txBody>
        </p:sp>
      </p:grpSp>
      <p:sp>
        <p:nvSpPr>
          <p:cNvPr id="61460" name="Text Box 20">
            <a:extLst>
              <a:ext uri="{FF2B5EF4-FFF2-40B4-BE49-F238E27FC236}">
                <a16:creationId xmlns:a16="http://schemas.microsoft.com/office/drawing/2014/main" id="{37F4F9E7-9BC7-EAE9-586F-9BA1FDD2BC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9088" y="2048256"/>
            <a:ext cx="2881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pl-PL" altLang="it-IT" b="1"/>
              <a:t>u</a:t>
            </a:r>
            <a:endParaRPr lang="en-AU" altLang="it-IT" b="1"/>
          </a:p>
        </p:txBody>
      </p:sp>
      <p:sp>
        <p:nvSpPr>
          <p:cNvPr id="61461" name="Line 21">
            <a:extLst>
              <a:ext uri="{FF2B5EF4-FFF2-40B4-BE49-F238E27FC236}">
                <a16:creationId xmlns:a16="http://schemas.microsoft.com/office/drawing/2014/main" id="{C2EDE009-7885-605E-1D6F-C3832DD038E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87675" y="3860800"/>
            <a:ext cx="647700" cy="2159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1462" name="Line 22">
            <a:extLst>
              <a:ext uri="{FF2B5EF4-FFF2-40B4-BE49-F238E27FC236}">
                <a16:creationId xmlns:a16="http://schemas.microsoft.com/office/drawing/2014/main" id="{DFD29DA7-4285-54CE-8EE1-8CE1A4F59A1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16688" y="3789363"/>
            <a:ext cx="647700" cy="2159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1463" name="Line 23">
            <a:extLst>
              <a:ext uri="{FF2B5EF4-FFF2-40B4-BE49-F238E27FC236}">
                <a16:creationId xmlns:a16="http://schemas.microsoft.com/office/drawing/2014/main" id="{CDD7FE02-742A-A11A-75A6-F661642783C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92950" y="3789363"/>
            <a:ext cx="1150938" cy="1587"/>
          </a:xfrm>
          <a:prstGeom prst="line">
            <a:avLst/>
          </a:prstGeom>
          <a:noFill/>
          <a:ln w="25400">
            <a:solidFill>
              <a:srgbClr val="3366FF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1464" name="Line 24">
            <a:extLst>
              <a:ext uri="{FF2B5EF4-FFF2-40B4-BE49-F238E27FC236}">
                <a16:creationId xmlns:a16="http://schemas.microsoft.com/office/drawing/2014/main" id="{6B7304F7-21A8-CF55-B82D-A9E3B75BDC0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88125" y="3789363"/>
            <a:ext cx="1512888" cy="21590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1465" name="Text Box 25">
            <a:extLst>
              <a:ext uri="{FF2B5EF4-FFF2-40B4-BE49-F238E27FC236}">
                <a16:creationId xmlns:a16="http://schemas.microsoft.com/office/drawing/2014/main" id="{489D5A69-8420-9436-9042-C426D63A9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575" y="3429000"/>
            <a:ext cx="33972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l-PL" altLang="it-IT" b="1">
                <a:solidFill>
                  <a:srgbClr val="FF0000"/>
                </a:solidFill>
              </a:rPr>
              <a:t>v</a:t>
            </a:r>
            <a:endParaRPr lang="en-AU" altLang="it-IT" b="1">
              <a:solidFill>
                <a:srgbClr val="FF0000"/>
              </a:solidFill>
            </a:endParaRPr>
          </a:p>
        </p:txBody>
      </p:sp>
      <p:sp>
        <p:nvSpPr>
          <p:cNvPr id="61466" name="Text Box 26">
            <a:extLst>
              <a:ext uri="{FF2B5EF4-FFF2-40B4-BE49-F238E27FC236}">
                <a16:creationId xmlns:a16="http://schemas.microsoft.com/office/drawing/2014/main" id="{D339E807-AD52-62D6-7E44-EA04D72088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4750" y="3933825"/>
            <a:ext cx="417513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l-PL" altLang="it-IT" b="1">
                <a:solidFill>
                  <a:srgbClr val="FF33CC"/>
                </a:solidFill>
              </a:rPr>
              <a:t>v’</a:t>
            </a:r>
            <a:endParaRPr lang="en-AU" altLang="it-IT" b="1">
              <a:solidFill>
                <a:srgbClr val="FF33CC"/>
              </a:solidFill>
            </a:endParaRPr>
          </a:p>
        </p:txBody>
      </p:sp>
      <p:sp>
        <p:nvSpPr>
          <p:cNvPr id="61467" name="Text Box 27">
            <a:extLst>
              <a:ext uri="{FF2B5EF4-FFF2-40B4-BE49-F238E27FC236}">
                <a16:creationId xmlns:a16="http://schemas.microsoft.com/office/drawing/2014/main" id="{377993D4-3993-C215-64E0-1356E82CC4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264" y="5251005"/>
            <a:ext cx="8306248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dirty="0"/>
              <a:t>Einstein: </a:t>
            </a:r>
          </a:p>
          <a:p>
            <a:r>
              <a:rPr lang="it-IT" altLang="it-IT" dirty="0"/>
              <a:t>Tutti gli osservatori che si muovono con la costante velocità sono</a:t>
            </a:r>
          </a:p>
          <a:p>
            <a:r>
              <a:rPr lang="it-IT" altLang="it-IT" dirty="0"/>
              <a:t>equivalenti</a:t>
            </a:r>
            <a:endParaRPr lang="en-AU" altLang="it-IT" dirty="0"/>
          </a:p>
        </p:txBody>
      </p:sp>
    </p:spTree>
    <p:extLst>
      <p:ext uri="{BB962C8B-B14F-4D97-AF65-F5344CB8AC3E}">
        <p14:creationId xmlns:p14="http://schemas.microsoft.com/office/powerpoint/2010/main" val="10218986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70661E2D-E25C-427D-B6DD-637FA47569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it-IT" sz="3200" dirty="0"/>
              <a:t>Newton: </a:t>
            </a:r>
            <a:r>
              <a:rPr lang="it-IT" altLang="it-IT" sz="3200" dirty="0"/>
              <a:t>la Luna cade in continuazione verso la Terra</a:t>
            </a:r>
            <a:endParaRPr lang="en-AU" altLang="it-IT" sz="3200" dirty="0"/>
          </a:p>
        </p:txBody>
      </p:sp>
      <p:pic>
        <p:nvPicPr>
          <p:cNvPr id="39939" name="Picture 3">
            <a:extLst>
              <a:ext uri="{FF2B5EF4-FFF2-40B4-BE49-F238E27FC236}">
                <a16:creationId xmlns:a16="http://schemas.microsoft.com/office/drawing/2014/main" id="{CD3B4E18-6EA4-30C1-E35A-BC4FDBFC7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44675"/>
            <a:ext cx="3833812" cy="448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Line 5">
            <a:extLst>
              <a:ext uri="{FF2B5EF4-FFF2-40B4-BE49-F238E27FC236}">
                <a16:creationId xmlns:a16="http://schemas.microsoft.com/office/drawing/2014/main" id="{171E72D5-A835-6E9D-217D-E230A00BD068}"/>
              </a:ext>
            </a:extLst>
          </p:cNvPr>
          <p:cNvSpPr>
            <a:spLocks noChangeShapeType="1"/>
          </p:cNvSpPr>
          <p:nvPr/>
        </p:nvSpPr>
        <p:spPr bwMode="auto">
          <a:xfrm>
            <a:off x="755650" y="4365625"/>
            <a:ext cx="0" cy="1439863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9941" name="Text Box 6">
            <a:extLst>
              <a:ext uri="{FF2B5EF4-FFF2-40B4-BE49-F238E27FC236}">
                <a16:creationId xmlns:a16="http://schemas.microsoft.com/office/drawing/2014/main" id="{9D2DFE05-8E2A-C829-AAE5-E3DA2A4241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238" y="504825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it-IT" sz="1800" i="1"/>
              <a:t>g</a:t>
            </a:r>
            <a:endParaRPr lang="en-AU" altLang="it-IT" sz="1800" i="1"/>
          </a:p>
        </p:txBody>
      </p:sp>
      <p:sp>
        <p:nvSpPr>
          <p:cNvPr id="39942" name="Text Box 7">
            <a:extLst>
              <a:ext uri="{FF2B5EF4-FFF2-40B4-BE49-F238E27FC236}">
                <a16:creationId xmlns:a16="http://schemas.microsoft.com/office/drawing/2014/main" id="{1D885755-FB70-D42F-0D51-2FFE442199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0" y="2997200"/>
            <a:ext cx="882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it-IT" sz="1800" i="1"/>
              <a:t>g</a:t>
            </a:r>
            <a:r>
              <a:rPr lang="pl-PL" altLang="it-IT" sz="1800"/>
              <a:t>/4000</a:t>
            </a:r>
            <a:endParaRPr lang="en-AU" altLang="it-IT" sz="1800" i="1"/>
          </a:p>
        </p:txBody>
      </p:sp>
      <p:sp>
        <p:nvSpPr>
          <p:cNvPr id="39943" name="Line 8">
            <a:extLst>
              <a:ext uri="{FF2B5EF4-FFF2-40B4-BE49-F238E27FC236}">
                <a16:creationId xmlns:a16="http://schemas.microsoft.com/office/drawing/2014/main" id="{B048FDAA-81D4-3EA5-3E0E-F1B86545A77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76375" y="2825750"/>
            <a:ext cx="2016125" cy="4032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9944" name="Text Box 9">
            <a:extLst>
              <a:ext uri="{FF2B5EF4-FFF2-40B4-BE49-F238E27FC236}">
                <a16:creationId xmlns:a16="http://schemas.microsoft.com/office/drawing/2014/main" id="{2728CF91-2D4D-07C0-D3A4-B38A96AEA6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538" y="5157788"/>
            <a:ext cx="1676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it-IT" sz="1800" i="1"/>
              <a:t>R</a:t>
            </a:r>
            <a:r>
              <a:rPr lang="pl-PL" altLang="it-IT" sz="1800"/>
              <a:t>=384 000 km</a:t>
            </a:r>
            <a:endParaRPr lang="en-AU" altLang="it-IT" sz="1800" i="1"/>
          </a:p>
        </p:txBody>
      </p:sp>
      <p:sp>
        <p:nvSpPr>
          <p:cNvPr id="39945" name="Line 10">
            <a:extLst>
              <a:ext uri="{FF2B5EF4-FFF2-40B4-BE49-F238E27FC236}">
                <a16:creationId xmlns:a16="http://schemas.microsoft.com/office/drawing/2014/main" id="{0513644A-1E52-B204-C44D-7348D07669A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76375" y="4724400"/>
            <a:ext cx="71438" cy="1873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9946" name="Text Box 11">
            <a:extLst>
              <a:ext uri="{FF2B5EF4-FFF2-40B4-BE49-F238E27FC236}">
                <a16:creationId xmlns:a16="http://schemas.microsoft.com/office/drawing/2014/main" id="{A57DAC05-6DB6-35CC-50A5-C6D979E0FB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4292600"/>
            <a:ext cx="1422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it-IT" sz="1800" i="1"/>
              <a:t>R</a:t>
            </a:r>
            <a:r>
              <a:rPr lang="pl-PL" altLang="it-IT" sz="1800"/>
              <a:t>=6374  km</a:t>
            </a:r>
            <a:endParaRPr lang="en-AU" altLang="it-IT" sz="1800" i="1"/>
          </a:p>
        </p:txBody>
      </p:sp>
      <p:sp>
        <p:nvSpPr>
          <p:cNvPr id="39947" name="Line 12">
            <a:extLst>
              <a:ext uri="{FF2B5EF4-FFF2-40B4-BE49-F238E27FC236}">
                <a16:creationId xmlns:a16="http://schemas.microsoft.com/office/drawing/2014/main" id="{8C913C67-23A3-3792-324B-603BB9EB18F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48038" y="2549525"/>
            <a:ext cx="431800" cy="879475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9948" name="Text Box 13">
            <a:extLst>
              <a:ext uri="{FF2B5EF4-FFF2-40B4-BE49-F238E27FC236}">
                <a16:creationId xmlns:a16="http://schemas.microsoft.com/office/drawing/2014/main" id="{C89D754C-D813-C57C-3ED1-EBD04AA28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2088" y="2895600"/>
            <a:ext cx="18415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200">
              <a:solidFill>
                <a:schemeClr val="accent2"/>
              </a:solidFill>
            </a:endParaRPr>
          </a:p>
        </p:txBody>
      </p:sp>
      <p:sp>
        <p:nvSpPr>
          <p:cNvPr id="39949" name="Text Box 14">
            <a:extLst>
              <a:ext uri="{FF2B5EF4-FFF2-40B4-BE49-F238E27FC236}">
                <a16:creationId xmlns:a16="http://schemas.microsoft.com/office/drawing/2014/main" id="{48F10062-7376-EE2B-F0B8-1C45362993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3573463"/>
            <a:ext cx="2813050" cy="176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it-IT" sz="2200">
                <a:solidFill>
                  <a:schemeClr val="accent2"/>
                </a:solidFill>
              </a:rPr>
              <a:t>Moon is more distant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l-PL" altLang="it-IT" sz="2200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it-IT" sz="2200">
                <a:solidFill>
                  <a:schemeClr val="accent2"/>
                </a:solidFill>
              </a:rPr>
              <a:t>so it falls with g/4000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l-PL" altLang="it-IT" sz="2200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it-IT" sz="2200">
                <a:solidFill>
                  <a:schemeClr val="accent2"/>
                </a:solidFill>
              </a:rPr>
              <a:t>(one orbit in 28 days)</a:t>
            </a:r>
            <a:endParaRPr lang="en-AU" altLang="it-IT" sz="2200">
              <a:solidFill>
                <a:schemeClr val="accent2"/>
              </a:solidFill>
            </a:endParaRPr>
          </a:p>
        </p:txBody>
      </p:sp>
      <p:sp>
        <p:nvSpPr>
          <p:cNvPr id="39950" name="Text Box 15">
            <a:extLst>
              <a:ext uri="{FF2B5EF4-FFF2-40B4-BE49-F238E27FC236}">
                <a16:creationId xmlns:a16="http://schemas.microsoft.com/office/drawing/2014/main" id="{A5F61791-8CBA-8E0D-AD85-12CE3B3447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4388" y="1816100"/>
            <a:ext cx="3729037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it-IT" sz="2200">
                <a:solidFill>
                  <a:schemeClr val="accent2"/>
                </a:solidFill>
              </a:rPr>
              <a:t>All objects (on Earth) fall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l-PL" altLang="it-IT" sz="2200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it-IT" sz="2200">
                <a:solidFill>
                  <a:schemeClr val="accent2"/>
                </a:solidFill>
              </a:rPr>
              <a:t>with the same </a:t>
            </a:r>
            <a:r>
              <a:rPr lang="pl-PL" altLang="it-IT" sz="2200" i="1">
                <a:solidFill>
                  <a:schemeClr val="accent2"/>
                </a:solidFill>
              </a:rPr>
              <a:t>acceleration</a:t>
            </a:r>
            <a:r>
              <a:rPr lang="pl-PL" altLang="it-IT" sz="2200">
                <a:solidFill>
                  <a:schemeClr val="accent2"/>
                </a:solidFill>
              </a:rPr>
              <a:t> g</a:t>
            </a:r>
            <a:endParaRPr lang="en-AU" altLang="it-IT" sz="22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7471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9EBB61-21CB-94B3-8F4E-9D7C67CDA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1E02A5B-DC73-A14A-24F4-FA4362A79DB4}"/>
              </a:ext>
            </a:extLst>
          </p:cNvPr>
          <p:cNvSpPr txBox="1"/>
          <p:nvPr/>
        </p:nvSpPr>
        <p:spPr>
          <a:xfrm>
            <a:off x="436948" y="6021288"/>
            <a:ext cx="807524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http://dydaktyka.fizyka.umk.pl/nowa_strona/?q=node/591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CBE828C1-C25C-CE2B-A266-8899990B1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" y="985837"/>
            <a:ext cx="8886825" cy="488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6802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AD99DA-F9BB-B6DB-FAEF-D3AC799B8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/>
              <a:t>Il sistema di riferimento (immobile)</a:t>
            </a:r>
          </a:p>
        </p:txBody>
      </p:sp>
      <p:pic>
        <p:nvPicPr>
          <p:cNvPr id="4" name="Wahadlo_sie_waha">
            <a:hlinkClick r:id="" action="ppaction://media"/>
            <a:extLst>
              <a:ext uri="{FF2B5EF4-FFF2-40B4-BE49-F238E27FC236}">
                <a16:creationId xmlns:a16="http://schemas.microsoft.com/office/drawing/2014/main" id="{81C1A03A-0CC9-56A7-CFE8-CE93C32A65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7624" y="1567631"/>
            <a:ext cx="6336704" cy="35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562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AD99DA-F9BB-B6DB-FAEF-D3AC799B8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356" y="23167"/>
            <a:ext cx="8507288" cy="1143000"/>
          </a:xfrm>
        </p:spPr>
        <p:txBody>
          <a:bodyPr/>
          <a:lstStyle/>
          <a:p>
            <a:r>
              <a:rPr lang="it-IT" sz="3600" dirty="0"/>
              <a:t>Il sistema di riferimento (in caduta libera)</a:t>
            </a:r>
          </a:p>
        </p:txBody>
      </p:sp>
      <p:pic>
        <p:nvPicPr>
          <p:cNvPr id="3" name="wahadlo_z_kamera_kolkoOK (1)">
            <a:hlinkClick r:id="" action="ppaction://media"/>
            <a:extLst>
              <a:ext uri="{FF2B5EF4-FFF2-40B4-BE49-F238E27FC236}">
                <a16:creationId xmlns:a16="http://schemas.microsoft.com/office/drawing/2014/main" id="{50CE6A52-F043-E887-FD9C-36AFC40983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1864" y="1220394"/>
            <a:ext cx="7020272" cy="3948903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487DF625-E154-54BB-2121-644DC3CCB658}"/>
              </a:ext>
            </a:extLst>
          </p:cNvPr>
          <p:cNvSpPr txBox="1"/>
          <p:nvPr/>
        </p:nvSpPr>
        <p:spPr>
          <a:xfrm flipH="1">
            <a:off x="873302" y="6263601"/>
            <a:ext cx="64350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Idea &amp; foto </a:t>
            </a:r>
            <a:r>
              <a:rPr lang="it-IT" dirty="0" err="1"/>
              <a:t>mgr</a:t>
            </a:r>
            <a:r>
              <a:rPr lang="it-IT" dirty="0"/>
              <a:t> K. </a:t>
            </a:r>
            <a:r>
              <a:rPr lang="it-IT" dirty="0" err="1"/>
              <a:t>Sluzewski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4852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AD99DA-F9BB-B6DB-FAEF-D3AC799B8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356" y="23167"/>
            <a:ext cx="8507288" cy="1143000"/>
          </a:xfrm>
        </p:spPr>
        <p:txBody>
          <a:bodyPr/>
          <a:lstStyle/>
          <a:p>
            <a:r>
              <a:rPr lang="it-IT" sz="3600" dirty="0"/>
              <a:t>Il sistema di riferimento (in caduta libera)</a:t>
            </a:r>
          </a:p>
        </p:txBody>
      </p:sp>
      <p:pic>
        <p:nvPicPr>
          <p:cNvPr id="4" name="wahadlo_z_kamera_kolko1OK">
            <a:hlinkClick r:id="" action="ppaction://media"/>
            <a:extLst>
              <a:ext uri="{FF2B5EF4-FFF2-40B4-BE49-F238E27FC236}">
                <a16:creationId xmlns:a16="http://schemas.microsoft.com/office/drawing/2014/main" id="{4F04D6ED-5238-ECDB-7564-3AA09AA8B8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7624" y="1220394"/>
            <a:ext cx="7020272" cy="394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717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D53DD39F-E88D-72C0-D5F4-4CC847F4825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05780" y="523378"/>
            <a:ext cx="7772400" cy="1470025"/>
          </a:xfrm>
        </p:spPr>
        <p:txBody>
          <a:bodyPr anchor="ctr"/>
          <a:lstStyle/>
          <a:p>
            <a:pPr eaLnBrk="1" hangingPunct="1"/>
            <a:r>
              <a:rPr lang="it-IT" altLang="it-IT" sz="3600" dirty="0"/>
              <a:t>«Con la fede di Galileo la terra e il Cielo si sono accordati»* 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8BFAAC0D-8673-895E-3590-961F450FB7A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8708" y="4263232"/>
            <a:ext cx="6400800" cy="1752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pl-PL" altLang="it-IT" dirty="0"/>
              <a:t>Grzegorz Karwasz</a:t>
            </a:r>
          </a:p>
          <a:p>
            <a:pPr eaLnBrk="1" hangingPunct="1">
              <a:lnSpc>
                <a:spcPct val="80000"/>
              </a:lnSpc>
            </a:pPr>
            <a:r>
              <a:rPr lang="pl-PL" altLang="it-IT" i="1" dirty="0"/>
              <a:t>Division</a:t>
            </a:r>
            <a:r>
              <a:rPr lang="it-IT" altLang="it-IT" i="1" dirty="0"/>
              <a:t>e della Didattica di Fisica</a:t>
            </a:r>
            <a:endParaRPr lang="pl-PL" altLang="it-IT" i="1" dirty="0"/>
          </a:p>
          <a:p>
            <a:pPr eaLnBrk="1" hangingPunct="1">
              <a:lnSpc>
                <a:spcPct val="80000"/>
              </a:lnSpc>
            </a:pPr>
            <a:r>
              <a:rPr lang="it-IT" altLang="it-IT" i="1" dirty="0">
                <a:solidFill>
                  <a:srgbClr val="FF0000"/>
                </a:solidFill>
              </a:rPr>
              <a:t>Università di </a:t>
            </a:r>
            <a:r>
              <a:rPr lang="pl-PL" altLang="it-IT" i="1" dirty="0">
                <a:solidFill>
                  <a:srgbClr val="FF0000"/>
                </a:solidFill>
              </a:rPr>
              <a:t>Nicola</a:t>
            </a:r>
            <a:r>
              <a:rPr lang="it-IT" altLang="it-IT" i="1" dirty="0">
                <a:solidFill>
                  <a:srgbClr val="FF0000"/>
                </a:solidFill>
              </a:rPr>
              <a:t>o</a:t>
            </a:r>
            <a:r>
              <a:rPr lang="pl-PL" altLang="it-IT" i="1" dirty="0">
                <a:solidFill>
                  <a:srgbClr val="FF0000"/>
                </a:solidFill>
              </a:rPr>
              <a:t> Copernic</a:t>
            </a:r>
            <a:r>
              <a:rPr lang="it-IT" altLang="it-IT" i="1" dirty="0">
                <a:solidFill>
                  <a:srgbClr val="FF0000"/>
                </a:solidFill>
              </a:rPr>
              <a:t>o</a:t>
            </a:r>
            <a:endParaRPr lang="pl-PL" altLang="it-IT" i="1" dirty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pl-PL" altLang="it-IT" i="1" dirty="0"/>
              <a:t>Toruń, </a:t>
            </a:r>
            <a:r>
              <a:rPr lang="it-IT" altLang="it-IT" i="1" dirty="0"/>
              <a:t>Polonia</a:t>
            </a:r>
            <a:endParaRPr lang="pl-PL" altLang="it-IT" i="1" dirty="0"/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91EAEE5F-A090-0C1F-9B9E-3C9F7832E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594769"/>
            <a:ext cx="2705100" cy="215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254B646-00CF-253B-46A8-8485635FD08B}"/>
              </a:ext>
            </a:extLst>
          </p:cNvPr>
          <p:cNvSpPr txBox="1"/>
          <p:nvPr/>
        </p:nvSpPr>
        <p:spPr>
          <a:xfrm>
            <a:off x="323528" y="6088559"/>
            <a:ext cx="8136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*G. Karwasz, Torun, 26/10/2022</a:t>
            </a:r>
          </a:p>
        </p:txBody>
      </p:sp>
    </p:spTree>
    <p:extLst>
      <p:ext uri="{BB962C8B-B14F-4D97-AF65-F5344CB8AC3E}">
        <p14:creationId xmlns:p14="http://schemas.microsoft.com/office/powerpoint/2010/main" val="40574297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E90C87-AF21-C8E7-C304-25CB37BFC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/>
              <a:t>Scrittura Sacra e la natura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EABF035-E4DF-EC17-F800-AD55699C81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sz="2000" b="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«Stante, dunque, che la Scrittura in molti luoghi è non solamente capace, ma necessariamente bisognosa d’esposizioni diverse dall’apparente significato delle parole, mi par che nelle dispute naturali ella </a:t>
            </a:r>
            <a:r>
              <a:rPr lang="it-IT" sz="2000" b="0" dirty="0" err="1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doverebbe</a:t>
            </a:r>
            <a:r>
              <a:rPr lang="it-IT" sz="2000" b="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esser riserbata nell’ultimo luogo: perché, procedendo di pari dal Verbo divino la Scrittura Sacra e la </a:t>
            </a:r>
            <a:r>
              <a:rPr lang="it-IT" sz="2000" b="0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natura</a:t>
            </a:r>
            <a:r>
              <a:rPr lang="it-IT" sz="2000" b="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quella come dettatura dello Spirito Santo, e questa </a:t>
            </a:r>
            <a:r>
              <a:rPr lang="it-IT" sz="2000" b="0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come </a:t>
            </a:r>
            <a:r>
              <a:rPr lang="it-IT" sz="2000" b="0" dirty="0" err="1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osservantissima</a:t>
            </a:r>
            <a:r>
              <a:rPr lang="it-IT" sz="2000" b="0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esecutrice de gli ordini di Dio</a:t>
            </a:r>
            <a:r>
              <a:rPr lang="it-IT" sz="2000" b="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; ed essendo, di più, convenuto nelle Scritture, per accomodarsi all’intendimento dell’universale, dir molte cose diverse, in aspetto e quanto al significato delle parole, dal vero assoluto; ma, all’incontro, essendo la natura inesorabile e immutabile e nulla curante che le sue recondite ragioni e modi d’operare </a:t>
            </a:r>
            <a:r>
              <a:rPr lang="it-IT" sz="2000" b="0" dirty="0" err="1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sieno</a:t>
            </a:r>
            <a:r>
              <a:rPr lang="it-IT" sz="2000" b="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 non </a:t>
            </a:r>
            <a:r>
              <a:rPr lang="it-IT" sz="2000" b="0" dirty="0" err="1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sieno</a:t>
            </a:r>
            <a:r>
              <a:rPr lang="it-IT" sz="2000" b="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esposti alla capacità de gli uomini, per lo che ella non trasgredisce mai i termini delle leggi </a:t>
            </a:r>
            <a:r>
              <a:rPr lang="it-IT" sz="2000" b="0" dirty="0" err="1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imposteli</a:t>
            </a:r>
            <a:r>
              <a:rPr lang="it-IT" sz="2000" b="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4FE685C-B5EA-2419-C31A-65481CD3AA78}"/>
              </a:ext>
            </a:extLst>
          </p:cNvPr>
          <p:cNvSpPr txBox="1"/>
          <p:nvPr/>
        </p:nvSpPr>
        <p:spPr>
          <a:xfrm>
            <a:off x="323528" y="5849164"/>
            <a:ext cx="83632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/>
              <a:t>Galileo Galilei: Lettera a Benedetto Castelli (1613)</a:t>
            </a:r>
          </a:p>
        </p:txBody>
      </p:sp>
    </p:spTree>
    <p:extLst>
      <p:ext uri="{BB962C8B-B14F-4D97-AF65-F5344CB8AC3E}">
        <p14:creationId xmlns:p14="http://schemas.microsoft.com/office/powerpoint/2010/main" val="20206000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E90C87-AF21-C8E7-C304-25CB37BFC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b="0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«natura</a:t>
            </a:r>
            <a:r>
              <a:rPr lang="it-IT" sz="3600" b="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3600" b="0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come </a:t>
            </a:r>
            <a:r>
              <a:rPr lang="it-IT" sz="3600" b="0" dirty="0" err="1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osservantissima</a:t>
            </a:r>
            <a:r>
              <a:rPr lang="it-IT" sz="3600" b="0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esecutrice de gli ordini di Dio</a:t>
            </a:r>
            <a:r>
              <a:rPr lang="it-IT" sz="3600" b="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it-IT" sz="36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EABF035-E4DF-EC17-F800-AD55699C81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sz="2000" b="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; pare che quello de gli effetti naturali che o la sensata esperienza ci pone innanzi a gli occhi o le necessarie dimostrazioni ci concludono, non debba in conto alcuno esser revocato in dubbio per luoghi della Scrittura ch’</a:t>
            </a:r>
            <a:r>
              <a:rPr lang="it-IT" sz="2000" b="0" dirty="0" err="1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avesser</a:t>
            </a:r>
            <a:r>
              <a:rPr lang="it-IT" sz="2000" b="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nelle parole diverso sembiante, poi che non ogni detto della Scrittura è legato a obblighi così severi com’ogni effetto di natura. Anzi, se per questo solo rispetto, d’accomodarsi alla capacità de’ popoli rozzi e indisciplinati, non s’è astenuta la Scrittura d’adombrare de’ suoi </a:t>
            </a:r>
            <a:r>
              <a:rPr lang="it-IT" sz="2000" b="0" dirty="0" err="1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principalissimi</a:t>
            </a:r>
            <a:r>
              <a:rPr lang="it-IT" sz="2000" b="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dogmi, attribuendo sino all’istesso Dio condizioni lontanissime e contrarie alla sua essenza, chi vorrà </a:t>
            </a:r>
            <a:r>
              <a:rPr lang="it-IT" sz="2000" b="0" dirty="0" err="1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asseverantemente</a:t>
            </a:r>
            <a:r>
              <a:rPr lang="it-IT" sz="2000" b="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sostenere che ella, posto da banda </a:t>
            </a:r>
            <a:r>
              <a:rPr lang="it-IT" sz="2000" b="0" dirty="0" err="1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cotal</a:t>
            </a:r>
            <a:r>
              <a:rPr lang="it-IT" sz="2000" b="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rispetto, nel parlare anco incidentemente di Terra o di Sole o d’altra creatura, abbia eletto di contenersi con tutto rigore dentro a i limitati e ristretti significati delle parole?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5E4D92F-CF36-5A40-098D-B7655CBC8552}"/>
              </a:ext>
            </a:extLst>
          </p:cNvPr>
          <p:cNvSpPr txBox="1"/>
          <p:nvPr/>
        </p:nvSpPr>
        <p:spPr>
          <a:xfrm>
            <a:off x="323528" y="5872956"/>
            <a:ext cx="83632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/>
              <a:t>https://www.letteraturaitalia.it/3-antologia-di-testi-seicento-e-settecento/galileo-galilei-lettera-a-benedetto-castelli/</a:t>
            </a:r>
          </a:p>
        </p:txBody>
      </p:sp>
    </p:spTree>
    <p:extLst>
      <p:ext uri="{BB962C8B-B14F-4D97-AF65-F5344CB8AC3E}">
        <p14:creationId xmlns:p14="http://schemas.microsoft.com/office/powerpoint/2010/main" val="17691111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>
            <a:extLst>
              <a:ext uri="{FF2B5EF4-FFF2-40B4-BE49-F238E27FC236}">
                <a16:creationId xmlns:a16="http://schemas.microsoft.com/office/drawing/2014/main" id="{F0CFBCD1-3492-B676-7056-C76B9CD19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565400"/>
            <a:ext cx="4610100" cy="320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1379" name="Text Box 3">
            <a:extLst>
              <a:ext uri="{FF2B5EF4-FFF2-40B4-BE49-F238E27FC236}">
                <a16:creationId xmlns:a16="http://schemas.microsoft.com/office/drawing/2014/main" id="{DED28F43-BE87-1CD4-A3CB-2A8E9B2944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13" y="914400"/>
            <a:ext cx="7862887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it-IT" sz="2400">
                <a:solidFill>
                  <a:schemeClr val="bg1"/>
                </a:solidFill>
              </a:rPr>
              <a:t>La Terra, per quanto sia grande la sfera, nient’e’ rispetto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it-IT" sz="2400">
                <a:solidFill>
                  <a:schemeClr val="bg1"/>
                </a:solidFill>
              </a:rPr>
              <a:t>alla grandezza del cielo, di cui limiti non sappiamo,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it-IT" sz="2400">
                <a:solidFill>
                  <a:schemeClr val="bg1"/>
                </a:solidFill>
              </a:rPr>
              <a:t>e probabilmente saper neanche</a:t>
            </a:r>
            <a:r>
              <a:rPr lang="pl-PL" altLang="it-IT" sz="2400" i="1">
                <a:solidFill>
                  <a:schemeClr val="bg1"/>
                </a:solidFill>
              </a:rPr>
              <a:t> non possiamo</a:t>
            </a:r>
            <a:r>
              <a:rPr lang="pl-PL" altLang="it-IT" sz="2400"/>
              <a:t> </a:t>
            </a:r>
            <a:r>
              <a:rPr lang="pl-PL" altLang="it-IT" sz="240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101380" name="Text Box 4">
            <a:extLst>
              <a:ext uri="{FF2B5EF4-FFF2-40B4-BE49-F238E27FC236}">
                <a16:creationId xmlns:a16="http://schemas.microsoft.com/office/drawing/2014/main" id="{7D0AF65D-9EE7-5E08-4D30-97E3AAE9F4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725" y="5848350"/>
            <a:ext cx="320198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it-IT" sz="2400">
                <a:solidFill>
                  <a:schemeClr val="bg1"/>
                </a:solidFill>
              </a:rPr>
              <a:t>So, che non so niente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it-IT" sz="2400">
                <a:solidFill>
                  <a:schemeClr val="bg1"/>
                </a:solidFill>
              </a:rPr>
              <a:t>(Socrate 470-399 a.C)</a:t>
            </a:r>
          </a:p>
        </p:txBody>
      </p:sp>
      <p:sp>
        <p:nvSpPr>
          <p:cNvPr id="101381" name="Text Box 5">
            <a:extLst>
              <a:ext uri="{FF2B5EF4-FFF2-40B4-BE49-F238E27FC236}">
                <a16:creationId xmlns:a16="http://schemas.microsoft.com/office/drawing/2014/main" id="{1175E25E-E87E-514E-EAF7-1742D6B74D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2087563"/>
            <a:ext cx="65103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>
                <a:solidFill>
                  <a:schemeClr val="bg1"/>
                </a:solidFill>
                <a:latin typeface="Times New Roman" panose="02020603050405020304" pitchFamily="18" charset="0"/>
              </a:rPr>
              <a:t>Nicolaus Copernicus, </a:t>
            </a:r>
            <a:r>
              <a:rPr lang="en-US" altLang="it-IT" sz="2000" i="1">
                <a:solidFill>
                  <a:schemeClr val="bg1"/>
                </a:solidFill>
                <a:latin typeface="Times New Roman" panose="02020603050405020304" pitchFamily="18" charset="0"/>
              </a:rPr>
              <a:t>De revolutionibus,</a:t>
            </a:r>
            <a:r>
              <a:rPr lang="en-US" altLang="it-IT" sz="2000">
                <a:solidFill>
                  <a:schemeClr val="bg1"/>
                </a:solidFill>
                <a:latin typeface="Times New Roman" panose="02020603050405020304" pitchFamily="18" charset="0"/>
              </a:rPr>
              <a:t> Norimberga, 1543</a:t>
            </a:r>
          </a:p>
        </p:txBody>
      </p:sp>
      <p:pic>
        <p:nvPicPr>
          <p:cNvPr id="101382" name="Picture 6">
            <a:extLst>
              <a:ext uri="{FF2B5EF4-FFF2-40B4-BE49-F238E27FC236}">
                <a16:creationId xmlns:a16="http://schemas.microsoft.com/office/drawing/2014/main" id="{09AEA6A8-1E08-05CC-6059-1B167CCA7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565400"/>
            <a:ext cx="2441575" cy="325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3" name="Text Box 7">
            <a:extLst>
              <a:ext uri="{FF2B5EF4-FFF2-40B4-BE49-F238E27FC236}">
                <a16:creationId xmlns:a16="http://schemas.microsoft.com/office/drawing/2014/main" id="{20CFED6D-C65C-1CCD-6AF2-BB26207E26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8175" y="188913"/>
            <a:ext cx="5010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it-IT" sz="3600">
                <a:solidFill>
                  <a:srgbClr val="FFFF00"/>
                </a:solidFill>
              </a:rPr>
              <a:t>I limiti del nostro sapere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59979A9-760F-6EF4-E223-976F97EFF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/>
              <a:t>«Il cannocchiale»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60B981F-A3F7-D7FF-BBD6-071955746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652" y="1417638"/>
            <a:ext cx="8712695" cy="485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8003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05A60B-22E7-0234-1936-08AAB8058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/>
              <a:t>«</a:t>
            </a:r>
            <a:r>
              <a:rPr lang="it-IT" sz="3600" dirty="0" err="1"/>
              <a:t>Sidereus</a:t>
            </a:r>
            <a:r>
              <a:rPr lang="it-IT" sz="3600" dirty="0"/>
              <a:t> </a:t>
            </a:r>
            <a:r>
              <a:rPr lang="it-IT" sz="3600" dirty="0" err="1"/>
              <a:t>Nunzius</a:t>
            </a:r>
            <a:r>
              <a:rPr lang="it-IT" sz="3600" dirty="0"/>
              <a:t>»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4EF7EC6-CF77-AD2D-683F-79992A4BE7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67" y="1196752"/>
            <a:ext cx="3046013" cy="4684399"/>
          </a:xfrm>
          <a:prstGeom prst="rect">
            <a:avLst/>
          </a:prstGeom>
        </p:spPr>
      </p:pic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6C86A908-F71E-A81A-8B94-AE84A0FE50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594" y="1197658"/>
            <a:ext cx="3046014" cy="4859671"/>
          </a:xfrm>
          <a:prstGeom prst="rect">
            <a:avLst/>
          </a:prstGeom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8A6B7D18-431F-3FB6-85A5-785A12AF9B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513" y="5715000"/>
            <a:ext cx="855554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200" dirty="0">
                <a:solidFill>
                  <a:srgbClr val="000099"/>
                </a:solidFill>
              </a:rPr>
              <a:t>La nebulosa di Orione                       Montagne e crateri sulla Luna 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200" dirty="0">
                <a:solidFill>
                  <a:srgbClr val="000099"/>
                </a:solidFill>
              </a:rPr>
              <a:t>				Fatta della stessa materia che Terra?</a:t>
            </a:r>
          </a:p>
        </p:txBody>
      </p:sp>
    </p:spTree>
    <p:extLst>
      <p:ext uri="{BB962C8B-B14F-4D97-AF65-F5344CB8AC3E}">
        <p14:creationId xmlns:p14="http://schemas.microsoft.com/office/powerpoint/2010/main" val="19970755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425B918D-2B40-110F-4AA7-E53EAFF1E6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it-IT" altLang="it-IT" sz="3600"/>
              <a:t>Luna: cratere Copernico</a:t>
            </a:r>
            <a:endParaRPr lang="en-AU" altLang="it-IT" sz="3600"/>
          </a:p>
        </p:txBody>
      </p:sp>
      <p:pic>
        <p:nvPicPr>
          <p:cNvPr id="36867" name="Picture 3">
            <a:extLst>
              <a:ext uri="{FF2B5EF4-FFF2-40B4-BE49-F238E27FC236}">
                <a16:creationId xmlns:a16="http://schemas.microsoft.com/office/drawing/2014/main" id="{DE0BFB1D-A871-A1B9-4BD3-4FB29AD4E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11263"/>
            <a:ext cx="6435725" cy="443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Oval 8">
            <a:extLst>
              <a:ext uri="{FF2B5EF4-FFF2-40B4-BE49-F238E27FC236}">
                <a16:creationId xmlns:a16="http://schemas.microsoft.com/office/drawing/2014/main" id="{FD166A72-7EBB-5EB2-C305-05542D6CA45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916238" y="2565400"/>
            <a:ext cx="554037" cy="554038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srgbClr val="000099"/>
              </a:solidFill>
            </a:endParaRPr>
          </a:p>
        </p:txBody>
      </p:sp>
      <p:sp>
        <p:nvSpPr>
          <p:cNvPr id="36869" name="Rectangle 5">
            <a:extLst>
              <a:ext uri="{FF2B5EF4-FFF2-40B4-BE49-F238E27FC236}">
                <a16:creationId xmlns:a16="http://schemas.microsoft.com/office/drawing/2014/main" id="{48DA7F2C-966B-7056-BCDE-4EB0AC16F6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513" y="5715000"/>
            <a:ext cx="7907337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200" dirty="0">
                <a:solidFill>
                  <a:srgbClr val="000099"/>
                </a:solidFill>
              </a:rPr>
              <a:t>La Terra dista dalla Luna solo 380 mila km (364-404 mila km),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200" dirty="0">
                <a:solidFill>
                  <a:srgbClr val="000099"/>
                </a:solidFill>
              </a:rPr>
              <a:t>cioè appena 10 lunghezze della sua circonferenza.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200" dirty="0">
                <a:solidFill>
                  <a:srgbClr val="000099"/>
                </a:solidFill>
              </a:rPr>
              <a:t>Si può dire, che Terra-Luna sono un sistema doppio (binario)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olo 1">
            <a:extLst>
              <a:ext uri="{FF2B5EF4-FFF2-40B4-BE49-F238E27FC236}">
                <a16:creationId xmlns:a16="http://schemas.microsoft.com/office/drawing/2014/main" id="{7490C4A7-0DA1-62DF-9639-A9A5D7E8EC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Camminando sulla Luna</a:t>
            </a:r>
          </a:p>
        </p:txBody>
      </p:sp>
      <p:sp>
        <p:nvSpPr>
          <p:cNvPr id="5124" name="Text Box 5">
            <a:extLst>
              <a:ext uri="{FF2B5EF4-FFF2-40B4-BE49-F238E27FC236}">
                <a16:creationId xmlns:a16="http://schemas.microsoft.com/office/drawing/2014/main" id="{AE9C9472-F728-FFBB-EF44-643012200E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609" y="5475366"/>
            <a:ext cx="5005345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200" dirty="0">
                <a:solidFill>
                  <a:schemeClr val="accent2"/>
                </a:solidFill>
              </a:rPr>
              <a:t>I </a:t>
            </a:r>
            <a:r>
              <a:rPr lang="it-IT" altLang="it-IT" sz="2200" dirty="0" err="1">
                <a:solidFill>
                  <a:schemeClr val="accent2"/>
                </a:solidFill>
              </a:rPr>
              <a:t>was</a:t>
            </a:r>
            <a:r>
              <a:rPr lang="it-IT" altLang="it-IT" sz="2200" dirty="0">
                <a:solidFill>
                  <a:schemeClr val="accent2"/>
                </a:solidFill>
              </a:rPr>
              <a:t> </a:t>
            </a:r>
            <a:r>
              <a:rPr lang="it-IT" altLang="it-IT" sz="2200" dirty="0" err="1">
                <a:solidFill>
                  <a:schemeClr val="accent2"/>
                </a:solidFill>
              </a:rPr>
              <a:t>strolling</a:t>
            </a:r>
            <a:r>
              <a:rPr lang="it-IT" altLang="it-IT" sz="2200" dirty="0">
                <a:solidFill>
                  <a:schemeClr val="accent2"/>
                </a:solidFill>
              </a:rPr>
              <a:t> on the Moon one day,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200" dirty="0">
                <a:solidFill>
                  <a:schemeClr val="accent2"/>
                </a:solidFill>
              </a:rPr>
              <a:t>on the </a:t>
            </a:r>
            <a:r>
              <a:rPr lang="it-IT" altLang="it-IT" sz="2200" dirty="0" err="1">
                <a:solidFill>
                  <a:schemeClr val="accent2"/>
                </a:solidFill>
              </a:rPr>
              <a:t>very</a:t>
            </a:r>
            <a:r>
              <a:rPr lang="it-IT" altLang="it-IT" sz="2200" dirty="0">
                <a:solidFill>
                  <a:schemeClr val="accent2"/>
                </a:solidFill>
              </a:rPr>
              <a:t> </a:t>
            </a:r>
            <a:r>
              <a:rPr lang="it-IT" altLang="it-IT" sz="2200" dirty="0" err="1">
                <a:solidFill>
                  <a:schemeClr val="accent2"/>
                </a:solidFill>
              </a:rPr>
              <a:t>nice</a:t>
            </a:r>
            <a:r>
              <a:rPr lang="it-IT" altLang="it-IT" sz="2200" dirty="0">
                <a:solidFill>
                  <a:schemeClr val="accent2"/>
                </a:solidFill>
              </a:rPr>
              <a:t> </a:t>
            </a:r>
            <a:r>
              <a:rPr lang="it-IT" altLang="it-IT" sz="2200" dirty="0" err="1">
                <a:solidFill>
                  <a:schemeClr val="accent2"/>
                </a:solidFill>
              </a:rPr>
              <a:t>December</a:t>
            </a:r>
            <a:r>
              <a:rPr lang="it-IT" altLang="it-IT" sz="2200" dirty="0">
                <a:solidFill>
                  <a:schemeClr val="accent2"/>
                </a:solidFill>
              </a:rPr>
              <a:t>, no! in </a:t>
            </a:r>
            <a:r>
              <a:rPr lang="it-IT" altLang="it-IT" sz="2200" dirty="0" err="1">
                <a:solidFill>
                  <a:schemeClr val="accent2"/>
                </a:solidFill>
              </a:rPr>
              <a:t>May</a:t>
            </a:r>
            <a:endParaRPr lang="it-IT" altLang="it-IT" sz="2200" dirty="0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200" dirty="0">
                <a:solidFill>
                  <a:schemeClr val="accent2"/>
                </a:solidFill>
              </a:rPr>
              <a:t>To </a:t>
            </a:r>
            <a:r>
              <a:rPr lang="it-IT" altLang="it-IT" sz="2200" dirty="0" err="1">
                <a:solidFill>
                  <a:schemeClr val="accent2"/>
                </a:solidFill>
              </a:rPr>
              <a:t>much</a:t>
            </a:r>
            <a:r>
              <a:rPr lang="it-IT" altLang="it-IT" sz="2200" dirty="0">
                <a:solidFill>
                  <a:schemeClr val="accent2"/>
                </a:solidFill>
              </a:rPr>
              <a:t> of </a:t>
            </a:r>
            <a:r>
              <a:rPr lang="it-IT" altLang="it-IT" sz="2200" dirty="0" err="1">
                <a:solidFill>
                  <a:schemeClr val="accent2"/>
                </a:solidFill>
              </a:rPr>
              <a:t>my</a:t>
            </a:r>
            <a:r>
              <a:rPr lang="it-IT" altLang="it-IT" sz="2200" dirty="0">
                <a:solidFill>
                  <a:schemeClr val="accent2"/>
                </a:solidFill>
              </a:rPr>
              <a:t> </a:t>
            </a:r>
            <a:r>
              <a:rPr lang="it-IT" altLang="it-IT" sz="2200" dirty="0" err="1">
                <a:solidFill>
                  <a:schemeClr val="accent2"/>
                </a:solidFill>
              </a:rPr>
              <a:t>surprise</a:t>
            </a:r>
            <a:endParaRPr lang="en-AU" altLang="it-IT" sz="2200" dirty="0">
              <a:solidFill>
                <a:schemeClr val="accent2"/>
              </a:solidFill>
            </a:endParaRPr>
          </a:p>
        </p:txBody>
      </p:sp>
      <p:pic>
        <p:nvPicPr>
          <p:cNvPr id="2" name="10_001">
            <a:hlinkClick r:id="" action="ppaction://media"/>
            <a:extLst>
              <a:ext uri="{FF2B5EF4-FFF2-40B4-BE49-F238E27FC236}">
                <a16:creationId xmlns:a16="http://schemas.microsoft.com/office/drawing/2014/main" id="{BF1A10F3-6E3F-114B-3C2F-EEF86C54B8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9712" y="1417638"/>
            <a:ext cx="5112568" cy="3834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93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olo 1">
            <a:extLst>
              <a:ext uri="{FF2B5EF4-FFF2-40B4-BE49-F238E27FC236}">
                <a16:creationId xmlns:a16="http://schemas.microsoft.com/office/drawing/2014/main" id="{7490C4A7-0DA1-62DF-9639-A9A5D7E8EC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dirty="0"/>
              <a:t>Passo da canguro</a:t>
            </a:r>
          </a:p>
        </p:txBody>
      </p:sp>
      <p:pic>
        <p:nvPicPr>
          <p:cNvPr id="4" name="5_001">
            <a:hlinkClick r:id="" action="ppaction://media"/>
            <a:extLst>
              <a:ext uri="{FF2B5EF4-FFF2-40B4-BE49-F238E27FC236}">
                <a16:creationId xmlns:a16="http://schemas.microsoft.com/office/drawing/2014/main" id="{AF2E7D8A-B3AA-A770-50FD-70986AC48E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9786" y="1628800"/>
            <a:ext cx="5364427" cy="402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90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C813BAB-4C02-FA8E-4C5F-47ABE1815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4906888" cy="1143000"/>
          </a:xfrm>
        </p:spPr>
        <p:txBody>
          <a:bodyPr/>
          <a:lstStyle/>
          <a:p>
            <a:r>
              <a:rPr lang="it-IT" sz="3600" dirty="0"/>
              <a:t>Guardando i pianeti</a:t>
            </a:r>
          </a:p>
        </p:txBody>
      </p:sp>
      <p:pic>
        <p:nvPicPr>
          <p:cNvPr id="4" name="Immagine 3" descr="Immagine che contiene testo, quotidiano&#10;&#10;Descrizione generata automaticamente">
            <a:extLst>
              <a:ext uri="{FF2B5EF4-FFF2-40B4-BE49-F238E27FC236}">
                <a16:creationId xmlns:a16="http://schemas.microsoft.com/office/drawing/2014/main" id="{2D5CD85B-195D-DD98-8D4E-9B0851ECE0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79" y="1340768"/>
            <a:ext cx="4949583" cy="4613044"/>
          </a:xfrm>
          <a:prstGeom prst="rect">
            <a:avLst/>
          </a:prstGeom>
        </p:spPr>
      </p:pic>
      <p:pic>
        <p:nvPicPr>
          <p:cNvPr id="6" name="Immagine 5" descr="Immagine che contiene testo, quotidiano, screenshot&#10;&#10;Descrizione generata automaticamente">
            <a:extLst>
              <a:ext uri="{FF2B5EF4-FFF2-40B4-BE49-F238E27FC236}">
                <a16:creationId xmlns:a16="http://schemas.microsoft.com/office/drawing/2014/main" id="{82A78F03-9BB9-9D17-20AB-1C2B3952CB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537" y="60996"/>
            <a:ext cx="3858768" cy="6217920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15738535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5F00429F-65C1-DB64-3F8B-0511E0DF97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266700"/>
            <a:ext cx="8686800" cy="1143000"/>
          </a:xfrm>
        </p:spPr>
        <p:txBody>
          <a:bodyPr/>
          <a:lstStyle/>
          <a:p>
            <a:pPr eaLnBrk="1" hangingPunct="1"/>
            <a:r>
              <a:rPr lang="it-IT" altLang="it-IT" sz="3200">
                <a:solidFill>
                  <a:schemeClr val="accent2"/>
                </a:solidFill>
              </a:rPr>
              <a:t>Giove</a:t>
            </a:r>
            <a:r>
              <a:rPr lang="pl-PL" altLang="it-IT" sz="3200">
                <a:solidFill>
                  <a:schemeClr val="accent2"/>
                </a:solidFill>
              </a:rPr>
              <a:t> </a:t>
            </a:r>
            <a:r>
              <a:rPr lang="it-IT" altLang="it-IT" sz="3200">
                <a:solidFill>
                  <a:schemeClr val="accent2"/>
                </a:solidFill>
              </a:rPr>
              <a:t>e suoi quattro satelliti</a:t>
            </a:r>
            <a:br>
              <a:rPr lang="it-IT" altLang="it-IT" sz="3200">
                <a:solidFill>
                  <a:schemeClr val="accent2"/>
                </a:solidFill>
              </a:rPr>
            </a:br>
            <a:r>
              <a:rPr lang="it-IT" altLang="it-IT" sz="3200">
                <a:solidFill>
                  <a:schemeClr val="accent2"/>
                </a:solidFill>
              </a:rPr>
              <a:t>(pianeti Medicei, Galileo, 1610)</a:t>
            </a:r>
            <a:br>
              <a:rPr lang="pl-PL" altLang="it-IT" sz="3600">
                <a:solidFill>
                  <a:schemeClr val="accent2"/>
                </a:solidFill>
              </a:rPr>
            </a:br>
            <a:endParaRPr lang="en-AU" altLang="it-IT" sz="3600">
              <a:solidFill>
                <a:schemeClr val="accent2"/>
              </a:solidFill>
            </a:endParaRPr>
          </a:p>
        </p:txBody>
      </p:sp>
      <p:pic>
        <p:nvPicPr>
          <p:cNvPr id="51203" name="Picture 4">
            <a:extLst>
              <a:ext uri="{FF2B5EF4-FFF2-40B4-BE49-F238E27FC236}">
                <a16:creationId xmlns:a16="http://schemas.microsoft.com/office/drawing/2014/main" id="{3EFEFB60-C153-5563-FB71-4668CA3CE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1190625"/>
            <a:ext cx="6159500" cy="368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Rectangle 5">
            <a:extLst>
              <a:ext uri="{FF2B5EF4-FFF2-40B4-BE49-F238E27FC236}">
                <a16:creationId xmlns:a16="http://schemas.microsoft.com/office/drawing/2014/main" id="{1B0AFDAA-4F32-587A-7C70-74240058E8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225" y="5657850"/>
            <a:ext cx="7777163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solidFill>
                  <a:srgbClr val="000099"/>
                </a:solidFill>
              </a:rPr>
              <a:t>Si possono vedere con un binocolo: a parte le righe spettrali dell’elio (He) è il quadro più bello della Natura </a:t>
            </a:r>
            <a:r>
              <a:rPr lang="pl-PL" altLang="it-IT" sz="1600">
                <a:solidFill>
                  <a:srgbClr val="000099"/>
                </a:solidFill>
              </a:rPr>
              <a:t> </a:t>
            </a:r>
            <a:endParaRPr lang="en-AU" altLang="it-IT" sz="1600">
              <a:solidFill>
                <a:srgbClr val="000099"/>
              </a:solidFill>
            </a:endParaRPr>
          </a:p>
        </p:txBody>
      </p:sp>
      <p:sp>
        <p:nvSpPr>
          <p:cNvPr id="51205" name="Text Box 6">
            <a:extLst>
              <a:ext uri="{FF2B5EF4-FFF2-40B4-BE49-F238E27FC236}">
                <a16:creationId xmlns:a16="http://schemas.microsoft.com/office/drawing/2014/main" id="{B66F3FFC-4440-6BA9-3C5E-84EE2BE497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825" y="4972050"/>
            <a:ext cx="5880100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solidFill>
                  <a:srgbClr val="000099"/>
                </a:solidFill>
              </a:rPr>
              <a:t>I periodi di rotazione sono in risonanza</a:t>
            </a:r>
            <a:r>
              <a:rPr lang="pl-PL" altLang="it-IT" sz="2000">
                <a:solidFill>
                  <a:srgbClr val="000099"/>
                </a:solidFill>
              </a:rPr>
              <a:t>: 1:2:4: (10)</a:t>
            </a:r>
            <a:endParaRPr lang="it-IT" altLang="it-IT" sz="2000">
              <a:solidFill>
                <a:srgbClr val="000099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solidFill>
                  <a:srgbClr val="000099"/>
                </a:solidFill>
              </a:rPr>
              <a:t>Il periodo di rotazione dell’Io è di 1,77 giorni. </a:t>
            </a:r>
            <a:endParaRPr lang="en-AU" altLang="it-IT" sz="2000">
              <a:solidFill>
                <a:srgbClr val="000099"/>
              </a:solidFill>
            </a:endParaRPr>
          </a:p>
        </p:txBody>
      </p:sp>
      <p:sp>
        <p:nvSpPr>
          <p:cNvPr id="51206" name="Rectangle 5">
            <a:extLst>
              <a:ext uri="{FF2B5EF4-FFF2-40B4-BE49-F238E27FC236}">
                <a16:creationId xmlns:a16="http://schemas.microsoft.com/office/drawing/2014/main" id="{20CE750D-8498-E7D2-9C75-F9E90EAE68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1613" y="1425575"/>
            <a:ext cx="2592387" cy="317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solidFill>
                  <a:srgbClr val="000099"/>
                </a:solidFill>
              </a:rPr>
              <a:t>Io, Europa,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solidFill>
                  <a:srgbClr val="000099"/>
                </a:solidFill>
              </a:rPr>
              <a:t>Ganimede,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solidFill>
                  <a:srgbClr val="000099"/>
                </a:solidFill>
              </a:rPr>
              <a:t>Callisto.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000">
              <a:solidFill>
                <a:srgbClr val="000099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solidFill>
                  <a:srgbClr val="000099"/>
                </a:solidFill>
              </a:rPr>
              <a:t>Perfettamente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solidFill>
                  <a:srgbClr val="000099"/>
                </a:solidFill>
              </a:rPr>
              <a:t>allineati, sono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solidFill>
                  <a:srgbClr val="000099"/>
                </a:solidFill>
              </a:rPr>
              <a:t>come un piccolo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solidFill>
                  <a:srgbClr val="000099"/>
                </a:solidFill>
              </a:rPr>
              <a:t>sistema planetario,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solidFill>
                  <a:srgbClr val="000099"/>
                </a:solidFill>
              </a:rPr>
              <a:t>che cambia ogni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solidFill>
                  <a:srgbClr val="000099"/>
                </a:solidFill>
              </a:rPr>
              <a:t>notte  </a:t>
            </a:r>
            <a:endParaRPr lang="en-AU" altLang="it-IT" sz="1600">
              <a:solidFill>
                <a:srgbClr val="000099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rojekt domyślny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ojekt domyślny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altLang="it-IT" sz="22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altLang="it-IT" sz="22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9111</TotalTime>
  <Words>1544</Words>
  <Application>Microsoft Office PowerPoint</Application>
  <PresentationFormat>Presentazione su schermo (4:3)</PresentationFormat>
  <Paragraphs>139</Paragraphs>
  <Slides>29</Slides>
  <Notes>2</Notes>
  <HiddenSlides>0</HiddenSlides>
  <MMClips>6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29</vt:i4>
      </vt:variant>
    </vt:vector>
  </HeadingPairs>
  <TitlesOfParts>
    <vt:vector size="33" baseType="lpstr">
      <vt:lpstr>Arial</vt:lpstr>
      <vt:lpstr>Calibri</vt:lpstr>
      <vt:lpstr>Times New Roman</vt:lpstr>
      <vt:lpstr>Projekt domyślny</vt:lpstr>
      <vt:lpstr>Galileo Galilei</vt:lpstr>
      <vt:lpstr>Galileo, parte II «La terra è salita al cielo con il cannocchiale di Galileo»* </vt:lpstr>
      <vt:lpstr>«Il cannocchiale»</vt:lpstr>
      <vt:lpstr>«Sidereus Nunzius»</vt:lpstr>
      <vt:lpstr>Luna: cratere Copernico</vt:lpstr>
      <vt:lpstr>Camminando sulla Luna</vt:lpstr>
      <vt:lpstr>Passo da canguro</vt:lpstr>
      <vt:lpstr>Guardando i pianeti</vt:lpstr>
      <vt:lpstr>Giove e suoi quattro satelliti (pianeti Medicei, Galileo, 1610) </vt:lpstr>
      <vt:lpstr>Io: i geyser di km altezza di zolfo liquido</vt:lpstr>
      <vt:lpstr>Europa:  coperta di acqua ghiacciata</vt:lpstr>
      <vt:lpstr>Ganimede:  il satellite più grande nel sistema Solare</vt:lpstr>
      <vt:lpstr>Calisto:  massacrato dalla pioggia di meteoriti</vt:lpstr>
      <vt:lpstr>Saturno, un altro gigante, protettore</vt:lpstr>
      <vt:lpstr>Nettuno, visto probabilmente da Galileo, è un pianeta ‘calcolato’ da matematici</vt:lpstr>
      <vt:lpstr>Galileo: isocronismo del pendolo Belli orologi medioevali, non erano tanto precisi</vt:lpstr>
      <vt:lpstr>Bisognava aspettare il grande Galileo </vt:lpstr>
      <vt:lpstr>Possiamo riconoscere un moto «assoluto»?  </vt:lpstr>
      <vt:lpstr>Principio di relatività </vt:lpstr>
      <vt:lpstr>Trasformazioni di Galileo </vt:lpstr>
      <vt:lpstr>Newton: la Luna cade in continuazione verso la Terra</vt:lpstr>
      <vt:lpstr>C</vt:lpstr>
      <vt:lpstr>Il sistema di riferimento (immobile)</vt:lpstr>
      <vt:lpstr>Il sistema di riferimento (in caduta libera)</vt:lpstr>
      <vt:lpstr>Il sistema di riferimento (in caduta libera)</vt:lpstr>
      <vt:lpstr>«Con la fede di Galileo la terra e il Cielo si sono accordati»* </vt:lpstr>
      <vt:lpstr>Scrittura Sacra e la natura</vt:lpstr>
      <vt:lpstr>«natura, come osservantissima esecutrice de gli ordini di Dio»</vt:lpstr>
      <vt:lpstr>Presentazione standard di PowerPoint</vt:lpstr>
    </vt:vector>
  </TitlesOfParts>
  <Company>UMK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Physics is Fun: Why do objects fall?</dc:title>
  <dc:creator>Grzegorz Krwasz</dc:creator>
  <cp:lastModifiedBy>Maria Karwasz</cp:lastModifiedBy>
  <cp:revision>130</cp:revision>
  <dcterms:created xsi:type="dcterms:W3CDTF">2016-08-29T05:07:43Z</dcterms:created>
  <dcterms:modified xsi:type="dcterms:W3CDTF">2022-10-26T06:08:11Z</dcterms:modified>
</cp:coreProperties>
</file>