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39" r:id="rId3"/>
    <p:sldId id="321" r:id="rId4"/>
    <p:sldId id="340" r:id="rId5"/>
    <p:sldId id="314" r:id="rId6"/>
    <p:sldId id="344" r:id="rId7"/>
    <p:sldId id="341" r:id="rId8"/>
    <p:sldId id="345" r:id="rId9"/>
    <p:sldId id="343" r:id="rId10"/>
    <p:sldId id="323" r:id="rId11"/>
    <p:sldId id="322" r:id="rId12"/>
    <p:sldId id="349" r:id="rId13"/>
    <p:sldId id="351" r:id="rId14"/>
    <p:sldId id="324" r:id="rId15"/>
    <p:sldId id="325" r:id="rId16"/>
    <p:sldId id="326" r:id="rId17"/>
    <p:sldId id="327" r:id="rId18"/>
    <p:sldId id="328" r:id="rId19"/>
    <p:sldId id="329" r:id="rId20"/>
    <p:sldId id="333" r:id="rId21"/>
    <p:sldId id="330" r:id="rId22"/>
    <p:sldId id="266" r:id="rId23"/>
    <p:sldId id="274" r:id="rId24"/>
    <p:sldId id="273" r:id="rId25"/>
    <p:sldId id="294" r:id="rId26"/>
    <p:sldId id="281" r:id="rId27"/>
    <p:sldId id="263" r:id="rId28"/>
    <p:sldId id="286" r:id="rId29"/>
    <p:sldId id="275" r:id="rId30"/>
    <p:sldId id="331" r:id="rId31"/>
    <p:sldId id="332" r:id="rId32"/>
    <p:sldId id="334" r:id="rId33"/>
    <p:sldId id="335" r:id="rId34"/>
    <p:sldId id="336" r:id="rId35"/>
    <p:sldId id="337" r:id="rId36"/>
    <p:sldId id="338" r:id="rId37"/>
    <p:sldId id="347" r:id="rId38"/>
    <p:sldId id="348" r:id="rId39"/>
    <p:sldId id="289" r:id="rId40"/>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7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464CA-B63A-41E1-AEBF-246CFEB1ABF0}" type="datetimeFigureOut">
              <a:rPr lang="pl-PL" smtClean="0"/>
              <a:t>08.01.2024</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FA13-A695-44A6-B529-4C79C8208767}" type="slidenum">
              <a:rPr lang="pl-PL" smtClean="0"/>
              <a:t>‹#›</a:t>
            </a:fld>
            <a:endParaRPr lang="pl-PL"/>
          </a:p>
        </p:txBody>
      </p:sp>
    </p:spTree>
    <p:extLst>
      <p:ext uri="{BB962C8B-B14F-4D97-AF65-F5344CB8AC3E}">
        <p14:creationId xmlns:p14="http://schemas.microsoft.com/office/powerpoint/2010/main" val="4242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DADA8ED-BDDB-6536-01CD-5E970DFFC1AD}"/>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A1E3AF03-7801-FEF2-CA48-A7D7B638025E}"/>
              </a:ext>
            </a:extLst>
          </p:cNvPr>
          <p:cNvSpPr>
            <a:spLocks noGrp="1" noChangeArrowheads="1"/>
          </p:cNvSpPr>
          <p:nvPr>
            <p:ph type="body" idx="1"/>
          </p:nvPr>
        </p:nvSpPr>
        <p:spPr/>
        <p:txBody>
          <a:bodyPr/>
          <a:lstStyle/>
          <a:p>
            <a:endParaRPr lang="en-AU"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4CB5760-9E95-C8EA-C8FE-6E2ABD58163D}"/>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D00E9A9-1673-82BE-FCCA-6D006C472B93}"/>
              </a:ext>
            </a:extLst>
          </p:cNvPr>
          <p:cNvSpPr>
            <a:spLocks noGrp="1" noChangeArrowheads="1"/>
          </p:cNvSpPr>
          <p:nvPr>
            <p:ph type="body" idx="1"/>
          </p:nvPr>
        </p:nvSpPr>
        <p:spPr/>
        <p:txBody>
          <a:bodyPr/>
          <a:lstStyle/>
          <a:p>
            <a:endParaRPr lang="en-AU"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EA9196A-D6DF-27DF-0285-F1902D3545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30C7818-F5FD-D630-5715-4FB3686977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27C8AFA-18A3-DCEE-D5EE-3999C1D914F1}"/>
              </a:ext>
            </a:extLst>
          </p:cNvPr>
          <p:cNvSpPr>
            <a:spLocks noGrp="1" noChangeArrowheads="1"/>
          </p:cNvSpPr>
          <p:nvPr>
            <p:ph type="sldNum" sz="quarter" idx="12"/>
          </p:nvPr>
        </p:nvSpPr>
        <p:spPr>
          <a:ln/>
        </p:spPr>
        <p:txBody>
          <a:bodyPr/>
          <a:lstStyle>
            <a:lvl1pPr>
              <a:defRPr/>
            </a:lvl1pPr>
          </a:lstStyle>
          <a:p>
            <a:pPr>
              <a:defRPr/>
            </a:pPr>
            <a:fld id="{068E38CF-E202-4A98-B30F-9C1496FA1DE9}" type="slidenum">
              <a:rPr lang="en-AU" altLang="it-IT"/>
              <a:pPr>
                <a:defRPr/>
              </a:pPr>
              <a:t>‹#›</a:t>
            </a:fld>
            <a:endParaRPr lang="en-AU" altLang="it-IT"/>
          </a:p>
        </p:txBody>
      </p:sp>
    </p:spTree>
    <p:extLst>
      <p:ext uri="{BB962C8B-B14F-4D97-AF65-F5344CB8AC3E}">
        <p14:creationId xmlns:p14="http://schemas.microsoft.com/office/powerpoint/2010/main" val="195470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B7CB20E4-AD79-0E4E-CC72-219B6EA4BC3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8D5FA53E-070D-A060-ABEE-1EBE3911D01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47B17A9-AC10-2CB5-36FF-648E1E3DEBBA}"/>
              </a:ext>
            </a:extLst>
          </p:cNvPr>
          <p:cNvSpPr>
            <a:spLocks noGrp="1" noChangeArrowheads="1"/>
          </p:cNvSpPr>
          <p:nvPr>
            <p:ph type="sldNum" sz="quarter" idx="12"/>
          </p:nvPr>
        </p:nvSpPr>
        <p:spPr>
          <a:ln/>
        </p:spPr>
        <p:txBody>
          <a:bodyPr/>
          <a:lstStyle>
            <a:lvl1pPr>
              <a:defRPr/>
            </a:lvl1pPr>
          </a:lstStyle>
          <a:p>
            <a:pPr>
              <a:defRPr/>
            </a:pPr>
            <a:fld id="{EAF213B6-AC28-47B1-BAC5-871EDF8E455A}" type="slidenum">
              <a:rPr lang="en-AU" altLang="it-IT"/>
              <a:pPr>
                <a:defRPr/>
              </a:pPr>
              <a:t>‹#›</a:t>
            </a:fld>
            <a:endParaRPr lang="en-AU" altLang="it-IT"/>
          </a:p>
        </p:txBody>
      </p:sp>
    </p:spTree>
    <p:extLst>
      <p:ext uri="{BB962C8B-B14F-4D97-AF65-F5344CB8AC3E}">
        <p14:creationId xmlns:p14="http://schemas.microsoft.com/office/powerpoint/2010/main" val="9738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13611CE0-2076-66B7-7D13-4C8B2946E8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061A4F8-65EC-3226-E85A-659A4C4C28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63DBF53-FA9A-D987-15CA-B5552CA81304}"/>
              </a:ext>
            </a:extLst>
          </p:cNvPr>
          <p:cNvSpPr>
            <a:spLocks noGrp="1" noChangeArrowheads="1"/>
          </p:cNvSpPr>
          <p:nvPr>
            <p:ph type="sldNum" sz="quarter" idx="12"/>
          </p:nvPr>
        </p:nvSpPr>
        <p:spPr>
          <a:ln/>
        </p:spPr>
        <p:txBody>
          <a:bodyPr/>
          <a:lstStyle>
            <a:lvl1pPr>
              <a:defRPr/>
            </a:lvl1pPr>
          </a:lstStyle>
          <a:p>
            <a:pPr>
              <a:defRPr/>
            </a:pPr>
            <a:fld id="{47A5835D-42A0-43E2-A41B-3FF79D0821BB}" type="slidenum">
              <a:rPr lang="en-AU" altLang="it-IT"/>
              <a:pPr>
                <a:defRPr/>
              </a:pPr>
              <a:t>‹#›</a:t>
            </a:fld>
            <a:endParaRPr lang="en-AU" altLang="it-IT"/>
          </a:p>
        </p:txBody>
      </p:sp>
    </p:spTree>
    <p:extLst>
      <p:ext uri="{BB962C8B-B14F-4D97-AF65-F5344CB8AC3E}">
        <p14:creationId xmlns:p14="http://schemas.microsoft.com/office/powerpoint/2010/main" val="4610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3152480C-B32E-BC9C-F4B1-14C7CE17ED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CF9A3902-EDCF-B53E-D93A-C8190B152E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E539829-7FAF-70B1-7769-AD96A686CCC9}"/>
              </a:ext>
            </a:extLst>
          </p:cNvPr>
          <p:cNvSpPr>
            <a:spLocks noGrp="1" noChangeArrowheads="1"/>
          </p:cNvSpPr>
          <p:nvPr>
            <p:ph type="sldNum" sz="quarter" idx="12"/>
          </p:nvPr>
        </p:nvSpPr>
        <p:spPr>
          <a:ln/>
        </p:spPr>
        <p:txBody>
          <a:bodyPr/>
          <a:lstStyle>
            <a:lvl1pPr>
              <a:defRPr/>
            </a:lvl1pPr>
          </a:lstStyle>
          <a:p>
            <a:pPr>
              <a:defRPr/>
            </a:pPr>
            <a:fld id="{C5B2603B-9DAC-4D4C-989B-620E101CB640}" type="slidenum">
              <a:rPr lang="en-AU" altLang="it-IT"/>
              <a:pPr>
                <a:defRPr/>
              </a:pPr>
              <a:t>‹#›</a:t>
            </a:fld>
            <a:endParaRPr lang="en-AU" altLang="it-IT"/>
          </a:p>
        </p:txBody>
      </p:sp>
    </p:spTree>
    <p:extLst>
      <p:ext uri="{BB962C8B-B14F-4D97-AF65-F5344CB8AC3E}">
        <p14:creationId xmlns:p14="http://schemas.microsoft.com/office/powerpoint/2010/main" val="17631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8F1262EE-D505-DA7C-C547-57D5A84F666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EB9C07C-8FA3-9D26-69F9-52E0D2D108E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58B9730-1E0C-4307-BBB6-490F7B262526}"/>
              </a:ext>
            </a:extLst>
          </p:cNvPr>
          <p:cNvSpPr>
            <a:spLocks noGrp="1" noChangeArrowheads="1"/>
          </p:cNvSpPr>
          <p:nvPr>
            <p:ph type="sldNum" sz="quarter" idx="12"/>
          </p:nvPr>
        </p:nvSpPr>
        <p:spPr>
          <a:ln/>
        </p:spPr>
        <p:txBody>
          <a:bodyPr/>
          <a:lstStyle>
            <a:lvl1pPr>
              <a:defRPr/>
            </a:lvl1pPr>
          </a:lstStyle>
          <a:p>
            <a:pPr>
              <a:defRPr/>
            </a:pPr>
            <a:fld id="{676A7FCF-497F-4022-8ADB-9F4FFCC0C47E}" type="slidenum">
              <a:rPr lang="en-AU" altLang="it-IT"/>
              <a:pPr>
                <a:defRPr/>
              </a:pPr>
              <a:t>‹#›</a:t>
            </a:fld>
            <a:endParaRPr lang="en-AU" altLang="it-IT"/>
          </a:p>
        </p:txBody>
      </p:sp>
    </p:spTree>
    <p:extLst>
      <p:ext uri="{BB962C8B-B14F-4D97-AF65-F5344CB8AC3E}">
        <p14:creationId xmlns:p14="http://schemas.microsoft.com/office/powerpoint/2010/main" val="349827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3D494D59-3BF9-5AEA-CE5F-FA9B7669E5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1B5C1E58-1395-58BC-76E5-2277A0AEB3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4835BDA-A1FA-7AE5-59BD-C4A75FD6F999}"/>
              </a:ext>
            </a:extLst>
          </p:cNvPr>
          <p:cNvSpPr>
            <a:spLocks noGrp="1" noChangeArrowheads="1"/>
          </p:cNvSpPr>
          <p:nvPr>
            <p:ph type="sldNum" sz="quarter" idx="12"/>
          </p:nvPr>
        </p:nvSpPr>
        <p:spPr>
          <a:ln/>
        </p:spPr>
        <p:txBody>
          <a:bodyPr/>
          <a:lstStyle>
            <a:lvl1pPr>
              <a:defRPr/>
            </a:lvl1pPr>
          </a:lstStyle>
          <a:p>
            <a:pPr>
              <a:defRPr/>
            </a:pPr>
            <a:fld id="{5491B537-C81D-4395-A92C-1CE287A18C99}" type="slidenum">
              <a:rPr lang="en-AU" altLang="it-IT"/>
              <a:pPr>
                <a:defRPr/>
              </a:pPr>
              <a:t>‹#›</a:t>
            </a:fld>
            <a:endParaRPr lang="en-AU" altLang="it-IT"/>
          </a:p>
        </p:txBody>
      </p:sp>
    </p:spTree>
    <p:extLst>
      <p:ext uri="{BB962C8B-B14F-4D97-AF65-F5344CB8AC3E}">
        <p14:creationId xmlns:p14="http://schemas.microsoft.com/office/powerpoint/2010/main" val="229202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200E9156-FE9E-D563-104E-C5472504CE7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EF013D3B-DEFC-31FE-1B08-B6B575038E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53C209F2-D370-A91F-219E-033F39A73E12}"/>
              </a:ext>
            </a:extLst>
          </p:cNvPr>
          <p:cNvSpPr>
            <a:spLocks noGrp="1" noChangeArrowheads="1"/>
          </p:cNvSpPr>
          <p:nvPr>
            <p:ph type="sldNum" sz="quarter" idx="12"/>
          </p:nvPr>
        </p:nvSpPr>
        <p:spPr>
          <a:ln/>
        </p:spPr>
        <p:txBody>
          <a:bodyPr/>
          <a:lstStyle>
            <a:lvl1pPr>
              <a:defRPr/>
            </a:lvl1pPr>
          </a:lstStyle>
          <a:p>
            <a:pPr>
              <a:defRPr/>
            </a:pPr>
            <a:fld id="{9F2FC12A-F670-45AB-954C-0A44C35D15BA}" type="slidenum">
              <a:rPr lang="en-AU" altLang="it-IT"/>
              <a:pPr>
                <a:defRPr/>
              </a:pPr>
              <a:t>‹#›</a:t>
            </a:fld>
            <a:endParaRPr lang="en-AU" altLang="it-IT"/>
          </a:p>
        </p:txBody>
      </p:sp>
    </p:spTree>
    <p:extLst>
      <p:ext uri="{BB962C8B-B14F-4D97-AF65-F5344CB8AC3E}">
        <p14:creationId xmlns:p14="http://schemas.microsoft.com/office/powerpoint/2010/main" val="11928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D180C5D-A280-AE7C-7521-3CF48B42B55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BCFC318-0FF0-B19B-C0BF-D4E90EE8FCE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859C6EE-136D-FE23-3358-E2D5E6BD6295}"/>
              </a:ext>
            </a:extLst>
          </p:cNvPr>
          <p:cNvSpPr>
            <a:spLocks noGrp="1" noChangeArrowheads="1"/>
          </p:cNvSpPr>
          <p:nvPr>
            <p:ph type="sldNum" sz="quarter" idx="12"/>
          </p:nvPr>
        </p:nvSpPr>
        <p:spPr>
          <a:ln/>
        </p:spPr>
        <p:txBody>
          <a:bodyPr/>
          <a:lstStyle>
            <a:lvl1pPr>
              <a:defRPr/>
            </a:lvl1pPr>
          </a:lstStyle>
          <a:p>
            <a:pPr>
              <a:defRPr/>
            </a:pPr>
            <a:fld id="{02CF127B-108C-4BF0-9042-637E8F514B70}" type="slidenum">
              <a:rPr lang="en-AU" altLang="it-IT"/>
              <a:pPr>
                <a:defRPr/>
              </a:pPr>
              <a:t>‹#›</a:t>
            </a:fld>
            <a:endParaRPr lang="en-AU" altLang="it-IT"/>
          </a:p>
        </p:txBody>
      </p:sp>
    </p:spTree>
    <p:extLst>
      <p:ext uri="{BB962C8B-B14F-4D97-AF65-F5344CB8AC3E}">
        <p14:creationId xmlns:p14="http://schemas.microsoft.com/office/powerpoint/2010/main" val="10681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49B85E-C545-6E3B-CDAC-1FE3C64C0F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D1D4FA95-F49C-0612-828B-D8E252A0064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327E41CE-DD00-AF42-11BA-395A3F29AF5B}"/>
              </a:ext>
            </a:extLst>
          </p:cNvPr>
          <p:cNvSpPr>
            <a:spLocks noGrp="1" noChangeArrowheads="1"/>
          </p:cNvSpPr>
          <p:nvPr>
            <p:ph type="sldNum" sz="quarter" idx="12"/>
          </p:nvPr>
        </p:nvSpPr>
        <p:spPr>
          <a:ln/>
        </p:spPr>
        <p:txBody>
          <a:bodyPr/>
          <a:lstStyle>
            <a:lvl1pPr>
              <a:defRPr/>
            </a:lvl1pPr>
          </a:lstStyle>
          <a:p>
            <a:pPr>
              <a:defRPr/>
            </a:pPr>
            <a:fld id="{4D6F2B79-C2D7-4FCE-B823-2AF89AF40027}" type="slidenum">
              <a:rPr lang="en-AU" altLang="it-IT"/>
              <a:pPr>
                <a:defRPr/>
              </a:pPr>
              <a:t>‹#›</a:t>
            </a:fld>
            <a:endParaRPr lang="en-AU" altLang="it-IT"/>
          </a:p>
        </p:txBody>
      </p:sp>
    </p:spTree>
    <p:extLst>
      <p:ext uri="{BB962C8B-B14F-4D97-AF65-F5344CB8AC3E}">
        <p14:creationId xmlns:p14="http://schemas.microsoft.com/office/powerpoint/2010/main" val="236383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F3A9645-F737-0F34-121C-D335FC895E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4FA305-87C2-83CC-803B-2F3495D3A71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6C4BDEE-16B7-E6DE-5D98-5211CD83B10F}"/>
              </a:ext>
            </a:extLst>
          </p:cNvPr>
          <p:cNvSpPr>
            <a:spLocks noGrp="1" noChangeArrowheads="1"/>
          </p:cNvSpPr>
          <p:nvPr>
            <p:ph type="sldNum" sz="quarter" idx="12"/>
          </p:nvPr>
        </p:nvSpPr>
        <p:spPr>
          <a:ln/>
        </p:spPr>
        <p:txBody>
          <a:bodyPr/>
          <a:lstStyle>
            <a:lvl1pPr>
              <a:defRPr/>
            </a:lvl1pPr>
          </a:lstStyle>
          <a:p>
            <a:pPr>
              <a:defRPr/>
            </a:pPr>
            <a:fld id="{4DD4B5AF-782E-4A4A-95D1-338462A1CF77}" type="slidenum">
              <a:rPr lang="en-AU" altLang="it-IT"/>
              <a:pPr>
                <a:defRPr/>
              </a:pPr>
              <a:t>‹#›</a:t>
            </a:fld>
            <a:endParaRPr lang="en-AU" altLang="it-IT"/>
          </a:p>
        </p:txBody>
      </p:sp>
    </p:spTree>
    <p:extLst>
      <p:ext uri="{BB962C8B-B14F-4D97-AF65-F5344CB8AC3E}">
        <p14:creationId xmlns:p14="http://schemas.microsoft.com/office/powerpoint/2010/main" val="30679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C89F886B-E90D-A686-9998-07EA9FC54AE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CF760D80-740A-6B01-F22E-015DECF5E1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F0993A0-5C4E-101E-D8FB-FE4D5642F0B3}"/>
              </a:ext>
            </a:extLst>
          </p:cNvPr>
          <p:cNvSpPr>
            <a:spLocks noGrp="1" noChangeArrowheads="1"/>
          </p:cNvSpPr>
          <p:nvPr>
            <p:ph type="sldNum" sz="quarter" idx="12"/>
          </p:nvPr>
        </p:nvSpPr>
        <p:spPr>
          <a:ln/>
        </p:spPr>
        <p:txBody>
          <a:bodyPr/>
          <a:lstStyle>
            <a:lvl1pPr>
              <a:defRPr/>
            </a:lvl1pPr>
          </a:lstStyle>
          <a:p>
            <a:pPr>
              <a:defRPr/>
            </a:pPr>
            <a:fld id="{87A5D2AA-3FA6-4385-A608-77D24E1307E1}" type="slidenum">
              <a:rPr lang="en-AU" altLang="it-IT"/>
              <a:pPr>
                <a:defRPr/>
              </a:pPr>
              <a:t>‹#›</a:t>
            </a:fld>
            <a:endParaRPr lang="en-AU" altLang="it-IT"/>
          </a:p>
        </p:txBody>
      </p:sp>
    </p:spTree>
    <p:extLst>
      <p:ext uri="{BB962C8B-B14F-4D97-AF65-F5344CB8AC3E}">
        <p14:creationId xmlns:p14="http://schemas.microsoft.com/office/powerpoint/2010/main" val="216685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E3CEBA-51AD-8F47-4FC3-C90219609C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9788A1C1-29D3-EAFA-0878-25DDD6A0D50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A8A7F8B-899C-DDC9-EBA8-745838422E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485DA0A7-3C41-1206-FE58-1CFD13F22B1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5047B927-1B50-ECC6-B22C-CD1EC7ADAF8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E2DC9A5-362C-4AE0-86BD-09B7919B68B3}"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ydaktyka.fizyka.umk.pl/" TargetMode="External"/><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dydaktyka.fizyka.umk.pl/" TargetMode="External"/><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pl.wikipedia.org/wiki/Rachunek_zda%C5%84" TargetMode="External"/><Relationship Id="rId2" Type="http://schemas.openxmlformats.org/officeDocument/2006/relationships/hyperlink" Target="https://pl.wikipedia.org/wiki/%C5%81acina" TargetMode="External"/><Relationship Id="rId1" Type="http://schemas.openxmlformats.org/officeDocument/2006/relationships/slideLayout" Target="../slideLayouts/slideLayout6.xml"/><Relationship Id="rId5" Type="http://schemas.openxmlformats.org/officeDocument/2006/relationships/hyperlink" Target="https://pl.wikipedia.org/wiki/Prawda_(logika)" TargetMode="External"/><Relationship Id="rId4" Type="http://schemas.openxmlformats.org/officeDocument/2006/relationships/hyperlink" Target="https://pl.wikipedia.org/wiki/Zdanie_logiczn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youtube.com/watch?v=PanqoHa_B6c" TargetMode="External"/><Relationship Id="rId7" Type="http://schemas.openxmlformats.org/officeDocument/2006/relationships/image" Target="../media/image15.gif"/><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hyperlink" Target="https://dydaktyka.fizyka.umk.pl/zabawki/files/optyka/okulary.html" TargetMode="External"/><Relationship Id="rId4" Type="http://schemas.openxmlformats.org/officeDocument/2006/relationships/hyperlink" Target="https://www.hitachi.com/rd/research/materials/quantum/doubleslit/index.html"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en.wikipedia.org/wiki/Schrodinger_equation" TargetMode="External"/><Relationship Id="rId7" Type="http://schemas.openxmlformats.org/officeDocument/2006/relationships/image" Target="../media/image20.png"/><Relationship Id="rId2" Type="http://schemas.openxmlformats.org/officeDocument/2006/relationships/hyperlink" Target="https://en.wikipedia.org/wiki/Wave_equation" TargetMode="Externa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l.wikipedia.org/wiki/William_Ockham" TargetMode="External"/><Relationship Id="rId7" Type="http://schemas.openxmlformats.org/officeDocument/2006/relationships/hyperlink" Target="https://pl.wikipedia.org/wiki/Brzytwa_Ockhama" TargetMode="External"/><Relationship Id="rId2" Type="http://schemas.openxmlformats.org/officeDocument/2006/relationships/hyperlink" Target="https://pl.wikipedia.org/wiki/Brzytwa_Ockhama#cite_note-epwn-1" TargetMode="External"/><Relationship Id="rId1" Type="http://schemas.openxmlformats.org/officeDocument/2006/relationships/slideLayout" Target="../slideLayouts/slideLayout2.xml"/><Relationship Id="rId6" Type="http://schemas.openxmlformats.org/officeDocument/2006/relationships/hyperlink" Target="https://pl.wikipedia.org/wiki/Hipoteza" TargetMode="External"/><Relationship Id="rId5" Type="http://schemas.openxmlformats.org/officeDocument/2006/relationships/hyperlink" Target="https://pl.wikipedia.org/wiki/Heurystyka_(logika)" TargetMode="External"/><Relationship Id="rId4" Type="http://schemas.openxmlformats.org/officeDocument/2006/relationships/hyperlink" Target="https://pl.wikipedia.org/wiki/Metoda_naukow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7E3E54-D2E1-92D6-6674-C2006EF14DE2}"/>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2051" name="Rectangle 3">
            <a:extLst>
              <a:ext uri="{FF2B5EF4-FFF2-40B4-BE49-F238E27FC236}">
                <a16:creationId xmlns:a16="http://schemas.microsoft.com/office/drawing/2014/main" id="{215CB8E0-E2A3-6F5D-9BC6-3EC211C5C2A8}"/>
              </a:ext>
            </a:extLst>
          </p:cNvPr>
          <p:cNvSpPr>
            <a:spLocks noGrp="1" noChangeArrowheads="1"/>
          </p:cNvSpPr>
          <p:nvPr>
            <p:ph type="subTitle" idx="1"/>
          </p:nvPr>
        </p:nvSpPr>
        <p:spPr>
          <a:xfrm>
            <a:off x="0" y="2349500"/>
            <a:ext cx="9144000" cy="2687638"/>
          </a:xfrm>
        </p:spPr>
        <p:txBody>
          <a:bodyPr/>
          <a:lstStyle/>
          <a:p>
            <a:pPr eaLnBrk="1" hangingPunct="1">
              <a:lnSpc>
                <a:spcPct val="80000"/>
              </a:lnSpc>
            </a:pPr>
            <a:r>
              <a:rPr lang="pl-PL" altLang="it-IT" sz="2800" dirty="0"/>
              <a:t>Wykład IX: Empiryzm (sceptycyzm) angielski</a:t>
            </a:r>
          </a:p>
          <a:p>
            <a:pPr eaLnBrk="1" hangingPunct="1">
              <a:lnSpc>
                <a:spcPct val="80000"/>
              </a:lnSpc>
            </a:pPr>
            <a:endParaRPr lang="pl-PL" altLang="it-IT" sz="2800" dirty="0"/>
          </a:p>
          <a:p>
            <a:pPr eaLnBrk="1" hangingPunct="1">
              <a:lnSpc>
                <a:spcPct val="80000"/>
              </a:lnSpc>
            </a:pPr>
            <a:r>
              <a:rPr lang="pl-PL" altLang="it-IT" sz="2800" dirty="0"/>
              <a:t>Przyczynowość: Ockham, F. Bacon, D. Hume, B. Russell</a:t>
            </a:r>
          </a:p>
          <a:p>
            <a:pPr eaLnBrk="1" hangingPunct="1">
              <a:lnSpc>
                <a:spcPct val="80000"/>
              </a:lnSpc>
            </a:pPr>
            <a:endParaRPr lang="pl-PL" altLang="it-IT" sz="2800" dirty="0"/>
          </a:p>
          <a:p>
            <a:pPr eaLnBrk="1" hangingPunct="1">
              <a:lnSpc>
                <a:spcPct val="80000"/>
              </a:lnSpc>
            </a:pPr>
            <a:endParaRPr lang="pl-PL" altLang="it-IT" sz="2800" dirty="0"/>
          </a:p>
          <a:p>
            <a:pPr eaLnBrk="1" hangingPunct="1">
              <a:lnSpc>
                <a:spcPct val="80000"/>
              </a:lnSpc>
            </a:pPr>
            <a:r>
              <a:rPr lang="pl-PL" altLang="it-IT" sz="2200" dirty="0"/>
              <a:t>Prof. dr hab. inż. Grzegorz Karwasz</a:t>
            </a:r>
          </a:p>
          <a:p>
            <a:pPr eaLnBrk="1" hangingPunct="1">
              <a:lnSpc>
                <a:spcPct val="80000"/>
              </a:lnSpc>
            </a:pPr>
            <a:r>
              <a:rPr lang="pl-PL" altLang="it-IT" sz="2200" i="1" dirty="0"/>
              <a:t>Uniwersytet Mikołaja Kopernika w Toruniu</a:t>
            </a:r>
          </a:p>
          <a:p>
            <a:pPr eaLnBrk="1" hangingPunct="1">
              <a:lnSpc>
                <a:spcPct val="80000"/>
              </a:lnSpc>
            </a:pPr>
            <a:r>
              <a:rPr lang="pl-PL" altLang="it-IT" sz="2200" i="1" dirty="0" err="1"/>
              <a:t>Universita</a:t>
            </a:r>
            <a:r>
              <a:rPr lang="pl-PL" altLang="it-IT" sz="2200" i="1" dirty="0"/>
              <a:t>’ </a:t>
            </a:r>
            <a:r>
              <a:rPr lang="pl-PL" altLang="it-IT" sz="2200" i="1" dirty="0" err="1"/>
              <a:t>degli</a:t>
            </a:r>
            <a:r>
              <a:rPr lang="pl-PL" altLang="it-IT" sz="2200" i="1" dirty="0"/>
              <a:t> </a:t>
            </a:r>
            <a:r>
              <a:rPr lang="pl-PL" altLang="it-IT" sz="2200" i="1" dirty="0" err="1"/>
              <a:t>Studi</a:t>
            </a:r>
            <a:r>
              <a:rPr lang="pl-PL" altLang="it-IT" sz="2200" i="1" dirty="0"/>
              <a:t> di </a:t>
            </a:r>
            <a:r>
              <a:rPr lang="pl-PL" altLang="it-IT" sz="2200" i="1" dirty="0" err="1"/>
              <a:t>Trento</a:t>
            </a:r>
            <a:endParaRPr lang="en-AU" altLang="it-IT" sz="2200" i="1" dirty="0"/>
          </a:p>
        </p:txBody>
      </p:sp>
      <p:sp>
        <p:nvSpPr>
          <p:cNvPr id="2052" name="Text Box 4">
            <a:extLst>
              <a:ext uri="{FF2B5EF4-FFF2-40B4-BE49-F238E27FC236}">
                <a16:creationId xmlns:a16="http://schemas.microsoft.com/office/drawing/2014/main" id="{802331FE-88FF-0F20-3E65-175982F84293}"/>
              </a:ext>
            </a:extLst>
          </p:cNvPr>
          <p:cNvSpPr txBox="1">
            <a:spLocks noChangeArrowheads="1"/>
          </p:cNvSpPr>
          <p:nvPr/>
        </p:nvSpPr>
        <p:spPr bwMode="auto">
          <a:xfrm>
            <a:off x="179512" y="5877272"/>
            <a:ext cx="4557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hlinkClick r:id="rId2"/>
              </a:rPr>
              <a:t>karwasz@fizyka.umk.pl</a:t>
            </a:r>
            <a:endParaRPr lang="pl-PL" altLang="it-IT" sz="1800" dirty="0"/>
          </a:p>
          <a:p>
            <a:pPr eaLnBrk="1" hangingPunct="1">
              <a:spcBef>
                <a:spcPct val="0"/>
              </a:spcBef>
              <a:buFontTx/>
              <a:buNone/>
            </a:pPr>
            <a:r>
              <a:rPr lang="pl-PL" altLang="it-IT" sz="1800" dirty="0">
                <a:hlinkClick r:id="rId3"/>
              </a:rPr>
              <a:t>www.dydaktyka.fizyka.umk.pl</a:t>
            </a:r>
            <a:r>
              <a:rPr lang="pl-PL" altLang="it-IT" sz="1800" dirty="0"/>
              <a:t>   </a:t>
            </a:r>
            <a:r>
              <a:rPr lang="pl-PL" altLang="it-IT" sz="1800" dirty="0" err="1"/>
              <a:t>Node</a:t>
            </a:r>
            <a:r>
              <a:rPr lang="pl-PL" altLang="it-IT" sz="1800" dirty="0"/>
              <a:t>: 1031</a:t>
            </a:r>
            <a:endParaRPr lang="en-AU" altLang="it-IT"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6CF0C3-2816-C105-9525-055DEA59DE41}"/>
              </a:ext>
            </a:extLst>
          </p:cNvPr>
          <p:cNvSpPr>
            <a:spLocks noGrp="1" noChangeArrowheads="1"/>
          </p:cNvSpPr>
          <p:nvPr>
            <p:ph type="title"/>
          </p:nvPr>
        </p:nvSpPr>
        <p:spPr>
          <a:xfrm>
            <a:off x="0" y="274638"/>
            <a:ext cx="9144000" cy="1143000"/>
          </a:xfrm>
        </p:spPr>
        <p:txBody>
          <a:bodyPr/>
          <a:lstStyle/>
          <a:p>
            <a:pPr eaLnBrk="1" hangingPunct="1"/>
            <a:r>
              <a:rPr lang="pl-PL" altLang="it-IT" sz="3200">
                <a:ea typeface="Arial Unicode MS" pitchFamily="34" charset="-128"/>
              </a:rPr>
              <a:t>Francis Bacon (1561-1626)</a:t>
            </a:r>
          </a:p>
        </p:txBody>
      </p:sp>
      <p:sp>
        <p:nvSpPr>
          <p:cNvPr id="5123" name="Rectangle 3">
            <a:extLst>
              <a:ext uri="{FF2B5EF4-FFF2-40B4-BE49-F238E27FC236}">
                <a16:creationId xmlns:a16="http://schemas.microsoft.com/office/drawing/2014/main" id="{DD1D8E98-F9DE-6045-8892-53C19E88D04B}"/>
              </a:ext>
            </a:extLst>
          </p:cNvPr>
          <p:cNvSpPr>
            <a:spLocks noGrp="1" noChangeArrowheads="1"/>
          </p:cNvSpPr>
          <p:nvPr>
            <p:ph type="body" idx="1"/>
          </p:nvPr>
        </p:nvSpPr>
        <p:spPr>
          <a:xfrm>
            <a:off x="457200" y="1268413"/>
            <a:ext cx="8229600" cy="5184775"/>
          </a:xfrm>
        </p:spPr>
        <p:txBody>
          <a:bodyPr/>
          <a:lstStyle/>
          <a:p>
            <a:pPr eaLnBrk="1" hangingPunct="1">
              <a:buFontTx/>
              <a:buNone/>
            </a:pPr>
            <a:r>
              <a:rPr lang="pl-PL" altLang="it-IT" sz="2000" dirty="0"/>
              <a:t>„Metodologiczne pomysły Odrodzenia i jego empiryczne dążności znalazły dojrzały wyraz dopiero w końcu epoki, w pismach Bacona.</a:t>
            </a:r>
          </a:p>
          <a:p>
            <a:pPr eaLnBrk="1" hangingPunct="1">
              <a:buFontTx/>
              <a:buNone/>
            </a:pPr>
            <a:r>
              <a:rPr lang="pl-PL" altLang="it-IT" sz="2000" dirty="0"/>
              <a:t>Urodzony w Londynie jako syn dygnitarza koronnego, odbywał studia w Cambridge a praktykę dyplomatyczną w Paryżu […] a w 1618 – lordem kanclerzem […] Ale jeszcze w tymże roku, za dowiedzione mu przekupstwo, postradał wszystkie urzędy i został skazany na więzienie. Zmarł w 1626 r., przeziębiwszy się przy robieniu eksperymentów na śniegu. </a:t>
            </a:r>
          </a:p>
          <a:p>
            <a:pPr eaLnBrk="1" hangingPunct="1">
              <a:buFontTx/>
              <a:buNone/>
            </a:pPr>
            <a:r>
              <a:rPr lang="pl-PL" altLang="it-IT" sz="2000" dirty="0"/>
              <a:t>Do postępu myśli naukowej Bacon przyczynił się przez: </a:t>
            </a:r>
          </a:p>
          <a:p>
            <a:pPr marL="457200" indent="-457200" eaLnBrk="1" hangingPunct="1">
              <a:buFontTx/>
              <a:buAutoNum type="arabicParenR"/>
            </a:pPr>
            <a:r>
              <a:rPr lang="pl-PL" altLang="it-IT" sz="2000" dirty="0"/>
              <a:t>wskazanie praktycznych zadań nauki, </a:t>
            </a:r>
          </a:p>
          <a:p>
            <a:pPr marL="0" indent="0" eaLnBrk="1" hangingPunct="1">
              <a:buNone/>
            </a:pPr>
            <a:r>
              <a:rPr lang="pl-PL" altLang="it-IT" sz="2000" dirty="0"/>
              <a:t>2) zestawienie  złudzeń umysłu zasługujących na wyrugowanie, </a:t>
            </a:r>
          </a:p>
          <a:p>
            <a:pPr marL="0" indent="0" eaLnBrk="1" hangingPunct="1">
              <a:buNone/>
            </a:pPr>
            <a:r>
              <a:rPr lang="pl-PL" altLang="it-IT" sz="2000" dirty="0"/>
              <a:t>3) zaznaczenie wagi eksperymentów przy ustalaniu faktów, </a:t>
            </a:r>
          </a:p>
          <a:p>
            <a:pPr marL="0" indent="0" eaLnBrk="1" hangingPunct="1">
              <a:buNone/>
            </a:pPr>
            <a:r>
              <a:rPr lang="pl-PL" altLang="it-IT" sz="2000" dirty="0"/>
              <a:t>i 4) opracowanie reguł indukcji przy ustalaniu faktów.”</a:t>
            </a:r>
          </a:p>
          <a:p>
            <a:pPr eaLnBrk="1" hangingPunct="1">
              <a:buFontTx/>
              <a:buNone/>
            </a:pPr>
            <a:endParaRPr lang="pl-PL" altLang="it-IT" sz="2000" dirty="0"/>
          </a:p>
          <a:p>
            <a:pPr eaLnBrk="1" hangingPunct="1">
              <a:buFontTx/>
              <a:buNone/>
            </a:pPr>
            <a:r>
              <a:rPr lang="pl-PL" altLang="it-IT" sz="2000" dirty="0"/>
              <a:t>Wł. Tatarkiewicz, </a:t>
            </a:r>
            <a:r>
              <a:rPr lang="pl-PL" altLang="it-IT" sz="2000" i="1" dirty="0"/>
              <a:t>Historia Filozofii</a:t>
            </a:r>
            <a:r>
              <a:rPr lang="pl-PL" altLang="it-IT" sz="2000" dirty="0"/>
              <a:t>, t. II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C5C12AE-F1AE-8E3B-12EF-33602DC7D88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F. Bacon: Filozofia naturalna a teologia</a:t>
            </a:r>
          </a:p>
        </p:txBody>
      </p:sp>
      <p:sp>
        <p:nvSpPr>
          <p:cNvPr id="17411" name="Rectangle 3">
            <a:extLst>
              <a:ext uri="{FF2B5EF4-FFF2-40B4-BE49-F238E27FC236}">
                <a16:creationId xmlns:a16="http://schemas.microsoft.com/office/drawing/2014/main" id="{39934984-FF9D-10E4-9BD5-AC08EFBEC1AD}"/>
              </a:ext>
            </a:extLst>
          </p:cNvPr>
          <p:cNvSpPr>
            <a:spLocks noGrp="1" noChangeArrowheads="1"/>
          </p:cNvSpPr>
          <p:nvPr>
            <p:ph type="body" idx="1"/>
          </p:nvPr>
        </p:nvSpPr>
        <p:spPr>
          <a:xfrm>
            <a:off x="179388" y="836613"/>
            <a:ext cx="8964612" cy="6021387"/>
          </a:xfrm>
        </p:spPr>
        <p:txBody>
          <a:bodyPr/>
          <a:lstStyle/>
          <a:p>
            <a:pPr marL="288000" eaLnBrk="1" hangingPunct="1">
              <a:buFontTx/>
              <a:buNone/>
              <a:defRPr/>
            </a:pPr>
            <a:r>
              <a:rPr lang="pl-PL" altLang="it-IT" sz="1800" dirty="0"/>
              <a:t>„Wiek XVII był epoką głęboko religijną, a instytucje religijne we wszystkich krajach europejskich, czy to na własną rękę, czy we współpracy z państwem, sprawowały ogromną władzę świecką. Żaden nowy prąd w kulturze, jeżeli był powszechnie postrzegany jako zagrożenie dla religii, nie mógł liczyć na instytucjonalizację. </a:t>
            </a:r>
          </a:p>
          <a:p>
            <a:pPr marL="288000" eaLnBrk="1" hangingPunct="1">
              <a:buFontTx/>
              <a:buNone/>
              <a:defRPr/>
            </a:pPr>
            <a:r>
              <a:rPr lang="pl-PL" altLang="it-IT" sz="1800" dirty="0"/>
              <a:t>W protestanckiej Anglii obrońcy zreformowanej wiedzy przyrodniczej powiadali, że właściwe odczytanie księgi natury wspierać może religię chrześcijańską przez jej oczyszczenie. Przez stulecia wiązano z religią niezliczone przesądy i bajdy […] – pisał Bacon. </a:t>
            </a:r>
          </a:p>
          <a:p>
            <a:pPr marL="288000" eaLnBrk="1" hangingPunct="1">
              <a:buFontTx/>
              <a:buNone/>
              <a:defRPr/>
            </a:pPr>
            <a:r>
              <a:rPr lang="pl-PL" altLang="it-IT" sz="1800" dirty="0"/>
              <a:t>Metody kontroli jakości w zreformowanej historii naturalnej [tj. filozofii przyrody] powinny zostać wykorzystane do odsiewania ziarna od plew, oczyszczenia wiary </a:t>
            </a:r>
            <a:r>
              <a:rPr lang="pl-PL" altLang="it-IT" sz="1800" i="1" dirty="0"/>
              <a:t>protestanckiej </a:t>
            </a:r>
            <a:r>
              <a:rPr lang="pl-PL" altLang="it-IT" sz="1800" dirty="0"/>
              <a:t>z bałwochwalstwa i przywrócenia jej pierwotnej czystości. </a:t>
            </a:r>
          </a:p>
          <a:p>
            <a:pPr marL="288000" eaLnBrk="1" hangingPunct="1">
              <a:buFontTx/>
              <a:buNone/>
              <a:defRPr/>
            </a:pPr>
            <a:r>
              <a:rPr lang="pl-PL" altLang="it-IT" sz="1800" dirty="0"/>
              <a:t>Bacon zgadzał się z Galileuszem, że Pismo, jeśli ujawniony ma być jego prawdziwy sens, jest księgą wymagającą kompetentnej interpretacji. Jeśli jednak równoległa księga natury zostanie trafnie, zgodnie z metodą, odczytana, to badacz filozofii naturalnej [fizyk doświadczalny] przyczynić się może w takiej samej co teolog, jeśli nie większej do ustalenia prawdy religijnej i umocnienia słusznych przekonań. Nauka i teologia to oczywiście odrębne przedsięwzięcia, jednakże właśnie ta separacja pozwalała zreformowanej filozofii naturalnej samodzielnie przyczyniać się do umocnienia religii.”</a:t>
            </a:r>
          </a:p>
          <a:p>
            <a:pPr eaLnBrk="1" hangingPunct="1">
              <a:buFontTx/>
              <a:buNone/>
              <a:defRPr/>
            </a:pPr>
            <a:r>
              <a:rPr lang="pl-PL" altLang="it-IT" sz="1800" dirty="0"/>
              <a:t>Steven Shapin, </a:t>
            </a:r>
            <a:r>
              <a:rPr lang="pl-PL" altLang="it-IT" sz="1800" i="1" dirty="0"/>
              <a:t>Rewolucja naukowa, </a:t>
            </a:r>
            <a:r>
              <a:rPr lang="pl-PL" altLang="it-IT" sz="1800" dirty="0"/>
              <a:t>Prószyński i S-ka, University of Chicago, 1996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i jego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8964612" cy="6021388"/>
          </a:xfrm>
        </p:spPr>
        <p:txBody>
          <a:bodyPr/>
          <a:lstStyle/>
          <a:p>
            <a:pPr eaLnBrk="1" hangingPunct="1">
              <a:buFontTx/>
              <a:buNone/>
            </a:pPr>
            <a:r>
              <a:rPr lang="pl-PL" altLang="it-IT" sz="1800" dirty="0"/>
              <a:t>„John </a:t>
            </a:r>
            <a:r>
              <a:rPr lang="pl-PL" altLang="it-IT" sz="1800" dirty="0" err="1"/>
              <a:t>Locke</a:t>
            </a:r>
            <a:r>
              <a:rPr lang="pl-PL" altLang="it-IT" sz="1800" dirty="0"/>
              <a:t> (1632-1704) urodził się w tym samym roku co Spinoza, niemniej jednak należał już do innego okresu filozofii. Pochodził z rodziny wolnomyślnej, wzrastał  w atmosferze postępu i całe życie był pionierem liberalizmu. […] Filozofia scholastyczna wykładana w Oksfordzie nie zaspokoiła jego potrzeb naukowych. Wykształcił się na zawodowego lekarza. Los zbliżył go do sfer rządzących Anglią i skierował na drogę urzędniczą i polityczną. […] Powrócił po rewolucji 1688 r.   </a:t>
            </a:r>
          </a:p>
          <a:p>
            <a:pPr eaLnBrk="1" hangingPunct="1">
              <a:buFontTx/>
              <a:buNone/>
            </a:pPr>
            <a:r>
              <a:rPr lang="pl-PL" altLang="it-IT" sz="1800" dirty="0"/>
              <a:t> Filozofii </a:t>
            </a:r>
            <a:r>
              <a:rPr lang="pl-PL" altLang="it-IT" sz="1800" dirty="0" err="1"/>
              <a:t>Locke’a</a:t>
            </a:r>
            <a:r>
              <a:rPr lang="pl-PL" altLang="it-IT" sz="1800" dirty="0"/>
              <a:t> zwykło się dawać tę samą nazwę, co filozofii Bacona: empiryzmu. Obie w tym samym stopniu wiążą wiedzę z doświadczeniem, z faktami, obie można sformułować w tych słowach: nie ma wiedzy bez doświadczenia. A jednak zachodzi między nimi istotna różnica. Mianowicie Bacon twierdził, że nie ma wiedzy </a:t>
            </a:r>
            <a:r>
              <a:rPr lang="pl-PL" altLang="it-IT" sz="1800" i="1" dirty="0"/>
              <a:t>prawdziwej</a:t>
            </a:r>
            <a:r>
              <a:rPr lang="pl-PL" altLang="it-IT" sz="1800" dirty="0"/>
              <a:t> bez doświadczenia, że bez oparcia  się o fakty musimy popaść w błąd, wiec powinniśmy trzymać się doświadczenia. Teoria jego byłą normatywna, miała charakter metodologiczny.</a:t>
            </a:r>
          </a:p>
          <a:p>
            <a:pPr eaLnBrk="1" hangingPunct="1">
              <a:buFontTx/>
              <a:buNone/>
            </a:pPr>
            <a:r>
              <a:rPr lang="pl-PL" altLang="it-IT" sz="1800" dirty="0"/>
              <a:t>Inaczej </a:t>
            </a:r>
            <a:r>
              <a:rPr lang="pl-PL" altLang="it-IT" sz="1800" dirty="0" err="1"/>
              <a:t>Locke</a:t>
            </a:r>
            <a:r>
              <a:rPr lang="pl-PL" altLang="it-IT" sz="1800" dirty="0"/>
              <a:t>: on twierdził, że wszelka wiedza, wszelkie wyobrażenia, wszelkie sądy, błędna tak samo jak prawdziwe, wytwarzają się na drodze doświadczenia, innej drogi nie ma, umysł jest niezapisaną kartą, które jedynie doświadczenie może zapisać. Teoria </a:t>
            </a:r>
            <a:r>
              <a:rPr lang="pl-PL" altLang="it-IT" sz="1800" dirty="0" err="1"/>
              <a:t>Locke’a</a:t>
            </a:r>
            <a:r>
              <a:rPr lang="pl-PL" altLang="it-IT" sz="1800" dirty="0"/>
              <a:t> była opisowa, genetyczna, miała charakter psychologiczny. Bacon mówił o tym, jak kierować umysłem. </a:t>
            </a:r>
            <a:r>
              <a:rPr lang="pl-PL" altLang="it-IT" sz="1800" dirty="0" err="1"/>
              <a:t>Locke</a:t>
            </a:r>
            <a:r>
              <a:rPr lang="pl-PL" altLang="it-IT" sz="1800" dirty="0"/>
              <a:t> zaś o tym, jak umysł nasz się rozwijał, zanim mogliśmy nim kierować.” [Odsyłam do Jeana Piageta, 1936] </a:t>
            </a:r>
          </a:p>
          <a:p>
            <a:pPr eaLnBrk="1" hangingPunct="1">
              <a:buFontTx/>
              <a:buNone/>
            </a:pPr>
            <a:r>
              <a:rPr lang="pl-PL" altLang="it-IT" sz="1600" dirty="0"/>
              <a:t>Władysław Tatarkiewicz, </a:t>
            </a:r>
            <a:r>
              <a:rPr lang="pl-PL" altLang="it-IT" sz="1600" i="1" dirty="0"/>
              <a:t>Historia </a:t>
            </a:r>
            <a:r>
              <a:rPr lang="pl-PL" altLang="it-IT" sz="1600" dirty="0"/>
              <a:t>filozofii, t. II, str. 98</a:t>
            </a:r>
          </a:p>
          <a:p>
            <a:pPr eaLnBrk="1" hangingPunct="1">
              <a:buFontTx/>
              <a:buNone/>
            </a:pPr>
            <a:r>
              <a:rPr lang="pl-PL" altLang="it-IT" sz="1600" dirty="0"/>
              <a:t>Jean Piaget, </a:t>
            </a:r>
            <a:r>
              <a:rPr lang="pl-PL" altLang="it-IT" sz="1600" i="1" dirty="0"/>
              <a:t>Narodziny inteligencji dziecka, </a:t>
            </a:r>
            <a:r>
              <a:rPr lang="pl-PL" altLang="it-IT" sz="1600" dirty="0"/>
              <a:t>1936, PWN 1966.</a:t>
            </a:r>
          </a:p>
        </p:txBody>
      </p:sp>
    </p:spTree>
    <p:extLst>
      <p:ext uri="{BB962C8B-B14F-4D97-AF65-F5344CB8AC3E}">
        <p14:creationId xmlns:p14="http://schemas.microsoft.com/office/powerpoint/2010/main" val="129667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Berkeley: radykalny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9054306" cy="6021388"/>
          </a:xfrm>
        </p:spPr>
        <p:txBody>
          <a:bodyPr/>
          <a:lstStyle/>
          <a:p>
            <a:pPr eaLnBrk="1" hangingPunct="1">
              <a:buFontTx/>
              <a:buNone/>
            </a:pPr>
            <a:r>
              <a:rPr lang="pl-PL" altLang="it-IT" sz="1800" dirty="0"/>
              <a:t>„Empiryzm w zaraz po </a:t>
            </a:r>
            <a:r>
              <a:rPr lang="pl-PL" altLang="it-IT" sz="1800" dirty="0" err="1"/>
              <a:t>Locke’u</a:t>
            </a:r>
            <a:r>
              <a:rPr lang="pl-PL" altLang="it-IT" sz="1800" dirty="0"/>
              <a:t> generacji osiągnął postać najbardziej radyklaną, a zarazem – związał się z </a:t>
            </a:r>
            <a:r>
              <a:rPr lang="pl-PL" altLang="it-IT" sz="1800" dirty="0" err="1"/>
              <a:t>immaterialistyczną</a:t>
            </a:r>
            <a:r>
              <a:rPr lang="pl-PL" altLang="it-IT" sz="1800" dirty="0"/>
              <a:t> metafizyką. Było to dzieło Berkeleya.</a:t>
            </a:r>
          </a:p>
          <a:p>
            <a:pPr eaLnBrk="1" hangingPunct="1">
              <a:buFontTx/>
              <a:buNone/>
            </a:pPr>
            <a:r>
              <a:rPr lang="pl-PL" altLang="it-IT" sz="1800" dirty="0"/>
              <a:t>George Berkeley (1685-1753) urodził się i większość życia spędził w Irlandii. Studia odbywał w Dublinie. Jako duchowny anglikański zajmował stanowiska kościelne. </a:t>
            </a:r>
          </a:p>
          <a:p>
            <a:pPr eaLnBrk="1" hangingPunct="1">
              <a:buFontTx/>
              <a:buNone/>
            </a:pPr>
            <a:r>
              <a:rPr lang="pl-PL" altLang="it-IT" sz="1800" dirty="0"/>
              <a:t>Typ jego umysłowy cechowała bystrość i śmiałość, nie cofająca się przed najbardziej paradoksalnymi konsekwencjami; śmiałość myśli godził z lojalnością wyznaniową.</a:t>
            </a:r>
          </a:p>
          <a:p>
            <a:pPr eaLnBrk="1" hangingPunct="1">
              <a:buFontTx/>
              <a:buNone/>
            </a:pPr>
            <a:r>
              <a:rPr lang="pl-PL" altLang="it-IT" sz="1800" dirty="0"/>
              <a:t>1. Skrajny nominalizm: </a:t>
            </a:r>
            <a:r>
              <a:rPr lang="pl-PL" altLang="it-IT" sz="1800" dirty="0" err="1"/>
              <a:t>Locke</a:t>
            </a:r>
            <a:r>
              <a:rPr lang="pl-PL" altLang="it-IT" sz="1800" dirty="0"/>
              <a:t> zaprzeczał, jakoby w świecie zewnętrznym istniały przedmioty ogólne i abstrakcyjne; natomiast przyznawał, że pojęcia abstrakcyjne istnieją w umysłach. Berkeley zaprzeczał i temu: w umyśle tak samo nie ma nic abstrakcyjnego, jak poza umysłem. [Nie ma pojęcia „barwy”, ale tylko b. czerwona.]</a:t>
            </a:r>
          </a:p>
          <a:p>
            <a:pPr eaLnBrk="1" hangingPunct="1">
              <a:buFontTx/>
              <a:buNone/>
            </a:pPr>
            <a:r>
              <a:rPr lang="pl-PL" altLang="it-IT" sz="1800" dirty="0"/>
              <a:t>2. Skrajny </a:t>
            </a:r>
            <a:r>
              <a:rPr lang="pl-PL" altLang="it-IT" sz="1800" dirty="0" err="1"/>
              <a:t>sensualism</a:t>
            </a:r>
            <a:r>
              <a:rPr lang="pl-PL" altLang="it-IT" sz="1800" dirty="0"/>
              <a:t>: tylko to istnieje, czego doświadczamy. […]Teoria matematyki był najradykalniej sensualistyczną teorią wiedzy, jaka kiedykolwiek była wygłoszona, Figury, które geometra rysuje na tablicy, nie były dla Berkeleya ilustracją, lecz właściwym przedmiotem wiedzy matematycznej, one bowiem są oglądane przez zmysły. […] Przede wszystkim odrzucał mechanikę Newtona. </a:t>
            </a:r>
          </a:p>
          <a:p>
            <a:pPr eaLnBrk="1" hangingPunct="1">
              <a:buFontTx/>
              <a:buNone/>
            </a:pPr>
            <a:r>
              <a:rPr lang="pl-PL" altLang="it-IT" sz="1800" dirty="0"/>
              <a:t>3. Skrajny subiektywizm: pierwotne własności są subiektywne: istnieją tylko w umysłach</a:t>
            </a:r>
          </a:p>
          <a:p>
            <a:pPr eaLnBrk="1" hangingPunct="1">
              <a:buFontTx/>
              <a:buNone/>
            </a:pPr>
            <a:r>
              <a:rPr lang="pl-PL" altLang="it-IT" sz="1800" dirty="0"/>
              <a:t>4. Immaterializm: </a:t>
            </a:r>
            <a:r>
              <a:rPr lang="pl-PL" altLang="it-IT" sz="1800" dirty="0" err="1"/>
              <a:t>substancyj</a:t>
            </a:r>
            <a:r>
              <a:rPr lang="pl-PL" altLang="it-IT" sz="1800" dirty="0"/>
              <a:t> nie doświadczamy, więc ich nie ma. Rzeczy, które by były różne od postrzeżeń są tylko fikcjami umysłu. […] istnieją tylko idee.</a:t>
            </a:r>
          </a:p>
          <a:p>
            <a:pPr eaLnBrk="1" hangingPunct="1">
              <a:buFontTx/>
              <a:buNone/>
            </a:pPr>
            <a:r>
              <a:rPr lang="pl-PL" altLang="it-IT" sz="1800" dirty="0"/>
              <a:t>Zasłużył się szeregiem badań specjalnych, jak psychologiczna analiza widzenia 3D.” </a:t>
            </a:r>
          </a:p>
          <a:p>
            <a:pPr eaLnBrk="1" hangingPunct="1">
              <a:buFontTx/>
              <a:buNone/>
            </a:pPr>
            <a:r>
              <a:rPr lang="pl-PL" altLang="it-IT" sz="1600" dirty="0"/>
              <a:t>Władysław Tatarkiewicz, </a:t>
            </a:r>
            <a:r>
              <a:rPr lang="pl-PL" altLang="it-IT" sz="1600" i="1" dirty="0"/>
              <a:t>Historia </a:t>
            </a:r>
            <a:r>
              <a:rPr lang="pl-PL" altLang="it-IT" sz="1600" dirty="0"/>
              <a:t>filozofii, t. II, str. 104-108.</a:t>
            </a:r>
          </a:p>
        </p:txBody>
      </p:sp>
    </p:spTree>
    <p:extLst>
      <p:ext uri="{BB962C8B-B14F-4D97-AF65-F5344CB8AC3E}">
        <p14:creationId xmlns:p14="http://schemas.microsoft.com/office/powerpoint/2010/main" val="47408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Nie istnieją związki przyczynowe</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213509" y="816004"/>
            <a:ext cx="8964612" cy="6021388"/>
          </a:xfrm>
        </p:spPr>
        <p:txBody>
          <a:bodyPr/>
          <a:lstStyle/>
          <a:p>
            <a:pPr eaLnBrk="1" hangingPunct="1">
              <a:buFontTx/>
              <a:buNone/>
            </a:pPr>
            <a:r>
              <a:rPr lang="pl-PL" altLang="it-IT" sz="1800" dirty="0"/>
              <a:t>„Angielski empiryzm XVIII wieki w ostatniej, najdojrzalszej fazie poddał krytyce własne swe podstawy i zachwiał nimi wykazawszy w doświadczeniu czynniki subiektywny i niepewności. Było to dziełem filozofii Hume’a. </a:t>
            </a:r>
          </a:p>
          <a:p>
            <a:pPr eaLnBrk="1" hangingPunct="1">
              <a:buFontTx/>
              <a:buNone/>
            </a:pPr>
            <a:r>
              <a:rPr lang="pl-PL" altLang="it-IT" sz="1800" dirty="0"/>
              <a:t>David Hume (1711-1776), Szkot, pochodził ze średnio zamożnej ziemiańskiej rodziny. Zamieszkawszy w latach 1734-1737 w wiejskim zaciszu we Francji, tam napisał swe główne dzieło. Zostało ono źle przyjęte, śmiałe poglądy zepsuły mu opinię i zamknęły karierę uniwersytecką. Będąc w latach 1752-57 bibliotekarzem z </a:t>
            </a:r>
            <a:r>
              <a:rPr lang="pl-PL" altLang="it-IT" sz="1800" dirty="0" err="1"/>
              <a:t>Edymburgu</a:t>
            </a:r>
            <a:r>
              <a:rPr lang="pl-PL" altLang="it-IT" sz="1800" dirty="0"/>
              <a:t>, zachęcony materiałami jakie tam znalazł [...] owocem była wielka historia Anglii wydana w 6 tomach.</a:t>
            </a:r>
          </a:p>
          <a:p>
            <a:pPr eaLnBrk="1" hangingPunct="1">
              <a:buFontTx/>
              <a:buNone/>
            </a:pPr>
            <a:r>
              <a:rPr lang="pl-PL" altLang="it-IT" sz="1800" dirty="0"/>
              <a:t>Schematyzując jego życiorys, można rzec: w trzecim dziesiątku swych lat stworzył dzieło filozoficzne, w czwartym spopularyzował je, w piątym zajmował się historią, w szóstym był dyplomata i zbierał sławę, którą dawniej posiał, w siódmy był emerytem. Jak Bacon, </a:t>
            </a:r>
            <a:r>
              <a:rPr lang="pl-PL" altLang="it-IT" sz="1800" dirty="0" err="1"/>
              <a:t>Locke</a:t>
            </a:r>
            <a:r>
              <a:rPr lang="pl-PL" altLang="it-IT" sz="1800" dirty="0"/>
              <a:t> i wielu innych Anglików, był zarazem filozofem i mężem stanu.</a:t>
            </a:r>
          </a:p>
          <a:p>
            <a:pPr eaLnBrk="1" hangingPunct="1">
              <a:buFontTx/>
              <a:buNone/>
            </a:pPr>
            <a:r>
              <a:rPr lang="pl-PL" altLang="it-IT" sz="1800" dirty="0"/>
              <a:t>Krytyka Hume’a godziła w rozum, natomiast zostawił nienaruszoną inną zdolność człowieka: instynkt. Hume sądził, że instynkt lepiej niż rozum odgaduje rzeczywistość”  </a:t>
            </a:r>
          </a:p>
          <a:p>
            <a:pPr eaLnBrk="1" hangingPunct="1">
              <a:buFontTx/>
              <a:buNone/>
            </a:pPr>
            <a:r>
              <a:rPr lang="pl-PL" altLang="it-IT" sz="1800" dirty="0">
                <a:solidFill>
                  <a:schemeClr val="accent2"/>
                </a:solidFill>
              </a:rPr>
              <a:t>Hume chyba pomylił instynkt (zwierząt) z intelektem (człowieka), zob. </a:t>
            </a:r>
            <a:r>
              <a:rPr lang="pl-PL" altLang="it-IT" sz="1800" i="1" dirty="0">
                <a:solidFill>
                  <a:schemeClr val="accent2"/>
                </a:solidFill>
              </a:rPr>
              <a:t>De </a:t>
            </a:r>
            <a:r>
              <a:rPr lang="pl-PL" altLang="it-IT" sz="1800" i="1" dirty="0" err="1">
                <a:solidFill>
                  <a:schemeClr val="accent2"/>
                </a:solidFill>
              </a:rPr>
              <a:t>Anima</a:t>
            </a:r>
            <a:r>
              <a:rPr lang="pl-PL" altLang="it-IT" sz="1800" dirty="0">
                <a:solidFill>
                  <a:schemeClr val="accent2"/>
                </a:solidFill>
              </a:rPr>
              <a:t>, Arystotelesa. Nie mówiąc o teologicznych darach Ducha Świętego: rozumu, itd</a:t>
            </a:r>
            <a:r>
              <a:rPr lang="pl-PL" altLang="it-IT" sz="1800" dirty="0"/>
              <a:t>.</a:t>
            </a:r>
          </a:p>
          <a:p>
            <a:pPr eaLnBrk="1" hangingPunct="1">
              <a:buFontTx/>
              <a:buNone/>
            </a:pPr>
            <a:r>
              <a:rPr lang="pl-PL" altLang="it-IT" sz="1600" dirty="0"/>
              <a:t>Władysław Tatarkiewicz, </a:t>
            </a:r>
            <a:r>
              <a:rPr lang="pl-PL" altLang="it-IT" sz="1600" i="1" dirty="0"/>
              <a:t>Historia </a:t>
            </a:r>
            <a:r>
              <a:rPr lang="pl-PL" altLang="it-IT" sz="1600" dirty="0"/>
              <a:t>filozofii, t. II, str. 110, 115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8E5188-D018-62AD-241A-94B575EA15B3}"/>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Idee i fakty</a:t>
            </a:r>
          </a:p>
        </p:txBody>
      </p:sp>
      <p:sp>
        <p:nvSpPr>
          <p:cNvPr id="17411" name="Rectangle 3">
            <a:extLst>
              <a:ext uri="{FF2B5EF4-FFF2-40B4-BE49-F238E27FC236}">
                <a16:creationId xmlns:a16="http://schemas.microsoft.com/office/drawing/2014/main" id="{A11F16C7-B612-8CAD-2E7C-C91799107628}"/>
              </a:ext>
            </a:extLst>
          </p:cNvPr>
          <p:cNvSpPr>
            <a:spLocks noGrp="1" noChangeArrowheads="1"/>
          </p:cNvSpPr>
          <p:nvPr>
            <p:ph type="body" idx="1"/>
          </p:nvPr>
        </p:nvSpPr>
        <p:spPr>
          <a:xfrm>
            <a:off x="90488" y="820738"/>
            <a:ext cx="8963025" cy="6021387"/>
          </a:xfrm>
        </p:spPr>
        <p:txBody>
          <a:bodyPr/>
          <a:lstStyle/>
          <a:p>
            <a:pPr eaLnBrk="1" hangingPunct="1">
              <a:buFontTx/>
              <a:buNone/>
              <a:defRPr/>
            </a:pPr>
            <a:r>
              <a:rPr lang="pl-PL" altLang="it-IT" sz="1800" dirty="0"/>
              <a:t>„Hume był wierny tradycji empiryzmu angielskiego od Locke’a: badał nie rzeczy, lecz nasze o nich przedstawienia. Pogląd zaś na przedstawienia miał prosty, stosował jeden tylko fundamentalny podział: na pierwotne i pochodne; pierwsze nazywał wrażeniami (</a:t>
            </a:r>
            <a:r>
              <a:rPr lang="pl-PL" altLang="it-IT" sz="1800" i="1" dirty="0"/>
              <a:t>impressions), </a:t>
            </a:r>
            <a:r>
              <a:rPr lang="pl-PL" altLang="it-IT" sz="1800" dirty="0"/>
              <a:t>drugie zaś ideami (</a:t>
            </a:r>
            <a:r>
              <a:rPr lang="pl-PL" altLang="it-IT" sz="1800" i="1" dirty="0"/>
              <a:t>ideas</a:t>
            </a:r>
            <a:r>
              <a:rPr lang="pl-PL" altLang="it-IT" sz="1800" dirty="0"/>
              <a:t>), zawężając dalej ten termin Locke’a, zawężony już raz przez Berkeleya. I głosił o przedstawieniach jedno tylko fundamentane twierdzenie: że idee pochodzą z wrażeń. Wrażenia są </a:t>
            </a:r>
            <a:r>
              <a:rPr lang="pl-PL" altLang="it-IT" sz="1800" dirty="0" err="1"/>
              <a:t>pierwo</a:t>
            </a:r>
            <a:r>
              <a:rPr lang="pl-PL" altLang="it-IT" sz="1800" dirty="0"/>
              <a:t>-wzorami, idee zaś tylko ich kopiami, wytwarzanymi przez umysł. Wrażenia są właściwym środkiem poznanie rzeczywistości i sprawdzianami prawdziwości idej; idee mają wartośc dla poznania rzeczy, o ile wiernie kopiują wrażenia. </a:t>
            </a:r>
          </a:p>
          <a:p>
            <a:pPr eaLnBrk="1" hangingPunct="1">
              <a:buFontTx/>
              <a:buNone/>
              <a:defRPr/>
            </a:pPr>
            <a:r>
              <a:rPr lang="it-IT" altLang="it-IT" sz="1800" dirty="0" err="1"/>
              <a:t>Dwa</a:t>
            </a:r>
            <a:r>
              <a:rPr lang="it-IT" altLang="it-IT" sz="1800" dirty="0"/>
              <a:t> s</a:t>
            </a:r>
            <a:r>
              <a:rPr lang="pl-PL" altLang="it-IT" sz="1800" dirty="0"/>
              <a:t>ą przedmioty badania: stosunki między ideami (</a:t>
            </a:r>
            <a:r>
              <a:rPr lang="pl-PL" altLang="it-IT" sz="1800" i="1" dirty="0"/>
              <a:t>relations of ideas) </a:t>
            </a:r>
            <a:r>
              <a:rPr lang="pl-PL" altLang="it-IT" sz="1800" dirty="0"/>
              <a:t>i fakty (</a:t>
            </a:r>
            <a:r>
              <a:rPr lang="pl-PL" altLang="it-IT" sz="1800" i="1" dirty="0"/>
              <a:t>matters of fact</a:t>
            </a:r>
            <a:r>
              <a:rPr lang="pl-PL" altLang="it-IT" sz="1800" dirty="0"/>
              <a:t>). Przykład pierwszego stanowi cała matematyka</a:t>
            </a:r>
            <a:r>
              <a:rPr lang="pl-PL" altLang="it-IT" sz="1800" baseline="30000" dirty="0"/>
              <a:t>1)</a:t>
            </a:r>
            <a:r>
              <a:rPr lang="pl-PL" altLang="it-IT" sz="1800" dirty="0"/>
              <a:t>. Np. twierdzenie, że </a:t>
            </a:r>
            <a:r>
              <a:rPr lang="pl-PL" altLang="it-IT" sz="1800" i="1" dirty="0"/>
              <a:t>a</a:t>
            </a:r>
            <a:r>
              <a:rPr lang="pl-PL" altLang="it-IT" sz="1800" baseline="30000" dirty="0"/>
              <a:t>2</a:t>
            </a:r>
            <a:r>
              <a:rPr lang="pl-PL" altLang="it-IT" sz="1800" dirty="0"/>
              <a:t> + </a:t>
            </a:r>
            <a:r>
              <a:rPr lang="pl-PL" altLang="it-IT" sz="1800" i="1" dirty="0"/>
              <a:t>b</a:t>
            </a:r>
            <a:r>
              <a:rPr lang="pl-PL" altLang="it-IT" sz="1800" baseline="30000" dirty="0"/>
              <a:t>2</a:t>
            </a:r>
            <a:r>
              <a:rPr lang="pl-PL" altLang="it-IT" sz="1800" dirty="0"/>
              <a:t> = </a:t>
            </a:r>
            <a:r>
              <a:rPr lang="pl-PL" altLang="it-IT" sz="1800" i="1" dirty="0"/>
              <a:t>c</a:t>
            </a:r>
            <a:r>
              <a:rPr lang="pl-PL" altLang="it-IT" sz="1800" baseline="30000" dirty="0"/>
              <a:t>2</a:t>
            </a:r>
            <a:r>
              <a:rPr lang="pl-PL" altLang="it-IT" sz="1800" dirty="0"/>
              <a:t> ustala pewien związek między ideami. Twierdzenie takie umysł znajduje niezależnie od doświadczenia. I jest ono niezależne od istnienie czegokolwiek na świecie; choćby nigdzie na świecie nie było trójkóatów, to twierdzenie to, podobnie jak wszystkie inne dowiedzione przez Euklidesa, zachowałyby swą pewność i oczywistość</a:t>
            </a:r>
            <a:r>
              <a:rPr lang="pl-PL" altLang="it-IT" sz="1800" baseline="30000" dirty="0"/>
              <a:t>2)</a:t>
            </a:r>
            <a:r>
              <a:rPr lang="pl-PL" altLang="it-IT" sz="1800" dirty="0"/>
              <a:t>.”</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Przypominamy Arystotelesa i jego podział nauk na fizykę i matematykę</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W XX wieku Kurt Gödel dowiódł, że matematyka nie może być „kompletna” i niesprzeczna. Traci więc pewność matematyka Euklidesa: jest zbiorem założeń.</a:t>
            </a:r>
          </a:p>
          <a:p>
            <a:pPr eaLnBrk="1" hangingPunct="1">
              <a:buFontTx/>
              <a:buNone/>
              <a:defRPr/>
            </a:pPr>
            <a:r>
              <a:rPr lang="pl-PL" altLang="it-IT" sz="1800" dirty="0"/>
              <a:t>Władysław Tatarkiewicz, </a:t>
            </a:r>
            <a:r>
              <a:rPr lang="pl-PL" altLang="it-IT" sz="1800" i="1" dirty="0"/>
              <a:t>Historia </a:t>
            </a:r>
            <a:r>
              <a:rPr lang="pl-PL" altLang="it-IT" sz="1800" dirty="0"/>
              <a:t>filozofii, t. II, str. 111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D18FB73-BAE3-275D-7A93-2E6DB4B2D950}"/>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Idee i fakty – pewność?</a:t>
            </a:r>
          </a:p>
        </p:txBody>
      </p:sp>
      <p:sp>
        <p:nvSpPr>
          <p:cNvPr id="17411" name="Rectangle 3">
            <a:extLst>
              <a:ext uri="{FF2B5EF4-FFF2-40B4-BE49-F238E27FC236}">
                <a16:creationId xmlns:a16="http://schemas.microsoft.com/office/drawing/2014/main" id="{326417D5-8D40-04FA-9CE9-26BDF7C5AB67}"/>
              </a:ext>
            </a:extLst>
          </p:cNvPr>
          <p:cNvSpPr>
            <a:spLocks noGrp="1" noChangeArrowheads="1"/>
          </p:cNvSpPr>
          <p:nvPr>
            <p:ph type="body" idx="1"/>
          </p:nvPr>
        </p:nvSpPr>
        <p:spPr>
          <a:xfrm>
            <a:off x="90488" y="849313"/>
            <a:ext cx="8963025" cy="6021387"/>
          </a:xfrm>
        </p:spPr>
        <p:txBody>
          <a:bodyPr/>
          <a:lstStyle/>
          <a:p>
            <a:pPr eaLnBrk="1" hangingPunct="1">
              <a:buFontTx/>
              <a:buNone/>
              <a:defRPr/>
            </a:pPr>
            <a:r>
              <a:rPr lang="pl-PL" altLang="it-IT" sz="1800" dirty="0"/>
              <a:t>„Twierdzenia o faktach nie mają już tej samej oczywistości i pewności. Przeciwieństwo żadnego faktu nie zawiera sprzeczności i może być przez umysł przedstawione z całą wyrazistością; np. że słońce jutro nie wstanie, jest twierdzeniem tak samo niesprzecznym i zrozumiałym, jak twierdzenie, że jutro wstanie. Na próżno więc usiłowalibyśmy dowodzić dedukcyjnie twierdzeń tego rodzaju – możemy jedynie odwoływać się do doświadczenia</a:t>
            </a:r>
            <a:r>
              <a:rPr lang="pl-PL" altLang="it-IT" sz="1800" baseline="30000" dirty="0"/>
              <a:t>1)</a:t>
            </a:r>
            <a:r>
              <a:rPr lang="pl-PL" altLang="it-IT" sz="1800" dirty="0"/>
              <a:t>.</a:t>
            </a:r>
          </a:p>
          <a:p>
            <a:pPr eaLnBrk="1" hangingPunct="1">
              <a:buFontTx/>
              <a:buNone/>
              <a:defRPr/>
            </a:pPr>
            <a:r>
              <a:rPr lang="pl-PL" altLang="it-IT" sz="1800" dirty="0"/>
              <a:t>Te dwa rodzaje twierdzeń ludzkich różnią się tedy stopniem pewności i sposobem uzasadnienia, a także przedmiotem. Pierwszy rodzaj dotyczy idej, a tylko drugi rzeczywistości. Znamy, wedle Hume’a, prawdy koniecznie i oczywiste</a:t>
            </a:r>
            <a:r>
              <a:rPr lang="pl-PL" altLang="it-IT" sz="1800" baseline="30000" dirty="0"/>
              <a:t>2)</a:t>
            </a:r>
            <a:r>
              <a:rPr lang="pl-PL" altLang="it-IT" sz="1800" dirty="0"/>
              <a:t>, ale są to prawdy pierwszego rodzaju, które </a:t>
            </a:r>
            <a:r>
              <a:rPr lang="pl-PL" altLang="it-IT" sz="1800" i="1" dirty="0"/>
              <a:t>nie mają za przedmiot rzeczywistości</a:t>
            </a:r>
            <a:r>
              <a:rPr lang="pl-PL" altLang="it-IT" sz="1800" dirty="0"/>
              <a:t>; znamy też prawdy dotyczące rzeczywistości, ale te znów nie są konieczne ani oczywiste</a:t>
            </a:r>
            <a:r>
              <a:rPr lang="pl-PL" altLang="it-IT" sz="1800" baseline="30000" dirty="0"/>
              <a:t>3)</a:t>
            </a:r>
            <a:r>
              <a:rPr lang="pl-PL" altLang="it-IT" sz="1800" dirty="0"/>
              <a:t>.” </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Nie bez powodu odwołujemy się zaraz na wstępie książki „Nauka i wiara” do </a:t>
            </a:r>
            <a:r>
              <a:rPr lang="pl-PL" altLang="it-IT" sz="1800" i="1" dirty="0">
                <a:solidFill>
                  <a:schemeClr val="accent6"/>
                </a:solidFill>
              </a:rPr>
              <a:t>praw </a:t>
            </a:r>
            <a:r>
              <a:rPr lang="pl-PL" altLang="it-IT" sz="1800" dirty="0">
                <a:solidFill>
                  <a:schemeClr val="accent6"/>
                </a:solidFill>
              </a:rPr>
              <a:t> fizyki: zgodnie </a:t>
            </a:r>
            <a:r>
              <a:rPr lang="pl-PL" altLang="it-IT" sz="1800" u="sng" dirty="0">
                <a:solidFill>
                  <a:schemeClr val="accent6"/>
                </a:solidFill>
              </a:rPr>
              <a:t>z prawami fizyki</a:t>
            </a:r>
            <a:r>
              <a:rPr lang="pl-PL" altLang="it-IT" sz="1800" dirty="0">
                <a:solidFill>
                  <a:schemeClr val="accent6"/>
                </a:solidFill>
              </a:rPr>
              <a:t>, ruch po orbicie pozostaje zachowany, czyli słońce jutro wstanie. Chyba, że zdarzy się kosmiczny kataklizm lub (Ktoś) zawiesi prawa fizyki [czyli zajdzie „cud”, lub Special </a:t>
            </a:r>
            <a:r>
              <a:rPr lang="pl-PL" altLang="it-IT" sz="1800" dirty="0" err="1">
                <a:solidFill>
                  <a:schemeClr val="accent6"/>
                </a:solidFill>
              </a:rPr>
              <a:t>Divine</a:t>
            </a:r>
            <a:r>
              <a:rPr lang="pl-PL" altLang="it-IT" sz="1800" dirty="0">
                <a:solidFill>
                  <a:schemeClr val="accent6"/>
                </a:solidFill>
              </a:rPr>
              <a:t> Action, wg Nicolasa </a:t>
            </a:r>
            <a:r>
              <a:rPr lang="pl-PL" altLang="it-IT" sz="1800" dirty="0" err="1">
                <a:solidFill>
                  <a:schemeClr val="accent6"/>
                </a:solidFill>
              </a:rPr>
              <a:t>Saundersa</a:t>
            </a:r>
            <a:r>
              <a:rPr lang="pl-PL" altLang="it-IT" sz="1800" dirty="0">
                <a:solidFill>
                  <a:schemeClr val="accent6"/>
                </a:solidFill>
              </a:rPr>
              <a:t>]</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Tak, prawdy matematyki są konieczne i oczywiste – ja je nazywam </a:t>
            </a:r>
            <a:r>
              <a:rPr lang="pl-PL" altLang="it-IT" sz="1800" u="sng" dirty="0">
                <a:solidFill>
                  <a:schemeClr val="accent6"/>
                </a:solidFill>
              </a:rPr>
              <a:t>tautologiami</a:t>
            </a:r>
            <a:r>
              <a:rPr lang="pl-PL" altLang="it-IT" sz="1800" dirty="0">
                <a:solidFill>
                  <a:schemeClr val="accent6"/>
                </a:solidFill>
              </a:rPr>
              <a:t>, czyli stwierdzeniami niewiele wnoszących nowego.</a:t>
            </a:r>
          </a:p>
          <a:p>
            <a:pPr eaLnBrk="1" hangingPunct="1">
              <a:buFontTx/>
              <a:buNone/>
              <a:defRPr/>
            </a:pPr>
            <a:r>
              <a:rPr lang="pl-PL" altLang="it-IT" sz="1800" baseline="30000" dirty="0">
                <a:solidFill>
                  <a:schemeClr val="accent6"/>
                </a:solidFill>
              </a:rPr>
              <a:t>3)</a:t>
            </a:r>
            <a:r>
              <a:rPr lang="pl-PL" altLang="it-IT" sz="1800" dirty="0">
                <a:solidFill>
                  <a:schemeClr val="accent6"/>
                </a:solidFill>
              </a:rPr>
              <a:t> Stąd już tylko jeden krok do </a:t>
            </a:r>
            <a:r>
              <a:rPr lang="pl-PL" altLang="it-IT" sz="1800" u="sng" dirty="0">
                <a:solidFill>
                  <a:schemeClr val="accent6"/>
                </a:solidFill>
              </a:rPr>
              <a:t>solipsyzmu</a:t>
            </a:r>
            <a:r>
              <a:rPr lang="pl-PL" altLang="it-IT" sz="1800" dirty="0">
                <a:solidFill>
                  <a:schemeClr val="accent6"/>
                </a:solidFill>
              </a:rPr>
              <a:t>, czyli stwierdzenia, że rzeczywistość jest tylko </a:t>
            </a:r>
            <a:r>
              <a:rPr lang="pl-PL" altLang="it-IT" sz="1800" i="1" dirty="0">
                <a:solidFill>
                  <a:schemeClr val="accent6"/>
                </a:solidFill>
              </a:rPr>
              <a:t>wrażeniem</a:t>
            </a:r>
            <a:r>
              <a:rPr lang="pl-PL" altLang="it-IT" sz="1800" dirty="0">
                <a:solidFill>
                  <a:schemeClr val="accent6"/>
                </a:solidFill>
              </a:rPr>
              <a:t>.  </a:t>
            </a:r>
            <a:endParaRPr lang="pl-PL" altLang="it-IT" sz="1800" baseline="30000" dirty="0">
              <a:solidFill>
                <a:schemeClr val="accent6"/>
              </a:solidFill>
            </a:endParaRPr>
          </a:p>
          <a:p>
            <a:pPr eaLnBrk="1" hangingPunct="1">
              <a:buFontTx/>
              <a:buNone/>
              <a:defRPr/>
            </a:pPr>
            <a:r>
              <a:rPr lang="pl-PL" altLang="it-IT" sz="1800" dirty="0"/>
              <a:t>Władysław Tatarkiewicz, </a:t>
            </a:r>
            <a:r>
              <a:rPr lang="pl-PL" altLang="it-IT" sz="1800" i="1" dirty="0"/>
              <a:t>Historia </a:t>
            </a:r>
            <a:r>
              <a:rPr lang="pl-PL" altLang="it-IT" sz="1800" dirty="0"/>
              <a:t>filozofii, t. II, str. 111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A1D99E0-8D76-9A7C-7F36-8F60B651E927}"/>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związek przyczynowy to supozycja</a:t>
            </a:r>
          </a:p>
        </p:txBody>
      </p:sp>
      <p:sp>
        <p:nvSpPr>
          <p:cNvPr id="17411" name="Rectangle 3">
            <a:extLst>
              <a:ext uri="{FF2B5EF4-FFF2-40B4-BE49-F238E27FC236}">
                <a16:creationId xmlns:a16="http://schemas.microsoft.com/office/drawing/2014/main" id="{DEDFE5D9-7C88-F645-C6D6-435B918F58F5}"/>
              </a:ext>
            </a:extLst>
          </p:cNvPr>
          <p:cNvSpPr>
            <a:spLocks noGrp="1" noChangeArrowheads="1"/>
          </p:cNvSpPr>
          <p:nvPr>
            <p:ph type="body" idx="1"/>
          </p:nvPr>
        </p:nvSpPr>
        <p:spPr>
          <a:xfrm>
            <a:off x="90488" y="633413"/>
            <a:ext cx="9053512" cy="6021387"/>
          </a:xfrm>
        </p:spPr>
        <p:txBody>
          <a:bodyPr/>
          <a:lstStyle/>
          <a:p>
            <a:pPr eaLnBrk="1" hangingPunct="1">
              <a:buFontTx/>
              <a:buNone/>
              <a:defRPr/>
            </a:pPr>
            <a:r>
              <a:rPr lang="pl-PL" altLang="it-IT" sz="1800" dirty="0"/>
              <a:t>„Twierdzenie, że np. jutro wzejdzie słońce, jest oparte na rozumowaniu empirycznym; niemniej nie jest stwierdzeniem faktu, boć fakt ten jeszcze nie zaszedł. Hume postawił zagadnienie: co doświadczenie zawiera poza stwierdzeniem faktów. I w tym leży jego oryginalność i głębokość: inni empiryści widziel w doświadczeniu rozwiązanie wszystkich zagadnień, on zaś w samym dośwaidczeniu dojrzał zagadnienie, które wymaga rozwiązania. [...] Jeżeli zachodzą takie związki konieczne, to możemy stwierdziwszy jeden fakt, wnioskować o drugim</a:t>
            </a:r>
          </a:p>
          <a:p>
            <a:pPr eaLnBrk="1" hangingPunct="1">
              <a:buFontTx/>
              <a:buNone/>
              <a:defRPr/>
            </a:pPr>
            <a:r>
              <a:rPr lang="pl-PL" altLang="it-IT" sz="1800" dirty="0"/>
              <a:t>Czy taki związek konieczny między faktami zachodzi? Związek, do którego odwołujemy się w rozumowaniu empirycznym, jest zawsze jeden i ten sam; jest to zwiazek przyczynowy: wychodzimy poza stwierdzone fakty, szukając ich </a:t>
            </a:r>
            <a:r>
              <a:rPr lang="pl-PL" altLang="it-IT" sz="1800" i="1" dirty="0"/>
              <a:t>przyczyn</a:t>
            </a:r>
            <a:r>
              <a:rPr lang="pl-PL" altLang="it-IT" sz="1800" dirty="0"/>
              <a:t> lub </a:t>
            </a:r>
            <a:r>
              <a:rPr lang="pl-PL" altLang="it-IT" sz="1800" i="1" dirty="0"/>
              <a:t>skutków</a:t>
            </a:r>
            <a:r>
              <a:rPr lang="pl-PL" altLang="it-IT" sz="1800" dirty="0"/>
              <a:t>. [...] Czy do wniosków tego rodzaju mamy prawo? Tylko o ile związek przyczynowy jest związkiem koniecznym. [...]</a:t>
            </a:r>
          </a:p>
          <a:p>
            <a:pPr eaLnBrk="1" hangingPunct="1">
              <a:buFontTx/>
              <a:buNone/>
              <a:defRPr/>
            </a:pPr>
            <a:r>
              <a:rPr lang="pl-PL" altLang="it-IT" sz="1800" dirty="0"/>
              <a:t>[...] na jakiej podstawie poznajemy jego konieczność? Odpowiedź była możliwa dwojako: bądź że związek przyczynowy poznajemy </a:t>
            </a:r>
            <a:r>
              <a:rPr lang="pl-PL" altLang="it-IT" sz="1800" i="1" dirty="0"/>
              <a:t>a priori</a:t>
            </a:r>
            <a:r>
              <a:rPr lang="pl-PL" altLang="it-IT" sz="1800" dirty="0"/>
              <a:t>, bądź empirycznie. </a:t>
            </a:r>
          </a:p>
          <a:p>
            <a:pPr eaLnBrk="1" hangingPunct="1">
              <a:buFontTx/>
              <a:buNone/>
              <a:defRPr/>
            </a:pPr>
            <a:r>
              <a:rPr lang="pl-PL" altLang="it-IT" sz="1800" dirty="0"/>
              <a:t>Po pierwsze, nikt nie wyobraża sobie nawet, </a:t>
            </a:r>
            <a:r>
              <a:rPr lang="pl-PL" altLang="it-IT" sz="1800" i="1" dirty="0"/>
              <a:t>a priori</a:t>
            </a:r>
            <a:r>
              <a:rPr lang="pl-PL" altLang="it-IT" sz="1800" dirty="0"/>
              <a:t>, przez samą analizę np. pojęcia prochu można było wykazać, że ekspoduje</a:t>
            </a:r>
            <a:r>
              <a:rPr lang="pl-PL" altLang="it-IT" sz="1800" baseline="30000" dirty="0"/>
              <a:t>1).</a:t>
            </a:r>
            <a:r>
              <a:rPr lang="pl-PL" altLang="it-IT" sz="1800" dirty="0"/>
              <a:t>. [...] Ale po wtóre: związku przyczynowego nie poznajemy także empirycznie: sekwencja wydarzeń nie oznacza konieczności związku przyczynowego</a:t>
            </a:r>
            <a:r>
              <a:rPr lang="pl-PL" altLang="it-IT" sz="1800" baseline="30000" dirty="0"/>
              <a:t>2)</a:t>
            </a:r>
            <a:r>
              <a:rPr lang="pl-PL" altLang="it-IT" sz="1800" dirty="0"/>
              <a:t>.”  (Wł. T., str. 112, ze skrótami GK)</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A jednak możemy wnioskować, znając skład prochu i własności reakcji utleniania.</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Znalezienie składników związku przyczyna(y) →  skutek (skutki) jest bardzo trudne. Ale </a:t>
            </a:r>
            <a:r>
              <a:rPr lang="pl-PL" altLang="it-IT" sz="1800" b="1" dirty="0">
                <a:solidFill>
                  <a:schemeClr val="accent6"/>
                </a:solidFill>
              </a:rPr>
              <a:t>negowanie</a:t>
            </a:r>
            <a:r>
              <a:rPr lang="pl-PL" altLang="it-IT" sz="1800" dirty="0">
                <a:solidFill>
                  <a:schemeClr val="accent6"/>
                </a:solidFill>
              </a:rPr>
              <a:t> istnienia tego związku byłoby dla nauki </a:t>
            </a:r>
            <a:r>
              <a:rPr lang="pl-PL" altLang="it-IT" sz="1800" b="1" dirty="0">
                <a:solidFill>
                  <a:schemeClr val="accent6"/>
                </a:solidFill>
              </a:rPr>
              <a:t>destruktywne. </a:t>
            </a:r>
            <a:r>
              <a:rPr lang="pl-PL" altLang="it-IT" sz="1800" dirty="0">
                <a:solidFill>
                  <a:schemeClr val="accent6"/>
                </a:solidFill>
              </a:rPr>
              <a:t> </a:t>
            </a:r>
            <a:endParaRPr lang="pl-PL" altLang="it-IT"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0FDD5E1B-18CE-73ED-D418-07E6C33FEA76}"/>
              </a:ext>
            </a:extLst>
          </p:cNvPr>
          <p:cNvSpPr>
            <a:spLocks noGrp="1" noChangeArrowheads="1"/>
          </p:cNvSpPr>
          <p:nvPr>
            <p:ph type="title"/>
          </p:nvPr>
        </p:nvSpPr>
        <p:spPr>
          <a:xfrm>
            <a:off x="0" y="274638"/>
            <a:ext cx="9036050" cy="1143000"/>
          </a:xfrm>
        </p:spPr>
        <p:txBody>
          <a:bodyPr/>
          <a:lstStyle/>
          <a:p>
            <a:r>
              <a:rPr lang="pl-PL" altLang="pl-PL" sz="3200"/>
              <a:t>GK: związek przyczynowy to najważniejsze prawo, nie tylko świata materialnego</a:t>
            </a:r>
          </a:p>
        </p:txBody>
      </p:sp>
      <p:sp>
        <p:nvSpPr>
          <p:cNvPr id="11267" name="Segnaposto contenuto 2">
            <a:extLst>
              <a:ext uri="{FF2B5EF4-FFF2-40B4-BE49-F238E27FC236}">
                <a16:creationId xmlns:a16="http://schemas.microsoft.com/office/drawing/2014/main" id="{82CE4E9D-7A85-7468-1850-558796B001EC}"/>
              </a:ext>
            </a:extLst>
          </p:cNvPr>
          <p:cNvSpPr>
            <a:spLocks noGrp="1" noChangeArrowheads="1"/>
          </p:cNvSpPr>
          <p:nvPr>
            <p:ph idx="1"/>
          </p:nvPr>
        </p:nvSpPr>
        <p:spPr>
          <a:xfrm>
            <a:off x="-12700" y="1417638"/>
            <a:ext cx="9037638" cy="4525962"/>
          </a:xfrm>
        </p:spPr>
        <p:txBody>
          <a:bodyPr/>
          <a:lstStyle/>
          <a:p>
            <a:pPr indent="179388" algn="just"/>
            <a:r>
              <a:rPr lang="pl-PL" altLang="pl-PL" sz="2000" dirty="0">
                <a:latin typeface="Times New Roman" panose="02020603050405020304" pitchFamily="18" charset="0"/>
                <a:cs typeface="Times New Roman" panose="02020603050405020304" pitchFamily="18" charset="0"/>
              </a:rPr>
              <a:t>Cała współczesna nauka poddaje krytyce idee Hume'a: </a:t>
            </a:r>
            <a:r>
              <a:rPr lang="pl-PL" altLang="pl-PL" sz="2000" i="1" dirty="0">
                <a:latin typeface="Times New Roman" panose="02020603050405020304" pitchFamily="18" charset="0"/>
                <a:cs typeface="Times New Roman" panose="02020603050405020304" pitchFamily="18" charset="0"/>
              </a:rPr>
              <a:t>przekonanie</a:t>
            </a:r>
            <a:r>
              <a:rPr lang="pl-PL" altLang="pl-PL" sz="2000" dirty="0">
                <a:latin typeface="Times New Roman" panose="02020603050405020304" pitchFamily="18" charset="0"/>
                <a:cs typeface="Times New Roman" panose="02020603050405020304" pitchFamily="18" charset="0"/>
              </a:rPr>
              <a:t> o zasadzie przyczynowości jest podstawą i motywacją wszelkich badań. «Nie mogę dosłownie zaobserwować związku </a:t>
            </a:r>
            <a:r>
              <a:rPr lang="pl-PL" altLang="pl-PL" sz="2000" dirty="0" err="1">
                <a:latin typeface="Times New Roman" panose="02020603050405020304" pitchFamily="18" charset="0"/>
                <a:cs typeface="Times New Roman" panose="02020603050405020304" pitchFamily="18" charset="0"/>
              </a:rPr>
              <a:t>przyczynowo-skutkowego</a:t>
            </a:r>
            <a:r>
              <a:rPr lang="pl-PL" altLang="pl-PL" sz="2000" dirty="0">
                <a:latin typeface="Times New Roman" panose="02020603050405020304" pitchFamily="18" charset="0"/>
                <a:cs typeface="Times New Roman" panose="02020603050405020304" pitchFamily="18" charset="0"/>
              </a:rPr>
              <a:t> między komarem na moim ramieniu a swędzeniem, które następuje po jego odlocie. Ale moje wnioskowanie </a:t>
            </a:r>
            <a:r>
              <a:rPr lang="pl-PL" altLang="pl-PL" sz="2000" dirty="0" err="1">
                <a:latin typeface="Times New Roman" panose="02020603050405020304" pitchFamily="18" charset="0"/>
                <a:cs typeface="Times New Roman" panose="02020603050405020304" pitchFamily="18" charset="0"/>
              </a:rPr>
              <a:t>przyczynowo-skutkowe</a:t>
            </a:r>
            <a:r>
              <a:rPr lang="pl-PL" altLang="pl-PL" sz="2000" dirty="0">
                <a:latin typeface="Times New Roman" panose="02020603050405020304" pitchFamily="18" charset="0"/>
                <a:cs typeface="Times New Roman" panose="02020603050405020304" pitchFamily="18" charset="0"/>
              </a:rPr>
              <a:t> opiera się na silnym, zasadniczym przekonaniu», pisze Patricia </a:t>
            </a:r>
            <a:r>
              <a:rPr lang="pl-PL" altLang="pl-PL" sz="2000" dirty="0" err="1">
                <a:latin typeface="Times New Roman" panose="02020603050405020304" pitchFamily="18" charset="0"/>
                <a:cs typeface="Times New Roman" panose="02020603050405020304" pitchFamily="18" charset="0"/>
              </a:rPr>
              <a:t>Churchland</a:t>
            </a:r>
            <a:r>
              <a:rPr lang="pl-PL" altLang="pl-PL" sz="2000" dirty="0">
                <a:latin typeface="Times New Roman" panose="02020603050405020304" pitchFamily="18" charset="0"/>
                <a:cs typeface="Times New Roman" panose="02020603050405020304" pitchFamily="18" charset="0"/>
              </a:rPr>
              <a:t> [2016] w "How </a:t>
            </a:r>
            <a:r>
              <a:rPr lang="pl-PL" altLang="pl-PL" sz="2000" dirty="0" err="1">
                <a:latin typeface="Times New Roman" panose="02020603050405020304" pitchFamily="18" charset="0"/>
                <a:cs typeface="Times New Roman" panose="02020603050405020304" pitchFamily="18" charset="0"/>
              </a:rPr>
              <a:t>Biology</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Influences</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Philosophy</a:t>
            </a:r>
            <a:r>
              <a:rPr lang="pl-PL" altLang="pl-PL" sz="2000" dirty="0">
                <a:latin typeface="Times New Roman" panose="02020603050405020304" pitchFamily="18" charset="0"/>
                <a:cs typeface="Times New Roman" panose="02020603050405020304" pitchFamily="18" charset="0"/>
              </a:rPr>
              <a:t>". </a:t>
            </a:r>
          </a:p>
          <a:p>
            <a:pPr indent="179388" algn="just"/>
            <a:r>
              <a:rPr lang="pl-PL" altLang="pl-PL" sz="2000" dirty="0">
                <a:latin typeface="Times New Roman" panose="02020603050405020304" pitchFamily="18" charset="0"/>
                <a:cs typeface="Times New Roman" panose="02020603050405020304" pitchFamily="18" charset="0"/>
              </a:rPr>
              <a:t>"Udowodnienie" przyczynowości jest zadaniem trudnym, a ściślej rzecz ujmując, niemożliwym. W innych kwestiach wystarczy wykazać istnienie jednego przykładu, powiedzmy jednorożca, aby dowieść, że one istnieją. Normalnie trudniej jest pokazać nieistnienie jednorożców, ponieważ należałoby przejrzeć cały ziemski glob. W przypadku przyczynowości należy znaleźć zdarzenie, które wystąpiło </a:t>
            </a:r>
            <a:r>
              <a:rPr lang="pl-PL" altLang="pl-PL" sz="2000" i="1" dirty="0">
                <a:latin typeface="Times New Roman" panose="02020603050405020304" pitchFamily="18" charset="0"/>
                <a:cs typeface="Times New Roman" panose="02020603050405020304" pitchFamily="18" charset="0"/>
              </a:rPr>
              <a:t>bez</a:t>
            </a:r>
            <a:r>
              <a:rPr lang="pl-PL" altLang="pl-PL" sz="2000" dirty="0">
                <a:latin typeface="Times New Roman" panose="02020603050405020304" pitchFamily="18" charset="0"/>
                <a:cs typeface="Times New Roman" panose="02020603050405020304" pitchFamily="18" charset="0"/>
              </a:rPr>
              <a:t> przyczyny. Pytanie jest zawsze takie samo –  w ogóle nie było przyczyny </a:t>
            </a:r>
            <a:r>
              <a:rPr lang="pl-PL" altLang="pl-PL" sz="2000" i="1" dirty="0">
                <a:latin typeface="Times New Roman" panose="02020603050405020304" pitchFamily="18" charset="0"/>
                <a:cs typeface="Times New Roman" panose="02020603050405020304" pitchFamily="18" charset="0"/>
              </a:rPr>
              <a:t>lub po prostu nie jesteśmy </a:t>
            </a:r>
            <a:r>
              <a:rPr lang="pl-PL" altLang="pl-PL" sz="2000" dirty="0">
                <a:latin typeface="Times New Roman" panose="02020603050405020304" pitchFamily="18" charset="0"/>
                <a:cs typeface="Times New Roman" panose="02020603050405020304" pitchFamily="18" charset="0"/>
              </a:rPr>
              <a:t>w stanie </a:t>
            </a:r>
            <a:r>
              <a:rPr lang="pl-PL" altLang="pl-PL" sz="2000" i="1" dirty="0">
                <a:latin typeface="Times New Roman" panose="02020603050405020304" pitchFamily="18" charset="0"/>
                <a:cs typeface="Times New Roman" panose="02020603050405020304" pitchFamily="18" charset="0"/>
              </a:rPr>
              <a:t> tej przyczyny zidentyfikować</a:t>
            </a:r>
            <a:r>
              <a:rPr lang="pl-PL" altLang="pl-PL" sz="2000" dirty="0">
                <a:latin typeface="Times New Roman" panose="02020603050405020304" pitchFamily="18" charset="0"/>
                <a:cs typeface="Times New Roman" panose="02020603050405020304" pitchFamily="18" charset="0"/>
              </a:rPr>
              <a:t> .</a:t>
            </a:r>
          </a:p>
          <a:p>
            <a:pPr indent="179388" algn="just">
              <a:buFontTx/>
              <a:buNone/>
            </a:pPr>
            <a:endParaRPr lang="pl-PL" altLang="pl-PL" sz="2000" dirty="0">
              <a:latin typeface="Times New Roman" panose="02020603050405020304" pitchFamily="18" charset="0"/>
              <a:cs typeface="Times New Roman" panose="02020603050405020304" pitchFamily="18" charset="0"/>
            </a:endParaRPr>
          </a:p>
          <a:p>
            <a:pPr indent="179388" algn="just">
              <a:buFontTx/>
              <a:buNone/>
            </a:pPr>
            <a:r>
              <a:rPr lang="pl-PL" altLang="pl-PL" sz="2000" dirty="0">
                <a:latin typeface="Times New Roman" panose="02020603050405020304" pitchFamily="18" charset="0"/>
                <a:cs typeface="Times New Roman" panose="02020603050405020304" pitchFamily="18" charset="0"/>
              </a:rPr>
              <a:t>G. Karwasz, </a:t>
            </a:r>
            <a:r>
              <a:rPr lang="pl-PL" altLang="pl-PL" sz="2000" i="1" dirty="0" err="1">
                <a:latin typeface="Times New Roman" panose="02020603050405020304" pitchFamily="18" charset="0"/>
                <a:cs typeface="Times New Roman" panose="02020603050405020304" pitchFamily="18" charset="0"/>
              </a:rPr>
              <a:t>Between</a:t>
            </a:r>
            <a:r>
              <a:rPr lang="pl-PL" altLang="pl-PL" sz="2000" i="1" dirty="0">
                <a:latin typeface="Times New Roman" panose="02020603050405020304" pitchFamily="18" charset="0"/>
                <a:cs typeface="Times New Roman" panose="02020603050405020304" pitchFamily="18" charset="0"/>
              </a:rPr>
              <a:t> </a:t>
            </a:r>
            <a:r>
              <a:rPr lang="pl-PL" altLang="pl-PL" sz="2000" i="1" dirty="0" err="1">
                <a:latin typeface="Times New Roman" panose="02020603050405020304" pitchFamily="18" charset="0"/>
                <a:cs typeface="Times New Roman" panose="02020603050405020304" pitchFamily="18" charset="0"/>
              </a:rPr>
              <a:t>physics</a:t>
            </a:r>
            <a:r>
              <a:rPr lang="pl-PL" altLang="pl-PL" sz="2000" i="1" dirty="0">
                <a:latin typeface="Times New Roman" panose="02020603050405020304" pitchFamily="18" charset="0"/>
                <a:cs typeface="Times New Roman" panose="02020603050405020304" pitchFamily="18" charset="0"/>
              </a:rPr>
              <a:t> and </a:t>
            </a:r>
            <a:r>
              <a:rPr lang="pl-PL" altLang="pl-PL" sz="2000" i="1" dirty="0" err="1">
                <a:latin typeface="Times New Roman" panose="02020603050405020304" pitchFamily="18" charset="0"/>
                <a:cs typeface="Times New Roman" panose="02020603050405020304" pitchFamily="18" charset="0"/>
              </a:rPr>
              <a:t>metaphysics</a:t>
            </a:r>
            <a:r>
              <a:rPr lang="pl-PL" altLang="pl-PL" sz="2000" i="1" dirty="0">
                <a:latin typeface="Times New Roman" panose="02020603050405020304" pitchFamily="18" charset="0"/>
                <a:cs typeface="Times New Roman" panose="02020603050405020304" pitchFamily="18" charset="0"/>
              </a:rPr>
              <a:t> – on </a:t>
            </a:r>
            <a:r>
              <a:rPr lang="pl-PL" altLang="pl-PL" sz="2000" i="1" dirty="0" err="1">
                <a:latin typeface="Times New Roman" panose="02020603050405020304" pitchFamily="18" charset="0"/>
                <a:cs typeface="Times New Roman" panose="02020603050405020304" pitchFamily="18" charset="0"/>
              </a:rPr>
              <a:t>determinism</a:t>
            </a:r>
            <a:r>
              <a:rPr lang="pl-PL" altLang="pl-PL" sz="2000" i="1" dirty="0">
                <a:latin typeface="Times New Roman" panose="02020603050405020304" pitchFamily="18" charset="0"/>
                <a:cs typeface="Times New Roman" panose="02020603050405020304" pitchFamily="18" charset="0"/>
              </a:rPr>
              <a:t>, </a:t>
            </a:r>
            <a:r>
              <a:rPr lang="pl-PL" altLang="pl-PL" sz="2000" i="1" dirty="0" err="1">
                <a:latin typeface="Times New Roman" panose="02020603050405020304" pitchFamily="18" charset="0"/>
                <a:cs typeface="Times New Roman" panose="02020603050405020304" pitchFamily="18" charset="0"/>
              </a:rPr>
              <a:t>arrow</a:t>
            </a:r>
            <a:r>
              <a:rPr lang="pl-PL" altLang="pl-PL" sz="2000" i="1" dirty="0">
                <a:latin typeface="Times New Roman" panose="02020603050405020304" pitchFamily="18" charset="0"/>
                <a:cs typeface="Times New Roman" panose="02020603050405020304" pitchFamily="18" charset="0"/>
              </a:rPr>
              <a:t> of </a:t>
            </a:r>
            <a:r>
              <a:rPr lang="pl-PL" altLang="pl-PL" sz="2000" i="1" dirty="0" err="1">
                <a:latin typeface="Times New Roman" panose="02020603050405020304" pitchFamily="18" charset="0"/>
                <a:cs typeface="Times New Roman" panose="02020603050405020304" pitchFamily="18" charset="0"/>
              </a:rPr>
              <a:t>time</a:t>
            </a:r>
            <a:r>
              <a:rPr lang="pl-PL" altLang="pl-PL" sz="2000" i="1" dirty="0">
                <a:latin typeface="Times New Roman" panose="02020603050405020304" pitchFamily="18" charset="0"/>
                <a:cs typeface="Times New Roman" panose="02020603050405020304" pitchFamily="18" charset="0"/>
              </a:rPr>
              <a:t> and </a:t>
            </a:r>
            <a:r>
              <a:rPr lang="pl-PL" altLang="pl-PL" sz="2000" i="1" dirty="0" err="1">
                <a:latin typeface="Times New Roman" panose="02020603050405020304" pitchFamily="18" charset="0"/>
                <a:cs typeface="Times New Roman" panose="02020603050405020304" pitchFamily="18" charset="0"/>
              </a:rPr>
              <a:t>causality</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Philosophy</a:t>
            </a:r>
            <a:r>
              <a:rPr lang="pl-PL" altLang="pl-PL" sz="2000" dirty="0">
                <a:latin typeface="Times New Roman" panose="02020603050405020304" pitchFamily="18" charset="0"/>
                <a:cs typeface="Times New Roman" panose="02020603050405020304" pitchFamily="18" charset="0"/>
              </a:rPr>
              <a:t> and </a:t>
            </a:r>
            <a:r>
              <a:rPr lang="pl-PL" altLang="pl-PL" sz="2000" dirty="0" err="1">
                <a:latin typeface="Times New Roman" panose="02020603050405020304" pitchFamily="18" charset="0"/>
                <a:cs typeface="Times New Roman" panose="02020603050405020304" pitchFamily="18" charset="0"/>
              </a:rPr>
              <a:t>Cosmology</a:t>
            </a:r>
            <a:r>
              <a:rPr lang="pl-PL" altLang="pl-PL" sz="2000" dirty="0">
                <a:latin typeface="Times New Roman" panose="02020603050405020304" pitchFamily="18" charset="0"/>
                <a:cs typeface="Times New Roman" panose="02020603050405020304" pitchFamily="18" charset="0"/>
              </a:rPr>
              <a:t>, vol. 24 (2020) 15-24. </a:t>
            </a:r>
          </a:p>
          <a:p>
            <a:pPr indent="179388"/>
            <a:endParaRPr lang="pl-PL" alt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0C4D14F8-F742-5FA4-B4E1-04255D5EC063}"/>
              </a:ext>
            </a:extLst>
          </p:cNvPr>
          <p:cNvSpPr>
            <a:spLocks noGrp="1" noChangeArrowheads="1"/>
          </p:cNvSpPr>
          <p:nvPr>
            <p:ph type="title"/>
          </p:nvPr>
        </p:nvSpPr>
        <p:spPr>
          <a:xfrm>
            <a:off x="0" y="274638"/>
            <a:ext cx="9036050" cy="1143000"/>
          </a:xfrm>
        </p:spPr>
        <p:txBody>
          <a:bodyPr/>
          <a:lstStyle/>
          <a:p>
            <a:r>
              <a:rPr lang="pl-PL" altLang="pl-PL" sz="3200" dirty="0">
                <a:solidFill>
                  <a:srgbClr val="FF0000"/>
                </a:solidFill>
              </a:rPr>
              <a:t>GK: związek przyczynowy to najważniejsze prawo, nie tylko świata materialnego</a:t>
            </a:r>
          </a:p>
        </p:txBody>
      </p:sp>
      <p:sp>
        <p:nvSpPr>
          <p:cNvPr id="12291" name="Segnaposto contenuto 2">
            <a:extLst>
              <a:ext uri="{FF2B5EF4-FFF2-40B4-BE49-F238E27FC236}">
                <a16:creationId xmlns:a16="http://schemas.microsoft.com/office/drawing/2014/main" id="{50E76B57-35E2-627C-3818-E14F9BD0B676}"/>
              </a:ext>
            </a:extLst>
          </p:cNvPr>
          <p:cNvSpPr>
            <a:spLocks noGrp="1" noChangeArrowheads="1"/>
          </p:cNvSpPr>
          <p:nvPr>
            <p:ph idx="1"/>
          </p:nvPr>
        </p:nvSpPr>
        <p:spPr>
          <a:xfrm>
            <a:off x="-12700" y="1417638"/>
            <a:ext cx="9037638" cy="4525962"/>
          </a:xfrm>
        </p:spPr>
        <p:txBody>
          <a:bodyPr/>
          <a:lstStyle/>
          <a:p>
            <a:pPr indent="179388" algn="just">
              <a:buFontTx/>
              <a:buNone/>
            </a:pPr>
            <a:r>
              <a:rPr lang="pl-PL" altLang="it-IT" sz="2000">
                <a:solidFill>
                  <a:schemeClr val="accent2"/>
                </a:solidFill>
              </a:rPr>
              <a:t>W dyskusji na temat prawa przyczynowości posuwam się jeszcze dalej. Tzw. paradoks Einsteina-Rosena-Podolsky’ego na temat korelacji dwóch fotonów na (nieskończoną) odległość, potwierdzony przez nagrodę Nobla dla Alan Aspeca (2022) może mieć trojakie wyjaśnienie: 1) brak wolnej woli fizyka doświadczalnika, 2) propagacja informacji wstecz w czasie 3) nielo-kalność zdarzeń [bilokacja św. Antoniego i św. Ojca Pio]. </a:t>
            </a:r>
          </a:p>
          <a:p>
            <a:pPr indent="179388" algn="just">
              <a:buFontTx/>
              <a:buNone/>
            </a:pPr>
            <a:r>
              <a:rPr lang="pl-PL" altLang="it-IT" sz="2000">
                <a:solidFill>
                  <a:schemeClr val="accent2"/>
                </a:solidFill>
              </a:rPr>
              <a:t>Z trojga „złego” fizycy wybierają nielokalność. </a:t>
            </a:r>
          </a:p>
          <a:p>
            <a:pPr indent="179388" algn="just">
              <a:buFontTx/>
              <a:buNone/>
            </a:pPr>
            <a:r>
              <a:rPr lang="pl-PL" altLang="it-IT" sz="2000">
                <a:solidFill>
                  <a:schemeClr val="accent2"/>
                </a:solidFill>
              </a:rPr>
              <a:t>Paradoks EPR, wydaje się, narusza lokalność zdarzeń, dopuszcza jakieś „nieczyste działania” na odległość, jakby umożliwiał natychmiastową propagację informacji, ale </a:t>
            </a:r>
            <a:r>
              <a:rPr lang="pl-PL" altLang="it-IT" sz="2000" b="1">
                <a:solidFill>
                  <a:schemeClr val="accent2"/>
                </a:solidFill>
              </a:rPr>
              <a:t>nie narusza</a:t>
            </a:r>
            <a:r>
              <a:rPr lang="pl-PL" altLang="it-IT" sz="2000">
                <a:solidFill>
                  <a:schemeClr val="accent2"/>
                </a:solidFill>
              </a:rPr>
              <a:t> zasady przyczynowości.</a:t>
            </a:r>
          </a:p>
          <a:p>
            <a:pPr indent="179388" algn="just">
              <a:buFontTx/>
              <a:buNone/>
            </a:pPr>
            <a:r>
              <a:rPr lang="pl-PL" altLang="it-IT" sz="2000">
                <a:solidFill>
                  <a:schemeClr val="accent2"/>
                </a:solidFill>
              </a:rPr>
              <a:t>Z wykładu „Duch” (i postulatów Arystotelesa), wiemy, że świat niematerial-ny jest nielokalny. Ale i tam zasada przyczynowości</a:t>
            </a:r>
            <a:r>
              <a:rPr lang="pl-PL" altLang="it-IT" sz="2000" b="1">
                <a:solidFill>
                  <a:schemeClr val="accent2"/>
                </a:solidFill>
              </a:rPr>
              <a:t>, zdaje się</a:t>
            </a:r>
            <a:r>
              <a:rPr lang="pl-PL" altLang="it-IT" sz="2000">
                <a:solidFill>
                  <a:schemeClr val="accent2"/>
                </a:solidFill>
              </a:rPr>
              <a:t> [z pewnoś-cią] obowiązywać.  </a:t>
            </a:r>
          </a:p>
          <a:p>
            <a:pPr indent="179388">
              <a:buFontTx/>
              <a:buNone/>
            </a:pPr>
            <a:r>
              <a:rPr lang="pl-PL" altLang="it-IT" sz="2000" b="1">
                <a:solidFill>
                  <a:schemeClr val="accent2"/>
                </a:solidFill>
              </a:rPr>
              <a:t>Modlitwa, </a:t>
            </a:r>
            <a:r>
              <a:rPr lang="pl-PL" altLang="it-IT" sz="2000">
                <a:solidFill>
                  <a:schemeClr val="accent2"/>
                </a:solidFill>
              </a:rPr>
              <a:t>jako ciąg przyczynowo- skutkowy: </a:t>
            </a:r>
            <a:r>
              <a:rPr lang="pl-PL" altLang="it-IT" sz="2000" b="1">
                <a:solidFill>
                  <a:schemeClr val="accent2"/>
                </a:solidFill>
              </a:rPr>
              <a:t>prośba → łaska Boża</a:t>
            </a:r>
            <a:r>
              <a:rPr lang="pl-PL" altLang="it-IT" sz="2000">
                <a:solidFill>
                  <a:schemeClr val="accent2"/>
                </a:solidFill>
              </a:rPr>
              <a:t> jest sposobem na naruszenie ścisłego (możliwego) determinizmu świata materialnego (!!) Mówi, uznany fizyk doświadczalny…</a:t>
            </a:r>
          </a:p>
          <a:p>
            <a:pPr indent="179388" algn="just">
              <a:buFontTx/>
              <a:buNone/>
            </a:pPr>
            <a:endParaRPr lang="pl-PL" altLang="pl-PL" sz="2000">
              <a:solidFill>
                <a:schemeClr val="accent2"/>
              </a:solidFill>
              <a:latin typeface="Times New Roman" panose="02020603050405020304" pitchFamily="18" charset="0"/>
              <a:cs typeface="Times New Roman" panose="02020603050405020304" pitchFamily="18" charset="0"/>
            </a:endParaRPr>
          </a:p>
          <a:p>
            <a:pPr indent="179388"/>
            <a:endParaRPr lang="pl-PL" altLang="pl-PL"/>
          </a:p>
        </p:txBody>
      </p:sp>
    </p:spTree>
    <p:extLst>
      <p:ext uri="{BB962C8B-B14F-4D97-AF65-F5344CB8AC3E}">
        <p14:creationId xmlns:p14="http://schemas.microsoft.com/office/powerpoint/2010/main" val="314840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4D6AEF-7C70-9FBC-7DD7-0F6B152B9116}"/>
              </a:ext>
            </a:extLst>
          </p:cNvPr>
          <p:cNvSpPr>
            <a:spLocks noGrp="1"/>
          </p:cNvSpPr>
          <p:nvPr>
            <p:ph type="title"/>
          </p:nvPr>
        </p:nvSpPr>
        <p:spPr>
          <a:xfrm>
            <a:off x="179512" y="404664"/>
            <a:ext cx="8229600" cy="1143000"/>
          </a:xfrm>
        </p:spPr>
        <p:txBody>
          <a:bodyPr/>
          <a:lstStyle/>
          <a:p>
            <a:r>
              <a:rPr lang="pl-PL" sz="3000" dirty="0"/>
              <a:t>Od filozofii średniowiecznej do współczesnej</a:t>
            </a:r>
            <a:br>
              <a:rPr lang="pl-PL" sz="3000" dirty="0"/>
            </a:br>
            <a:r>
              <a:rPr lang="pl-PL" sz="3000" dirty="0"/>
              <a:t>Koniec scholastyki i empiryzm angielski</a:t>
            </a:r>
            <a:br>
              <a:rPr lang="pl-PL" sz="3000" dirty="0"/>
            </a:br>
            <a:endParaRPr lang="pl-PL" sz="3000" dirty="0"/>
          </a:p>
        </p:txBody>
      </p:sp>
      <p:sp>
        <p:nvSpPr>
          <p:cNvPr id="4" name="pole tekstowe 3">
            <a:extLst>
              <a:ext uri="{FF2B5EF4-FFF2-40B4-BE49-F238E27FC236}">
                <a16:creationId xmlns:a16="http://schemas.microsoft.com/office/drawing/2014/main" id="{B7446A3A-B125-BB48-1A51-3BAD36E1C3F6}"/>
              </a:ext>
            </a:extLst>
          </p:cNvPr>
          <p:cNvSpPr txBox="1"/>
          <p:nvPr/>
        </p:nvSpPr>
        <p:spPr>
          <a:xfrm>
            <a:off x="395536" y="1340768"/>
            <a:ext cx="8229600" cy="5016758"/>
          </a:xfrm>
          <a:prstGeom prst="rect">
            <a:avLst/>
          </a:prstGeom>
          <a:noFill/>
        </p:spPr>
        <p:txBody>
          <a:bodyPr wrap="square">
            <a:spAutoFit/>
          </a:bodyPr>
          <a:lstStyle/>
          <a:p>
            <a:r>
              <a:rPr lang="pl-PL" sz="2000" dirty="0"/>
              <a:t>W filozofii średniowiecznej poznaliśmy już:</a:t>
            </a:r>
          </a:p>
          <a:p>
            <a:endParaRPr lang="pl-PL" sz="2000" dirty="0"/>
          </a:p>
          <a:p>
            <a:r>
              <a:rPr lang="pl-PL" sz="2000" dirty="0"/>
              <a:t>- Św. Alberta Wielkiego, który był i botanikiem i teologiem</a:t>
            </a:r>
          </a:p>
          <a:p>
            <a:endParaRPr lang="pl-PL" sz="2000" dirty="0"/>
          </a:p>
          <a:p>
            <a:r>
              <a:rPr lang="pl-PL" sz="2000" dirty="0"/>
              <a:t>- Św. Tomasza i jego </a:t>
            </a:r>
            <a:r>
              <a:rPr lang="pl-PL" sz="2000" i="1" dirty="0"/>
              <a:t>Sumę teologiczną </a:t>
            </a:r>
            <a:r>
              <a:rPr lang="pl-PL" sz="2000" dirty="0"/>
              <a:t>i </a:t>
            </a:r>
            <a:r>
              <a:rPr lang="pl-PL" sz="2000" i="1" dirty="0"/>
              <a:t>Sumę filozoficzną</a:t>
            </a:r>
            <a:r>
              <a:rPr lang="pl-PL" sz="2000" dirty="0"/>
              <a:t>; ustosunkował się on do wszystkich prac Arystotelesa, może oprócz tych z nauk przyrodniczych</a:t>
            </a:r>
            <a:endParaRPr lang="pl-PL" sz="2000" i="1" dirty="0"/>
          </a:p>
          <a:p>
            <a:endParaRPr lang="pl-PL" sz="2000" dirty="0"/>
          </a:p>
          <a:p>
            <a:r>
              <a:rPr lang="pl-PL" sz="2000" dirty="0"/>
              <a:t>- Rogera Bacona i jego </a:t>
            </a:r>
            <a:r>
              <a:rPr lang="pl-PL" sz="2000" i="1" dirty="0"/>
              <a:t>Opus Maior – </a:t>
            </a:r>
            <a:r>
              <a:rPr lang="pl-PL" sz="2000" dirty="0"/>
              <a:t>swego rodzaju encyklopedię filozoficzno-astronomiczno-geograficzną</a:t>
            </a:r>
          </a:p>
          <a:p>
            <a:endParaRPr lang="pl-PL" sz="2000" dirty="0"/>
          </a:p>
          <a:p>
            <a:r>
              <a:rPr lang="pl-PL" sz="2000" dirty="0"/>
              <a:t>Uczonych średniowiecznych (i osiągnięć cywilizacyjno-technicznych) tego okresu było mnóstwo (odsyłamy do wykładu „Europa”)</a:t>
            </a:r>
          </a:p>
          <a:p>
            <a:endParaRPr lang="pl-PL" sz="2000" dirty="0"/>
          </a:p>
          <a:p>
            <a:r>
              <a:rPr lang="pl-PL" sz="2000" dirty="0"/>
              <a:t>W tym wykładzie omówimy ostatniego filozofa scholastyki, a jednocześnie jej krytyka: Williama Ockhama. </a:t>
            </a:r>
          </a:p>
        </p:txBody>
      </p:sp>
    </p:spTree>
    <p:extLst>
      <p:ext uri="{BB962C8B-B14F-4D97-AF65-F5344CB8AC3E}">
        <p14:creationId xmlns:p14="http://schemas.microsoft.com/office/powerpoint/2010/main" val="364293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7E3E54-D2E1-92D6-6674-C2006EF14DE2}"/>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dirty="0"/>
              <a:t>Filozofia przyrody</a:t>
            </a:r>
            <a:endParaRPr lang="en-AU" altLang="it-IT" sz="4400" dirty="0"/>
          </a:p>
        </p:txBody>
      </p:sp>
      <p:sp>
        <p:nvSpPr>
          <p:cNvPr id="2051" name="Rectangle 3">
            <a:extLst>
              <a:ext uri="{FF2B5EF4-FFF2-40B4-BE49-F238E27FC236}">
                <a16:creationId xmlns:a16="http://schemas.microsoft.com/office/drawing/2014/main" id="{215CB8E0-E2A3-6F5D-9BC6-3EC211C5C2A8}"/>
              </a:ext>
            </a:extLst>
          </p:cNvPr>
          <p:cNvSpPr>
            <a:spLocks noGrp="1" noChangeArrowheads="1"/>
          </p:cNvSpPr>
          <p:nvPr>
            <p:ph type="subTitle" idx="1"/>
          </p:nvPr>
        </p:nvSpPr>
        <p:spPr>
          <a:xfrm>
            <a:off x="0" y="2349500"/>
            <a:ext cx="9144000" cy="2687638"/>
          </a:xfrm>
        </p:spPr>
        <p:txBody>
          <a:bodyPr/>
          <a:lstStyle/>
          <a:p>
            <a:pPr eaLnBrk="1" hangingPunct="1">
              <a:lnSpc>
                <a:spcPct val="80000"/>
              </a:lnSpc>
            </a:pPr>
            <a:r>
              <a:rPr lang="pl-PL" altLang="it-IT" sz="2800" dirty="0"/>
              <a:t>Wykład IX: Empiryzm (sceptycyzm) angielski, c.d.</a:t>
            </a:r>
          </a:p>
          <a:p>
            <a:pPr eaLnBrk="1" hangingPunct="1">
              <a:lnSpc>
                <a:spcPct val="80000"/>
              </a:lnSpc>
            </a:pPr>
            <a:endParaRPr lang="pl-PL" altLang="it-IT" sz="2800" dirty="0"/>
          </a:p>
          <a:p>
            <a:pPr eaLnBrk="1" hangingPunct="1">
              <a:lnSpc>
                <a:spcPct val="80000"/>
              </a:lnSpc>
            </a:pPr>
            <a:r>
              <a:rPr lang="pl-PL" altLang="it-IT" sz="2700" dirty="0">
                <a:solidFill>
                  <a:schemeClr val="bg2">
                    <a:lumMod val="75000"/>
                  </a:schemeClr>
                </a:solidFill>
              </a:rPr>
              <a:t>Przyczynowość: Ockham, F. Bacon, D. Hume, B. </a:t>
            </a:r>
            <a:r>
              <a:rPr lang="pl-PL" altLang="it-IT" sz="2700">
                <a:solidFill>
                  <a:schemeClr val="bg2">
                    <a:lumMod val="75000"/>
                  </a:schemeClr>
                </a:solidFill>
              </a:rPr>
              <a:t>Russell</a:t>
            </a:r>
            <a:endParaRPr lang="pl-PL" altLang="it-IT" sz="2800" dirty="0">
              <a:solidFill>
                <a:schemeClr val="bg2">
                  <a:lumMod val="75000"/>
                </a:schemeClr>
              </a:solidFill>
            </a:endParaRPr>
          </a:p>
          <a:p>
            <a:pPr eaLnBrk="1" hangingPunct="1">
              <a:lnSpc>
                <a:spcPct val="80000"/>
              </a:lnSpc>
            </a:pPr>
            <a:endParaRPr lang="pl-PL" altLang="it-IT" sz="2800" dirty="0"/>
          </a:p>
          <a:p>
            <a:pPr eaLnBrk="1" hangingPunct="1">
              <a:lnSpc>
                <a:spcPct val="80000"/>
              </a:lnSpc>
            </a:pPr>
            <a:r>
              <a:rPr lang="pl-PL" altLang="it-IT" sz="2200" dirty="0"/>
              <a:t>Prof. dr hab. inż. Grzegorz Karwasz</a:t>
            </a:r>
          </a:p>
          <a:p>
            <a:pPr eaLnBrk="1" hangingPunct="1">
              <a:lnSpc>
                <a:spcPct val="80000"/>
              </a:lnSpc>
            </a:pPr>
            <a:r>
              <a:rPr lang="pl-PL" altLang="it-IT" sz="2200" i="1" dirty="0"/>
              <a:t>Uniwersytet Mikołaja Kopernika w Toruniu</a:t>
            </a:r>
          </a:p>
          <a:p>
            <a:pPr eaLnBrk="1" hangingPunct="1">
              <a:lnSpc>
                <a:spcPct val="80000"/>
              </a:lnSpc>
            </a:pPr>
            <a:r>
              <a:rPr lang="pl-PL" altLang="it-IT" sz="2200" i="1" dirty="0" err="1"/>
              <a:t>Universita</a:t>
            </a:r>
            <a:r>
              <a:rPr lang="pl-PL" altLang="it-IT" sz="2200" i="1" dirty="0"/>
              <a:t>’ </a:t>
            </a:r>
            <a:r>
              <a:rPr lang="pl-PL" altLang="it-IT" sz="2200" i="1" dirty="0" err="1"/>
              <a:t>degli</a:t>
            </a:r>
            <a:r>
              <a:rPr lang="pl-PL" altLang="it-IT" sz="2200" i="1" dirty="0"/>
              <a:t> </a:t>
            </a:r>
            <a:r>
              <a:rPr lang="pl-PL" altLang="it-IT" sz="2200" i="1" dirty="0" err="1"/>
              <a:t>Studi</a:t>
            </a:r>
            <a:r>
              <a:rPr lang="pl-PL" altLang="it-IT" sz="2200" i="1" dirty="0"/>
              <a:t> di </a:t>
            </a:r>
            <a:r>
              <a:rPr lang="pl-PL" altLang="it-IT" sz="2200" i="1" dirty="0" err="1"/>
              <a:t>Trento</a:t>
            </a:r>
            <a:endParaRPr lang="en-AU" altLang="it-IT" sz="2200" i="1" dirty="0"/>
          </a:p>
        </p:txBody>
      </p:sp>
      <p:sp>
        <p:nvSpPr>
          <p:cNvPr id="2052" name="Text Box 4">
            <a:extLst>
              <a:ext uri="{FF2B5EF4-FFF2-40B4-BE49-F238E27FC236}">
                <a16:creationId xmlns:a16="http://schemas.microsoft.com/office/drawing/2014/main" id="{802331FE-88FF-0F20-3E65-175982F84293}"/>
              </a:ext>
            </a:extLst>
          </p:cNvPr>
          <p:cNvSpPr txBox="1">
            <a:spLocks noChangeArrowheads="1"/>
          </p:cNvSpPr>
          <p:nvPr/>
        </p:nvSpPr>
        <p:spPr bwMode="auto">
          <a:xfrm>
            <a:off x="179512" y="5877272"/>
            <a:ext cx="4557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hlinkClick r:id="rId2"/>
              </a:rPr>
              <a:t>karwasz@fizyka.umk.pl</a:t>
            </a:r>
            <a:endParaRPr lang="pl-PL" altLang="it-IT" sz="1800" dirty="0"/>
          </a:p>
          <a:p>
            <a:pPr eaLnBrk="1" hangingPunct="1">
              <a:spcBef>
                <a:spcPct val="0"/>
              </a:spcBef>
              <a:buFontTx/>
              <a:buNone/>
            </a:pPr>
            <a:r>
              <a:rPr lang="pl-PL" altLang="it-IT" sz="1800" dirty="0">
                <a:hlinkClick r:id="rId3"/>
              </a:rPr>
              <a:t>www.dydaktyka.fizyka.umk.pl</a:t>
            </a:r>
            <a:r>
              <a:rPr lang="pl-PL" altLang="it-IT" sz="1800" dirty="0"/>
              <a:t>   </a:t>
            </a:r>
            <a:r>
              <a:rPr lang="pl-PL" altLang="it-IT" sz="1800" dirty="0" err="1"/>
              <a:t>Node</a:t>
            </a:r>
            <a:r>
              <a:rPr lang="pl-PL" altLang="it-IT" sz="1800" dirty="0"/>
              <a:t>: 1031</a:t>
            </a:r>
            <a:endParaRPr lang="en-AU" altLang="it-IT" sz="1800" dirty="0"/>
          </a:p>
        </p:txBody>
      </p:sp>
    </p:spTree>
    <p:extLst>
      <p:ext uri="{BB962C8B-B14F-4D97-AF65-F5344CB8AC3E}">
        <p14:creationId xmlns:p14="http://schemas.microsoft.com/office/powerpoint/2010/main" val="228818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p:txBody>
          <a:bodyPr/>
          <a:lstStyle/>
          <a:p>
            <a:r>
              <a:rPr lang="pl-PL" sz="3000" dirty="0"/>
              <a:t>Karl Popper: Empiryzm należy rozumieć jako…</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179512" y="1196752"/>
            <a:ext cx="8229600" cy="5232202"/>
          </a:xfrm>
          <a:prstGeom prst="rect">
            <a:avLst/>
          </a:prstGeom>
          <a:noFill/>
        </p:spPr>
        <p:txBody>
          <a:bodyPr wrap="square">
            <a:spAutoFit/>
          </a:bodyPr>
          <a:lstStyle/>
          <a:p>
            <a:pPr>
              <a:spcAft>
                <a:spcPts val="600"/>
              </a:spcAft>
            </a:pPr>
            <a:r>
              <a:rPr lang="pl-PL" sz="1900" dirty="0"/>
              <a:t>„Empiryzm w wersji </a:t>
            </a:r>
            <a:r>
              <a:rPr lang="pl-PL" sz="1900" dirty="0" err="1"/>
              <a:t>Locke’a</a:t>
            </a:r>
            <a:r>
              <a:rPr lang="pl-PL" sz="1900" dirty="0"/>
              <a:t>, Berkeleya i Hume’a należy rozumieć w jego historycznym kontekście. Głównym problemem empiryzmu była po prostu kontrowersja pomiędzy religią i niereligijnością czy, ściślej: racjonalne uzasadnienie i w ogóle problem </a:t>
            </a:r>
            <a:r>
              <a:rPr lang="pl-PL" sz="1900" dirty="0" err="1"/>
              <a:t>uzasadnialności</a:t>
            </a:r>
            <a:r>
              <a:rPr lang="pl-PL" sz="1900" dirty="0"/>
              <a:t> chrześcijaństwa w porównaniu z wiedzą naukową [przywołujemy tu zdanie </a:t>
            </a:r>
            <a:r>
              <a:rPr lang="pl-PL" sz="1900" dirty="0" err="1"/>
              <a:t>Messoriego</a:t>
            </a:r>
            <a:r>
              <a:rPr lang="pl-PL" sz="1900" dirty="0"/>
              <a:t> o nie-możliwości definitywnego uzasadnienia wiary]. Wyjaśnia to, dlaczego empiryzm traktuje wiedzę przez cały czas jako rodzaj wiary – wiary uzasadnionej przez doświadczenie, zwłaszcza doświadczenie postrzegawcze, doświadczenie naszych zmysłów.  </a:t>
            </a:r>
          </a:p>
          <a:p>
            <a:pPr>
              <a:spcAft>
                <a:spcPts val="600"/>
              </a:spcAft>
            </a:pPr>
            <a:r>
              <a:rPr lang="pl-PL" sz="1900" dirty="0"/>
              <a:t>Jakkolwiek ich stanowiska różnią się między sobą znacznie, gdy idzie o stosunek do nauki, zasadniczo każdy z nich zgadzał się z wymogiem, że powinniśmy odrzucać wszelkie zdania – w szczególności zdania o znaczeniu egzystencjalnym – jeśli nie są one dostatecznie uzasadnione, i przyjmować tylko te zdania, dla których mamy dostatecznie zweryfikowane dane, tj. te, które można udowodnić lub zweryfikować za pomocą danych zmysłowych.” (K. Popper, </a:t>
            </a:r>
            <a:r>
              <a:rPr lang="pl-PL" sz="1900" i="1" dirty="0"/>
              <a:t>Wiedza obiektywna</a:t>
            </a:r>
            <a:r>
              <a:rPr lang="pl-PL" sz="1900" dirty="0"/>
              <a:t>, PWN, 2012, str. 164)</a:t>
            </a:r>
          </a:p>
          <a:p>
            <a:r>
              <a:rPr lang="pl-PL" sz="2000" dirty="0">
                <a:solidFill>
                  <a:srgbClr val="FF0000"/>
                </a:solidFill>
              </a:rPr>
              <a:t>Zobaczmy, co trzysta lat później wynikło z takiego podejścia do nauki…</a:t>
            </a:r>
          </a:p>
        </p:txBody>
      </p:sp>
    </p:spTree>
    <p:extLst>
      <p:ext uri="{BB962C8B-B14F-4D97-AF65-F5344CB8AC3E}">
        <p14:creationId xmlns:p14="http://schemas.microsoft.com/office/powerpoint/2010/main" val="40882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ytuł 1">
            <a:extLst>
              <a:ext uri="{FF2B5EF4-FFF2-40B4-BE49-F238E27FC236}">
                <a16:creationId xmlns:a16="http://schemas.microsoft.com/office/drawing/2014/main" id="{84BA7BC4-D6BE-87F7-81B9-199B675A6A4E}"/>
              </a:ext>
            </a:extLst>
          </p:cNvPr>
          <p:cNvSpPr>
            <a:spLocks noGrp="1"/>
          </p:cNvSpPr>
          <p:nvPr>
            <p:ph type="ctrTitle"/>
          </p:nvPr>
        </p:nvSpPr>
        <p:spPr>
          <a:xfrm>
            <a:off x="323850" y="2130425"/>
            <a:ext cx="8424863" cy="1470025"/>
          </a:xfrm>
        </p:spPr>
        <p:txBody>
          <a:bodyPr/>
          <a:lstStyle/>
          <a:p>
            <a:r>
              <a:rPr lang="pl-PL" altLang="pl-PL" sz="4400" i="1" dirty="0"/>
              <a:t>La </a:t>
            </a:r>
            <a:r>
              <a:rPr lang="pl-PL" altLang="pl-PL" sz="4400" i="1" dirty="0" err="1"/>
              <a:t>tête</a:t>
            </a:r>
            <a:r>
              <a:rPr lang="pl-PL" altLang="pl-PL" sz="4400" i="1" dirty="0"/>
              <a:t> </a:t>
            </a:r>
            <a:r>
              <a:rPr lang="pl-PL" altLang="pl-PL" sz="4400" i="1" dirty="0" err="1"/>
              <a:t>bien</a:t>
            </a:r>
            <a:r>
              <a:rPr lang="pl-PL" altLang="pl-PL" sz="4400" i="1" dirty="0"/>
              <a:t> </a:t>
            </a:r>
            <a:r>
              <a:rPr lang="pl-PL" altLang="pl-PL" sz="4400" i="1" dirty="0" err="1"/>
              <a:t>faite</a:t>
            </a:r>
            <a:r>
              <a:rPr lang="pl-PL" altLang="pl-PL" sz="4400" i="1" dirty="0"/>
              <a:t>*</a:t>
            </a:r>
            <a:br>
              <a:rPr lang="pl-PL" altLang="pl-PL" sz="4400" i="1" dirty="0"/>
            </a:br>
            <a:r>
              <a:rPr lang="pl-PL" altLang="pl-PL" sz="4400" i="1" dirty="0" err="1"/>
              <a:t>Teaching</a:t>
            </a:r>
            <a:r>
              <a:rPr lang="pl-PL" altLang="pl-PL" sz="4400" i="1" dirty="0"/>
              <a:t> Science in XXI Century</a:t>
            </a:r>
            <a:endParaRPr lang="en-AU" altLang="pl-PL" sz="4400" i="1" dirty="0"/>
          </a:p>
        </p:txBody>
      </p:sp>
      <p:sp>
        <p:nvSpPr>
          <p:cNvPr id="3" name="Podtytuł 2">
            <a:extLst>
              <a:ext uri="{FF2B5EF4-FFF2-40B4-BE49-F238E27FC236}">
                <a16:creationId xmlns:a16="http://schemas.microsoft.com/office/drawing/2014/main" id="{5B894902-20D7-7F99-BE6F-FB2843109E21}"/>
              </a:ext>
            </a:extLst>
          </p:cNvPr>
          <p:cNvSpPr>
            <a:spLocks noGrp="1"/>
          </p:cNvSpPr>
          <p:nvPr>
            <p:ph type="subTitle" idx="1"/>
          </p:nvPr>
        </p:nvSpPr>
        <p:spPr/>
        <p:txBody>
          <a:bodyPr/>
          <a:lstStyle/>
          <a:p>
            <a:r>
              <a:rPr lang="pl-PL" altLang="pl-PL">
                <a:solidFill>
                  <a:srgbClr val="898989"/>
                </a:solidFill>
              </a:rPr>
              <a:t>Grzegorz Karwasz</a:t>
            </a:r>
          </a:p>
          <a:p>
            <a:r>
              <a:rPr lang="pl-PL" altLang="pl-PL">
                <a:solidFill>
                  <a:srgbClr val="898989"/>
                </a:solidFill>
              </a:rPr>
              <a:t>Zakład Dydaktyki Fizyki UMK</a:t>
            </a:r>
            <a:endParaRPr lang="en-AU" altLang="pl-PL">
              <a:solidFill>
                <a:srgbClr val="898989"/>
              </a:solidFill>
            </a:endParaRPr>
          </a:p>
        </p:txBody>
      </p:sp>
      <p:pic>
        <p:nvPicPr>
          <p:cNvPr id="13315" name="Picture 2">
            <a:extLst>
              <a:ext uri="{FF2B5EF4-FFF2-40B4-BE49-F238E27FC236}">
                <a16:creationId xmlns:a16="http://schemas.microsoft.com/office/drawing/2014/main" id="{8A19BC49-8085-8D06-DC76-3B737623B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260350"/>
            <a:ext cx="67357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a:extLst>
              <a:ext uri="{FF2B5EF4-FFF2-40B4-BE49-F238E27FC236}">
                <a16:creationId xmlns:a16="http://schemas.microsoft.com/office/drawing/2014/main" id="{791256CF-58BC-E4E5-7334-3A10A8FFA909}"/>
              </a:ext>
            </a:extLst>
          </p:cNvPr>
          <p:cNvSpPr>
            <a:spLocks noChangeArrowheads="1"/>
          </p:cNvSpPr>
          <p:nvPr/>
        </p:nvSpPr>
        <p:spPr bwMode="auto">
          <a:xfrm>
            <a:off x="395288" y="5876925"/>
            <a:ext cx="837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a:t> *Edgar Morin, </a:t>
            </a:r>
            <a:r>
              <a:rPr lang="pl-PL" altLang="pl-PL" i="1"/>
              <a:t>La tête bien faite</a:t>
            </a:r>
            <a:r>
              <a:rPr lang="pl-PL" altLang="pl-PL"/>
              <a:t> </a:t>
            </a:r>
          </a:p>
          <a:p>
            <a:r>
              <a:rPr lang="pl-PL" altLang="pl-PL"/>
              <a:t>„</a:t>
            </a:r>
            <a:r>
              <a:rPr lang="pl-PL" altLang="pl-PL" i="1"/>
              <a:t>Głowa dobrze zrobiona. Reforma edukacji i reforma myślenia” </a:t>
            </a:r>
            <a:r>
              <a:rPr lang="pl-PL" altLang="pl-PL"/>
              <a:t>Seuil, Paris, 1999</a:t>
            </a:r>
            <a:endParaRPr lang="en-AU" altLang="pl-PL"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ytuł 1">
            <a:extLst>
              <a:ext uri="{FF2B5EF4-FFF2-40B4-BE49-F238E27FC236}">
                <a16:creationId xmlns:a16="http://schemas.microsoft.com/office/drawing/2014/main" id="{CBE3F070-F176-88A8-3DFF-98AB1A040AB8}"/>
              </a:ext>
            </a:extLst>
          </p:cNvPr>
          <p:cNvSpPr>
            <a:spLocks noGrp="1"/>
          </p:cNvSpPr>
          <p:nvPr>
            <p:ph type="ctrTitle"/>
          </p:nvPr>
        </p:nvSpPr>
        <p:spPr>
          <a:xfrm>
            <a:off x="247317" y="474662"/>
            <a:ext cx="8424863" cy="1470025"/>
          </a:xfrm>
        </p:spPr>
        <p:txBody>
          <a:bodyPr/>
          <a:lstStyle/>
          <a:p>
            <a:r>
              <a:rPr lang="pl-PL" altLang="pl-PL" sz="3200" dirty="0">
                <a:solidFill>
                  <a:schemeClr val="hlink"/>
                </a:solidFill>
              </a:rPr>
              <a:t>EU (2007) „</a:t>
            </a:r>
            <a:r>
              <a:rPr lang="pl-PL" altLang="pl-PL" sz="3200" dirty="0" err="1">
                <a:solidFill>
                  <a:schemeClr val="hlink"/>
                </a:solidFill>
              </a:rPr>
              <a:t>Rocards</a:t>
            </a:r>
            <a:r>
              <a:rPr lang="pl-PL" altLang="pl-PL" sz="3200" dirty="0">
                <a:solidFill>
                  <a:schemeClr val="hlink"/>
                </a:solidFill>
              </a:rPr>
              <a:t>’ Report”</a:t>
            </a:r>
            <a:endParaRPr lang="en-AU" altLang="pl-PL" sz="3200" dirty="0">
              <a:solidFill>
                <a:schemeClr val="hlink"/>
              </a:solidFill>
            </a:endParaRPr>
          </a:p>
        </p:txBody>
      </p:sp>
      <p:pic>
        <p:nvPicPr>
          <p:cNvPr id="15363" name="Picture 2">
            <a:extLst>
              <a:ext uri="{FF2B5EF4-FFF2-40B4-BE49-F238E27FC236}">
                <a16:creationId xmlns:a16="http://schemas.microsoft.com/office/drawing/2014/main" id="{DE3738E2-536D-0FEA-6C68-BBDDCE6A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260350"/>
            <a:ext cx="67357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a:extLst>
              <a:ext uri="{FF2B5EF4-FFF2-40B4-BE49-F238E27FC236}">
                <a16:creationId xmlns:a16="http://schemas.microsoft.com/office/drawing/2014/main" id="{01D0D2CE-8218-2CF9-B2E2-DB87A057C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89138"/>
            <a:ext cx="6624638" cy="414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4">
            <a:extLst>
              <a:ext uri="{FF2B5EF4-FFF2-40B4-BE49-F238E27FC236}">
                <a16:creationId xmlns:a16="http://schemas.microsoft.com/office/drawing/2014/main" id="{6381BFCF-8DB0-7E85-105A-BCEFF17CD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822950"/>
            <a:ext cx="32766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1">
            <a:extLst>
              <a:ext uri="{FF2B5EF4-FFF2-40B4-BE49-F238E27FC236}">
                <a16:creationId xmlns:a16="http://schemas.microsoft.com/office/drawing/2014/main" id="{04F5C3A2-0DDA-B62E-C3A4-5D18D64E01E7}"/>
              </a:ext>
            </a:extLst>
          </p:cNvPr>
          <p:cNvSpPr>
            <a:spLocks noGrp="1"/>
          </p:cNvSpPr>
          <p:nvPr>
            <p:ph type="ctrTitle"/>
          </p:nvPr>
        </p:nvSpPr>
        <p:spPr>
          <a:xfrm>
            <a:off x="323850" y="908051"/>
            <a:ext cx="8424863" cy="792758"/>
          </a:xfrm>
        </p:spPr>
        <p:txBody>
          <a:bodyPr/>
          <a:lstStyle/>
          <a:p>
            <a:r>
              <a:rPr lang="pl-PL" altLang="pl-PL" sz="3600" dirty="0">
                <a:solidFill>
                  <a:schemeClr val="hlink"/>
                </a:solidFill>
              </a:rPr>
              <a:t>Karl Popper: Kubłowa teoria umysłu</a:t>
            </a:r>
            <a:endParaRPr lang="en-AU" altLang="pl-PL" sz="3600" dirty="0">
              <a:solidFill>
                <a:schemeClr val="hlink"/>
              </a:solidFill>
            </a:endParaRPr>
          </a:p>
        </p:txBody>
      </p:sp>
      <p:pic>
        <p:nvPicPr>
          <p:cNvPr id="14339" name="Picture 2">
            <a:extLst>
              <a:ext uri="{FF2B5EF4-FFF2-40B4-BE49-F238E27FC236}">
                <a16:creationId xmlns:a16="http://schemas.microsoft.com/office/drawing/2014/main" id="{3442FF0F-3E42-61CC-5268-499FB5DAB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260350"/>
            <a:ext cx="67357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9BA3CA3A-0890-F0CE-D2C4-7819D1BFC6DB}"/>
              </a:ext>
            </a:extLst>
          </p:cNvPr>
          <p:cNvSpPr txBox="1">
            <a:spLocks noChangeArrowheads="1"/>
          </p:cNvSpPr>
          <p:nvPr/>
        </p:nvSpPr>
        <p:spPr bwMode="auto">
          <a:xfrm>
            <a:off x="468313" y="2060575"/>
            <a:ext cx="79406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a:t>„Nasze różne zmysły są więc </a:t>
            </a:r>
            <a:r>
              <a:rPr lang="pl-PL" altLang="pl-PL" i="1"/>
              <a:t>źródłem naszej wiedzy – </a:t>
            </a:r>
            <a:r>
              <a:rPr lang="pl-PL" altLang="pl-PL"/>
              <a:t>są one źródłami albo wejściami do naszego umysłu. Teorii tej nadałem nazwę kubłowej teorii umysłu. Kubłową teorię umysłu najlepiej przedstawia poniższy rysunek.</a:t>
            </a:r>
            <a:endParaRPr lang="en-AU" altLang="pl-PL"/>
          </a:p>
        </p:txBody>
      </p:sp>
      <p:pic>
        <p:nvPicPr>
          <p:cNvPr id="14342" name="Picture 6">
            <a:extLst>
              <a:ext uri="{FF2B5EF4-FFF2-40B4-BE49-F238E27FC236}">
                <a16:creationId xmlns:a16="http://schemas.microsoft.com/office/drawing/2014/main" id="{D5A1AC21-84F3-D2F9-752F-040BA45E4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073400"/>
            <a:ext cx="2447925" cy="22987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00FF00"/>
                </a:solidFill>
              </a14:hiddenFill>
            </a:ext>
          </a:extLst>
        </p:spPr>
      </p:pic>
      <p:sp>
        <p:nvSpPr>
          <p:cNvPr id="14343" name="Text Box 7">
            <a:extLst>
              <a:ext uri="{FF2B5EF4-FFF2-40B4-BE49-F238E27FC236}">
                <a16:creationId xmlns:a16="http://schemas.microsoft.com/office/drawing/2014/main" id="{D8F7EBD6-85FA-74F2-DF3A-D54C4FAC41C2}"/>
              </a:ext>
            </a:extLst>
          </p:cNvPr>
          <p:cNvSpPr txBox="1">
            <a:spLocks noChangeArrowheads="1"/>
          </p:cNvSpPr>
          <p:nvPr/>
        </p:nvSpPr>
        <p:spPr bwMode="auto">
          <a:xfrm>
            <a:off x="250825" y="5389563"/>
            <a:ext cx="84963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a:t>„Nasz umysł jest kubłem z początku pustym albo prawie pustym, do którego wpada poprzez zmysły (albo poprzez lejek do napełniania go od góry [zwany szkołą]) materiał, który gromadzi się tam i podlega procesowi trawienia. </a:t>
            </a:r>
            <a:endParaRPr lang="en-AU" altLang="pl-PL"/>
          </a:p>
        </p:txBody>
      </p:sp>
      <p:sp>
        <p:nvSpPr>
          <p:cNvPr id="14344" name="Text Box 8">
            <a:extLst>
              <a:ext uri="{FF2B5EF4-FFF2-40B4-BE49-F238E27FC236}">
                <a16:creationId xmlns:a16="http://schemas.microsoft.com/office/drawing/2014/main" id="{6E594FF7-15A7-EB01-CE5B-24D1511A3D5B}"/>
              </a:ext>
            </a:extLst>
          </p:cNvPr>
          <p:cNvSpPr txBox="1">
            <a:spLocks noChangeArrowheads="1"/>
          </p:cNvSpPr>
          <p:nvPr/>
        </p:nvSpPr>
        <p:spPr bwMode="auto">
          <a:xfrm>
            <a:off x="87313" y="6403975"/>
            <a:ext cx="8221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sz="1600"/>
              <a:t>Karl Popper, </a:t>
            </a:r>
            <a:r>
              <a:rPr lang="pl-PL" altLang="pl-PL" sz="1600" i="1"/>
              <a:t>Wiedza obiektywna. Ewolucyjna teoria epistemologiczna</a:t>
            </a:r>
            <a:r>
              <a:rPr lang="pl-PL" altLang="pl-PL" sz="1600"/>
              <a:t>, PWN 2010, str. 81</a:t>
            </a:r>
            <a:endParaRPr lang="en-AU" altLang="pl-PL"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20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blinds(horizontal)">
                                      <p:cBhvr>
                                        <p:cTn id="1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A5E8A15D-2DA5-7E6E-231A-C703551A5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963" y="260350"/>
            <a:ext cx="1825625" cy="26844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5299" name="Rectangle 3">
            <a:extLst>
              <a:ext uri="{FF2B5EF4-FFF2-40B4-BE49-F238E27FC236}">
                <a16:creationId xmlns:a16="http://schemas.microsoft.com/office/drawing/2014/main" id="{8421AE46-9CA4-B357-801F-9C496259B7E5}"/>
              </a:ext>
            </a:extLst>
          </p:cNvPr>
          <p:cNvSpPr>
            <a:spLocks noGrp="1"/>
          </p:cNvSpPr>
          <p:nvPr>
            <p:ph type="title"/>
          </p:nvPr>
        </p:nvSpPr>
        <p:spPr>
          <a:xfrm>
            <a:off x="457200" y="217488"/>
            <a:ext cx="8229600" cy="1143000"/>
          </a:xfrm>
        </p:spPr>
        <p:txBody>
          <a:bodyPr/>
          <a:lstStyle/>
          <a:p>
            <a:pPr algn="l"/>
            <a:r>
              <a:rPr lang="pl-PL" altLang="pl-PL" sz="3600">
                <a:solidFill>
                  <a:schemeClr val="accent2"/>
                </a:solidFill>
              </a:rPr>
              <a:t>Edgar Morin (1999): </a:t>
            </a:r>
            <a:br>
              <a:rPr lang="pl-PL" altLang="pl-PL" sz="3600">
                <a:solidFill>
                  <a:schemeClr val="accent2"/>
                </a:solidFill>
              </a:rPr>
            </a:br>
            <a:r>
              <a:rPr lang="pl-PL" altLang="pl-PL" sz="3600">
                <a:solidFill>
                  <a:schemeClr val="accent2"/>
                </a:solidFill>
              </a:rPr>
              <a:t>„Głowa dobrze zrobiona”</a:t>
            </a:r>
            <a:r>
              <a:rPr lang="pl-PL" altLang="pl-PL" sz="4000"/>
              <a:t> </a:t>
            </a:r>
            <a:endParaRPr lang="en-AU" altLang="pl-PL" sz="4000"/>
          </a:p>
        </p:txBody>
      </p:sp>
      <p:sp>
        <p:nvSpPr>
          <p:cNvPr id="55301" name="Rectangle 5">
            <a:extLst>
              <a:ext uri="{FF2B5EF4-FFF2-40B4-BE49-F238E27FC236}">
                <a16:creationId xmlns:a16="http://schemas.microsoft.com/office/drawing/2014/main" id="{50B04CE1-ACA2-68B0-E581-BD770B10B001}"/>
              </a:ext>
            </a:extLst>
          </p:cNvPr>
          <p:cNvSpPr>
            <a:spLocks noGrp="1"/>
          </p:cNvSpPr>
          <p:nvPr>
            <p:ph type="body" idx="1"/>
          </p:nvPr>
        </p:nvSpPr>
        <p:spPr>
          <a:xfrm>
            <a:off x="0" y="1455738"/>
            <a:ext cx="9144000" cy="4525962"/>
          </a:xfrm>
        </p:spPr>
        <p:txBody>
          <a:bodyPr/>
          <a:lstStyle/>
          <a:p>
            <a:pPr>
              <a:lnSpc>
                <a:spcPct val="90000"/>
              </a:lnSpc>
            </a:pPr>
            <a:r>
              <a:rPr lang="pl-PL" altLang="pl-PL" sz="1800">
                <a:latin typeface="Arial Unicode MS" pitchFamily="34" charset="-128"/>
              </a:rPr>
              <a:t>Nasz </a:t>
            </a:r>
            <a:r>
              <a:rPr lang="pl-PL" altLang="pl-PL" sz="1800"/>
              <a:t>[</a:t>
            </a:r>
            <a:r>
              <a:rPr lang="pl-PL" altLang="pl-PL" sz="1800">
                <a:latin typeface="Arial Unicode MS" pitchFamily="34" charset="-128"/>
              </a:rPr>
              <a:t>tj. francuski</a:t>
            </a:r>
            <a:r>
              <a:rPr lang="pl-PL" altLang="pl-PL" sz="1800"/>
              <a:t>]</a:t>
            </a:r>
            <a:r>
              <a:rPr lang="pl-PL" altLang="pl-PL" sz="1800">
                <a:latin typeface="Arial Unicode MS" pitchFamily="34" charset="-128"/>
              </a:rPr>
              <a:t> uniwersytet przygotowuje na całym świecie </a:t>
            </a:r>
            <a:r>
              <a:rPr lang="pl-PL" altLang="pl-PL" sz="1800"/>
              <a:t>                               </a:t>
            </a:r>
            <a:r>
              <a:rPr lang="pl-PL" altLang="pl-PL" sz="1800">
                <a:latin typeface="Arial Unicode MS" pitchFamily="34" charset="-128"/>
              </a:rPr>
              <a:t>wielką ilość specjalist</a:t>
            </a:r>
            <a:r>
              <a:rPr lang="pl-PL" altLang="pl-PL" sz="1800"/>
              <a:t>ó</a:t>
            </a:r>
            <a:r>
              <a:rPr lang="pl-PL" altLang="pl-PL" sz="1800">
                <a:latin typeface="Arial Unicode MS" pitchFamily="34" charset="-128"/>
              </a:rPr>
              <a:t>w w ściśle i z g</a:t>
            </a:r>
            <a:r>
              <a:rPr lang="pl-PL" altLang="pl-PL" sz="1800"/>
              <a:t>ó</a:t>
            </a:r>
            <a:r>
              <a:rPr lang="pl-PL" altLang="pl-PL" sz="1800">
                <a:latin typeface="Arial Unicode MS" pitchFamily="34" charset="-128"/>
              </a:rPr>
              <a:t>ry określonych dziedzinach,</a:t>
            </a:r>
            <a:r>
              <a:rPr lang="pl-PL" altLang="pl-PL" sz="1800"/>
              <a:t>                                 </a:t>
            </a:r>
            <a:r>
              <a:rPr lang="pl-PL" altLang="pl-PL" sz="1800">
                <a:latin typeface="Arial Unicode MS" pitchFamily="34" charset="-128"/>
              </a:rPr>
              <a:t> a więc sztucznie ograniczonych, natomiast zasadnicza część </a:t>
            </a:r>
            <a:r>
              <a:rPr lang="pl-PL" altLang="pl-PL" sz="1800"/>
              <a:t>                          </a:t>
            </a:r>
            <a:r>
              <a:rPr lang="pl-PL" altLang="pl-PL" sz="1800">
                <a:latin typeface="Arial Unicode MS" pitchFamily="34" charset="-128"/>
              </a:rPr>
              <a:t>aktywności społecznej, jak nawet sam rozw</a:t>
            </a:r>
            <a:r>
              <a:rPr lang="pl-PL" altLang="pl-PL" sz="1800"/>
              <a:t>ó</a:t>
            </a:r>
            <a:r>
              <a:rPr lang="pl-PL" altLang="pl-PL" sz="1800">
                <a:latin typeface="Arial Unicode MS" pitchFamily="34" charset="-128"/>
              </a:rPr>
              <a:t>j nauki, wymaga ludzi</a:t>
            </a:r>
            <a:r>
              <a:rPr lang="pl-PL" altLang="pl-PL" sz="1800"/>
              <a:t>                                   </a:t>
            </a:r>
            <a:r>
              <a:rPr lang="pl-PL" altLang="pl-PL" sz="1800">
                <a:latin typeface="Arial Unicode MS" pitchFamily="34" charset="-128"/>
              </a:rPr>
              <a:t> o szerokim polu widzenia a jednocześnie o umiejętności </a:t>
            </a:r>
            <a:r>
              <a:rPr lang="pl-PL" altLang="pl-PL" sz="1800"/>
              <a:t>                                      </a:t>
            </a:r>
            <a:r>
              <a:rPr lang="pl-PL" altLang="pl-PL" sz="1800">
                <a:latin typeface="Arial Unicode MS" pitchFamily="34" charset="-128"/>
              </a:rPr>
              <a:t>ogniskowania uwagi na sednie problem</a:t>
            </a:r>
            <a:r>
              <a:rPr lang="pl-PL" altLang="pl-PL" sz="1800"/>
              <a:t>ó</a:t>
            </a:r>
            <a:r>
              <a:rPr lang="pl-PL" altLang="pl-PL" sz="1800">
                <a:latin typeface="Arial Unicode MS" pitchFamily="34" charset="-128"/>
              </a:rPr>
              <a:t>w - wymaga nowego </a:t>
            </a:r>
            <a:r>
              <a:rPr lang="pl-PL" altLang="pl-PL" sz="1800"/>
              <a:t>                                    </a:t>
            </a:r>
            <a:r>
              <a:rPr lang="pl-PL" altLang="pl-PL" sz="1800">
                <a:latin typeface="Arial Unicode MS" pitchFamily="34" charset="-128"/>
              </a:rPr>
              <a:t>postępu, przekraczającego tradycyjne podziały dyscyplin naukowych.   </a:t>
            </a:r>
          </a:p>
          <a:p>
            <a:pPr>
              <a:lnSpc>
                <a:spcPct val="90000"/>
              </a:lnSpc>
            </a:pPr>
            <a:r>
              <a:rPr lang="pl-PL" altLang="pl-PL" sz="1800">
                <a:latin typeface="Arial Unicode MS" pitchFamily="34" charset="-128"/>
              </a:rPr>
              <a:t>Powstaje niedopasowanie - ciągle coraz głębsze, szersze i poważniejsze </a:t>
            </a:r>
            <a:r>
              <a:rPr lang="pl-PL" altLang="pl-PL" sz="1800"/>
              <a:t>–</a:t>
            </a:r>
            <a:r>
              <a:rPr lang="pl-PL" altLang="pl-PL" sz="1800">
                <a:latin typeface="Arial Unicode MS" pitchFamily="34" charset="-128"/>
              </a:rPr>
              <a:t> pomiędzy naszą wiedzą rozczłonkowaną, oddzieloną, nieciągłą z jednej strony, a istotą problem</a:t>
            </a:r>
            <a:r>
              <a:rPr lang="pl-PL" altLang="pl-PL" sz="1800"/>
              <a:t>ó</a:t>
            </a:r>
            <a:r>
              <a:rPr lang="pl-PL" altLang="pl-PL" sz="1800">
                <a:latin typeface="Arial Unicode MS" pitchFamily="34" charset="-128"/>
              </a:rPr>
              <a:t>w, ciągle coraz bardziej poli-dyscyplinarnych, poprzecznych, wielowymiarowych, ponad-narodowych, globalnych, planetarnych  - z drugiej.  [...] </a:t>
            </a:r>
            <a:r>
              <a:rPr lang="pl-PL" altLang="pl-PL" sz="1800">
                <a:latin typeface="Arial" panose="020B0604020202020204" pitchFamily="34" charset="0"/>
              </a:rPr>
              <a:t>    </a:t>
            </a:r>
            <a:r>
              <a:rPr lang="pl-PL" altLang="pl-PL" sz="1800">
                <a:latin typeface="Arial Unicode MS" pitchFamily="34" charset="-128"/>
              </a:rPr>
              <a:t>I tak, hyper-specjalizacja uniemożliwia tak wizję globalną problem</a:t>
            </a:r>
            <a:r>
              <a:rPr lang="pl-PL" altLang="pl-PL" sz="1800"/>
              <a:t>ó</a:t>
            </a:r>
            <a:r>
              <a:rPr lang="pl-PL" altLang="pl-PL" sz="1800">
                <a:latin typeface="Arial Unicode MS" pitchFamily="34" charset="-128"/>
              </a:rPr>
              <a:t>w (kt</a:t>
            </a:r>
            <a:r>
              <a:rPr lang="pl-PL" altLang="pl-PL" sz="1800"/>
              <a:t>ó</a:t>
            </a:r>
            <a:r>
              <a:rPr lang="pl-PL" altLang="pl-PL" sz="1800">
                <a:latin typeface="Arial Unicode MS" pitchFamily="34" charset="-128"/>
              </a:rPr>
              <a:t>rą to rozczłonkowuje na pojedyncze cząstki) jak i wizję dogłębną (kt</a:t>
            </a:r>
            <a:r>
              <a:rPr lang="pl-PL" altLang="pl-PL" sz="1800"/>
              <a:t>ó</a:t>
            </a:r>
            <a:r>
              <a:rPr lang="pl-PL" altLang="pl-PL" sz="1800">
                <a:latin typeface="Arial Unicode MS" pitchFamily="34" charset="-128"/>
              </a:rPr>
              <a:t>rą to rozmywa). Natomiast problemy zasadnicze nie są </a:t>
            </a:r>
            <a:r>
              <a:rPr lang="pl-PL" altLang="pl-PL" sz="1800" u="sng">
                <a:latin typeface="Arial Unicode MS" pitchFamily="34" charset="-128"/>
              </a:rPr>
              <a:t>nigdy rozczłonkowane</a:t>
            </a:r>
            <a:r>
              <a:rPr lang="pl-PL" altLang="pl-PL" sz="1800">
                <a:latin typeface="Arial Unicode MS" pitchFamily="34" charset="-128"/>
              </a:rPr>
              <a:t>, a problemy globalne są </a:t>
            </a:r>
            <a:r>
              <a:rPr lang="pl-PL" altLang="pl-PL" sz="1800" u="sng">
                <a:latin typeface="Arial Unicode MS" pitchFamily="34" charset="-128"/>
              </a:rPr>
              <a:t>zawsze zasadnicze</a:t>
            </a:r>
            <a:r>
              <a:rPr lang="pl-PL" altLang="pl-PL" sz="1800">
                <a:latin typeface="Arial Unicode MS" pitchFamily="34" charset="-128"/>
              </a:rPr>
              <a:t>. I coraz częściej, wszystkie problemy szczeg</a:t>
            </a:r>
            <a:r>
              <a:rPr lang="pl-PL" altLang="pl-PL" sz="1800"/>
              <a:t>ó</a:t>
            </a:r>
            <a:r>
              <a:rPr lang="pl-PL" altLang="pl-PL" sz="1800">
                <a:latin typeface="Arial Unicode MS" pitchFamily="34" charset="-128"/>
              </a:rPr>
              <a:t>łowe mogą zostać sformułowane i prawidłowo rozstrzygane jedynie w ich szerszym kontekście, i sam ten kontekst musi coraz częściej być umiejscawiany w kontekście planetarnym.  </a:t>
            </a:r>
          </a:p>
          <a:p>
            <a:pPr>
              <a:lnSpc>
                <a:spcPct val="90000"/>
              </a:lnSpc>
            </a:pPr>
            <a:r>
              <a:rPr lang="pl-PL" altLang="pl-PL" sz="1800"/>
              <a:t>„</a:t>
            </a:r>
            <a:r>
              <a:rPr lang="pl-PL" altLang="pl-PL" sz="1800">
                <a:latin typeface="Arial Unicode MS" pitchFamily="34" charset="-128"/>
              </a:rPr>
              <a:t>Podejście </a:t>
            </a:r>
            <a:r>
              <a:rPr lang="pl-PL" altLang="pl-PL" sz="1800" u="sng">
                <a:latin typeface="Arial Unicode MS" pitchFamily="34" charset="-128"/>
              </a:rPr>
              <a:t>redukcjonistyczne</a:t>
            </a:r>
            <a:r>
              <a:rPr lang="pl-PL" altLang="pl-PL" sz="1800">
                <a:latin typeface="Arial Unicode MS" pitchFamily="34" charset="-128"/>
              </a:rPr>
              <a:t>, kt</a:t>
            </a:r>
            <a:r>
              <a:rPr lang="pl-PL" altLang="pl-PL" sz="1800"/>
              <a:t>ó</a:t>
            </a:r>
            <a:r>
              <a:rPr lang="pl-PL" altLang="pl-PL" sz="1800">
                <a:latin typeface="Arial Unicode MS" pitchFamily="34" charset="-128"/>
              </a:rPr>
              <a:t>re polega na poszukiwaniu szeregu czynnik</a:t>
            </a:r>
            <a:r>
              <a:rPr lang="pl-PL" altLang="pl-PL" sz="1800"/>
              <a:t>ó</a:t>
            </a:r>
            <a:r>
              <a:rPr lang="pl-PL" altLang="pl-PL" sz="1800">
                <a:latin typeface="Arial Unicode MS" pitchFamily="34" charset="-128"/>
              </a:rPr>
              <a:t>w dla zdefiniowania całości problem</a:t>
            </a:r>
            <a:r>
              <a:rPr lang="pl-PL" altLang="pl-PL" sz="1800"/>
              <a:t>ó</a:t>
            </a:r>
            <a:r>
              <a:rPr lang="pl-PL" altLang="pl-PL" sz="1800">
                <a:latin typeface="Arial Unicode MS" pitchFamily="34" charset="-128"/>
              </a:rPr>
              <a:t>w, z kt</a:t>
            </a:r>
            <a:r>
              <a:rPr lang="pl-PL" altLang="pl-PL" sz="1800"/>
              <a:t>ó</a:t>
            </a:r>
            <a:r>
              <a:rPr lang="pl-PL" altLang="pl-PL" sz="1800">
                <a:latin typeface="Arial Unicode MS" pitchFamily="34" charset="-128"/>
              </a:rPr>
              <a:t>rymi obecnie się borykamy, jest bardziej </a:t>
            </a:r>
            <a:r>
              <a:rPr lang="pl-PL" altLang="pl-PL" sz="1800" u="sng">
                <a:latin typeface="Arial Unicode MS" pitchFamily="34" charset="-128"/>
              </a:rPr>
              <a:t>problemem samym</a:t>
            </a:r>
            <a:r>
              <a:rPr lang="pl-PL" altLang="pl-PL" sz="1800">
                <a:latin typeface="Arial Unicode MS" pitchFamily="34" charset="-128"/>
              </a:rPr>
              <a:t> w sobie niż ich rozwiązaniem.</a:t>
            </a:r>
            <a:r>
              <a:rPr lang="pl-PL" altLang="pl-PL" sz="1800"/>
              <a:t>”</a:t>
            </a:r>
            <a:r>
              <a:rPr lang="pl-PL" altLang="pl-PL" sz="1800">
                <a:latin typeface="Arial Unicode MS" pitchFamily="34" charset="-128"/>
              </a:rPr>
              <a:t> </a:t>
            </a:r>
            <a:endParaRPr lang="en-AU" altLang="pl-PL" sz="18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animEffect transition="in" filter="blinds(horizontal)">
                                      <p:cBhvr>
                                        <p:cTn id="7" dur="500"/>
                                        <p:tgtEl>
                                          <p:spTgt spid="553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5301">
                                            <p:txEl>
                                              <p:pRg st="1" end="1"/>
                                            </p:txEl>
                                          </p:spTgt>
                                        </p:tgtEl>
                                        <p:attrNameLst>
                                          <p:attrName>style.visibility</p:attrName>
                                        </p:attrNameLst>
                                      </p:cBhvr>
                                      <p:to>
                                        <p:strVal val="visible"/>
                                      </p:to>
                                    </p:set>
                                    <p:animEffect transition="in" filter="blinds(horizontal)">
                                      <p:cBhvr>
                                        <p:cTn id="12" dur="500"/>
                                        <p:tgtEl>
                                          <p:spTgt spid="5530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5301">
                                            <p:txEl>
                                              <p:pRg st="2" end="2"/>
                                            </p:txEl>
                                          </p:spTgt>
                                        </p:tgtEl>
                                        <p:attrNameLst>
                                          <p:attrName>style.visibility</p:attrName>
                                        </p:attrNameLst>
                                      </p:cBhvr>
                                      <p:to>
                                        <p:strVal val="visible"/>
                                      </p:to>
                                    </p:set>
                                    <p:animEffect transition="in" filter="blinds(horizontal)">
                                      <p:cBhvr>
                                        <p:cTn id="17" dur="500"/>
                                        <p:tgtEl>
                                          <p:spTgt spid="553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53750E5-4707-A0F0-22C9-FDB87D0529B5}"/>
              </a:ext>
            </a:extLst>
          </p:cNvPr>
          <p:cNvSpPr>
            <a:spLocks noGrp="1"/>
          </p:cNvSpPr>
          <p:nvPr>
            <p:ph type="title"/>
          </p:nvPr>
        </p:nvSpPr>
        <p:spPr>
          <a:xfrm>
            <a:off x="468313" y="0"/>
            <a:ext cx="8229600" cy="1143000"/>
          </a:xfrm>
        </p:spPr>
        <p:txBody>
          <a:bodyPr/>
          <a:lstStyle/>
          <a:p>
            <a:pPr algn="l"/>
            <a:r>
              <a:rPr lang="pl-PL" altLang="pl-PL" sz="3600"/>
              <a:t>Edgar Morin: „Głowa dobrze zrobiona”</a:t>
            </a:r>
            <a:r>
              <a:rPr lang="pl-PL" altLang="pl-PL" sz="4000"/>
              <a:t> </a:t>
            </a:r>
            <a:endParaRPr lang="en-AU" altLang="pl-PL" sz="4000"/>
          </a:p>
        </p:txBody>
      </p:sp>
      <p:sp>
        <p:nvSpPr>
          <p:cNvPr id="28675" name="Rectangle 3">
            <a:extLst>
              <a:ext uri="{FF2B5EF4-FFF2-40B4-BE49-F238E27FC236}">
                <a16:creationId xmlns:a16="http://schemas.microsoft.com/office/drawing/2014/main" id="{6FD294BE-342B-6853-4AB4-4EE9A1848B77}"/>
              </a:ext>
            </a:extLst>
          </p:cNvPr>
          <p:cNvSpPr>
            <a:spLocks noGrp="1"/>
          </p:cNvSpPr>
          <p:nvPr>
            <p:ph type="body" idx="1"/>
          </p:nvPr>
        </p:nvSpPr>
        <p:spPr>
          <a:xfrm>
            <a:off x="0" y="881063"/>
            <a:ext cx="8893175" cy="5805487"/>
          </a:xfrm>
        </p:spPr>
        <p:txBody>
          <a:bodyPr/>
          <a:lstStyle/>
          <a:p>
            <a:pPr>
              <a:lnSpc>
                <a:spcPct val="90000"/>
              </a:lnSpc>
            </a:pPr>
            <a:r>
              <a:rPr lang="pl-PL" altLang="pl-PL" sz="1800"/>
              <a:t>„„</a:t>
            </a:r>
            <a:r>
              <a:rPr lang="pl-PL" altLang="pl-PL" sz="1800">
                <a:latin typeface="Arial Unicode MS" pitchFamily="34" charset="-128"/>
              </a:rPr>
              <a:t>Uczymy, począwszy od szkoły podstawowej, izolowania obiekt</a:t>
            </a:r>
            <a:r>
              <a:rPr lang="pl-PL" altLang="pl-PL" sz="1800"/>
              <a:t>ó</a:t>
            </a:r>
            <a:r>
              <a:rPr lang="pl-PL" altLang="pl-PL" sz="1800">
                <a:latin typeface="Arial Unicode MS" pitchFamily="34" charset="-128"/>
              </a:rPr>
              <a:t>w (z ich środowiska) [np. spadek ciał], dzielenia dyscyplin naukowych (zamiast przyznawania się do ich solidarności), wydzielania problem</a:t>
            </a:r>
            <a:r>
              <a:rPr lang="pl-PL" altLang="pl-PL" sz="1800"/>
              <a:t>ó</a:t>
            </a:r>
            <a:r>
              <a:rPr lang="pl-PL" altLang="pl-PL" sz="1800">
                <a:latin typeface="Arial Unicode MS" pitchFamily="34" charset="-128"/>
              </a:rPr>
              <a:t>w, zamiast ich łączenia i integrowania. Dochodzi się do redukowania złożonego na proste, to znaczy oddzielania tego co jest połączone, rozkładania zamiast składania, i eliminowani</a:t>
            </a:r>
            <a:r>
              <a:rPr lang="pl-PL" altLang="pl-PL" sz="1800">
                <a:latin typeface="Arial" panose="020B0604020202020204" pitchFamily="34" charset="0"/>
              </a:rPr>
              <a:t>a</a:t>
            </a:r>
            <a:r>
              <a:rPr lang="pl-PL" altLang="pl-PL" sz="1800">
                <a:latin typeface="Arial Unicode MS" pitchFamily="34" charset="-128"/>
              </a:rPr>
              <a:t> wszystkiego, co powoduje nieporządek lub sprzeczności w naszym umyśle.</a:t>
            </a:r>
          </a:p>
          <a:p>
            <a:pPr>
              <a:lnSpc>
                <a:spcPct val="90000"/>
              </a:lnSpc>
            </a:pPr>
            <a:r>
              <a:rPr lang="pl-PL" altLang="pl-PL" sz="1800">
                <a:latin typeface="Arial Unicode MS" pitchFamily="34" charset="-128"/>
              </a:rPr>
              <a:t>W tych warunkach młodzi tracą swoje naturalne skłonności do </a:t>
            </a:r>
            <a:r>
              <a:rPr lang="pl-PL" altLang="pl-PL" sz="1800" i="1">
                <a:latin typeface="Arial Unicode MS" pitchFamily="34" charset="-128"/>
              </a:rPr>
              <a:t>kontestualizacji</a:t>
            </a:r>
            <a:r>
              <a:rPr lang="pl-PL" altLang="pl-PL" sz="1800">
                <a:latin typeface="Arial Unicode MS" pitchFamily="34" charset="-128"/>
              </a:rPr>
              <a:t> (umiejscawianie w kontekstach) wiedzy i jej integracji w większe zbiory.</a:t>
            </a:r>
            <a:r>
              <a:rPr lang="pl-PL" altLang="pl-PL" sz="1800"/>
              <a:t>”</a:t>
            </a:r>
            <a:r>
              <a:rPr lang="pl-PL" altLang="pl-PL" sz="1800">
                <a:latin typeface="Arial Unicode MS" pitchFamily="34" charset="-128"/>
              </a:rPr>
              <a:t> (s. 7)  </a:t>
            </a:r>
          </a:p>
          <a:p>
            <a:pPr>
              <a:lnSpc>
                <a:spcPct val="90000"/>
              </a:lnSpc>
            </a:pPr>
            <a:r>
              <a:rPr lang="pl-PL" altLang="pl-PL" sz="1800">
                <a:solidFill>
                  <a:srgbClr val="808080"/>
                </a:solidFill>
              </a:rPr>
              <a:t>„</a:t>
            </a:r>
            <a:r>
              <a:rPr lang="pl-PL" altLang="pl-PL" sz="1800">
                <a:solidFill>
                  <a:srgbClr val="808080"/>
                </a:solidFill>
                <a:latin typeface="Arial Unicode MS" pitchFamily="34" charset="-128"/>
              </a:rPr>
              <a:t>[...] I tak, nauka ekonomiczna jest najbardziej wyrafinowaną i sformalizowaną. Ale nawet ekonomiści nie są w stanie porozumieć się w sprawie własnych przewidywań, kt</a:t>
            </a:r>
            <a:r>
              <a:rPr lang="pl-PL" altLang="pl-PL" sz="1800">
                <a:solidFill>
                  <a:srgbClr val="808080"/>
                </a:solidFill>
              </a:rPr>
              <a:t>ó</a:t>
            </a:r>
            <a:r>
              <a:rPr lang="pl-PL" altLang="pl-PL" sz="1800">
                <a:solidFill>
                  <a:srgbClr val="808080"/>
                </a:solidFill>
                <a:latin typeface="Arial Unicode MS" pitchFamily="34" charset="-128"/>
              </a:rPr>
              <a:t>re często są błędne. Wynika to z tego, że ekonomia jest wyizolowana z innych dziedzin humanistycznych i społecznych, od kt</a:t>
            </a:r>
            <a:r>
              <a:rPr lang="pl-PL" altLang="pl-PL" sz="1800">
                <a:solidFill>
                  <a:srgbClr val="808080"/>
                </a:solidFill>
              </a:rPr>
              <a:t>ó</a:t>
            </a:r>
            <a:r>
              <a:rPr lang="pl-PL" altLang="pl-PL" sz="1800">
                <a:solidFill>
                  <a:srgbClr val="808080"/>
                </a:solidFill>
                <a:latin typeface="Arial Unicode MS" pitchFamily="34" charset="-128"/>
              </a:rPr>
              <a:t>rych są  nieseparowane. [...] Ekonomia jest coraz bardziej niezdolna do rozważania tego, co jest niemierzalne, to znaczy pasji i potrzeb ludzkich. W ten spos</a:t>
            </a:r>
            <a:r>
              <a:rPr lang="pl-PL" altLang="pl-PL" sz="1800">
                <a:solidFill>
                  <a:srgbClr val="808080"/>
                </a:solidFill>
              </a:rPr>
              <a:t>ó</a:t>
            </a:r>
            <a:r>
              <a:rPr lang="pl-PL" altLang="pl-PL" sz="1800">
                <a:solidFill>
                  <a:srgbClr val="808080"/>
                </a:solidFill>
                <a:latin typeface="Arial Unicode MS" pitchFamily="34" charset="-128"/>
              </a:rPr>
              <a:t>b ekonomia jest jednocześnie nauką najbardziej zaawansowaną matematycznie a najbardziej </a:t>
            </a:r>
            <a:r>
              <a:rPr lang="pl-PL" altLang="pl-PL" sz="1800" u="sng">
                <a:solidFill>
                  <a:srgbClr val="808080"/>
                </a:solidFill>
                <a:latin typeface="Arial Unicode MS" pitchFamily="34" charset="-128"/>
              </a:rPr>
              <a:t>zacofana</a:t>
            </a:r>
            <a:r>
              <a:rPr lang="pl-PL" altLang="pl-PL" sz="1800">
                <a:solidFill>
                  <a:srgbClr val="808080"/>
                </a:solidFill>
                <a:latin typeface="Arial Unicode MS" pitchFamily="34" charset="-128"/>
              </a:rPr>
              <a:t> pod względem ludzkim. Hayek napisał: </a:t>
            </a:r>
            <a:r>
              <a:rPr lang="pl-PL" altLang="pl-PL" sz="1800">
                <a:solidFill>
                  <a:srgbClr val="808080"/>
                </a:solidFill>
              </a:rPr>
              <a:t>„</a:t>
            </a:r>
            <a:r>
              <a:rPr lang="pl-PL" altLang="pl-PL" sz="1800">
                <a:solidFill>
                  <a:srgbClr val="808080"/>
                </a:solidFill>
                <a:latin typeface="Arial Unicode MS" pitchFamily="34" charset="-128"/>
              </a:rPr>
              <a:t>Nikt kto jest tylko ekonomistą może być wielkim ekonomistą.</a:t>
            </a:r>
            <a:r>
              <a:rPr lang="pl-PL" altLang="pl-PL" sz="1800">
                <a:solidFill>
                  <a:srgbClr val="808080"/>
                </a:solidFill>
              </a:rPr>
              <a:t>”</a:t>
            </a:r>
            <a:r>
              <a:rPr lang="pl-PL" altLang="pl-PL" sz="1800">
                <a:solidFill>
                  <a:srgbClr val="808080"/>
                </a:solidFill>
                <a:latin typeface="Arial Unicode MS" pitchFamily="34" charset="-128"/>
              </a:rPr>
              <a:t> I dodawał r</a:t>
            </a:r>
            <a:r>
              <a:rPr lang="pl-PL" altLang="pl-PL" sz="1800">
                <a:solidFill>
                  <a:srgbClr val="808080"/>
                </a:solidFill>
              </a:rPr>
              <a:t>ó</a:t>
            </a:r>
            <a:r>
              <a:rPr lang="pl-PL" altLang="pl-PL" sz="1800">
                <a:solidFill>
                  <a:srgbClr val="808080"/>
                </a:solidFill>
                <a:latin typeface="Arial Unicode MS" pitchFamily="34" charset="-128"/>
              </a:rPr>
              <a:t>wnież, że </a:t>
            </a:r>
            <a:r>
              <a:rPr lang="pl-PL" altLang="pl-PL" sz="1800">
                <a:solidFill>
                  <a:srgbClr val="808080"/>
                </a:solidFill>
              </a:rPr>
              <a:t>„</a:t>
            </a:r>
            <a:r>
              <a:rPr lang="pl-PL" altLang="pl-PL" sz="1800">
                <a:solidFill>
                  <a:srgbClr val="808080"/>
                </a:solidFill>
                <a:latin typeface="Arial Unicode MS" pitchFamily="34" charset="-128"/>
              </a:rPr>
              <a:t>ekonomista, kt</a:t>
            </a:r>
            <a:r>
              <a:rPr lang="pl-PL" altLang="pl-PL" sz="1800">
                <a:solidFill>
                  <a:srgbClr val="808080"/>
                </a:solidFill>
              </a:rPr>
              <a:t>ó</a:t>
            </a:r>
            <a:r>
              <a:rPr lang="pl-PL" altLang="pl-PL" sz="1800">
                <a:solidFill>
                  <a:srgbClr val="808080"/>
                </a:solidFill>
                <a:latin typeface="Arial Unicode MS" pitchFamily="34" charset="-128"/>
              </a:rPr>
              <a:t>ry jest jedynie ekonomistą, staje się szkodliwy i może stanowić prawdziwe niebezpieczeństwo.</a:t>
            </a:r>
            <a:r>
              <a:rPr lang="pl-PL" altLang="pl-PL" sz="1800">
                <a:solidFill>
                  <a:srgbClr val="808080"/>
                </a:solidFill>
              </a:rPr>
              <a:t>”</a:t>
            </a:r>
            <a:r>
              <a:rPr lang="pl-PL" altLang="pl-PL" sz="1800">
                <a:solidFill>
                  <a:srgbClr val="808080"/>
                </a:solidFill>
                <a:latin typeface="Arial Unicode MS" pitchFamily="34" charset="-128"/>
              </a:rPr>
              <a:t> (s.8)</a:t>
            </a:r>
            <a:endParaRPr lang="en-AU" altLang="pl-PL" sz="1800">
              <a:solidFill>
                <a:srgbClr val="808080"/>
              </a:solidFill>
              <a:latin typeface="Arial Unicode MS" pitchFamily="34" charset="-128"/>
            </a:endParaRPr>
          </a:p>
        </p:txBody>
      </p:sp>
      <p:sp>
        <p:nvSpPr>
          <p:cNvPr id="28676" name="Text Box 4">
            <a:extLst>
              <a:ext uri="{FF2B5EF4-FFF2-40B4-BE49-F238E27FC236}">
                <a16:creationId xmlns:a16="http://schemas.microsoft.com/office/drawing/2014/main" id="{3B807692-B2C5-70EB-51F1-1D98A75AB3C7}"/>
              </a:ext>
            </a:extLst>
          </p:cNvPr>
          <p:cNvSpPr txBox="1">
            <a:spLocks noChangeArrowheads="1"/>
          </p:cNvSpPr>
          <p:nvPr/>
        </p:nvSpPr>
        <p:spPr bwMode="auto">
          <a:xfrm>
            <a:off x="323850" y="6135688"/>
            <a:ext cx="64277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1600"/>
              <a:t> Edgar Morin, </a:t>
            </a:r>
            <a:r>
              <a:rPr lang="pl-PL" altLang="pl-PL" sz="1600" i="1"/>
              <a:t>La tête bien faite</a:t>
            </a:r>
            <a:r>
              <a:rPr lang="pl-PL" altLang="pl-PL" sz="1600"/>
              <a:t>, (Głowa dobrze zrobiona. Reforma edukacji i reforma myślenia) Seuil, Paris, 1999 </a:t>
            </a:r>
            <a:endParaRPr lang="en-AU" altLang="pl-PL"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55AFA8F-0D1A-0869-AADF-BD23C0ACC95D}"/>
              </a:ext>
            </a:extLst>
          </p:cNvPr>
          <p:cNvSpPr>
            <a:spLocks noGrp="1" noChangeArrowheads="1"/>
          </p:cNvSpPr>
          <p:nvPr>
            <p:ph type="title"/>
          </p:nvPr>
        </p:nvSpPr>
        <p:spPr>
          <a:xfrm>
            <a:off x="142875" y="579438"/>
            <a:ext cx="8229600" cy="1143000"/>
          </a:xfrm>
        </p:spPr>
        <p:txBody>
          <a:bodyPr/>
          <a:lstStyle/>
          <a:p>
            <a:pPr algn="l"/>
            <a:r>
              <a:rPr lang="pl-PL" altLang="pl-PL" sz="3600">
                <a:solidFill>
                  <a:schemeClr val="accent2"/>
                </a:solidFill>
              </a:rPr>
              <a:t>Edgar Morin: „Głowa </a:t>
            </a:r>
            <a:br>
              <a:rPr lang="pl-PL" altLang="pl-PL" sz="3600">
                <a:solidFill>
                  <a:schemeClr val="accent2"/>
                </a:solidFill>
              </a:rPr>
            </a:br>
            <a:r>
              <a:rPr lang="pl-PL" altLang="pl-PL" sz="3600">
                <a:solidFill>
                  <a:schemeClr val="accent2"/>
                </a:solidFill>
              </a:rPr>
              <a:t>dobrze zrobiona”:</a:t>
            </a:r>
            <a:br>
              <a:rPr lang="pl-PL" altLang="pl-PL" sz="3600">
                <a:solidFill>
                  <a:schemeClr val="accent2"/>
                </a:solidFill>
              </a:rPr>
            </a:br>
            <a:r>
              <a:rPr lang="pl-PL" altLang="pl-PL" sz="3600">
                <a:solidFill>
                  <a:schemeClr val="accent2"/>
                </a:solidFill>
              </a:rPr>
              <a:t>wieża Babel wiedzy</a:t>
            </a:r>
            <a:r>
              <a:rPr lang="pl-PL" altLang="pl-PL" sz="4000"/>
              <a:t> </a:t>
            </a:r>
            <a:endParaRPr lang="en-AU" altLang="pl-PL" sz="4000"/>
          </a:p>
        </p:txBody>
      </p:sp>
      <p:sp>
        <p:nvSpPr>
          <p:cNvPr id="9219" name="Text Box 3">
            <a:extLst>
              <a:ext uri="{FF2B5EF4-FFF2-40B4-BE49-F238E27FC236}">
                <a16:creationId xmlns:a16="http://schemas.microsoft.com/office/drawing/2014/main" id="{256B70E9-196B-892B-7468-993E79F0769A}"/>
              </a:ext>
            </a:extLst>
          </p:cNvPr>
          <p:cNvSpPr txBox="1">
            <a:spLocks noChangeArrowheads="1"/>
          </p:cNvSpPr>
          <p:nvPr/>
        </p:nvSpPr>
        <p:spPr bwMode="auto">
          <a:xfrm>
            <a:off x="187325" y="6213475"/>
            <a:ext cx="8893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1600"/>
              <a:t> Edgar Morin, </a:t>
            </a:r>
            <a:r>
              <a:rPr lang="pl-PL" altLang="pl-PL" sz="1600" i="1"/>
              <a:t>La tête bien faite</a:t>
            </a:r>
            <a:r>
              <a:rPr lang="pl-PL" altLang="pl-PL" sz="1600"/>
              <a:t>, (Głowa dobrze zrobiona. Reforma edukacji i reforma myślenia) Seuil, Paris, 1999, wyd. włoskie Raffaello Cortina, Milano, 2000, str. 9 (tłum. GK) </a:t>
            </a:r>
            <a:endParaRPr lang="en-AU" altLang="pl-PL" sz="1600"/>
          </a:p>
        </p:txBody>
      </p:sp>
      <p:pic>
        <p:nvPicPr>
          <p:cNvPr id="9220" name="Picture 4">
            <a:extLst>
              <a:ext uri="{FF2B5EF4-FFF2-40B4-BE49-F238E27FC236}">
                <a16:creationId xmlns:a16="http://schemas.microsoft.com/office/drawing/2014/main" id="{58020AA3-A2EC-8A63-7CDC-D048A8DEF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0350"/>
            <a:ext cx="4392613" cy="3213100"/>
          </a:xfrm>
          <a:prstGeom prst="rect">
            <a:avLst/>
          </a:prstGeom>
          <a:noFill/>
          <a:extLst>
            <a:ext uri="{909E8E84-426E-40DD-AFC4-6F175D3DCCD1}">
              <a14:hiddenFill xmlns:a14="http://schemas.microsoft.com/office/drawing/2010/main">
                <a:solidFill>
                  <a:srgbClr val="FFFFFF"/>
                </a:solidFill>
              </a14:hiddenFill>
            </a:ext>
          </a:extLst>
        </p:spPr>
      </p:pic>
      <p:sp>
        <p:nvSpPr>
          <p:cNvPr id="9221" name="Text Box 5">
            <a:extLst>
              <a:ext uri="{FF2B5EF4-FFF2-40B4-BE49-F238E27FC236}">
                <a16:creationId xmlns:a16="http://schemas.microsoft.com/office/drawing/2014/main" id="{15B945B5-8DBE-6E15-401C-FDDB998A2046}"/>
              </a:ext>
            </a:extLst>
          </p:cNvPr>
          <p:cNvSpPr txBox="1">
            <a:spLocks noChangeArrowheads="1"/>
          </p:cNvSpPr>
          <p:nvPr/>
        </p:nvSpPr>
        <p:spPr bwMode="auto">
          <a:xfrm>
            <a:off x="0" y="3448050"/>
            <a:ext cx="889317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pl-PL" altLang="pl-PL"/>
              <a:t>„Bezustanne narastanie wiedzy buduje gigantyczną wieżę Babel, hałaśliwą wieloma, niezgodnymi językami. Wieża góruje na nami, bo my nie jesteśmy w stanie górować nad naszą wiedzą. Eliot pisał: </a:t>
            </a:r>
            <a:r>
              <a:rPr lang="pl-PL" altLang="pl-PL" b="1"/>
              <a:t>Gdzie jest wiedza, którą gubimy w informacji?</a:t>
            </a:r>
          </a:p>
          <a:p>
            <a:pPr>
              <a:lnSpc>
                <a:spcPct val="90000"/>
              </a:lnSpc>
              <a:spcBef>
                <a:spcPct val="20000"/>
              </a:spcBef>
            </a:pPr>
            <a:r>
              <a:rPr lang="pl-PL" altLang="pl-PL"/>
              <a:t>Co więcej, wiedze fragmentaryczne służy jedynie zastosowaniom technicznym. Nie potrafią łączyć się, aby stać się pożywką dla myśli, która potrafi rozważać sytuację człowieka, w łonie życia, na Ziemi, na świecie, i która potrafi sprostać wielkim wyznaniom naszych czasów.</a:t>
            </a:r>
          </a:p>
          <a:p>
            <a:pPr>
              <a:lnSpc>
                <a:spcPct val="90000"/>
              </a:lnSpc>
              <a:spcBef>
                <a:spcPct val="20000"/>
              </a:spcBef>
            </a:pPr>
            <a:r>
              <a:rPr lang="pl-PL" altLang="pl-PL"/>
              <a:t>Nie jesteśmy w stanie zintegrować naszej wiedzy, aby ukierunkować nasze życie. Z tego wynika sens drugiego zdania Eliota: </a:t>
            </a:r>
            <a:r>
              <a:rPr lang="pl-PL" altLang="pl-PL" b="1"/>
              <a:t>Gdzie mądrość, którą gubimy w wiedzy? </a:t>
            </a:r>
            <a:endParaRPr lang="en-AU" altLang="pl-PL"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0D522C25-EE95-8F47-3E5C-B7B39E88F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a:extLst>
              <a:ext uri="{FF2B5EF4-FFF2-40B4-BE49-F238E27FC236}">
                <a16:creationId xmlns:a16="http://schemas.microsoft.com/office/drawing/2014/main" id="{2EF91DAC-A8CC-4E14-EE8C-2BED9DFF6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a:extLst>
              <a:ext uri="{FF2B5EF4-FFF2-40B4-BE49-F238E27FC236}">
                <a16:creationId xmlns:a16="http://schemas.microsoft.com/office/drawing/2014/main" id="{B48F3229-3183-9BD1-C696-E2F2161C06DA}"/>
              </a:ext>
            </a:extLst>
          </p:cNvPr>
          <p:cNvSpPr>
            <a:spLocks noChangeArrowheads="1"/>
          </p:cNvSpPr>
          <p:nvPr/>
        </p:nvSpPr>
        <p:spPr bwMode="auto">
          <a:xfrm>
            <a:off x="530225" y="4797425"/>
            <a:ext cx="8613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l-PL" altLang="pl-PL"/>
              <a:t>(a) Zasada hyper-konstruktywizmu przypomina dojście do chaty przez pomost zbudowany na palach. (b) W neolicie wbijanie pali w dno jeziora i konstruowanie na niej chat było sposobem na zapewnienie osadzie bezpieczeństwa (Lago di Ledro, Trentino, foto MK). </a:t>
            </a:r>
          </a:p>
        </p:txBody>
      </p:sp>
      <p:sp>
        <p:nvSpPr>
          <p:cNvPr id="36869" name="Rectangle 5">
            <a:extLst>
              <a:ext uri="{FF2B5EF4-FFF2-40B4-BE49-F238E27FC236}">
                <a16:creationId xmlns:a16="http://schemas.microsoft.com/office/drawing/2014/main" id="{B0F677A7-65C3-871D-8377-E96C16F8F90F}"/>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l-PL" altLang="pl-PL" sz="3600" dirty="0">
                <a:solidFill>
                  <a:schemeClr val="hlink"/>
                </a:solidFill>
              </a:rPr>
              <a:t>Strategie dydaktyczne na XXI wiek: </a:t>
            </a:r>
            <a:r>
              <a:rPr lang="pl-PL" altLang="pl-PL" sz="3600" dirty="0" err="1">
                <a:solidFill>
                  <a:schemeClr val="hlink"/>
                </a:solidFill>
              </a:rPr>
              <a:t>Hyper</a:t>
            </a:r>
            <a:r>
              <a:rPr lang="pl-PL" altLang="pl-PL" sz="3600" dirty="0">
                <a:solidFill>
                  <a:schemeClr val="hlink"/>
                </a:solidFill>
              </a:rPr>
              <a:t>-konstruktywizm</a:t>
            </a:r>
            <a:endParaRPr lang="en-US" altLang="pl-PL" sz="3600" dirty="0">
              <a:solidFill>
                <a:schemeClr val="hlink"/>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ytuł 1">
            <a:extLst>
              <a:ext uri="{FF2B5EF4-FFF2-40B4-BE49-F238E27FC236}">
                <a16:creationId xmlns:a16="http://schemas.microsoft.com/office/drawing/2014/main" id="{7EBD2FDB-C9B7-A8EB-E6DB-5AD85EF54F85}"/>
              </a:ext>
            </a:extLst>
          </p:cNvPr>
          <p:cNvSpPr>
            <a:spLocks noGrp="1"/>
          </p:cNvSpPr>
          <p:nvPr>
            <p:ph type="ctrTitle"/>
          </p:nvPr>
        </p:nvSpPr>
        <p:spPr>
          <a:xfrm>
            <a:off x="250825" y="283649"/>
            <a:ext cx="8424863" cy="1470025"/>
          </a:xfrm>
        </p:spPr>
        <p:txBody>
          <a:bodyPr/>
          <a:lstStyle/>
          <a:p>
            <a:r>
              <a:rPr lang="pl-PL" altLang="pl-PL" sz="3600" dirty="0" err="1">
                <a:solidFill>
                  <a:schemeClr val="hlink"/>
                </a:solidFill>
              </a:rPr>
              <a:t>Hyper</a:t>
            </a:r>
            <a:r>
              <a:rPr lang="pl-PL" altLang="pl-PL" sz="3600" dirty="0">
                <a:solidFill>
                  <a:schemeClr val="hlink"/>
                </a:solidFill>
              </a:rPr>
              <a:t>-konstruktywizm</a:t>
            </a:r>
            <a:endParaRPr lang="en-AU" altLang="pl-PL" sz="3600" dirty="0">
              <a:solidFill>
                <a:schemeClr val="hlink"/>
              </a:solidFill>
            </a:endParaRPr>
          </a:p>
        </p:txBody>
      </p:sp>
      <p:pic>
        <p:nvPicPr>
          <p:cNvPr id="16387" name="Picture 2">
            <a:extLst>
              <a:ext uri="{FF2B5EF4-FFF2-40B4-BE49-F238E27FC236}">
                <a16:creationId xmlns:a16="http://schemas.microsoft.com/office/drawing/2014/main" id="{72B27912-E7B1-DF0B-9066-962AAB40E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260350"/>
            <a:ext cx="67357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a:extLst>
              <a:ext uri="{FF2B5EF4-FFF2-40B4-BE49-F238E27FC236}">
                <a16:creationId xmlns:a16="http://schemas.microsoft.com/office/drawing/2014/main" id="{5081F0A8-255A-E344-637C-38F0FDFFF624}"/>
              </a:ext>
            </a:extLst>
          </p:cNvPr>
          <p:cNvSpPr>
            <a:spLocks/>
          </p:cNvSpPr>
          <p:nvPr/>
        </p:nvSpPr>
        <p:spPr bwMode="auto">
          <a:xfrm>
            <a:off x="250825" y="1844675"/>
            <a:ext cx="88931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pPr>
            <a:r>
              <a:rPr lang="pl-PL" altLang="pl-PL" sz="2400"/>
              <a:t>Wiadomości są powszechnie dostępne</a:t>
            </a:r>
          </a:p>
          <a:p>
            <a:pPr>
              <a:lnSpc>
                <a:spcPct val="90000"/>
              </a:lnSpc>
            </a:pPr>
            <a:r>
              <a:rPr lang="pl-PL" altLang="pl-PL" sz="2400"/>
              <a:t>Sumę wiedzy indywidualnej uważamy za dane wyjściowe</a:t>
            </a:r>
          </a:p>
          <a:p>
            <a:pPr>
              <a:lnSpc>
                <a:spcPct val="90000"/>
              </a:lnSpc>
            </a:pPr>
            <a:r>
              <a:rPr lang="pl-PL" altLang="pl-PL" sz="2400"/>
              <a:t>Nauczyciel definiuje (w sposób ukryty) cel poznawczy dla danej grupy wiekowej</a:t>
            </a:r>
          </a:p>
          <a:p>
            <a:pPr>
              <a:lnSpc>
                <a:spcPct val="90000"/>
              </a:lnSpc>
            </a:pPr>
            <a:r>
              <a:rPr lang="pl-PL" altLang="pl-PL" sz="2400"/>
              <a:t>Cel poznawczy odpowiada na określoną </a:t>
            </a:r>
            <a:r>
              <a:rPr lang="pl-PL" altLang="pl-PL" sz="2400" i="1"/>
              <a:t>kategorię </a:t>
            </a:r>
            <a:r>
              <a:rPr lang="pl-PL" altLang="pl-PL" sz="2400"/>
              <a:t>pojęciową</a:t>
            </a:r>
          </a:p>
          <a:p>
            <a:pPr>
              <a:lnSpc>
                <a:spcPct val="90000"/>
              </a:lnSpc>
            </a:pPr>
            <a:r>
              <a:rPr lang="pl-PL" altLang="pl-PL" sz="2400"/>
              <a:t>Kategorię tę nauczyciel </a:t>
            </a:r>
            <a:r>
              <a:rPr lang="pl-PL" altLang="pl-PL" sz="2400" i="1"/>
              <a:t>wywołuje</a:t>
            </a:r>
            <a:r>
              <a:rPr lang="pl-PL" altLang="pl-PL" sz="2400"/>
              <a:t> u odbiorcy</a:t>
            </a:r>
          </a:p>
          <a:p>
            <a:pPr>
              <a:lnSpc>
                <a:spcPct val="90000"/>
              </a:lnSpc>
            </a:pPr>
            <a:r>
              <a:rPr lang="pl-PL" altLang="pl-PL" sz="2400"/>
              <a:t>W zależności od stanu wiedzy grupy odbiorców nauczyciel konstruuje ścieżkę przejścia do celu</a:t>
            </a:r>
          </a:p>
          <a:p>
            <a:pPr>
              <a:lnSpc>
                <a:spcPct val="90000"/>
              </a:lnSpc>
            </a:pPr>
            <a:r>
              <a:rPr lang="pl-PL" altLang="pl-PL" sz="2400"/>
              <a:t>W konstruowaniu ścieżki dojścia nauczyciel opiera się na wiedzy dostępnej w grupie i na doświadczeniach </a:t>
            </a:r>
            <a:r>
              <a:rPr lang="pl-PL" altLang="pl-PL" sz="2400" i="1"/>
              <a:t>ad hoc</a:t>
            </a:r>
            <a:r>
              <a:rPr lang="pl-PL" altLang="pl-PL"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 calcmode="lin" valueType="num">
                                      <p:cBhvr additive="base">
                                        <p:cTn id="7" dur="10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63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6390">
                                            <p:txEl>
                                              <p:pRg st="1" end="1"/>
                                            </p:txEl>
                                          </p:spTgt>
                                        </p:tgtEl>
                                        <p:attrNameLst>
                                          <p:attrName>style.visibility</p:attrName>
                                        </p:attrNameLst>
                                      </p:cBhvr>
                                      <p:to>
                                        <p:strVal val="visible"/>
                                      </p:to>
                                    </p:set>
                                    <p:anim calcmode="lin" valueType="num">
                                      <p:cBhvr additive="base">
                                        <p:cTn id="13" dur="1000" fill="hold"/>
                                        <p:tgtEl>
                                          <p:spTgt spid="16390">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63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16390">
                                            <p:txEl>
                                              <p:pRg st="2" end="2"/>
                                            </p:txEl>
                                          </p:spTgt>
                                        </p:tgtEl>
                                        <p:attrNameLst>
                                          <p:attrName>style.visibility</p:attrName>
                                        </p:attrNameLst>
                                      </p:cBhvr>
                                      <p:to>
                                        <p:strVal val="visible"/>
                                      </p:to>
                                    </p:set>
                                    <p:anim calcmode="lin" valueType="num">
                                      <p:cBhvr additive="base">
                                        <p:cTn id="19" dur="1000" fill="hold"/>
                                        <p:tgtEl>
                                          <p:spTgt spid="16390">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63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16390">
                                            <p:txEl>
                                              <p:pRg st="3" end="3"/>
                                            </p:txEl>
                                          </p:spTgt>
                                        </p:tgtEl>
                                        <p:attrNameLst>
                                          <p:attrName>style.visibility</p:attrName>
                                        </p:attrNameLst>
                                      </p:cBhvr>
                                      <p:to>
                                        <p:strVal val="visible"/>
                                      </p:to>
                                    </p:set>
                                    <p:anim calcmode="lin" valueType="num">
                                      <p:cBhvr additive="base">
                                        <p:cTn id="25" dur="1000" fill="hold"/>
                                        <p:tgtEl>
                                          <p:spTgt spid="16390">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63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16390">
                                            <p:txEl>
                                              <p:pRg st="4" end="4"/>
                                            </p:txEl>
                                          </p:spTgt>
                                        </p:tgtEl>
                                        <p:attrNameLst>
                                          <p:attrName>style.visibility</p:attrName>
                                        </p:attrNameLst>
                                      </p:cBhvr>
                                      <p:to>
                                        <p:strVal val="visible"/>
                                      </p:to>
                                    </p:set>
                                    <p:anim calcmode="lin" valueType="num">
                                      <p:cBhvr additive="base">
                                        <p:cTn id="31" dur="1000" fill="hold"/>
                                        <p:tgtEl>
                                          <p:spTgt spid="16390">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63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nodeType="clickEffect">
                                  <p:stCondLst>
                                    <p:cond delay="0"/>
                                  </p:stCondLst>
                                  <p:childTnLst>
                                    <p:set>
                                      <p:cBhvr>
                                        <p:cTn id="36" dur="1" fill="hold">
                                          <p:stCondLst>
                                            <p:cond delay="0"/>
                                          </p:stCondLst>
                                        </p:cTn>
                                        <p:tgtEl>
                                          <p:spTgt spid="16390">
                                            <p:txEl>
                                              <p:pRg st="5" end="5"/>
                                            </p:txEl>
                                          </p:spTgt>
                                        </p:tgtEl>
                                        <p:attrNameLst>
                                          <p:attrName>style.visibility</p:attrName>
                                        </p:attrNameLst>
                                      </p:cBhvr>
                                      <p:to>
                                        <p:strVal val="visible"/>
                                      </p:to>
                                    </p:set>
                                    <p:anim calcmode="lin" valueType="num">
                                      <p:cBhvr additive="base">
                                        <p:cTn id="37" dur="1000" fill="hold"/>
                                        <p:tgtEl>
                                          <p:spTgt spid="16390">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63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nodeType="clickEffect">
                                  <p:stCondLst>
                                    <p:cond delay="0"/>
                                  </p:stCondLst>
                                  <p:childTnLst>
                                    <p:set>
                                      <p:cBhvr>
                                        <p:cTn id="42" dur="1" fill="hold">
                                          <p:stCondLst>
                                            <p:cond delay="0"/>
                                          </p:stCondLst>
                                        </p:cTn>
                                        <p:tgtEl>
                                          <p:spTgt spid="16390">
                                            <p:txEl>
                                              <p:pRg st="6" end="6"/>
                                            </p:txEl>
                                          </p:spTgt>
                                        </p:tgtEl>
                                        <p:attrNameLst>
                                          <p:attrName>style.visibility</p:attrName>
                                        </p:attrNameLst>
                                      </p:cBhvr>
                                      <p:to>
                                        <p:strVal val="visible"/>
                                      </p:to>
                                    </p:set>
                                    <p:anim calcmode="lin" valueType="num">
                                      <p:cBhvr additive="base">
                                        <p:cTn id="43" dur="1000" fill="hold"/>
                                        <p:tgtEl>
                                          <p:spTgt spid="16390">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639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25A6E7-5CE7-66EC-25D7-52DF7A64320E}"/>
              </a:ext>
            </a:extLst>
          </p:cNvPr>
          <p:cNvSpPr>
            <a:spLocks noGrp="1" noChangeArrowheads="1"/>
          </p:cNvSpPr>
          <p:nvPr>
            <p:ph type="title"/>
          </p:nvPr>
        </p:nvSpPr>
        <p:spPr>
          <a:xfrm>
            <a:off x="395288" y="-185738"/>
            <a:ext cx="8229600" cy="1143001"/>
          </a:xfrm>
        </p:spPr>
        <p:txBody>
          <a:bodyPr/>
          <a:lstStyle/>
          <a:p>
            <a:pPr eaLnBrk="1" hangingPunct="1"/>
            <a:r>
              <a:rPr lang="pl-PL" altLang="it-IT" sz="3600">
                <a:ea typeface="Arial Unicode MS" pitchFamily="34" charset="-128"/>
              </a:rPr>
              <a:t>Ockham: koniec scholastyki</a:t>
            </a:r>
            <a:endParaRPr lang="en-AU" altLang="it-IT" sz="3600">
              <a:ea typeface="Arial Unicode MS" pitchFamily="34" charset="-128"/>
            </a:endParaRPr>
          </a:p>
        </p:txBody>
      </p:sp>
      <p:sp>
        <p:nvSpPr>
          <p:cNvPr id="4099" name="Rectangle 3">
            <a:extLst>
              <a:ext uri="{FF2B5EF4-FFF2-40B4-BE49-F238E27FC236}">
                <a16:creationId xmlns:a16="http://schemas.microsoft.com/office/drawing/2014/main" id="{7A8A9E7C-1037-BABE-3BCB-0F5CF9A9BBCA}"/>
              </a:ext>
            </a:extLst>
          </p:cNvPr>
          <p:cNvSpPr>
            <a:spLocks noGrp="1" noChangeArrowheads="1"/>
          </p:cNvSpPr>
          <p:nvPr>
            <p:ph type="body" idx="1"/>
          </p:nvPr>
        </p:nvSpPr>
        <p:spPr>
          <a:xfrm>
            <a:off x="250825" y="692150"/>
            <a:ext cx="8713788" cy="6696075"/>
          </a:xfrm>
        </p:spPr>
        <p:txBody>
          <a:bodyPr/>
          <a:lstStyle/>
          <a:p>
            <a:pPr eaLnBrk="1" hangingPunct="1">
              <a:buFontTx/>
              <a:buNone/>
            </a:pPr>
            <a:r>
              <a:rPr lang="pl-PL" altLang="it-IT" sz="1900" dirty="0">
                <a:ea typeface="Arial Unicode MS" pitchFamily="34" charset="-128"/>
              </a:rPr>
              <a:t>„Wilhelm Ockham jest ostatnim wielkim uczonym Scholastyki, a jednocześnie pierwszym filozofem czasów współczesnych.* </a:t>
            </a:r>
          </a:p>
          <a:p>
            <a:pPr eaLnBrk="1" hangingPunct="1">
              <a:buFontTx/>
              <a:buNone/>
            </a:pPr>
            <a:r>
              <a:rPr lang="pl-PL" altLang="it-IT" sz="1900" dirty="0">
                <a:ea typeface="Arial Unicode MS" pitchFamily="34" charset="-128"/>
              </a:rPr>
              <a:t>Zasadniczy problem, którym zajęła się Scholastyka [od Abelarda, Avicenny, </a:t>
            </a:r>
            <a:r>
              <a:rPr lang="pl-PL" altLang="it-IT" sz="1900" dirty="0" err="1">
                <a:ea typeface="Arial Unicode MS" pitchFamily="34" charset="-128"/>
              </a:rPr>
              <a:t>Avveroa</a:t>
            </a:r>
            <a:r>
              <a:rPr lang="pl-PL" altLang="it-IT" sz="1900" dirty="0">
                <a:ea typeface="Arial Unicode MS" pitchFamily="34" charset="-128"/>
              </a:rPr>
              <a:t>, Alberta], było poszukiwanie </a:t>
            </a:r>
            <a:r>
              <a:rPr lang="pl-PL" altLang="it-IT" sz="1900" dirty="0" err="1">
                <a:ea typeface="Arial Unicode MS" pitchFamily="34" charset="-128"/>
              </a:rPr>
              <a:t>współ</a:t>
            </a:r>
            <a:r>
              <a:rPr lang="pl-PL" altLang="it-IT" sz="1900" dirty="0">
                <a:ea typeface="Arial Unicode MS" pitchFamily="34" charset="-128"/>
              </a:rPr>
              <a:t>-zbieżności między prawdą objawioną a refleksją filozoficzną. Ockham, jako pierwszy deklaruje, że te poszukiwania były/ mogą być bezowocne. Scholastyka średniowieczna zamyka swój cykl, zwracając filozofii jej autonomię w poszukiwaniu własnych tematów badawczych. ([1] str. 697)  </a:t>
            </a:r>
          </a:p>
          <a:p>
            <a:pPr eaLnBrk="1" hangingPunct="1">
              <a:buFontTx/>
              <a:buNone/>
            </a:pPr>
            <a:r>
              <a:rPr lang="pl-PL" altLang="it-IT" sz="1900" dirty="0">
                <a:ea typeface="Arial Unicode MS" pitchFamily="34" charset="-128"/>
              </a:rPr>
              <a:t>Metafizyka Ockhama zaczyna opierać się na empiryzmie, w tym na gramatyce jako przejawie logiki myślenia. Formułuje zasadę „oszczędności” bytów.</a:t>
            </a:r>
          </a:p>
          <a:p>
            <a:pPr eaLnBrk="1" hangingPunct="1">
              <a:buFontTx/>
              <a:buNone/>
            </a:pPr>
            <a:r>
              <a:rPr lang="pl-PL" altLang="it-IT" sz="1900" dirty="0">
                <a:ea typeface="Arial Unicode MS" pitchFamily="34" charset="-128"/>
              </a:rPr>
              <a:t>W temacie substancji, tak drogim Arystotelesowi, Ockham stwierdza, że możemy jedynie poznać zewnętrzne jej przejawy. [Dziś „substancja” jest słowem używanym w chemii, prawie nigdy w fizyce, i jeden raz w teologii...]</a:t>
            </a:r>
          </a:p>
          <a:p>
            <a:pPr eaLnBrk="1" hangingPunct="1">
              <a:buFontTx/>
              <a:buNone/>
            </a:pPr>
            <a:r>
              <a:rPr lang="pl-PL" altLang="it-IT" sz="1900" dirty="0">
                <a:ea typeface="Arial Unicode MS" pitchFamily="34" charset="-128"/>
              </a:rPr>
              <a:t>Ockham poddaje dyskusji pojęcie „przyczyny”, wskazując, że przyczyna i efekt to dwa zjawiska oddzielne. [W matematyce definiujemy przyczynę konieczną i przyczynę wystarczającą. Ale jest to stosunkowo proste jedynie w matematyce.] Dyskusją tą otwiera drogę dla Hume’a. (str. 693)   </a:t>
            </a:r>
          </a:p>
          <a:p>
            <a:pPr eaLnBrk="1" hangingPunct="1">
              <a:buFontTx/>
              <a:buNone/>
            </a:pPr>
            <a:r>
              <a:rPr lang="pl-PL" altLang="it-IT" sz="1900" dirty="0">
                <a:ea typeface="Arial Unicode MS" pitchFamily="34" charset="-128"/>
              </a:rPr>
              <a:t>*Pierwszym </a:t>
            </a:r>
            <a:r>
              <a:rPr lang="pl-PL" altLang="it-IT" sz="1900" i="1" dirty="0">
                <a:ea typeface="Arial Unicode MS" pitchFamily="34" charset="-128"/>
              </a:rPr>
              <a:t>naukowcem</a:t>
            </a:r>
            <a:r>
              <a:rPr lang="pl-PL" altLang="it-IT" sz="1900" dirty="0">
                <a:ea typeface="Arial Unicode MS" pitchFamily="34" charset="-128"/>
              </a:rPr>
              <a:t> czasów współczesnych jest, bez wątpienia, Kopernik</a:t>
            </a:r>
            <a:r>
              <a:rPr lang="pl-PL" altLang="it-IT" sz="2000" dirty="0">
                <a:ea typeface="Arial Unicode MS" pitchFamily="34" charset="-128"/>
              </a:rPr>
              <a:t>.</a:t>
            </a:r>
          </a:p>
          <a:p>
            <a:pPr eaLnBrk="1" hangingPunct="1">
              <a:buFontTx/>
              <a:buNone/>
            </a:pPr>
            <a:r>
              <a:rPr lang="pl-PL" altLang="it-IT" sz="1400" dirty="0">
                <a:ea typeface="Arial Unicode MS" pitchFamily="34" charset="-128"/>
              </a:rPr>
              <a:t>[1] N. </a:t>
            </a:r>
            <a:r>
              <a:rPr lang="pl-PL" altLang="it-IT" sz="1400" dirty="0" err="1">
                <a:ea typeface="Arial Unicode MS" pitchFamily="34" charset="-128"/>
              </a:rPr>
              <a:t>Abbagnano</a:t>
            </a:r>
            <a:r>
              <a:rPr lang="pl-PL" altLang="it-IT" sz="1400" dirty="0">
                <a:ea typeface="Arial Unicode MS" pitchFamily="34" charset="-128"/>
              </a:rPr>
              <a:t> &amp; G. </a:t>
            </a:r>
            <a:r>
              <a:rPr lang="pl-PL" altLang="it-IT" sz="1400" dirty="0" err="1">
                <a:ea typeface="Arial Unicode MS" pitchFamily="34" charset="-128"/>
              </a:rPr>
              <a:t>Fornero</a:t>
            </a:r>
            <a:r>
              <a:rPr lang="pl-PL" altLang="it-IT" sz="1400" dirty="0">
                <a:ea typeface="Arial Unicode MS" pitchFamily="34" charset="-128"/>
              </a:rPr>
              <a:t>, </a:t>
            </a:r>
            <a:r>
              <a:rPr lang="pl-PL" altLang="it-IT" sz="1400" i="1" dirty="0" err="1">
                <a:ea typeface="Arial Unicode MS" pitchFamily="34" charset="-128"/>
              </a:rPr>
              <a:t>Protagonisti</a:t>
            </a:r>
            <a:r>
              <a:rPr lang="pl-PL" altLang="it-IT" sz="1400" i="1" dirty="0">
                <a:ea typeface="Arial Unicode MS" pitchFamily="34" charset="-128"/>
              </a:rPr>
              <a:t> e </a:t>
            </a:r>
            <a:r>
              <a:rPr lang="pl-PL" altLang="it-IT" sz="1400" i="1" dirty="0" err="1">
                <a:ea typeface="Arial Unicode MS" pitchFamily="34" charset="-128"/>
              </a:rPr>
              <a:t>testi</a:t>
            </a:r>
            <a:r>
              <a:rPr lang="pl-PL" altLang="it-IT" sz="1400" i="1" dirty="0">
                <a:ea typeface="Arial Unicode MS" pitchFamily="34" charset="-128"/>
              </a:rPr>
              <a:t> </a:t>
            </a:r>
            <a:r>
              <a:rPr lang="pl-PL" altLang="it-IT" sz="1400" i="1" dirty="0" err="1">
                <a:ea typeface="Arial Unicode MS" pitchFamily="34" charset="-128"/>
              </a:rPr>
              <a:t>della</a:t>
            </a:r>
            <a:r>
              <a:rPr lang="pl-PL" altLang="it-IT" sz="1400" i="1" dirty="0">
                <a:ea typeface="Arial Unicode MS" pitchFamily="34" charset="-128"/>
              </a:rPr>
              <a:t> </a:t>
            </a:r>
            <a:r>
              <a:rPr lang="pl-PL" altLang="it-IT" sz="1400" i="1" dirty="0" err="1">
                <a:ea typeface="Arial Unicode MS" pitchFamily="34" charset="-128"/>
              </a:rPr>
              <a:t>filosofia</a:t>
            </a:r>
            <a:r>
              <a:rPr lang="pl-PL" altLang="it-IT" sz="1400" i="1" dirty="0">
                <a:ea typeface="Arial Unicode MS" pitchFamily="34" charset="-128"/>
              </a:rPr>
              <a:t>,</a:t>
            </a:r>
            <a:r>
              <a:rPr lang="pl-PL" altLang="it-IT" sz="1400" dirty="0">
                <a:ea typeface="Arial Unicode MS" pitchFamily="34" charset="-128"/>
              </a:rPr>
              <a:t> </a:t>
            </a:r>
            <a:r>
              <a:rPr lang="pl-PL" altLang="it-IT" sz="1400" dirty="0" err="1">
                <a:ea typeface="Arial Unicode MS" pitchFamily="34" charset="-128"/>
              </a:rPr>
              <a:t>Paravia</a:t>
            </a:r>
            <a:r>
              <a:rPr lang="pl-PL" altLang="it-IT" sz="1400" dirty="0">
                <a:ea typeface="Arial Unicode MS" pitchFamily="34" charset="-128"/>
              </a:rPr>
              <a:t>, </a:t>
            </a:r>
            <a:r>
              <a:rPr lang="pl-PL" altLang="it-IT" sz="1400" dirty="0" err="1">
                <a:ea typeface="Arial Unicode MS" pitchFamily="34" charset="-128"/>
              </a:rPr>
              <a:t>Torino</a:t>
            </a:r>
            <a:r>
              <a:rPr lang="pl-PL" altLang="it-IT" sz="1400" dirty="0">
                <a:ea typeface="Arial Unicode MS" pitchFamily="34" charset="-128"/>
              </a:rPr>
              <a:t>, 1996, </a:t>
            </a:r>
            <a:r>
              <a:rPr lang="pl-PL" altLang="it-IT" sz="1400" dirty="0" err="1">
                <a:ea typeface="Arial Unicode MS" pitchFamily="34" charset="-128"/>
              </a:rPr>
              <a:t>t.I</a:t>
            </a:r>
            <a:endParaRPr lang="en-AU" altLang="it-IT" sz="1400" dirty="0">
              <a:ea typeface="Arial Unicode MS"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a:extLst>
              <a:ext uri="{FF2B5EF4-FFF2-40B4-BE49-F238E27FC236}">
                <a16:creationId xmlns:a16="http://schemas.microsoft.com/office/drawing/2014/main" id="{2CD4DBF4-6017-92B7-BF41-7E0D8715E419}"/>
              </a:ext>
            </a:extLst>
          </p:cNvPr>
          <p:cNvGrpSpPr>
            <a:grpSpLocks/>
          </p:cNvGrpSpPr>
          <p:nvPr/>
        </p:nvGrpSpPr>
        <p:grpSpPr bwMode="auto">
          <a:xfrm>
            <a:off x="468313" y="1700213"/>
            <a:ext cx="8424862" cy="3600450"/>
            <a:chOff x="1417" y="2857"/>
            <a:chExt cx="7560" cy="3240"/>
          </a:xfrm>
        </p:grpSpPr>
        <p:pic>
          <p:nvPicPr>
            <p:cNvPr id="34819" name="Picture 3">
              <a:extLst>
                <a:ext uri="{FF2B5EF4-FFF2-40B4-BE49-F238E27FC236}">
                  <a16:creationId xmlns:a16="http://schemas.microsoft.com/office/drawing/2014/main" id="{412E661F-6CF4-9F9B-DF54-B71A61FD4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 y="2857"/>
              <a:ext cx="3870"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a:extLst>
                <a:ext uri="{FF2B5EF4-FFF2-40B4-BE49-F238E27FC236}">
                  <a16:creationId xmlns:a16="http://schemas.microsoft.com/office/drawing/2014/main" id="{1C8F9BCF-9ABE-5334-5C9C-11626CEC3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 y="2857"/>
              <a:ext cx="2505"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a:extLst>
                <a:ext uri="{FF2B5EF4-FFF2-40B4-BE49-F238E27FC236}">
                  <a16:creationId xmlns:a16="http://schemas.microsoft.com/office/drawing/2014/main" id="{A24BA742-43AC-5EF8-4FD5-E3FCB537B0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 y="5017"/>
              <a:ext cx="162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a:extLst>
                <a:ext uri="{FF2B5EF4-FFF2-40B4-BE49-F238E27FC236}">
                  <a16:creationId xmlns:a16="http://schemas.microsoft.com/office/drawing/2014/main" id="{B38A16D7-5645-3CFF-893C-AFD4924EF2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7" y="4117"/>
              <a:ext cx="1260"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3" name="Rectangle 7">
            <a:extLst>
              <a:ext uri="{FF2B5EF4-FFF2-40B4-BE49-F238E27FC236}">
                <a16:creationId xmlns:a16="http://schemas.microsoft.com/office/drawing/2014/main" id="{8A6C1B77-5F2F-30E0-B184-9230C0F778FA}"/>
              </a:ext>
            </a:extLst>
          </p:cNvPr>
          <p:cNvSpPr>
            <a:spLocks noGrp="1"/>
          </p:cNvSpPr>
          <p:nvPr>
            <p:ph type="title"/>
          </p:nvPr>
        </p:nvSpPr>
        <p:spPr>
          <a:xfrm>
            <a:off x="0" y="57151"/>
            <a:ext cx="9097962" cy="1143000"/>
          </a:xfrm>
        </p:spPr>
        <p:txBody>
          <a:bodyPr/>
          <a:lstStyle/>
          <a:p>
            <a:r>
              <a:rPr lang="pl-PL" altLang="pl-PL" sz="3200" dirty="0">
                <a:solidFill>
                  <a:schemeClr val="hlink"/>
                </a:solidFill>
              </a:rPr>
              <a:t>Strategie dydaktyczne na XXI wiek: </a:t>
            </a:r>
            <a:r>
              <a:rPr lang="pl-PL" altLang="pl-PL" sz="3200" dirty="0" err="1">
                <a:solidFill>
                  <a:schemeClr val="hlink"/>
                </a:solidFill>
              </a:rPr>
              <a:t>Neo</a:t>
            </a:r>
            <a:r>
              <a:rPr lang="pl-PL" altLang="pl-PL" sz="3200" dirty="0">
                <a:solidFill>
                  <a:schemeClr val="hlink"/>
                </a:solidFill>
              </a:rPr>
              <a:t>-realizm</a:t>
            </a:r>
            <a:r>
              <a:rPr lang="pl-PL" altLang="pl-PL" sz="3200" dirty="0"/>
              <a:t> </a:t>
            </a:r>
            <a:endParaRPr lang="en-US" altLang="pl-PL" sz="3200" dirty="0"/>
          </a:p>
        </p:txBody>
      </p:sp>
      <p:sp>
        <p:nvSpPr>
          <p:cNvPr id="34824" name="Text Box 8">
            <a:extLst>
              <a:ext uri="{FF2B5EF4-FFF2-40B4-BE49-F238E27FC236}">
                <a16:creationId xmlns:a16="http://schemas.microsoft.com/office/drawing/2014/main" id="{9D415563-6FD7-D04A-4616-DA9B2E7734CD}"/>
              </a:ext>
            </a:extLst>
          </p:cNvPr>
          <p:cNvSpPr txBox="1">
            <a:spLocks noChangeArrowheads="1"/>
          </p:cNvSpPr>
          <p:nvPr/>
        </p:nvSpPr>
        <p:spPr bwMode="auto">
          <a:xfrm>
            <a:off x="158750" y="5535613"/>
            <a:ext cx="864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pl-PL" sz="2400"/>
              <a:t>Wszystko, co można pokazać, należy pokazać, a nawet więcej</a:t>
            </a:r>
            <a:endParaRPr lang="en-US" altLang="pl-PL"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323528" y="0"/>
            <a:ext cx="8229600" cy="1143000"/>
          </a:xfrm>
        </p:spPr>
        <p:txBody>
          <a:bodyPr/>
          <a:lstStyle/>
          <a:p>
            <a:r>
              <a:rPr lang="pl-PL" sz="3000" dirty="0"/>
              <a:t>Wróćmy jeszcze do Poppera i empiryzmu…</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0" y="805410"/>
            <a:ext cx="9144000" cy="6401753"/>
          </a:xfrm>
          <a:prstGeom prst="rect">
            <a:avLst/>
          </a:prstGeom>
          <a:noFill/>
        </p:spPr>
        <p:txBody>
          <a:bodyPr wrap="square">
            <a:spAutoFit/>
          </a:bodyPr>
          <a:lstStyle/>
          <a:p>
            <a:pPr>
              <a:spcAft>
                <a:spcPts val="600"/>
              </a:spcAft>
            </a:pPr>
            <a:r>
              <a:rPr lang="pl-PL" sz="1900" dirty="0">
                <a:solidFill>
                  <a:schemeClr val="bg2">
                    <a:lumMod val="75000"/>
                  </a:schemeClr>
                </a:solidFill>
              </a:rPr>
              <a:t>powinniśmy odrzucać wszelkie zdania – w szczególności zdania o znaczeniu egzystencjalnym – jeśli nie są one dostatecznie uzasadnione, i przyjmować tylko te zdania, dla których mamy dostatecznie zweryfikowane dane, tj. te, które można udowodnić lub zweryfikować za pomocą danych zmysłowych.” (K. Popper, </a:t>
            </a:r>
            <a:r>
              <a:rPr lang="pl-PL" sz="1900" i="1" dirty="0">
                <a:solidFill>
                  <a:schemeClr val="bg2">
                    <a:lumMod val="75000"/>
                  </a:schemeClr>
                </a:solidFill>
              </a:rPr>
              <a:t>Wiedza obiektywna</a:t>
            </a:r>
            <a:r>
              <a:rPr lang="pl-PL" sz="1900" dirty="0">
                <a:solidFill>
                  <a:schemeClr val="bg2">
                    <a:lumMod val="75000"/>
                  </a:schemeClr>
                </a:solidFill>
              </a:rPr>
              <a:t>, PWN, 2012, str. 164)</a:t>
            </a:r>
          </a:p>
          <a:p>
            <a:pPr>
              <a:spcAft>
                <a:spcPts val="600"/>
              </a:spcAft>
            </a:pPr>
            <a:r>
              <a:rPr lang="pl-PL" sz="1900" dirty="0">
                <a:solidFill>
                  <a:schemeClr val="accent2"/>
                </a:solidFill>
              </a:rPr>
              <a:t>Tak, to prawda: kanon nauki to stwierdzenia, na dzień dzisiejszy, udowodnione według (aktualnie) obowiązującego paradygmatu [czyli metodologii] danej dziedziny naukowej. Inne są te paradygmaty w poszukiwaniu nowego gatunku żaby na Madagaskarze, inne w przypadku odkrycia bozonu </a:t>
            </a:r>
            <a:r>
              <a:rPr lang="pl-PL" sz="1900" dirty="0" err="1">
                <a:solidFill>
                  <a:schemeClr val="accent2"/>
                </a:solidFill>
              </a:rPr>
              <a:t>Higgsa</a:t>
            </a:r>
            <a:r>
              <a:rPr lang="pl-PL" sz="1900" dirty="0">
                <a:solidFill>
                  <a:schemeClr val="accent2"/>
                </a:solidFill>
              </a:rPr>
              <a:t> (tzw. „boskiej cząstki” w tytule książki W. </a:t>
            </a:r>
            <a:r>
              <a:rPr lang="pl-PL" sz="1900" dirty="0" err="1">
                <a:solidFill>
                  <a:schemeClr val="accent2"/>
                </a:solidFill>
              </a:rPr>
              <a:t>Ledermana</a:t>
            </a:r>
            <a:r>
              <a:rPr lang="pl-PL" sz="1900" dirty="0">
                <a:solidFill>
                  <a:schemeClr val="accent2"/>
                </a:solidFill>
              </a:rPr>
              <a:t>). </a:t>
            </a:r>
          </a:p>
          <a:p>
            <a:pPr>
              <a:spcAft>
                <a:spcPts val="600"/>
              </a:spcAft>
            </a:pPr>
            <a:r>
              <a:rPr lang="pl-PL" sz="1900" dirty="0">
                <a:solidFill>
                  <a:schemeClr val="tx2"/>
                </a:solidFill>
              </a:rPr>
              <a:t>„Stanowisko to można analizować na wiele różnych sposobów. Dosyć śmiałą analizę stanowiłby następujący ciąg równań lub równoważności, większość których ma poparcie w tekstach empiryków brytyjskich, a nawet Bertranda Russela.</a:t>
            </a:r>
          </a:p>
          <a:p>
            <a:pPr>
              <a:spcAft>
                <a:spcPts val="600"/>
              </a:spcAft>
            </a:pPr>
            <a:r>
              <a:rPr lang="pl-PL" sz="1900" i="1" dirty="0">
                <a:solidFill>
                  <a:schemeClr val="tx2"/>
                </a:solidFill>
              </a:rPr>
              <a:t>p </a:t>
            </a:r>
            <a:r>
              <a:rPr lang="pl-PL" sz="1900" dirty="0">
                <a:solidFill>
                  <a:schemeClr val="tx2"/>
                </a:solidFill>
              </a:rPr>
              <a:t>jest zweryfikowane lub udowodnione [?] przez doświadczenie zmysłowe, [czyli]       istnieją racje dostateczne lub dostatecznie udowodnione abyśmy </a:t>
            </a:r>
            <a:r>
              <a:rPr lang="pl-PL" sz="1900" i="1" dirty="0">
                <a:solidFill>
                  <a:schemeClr val="tx2"/>
                </a:solidFill>
              </a:rPr>
              <a:t>wierzyli</a:t>
            </a:r>
            <a:r>
              <a:rPr lang="pl-PL" sz="1900" dirty="0">
                <a:solidFill>
                  <a:schemeClr val="tx2"/>
                </a:solidFill>
              </a:rPr>
              <a:t> że </a:t>
            </a:r>
            <a:r>
              <a:rPr lang="pl-PL" sz="1900" i="1" dirty="0">
                <a:solidFill>
                  <a:schemeClr val="tx2"/>
                </a:solidFill>
              </a:rPr>
              <a:t>p</a:t>
            </a:r>
            <a:r>
              <a:rPr lang="pl-PL" sz="1900" dirty="0">
                <a:solidFill>
                  <a:schemeClr val="tx2"/>
                </a:solidFill>
              </a:rPr>
              <a:t>, [czyli] = wierzymy lub sądzimy albo twierdzimy, przyznajemy lub wiemy, że </a:t>
            </a:r>
            <a:r>
              <a:rPr lang="pl-PL" sz="1900" i="1" dirty="0">
                <a:solidFill>
                  <a:schemeClr val="tx2"/>
                </a:solidFill>
              </a:rPr>
              <a:t>p</a:t>
            </a:r>
            <a:r>
              <a:rPr lang="pl-PL" sz="1900" dirty="0">
                <a:solidFill>
                  <a:schemeClr val="tx2"/>
                </a:solidFill>
              </a:rPr>
              <a:t> jest prawdziwe, [czyli] = </a:t>
            </a:r>
            <a:r>
              <a:rPr lang="pl-PL" sz="1900" i="1" dirty="0">
                <a:solidFill>
                  <a:schemeClr val="tx2"/>
                </a:solidFill>
              </a:rPr>
              <a:t>p</a:t>
            </a:r>
            <a:r>
              <a:rPr lang="pl-PL" sz="1900" dirty="0">
                <a:solidFill>
                  <a:schemeClr val="tx2"/>
                </a:solidFill>
              </a:rPr>
              <a:t> jest prawdziwe, [czyli] = </a:t>
            </a:r>
            <a:r>
              <a:rPr lang="pl-PL" sz="1900" i="1" dirty="0">
                <a:solidFill>
                  <a:schemeClr val="tx2"/>
                </a:solidFill>
              </a:rPr>
              <a:t>p</a:t>
            </a:r>
            <a:r>
              <a:rPr lang="pl-PL" sz="1900" dirty="0">
                <a:solidFill>
                  <a:schemeClr val="tx2"/>
                </a:solidFill>
              </a:rPr>
              <a:t>.”</a:t>
            </a:r>
            <a:endParaRPr lang="pl-PL" sz="1900" i="1" dirty="0">
              <a:solidFill>
                <a:schemeClr val="tx2"/>
              </a:solidFill>
            </a:endParaRPr>
          </a:p>
          <a:p>
            <a:pPr>
              <a:spcAft>
                <a:spcPts val="600"/>
              </a:spcAft>
            </a:pPr>
            <a:r>
              <a:rPr lang="pl-PL" sz="1900" dirty="0">
                <a:solidFill>
                  <a:schemeClr val="accent2"/>
                </a:solidFill>
              </a:rPr>
              <a:t>Niby dowód, ale jak w każdym ludzkim rozumowaniu, musi zawierać </a:t>
            </a:r>
            <a:r>
              <a:rPr lang="pl-PL" sz="1900" b="1" dirty="0">
                <a:solidFill>
                  <a:schemeClr val="accent2"/>
                </a:solidFill>
              </a:rPr>
              <a:t>„wierzymy” </a:t>
            </a:r>
            <a:endParaRPr lang="pl-PL" sz="1900" b="1" i="1" dirty="0">
              <a:solidFill>
                <a:schemeClr val="accent2"/>
              </a:solidFill>
            </a:endParaRPr>
          </a:p>
          <a:p>
            <a:pPr>
              <a:spcAft>
                <a:spcPts val="600"/>
              </a:spcAft>
            </a:pPr>
            <a:r>
              <a:rPr lang="pl-PL" sz="1900" dirty="0">
                <a:solidFill>
                  <a:schemeClr val="bg2">
                    <a:lumMod val="75000"/>
                  </a:schemeClr>
                </a:solidFill>
              </a:rPr>
              <a:t>(K. Popper, </a:t>
            </a:r>
            <a:r>
              <a:rPr lang="pl-PL" sz="1900" i="1" dirty="0">
                <a:solidFill>
                  <a:schemeClr val="bg2">
                    <a:lumMod val="75000"/>
                  </a:schemeClr>
                </a:solidFill>
              </a:rPr>
              <a:t>Wiedza obiektywna</a:t>
            </a:r>
            <a:r>
              <a:rPr lang="pl-PL" sz="1900" dirty="0">
                <a:solidFill>
                  <a:schemeClr val="bg2">
                    <a:lumMod val="75000"/>
                  </a:schemeClr>
                </a:solidFill>
              </a:rPr>
              <a:t>, PWN, 2012, str. 165)</a:t>
            </a:r>
            <a:endParaRPr lang="pl-PL" sz="1900" dirty="0">
              <a:solidFill>
                <a:schemeClr val="accent2"/>
              </a:solidFill>
            </a:endParaRPr>
          </a:p>
          <a:p>
            <a:pPr>
              <a:spcAft>
                <a:spcPts val="600"/>
              </a:spcAft>
            </a:pPr>
            <a:endParaRPr lang="pl-PL" sz="1900" dirty="0">
              <a:solidFill>
                <a:schemeClr val="accent2"/>
              </a:solidFill>
            </a:endParaRPr>
          </a:p>
        </p:txBody>
      </p:sp>
    </p:spTree>
    <p:extLst>
      <p:ext uri="{BB962C8B-B14F-4D97-AF65-F5344CB8AC3E}">
        <p14:creationId xmlns:p14="http://schemas.microsoft.com/office/powerpoint/2010/main" val="1016142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323528" y="0"/>
            <a:ext cx="8229600" cy="1143000"/>
          </a:xfrm>
        </p:spPr>
        <p:txBody>
          <a:bodyPr/>
          <a:lstStyle/>
          <a:p>
            <a:r>
              <a:rPr lang="pl-PL" sz="3000" dirty="0"/>
              <a:t>Wróćmy jeszcze do Poppera i empiryzmu…</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0" y="805410"/>
            <a:ext cx="9144000" cy="6247864"/>
          </a:xfrm>
          <a:prstGeom prst="rect">
            <a:avLst/>
          </a:prstGeom>
          <a:noFill/>
        </p:spPr>
        <p:txBody>
          <a:bodyPr wrap="square">
            <a:spAutoFit/>
          </a:bodyPr>
          <a:lstStyle/>
          <a:p>
            <a:pPr>
              <a:spcAft>
                <a:spcPts val="600"/>
              </a:spcAft>
            </a:pPr>
            <a:r>
              <a:rPr lang="pl-PL" sz="1900" dirty="0">
                <a:solidFill>
                  <a:schemeClr val="tx2"/>
                </a:solidFill>
              </a:rPr>
              <a:t>„Cechy takiego stanowiska, które utożsamia </a:t>
            </a:r>
            <a:r>
              <a:rPr lang="pl-PL" sz="1900" i="1" dirty="0">
                <a:solidFill>
                  <a:schemeClr val="tx2"/>
                </a:solidFill>
              </a:rPr>
              <a:t>dowód</a:t>
            </a:r>
            <a:r>
              <a:rPr lang="pl-PL" sz="1900" dirty="0">
                <a:solidFill>
                  <a:schemeClr val="tx2"/>
                </a:solidFill>
              </a:rPr>
              <a:t> czy uzasadnienie z twierdzeniem </a:t>
            </a:r>
            <a:r>
              <a:rPr lang="pl-PL" sz="1900" i="1" dirty="0">
                <a:solidFill>
                  <a:schemeClr val="tx2"/>
                </a:solidFill>
              </a:rPr>
              <a:t>do udowodnienia, </a:t>
            </a:r>
            <a:r>
              <a:rPr lang="pl-PL" sz="1900" dirty="0">
                <a:solidFill>
                  <a:schemeClr val="tx2"/>
                </a:solidFill>
              </a:rPr>
              <a:t>jest to, że każdy, kto je podtrzymuje, musi odrzucać prawo wyłączonego środka.</a:t>
            </a:r>
          </a:p>
          <a:p>
            <a:pPr marL="0" marR="0" lvl="0" indent="0" algn="l" defTabSz="914400" rtl="0" eaLnBrk="0" fontAlgn="base" latinLnBrk="0" hangingPunct="0">
              <a:lnSpc>
                <a:spcPct val="100000"/>
              </a:lnSpc>
              <a:spcBef>
                <a:spcPct val="0"/>
              </a:spcBef>
              <a:spcAft>
                <a:spcPts val="600"/>
              </a:spcAft>
              <a:buClrTx/>
              <a:buSzTx/>
              <a:buFontTx/>
              <a:buNone/>
              <a:tabLst/>
            </a:pPr>
            <a:r>
              <a:rPr lang="pl-PL" dirty="0">
                <a:solidFill>
                  <a:schemeClr val="tx2"/>
                </a:solidFill>
              </a:rPr>
              <a:t>[</a:t>
            </a:r>
            <a:r>
              <a:rPr kumimoji="0" lang="pl-PL" altLang="pl-PL" b="1" i="0" u="none" strike="noStrike" cap="none" normalizeH="0" baseline="0" dirty="0">
                <a:ln>
                  <a:noFill/>
                </a:ln>
                <a:solidFill>
                  <a:srgbClr val="202122"/>
                </a:solidFill>
                <a:effectLst/>
                <a:latin typeface="Arial" panose="020B0604020202020204" pitchFamily="34" charset="0"/>
                <a:cs typeface="Arial" panose="020B0604020202020204" pitchFamily="34" charset="0"/>
              </a:rPr>
              <a:t>Prawo wyłączonego środka</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Łacina"/>
              </a:rPr>
              <a:t>łac.</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pl-PL" altLang="pl-PL"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tertium</a:t>
            </a:r>
            <a:r>
              <a:rPr kumimoji="0" lang="pl-PL" altLang="pl-PL" b="0" i="1" u="none" strike="noStrike" cap="none" normalizeH="0" baseline="0" dirty="0">
                <a:ln>
                  <a:noFill/>
                </a:ln>
                <a:solidFill>
                  <a:srgbClr val="202122"/>
                </a:solidFill>
                <a:effectLst/>
                <a:latin typeface="Arial" panose="020B0604020202020204" pitchFamily="34" charset="0"/>
                <a:cs typeface="Arial" panose="020B0604020202020204" pitchFamily="34" charset="0"/>
              </a:rPr>
              <a:t> non datur</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dosł. trzecie nie będzie dane, trzeciej możliwości nie ma) – jedno z podstawowych praw klasycznego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tooltip="Rachunek zdań"/>
              </a:rPr>
              <a:t>rachunku zdań</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Prawo to mówi, że dla dowolnego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4" tooltip="Zdanie logiczne"/>
              </a:rPr>
              <a:t>zdania logicznego</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albo ono samo jest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5" tooltip="Prawda (logika)"/>
              </a:rPr>
              <a:t>prawdziwe</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albo prawdziwe jest jego zaprzeczenie. Takie sformułowanie obowiązuje jednak tylko w logice dwuwartościowej. (https://pl.wikipedia.org/wiki)]</a:t>
            </a:r>
            <a:endParaRPr kumimoji="0" lang="pl-PL" altLang="pl-PL"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spcAft>
                <a:spcPts val="600"/>
              </a:spcAft>
            </a:pPr>
            <a:r>
              <a:rPr lang="pl-PL" sz="1900" dirty="0">
                <a:solidFill>
                  <a:schemeClr val="tx2"/>
                </a:solidFill>
              </a:rPr>
              <a:t>Albowiem jest oczywiste, że musi zaistnieć sytuacja (byłaby to w praktyce sytuacja normalna) że ani </a:t>
            </a:r>
            <a:r>
              <a:rPr lang="pl-PL" sz="1900" i="1" dirty="0">
                <a:solidFill>
                  <a:schemeClr val="tx2"/>
                </a:solidFill>
              </a:rPr>
              <a:t>p</a:t>
            </a:r>
            <a:r>
              <a:rPr lang="pl-PL" sz="1900" dirty="0">
                <a:solidFill>
                  <a:schemeClr val="tx2"/>
                </a:solidFill>
              </a:rPr>
              <a:t> ani </a:t>
            </a:r>
            <a:r>
              <a:rPr lang="pl-PL" sz="1900" i="1" dirty="0">
                <a:solidFill>
                  <a:schemeClr val="tx2"/>
                </a:solidFill>
              </a:rPr>
              <a:t>nie-p</a:t>
            </a:r>
            <a:r>
              <a:rPr lang="pl-PL" sz="1900" dirty="0">
                <a:solidFill>
                  <a:schemeClr val="tx2"/>
                </a:solidFill>
              </a:rPr>
              <a:t> nie mogłoby być w pełni uzasadnione przez dostępne dane doświadczenia.” </a:t>
            </a:r>
            <a:r>
              <a:rPr lang="pl-PL" sz="1900" dirty="0">
                <a:solidFill>
                  <a:schemeClr val="bg2">
                    <a:lumMod val="75000"/>
                  </a:schemeClr>
                </a:solidFill>
              </a:rPr>
              <a:t>(K. Popper, </a:t>
            </a:r>
            <a:r>
              <a:rPr lang="pl-PL" sz="1900" i="1" dirty="0">
                <a:solidFill>
                  <a:schemeClr val="bg2">
                    <a:lumMod val="75000"/>
                  </a:schemeClr>
                </a:solidFill>
              </a:rPr>
              <a:t>Wiedza obiektywna</a:t>
            </a:r>
            <a:r>
              <a:rPr lang="pl-PL" sz="1900" dirty="0">
                <a:solidFill>
                  <a:schemeClr val="bg2">
                    <a:lumMod val="75000"/>
                  </a:schemeClr>
                </a:solidFill>
              </a:rPr>
              <a:t>, PWN, 2012, str. 165)</a:t>
            </a:r>
            <a:endParaRPr lang="pl-PL" sz="1900" dirty="0">
              <a:solidFill>
                <a:schemeClr val="accent2"/>
              </a:solidFill>
            </a:endParaRPr>
          </a:p>
          <a:p>
            <a:pPr>
              <a:spcAft>
                <a:spcPts val="600"/>
              </a:spcAft>
            </a:pPr>
            <a:r>
              <a:rPr lang="pl-PL" sz="1900" dirty="0">
                <a:solidFill>
                  <a:schemeClr val="accent2"/>
                </a:solidFill>
              </a:rPr>
              <a:t>W rzeczywistości, w rozwoju nauki (czyli w naszej Filozofii przyrody) jest to sytuacja jak najbardziej normalna, powiedziałbym </a:t>
            </a:r>
            <a:r>
              <a:rPr lang="pl-PL" sz="1900" i="1" dirty="0" err="1">
                <a:solidFill>
                  <a:schemeClr val="accent2"/>
                </a:solidFill>
              </a:rPr>
              <a:t>salutare</a:t>
            </a:r>
            <a:r>
              <a:rPr lang="pl-PL" sz="1900" dirty="0">
                <a:solidFill>
                  <a:schemeClr val="accent2"/>
                </a:solidFill>
              </a:rPr>
              <a:t> (zdrowa). Nie jesteśmy istotami wszechwiedzącymi: przytaczam tu genialne stwierdzenie genialnego fizyka, </a:t>
            </a:r>
            <a:r>
              <a:rPr lang="pl-PL" sz="1900" dirty="0" err="1">
                <a:solidFill>
                  <a:schemeClr val="accent2"/>
                </a:solidFill>
              </a:rPr>
              <a:t>Lva</a:t>
            </a:r>
            <a:r>
              <a:rPr lang="pl-PL" sz="1900" dirty="0">
                <a:solidFill>
                  <a:schemeClr val="accent2"/>
                </a:solidFill>
              </a:rPr>
              <a:t> </a:t>
            </a:r>
            <a:r>
              <a:rPr lang="pl-PL" sz="1900" dirty="0" err="1">
                <a:solidFill>
                  <a:schemeClr val="accent2"/>
                </a:solidFill>
              </a:rPr>
              <a:t>Pitajevskiego</a:t>
            </a:r>
            <a:r>
              <a:rPr lang="pl-PL" sz="1900" dirty="0">
                <a:solidFill>
                  <a:schemeClr val="accent2"/>
                </a:solidFill>
              </a:rPr>
              <a:t>, który mi kiedyś powiedział – „Czy my musimy wszystko wiedzieć?”</a:t>
            </a:r>
          </a:p>
          <a:p>
            <a:pPr>
              <a:spcAft>
                <a:spcPts val="600"/>
              </a:spcAft>
            </a:pPr>
            <a:r>
              <a:rPr lang="pl-PL" sz="1900" dirty="0">
                <a:solidFill>
                  <a:schemeClr val="accent2"/>
                </a:solidFill>
              </a:rPr>
              <a:t>I chyba natura „zabrania” nam wszystko wiedzieć. Liczne przykłady dyskutuję w „Nauka i wiara”: ograniczona prędkość światła, skończony czas życia Wszechświata, II prawo dynamiki Newtona, zasada Heisenberga, „kot” Schrödingera itd. </a:t>
            </a:r>
          </a:p>
          <a:p>
            <a:pPr>
              <a:spcAft>
                <a:spcPts val="600"/>
              </a:spcAft>
            </a:pPr>
            <a:endParaRPr lang="pl-PL" sz="1900" dirty="0">
              <a:solidFill>
                <a:schemeClr val="accent2"/>
              </a:solidFill>
            </a:endParaRPr>
          </a:p>
        </p:txBody>
      </p:sp>
      <p:sp>
        <p:nvSpPr>
          <p:cNvPr id="4" name="AutoShape 3" descr="p">
            <a:extLst>
              <a:ext uri="{FF2B5EF4-FFF2-40B4-BE49-F238E27FC236}">
                <a16:creationId xmlns:a16="http://schemas.microsoft.com/office/drawing/2014/main" id="{FECAF782-2068-79A9-079B-8FA520EA5838}"/>
              </a:ext>
            </a:extLst>
          </p:cNvPr>
          <p:cNvSpPr>
            <a:spLocks noChangeAspect="1" noChangeArrowheads="1"/>
          </p:cNvSpPr>
          <p:nvPr/>
        </p:nvSpPr>
        <p:spPr bwMode="auto">
          <a:xfrm>
            <a:off x="3030538"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468263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1A110C-B53A-3E2F-5D7C-BDEE0EEE32A7}"/>
              </a:ext>
            </a:extLst>
          </p:cNvPr>
          <p:cNvSpPr>
            <a:spLocks noGrp="1"/>
          </p:cNvSpPr>
          <p:nvPr>
            <p:ph type="title"/>
          </p:nvPr>
        </p:nvSpPr>
        <p:spPr>
          <a:xfrm>
            <a:off x="323528" y="0"/>
            <a:ext cx="8229600" cy="1143000"/>
          </a:xfrm>
        </p:spPr>
        <p:txBody>
          <a:bodyPr/>
          <a:lstStyle/>
          <a:p>
            <a:r>
              <a:rPr lang="pl-PL" sz="3600" dirty="0"/>
              <a:t>Nasze granice poznania</a:t>
            </a:r>
          </a:p>
        </p:txBody>
      </p:sp>
      <p:sp>
        <p:nvSpPr>
          <p:cNvPr id="4" name="pole tekstowe 3">
            <a:extLst>
              <a:ext uri="{FF2B5EF4-FFF2-40B4-BE49-F238E27FC236}">
                <a16:creationId xmlns:a16="http://schemas.microsoft.com/office/drawing/2014/main" id="{1F2EB524-551A-D38C-AEF9-14C3D8086AB0}"/>
              </a:ext>
            </a:extLst>
          </p:cNvPr>
          <p:cNvSpPr txBox="1"/>
          <p:nvPr/>
        </p:nvSpPr>
        <p:spPr>
          <a:xfrm>
            <a:off x="61785" y="958334"/>
            <a:ext cx="8964488" cy="5463034"/>
          </a:xfrm>
          <a:prstGeom prst="rect">
            <a:avLst/>
          </a:prstGeom>
          <a:noFill/>
        </p:spPr>
        <p:txBody>
          <a:bodyPr wrap="square">
            <a:spAutoFit/>
          </a:bodyPr>
          <a:lstStyle/>
          <a:p>
            <a:pPr>
              <a:spcAft>
                <a:spcPts val="600"/>
              </a:spcAft>
            </a:pPr>
            <a:r>
              <a:rPr lang="pl-PL" sz="2000" dirty="0">
                <a:solidFill>
                  <a:schemeClr val="accent2"/>
                </a:solidFill>
              </a:rPr>
              <a:t>Już u Keplera mieliśmy przekonanie, że natura „broni się” przed wyjawianiem nam swoich tajemnic (i że praca naukowa jest </a:t>
            </a:r>
            <a:r>
              <a:rPr lang="pl-PL" sz="2000" i="1" dirty="0">
                <a:solidFill>
                  <a:schemeClr val="accent2"/>
                </a:solidFill>
              </a:rPr>
              <a:t>również</a:t>
            </a:r>
            <a:r>
              <a:rPr lang="pl-PL" sz="2000" dirty="0">
                <a:solidFill>
                  <a:schemeClr val="accent2"/>
                </a:solidFill>
              </a:rPr>
              <a:t> powołaniem). </a:t>
            </a:r>
          </a:p>
          <a:p>
            <a:pPr>
              <a:spcAft>
                <a:spcPts val="600"/>
              </a:spcAft>
            </a:pPr>
            <a:r>
              <a:rPr lang="pl-PL" sz="2000" dirty="0">
                <a:solidFill>
                  <a:schemeClr val="accent2"/>
                </a:solidFill>
              </a:rPr>
              <a:t>Fizyka XX wieku wydatnie nam to potwierdziła. Dlaczego są takie, a nie inne masy kwarków? nie wiemy. Co było przed Wielkim Wybuchem? nie wiemy. Gdzie znajduje się elektron? nie wiemy.</a:t>
            </a:r>
          </a:p>
          <a:p>
            <a:pPr algn="just">
              <a:spcAft>
                <a:spcPts val="600"/>
              </a:spcAft>
            </a:pPr>
            <a:r>
              <a:rPr lang="pl-PL" sz="2000" dirty="0">
                <a:solidFill>
                  <a:schemeClr val="accent2"/>
                </a:solidFill>
              </a:rPr>
              <a:t>Nie wiemy, czy nie możemy wiedzieć? Tego też fizycy </a:t>
            </a:r>
            <a:r>
              <a:rPr lang="pl-PL" sz="2000" dirty="0"/>
              <a:t>nie wiedzą</a:t>
            </a:r>
            <a:r>
              <a:rPr lang="pl-PL" sz="2000" dirty="0">
                <a:solidFill>
                  <a:schemeClr val="accent2"/>
                </a:solidFill>
              </a:rPr>
              <a:t>. </a:t>
            </a:r>
          </a:p>
          <a:p>
            <a:pPr algn="just">
              <a:spcAft>
                <a:spcPts val="600"/>
              </a:spcAft>
            </a:pPr>
            <a:r>
              <a:rPr lang="pl-PL" sz="2000" dirty="0">
                <a:solidFill>
                  <a:schemeClr val="accent2"/>
                </a:solidFill>
              </a:rPr>
              <a:t>W kwestii, czy elektron znajduje się jednocześnie w dwóch miejscach, czy tylko my nie wiemy (nie możemy) wiedzieć, stu najwybitniejszych fizyków kwantowych świata w 2015 roku udzieliło odpowiedzi „fifty-fifty: połowa z nich twierdziła, że nieokreśloność położenia elektronu jest </a:t>
            </a:r>
            <a:r>
              <a:rPr lang="pl-PL" sz="2000" i="1" dirty="0">
                <a:solidFill>
                  <a:schemeClr val="accent2"/>
                </a:solidFill>
              </a:rPr>
              <a:t>ontologiczna</a:t>
            </a:r>
            <a:r>
              <a:rPr lang="pl-PL" sz="2000" dirty="0">
                <a:solidFill>
                  <a:schemeClr val="accent2"/>
                </a:solidFill>
              </a:rPr>
              <a:t> (elektron „sam w sobie” jest w położeniu nieokreślonym, połowa – że jest to nieokreśloność </a:t>
            </a:r>
            <a:r>
              <a:rPr lang="pl-PL" sz="2000" i="1" dirty="0" err="1">
                <a:solidFill>
                  <a:schemeClr val="accent2"/>
                </a:solidFill>
              </a:rPr>
              <a:t>epistemiczna</a:t>
            </a:r>
            <a:r>
              <a:rPr lang="pl-PL" sz="2000" i="1" dirty="0">
                <a:solidFill>
                  <a:schemeClr val="accent2"/>
                </a:solidFill>
              </a:rPr>
              <a:t>, </a:t>
            </a:r>
            <a:r>
              <a:rPr lang="pl-PL" sz="2000" dirty="0">
                <a:solidFill>
                  <a:schemeClr val="accent2"/>
                </a:solidFill>
              </a:rPr>
              <a:t>nawet nie </a:t>
            </a:r>
            <a:r>
              <a:rPr lang="pl-PL" sz="2000" i="1" dirty="0">
                <a:solidFill>
                  <a:schemeClr val="accent2"/>
                </a:solidFill>
              </a:rPr>
              <a:t>epistemologiczna </a:t>
            </a:r>
            <a:r>
              <a:rPr lang="pl-PL" sz="2000" dirty="0">
                <a:solidFill>
                  <a:schemeClr val="accent2"/>
                </a:solidFill>
              </a:rPr>
              <a:t>– po prostu, </a:t>
            </a:r>
            <a:r>
              <a:rPr lang="pl-PL" sz="2000" i="1" dirty="0">
                <a:solidFill>
                  <a:schemeClr val="accent2"/>
                </a:solidFill>
              </a:rPr>
              <a:t>nie istnieje</a:t>
            </a:r>
            <a:r>
              <a:rPr lang="pl-PL" sz="2000" dirty="0">
                <a:solidFill>
                  <a:schemeClr val="accent2"/>
                </a:solidFill>
              </a:rPr>
              <a:t> metodologia, która pozwoliłaby </a:t>
            </a:r>
            <a:r>
              <a:rPr lang="pl-PL" sz="2000" b="1" dirty="0">
                <a:solidFill>
                  <a:schemeClr val="accent2"/>
                </a:solidFill>
              </a:rPr>
              <a:t>nam</a:t>
            </a:r>
            <a:r>
              <a:rPr lang="pl-PL" sz="2000" dirty="0">
                <a:solidFill>
                  <a:schemeClr val="accent2"/>
                </a:solidFill>
              </a:rPr>
              <a:t> znać położenie </a:t>
            </a:r>
            <a:r>
              <a:rPr lang="pl-PL" sz="2000" i="1" dirty="0" err="1">
                <a:solidFill>
                  <a:schemeClr val="accent2"/>
                </a:solidFill>
              </a:rPr>
              <a:t>istantaneo</a:t>
            </a:r>
            <a:r>
              <a:rPr lang="pl-PL" sz="2000" i="1" dirty="0">
                <a:solidFill>
                  <a:schemeClr val="accent2"/>
                </a:solidFill>
              </a:rPr>
              <a:t> </a:t>
            </a:r>
            <a:r>
              <a:rPr lang="pl-PL" sz="2000" dirty="0">
                <a:solidFill>
                  <a:schemeClr val="accent2"/>
                </a:solidFill>
              </a:rPr>
              <a:t>pojedynczego elektronu. </a:t>
            </a:r>
          </a:p>
          <a:p>
            <a:pPr algn="just">
              <a:spcAft>
                <a:spcPts val="600"/>
              </a:spcAft>
            </a:pPr>
            <a:endParaRPr lang="pl-PL" sz="2000" dirty="0">
              <a:solidFill>
                <a:schemeClr val="accent2"/>
              </a:solidFill>
            </a:endParaRPr>
          </a:p>
          <a:p>
            <a:r>
              <a:rPr lang="pl-PL" sz="2400" dirty="0">
                <a:solidFill>
                  <a:srgbClr val="FD5C03"/>
                </a:solidFill>
              </a:rPr>
              <a:t>„Ja jestem drogą, prawdą, i życiem”</a:t>
            </a:r>
          </a:p>
        </p:txBody>
      </p:sp>
    </p:spTree>
    <p:extLst>
      <p:ext uri="{BB962C8B-B14F-4D97-AF65-F5344CB8AC3E}">
        <p14:creationId xmlns:p14="http://schemas.microsoft.com/office/powerpoint/2010/main" val="2988108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67462-F668-FD4A-E3E0-44C785210744}"/>
              </a:ext>
            </a:extLst>
          </p:cNvPr>
          <p:cNvSpPr>
            <a:spLocks noGrp="1"/>
          </p:cNvSpPr>
          <p:nvPr>
            <p:ph type="title"/>
          </p:nvPr>
        </p:nvSpPr>
        <p:spPr>
          <a:xfrm>
            <a:off x="457200" y="0"/>
            <a:ext cx="8229600" cy="1143000"/>
          </a:xfrm>
        </p:spPr>
        <p:txBody>
          <a:bodyPr/>
          <a:lstStyle/>
          <a:p>
            <a:r>
              <a:rPr lang="pl-PL" sz="3600" dirty="0"/>
              <a:t>„Falowa natura elektronu”</a:t>
            </a:r>
          </a:p>
        </p:txBody>
      </p:sp>
      <p:pic>
        <p:nvPicPr>
          <p:cNvPr id="8" name="Obraz 7" descr="Obraz zawierający tekst, zrzut ekranu, Oprogramowanie multimedialne, oprogramowanie&#10;&#10;Opis wygenerowany automatycznie">
            <a:extLst>
              <a:ext uri="{FF2B5EF4-FFF2-40B4-BE49-F238E27FC236}">
                <a16:creationId xmlns:a16="http://schemas.microsoft.com/office/drawing/2014/main" id="{9CF7DBB0-D848-BB09-C84E-A97B7BA8C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89" y="980728"/>
            <a:ext cx="5812867" cy="3396139"/>
          </a:xfrm>
          <a:prstGeom prst="rect">
            <a:avLst/>
          </a:prstGeom>
        </p:spPr>
      </p:pic>
      <p:sp>
        <p:nvSpPr>
          <p:cNvPr id="9" name="pole tekstowe 8">
            <a:extLst>
              <a:ext uri="{FF2B5EF4-FFF2-40B4-BE49-F238E27FC236}">
                <a16:creationId xmlns:a16="http://schemas.microsoft.com/office/drawing/2014/main" id="{287D7693-0367-6678-6915-604EABAC5AAE}"/>
              </a:ext>
            </a:extLst>
          </p:cNvPr>
          <p:cNvSpPr txBox="1"/>
          <p:nvPr/>
        </p:nvSpPr>
        <p:spPr>
          <a:xfrm>
            <a:off x="457200" y="4581128"/>
            <a:ext cx="7900433" cy="2123658"/>
          </a:xfrm>
          <a:prstGeom prst="rect">
            <a:avLst/>
          </a:prstGeom>
          <a:noFill/>
        </p:spPr>
        <p:txBody>
          <a:bodyPr wrap="none" rtlCol="0">
            <a:spAutoFit/>
          </a:bodyPr>
          <a:lstStyle/>
          <a:p>
            <a:r>
              <a:rPr lang="pl-PL" dirty="0"/>
              <a:t>Obraz interferencyjny, jak prążki światła obserwowane w siatce dyfrakcyjnej</a:t>
            </a:r>
          </a:p>
          <a:p>
            <a:endParaRPr lang="pl-PL" dirty="0"/>
          </a:p>
          <a:p>
            <a:r>
              <a:rPr lang="pl-PL" dirty="0"/>
              <a:t>Elektrony, czyli cząstki, zachowują się jak światło, czyli fala? </a:t>
            </a:r>
          </a:p>
          <a:p>
            <a:r>
              <a:rPr lang="pl-PL" dirty="0"/>
              <a:t>A może elektron </a:t>
            </a:r>
            <a:r>
              <a:rPr lang="pl-PL" i="1" dirty="0"/>
              <a:t>jest</a:t>
            </a:r>
            <a:r>
              <a:rPr lang="pl-PL" dirty="0"/>
              <a:t> falą?</a:t>
            </a:r>
          </a:p>
          <a:p>
            <a:endParaRPr lang="pl-PL" dirty="0"/>
          </a:p>
          <a:p>
            <a:r>
              <a:rPr lang="pl-PL" sz="1400" dirty="0">
                <a:hlinkClick r:id="rId3"/>
              </a:rPr>
              <a:t>https://www.youtube.com/watch?v=PanqoHa_B6c</a:t>
            </a:r>
            <a:endParaRPr lang="pl-PL" sz="1400" dirty="0"/>
          </a:p>
          <a:p>
            <a:r>
              <a:rPr lang="pl-PL" sz="1400" dirty="0">
                <a:hlinkClick r:id="rId4"/>
              </a:rPr>
              <a:t>https://www.hitachi.com/rd/research/materials/quantum/doubleslit/index.html</a:t>
            </a:r>
            <a:r>
              <a:rPr lang="pl-PL" sz="1400" dirty="0"/>
              <a:t> </a:t>
            </a:r>
          </a:p>
          <a:p>
            <a:r>
              <a:rPr lang="pl-PL" sz="1400" dirty="0">
                <a:hlinkClick r:id="rId5"/>
              </a:rPr>
              <a:t>https://dydaktyka.fizyka.umk.pl/zabawki/files/optyka/okulary.html</a:t>
            </a:r>
            <a:r>
              <a:rPr lang="pl-PL" sz="1400" dirty="0"/>
              <a:t>  </a:t>
            </a:r>
          </a:p>
        </p:txBody>
      </p:sp>
      <p:pic>
        <p:nvPicPr>
          <p:cNvPr id="50178" name="Picture 2">
            <a:extLst>
              <a:ext uri="{FF2B5EF4-FFF2-40B4-BE49-F238E27FC236}">
                <a16:creationId xmlns:a16="http://schemas.microsoft.com/office/drawing/2014/main" id="{3FFCF103-C3EF-3127-2B4F-A9153321E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917946"/>
            <a:ext cx="1845767" cy="1853555"/>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10" descr="Obraz zawierający tekst, zrzut ekranu, komputer, design&#10;&#10;Opis wygenerowany automatycznie">
            <a:extLst>
              <a:ext uri="{FF2B5EF4-FFF2-40B4-BE49-F238E27FC236}">
                <a16:creationId xmlns:a16="http://schemas.microsoft.com/office/drawing/2014/main" id="{88D61504-E82D-A618-B9A1-0DAED4B99C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1138" y="986788"/>
            <a:ext cx="2359699" cy="1773145"/>
          </a:xfrm>
          <a:prstGeom prst="rect">
            <a:avLst/>
          </a:prstGeom>
        </p:spPr>
      </p:pic>
      <p:pic>
        <p:nvPicPr>
          <p:cNvPr id="50182" name="Picture 6">
            <a:extLst>
              <a:ext uri="{FF2B5EF4-FFF2-40B4-BE49-F238E27FC236}">
                <a16:creationId xmlns:a16="http://schemas.microsoft.com/office/drawing/2014/main" id="{80040B6A-E1DD-8661-AE5A-117095360F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1137" y="2825321"/>
            <a:ext cx="2359699" cy="156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66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DF878D-5EA1-7B3A-055E-8501449378D5}"/>
              </a:ext>
            </a:extLst>
          </p:cNvPr>
          <p:cNvSpPr>
            <a:spLocks noGrp="1"/>
          </p:cNvSpPr>
          <p:nvPr>
            <p:ph type="title"/>
          </p:nvPr>
        </p:nvSpPr>
        <p:spPr>
          <a:xfrm>
            <a:off x="323528" y="0"/>
            <a:ext cx="5814392" cy="1143000"/>
          </a:xfrm>
        </p:spPr>
        <p:txBody>
          <a:bodyPr/>
          <a:lstStyle/>
          <a:p>
            <a:r>
              <a:rPr lang="pl-PL" sz="3600" dirty="0"/>
              <a:t>Równanie falowe</a:t>
            </a:r>
          </a:p>
        </p:txBody>
      </p:sp>
      <p:sp>
        <p:nvSpPr>
          <p:cNvPr id="4" name="pole tekstowe 3">
            <a:extLst>
              <a:ext uri="{FF2B5EF4-FFF2-40B4-BE49-F238E27FC236}">
                <a16:creationId xmlns:a16="http://schemas.microsoft.com/office/drawing/2014/main" id="{F323AE36-7E8F-50A8-A850-998C3FDAC284}"/>
              </a:ext>
            </a:extLst>
          </p:cNvPr>
          <p:cNvSpPr txBox="1"/>
          <p:nvPr/>
        </p:nvSpPr>
        <p:spPr>
          <a:xfrm>
            <a:off x="323528" y="6093296"/>
            <a:ext cx="5814392" cy="523220"/>
          </a:xfrm>
          <a:prstGeom prst="rect">
            <a:avLst/>
          </a:prstGeom>
          <a:noFill/>
        </p:spPr>
        <p:txBody>
          <a:bodyPr wrap="square">
            <a:spAutoFit/>
          </a:bodyPr>
          <a:lstStyle/>
          <a:p>
            <a:r>
              <a:rPr lang="pl-PL" sz="1400" dirty="0">
                <a:hlinkClick r:id="rId2"/>
              </a:rPr>
              <a:t>https://en.wikipedia.org/wiki/Wave_equation</a:t>
            </a:r>
            <a:endParaRPr lang="pl-PL" sz="1400" dirty="0"/>
          </a:p>
          <a:p>
            <a:r>
              <a:rPr lang="pl-PL" sz="1400" dirty="0">
                <a:hlinkClick r:id="rId3"/>
              </a:rPr>
              <a:t>https://en.wikipedia.org/wiki/Schrodinger_equation</a:t>
            </a:r>
            <a:r>
              <a:rPr lang="pl-PL" sz="1400" dirty="0"/>
              <a:t> </a:t>
            </a:r>
          </a:p>
        </p:txBody>
      </p:sp>
      <p:pic>
        <p:nvPicPr>
          <p:cNvPr id="6" name="Obraz 5">
            <a:extLst>
              <a:ext uri="{FF2B5EF4-FFF2-40B4-BE49-F238E27FC236}">
                <a16:creationId xmlns:a16="http://schemas.microsoft.com/office/drawing/2014/main" id="{A1BDD4C9-5ABB-849B-C957-4D262D3AEDAB}"/>
              </a:ext>
            </a:extLst>
          </p:cNvPr>
          <p:cNvPicPr>
            <a:picLocks noChangeAspect="1"/>
          </p:cNvPicPr>
          <p:nvPr/>
        </p:nvPicPr>
        <p:blipFill>
          <a:blip r:embed="rId4"/>
          <a:stretch>
            <a:fillRect/>
          </a:stretch>
        </p:blipFill>
        <p:spPr>
          <a:xfrm>
            <a:off x="5724128" y="1006928"/>
            <a:ext cx="3024336" cy="2307176"/>
          </a:xfrm>
          <a:prstGeom prst="rect">
            <a:avLst/>
          </a:prstGeom>
        </p:spPr>
      </p:pic>
      <p:pic>
        <p:nvPicPr>
          <p:cNvPr id="14" name="Obraz 13">
            <a:extLst>
              <a:ext uri="{FF2B5EF4-FFF2-40B4-BE49-F238E27FC236}">
                <a16:creationId xmlns:a16="http://schemas.microsoft.com/office/drawing/2014/main" id="{47703E05-0EAF-B0E1-4DA4-AFBBD22392EA}"/>
              </a:ext>
            </a:extLst>
          </p:cNvPr>
          <p:cNvPicPr>
            <a:picLocks noChangeAspect="1"/>
          </p:cNvPicPr>
          <p:nvPr/>
        </p:nvPicPr>
        <p:blipFill>
          <a:blip r:embed="rId5"/>
          <a:stretch>
            <a:fillRect/>
          </a:stretch>
        </p:blipFill>
        <p:spPr>
          <a:xfrm>
            <a:off x="5940152" y="162319"/>
            <a:ext cx="2088232" cy="818361"/>
          </a:xfrm>
          <a:prstGeom prst="rect">
            <a:avLst/>
          </a:prstGeom>
        </p:spPr>
      </p:pic>
      <p:pic>
        <p:nvPicPr>
          <p:cNvPr id="17" name="Obraz 16">
            <a:extLst>
              <a:ext uri="{FF2B5EF4-FFF2-40B4-BE49-F238E27FC236}">
                <a16:creationId xmlns:a16="http://schemas.microsoft.com/office/drawing/2014/main" id="{666FF2EA-3A18-652B-24C7-216C5F2D4CC1}"/>
              </a:ext>
            </a:extLst>
          </p:cNvPr>
          <p:cNvPicPr>
            <a:picLocks noChangeAspect="1"/>
          </p:cNvPicPr>
          <p:nvPr/>
        </p:nvPicPr>
        <p:blipFill>
          <a:blip r:embed="rId6"/>
          <a:stretch>
            <a:fillRect/>
          </a:stretch>
        </p:blipFill>
        <p:spPr>
          <a:xfrm>
            <a:off x="995705" y="1038821"/>
            <a:ext cx="1771897" cy="924054"/>
          </a:xfrm>
          <a:prstGeom prst="rect">
            <a:avLst/>
          </a:prstGeom>
        </p:spPr>
      </p:pic>
      <p:sp>
        <p:nvSpPr>
          <p:cNvPr id="18" name="pole tekstowe 17">
            <a:extLst>
              <a:ext uri="{FF2B5EF4-FFF2-40B4-BE49-F238E27FC236}">
                <a16:creationId xmlns:a16="http://schemas.microsoft.com/office/drawing/2014/main" id="{C4D75D36-51E0-D481-6F6F-C23793F70B04}"/>
              </a:ext>
            </a:extLst>
          </p:cNvPr>
          <p:cNvSpPr txBox="1"/>
          <p:nvPr/>
        </p:nvSpPr>
        <p:spPr>
          <a:xfrm>
            <a:off x="164899" y="1850091"/>
            <a:ext cx="5192971" cy="1200329"/>
          </a:xfrm>
          <a:prstGeom prst="rect">
            <a:avLst/>
          </a:prstGeom>
          <a:noFill/>
        </p:spPr>
        <p:txBody>
          <a:bodyPr wrap="square" rtlCol="0">
            <a:spAutoFit/>
          </a:bodyPr>
          <a:lstStyle/>
          <a:p>
            <a:r>
              <a:rPr lang="pl-PL" dirty="0"/>
              <a:t>Rozwiązanie:</a:t>
            </a:r>
          </a:p>
          <a:p>
            <a:r>
              <a:rPr lang="pl-PL" i="1" dirty="0"/>
              <a:t>u</a:t>
            </a:r>
            <a:r>
              <a:rPr lang="pl-PL" dirty="0"/>
              <a:t> (</a:t>
            </a:r>
            <a:r>
              <a:rPr lang="pl-PL" i="1" dirty="0"/>
              <a:t>x</a:t>
            </a:r>
            <a:r>
              <a:rPr lang="pl-PL" dirty="0"/>
              <a:t>, </a:t>
            </a:r>
            <a:r>
              <a:rPr lang="pl-PL" i="1" dirty="0"/>
              <a:t>t </a:t>
            </a:r>
            <a:r>
              <a:rPr lang="pl-PL" dirty="0"/>
              <a:t>) = </a:t>
            </a:r>
            <a:r>
              <a:rPr lang="pl-PL" i="1" dirty="0"/>
              <a:t>A</a:t>
            </a:r>
            <a:r>
              <a:rPr lang="pl-PL" dirty="0"/>
              <a:t> sin(</a:t>
            </a:r>
            <a:r>
              <a:rPr lang="el-GR" i="1" dirty="0"/>
              <a:t>ω</a:t>
            </a:r>
            <a:r>
              <a:rPr lang="pl-PL" i="1" dirty="0"/>
              <a:t>t – </a:t>
            </a:r>
            <a:r>
              <a:rPr lang="pl-PL" i="1" dirty="0" err="1"/>
              <a:t>kx</a:t>
            </a:r>
            <a:r>
              <a:rPr lang="pl-PL" dirty="0"/>
              <a:t>), gdzie </a:t>
            </a:r>
            <a:r>
              <a:rPr lang="pl-PL" i="1" dirty="0"/>
              <a:t>A</a:t>
            </a:r>
            <a:r>
              <a:rPr lang="pl-PL" dirty="0"/>
              <a:t> to amplituda fali</a:t>
            </a:r>
          </a:p>
          <a:p>
            <a:r>
              <a:rPr lang="pl-PL" i="1" dirty="0"/>
              <a:t>ω – </a:t>
            </a:r>
            <a:r>
              <a:rPr lang="pl-PL" dirty="0"/>
              <a:t>częstość kołowa, </a:t>
            </a:r>
            <a:r>
              <a:rPr lang="pl-PL" i="1" dirty="0"/>
              <a:t>ω = </a:t>
            </a:r>
            <a:r>
              <a:rPr lang="pl-PL" dirty="0"/>
              <a:t>2</a:t>
            </a:r>
            <a:r>
              <a:rPr lang="el-GR" i="1" dirty="0"/>
              <a:t>π</a:t>
            </a:r>
            <a:r>
              <a:rPr lang="pl-PL" dirty="0"/>
              <a:t>/</a:t>
            </a:r>
            <a:r>
              <a:rPr lang="pl-PL" i="1" dirty="0"/>
              <a:t>T, </a:t>
            </a:r>
            <a:r>
              <a:rPr lang="pl-PL" dirty="0"/>
              <a:t>gdzie </a:t>
            </a:r>
            <a:r>
              <a:rPr lang="pl-PL" i="1" dirty="0"/>
              <a:t>T </a:t>
            </a:r>
            <a:r>
              <a:rPr lang="pl-PL" dirty="0"/>
              <a:t>to okres</a:t>
            </a:r>
          </a:p>
          <a:p>
            <a:r>
              <a:rPr lang="pl-PL" i="1" dirty="0"/>
              <a:t>k</a:t>
            </a:r>
            <a:r>
              <a:rPr lang="pl-PL" dirty="0"/>
              <a:t> – wektor falowy, </a:t>
            </a:r>
            <a:r>
              <a:rPr lang="pl-PL" i="1" dirty="0"/>
              <a:t>k = </a:t>
            </a:r>
            <a:r>
              <a:rPr lang="pl-PL" dirty="0"/>
              <a:t>2</a:t>
            </a:r>
            <a:r>
              <a:rPr lang="el-GR" i="1" dirty="0"/>
              <a:t>π</a:t>
            </a:r>
            <a:r>
              <a:rPr lang="pl-PL" dirty="0"/>
              <a:t>/</a:t>
            </a:r>
            <a:r>
              <a:rPr lang="el-GR" i="1" dirty="0"/>
              <a:t>λ</a:t>
            </a:r>
            <a:r>
              <a:rPr lang="pl-PL" dirty="0"/>
              <a:t>, gdzie </a:t>
            </a:r>
            <a:r>
              <a:rPr lang="el-GR" i="1" dirty="0"/>
              <a:t>λ</a:t>
            </a:r>
            <a:r>
              <a:rPr lang="pl-PL" dirty="0"/>
              <a:t> – długość fali</a:t>
            </a:r>
            <a:endParaRPr lang="pl-PL" i="1" dirty="0"/>
          </a:p>
        </p:txBody>
      </p:sp>
      <p:pic>
        <p:nvPicPr>
          <p:cNvPr id="22" name="Obraz 21">
            <a:extLst>
              <a:ext uri="{FF2B5EF4-FFF2-40B4-BE49-F238E27FC236}">
                <a16:creationId xmlns:a16="http://schemas.microsoft.com/office/drawing/2014/main" id="{59597915-7A44-CBD6-6432-3860E13D20F1}"/>
              </a:ext>
            </a:extLst>
          </p:cNvPr>
          <p:cNvPicPr>
            <a:picLocks noChangeAspect="1"/>
          </p:cNvPicPr>
          <p:nvPr/>
        </p:nvPicPr>
        <p:blipFill>
          <a:blip r:embed="rId7"/>
          <a:stretch>
            <a:fillRect/>
          </a:stretch>
        </p:blipFill>
        <p:spPr>
          <a:xfrm>
            <a:off x="274390" y="3837903"/>
            <a:ext cx="2905530" cy="828791"/>
          </a:xfrm>
          <a:prstGeom prst="rect">
            <a:avLst/>
          </a:prstGeom>
        </p:spPr>
      </p:pic>
      <p:pic>
        <p:nvPicPr>
          <p:cNvPr id="24" name="Obraz 23">
            <a:extLst>
              <a:ext uri="{FF2B5EF4-FFF2-40B4-BE49-F238E27FC236}">
                <a16:creationId xmlns:a16="http://schemas.microsoft.com/office/drawing/2014/main" id="{5A6115A0-1F5B-4974-61C3-FE52A48BF7D3}"/>
              </a:ext>
            </a:extLst>
          </p:cNvPr>
          <p:cNvPicPr>
            <a:picLocks noChangeAspect="1"/>
          </p:cNvPicPr>
          <p:nvPr/>
        </p:nvPicPr>
        <p:blipFill>
          <a:blip r:embed="rId8"/>
          <a:stretch>
            <a:fillRect/>
          </a:stretch>
        </p:blipFill>
        <p:spPr>
          <a:xfrm>
            <a:off x="3086811" y="3837903"/>
            <a:ext cx="905001" cy="809738"/>
          </a:xfrm>
          <a:prstGeom prst="rect">
            <a:avLst/>
          </a:prstGeom>
        </p:spPr>
      </p:pic>
      <p:pic>
        <p:nvPicPr>
          <p:cNvPr id="26" name="Obraz 25">
            <a:extLst>
              <a:ext uri="{FF2B5EF4-FFF2-40B4-BE49-F238E27FC236}">
                <a16:creationId xmlns:a16="http://schemas.microsoft.com/office/drawing/2014/main" id="{65ACDFEE-34DB-5777-6D2C-99E77685D6D1}"/>
              </a:ext>
            </a:extLst>
          </p:cNvPr>
          <p:cNvPicPr>
            <a:picLocks noChangeAspect="1"/>
          </p:cNvPicPr>
          <p:nvPr/>
        </p:nvPicPr>
        <p:blipFill>
          <a:blip r:embed="rId9"/>
          <a:stretch>
            <a:fillRect/>
          </a:stretch>
        </p:blipFill>
        <p:spPr>
          <a:xfrm>
            <a:off x="5708706" y="3389477"/>
            <a:ext cx="3128203" cy="2784773"/>
          </a:xfrm>
          <a:prstGeom prst="rect">
            <a:avLst/>
          </a:prstGeom>
        </p:spPr>
      </p:pic>
      <p:sp>
        <p:nvSpPr>
          <p:cNvPr id="28" name="pole tekstowe 27">
            <a:extLst>
              <a:ext uri="{FF2B5EF4-FFF2-40B4-BE49-F238E27FC236}">
                <a16:creationId xmlns:a16="http://schemas.microsoft.com/office/drawing/2014/main" id="{380C72C8-E470-1E10-46E1-9B942052E9D3}"/>
              </a:ext>
            </a:extLst>
          </p:cNvPr>
          <p:cNvSpPr txBox="1"/>
          <p:nvPr/>
        </p:nvSpPr>
        <p:spPr>
          <a:xfrm>
            <a:off x="164899" y="4854012"/>
            <a:ext cx="5192971" cy="1200329"/>
          </a:xfrm>
          <a:prstGeom prst="rect">
            <a:avLst/>
          </a:prstGeom>
          <a:noFill/>
        </p:spPr>
        <p:txBody>
          <a:bodyPr wrap="square">
            <a:spAutoFit/>
          </a:bodyPr>
          <a:lstStyle/>
          <a:p>
            <a:r>
              <a:rPr lang="el-GR" dirty="0"/>
              <a:t>Ψ</a:t>
            </a:r>
            <a:r>
              <a:rPr lang="pl-PL" dirty="0"/>
              <a:t> (</a:t>
            </a:r>
            <a:r>
              <a:rPr lang="pl-PL" i="1" dirty="0"/>
              <a:t>x</a:t>
            </a:r>
            <a:r>
              <a:rPr lang="pl-PL" dirty="0"/>
              <a:t>, </a:t>
            </a:r>
            <a:r>
              <a:rPr lang="pl-PL" i="1" dirty="0"/>
              <a:t>t</a:t>
            </a:r>
            <a:r>
              <a:rPr lang="pl-PL" dirty="0"/>
              <a:t>) – funkcja falowa: jej kwadrat to prawdo-podobieństwo znalezienia elektronu w miejscu </a:t>
            </a:r>
            <a:r>
              <a:rPr lang="pl-PL" i="1" dirty="0"/>
              <a:t>x</a:t>
            </a:r>
            <a:r>
              <a:rPr lang="pl-PL" dirty="0"/>
              <a:t> w momencie </a:t>
            </a:r>
            <a:r>
              <a:rPr lang="pl-PL" i="1" dirty="0"/>
              <a:t>t</a:t>
            </a:r>
          </a:p>
          <a:p>
            <a:r>
              <a:rPr lang="pl-PL" i="1" dirty="0"/>
              <a:t>i</a:t>
            </a:r>
            <a:r>
              <a:rPr lang="pl-PL" dirty="0"/>
              <a:t> – jednostka urojona, </a:t>
            </a:r>
            <a:r>
              <a:rPr lang="pl-PL" i="1" dirty="0"/>
              <a:t>h</a:t>
            </a:r>
            <a:r>
              <a:rPr lang="pl-PL" dirty="0"/>
              <a:t> – stała Plancka</a:t>
            </a:r>
            <a:endParaRPr lang="pl-PL" i="1" dirty="0"/>
          </a:p>
        </p:txBody>
      </p:sp>
      <p:sp>
        <p:nvSpPr>
          <p:cNvPr id="30" name="pole tekstowe 29">
            <a:extLst>
              <a:ext uri="{FF2B5EF4-FFF2-40B4-BE49-F238E27FC236}">
                <a16:creationId xmlns:a16="http://schemas.microsoft.com/office/drawing/2014/main" id="{C77CF06C-D52B-2BEA-AB3A-C0EE38B9E97F}"/>
              </a:ext>
            </a:extLst>
          </p:cNvPr>
          <p:cNvSpPr txBox="1"/>
          <p:nvPr/>
        </p:nvSpPr>
        <p:spPr>
          <a:xfrm>
            <a:off x="164899" y="3281253"/>
            <a:ext cx="4572000" cy="369332"/>
          </a:xfrm>
          <a:prstGeom prst="rect">
            <a:avLst/>
          </a:prstGeom>
          <a:noFill/>
        </p:spPr>
        <p:txBody>
          <a:bodyPr wrap="square">
            <a:spAutoFit/>
          </a:bodyPr>
          <a:lstStyle/>
          <a:p>
            <a:r>
              <a:rPr lang="pl-PL" b="1" dirty="0"/>
              <a:t>Równanie Schrödingera</a:t>
            </a:r>
          </a:p>
        </p:txBody>
      </p:sp>
    </p:spTree>
    <p:extLst>
      <p:ext uri="{BB962C8B-B14F-4D97-AF65-F5344CB8AC3E}">
        <p14:creationId xmlns:p14="http://schemas.microsoft.com/office/powerpoint/2010/main" val="578893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67462-F668-FD4A-E3E0-44C785210744}"/>
              </a:ext>
            </a:extLst>
          </p:cNvPr>
          <p:cNvSpPr>
            <a:spLocks noGrp="1"/>
          </p:cNvSpPr>
          <p:nvPr>
            <p:ph type="title"/>
          </p:nvPr>
        </p:nvSpPr>
        <p:spPr>
          <a:xfrm>
            <a:off x="457200" y="0"/>
            <a:ext cx="8229600" cy="1143000"/>
          </a:xfrm>
        </p:spPr>
        <p:txBody>
          <a:bodyPr/>
          <a:lstStyle/>
          <a:p>
            <a:r>
              <a:rPr lang="pl-PL" sz="3600" dirty="0"/>
              <a:t>„Falowa natura elektronu”</a:t>
            </a:r>
          </a:p>
        </p:txBody>
      </p:sp>
      <p:pic>
        <p:nvPicPr>
          <p:cNvPr id="8" name="Obraz 7" descr="Obraz zawierający tekst, zrzut ekranu, Oprogramowanie multimedialne, oprogramowanie&#10;&#10;Opis wygenerowany automatycznie">
            <a:extLst>
              <a:ext uri="{FF2B5EF4-FFF2-40B4-BE49-F238E27FC236}">
                <a16:creationId xmlns:a16="http://schemas.microsoft.com/office/drawing/2014/main" id="{9CF7DBB0-D848-BB09-C84E-A97B7BA8C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90" y="980729"/>
            <a:ext cx="4929986" cy="2880320"/>
          </a:xfrm>
          <a:prstGeom prst="rect">
            <a:avLst/>
          </a:prstGeom>
        </p:spPr>
      </p:pic>
      <p:sp>
        <p:nvSpPr>
          <p:cNvPr id="9" name="pole tekstowe 8">
            <a:extLst>
              <a:ext uri="{FF2B5EF4-FFF2-40B4-BE49-F238E27FC236}">
                <a16:creationId xmlns:a16="http://schemas.microsoft.com/office/drawing/2014/main" id="{287D7693-0367-6678-6915-604EABAC5AAE}"/>
              </a:ext>
            </a:extLst>
          </p:cNvPr>
          <p:cNvSpPr txBox="1"/>
          <p:nvPr/>
        </p:nvSpPr>
        <p:spPr>
          <a:xfrm>
            <a:off x="107504" y="4013449"/>
            <a:ext cx="8763938" cy="2031325"/>
          </a:xfrm>
          <a:prstGeom prst="rect">
            <a:avLst/>
          </a:prstGeom>
          <a:noFill/>
        </p:spPr>
        <p:txBody>
          <a:bodyPr wrap="none" rtlCol="0">
            <a:spAutoFit/>
          </a:bodyPr>
          <a:lstStyle/>
          <a:p>
            <a:r>
              <a:rPr lang="pl-PL" dirty="0"/>
              <a:t>Innymi słowy, według równania Schrödingera nie </a:t>
            </a:r>
            <a:r>
              <a:rPr lang="pl-PL" i="1" dirty="0"/>
              <a:t>wiemy</a:t>
            </a:r>
            <a:r>
              <a:rPr lang="pl-PL" dirty="0"/>
              <a:t>, gdzie znajduje się obecnie</a:t>
            </a:r>
          </a:p>
          <a:p>
            <a:r>
              <a:rPr lang="pl-PL" dirty="0"/>
              <a:t>pojedynczy elektron; znamy jedynie </a:t>
            </a:r>
            <a:r>
              <a:rPr lang="pl-PL" i="1" dirty="0"/>
              <a:t>prawdopodobieństwo</a:t>
            </a:r>
            <a:r>
              <a:rPr lang="pl-PL" dirty="0"/>
              <a:t>, że jeżeli zmierzymy jego </a:t>
            </a:r>
          </a:p>
          <a:p>
            <a:r>
              <a:rPr lang="pl-PL" dirty="0"/>
              <a:t>położenie, to wynik będzie taki, jak to wynika z rozwiązania równania Schrödingera.</a:t>
            </a:r>
          </a:p>
          <a:p>
            <a:endParaRPr lang="pl-PL" dirty="0"/>
          </a:p>
          <a:p>
            <a:r>
              <a:rPr lang="pl-PL" dirty="0"/>
              <a:t>Prawdopodobieństwo to rozkład wyników, przy dużej liczbie</a:t>
            </a:r>
          </a:p>
          <a:p>
            <a:endParaRPr lang="pl-PL" dirty="0"/>
          </a:p>
          <a:p>
            <a:r>
              <a:rPr lang="pl-PL" dirty="0"/>
              <a:t>Innymi słowy,  natura „broni się”, aby nie dostarczyć nam pełni informacji (= prawdy)</a:t>
            </a:r>
            <a:endParaRPr lang="pl-PL" sz="1400" dirty="0"/>
          </a:p>
        </p:txBody>
      </p:sp>
      <p:pic>
        <p:nvPicPr>
          <p:cNvPr id="3" name="Obraz 2">
            <a:extLst>
              <a:ext uri="{FF2B5EF4-FFF2-40B4-BE49-F238E27FC236}">
                <a16:creationId xmlns:a16="http://schemas.microsoft.com/office/drawing/2014/main" id="{FFFE5C20-7A22-0C83-4AE6-E4852441EA7B}"/>
              </a:ext>
            </a:extLst>
          </p:cNvPr>
          <p:cNvPicPr>
            <a:picLocks noChangeAspect="1"/>
          </p:cNvPicPr>
          <p:nvPr/>
        </p:nvPicPr>
        <p:blipFill>
          <a:blip r:embed="rId3"/>
          <a:stretch>
            <a:fillRect/>
          </a:stretch>
        </p:blipFill>
        <p:spPr>
          <a:xfrm>
            <a:off x="5695484" y="1029563"/>
            <a:ext cx="3180677" cy="2831486"/>
          </a:xfrm>
          <a:prstGeom prst="rect">
            <a:avLst/>
          </a:prstGeom>
        </p:spPr>
      </p:pic>
    </p:spTree>
    <p:extLst>
      <p:ext uri="{BB962C8B-B14F-4D97-AF65-F5344CB8AC3E}">
        <p14:creationId xmlns:p14="http://schemas.microsoft.com/office/powerpoint/2010/main" val="1078161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07504" y="953880"/>
            <a:ext cx="9036496" cy="4525963"/>
          </a:xfrm>
        </p:spPr>
        <p:txBody>
          <a:bodyPr/>
          <a:lstStyle/>
          <a:p>
            <a:r>
              <a:rPr lang="pl-PL" sz="1900" dirty="0">
                <a:solidFill>
                  <a:schemeClr val="accent2"/>
                </a:solidFill>
              </a:rPr>
              <a:t>Ten dość złożony, wielowątkowy wykład jest ważny w całości kursu</a:t>
            </a:r>
          </a:p>
          <a:p>
            <a:r>
              <a:rPr lang="pl-PL" sz="1900" dirty="0">
                <a:solidFill>
                  <a:schemeClr val="accent2"/>
                </a:solidFill>
              </a:rPr>
              <a:t>Przede wszystkim stanowi łącznik między ostatnią epoką średniowiecza, a współczesną, często mocno racjonalną („scjentyzm” jest właściwym słowem) filozofią. Nurt ten rozpoczęty w Anglii przez Ockhama nazywamy </a:t>
            </a:r>
            <a:r>
              <a:rPr lang="pl-PL" sz="1900" i="1" dirty="0">
                <a:solidFill>
                  <a:schemeClr val="accent2"/>
                </a:solidFill>
              </a:rPr>
              <a:t>empiryzmem.</a:t>
            </a:r>
            <a:endParaRPr lang="pl-PL" sz="1900" dirty="0">
              <a:solidFill>
                <a:schemeClr val="accent2"/>
              </a:solidFill>
            </a:endParaRPr>
          </a:p>
          <a:p>
            <a:r>
              <a:rPr lang="pl-PL" sz="1900" dirty="0">
                <a:solidFill>
                  <a:schemeClr val="accent2"/>
                </a:solidFill>
              </a:rPr>
              <a:t>Fizykowi doświadczalnemu empiryzm powinien się bardzo podobać. Mówi on, że to fakty doświadczalne – wrażenia zmysłowe, obrazy mikroskopowe, pomiary fizyczne są jedynie realną nauką.</a:t>
            </a:r>
          </a:p>
          <a:p>
            <a:r>
              <a:rPr lang="pl-PL" sz="1900" dirty="0">
                <a:solidFill>
                  <a:schemeClr val="accent2"/>
                </a:solidFill>
              </a:rPr>
              <a:t>Ale się </a:t>
            </a:r>
            <a:r>
              <a:rPr lang="pl-PL" sz="1900" i="1" dirty="0">
                <a:solidFill>
                  <a:schemeClr val="accent2"/>
                </a:solidFill>
              </a:rPr>
              <a:t>temu</a:t>
            </a:r>
            <a:r>
              <a:rPr lang="pl-PL" sz="1900" dirty="0">
                <a:solidFill>
                  <a:schemeClr val="accent2"/>
                </a:solidFill>
              </a:rPr>
              <a:t> fizykowi empiryzm bardzo nie podoba: redukcja poznania naukowego do zbioru obserwacji jest </a:t>
            </a:r>
            <a:r>
              <a:rPr lang="pl-PL" sz="1900" i="1" dirty="0">
                <a:solidFill>
                  <a:schemeClr val="accent2"/>
                </a:solidFill>
              </a:rPr>
              <a:t>negacją</a:t>
            </a:r>
            <a:r>
              <a:rPr lang="pl-PL" sz="1900" dirty="0">
                <a:solidFill>
                  <a:schemeClr val="accent2"/>
                </a:solidFill>
              </a:rPr>
              <a:t> nauki, jest czystą „fenomenologią”: motyl żółty, motyl zielony, motyl niebieski.</a:t>
            </a:r>
          </a:p>
          <a:p>
            <a:r>
              <a:rPr lang="pl-PL" sz="1900" dirty="0">
                <a:solidFill>
                  <a:schemeClr val="accent2"/>
                </a:solidFill>
              </a:rPr>
              <a:t>Nauka polega na umiejętności </a:t>
            </a:r>
            <a:r>
              <a:rPr lang="pl-PL" sz="1900" i="1" dirty="0">
                <a:solidFill>
                  <a:schemeClr val="accent2"/>
                </a:solidFill>
              </a:rPr>
              <a:t>stawiania</a:t>
            </a:r>
            <a:r>
              <a:rPr lang="pl-PL" sz="1900" dirty="0">
                <a:solidFill>
                  <a:schemeClr val="accent2"/>
                </a:solidFill>
              </a:rPr>
              <a:t> naturze pytań, według naszego własnego </a:t>
            </a:r>
            <a:r>
              <a:rPr lang="pl-PL" sz="1900" i="1" dirty="0">
                <a:solidFill>
                  <a:schemeClr val="accent2"/>
                </a:solidFill>
              </a:rPr>
              <a:t>pomysłu</a:t>
            </a:r>
            <a:r>
              <a:rPr lang="pl-PL" sz="1900" dirty="0">
                <a:solidFill>
                  <a:schemeClr val="accent2"/>
                </a:solidFill>
              </a:rPr>
              <a:t>. Natura to nie film oglądany przez szklaną szybę, ale organizm, w który badacz ingeruje, w którym uczestniczy, którego stanowi część.</a:t>
            </a:r>
          </a:p>
          <a:p>
            <a:r>
              <a:rPr lang="pl-PL" sz="1900" dirty="0">
                <a:solidFill>
                  <a:schemeClr val="accent2"/>
                </a:solidFill>
              </a:rPr>
              <a:t>Innymi słowy, czysty empiryzm wymagał przezwyciężania. Dokonał tego Immanuel Kant, może też Szkot z pochodzenia, ale w Królewcu, koła Gdańska</a:t>
            </a:r>
            <a:endParaRPr lang="pl-PL" sz="2000" dirty="0"/>
          </a:p>
        </p:txBody>
      </p:sp>
    </p:spTree>
    <p:extLst>
      <p:ext uri="{BB962C8B-B14F-4D97-AF65-F5344CB8AC3E}">
        <p14:creationId xmlns:p14="http://schemas.microsoft.com/office/powerpoint/2010/main" val="3168692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 (II)</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74340" y="953880"/>
            <a:ext cx="8969660" cy="4525963"/>
          </a:xfrm>
        </p:spPr>
        <p:txBody>
          <a:bodyPr/>
          <a:lstStyle/>
          <a:p>
            <a:r>
              <a:rPr lang="pl-PL" sz="1900" dirty="0">
                <a:solidFill>
                  <a:schemeClr val="accent2"/>
                </a:solidFill>
              </a:rPr>
              <a:t>Ockham, pewno nieco z przekory, dla obalenia „dowodów” Tomasza na istnienie Boga, poddał w wątpliwość rozumowanie: przyczyna → skutek, zasadnicze w „Fizyce” Arystotelesa.</a:t>
            </a:r>
          </a:p>
          <a:p>
            <a:r>
              <a:rPr lang="pl-PL" sz="1900" dirty="0">
                <a:solidFill>
                  <a:schemeClr val="accent2"/>
                </a:solidFill>
              </a:rPr>
              <a:t>Negacja relacji </a:t>
            </a:r>
            <a:r>
              <a:rPr lang="pl-PL" sz="1900" dirty="0" err="1">
                <a:solidFill>
                  <a:schemeClr val="accent2"/>
                </a:solidFill>
              </a:rPr>
              <a:t>przyczynowo-skutkowych</a:t>
            </a:r>
            <a:r>
              <a:rPr lang="pl-PL" sz="1900" dirty="0">
                <a:solidFill>
                  <a:schemeClr val="accent2"/>
                </a:solidFill>
              </a:rPr>
              <a:t> byłaby </a:t>
            </a:r>
            <a:r>
              <a:rPr lang="pl-PL" sz="1900" b="1" dirty="0">
                <a:solidFill>
                  <a:schemeClr val="accent2"/>
                </a:solidFill>
              </a:rPr>
              <a:t>końcem nauki</a:t>
            </a:r>
            <a:r>
              <a:rPr lang="pl-PL" sz="1900" dirty="0">
                <a:solidFill>
                  <a:schemeClr val="accent2"/>
                </a:solidFill>
              </a:rPr>
              <a:t>, nie mówiąc o dewastacyjnych konsekwencjach </a:t>
            </a:r>
            <a:r>
              <a:rPr lang="pl-PL" sz="1900" b="1" dirty="0">
                <a:solidFill>
                  <a:schemeClr val="accent2"/>
                </a:solidFill>
              </a:rPr>
              <a:t>dla etyki</a:t>
            </a:r>
            <a:r>
              <a:rPr lang="pl-PL" sz="1900" dirty="0">
                <a:solidFill>
                  <a:schemeClr val="accent2"/>
                </a:solidFill>
              </a:rPr>
              <a:t>.</a:t>
            </a:r>
          </a:p>
          <a:p>
            <a:r>
              <a:rPr lang="pl-PL" sz="1900" dirty="0">
                <a:solidFill>
                  <a:schemeClr val="accent2"/>
                </a:solidFill>
              </a:rPr>
              <a:t>Na przekór Hume’owi, fizyka dzisiejsza obaliła mnóstwo „pewnych” pojęć, jak pusta czasoprzestrzeń czy lokalność zdarzeń. Ale nie </a:t>
            </a:r>
            <a:r>
              <a:rPr lang="pl-PL" sz="1900" b="1" dirty="0">
                <a:solidFill>
                  <a:schemeClr val="accent2"/>
                </a:solidFill>
              </a:rPr>
              <a:t>przyczynowość.</a:t>
            </a:r>
            <a:r>
              <a:rPr lang="pl-PL" sz="1900" dirty="0">
                <a:solidFill>
                  <a:schemeClr val="accent2"/>
                </a:solidFill>
              </a:rPr>
              <a:t> </a:t>
            </a:r>
          </a:p>
          <a:p>
            <a:r>
              <a:rPr lang="pl-PL" sz="1900" dirty="0">
                <a:solidFill>
                  <a:schemeClr val="accent2"/>
                </a:solidFill>
              </a:rPr>
              <a:t>GK stawia wręcz przyczynowość jako zasadnicze prawo natury, oczywiście, będące stwierdzeniem meta-fizycznym, czyli </a:t>
            </a:r>
            <a:r>
              <a:rPr lang="pl-PL" sz="1900" b="1" dirty="0">
                <a:solidFill>
                  <a:schemeClr val="accent2"/>
                </a:solidFill>
              </a:rPr>
              <a:t>niemożliwym</a:t>
            </a:r>
            <a:r>
              <a:rPr lang="pl-PL" sz="1900" dirty="0">
                <a:solidFill>
                  <a:schemeClr val="accent2"/>
                </a:solidFill>
              </a:rPr>
              <a:t> do udowodnienia</a:t>
            </a:r>
          </a:p>
          <a:p>
            <a:r>
              <a:rPr lang="pl-PL" sz="1900" dirty="0">
                <a:solidFill>
                  <a:schemeClr val="accent2"/>
                </a:solidFill>
              </a:rPr>
              <a:t>GK rozciąga też zasadę przyczynowości na świat niematerialny, czyli poza granice czasu i przestrzeni (!)</a:t>
            </a:r>
          </a:p>
          <a:p>
            <a:r>
              <a:rPr lang="pl-PL" sz="1900" dirty="0">
                <a:solidFill>
                  <a:schemeClr val="accent2"/>
                </a:solidFill>
              </a:rPr>
              <a:t>Rozdział między naukami ścisłymi a teologią datuje się wstecz, też do czasów Ockhama. Ale istotna jest ta nowsza linia rozdziału: do kiedy filozofowie i naukowcy (Kopernik, Galileusz, Kartezjusz, Newton, Kant, Laplace, </a:t>
            </a:r>
            <a:r>
              <a:rPr lang="pl-PL" sz="1900" dirty="0" err="1">
                <a:solidFill>
                  <a:schemeClr val="accent2"/>
                </a:solidFill>
              </a:rPr>
              <a:t>Lemaître</a:t>
            </a:r>
            <a:r>
              <a:rPr lang="pl-PL" sz="1900" dirty="0">
                <a:solidFill>
                  <a:schemeClr val="accent2"/>
                </a:solidFill>
              </a:rPr>
              <a:t>, Planck, Einstein) </a:t>
            </a:r>
            <a:r>
              <a:rPr lang="pl-PL" sz="1900" i="1" dirty="0">
                <a:solidFill>
                  <a:schemeClr val="accent2"/>
                </a:solidFill>
              </a:rPr>
              <a:t>relacjonują się</a:t>
            </a:r>
            <a:r>
              <a:rPr lang="pl-PL" sz="1900" dirty="0">
                <a:solidFill>
                  <a:schemeClr val="accent2"/>
                </a:solidFill>
              </a:rPr>
              <a:t> do Boga, a od kiedy zaczynają udawać, że Pana Boga nie ma.</a:t>
            </a:r>
          </a:p>
          <a:p>
            <a:r>
              <a:rPr lang="pl-PL" sz="1900" dirty="0">
                <a:solidFill>
                  <a:schemeClr val="accent2"/>
                </a:solidFill>
              </a:rPr>
              <a:t>Ci ostatni, jak podkreślam w „Nauce i Wierze” powodują u mnie reakcję alergiczną…</a:t>
            </a:r>
          </a:p>
          <a:p>
            <a:endParaRPr lang="pl-PL" sz="2000" dirty="0"/>
          </a:p>
        </p:txBody>
      </p:sp>
    </p:spTree>
    <p:extLst>
      <p:ext uri="{BB962C8B-B14F-4D97-AF65-F5344CB8AC3E}">
        <p14:creationId xmlns:p14="http://schemas.microsoft.com/office/powerpoint/2010/main" val="1553978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57681F6-EFCB-16A3-26FF-FC6D62FFD12B}"/>
              </a:ext>
            </a:extLst>
          </p:cNvPr>
          <p:cNvSpPr>
            <a:spLocks noGrp="1" noChangeArrowheads="1"/>
          </p:cNvSpPr>
          <p:nvPr>
            <p:ph type="title"/>
          </p:nvPr>
        </p:nvSpPr>
        <p:spPr>
          <a:xfrm>
            <a:off x="107505" y="-4763"/>
            <a:ext cx="6071394" cy="1143001"/>
          </a:xfrm>
        </p:spPr>
        <p:txBody>
          <a:bodyPr/>
          <a:lstStyle/>
          <a:p>
            <a:pPr eaLnBrk="1" hangingPunct="1"/>
            <a:r>
              <a:rPr lang="pl-PL" altLang="it-IT" sz="3600" dirty="0"/>
              <a:t>P.S. </a:t>
            </a:r>
            <a:r>
              <a:rPr lang="it-IT" altLang="it-IT" sz="3600" dirty="0" err="1"/>
              <a:t>Parad</a:t>
            </a:r>
            <a:r>
              <a:rPr lang="pl-PL" altLang="it-IT" sz="3600" dirty="0"/>
              <a:t>i</a:t>
            </a:r>
            <a:r>
              <a:rPr lang="it-IT" altLang="it-IT" sz="3600" dirty="0"/>
              <a:t>so riconquistato? </a:t>
            </a:r>
          </a:p>
        </p:txBody>
      </p:sp>
      <p:sp>
        <p:nvSpPr>
          <p:cNvPr id="4099" name="Rectangle 3">
            <a:extLst>
              <a:ext uri="{FF2B5EF4-FFF2-40B4-BE49-F238E27FC236}">
                <a16:creationId xmlns:a16="http://schemas.microsoft.com/office/drawing/2014/main" id="{A8238FFE-AF75-B7F6-228B-DA01FA6D880F}"/>
              </a:ext>
            </a:extLst>
          </p:cNvPr>
          <p:cNvSpPr>
            <a:spLocks noGrp="1" noChangeArrowheads="1"/>
          </p:cNvSpPr>
          <p:nvPr>
            <p:ph type="body" idx="1"/>
          </p:nvPr>
        </p:nvSpPr>
        <p:spPr>
          <a:xfrm>
            <a:off x="263525" y="1003300"/>
            <a:ext cx="8880475" cy="4525963"/>
          </a:xfrm>
        </p:spPr>
        <p:txBody>
          <a:bodyPr/>
          <a:lstStyle/>
          <a:p>
            <a:pPr marL="0" indent="0" eaLnBrk="1" hangingPunct="1">
              <a:spcBef>
                <a:spcPts val="0"/>
              </a:spcBef>
              <a:spcAft>
                <a:spcPts val="0"/>
              </a:spcAft>
              <a:buFontTx/>
              <a:buNone/>
              <a:defRPr/>
            </a:pPr>
            <a:r>
              <a:rPr lang="en-US" altLang="it-IT" sz="2000" dirty="0">
                <a:solidFill>
                  <a:schemeClr val="accent2"/>
                </a:solidFill>
              </a:rPr>
              <a:t>St. Thomas: God must exist, because there must </a:t>
            </a:r>
            <a:r>
              <a:rPr lang="pl-PL" altLang="it-IT" sz="2000" dirty="0">
                <a:solidFill>
                  <a:schemeClr val="accent2"/>
                </a:solidFill>
              </a:rPr>
              <a:t>                        </a:t>
            </a:r>
            <a:r>
              <a:rPr lang="en-US" altLang="it-IT" sz="2000" dirty="0">
                <a:solidFill>
                  <a:schemeClr val="accent2"/>
                </a:solidFill>
              </a:rPr>
              <a:t>be a supreme good</a:t>
            </a:r>
            <a:r>
              <a:rPr lang="pl-PL" altLang="it-IT" sz="2000" dirty="0">
                <a:solidFill>
                  <a:schemeClr val="accent2"/>
                </a:solidFill>
              </a:rPr>
              <a:t>.</a:t>
            </a:r>
          </a:p>
          <a:p>
            <a:pPr marL="0" indent="0" eaLnBrk="1" hangingPunct="1">
              <a:spcBef>
                <a:spcPts val="0"/>
              </a:spcBef>
              <a:spcAft>
                <a:spcPts val="0"/>
              </a:spcAft>
              <a:buFontTx/>
              <a:buNone/>
              <a:defRPr/>
            </a:pPr>
            <a:r>
              <a:rPr lang="en-US" altLang="it-IT" sz="2000" dirty="0">
                <a:solidFill>
                  <a:schemeClr val="accent2"/>
                </a:solidFill>
              </a:rPr>
              <a:t>
GK: God is </a:t>
            </a:r>
            <a:r>
              <a:rPr lang="pl-PL" altLang="it-IT" sz="2000" dirty="0">
                <a:solidFill>
                  <a:schemeClr val="accent2"/>
                </a:solidFill>
              </a:rPr>
              <a:t>better</a:t>
            </a:r>
            <a:r>
              <a:rPr lang="en-US" altLang="it-IT" sz="2000" dirty="0">
                <a:solidFill>
                  <a:schemeClr val="accent2"/>
                </a:solidFill>
              </a:rPr>
              <a:t> than the highest good, </a:t>
            </a:r>
            <a:endParaRPr lang="pl-PL" altLang="it-IT" sz="2000" dirty="0">
              <a:solidFill>
                <a:schemeClr val="accent2"/>
              </a:solidFill>
            </a:endParaRPr>
          </a:p>
          <a:p>
            <a:pPr marL="0" indent="0" eaLnBrk="1" hangingPunct="1">
              <a:spcBef>
                <a:spcPts val="0"/>
              </a:spcBef>
              <a:spcAft>
                <a:spcPts val="0"/>
              </a:spcAft>
              <a:buFontTx/>
              <a:buNone/>
              <a:defRPr/>
            </a:pPr>
            <a:r>
              <a:rPr lang="pl-PL" altLang="it-IT" sz="2000" dirty="0">
                <a:solidFill>
                  <a:schemeClr val="accent2"/>
                </a:solidFill>
              </a:rPr>
              <a:t>i.e.</a:t>
            </a:r>
            <a:r>
              <a:rPr lang="en-US" altLang="it-IT" sz="2000" dirty="0">
                <a:solidFill>
                  <a:schemeClr val="accent2"/>
                </a:solidFill>
              </a:rPr>
              <a:t>, than </a:t>
            </a:r>
            <a:r>
              <a:rPr lang="pl-PL" altLang="it-IT" sz="2000" dirty="0">
                <a:solidFill>
                  <a:schemeClr val="accent2"/>
                </a:solidFill>
              </a:rPr>
              <a:t>H</a:t>
            </a:r>
            <a:r>
              <a:rPr lang="en-US" altLang="it-IT" sz="2000" dirty="0" err="1">
                <a:solidFill>
                  <a:schemeClr val="accent2"/>
                </a:solidFill>
              </a:rPr>
              <a:t>imself</a:t>
            </a:r>
            <a:r>
              <a:rPr lang="en-US" altLang="it-IT" sz="2000" dirty="0">
                <a:solidFill>
                  <a:schemeClr val="accent2"/>
                </a:solidFill>
              </a:rPr>
              <a:t>. God is incorrigibly good </a:t>
            </a:r>
            <a:r>
              <a:rPr lang="pl-PL" altLang="it-IT" sz="2000" dirty="0">
                <a:solidFill>
                  <a:schemeClr val="accent2"/>
                </a:solidFill>
              </a:rPr>
              <a:t>and </a:t>
            </a:r>
          </a:p>
          <a:p>
            <a:pPr marL="0" indent="0" eaLnBrk="1" hangingPunct="1">
              <a:spcBef>
                <a:spcPts val="0"/>
              </a:spcBef>
              <a:spcAft>
                <a:spcPts val="0"/>
              </a:spcAft>
              <a:buFontTx/>
              <a:buNone/>
              <a:defRPr/>
            </a:pPr>
            <a:r>
              <a:rPr lang="en-US" altLang="it-IT" sz="2000" dirty="0">
                <a:solidFill>
                  <a:schemeClr val="accent2"/>
                </a:solidFill>
              </a:rPr>
              <a:t>incorrigibly </a:t>
            </a:r>
            <a:r>
              <a:rPr lang="pl-PL" altLang="it-IT" sz="2000" dirty="0">
                <a:solidFill>
                  <a:schemeClr val="accent2"/>
                </a:solidFill>
              </a:rPr>
              <a:t>„</a:t>
            </a:r>
            <a:r>
              <a:rPr lang="en-US" altLang="it-IT" sz="2000" dirty="0">
                <a:solidFill>
                  <a:schemeClr val="accent2"/>
                </a:solidFill>
              </a:rPr>
              <a:t>naïve</a:t>
            </a:r>
            <a:r>
              <a:rPr lang="pl-PL" altLang="it-IT" sz="2000" dirty="0">
                <a:solidFill>
                  <a:schemeClr val="accent2"/>
                </a:solidFill>
              </a:rPr>
              <a:t>”. </a:t>
            </a:r>
          </a:p>
          <a:p>
            <a:pPr marL="0" indent="0" eaLnBrk="1" hangingPunct="1">
              <a:spcBef>
                <a:spcPts val="0"/>
              </a:spcBef>
              <a:spcAft>
                <a:spcPts val="0"/>
              </a:spcAft>
              <a:buFontTx/>
              <a:buNone/>
              <a:defRPr/>
            </a:pPr>
            <a:r>
              <a:rPr lang="pl-PL" altLang="it-IT" sz="2000" dirty="0">
                <a:solidFill>
                  <a:schemeClr val="accent2"/>
                </a:solidFill>
              </a:rPr>
              <a:t>He is much </a:t>
            </a:r>
            <a:r>
              <a:rPr lang="pl-PL" altLang="it-IT" sz="2000" dirty="0" err="1">
                <a:solidFill>
                  <a:schemeClr val="accent2"/>
                </a:solidFill>
              </a:rPr>
              <a:t>better</a:t>
            </a:r>
            <a:r>
              <a:rPr lang="pl-PL" altLang="it-IT" sz="2000" dirty="0">
                <a:solidFill>
                  <a:schemeClr val="accent2"/>
                </a:solidFill>
              </a:rPr>
              <a:t> </a:t>
            </a:r>
            <a:r>
              <a:rPr lang="pl-PL" altLang="it-IT" sz="2000" dirty="0" err="1">
                <a:solidFill>
                  <a:schemeClr val="accent2"/>
                </a:solidFill>
              </a:rPr>
              <a:t>than</a:t>
            </a:r>
            <a:r>
              <a:rPr lang="pl-PL" altLang="it-IT" sz="2000" dirty="0">
                <a:solidFill>
                  <a:schemeClr val="accent2"/>
                </a:solidFill>
              </a:rPr>
              <a:t> he </a:t>
            </a:r>
            <a:r>
              <a:rPr lang="pl-PL" altLang="it-IT" sz="2000" dirty="0" err="1">
                <a:solidFill>
                  <a:schemeClr val="accent2"/>
                </a:solidFill>
              </a:rPr>
              <a:t>should</a:t>
            </a:r>
            <a:r>
              <a:rPr lang="pl-PL" altLang="it-IT" sz="2000" dirty="0">
                <a:solidFill>
                  <a:schemeClr val="accent2"/>
                </a:solidFill>
              </a:rPr>
              <a:t> &gt; </a:t>
            </a:r>
          </a:p>
          <a:p>
            <a:pPr marL="0" indent="0" eaLnBrk="1" hangingPunct="1">
              <a:spcBef>
                <a:spcPts val="0"/>
              </a:spcBef>
              <a:spcAft>
                <a:spcPts val="0"/>
              </a:spcAft>
              <a:buFontTx/>
              <a:buNone/>
              <a:defRPr/>
            </a:pPr>
            <a:r>
              <a:rPr lang="pl-PL" altLang="it-IT" sz="2000" dirty="0">
                <a:solidFill>
                  <a:schemeClr val="accent2"/>
                </a:solidFill>
              </a:rPr>
              <a:t>&gt; </a:t>
            </a:r>
            <a:r>
              <a:rPr lang="pl-PL" altLang="it-IT" sz="2000" dirty="0" err="1">
                <a:solidFill>
                  <a:schemeClr val="accent2"/>
                </a:solidFill>
              </a:rPr>
              <a:t>that</a:t>
            </a:r>
            <a:r>
              <a:rPr lang="pl-PL" altLang="it-IT" sz="2000" dirty="0">
                <a:solidFill>
                  <a:schemeClr val="accent2"/>
                </a:solidFill>
              </a:rPr>
              <a:t> He </a:t>
            </a:r>
            <a:r>
              <a:rPr lang="pl-PL" altLang="it-IT" sz="2000" dirty="0" err="1">
                <a:solidFill>
                  <a:schemeClr val="accent2"/>
                </a:solidFill>
              </a:rPr>
              <a:t>could</a:t>
            </a:r>
            <a:r>
              <a:rPr lang="pl-PL" altLang="it-IT" sz="2000" dirty="0">
                <a:solidFill>
                  <a:schemeClr val="accent2"/>
                </a:solidFill>
              </a:rPr>
              <a:t> &gt; </a:t>
            </a:r>
            <a:r>
              <a:rPr lang="pl-PL" altLang="it-IT" sz="2000" dirty="0" err="1">
                <a:solidFill>
                  <a:schemeClr val="accent2"/>
                </a:solidFill>
              </a:rPr>
              <a:t>than</a:t>
            </a:r>
            <a:r>
              <a:rPr lang="pl-PL" altLang="it-IT" sz="2000" dirty="0">
                <a:solidFill>
                  <a:schemeClr val="accent2"/>
                </a:solidFill>
              </a:rPr>
              <a:t> He can</a:t>
            </a:r>
          </a:p>
          <a:p>
            <a:pPr eaLnBrk="1" hangingPunct="1">
              <a:spcBef>
                <a:spcPts val="0"/>
              </a:spcBef>
              <a:spcAft>
                <a:spcPts val="0"/>
              </a:spcAft>
              <a:defRPr/>
            </a:pPr>
            <a:endParaRPr lang="pl-PL" altLang="it-IT" sz="1900" b="1" dirty="0">
              <a:solidFill>
                <a:schemeClr val="bg2">
                  <a:lumMod val="75000"/>
                </a:schemeClr>
              </a:solidFill>
            </a:endParaRPr>
          </a:p>
          <a:p>
            <a:pPr eaLnBrk="1" hangingPunct="1">
              <a:spcBef>
                <a:spcPts val="0"/>
              </a:spcBef>
              <a:spcAft>
                <a:spcPts val="0"/>
              </a:spcAft>
              <a:defRPr/>
            </a:pPr>
            <a:endParaRPr lang="pl-PL" altLang="it-IT" sz="1900" b="1" dirty="0">
              <a:solidFill>
                <a:schemeClr val="bg2">
                  <a:lumMod val="75000"/>
                </a:schemeClr>
              </a:solidFill>
            </a:endParaRPr>
          </a:p>
          <a:p>
            <a:pPr eaLnBrk="1" hangingPunct="1">
              <a:spcBef>
                <a:spcPts val="0"/>
              </a:spcBef>
              <a:spcAft>
                <a:spcPts val="0"/>
              </a:spcAft>
              <a:defRPr/>
            </a:pPr>
            <a:endParaRPr lang="pl-PL" altLang="it-IT" sz="1900" b="1" dirty="0">
              <a:solidFill>
                <a:schemeClr val="bg2">
                  <a:lumMod val="75000"/>
                </a:schemeClr>
              </a:solidFill>
            </a:endParaRPr>
          </a:p>
          <a:p>
            <a:pPr eaLnBrk="1" hangingPunct="1">
              <a:spcBef>
                <a:spcPts val="0"/>
              </a:spcBef>
              <a:spcAft>
                <a:spcPts val="0"/>
              </a:spcAft>
              <a:defRPr/>
            </a:pPr>
            <a:r>
              <a:rPr lang="pl-PL" altLang="it-IT" sz="1900" b="1" dirty="0" err="1">
                <a:solidFill>
                  <a:schemeClr val="bg2">
                    <a:lumMod val="75000"/>
                  </a:schemeClr>
                </a:solidFill>
              </a:rPr>
              <a:t>Eliminate</a:t>
            </a:r>
            <a:r>
              <a:rPr lang="pl-PL" altLang="it-IT" sz="1900" b="1" dirty="0">
                <a:solidFill>
                  <a:schemeClr val="bg2">
                    <a:lumMod val="75000"/>
                  </a:schemeClr>
                </a:solidFill>
              </a:rPr>
              <a:t> „evil”?</a:t>
            </a:r>
          </a:p>
          <a:p>
            <a:pPr eaLnBrk="1" hangingPunct="1">
              <a:spcBef>
                <a:spcPts val="0"/>
              </a:spcBef>
              <a:spcAft>
                <a:spcPts val="0"/>
              </a:spcAft>
              <a:defRPr/>
            </a:pPr>
            <a:r>
              <a:rPr lang="pl-PL" altLang="it-IT" sz="1900" dirty="0">
                <a:solidFill>
                  <a:schemeClr val="bg2">
                    <a:lumMod val="75000"/>
                  </a:schemeClr>
                </a:solidFill>
              </a:rPr>
              <a:t>But we clarified, at the begining, that „evil” in sense of St. Thomas was created </a:t>
            </a:r>
            <a:r>
              <a:rPr lang="pl-PL" altLang="it-IT" sz="1900" i="1" dirty="0">
                <a:solidFill>
                  <a:schemeClr val="bg2">
                    <a:lumMod val="75000"/>
                  </a:schemeClr>
                </a:solidFill>
              </a:rPr>
              <a:t>ex-post, </a:t>
            </a:r>
            <a:r>
              <a:rPr lang="pl-PL" altLang="it-IT" sz="1900" dirty="0">
                <a:solidFill>
                  <a:schemeClr val="bg2">
                    <a:lumMod val="75000"/>
                  </a:schemeClr>
                </a:solidFill>
              </a:rPr>
              <a:t>not „in principio”</a:t>
            </a:r>
            <a:endParaRPr lang="pl-PL" altLang="it-IT" sz="1900" i="1" dirty="0">
              <a:solidFill>
                <a:schemeClr val="bg2">
                  <a:lumMod val="75000"/>
                </a:schemeClr>
              </a:solidFill>
            </a:endParaRPr>
          </a:p>
          <a:p>
            <a:pPr eaLnBrk="1" hangingPunct="1">
              <a:spcBef>
                <a:spcPts val="0"/>
              </a:spcBef>
              <a:spcAft>
                <a:spcPts val="0"/>
              </a:spcAft>
              <a:defRPr/>
            </a:pPr>
            <a:r>
              <a:rPr lang="pl-PL" altLang="it-IT" sz="1900" dirty="0">
                <a:solidFill>
                  <a:schemeClr val="bg2">
                    <a:lumMod val="75000"/>
                  </a:schemeClr>
                </a:solidFill>
              </a:rPr>
              <a:t>So, how can we return to paradise? Eliminate that „new-born”, or „value added”, i.e  „man-produced” evil</a:t>
            </a:r>
          </a:p>
          <a:p>
            <a:pPr eaLnBrk="1" hangingPunct="1">
              <a:spcBef>
                <a:spcPts val="0"/>
              </a:spcBef>
              <a:spcAft>
                <a:spcPts val="0"/>
              </a:spcAft>
              <a:defRPr/>
            </a:pPr>
            <a:r>
              <a:rPr lang="pl-PL" altLang="it-IT" sz="1900" dirty="0">
                <a:solidFill>
                  <a:schemeClr val="bg2">
                    <a:lumMod val="75000"/>
                  </a:schemeClr>
                </a:solidFill>
              </a:rPr>
              <a:t>So, following Heller (and all others, from St Thomas to Leibniz), </a:t>
            </a:r>
            <a:r>
              <a:rPr lang="pl-PL" altLang="it-IT" sz="1900" b="1" dirty="0">
                <a:solidFill>
                  <a:schemeClr val="bg2">
                    <a:lumMod val="75000"/>
                  </a:schemeClr>
                </a:solidFill>
              </a:rPr>
              <a:t>eliminating evil from humans</a:t>
            </a:r>
            <a:r>
              <a:rPr lang="pl-PL" altLang="it-IT" sz="1900" dirty="0">
                <a:solidFill>
                  <a:schemeClr val="bg2">
                    <a:lumMod val="75000"/>
                  </a:schemeClr>
                </a:solidFill>
              </a:rPr>
              <a:t>, as a whole, would </a:t>
            </a:r>
            <a:r>
              <a:rPr lang="pl-PL" altLang="it-IT" sz="1900" b="1" dirty="0">
                <a:solidFill>
                  <a:schemeClr val="bg2">
                    <a:lumMod val="75000"/>
                  </a:schemeClr>
                </a:solidFill>
              </a:rPr>
              <a:t>bring back (us) to the paradise</a:t>
            </a:r>
            <a:r>
              <a:rPr lang="pl-PL" altLang="it-IT" sz="1900" dirty="0">
                <a:solidFill>
                  <a:schemeClr val="bg2">
                    <a:lumMod val="75000"/>
                  </a:schemeClr>
                </a:solidFill>
              </a:rPr>
              <a:t>. </a:t>
            </a:r>
          </a:p>
        </p:txBody>
      </p:sp>
      <p:pic>
        <p:nvPicPr>
          <p:cNvPr id="32773" name="Immagine 5">
            <a:extLst>
              <a:ext uri="{FF2B5EF4-FFF2-40B4-BE49-F238E27FC236}">
                <a16:creationId xmlns:a16="http://schemas.microsoft.com/office/drawing/2014/main" id="{A834E84A-98FA-B7E0-5584-55A6EDACB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76200"/>
            <a:ext cx="215265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a:extLst>
              <a:ext uri="{FF2B5EF4-FFF2-40B4-BE49-F238E27FC236}">
                <a16:creationId xmlns:a16="http://schemas.microsoft.com/office/drawing/2014/main" id="{B29A2CF9-A592-96FF-923B-DA0A95B14977}"/>
              </a:ext>
            </a:extLst>
          </p:cNvPr>
          <p:cNvSpPr txBox="1"/>
          <p:nvPr/>
        </p:nvSpPr>
        <p:spPr>
          <a:xfrm>
            <a:off x="3715988" y="3626040"/>
            <a:ext cx="5721700" cy="461665"/>
          </a:xfrm>
          <a:prstGeom prst="rect">
            <a:avLst/>
          </a:prstGeom>
          <a:noFill/>
        </p:spPr>
        <p:txBody>
          <a:bodyPr wrap="square">
            <a:spAutoFit/>
          </a:bodyPr>
          <a:lstStyle/>
          <a:p>
            <a:r>
              <a:rPr lang="pl-PL" sz="2400" dirty="0">
                <a:solidFill>
                  <a:srgbClr val="FD5C03"/>
                </a:solidFill>
              </a:rPr>
              <a:t>„Ja jestem drogą, prawdą, i życiem”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600" dirty="0"/>
              <a:t>Ockham: krytyka filozofii tradycyjnej</a:t>
            </a:r>
          </a:p>
        </p:txBody>
      </p:sp>
      <p:sp>
        <p:nvSpPr>
          <p:cNvPr id="5" name="pole tekstowe 4">
            <a:extLst>
              <a:ext uri="{FF2B5EF4-FFF2-40B4-BE49-F238E27FC236}">
                <a16:creationId xmlns:a16="http://schemas.microsoft.com/office/drawing/2014/main" id="{98F60DAC-BAB3-CE17-1605-38AA247D3D2B}"/>
              </a:ext>
            </a:extLst>
          </p:cNvPr>
          <p:cNvSpPr txBox="1"/>
          <p:nvPr/>
        </p:nvSpPr>
        <p:spPr>
          <a:xfrm>
            <a:off x="22083" y="1052736"/>
            <a:ext cx="8726700" cy="5355312"/>
          </a:xfrm>
          <a:prstGeom prst="rect">
            <a:avLst/>
          </a:prstGeom>
          <a:noFill/>
        </p:spPr>
        <p:txBody>
          <a:bodyPr wrap="square">
            <a:spAutoFit/>
          </a:bodyPr>
          <a:lstStyle/>
          <a:p>
            <a:r>
              <a:rPr lang="pl-PL" altLang="it-IT" dirty="0"/>
              <a:t>„Wilhelm Ockham urodził się w pobliżu Londynu, nieco przed 1300 r. W latach 1312-18 studiował w Oksfordzie, i tam zaczął wykładać. W 1324 r. został posądzony o herezję, wezwany do kurii w Awinionie i tam osadzony w więzieniu śledczym. Po czterech latach zbiegł i oddał się w opiekę cesarzowi Ludwikowi Bawarowi, toczącemu wojnę z papiestwem. […] Zmarł w r. 1350 pogodziwszy się z Kościołem.</a:t>
            </a:r>
            <a:endParaRPr lang="pl-PL" altLang="it-IT" sz="1800" dirty="0"/>
          </a:p>
          <a:p>
            <a:endParaRPr lang="pl-PL" altLang="it-IT" sz="1800" b="1" dirty="0"/>
          </a:p>
          <a:p>
            <a:r>
              <a:rPr lang="pl-PL" altLang="it-IT" sz="1800" dirty="0"/>
              <a:t>Natomiast Ockham, wyraziciel nowego ducha, przeciwstawiał się tradycji: </a:t>
            </a:r>
          </a:p>
          <a:p>
            <a:pPr marL="342900" indent="-342900">
              <a:buAutoNum type="arabicParenR"/>
            </a:pPr>
            <a:r>
              <a:rPr lang="pl-PL" dirty="0"/>
              <a:t>Zamiast konstruować system zajął się krytyką wiedzy</a:t>
            </a:r>
          </a:p>
          <a:p>
            <a:pPr marL="342900" indent="-342900">
              <a:buAutoNum type="arabicParenR"/>
            </a:pPr>
            <a:r>
              <a:rPr lang="pl-PL" dirty="0"/>
              <a:t>Ogromna część wiedzy tradycyjnej jest pozbawiona podstaw</a:t>
            </a:r>
          </a:p>
          <a:p>
            <a:pPr marL="342900" indent="-342900">
              <a:buAutoNum type="arabicParenR" startAt="3"/>
            </a:pPr>
            <a:r>
              <a:rPr lang="pl-PL" dirty="0"/>
              <a:t>Za podstawowy organ wiedzy miał nie dyskursywny rozum, lecz bezpośrednią intuicję</a:t>
            </a:r>
          </a:p>
          <a:p>
            <a:pPr marL="342900" indent="-342900">
              <a:buAutoNum type="arabicParenR" startAt="3"/>
            </a:pPr>
            <a:r>
              <a:rPr lang="pl-PL" dirty="0"/>
              <a:t>W ogólnych pojęciach rozumu widział wytwór myśli i mowy […]</a:t>
            </a:r>
          </a:p>
          <a:p>
            <a:endParaRPr lang="pl-PL" dirty="0"/>
          </a:p>
          <a:p>
            <a:r>
              <a:rPr lang="pl-PL" dirty="0"/>
              <a:t>Był obrońcą wszechmocnej woli Bożej i odrzucał tezę, która mogłaby ją ograniczyć.</a:t>
            </a:r>
          </a:p>
          <a:p>
            <a:r>
              <a:rPr lang="pl-PL" dirty="0"/>
              <a:t>Miał jeszcze jedną regułę metodologiczną: aby wyjaśniać zjawiska możliwie najprościej, </a:t>
            </a:r>
            <a:r>
              <a:rPr lang="pl-PL" b="1" dirty="0"/>
              <a:t>aby nie mnożyć bytów </a:t>
            </a:r>
            <a:r>
              <a:rPr lang="pl-PL" dirty="0"/>
              <a:t>i nie postulować ich tam, gdzie wyjaśnienie zjawisk do tego nie zmusza.”</a:t>
            </a:r>
          </a:p>
          <a:p>
            <a:endParaRPr lang="pl-PL" dirty="0"/>
          </a:p>
          <a:p>
            <a:r>
              <a:rPr lang="pl-PL" dirty="0"/>
              <a:t>Wł. Tatarkiewicz, </a:t>
            </a:r>
            <a:r>
              <a:rPr lang="pl-PL" i="1" dirty="0"/>
              <a:t>Historia Filozofii</a:t>
            </a:r>
            <a:r>
              <a:rPr lang="pl-PL" dirty="0"/>
              <a:t>, t. I, str. 296</a:t>
            </a:r>
          </a:p>
        </p:txBody>
      </p:sp>
    </p:spTree>
    <p:extLst>
      <p:ext uri="{BB962C8B-B14F-4D97-AF65-F5344CB8AC3E}">
        <p14:creationId xmlns:p14="http://schemas.microsoft.com/office/powerpoint/2010/main" val="146281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89C9675-B7BD-357F-26BE-20C9FBC63053}"/>
              </a:ext>
            </a:extLst>
          </p:cNvPr>
          <p:cNvSpPr>
            <a:spLocks noGrp="1" noChangeArrowheads="1"/>
          </p:cNvSpPr>
          <p:nvPr>
            <p:ph type="title"/>
          </p:nvPr>
        </p:nvSpPr>
        <p:spPr>
          <a:xfrm>
            <a:off x="468313" y="260350"/>
            <a:ext cx="8229600" cy="1143000"/>
          </a:xfrm>
        </p:spPr>
        <p:txBody>
          <a:bodyPr/>
          <a:lstStyle/>
          <a:p>
            <a:pPr eaLnBrk="1" hangingPunct="1"/>
            <a:r>
              <a:rPr lang="pl-PL" altLang="it-IT" sz="3600">
                <a:ea typeface="Arial Unicode MS" pitchFamily="34" charset="-128"/>
              </a:rPr>
              <a:t>Brzytwa Ockhama (1290-1348) </a:t>
            </a:r>
            <a:endParaRPr lang="en-AU" altLang="it-IT" sz="3600">
              <a:ea typeface="Arial Unicode MS" pitchFamily="34" charset="-128"/>
            </a:endParaRPr>
          </a:p>
        </p:txBody>
      </p:sp>
      <p:sp>
        <p:nvSpPr>
          <p:cNvPr id="3075" name="Rectangle 3">
            <a:extLst>
              <a:ext uri="{FF2B5EF4-FFF2-40B4-BE49-F238E27FC236}">
                <a16:creationId xmlns:a16="http://schemas.microsoft.com/office/drawing/2014/main" id="{8B931E34-2DA6-3330-2651-53956BAA58A2}"/>
              </a:ext>
            </a:extLst>
          </p:cNvPr>
          <p:cNvSpPr>
            <a:spLocks noGrp="1" noChangeArrowheads="1"/>
          </p:cNvSpPr>
          <p:nvPr>
            <p:ph type="body" idx="1"/>
          </p:nvPr>
        </p:nvSpPr>
        <p:spPr>
          <a:xfrm>
            <a:off x="250825" y="1196975"/>
            <a:ext cx="8713788" cy="6119813"/>
          </a:xfrm>
        </p:spPr>
        <p:txBody>
          <a:bodyPr/>
          <a:lstStyle/>
          <a:p>
            <a:pPr eaLnBrk="1" hangingPunct="1">
              <a:buFontTx/>
              <a:buNone/>
            </a:pPr>
            <a:r>
              <a:rPr lang="pl-PL" altLang="it-IT" sz="1800" b="1" dirty="0"/>
              <a:t>Brzytwa Ockhama</a:t>
            </a:r>
            <a:r>
              <a:rPr lang="pl-PL" altLang="it-IT" sz="1800" dirty="0"/>
              <a:t> (nazywana także </a:t>
            </a:r>
            <a:r>
              <a:rPr lang="pl-PL" altLang="it-IT" sz="1800" i="1" dirty="0"/>
              <a:t>zasadą ekonomii myślenia</a:t>
            </a:r>
            <a:r>
              <a:rPr lang="pl-PL" altLang="it-IT" sz="1800" dirty="0">
                <a:hlinkClick r:id="rId2"/>
              </a:rPr>
              <a:t>[1]</a:t>
            </a:r>
            <a:r>
              <a:rPr lang="pl-PL" altLang="it-IT" sz="1800" dirty="0"/>
              <a:t>) – zasada, zgodnie z którą w wyjaśnianiu zjawisk należy dążyć do prostoty, wybierając takie wyjaśnienia, które opierają się na jak najmniejszej liczbie pojęć i założeń. Tradycyjnie wiązana jest z nazwiskiem </a:t>
            </a:r>
            <a:r>
              <a:rPr lang="pl-PL" altLang="it-IT" sz="1800" dirty="0">
                <a:hlinkClick r:id="rId3" tooltip="William Ockham"/>
              </a:rPr>
              <a:t>Williama Ockhama</a:t>
            </a:r>
            <a:r>
              <a:rPr lang="pl-PL" altLang="it-IT" sz="1800" dirty="0"/>
              <a:t>.</a:t>
            </a:r>
          </a:p>
          <a:p>
            <a:pPr eaLnBrk="1" hangingPunct="1">
              <a:buFontTx/>
              <a:buNone/>
            </a:pPr>
            <a:r>
              <a:rPr lang="pl-PL" altLang="it-IT" sz="1800" dirty="0"/>
              <a:t>W </a:t>
            </a:r>
            <a:r>
              <a:rPr lang="pl-PL" altLang="it-IT" sz="1800" dirty="0">
                <a:hlinkClick r:id="rId4" tooltip="Metoda naukowa"/>
              </a:rPr>
              <a:t>metodzie naukowej</a:t>
            </a:r>
            <a:r>
              <a:rPr lang="pl-PL" altLang="it-IT" sz="1800" dirty="0"/>
              <a:t> brzytwa Ockhama ma znaczenie </a:t>
            </a:r>
            <a:r>
              <a:rPr lang="pl-PL" altLang="it-IT" sz="1800" dirty="0">
                <a:hlinkClick r:id="rId5" tooltip="Heurystyka (logika)"/>
              </a:rPr>
              <a:t>heurystyczne</a:t>
            </a:r>
            <a:r>
              <a:rPr lang="pl-PL" altLang="it-IT" sz="1800" dirty="0"/>
              <a:t>, tzn. jest użyteczną normą postępowania, wspomagającą tworzenie modeli teoretycznych zjawisk oraz ogólną wskazówką pozwalającą ocenić prawdopodobieństwo tego, która z dostępnych teorii naukowych może okazać się bliższa rzeczywistości w przyszłości. Nie ma jednak zastosowania do oceniania prawdziwości </a:t>
            </a:r>
            <a:r>
              <a:rPr lang="pl-PL" altLang="it-IT" sz="1800" dirty="0">
                <a:hlinkClick r:id="rId6" tooltip="Hipoteza"/>
              </a:rPr>
              <a:t>hipotez</a:t>
            </a:r>
            <a:r>
              <a:rPr lang="pl-PL" altLang="it-IT" sz="1800" dirty="0"/>
              <a:t>.</a:t>
            </a:r>
          </a:p>
          <a:p>
            <a:pPr eaLnBrk="1" hangingPunct="1">
              <a:buFontTx/>
              <a:buNone/>
            </a:pPr>
            <a:r>
              <a:rPr lang="pl-PL" altLang="it-IT" sz="1800" dirty="0"/>
              <a:t>„Można natomiast wątpić, czy imiesłowom wypowiedzianym i napisanym odpowiadają w umyśle pewne pojęcia, odrębne od czasowników, a to z powodu, iż nie wydaje się, aby istniała jakaś poważna konieczność przyjmowania tak wielkiego zróżnicowania w dziedzinie pojęć pomyślanych.” (LI, R3 .str. 24)</a:t>
            </a:r>
          </a:p>
          <a:p>
            <a:pPr eaLnBrk="1" hangingPunct="1">
              <a:buFontTx/>
              <a:buNone/>
            </a:pPr>
            <a:r>
              <a:rPr lang="pl-PL" altLang="it-IT" sz="1800" dirty="0"/>
              <a:t>„Wyrażenie </a:t>
            </a:r>
            <a:r>
              <a:rPr lang="en-US" altLang="it-IT" sz="1800" dirty="0"/>
              <a:t>«</a:t>
            </a:r>
            <a:r>
              <a:rPr lang="pl-PL" altLang="it-IT" sz="1800" dirty="0"/>
              <a:t>nic</a:t>
            </a:r>
            <a:r>
              <a:rPr lang="en-US" altLang="it-IT" sz="1800" dirty="0"/>
              <a:t>»</a:t>
            </a:r>
            <a:r>
              <a:rPr lang="pl-PL" altLang="it-IT" sz="1800" dirty="0"/>
              <a:t> oznacza bowiem jaśniej to samo co wyrażenie </a:t>
            </a:r>
            <a:r>
              <a:rPr lang="en-US" altLang="it-IT" sz="1800" dirty="0"/>
              <a:t>«</a:t>
            </a:r>
            <a:r>
              <a:rPr lang="pl-PL" altLang="it-IT" sz="1800" dirty="0"/>
              <a:t>nie coś</a:t>
            </a:r>
            <a:r>
              <a:rPr lang="en-US" altLang="it-IT" sz="1800" dirty="0"/>
              <a:t>»</a:t>
            </a:r>
            <a:r>
              <a:rPr lang="pl-PL" altLang="it-IT" sz="1800" dirty="0"/>
              <a:t>, a mianowicie wszelką w ogóle rzecz i wszystko, cokolwiek jest czymś, a czemu należy zaprzeczyć, a więc nie oznacza ono żadnej w ogóle rzeczy, które miałaby swój odpowiednik znaczeniowy w umyśle.” (st. 132)</a:t>
            </a:r>
          </a:p>
          <a:p>
            <a:pPr eaLnBrk="1" hangingPunct="1">
              <a:buFontTx/>
              <a:buNone/>
            </a:pPr>
            <a:r>
              <a:rPr lang="pl-PL" altLang="it-IT" sz="1400" dirty="0">
                <a:ea typeface="Arial Unicode MS" pitchFamily="34" charset="-128"/>
                <a:hlinkClick r:id="rId7"/>
              </a:rPr>
              <a:t>https://pl.wikipedia.org/wiki/Brzytwa_Ockhama</a:t>
            </a:r>
            <a:endParaRPr lang="pl-PL" altLang="it-IT" sz="1400" dirty="0">
              <a:ea typeface="Arial Unicode MS" pitchFamily="34" charset="-128"/>
            </a:endParaRPr>
          </a:p>
          <a:p>
            <a:pPr eaLnBrk="1" hangingPunct="1">
              <a:buFontTx/>
              <a:buNone/>
            </a:pPr>
            <a:r>
              <a:rPr lang="pl-PL" altLang="it-IT" sz="1400" dirty="0">
                <a:ea typeface="Arial Unicode MS" pitchFamily="34" charset="-128"/>
              </a:rPr>
              <a:t>William Ockham, </a:t>
            </a:r>
            <a:r>
              <a:rPr lang="pl-PL" altLang="it-IT" sz="1400" i="1" dirty="0">
                <a:ea typeface="Arial Unicode MS" pitchFamily="34" charset="-128"/>
              </a:rPr>
              <a:t>Suma Logiczna</a:t>
            </a:r>
            <a:r>
              <a:rPr lang="pl-PL" altLang="it-IT" sz="1400" dirty="0">
                <a:ea typeface="Arial Unicode MS" pitchFamily="34" charset="-128"/>
              </a:rPr>
              <a:t>, PWN, Warszawa, 2010.</a:t>
            </a:r>
          </a:p>
          <a:p>
            <a:pPr eaLnBrk="1" hangingPunct="1">
              <a:buFontTx/>
              <a:buNone/>
            </a:pPr>
            <a:endParaRPr lang="pl-PL" altLang="it-IT" sz="1800" dirty="0"/>
          </a:p>
          <a:p>
            <a:pPr eaLnBrk="1" hangingPunct="1">
              <a:buFontTx/>
              <a:buNone/>
            </a:pPr>
            <a:endParaRPr lang="en-AU" altLang="it-IT"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Ockham: krytyka zasady przyczynowości</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8784976" cy="6724918"/>
          </a:xfrm>
          <a:prstGeom prst="rect">
            <a:avLst/>
          </a:prstGeom>
          <a:noFill/>
        </p:spPr>
        <p:txBody>
          <a:bodyPr wrap="square">
            <a:spAutoFit/>
          </a:bodyPr>
          <a:lstStyle/>
          <a:p>
            <a:pPr>
              <a:spcAft>
                <a:spcPts val="600"/>
              </a:spcAft>
            </a:pPr>
            <a:r>
              <a:rPr lang="pl-PL" dirty="0"/>
              <a:t>„Zakwestionował zasadę, na której głównie wspierały się rozumowania teologii: zasadę przyczynowości w jej tradycyjnej, od Arystotelesa pochodzącej postaci.</a:t>
            </a:r>
          </a:p>
          <a:p>
            <a:pPr>
              <a:spcAft>
                <a:spcPts val="600"/>
              </a:spcAft>
            </a:pPr>
            <a:r>
              <a:rPr lang="pl-PL" dirty="0"/>
              <a:t>I przez to zamknął główną drogę dowodom teologicznym. […] np. niepodobna dowieść jedności Boga, gdyż można bez-sprzecznie pomyśleć, że istnieje wiele światów, a każdy ma swojego stwórcę. </a:t>
            </a:r>
            <a:r>
              <a:rPr lang="pl-PL" dirty="0">
                <a:solidFill>
                  <a:schemeClr val="accent2"/>
                </a:solidFill>
              </a:rPr>
              <a:t>[Drogi Wilhelmie, tu właśnie użyłbym twojej brzytwy: pomyśleć można, ale to nie znaczy, że istnieją.] </a:t>
            </a:r>
          </a:p>
          <a:p>
            <a:pPr>
              <a:spcAft>
                <a:spcPts val="600"/>
              </a:spcAft>
            </a:pPr>
            <a:r>
              <a:rPr lang="pl-PL" dirty="0"/>
              <a:t>Nawet samego istnienia Boga niepodobna dowieść. Niemożliwy jest dowód </a:t>
            </a:r>
            <a:r>
              <a:rPr lang="pl-PL" i="1" dirty="0"/>
              <a:t>a priori, </a:t>
            </a:r>
            <a:r>
              <a:rPr lang="pl-PL" dirty="0"/>
              <a:t>gdyż istnienie można stwierdzić tylko przez bezpośrednią intuicję, a nigdy przez samo rozumowanie; ale i dowód </a:t>
            </a:r>
            <a:r>
              <a:rPr lang="pl-PL" i="1" dirty="0"/>
              <a:t>a posteriori</a:t>
            </a:r>
            <a:r>
              <a:rPr lang="pl-PL" dirty="0"/>
              <a:t> jest niepewny, gdyż właśnie zakłada zasadę przyczynowości i dowolnie przyjmuje, że łańcuch przyczyn jest skończony i że pierwszą przyczyną jest Bóg.” (</a:t>
            </a:r>
            <a:r>
              <a:rPr lang="pl-PL" i="1" dirty="0"/>
              <a:t>Historia filozofii</a:t>
            </a:r>
            <a:r>
              <a:rPr lang="pl-PL" dirty="0"/>
              <a:t>, str. 297)</a:t>
            </a:r>
          </a:p>
          <a:p>
            <a:pPr>
              <a:spcAft>
                <a:spcPts val="600"/>
              </a:spcAft>
            </a:pPr>
            <a:r>
              <a:rPr lang="pl-PL" dirty="0">
                <a:solidFill>
                  <a:schemeClr val="accent2"/>
                </a:solidFill>
              </a:rPr>
              <a:t>Drogi Wilhelmie, tu mamy kilka problemów. Nikt nie mówi, że chcemy </a:t>
            </a:r>
            <a:r>
              <a:rPr lang="pl-PL" i="1" dirty="0">
                <a:solidFill>
                  <a:schemeClr val="accent2"/>
                </a:solidFill>
              </a:rPr>
              <a:t>dowieść</a:t>
            </a:r>
            <a:r>
              <a:rPr lang="pl-PL" dirty="0">
                <a:solidFill>
                  <a:schemeClr val="accent2"/>
                </a:solidFill>
              </a:rPr>
              <a:t> istnienia Pana Boga. Możemy mieć tylko wskazówki. A najistotniejsza jest, i dla Tomasza i dla Kanta – złożoność (i celowość?) przyrody. GK dodaje 4 dowody humanistyczno-socjologiczne: 1) istnienie skomplikowanej osobowości człowieka,   2) dzieła wielkich naukowców, którzy spontanicznie deklarowali się po stronie wiary, 3) przepiękne dzieła sztuki „sakralnej” i 4) istnienie „wyświęconej” oraz uświęconej </a:t>
            </a:r>
            <a:r>
              <a:rPr lang="pl-PL" dirty="0" err="1">
                <a:solidFill>
                  <a:schemeClr val="accent2"/>
                </a:solidFill>
              </a:rPr>
              <a:t>kategoryj</a:t>
            </a:r>
            <a:r>
              <a:rPr lang="pl-PL" dirty="0">
                <a:solidFill>
                  <a:schemeClr val="accent2"/>
                </a:solidFill>
              </a:rPr>
              <a:t> społeczeństwa.</a:t>
            </a:r>
          </a:p>
          <a:p>
            <a:pPr>
              <a:spcAft>
                <a:spcPts val="600"/>
              </a:spcAft>
            </a:pPr>
            <a:r>
              <a:rPr lang="pl-PL" dirty="0">
                <a:solidFill>
                  <a:schemeClr val="accent2"/>
                </a:solidFill>
              </a:rPr>
              <a:t>Podobnie niebezpieczne jest „podminowanie” zasady przyczynowości, o czym dalej </a:t>
            </a: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276663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Ockham: „Suma logiczna”</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9036496" cy="7078861"/>
          </a:xfrm>
          <a:prstGeom prst="rect">
            <a:avLst/>
          </a:prstGeom>
          <a:noFill/>
        </p:spPr>
        <p:txBody>
          <a:bodyPr wrap="square">
            <a:spAutoFit/>
          </a:bodyPr>
          <a:lstStyle/>
          <a:p>
            <a:pPr>
              <a:spcAft>
                <a:spcPts val="600"/>
              </a:spcAft>
            </a:pPr>
            <a:r>
              <a:rPr lang="pl-PL" dirty="0"/>
              <a:t>„Albowiem jak wśród wyrażeń wymówionych jedne z nich są nazwami </a:t>
            </a:r>
            <a:r>
              <a:rPr lang="pl-PL" dirty="0" err="1"/>
              <a:t>rzeczownikowy-mi</a:t>
            </a:r>
            <a:r>
              <a:rPr lang="pl-PL" dirty="0"/>
              <a:t>, inne czasownikami, inne znów stanowią inne części mowy, gdyż niektóre z nich są zaimkami, inne imiesłowami, inne przysłówkami, inne spójnikami inne przyimkami (s24) [Pamiętamy to z gramatyki języka polskiego, prawda? To „wina” Ockhama.]</a:t>
            </a:r>
          </a:p>
          <a:p>
            <a:pPr>
              <a:spcAft>
                <a:spcPts val="600"/>
              </a:spcAft>
            </a:pPr>
            <a:r>
              <a:rPr lang="pl-PL" dirty="0"/>
              <a:t> „I w ten sposób uważam, że zdaniem Arystotelesa same tylko nazwy są bytami „do czegoś” lub bytami relatywnymi. […] Albowiem mówiąc syn, poznaję też ojca, a mówiąc sługa, rozumiem też i pana.” (Ks. I, R. 49, str. 199, 200) [Ten sam byt występuje w wielu różnych relacjach: występowania tych relacji nie oznacza </a:t>
            </a:r>
            <a:r>
              <a:rPr lang="pl-PL" i="1" dirty="0"/>
              <a:t>mnożenia</a:t>
            </a:r>
            <a:r>
              <a:rPr lang="pl-PL" dirty="0"/>
              <a:t> bytów.]</a:t>
            </a:r>
          </a:p>
          <a:p>
            <a:pPr>
              <a:spcAft>
                <a:spcPts val="600"/>
              </a:spcAft>
            </a:pPr>
            <a:r>
              <a:rPr lang="pl-PL" dirty="0"/>
              <a:t> „Zdanie łączne lub koniunkcyjne jest to zdanie składające się z wielu zdań kategorycznych połączonych za pośrednictwem łącznika „i” lub za pośrednictwem jakiegoś innego wyrażenia równoważnego temu łącznikowi.” (Ks. II, R. 32, str. 370)    [W języku polskim nazywamy takie zdania </a:t>
            </a:r>
            <a:r>
              <a:rPr lang="pl-PL" i="1" dirty="0"/>
              <a:t>współrzędnie</a:t>
            </a:r>
            <a:r>
              <a:rPr lang="pl-PL" dirty="0"/>
              <a:t> złożone, prawda?] </a:t>
            </a:r>
          </a:p>
          <a:p>
            <a:pPr>
              <a:spcAft>
                <a:spcPts val="600"/>
              </a:spcAft>
            </a:pPr>
            <a:r>
              <a:rPr lang="pl-PL" dirty="0"/>
              <a:t>„Inne rozróżnienie konsekwencji polega na tym że pewne z nich są konsekwencjami materialnymi, a inne formalnymi. […] Konsekwencją materialną jest taka, która opiera się na treści terminów, a nie na jakim elemencie zewnętrznym, dotyczącym ogólnych właściwości zdań; taką jest na przykład konsekwencja: </a:t>
            </a:r>
            <a:r>
              <a:rPr lang="it-IT" dirty="0"/>
              <a:t>«</a:t>
            </a:r>
            <a:r>
              <a:rPr lang="it-IT" dirty="0" err="1"/>
              <a:t>Cz</a:t>
            </a:r>
            <a:r>
              <a:rPr lang="pl-PL" dirty="0" err="1"/>
              <a:t>łowiek</a:t>
            </a:r>
            <a:r>
              <a:rPr lang="pl-PL" dirty="0"/>
              <a:t> biegnie, więc Bóg istnieje, i człowiek jest osłem, więc Bóg nie istnieje</a:t>
            </a:r>
            <a:r>
              <a:rPr lang="it-IT" dirty="0"/>
              <a:t>»</a:t>
            </a:r>
            <a:r>
              <a:rPr lang="pl-PL" dirty="0"/>
              <a:t> i tym podobne.” [Dziś, w dobie tzw. sztucznej inteligencji, tego rodzaju rozważania są szczególnie pouczające.] (str. 491)</a:t>
            </a:r>
          </a:p>
          <a:p>
            <a:pPr>
              <a:spcAft>
                <a:spcPts val="600"/>
              </a:spcAft>
            </a:pPr>
            <a:r>
              <a:rPr lang="pl-PL" sz="1600" dirty="0"/>
              <a:t>Wilhelm Ockham, </a:t>
            </a:r>
            <a:r>
              <a:rPr lang="pl-PL" sz="1600" i="1" dirty="0"/>
              <a:t>Suma Logiczna</a:t>
            </a:r>
            <a:r>
              <a:rPr lang="pl-PL" sz="1600" dirty="0"/>
              <a:t>, przeł. Tadeusz Włodarczyk, PWN, Warszawa 1971</a:t>
            </a:r>
          </a:p>
          <a:p>
            <a:pPr>
              <a:spcAft>
                <a:spcPts val="600"/>
              </a:spcAft>
            </a:pPr>
            <a:endParaRPr lang="pl-PL" dirty="0">
              <a:solidFill>
                <a:schemeClr val="accent2"/>
              </a:solidFill>
            </a:endParaRP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191605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107504" y="13513"/>
            <a:ext cx="8555958" cy="1143000"/>
          </a:xfrm>
        </p:spPr>
        <p:txBody>
          <a:bodyPr/>
          <a:lstStyle/>
          <a:p>
            <a:r>
              <a:rPr lang="pl-PL" sz="3200" dirty="0"/>
              <a:t>Ockham, </a:t>
            </a:r>
            <a:r>
              <a:rPr lang="pl-PL" sz="3200" dirty="0" err="1"/>
              <a:t>Parmenides</a:t>
            </a:r>
            <a:r>
              <a:rPr lang="pl-PL" sz="3200" dirty="0"/>
              <a:t> i Lem: czy istnieje „nic”?</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14424"/>
            <a:ext cx="9036496" cy="7155805"/>
          </a:xfrm>
          <a:prstGeom prst="rect">
            <a:avLst/>
          </a:prstGeom>
          <a:noFill/>
        </p:spPr>
        <p:txBody>
          <a:bodyPr wrap="square">
            <a:spAutoFit/>
          </a:bodyPr>
          <a:lstStyle/>
          <a:p>
            <a:pPr>
              <a:spcAft>
                <a:spcPts val="600"/>
              </a:spcAft>
            </a:pPr>
            <a:r>
              <a:rPr lang="pl-PL" dirty="0"/>
              <a:t>„To rozróżnienie sugeruje Anzelm w dziele </a:t>
            </a:r>
            <a:r>
              <a:rPr lang="pl-PL" i="1" dirty="0"/>
              <a:t>O upadku Szatana</a:t>
            </a:r>
            <a:r>
              <a:rPr lang="pl-PL" dirty="0"/>
              <a:t>, gdzie mówi on w ten sposób </a:t>
            </a:r>
            <a:r>
              <a:rPr lang="it-IT" dirty="0"/>
              <a:t>«</a:t>
            </a:r>
            <a:r>
              <a:rPr lang="pl-PL" dirty="0"/>
              <a:t>Pewnym jest, że to słowo, mianowicie </a:t>
            </a:r>
            <a:r>
              <a:rPr lang="it-IT" dirty="0"/>
              <a:t>‘</a:t>
            </a:r>
            <a:r>
              <a:rPr lang="pl-PL" dirty="0"/>
              <a:t>nic</a:t>
            </a:r>
            <a:r>
              <a:rPr lang="it-IT" dirty="0"/>
              <a:t>’</a:t>
            </a:r>
            <a:r>
              <a:rPr lang="pl-PL" dirty="0"/>
              <a:t> jeśli chodzi o jego znaczenie, pod żadnym względem nie różni się od wyrażenia </a:t>
            </a:r>
            <a:r>
              <a:rPr lang="it-IT" dirty="0"/>
              <a:t>‘</a:t>
            </a:r>
            <a:r>
              <a:rPr lang="pl-PL" dirty="0"/>
              <a:t>nie coś</a:t>
            </a:r>
            <a:r>
              <a:rPr lang="it-IT" dirty="0"/>
              <a:t>.’»</a:t>
            </a:r>
          </a:p>
          <a:p>
            <a:pPr>
              <a:spcAft>
                <a:spcPts val="600"/>
              </a:spcAft>
            </a:pPr>
            <a:r>
              <a:rPr lang="pl-PL" dirty="0"/>
              <a:t>[Tu przypomina się </a:t>
            </a:r>
            <a:r>
              <a:rPr lang="pl-PL" dirty="0" err="1"/>
              <a:t>Parmenides</a:t>
            </a:r>
            <a:r>
              <a:rPr lang="pl-PL" dirty="0"/>
              <a:t>, który mówił, że byt istnieje, a nie-byt nie istnieje.] </a:t>
            </a:r>
            <a:endParaRPr lang="it-IT" dirty="0"/>
          </a:p>
          <a:p>
            <a:pPr>
              <a:spcAft>
                <a:spcPts val="600"/>
              </a:spcAft>
            </a:pPr>
            <a:r>
              <a:rPr lang="pl-PL" dirty="0"/>
              <a:t>Wyrażenie </a:t>
            </a:r>
            <a:r>
              <a:rPr lang="it-IT" dirty="0"/>
              <a:t>‘</a:t>
            </a:r>
            <a:r>
              <a:rPr lang="it-IT" dirty="0" err="1"/>
              <a:t>nic</a:t>
            </a:r>
            <a:r>
              <a:rPr lang="it-IT" dirty="0"/>
              <a:t>’</a:t>
            </a:r>
            <a:r>
              <a:rPr lang="pl-PL" dirty="0"/>
              <a:t> oznacza powiem jaśniej to samo, co wyrażenie </a:t>
            </a:r>
            <a:r>
              <a:rPr lang="it-IT" dirty="0"/>
              <a:t>‘ni</a:t>
            </a:r>
            <a:r>
              <a:rPr lang="pl-PL" dirty="0"/>
              <a:t>e coś</a:t>
            </a:r>
            <a:r>
              <a:rPr lang="it-IT" dirty="0"/>
              <a:t>’</a:t>
            </a:r>
            <a:r>
              <a:rPr lang="pl-PL" dirty="0"/>
              <a:t>, a mianowicie wszelką w ogóle rzecz i wszystko, cokolwiek jest czymś, a czemu należy zaprzeczyć, a więc nie oznacza ono żądnej w ogóle rzeczy, która miałaby swój odpowiednik znaczeniowy w umyśle. [Zwróćmy uwagę na </a:t>
            </a:r>
            <a:r>
              <a:rPr lang="it-IT" dirty="0"/>
              <a:t>«</a:t>
            </a:r>
            <a:r>
              <a:rPr lang="pl-PL" dirty="0"/>
              <a:t>odpowiednik znaczeniowy</a:t>
            </a:r>
            <a:r>
              <a:rPr lang="it-IT" dirty="0"/>
              <a:t>»</a:t>
            </a:r>
            <a:r>
              <a:rPr lang="pl-PL" dirty="0"/>
              <a:t>, jak u Kanta.] Jednak odrzucenie jakiejkolwiek rzeczy nie może być oznaczone inaczej, jak tylko łącznie z oznaczeniem tej rzeczy, której odrzucenie (zanegowanie) się oznacza, nikt bowiem nie rozumiałby, co oznacza wyrażenie </a:t>
            </a:r>
            <a:r>
              <a:rPr lang="it-IT" dirty="0"/>
              <a:t>‘</a:t>
            </a:r>
            <a:r>
              <a:rPr lang="pl-PL" dirty="0"/>
              <a:t>nie-człowiek</a:t>
            </a:r>
            <a:r>
              <a:rPr lang="it-IT" dirty="0"/>
              <a:t>’</a:t>
            </a:r>
            <a:r>
              <a:rPr lang="pl-PL" dirty="0"/>
              <a:t>, gdyby nie rozumiał, oznacza wyrażenie </a:t>
            </a:r>
            <a:r>
              <a:rPr lang="it-IT" dirty="0"/>
              <a:t>‘</a:t>
            </a:r>
            <a:r>
              <a:rPr lang="pl-PL" dirty="0"/>
              <a:t>człowiek. Stąd konieczną jest rzeczą, aby to wyrażenie </a:t>
            </a:r>
            <a:r>
              <a:rPr lang="it-IT" dirty="0"/>
              <a:t>‘</a:t>
            </a:r>
            <a:r>
              <a:rPr lang="pl-PL" dirty="0"/>
              <a:t>nie coś</a:t>
            </a:r>
            <a:r>
              <a:rPr lang="it-IT" dirty="0"/>
              <a:t>’</a:t>
            </a:r>
            <a:r>
              <a:rPr lang="pl-PL" dirty="0"/>
              <a:t>, zaprzeczając temu, co jest czymś, oznaczało to </a:t>
            </a:r>
            <a:r>
              <a:rPr lang="it-IT" dirty="0"/>
              <a:t>‘</a:t>
            </a:r>
            <a:r>
              <a:rPr lang="pl-PL" dirty="0"/>
              <a:t>coś</a:t>
            </a:r>
            <a:r>
              <a:rPr lang="it-IT" dirty="0"/>
              <a:t>’</a:t>
            </a:r>
            <a:r>
              <a:rPr lang="pl-PL" dirty="0"/>
              <a:t>. </a:t>
            </a:r>
          </a:p>
          <a:p>
            <a:pPr>
              <a:spcAft>
                <a:spcPts val="600"/>
              </a:spcAft>
            </a:pPr>
            <a:r>
              <a:rPr lang="pl-PL" dirty="0"/>
              <a:t>A dalej: </a:t>
            </a:r>
            <a:r>
              <a:rPr lang="it-IT" dirty="0"/>
              <a:t>«</a:t>
            </a:r>
            <a:r>
              <a:rPr lang="pl-PL" dirty="0"/>
              <a:t>oznacza coś przecząc, a nie oznacza twierdząc</a:t>
            </a:r>
            <a:r>
              <a:rPr lang="it-IT" dirty="0"/>
              <a:t>»</a:t>
            </a:r>
            <a:r>
              <a:rPr lang="pl-PL" dirty="0"/>
              <a:t>. I jeszcze: </a:t>
            </a:r>
            <a:r>
              <a:rPr lang="it-IT" dirty="0"/>
              <a:t>«</a:t>
            </a:r>
            <a:r>
              <a:rPr lang="pl-PL" dirty="0"/>
              <a:t>Nie jest to sprzeczne, aczkolwiek zło jest niczym, to jednak termin </a:t>
            </a:r>
            <a:r>
              <a:rPr lang="it-IT" dirty="0"/>
              <a:t>‘</a:t>
            </a:r>
            <a:r>
              <a:rPr lang="pl-PL" dirty="0"/>
              <a:t>zło</a:t>
            </a:r>
            <a:r>
              <a:rPr lang="it-IT" dirty="0"/>
              <a:t>’</a:t>
            </a:r>
            <a:r>
              <a:rPr lang="pl-PL" dirty="0"/>
              <a:t> jest terminem oznaczającym, jeśli w sensie negatywnym oznacza coś, co nie wchodzi w skład jakiejkolwiek rzeczy</a:t>
            </a:r>
            <a:r>
              <a:rPr lang="it-IT" dirty="0"/>
              <a:t>»</a:t>
            </a:r>
            <a:r>
              <a:rPr lang="pl-PL" dirty="0"/>
              <a:t>.   </a:t>
            </a:r>
          </a:p>
          <a:p>
            <a:pPr>
              <a:spcAft>
                <a:spcPts val="600"/>
              </a:spcAft>
            </a:pPr>
            <a:r>
              <a:rPr lang="pl-PL" dirty="0"/>
              <a:t>[Tu przypominam Św. Tomasza, że „zło” jest </a:t>
            </a:r>
            <a:r>
              <a:rPr lang="pl-PL" i="1" dirty="0"/>
              <a:t>brakiem</a:t>
            </a:r>
            <a:r>
              <a:rPr lang="pl-PL" dirty="0"/>
              <a:t> dobra, a nie jego zaprzeczeniem]</a:t>
            </a:r>
          </a:p>
          <a:p>
            <a:pPr>
              <a:spcAft>
                <a:spcPts val="600"/>
              </a:spcAft>
            </a:pPr>
            <a:r>
              <a:rPr lang="pl-PL" dirty="0"/>
              <a:t>(W. Ockham, </a:t>
            </a:r>
            <a:r>
              <a:rPr lang="pl-PL" i="1" dirty="0"/>
              <a:t>Suma logiczna, </a:t>
            </a:r>
            <a:r>
              <a:rPr lang="pl-PL" dirty="0"/>
              <a:t>Ks. I, R. 35, </a:t>
            </a:r>
            <a:r>
              <a:rPr lang="pl-PL" i="1" dirty="0"/>
              <a:t>Przeciwieństwa, </a:t>
            </a:r>
            <a:r>
              <a:rPr lang="pl-PL" dirty="0"/>
              <a:t>str. 132)</a:t>
            </a:r>
          </a:p>
          <a:p>
            <a:pPr>
              <a:spcAft>
                <a:spcPts val="600"/>
              </a:spcAft>
            </a:pPr>
            <a:endParaRPr lang="pl-PL" dirty="0">
              <a:solidFill>
                <a:schemeClr val="accent2"/>
              </a:solidFill>
            </a:endParaRP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657747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„Spadkobiercy” Ockhama</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8928992" cy="7001917"/>
          </a:xfrm>
          <a:prstGeom prst="rect">
            <a:avLst/>
          </a:prstGeom>
          <a:noFill/>
        </p:spPr>
        <p:txBody>
          <a:bodyPr wrap="square">
            <a:spAutoFit/>
          </a:bodyPr>
          <a:lstStyle/>
          <a:p>
            <a:pPr>
              <a:spcAft>
                <a:spcPts val="600"/>
              </a:spcAft>
            </a:pPr>
            <a:r>
              <a:rPr lang="pl-PL" dirty="0"/>
              <a:t>„</a:t>
            </a:r>
            <a:r>
              <a:rPr lang="pl-PL" dirty="0" err="1"/>
              <a:t>Okhamiści</a:t>
            </a:r>
            <a:r>
              <a:rPr lang="pl-PL" dirty="0"/>
              <a:t>, którzy zajmowali się przyrodoznawstwem, położyli na tym polu wybitne zasługi, najwięcej na polu fizyki, a także astronomii.. Najznakomitsi byli: Jan Buridan (1300-1362, rektor Uniwersytetu Paryskiego), Albert Saksończyk (zm. 1390 r., pierwszy rektor Uniwersytetu Wiedeńskiego i Mikołaj z </a:t>
            </a:r>
            <a:r>
              <a:rPr lang="pl-PL" dirty="0" err="1"/>
              <a:t>Oresme</a:t>
            </a:r>
            <a:r>
              <a:rPr lang="pl-PL" dirty="0"/>
              <a:t> (zm. 1382).</a:t>
            </a:r>
          </a:p>
          <a:p>
            <a:pPr>
              <a:spcAft>
                <a:spcPts val="600"/>
              </a:spcAft>
            </a:pPr>
            <a:r>
              <a:rPr lang="pl-PL" dirty="0"/>
              <a:t>Szczególnie płodna okazała się teoria „impetu”, która przeciwstawiała się aksjomatowi dynamiki Newtona: że ruch nie może trwać, jeśli nie jest podtrzymywany przez stałe działanie poruszającej siły. Przeciwnie, ruch raz rozpoczęty, trwa dalej sam. Buridan nadał teorii impetu postać ścisłą: impet jest proporcjonalny do szybkości, z jaką ciało zostało poruszone, oraz do ilość materii, jaką ciała zawiera. [Dziś </a:t>
            </a:r>
            <a:r>
              <a:rPr lang="pl-PL" i="1" dirty="0"/>
              <a:t>impet</a:t>
            </a:r>
            <a:r>
              <a:rPr lang="pl-PL" dirty="0"/>
              <a:t> nazywamy pędem, i definiujemy dokładnie tak, jak to zrobił Buridan: </a:t>
            </a:r>
            <a:r>
              <a:rPr lang="pl-PL" i="1" dirty="0"/>
              <a:t>p</a:t>
            </a:r>
            <a:r>
              <a:rPr lang="pl-PL" dirty="0"/>
              <a:t>=</a:t>
            </a:r>
            <a:r>
              <a:rPr lang="pl-PL" i="1" dirty="0"/>
              <a:t>mv</a:t>
            </a:r>
            <a:r>
              <a:rPr lang="pl-PL" dirty="0"/>
              <a:t>.] Co więcej, Buridan zastosował swą teorię również do ruchów kosmicznych. [Dzieło Buridana było w bibliotece UJ, kiedy studiował tam Kopernik: mógł je znać].</a:t>
            </a:r>
          </a:p>
          <a:p>
            <a:pPr>
              <a:spcAft>
                <a:spcPts val="600"/>
              </a:spcAft>
            </a:pPr>
            <a:r>
              <a:rPr lang="pl-PL" dirty="0"/>
              <a:t>Mikołaj z </a:t>
            </a:r>
            <a:r>
              <a:rPr lang="pl-PL" dirty="0" err="1"/>
              <a:t>Oresme</a:t>
            </a:r>
            <a:r>
              <a:rPr lang="pl-PL" dirty="0"/>
              <a:t> zrobił odkrycia w trzech dziedzinach nauki ścisłej: 1) geometrii analitycznej, 2) w teorii spadania ciał i 3) w teorii ruchu dziennego Ziemi. W pierwszej dziedzinie wyprzedził Kartezjusza, w drugiej Galileusza, w trzeciej Kopernika.</a:t>
            </a:r>
          </a:p>
          <a:p>
            <a:pPr>
              <a:spcAft>
                <a:spcPts val="600"/>
              </a:spcAft>
            </a:pPr>
            <a:r>
              <a:rPr lang="pl-PL" dirty="0"/>
              <a:t>[…] bo już od początku XIV w, sprawa była dyskutowana wśród ockhamistów paryskich […] że system astronomiczny mający Ziemię za ruchomą, a niebo gwiazd stałych za nieruchome, jest bardziej zadowalający od tradycyjnego. </a:t>
            </a:r>
            <a:r>
              <a:rPr lang="pl-PL" dirty="0" err="1"/>
              <a:t>Oresme</a:t>
            </a:r>
            <a:r>
              <a:rPr lang="pl-PL" dirty="0"/>
              <a:t> zaś wyłożył ten nowy system z niezwykłą pewnością i jasnością, godną Kopernika.” </a:t>
            </a:r>
          </a:p>
          <a:p>
            <a:pPr>
              <a:spcAft>
                <a:spcPts val="600"/>
              </a:spcAft>
            </a:pPr>
            <a:r>
              <a:rPr lang="pl-PL" dirty="0"/>
              <a:t>Wł. Tatarkiewicz, </a:t>
            </a:r>
            <a:r>
              <a:rPr lang="pl-PL" i="1" dirty="0"/>
              <a:t>Historia filozofii, </a:t>
            </a:r>
            <a:r>
              <a:rPr lang="pl-PL" dirty="0"/>
              <a:t>t. I, str. 304  </a:t>
            </a:r>
            <a:r>
              <a:rPr lang="pl-PL" dirty="0">
                <a:solidFill>
                  <a:schemeClr val="accent2"/>
                </a:solidFill>
              </a:rPr>
              <a:t> </a:t>
            </a: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197213561"/>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11899</TotalTime>
  <Words>7041</Words>
  <Application>Microsoft Office PowerPoint</Application>
  <PresentationFormat>Pokaz na ekranie (4:3)</PresentationFormat>
  <Paragraphs>283</Paragraphs>
  <Slides>39</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39</vt:i4>
      </vt:variant>
    </vt:vector>
  </HeadingPairs>
  <TitlesOfParts>
    <vt:vector size="44" baseType="lpstr">
      <vt:lpstr>Arial</vt:lpstr>
      <vt:lpstr>Arial Unicode MS</vt:lpstr>
      <vt:lpstr>Calibri</vt:lpstr>
      <vt:lpstr>Times New Roman</vt:lpstr>
      <vt:lpstr>Projekt domyślny</vt:lpstr>
      <vt:lpstr>Filozofia przyrody</vt:lpstr>
      <vt:lpstr>Od filozofii średniowiecznej do współczesnej Koniec scholastyki i empiryzm angielski </vt:lpstr>
      <vt:lpstr>Ockham: koniec scholastyki</vt:lpstr>
      <vt:lpstr>Ockham: krytyka filozofii tradycyjnej</vt:lpstr>
      <vt:lpstr>Brzytwa Ockhama (1290-1348) </vt:lpstr>
      <vt:lpstr>Ockham: krytyka zasady przyczynowości</vt:lpstr>
      <vt:lpstr>Ockham: „Suma logiczna”</vt:lpstr>
      <vt:lpstr>Ockham, Parmenides i Lem: czy istnieje „nic”?</vt:lpstr>
      <vt:lpstr>„Spadkobiercy” Ockhama</vt:lpstr>
      <vt:lpstr>Francis Bacon (1561-1626)</vt:lpstr>
      <vt:lpstr>F. Bacon: Filozofia naturalna a teologia</vt:lpstr>
      <vt:lpstr>John Locke i jego empiryzm</vt:lpstr>
      <vt:lpstr>Berkeley: radykalny empiryzm</vt:lpstr>
      <vt:lpstr>David Hume: Nie istnieją związki przyczynowe</vt:lpstr>
      <vt:lpstr>David Hume: Idee i fakty</vt:lpstr>
      <vt:lpstr>David Hume: Idee i fakty – pewność?</vt:lpstr>
      <vt:lpstr>David Hume: związek przyczynowy to supozycja</vt:lpstr>
      <vt:lpstr>GK: związek przyczynowy to najważniejsze prawo, nie tylko świata materialnego</vt:lpstr>
      <vt:lpstr>GK: związek przyczynowy to najważniejsze prawo, nie tylko świata materialnego</vt:lpstr>
      <vt:lpstr>Filozofia przyrody</vt:lpstr>
      <vt:lpstr>Karl Popper: Empiryzm należy rozumieć jako…</vt:lpstr>
      <vt:lpstr>La tête bien faite* Teaching Science in XXI Century</vt:lpstr>
      <vt:lpstr>EU (2007) „Rocards’ Report”</vt:lpstr>
      <vt:lpstr>Karl Popper: Kubłowa teoria umysłu</vt:lpstr>
      <vt:lpstr>Edgar Morin (1999):  „Głowa dobrze zrobiona” </vt:lpstr>
      <vt:lpstr>Edgar Morin: „Głowa dobrze zrobiona” </vt:lpstr>
      <vt:lpstr>Edgar Morin: „Głowa  dobrze zrobiona”: wieża Babel wiedzy </vt:lpstr>
      <vt:lpstr>Strategie dydaktyczne na XXI wiek: Hyper-konstruktywizm</vt:lpstr>
      <vt:lpstr>Hyper-konstruktywizm</vt:lpstr>
      <vt:lpstr>Strategie dydaktyczne na XXI wiek: Neo-realizm </vt:lpstr>
      <vt:lpstr>Wróćmy jeszcze do Poppera i empiryzmu…</vt:lpstr>
      <vt:lpstr>Wróćmy jeszcze do Poppera i empiryzmu…</vt:lpstr>
      <vt:lpstr>Nasze granice poznania</vt:lpstr>
      <vt:lpstr>„Falowa natura elektronu”</vt:lpstr>
      <vt:lpstr>Równanie falowe</vt:lpstr>
      <vt:lpstr>„Falowa natura elektronu”</vt:lpstr>
      <vt:lpstr>Podsumowanie</vt:lpstr>
      <vt:lpstr>Podsumowanie (II)</vt:lpstr>
      <vt:lpstr>P.S. Paradiso riconquistato?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118</cp:revision>
  <dcterms:created xsi:type="dcterms:W3CDTF">2023-10-19T19:15:12Z</dcterms:created>
  <dcterms:modified xsi:type="dcterms:W3CDTF">2024-01-08T21:08:34Z</dcterms:modified>
</cp:coreProperties>
</file>