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71" r:id="rId3"/>
    <p:sldId id="395" r:id="rId4"/>
    <p:sldId id="396" r:id="rId5"/>
    <p:sldId id="414" r:id="rId6"/>
    <p:sldId id="415" r:id="rId7"/>
    <p:sldId id="417" r:id="rId8"/>
    <p:sldId id="416" r:id="rId9"/>
    <p:sldId id="418" r:id="rId10"/>
    <p:sldId id="296" r:id="rId11"/>
    <p:sldId id="305" r:id="rId12"/>
    <p:sldId id="398" r:id="rId13"/>
    <p:sldId id="399" r:id="rId14"/>
    <p:sldId id="401" r:id="rId15"/>
    <p:sldId id="413" r:id="rId16"/>
    <p:sldId id="402" r:id="rId17"/>
    <p:sldId id="403" r:id="rId18"/>
    <p:sldId id="455" r:id="rId19"/>
    <p:sldId id="412" r:id="rId20"/>
    <p:sldId id="400" r:id="rId21"/>
    <p:sldId id="409" r:id="rId22"/>
    <p:sldId id="410" r:id="rId23"/>
    <p:sldId id="411" r:id="rId24"/>
    <p:sldId id="354" r:id="rId25"/>
    <p:sldId id="388" r:id="rId26"/>
    <p:sldId id="290" r:id="rId27"/>
    <p:sldId id="457" r:id="rId28"/>
    <p:sldId id="317" r:id="rId29"/>
    <p:sldId id="270" r:id="rId30"/>
    <p:sldId id="269" r:id="rId31"/>
    <p:sldId id="321" r:id="rId32"/>
    <p:sldId id="322" r:id="rId33"/>
    <p:sldId id="323" r:id="rId34"/>
    <p:sldId id="300" r:id="rId35"/>
    <p:sldId id="303" r:id="rId36"/>
    <p:sldId id="324" r:id="rId37"/>
    <p:sldId id="419" r:id="rId38"/>
    <p:sldId id="456" r:id="rId39"/>
  </p:sldIdLst>
  <p:sldSz cx="9144000" cy="6858000" type="screen4x3"/>
  <p:notesSz cx="6858000" cy="9144000"/>
  <p:defaultTex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91" autoAdjust="0"/>
    <p:restoredTop sz="94660"/>
  </p:normalViewPr>
  <p:slideViewPr>
    <p:cSldViewPr>
      <p:cViewPr varScale="1">
        <p:scale>
          <a:sx n="62" d="100"/>
          <a:sy n="62" d="100"/>
        </p:scale>
        <p:origin x="130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78DAAE32-56DF-290C-5782-A139E953AB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pl-PL"/>
          </a:p>
        </p:txBody>
      </p:sp>
      <p:sp>
        <p:nvSpPr>
          <p:cNvPr id="3" name="Segnaposto data 2">
            <a:extLst>
              <a:ext uri="{FF2B5EF4-FFF2-40B4-BE49-F238E27FC236}">
                <a16:creationId xmlns:a16="http://schemas.microsoft.com/office/drawing/2014/main" id="{5F6C7665-D11C-C383-0F2A-6A7C4A4A7C1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50DC9AC3-3B54-4270-A6F4-FC6A32D96221}" type="datetimeFigureOut">
              <a:rPr lang="pl-PL"/>
              <a:pPr>
                <a:defRPr/>
              </a:pPr>
              <a:t>29.11.2024</a:t>
            </a:fld>
            <a:endParaRPr lang="pl-PL"/>
          </a:p>
        </p:txBody>
      </p:sp>
      <p:sp>
        <p:nvSpPr>
          <p:cNvPr id="4" name="Segnaposto immagine diapositiva 3">
            <a:extLst>
              <a:ext uri="{FF2B5EF4-FFF2-40B4-BE49-F238E27FC236}">
                <a16:creationId xmlns:a16="http://schemas.microsoft.com/office/drawing/2014/main" id="{A074DECD-CFCF-7076-04E6-3E0C2DDB9A96}"/>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egnaposto note 4">
            <a:extLst>
              <a:ext uri="{FF2B5EF4-FFF2-40B4-BE49-F238E27FC236}">
                <a16:creationId xmlns:a16="http://schemas.microsoft.com/office/drawing/2014/main" id="{20499A28-1D8D-401C-47BC-B03676581B1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endParaRPr lang="pl-PL" noProof="0"/>
          </a:p>
        </p:txBody>
      </p:sp>
      <p:sp>
        <p:nvSpPr>
          <p:cNvPr id="6" name="Segnaposto piè di pagina 5">
            <a:extLst>
              <a:ext uri="{FF2B5EF4-FFF2-40B4-BE49-F238E27FC236}">
                <a16:creationId xmlns:a16="http://schemas.microsoft.com/office/drawing/2014/main" id="{B9AEBC36-8BBE-D5C9-D79E-939B6DDD419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pl-PL"/>
          </a:p>
        </p:txBody>
      </p:sp>
      <p:sp>
        <p:nvSpPr>
          <p:cNvPr id="7" name="Segnaposto numero diapositiva 6">
            <a:extLst>
              <a:ext uri="{FF2B5EF4-FFF2-40B4-BE49-F238E27FC236}">
                <a16:creationId xmlns:a16="http://schemas.microsoft.com/office/drawing/2014/main" id="{34C09905-CA2C-E903-6632-C245D86752C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E34C76F4-590E-46CC-9C95-579749907AE9}" type="slidenum">
              <a:rPr lang="pl-PL"/>
              <a:pPr>
                <a:defRPr/>
              </a:pPr>
              <a:t>‹#›</a:t>
            </a:fld>
            <a:endParaRPr lang="pl-P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ymbol zastępczy obrazu slajdu 1">
            <a:extLst>
              <a:ext uri="{FF2B5EF4-FFF2-40B4-BE49-F238E27FC236}">
                <a16:creationId xmlns:a16="http://schemas.microsoft.com/office/drawing/2014/main" id="{9466318D-AF09-7765-720F-1DDCF59793B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Symbol zastępczy notatek 2">
            <a:extLst>
              <a:ext uri="{FF2B5EF4-FFF2-40B4-BE49-F238E27FC236}">
                <a16:creationId xmlns:a16="http://schemas.microsoft.com/office/drawing/2014/main" id="{059FBA2C-F84B-93CB-DCD0-52FC0FFA33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00" name="Symbol zastępczy numeru slajdu 3">
            <a:extLst>
              <a:ext uri="{FF2B5EF4-FFF2-40B4-BE49-F238E27FC236}">
                <a16:creationId xmlns:a16="http://schemas.microsoft.com/office/drawing/2014/main" id="{31A30E4A-7AE2-EF3D-559F-782F939C56C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AF96DA-B84B-4474-9168-D93F89CD9874}" type="slidenum">
              <a:rPr lang="pl-PL" altLang="en-US" smtClean="0"/>
              <a:pPr/>
              <a:t>1</a:t>
            </a:fld>
            <a:endParaRPr lang="pl-PL"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7A1A6B31-2051-7CE8-BCB3-99CDA6006A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5B33ED-A3D9-47A8-952B-82B9A11E9470}" type="slidenum">
              <a:rPr lang="en-AU" altLang="it-IT" smtClean="0"/>
              <a:pPr/>
              <a:t>33</a:t>
            </a:fld>
            <a:endParaRPr lang="en-AU" altLang="it-IT"/>
          </a:p>
        </p:txBody>
      </p:sp>
      <p:sp>
        <p:nvSpPr>
          <p:cNvPr id="45059" name="Rectangle 2">
            <a:extLst>
              <a:ext uri="{FF2B5EF4-FFF2-40B4-BE49-F238E27FC236}">
                <a16:creationId xmlns:a16="http://schemas.microsoft.com/office/drawing/2014/main" id="{8E496B6D-8A68-414B-EB6F-4BAE03588B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a:extLst>
              <a:ext uri="{FF2B5EF4-FFF2-40B4-BE49-F238E27FC236}">
                <a16:creationId xmlns:a16="http://schemas.microsoft.com/office/drawing/2014/main" id="{6C0D67E7-D7AC-5450-4FF5-4245D1CB95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3E7B70B6-BF85-BA8A-5B25-D187C8DA124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7B55625-A57F-43AB-B674-3061C76A3A84}" type="slidenum">
              <a:rPr lang="en-AU" altLang="it-IT" smtClean="0"/>
              <a:pPr/>
              <a:t>34</a:t>
            </a:fld>
            <a:endParaRPr lang="en-AU" altLang="it-IT"/>
          </a:p>
        </p:txBody>
      </p:sp>
      <p:sp>
        <p:nvSpPr>
          <p:cNvPr id="47107" name="Rectangle 2">
            <a:extLst>
              <a:ext uri="{FF2B5EF4-FFF2-40B4-BE49-F238E27FC236}">
                <a16:creationId xmlns:a16="http://schemas.microsoft.com/office/drawing/2014/main" id="{DCE9F7C3-D30D-CF10-C420-0405BB452C8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a:extLst>
              <a:ext uri="{FF2B5EF4-FFF2-40B4-BE49-F238E27FC236}">
                <a16:creationId xmlns:a16="http://schemas.microsoft.com/office/drawing/2014/main" id="{1ADC8212-F80E-F78F-D6E8-10B774DD9F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B510B455-3A07-CF2D-2B95-1B10D84A316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574FA1-95B8-4F47-A670-F1F67F6E70E3}" type="slidenum">
              <a:rPr lang="en-AU" altLang="it-IT" smtClean="0"/>
              <a:pPr/>
              <a:t>35</a:t>
            </a:fld>
            <a:endParaRPr lang="en-AU" altLang="it-IT"/>
          </a:p>
        </p:txBody>
      </p:sp>
      <p:sp>
        <p:nvSpPr>
          <p:cNvPr id="49155" name="Rectangle 2">
            <a:extLst>
              <a:ext uri="{FF2B5EF4-FFF2-40B4-BE49-F238E27FC236}">
                <a16:creationId xmlns:a16="http://schemas.microsoft.com/office/drawing/2014/main" id="{3D98071E-0E18-97EB-37A6-B5516A5C2C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a:extLst>
              <a:ext uri="{FF2B5EF4-FFF2-40B4-BE49-F238E27FC236}">
                <a16:creationId xmlns:a16="http://schemas.microsoft.com/office/drawing/2014/main" id="{45D2320D-1919-DB88-EB6E-BC2F050E62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776BF945-D398-7A63-3827-F77AD36786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6BBB08C-B807-40F1-9A3B-8C6964B3E269}" type="slidenum">
              <a:rPr lang="en-AU" altLang="it-IT" smtClean="0"/>
              <a:pPr/>
              <a:t>36</a:t>
            </a:fld>
            <a:endParaRPr lang="en-AU" altLang="it-IT"/>
          </a:p>
        </p:txBody>
      </p:sp>
      <p:sp>
        <p:nvSpPr>
          <p:cNvPr id="53251" name="Rectangle 2">
            <a:extLst>
              <a:ext uri="{FF2B5EF4-FFF2-40B4-BE49-F238E27FC236}">
                <a16:creationId xmlns:a16="http://schemas.microsoft.com/office/drawing/2014/main" id="{164F8626-88B3-AABA-C44D-7736288072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a:extLst>
              <a:ext uri="{FF2B5EF4-FFF2-40B4-BE49-F238E27FC236}">
                <a16:creationId xmlns:a16="http://schemas.microsoft.com/office/drawing/2014/main" id="{626F6860-6633-88EB-FCAE-CFFB13DC90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a:extLst>
              <a:ext uri="{FF2B5EF4-FFF2-40B4-BE49-F238E27FC236}">
                <a16:creationId xmlns:a16="http://schemas.microsoft.com/office/drawing/2014/main" id="{B06CD72C-E526-8EF9-167F-7F73696F7FD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a:extLst>
              <a:ext uri="{FF2B5EF4-FFF2-40B4-BE49-F238E27FC236}">
                <a16:creationId xmlns:a16="http://schemas.microsoft.com/office/drawing/2014/main" id="{1B1C574D-68AC-1388-9EE3-09B8280F04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it-IT"/>
          </a:p>
          <a:p>
            <a:pPr eaLnBrk="1" hangingPunct="1">
              <a:spcBef>
                <a:spcPct val="0"/>
              </a:spcBef>
            </a:pPr>
            <a:r>
              <a:rPr lang="pl-PL" altLang="it-IT" i="1"/>
              <a:t>Pis</a:t>
            </a:r>
          </a:p>
        </p:txBody>
      </p:sp>
      <p:sp>
        <p:nvSpPr>
          <p:cNvPr id="7172" name="Segnaposto numero diapositiva 3">
            <a:extLst>
              <a:ext uri="{FF2B5EF4-FFF2-40B4-BE49-F238E27FC236}">
                <a16:creationId xmlns:a16="http://schemas.microsoft.com/office/drawing/2014/main" id="{76B8C9AD-452E-428B-C7ED-965539EC9D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7C9A963-52C2-49E8-8D2C-912931460EE3}" type="slidenum">
              <a:rPr lang="pl-PL" altLang="it-IT" smtClean="0"/>
              <a:pPr/>
              <a:t>3</a:t>
            </a:fld>
            <a:endParaRPr lang="pl-PL"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4F7E8529-01D3-E703-40A8-4B411C7E45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2B7FDC3-367A-4B1A-8EFF-48C6E126E241}" type="slidenum">
              <a:rPr lang="en-AU" altLang="it-IT" smtClean="0"/>
              <a:pPr/>
              <a:t>26</a:t>
            </a:fld>
            <a:endParaRPr lang="en-AU" altLang="it-IT"/>
          </a:p>
        </p:txBody>
      </p:sp>
      <p:sp>
        <p:nvSpPr>
          <p:cNvPr id="32771" name="Rectangle 2">
            <a:extLst>
              <a:ext uri="{FF2B5EF4-FFF2-40B4-BE49-F238E27FC236}">
                <a16:creationId xmlns:a16="http://schemas.microsoft.com/office/drawing/2014/main" id="{0AB7E4C4-0803-6CFD-A29C-F54B375A6D0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a:extLst>
              <a:ext uri="{FF2B5EF4-FFF2-40B4-BE49-F238E27FC236}">
                <a16:creationId xmlns:a16="http://schemas.microsoft.com/office/drawing/2014/main" id="{68658F53-485A-F389-DDDA-B710346883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DC373-E53C-3831-7969-7310C3EC0D11}"/>
            </a:ext>
          </a:extLst>
        </p:cNvPr>
        <p:cNvGrpSpPr/>
        <p:nvPr/>
      </p:nvGrpSpPr>
      <p:grpSpPr>
        <a:xfrm>
          <a:off x="0" y="0"/>
          <a:ext cx="0" cy="0"/>
          <a:chOff x="0" y="0"/>
          <a:chExt cx="0" cy="0"/>
        </a:xfrm>
      </p:grpSpPr>
      <p:sp>
        <p:nvSpPr>
          <p:cNvPr id="34818" name="Rectangle 7">
            <a:extLst>
              <a:ext uri="{FF2B5EF4-FFF2-40B4-BE49-F238E27FC236}">
                <a16:creationId xmlns:a16="http://schemas.microsoft.com/office/drawing/2014/main" id="{F1B68A6B-00B2-F35E-4BA2-7643BF7026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D494C00-D198-4CF6-978A-6AE0749CE410}" type="slidenum">
              <a:rPr lang="en-AU" altLang="it-IT" smtClean="0"/>
              <a:pPr/>
              <a:t>27</a:t>
            </a:fld>
            <a:endParaRPr lang="en-AU" altLang="it-IT"/>
          </a:p>
        </p:txBody>
      </p:sp>
      <p:sp>
        <p:nvSpPr>
          <p:cNvPr id="34819" name="Rectangle 2">
            <a:extLst>
              <a:ext uri="{FF2B5EF4-FFF2-40B4-BE49-F238E27FC236}">
                <a16:creationId xmlns:a16="http://schemas.microsoft.com/office/drawing/2014/main" id="{525770EB-762C-3979-3FBB-9285EEF874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a:extLst>
              <a:ext uri="{FF2B5EF4-FFF2-40B4-BE49-F238E27FC236}">
                <a16:creationId xmlns:a16="http://schemas.microsoft.com/office/drawing/2014/main" id="{3482BB30-F10B-12BA-73EC-2796035D5D3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p>
        </p:txBody>
      </p:sp>
    </p:spTree>
    <p:extLst>
      <p:ext uri="{BB962C8B-B14F-4D97-AF65-F5344CB8AC3E}">
        <p14:creationId xmlns:p14="http://schemas.microsoft.com/office/powerpoint/2010/main" val="2292030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AA8AE6D2-E5CE-0DF1-69E1-BCE08148CAC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D494C00-D198-4CF6-978A-6AE0749CE410}" type="slidenum">
              <a:rPr lang="en-AU" altLang="it-IT" smtClean="0"/>
              <a:pPr/>
              <a:t>28</a:t>
            </a:fld>
            <a:endParaRPr lang="en-AU" altLang="it-IT"/>
          </a:p>
        </p:txBody>
      </p:sp>
      <p:sp>
        <p:nvSpPr>
          <p:cNvPr id="34819" name="Rectangle 2">
            <a:extLst>
              <a:ext uri="{FF2B5EF4-FFF2-40B4-BE49-F238E27FC236}">
                <a16:creationId xmlns:a16="http://schemas.microsoft.com/office/drawing/2014/main" id="{D6D32E8A-56AA-6722-059D-02C914029D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a:extLst>
              <a:ext uri="{FF2B5EF4-FFF2-40B4-BE49-F238E27FC236}">
                <a16:creationId xmlns:a16="http://schemas.microsoft.com/office/drawing/2014/main" id="{00A407D5-63BB-4903-0E5F-58C1B5F7181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267B8CFA-E9AC-D6AA-E9B7-A7562A7030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0F5F9DE-0ABB-4D01-87D3-5A867913E8D0}" type="slidenum">
              <a:rPr lang="en-AU" altLang="it-IT" smtClean="0"/>
              <a:pPr/>
              <a:t>29</a:t>
            </a:fld>
            <a:endParaRPr lang="en-AU" altLang="it-IT"/>
          </a:p>
        </p:txBody>
      </p:sp>
      <p:sp>
        <p:nvSpPr>
          <p:cNvPr id="36867" name="Rectangle 2">
            <a:extLst>
              <a:ext uri="{FF2B5EF4-FFF2-40B4-BE49-F238E27FC236}">
                <a16:creationId xmlns:a16="http://schemas.microsoft.com/office/drawing/2014/main" id="{3C66A2A9-6A1D-A1F0-C500-AEA44CAA7C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a:extLst>
              <a:ext uri="{FF2B5EF4-FFF2-40B4-BE49-F238E27FC236}">
                <a16:creationId xmlns:a16="http://schemas.microsoft.com/office/drawing/2014/main" id="{2B8D87F2-A2C0-B87D-7B23-2B73CFEB31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810780E3-F24F-4E92-945C-66E8C150FB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862ECF5-3A84-4433-8C27-FB5BEFE15F00}" type="slidenum">
              <a:rPr lang="en-AU" altLang="it-IT" smtClean="0"/>
              <a:pPr/>
              <a:t>30</a:t>
            </a:fld>
            <a:endParaRPr lang="en-AU" altLang="it-IT"/>
          </a:p>
        </p:txBody>
      </p:sp>
      <p:sp>
        <p:nvSpPr>
          <p:cNvPr id="38915" name="Rectangle 2">
            <a:extLst>
              <a:ext uri="{FF2B5EF4-FFF2-40B4-BE49-F238E27FC236}">
                <a16:creationId xmlns:a16="http://schemas.microsoft.com/office/drawing/2014/main" id="{AF2D1FFB-0827-087C-BB2E-180D1ABF061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a:extLst>
              <a:ext uri="{FF2B5EF4-FFF2-40B4-BE49-F238E27FC236}">
                <a16:creationId xmlns:a16="http://schemas.microsoft.com/office/drawing/2014/main" id="{44245D49-80C2-E16B-9E1D-5D521E7B9D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46F6F674-2F62-F963-3E7A-F2703C6300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DC13755-A09F-42B0-AE8D-6F13A32878EC}" type="slidenum">
              <a:rPr lang="en-AU" altLang="it-IT" smtClean="0"/>
              <a:pPr/>
              <a:t>31</a:t>
            </a:fld>
            <a:endParaRPr lang="en-AU" altLang="it-IT"/>
          </a:p>
        </p:txBody>
      </p:sp>
      <p:sp>
        <p:nvSpPr>
          <p:cNvPr id="40963" name="Rectangle 2">
            <a:extLst>
              <a:ext uri="{FF2B5EF4-FFF2-40B4-BE49-F238E27FC236}">
                <a16:creationId xmlns:a16="http://schemas.microsoft.com/office/drawing/2014/main" id="{8A272900-3723-C309-6225-B2610D1BCF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a:extLst>
              <a:ext uri="{FF2B5EF4-FFF2-40B4-BE49-F238E27FC236}">
                <a16:creationId xmlns:a16="http://schemas.microsoft.com/office/drawing/2014/main" id="{B7ABFA6B-04C7-F0A0-B94C-AA3F67C558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3B084625-B642-81E4-6ABE-0591EF8A9DC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4C59022-7FB8-426E-BBA6-40149B669207}" type="slidenum">
              <a:rPr lang="en-AU" altLang="it-IT" smtClean="0"/>
              <a:pPr/>
              <a:t>32</a:t>
            </a:fld>
            <a:endParaRPr lang="en-AU" altLang="it-IT"/>
          </a:p>
        </p:txBody>
      </p:sp>
      <p:sp>
        <p:nvSpPr>
          <p:cNvPr id="43011" name="Rectangle 2">
            <a:extLst>
              <a:ext uri="{FF2B5EF4-FFF2-40B4-BE49-F238E27FC236}">
                <a16:creationId xmlns:a16="http://schemas.microsoft.com/office/drawing/2014/main" id="{4FE8E635-87B5-73DB-AE50-B6E35EFB9F9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a:extLst>
              <a:ext uri="{FF2B5EF4-FFF2-40B4-BE49-F238E27FC236}">
                <a16:creationId xmlns:a16="http://schemas.microsoft.com/office/drawing/2014/main" id="{B0272D44-2F8B-05F4-2ED2-3F7A1234F3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endParaRPr lang="pl-PL"/>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pl-PL"/>
          </a:p>
        </p:txBody>
      </p:sp>
      <p:sp>
        <p:nvSpPr>
          <p:cNvPr id="4" name="Rectangle 4">
            <a:extLst>
              <a:ext uri="{FF2B5EF4-FFF2-40B4-BE49-F238E27FC236}">
                <a16:creationId xmlns:a16="http://schemas.microsoft.com/office/drawing/2014/main" id="{DB3ADEFA-1C57-6AD3-1272-8EEF72BD4738}"/>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635F9F51-8740-84D3-0FF6-E9A8D6A0B986}"/>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D6A408BF-D4D4-53BB-6678-5389AE0C7114}"/>
              </a:ext>
            </a:extLst>
          </p:cNvPr>
          <p:cNvSpPr>
            <a:spLocks noGrp="1" noChangeArrowheads="1"/>
          </p:cNvSpPr>
          <p:nvPr>
            <p:ph type="sldNum" sz="quarter" idx="12"/>
          </p:nvPr>
        </p:nvSpPr>
        <p:spPr>
          <a:ln/>
        </p:spPr>
        <p:txBody>
          <a:bodyPr/>
          <a:lstStyle>
            <a:lvl1pPr>
              <a:defRPr/>
            </a:lvl1pPr>
          </a:lstStyle>
          <a:p>
            <a:pPr>
              <a:defRPr/>
            </a:pPr>
            <a:fld id="{6167CA8B-57D0-4573-901A-91203F5FD38E}" type="slidenum">
              <a:rPr lang="en-AU" altLang="it-IT"/>
              <a:pPr>
                <a:defRPr/>
              </a:pPr>
              <a:t>‹#›</a:t>
            </a:fld>
            <a:endParaRPr lang="en-AU" altLang="it-IT"/>
          </a:p>
        </p:txBody>
      </p:sp>
    </p:spTree>
    <p:extLst>
      <p:ext uri="{BB962C8B-B14F-4D97-AF65-F5344CB8AC3E}">
        <p14:creationId xmlns:p14="http://schemas.microsoft.com/office/powerpoint/2010/main" val="882856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F72F33B0-AA06-8F72-CC55-0643E9802B20}"/>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1EFF4E25-56EC-54F2-93EA-6BAFEB8DAD25}"/>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192CEDCF-95CA-9A05-E3D8-75866A03F0F4}"/>
              </a:ext>
            </a:extLst>
          </p:cNvPr>
          <p:cNvSpPr>
            <a:spLocks noGrp="1" noChangeArrowheads="1"/>
          </p:cNvSpPr>
          <p:nvPr>
            <p:ph type="sldNum" sz="quarter" idx="12"/>
          </p:nvPr>
        </p:nvSpPr>
        <p:spPr>
          <a:ln/>
        </p:spPr>
        <p:txBody>
          <a:bodyPr/>
          <a:lstStyle>
            <a:lvl1pPr>
              <a:defRPr/>
            </a:lvl1pPr>
          </a:lstStyle>
          <a:p>
            <a:pPr>
              <a:defRPr/>
            </a:pPr>
            <a:fld id="{2EEA89E2-E1FA-4F06-AE53-DF2EFC59FDF8}" type="slidenum">
              <a:rPr lang="en-AU" altLang="it-IT"/>
              <a:pPr>
                <a:defRPr/>
              </a:pPr>
              <a:t>‹#›</a:t>
            </a:fld>
            <a:endParaRPr lang="en-AU" altLang="it-IT"/>
          </a:p>
        </p:txBody>
      </p:sp>
    </p:spTree>
    <p:extLst>
      <p:ext uri="{BB962C8B-B14F-4D97-AF65-F5344CB8AC3E}">
        <p14:creationId xmlns:p14="http://schemas.microsoft.com/office/powerpoint/2010/main" val="1586861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 dello schema</a:t>
            </a:r>
            <a:endParaRPr lang="pl-PL"/>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FFD8DC33-34A2-49E1-07CE-BDBDE3B5B0A8}"/>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F7907274-FADD-2576-071D-BD294D2B2843}"/>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5715C47E-24A9-555F-8159-9DC430171DB0}"/>
              </a:ext>
            </a:extLst>
          </p:cNvPr>
          <p:cNvSpPr>
            <a:spLocks noGrp="1" noChangeArrowheads="1"/>
          </p:cNvSpPr>
          <p:nvPr>
            <p:ph type="sldNum" sz="quarter" idx="12"/>
          </p:nvPr>
        </p:nvSpPr>
        <p:spPr>
          <a:ln/>
        </p:spPr>
        <p:txBody>
          <a:bodyPr/>
          <a:lstStyle>
            <a:lvl1pPr>
              <a:defRPr/>
            </a:lvl1pPr>
          </a:lstStyle>
          <a:p>
            <a:pPr>
              <a:defRPr/>
            </a:pPr>
            <a:fld id="{B13ADE0B-2823-4A54-8C3E-063EC9870DB1}" type="slidenum">
              <a:rPr lang="en-AU" altLang="it-IT"/>
              <a:pPr>
                <a:defRPr/>
              </a:pPr>
              <a:t>‹#›</a:t>
            </a:fld>
            <a:endParaRPr lang="en-AU" altLang="it-IT"/>
          </a:p>
        </p:txBody>
      </p:sp>
    </p:spTree>
    <p:extLst>
      <p:ext uri="{BB962C8B-B14F-4D97-AF65-F5344CB8AC3E}">
        <p14:creationId xmlns:p14="http://schemas.microsoft.com/office/powerpoint/2010/main" val="124937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9D9EB8C9-DB3C-9155-4E4C-29B9A4A06AB9}"/>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189FBBAD-054A-B29D-9E03-777ED77EF11D}"/>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147E0FFD-59D9-8914-386A-255C0CF8B1F7}"/>
              </a:ext>
            </a:extLst>
          </p:cNvPr>
          <p:cNvSpPr>
            <a:spLocks noGrp="1" noChangeArrowheads="1"/>
          </p:cNvSpPr>
          <p:nvPr>
            <p:ph type="sldNum" sz="quarter" idx="12"/>
          </p:nvPr>
        </p:nvSpPr>
        <p:spPr>
          <a:ln/>
        </p:spPr>
        <p:txBody>
          <a:bodyPr/>
          <a:lstStyle>
            <a:lvl1pPr>
              <a:defRPr/>
            </a:lvl1pPr>
          </a:lstStyle>
          <a:p>
            <a:pPr>
              <a:defRPr/>
            </a:pPr>
            <a:fld id="{DC2F8A39-AADF-40AF-97C7-012D77917947}" type="slidenum">
              <a:rPr lang="en-AU" altLang="it-IT"/>
              <a:pPr>
                <a:defRPr/>
              </a:pPr>
              <a:t>‹#›</a:t>
            </a:fld>
            <a:endParaRPr lang="en-AU" altLang="it-IT"/>
          </a:p>
        </p:txBody>
      </p:sp>
    </p:spTree>
    <p:extLst>
      <p:ext uri="{BB962C8B-B14F-4D97-AF65-F5344CB8AC3E}">
        <p14:creationId xmlns:p14="http://schemas.microsoft.com/office/powerpoint/2010/main" val="874582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endParaRPr lang="pl-PL"/>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Rectangle 4">
            <a:extLst>
              <a:ext uri="{FF2B5EF4-FFF2-40B4-BE49-F238E27FC236}">
                <a16:creationId xmlns:a16="http://schemas.microsoft.com/office/drawing/2014/main" id="{955ECFFB-C4E3-1B77-E58D-C9640F61F355}"/>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A404FB68-C8C9-84CB-7FC0-CA3E2A227106}"/>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A4430B07-9F32-FCD1-8A7D-09873380A51C}"/>
              </a:ext>
            </a:extLst>
          </p:cNvPr>
          <p:cNvSpPr>
            <a:spLocks noGrp="1" noChangeArrowheads="1"/>
          </p:cNvSpPr>
          <p:nvPr>
            <p:ph type="sldNum" sz="quarter" idx="12"/>
          </p:nvPr>
        </p:nvSpPr>
        <p:spPr>
          <a:ln/>
        </p:spPr>
        <p:txBody>
          <a:bodyPr/>
          <a:lstStyle>
            <a:lvl1pPr>
              <a:defRPr/>
            </a:lvl1pPr>
          </a:lstStyle>
          <a:p>
            <a:pPr>
              <a:defRPr/>
            </a:pPr>
            <a:fld id="{FB757230-0243-4350-BE5B-826322418EF4}" type="slidenum">
              <a:rPr lang="en-AU" altLang="it-IT"/>
              <a:pPr>
                <a:defRPr/>
              </a:pPr>
              <a:t>‹#›</a:t>
            </a:fld>
            <a:endParaRPr lang="en-AU" altLang="it-IT"/>
          </a:p>
        </p:txBody>
      </p:sp>
    </p:spTree>
    <p:extLst>
      <p:ext uri="{BB962C8B-B14F-4D97-AF65-F5344CB8AC3E}">
        <p14:creationId xmlns:p14="http://schemas.microsoft.com/office/powerpoint/2010/main" val="2667052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5" name="Rectangle 4">
            <a:extLst>
              <a:ext uri="{FF2B5EF4-FFF2-40B4-BE49-F238E27FC236}">
                <a16:creationId xmlns:a16="http://schemas.microsoft.com/office/drawing/2014/main" id="{5CF4802C-E6AF-A044-BF9C-D7BE596CC8BF}"/>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97D0A8A4-59DD-1300-A868-6E702A9C7530}"/>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10B6D916-A21D-B97E-6F51-E47C9F0A6C8B}"/>
              </a:ext>
            </a:extLst>
          </p:cNvPr>
          <p:cNvSpPr>
            <a:spLocks noGrp="1" noChangeArrowheads="1"/>
          </p:cNvSpPr>
          <p:nvPr>
            <p:ph type="sldNum" sz="quarter" idx="12"/>
          </p:nvPr>
        </p:nvSpPr>
        <p:spPr>
          <a:ln/>
        </p:spPr>
        <p:txBody>
          <a:bodyPr/>
          <a:lstStyle>
            <a:lvl1pPr>
              <a:defRPr/>
            </a:lvl1pPr>
          </a:lstStyle>
          <a:p>
            <a:pPr>
              <a:defRPr/>
            </a:pPr>
            <a:fld id="{85079D39-B8AC-4FBD-835B-74207AF83AB2}" type="slidenum">
              <a:rPr lang="en-AU" altLang="it-IT"/>
              <a:pPr>
                <a:defRPr/>
              </a:pPr>
              <a:t>‹#›</a:t>
            </a:fld>
            <a:endParaRPr lang="en-AU" altLang="it-IT"/>
          </a:p>
        </p:txBody>
      </p:sp>
    </p:spTree>
    <p:extLst>
      <p:ext uri="{BB962C8B-B14F-4D97-AF65-F5344CB8AC3E}">
        <p14:creationId xmlns:p14="http://schemas.microsoft.com/office/powerpoint/2010/main" val="2302798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 dello schema</a:t>
            </a:r>
            <a:endParaRPr lang="pl-PL"/>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7" name="Rectangle 4">
            <a:extLst>
              <a:ext uri="{FF2B5EF4-FFF2-40B4-BE49-F238E27FC236}">
                <a16:creationId xmlns:a16="http://schemas.microsoft.com/office/drawing/2014/main" id="{904675E8-A5CE-31A1-1B44-48DDDAAE79F0}"/>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8" name="Rectangle 5">
            <a:extLst>
              <a:ext uri="{FF2B5EF4-FFF2-40B4-BE49-F238E27FC236}">
                <a16:creationId xmlns:a16="http://schemas.microsoft.com/office/drawing/2014/main" id="{12BB9599-9181-4A6D-A4B0-180ED2ECD14F}"/>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9" name="Rectangle 6">
            <a:extLst>
              <a:ext uri="{FF2B5EF4-FFF2-40B4-BE49-F238E27FC236}">
                <a16:creationId xmlns:a16="http://schemas.microsoft.com/office/drawing/2014/main" id="{0469D514-C118-F2FE-13E6-0D0CA58D3F50}"/>
              </a:ext>
            </a:extLst>
          </p:cNvPr>
          <p:cNvSpPr>
            <a:spLocks noGrp="1" noChangeArrowheads="1"/>
          </p:cNvSpPr>
          <p:nvPr>
            <p:ph type="sldNum" sz="quarter" idx="12"/>
          </p:nvPr>
        </p:nvSpPr>
        <p:spPr>
          <a:ln/>
        </p:spPr>
        <p:txBody>
          <a:bodyPr/>
          <a:lstStyle>
            <a:lvl1pPr>
              <a:defRPr/>
            </a:lvl1pPr>
          </a:lstStyle>
          <a:p>
            <a:pPr>
              <a:defRPr/>
            </a:pPr>
            <a:fld id="{B1866235-CC5E-47D1-BFA1-95403C49D6C3}" type="slidenum">
              <a:rPr lang="en-AU" altLang="it-IT"/>
              <a:pPr>
                <a:defRPr/>
              </a:pPr>
              <a:t>‹#›</a:t>
            </a:fld>
            <a:endParaRPr lang="en-AU" altLang="it-IT"/>
          </a:p>
        </p:txBody>
      </p:sp>
    </p:spTree>
    <p:extLst>
      <p:ext uri="{BB962C8B-B14F-4D97-AF65-F5344CB8AC3E}">
        <p14:creationId xmlns:p14="http://schemas.microsoft.com/office/powerpoint/2010/main" val="1624461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Rectangle 4">
            <a:extLst>
              <a:ext uri="{FF2B5EF4-FFF2-40B4-BE49-F238E27FC236}">
                <a16:creationId xmlns:a16="http://schemas.microsoft.com/office/drawing/2014/main" id="{6BBE8484-2D19-B178-D90B-1229FA909E8F}"/>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4" name="Rectangle 5">
            <a:extLst>
              <a:ext uri="{FF2B5EF4-FFF2-40B4-BE49-F238E27FC236}">
                <a16:creationId xmlns:a16="http://schemas.microsoft.com/office/drawing/2014/main" id="{7B69BA28-0D9C-368C-3611-DCBB81F9610B}"/>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5" name="Rectangle 6">
            <a:extLst>
              <a:ext uri="{FF2B5EF4-FFF2-40B4-BE49-F238E27FC236}">
                <a16:creationId xmlns:a16="http://schemas.microsoft.com/office/drawing/2014/main" id="{F1F9ED33-B05B-D95D-F714-A1C6F464C5BA}"/>
              </a:ext>
            </a:extLst>
          </p:cNvPr>
          <p:cNvSpPr>
            <a:spLocks noGrp="1" noChangeArrowheads="1"/>
          </p:cNvSpPr>
          <p:nvPr>
            <p:ph type="sldNum" sz="quarter" idx="12"/>
          </p:nvPr>
        </p:nvSpPr>
        <p:spPr>
          <a:ln/>
        </p:spPr>
        <p:txBody>
          <a:bodyPr/>
          <a:lstStyle>
            <a:lvl1pPr>
              <a:defRPr/>
            </a:lvl1pPr>
          </a:lstStyle>
          <a:p>
            <a:pPr>
              <a:defRPr/>
            </a:pPr>
            <a:fld id="{07BDC137-4278-47C9-93BB-7A3629837888}" type="slidenum">
              <a:rPr lang="en-AU" altLang="it-IT"/>
              <a:pPr>
                <a:defRPr/>
              </a:pPr>
              <a:t>‹#›</a:t>
            </a:fld>
            <a:endParaRPr lang="en-AU" altLang="it-IT"/>
          </a:p>
        </p:txBody>
      </p:sp>
    </p:spTree>
    <p:extLst>
      <p:ext uri="{BB962C8B-B14F-4D97-AF65-F5344CB8AC3E}">
        <p14:creationId xmlns:p14="http://schemas.microsoft.com/office/powerpoint/2010/main" val="4171655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FC874AA-BF8C-27F0-0759-9CB7253553F9}"/>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3" name="Rectangle 5">
            <a:extLst>
              <a:ext uri="{FF2B5EF4-FFF2-40B4-BE49-F238E27FC236}">
                <a16:creationId xmlns:a16="http://schemas.microsoft.com/office/drawing/2014/main" id="{07D8DF0D-46B1-1E65-D277-BCAC95E1CBC7}"/>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4" name="Rectangle 6">
            <a:extLst>
              <a:ext uri="{FF2B5EF4-FFF2-40B4-BE49-F238E27FC236}">
                <a16:creationId xmlns:a16="http://schemas.microsoft.com/office/drawing/2014/main" id="{9478A077-07C9-5C29-21D4-BB32B29003B5}"/>
              </a:ext>
            </a:extLst>
          </p:cNvPr>
          <p:cNvSpPr>
            <a:spLocks noGrp="1" noChangeArrowheads="1"/>
          </p:cNvSpPr>
          <p:nvPr>
            <p:ph type="sldNum" sz="quarter" idx="12"/>
          </p:nvPr>
        </p:nvSpPr>
        <p:spPr>
          <a:ln/>
        </p:spPr>
        <p:txBody>
          <a:bodyPr/>
          <a:lstStyle>
            <a:lvl1pPr>
              <a:defRPr/>
            </a:lvl1pPr>
          </a:lstStyle>
          <a:p>
            <a:pPr>
              <a:defRPr/>
            </a:pPr>
            <a:fld id="{5862930D-40AE-4A36-AB1C-038556FC3ECB}" type="slidenum">
              <a:rPr lang="en-AU" altLang="it-IT"/>
              <a:pPr>
                <a:defRPr/>
              </a:pPr>
              <a:t>‹#›</a:t>
            </a:fld>
            <a:endParaRPr lang="en-AU" altLang="it-IT"/>
          </a:p>
        </p:txBody>
      </p:sp>
    </p:spTree>
    <p:extLst>
      <p:ext uri="{BB962C8B-B14F-4D97-AF65-F5344CB8AC3E}">
        <p14:creationId xmlns:p14="http://schemas.microsoft.com/office/powerpoint/2010/main" val="2966714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endParaRPr lang="pl-PL"/>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D7793E3C-445F-F204-3B2E-2645A73F57FD}"/>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D8B3E49C-9ECC-D6BE-F159-B71513AF8C14}"/>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40102E83-7C18-65B3-A523-87FD6AAD92EB}"/>
              </a:ext>
            </a:extLst>
          </p:cNvPr>
          <p:cNvSpPr>
            <a:spLocks noGrp="1" noChangeArrowheads="1"/>
          </p:cNvSpPr>
          <p:nvPr>
            <p:ph type="sldNum" sz="quarter" idx="12"/>
          </p:nvPr>
        </p:nvSpPr>
        <p:spPr>
          <a:ln/>
        </p:spPr>
        <p:txBody>
          <a:bodyPr/>
          <a:lstStyle>
            <a:lvl1pPr>
              <a:defRPr/>
            </a:lvl1pPr>
          </a:lstStyle>
          <a:p>
            <a:pPr>
              <a:defRPr/>
            </a:pPr>
            <a:fld id="{3A3F7E20-14E4-416B-A1BD-B5EEE09A591A}" type="slidenum">
              <a:rPr lang="en-AU" altLang="it-IT"/>
              <a:pPr>
                <a:defRPr/>
              </a:pPr>
              <a:t>‹#›</a:t>
            </a:fld>
            <a:endParaRPr lang="en-AU" altLang="it-IT"/>
          </a:p>
        </p:txBody>
      </p:sp>
    </p:spTree>
    <p:extLst>
      <p:ext uri="{BB962C8B-B14F-4D97-AF65-F5344CB8AC3E}">
        <p14:creationId xmlns:p14="http://schemas.microsoft.com/office/powerpoint/2010/main" val="303981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endParaRPr lang="pl-PL"/>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E795E725-7562-D90E-44E3-1422C7380094}"/>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FFF268DF-E940-C664-45D5-7C6FDFDE4F19}"/>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BA452401-E730-98A2-3C70-EE9D066F2CFE}"/>
              </a:ext>
            </a:extLst>
          </p:cNvPr>
          <p:cNvSpPr>
            <a:spLocks noGrp="1" noChangeArrowheads="1"/>
          </p:cNvSpPr>
          <p:nvPr>
            <p:ph type="sldNum" sz="quarter" idx="12"/>
          </p:nvPr>
        </p:nvSpPr>
        <p:spPr>
          <a:ln/>
        </p:spPr>
        <p:txBody>
          <a:bodyPr/>
          <a:lstStyle>
            <a:lvl1pPr>
              <a:defRPr/>
            </a:lvl1pPr>
          </a:lstStyle>
          <a:p>
            <a:pPr>
              <a:defRPr/>
            </a:pPr>
            <a:fld id="{1990E575-C7CE-4D4E-B3FC-0F69B4BCCD4D}" type="slidenum">
              <a:rPr lang="en-AU" altLang="it-IT"/>
              <a:pPr>
                <a:defRPr/>
              </a:pPr>
              <a:t>‹#›</a:t>
            </a:fld>
            <a:endParaRPr lang="en-AU" altLang="it-IT"/>
          </a:p>
        </p:txBody>
      </p:sp>
    </p:spTree>
    <p:extLst>
      <p:ext uri="{BB962C8B-B14F-4D97-AF65-F5344CB8AC3E}">
        <p14:creationId xmlns:p14="http://schemas.microsoft.com/office/powerpoint/2010/main" val="3950357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0735839-4E9B-B48E-4837-D77D5D9FCAF0}"/>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it-IT"/>
              <a:t>Kliknij, aby edytować styl wzorca tytułu</a:t>
            </a:r>
          </a:p>
        </p:txBody>
      </p:sp>
      <p:sp>
        <p:nvSpPr>
          <p:cNvPr id="1027" name="Rectangle 3">
            <a:extLst>
              <a:ext uri="{FF2B5EF4-FFF2-40B4-BE49-F238E27FC236}">
                <a16:creationId xmlns:a16="http://schemas.microsoft.com/office/drawing/2014/main" id="{C6345956-B8FE-199D-5429-DFE9B6C69F42}"/>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it-IT"/>
              <a:t>Kliknij, aby edytować style wzorca tekstu</a:t>
            </a:r>
          </a:p>
          <a:p>
            <a:pPr lvl="1"/>
            <a:r>
              <a:rPr lang="en-AU" altLang="it-IT"/>
              <a:t>Drugi poziom</a:t>
            </a:r>
          </a:p>
          <a:p>
            <a:pPr lvl="2"/>
            <a:r>
              <a:rPr lang="en-AU" altLang="it-IT"/>
              <a:t>Trzeci poziom</a:t>
            </a:r>
          </a:p>
          <a:p>
            <a:pPr lvl="3"/>
            <a:r>
              <a:rPr lang="en-AU" altLang="it-IT"/>
              <a:t>Czwarty poziom</a:t>
            </a:r>
          </a:p>
          <a:p>
            <a:pPr lvl="4"/>
            <a:r>
              <a:rPr lang="en-AU" altLang="it-IT"/>
              <a:t>Piąty poziom</a:t>
            </a:r>
          </a:p>
        </p:txBody>
      </p:sp>
      <p:sp>
        <p:nvSpPr>
          <p:cNvPr id="1028" name="Rectangle 4">
            <a:extLst>
              <a:ext uri="{FF2B5EF4-FFF2-40B4-BE49-F238E27FC236}">
                <a16:creationId xmlns:a16="http://schemas.microsoft.com/office/drawing/2014/main" id="{087BBCB5-FBDC-E683-39FF-6E4292E98B9D}"/>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AU" altLang="it-IT"/>
          </a:p>
        </p:txBody>
      </p:sp>
      <p:sp>
        <p:nvSpPr>
          <p:cNvPr id="1029" name="Rectangle 5">
            <a:extLst>
              <a:ext uri="{FF2B5EF4-FFF2-40B4-BE49-F238E27FC236}">
                <a16:creationId xmlns:a16="http://schemas.microsoft.com/office/drawing/2014/main" id="{B6BE4256-5E5E-8B20-8E1A-6E47B1BBC5D5}"/>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AU" altLang="it-IT"/>
          </a:p>
        </p:txBody>
      </p:sp>
      <p:sp>
        <p:nvSpPr>
          <p:cNvPr id="1030" name="Rectangle 6">
            <a:extLst>
              <a:ext uri="{FF2B5EF4-FFF2-40B4-BE49-F238E27FC236}">
                <a16:creationId xmlns:a16="http://schemas.microsoft.com/office/drawing/2014/main" id="{F2CE3905-1858-06EF-DD76-FF011660E765}"/>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1B20DA0-3CFF-4032-88DC-FB9C29B415CA}" type="slidenum">
              <a:rPr lang="en-AU" altLang="it-IT"/>
              <a:pPr>
                <a:defRPr/>
              </a:pPr>
              <a:t>‹#›</a:t>
            </a:fld>
            <a:endParaRPr lang="en-AU"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E:\DYDAKTYKA\Dyd-fiz\0_Fizyka\film2.mp4" TargetMode="External"/><Relationship Id="rId1" Type="http://schemas.openxmlformats.org/officeDocument/2006/relationships/video" Target="file:///E:\DYDAKTYKA\Dyd-fiz\0_Fizyka\film1.mp4"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3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gif"/><Relationship Id="rId5" Type="http://schemas.openxmlformats.org/officeDocument/2006/relationships/image" Target="../media/image22.jpeg"/><Relationship Id="rId4" Type="http://schemas.openxmlformats.org/officeDocument/2006/relationships/image" Target="../media/image21.jpeg"/></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hyperlink" Target="https://pl.wikipedia.org/wiki/Pliszka_siwa" TargetMode="External"/><Relationship Id="rId4" Type="http://schemas.openxmlformats.org/officeDocument/2006/relationships/hyperlink" Target="https://pl.wikipedia.org/wiki/Czapla_bia%C5%82a"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D50D297-CDD0-D626-943E-05DAA1159897}"/>
              </a:ext>
            </a:extLst>
          </p:cNvPr>
          <p:cNvSpPr>
            <a:spLocks noGrp="1" noChangeArrowheads="1"/>
          </p:cNvSpPr>
          <p:nvPr>
            <p:ph type="ctrTitle"/>
          </p:nvPr>
        </p:nvSpPr>
        <p:spPr>
          <a:xfrm>
            <a:off x="684213" y="836613"/>
            <a:ext cx="7772400" cy="1470025"/>
          </a:xfrm>
        </p:spPr>
        <p:txBody>
          <a:bodyPr anchor="ctr"/>
          <a:lstStyle/>
          <a:p>
            <a:pPr eaLnBrk="1" hangingPunct="1"/>
            <a:r>
              <a:rPr lang="pl-PL" altLang="it-IT" sz="4400"/>
              <a:t>Filozofia przyrody</a:t>
            </a:r>
            <a:endParaRPr lang="en-AU" altLang="it-IT" sz="4400"/>
          </a:p>
        </p:txBody>
      </p:sp>
      <p:sp>
        <p:nvSpPr>
          <p:cNvPr id="3075" name="Rectangle 3">
            <a:extLst>
              <a:ext uri="{FF2B5EF4-FFF2-40B4-BE49-F238E27FC236}">
                <a16:creationId xmlns:a16="http://schemas.microsoft.com/office/drawing/2014/main" id="{52B9B9C9-9FB2-3F87-10B0-F4870813F597}"/>
              </a:ext>
            </a:extLst>
          </p:cNvPr>
          <p:cNvSpPr>
            <a:spLocks noGrp="1" noChangeArrowheads="1"/>
          </p:cNvSpPr>
          <p:nvPr>
            <p:ph type="subTitle" idx="1"/>
          </p:nvPr>
        </p:nvSpPr>
        <p:spPr>
          <a:xfrm>
            <a:off x="395288" y="2781300"/>
            <a:ext cx="8280400" cy="2255838"/>
          </a:xfrm>
        </p:spPr>
        <p:txBody>
          <a:bodyPr/>
          <a:lstStyle/>
          <a:p>
            <a:pPr eaLnBrk="1" hangingPunct="1">
              <a:lnSpc>
                <a:spcPct val="80000"/>
              </a:lnSpc>
            </a:pPr>
            <a:r>
              <a:rPr lang="pl-PL" altLang="it-IT" sz="2800" dirty="0"/>
              <a:t>Wykład VI: Corpus </a:t>
            </a:r>
            <a:r>
              <a:rPr lang="pl-PL" altLang="it-IT" sz="2800" dirty="0" err="1"/>
              <a:t>Aristotelicum</a:t>
            </a:r>
            <a:endParaRPr lang="pl-PL" altLang="it-IT" sz="2800" dirty="0"/>
          </a:p>
          <a:p>
            <a:pPr eaLnBrk="1" hangingPunct="1">
              <a:lnSpc>
                <a:spcPct val="80000"/>
              </a:lnSpc>
            </a:pPr>
            <a:endParaRPr lang="pl-PL" altLang="it-IT" sz="2800" dirty="0"/>
          </a:p>
          <a:p>
            <a:pPr eaLnBrk="1" hangingPunct="1">
              <a:lnSpc>
                <a:spcPct val="80000"/>
              </a:lnSpc>
            </a:pPr>
            <a:r>
              <a:rPr lang="pl-PL" altLang="it-IT" sz="2800" dirty="0"/>
              <a:t>Prof. dr hab. inż. Grzegorz Karwasz</a:t>
            </a:r>
          </a:p>
          <a:p>
            <a:pPr eaLnBrk="1" hangingPunct="1">
              <a:lnSpc>
                <a:spcPct val="80000"/>
              </a:lnSpc>
            </a:pPr>
            <a:r>
              <a:rPr lang="pl-PL" altLang="it-IT" sz="2800" i="1" dirty="0"/>
              <a:t>Uniwersytet Mikołaja Kopernika w Toruniu</a:t>
            </a:r>
          </a:p>
          <a:p>
            <a:pPr eaLnBrk="1" hangingPunct="1">
              <a:lnSpc>
                <a:spcPct val="80000"/>
              </a:lnSpc>
            </a:pPr>
            <a:r>
              <a:rPr lang="pl-PL" altLang="it-IT" sz="2800" dirty="0"/>
              <a:t>(i </a:t>
            </a:r>
            <a:r>
              <a:rPr lang="pl-PL" altLang="it-IT" sz="2800" i="1" dirty="0" err="1"/>
              <a:t>Universit</a:t>
            </a:r>
            <a:r>
              <a:rPr lang="it-IT" altLang="it-IT" sz="2800" i="1" dirty="0"/>
              <a:t>à</a:t>
            </a:r>
            <a:r>
              <a:rPr lang="pl-PL" altLang="it-IT" sz="2800" i="1" dirty="0"/>
              <a:t> </a:t>
            </a:r>
            <a:r>
              <a:rPr lang="pl-PL" altLang="it-IT" sz="2800" i="1" dirty="0" err="1"/>
              <a:t>degli</a:t>
            </a:r>
            <a:r>
              <a:rPr lang="pl-PL" altLang="it-IT" sz="2800" i="1" dirty="0"/>
              <a:t> </a:t>
            </a:r>
            <a:r>
              <a:rPr lang="pl-PL" altLang="it-IT" sz="2800" i="1" dirty="0" err="1"/>
              <a:t>Studi</a:t>
            </a:r>
            <a:r>
              <a:rPr lang="pl-PL" altLang="it-IT" sz="2800" i="1" dirty="0"/>
              <a:t> di </a:t>
            </a:r>
            <a:r>
              <a:rPr lang="pl-PL" altLang="it-IT" sz="2800" i="1" dirty="0" err="1"/>
              <a:t>Trento</a:t>
            </a:r>
            <a:r>
              <a:rPr lang="it-IT" altLang="it-IT" sz="2800" dirty="0"/>
              <a:t>)</a:t>
            </a:r>
            <a:endParaRPr lang="en-AU" altLang="it-IT" sz="2800" i="1" dirty="0"/>
          </a:p>
        </p:txBody>
      </p:sp>
      <p:sp>
        <p:nvSpPr>
          <p:cNvPr id="3076" name="Text Box 4">
            <a:extLst>
              <a:ext uri="{FF2B5EF4-FFF2-40B4-BE49-F238E27FC236}">
                <a16:creationId xmlns:a16="http://schemas.microsoft.com/office/drawing/2014/main" id="{9BF0768F-16C6-C172-7461-565042E2EB48}"/>
              </a:ext>
            </a:extLst>
          </p:cNvPr>
          <p:cNvSpPr txBox="1">
            <a:spLocks noChangeArrowheads="1"/>
          </p:cNvSpPr>
          <p:nvPr/>
        </p:nvSpPr>
        <p:spPr bwMode="auto">
          <a:xfrm>
            <a:off x="251520" y="5157192"/>
            <a:ext cx="889248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2000" dirty="0" err="1"/>
              <a:t>a.a</a:t>
            </a:r>
            <a:r>
              <a:rPr lang="pl-PL" altLang="it-IT" sz="2000" dirty="0"/>
              <a:t>. 2024/2025</a:t>
            </a:r>
          </a:p>
          <a:p>
            <a:pPr eaLnBrk="1" hangingPunct="1">
              <a:spcBef>
                <a:spcPct val="0"/>
              </a:spcBef>
              <a:buFontTx/>
              <a:buNone/>
            </a:pPr>
            <a:endParaRPr lang="pl-PL" altLang="it-IT" sz="2000" dirty="0"/>
          </a:p>
          <a:p>
            <a:pPr eaLnBrk="1" hangingPunct="1">
              <a:spcBef>
                <a:spcPct val="0"/>
              </a:spcBef>
              <a:buFontTx/>
              <a:buNone/>
            </a:pPr>
            <a:r>
              <a:rPr lang="it-IT" altLang="it-IT" sz="2000" dirty="0"/>
              <a:t>Ringraziamenti particolari per tutte le „lezioni” che ho avuto fortuna di sentire dal mio carissimo </a:t>
            </a:r>
            <a:r>
              <a:rPr lang="pl-PL" altLang="it-IT" sz="2000" dirty="0"/>
              <a:t>a</a:t>
            </a:r>
            <a:r>
              <a:rPr lang="it-IT" altLang="it-IT" sz="2000" dirty="0" err="1"/>
              <a:t>mico</a:t>
            </a:r>
            <a:r>
              <a:rPr lang="it-IT" altLang="it-IT" sz="2000" dirty="0"/>
              <a:t> Mario Fedrizzi.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8002D30-34CB-5C22-0202-854FF2207030}"/>
              </a:ext>
            </a:extLst>
          </p:cNvPr>
          <p:cNvSpPr>
            <a:spLocks noGrp="1" noChangeArrowheads="1"/>
          </p:cNvSpPr>
          <p:nvPr>
            <p:ph type="title"/>
          </p:nvPr>
        </p:nvSpPr>
        <p:spPr/>
        <p:txBody>
          <a:bodyPr/>
          <a:lstStyle/>
          <a:p>
            <a:pPr eaLnBrk="1" hangingPunct="1"/>
            <a:r>
              <a:rPr lang="pl-PL" altLang="it-IT" sz="3600">
                <a:ea typeface="Arial Unicode MS" pitchFamily="34" charset="-128"/>
              </a:rPr>
              <a:t>Filozofia: działy</a:t>
            </a:r>
            <a:endParaRPr lang="en-AU" altLang="it-IT" sz="3600">
              <a:ea typeface="Arial Unicode MS" pitchFamily="34" charset="-128"/>
            </a:endParaRPr>
          </a:p>
        </p:txBody>
      </p:sp>
      <p:sp>
        <p:nvSpPr>
          <p:cNvPr id="15363" name="Rectangle 3">
            <a:extLst>
              <a:ext uri="{FF2B5EF4-FFF2-40B4-BE49-F238E27FC236}">
                <a16:creationId xmlns:a16="http://schemas.microsoft.com/office/drawing/2014/main" id="{AB02D17C-F2EB-8649-A5A4-C89EB35CD28A}"/>
              </a:ext>
            </a:extLst>
          </p:cNvPr>
          <p:cNvSpPr>
            <a:spLocks noGrp="1" noChangeArrowheads="1"/>
          </p:cNvSpPr>
          <p:nvPr>
            <p:ph type="body" idx="1"/>
          </p:nvPr>
        </p:nvSpPr>
        <p:spPr>
          <a:xfrm>
            <a:off x="457200" y="1600200"/>
            <a:ext cx="8507413" cy="4525963"/>
          </a:xfrm>
        </p:spPr>
        <p:txBody>
          <a:bodyPr/>
          <a:lstStyle/>
          <a:p>
            <a:pPr eaLnBrk="1" hangingPunct="1">
              <a:buFontTx/>
              <a:buNone/>
            </a:pPr>
            <a:r>
              <a:rPr lang="pl-PL" altLang="it-IT" sz="2000">
                <a:ea typeface="Arial Unicode MS" pitchFamily="34" charset="-128"/>
              </a:rPr>
              <a:t>Doktryny filozoficzne, te kompletne, miały w każdym razie trzy działy: </a:t>
            </a:r>
          </a:p>
          <a:p>
            <a:pPr eaLnBrk="1" hangingPunct="1"/>
            <a:r>
              <a:rPr lang="pl-PL" altLang="it-IT" sz="2000">
                <a:ea typeface="Arial Unicode MS" pitchFamily="34" charset="-128"/>
              </a:rPr>
              <a:t>ogólną naukę o bycie (ontologię)</a:t>
            </a:r>
          </a:p>
          <a:p>
            <a:pPr eaLnBrk="1" hangingPunct="1"/>
            <a:r>
              <a:rPr lang="pl-PL" altLang="it-IT" sz="2000">
                <a:ea typeface="Arial Unicode MS" pitchFamily="34" charset="-128"/>
              </a:rPr>
              <a:t>ogólną naukę o poznaniu (epistemologię)</a:t>
            </a:r>
          </a:p>
          <a:p>
            <a:pPr eaLnBrk="1" hangingPunct="1"/>
            <a:r>
              <a:rPr lang="pl-PL" altLang="it-IT" sz="2000">
                <a:ea typeface="Arial Unicode MS" pitchFamily="34" charset="-128"/>
              </a:rPr>
              <a:t>ogólną naukę o wartościach (aksjologię)</a:t>
            </a:r>
          </a:p>
          <a:p>
            <a:pPr eaLnBrk="1" hangingPunct="1">
              <a:buFontTx/>
              <a:buNone/>
            </a:pPr>
            <a:r>
              <a:rPr lang="pl-PL" altLang="it-IT" sz="2000">
                <a:ea typeface="Arial Unicode MS" pitchFamily="34" charset="-128"/>
              </a:rPr>
              <a:t>Grecy dzielili filozofię na: fizykę, logikę, etykę (Wł. Tatarkiewicz)</a:t>
            </a:r>
          </a:p>
          <a:p>
            <a:pPr eaLnBrk="1" hangingPunct="1">
              <a:buFontTx/>
              <a:buNone/>
            </a:pPr>
            <a:endParaRPr lang="pl-PL" altLang="it-IT" sz="2000">
              <a:ea typeface="Arial Unicode MS" pitchFamily="34" charset="-128"/>
            </a:endParaRPr>
          </a:p>
          <a:p>
            <a:pPr eaLnBrk="1" hangingPunct="1">
              <a:buFontTx/>
              <a:buNone/>
            </a:pPr>
            <a:r>
              <a:rPr lang="pl-PL" altLang="it-IT" sz="2000">
                <a:ea typeface="Arial Unicode MS" pitchFamily="34" charset="-128"/>
              </a:rPr>
              <a:t>Arystoteles (a zanim Św. Tomasz) wyróżniał trzy nauki „największe”: </a:t>
            </a:r>
          </a:p>
          <a:p>
            <a:pPr eaLnBrk="1" hangingPunct="1">
              <a:buFontTx/>
              <a:buNone/>
            </a:pPr>
            <a:r>
              <a:rPr lang="pl-PL" altLang="it-IT" sz="2000" b="1">
                <a:ea typeface="Arial Unicode MS" pitchFamily="34" charset="-128"/>
              </a:rPr>
              <a:t>fizykę, </a:t>
            </a:r>
            <a:r>
              <a:rPr lang="pl-PL" altLang="it-IT" sz="2000">
                <a:ea typeface="Arial Unicode MS" pitchFamily="34" charset="-128"/>
              </a:rPr>
              <a:t>która zajmuje się obiektami rozciągłymi, i które istnieją materialnie</a:t>
            </a:r>
          </a:p>
          <a:p>
            <a:pPr eaLnBrk="1" hangingPunct="1">
              <a:buFontTx/>
              <a:buNone/>
            </a:pPr>
            <a:r>
              <a:rPr lang="pl-PL" altLang="it-IT" sz="2000" b="1">
                <a:ea typeface="Arial Unicode MS" pitchFamily="34" charset="-128"/>
              </a:rPr>
              <a:t>matematykę</a:t>
            </a:r>
            <a:r>
              <a:rPr lang="pl-PL" altLang="it-IT" sz="2000">
                <a:ea typeface="Arial Unicode MS" pitchFamily="34" charset="-128"/>
              </a:rPr>
              <a:t>, która zajmuje się obiektami rozciągłymi, ale które </a:t>
            </a:r>
            <a:r>
              <a:rPr lang="pl-PL" altLang="it-IT" sz="2000" i="1">
                <a:ea typeface="Arial Unicode MS" pitchFamily="34" charset="-128"/>
              </a:rPr>
              <a:t>nie muszą</a:t>
            </a:r>
            <a:r>
              <a:rPr lang="pl-PL" altLang="it-IT" sz="2000">
                <a:ea typeface="Arial Unicode MS" pitchFamily="34" charset="-128"/>
              </a:rPr>
              <a:t> istnieć materialnie</a:t>
            </a:r>
          </a:p>
          <a:p>
            <a:pPr eaLnBrk="1" hangingPunct="1">
              <a:buFontTx/>
              <a:buNone/>
            </a:pPr>
            <a:r>
              <a:rPr lang="pl-PL" altLang="it-IT" sz="2000" b="1">
                <a:ea typeface="Arial Unicode MS" pitchFamily="34" charset="-128"/>
              </a:rPr>
              <a:t>teologię</a:t>
            </a:r>
            <a:r>
              <a:rPr lang="pl-PL" altLang="it-IT" sz="2000">
                <a:ea typeface="Arial Unicode MS" pitchFamily="34" charset="-128"/>
              </a:rPr>
              <a:t> (</a:t>
            </a:r>
            <a:r>
              <a:rPr lang="pl-PL" altLang="it-IT" sz="2000" b="1">
                <a:ea typeface="Arial Unicode MS" pitchFamily="34" charset="-128"/>
              </a:rPr>
              <a:t>metafizykę</a:t>
            </a:r>
            <a:r>
              <a:rPr lang="pl-PL" altLang="it-IT" sz="2000">
                <a:ea typeface="Arial Unicode MS" pitchFamily="34" charset="-128"/>
              </a:rPr>
              <a:t>), czyli filozofię największą, która zajmuje się bytami rozciągłymi, które </a:t>
            </a:r>
            <a:r>
              <a:rPr lang="pl-PL" altLang="it-IT" sz="2000" i="1">
                <a:ea typeface="Arial Unicode MS" pitchFamily="34" charset="-128"/>
              </a:rPr>
              <a:t>nie mogą</a:t>
            </a:r>
            <a:r>
              <a:rPr lang="pl-PL" altLang="it-IT" sz="2000">
                <a:ea typeface="Arial Unicode MS" pitchFamily="34" charset="-128"/>
              </a:rPr>
              <a:t> istnieć w materii (</a:t>
            </a:r>
            <a:r>
              <a:rPr lang="pl-PL" altLang="it-IT" sz="2000" i="1">
                <a:ea typeface="Arial Unicode MS" pitchFamily="34" charset="-128"/>
              </a:rPr>
              <a:t>Metafizyka</a:t>
            </a:r>
            <a:r>
              <a:rPr lang="pl-PL" altLang="it-IT" sz="2000">
                <a:ea typeface="Arial Unicode MS" pitchFamily="34" charset="-128"/>
              </a:rPr>
              <a:t>, Ks. VI)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41E386EA-E597-B4C2-8B99-0309FDFFC366}"/>
              </a:ext>
            </a:extLst>
          </p:cNvPr>
          <p:cNvSpPr>
            <a:spLocks noGrp="1" noChangeArrowheads="1"/>
          </p:cNvSpPr>
          <p:nvPr>
            <p:ph type="title"/>
          </p:nvPr>
        </p:nvSpPr>
        <p:spPr>
          <a:xfrm>
            <a:off x="468313" y="0"/>
            <a:ext cx="8229600" cy="1143000"/>
          </a:xfrm>
        </p:spPr>
        <p:txBody>
          <a:bodyPr/>
          <a:lstStyle/>
          <a:p>
            <a:pPr eaLnBrk="1" hangingPunct="1"/>
            <a:r>
              <a:rPr lang="pl-PL" altLang="it-IT" sz="3600"/>
              <a:t>Arystoteles: trzy nauki największe</a:t>
            </a:r>
            <a:endParaRPr lang="en-AU" altLang="it-IT" sz="3600"/>
          </a:p>
        </p:txBody>
      </p:sp>
      <p:sp>
        <p:nvSpPr>
          <p:cNvPr id="16387" name="Rectangle 3">
            <a:extLst>
              <a:ext uri="{FF2B5EF4-FFF2-40B4-BE49-F238E27FC236}">
                <a16:creationId xmlns:a16="http://schemas.microsoft.com/office/drawing/2014/main" id="{F32272AF-C658-D47C-C101-D585993C96C6}"/>
              </a:ext>
            </a:extLst>
          </p:cNvPr>
          <p:cNvSpPr>
            <a:spLocks noGrp="1" noChangeArrowheads="1"/>
          </p:cNvSpPr>
          <p:nvPr>
            <p:ph type="body" idx="1"/>
          </p:nvPr>
        </p:nvSpPr>
        <p:spPr>
          <a:xfrm>
            <a:off x="395288" y="1125538"/>
            <a:ext cx="8497887" cy="5732462"/>
          </a:xfrm>
        </p:spPr>
        <p:txBody>
          <a:bodyPr/>
          <a:lstStyle/>
          <a:p>
            <a:pPr eaLnBrk="1" hangingPunct="1"/>
            <a:endParaRPr lang="pl-PL" altLang="it-IT"/>
          </a:p>
          <a:p>
            <a:pPr eaLnBrk="1" hangingPunct="1"/>
            <a:endParaRPr lang="pl-PL" altLang="it-IT" i="1"/>
          </a:p>
          <a:p>
            <a:pPr eaLnBrk="1" hangingPunct="1"/>
            <a:endParaRPr lang="en-AU" altLang="it-IT"/>
          </a:p>
        </p:txBody>
      </p:sp>
      <p:sp>
        <p:nvSpPr>
          <p:cNvPr id="16388" name="Rectangle 4">
            <a:extLst>
              <a:ext uri="{FF2B5EF4-FFF2-40B4-BE49-F238E27FC236}">
                <a16:creationId xmlns:a16="http://schemas.microsoft.com/office/drawing/2014/main" id="{4617D219-6869-1D3D-84DC-8CF9CF7CE5F0}"/>
              </a:ext>
            </a:extLst>
          </p:cNvPr>
          <p:cNvSpPr>
            <a:spLocks noChangeArrowheads="1"/>
          </p:cNvSpPr>
          <p:nvPr/>
        </p:nvSpPr>
        <p:spPr bwMode="auto">
          <a:xfrm>
            <a:off x="106363" y="671513"/>
            <a:ext cx="8929687"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ts val="1200"/>
              </a:spcAft>
            </a:pPr>
            <a:endParaRPr lang="pl-PL" altLang="it-IT" sz="2000"/>
          </a:p>
          <a:p>
            <a:pPr eaLnBrk="1" hangingPunct="1">
              <a:spcBef>
                <a:spcPct val="0"/>
              </a:spcBef>
              <a:spcAft>
                <a:spcPts val="1200"/>
              </a:spcAft>
            </a:pPr>
            <a:r>
              <a:rPr lang="pl-PL" altLang="it-IT" sz="2000"/>
              <a:t>"Matematyka jest jednak również teoretyczna; ale czy jego przedmioty są nieruchome i dające się oddzielić od materii, nie jest obecnie jasne
Jeśli jednak istnieje coś, co jest wieczne, nieruchome i dające się oddzielić, to oczywiście wiedza o tym należy do nauki teoretycznej, ale nie do fizyki (bo fizyka zajmuje się pewnymi rzeczami ruchomymi) ani do matematyki, lecz do nauki poprzedzającej jedno i drugie. </a:t>
            </a:r>
          </a:p>
          <a:p>
            <a:pPr eaLnBrk="1" hangingPunct="1">
              <a:spcBef>
                <a:spcPct val="0"/>
              </a:spcBef>
              <a:spcAft>
                <a:spcPts val="1200"/>
              </a:spcAft>
            </a:pPr>
            <a:r>
              <a:rPr lang="pl-PL" altLang="it-IT" sz="2000"/>
              <a:t>Fizyka bowiem zajmuje się rzeczami, które istnieją oddzielnie, ale nie są nieruchome, a niektóre działy matematyki zajmują się rzeczami, które są nieruchome, ale przypuszczalnie nie istnieją oddzielnie, lecz są ucieleśnione w materii; podczas gdy pierwsza nauka [tj. metafizyka] zajmuje się rzeczami, które istnieją oddzielnie i są nieruchome.</a:t>
            </a:r>
          </a:p>
          <a:p>
            <a:pPr eaLnBrk="1" hangingPunct="1">
              <a:spcBef>
                <a:spcPct val="0"/>
              </a:spcBef>
              <a:spcAft>
                <a:spcPts val="1200"/>
              </a:spcAft>
            </a:pPr>
            <a:r>
              <a:rPr lang="pl-PL" altLang="it-IT" sz="2000"/>
              <a:t>A najwyższa nauka musi zajmować się najwyższym rodzajem. Tak więc, podczas gdy nauki teoretyczne są bardziej pożądane niż inne nauki, ta jest bardziej pożądana niż inne nauki teoretyczne.” </a:t>
            </a:r>
            <a:r>
              <a:rPr lang="pl-PL" altLang="it-IT" sz="2000" i="1"/>
              <a:t>Metafisica</a:t>
            </a:r>
            <a:r>
              <a:rPr lang="pl-PL" altLang="it-IT" sz="2000"/>
              <a:t>, 1026a,8-26</a:t>
            </a:r>
            <a:endParaRPr lang="pl-PL" altLang="it-IT" sz="2000" i="1"/>
          </a:p>
          <a:p>
            <a:pPr eaLnBrk="1" hangingPunct="1">
              <a:lnSpc>
                <a:spcPct val="80000"/>
              </a:lnSpc>
            </a:pPr>
            <a:endParaRPr lang="en-AU" altLang="it-IT"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a:extLst>
              <a:ext uri="{FF2B5EF4-FFF2-40B4-BE49-F238E27FC236}">
                <a16:creationId xmlns:a16="http://schemas.microsoft.com/office/drawing/2014/main" id="{EB770CF2-EA1F-4F71-C790-7C04D0DED40B}"/>
              </a:ext>
            </a:extLst>
          </p:cNvPr>
          <p:cNvSpPr>
            <a:spLocks noGrp="1" noChangeArrowheads="1"/>
          </p:cNvSpPr>
          <p:nvPr>
            <p:ph type="title"/>
          </p:nvPr>
        </p:nvSpPr>
        <p:spPr/>
        <p:txBody>
          <a:bodyPr/>
          <a:lstStyle/>
          <a:p>
            <a:r>
              <a:rPr lang="pl-PL" altLang="it-IT" sz="3600"/>
              <a:t>Arystoteles: Pierwszy byt</a:t>
            </a:r>
          </a:p>
        </p:txBody>
      </p:sp>
      <p:sp>
        <p:nvSpPr>
          <p:cNvPr id="17411" name="CasellaDiTesto 5">
            <a:extLst>
              <a:ext uri="{FF2B5EF4-FFF2-40B4-BE49-F238E27FC236}">
                <a16:creationId xmlns:a16="http://schemas.microsoft.com/office/drawing/2014/main" id="{5BE2C220-E5C4-A145-33B3-3F59947A33DE}"/>
              </a:ext>
            </a:extLst>
          </p:cNvPr>
          <p:cNvSpPr txBox="1">
            <a:spLocks noChangeArrowheads="1"/>
          </p:cNvSpPr>
          <p:nvPr/>
        </p:nvSpPr>
        <p:spPr bwMode="auto">
          <a:xfrm>
            <a:off x="250825" y="1417638"/>
            <a:ext cx="8642350" cy="4754562"/>
          </a:xfrm>
          <a:prstGeom prst="rect">
            <a:avLst/>
          </a:prstGeom>
          <a:noFill/>
          <a:ln>
            <a:noFill/>
          </a:ln>
        </p:spPr>
        <p:txBody>
          <a:bodyPr>
            <a:spAutoFit/>
          </a:bodyPr>
          <a:lstStyle>
            <a:lvl1pPr indent="17938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ts val="600"/>
              </a:spcBef>
              <a:buFontTx/>
              <a:buNone/>
              <a:defRPr/>
            </a:pPr>
            <a:r>
              <a:rPr lang="pl-PL" altLang="it-IT" sz="2000" dirty="0">
                <a:cs typeface="Times New Roman" panose="02020603050405020304" pitchFamily="18" charset="0"/>
              </a:rPr>
              <a:t>W </a:t>
            </a:r>
            <a:r>
              <a:rPr lang="pl-PL" altLang="it-IT" sz="2000" i="1" dirty="0">
                <a:cs typeface="Times New Roman" panose="02020603050405020304" pitchFamily="18" charset="0"/>
              </a:rPr>
              <a:t>Metafizyce</a:t>
            </a:r>
            <a:r>
              <a:rPr lang="pl-PL" altLang="it-IT" sz="2000" dirty="0">
                <a:cs typeface="Times New Roman" panose="02020603050405020304" pitchFamily="18" charset="0"/>
              </a:rPr>
              <a:t> Arystoteles pisał wręcz o Pierwszym bycie, czyli pierwszym motorem.</a:t>
            </a:r>
            <a:endParaRPr lang="it-IT" altLang="it-IT" sz="2000" dirty="0">
              <a:cs typeface="Times New Roman" panose="02020603050405020304" pitchFamily="18" charset="0"/>
            </a:endParaRPr>
          </a:p>
          <a:p>
            <a:pPr algn="just">
              <a:spcBef>
                <a:spcPts val="300"/>
              </a:spcBef>
              <a:spcAft>
                <a:spcPts val="300"/>
              </a:spcAft>
              <a:buFontTx/>
              <a:buNone/>
              <a:defRPr/>
            </a:pPr>
            <a:r>
              <a:rPr lang="pl-PL" altLang="it-IT" sz="2000" dirty="0">
                <a:cs typeface="Times New Roman" panose="02020603050405020304" pitchFamily="18" charset="0"/>
              </a:rPr>
              <a:t>„Pierwsza zasada albo byt pierwotny nie porusza się ani sama przez się, ani akcydentalnie, ale powoduje pierwotny, wieczny i jeden ruch. Ale skoro to, co się porusza, musi być poruszane przez coś, a pierwszy </a:t>
            </a:r>
            <a:r>
              <a:rPr lang="pl-PL" altLang="it-IT" sz="2000" dirty="0" err="1">
                <a:cs typeface="Times New Roman" panose="02020603050405020304" pitchFamily="18" charset="0"/>
              </a:rPr>
              <a:t>poruszyciel</a:t>
            </a:r>
            <a:r>
              <a:rPr lang="pl-PL" altLang="it-IT" sz="2000" dirty="0">
                <a:cs typeface="Times New Roman" panose="02020603050405020304" pitchFamily="18" charset="0"/>
              </a:rPr>
              <a:t> musi być ze swej natury nieruchomy, zaś wieczny ruch musi być powodowany przez coś wiecznego, a ruch prosty przez coś prostego;          i ponieważ widzimy, że oprócz prostego ruchu przestrzennego świata, który, jak twierdzimy, powoduje pierwsza i nieruchoma substancja, istnieją inne ruchy przestrzenne, mianowicie ruchy planet, które są wieczne (bo ciało, które się porusza ruchem kołowym jest wieczne i niezdolne do spoczynku, co wykazane zostało w naszych traktatach fizycznych), każdy z tych ruchów musi być również wywołany przez substancję nieruchomą ze swej istoty i wieczną.” </a:t>
            </a:r>
            <a:endParaRPr lang="it-IT" altLang="it-IT" sz="2000" dirty="0">
              <a:cs typeface="Times New Roman" panose="02020603050405020304" pitchFamily="18" charset="0"/>
            </a:endParaRPr>
          </a:p>
          <a:p>
            <a:pPr algn="just">
              <a:spcBef>
                <a:spcPct val="0"/>
              </a:spcBef>
              <a:buFontTx/>
              <a:buNone/>
              <a:defRPr/>
            </a:pPr>
            <a:r>
              <a:rPr lang="pl-PL" altLang="it-IT" sz="1800" i="1" dirty="0">
                <a:latin typeface="+mj-lt"/>
                <a:cs typeface="Times New Roman" panose="02020603050405020304" pitchFamily="18" charset="0"/>
              </a:rPr>
              <a:t>Metafizyka</a:t>
            </a:r>
            <a:r>
              <a:rPr lang="pl-PL" altLang="it-IT" sz="1800" dirty="0">
                <a:latin typeface="+mj-lt"/>
                <a:cs typeface="Times New Roman" panose="02020603050405020304" pitchFamily="18" charset="0"/>
              </a:rPr>
              <a:t>, 1073 a27-34, PWN, 2002, str. 815. </a:t>
            </a:r>
            <a:endParaRPr lang="it-IT" altLang="it-IT" sz="1800" dirty="0">
              <a:latin typeface="+mj-lt"/>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a:extLst>
              <a:ext uri="{FF2B5EF4-FFF2-40B4-BE49-F238E27FC236}">
                <a16:creationId xmlns:a16="http://schemas.microsoft.com/office/drawing/2014/main" id="{57EF9913-6777-8B1F-ADA2-A9CD98F362C5}"/>
              </a:ext>
            </a:extLst>
          </p:cNvPr>
          <p:cNvSpPr>
            <a:spLocks noGrp="1" noChangeArrowheads="1"/>
          </p:cNvSpPr>
          <p:nvPr>
            <p:ph type="title"/>
          </p:nvPr>
        </p:nvSpPr>
        <p:spPr>
          <a:xfrm>
            <a:off x="457200" y="23813"/>
            <a:ext cx="8229600" cy="779462"/>
          </a:xfrm>
        </p:spPr>
        <p:txBody>
          <a:bodyPr/>
          <a:lstStyle/>
          <a:p>
            <a:r>
              <a:rPr lang="pl-PL" altLang="it-IT" sz="3600"/>
              <a:t>Arystoteles: Pierwszy poruszyciel</a:t>
            </a:r>
          </a:p>
        </p:txBody>
      </p:sp>
      <p:sp>
        <p:nvSpPr>
          <p:cNvPr id="18435" name="CasellaDiTesto 5">
            <a:extLst>
              <a:ext uri="{FF2B5EF4-FFF2-40B4-BE49-F238E27FC236}">
                <a16:creationId xmlns:a16="http://schemas.microsoft.com/office/drawing/2014/main" id="{9B1E75BC-4612-96C4-99CE-2B6F16FC40E2}"/>
              </a:ext>
            </a:extLst>
          </p:cNvPr>
          <p:cNvSpPr txBox="1">
            <a:spLocks noChangeArrowheads="1"/>
          </p:cNvSpPr>
          <p:nvPr/>
        </p:nvSpPr>
        <p:spPr bwMode="auto">
          <a:xfrm>
            <a:off x="125413" y="803275"/>
            <a:ext cx="8893175" cy="637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spcAft>
                <a:spcPts val="300"/>
              </a:spcAft>
              <a:buFontTx/>
              <a:buNone/>
            </a:pPr>
            <a:r>
              <a:rPr lang="pl-PL" altLang="it-IT" sz="1900" dirty="0">
                <a:cs typeface="Times New Roman" panose="02020603050405020304" pitchFamily="18" charset="0"/>
              </a:rPr>
              <a:t>. Pisał w </a:t>
            </a:r>
            <a:r>
              <a:rPr lang="pl-PL" altLang="it-IT" sz="1900" i="1" dirty="0">
                <a:cs typeface="Times New Roman" panose="02020603050405020304" pitchFamily="18" charset="0"/>
              </a:rPr>
              <a:t>Metafizyce</a:t>
            </a:r>
            <a:r>
              <a:rPr lang="pl-PL" altLang="it-IT" sz="1900" dirty="0">
                <a:cs typeface="Times New Roman" panose="02020603050405020304" pitchFamily="18" charset="0"/>
              </a:rPr>
              <a:t>:</a:t>
            </a:r>
            <a:endParaRPr lang="it-IT" altLang="it-IT" sz="1900" dirty="0">
              <a:cs typeface="Times New Roman" panose="02020603050405020304" pitchFamily="18" charset="0"/>
            </a:endParaRPr>
          </a:p>
          <a:p>
            <a:pPr algn="just">
              <a:spcBef>
                <a:spcPct val="0"/>
              </a:spcBef>
              <a:buFontTx/>
              <a:buNone/>
            </a:pPr>
            <a:r>
              <a:rPr lang="pl-PL" altLang="it-IT" sz="1900" dirty="0">
                <a:cs typeface="Times New Roman" panose="02020603050405020304" pitchFamily="18" charset="0"/>
              </a:rPr>
              <a:t>„Pierwszy </a:t>
            </a:r>
            <a:r>
              <a:rPr lang="pl-PL" altLang="it-IT" sz="1900" dirty="0" err="1">
                <a:cs typeface="Times New Roman" panose="02020603050405020304" pitchFamily="18" charset="0"/>
              </a:rPr>
              <a:t>Poruszyciel</a:t>
            </a:r>
            <a:r>
              <a:rPr lang="pl-PL" altLang="it-IT" sz="1900" dirty="0">
                <a:cs typeface="Times New Roman" panose="02020603050405020304" pitchFamily="18" charset="0"/>
              </a:rPr>
              <a:t> jest więc bytem koniecznym; o ile jest bytem koniecznym, jego sposobem istnienia jest Dobro, i w tym sensie jest pierwszą Zasadą [wł. </a:t>
            </a:r>
            <a:r>
              <a:rPr lang="pl-PL" altLang="it-IT" sz="1900" i="1" dirty="0" err="1">
                <a:cs typeface="Times New Roman" panose="02020603050405020304" pitchFamily="18" charset="0"/>
              </a:rPr>
              <a:t>principio</a:t>
            </a:r>
            <a:r>
              <a:rPr lang="pl-PL" altLang="it-IT" sz="1900" dirty="0">
                <a:cs typeface="Times New Roman" panose="02020603050405020304" pitchFamily="18" charset="0"/>
              </a:rPr>
              <a:t>]. (…) Od takiej to Zasady zależne jest niebo i cała natura. Życie Jej jest najwyższą doskonałością, jaką my się cieszymy przez krótki tylko okres naszego życia. Jej bowiem życia jest wieczne, ponieważ Jej przyjemnością jest sam akt [tj. istnienie]. […]  </a:t>
            </a:r>
            <a:r>
              <a:rPr lang="pl-PL" altLang="it-IT" sz="1900" b="1" dirty="0">
                <a:solidFill>
                  <a:srgbClr val="FF0000"/>
                </a:solidFill>
                <a:cs typeface="Times New Roman" panose="02020603050405020304" pitchFamily="18" charset="0"/>
              </a:rPr>
              <a:t>[</a:t>
            </a:r>
            <a:r>
              <a:rPr lang="pl-PL" altLang="it-IT" sz="1900" b="1" dirty="0" err="1">
                <a:solidFill>
                  <a:srgbClr val="FF0000"/>
                </a:solidFill>
                <a:cs typeface="Times New Roman" panose="02020603050405020304" pitchFamily="18" charset="0"/>
              </a:rPr>
              <a:t>Jah-ve</a:t>
            </a:r>
            <a:r>
              <a:rPr lang="pl-PL" altLang="it-IT" sz="1900" b="1" dirty="0">
                <a:solidFill>
                  <a:srgbClr val="FF0000"/>
                </a:solidFill>
                <a:cs typeface="Times New Roman" panose="02020603050405020304" pitchFamily="18" charset="0"/>
              </a:rPr>
              <a:t>, </a:t>
            </a:r>
            <a:r>
              <a:rPr lang="pl-PL" altLang="it-IT" sz="1900" dirty="0">
                <a:solidFill>
                  <a:schemeClr val="tx2"/>
                </a:solidFill>
                <a:cs typeface="Times New Roman" panose="02020603050405020304" pitchFamily="18" charset="0"/>
              </a:rPr>
              <a:t>„Jam jest, który jest”]</a:t>
            </a:r>
            <a:endParaRPr lang="it-IT" altLang="it-IT" sz="1900" dirty="0">
              <a:solidFill>
                <a:schemeClr val="tx2"/>
              </a:solidFill>
              <a:cs typeface="Times New Roman" panose="02020603050405020304" pitchFamily="18" charset="0"/>
            </a:endParaRPr>
          </a:p>
          <a:p>
            <a:pPr algn="just">
              <a:spcBef>
                <a:spcPct val="0"/>
              </a:spcBef>
              <a:buFontTx/>
              <a:buNone/>
            </a:pPr>
            <a:r>
              <a:rPr lang="pl-PL" altLang="it-IT" sz="1900" dirty="0">
                <a:cs typeface="Times New Roman" panose="02020603050405020304" pitchFamily="18" charset="0"/>
              </a:rPr>
              <a:t>Jeżeli więc Bóg znajduje się zawsze w tym stanie szczęśliwości, w jakim my się znajdujemy tylko czasem, jest to godne podziwu, a jeżeli w większym, to jest to jeszcze bardziej godne podziwu. Bóg znajduje się w tym stanie szczęśliwości. Życie również przysługuje Bogu, bo życie jest aktem rozumu, a Bóg jest samym aktem; ten samoistny akt jest życiem najlepszym i wiecznym. Można więc powiedzieć, że Bóg jest żywym bytem, wiecznym i najlepszym; przysługuje mu też wieczne trwanie; bo to właśnie jest Bóg.”</a:t>
            </a:r>
            <a:endParaRPr lang="it-IT" altLang="it-IT" sz="1900" dirty="0">
              <a:cs typeface="Times New Roman" panose="02020603050405020304" pitchFamily="18" charset="0"/>
            </a:endParaRPr>
          </a:p>
          <a:p>
            <a:pPr>
              <a:spcBef>
                <a:spcPct val="0"/>
              </a:spcBef>
              <a:buFontTx/>
              <a:buNone/>
            </a:pPr>
            <a:r>
              <a:rPr lang="pl-PL" altLang="it-IT" sz="2000" dirty="0">
                <a:latin typeface="Times New Roman" panose="02020603050405020304" pitchFamily="18" charset="0"/>
                <a:cs typeface="Times New Roman" panose="02020603050405020304" pitchFamily="18" charset="0"/>
              </a:rPr>
              <a:t>ARYSTOTELES, </a:t>
            </a:r>
            <a:r>
              <a:rPr lang="pl-PL" altLang="it-IT" sz="2000" i="1" dirty="0">
                <a:latin typeface="Times New Roman" panose="02020603050405020304" pitchFamily="18" charset="0"/>
                <a:cs typeface="Times New Roman" panose="02020603050405020304" pitchFamily="18" charset="0"/>
              </a:rPr>
              <a:t>Metafizyka</a:t>
            </a:r>
            <a:r>
              <a:rPr lang="pl-PL" altLang="it-IT" sz="2000" dirty="0">
                <a:latin typeface="Times New Roman" panose="02020603050405020304" pitchFamily="18" charset="0"/>
                <a:cs typeface="Times New Roman" panose="02020603050405020304" pitchFamily="18" charset="0"/>
              </a:rPr>
              <a:t>, 1072 b14-30, </a:t>
            </a:r>
            <a:r>
              <a:rPr lang="pl-PL" altLang="it-IT" sz="2000" i="1" dirty="0">
                <a:latin typeface="Times New Roman" panose="02020603050405020304" pitchFamily="18" charset="0"/>
                <a:cs typeface="Times New Roman" panose="02020603050405020304" pitchFamily="18" charset="0"/>
              </a:rPr>
              <a:t>op. cit.</a:t>
            </a:r>
            <a:r>
              <a:rPr lang="pl-PL" altLang="it-IT" sz="2000" dirty="0">
                <a:latin typeface="Times New Roman" panose="02020603050405020304" pitchFamily="18" charset="0"/>
                <a:cs typeface="Times New Roman" panose="02020603050405020304" pitchFamily="18" charset="0"/>
              </a:rPr>
              <a:t> str. 813.</a:t>
            </a:r>
            <a:endParaRPr lang="it-IT" altLang="it-IT" sz="2000" dirty="0">
              <a:latin typeface="Times New Roman" panose="02020603050405020304" pitchFamily="18" charset="0"/>
              <a:cs typeface="Times New Roman" panose="02020603050405020304" pitchFamily="18" charset="0"/>
            </a:endParaRPr>
          </a:p>
          <a:p>
            <a:pPr>
              <a:spcBef>
                <a:spcPct val="0"/>
              </a:spcBef>
              <a:buFontTx/>
              <a:buNone/>
            </a:pPr>
            <a:endParaRPr lang="pl-PL" altLang="it-IT" sz="1900" dirty="0">
              <a:solidFill>
                <a:schemeClr val="accent2"/>
              </a:solidFill>
              <a:cs typeface="Times New Roman" panose="02020603050405020304" pitchFamily="18" charset="0"/>
            </a:endParaRPr>
          </a:p>
          <a:p>
            <a:pPr>
              <a:spcBef>
                <a:spcPct val="0"/>
              </a:spcBef>
              <a:buFontTx/>
              <a:buNone/>
            </a:pPr>
            <a:r>
              <a:rPr lang="pl-PL" altLang="it-IT" sz="1900" dirty="0">
                <a:solidFill>
                  <a:schemeClr val="accent2"/>
                </a:solidFill>
                <a:cs typeface="Times New Roman" panose="02020603050405020304" pitchFamily="18" charset="0"/>
              </a:rPr>
              <a:t>Przypominamy podwójne znacznie słowa „</a:t>
            </a:r>
            <a:r>
              <a:rPr lang="pl-PL" altLang="it-IT" sz="1900" dirty="0" err="1">
                <a:solidFill>
                  <a:schemeClr val="accent2"/>
                </a:solidFill>
                <a:cs typeface="Times New Roman" panose="02020603050405020304" pitchFamily="18" charset="0"/>
              </a:rPr>
              <a:t>principio</a:t>
            </a:r>
            <a:r>
              <a:rPr lang="pl-PL" altLang="it-IT" sz="1900" dirty="0">
                <a:solidFill>
                  <a:schemeClr val="accent2"/>
                </a:solidFill>
                <a:cs typeface="Times New Roman" panose="02020603050405020304" pitchFamily="18" charset="0"/>
              </a:rPr>
              <a:t>” w języku włoskim: zasada albo początek. Zwracamy uwagę na szerokie znaczenie słowa „akt” w filozofii Arystotelesa: byt, stawanie się, urzeczywistnianie. Zob. Wł. Tatarkiewicz, </a:t>
            </a:r>
            <a:r>
              <a:rPr lang="pl-PL" altLang="it-IT" sz="1900" i="1" dirty="0">
                <a:solidFill>
                  <a:schemeClr val="accent2"/>
                </a:solidFill>
                <a:cs typeface="Times New Roman" panose="02020603050405020304" pitchFamily="18" charset="0"/>
              </a:rPr>
              <a:t>Historia filozofii </a:t>
            </a:r>
            <a:r>
              <a:rPr lang="pl-PL" altLang="it-IT" sz="1900" dirty="0">
                <a:solidFill>
                  <a:schemeClr val="accent2"/>
                </a:solidFill>
                <a:cs typeface="Times New Roman" panose="02020603050405020304" pitchFamily="18" charset="0"/>
              </a:rPr>
              <a:t>dla pełniejszej wykładni poglądów Arystotelesa.  </a:t>
            </a:r>
            <a:endParaRPr lang="it-IT" altLang="it-IT" sz="1900" dirty="0">
              <a:solidFill>
                <a:schemeClr val="accent2"/>
              </a:solidFill>
              <a:cs typeface="Times New Roman" panose="02020603050405020304" pitchFamily="18" charset="0"/>
            </a:endParaRPr>
          </a:p>
          <a:p>
            <a:pPr algn="just">
              <a:spcBef>
                <a:spcPts val="600"/>
              </a:spcBef>
              <a:buFontTx/>
              <a:buNone/>
            </a:pPr>
            <a:endParaRPr lang="it-IT" altLang="it-IT"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a:extLst>
              <a:ext uri="{FF2B5EF4-FFF2-40B4-BE49-F238E27FC236}">
                <a16:creationId xmlns:a16="http://schemas.microsoft.com/office/drawing/2014/main" id="{B4B2EB49-30C1-899A-553F-296DBCC357E5}"/>
              </a:ext>
            </a:extLst>
          </p:cNvPr>
          <p:cNvSpPr>
            <a:spLocks noGrp="1" noChangeArrowheads="1"/>
          </p:cNvSpPr>
          <p:nvPr>
            <p:ph type="title"/>
          </p:nvPr>
        </p:nvSpPr>
        <p:spPr/>
        <p:txBody>
          <a:bodyPr/>
          <a:lstStyle/>
          <a:p>
            <a:r>
              <a:rPr lang="pl-PL" altLang="it-IT" sz="3600"/>
              <a:t>Św. Augustyn z Hippony (354-430)</a:t>
            </a:r>
          </a:p>
        </p:txBody>
      </p:sp>
      <p:sp>
        <p:nvSpPr>
          <p:cNvPr id="4" name="CasellaDiTesto 3">
            <a:extLst>
              <a:ext uri="{FF2B5EF4-FFF2-40B4-BE49-F238E27FC236}">
                <a16:creationId xmlns:a16="http://schemas.microsoft.com/office/drawing/2014/main" id="{B8459ED1-B320-A19A-9239-7DE24E155F55}"/>
              </a:ext>
            </a:extLst>
          </p:cNvPr>
          <p:cNvSpPr txBox="1"/>
          <p:nvPr/>
        </p:nvSpPr>
        <p:spPr>
          <a:xfrm>
            <a:off x="318356" y="1132779"/>
            <a:ext cx="8507288" cy="5309146"/>
          </a:xfrm>
          <a:prstGeom prst="rect">
            <a:avLst/>
          </a:prstGeom>
          <a:noFill/>
        </p:spPr>
        <p:txBody>
          <a:bodyPr>
            <a:spAutoFit/>
          </a:bodyPr>
          <a:lstStyle/>
          <a:p>
            <a:pPr marL="177800" indent="-177800" algn="just">
              <a:defRPr/>
            </a:pPr>
            <a:r>
              <a:rPr lang="it-IT" sz="1900" b="1" dirty="0">
                <a:solidFill>
                  <a:srgbClr val="000000"/>
                </a:solidFill>
                <a:highlight>
                  <a:srgbClr val="FFFFFF"/>
                </a:highlight>
                <a:latin typeface="+mn-lt"/>
                <a:ea typeface="Times New Roman" panose="02020603050405020304" pitchFamily="18" charset="0"/>
              </a:rPr>
              <a:t>Pan </a:t>
            </a:r>
            <a:r>
              <a:rPr lang="it-IT" sz="1900" b="1" dirty="0" err="1">
                <a:solidFill>
                  <a:srgbClr val="000000"/>
                </a:solidFill>
                <a:highlight>
                  <a:srgbClr val="FFFFFF"/>
                </a:highlight>
                <a:latin typeface="+mn-lt"/>
                <a:ea typeface="Times New Roman" panose="02020603050405020304" pitchFamily="18" charset="0"/>
              </a:rPr>
              <a:t>Bóg</a:t>
            </a:r>
            <a:r>
              <a:rPr lang="it-IT" sz="1900" b="1" dirty="0">
                <a:solidFill>
                  <a:srgbClr val="000000"/>
                </a:solidFill>
                <a:highlight>
                  <a:srgbClr val="FFFFFF"/>
                </a:highlight>
                <a:latin typeface="+mn-lt"/>
                <a:ea typeface="Times New Roman" panose="02020603050405020304" pitchFamily="18" charset="0"/>
              </a:rPr>
              <a:t> </a:t>
            </a:r>
            <a:r>
              <a:rPr lang="it-IT" sz="1900" b="1" dirty="0" err="1">
                <a:solidFill>
                  <a:srgbClr val="000000"/>
                </a:solidFill>
                <a:highlight>
                  <a:srgbClr val="FFFFFF"/>
                </a:highlight>
                <a:latin typeface="+mn-lt"/>
                <a:ea typeface="Times New Roman" panose="02020603050405020304" pitchFamily="18" charset="0"/>
              </a:rPr>
              <a:t>stworzył</a:t>
            </a:r>
            <a:r>
              <a:rPr lang="it-IT" sz="1900" b="1" dirty="0">
                <a:solidFill>
                  <a:srgbClr val="000000"/>
                </a:solidFill>
                <a:highlight>
                  <a:srgbClr val="FFFFFF"/>
                </a:highlight>
                <a:latin typeface="+mn-lt"/>
                <a:ea typeface="Times New Roman" panose="02020603050405020304" pitchFamily="18" charset="0"/>
              </a:rPr>
              <a:t> </a:t>
            </a:r>
            <a:r>
              <a:rPr lang="it-IT" sz="1900" b="1" dirty="0" err="1">
                <a:solidFill>
                  <a:srgbClr val="000000"/>
                </a:solidFill>
                <a:highlight>
                  <a:srgbClr val="FFFFFF"/>
                </a:highlight>
                <a:latin typeface="+mn-lt"/>
                <a:ea typeface="Times New Roman" panose="02020603050405020304" pitchFamily="18" charset="0"/>
              </a:rPr>
              <a:t>świat</a:t>
            </a:r>
            <a:r>
              <a:rPr lang="it-IT" sz="1900" b="1" dirty="0">
                <a:solidFill>
                  <a:srgbClr val="000000"/>
                </a:solidFill>
                <a:highlight>
                  <a:srgbClr val="FFFFFF"/>
                </a:highlight>
                <a:latin typeface="+mn-lt"/>
                <a:ea typeface="Times New Roman" panose="02020603050405020304" pitchFamily="18" charset="0"/>
              </a:rPr>
              <a:t>...</a:t>
            </a:r>
            <a:r>
              <a:rPr lang="it-IT" sz="1900" dirty="0">
                <a:solidFill>
                  <a:srgbClr val="FF0000"/>
                </a:solidFill>
                <a:highlight>
                  <a:srgbClr val="FFFFFF"/>
                </a:highlight>
                <a:latin typeface="+mn-lt"/>
                <a:ea typeface="Times New Roman" panose="02020603050405020304" pitchFamily="18" charset="0"/>
              </a:rPr>
              <a:t> </a:t>
            </a:r>
            <a:endParaRPr lang="pl-PL" sz="1900" dirty="0">
              <a:solidFill>
                <a:srgbClr val="FF0000"/>
              </a:solidFill>
              <a:highlight>
                <a:srgbClr val="FFFFFF"/>
              </a:highlight>
              <a:latin typeface="+mn-lt"/>
              <a:ea typeface="Times New Roman" panose="02020603050405020304" pitchFamily="18" charset="0"/>
            </a:endParaRPr>
          </a:p>
          <a:p>
            <a:pPr marL="177800" indent="-177800" algn="just">
              <a:defRPr/>
            </a:pPr>
            <a:endParaRPr lang="it-IT" sz="1900" dirty="0">
              <a:latin typeface="+mn-lt"/>
              <a:ea typeface="Times New Roman" panose="02020603050405020304" pitchFamily="18" charset="0"/>
            </a:endParaRPr>
          </a:p>
          <a:p>
            <a:pPr marR="177800" indent="180340" algn="just">
              <a:defRPr/>
            </a:pPr>
            <a:r>
              <a:rPr lang="pl-PL" sz="1900" b="1" dirty="0">
                <a:solidFill>
                  <a:srgbClr val="000000"/>
                </a:solidFill>
                <a:highlight>
                  <a:srgbClr val="FFFFFF"/>
                </a:highlight>
                <a:latin typeface="+mn-lt"/>
                <a:ea typeface="Times New Roman" panose="02020603050405020304" pitchFamily="18" charset="0"/>
              </a:rPr>
              <a:t>„4.1. </a:t>
            </a:r>
            <a:r>
              <a:rPr lang="pl-PL" sz="1900" dirty="0">
                <a:solidFill>
                  <a:srgbClr val="000000"/>
                </a:solidFill>
                <a:highlight>
                  <a:srgbClr val="FFFFFF"/>
                </a:highlight>
                <a:latin typeface="+mn-lt"/>
                <a:ea typeface="Times New Roman" panose="02020603050405020304" pitchFamily="18" charset="0"/>
              </a:rPr>
              <a:t>Świat jest największy z rzeczy widzialnych. Pan Bóg jest największy z rzeczy niewidzialnych. Dostrzegamy istnienie świata, w istnienie Boga wierzymy. I wierzymy, że Bóg stworzył świat ponieważ nikt nie może dostarczyć dowodu, jeśli nie sam Bóg. Gdzie usłyszeliśmy Jego głos? W żadnym miejscu wśród wielu tak dobrze, jak w Piśmie Świętym, o którym powiedział Prorok: </a:t>
            </a:r>
            <a:r>
              <a:rPr lang="pl-PL" sz="1900" i="1" dirty="0">
                <a:solidFill>
                  <a:srgbClr val="000000"/>
                </a:solidFill>
                <a:highlight>
                  <a:srgbClr val="FFFFFF"/>
                </a:highlight>
                <a:latin typeface="+mn-lt"/>
                <a:ea typeface="Times New Roman" panose="02020603050405020304" pitchFamily="18" charset="0"/>
              </a:rPr>
              <a:t>Na początku Bóg stworzył niebo i ziemię.</a:t>
            </a:r>
            <a:r>
              <a:rPr lang="pl-PL" sz="1900" dirty="0">
                <a:solidFill>
                  <a:srgbClr val="000000"/>
                </a:solidFill>
                <a:highlight>
                  <a:srgbClr val="FFFFFF"/>
                </a:highlight>
                <a:latin typeface="+mn-lt"/>
                <a:ea typeface="Times New Roman" panose="02020603050405020304" pitchFamily="18" charset="0"/>
              </a:rPr>
              <a:t> Ten prorok nie był obecny, kiedy Bóg stworzył niebo i ziemię, ale była tam mądrość Pana Boga, poprzez którą zostały stworzone wszystkie rzeczy.” </a:t>
            </a:r>
          </a:p>
          <a:p>
            <a:pPr indent="90170">
              <a:defRPr/>
            </a:pPr>
            <a:endParaRPr lang="pl-PL" sz="1900" dirty="0">
              <a:latin typeface="Times New Roman" panose="02020603050405020304" pitchFamily="18" charset="0"/>
              <a:ea typeface="Times New Roman" panose="02020603050405020304" pitchFamily="18" charset="0"/>
            </a:endParaRPr>
          </a:p>
          <a:p>
            <a:pPr indent="90170">
              <a:defRPr/>
            </a:pPr>
            <a:r>
              <a:rPr lang="pl-PL" sz="1900" dirty="0">
                <a:latin typeface="Times New Roman" panose="02020603050405020304" pitchFamily="18" charset="0"/>
                <a:ea typeface="Times New Roman" panose="02020603050405020304" pitchFamily="18" charset="0"/>
              </a:rPr>
              <a:t>„Państwo Boże,” święty Augustyn, tłum. z wł. GK. </a:t>
            </a:r>
            <a:endParaRPr lang="it-IT" sz="1900" dirty="0">
              <a:ea typeface="Times New Roman" panose="02020603050405020304" pitchFamily="18" charset="0"/>
            </a:endParaRPr>
          </a:p>
          <a:p>
            <a:pPr marR="177800" indent="180340" algn="just">
              <a:defRPr/>
            </a:pPr>
            <a:endParaRPr lang="pl-PL" sz="1900" dirty="0">
              <a:solidFill>
                <a:srgbClr val="000000"/>
              </a:solidFill>
              <a:highlight>
                <a:srgbClr val="FFFFFF"/>
              </a:highlight>
              <a:latin typeface="+mn-lt"/>
              <a:ea typeface="Times New Roman" panose="02020603050405020304" pitchFamily="18" charset="0"/>
            </a:endParaRPr>
          </a:p>
          <a:p>
            <a:pPr marR="177800" indent="180340" algn="just">
              <a:defRPr/>
            </a:pPr>
            <a:r>
              <a:rPr lang="pl-PL" sz="1900" dirty="0">
                <a:latin typeface="+mn-lt"/>
                <a:ea typeface="Times New Roman" panose="02020603050405020304" pitchFamily="18" charset="0"/>
              </a:rPr>
              <a:t>Dzieło św. Augustyna jest zasadnicze dla ukształtowania się filozofii chrześcijańskiej, a przez nią całej filozofii nowożytnej. Należałoby poświęcić jej znacznie więcej czasu…  </a:t>
            </a:r>
          </a:p>
          <a:p>
            <a:pPr marR="177800" indent="180340" algn="just">
              <a:defRPr/>
            </a:pPr>
            <a:endParaRPr lang="pl-PL" sz="1900" dirty="0">
              <a:latin typeface="+mn-lt"/>
              <a:ea typeface="Times New Roman" panose="02020603050405020304" pitchFamily="18" charset="0"/>
            </a:endParaRPr>
          </a:p>
          <a:p>
            <a:pPr marR="177800" indent="180340" algn="just">
              <a:defRPr/>
            </a:pPr>
            <a:r>
              <a:rPr lang="pl-PL" sz="1600" dirty="0">
                <a:latin typeface="+mn-lt"/>
                <a:ea typeface="Times New Roman" panose="02020603050405020304" pitchFamily="18" charset="0"/>
              </a:rPr>
              <a:t>Tu wspomnienie </a:t>
            </a:r>
            <a:r>
              <a:rPr lang="pl-PL" sz="1600" dirty="0" err="1">
                <a:latin typeface="+mn-lt"/>
                <a:ea typeface="Times New Roman" panose="02020603050405020304" pitchFamily="18" charset="0"/>
              </a:rPr>
              <a:t>ś.p</a:t>
            </a:r>
            <a:r>
              <a:rPr lang="pl-PL" sz="1600" dirty="0">
                <a:latin typeface="+mn-lt"/>
                <a:ea typeface="Times New Roman" panose="02020603050405020304" pitchFamily="18" charset="0"/>
              </a:rPr>
              <a:t>. Lucjana </a:t>
            </a:r>
            <a:r>
              <a:rPr lang="pl-PL" sz="1600" dirty="0" err="1">
                <a:latin typeface="+mn-lt"/>
                <a:ea typeface="Times New Roman" panose="02020603050405020304" pitchFamily="18" charset="0"/>
              </a:rPr>
              <a:t>Broniewicza</a:t>
            </a:r>
            <a:r>
              <a:rPr lang="pl-PL" sz="1600" dirty="0">
                <a:latin typeface="+mn-lt"/>
                <a:ea typeface="Times New Roman" panose="02020603050405020304" pitchFamily="18" charset="0"/>
              </a:rPr>
              <a:t>, Dyrektora </a:t>
            </a:r>
            <a:r>
              <a:rPr lang="pl-PL" sz="1600" dirty="0" err="1">
                <a:latin typeface="+mn-lt"/>
                <a:ea typeface="Times New Roman" panose="02020603050405020304" pitchFamily="18" charset="0"/>
              </a:rPr>
              <a:t>Planeterium</a:t>
            </a:r>
            <a:r>
              <a:rPr lang="pl-PL" sz="1600" dirty="0">
                <a:latin typeface="+mn-lt"/>
                <a:ea typeface="Times New Roman" panose="02020603050405020304" pitchFamily="18" charset="0"/>
              </a:rPr>
              <a:t> w Toruniu (+ 2013)</a:t>
            </a:r>
            <a:endParaRPr lang="it-IT" sz="1600" dirty="0">
              <a:latin typeface="+mn-lt"/>
              <a:ea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a:extLst>
              <a:ext uri="{FF2B5EF4-FFF2-40B4-BE49-F238E27FC236}">
                <a16:creationId xmlns:a16="http://schemas.microsoft.com/office/drawing/2014/main" id="{CB05EDF4-CC90-101A-BB57-CD8F3D27F0CB}"/>
              </a:ext>
            </a:extLst>
          </p:cNvPr>
          <p:cNvSpPr>
            <a:spLocks noGrp="1" noChangeArrowheads="1"/>
          </p:cNvSpPr>
          <p:nvPr>
            <p:ph type="title"/>
          </p:nvPr>
        </p:nvSpPr>
        <p:spPr>
          <a:xfrm>
            <a:off x="457200" y="0"/>
            <a:ext cx="8229600" cy="1143000"/>
          </a:xfrm>
        </p:spPr>
        <p:txBody>
          <a:bodyPr/>
          <a:lstStyle/>
          <a:p>
            <a:r>
              <a:rPr lang="pl-PL" altLang="it-IT" sz="3600"/>
              <a:t>Arystoteles: cztery przyczyny</a:t>
            </a:r>
          </a:p>
        </p:txBody>
      </p:sp>
      <p:sp>
        <p:nvSpPr>
          <p:cNvPr id="20483" name="CasellaDiTesto 3">
            <a:extLst>
              <a:ext uri="{FF2B5EF4-FFF2-40B4-BE49-F238E27FC236}">
                <a16:creationId xmlns:a16="http://schemas.microsoft.com/office/drawing/2014/main" id="{1A800FF2-EFED-C1BA-228B-600235155B85}"/>
              </a:ext>
            </a:extLst>
          </p:cNvPr>
          <p:cNvSpPr txBox="1">
            <a:spLocks noChangeArrowheads="1"/>
          </p:cNvSpPr>
          <p:nvPr/>
        </p:nvSpPr>
        <p:spPr bwMode="auto">
          <a:xfrm>
            <a:off x="457200" y="908050"/>
            <a:ext cx="8507413" cy="580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938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spcAft>
                <a:spcPts val="300"/>
              </a:spcAft>
              <a:buFontTx/>
              <a:buNone/>
            </a:pPr>
            <a:r>
              <a:rPr lang="pl-PL" altLang="it-IT" sz="1900" dirty="0">
                <a:cs typeface="Times New Roman" panose="02020603050405020304" pitchFamily="18" charset="0"/>
              </a:rPr>
              <a:t>„W jednym przeto znaczeniu nazywa się przyczyną to, z czego coś powstaje i co trwa, np. brąz jest w tym sensie przyczyną posągu, a srebro naczynia; ponadto [przyczyną nazywa się] rodzaje, których gatunkami są brąz i srebro [dziś wiemy, że są to metale o określonym składzie chemicznym].  </a:t>
            </a:r>
            <a:r>
              <a:rPr lang="pl-PL" altLang="it-IT" sz="1900" b="1" dirty="0">
                <a:cs typeface="Times New Roman" panose="02020603050405020304" pitchFamily="18" charset="0"/>
              </a:rPr>
              <a:t>Przyczyna materialna</a:t>
            </a:r>
            <a:endParaRPr lang="pl-PL" altLang="it-IT" sz="1900" dirty="0">
              <a:cs typeface="Times New Roman" panose="02020603050405020304" pitchFamily="18" charset="0"/>
            </a:endParaRPr>
          </a:p>
          <a:p>
            <a:pPr algn="just">
              <a:spcBef>
                <a:spcPct val="0"/>
              </a:spcBef>
              <a:spcAft>
                <a:spcPts val="300"/>
              </a:spcAft>
              <a:buFontTx/>
              <a:buNone/>
            </a:pPr>
            <a:r>
              <a:rPr lang="pl-PL" altLang="it-IT" sz="1900" dirty="0">
                <a:cs typeface="Times New Roman" panose="02020603050405020304" pitchFamily="18" charset="0"/>
              </a:rPr>
              <a:t>W drugim znaczeniu nazywa się przyczyną danej rzeczy jej formę lub model, tzn. pojęcie istoty i jej rodzaj (np. dla oktawy stosunek 2:1) i w ogóle liczba oraz składniki pojęcia. </a:t>
            </a:r>
            <a:r>
              <a:rPr lang="pl-PL" altLang="it-IT" sz="1900" b="1" dirty="0">
                <a:cs typeface="Times New Roman" panose="02020603050405020304" pitchFamily="18" charset="0"/>
              </a:rPr>
              <a:t>Przyczyna formalna</a:t>
            </a:r>
            <a:endParaRPr lang="pl-PL" altLang="it-IT" sz="1900" dirty="0">
              <a:cs typeface="Times New Roman" panose="02020603050405020304" pitchFamily="18" charset="0"/>
            </a:endParaRPr>
          </a:p>
          <a:p>
            <a:pPr algn="just">
              <a:spcBef>
                <a:spcPct val="0"/>
              </a:spcBef>
              <a:spcAft>
                <a:spcPts val="300"/>
              </a:spcAft>
              <a:buFontTx/>
              <a:buNone/>
            </a:pPr>
            <a:r>
              <a:rPr lang="pl-PL" altLang="it-IT" sz="1900" dirty="0">
                <a:cs typeface="Times New Roman" panose="02020603050405020304" pitchFamily="18" charset="0"/>
              </a:rPr>
              <a:t>W trzecim znaczeniu nazywa się przyczyną źródło przemian                    i spoczynku, np. człowiek dający rady jest przyczyną, ojciec jest przyczyną dziecka; ogólnie mówiąc: czynnik tworzący jest przyczyną przedmiotu wytworzonego, a czynnik zmieniający – zmiany.</a:t>
            </a:r>
            <a:r>
              <a:rPr lang="pl-PL" altLang="it-IT" sz="1900" b="1" dirty="0">
                <a:cs typeface="Times New Roman" panose="02020603050405020304" pitchFamily="18" charset="0"/>
              </a:rPr>
              <a:t> Sprawcza</a:t>
            </a:r>
            <a:endParaRPr lang="pl-PL" altLang="it-IT" sz="1900" dirty="0">
              <a:cs typeface="Times New Roman" panose="02020603050405020304" pitchFamily="18" charset="0"/>
            </a:endParaRPr>
          </a:p>
          <a:p>
            <a:pPr algn="just">
              <a:spcBef>
                <a:spcPct val="0"/>
              </a:spcBef>
              <a:spcAft>
                <a:spcPts val="300"/>
              </a:spcAft>
              <a:buFontTx/>
              <a:buNone/>
            </a:pPr>
            <a:r>
              <a:rPr lang="pl-PL" altLang="it-IT" sz="1900" dirty="0">
                <a:cs typeface="Times New Roman" panose="02020603050405020304" pitchFamily="18" charset="0"/>
              </a:rPr>
              <a:t>W czwartym wreszcie znaczeniu nazywa się przyczyną cel, czyli przyczynę celową, np. zdrowie jest przyczyną spaceru; dlaczego spacer, pytamy? „Ażeby spacerujący był zdrów.” To samo można powiedzieć o tym wszystkim, co wprawione w ruch przez rzecz różną od siebie stanowi czynnik pośredni między ruchem i celem, np. dla zdrowia: schudnięcie, przeczyszczenie, lekarstwa czy instrumenty chirurgiczne.” </a:t>
            </a:r>
            <a:r>
              <a:rPr lang="pl-PL" altLang="it-IT" sz="1900" b="1" dirty="0">
                <a:cs typeface="Times New Roman" panose="02020603050405020304" pitchFamily="18" charset="0"/>
              </a:rPr>
              <a:t>Teleologiczna</a:t>
            </a:r>
            <a:r>
              <a:rPr lang="pl-PL" altLang="it-IT" sz="1900" dirty="0">
                <a:cs typeface="Times New Roman" panose="02020603050405020304" pitchFamily="18" charset="0"/>
              </a:rPr>
              <a:t> </a:t>
            </a:r>
          </a:p>
          <a:p>
            <a:pPr algn="just">
              <a:spcBef>
                <a:spcPct val="0"/>
              </a:spcBef>
              <a:spcAft>
                <a:spcPts val="300"/>
              </a:spcAft>
              <a:buFontTx/>
              <a:buNone/>
            </a:pPr>
            <a:r>
              <a:rPr lang="pl-PL" altLang="it-IT" sz="1800" dirty="0">
                <a:cs typeface="Times New Roman" panose="02020603050405020304" pitchFamily="18" charset="0"/>
              </a:rPr>
              <a:t>(Arystoteles, </a:t>
            </a:r>
            <a:r>
              <a:rPr lang="pl-PL" altLang="it-IT" sz="1800" i="1" dirty="0">
                <a:cs typeface="Times New Roman" panose="02020603050405020304" pitchFamily="18" charset="0"/>
              </a:rPr>
              <a:t>Fizyka</a:t>
            </a:r>
            <a:r>
              <a:rPr lang="pl-PL" altLang="it-IT" sz="1800" dirty="0">
                <a:cs typeface="Times New Roman" panose="02020603050405020304" pitchFamily="18" charset="0"/>
              </a:rPr>
              <a:t>, Seria Wielcy Filozofowie, PWN 2010, str. 94)</a:t>
            </a:r>
            <a:endParaRPr lang="it-IT" altLang="it-IT" sz="1800" dirty="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a:extLst>
              <a:ext uri="{FF2B5EF4-FFF2-40B4-BE49-F238E27FC236}">
                <a16:creationId xmlns:a16="http://schemas.microsoft.com/office/drawing/2014/main" id="{4A55146C-4F7F-6EBE-0CA1-9A0BF3050175}"/>
              </a:ext>
            </a:extLst>
          </p:cNvPr>
          <p:cNvSpPr>
            <a:spLocks noGrp="1" noChangeArrowheads="1"/>
          </p:cNvSpPr>
          <p:nvPr>
            <p:ph type="title"/>
          </p:nvPr>
        </p:nvSpPr>
        <p:spPr>
          <a:xfrm>
            <a:off x="457200" y="0"/>
            <a:ext cx="8229600" cy="1143000"/>
          </a:xfrm>
        </p:spPr>
        <p:txBody>
          <a:bodyPr/>
          <a:lstStyle/>
          <a:p>
            <a:r>
              <a:rPr lang="pl-PL" altLang="it-IT" sz="3600"/>
              <a:t>Arystoteles: czwarta przyczyna</a:t>
            </a:r>
          </a:p>
        </p:txBody>
      </p:sp>
      <p:sp>
        <p:nvSpPr>
          <p:cNvPr id="22531" name="CasellaDiTesto 3">
            <a:extLst>
              <a:ext uri="{FF2B5EF4-FFF2-40B4-BE49-F238E27FC236}">
                <a16:creationId xmlns:a16="http://schemas.microsoft.com/office/drawing/2014/main" id="{4CF2E9A0-3843-5506-0714-A83BB03A3E00}"/>
              </a:ext>
            </a:extLst>
          </p:cNvPr>
          <p:cNvSpPr txBox="1">
            <a:spLocks noChangeArrowheads="1"/>
          </p:cNvSpPr>
          <p:nvPr/>
        </p:nvSpPr>
        <p:spPr bwMode="auto">
          <a:xfrm>
            <a:off x="457200" y="908050"/>
            <a:ext cx="8507413" cy="5940425"/>
          </a:xfrm>
          <a:prstGeom prst="rect">
            <a:avLst/>
          </a:prstGeom>
          <a:noFill/>
          <a:ln>
            <a:noFill/>
          </a:ln>
        </p:spPr>
        <p:txBody>
          <a:bodyPr>
            <a:spAutoFit/>
          </a:bodyPr>
          <a:lstStyle>
            <a:lvl1pPr indent="17938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defRPr/>
            </a:pPr>
            <a:r>
              <a:rPr lang="pl-PL" altLang="it-IT" sz="2000" dirty="0">
                <a:solidFill>
                  <a:schemeClr val="accent2"/>
                </a:solidFill>
                <a:cs typeface="Times New Roman" panose="02020603050405020304" pitchFamily="18" charset="0"/>
              </a:rPr>
              <a:t>Cztery przyczyny (materia, forma, wykonawca i cel) zdefiniowane przez Arystotelesa są zwykle związane z </a:t>
            </a:r>
            <a:r>
              <a:rPr lang="pl-PL" altLang="it-IT" sz="2000" i="1" dirty="0">
                <a:solidFill>
                  <a:schemeClr val="accent2"/>
                </a:solidFill>
                <a:cs typeface="Times New Roman" panose="02020603050405020304" pitchFamily="18" charset="0"/>
              </a:rPr>
              <a:t>metafizyką</a:t>
            </a:r>
            <a:r>
              <a:rPr lang="pl-PL" altLang="it-IT" sz="2000" dirty="0">
                <a:solidFill>
                  <a:schemeClr val="accent2"/>
                </a:solidFill>
                <a:cs typeface="Times New Roman" panose="02020603050405020304" pitchFamily="18" charset="0"/>
              </a:rPr>
              <a:t>; w rzeczywistości wszystkie przyczyny, w tym czwarta, teleologiczna, pojawiają się już w </a:t>
            </a:r>
            <a:r>
              <a:rPr lang="pl-PL" altLang="it-IT" sz="2000" i="1" dirty="0">
                <a:solidFill>
                  <a:schemeClr val="accent2"/>
                </a:solidFill>
                <a:cs typeface="Times New Roman" panose="02020603050405020304" pitchFamily="18" charset="0"/>
              </a:rPr>
              <a:t>Fizyce</a:t>
            </a:r>
            <a:r>
              <a:rPr lang="pl-PL" altLang="it-IT" sz="2000" dirty="0">
                <a:solidFill>
                  <a:schemeClr val="accent2"/>
                </a:solidFill>
                <a:cs typeface="Times New Roman" panose="02020603050405020304" pitchFamily="18" charset="0"/>
              </a:rPr>
              <a:t>.  Krótko mówiąc, przyczyna, w sensie celu, jest "tym, z powodu którego" coś się dzieje, staje, zanika, zmienia. Na przykład zdrowie jest celem chodzenia". (</a:t>
            </a:r>
            <a:r>
              <a:rPr lang="pl-PL" altLang="it-IT" sz="2000" i="1" dirty="0">
                <a:solidFill>
                  <a:schemeClr val="accent2"/>
                </a:solidFill>
                <a:cs typeface="Times New Roman" panose="02020603050405020304" pitchFamily="18" charset="0"/>
              </a:rPr>
              <a:t>Fizyka</a:t>
            </a:r>
            <a:r>
              <a:rPr lang="pl-PL" altLang="it-IT" sz="2000" dirty="0">
                <a:solidFill>
                  <a:schemeClr val="accent2"/>
                </a:solidFill>
                <a:cs typeface="Times New Roman" panose="02020603050405020304" pitchFamily="18" charset="0"/>
              </a:rPr>
              <a:t> 194b, 35 – 195a,1). </a:t>
            </a:r>
            <a:endParaRPr lang="it-IT" altLang="it-IT" sz="2000" dirty="0">
              <a:solidFill>
                <a:schemeClr val="accent2"/>
              </a:solidFill>
              <a:cs typeface="Times New Roman" panose="02020603050405020304" pitchFamily="18" charset="0"/>
            </a:endParaRPr>
          </a:p>
          <a:p>
            <a:pPr>
              <a:spcBef>
                <a:spcPct val="0"/>
              </a:spcBef>
              <a:buFontTx/>
              <a:buNone/>
              <a:defRPr/>
            </a:pPr>
            <a:r>
              <a:rPr lang="pl-PL" altLang="it-IT" sz="2000" dirty="0">
                <a:cs typeface="Times New Roman" panose="02020603050405020304" pitchFamily="18" charset="0"/>
              </a:rPr>
              <a:t>„</a:t>
            </a:r>
            <a:r>
              <a:rPr lang="pl-PL" altLang="it-IT" sz="2000" dirty="0">
                <a:solidFill>
                  <a:schemeClr val="bg1">
                    <a:lumMod val="50000"/>
                  </a:schemeClr>
                </a:solidFill>
                <a:cs typeface="Times New Roman" panose="02020603050405020304" pitchFamily="18" charset="0"/>
              </a:rPr>
              <a:t>W czwartym wreszcie znaczeniu nazywa się przyczyną cel, czyli przyczynę celową, np. zdrowie jest przyczyną spaceru; dlaczego spaceru, pytamy? „Ażeby spacerujący był zdrów”;  mówiąc tak sądzimy, iż wskaza-liśmy przyczynę. To samo można powiedzieć o tym wszystkim, co </a:t>
            </a:r>
            <a:r>
              <a:rPr lang="pl-PL" altLang="it-IT" sz="2000" i="1" dirty="0">
                <a:solidFill>
                  <a:schemeClr val="bg1">
                    <a:lumMod val="50000"/>
                  </a:schemeClr>
                </a:solidFill>
                <a:cs typeface="Times New Roman" panose="02020603050405020304" pitchFamily="18" charset="0"/>
              </a:rPr>
              <a:t>wpra-wione w ruch</a:t>
            </a:r>
            <a:r>
              <a:rPr lang="pl-PL" altLang="it-IT" sz="2000" dirty="0">
                <a:solidFill>
                  <a:schemeClr val="bg1">
                    <a:lumMod val="50000"/>
                  </a:schemeClr>
                </a:solidFill>
                <a:cs typeface="Times New Roman" panose="02020603050405020304" pitchFamily="18" charset="0"/>
              </a:rPr>
              <a:t> przez rzecz różną od siebie stanowi czynnik pośredni od siebie stanowi czynnik pośredni między ruchem i celem, np. dla zdrowia: schudnięcie, przeczyszczenie, lekarstwa czy instrumenty chirurgiczne. </a:t>
            </a:r>
            <a:r>
              <a:rPr lang="pl-PL" altLang="it-IT" sz="2000" dirty="0">
                <a:cs typeface="Times New Roman" panose="02020603050405020304" pitchFamily="18" charset="0"/>
              </a:rPr>
              <a:t>Wszak powyższe rzeczy </a:t>
            </a:r>
            <a:r>
              <a:rPr lang="pl-PL" altLang="it-IT" sz="2000" i="1" dirty="0">
                <a:cs typeface="Times New Roman" panose="02020603050405020304" pitchFamily="18" charset="0"/>
              </a:rPr>
              <a:t>istnieją</a:t>
            </a:r>
            <a:r>
              <a:rPr lang="pl-PL" altLang="it-IT" sz="2000" dirty="0">
                <a:cs typeface="Times New Roman" panose="02020603050405020304" pitchFamily="18" charset="0"/>
              </a:rPr>
              <a:t> ze względu na cel, różniąc się między sobą tym tylko, że jedne są działaniami a drugie narzędziami. Na tyle [tj.na cztery wymienione w poprzednich paragrafach] zapewne sposobów bywa używany wyraz „przyczyna”.  </a:t>
            </a:r>
            <a:r>
              <a:rPr lang="pl-PL" altLang="it-IT" sz="2000" i="1" dirty="0">
                <a:cs typeface="Times New Roman" panose="02020603050405020304" pitchFamily="18" charset="0"/>
              </a:rPr>
              <a:t>Fizyka</a:t>
            </a:r>
            <a:r>
              <a:rPr lang="pl-PL" altLang="it-IT" sz="2000" dirty="0">
                <a:cs typeface="Times New Roman" panose="02020603050405020304" pitchFamily="18" charset="0"/>
              </a:rPr>
              <a:t>, str. 94 </a:t>
            </a:r>
            <a:endParaRPr lang="it-IT" altLang="it-IT" sz="2000" dirty="0">
              <a:cs typeface="Times New Roman" panose="02020603050405020304" pitchFamily="18" charset="0"/>
            </a:endParaRPr>
          </a:p>
          <a:p>
            <a:pPr>
              <a:spcBef>
                <a:spcPct val="0"/>
              </a:spcBef>
              <a:buFontTx/>
              <a:buNone/>
              <a:defRPr/>
            </a:pPr>
            <a:r>
              <a:rPr lang="pl-PL" altLang="it-IT" sz="2000" dirty="0">
                <a:solidFill>
                  <a:schemeClr val="accent2"/>
                </a:solidFill>
                <a:cs typeface="Times New Roman" panose="02020603050405020304" pitchFamily="18" charset="0"/>
              </a:rPr>
              <a:t>Podkreślenie autora: świat nie musi być notorycznie „popychany”, o ile zdąża do właściwego celu. </a:t>
            </a:r>
            <a:endParaRPr lang="it-IT" altLang="it-IT" sz="2000" dirty="0">
              <a:solidFill>
                <a:schemeClr val="accent2"/>
              </a:solidFill>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a:extLst>
              <a:ext uri="{FF2B5EF4-FFF2-40B4-BE49-F238E27FC236}">
                <a16:creationId xmlns:a16="http://schemas.microsoft.com/office/drawing/2014/main" id="{0AE73EDC-2EAA-BE41-233C-148014969F68}"/>
              </a:ext>
            </a:extLst>
          </p:cNvPr>
          <p:cNvSpPr>
            <a:spLocks noGrp="1" noChangeArrowheads="1"/>
          </p:cNvSpPr>
          <p:nvPr>
            <p:ph type="title"/>
          </p:nvPr>
        </p:nvSpPr>
        <p:spPr>
          <a:xfrm>
            <a:off x="366713" y="0"/>
            <a:ext cx="8686800" cy="1143000"/>
          </a:xfrm>
        </p:spPr>
        <p:txBody>
          <a:bodyPr/>
          <a:lstStyle/>
          <a:p>
            <a:r>
              <a:rPr lang="pl-PL" altLang="it-IT" sz="3600"/>
              <a:t>Arystoteles: przyczyna celowa w naturze</a:t>
            </a:r>
          </a:p>
        </p:txBody>
      </p:sp>
      <p:sp>
        <p:nvSpPr>
          <p:cNvPr id="22531" name="CasellaDiTesto 3">
            <a:extLst>
              <a:ext uri="{FF2B5EF4-FFF2-40B4-BE49-F238E27FC236}">
                <a16:creationId xmlns:a16="http://schemas.microsoft.com/office/drawing/2014/main" id="{911FE5C2-E3CE-53C4-F421-F4E1F22EC5B0}"/>
              </a:ext>
            </a:extLst>
          </p:cNvPr>
          <p:cNvSpPr txBox="1">
            <a:spLocks noChangeArrowheads="1"/>
          </p:cNvSpPr>
          <p:nvPr/>
        </p:nvSpPr>
        <p:spPr bwMode="auto">
          <a:xfrm>
            <a:off x="277813" y="908050"/>
            <a:ext cx="8686800"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pl-PL" altLang="it-IT" sz="1900">
                <a:solidFill>
                  <a:schemeClr val="accent2"/>
                </a:solidFill>
                <a:cs typeface="Times New Roman" panose="02020603050405020304" pitchFamily="18" charset="0"/>
              </a:rPr>
              <a:t>Ale o ile w ludzkich działaniach łatwo jest określić ostateczną przyczynę, jej istnienie nie jest oczywiste w naturze. Ale Arystoteles podkreśla, że ostateczna przyczyna działa również w przyrodzie:  </a:t>
            </a:r>
            <a:endParaRPr lang="it-IT" altLang="it-IT" sz="1900">
              <a:solidFill>
                <a:schemeClr val="accent2"/>
              </a:solidFill>
              <a:cs typeface="Times New Roman" panose="02020603050405020304" pitchFamily="18" charset="0"/>
            </a:endParaRPr>
          </a:p>
          <a:p>
            <a:pPr algn="just">
              <a:spcBef>
                <a:spcPts val="600"/>
              </a:spcBef>
              <a:spcAft>
                <a:spcPts val="600"/>
              </a:spcAft>
              <a:buFontTx/>
              <a:buNone/>
            </a:pPr>
            <a:r>
              <a:rPr lang="pl-PL" altLang="it-IT" sz="1900">
                <a:cs typeface="Times New Roman" panose="02020603050405020304" pitchFamily="18" charset="0"/>
              </a:rPr>
              <a:t>„Tak jak się wykonuje pewna rzecz świadomie, tak też one powstają z natury [tj. w przyrodzie], i tak jak natura wytwarza pewną rzecz, tak też ta tworzy świadomie [!], jeżeli tylko nic w tym nie przeszkadza. Świadome działanie ludzkie jest celowe, stąd też naturalne procesy są takie same.”  (199a, 10). </a:t>
            </a:r>
            <a:endParaRPr lang="it-IT" altLang="it-IT" sz="1900">
              <a:cs typeface="Times New Roman" panose="02020603050405020304" pitchFamily="18" charset="0"/>
            </a:endParaRPr>
          </a:p>
          <a:p>
            <a:pPr>
              <a:spcBef>
                <a:spcPct val="0"/>
              </a:spcBef>
              <a:buFontTx/>
              <a:buNone/>
            </a:pPr>
            <a:r>
              <a:rPr lang="pl-PL" altLang="it-IT" sz="1900">
                <a:cs typeface="Times New Roman" panose="02020603050405020304" pitchFamily="18" charset="0"/>
              </a:rPr>
              <a:t>A potem Arystoteles kontynuuje (</a:t>
            </a:r>
            <a:r>
              <a:rPr lang="pl-PL" altLang="it-IT" sz="1900" i="1">
                <a:cs typeface="Times New Roman" panose="02020603050405020304" pitchFamily="18" charset="0"/>
              </a:rPr>
              <a:t>Fizyka</a:t>
            </a:r>
            <a:r>
              <a:rPr lang="pl-PL" altLang="it-IT" sz="1900">
                <a:cs typeface="Times New Roman" panose="02020603050405020304" pitchFamily="18" charset="0"/>
              </a:rPr>
              <a:t> 199b, 16-18) i  (200a, 33):</a:t>
            </a:r>
            <a:endParaRPr lang="it-IT" altLang="it-IT" sz="1900">
              <a:cs typeface="Times New Roman" panose="02020603050405020304" pitchFamily="18" charset="0"/>
            </a:endParaRPr>
          </a:p>
          <a:p>
            <a:pPr algn="just">
              <a:spcBef>
                <a:spcPts val="600"/>
              </a:spcBef>
              <a:spcAft>
                <a:spcPts val="600"/>
              </a:spcAft>
              <a:buFontTx/>
              <a:buNone/>
            </a:pPr>
            <a:r>
              <a:rPr lang="pl-PL" altLang="it-IT" sz="1900">
                <a:cs typeface="Times New Roman" panose="02020603050405020304" pitchFamily="18" charset="0"/>
              </a:rPr>
              <a:t>„Bo rzeczy naturalne to te, które będąc w ciągłym ruchu dzięki zasadzie wewnętrznej dochodzą do pewnego celu. Każda z tych zasad prowadzi do końcowego celu różnego dla poszczególnych rzeczy i nie przypadkowego. To dążenie do celu jest stałe dla każdej rzeczy, jeśli tylko nic nie stanie na przeszkodzie.” (str. 107)</a:t>
            </a:r>
          </a:p>
          <a:p>
            <a:pPr algn="just">
              <a:spcBef>
                <a:spcPts val="600"/>
              </a:spcBef>
              <a:spcAft>
                <a:spcPts val="600"/>
              </a:spcAft>
              <a:buFontTx/>
              <a:buNone/>
            </a:pPr>
            <a:r>
              <a:rPr lang="pl-PL" altLang="it-IT" sz="1900">
                <a:cs typeface="Times New Roman" panose="02020603050405020304" pitchFamily="18" charset="0"/>
              </a:rPr>
              <a:t>„Jest więc oczywiste, że to, co w rzeczach naturalnych jest konieczne, nazywamy materią i jej zmianami. Filozof przyrody winien się zajmować ustalaniem obydwu przyczyn, w większym jednak stopniu przyczyny celowej; wszak celowość jest przyczyną materii, a nie materia celowości.” (str. 111) </a:t>
            </a:r>
          </a:p>
          <a:p>
            <a:pPr algn="just">
              <a:spcBef>
                <a:spcPct val="0"/>
              </a:spcBef>
              <a:buFontTx/>
              <a:buNone/>
            </a:pPr>
            <a:endParaRPr lang="it-IT" altLang="it-IT" sz="200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1AA57DA-C8D7-960A-D42A-3600D9559D57}"/>
              </a:ext>
            </a:extLst>
          </p:cNvPr>
          <p:cNvSpPr>
            <a:spLocks noChangeArrowheads="1"/>
          </p:cNvSpPr>
          <p:nvPr/>
        </p:nvSpPr>
        <p:spPr bwMode="auto">
          <a:xfrm>
            <a:off x="179388" y="106255"/>
            <a:ext cx="8709025" cy="6496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it-IT" sz="2000" dirty="0"/>
              <a:t>Denis R. Alexander</a:t>
            </a:r>
            <a:endParaRPr lang="pl-PL" altLang="it-IT" sz="2000" dirty="0"/>
          </a:p>
          <a:p>
            <a:pPr eaLnBrk="1" hangingPunct="1">
              <a:spcBef>
                <a:spcPct val="0"/>
              </a:spcBef>
              <a:buFontTx/>
              <a:buNone/>
            </a:pPr>
            <a:r>
              <a:rPr lang="en-US" altLang="it-IT" sz="2000" b="1" dirty="0"/>
              <a:t>Is There Purpose in Biology?</a:t>
            </a:r>
            <a:endParaRPr lang="pl-PL" altLang="it-IT" sz="2000" b="1" dirty="0"/>
          </a:p>
          <a:p>
            <a:pPr eaLnBrk="1" hangingPunct="1">
              <a:spcBef>
                <a:spcPct val="0"/>
              </a:spcBef>
              <a:buFontTx/>
              <a:buNone/>
            </a:pPr>
            <a:r>
              <a:rPr lang="en-US" altLang="it-IT" sz="2000" b="1" dirty="0"/>
              <a:t>The Cost of Existence and the God of Love</a:t>
            </a:r>
            <a:endParaRPr lang="pl-PL" altLang="it-IT" sz="2000" dirty="0"/>
          </a:p>
          <a:p>
            <a:pPr eaLnBrk="1" hangingPunct="1">
              <a:spcBef>
                <a:spcPct val="0"/>
              </a:spcBef>
              <a:buFontTx/>
              <a:buNone/>
            </a:pPr>
            <a:r>
              <a:rPr lang="en-US" altLang="it-IT" sz="2000" b="1" dirty="0" err="1"/>
              <a:t>Czy</a:t>
            </a:r>
            <a:r>
              <a:rPr lang="en-US" altLang="it-IT" sz="2000" b="1" dirty="0"/>
              <a:t> </a:t>
            </a:r>
            <a:r>
              <a:rPr lang="en-US" altLang="it-IT" sz="2000" b="1" dirty="0" err="1"/>
              <a:t>biologia</a:t>
            </a:r>
            <a:r>
              <a:rPr lang="en-US" altLang="it-IT" sz="2000" b="1" dirty="0"/>
              <a:t> ma </a:t>
            </a:r>
            <a:r>
              <a:rPr lang="en-US" altLang="it-IT" sz="2000" b="1" dirty="0" err="1"/>
              <a:t>jakiś</a:t>
            </a:r>
            <a:r>
              <a:rPr lang="en-US" altLang="it-IT" sz="2000" b="1" dirty="0"/>
              <a:t> </a:t>
            </a:r>
            <a:r>
              <a:rPr lang="en-US" altLang="it-IT" sz="2000" b="1" dirty="0" err="1"/>
              <a:t>cel</a:t>
            </a:r>
            <a:r>
              <a:rPr lang="en-US" altLang="it-IT" sz="2000" b="1" dirty="0"/>
              <a:t>? </a:t>
            </a:r>
            <a:endParaRPr lang="pl-PL" altLang="it-IT" sz="2000" dirty="0"/>
          </a:p>
          <a:p>
            <a:pPr eaLnBrk="1" hangingPunct="1">
              <a:spcBef>
                <a:spcPct val="0"/>
              </a:spcBef>
              <a:buFontTx/>
              <a:buNone/>
            </a:pPr>
            <a:r>
              <a:rPr lang="en-US" altLang="it-IT" sz="2000" b="1" dirty="0" err="1"/>
              <a:t>Koszt</a:t>
            </a:r>
            <a:r>
              <a:rPr lang="en-US" altLang="it-IT" sz="2000" b="1" dirty="0"/>
              <a:t> </a:t>
            </a:r>
            <a:r>
              <a:rPr lang="en-US" altLang="it-IT" sz="2000" b="1" dirty="0" err="1"/>
              <a:t>istnienia</a:t>
            </a:r>
            <a:r>
              <a:rPr lang="en-US" altLang="it-IT" sz="2000" b="1" dirty="0"/>
              <a:t> </a:t>
            </a:r>
            <a:r>
              <a:rPr lang="en-US" altLang="it-IT" sz="2000" b="1" dirty="0" err="1"/>
              <a:t>i</a:t>
            </a:r>
            <a:r>
              <a:rPr lang="en-US" altLang="it-IT" sz="2000" b="1" dirty="0"/>
              <a:t> </a:t>
            </a:r>
            <a:r>
              <a:rPr lang="en-US" altLang="it-IT" sz="2000" b="1" dirty="0" err="1"/>
              <a:t>Bóg</a:t>
            </a:r>
            <a:r>
              <a:rPr lang="en-US" altLang="it-IT" sz="2000" b="1" dirty="0"/>
              <a:t> mi</a:t>
            </a:r>
            <a:r>
              <a:rPr lang="pl-PL" altLang="it-IT" sz="2000" b="1" dirty="0" err="1"/>
              <a:t>łości</a:t>
            </a:r>
            <a:endParaRPr lang="pl-PL" altLang="it-IT" sz="2000" b="1" dirty="0"/>
          </a:p>
          <a:p>
            <a:pPr eaLnBrk="1" hangingPunct="1">
              <a:spcBef>
                <a:spcPct val="0"/>
              </a:spcBef>
              <a:buFontTx/>
              <a:buNone/>
            </a:pPr>
            <a:endParaRPr lang="pl-PL" altLang="it-IT" sz="2000" dirty="0"/>
          </a:p>
          <a:p>
            <a:pPr eaLnBrk="1" hangingPunct="1">
              <a:spcBef>
                <a:spcPct val="0"/>
              </a:spcBef>
              <a:buFontTx/>
              <a:buNone/>
            </a:pPr>
            <a:r>
              <a:rPr lang="pl-PL" altLang="it-IT" sz="2000" dirty="0"/>
              <a:t>„Aby rozwikłać pytanie dalej:  „Czy biologia jest koniecznie bezcelowa?” jest oczywiście ważne zapytać najpierw, co uważamy za „cel”. Pomocne jest rozróżnienie między celem przez małe „c” i Celem przez duże „C”. Odmiennie niż fizyka i chemia biologia jest pełna teleologicznego języka celów i jest tak zawsze od Arystotelesa. Bobry budują tamy, aby zabezpieczyć żeremia przed drapieżcami. Samce pawie pokazują ogon, aby przyciągnąć samice. Wielbłądy mają garby, aby magazynować pożywienie. To jest cel przez małe „c:. Wszyscy biolodzy używają takiego języka zawsze, ale żaden biolog nie uległby pokusie, aby wyciągać wnioski metafizyczne z użycia takiego języka. Nie zawsze tak było. Jak pokażemy w I Rozdziale, przez wiele stuleci było powszechne wyciąganie metafizycznych wniosków z celów przez małe „c”. Rozdział I opowie, jak klimat tych opinii się zmienił. „[…]</a:t>
            </a:r>
          </a:p>
          <a:p>
            <a:pPr eaLnBrk="1" hangingPunct="1">
              <a:spcBef>
                <a:spcPct val="0"/>
              </a:spcBef>
              <a:buFontTx/>
              <a:buNone/>
            </a:pPr>
            <a:endParaRPr lang="pl-PL" altLang="it-IT" sz="1800" dirty="0"/>
          </a:p>
          <a:p>
            <a:pPr eaLnBrk="1" hangingPunct="1">
              <a:spcBef>
                <a:spcPct val="0"/>
              </a:spcBef>
              <a:buFontTx/>
              <a:buNone/>
            </a:pPr>
            <a:r>
              <a:rPr lang="pl-PL" altLang="it-IT" sz="1800" dirty="0"/>
              <a:t>D. R. Alexander, </a:t>
            </a:r>
            <a:r>
              <a:rPr lang="pl-PL" altLang="it-IT" sz="1800" i="1" dirty="0"/>
              <a:t>op. cit</a:t>
            </a:r>
            <a:r>
              <a:rPr lang="pl-PL" altLang="it-IT" sz="1800" dirty="0"/>
              <a:t>. Oxford, 2018</a:t>
            </a:r>
            <a:r>
              <a:rPr lang="pl-PL" altLang="it-IT" sz="1800" i="1" dirty="0"/>
              <a:t> </a:t>
            </a:r>
            <a:r>
              <a:rPr lang="pl-PL" altLang="it-IT" sz="1800" dirty="0"/>
              <a:t>Tłumaczenie GK </a:t>
            </a:r>
          </a:p>
        </p:txBody>
      </p:sp>
      <p:pic>
        <p:nvPicPr>
          <p:cNvPr id="23555" name="Picture 6" descr="Is There Purpose in Biology?: The cost of existence and the God of love">
            <a:extLst>
              <a:ext uri="{FF2B5EF4-FFF2-40B4-BE49-F238E27FC236}">
                <a16:creationId xmlns:a16="http://schemas.microsoft.com/office/drawing/2014/main" id="{D639B57F-EBFB-EB55-6354-FEEF5F20E0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554" y="106255"/>
            <a:ext cx="1164859" cy="1765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a:extLst>
              <a:ext uri="{FF2B5EF4-FFF2-40B4-BE49-F238E27FC236}">
                <a16:creationId xmlns:a16="http://schemas.microsoft.com/office/drawing/2014/main" id="{7EF30BE7-F539-331B-27D7-0175F099A982}"/>
              </a:ext>
            </a:extLst>
          </p:cNvPr>
          <p:cNvSpPr>
            <a:spLocks noGrp="1" noChangeArrowheads="1"/>
          </p:cNvSpPr>
          <p:nvPr>
            <p:ph type="title"/>
          </p:nvPr>
        </p:nvSpPr>
        <p:spPr>
          <a:xfrm>
            <a:off x="457200" y="0"/>
            <a:ext cx="8507413" cy="1143000"/>
          </a:xfrm>
        </p:spPr>
        <p:txBody>
          <a:bodyPr/>
          <a:lstStyle/>
          <a:p>
            <a:r>
              <a:rPr lang="pl-PL" altLang="it-IT" sz="3600"/>
              <a:t>Arystoteles: czas jest czynnikiem destrukcyjnym</a:t>
            </a:r>
          </a:p>
        </p:txBody>
      </p:sp>
      <p:sp>
        <p:nvSpPr>
          <p:cNvPr id="24579" name="CasellaDiTesto 3">
            <a:extLst>
              <a:ext uri="{FF2B5EF4-FFF2-40B4-BE49-F238E27FC236}">
                <a16:creationId xmlns:a16="http://schemas.microsoft.com/office/drawing/2014/main" id="{AD8B0EF9-B130-201F-BB62-63E113A7D18F}"/>
              </a:ext>
            </a:extLst>
          </p:cNvPr>
          <p:cNvSpPr txBox="1">
            <a:spLocks noChangeArrowheads="1"/>
          </p:cNvSpPr>
          <p:nvPr/>
        </p:nvSpPr>
        <p:spPr bwMode="auto">
          <a:xfrm>
            <a:off x="223838" y="1177925"/>
            <a:ext cx="8507412" cy="595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pl-PL" altLang="it-IT" sz="1900" dirty="0">
                <a:cs typeface="Times New Roman" panose="02020603050405020304" pitchFamily="18" charset="0"/>
              </a:rPr>
              <a:t>„Co więcej: rzeczy istniejące w czasie podlegają wpływom czasu; w naszym sposobie mówienia: „czas wszystko trawi”, albo: „wszystko pod wpływem czasu się starzeje”</a:t>
            </a:r>
            <a:r>
              <a:rPr lang="pl-PL" altLang="it-IT" sz="1900" baseline="30000" dirty="0">
                <a:cs typeface="Times New Roman" panose="02020603050405020304" pitchFamily="18" charset="0"/>
              </a:rPr>
              <a:t>1)</a:t>
            </a:r>
            <a:r>
              <a:rPr lang="pl-PL" altLang="it-IT" sz="1900" dirty="0">
                <a:cs typeface="Times New Roman" panose="02020603050405020304" pitchFamily="18" charset="0"/>
              </a:rPr>
              <a:t> , albo: „w miarę upływu czasu, coś ulega zapomnieniu”. Nie mówimy jednak, że czas czyni człowieka coraz mądrzejszym</a:t>
            </a:r>
            <a:r>
              <a:rPr lang="pl-PL" altLang="it-IT" sz="1900" baseline="30000" dirty="0">
                <a:cs typeface="Times New Roman" panose="02020603050405020304" pitchFamily="18" charset="0"/>
              </a:rPr>
              <a:t>2)</a:t>
            </a:r>
            <a:r>
              <a:rPr lang="pl-PL" altLang="it-IT" sz="1900" dirty="0">
                <a:cs typeface="Times New Roman" panose="02020603050405020304" pitchFamily="18" charset="0"/>
              </a:rPr>
              <a:t> , młodszym lub piękniejszym.</a:t>
            </a:r>
          </a:p>
          <a:p>
            <a:pPr algn="just">
              <a:spcBef>
                <a:spcPct val="0"/>
              </a:spcBef>
              <a:buFontTx/>
              <a:buNone/>
            </a:pPr>
            <a:endParaRPr lang="pl-PL" altLang="it-IT" sz="1900" dirty="0">
              <a:cs typeface="Times New Roman" panose="02020603050405020304" pitchFamily="18" charset="0"/>
            </a:endParaRPr>
          </a:p>
          <a:p>
            <a:pPr algn="just">
              <a:spcBef>
                <a:spcPct val="0"/>
              </a:spcBef>
              <a:buFontTx/>
              <a:buNone/>
            </a:pPr>
            <a:r>
              <a:rPr lang="pl-PL" altLang="it-IT" sz="1900" dirty="0">
                <a:cs typeface="Times New Roman" panose="02020603050405020304" pitchFamily="18" charset="0"/>
              </a:rPr>
              <a:t>Albo czas jest z natury swej raczej czynnikiem destrukcyjnym, jest bowiem pewną ilością zmian, a zmiana usuwa to co istnieje. Wynika z tego jasno, iż rzeczy wieczne, jako takie, nie istnieją w czasie, albowiem czas ich nie obejmuje</a:t>
            </a:r>
            <a:r>
              <a:rPr lang="pl-PL" altLang="it-IT" sz="1900" baseline="30000" dirty="0">
                <a:cs typeface="Times New Roman" panose="02020603050405020304" pitchFamily="18" charset="0"/>
              </a:rPr>
              <a:t>3) </a:t>
            </a:r>
            <a:r>
              <a:rPr lang="pl-PL" altLang="it-IT" sz="1900" dirty="0">
                <a:cs typeface="Times New Roman" panose="02020603050405020304" pitchFamily="18" charset="0"/>
              </a:rPr>
              <a:t>”</a:t>
            </a:r>
          </a:p>
          <a:p>
            <a:pPr algn="just">
              <a:spcBef>
                <a:spcPct val="0"/>
              </a:spcBef>
              <a:buFontTx/>
              <a:buNone/>
            </a:pPr>
            <a:endParaRPr lang="pl-PL" altLang="it-IT" sz="1900" dirty="0">
              <a:cs typeface="Times New Roman" panose="02020603050405020304" pitchFamily="18" charset="0"/>
            </a:endParaRPr>
          </a:p>
          <a:p>
            <a:pPr algn="just">
              <a:spcBef>
                <a:spcPct val="0"/>
              </a:spcBef>
              <a:buFontTx/>
              <a:buNone/>
            </a:pPr>
            <a:r>
              <a:rPr lang="pl-PL" altLang="it-IT" sz="1900" baseline="30000" dirty="0">
                <a:solidFill>
                  <a:schemeClr val="accent2"/>
                </a:solidFill>
                <a:cs typeface="Times New Roman" panose="02020603050405020304" pitchFamily="18" charset="0"/>
              </a:rPr>
              <a:t>1)</a:t>
            </a:r>
            <a:r>
              <a:rPr lang="pl-PL" altLang="it-IT" sz="1900" dirty="0">
                <a:solidFill>
                  <a:schemeClr val="accent2"/>
                </a:solidFill>
                <a:cs typeface="Times New Roman" panose="02020603050405020304" pitchFamily="18" charset="0"/>
              </a:rPr>
              <a:t> Prof. GK mówi, że fizyka nie zabrania cofnięcia czasu. Niestety, wymagałoby to ogromnych zasobów energii</a:t>
            </a:r>
          </a:p>
          <a:p>
            <a:pPr algn="just">
              <a:spcBef>
                <a:spcPct val="0"/>
              </a:spcBef>
              <a:buFontTx/>
              <a:buNone/>
            </a:pPr>
            <a:r>
              <a:rPr lang="pl-PL" altLang="it-IT" sz="1900" baseline="30000" dirty="0">
                <a:solidFill>
                  <a:schemeClr val="accent2"/>
                </a:solidFill>
                <a:cs typeface="Times New Roman" panose="02020603050405020304" pitchFamily="18" charset="0"/>
              </a:rPr>
              <a:t>2) </a:t>
            </a:r>
            <a:r>
              <a:rPr lang="pl-PL" altLang="it-IT" sz="1900" dirty="0">
                <a:solidFill>
                  <a:schemeClr val="accent2"/>
                </a:solidFill>
                <a:cs typeface="Times New Roman" panose="02020603050405020304" pitchFamily="18" charset="0"/>
              </a:rPr>
              <a:t>Czas jest czynnikiem destrukcyjnym, gdyż prowadzi do nieporządku (</a:t>
            </a:r>
            <a:r>
              <a:rPr lang="pl-PL" altLang="it-IT" sz="1900" b="1" dirty="0">
                <a:solidFill>
                  <a:schemeClr val="accent2"/>
                </a:solidFill>
                <a:cs typeface="Times New Roman" panose="02020603050405020304" pitchFamily="18" charset="0"/>
              </a:rPr>
              <a:t>entropii</a:t>
            </a:r>
            <a:r>
              <a:rPr lang="pl-PL" altLang="it-IT" sz="1900" dirty="0">
                <a:solidFill>
                  <a:schemeClr val="accent2"/>
                </a:solidFill>
                <a:cs typeface="Times New Roman" panose="02020603050405020304" pitchFamily="18" charset="0"/>
              </a:rPr>
              <a:t>). Tej regule nie podlegają rzeczy „inteligentne”, jak wzrost kwiatu czy narastanie kultury człowieka.</a:t>
            </a:r>
          </a:p>
          <a:p>
            <a:pPr algn="just">
              <a:spcBef>
                <a:spcPct val="0"/>
              </a:spcBef>
              <a:buFontTx/>
              <a:buNone/>
            </a:pPr>
            <a:r>
              <a:rPr lang="pl-PL" altLang="it-IT" sz="1900" baseline="30000" dirty="0">
                <a:solidFill>
                  <a:schemeClr val="accent2"/>
                </a:solidFill>
                <a:cs typeface="Times New Roman" panose="02020603050405020304" pitchFamily="18" charset="0"/>
              </a:rPr>
              <a:t>3) </a:t>
            </a:r>
            <a:r>
              <a:rPr lang="pl-PL" altLang="it-IT" sz="1900" dirty="0">
                <a:solidFill>
                  <a:schemeClr val="accent2"/>
                </a:solidFill>
                <a:cs typeface="Times New Roman" panose="02020603050405020304" pitchFamily="18" charset="0"/>
              </a:rPr>
              <a:t>Byty  wieczne nie mogą istnieć w czasie – to oczywiste. Od czasu </a:t>
            </a:r>
            <a:r>
              <a:rPr lang="pl-PL" altLang="it-IT" sz="1900" dirty="0" err="1">
                <a:solidFill>
                  <a:schemeClr val="accent2"/>
                </a:solidFill>
                <a:cs typeface="Times New Roman" panose="02020603050405020304" pitchFamily="18" charset="0"/>
              </a:rPr>
              <a:t>Lemaitre’a</a:t>
            </a:r>
            <a:r>
              <a:rPr lang="pl-PL" altLang="it-IT" sz="1900" dirty="0">
                <a:solidFill>
                  <a:schemeClr val="accent2"/>
                </a:solidFill>
                <a:cs typeface="Times New Roman" panose="02020603050405020304" pitchFamily="18" charset="0"/>
              </a:rPr>
              <a:t> możemy to wyjaśnić również w fizyce: czas nie istniał przed powstaniem materii, czyli przed Wielkim Wybuchem.</a:t>
            </a:r>
            <a:endParaRPr lang="it-IT" altLang="it-IT" sz="1900" dirty="0">
              <a:solidFill>
                <a:schemeClr val="accent2"/>
              </a:solidFill>
              <a:latin typeface="Times New Roman" panose="02020603050405020304" pitchFamily="18" charset="0"/>
              <a:cs typeface="Times New Roman" panose="02020603050405020304" pitchFamily="18" charset="0"/>
            </a:endParaRPr>
          </a:p>
          <a:p>
            <a:pPr algn="just">
              <a:spcBef>
                <a:spcPct val="0"/>
              </a:spcBef>
              <a:buFontTx/>
              <a:buNone/>
            </a:pPr>
            <a:endParaRPr lang="it-IT" altLang="it-IT" sz="2000" dirty="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71C5919-3AA4-C4B7-5321-25EA2F3D5D6C}"/>
              </a:ext>
            </a:extLst>
          </p:cNvPr>
          <p:cNvSpPr>
            <a:spLocks noGrp="1" noChangeArrowheads="1"/>
          </p:cNvSpPr>
          <p:nvPr>
            <p:ph type="title"/>
          </p:nvPr>
        </p:nvSpPr>
        <p:spPr/>
        <p:txBody>
          <a:bodyPr/>
          <a:lstStyle/>
          <a:p>
            <a:pPr eaLnBrk="1" hangingPunct="1"/>
            <a:r>
              <a:rPr lang="pl-PL" altLang="it-IT" sz="3600">
                <a:ea typeface="Arial Unicode MS" pitchFamily="34" charset="-128"/>
              </a:rPr>
              <a:t>Filozofia: nauka najpotrzebniejsza</a:t>
            </a:r>
            <a:endParaRPr lang="en-AU" altLang="it-IT" sz="3600">
              <a:ea typeface="Arial Unicode MS" pitchFamily="34" charset="-128"/>
            </a:endParaRPr>
          </a:p>
        </p:txBody>
      </p:sp>
      <p:sp>
        <p:nvSpPr>
          <p:cNvPr id="5123" name="Rectangle 3">
            <a:extLst>
              <a:ext uri="{FF2B5EF4-FFF2-40B4-BE49-F238E27FC236}">
                <a16:creationId xmlns:a16="http://schemas.microsoft.com/office/drawing/2014/main" id="{F2E06DAA-5528-4584-B34E-3CDBCBA53549}"/>
              </a:ext>
            </a:extLst>
          </p:cNvPr>
          <p:cNvSpPr>
            <a:spLocks noGrp="1" noChangeArrowheads="1"/>
          </p:cNvSpPr>
          <p:nvPr>
            <p:ph type="body" idx="1"/>
          </p:nvPr>
        </p:nvSpPr>
        <p:spPr>
          <a:xfrm>
            <a:off x="0" y="1600200"/>
            <a:ext cx="8686800" cy="4525963"/>
          </a:xfrm>
        </p:spPr>
        <p:txBody>
          <a:bodyPr/>
          <a:lstStyle/>
          <a:p>
            <a:pPr eaLnBrk="1" hangingPunct="1">
              <a:defRPr/>
            </a:pPr>
            <a:r>
              <a:rPr lang="pl-PL" altLang="it-IT" sz="2000" dirty="0">
                <a:ea typeface="Arial Unicode MS" pitchFamily="34" charset="-128"/>
              </a:rPr>
              <a:t>„Odkąd istnieje nauka, nie ustają wysiłku, aby wyjść poza rozważania częściowe i objąć w jednej nauce wszystko, co istnieje; nie ustają próby, by obok nauk specjalnych zbudować naukę, która da </a:t>
            </a:r>
            <a:r>
              <a:rPr lang="pl-PL" altLang="it-IT" sz="2000" i="1" dirty="0">
                <a:ea typeface="Arial Unicode MS" pitchFamily="34" charset="-128"/>
              </a:rPr>
              <a:t>pogląd</a:t>
            </a:r>
            <a:r>
              <a:rPr lang="pl-PL" altLang="it-IT" sz="2000" dirty="0">
                <a:ea typeface="Arial Unicode MS" pitchFamily="34" charset="-128"/>
              </a:rPr>
              <a:t> na świat: ta nauka była i jest nazywana filozofią.</a:t>
            </a:r>
          </a:p>
          <a:p>
            <a:pPr eaLnBrk="1" hangingPunct="1">
              <a:defRPr/>
            </a:pPr>
            <a:r>
              <a:rPr lang="pl-PL" altLang="it-IT" sz="2000" dirty="0">
                <a:ea typeface="Arial Unicode MS" pitchFamily="34" charset="-128"/>
              </a:rPr>
              <a:t>To nauka, której zakres jest zatem ze wszystkich nauk najobszerniejszy i pojęcia najogólniejsze.”</a:t>
            </a:r>
          </a:p>
          <a:p>
            <a:pPr eaLnBrk="1" hangingPunct="1">
              <a:defRPr/>
            </a:pPr>
            <a:r>
              <a:rPr lang="pl-PL" altLang="it-IT" sz="2000" dirty="0">
                <a:solidFill>
                  <a:schemeClr val="bg2">
                    <a:lumMod val="75000"/>
                  </a:schemeClr>
                </a:solidFill>
                <a:ea typeface="Arial Unicode MS" pitchFamily="34" charset="-128"/>
              </a:rPr>
              <a:t>Jest to nauka o tym, co dla ludzkości najważniejsze i najcenniejsze.</a:t>
            </a:r>
          </a:p>
          <a:p>
            <a:pPr eaLnBrk="1" hangingPunct="1">
              <a:defRPr/>
            </a:pPr>
            <a:r>
              <a:rPr lang="pl-PL" altLang="it-IT" sz="2000" dirty="0">
                <a:solidFill>
                  <a:schemeClr val="bg2">
                    <a:lumMod val="75000"/>
                  </a:schemeClr>
                </a:solidFill>
                <a:ea typeface="Arial Unicode MS" pitchFamily="34" charset="-128"/>
              </a:rPr>
              <a:t>Był okres, gdy tylko przyroda była przedmiotem filozofii, bo nie zwracano uwagi na żadne zjawiska poza przyrodniczymi.</a:t>
            </a:r>
          </a:p>
          <a:p>
            <a:pPr eaLnBrk="1" hangingPunct="1">
              <a:defRPr/>
            </a:pPr>
            <a:r>
              <a:rPr lang="pl-PL" altLang="it-IT" sz="2000" dirty="0">
                <a:solidFill>
                  <a:schemeClr val="bg2">
                    <a:lumMod val="75000"/>
                  </a:schemeClr>
                </a:solidFill>
                <a:ea typeface="Arial Unicode MS" pitchFamily="34" charset="-128"/>
              </a:rPr>
              <a:t>Były okresy, gdy główny jej przedmiot stanowiły normy moralne, Bóg i dusza, bo tylko ich zbadanie wydawało się być ważne dla ludzkości.”</a:t>
            </a:r>
          </a:p>
          <a:p>
            <a:pPr eaLnBrk="1" hangingPunct="1">
              <a:buFontTx/>
              <a:buNone/>
              <a:defRPr/>
            </a:pPr>
            <a:r>
              <a:rPr lang="pl-PL" altLang="it-IT" sz="2000" dirty="0">
                <a:ea typeface="Arial Unicode MS" pitchFamily="34" charset="-128"/>
              </a:rPr>
              <a:t>Wł. Tatarkiewicz, </a:t>
            </a:r>
            <a:r>
              <a:rPr lang="pl-PL" altLang="it-IT" sz="2000" i="1" dirty="0">
                <a:ea typeface="Arial Unicode MS" pitchFamily="34" charset="-128"/>
              </a:rPr>
              <a:t>Historia filozofii</a:t>
            </a:r>
            <a:r>
              <a:rPr lang="pl-PL" altLang="it-IT" sz="2000" dirty="0">
                <a:ea typeface="Arial Unicode MS" pitchFamily="34" charset="-128"/>
              </a:rPr>
              <a:t>, t.1., str. 13.</a:t>
            </a:r>
          </a:p>
          <a:p>
            <a:pPr eaLnBrk="1" hangingPunct="1">
              <a:buFontTx/>
              <a:buNone/>
              <a:defRPr/>
            </a:pPr>
            <a:r>
              <a:rPr lang="pl-PL" altLang="it-IT" sz="2000" b="1" dirty="0">
                <a:ea typeface="Arial Unicode MS" pitchFamily="34" charset="-128"/>
              </a:rPr>
              <a:t>„Słusznie też nazywa się filozofię wiedzą o prawdzie”</a:t>
            </a:r>
            <a:r>
              <a:rPr lang="pl-PL" altLang="it-IT" sz="2000" dirty="0">
                <a:ea typeface="Arial Unicode MS" pitchFamily="34" charset="-128"/>
              </a:rPr>
              <a:t> (Arystoteles</a:t>
            </a:r>
            <a:r>
              <a:rPr lang="pl-PL" altLang="it-IT" sz="2000" i="1" dirty="0">
                <a:ea typeface="Arial Unicode MS" pitchFamily="34" charset="-128"/>
              </a:rPr>
              <a:t>, Metafizyka</a:t>
            </a:r>
            <a:r>
              <a:rPr lang="pl-PL" altLang="it-IT" sz="2000" dirty="0">
                <a:ea typeface="Arial Unicode MS" pitchFamily="34" charset="-128"/>
              </a:rPr>
              <a:t>, 993b)</a:t>
            </a:r>
            <a:endParaRPr lang="pl-PL" altLang="it-IT" sz="28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a:extLst>
              <a:ext uri="{FF2B5EF4-FFF2-40B4-BE49-F238E27FC236}">
                <a16:creationId xmlns:a16="http://schemas.microsoft.com/office/drawing/2014/main" id="{6D244D73-0FAD-2811-C897-85E21C29E2F1}"/>
              </a:ext>
            </a:extLst>
          </p:cNvPr>
          <p:cNvSpPr>
            <a:spLocks noGrp="1" noChangeArrowheads="1"/>
          </p:cNvSpPr>
          <p:nvPr>
            <p:ph type="title"/>
          </p:nvPr>
        </p:nvSpPr>
        <p:spPr>
          <a:xfrm>
            <a:off x="457200" y="0"/>
            <a:ext cx="8229600" cy="981075"/>
          </a:xfrm>
        </p:spPr>
        <p:txBody>
          <a:bodyPr/>
          <a:lstStyle/>
          <a:p>
            <a:r>
              <a:rPr lang="pl-PL" altLang="it-IT" sz="3600"/>
              <a:t>Arystoteles: O życiu gwiazd</a:t>
            </a:r>
          </a:p>
        </p:txBody>
      </p:sp>
      <p:sp>
        <p:nvSpPr>
          <p:cNvPr id="24579" name="CasellaDiTesto 3">
            <a:extLst>
              <a:ext uri="{FF2B5EF4-FFF2-40B4-BE49-F238E27FC236}">
                <a16:creationId xmlns:a16="http://schemas.microsoft.com/office/drawing/2014/main" id="{A987071C-880A-4625-D9AB-4DC8410973FF}"/>
              </a:ext>
            </a:extLst>
          </p:cNvPr>
          <p:cNvSpPr txBox="1">
            <a:spLocks noChangeArrowheads="1"/>
          </p:cNvSpPr>
          <p:nvPr/>
        </p:nvSpPr>
        <p:spPr bwMode="auto">
          <a:xfrm>
            <a:off x="179388" y="871538"/>
            <a:ext cx="8362950" cy="5978525"/>
          </a:xfrm>
          <a:prstGeom prst="rect">
            <a:avLst/>
          </a:prstGeom>
          <a:noFill/>
          <a:ln>
            <a:noFill/>
          </a:ln>
        </p:spPr>
        <p:txBody>
          <a:bodyPr>
            <a:spAutoFit/>
          </a:bodyPr>
          <a:lstStyle>
            <a:lvl1pPr marL="179388" indent="17938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ts val="300"/>
              </a:spcBef>
              <a:buFontTx/>
              <a:buNone/>
              <a:defRPr/>
            </a:pPr>
            <a:r>
              <a:rPr lang="pl-PL" altLang="it-IT" sz="1900" dirty="0">
                <a:cs typeface="Times New Roman" panose="02020603050405020304" pitchFamily="18" charset="0"/>
              </a:rPr>
              <a:t>„</a:t>
            </a:r>
            <a:r>
              <a:rPr lang="pl-PL" altLang="it-IT" sz="1900" dirty="0">
                <a:latin typeface="+mn-lt"/>
                <a:cs typeface="Times New Roman" panose="02020603050405020304" pitchFamily="18" charset="0"/>
              </a:rPr>
              <a:t>Można by słusznie wysunąć jeszcze jedną trudność następującą: dlaczego właściwie Pierwszy ruch obejmuje tak olbrzymią ilość gwiazd, że jego cały orszak wydaje się niemożliwy do zliczenia, podczas gdy każdy z &lt;innych&gt; ruchów ma tylko jedną gwiazdę {a właściwie gwiazdę „błądzącą”, czyli planetę}. Nie widzimy tu nigdy dwóch lub więcej gwiazd włączonych do tego samego ruchu.</a:t>
            </a:r>
            <a:endParaRPr lang="it-IT" altLang="it-IT" sz="1900" dirty="0">
              <a:latin typeface="+mn-lt"/>
              <a:cs typeface="Times New Roman" panose="02020603050405020304" pitchFamily="18" charset="0"/>
            </a:endParaRPr>
          </a:p>
          <a:p>
            <a:pPr algn="just">
              <a:spcBef>
                <a:spcPct val="0"/>
              </a:spcBef>
              <a:spcAft>
                <a:spcPts val="300"/>
              </a:spcAft>
              <a:buFontTx/>
              <a:buNone/>
              <a:defRPr/>
            </a:pPr>
            <a:r>
              <a:rPr lang="pl-PL" altLang="it-IT" sz="1900" dirty="0">
                <a:latin typeface="+mn-lt"/>
                <a:cs typeface="Times New Roman" panose="02020603050405020304" pitchFamily="18" charset="0"/>
              </a:rPr>
              <a:t>Gdy chodzi o te problemy, warto starać się poszerzyć wiadomości o nich. Wprawdzie mamy mało danych, od których moglibyśmy rozpocząć badania. Ponadto jesteśmy bardzo oddaleni od zjawisk, o których mowa. Jeśli jednak oprzemy nasze badania na tym, co wiemy, obecna trudność nie będzie wyglądać na nierozwiązywalną. </a:t>
            </a:r>
            <a:r>
              <a:rPr lang="pl-PL" altLang="it-IT" sz="1900" dirty="0">
                <a:solidFill>
                  <a:schemeClr val="accent2"/>
                </a:solidFill>
                <a:latin typeface="+mn-lt"/>
                <a:cs typeface="Times New Roman" panose="02020603050405020304" pitchFamily="18" charset="0"/>
              </a:rPr>
              <a:t>My bowiem pojmujemy gwiazdy jako ciała proste i jednostki rozłożone wprawdzie w pewnym porządku, lecz zupełnie nie żyjące, podczas gdy trzeba wiedzieć, że one rozwijają działalność i cieszą się życiem</a:t>
            </a:r>
            <a:r>
              <a:rPr lang="pl-PL" altLang="it-IT" sz="1900" dirty="0">
                <a:solidFill>
                  <a:schemeClr val="tx2"/>
                </a:solidFill>
                <a:latin typeface="+mn-lt"/>
                <a:cs typeface="Times New Roman" panose="02020603050405020304" pitchFamily="18" charset="0"/>
              </a:rPr>
              <a:t>. </a:t>
            </a:r>
            <a:r>
              <a:rPr lang="pl-PL" altLang="it-IT" sz="1900" dirty="0">
                <a:latin typeface="+mn-lt"/>
                <a:cs typeface="Times New Roman" panose="02020603050405020304" pitchFamily="18" charset="0"/>
              </a:rPr>
              <a:t>W ten sposób fakty przestaną nam wyglądać na niedostępne dla naszego rozumu.”</a:t>
            </a:r>
            <a:endParaRPr lang="it-IT" altLang="it-IT" sz="1900" dirty="0">
              <a:latin typeface="+mn-lt"/>
              <a:cs typeface="Times New Roman" panose="02020603050405020304" pitchFamily="18" charset="0"/>
            </a:endParaRPr>
          </a:p>
          <a:p>
            <a:pPr>
              <a:spcBef>
                <a:spcPct val="0"/>
              </a:spcBef>
              <a:buFontTx/>
              <a:buNone/>
              <a:defRPr/>
            </a:pPr>
            <a:r>
              <a:rPr lang="pl-PL" altLang="it-IT" sz="1900" dirty="0">
                <a:solidFill>
                  <a:schemeClr val="accent2"/>
                </a:solidFill>
                <a:latin typeface="+mn-lt"/>
                <a:cs typeface="Times New Roman" panose="02020603050405020304" pitchFamily="18" charset="0"/>
              </a:rPr>
              <a:t>Arystoteles świadom jest ułomności sądów w temacie astronomii: jak opisujemy w rozdziale III („Nauka i wiara”), metody współczesnej fizyki i astronomii pozwalają na znacznie dokładniejszy opis cykli życia gwiazd. </a:t>
            </a:r>
            <a:endParaRPr lang="it-IT" altLang="it-IT" sz="1900" dirty="0">
              <a:solidFill>
                <a:schemeClr val="accent2"/>
              </a:solidFill>
              <a:latin typeface="+mn-lt"/>
              <a:cs typeface="Times New Roman" panose="02020603050405020304" pitchFamily="18" charset="0"/>
            </a:endParaRPr>
          </a:p>
          <a:p>
            <a:pPr algn="just">
              <a:spcBef>
                <a:spcPct val="0"/>
              </a:spcBef>
              <a:buFontTx/>
              <a:buNone/>
              <a:defRPr/>
            </a:pPr>
            <a:endParaRPr lang="pl-PL" altLang="it-IT" sz="1900" i="1" dirty="0">
              <a:latin typeface="+mn-lt"/>
              <a:cs typeface="Times New Roman" panose="02020603050405020304" pitchFamily="18" charset="0"/>
            </a:endParaRPr>
          </a:p>
          <a:p>
            <a:pPr algn="just">
              <a:spcBef>
                <a:spcPct val="0"/>
              </a:spcBef>
              <a:buFontTx/>
              <a:buNone/>
              <a:defRPr/>
            </a:pPr>
            <a:r>
              <a:rPr lang="pl-PL" altLang="it-IT" sz="1900" i="1" dirty="0">
                <a:latin typeface="+mn-lt"/>
                <a:cs typeface="Times New Roman" panose="02020603050405020304" pitchFamily="18" charset="0"/>
              </a:rPr>
              <a:t>O niebie</a:t>
            </a:r>
            <a:r>
              <a:rPr lang="pl-PL" altLang="it-IT" sz="1900" dirty="0">
                <a:latin typeface="+mn-lt"/>
                <a:cs typeface="Times New Roman" panose="02020603050405020304" pitchFamily="18" charset="0"/>
              </a:rPr>
              <a:t>, 292a, tłum. Paweł Siwek, PWN, Warszawa, 1980, str. 83.</a:t>
            </a:r>
            <a:endParaRPr lang="it-IT" altLang="it-IT" sz="1900" dirty="0">
              <a:latin typeface="+mn-lt"/>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a:extLst>
              <a:ext uri="{FF2B5EF4-FFF2-40B4-BE49-F238E27FC236}">
                <a16:creationId xmlns:a16="http://schemas.microsoft.com/office/drawing/2014/main" id="{A3E9C368-FFCF-FD05-45D7-9793BCD1AAF0}"/>
              </a:ext>
            </a:extLst>
          </p:cNvPr>
          <p:cNvSpPr>
            <a:spLocks noGrp="1" noChangeArrowheads="1"/>
          </p:cNvSpPr>
          <p:nvPr>
            <p:ph type="title"/>
          </p:nvPr>
        </p:nvSpPr>
        <p:spPr>
          <a:xfrm>
            <a:off x="228600" y="0"/>
            <a:ext cx="8686800" cy="1143000"/>
          </a:xfrm>
        </p:spPr>
        <p:txBody>
          <a:bodyPr/>
          <a:lstStyle/>
          <a:p>
            <a:r>
              <a:rPr lang="pl-PL" altLang="it-IT" sz="3600"/>
              <a:t>Czy Ziemia jest w środku wszechświata?</a:t>
            </a:r>
          </a:p>
        </p:txBody>
      </p:sp>
      <p:sp>
        <p:nvSpPr>
          <p:cNvPr id="26627" name="CasellaDiTesto 2">
            <a:extLst>
              <a:ext uri="{FF2B5EF4-FFF2-40B4-BE49-F238E27FC236}">
                <a16:creationId xmlns:a16="http://schemas.microsoft.com/office/drawing/2014/main" id="{5D56F00F-2604-D78D-059F-D6C7CAD2BC83}"/>
              </a:ext>
            </a:extLst>
          </p:cNvPr>
          <p:cNvSpPr txBox="1">
            <a:spLocks noChangeArrowheads="1"/>
          </p:cNvSpPr>
          <p:nvPr/>
        </p:nvSpPr>
        <p:spPr bwMode="auto">
          <a:xfrm>
            <a:off x="-176213" y="5870575"/>
            <a:ext cx="8362951"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endParaRPr lang="pl-PL" altLang="it-IT" sz="1600">
              <a:latin typeface="Times New Roman" panose="02020603050405020304" pitchFamily="18" charset="0"/>
              <a:cs typeface="Times New Roman" panose="02020603050405020304" pitchFamily="18" charset="0"/>
            </a:endParaRPr>
          </a:p>
          <a:p>
            <a:pPr algn="just">
              <a:spcBef>
                <a:spcPct val="0"/>
              </a:spcBef>
              <a:buFontTx/>
              <a:buNone/>
            </a:pPr>
            <a:endParaRPr lang="pl-PL" altLang="it-IT" sz="1600">
              <a:latin typeface="Times New Roman" panose="02020603050405020304" pitchFamily="18" charset="0"/>
              <a:cs typeface="Times New Roman" panose="02020603050405020304" pitchFamily="18" charset="0"/>
            </a:endParaRPr>
          </a:p>
          <a:p>
            <a:pPr algn="just">
              <a:spcBef>
                <a:spcPct val="0"/>
              </a:spcBef>
              <a:buFontTx/>
              <a:buNone/>
            </a:pPr>
            <a:r>
              <a:rPr lang="pl-PL" altLang="it-IT" sz="1600">
                <a:latin typeface="Times New Roman" panose="02020603050405020304" pitchFamily="18" charset="0"/>
                <a:cs typeface="Times New Roman" panose="02020603050405020304" pitchFamily="18" charset="0"/>
              </a:rPr>
              <a:t>ARYSTOTELES, </a:t>
            </a:r>
            <a:r>
              <a:rPr lang="pl-PL" altLang="it-IT" sz="1600" i="1">
                <a:latin typeface="Times New Roman" panose="02020603050405020304" pitchFamily="18" charset="0"/>
                <a:cs typeface="Times New Roman" panose="02020603050405020304" pitchFamily="18" charset="0"/>
              </a:rPr>
              <a:t>O niebie</a:t>
            </a:r>
            <a:r>
              <a:rPr lang="pl-PL" altLang="it-IT" sz="1600">
                <a:latin typeface="Times New Roman" panose="02020603050405020304" pitchFamily="18" charset="0"/>
                <a:cs typeface="Times New Roman" panose="02020603050405020304" pitchFamily="18" charset="0"/>
              </a:rPr>
              <a:t>, 292a, tłum. Paweł Siwek, PWN, Warszawa, 1980, str. 87.</a:t>
            </a:r>
            <a:endParaRPr lang="it-IT" altLang="it-IT" sz="2800">
              <a:latin typeface="Times New Roman" panose="02020603050405020304" pitchFamily="18" charset="0"/>
              <a:cs typeface="Times New Roman" panose="02020603050405020304" pitchFamily="18" charset="0"/>
            </a:endParaRPr>
          </a:p>
        </p:txBody>
      </p:sp>
      <p:sp>
        <p:nvSpPr>
          <p:cNvPr id="25604" name="CasellaDiTesto 4">
            <a:extLst>
              <a:ext uri="{FF2B5EF4-FFF2-40B4-BE49-F238E27FC236}">
                <a16:creationId xmlns:a16="http://schemas.microsoft.com/office/drawing/2014/main" id="{A5429E2E-3151-A0ED-BF45-D999E67DD806}"/>
              </a:ext>
            </a:extLst>
          </p:cNvPr>
          <p:cNvSpPr txBox="1">
            <a:spLocks noChangeArrowheads="1"/>
          </p:cNvSpPr>
          <p:nvPr/>
        </p:nvSpPr>
        <p:spPr bwMode="auto">
          <a:xfrm>
            <a:off x="34925" y="890588"/>
            <a:ext cx="8362950" cy="5902325"/>
          </a:xfrm>
          <a:prstGeom prst="rect">
            <a:avLst/>
          </a:prstGeom>
          <a:noFill/>
          <a:ln>
            <a:noFill/>
          </a:ln>
        </p:spPr>
        <p:txBody>
          <a:bodyPr>
            <a:spAutoFit/>
          </a:bodyPr>
          <a:lstStyle>
            <a:lvl1pPr marL="179388" indent="17938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ts val="300"/>
              </a:spcBef>
              <a:buFontTx/>
              <a:buNone/>
              <a:defRPr/>
            </a:pPr>
            <a:r>
              <a:rPr lang="pl-PL" altLang="it-IT" sz="1900" dirty="0">
                <a:cs typeface="Times New Roman" panose="02020603050405020304" pitchFamily="18" charset="0"/>
              </a:rPr>
              <a:t>„Pozostaje nam do omówienia Ziemia: gdzie ona leży, czy należy do rzeczy, które są w spoczynku, czy do rzeczy, które się poruszają, wreszcie jaki jest jej kształt.</a:t>
            </a:r>
          </a:p>
          <a:p>
            <a:pPr algn="just">
              <a:spcBef>
                <a:spcPts val="300"/>
              </a:spcBef>
              <a:buFontTx/>
              <a:buNone/>
              <a:defRPr/>
            </a:pPr>
            <a:r>
              <a:rPr lang="pl-PL" altLang="it-IT" sz="1900" dirty="0">
                <a:cs typeface="Times New Roman" panose="02020603050405020304" pitchFamily="18" charset="0"/>
              </a:rPr>
              <a:t>Gdy chodzi o jej położenie, nie wszyscy są tego samego zdania. Większość utrzymuje, że znajduje się [ona] w środku [wszechświata]. Są to ci wszyscy, którzy uważają całe światło za skończone. Przeciwnego zdania są ci, którzy należą do szkoły italskiej, zwani </a:t>
            </a:r>
            <a:r>
              <a:rPr lang="pl-PL" altLang="it-IT" sz="1900" dirty="0" err="1">
                <a:cs typeface="Times New Roman" panose="02020603050405020304" pitchFamily="18" charset="0"/>
              </a:rPr>
              <a:t>pitegorejczykami</a:t>
            </a:r>
            <a:r>
              <a:rPr lang="pl-PL" altLang="it-IT" sz="1900" dirty="0">
                <a:cs typeface="Times New Roman" panose="02020603050405020304" pitchFamily="18" charset="0"/>
              </a:rPr>
              <a:t>. Twierdzą oni mianowicie, że w środku wszechświata jest ogień [Słońce?], a Ziemia jest tylko jedną z gwiazd [planety po grecku to gwiazdy błądzące] i swoim ruchem dookoła [swojego] środka [osi] powoduje dzień i noc. Prócz tego dobierają do pary jeszcze inną Ziemię, przeciwległą do naszej i nazywają ją Antychton</a:t>
            </a:r>
            <a:r>
              <a:rPr lang="pl-PL" altLang="it-IT" sz="1900" baseline="30000" dirty="0">
                <a:cs typeface="Times New Roman" panose="02020603050405020304" pitchFamily="18" charset="0"/>
              </a:rPr>
              <a:t>1)</a:t>
            </a:r>
            <a:r>
              <a:rPr lang="pl-PL" altLang="it-IT" sz="1900" dirty="0">
                <a:cs typeface="Times New Roman" panose="02020603050405020304" pitchFamily="18" charset="0"/>
              </a:rPr>
              <a:t>. [...]</a:t>
            </a:r>
          </a:p>
          <a:p>
            <a:pPr algn="just">
              <a:spcBef>
                <a:spcPts val="300"/>
              </a:spcBef>
              <a:buFontTx/>
              <a:buNone/>
              <a:defRPr/>
            </a:pPr>
            <a:r>
              <a:rPr lang="pl-PL" altLang="it-IT" sz="1900" dirty="0">
                <a:cs typeface="Times New Roman" panose="02020603050405020304" pitchFamily="18" charset="0"/>
              </a:rPr>
              <a:t>Być może, że wiele innych osób dzieli w tym punkcie ich poglądy i sądzi, że nie należy przydzielić Ziemi okolicy środkowej; czerpią swe przekonania nie z faktów zainteresowanych, lecz raczej z rozumowań {spekulacji}.”</a:t>
            </a:r>
          </a:p>
          <a:p>
            <a:pPr marL="636588" indent="-457200" algn="just">
              <a:spcBef>
                <a:spcPts val="300"/>
              </a:spcBef>
              <a:buFontTx/>
              <a:buAutoNum type="arabicParenR"/>
              <a:defRPr/>
            </a:pPr>
            <a:r>
              <a:rPr lang="pl-PL" altLang="it-IT" sz="1900" dirty="0">
                <a:solidFill>
                  <a:schemeClr val="accent6">
                    <a:lumMod val="75000"/>
                  </a:schemeClr>
                </a:solidFill>
                <a:cs typeface="Times New Roman" panose="02020603050405020304" pitchFamily="18" charset="0"/>
              </a:rPr>
              <a:t>W astronomii definiuje się tzw. punkty </a:t>
            </a:r>
            <a:r>
              <a:rPr lang="pl-PL" altLang="it-IT" sz="1900" dirty="0" err="1">
                <a:solidFill>
                  <a:schemeClr val="accent6">
                    <a:lumMod val="75000"/>
                  </a:schemeClr>
                </a:solidFill>
                <a:cs typeface="Times New Roman" panose="02020603050405020304" pitchFamily="18" charset="0"/>
              </a:rPr>
              <a:t>Lagrange’a</a:t>
            </a:r>
            <a:r>
              <a:rPr lang="pl-PL" altLang="it-IT" sz="1900" dirty="0">
                <a:solidFill>
                  <a:schemeClr val="accent6">
                    <a:lumMod val="75000"/>
                  </a:schemeClr>
                </a:solidFill>
                <a:cs typeface="Times New Roman" panose="02020603050405020304" pitchFamily="18" charset="0"/>
              </a:rPr>
              <a:t> – coś w rodzaju anty-Ziemi (jest ich chyba trzy, oprócz Ziemi, zob. Wikipedia) </a:t>
            </a:r>
            <a:endParaRPr lang="it-IT" altLang="it-IT" sz="1900" dirty="0">
              <a:solidFill>
                <a:schemeClr val="accent6">
                  <a:lumMod val="75000"/>
                </a:schemeClr>
              </a:solidFill>
              <a:cs typeface="Times New Roman" panose="02020603050405020304" pitchFamily="18" charset="0"/>
            </a:endParaRPr>
          </a:p>
          <a:p>
            <a:pPr algn="just">
              <a:spcBef>
                <a:spcPct val="0"/>
              </a:spcBef>
              <a:buFontTx/>
              <a:buNone/>
              <a:defRPr/>
            </a:pPr>
            <a:endParaRPr lang="it-IT" altLang="it-IT"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a:extLst>
              <a:ext uri="{FF2B5EF4-FFF2-40B4-BE49-F238E27FC236}">
                <a16:creationId xmlns:a16="http://schemas.microsoft.com/office/drawing/2014/main" id="{4A32FBBD-DEFE-278B-75D0-155D25DF8736}"/>
              </a:ext>
            </a:extLst>
          </p:cNvPr>
          <p:cNvSpPr>
            <a:spLocks noGrp="1" noChangeArrowheads="1"/>
          </p:cNvSpPr>
          <p:nvPr>
            <p:ph type="title"/>
          </p:nvPr>
        </p:nvSpPr>
        <p:spPr/>
        <p:txBody>
          <a:bodyPr/>
          <a:lstStyle/>
          <a:p>
            <a:r>
              <a:rPr lang="pl-PL" altLang="it-IT" sz="3600"/>
              <a:t>Czy Ziemia jest kulista?</a:t>
            </a:r>
          </a:p>
        </p:txBody>
      </p:sp>
      <p:sp>
        <p:nvSpPr>
          <p:cNvPr id="27651" name="CasellaDiTesto 2">
            <a:extLst>
              <a:ext uri="{FF2B5EF4-FFF2-40B4-BE49-F238E27FC236}">
                <a16:creationId xmlns:a16="http://schemas.microsoft.com/office/drawing/2014/main" id="{C10E0A87-949B-45F2-D66E-D53AF6799DD7}"/>
              </a:ext>
            </a:extLst>
          </p:cNvPr>
          <p:cNvSpPr txBox="1">
            <a:spLocks noChangeArrowheads="1"/>
          </p:cNvSpPr>
          <p:nvPr/>
        </p:nvSpPr>
        <p:spPr bwMode="auto">
          <a:xfrm>
            <a:off x="0" y="1417638"/>
            <a:ext cx="8362950" cy="5316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ts val="300"/>
              </a:spcBef>
              <a:buFontTx/>
              <a:buNone/>
            </a:pPr>
            <a:r>
              <a:rPr lang="pl-PL" altLang="it-IT" sz="1900" dirty="0">
                <a:cs typeface="Times New Roman" panose="02020603050405020304" pitchFamily="18" charset="0"/>
              </a:rPr>
              <a:t>„Taka sama rozbieżność zdań dotyczy kształtu Ziemi. Jedni sądzą, że jest ona kulista, drudzy, że jest płaska i ma kształt bębna. Ci ostatni czerpią swój dowód z faktu, że gdy Słońce wschodzi i zachodzi, jego część zasłonięta Ziemią [na horyzoncie] wydaje się linią prostą, a nie okrągłą; gdyby była kulista – rozumują – linia przecięcia byłaby okrągła.</a:t>
            </a:r>
          </a:p>
          <a:p>
            <a:pPr algn="just">
              <a:spcBef>
                <a:spcPts val="300"/>
              </a:spcBef>
              <a:buFontTx/>
              <a:buNone/>
            </a:pPr>
            <a:r>
              <a:rPr lang="pl-PL" altLang="it-IT" sz="1900" dirty="0">
                <a:cs typeface="Times New Roman" panose="02020603050405020304" pitchFamily="18" charset="0"/>
              </a:rPr>
              <a:t>Nie biorą pod uwagę odległości Słońca od Ziemi [150 mln km] ani olbrzymiej wielkości obwodu Ziemi [R=6340 km], o którym mowa: część obwodu przecinająca koła pozornie małe wygląda z daleka na linię prostą. To zjawisko zatem nie może ich upoważniać do wątpienia o kulistej formie masy Ziemi. [...]</a:t>
            </a:r>
          </a:p>
          <a:p>
            <a:pPr algn="just">
              <a:spcBef>
                <a:spcPts val="300"/>
              </a:spcBef>
              <a:buFontTx/>
              <a:buNone/>
            </a:pPr>
            <a:r>
              <a:rPr lang="pl-PL" altLang="it-IT" sz="1900" dirty="0">
                <a:cs typeface="Times New Roman" panose="02020603050405020304" pitchFamily="18" charset="0"/>
              </a:rPr>
              <a:t>Anaksymenes, Anaksagoras i Demokryt utrzymują, że Ziemia dlatego trwa w spoczynku, że jest płaska; nie przecina bowiem powietrza, które jest pod nią, lecz je zamyka na sposób przykrywki, jak to czynią z całą oczywistością ciała płaskie [...]” (</a:t>
            </a:r>
            <a:r>
              <a:rPr lang="pl-PL" altLang="it-IT" sz="1900" i="1" dirty="0">
                <a:cs typeface="Times New Roman" panose="02020603050405020304" pitchFamily="18" charset="0"/>
              </a:rPr>
              <a:t>O niebie, op. cit. </a:t>
            </a:r>
            <a:r>
              <a:rPr lang="pl-PL" altLang="it-IT" sz="1900" dirty="0">
                <a:cs typeface="Times New Roman" panose="02020603050405020304" pitchFamily="18" charset="0"/>
              </a:rPr>
              <a:t>s. 91) </a:t>
            </a:r>
          </a:p>
          <a:p>
            <a:pPr algn="just">
              <a:spcBef>
                <a:spcPts val="300"/>
              </a:spcBef>
              <a:buFontTx/>
              <a:buNone/>
            </a:pPr>
            <a:r>
              <a:rPr lang="pl-PL" altLang="it-IT" sz="1900" dirty="0">
                <a:solidFill>
                  <a:schemeClr val="accent6">
                    <a:lumMod val="75000"/>
                  </a:schemeClr>
                </a:solidFill>
                <a:cs typeface="Times New Roman" panose="02020603050405020304" pitchFamily="18" charset="0"/>
              </a:rPr>
              <a:t>Czyżby Arystoteles mówił o ziemskiej kuli, otoczonej przez atmosferę, a mknącej z zawrotną szybkością (30 km/s) przez przestrzeń kosmiczną ? </a:t>
            </a:r>
            <a:endParaRPr lang="it-IT" altLang="it-IT" sz="1900" dirty="0">
              <a:solidFill>
                <a:schemeClr val="accent6">
                  <a:lumMod val="75000"/>
                </a:schemeClr>
              </a:solidFill>
              <a:cs typeface="Times New Roman" panose="02020603050405020304" pitchFamily="18" charset="0"/>
            </a:endParaRPr>
          </a:p>
          <a:p>
            <a:pPr algn="just">
              <a:spcBef>
                <a:spcPct val="0"/>
              </a:spcBef>
              <a:buFontTx/>
              <a:buNone/>
            </a:pPr>
            <a:endParaRPr lang="it-IT" altLang="it-IT"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olo 1">
            <a:extLst>
              <a:ext uri="{FF2B5EF4-FFF2-40B4-BE49-F238E27FC236}">
                <a16:creationId xmlns:a16="http://schemas.microsoft.com/office/drawing/2014/main" id="{21E343B5-29C3-B4CB-1DD4-E6F9C0748FF6}"/>
              </a:ext>
            </a:extLst>
          </p:cNvPr>
          <p:cNvSpPr>
            <a:spLocks noGrp="1" noChangeArrowheads="1"/>
          </p:cNvSpPr>
          <p:nvPr>
            <p:ph type="title"/>
          </p:nvPr>
        </p:nvSpPr>
        <p:spPr>
          <a:xfrm>
            <a:off x="457200" y="-161925"/>
            <a:ext cx="8229600" cy="1143000"/>
          </a:xfrm>
        </p:spPr>
        <p:txBody>
          <a:bodyPr/>
          <a:lstStyle/>
          <a:p>
            <a:r>
              <a:rPr lang="pl-PL" altLang="it-IT" sz="3600"/>
              <a:t>Arystoteles: czy czas jest względny?</a:t>
            </a:r>
          </a:p>
        </p:txBody>
      </p:sp>
      <p:sp>
        <p:nvSpPr>
          <p:cNvPr id="27651" name="Segnaposto contenuto 2">
            <a:extLst>
              <a:ext uri="{FF2B5EF4-FFF2-40B4-BE49-F238E27FC236}">
                <a16:creationId xmlns:a16="http://schemas.microsoft.com/office/drawing/2014/main" id="{E7647922-7033-42AE-2850-254984BD5506}"/>
              </a:ext>
            </a:extLst>
          </p:cNvPr>
          <p:cNvSpPr>
            <a:spLocks noGrp="1" noChangeArrowheads="1"/>
          </p:cNvSpPr>
          <p:nvPr>
            <p:ph idx="1"/>
          </p:nvPr>
        </p:nvSpPr>
        <p:spPr>
          <a:xfrm>
            <a:off x="134938" y="744538"/>
            <a:ext cx="8874125" cy="4524375"/>
          </a:xfrm>
        </p:spPr>
        <p:txBody>
          <a:bodyPr/>
          <a:lstStyle/>
          <a:p>
            <a:pPr marL="0" indent="0">
              <a:buFontTx/>
              <a:buNone/>
              <a:defRPr/>
            </a:pPr>
            <a:r>
              <a:rPr lang="pl-PL" altLang="it-IT" sz="2000" dirty="0"/>
              <a:t>”Niektórzy twierdzą, że czas jest ruchem całego świata, inni, że jest samą sferą świata. Gdyby nawet jakaś część okrężnego ruchu była czasem, to jednak w żadnym wypadku nie byłby [tj. czas] ruchem okrężnym. </a:t>
            </a:r>
          </a:p>
          <a:p>
            <a:pPr marL="0" indent="0">
              <a:buFontTx/>
              <a:buNone/>
              <a:defRPr/>
            </a:pPr>
            <a:r>
              <a:rPr lang="pl-PL" altLang="it-IT" sz="2000" dirty="0"/>
              <a:t>A przy tym, gdyby istniało więcej światów niż jeden, ruch każdego z nich byłby również czasem, tak że równocześnie współistniałoby wiele czasów. </a:t>
            </a:r>
          </a:p>
          <a:p>
            <a:pPr marL="0" indent="0" algn="just">
              <a:buFontTx/>
              <a:buNone/>
              <a:defRPr/>
            </a:pPr>
            <a:r>
              <a:rPr lang="pl-PL" altLang="it-IT" sz="2000" dirty="0"/>
              <a:t>Z drugiej znów strony trzeba rozważyć wpływowy pogląd, który utożsamia czas z ruchem i pewnego rodzaju zmianą [zob. szczególna teoria </a:t>
            </a:r>
            <a:r>
              <a:rPr lang="pl-PL" altLang="it-IT" sz="2000" dirty="0" err="1"/>
              <a:t>wzglę-dności</a:t>
            </a:r>
            <a:r>
              <a:rPr lang="pl-PL" altLang="it-IT" sz="2000" dirty="0"/>
              <a:t> Einsteina]. A przecież czas jest obecny wszędzie i we wszystkich wypadkach. Również w przeciwieństwie do czasu zmiana jest szybsza lub wolniejsza; a „powoli” i „szybko” definiuje się przy pomocy czasu; „szybkie” jest to co się prędko porusza w krótkim odcinku czasu [v=s/t], a znów „powolne” jest to, co się pomału porusza w długim odstępie czasu (str. 171)</a:t>
            </a:r>
          </a:p>
          <a:p>
            <a:pPr marL="0" indent="0">
              <a:buFontTx/>
              <a:buNone/>
              <a:defRPr/>
            </a:pPr>
            <a:r>
              <a:rPr lang="pl-PL" altLang="it-IT" sz="2000" dirty="0"/>
              <a:t>Co więcej, czas jest równocześnie wszędzie ten sam” [...] (</a:t>
            </a:r>
            <a:r>
              <a:rPr lang="pl-PL" altLang="it-IT" sz="2000" i="1" dirty="0"/>
              <a:t>Fizyka</a:t>
            </a:r>
            <a:r>
              <a:rPr lang="pl-PL" altLang="it-IT" sz="2000" dirty="0"/>
              <a:t> str. 176)</a:t>
            </a:r>
          </a:p>
          <a:p>
            <a:pPr marL="0" indent="0">
              <a:buFontTx/>
              <a:buNone/>
              <a:defRPr/>
            </a:pPr>
            <a:endParaRPr lang="pl-PL" altLang="it-IT" sz="2000" dirty="0">
              <a:solidFill>
                <a:schemeClr val="accent6">
                  <a:lumMod val="75000"/>
                </a:schemeClr>
              </a:solidFill>
            </a:endParaRPr>
          </a:p>
          <a:p>
            <a:pPr marL="0" indent="0">
              <a:buFontTx/>
              <a:buNone/>
              <a:defRPr/>
            </a:pPr>
            <a:r>
              <a:rPr lang="pl-PL" altLang="it-IT" sz="2000" dirty="0">
                <a:solidFill>
                  <a:schemeClr val="accent6">
                    <a:lumMod val="75000"/>
                  </a:schemeClr>
                </a:solidFill>
              </a:rPr>
              <a:t>Dopiero Einstein (i Minkowski)                                                                 poprawili (sprawdzili?) Arystotelesa:                                                              czas jest lokalny (czyli względny)</a:t>
            </a:r>
          </a:p>
        </p:txBody>
      </p:sp>
      <p:pic>
        <p:nvPicPr>
          <p:cNvPr id="28676" name="Picture 5">
            <a:extLst>
              <a:ext uri="{FF2B5EF4-FFF2-40B4-BE49-F238E27FC236}">
                <a16:creationId xmlns:a16="http://schemas.microsoft.com/office/drawing/2014/main" id="{54402ED8-F0F9-D126-AAFB-830F5D5F95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5057775"/>
            <a:ext cx="273685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pole tekstowe 2">
            <a:extLst>
              <a:ext uri="{FF2B5EF4-FFF2-40B4-BE49-F238E27FC236}">
                <a16:creationId xmlns:a16="http://schemas.microsoft.com/office/drawing/2014/main" id="{B6D98294-74B3-25B7-7C94-3CC377F5CDCB}"/>
              </a:ext>
            </a:extLst>
          </p:cNvPr>
          <p:cNvSpPr txBox="1">
            <a:spLocks noChangeArrowheads="1"/>
          </p:cNvSpPr>
          <p:nvPr/>
        </p:nvSpPr>
        <p:spPr bwMode="auto">
          <a:xfrm>
            <a:off x="134938" y="6372225"/>
            <a:ext cx="457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l-PL" altLang="en-US"/>
              <a:t>https://en.wikipedia.org/wiki/Spacetime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B7711BFF-EFD3-7DF7-A42E-0D1FEEB51C43}"/>
              </a:ext>
            </a:extLst>
          </p:cNvPr>
          <p:cNvSpPr>
            <a:spLocks noGrp="1" noChangeArrowheads="1"/>
          </p:cNvSpPr>
          <p:nvPr>
            <p:ph type="title" idx="4294967295"/>
          </p:nvPr>
        </p:nvSpPr>
        <p:spPr>
          <a:xfrm>
            <a:off x="457200" y="0"/>
            <a:ext cx="8229600" cy="1143000"/>
          </a:xfrm>
        </p:spPr>
        <p:txBody>
          <a:bodyPr/>
          <a:lstStyle/>
          <a:p>
            <a:pPr eaLnBrk="1" hangingPunct="1"/>
            <a:r>
              <a:rPr lang="pl-PL" altLang="it-IT" sz="3600">
                <a:solidFill>
                  <a:schemeClr val="accent2"/>
                </a:solidFill>
              </a:rPr>
              <a:t>Arystoteles: I prawo Newtona </a:t>
            </a:r>
            <a:endParaRPr lang="en-AU" altLang="it-IT" sz="3600">
              <a:solidFill>
                <a:schemeClr val="accent2"/>
              </a:solidFill>
            </a:endParaRPr>
          </a:p>
        </p:txBody>
      </p:sp>
      <p:sp>
        <p:nvSpPr>
          <p:cNvPr id="29699" name="Rectangle 3">
            <a:extLst>
              <a:ext uri="{FF2B5EF4-FFF2-40B4-BE49-F238E27FC236}">
                <a16:creationId xmlns:a16="http://schemas.microsoft.com/office/drawing/2014/main" id="{63B6A1DE-2451-F9C2-3A59-DEC4AA8063D2}"/>
              </a:ext>
            </a:extLst>
          </p:cNvPr>
          <p:cNvSpPr>
            <a:spLocks noGrp="1" noChangeArrowheads="1"/>
          </p:cNvSpPr>
          <p:nvPr>
            <p:ph type="body" sz="half" idx="4294967295"/>
          </p:nvPr>
        </p:nvSpPr>
        <p:spPr>
          <a:xfrm>
            <a:off x="323850" y="839788"/>
            <a:ext cx="8820150" cy="2476500"/>
          </a:xfrm>
        </p:spPr>
        <p:txBody>
          <a:bodyPr/>
          <a:lstStyle/>
          <a:p>
            <a:pPr eaLnBrk="1" hangingPunct="1">
              <a:lnSpc>
                <a:spcPct val="90000"/>
              </a:lnSpc>
            </a:pPr>
            <a:r>
              <a:rPr lang="pl-PL" altLang="it-IT" sz="2100" dirty="0"/>
              <a:t>„Nikt też nie potrafi wyjaśnić, wskutek czego ciało wprawione w ruch gdzieś się musi zatrzymać; dlaczego zatrzyma się w tym niż innym miejscu. A zatem ciało albo się będzie znajdować w spoczynku, albo się będzie poruszać w </a:t>
            </a:r>
            <a:r>
              <a:rPr lang="pl-PL" altLang="it-IT" sz="2100" i="1" dirty="0"/>
              <a:t>nieskończoność</a:t>
            </a:r>
            <a:r>
              <a:rPr lang="pl-PL" altLang="it-IT" sz="2100" dirty="0"/>
              <a:t>, jeżeli tylko nie stanie mu na drodze jakieś inne silniejsze ciało. (</a:t>
            </a:r>
            <a:r>
              <a:rPr lang="pl-PL" altLang="it-IT" sz="2100" i="1" dirty="0"/>
              <a:t>Fizyka</a:t>
            </a:r>
            <a:r>
              <a:rPr lang="pl-PL" altLang="it-IT" sz="2100" dirty="0"/>
              <a:t>, 215a)</a:t>
            </a:r>
          </a:p>
          <a:p>
            <a:pPr eaLnBrk="1" hangingPunct="1">
              <a:lnSpc>
                <a:spcPct val="90000"/>
              </a:lnSpc>
              <a:buFontTx/>
              <a:buNone/>
            </a:pPr>
            <a:r>
              <a:rPr lang="pl-PL" altLang="it-IT" sz="2100" dirty="0"/>
              <a:t>Jan Buridan, rektor Uniwersytetu Paryskiego, ok. roku 1350 sformułował pojęcie </a:t>
            </a:r>
            <a:r>
              <a:rPr lang="pl-PL" altLang="it-IT" sz="2100" i="1" dirty="0"/>
              <a:t>impetu</a:t>
            </a:r>
            <a:r>
              <a:rPr lang="pl-PL" altLang="it-IT" sz="2100" dirty="0"/>
              <a:t>, dziś powiedzielibyśmy </a:t>
            </a:r>
            <a:r>
              <a:rPr lang="pl-PL" altLang="it-IT" sz="2100" i="1" dirty="0"/>
              <a:t>bezwładności,</a:t>
            </a:r>
            <a:r>
              <a:rPr lang="pl-PL" altLang="it-IT" sz="2100" dirty="0"/>
              <a:t> a jeszcze dokładniej: zasadę zachowania pędu. </a:t>
            </a:r>
            <a:endParaRPr lang="en-AU" altLang="it-IT" sz="2100" dirty="0"/>
          </a:p>
        </p:txBody>
      </p:sp>
      <p:pic>
        <p:nvPicPr>
          <p:cNvPr id="2" name="film1">
            <a:hlinkClick r:id="" action="ppaction://media"/>
            <a:extLst>
              <a:ext uri="{FF2B5EF4-FFF2-40B4-BE49-F238E27FC236}">
                <a16:creationId xmlns:a16="http://schemas.microsoft.com/office/drawing/2014/main" id="{E6F0C1DE-E42C-9CF6-C72B-C9A42BD8B26B}"/>
              </a:ext>
            </a:extLst>
          </p:cNvPr>
          <p:cNvPicPr>
            <a:picLocks noRot="1" noChangeAspect="1"/>
          </p:cNvPicPr>
          <p:nvPr>
            <a:videoFile r:link="rId1"/>
          </p:nvPr>
        </p:nvPicPr>
        <p:blipFill>
          <a:blip r:embed="rId4"/>
          <a:stretch>
            <a:fillRect/>
          </a:stretch>
        </p:blipFill>
        <p:spPr>
          <a:xfrm>
            <a:off x="323850" y="3434319"/>
            <a:ext cx="4309723" cy="2727407"/>
          </a:xfrm>
          <a:prstGeom prst="rect">
            <a:avLst/>
          </a:prstGeom>
        </p:spPr>
      </p:pic>
      <p:pic>
        <p:nvPicPr>
          <p:cNvPr id="3" name="film2">
            <a:hlinkClick r:id="" action="ppaction://media"/>
            <a:extLst>
              <a:ext uri="{FF2B5EF4-FFF2-40B4-BE49-F238E27FC236}">
                <a16:creationId xmlns:a16="http://schemas.microsoft.com/office/drawing/2014/main" id="{8514794C-E963-AE99-857F-35BB797F0194}"/>
              </a:ext>
            </a:extLst>
          </p:cNvPr>
          <p:cNvPicPr>
            <a:picLocks noRot="1" noChangeAspect="1"/>
          </p:cNvPicPr>
          <p:nvPr>
            <a:videoFile r:link="rId2"/>
          </p:nvPr>
        </p:nvPicPr>
        <p:blipFill>
          <a:blip r:embed="rId5"/>
          <a:stretch>
            <a:fillRect/>
          </a:stretch>
        </p:blipFill>
        <p:spPr>
          <a:xfrm>
            <a:off x="4780389" y="3420849"/>
            <a:ext cx="4129980" cy="27408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895"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058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video>
              <p:cMediaNode vol="80000">
                <p:cTn id="17" fill="hold" display="0">
                  <p:stCondLst>
                    <p:cond delay="indefinite"/>
                  </p:stCondLst>
                </p:cTn>
                <p:tgtEl>
                  <p:spTgt spid="3"/>
                </p:tgtEl>
              </p:cMediaNode>
            </p:video>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ytuł 1">
            <a:extLst>
              <a:ext uri="{FF2B5EF4-FFF2-40B4-BE49-F238E27FC236}">
                <a16:creationId xmlns:a16="http://schemas.microsoft.com/office/drawing/2014/main" id="{D7EEEADC-7FF5-D5D4-5871-BC40EB41110D}"/>
              </a:ext>
            </a:extLst>
          </p:cNvPr>
          <p:cNvSpPr>
            <a:spLocks noGrp="1" noChangeArrowheads="1"/>
          </p:cNvSpPr>
          <p:nvPr>
            <p:ph type="title"/>
          </p:nvPr>
        </p:nvSpPr>
        <p:spPr/>
        <p:txBody>
          <a:bodyPr/>
          <a:lstStyle/>
          <a:p>
            <a:pPr eaLnBrk="1" hangingPunct="1"/>
            <a:r>
              <a:rPr lang="pl-PL" altLang="it-IT" sz="4000">
                <a:solidFill>
                  <a:schemeClr val="accent2"/>
                </a:solidFill>
              </a:rPr>
              <a:t>Co to jest fizyka?</a:t>
            </a:r>
            <a:br>
              <a:rPr lang="pl-PL" altLang="it-IT" sz="4000">
                <a:solidFill>
                  <a:schemeClr val="accent2"/>
                </a:solidFill>
              </a:rPr>
            </a:br>
            <a:endParaRPr lang="pl-PL" altLang="it-IT" sz="2400">
              <a:solidFill>
                <a:schemeClr val="accent2"/>
              </a:solidFill>
            </a:endParaRPr>
          </a:p>
        </p:txBody>
      </p:sp>
      <p:pic>
        <p:nvPicPr>
          <p:cNvPr id="30723" name="Symbol zastępczy zawartości 3">
            <a:extLst>
              <a:ext uri="{FF2B5EF4-FFF2-40B4-BE49-F238E27FC236}">
                <a16:creationId xmlns:a16="http://schemas.microsoft.com/office/drawing/2014/main" id="{9F1A54DA-66C2-0132-2190-A6525E6988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038" y="1557338"/>
            <a:ext cx="9245601" cy="4746625"/>
          </a:xfrm>
        </p:spPr>
      </p:pic>
      <p:sp>
        <p:nvSpPr>
          <p:cNvPr id="30724" name="pole tekstowe 4">
            <a:extLst>
              <a:ext uri="{FF2B5EF4-FFF2-40B4-BE49-F238E27FC236}">
                <a16:creationId xmlns:a16="http://schemas.microsoft.com/office/drawing/2014/main" id="{FE7F0537-D849-0999-D0B7-566594AC6104}"/>
              </a:ext>
            </a:extLst>
          </p:cNvPr>
          <p:cNvSpPr txBox="1">
            <a:spLocks noChangeArrowheads="1"/>
          </p:cNvSpPr>
          <p:nvPr/>
        </p:nvSpPr>
        <p:spPr bwMode="auto">
          <a:xfrm>
            <a:off x="1763688" y="6303963"/>
            <a:ext cx="61214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dirty="0"/>
              <a:t>GK, na stronie http://dydaktyka.fizyka.umk.pl/zabawki/</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3C4D4DD-BCFF-46F8-B607-CDF1393F6C87}"/>
              </a:ext>
            </a:extLst>
          </p:cNvPr>
          <p:cNvSpPr>
            <a:spLocks noGrp="1" noChangeArrowheads="1"/>
          </p:cNvSpPr>
          <p:nvPr>
            <p:ph type="title"/>
          </p:nvPr>
        </p:nvSpPr>
        <p:spPr>
          <a:xfrm>
            <a:off x="201613" y="61913"/>
            <a:ext cx="8229600" cy="1143000"/>
          </a:xfrm>
        </p:spPr>
        <p:txBody>
          <a:bodyPr/>
          <a:lstStyle/>
          <a:p>
            <a:r>
              <a:rPr lang="pl-PL" altLang="it-IT" sz="3600" dirty="0"/>
              <a:t>„Trzy dusze u Arystotelesa”*</a:t>
            </a:r>
            <a:r>
              <a:rPr lang="en-AU" altLang="it-IT" sz="3600" dirty="0"/>
              <a:t> </a:t>
            </a:r>
          </a:p>
        </p:txBody>
      </p:sp>
      <p:sp>
        <p:nvSpPr>
          <p:cNvPr id="31747" name="Rectangle 3">
            <a:extLst>
              <a:ext uri="{FF2B5EF4-FFF2-40B4-BE49-F238E27FC236}">
                <a16:creationId xmlns:a16="http://schemas.microsoft.com/office/drawing/2014/main" id="{B67D43CC-9AA1-EE05-B9CF-7BD33729C24B}"/>
              </a:ext>
            </a:extLst>
          </p:cNvPr>
          <p:cNvSpPr>
            <a:spLocks noGrp="1" noChangeArrowheads="1"/>
          </p:cNvSpPr>
          <p:nvPr>
            <p:ph type="body" idx="1"/>
          </p:nvPr>
        </p:nvSpPr>
        <p:spPr>
          <a:xfrm>
            <a:off x="0" y="942975"/>
            <a:ext cx="8723313" cy="5257800"/>
          </a:xfrm>
        </p:spPr>
        <p:txBody>
          <a:bodyPr/>
          <a:lstStyle/>
          <a:p>
            <a:r>
              <a:rPr lang="pl-PL" altLang="it-IT" sz="1900" dirty="0"/>
              <a:t>„Umysł jest centralnym elementem naszego życia. Działanie umysłu – świadomego i nieświadomego, wolnego i niewolnego, w percepcji, w działaniu i myśleniu, w uczuciu, emocjach, refleksji i pamięci oraz we wszystkich innych jego cechach – jest nie tyle aspektem naszego życia, ile w pewnym sensie jest naszym życiem.
Istnieje ogromna różnica między tym, w co wierzą ludzie, a tym, w co wierzą profesjonalni eksperci. Przypuszczam, że większość ludzi i świat zachodni akceptuje dziś jakąś formę dualizmu. Wierzą, że mają zarówno umysł, czyli duszę, jak i ciało. Słyszałem nawet, jak niektórzy ludzie mówili mi, że składa się z trzech części – ciała, umysłu i duszy. Ale zdecydowanie nie jest to pogląd specjalistów w dziedzinie filozofii, psychologii, </a:t>
            </a:r>
            <a:r>
              <a:rPr lang="pl-PL" altLang="it-IT" sz="1900" dirty="0" err="1"/>
              <a:t>kognitywistyki</a:t>
            </a:r>
            <a:r>
              <a:rPr lang="pl-PL" altLang="it-IT" sz="1900" dirty="0"/>
              <a:t>, neurobiologii czy sztucznej inteligencji. Prawie bez wyjątku profesjonalni eksperci w tej dziedzinie akceptują jakąś wersję materializmu.</a:t>
            </a:r>
          </a:p>
          <a:p>
            <a:r>
              <a:rPr lang="pl-PL" altLang="it-IT" sz="1900" dirty="0"/>
              <a:t>nawiasem mówiąc, cały ten żargon dotyczący substancji i istoty pochodzi od Arystotelesa" </a:t>
            </a:r>
          </a:p>
          <a:p>
            <a:endParaRPr lang="pl-PL" altLang="it-IT" sz="2000" dirty="0"/>
          </a:p>
          <a:p>
            <a:pPr marL="0" indent="0">
              <a:buNone/>
            </a:pPr>
            <a:r>
              <a:rPr lang="pl-PL" altLang="it-IT" sz="1900" dirty="0"/>
              <a:t>*G. Karwasz, </a:t>
            </a:r>
            <a:r>
              <a:rPr lang="pl-PL" altLang="it-IT" sz="1900" i="1" dirty="0" err="1"/>
              <a:t>Aristotle’s</a:t>
            </a:r>
            <a:r>
              <a:rPr lang="pl-PL" altLang="it-IT" sz="1900" i="1" dirty="0"/>
              <a:t> Three </a:t>
            </a:r>
            <a:r>
              <a:rPr lang="pl-PL" altLang="it-IT" sz="1900" i="1" dirty="0" err="1"/>
              <a:t>Souls</a:t>
            </a:r>
            <a:r>
              <a:rPr lang="pl-PL" altLang="it-IT" sz="1900" i="1" dirty="0"/>
              <a:t> in Modern Science. Re-</a:t>
            </a:r>
            <a:r>
              <a:rPr lang="pl-PL" altLang="it-IT" sz="1900" i="1" dirty="0" err="1"/>
              <a:t>reading</a:t>
            </a:r>
            <a:r>
              <a:rPr lang="pl-PL" altLang="it-IT" sz="1900" i="1" dirty="0"/>
              <a:t> De </a:t>
            </a:r>
            <a:r>
              <a:rPr lang="pl-PL" altLang="it-IT" sz="1900" i="1" dirty="0" err="1"/>
              <a:t>Anima</a:t>
            </a:r>
            <a:r>
              <a:rPr lang="pl-PL" altLang="it-IT" sz="1900" i="1" dirty="0"/>
              <a:t>, </a:t>
            </a:r>
            <a:r>
              <a:rPr lang="pl-PL" altLang="it-IT" sz="1900" dirty="0" err="1"/>
              <a:t>Cauriensia</a:t>
            </a:r>
            <a:r>
              <a:rPr lang="pl-PL" altLang="it-IT" sz="1900" dirty="0"/>
              <a:t>, 13 (2018) 429-458</a:t>
            </a:r>
          </a:p>
        </p:txBody>
      </p:sp>
      <p:sp>
        <p:nvSpPr>
          <p:cNvPr id="31748" name="Text Box 4">
            <a:extLst>
              <a:ext uri="{FF2B5EF4-FFF2-40B4-BE49-F238E27FC236}">
                <a16:creationId xmlns:a16="http://schemas.microsoft.com/office/drawing/2014/main" id="{A4D7BA22-2340-F7E9-113F-B9A8F4DEE04E}"/>
              </a:ext>
            </a:extLst>
          </p:cNvPr>
          <p:cNvSpPr txBox="1">
            <a:spLocks noChangeArrowheads="1"/>
          </p:cNvSpPr>
          <p:nvPr/>
        </p:nvSpPr>
        <p:spPr bwMode="auto">
          <a:xfrm>
            <a:off x="4059503" y="5229200"/>
            <a:ext cx="43717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it-IT" sz="1200" dirty="0"/>
              <a:t>J.R. </a:t>
            </a:r>
            <a:r>
              <a:rPr lang="pl-PL" altLang="it-IT" sz="1200" dirty="0" err="1"/>
              <a:t>Searle</a:t>
            </a:r>
            <a:r>
              <a:rPr lang="pl-PL" altLang="it-IT" sz="1200" dirty="0"/>
              <a:t>, </a:t>
            </a:r>
            <a:r>
              <a:rPr lang="pl-PL" altLang="it-IT" sz="1200" dirty="0" err="1"/>
              <a:t>Mind</a:t>
            </a:r>
            <a:r>
              <a:rPr lang="pl-PL" altLang="it-IT" sz="1200" dirty="0"/>
              <a:t>: A </a:t>
            </a:r>
            <a:r>
              <a:rPr lang="pl-PL" altLang="it-IT" sz="1200" dirty="0" err="1"/>
              <a:t>Brief</a:t>
            </a:r>
            <a:r>
              <a:rPr lang="pl-PL" altLang="it-IT" sz="1200" dirty="0"/>
              <a:t> </a:t>
            </a:r>
            <a:r>
              <a:rPr lang="pl-PL" altLang="it-IT" sz="1200" dirty="0" err="1"/>
              <a:t>Introduction</a:t>
            </a:r>
            <a:r>
              <a:rPr lang="pl-PL" altLang="it-IT" sz="1200" dirty="0"/>
              <a:t>, Oxford, 2004</a:t>
            </a:r>
          </a:p>
          <a:p>
            <a:pPr>
              <a:spcBef>
                <a:spcPct val="0"/>
              </a:spcBef>
              <a:buFontTx/>
              <a:buNone/>
            </a:pPr>
            <a:r>
              <a:rPr lang="pl-PL" altLang="it-IT" sz="1200" b="1" dirty="0"/>
              <a:t> </a:t>
            </a:r>
            <a:r>
              <a:rPr lang="pl-PL" altLang="it-IT" sz="1200" dirty="0" err="1"/>
              <a:t>Chapter</a:t>
            </a:r>
            <a:r>
              <a:rPr lang="pl-PL" altLang="it-IT" sz="1200" dirty="0"/>
              <a:t> I https://books.google.pl/books?id=5G_iBwAAQBAJI</a:t>
            </a:r>
            <a:endParaRPr lang="en-AU" altLang="it-IT" sz="1200" dirty="0"/>
          </a:p>
        </p:txBody>
      </p:sp>
      <p:pic>
        <p:nvPicPr>
          <p:cNvPr id="31749" name="Picture 6" descr="Copertina anteriore">
            <a:extLst>
              <a:ext uri="{FF2B5EF4-FFF2-40B4-BE49-F238E27FC236}">
                <a16:creationId xmlns:a16="http://schemas.microsoft.com/office/drawing/2014/main" id="{968F8235-CD2E-6C0C-7E90-5F530EA1E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3063" y="139700"/>
            <a:ext cx="973137"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1EC4D-D6FE-72B4-FD13-741E941E2609}"/>
            </a:ext>
          </a:extLst>
        </p:cNvPr>
        <p:cNvGrpSpPr/>
        <p:nvPr/>
      </p:nvGrpSpPr>
      <p:grpSpPr>
        <a:xfrm>
          <a:off x="0" y="0"/>
          <a:ext cx="0" cy="0"/>
          <a:chOff x="0" y="0"/>
          <a:chExt cx="0" cy="0"/>
        </a:xfrm>
      </p:grpSpPr>
      <p:sp>
        <p:nvSpPr>
          <p:cNvPr id="33794" name="Rectangle 2">
            <a:extLst>
              <a:ext uri="{FF2B5EF4-FFF2-40B4-BE49-F238E27FC236}">
                <a16:creationId xmlns:a16="http://schemas.microsoft.com/office/drawing/2014/main" id="{070230D1-50BF-34C8-27B7-67A8252E9094}"/>
              </a:ext>
            </a:extLst>
          </p:cNvPr>
          <p:cNvSpPr>
            <a:spLocks noGrp="1" noChangeArrowheads="1"/>
          </p:cNvSpPr>
          <p:nvPr>
            <p:ph type="title"/>
          </p:nvPr>
        </p:nvSpPr>
        <p:spPr>
          <a:xfrm>
            <a:off x="468313" y="-93663"/>
            <a:ext cx="8229600" cy="1143001"/>
          </a:xfrm>
        </p:spPr>
        <p:txBody>
          <a:bodyPr/>
          <a:lstStyle/>
          <a:p>
            <a:r>
              <a:rPr lang="en-AU" altLang="it-IT" sz="3600" dirty="0"/>
              <a:t>„</a:t>
            </a:r>
            <a:r>
              <a:rPr lang="pl-PL" altLang="it-IT" sz="3600" dirty="0"/>
              <a:t>Dusza to forma ciała”</a:t>
            </a:r>
            <a:endParaRPr lang="en-AU" altLang="it-IT" sz="3600" dirty="0"/>
          </a:p>
        </p:txBody>
      </p:sp>
      <p:sp>
        <p:nvSpPr>
          <p:cNvPr id="34819" name="Rectangle 3">
            <a:extLst>
              <a:ext uri="{FF2B5EF4-FFF2-40B4-BE49-F238E27FC236}">
                <a16:creationId xmlns:a16="http://schemas.microsoft.com/office/drawing/2014/main" id="{D460C2CA-3AA5-3F02-6A00-95BABF815773}"/>
              </a:ext>
            </a:extLst>
          </p:cNvPr>
          <p:cNvSpPr>
            <a:spLocks noGrp="1" noChangeArrowheads="1"/>
          </p:cNvSpPr>
          <p:nvPr>
            <p:ph type="body" idx="1"/>
          </p:nvPr>
        </p:nvSpPr>
        <p:spPr>
          <a:xfrm>
            <a:off x="179512" y="836712"/>
            <a:ext cx="9144000" cy="5661025"/>
          </a:xfrm>
        </p:spPr>
        <p:txBody>
          <a:bodyPr/>
          <a:lstStyle/>
          <a:p>
            <a:pPr marL="0" indent="0">
              <a:spcBef>
                <a:spcPts val="0"/>
              </a:spcBef>
              <a:spcAft>
                <a:spcPts val="600"/>
              </a:spcAft>
              <a:buNone/>
              <a:defRPr/>
            </a:pPr>
            <a:r>
              <a:rPr lang="pl-PL" sz="2000" b="1" dirty="0"/>
              <a:t>Księga II, Rozdział 1 Pierwsza definicja duszy</a:t>
            </a:r>
          </a:p>
          <a:p>
            <a:pPr>
              <a:spcBef>
                <a:spcPts val="0"/>
              </a:spcBef>
              <a:spcAft>
                <a:spcPts val="600"/>
              </a:spcAft>
              <a:defRPr/>
            </a:pPr>
            <a:r>
              <a:rPr lang="pl-PL" sz="2000" dirty="0"/>
              <a:t>[Istnieje] pewien szczególny rodzaj bytu, który nazywamy substancją; jedną jej odmianą jest materia, która sama przez się nie stanowi rzeczy określonej; drugą jest forma i istota, dzięki której nazywamy [materię] taką a taką rzeczą</a:t>
            </a:r>
          </a:p>
          <a:p>
            <a:pPr>
              <a:spcBef>
                <a:spcPts val="0"/>
              </a:spcBef>
              <a:spcAft>
                <a:spcPts val="600"/>
              </a:spcAft>
              <a:defRPr/>
            </a:pPr>
            <a:r>
              <a:rPr lang="pl-PL" sz="2000" dirty="0"/>
              <a:t>Jeszcze inną jest to, co jest złożone z nich obydwu [czyli z materii i formy]. Materia jest możnością; forma jest aktem. Ten ostatni termin posiada dwa różne znaczenia: jedno odpowiada pojęciu „wiedza", drugie pojęciu „jej aktualizacja" [w konkretnym wypadku]</a:t>
            </a:r>
            <a:r>
              <a:rPr lang="pl-PL" altLang="it-IT" sz="2000" dirty="0"/>
              <a:t>”</a:t>
            </a:r>
          </a:p>
          <a:p>
            <a:pPr>
              <a:spcBef>
                <a:spcPts val="0"/>
              </a:spcBef>
              <a:spcAft>
                <a:spcPts val="600"/>
              </a:spcAft>
              <a:defRPr/>
            </a:pPr>
            <a:r>
              <a:rPr lang="pl-PL" altLang="it-IT" sz="2000" dirty="0"/>
              <a:t>Z tego znów widać, że dusza musi być substancją rozumianą jako „forma ciała naturalnego posiadającego w możności życie” [w sobie zdolność do życia]. Ale  substancją [ta] jest aktem; konsekwentnie [dusza] jest aktem takiego właśnie ciała. (412a 15) </a:t>
            </a:r>
          </a:p>
          <a:p>
            <a:pPr>
              <a:spcBef>
                <a:spcPts val="0"/>
              </a:spcBef>
              <a:spcAft>
                <a:spcPts val="600"/>
              </a:spcAft>
              <a:defRPr/>
            </a:pPr>
            <a:r>
              <a:rPr lang="pl-PL" sz="2000" dirty="0"/>
              <a:t>Toteż nie ma uzasadnienia pytanie: czy dusza i ciało stanowią coś jednego, jak [nie ma sensu pytać], czy wosk i odcisk na nim</a:t>
            </a:r>
            <a:endParaRPr lang="pl-PL" altLang="it-IT" sz="2000" dirty="0"/>
          </a:p>
          <a:p>
            <a:pPr marL="0" indent="0">
              <a:lnSpc>
                <a:spcPct val="95000"/>
              </a:lnSpc>
              <a:buFontTx/>
              <a:buNone/>
              <a:defRPr/>
            </a:pPr>
            <a:r>
              <a:rPr lang="en-AU" altLang="it-IT" sz="1900" dirty="0"/>
              <a:t>(</a:t>
            </a:r>
            <a:r>
              <a:rPr lang="pl-PL" altLang="it-IT" sz="1900" i="1" dirty="0"/>
              <a:t>O duszy,</a:t>
            </a:r>
            <a:r>
              <a:rPr lang="pl-PL" altLang="it-IT" sz="1900" dirty="0"/>
              <a:t> </a:t>
            </a:r>
            <a:r>
              <a:rPr lang="en-AU" altLang="it-IT" sz="1900" dirty="0"/>
              <a:t>415b</a:t>
            </a:r>
            <a:r>
              <a:rPr lang="pl-PL" altLang="it-IT" sz="1900" dirty="0"/>
              <a:t> </a:t>
            </a:r>
            <a:r>
              <a:rPr lang="en-AU" altLang="it-IT" sz="1900" dirty="0"/>
              <a:t>3-6</a:t>
            </a:r>
            <a:r>
              <a:rPr lang="pl-PL" altLang="it-IT" sz="1900" dirty="0"/>
              <a:t>, tłum. Paweł Siwek, PWN 1992, str. 82</a:t>
            </a:r>
            <a:r>
              <a:rPr lang="en-AU" altLang="it-IT" sz="1900" dirty="0"/>
              <a:t>)</a:t>
            </a:r>
          </a:p>
          <a:p>
            <a:pPr>
              <a:lnSpc>
                <a:spcPct val="80000"/>
              </a:lnSpc>
              <a:defRPr/>
            </a:pPr>
            <a:endParaRPr lang="en-AU" altLang="it-IT" sz="1900" dirty="0"/>
          </a:p>
        </p:txBody>
      </p:sp>
    </p:spTree>
    <p:extLst>
      <p:ext uri="{BB962C8B-B14F-4D97-AF65-F5344CB8AC3E}">
        <p14:creationId xmlns:p14="http://schemas.microsoft.com/office/powerpoint/2010/main" val="3324628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562F05D1-10D9-C3AC-B842-E783F5E1C7C6}"/>
              </a:ext>
            </a:extLst>
          </p:cNvPr>
          <p:cNvSpPr>
            <a:spLocks noGrp="1" noChangeArrowheads="1"/>
          </p:cNvSpPr>
          <p:nvPr>
            <p:ph type="title"/>
          </p:nvPr>
        </p:nvSpPr>
        <p:spPr>
          <a:xfrm>
            <a:off x="468313" y="-93663"/>
            <a:ext cx="8229600" cy="1143001"/>
          </a:xfrm>
        </p:spPr>
        <p:txBody>
          <a:bodyPr/>
          <a:lstStyle/>
          <a:p>
            <a:r>
              <a:rPr lang="en-AU" altLang="it-IT" sz="3600"/>
              <a:t>„</a:t>
            </a:r>
            <a:r>
              <a:rPr lang="pl-PL" altLang="it-IT" sz="3600"/>
              <a:t>Dusza to</a:t>
            </a:r>
            <a:r>
              <a:rPr lang="en-AU" altLang="it-IT" sz="3600"/>
              <a:t>...”</a:t>
            </a:r>
          </a:p>
        </p:txBody>
      </p:sp>
      <p:sp>
        <p:nvSpPr>
          <p:cNvPr id="34819" name="Rectangle 3">
            <a:extLst>
              <a:ext uri="{FF2B5EF4-FFF2-40B4-BE49-F238E27FC236}">
                <a16:creationId xmlns:a16="http://schemas.microsoft.com/office/drawing/2014/main" id="{0112BAFC-6243-4444-B256-1C3352964CEC}"/>
              </a:ext>
            </a:extLst>
          </p:cNvPr>
          <p:cNvSpPr>
            <a:spLocks noGrp="1" noChangeArrowheads="1"/>
          </p:cNvSpPr>
          <p:nvPr>
            <p:ph type="body" idx="1"/>
          </p:nvPr>
        </p:nvSpPr>
        <p:spPr>
          <a:xfrm>
            <a:off x="0" y="814388"/>
            <a:ext cx="9144000" cy="5661025"/>
          </a:xfrm>
        </p:spPr>
        <p:txBody>
          <a:bodyPr/>
          <a:lstStyle/>
          <a:p>
            <a:pPr>
              <a:spcBef>
                <a:spcPts val="0"/>
              </a:spcBef>
              <a:spcAft>
                <a:spcPts val="600"/>
              </a:spcAft>
              <a:defRPr/>
            </a:pPr>
            <a:r>
              <a:rPr lang="pl-PL" altLang="it-IT" sz="2000" dirty="0"/>
              <a:t>Wobec tego daliśmy już ogólną odpowiedź na pytanie: czym jest dusza. Jest mianowicie substancją w znaczeniu formy, która decyduje o istocie określonego ciała. (412b 21)</a:t>
            </a:r>
          </a:p>
          <a:p>
            <a:pPr>
              <a:spcBef>
                <a:spcPts val="0"/>
              </a:spcBef>
              <a:spcAft>
                <a:spcPts val="600"/>
              </a:spcAft>
              <a:defRPr/>
            </a:pPr>
            <a:r>
              <a:rPr lang="pl-PL" sz="2000" dirty="0">
                <a:solidFill>
                  <a:schemeClr val="tx2">
                    <a:lumMod val="75000"/>
                    <a:lumOff val="25000"/>
                  </a:schemeClr>
                </a:solidFill>
              </a:rPr>
              <a:t>Z tego znów widać, że dusza musi być substancją rozumianą jako „forma ciała naturalnego posiadającego w możności życie" . Ale substancja [ta] jest aktem; konsekwentnie [dusza] jest aktem takiego właśnie ciała. * </a:t>
            </a:r>
            <a:r>
              <a:rPr lang="pl-PL" altLang="it-IT" sz="2000" dirty="0"/>
              <a:t>
Dusza jest „przyczyną” i „zasadą” żywego ciała. Ale te terminy mają liczne znaczenia. Podobnie i dusza jest przyczyną w trzech znaczeniach, które wyróżniliśmy; jest bowiem dla ciał nią obdarzonych przyczyną i źródłem ruchu, celem i istotą. To, że jest istotą, jest jasne. Dla wszystkich bowiem rzeczy przyczyną istnienia jest istota; otóż istnieć znaczy dla jestestw żywych to samo, co żyć; lecz przyczyną i zasadą życia jest dusza. […]</a:t>
            </a:r>
            <a:r>
              <a:rPr lang="pl-PL" altLang="it-IT" sz="2000" dirty="0">
                <a:solidFill>
                  <a:schemeClr val="accent2"/>
                </a:solidFill>
              </a:rPr>
              <a:t> </a:t>
            </a:r>
            <a:r>
              <a:rPr lang="pl-PL" altLang="it-IT" sz="2000" dirty="0"/>
              <a:t>
Jest oczywiste również, dusza jest [dla ciała żywego] także przyczyną celową. Jak bowiem rozum działa dla „czegoś”, tak samo postępuje i natura; i to właśnie „coś” stanowi cel […] ”</a:t>
            </a:r>
          </a:p>
          <a:p>
            <a:pPr marL="0" indent="0">
              <a:lnSpc>
                <a:spcPct val="95000"/>
              </a:lnSpc>
              <a:buFontTx/>
              <a:buNone/>
              <a:defRPr/>
            </a:pPr>
            <a:r>
              <a:rPr lang="en-AU" altLang="it-IT" sz="1800" dirty="0"/>
              <a:t>(</a:t>
            </a:r>
            <a:r>
              <a:rPr lang="pl-PL" altLang="it-IT" sz="1800" i="1" dirty="0"/>
              <a:t>O duszy,</a:t>
            </a:r>
            <a:r>
              <a:rPr lang="pl-PL" altLang="it-IT" sz="1800" dirty="0"/>
              <a:t> </a:t>
            </a:r>
            <a:r>
              <a:rPr lang="en-AU" altLang="it-IT" sz="1800" dirty="0"/>
              <a:t>415b</a:t>
            </a:r>
            <a:r>
              <a:rPr lang="pl-PL" altLang="it-IT" sz="1800" dirty="0"/>
              <a:t> </a:t>
            </a:r>
            <a:r>
              <a:rPr lang="en-AU" altLang="it-IT" sz="1800" dirty="0"/>
              <a:t>3-6</a:t>
            </a:r>
            <a:r>
              <a:rPr lang="pl-PL" altLang="it-IT" sz="1800" dirty="0"/>
              <a:t>, tłum. Paweł Siwek, PWN 1992, str. 82</a:t>
            </a:r>
            <a:r>
              <a:rPr lang="en-AU" altLang="it-IT" sz="1800" dirty="0"/>
              <a:t>)</a:t>
            </a:r>
            <a:endParaRPr lang="pl-PL" altLang="it-IT" sz="1800" dirty="0"/>
          </a:p>
          <a:p>
            <a:pPr marL="0" indent="0">
              <a:lnSpc>
                <a:spcPct val="95000"/>
              </a:lnSpc>
              <a:buFontTx/>
              <a:buNone/>
              <a:defRPr/>
            </a:pPr>
            <a:r>
              <a:rPr lang="pl-PL" altLang="it-IT" sz="1800" dirty="0"/>
              <a:t>* http://biblioteka.kijowski.pl/arystoteles/dusza.pdf</a:t>
            </a:r>
          </a:p>
          <a:p>
            <a:pPr marL="0" indent="0">
              <a:lnSpc>
                <a:spcPct val="95000"/>
              </a:lnSpc>
              <a:buFontTx/>
              <a:buNone/>
              <a:defRPr/>
            </a:pPr>
            <a:r>
              <a:rPr lang="pl-PL" altLang="it-IT" sz="1900" dirty="0"/>
              <a:t>* </a:t>
            </a:r>
            <a:endParaRPr lang="en-AU" altLang="it-IT" sz="1900" dirty="0"/>
          </a:p>
          <a:p>
            <a:pPr>
              <a:lnSpc>
                <a:spcPct val="80000"/>
              </a:lnSpc>
              <a:defRPr/>
            </a:pPr>
            <a:endParaRPr lang="en-AU" altLang="it-IT" sz="19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D4546637-42F3-3339-E425-C420BF6F9875}"/>
              </a:ext>
            </a:extLst>
          </p:cNvPr>
          <p:cNvSpPr>
            <a:spLocks noGrp="1" noChangeArrowheads="1"/>
          </p:cNvSpPr>
          <p:nvPr>
            <p:ph type="title"/>
          </p:nvPr>
        </p:nvSpPr>
        <p:spPr>
          <a:xfrm>
            <a:off x="468313" y="-92075"/>
            <a:ext cx="8229600" cy="1143000"/>
          </a:xfrm>
        </p:spPr>
        <p:txBody>
          <a:bodyPr/>
          <a:lstStyle/>
          <a:p>
            <a:r>
              <a:rPr lang="en-AU" altLang="it-IT" sz="3600"/>
              <a:t>T</a:t>
            </a:r>
            <a:r>
              <a:rPr lang="pl-PL" altLang="it-IT" sz="3600"/>
              <a:t>rzy dusze u Arystotelesa</a:t>
            </a:r>
            <a:endParaRPr lang="en-AU" altLang="it-IT" sz="3600"/>
          </a:p>
        </p:txBody>
      </p:sp>
      <p:sp>
        <p:nvSpPr>
          <p:cNvPr id="35843" name="Text Box 3">
            <a:extLst>
              <a:ext uri="{FF2B5EF4-FFF2-40B4-BE49-F238E27FC236}">
                <a16:creationId xmlns:a16="http://schemas.microsoft.com/office/drawing/2014/main" id="{595DE719-9459-C534-2AD1-1E9F6E943A99}"/>
              </a:ext>
            </a:extLst>
          </p:cNvPr>
          <p:cNvSpPr>
            <a:spLocks noGrp="1" noChangeArrowheads="1"/>
          </p:cNvSpPr>
          <p:nvPr>
            <p:ph type="body" idx="1"/>
          </p:nvPr>
        </p:nvSpPr>
        <p:spPr>
          <a:xfrm>
            <a:off x="0" y="944563"/>
            <a:ext cx="9144000" cy="6408737"/>
          </a:xfrm>
          <a:noFill/>
        </p:spPr>
        <p:txBody>
          <a:bodyPr/>
          <a:lstStyle/>
          <a:p>
            <a:pPr>
              <a:spcBef>
                <a:spcPct val="0"/>
              </a:spcBef>
              <a:spcAft>
                <a:spcPts val="1200"/>
              </a:spcAft>
            </a:pPr>
            <a:r>
              <a:rPr lang="pl-PL" altLang="it-IT" sz="2000" dirty="0"/>
              <a:t>„Co się tyczy władz duszy wyżej wzmiankowanych, to jedne jestestwa posiadają je wszystkie, inne tylko niektóre z nich, inne wreszcie jedną jedyną. Władze rzeczone dotyczą odżywiania, wrażeń zmysłowych, pożądania, poruszania z miejsca na miejsce, rozumowania. Roślinom przysługuje tylko zdolność odżywiania się: inne jestestwa posiadają oprócz niej jeszcze władzę zmysłową (a jeżeli władzę zmysłową to i władzę pożądającą – bo zarówno pożądliwość, jak gniew i wola są [formami] pożądania). (414b, 1)</a:t>
            </a:r>
          </a:p>
          <a:p>
            <a:pPr>
              <a:spcBef>
                <a:spcPct val="0"/>
              </a:spcBef>
              <a:spcAft>
                <a:spcPts val="1200"/>
              </a:spcAft>
            </a:pPr>
            <a:r>
              <a:rPr lang="pl-PL" altLang="it-IT" sz="2000" dirty="0"/>
              <a:t>Niektóre zwierzęta posiadają ponadto władzę poruszania się, a jeszcze inne władzę myślenia i rozum, na przykład ludzie, i jeśli istnieje jakieś inne jestestwo podobne do nich lub od nich wyższe.” {anioły?}  (414b, 20)</a:t>
            </a:r>
          </a:p>
          <a:p>
            <a:pPr>
              <a:spcBef>
                <a:spcPct val="0"/>
              </a:spcBef>
              <a:spcAft>
                <a:spcPts val="1200"/>
              </a:spcAft>
            </a:pPr>
            <a:r>
              <a:rPr lang="pl-PL" altLang="it-IT" sz="2000" dirty="0"/>
              <a:t>Ale dusza jest właśnie tym, dzięki czemu przede wszystkim żyjemy, spostrzegamy i myślimy. (414a, 30)
Ale mniemaniu towarzyszy wiara, ponieważ jest niemożliwe, aby ten kto o ma o czymś mniemanie, nie wierzył w to, co mu się wydaje [prawdziwe]. Otóż żadne spośród zwierząt nie ma wiary, lecz wiele z nich posiada wyobraźnię. (</a:t>
            </a:r>
            <a:r>
              <a:rPr lang="pl-PL" altLang="it-IT" sz="2000" i="1" dirty="0"/>
              <a:t>O duszy</a:t>
            </a:r>
            <a:r>
              <a:rPr lang="pl-PL" altLang="it-IT" sz="2000" dirty="0"/>
              <a:t> 427a, 25, str. 121)</a:t>
            </a:r>
            <a:endParaRPr lang="en-AU" altLang="it-IT"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1">
            <a:extLst>
              <a:ext uri="{FF2B5EF4-FFF2-40B4-BE49-F238E27FC236}">
                <a16:creationId xmlns:a16="http://schemas.microsoft.com/office/drawing/2014/main" id="{DDE1D331-EE90-D3D9-2640-41F976FCC878}"/>
              </a:ext>
            </a:extLst>
          </p:cNvPr>
          <p:cNvSpPr>
            <a:spLocks noGrp="1" noChangeArrowheads="1"/>
          </p:cNvSpPr>
          <p:nvPr>
            <p:ph type="title"/>
          </p:nvPr>
        </p:nvSpPr>
        <p:spPr/>
        <p:txBody>
          <a:bodyPr/>
          <a:lstStyle/>
          <a:p>
            <a:r>
              <a:rPr lang="pl-PL" altLang="it-IT" sz="3600"/>
              <a:t>Arystoteles ze Stagiry (384-322 p.n.e.)</a:t>
            </a:r>
          </a:p>
        </p:txBody>
      </p:sp>
      <p:sp>
        <p:nvSpPr>
          <p:cNvPr id="3" name="Segnaposto contenuto 2">
            <a:extLst>
              <a:ext uri="{FF2B5EF4-FFF2-40B4-BE49-F238E27FC236}">
                <a16:creationId xmlns:a16="http://schemas.microsoft.com/office/drawing/2014/main" id="{D39D32F6-B112-48D5-51D1-DC817344F5FD}"/>
              </a:ext>
            </a:extLst>
          </p:cNvPr>
          <p:cNvSpPr>
            <a:spLocks noGrp="1"/>
          </p:cNvSpPr>
          <p:nvPr>
            <p:ph idx="1"/>
          </p:nvPr>
        </p:nvSpPr>
        <p:spPr>
          <a:xfrm>
            <a:off x="323850" y="1417638"/>
            <a:ext cx="8820150" cy="4525962"/>
          </a:xfrm>
        </p:spPr>
        <p:txBody>
          <a:bodyPr/>
          <a:lstStyle/>
          <a:p>
            <a:pPr>
              <a:defRPr/>
            </a:pPr>
            <a:r>
              <a:rPr lang="pl-PL" sz="2000" dirty="0"/>
              <a:t>Ojciec był lekarzem Filipa Macedońskiego</a:t>
            </a:r>
          </a:p>
          <a:p>
            <a:pPr>
              <a:defRPr/>
            </a:pPr>
            <a:r>
              <a:rPr lang="it-IT" sz="2000" dirty="0"/>
              <a:t>M</a:t>
            </a:r>
            <a:r>
              <a:rPr lang="pl-PL" sz="2000" dirty="0" err="1"/>
              <a:t>łody</a:t>
            </a:r>
            <a:r>
              <a:rPr lang="pl-PL" sz="2000" dirty="0"/>
              <a:t> Arystoteles nurkował, łowił ryby, patroszył je</a:t>
            </a:r>
          </a:p>
          <a:p>
            <a:pPr>
              <a:defRPr/>
            </a:pPr>
            <a:r>
              <a:rPr lang="pl-PL" sz="2000" dirty="0"/>
              <a:t>W 367 r. wstąpił do Akademii Platońskiej (do 347 r.)</a:t>
            </a:r>
          </a:p>
          <a:p>
            <a:pPr>
              <a:defRPr/>
            </a:pPr>
            <a:r>
              <a:rPr lang="pl-PL" sz="2000" dirty="0"/>
              <a:t>Założył własną szkołę</a:t>
            </a:r>
            <a:r>
              <a:rPr lang="pl-PL" sz="2000" i="1" dirty="0"/>
              <a:t> Liceum</a:t>
            </a:r>
            <a:r>
              <a:rPr lang="pl-PL" sz="2000" dirty="0"/>
              <a:t> (Likeion) – uczniowie i nauczyciele chodzili, stąd nazwa </a:t>
            </a:r>
            <a:r>
              <a:rPr lang="pl-PL" sz="2000" i="1" dirty="0"/>
              <a:t>perypatetycy </a:t>
            </a:r>
            <a:r>
              <a:rPr lang="pl-PL" sz="2000" dirty="0"/>
              <a:t> </a:t>
            </a:r>
          </a:p>
          <a:p>
            <a:pPr>
              <a:defRPr/>
            </a:pPr>
            <a:r>
              <a:rPr lang="pl-PL" sz="2000" dirty="0"/>
              <a:t>343-340 był wychowawcą Aleksandra Wielkiego („to był mój największy błąd w życiu”)</a:t>
            </a:r>
          </a:p>
          <a:p>
            <a:pPr>
              <a:defRPr/>
            </a:pPr>
            <a:r>
              <a:rPr lang="pl-PL" sz="2000" dirty="0"/>
              <a:t>Wrócił do Aten, ale w 323, po śmierci Aleksandra musiał je opuścić </a:t>
            </a:r>
          </a:p>
          <a:p>
            <a:pPr>
              <a:defRPr/>
            </a:pPr>
            <a:r>
              <a:rPr lang="pl-PL" sz="2000" dirty="0"/>
              <a:t>Wrócił do posiadłości swojej matki, ale wkrótce zmarł na chorobę żołądka</a:t>
            </a:r>
          </a:p>
          <a:p>
            <a:pPr marL="0" indent="0">
              <a:buFontTx/>
              <a:buNone/>
              <a:defRPr/>
            </a:pPr>
            <a:endParaRPr lang="pl-PL" sz="2000" dirty="0"/>
          </a:p>
          <a:p>
            <a:pPr marL="0" indent="0">
              <a:buFontTx/>
              <a:buNone/>
              <a:defRPr/>
            </a:pPr>
            <a:r>
              <a:rPr lang="pl-PL" sz="2000" dirty="0"/>
              <a:t>1. Pisma logiczne: </a:t>
            </a:r>
            <a:r>
              <a:rPr lang="pl-PL" sz="2000" i="1" dirty="0"/>
              <a:t>Kategorie, Hermeneutyka</a:t>
            </a:r>
            <a:r>
              <a:rPr lang="it-IT" sz="2000" i="1" dirty="0"/>
              <a:t> </a:t>
            </a:r>
            <a:r>
              <a:rPr lang="it-IT" sz="2000" dirty="0"/>
              <a:t>[</a:t>
            </a:r>
            <a:r>
              <a:rPr lang="pl-PL" sz="2000" dirty="0"/>
              <a:t>zob. H-G. </a:t>
            </a:r>
            <a:r>
              <a:rPr lang="it-IT" sz="2000" dirty="0" err="1"/>
              <a:t>Gadamer</a:t>
            </a:r>
            <a:r>
              <a:rPr lang="it-IT" sz="2000" dirty="0"/>
              <a:t>]</a:t>
            </a:r>
            <a:r>
              <a:rPr lang="pl-PL" sz="2000" i="1" dirty="0"/>
              <a:t>, Analityki</a:t>
            </a:r>
          </a:p>
          <a:p>
            <a:pPr marL="0" indent="0">
              <a:buFontTx/>
              <a:buNone/>
              <a:defRPr/>
            </a:pPr>
            <a:r>
              <a:rPr lang="pl-PL" sz="2000" dirty="0"/>
              <a:t>2. Pisma przyrodnicze: </a:t>
            </a:r>
            <a:r>
              <a:rPr lang="pl-PL" sz="2000" i="1" dirty="0"/>
              <a:t>Fizyka, O niebie, Meteorologika, O częściach zwierząt </a:t>
            </a:r>
            <a:r>
              <a:rPr lang="pl-PL" sz="2000" dirty="0"/>
              <a:t>(Anatomia), </a:t>
            </a:r>
            <a:r>
              <a:rPr lang="pl-PL" sz="2000" i="1" dirty="0"/>
              <a:t>O pochodzeniu zwierząt</a:t>
            </a:r>
            <a:r>
              <a:rPr lang="pl-PL" sz="2000" dirty="0"/>
              <a:t>, </a:t>
            </a:r>
            <a:r>
              <a:rPr lang="pl-PL" sz="2000" i="1" dirty="0"/>
              <a:t>O ruchu zwierząt</a:t>
            </a:r>
            <a:endParaRPr lang="pl-PL" sz="2000" dirty="0"/>
          </a:p>
          <a:p>
            <a:pPr marL="0" indent="0">
              <a:buFontTx/>
              <a:buNone/>
              <a:defRPr/>
            </a:pPr>
            <a:r>
              <a:rPr lang="pl-PL" sz="2000" dirty="0"/>
              <a:t>3. Psychologia, etyka, poetyka: </a:t>
            </a:r>
            <a:r>
              <a:rPr lang="pl-PL" sz="2000" i="1" dirty="0"/>
              <a:t>O duszy</a:t>
            </a:r>
            <a:r>
              <a:rPr lang="pl-PL" sz="2000" dirty="0"/>
              <a:t>, </a:t>
            </a:r>
            <a:r>
              <a:rPr lang="pl-PL" sz="2000" i="1" dirty="0"/>
              <a:t>Etyka nikomachejska</a:t>
            </a:r>
            <a:endParaRPr lang="pl-PL" sz="2000" dirty="0"/>
          </a:p>
          <a:p>
            <a:pPr>
              <a:defRPr/>
            </a:pPr>
            <a:endParaRPr lang="pl-PL"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16D6E459-AE88-E9B1-8ECC-859986A91C8C}"/>
              </a:ext>
            </a:extLst>
          </p:cNvPr>
          <p:cNvSpPr>
            <a:spLocks noGrp="1" noChangeArrowheads="1"/>
          </p:cNvSpPr>
          <p:nvPr>
            <p:ph type="title"/>
          </p:nvPr>
        </p:nvSpPr>
        <p:spPr/>
        <p:txBody>
          <a:bodyPr/>
          <a:lstStyle/>
          <a:p>
            <a:r>
              <a:rPr lang="pl-PL" altLang="it-IT" sz="3600"/>
              <a:t>Dusza i intelekt</a:t>
            </a:r>
            <a:endParaRPr lang="en-AU" altLang="it-IT" sz="3600"/>
          </a:p>
        </p:txBody>
      </p:sp>
      <p:sp>
        <p:nvSpPr>
          <p:cNvPr id="37891" name="Text Box 3">
            <a:extLst>
              <a:ext uri="{FF2B5EF4-FFF2-40B4-BE49-F238E27FC236}">
                <a16:creationId xmlns:a16="http://schemas.microsoft.com/office/drawing/2014/main" id="{A60364D8-E0F2-FEAC-E31C-29A27E047D95}"/>
              </a:ext>
            </a:extLst>
          </p:cNvPr>
          <p:cNvSpPr>
            <a:spLocks noGrp="1" noChangeArrowheads="1"/>
          </p:cNvSpPr>
          <p:nvPr>
            <p:ph type="body" idx="1"/>
          </p:nvPr>
        </p:nvSpPr>
        <p:spPr>
          <a:xfrm>
            <a:off x="0" y="1325562"/>
            <a:ext cx="8893175" cy="5257800"/>
          </a:xfrm>
          <a:noFill/>
        </p:spPr>
        <p:txBody>
          <a:bodyPr/>
          <a:lstStyle/>
          <a:p>
            <a:r>
              <a:rPr lang="pl-PL" altLang="it-IT" sz="2100" dirty="0"/>
              <a:t>„Co się tyczy intelektu i możliwości kontemplacji, sytuacja nie jest jeszcze jasna, ale wydaje się, że jest </a:t>
            </a:r>
            <a:r>
              <a:rPr lang="pl-PL" altLang="it-IT" sz="2100" dirty="0">
                <a:solidFill>
                  <a:schemeClr val="accent2"/>
                </a:solidFill>
              </a:rPr>
              <a:t>to inny rodzaj duszy, </a:t>
            </a:r>
            <a:r>
              <a:rPr lang="pl-PL" altLang="it-IT" sz="2100" dirty="0"/>
              <a:t>która może istnieć oddzielnie, tak </a:t>
            </a:r>
            <a:r>
              <a:rPr lang="pl-PL" altLang="it-IT" sz="2100" dirty="0">
                <a:solidFill>
                  <a:schemeClr val="accent2"/>
                </a:solidFill>
              </a:rPr>
              <a:t>jak wieczność </a:t>
            </a:r>
            <a:r>
              <a:rPr lang="pl-PL" altLang="it-IT" sz="2100" dirty="0"/>
              <a:t>może istnieć oddzielnie od tego, co przemijające (413b, 26)
Albowiem zdolność postrzegania i zdolność wierzenia różnią się od siebie, ponieważ postrzeganie również różni się od wiary. (413b, 31)
Lepiej powiedzieć, że to nie dusza jest uczuciowa, że się uczy lub rozumie człowieka, ale </a:t>
            </a:r>
            <a:r>
              <a:rPr lang="pl-PL" altLang="it-IT" sz="2100" dirty="0">
                <a:solidFill>
                  <a:schemeClr val="accent2"/>
                </a:solidFill>
              </a:rPr>
              <a:t>człowiek przez duszę swoją</a:t>
            </a:r>
            <a:r>
              <a:rPr lang="pl-PL" altLang="it-IT" sz="2100" dirty="0"/>
              <a:t> (408b, 15)
Teraz jest jasne, że percepcja i inteligencja to nie to samo. Wszystkie bowiem zwierzęta uczestniczą w jednym, ale tylko nieliczne w drugim. A kiedy dochodzimy do myślenia, które obejmuje myślenie właściwe i błędne, myślenie właściwe jest inteligencją, wiedzą i prawdziwą opinią [...] żadne z nich nie jest w tym tożsame z percepcją.” (427b, 8)</a:t>
            </a:r>
            <a:endParaRPr lang="en-AU" altLang="it-IT" sz="2100" dirty="0"/>
          </a:p>
          <a:p>
            <a:pPr>
              <a:lnSpc>
                <a:spcPct val="80000"/>
              </a:lnSpc>
            </a:pPr>
            <a:endParaRPr lang="pl-PL" altLang="it-IT" sz="1800" b="1" dirty="0"/>
          </a:p>
          <a:p>
            <a:pPr>
              <a:lnSpc>
                <a:spcPct val="80000"/>
              </a:lnSpc>
            </a:pPr>
            <a:endParaRPr lang="en-AU" altLang="it-IT" sz="1000" b="1" dirty="0"/>
          </a:p>
        </p:txBody>
      </p:sp>
      <p:sp>
        <p:nvSpPr>
          <p:cNvPr id="37892" name="Text Box 4">
            <a:extLst>
              <a:ext uri="{FF2B5EF4-FFF2-40B4-BE49-F238E27FC236}">
                <a16:creationId xmlns:a16="http://schemas.microsoft.com/office/drawing/2014/main" id="{6324C73D-18C0-E8D0-00E6-2FF83BAA5769}"/>
              </a:ext>
            </a:extLst>
          </p:cNvPr>
          <p:cNvSpPr txBox="1">
            <a:spLocks noChangeArrowheads="1"/>
          </p:cNvSpPr>
          <p:nvPr/>
        </p:nvSpPr>
        <p:spPr bwMode="auto">
          <a:xfrm>
            <a:off x="3832225" y="62563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it-IT" altLang="it-IT" sz="1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0248FC63-EE05-E518-D637-A4C8A12C39E6}"/>
              </a:ext>
            </a:extLst>
          </p:cNvPr>
          <p:cNvSpPr>
            <a:spLocks noGrp="1" noChangeArrowheads="1"/>
          </p:cNvSpPr>
          <p:nvPr>
            <p:ph type="title"/>
          </p:nvPr>
        </p:nvSpPr>
        <p:spPr>
          <a:xfrm>
            <a:off x="295275" y="28575"/>
            <a:ext cx="5860901" cy="1143000"/>
          </a:xfrm>
        </p:spPr>
        <p:txBody>
          <a:bodyPr/>
          <a:lstStyle/>
          <a:p>
            <a:r>
              <a:rPr lang="pl-PL" altLang="it-IT" sz="3400" dirty="0"/>
              <a:t>Księga</a:t>
            </a:r>
            <a:r>
              <a:rPr lang="en-AU" altLang="it-IT" sz="3400" dirty="0"/>
              <a:t> II, </a:t>
            </a:r>
            <a:r>
              <a:rPr lang="pl-PL" altLang="it-IT" sz="3400" dirty="0"/>
              <a:t>Zmysły</a:t>
            </a:r>
            <a:r>
              <a:rPr lang="en-AU" altLang="it-IT" sz="3400" dirty="0"/>
              <a:t>: </a:t>
            </a:r>
            <a:r>
              <a:rPr lang="pl-PL" altLang="it-IT" sz="3400" dirty="0"/>
              <a:t>wzrok</a:t>
            </a:r>
            <a:endParaRPr lang="en-AU" altLang="it-IT" sz="3400" dirty="0"/>
          </a:p>
        </p:txBody>
      </p:sp>
      <p:sp>
        <p:nvSpPr>
          <p:cNvPr id="39939" name="Rectangle 3">
            <a:extLst>
              <a:ext uri="{FF2B5EF4-FFF2-40B4-BE49-F238E27FC236}">
                <a16:creationId xmlns:a16="http://schemas.microsoft.com/office/drawing/2014/main" id="{330CFAEA-23B6-40B9-5596-68EE63BBAA92}"/>
              </a:ext>
            </a:extLst>
          </p:cNvPr>
          <p:cNvSpPr>
            <a:spLocks noGrp="1" noChangeArrowheads="1"/>
          </p:cNvSpPr>
          <p:nvPr>
            <p:ph type="body" idx="1"/>
          </p:nvPr>
        </p:nvSpPr>
        <p:spPr>
          <a:xfrm>
            <a:off x="36730" y="1123950"/>
            <a:ext cx="9107269" cy="3600450"/>
          </a:xfrm>
        </p:spPr>
        <p:txBody>
          <a:bodyPr/>
          <a:lstStyle/>
          <a:p>
            <a:pPr>
              <a:lnSpc>
                <a:spcPct val="90000"/>
              </a:lnSpc>
            </a:pPr>
            <a:r>
              <a:rPr lang="pl-PL" altLang="it-IT" sz="2000" dirty="0"/>
              <a:t>„To, co widzialne, jest więc kolorem. Otóż kolor jest                                       tym, czym pokrywa się z tym, co jest widoczne                                               samo w sobie.” (</a:t>
            </a:r>
            <a:r>
              <a:rPr lang="pl-PL" altLang="it-IT" sz="2000" i="1" dirty="0"/>
              <a:t>O duszy</a:t>
            </a:r>
            <a:r>
              <a:rPr lang="pl-PL" altLang="it-IT" sz="2000" dirty="0"/>
              <a:t>, 418b 7)
</a:t>
            </a:r>
            <a:r>
              <a:rPr lang="pl-PL" altLang="it-IT" sz="2000" dirty="0">
                <a:solidFill>
                  <a:schemeClr val="accent2"/>
                </a:solidFill>
              </a:rPr>
              <a:t>→ Widzenie czarno-białe, o bardzo niskim natężeniu światła, jest efektem działania pręcików i nałożonych na nie widzenia kolorów, dzięki czopkom, ale te wymagają większego oświetlenia</a:t>
            </a:r>
            <a:r>
              <a:rPr lang="pl-PL" altLang="it-IT" sz="2000" dirty="0"/>
              <a:t>
 „Ale kolor jest uniwersalny, zdolny do ekscytującej zmiany w tym, co rzeczywiście przezroczyste, czyli w świetle. Stąd kolor nie jest widoczny bez światła.”  
</a:t>
            </a:r>
            <a:r>
              <a:rPr lang="pl-PL" altLang="it-IT" sz="2000" dirty="0">
                <a:solidFill>
                  <a:schemeClr val="accent2"/>
                </a:solidFill>
              </a:rPr>
              <a:t>→ Gdy światło rozchodzi się w próżni (lub powietrzu), jest niewidoczne; stają się widoczne tylko wtedy, gdy zostanie pochłonięte (i ponownie wyemitowane) lub rozproszone. </a:t>
            </a:r>
          </a:p>
          <a:p>
            <a:pPr>
              <a:lnSpc>
                <a:spcPct val="90000"/>
              </a:lnSpc>
            </a:pPr>
            <a:r>
              <a:rPr lang="pl-PL" altLang="it-IT" sz="2000" dirty="0">
                <a:solidFill>
                  <a:schemeClr val="accent2"/>
                </a:solidFill>
              </a:rPr>
              <a:t>Kolory, które widzimy, zależą od oświetlenia – zob. foto powyżej.</a:t>
            </a:r>
          </a:p>
          <a:p>
            <a:pPr>
              <a:lnSpc>
                <a:spcPct val="80000"/>
              </a:lnSpc>
              <a:buFontTx/>
              <a:buNone/>
            </a:pPr>
            <a:endParaRPr lang="en-AU" altLang="it-IT" sz="2000" dirty="0"/>
          </a:p>
        </p:txBody>
      </p:sp>
      <p:sp>
        <p:nvSpPr>
          <p:cNvPr id="72709" name="Rectangle 5">
            <a:extLst>
              <a:ext uri="{FF2B5EF4-FFF2-40B4-BE49-F238E27FC236}">
                <a16:creationId xmlns:a16="http://schemas.microsoft.com/office/drawing/2014/main" id="{0E2034BF-7DA7-1EFB-21C4-12AA80CE1C4A}"/>
              </a:ext>
            </a:extLst>
          </p:cNvPr>
          <p:cNvSpPr>
            <a:spLocks noChangeArrowheads="1"/>
          </p:cNvSpPr>
          <p:nvPr/>
        </p:nvSpPr>
        <p:spPr bwMode="auto">
          <a:xfrm>
            <a:off x="36730" y="5018658"/>
            <a:ext cx="8977175" cy="537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pPr>
            <a:r>
              <a:rPr lang="pl-PL" altLang="it-IT" sz="2000" dirty="0"/>
              <a:t>„Światło nie jest ani ogniem, ani ciałem w ogóle, ani też dopływem pochodzącym od jakiegokolwiek ciała, lecz obecnością ognia lub czegoś ognistego w przyrodzie.” (418b 15)
</a:t>
            </a:r>
            <a:r>
              <a:rPr lang="pl-PL" altLang="it-IT" sz="2000" dirty="0">
                <a:solidFill>
                  <a:schemeClr val="accent2"/>
                </a:solidFill>
              </a:rPr>
              <a:t>→ Światło to fala elektromagnetyczna rozchodząca się w (przezroczystej) próżni. Fotony przenoszą energię, ale mają zerową masę w spoczynku.</a:t>
            </a:r>
          </a:p>
          <a:p>
            <a:pPr>
              <a:lnSpc>
                <a:spcPct val="80000"/>
              </a:lnSpc>
              <a:buFontTx/>
              <a:buNone/>
            </a:pPr>
            <a:endParaRPr lang="en-AU" altLang="it-IT" sz="2200" dirty="0"/>
          </a:p>
        </p:txBody>
      </p:sp>
      <p:pic>
        <p:nvPicPr>
          <p:cNvPr id="2" name="Picture 6">
            <a:extLst>
              <a:ext uri="{FF2B5EF4-FFF2-40B4-BE49-F238E27FC236}">
                <a16:creationId xmlns:a16="http://schemas.microsoft.com/office/drawing/2014/main" id="{38E5C5EE-510D-356B-8E2A-0DAE34208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995" y="61050"/>
            <a:ext cx="2497910" cy="187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72709"/>
                                        </p:tgtEl>
                                        <p:attrNameLst>
                                          <p:attrName>style.visibility</p:attrName>
                                        </p:attrNameLst>
                                      </p:cBhvr>
                                      <p:to>
                                        <p:strVal val="visible"/>
                                      </p:to>
                                    </p:set>
                                    <p:anim calcmode="lin" valueType="num">
                                      <p:cBhvr>
                                        <p:cTn id="7" dur="500" fill="hold"/>
                                        <p:tgtEl>
                                          <p:spTgt spid="72709"/>
                                        </p:tgtEl>
                                        <p:attrNameLst>
                                          <p:attrName>ppt_x</p:attrName>
                                        </p:attrNameLst>
                                      </p:cBhvr>
                                      <p:tavLst>
                                        <p:tav tm="0">
                                          <p:val>
                                            <p:strVal val="#ppt_x-#ppt_w/2"/>
                                          </p:val>
                                        </p:tav>
                                        <p:tav tm="100000">
                                          <p:val>
                                            <p:strVal val="#ppt_x"/>
                                          </p:val>
                                        </p:tav>
                                      </p:tavLst>
                                    </p:anim>
                                    <p:anim calcmode="lin" valueType="num">
                                      <p:cBhvr>
                                        <p:cTn id="8" dur="500" fill="hold"/>
                                        <p:tgtEl>
                                          <p:spTgt spid="72709"/>
                                        </p:tgtEl>
                                        <p:attrNameLst>
                                          <p:attrName>ppt_y</p:attrName>
                                        </p:attrNameLst>
                                      </p:cBhvr>
                                      <p:tavLst>
                                        <p:tav tm="0">
                                          <p:val>
                                            <p:strVal val="#ppt_y"/>
                                          </p:val>
                                        </p:tav>
                                        <p:tav tm="100000">
                                          <p:val>
                                            <p:strVal val="#ppt_y"/>
                                          </p:val>
                                        </p:tav>
                                      </p:tavLst>
                                    </p:anim>
                                    <p:anim calcmode="lin" valueType="num">
                                      <p:cBhvr>
                                        <p:cTn id="9" dur="500" fill="hold"/>
                                        <p:tgtEl>
                                          <p:spTgt spid="72709"/>
                                        </p:tgtEl>
                                        <p:attrNameLst>
                                          <p:attrName>ppt_w</p:attrName>
                                        </p:attrNameLst>
                                      </p:cBhvr>
                                      <p:tavLst>
                                        <p:tav tm="0">
                                          <p:val>
                                            <p:fltVal val="0"/>
                                          </p:val>
                                        </p:tav>
                                        <p:tav tm="100000">
                                          <p:val>
                                            <p:strVal val="#ppt_w"/>
                                          </p:val>
                                        </p:tav>
                                      </p:tavLst>
                                    </p:anim>
                                    <p:anim calcmode="lin" valueType="num">
                                      <p:cBhvr>
                                        <p:cTn id="10" dur="500" fill="hold"/>
                                        <p:tgtEl>
                                          <p:spTgt spid="72709"/>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B8852CC9-CE41-A433-9D44-A4B030E9BC11}"/>
              </a:ext>
            </a:extLst>
          </p:cNvPr>
          <p:cNvSpPr>
            <a:spLocks noGrp="1" noChangeArrowheads="1"/>
          </p:cNvSpPr>
          <p:nvPr>
            <p:ph type="title"/>
          </p:nvPr>
        </p:nvSpPr>
        <p:spPr>
          <a:xfrm>
            <a:off x="-684213" y="0"/>
            <a:ext cx="8229601" cy="1143000"/>
          </a:xfrm>
        </p:spPr>
        <p:txBody>
          <a:bodyPr/>
          <a:lstStyle/>
          <a:p>
            <a:r>
              <a:rPr lang="pl-PL" altLang="it-IT" sz="3600"/>
              <a:t>Zmysły: kolory</a:t>
            </a:r>
            <a:endParaRPr lang="en-AU" altLang="it-IT" sz="3600"/>
          </a:p>
        </p:txBody>
      </p:sp>
      <p:sp>
        <p:nvSpPr>
          <p:cNvPr id="73731" name="Rectangle 3">
            <a:extLst>
              <a:ext uri="{FF2B5EF4-FFF2-40B4-BE49-F238E27FC236}">
                <a16:creationId xmlns:a16="http://schemas.microsoft.com/office/drawing/2014/main" id="{A188C5BF-3882-3320-2734-44BF635B4442}"/>
              </a:ext>
            </a:extLst>
          </p:cNvPr>
          <p:cNvSpPr>
            <a:spLocks noGrp="1" noChangeArrowheads="1"/>
          </p:cNvSpPr>
          <p:nvPr>
            <p:ph type="body" idx="1"/>
          </p:nvPr>
        </p:nvSpPr>
        <p:spPr>
          <a:xfrm>
            <a:off x="57150" y="979623"/>
            <a:ext cx="8901113" cy="4681537"/>
          </a:xfrm>
        </p:spPr>
        <p:txBody>
          <a:bodyPr/>
          <a:lstStyle/>
          <a:p>
            <a:pPr>
              <a:lnSpc>
                <a:spcPct val="90000"/>
              </a:lnSpc>
              <a:defRPr/>
            </a:pPr>
            <a:r>
              <a:rPr lang="pl-PL" altLang="it-IT" sz="2000" dirty="0"/>
              <a:t>„Nie wszystko, co widzialne, jest widoczne w świetle, </a:t>
            </a:r>
          </a:p>
          <a:p>
            <a:pPr marL="0" indent="0">
              <a:lnSpc>
                <a:spcPct val="90000"/>
              </a:lnSpc>
              <a:buFontTx/>
              <a:buNone/>
              <a:defRPr/>
            </a:pPr>
            <a:r>
              <a:rPr lang="pl-PL" altLang="it-IT" sz="2000" dirty="0"/>
              <a:t>ale tylko właściwy kolor każdej rzeczy.”
</a:t>
            </a:r>
            <a:r>
              <a:rPr lang="pl-PL" altLang="it-IT" sz="2000" dirty="0">
                <a:solidFill>
                  <a:schemeClr val="accent2"/>
                </a:solidFill>
              </a:rPr>
              <a:t>→ Właściwy kolor byłby nieodłącznym elementem przedmiotów,                   ze względu na ich strukturę fizyczną i chemiczną. Ale mogą się wydawać się inne, jeśli światło świecące nie jest idealnie "białe".  </a:t>
            </a:r>
            <a:r>
              <a:rPr lang="pl-PL" altLang="it-IT" sz="2000" dirty="0"/>
              <a:t>
„Niektórych rzeczy nie widać w świetle dziennym, chociaż wywołują wrażenie w ciemności, jak na przykład rzeczy o ognistym i błyszczącym wyglądzie, jak grzyb, róg, łuski i oczy ryb.” 
</a:t>
            </a:r>
            <a:r>
              <a:rPr lang="pl-PL" altLang="it-IT" sz="2000" dirty="0">
                <a:solidFill>
                  <a:schemeClr val="accent2"/>
                </a:solidFill>
              </a:rPr>
              <a:t>→ Niektóre obiekty, takie jak metale (srebro, złoto) lub rybie łuski, "błyszczą", ponieważ odbijają prawie całe białe widmo. W rogu (muszlach i perłach) jest to nanostruktura materiału, która daje efekt połysku. </a:t>
            </a:r>
            <a:r>
              <a:rPr lang="pl-PL" altLang="it-IT" sz="2000" dirty="0"/>
              <a:t>
„Ogień jest widoczny zarówno w świetle, jak i w ciemności.”
</a:t>
            </a:r>
            <a:r>
              <a:rPr lang="pl-PL" altLang="it-IT" sz="2000" dirty="0">
                <a:solidFill>
                  <a:schemeClr val="accent2"/>
                </a:solidFill>
              </a:rPr>
              <a:t>→ Nazywamy to spektroskopią emisyjną i absorpcyjną.</a:t>
            </a:r>
          </a:p>
          <a:p>
            <a:pPr marL="0" indent="0">
              <a:lnSpc>
                <a:spcPct val="90000"/>
              </a:lnSpc>
              <a:buFontTx/>
              <a:buNone/>
              <a:defRPr/>
            </a:pPr>
            <a:r>
              <a:rPr lang="pl-PL" altLang="it-IT" sz="1800" dirty="0"/>
              <a:t>Więcej o kolorach: G. Karwasz, M. </a:t>
            </a:r>
            <a:r>
              <a:rPr lang="pl-PL" altLang="it-IT" sz="1800" dirty="0" err="1"/>
              <a:t>Gagoś</a:t>
            </a:r>
            <a:r>
              <a:rPr lang="pl-PL" altLang="it-IT" sz="1800" dirty="0"/>
              <a:t>, </a:t>
            </a:r>
            <a:r>
              <a:rPr lang="pl-PL" altLang="it-IT" sz="1800" i="1" dirty="0"/>
              <a:t>Kolory w fizyce, chemii, biologii</a:t>
            </a:r>
            <a:r>
              <a:rPr lang="pl-PL" altLang="it-IT" sz="1800" dirty="0"/>
              <a:t>. </a:t>
            </a:r>
          </a:p>
          <a:p>
            <a:pPr marL="0" indent="0">
              <a:lnSpc>
                <a:spcPct val="90000"/>
              </a:lnSpc>
              <a:buFontTx/>
              <a:buNone/>
              <a:defRPr/>
            </a:pPr>
            <a:r>
              <a:rPr lang="pl-PL" altLang="it-IT" sz="1800" dirty="0"/>
              <a:t>Chemia w Szkole 3/ 2012</a:t>
            </a:r>
            <a:endParaRPr lang="en-AU" altLang="it-IT" sz="1800" dirty="0"/>
          </a:p>
        </p:txBody>
      </p:sp>
      <p:pic>
        <p:nvPicPr>
          <p:cNvPr id="41988" name="Picture 4">
            <a:extLst>
              <a:ext uri="{FF2B5EF4-FFF2-40B4-BE49-F238E27FC236}">
                <a16:creationId xmlns:a16="http://schemas.microsoft.com/office/drawing/2014/main" id="{19A81049-5449-36EF-9424-CB0AC3F785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5388" y="114300"/>
            <a:ext cx="1412875" cy="1841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6">
            <a:extLst>
              <a:ext uri="{FF2B5EF4-FFF2-40B4-BE49-F238E27FC236}">
                <a16:creationId xmlns:a16="http://schemas.microsoft.com/office/drawing/2014/main" id="{9A2105DF-82FB-0FA6-7C27-78B10E8735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5634038"/>
            <a:ext cx="46402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Picture 7">
            <a:extLst>
              <a:ext uri="{FF2B5EF4-FFF2-40B4-BE49-F238E27FC236}">
                <a16:creationId xmlns:a16="http://schemas.microsoft.com/office/drawing/2014/main" id="{6C42DE1C-B425-B69F-CE9C-6E736C0FDE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5419725"/>
            <a:ext cx="4284662"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73734"/>
                                        </p:tgtEl>
                                        <p:attrNameLst>
                                          <p:attrName>style.visibility</p:attrName>
                                        </p:attrNameLst>
                                      </p:cBhvr>
                                      <p:to>
                                        <p:strVal val="visible"/>
                                      </p:to>
                                    </p:set>
                                    <p:anim calcmode="lin" valueType="num">
                                      <p:cBhvr additive="base">
                                        <p:cTn id="7" dur="500" fill="hold"/>
                                        <p:tgtEl>
                                          <p:spTgt spid="73734"/>
                                        </p:tgtEl>
                                        <p:attrNameLst>
                                          <p:attrName>ppt_x</p:attrName>
                                        </p:attrNameLst>
                                      </p:cBhvr>
                                      <p:tavLst>
                                        <p:tav tm="0">
                                          <p:val>
                                            <p:strVal val="1+#ppt_w/2"/>
                                          </p:val>
                                        </p:tav>
                                        <p:tav tm="100000">
                                          <p:val>
                                            <p:strVal val="#ppt_x"/>
                                          </p:val>
                                        </p:tav>
                                      </p:tavLst>
                                    </p:anim>
                                    <p:anim calcmode="lin" valueType="num">
                                      <p:cBhvr additive="base">
                                        <p:cTn id="8" dur="500" fill="hold"/>
                                        <p:tgtEl>
                                          <p:spTgt spid="7373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73735"/>
                                        </p:tgtEl>
                                        <p:attrNameLst>
                                          <p:attrName>style.visibility</p:attrName>
                                        </p:attrNameLst>
                                      </p:cBhvr>
                                      <p:to>
                                        <p:strVal val="visible"/>
                                      </p:to>
                                    </p:set>
                                    <p:anim calcmode="lin" valueType="num">
                                      <p:cBhvr additive="base">
                                        <p:cTn id="13" dur="500" fill="hold"/>
                                        <p:tgtEl>
                                          <p:spTgt spid="73735"/>
                                        </p:tgtEl>
                                        <p:attrNameLst>
                                          <p:attrName>ppt_x</p:attrName>
                                        </p:attrNameLst>
                                      </p:cBhvr>
                                      <p:tavLst>
                                        <p:tav tm="0">
                                          <p:val>
                                            <p:strVal val="1+#ppt_w/2"/>
                                          </p:val>
                                        </p:tav>
                                        <p:tav tm="100000">
                                          <p:val>
                                            <p:strVal val="#ppt_x"/>
                                          </p:val>
                                        </p:tav>
                                      </p:tavLst>
                                    </p:anim>
                                    <p:anim calcmode="lin" valueType="num">
                                      <p:cBhvr additive="base">
                                        <p:cTn id="14" dur="500" fill="hold"/>
                                        <p:tgtEl>
                                          <p:spTgt spid="737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24034C8A-AA53-4A46-C78A-36EF55D3BBB8}"/>
              </a:ext>
            </a:extLst>
          </p:cNvPr>
          <p:cNvSpPr>
            <a:spLocks noGrp="1" noChangeArrowheads="1"/>
          </p:cNvSpPr>
          <p:nvPr>
            <p:ph type="title"/>
          </p:nvPr>
        </p:nvSpPr>
        <p:spPr/>
        <p:txBody>
          <a:bodyPr/>
          <a:lstStyle/>
          <a:p>
            <a:r>
              <a:rPr lang="pl-PL" altLang="it-IT" sz="3600"/>
              <a:t>Zmysły: słuch i węch</a:t>
            </a:r>
            <a:endParaRPr lang="en-AU" altLang="it-IT" sz="3600"/>
          </a:p>
        </p:txBody>
      </p:sp>
      <p:sp>
        <p:nvSpPr>
          <p:cNvPr id="74755" name="Rectangle 3">
            <a:extLst>
              <a:ext uri="{FF2B5EF4-FFF2-40B4-BE49-F238E27FC236}">
                <a16:creationId xmlns:a16="http://schemas.microsoft.com/office/drawing/2014/main" id="{9DCBA99B-9BB2-3086-A602-8B6A0757C61D}"/>
              </a:ext>
            </a:extLst>
          </p:cNvPr>
          <p:cNvSpPr>
            <a:spLocks noGrp="1" noChangeArrowheads="1"/>
          </p:cNvSpPr>
          <p:nvPr>
            <p:ph type="body" idx="1"/>
          </p:nvPr>
        </p:nvSpPr>
        <p:spPr>
          <a:xfrm>
            <a:off x="468313" y="1412875"/>
            <a:ext cx="8229600" cy="5213350"/>
          </a:xfrm>
        </p:spPr>
        <p:txBody>
          <a:bodyPr/>
          <a:lstStyle/>
          <a:p>
            <a:pPr>
              <a:defRPr/>
            </a:pPr>
            <a:r>
              <a:rPr lang="pl-PL" altLang="it-IT" sz="2000" dirty="0"/>
              <a:t>Nośnikiem dźwięku jest powietrze, które dla zapachu nie ma nazwy.</a:t>
            </a:r>
          </a:p>
          <a:p>
            <a:pPr marL="0" indent="0">
              <a:buFontTx/>
              <a:buNone/>
              <a:defRPr/>
            </a:pPr>
            <a:r>
              <a:rPr lang="pl-PL" altLang="it-IT" sz="2000" dirty="0"/>
              <a:t>→ </a:t>
            </a:r>
            <a:r>
              <a:rPr lang="pl-PL" altLang="it-IT" sz="2000" dirty="0">
                <a:solidFill>
                  <a:schemeClr val="accent2"/>
                </a:solidFill>
              </a:rPr>
              <a:t>Dźwięk to fala podłużna rozchodząca się w powietrzu.</a:t>
            </a:r>
            <a:r>
              <a:rPr lang="pl-PL" altLang="it-IT" sz="2000" dirty="0"/>
              <a:t>
Zwierzęta żyjące w wodzie również wydają się mieć zmysł węchu. Lecz człowiek i inne zwierzęta lądowe, które oddychają, nie są w stanie wąchać bez wdychania powietrza. Przyczyna tego również musi być zarezerwowana dla przyszłych badań. (419a 35)
</a:t>
            </a:r>
          </a:p>
          <a:p>
            <a:pPr marL="0" indent="0">
              <a:buFontTx/>
              <a:buNone/>
              <a:defRPr/>
            </a:pPr>
            <a:r>
              <a:rPr lang="pl-PL" altLang="it-IT" sz="2000" dirty="0"/>
              <a:t>Mogą wytwarzać rzeczywisty dźwięk między ciałem dźwięcznym a narządem słuchu. [...] bo to uderzenie go wywołuje.
</a:t>
            </a:r>
            <a:r>
              <a:rPr lang="pl-PL" altLang="it-IT" sz="2000" dirty="0">
                <a:solidFill>
                  <a:schemeClr val="accent2"/>
                </a:solidFill>
              </a:rPr>
              <a:t>→ Źródłem dźwięku jest fizyczne zaburzenie ("uderzenie"). </a:t>
            </a:r>
            <a:r>
              <a:rPr lang="pl-PL" altLang="it-IT" sz="2000" dirty="0"/>
              <a:t>
Uderzona rzecz musi mieć równą powierzchnię, aby powietrze mogło się odbić i drgać w jednej masie. (</a:t>
            </a:r>
            <a:r>
              <a:rPr lang="pl-PL" altLang="it-IT" sz="2000" i="1" dirty="0"/>
              <a:t>O duszy</a:t>
            </a:r>
            <a:r>
              <a:rPr lang="pl-PL" altLang="it-IT" sz="2000" dirty="0"/>
              <a:t>, 420a, 25)
</a:t>
            </a:r>
            <a:r>
              <a:rPr lang="pl-PL" altLang="it-IT" sz="2000" dirty="0">
                <a:solidFill>
                  <a:schemeClr val="accent2"/>
                </a:solidFill>
              </a:rPr>
              <a:t>→ Pudło skrzypiec "rezonansowych" ma równą powierzchnię: służy do odbicia powietrza – struna nie ma do tego wystarczającej powierzchni.</a:t>
            </a:r>
            <a:endParaRPr lang="en-AU" altLang="it-IT" sz="2000" dirty="0">
              <a:solidFill>
                <a:schemeClr val="accent2"/>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18AE59BC-185A-6B8E-2F73-7D84392F90D2}"/>
              </a:ext>
            </a:extLst>
          </p:cNvPr>
          <p:cNvSpPr>
            <a:spLocks noGrp="1" noChangeArrowheads="1"/>
          </p:cNvSpPr>
          <p:nvPr>
            <p:ph type="title"/>
          </p:nvPr>
        </p:nvSpPr>
        <p:spPr>
          <a:xfrm>
            <a:off x="0" y="274638"/>
            <a:ext cx="8686800" cy="1143000"/>
          </a:xfrm>
        </p:spPr>
        <p:txBody>
          <a:bodyPr/>
          <a:lstStyle/>
          <a:p>
            <a:r>
              <a:rPr lang="pl-PL" altLang="it-IT" sz="3600"/>
              <a:t>Trzy dusze we współczesnej biofizyce: Ludzki mózg</a:t>
            </a:r>
            <a:endParaRPr lang="en-AU" altLang="it-IT" sz="3600"/>
          </a:p>
        </p:txBody>
      </p:sp>
      <p:sp>
        <p:nvSpPr>
          <p:cNvPr id="46083" name="Text Box 5">
            <a:extLst>
              <a:ext uri="{FF2B5EF4-FFF2-40B4-BE49-F238E27FC236}">
                <a16:creationId xmlns:a16="http://schemas.microsoft.com/office/drawing/2014/main" id="{BDC871DE-9C39-0FF6-6882-F1741DA21C3B}"/>
              </a:ext>
            </a:extLst>
          </p:cNvPr>
          <p:cNvSpPr txBox="1">
            <a:spLocks noChangeArrowheads="1"/>
          </p:cNvSpPr>
          <p:nvPr/>
        </p:nvSpPr>
        <p:spPr bwMode="auto">
          <a:xfrm>
            <a:off x="323850" y="5130800"/>
            <a:ext cx="86868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it-IT" sz="2000" dirty="0"/>
              <a:t>EEG wyłapuje sygnały elektryczne generowane przez mózg. </a:t>
            </a:r>
          </a:p>
          <a:p>
            <a:pPr>
              <a:spcBef>
                <a:spcPct val="0"/>
              </a:spcBef>
              <a:buFontTx/>
              <a:buNone/>
            </a:pPr>
            <a:r>
              <a:rPr lang="pl-PL" altLang="it-IT" sz="2000" dirty="0"/>
              <a:t>Ale nadal niewiele z tego rozumiemy: fale nadal nazywają się α, β, γ, jak Maria Skłodowska-Curie nazywała promieniowanie z rudy uranu.</a:t>
            </a:r>
          </a:p>
          <a:p>
            <a:pPr>
              <a:spcBef>
                <a:spcPct val="0"/>
              </a:spcBef>
              <a:buFontTx/>
              <a:buNone/>
            </a:pPr>
            <a:r>
              <a:rPr lang="pl-PL" altLang="it-IT" sz="2000" dirty="0"/>
              <a:t>Rysunek z prawego rogu: Impuls EEG przy nagłym pobudzenie (spadający ołówek, © G. </a:t>
            </a:r>
            <a:r>
              <a:rPr lang="pl-PL" altLang="it-IT" sz="2000" dirty="0" err="1"/>
              <a:t>Chiarenza</a:t>
            </a:r>
            <a:r>
              <a:rPr lang="pl-PL" altLang="it-IT" sz="2000" dirty="0"/>
              <a:t>)</a:t>
            </a:r>
            <a:endParaRPr lang="el-GR" altLang="it-IT" sz="2000" dirty="0"/>
          </a:p>
        </p:txBody>
      </p:sp>
      <p:pic>
        <p:nvPicPr>
          <p:cNvPr id="46084" name="Picture 7">
            <a:extLst>
              <a:ext uri="{FF2B5EF4-FFF2-40B4-BE49-F238E27FC236}">
                <a16:creationId xmlns:a16="http://schemas.microsoft.com/office/drawing/2014/main" id="{F12DDB0B-B955-F49E-EDEE-4A27A420A1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604963"/>
            <a:ext cx="7416800" cy="323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9">
            <a:extLst>
              <a:ext uri="{FF2B5EF4-FFF2-40B4-BE49-F238E27FC236}">
                <a16:creationId xmlns:a16="http://schemas.microsoft.com/office/drawing/2014/main" id="{6D537201-1561-0255-7F91-34E3E664F4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706563"/>
            <a:ext cx="3530054" cy="1932661"/>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33" name="Picture 9">
            <a:extLst>
              <a:ext uri="{FF2B5EF4-FFF2-40B4-BE49-F238E27FC236}">
                <a16:creationId xmlns:a16="http://schemas.microsoft.com/office/drawing/2014/main" id="{88E81E03-FA7F-CE3F-BF59-1F99D55880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38" y="1709738"/>
            <a:ext cx="4897437" cy="2681287"/>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pic>
      <p:sp>
        <p:nvSpPr>
          <p:cNvPr id="48130" name="Rectangle 2">
            <a:extLst>
              <a:ext uri="{FF2B5EF4-FFF2-40B4-BE49-F238E27FC236}">
                <a16:creationId xmlns:a16="http://schemas.microsoft.com/office/drawing/2014/main" id="{50A45095-5F28-380C-708A-46B9B3045C21}"/>
              </a:ext>
            </a:extLst>
          </p:cNvPr>
          <p:cNvSpPr>
            <a:spLocks noGrp="1" noChangeArrowheads="1"/>
          </p:cNvSpPr>
          <p:nvPr>
            <p:ph type="title"/>
          </p:nvPr>
        </p:nvSpPr>
        <p:spPr/>
        <p:txBody>
          <a:bodyPr/>
          <a:lstStyle/>
          <a:p>
            <a:r>
              <a:rPr lang="pl-PL" altLang="it-IT" sz="3600" dirty="0"/>
              <a:t>Człowiek/ zwierzę/ roślina (?)</a:t>
            </a:r>
            <a:endParaRPr lang="en-AU" altLang="it-IT" sz="3600" dirty="0"/>
          </a:p>
        </p:txBody>
      </p:sp>
      <p:sp>
        <p:nvSpPr>
          <p:cNvPr id="48131" name="Rectangle 3">
            <a:extLst>
              <a:ext uri="{FF2B5EF4-FFF2-40B4-BE49-F238E27FC236}">
                <a16:creationId xmlns:a16="http://schemas.microsoft.com/office/drawing/2014/main" id="{E527DF9A-0469-6924-A807-47B6B1A2EB16}"/>
              </a:ext>
            </a:extLst>
          </p:cNvPr>
          <p:cNvSpPr>
            <a:spLocks noGrp="1" noChangeArrowheads="1"/>
          </p:cNvSpPr>
          <p:nvPr>
            <p:ph type="body" idx="1"/>
          </p:nvPr>
        </p:nvSpPr>
        <p:spPr>
          <a:xfrm>
            <a:off x="395288" y="1268413"/>
            <a:ext cx="8229600" cy="5832475"/>
          </a:xfrm>
          <a:noFill/>
        </p:spPr>
        <p:txBody>
          <a:bodyPr/>
          <a:lstStyle/>
          <a:p>
            <a:endParaRPr lang="pl-PL" altLang="it-IT" sz="4400"/>
          </a:p>
          <a:p>
            <a:endParaRPr lang="en-AU" altLang="it-IT" sz="4400"/>
          </a:p>
        </p:txBody>
      </p:sp>
      <p:pic>
        <p:nvPicPr>
          <p:cNvPr id="48132" name="Picture 6">
            <a:extLst>
              <a:ext uri="{FF2B5EF4-FFF2-40B4-BE49-F238E27FC236}">
                <a16:creationId xmlns:a16="http://schemas.microsoft.com/office/drawing/2014/main" id="{79ADA123-49D9-DD39-A6CE-7BCB53847D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700213"/>
            <a:ext cx="4897437" cy="2681287"/>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pic>
      <p:pic>
        <p:nvPicPr>
          <p:cNvPr id="52228" name="Picture 4">
            <a:extLst>
              <a:ext uri="{FF2B5EF4-FFF2-40B4-BE49-F238E27FC236}">
                <a16:creationId xmlns:a16="http://schemas.microsoft.com/office/drawing/2014/main" id="{D05615D0-12AD-DA14-56EA-4983F1730C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81" y="4078855"/>
            <a:ext cx="2710657" cy="2596581"/>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pic>
      <p:sp>
        <p:nvSpPr>
          <p:cNvPr id="48134" name="Text Box 7">
            <a:extLst>
              <a:ext uri="{FF2B5EF4-FFF2-40B4-BE49-F238E27FC236}">
                <a16:creationId xmlns:a16="http://schemas.microsoft.com/office/drawing/2014/main" id="{8B98F898-77AF-7B52-7942-19217841086D}"/>
              </a:ext>
            </a:extLst>
          </p:cNvPr>
          <p:cNvSpPr txBox="1">
            <a:spLocks noChangeArrowheads="1"/>
          </p:cNvSpPr>
          <p:nvPr/>
        </p:nvSpPr>
        <p:spPr bwMode="auto">
          <a:xfrm>
            <a:off x="356820" y="1265594"/>
            <a:ext cx="49295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it-IT" sz="1800" dirty="0"/>
              <a:t>EEG: </a:t>
            </a:r>
            <a:r>
              <a:rPr lang="pl-PL" altLang="it-IT" sz="1800" dirty="0" err="1"/>
              <a:t>Movement-related</a:t>
            </a:r>
            <a:r>
              <a:rPr lang="pl-PL" altLang="it-IT" sz="1800" dirty="0"/>
              <a:t> </a:t>
            </a:r>
            <a:r>
              <a:rPr lang="pl-PL" altLang="it-IT" sz="1800" dirty="0" err="1"/>
              <a:t>brain</a:t>
            </a:r>
            <a:r>
              <a:rPr lang="pl-PL" altLang="it-IT" sz="1800" dirty="0"/>
              <a:t> </a:t>
            </a:r>
            <a:r>
              <a:rPr lang="pl-PL" altLang="it-IT" sz="1800" dirty="0" err="1"/>
              <a:t>macropotentials</a:t>
            </a:r>
            <a:endParaRPr lang="en-AU" altLang="it-IT" sz="1800" dirty="0"/>
          </a:p>
        </p:txBody>
      </p:sp>
      <p:sp>
        <p:nvSpPr>
          <p:cNvPr id="48135" name="Text Box 8">
            <a:extLst>
              <a:ext uri="{FF2B5EF4-FFF2-40B4-BE49-F238E27FC236}">
                <a16:creationId xmlns:a16="http://schemas.microsoft.com/office/drawing/2014/main" id="{091529D3-F380-586F-F0D3-5EA241BD76DC}"/>
              </a:ext>
            </a:extLst>
          </p:cNvPr>
          <p:cNvSpPr txBox="1">
            <a:spLocks noChangeArrowheads="1"/>
          </p:cNvSpPr>
          <p:nvPr/>
        </p:nvSpPr>
        <p:spPr bwMode="auto">
          <a:xfrm>
            <a:off x="348112" y="2487364"/>
            <a:ext cx="4778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it-IT" sz="1600" dirty="0"/>
              <a:t>G. </a:t>
            </a:r>
            <a:r>
              <a:rPr lang="pl-PL" altLang="it-IT" sz="1600" dirty="0" err="1"/>
              <a:t>Chiarenza</a:t>
            </a:r>
            <a:r>
              <a:rPr lang="pl-PL" altLang="it-IT" sz="1600" dirty="0"/>
              <a:t>, </a:t>
            </a:r>
            <a:r>
              <a:rPr lang="pl-PL" altLang="it-IT" sz="1600" dirty="0" err="1"/>
              <a:t>Italian</a:t>
            </a:r>
            <a:r>
              <a:rPr lang="pl-PL" altLang="it-IT" sz="1600" dirty="0"/>
              <a:t> J. </a:t>
            </a:r>
            <a:r>
              <a:rPr lang="pl-PL" altLang="it-IT" sz="1600" dirty="0" err="1"/>
              <a:t>Neurological</a:t>
            </a:r>
            <a:r>
              <a:rPr lang="pl-PL" altLang="it-IT" sz="1600" dirty="0"/>
              <a:t> Science, 1990</a:t>
            </a:r>
            <a:endParaRPr lang="en-AU" altLang="it-IT" sz="1600" dirty="0"/>
          </a:p>
        </p:txBody>
      </p:sp>
      <p:pic>
        <p:nvPicPr>
          <p:cNvPr id="52229" name="Picture 5">
            <a:extLst>
              <a:ext uri="{FF2B5EF4-FFF2-40B4-BE49-F238E27FC236}">
                <a16:creationId xmlns:a16="http://schemas.microsoft.com/office/drawing/2014/main" id="{2E6E3378-A33D-7A2A-9A44-A0BAD615D1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7623" y="3928040"/>
            <a:ext cx="3450477" cy="2575947"/>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cture 21">
            <a:extLst>
              <a:ext uri="{FF2B5EF4-FFF2-40B4-BE49-F238E27FC236}">
                <a16:creationId xmlns:a16="http://schemas.microsoft.com/office/drawing/2014/main" id="{073B6FEC-008B-003D-D94A-0D66AE066EDC}"/>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80045" y="1183710"/>
            <a:ext cx="3540925" cy="265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8">
            <a:extLst>
              <a:ext uri="{FF2B5EF4-FFF2-40B4-BE49-F238E27FC236}">
                <a16:creationId xmlns:a16="http://schemas.microsoft.com/office/drawing/2014/main" id="{66D9F89D-CDA1-C6F7-07BE-690EFE003A8D}"/>
              </a:ext>
            </a:extLst>
          </p:cNvPr>
          <p:cNvSpPr txBox="1">
            <a:spLocks noChangeArrowheads="1"/>
          </p:cNvSpPr>
          <p:nvPr/>
        </p:nvSpPr>
        <p:spPr bwMode="auto">
          <a:xfrm>
            <a:off x="5173663" y="6503987"/>
            <a:ext cx="33440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it-IT" sz="1600" dirty="0" err="1"/>
              <a:t>Venus</a:t>
            </a:r>
            <a:r>
              <a:rPr lang="pl-PL" altLang="it-IT" sz="1600" dirty="0"/>
              <a:t> </a:t>
            </a:r>
            <a:r>
              <a:rPr lang="pl-PL" altLang="it-IT" sz="1600" dirty="0" err="1"/>
              <a:t>fly</a:t>
            </a:r>
            <a:r>
              <a:rPr lang="pl-PL" altLang="it-IT" sz="1600" dirty="0"/>
              <a:t>-trap, sygnały elektryczne</a:t>
            </a:r>
            <a:endParaRPr lang="en-AU" altLang="it-IT" sz="1600" dirty="0"/>
          </a:p>
        </p:txBody>
      </p:sp>
      <p:sp>
        <p:nvSpPr>
          <p:cNvPr id="4" name="Text Box 7">
            <a:extLst>
              <a:ext uri="{FF2B5EF4-FFF2-40B4-BE49-F238E27FC236}">
                <a16:creationId xmlns:a16="http://schemas.microsoft.com/office/drawing/2014/main" id="{2FB2F2A9-9279-081D-7E5D-CA834C185FE3}"/>
              </a:ext>
            </a:extLst>
          </p:cNvPr>
          <p:cNvSpPr txBox="1">
            <a:spLocks noChangeArrowheads="1"/>
          </p:cNvSpPr>
          <p:nvPr/>
        </p:nvSpPr>
        <p:spPr bwMode="auto">
          <a:xfrm>
            <a:off x="1364435" y="4963596"/>
            <a:ext cx="17363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it-IT" sz="1800" dirty="0"/>
              <a:t>EKG człowieka</a:t>
            </a:r>
            <a:endParaRPr lang="en-AU" altLang="it-IT"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2228"/>
                                        </p:tgtEl>
                                        <p:attrNameLst>
                                          <p:attrName>style.visibility</p:attrName>
                                        </p:attrNameLst>
                                      </p:cBhvr>
                                      <p:to>
                                        <p:strVal val="visible"/>
                                      </p:to>
                                    </p:set>
                                    <p:anim calcmode="lin" valueType="num">
                                      <p:cBhvr additive="base">
                                        <p:cTn id="7" dur="500" fill="hold"/>
                                        <p:tgtEl>
                                          <p:spTgt spid="52228"/>
                                        </p:tgtEl>
                                        <p:attrNameLst>
                                          <p:attrName>ppt_x</p:attrName>
                                        </p:attrNameLst>
                                      </p:cBhvr>
                                      <p:tavLst>
                                        <p:tav tm="0">
                                          <p:val>
                                            <p:strVal val="1+#ppt_w/2"/>
                                          </p:val>
                                        </p:tav>
                                        <p:tav tm="100000">
                                          <p:val>
                                            <p:strVal val="#ppt_x"/>
                                          </p:val>
                                        </p:tav>
                                      </p:tavLst>
                                    </p:anim>
                                    <p:anim calcmode="lin" valueType="num">
                                      <p:cBhvr additive="base">
                                        <p:cTn id="8" dur="500" fill="hold"/>
                                        <p:tgtEl>
                                          <p:spTgt spid="5222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52229"/>
                                        </p:tgtEl>
                                        <p:attrNameLst>
                                          <p:attrName>style.visibility</p:attrName>
                                        </p:attrNameLst>
                                      </p:cBhvr>
                                      <p:to>
                                        <p:strVal val="visible"/>
                                      </p:to>
                                    </p:set>
                                    <p:anim calcmode="lin" valueType="num">
                                      <p:cBhvr additive="base">
                                        <p:cTn id="13" dur="500" fill="hold"/>
                                        <p:tgtEl>
                                          <p:spTgt spid="52229"/>
                                        </p:tgtEl>
                                        <p:attrNameLst>
                                          <p:attrName>ppt_x</p:attrName>
                                        </p:attrNameLst>
                                      </p:cBhvr>
                                      <p:tavLst>
                                        <p:tav tm="0">
                                          <p:val>
                                            <p:strVal val="1+#ppt_w/2"/>
                                          </p:val>
                                        </p:tav>
                                        <p:tav tm="100000">
                                          <p:val>
                                            <p:strVal val="#ppt_x"/>
                                          </p:val>
                                        </p:tav>
                                      </p:tavLst>
                                    </p:anim>
                                    <p:anim calcmode="lin" valueType="num">
                                      <p:cBhvr additive="base">
                                        <p:cTn id="14" dur="500" fill="hold"/>
                                        <p:tgtEl>
                                          <p:spTgt spid="5222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52233"/>
                                        </p:tgtEl>
                                        <p:attrNameLst>
                                          <p:attrName>style.visibility</p:attrName>
                                        </p:attrNameLst>
                                      </p:cBhvr>
                                      <p:to>
                                        <p:strVal val="visible"/>
                                      </p:to>
                                    </p:set>
                                    <p:animEffect transition="in" filter="blinds(horizontal)">
                                      <p:cBhvr>
                                        <p:cTn id="19" dur="500"/>
                                        <p:tgtEl>
                                          <p:spTgt spid="52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92EC11DB-DA84-0014-CBCB-3F012EA327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1988" y="1989138"/>
            <a:ext cx="195897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2">
            <a:extLst>
              <a:ext uri="{FF2B5EF4-FFF2-40B4-BE49-F238E27FC236}">
                <a16:creationId xmlns:a16="http://schemas.microsoft.com/office/drawing/2014/main" id="{294A84A5-47CF-E3A3-F568-D40331C74A7A}"/>
              </a:ext>
            </a:extLst>
          </p:cNvPr>
          <p:cNvSpPr>
            <a:spLocks noGrp="1" noChangeArrowheads="1"/>
          </p:cNvSpPr>
          <p:nvPr>
            <p:ph type="title"/>
          </p:nvPr>
        </p:nvSpPr>
        <p:spPr>
          <a:xfrm>
            <a:off x="457200" y="28575"/>
            <a:ext cx="8229600" cy="1143000"/>
          </a:xfrm>
        </p:spPr>
        <p:txBody>
          <a:bodyPr/>
          <a:lstStyle/>
          <a:p>
            <a:r>
              <a:rPr lang="pl-PL" altLang="it-IT" sz="3600"/>
              <a:t>Dusza to coś bardziej boskiego</a:t>
            </a:r>
            <a:endParaRPr lang="en-AU" altLang="it-IT" sz="3600"/>
          </a:p>
        </p:txBody>
      </p:sp>
      <p:sp>
        <p:nvSpPr>
          <p:cNvPr id="55300" name="Text Box 3">
            <a:extLst>
              <a:ext uri="{FF2B5EF4-FFF2-40B4-BE49-F238E27FC236}">
                <a16:creationId xmlns:a16="http://schemas.microsoft.com/office/drawing/2014/main" id="{4E5F19E0-D3CA-8872-1B4B-97F9938CFB1D}"/>
              </a:ext>
            </a:extLst>
          </p:cNvPr>
          <p:cNvSpPr>
            <a:spLocks noGrp="1" noChangeArrowheads="1"/>
          </p:cNvSpPr>
          <p:nvPr>
            <p:ph type="body" idx="1"/>
          </p:nvPr>
        </p:nvSpPr>
        <p:spPr>
          <a:xfrm>
            <a:off x="0" y="908050"/>
            <a:ext cx="7307263" cy="4608513"/>
          </a:xfrm>
        </p:spPr>
        <p:txBody>
          <a:bodyPr/>
          <a:lstStyle/>
          <a:p>
            <a:pPr>
              <a:spcBef>
                <a:spcPct val="0"/>
              </a:spcBef>
              <a:spcAft>
                <a:spcPts val="1200"/>
              </a:spcAft>
              <a:defRPr/>
            </a:pPr>
            <a:r>
              <a:rPr lang="pl-PL" altLang="it-IT" sz="2000" dirty="0"/>
              <a:t>„Co się tyczy rozumu {intelektu}, to zdaje się, że zjawia się w [nas] jako szczególnego rodzaju substancja i nie podlega zniszczeniu.  (408b, 20)
</a:t>
            </a:r>
            <a:r>
              <a:rPr lang="pl-PL" altLang="it-IT" sz="2000" dirty="0">
                <a:solidFill>
                  <a:schemeClr val="accent2"/>
                </a:solidFill>
              </a:rPr>
              <a:t>Rozum {dusza inteligentna} jest niezaprzeczalnie czymś bardziej boskim (</a:t>
            </a:r>
            <a:r>
              <a:rPr lang="pl-PL" altLang="it-IT" sz="2000" dirty="0" err="1">
                <a:solidFill>
                  <a:schemeClr val="accent2"/>
                </a:solidFill>
              </a:rPr>
              <a:t>θειότερόν</a:t>
            </a:r>
            <a:r>
              <a:rPr lang="pl-PL" altLang="it-IT" sz="2000" dirty="0">
                <a:solidFill>
                  <a:schemeClr val="accent2"/>
                </a:solidFill>
              </a:rPr>
              <a:t>) i niezmiennym</a:t>
            </a:r>
            <a:r>
              <a:rPr lang="pl-PL" altLang="it-IT" sz="2000" dirty="0"/>
              <a:t>.” (408b, 30)</a:t>
            </a:r>
          </a:p>
          <a:p>
            <a:pPr marL="0" indent="0">
              <a:spcBef>
                <a:spcPct val="0"/>
              </a:spcBef>
              <a:spcAft>
                <a:spcPts val="1200"/>
              </a:spcAft>
              <a:buFontTx/>
              <a:buNone/>
              <a:defRPr/>
            </a:pPr>
            <a:r>
              <a:rPr lang="pl-PL" altLang="it-IT" sz="2000" dirty="0"/>
              <a:t>Czytając tekst bez uprzedzeń i pamiętając o rozdziałach 4 i 5 nie można zaprzeczyć, że księgi te zasadniczo zgadzają się     z doktryną wyznawaną przez Arystotelesa w jego innych opublikowanych dziełach, </a:t>
            </a:r>
            <a:r>
              <a:rPr lang="pl-PL" altLang="it-IT" sz="2000" dirty="0">
                <a:solidFill>
                  <a:srgbClr val="FF0000"/>
                </a:solidFill>
              </a:rPr>
              <a:t>o nieśmiertelności duszy ludzkiej</a:t>
            </a:r>
            <a:r>
              <a:rPr lang="pl-PL" altLang="it-IT" sz="2000" dirty="0"/>
              <a:t>. </a:t>
            </a:r>
          </a:p>
          <a:p>
            <a:pPr marL="0" indent="0">
              <a:spcBef>
                <a:spcPct val="0"/>
              </a:spcBef>
              <a:spcAft>
                <a:spcPts val="1200"/>
              </a:spcAft>
              <a:buFontTx/>
              <a:buNone/>
              <a:defRPr/>
            </a:pPr>
            <a:r>
              <a:rPr lang="pl-PL" altLang="it-IT" sz="2000" dirty="0"/>
              <a:t>Giancarlo </a:t>
            </a:r>
            <a:r>
              <a:rPr lang="pl-PL" altLang="it-IT" sz="2000" dirty="0" err="1"/>
              <a:t>Movia</a:t>
            </a:r>
            <a:r>
              <a:rPr lang="pl-PL" altLang="it-IT" sz="2000" dirty="0"/>
              <a:t>, wstęp do </a:t>
            </a:r>
            <a:r>
              <a:rPr lang="pl-PL" altLang="it-IT" sz="2000" i="1" dirty="0"/>
              <a:t>De </a:t>
            </a:r>
            <a:r>
              <a:rPr lang="pl-PL" altLang="it-IT" sz="2000" i="1" dirty="0" err="1"/>
              <a:t>Anima</a:t>
            </a:r>
            <a:r>
              <a:rPr lang="pl-PL" altLang="it-IT" sz="2000" dirty="0"/>
              <a:t>, </a:t>
            </a:r>
            <a:r>
              <a:rPr lang="pl-PL" altLang="it-IT" sz="2000" dirty="0" err="1"/>
              <a:t>Bompiani</a:t>
            </a:r>
            <a:r>
              <a:rPr lang="pl-PL" altLang="it-IT" sz="2000" dirty="0"/>
              <a:t>, </a:t>
            </a:r>
            <a:r>
              <a:rPr lang="pl-PL" altLang="it-IT" sz="2000" dirty="0" err="1"/>
              <a:t>Milano</a:t>
            </a:r>
            <a:r>
              <a:rPr lang="pl-PL" altLang="it-IT" sz="2000" dirty="0"/>
              <a:t>, 2014  
„</a:t>
            </a:r>
            <a:r>
              <a:rPr lang="pl-PL" altLang="it-IT" sz="2000" dirty="0">
                <a:solidFill>
                  <a:srgbClr val="C00000"/>
                </a:solidFill>
              </a:rPr>
              <a:t>Tchnął tchnienie życia w jego nozdrza                                         i człowiek stał się istotą żyjącą.” (Księga Rodzaju)</a:t>
            </a:r>
            <a:endParaRPr lang="en-AU" altLang="it-IT" sz="2400" b="1" dirty="0">
              <a:solidFill>
                <a:srgbClr val="C00000"/>
              </a:solidFill>
            </a:endParaRPr>
          </a:p>
        </p:txBody>
      </p:sp>
      <p:sp>
        <p:nvSpPr>
          <p:cNvPr id="52229" name="pole tekstowe 2">
            <a:extLst>
              <a:ext uri="{FF2B5EF4-FFF2-40B4-BE49-F238E27FC236}">
                <a16:creationId xmlns:a16="http://schemas.microsoft.com/office/drawing/2014/main" id="{8FA6A54E-3051-99D7-F4DE-D77ACEBCC333}"/>
              </a:ext>
            </a:extLst>
          </p:cNvPr>
          <p:cNvSpPr txBox="1">
            <a:spLocks noChangeArrowheads="1"/>
          </p:cNvSpPr>
          <p:nvPr/>
        </p:nvSpPr>
        <p:spPr bwMode="auto">
          <a:xfrm>
            <a:off x="6092825" y="5975350"/>
            <a:ext cx="2903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l-PL" altLang="en-US"/>
              <a:t>Palermo, Capella Pallatina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ytuł 1">
            <a:extLst>
              <a:ext uri="{FF2B5EF4-FFF2-40B4-BE49-F238E27FC236}">
                <a16:creationId xmlns:a16="http://schemas.microsoft.com/office/drawing/2014/main" id="{EE1951CE-5115-D269-0781-EB6A6A59FA40}"/>
              </a:ext>
            </a:extLst>
          </p:cNvPr>
          <p:cNvSpPr>
            <a:spLocks noGrp="1" noChangeArrowheads="1"/>
          </p:cNvSpPr>
          <p:nvPr>
            <p:ph type="title"/>
          </p:nvPr>
        </p:nvSpPr>
        <p:spPr/>
        <p:txBody>
          <a:bodyPr/>
          <a:lstStyle/>
          <a:p>
            <a:r>
              <a:rPr lang="pl-PL" altLang="en-US" sz="3600"/>
              <a:t>„Filozof”</a:t>
            </a:r>
          </a:p>
        </p:txBody>
      </p:sp>
      <p:sp>
        <p:nvSpPr>
          <p:cNvPr id="3" name="Symbol zastępczy zawartości 2">
            <a:extLst>
              <a:ext uri="{FF2B5EF4-FFF2-40B4-BE49-F238E27FC236}">
                <a16:creationId xmlns:a16="http://schemas.microsoft.com/office/drawing/2014/main" id="{EAC460A4-85DC-D419-B07A-93974EFB61F1}"/>
              </a:ext>
            </a:extLst>
          </p:cNvPr>
          <p:cNvSpPr>
            <a:spLocks noGrp="1"/>
          </p:cNvSpPr>
          <p:nvPr>
            <p:ph idx="1"/>
          </p:nvPr>
        </p:nvSpPr>
        <p:spPr>
          <a:xfrm>
            <a:off x="457200" y="1417638"/>
            <a:ext cx="8686800" cy="4316412"/>
          </a:xfrm>
        </p:spPr>
        <p:txBody>
          <a:bodyPr/>
          <a:lstStyle/>
          <a:p>
            <a:pPr>
              <a:defRPr/>
            </a:pPr>
            <a:r>
              <a:rPr lang="pl-PL" sz="2400" dirty="0"/>
              <a:t>Trzy są nauki najwyższe…</a:t>
            </a:r>
          </a:p>
          <a:p>
            <a:pPr>
              <a:defRPr/>
            </a:pPr>
            <a:r>
              <a:rPr lang="pl-PL" sz="2400" dirty="0"/>
              <a:t>„Lekarz idzie do chorego </a:t>
            </a:r>
            <a:r>
              <a:rPr lang="pl-PL" sz="2400" i="1" dirty="0"/>
              <a:t>aby</a:t>
            </a:r>
            <a:r>
              <a:rPr lang="pl-PL" sz="2400" dirty="0"/>
              <a:t> go uleczyć”</a:t>
            </a:r>
          </a:p>
          <a:p>
            <a:pPr>
              <a:defRPr/>
            </a:pPr>
            <a:r>
              <a:rPr lang="pl-PL" sz="2400" dirty="0"/>
              <a:t>„Gwiazdy żyją własnym życiem”</a:t>
            </a:r>
            <a:endParaRPr lang="it-IT" sz="2400" dirty="0"/>
          </a:p>
          <a:p>
            <a:pPr>
              <a:defRPr/>
            </a:pPr>
            <a:r>
              <a:rPr lang="it-IT" sz="2400" i="1" dirty="0" err="1"/>
              <a:t>Energeion</a:t>
            </a:r>
            <a:r>
              <a:rPr lang="it-IT" sz="2400" dirty="0"/>
              <a:t> (</a:t>
            </a:r>
            <a:r>
              <a:rPr lang="it-IT" sz="2400" dirty="0" err="1"/>
              <a:t>akt</a:t>
            </a:r>
            <a:r>
              <a:rPr lang="it-IT" sz="2400" dirty="0"/>
              <a:t>, </a:t>
            </a:r>
            <a:r>
              <a:rPr lang="it-IT" sz="2400" dirty="0" err="1"/>
              <a:t>dzia</a:t>
            </a:r>
            <a:r>
              <a:rPr lang="pl-PL" sz="2400" dirty="0"/>
              <a:t>łanie, byt) i potencjał (stawania się)</a:t>
            </a:r>
            <a:endParaRPr lang="pl-PL" sz="2400" i="1" dirty="0"/>
          </a:p>
          <a:p>
            <a:pPr>
              <a:defRPr/>
            </a:pPr>
            <a:r>
              <a:rPr lang="pl-PL" sz="2400" dirty="0"/>
              <a:t>Dusza ludzka ma w sobie coś boskiego…</a:t>
            </a:r>
          </a:p>
          <a:p>
            <a:pPr marL="0" indent="0">
              <a:buFontTx/>
              <a:buNone/>
              <a:defRPr/>
            </a:pPr>
            <a:endParaRPr lang="pl-PL" sz="2400" dirty="0"/>
          </a:p>
          <a:p>
            <a:pPr marL="0" indent="0">
              <a:buFontTx/>
              <a:buNone/>
              <a:defRPr/>
            </a:pPr>
            <a:r>
              <a:rPr lang="pl-PL" sz="2400" dirty="0"/>
              <a:t>Bogactwo, zakres, płodność i aktualność myśli Arystotelesa wystarczyłyby na oddzielne, pełne wyższe studia.</a:t>
            </a:r>
          </a:p>
          <a:p>
            <a:pPr marL="0" indent="0">
              <a:buFontTx/>
              <a:buNone/>
              <a:defRPr/>
            </a:pPr>
            <a:r>
              <a:rPr lang="pl-PL" sz="2400" dirty="0"/>
              <a:t>Warto więc do jego dzieł (w różnych tłumaczeniach) od czasu do czasu zaglądać.</a:t>
            </a:r>
          </a:p>
          <a:p>
            <a:pPr marL="0" indent="0">
              <a:buFontTx/>
              <a:buNone/>
              <a:defRPr/>
            </a:pPr>
            <a:endParaRPr lang="pl-PL" sz="2400" dirty="0"/>
          </a:p>
          <a:p>
            <a:pPr marL="0" indent="0">
              <a:buFontTx/>
              <a:buNone/>
              <a:defRPr/>
            </a:pPr>
            <a:r>
              <a:rPr lang="pl-PL" sz="2400" dirty="0"/>
              <a:t>					</a:t>
            </a:r>
            <a:r>
              <a:rPr lang="pl-PL" sz="2400" dirty="0">
                <a:solidFill>
                  <a:srgbClr val="FF0000"/>
                </a:solidFill>
              </a:rPr>
              <a:t>Dziękuję za uwagę!</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F17CB88-EC82-C535-03B2-239487F2CA06}"/>
              </a:ext>
            </a:extLst>
          </p:cNvPr>
          <p:cNvSpPr>
            <a:spLocks noGrp="1"/>
          </p:cNvSpPr>
          <p:nvPr>
            <p:ph type="title"/>
          </p:nvPr>
        </p:nvSpPr>
        <p:spPr/>
        <p:txBody>
          <a:bodyPr/>
          <a:lstStyle/>
          <a:p>
            <a:r>
              <a:rPr lang="pl-PL" dirty="0"/>
              <a:t>Literatura</a:t>
            </a:r>
          </a:p>
        </p:txBody>
      </p:sp>
      <p:sp>
        <p:nvSpPr>
          <p:cNvPr id="3" name="Symbol zastępczy zawartości 2">
            <a:extLst>
              <a:ext uri="{FF2B5EF4-FFF2-40B4-BE49-F238E27FC236}">
                <a16:creationId xmlns:a16="http://schemas.microsoft.com/office/drawing/2014/main" id="{114EC3CA-DEDB-60D5-B979-411CC1FBDAA9}"/>
              </a:ext>
            </a:extLst>
          </p:cNvPr>
          <p:cNvSpPr>
            <a:spLocks noGrp="1"/>
          </p:cNvSpPr>
          <p:nvPr>
            <p:ph idx="1"/>
          </p:nvPr>
        </p:nvSpPr>
        <p:spPr/>
        <p:txBody>
          <a:bodyPr/>
          <a:lstStyle/>
          <a:p>
            <a:r>
              <a:rPr lang="pl-PL" sz="2200" dirty="0"/>
              <a:t>7 tomów Dzieł Wszystkich, PWN</a:t>
            </a:r>
          </a:p>
          <a:p>
            <a:r>
              <a:rPr lang="pl-PL" sz="2200" dirty="0"/>
              <a:t>„</a:t>
            </a:r>
            <a:r>
              <a:rPr lang="pl-PL" sz="2200" dirty="0" err="1"/>
              <a:t>Categorie</a:t>
            </a:r>
            <a:r>
              <a:rPr lang="pl-PL" sz="2200" dirty="0"/>
              <a:t>”</a:t>
            </a:r>
          </a:p>
          <a:p>
            <a:r>
              <a:rPr lang="pl-PL" sz="2200" dirty="0"/>
              <a:t>„De </a:t>
            </a:r>
            <a:r>
              <a:rPr lang="pl-PL" sz="2200" dirty="0" err="1"/>
              <a:t>Anima</a:t>
            </a:r>
            <a:r>
              <a:rPr lang="pl-PL" sz="2200" dirty="0"/>
              <a:t>”</a:t>
            </a:r>
          </a:p>
          <a:p>
            <a:r>
              <a:rPr lang="pl-PL" sz="2200" dirty="0"/>
              <a:t>„</a:t>
            </a:r>
            <a:r>
              <a:rPr lang="pl-PL" sz="2200" dirty="0" err="1"/>
              <a:t>Fisica</a:t>
            </a:r>
            <a:r>
              <a:rPr lang="pl-PL" sz="2200" dirty="0"/>
              <a:t>”</a:t>
            </a:r>
          </a:p>
          <a:p>
            <a:r>
              <a:rPr lang="pl-PL" sz="2200" dirty="0"/>
              <a:t>„</a:t>
            </a:r>
            <a:r>
              <a:rPr lang="pl-PL" sz="2200" dirty="0" err="1"/>
              <a:t>Metafisica</a:t>
            </a:r>
            <a:r>
              <a:rPr lang="pl-PL" sz="2200" dirty="0"/>
              <a:t>”</a:t>
            </a:r>
          </a:p>
          <a:p>
            <a:r>
              <a:rPr lang="pl-PL" sz="2200" dirty="0"/>
              <a:t>„</a:t>
            </a:r>
            <a:r>
              <a:rPr lang="pl-PL" sz="2200" dirty="0" err="1"/>
              <a:t>Etica</a:t>
            </a:r>
            <a:r>
              <a:rPr lang="pl-PL" sz="2200" dirty="0"/>
              <a:t> </a:t>
            </a:r>
            <a:r>
              <a:rPr lang="pl-PL" sz="2200" dirty="0" err="1"/>
              <a:t>nicomachea</a:t>
            </a:r>
            <a:r>
              <a:rPr lang="pl-PL" sz="2200" dirty="0"/>
              <a:t>”</a:t>
            </a:r>
          </a:p>
          <a:p>
            <a:r>
              <a:rPr lang="pl-PL" sz="2200" dirty="0"/>
              <a:t>W. Tatarkiewicz „Układ pojęć w filozofii Arystotelesa”, praca doktorska, Marburg, 1906</a:t>
            </a:r>
          </a:p>
          <a:p>
            <a:r>
              <a:rPr lang="pl-PL" sz="2200" dirty="0"/>
              <a:t>W. Tatarkiewicz, </a:t>
            </a:r>
            <a:r>
              <a:rPr lang="pl-PL" sz="2200" i="1"/>
              <a:t>Historia filozofii</a:t>
            </a:r>
            <a:endParaRPr lang="pl-PL" sz="2200" dirty="0"/>
          </a:p>
          <a:p>
            <a:pPr marL="0" indent="0">
              <a:buNone/>
            </a:pPr>
            <a:endParaRPr lang="pl-PL" sz="2200" dirty="0"/>
          </a:p>
          <a:p>
            <a:pPr marL="0" indent="0">
              <a:buNone/>
            </a:pPr>
            <a:r>
              <a:rPr lang="pl-PL" sz="1800" dirty="0"/>
              <a:t>Pokaz: muszla ostrygi, afrykański instrument</a:t>
            </a:r>
          </a:p>
          <a:p>
            <a:pPr marL="0" indent="0">
              <a:buNone/>
            </a:pPr>
            <a:endParaRPr lang="pl-PL" dirty="0"/>
          </a:p>
        </p:txBody>
      </p:sp>
    </p:spTree>
    <p:extLst>
      <p:ext uri="{BB962C8B-B14F-4D97-AF65-F5344CB8AC3E}">
        <p14:creationId xmlns:p14="http://schemas.microsoft.com/office/powerpoint/2010/main" val="2127353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a:extLst>
              <a:ext uri="{FF2B5EF4-FFF2-40B4-BE49-F238E27FC236}">
                <a16:creationId xmlns:a16="http://schemas.microsoft.com/office/drawing/2014/main" id="{668CB67D-ABD9-6E0C-6EAA-4793FEBC4F84}"/>
              </a:ext>
            </a:extLst>
          </p:cNvPr>
          <p:cNvSpPr>
            <a:spLocks noGrp="1" noChangeArrowheads="1"/>
          </p:cNvSpPr>
          <p:nvPr>
            <p:ph type="title"/>
          </p:nvPr>
        </p:nvSpPr>
        <p:spPr>
          <a:xfrm>
            <a:off x="457200" y="-220663"/>
            <a:ext cx="8229600" cy="1143001"/>
          </a:xfrm>
        </p:spPr>
        <p:txBody>
          <a:bodyPr/>
          <a:lstStyle/>
          <a:p>
            <a:r>
              <a:rPr lang="pl-PL" altLang="it-IT" sz="3600"/>
              <a:t>„Filozof zdrowego rozsądku”</a:t>
            </a:r>
          </a:p>
        </p:txBody>
      </p:sp>
      <p:sp>
        <p:nvSpPr>
          <p:cNvPr id="8195" name="Segnaposto contenuto 2">
            <a:extLst>
              <a:ext uri="{FF2B5EF4-FFF2-40B4-BE49-F238E27FC236}">
                <a16:creationId xmlns:a16="http://schemas.microsoft.com/office/drawing/2014/main" id="{CAABAC0D-6524-80F0-BABA-1FE9FCCF6F79}"/>
              </a:ext>
            </a:extLst>
          </p:cNvPr>
          <p:cNvSpPr>
            <a:spLocks noGrp="1" noChangeArrowheads="1"/>
          </p:cNvSpPr>
          <p:nvPr>
            <p:ph idx="1"/>
          </p:nvPr>
        </p:nvSpPr>
        <p:spPr>
          <a:xfrm>
            <a:off x="250825" y="925513"/>
            <a:ext cx="8642350" cy="4525962"/>
          </a:xfrm>
        </p:spPr>
        <p:txBody>
          <a:bodyPr/>
          <a:lstStyle/>
          <a:p>
            <a:pPr marL="0" indent="0">
              <a:buFontTx/>
              <a:buNone/>
            </a:pPr>
            <a:r>
              <a:rPr lang="pl-PL" altLang="it-IT" sz="2000"/>
              <a:t>„Wielka praca i wielki umysł, bezinteresowna miłość prawdy i ześrodko-wanie wysiłków całego życia na polu nauki, zdolność organizowania pracy i sprzęgania ludzi do wspólnej roboty, wreszcie pomyślne warunki zewnętrzne i niezależność – wszystko to było niezbędne, aby wytworzyć coś tak potężnego, jak naukowe dzieło Arystotelesa” </a:t>
            </a:r>
          </a:p>
          <a:p>
            <a:pPr marL="0" indent="0">
              <a:buFontTx/>
              <a:buNone/>
            </a:pPr>
            <a:r>
              <a:rPr lang="pl-PL" altLang="it-IT" sz="2000"/>
              <a:t>(</a:t>
            </a:r>
            <a:r>
              <a:rPr lang="pl-PL" altLang="it-IT" sz="2000" i="1"/>
              <a:t>Historia filozofii</a:t>
            </a:r>
            <a:r>
              <a:rPr lang="pl-PL" altLang="it-IT" sz="2000"/>
              <a:t>,  str. 105)</a:t>
            </a:r>
          </a:p>
          <a:p>
            <a:pPr marL="0" indent="0">
              <a:spcBef>
                <a:spcPct val="0"/>
              </a:spcBef>
              <a:spcAft>
                <a:spcPts val="1200"/>
              </a:spcAft>
              <a:buFontTx/>
              <a:buNone/>
            </a:pPr>
            <a:endParaRPr lang="pl-PL" altLang="it-IT" sz="2000"/>
          </a:p>
          <a:p>
            <a:pPr marL="0" indent="0">
              <a:spcBef>
                <a:spcPct val="0"/>
              </a:spcBef>
              <a:spcAft>
                <a:spcPts val="1200"/>
              </a:spcAft>
              <a:buFontTx/>
              <a:buNone/>
            </a:pPr>
            <a:r>
              <a:rPr lang="pl-PL" altLang="it-IT" sz="2000"/>
              <a:t>„Tym razem zobaczyłem Stagirytę zupełnie inaczej: Jako najrozsąd-niejszego z filozofów, jako tego, który znalazł złoty środek, był ostrożniejszy od wszystkich klasyków ostrożności. [...] </a:t>
            </a:r>
          </a:p>
          <a:p>
            <a:pPr marL="0" indent="0">
              <a:spcBef>
                <a:spcPct val="0"/>
              </a:spcBef>
              <a:spcAft>
                <a:spcPts val="1200"/>
              </a:spcAft>
              <a:buFontTx/>
              <a:buNone/>
            </a:pPr>
            <a:r>
              <a:rPr lang="pl-PL" altLang="it-IT" sz="2000"/>
              <a:t>Potwierdziło mi to koncepcję Arystotelesa jako filozofa zdrowego rozsądku. </a:t>
            </a:r>
          </a:p>
          <a:p>
            <a:pPr marL="0" indent="0">
              <a:spcBef>
                <a:spcPct val="0"/>
              </a:spcBef>
              <a:spcAft>
                <a:spcPts val="1200"/>
              </a:spcAft>
              <a:buFontTx/>
              <a:buNone/>
            </a:pPr>
            <a:r>
              <a:rPr lang="pl-PL" altLang="it-IT" sz="2000"/>
              <a:t>Co do Arystotelesa, to nie jest jednak wykluczone, że tak bogaty myśliciel mógł łączyć obie koncepcje: konstruktora wielopiętrowego oraz mistrza zdrowego rozsądku.” [1]</a:t>
            </a:r>
          </a:p>
          <a:p>
            <a:pPr marL="0" indent="0">
              <a:buFontTx/>
              <a:buNone/>
            </a:pPr>
            <a:r>
              <a:rPr lang="pl-PL" altLang="it-IT" sz="2000"/>
              <a:t>[1] Wł. Tatarkiewicz, </a:t>
            </a:r>
            <a:r>
              <a:rPr lang="pl-PL" altLang="it-IT" sz="2000" i="1"/>
              <a:t>Układ pojęć w filozofii Arystotelesa</a:t>
            </a:r>
            <a:r>
              <a:rPr lang="pl-PL" altLang="it-IT" sz="2000"/>
              <a:t>, PWN, 1978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a:extLst>
              <a:ext uri="{FF2B5EF4-FFF2-40B4-BE49-F238E27FC236}">
                <a16:creationId xmlns:a16="http://schemas.microsoft.com/office/drawing/2014/main" id="{CDA9D6FD-CC84-4455-202C-0B33428EC11B}"/>
              </a:ext>
            </a:extLst>
          </p:cNvPr>
          <p:cNvSpPr>
            <a:spLocks noGrp="1" noChangeArrowheads="1"/>
          </p:cNvSpPr>
          <p:nvPr>
            <p:ph type="title"/>
          </p:nvPr>
        </p:nvSpPr>
        <p:spPr>
          <a:xfrm>
            <a:off x="323850" y="74613"/>
            <a:ext cx="6627813" cy="690562"/>
          </a:xfrm>
        </p:spPr>
        <p:txBody>
          <a:bodyPr/>
          <a:lstStyle/>
          <a:p>
            <a:r>
              <a:rPr lang="pl-PL" altLang="it-IT" sz="3600"/>
              <a:t>„Zoologia”</a:t>
            </a:r>
          </a:p>
        </p:txBody>
      </p:sp>
      <p:sp>
        <p:nvSpPr>
          <p:cNvPr id="9219" name="CasellaDiTesto 3">
            <a:extLst>
              <a:ext uri="{FF2B5EF4-FFF2-40B4-BE49-F238E27FC236}">
                <a16:creationId xmlns:a16="http://schemas.microsoft.com/office/drawing/2014/main" id="{87720E94-BA38-140F-0418-EAD15B6BE5D8}"/>
              </a:ext>
            </a:extLst>
          </p:cNvPr>
          <p:cNvSpPr txBox="1">
            <a:spLocks noChangeArrowheads="1"/>
          </p:cNvSpPr>
          <p:nvPr/>
        </p:nvSpPr>
        <p:spPr bwMode="auto">
          <a:xfrm>
            <a:off x="185738" y="681038"/>
            <a:ext cx="6618287" cy="5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spcAft>
                <a:spcPts val="600"/>
              </a:spcAft>
              <a:buFontTx/>
              <a:buNone/>
            </a:pPr>
            <a:r>
              <a:rPr lang="pl-PL" altLang="it-IT" sz="2000" dirty="0">
                <a:cs typeface="Times New Roman" panose="02020603050405020304" pitchFamily="18" charset="0"/>
              </a:rPr>
              <a:t>„Dzięcioł nie siada na ziemi; uderza w dęby, by wydobyć z nich robaki i małe mrówki, Gdy one z nich wychodzą, zbiera je swoim długim i szerokim językiem. Chodzi po drzewach zwinnie we wszystkich pozycjach, nawet na wznak, jak to czynią </a:t>
            </a:r>
            <a:r>
              <a:rPr lang="pl-PL" altLang="it-IT" sz="2000" dirty="0" err="1">
                <a:cs typeface="Times New Roman" panose="02020603050405020304" pitchFamily="18" charset="0"/>
              </a:rPr>
              <a:t>gekki</a:t>
            </a:r>
            <a:r>
              <a:rPr lang="pl-PL" altLang="it-IT" sz="2000" dirty="0">
                <a:cs typeface="Times New Roman" panose="02020603050405020304" pitchFamily="18" charset="0"/>
              </a:rPr>
              <a:t> [jaszczurki]. Ma pazury z natury bardziej rozwinięte niż kawka, aby mu zapewniły trwałą równowagę na drzewach; bo chodzi po nich wbijając je w ich korę.</a:t>
            </a:r>
          </a:p>
          <a:p>
            <a:pPr>
              <a:spcBef>
                <a:spcPct val="0"/>
              </a:spcBef>
              <a:spcAft>
                <a:spcPts val="600"/>
              </a:spcAft>
              <a:buFontTx/>
              <a:buNone/>
            </a:pPr>
            <a:r>
              <a:rPr lang="pl-PL" altLang="it-IT" sz="2000" dirty="0">
                <a:cs typeface="Times New Roman" panose="02020603050405020304" pitchFamily="18" charset="0"/>
              </a:rPr>
              <a:t>Istnieje kilka gatunków dzięcioła. Jeden z nich jest mniejszego wzrostu niż kos i ma małe czerwonawe plamy. Drugi jest większy od kosa. Trzeci gatunek nie jest wiele mniejszy od kury. [...]</a:t>
            </a:r>
          </a:p>
          <a:p>
            <a:pPr>
              <a:spcBef>
                <a:spcPct val="0"/>
              </a:spcBef>
              <a:spcAft>
                <a:spcPts val="600"/>
              </a:spcAft>
              <a:buFontTx/>
              <a:buNone/>
            </a:pPr>
            <a:r>
              <a:rPr lang="pl-PL" altLang="it-IT" sz="2000" dirty="0">
                <a:cs typeface="Times New Roman" panose="02020603050405020304" pitchFamily="18" charset="0"/>
              </a:rPr>
              <a:t>Opowiadają nawet, że pewien oswojony dzięcioł wepchnął migdał do szpary kawałka drzewa w taki sposób, by móc go utrzymać, gdy będzie bił w niego; za trzecim uderzeniem rozbił skorupę owocu i pożarł jego miękką część.” Arystoteles, </a:t>
            </a:r>
            <a:r>
              <a:rPr lang="pl-PL" altLang="it-IT" sz="2000" i="1" dirty="0">
                <a:cs typeface="Times New Roman" panose="02020603050405020304" pitchFamily="18" charset="0"/>
              </a:rPr>
              <a:t>Zoologia, </a:t>
            </a:r>
            <a:r>
              <a:rPr lang="pl-PL" altLang="it-IT" sz="2000" dirty="0">
                <a:cs typeface="Times New Roman" panose="02020603050405020304" pitchFamily="18" charset="0"/>
              </a:rPr>
              <a:t>PWN, str. 383</a:t>
            </a:r>
            <a:endParaRPr lang="pl-PL" altLang="it-IT" sz="2000" i="1" dirty="0"/>
          </a:p>
        </p:txBody>
      </p:sp>
      <p:pic>
        <p:nvPicPr>
          <p:cNvPr id="9220" name="Picture 5" descr="Dzięciołek – Wikipedia, wolna encyklopedia">
            <a:extLst>
              <a:ext uri="{FF2B5EF4-FFF2-40B4-BE49-F238E27FC236}">
                <a16:creationId xmlns:a16="http://schemas.microsoft.com/office/drawing/2014/main" id="{C4934643-AD35-05A9-4FAB-E514781803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1663" y="115888"/>
            <a:ext cx="1670050"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1" descr="Dzięcioł czarny. - Aktualności">
            <a:extLst>
              <a:ext uri="{FF2B5EF4-FFF2-40B4-BE49-F238E27FC236}">
                <a16:creationId xmlns:a16="http://schemas.microsoft.com/office/drawing/2014/main" id="{3DAD3FE0-97CF-9843-7216-0CF4E36B67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4513" y="5094288"/>
            <a:ext cx="1798637" cy="16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pole tekstowe 2">
            <a:extLst>
              <a:ext uri="{FF2B5EF4-FFF2-40B4-BE49-F238E27FC236}">
                <a16:creationId xmlns:a16="http://schemas.microsoft.com/office/drawing/2014/main" id="{EC88DFF5-FA00-5705-D06C-52E7C040EB41}"/>
              </a:ext>
            </a:extLst>
          </p:cNvPr>
          <p:cNvSpPr txBox="1">
            <a:spLocks noChangeArrowheads="1"/>
          </p:cNvSpPr>
          <p:nvPr/>
        </p:nvSpPr>
        <p:spPr bwMode="auto">
          <a:xfrm>
            <a:off x="185738" y="6199188"/>
            <a:ext cx="67659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en-US" sz="1100"/>
              <a:t>https://pl.wikipedia.org/wiki/Dzi%C4%99cio%C5%82ek</a:t>
            </a:r>
          </a:p>
          <a:p>
            <a:pPr>
              <a:spcBef>
                <a:spcPct val="0"/>
              </a:spcBef>
              <a:buFontTx/>
              <a:buNone/>
            </a:pPr>
            <a:r>
              <a:rPr lang="pl-PL" altLang="en-US" sz="1100"/>
              <a:t>https://e-puszcza.pl/wp-content/uploads/2016/04/dzieciol_duzy.jpg</a:t>
            </a:r>
          </a:p>
          <a:p>
            <a:pPr>
              <a:spcBef>
                <a:spcPct val="0"/>
              </a:spcBef>
              <a:buFontTx/>
              <a:buNone/>
            </a:pPr>
            <a:r>
              <a:rPr lang="pl-PL" altLang="en-US" sz="1100"/>
              <a:t>https://browsk.bialystok.lasy.gov.pl/aktualnosci/-/asset_publisher/1M8a/content/dzieciol-czarny-/pop_up</a:t>
            </a:r>
          </a:p>
        </p:txBody>
      </p:sp>
      <p:pic>
        <p:nvPicPr>
          <p:cNvPr id="9223" name="Picture 15">
            <a:extLst>
              <a:ext uri="{FF2B5EF4-FFF2-40B4-BE49-F238E27FC236}">
                <a16:creationId xmlns:a16="http://schemas.microsoft.com/office/drawing/2014/main" id="{E615FAC6-FB48-B31B-BA54-F7FCB8CCB2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1663" y="2436813"/>
            <a:ext cx="1668462"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a:extLst>
              <a:ext uri="{FF2B5EF4-FFF2-40B4-BE49-F238E27FC236}">
                <a16:creationId xmlns:a16="http://schemas.microsoft.com/office/drawing/2014/main" id="{AC3F8247-F9E8-6A52-3B70-B2803DB09D41}"/>
              </a:ext>
            </a:extLst>
          </p:cNvPr>
          <p:cNvSpPr>
            <a:spLocks noGrp="1" noChangeArrowheads="1"/>
          </p:cNvSpPr>
          <p:nvPr>
            <p:ph type="title"/>
          </p:nvPr>
        </p:nvSpPr>
        <p:spPr>
          <a:xfrm>
            <a:off x="-757238" y="109538"/>
            <a:ext cx="4968876" cy="1143000"/>
          </a:xfrm>
        </p:spPr>
        <p:txBody>
          <a:bodyPr/>
          <a:lstStyle/>
          <a:p>
            <a:r>
              <a:rPr lang="pl-PL" altLang="it-IT" sz="3600" dirty="0"/>
              <a:t>„Etologia”</a:t>
            </a:r>
          </a:p>
        </p:txBody>
      </p:sp>
      <p:sp>
        <p:nvSpPr>
          <p:cNvPr id="10243" name="CasellaDiTesto 3">
            <a:extLst>
              <a:ext uri="{FF2B5EF4-FFF2-40B4-BE49-F238E27FC236}">
                <a16:creationId xmlns:a16="http://schemas.microsoft.com/office/drawing/2014/main" id="{12DA5DC2-A0BC-1B1C-9F31-C45E84A18681}"/>
              </a:ext>
            </a:extLst>
          </p:cNvPr>
          <p:cNvSpPr txBox="1">
            <a:spLocks noChangeArrowheads="1"/>
          </p:cNvSpPr>
          <p:nvPr/>
        </p:nvSpPr>
        <p:spPr bwMode="auto">
          <a:xfrm>
            <a:off x="166688" y="1949450"/>
            <a:ext cx="8915400" cy="440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spcAft>
                <a:spcPts val="600"/>
              </a:spcAft>
              <a:buFontTx/>
              <a:buNone/>
            </a:pPr>
            <a:r>
              <a:rPr lang="pl-PL" altLang="it-IT" sz="2000" dirty="0">
                <a:cs typeface="Times New Roman" panose="02020603050405020304" pitchFamily="18" charset="0"/>
              </a:rPr>
              <a:t>„Pliszka jest wrogiem konia. W rzeczy samej, koń wypędza ją z pastwiska, a ona żywi się właśnie zieleniną; ponieważ ma bielmo na oku, nie ma wzroku bystrego; naśladuje rżenie konia i straszy go, gdy lata nad nim, i wypędza go; a on ze swej strony zabija ją, gdy jej dopadnie. Pliszka żyje w pobliżu rzek i bagien; ma piękny kolor i zdobywa łatwo pożywienie.</a:t>
            </a:r>
          </a:p>
          <a:p>
            <a:pPr>
              <a:spcBef>
                <a:spcPct val="0"/>
              </a:spcBef>
              <a:spcAft>
                <a:spcPts val="600"/>
              </a:spcAft>
              <a:buFontTx/>
              <a:buNone/>
            </a:pPr>
            <a:r>
              <a:rPr lang="pl-PL" altLang="it-IT" sz="2000" dirty="0">
                <a:cs typeface="Times New Roman" panose="02020603050405020304" pitchFamily="18" charset="0"/>
              </a:rPr>
              <a:t>Osioł nie znosi jaszczurki cętkowanej, bo ona kładzie się za drabinką żłobu osła i wciska się do jego nozdrzy, przez co nie pozwala mu jeść.</a:t>
            </a:r>
          </a:p>
          <a:p>
            <a:pPr>
              <a:spcBef>
                <a:spcPct val="0"/>
              </a:spcBef>
              <a:spcAft>
                <a:spcPts val="600"/>
              </a:spcAft>
              <a:buFontTx/>
              <a:buNone/>
            </a:pPr>
            <a:r>
              <a:rPr lang="pl-PL" altLang="it-IT" sz="2000" dirty="0">
                <a:cs typeface="Times New Roman" panose="02020603050405020304" pitchFamily="18" charset="0"/>
              </a:rPr>
              <a:t>Istnieję trzy gatunki czapli: czapla cętkowana, czapla biała i czapla zwana gwiaździstą. [...]</a:t>
            </a:r>
          </a:p>
          <a:p>
            <a:pPr>
              <a:spcBef>
                <a:spcPct val="0"/>
              </a:spcBef>
              <a:spcAft>
                <a:spcPts val="600"/>
              </a:spcAft>
              <a:buFontTx/>
              <a:buNone/>
            </a:pPr>
            <a:r>
              <a:rPr lang="pl-PL" altLang="it-IT" sz="2000" dirty="0">
                <a:cs typeface="Times New Roman" panose="02020603050405020304" pitchFamily="18" charset="0"/>
              </a:rPr>
              <a:t>Wąż jest wrogiem łasicy i świni; łasicy, gdy znajdą się w tym samym </a:t>
            </a:r>
            <a:r>
              <a:rPr lang="pl-PL" altLang="it-IT" sz="2000" dirty="0" err="1">
                <a:cs typeface="Times New Roman" panose="02020603050405020304" pitchFamily="18" charset="0"/>
              </a:rPr>
              <a:t>miesz-kaniu</a:t>
            </a:r>
            <a:r>
              <a:rPr lang="pl-PL" altLang="it-IT" sz="2000" dirty="0">
                <a:cs typeface="Times New Roman" panose="02020603050405020304" pitchFamily="18" charset="0"/>
              </a:rPr>
              <a:t>, bo tego samego pokarmu poszukują; ze świnią, bo ona pożera węża.</a:t>
            </a:r>
          </a:p>
          <a:p>
            <a:pPr>
              <a:spcBef>
                <a:spcPct val="0"/>
              </a:spcBef>
              <a:spcAft>
                <a:spcPts val="600"/>
              </a:spcAft>
              <a:buFontTx/>
              <a:buNone/>
            </a:pPr>
            <a:r>
              <a:rPr lang="pl-PL" altLang="it-IT" sz="2000" dirty="0">
                <a:cs typeface="Times New Roman" panose="02020603050405020304" pitchFamily="18" charset="0"/>
              </a:rPr>
              <a:t>Kobuz (jastrząb) jest nieprzyjacielem lisa: bije go, wyrywa mu sierść i zabija jego młode – bo to ptak o szponach zagiętych.” (str. 368)  </a:t>
            </a:r>
          </a:p>
        </p:txBody>
      </p:sp>
      <p:pic>
        <p:nvPicPr>
          <p:cNvPr id="10244" name="Picture 5" descr="Ilustracja">
            <a:extLst>
              <a:ext uri="{FF2B5EF4-FFF2-40B4-BE49-F238E27FC236}">
                <a16:creationId xmlns:a16="http://schemas.microsoft.com/office/drawing/2014/main" id="{F99D6037-DB9C-1235-A5B8-08DFA16A1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8638" y="319088"/>
            <a:ext cx="2286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7">
            <a:extLst>
              <a:ext uri="{FF2B5EF4-FFF2-40B4-BE49-F238E27FC236}">
                <a16:creationId xmlns:a16="http://schemas.microsoft.com/office/drawing/2014/main" id="{E25F4B43-B257-1E21-C17F-45DEEF6DB3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1513" y="319088"/>
            <a:ext cx="2286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pole tekstowe 2">
            <a:extLst>
              <a:ext uri="{FF2B5EF4-FFF2-40B4-BE49-F238E27FC236}">
                <a16:creationId xmlns:a16="http://schemas.microsoft.com/office/drawing/2014/main" id="{DECC8667-5933-A00E-E4DD-412C39E41087}"/>
              </a:ext>
            </a:extLst>
          </p:cNvPr>
          <p:cNvSpPr txBox="1">
            <a:spLocks noChangeArrowheads="1"/>
          </p:cNvSpPr>
          <p:nvPr/>
        </p:nvSpPr>
        <p:spPr bwMode="auto">
          <a:xfrm>
            <a:off x="217488" y="6370638"/>
            <a:ext cx="6310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en-US" sz="1200">
                <a:hlinkClick r:id="rId4"/>
              </a:rPr>
              <a:t>https://pl.wikipedia.org/wiki/Czapla_bia%C5%82a</a:t>
            </a:r>
            <a:endParaRPr lang="pl-PL" altLang="en-US" sz="1200"/>
          </a:p>
          <a:p>
            <a:pPr>
              <a:spcBef>
                <a:spcPct val="0"/>
              </a:spcBef>
              <a:buFontTx/>
              <a:buNone/>
            </a:pPr>
            <a:r>
              <a:rPr lang="pl-PL" altLang="en-US" sz="1200">
                <a:hlinkClick r:id="rId5"/>
              </a:rPr>
              <a:t>https://pl.wikipedia.org/wiki/Pliszka_siwa</a:t>
            </a:r>
            <a:r>
              <a:rPr lang="pl-PL" altLang="en-US" sz="120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a:extLst>
              <a:ext uri="{FF2B5EF4-FFF2-40B4-BE49-F238E27FC236}">
                <a16:creationId xmlns:a16="http://schemas.microsoft.com/office/drawing/2014/main" id="{8234C971-945A-69BA-4682-9633166E4467}"/>
              </a:ext>
            </a:extLst>
          </p:cNvPr>
          <p:cNvSpPr>
            <a:spLocks noGrp="1" noChangeArrowheads="1"/>
          </p:cNvSpPr>
          <p:nvPr>
            <p:ph type="title"/>
          </p:nvPr>
        </p:nvSpPr>
        <p:spPr>
          <a:xfrm>
            <a:off x="323850" y="74613"/>
            <a:ext cx="8229600" cy="690562"/>
          </a:xfrm>
        </p:spPr>
        <p:txBody>
          <a:bodyPr/>
          <a:lstStyle/>
          <a:p>
            <a:r>
              <a:rPr lang="pl-PL" altLang="it-IT" sz="3600"/>
              <a:t>„Meteorologika”: zachód Słońca</a:t>
            </a:r>
          </a:p>
        </p:txBody>
      </p:sp>
      <p:sp>
        <p:nvSpPr>
          <p:cNvPr id="11267" name="CasellaDiTesto 3">
            <a:extLst>
              <a:ext uri="{FF2B5EF4-FFF2-40B4-BE49-F238E27FC236}">
                <a16:creationId xmlns:a16="http://schemas.microsoft.com/office/drawing/2014/main" id="{AA24A152-FDA0-D2D0-D484-B4941A6C042B}"/>
              </a:ext>
            </a:extLst>
          </p:cNvPr>
          <p:cNvSpPr txBox="1">
            <a:spLocks noChangeArrowheads="1"/>
          </p:cNvSpPr>
          <p:nvPr/>
        </p:nvSpPr>
        <p:spPr bwMode="auto">
          <a:xfrm>
            <a:off x="228600" y="765175"/>
            <a:ext cx="89154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spcAft>
                <a:spcPts val="1200"/>
              </a:spcAft>
              <a:buFontTx/>
              <a:buNone/>
            </a:pPr>
            <a:r>
              <a:rPr lang="pl-PL" altLang="it-IT" sz="2000" dirty="0">
                <a:cs typeface="Times New Roman" panose="02020603050405020304" pitchFamily="18" charset="0"/>
              </a:rPr>
              <a:t>„[…] stąd też nic dziwnego, iż pojawia się znaczna różnorodność barw.          Z jednej bowiem strony słabe, przedostające się przez zgęszczone powietrze światło, z drugiej </a:t>
            </a:r>
            <a:r>
              <a:rPr lang="pl-PL" altLang="it-IT" sz="2000" i="1" dirty="0">
                <a:cs typeface="Times New Roman" panose="02020603050405020304" pitchFamily="18" charset="0"/>
              </a:rPr>
              <a:t>rozszczepiające</a:t>
            </a:r>
            <a:r>
              <a:rPr lang="pl-PL" altLang="it-IT" sz="2000" dirty="0">
                <a:cs typeface="Times New Roman" panose="02020603050405020304" pitchFamily="18" charset="0"/>
              </a:rPr>
              <a:t> właściwości powietrza wywołują różne odcienie, zwłaszcza czerwień i purpurę. Powstają one głównie w następstwie wymieszania nałożonych na siebie kolorów, ognistego i białego. Stąd też wschodzące lub zachodzące gwiazdy w czasie upałów, albo przez dym, nabierają czerwonawego odcienia.” (342 b)</a:t>
            </a:r>
          </a:p>
          <a:p>
            <a:pPr>
              <a:spcBef>
                <a:spcPct val="0"/>
              </a:spcBef>
              <a:spcAft>
                <a:spcPts val="1200"/>
              </a:spcAft>
              <a:buFontTx/>
              <a:buNone/>
            </a:pPr>
            <a:endParaRPr lang="pl-PL" altLang="it-IT" sz="2000" dirty="0">
              <a:cs typeface="Times New Roman" panose="02020603050405020304" pitchFamily="18" charset="0"/>
            </a:endParaRPr>
          </a:p>
          <a:p>
            <a:pPr>
              <a:spcBef>
                <a:spcPct val="0"/>
              </a:spcBef>
              <a:spcAft>
                <a:spcPts val="1200"/>
              </a:spcAft>
              <a:buFontTx/>
              <a:buNone/>
            </a:pPr>
            <a:endParaRPr lang="pl-PL" altLang="it-IT" sz="2000" dirty="0">
              <a:cs typeface="Times New Roman" panose="02020603050405020304" pitchFamily="18" charset="0"/>
            </a:endParaRPr>
          </a:p>
        </p:txBody>
      </p:sp>
      <p:pic>
        <p:nvPicPr>
          <p:cNvPr id="11268" name="Picture 9">
            <a:extLst>
              <a:ext uri="{FF2B5EF4-FFF2-40B4-BE49-F238E27FC236}">
                <a16:creationId xmlns:a16="http://schemas.microsoft.com/office/drawing/2014/main" id="{EA722BD5-55DA-9C0F-C350-AE5085A7B22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212976"/>
            <a:ext cx="4870822" cy="3170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269" name="pole tekstowe 2">
            <a:extLst>
              <a:ext uri="{FF2B5EF4-FFF2-40B4-BE49-F238E27FC236}">
                <a16:creationId xmlns:a16="http://schemas.microsoft.com/office/drawing/2014/main" id="{622F6E42-431E-FD85-3F0B-501378966477}"/>
              </a:ext>
            </a:extLst>
          </p:cNvPr>
          <p:cNvSpPr txBox="1">
            <a:spLocks noChangeArrowheads="1"/>
          </p:cNvSpPr>
          <p:nvPr/>
        </p:nvSpPr>
        <p:spPr bwMode="auto">
          <a:xfrm>
            <a:off x="5289923" y="3212976"/>
            <a:ext cx="3625478"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en-US" sz="1800" dirty="0">
                <a:solidFill>
                  <a:srgbClr val="002060"/>
                </a:solidFill>
              </a:rPr>
              <a:t>Wskutek tak zwanego </a:t>
            </a:r>
          </a:p>
          <a:p>
            <a:pPr>
              <a:spcBef>
                <a:spcPct val="0"/>
              </a:spcBef>
              <a:buFontTx/>
              <a:buNone/>
            </a:pPr>
            <a:r>
              <a:rPr lang="pl-PL" altLang="en-US" sz="1800" dirty="0">
                <a:solidFill>
                  <a:srgbClr val="002060"/>
                </a:solidFill>
              </a:rPr>
              <a:t>zjawiska Rayleigha, niebieska składowa światła słonecznego jest bardziej rozpraszana niż składowa czerwona. Z tego powodu niebo jest </a:t>
            </a:r>
            <a:r>
              <a:rPr lang="pl-PL" altLang="en-US" sz="1800" i="1" dirty="0">
                <a:solidFill>
                  <a:srgbClr val="002060"/>
                </a:solidFill>
              </a:rPr>
              <a:t>niebieskie</a:t>
            </a:r>
            <a:r>
              <a:rPr lang="pl-PL" altLang="en-US" sz="1800" dirty="0">
                <a:solidFill>
                  <a:srgbClr val="002060"/>
                </a:solidFill>
              </a:rPr>
              <a:t>, a zachodzące Słońce czerwone. Zob. GK. </a:t>
            </a:r>
            <a:r>
              <a:rPr lang="pl-PL" altLang="en-US" sz="1800" i="1" dirty="0">
                <a:solidFill>
                  <a:srgbClr val="002060"/>
                </a:solidFill>
              </a:rPr>
              <a:t>Na ścieżkach fizyki współczesnej</a:t>
            </a:r>
            <a:r>
              <a:rPr lang="pl-PL" altLang="en-US" sz="1800" dirty="0">
                <a:solidFill>
                  <a:srgbClr val="002060"/>
                </a:solidFill>
              </a:rPr>
              <a:t>. Wystawa wirtualna. </a:t>
            </a:r>
            <a:r>
              <a:rPr lang="pl-PL" altLang="en-US" sz="1800" dirty="0" err="1">
                <a:solidFill>
                  <a:srgbClr val="002060"/>
                </a:solidFill>
              </a:rPr>
              <a:t>UniTrento</a:t>
            </a:r>
            <a:r>
              <a:rPr lang="pl-PL" altLang="en-US" sz="1800" dirty="0">
                <a:solidFill>
                  <a:srgbClr val="002060"/>
                </a:solidFill>
              </a:rPr>
              <a:t>, 2003. </a:t>
            </a:r>
          </a:p>
          <a:p>
            <a:pPr>
              <a:spcBef>
                <a:spcPct val="0"/>
              </a:spcBef>
              <a:buFontTx/>
              <a:buNone/>
            </a:pPr>
            <a:endParaRPr lang="pl-PL" altLang="en-US" sz="1800" dirty="0"/>
          </a:p>
          <a:p>
            <a:pPr>
              <a:spcBef>
                <a:spcPct val="0"/>
              </a:spcBef>
              <a:buFontTx/>
              <a:buNone/>
            </a:pPr>
            <a:r>
              <a:rPr lang="pl-PL" altLang="en-US" sz="1800" dirty="0"/>
              <a:t>Morze Egejskie, </a:t>
            </a:r>
          </a:p>
          <a:p>
            <a:pPr>
              <a:spcBef>
                <a:spcPct val="0"/>
              </a:spcBef>
              <a:buFontTx/>
              <a:buNone/>
            </a:pPr>
            <a:r>
              <a:rPr lang="pl-PL" altLang="en-US" sz="1800" dirty="0"/>
              <a:t>Fot. Federico </a:t>
            </a:r>
            <a:r>
              <a:rPr lang="pl-PL" altLang="en-US" sz="1800" dirty="0" err="1"/>
              <a:t>Fedrizzi</a:t>
            </a:r>
            <a:endParaRPr lang="pl-PL" altLang="en-US"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a:extLst>
              <a:ext uri="{FF2B5EF4-FFF2-40B4-BE49-F238E27FC236}">
                <a16:creationId xmlns:a16="http://schemas.microsoft.com/office/drawing/2014/main" id="{7E8AC3F9-5B17-A7A8-8AD7-78A50F920532}"/>
              </a:ext>
            </a:extLst>
          </p:cNvPr>
          <p:cNvSpPr>
            <a:spLocks noGrp="1" noChangeArrowheads="1"/>
          </p:cNvSpPr>
          <p:nvPr>
            <p:ph type="title"/>
          </p:nvPr>
        </p:nvSpPr>
        <p:spPr>
          <a:xfrm>
            <a:off x="323850" y="74613"/>
            <a:ext cx="8229600" cy="762000"/>
          </a:xfrm>
        </p:spPr>
        <p:txBody>
          <a:bodyPr/>
          <a:lstStyle/>
          <a:p>
            <a:r>
              <a:rPr lang="pl-PL" altLang="it-IT" sz="3600"/>
              <a:t>„Meteorologika”: chmury</a:t>
            </a:r>
          </a:p>
        </p:txBody>
      </p:sp>
      <p:sp>
        <p:nvSpPr>
          <p:cNvPr id="12291" name="CasellaDiTesto 3">
            <a:extLst>
              <a:ext uri="{FF2B5EF4-FFF2-40B4-BE49-F238E27FC236}">
                <a16:creationId xmlns:a16="http://schemas.microsoft.com/office/drawing/2014/main" id="{38BFDDE7-8CCF-3C4F-1680-B66CF14655E7}"/>
              </a:ext>
            </a:extLst>
          </p:cNvPr>
          <p:cNvSpPr txBox="1">
            <a:spLocks noChangeArrowheads="1"/>
          </p:cNvSpPr>
          <p:nvPr/>
        </p:nvSpPr>
        <p:spPr bwMode="auto">
          <a:xfrm>
            <a:off x="228600" y="701675"/>
            <a:ext cx="8915400" cy="563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spcAft>
                <a:spcPts val="1200"/>
              </a:spcAft>
              <a:buFontTx/>
              <a:buNone/>
            </a:pPr>
            <a:r>
              <a:rPr lang="pl-PL" altLang="it-IT" sz="1900" dirty="0">
                <a:cs typeface="Times New Roman" panose="02020603050405020304" pitchFamily="18" charset="0"/>
              </a:rPr>
              <a:t>„[...] wilgoć w wyniku działania promieni oraz napływającego z góry ciepła, parując, unosi się ku górze. Skoro jednak ciepło, które unosi [ciepło ukryte parowania 540 cal/g] zaczyna znikać zarówno na skutek rozpraszania się w górnych warstwach, jako też oziębienia spowodowanego osiągniętą wysokością [gradient temperatury w troposferze], wtedy para ulegając ochłodzeniu, tak z powodu braku ciepła jak również wskutek natury miejsca, zgęszcza się nowo i powietrze staje się wodą [kondensuje]. Skoro więc wytworzy się woda, wtedy spada znowu na Ziemię. Para jest wyziewem pochodzącym z wody, chmurą natomiast powietrze zgęszczające się w wodę. Mgła jest pozostałością chmury zgęszczającej się w wodę i stąd jest raczej oznaką dobrej pogody niż deszczu. Mgła jest przeto rodzajem chmury nie przynoszącej deszczu.  (346 b)</a:t>
            </a:r>
          </a:p>
          <a:p>
            <a:pPr>
              <a:spcBef>
                <a:spcPct val="0"/>
              </a:spcBef>
              <a:spcAft>
                <a:spcPts val="1200"/>
              </a:spcAft>
              <a:buFontTx/>
              <a:buNone/>
            </a:pPr>
            <a:endParaRPr lang="pl-PL" altLang="it-IT" sz="2000" dirty="0">
              <a:cs typeface="Times New Roman" panose="02020603050405020304" pitchFamily="18" charset="0"/>
            </a:endParaRPr>
          </a:p>
          <a:p>
            <a:pPr>
              <a:spcBef>
                <a:spcPct val="0"/>
              </a:spcBef>
              <a:spcAft>
                <a:spcPts val="1200"/>
              </a:spcAft>
              <a:buFontTx/>
              <a:buNone/>
            </a:pPr>
            <a:endParaRPr lang="pl-PL" altLang="it-IT" sz="2000" dirty="0">
              <a:cs typeface="Times New Roman" panose="02020603050405020304" pitchFamily="18" charset="0"/>
            </a:endParaRPr>
          </a:p>
          <a:p>
            <a:pPr>
              <a:spcBef>
                <a:spcPct val="0"/>
              </a:spcBef>
              <a:spcAft>
                <a:spcPts val="1200"/>
              </a:spcAft>
              <a:buFontTx/>
              <a:buNone/>
            </a:pPr>
            <a:endParaRPr lang="pl-PL" altLang="it-IT" sz="2000" dirty="0">
              <a:cs typeface="Times New Roman" panose="02020603050405020304" pitchFamily="18" charset="0"/>
            </a:endParaRPr>
          </a:p>
          <a:p>
            <a:pPr>
              <a:spcBef>
                <a:spcPct val="0"/>
              </a:spcBef>
              <a:spcAft>
                <a:spcPts val="1200"/>
              </a:spcAft>
              <a:buFontTx/>
              <a:buNone/>
            </a:pPr>
            <a:endParaRPr lang="pl-PL" altLang="it-IT" sz="2000" dirty="0">
              <a:cs typeface="Times New Roman" panose="02020603050405020304" pitchFamily="18" charset="0"/>
            </a:endParaRPr>
          </a:p>
          <a:p>
            <a:pPr>
              <a:spcBef>
                <a:spcPct val="0"/>
              </a:spcBef>
              <a:buFontTx/>
              <a:buNone/>
            </a:pPr>
            <a:endParaRPr lang="pl-PL" altLang="it-IT" sz="2000" i="1" dirty="0"/>
          </a:p>
        </p:txBody>
      </p:sp>
      <p:pic>
        <p:nvPicPr>
          <p:cNvPr id="12292" name="Obraz 8">
            <a:extLst>
              <a:ext uri="{FF2B5EF4-FFF2-40B4-BE49-F238E27FC236}">
                <a16:creationId xmlns:a16="http://schemas.microsoft.com/office/drawing/2014/main" id="{64EBCEA2-714E-3EF8-5106-278F62F91E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016375"/>
            <a:ext cx="5029200" cy="276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pole tekstowe 9">
            <a:extLst>
              <a:ext uri="{FF2B5EF4-FFF2-40B4-BE49-F238E27FC236}">
                <a16:creationId xmlns:a16="http://schemas.microsoft.com/office/drawing/2014/main" id="{7C2AEA59-4375-F285-5160-2A721FF7B226}"/>
              </a:ext>
            </a:extLst>
          </p:cNvPr>
          <p:cNvSpPr txBox="1">
            <a:spLocks noChangeArrowheads="1"/>
          </p:cNvSpPr>
          <p:nvPr/>
        </p:nvSpPr>
        <p:spPr bwMode="auto">
          <a:xfrm>
            <a:off x="3689350" y="4149725"/>
            <a:ext cx="51308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en-US" sz="1900" dirty="0"/>
              <a:t>Szron powstaje wówczas, gdy mgła zamarza, zanim zgęści się w wodę (dzieje się to zimą oraz na chłodniejszych zazwyczaj terenach). </a:t>
            </a:r>
            <a:endParaRPr lang="en-US" altLang="en-US" sz="1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a:extLst>
              <a:ext uri="{FF2B5EF4-FFF2-40B4-BE49-F238E27FC236}">
                <a16:creationId xmlns:a16="http://schemas.microsoft.com/office/drawing/2014/main" id="{602B0EB5-7BD3-603D-981B-A635E22CA7CA}"/>
              </a:ext>
            </a:extLst>
          </p:cNvPr>
          <p:cNvSpPr>
            <a:spLocks noGrp="1" noChangeArrowheads="1"/>
          </p:cNvSpPr>
          <p:nvPr>
            <p:ph type="title"/>
          </p:nvPr>
        </p:nvSpPr>
        <p:spPr>
          <a:xfrm>
            <a:off x="323850" y="74613"/>
            <a:ext cx="8229600" cy="762000"/>
          </a:xfrm>
        </p:spPr>
        <p:txBody>
          <a:bodyPr/>
          <a:lstStyle/>
          <a:p>
            <a:r>
              <a:rPr lang="pl-PL" altLang="it-IT" sz="3600"/>
              <a:t>„Meteorologika”: grad i tęcza</a:t>
            </a:r>
          </a:p>
        </p:txBody>
      </p:sp>
      <p:sp>
        <p:nvSpPr>
          <p:cNvPr id="13315" name="CasellaDiTesto 3">
            <a:extLst>
              <a:ext uri="{FF2B5EF4-FFF2-40B4-BE49-F238E27FC236}">
                <a16:creationId xmlns:a16="http://schemas.microsoft.com/office/drawing/2014/main" id="{53C89FF0-3749-F912-CCC7-7DBCE43699DB}"/>
              </a:ext>
            </a:extLst>
          </p:cNvPr>
          <p:cNvSpPr txBox="1">
            <a:spLocks noChangeArrowheads="1"/>
          </p:cNvSpPr>
          <p:nvPr/>
        </p:nvSpPr>
        <p:spPr bwMode="auto">
          <a:xfrm>
            <a:off x="228600" y="836613"/>
            <a:ext cx="8915400" cy="781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spcAft>
                <a:spcPts val="1200"/>
              </a:spcAft>
              <a:buFontTx/>
              <a:buNone/>
            </a:pPr>
            <a:r>
              <a:rPr lang="pl-PL" altLang="it-IT" sz="1900">
                <a:cs typeface="Times New Roman" panose="02020603050405020304" pitchFamily="18" charset="0"/>
              </a:rPr>
              <a:t>„Poza tym dziwne jest to, iż woda zamarza na pewnej wysokości. […]</a:t>
            </a:r>
          </a:p>
          <a:p>
            <a:pPr>
              <a:spcBef>
                <a:spcPct val="0"/>
              </a:spcBef>
              <a:spcAft>
                <a:spcPts val="1200"/>
              </a:spcAft>
              <a:buFontTx/>
              <a:buNone/>
            </a:pPr>
            <a:r>
              <a:rPr lang="pl-PL" altLang="it-IT" sz="1900">
                <a:cs typeface="Times New Roman" panose="02020603050405020304" pitchFamily="18" charset="0"/>
              </a:rPr>
              <a:t>Niektórzy [Anaksagoras] podają następującą przyczynę istnienia i powstawania zjawiska. Kiedy chmura zostanie wypchnięta wysoko [przez prądy wznoszące atmosfery] ku obszarom, gdzie panuje chłód [gradient temperatury w atmosferze to mniej więcej 1°C na 100 m], ponieważ nie dociera tam ciepło odbitych od Ziemi promieni [zob. bilans cieplny Ziemi], wówczas woda, która w tym miejscu się znalazła, staje się lodem. Stąd właśnie chmury gradowe są częste w lecie       i w cieplejszych okolicach, gdyż występujące w większych ilościach ciepło skuteczniej wypycha chmury ku górze.” (348 a)</a:t>
            </a:r>
          </a:p>
          <a:p>
            <a:pPr>
              <a:spcBef>
                <a:spcPct val="0"/>
              </a:spcBef>
              <a:spcAft>
                <a:spcPts val="1200"/>
              </a:spcAft>
              <a:buFontTx/>
              <a:buNone/>
            </a:pPr>
            <a:r>
              <a:rPr lang="pl-PL" altLang="it-IT" sz="1900">
                <a:solidFill>
                  <a:srgbClr val="000099"/>
                </a:solidFill>
                <a:cs typeface="Times New Roman" panose="02020603050405020304" pitchFamily="18" charset="0"/>
              </a:rPr>
              <a:t>Arystoteles próbował też wyjaśnić tęczę. (Ks. III, R. 2-5) Zauważył słusznie, że powstaje ona pod ściśle określonym kątem w stosunku obserwatora i do Słońca, zauważył że tęcza wtórna ma odwrócone kolory, słusznie twierdził, że tęcza pochodzi z „odbicia” świata Słońca od kropel wody. </a:t>
            </a:r>
          </a:p>
          <a:p>
            <a:pPr>
              <a:spcBef>
                <a:spcPct val="0"/>
              </a:spcBef>
              <a:spcAft>
                <a:spcPts val="1200"/>
              </a:spcAft>
              <a:buFontTx/>
              <a:buNone/>
            </a:pPr>
            <a:r>
              <a:rPr lang="pl-PL" altLang="it-IT" sz="1900">
                <a:solidFill>
                  <a:srgbClr val="000099"/>
                </a:solidFill>
                <a:cs typeface="Times New Roman" panose="02020603050405020304" pitchFamily="18" charset="0"/>
              </a:rPr>
              <a:t>Nie rozumiał jednak zjawiska załamania światła,                                                    a w szczególności, że współczynnik załamania                                                                  zależy od koloru. Na wyjaśnienie tęczy trzeba było                                         poczekać do czasów Kartezjusza.</a:t>
            </a:r>
          </a:p>
          <a:p>
            <a:pPr>
              <a:spcBef>
                <a:spcPct val="0"/>
              </a:spcBef>
              <a:spcAft>
                <a:spcPts val="1200"/>
              </a:spcAft>
              <a:buFontTx/>
              <a:buNone/>
            </a:pPr>
            <a:r>
              <a:rPr lang="pl-PL" altLang="it-IT" sz="1900">
                <a:cs typeface="Times New Roman" panose="02020603050405020304" pitchFamily="18" charset="0"/>
              </a:rPr>
              <a:t> </a:t>
            </a:r>
            <a:endParaRPr lang="pl-PL" altLang="it-IT" sz="2000">
              <a:cs typeface="Times New Roman" panose="02020603050405020304" pitchFamily="18" charset="0"/>
            </a:endParaRPr>
          </a:p>
          <a:p>
            <a:pPr>
              <a:spcBef>
                <a:spcPct val="0"/>
              </a:spcBef>
              <a:spcAft>
                <a:spcPts val="1200"/>
              </a:spcAft>
              <a:buFontTx/>
              <a:buNone/>
            </a:pPr>
            <a:endParaRPr lang="pl-PL" altLang="it-IT" sz="2000">
              <a:cs typeface="Times New Roman" panose="02020603050405020304" pitchFamily="18" charset="0"/>
            </a:endParaRPr>
          </a:p>
          <a:p>
            <a:pPr>
              <a:spcBef>
                <a:spcPct val="0"/>
              </a:spcBef>
              <a:spcAft>
                <a:spcPts val="1200"/>
              </a:spcAft>
              <a:buFontTx/>
              <a:buNone/>
            </a:pPr>
            <a:endParaRPr lang="pl-PL" altLang="it-IT" sz="2000">
              <a:cs typeface="Times New Roman" panose="02020603050405020304" pitchFamily="18" charset="0"/>
            </a:endParaRPr>
          </a:p>
          <a:p>
            <a:pPr>
              <a:spcBef>
                <a:spcPct val="0"/>
              </a:spcBef>
              <a:spcAft>
                <a:spcPts val="1200"/>
              </a:spcAft>
              <a:buFontTx/>
              <a:buNone/>
            </a:pPr>
            <a:endParaRPr lang="pl-PL" altLang="it-IT" sz="2000">
              <a:cs typeface="Times New Roman" panose="02020603050405020304" pitchFamily="18" charset="0"/>
            </a:endParaRPr>
          </a:p>
          <a:p>
            <a:pPr>
              <a:spcBef>
                <a:spcPct val="0"/>
              </a:spcBef>
              <a:buFontTx/>
              <a:buNone/>
            </a:pPr>
            <a:endParaRPr lang="pl-PL" altLang="it-IT" sz="2000" i="1"/>
          </a:p>
        </p:txBody>
      </p:sp>
      <p:pic>
        <p:nvPicPr>
          <p:cNvPr id="13316" name="Picture 7">
            <a:extLst>
              <a:ext uri="{FF2B5EF4-FFF2-40B4-BE49-F238E27FC236}">
                <a16:creationId xmlns:a16="http://schemas.microsoft.com/office/drawing/2014/main" id="{68CB730E-12D5-0F06-D597-A0A37424EC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7631" y="4776947"/>
            <a:ext cx="2598738"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11198</TotalTime>
  <Words>6473</Words>
  <Application>Microsoft Office PowerPoint</Application>
  <PresentationFormat>Pokaz na ekranie (4:3)</PresentationFormat>
  <Paragraphs>266</Paragraphs>
  <Slides>38</Slides>
  <Notes>13</Notes>
  <HiddenSlides>1</HiddenSlides>
  <MMClips>2</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38</vt:i4>
      </vt:variant>
    </vt:vector>
  </HeadingPairs>
  <TitlesOfParts>
    <vt:vector size="43" baseType="lpstr">
      <vt:lpstr>Arial</vt:lpstr>
      <vt:lpstr>Arial Unicode MS</vt:lpstr>
      <vt:lpstr>Calibri</vt:lpstr>
      <vt:lpstr>Times New Roman</vt:lpstr>
      <vt:lpstr>Projekt domyślny</vt:lpstr>
      <vt:lpstr>Filozofia przyrody</vt:lpstr>
      <vt:lpstr>Filozofia: nauka najpotrzebniejsza</vt:lpstr>
      <vt:lpstr>Arystoteles ze Stagiry (384-322 p.n.e.)</vt:lpstr>
      <vt:lpstr>„Filozof zdrowego rozsądku”</vt:lpstr>
      <vt:lpstr>„Zoologia”</vt:lpstr>
      <vt:lpstr>„Etologia”</vt:lpstr>
      <vt:lpstr>„Meteorologika”: zachód Słońca</vt:lpstr>
      <vt:lpstr>„Meteorologika”: chmury</vt:lpstr>
      <vt:lpstr>„Meteorologika”: grad i tęcza</vt:lpstr>
      <vt:lpstr>Filozofia: działy</vt:lpstr>
      <vt:lpstr>Arystoteles: trzy nauki największe</vt:lpstr>
      <vt:lpstr>Arystoteles: Pierwszy byt</vt:lpstr>
      <vt:lpstr>Arystoteles: Pierwszy poruszyciel</vt:lpstr>
      <vt:lpstr>Św. Augustyn z Hippony (354-430)</vt:lpstr>
      <vt:lpstr>Arystoteles: cztery przyczyny</vt:lpstr>
      <vt:lpstr>Arystoteles: czwarta przyczyna</vt:lpstr>
      <vt:lpstr>Arystoteles: przyczyna celowa w naturze</vt:lpstr>
      <vt:lpstr>Prezentacja programu PowerPoint</vt:lpstr>
      <vt:lpstr>Arystoteles: czas jest czynnikiem destrukcyjnym</vt:lpstr>
      <vt:lpstr>Arystoteles: O życiu gwiazd</vt:lpstr>
      <vt:lpstr>Czy Ziemia jest w środku wszechświata?</vt:lpstr>
      <vt:lpstr>Czy Ziemia jest kulista?</vt:lpstr>
      <vt:lpstr>Arystoteles: czy czas jest względny?</vt:lpstr>
      <vt:lpstr>Arystoteles: I prawo Newtona </vt:lpstr>
      <vt:lpstr>Co to jest fizyka? </vt:lpstr>
      <vt:lpstr>„Trzy dusze u Arystotelesa”* </vt:lpstr>
      <vt:lpstr>„Dusza to forma ciała”</vt:lpstr>
      <vt:lpstr>„Dusza to...”</vt:lpstr>
      <vt:lpstr>Trzy dusze u Arystotelesa</vt:lpstr>
      <vt:lpstr>Dusza i intelekt</vt:lpstr>
      <vt:lpstr>Księga II, Zmysły: wzrok</vt:lpstr>
      <vt:lpstr>Zmysły: kolory</vt:lpstr>
      <vt:lpstr>Zmysły: słuch i węch</vt:lpstr>
      <vt:lpstr>Trzy dusze we współczesnej biofizyce: Ludzki mózg</vt:lpstr>
      <vt:lpstr>Człowiek/ zwierzę/ roślina (?)</vt:lpstr>
      <vt:lpstr>Dusza to coś bardziej boskiego</vt:lpstr>
      <vt:lpstr>„Filozof”</vt:lpstr>
      <vt:lpstr>Literatura</vt:lpstr>
    </vt:vector>
  </TitlesOfParts>
  <Company>UMK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Filozofia przyrody</dc:title>
  <dc:creator>GK</dc:creator>
  <cp:lastModifiedBy>Maria Karwasz</cp:lastModifiedBy>
  <cp:revision>163</cp:revision>
  <cp:lastPrinted>2024-04-11T00:16:48Z</cp:lastPrinted>
  <dcterms:created xsi:type="dcterms:W3CDTF">2023-10-19T19:15:12Z</dcterms:created>
  <dcterms:modified xsi:type="dcterms:W3CDTF">2024-11-29T16:20:08Z</dcterms:modified>
</cp:coreProperties>
</file>